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5"/>
  </p:notesMasterIdLst>
  <p:sldIdLst>
    <p:sldId id="256" r:id="rId2"/>
    <p:sldId id="323" r:id="rId3"/>
    <p:sldId id="324" r:id="rId4"/>
    <p:sldId id="325" r:id="rId5"/>
    <p:sldId id="326" r:id="rId6"/>
    <p:sldId id="327" r:id="rId7"/>
    <p:sldId id="328" r:id="rId8"/>
    <p:sldId id="329" r:id="rId9"/>
    <p:sldId id="330" r:id="rId10"/>
    <p:sldId id="331" r:id="rId11"/>
    <p:sldId id="332" r:id="rId12"/>
    <p:sldId id="333" r:id="rId13"/>
    <p:sldId id="334"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296" r:id="rId34"/>
    <p:sldId id="298" r:id="rId35"/>
    <p:sldId id="299" r:id="rId36"/>
    <p:sldId id="288" r:id="rId37"/>
    <p:sldId id="290" r:id="rId38"/>
    <p:sldId id="291" r:id="rId39"/>
    <p:sldId id="292" r:id="rId40"/>
    <p:sldId id="293" r:id="rId41"/>
    <p:sldId id="294" r:id="rId42"/>
    <p:sldId id="295" r:id="rId43"/>
    <p:sldId id="300" r:id="rId44"/>
    <p:sldId id="301" r:id="rId45"/>
    <p:sldId id="302"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 id="280" r:id="rId70"/>
    <p:sldId id="281" r:id="rId71"/>
    <p:sldId id="282" r:id="rId72"/>
    <p:sldId id="283" r:id="rId73"/>
    <p:sldId id="285" r:id="rId74"/>
    <p:sldId id="286" r:id="rId75"/>
    <p:sldId id="287"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03" r:id="rId1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8ADB-67CA-41C7-B120-66EB5806CF1A}" type="doc">
      <dgm:prSet loTypeId="urn:microsoft.com/office/officeart/2005/8/layout/pyramid2" loCatId="pyramid" qsTypeId="urn:microsoft.com/office/officeart/2005/8/quickstyle/3d7" qsCatId="3D" csTypeId="urn:microsoft.com/office/officeart/2005/8/colors/accent2_1" csCatId="accent2" phldr="1"/>
      <dgm:spPr/>
      <dgm:t>
        <a:bodyPr/>
        <a:lstStyle/>
        <a:p>
          <a:endParaRPr lang="en-US"/>
        </a:p>
      </dgm:t>
    </dgm:pt>
    <dgm:pt modelId="{4B950570-4CF2-440F-B0A7-8A2F09BE9B12}">
      <dgm:prSet custT="1"/>
      <dgm:spPr/>
      <dgm:t>
        <a:bodyPr/>
        <a:lstStyle/>
        <a:p>
          <a:pPr rtl="0"/>
          <a:r>
            <a:rPr lang="el-GR" sz="2800" b="1" u="sng" dirty="0" smtClean="0"/>
            <a:t>Αυθεντικότητα του τιμολογίου</a:t>
          </a:r>
          <a:r>
            <a:rPr lang="en-US" sz="2800" b="1" u="sng" dirty="0" smtClean="0"/>
            <a:t>. </a:t>
          </a:r>
          <a:r>
            <a:rPr lang="el-GR" sz="2800" b="1" u="sng" dirty="0" smtClean="0"/>
            <a:t>ΤΑ ΤΡΙΑ «Α»:</a:t>
          </a:r>
          <a:endParaRPr lang="en-US" sz="2800" dirty="0"/>
        </a:p>
      </dgm:t>
    </dgm:pt>
    <dgm:pt modelId="{907E694B-87DC-4BDF-B7C1-840ADA97D307}" type="parTrans" cxnId="{D7BE58F2-5894-48A6-B3D7-E24B8C0F7136}">
      <dgm:prSet/>
      <dgm:spPr/>
      <dgm:t>
        <a:bodyPr/>
        <a:lstStyle/>
        <a:p>
          <a:endParaRPr lang="en-US"/>
        </a:p>
      </dgm:t>
    </dgm:pt>
    <dgm:pt modelId="{7E81DA9D-FA0D-470E-87A6-A6BD30F502C1}" type="sibTrans" cxnId="{D7BE58F2-5894-48A6-B3D7-E24B8C0F7136}">
      <dgm:prSet/>
      <dgm:spPr/>
      <dgm:t>
        <a:bodyPr/>
        <a:lstStyle/>
        <a:p>
          <a:endParaRPr lang="en-US"/>
        </a:p>
      </dgm:t>
    </dgm:pt>
    <dgm:pt modelId="{1C122396-1101-43B2-A245-5D48BB8D7D7F}">
      <dgm:prSet custT="1"/>
      <dgm:spPr/>
      <dgm:t>
        <a:bodyPr/>
        <a:lstStyle/>
        <a:p>
          <a:pPr rtl="0"/>
          <a:r>
            <a:rPr lang="el-GR" sz="2800" b="1" dirty="0" smtClean="0"/>
            <a:t>- Αυθεντικότητα της προέλευσης</a:t>
          </a:r>
          <a:endParaRPr lang="en-US" sz="2800" dirty="0"/>
        </a:p>
      </dgm:t>
    </dgm:pt>
    <dgm:pt modelId="{EF3E89C9-CB8A-4224-8AB9-19C5D4D85AAF}" type="parTrans" cxnId="{C6FAE70B-F2A0-47D1-BBE9-87FF3482116C}">
      <dgm:prSet/>
      <dgm:spPr/>
      <dgm:t>
        <a:bodyPr/>
        <a:lstStyle/>
        <a:p>
          <a:endParaRPr lang="en-US"/>
        </a:p>
      </dgm:t>
    </dgm:pt>
    <dgm:pt modelId="{3BAAA56B-6FF9-446E-8C7E-35C669A8652D}" type="sibTrans" cxnId="{C6FAE70B-F2A0-47D1-BBE9-87FF3482116C}">
      <dgm:prSet/>
      <dgm:spPr/>
      <dgm:t>
        <a:bodyPr/>
        <a:lstStyle/>
        <a:p>
          <a:endParaRPr lang="en-US"/>
        </a:p>
      </dgm:t>
    </dgm:pt>
    <dgm:pt modelId="{1999E50B-3C16-414B-8FCC-D1783436FA3D}">
      <dgm:prSet custT="1"/>
      <dgm:spPr/>
      <dgm:t>
        <a:bodyPr/>
        <a:lstStyle/>
        <a:p>
          <a:pPr rtl="0"/>
          <a:r>
            <a:rPr lang="el-GR" sz="2800" b="1" dirty="0" smtClean="0"/>
            <a:t>- Ακεραιότητα του περιεχομένου </a:t>
          </a:r>
          <a:endParaRPr lang="en-US" sz="2800" dirty="0"/>
        </a:p>
      </dgm:t>
    </dgm:pt>
    <dgm:pt modelId="{D7B81EEB-B609-4C47-9E77-EBCA9EE053E1}" type="parTrans" cxnId="{299846FC-D595-4AEC-8E9D-61E2525900D5}">
      <dgm:prSet/>
      <dgm:spPr/>
      <dgm:t>
        <a:bodyPr/>
        <a:lstStyle/>
        <a:p>
          <a:endParaRPr lang="en-US"/>
        </a:p>
      </dgm:t>
    </dgm:pt>
    <dgm:pt modelId="{98C69ECF-4149-4102-B19F-63F86BC3B9E5}" type="sibTrans" cxnId="{299846FC-D595-4AEC-8E9D-61E2525900D5}">
      <dgm:prSet/>
      <dgm:spPr/>
      <dgm:t>
        <a:bodyPr/>
        <a:lstStyle/>
        <a:p>
          <a:endParaRPr lang="en-US"/>
        </a:p>
      </dgm:t>
    </dgm:pt>
    <dgm:pt modelId="{036E0652-76F7-493A-AF03-DD5AFD085173}">
      <dgm:prSet custT="1"/>
      <dgm:spPr/>
      <dgm:t>
        <a:bodyPr/>
        <a:lstStyle/>
        <a:p>
          <a:pPr rtl="0"/>
          <a:r>
            <a:rPr lang="el-GR" sz="2800" b="1" dirty="0" smtClean="0"/>
            <a:t>- Αναγνωσιμότητα του τιμολογίου</a:t>
          </a:r>
          <a:endParaRPr lang="en-US" sz="2800" dirty="0"/>
        </a:p>
      </dgm:t>
    </dgm:pt>
    <dgm:pt modelId="{2C5A87A5-E26C-4541-840E-D0BBAB0DFAAE}" type="parTrans" cxnId="{6665AAC7-B1C2-438C-B435-8D23F68BD346}">
      <dgm:prSet/>
      <dgm:spPr/>
      <dgm:t>
        <a:bodyPr/>
        <a:lstStyle/>
        <a:p>
          <a:endParaRPr lang="en-US"/>
        </a:p>
      </dgm:t>
    </dgm:pt>
    <dgm:pt modelId="{BEC4D679-1AD6-423D-A430-1EF93209B27E}" type="sibTrans" cxnId="{6665AAC7-B1C2-438C-B435-8D23F68BD346}">
      <dgm:prSet/>
      <dgm:spPr/>
      <dgm:t>
        <a:bodyPr/>
        <a:lstStyle/>
        <a:p>
          <a:endParaRPr lang="en-US"/>
        </a:p>
      </dgm:t>
    </dgm:pt>
    <dgm:pt modelId="{9A22F4C9-4E7F-493C-AF4C-895B7BCF686F}">
      <dgm:prSet custT="1"/>
      <dgm:spPr>
        <a:solidFill>
          <a:srgbClr val="FF0000">
            <a:alpha val="90000"/>
          </a:srgbClr>
        </a:solidFill>
      </dgm:spPr>
      <dgm:t>
        <a:bodyPr/>
        <a:lstStyle/>
        <a:p>
          <a:pPr rtl="0"/>
          <a:r>
            <a:rPr lang="el-GR" sz="2400" b="1" dirty="0" smtClean="0">
              <a:solidFill>
                <a:srgbClr val="FFFF00"/>
              </a:solidFill>
            </a:rPr>
            <a:t>Βασικός κανόνας: αξιόπιστη και ελέγξιμη αλληλουχία (αλυσίδα) τεκμηρίων που συνδέουν κάθε τιμολόγιο με τη σχετική προμήθεια αγαθών ή παροχή υπηρεσιών, και αντίστροφα. </a:t>
          </a:r>
          <a:r>
            <a:rPr lang="el-GR" sz="2800" b="1" dirty="0" smtClean="0">
              <a:solidFill>
                <a:srgbClr val="FFFF00"/>
              </a:solidFill>
            </a:rPr>
            <a:t> </a:t>
          </a:r>
          <a:endParaRPr lang="en-US" sz="2800" dirty="0">
            <a:solidFill>
              <a:srgbClr val="FFFF00"/>
            </a:solidFill>
          </a:endParaRPr>
        </a:p>
      </dgm:t>
    </dgm:pt>
    <dgm:pt modelId="{DBEC7210-D695-448A-BAC6-1D97EC7F449D}" type="parTrans" cxnId="{4B650F93-7C67-4FB4-9E08-50F0C67E7A0E}">
      <dgm:prSet/>
      <dgm:spPr/>
      <dgm:t>
        <a:bodyPr/>
        <a:lstStyle/>
        <a:p>
          <a:endParaRPr lang="en-US"/>
        </a:p>
      </dgm:t>
    </dgm:pt>
    <dgm:pt modelId="{620F189B-3423-42CC-B8B0-F47148577AB8}" type="sibTrans" cxnId="{4B650F93-7C67-4FB4-9E08-50F0C67E7A0E}">
      <dgm:prSet/>
      <dgm:spPr/>
      <dgm:t>
        <a:bodyPr/>
        <a:lstStyle/>
        <a:p>
          <a:endParaRPr lang="en-US"/>
        </a:p>
      </dgm:t>
    </dgm:pt>
    <dgm:pt modelId="{2DCDD42A-5E33-455B-B3B1-4D52927091AC}" type="pres">
      <dgm:prSet presAssocID="{63AC8ADB-67CA-41C7-B120-66EB5806CF1A}" presName="compositeShape" presStyleCnt="0">
        <dgm:presLayoutVars>
          <dgm:dir/>
          <dgm:resizeHandles/>
        </dgm:presLayoutVars>
      </dgm:prSet>
      <dgm:spPr/>
      <dgm:t>
        <a:bodyPr/>
        <a:lstStyle/>
        <a:p>
          <a:endParaRPr lang="el-GR"/>
        </a:p>
      </dgm:t>
    </dgm:pt>
    <dgm:pt modelId="{23ADA82C-EEB3-4B9D-98BF-8150A7CBA4CE}" type="pres">
      <dgm:prSet presAssocID="{63AC8ADB-67CA-41C7-B120-66EB5806CF1A}" presName="pyramid" presStyleLbl="node1" presStyleIdx="0" presStyleCnt="1"/>
      <dgm:spPr/>
    </dgm:pt>
    <dgm:pt modelId="{3F642212-5126-4E04-B018-312E68EDCF1A}" type="pres">
      <dgm:prSet presAssocID="{63AC8ADB-67CA-41C7-B120-66EB5806CF1A}" presName="theList" presStyleCnt="0"/>
      <dgm:spPr/>
    </dgm:pt>
    <dgm:pt modelId="{87BEF5E6-F3C0-4802-86FB-ED548A3EAF7A}" type="pres">
      <dgm:prSet presAssocID="{4B950570-4CF2-440F-B0A7-8A2F09BE9B12}" presName="aNode" presStyleLbl="fgAcc1" presStyleIdx="0" presStyleCnt="5" custScaleX="202273">
        <dgm:presLayoutVars>
          <dgm:bulletEnabled val="1"/>
        </dgm:presLayoutVars>
      </dgm:prSet>
      <dgm:spPr/>
      <dgm:t>
        <a:bodyPr/>
        <a:lstStyle/>
        <a:p>
          <a:endParaRPr lang="en-US"/>
        </a:p>
      </dgm:t>
    </dgm:pt>
    <dgm:pt modelId="{DE1FEE8A-DF7D-4B49-B577-890336184DE6}" type="pres">
      <dgm:prSet presAssocID="{4B950570-4CF2-440F-B0A7-8A2F09BE9B12}" presName="aSpace" presStyleCnt="0"/>
      <dgm:spPr/>
    </dgm:pt>
    <dgm:pt modelId="{D0C33B50-7C5F-4FBD-B279-0CC3C9F17465}" type="pres">
      <dgm:prSet presAssocID="{1C122396-1101-43B2-A245-5D48BB8D7D7F}" presName="aNode" presStyleLbl="fgAcc1" presStyleIdx="1" presStyleCnt="5" custScaleX="202273">
        <dgm:presLayoutVars>
          <dgm:bulletEnabled val="1"/>
        </dgm:presLayoutVars>
      </dgm:prSet>
      <dgm:spPr/>
      <dgm:t>
        <a:bodyPr/>
        <a:lstStyle/>
        <a:p>
          <a:endParaRPr lang="el-GR"/>
        </a:p>
      </dgm:t>
    </dgm:pt>
    <dgm:pt modelId="{590EED54-94FF-4A7A-AB7B-F8D3BAAC61FC}" type="pres">
      <dgm:prSet presAssocID="{1C122396-1101-43B2-A245-5D48BB8D7D7F}" presName="aSpace" presStyleCnt="0"/>
      <dgm:spPr/>
    </dgm:pt>
    <dgm:pt modelId="{ADAD3D78-867E-4A16-9EBA-A7DB8354CBC4}" type="pres">
      <dgm:prSet presAssocID="{1999E50B-3C16-414B-8FCC-D1783436FA3D}" presName="aNode" presStyleLbl="fgAcc1" presStyleIdx="2" presStyleCnt="5" custScaleX="202273">
        <dgm:presLayoutVars>
          <dgm:bulletEnabled val="1"/>
        </dgm:presLayoutVars>
      </dgm:prSet>
      <dgm:spPr/>
      <dgm:t>
        <a:bodyPr/>
        <a:lstStyle/>
        <a:p>
          <a:endParaRPr lang="el-GR"/>
        </a:p>
      </dgm:t>
    </dgm:pt>
    <dgm:pt modelId="{1484CAB9-05BF-4F8C-84DD-5F19030655B1}" type="pres">
      <dgm:prSet presAssocID="{1999E50B-3C16-414B-8FCC-D1783436FA3D}" presName="aSpace" presStyleCnt="0"/>
      <dgm:spPr/>
    </dgm:pt>
    <dgm:pt modelId="{3BE5D4EA-5699-4A66-AC62-9D1B7538F9BB}" type="pres">
      <dgm:prSet presAssocID="{036E0652-76F7-493A-AF03-DD5AFD085173}" presName="aNode" presStyleLbl="fgAcc1" presStyleIdx="3" presStyleCnt="5" custScaleX="202273">
        <dgm:presLayoutVars>
          <dgm:bulletEnabled val="1"/>
        </dgm:presLayoutVars>
      </dgm:prSet>
      <dgm:spPr/>
      <dgm:t>
        <a:bodyPr/>
        <a:lstStyle/>
        <a:p>
          <a:endParaRPr lang="el-GR"/>
        </a:p>
      </dgm:t>
    </dgm:pt>
    <dgm:pt modelId="{054D2B78-84D4-4710-99F9-1B88BE8E6577}" type="pres">
      <dgm:prSet presAssocID="{036E0652-76F7-493A-AF03-DD5AFD085173}" presName="aSpace" presStyleCnt="0"/>
      <dgm:spPr/>
    </dgm:pt>
    <dgm:pt modelId="{CCD73DFE-0027-4020-A4F8-0A936EF132AC}" type="pres">
      <dgm:prSet presAssocID="{9A22F4C9-4E7F-493C-AF4C-895B7BCF686F}" presName="aNode" presStyleLbl="fgAcc1" presStyleIdx="4" presStyleCnt="5" custScaleX="229848" custScaleY="161775" custLinFactNeighborX="-5996" custLinFactNeighborY="92634">
        <dgm:presLayoutVars>
          <dgm:bulletEnabled val="1"/>
        </dgm:presLayoutVars>
      </dgm:prSet>
      <dgm:spPr/>
      <dgm:t>
        <a:bodyPr/>
        <a:lstStyle/>
        <a:p>
          <a:endParaRPr lang="el-GR"/>
        </a:p>
      </dgm:t>
    </dgm:pt>
    <dgm:pt modelId="{CC22A62B-EEFC-42D1-A4A0-89439A1ADB25}" type="pres">
      <dgm:prSet presAssocID="{9A22F4C9-4E7F-493C-AF4C-895B7BCF686F}" presName="aSpace" presStyleCnt="0"/>
      <dgm:spPr/>
    </dgm:pt>
  </dgm:ptLst>
  <dgm:cxnLst>
    <dgm:cxn modelId="{299846FC-D595-4AEC-8E9D-61E2525900D5}" srcId="{63AC8ADB-67CA-41C7-B120-66EB5806CF1A}" destId="{1999E50B-3C16-414B-8FCC-D1783436FA3D}" srcOrd="2" destOrd="0" parTransId="{D7B81EEB-B609-4C47-9E77-EBCA9EE053E1}" sibTransId="{98C69ECF-4149-4102-B19F-63F86BC3B9E5}"/>
    <dgm:cxn modelId="{6665AAC7-B1C2-438C-B435-8D23F68BD346}" srcId="{63AC8ADB-67CA-41C7-B120-66EB5806CF1A}" destId="{036E0652-76F7-493A-AF03-DD5AFD085173}" srcOrd="3" destOrd="0" parTransId="{2C5A87A5-E26C-4541-840E-D0BBAB0DFAAE}" sibTransId="{BEC4D679-1AD6-423D-A430-1EF93209B27E}"/>
    <dgm:cxn modelId="{4B650F93-7C67-4FB4-9E08-50F0C67E7A0E}" srcId="{63AC8ADB-67CA-41C7-B120-66EB5806CF1A}" destId="{9A22F4C9-4E7F-493C-AF4C-895B7BCF686F}" srcOrd="4" destOrd="0" parTransId="{DBEC7210-D695-448A-BAC6-1D97EC7F449D}" sibTransId="{620F189B-3423-42CC-B8B0-F47148577AB8}"/>
    <dgm:cxn modelId="{D7BE58F2-5894-48A6-B3D7-E24B8C0F7136}" srcId="{63AC8ADB-67CA-41C7-B120-66EB5806CF1A}" destId="{4B950570-4CF2-440F-B0A7-8A2F09BE9B12}" srcOrd="0" destOrd="0" parTransId="{907E694B-87DC-4BDF-B7C1-840ADA97D307}" sibTransId="{7E81DA9D-FA0D-470E-87A6-A6BD30F502C1}"/>
    <dgm:cxn modelId="{93E561CE-D634-4329-869C-17BBFA1D804C}" type="presOf" srcId="{036E0652-76F7-493A-AF03-DD5AFD085173}" destId="{3BE5D4EA-5699-4A66-AC62-9D1B7538F9BB}" srcOrd="0" destOrd="0" presId="urn:microsoft.com/office/officeart/2005/8/layout/pyramid2"/>
    <dgm:cxn modelId="{F76D4391-785B-44A4-8114-6F82C1C165F7}" type="presOf" srcId="{1C122396-1101-43B2-A245-5D48BB8D7D7F}" destId="{D0C33B50-7C5F-4FBD-B279-0CC3C9F17465}" srcOrd="0" destOrd="0" presId="urn:microsoft.com/office/officeart/2005/8/layout/pyramid2"/>
    <dgm:cxn modelId="{64E8D3EA-815E-4F11-AEC1-C89860999A71}" type="presOf" srcId="{9A22F4C9-4E7F-493C-AF4C-895B7BCF686F}" destId="{CCD73DFE-0027-4020-A4F8-0A936EF132AC}" srcOrd="0" destOrd="0" presId="urn:microsoft.com/office/officeart/2005/8/layout/pyramid2"/>
    <dgm:cxn modelId="{F558BD4D-30D6-47C8-908D-A91FC50383E3}" type="presOf" srcId="{4B950570-4CF2-440F-B0A7-8A2F09BE9B12}" destId="{87BEF5E6-F3C0-4802-86FB-ED548A3EAF7A}" srcOrd="0" destOrd="0" presId="urn:microsoft.com/office/officeart/2005/8/layout/pyramid2"/>
    <dgm:cxn modelId="{78898BA2-9AAC-4411-AB03-978FEE3AF1E4}" type="presOf" srcId="{63AC8ADB-67CA-41C7-B120-66EB5806CF1A}" destId="{2DCDD42A-5E33-455B-B3B1-4D52927091AC}" srcOrd="0" destOrd="0" presId="urn:microsoft.com/office/officeart/2005/8/layout/pyramid2"/>
    <dgm:cxn modelId="{363AB885-630B-4FA0-B147-FE502AC24B75}" type="presOf" srcId="{1999E50B-3C16-414B-8FCC-D1783436FA3D}" destId="{ADAD3D78-867E-4A16-9EBA-A7DB8354CBC4}" srcOrd="0" destOrd="0" presId="urn:microsoft.com/office/officeart/2005/8/layout/pyramid2"/>
    <dgm:cxn modelId="{C6FAE70B-F2A0-47D1-BBE9-87FF3482116C}" srcId="{63AC8ADB-67CA-41C7-B120-66EB5806CF1A}" destId="{1C122396-1101-43B2-A245-5D48BB8D7D7F}" srcOrd="1" destOrd="0" parTransId="{EF3E89C9-CB8A-4224-8AB9-19C5D4D85AAF}" sibTransId="{3BAAA56B-6FF9-446E-8C7E-35C669A8652D}"/>
    <dgm:cxn modelId="{5A1ADA09-19C1-4118-B400-32774331786B}" type="presParOf" srcId="{2DCDD42A-5E33-455B-B3B1-4D52927091AC}" destId="{23ADA82C-EEB3-4B9D-98BF-8150A7CBA4CE}" srcOrd="0" destOrd="0" presId="urn:microsoft.com/office/officeart/2005/8/layout/pyramid2"/>
    <dgm:cxn modelId="{E4830E07-81FD-4250-84B8-8EADB66C28AD}" type="presParOf" srcId="{2DCDD42A-5E33-455B-B3B1-4D52927091AC}" destId="{3F642212-5126-4E04-B018-312E68EDCF1A}" srcOrd="1" destOrd="0" presId="urn:microsoft.com/office/officeart/2005/8/layout/pyramid2"/>
    <dgm:cxn modelId="{35F8E7DA-0E7D-4B06-AF52-DF0A4091EA80}" type="presParOf" srcId="{3F642212-5126-4E04-B018-312E68EDCF1A}" destId="{87BEF5E6-F3C0-4802-86FB-ED548A3EAF7A}" srcOrd="0" destOrd="0" presId="urn:microsoft.com/office/officeart/2005/8/layout/pyramid2"/>
    <dgm:cxn modelId="{B2B1C176-A2B2-4ACC-923B-ADC267A241F2}" type="presParOf" srcId="{3F642212-5126-4E04-B018-312E68EDCF1A}" destId="{DE1FEE8A-DF7D-4B49-B577-890336184DE6}" srcOrd="1" destOrd="0" presId="urn:microsoft.com/office/officeart/2005/8/layout/pyramid2"/>
    <dgm:cxn modelId="{43B24912-AAB2-446B-BE9C-D8C6458894E2}" type="presParOf" srcId="{3F642212-5126-4E04-B018-312E68EDCF1A}" destId="{D0C33B50-7C5F-4FBD-B279-0CC3C9F17465}" srcOrd="2" destOrd="0" presId="urn:microsoft.com/office/officeart/2005/8/layout/pyramid2"/>
    <dgm:cxn modelId="{63D93694-AAF8-48A1-8A5E-56621EF045F4}" type="presParOf" srcId="{3F642212-5126-4E04-B018-312E68EDCF1A}" destId="{590EED54-94FF-4A7A-AB7B-F8D3BAAC61FC}" srcOrd="3" destOrd="0" presId="urn:microsoft.com/office/officeart/2005/8/layout/pyramid2"/>
    <dgm:cxn modelId="{C8CCB1A5-E1D8-4C47-A134-0C69094298DD}" type="presParOf" srcId="{3F642212-5126-4E04-B018-312E68EDCF1A}" destId="{ADAD3D78-867E-4A16-9EBA-A7DB8354CBC4}" srcOrd="4" destOrd="0" presId="urn:microsoft.com/office/officeart/2005/8/layout/pyramid2"/>
    <dgm:cxn modelId="{D35A8927-BFBD-42D7-BD80-61DC56D9280F}" type="presParOf" srcId="{3F642212-5126-4E04-B018-312E68EDCF1A}" destId="{1484CAB9-05BF-4F8C-84DD-5F19030655B1}" srcOrd="5" destOrd="0" presId="urn:microsoft.com/office/officeart/2005/8/layout/pyramid2"/>
    <dgm:cxn modelId="{9F42CC49-F8F7-4D76-870A-0418493E71A3}" type="presParOf" srcId="{3F642212-5126-4E04-B018-312E68EDCF1A}" destId="{3BE5D4EA-5699-4A66-AC62-9D1B7538F9BB}" srcOrd="6" destOrd="0" presId="urn:microsoft.com/office/officeart/2005/8/layout/pyramid2"/>
    <dgm:cxn modelId="{B8CB411F-43E4-4AD9-BB8C-84FA3AF51D05}" type="presParOf" srcId="{3F642212-5126-4E04-B018-312E68EDCF1A}" destId="{054D2B78-84D4-4710-99F9-1B88BE8E6577}" srcOrd="7" destOrd="0" presId="urn:microsoft.com/office/officeart/2005/8/layout/pyramid2"/>
    <dgm:cxn modelId="{EC48D3A0-D054-46BE-A818-76853808786D}" type="presParOf" srcId="{3F642212-5126-4E04-B018-312E68EDCF1A}" destId="{CCD73DFE-0027-4020-A4F8-0A936EF132AC}" srcOrd="8" destOrd="0" presId="urn:microsoft.com/office/officeart/2005/8/layout/pyramid2"/>
    <dgm:cxn modelId="{91F12B3F-1B7A-4384-9A4D-0E91AD65DFAE}" type="presParOf" srcId="{3F642212-5126-4E04-B018-312E68EDCF1A}" destId="{CC22A62B-EEFC-42D1-A4A0-89439A1ADB2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DA82C-EEB3-4B9D-98BF-8150A7CBA4CE}">
      <dsp:nvSpPr>
        <dsp:cNvPr id="0" name=""/>
        <dsp:cNvSpPr/>
      </dsp:nvSpPr>
      <dsp:spPr>
        <a:xfrm>
          <a:off x="-227449" y="0"/>
          <a:ext cx="5832475" cy="5832475"/>
        </a:xfrm>
        <a:prstGeom prst="triangle">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7BEF5E6-F3C0-4802-86FB-ED548A3EAF7A}">
      <dsp:nvSpPr>
        <dsp:cNvPr id="0" name=""/>
        <dsp:cNvSpPr/>
      </dsp:nvSpPr>
      <dsp:spPr>
        <a:xfrm>
          <a:off x="750147" y="585955"/>
          <a:ext cx="7668389" cy="746556"/>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l-GR" sz="2800" b="1" u="sng" kern="1200" dirty="0" smtClean="0"/>
            <a:t>Αυθεντικότητα του τιμολογίου</a:t>
          </a:r>
          <a:r>
            <a:rPr lang="en-US" sz="2800" b="1" u="sng" kern="1200" dirty="0" smtClean="0"/>
            <a:t>. </a:t>
          </a:r>
          <a:r>
            <a:rPr lang="el-GR" sz="2800" b="1" u="sng" kern="1200" dirty="0" smtClean="0"/>
            <a:t>ΤΑ ΤΡΙΑ «Α»:</a:t>
          </a:r>
          <a:endParaRPr lang="en-US" sz="2800" kern="1200" dirty="0"/>
        </a:p>
      </dsp:txBody>
      <dsp:txXfrm>
        <a:off x="786591" y="622399"/>
        <a:ext cx="7595501" cy="673668"/>
      </dsp:txXfrm>
    </dsp:sp>
    <dsp:sp modelId="{D0C33B50-7C5F-4FBD-B279-0CC3C9F17465}">
      <dsp:nvSpPr>
        <dsp:cNvPr id="0" name=""/>
        <dsp:cNvSpPr/>
      </dsp:nvSpPr>
      <dsp:spPr>
        <a:xfrm>
          <a:off x="750147" y="1425831"/>
          <a:ext cx="7668389" cy="746556"/>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l-GR" sz="2800" b="1" kern="1200" dirty="0" smtClean="0"/>
            <a:t>- Αυθεντικότητα της προέλευσης</a:t>
          </a:r>
          <a:endParaRPr lang="en-US" sz="2800" kern="1200" dirty="0"/>
        </a:p>
      </dsp:txBody>
      <dsp:txXfrm>
        <a:off x="786591" y="1462275"/>
        <a:ext cx="7595501" cy="673668"/>
      </dsp:txXfrm>
    </dsp:sp>
    <dsp:sp modelId="{ADAD3D78-867E-4A16-9EBA-A7DB8354CBC4}">
      <dsp:nvSpPr>
        <dsp:cNvPr id="0" name=""/>
        <dsp:cNvSpPr/>
      </dsp:nvSpPr>
      <dsp:spPr>
        <a:xfrm>
          <a:off x="750147" y="2265707"/>
          <a:ext cx="7668389" cy="746556"/>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l-GR" sz="2800" b="1" kern="1200" dirty="0" smtClean="0"/>
            <a:t>- Ακεραιότητα του περιεχομένου </a:t>
          </a:r>
          <a:endParaRPr lang="en-US" sz="2800" kern="1200" dirty="0"/>
        </a:p>
      </dsp:txBody>
      <dsp:txXfrm>
        <a:off x="786591" y="2302151"/>
        <a:ext cx="7595501" cy="673668"/>
      </dsp:txXfrm>
    </dsp:sp>
    <dsp:sp modelId="{3BE5D4EA-5699-4A66-AC62-9D1B7538F9BB}">
      <dsp:nvSpPr>
        <dsp:cNvPr id="0" name=""/>
        <dsp:cNvSpPr/>
      </dsp:nvSpPr>
      <dsp:spPr>
        <a:xfrm>
          <a:off x="750147" y="3105582"/>
          <a:ext cx="7668389" cy="746556"/>
        </a:xfrm>
        <a:prstGeom prst="round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l-GR" sz="2800" b="1" kern="1200" dirty="0" smtClean="0"/>
            <a:t>- Αναγνωσιμότητα του τιμολογίου</a:t>
          </a:r>
          <a:endParaRPr lang="en-US" sz="2800" kern="1200" dirty="0"/>
        </a:p>
      </dsp:txBody>
      <dsp:txXfrm>
        <a:off x="786591" y="3142026"/>
        <a:ext cx="7595501" cy="673668"/>
      </dsp:txXfrm>
    </dsp:sp>
    <dsp:sp modelId="{CCD73DFE-0027-4020-A4F8-0A936EF132AC}">
      <dsp:nvSpPr>
        <dsp:cNvPr id="0" name=""/>
        <dsp:cNvSpPr/>
      </dsp:nvSpPr>
      <dsp:spPr>
        <a:xfrm>
          <a:off x="133" y="4031903"/>
          <a:ext cx="8713787" cy="1207741"/>
        </a:xfrm>
        <a:prstGeom prst="roundRect">
          <a:avLst/>
        </a:prstGeom>
        <a:solidFill>
          <a:srgbClr val="FF0000">
            <a:alpha val="90000"/>
          </a:srgb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kern="1200" dirty="0" smtClean="0">
              <a:solidFill>
                <a:srgbClr val="FFFF00"/>
              </a:solidFill>
            </a:rPr>
            <a:t>Βασικός κανόνας: αξιόπιστη και ελέγξιμη αλληλουχία (αλυσίδα) τεκμηρίων που συνδέουν κάθε τιμολόγιο με τη σχετική προμήθεια αγαθών ή παροχή υπηρεσιών, και αντίστροφα. </a:t>
          </a:r>
          <a:r>
            <a:rPr lang="el-GR" sz="2800" b="1" kern="1200" dirty="0" smtClean="0">
              <a:solidFill>
                <a:srgbClr val="FFFF00"/>
              </a:solidFill>
            </a:rPr>
            <a:t> </a:t>
          </a:r>
          <a:endParaRPr lang="en-US" sz="2800" kern="1200" dirty="0">
            <a:solidFill>
              <a:srgbClr val="FFFF00"/>
            </a:solidFill>
          </a:endParaRPr>
        </a:p>
      </dsp:txBody>
      <dsp:txXfrm>
        <a:off x="59090" y="4090860"/>
        <a:ext cx="8595873" cy="108982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3E91F-8716-4A70-9B11-ED7BC1CBF5FD}" type="datetimeFigureOut">
              <a:rPr lang="el-GR" smtClean="0"/>
              <a:t>15/2/19</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DC63A-2BAD-4800-A725-C1F88B2DCF85}" type="slidenum">
              <a:rPr lang="el-GR" smtClean="0"/>
              <a:t>‹#›</a:t>
            </a:fld>
            <a:endParaRPr lang="el-GR" dirty="0"/>
          </a:p>
        </p:txBody>
      </p:sp>
    </p:spTree>
    <p:extLst>
      <p:ext uri="{BB962C8B-B14F-4D97-AF65-F5344CB8AC3E}">
        <p14:creationId xmlns:p14="http://schemas.microsoft.com/office/powerpoint/2010/main" val="234457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66D1F-327A-4894-9A50-89ACBFC5071E}" type="slidenum">
              <a:rPr lang="el-GR"/>
              <a:pPr/>
              <a:t>14</a:t>
            </a:fld>
            <a:endParaRPr lang="el-GR"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8ABD7-1C60-4213-BF49-0D87A08BB7D1}" type="slidenum">
              <a:rPr lang="el-GR"/>
              <a:pPr/>
              <a:t>23</a:t>
            </a:fld>
            <a:endParaRPr lang="el-GR"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938A-5F7A-4983-9A2C-B5F90FBFA7AB}" type="slidenum">
              <a:rPr lang="el-GR"/>
              <a:pPr/>
              <a:t>24</a:t>
            </a:fld>
            <a:endParaRPr lang="el-GR"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A3166-2821-4E12-A6A7-43E1AC55CC0E}" type="slidenum">
              <a:rPr lang="el-GR"/>
              <a:pPr/>
              <a:t>25</a:t>
            </a:fld>
            <a:endParaRPr lang="el-GR"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838F2-5606-435B-B8E6-E798C2CD9927}" type="slidenum">
              <a:rPr lang="el-GR"/>
              <a:pPr/>
              <a:t>26</a:t>
            </a:fld>
            <a:endParaRPr lang="el-GR"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4EB6F-E88C-42B6-85AD-CEDDEB0373D7}" type="slidenum">
              <a:rPr lang="el-GR"/>
              <a:pPr/>
              <a:t>27</a:t>
            </a:fld>
            <a:endParaRPr lang="el-GR"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10274-B723-4D9B-AB8D-A6419A98FD55}" type="slidenum">
              <a:rPr lang="el-GR"/>
              <a:pPr/>
              <a:t>28</a:t>
            </a:fld>
            <a:endParaRPr lang="el-GR"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CF121-59F3-49F6-8E8F-D1D0DBA7C680}" type="slidenum">
              <a:rPr lang="el-GR"/>
              <a:pPr/>
              <a:t>29</a:t>
            </a:fld>
            <a:endParaRPr lang="el-GR"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E27FC-95D5-407E-9E64-1276EEC29E5C}" type="slidenum">
              <a:rPr lang="el-GR"/>
              <a:pPr/>
              <a:t>30</a:t>
            </a:fld>
            <a:endParaRPr lang="el-GR"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BBD44-C8C8-4F6C-9B98-9E075224C5F6}" type="slidenum">
              <a:rPr lang="el-GR"/>
              <a:pPr/>
              <a:t>31</a:t>
            </a:fld>
            <a:endParaRPr lang="el-GR"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EC087-7183-4156-B623-4B919BB226A5}" type="slidenum">
              <a:rPr lang="el-GR"/>
              <a:pPr/>
              <a:t>32</a:t>
            </a:fld>
            <a:endParaRPr lang="el-GR"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BF647-3823-4D41-9DBE-289EE3CE0833}" type="slidenum">
              <a:rPr lang="el-GR"/>
              <a:pPr/>
              <a:t>15</a:t>
            </a:fld>
            <a:endParaRPr lang="el-GR"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207E-C18C-4A89-8C14-D923B643A016}" type="slidenum">
              <a:rPr lang="el-GR"/>
              <a:pPr/>
              <a:t>16</a:t>
            </a:fld>
            <a:endParaRPr lang="el-GR"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CD4C7-01AD-412B-A677-13DB963537CD}" type="slidenum">
              <a:rPr lang="el-GR"/>
              <a:pPr/>
              <a:t>17</a:t>
            </a:fld>
            <a:endParaRPr lang="el-GR"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0F02C-8E0F-43EB-98D1-95564A7B6502}" type="slidenum">
              <a:rPr lang="el-GR"/>
              <a:pPr/>
              <a:t>18</a:t>
            </a:fld>
            <a:endParaRPr lang="el-GR"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BF75A-B830-4E23-ABB6-8943AAAC5E88}" type="slidenum">
              <a:rPr lang="el-GR"/>
              <a:pPr/>
              <a:t>19</a:t>
            </a:fld>
            <a:endParaRPr lang="el-GR"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3BBA0-A6DD-43E7-8500-3D9AB962A685}" type="slidenum">
              <a:rPr lang="el-GR"/>
              <a:pPr/>
              <a:t>20</a:t>
            </a:fld>
            <a:endParaRPr lang="el-GR"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D7AF2-B54B-4246-BE0A-6AE5DB8033CB}" type="slidenum">
              <a:rPr lang="el-GR"/>
              <a:pPr/>
              <a:t>21</a:t>
            </a:fld>
            <a:endParaRPr lang="el-GR"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5EF5D-338D-4598-8052-E23FB243BBF0}" type="slidenum">
              <a:rPr lang="el-GR"/>
              <a:pPr/>
              <a:t>22</a:t>
            </a:fld>
            <a:endParaRPr lang="el-GR"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E6242B6-3909-4FA4-8BC9-743F36F6165E}" type="datetimeFigureOut">
              <a:rPr lang="el-GR" smtClean="0"/>
              <a:pPr/>
              <a:t>15/2/19</a:t>
            </a:fld>
            <a:endParaRPr lang="el-G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10DDAA1-318F-427F-A5C3-007CA8DA8E3C}" type="slidenum">
              <a:rPr lang="el-GR" smtClean="0"/>
              <a:pPr/>
              <a:t>‹#›</a:t>
            </a:fld>
            <a:endParaRPr lang="el-G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E6242B6-3909-4FA4-8BC9-743F36F6165E}" type="datetimeFigureOut">
              <a:rPr lang="el-GR" smtClean="0"/>
              <a:pPr/>
              <a:t>15/2/19</a:t>
            </a:fld>
            <a:endParaRPr lang="el-G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E6242B6-3909-4FA4-8BC9-743F36F6165E}" type="datetimeFigureOut">
              <a:rPr lang="el-GR" smtClean="0"/>
              <a:pPr/>
              <a:t>15/2/19</a:t>
            </a:fld>
            <a:endParaRPr lang="el-G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10DDAA1-318F-427F-A5C3-007CA8DA8E3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bluewavemag.com/blueart227.htm" TargetMode="External"/><Relationship Id="rId1" Type="http://schemas.openxmlformats.org/officeDocument/2006/relationships/slideLayout" Target="../slideLayouts/slideLayout2.xml"/><Relationship Id="rId4" Type="http://schemas.openxmlformats.org/officeDocument/2006/relationships/hyperlink" Target="http://www.investopedia.com/"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t>Ελληνικά Λογιστικά Πρότυπα</a:t>
            </a:r>
            <a:br>
              <a:rPr lang="el-GR" b="1" dirty="0" smtClean="0"/>
            </a:br>
            <a:r>
              <a:rPr lang="el-GR" b="1" dirty="0" smtClean="0"/>
              <a:t>Ε.Λ.Π.</a:t>
            </a:r>
            <a:endParaRPr lang="el-GR" b="1" dirty="0"/>
          </a:p>
        </p:txBody>
      </p:sp>
      <p:sp>
        <p:nvSpPr>
          <p:cNvPr id="3" name="2 - Υπότιτλος"/>
          <p:cNvSpPr>
            <a:spLocks noGrp="1"/>
          </p:cNvSpPr>
          <p:nvPr>
            <p:ph type="subTitle" idx="1"/>
          </p:nvPr>
        </p:nvSpPr>
        <p:spPr/>
        <p:txBody>
          <a:bodyPr>
            <a:normAutofit/>
          </a:bodyPr>
          <a:lstStyle/>
          <a:p>
            <a:r>
              <a:rPr lang="el-GR" b="1" dirty="0" smtClean="0">
                <a:solidFill>
                  <a:schemeClr val="tx1"/>
                </a:solidFill>
              </a:rPr>
              <a:t>ΜΕΤΑΠΤΥΧΙΑΚΟ ΤΜΗΜΑ ΛΟΓΙΣΤΙΚΗΣ ΚΑΙ ΕΛΕΓΚΤΙΚΗΣ</a:t>
            </a:r>
          </a:p>
          <a:p>
            <a:r>
              <a:rPr lang="el-GR" b="1" dirty="0" smtClean="0">
                <a:solidFill>
                  <a:schemeClr val="tx1"/>
                </a:solidFill>
              </a:rPr>
              <a:t>Δρ. ΚΥΡΙΑΖΟΠΟΥΛΟΣ ΓΕΩΡΓΙΟΣ</a:t>
            </a:r>
            <a:endParaRPr lang="el-GR"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560" y="1027664"/>
            <a:ext cx="7848872" cy="745152"/>
          </a:xfrm>
        </p:spPr>
        <p:txBody>
          <a:bodyPr>
            <a:normAutofit fontScale="90000"/>
          </a:bodyPr>
          <a:lstStyle/>
          <a:p>
            <a:pPr eaLnBrk="1" hangingPunct="1"/>
            <a:r>
              <a:rPr lang="el-GR" b="1" dirty="0" smtClean="0"/>
              <a:t>Κατάσταση Μεταβολών Καθαρής Θέσης</a:t>
            </a:r>
          </a:p>
        </p:txBody>
      </p:sp>
      <p:pic>
        <p:nvPicPr>
          <p:cNvPr id="14339" name="Picture 4" descr="metaboles_katharis_thesis"/>
          <p:cNvPicPr>
            <a:picLocks noGrp="1" noChangeAspect="1" noChangeArrowheads="1"/>
          </p:cNvPicPr>
          <p:nvPr>
            <p:ph idx="1"/>
          </p:nvPr>
        </p:nvPicPr>
        <p:blipFill>
          <a:blip r:embed="rId2" cstate="print"/>
          <a:stretch>
            <a:fillRect/>
          </a:stretch>
        </p:blipFill>
        <p:spPr>
          <a:xfrm>
            <a:off x="611560" y="1916832"/>
            <a:ext cx="7776864" cy="4248471"/>
          </a:xfrm>
          <a:noFill/>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7651"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θα χρεώσουμε το λογαριασμό «Αποσβέσεις Η/Υ» με 450 και</a:t>
            </a:r>
          </a:p>
          <a:p>
            <a:pPr lvl="1"/>
            <a:r>
              <a:rPr lang="el-GR" dirty="0">
                <a:latin typeface="Times New Roman" charset="0"/>
              </a:rPr>
              <a:t>θα πιστώσουμε το λογαριασμό «Αποσβεσμένος Η/Υ» με 450</a:t>
            </a:r>
          </a:p>
        </p:txBody>
      </p:sp>
      <p:sp>
        <p:nvSpPr>
          <p:cNvPr id="6" name="5 - Θέση αριθμού διαφάνειας"/>
          <p:cNvSpPr>
            <a:spLocks noGrp="1"/>
          </p:cNvSpPr>
          <p:nvPr>
            <p:ph type="sldNum" sz="quarter" idx="12"/>
          </p:nvPr>
        </p:nvSpPr>
        <p:spPr/>
        <p:txBody>
          <a:bodyPr/>
          <a:lstStyle/>
          <a:p>
            <a:fld id="{2E952F58-0117-408D-A358-E7BEFCE13206}" type="slidenum">
              <a:rPr lang="el-GR"/>
              <a:pPr/>
              <a:t>100</a:t>
            </a:fld>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28675" name="Rectangle 3"/>
          <p:cNvSpPr>
            <a:spLocks noGrp="1" noChangeArrowheads="1"/>
          </p:cNvSpPr>
          <p:nvPr>
            <p:ph idx="1"/>
          </p:nvPr>
        </p:nvSpPr>
        <p:spPr/>
        <p:txBody>
          <a:bodyPr/>
          <a:lstStyle/>
          <a:p>
            <a:r>
              <a:rPr lang="el-GR" sz="2800" dirty="0">
                <a:latin typeface="Times New Roman" charset="0"/>
              </a:rPr>
              <a:t>Εάν το σφάλμα αποκαλυφθεί σε επόμενες λογιστικές χρήσεις τότε οι απαιτούμενες ενέργειες εξαρτώνται</a:t>
            </a:r>
            <a:r>
              <a:rPr lang="en-US" sz="2800" dirty="0">
                <a:latin typeface="Times New Roman" charset="0"/>
              </a:rPr>
              <a:t> :</a:t>
            </a:r>
            <a:endParaRPr lang="el-GR" sz="2800" dirty="0">
              <a:latin typeface="Times New Roman" charset="0"/>
            </a:endParaRPr>
          </a:p>
          <a:p>
            <a:pPr lvl="1"/>
            <a:r>
              <a:rPr lang="el-GR" dirty="0">
                <a:latin typeface="Times New Roman" charset="0"/>
              </a:rPr>
              <a:t>από το είδος του σφάλματος και</a:t>
            </a:r>
          </a:p>
          <a:p>
            <a:pPr lvl="1"/>
            <a:r>
              <a:rPr lang="el-GR" dirty="0">
                <a:latin typeface="Times New Roman" charset="0"/>
              </a:rPr>
              <a:t>από τη συγκεκριμένη χρήση στην οποία το σφάλμα αποκαλύπτεται</a:t>
            </a:r>
          </a:p>
          <a:p>
            <a:endParaRPr lang="en-US" sz="2800"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467FB405-DA12-44D4-BD1A-1BF0CF640AD6}" type="slidenum">
              <a:rPr lang="el-GR"/>
              <a:pPr/>
              <a:t>101</a:t>
            </a:fld>
            <a:endParaRPr lang="el-G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29699" name="Rectangle 3"/>
          <p:cNvSpPr>
            <a:spLocks noGrp="1" noChangeArrowheads="1"/>
          </p:cNvSpPr>
          <p:nvPr>
            <p:ph idx="1"/>
          </p:nvPr>
        </p:nvSpPr>
        <p:spPr/>
        <p:txBody>
          <a:bodyPr/>
          <a:lstStyle/>
          <a:p>
            <a:r>
              <a:rPr lang="el-GR" sz="2800" dirty="0">
                <a:latin typeface="Times New Roman" charset="0"/>
              </a:rPr>
              <a:t>Συγκεκριμένα</a:t>
            </a:r>
            <a:r>
              <a:rPr lang="en-US" sz="2800" dirty="0">
                <a:latin typeface="Times New Roman" charset="0"/>
              </a:rPr>
              <a:t>:</a:t>
            </a:r>
          </a:p>
          <a:p>
            <a:pPr lvl="1"/>
            <a:r>
              <a:rPr lang="el-GR" dirty="0">
                <a:latin typeface="Times New Roman" charset="0"/>
              </a:rPr>
              <a:t>Εάν το σφάλμα αναφέρεται σε λογαριασμούς  μόνο του ισολογισμού, τότε με την αποκάλυψη του σφάλματος απαιτείται η κατάλληλη διορθωτική εγγραφή</a:t>
            </a:r>
            <a:r>
              <a:rPr lang="en-US" dirty="0">
                <a:latin typeface="Times New Roman" charset="0"/>
              </a:rPr>
              <a:t>.</a:t>
            </a:r>
            <a:r>
              <a:rPr lang="el-GR" dirty="0">
                <a:latin typeface="Times New Roman" charset="0"/>
              </a:rPr>
              <a:t>  </a:t>
            </a:r>
          </a:p>
        </p:txBody>
      </p:sp>
      <p:sp>
        <p:nvSpPr>
          <p:cNvPr id="6" name="5 - Θέση αριθμού διαφάνειας"/>
          <p:cNvSpPr>
            <a:spLocks noGrp="1"/>
          </p:cNvSpPr>
          <p:nvPr>
            <p:ph type="sldNum" sz="quarter" idx="12"/>
          </p:nvPr>
        </p:nvSpPr>
        <p:spPr/>
        <p:txBody>
          <a:bodyPr/>
          <a:lstStyle/>
          <a:p>
            <a:fld id="{51B4AEF9-2A17-4854-B71D-2D165642F3DE}" type="slidenum">
              <a:rPr lang="el-GR"/>
              <a:pPr/>
              <a:t>102</a:t>
            </a:fld>
            <a:endParaRPr lang="el-G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0723" name="Rectangle 3"/>
          <p:cNvSpPr>
            <a:spLocks noGrp="1" noChangeArrowheads="1"/>
          </p:cNvSpPr>
          <p:nvPr>
            <p:ph idx="1"/>
          </p:nvPr>
        </p:nvSpPr>
        <p:spPr/>
        <p:txBody>
          <a:bodyPr>
            <a:normAutofit fontScale="92500" lnSpcReduction="20000"/>
          </a:bodyPr>
          <a:lstStyle/>
          <a:p>
            <a:r>
              <a:rPr lang="el-GR" sz="2800" dirty="0">
                <a:latin typeface="Times New Roman" charset="0"/>
              </a:rPr>
              <a:t>Παράδειγμα 5</a:t>
            </a:r>
          </a:p>
          <a:p>
            <a:pPr lvl="1"/>
            <a:r>
              <a:rPr lang="el-GR" dirty="0">
                <a:latin typeface="Times New Roman" charset="0"/>
              </a:rPr>
              <a:t>Στα πλαίσια της απογραφής στο τέλος της χρήσης 2000 που έγινε από την εταιρεία «ΡΩΤΑ» δεν καταχωρήθηκαν</a:t>
            </a:r>
            <a:r>
              <a:rPr lang="en-US" dirty="0">
                <a:latin typeface="Times New Roman" charset="0"/>
              </a:rPr>
              <a:t> </a:t>
            </a:r>
            <a:r>
              <a:rPr lang="el-GR" dirty="0">
                <a:latin typeface="Times New Roman" charset="0"/>
              </a:rPr>
              <a:t>από λάθος τα εξής στοιχεία</a:t>
            </a:r>
            <a:r>
              <a:rPr lang="en-US" dirty="0">
                <a:latin typeface="Times New Roman" charset="0"/>
              </a:rPr>
              <a:t>:</a:t>
            </a:r>
            <a:endParaRPr lang="el-GR" dirty="0">
              <a:latin typeface="Times New Roman" charset="0"/>
            </a:endParaRPr>
          </a:p>
          <a:p>
            <a:pPr lvl="2"/>
            <a:r>
              <a:rPr lang="el-GR" sz="2800" dirty="0">
                <a:latin typeface="Times New Roman" charset="0"/>
              </a:rPr>
              <a:t>εμπορεύματα 800 ευρώ</a:t>
            </a:r>
          </a:p>
          <a:p>
            <a:pPr lvl="2"/>
            <a:r>
              <a:rPr lang="el-GR" sz="2800" dirty="0">
                <a:latin typeface="Times New Roman" charset="0"/>
              </a:rPr>
              <a:t>πρώτες και βοηθητικές ύλες 400 ευρώ</a:t>
            </a:r>
          </a:p>
          <a:p>
            <a:pPr lvl="2"/>
            <a:r>
              <a:rPr lang="el-GR" sz="2800" dirty="0">
                <a:latin typeface="Times New Roman" charset="0"/>
              </a:rPr>
              <a:t>πελάτες 300 ευρώ </a:t>
            </a:r>
          </a:p>
          <a:p>
            <a:pPr lvl="2"/>
            <a:r>
              <a:rPr lang="el-GR" sz="2800" dirty="0">
                <a:latin typeface="Times New Roman" charset="0"/>
              </a:rPr>
              <a:t>γραμμάτια πληρωτέα 400 ευρώ και</a:t>
            </a:r>
          </a:p>
          <a:p>
            <a:pPr lvl="2"/>
            <a:r>
              <a:rPr lang="el-GR" sz="2800" dirty="0">
                <a:latin typeface="Times New Roman" charset="0"/>
              </a:rPr>
              <a:t>προμηθευτές 100 ευρώ </a:t>
            </a:r>
            <a:endParaRPr lang="en-US" sz="2800" dirty="0">
              <a:latin typeface="Times New Roman" charset="0"/>
            </a:endParaRPr>
          </a:p>
          <a:p>
            <a:pPr lvl="2"/>
            <a:endParaRPr lang="en-US" sz="2800" dirty="0">
              <a:latin typeface="Times New Roman" charset="0"/>
            </a:endParaRPr>
          </a:p>
          <a:p>
            <a:pPr lvl="2"/>
            <a:endParaRPr lang="el-GR" dirty="0"/>
          </a:p>
        </p:txBody>
      </p:sp>
      <p:sp>
        <p:nvSpPr>
          <p:cNvPr id="6" name="5 - Θέση αριθμού διαφάνειας"/>
          <p:cNvSpPr>
            <a:spLocks noGrp="1"/>
          </p:cNvSpPr>
          <p:nvPr>
            <p:ph type="sldNum" sz="quarter" idx="12"/>
          </p:nvPr>
        </p:nvSpPr>
        <p:spPr/>
        <p:txBody>
          <a:bodyPr/>
          <a:lstStyle/>
          <a:p>
            <a:fld id="{96312A89-5DC6-4B79-8F41-2D4B7056A8F5}" type="slidenum">
              <a:rPr lang="el-GR"/>
              <a:pPr/>
              <a:t>103</a:t>
            </a:fld>
            <a:endParaRPr lang="el-G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1747"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η παράλειψη των στοιχείων αυτών αποκαλύφθηκε στις 2/2/2001</a:t>
            </a:r>
          </a:p>
          <a:p>
            <a:pPr lvl="1"/>
            <a:r>
              <a:rPr lang="el-GR" dirty="0">
                <a:latin typeface="Times New Roman" charset="0"/>
              </a:rPr>
              <a:t>για την διόρθωση του σφάλματος αυτού θα γίνει η ακόλουθη ημερολογιακή εγγραφή στις 2/2/2001</a:t>
            </a:r>
          </a:p>
        </p:txBody>
      </p:sp>
      <p:sp>
        <p:nvSpPr>
          <p:cNvPr id="6" name="5 - Θέση αριθμού διαφάνειας"/>
          <p:cNvSpPr>
            <a:spLocks noGrp="1"/>
          </p:cNvSpPr>
          <p:nvPr>
            <p:ph type="sldNum" sz="quarter" idx="12"/>
          </p:nvPr>
        </p:nvSpPr>
        <p:spPr/>
        <p:txBody>
          <a:bodyPr/>
          <a:lstStyle/>
          <a:p>
            <a:fld id="{581142F2-3EE6-4DB9-A07E-A5566EA925A6}" type="slidenum">
              <a:rPr lang="el-GR"/>
              <a:pPr/>
              <a:t>104</a:t>
            </a:fld>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2771"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θα χρεώσουμε το λογαριασμό Εμπορεύματα» με 800 </a:t>
            </a:r>
          </a:p>
          <a:p>
            <a:pPr lvl="1"/>
            <a:r>
              <a:rPr lang="el-GR" dirty="0">
                <a:latin typeface="Times New Roman" charset="0"/>
              </a:rPr>
              <a:t>θα χρεώσουμε το λογαριασμό «Πρώτες και βοηθητικές ύλες με 400 </a:t>
            </a:r>
          </a:p>
          <a:p>
            <a:pPr lvl="1"/>
            <a:r>
              <a:rPr lang="el-GR" dirty="0">
                <a:latin typeface="Times New Roman" charset="0"/>
              </a:rPr>
              <a:t>θα χρεώσουμε το λογαριασμό «Πελάτες» με 300</a:t>
            </a:r>
          </a:p>
        </p:txBody>
      </p:sp>
      <p:sp>
        <p:nvSpPr>
          <p:cNvPr id="6" name="5 - Θέση αριθμού διαφάνειας"/>
          <p:cNvSpPr>
            <a:spLocks noGrp="1"/>
          </p:cNvSpPr>
          <p:nvPr>
            <p:ph type="sldNum" sz="quarter" idx="12"/>
          </p:nvPr>
        </p:nvSpPr>
        <p:spPr/>
        <p:txBody>
          <a:bodyPr/>
          <a:lstStyle/>
          <a:p>
            <a:fld id="{A4543ABD-3E63-49DD-A04C-022F935B5255}" type="slidenum">
              <a:rPr lang="el-GR"/>
              <a:pPr/>
              <a:t>105</a:t>
            </a:fld>
            <a:endParaRPr lang="el-G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3795"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θα πιστώσουμε το λογαριασμό «Προμηθευτές» με 100</a:t>
            </a:r>
          </a:p>
          <a:p>
            <a:pPr lvl="1"/>
            <a:r>
              <a:rPr lang="el-GR" dirty="0">
                <a:latin typeface="Times New Roman" charset="0"/>
              </a:rPr>
              <a:t>θα πιστώσουμε το λογαριασμό «Γραμμάτια πληρωτέα» με 400</a:t>
            </a:r>
          </a:p>
          <a:p>
            <a:pPr lvl="1"/>
            <a:r>
              <a:rPr lang="el-GR" dirty="0">
                <a:latin typeface="Times New Roman" charset="0"/>
              </a:rPr>
              <a:t>θα πιστώσουμε το λογαριασμό «Κεφάλαιο» με 1000</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E17E634E-8C0F-422C-A44A-202788663047}" type="slidenum">
              <a:rPr lang="el-GR"/>
              <a:pPr/>
              <a:t>106</a:t>
            </a:fld>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4819" name="Rectangle 3"/>
          <p:cNvSpPr>
            <a:spLocks noGrp="1" noChangeArrowheads="1"/>
          </p:cNvSpPr>
          <p:nvPr>
            <p:ph idx="1"/>
          </p:nvPr>
        </p:nvSpPr>
        <p:spPr/>
        <p:txBody>
          <a:bodyPr/>
          <a:lstStyle/>
          <a:p>
            <a:r>
              <a:rPr lang="el-GR" sz="2800" dirty="0">
                <a:latin typeface="Times New Roman" charset="0"/>
              </a:rPr>
              <a:t>Παράδειγμα 5 (συνέχεια)</a:t>
            </a:r>
          </a:p>
          <a:p>
            <a:r>
              <a:rPr lang="el-GR" sz="2800" dirty="0">
                <a:latin typeface="Times New Roman" charset="0"/>
              </a:rPr>
              <a:t>Πρέπει πάλι να σημειωθεί ότι</a:t>
            </a:r>
            <a:r>
              <a:rPr lang="en-US" sz="2800" dirty="0">
                <a:latin typeface="Times New Roman" charset="0"/>
              </a:rPr>
              <a:t>:</a:t>
            </a:r>
          </a:p>
          <a:p>
            <a:pPr lvl="1"/>
            <a:r>
              <a:rPr lang="el-GR" dirty="0">
                <a:latin typeface="Times New Roman" charset="0"/>
              </a:rPr>
              <a:t>εάν το σφάλμα αναφέρεται μόνο σε λογαριασμούς εσόδων, εξόδων, κερδών και ζημιών τότε η αποκάλυψή του σε επόμενη λογιστική χρήση δεν απαιτεί διορθωτική εγγραφή αφού τα καθαρά κέρδη εμφανίζονται σωστά </a:t>
            </a:r>
          </a:p>
        </p:txBody>
      </p:sp>
      <p:sp>
        <p:nvSpPr>
          <p:cNvPr id="6" name="5 - Θέση αριθμού διαφάνειας"/>
          <p:cNvSpPr>
            <a:spLocks noGrp="1"/>
          </p:cNvSpPr>
          <p:nvPr>
            <p:ph type="sldNum" sz="quarter" idx="12"/>
          </p:nvPr>
        </p:nvSpPr>
        <p:spPr/>
        <p:txBody>
          <a:bodyPr/>
          <a:lstStyle/>
          <a:p>
            <a:fld id="{3D88642A-C832-4F71-A1C9-75A6420310A9}" type="slidenum">
              <a:rPr lang="el-GR"/>
              <a:pPr/>
              <a:t>107</a:t>
            </a:fld>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5843" name="Rectangle 3"/>
          <p:cNvSpPr>
            <a:spLocks noGrp="1" noChangeArrowheads="1"/>
          </p:cNvSpPr>
          <p:nvPr>
            <p:ph idx="1"/>
          </p:nvPr>
        </p:nvSpPr>
        <p:spPr/>
        <p:txBody>
          <a:bodyPr/>
          <a:lstStyle/>
          <a:p>
            <a:r>
              <a:rPr lang="el-GR" sz="2800" dirty="0">
                <a:latin typeface="Times New Roman" charset="0"/>
              </a:rPr>
              <a:t>Παράδειγμα 6 </a:t>
            </a:r>
            <a:endParaRPr lang="en-US" sz="2800" dirty="0">
              <a:latin typeface="Times New Roman" charset="0"/>
            </a:endParaRPr>
          </a:p>
          <a:p>
            <a:r>
              <a:rPr lang="el-GR" sz="2800" dirty="0">
                <a:latin typeface="Times New Roman" charset="0"/>
              </a:rPr>
              <a:t>Γίνεται η υπόθεση ότι</a:t>
            </a:r>
            <a:r>
              <a:rPr lang="en-US" sz="2800" dirty="0">
                <a:latin typeface="Times New Roman" charset="0"/>
              </a:rPr>
              <a:t>:</a:t>
            </a:r>
          </a:p>
          <a:p>
            <a:pPr lvl="1"/>
            <a:r>
              <a:rPr lang="el-GR" dirty="0">
                <a:latin typeface="Times New Roman" charset="0"/>
              </a:rPr>
              <a:t>στο πλαίσιο της φυσικής απογραφής στις 31/12/1999 αποκαλύφθηκε ότι αποθέματα εμπορευμάτων αξίας 5000 ευρώ δεν καταγράφηκαν</a:t>
            </a:r>
          </a:p>
        </p:txBody>
      </p:sp>
      <p:sp>
        <p:nvSpPr>
          <p:cNvPr id="6" name="5 - Θέση αριθμού διαφάνειας"/>
          <p:cNvSpPr>
            <a:spLocks noGrp="1"/>
          </p:cNvSpPr>
          <p:nvPr>
            <p:ph type="sldNum" sz="quarter" idx="12"/>
          </p:nvPr>
        </p:nvSpPr>
        <p:spPr/>
        <p:txBody>
          <a:bodyPr/>
          <a:lstStyle/>
          <a:p>
            <a:fld id="{E3CC7B8F-68B5-43F2-85FF-CFAAF9BF9F6B}" type="slidenum">
              <a:rPr lang="el-GR"/>
              <a:pPr/>
              <a:t>108</a:t>
            </a:fld>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0963" name="Rectangle 3"/>
          <p:cNvSpPr>
            <a:spLocks noGrp="1" noChangeArrowheads="1"/>
          </p:cNvSpPr>
          <p:nvPr>
            <p:ph idx="1"/>
          </p:nvPr>
        </p:nvSpPr>
        <p:spPr/>
        <p:txBody>
          <a:bodyPr>
            <a:normAutofit lnSpcReduction="10000"/>
          </a:bodyPr>
          <a:lstStyle/>
          <a:p>
            <a:r>
              <a:rPr lang="el-GR" sz="2800" dirty="0">
                <a:latin typeface="Times New Roman" charset="0"/>
              </a:rPr>
              <a:t>Παράδειγμα 6 (συνέχεια)</a:t>
            </a:r>
          </a:p>
          <a:p>
            <a:r>
              <a:rPr lang="el-GR" sz="2800" dirty="0">
                <a:latin typeface="Times New Roman" charset="0"/>
              </a:rPr>
              <a:t>Το λογιστικό αυτό σφάλμα είχε τις ακόλουθες επιπτώσεις στην Κατάσταση Αποτελεσμάτων Χρήσης του έτους 1999</a:t>
            </a:r>
            <a:r>
              <a:rPr lang="en-US" sz="2800" dirty="0">
                <a:latin typeface="Times New Roman" charset="0"/>
              </a:rPr>
              <a:t>:</a:t>
            </a:r>
          </a:p>
          <a:p>
            <a:pPr lvl="1"/>
            <a:r>
              <a:rPr lang="el-GR" dirty="0">
                <a:latin typeface="Times New Roman" charset="0"/>
              </a:rPr>
              <a:t>Το κόστος πωληθέντων</a:t>
            </a:r>
            <a:r>
              <a:rPr lang="en-US" dirty="0">
                <a:latin typeface="Times New Roman" charset="0"/>
              </a:rPr>
              <a:t>:</a:t>
            </a:r>
          </a:p>
          <a:p>
            <a:pPr lvl="1"/>
            <a:r>
              <a:rPr lang="el-GR" dirty="0">
                <a:latin typeface="Times New Roman" charset="0"/>
              </a:rPr>
              <a:t>εμφανίζεται υπερεκτιμημένο λόγω του χαμηλού τελικού αποθέματος</a:t>
            </a:r>
            <a:endParaRPr lang="en-US" dirty="0">
              <a:latin typeface="Times New Roman" charset="0"/>
            </a:endParaRPr>
          </a:p>
          <a:p>
            <a:pPr lvl="1"/>
            <a:r>
              <a:rPr lang="el-GR" dirty="0">
                <a:latin typeface="Times New Roman" charset="0"/>
              </a:rPr>
              <a:t>Τα καθαρά κέρδη</a:t>
            </a:r>
            <a:r>
              <a:rPr lang="en-US" dirty="0">
                <a:latin typeface="Times New Roman" charset="0"/>
              </a:rPr>
              <a:t>:</a:t>
            </a:r>
          </a:p>
          <a:p>
            <a:pPr lvl="1"/>
            <a:r>
              <a:rPr lang="el-GR" dirty="0">
                <a:latin typeface="Times New Roman" charset="0"/>
              </a:rPr>
              <a:t>εμφανίζονται υποεκτιμημένα</a:t>
            </a:r>
            <a:endParaRPr lang="en-US" dirty="0">
              <a:latin typeface="Times New Roman" charset="0"/>
            </a:endParaRPr>
          </a:p>
          <a:p>
            <a:pPr lvl="1"/>
            <a:endParaRPr lang="el-GR" dirty="0">
              <a:latin typeface="Times New Roman" charset="0"/>
            </a:endParaRPr>
          </a:p>
          <a:p>
            <a:pPr lvl="1"/>
            <a:endParaRPr lang="el-GR" dirty="0"/>
          </a:p>
        </p:txBody>
      </p:sp>
      <p:sp>
        <p:nvSpPr>
          <p:cNvPr id="6" name="5 - Θέση αριθμού διαφάνειας"/>
          <p:cNvSpPr>
            <a:spLocks noGrp="1"/>
          </p:cNvSpPr>
          <p:nvPr>
            <p:ph type="sldNum" sz="quarter" idx="12"/>
          </p:nvPr>
        </p:nvSpPr>
        <p:spPr/>
        <p:txBody>
          <a:bodyPr/>
          <a:lstStyle/>
          <a:p>
            <a:fld id="{F37E5BD6-1524-4CF8-B9CE-59EE97F8184B}" type="slidenum">
              <a:rPr lang="el-GR"/>
              <a:pPr/>
              <a:t>109</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43490" y="1027664"/>
            <a:ext cx="7024744" cy="745152"/>
          </a:xfrm>
        </p:spPr>
        <p:txBody>
          <a:bodyPr/>
          <a:lstStyle/>
          <a:p>
            <a:pPr eaLnBrk="1" hangingPunct="1"/>
            <a:r>
              <a:rPr lang="el-GR" b="1" dirty="0" smtClean="0"/>
              <a:t>Αναβαλλόμενοι Φόροι</a:t>
            </a:r>
            <a:r>
              <a:rPr lang="el-GR" dirty="0" smtClean="0"/>
              <a:t> </a:t>
            </a:r>
          </a:p>
        </p:txBody>
      </p:sp>
      <p:sp>
        <p:nvSpPr>
          <p:cNvPr id="15363" name="Rectangle 3"/>
          <p:cNvSpPr>
            <a:spLocks noGrp="1" noChangeArrowheads="1"/>
          </p:cNvSpPr>
          <p:nvPr>
            <p:ph idx="1"/>
          </p:nvPr>
        </p:nvSpPr>
        <p:spPr>
          <a:xfrm>
            <a:off x="611560" y="1844824"/>
            <a:ext cx="7848872" cy="4464496"/>
          </a:xfrm>
        </p:spPr>
        <p:txBody>
          <a:bodyPr/>
          <a:lstStyle/>
          <a:p>
            <a:pPr algn="just" eaLnBrk="1" hangingPunct="1">
              <a:lnSpc>
                <a:spcPct val="150000"/>
              </a:lnSpc>
            </a:pPr>
            <a:r>
              <a:rPr lang="el-GR" sz="2000" b="1" i="1" dirty="0" smtClean="0">
                <a:latin typeface="Times New Roman" pitchFamily="18" charset="0"/>
              </a:rPr>
              <a:t>αναβαλλόμενη φορολογική απαίτηση</a:t>
            </a:r>
            <a:r>
              <a:rPr lang="el-GR" sz="2000" b="1" dirty="0" smtClean="0">
                <a:latin typeface="Times New Roman" pitchFamily="18" charset="0"/>
              </a:rPr>
              <a:t> </a:t>
            </a:r>
          </a:p>
          <a:p>
            <a:pPr algn="just" eaLnBrk="1" hangingPunct="1">
              <a:lnSpc>
                <a:spcPct val="150000"/>
              </a:lnSpc>
              <a:buFont typeface="Wingdings" pitchFamily="2" charset="2"/>
              <a:buNone/>
            </a:pPr>
            <a:r>
              <a:rPr lang="el-GR" sz="2000" dirty="0" smtClean="0">
                <a:latin typeface="Times New Roman" pitchFamily="18" charset="0"/>
              </a:rPr>
              <a:t>	Η αναβαλλόμενη φορολογική απαίτηση είναι το ποσό του φόρου εισοδήματος που είναι ανακτήσιμος σε μελλοντικές περιόδους από εκπιπτόμενες προσωρινές διαφορές, μεταφερόμενες φορολογικές ζημιές και μεταφερόμενους αχρησιμοποίητους πιστωτικούς φόρους </a:t>
            </a:r>
          </a:p>
          <a:p>
            <a:pPr algn="just" eaLnBrk="1" hangingPunct="1">
              <a:lnSpc>
                <a:spcPct val="150000"/>
              </a:lnSpc>
            </a:pPr>
            <a:r>
              <a:rPr lang="el-GR" sz="2000" b="1" i="1" dirty="0" smtClean="0">
                <a:latin typeface="Times New Roman" pitchFamily="18" charset="0"/>
              </a:rPr>
              <a:t>αναβαλλόμενη φορολογική υποχρέωση</a:t>
            </a:r>
          </a:p>
          <a:p>
            <a:pPr algn="just" eaLnBrk="1" hangingPunct="1">
              <a:lnSpc>
                <a:spcPct val="80000"/>
              </a:lnSpc>
              <a:buFont typeface="Wingdings" pitchFamily="2" charset="2"/>
              <a:buNone/>
            </a:pPr>
            <a:r>
              <a:rPr lang="en-US" sz="2000" dirty="0" smtClean="0">
                <a:latin typeface="Times New Roman" pitchFamily="18" charset="0"/>
              </a:rPr>
              <a:t>	</a:t>
            </a:r>
            <a:endParaRPr lang="el-GR" sz="2000" dirty="0" smtClean="0">
              <a:latin typeface="Times New Roman" pitchFamily="18" charset="0"/>
            </a:endParaRPr>
          </a:p>
          <a:p>
            <a:pPr algn="just" eaLnBrk="1" hangingPunct="1">
              <a:lnSpc>
                <a:spcPct val="80000"/>
              </a:lnSpc>
              <a:buFont typeface="Wingdings" pitchFamily="2" charset="2"/>
              <a:buNone/>
            </a:pPr>
            <a:r>
              <a:rPr lang="el-GR" sz="2000" dirty="0" smtClean="0">
                <a:latin typeface="Times New Roman" pitchFamily="18" charset="0"/>
              </a:rPr>
              <a:t>είναι </a:t>
            </a:r>
            <a:r>
              <a:rPr lang="el-GR" sz="2000" dirty="0" smtClean="0">
                <a:latin typeface="Times New Roman" pitchFamily="18" charset="0"/>
              </a:rPr>
              <a:t>το ποσό του φόρου εισοδήματος που οφείλεται σε μελλοντικές </a:t>
            </a:r>
            <a:endParaRPr lang="el-GR" sz="2000" dirty="0" smtClean="0">
              <a:latin typeface="Times New Roman" pitchFamily="18" charset="0"/>
            </a:endParaRPr>
          </a:p>
          <a:p>
            <a:pPr algn="just" eaLnBrk="1" hangingPunct="1">
              <a:lnSpc>
                <a:spcPct val="80000"/>
              </a:lnSpc>
              <a:buFont typeface="Wingdings" pitchFamily="2" charset="2"/>
              <a:buNone/>
            </a:pPr>
            <a:endParaRPr lang="el-GR" sz="2000" dirty="0">
              <a:latin typeface="Times New Roman" pitchFamily="18" charset="0"/>
            </a:endParaRPr>
          </a:p>
          <a:p>
            <a:pPr algn="just" eaLnBrk="1" hangingPunct="1">
              <a:lnSpc>
                <a:spcPct val="80000"/>
              </a:lnSpc>
              <a:buFont typeface="Wingdings" pitchFamily="2" charset="2"/>
              <a:buNone/>
            </a:pPr>
            <a:r>
              <a:rPr lang="el-GR" sz="2000" dirty="0" smtClean="0">
                <a:latin typeface="Times New Roman" pitchFamily="18" charset="0"/>
              </a:rPr>
              <a:t>περιόδους</a:t>
            </a:r>
            <a:r>
              <a:rPr lang="el-GR" sz="2000" dirty="0" smtClean="0">
                <a:latin typeface="Times New Roman" pitchFamily="18" charset="0"/>
              </a:rPr>
              <a:t>, σε σχέση με φορολογητέες προσωρινές διαφορές </a:t>
            </a:r>
          </a:p>
          <a:p>
            <a:pPr eaLnBrk="1" hangingPunct="1">
              <a:lnSpc>
                <a:spcPct val="150000"/>
              </a:lnSpc>
            </a:pPr>
            <a:endParaRPr lang="el-GR" sz="14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1987" name="Rectangle 3"/>
          <p:cNvSpPr>
            <a:spLocks noGrp="1" noChangeArrowheads="1"/>
          </p:cNvSpPr>
          <p:nvPr>
            <p:ph idx="1"/>
          </p:nvPr>
        </p:nvSpPr>
        <p:spPr/>
        <p:txBody>
          <a:bodyPr/>
          <a:lstStyle/>
          <a:p>
            <a:r>
              <a:rPr lang="el-GR" sz="2800" dirty="0">
                <a:latin typeface="Times New Roman" charset="0"/>
              </a:rPr>
              <a:t>Παράδειγμα 6 (συνέχεια)</a:t>
            </a:r>
          </a:p>
          <a:p>
            <a:r>
              <a:rPr lang="el-GR" sz="2800" dirty="0">
                <a:latin typeface="Times New Roman" charset="0"/>
              </a:rPr>
              <a:t>Το λογιστικό αυτό σφάλμα είχε τις ακόλουθες επιπτώσεις στον Ισολογισμό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Η αξία των αποθεμάτων</a:t>
            </a:r>
            <a:r>
              <a:rPr lang="en-US" dirty="0">
                <a:latin typeface="Times New Roman" charset="0"/>
              </a:rPr>
              <a:t>:</a:t>
            </a:r>
          </a:p>
          <a:p>
            <a:pPr lvl="1"/>
            <a:r>
              <a:rPr lang="el-GR" dirty="0">
                <a:latin typeface="Times New Roman" charset="0"/>
              </a:rPr>
              <a:t>εμφανίζεται υποεκτιμημένη</a:t>
            </a:r>
          </a:p>
          <a:p>
            <a:pPr lvl="1"/>
            <a:r>
              <a:rPr lang="el-GR" dirty="0">
                <a:latin typeface="Times New Roman" charset="0"/>
              </a:rPr>
              <a:t>Τα παρακρατημένα κέρδη</a:t>
            </a:r>
          </a:p>
          <a:p>
            <a:pPr lvl="1"/>
            <a:r>
              <a:rPr lang="el-GR" dirty="0">
                <a:latin typeface="Times New Roman" charset="0"/>
              </a:rPr>
              <a:t>εμφανίζονται μικρότερα</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DD070F9C-2B11-4B11-B2A3-55D555F32F13}" type="slidenum">
              <a:rPr lang="el-GR"/>
              <a:pPr/>
              <a:t>110</a:t>
            </a:fld>
            <a:endParaRPr lang="el-G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7891" name="Rectangle 3"/>
          <p:cNvSpPr>
            <a:spLocks noGrp="1" noChangeArrowheads="1"/>
          </p:cNvSpPr>
          <p:nvPr>
            <p:ph idx="1"/>
          </p:nvPr>
        </p:nvSpPr>
        <p:spPr/>
        <p:txBody>
          <a:bodyPr/>
          <a:lstStyle/>
          <a:p>
            <a:r>
              <a:rPr lang="el-GR" sz="2800" dirty="0">
                <a:latin typeface="Times New Roman" charset="0"/>
              </a:rPr>
              <a:t>Παράδειγμα 6 (συνέχεια)</a:t>
            </a:r>
          </a:p>
          <a:p>
            <a:pPr lvl="1"/>
            <a:r>
              <a:rPr lang="el-GR" dirty="0">
                <a:latin typeface="Times New Roman" charset="0"/>
              </a:rPr>
              <a:t>Εάν το λογιστικό αυτό σφάλμα αποκαλυφθεί στο έτος 2000 τότε η διορθωτική εγγραφή που απαιτείται να γίνει προκειμένου να διορθωθούν τα υπόλοιπα των λογαριασμών και τα αποτελέσματα του 2000 να εμφανιστούν ακριβή είναι η ακόλουθη</a:t>
            </a:r>
            <a:r>
              <a:rPr lang="en-US" dirty="0">
                <a:latin typeface="Times New Roman" charset="0"/>
              </a:rPr>
              <a:t>:</a:t>
            </a: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80B94EC4-A572-41DD-8D11-5239CF9F3CE3}" type="slidenum">
              <a:rPr lang="el-GR"/>
              <a:pPr/>
              <a:t>111</a:t>
            </a:fld>
            <a:endParaRPr 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8915" name="Rectangle 3"/>
          <p:cNvSpPr>
            <a:spLocks noGrp="1" noChangeArrowheads="1"/>
          </p:cNvSpPr>
          <p:nvPr>
            <p:ph idx="1"/>
          </p:nvPr>
        </p:nvSpPr>
        <p:spPr/>
        <p:txBody>
          <a:bodyPr/>
          <a:lstStyle/>
          <a:p>
            <a:r>
              <a:rPr lang="el-GR" sz="2800" dirty="0">
                <a:latin typeface="Times New Roman" charset="0"/>
              </a:rPr>
              <a:t>Παράδειγμα 6 (συνέχεια)</a:t>
            </a:r>
          </a:p>
          <a:p>
            <a:pPr lvl="1"/>
            <a:r>
              <a:rPr lang="el-GR" dirty="0">
                <a:latin typeface="Times New Roman" charset="0"/>
              </a:rPr>
              <a:t>Θα χρεώσουμε το λογαριασμό «Αποθέματα» με 5000 και</a:t>
            </a:r>
          </a:p>
          <a:p>
            <a:pPr lvl="1"/>
            <a:r>
              <a:rPr lang="el-GR" dirty="0">
                <a:latin typeface="Times New Roman" charset="0"/>
              </a:rPr>
              <a:t>Θα πιστώσουμε το λογαριασμό «Διάφορα έσοδα προηγούμενων χρήσεων» με 5000</a:t>
            </a:r>
          </a:p>
        </p:txBody>
      </p:sp>
      <p:sp>
        <p:nvSpPr>
          <p:cNvPr id="6" name="5 - Θέση αριθμού διαφάνειας"/>
          <p:cNvSpPr>
            <a:spLocks noGrp="1"/>
          </p:cNvSpPr>
          <p:nvPr>
            <p:ph type="sldNum" sz="quarter" idx="12"/>
          </p:nvPr>
        </p:nvSpPr>
        <p:spPr/>
        <p:txBody>
          <a:bodyPr/>
          <a:lstStyle/>
          <a:p>
            <a:fld id="{D5806799-CD7F-46F5-AF82-0AD396F83688}" type="slidenum">
              <a:rPr lang="el-GR"/>
              <a:pPr/>
              <a:t>112</a:t>
            </a:fld>
            <a:endParaRPr lang="el-G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39939" name="Rectangle 3"/>
          <p:cNvSpPr>
            <a:spLocks noGrp="1" noChangeArrowheads="1"/>
          </p:cNvSpPr>
          <p:nvPr>
            <p:ph idx="1"/>
          </p:nvPr>
        </p:nvSpPr>
        <p:spPr/>
        <p:txBody>
          <a:bodyPr/>
          <a:lstStyle/>
          <a:p>
            <a:r>
              <a:rPr lang="el-GR" sz="2800" dirty="0">
                <a:latin typeface="Times New Roman" charset="0"/>
              </a:rPr>
              <a:t>Παράδειγμα 6 (συνέχεια)</a:t>
            </a:r>
          </a:p>
          <a:p>
            <a:r>
              <a:rPr lang="el-GR" sz="2800" dirty="0">
                <a:latin typeface="Times New Roman" charset="0"/>
              </a:rPr>
              <a:t>Ο λογαριασμός «Διάφορα έσοδα προηγούμενων χρήσεων»</a:t>
            </a:r>
            <a:r>
              <a:rPr lang="en-US" sz="2800" dirty="0">
                <a:latin typeface="Times New Roman" charset="0"/>
              </a:rPr>
              <a:t>:</a:t>
            </a:r>
          </a:p>
          <a:p>
            <a:pPr lvl="1"/>
            <a:r>
              <a:rPr lang="el-GR" dirty="0">
                <a:latin typeface="Times New Roman" charset="0"/>
              </a:rPr>
              <a:t>είναι αποτελεσματικός λογαριασμός</a:t>
            </a:r>
            <a:r>
              <a:rPr lang="en-US" dirty="0">
                <a:latin typeface="Times New Roman" charset="0"/>
              </a:rPr>
              <a:t> </a:t>
            </a:r>
            <a:r>
              <a:rPr lang="el-GR" dirty="0">
                <a:latin typeface="Times New Roman" charset="0"/>
              </a:rPr>
              <a:t>που μεταφέρεται απ’ ευθείας στα αποτελέσματα χρήσης ως έκτακτο έσοδο</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09DA6BFB-3E79-4EB1-B9EB-D7D3E07730B2}" type="slidenum">
              <a:rPr lang="el-GR"/>
              <a:pPr/>
              <a:t>113</a:t>
            </a:fld>
            <a:endParaRPr lang="el-G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3011" name="Rectangle 3"/>
          <p:cNvSpPr>
            <a:spLocks noGrp="1" noChangeArrowheads="1"/>
          </p:cNvSpPr>
          <p:nvPr>
            <p:ph idx="1"/>
          </p:nvPr>
        </p:nvSpPr>
        <p:spPr/>
        <p:txBody>
          <a:bodyPr/>
          <a:lstStyle/>
          <a:p>
            <a:r>
              <a:rPr lang="el-GR" sz="2800" dirty="0">
                <a:latin typeface="Times New Roman" charset="0"/>
              </a:rPr>
              <a:t>Παράδειγμα 7</a:t>
            </a:r>
            <a:endParaRPr lang="en-US" sz="2800" dirty="0">
              <a:latin typeface="Times New Roman" charset="0"/>
            </a:endParaRPr>
          </a:p>
          <a:p>
            <a:r>
              <a:rPr lang="el-GR" sz="2800" dirty="0">
                <a:latin typeface="Times New Roman" charset="0"/>
              </a:rPr>
              <a:t>Γίνεται η υπόθεση ότι</a:t>
            </a:r>
            <a:r>
              <a:rPr lang="en-US" sz="2800" dirty="0">
                <a:latin typeface="Times New Roman" charset="0"/>
              </a:rPr>
              <a:t>:</a:t>
            </a:r>
          </a:p>
          <a:p>
            <a:pPr lvl="1"/>
            <a:r>
              <a:rPr lang="el-GR" dirty="0">
                <a:latin typeface="Times New Roman" charset="0"/>
              </a:rPr>
              <a:t>Ένα τιμολόγιο αγοράς εμπορευμάτων με πίστωση που </a:t>
            </a:r>
            <a:r>
              <a:rPr lang="el-GR" dirty="0" smtClean="0">
                <a:latin typeface="Times New Roman" charset="0"/>
              </a:rPr>
              <a:t>πραγματοποιήθηκε </a:t>
            </a:r>
            <a:r>
              <a:rPr lang="el-GR" dirty="0">
                <a:latin typeface="Times New Roman" charset="0"/>
              </a:rPr>
              <a:t>στις 29/12/1999, αξίας 1.200 ευρώ δεν είχε καταχωρηθεί. Τα εμπορεύματα αυτά προσμετρήθηκαν κατά την φυσική απογραφή που έγινε στο τέλος του έτους 1999.  </a:t>
            </a:r>
            <a:endParaRPr lang="en-US" dirty="0">
              <a:latin typeface="Times New Roman" charset="0"/>
            </a:endParaRPr>
          </a:p>
          <a:p>
            <a:endParaRPr lang="en-US" sz="2800"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FCCB32A8-46EB-44F5-97DD-45ADBB192546}" type="slidenum">
              <a:rPr lang="el-GR"/>
              <a:pPr/>
              <a:t>114</a:t>
            </a:fld>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4035" name="Rectangle 3"/>
          <p:cNvSpPr>
            <a:spLocks noGrp="1" noChangeArrowheads="1"/>
          </p:cNvSpPr>
          <p:nvPr>
            <p:ph idx="1"/>
          </p:nvPr>
        </p:nvSpPr>
        <p:spPr/>
        <p:txBody>
          <a:bodyPr>
            <a:normAutofit lnSpcReduction="10000"/>
          </a:bodyPr>
          <a:lstStyle/>
          <a:p>
            <a:r>
              <a:rPr lang="el-GR" sz="2800" dirty="0">
                <a:latin typeface="Times New Roman" charset="0"/>
              </a:rPr>
              <a:t>Παράδειγμα 7(συνέχεια)</a:t>
            </a:r>
          </a:p>
          <a:p>
            <a:r>
              <a:rPr lang="el-GR" sz="2800" dirty="0">
                <a:latin typeface="Times New Roman" charset="0"/>
              </a:rPr>
              <a:t>Το λογιστικό αυτό σφάλμα είχε τις ακόλουθες επιπτώσεις στην Κατάσταση Αποτελεσμάτων Χρήσης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Το κόστος πωληθέντων </a:t>
            </a:r>
          </a:p>
          <a:p>
            <a:pPr lvl="1"/>
            <a:r>
              <a:rPr lang="el-GR" dirty="0">
                <a:latin typeface="Times New Roman" charset="0"/>
              </a:rPr>
              <a:t>εμφανίζεται υποεκτιμημένο λόγω των χαμηλών αγορών</a:t>
            </a:r>
          </a:p>
          <a:p>
            <a:pPr lvl="1"/>
            <a:r>
              <a:rPr lang="el-GR" dirty="0">
                <a:latin typeface="Times New Roman" charset="0"/>
              </a:rPr>
              <a:t>Τα καθαρά κέρδη</a:t>
            </a:r>
          </a:p>
          <a:p>
            <a:pPr lvl="1"/>
            <a:r>
              <a:rPr lang="el-GR" dirty="0">
                <a:latin typeface="Times New Roman" charset="0"/>
              </a:rPr>
              <a:t>εμφανίζονται υπερεκτιμημένα</a:t>
            </a:r>
            <a:endParaRPr lang="en-US"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D3C1DEAB-95F9-4606-AD8A-CF2729EBA40A}" type="slidenum">
              <a:rPr lang="el-GR"/>
              <a:pPr/>
              <a:t>115</a:t>
            </a:fld>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5059" name="Rectangle 3"/>
          <p:cNvSpPr>
            <a:spLocks noGrp="1" noChangeArrowheads="1"/>
          </p:cNvSpPr>
          <p:nvPr>
            <p:ph idx="1"/>
          </p:nvPr>
        </p:nvSpPr>
        <p:spPr/>
        <p:txBody>
          <a:bodyPr/>
          <a:lstStyle/>
          <a:p>
            <a:r>
              <a:rPr lang="el-GR" sz="2800" dirty="0">
                <a:latin typeface="Times New Roman" charset="0"/>
              </a:rPr>
              <a:t>Παράδειγμα 7(συνέχεια)</a:t>
            </a:r>
          </a:p>
          <a:p>
            <a:r>
              <a:rPr lang="el-GR" sz="2800" dirty="0">
                <a:latin typeface="Times New Roman" charset="0"/>
              </a:rPr>
              <a:t>Το λογιστικό αυτό σφάλμα είχε τις ακόλουθες επιπτώσεις στον Ισολογισμό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Οι υποχρεώσεις προς τους προμηθευτές</a:t>
            </a:r>
          </a:p>
          <a:p>
            <a:pPr lvl="1"/>
            <a:r>
              <a:rPr lang="el-GR" dirty="0">
                <a:latin typeface="Times New Roman" charset="0"/>
              </a:rPr>
              <a:t>εμφανίζονται υποεκτιμημένες</a:t>
            </a:r>
          </a:p>
          <a:p>
            <a:pPr lvl="1"/>
            <a:r>
              <a:rPr lang="el-GR" dirty="0">
                <a:latin typeface="Times New Roman" charset="0"/>
              </a:rPr>
              <a:t>Τα παρακρατημένα κέρδη</a:t>
            </a:r>
          </a:p>
          <a:p>
            <a:pPr lvl="1"/>
            <a:r>
              <a:rPr lang="el-GR" dirty="0">
                <a:latin typeface="Times New Roman" charset="0"/>
              </a:rPr>
              <a:t>εμφανίζονται μεγαλύτερα</a:t>
            </a:r>
          </a:p>
          <a:p>
            <a:endParaRPr lang="el-GR" sz="2800"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DD87DAB7-6F54-46B5-8C20-A11E87417C7D}" type="slidenum">
              <a:rPr lang="el-GR"/>
              <a:pPr/>
              <a:t>116</a:t>
            </a:fld>
            <a:endParaRPr lang="el-G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6083" name="Rectangle 3"/>
          <p:cNvSpPr>
            <a:spLocks noGrp="1" noChangeArrowheads="1"/>
          </p:cNvSpPr>
          <p:nvPr>
            <p:ph idx="1"/>
          </p:nvPr>
        </p:nvSpPr>
        <p:spPr/>
        <p:txBody>
          <a:bodyPr/>
          <a:lstStyle/>
          <a:p>
            <a:r>
              <a:rPr lang="el-GR" sz="2800" dirty="0">
                <a:latin typeface="Times New Roman" charset="0"/>
              </a:rPr>
              <a:t>Παράδειγμα 7 (συνέχεια)</a:t>
            </a:r>
          </a:p>
          <a:p>
            <a:pPr lvl="1"/>
            <a:r>
              <a:rPr lang="el-GR" dirty="0">
                <a:latin typeface="Times New Roman" charset="0"/>
              </a:rPr>
              <a:t>Εάν το λογιστικό αυτό σφάλμα αποκαλυφθεί στο έτος 2000 τότε η διορθωτική εγγραφή που απαιτείται να γίνει προκειμένου να διορθωθούν τα υπόλοιπα των λογαριασμών και τα αποτελέσματα του 2000 να εμφανιστούν ακριβή είναι η ακόλουθη</a:t>
            </a:r>
            <a:r>
              <a:rPr lang="en-US" dirty="0">
                <a:latin typeface="Times New Roman" charset="0"/>
              </a:rPr>
              <a:t>:</a:t>
            </a:r>
            <a:endParaRPr lang="el-GR" dirty="0">
              <a:latin typeface="Times New Roman" charset="0"/>
            </a:endParaRPr>
          </a:p>
          <a:p>
            <a:pPr>
              <a:buFontTx/>
              <a:buNone/>
            </a:pPr>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A94F9A86-F9C3-4B73-AF40-170DDA9E1D9A}" type="slidenum">
              <a:rPr lang="el-GR"/>
              <a:pPr/>
              <a:t>117</a:t>
            </a:fld>
            <a:endParaRPr lang="el-G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7107" name="Rectangle 3"/>
          <p:cNvSpPr>
            <a:spLocks noGrp="1" noChangeArrowheads="1"/>
          </p:cNvSpPr>
          <p:nvPr>
            <p:ph idx="1"/>
          </p:nvPr>
        </p:nvSpPr>
        <p:spPr/>
        <p:txBody>
          <a:bodyPr/>
          <a:lstStyle/>
          <a:p>
            <a:r>
              <a:rPr lang="el-GR" sz="2800" dirty="0">
                <a:latin typeface="Times New Roman" charset="0"/>
              </a:rPr>
              <a:t>Παράδειγμα 7 (συνέχεια)</a:t>
            </a:r>
          </a:p>
          <a:p>
            <a:r>
              <a:rPr lang="el-GR" sz="2800" dirty="0">
                <a:latin typeface="Times New Roman" charset="0"/>
              </a:rPr>
              <a:t>Θα χρεώσουμε τον λογαριασμό «Διάφορα έξοδα προηγούμενων χρήσεων» με 1.200 και</a:t>
            </a:r>
          </a:p>
          <a:p>
            <a:r>
              <a:rPr lang="el-GR" sz="2800" dirty="0">
                <a:latin typeface="Times New Roman" charset="0"/>
              </a:rPr>
              <a:t>Θα πιστώσουμε τον λογαριασμό «Προμηθευτές» με 1.200</a:t>
            </a: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EEE96FE7-D600-4DDB-8283-78D0806209C8}" type="slidenum">
              <a:rPr lang="el-GR"/>
              <a:pPr/>
              <a:t>118</a:t>
            </a:fld>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προηγούμενων λογιστικών χρήσεων</a:t>
            </a:r>
          </a:p>
        </p:txBody>
      </p:sp>
      <p:sp>
        <p:nvSpPr>
          <p:cNvPr id="48131" name="Rectangle 3"/>
          <p:cNvSpPr>
            <a:spLocks noGrp="1" noChangeArrowheads="1"/>
          </p:cNvSpPr>
          <p:nvPr>
            <p:ph idx="1"/>
          </p:nvPr>
        </p:nvSpPr>
        <p:spPr/>
        <p:txBody>
          <a:bodyPr/>
          <a:lstStyle/>
          <a:p>
            <a:r>
              <a:rPr lang="el-GR" sz="2800" dirty="0">
                <a:latin typeface="Times New Roman" charset="0"/>
              </a:rPr>
              <a:t>Παράδειγμα 7 (συνέχεια)</a:t>
            </a:r>
          </a:p>
          <a:p>
            <a:r>
              <a:rPr lang="el-GR" sz="2800" dirty="0">
                <a:latin typeface="Times New Roman" charset="0"/>
              </a:rPr>
              <a:t>Ο λογαριασμός «Διάφορα έξοδα προηγούμενων χρήσεων»</a:t>
            </a:r>
            <a:r>
              <a:rPr lang="en-US" sz="2800" dirty="0">
                <a:latin typeface="Times New Roman" charset="0"/>
              </a:rPr>
              <a:t>:</a:t>
            </a:r>
          </a:p>
          <a:p>
            <a:pPr lvl="1"/>
            <a:r>
              <a:rPr lang="el-GR" dirty="0">
                <a:latin typeface="Times New Roman" charset="0"/>
              </a:rPr>
              <a:t>είναι αποτελεσματικός λογαριασμός</a:t>
            </a:r>
            <a:r>
              <a:rPr lang="en-US" dirty="0">
                <a:latin typeface="Times New Roman" charset="0"/>
              </a:rPr>
              <a:t> </a:t>
            </a:r>
            <a:r>
              <a:rPr lang="el-GR" dirty="0">
                <a:latin typeface="Times New Roman" charset="0"/>
              </a:rPr>
              <a:t>που μεταφέρεται απ’ ευθείας στα αποτελέσματα χρήσης ως έκτακτο έξοδο</a:t>
            </a:r>
            <a:endParaRPr lang="en-US" dirty="0">
              <a:latin typeface="Times New Roman" charset="0"/>
            </a:endParaRPr>
          </a:p>
          <a:p>
            <a:pPr lvl="1"/>
            <a:endParaRPr lang="el-GR"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361D179D-7F1A-42A0-BECD-56917097B2E1}" type="slidenum">
              <a:rPr lang="el-GR"/>
              <a:pPr/>
              <a:t>119</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764704"/>
            <a:ext cx="7992888" cy="432048"/>
          </a:xfrm>
        </p:spPr>
        <p:txBody>
          <a:bodyPr>
            <a:normAutofit fontScale="90000"/>
          </a:bodyPr>
          <a:lstStyle/>
          <a:p>
            <a:pPr eaLnBrk="1" hangingPunct="1"/>
            <a:r>
              <a:rPr lang="el-GR" sz="4000" b="1" i="1" dirty="0" smtClean="0">
                <a:latin typeface="Times New Roman" pitchFamily="18" charset="0"/>
              </a:rPr>
              <a:t>Αναβαλλόμενη </a:t>
            </a:r>
            <a:r>
              <a:rPr lang="el-GR" sz="4000" b="1" i="1" dirty="0" smtClean="0">
                <a:latin typeface="Times New Roman" pitchFamily="18" charset="0"/>
              </a:rPr>
              <a:t>φορολογική υποχρέωση</a:t>
            </a:r>
          </a:p>
        </p:txBody>
      </p:sp>
      <p:sp>
        <p:nvSpPr>
          <p:cNvPr id="16387" name="Rectangle 3"/>
          <p:cNvSpPr>
            <a:spLocks noGrp="1" noChangeArrowheads="1"/>
          </p:cNvSpPr>
          <p:nvPr>
            <p:ph idx="1"/>
          </p:nvPr>
        </p:nvSpPr>
        <p:spPr>
          <a:xfrm>
            <a:off x="467544" y="1124744"/>
            <a:ext cx="8136904" cy="5328592"/>
          </a:xfrm>
        </p:spPr>
        <p:txBody>
          <a:bodyPr>
            <a:noAutofit/>
          </a:bodyPr>
          <a:lstStyle/>
          <a:p>
            <a:pPr algn="just" eaLnBrk="1" hangingPunct="1">
              <a:lnSpc>
                <a:spcPct val="150000"/>
              </a:lnSpc>
            </a:pPr>
            <a:r>
              <a:rPr lang="el-GR" sz="1600" dirty="0" smtClean="0">
                <a:latin typeface="Times New Roman" pitchFamily="18" charset="0"/>
              </a:rPr>
              <a:t>Έστω ότι για ένα πάγιο με αξίας κτήσης 10.000 ευρώ, προβλέπεται φορολογικός συντελεστής αποσβέσεων 16% (άρθρο 24, Ν 4172/2013). Η επιχείρηση, για λόγους που η ίδια εκτιμά, επιλέγει να υπολογίσει τις αποσβέσεις με συντελεστή 10%, δηλαδή προβλέπει ότι η ωφέλιμη ζωή του παγίου είναι 10 έτη και όχι 6,25, όπως προκύπτει με την εφαρμογή του φορολογικού συντελεστή αποσβέσεων. Αυτή η λογιστική επιλογή, η οποία ενδεχομένως να είναι η ορθή, αφού λαμβάνεται στο πλαίσιο σειράς επιχειρηματικών εκτιμήσεων, προκαλεί διαφορά μεταξύ λογιστικής και φορολογικής βάσης. Στην λογιστική θα έχουμε (1ο έτος) αποσβέσεις 1.000 ευρώ, ενώ στην φορολογική βάση οι αποσβέσεις θα είναι 1.600 ευρώ. Συνεπώς, δημιουργείται μια προσωρινή διαφορά βάσεων 600 ευρώ, η οποία, αν ο φορολογικός συντελεστής είναι 26%, σχηματίζει αναβαλλόμενη φορολογική υποχρέωση ποσού 156 ευρώ. Δηλαδή, ο φόρος που θα έπρεπε να καταβληθεί βάσει του λογιστικού αποτελέσματος θα ήταν μεγαλύτερος από αυτόν που τελικά καταβάλλεται (πληρωτέος φόρος), λόγω του φορολογητέου εισοδήματος που προκύπτει, με την εφαρμογή του υψηλότερου προβλεπόμενου φορολογικού συντελεστή, κατά 6 ποσοστιαίες μονάδες.</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rmAutofit fontScale="90000"/>
          </a:bodyPr>
          <a:lstStyle/>
          <a:p>
            <a:r>
              <a:rPr lang="el-GR" sz="3600" b="1" dirty="0" smtClean="0">
                <a:solidFill>
                  <a:srgbClr val="0070C0"/>
                </a:solidFill>
              </a:rPr>
              <a:t>ΒΙΒΛΙΟΓΡΑΦΙΑ (1)</a:t>
            </a:r>
            <a:endParaRPr lang="el-GR" sz="3600" b="1" dirty="0">
              <a:solidFill>
                <a:srgbClr val="0070C0"/>
              </a:solidFill>
            </a:endParaRPr>
          </a:p>
        </p:txBody>
      </p:sp>
      <p:sp>
        <p:nvSpPr>
          <p:cNvPr id="3" name="Content Placeholder 2"/>
          <p:cNvSpPr>
            <a:spLocks noGrp="1"/>
          </p:cNvSpPr>
          <p:nvPr>
            <p:ph idx="1"/>
          </p:nvPr>
        </p:nvSpPr>
        <p:spPr>
          <a:xfrm>
            <a:off x="395536" y="692696"/>
            <a:ext cx="8280920" cy="5760640"/>
          </a:xfrm>
        </p:spPr>
        <p:txBody>
          <a:bodyPr>
            <a:normAutofit fontScale="92500" lnSpcReduction="20000"/>
          </a:bodyPr>
          <a:lstStyle/>
          <a:p>
            <a:pPr algn="just"/>
            <a:r>
              <a:rPr lang="el-GR" sz="2200" dirty="0" smtClean="0"/>
              <a:t>Αδαμίδης  Α.,  (1998), </a:t>
            </a:r>
            <a:r>
              <a:rPr lang="el-GR" sz="2200" i="1" dirty="0" smtClean="0"/>
              <a:t>Ανάλυση Χρηματοοικονομικών Καταστάσεων, </a:t>
            </a:r>
            <a:r>
              <a:rPr lang="el-GR" sz="2200" dirty="0" smtClean="0"/>
              <a:t>Εκδ</a:t>
            </a:r>
            <a:r>
              <a:rPr lang="en-US" sz="2200" dirty="0" smtClean="0"/>
              <a:t>.</a:t>
            </a:r>
            <a:r>
              <a:rPr lang="el-GR" sz="2200" dirty="0" smtClean="0"/>
              <a:t> </a:t>
            </a:r>
            <a:r>
              <a:rPr lang="en-US" sz="2200" dirty="0" smtClean="0"/>
              <a:t>University Studio Press A.E. </a:t>
            </a:r>
            <a:r>
              <a:rPr lang="el-GR" sz="2200" dirty="0" smtClean="0"/>
              <a:t>Θεσσαλονίκη.</a:t>
            </a:r>
          </a:p>
          <a:p>
            <a:pPr lvl="0" algn="just"/>
            <a:r>
              <a:rPr lang="el-GR" sz="2200" dirty="0" smtClean="0"/>
              <a:t>Αρτίκης Γ., (2002), Χρηματοοικονομική Διοίκηση, Εκδ. </a:t>
            </a:r>
            <a:r>
              <a:rPr lang="en-US" sz="2200" dirty="0" smtClean="0"/>
              <a:t>Interbooks, </a:t>
            </a:r>
            <a:r>
              <a:rPr lang="el-GR" sz="2200" dirty="0" smtClean="0"/>
              <a:t>Αθήνα </a:t>
            </a:r>
            <a:r>
              <a:rPr lang="en-US" sz="2200" dirty="0" smtClean="0"/>
              <a:t>ISBN   960-390-116-4</a:t>
            </a:r>
            <a:endParaRPr lang="el-GR" sz="2200" dirty="0" smtClean="0"/>
          </a:p>
          <a:p>
            <a:pPr lvl="0" algn="just"/>
            <a:r>
              <a:rPr lang="el-GR" sz="2200" dirty="0" smtClean="0"/>
              <a:t>Βασιλείου Δ., Ηρειώτης Ν., (2008) </a:t>
            </a:r>
            <a:r>
              <a:rPr lang="el-GR" sz="2200" i="1" dirty="0" smtClean="0"/>
              <a:t>Χρηματοοικονομική Διοίκηση  Θεωρία &amp; Πράξη</a:t>
            </a:r>
            <a:r>
              <a:rPr lang="el-GR" sz="2200" dirty="0" smtClean="0"/>
              <a:t>, Εκδ. Rosili Αθήνα, </a:t>
            </a:r>
            <a:r>
              <a:rPr lang="en-US" sz="2200" dirty="0" smtClean="0"/>
              <a:t>ISBN 978-960-89407-1-0</a:t>
            </a:r>
            <a:endParaRPr lang="el-GR" sz="2200" dirty="0" smtClean="0"/>
          </a:p>
          <a:p>
            <a:pPr lvl="0" algn="just"/>
            <a:r>
              <a:rPr lang="el-GR" sz="2200" dirty="0" smtClean="0"/>
              <a:t>Γκίνογλου Δ., Ταχυνάκης Π., Μωϋσή Σ., (2005). Χρηματοοικονομική Λογιστική Εκδ. Rosili Αθήνα, </a:t>
            </a:r>
            <a:r>
              <a:rPr lang="en-US" sz="2200" dirty="0" smtClean="0"/>
              <a:t>ISBN </a:t>
            </a:r>
            <a:r>
              <a:rPr lang="el-GR" sz="2400" dirty="0" smtClean="0"/>
              <a:t>960-7745-17-5</a:t>
            </a:r>
            <a:endParaRPr lang="en-US" sz="2200" dirty="0" smtClean="0"/>
          </a:p>
          <a:p>
            <a:pPr algn="just"/>
            <a:r>
              <a:rPr lang="el-GR" sz="2200" dirty="0" smtClean="0"/>
              <a:t>Κάντζος Κωνσταντίνος (2002) </a:t>
            </a:r>
            <a:r>
              <a:rPr lang="el-GR" sz="2200" i="1" dirty="0" smtClean="0"/>
              <a:t>Ανάλυση Χρηματοοικονομικών Καταστάσεων</a:t>
            </a:r>
            <a:r>
              <a:rPr lang="el-GR" sz="2200" dirty="0" smtClean="0"/>
              <a:t> Εκδ. Νικητόπουλος Ε. και Σία Ο.Ε. [ISBN 960-390-024-0] </a:t>
            </a:r>
          </a:p>
          <a:p>
            <a:pPr algn="just"/>
            <a:r>
              <a:rPr lang="el-GR" sz="2200" dirty="0" smtClean="0"/>
              <a:t>Καραθανάση Γ., (1999), Χρηματοοικονομική Διοίκηση και Χρηματιστηριακές Αγορές, Εκδ. Ευγ. Μπένου Αθήνα </a:t>
            </a:r>
            <a:r>
              <a:rPr lang="en-US" sz="2200" dirty="0" smtClean="0"/>
              <a:t>ISBN 960-359-063-0</a:t>
            </a:r>
          </a:p>
          <a:p>
            <a:pPr algn="just"/>
            <a:r>
              <a:rPr lang="el-GR" sz="2200" dirty="0" smtClean="0"/>
              <a:t>Καρτάλης Ν., (2011) </a:t>
            </a:r>
            <a:r>
              <a:rPr lang="el-GR" sz="2200" i="1" dirty="0" smtClean="0"/>
              <a:t>Ανάλυση Χρηματοοικονομικών Καταστάσεων</a:t>
            </a:r>
            <a:r>
              <a:rPr lang="el-GR" sz="2200" dirty="0" smtClean="0"/>
              <a:t> Αυτοέκδοση [ISBN: 978-618-80095-3-0]</a:t>
            </a:r>
          </a:p>
          <a:p>
            <a:pPr algn="just"/>
            <a:r>
              <a:rPr lang="el-GR" sz="2200" dirty="0" smtClean="0"/>
              <a:t>Κατσανίδης Στ., (2006) Χρηματοοικονομική </a:t>
            </a:r>
            <a:r>
              <a:rPr lang="el-GR" sz="2200" i="1" dirty="0" smtClean="0"/>
              <a:t>Επιχειρήσεων</a:t>
            </a:r>
            <a:r>
              <a:rPr lang="el-GR" sz="2200" dirty="0" smtClean="0"/>
              <a:t> Εκδ. Μπαρμπουνάκης Χαράλαμπος [ISBN: 960-287-068-0]</a:t>
            </a:r>
          </a:p>
          <a:p>
            <a:endParaRPr lang="el-GR" dirty="0"/>
          </a:p>
        </p:txBody>
      </p:sp>
    </p:spTree>
    <p:extLst>
      <p:ext uri="{BB962C8B-B14F-4D97-AF65-F5344CB8AC3E}">
        <p14:creationId xmlns:p14="http://schemas.microsoft.com/office/powerpoint/2010/main" val="28510397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solidFill>
                  <a:srgbClr val="0070C0"/>
                </a:solidFill>
              </a:rPr>
              <a:t>ΒΙΒΛΙΟΓΡΑΦΙΑ (2)</a:t>
            </a:r>
            <a:endParaRPr lang="el-GR" sz="3600" b="1" dirty="0">
              <a:solidFill>
                <a:srgbClr val="0070C0"/>
              </a:solidFill>
            </a:endParaRPr>
          </a:p>
        </p:txBody>
      </p:sp>
      <p:sp>
        <p:nvSpPr>
          <p:cNvPr id="3" name="2 - Θέση περιεχομένου"/>
          <p:cNvSpPr>
            <a:spLocks noGrp="1"/>
          </p:cNvSpPr>
          <p:nvPr>
            <p:ph idx="1"/>
          </p:nvPr>
        </p:nvSpPr>
        <p:spPr>
          <a:xfrm>
            <a:off x="395536" y="764704"/>
            <a:ext cx="8280920" cy="6093296"/>
          </a:xfrm>
        </p:spPr>
        <p:txBody>
          <a:bodyPr>
            <a:normAutofit fontScale="92500" lnSpcReduction="10000"/>
          </a:bodyPr>
          <a:lstStyle/>
          <a:p>
            <a:pPr algn="just"/>
            <a:r>
              <a:rPr lang="el-GR" sz="2400" dirty="0" smtClean="0"/>
              <a:t>Κιόχος Π., Παπανικολάου Γ., Θάνος Γ., Κιόχος Α., (2002)., </a:t>
            </a:r>
            <a:r>
              <a:rPr lang="el-GR" sz="2400" i="1" dirty="0" smtClean="0"/>
              <a:t>Χρηματοοικονομική Διοίκηση &amp; Πολιτική</a:t>
            </a:r>
            <a:r>
              <a:rPr lang="el-GR" sz="2400" dirty="0" smtClean="0"/>
              <a:t>, Εκδ. Σύγχρονη Εκδοτική Αθήνα </a:t>
            </a:r>
            <a:r>
              <a:rPr lang="en-US" sz="2400" dirty="0" smtClean="0"/>
              <a:t>ISBN 978-960-8165-34-2</a:t>
            </a:r>
          </a:p>
          <a:p>
            <a:pPr lvl="0" algn="just"/>
            <a:r>
              <a:rPr lang="el-GR" sz="2400" dirty="0" smtClean="0"/>
              <a:t>Λαζαρίδης Θ., Κοντέος Γ., Σαριαννίδης Ν., (2013) </a:t>
            </a:r>
            <a:r>
              <a:rPr lang="el-GR" sz="2400" i="1" dirty="0" smtClean="0"/>
              <a:t>Σύγχρονη Χρηματοοικονομική Ανάλυση</a:t>
            </a:r>
            <a:r>
              <a:rPr lang="el-GR" sz="2400" dirty="0" smtClean="0"/>
              <a:t> Αυτοέκδοση των συγγραφέων [</a:t>
            </a:r>
            <a:r>
              <a:rPr lang="en-US" sz="2400" dirty="0" smtClean="0"/>
              <a:t>ISBN</a:t>
            </a:r>
            <a:r>
              <a:rPr lang="el-GR" sz="2400" dirty="0" smtClean="0"/>
              <a:t>: 978-960-93-5138-6]</a:t>
            </a:r>
          </a:p>
          <a:p>
            <a:pPr lvl="0" algn="just"/>
            <a:r>
              <a:rPr lang="el-GR" sz="2400" dirty="0" smtClean="0"/>
              <a:t>Λαζαρίδης Ι., Παπαδόπουλος Δ. (2005) </a:t>
            </a:r>
            <a:r>
              <a:rPr lang="el-GR" sz="2400" i="1" dirty="0" smtClean="0"/>
              <a:t>Χρηματοοικονομική Διοίκηση, τεύχος Α΄</a:t>
            </a:r>
            <a:r>
              <a:rPr lang="el-GR" sz="2400" dirty="0" smtClean="0"/>
              <a:t> Εκδ. Ιωάννης Λαζαρίδης [ISBN 960-92515-0-1]</a:t>
            </a:r>
          </a:p>
          <a:p>
            <a:pPr lvl="0" algn="just"/>
            <a:r>
              <a:rPr lang="el-GR" sz="2400" dirty="0" smtClean="0"/>
              <a:t>Λαζαρίδης Ι., Παπαδόπουλος Δ. (2005) </a:t>
            </a:r>
            <a:r>
              <a:rPr lang="el-GR" sz="2400" i="1" dirty="0" smtClean="0"/>
              <a:t>Χρηματοοικονομική Διοίκηση, </a:t>
            </a:r>
            <a:r>
              <a:rPr lang="el-GR" sz="2400" dirty="0" smtClean="0"/>
              <a:t>Case Studies Αυτοέκδοση [ISBN 978-960-92515-5-6].</a:t>
            </a:r>
          </a:p>
          <a:p>
            <a:pPr lvl="0" algn="just"/>
            <a:r>
              <a:rPr lang="el-GR" sz="2400" dirty="0" smtClean="0"/>
              <a:t>Λεκαράκου Αικ., Σημειώσεις μαθήματος Χρηματοοικονομικής Λογιστικής</a:t>
            </a:r>
            <a:endParaRPr lang="en-US" sz="2400" dirty="0" smtClean="0"/>
          </a:p>
          <a:p>
            <a:pPr lvl="0" algn="just"/>
            <a:r>
              <a:rPr lang="el-GR" sz="2400" dirty="0" smtClean="0"/>
              <a:t>Ξανθάκης Μ., Αλεξάκης Χ., (2007), </a:t>
            </a:r>
            <a:r>
              <a:rPr lang="el-GR" sz="2400" i="1" dirty="0" smtClean="0"/>
              <a:t>Χρηματοοικονομική Ανάλυση Επιχειρήσεων</a:t>
            </a:r>
            <a:r>
              <a:rPr lang="el-GR" sz="2400" dirty="0" smtClean="0"/>
              <a:t>, Εκδ. ΣΤΑΜΟΥΛΗ Α.Ε. Αθήνα</a:t>
            </a:r>
            <a:r>
              <a:rPr lang="en-US" sz="2400" dirty="0" smtClean="0"/>
              <a:t> ISBN 978-960-351-679-8</a:t>
            </a:r>
            <a:r>
              <a:rPr lang="el-GR" sz="2400" dirty="0" smtClean="0"/>
              <a:t>.</a:t>
            </a:r>
          </a:p>
          <a:p>
            <a:pPr algn="just"/>
            <a:r>
              <a:rPr lang="el-GR" altLang="en-US" sz="2400" dirty="0" smtClean="0"/>
              <a:t>Τ.Ε.Ι Πάτρας-Τμήμα Διοίκησης Επιχειρήσεων</a:t>
            </a:r>
          </a:p>
          <a:p>
            <a:pPr lvl="0" algn="just"/>
            <a:endParaRPr lang="el-GR" sz="2400" dirty="0" smtClean="0"/>
          </a:p>
          <a:p>
            <a:endParaRPr lang="el-GR" sz="2000" dirty="0"/>
          </a:p>
        </p:txBody>
      </p:sp>
    </p:spTree>
    <p:extLst>
      <p:ext uri="{BB962C8B-B14F-4D97-AF65-F5344CB8AC3E}">
        <p14:creationId xmlns:p14="http://schemas.microsoft.com/office/powerpoint/2010/main" val="10135958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solidFill>
                  <a:srgbClr val="0070C0"/>
                </a:solidFill>
              </a:rPr>
              <a:t>ΒΙΒΛΙΟΓΡΑΦΙΑ (3)</a:t>
            </a:r>
            <a:endParaRPr lang="el-GR" sz="3600" b="1" dirty="0">
              <a:solidFill>
                <a:srgbClr val="0070C0"/>
              </a:solidFill>
            </a:endParaRPr>
          </a:p>
        </p:txBody>
      </p:sp>
      <p:sp>
        <p:nvSpPr>
          <p:cNvPr id="3" name="2 - Θέση περιεχομένου"/>
          <p:cNvSpPr>
            <a:spLocks noGrp="1"/>
          </p:cNvSpPr>
          <p:nvPr>
            <p:ph idx="1"/>
          </p:nvPr>
        </p:nvSpPr>
        <p:spPr>
          <a:xfrm>
            <a:off x="467544" y="980728"/>
            <a:ext cx="8208912" cy="5877272"/>
          </a:xfrm>
        </p:spPr>
        <p:txBody>
          <a:bodyPr>
            <a:normAutofit fontScale="77500" lnSpcReduction="20000"/>
          </a:bodyPr>
          <a:lstStyle/>
          <a:p>
            <a:pPr lvl="0" algn="just"/>
            <a:r>
              <a:rPr lang="en-US" sz="2800" dirty="0" smtClean="0"/>
              <a:t>Gropelli A.A.,  Nikbakht E., (2012), </a:t>
            </a:r>
            <a:r>
              <a:rPr lang="el-GR" sz="2800" i="1" dirty="0" smtClean="0"/>
              <a:t>Χρηματοοικονομική</a:t>
            </a:r>
            <a:r>
              <a:rPr lang="el-GR" sz="2800" dirty="0" smtClean="0"/>
              <a:t>, Εκδ. Κλειδάριθμος</a:t>
            </a:r>
            <a:r>
              <a:rPr lang="en-US" sz="2800" dirty="0" smtClean="0"/>
              <a:t> </a:t>
            </a:r>
            <a:r>
              <a:rPr lang="el-GR" sz="2800" dirty="0" smtClean="0"/>
              <a:t>ΕΠΕ Αθήνα  </a:t>
            </a:r>
            <a:r>
              <a:rPr lang="en-US" sz="2800" dirty="0" smtClean="0"/>
              <a:t>ISBN 978-960-461-460-8</a:t>
            </a:r>
            <a:endParaRPr lang="el-GR" sz="2800" dirty="0" smtClean="0"/>
          </a:p>
          <a:p>
            <a:pPr lvl="0" algn="just"/>
            <a:r>
              <a:rPr lang="en-US" sz="2800" dirty="0" smtClean="0"/>
              <a:t>Weston F.,  Brigham E., (1986)  </a:t>
            </a:r>
            <a:r>
              <a:rPr lang="el-GR" sz="2800" dirty="0" smtClean="0"/>
              <a:t>Βασικές Αρχές της Χρηματοοικονομικής Διαχείρισης και Πολιτικής, Εκδ. Παπαζήση Αθήνα </a:t>
            </a:r>
            <a:r>
              <a:rPr lang="en-US" sz="2800" dirty="0" smtClean="0"/>
              <a:t>ISBN 0-03-059548-7</a:t>
            </a:r>
          </a:p>
          <a:p>
            <a:pPr lvl="0" algn="just"/>
            <a:r>
              <a:rPr lang="en-US" sz="2800" dirty="0" smtClean="0"/>
              <a:t>Phil Compton (2016), “Financial Modeling”, Carnegie Mellon University. </a:t>
            </a:r>
          </a:p>
          <a:p>
            <a:pPr lvl="0" algn="just"/>
            <a:r>
              <a:rPr lang="en-US" sz="2800" dirty="0" smtClean="0">
                <a:hlinkClick r:id="rId2"/>
              </a:rPr>
              <a:t>http://www.bluewavemag.com/blueart227.htm</a:t>
            </a:r>
            <a:endParaRPr lang="en-US" sz="2800" dirty="0" smtClean="0"/>
          </a:p>
          <a:p>
            <a:pPr lvl="0" algn="just"/>
            <a:r>
              <a:rPr lang="en-US" sz="2800" dirty="0" smtClean="0">
                <a:hlinkClick r:id="rId3"/>
              </a:rPr>
              <a:t>www.wikipedia.org</a:t>
            </a:r>
            <a:endParaRPr lang="en-US" sz="2800" dirty="0" smtClean="0"/>
          </a:p>
          <a:p>
            <a:pPr lvl="0" algn="just"/>
            <a:r>
              <a:rPr lang="en-US" sz="2800" dirty="0" smtClean="0">
                <a:hlinkClick r:id="rId4"/>
              </a:rPr>
              <a:t>www.investopedia.com</a:t>
            </a:r>
            <a:endParaRPr lang="el-GR" sz="2800" dirty="0" smtClean="0"/>
          </a:p>
          <a:p>
            <a:pPr fontAlgn="ctr"/>
            <a:r>
              <a:rPr lang="en-US" sz="2800" dirty="0" smtClean="0"/>
              <a:t>https://eclass.unipi.gr/modules/document/file.php/ODE127/diafanies.ppt</a:t>
            </a:r>
          </a:p>
          <a:p>
            <a:pPr>
              <a:buFont typeface="Wingdings" pitchFamily="2" charset="2"/>
              <a:buNone/>
            </a:pPr>
            <a:r>
              <a:rPr lang="el-GR" sz="2800" dirty="0" smtClean="0"/>
              <a:t>Ελληνικό Ανοικτό Πανεπιστήμιο (2017) ΕΑΠ «</a:t>
            </a:r>
            <a:r>
              <a:rPr lang="en-US" sz="2800" dirty="0" smtClean="0"/>
              <a:t> </a:t>
            </a:r>
            <a:r>
              <a:rPr lang="el-GR" sz="2800" dirty="0" smtClean="0"/>
              <a:t>Σ</a:t>
            </a:r>
            <a:r>
              <a:rPr lang="en-US" sz="2800" dirty="0" smtClean="0"/>
              <a:t> </a:t>
            </a:r>
            <a:r>
              <a:rPr lang="el-GR" sz="2800" dirty="0" smtClean="0"/>
              <a:t>ύ</a:t>
            </a:r>
            <a:r>
              <a:rPr lang="en-US" sz="2800" dirty="0" smtClean="0"/>
              <a:t> </a:t>
            </a:r>
            <a:r>
              <a:rPr lang="el-GR" sz="2800" dirty="0" smtClean="0"/>
              <a:t>γ</a:t>
            </a:r>
            <a:r>
              <a:rPr lang="en-US" sz="2800" dirty="0" smtClean="0"/>
              <a:t> </a:t>
            </a:r>
            <a:r>
              <a:rPr lang="el-GR" sz="2800" dirty="0" smtClean="0"/>
              <a:t>χ</a:t>
            </a:r>
            <a:r>
              <a:rPr lang="en-US" sz="2800" dirty="0" smtClean="0"/>
              <a:t> </a:t>
            </a:r>
            <a:r>
              <a:rPr lang="el-GR" sz="2800" dirty="0" smtClean="0"/>
              <a:t>ρ</a:t>
            </a:r>
            <a:r>
              <a:rPr lang="en-US" sz="2800" dirty="0" smtClean="0"/>
              <a:t> </a:t>
            </a:r>
            <a:r>
              <a:rPr lang="el-GR" sz="2800" dirty="0" smtClean="0"/>
              <a:t>ο</a:t>
            </a:r>
            <a:r>
              <a:rPr lang="en-US" sz="2800" dirty="0" smtClean="0"/>
              <a:t> </a:t>
            </a:r>
            <a:r>
              <a:rPr lang="el-GR" sz="2800" dirty="0" smtClean="0"/>
              <a:t>ν</a:t>
            </a:r>
            <a:r>
              <a:rPr lang="en-US" sz="2800" dirty="0" smtClean="0"/>
              <a:t> </a:t>
            </a:r>
            <a:r>
              <a:rPr lang="el-GR" sz="2800" dirty="0" smtClean="0"/>
              <a:t>η</a:t>
            </a:r>
            <a:r>
              <a:rPr lang="en-US" sz="2800" dirty="0" smtClean="0"/>
              <a:t> </a:t>
            </a:r>
            <a:r>
              <a:rPr lang="el-GR" sz="2800" dirty="0" smtClean="0"/>
              <a:t> </a:t>
            </a:r>
          </a:p>
          <a:p>
            <a:pPr>
              <a:buFont typeface="Wingdings" pitchFamily="2" charset="2"/>
              <a:buNone/>
            </a:pPr>
            <a:r>
              <a:rPr lang="el-GR" sz="2800" dirty="0" smtClean="0"/>
              <a:t>Λ</a:t>
            </a:r>
            <a:r>
              <a:rPr lang="en-US" sz="2800" dirty="0" smtClean="0"/>
              <a:t> </a:t>
            </a:r>
            <a:r>
              <a:rPr lang="el-GR" sz="2800" dirty="0" smtClean="0"/>
              <a:t>ο</a:t>
            </a:r>
            <a:r>
              <a:rPr lang="en-US" sz="2800" dirty="0" smtClean="0"/>
              <a:t> </a:t>
            </a:r>
            <a:r>
              <a:rPr lang="el-GR" sz="2800" dirty="0" smtClean="0"/>
              <a:t>γ</a:t>
            </a:r>
            <a:r>
              <a:rPr lang="en-US" sz="2800" dirty="0" smtClean="0"/>
              <a:t> </a:t>
            </a:r>
            <a:r>
              <a:rPr lang="el-GR" sz="2800" dirty="0" smtClean="0"/>
              <a:t>ι</a:t>
            </a:r>
            <a:r>
              <a:rPr lang="en-US" sz="2800" dirty="0" smtClean="0"/>
              <a:t> </a:t>
            </a:r>
            <a:r>
              <a:rPr lang="el-GR" sz="2800" dirty="0" smtClean="0"/>
              <a:t>στ</a:t>
            </a:r>
            <a:r>
              <a:rPr lang="en-US" sz="2800" dirty="0" smtClean="0"/>
              <a:t> </a:t>
            </a:r>
            <a:r>
              <a:rPr lang="el-GR" sz="2800" dirty="0" smtClean="0"/>
              <a:t>ι</a:t>
            </a:r>
            <a:r>
              <a:rPr lang="en-US" sz="2800" dirty="0" smtClean="0"/>
              <a:t> </a:t>
            </a:r>
            <a:r>
              <a:rPr lang="el-GR" sz="2800" dirty="0" smtClean="0"/>
              <a:t>κ</a:t>
            </a:r>
            <a:r>
              <a:rPr lang="en-US" sz="2800" dirty="0" smtClean="0"/>
              <a:t> </a:t>
            </a:r>
            <a:r>
              <a:rPr lang="el-GR" sz="2800" dirty="0" smtClean="0"/>
              <a:t>ή</a:t>
            </a:r>
            <a:r>
              <a:rPr lang="en-US" sz="2800" dirty="0" smtClean="0"/>
              <a:t> </a:t>
            </a:r>
            <a:r>
              <a:rPr lang="el-GR" sz="2800" dirty="0" smtClean="0"/>
              <a:t> κ</a:t>
            </a:r>
            <a:r>
              <a:rPr lang="en-US" sz="2800" dirty="0" smtClean="0"/>
              <a:t> </a:t>
            </a:r>
            <a:r>
              <a:rPr lang="el-GR" sz="2800" dirty="0" smtClean="0"/>
              <a:t>α</a:t>
            </a:r>
            <a:r>
              <a:rPr lang="en-US" sz="2800" dirty="0" smtClean="0"/>
              <a:t> </a:t>
            </a:r>
            <a:r>
              <a:rPr lang="el-GR" sz="2800" dirty="0" smtClean="0"/>
              <a:t>ι Ε</a:t>
            </a:r>
            <a:r>
              <a:rPr lang="en-US" sz="2800" dirty="0" smtClean="0"/>
              <a:t> </a:t>
            </a:r>
            <a:r>
              <a:rPr lang="el-GR" sz="2800" dirty="0" smtClean="0"/>
              <a:t>.</a:t>
            </a:r>
            <a:r>
              <a:rPr lang="en-US" sz="2800" dirty="0" smtClean="0"/>
              <a:t> </a:t>
            </a:r>
            <a:r>
              <a:rPr lang="el-GR" sz="2800" dirty="0" smtClean="0"/>
              <a:t>Γ</a:t>
            </a:r>
            <a:r>
              <a:rPr lang="en-US" sz="2800" dirty="0" smtClean="0"/>
              <a:t> </a:t>
            </a:r>
            <a:r>
              <a:rPr lang="el-GR" sz="2800" dirty="0" smtClean="0"/>
              <a:t>.</a:t>
            </a:r>
            <a:r>
              <a:rPr lang="en-US" sz="2800" dirty="0" smtClean="0"/>
              <a:t> </a:t>
            </a:r>
            <a:r>
              <a:rPr lang="el-GR" sz="2800" dirty="0" smtClean="0"/>
              <a:t>Λ</a:t>
            </a:r>
            <a:r>
              <a:rPr lang="en-US" sz="2800" dirty="0" smtClean="0"/>
              <a:t> </a:t>
            </a:r>
            <a:r>
              <a:rPr lang="el-GR" sz="2800" dirty="0" smtClean="0"/>
              <a:t>.</a:t>
            </a:r>
            <a:r>
              <a:rPr lang="en-US" sz="2800" dirty="0" smtClean="0"/>
              <a:t> </a:t>
            </a:r>
            <a:r>
              <a:rPr lang="el-GR" sz="2800" dirty="0" smtClean="0"/>
              <a:t>Σ</a:t>
            </a:r>
            <a:r>
              <a:rPr lang="en-US" sz="2800" dirty="0" smtClean="0"/>
              <a:t> </a:t>
            </a:r>
            <a:r>
              <a:rPr lang="el-GR" sz="2800" dirty="0" smtClean="0"/>
              <a:t>.: Θ</a:t>
            </a:r>
            <a:r>
              <a:rPr lang="en-US" sz="2800" dirty="0" smtClean="0"/>
              <a:t> </a:t>
            </a:r>
            <a:r>
              <a:rPr lang="el-GR" sz="2800" dirty="0" smtClean="0"/>
              <a:t>ε</a:t>
            </a:r>
            <a:r>
              <a:rPr lang="en-US" sz="2800" dirty="0" smtClean="0"/>
              <a:t> </a:t>
            </a:r>
            <a:r>
              <a:rPr lang="el-GR" sz="2800" dirty="0" smtClean="0"/>
              <a:t>ω</a:t>
            </a:r>
            <a:r>
              <a:rPr lang="en-US" sz="2800" dirty="0" smtClean="0"/>
              <a:t> </a:t>
            </a:r>
            <a:r>
              <a:rPr lang="el-GR" sz="2800" dirty="0" smtClean="0"/>
              <a:t>ρ</a:t>
            </a:r>
            <a:r>
              <a:rPr lang="en-US" sz="2800" dirty="0" smtClean="0"/>
              <a:t> </a:t>
            </a:r>
            <a:r>
              <a:rPr lang="el-GR" sz="2800" dirty="0" smtClean="0"/>
              <a:t>ί</a:t>
            </a:r>
            <a:r>
              <a:rPr lang="en-US" sz="2800" dirty="0" smtClean="0"/>
              <a:t> </a:t>
            </a:r>
            <a:r>
              <a:rPr lang="el-GR" sz="2800" dirty="0" smtClean="0"/>
              <a:t>α</a:t>
            </a:r>
            <a:r>
              <a:rPr lang="en-US" sz="2800" dirty="0" smtClean="0"/>
              <a:t> </a:t>
            </a:r>
            <a:r>
              <a:rPr lang="el-GR" sz="2800" dirty="0" smtClean="0"/>
              <a:t> κ</a:t>
            </a:r>
            <a:r>
              <a:rPr lang="en-US" sz="2800" dirty="0" smtClean="0"/>
              <a:t> </a:t>
            </a:r>
            <a:r>
              <a:rPr lang="el-GR" sz="2800" dirty="0" smtClean="0"/>
              <a:t>α</a:t>
            </a:r>
            <a:r>
              <a:rPr lang="en-US" sz="2800" dirty="0" smtClean="0"/>
              <a:t> </a:t>
            </a:r>
            <a:r>
              <a:rPr lang="el-GR" sz="2800" dirty="0" smtClean="0"/>
              <a:t>ι</a:t>
            </a:r>
            <a:r>
              <a:rPr lang="en-US" sz="2800" dirty="0" smtClean="0"/>
              <a:t> </a:t>
            </a:r>
            <a:r>
              <a:rPr lang="el-GR" sz="2800" dirty="0" smtClean="0"/>
              <a:t> π</a:t>
            </a:r>
            <a:r>
              <a:rPr lang="en-US" sz="2800" dirty="0" smtClean="0"/>
              <a:t> </a:t>
            </a:r>
            <a:r>
              <a:rPr lang="el-GR" sz="2800" dirty="0" smtClean="0"/>
              <a:t>ρ</a:t>
            </a:r>
            <a:r>
              <a:rPr lang="en-US" sz="2800" dirty="0" smtClean="0"/>
              <a:t> </a:t>
            </a:r>
            <a:r>
              <a:rPr lang="el-GR" sz="2800" dirty="0" smtClean="0"/>
              <a:t>α</a:t>
            </a:r>
            <a:r>
              <a:rPr lang="en-US" sz="2800" dirty="0" smtClean="0"/>
              <a:t> </a:t>
            </a:r>
            <a:r>
              <a:rPr lang="el-GR" sz="2800" dirty="0" smtClean="0"/>
              <a:t>κ</a:t>
            </a:r>
            <a:r>
              <a:rPr lang="en-US" sz="2800" dirty="0" smtClean="0"/>
              <a:t> </a:t>
            </a:r>
            <a:r>
              <a:rPr lang="el-GR" sz="2800" dirty="0" smtClean="0"/>
              <a:t>τ</a:t>
            </a:r>
            <a:r>
              <a:rPr lang="en-US" sz="2800" dirty="0" smtClean="0"/>
              <a:t> </a:t>
            </a:r>
            <a:r>
              <a:rPr lang="el-GR" sz="2800" dirty="0" smtClean="0"/>
              <a:t>ι</a:t>
            </a:r>
            <a:r>
              <a:rPr lang="en-US" sz="2800" dirty="0" smtClean="0"/>
              <a:t> </a:t>
            </a:r>
            <a:r>
              <a:rPr lang="el-GR" sz="2800" dirty="0" smtClean="0"/>
              <a:t>κ</a:t>
            </a:r>
            <a:r>
              <a:rPr lang="en-US" sz="2800" dirty="0" smtClean="0"/>
              <a:t> </a:t>
            </a:r>
            <a:r>
              <a:rPr lang="el-GR" sz="2800" dirty="0" smtClean="0"/>
              <a:t>ή</a:t>
            </a:r>
            <a:r>
              <a:rPr lang="en-US" sz="2800" dirty="0" smtClean="0"/>
              <a:t> </a:t>
            </a:r>
            <a:r>
              <a:rPr lang="el-GR" sz="2800" dirty="0" smtClean="0"/>
              <a:t>»</a:t>
            </a:r>
          </a:p>
          <a:p>
            <a:r>
              <a:rPr lang="en-US" sz="2800" dirty="0" smtClean="0"/>
              <a:t/>
            </a:r>
            <a:br>
              <a:rPr lang="en-US" sz="2800" dirty="0" smtClean="0"/>
            </a:br>
            <a:endParaRPr lang="en-US" sz="2800" dirty="0" smtClean="0"/>
          </a:p>
          <a:p>
            <a:pPr lvl="0"/>
            <a:endParaRPr lang="en-US" sz="2800" dirty="0" smtClean="0"/>
          </a:p>
          <a:p>
            <a:pPr lvl="0"/>
            <a:endParaRPr lang="el-GR" dirty="0" smtClean="0"/>
          </a:p>
          <a:p>
            <a:endParaRPr lang="el-GR" dirty="0"/>
          </a:p>
        </p:txBody>
      </p:sp>
    </p:spTree>
    <p:extLst>
      <p:ext uri="{BB962C8B-B14F-4D97-AF65-F5344CB8AC3E}">
        <p14:creationId xmlns:p14="http://schemas.microsoft.com/office/powerpoint/2010/main" val="34698376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70C0"/>
                </a:solidFill>
              </a:rPr>
              <a:t>ΒΙΒΛΙΟΓΡΑΦΙΑ (4)</a:t>
            </a:r>
            <a:endParaRPr lang="el-GR" b="1" dirty="0">
              <a:solidFill>
                <a:srgbClr val="0070C0"/>
              </a:solidFill>
            </a:endParaRPr>
          </a:p>
        </p:txBody>
      </p:sp>
      <p:sp>
        <p:nvSpPr>
          <p:cNvPr id="3" name="2 - Θέση περιεχομένου"/>
          <p:cNvSpPr>
            <a:spLocks noGrp="1"/>
          </p:cNvSpPr>
          <p:nvPr>
            <p:ph idx="1"/>
          </p:nvPr>
        </p:nvSpPr>
        <p:spPr/>
        <p:txBody>
          <a:bodyPr/>
          <a:lstStyle/>
          <a:p>
            <a:r>
              <a:rPr lang="el-GR" dirty="0" smtClean="0"/>
              <a:t>Μιχελινάκης Σημειώσεις Μαθήματος Λάρισα</a:t>
            </a:r>
          </a:p>
          <a:p>
            <a:r>
              <a:rPr lang="el-GR" dirty="0" smtClean="0"/>
              <a:t>Νόμος 4308/14</a:t>
            </a:r>
          </a:p>
          <a:p>
            <a:r>
              <a:rPr lang="el-GR" dirty="0" smtClean="0"/>
              <a:t>Διάφορες θέσεις Ορκωτών Λογιστών</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43490" y="1027664"/>
            <a:ext cx="7024744" cy="673144"/>
          </a:xfrm>
        </p:spPr>
        <p:txBody>
          <a:bodyPr>
            <a:normAutofit fontScale="90000"/>
          </a:bodyPr>
          <a:lstStyle/>
          <a:p>
            <a:pPr eaLnBrk="1" hangingPunct="1"/>
            <a:r>
              <a:rPr lang="el-GR" b="1" i="1" dirty="0" smtClean="0">
                <a:latin typeface="Times New Roman" pitchFamily="18" charset="0"/>
              </a:rPr>
              <a:t>Αναβαλλόμενη </a:t>
            </a:r>
            <a:r>
              <a:rPr lang="el-GR" b="1" i="1" dirty="0" smtClean="0">
                <a:latin typeface="Times New Roman" pitchFamily="18" charset="0"/>
              </a:rPr>
              <a:t>φορολογική απαίτηση</a:t>
            </a:r>
          </a:p>
        </p:txBody>
      </p:sp>
      <p:sp>
        <p:nvSpPr>
          <p:cNvPr id="17411" name="Rectangle 3"/>
          <p:cNvSpPr>
            <a:spLocks noGrp="1" noChangeArrowheads="1"/>
          </p:cNvSpPr>
          <p:nvPr>
            <p:ph idx="1"/>
          </p:nvPr>
        </p:nvSpPr>
        <p:spPr>
          <a:xfrm>
            <a:off x="611560" y="1700808"/>
            <a:ext cx="7776864" cy="4536504"/>
          </a:xfrm>
        </p:spPr>
        <p:txBody>
          <a:bodyPr>
            <a:noAutofit/>
          </a:bodyPr>
          <a:lstStyle/>
          <a:p>
            <a:pPr algn="just" eaLnBrk="1" hangingPunct="1">
              <a:lnSpc>
                <a:spcPct val="150000"/>
              </a:lnSpc>
            </a:pPr>
            <a:r>
              <a:rPr lang="el-GR" sz="2000" dirty="0" smtClean="0">
                <a:latin typeface="Times New Roman" pitchFamily="18" charset="0"/>
              </a:rPr>
              <a:t>Έστω ότι για ένα πάγιο με αξίας κτήσης 10.000 ευρώ, προβλέπεται φορολογικός συντελεστής αποσβέσεων 16% (άρθρο 24, Ν 4172/2013). Η επιχείρηση, για λόγους που η ίδια εκτιμά, επιλέγει να υπολογίσει τις αποσβέσεις με συντελεστή 20%, εκτιμώντας ότι η ωφέλιμη ζωή του παγίου είναι μικρότερη από τα 6,25 έτη που προκύπτουν με την χρήση του φορολογικού συντελεστή αποσβέσεων 16%. Έτσι, δημιουργείται η αναβαλλόμενη φορολογική απαίτηση. Με το δεδομένο, στην περίπτωση αυτή, ότι η διαφορά λογιστικής με την φορολογική βάση είναι 400 ευρώ και ο συντελεστής φορολογίας είναι 26%, η αναβαλλόμενη φορολογική απαίτηση είναι 104 ευρώ.</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9219" name="Rectangle 3"/>
          <p:cNvSpPr>
            <a:spLocks noGrp="1" noChangeArrowheads="1"/>
          </p:cNvSpPr>
          <p:nvPr>
            <p:ph idx="1"/>
          </p:nvPr>
        </p:nvSpPr>
        <p:spPr/>
        <p:txBody>
          <a:bodyPr>
            <a:normAutofit lnSpcReduction="10000"/>
          </a:bodyPr>
          <a:lstStyle/>
          <a:p>
            <a:pPr>
              <a:lnSpc>
                <a:spcPct val="90000"/>
              </a:lnSpc>
            </a:pPr>
            <a:r>
              <a:rPr lang="el-GR" sz="2800" dirty="0">
                <a:latin typeface="Times New Roman" pitchFamily="18" charset="0"/>
              </a:rPr>
              <a:t>Οι λογιστικές πολιτικές χρησιμοποιούνται με συνέπεια από περίοδο σε περίοδο ώστε να διασφαλίζεται η συγκρισιμότητα των χρηματοοικονομικών.</a:t>
            </a:r>
          </a:p>
          <a:p>
            <a:pPr>
              <a:lnSpc>
                <a:spcPct val="90000"/>
              </a:lnSpc>
            </a:pPr>
            <a:r>
              <a:rPr lang="el-GR" sz="2800" dirty="0">
                <a:latin typeface="Times New Roman" pitchFamily="18" charset="0"/>
              </a:rPr>
              <a:t>Όταν τα ποσά της προηγούμενης περιόδου δεν είναι συγκρίσιμα με τα αντίστοιχα της τρέχουσας περιόδου, τα ποσά της προηγούμενης περιόδου προσαρμόζονται αναλόγως, ώστε να γίνουν συγκρίσιμα.</a:t>
            </a:r>
            <a:endParaRPr lang="en-US" sz="2800" dirty="0">
              <a:latin typeface="Times New Roman" pitchFamily="18" charset="0"/>
            </a:endParaRPr>
          </a:p>
          <a:p>
            <a:pPr>
              <a:lnSpc>
                <a:spcPct val="90000"/>
              </a:lnSpc>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422A0381-4E1D-44EE-85BB-110AEBF226F1}" type="slidenum">
              <a:rPr lang="el-GR"/>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1027664"/>
            <a:ext cx="7456674" cy="1143000"/>
          </a:xfrm>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8195" name="Rectangle 3"/>
          <p:cNvSpPr>
            <a:spLocks noGrp="1" noChangeArrowheads="1"/>
          </p:cNvSpPr>
          <p:nvPr>
            <p:ph idx="1"/>
          </p:nvPr>
        </p:nvSpPr>
        <p:spPr/>
        <p:txBody>
          <a:bodyPr>
            <a:normAutofit fontScale="92500" lnSpcReduction="20000"/>
          </a:bodyPr>
          <a:lstStyle/>
          <a:p>
            <a:pPr>
              <a:lnSpc>
                <a:spcPct val="90000"/>
              </a:lnSpc>
            </a:pPr>
            <a:r>
              <a:rPr lang="el-GR" sz="2800" dirty="0">
                <a:latin typeface="Times New Roman" pitchFamily="18" charset="0"/>
              </a:rPr>
              <a:t>Η αναγνώριση και η επιμέτρηση των στοιχείων του ισολογισμού και της κατάστασης αποτελεσμάτων χρήσης γίνεται με σύνεση και ξεχωριστά για κάθε στοιχείο. </a:t>
            </a:r>
            <a:r>
              <a:rPr lang="el-GR" sz="2800" dirty="0" smtClean="0">
                <a:latin typeface="Times New Roman" pitchFamily="18" charset="0"/>
              </a:rPr>
              <a:t>Συμψηφισμοί </a:t>
            </a:r>
            <a:r>
              <a:rPr lang="el-GR" sz="2800" dirty="0">
                <a:latin typeface="Times New Roman" pitchFamily="18" charset="0"/>
              </a:rPr>
              <a:t>μεταξύ περιουσιακών στοιχείων και υποχρεώσεων ή μεταξύ εσόδων και εξόδων δεν επιτρέπονται.</a:t>
            </a:r>
          </a:p>
          <a:p>
            <a:pPr>
              <a:lnSpc>
                <a:spcPct val="90000"/>
              </a:lnSpc>
            </a:pPr>
            <a:r>
              <a:rPr lang="el-GR" sz="2800" dirty="0">
                <a:latin typeface="Times New Roman" pitchFamily="18" charset="0"/>
              </a:rPr>
              <a:t>Όλα τα στοιχεία του ισολογισμού και της κατάστασης αποτελεσμάτων που προκύπτουν στην τρέχουσα </a:t>
            </a:r>
            <a:r>
              <a:rPr lang="el-GR" sz="2800" dirty="0" smtClean="0">
                <a:latin typeface="Times New Roman" pitchFamily="18" charset="0"/>
              </a:rPr>
              <a:t>περίοδο </a:t>
            </a:r>
            <a:r>
              <a:rPr lang="el-GR" sz="2800" dirty="0">
                <a:latin typeface="Times New Roman" pitchFamily="18" charset="0"/>
              </a:rPr>
              <a:t>αναγνωρίζονται στην περίοδο αυτή με βάση την αρχή του δεδουλευμένου. </a:t>
            </a:r>
          </a:p>
          <a:p>
            <a:pPr lvl="1">
              <a:lnSpc>
                <a:spcPct val="90000"/>
              </a:lnSpc>
            </a:pPr>
            <a:endParaRPr lang="en-US" dirty="0">
              <a:latin typeface="Times New Roman" pitchFamily="18" charset="0"/>
            </a:endParaRPr>
          </a:p>
          <a:p>
            <a:pPr>
              <a:lnSpc>
                <a:spcPct val="90000"/>
              </a:lnSpc>
            </a:pPr>
            <a:endParaRPr lang="en-US" sz="2800" dirty="0">
              <a:latin typeface="Times New Roman" pitchFamily="18" charset="0"/>
            </a:endParaRPr>
          </a:p>
          <a:p>
            <a:pPr>
              <a:lnSpc>
                <a:spcPct val="90000"/>
              </a:lnSpc>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673907D9-1E5E-4643-AF00-80BBADFC30D9}" type="slidenum">
              <a:rPr lang="el-GR"/>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1027664"/>
            <a:ext cx="7456674" cy="1143000"/>
          </a:xfrm>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10243" name="Rectangle 3"/>
          <p:cNvSpPr>
            <a:spLocks noGrp="1" noChangeArrowheads="1"/>
          </p:cNvSpPr>
          <p:nvPr>
            <p:ph idx="1"/>
          </p:nvPr>
        </p:nvSpPr>
        <p:spPr/>
        <p:txBody>
          <a:bodyPr>
            <a:normAutofit fontScale="92500"/>
          </a:bodyPr>
          <a:lstStyle/>
          <a:p>
            <a:r>
              <a:rPr lang="el-GR" sz="2800" dirty="0">
                <a:latin typeface="Times New Roman" pitchFamily="18" charset="0"/>
              </a:rPr>
              <a:t>Όλα τα στοιχεία του ισολογισμού και της κατάστασης αποτελεσμάτων χρήσης που προέκυψαν σε προηγούμενη περίοδο, αλλά δεν έχουν αναγνωριστεί κατάλληλα, αναγνωρίζονται στην τρέχουσα περίοδο. </a:t>
            </a:r>
          </a:p>
          <a:p>
            <a:r>
              <a:rPr lang="el-GR" sz="2800" dirty="0">
                <a:latin typeface="Times New Roman" pitchFamily="18" charset="0"/>
              </a:rPr>
              <a:t>Τα </a:t>
            </a:r>
            <a:r>
              <a:rPr lang="el-GR" sz="2800" dirty="0" smtClean="0">
                <a:latin typeface="Times New Roman" pitchFamily="18" charset="0"/>
              </a:rPr>
              <a:t>υπόλοιπα </a:t>
            </a:r>
            <a:r>
              <a:rPr lang="el-GR" sz="2800" dirty="0">
                <a:latin typeface="Times New Roman" pitchFamily="18" charset="0"/>
              </a:rPr>
              <a:t>έναρξης του ισολογισμού σε κάθε περίοδο θα πρέπει να συμφωνούν με τα υπόλοιπα λήξης της προηγούμενης περιόδου. </a:t>
            </a:r>
            <a:endParaRPr lang="en-US" sz="2800" dirty="0">
              <a:latin typeface="Times New Roman" pitchFamily="18" charset="0"/>
            </a:endParaRPr>
          </a:p>
          <a:p>
            <a:endParaRPr lang="el-GR" sz="2800" dirty="0">
              <a:latin typeface="Times New Roman" pitchFamily="18" charset="0"/>
            </a:endParaRPr>
          </a:p>
          <a:p>
            <a:pPr>
              <a:buFontTx/>
              <a:buNone/>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5B7CA78F-2C03-4579-8402-0A79ED8A7382}" type="slidenum">
              <a:rPr lang="el-GR"/>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11560" y="1027664"/>
            <a:ext cx="7456674" cy="1143000"/>
          </a:xfrm>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152579" name="Rectangle 3"/>
          <p:cNvSpPr>
            <a:spLocks noGrp="1" noChangeArrowheads="1"/>
          </p:cNvSpPr>
          <p:nvPr>
            <p:ph idx="1"/>
          </p:nvPr>
        </p:nvSpPr>
        <p:spPr/>
        <p:txBody>
          <a:bodyPr/>
          <a:lstStyle/>
          <a:p>
            <a:r>
              <a:rPr lang="el-GR" sz="2800" dirty="0">
                <a:latin typeface="Times New Roman" pitchFamily="18" charset="0"/>
              </a:rPr>
              <a:t>Κέρδη που δεν έχουν πραγματοποιηθεί την ημερομηνία του ισολογισμού, δεν αναγνωρίζονται.</a:t>
            </a:r>
          </a:p>
          <a:p>
            <a:r>
              <a:rPr lang="el-GR" sz="2800" dirty="0">
                <a:latin typeface="Times New Roman" pitchFamily="18" charset="0"/>
              </a:rPr>
              <a:t>Ενδεχόμενα περιουσιακά στοιχεία και ενδεχόμενες υποχρεώσεις δεν αναγνωρίζονται ως στοιχεία των χρηματοοικονομικών καταστάσεων.</a:t>
            </a:r>
          </a:p>
        </p:txBody>
      </p:sp>
      <p:sp>
        <p:nvSpPr>
          <p:cNvPr id="6" name="5 - Θέση αριθμού διαφάνειας"/>
          <p:cNvSpPr>
            <a:spLocks noGrp="1"/>
          </p:cNvSpPr>
          <p:nvPr>
            <p:ph type="sldNum" sz="quarter" idx="12"/>
          </p:nvPr>
        </p:nvSpPr>
        <p:spPr/>
        <p:txBody>
          <a:bodyPr>
            <a:normAutofit/>
          </a:bodyPr>
          <a:lstStyle/>
          <a:p>
            <a:fld id="{B443D63B-E501-4B64-9EF4-6E2A3C2A012F}" type="slidenum">
              <a:rPr lang="el-GR"/>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560" y="1027664"/>
            <a:ext cx="7456674" cy="1143000"/>
          </a:xfrm>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16387" name="Rectangle 3"/>
          <p:cNvSpPr>
            <a:spLocks noGrp="1" noChangeArrowheads="1"/>
          </p:cNvSpPr>
          <p:nvPr>
            <p:ph idx="1"/>
          </p:nvPr>
        </p:nvSpPr>
        <p:spPr/>
        <p:txBody>
          <a:bodyPr>
            <a:normAutofit fontScale="92500" lnSpcReduction="10000"/>
          </a:bodyPr>
          <a:lstStyle/>
          <a:p>
            <a:r>
              <a:rPr lang="el-GR" sz="2800" dirty="0">
                <a:latin typeface="Times New Roman" pitchFamily="18" charset="0"/>
              </a:rPr>
              <a:t>Τα κονδύλια των χρηματοοικονομικών </a:t>
            </a:r>
            <a:r>
              <a:rPr lang="el-GR" sz="2800" dirty="0" smtClean="0">
                <a:latin typeface="Times New Roman" pitchFamily="18" charset="0"/>
              </a:rPr>
              <a:t>καταστάσεων παρακολουθούνται </a:t>
            </a:r>
            <a:r>
              <a:rPr lang="el-GR" sz="2800" dirty="0">
                <a:latin typeface="Times New Roman" pitchFamily="18" charset="0"/>
              </a:rPr>
              <a:t>λογιστικά και παρουσιάζονται λαμβάνοντας υπόψη την οικονομική ουσία των συναλλαγών ή γεγονότων.</a:t>
            </a:r>
          </a:p>
          <a:p>
            <a:r>
              <a:rPr lang="el-GR" sz="2800" dirty="0">
                <a:latin typeface="Times New Roman" pitchFamily="18" charset="0"/>
              </a:rPr>
              <a:t>Η παραδοχή της συνέχισης της δραστηριότητας αξιολογείται τουλάχιστον για διάστημα 12 μηνών μετά την ημερομηνία του ισολογισμού.</a:t>
            </a:r>
          </a:p>
        </p:txBody>
      </p:sp>
      <p:sp>
        <p:nvSpPr>
          <p:cNvPr id="6" name="5 - Θέση αριθμού διαφάνειας"/>
          <p:cNvSpPr>
            <a:spLocks noGrp="1"/>
          </p:cNvSpPr>
          <p:nvPr>
            <p:ph type="sldNum" sz="quarter" idx="12"/>
          </p:nvPr>
        </p:nvSpPr>
        <p:spPr/>
        <p:txBody>
          <a:bodyPr>
            <a:normAutofit/>
          </a:bodyPr>
          <a:lstStyle/>
          <a:p>
            <a:fld id="{9A0D4125-5434-4CAF-BBF5-069681401F37}" type="slidenum">
              <a:rPr lang="el-GR"/>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1027664"/>
            <a:ext cx="7600690" cy="1143000"/>
          </a:xfrm>
        </p:spPr>
        <p:txBody>
          <a:bodyPr>
            <a:normAutofit fontScale="90000"/>
          </a:bodyPr>
          <a:lstStyle/>
          <a:p>
            <a:r>
              <a:rPr lang="el-GR" sz="3200" b="1" dirty="0">
                <a:latin typeface="Times New Roman" pitchFamily="18" charset="0"/>
              </a:rPr>
              <a:t>Γενικές αρχές σύνταξης χρηματοοικονομικών καταστάσεων (Άρθρο 17)</a:t>
            </a:r>
          </a:p>
        </p:txBody>
      </p:sp>
      <p:sp>
        <p:nvSpPr>
          <p:cNvPr id="18435" name="Rectangle 3"/>
          <p:cNvSpPr>
            <a:spLocks noGrp="1" noChangeArrowheads="1"/>
          </p:cNvSpPr>
          <p:nvPr>
            <p:ph idx="1"/>
          </p:nvPr>
        </p:nvSpPr>
        <p:spPr/>
        <p:txBody>
          <a:bodyPr>
            <a:normAutofit fontScale="92500" lnSpcReduction="10000"/>
          </a:bodyPr>
          <a:lstStyle/>
          <a:p>
            <a:pPr>
              <a:lnSpc>
                <a:spcPct val="90000"/>
              </a:lnSpc>
            </a:pPr>
            <a:r>
              <a:rPr lang="el-GR" sz="2800" dirty="0">
                <a:latin typeface="Times New Roman" pitchFamily="18" charset="0"/>
              </a:rPr>
              <a:t>Γεγονότα που έγιναν εμφανή μετά την λήξη της περιόδου, αλλά πριν από την ημερομηνία κατά την οποία το αρμόδιο όργανο εγκρίνει τις χρηματοοικονομικές καταστάσεις για </a:t>
            </a:r>
            <a:r>
              <a:rPr lang="el-GR" sz="2800" dirty="0" smtClean="0">
                <a:latin typeface="Times New Roman" pitchFamily="18" charset="0"/>
              </a:rPr>
              <a:t>δημοσιοποίηση, </a:t>
            </a:r>
            <a:r>
              <a:rPr lang="el-GR" sz="2800" dirty="0">
                <a:latin typeface="Times New Roman" pitchFamily="18" charset="0"/>
              </a:rPr>
              <a:t>αναγνωρίζονται στην </a:t>
            </a:r>
            <a:r>
              <a:rPr lang="el-GR" sz="2800" dirty="0" smtClean="0">
                <a:latin typeface="Times New Roman" pitchFamily="18" charset="0"/>
              </a:rPr>
              <a:t>κλεισμένη </a:t>
            </a:r>
            <a:r>
              <a:rPr lang="el-GR" sz="2800" dirty="0">
                <a:latin typeface="Times New Roman" pitchFamily="18" charset="0"/>
              </a:rPr>
              <a:t>περίοδο. Θα πρέπει όμως να αναφέρονται σε συνθήκες που υπήρχαν στο τέλος αυτής της περιόδου και επηρεάζουν τα κονδύλια του ισολογισμού και της κατάστασης αποτελεσμάτων χρήσης. </a:t>
            </a:r>
          </a:p>
        </p:txBody>
      </p:sp>
      <p:sp>
        <p:nvSpPr>
          <p:cNvPr id="6" name="5 - Θέση αριθμού διαφάνειας"/>
          <p:cNvSpPr>
            <a:spLocks noGrp="1"/>
          </p:cNvSpPr>
          <p:nvPr>
            <p:ph type="sldNum" sz="quarter" idx="12"/>
          </p:nvPr>
        </p:nvSpPr>
        <p:spPr/>
        <p:txBody>
          <a:bodyPr>
            <a:normAutofit/>
          </a:bodyPr>
          <a:lstStyle/>
          <a:p>
            <a:fld id="{04FD7389-8B4E-4F6D-A09A-5523D88F7E65}" type="slidenum">
              <a:rPr lang="el-GR"/>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764704"/>
            <a:ext cx="7024744" cy="648072"/>
          </a:xfrm>
        </p:spPr>
        <p:txBody>
          <a:bodyPr>
            <a:normAutofit fontScale="90000"/>
          </a:bodyPr>
          <a:lstStyle/>
          <a:p>
            <a:pPr eaLnBrk="1" hangingPunct="1"/>
            <a:r>
              <a:rPr lang="el-GR" b="1" dirty="0" smtClean="0"/>
              <a:t>Ελληνικά Λογιστικά Πρότυπα </a:t>
            </a:r>
          </a:p>
        </p:txBody>
      </p:sp>
      <p:sp>
        <p:nvSpPr>
          <p:cNvPr id="5123" name="Rectangle 3"/>
          <p:cNvSpPr>
            <a:spLocks noGrp="1" noChangeArrowheads="1"/>
          </p:cNvSpPr>
          <p:nvPr>
            <p:ph idx="1"/>
          </p:nvPr>
        </p:nvSpPr>
        <p:spPr>
          <a:xfrm>
            <a:off x="683568" y="1700808"/>
            <a:ext cx="7704856" cy="4536504"/>
          </a:xfrm>
        </p:spPr>
        <p:txBody>
          <a:bodyPr>
            <a:normAutofit/>
          </a:bodyPr>
          <a:lstStyle/>
          <a:p>
            <a:pPr algn="just" eaLnBrk="1" hangingPunct="1">
              <a:lnSpc>
                <a:spcPct val="150000"/>
              </a:lnSpc>
            </a:pPr>
            <a:r>
              <a:rPr lang="el-GR" sz="1600" dirty="0" smtClean="0">
                <a:latin typeface="Times New Roman" pitchFamily="18" charset="0"/>
              </a:rPr>
              <a:t>Τα «Ελληνικά Λογιστικά Πρότυπα» με βάση το Νόμο 4308 του 2014 και τα άρθρα 1 έως 44 αποτελούν ένα ολοκληρωμένο και λειτουργικό λογιστικό ρυθμιστικό πλαίσιο για τις επιχειρήσεις και λοιπές υποκείμενες οντότητες, καθώς ενοποιεί, συμπληρώνει και εκσυγχρονίζει τους λογιστικούς κανόνες της χώρας με την ενσωμάτωση στο εσωτερικό δίκαιο τις σχετικές ρυθμίσεις της Οδηγίας 34/2013/ΕΕ του Ευρωπαϊκού Κοινοβουλίου και του Συμβουλίου της 26ης Ιουνίου 2013.</a:t>
            </a:r>
          </a:p>
          <a:p>
            <a:pPr algn="just" eaLnBrk="1" hangingPunct="1">
              <a:lnSpc>
                <a:spcPct val="150000"/>
              </a:lnSpc>
            </a:pPr>
            <a:r>
              <a:rPr lang="el-GR" sz="1600" dirty="0" smtClean="0">
                <a:latin typeface="Times New Roman" pitchFamily="18" charset="0"/>
              </a:rPr>
              <a:t>Τα ΕΛΠ αποτελούνται από οκτώ κεφάλαια, σαράντα άρθρα και τέσσερα παραρτήματα, που καταργούν τον  ισχύοντα Κώδικα Φορολογικής Απεικόνισης Συναλλαγών («ΚΦΑΣ»), αντικαθιστούν το  επί τρεις δεκαετίες ισχύον  Ελληνικό Γενικό Λογιστικό Σχέδιο («ΕΓΛΣ»), και ταυτόχρονα καταργούν τις λογιστικές διατάξεις του K.Ν.2190/1920.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1027664"/>
            <a:ext cx="7384666" cy="1143000"/>
          </a:xfrm>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19459" name="Rectangle 3"/>
          <p:cNvSpPr>
            <a:spLocks noGrp="1" noChangeArrowheads="1"/>
          </p:cNvSpPr>
          <p:nvPr>
            <p:ph idx="1"/>
          </p:nvPr>
        </p:nvSpPr>
        <p:spPr/>
        <p:txBody>
          <a:bodyPr/>
          <a:lstStyle/>
          <a:p>
            <a:r>
              <a:rPr lang="el-GR" sz="2800" dirty="0">
                <a:latin typeface="Times New Roman" pitchFamily="18" charset="0"/>
              </a:rPr>
              <a:t>Τα ενσώματα και </a:t>
            </a:r>
            <a:r>
              <a:rPr lang="el-GR" sz="2800" dirty="0" smtClean="0">
                <a:latin typeface="Times New Roman" pitchFamily="18" charset="0"/>
              </a:rPr>
              <a:t>άυλα </a:t>
            </a:r>
            <a:r>
              <a:rPr lang="el-GR" sz="2800" dirty="0">
                <a:latin typeface="Times New Roman" pitchFamily="18" charset="0"/>
              </a:rPr>
              <a:t>πάγια περιουσιακά στοιχεία</a:t>
            </a:r>
            <a:r>
              <a:rPr lang="en-US" sz="2800" dirty="0">
                <a:latin typeface="Times New Roman" pitchFamily="18" charset="0"/>
              </a:rPr>
              <a:t>:</a:t>
            </a:r>
          </a:p>
          <a:p>
            <a:pPr lvl="1"/>
            <a:r>
              <a:rPr lang="el-GR" dirty="0">
                <a:latin typeface="Times New Roman" pitchFamily="18" charset="0"/>
              </a:rPr>
              <a:t>αναγνωρίζονται αρχικά στο κόστος κτήσης και</a:t>
            </a:r>
          </a:p>
          <a:p>
            <a:pPr lvl="1"/>
            <a:r>
              <a:rPr lang="el-GR" dirty="0">
                <a:latin typeface="Times New Roman" pitchFamily="18" charset="0"/>
              </a:rPr>
              <a:t>μεταγενέστερα </a:t>
            </a:r>
            <a:r>
              <a:rPr lang="el-GR" dirty="0" smtClean="0">
                <a:latin typeface="Times New Roman" pitchFamily="18" charset="0"/>
              </a:rPr>
              <a:t>επιμετρούνται </a:t>
            </a:r>
            <a:r>
              <a:rPr lang="el-GR" dirty="0">
                <a:latin typeface="Times New Roman" pitchFamily="18" charset="0"/>
              </a:rPr>
              <a:t>στο αποσβέσιμο κόστος κτήσης. </a:t>
            </a:r>
          </a:p>
        </p:txBody>
      </p:sp>
      <p:sp>
        <p:nvSpPr>
          <p:cNvPr id="6" name="5 - Θέση αριθμού διαφάνειας"/>
          <p:cNvSpPr>
            <a:spLocks noGrp="1"/>
          </p:cNvSpPr>
          <p:nvPr>
            <p:ph type="sldNum" sz="quarter" idx="12"/>
          </p:nvPr>
        </p:nvSpPr>
        <p:spPr/>
        <p:txBody>
          <a:bodyPr>
            <a:normAutofit/>
          </a:bodyPr>
          <a:lstStyle/>
          <a:p>
            <a:fld id="{358F9DD6-4A6C-48B5-9227-6789078A1ECA}" type="slidenum">
              <a:rPr lang="el-GR"/>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25603" name="Rectangle 3"/>
          <p:cNvSpPr>
            <a:spLocks noGrp="1" noChangeArrowheads="1"/>
          </p:cNvSpPr>
          <p:nvPr>
            <p:ph idx="1"/>
          </p:nvPr>
        </p:nvSpPr>
        <p:spPr/>
        <p:txBody>
          <a:bodyPr>
            <a:normAutofit fontScale="92500" lnSpcReduction="20000"/>
          </a:bodyPr>
          <a:lstStyle/>
          <a:p>
            <a:r>
              <a:rPr lang="el-GR" sz="2800" dirty="0">
                <a:latin typeface="Times New Roman" pitchFamily="18" charset="0"/>
              </a:rPr>
              <a:t>Στα πάγια περιουσιακά στοιχεία περιλαμβάνονται μεταξύ των άλλων</a:t>
            </a:r>
            <a:r>
              <a:rPr lang="en-US" sz="2800" dirty="0">
                <a:latin typeface="Times New Roman" pitchFamily="18" charset="0"/>
              </a:rPr>
              <a:t>:</a:t>
            </a:r>
          </a:p>
          <a:p>
            <a:r>
              <a:rPr lang="el-GR" sz="2800" dirty="0">
                <a:latin typeface="Times New Roman" pitchFamily="18" charset="0"/>
              </a:rPr>
              <a:t>Η υπεραξία ως άυλο στοιχείο</a:t>
            </a:r>
          </a:p>
          <a:p>
            <a:r>
              <a:rPr lang="el-GR" sz="2800" dirty="0">
                <a:latin typeface="Times New Roman" pitchFamily="18" charset="0"/>
              </a:rPr>
              <a:t>Οι δαπάνες βελτίωσης των παγίων</a:t>
            </a:r>
          </a:p>
          <a:p>
            <a:r>
              <a:rPr lang="el-GR" sz="2800" dirty="0">
                <a:latin typeface="Times New Roman" pitchFamily="18" charset="0"/>
              </a:rPr>
              <a:t>Οι δαπάνες επισκευής και συντήρησης.</a:t>
            </a:r>
          </a:p>
          <a:p>
            <a:r>
              <a:rPr lang="el-GR" sz="2800" dirty="0">
                <a:latin typeface="Times New Roman" pitchFamily="18" charset="0"/>
              </a:rPr>
              <a:t>Οι δαπάνες </a:t>
            </a:r>
            <a:r>
              <a:rPr lang="el-GR" sz="2800" dirty="0" smtClean="0">
                <a:latin typeface="Times New Roman" pitchFamily="18" charset="0"/>
              </a:rPr>
              <a:t>ανάπτυξης</a:t>
            </a:r>
            <a:endParaRPr lang="el-GR" sz="2800" dirty="0">
              <a:latin typeface="Times New Roman" pitchFamily="18" charset="0"/>
            </a:endParaRPr>
          </a:p>
          <a:p>
            <a:r>
              <a:rPr lang="el-GR" sz="2800" dirty="0">
                <a:latin typeface="Times New Roman" pitchFamily="18" charset="0"/>
              </a:rPr>
              <a:t>Το κόστος </a:t>
            </a:r>
            <a:r>
              <a:rPr lang="el-GR" sz="2800" dirty="0" smtClean="0">
                <a:latin typeface="Times New Roman" pitchFamily="18" charset="0"/>
              </a:rPr>
              <a:t>αποσυναρμολόγησης, </a:t>
            </a:r>
            <a:r>
              <a:rPr lang="el-GR" sz="2800" dirty="0">
                <a:latin typeface="Times New Roman" pitchFamily="18" charset="0"/>
              </a:rPr>
              <a:t>απομάκρυνσης ή αποκατάστασης ενσώματων πάγιων</a:t>
            </a:r>
          </a:p>
        </p:txBody>
      </p:sp>
      <p:sp>
        <p:nvSpPr>
          <p:cNvPr id="6" name="5 - Θέση αριθμού διαφάνειας"/>
          <p:cNvSpPr>
            <a:spLocks noGrp="1"/>
          </p:cNvSpPr>
          <p:nvPr>
            <p:ph type="sldNum" sz="quarter" idx="12"/>
          </p:nvPr>
        </p:nvSpPr>
        <p:spPr/>
        <p:txBody>
          <a:bodyPr>
            <a:normAutofit/>
          </a:bodyPr>
          <a:lstStyle/>
          <a:p>
            <a:fld id="{4CFA9E16-3D50-4792-81D4-61D3C4051173}" type="slidenum">
              <a:rPr lang="el-GR"/>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27651" name="Rectangle 3"/>
          <p:cNvSpPr>
            <a:spLocks noGrp="1" noChangeArrowheads="1"/>
          </p:cNvSpPr>
          <p:nvPr>
            <p:ph idx="1"/>
          </p:nvPr>
        </p:nvSpPr>
        <p:spPr/>
        <p:txBody>
          <a:bodyPr>
            <a:normAutofit fontScale="77500" lnSpcReduction="20000"/>
          </a:bodyPr>
          <a:lstStyle/>
          <a:p>
            <a:r>
              <a:rPr lang="el-GR" sz="2800" dirty="0">
                <a:latin typeface="Times New Roman" pitchFamily="18" charset="0"/>
              </a:rPr>
              <a:t>Στο κόστος των </a:t>
            </a:r>
            <a:r>
              <a:rPr lang="el-GR" sz="2800" dirty="0" smtClean="0">
                <a:latin typeface="Times New Roman" pitchFamily="18" charset="0"/>
              </a:rPr>
              <a:t>ιδιοπαραγώμενων </a:t>
            </a:r>
            <a:r>
              <a:rPr lang="el-GR" sz="2800" dirty="0">
                <a:latin typeface="Times New Roman" pitchFamily="18" charset="0"/>
              </a:rPr>
              <a:t>παγίων περιλαμβάνονται</a:t>
            </a:r>
            <a:r>
              <a:rPr lang="en-GB" sz="2800" dirty="0">
                <a:latin typeface="Times New Roman" pitchFamily="18" charset="0"/>
              </a:rPr>
              <a:t>:</a:t>
            </a:r>
          </a:p>
          <a:p>
            <a:r>
              <a:rPr lang="el-GR" sz="2800" dirty="0">
                <a:latin typeface="Times New Roman" pitchFamily="18" charset="0"/>
              </a:rPr>
              <a:t>Το σύνολο των δαπανών που απαιτούνται για να φτάσει το στοιχείο στην κατάσταση λειτουργίας για την οποία προορίζεται.</a:t>
            </a:r>
          </a:p>
          <a:p>
            <a:r>
              <a:rPr lang="el-GR" sz="2800" dirty="0">
                <a:latin typeface="Times New Roman" pitchFamily="18" charset="0"/>
              </a:rPr>
              <a:t>Το κόστος των πρώτων υλών, των αναλώσιμων υλικών και της εργασίας και </a:t>
            </a:r>
            <a:r>
              <a:rPr lang="el-GR" sz="2800" dirty="0" smtClean="0">
                <a:latin typeface="Times New Roman" pitchFamily="18" charset="0"/>
              </a:rPr>
              <a:t>οποιοδήποτε </a:t>
            </a:r>
            <a:r>
              <a:rPr lang="el-GR" sz="2800" dirty="0">
                <a:latin typeface="Times New Roman" pitchFamily="18" charset="0"/>
              </a:rPr>
              <a:t>άλλο κόστος το οποίο σχετίζεται άμεσα με το εν λόγω πάγιο στοιχείο.</a:t>
            </a:r>
          </a:p>
          <a:p>
            <a:r>
              <a:rPr lang="el-GR" sz="2800" dirty="0">
                <a:latin typeface="Times New Roman" pitchFamily="18" charset="0"/>
              </a:rPr>
              <a:t>Μια εύλογη αναλογία σταθερών και μεταβλητών εξόδων που σχετίζονται έμμεσα με το εν λόγω πάγιο στοιχείο.</a:t>
            </a:r>
          </a:p>
        </p:txBody>
      </p:sp>
      <p:sp>
        <p:nvSpPr>
          <p:cNvPr id="6" name="5 - Θέση αριθμού διαφάνειας"/>
          <p:cNvSpPr>
            <a:spLocks noGrp="1"/>
          </p:cNvSpPr>
          <p:nvPr>
            <p:ph type="sldNum" sz="quarter" idx="12"/>
          </p:nvPr>
        </p:nvSpPr>
        <p:spPr/>
        <p:txBody>
          <a:bodyPr>
            <a:normAutofit/>
          </a:bodyPr>
          <a:lstStyle/>
          <a:p>
            <a:fld id="{CBE56161-E1CB-4A44-A3B3-6FC22A6334C5}" type="slidenum">
              <a:rPr lang="el-GR"/>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28675" name="Rectangle 3"/>
          <p:cNvSpPr>
            <a:spLocks noGrp="1" noChangeArrowheads="1"/>
          </p:cNvSpPr>
          <p:nvPr>
            <p:ph idx="1"/>
          </p:nvPr>
        </p:nvSpPr>
        <p:spPr/>
        <p:txBody>
          <a:bodyPr/>
          <a:lstStyle/>
          <a:p>
            <a:r>
              <a:rPr lang="el-GR" sz="2800" dirty="0">
                <a:latin typeface="Times New Roman" pitchFamily="18" charset="0"/>
              </a:rPr>
              <a:t>Στο κόστος των </a:t>
            </a:r>
            <a:r>
              <a:rPr lang="el-GR" sz="2800" dirty="0" smtClean="0">
                <a:latin typeface="Times New Roman" pitchFamily="18" charset="0"/>
              </a:rPr>
              <a:t>ιδιοπαραγώμενων </a:t>
            </a:r>
            <a:r>
              <a:rPr lang="el-GR" sz="2800" dirty="0">
                <a:latin typeface="Times New Roman" pitchFamily="18" charset="0"/>
              </a:rPr>
              <a:t>παγίων περιλαμβάνονται</a:t>
            </a:r>
            <a:r>
              <a:rPr lang="en-GB" sz="2800" dirty="0">
                <a:latin typeface="Times New Roman" pitchFamily="18" charset="0"/>
              </a:rPr>
              <a:t>:</a:t>
            </a:r>
          </a:p>
          <a:p>
            <a:r>
              <a:rPr lang="el-GR" sz="2800" dirty="0">
                <a:latin typeface="Times New Roman" pitchFamily="18" charset="0"/>
              </a:rPr>
              <a:t>Οι τόκοι εντόκων υποχρεώσεων κατά το μέρος που αναλογούν σε αυτό.</a:t>
            </a:r>
            <a:endParaRPr lang="en-US" sz="2800" dirty="0">
              <a:latin typeface="Times New Roman" pitchFamily="18" charset="0"/>
            </a:endParaRPr>
          </a:p>
          <a:p>
            <a:endParaRPr lang="en-US" sz="2800" dirty="0">
              <a:latin typeface="Times New Roman" pitchFamily="18" charset="0"/>
            </a:endParaRPr>
          </a:p>
          <a:p>
            <a:pPr lvl="1"/>
            <a:endParaRPr lang="el-GR"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0D43CD94-A52D-4D8B-980B-C9AB80A8C90C}" type="slidenum">
              <a:rPr lang="el-GR"/>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29699" name="Rectangle 3"/>
          <p:cNvSpPr>
            <a:spLocks noGrp="1" noChangeArrowheads="1"/>
          </p:cNvSpPr>
          <p:nvPr>
            <p:ph idx="1"/>
          </p:nvPr>
        </p:nvSpPr>
        <p:spPr/>
        <p:txBody>
          <a:bodyPr>
            <a:normAutofit fontScale="92500" lnSpcReduction="20000"/>
          </a:bodyPr>
          <a:lstStyle/>
          <a:p>
            <a:r>
              <a:rPr lang="el-GR" sz="2800" dirty="0">
                <a:latin typeface="Times New Roman" pitchFamily="18" charset="0"/>
              </a:rPr>
              <a:t>Προσδιορισμός των αποσβέσεων</a:t>
            </a:r>
            <a:r>
              <a:rPr lang="en-US" sz="2800" dirty="0">
                <a:latin typeface="Times New Roman" pitchFamily="18" charset="0"/>
              </a:rPr>
              <a:t>:</a:t>
            </a:r>
          </a:p>
          <a:p>
            <a:r>
              <a:rPr lang="el-GR" sz="2800" dirty="0">
                <a:latin typeface="Times New Roman" pitchFamily="18" charset="0"/>
              </a:rPr>
              <a:t>Η απόσβεση αρχίζει όταν το περιουσιακό στοιχείο είναι έτοιμο για την χρήση την οποία προορίζεται και υπολογίζεται με βάση την  εκτιμώμενη ωφέλιμη οικονομική ζωή του. </a:t>
            </a:r>
          </a:p>
          <a:p>
            <a:r>
              <a:rPr lang="el-GR" sz="2800" dirty="0">
                <a:latin typeface="Times New Roman" pitchFamily="18" charset="0"/>
              </a:rPr>
              <a:t>Η διοίκηση της επιχείρησης έχει την </a:t>
            </a:r>
            <a:r>
              <a:rPr lang="el-GR" sz="2800" dirty="0" smtClean="0">
                <a:latin typeface="Times New Roman" pitchFamily="18" charset="0"/>
              </a:rPr>
              <a:t>ευθύνη </a:t>
            </a:r>
            <a:r>
              <a:rPr lang="el-GR" sz="2800" dirty="0">
                <a:latin typeface="Times New Roman" pitchFamily="18" charset="0"/>
              </a:rPr>
              <a:t>για την επιλογή της </a:t>
            </a:r>
            <a:r>
              <a:rPr lang="el-GR" sz="2800" dirty="0" smtClean="0">
                <a:latin typeface="Times New Roman" pitchFamily="18" charset="0"/>
              </a:rPr>
              <a:t>κατάλληλης </a:t>
            </a:r>
            <a:r>
              <a:rPr lang="el-GR" sz="2800" dirty="0">
                <a:latin typeface="Times New Roman" pitchFamily="18" charset="0"/>
              </a:rPr>
              <a:t>μεθόδου απόσβεσης για την συστηματική κατανομή της αξίας του παγίου στην ωφέλιμη οικονομική ζωή του.</a:t>
            </a:r>
          </a:p>
          <a:p>
            <a:pPr lvl="1">
              <a:buFontTx/>
              <a:buNone/>
            </a:pPr>
            <a:endParaRPr lang="en-US" dirty="0">
              <a:latin typeface="Times New Roman" pitchFamily="18" charset="0"/>
            </a:endParaRPr>
          </a:p>
          <a:p>
            <a:pPr lvl="1">
              <a:buFontTx/>
              <a:buNone/>
            </a:pPr>
            <a:endParaRPr lang="el-GR"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24CB845B-315E-4FD4-812F-43A2E9F14BF5}" type="slidenum">
              <a:rPr lang="el-GR"/>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31747" name="Rectangle 3"/>
          <p:cNvSpPr>
            <a:spLocks noGrp="1" noChangeArrowheads="1"/>
          </p:cNvSpPr>
          <p:nvPr>
            <p:ph idx="1"/>
          </p:nvPr>
        </p:nvSpPr>
        <p:spPr/>
        <p:txBody>
          <a:bodyPr>
            <a:normAutofit fontScale="92500" lnSpcReduction="20000"/>
          </a:bodyPr>
          <a:lstStyle/>
          <a:p>
            <a:pPr>
              <a:lnSpc>
                <a:spcPct val="90000"/>
              </a:lnSpc>
            </a:pPr>
            <a:r>
              <a:rPr lang="el-GR" sz="2800" dirty="0">
                <a:latin typeface="Times New Roman" pitchFamily="18" charset="0"/>
              </a:rPr>
              <a:t>Προσδιορισμός των αποσβέσεων</a:t>
            </a:r>
            <a:r>
              <a:rPr lang="en-US" sz="2800" dirty="0">
                <a:latin typeface="Times New Roman" pitchFamily="18" charset="0"/>
              </a:rPr>
              <a:t>:</a:t>
            </a:r>
          </a:p>
          <a:p>
            <a:pPr>
              <a:lnSpc>
                <a:spcPct val="90000"/>
              </a:lnSpc>
            </a:pPr>
            <a:r>
              <a:rPr lang="el-GR" sz="2800" dirty="0">
                <a:latin typeface="Times New Roman" pitchFamily="18" charset="0"/>
              </a:rPr>
              <a:t>Οι αποσβέσεις διενεργούνται είτε με την σταθερή μέθοδο, είτε με την φθίνουσα μέθοδο είτε με την μέθοδο των παραγόμενων μονάδων.</a:t>
            </a:r>
          </a:p>
          <a:p>
            <a:pPr>
              <a:lnSpc>
                <a:spcPct val="90000"/>
              </a:lnSpc>
            </a:pPr>
            <a:r>
              <a:rPr lang="el-GR" sz="2800" dirty="0">
                <a:latin typeface="Times New Roman" pitchFamily="18" charset="0"/>
              </a:rPr>
              <a:t>Η γη δεν υπόκεινται σε απόσβεση. Ωστόσο βελτιώσεις αυτής με </a:t>
            </a:r>
            <a:r>
              <a:rPr lang="el-GR" sz="2800" dirty="0" smtClean="0">
                <a:latin typeface="Times New Roman" pitchFamily="18" charset="0"/>
              </a:rPr>
              <a:t>περιορισμένη </a:t>
            </a:r>
            <a:r>
              <a:rPr lang="el-GR" sz="2800" dirty="0">
                <a:latin typeface="Times New Roman" pitchFamily="18" charset="0"/>
              </a:rPr>
              <a:t>ωφέλιμη ζωή υπόκεινται σε απόσβεση.</a:t>
            </a:r>
          </a:p>
          <a:p>
            <a:pPr>
              <a:lnSpc>
                <a:spcPct val="90000"/>
              </a:lnSpc>
            </a:pPr>
            <a:r>
              <a:rPr lang="el-GR" sz="2800" dirty="0">
                <a:latin typeface="Times New Roman" pitchFamily="18" charset="0"/>
              </a:rPr>
              <a:t>Τα έργα τέχνης, τα κοσμήματα, οι αντίκες και άλλα πάγια στοιχεία που δεν υπόκειται σε φθορά ή αχρήστευση δεν αποσβένονται.</a:t>
            </a:r>
          </a:p>
        </p:txBody>
      </p:sp>
      <p:sp>
        <p:nvSpPr>
          <p:cNvPr id="6" name="5 - Θέση αριθμού διαφάνειας"/>
          <p:cNvSpPr>
            <a:spLocks noGrp="1"/>
          </p:cNvSpPr>
          <p:nvPr>
            <p:ph type="sldNum" sz="quarter" idx="12"/>
          </p:nvPr>
        </p:nvSpPr>
        <p:spPr/>
        <p:txBody>
          <a:bodyPr>
            <a:normAutofit/>
          </a:bodyPr>
          <a:lstStyle/>
          <a:p>
            <a:fld id="{C894FEB0-FB68-4E3E-BEE5-595DB7CBABC8}" type="slidenum">
              <a:rPr lang="el-GR"/>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32771" name="Rectangle 3"/>
          <p:cNvSpPr>
            <a:spLocks noGrp="1" noChangeArrowheads="1"/>
          </p:cNvSpPr>
          <p:nvPr>
            <p:ph idx="1"/>
          </p:nvPr>
        </p:nvSpPr>
        <p:spPr/>
        <p:txBody>
          <a:bodyPr>
            <a:normAutofit lnSpcReduction="10000"/>
          </a:bodyPr>
          <a:lstStyle/>
          <a:p>
            <a:pPr>
              <a:lnSpc>
                <a:spcPct val="90000"/>
              </a:lnSpc>
            </a:pPr>
            <a:r>
              <a:rPr lang="el-GR" sz="2800" dirty="0">
                <a:latin typeface="Times New Roman" pitchFamily="18" charset="0"/>
              </a:rPr>
              <a:t>Προσδιορισμός των αποσβέσεων</a:t>
            </a:r>
            <a:r>
              <a:rPr lang="en-US" sz="2800" dirty="0">
                <a:latin typeface="Times New Roman" pitchFamily="18" charset="0"/>
              </a:rPr>
              <a:t>:</a:t>
            </a:r>
          </a:p>
          <a:p>
            <a:pPr>
              <a:lnSpc>
                <a:spcPct val="90000"/>
              </a:lnSpc>
            </a:pPr>
            <a:r>
              <a:rPr lang="el-GR" sz="2800" dirty="0">
                <a:latin typeface="Times New Roman" pitchFamily="18" charset="0"/>
              </a:rPr>
              <a:t>Η υπεραξία και τα άυλα </a:t>
            </a:r>
            <a:r>
              <a:rPr lang="el-GR" sz="2800" dirty="0" smtClean="0">
                <a:latin typeface="Times New Roman" pitchFamily="18" charset="0"/>
              </a:rPr>
              <a:t>περιουσιακά </a:t>
            </a:r>
            <a:r>
              <a:rPr lang="el-GR" sz="2800" dirty="0">
                <a:latin typeface="Times New Roman" pitchFamily="18" charset="0"/>
              </a:rPr>
              <a:t>στοιχεία με απεριόριστη ζωή δεν υπόκεινται σε απόσβεση.</a:t>
            </a:r>
          </a:p>
          <a:p>
            <a:pPr>
              <a:lnSpc>
                <a:spcPct val="90000"/>
              </a:lnSpc>
            </a:pPr>
            <a:r>
              <a:rPr lang="el-GR" sz="2800" dirty="0">
                <a:latin typeface="Times New Roman" pitchFamily="18" charset="0"/>
              </a:rPr>
              <a:t>Η υπεραξία, οι δαπάνες ανάπτυξης και τα άυλα </a:t>
            </a:r>
            <a:r>
              <a:rPr lang="el-GR" sz="2800" dirty="0" smtClean="0">
                <a:latin typeface="Times New Roman" pitchFamily="18" charset="0"/>
              </a:rPr>
              <a:t>περιουσιακά </a:t>
            </a:r>
            <a:r>
              <a:rPr lang="el-GR" sz="2800" dirty="0">
                <a:latin typeface="Times New Roman" pitchFamily="18" charset="0"/>
              </a:rPr>
              <a:t>στοιχεία με ωφέλιμη ζωή που δεν μπορεί να προσδιοριστεί αξιόπιστα υπόκεινται σε απόσβεση, με περίοδο απόσβεσης τα 10 έτη.</a:t>
            </a:r>
          </a:p>
        </p:txBody>
      </p:sp>
      <p:sp>
        <p:nvSpPr>
          <p:cNvPr id="6" name="5 - Θέση αριθμού διαφάνειας"/>
          <p:cNvSpPr>
            <a:spLocks noGrp="1"/>
          </p:cNvSpPr>
          <p:nvPr>
            <p:ph type="sldNum" sz="quarter" idx="12"/>
          </p:nvPr>
        </p:nvSpPr>
        <p:spPr/>
        <p:txBody>
          <a:bodyPr>
            <a:normAutofit/>
          </a:bodyPr>
          <a:lstStyle/>
          <a:p>
            <a:fld id="{B91BBC9A-C139-4880-AF52-B9435FDD4117}" type="slidenum">
              <a:rPr lang="el-GR"/>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33795" name="Rectangle 3"/>
          <p:cNvSpPr>
            <a:spLocks noGrp="1" noChangeArrowheads="1"/>
          </p:cNvSpPr>
          <p:nvPr>
            <p:ph idx="1"/>
          </p:nvPr>
        </p:nvSpPr>
        <p:spPr/>
        <p:txBody>
          <a:bodyPr>
            <a:normAutofit fontScale="92500" lnSpcReduction="10000"/>
          </a:bodyPr>
          <a:lstStyle/>
          <a:p>
            <a:r>
              <a:rPr lang="el-GR" sz="2800" dirty="0">
                <a:latin typeface="Times New Roman" pitchFamily="18" charset="0"/>
              </a:rPr>
              <a:t>Προσδιορισμός της απομείωσης</a:t>
            </a:r>
            <a:r>
              <a:rPr lang="en-GB" sz="2800" dirty="0">
                <a:latin typeface="Times New Roman" pitchFamily="18" charset="0"/>
              </a:rPr>
              <a:t>:</a:t>
            </a:r>
          </a:p>
          <a:p>
            <a:r>
              <a:rPr lang="el-GR" sz="2800" dirty="0">
                <a:latin typeface="Times New Roman" pitchFamily="18" charset="0"/>
              </a:rPr>
              <a:t>Τα πάγια </a:t>
            </a:r>
            <a:r>
              <a:rPr lang="el-GR" sz="2800" dirty="0" smtClean="0">
                <a:latin typeface="Times New Roman" pitchFamily="18" charset="0"/>
              </a:rPr>
              <a:t>περιουσιακά </a:t>
            </a:r>
            <a:r>
              <a:rPr lang="el-GR" sz="2800" dirty="0">
                <a:latin typeface="Times New Roman" pitchFamily="18" charset="0"/>
              </a:rPr>
              <a:t>στοιχεία που </a:t>
            </a:r>
            <a:r>
              <a:rPr lang="el-GR" sz="2800" dirty="0" smtClean="0">
                <a:latin typeface="Times New Roman" pitchFamily="18" charset="0"/>
              </a:rPr>
              <a:t>επιμετρούνται </a:t>
            </a:r>
            <a:r>
              <a:rPr lang="el-GR" sz="2800" dirty="0">
                <a:latin typeface="Times New Roman" pitchFamily="18" charset="0"/>
              </a:rPr>
              <a:t>στο κόστος κτήσης ή στο αποσβέσιμο κόστος υπόκεινται σε έλεγχο απομείωσης της αξίας τους, όταν υπάρχουν οι σχετικές ενδείξεις. Ζημίες απομείωσης προκύπτουν όταν η ανακτήσιμη αξία ενός παγίου καταστεί μικρότερη από την λογιστική του αξία. </a:t>
            </a:r>
          </a:p>
        </p:txBody>
      </p:sp>
      <p:sp>
        <p:nvSpPr>
          <p:cNvPr id="6" name="5 - Θέση αριθμού διαφάνειας"/>
          <p:cNvSpPr>
            <a:spLocks noGrp="1"/>
          </p:cNvSpPr>
          <p:nvPr>
            <p:ph type="sldNum" sz="quarter" idx="12"/>
          </p:nvPr>
        </p:nvSpPr>
        <p:spPr/>
        <p:txBody>
          <a:bodyPr>
            <a:normAutofit/>
          </a:bodyPr>
          <a:lstStyle/>
          <a:p>
            <a:fld id="{546C544A-DAA2-4D58-A998-7CA91FCD9478}" type="slidenum">
              <a:rPr lang="el-GR"/>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12291" name="Rectangle 3"/>
          <p:cNvSpPr>
            <a:spLocks noGrp="1" noChangeArrowheads="1"/>
          </p:cNvSpPr>
          <p:nvPr>
            <p:ph idx="1"/>
          </p:nvPr>
        </p:nvSpPr>
        <p:spPr/>
        <p:txBody>
          <a:bodyPr>
            <a:normAutofit fontScale="92500" lnSpcReduction="20000"/>
          </a:bodyPr>
          <a:lstStyle/>
          <a:p>
            <a:r>
              <a:rPr lang="el-GR" sz="2800" dirty="0">
                <a:latin typeface="Times New Roman" pitchFamily="18" charset="0"/>
              </a:rPr>
              <a:t>Ενδείξεις απομείωσης αποτελούν</a:t>
            </a:r>
            <a:r>
              <a:rPr lang="en-US" sz="2800" dirty="0">
                <a:latin typeface="Times New Roman" pitchFamily="18" charset="0"/>
              </a:rPr>
              <a:t>:</a:t>
            </a:r>
          </a:p>
          <a:p>
            <a:r>
              <a:rPr lang="el-GR" sz="2800" dirty="0">
                <a:latin typeface="Times New Roman" pitchFamily="18" charset="0"/>
              </a:rPr>
              <a:t>Η μείωση της αξίας ενός στοιχείου πέραν του ποσού που θα </a:t>
            </a:r>
            <a:r>
              <a:rPr lang="el-GR" sz="2800" dirty="0" smtClean="0">
                <a:latin typeface="Times New Roman" pitchFamily="18" charset="0"/>
              </a:rPr>
              <a:t>αναμενόταν </a:t>
            </a:r>
            <a:r>
              <a:rPr lang="el-GR" sz="2800" dirty="0">
                <a:latin typeface="Times New Roman" pitchFamily="18" charset="0"/>
              </a:rPr>
              <a:t>ως </a:t>
            </a:r>
            <a:r>
              <a:rPr lang="el-GR" sz="2800" dirty="0" smtClean="0">
                <a:latin typeface="Times New Roman" pitchFamily="18" charset="0"/>
              </a:rPr>
              <a:t>αποτέλεσμα </a:t>
            </a:r>
            <a:r>
              <a:rPr lang="el-GR" sz="2800" dirty="0">
                <a:latin typeface="Times New Roman" pitchFamily="18" charset="0"/>
              </a:rPr>
              <a:t>του χρόνου ή της κανονικής χρήσης του.</a:t>
            </a:r>
          </a:p>
          <a:p>
            <a:r>
              <a:rPr lang="el-GR" sz="2800" dirty="0">
                <a:latin typeface="Times New Roman" pitchFamily="18" charset="0"/>
              </a:rPr>
              <a:t>Οι δυσμενείς μεταβολές στο τεχνολογικό, οικονομικό και νομικό περιβάλλον της επιχείρησης.</a:t>
            </a:r>
          </a:p>
          <a:p>
            <a:r>
              <a:rPr lang="el-GR" sz="2800" dirty="0">
                <a:latin typeface="Times New Roman" pitchFamily="18" charset="0"/>
              </a:rPr>
              <a:t>Η αύξηση των επιτοκίων της αγοράς που είναι πιθανόν να οδηγήσει σε σημαντική μείωση της ανακτήσιμης αξίας του παγίου.</a:t>
            </a:r>
          </a:p>
        </p:txBody>
      </p:sp>
      <p:sp>
        <p:nvSpPr>
          <p:cNvPr id="6" name="5 - Θέση αριθμού διαφάνειας"/>
          <p:cNvSpPr>
            <a:spLocks noGrp="1"/>
          </p:cNvSpPr>
          <p:nvPr>
            <p:ph type="sldNum" sz="quarter" idx="12"/>
          </p:nvPr>
        </p:nvSpPr>
        <p:spPr/>
        <p:txBody>
          <a:bodyPr>
            <a:normAutofit/>
          </a:bodyPr>
          <a:lstStyle/>
          <a:p>
            <a:fld id="{D851C189-3CA3-4073-BD2A-3F5581764DF3}" type="slidenum">
              <a:rPr lang="el-GR"/>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13315" name="Rectangle 3"/>
          <p:cNvSpPr>
            <a:spLocks noGrp="1" noChangeArrowheads="1"/>
          </p:cNvSpPr>
          <p:nvPr>
            <p:ph idx="1"/>
          </p:nvPr>
        </p:nvSpPr>
        <p:spPr/>
        <p:txBody>
          <a:bodyPr/>
          <a:lstStyle/>
          <a:p>
            <a:r>
              <a:rPr lang="el-GR" sz="2800" dirty="0">
                <a:latin typeface="Times New Roman" pitchFamily="18" charset="0"/>
              </a:rPr>
              <a:t>Αναγνώριση της απομείωσης στα αποτελέσματα</a:t>
            </a:r>
            <a:r>
              <a:rPr lang="en-US" sz="2800" dirty="0">
                <a:latin typeface="Times New Roman" pitchFamily="18" charset="0"/>
              </a:rPr>
              <a:t>:</a:t>
            </a:r>
          </a:p>
          <a:p>
            <a:r>
              <a:rPr lang="el-GR" sz="2800" dirty="0">
                <a:latin typeface="Times New Roman" pitchFamily="18" charset="0"/>
              </a:rPr>
              <a:t>Οι ζημίες απομείωσης αναγνωρίζονται στα </a:t>
            </a:r>
            <a:r>
              <a:rPr lang="el-GR" sz="2800" dirty="0" smtClean="0">
                <a:latin typeface="Times New Roman" pitchFamily="18" charset="0"/>
              </a:rPr>
              <a:t>αποτελέσματα </a:t>
            </a:r>
            <a:r>
              <a:rPr lang="el-GR" sz="2800" dirty="0">
                <a:latin typeface="Times New Roman" pitchFamily="18" charset="0"/>
              </a:rPr>
              <a:t>ως έξοδο.</a:t>
            </a:r>
          </a:p>
          <a:p>
            <a:r>
              <a:rPr lang="el-GR" sz="2800" dirty="0">
                <a:latin typeface="Times New Roman" pitchFamily="18" charset="0"/>
              </a:rPr>
              <a:t>Οι ζημίες απομείωσης αναστρέφονται στα </a:t>
            </a:r>
            <a:r>
              <a:rPr lang="el-GR" sz="2800" dirty="0" smtClean="0">
                <a:latin typeface="Times New Roman" pitchFamily="18" charset="0"/>
              </a:rPr>
              <a:t>αποτελέσματα, </a:t>
            </a:r>
            <a:r>
              <a:rPr lang="el-GR" sz="2800" dirty="0">
                <a:latin typeface="Times New Roman" pitchFamily="18" charset="0"/>
              </a:rPr>
              <a:t>όταν οι συνθήκες που τις προκάλεσαν παύουν να υφίσταται. </a:t>
            </a:r>
          </a:p>
        </p:txBody>
      </p:sp>
      <p:sp>
        <p:nvSpPr>
          <p:cNvPr id="6" name="5 - Θέση αριθμού διαφάνειας"/>
          <p:cNvSpPr>
            <a:spLocks noGrp="1"/>
          </p:cNvSpPr>
          <p:nvPr>
            <p:ph type="sldNum" sz="quarter" idx="12"/>
          </p:nvPr>
        </p:nvSpPr>
        <p:spPr/>
        <p:txBody>
          <a:bodyPr>
            <a:normAutofit/>
          </a:bodyPr>
          <a:lstStyle/>
          <a:p>
            <a:fld id="{7B2BA61E-DB9A-4272-86D6-AA64F5BFAFC1}" type="slidenum">
              <a:rPr lang="el-GR"/>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3490" y="1027664"/>
            <a:ext cx="7024744" cy="745152"/>
          </a:xfrm>
        </p:spPr>
        <p:txBody>
          <a:bodyPr/>
          <a:lstStyle/>
          <a:p>
            <a:pPr eaLnBrk="1" hangingPunct="1"/>
            <a:r>
              <a:rPr lang="el-GR" b="1" dirty="0" smtClean="0"/>
              <a:t>Τα κεφάλαια των Ε.Λ.Π</a:t>
            </a:r>
          </a:p>
        </p:txBody>
      </p:sp>
      <p:sp>
        <p:nvSpPr>
          <p:cNvPr id="6147" name="Rectangle 3"/>
          <p:cNvSpPr>
            <a:spLocks noGrp="1" noChangeArrowheads="1"/>
          </p:cNvSpPr>
          <p:nvPr>
            <p:ph idx="1"/>
          </p:nvPr>
        </p:nvSpPr>
        <p:spPr>
          <a:xfrm>
            <a:off x="611560" y="1844824"/>
            <a:ext cx="7920880" cy="4536504"/>
          </a:xfrm>
        </p:spPr>
        <p:txBody>
          <a:bodyPr>
            <a:normAutofit lnSpcReduction="10000"/>
          </a:bodyPr>
          <a:lstStyle/>
          <a:p>
            <a:pPr algn="just" eaLnBrk="1" hangingPunct="1">
              <a:lnSpc>
                <a:spcPct val="150000"/>
              </a:lnSpc>
            </a:pPr>
            <a:r>
              <a:rPr lang="el-GR" sz="1400" dirty="0" smtClean="0">
                <a:latin typeface="Times New Roman" pitchFamily="18" charset="0"/>
              </a:rPr>
              <a:t>Κεφάλαιο 1: Πεδίο εφαρμογής και κατηγορίες οντοτήτων ( άρθρα 1 και 2).</a:t>
            </a:r>
          </a:p>
          <a:p>
            <a:pPr algn="just" eaLnBrk="1" hangingPunct="1">
              <a:lnSpc>
                <a:spcPct val="150000"/>
              </a:lnSpc>
            </a:pPr>
            <a:r>
              <a:rPr lang="el-GR" sz="1400" dirty="0" smtClean="0">
                <a:latin typeface="Times New Roman" pitchFamily="18" charset="0"/>
              </a:rPr>
              <a:t>Κεφάλαιο 2: Λογιστικά αρχεία (άρθρα 3 έως 7).</a:t>
            </a:r>
          </a:p>
          <a:p>
            <a:pPr algn="just" eaLnBrk="1" hangingPunct="1">
              <a:lnSpc>
                <a:spcPct val="150000"/>
              </a:lnSpc>
            </a:pPr>
            <a:r>
              <a:rPr lang="el-GR" sz="1400" dirty="0" smtClean="0">
                <a:latin typeface="Times New Roman" pitchFamily="18" charset="0"/>
              </a:rPr>
              <a:t>Κεφάλαιο 3:  Παραστατικά πωλήσεων (άρθρα 8 έως 15).</a:t>
            </a:r>
          </a:p>
          <a:p>
            <a:pPr algn="just" eaLnBrk="1" hangingPunct="1">
              <a:lnSpc>
                <a:spcPct val="150000"/>
              </a:lnSpc>
            </a:pPr>
            <a:r>
              <a:rPr lang="el-GR" sz="1400" dirty="0" smtClean="0">
                <a:latin typeface="Times New Roman" pitchFamily="18" charset="0"/>
              </a:rPr>
              <a:t>Κεφάλαιο 4:  Αρχές σύνταξης χρηματοοικονομικών καταστάσεων (άρθρα 16 και 17).</a:t>
            </a:r>
          </a:p>
          <a:p>
            <a:pPr algn="just" eaLnBrk="1" hangingPunct="1">
              <a:lnSpc>
                <a:spcPct val="150000"/>
              </a:lnSpc>
            </a:pPr>
            <a:r>
              <a:rPr lang="el-GR" sz="1400" dirty="0" smtClean="0">
                <a:latin typeface="Times New Roman" pitchFamily="18" charset="0"/>
              </a:rPr>
              <a:t>Κεφάλαιο 5:  Κανόνες επιμέτρησης (άρθρα 18 έως 28).</a:t>
            </a:r>
          </a:p>
          <a:p>
            <a:pPr algn="just" eaLnBrk="1" hangingPunct="1">
              <a:lnSpc>
                <a:spcPct val="150000"/>
              </a:lnSpc>
            </a:pPr>
            <a:r>
              <a:rPr lang="el-GR" sz="1400" dirty="0" smtClean="0">
                <a:latin typeface="Times New Roman" pitchFamily="18" charset="0"/>
              </a:rPr>
              <a:t>Κεφάλαιο 6:  Προσάρτημα και απαλλαγές (άρθρα 29 και 30).</a:t>
            </a:r>
          </a:p>
          <a:p>
            <a:pPr algn="just" eaLnBrk="1" hangingPunct="1">
              <a:lnSpc>
                <a:spcPct val="150000"/>
              </a:lnSpc>
            </a:pPr>
            <a:r>
              <a:rPr lang="el-GR" sz="1400" dirty="0" smtClean="0">
                <a:latin typeface="Times New Roman" pitchFamily="18" charset="0"/>
              </a:rPr>
              <a:t>Κεφάλαιο 7:  Ενοποιημένες χρηματοοικονομικές καταστάσεις (άρθρα 31 έως 36).</a:t>
            </a:r>
          </a:p>
          <a:p>
            <a:pPr algn="just" eaLnBrk="1" hangingPunct="1">
              <a:lnSpc>
                <a:spcPct val="150000"/>
              </a:lnSpc>
            </a:pPr>
            <a:r>
              <a:rPr lang="el-GR" sz="1400" dirty="0" smtClean="0">
                <a:latin typeface="Times New Roman" pitchFamily="18" charset="0"/>
              </a:rPr>
              <a:t>Κεφάλαιο 8:   Πρώτη εφαρμογή και μεταβατικές διατάξεις (άρθρα 37 έως 44). </a:t>
            </a:r>
          </a:p>
          <a:p>
            <a:pPr algn="just" eaLnBrk="1" hangingPunct="1">
              <a:lnSpc>
                <a:spcPct val="150000"/>
              </a:lnSpc>
            </a:pPr>
            <a:r>
              <a:rPr lang="el-GR" sz="1400" dirty="0" smtClean="0">
                <a:latin typeface="Times New Roman" pitchFamily="18" charset="0"/>
              </a:rPr>
              <a:t>Παράρτημα Α:   Ορισμοί </a:t>
            </a:r>
            <a:r>
              <a:rPr lang="el-GR" sz="1400" i="1" dirty="0" smtClean="0">
                <a:latin typeface="Times New Roman" pitchFamily="18" charset="0"/>
              </a:rPr>
              <a:t> [ οι παρατιθέμενοι ορισμοί στο παράρτημα Α λαμβάνονται υποχρεωτικά υπόψη για την εφαρμογή των ρυθμίσεων του νόμου] </a:t>
            </a:r>
            <a:endParaRPr lang="el-GR" sz="1400" dirty="0" smtClean="0">
              <a:latin typeface="Times New Roman" pitchFamily="18" charset="0"/>
            </a:endParaRPr>
          </a:p>
          <a:p>
            <a:pPr algn="just" eaLnBrk="1" hangingPunct="1">
              <a:lnSpc>
                <a:spcPct val="150000"/>
              </a:lnSpc>
            </a:pPr>
            <a:r>
              <a:rPr lang="el-GR" sz="1400" dirty="0" smtClean="0">
                <a:latin typeface="Times New Roman" pitchFamily="18" charset="0"/>
              </a:rPr>
              <a:t>Παράρτημα Β:   Υποδείγματα χρηματοοικονομικών καταστάσεων</a:t>
            </a:r>
          </a:p>
          <a:p>
            <a:pPr algn="just" eaLnBrk="1" hangingPunct="1">
              <a:lnSpc>
                <a:spcPct val="150000"/>
              </a:lnSpc>
            </a:pPr>
            <a:r>
              <a:rPr lang="el-GR" sz="1400" dirty="0" smtClean="0">
                <a:latin typeface="Times New Roman" pitchFamily="18" charset="0"/>
              </a:rPr>
              <a:t>Παράρτημα Γ:   Σχέδιο λογαριασμών.</a:t>
            </a:r>
          </a:p>
          <a:p>
            <a:pPr algn="just" eaLnBrk="1" hangingPunct="1">
              <a:lnSpc>
                <a:spcPct val="150000"/>
              </a:lnSpc>
            </a:pPr>
            <a:r>
              <a:rPr lang="el-GR" sz="1400" dirty="0" smtClean="0">
                <a:latin typeface="Times New Roman" pitchFamily="18" charset="0"/>
              </a:rPr>
              <a:t>Παράρτημα Δ:   Σύνδεση σχεδίου λογαριασμών με τις χρηματοοικονομικές καταστάσεις.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22531" name="Rectangle 3"/>
          <p:cNvSpPr>
            <a:spLocks noGrp="1" noChangeArrowheads="1"/>
          </p:cNvSpPr>
          <p:nvPr>
            <p:ph idx="1"/>
          </p:nvPr>
        </p:nvSpPr>
        <p:spPr/>
        <p:txBody>
          <a:bodyPr>
            <a:normAutofit fontScale="92500" lnSpcReduction="10000"/>
          </a:bodyPr>
          <a:lstStyle/>
          <a:p>
            <a:r>
              <a:rPr lang="el-GR" sz="2800" dirty="0">
                <a:latin typeface="Times New Roman" pitchFamily="18" charset="0"/>
              </a:rPr>
              <a:t>Αναγνώριση της απομείωσης στα αποτελέσματα</a:t>
            </a:r>
            <a:r>
              <a:rPr lang="en-US" sz="2800" dirty="0">
                <a:latin typeface="Times New Roman" pitchFamily="18" charset="0"/>
              </a:rPr>
              <a:t>:</a:t>
            </a:r>
          </a:p>
          <a:p>
            <a:r>
              <a:rPr lang="el-GR" sz="2800" dirty="0">
                <a:latin typeface="Times New Roman" pitchFamily="18" charset="0"/>
              </a:rPr>
              <a:t>Η απομείωση της υπεραξίας δεν αναστρέφεται.</a:t>
            </a:r>
          </a:p>
          <a:p>
            <a:r>
              <a:rPr lang="el-GR" sz="2800" dirty="0">
                <a:latin typeface="Times New Roman" pitchFamily="18" charset="0"/>
              </a:rPr>
              <a:t>Η λογιστική αξία ενός παγίου μετά την αναστροφή της ζημίας απομείωσης δεν μπορεί να υπερβεί τη λογιστική αξία που θα είχε το πάγιο εάν δεν είχε αναγνωρισθεί η ζημία απομείωσης.</a:t>
            </a:r>
          </a:p>
        </p:txBody>
      </p:sp>
      <p:sp>
        <p:nvSpPr>
          <p:cNvPr id="6" name="5 - Θέση αριθμού διαφάνειας"/>
          <p:cNvSpPr>
            <a:spLocks noGrp="1"/>
          </p:cNvSpPr>
          <p:nvPr>
            <p:ph type="sldNum" sz="quarter" idx="12"/>
          </p:nvPr>
        </p:nvSpPr>
        <p:spPr/>
        <p:txBody>
          <a:bodyPr>
            <a:normAutofit/>
          </a:bodyPr>
          <a:lstStyle/>
          <a:p>
            <a:fld id="{CB13C9CA-B8FC-42BA-AE2F-F46F46AA5566}" type="slidenum">
              <a:rPr lang="el-GR"/>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156675" name="Rectangle 3"/>
          <p:cNvSpPr>
            <a:spLocks noGrp="1" noChangeArrowheads="1"/>
          </p:cNvSpPr>
          <p:nvPr>
            <p:ph idx="1"/>
          </p:nvPr>
        </p:nvSpPr>
        <p:spPr/>
        <p:txBody>
          <a:bodyPr>
            <a:normAutofit fontScale="85000" lnSpcReduction="20000"/>
          </a:bodyPr>
          <a:lstStyle/>
          <a:p>
            <a:r>
              <a:rPr lang="el-GR" sz="2800" dirty="0">
                <a:latin typeface="Times New Roman" pitchFamily="18" charset="0"/>
              </a:rPr>
              <a:t>Παύση της αναγνώρισης των παγίων</a:t>
            </a:r>
            <a:r>
              <a:rPr lang="en-US" sz="2800" dirty="0">
                <a:latin typeface="Times New Roman" pitchFamily="18" charset="0"/>
              </a:rPr>
              <a:t>:</a:t>
            </a:r>
          </a:p>
          <a:p>
            <a:r>
              <a:rPr lang="el-GR" sz="2800" dirty="0">
                <a:latin typeface="Times New Roman" pitchFamily="18" charset="0"/>
              </a:rPr>
              <a:t>Ένα πάγιο στοιχείο παύει να αναγνωρίζεται στον ισολογισμό όταν το στοιχείο αυτό διατίθεται ή όταν δεν αναμένονται πλέον μελλοντικά οικονομικά οφέλη από την χρήση ή την διάθεσή του.</a:t>
            </a:r>
          </a:p>
          <a:p>
            <a:r>
              <a:rPr lang="el-GR" sz="2800" dirty="0">
                <a:latin typeface="Times New Roman" pitchFamily="18" charset="0"/>
              </a:rPr>
              <a:t>Το κέρδος ή ζημία που προκύπτει από την παύση αναγνώρισης του παγίου στοιχείου προσδιορίζεται από τη διαφορά μεταξύ του καθαρού </a:t>
            </a:r>
            <a:r>
              <a:rPr lang="el-GR" sz="2800" dirty="0" smtClean="0">
                <a:latin typeface="Times New Roman" pitchFamily="18" charset="0"/>
              </a:rPr>
              <a:t>προϊόντος </a:t>
            </a:r>
            <a:r>
              <a:rPr lang="el-GR" sz="2800" dirty="0">
                <a:latin typeface="Times New Roman" pitchFamily="18" charset="0"/>
              </a:rPr>
              <a:t>της διάθεσης και της λογιστικής αξίας του στοιχείου.</a:t>
            </a:r>
          </a:p>
        </p:txBody>
      </p:sp>
      <p:sp>
        <p:nvSpPr>
          <p:cNvPr id="6" name="5 - Θέση αριθμού διαφάνειας"/>
          <p:cNvSpPr>
            <a:spLocks noGrp="1"/>
          </p:cNvSpPr>
          <p:nvPr>
            <p:ph type="sldNum" sz="quarter" idx="12"/>
          </p:nvPr>
        </p:nvSpPr>
        <p:spPr/>
        <p:txBody>
          <a:bodyPr>
            <a:normAutofit/>
          </a:bodyPr>
          <a:lstStyle/>
          <a:p>
            <a:fld id="{1E692E63-A0FC-4946-82C9-C2E6A02B7623}" type="slidenum">
              <a:rPr lang="el-GR"/>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el-GR" sz="3200" b="1" dirty="0">
                <a:latin typeface="Times New Roman" pitchFamily="18" charset="0"/>
              </a:rPr>
              <a:t>Ενσώματα και άυλα πάγια </a:t>
            </a:r>
            <a:r>
              <a:rPr lang="el-GR" sz="3200" b="1" dirty="0" smtClean="0">
                <a:latin typeface="Times New Roman" pitchFamily="18" charset="0"/>
              </a:rPr>
              <a:t>περιουσιακά </a:t>
            </a:r>
            <a:r>
              <a:rPr lang="el-GR" sz="3200" b="1" dirty="0">
                <a:latin typeface="Times New Roman" pitchFamily="18" charset="0"/>
              </a:rPr>
              <a:t>στοιχεία (Άρθρο 18)</a:t>
            </a:r>
          </a:p>
        </p:txBody>
      </p:sp>
      <p:sp>
        <p:nvSpPr>
          <p:cNvPr id="158723" name="Rectangle 3"/>
          <p:cNvSpPr>
            <a:spLocks noGrp="1" noChangeArrowheads="1"/>
          </p:cNvSpPr>
          <p:nvPr>
            <p:ph idx="1"/>
          </p:nvPr>
        </p:nvSpPr>
        <p:spPr/>
        <p:txBody>
          <a:bodyPr/>
          <a:lstStyle/>
          <a:p>
            <a:r>
              <a:rPr lang="el-GR" sz="2800" dirty="0">
                <a:latin typeface="Times New Roman" pitchFamily="18" charset="0"/>
              </a:rPr>
              <a:t>Παύση της αναγνώρισης των παγίων</a:t>
            </a:r>
            <a:r>
              <a:rPr lang="en-US" sz="2800" dirty="0">
                <a:latin typeface="Times New Roman" pitchFamily="18" charset="0"/>
              </a:rPr>
              <a:t>:</a:t>
            </a:r>
          </a:p>
          <a:p>
            <a:r>
              <a:rPr lang="el-GR" sz="2800" dirty="0">
                <a:latin typeface="Times New Roman" pitchFamily="18" charset="0"/>
              </a:rPr>
              <a:t>Το κέρδος ή η ζημία από την παύση αναγνώρισης ενός παγίου στοιχείου </a:t>
            </a:r>
            <a:r>
              <a:rPr lang="el-GR" sz="2800" dirty="0" smtClean="0">
                <a:latin typeface="Times New Roman" pitchFamily="18" charset="0"/>
              </a:rPr>
              <a:t>περιλαμβάνεται </a:t>
            </a:r>
            <a:r>
              <a:rPr lang="el-GR" sz="2800" dirty="0">
                <a:latin typeface="Times New Roman" pitchFamily="18" charset="0"/>
              </a:rPr>
              <a:t>στην κατάσταση αποτελεσμάτων χρήσης στο χρόνο που το στοιχείο παύει να </a:t>
            </a:r>
            <a:r>
              <a:rPr lang="el-GR" sz="2800" dirty="0" smtClean="0">
                <a:latin typeface="Times New Roman" pitchFamily="18" charset="0"/>
              </a:rPr>
              <a:t>αναγνωρίζεται.</a:t>
            </a: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3B3D746D-E539-4A9B-9A57-467AC6FF750B}" type="slidenum">
              <a:rPr lang="el-GR"/>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9144000" cy="1008112"/>
          </a:xfrm>
        </p:spPr>
        <p:txBody>
          <a:bodyPr>
            <a:normAutofit fontScale="90000"/>
          </a:bodyPr>
          <a:lstStyle/>
          <a:p>
            <a:r>
              <a:rPr lang="el-GR" sz="2400" b="1" dirty="0" smtClean="0"/>
              <a:t>	</a:t>
            </a:r>
            <a:br>
              <a:rPr lang="el-GR" sz="2400" b="1" dirty="0" smtClean="0"/>
            </a:br>
            <a:r>
              <a:rPr lang="el-GR" sz="2400" b="1" dirty="0"/>
              <a:t/>
            </a:r>
            <a:br>
              <a:rPr lang="el-GR" sz="2400" b="1" dirty="0"/>
            </a:br>
            <a:r>
              <a:rPr lang="el-GR" sz="2400" b="1" dirty="0" smtClean="0"/>
              <a:t/>
            </a:r>
            <a:br>
              <a:rPr lang="el-GR" sz="2400" b="1" dirty="0" smtClean="0"/>
            </a:br>
            <a:r>
              <a:rPr lang="el-GR" sz="2400" b="1" dirty="0"/>
              <a:t/>
            </a:r>
            <a:br>
              <a:rPr lang="el-GR" sz="2400" b="1" dirty="0"/>
            </a:br>
            <a:r>
              <a:rPr lang="el-GR" sz="2400" b="1" dirty="0" smtClean="0"/>
              <a:t>	</a:t>
            </a:r>
            <a:r>
              <a:rPr lang="el-GR" sz="2400" b="1" dirty="0" smtClean="0"/>
              <a:t>ΣΥΝΤΑΞΗ </a:t>
            </a:r>
            <a:r>
              <a:rPr lang="el-GR" sz="2400" b="1" dirty="0"/>
              <a:t>«ΕΝΟΠΟΙΗΜΕΝΩΝ» ΟΙΚΟΝΟΜΙΚΩΝ </a:t>
            </a:r>
            <a:r>
              <a:rPr lang="el-GR" sz="2400" b="1" dirty="0" smtClean="0"/>
              <a:t/>
            </a:r>
            <a:br>
              <a:rPr lang="el-GR" sz="2400" b="1" dirty="0" smtClean="0"/>
            </a:br>
            <a:r>
              <a:rPr lang="el-GR" sz="2400" b="1" dirty="0"/>
              <a:t>	</a:t>
            </a:r>
            <a:r>
              <a:rPr lang="el-GR" sz="2400" b="1" dirty="0" smtClean="0"/>
              <a:t>ΚΑΤΑΣΤΑΣΕΩΝ ΑΝΑ </a:t>
            </a:r>
            <a:r>
              <a:rPr lang="el-GR" sz="2400" b="1" dirty="0"/>
              <a:t>ΚΑΤΗΓΟΡΙΑΣ ΜΕΓΕΘΟΥΣ ΚΑΙ </a:t>
            </a:r>
            <a:r>
              <a:rPr lang="el-GR" sz="2400" b="1" dirty="0" smtClean="0"/>
              <a:t>	ΣΧΕΤΙΚΑ </a:t>
            </a:r>
            <a:r>
              <a:rPr lang="el-GR" sz="2400" b="1" dirty="0"/>
              <a:t>ΥΠΟΔΕΙΓΜΑΤΑ</a:t>
            </a:r>
            <a:endParaRPr lang="el-GR" sz="2400" dirty="0"/>
          </a:p>
        </p:txBody>
      </p:sp>
      <p:pic>
        <p:nvPicPr>
          <p:cNvPr id="13314" name="Picture 2"/>
          <p:cNvPicPr>
            <a:picLocks noGrp="1" noChangeAspect="1" noChangeArrowheads="1"/>
          </p:cNvPicPr>
          <p:nvPr>
            <p:ph idx="1"/>
          </p:nvPr>
        </p:nvPicPr>
        <p:blipFill>
          <a:blip r:embed="rId2" cstate="print"/>
          <a:stretch>
            <a:fillRect/>
          </a:stretch>
        </p:blipFill>
        <p:spPr bwMode="auto">
          <a:xfrm>
            <a:off x="539552" y="1700808"/>
            <a:ext cx="7992888" cy="453650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normAutofit fontScale="90000"/>
          </a:bodyPr>
          <a:lstStyle/>
          <a:p>
            <a:r>
              <a:rPr lang="el-GR" b="1" dirty="0" smtClean="0"/>
              <a:t>ΙΣΟΛΟΓΙΣΜΟΣ ΣΥΝ.Π.Ε.- ΕΝΕΡΓΗΤΙΚΟ </a:t>
            </a:r>
            <a:endParaRPr lang="el-GR"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ΙΣΟΛΟΓΙΣΜΟΣ ΣΥΝ.Π.Ε.- ΠΑΘΗΤΙΚΟ</a:t>
            </a:r>
            <a:endParaRPr lang="el-GR"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124744"/>
            <a:ext cx="9144000" cy="573325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850106"/>
          </a:xfrm>
        </p:spPr>
        <p:txBody>
          <a:bodyPr>
            <a:noAutofit/>
          </a:bodyPr>
          <a:lstStyle/>
          <a:p>
            <a:r>
              <a:rPr lang="el-GR" sz="3200" b="1" dirty="0" smtClean="0"/>
              <a:t>	ΣΥΝ.Π.Ε</a:t>
            </a:r>
            <a:r>
              <a:rPr lang="el-GR" sz="3200" b="1" dirty="0" smtClean="0"/>
              <a:t>.– ΑΠΟΤΕΛΕΣΜΑΤΑ ΧΡΗΣΗΣ </a:t>
            </a:r>
            <a:endParaRPr lang="el-GR" sz="32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360040"/>
          </a:xfrm>
        </p:spPr>
        <p:txBody>
          <a:bodyPr>
            <a:normAutofit fontScale="90000"/>
          </a:bodyPr>
          <a:lstStyle/>
          <a:p>
            <a:r>
              <a:rPr lang="el-GR" b="1" dirty="0" smtClean="0"/>
              <a:t>ΙΣΟΛΟΓΙΣΜΟΣ Α. Ε.- ΕΝΕΡΓΗΤΙΚΟ </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340768"/>
            <a:ext cx="9143999" cy="55172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marL="838200" indent="-838200" eaLnBrk="1" hangingPunct="1"/>
            <a:r>
              <a:rPr lang="el-GR" b="1" dirty="0" smtClean="0"/>
              <a:t>Κύριες διαφορές μεταξύ Ε.Λ.Π και Ε.Γ.Λ.Σ</a:t>
            </a:r>
          </a:p>
        </p:txBody>
      </p:sp>
      <p:sp>
        <p:nvSpPr>
          <p:cNvPr id="8195" name="Rectangle 3"/>
          <p:cNvSpPr>
            <a:spLocks noGrp="1" noChangeArrowheads="1"/>
          </p:cNvSpPr>
          <p:nvPr>
            <p:ph idx="1"/>
          </p:nvPr>
        </p:nvSpPr>
        <p:spPr/>
        <p:txBody>
          <a:bodyPr/>
          <a:lstStyle/>
          <a:p>
            <a:pPr algn="ctr" eaLnBrk="1" hangingPunct="1"/>
            <a:r>
              <a:rPr lang="el-GR" sz="2800" i="1" dirty="0" smtClean="0">
                <a:latin typeface="Times New Roman" pitchFamily="18" charset="0"/>
              </a:rPr>
              <a:t>Νέο σχέδιο λογαριασμών</a:t>
            </a:r>
          </a:p>
          <a:p>
            <a:pPr algn="ctr" eaLnBrk="1" hangingPunct="1"/>
            <a:r>
              <a:rPr lang="el-GR" sz="2800" i="1" dirty="0" smtClean="0">
                <a:latin typeface="Times New Roman" pitchFamily="18" charset="0"/>
              </a:rPr>
              <a:t>Χρηματοοικονομικές καταστάσεις</a:t>
            </a:r>
          </a:p>
          <a:p>
            <a:pPr algn="ctr" eaLnBrk="1" hangingPunct="1"/>
            <a:r>
              <a:rPr lang="el-GR" sz="2800" i="1" dirty="0" smtClean="0">
                <a:latin typeface="Times New Roman" pitchFamily="18" charset="0"/>
              </a:rPr>
              <a:t>Εύλογη αξία</a:t>
            </a:r>
          </a:p>
          <a:p>
            <a:pPr algn="ctr" eaLnBrk="1" hangingPunct="1"/>
            <a:r>
              <a:rPr lang="el-GR" sz="2800" i="1" dirty="0" smtClean="0">
                <a:latin typeface="Times New Roman" pitchFamily="18" charset="0"/>
              </a:rPr>
              <a:t>Χρηματοδοτική μίσθωση</a:t>
            </a:r>
            <a:endParaRPr lang="el-GR" sz="2800" dirty="0" smtClean="0">
              <a:latin typeface="Times New Roman" pitchFamily="18" charset="0"/>
            </a:endParaRPr>
          </a:p>
          <a:p>
            <a:pPr algn="ctr" eaLnBrk="1" hangingPunct="1"/>
            <a:r>
              <a:rPr lang="el-GR" sz="2800" dirty="0" smtClean="0">
                <a:latin typeface="Times New Roman" pitchFamily="18" charset="0"/>
              </a:rPr>
              <a:t>Αναβαλλόμενοι φόροι</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ΙΣΟΛΟΓΙΣΜΟΣ Α.Ε.- ΠΑΘΗΤΙΚΟ</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04664"/>
            <a:ext cx="9144000" cy="504056"/>
          </a:xfrm>
        </p:spPr>
        <p:txBody>
          <a:bodyPr>
            <a:noAutofit/>
          </a:bodyPr>
          <a:lstStyle/>
          <a:p>
            <a:r>
              <a:rPr lang="el-GR" sz="3200" b="1" dirty="0" smtClean="0"/>
              <a:t>Α.Ε</a:t>
            </a:r>
            <a:r>
              <a:rPr lang="el-GR" sz="3200" b="1" dirty="0" smtClean="0"/>
              <a:t>.– ΑΠΟΤΕΛΕΣΜΑΤΑ ΧΡΗΣΗΣ </a:t>
            </a:r>
            <a:endParaRPr lang="el-GR"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9144000" cy="1152128"/>
          </a:xfrm>
        </p:spPr>
        <p:txBody>
          <a:bodyPr>
            <a:normAutofit fontScale="90000"/>
          </a:bodyPr>
          <a:lstStyle/>
          <a:p>
            <a:r>
              <a:rPr lang="el-GR" sz="2700" b="1" dirty="0" smtClean="0"/>
              <a:t/>
            </a:r>
            <a:br>
              <a:rPr lang="el-GR" sz="2700" b="1" dirty="0" smtClean="0"/>
            </a:br>
            <a:r>
              <a:rPr lang="el-GR" sz="2700" b="1" dirty="0" smtClean="0"/>
              <a:t/>
            </a:r>
            <a:br>
              <a:rPr lang="el-GR" sz="2700" b="1" dirty="0" smtClean="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smtClean="0"/>
              <a:t>ΕΝΤΟΠΙΣΜΟΣ </a:t>
            </a:r>
            <a:r>
              <a:rPr lang="el-GR" sz="2700" b="1" dirty="0"/>
              <a:t>ΠΕΡΙΠΤΩΣΕΩΝ ΠΟΥ ΕΧΟΥΝ ΔΙΑΦΟΡΕΤΙΚΟ ΛΟΓΙΣΤΙΚΟ ΧΕΙΡΙΣΜΟ ΚΑΙ ΤΡΟΠΟ ΑΠΟΤΙΜΗΣΗΣ  ΣΤΑ Ε.Λ.Π ΚΑΙ ΣΤΟ  Ε.Γ.Λ.Σ</a:t>
            </a:r>
            <a:r>
              <a:rPr lang="el-GR" sz="2700" b="1" dirty="0" smtClean="0"/>
              <a:t>.</a:t>
            </a:r>
            <a:endParaRPr lang="el-GR" b="1" dirty="0"/>
          </a:p>
        </p:txBody>
      </p:sp>
      <p:sp>
        <p:nvSpPr>
          <p:cNvPr id="3" name="2 - Θέση περιεχομένου"/>
          <p:cNvSpPr>
            <a:spLocks noGrp="1"/>
          </p:cNvSpPr>
          <p:nvPr>
            <p:ph idx="1"/>
          </p:nvPr>
        </p:nvSpPr>
        <p:spPr>
          <a:xfrm>
            <a:off x="0" y="1988840"/>
            <a:ext cx="9144000" cy="4869160"/>
          </a:xfrm>
        </p:spPr>
        <p:txBody>
          <a:bodyPr>
            <a:normAutofit/>
          </a:bodyPr>
          <a:lstStyle/>
          <a:p>
            <a:pPr fontAlgn="base"/>
            <a:r>
              <a:rPr lang="el-GR" dirty="0" smtClean="0"/>
              <a:t>Συντελεστής </a:t>
            </a:r>
            <a:r>
              <a:rPr lang="el-GR" dirty="0"/>
              <a:t>απόσβεσης </a:t>
            </a:r>
            <a:r>
              <a:rPr lang="el-GR" dirty="0" smtClean="0"/>
              <a:t>(Διαφορετική </a:t>
            </a:r>
            <a:r>
              <a:rPr lang="el-GR" dirty="0"/>
              <a:t>ωφέλιμη ζωή μεταξύ λογιστικής και φορολογικής </a:t>
            </a:r>
            <a:r>
              <a:rPr lang="el-GR" dirty="0" smtClean="0"/>
              <a:t>βάσης).</a:t>
            </a:r>
            <a:endParaRPr lang="el-GR" dirty="0"/>
          </a:p>
          <a:p>
            <a:pPr fontAlgn="base"/>
            <a:r>
              <a:rPr lang="el-GR" dirty="0" smtClean="0"/>
              <a:t>Αλλαγή </a:t>
            </a:r>
            <a:r>
              <a:rPr lang="el-GR" dirty="0"/>
              <a:t>μεθόδου απόσβεσης </a:t>
            </a:r>
            <a:r>
              <a:rPr lang="el-GR" dirty="0" smtClean="0"/>
              <a:t>(από </a:t>
            </a:r>
            <a:r>
              <a:rPr lang="el-GR" dirty="0"/>
              <a:t>την  σταθερή σε άλλη </a:t>
            </a:r>
            <a:r>
              <a:rPr lang="el-GR" dirty="0" smtClean="0"/>
              <a:t>μέθοδο).</a:t>
            </a:r>
            <a:endParaRPr lang="el-GR" dirty="0"/>
          </a:p>
          <a:p>
            <a:pPr fontAlgn="base"/>
            <a:r>
              <a:rPr lang="el-GR" dirty="0" smtClean="0"/>
              <a:t>Λογιστική </a:t>
            </a:r>
            <a:r>
              <a:rPr lang="el-GR" dirty="0"/>
              <a:t>απεικόνιση </a:t>
            </a:r>
            <a:r>
              <a:rPr lang="el-GR" dirty="0" smtClean="0"/>
              <a:t>«χρηματοδοτικών </a:t>
            </a:r>
            <a:r>
              <a:rPr lang="el-GR" dirty="0"/>
              <a:t>μισθώσεων», που υπήρχαν έως και 31/12/2013.</a:t>
            </a:r>
          </a:p>
          <a:p>
            <a:pPr fontAlgn="base"/>
            <a:r>
              <a:rPr lang="el-GR" dirty="0" smtClean="0"/>
              <a:t>Λογιστική </a:t>
            </a:r>
            <a:r>
              <a:rPr lang="el-GR" dirty="0"/>
              <a:t>απεικόνιση  των </a:t>
            </a:r>
            <a:r>
              <a:rPr lang="el-GR" dirty="0" smtClean="0"/>
              <a:t>«εξόδων </a:t>
            </a:r>
            <a:r>
              <a:rPr lang="el-GR" dirty="0"/>
              <a:t>πολυετούς </a:t>
            </a:r>
            <a:r>
              <a:rPr lang="el-GR" dirty="0" smtClean="0"/>
              <a:t>απόσβεσης», </a:t>
            </a:r>
            <a:r>
              <a:rPr lang="el-GR" dirty="0"/>
              <a:t>που υπήρχαν έως 31/12/2014.</a:t>
            </a:r>
          </a:p>
          <a:p>
            <a:pPr fontAlgn="base"/>
            <a:r>
              <a:rPr lang="el-GR" dirty="0" smtClean="0"/>
              <a:t>Αναγνώριση </a:t>
            </a:r>
            <a:r>
              <a:rPr lang="el-GR" dirty="0"/>
              <a:t>επισφαλών απαιτήσεων.</a:t>
            </a:r>
          </a:p>
          <a:p>
            <a:pPr fontAlgn="base"/>
            <a:r>
              <a:rPr lang="el-GR" dirty="0" smtClean="0"/>
              <a:t>Αναγνώριση </a:t>
            </a:r>
            <a:r>
              <a:rPr lang="el-GR" dirty="0"/>
              <a:t>απαξιωμένων αποθεμάτων.</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80920" cy="1368152"/>
          </a:xfrm>
        </p:spPr>
        <p:txBody>
          <a:bodyPr>
            <a:normAutofit fontScale="90000"/>
          </a:bodyPr>
          <a:lstStyle/>
          <a:p>
            <a:r>
              <a:rPr lang="el-GR" sz="2700" b="1" dirty="0"/>
              <a:t>ΕΝΤΟΠΙΣΜΟΣ ΠΕΡΙΠΤΩΣΕΩΝ ΠΟΥ ΕΜΦΑΝΙΖΟΝΤΑΙ ΣΕ  «ΔΙΑΦΟΡΕΤΙΚΟ ΠΕΔΙΟ» ΣΤΙΣ ΟΙΚΟΝΟΜΙΚΕΣ ΚΑΤΑΣΤΑΣΕΙΣ ΒΑΣΕΙ ΤΩΝ Ε.Λ.Π  ΣΕ ΣΧΕΣΗ ΜΕ ΤΟ  Ε.Γ.Λ.Σ</a:t>
            </a:r>
            <a:r>
              <a:rPr lang="el-GR" sz="2700" b="1" dirty="0" smtClean="0"/>
              <a:t>.</a:t>
            </a:r>
            <a:endParaRPr lang="el-GR" dirty="0"/>
          </a:p>
        </p:txBody>
      </p:sp>
      <p:sp>
        <p:nvSpPr>
          <p:cNvPr id="3" name="2 - Θέση περιεχομένου"/>
          <p:cNvSpPr>
            <a:spLocks noGrp="1"/>
          </p:cNvSpPr>
          <p:nvPr>
            <p:ph idx="1"/>
          </p:nvPr>
        </p:nvSpPr>
        <p:spPr>
          <a:xfrm>
            <a:off x="0" y="1700808"/>
            <a:ext cx="9144000" cy="5157192"/>
          </a:xfrm>
        </p:spPr>
        <p:txBody>
          <a:bodyPr>
            <a:normAutofit lnSpcReduction="10000"/>
          </a:bodyPr>
          <a:lstStyle/>
          <a:p>
            <a:pPr fontAlgn="base"/>
            <a:r>
              <a:rPr lang="el-GR" dirty="0" smtClean="0"/>
              <a:t>Ακίνητα</a:t>
            </a:r>
            <a:r>
              <a:rPr lang="el-GR" dirty="0"/>
              <a:t>. (Γίνεται διαχωρισμός σε «ιδιοχρησιμοποιούμενα» και «επενδυτικά»).</a:t>
            </a:r>
          </a:p>
          <a:p>
            <a:pPr fontAlgn="base"/>
            <a:r>
              <a:rPr lang="el-GR" dirty="0" smtClean="0"/>
              <a:t>Κρατικές </a:t>
            </a:r>
            <a:r>
              <a:rPr lang="el-GR" dirty="0"/>
              <a:t>επιχορηγήσεις ( εμφανίζεται στις </a:t>
            </a:r>
            <a:r>
              <a:rPr lang="el-GR" dirty="0" smtClean="0"/>
              <a:t>«Υποχρεώσεις» </a:t>
            </a:r>
            <a:r>
              <a:rPr lang="el-GR" dirty="0"/>
              <a:t>και όχι στα </a:t>
            </a:r>
            <a:r>
              <a:rPr lang="el-GR" dirty="0" smtClean="0"/>
              <a:t>«ίδια </a:t>
            </a:r>
            <a:r>
              <a:rPr lang="el-GR" dirty="0"/>
              <a:t>Κεφάλαια», ο οποίος καταργείται ).</a:t>
            </a:r>
          </a:p>
          <a:p>
            <a:pPr fontAlgn="base"/>
            <a:r>
              <a:rPr lang="el-GR" dirty="0" smtClean="0"/>
              <a:t>Φόρος </a:t>
            </a:r>
            <a:r>
              <a:rPr lang="el-GR" dirty="0"/>
              <a:t>εισοδήματος ( εμφανίζεται στην « Κατάσταση </a:t>
            </a:r>
            <a:r>
              <a:rPr lang="el-GR" dirty="0" smtClean="0"/>
              <a:t>Αποτελεσμάτων» </a:t>
            </a:r>
            <a:r>
              <a:rPr lang="el-GR" dirty="0"/>
              <a:t>και όχι στον </a:t>
            </a:r>
            <a:r>
              <a:rPr lang="el-GR" dirty="0" smtClean="0"/>
              <a:t>«Πίνακα </a:t>
            </a:r>
            <a:r>
              <a:rPr lang="el-GR" dirty="0"/>
              <a:t>Διάθεσης», ο οποίος καταργείται ).</a:t>
            </a:r>
          </a:p>
          <a:p>
            <a:pPr fontAlgn="base"/>
            <a:r>
              <a:rPr lang="el-GR" dirty="0" smtClean="0"/>
              <a:t>Λοιποί </a:t>
            </a:r>
            <a:r>
              <a:rPr lang="el-GR" dirty="0"/>
              <a:t>μη ενσωματωμένοι στο λειτουργικό κόστος φόροι. </a:t>
            </a:r>
            <a:r>
              <a:rPr lang="el-GR" dirty="0" smtClean="0"/>
              <a:t>(εμφανίζεται </a:t>
            </a:r>
            <a:r>
              <a:rPr lang="el-GR" dirty="0"/>
              <a:t>στην </a:t>
            </a:r>
            <a:r>
              <a:rPr lang="el-GR" dirty="0" smtClean="0"/>
              <a:t>«Κατάσταση Αποτελεσμάτων» </a:t>
            </a:r>
            <a:r>
              <a:rPr lang="el-GR" dirty="0"/>
              <a:t>και όχι στον </a:t>
            </a:r>
            <a:r>
              <a:rPr lang="el-GR" dirty="0" smtClean="0"/>
              <a:t>«Πίνακα </a:t>
            </a:r>
            <a:r>
              <a:rPr lang="el-GR" dirty="0"/>
              <a:t>Διάθεσης», ο οποίος </a:t>
            </a:r>
            <a:r>
              <a:rPr lang="el-GR" dirty="0" smtClean="0"/>
              <a:t>καταργείται).</a:t>
            </a:r>
            <a:endParaRPr lang="el-GR" dirty="0"/>
          </a:p>
          <a:p>
            <a:pPr fontAlgn="base"/>
            <a:r>
              <a:rPr lang="el-GR" dirty="0" smtClean="0"/>
              <a:t>Αμοιβές </a:t>
            </a:r>
            <a:r>
              <a:rPr lang="el-GR" dirty="0"/>
              <a:t>μελών Δ.Σ </a:t>
            </a:r>
            <a:r>
              <a:rPr lang="el-GR" dirty="0" smtClean="0"/>
              <a:t>(που </a:t>
            </a:r>
            <a:r>
              <a:rPr lang="el-GR" dirty="0"/>
              <a:t>δίδονται μέσω της διάθεσης των </a:t>
            </a:r>
            <a:r>
              <a:rPr lang="el-GR" dirty="0" smtClean="0"/>
              <a:t>Κερδών).</a:t>
            </a:r>
            <a:endParaRPr lang="el-GR" dirty="0"/>
          </a:p>
          <a:p>
            <a:pPr fontAlgn="base"/>
            <a:r>
              <a:rPr lang="el-GR" dirty="0" smtClean="0"/>
              <a:t>Καταθέσεις </a:t>
            </a:r>
            <a:r>
              <a:rPr lang="el-GR" dirty="0"/>
              <a:t>μετόχων </a:t>
            </a:r>
            <a:r>
              <a:rPr lang="el-GR" dirty="0" smtClean="0"/>
              <a:t>(εμφανίζονται </a:t>
            </a:r>
            <a:r>
              <a:rPr lang="el-GR" dirty="0"/>
              <a:t>στα «Ίδια </a:t>
            </a:r>
            <a:r>
              <a:rPr lang="el-GR" dirty="0" smtClean="0"/>
              <a:t>Κεφάλαια», </a:t>
            </a:r>
            <a:r>
              <a:rPr lang="el-GR" dirty="0"/>
              <a:t>υπό </a:t>
            </a:r>
            <a:r>
              <a:rPr lang="el-GR" dirty="0" smtClean="0"/>
              <a:t>προϋποθέσεις).</a:t>
            </a:r>
            <a:endParaRPr lang="el-GR" dirty="0"/>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00808"/>
          </a:xfrm>
        </p:spPr>
        <p:txBody>
          <a:bodyPr>
            <a:normAutofit fontScale="90000"/>
          </a:bodyPr>
          <a:lstStyle/>
          <a:p>
            <a:r>
              <a:rPr lang="el-GR" sz="2700" b="1" dirty="0" smtClean="0"/>
              <a:t/>
            </a:r>
            <a:br>
              <a:rPr lang="el-GR" sz="2700" b="1" dirty="0" smtClean="0"/>
            </a:br>
            <a:r>
              <a:rPr lang="el-GR" sz="2700" b="1" dirty="0" smtClean="0"/>
              <a:t/>
            </a:r>
            <a:br>
              <a:rPr lang="el-GR" sz="2700" b="1" dirty="0" smtClean="0"/>
            </a:br>
            <a:r>
              <a:rPr lang="el-GR" sz="2700" b="1" dirty="0" smtClean="0"/>
              <a:t>ΕΝΤΟΠΙΣΜΟΣ </a:t>
            </a:r>
            <a:r>
              <a:rPr lang="el-GR" sz="2700" b="1" dirty="0"/>
              <a:t>ΠΕΡΙΠΤΩΣΕΩΝ ΠΟΥ ΔΕΝ ΕΜΦΑΝΙΖΟΝΤΑΙ ΣΤΟ ΙΔΙΟ ΕΤΟΣ ΣΤΙΣ ΟΙΚΟΝΟΜΙΚΕΣ ΚΑΤΑΣΤΑΣΕΙΣ  ΒΑΣΕΙ ΤΩΝ Ε.Λ.Π  ΣΕ ΣΧΕΣΗ ΜΕ ΤΟ  Ε.Γ.Λ.Σ</a:t>
            </a:r>
            <a:r>
              <a:rPr lang="el-GR" sz="2700" b="1" dirty="0" smtClean="0"/>
              <a:t>.</a:t>
            </a:r>
            <a:endParaRPr lang="el-GR" dirty="0"/>
          </a:p>
        </p:txBody>
      </p:sp>
      <p:sp>
        <p:nvSpPr>
          <p:cNvPr id="3" name="2 - Θέση περιεχομένου"/>
          <p:cNvSpPr>
            <a:spLocks noGrp="1"/>
          </p:cNvSpPr>
          <p:nvPr>
            <p:ph idx="1"/>
          </p:nvPr>
        </p:nvSpPr>
        <p:spPr>
          <a:xfrm>
            <a:off x="467544" y="2060848"/>
            <a:ext cx="8208912" cy="4797152"/>
          </a:xfrm>
        </p:spPr>
        <p:txBody>
          <a:bodyPr>
            <a:normAutofit/>
          </a:bodyPr>
          <a:lstStyle/>
          <a:p>
            <a:pPr algn="just" fontAlgn="base"/>
            <a:r>
              <a:rPr lang="el-GR" sz="2000" dirty="0" smtClean="0"/>
              <a:t>Μερίσματα </a:t>
            </a:r>
            <a:r>
              <a:rPr lang="el-GR" sz="2000" dirty="0"/>
              <a:t>και διανομή κερδών της χρήσεως </a:t>
            </a:r>
            <a:r>
              <a:rPr lang="el-GR" sz="2000" dirty="0" smtClean="0"/>
              <a:t>γενικότερα (η </a:t>
            </a:r>
            <a:r>
              <a:rPr lang="el-GR" sz="2000" dirty="0"/>
              <a:t>λογιστική εγγραφή γίνεται με την έγκριση του Ισολογισμού από την Γενική Συνέλευση των Μετόχων και όχι την </a:t>
            </a:r>
            <a:r>
              <a:rPr lang="el-GR" sz="2000" dirty="0" smtClean="0"/>
              <a:t>31/12).</a:t>
            </a:r>
            <a:endParaRPr lang="el-GR" sz="2000" dirty="0"/>
          </a:p>
          <a:p>
            <a:pPr algn="just" fontAlgn="base"/>
            <a:r>
              <a:rPr lang="el-GR" sz="2000" dirty="0" smtClean="0"/>
              <a:t>«</a:t>
            </a:r>
            <a:r>
              <a:rPr lang="el-GR" sz="2000" dirty="0"/>
              <a:t>Οφειλόμενο Μετοχικό Κεφάλαιο</a:t>
            </a:r>
            <a:r>
              <a:rPr lang="el-GR" sz="2000" dirty="0" smtClean="0"/>
              <a:t>»</a:t>
            </a:r>
            <a:r>
              <a:rPr lang="el-GR" sz="2000" dirty="0"/>
              <a:t> </a:t>
            </a:r>
            <a:r>
              <a:rPr lang="el-GR" sz="2000" dirty="0" smtClean="0"/>
              <a:t>(η </a:t>
            </a:r>
            <a:r>
              <a:rPr lang="el-GR" sz="2000" dirty="0"/>
              <a:t>λογιστική εγγραφή γίνεται με την κατάθεση των Μετόχων και όχι με την λήψη της </a:t>
            </a:r>
            <a:r>
              <a:rPr lang="el-GR" sz="2000" dirty="0" smtClean="0"/>
              <a:t>απόφασης).</a:t>
            </a:r>
            <a:endParaRPr lang="el-GR" sz="2000" dirty="0"/>
          </a:p>
          <a:p>
            <a:pPr algn="just" fontAlgn="base"/>
            <a:r>
              <a:rPr lang="el-GR" sz="2000" dirty="0" smtClean="0"/>
              <a:t>Προκαταβολή </a:t>
            </a:r>
            <a:r>
              <a:rPr lang="el-GR" sz="2000" dirty="0"/>
              <a:t>φόρου </a:t>
            </a:r>
            <a:r>
              <a:rPr lang="el-GR" sz="2000" dirty="0" smtClean="0"/>
              <a:t>εισοδήματος (η </a:t>
            </a:r>
            <a:r>
              <a:rPr lang="el-GR" sz="2000" dirty="0"/>
              <a:t>λογιστική εγγραφή γίνεται με την υποβολή της δήλωσης φόρου εισοδήματος  και όχι την </a:t>
            </a:r>
            <a:r>
              <a:rPr lang="el-GR" sz="2000" dirty="0" smtClean="0"/>
              <a:t>31/12).</a:t>
            </a:r>
            <a:endParaRPr lang="el-GR" sz="2000" dirty="0"/>
          </a:p>
          <a:p>
            <a:pPr fontAlgn="base"/>
            <a:r>
              <a:rPr lang="el-GR" sz="2000" dirty="0" smtClean="0"/>
              <a:t>Κ.λ.π</a:t>
            </a:r>
            <a:endParaRPr lang="el-GR" sz="2000" dirty="0"/>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latin typeface="+mj-lt"/>
                <a:cs typeface="Arial" pitchFamily="34" charset="0"/>
              </a:rPr>
              <a:t>ΕΛΛΗΝΙΚΑ  ΛΟΓΙΣΤΙΚΑ  ΠΡΟΤΥΠΑ – ΛΟΓΙΣΤΙΚΑ ΑΡΧΕΙΑ</a:t>
            </a:r>
            <a:endParaRPr lang="en-US" sz="2400" b="1" dirty="0" smtClean="0">
              <a:latin typeface="+mj-lt"/>
              <a:cs typeface="Arial" pitchFamily="34" charset="0"/>
            </a:endParaRPr>
          </a:p>
        </p:txBody>
      </p:sp>
      <p:sp>
        <p:nvSpPr>
          <p:cNvPr id="30723" name="2 - Υπότιτλος"/>
          <p:cNvSpPr>
            <a:spLocks noGrp="1"/>
          </p:cNvSpPr>
          <p:nvPr>
            <p:ph type="subTitle" idx="1"/>
          </p:nvPr>
        </p:nvSpPr>
        <p:spPr>
          <a:xfrm>
            <a:off x="179388" y="692150"/>
            <a:ext cx="8713787" cy="5832475"/>
          </a:xfrm>
          <a:solidFill>
            <a:srgbClr val="00B0F0"/>
          </a:solidFill>
        </p:spPr>
        <p:txBody>
          <a:bodyPr/>
          <a:lstStyle/>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4400" b="1" u="sng" dirty="0" smtClean="0">
                <a:solidFill>
                  <a:srgbClr val="7030A0"/>
                </a:solidFill>
                <a:latin typeface="+mj-lt"/>
                <a:ea typeface="Arial Unicode MS" pitchFamily="34" charset="-128"/>
                <a:cs typeface="Arial Unicode MS" pitchFamily="34" charset="-128"/>
              </a:rPr>
              <a:t>ΤΑ ΣΤΟΙΧΕΙΑ ΤΗΣ ΠΩΛΗΣΗΣ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476672"/>
            <a:ext cx="8229600" cy="432048"/>
          </a:xfrm>
        </p:spPr>
        <p:txBody>
          <a:bodyPr>
            <a:normAutofit fontScale="90000"/>
          </a:bodyPr>
          <a:lstStyle/>
          <a:p>
            <a:pPr algn="ctr"/>
            <a:r>
              <a:rPr lang="el-GR" b="1" dirty="0" smtClean="0">
                <a:solidFill>
                  <a:schemeClr val="bg1">
                    <a:lumMod val="85000"/>
                    <a:lumOff val="15000"/>
                  </a:schemeClr>
                </a:solidFill>
              </a:rPr>
              <a:t>ΠΑΡΑΣΤΑΤΙΚΑ ΣΤΟΙΧΕΙΑ</a:t>
            </a:r>
            <a:endParaRPr lang="el-GR" b="1" dirty="0">
              <a:solidFill>
                <a:schemeClr val="bg1">
                  <a:lumMod val="85000"/>
                  <a:lumOff val="15000"/>
                </a:schemeClr>
              </a:solidFill>
            </a:endParaRPr>
          </a:p>
        </p:txBody>
      </p:sp>
      <p:sp>
        <p:nvSpPr>
          <p:cNvPr id="2" name="1 - Θέση περιεχομένου"/>
          <p:cNvSpPr>
            <a:spLocks noGrp="1"/>
          </p:cNvSpPr>
          <p:nvPr>
            <p:ph idx="1"/>
          </p:nvPr>
        </p:nvSpPr>
        <p:spPr>
          <a:xfrm>
            <a:off x="323528" y="476672"/>
            <a:ext cx="8568952" cy="5976664"/>
          </a:xfrm>
        </p:spPr>
        <p:txBody>
          <a:bodyPr>
            <a:normAutofit/>
          </a:bodyPr>
          <a:lstStyle/>
          <a:p>
            <a:pPr>
              <a:buFontTx/>
              <a:buNone/>
            </a:pPr>
            <a:r>
              <a:rPr lang="el-GR" sz="3600" b="1" u="sng" dirty="0" smtClean="0">
                <a:solidFill>
                  <a:schemeClr val="bg1">
                    <a:lumMod val="85000"/>
                    <a:lumOff val="15000"/>
                  </a:schemeClr>
                </a:solidFill>
              </a:rPr>
              <a:t>Τα παραστατικά  είναι:</a:t>
            </a:r>
          </a:p>
          <a:p>
            <a:r>
              <a:rPr lang="el-GR" sz="3600" dirty="0" smtClean="0"/>
              <a:t> </a:t>
            </a:r>
            <a:r>
              <a:rPr lang="el-GR" sz="3600" b="1" dirty="0" smtClean="0"/>
              <a:t>Νόµιµα Δικαιολογητικά</a:t>
            </a:r>
          </a:p>
          <a:p>
            <a:r>
              <a:rPr lang="el-GR" sz="3600" b="1" dirty="0" smtClean="0"/>
              <a:t> Θεωρηµένα και γνωστοποιηµένα στη Δ.Ο.Υ.</a:t>
            </a:r>
          </a:p>
          <a:p>
            <a:r>
              <a:rPr lang="el-GR" sz="3600" b="1" dirty="0" smtClean="0"/>
              <a:t> Αποδεικτικά των συναλλαγών</a:t>
            </a:r>
          </a:p>
          <a:p>
            <a:pPr>
              <a:buFontTx/>
              <a:buNone/>
            </a:pPr>
            <a:r>
              <a:rPr lang="el-GR" sz="3600" b="1" u="sng" dirty="0" smtClean="0">
                <a:solidFill>
                  <a:schemeClr val="bg1">
                    <a:lumMod val="85000"/>
                    <a:lumOff val="15000"/>
                  </a:schemeClr>
                </a:solidFill>
              </a:rPr>
              <a:t>Τα παραστατικά  περιέχουν:</a:t>
            </a:r>
          </a:p>
          <a:p>
            <a:r>
              <a:rPr lang="el-GR" sz="3600" dirty="0" smtClean="0"/>
              <a:t> </a:t>
            </a:r>
            <a:r>
              <a:rPr lang="el-GR" sz="3600" b="1" dirty="0" smtClean="0"/>
              <a:t>Λογιστικές πληροφορίες</a:t>
            </a:r>
          </a:p>
          <a:p>
            <a:pPr>
              <a:buFont typeface="Wingdings" pitchFamily="2" charset="2"/>
              <a:buChar char="Ø"/>
            </a:pPr>
            <a:r>
              <a:rPr lang="el-GR" sz="3600" b="1" i="1" dirty="0" smtClean="0"/>
              <a:t>Παράδειγµα Τιµολόγιο - Δελτίο Αποστολής</a:t>
            </a:r>
            <a:endParaRPr lang="el-GR" sz="3600" b="1" dirty="0" smtClean="0"/>
          </a:p>
          <a:p>
            <a:pPr>
              <a:buFontTx/>
              <a:buNone/>
            </a:pPr>
            <a:endParaRPr lang="el-GR" sz="3600" dirty="0" smtClean="0"/>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1520" y="260648"/>
            <a:ext cx="8640960" cy="936104"/>
          </a:xfrm>
        </p:spPr>
        <p:txBody>
          <a:bodyPr anchor="b">
            <a:normAutofit fontScale="90000"/>
          </a:bodyPr>
          <a:lstStyle/>
          <a:p>
            <a:pPr algn="ctr"/>
            <a:r>
              <a:rPr lang="el-GR" b="1" dirty="0" smtClean="0">
                <a:solidFill>
                  <a:srgbClr val="7030A0"/>
                </a:solidFill>
              </a:rPr>
              <a:t/>
            </a:r>
            <a:br>
              <a:rPr lang="el-GR" b="1" dirty="0" smtClean="0">
                <a:solidFill>
                  <a:srgbClr val="7030A0"/>
                </a:solidFill>
              </a:rPr>
            </a:br>
            <a:r>
              <a:rPr lang="el-GR" b="1" dirty="0" smtClean="0">
                <a:solidFill>
                  <a:srgbClr val="7030A0"/>
                </a:solidFill>
              </a:rPr>
              <a:t/>
            </a:r>
            <a:br>
              <a:rPr lang="el-GR" b="1" dirty="0" smtClean="0">
                <a:solidFill>
                  <a:srgbClr val="7030A0"/>
                </a:solidFill>
              </a:rPr>
            </a:br>
            <a:r>
              <a:rPr lang="el-GR" b="1" dirty="0" smtClean="0">
                <a:solidFill>
                  <a:srgbClr val="7030A0"/>
                </a:solidFill>
              </a:rPr>
              <a:t>ΧΑΡΑΚΤΗΡΙΣΤΙΚΑ ΔΕΛΤΙΟΥ ΑΠΟΣΤΟΛΗΣ</a:t>
            </a:r>
            <a:endParaRPr lang="el-GR" b="1" dirty="0">
              <a:solidFill>
                <a:srgbClr val="7030A0"/>
              </a:solidFill>
            </a:endParaRPr>
          </a:p>
        </p:txBody>
      </p:sp>
      <p:sp>
        <p:nvSpPr>
          <p:cNvPr id="2" name="1 - Θέση περιεχομένου"/>
          <p:cNvSpPr>
            <a:spLocks noGrp="1"/>
          </p:cNvSpPr>
          <p:nvPr>
            <p:ph idx="1"/>
          </p:nvPr>
        </p:nvSpPr>
        <p:spPr>
          <a:xfrm>
            <a:off x="251520" y="1524000"/>
            <a:ext cx="8640960" cy="5145360"/>
          </a:xfrm>
        </p:spPr>
        <p:txBody>
          <a:bodyPr/>
          <a:lstStyle/>
          <a:p>
            <a:r>
              <a:rPr lang="el-GR" sz="3600" dirty="0" smtClean="0"/>
              <a:t>Χρησιμοποιείται σαν αποδεικτικό διακίνησης αγαθών.</a:t>
            </a:r>
          </a:p>
          <a:p>
            <a:r>
              <a:rPr lang="el-GR" sz="3600" dirty="0" smtClean="0"/>
              <a:t> Περιλαµβάνει ποσότητες.</a:t>
            </a:r>
          </a:p>
          <a:p>
            <a:r>
              <a:rPr lang="el-GR" sz="3600" dirty="0" smtClean="0"/>
              <a:t> Δεν περιλαµβάνει αξίες.</a:t>
            </a:r>
          </a:p>
          <a:p>
            <a:r>
              <a:rPr lang="el-GR" sz="3600" dirty="0" smtClean="0"/>
              <a:t> Ενημερώνει το Βιβλίο Αποθήκης.</a:t>
            </a:r>
          </a:p>
          <a:p>
            <a:r>
              <a:rPr lang="el-GR" sz="3600" dirty="0" smtClean="0"/>
              <a:t> Δεν γίνονται λογιστικές εγγραφές.</a:t>
            </a:r>
          </a:p>
          <a:p>
            <a:r>
              <a:rPr lang="el-GR" sz="3600" dirty="0" smtClean="0"/>
              <a:t> Αναµένεται Τιµολόγιο για το Δελτίο Αποστολής.</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1520" y="188640"/>
            <a:ext cx="8640960" cy="64087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0"/>
            <a:ext cx="7793037" cy="1462088"/>
          </a:xfrm>
        </p:spPr>
        <p:txBody>
          <a:bodyPr/>
          <a:lstStyle/>
          <a:p>
            <a:pPr eaLnBrk="1" hangingPunct="1"/>
            <a:r>
              <a:rPr lang="el-GR" b="1" dirty="0" smtClean="0"/>
              <a:t>Σχέδιο Λογαριασμών</a:t>
            </a:r>
          </a:p>
        </p:txBody>
      </p:sp>
      <p:sp>
        <p:nvSpPr>
          <p:cNvPr id="9219" name="Rectangle 3"/>
          <p:cNvSpPr>
            <a:spLocks noGrp="1" noChangeArrowheads="1"/>
          </p:cNvSpPr>
          <p:nvPr>
            <p:ph idx="1"/>
          </p:nvPr>
        </p:nvSpPr>
        <p:spPr>
          <a:xfrm>
            <a:off x="468313" y="1773238"/>
            <a:ext cx="8229600" cy="4568825"/>
          </a:xfrm>
        </p:spPr>
        <p:txBody>
          <a:bodyPr>
            <a:normAutofit/>
          </a:bodyPr>
          <a:lstStyle/>
          <a:p>
            <a:pPr marL="609600" indent="-609600" algn="just" eaLnBrk="1" hangingPunct="1">
              <a:lnSpc>
                <a:spcPct val="150000"/>
              </a:lnSpc>
            </a:pPr>
            <a:r>
              <a:rPr lang="el-GR" sz="2800" b="1" i="1" dirty="0" smtClean="0">
                <a:latin typeface="Times New Roman" pitchFamily="18" charset="0"/>
              </a:rPr>
              <a:t>Νέο σχέδιο λογαριασμών</a:t>
            </a:r>
            <a:r>
              <a:rPr lang="el-GR" sz="2800" dirty="0" smtClean="0">
                <a:latin typeface="Times New Roman" pitchFamily="18" charset="0"/>
              </a:rPr>
              <a:t>: Στα νέα ΕΛΠ ορίζεται νέο σχέδιο λογαριασμών, ενώ περαιτέρω παρέχεται η δυνατότητα οι οντότητες να συνεχίσουν να χρησιμοποιούν το υπάρχον σχέδιο λογαριασμών που τηρούσαν μέχρι 31.12.2014 με τις απαραίτητες προσαρμογές.</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756320"/>
          </a:xfrm>
        </p:spPr>
        <p:txBody>
          <a:bodyPr>
            <a:normAutofit/>
          </a:bodyPr>
          <a:lstStyle/>
          <a:p>
            <a:pPr algn="ctr"/>
            <a:r>
              <a:rPr lang="el-GR" b="1" dirty="0" smtClean="0">
                <a:solidFill>
                  <a:srgbClr val="FFC000"/>
                </a:solidFill>
              </a:rPr>
              <a:t>ΔΙΑΚΡΙΣΗ ΠΑΡΑΣΤΑΤΙΚΩΝ</a:t>
            </a:r>
            <a:endParaRPr lang="el-GR" b="1" dirty="0">
              <a:solidFill>
                <a:srgbClr val="FFC000"/>
              </a:solidFill>
            </a:endParaRPr>
          </a:p>
        </p:txBody>
      </p:sp>
      <p:sp>
        <p:nvSpPr>
          <p:cNvPr id="2" name="1 - Θέση περιεχομένου"/>
          <p:cNvSpPr>
            <a:spLocks noGrp="1"/>
          </p:cNvSpPr>
          <p:nvPr>
            <p:ph idx="1"/>
          </p:nvPr>
        </p:nvSpPr>
        <p:spPr>
          <a:xfrm>
            <a:off x="323528" y="1052736"/>
            <a:ext cx="8568952" cy="5544616"/>
          </a:xfrm>
        </p:spPr>
        <p:txBody>
          <a:bodyPr>
            <a:normAutofit/>
          </a:bodyPr>
          <a:lstStyle/>
          <a:p>
            <a:pPr>
              <a:buFontTx/>
              <a:buNone/>
            </a:pPr>
            <a:r>
              <a:rPr lang="el-GR" sz="3600" b="1" dirty="0" smtClean="0">
                <a:solidFill>
                  <a:srgbClr val="FFC000"/>
                </a:solidFill>
              </a:rPr>
              <a:t>Ανάλογα µε τον τρόπο διαχείρισης αφορούν:</a:t>
            </a:r>
          </a:p>
          <a:p>
            <a:r>
              <a:rPr lang="el-GR" sz="3600" dirty="0" smtClean="0"/>
              <a:t> </a:t>
            </a:r>
            <a:r>
              <a:rPr lang="el-GR" sz="3600" b="1" i="1" dirty="0" smtClean="0"/>
              <a:t>Λήψη</a:t>
            </a:r>
          </a:p>
          <a:p>
            <a:r>
              <a:rPr lang="el-GR" sz="3600" b="1" dirty="0" smtClean="0"/>
              <a:t> </a:t>
            </a:r>
            <a:r>
              <a:rPr lang="el-GR" sz="3600" b="1" i="1" dirty="0" smtClean="0"/>
              <a:t>Έκδοση</a:t>
            </a:r>
          </a:p>
          <a:p>
            <a:pPr>
              <a:buNone/>
            </a:pPr>
            <a:endParaRPr lang="el-GR" sz="3600" b="1" dirty="0" smtClean="0">
              <a:solidFill>
                <a:srgbClr val="7030A0"/>
              </a:solidFill>
            </a:endParaRPr>
          </a:p>
          <a:p>
            <a:pPr>
              <a:buNone/>
            </a:pPr>
            <a:r>
              <a:rPr lang="el-GR" sz="3600" b="1" dirty="0" smtClean="0">
                <a:solidFill>
                  <a:srgbClr val="7030A0"/>
                </a:solidFill>
              </a:rPr>
              <a:t>Η διαχείριση των παραστατικών γίνεται µε βάση τη Λογιστική Αρχή της Αντικειµενικότητας</a:t>
            </a:r>
          </a:p>
          <a:p>
            <a:endParaRPr lang="el-GR" sz="3600" b="1" i="1" dirty="0" smtClean="0"/>
          </a:p>
          <a:p>
            <a:endParaRPr lang="el-GR" sz="36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1027664"/>
            <a:ext cx="8064896" cy="1143000"/>
          </a:xfrm>
        </p:spPr>
        <p:txBody>
          <a:bodyPr>
            <a:normAutofit fontScale="90000"/>
          </a:bodyPr>
          <a:lstStyle/>
          <a:p>
            <a:pPr algn="ctr"/>
            <a:r>
              <a:rPr lang="el-GR" sz="4400" b="1" u="sng" dirty="0" smtClean="0">
                <a:solidFill>
                  <a:srgbClr val="FF3300"/>
                </a:solidFill>
              </a:rPr>
              <a:t>ΧΑΡΑΚΤΗΡΙΣΤΙΚΑ ΤΙΜΟΛΟΓΙΟΥ</a:t>
            </a:r>
            <a:br>
              <a:rPr lang="el-GR" sz="4400" b="1" u="sng" dirty="0" smtClean="0">
                <a:solidFill>
                  <a:srgbClr val="FF3300"/>
                </a:solidFill>
              </a:rPr>
            </a:br>
            <a:r>
              <a:rPr lang="el-GR" sz="4400" b="1" u="sng" dirty="0" smtClean="0">
                <a:solidFill>
                  <a:srgbClr val="FF3300"/>
                </a:solidFill>
              </a:rPr>
              <a:t>(για Δελτίο Αποστολής) - ΕΚΔΟΣΗ</a:t>
            </a:r>
            <a:endParaRPr lang="el-GR" dirty="0"/>
          </a:p>
        </p:txBody>
      </p:sp>
      <p:sp>
        <p:nvSpPr>
          <p:cNvPr id="2" name="1 - Θέση περιεχομένου"/>
          <p:cNvSpPr>
            <a:spLocks noGrp="1"/>
          </p:cNvSpPr>
          <p:nvPr>
            <p:ph idx="1"/>
          </p:nvPr>
        </p:nvSpPr>
        <p:spPr>
          <a:xfrm>
            <a:off x="179512" y="2348880"/>
            <a:ext cx="8784976" cy="4248472"/>
          </a:xfrm>
        </p:spPr>
        <p:txBody>
          <a:bodyPr>
            <a:normAutofit/>
          </a:bodyPr>
          <a:lstStyle/>
          <a:p>
            <a:r>
              <a:rPr lang="el-GR" sz="3200" dirty="0" smtClean="0"/>
              <a:t>Προηγείται Δελτίο Αποστολής</a:t>
            </a:r>
          </a:p>
          <a:p>
            <a:r>
              <a:rPr lang="el-GR" sz="3200" dirty="0" smtClean="0"/>
              <a:t> Στο τιµολόγιο γίνεται η σύνδεση µε το δελτίο αποστολής που είχε ήδη εκδοθεί.</a:t>
            </a:r>
          </a:p>
          <a:p>
            <a:r>
              <a:rPr lang="el-GR" sz="3200" dirty="0" smtClean="0"/>
              <a:t> Δεν καταχωρούνται ποσότητες.</a:t>
            </a:r>
          </a:p>
          <a:p>
            <a:r>
              <a:rPr lang="el-GR" sz="3200" dirty="0" smtClean="0"/>
              <a:t> Ενηµερώνεται η Γενική Λογιστική.</a:t>
            </a:r>
          </a:p>
          <a:p>
            <a:endParaRPr lang="el-GR"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7170" name="Picture 2"/>
          <p:cNvPicPr>
            <a:picLocks noGrp="1" noChangeAspect="1" noChangeArrowheads="1"/>
          </p:cNvPicPr>
          <p:nvPr>
            <p:ph idx="1"/>
          </p:nvPr>
        </p:nvPicPr>
        <p:blipFill>
          <a:blip r:embed="rId2" cstate="print"/>
          <a:stretch>
            <a:fillRect/>
          </a:stretch>
        </p:blipFill>
        <p:spPr bwMode="auto">
          <a:xfrm>
            <a:off x="755576" y="1052736"/>
            <a:ext cx="7416823" cy="496855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79512" y="152400"/>
            <a:ext cx="8784976" cy="1219200"/>
          </a:xfrm>
        </p:spPr>
        <p:txBody>
          <a:bodyPr>
            <a:normAutofit/>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ΤΙΜΟΛΟΓΙΟΥ - ΔΕΛΤΙΟΥ ΑΠΟΣΤΟΛΗΣ</a:t>
            </a:r>
            <a:endParaRPr lang="el-GR" sz="3600" dirty="0"/>
          </a:p>
        </p:txBody>
      </p:sp>
      <p:sp>
        <p:nvSpPr>
          <p:cNvPr id="2" name="1 - Θέση περιεχομένου"/>
          <p:cNvSpPr>
            <a:spLocks noGrp="1"/>
          </p:cNvSpPr>
          <p:nvPr>
            <p:ph idx="1"/>
          </p:nvPr>
        </p:nvSpPr>
        <p:spPr>
          <a:xfrm>
            <a:off x="323528" y="1524000"/>
            <a:ext cx="8568952" cy="4572000"/>
          </a:xfrm>
        </p:spPr>
        <p:txBody>
          <a:bodyPr/>
          <a:lstStyle/>
          <a:p>
            <a:r>
              <a:rPr lang="el-GR" sz="3600" b="1" dirty="0" smtClean="0"/>
              <a:t>Χρησιµοποιείται σαν αποδεικτικό διακίνησης αγαθών.</a:t>
            </a:r>
          </a:p>
          <a:p>
            <a:r>
              <a:rPr lang="el-GR" sz="3600" b="1" dirty="0" smtClean="0"/>
              <a:t> Περιλαµβάνει ποσότητες και αξίες.</a:t>
            </a:r>
          </a:p>
          <a:p>
            <a:r>
              <a:rPr lang="el-GR" sz="3600" b="1" dirty="0" smtClean="0"/>
              <a:t> Ενηµερώνει το Βιβλίο Αποθήκης και το ηµερολόγιο.</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1520" y="152400"/>
            <a:ext cx="8640960" cy="1219200"/>
          </a:xfrm>
        </p:spPr>
        <p:txBody>
          <a:bodyPr>
            <a:normAutofit/>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ΠΙΣΤΩΤΙΚΟΥ  ΤΙΜΟΛΟΓΙΟΥ (ΓΙΑ ΑΞΙΕΣ)</a:t>
            </a:r>
            <a:endParaRPr lang="el-GR" sz="3600" dirty="0"/>
          </a:p>
        </p:txBody>
      </p:sp>
      <p:sp>
        <p:nvSpPr>
          <p:cNvPr id="2" name="1 - Θέση περιεχομένου"/>
          <p:cNvSpPr>
            <a:spLocks noGrp="1"/>
          </p:cNvSpPr>
          <p:nvPr>
            <p:ph idx="1"/>
          </p:nvPr>
        </p:nvSpPr>
        <p:spPr/>
        <p:txBody>
          <a:bodyPr/>
          <a:lstStyle/>
          <a:p>
            <a:r>
              <a:rPr lang="el-GR" sz="3200" b="1" dirty="0" smtClean="0"/>
              <a:t>Χρησιµοποιείται για να εµφανίσει µείωση της αξίας προς τους πελάτες.</a:t>
            </a:r>
          </a:p>
          <a:p>
            <a:endParaRPr lang="el-GR" sz="3200" b="1" dirty="0" smtClean="0"/>
          </a:p>
          <a:p>
            <a:r>
              <a:rPr lang="el-GR" sz="3200" b="1" dirty="0" smtClean="0"/>
              <a:t> Γίνονται λογιστικές εγγραφές.</a:t>
            </a:r>
          </a:p>
          <a:p>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8194" name="Picture 2"/>
          <p:cNvPicPr>
            <a:picLocks noGrp="1" noChangeAspect="1" noChangeArrowheads="1"/>
          </p:cNvPicPr>
          <p:nvPr>
            <p:ph idx="1"/>
          </p:nvPr>
        </p:nvPicPr>
        <p:blipFill>
          <a:blip r:embed="rId2" cstate="print"/>
          <a:stretch>
            <a:fillRect/>
          </a:stretch>
        </p:blipFill>
        <p:spPr bwMode="auto">
          <a:xfrm>
            <a:off x="683568" y="980728"/>
            <a:ext cx="7848872" cy="532859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ΠΙΣΤΩΤΙΚΟ  ΤΙΜΟΛΟΓΙΟ (ΜΕ Δ.Α.)</a:t>
            </a:r>
            <a:endParaRPr lang="el-GR" sz="3600" dirty="0"/>
          </a:p>
        </p:txBody>
      </p:sp>
      <p:sp>
        <p:nvSpPr>
          <p:cNvPr id="2" name="1 - Θέση περιεχομένου"/>
          <p:cNvSpPr>
            <a:spLocks noGrp="1"/>
          </p:cNvSpPr>
          <p:nvPr>
            <p:ph idx="1"/>
          </p:nvPr>
        </p:nvSpPr>
        <p:spPr/>
        <p:txBody>
          <a:bodyPr/>
          <a:lstStyle/>
          <a:p>
            <a:r>
              <a:rPr lang="el-GR" sz="3200" b="1" dirty="0" smtClean="0"/>
              <a:t>Χρησιµοποιείται  για να συνδέσει την ποσότητα που είχε επιστραφεί στην εταιρία µε το Δελτίο Αποστολής.</a:t>
            </a:r>
          </a:p>
          <a:p>
            <a:endParaRPr lang="el-GR" sz="3200" b="1" dirty="0" smtClean="0"/>
          </a:p>
          <a:p>
            <a:r>
              <a:rPr lang="el-GR" sz="3200" b="1" dirty="0" smtClean="0"/>
              <a:t> Γίνονται λογιστικές εγγραφές.</a:t>
            </a:r>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ΑΠΟΔΕΙΞΗΣ ΛΙΑΝΙΚΗΣ ΠΩΛΗΣΗΣ</a:t>
            </a:r>
            <a:endParaRPr lang="el-GR" sz="3600" dirty="0"/>
          </a:p>
        </p:txBody>
      </p:sp>
      <p:sp>
        <p:nvSpPr>
          <p:cNvPr id="2" name="1 - Θέση περιεχομένου"/>
          <p:cNvSpPr>
            <a:spLocks noGrp="1"/>
          </p:cNvSpPr>
          <p:nvPr>
            <p:ph idx="1"/>
          </p:nvPr>
        </p:nvSpPr>
        <p:spPr/>
        <p:txBody>
          <a:bodyPr>
            <a:normAutofit fontScale="85000" lnSpcReduction="10000"/>
          </a:bodyPr>
          <a:lstStyle/>
          <a:p>
            <a:r>
              <a:rPr lang="el-GR" sz="3600" dirty="0" smtClean="0"/>
              <a:t>Οι πελάτες λιανικής πώλησης δεν παρακολουθούνται από τη Γενική Λογιστική.</a:t>
            </a:r>
          </a:p>
          <a:p>
            <a:endParaRPr lang="el-GR" sz="3600" dirty="0" smtClean="0"/>
          </a:p>
          <a:p>
            <a:r>
              <a:rPr lang="el-GR" sz="3600" dirty="0" smtClean="0"/>
              <a:t> Ενηµερώνει το Βιβλίο Αποθήκης.</a:t>
            </a:r>
          </a:p>
          <a:p>
            <a:endParaRPr lang="el-GR" sz="3600" dirty="0" smtClean="0"/>
          </a:p>
          <a:p>
            <a:r>
              <a:rPr lang="el-GR" sz="3600" dirty="0" smtClean="0"/>
              <a:t> Ενηµερώνεται η Γενική Λογιστική</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79512" y="260648"/>
            <a:ext cx="8712968" cy="640871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ΑΠΟΔΕΙΞΗΣ ΠΑΡΟΧΗΣ ΥΠΗΡΕΣΙΩΝ</a:t>
            </a:r>
            <a:endParaRPr lang="el-GR" sz="3600" dirty="0"/>
          </a:p>
        </p:txBody>
      </p:sp>
      <p:sp>
        <p:nvSpPr>
          <p:cNvPr id="2" name="1 - Θέση περιεχομένου"/>
          <p:cNvSpPr>
            <a:spLocks noGrp="1"/>
          </p:cNvSpPr>
          <p:nvPr>
            <p:ph idx="1"/>
          </p:nvPr>
        </p:nvSpPr>
        <p:spPr/>
        <p:txBody>
          <a:bodyPr/>
          <a:lstStyle/>
          <a:p>
            <a:r>
              <a:rPr lang="el-GR" sz="3200" b="1" dirty="0" smtClean="0"/>
              <a:t>Γίνονται λογιστικές εγγραφές.</a:t>
            </a:r>
          </a:p>
          <a:p>
            <a:endParaRPr lang="el-GR" sz="3200" b="1" dirty="0" smtClean="0"/>
          </a:p>
          <a:p>
            <a:r>
              <a:rPr lang="el-GR" sz="3200" b="1" dirty="0" smtClean="0"/>
              <a:t> Ο επιτηδευµατίας είναι ελεύθερος επαγγελµατίας.</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3490" y="1027664"/>
            <a:ext cx="7024744" cy="745152"/>
          </a:xfrm>
        </p:spPr>
        <p:txBody>
          <a:bodyPr/>
          <a:lstStyle/>
          <a:p>
            <a:pPr eaLnBrk="1" hangingPunct="1"/>
            <a:r>
              <a:rPr lang="el-GR" b="1" dirty="0" smtClean="0"/>
              <a:t>Διαφορές στην εύλογη αξία</a:t>
            </a:r>
          </a:p>
        </p:txBody>
      </p:sp>
      <p:sp>
        <p:nvSpPr>
          <p:cNvPr id="10243" name="Rectangle 3"/>
          <p:cNvSpPr>
            <a:spLocks noGrp="1" noChangeArrowheads="1"/>
          </p:cNvSpPr>
          <p:nvPr>
            <p:ph idx="1"/>
          </p:nvPr>
        </p:nvSpPr>
        <p:spPr>
          <a:xfrm>
            <a:off x="683568" y="1988840"/>
            <a:ext cx="7137241" cy="4104456"/>
          </a:xfrm>
        </p:spPr>
        <p:txBody>
          <a:bodyPr>
            <a:normAutofit/>
          </a:bodyPr>
          <a:lstStyle/>
          <a:p>
            <a:pPr marL="609600" indent="-609600" algn="just" eaLnBrk="1" hangingPunct="1">
              <a:lnSpc>
                <a:spcPct val="150000"/>
              </a:lnSpc>
            </a:pPr>
            <a:r>
              <a:rPr lang="el-GR" dirty="0" smtClean="0"/>
              <a:t> </a:t>
            </a:r>
            <a:r>
              <a:rPr lang="el-GR" sz="2000" b="1" i="1" dirty="0" smtClean="0">
                <a:latin typeface="Times New Roman" pitchFamily="18" charset="0"/>
              </a:rPr>
              <a:t>Εύλογη αξία</a:t>
            </a:r>
            <a:r>
              <a:rPr lang="el-GR" sz="2000" b="1" dirty="0" smtClean="0">
                <a:latin typeface="Times New Roman" pitchFamily="18" charset="0"/>
              </a:rPr>
              <a:t>:</a:t>
            </a:r>
            <a:r>
              <a:rPr lang="el-GR" sz="2000" dirty="0" smtClean="0">
                <a:latin typeface="Times New Roman" pitchFamily="18" charset="0"/>
              </a:rPr>
              <a:t> Τα Ε.Λ.Π παρέχουν τη δυνατότητα αποτίμησης ορισμένων περιουσιακών στοιχείων και υποχρεώσεων στην εύλογη αξία τους. Με τον όρο εύλογη αξία νοείται το ποσό για το οποίο ένα περιουσιακό στοιχείο θα ανταλλασσόταν ή μια υποχρέωση θα διακανονιζόταν μεταξύ δύο μερών που ενεργούν με επίγνωση και με τη θέληση τους σε μια συναλλαγή σε καθαρά εμπορική βάση.</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11266" name="Picture 2"/>
          <p:cNvPicPr>
            <a:picLocks noGrp="1" noChangeAspect="1" noChangeArrowheads="1"/>
          </p:cNvPicPr>
          <p:nvPr>
            <p:ph idx="1"/>
          </p:nvPr>
        </p:nvPicPr>
        <p:blipFill>
          <a:blip r:embed="rId2" cstate="print"/>
          <a:stretch>
            <a:fillRect/>
          </a:stretch>
        </p:blipFill>
        <p:spPr bwMode="auto">
          <a:xfrm>
            <a:off x="611560" y="836712"/>
            <a:ext cx="7992888" cy="561662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79512" y="692696"/>
            <a:ext cx="8784976" cy="1440160"/>
          </a:xfrm>
        </p:spPr>
        <p:txBody>
          <a:bodyPr>
            <a:noAutofit/>
          </a:bodyPr>
          <a:lstStyle/>
          <a:p>
            <a:pPr algn="ctr"/>
            <a:r>
              <a:rPr lang="el-GR" sz="3600" b="1" u="sng" dirty="0" smtClean="0">
                <a:solidFill>
                  <a:srgbClr val="FF3300"/>
                </a:solidFill>
              </a:rPr>
              <a:t>ΧΑΡΑΚΤΗΡΙΣΤΙΚΑ</a:t>
            </a:r>
            <a:br>
              <a:rPr lang="el-GR" sz="3600" b="1" u="sng" dirty="0" smtClean="0">
                <a:solidFill>
                  <a:srgbClr val="FF3300"/>
                </a:solidFill>
              </a:rPr>
            </a:br>
            <a:r>
              <a:rPr lang="el-GR" sz="3600" b="1" u="sng" dirty="0" smtClean="0">
                <a:solidFill>
                  <a:srgbClr val="FF3300"/>
                </a:solidFill>
              </a:rPr>
              <a:t>ΤΙΜΟΛΟΓΙΟΥ (ΓΙΑ ΤΗΝ ΠΑΡΟΧΗ ΥΠΗΡΕΣΙΩΝ)</a:t>
            </a:r>
            <a:endParaRPr lang="el-GR" sz="3600" dirty="0"/>
          </a:p>
        </p:txBody>
      </p:sp>
      <p:sp>
        <p:nvSpPr>
          <p:cNvPr id="2" name="1 - Θέση περιεχομένου"/>
          <p:cNvSpPr>
            <a:spLocks noGrp="1"/>
          </p:cNvSpPr>
          <p:nvPr>
            <p:ph idx="1"/>
          </p:nvPr>
        </p:nvSpPr>
        <p:spPr>
          <a:xfrm>
            <a:off x="457200" y="2420888"/>
            <a:ext cx="8229600" cy="3675112"/>
          </a:xfrm>
        </p:spPr>
        <p:txBody>
          <a:bodyPr/>
          <a:lstStyle/>
          <a:p>
            <a:r>
              <a:rPr lang="el-GR" sz="3200" b="1" dirty="0" smtClean="0"/>
              <a:t>Εκδίδεται για συγκεκριµένες πράξεις.</a:t>
            </a:r>
          </a:p>
          <a:p>
            <a:endParaRPr lang="el-GR" sz="3200" b="1" dirty="0" smtClean="0"/>
          </a:p>
          <a:p>
            <a:r>
              <a:rPr lang="el-GR" sz="3200" b="1" dirty="0" smtClean="0"/>
              <a:t>Ενηµερώνεται η Γενική Λογιστική.</a:t>
            </a:r>
          </a:p>
          <a:p>
            <a:endParaRPr lang="el-GR" sz="3200" dirty="0" smtClean="0"/>
          </a:p>
          <a:p>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51520" y="188640"/>
            <a:ext cx="8640959" cy="648072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600" b="1" dirty="0" smtClean="0">
                <a:solidFill>
                  <a:srgbClr val="0000CC"/>
                </a:solidFill>
                <a:latin typeface="+mj-lt"/>
                <a:cs typeface="Arial" pitchFamily="34" charset="0"/>
              </a:rPr>
              <a:t>ΕΛΛΗΝΙΚΑ  ΛΟΓΙΣΤΙΚΑ  ΠΡΟΤΥΠΑ – ΛΟΓΙΣΤΙΚΑ ΑΡΧΕΙΑ</a:t>
            </a:r>
            <a:endParaRPr lang="en-US" sz="2600" b="1" dirty="0" smtClean="0">
              <a:solidFill>
                <a:srgbClr val="0000CC"/>
              </a:solidFill>
              <a:latin typeface="+mj-lt"/>
              <a:cs typeface="Arial" pitchFamily="34" charset="0"/>
            </a:endParaRPr>
          </a:p>
        </p:txBody>
      </p:sp>
      <p:sp>
        <p:nvSpPr>
          <p:cNvPr id="66563" name="2 - Υπότιτλος"/>
          <p:cNvSpPr>
            <a:spLocks noGrp="1"/>
          </p:cNvSpPr>
          <p:nvPr>
            <p:ph type="subTitle" idx="1"/>
          </p:nvPr>
        </p:nvSpPr>
        <p:spPr>
          <a:xfrm>
            <a:off x="179388" y="2276872"/>
            <a:ext cx="8857108" cy="4464496"/>
          </a:xfrm>
        </p:spPr>
        <p:txBody>
          <a:bodyPr>
            <a:normAutofit fontScale="47500" lnSpcReduction="20000"/>
          </a:bodyPr>
          <a:lstStyle/>
          <a:p>
            <a:pPr algn="just" eaLnBrk="1" hangingPunct="1">
              <a:lnSpc>
                <a:spcPct val="150000"/>
              </a:lnSpc>
            </a:pPr>
            <a:r>
              <a:rPr lang="el-GR" sz="2900" b="1" u="sng" dirty="0" smtClean="0">
                <a:solidFill>
                  <a:schemeClr val="tx1"/>
                </a:solidFill>
                <a:latin typeface="Arial Unicode MS" pitchFamily="34" charset="-128"/>
                <a:ea typeface="Arial Unicode MS" pitchFamily="34" charset="-128"/>
                <a:cs typeface="Arial Unicode MS" pitchFamily="34" charset="-128"/>
              </a:rPr>
              <a:t>ΤΟ ΤΙΜΟΛΟΓΙΟ</a:t>
            </a:r>
          </a:p>
          <a:p>
            <a:pPr algn="just" eaLnBrk="1" hangingPunct="1">
              <a:lnSpc>
                <a:spcPct val="150000"/>
              </a:lnSpc>
            </a:pPr>
            <a:r>
              <a:rPr lang="el-GR" sz="2900" b="1" dirty="0" smtClean="0">
                <a:solidFill>
                  <a:schemeClr val="tx1"/>
                </a:solidFill>
                <a:latin typeface="Arial Unicode MS" pitchFamily="34" charset="-128"/>
                <a:ea typeface="Arial Unicode MS" pitchFamily="34" charset="-128"/>
                <a:cs typeface="Arial Unicode MS" pitchFamily="34" charset="-128"/>
              </a:rPr>
              <a:t>- Το τιμολόγιο εξακολουθεί να είναι το στοιχείο εκείνο που εκδίδεται σε κάθε περίπτωση πώλησης αγαθών ή παροχής υπηρεσιών. </a:t>
            </a:r>
          </a:p>
          <a:p>
            <a:pPr algn="just" eaLnBrk="1" hangingPunct="1">
              <a:lnSpc>
                <a:spcPct val="150000"/>
              </a:lnSpc>
            </a:pPr>
            <a:r>
              <a:rPr lang="el-GR" sz="2900" b="1" dirty="0" smtClean="0">
                <a:solidFill>
                  <a:srgbClr val="C00000"/>
                </a:solidFill>
                <a:latin typeface="Arial Unicode MS" pitchFamily="34" charset="-128"/>
                <a:ea typeface="Arial Unicode MS" pitchFamily="34" charset="-128"/>
                <a:cs typeface="Arial Unicode MS" pitchFamily="34" charset="-128"/>
              </a:rPr>
              <a:t>- Ειδικά για κάθε πώληση αγαθών ή υπηρεσιών σε ιδιώτες καταναλωτές, μπορεί να εκδίδεται στοιχείο λιανικής πώλησης (απόδειξη λιανικής πώλησης ή απόδειξη παροχής υπηρεσιών), αντί τιμολογίου. </a:t>
            </a:r>
          </a:p>
          <a:p>
            <a:pPr algn="just" eaLnBrk="1" hangingPunct="1">
              <a:lnSpc>
                <a:spcPct val="150000"/>
              </a:lnSpc>
            </a:pPr>
            <a:r>
              <a:rPr lang="el-GR" sz="2900" b="1" dirty="0" smtClean="0">
                <a:solidFill>
                  <a:schemeClr val="tx1"/>
                </a:solidFill>
                <a:latin typeface="Arial Unicode MS" pitchFamily="34" charset="-128"/>
                <a:ea typeface="Arial Unicode MS" pitchFamily="34" charset="-128"/>
                <a:cs typeface="Arial Unicode MS" pitchFamily="34" charset="-128"/>
              </a:rPr>
              <a:t>- Επίσης προβλέπεται για πρώτη φορά και η περίπτωση έκδοσης απλοποιημένου τιμολογίου, για ορισμένες συναλλαγές.</a:t>
            </a:r>
          </a:p>
          <a:p>
            <a:pPr algn="just" eaLnBrk="1" hangingPunct="1">
              <a:lnSpc>
                <a:spcPct val="150000"/>
              </a:lnSpc>
            </a:pPr>
            <a:r>
              <a:rPr lang="el-GR" sz="2900" b="1" dirty="0" smtClean="0">
                <a:solidFill>
                  <a:srgbClr val="C00000"/>
                </a:solidFill>
                <a:latin typeface="Arial Unicode MS" pitchFamily="34" charset="-128"/>
                <a:ea typeface="Arial Unicode MS" pitchFamily="34" charset="-128"/>
                <a:cs typeface="Arial Unicode MS" pitchFamily="34" charset="-128"/>
              </a:rPr>
              <a:t>- Για την είσπραξη αποζημιώσεων, επιδοτήσεων, οικονομικών ενισχύσεων, επιστροφών τόκων, εισφορών και λοιπών συναφών εσόδων, δεν προβλέπεται ή έκδοση τιμολογίου.</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 calcmode="lin" valueType="num">
                                      <p:cBhvr additive="base">
                                        <p:cTn id="37"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3">
                                            <p:txEl>
                                              <p:pRg st="7" end="7"/>
                                            </p:txEl>
                                          </p:spTgt>
                                        </p:tgtEl>
                                        <p:attrNameLst>
                                          <p:attrName>style.visibility</p:attrName>
                                        </p:attrNameLst>
                                      </p:cBhvr>
                                      <p:to>
                                        <p:strVal val="visible"/>
                                      </p:to>
                                    </p:set>
                                    <p:anim calcmode="lin" valueType="num">
                                      <p:cBhvr additive="base">
                                        <p:cTn id="43"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600" b="1" dirty="0" smtClean="0">
                <a:solidFill>
                  <a:srgbClr val="0000CC"/>
                </a:solidFill>
                <a:latin typeface="+mj-lt"/>
                <a:cs typeface="Arial" pitchFamily="34" charset="0"/>
              </a:rPr>
              <a:t>ΕΛΛΗΝΙΚΑ  ΛΟΓΙΣΤΙΚΑ  ΠΡΟΤΥΠΑ – ΛΟΓΙΣΤΙΚΑ ΑΡΧΕΙΑ</a:t>
            </a:r>
            <a:endParaRPr lang="en-US" sz="2600" b="1" dirty="0" smtClean="0">
              <a:solidFill>
                <a:srgbClr val="0000CC"/>
              </a:solidFill>
              <a:latin typeface="+mj-lt"/>
              <a:cs typeface="Arial" pitchFamily="34" charset="0"/>
            </a:endParaRPr>
          </a:p>
        </p:txBody>
      </p:sp>
      <p:sp>
        <p:nvSpPr>
          <p:cNvPr id="32771" name="2 - Υπότιτλος"/>
          <p:cNvSpPr>
            <a:spLocks noGrp="1"/>
          </p:cNvSpPr>
          <p:nvPr>
            <p:ph type="subTitle" idx="1"/>
          </p:nvPr>
        </p:nvSpPr>
        <p:spPr>
          <a:xfrm>
            <a:off x="179388" y="1628800"/>
            <a:ext cx="8713787" cy="5040560"/>
          </a:xfrm>
        </p:spPr>
        <p:txBody>
          <a:bodyPr>
            <a:normAutofit fontScale="62500" lnSpcReduction="20000"/>
          </a:bodyPr>
          <a:lstStyle/>
          <a:p>
            <a:pPr algn="just" eaLnBrk="1" hangingPunct="1">
              <a:lnSpc>
                <a:spcPct val="150000"/>
              </a:lnSpc>
            </a:pPr>
            <a:r>
              <a:rPr lang="el-GR" sz="2800" b="1" u="sng" dirty="0" smtClean="0">
                <a:solidFill>
                  <a:srgbClr val="FF0000"/>
                </a:solidFill>
                <a:ea typeface="Arial Unicode MS" pitchFamily="34" charset="-128"/>
                <a:cs typeface="Arial Unicode MS" pitchFamily="34" charset="-128"/>
              </a:rPr>
              <a:t>ΤΟ ΤΙΜΟΛΟΓΙΟ</a:t>
            </a:r>
          </a:p>
          <a:p>
            <a:pPr algn="just" eaLnBrk="1" hangingPunct="1">
              <a:lnSpc>
                <a:spcPct val="150000"/>
              </a:lnSpc>
            </a:pPr>
            <a:r>
              <a:rPr lang="el-GR" sz="2800" b="1" dirty="0" smtClean="0">
                <a:solidFill>
                  <a:schemeClr val="tx1"/>
                </a:solidFill>
                <a:ea typeface="Arial Unicode MS" pitchFamily="34" charset="-128"/>
                <a:cs typeface="Arial Unicode MS" pitchFamily="34" charset="-128"/>
              </a:rPr>
              <a:t>Δεν ορίζεται συγκεκριμένη φόρμα.</a:t>
            </a:r>
          </a:p>
          <a:p>
            <a:pPr algn="just" eaLnBrk="1" hangingPunct="1">
              <a:lnSpc>
                <a:spcPct val="150000"/>
              </a:lnSpc>
            </a:pPr>
            <a:r>
              <a:rPr lang="el-GR" sz="2800" b="1" dirty="0" smtClean="0">
                <a:solidFill>
                  <a:schemeClr val="tx1"/>
                </a:solidFill>
                <a:ea typeface="Arial Unicode MS" pitchFamily="34" charset="-128"/>
                <a:cs typeface="Arial Unicode MS" pitchFamily="34" charset="-128"/>
              </a:rPr>
              <a:t>Οποιοδήποτε έγγραφο μπορεί να γίνει δεκτό ως τιμολόγιο αρκεί να περιλαμβάνει όλες τις πληροφορίες που απαιτούνται και να το δέχεται ως τέτοιο ο παραλήπτης των αγαθών ή λήπτης των υπηρεσιών. </a:t>
            </a:r>
          </a:p>
          <a:p>
            <a:pPr algn="just" eaLnBrk="1" hangingPunct="1">
              <a:lnSpc>
                <a:spcPct val="150000"/>
              </a:lnSpc>
            </a:pPr>
            <a:r>
              <a:rPr lang="el-GR" sz="2800" b="1" dirty="0" smtClean="0">
                <a:solidFill>
                  <a:schemeClr val="tx1"/>
                </a:solidFill>
                <a:ea typeface="Arial Unicode MS" pitchFamily="34" charset="-128"/>
                <a:cs typeface="Arial Unicode MS" pitchFamily="34" charset="-128"/>
              </a:rPr>
              <a:t>Ποιες είναι οι πληροφορίες που πρέπει να περιλαμβάνει το τιμολόγιο:</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600" b="1" dirty="0" smtClean="0">
                <a:solidFill>
                  <a:srgbClr val="0000FF"/>
                </a:solidFill>
                <a:latin typeface="+mj-lt"/>
                <a:cs typeface="Arial" pitchFamily="34" charset="0"/>
              </a:rPr>
              <a:t>ΕΛΛΗΝΙΚΑ  ΛΟΓΙΣΤΙΚΑ  ΠΡΟΤΥΠΑ – ΛΟΓΙΣΤΙΚΑ ΑΡΧΕΙΑ</a:t>
            </a:r>
            <a:endParaRPr lang="en-US" sz="2600" b="1" dirty="0" smtClean="0">
              <a:solidFill>
                <a:srgbClr val="0000FF"/>
              </a:solidFill>
              <a:latin typeface="+mj-lt"/>
              <a:cs typeface="Arial" pitchFamily="34" charset="0"/>
            </a:endParaRPr>
          </a:p>
        </p:txBody>
      </p:sp>
      <p:sp>
        <p:nvSpPr>
          <p:cNvPr id="33795" name="2 - Υπότιτλος"/>
          <p:cNvSpPr>
            <a:spLocks noGrp="1"/>
          </p:cNvSpPr>
          <p:nvPr>
            <p:ph type="subTitle" idx="1"/>
          </p:nvPr>
        </p:nvSpPr>
        <p:spPr>
          <a:xfrm>
            <a:off x="179388" y="692150"/>
            <a:ext cx="8713787" cy="5832475"/>
          </a:xfrm>
        </p:spPr>
        <p:txBody>
          <a:bodyPr/>
          <a:lstStyle/>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pic>
        <p:nvPicPr>
          <p:cNvPr id="33796" name="Picture 2"/>
          <p:cNvPicPr>
            <a:picLocks noChangeAspect="1" noChangeArrowheads="1"/>
          </p:cNvPicPr>
          <p:nvPr/>
        </p:nvPicPr>
        <p:blipFill>
          <a:blip r:embed="rId2" cstate="print"/>
          <a:srcRect/>
          <a:stretch>
            <a:fillRect/>
          </a:stretch>
        </p:blipFill>
        <p:spPr bwMode="auto">
          <a:xfrm>
            <a:off x="179512" y="695325"/>
            <a:ext cx="8784976" cy="6162675"/>
          </a:xfrm>
          <a:prstGeom prst="rect">
            <a:avLst/>
          </a:prstGeom>
          <a:noFill/>
          <a:ln w="9525">
            <a:noFill/>
            <a:miter lim="800000"/>
            <a:headEnd/>
            <a:tailEnd/>
          </a:ln>
        </p:spPr>
      </p:pic>
      <p:sp>
        <p:nvSpPr>
          <p:cNvPr id="33797" name="AutoShape 5"/>
          <p:cNvSpPr>
            <a:spLocks noChangeAspect="1" noChangeArrowheads="1"/>
          </p:cNvSpPr>
          <p:nvPr/>
        </p:nvSpPr>
        <p:spPr bwMode="auto">
          <a:xfrm>
            <a:off x="755650" y="695325"/>
            <a:ext cx="7777163" cy="6162675"/>
          </a:xfrm>
          <a:prstGeom prst="rect">
            <a:avLst/>
          </a:prstGeom>
          <a:noFill/>
          <a:ln w="9525">
            <a:noFill/>
            <a:miter lim="800000"/>
            <a:headEnd/>
            <a:tailEnd/>
          </a:ln>
        </p:spPr>
        <p:txBody>
          <a:bodyPr/>
          <a:lstStyle/>
          <a:p>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4819" name="2 - Υπότιτλος"/>
          <p:cNvSpPr>
            <a:spLocks noGrp="1"/>
          </p:cNvSpPr>
          <p:nvPr>
            <p:ph type="subTitle" idx="1"/>
          </p:nvPr>
        </p:nvSpPr>
        <p:spPr>
          <a:xfrm>
            <a:off x="179388" y="692150"/>
            <a:ext cx="8713787" cy="5832475"/>
          </a:xfrm>
        </p:spPr>
        <p:txBody>
          <a:bodyPr/>
          <a:lstStyle/>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pic>
        <p:nvPicPr>
          <p:cNvPr id="34820" name="Picture 2"/>
          <p:cNvPicPr>
            <a:picLocks noChangeAspect="1" noChangeArrowheads="1"/>
          </p:cNvPicPr>
          <p:nvPr/>
        </p:nvPicPr>
        <p:blipFill>
          <a:blip r:embed="rId2" cstate="print"/>
          <a:srcRect/>
          <a:stretch>
            <a:fillRect/>
          </a:stretch>
        </p:blipFill>
        <p:spPr bwMode="auto">
          <a:xfrm>
            <a:off x="323850" y="692151"/>
            <a:ext cx="8496622" cy="5905202"/>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5843" name="2 - Υπότιτλος"/>
          <p:cNvSpPr>
            <a:spLocks noGrp="1"/>
          </p:cNvSpPr>
          <p:nvPr>
            <p:ph type="subTitle" idx="1"/>
          </p:nvPr>
        </p:nvSpPr>
        <p:spPr>
          <a:xfrm>
            <a:off x="179388" y="692150"/>
            <a:ext cx="8785100" cy="5832475"/>
          </a:xfrm>
        </p:spPr>
        <p:txBody>
          <a:bodyPr>
            <a:normAutofit/>
          </a:bodyPr>
          <a:lstStyle/>
          <a:p>
            <a:pPr algn="l" eaLnBrk="1" hangingPunct="1">
              <a:lnSpc>
                <a:spcPct val="150000"/>
              </a:lnSpc>
            </a:pPr>
            <a:r>
              <a:rPr lang="el-GR" sz="2000" b="1" u="sng" dirty="0" smtClean="0">
                <a:solidFill>
                  <a:schemeClr val="tx1"/>
                </a:solidFill>
                <a:ea typeface="Arial Unicode MS" pitchFamily="34" charset="-128"/>
                <a:cs typeface="Arial Unicode MS" pitchFamily="34" charset="-128"/>
              </a:rPr>
              <a:t>ΑΠΛΟΠΟΙΗΜΕΝΟ ΤΙΜΟΛΟΓΙΟ</a:t>
            </a:r>
          </a:p>
          <a:p>
            <a:pPr algn="l" eaLnBrk="1" hangingPunct="1">
              <a:lnSpc>
                <a:spcPct val="150000"/>
              </a:lnSpc>
            </a:pPr>
            <a:endParaRPr lang="el-GR" sz="2000" b="1" u="sng" dirty="0" smtClean="0">
              <a:solidFill>
                <a:schemeClr val="tx1"/>
              </a:solidFill>
              <a:ea typeface="Arial Unicode MS" pitchFamily="34" charset="-128"/>
              <a:cs typeface="Arial Unicode MS" pitchFamily="34" charset="-128"/>
            </a:endParaRPr>
          </a:p>
          <a:p>
            <a:pPr algn="l" eaLnBrk="1" hangingPunct="1">
              <a:lnSpc>
                <a:spcPct val="150000"/>
              </a:lnSpc>
            </a:pPr>
            <a:endParaRPr lang="el-GR" sz="2000" b="1" u="sng" dirty="0" smtClean="0">
              <a:solidFill>
                <a:schemeClr val="tx1"/>
              </a:solidFill>
              <a:ea typeface="Arial Unicode MS" pitchFamily="34" charset="-128"/>
              <a:cs typeface="Arial Unicode MS" pitchFamily="34" charset="-128"/>
            </a:endParaRPr>
          </a:p>
          <a:p>
            <a:pPr algn="l" eaLnBrk="1" hangingPunct="1">
              <a:lnSpc>
                <a:spcPct val="150000"/>
              </a:lnSpc>
            </a:pPr>
            <a:endParaRPr lang="el-GR" sz="2000" b="1" u="sng" dirty="0" smtClean="0">
              <a:solidFill>
                <a:schemeClr val="tx1"/>
              </a:solidFill>
              <a:ea typeface="Arial Unicode MS" pitchFamily="34" charset="-128"/>
              <a:cs typeface="Arial Unicode MS" pitchFamily="34" charset="-128"/>
            </a:endParaRPr>
          </a:p>
          <a:p>
            <a:pPr algn="l" eaLnBrk="1" hangingPunct="1">
              <a:lnSpc>
                <a:spcPct val="150000"/>
              </a:lnSpc>
            </a:pPr>
            <a:endParaRPr lang="el-GR" sz="2000" b="1" u="sng" dirty="0" smtClean="0">
              <a:solidFill>
                <a:schemeClr val="tx1"/>
              </a:solidFill>
              <a:ea typeface="Arial Unicode MS" pitchFamily="34" charset="-128"/>
              <a:cs typeface="Arial Unicode MS" pitchFamily="34" charset="-128"/>
            </a:endParaRPr>
          </a:p>
          <a:p>
            <a:pPr algn="l" eaLnBrk="1" hangingPunct="1">
              <a:lnSpc>
                <a:spcPct val="150000"/>
              </a:lnSpc>
            </a:pPr>
            <a:r>
              <a:rPr lang="el-GR" sz="2000" b="1" u="sng" dirty="0" smtClean="0">
                <a:solidFill>
                  <a:schemeClr val="tx1"/>
                </a:solidFill>
                <a:ea typeface="Arial Unicode MS" pitchFamily="34" charset="-128"/>
                <a:cs typeface="Arial Unicode MS" pitchFamily="34" charset="-128"/>
              </a:rPr>
              <a:t>Πότε μπορεί να εκδοθεί απλοποιημένο τιμολόγιο:</a:t>
            </a:r>
          </a:p>
          <a:p>
            <a:pPr algn="l" eaLnBrk="1" hangingPunct="1">
              <a:lnSpc>
                <a:spcPct val="150000"/>
              </a:lnSpc>
            </a:pPr>
            <a:r>
              <a:rPr lang="el-GR" sz="2000" b="1" u="sng" dirty="0" smtClean="0">
                <a:solidFill>
                  <a:schemeClr val="tx1"/>
                </a:solidFill>
                <a:ea typeface="Arial Unicode MS" pitchFamily="34" charset="-128"/>
                <a:cs typeface="Arial Unicode MS" pitchFamily="34" charset="-128"/>
              </a:rPr>
              <a:t>- Όταν το ποσό του τιμολογίου δεν υπερβαίνει το ποσό των 100 ευρώ, ή  </a:t>
            </a:r>
          </a:p>
          <a:p>
            <a:pPr algn="l" eaLnBrk="1" hangingPunct="1">
              <a:lnSpc>
                <a:spcPct val="150000"/>
              </a:lnSpc>
            </a:pPr>
            <a:r>
              <a:rPr lang="el-GR" sz="2000" b="1" u="sng" dirty="0" smtClean="0">
                <a:solidFill>
                  <a:schemeClr val="tx1"/>
                </a:solidFill>
                <a:ea typeface="Arial Unicode MS" pitchFamily="34" charset="-128"/>
                <a:cs typeface="Arial Unicode MS" pitchFamily="34" charset="-128"/>
              </a:rPr>
              <a:t>- Όταν τροποποιεί και αναφέρεται ειδικά και αναμφισβήτητα σε ένα αρχικό τιμολόγιο.</a:t>
            </a:r>
          </a:p>
          <a:p>
            <a:pPr algn="l" eaLnBrk="1" hangingPunct="1">
              <a:lnSpc>
                <a:spcPct val="150000"/>
              </a:lnSpc>
            </a:pPr>
            <a:r>
              <a:rPr lang="el-GR" sz="2000" b="1" u="sng" dirty="0" smtClean="0">
                <a:solidFill>
                  <a:srgbClr val="C00000"/>
                </a:solidFill>
                <a:ea typeface="Arial Unicode MS" pitchFamily="34" charset="-128"/>
                <a:cs typeface="Arial Unicode MS" pitchFamily="34" charset="-128"/>
              </a:rPr>
              <a:t>ΔΕΝ ΠΕΡΙΛΑΜΒΑΝΕΤΑΙ ΣΤΙΣ ΣΥΓΚΕΝΤΡΩΤΙΚΕΣ ΚΑΤΑΣΤΑΣΕΙΣ</a:t>
            </a: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pic>
        <p:nvPicPr>
          <p:cNvPr id="35844" name="Picture 2"/>
          <p:cNvPicPr>
            <a:picLocks noChangeAspect="1" noChangeArrowheads="1"/>
          </p:cNvPicPr>
          <p:nvPr/>
        </p:nvPicPr>
        <p:blipFill>
          <a:blip r:embed="rId2" cstate="print"/>
          <a:srcRect/>
          <a:stretch>
            <a:fillRect/>
          </a:stretch>
        </p:blipFill>
        <p:spPr bwMode="auto">
          <a:xfrm>
            <a:off x="467544" y="1268760"/>
            <a:ext cx="7194550" cy="23050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6867" name="2 - Υπότιτλος"/>
          <p:cNvSpPr>
            <a:spLocks noGrp="1"/>
          </p:cNvSpPr>
          <p:nvPr>
            <p:ph type="subTitle" idx="1"/>
          </p:nvPr>
        </p:nvSpPr>
        <p:spPr>
          <a:xfrm>
            <a:off x="179388" y="692150"/>
            <a:ext cx="8713787" cy="5832475"/>
          </a:xfrm>
        </p:spPr>
        <p:txBody>
          <a:bodyPr/>
          <a:lstStyle/>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7" name="6 - Πίνακας"/>
          <p:cNvGraphicFramePr>
            <a:graphicFrameLocks noGrp="1"/>
          </p:cNvGraphicFramePr>
          <p:nvPr/>
        </p:nvGraphicFramePr>
        <p:xfrm>
          <a:off x="611188" y="836613"/>
          <a:ext cx="7921625" cy="6011673"/>
        </p:xfrm>
        <a:graphic>
          <a:graphicData uri="http://schemas.openxmlformats.org/drawingml/2006/table">
            <a:tbl>
              <a:tblPr/>
              <a:tblGrid>
                <a:gridCol w="1427162"/>
                <a:gridCol w="6494463"/>
              </a:tblGrid>
              <a:tr h="15557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1" i="0" u="none" strike="noStrike" cap="none" normalizeH="0" baseline="0" dirty="0" smtClean="0">
                          <a:ln>
                            <a:noFill/>
                          </a:ln>
                          <a:solidFill>
                            <a:srgbClr val="000000"/>
                          </a:solidFill>
                          <a:effectLst/>
                          <a:latin typeface="Times New Roman" pitchFamily="18" charset="0"/>
                          <a:cs typeface="Times New Roman" pitchFamily="18" charset="0"/>
                        </a:rPr>
                        <a:t>ΧΡΟΝΟΣ ΕΚΔΟΣΗΣ ΤΙΜΟΛΟΓΙΟΥ</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54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Πώληση αγαθών</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Το αργότερο μέχρι τη 15η ημέρα του επόμενου μήνα της παράδοσης ή αποστολής αγαθών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484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Παροχή υπηρεσιών</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Το αργότερο μέχρι τη 15η ημέρα του επόμενου μήνα της ολοκλήρωσης της υπηρεσίας,</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Times" pitchFamily="18" charset="0"/>
                          <a:cs typeface="Times New Roman" pitchFamily="18" charset="0"/>
                        </a:rPr>
                        <a:t>Συνεχιζόμενη παροχή υπηρεσιών ή κατασκευή έργου</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Μέχρι τη 15η ημέρα του επόμενου μήνα από την περίοδο στην οποία μέρος της σχετικής αμοιβής καθίσταται απαιτητό για τα αγαθά ή τις υπηρεσίες που έχουν παρασχεθεί ή το μέρος του έργου που έχει ολοκληρωθεί.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693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Times" pitchFamily="18" charset="0"/>
                          <a:cs typeface="Times New Roman" pitchFamily="18" charset="0"/>
                        </a:rPr>
                        <a:t>Απόκτηση δικαιώματος λήψης υπηρεσίας</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Με την απόκτηση του δικαιώματος</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Συγκεντρωτικό τιμολόγιο</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Το αργότερο μέχρι τη 15η του επόμενου μήνα από το μήνα εντός του οποίου πραγματοποιήθηκε το πρώτο γεγονός πώλησης αγαθών ή παροχής υπηρεσιών που συμπεριλαμβάνεται στο συγκεντρωτικό τιμολόγιο.</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4525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Times" pitchFamily="18" charset="0"/>
                          <a:cs typeface="Times New Roman" pitchFamily="18" charset="0"/>
                        </a:rPr>
                        <a:t>Αγοραστής δημόσιο ή Ν.Π.Δ.Δ.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imes" pitchFamily="18" charset="0"/>
                          <a:cs typeface="Times New Roman" pitchFamily="18" charset="0"/>
                        </a:rPr>
                        <a:t>Μέχρι το τέλος της ετήσιας περιόδου μέσα στην οποία έγινε η παράδοση ή η αποστολή των αγαθών ή η παροχή των υπηρεσιών ή η πιστοποίηση δημόσιων έργων ή η οριστικοποίηση της συναλλαγής από τον αγοραστή, κατά περίπτωση.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9142" marR="391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152400"/>
            <a:ext cx="8964488" cy="1116360"/>
          </a:xfrm>
        </p:spPr>
        <p:txBody>
          <a:bodyPr>
            <a:noAutofit/>
          </a:bodyPr>
          <a:lstStyle/>
          <a:p>
            <a:pPr algn="ctr"/>
            <a:r>
              <a:rPr lang="el-GR" sz="3600" b="1" dirty="0" smtClean="0">
                <a:solidFill>
                  <a:srgbClr val="0000FF"/>
                </a:solidFill>
                <a:cs typeface="Arial" pitchFamily="34" charset="0"/>
              </a:rPr>
              <a:t>ΕΛΛΗΝΙΚΑ  ΛΟΓΙΣΤΙΚΑ  ΠΡΟΤΥΠΑ – ΛΟΓΙΣΤΙΚΑ ΑΡΧΕΙΑ</a:t>
            </a:r>
            <a:endParaRPr lang="el-GR" sz="3600" b="1" dirty="0">
              <a:solidFill>
                <a:srgbClr val="0000FF"/>
              </a:solidFill>
            </a:endParaRPr>
          </a:p>
        </p:txBody>
      </p:sp>
      <p:pic>
        <p:nvPicPr>
          <p:cNvPr id="26626" name="Picture 2"/>
          <p:cNvPicPr>
            <a:picLocks noGrp="1" noChangeAspect="1" noChangeArrowheads="1"/>
          </p:cNvPicPr>
          <p:nvPr>
            <p:ph idx="1"/>
          </p:nvPr>
        </p:nvPicPr>
        <p:blipFill>
          <a:blip r:embed="rId2" cstate="print"/>
          <a:stretch>
            <a:fillRect/>
          </a:stretch>
        </p:blipFill>
        <p:spPr bwMode="auto">
          <a:xfrm>
            <a:off x="755576" y="1340768"/>
            <a:ext cx="7560840" cy="50405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l-GR" b="1" dirty="0" smtClean="0"/>
              <a:t>Διαφορές στη χρηματοδοτική μίσθωση</a:t>
            </a:r>
          </a:p>
        </p:txBody>
      </p:sp>
      <p:sp>
        <p:nvSpPr>
          <p:cNvPr id="11267" name="Rectangle 3"/>
          <p:cNvSpPr>
            <a:spLocks noGrp="1" noChangeArrowheads="1"/>
          </p:cNvSpPr>
          <p:nvPr>
            <p:ph idx="1"/>
          </p:nvPr>
        </p:nvSpPr>
        <p:spPr>
          <a:xfrm>
            <a:off x="827584" y="2323652"/>
            <a:ext cx="7488832" cy="3841652"/>
          </a:xfrm>
        </p:spPr>
        <p:txBody>
          <a:bodyPr>
            <a:noAutofit/>
          </a:bodyPr>
          <a:lstStyle/>
          <a:p>
            <a:pPr marL="609600" indent="-609600" algn="just" eaLnBrk="1" hangingPunct="1">
              <a:lnSpc>
                <a:spcPct val="150000"/>
              </a:lnSpc>
            </a:pPr>
            <a:r>
              <a:rPr lang="el-GR" b="1" i="1" dirty="0" smtClean="0">
                <a:latin typeface="Times New Roman" pitchFamily="18" charset="0"/>
              </a:rPr>
              <a:t>Χρηματοδοτική μίσθωση</a:t>
            </a:r>
            <a:r>
              <a:rPr lang="el-GR" dirty="0" smtClean="0">
                <a:latin typeface="Times New Roman" pitchFamily="18" charset="0"/>
              </a:rPr>
              <a:t>: Στο πλαίσιο της χρηματοδοτικής μίσθωσης αναγνωρίζεται από τον μισθωτή το αντικείμενο της μίσθωσης ως περιουσιακό του στοιχείο με το κόστος κτήσης που θα είχε προκύψει εάν το στοιχείο αυτό είχε αγοραστεί, με ταυτόχρονη αναγνώριση αντίστοιχης υποχρέωσης προς την εκμισθώτρια οντότητα.</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8915" name="2 - Υπότιτλος"/>
          <p:cNvSpPr>
            <a:spLocks noGrp="1"/>
          </p:cNvSpPr>
          <p:nvPr>
            <p:ph type="subTitle" idx="1"/>
          </p:nvPr>
        </p:nvSpPr>
        <p:spPr>
          <a:xfrm>
            <a:off x="179388" y="692150"/>
            <a:ext cx="8713787" cy="5832475"/>
          </a:xfrm>
        </p:spPr>
        <p:txBody>
          <a:bodyPr/>
          <a:lstStyle/>
          <a:p>
            <a:pPr algn="l" eaLnBrk="1" hangingPunct="1">
              <a:lnSpc>
                <a:spcPct val="150000"/>
              </a:lnSpc>
            </a:pPr>
            <a:r>
              <a:rPr lang="el-GR" sz="2000" b="1" u="sng" dirty="0" smtClean="0">
                <a:solidFill>
                  <a:schemeClr val="tx1"/>
                </a:solidFill>
                <a:ea typeface="Arial Unicode MS" pitchFamily="34" charset="-128"/>
                <a:cs typeface="Arial Unicode MS" pitchFamily="34" charset="-128"/>
              </a:rPr>
              <a:t>ΛΙΑΝΙΚΕΣ ΣΥΝΑΛΛΑΓΕΣ</a:t>
            </a:r>
            <a:endParaRPr lang="en-US" sz="2000" b="1" u="sng" dirty="0" smtClean="0">
              <a:solidFill>
                <a:schemeClr val="tx1"/>
              </a:solidFill>
              <a:ea typeface="Arial Unicode MS" pitchFamily="34" charset="-128"/>
              <a:cs typeface="Arial Unicode MS" pitchFamily="34" charset="-128"/>
            </a:endParaRP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Μπορεί να εκδοθεί:</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Τιμολόγιο (με πλήρη στοιχεία).</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Απλοποιημένο τιμολόγιο (για αξία &lt; 100 ευρώ).</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Παραστατικό λιανικής πώλησης, με όποια ονομασία επιθυμούμε</a:t>
            </a:r>
          </a:p>
          <a:p>
            <a:pPr algn="just" eaLnBrk="1" hangingPunct="1">
              <a:lnSpc>
                <a:spcPct val="150000"/>
              </a:lnSpc>
            </a:pPr>
            <a:endParaRPr lang="el-GR" sz="2000" b="1"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b="1"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sp>
        <p:nvSpPr>
          <p:cNvPr id="4" name="3 - Στρογγυλεμένο ορθογώνιο"/>
          <p:cNvSpPr/>
          <p:nvPr/>
        </p:nvSpPr>
        <p:spPr>
          <a:xfrm>
            <a:off x="611560" y="3689350"/>
            <a:ext cx="7632700" cy="31686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l-GR" sz="2400" b="1" dirty="0">
                <a:solidFill>
                  <a:srgbClr val="FFFF00"/>
                </a:solidFill>
                <a:ea typeface="Arial Unicode MS" pitchFamily="34" charset="-128"/>
                <a:cs typeface="Arial Unicode MS" pitchFamily="34" charset="-128"/>
              </a:rPr>
              <a:t>ΠΡΟΣΟΧΗ.</a:t>
            </a:r>
          </a:p>
          <a:p>
            <a:pPr algn="ctr">
              <a:lnSpc>
                <a:spcPct val="150000"/>
              </a:lnSpc>
              <a:defRPr/>
            </a:pPr>
            <a:r>
              <a:rPr lang="el-GR" sz="2400" b="1" dirty="0">
                <a:solidFill>
                  <a:srgbClr val="FFFF00"/>
                </a:solidFill>
                <a:ea typeface="Arial Unicode MS" pitchFamily="34" charset="-128"/>
                <a:cs typeface="Arial Unicode MS" pitchFamily="34" charset="-128"/>
              </a:rPr>
              <a:t>Το παραστατικό λιανικής πώλησης εκδίδεται άμεσα και πρέπει να σημαίνεται με Φ.Η.Μ.</a:t>
            </a:r>
            <a:r>
              <a:rPr lang="en-US" sz="2400" b="1" dirty="0">
                <a:solidFill>
                  <a:srgbClr val="FFFF00"/>
                </a:solidFill>
                <a:ea typeface="Arial Unicode MS" pitchFamily="34" charset="-128"/>
                <a:cs typeface="Arial Unicode MS" pitchFamily="34" charset="-128"/>
              </a:rPr>
              <a:t> </a:t>
            </a:r>
            <a:r>
              <a:rPr lang="el-GR" sz="2400" b="1" dirty="0">
                <a:solidFill>
                  <a:srgbClr val="FFFF00"/>
                </a:solidFill>
                <a:ea typeface="Arial Unicode MS" pitchFamily="34" charset="-128"/>
                <a:cs typeface="Arial Unicode MS" pitchFamily="34" charset="-128"/>
              </a:rPr>
              <a:t>Με την ΠΟΛ.1002/2014 ορίστηκαν κατηγορίες οντοτήτων και συναλλαγών που απαλλάσσονται από τη χρήση Φ.Η.Μ.</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9939" name="2 - Υπότιτλος"/>
          <p:cNvSpPr>
            <a:spLocks noGrp="1"/>
          </p:cNvSpPr>
          <p:nvPr>
            <p:ph type="subTitle" idx="1"/>
          </p:nvPr>
        </p:nvSpPr>
        <p:spPr>
          <a:xfrm>
            <a:off x="179388" y="692150"/>
            <a:ext cx="8713787" cy="5977210"/>
          </a:xfrm>
        </p:spPr>
        <p:txBody>
          <a:bodyPr>
            <a:normAutofit/>
          </a:bodyPr>
          <a:lstStyle/>
          <a:p>
            <a:pPr algn="l" eaLnBrk="1" hangingPunct="1">
              <a:lnSpc>
                <a:spcPct val="150000"/>
              </a:lnSpc>
            </a:pPr>
            <a:endParaRPr lang="el-GR" b="1" u="sng" dirty="0" smtClean="0">
              <a:solidFill>
                <a:schemeClr val="tx1"/>
              </a:solidFill>
              <a:ea typeface="Arial Unicode MS" pitchFamily="34" charset="-128"/>
              <a:cs typeface="Arial Unicode MS" pitchFamily="34" charset="-128"/>
            </a:endParaRPr>
          </a:p>
          <a:p>
            <a:pPr algn="l" eaLnBrk="1" hangingPunct="1">
              <a:lnSpc>
                <a:spcPct val="150000"/>
              </a:lnSpc>
            </a:pPr>
            <a:endParaRPr lang="el-GR" b="1" u="sng" dirty="0" smtClean="0">
              <a:solidFill>
                <a:schemeClr val="tx1"/>
              </a:solidFill>
              <a:ea typeface="Arial Unicode MS" pitchFamily="34" charset="-128"/>
              <a:cs typeface="Arial Unicode MS" pitchFamily="34" charset="-128"/>
            </a:endParaRPr>
          </a:p>
          <a:p>
            <a:pPr algn="l" eaLnBrk="1" hangingPunct="1">
              <a:lnSpc>
                <a:spcPct val="150000"/>
              </a:lnSpc>
            </a:pPr>
            <a:endParaRPr lang="el-GR" b="1" u="sng" dirty="0" smtClean="0">
              <a:solidFill>
                <a:schemeClr val="tx1"/>
              </a:solidFill>
              <a:ea typeface="Arial Unicode MS" pitchFamily="34" charset="-128"/>
              <a:cs typeface="Arial Unicode MS" pitchFamily="34" charset="-128"/>
            </a:endParaRPr>
          </a:p>
          <a:p>
            <a:pPr algn="l" eaLnBrk="1" hangingPunct="1">
              <a:lnSpc>
                <a:spcPct val="150000"/>
              </a:lnSpc>
            </a:pPr>
            <a:r>
              <a:rPr lang="el-GR" b="1" u="sng" dirty="0" smtClean="0">
                <a:solidFill>
                  <a:srgbClr val="FF0000"/>
                </a:solidFill>
                <a:ea typeface="Arial Unicode MS" pitchFamily="34" charset="-128"/>
                <a:cs typeface="Arial Unicode MS" pitchFamily="34" charset="-128"/>
              </a:rPr>
              <a:t>Ηλεκτρονικό τιμολόγιο</a:t>
            </a:r>
          </a:p>
          <a:p>
            <a:pPr algn="l" eaLnBrk="1" hangingPunct="1">
              <a:lnSpc>
                <a:spcPct val="150000"/>
              </a:lnSpc>
            </a:pPr>
            <a:r>
              <a:rPr lang="el-GR" b="1" dirty="0" smtClean="0">
                <a:solidFill>
                  <a:schemeClr val="tx1"/>
                </a:solidFill>
                <a:ea typeface="Arial Unicode MS" pitchFamily="34" charset="-128"/>
                <a:cs typeface="Arial Unicode MS" pitchFamily="34" charset="-128"/>
              </a:rPr>
              <a:t>Οποιοδήποτε τιμολόγιο εκδίδεται και αποστέλλεται ηλεκτρονικά είναι ηλεκτρονικό τιμολόγιο.</a:t>
            </a:r>
          </a:p>
          <a:p>
            <a:pPr algn="l" eaLnBrk="1" hangingPunct="1">
              <a:lnSpc>
                <a:spcPct val="150000"/>
              </a:lnSpc>
            </a:pPr>
            <a:r>
              <a:rPr lang="el-GR" b="1" dirty="0" smtClean="0">
                <a:solidFill>
                  <a:schemeClr val="tx1"/>
                </a:solidFill>
                <a:ea typeface="Arial Unicode MS" pitchFamily="34" charset="-128"/>
                <a:cs typeface="Arial Unicode MS" pitchFamily="34" charset="-128"/>
              </a:rPr>
              <a:t>- Πρέπει να είναι σε ασφαλή μορφότυπο (</a:t>
            </a:r>
            <a:r>
              <a:rPr lang="en-US" b="1" dirty="0" smtClean="0">
                <a:solidFill>
                  <a:schemeClr val="tx1"/>
                </a:solidFill>
                <a:ea typeface="Arial Unicode MS" pitchFamily="34" charset="-128"/>
                <a:cs typeface="Arial Unicode MS" pitchFamily="34" charset="-128"/>
              </a:rPr>
              <a:t>xml, pdf </a:t>
            </a:r>
            <a:r>
              <a:rPr lang="el-GR" b="1" dirty="0" smtClean="0">
                <a:solidFill>
                  <a:schemeClr val="tx1"/>
                </a:solidFill>
                <a:ea typeface="Arial Unicode MS" pitchFamily="34" charset="-128"/>
                <a:cs typeface="Arial Unicode MS" pitchFamily="34" charset="-128"/>
              </a:rPr>
              <a:t>κλπ.).</a:t>
            </a:r>
          </a:p>
          <a:p>
            <a:pPr algn="l" eaLnBrk="1" hangingPunct="1">
              <a:lnSpc>
                <a:spcPct val="150000"/>
              </a:lnSpc>
            </a:pPr>
            <a:r>
              <a:rPr lang="el-GR" b="1" dirty="0" smtClean="0">
                <a:solidFill>
                  <a:schemeClr val="tx1"/>
                </a:solidFill>
                <a:ea typeface="Arial Unicode MS" pitchFamily="34" charset="-128"/>
                <a:cs typeface="Arial Unicode MS" pitchFamily="34" charset="-128"/>
              </a:rPr>
              <a:t>- Πρέπει να γίνεται δεκτό από τον πελάτη, με έγγραφη ή ηλεκτρονική αποδοχή ή σιωπηρά.</a:t>
            </a:r>
          </a:p>
          <a:p>
            <a:pPr algn="l" eaLnBrk="1" hangingPunct="1">
              <a:lnSpc>
                <a:spcPct val="150000"/>
              </a:lnSpc>
            </a:pPr>
            <a:r>
              <a:rPr lang="el-GR" b="1" u="sng" dirty="0" smtClean="0">
                <a:solidFill>
                  <a:srgbClr val="FF0000"/>
                </a:solidFill>
                <a:ea typeface="Arial Unicode MS" pitchFamily="34" charset="-128"/>
                <a:cs typeface="Arial Unicode MS" pitchFamily="34" charset="-128"/>
              </a:rPr>
              <a:t>Παράδειγμα.</a:t>
            </a:r>
          </a:p>
          <a:p>
            <a:pPr algn="l" eaLnBrk="1" hangingPunct="1">
              <a:lnSpc>
                <a:spcPct val="150000"/>
              </a:lnSpc>
            </a:pPr>
            <a:r>
              <a:rPr lang="el-GR" b="1" dirty="0" smtClean="0">
                <a:solidFill>
                  <a:schemeClr val="tx1"/>
                </a:solidFill>
                <a:ea typeface="Arial Unicode MS" pitchFamily="34" charset="-128"/>
                <a:cs typeface="Arial Unicode MS" pitchFamily="34" charset="-128"/>
              </a:rPr>
              <a:t>Λογιστής εκδίδει χειρόγραφο τιμολόγιο, το σκανάρει και το αποστέλλει μέσω </a:t>
            </a:r>
            <a:r>
              <a:rPr lang="en-US" b="1" dirty="0" smtClean="0">
                <a:solidFill>
                  <a:schemeClr val="tx1"/>
                </a:solidFill>
                <a:ea typeface="Arial Unicode MS" pitchFamily="34" charset="-128"/>
                <a:cs typeface="Arial Unicode MS" pitchFamily="34" charset="-128"/>
              </a:rPr>
              <a:t>e-mail </a:t>
            </a:r>
            <a:r>
              <a:rPr lang="el-GR" b="1" dirty="0" smtClean="0">
                <a:solidFill>
                  <a:schemeClr val="tx1"/>
                </a:solidFill>
                <a:ea typeface="Arial Unicode MS" pitchFamily="34" charset="-128"/>
                <a:cs typeface="Arial Unicode MS" pitchFamily="34" charset="-128"/>
              </a:rPr>
              <a:t>ως </a:t>
            </a:r>
            <a:r>
              <a:rPr lang="en-US" b="1" dirty="0" smtClean="0">
                <a:solidFill>
                  <a:schemeClr val="tx1"/>
                </a:solidFill>
                <a:ea typeface="Arial Unicode MS" pitchFamily="34" charset="-128"/>
                <a:cs typeface="Arial Unicode MS" pitchFamily="34" charset="-128"/>
              </a:rPr>
              <a:t>pdf </a:t>
            </a:r>
            <a:r>
              <a:rPr lang="el-GR" b="1" dirty="0" smtClean="0">
                <a:solidFill>
                  <a:schemeClr val="tx1"/>
                </a:solidFill>
                <a:ea typeface="Arial Unicode MS" pitchFamily="34" charset="-128"/>
                <a:cs typeface="Arial Unicode MS" pitchFamily="34" charset="-128"/>
              </a:rPr>
              <a:t>σε πελάτη. Είναι ηλεκτρονικό τιμολόγιο εφόσον ο πελάτης το αποδεχθεί ή προκύπτει ότι το αποδέχθηκε π.χ. λόγω εξόφλησης του.</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graphicFrame>
        <p:nvGraphicFramePr>
          <p:cNvPr id="4" name="3 - Διάγραμμα"/>
          <p:cNvGraphicFramePr/>
          <p:nvPr/>
        </p:nvGraphicFramePr>
        <p:xfrm>
          <a:off x="179388" y="692150"/>
          <a:ext cx="8713787"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7172" name="2 - Υπότιτλος"/>
          <p:cNvSpPr>
            <a:spLocks noGrp="1"/>
          </p:cNvSpPr>
          <p:nvPr>
            <p:ph type="subTitle" idx="1"/>
          </p:nvPr>
        </p:nvSpPr>
        <p:spPr>
          <a:xfrm>
            <a:off x="179388" y="620689"/>
            <a:ext cx="8713787" cy="792087"/>
          </a:xfrm>
        </p:spPr>
        <p:txBody>
          <a:bodyPr>
            <a:normAutofit fontScale="25000" lnSpcReduction="20000"/>
          </a:bodyPr>
          <a:lstStyle/>
          <a:p>
            <a:pPr eaLnBrk="1" hangingPunct="1"/>
            <a:endParaRPr lang="el-GR" sz="2000" b="1" u="sng" dirty="0" smtClean="0">
              <a:solidFill>
                <a:srgbClr val="C00000"/>
              </a:solidFill>
              <a:ea typeface="Arial Unicode MS" pitchFamily="34" charset="-128"/>
              <a:cs typeface="Arial Unicode MS" pitchFamily="34" charset="-128"/>
            </a:endParaRPr>
          </a:p>
          <a:p>
            <a:pPr eaLnBrk="1" hangingPunct="1"/>
            <a:endParaRPr lang="el-GR" sz="2000" b="1" u="sng" dirty="0" smtClean="0">
              <a:solidFill>
                <a:srgbClr val="C00000"/>
              </a:solidFill>
              <a:ea typeface="Arial Unicode MS" pitchFamily="34" charset="-128"/>
              <a:cs typeface="Arial Unicode MS" pitchFamily="34" charset="-128"/>
            </a:endParaRPr>
          </a:p>
          <a:p>
            <a:pPr algn="ctr" eaLnBrk="1" hangingPunct="1"/>
            <a:r>
              <a:rPr lang="el-GR" sz="9600" b="1" u="sng" dirty="0" smtClean="0">
                <a:solidFill>
                  <a:srgbClr val="C00000"/>
                </a:solidFill>
                <a:ea typeface="Arial Unicode MS" pitchFamily="34" charset="-128"/>
                <a:cs typeface="Arial Unicode MS" pitchFamily="34" charset="-128"/>
              </a:rPr>
              <a:t>Φορολογική </a:t>
            </a:r>
            <a:r>
              <a:rPr lang="el-GR" sz="9600" b="1" u="sng" dirty="0" smtClean="0">
                <a:solidFill>
                  <a:srgbClr val="C00000"/>
                </a:solidFill>
                <a:ea typeface="Arial Unicode MS" pitchFamily="34" charset="-128"/>
                <a:cs typeface="Arial Unicode MS" pitchFamily="34" charset="-128"/>
              </a:rPr>
              <a:t>αναμόρφωση αποτελεσμάτων με τα Ε.Λ.Π. Παράδειγμα.: </a:t>
            </a:r>
            <a:r>
              <a:rPr lang="el-GR" sz="9600" b="1" dirty="0" smtClean="0">
                <a:solidFill>
                  <a:srgbClr val="C00000"/>
                </a:solidFill>
                <a:ea typeface="Arial Unicode MS" pitchFamily="34" charset="-128"/>
                <a:cs typeface="Arial Unicode MS" pitchFamily="34" charset="-128"/>
              </a:rPr>
              <a:t>Αρχική κατάσταση αποτελεσμάτων (απλοποιημένη) οντότητας</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397074576"/>
              </p:ext>
            </p:extLst>
          </p:nvPr>
        </p:nvGraphicFramePr>
        <p:xfrm>
          <a:off x="179512" y="1844824"/>
          <a:ext cx="8784976" cy="4824536"/>
        </p:xfrm>
        <a:graphic>
          <a:graphicData uri="http://schemas.openxmlformats.org/presentationml/2006/ole">
            <mc:AlternateContent xmlns:mc="http://schemas.openxmlformats.org/markup-compatibility/2006">
              <mc:Choice xmlns:v="urn:schemas-microsoft-com:vml" Requires="v">
                <p:oleObj spid="_x0000_s1031" name="Worksheet" r:id="rId3" imgW="5524500" imgH="2981325" progId="Excel.Sheet.8">
                  <p:embed/>
                </p:oleObj>
              </mc:Choice>
              <mc:Fallback>
                <p:oleObj name="Worksheet" r:id="rId3" imgW="5524500" imgH="2981325"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44824"/>
                        <a:ext cx="8784976" cy="4824536"/>
                      </a:xfrm>
                      <a:prstGeom prst="rect">
                        <a:avLst/>
                      </a:prstGeom>
                      <a:noFill/>
                      <a:ln>
                        <a:noFill/>
                      </a:ln>
                      <a:effec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cs typeface="Arial" pitchFamily="34" charset="0"/>
              </a:rPr>
              <a:t>ΕΛΛΗΝΙΚΑ  ΛΟΓΙΣΤΙΚΑ  ΠΡΟΤΥΠΑ – ΛΟΓΙΣΤΙΚΑ ΑΡΧΕΙΑ</a:t>
            </a:r>
            <a:endParaRPr lang="en-US" sz="2400" b="1" dirty="0" smtClean="0">
              <a:solidFill>
                <a:srgbClr val="0000FF"/>
              </a:solidFill>
              <a:cs typeface="Arial" pitchFamily="34" charset="0"/>
            </a:endParaRPr>
          </a:p>
        </p:txBody>
      </p:sp>
      <p:sp>
        <p:nvSpPr>
          <p:cNvPr id="8196" name="2 - Υπότιτλος"/>
          <p:cNvSpPr>
            <a:spLocks noGrp="1"/>
          </p:cNvSpPr>
          <p:nvPr>
            <p:ph type="subTitle" idx="1"/>
          </p:nvPr>
        </p:nvSpPr>
        <p:spPr>
          <a:xfrm>
            <a:off x="179388" y="692150"/>
            <a:ext cx="8713787" cy="5832475"/>
          </a:xfrm>
        </p:spPr>
        <p:txBody>
          <a:bodyPr/>
          <a:lstStyle/>
          <a:p>
            <a:pPr eaLnBrk="1" hangingPunct="1"/>
            <a:r>
              <a:rPr lang="el-GR" sz="2000" b="1" u="sng" dirty="0" smtClean="0">
                <a:solidFill>
                  <a:srgbClr val="C00000"/>
                </a:solidFill>
                <a:ea typeface="Arial Unicode MS" pitchFamily="34" charset="-128"/>
                <a:cs typeface="Arial Unicode MS" pitchFamily="34" charset="-128"/>
              </a:rPr>
              <a:t>Φορολογική αναμόρφωση αποτελεσμάτων με τα Ε.Λ.Π.</a:t>
            </a:r>
          </a:p>
          <a:p>
            <a:pPr eaLnBrk="1" hangingPunct="1"/>
            <a:r>
              <a:rPr lang="el-GR" sz="2000" b="1" dirty="0" smtClean="0">
                <a:solidFill>
                  <a:srgbClr val="C00000"/>
                </a:solidFill>
                <a:ea typeface="Arial Unicode MS" pitchFamily="34" charset="-128"/>
                <a:cs typeface="Arial Unicode MS" pitchFamily="34" charset="-128"/>
              </a:rPr>
              <a:t>Υπόθεση:</a:t>
            </a:r>
          </a:p>
          <a:p>
            <a:pPr eaLnBrk="1" hangingPunct="1"/>
            <a:r>
              <a:rPr lang="el-GR" sz="2000" b="1" dirty="0" smtClean="0">
                <a:solidFill>
                  <a:srgbClr val="C00000"/>
                </a:solidFill>
                <a:ea typeface="Arial Unicode MS" pitchFamily="34" charset="-128"/>
                <a:cs typeface="Arial Unicode MS" pitchFamily="34" charset="-128"/>
              </a:rPr>
              <a:t>- Πρόβλεψη αποζημίωσης προσωπικού λόγω εξόδου: 10.000 ευρώ.</a:t>
            </a:r>
          </a:p>
          <a:p>
            <a:pPr eaLnBrk="1" hangingPunct="1"/>
            <a:r>
              <a:rPr lang="el-GR" sz="2000" b="1" dirty="0" smtClean="0">
                <a:solidFill>
                  <a:srgbClr val="C00000"/>
                </a:solidFill>
                <a:ea typeface="Arial Unicode MS" pitchFamily="34" charset="-128"/>
                <a:cs typeface="Arial Unicode MS" pitchFamily="34" charset="-128"/>
              </a:rPr>
              <a:t>- Λοιπές δαπάνες μη εκπιπτόμενες: 4.000 ευρώ.</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8194" name="Object 3"/>
          <p:cNvGraphicFramePr>
            <a:graphicFrameLocks noChangeAspect="1"/>
          </p:cNvGraphicFramePr>
          <p:nvPr/>
        </p:nvGraphicFramePr>
        <p:xfrm>
          <a:off x="250825" y="2276872"/>
          <a:ext cx="8569647" cy="4392487"/>
        </p:xfrm>
        <a:graphic>
          <a:graphicData uri="http://schemas.openxmlformats.org/presentationml/2006/ole">
            <mc:AlternateContent xmlns:mc="http://schemas.openxmlformats.org/markup-compatibility/2006">
              <mc:Choice xmlns:v="urn:schemas-microsoft-com:vml" Requires="v">
                <p:oleObj spid="_x0000_s2055" name="Worksheet" r:id="rId3" imgW="7391400" imgH="2686050" progId="Excel.Sheet.8">
                  <p:embed/>
                </p:oleObj>
              </mc:Choice>
              <mc:Fallback>
                <p:oleObj name="Worksheet" r:id="rId3" imgW="7391400" imgH="268605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76872"/>
                        <a:ext cx="8569647"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9220" name="2 - Υπότιτλος"/>
          <p:cNvSpPr>
            <a:spLocks noGrp="1"/>
          </p:cNvSpPr>
          <p:nvPr>
            <p:ph type="subTitle" idx="1"/>
          </p:nvPr>
        </p:nvSpPr>
        <p:spPr>
          <a:xfrm>
            <a:off x="179388" y="692151"/>
            <a:ext cx="8713787" cy="648617"/>
          </a:xfrm>
        </p:spPr>
        <p:txBody>
          <a:bodyPr>
            <a:normAutofit fontScale="25000" lnSpcReduction="20000"/>
          </a:bodyPr>
          <a:lstStyle/>
          <a:p>
            <a:pPr eaLnBrk="1" hangingPunct="1"/>
            <a:endParaRPr lang="el-GR" sz="2400" b="1" u="sng" dirty="0" smtClean="0">
              <a:solidFill>
                <a:srgbClr val="C00000"/>
              </a:solidFill>
              <a:latin typeface="+mj-lt"/>
              <a:ea typeface="Arial Unicode MS" pitchFamily="34" charset="-128"/>
              <a:cs typeface="Arial Unicode MS" pitchFamily="34" charset="-128"/>
            </a:endParaRPr>
          </a:p>
          <a:p>
            <a:pPr eaLnBrk="1" hangingPunct="1"/>
            <a:endParaRPr lang="el-GR" sz="2400" b="1" u="sng" dirty="0" smtClean="0">
              <a:solidFill>
                <a:srgbClr val="C00000"/>
              </a:solidFill>
              <a:latin typeface="+mj-lt"/>
              <a:ea typeface="Arial Unicode MS" pitchFamily="34" charset="-128"/>
              <a:cs typeface="Arial Unicode MS" pitchFamily="34" charset="-128"/>
            </a:endParaRPr>
          </a:p>
          <a:p>
            <a:pPr eaLnBrk="1" hangingPunct="1"/>
            <a:endParaRPr lang="el-GR" sz="8000" b="1" u="sng" dirty="0" smtClean="0">
              <a:solidFill>
                <a:srgbClr val="C00000"/>
              </a:solidFill>
              <a:latin typeface="+mj-lt"/>
              <a:ea typeface="Arial Unicode MS" pitchFamily="34" charset="-128"/>
              <a:cs typeface="Arial Unicode MS" pitchFamily="34" charset="-128"/>
            </a:endParaRPr>
          </a:p>
          <a:p>
            <a:pPr eaLnBrk="1" hangingPunct="1"/>
            <a:endParaRPr lang="el-GR" sz="8000" b="1" u="sng" dirty="0" smtClean="0">
              <a:solidFill>
                <a:srgbClr val="C00000"/>
              </a:solidFill>
              <a:latin typeface="+mj-lt"/>
              <a:ea typeface="Arial Unicode MS" pitchFamily="34" charset="-128"/>
              <a:cs typeface="Arial Unicode MS" pitchFamily="34" charset="-128"/>
            </a:endParaRPr>
          </a:p>
          <a:p>
            <a:pPr eaLnBrk="1" hangingPunct="1"/>
            <a:r>
              <a:rPr lang="el-GR" sz="8000" b="1" u="sng" dirty="0" smtClean="0">
                <a:solidFill>
                  <a:srgbClr val="C00000"/>
                </a:solidFill>
                <a:latin typeface="+mj-lt"/>
                <a:ea typeface="Arial Unicode MS" pitchFamily="34" charset="-128"/>
                <a:cs typeface="Arial Unicode MS" pitchFamily="34" charset="-128"/>
              </a:rPr>
              <a:t>Φορολογική αναμόρφωση αποτελεσμάτων με τα Ε.Λ.Π.</a:t>
            </a:r>
          </a:p>
          <a:p>
            <a:pPr eaLnBrk="1" hangingPunct="1"/>
            <a:r>
              <a:rPr lang="el-GR" sz="8000" b="1" u="sng" dirty="0" smtClean="0">
                <a:solidFill>
                  <a:srgbClr val="C00000"/>
                </a:solidFill>
                <a:latin typeface="+mj-lt"/>
                <a:ea typeface="Arial Unicode MS" pitchFamily="34" charset="-128"/>
                <a:cs typeface="Arial Unicode MS" pitchFamily="34" charset="-128"/>
              </a:rPr>
              <a:t>Παράδειγμα.</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9218" name="Object 3"/>
          <p:cNvGraphicFramePr>
            <a:graphicFrameLocks noChangeAspect="1"/>
          </p:cNvGraphicFramePr>
          <p:nvPr/>
        </p:nvGraphicFramePr>
        <p:xfrm>
          <a:off x="395288" y="2276872"/>
          <a:ext cx="8497192" cy="4320480"/>
        </p:xfrm>
        <a:graphic>
          <a:graphicData uri="http://schemas.openxmlformats.org/presentationml/2006/ole">
            <mc:AlternateContent xmlns:mc="http://schemas.openxmlformats.org/markup-compatibility/2006">
              <mc:Choice xmlns:v="urn:schemas-microsoft-com:vml" Requires="v">
                <p:oleObj spid="_x0000_s3079" name="Worksheet" r:id="rId3" imgW="5524500" imgH="1562100" progId="Excel.Sheet.8">
                  <p:embed/>
                </p:oleObj>
              </mc:Choice>
              <mc:Fallback>
                <p:oleObj name="Worksheet" r:id="rId3" imgW="5524500" imgH="15621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76872"/>
                        <a:ext cx="84971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l-GR" sz="3200" b="1" dirty="0">
                <a:solidFill>
                  <a:srgbClr val="FF0000"/>
                </a:solidFill>
                <a:latin typeface="Times New Roman" charset="0"/>
              </a:rPr>
              <a:t>Λογιστικά Σφάλματα</a:t>
            </a:r>
          </a:p>
        </p:txBody>
      </p:sp>
      <p:sp>
        <p:nvSpPr>
          <p:cNvPr id="2053" name="Rectangle 5"/>
          <p:cNvSpPr>
            <a:spLocks noGrp="1" noChangeArrowheads="1"/>
          </p:cNvSpPr>
          <p:nvPr>
            <p:ph idx="1"/>
          </p:nvPr>
        </p:nvSpPr>
        <p:spPr/>
        <p:txBody>
          <a:bodyPr/>
          <a:lstStyle/>
          <a:p>
            <a:r>
              <a:rPr lang="el-GR" sz="2800" dirty="0">
                <a:latin typeface="Times New Roman" charset="0"/>
              </a:rPr>
              <a:t>Ως Λογιστικά Σφάλματα θεωρούνται</a:t>
            </a:r>
            <a:r>
              <a:rPr lang="en-US" sz="2800" dirty="0">
                <a:latin typeface="Times New Roman" charset="0"/>
              </a:rPr>
              <a:t>:</a:t>
            </a:r>
          </a:p>
          <a:p>
            <a:pPr lvl="1"/>
            <a:r>
              <a:rPr lang="el-GR" dirty="0">
                <a:latin typeface="Times New Roman" charset="0"/>
              </a:rPr>
              <a:t>τα αριθμητικά λάθη </a:t>
            </a:r>
          </a:p>
          <a:p>
            <a:pPr lvl="1"/>
            <a:r>
              <a:rPr lang="el-GR" dirty="0">
                <a:latin typeface="Times New Roman" charset="0"/>
              </a:rPr>
              <a:t>οι παραλήψεις και</a:t>
            </a:r>
          </a:p>
          <a:p>
            <a:pPr lvl="1"/>
            <a:r>
              <a:rPr lang="el-GR" dirty="0">
                <a:latin typeface="Times New Roman" charset="0"/>
              </a:rPr>
              <a:t>οι λανθασμένες καταχωρήσεις των λογιστικών γεγονότων στα βιβλία της επιχείρησης</a:t>
            </a:r>
          </a:p>
          <a:p>
            <a:pPr lvl="1">
              <a:buFontTx/>
              <a:buNone/>
            </a:pPr>
            <a:endParaRPr lang="el-GR"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B13C2B57-A81B-4A78-91F7-0A94B9C395D9}" type="slidenum">
              <a:rPr lang="el-GR"/>
              <a:pPr/>
              <a:t>76</a:t>
            </a:fld>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sz="2800" b="1" dirty="0">
                <a:solidFill>
                  <a:srgbClr val="FF0000"/>
                </a:solidFill>
                <a:latin typeface="Times New Roman" charset="0"/>
              </a:rPr>
              <a:t>Είδη Σφαλμάτων</a:t>
            </a:r>
            <a:br>
              <a:rPr lang="el-GR" sz="2800" b="1" dirty="0">
                <a:solidFill>
                  <a:srgbClr val="FF0000"/>
                </a:solidFill>
                <a:latin typeface="Times New Roman" charset="0"/>
              </a:rPr>
            </a:br>
            <a:endParaRPr lang="el-GR" sz="2800" b="1" dirty="0">
              <a:solidFill>
                <a:srgbClr val="FF0000"/>
              </a:solidFill>
              <a:latin typeface="Times New Roman" charset="0"/>
            </a:endParaRPr>
          </a:p>
        </p:txBody>
      </p:sp>
      <p:sp>
        <p:nvSpPr>
          <p:cNvPr id="4099" name="Rectangle 3"/>
          <p:cNvSpPr>
            <a:spLocks noGrp="1" noChangeArrowheads="1"/>
          </p:cNvSpPr>
          <p:nvPr>
            <p:ph idx="1"/>
          </p:nvPr>
        </p:nvSpPr>
        <p:spPr/>
        <p:txBody>
          <a:bodyPr/>
          <a:lstStyle/>
          <a:p>
            <a:r>
              <a:rPr lang="el-GR" sz="2800" dirty="0">
                <a:latin typeface="Times New Roman" charset="0"/>
              </a:rPr>
              <a:t>Τα λογιστικά σφάλματα ταξινομούνται με βάση διάφορα κριτήρια όπως</a:t>
            </a:r>
            <a:r>
              <a:rPr lang="en-US" sz="2800" dirty="0">
                <a:latin typeface="Times New Roman" charset="0"/>
              </a:rPr>
              <a:t>:</a:t>
            </a:r>
            <a:endParaRPr lang="el-GR" sz="2800" dirty="0">
              <a:latin typeface="Times New Roman" charset="0"/>
            </a:endParaRPr>
          </a:p>
          <a:p>
            <a:pPr lvl="1"/>
            <a:r>
              <a:rPr lang="el-GR" dirty="0">
                <a:latin typeface="Times New Roman" charset="0"/>
              </a:rPr>
              <a:t>τη φύση των λογαριασμών που επηρεάζονται</a:t>
            </a:r>
          </a:p>
          <a:p>
            <a:pPr lvl="1"/>
            <a:r>
              <a:rPr lang="el-GR" dirty="0">
                <a:latin typeface="Times New Roman" charset="0"/>
              </a:rPr>
              <a:t>το λογιστικό βιβλίο που εμφανίζονται</a:t>
            </a:r>
          </a:p>
          <a:p>
            <a:pPr lvl="1">
              <a:buFontTx/>
              <a:buNone/>
            </a:pP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9E10AB00-3152-4603-8DD8-D63FA00B5EAB}" type="slidenum">
              <a:rPr lang="el-GR"/>
              <a:pPr/>
              <a:t>77</a:t>
            </a:fld>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5123" name="Rectangle 3"/>
          <p:cNvSpPr>
            <a:spLocks noGrp="1" noChangeArrowheads="1"/>
          </p:cNvSpPr>
          <p:nvPr>
            <p:ph idx="1"/>
          </p:nvPr>
        </p:nvSpPr>
        <p:spPr/>
        <p:txBody>
          <a:bodyPr>
            <a:normAutofit lnSpcReduction="10000"/>
          </a:bodyPr>
          <a:lstStyle/>
          <a:p>
            <a:r>
              <a:rPr lang="el-GR" sz="2800" dirty="0">
                <a:latin typeface="Times New Roman" charset="0"/>
              </a:rPr>
              <a:t>Σφάλματα που επηρεάζουν μόνο λογαριασμούς ισολογισμού</a:t>
            </a:r>
            <a:r>
              <a:rPr lang="en-US" sz="2800" dirty="0">
                <a:latin typeface="Times New Roman" charset="0"/>
              </a:rPr>
              <a:t>:</a:t>
            </a:r>
            <a:endParaRPr lang="el-GR" sz="2800" dirty="0">
              <a:latin typeface="Times New Roman" charset="0"/>
            </a:endParaRPr>
          </a:p>
          <a:p>
            <a:r>
              <a:rPr lang="el-GR" sz="2800" dirty="0">
                <a:latin typeface="Times New Roman" charset="0"/>
              </a:rPr>
              <a:t>Παραδείγματα</a:t>
            </a:r>
            <a:r>
              <a:rPr lang="en-US" sz="2800" dirty="0">
                <a:latin typeface="Times New Roman" charset="0"/>
              </a:rPr>
              <a:t>:</a:t>
            </a:r>
          </a:p>
          <a:p>
            <a:pPr lvl="1"/>
            <a:r>
              <a:rPr lang="el-GR" dirty="0">
                <a:latin typeface="Times New Roman" charset="0"/>
              </a:rPr>
              <a:t>αντί να χρεωθούν τα εμπορεύματα χρεώνονται τα μηχανήματα ή</a:t>
            </a:r>
          </a:p>
          <a:p>
            <a:pPr lvl="1"/>
            <a:r>
              <a:rPr lang="el-GR" dirty="0">
                <a:latin typeface="Times New Roman" charset="0"/>
              </a:rPr>
              <a:t>αντί να πιστωθούν τα ασφάλιστρα πληρωτέα πιστώνονται οι τόκοι πληρωτέοι ή</a:t>
            </a:r>
          </a:p>
          <a:p>
            <a:pPr lvl="1"/>
            <a:r>
              <a:rPr lang="el-GR" dirty="0">
                <a:latin typeface="Times New Roman" charset="0"/>
              </a:rPr>
              <a:t>αντί να καταχωρηθεί μια συναλλαγή τοις </a:t>
            </a:r>
            <a:r>
              <a:rPr lang="el-GR" dirty="0" smtClean="0">
                <a:latin typeface="Times New Roman" charset="0"/>
              </a:rPr>
              <a:t>μετρητοίς </a:t>
            </a:r>
            <a:r>
              <a:rPr lang="el-GR" dirty="0">
                <a:latin typeface="Times New Roman" charset="0"/>
              </a:rPr>
              <a:t>καταχωρείται μια συναλλαγή με πίστωση</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E722F499-31FC-4848-BB62-2123C34F1BF4}" type="slidenum">
              <a:rPr lang="el-GR"/>
              <a:pPr/>
              <a:t>78</a:t>
            </a:fld>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7171" name="Rectangle 3"/>
          <p:cNvSpPr>
            <a:spLocks noGrp="1" noChangeArrowheads="1"/>
          </p:cNvSpPr>
          <p:nvPr>
            <p:ph idx="1"/>
          </p:nvPr>
        </p:nvSpPr>
        <p:spPr/>
        <p:txBody>
          <a:bodyPr/>
          <a:lstStyle/>
          <a:p>
            <a:r>
              <a:rPr lang="el-GR" sz="2800" dirty="0">
                <a:latin typeface="Times New Roman" charset="0"/>
              </a:rPr>
              <a:t>Σφάλματα που επηρεάζουν μόνο λογαριασμούς ισολογισμού</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απαιτούμενες διορθωτικές εγγραφές</a:t>
            </a:r>
            <a:r>
              <a:rPr lang="en-US" sz="2800" dirty="0">
                <a:latin typeface="Times New Roman" charset="0"/>
              </a:rPr>
              <a:t>:</a:t>
            </a:r>
          </a:p>
          <a:p>
            <a:pPr lvl="1"/>
            <a:r>
              <a:rPr lang="el-GR" dirty="0">
                <a:latin typeface="Times New Roman" charset="0"/>
              </a:rPr>
              <a:t>είτε αποκαλυφθούν μέσα στη λογιστική χρήση στην οποία συνέβησαν</a:t>
            </a:r>
          </a:p>
          <a:p>
            <a:pPr lvl="1"/>
            <a:r>
              <a:rPr lang="el-GR" dirty="0">
                <a:latin typeface="Times New Roman" charset="0"/>
              </a:rPr>
              <a:t>είτε αποκαλυφθούν σε επόμενη λογιστική χρήση </a:t>
            </a:r>
          </a:p>
        </p:txBody>
      </p:sp>
      <p:sp>
        <p:nvSpPr>
          <p:cNvPr id="6" name="5 - Θέση αριθμού διαφάνειας"/>
          <p:cNvSpPr>
            <a:spLocks noGrp="1"/>
          </p:cNvSpPr>
          <p:nvPr>
            <p:ph type="sldNum" sz="quarter" idx="12"/>
          </p:nvPr>
        </p:nvSpPr>
        <p:spPr/>
        <p:txBody>
          <a:bodyPr>
            <a:normAutofit/>
          </a:bodyPr>
          <a:lstStyle/>
          <a:p>
            <a:fld id="{ABEFCBCD-ED4C-4427-A0CA-E310FE5B490D}" type="slidenum">
              <a:rPr lang="el-GR"/>
              <a:pPr/>
              <a:t>79</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764704"/>
            <a:ext cx="7992888" cy="1405960"/>
          </a:xfrm>
        </p:spPr>
        <p:txBody>
          <a:bodyPr>
            <a:normAutofit fontScale="90000"/>
          </a:bodyPr>
          <a:lstStyle/>
          <a:p>
            <a:pPr eaLnBrk="1" hangingPunct="1"/>
            <a:r>
              <a:rPr lang="el-GR" sz="4000" b="1" dirty="0" smtClean="0"/>
              <a:t>Διαφορές στις Χρηματοοικονομικές καταστάσεις</a:t>
            </a:r>
          </a:p>
        </p:txBody>
      </p:sp>
      <p:sp>
        <p:nvSpPr>
          <p:cNvPr id="12291" name="Rectangle 3"/>
          <p:cNvSpPr>
            <a:spLocks noGrp="1" noChangeArrowheads="1"/>
          </p:cNvSpPr>
          <p:nvPr>
            <p:ph idx="1"/>
          </p:nvPr>
        </p:nvSpPr>
        <p:spPr>
          <a:xfrm>
            <a:off x="683568" y="2323652"/>
            <a:ext cx="7632848" cy="3508977"/>
          </a:xfrm>
        </p:spPr>
        <p:txBody>
          <a:bodyPr>
            <a:normAutofit fontScale="92500"/>
          </a:bodyPr>
          <a:lstStyle/>
          <a:p>
            <a:pPr algn="just" eaLnBrk="1" hangingPunct="1">
              <a:lnSpc>
                <a:spcPct val="150000"/>
              </a:lnSpc>
              <a:buFont typeface="Wingdings" pitchFamily="2" charset="2"/>
              <a:buNone/>
            </a:pPr>
            <a:r>
              <a:rPr lang="el-GR" dirty="0" smtClean="0"/>
              <a:t>	</a:t>
            </a:r>
            <a:r>
              <a:rPr lang="el-GR" sz="2000" dirty="0" smtClean="0">
                <a:latin typeface="Times New Roman" pitchFamily="18" charset="0"/>
              </a:rPr>
              <a:t>με βάση τα Ε.Λ.Π, οι χρηματοοικονομικές καταστάσεις περιλαμβάνουν:</a:t>
            </a:r>
            <a:endParaRPr lang="en-US" sz="2000" dirty="0" smtClean="0">
              <a:latin typeface="Times New Roman" pitchFamily="18" charset="0"/>
            </a:endParaRPr>
          </a:p>
          <a:p>
            <a:pPr algn="just" eaLnBrk="1" hangingPunct="1">
              <a:lnSpc>
                <a:spcPct val="150000"/>
              </a:lnSpc>
              <a:buFont typeface="Wingdings" pitchFamily="2" charset="2"/>
              <a:buNone/>
            </a:pPr>
            <a:r>
              <a:rPr lang="el-GR" sz="2000" b="1" dirty="0" smtClean="0">
                <a:latin typeface="Times New Roman" pitchFamily="18" charset="0"/>
              </a:rPr>
              <a:t>	α</a:t>
            </a:r>
            <a:r>
              <a:rPr lang="el-GR" sz="2000" b="1" dirty="0" smtClean="0">
                <a:latin typeface="Times New Roman" pitchFamily="18" charset="0"/>
              </a:rPr>
              <a:t>)</a:t>
            </a:r>
            <a:r>
              <a:rPr lang="en-US" sz="2000" b="1" dirty="0" smtClean="0">
                <a:latin typeface="Times New Roman" pitchFamily="18" charset="0"/>
              </a:rPr>
              <a:t> </a:t>
            </a:r>
            <a:r>
              <a:rPr lang="el-GR" sz="2000" dirty="0" smtClean="0">
                <a:latin typeface="Times New Roman" pitchFamily="18" charset="0"/>
              </a:rPr>
              <a:t>Τον</a:t>
            </a:r>
            <a:r>
              <a:rPr lang="en-US" sz="2000" dirty="0" smtClean="0">
                <a:latin typeface="Times New Roman" pitchFamily="18" charset="0"/>
              </a:rPr>
              <a:t> </a:t>
            </a:r>
            <a:r>
              <a:rPr lang="el-GR" sz="2000" dirty="0" smtClean="0">
                <a:latin typeface="Times New Roman" pitchFamily="18" charset="0"/>
              </a:rPr>
              <a:t>Ισολογισμό ή Κατάσταση Χρηματοοικονομικής Θέσης (Πίνακας).</a:t>
            </a:r>
          </a:p>
          <a:p>
            <a:pPr algn="just" eaLnBrk="1" hangingPunct="1">
              <a:lnSpc>
                <a:spcPct val="150000"/>
              </a:lnSpc>
              <a:buFont typeface="Wingdings" pitchFamily="2" charset="2"/>
              <a:buNone/>
            </a:pPr>
            <a:r>
              <a:rPr lang="el-GR" sz="2000" b="1" dirty="0" smtClean="0">
                <a:latin typeface="Times New Roman" pitchFamily="18" charset="0"/>
              </a:rPr>
              <a:t>	β)</a:t>
            </a:r>
            <a:r>
              <a:rPr lang="el-GR" sz="2000" dirty="0" smtClean="0">
                <a:latin typeface="Times New Roman" pitchFamily="18" charset="0"/>
              </a:rPr>
              <a:t> Την Κατάσταση Αποτελεσμάτων (Πίνακας).</a:t>
            </a:r>
            <a:endParaRPr lang="el-GR" sz="2000" b="1" dirty="0" smtClean="0">
              <a:latin typeface="Times New Roman" pitchFamily="18" charset="0"/>
            </a:endParaRPr>
          </a:p>
          <a:p>
            <a:pPr algn="just" eaLnBrk="1" hangingPunct="1">
              <a:lnSpc>
                <a:spcPct val="150000"/>
              </a:lnSpc>
              <a:buFont typeface="Wingdings" pitchFamily="2" charset="2"/>
              <a:buNone/>
            </a:pPr>
            <a:r>
              <a:rPr lang="el-GR" sz="2000" b="1" dirty="0" smtClean="0">
                <a:latin typeface="Times New Roman" pitchFamily="18" charset="0"/>
              </a:rPr>
              <a:t>	γ)</a:t>
            </a:r>
            <a:r>
              <a:rPr lang="el-GR" sz="2000" dirty="0" smtClean="0">
                <a:latin typeface="Times New Roman" pitchFamily="18" charset="0"/>
              </a:rPr>
              <a:t> Την Κατάσταση Μεταβολών Καθαρής Θέσης (Πίνακας).</a:t>
            </a:r>
            <a:endParaRPr lang="el-GR" sz="2000" b="1" dirty="0" smtClean="0">
              <a:latin typeface="Times New Roman" pitchFamily="18" charset="0"/>
            </a:endParaRPr>
          </a:p>
          <a:p>
            <a:pPr algn="just" eaLnBrk="1" hangingPunct="1">
              <a:lnSpc>
                <a:spcPct val="150000"/>
              </a:lnSpc>
              <a:buFont typeface="Wingdings" pitchFamily="2" charset="2"/>
              <a:buNone/>
            </a:pPr>
            <a:r>
              <a:rPr lang="el-GR" sz="2000" b="1" dirty="0" smtClean="0">
                <a:latin typeface="Times New Roman" pitchFamily="18" charset="0"/>
              </a:rPr>
              <a:t>	δ)</a:t>
            </a:r>
            <a:r>
              <a:rPr lang="el-GR" sz="2000" dirty="0" smtClean="0">
                <a:latin typeface="Times New Roman" pitchFamily="18" charset="0"/>
              </a:rPr>
              <a:t> Την Κατάσταση </a:t>
            </a:r>
            <a:r>
              <a:rPr lang="el-GR" sz="2000" dirty="0" smtClean="0">
                <a:latin typeface="Times New Roman" pitchFamily="18" charset="0"/>
              </a:rPr>
              <a:t>Χρηματορροών </a:t>
            </a:r>
            <a:r>
              <a:rPr lang="el-GR" sz="2000" dirty="0" smtClean="0">
                <a:latin typeface="Times New Roman" pitchFamily="18" charset="0"/>
              </a:rPr>
              <a:t>(Πίνακας).</a:t>
            </a:r>
            <a:endParaRPr lang="el-GR" sz="2000" b="1" dirty="0" smtClean="0">
              <a:latin typeface="Times New Roman" pitchFamily="18" charset="0"/>
            </a:endParaRPr>
          </a:p>
          <a:p>
            <a:pPr algn="just" eaLnBrk="1" hangingPunct="1">
              <a:lnSpc>
                <a:spcPct val="150000"/>
              </a:lnSpc>
              <a:buFont typeface="Wingdings" pitchFamily="2" charset="2"/>
              <a:buNone/>
            </a:pPr>
            <a:r>
              <a:rPr lang="el-GR" sz="2000" b="1" dirty="0" smtClean="0">
                <a:latin typeface="Times New Roman" pitchFamily="18" charset="0"/>
              </a:rPr>
              <a:t>	ε)</a:t>
            </a:r>
            <a:r>
              <a:rPr lang="el-GR" sz="2000" dirty="0" smtClean="0">
                <a:latin typeface="Times New Roman" pitchFamily="18" charset="0"/>
              </a:rPr>
              <a:t> Το Προσάρτημα (Σημειώσεις).</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6147" name="Rectangle 3"/>
          <p:cNvSpPr>
            <a:spLocks noGrp="1" noChangeArrowheads="1"/>
          </p:cNvSpPr>
          <p:nvPr>
            <p:ph idx="1"/>
          </p:nvPr>
        </p:nvSpPr>
        <p:spPr/>
        <p:txBody>
          <a:bodyPr>
            <a:normAutofit lnSpcReduction="10000"/>
          </a:bodyPr>
          <a:lstStyle/>
          <a:p>
            <a:r>
              <a:rPr lang="el-GR" sz="2800" dirty="0">
                <a:latin typeface="Times New Roman" charset="0"/>
              </a:rPr>
              <a:t>Σφάλματα που επηρεάζουν μόνο λογαριασμούς αποτελεσμάτων χρήσης δηλαδή λογαριασμούς εσόδων, εξόδων</a:t>
            </a:r>
            <a:r>
              <a:rPr lang="el-GR" sz="2800" dirty="0" smtClean="0">
                <a:latin typeface="Times New Roman" charset="0"/>
              </a:rPr>
              <a:t>, κερδών </a:t>
            </a:r>
            <a:r>
              <a:rPr lang="el-GR" sz="2800" dirty="0">
                <a:latin typeface="Times New Roman" charset="0"/>
              </a:rPr>
              <a:t>και ζημιών </a:t>
            </a:r>
            <a:r>
              <a:rPr lang="en-US" sz="2800" dirty="0">
                <a:latin typeface="Times New Roman" charset="0"/>
              </a:rPr>
              <a:t>:</a:t>
            </a:r>
            <a:endParaRPr lang="el-GR" sz="2800" dirty="0">
              <a:latin typeface="Times New Roman" charset="0"/>
            </a:endParaRPr>
          </a:p>
          <a:p>
            <a:r>
              <a:rPr lang="el-GR" sz="2800" dirty="0">
                <a:latin typeface="Times New Roman" charset="0"/>
              </a:rPr>
              <a:t>Παραδείγματα</a:t>
            </a:r>
            <a:r>
              <a:rPr lang="en-US" sz="2800" dirty="0">
                <a:latin typeface="Times New Roman" charset="0"/>
              </a:rPr>
              <a:t>:</a:t>
            </a:r>
          </a:p>
          <a:p>
            <a:pPr lvl="1"/>
            <a:r>
              <a:rPr lang="el-GR" dirty="0">
                <a:latin typeface="Times New Roman" charset="0"/>
              </a:rPr>
              <a:t>αντί να χρεωθούν οι αμοιβές προσωπικού χρεώνονται οι αμοιβές τρίτων ή </a:t>
            </a:r>
          </a:p>
          <a:p>
            <a:pPr lvl="1"/>
            <a:r>
              <a:rPr lang="el-GR" dirty="0">
                <a:latin typeface="Times New Roman" charset="0"/>
              </a:rPr>
              <a:t>αντί να πιστωθούν τα κέρδη από </a:t>
            </a:r>
            <a:r>
              <a:rPr lang="el-GR" dirty="0" smtClean="0">
                <a:latin typeface="Times New Roman" charset="0"/>
              </a:rPr>
              <a:t>χρεόγραφα </a:t>
            </a:r>
            <a:r>
              <a:rPr lang="el-GR" dirty="0">
                <a:latin typeface="Times New Roman" charset="0"/>
              </a:rPr>
              <a:t>πιστώνονται τα έσοδα από ενοίκια</a:t>
            </a:r>
          </a:p>
          <a:p>
            <a:pPr lvl="1"/>
            <a:endParaRPr lang="el-GR" dirty="0">
              <a:latin typeface="Times New Roman" charset="0"/>
            </a:endParaRPr>
          </a:p>
          <a:p>
            <a:pPr lvl="1"/>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235DB2D9-9D55-4333-9C8C-77CB103F8722}" type="slidenum">
              <a:rPr lang="el-GR"/>
              <a:pPr/>
              <a:t>80</a:t>
            </a:fld>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8195" name="Rectangle 3"/>
          <p:cNvSpPr>
            <a:spLocks noGrp="1" noChangeArrowheads="1"/>
          </p:cNvSpPr>
          <p:nvPr>
            <p:ph idx="1"/>
          </p:nvPr>
        </p:nvSpPr>
        <p:spPr/>
        <p:txBody>
          <a:bodyPr/>
          <a:lstStyle/>
          <a:p>
            <a:r>
              <a:rPr lang="el-GR" sz="2800" dirty="0">
                <a:latin typeface="Times New Roman" charset="0"/>
              </a:rPr>
              <a:t>Σφάλματα που επηρεάζουν μόνο λογαριασμούς αποτελεσμάτων χρήσης δηλαδή λογαριασμούς εσόδων, εξόδων</a:t>
            </a:r>
            <a:r>
              <a:rPr lang="el-GR" sz="2800" dirty="0" smtClean="0">
                <a:latin typeface="Times New Roman" charset="0"/>
              </a:rPr>
              <a:t>, κερδών </a:t>
            </a:r>
            <a:r>
              <a:rPr lang="el-GR" sz="2800" dirty="0">
                <a:latin typeface="Times New Roman" charset="0"/>
              </a:rPr>
              <a:t>και ζημιών </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απαιτούμενες διορθωτικές εγγραφές</a:t>
            </a:r>
            <a:r>
              <a:rPr lang="en-US" sz="2800" dirty="0">
                <a:latin typeface="Times New Roman" charset="0"/>
              </a:rPr>
              <a:t>:</a:t>
            </a:r>
          </a:p>
          <a:p>
            <a:pPr lvl="1"/>
            <a:r>
              <a:rPr lang="el-GR" dirty="0">
                <a:latin typeface="Times New Roman" charset="0"/>
              </a:rPr>
              <a:t>μόνο εάν αποκαλυφθούν μέσα στην χρήση στην οποία συνέβησαν </a:t>
            </a: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F17BC0AC-5B1C-4C0F-846D-3BEFBF11450E}" type="slidenum">
              <a:rPr lang="el-GR"/>
              <a:pPr/>
              <a:t>81</a:t>
            </a:fld>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9219" name="Rectangle 3"/>
          <p:cNvSpPr>
            <a:spLocks noGrp="1" noChangeArrowheads="1"/>
          </p:cNvSpPr>
          <p:nvPr>
            <p:ph idx="1"/>
          </p:nvPr>
        </p:nvSpPr>
        <p:spPr/>
        <p:txBody>
          <a:bodyPr>
            <a:normAutofit fontScale="92500" lnSpcReduction="10000"/>
          </a:bodyPr>
          <a:lstStyle/>
          <a:p>
            <a:r>
              <a:rPr lang="el-GR" sz="2800" dirty="0">
                <a:latin typeface="Times New Roman" charset="0"/>
              </a:rPr>
              <a:t>Σφάλματα που επηρεάζουν τόσο λογαριασμούς ισολογισμού όσο και αποτελεσμάτων χρήσης</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κατάλληλες διορθωτικές εγγραφές</a:t>
            </a:r>
            <a:r>
              <a:rPr lang="en-US" sz="2800" dirty="0">
                <a:latin typeface="Times New Roman" charset="0"/>
              </a:rPr>
              <a:t>:</a:t>
            </a:r>
            <a:endParaRPr lang="el-GR" sz="2800" dirty="0">
              <a:latin typeface="Times New Roman" charset="0"/>
            </a:endParaRPr>
          </a:p>
          <a:p>
            <a:pPr lvl="1"/>
            <a:r>
              <a:rPr lang="el-GR" dirty="0" smtClean="0">
                <a:latin typeface="Times New Roman" charset="0"/>
              </a:rPr>
              <a:t>εάν </a:t>
            </a:r>
            <a:r>
              <a:rPr lang="el-GR" dirty="0">
                <a:latin typeface="Times New Roman" charset="0"/>
              </a:rPr>
              <a:t>αποκαλυφθούν εντός της λογιστικής χρήσης στην οποία συνέβησαν</a:t>
            </a:r>
          </a:p>
          <a:p>
            <a:pPr lvl="1"/>
            <a:r>
              <a:rPr lang="el-GR" dirty="0">
                <a:latin typeface="Times New Roman" charset="0"/>
              </a:rPr>
              <a:t>όταν όμως αποκαλυφθούν σε επόμενες λογιστικές χρήσεις, τότε άλλοτε απαιτούνται διορθωτικές εγγραφές και άλλοτε όχι </a:t>
            </a:r>
            <a:endParaRPr lang="en-US" dirty="0">
              <a:latin typeface="Times New Roman" charset="0"/>
            </a:endParaRPr>
          </a:p>
          <a:p>
            <a:pPr lvl="1">
              <a:buFontTx/>
              <a:buNone/>
            </a:pP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F15ADB3A-8F72-40FE-B9BB-D8FF83772CBA}" type="slidenum">
              <a:rPr lang="el-GR"/>
              <a:pPr/>
              <a:t>82</a:t>
            </a:fld>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το λογιστικό βιβλίο στο οποίο εμφανίζονται</a:t>
            </a:r>
          </a:p>
        </p:txBody>
      </p:sp>
      <p:sp>
        <p:nvSpPr>
          <p:cNvPr id="10243" name="Rectangle 3"/>
          <p:cNvSpPr>
            <a:spLocks noGrp="1" noChangeArrowheads="1"/>
          </p:cNvSpPr>
          <p:nvPr>
            <p:ph idx="1"/>
          </p:nvPr>
        </p:nvSpPr>
        <p:spPr/>
        <p:txBody>
          <a:bodyPr/>
          <a:lstStyle/>
          <a:p>
            <a:r>
              <a:rPr lang="el-GR" sz="2800" dirty="0">
                <a:latin typeface="Times New Roman" charset="0"/>
              </a:rPr>
              <a:t>Σφάλματα Ημερολογίου</a:t>
            </a:r>
          </a:p>
          <a:p>
            <a:pPr lvl="1"/>
            <a:r>
              <a:rPr lang="el-GR" dirty="0">
                <a:latin typeface="Times New Roman" charset="0"/>
              </a:rPr>
              <a:t>παράλειψη της εγγραφής ενός λογιστικού γεγονότος</a:t>
            </a:r>
          </a:p>
          <a:p>
            <a:pPr lvl="1"/>
            <a:r>
              <a:rPr lang="el-GR" dirty="0">
                <a:latin typeface="Times New Roman" charset="0"/>
              </a:rPr>
              <a:t>διπλή εγγραφή του ίδιου λογιστικού γεγονότος</a:t>
            </a:r>
          </a:p>
          <a:p>
            <a:pPr lvl="1"/>
            <a:r>
              <a:rPr lang="el-GR" dirty="0">
                <a:latin typeface="Times New Roman" charset="0"/>
              </a:rPr>
              <a:t>εσφαλμένη εγγραφή των ποσών της χρέωσης ή και της πίστωσης</a:t>
            </a:r>
          </a:p>
          <a:p>
            <a:pPr lvl="1"/>
            <a:r>
              <a:rPr lang="el-GR" dirty="0">
                <a:latin typeface="Times New Roman" charset="0"/>
              </a:rPr>
              <a:t>εσφαλμένη εγγραφή ως προς τους τίτλους των λογαριασμών που χρεώνονται ή πιστώνονται</a:t>
            </a:r>
          </a:p>
        </p:txBody>
      </p:sp>
      <p:sp>
        <p:nvSpPr>
          <p:cNvPr id="6" name="5 - Θέση αριθμού διαφάνειας"/>
          <p:cNvSpPr>
            <a:spLocks noGrp="1"/>
          </p:cNvSpPr>
          <p:nvPr>
            <p:ph type="sldNum" sz="quarter" idx="12"/>
          </p:nvPr>
        </p:nvSpPr>
        <p:spPr/>
        <p:txBody>
          <a:bodyPr>
            <a:normAutofit/>
          </a:bodyPr>
          <a:lstStyle/>
          <a:p>
            <a:fld id="{487476A0-FD22-43E1-96D2-CD8D1564BBD4}" type="slidenum">
              <a:rPr lang="el-GR"/>
              <a:pPr/>
              <a:t>83</a:t>
            </a:fld>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το λογιστικό βιβλίο που εμφανίζονται</a:t>
            </a:r>
          </a:p>
        </p:txBody>
      </p:sp>
      <p:sp>
        <p:nvSpPr>
          <p:cNvPr id="11267" name="Rectangle 3"/>
          <p:cNvSpPr>
            <a:spLocks noGrp="1" noChangeArrowheads="1"/>
          </p:cNvSpPr>
          <p:nvPr>
            <p:ph idx="1"/>
          </p:nvPr>
        </p:nvSpPr>
        <p:spPr/>
        <p:txBody>
          <a:bodyPr/>
          <a:lstStyle/>
          <a:p>
            <a:r>
              <a:rPr lang="el-GR" sz="2800" dirty="0">
                <a:latin typeface="Times New Roman" charset="0"/>
              </a:rPr>
              <a:t>Σφάλματα Ημερολογίου</a:t>
            </a:r>
          </a:p>
          <a:p>
            <a:pPr lvl="1"/>
            <a:r>
              <a:rPr lang="el-GR" dirty="0">
                <a:latin typeface="Times New Roman" charset="0"/>
              </a:rPr>
              <a:t>μη ισόποση καταχώρηση των ποσών στην χρέωση ή στην πίστωση των λογαριασμών</a:t>
            </a:r>
          </a:p>
          <a:p>
            <a:pPr lvl="1"/>
            <a:r>
              <a:rPr lang="el-GR" dirty="0">
                <a:latin typeface="Times New Roman" charset="0"/>
              </a:rPr>
              <a:t>σφάλμα στην άθροιση των ποσών στην χρέωση ή στην πίστωση των λογαριασμών</a:t>
            </a:r>
          </a:p>
          <a:p>
            <a:pPr lvl="1"/>
            <a:r>
              <a:rPr lang="el-GR" dirty="0">
                <a:latin typeface="Times New Roman" charset="0"/>
              </a:rPr>
              <a:t>σφάλμα στην μεταφορά των ποσών από σελίδα σε σελίδα</a:t>
            </a:r>
          </a:p>
        </p:txBody>
      </p:sp>
      <p:sp>
        <p:nvSpPr>
          <p:cNvPr id="6" name="5 - Θέση αριθμού διαφάνειας"/>
          <p:cNvSpPr>
            <a:spLocks noGrp="1"/>
          </p:cNvSpPr>
          <p:nvPr>
            <p:ph type="sldNum" sz="quarter" idx="12"/>
          </p:nvPr>
        </p:nvSpPr>
        <p:spPr/>
        <p:txBody>
          <a:bodyPr>
            <a:normAutofit/>
          </a:bodyPr>
          <a:lstStyle/>
          <a:p>
            <a:fld id="{2DAB3976-2B44-41E8-A1E8-F897E91FF876}" type="slidenum">
              <a:rPr lang="el-GR"/>
              <a:pPr/>
              <a:t>84</a:t>
            </a:fld>
            <a:endParaRPr lang="el-G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το λογιστικό βιβλίο στο οποίο εμφανίζονται</a:t>
            </a:r>
          </a:p>
        </p:txBody>
      </p:sp>
      <p:sp>
        <p:nvSpPr>
          <p:cNvPr id="12291" name="Rectangle 3"/>
          <p:cNvSpPr>
            <a:spLocks noGrp="1" noChangeArrowheads="1"/>
          </p:cNvSpPr>
          <p:nvPr>
            <p:ph idx="1"/>
          </p:nvPr>
        </p:nvSpPr>
        <p:spPr/>
        <p:txBody>
          <a:bodyPr/>
          <a:lstStyle/>
          <a:p>
            <a:r>
              <a:rPr lang="el-GR" sz="2800" dirty="0">
                <a:latin typeface="Times New Roman" charset="0"/>
              </a:rPr>
              <a:t>Σφάλματα στο γενικό καθολικό και στα αναλυτικά καθολικά</a:t>
            </a:r>
            <a:r>
              <a:rPr lang="en-US" sz="2800" dirty="0">
                <a:latin typeface="Times New Roman" charset="0"/>
              </a:rPr>
              <a:t>:</a:t>
            </a:r>
          </a:p>
          <a:p>
            <a:pPr lvl="1"/>
            <a:r>
              <a:rPr lang="el-GR" dirty="0">
                <a:latin typeface="Times New Roman" charset="0"/>
              </a:rPr>
              <a:t>από λανθασμένη καταχώρηση στο ημερολόγιο</a:t>
            </a:r>
          </a:p>
          <a:p>
            <a:pPr lvl="1"/>
            <a:r>
              <a:rPr lang="el-GR" dirty="0">
                <a:latin typeface="Times New Roman" charset="0"/>
              </a:rPr>
              <a:t>από λανθασμένη μεταφορά λογαριασμών ή ποσών λογαριασμών από το ημερολόγιο στο καθολικό</a:t>
            </a:r>
          </a:p>
          <a:p>
            <a:pPr lvl="1"/>
            <a:r>
              <a:rPr lang="el-GR" dirty="0">
                <a:latin typeface="Times New Roman" charset="0"/>
              </a:rPr>
              <a:t>από παράλειψη ή διπλή μεταφορά λογαριασμών από το ημερολόγιο στο καθολικό</a:t>
            </a:r>
          </a:p>
          <a:p>
            <a:pPr lvl="1"/>
            <a:r>
              <a:rPr lang="el-GR" dirty="0">
                <a:latin typeface="Times New Roman" charset="0"/>
              </a:rPr>
              <a:t>από λανθασμένη άθροιση ποσών</a:t>
            </a:r>
          </a:p>
        </p:txBody>
      </p:sp>
      <p:sp>
        <p:nvSpPr>
          <p:cNvPr id="6" name="5 - Θέση αριθμού διαφάνειας"/>
          <p:cNvSpPr>
            <a:spLocks noGrp="1"/>
          </p:cNvSpPr>
          <p:nvPr>
            <p:ph type="sldNum" sz="quarter" idx="12"/>
          </p:nvPr>
        </p:nvSpPr>
        <p:spPr/>
        <p:txBody>
          <a:bodyPr>
            <a:normAutofit/>
          </a:bodyPr>
          <a:lstStyle/>
          <a:p>
            <a:fld id="{E49BB7A8-FC07-4D41-BDA5-F5CF13C6494A}" type="slidenum">
              <a:rPr lang="el-GR"/>
              <a:pPr/>
              <a:t>85</a:t>
            </a:fld>
            <a:endParaRPr lang="el-G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3200" b="1" dirty="0">
                <a:solidFill>
                  <a:srgbClr val="FF0000"/>
                </a:solidFill>
                <a:latin typeface="Times New Roman" charset="0"/>
              </a:rPr>
              <a:t>Διόρθωση Σφαλμάτων</a:t>
            </a:r>
          </a:p>
        </p:txBody>
      </p:sp>
      <p:sp>
        <p:nvSpPr>
          <p:cNvPr id="13315" name="Rectangle 3"/>
          <p:cNvSpPr>
            <a:spLocks noGrp="1" noChangeArrowheads="1"/>
          </p:cNvSpPr>
          <p:nvPr>
            <p:ph idx="1"/>
          </p:nvPr>
        </p:nvSpPr>
        <p:spPr/>
        <p:txBody>
          <a:bodyPr/>
          <a:lstStyle/>
          <a:p>
            <a:r>
              <a:rPr lang="el-GR" sz="2800" dirty="0">
                <a:latin typeface="Times New Roman" charset="0"/>
              </a:rPr>
              <a:t>Η διόρθωση των </a:t>
            </a:r>
            <a:r>
              <a:rPr lang="el-GR" sz="2800" dirty="0" smtClean="0">
                <a:latin typeface="Times New Roman" charset="0"/>
              </a:rPr>
              <a:t>σφαλμάτων </a:t>
            </a:r>
            <a:r>
              <a:rPr lang="el-GR" sz="2800" dirty="0">
                <a:latin typeface="Times New Roman" charset="0"/>
              </a:rPr>
              <a:t>εξαρτάται</a:t>
            </a:r>
            <a:r>
              <a:rPr lang="en-US" sz="2800" dirty="0">
                <a:latin typeface="Times New Roman" charset="0"/>
              </a:rPr>
              <a:t>:</a:t>
            </a:r>
          </a:p>
          <a:p>
            <a:pPr lvl="1"/>
            <a:r>
              <a:rPr lang="el-GR" dirty="0">
                <a:latin typeface="Times New Roman" charset="0"/>
              </a:rPr>
              <a:t>από τον χρόνο στον οποίο τα λογιστικά αυτά σφάλματα αποκαλύπτονται</a:t>
            </a:r>
          </a:p>
          <a:p>
            <a:r>
              <a:rPr lang="el-GR" sz="2800" dirty="0">
                <a:latin typeface="Times New Roman" charset="0"/>
              </a:rPr>
              <a:t>Είναι σημαντικό να σημειωθεί ότι</a:t>
            </a:r>
            <a:r>
              <a:rPr lang="en-US" sz="2800" dirty="0">
                <a:latin typeface="Times New Roman" charset="0"/>
              </a:rPr>
              <a:t>:</a:t>
            </a:r>
            <a:endParaRPr lang="el-GR" sz="2800" dirty="0">
              <a:latin typeface="Times New Roman" charset="0"/>
            </a:endParaRPr>
          </a:p>
          <a:p>
            <a:pPr lvl="1"/>
            <a:r>
              <a:rPr lang="el-GR" dirty="0">
                <a:latin typeface="Times New Roman" charset="0"/>
              </a:rPr>
              <a:t>σε καμία περίπτωση δεν επιτρέπεται η διόρθωση του λογιστικού σφάλματος με σβήσιμο των ποσών ή των λογαριασμών</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D6E2C807-E7CA-42F2-9CB9-8DDAA697A7D4}" type="slidenum">
              <a:rPr lang="el-GR"/>
              <a:pPr/>
              <a:t>86</a:t>
            </a:fld>
            <a:endParaRPr lang="el-G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Διόρθωση σφαλμάτων τρέχουσας λογιστικής χρήσης</a:t>
            </a:r>
          </a:p>
        </p:txBody>
      </p:sp>
      <p:sp>
        <p:nvSpPr>
          <p:cNvPr id="14339" name="Rectangle 3"/>
          <p:cNvSpPr>
            <a:spLocks noGrp="1" noChangeArrowheads="1"/>
          </p:cNvSpPr>
          <p:nvPr>
            <p:ph idx="1"/>
          </p:nvPr>
        </p:nvSpPr>
        <p:spPr/>
        <p:txBody>
          <a:bodyPr/>
          <a:lstStyle/>
          <a:p>
            <a:r>
              <a:rPr lang="el-GR" sz="2800" dirty="0">
                <a:latin typeface="Times New Roman" charset="0"/>
              </a:rPr>
              <a:t>Ως σφάλματα της τρέχουσας λογιστικής χρήσης θεωρούνται</a:t>
            </a:r>
            <a:r>
              <a:rPr lang="en-US" sz="2800" dirty="0">
                <a:latin typeface="Times New Roman" charset="0"/>
              </a:rPr>
              <a:t>:</a:t>
            </a:r>
          </a:p>
          <a:p>
            <a:pPr lvl="1"/>
            <a:r>
              <a:rPr lang="el-GR" dirty="0">
                <a:latin typeface="Times New Roman" charset="0"/>
              </a:rPr>
              <a:t>τα σφάλματα που αποκαλύπτονται πριν από την σύνταξη των χρηματοοικονομικών καταστάσεων της τρέχουσας λογιστικής χρήσης </a:t>
            </a:r>
          </a:p>
        </p:txBody>
      </p:sp>
      <p:sp>
        <p:nvSpPr>
          <p:cNvPr id="6" name="5 - Θέση αριθμού διαφάνειας"/>
          <p:cNvSpPr>
            <a:spLocks noGrp="1"/>
          </p:cNvSpPr>
          <p:nvPr>
            <p:ph type="sldNum" sz="quarter" idx="12"/>
          </p:nvPr>
        </p:nvSpPr>
        <p:spPr/>
        <p:txBody>
          <a:bodyPr>
            <a:normAutofit/>
          </a:bodyPr>
          <a:lstStyle/>
          <a:p>
            <a:fld id="{6147A03B-4F15-4137-946B-AB0B9CCFE37B}" type="slidenum">
              <a:rPr lang="el-GR"/>
              <a:pPr/>
              <a:t>87</a:t>
            </a:fld>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Διόρθωση σφαλμάτων τρέχουσας λογιστικής χρήσης</a:t>
            </a:r>
          </a:p>
        </p:txBody>
      </p:sp>
      <p:sp>
        <p:nvSpPr>
          <p:cNvPr id="15363" name="Rectangle 3"/>
          <p:cNvSpPr>
            <a:spLocks noGrp="1" noChangeArrowheads="1"/>
          </p:cNvSpPr>
          <p:nvPr>
            <p:ph idx="1"/>
          </p:nvPr>
        </p:nvSpPr>
        <p:spPr/>
        <p:txBody>
          <a:bodyPr/>
          <a:lstStyle/>
          <a:p>
            <a:r>
              <a:rPr lang="el-GR" sz="2800" dirty="0">
                <a:latin typeface="Times New Roman" charset="0"/>
              </a:rPr>
              <a:t>Παράδειγμα 1</a:t>
            </a:r>
          </a:p>
          <a:p>
            <a:pPr lvl="1"/>
            <a:r>
              <a:rPr lang="el-GR" dirty="0">
                <a:latin typeface="Times New Roman" charset="0"/>
              </a:rPr>
              <a:t>η είσπραξη από τον πελάτη Αργυρίου 1000 ευρώ καταχωρήθηκε ως εξόφληση οφειλής προς τον προμηθευτή</a:t>
            </a:r>
            <a:r>
              <a:rPr lang="en-US" dirty="0">
                <a:latin typeface="Times New Roman" charset="0"/>
              </a:rPr>
              <a:t> </a:t>
            </a:r>
            <a:r>
              <a:rPr lang="el-GR" dirty="0">
                <a:latin typeface="Times New Roman" charset="0"/>
              </a:rPr>
              <a:t>Αθανασίου 1000 ευρώ </a:t>
            </a:r>
          </a:p>
          <a:p>
            <a:pPr lvl="1"/>
            <a:r>
              <a:rPr lang="el-GR" dirty="0">
                <a:latin typeface="Times New Roman" charset="0"/>
              </a:rPr>
              <a:t>για την διόρθωση αυτού του λογιστικού σφάλματος θα γίνουν οι ακόλουθες εγγραφές</a:t>
            </a:r>
            <a:r>
              <a:rPr lang="en-US" dirty="0">
                <a:latin typeface="Times New Roman" charset="0"/>
              </a:rPr>
              <a:t>:</a:t>
            </a: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AF7BA36F-28C8-4108-A5D9-248CD2622D02}" type="slidenum">
              <a:rPr lang="el-GR"/>
              <a:pPr/>
              <a:t>88</a:t>
            </a:fld>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764704"/>
            <a:ext cx="8229600" cy="1008112"/>
          </a:xfrm>
        </p:spPr>
        <p:txBody>
          <a:bodyPr>
            <a:normAutofit fontScale="90000"/>
          </a:bodyPr>
          <a:lstStyle/>
          <a:p>
            <a:r>
              <a:rPr lang="el-GR" sz="3200" dirty="0" smtClean="0">
                <a:latin typeface="Times New Roman" charset="0"/>
              </a:rPr>
              <a:t/>
            </a:r>
            <a:br>
              <a:rPr lang="el-GR" sz="3200" dirty="0" smtClean="0">
                <a:latin typeface="Times New Roman" charset="0"/>
              </a:rPr>
            </a:br>
            <a:r>
              <a:rPr lang="el-GR" sz="3200" b="1" dirty="0" smtClean="0">
                <a:solidFill>
                  <a:srgbClr val="0070C0"/>
                </a:solidFill>
                <a:latin typeface="Times New Roman" charset="0"/>
              </a:rPr>
              <a:t>Διόρθωση </a:t>
            </a:r>
            <a:r>
              <a:rPr lang="el-GR" sz="3200" b="1" dirty="0">
                <a:solidFill>
                  <a:srgbClr val="0070C0"/>
                </a:solidFill>
                <a:latin typeface="Times New Roman" charset="0"/>
              </a:rPr>
              <a:t>σφαλμάτων τρέχουσας λογιστικής χρήσης</a:t>
            </a:r>
          </a:p>
        </p:txBody>
      </p:sp>
      <p:sp>
        <p:nvSpPr>
          <p:cNvPr id="16387" name="Rectangle 3"/>
          <p:cNvSpPr>
            <a:spLocks noGrp="1" noChangeArrowheads="1"/>
          </p:cNvSpPr>
          <p:nvPr>
            <p:ph idx="1"/>
          </p:nvPr>
        </p:nvSpPr>
        <p:spPr/>
        <p:txBody>
          <a:bodyPr/>
          <a:lstStyle/>
          <a:p>
            <a:r>
              <a:rPr lang="el-GR" sz="2800" dirty="0">
                <a:latin typeface="Times New Roman" charset="0"/>
              </a:rPr>
              <a:t>Παράδειγμα 1 (συνέχεια)</a:t>
            </a:r>
          </a:p>
          <a:p>
            <a:pPr lvl="1"/>
            <a:r>
              <a:rPr lang="el-GR" dirty="0">
                <a:latin typeface="Times New Roman" charset="0"/>
              </a:rPr>
              <a:t>Πρώτον θα γίνει μια εγγραφή αντιλογισμού η οποία έχει ως εξής</a:t>
            </a:r>
            <a:r>
              <a:rPr lang="en-US" dirty="0">
                <a:latin typeface="Times New Roman" charset="0"/>
              </a:rPr>
              <a:t>:</a:t>
            </a:r>
          </a:p>
          <a:p>
            <a:pPr lvl="2"/>
            <a:r>
              <a:rPr lang="el-GR" sz="2800" dirty="0">
                <a:latin typeface="Times New Roman" charset="0"/>
              </a:rPr>
              <a:t>θα χρεώσουμε το λογαριασμό «Ταμείο» με 1000 ευρώ και</a:t>
            </a:r>
          </a:p>
          <a:p>
            <a:pPr lvl="2"/>
            <a:r>
              <a:rPr lang="el-GR" sz="2800" dirty="0">
                <a:latin typeface="Times New Roman" charset="0"/>
              </a:rPr>
              <a:t>θα πιστώσουμε το λογαριασμό «Προμηθευτές» με 1000 ευρώ</a:t>
            </a:r>
          </a:p>
        </p:txBody>
      </p:sp>
      <p:sp>
        <p:nvSpPr>
          <p:cNvPr id="6" name="5 - Θέση αριθμού διαφάνειας"/>
          <p:cNvSpPr>
            <a:spLocks noGrp="1"/>
          </p:cNvSpPr>
          <p:nvPr>
            <p:ph type="sldNum" sz="quarter" idx="12"/>
          </p:nvPr>
        </p:nvSpPr>
        <p:spPr/>
        <p:txBody>
          <a:bodyPr>
            <a:normAutofit/>
          </a:bodyPr>
          <a:lstStyle/>
          <a:p>
            <a:fld id="{4781C3CF-2BC6-45A7-97C1-2450DD48B651}" type="slidenum">
              <a:rPr lang="el-GR"/>
              <a:pPr/>
              <a:t>89</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3490" y="1027664"/>
            <a:ext cx="7024744" cy="601136"/>
          </a:xfrm>
        </p:spPr>
        <p:txBody>
          <a:bodyPr>
            <a:normAutofit fontScale="90000"/>
          </a:bodyPr>
          <a:lstStyle/>
          <a:p>
            <a:pPr eaLnBrk="1" hangingPunct="1"/>
            <a:r>
              <a:rPr lang="el-GR" b="1" dirty="0" smtClean="0"/>
              <a:t>Η κατάσταση </a:t>
            </a:r>
            <a:r>
              <a:rPr lang="el-GR" b="1" dirty="0" smtClean="0"/>
              <a:t>Χρηματορροών</a:t>
            </a:r>
            <a:r>
              <a:rPr lang="el-GR" b="1" dirty="0" smtClean="0"/>
              <a:t/>
            </a:r>
            <a:br>
              <a:rPr lang="el-GR" b="1" dirty="0" smtClean="0"/>
            </a:br>
            <a:endParaRPr lang="el-GR" b="1" dirty="0" smtClean="0"/>
          </a:p>
        </p:txBody>
      </p:sp>
      <p:pic>
        <p:nvPicPr>
          <p:cNvPr id="13315" name="Picture 4"/>
          <p:cNvPicPr>
            <a:picLocks noGrp="1" noChangeAspect="1" noChangeArrowheads="1"/>
          </p:cNvPicPr>
          <p:nvPr>
            <p:ph idx="1"/>
          </p:nvPr>
        </p:nvPicPr>
        <p:blipFill>
          <a:blip r:embed="rId2" cstate="print"/>
          <a:stretch>
            <a:fillRect/>
          </a:stretch>
        </p:blipFill>
        <p:spPr>
          <a:xfrm>
            <a:off x="683568" y="1340768"/>
            <a:ext cx="7848872" cy="4968552"/>
          </a:xfrm>
          <a:solidFill>
            <a:srgbClr val="FFFFFF"/>
          </a:solidFill>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sz="3200" dirty="0">
                <a:solidFill>
                  <a:srgbClr val="0070C0"/>
                </a:solidFill>
                <a:latin typeface="Times New Roman" charset="0"/>
              </a:rPr>
              <a:t>Διόρθωση σφαλμάτων τρέχουσας λογιστικής χρήσης</a:t>
            </a:r>
          </a:p>
        </p:txBody>
      </p:sp>
      <p:sp>
        <p:nvSpPr>
          <p:cNvPr id="17411" name="Rectangle 3"/>
          <p:cNvSpPr>
            <a:spLocks noGrp="1" noChangeArrowheads="1"/>
          </p:cNvSpPr>
          <p:nvPr>
            <p:ph idx="1"/>
          </p:nvPr>
        </p:nvSpPr>
        <p:spPr/>
        <p:txBody>
          <a:bodyPr/>
          <a:lstStyle/>
          <a:p>
            <a:r>
              <a:rPr lang="el-GR" sz="2800" dirty="0">
                <a:latin typeface="Times New Roman" charset="0"/>
              </a:rPr>
              <a:t>Παράδειγμα 1 (συνέχεια)</a:t>
            </a:r>
          </a:p>
          <a:p>
            <a:pPr lvl="1"/>
            <a:r>
              <a:rPr lang="el-GR" dirty="0">
                <a:latin typeface="Times New Roman" charset="0"/>
              </a:rPr>
              <a:t>Δεύτερον θα γίνει η εγγραφή για την σωστή καταχώρηση του λογιστικού γεγονότος</a:t>
            </a:r>
            <a:r>
              <a:rPr lang="en-US" dirty="0">
                <a:latin typeface="Times New Roman" charset="0"/>
              </a:rPr>
              <a:t>:</a:t>
            </a:r>
          </a:p>
          <a:p>
            <a:pPr lvl="2"/>
            <a:r>
              <a:rPr lang="el-GR" sz="2800" dirty="0">
                <a:latin typeface="Times New Roman" charset="0"/>
              </a:rPr>
              <a:t>θα χρεώσουμε το λογαριασμό «Ταμείο» με 1000 ευρώ και </a:t>
            </a:r>
          </a:p>
          <a:p>
            <a:pPr lvl="2"/>
            <a:r>
              <a:rPr lang="el-GR" sz="2800" dirty="0">
                <a:latin typeface="Times New Roman" charset="0"/>
              </a:rPr>
              <a:t>θα πιστώσουμε το λογαριασμό «Πελάτες» με 1000 ευρώ </a:t>
            </a:r>
          </a:p>
        </p:txBody>
      </p:sp>
      <p:sp>
        <p:nvSpPr>
          <p:cNvPr id="6" name="5 - Θέση αριθμού διαφάνειας"/>
          <p:cNvSpPr>
            <a:spLocks noGrp="1"/>
          </p:cNvSpPr>
          <p:nvPr>
            <p:ph type="sldNum" sz="quarter" idx="12"/>
          </p:nvPr>
        </p:nvSpPr>
        <p:spPr/>
        <p:txBody>
          <a:bodyPr/>
          <a:lstStyle/>
          <a:p>
            <a:fld id="{31C7B405-31B1-4B40-B5D3-A4D706302E4E}" type="slidenum">
              <a:rPr lang="el-GR"/>
              <a:pPr/>
              <a:t>90</a:t>
            </a:fld>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18435" name="Rectangle 3"/>
          <p:cNvSpPr>
            <a:spLocks noGrp="1" noChangeArrowheads="1"/>
          </p:cNvSpPr>
          <p:nvPr>
            <p:ph idx="1"/>
          </p:nvPr>
        </p:nvSpPr>
        <p:spPr/>
        <p:txBody>
          <a:bodyPr/>
          <a:lstStyle/>
          <a:p>
            <a:r>
              <a:rPr lang="el-GR" sz="2800" dirty="0">
                <a:latin typeface="Times New Roman" charset="0"/>
              </a:rPr>
              <a:t>Παράδειγμα 2</a:t>
            </a:r>
          </a:p>
          <a:p>
            <a:pPr lvl="1"/>
            <a:r>
              <a:rPr lang="el-GR" dirty="0">
                <a:latin typeface="Times New Roman" charset="0"/>
              </a:rPr>
              <a:t>η αγορά εμπορευμάτων τοις μετρητοίς αξίας κτήσης 2000 ευρώ καταχωρήθηκε ως αγορά </a:t>
            </a:r>
            <a:r>
              <a:rPr lang="el-GR" dirty="0" smtClean="0">
                <a:latin typeface="Times New Roman" charset="0"/>
              </a:rPr>
              <a:t>υπορρευμάτων </a:t>
            </a:r>
            <a:r>
              <a:rPr lang="el-GR" dirty="0">
                <a:latin typeface="Times New Roman" charset="0"/>
              </a:rPr>
              <a:t>με πίστωση αξίας κτήσης 2000 ευρώ</a:t>
            </a:r>
          </a:p>
          <a:p>
            <a:pPr lvl="1"/>
            <a:r>
              <a:rPr lang="el-GR" dirty="0">
                <a:latin typeface="Times New Roman" charset="0"/>
              </a:rPr>
              <a:t>για την διόρθωση αυτού του λογιστικού σφάλματος θα γίνουν οι ακόλουθες εγγραφές</a:t>
            </a:r>
            <a:r>
              <a:rPr lang="en-US" dirty="0">
                <a:latin typeface="Times New Roman" charset="0"/>
              </a:rPr>
              <a:t>:</a:t>
            </a:r>
            <a:endParaRPr lang="el-GR" dirty="0">
              <a:latin typeface="Times New Roman" charset="0"/>
            </a:endParaRPr>
          </a:p>
          <a:p>
            <a:pPr lvl="1">
              <a:buFontTx/>
              <a:buNone/>
            </a:pPr>
            <a:endParaRPr lang="el-GR"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143F4A6B-3E19-49B1-9A8C-3B23EBBE2F9D}" type="slidenum">
              <a:rPr lang="el-GR"/>
              <a:pPr/>
              <a:t>91</a:t>
            </a:fld>
            <a:endParaRPr lang="el-G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19459" name="Rectangle 3"/>
          <p:cNvSpPr>
            <a:spLocks noGrp="1" noChangeArrowheads="1"/>
          </p:cNvSpPr>
          <p:nvPr>
            <p:ph idx="1"/>
          </p:nvPr>
        </p:nvSpPr>
        <p:spPr/>
        <p:txBody>
          <a:bodyPr/>
          <a:lstStyle/>
          <a:p>
            <a:r>
              <a:rPr lang="el-GR" sz="2800" dirty="0">
                <a:latin typeface="Times New Roman" charset="0"/>
              </a:rPr>
              <a:t>Παράδειγμα 2 (συνέχεια)</a:t>
            </a:r>
          </a:p>
          <a:p>
            <a:r>
              <a:rPr lang="el-GR" sz="2800" dirty="0">
                <a:latin typeface="Times New Roman" charset="0"/>
              </a:rPr>
              <a:t>Πρώτον θα γίνει μια εγγραφή αντιλογισμού</a:t>
            </a:r>
            <a:r>
              <a:rPr lang="en-US" sz="2800" dirty="0">
                <a:latin typeface="Times New Roman" charset="0"/>
              </a:rPr>
              <a:t>:</a:t>
            </a:r>
          </a:p>
          <a:p>
            <a:pPr lvl="1"/>
            <a:r>
              <a:rPr lang="el-GR" dirty="0">
                <a:latin typeface="Times New Roman" charset="0"/>
              </a:rPr>
              <a:t>θα χρεώσουμε το λογαριασμό «Προμηθευτές» με 2000 ευρώ και</a:t>
            </a:r>
          </a:p>
          <a:p>
            <a:pPr lvl="1"/>
            <a:r>
              <a:rPr lang="el-GR" dirty="0">
                <a:latin typeface="Times New Roman" charset="0"/>
              </a:rPr>
              <a:t>θα πιστώσουμε το λογαριασμό «Εμπορεύματα» με 2000 ευρώ</a:t>
            </a:r>
            <a:r>
              <a:rPr lang="el-GR" dirty="0"/>
              <a:t> </a:t>
            </a:r>
          </a:p>
        </p:txBody>
      </p:sp>
      <p:sp>
        <p:nvSpPr>
          <p:cNvPr id="6" name="5 - Θέση αριθμού διαφάνειας"/>
          <p:cNvSpPr>
            <a:spLocks noGrp="1"/>
          </p:cNvSpPr>
          <p:nvPr>
            <p:ph type="sldNum" sz="quarter" idx="12"/>
          </p:nvPr>
        </p:nvSpPr>
        <p:spPr/>
        <p:txBody>
          <a:bodyPr/>
          <a:lstStyle/>
          <a:p>
            <a:fld id="{F1052DD8-DCAA-4C60-A9E8-6AB43E0A55DF}" type="slidenum">
              <a:rPr lang="el-GR"/>
              <a:pPr/>
              <a:t>92</a:t>
            </a:fld>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0483" name="Rectangle 3"/>
          <p:cNvSpPr>
            <a:spLocks noGrp="1" noChangeArrowheads="1"/>
          </p:cNvSpPr>
          <p:nvPr>
            <p:ph idx="1"/>
          </p:nvPr>
        </p:nvSpPr>
        <p:spPr/>
        <p:txBody>
          <a:bodyPr/>
          <a:lstStyle/>
          <a:p>
            <a:r>
              <a:rPr lang="el-GR" sz="2800" dirty="0">
                <a:latin typeface="Times New Roman" charset="0"/>
              </a:rPr>
              <a:t>Παράδειγμα 2 (συνέχεια)</a:t>
            </a:r>
          </a:p>
          <a:p>
            <a:pPr lvl="1"/>
            <a:r>
              <a:rPr lang="el-GR" dirty="0">
                <a:latin typeface="Times New Roman" charset="0"/>
              </a:rPr>
              <a:t>Δεύτερον θα γίνει η εγγραφή για την σωστή καταχώρηση του λογιστικού γεγονότος</a:t>
            </a:r>
            <a:r>
              <a:rPr lang="en-US" dirty="0">
                <a:latin typeface="Times New Roman" charset="0"/>
              </a:rPr>
              <a:t>:</a:t>
            </a:r>
          </a:p>
          <a:p>
            <a:pPr lvl="2"/>
            <a:r>
              <a:rPr lang="el-GR" sz="2800" dirty="0">
                <a:latin typeface="Times New Roman" charset="0"/>
              </a:rPr>
              <a:t>θα χρεώσουμε το λογαριασμό «Εμπορεύματα» με 2000 ευρώ και</a:t>
            </a:r>
          </a:p>
          <a:p>
            <a:pPr lvl="2"/>
            <a:r>
              <a:rPr lang="el-GR" sz="2800" dirty="0">
                <a:latin typeface="Times New Roman" charset="0"/>
              </a:rPr>
              <a:t>θα πιστώσουμε το λογαριασμό «Ταμείο» με 2000 ευρώ</a:t>
            </a:r>
          </a:p>
        </p:txBody>
      </p:sp>
      <p:sp>
        <p:nvSpPr>
          <p:cNvPr id="6" name="5 - Θέση αριθμού διαφάνειας"/>
          <p:cNvSpPr>
            <a:spLocks noGrp="1"/>
          </p:cNvSpPr>
          <p:nvPr>
            <p:ph type="sldNum" sz="quarter" idx="12"/>
          </p:nvPr>
        </p:nvSpPr>
        <p:spPr/>
        <p:txBody>
          <a:bodyPr/>
          <a:lstStyle/>
          <a:p>
            <a:fld id="{F372CF4C-8A1D-4A20-924D-8657FD58AACE}" type="slidenum">
              <a:rPr lang="el-GR"/>
              <a:pPr/>
              <a:t>93</a:t>
            </a:fld>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49155" name="Rectangle 3"/>
          <p:cNvSpPr>
            <a:spLocks noGrp="1" noChangeArrowheads="1"/>
          </p:cNvSpPr>
          <p:nvPr>
            <p:ph idx="1"/>
          </p:nvPr>
        </p:nvSpPr>
        <p:spPr/>
        <p:txBody>
          <a:bodyPr/>
          <a:lstStyle/>
          <a:p>
            <a:r>
              <a:rPr lang="el-GR" sz="2800" dirty="0">
                <a:latin typeface="Times New Roman" charset="0"/>
              </a:rPr>
              <a:t>Παράδειγμα 2 (συνέχεια)</a:t>
            </a:r>
          </a:p>
          <a:p>
            <a:r>
              <a:rPr lang="el-GR" sz="2800" dirty="0">
                <a:latin typeface="Times New Roman" charset="0"/>
              </a:rPr>
              <a:t>Εναλλακτικά, θα μπορούσε να γίνει μόνο η ακόλουθη εγγραφή</a:t>
            </a:r>
            <a:r>
              <a:rPr lang="en-US" sz="2800" dirty="0">
                <a:latin typeface="Times New Roman" charset="0"/>
              </a:rPr>
              <a:t>:</a:t>
            </a:r>
          </a:p>
          <a:p>
            <a:pPr lvl="1"/>
            <a:r>
              <a:rPr lang="el-GR" dirty="0">
                <a:latin typeface="Times New Roman" charset="0"/>
              </a:rPr>
              <a:t>Θα χρεώσουμε τον λογαριασμό «Προμηθευτές» με 2.000 και</a:t>
            </a:r>
          </a:p>
          <a:p>
            <a:pPr lvl="1"/>
            <a:r>
              <a:rPr lang="el-GR" dirty="0">
                <a:latin typeface="Times New Roman" charset="0"/>
              </a:rPr>
              <a:t>Θα πιστώσουμε τον λογαριασμό «Ταμείο» με 2.000  </a:t>
            </a:r>
          </a:p>
        </p:txBody>
      </p:sp>
      <p:sp>
        <p:nvSpPr>
          <p:cNvPr id="6" name="5 - Θέση αριθμού διαφάνειας"/>
          <p:cNvSpPr>
            <a:spLocks noGrp="1"/>
          </p:cNvSpPr>
          <p:nvPr>
            <p:ph type="sldNum" sz="quarter" idx="12"/>
          </p:nvPr>
        </p:nvSpPr>
        <p:spPr/>
        <p:txBody>
          <a:bodyPr/>
          <a:lstStyle/>
          <a:p>
            <a:fld id="{4078DAC4-B1E2-49B8-BBDD-E5DB31220CAF}" type="slidenum">
              <a:rPr lang="el-GR"/>
              <a:pPr/>
              <a:t>94</a:t>
            </a:fld>
            <a:endParaRPr lang="el-G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1507" name="Rectangle 3"/>
          <p:cNvSpPr>
            <a:spLocks noGrp="1" noChangeArrowheads="1"/>
          </p:cNvSpPr>
          <p:nvPr>
            <p:ph idx="1"/>
          </p:nvPr>
        </p:nvSpPr>
        <p:spPr/>
        <p:txBody>
          <a:bodyPr/>
          <a:lstStyle/>
          <a:p>
            <a:r>
              <a:rPr lang="el-GR" sz="2800" dirty="0">
                <a:latin typeface="Times New Roman" charset="0"/>
              </a:rPr>
              <a:t>Παράδειγμα 3</a:t>
            </a:r>
          </a:p>
          <a:p>
            <a:pPr lvl="1"/>
            <a:r>
              <a:rPr lang="el-GR" dirty="0">
                <a:latin typeface="Times New Roman" charset="0"/>
              </a:rPr>
              <a:t>η εξόφληση οφειλής ύψους 500 ευρώ προς τον προμηθευτή Βασιλείου καταχωρήθηκε δύο φορές</a:t>
            </a:r>
            <a:r>
              <a:rPr lang="en-US" dirty="0">
                <a:latin typeface="Times New Roman" charset="0"/>
              </a:rPr>
              <a:t> </a:t>
            </a:r>
            <a:endParaRPr lang="el-GR" dirty="0">
              <a:latin typeface="Times New Roman" charset="0"/>
            </a:endParaRPr>
          </a:p>
          <a:p>
            <a:pPr lvl="1"/>
            <a:r>
              <a:rPr lang="el-GR" dirty="0">
                <a:latin typeface="Times New Roman" charset="0"/>
              </a:rPr>
              <a:t>για την διόρθωση του λογιστικού αυτού σφάλματος θα γίνει η ακόλουθη εγγραφή αντιλογισμού</a:t>
            </a:r>
            <a:r>
              <a:rPr lang="en-US" dirty="0">
                <a:latin typeface="Times New Roman" charset="0"/>
              </a:rPr>
              <a:t>:</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9CB52D87-FEBD-4F8B-8BF1-790F3DC7B512}" type="slidenum">
              <a:rPr lang="el-GR"/>
              <a:pPr/>
              <a:t>95</a:t>
            </a:fld>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2531" name="Rectangle 3"/>
          <p:cNvSpPr>
            <a:spLocks noGrp="1" noChangeArrowheads="1"/>
          </p:cNvSpPr>
          <p:nvPr>
            <p:ph idx="1"/>
          </p:nvPr>
        </p:nvSpPr>
        <p:spPr/>
        <p:txBody>
          <a:bodyPr/>
          <a:lstStyle/>
          <a:p>
            <a:r>
              <a:rPr lang="el-GR" sz="2800" dirty="0">
                <a:latin typeface="Times New Roman" charset="0"/>
              </a:rPr>
              <a:t>Παράδειγμα 3 (συνέχεια)</a:t>
            </a:r>
          </a:p>
          <a:p>
            <a:pPr lvl="1"/>
            <a:r>
              <a:rPr lang="el-GR" dirty="0">
                <a:latin typeface="Times New Roman" charset="0"/>
              </a:rPr>
              <a:t>Θα χρεώσουμε το λογαριασμό «Ταμείο» με 500 ευρώ και</a:t>
            </a:r>
          </a:p>
          <a:p>
            <a:pPr lvl="1"/>
            <a:r>
              <a:rPr lang="el-GR" dirty="0">
                <a:latin typeface="Times New Roman" charset="0"/>
              </a:rPr>
              <a:t>Θα πιστώσουμε το λογαριασμό «Προμηθευτές» με 500 ευρώ  </a:t>
            </a:r>
          </a:p>
        </p:txBody>
      </p:sp>
      <p:sp>
        <p:nvSpPr>
          <p:cNvPr id="6" name="5 - Θέση αριθμού διαφάνειας"/>
          <p:cNvSpPr>
            <a:spLocks noGrp="1"/>
          </p:cNvSpPr>
          <p:nvPr>
            <p:ph type="sldNum" sz="quarter" idx="12"/>
          </p:nvPr>
        </p:nvSpPr>
        <p:spPr/>
        <p:txBody>
          <a:bodyPr/>
          <a:lstStyle/>
          <a:p>
            <a:fld id="{84F06725-8F12-4064-ACD6-A3316AE01BAC}" type="slidenum">
              <a:rPr lang="el-GR"/>
              <a:pPr/>
              <a:t>96</a:t>
            </a:fld>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4579" name="Rectangle 3"/>
          <p:cNvSpPr>
            <a:spLocks noGrp="1" noChangeArrowheads="1"/>
          </p:cNvSpPr>
          <p:nvPr>
            <p:ph idx="1"/>
          </p:nvPr>
        </p:nvSpPr>
        <p:spPr/>
        <p:txBody>
          <a:bodyPr/>
          <a:lstStyle/>
          <a:p>
            <a:r>
              <a:rPr lang="el-GR" sz="2800" dirty="0">
                <a:latin typeface="Times New Roman" charset="0"/>
              </a:rPr>
              <a:t>Παράδειγμα 4</a:t>
            </a:r>
          </a:p>
          <a:p>
            <a:pPr lvl="1"/>
            <a:r>
              <a:rPr lang="el-GR" dirty="0">
                <a:latin typeface="Times New Roman" charset="0"/>
              </a:rPr>
              <a:t>Η αγορά ενός Η/Υ την 01/03/2000 αξίας κτήσης 3000 ευρώ τοις μετρητοίς καταχωρήθηκε ως αγορά εμπορευμάτων. Ο Η/Υ έχει διάρκεια ζωής πέντε χρόνια και εντός του 2000 πρέπει να αποσβεστεί για τους εννέα μήνες με τη γραμμική μέθοδο.</a:t>
            </a:r>
          </a:p>
        </p:txBody>
      </p:sp>
      <p:sp>
        <p:nvSpPr>
          <p:cNvPr id="6" name="5 - Θέση αριθμού διαφάνειας"/>
          <p:cNvSpPr>
            <a:spLocks noGrp="1"/>
          </p:cNvSpPr>
          <p:nvPr>
            <p:ph type="sldNum" sz="quarter" idx="12"/>
          </p:nvPr>
        </p:nvSpPr>
        <p:spPr/>
        <p:txBody>
          <a:bodyPr/>
          <a:lstStyle/>
          <a:p>
            <a:fld id="{9E11C9F8-CF4F-4BBB-A87F-C1AF0A56A393}" type="slidenum">
              <a:rPr lang="el-GR"/>
              <a:pPr/>
              <a:t>97</a:t>
            </a:fld>
            <a:endParaRPr lang="el-G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5603"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πριν πραγματοποιηθεί η διόρθωση του σφάλματος θα πρέπει να υπολογίσουμε τις αποσβέσεις του Η/Υ για την τρέχουσα λογιστική χρήση</a:t>
            </a:r>
          </a:p>
          <a:p>
            <a:pPr lvl="1"/>
            <a:r>
              <a:rPr lang="el-GR" dirty="0">
                <a:latin typeface="Times New Roman" charset="0"/>
              </a:rPr>
              <a:t>η ετήσια απόσβεση αντιστοιχεί σε</a:t>
            </a:r>
            <a:r>
              <a:rPr lang="en-US" dirty="0">
                <a:latin typeface="Times New Roman" charset="0"/>
              </a:rPr>
              <a:t>:</a:t>
            </a:r>
          </a:p>
          <a:p>
            <a:pPr lvl="2"/>
            <a:r>
              <a:rPr lang="en-US" sz="2800" dirty="0">
                <a:latin typeface="Times New Roman" charset="0"/>
              </a:rPr>
              <a:t>3000/5=600</a:t>
            </a:r>
          </a:p>
          <a:p>
            <a:pPr lvl="1"/>
            <a:r>
              <a:rPr lang="el-GR" dirty="0">
                <a:latin typeface="Times New Roman" charset="0"/>
              </a:rPr>
              <a:t>η απόσβεση για τους 9 μήνες ισούται με</a:t>
            </a:r>
            <a:r>
              <a:rPr lang="en-US" dirty="0">
                <a:latin typeface="Times New Roman" charset="0"/>
              </a:rPr>
              <a:t>:</a:t>
            </a:r>
            <a:r>
              <a:rPr lang="el-GR" dirty="0">
                <a:latin typeface="Times New Roman" charset="0"/>
              </a:rPr>
              <a:t> </a:t>
            </a:r>
          </a:p>
          <a:p>
            <a:pPr lvl="2"/>
            <a:r>
              <a:rPr lang="el-GR" sz="2800" dirty="0">
                <a:latin typeface="Times New Roman" charset="0"/>
              </a:rPr>
              <a:t>600*9/12=450</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9BAF8564-127C-40E8-A46E-51F66C09B3D9}" type="slidenum">
              <a:rPr lang="el-GR"/>
              <a:pPr/>
              <a:t>98</a:t>
            </a:fld>
            <a:endParaRPr lang="el-G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6627"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Η διόρθωση του σφάλματος επιτυγχάνεται με τις εξής εγγραφές</a:t>
            </a:r>
            <a:r>
              <a:rPr lang="en-US" dirty="0">
                <a:latin typeface="Times New Roman" charset="0"/>
              </a:rPr>
              <a:t>:</a:t>
            </a:r>
          </a:p>
          <a:p>
            <a:pPr lvl="2"/>
            <a:r>
              <a:rPr lang="el-GR" sz="2800" dirty="0">
                <a:latin typeface="Times New Roman" charset="0"/>
              </a:rPr>
              <a:t>θα χρεώσουμε το λογαριασμό «Η/Υ» με 3000 ευρώ και</a:t>
            </a:r>
          </a:p>
          <a:p>
            <a:pPr lvl="2"/>
            <a:r>
              <a:rPr lang="el-GR" sz="2800" dirty="0">
                <a:latin typeface="Times New Roman" charset="0"/>
              </a:rPr>
              <a:t>θα πιστώσουμε το λογαριασμό «Εμπορεύματα» με 3000 ευρώ</a:t>
            </a:r>
          </a:p>
        </p:txBody>
      </p:sp>
      <p:sp>
        <p:nvSpPr>
          <p:cNvPr id="6" name="5 - Θέση αριθμού διαφάνειας"/>
          <p:cNvSpPr>
            <a:spLocks noGrp="1"/>
          </p:cNvSpPr>
          <p:nvPr>
            <p:ph type="sldNum" sz="quarter" idx="12"/>
          </p:nvPr>
        </p:nvSpPr>
        <p:spPr/>
        <p:txBody>
          <a:bodyPr/>
          <a:lstStyle/>
          <a:p>
            <a:fld id="{58A459A4-9386-4097-875C-F52A983822B0}" type="slidenum">
              <a:rPr lang="el-GR"/>
              <a:pPr/>
              <a:t>99</a:t>
            </a:fld>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147</TotalTime>
  <Words>4933</Words>
  <Application>Microsoft Office PowerPoint</Application>
  <PresentationFormat>Προβολή στην οθόνη (4:3)</PresentationFormat>
  <Paragraphs>649</Paragraphs>
  <Slides>123</Slides>
  <Notes>19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123</vt:i4>
      </vt:variant>
    </vt:vector>
  </HeadingPairs>
  <TitlesOfParts>
    <vt:vector size="125" baseType="lpstr">
      <vt:lpstr>Austin</vt:lpstr>
      <vt:lpstr>Worksheet</vt:lpstr>
      <vt:lpstr>Ελληνικά Λογιστικά Πρότυπα Ε.Λ.Π.</vt:lpstr>
      <vt:lpstr>Ελληνικά Λογιστικά Πρότυπα </vt:lpstr>
      <vt:lpstr>Τα κεφάλαια των Ε.Λ.Π</vt:lpstr>
      <vt:lpstr>Κύριες διαφορές μεταξύ Ε.Λ.Π και Ε.Γ.Λ.Σ</vt:lpstr>
      <vt:lpstr>Σχέδιο Λογαριασμών</vt:lpstr>
      <vt:lpstr>Διαφορές στην εύλογη αξία</vt:lpstr>
      <vt:lpstr>Διαφορές στη χρηματοδοτική μίσθωση</vt:lpstr>
      <vt:lpstr>Διαφορές στις Χρηματοοικονομικές καταστάσεις</vt:lpstr>
      <vt:lpstr>Η κατάσταση Χρηματορροών </vt:lpstr>
      <vt:lpstr>Κατάσταση Μεταβολών Καθαρής Θέσης</vt:lpstr>
      <vt:lpstr>Αναβαλλόμενοι Φόροι </vt:lpstr>
      <vt:lpstr>Αναβαλλόμενη φορολογική υποχρέωση</vt:lpstr>
      <vt:lpstr>Αναβαλλόμενη φορολογική απαίτηση</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Παρουσίαση του PowerPoint</vt:lpstr>
      <vt:lpstr>Παρουσίαση του PowerPoint</vt:lpstr>
      <vt:lpstr>      ΣΥΝΤΑΞΗ «ΕΝΟΠΟΙΗΜΕΝΩΝ» ΟΙΚΟΝΟΜΙΚΩΝ   ΚΑΤΑΣΤΑΣΕΩΝ ΑΝΑ ΚΑΤΗΓΟΡΙΑΣ ΜΕΓΕΘΟΥΣ ΚΑΙ  ΣΧΕΤΙΚΑ ΥΠΟΔΕΙΓΜΑΤΑ</vt:lpstr>
      <vt:lpstr>ΙΣΟΛΟΓΙΣΜΟΣ ΣΥΝ.Π.Ε.- ΕΝΕΡΓΗΤΙΚΟ </vt:lpstr>
      <vt:lpstr>ΙΣΟΛΟΓΙΣΜΟΣ ΣΥΝ.Π.Ε.- ΠΑΘΗΤΙΚΟ</vt:lpstr>
      <vt:lpstr> ΣΥΝ.Π.Ε.– ΑΠΟΤΕΛΕΣΜΑΤΑ ΧΡΗΣΗΣ </vt:lpstr>
      <vt:lpstr>ΙΣΟΛΟΓΙΣΜΟΣ Α. Ε.- ΕΝΕΡΓΗΤΙΚΟ </vt:lpstr>
      <vt:lpstr>ΙΣΟΛΟΓΙΣΜΟΣ Α.Ε.- ΠΑΘΗΤΙΚΟ</vt:lpstr>
      <vt:lpstr>Α.Ε.– ΑΠΟΤΕΛΕΣΜΑΤΑ ΧΡΗΣΗΣ </vt:lpstr>
      <vt:lpstr>Παρουσίαση του PowerPoint</vt:lpstr>
      <vt:lpstr>         ΕΝΤΟΠΙΣΜΟΣ ΠΕΡΙΠΤΩΣΕΩΝ ΠΟΥ ΕΧΟΥΝ ΔΙΑΦΟΡΕΤΙΚΟ ΛΟΓΙΣΤΙΚΟ ΧΕΙΡΙΣΜΟ ΚΑΙ ΤΡΟΠΟ ΑΠΟΤΙΜΗΣΗΣ  ΣΤΑ Ε.Λ.Π ΚΑΙ ΣΤΟ  Ε.Γ.Λ.Σ.</vt:lpstr>
      <vt:lpstr>ΕΝΤΟΠΙΣΜΟΣ ΠΕΡΙΠΤΩΣΕΩΝ ΠΟΥ ΕΜΦΑΝΙΖΟΝΤΑΙ ΣΕ  «ΔΙΑΦΟΡΕΤΙΚΟ ΠΕΔΙΟ» ΣΤΙΣ ΟΙΚΟΝΟΜΙΚΕΣ ΚΑΤΑΣΤΑΣΕΙΣ ΒΑΣΕΙ ΤΩΝ Ε.Λ.Π  ΣΕ ΣΧΕΣΗ ΜΕ ΤΟ  Ε.Γ.Λ.Σ.</vt:lpstr>
      <vt:lpstr>  ΕΝΤΟΠΙΣΜΟΣ ΠΕΡΙΠΤΩΣΕΩΝ ΠΟΥ ΔΕΝ ΕΜΦΑΝΙΖΟΝΤΑΙ ΣΤΟ ΙΔΙΟ ΕΤΟΣ ΣΤΙΣ ΟΙΚΟΝΟΜΙΚΕΣ ΚΑΤΑΣΤΑΣΕΙΣ  ΒΑΣΕΙ ΤΩΝ Ε.Λ.Π  ΣΕ ΣΧΕΣΗ ΜΕ ΤΟ  Ε.Γ.Λ.Σ.</vt:lpstr>
      <vt:lpstr>ΕΛΛΗΝΙΚΑ  ΛΟΓΙΣΤΙΚΑ  ΠΡΟΤΥΠΑ – ΛΟΓΙΣΤΙΚΑ ΑΡΧΕΙΑ</vt:lpstr>
      <vt:lpstr>ΠΑΡΑΣΤΑΤΙΚΑ ΣΤΟΙΧΕΙΑ</vt:lpstr>
      <vt:lpstr>  ΧΑΡΑΚΤΗΡΙΣΤΙΚΑ ΔΕΛΤΙΟΥ ΑΠΟΣΤΟΛΗΣ</vt:lpstr>
      <vt:lpstr>Παρουσίαση του PowerPoint</vt:lpstr>
      <vt:lpstr>ΔΙΑΚΡΙΣΗ ΠΑΡΑΣΤΑΤΙΚΩΝ</vt:lpstr>
      <vt:lpstr>ΧΑΡΑΚΤΗΡΙΣΤΙΚΑ ΤΙΜΟΛΟΓΙΟΥ (για Δελτίο Αποστολής) - ΕΚΔΟΣΗ</vt:lpstr>
      <vt:lpstr>Παρουσίαση του PowerPoint</vt:lpstr>
      <vt:lpstr>ΧΑΡΑΚΤΗΡΙΣΤΙΚΑ ΤΙΜΟΛΟΓΙΟΥ - ΔΕΛΤΙΟΥ ΑΠΟΣΤΟΛΗΣ</vt:lpstr>
      <vt:lpstr>ΧΑΡΑΚΤΗΡΙΣΤΙΚΑ ΠΙΣΤΩΤΙΚΟΥ  ΤΙΜΟΛΟΓΙΟΥ (ΓΙΑ ΑΞΙΕΣ)</vt:lpstr>
      <vt:lpstr>Παρουσίαση του PowerPoint</vt:lpstr>
      <vt:lpstr>ΧΑΡΑΚΤΗΡΙΣΤΙΚΑ ΠΙΣΤΩΤΙΚΟ  ΤΙΜΟΛΟΓΙΟ (ΜΕ Δ.Α.)</vt:lpstr>
      <vt:lpstr>ΧΑΡΑΚΤΗΡΙΣΤΙΚΑ ΑΠΟΔΕΙΞΗΣ ΛΙΑΝΙΚΗΣ ΠΩΛΗΣΗΣ</vt:lpstr>
      <vt:lpstr>Παρουσίαση του PowerPoint</vt:lpstr>
      <vt:lpstr>ΧΑΡΑΚΤΗΡΙΣΤΙΚΑ ΑΠΟΔΕΙΞΗΣ ΠΑΡΟΧΗΣ ΥΠΗΡΕΣΙΩΝ</vt:lpstr>
      <vt:lpstr>Παρουσίαση του PowerPoint</vt:lpstr>
      <vt:lpstr>ΧΑΡΑΚΤΗΡΙΣΤΙΚΑ ΤΙΜΟΛΟΓΙΟΥ (ΓΙΑ ΤΗΝ ΠΑΡΟΧΗ ΥΠΗΡΕΣΙΩΝ)</vt:lpstr>
      <vt:lpstr>Παρουσίαση του PowerPoint</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ΕΛΛΗΝΙΚΑ  ΛΟΓΙΣΤΙΚΑ  ΠΡΟΤΥΠΑ – ΛΟΓΙΣΤΙΚΑ ΑΡΧΕΙΑ</vt:lpstr>
      <vt:lpstr>Λογιστικά Σφάλματα</vt:lpstr>
      <vt:lpstr>Είδη Σφαλμάτων </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το λογιστικό βιβλίο στο οποίο εμφανίζονται</vt:lpstr>
      <vt:lpstr>Με κριτήριο το λογιστικό βιβλίο που εμφανίζονται</vt:lpstr>
      <vt:lpstr>Με κριτήριο το λογιστικό βιβλίο στο οποίο εμφανίζονται</vt:lpstr>
      <vt:lpstr>Διόρθωση Σφαλμάτων</vt:lpstr>
      <vt:lpstr>Διόρθωση σφαλμάτων τρέχουσας λογιστικής χρήσης</vt:lpstr>
      <vt:lpstr>Διόρθωση σφαλμάτων τρέχουσας λογιστικής χρήσης</vt:lpstr>
      <vt:lpstr> 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ΒΙΒΛΙΟΓΡΑΦΙΑ (1)</vt:lpstr>
      <vt:lpstr>ΒΙΒΛΙΟΓΡΑΦΙΑ (2)</vt:lpstr>
      <vt:lpstr>ΒΙΒΛΙΟΓΡΑΦΙΑ (3)</vt:lpstr>
      <vt:lpstr>ΒΙΒΛΙΟΓΡΑΦΙΑ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28</cp:revision>
  <dcterms:created xsi:type="dcterms:W3CDTF">2019-02-14T09:43:24Z</dcterms:created>
  <dcterms:modified xsi:type="dcterms:W3CDTF">2019-02-15T15:50:23Z</dcterms:modified>
</cp:coreProperties>
</file>