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3" r:id="rId8"/>
    <p:sldId id="261" r:id="rId9"/>
    <p:sldId id="262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3579FE-8090-456B-9AED-85D57EA61C5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A31FB18-E2C9-44D8-BAAF-25F6FC7A3658}">
      <dgm:prSet/>
      <dgm:spPr/>
      <dgm:t>
        <a:bodyPr/>
        <a:lstStyle/>
        <a:p>
          <a:r>
            <a:rPr lang="el-GR" dirty="0" smtClean="0"/>
            <a:t>Χρησιμοποιούνται πολύ συχνά σε διαφορετικούς</a:t>
          </a:r>
          <a:endParaRPr lang="en-US" dirty="0" smtClean="0"/>
        </a:p>
        <a:p>
          <a:r>
            <a:rPr lang="el-GR" dirty="0" smtClean="0"/>
            <a:t>κλάδους</a:t>
          </a:r>
          <a:endParaRPr lang="el-GR" dirty="0"/>
        </a:p>
      </dgm:t>
    </dgm:pt>
    <dgm:pt modelId="{B1551782-5409-4A87-BD75-9DFF1C2B4301}" type="parTrans" cxnId="{3A33477F-E61B-45B4-8662-CFF58FF3D3D2}">
      <dgm:prSet/>
      <dgm:spPr/>
      <dgm:t>
        <a:bodyPr/>
        <a:lstStyle/>
        <a:p>
          <a:endParaRPr lang="el-GR"/>
        </a:p>
      </dgm:t>
    </dgm:pt>
    <dgm:pt modelId="{58A80AD7-D78F-4EB4-B923-B8450AE6C2CD}" type="sibTrans" cxnId="{3A33477F-E61B-45B4-8662-CFF58FF3D3D2}">
      <dgm:prSet/>
      <dgm:spPr/>
      <dgm:t>
        <a:bodyPr/>
        <a:lstStyle/>
        <a:p>
          <a:endParaRPr lang="el-GR"/>
        </a:p>
      </dgm:t>
    </dgm:pt>
    <dgm:pt modelId="{63D7AFDE-36AE-46A1-A700-C448A1D841DB}">
      <dgm:prSet/>
      <dgm:spPr/>
      <dgm:t>
        <a:bodyPr/>
        <a:lstStyle/>
        <a:p>
          <a:r>
            <a:rPr lang="el-GR" smtClean="0"/>
            <a:t>Είναι ιδανικά για αρχική έρευνα</a:t>
          </a:r>
          <a:endParaRPr lang="el-GR" dirty="0"/>
        </a:p>
      </dgm:t>
    </dgm:pt>
    <dgm:pt modelId="{E1144A2D-B5BC-42BA-AF58-E76970F5CCB2}" type="parTrans" cxnId="{2143D816-F14F-41FE-8927-75726F51E3A4}">
      <dgm:prSet/>
      <dgm:spPr/>
      <dgm:t>
        <a:bodyPr/>
        <a:lstStyle/>
        <a:p>
          <a:endParaRPr lang="el-GR"/>
        </a:p>
      </dgm:t>
    </dgm:pt>
    <dgm:pt modelId="{3B5C3DAB-200E-46A2-AC08-0E5720105C4D}" type="sibTrans" cxnId="{2143D816-F14F-41FE-8927-75726F51E3A4}">
      <dgm:prSet/>
      <dgm:spPr/>
      <dgm:t>
        <a:bodyPr/>
        <a:lstStyle/>
        <a:p>
          <a:endParaRPr lang="el-GR"/>
        </a:p>
      </dgm:t>
    </dgm:pt>
    <dgm:pt modelId="{306BD90A-D473-4CF3-A339-FBB94B49F703}">
      <dgm:prSet/>
      <dgm:spPr/>
      <dgm:t>
        <a:bodyPr/>
        <a:lstStyle/>
        <a:p>
          <a:r>
            <a:rPr lang="el-GR" dirty="0" smtClean="0"/>
            <a:t>Οι συζητήσεις των </a:t>
          </a:r>
          <a:r>
            <a:rPr lang="el-GR" dirty="0" err="1" smtClean="0"/>
            <a:t>focus</a:t>
          </a:r>
          <a:r>
            <a:rPr lang="el-GR" dirty="0" smtClean="0"/>
            <a:t> </a:t>
          </a:r>
          <a:r>
            <a:rPr lang="el-GR" dirty="0" err="1" smtClean="0"/>
            <a:t>groups</a:t>
          </a:r>
          <a:r>
            <a:rPr lang="el-GR" dirty="0" smtClean="0"/>
            <a:t> μπορούν να κινηματογραφηθούν </a:t>
          </a:r>
        </a:p>
        <a:p>
          <a:r>
            <a:rPr lang="el-GR" dirty="0" smtClean="0"/>
            <a:t>Και στη συνέχεια να μελετηθούν</a:t>
          </a:r>
          <a:endParaRPr lang="el-GR" dirty="0"/>
        </a:p>
      </dgm:t>
    </dgm:pt>
    <dgm:pt modelId="{0042A9B8-0167-4D9F-B562-508984ED8BEE}" type="parTrans" cxnId="{4B3CD75A-1AF1-4989-9886-F520EFCA4FB8}">
      <dgm:prSet/>
      <dgm:spPr/>
      <dgm:t>
        <a:bodyPr/>
        <a:lstStyle/>
        <a:p>
          <a:endParaRPr lang="el-GR"/>
        </a:p>
      </dgm:t>
    </dgm:pt>
    <dgm:pt modelId="{7902B2A9-9028-4DCF-9CC9-B3439F182562}" type="sibTrans" cxnId="{4B3CD75A-1AF1-4989-9886-F520EFCA4FB8}">
      <dgm:prSet/>
      <dgm:spPr/>
      <dgm:t>
        <a:bodyPr/>
        <a:lstStyle/>
        <a:p>
          <a:endParaRPr lang="el-GR"/>
        </a:p>
      </dgm:t>
    </dgm:pt>
    <dgm:pt modelId="{F9F189F9-83D1-4CC5-A2E6-26659CDCCF34}">
      <dgm:prSet/>
      <dgm:spPr/>
      <dgm:t>
        <a:bodyPr/>
        <a:lstStyle/>
        <a:p>
          <a:r>
            <a:rPr lang="el-GR" dirty="0" smtClean="0"/>
            <a:t>Συστήνονται για την ανάλυση σκέψεων και συναισθημάτων</a:t>
          </a:r>
          <a:endParaRPr lang="el-GR" dirty="0"/>
        </a:p>
      </dgm:t>
    </dgm:pt>
    <dgm:pt modelId="{9A4A433B-9810-404F-9939-481B4BC41C56}" type="parTrans" cxnId="{845B0C96-B5E3-4FDC-B52D-392353E46A59}">
      <dgm:prSet/>
      <dgm:spPr/>
      <dgm:t>
        <a:bodyPr/>
        <a:lstStyle/>
        <a:p>
          <a:endParaRPr lang="el-GR"/>
        </a:p>
      </dgm:t>
    </dgm:pt>
    <dgm:pt modelId="{C2A83C52-E814-4480-81B8-32CED110E70E}" type="sibTrans" cxnId="{845B0C96-B5E3-4FDC-B52D-392353E46A59}">
      <dgm:prSet/>
      <dgm:spPr/>
      <dgm:t>
        <a:bodyPr/>
        <a:lstStyle/>
        <a:p>
          <a:endParaRPr lang="el-GR"/>
        </a:p>
      </dgm:t>
    </dgm:pt>
    <dgm:pt modelId="{8774DF95-67AF-480E-9CA0-8A15BD1F0B36}">
      <dgm:prSet/>
      <dgm:spPr/>
      <dgm:t>
        <a:bodyPr/>
        <a:lstStyle/>
        <a:p>
          <a:r>
            <a:rPr lang="el-GR" smtClean="0"/>
            <a:t>Είναι σημαντικό να υπάρχει καλό ψυχολογικό κλίμα</a:t>
          </a:r>
          <a:endParaRPr lang="el-GR"/>
        </a:p>
      </dgm:t>
    </dgm:pt>
    <dgm:pt modelId="{B9EBA786-05E7-4AF5-8E26-3ADA4D569BB0}" type="parTrans" cxnId="{F2D2129B-3500-4137-A9B4-85ADAC375D0C}">
      <dgm:prSet/>
      <dgm:spPr/>
      <dgm:t>
        <a:bodyPr/>
        <a:lstStyle/>
        <a:p>
          <a:endParaRPr lang="el-GR"/>
        </a:p>
      </dgm:t>
    </dgm:pt>
    <dgm:pt modelId="{50C52425-DCDF-4736-94CA-2D8FF7AD27EA}" type="sibTrans" cxnId="{F2D2129B-3500-4137-A9B4-85ADAC375D0C}">
      <dgm:prSet/>
      <dgm:spPr/>
      <dgm:t>
        <a:bodyPr/>
        <a:lstStyle/>
        <a:p>
          <a:endParaRPr lang="el-GR"/>
        </a:p>
      </dgm:t>
    </dgm:pt>
    <dgm:pt modelId="{BB26CF08-36E0-4D9E-819B-1FB64870D1E1}" type="pres">
      <dgm:prSet presAssocID="{123579FE-8090-456B-9AED-85D57EA61C5C}" presName="diagram" presStyleCnt="0">
        <dgm:presLayoutVars>
          <dgm:dir/>
          <dgm:resizeHandles val="exact"/>
        </dgm:presLayoutVars>
      </dgm:prSet>
      <dgm:spPr/>
    </dgm:pt>
    <dgm:pt modelId="{8E047501-B22B-4780-A512-3F5A04B23184}" type="pres">
      <dgm:prSet presAssocID="{63D7AFDE-36AE-46A1-A700-C448A1D841DB}" presName="node" presStyleLbl="node1" presStyleIdx="0" presStyleCnt="5" custScaleY="148258" custLinFactNeighborX="-21211" custLinFactNeighborY="-5194">
        <dgm:presLayoutVars>
          <dgm:bulletEnabled val="1"/>
        </dgm:presLayoutVars>
      </dgm:prSet>
      <dgm:spPr/>
    </dgm:pt>
    <dgm:pt modelId="{436A8CE5-1B45-4506-96F2-1BD4890387F6}" type="pres">
      <dgm:prSet presAssocID="{3B5C3DAB-200E-46A2-AC08-0E5720105C4D}" presName="sibTrans" presStyleCnt="0"/>
      <dgm:spPr/>
    </dgm:pt>
    <dgm:pt modelId="{C1E8B285-10F4-491F-AFE6-B9C2E1AD0C61}" type="pres">
      <dgm:prSet presAssocID="{CA31FB18-E2C9-44D8-BAAF-25F6FC7A3658}" presName="node" presStyleLbl="node1" presStyleIdx="1" presStyleCnt="5" custScaleY="143916" custLinFactNeighborX="-399" custLinFactNeighborY="-377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B4FCFC3-A076-4EE8-8D87-A721A64C5805}" type="pres">
      <dgm:prSet presAssocID="{58A80AD7-D78F-4EB4-B923-B8450AE6C2CD}" presName="sibTrans" presStyleCnt="0"/>
      <dgm:spPr/>
    </dgm:pt>
    <dgm:pt modelId="{01DF706A-4271-49A7-A391-105922C7F72D}" type="pres">
      <dgm:prSet presAssocID="{306BD90A-D473-4CF3-A339-FBB94B49F703}" presName="node" presStyleLbl="node1" presStyleIdx="2" presStyleCnt="5" custScaleY="151460" custLinFactNeighborX="-1201" custLinFactNeighborY="0">
        <dgm:presLayoutVars>
          <dgm:bulletEnabled val="1"/>
        </dgm:presLayoutVars>
      </dgm:prSet>
      <dgm:spPr/>
    </dgm:pt>
    <dgm:pt modelId="{D727F8A6-981C-49D8-A86B-D10F77E1CF3B}" type="pres">
      <dgm:prSet presAssocID="{7902B2A9-9028-4DCF-9CC9-B3439F182562}" presName="sibTrans" presStyleCnt="0"/>
      <dgm:spPr/>
    </dgm:pt>
    <dgm:pt modelId="{4B3CA871-569D-4A31-B8E8-507EA86110D6}" type="pres">
      <dgm:prSet presAssocID="{F9F189F9-83D1-4CC5-A2E6-26659CDCCF34}" presName="node" presStyleLbl="node1" presStyleIdx="3" presStyleCnt="5" custScaleX="141996" custLinFactNeighborX="-11200" custLinFactNeighborY="26976">
        <dgm:presLayoutVars>
          <dgm:bulletEnabled val="1"/>
        </dgm:presLayoutVars>
      </dgm:prSet>
      <dgm:spPr/>
    </dgm:pt>
    <dgm:pt modelId="{C8BF342B-9C75-4F33-BFC6-58C0AC261832}" type="pres">
      <dgm:prSet presAssocID="{C2A83C52-E814-4480-81B8-32CED110E70E}" presName="sibTrans" presStyleCnt="0"/>
      <dgm:spPr/>
    </dgm:pt>
    <dgm:pt modelId="{9584C57B-9AA0-4184-8929-68C4269DE6CA}" type="pres">
      <dgm:prSet presAssocID="{8774DF95-67AF-480E-9CA0-8A15BD1F0B36}" presName="node" presStyleLbl="node1" presStyleIdx="4" presStyleCnt="5" custScaleX="139200" custLinFactNeighborX="16002" custLinFactNeighborY="26976">
        <dgm:presLayoutVars>
          <dgm:bulletEnabled val="1"/>
        </dgm:presLayoutVars>
      </dgm:prSet>
      <dgm:spPr/>
    </dgm:pt>
  </dgm:ptLst>
  <dgm:cxnLst>
    <dgm:cxn modelId="{78BBB74A-0FE7-4C43-8775-865D76804672}" type="presOf" srcId="{CA31FB18-E2C9-44D8-BAAF-25F6FC7A3658}" destId="{C1E8B285-10F4-491F-AFE6-B9C2E1AD0C61}" srcOrd="0" destOrd="0" presId="urn:microsoft.com/office/officeart/2005/8/layout/default"/>
    <dgm:cxn modelId="{F2D2129B-3500-4137-A9B4-85ADAC375D0C}" srcId="{123579FE-8090-456B-9AED-85D57EA61C5C}" destId="{8774DF95-67AF-480E-9CA0-8A15BD1F0B36}" srcOrd="4" destOrd="0" parTransId="{B9EBA786-05E7-4AF5-8E26-3ADA4D569BB0}" sibTransId="{50C52425-DCDF-4736-94CA-2D8FF7AD27EA}"/>
    <dgm:cxn modelId="{2143D816-F14F-41FE-8927-75726F51E3A4}" srcId="{123579FE-8090-456B-9AED-85D57EA61C5C}" destId="{63D7AFDE-36AE-46A1-A700-C448A1D841DB}" srcOrd="0" destOrd="0" parTransId="{E1144A2D-B5BC-42BA-AF58-E76970F5CCB2}" sibTransId="{3B5C3DAB-200E-46A2-AC08-0E5720105C4D}"/>
    <dgm:cxn modelId="{652D451C-2BBF-4C82-B515-1DBD326156E9}" type="presOf" srcId="{8774DF95-67AF-480E-9CA0-8A15BD1F0B36}" destId="{9584C57B-9AA0-4184-8929-68C4269DE6CA}" srcOrd="0" destOrd="0" presId="urn:microsoft.com/office/officeart/2005/8/layout/default"/>
    <dgm:cxn modelId="{1FCA1998-0B53-4B06-8476-46BF194043D4}" type="presOf" srcId="{F9F189F9-83D1-4CC5-A2E6-26659CDCCF34}" destId="{4B3CA871-569D-4A31-B8E8-507EA86110D6}" srcOrd="0" destOrd="0" presId="urn:microsoft.com/office/officeart/2005/8/layout/default"/>
    <dgm:cxn modelId="{26CEEC35-9809-43A1-B905-B06FA45F23FD}" type="presOf" srcId="{306BD90A-D473-4CF3-A339-FBB94B49F703}" destId="{01DF706A-4271-49A7-A391-105922C7F72D}" srcOrd="0" destOrd="0" presId="urn:microsoft.com/office/officeart/2005/8/layout/default"/>
    <dgm:cxn modelId="{3A33477F-E61B-45B4-8662-CFF58FF3D3D2}" srcId="{123579FE-8090-456B-9AED-85D57EA61C5C}" destId="{CA31FB18-E2C9-44D8-BAAF-25F6FC7A3658}" srcOrd="1" destOrd="0" parTransId="{B1551782-5409-4A87-BD75-9DFF1C2B4301}" sibTransId="{58A80AD7-D78F-4EB4-B923-B8450AE6C2CD}"/>
    <dgm:cxn modelId="{D91CDD7A-13DE-459E-9946-C87589DE2FD8}" type="presOf" srcId="{63D7AFDE-36AE-46A1-A700-C448A1D841DB}" destId="{8E047501-B22B-4780-A512-3F5A04B23184}" srcOrd="0" destOrd="0" presId="urn:microsoft.com/office/officeart/2005/8/layout/default"/>
    <dgm:cxn modelId="{CCCB58EF-1CB4-4F50-AE3B-28424BBF44E0}" type="presOf" srcId="{123579FE-8090-456B-9AED-85D57EA61C5C}" destId="{BB26CF08-36E0-4D9E-819B-1FB64870D1E1}" srcOrd="0" destOrd="0" presId="urn:microsoft.com/office/officeart/2005/8/layout/default"/>
    <dgm:cxn modelId="{4B3CD75A-1AF1-4989-9886-F520EFCA4FB8}" srcId="{123579FE-8090-456B-9AED-85D57EA61C5C}" destId="{306BD90A-D473-4CF3-A339-FBB94B49F703}" srcOrd="2" destOrd="0" parTransId="{0042A9B8-0167-4D9F-B562-508984ED8BEE}" sibTransId="{7902B2A9-9028-4DCF-9CC9-B3439F182562}"/>
    <dgm:cxn modelId="{845B0C96-B5E3-4FDC-B52D-392353E46A59}" srcId="{123579FE-8090-456B-9AED-85D57EA61C5C}" destId="{F9F189F9-83D1-4CC5-A2E6-26659CDCCF34}" srcOrd="3" destOrd="0" parTransId="{9A4A433B-9810-404F-9939-481B4BC41C56}" sibTransId="{C2A83C52-E814-4480-81B8-32CED110E70E}"/>
    <dgm:cxn modelId="{BECEC747-0A51-490C-94C1-668C15B08C49}" type="presParOf" srcId="{BB26CF08-36E0-4D9E-819B-1FB64870D1E1}" destId="{8E047501-B22B-4780-A512-3F5A04B23184}" srcOrd="0" destOrd="0" presId="urn:microsoft.com/office/officeart/2005/8/layout/default"/>
    <dgm:cxn modelId="{89738D1C-5C74-415F-B5A6-360F11C5FC00}" type="presParOf" srcId="{BB26CF08-36E0-4D9E-819B-1FB64870D1E1}" destId="{436A8CE5-1B45-4506-96F2-1BD4890387F6}" srcOrd="1" destOrd="0" presId="urn:microsoft.com/office/officeart/2005/8/layout/default"/>
    <dgm:cxn modelId="{444AEE53-32D8-4E55-9BAD-7DFF2CE6DB57}" type="presParOf" srcId="{BB26CF08-36E0-4D9E-819B-1FB64870D1E1}" destId="{C1E8B285-10F4-491F-AFE6-B9C2E1AD0C61}" srcOrd="2" destOrd="0" presId="urn:microsoft.com/office/officeart/2005/8/layout/default"/>
    <dgm:cxn modelId="{C6470690-B012-44C2-BD3D-E493443B89C7}" type="presParOf" srcId="{BB26CF08-36E0-4D9E-819B-1FB64870D1E1}" destId="{0B4FCFC3-A076-4EE8-8D87-A721A64C5805}" srcOrd="3" destOrd="0" presId="urn:microsoft.com/office/officeart/2005/8/layout/default"/>
    <dgm:cxn modelId="{A0998DD2-2727-48DD-9B62-CF1E039CDB62}" type="presParOf" srcId="{BB26CF08-36E0-4D9E-819B-1FB64870D1E1}" destId="{01DF706A-4271-49A7-A391-105922C7F72D}" srcOrd="4" destOrd="0" presId="urn:microsoft.com/office/officeart/2005/8/layout/default"/>
    <dgm:cxn modelId="{DD9F6E44-A6B0-4E92-AA01-09B72F9EB4D6}" type="presParOf" srcId="{BB26CF08-36E0-4D9E-819B-1FB64870D1E1}" destId="{D727F8A6-981C-49D8-A86B-D10F77E1CF3B}" srcOrd="5" destOrd="0" presId="urn:microsoft.com/office/officeart/2005/8/layout/default"/>
    <dgm:cxn modelId="{9AA2D9CE-8886-41ED-8106-197BF3E03647}" type="presParOf" srcId="{BB26CF08-36E0-4D9E-819B-1FB64870D1E1}" destId="{4B3CA871-569D-4A31-B8E8-507EA86110D6}" srcOrd="6" destOrd="0" presId="urn:microsoft.com/office/officeart/2005/8/layout/default"/>
    <dgm:cxn modelId="{5B736D6D-6082-4DA3-9372-DFD25DF16B34}" type="presParOf" srcId="{BB26CF08-36E0-4D9E-819B-1FB64870D1E1}" destId="{C8BF342B-9C75-4F33-BFC6-58C0AC261832}" srcOrd="7" destOrd="0" presId="urn:microsoft.com/office/officeart/2005/8/layout/default"/>
    <dgm:cxn modelId="{0A5DE36C-794A-4910-A75C-0136EBBE113E}" type="presParOf" srcId="{BB26CF08-36E0-4D9E-819B-1FB64870D1E1}" destId="{9584C57B-9AA0-4184-8929-68C4269DE6C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047501-B22B-4780-A512-3F5A04B23184}">
      <dsp:nvSpPr>
        <dsp:cNvPr id="0" name=""/>
        <dsp:cNvSpPr/>
      </dsp:nvSpPr>
      <dsp:spPr>
        <a:xfrm>
          <a:off x="0" y="304595"/>
          <a:ext cx="2571749" cy="22876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smtClean="0"/>
            <a:t>Είναι ιδανικά για αρχική έρευνα</a:t>
          </a:r>
          <a:endParaRPr lang="el-GR" sz="1800" kern="1200" dirty="0"/>
        </a:p>
      </dsp:txBody>
      <dsp:txXfrm>
        <a:off x="0" y="304595"/>
        <a:ext cx="2571749" cy="2287695"/>
      </dsp:txXfrm>
    </dsp:sp>
    <dsp:sp modelId="{C1E8B285-10F4-491F-AFE6-B9C2E1AD0C61}">
      <dsp:nvSpPr>
        <dsp:cNvPr id="0" name=""/>
        <dsp:cNvSpPr/>
      </dsp:nvSpPr>
      <dsp:spPr>
        <a:xfrm>
          <a:off x="2818663" y="360037"/>
          <a:ext cx="2571749" cy="22206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Χρησιμοποιούνται πολύ συχνά σε διαφορετικούς</a:t>
          </a: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κλάδους</a:t>
          </a:r>
          <a:endParaRPr lang="el-GR" sz="1800" kern="1200" dirty="0"/>
        </a:p>
      </dsp:txBody>
      <dsp:txXfrm>
        <a:off x="2818663" y="360037"/>
        <a:ext cx="2571749" cy="2220695"/>
      </dsp:txXfrm>
    </dsp:sp>
    <dsp:sp modelId="{01DF706A-4271-49A7-A391-105922C7F72D}">
      <dsp:nvSpPr>
        <dsp:cNvPr id="0" name=""/>
        <dsp:cNvSpPr/>
      </dsp:nvSpPr>
      <dsp:spPr>
        <a:xfrm>
          <a:off x="5626963" y="360037"/>
          <a:ext cx="2571749" cy="2337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Οι συζητήσεις των </a:t>
          </a:r>
          <a:r>
            <a:rPr lang="el-GR" sz="1800" kern="1200" dirty="0" err="1" smtClean="0"/>
            <a:t>focus</a:t>
          </a:r>
          <a:r>
            <a:rPr lang="el-GR" sz="1800" kern="1200" dirty="0" smtClean="0"/>
            <a:t> </a:t>
          </a:r>
          <a:r>
            <a:rPr lang="el-GR" sz="1800" kern="1200" dirty="0" err="1" smtClean="0"/>
            <a:t>groups</a:t>
          </a:r>
          <a:r>
            <a:rPr lang="el-GR" sz="1800" kern="1200" dirty="0" smtClean="0"/>
            <a:t> μπορούν να κινηματογραφηθούν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Και στη συνέχεια να μελετηθούν</a:t>
          </a:r>
          <a:endParaRPr lang="el-GR" sz="1800" kern="1200" dirty="0"/>
        </a:p>
      </dsp:txBody>
      <dsp:txXfrm>
        <a:off x="5626963" y="360037"/>
        <a:ext cx="2571749" cy="2337103"/>
      </dsp:txXfrm>
    </dsp:sp>
    <dsp:sp modelId="{4B3CA871-569D-4A31-B8E8-507EA86110D6}">
      <dsp:nvSpPr>
        <dsp:cNvPr id="0" name=""/>
        <dsp:cNvSpPr/>
      </dsp:nvSpPr>
      <dsp:spPr>
        <a:xfrm>
          <a:off x="82347" y="3314352"/>
          <a:ext cx="3651782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Συστήνονται για την ανάλυση σκέψεων και συναισθημάτων</a:t>
          </a:r>
          <a:endParaRPr lang="el-GR" sz="1800" kern="1200" dirty="0"/>
        </a:p>
      </dsp:txBody>
      <dsp:txXfrm>
        <a:off x="82347" y="3314352"/>
        <a:ext cx="3651782" cy="1543050"/>
      </dsp:txXfrm>
    </dsp:sp>
    <dsp:sp modelId="{9584C57B-9AA0-4184-8929-68C4269DE6CA}">
      <dsp:nvSpPr>
        <dsp:cNvPr id="0" name=""/>
        <dsp:cNvSpPr/>
      </dsp:nvSpPr>
      <dsp:spPr>
        <a:xfrm>
          <a:off x="4649723" y="3314352"/>
          <a:ext cx="3579876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smtClean="0"/>
            <a:t>Είναι σημαντικό να υπάρχει καλό ψυχολογικό κλίμα</a:t>
          </a:r>
          <a:endParaRPr lang="el-GR" sz="1800" kern="1200"/>
        </a:p>
      </dsp:txBody>
      <dsp:txXfrm>
        <a:off x="4649723" y="3314352"/>
        <a:ext cx="3579876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τρίγωνο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Τίτλο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Υπότιτλο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grpSp>
        <p:nvGrpSpPr>
          <p:cNvPr id="2" name="Ομάδα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Ελεύθερη σχεδίαση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Ελεύθερη σχεδίαση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Ελεύθερη σχεδίαση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Ευθεία γραμμή σύνδεσης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Θέση ημερομηνίας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  <p:sp>
        <p:nvSpPr>
          <p:cNvPr id="7" name="Διάσημα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Διάσημα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Ελεύθερη σχεδίαση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Ελεύθερη σχεδίαση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Ορθογώνιο τρίγωνο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Ευθεία γραμμή σύνδεσης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Διάσημα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Διάσημα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Ελεύθερη σχεδίαση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Ελεύθερη σχεδίαση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Ορθογώνιο τρίγωνο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Ευθεία γραμμή σύνδεσης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Θέση τίτλου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Θέση κειμένου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B8FB774-912B-4537-8EC9-C32A86250F33}" type="datetimeFigureOut">
              <a:rPr lang="el-GR" smtClean="0"/>
              <a:t>22/10/2018</a:t>
            </a:fld>
            <a:endParaRPr lang="el-GR"/>
          </a:p>
        </p:txBody>
      </p:sp>
      <p:sp>
        <p:nvSpPr>
          <p:cNvPr id="22" name="Θέση υποσέλιδου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110EB1-7407-4EE5-990D-6A3BB0FEEFB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ΤΕΙ ΔΥΤΙΚΗΣ ΜΑΚΕΔΟΝΙΑΣ</a:t>
            </a:r>
            <a:b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Τμήμα: ΤΕΧΝΟΛΟΓΩΝ ΓΕΩΠΟΝΩΝ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75656" y="2132856"/>
            <a:ext cx="6400800" cy="1752600"/>
          </a:xfrm>
        </p:spPr>
        <p:txBody>
          <a:bodyPr/>
          <a:lstStyle/>
          <a:p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Μεθοδολογία Έρευνας Κοινωνικών Επιστημών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2195736" y="4149080"/>
            <a:ext cx="5526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Διδάσκουσα</a:t>
            </a:r>
          </a:p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Δρ. Γεωργία Κηπουροπούλου</a:t>
            </a:r>
            <a:endParaRPr lang="el-GR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95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Διαμόρφωση ενός </a:t>
            </a:r>
            <a:r>
              <a:rPr lang="el-GR" dirty="0" err="1"/>
              <a:t>focus</a:t>
            </a:r>
            <a:r>
              <a:rPr lang="el-GR" dirty="0"/>
              <a:t> </a:t>
            </a:r>
            <a:r>
              <a:rPr lang="el-GR" dirty="0" err="1"/>
              <a:t>group</a:t>
            </a:r>
            <a:r>
              <a:rPr lang="el-GR" dirty="0"/>
              <a:t> για την ανακάλυψη </a:t>
            </a:r>
            <a:r>
              <a:rPr lang="el-GR" dirty="0" smtClean="0"/>
              <a:t>των πεποιθήσεων </a:t>
            </a:r>
            <a:r>
              <a:rPr lang="el-GR" dirty="0"/>
              <a:t>των καταναλωτών για </a:t>
            </a:r>
            <a:r>
              <a:rPr lang="el-GR" dirty="0" smtClean="0"/>
              <a:t>τις βαφές μαλλιών</a:t>
            </a:r>
          </a:p>
          <a:p>
            <a:endParaRPr lang="el-GR" dirty="0"/>
          </a:p>
          <a:p>
            <a:r>
              <a:rPr lang="el-GR" dirty="0" smtClean="0"/>
              <a:t>Πραγματοποίηση </a:t>
            </a:r>
            <a:r>
              <a:rPr lang="el-GR" dirty="0"/>
              <a:t>προσωπικών συνεντεύξεων με ειδικούς </a:t>
            </a:r>
            <a:r>
              <a:rPr lang="el-GR" dirty="0" smtClean="0"/>
              <a:t>στο θέμα</a:t>
            </a:r>
            <a:r>
              <a:rPr lang="el-GR" dirty="0"/>
              <a:t>, σχετικά με πιθανά χαρακτηριστικά μίας </a:t>
            </a:r>
            <a:r>
              <a:rPr lang="el-GR" dirty="0" smtClean="0"/>
              <a:t>νέας βαφής</a:t>
            </a:r>
          </a:p>
          <a:p>
            <a:endParaRPr lang="el-GR" dirty="0"/>
          </a:p>
          <a:p>
            <a:r>
              <a:rPr lang="el-GR" dirty="0" smtClean="0"/>
              <a:t>Ερμηνεία </a:t>
            </a:r>
            <a:r>
              <a:rPr lang="el-GR" dirty="0"/>
              <a:t>των αποτελεσμάτων της </a:t>
            </a:r>
            <a:r>
              <a:rPr lang="el-GR" dirty="0" smtClean="0"/>
              <a:t>έρευνας</a:t>
            </a:r>
          </a:p>
          <a:p>
            <a:endParaRPr lang="el-GR" dirty="0"/>
          </a:p>
          <a:p>
            <a:r>
              <a:rPr lang="el-GR" dirty="0" smtClean="0"/>
              <a:t> </a:t>
            </a:r>
            <a:r>
              <a:rPr lang="el-GR" dirty="0"/>
              <a:t>Καταγραφή βασικών σημείων για τον σχεδιασμό μία νέας </a:t>
            </a:r>
            <a:r>
              <a:rPr lang="el-GR" dirty="0" smtClean="0"/>
              <a:t>και εκτενούς </a:t>
            </a:r>
            <a:r>
              <a:rPr lang="el-GR" dirty="0"/>
              <a:t>έρευνας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Παράδειγμα διερευνητικής έρευνας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3452332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472608"/>
          </a:xfrm>
        </p:spPr>
        <p:txBody>
          <a:bodyPr>
            <a:normAutofit/>
          </a:bodyPr>
          <a:lstStyle/>
          <a:p>
            <a:r>
              <a:rPr lang="el-GR" dirty="0"/>
              <a:t>Μέτρηση ενημέρωσης </a:t>
            </a:r>
            <a:r>
              <a:rPr lang="el-GR" dirty="0" smtClean="0"/>
              <a:t>καθηγητών </a:t>
            </a:r>
            <a:r>
              <a:rPr lang="el-GR" dirty="0"/>
              <a:t>(επιλεγμένο δίκτυο διανομής) </a:t>
            </a:r>
            <a:r>
              <a:rPr lang="el-GR" dirty="0" smtClean="0"/>
              <a:t>για ένα βιβλίο</a:t>
            </a:r>
            <a:endParaRPr lang="el-GR" dirty="0"/>
          </a:p>
          <a:p>
            <a:r>
              <a:rPr lang="el-GR" dirty="0" smtClean="0"/>
              <a:t>Επιλογή </a:t>
            </a:r>
            <a:r>
              <a:rPr lang="el-GR" dirty="0"/>
              <a:t>δείγματος </a:t>
            </a:r>
            <a:r>
              <a:rPr lang="el-GR" dirty="0" smtClean="0"/>
              <a:t>καθηγητών </a:t>
            </a:r>
            <a:r>
              <a:rPr lang="el-GR" dirty="0"/>
              <a:t>σχετικής ειδικότητας με το </a:t>
            </a:r>
            <a:r>
              <a:rPr lang="el-GR" dirty="0" smtClean="0"/>
              <a:t>νέο βιβλίο</a:t>
            </a:r>
            <a:endParaRPr lang="el-GR" dirty="0"/>
          </a:p>
          <a:p>
            <a:r>
              <a:rPr lang="el-GR" dirty="0" smtClean="0"/>
              <a:t>Πραγματοποίηση </a:t>
            </a:r>
            <a:r>
              <a:rPr lang="el-GR" dirty="0"/>
              <a:t>έρευνας ενημέρωσης για το προϊόν και </a:t>
            </a:r>
            <a:r>
              <a:rPr lang="el-GR" dirty="0" smtClean="0"/>
              <a:t>γνώσης άλλων </a:t>
            </a:r>
            <a:r>
              <a:rPr lang="el-GR" dirty="0"/>
              <a:t>προϊόντων</a:t>
            </a:r>
          </a:p>
          <a:p>
            <a:r>
              <a:rPr lang="el-GR" dirty="0" smtClean="0"/>
              <a:t> </a:t>
            </a:r>
            <a:r>
              <a:rPr lang="el-GR" dirty="0"/>
              <a:t>Διεξαγωγή τηλεφωνικής έρευνας</a:t>
            </a:r>
          </a:p>
          <a:p>
            <a:r>
              <a:rPr lang="el-GR" dirty="0" smtClean="0"/>
              <a:t> </a:t>
            </a:r>
            <a:r>
              <a:rPr lang="el-GR" dirty="0"/>
              <a:t>Επεξεργασία στοιχείων απαντήσεων ερωτηθέντων </a:t>
            </a:r>
            <a:r>
              <a:rPr lang="el-GR" dirty="0" smtClean="0"/>
              <a:t>καθηγητών</a:t>
            </a:r>
            <a:endParaRPr lang="el-GR" dirty="0"/>
          </a:p>
          <a:p>
            <a:r>
              <a:rPr lang="el-GR" dirty="0" smtClean="0"/>
              <a:t>Αναφορά </a:t>
            </a:r>
            <a:r>
              <a:rPr lang="el-GR" dirty="0"/>
              <a:t>επιπέδου ενημέρωσης </a:t>
            </a:r>
            <a:r>
              <a:rPr lang="el-GR" dirty="0" smtClean="0"/>
              <a:t>καθηγητών </a:t>
            </a:r>
            <a:r>
              <a:rPr lang="el-GR" dirty="0"/>
              <a:t>για το </a:t>
            </a:r>
            <a:r>
              <a:rPr lang="el-GR" dirty="0" smtClean="0"/>
              <a:t>νέο βιβλίο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Παράδειγμα περιγραφικής έρευνας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949562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688632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Καθορισμός επίδρασης διαφήμισης συγκεκριμένου προϊόντος </a:t>
            </a:r>
            <a:r>
              <a:rPr lang="el-GR" dirty="0" smtClean="0"/>
              <a:t>σε συγκεκριμένη περιοχή</a:t>
            </a:r>
          </a:p>
          <a:p>
            <a:pPr marL="109728" indent="0">
              <a:buNone/>
            </a:pPr>
            <a:endParaRPr lang="el-GR" dirty="0"/>
          </a:p>
          <a:p>
            <a:r>
              <a:rPr lang="el-GR" dirty="0" smtClean="0"/>
              <a:t> </a:t>
            </a:r>
            <a:r>
              <a:rPr lang="el-GR" dirty="0"/>
              <a:t>Διαμόρφωση συγκεκριμένης υπόθεσης σχετικά με τον </a:t>
            </a:r>
            <a:r>
              <a:rPr lang="el-GR" dirty="0" smtClean="0"/>
              <a:t>τρόπο επηρεασμού </a:t>
            </a:r>
            <a:r>
              <a:rPr lang="el-GR" dirty="0"/>
              <a:t>των πωλήσεων σε σχέση με το διαφημιστικό </a:t>
            </a:r>
            <a:r>
              <a:rPr lang="el-GR" dirty="0" smtClean="0"/>
              <a:t>μίγμα</a:t>
            </a:r>
          </a:p>
          <a:p>
            <a:pPr marL="109728" indent="0">
              <a:buNone/>
            </a:pPr>
            <a:endParaRPr lang="el-GR" dirty="0"/>
          </a:p>
          <a:p>
            <a:r>
              <a:rPr lang="el-GR" dirty="0" smtClean="0"/>
              <a:t>Συγκέντρωση </a:t>
            </a:r>
            <a:r>
              <a:rPr lang="el-GR" dirty="0"/>
              <a:t>πληροφοριών για τις διαχρονικές πωλήσεις </a:t>
            </a:r>
            <a:r>
              <a:rPr lang="el-GR" dirty="0" smtClean="0"/>
              <a:t>της επιλεγμένης </a:t>
            </a:r>
            <a:r>
              <a:rPr lang="el-GR" dirty="0"/>
              <a:t>περιοχής και της συσχετιζόμενης </a:t>
            </a:r>
            <a:r>
              <a:rPr lang="el-GR" dirty="0" smtClean="0"/>
              <a:t>διαφήμισης</a:t>
            </a:r>
          </a:p>
          <a:p>
            <a:pPr marL="109728" indent="0">
              <a:buNone/>
            </a:pPr>
            <a:endParaRPr lang="el-GR" dirty="0"/>
          </a:p>
          <a:p>
            <a:r>
              <a:rPr lang="el-GR" dirty="0" smtClean="0"/>
              <a:t>Επεξεργασία </a:t>
            </a:r>
            <a:r>
              <a:rPr lang="el-GR" dirty="0"/>
              <a:t>αποτελεσμάτων και επιβεβαίωση (ή μη) </a:t>
            </a:r>
            <a:r>
              <a:rPr lang="el-GR" dirty="0" smtClean="0"/>
              <a:t>της αρχικής </a:t>
            </a:r>
            <a:r>
              <a:rPr lang="el-GR" dirty="0"/>
              <a:t>υπόθεσης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>
            <a:normAutofit/>
          </a:bodyPr>
          <a:lstStyle/>
          <a:p>
            <a:r>
              <a:rPr lang="el-GR" sz="3600" dirty="0" smtClean="0"/>
              <a:t>Παράδειγμα αιτιολογικής έρευνας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3660651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Σε βάθος συνεντεύξεις (</a:t>
            </a:r>
            <a:r>
              <a:rPr lang="el-GR" b="1" dirty="0" err="1"/>
              <a:t>in</a:t>
            </a:r>
            <a:r>
              <a:rPr lang="el-GR" b="1" dirty="0"/>
              <a:t>-</a:t>
            </a:r>
            <a:r>
              <a:rPr lang="el-GR" b="1" dirty="0" err="1"/>
              <a:t>depth</a:t>
            </a:r>
            <a:r>
              <a:rPr lang="el-GR" b="1" dirty="0"/>
              <a:t> </a:t>
            </a:r>
            <a:r>
              <a:rPr lang="el-GR" b="1" dirty="0" err="1"/>
              <a:t>interviews</a:t>
            </a:r>
            <a:r>
              <a:rPr lang="el-GR" b="1" dirty="0"/>
              <a:t>)</a:t>
            </a:r>
            <a:r>
              <a:rPr lang="el-GR" dirty="0"/>
              <a:t> 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922114"/>
          </a:xfrm>
        </p:spPr>
        <p:txBody>
          <a:bodyPr/>
          <a:lstStyle/>
          <a:p>
            <a:r>
              <a:rPr lang="el-GR" dirty="0" smtClean="0"/>
              <a:t>Ποιοτικές μέθοδοι</a:t>
            </a: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0" y="1878578"/>
            <a:ext cx="4752528" cy="32403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u="sng" dirty="0" smtClean="0"/>
              <a:t>Πλεονεκτήματα</a:t>
            </a:r>
          </a:p>
          <a:p>
            <a:pPr algn="ctr"/>
            <a:r>
              <a:rPr lang="el-GR" sz="2000" dirty="0" smtClean="0"/>
              <a:t>Καλές για ευαίσθητα στοιχεία</a:t>
            </a:r>
          </a:p>
          <a:p>
            <a:pPr algn="ctr"/>
            <a:r>
              <a:rPr lang="el-GR" sz="2000" dirty="0" smtClean="0"/>
              <a:t>Καλές σε περιπτώσεις συναισθηματικής φόρτισης</a:t>
            </a:r>
          </a:p>
          <a:p>
            <a:pPr algn="ctr"/>
            <a:r>
              <a:rPr lang="el-GR" sz="2000" dirty="0" smtClean="0"/>
              <a:t>Αποφυγή προβλημάτων ομάδων</a:t>
            </a:r>
          </a:p>
          <a:p>
            <a:pPr algn="ctr"/>
            <a:r>
              <a:rPr lang="el-GR" sz="2000" dirty="0" smtClean="0"/>
              <a:t> Δυνατότητα τεχνικής λεπτομέρειας</a:t>
            </a:r>
          </a:p>
          <a:p>
            <a:pPr algn="ctr"/>
            <a:r>
              <a:rPr lang="el-GR" sz="2000" dirty="0" smtClean="0"/>
              <a:t> Μπορούν να είναι λεπτομερείς</a:t>
            </a:r>
            <a:endParaRPr lang="el-GR" sz="2000" dirty="0"/>
          </a:p>
        </p:txBody>
      </p:sp>
      <p:sp>
        <p:nvSpPr>
          <p:cNvPr id="5" name="Έλλειψη 4"/>
          <p:cNvSpPr/>
          <p:nvPr/>
        </p:nvSpPr>
        <p:spPr>
          <a:xfrm>
            <a:off x="4211960" y="3717032"/>
            <a:ext cx="4824536" cy="2808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u="sng" dirty="0" smtClean="0"/>
              <a:t>Μειονεκτήματα</a:t>
            </a:r>
          </a:p>
          <a:p>
            <a:pPr algn="ctr"/>
            <a:r>
              <a:rPr lang="el-GR" sz="2000" dirty="0" smtClean="0"/>
              <a:t>Σχετικά ακριβές</a:t>
            </a:r>
          </a:p>
          <a:p>
            <a:pPr algn="ctr"/>
            <a:r>
              <a:rPr lang="el-GR" sz="2000" dirty="0" smtClean="0"/>
              <a:t> Σχετικά χρονοβόρες</a:t>
            </a:r>
          </a:p>
          <a:p>
            <a:pPr algn="ctr"/>
            <a:r>
              <a:rPr lang="el-GR" sz="2000" dirty="0" smtClean="0"/>
              <a:t>Επηρεάζονται από τις ικανότητες αυτού που πραγματοποιεί τη</a:t>
            </a:r>
          </a:p>
          <a:p>
            <a:pPr algn="ctr"/>
            <a:r>
              <a:rPr lang="el-GR" sz="2000" dirty="0" smtClean="0"/>
              <a:t>συνέντευξη</a:t>
            </a:r>
          </a:p>
          <a:p>
            <a:pPr algn="ctr"/>
            <a:r>
              <a:rPr lang="el-GR" sz="2000" dirty="0" smtClean="0"/>
              <a:t> Υπόκειται σε μη ελεγχόμενους επηρεασμούς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56652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108541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groups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2745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692696"/>
            <a:ext cx="8856984" cy="14401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dirty="0"/>
              <a:t>Αποτελούνται συνήθως από 8 – 10 </a:t>
            </a:r>
            <a:r>
              <a:rPr lang="el-GR" dirty="0" smtClean="0"/>
              <a:t>άτομα</a:t>
            </a:r>
            <a:r>
              <a:rPr lang="en-US" dirty="0" smtClean="0"/>
              <a:t> </a:t>
            </a:r>
            <a:r>
              <a:rPr lang="el-GR" dirty="0" smtClean="0"/>
              <a:t>και εφαρμόζονται στην ανάλυση βασικών αναγκών, όταν προκύπτουν νέες ιδέες προϊόντων και όταν ερευνώνται αντιδράσεις πελατών σε διαφημιστικές καμπάνιες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778098"/>
          </a:xfrm>
        </p:spPr>
        <p:txBody>
          <a:bodyPr/>
          <a:lstStyle/>
          <a:p>
            <a:r>
              <a:rPr lang="el-GR" dirty="0" smtClean="0"/>
              <a:t>Τι είναι τα </a:t>
            </a:r>
            <a:r>
              <a:rPr lang="en-US" dirty="0" smtClean="0"/>
              <a:t>focus groups</a:t>
            </a:r>
            <a:endParaRPr lang="el-GR" dirty="0"/>
          </a:p>
        </p:txBody>
      </p:sp>
      <p:sp>
        <p:nvSpPr>
          <p:cNvPr id="4" name="Στρογγυλεμένο ορθογώνιο 3"/>
          <p:cNvSpPr/>
          <p:nvPr/>
        </p:nvSpPr>
        <p:spPr>
          <a:xfrm>
            <a:off x="4644008" y="3068960"/>
            <a:ext cx="4477744" cy="36724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u="sng" dirty="0" smtClean="0"/>
              <a:t>Πλεο</a:t>
            </a:r>
            <a:r>
              <a:rPr lang="el-GR" sz="2400" b="1" u="sng" dirty="0" smtClean="0"/>
              <a:t>νεκτήματα</a:t>
            </a:r>
          </a:p>
          <a:p>
            <a:pPr algn="ctr"/>
            <a:r>
              <a:rPr lang="el-GR" sz="2400" dirty="0"/>
              <a:t>Είναι ενδιαφέροντα</a:t>
            </a:r>
            <a:r>
              <a:rPr lang="el-GR" sz="2400" dirty="0" smtClean="0"/>
              <a:t> </a:t>
            </a:r>
          </a:p>
          <a:p>
            <a:pPr algn="ctr"/>
            <a:r>
              <a:rPr lang="el-GR" sz="2400" dirty="0" smtClean="0"/>
              <a:t>Δημιουργούν το αίσθημα ασφάλειας της ομάδας</a:t>
            </a:r>
          </a:p>
          <a:p>
            <a:pPr algn="ctr"/>
            <a:r>
              <a:rPr lang="el-GR" sz="2400" dirty="0" smtClean="0"/>
              <a:t> Μπορεί να χρησιμοποιηθεί και για δύσκολα </a:t>
            </a:r>
            <a:r>
              <a:rPr lang="el-GR" sz="2400" dirty="0" err="1" smtClean="0"/>
              <a:t>groups</a:t>
            </a:r>
            <a:r>
              <a:rPr lang="el-GR" sz="2400" dirty="0" smtClean="0"/>
              <a:t> (π.χ.</a:t>
            </a:r>
          </a:p>
          <a:p>
            <a:pPr algn="ctr"/>
            <a:r>
              <a:rPr lang="el-GR" sz="2400" dirty="0" smtClean="0"/>
              <a:t>μεγαλύτερων ηλικιών)</a:t>
            </a:r>
          </a:p>
          <a:p>
            <a:pPr algn="ctr"/>
            <a:r>
              <a:rPr lang="el-GR" sz="2400" dirty="0" smtClean="0"/>
              <a:t> Είναι δυνατή η παρακολούθηση της Διοίκησης</a:t>
            </a:r>
          </a:p>
          <a:p>
            <a:r>
              <a:rPr lang="el-GR" sz="2400" dirty="0" smtClean="0"/>
              <a:t> </a:t>
            </a:r>
            <a:endParaRPr lang="el-GR" sz="2400" dirty="0"/>
          </a:p>
        </p:txBody>
      </p:sp>
      <p:sp>
        <p:nvSpPr>
          <p:cNvPr id="5" name="Στρογγυλεμένο ορθογώνιο 4"/>
          <p:cNvSpPr/>
          <p:nvPr/>
        </p:nvSpPr>
        <p:spPr>
          <a:xfrm>
            <a:off x="0" y="3068960"/>
            <a:ext cx="4320480" cy="36724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u="sng" dirty="0" smtClean="0"/>
              <a:t>Μειονεκτήματα</a:t>
            </a:r>
          </a:p>
          <a:p>
            <a:pPr algn="ctr"/>
            <a:r>
              <a:rPr lang="el-GR" sz="2400" dirty="0" smtClean="0"/>
              <a:t>Είναι </a:t>
            </a:r>
            <a:r>
              <a:rPr lang="el-GR" sz="2400" dirty="0"/>
              <a:t>χρονοβόρα</a:t>
            </a:r>
          </a:p>
          <a:p>
            <a:pPr algn="ctr"/>
            <a:r>
              <a:rPr lang="el-GR" sz="2400" dirty="0" smtClean="0"/>
              <a:t>Παρουσιάζουν </a:t>
            </a:r>
            <a:r>
              <a:rPr lang="el-GR" sz="2400" dirty="0"/>
              <a:t>διαστρεβλώσεις</a:t>
            </a:r>
          </a:p>
          <a:p>
            <a:pPr algn="ctr"/>
            <a:r>
              <a:rPr lang="el-GR" sz="2400" dirty="0" smtClean="0"/>
              <a:t> </a:t>
            </a:r>
            <a:r>
              <a:rPr lang="el-GR" sz="2400" dirty="0"/>
              <a:t>Ο συντονιστής μπορεί να επηρεάσει τα αποτελέσματα</a:t>
            </a:r>
          </a:p>
          <a:p>
            <a:pPr algn="ctr"/>
            <a:r>
              <a:rPr lang="el-GR" sz="2400" dirty="0" smtClean="0"/>
              <a:t>Είναι </a:t>
            </a:r>
            <a:r>
              <a:rPr lang="el-GR" sz="2400" dirty="0"/>
              <a:t>ακριβά</a:t>
            </a:r>
          </a:p>
          <a:p>
            <a:pPr algn="ctr"/>
            <a:r>
              <a:rPr lang="el-GR" sz="2400" dirty="0" smtClean="0"/>
              <a:t> </a:t>
            </a:r>
            <a:r>
              <a:rPr lang="el-GR" sz="2400" dirty="0"/>
              <a:t>Μπορεί να παρατηρηθούν περίεργες αντιδράσεις</a:t>
            </a:r>
            <a:endParaRPr lang="el-GR" sz="2400" dirty="0"/>
          </a:p>
        </p:txBody>
      </p:sp>
      <p:sp>
        <p:nvSpPr>
          <p:cNvPr id="8" name="Βέλος προς τα κάτω 7"/>
          <p:cNvSpPr/>
          <p:nvPr/>
        </p:nvSpPr>
        <p:spPr>
          <a:xfrm>
            <a:off x="1979712" y="2090552"/>
            <a:ext cx="484632" cy="978408"/>
          </a:xfrm>
          <a:prstGeom prst="downArrow">
            <a:avLst>
              <a:gd name="adj1" fmla="val 53700"/>
              <a:gd name="adj2" fmla="val 518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Βέλος προς τα κάτω 8"/>
          <p:cNvSpPr/>
          <p:nvPr/>
        </p:nvSpPr>
        <p:spPr>
          <a:xfrm>
            <a:off x="6719196" y="1988840"/>
            <a:ext cx="484632" cy="978408"/>
          </a:xfrm>
          <a:prstGeom prst="downArrow">
            <a:avLst>
              <a:gd name="adj1" fmla="val 53700"/>
              <a:gd name="adj2" fmla="val 518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9534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778098"/>
          </a:xfrm>
        </p:spPr>
        <p:txBody>
          <a:bodyPr/>
          <a:lstStyle/>
          <a:p>
            <a:r>
              <a:rPr lang="el-GR" dirty="0" smtClean="0"/>
              <a:t>Βασικές έννοιες </a:t>
            </a:r>
            <a:endParaRPr lang="el-GR" dirty="0"/>
          </a:p>
        </p:txBody>
      </p:sp>
      <p:sp>
        <p:nvSpPr>
          <p:cNvPr id="4" name="Επεξήγηση με στρογγυλεμένο παραλληλόγραμμο 3"/>
          <p:cNvSpPr/>
          <p:nvPr/>
        </p:nvSpPr>
        <p:spPr>
          <a:xfrm>
            <a:off x="5364088" y="1103288"/>
            <a:ext cx="2880320" cy="151216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Tx/>
              <a:buNone/>
            </a:pPr>
            <a:r>
              <a:rPr lang="el-GR" sz="2000" dirty="0" smtClean="0"/>
              <a:t>Λόγοι χρησιμοποίησης δείγματος.</a:t>
            </a:r>
            <a:endParaRPr lang="el-GR" sz="2000" dirty="0" smtClean="0"/>
          </a:p>
        </p:txBody>
      </p:sp>
      <p:sp>
        <p:nvSpPr>
          <p:cNvPr id="5" name="Επεξήγηση με στρογγυλεμένο παραλληλόγραμμο 4"/>
          <p:cNvSpPr/>
          <p:nvPr/>
        </p:nvSpPr>
        <p:spPr>
          <a:xfrm>
            <a:off x="2339752" y="2615456"/>
            <a:ext cx="3456384" cy="151216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Tx/>
              <a:buNone/>
            </a:pPr>
            <a:r>
              <a:rPr lang="el-GR" sz="2000" dirty="0" smtClean="0"/>
              <a:t>Απογραφή </a:t>
            </a:r>
            <a:r>
              <a:rPr lang="el-GR" sz="2000" dirty="0" err="1" smtClean="0"/>
              <a:t>≠Δειγματοληψία</a:t>
            </a:r>
            <a:endParaRPr lang="el-GR" sz="2000" dirty="0" smtClean="0"/>
          </a:p>
        </p:txBody>
      </p:sp>
      <p:sp>
        <p:nvSpPr>
          <p:cNvPr id="6" name="Επεξήγηση με στρογγυλεμένο παραλληλόγραμμο 5"/>
          <p:cNvSpPr/>
          <p:nvPr/>
        </p:nvSpPr>
        <p:spPr>
          <a:xfrm>
            <a:off x="179512" y="4519040"/>
            <a:ext cx="4320480" cy="151216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Tx/>
              <a:buNone/>
            </a:pPr>
            <a:r>
              <a:rPr lang="el-GR" dirty="0" smtClean="0"/>
              <a:t>Σκοπός δειγματοληψίας: η γενίκευση των συμπερασμάτων από το δείγμα στον πληθυσμό με βάση την μέθοδο δειγματοληψίας</a:t>
            </a:r>
            <a:endParaRPr lang="el-GR" dirty="0"/>
          </a:p>
        </p:txBody>
      </p:sp>
      <p:sp>
        <p:nvSpPr>
          <p:cNvPr id="7" name="Επεξήγηση με στρογγυλεμένο παραλληλόγραμμο 6"/>
          <p:cNvSpPr/>
          <p:nvPr/>
        </p:nvSpPr>
        <p:spPr>
          <a:xfrm>
            <a:off x="323528" y="1124744"/>
            <a:ext cx="2592288" cy="151216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Tx/>
              <a:buNone/>
            </a:pPr>
            <a:r>
              <a:rPr lang="el-GR" sz="2000" dirty="0" smtClean="0"/>
              <a:t>Πληθυσμός ≠ Δείγμα</a:t>
            </a:r>
            <a:endParaRPr lang="el-GR" sz="2000" dirty="0" smtClean="0"/>
          </a:p>
        </p:txBody>
      </p:sp>
      <p:sp>
        <p:nvSpPr>
          <p:cNvPr id="8" name="Επεξήγηση με στρογγυλεμένο παραλληλόγραμμο 7"/>
          <p:cNvSpPr/>
          <p:nvPr/>
        </p:nvSpPr>
        <p:spPr>
          <a:xfrm>
            <a:off x="4823520" y="4509622"/>
            <a:ext cx="4320480" cy="151216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Tx/>
              <a:buNone/>
            </a:pPr>
            <a:r>
              <a:rPr lang="el-GR" dirty="0" smtClean="0"/>
              <a:t>Δειγματοληπτικό σφάλμα: η διαφορά που υπάρχει μεταξύ του δείγματος και του πληθυσμού στις τιμές των μεταβλητών.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23567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598404"/>
            <a:ext cx="8856984" cy="5688632"/>
          </a:xfrm>
        </p:spPr>
        <p:txBody>
          <a:bodyPr>
            <a:normAutofit lnSpcReduction="10000"/>
          </a:bodyPr>
          <a:lstStyle/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l-GR" sz="2400" b="1" dirty="0" smtClean="0"/>
              <a:t>Ο Πληθυσμός αποτελεί όλους τους δυνητικούς ερωτώμενους (π.χ. καταναλωτές, χρήστες προϊόντος, επιχειρήσεις, νοικοκυριά) οι οποίοι θεωρούνται κατάλληλοι για να συμμετάσχουν στην έρευνα.</a:t>
            </a:r>
          </a:p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el-GR" dirty="0" smtClean="0"/>
              <a:t> </a:t>
            </a:r>
            <a:r>
              <a:rPr lang="el-GR" sz="2600" i="1" u="sng" dirty="0" smtClean="0"/>
              <a:t>Ορίζεται από 4 παραμέτρους: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endParaRPr lang="el-GR" dirty="0" smtClean="0"/>
          </a:p>
          <a:p>
            <a:pPr marL="609600" indent="-609600" algn="just">
              <a:lnSpc>
                <a:spcPct val="80000"/>
              </a:lnSpc>
              <a:buFontTx/>
              <a:buNone/>
            </a:pPr>
            <a:endParaRPr lang="el-GR" dirty="0" smtClean="0"/>
          </a:p>
          <a:p>
            <a:pPr marL="609600" indent="-609600" algn="just">
              <a:lnSpc>
                <a:spcPct val="80000"/>
              </a:lnSpc>
              <a:buFontTx/>
              <a:buNone/>
            </a:pPr>
            <a:endParaRPr lang="el-GR" dirty="0" smtClean="0"/>
          </a:p>
          <a:p>
            <a:pPr marL="609600" indent="-609600" algn="just">
              <a:lnSpc>
                <a:spcPct val="80000"/>
              </a:lnSpc>
              <a:buFontTx/>
              <a:buNone/>
            </a:pPr>
            <a:endParaRPr lang="el-GR" dirty="0"/>
          </a:p>
          <a:p>
            <a:pPr marL="609600" indent="-609600" algn="just">
              <a:lnSpc>
                <a:spcPct val="80000"/>
              </a:lnSpc>
              <a:buFontTx/>
              <a:buNone/>
            </a:pPr>
            <a:endParaRPr lang="el-GR" dirty="0" smtClean="0"/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l-GR" dirty="0" smtClean="0"/>
              <a:t>Π.χ. </a:t>
            </a:r>
            <a:r>
              <a:rPr lang="el-GR" sz="2600" b="1" u="sng" dirty="0" smtClean="0"/>
              <a:t>Στοιχείο:</a:t>
            </a:r>
            <a:r>
              <a:rPr lang="el-GR" sz="2600" dirty="0" smtClean="0"/>
              <a:t> Νέοι ηλικίας 18-25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l-GR" sz="2600" dirty="0" smtClean="0"/>
              <a:t>	</a:t>
            </a:r>
            <a:r>
              <a:rPr lang="el-GR" sz="2600" b="1" u="sng" dirty="0" smtClean="0"/>
              <a:t>Μονάδα Δειγματοληψίας</a:t>
            </a:r>
            <a:r>
              <a:rPr lang="el-GR" sz="2600" b="1" dirty="0" smtClean="0"/>
              <a:t>:</a:t>
            </a:r>
            <a:r>
              <a:rPr lang="el-GR" sz="2600" dirty="0" smtClean="0"/>
              <a:t> διαμένουν σε νοικοκυριά που κατέχουν συσκευή τηλεόρασης. 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l-GR" sz="2600" dirty="0" smtClean="0"/>
              <a:t>	</a:t>
            </a:r>
            <a:r>
              <a:rPr lang="el-GR" sz="2600" b="1" u="sng" dirty="0" smtClean="0"/>
              <a:t>Έκταση:</a:t>
            </a:r>
            <a:r>
              <a:rPr lang="el-GR" sz="2600" dirty="0" smtClean="0"/>
              <a:t> στη Φλώρινα, τη Κοζάνη και τα Γρεβενά,</a:t>
            </a:r>
          </a:p>
          <a:p>
            <a:pPr marL="609600" indent="-609600" algn="just">
              <a:lnSpc>
                <a:spcPct val="80000"/>
              </a:lnSpc>
              <a:buFontTx/>
              <a:buNone/>
            </a:pPr>
            <a:r>
              <a:rPr lang="el-GR" sz="2600" dirty="0" smtClean="0"/>
              <a:t>	</a:t>
            </a:r>
            <a:r>
              <a:rPr lang="el-GR" sz="2600" b="1" u="sng" dirty="0" smtClean="0"/>
              <a:t>Χρόνος:</a:t>
            </a:r>
            <a:r>
              <a:rPr lang="el-GR" sz="2600" dirty="0" smtClean="0"/>
              <a:t> κατά το χρονικό διάστημα 10/10/18 - 30/10/18.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>
            <a:noAutofit/>
          </a:bodyPr>
          <a:lstStyle/>
          <a:p>
            <a:r>
              <a:rPr lang="el-GR" sz="3200" dirty="0" smtClean="0"/>
              <a:t>Ορισμός πληθυσμού</a:t>
            </a:r>
            <a:endParaRPr lang="el-GR" sz="3200" dirty="0"/>
          </a:p>
        </p:txBody>
      </p:sp>
      <p:sp>
        <p:nvSpPr>
          <p:cNvPr id="4" name="Διάγραμμα ροής: Αρχή/τέλος εργασίας 3"/>
          <p:cNvSpPr/>
          <p:nvPr/>
        </p:nvSpPr>
        <p:spPr>
          <a:xfrm>
            <a:off x="1475656" y="2407168"/>
            <a:ext cx="2138536" cy="51777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el-GR" sz="2000" b="1" dirty="0" smtClean="0"/>
              <a:t>το στοιχείο</a:t>
            </a:r>
            <a:endParaRPr lang="el-GR" sz="2000" b="1" dirty="0" smtClean="0"/>
          </a:p>
        </p:txBody>
      </p:sp>
      <p:sp>
        <p:nvSpPr>
          <p:cNvPr id="5" name="Διάγραμμα ροής: Αρχή/τέλος εργασίας 4"/>
          <p:cNvSpPr/>
          <p:nvPr/>
        </p:nvSpPr>
        <p:spPr>
          <a:xfrm>
            <a:off x="4283968" y="2407168"/>
            <a:ext cx="3528392" cy="51777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09600" indent="-609600" algn="just">
              <a:lnSpc>
                <a:spcPct val="80000"/>
              </a:lnSpc>
            </a:pPr>
            <a:r>
              <a:rPr lang="el-GR" sz="2000" b="1" dirty="0" smtClean="0"/>
              <a:t>μονάδα δειγματοληψίας</a:t>
            </a:r>
          </a:p>
        </p:txBody>
      </p:sp>
      <p:sp>
        <p:nvSpPr>
          <p:cNvPr id="6" name="Διάγραμμα ροής: Αρχή/τέλος εργασίας 5"/>
          <p:cNvSpPr/>
          <p:nvPr/>
        </p:nvSpPr>
        <p:spPr>
          <a:xfrm>
            <a:off x="899592" y="3082772"/>
            <a:ext cx="3096344" cy="51777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el-GR" sz="2000" b="1" dirty="0" smtClean="0"/>
              <a:t>τη γεωγραφική κατανομή </a:t>
            </a:r>
            <a:endParaRPr lang="el-GR" sz="2000" b="1" dirty="0" smtClean="0"/>
          </a:p>
        </p:txBody>
      </p:sp>
      <p:sp>
        <p:nvSpPr>
          <p:cNvPr id="7" name="Διάγραμμα ροής: Αρχή/τέλος εργασίας 6"/>
          <p:cNvSpPr/>
          <p:nvPr/>
        </p:nvSpPr>
        <p:spPr>
          <a:xfrm>
            <a:off x="4674096" y="3082772"/>
            <a:ext cx="2138536" cy="51777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el-GR" sz="2000" b="1" dirty="0" smtClean="0"/>
              <a:t>χρονικό όριο</a:t>
            </a:r>
            <a:endParaRPr lang="el-G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7615348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l-GR" b="1" dirty="0" smtClean="0"/>
              <a:t>μονάδα δειγματοληψίας</a:t>
            </a:r>
            <a:r>
              <a:rPr lang="el-GR" dirty="0" smtClean="0"/>
              <a:t> είναι η βασική μονάδα (π.χ. νοικοκυριό, επιχείρηση, οργανισμός) που περιέχει τα στοιχεία (δηλ. τους δυνητικούς ερωτώμενους) του πληθυσμού από όπου θα ληφθεί το δείγμα. </a:t>
            </a:r>
            <a:endParaRPr lang="en-US" dirty="0" smtClean="0"/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Μονάδα δειγματοληψίας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57962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l-GR" b="1" dirty="0" smtClean="0"/>
              <a:t>πλαίσιο δείγματος</a:t>
            </a:r>
            <a:r>
              <a:rPr lang="el-GR" dirty="0" smtClean="0"/>
              <a:t> (</a:t>
            </a:r>
            <a:r>
              <a:rPr lang="el-GR" dirty="0" err="1" smtClean="0"/>
              <a:t>sampling</a:t>
            </a:r>
            <a:r>
              <a:rPr lang="el-GR" dirty="0" smtClean="0"/>
              <a:t> </a:t>
            </a:r>
            <a:r>
              <a:rPr lang="el-GR" dirty="0" err="1" smtClean="0"/>
              <a:t>frame</a:t>
            </a:r>
            <a:r>
              <a:rPr lang="el-GR" dirty="0" smtClean="0"/>
              <a:t>) είναι οι κατάλογοι εκείνοι που περιλαμβάνουν όλους τους δυνητικούς ερωτώμενους από όπου θα επιλεγεί το δείγμα. Ο προσδιορισμός του πλαισίου δείγματος απαιτείται  μόνο όταν το δείγμα είναι πιθανότητας.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Πλαίσιο δειγματοληψίας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07470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5616" y="1412776"/>
            <a:ext cx="7200800" cy="525658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Διαδικασία έρευνας αγοράς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8056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Πλάνο έρευνας</a:t>
            </a:r>
            <a:endParaRPr lang="el-G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873181"/>
              </p:ext>
            </p:extLst>
          </p:nvPr>
        </p:nvGraphicFramePr>
        <p:xfrm>
          <a:off x="251520" y="692696"/>
          <a:ext cx="8784976" cy="5976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3" imgW="8988593" imgH="7549937" progId="Visio.Drawing.6">
                  <p:embed/>
                </p:oleObj>
              </mc:Choice>
              <mc:Fallback>
                <p:oleObj r:id="rId3" imgW="8988593" imgH="7549937" progId="Visio.Drawing.6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692696"/>
                        <a:ext cx="8784976" cy="5976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876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l-GR" dirty="0" smtClean="0"/>
              <a:t>Υπάρχουν διάφορα σχέδια έρευνας που μπορεί να χρησιμοποιήσει ένας ερευνητής. Τα σχέδια αυτά μπορούν να ομαδοποιηθούν σε τρεις βασικές κατηγορίες. Οι κατηγορίες αυτές ορίζονται σύμφωνα με τον </a:t>
            </a:r>
            <a:r>
              <a:rPr lang="el-GR" b="1" dirty="0" smtClean="0"/>
              <a:t>αντικειμενικό στόχο της έρευνας</a:t>
            </a:r>
            <a:r>
              <a:rPr lang="el-GR" dirty="0" smtClean="0"/>
              <a:t>. Έτσι, έχουμε: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dirty="0" smtClean="0"/>
              <a:t>(</a:t>
            </a:r>
            <a:r>
              <a:rPr lang="el-GR" dirty="0" err="1" smtClean="0"/>
              <a:t>α)εξερευνητικές</a:t>
            </a:r>
            <a:r>
              <a:rPr lang="el-GR" dirty="0" smtClean="0"/>
              <a:t> έρευνες αγοράς (</a:t>
            </a:r>
            <a:r>
              <a:rPr lang="el-GR" dirty="0" err="1" smtClean="0"/>
              <a:t>exploratory</a:t>
            </a:r>
            <a:r>
              <a:rPr lang="el-GR" dirty="0" smtClean="0"/>
              <a:t> </a:t>
            </a:r>
            <a:r>
              <a:rPr lang="el-GR" dirty="0" err="1" smtClean="0"/>
              <a:t>research</a:t>
            </a:r>
            <a:r>
              <a:rPr lang="el-GR" dirty="0" smtClean="0"/>
              <a:t>), </a:t>
            </a:r>
          </a:p>
          <a:p>
            <a:pPr>
              <a:lnSpc>
                <a:spcPct val="80000"/>
              </a:lnSpc>
              <a:buFontTx/>
              <a:buNone/>
            </a:pPr>
            <a:endParaRPr lang="el-GR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l-GR" dirty="0" smtClean="0"/>
              <a:t>(β) περιγραφικές έρευνες αγοράς (</a:t>
            </a:r>
            <a:r>
              <a:rPr lang="el-GR" dirty="0" err="1" smtClean="0"/>
              <a:t>descriptive</a:t>
            </a:r>
            <a:r>
              <a:rPr lang="el-GR" dirty="0" smtClean="0"/>
              <a:t> </a:t>
            </a:r>
            <a:r>
              <a:rPr lang="el-GR" dirty="0" err="1" smtClean="0"/>
              <a:t>research</a:t>
            </a:r>
            <a:r>
              <a:rPr lang="el-GR" dirty="0" smtClean="0"/>
              <a:t>) και </a:t>
            </a:r>
          </a:p>
          <a:p>
            <a:pPr>
              <a:lnSpc>
                <a:spcPct val="80000"/>
              </a:lnSpc>
              <a:buFontTx/>
              <a:buNone/>
            </a:pPr>
            <a:endParaRPr lang="el-GR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l-GR" dirty="0" smtClean="0"/>
              <a:t>(γ) αιτιολογικές έρευνες αγοράς (</a:t>
            </a:r>
            <a:r>
              <a:rPr lang="el-GR" dirty="0" err="1" smtClean="0"/>
              <a:t>causal</a:t>
            </a:r>
            <a:r>
              <a:rPr lang="el-GR" dirty="0" smtClean="0"/>
              <a:t> </a:t>
            </a:r>
            <a:r>
              <a:rPr lang="el-GR" dirty="0" err="1" smtClean="0"/>
              <a:t>research</a:t>
            </a:r>
            <a:r>
              <a:rPr lang="el-GR" dirty="0" smtClean="0"/>
              <a:t>). 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Τύποι Έρευνας Αγοράς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2816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124744"/>
            <a:ext cx="8964488" cy="499715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l-GR" b="1" dirty="0" smtClean="0"/>
              <a:t>Η εξερευνητική </a:t>
            </a:r>
            <a:r>
              <a:rPr lang="en-US" b="1" dirty="0" smtClean="0"/>
              <a:t>(exploratory)</a:t>
            </a:r>
            <a:r>
              <a:rPr lang="el-GR" dirty="0" smtClean="0"/>
              <a:t>έρευνα αγοράς αποσκοπεί στη συγκέντρωση προκαταρκτικών στοιχείων που θα διαφωτίσουν την </a:t>
            </a:r>
            <a:r>
              <a:rPr lang="el-GR" b="1" dirty="0" smtClean="0"/>
              <a:t>πραγματική φύση του προβλήματος</a:t>
            </a:r>
            <a:r>
              <a:rPr lang="el-GR" dirty="0" smtClean="0"/>
              <a:t> και θα προτείνουν μερικές </a:t>
            </a:r>
            <a:r>
              <a:rPr lang="el-GR" b="1" dirty="0" smtClean="0"/>
              <a:t>υποθέσεις ή καινούργιες ιδέες.</a:t>
            </a:r>
            <a:r>
              <a:rPr lang="el-GR" dirty="0" smtClean="0"/>
              <a:t> Χρησιμοποιείται: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     </a:t>
            </a:r>
            <a:r>
              <a:rPr lang="el-GR" dirty="0" smtClean="0"/>
              <a:t>για τον καθορισμό του προβλήματος με σαφείς όρους.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 smtClean="0"/>
              <a:t>      </a:t>
            </a:r>
            <a:r>
              <a:rPr lang="el-GR" dirty="0" smtClean="0"/>
              <a:t>για τη δημιουργία υποθέσεων.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dirty="0" smtClean="0"/>
              <a:t>      γ</a:t>
            </a:r>
            <a:r>
              <a:rPr lang="el-GR" dirty="0" smtClean="0"/>
              <a:t>ια τον καθορισμό προτεραιοτήτων για περαιτέρω έρευνα.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dirty="0" smtClean="0"/>
              <a:t>      για τη συγκέντρωση πληροφοριών για τη διεξαγωγή της    κυρίως έρευνας.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dirty="0" smtClean="0"/>
              <a:t>      για τη βελτίωση της κατανόησης του προβλήματος από τον ερευνητή .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Εξερευνητικές Έρευνες Αγοράς</a:t>
            </a:r>
            <a:endParaRPr lang="el-GR" dirty="0"/>
          </a:p>
        </p:txBody>
      </p:sp>
      <p:sp>
        <p:nvSpPr>
          <p:cNvPr id="4" name="Δεξιό βέλος 3"/>
          <p:cNvSpPr/>
          <p:nvPr/>
        </p:nvSpPr>
        <p:spPr>
          <a:xfrm>
            <a:off x="179512" y="2708920"/>
            <a:ext cx="43204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Δεξιό βέλος 4"/>
          <p:cNvSpPr/>
          <p:nvPr/>
        </p:nvSpPr>
        <p:spPr>
          <a:xfrm>
            <a:off x="205146" y="3356992"/>
            <a:ext cx="43204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Δεξιό βέλος 5"/>
          <p:cNvSpPr/>
          <p:nvPr/>
        </p:nvSpPr>
        <p:spPr>
          <a:xfrm>
            <a:off x="205146" y="3732132"/>
            <a:ext cx="43204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Δεξιό βέλος 6"/>
          <p:cNvSpPr/>
          <p:nvPr/>
        </p:nvSpPr>
        <p:spPr>
          <a:xfrm>
            <a:off x="170376" y="4365104"/>
            <a:ext cx="43204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Δεξιό βέλος 7"/>
          <p:cNvSpPr/>
          <p:nvPr/>
        </p:nvSpPr>
        <p:spPr>
          <a:xfrm>
            <a:off x="205146" y="5085184"/>
            <a:ext cx="432048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384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l-GR" b="1" u="sng" dirty="0" smtClean="0"/>
              <a:t>Η περιγραφική (</a:t>
            </a:r>
            <a:r>
              <a:rPr lang="en-US" b="1" u="sng" dirty="0" smtClean="0"/>
              <a:t>descriptive) </a:t>
            </a:r>
            <a:r>
              <a:rPr lang="el-GR" u="sng" dirty="0" smtClean="0"/>
              <a:t>έρευνα</a:t>
            </a:r>
            <a:r>
              <a:rPr lang="en-US" u="sng" dirty="0" smtClean="0"/>
              <a:t>:</a:t>
            </a:r>
            <a:endParaRPr lang="el-GR" u="sng" dirty="0" smtClean="0"/>
          </a:p>
          <a:p>
            <a:pPr algn="ctr">
              <a:lnSpc>
                <a:spcPct val="80000"/>
              </a:lnSpc>
              <a:buFontTx/>
              <a:buNone/>
            </a:pPr>
            <a:endParaRPr lang="en-US" u="sng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el-GR" dirty="0" smtClean="0"/>
              <a:t>      Αποσκοπεί στην </a:t>
            </a:r>
            <a:r>
              <a:rPr lang="el-GR" b="1" dirty="0" smtClean="0"/>
              <a:t>περιγραφή των μεγεθών</a:t>
            </a:r>
            <a:r>
              <a:rPr lang="el-GR" dirty="0" smtClean="0"/>
              <a:t> (ή μεταβλητών) που αποτελούν μέρος του προβλήματος. 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el-GR" dirty="0" smtClean="0"/>
              <a:t>      Βασίζεται συνήθως σε </a:t>
            </a:r>
            <a:r>
              <a:rPr lang="el-GR" b="1" dirty="0" smtClean="0"/>
              <a:t>πρωτογενή στοιχεία.</a:t>
            </a:r>
            <a:r>
              <a:rPr lang="el-GR" dirty="0" smtClean="0"/>
              <a:t> 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el-GR" dirty="0" smtClean="0"/>
              <a:t>      Χρησιμοποιείται όταν υπάρχει πολύ </a:t>
            </a:r>
            <a:r>
              <a:rPr lang="el-GR" b="1" dirty="0" smtClean="0"/>
              <a:t>καλή γνώση του προβλήματος</a:t>
            </a:r>
            <a:r>
              <a:rPr lang="el-GR" dirty="0" smtClean="0"/>
              <a:t> (καθορισμός πληροφοριακών αναγκών). 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l-GR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el-GR" dirty="0" smtClean="0"/>
              <a:t>      Καθορίζει τα: ποιος, τι, πότε, πού, γιατί και πώς της έρευνας που θα διεξαχθεί. 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Περιγραφικές Έρευνες Αγοράς</a:t>
            </a:r>
            <a:endParaRPr lang="el-GR" dirty="0"/>
          </a:p>
        </p:txBody>
      </p:sp>
      <p:sp>
        <p:nvSpPr>
          <p:cNvPr id="4" name="Δεξιό βέλος 3"/>
          <p:cNvSpPr/>
          <p:nvPr/>
        </p:nvSpPr>
        <p:spPr>
          <a:xfrm>
            <a:off x="203062" y="2126835"/>
            <a:ext cx="489204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Δεξιό βέλος 4"/>
          <p:cNvSpPr/>
          <p:nvPr/>
        </p:nvSpPr>
        <p:spPr>
          <a:xfrm>
            <a:off x="223366" y="3278118"/>
            <a:ext cx="489204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6" name="Δεξιό βέλος 5"/>
          <p:cNvSpPr/>
          <p:nvPr/>
        </p:nvSpPr>
        <p:spPr>
          <a:xfrm>
            <a:off x="181278" y="3933056"/>
            <a:ext cx="489204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Δεξιό βέλος 6"/>
          <p:cNvSpPr/>
          <p:nvPr/>
        </p:nvSpPr>
        <p:spPr>
          <a:xfrm>
            <a:off x="223366" y="5097729"/>
            <a:ext cx="489204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4476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8863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el-GR" dirty="0" smtClean="0"/>
              <a:t>        Η αιτιολογική έρευνα </a:t>
            </a:r>
            <a:r>
              <a:rPr lang="en-US" dirty="0" smtClean="0"/>
              <a:t>(casual) </a:t>
            </a:r>
            <a:r>
              <a:rPr lang="el-GR" dirty="0" smtClean="0"/>
              <a:t>επιδιώκει να καθορίσει το είδος της σχέσης που υπάρχει μεταξύ δύο μεταβλητών. </a:t>
            </a:r>
            <a:endParaRPr lang="en-US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el-GR" dirty="0" smtClean="0"/>
              <a:t>        Υπάρχει μεταξύ των μεταβλητών Χ και Υ σχέση αιτίου και αιτιατού, ότι δηλαδή η Χ προκαλεί την Υ;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l-GR" dirty="0" smtClean="0"/>
              <a:t>        Βασίζονται συνήθως σε πειράματα, μια και τα πειράματα θεωρούνται τα πιο κατάλληλα για να αποδειχθεί η σχέση μεταξύ αιτίου και αιτιατού (δηλ. αιτίας και αποτελέσματος). 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l-GR" dirty="0" smtClean="0"/>
              <a:t>        Τα πειράματα αυτά μπορεί να διεξαχθούν είτε στο εργαστήριο (</a:t>
            </a:r>
            <a:r>
              <a:rPr lang="el-GR" dirty="0" err="1" smtClean="0"/>
              <a:t>Iaboratory</a:t>
            </a:r>
            <a:r>
              <a:rPr lang="el-GR" dirty="0" smtClean="0"/>
              <a:t> </a:t>
            </a:r>
            <a:r>
              <a:rPr lang="el-GR" dirty="0" err="1" smtClean="0"/>
              <a:t>experiments</a:t>
            </a:r>
            <a:r>
              <a:rPr lang="el-GR" dirty="0" smtClean="0"/>
              <a:t>) είτε στο πεδίο (</a:t>
            </a:r>
            <a:r>
              <a:rPr lang="el-GR" dirty="0" err="1" smtClean="0"/>
              <a:t>field</a:t>
            </a:r>
            <a:r>
              <a:rPr lang="el-GR" dirty="0" smtClean="0"/>
              <a:t> </a:t>
            </a:r>
            <a:r>
              <a:rPr lang="el-GR" dirty="0" err="1" smtClean="0"/>
              <a:t>experiments</a:t>
            </a:r>
            <a:r>
              <a:rPr lang="el-GR" dirty="0" smtClean="0"/>
              <a:t>). 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l-GR" dirty="0" smtClean="0"/>
              <a:t>         Πείραμα στο πεδίο: π.χ. είναι η δοκιμαστική αγορά (</a:t>
            </a:r>
            <a:r>
              <a:rPr lang="el-GR" dirty="0" err="1" smtClean="0"/>
              <a:t>market</a:t>
            </a:r>
            <a:r>
              <a:rPr lang="el-GR" dirty="0" smtClean="0"/>
              <a:t> </a:t>
            </a:r>
            <a:r>
              <a:rPr lang="el-GR" dirty="0" err="1" smtClean="0"/>
              <a:t>test</a:t>
            </a:r>
            <a:r>
              <a:rPr lang="el-GR" dirty="0" smtClean="0"/>
              <a:t>), όπου ένα νέο προϊόν, πριν αποφασιστεί να λανσαριστεί σε εθνικό επίπεδο, δοκιμάζεται σε μία ή περισσότερες αγορές που θεωρούνται αντιπροσωπευτικές του πληθυσμού της χώρας.</a:t>
            </a:r>
            <a:r>
              <a:rPr lang="el-GR" u="sng" dirty="0" smtClean="0"/>
              <a:t> 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994122"/>
          </a:xfrm>
        </p:spPr>
        <p:txBody>
          <a:bodyPr/>
          <a:lstStyle/>
          <a:p>
            <a:r>
              <a:rPr lang="el-GR" b="1" dirty="0" smtClean="0"/>
              <a:t>Αιτιολογικές Έρευνες Αγοράς</a:t>
            </a:r>
            <a:endParaRPr lang="el-GR" dirty="0"/>
          </a:p>
        </p:txBody>
      </p:sp>
      <p:sp>
        <p:nvSpPr>
          <p:cNvPr id="4" name="Δεξιό βέλος 3"/>
          <p:cNvSpPr/>
          <p:nvPr/>
        </p:nvSpPr>
        <p:spPr>
          <a:xfrm>
            <a:off x="179512" y="980728"/>
            <a:ext cx="489204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Δεξιό βέλος 4"/>
          <p:cNvSpPr/>
          <p:nvPr/>
        </p:nvSpPr>
        <p:spPr>
          <a:xfrm>
            <a:off x="179512" y="1916832"/>
            <a:ext cx="489204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Δεξιό βέλος 5"/>
          <p:cNvSpPr/>
          <p:nvPr/>
        </p:nvSpPr>
        <p:spPr>
          <a:xfrm>
            <a:off x="147933" y="2420888"/>
            <a:ext cx="489204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Δεξιό βέλος 6"/>
          <p:cNvSpPr/>
          <p:nvPr/>
        </p:nvSpPr>
        <p:spPr>
          <a:xfrm>
            <a:off x="179512" y="3546724"/>
            <a:ext cx="489204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Δεξιό βέλος 7"/>
          <p:cNvSpPr/>
          <p:nvPr/>
        </p:nvSpPr>
        <p:spPr>
          <a:xfrm>
            <a:off x="179512" y="4437112"/>
            <a:ext cx="489204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0924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669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    </a:t>
            </a:r>
            <a:r>
              <a:rPr lang="el-GR" dirty="0" smtClean="0"/>
              <a:t>Η </a:t>
            </a:r>
            <a:r>
              <a:rPr lang="el-GR" dirty="0"/>
              <a:t>περιγραφική και </a:t>
            </a:r>
            <a:r>
              <a:rPr lang="el-GR" dirty="0" err="1"/>
              <a:t>αιτιακή</a:t>
            </a:r>
            <a:r>
              <a:rPr lang="el-GR" dirty="0"/>
              <a:t> έρευνα είναι </a:t>
            </a:r>
            <a:r>
              <a:rPr lang="en-US" dirty="0" smtClean="0"/>
              <a:t>  </a:t>
            </a:r>
            <a:r>
              <a:rPr lang="el-GR" dirty="0" smtClean="0"/>
              <a:t>περισσότερο </a:t>
            </a:r>
            <a:r>
              <a:rPr lang="el-GR" dirty="0"/>
              <a:t>ποσοτικές </a:t>
            </a:r>
            <a:r>
              <a:rPr lang="el-GR" dirty="0" smtClean="0"/>
              <a:t>μέθοδοι, ενώ </a:t>
            </a:r>
            <a:r>
              <a:rPr lang="el-GR" dirty="0"/>
              <a:t>η διερευνητική μπορεί να είναι τόσο ποσοτική όσο και ποιοτική</a:t>
            </a:r>
          </a:p>
          <a:p>
            <a:pPr marL="0" indent="0">
              <a:buNone/>
            </a:pPr>
            <a:r>
              <a:rPr lang="en-US" dirty="0" smtClean="0"/>
              <a:t>          </a:t>
            </a:r>
            <a:r>
              <a:rPr lang="el-GR" dirty="0" smtClean="0"/>
              <a:t>Στη </a:t>
            </a:r>
            <a:r>
              <a:rPr lang="el-GR" dirty="0"/>
              <a:t>διερευνητική έρευνα το πρόβλημα δεν είναι καλά ορισμένο, </a:t>
            </a:r>
            <a:r>
              <a:rPr lang="el-GR" dirty="0" smtClean="0"/>
              <a:t>ενώ</a:t>
            </a:r>
            <a:r>
              <a:rPr lang="en-US" dirty="0" smtClean="0"/>
              <a:t> </a:t>
            </a:r>
            <a:r>
              <a:rPr lang="el-GR" dirty="0" smtClean="0"/>
              <a:t>στην </a:t>
            </a:r>
            <a:r>
              <a:rPr lang="el-GR" dirty="0" err="1"/>
              <a:t>αιτιακή</a:t>
            </a:r>
            <a:r>
              <a:rPr lang="el-GR" dirty="0"/>
              <a:t> έρευνα το πρόβλημα είναι πολύ καλά καθορισμένο (</a:t>
            </a:r>
            <a:r>
              <a:rPr lang="el-GR" dirty="0" smtClean="0"/>
              <a:t>η</a:t>
            </a:r>
            <a:r>
              <a:rPr lang="en-US" dirty="0" smtClean="0"/>
              <a:t> </a:t>
            </a:r>
            <a:r>
              <a:rPr lang="el-GR" dirty="0" smtClean="0"/>
              <a:t>περιγραφική </a:t>
            </a:r>
            <a:r>
              <a:rPr lang="el-GR" dirty="0"/>
              <a:t>έρευνα αναφέρεται σε ενδιάμεσες καταστάσεις)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l-GR" dirty="0" smtClean="0"/>
              <a:t>Στη </a:t>
            </a:r>
            <a:r>
              <a:rPr lang="el-GR" dirty="0"/>
              <a:t>διερευνητική έρευνα το πρόβλημα δεν υπάρχουν </a:t>
            </a:r>
            <a:r>
              <a:rPr lang="el-GR" dirty="0" smtClean="0"/>
              <a:t>αρκετές</a:t>
            </a:r>
            <a:r>
              <a:rPr lang="en-US" dirty="0" smtClean="0"/>
              <a:t> </a:t>
            </a:r>
            <a:r>
              <a:rPr lang="el-GR" dirty="0" smtClean="0"/>
              <a:t>διαθέσιμες </a:t>
            </a:r>
            <a:r>
              <a:rPr lang="el-GR" dirty="0"/>
              <a:t>πληροφορίες, ενώ στην </a:t>
            </a:r>
            <a:r>
              <a:rPr lang="el-GR" dirty="0" err="1"/>
              <a:t>αιτιακή</a:t>
            </a:r>
            <a:r>
              <a:rPr lang="el-GR" dirty="0"/>
              <a:t> έρευνα υπάρχουν </a:t>
            </a:r>
            <a:r>
              <a:rPr lang="el-GR" dirty="0" smtClean="0"/>
              <a:t>αρκετές</a:t>
            </a:r>
            <a:r>
              <a:rPr lang="en-US" dirty="0" smtClean="0"/>
              <a:t> </a:t>
            </a:r>
            <a:r>
              <a:rPr lang="el-GR" dirty="0" smtClean="0"/>
              <a:t>διαθέσιμες </a:t>
            </a:r>
            <a:r>
              <a:rPr lang="el-GR" dirty="0"/>
              <a:t>πληροφορίες (η περιγραφική έρευνα αναφέρεται </a:t>
            </a:r>
            <a:r>
              <a:rPr lang="el-GR" dirty="0" smtClean="0"/>
              <a:t>σε</a:t>
            </a:r>
            <a:r>
              <a:rPr lang="en-US" dirty="0" smtClean="0"/>
              <a:t> </a:t>
            </a:r>
            <a:r>
              <a:rPr lang="el-GR" dirty="0" smtClean="0"/>
              <a:t>ενδιάμεσες </a:t>
            </a:r>
            <a:r>
              <a:rPr lang="el-GR" dirty="0"/>
              <a:t>καταστάσεις)</a:t>
            </a:r>
          </a:p>
        </p:txBody>
      </p:sp>
      <p:sp>
        <p:nvSpPr>
          <p:cNvPr id="4" name="Αστέρι 4 ακτινών 3"/>
          <p:cNvSpPr/>
          <p:nvPr/>
        </p:nvSpPr>
        <p:spPr>
          <a:xfrm>
            <a:off x="194788" y="188640"/>
            <a:ext cx="648072" cy="4572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Αστέρι 4 ακτινών 4"/>
          <p:cNvSpPr/>
          <p:nvPr/>
        </p:nvSpPr>
        <p:spPr>
          <a:xfrm>
            <a:off x="179512" y="1844824"/>
            <a:ext cx="648072" cy="4572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6" name="Αστέρι 4 ακτινών 5"/>
          <p:cNvSpPr/>
          <p:nvPr/>
        </p:nvSpPr>
        <p:spPr>
          <a:xfrm>
            <a:off x="179512" y="4005064"/>
            <a:ext cx="648072" cy="4572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3302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dirty="0" smtClean="0"/>
              <a:t>Τύποι Δεδομένων που μπορούν να συλλεχθούν από τους καταναλωτές</a:t>
            </a:r>
            <a:endParaRPr lang="el-GR" sz="2800" dirty="0"/>
          </a:p>
        </p:txBody>
      </p:sp>
      <p:sp>
        <p:nvSpPr>
          <p:cNvPr id="4" name="Ορθογώνιο 3"/>
          <p:cNvSpPr/>
          <p:nvPr/>
        </p:nvSpPr>
        <p:spPr>
          <a:xfrm>
            <a:off x="247563" y="1979226"/>
            <a:ext cx="2520280" cy="4474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l-GR" sz="2400" b="1" u="sng" dirty="0" smtClean="0"/>
              <a:t>Πολιτισμικά Στοιχεία:</a:t>
            </a:r>
            <a:r>
              <a:rPr lang="el-GR" sz="2400" dirty="0" smtClean="0"/>
              <a:t> Κοινωνικό </a:t>
            </a:r>
            <a:r>
              <a:rPr lang="en-US" sz="2400" dirty="0" smtClean="0"/>
              <a:t>Status, </a:t>
            </a:r>
            <a:r>
              <a:rPr lang="el-GR" sz="2400" dirty="0" smtClean="0"/>
              <a:t>οικογένεια, φίλοι, αξίες, κοινωνικά πρότυπα συμπεριφοράς, συνήθειες, ήθη και έθιμα, παραδόσεις κτλ</a:t>
            </a:r>
            <a:r>
              <a:rPr lang="el-GR" dirty="0" smtClean="0"/>
              <a:t>.</a:t>
            </a:r>
          </a:p>
          <a:p>
            <a:pPr>
              <a:lnSpc>
                <a:spcPct val="90000"/>
              </a:lnSpc>
            </a:pPr>
            <a:endParaRPr lang="el-GR" dirty="0" smtClean="0"/>
          </a:p>
        </p:txBody>
      </p:sp>
      <p:sp>
        <p:nvSpPr>
          <p:cNvPr id="5" name="Ορθογώνιο 4"/>
          <p:cNvSpPr/>
          <p:nvPr/>
        </p:nvSpPr>
        <p:spPr>
          <a:xfrm>
            <a:off x="3059832" y="1979226"/>
            <a:ext cx="2592288" cy="4474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l-GR" sz="2400" b="1" u="sng" dirty="0" smtClean="0"/>
              <a:t>Προσωπικά Στοιχεία:</a:t>
            </a:r>
            <a:r>
              <a:rPr lang="el-GR" sz="2400" dirty="0" smtClean="0"/>
              <a:t> φύλο, ηλικία, επάγγελμα, εισόδημα, τρόπος ζωής, προσωπικότητα κτλ.</a:t>
            </a:r>
          </a:p>
          <a:p>
            <a:pPr>
              <a:lnSpc>
                <a:spcPct val="90000"/>
              </a:lnSpc>
            </a:pPr>
            <a:endParaRPr lang="el-GR" sz="2400" dirty="0"/>
          </a:p>
          <a:p>
            <a:pPr>
              <a:lnSpc>
                <a:spcPct val="90000"/>
              </a:lnSpc>
            </a:pPr>
            <a:endParaRPr lang="el-GR" sz="2400" dirty="0" smtClean="0"/>
          </a:p>
          <a:p>
            <a:pPr>
              <a:lnSpc>
                <a:spcPct val="90000"/>
              </a:lnSpc>
            </a:pPr>
            <a:endParaRPr lang="el-GR" sz="2400" dirty="0"/>
          </a:p>
          <a:p>
            <a:pPr>
              <a:lnSpc>
                <a:spcPct val="90000"/>
              </a:lnSpc>
            </a:pPr>
            <a:endParaRPr lang="el-GR" sz="2400" dirty="0" smtClean="0"/>
          </a:p>
        </p:txBody>
      </p:sp>
      <p:sp>
        <p:nvSpPr>
          <p:cNvPr id="6" name="Ορθογώνιο 5"/>
          <p:cNvSpPr/>
          <p:nvPr/>
        </p:nvSpPr>
        <p:spPr>
          <a:xfrm>
            <a:off x="5940152" y="1979226"/>
            <a:ext cx="2520280" cy="4474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l-GR" sz="2400" b="1" u="sng" dirty="0" smtClean="0"/>
              <a:t>Ψυχολογικά Στοιχεία:</a:t>
            </a:r>
            <a:r>
              <a:rPr lang="el-GR" sz="2400" u="sng" dirty="0" smtClean="0"/>
              <a:t> </a:t>
            </a:r>
            <a:r>
              <a:rPr lang="el-GR" sz="2400" dirty="0" smtClean="0"/>
              <a:t>αντίληψη, υποκίνηση, στάσεις, μάθηση.</a:t>
            </a:r>
          </a:p>
          <a:p>
            <a:pPr>
              <a:lnSpc>
                <a:spcPct val="90000"/>
              </a:lnSpc>
            </a:pPr>
            <a:endParaRPr lang="el-GR" sz="2400" u="sng" dirty="0"/>
          </a:p>
          <a:p>
            <a:pPr>
              <a:lnSpc>
                <a:spcPct val="90000"/>
              </a:lnSpc>
            </a:pPr>
            <a:endParaRPr lang="el-GR" sz="2400" u="sng" dirty="0" smtClean="0"/>
          </a:p>
          <a:p>
            <a:pPr>
              <a:lnSpc>
                <a:spcPct val="90000"/>
              </a:lnSpc>
            </a:pPr>
            <a:endParaRPr lang="el-GR" sz="2400" u="sng" dirty="0"/>
          </a:p>
          <a:p>
            <a:pPr>
              <a:lnSpc>
                <a:spcPct val="90000"/>
              </a:lnSpc>
            </a:pPr>
            <a:endParaRPr lang="el-GR" sz="2400" u="sng" dirty="0" smtClean="0"/>
          </a:p>
          <a:p>
            <a:pPr>
              <a:lnSpc>
                <a:spcPct val="90000"/>
              </a:lnSpc>
            </a:pPr>
            <a:endParaRPr lang="el-GR" sz="2400" u="sng" dirty="0"/>
          </a:p>
          <a:p>
            <a:pPr>
              <a:lnSpc>
                <a:spcPct val="90000"/>
              </a:lnSpc>
            </a:pPr>
            <a:endParaRPr lang="el-GR" sz="2400" u="sng" dirty="0" smtClean="0"/>
          </a:p>
        </p:txBody>
      </p:sp>
    </p:spTree>
    <p:extLst>
      <p:ext uri="{BB962C8B-B14F-4D97-AF65-F5344CB8AC3E}">
        <p14:creationId xmlns:p14="http://schemas.microsoft.com/office/powerpoint/2010/main" val="793126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183292"/>
              </p:ext>
            </p:extLst>
          </p:nvPr>
        </p:nvGraphicFramePr>
        <p:xfrm>
          <a:off x="35496" y="1196753"/>
          <a:ext cx="9001000" cy="6161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2196244"/>
                <a:gridCol w="2250250"/>
                <a:gridCol w="2250250"/>
              </a:tblGrid>
              <a:tr h="400559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Διερευνητική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Περιγραφική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Αιτιατή</a:t>
                      </a:r>
                      <a:endParaRPr lang="el-GR" dirty="0"/>
                    </a:p>
                  </a:txBody>
                  <a:tcPr/>
                </a:tc>
              </a:tr>
              <a:tr h="98768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Σκοπός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Σχεδιασμός νέων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ιδεών, απόκτηση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πληροφοριών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Περιγραφή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χαρακτηριστικών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αγοράς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Καθορισμός σχέσεων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αίτιου - αιτιατού</a:t>
                      </a:r>
                      <a:endParaRPr lang="el-GR" sz="2000" dirty="0"/>
                    </a:p>
                  </a:txBody>
                  <a:tcPr/>
                </a:tc>
              </a:tr>
              <a:tr h="2172896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Χαρακτηριστικά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Ευέλικτη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Πρώτο βήμα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ερευνητικού σχεδίου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Σχεδιασμός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υποθέσεων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Υφιστάμενη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ερευνητική δομή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Διαμόρφωση μίας ή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περισσοτέρων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μεταβλητών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Έλεγχος ενδιάμεσων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μεταβλητών</a:t>
                      </a:r>
                      <a:endParaRPr lang="el-GR" sz="2000" dirty="0"/>
                    </a:p>
                  </a:txBody>
                  <a:tcPr/>
                </a:tc>
              </a:tr>
              <a:tr h="1876592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Μέθοδοι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Συζήτηση με ειδικούς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Δευτερογενή στοιχεία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Ποιοτική έρευνα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Δευτερογενή στοιχεία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Δημοσκοπήσεις</a:t>
                      </a:r>
                    </a:p>
                    <a:p>
                      <a:r>
                        <a:rPr lang="fr-F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Panels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Στοιχεία από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παρατήρηση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Πείραμα</a:t>
                      </a:r>
                    </a:p>
                    <a:p>
                      <a:r>
                        <a:rPr lang="el-G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Διαχρονική έρευνα</a:t>
                      </a:r>
                      <a:endParaRPr lang="el-GR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Σύγκριση μοντέλων έρευνας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93820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</TotalTime>
  <Words>1081</Words>
  <Application>Microsoft Office PowerPoint</Application>
  <PresentationFormat>Προβολή στην οθόνη (4:3)</PresentationFormat>
  <Paragraphs>172</Paragraphs>
  <Slides>20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2" baseType="lpstr">
      <vt:lpstr>Συγκέντρωση</vt:lpstr>
      <vt:lpstr>Visio.Drawing.6</vt:lpstr>
      <vt:lpstr>ΤΕΙ ΔΥΤΙΚΗΣ ΜΑΚΕΔΟΝΙΑΣ Τμήμα: ΤΕΧΝΟΛΟΓΩΝ ΓΕΩΠΟΝΩΝ</vt:lpstr>
      <vt:lpstr>Διαδικασία έρευνας αγοράς</vt:lpstr>
      <vt:lpstr>Τύποι Έρευνας Αγοράς</vt:lpstr>
      <vt:lpstr>Εξερευνητικές Έρευνες Αγοράς</vt:lpstr>
      <vt:lpstr>Περιγραφικές Έρευνες Αγοράς</vt:lpstr>
      <vt:lpstr>Αιτιολογικές Έρευνες Αγοράς</vt:lpstr>
      <vt:lpstr>Παρουσίαση του PowerPoint</vt:lpstr>
      <vt:lpstr>Τύποι Δεδομένων που μπορούν να συλλεχθούν από τους καταναλωτές</vt:lpstr>
      <vt:lpstr>Σύγκριση μοντέλων έρευνας</vt:lpstr>
      <vt:lpstr>Παράδειγμα διερευνητικής έρευνας</vt:lpstr>
      <vt:lpstr>Παράδειγμα περιγραφικής έρευνας</vt:lpstr>
      <vt:lpstr>Παράδειγμα αιτιολογικής έρευνας</vt:lpstr>
      <vt:lpstr>Ποιοτικές μέθοδοι</vt:lpstr>
      <vt:lpstr>Focus groups</vt:lpstr>
      <vt:lpstr>Τι είναι τα focus groups</vt:lpstr>
      <vt:lpstr>Βασικές έννοιες </vt:lpstr>
      <vt:lpstr>Ορισμός πληθυσμού</vt:lpstr>
      <vt:lpstr>Μονάδα δειγματοληψίας</vt:lpstr>
      <vt:lpstr>Πλαίσιο δειγματοληψίας</vt:lpstr>
      <vt:lpstr>Πλάνο έρευνας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ΤΕΙ ΔΥΤΙΚΗΣ ΜΑΚΕΔΟΝΙΑΣ Τμήμα: ΤΕΧΝΟΛΟΓΩΝ ΓΕΩΠΟΝΩΝ</dc:title>
  <dc:creator>Vasilis</dc:creator>
  <cp:lastModifiedBy>Vasilis</cp:lastModifiedBy>
  <cp:revision>10</cp:revision>
  <dcterms:created xsi:type="dcterms:W3CDTF">2018-10-22T05:00:32Z</dcterms:created>
  <dcterms:modified xsi:type="dcterms:W3CDTF">2018-10-22T06:10:32Z</dcterms:modified>
</cp:coreProperties>
</file>