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33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338.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Layouts/slideLayout12.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308.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4"/>
  </p:notesMasterIdLst>
  <p:sldIdLst>
    <p:sldId id="256" r:id="rId2"/>
    <p:sldId id="651" r:id="rId3"/>
    <p:sldId id="592" r:id="rId4"/>
    <p:sldId id="587" r:id="rId5"/>
    <p:sldId id="588" r:id="rId6"/>
    <p:sldId id="589" r:id="rId7"/>
    <p:sldId id="590" r:id="rId8"/>
    <p:sldId id="591" r:id="rId9"/>
    <p:sldId id="593" r:id="rId10"/>
    <p:sldId id="594" r:id="rId11"/>
    <p:sldId id="595" r:id="rId12"/>
    <p:sldId id="596" r:id="rId13"/>
    <p:sldId id="597" r:id="rId14"/>
    <p:sldId id="598" r:id="rId15"/>
    <p:sldId id="258" r:id="rId16"/>
    <p:sldId id="259" r:id="rId17"/>
    <p:sldId id="262" r:id="rId18"/>
    <p:sldId id="263" r:id="rId19"/>
    <p:sldId id="264" r:id="rId20"/>
    <p:sldId id="265" r:id="rId21"/>
    <p:sldId id="266" r:id="rId22"/>
    <p:sldId id="267" r:id="rId23"/>
    <p:sldId id="268" r:id="rId24"/>
    <p:sldId id="599" r:id="rId25"/>
    <p:sldId id="600" r:id="rId26"/>
    <p:sldId id="602" r:id="rId27"/>
    <p:sldId id="603" r:id="rId28"/>
    <p:sldId id="604" r:id="rId29"/>
    <p:sldId id="605" r:id="rId30"/>
    <p:sldId id="601" r:id="rId31"/>
    <p:sldId id="606" r:id="rId32"/>
    <p:sldId id="607" r:id="rId33"/>
    <p:sldId id="608" r:id="rId34"/>
    <p:sldId id="609" r:id="rId35"/>
    <p:sldId id="610" r:id="rId36"/>
    <p:sldId id="509" r:id="rId37"/>
    <p:sldId id="510" r:id="rId38"/>
    <p:sldId id="511" r:id="rId39"/>
    <p:sldId id="512" r:id="rId40"/>
    <p:sldId id="513" r:id="rId41"/>
    <p:sldId id="514" r:id="rId42"/>
    <p:sldId id="515" r:id="rId43"/>
    <p:sldId id="516" r:id="rId44"/>
    <p:sldId id="517" r:id="rId45"/>
    <p:sldId id="518" r:id="rId46"/>
    <p:sldId id="656" r:id="rId47"/>
    <p:sldId id="655" r:id="rId48"/>
    <p:sldId id="657" r:id="rId49"/>
    <p:sldId id="658" r:id="rId50"/>
    <p:sldId id="659" r:id="rId51"/>
    <p:sldId id="662" r:id="rId52"/>
    <p:sldId id="661" r:id="rId53"/>
    <p:sldId id="660" r:id="rId54"/>
    <p:sldId id="665" r:id="rId55"/>
    <p:sldId id="664" r:id="rId56"/>
    <p:sldId id="663" r:id="rId57"/>
    <p:sldId id="667" r:id="rId58"/>
    <p:sldId id="611" r:id="rId59"/>
    <p:sldId id="612" r:id="rId60"/>
    <p:sldId id="613" r:id="rId61"/>
    <p:sldId id="614" r:id="rId62"/>
    <p:sldId id="615" r:id="rId63"/>
    <p:sldId id="616" r:id="rId64"/>
    <p:sldId id="617" r:id="rId65"/>
    <p:sldId id="618" r:id="rId66"/>
    <p:sldId id="619" r:id="rId67"/>
    <p:sldId id="620" r:id="rId68"/>
    <p:sldId id="621" r:id="rId69"/>
    <p:sldId id="622" r:id="rId70"/>
    <p:sldId id="623" r:id="rId71"/>
    <p:sldId id="624" r:id="rId72"/>
    <p:sldId id="625" r:id="rId73"/>
    <p:sldId id="626" r:id="rId74"/>
    <p:sldId id="627" r:id="rId75"/>
    <p:sldId id="270" r:id="rId76"/>
    <p:sldId id="271" r:id="rId77"/>
    <p:sldId id="519" r:id="rId78"/>
    <p:sldId id="520" r:id="rId79"/>
    <p:sldId id="521" r:id="rId80"/>
    <p:sldId id="522" r:id="rId81"/>
    <p:sldId id="523" r:id="rId82"/>
    <p:sldId id="524" r:id="rId83"/>
    <p:sldId id="525" r:id="rId84"/>
    <p:sldId id="526" r:id="rId85"/>
    <p:sldId id="527" r:id="rId86"/>
    <p:sldId id="272" r:id="rId87"/>
    <p:sldId id="273" r:id="rId88"/>
    <p:sldId id="274" r:id="rId89"/>
    <p:sldId id="275" r:id="rId90"/>
    <p:sldId id="276" r:id="rId91"/>
    <p:sldId id="277" r:id="rId92"/>
    <p:sldId id="278" r:id="rId93"/>
    <p:sldId id="279" r:id="rId94"/>
    <p:sldId id="280" r:id="rId95"/>
    <p:sldId id="281" r:id="rId96"/>
    <p:sldId id="282" r:id="rId97"/>
    <p:sldId id="283" r:id="rId98"/>
    <p:sldId id="284" r:id="rId99"/>
    <p:sldId id="285" r:id="rId100"/>
    <p:sldId id="286" r:id="rId101"/>
    <p:sldId id="287" r:id="rId102"/>
    <p:sldId id="288" r:id="rId103"/>
    <p:sldId id="289" r:id="rId104"/>
    <p:sldId id="290" r:id="rId105"/>
    <p:sldId id="291" r:id="rId106"/>
    <p:sldId id="536" r:id="rId107"/>
    <p:sldId id="537" r:id="rId108"/>
    <p:sldId id="538" r:id="rId109"/>
    <p:sldId id="539" r:id="rId110"/>
    <p:sldId id="540" r:id="rId111"/>
    <p:sldId id="541" r:id="rId112"/>
    <p:sldId id="542" r:id="rId113"/>
    <p:sldId id="543" r:id="rId114"/>
    <p:sldId id="544" r:id="rId115"/>
    <p:sldId id="545" r:id="rId116"/>
    <p:sldId id="546" r:id="rId117"/>
    <p:sldId id="547" r:id="rId118"/>
    <p:sldId id="548" r:id="rId119"/>
    <p:sldId id="549" r:id="rId120"/>
    <p:sldId id="550" r:id="rId121"/>
    <p:sldId id="551" r:id="rId122"/>
    <p:sldId id="552" r:id="rId123"/>
    <p:sldId id="553" r:id="rId124"/>
    <p:sldId id="555" r:id="rId125"/>
    <p:sldId id="556" r:id="rId126"/>
    <p:sldId id="557" r:id="rId127"/>
    <p:sldId id="558" r:id="rId128"/>
    <p:sldId id="559" r:id="rId129"/>
    <p:sldId id="560" r:id="rId130"/>
    <p:sldId id="561" r:id="rId131"/>
    <p:sldId id="292" r:id="rId132"/>
    <p:sldId id="293" r:id="rId133"/>
    <p:sldId id="294" r:id="rId134"/>
    <p:sldId id="295" r:id="rId135"/>
    <p:sldId id="296" r:id="rId136"/>
    <p:sldId id="297" r:id="rId137"/>
    <p:sldId id="563" r:id="rId138"/>
    <p:sldId id="564" r:id="rId139"/>
    <p:sldId id="565" r:id="rId140"/>
    <p:sldId id="566" r:id="rId141"/>
    <p:sldId id="567" r:id="rId142"/>
    <p:sldId id="568" r:id="rId143"/>
    <p:sldId id="569" r:id="rId144"/>
    <p:sldId id="570" r:id="rId145"/>
    <p:sldId id="571" r:id="rId146"/>
    <p:sldId id="573" r:id="rId147"/>
    <p:sldId id="652" r:id="rId148"/>
    <p:sldId id="653" r:id="rId149"/>
    <p:sldId id="654" r:id="rId150"/>
    <p:sldId id="577" r:id="rId151"/>
    <p:sldId id="578" r:id="rId152"/>
    <p:sldId id="579" r:id="rId153"/>
    <p:sldId id="580" r:id="rId154"/>
    <p:sldId id="581" r:id="rId155"/>
    <p:sldId id="582" r:id="rId156"/>
    <p:sldId id="572" r:id="rId157"/>
    <p:sldId id="299" r:id="rId158"/>
    <p:sldId id="300" r:id="rId159"/>
    <p:sldId id="301" r:id="rId160"/>
    <p:sldId id="302" r:id="rId161"/>
    <p:sldId id="303" r:id="rId162"/>
    <p:sldId id="304" r:id="rId163"/>
    <p:sldId id="305" r:id="rId164"/>
    <p:sldId id="306" r:id="rId165"/>
    <p:sldId id="307" r:id="rId166"/>
    <p:sldId id="308" r:id="rId167"/>
    <p:sldId id="309" r:id="rId168"/>
    <p:sldId id="310" r:id="rId169"/>
    <p:sldId id="311" r:id="rId170"/>
    <p:sldId id="312" r:id="rId171"/>
    <p:sldId id="313" r:id="rId172"/>
    <p:sldId id="314" r:id="rId173"/>
    <p:sldId id="321" r:id="rId174"/>
    <p:sldId id="322" r:id="rId175"/>
    <p:sldId id="324" r:id="rId176"/>
    <p:sldId id="325" r:id="rId177"/>
    <p:sldId id="326" r:id="rId178"/>
    <p:sldId id="327" r:id="rId179"/>
    <p:sldId id="328" r:id="rId180"/>
    <p:sldId id="329" r:id="rId181"/>
    <p:sldId id="330" r:id="rId182"/>
    <p:sldId id="331" r:id="rId183"/>
    <p:sldId id="332" r:id="rId184"/>
    <p:sldId id="333" r:id="rId185"/>
    <p:sldId id="334" r:id="rId186"/>
    <p:sldId id="335" r:id="rId187"/>
    <p:sldId id="336" r:id="rId188"/>
    <p:sldId id="337" r:id="rId189"/>
    <p:sldId id="338" r:id="rId190"/>
    <p:sldId id="339" r:id="rId191"/>
    <p:sldId id="340" r:id="rId192"/>
    <p:sldId id="342" r:id="rId193"/>
    <p:sldId id="343" r:id="rId194"/>
    <p:sldId id="344" r:id="rId195"/>
    <p:sldId id="345" r:id="rId196"/>
    <p:sldId id="346" r:id="rId197"/>
    <p:sldId id="347" r:id="rId198"/>
    <p:sldId id="348" r:id="rId199"/>
    <p:sldId id="349" r:id="rId200"/>
    <p:sldId id="350" r:id="rId201"/>
    <p:sldId id="351" r:id="rId202"/>
    <p:sldId id="352" r:id="rId203"/>
    <p:sldId id="354" r:id="rId204"/>
    <p:sldId id="355" r:id="rId205"/>
    <p:sldId id="356" r:id="rId206"/>
    <p:sldId id="357" r:id="rId207"/>
    <p:sldId id="358" r:id="rId208"/>
    <p:sldId id="359" r:id="rId209"/>
    <p:sldId id="360" r:id="rId210"/>
    <p:sldId id="361" r:id="rId211"/>
    <p:sldId id="362" r:id="rId212"/>
    <p:sldId id="403" r:id="rId213"/>
    <p:sldId id="404" r:id="rId214"/>
    <p:sldId id="405" r:id="rId215"/>
    <p:sldId id="406" r:id="rId216"/>
    <p:sldId id="407" r:id="rId217"/>
    <p:sldId id="408" r:id="rId218"/>
    <p:sldId id="410" r:id="rId219"/>
    <p:sldId id="411" r:id="rId220"/>
    <p:sldId id="412" r:id="rId221"/>
    <p:sldId id="413" r:id="rId222"/>
    <p:sldId id="414" r:id="rId223"/>
    <p:sldId id="415" r:id="rId224"/>
    <p:sldId id="416" r:id="rId225"/>
    <p:sldId id="417" r:id="rId226"/>
    <p:sldId id="418" r:id="rId227"/>
    <p:sldId id="419" r:id="rId228"/>
    <p:sldId id="420" r:id="rId229"/>
    <p:sldId id="421" r:id="rId230"/>
    <p:sldId id="422" r:id="rId231"/>
    <p:sldId id="423" r:id="rId232"/>
    <p:sldId id="424" r:id="rId233"/>
    <p:sldId id="425" r:id="rId234"/>
    <p:sldId id="426" r:id="rId235"/>
    <p:sldId id="427" r:id="rId236"/>
    <p:sldId id="428" r:id="rId237"/>
    <p:sldId id="429" r:id="rId238"/>
    <p:sldId id="430" r:id="rId239"/>
    <p:sldId id="431" r:id="rId240"/>
    <p:sldId id="432" r:id="rId241"/>
    <p:sldId id="433" r:id="rId242"/>
    <p:sldId id="434" r:id="rId243"/>
    <p:sldId id="435" r:id="rId244"/>
    <p:sldId id="436" r:id="rId245"/>
    <p:sldId id="437" r:id="rId246"/>
    <p:sldId id="438" r:id="rId247"/>
    <p:sldId id="439" r:id="rId248"/>
    <p:sldId id="440" r:id="rId249"/>
    <p:sldId id="441" r:id="rId250"/>
    <p:sldId id="442" r:id="rId251"/>
    <p:sldId id="443" r:id="rId252"/>
    <p:sldId id="444" r:id="rId253"/>
    <p:sldId id="445" r:id="rId254"/>
    <p:sldId id="446" r:id="rId255"/>
    <p:sldId id="447" r:id="rId256"/>
    <p:sldId id="448" r:id="rId257"/>
    <p:sldId id="449" r:id="rId258"/>
    <p:sldId id="450" r:id="rId259"/>
    <p:sldId id="451" r:id="rId260"/>
    <p:sldId id="452" r:id="rId261"/>
    <p:sldId id="453" r:id="rId262"/>
    <p:sldId id="454" r:id="rId263"/>
    <p:sldId id="455" r:id="rId264"/>
    <p:sldId id="456" r:id="rId265"/>
    <p:sldId id="457" r:id="rId266"/>
    <p:sldId id="458" r:id="rId267"/>
    <p:sldId id="459" r:id="rId268"/>
    <p:sldId id="460" r:id="rId269"/>
    <p:sldId id="461" r:id="rId270"/>
    <p:sldId id="462" r:id="rId271"/>
    <p:sldId id="463" r:id="rId272"/>
    <p:sldId id="464" r:id="rId273"/>
    <p:sldId id="465" r:id="rId274"/>
    <p:sldId id="466" r:id="rId275"/>
    <p:sldId id="467" r:id="rId276"/>
    <p:sldId id="469" r:id="rId277"/>
    <p:sldId id="470" r:id="rId278"/>
    <p:sldId id="471" r:id="rId279"/>
    <p:sldId id="472" r:id="rId280"/>
    <p:sldId id="473" r:id="rId281"/>
    <p:sldId id="474" r:id="rId282"/>
    <p:sldId id="475" r:id="rId283"/>
    <p:sldId id="476" r:id="rId284"/>
    <p:sldId id="477" r:id="rId285"/>
    <p:sldId id="478" r:id="rId286"/>
    <p:sldId id="479" r:id="rId287"/>
    <p:sldId id="480" r:id="rId288"/>
    <p:sldId id="481" r:id="rId289"/>
    <p:sldId id="482" r:id="rId290"/>
    <p:sldId id="483" r:id="rId291"/>
    <p:sldId id="484" r:id="rId292"/>
    <p:sldId id="485" r:id="rId293"/>
    <p:sldId id="486" r:id="rId294"/>
    <p:sldId id="487" r:id="rId295"/>
    <p:sldId id="488" r:id="rId296"/>
    <p:sldId id="489" r:id="rId297"/>
    <p:sldId id="490" r:id="rId298"/>
    <p:sldId id="491" r:id="rId299"/>
    <p:sldId id="492" r:id="rId300"/>
    <p:sldId id="493" r:id="rId301"/>
    <p:sldId id="494" r:id="rId302"/>
    <p:sldId id="495" r:id="rId303"/>
    <p:sldId id="496" r:id="rId304"/>
    <p:sldId id="497" r:id="rId305"/>
    <p:sldId id="498" r:id="rId306"/>
    <p:sldId id="499" r:id="rId307"/>
    <p:sldId id="500" r:id="rId308"/>
    <p:sldId id="501" r:id="rId309"/>
    <p:sldId id="502" r:id="rId310"/>
    <p:sldId id="503" r:id="rId311"/>
    <p:sldId id="504" r:id="rId312"/>
    <p:sldId id="505" r:id="rId313"/>
    <p:sldId id="506" r:id="rId314"/>
    <p:sldId id="507" r:id="rId315"/>
    <p:sldId id="583" r:id="rId316"/>
    <p:sldId id="584" r:id="rId317"/>
    <p:sldId id="585" r:id="rId318"/>
    <p:sldId id="586" r:id="rId319"/>
    <p:sldId id="644" r:id="rId320"/>
    <p:sldId id="628" r:id="rId321"/>
    <p:sldId id="629" r:id="rId322"/>
    <p:sldId id="630" r:id="rId323"/>
    <p:sldId id="631" r:id="rId324"/>
    <p:sldId id="632" r:id="rId325"/>
    <p:sldId id="633" r:id="rId326"/>
    <p:sldId id="634" r:id="rId327"/>
    <p:sldId id="635" r:id="rId328"/>
    <p:sldId id="636" r:id="rId329"/>
    <p:sldId id="637" r:id="rId330"/>
    <p:sldId id="638" r:id="rId331"/>
    <p:sldId id="639" r:id="rId332"/>
    <p:sldId id="640" r:id="rId333"/>
    <p:sldId id="641" r:id="rId334"/>
    <p:sldId id="642" r:id="rId335"/>
    <p:sldId id="643" r:id="rId336"/>
    <p:sldId id="645" r:id="rId337"/>
    <p:sldId id="646" r:id="rId338"/>
    <p:sldId id="647" r:id="rId339"/>
    <p:sldId id="648" r:id="rId340"/>
    <p:sldId id="649" r:id="rId341"/>
    <p:sldId id="316" r:id="rId342"/>
    <p:sldId id="650" r:id="rId3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42" autoAdjust="0"/>
  </p:normalViewPr>
  <p:slideViewPr>
    <p:cSldViewPr>
      <p:cViewPr varScale="1">
        <p:scale>
          <a:sx n="64" d="100"/>
          <a:sy n="64" d="100"/>
        </p:scale>
        <p:origin x="-9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presProps" Target="presProp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tableStyles" Target="tableStyle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34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E7C3D-FF79-414F-A5DE-46AEC30B6C58}" type="datetimeFigureOut">
              <a:rPr lang="el-GR" smtClean="0"/>
              <a:pPr/>
              <a:t>18/6/2019</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FDF90-C7A2-48B0-9C25-52B1F6D85517}"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eaLnBrk="1" hangingPunct="1">
              <a:spcBef>
                <a:spcPct val="0"/>
              </a:spcBef>
            </a:pPr>
            <a:endParaRPr lang="el-GR" altLang="el-GR" dirty="0" smtClean="0">
              <a:ea typeface="ＭＳ Ｐゴシック" pitchFamily="34" charset="-128"/>
            </a:endParaRPr>
          </a:p>
        </p:txBody>
      </p:sp>
      <p:sp>
        <p:nvSpPr>
          <p:cNvPr id="70660" name="Slide Number Placeholder 3"/>
          <p:cNvSpPr>
            <a:spLocks noGrp="1"/>
          </p:cNvSpPr>
          <p:nvPr>
            <p:ph type="sldNum" sz="quarter" idx="5"/>
          </p:nvPr>
        </p:nvSpPr>
        <p:spPr bwMode="auto">
          <a:noFill/>
          <a:ln>
            <a:miter lim="800000"/>
            <a:headEnd/>
            <a:tailEnd/>
          </a:ln>
        </p:spPr>
        <p:txBody>
          <a:bodyPr/>
          <a:lstStyle/>
          <a:p>
            <a:fld id="{8CF6E497-9875-469D-B063-7761E153423B}" type="slidenum">
              <a:rPr lang="en-US" altLang="el-GR" smtClean="0"/>
              <a:pPr/>
              <a:t>2</a:t>
            </a:fld>
            <a:endParaRPr lang="en-US" altLang="el-G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DF076EE3-1824-4BA9-8C10-184081C83871}" type="slidenum">
              <a:rPr lang="en-US" altLang="el-GR" smtClean="0"/>
              <a:pPr/>
              <a:t>127</a:t>
            </a:fld>
            <a:endParaRPr lang="en-US" alt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0EB72832-B952-40B9-9BFD-B71B7AA2D02C}" type="slidenum">
              <a:rPr lang="en-US" altLang="el-GR" smtClean="0"/>
              <a:pPr/>
              <a:t>128</a:t>
            </a:fld>
            <a:endParaRPr lang="en-US" alt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80900" name="Slide Number Placeholder 3"/>
          <p:cNvSpPr>
            <a:spLocks noGrp="1"/>
          </p:cNvSpPr>
          <p:nvPr>
            <p:ph type="sldNum" sz="quarter" idx="5"/>
          </p:nvPr>
        </p:nvSpPr>
        <p:spPr bwMode="auto">
          <a:noFill/>
          <a:ln>
            <a:miter lim="800000"/>
            <a:headEnd/>
            <a:tailEnd/>
          </a:ln>
        </p:spPr>
        <p:txBody>
          <a:bodyPr/>
          <a:lstStyle/>
          <a:p>
            <a:fld id="{B059D374-7EC4-4028-A6C5-FD667359602C}" type="slidenum">
              <a:rPr lang="en-US" altLang="el-GR" smtClean="0"/>
              <a:pPr/>
              <a:t>129</a:t>
            </a:fld>
            <a:endParaRPr lang="en-US" altLang="el-G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15E2C5B9-A36C-4992-8B27-074B105ED365}" type="slidenum">
              <a:rPr lang="en-US" altLang="el-GR" smtClean="0"/>
              <a:pPr/>
              <a:t>130</a:t>
            </a:fld>
            <a:endParaRPr lang="en-US" alt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139D80A9-5162-4C9B-BA4B-67721518CDBE}" type="slidenum">
              <a:rPr lang="en-US" altLang="el-GR" smtClean="0"/>
              <a:pPr/>
              <a:t>147</a:t>
            </a:fld>
            <a:endParaRPr lang="en-US" alt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83972" name="Slide Number Placeholder 3"/>
          <p:cNvSpPr>
            <a:spLocks noGrp="1"/>
          </p:cNvSpPr>
          <p:nvPr>
            <p:ph type="sldNum" sz="quarter" idx="5"/>
          </p:nvPr>
        </p:nvSpPr>
        <p:spPr bwMode="auto">
          <a:noFill/>
          <a:ln>
            <a:miter lim="800000"/>
            <a:headEnd/>
            <a:tailEnd/>
          </a:ln>
        </p:spPr>
        <p:txBody>
          <a:bodyPr/>
          <a:lstStyle/>
          <a:p>
            <a:fld id="{AA9AA44F-B0DF-4E9D-84BA-7FB74E06F726}" type="slidenum">
              <a:rPr lang="en-US" altLang="el-GR" smtClean="0"/>
              <a:pPr/>
              <a:t>148</a:t>
            </a:fld>
            <a:endParaRPr lang="en-US" altLang="el-G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5974173E-A0C5-40D6-973B-CA61798A2C66}" type="slidenum">
              <a:rPr lang="en-US" altLang="el-GR" smtClean="0"/>
              <a:pPr/>
              <a:t>149</a:t>
            </a:fld>
            <a:endParaRPr lang="en-US" altLang="el-G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96CD2D12-7969-46D5-BB22-45B5379A5574}" type="slidenum">
              <a:rPr lang="en-US" altLang="el-GR" smtClean="0"/>
              <a:pPr/>
              <a:t>150</a:t>
            </a:fld>
            <a:endParaRPr lang="en-US" altLang="el-G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87044" name="Slide Number Placeholder 3"/>
          <p:cNvSpPr>
            <a:spLocks noGrp="1"/>
          </p:cNvSpPr>
          <p:nvPr>
            <p:ph type="sldNum" sz="quarter" idx="5"/>
          </p:nvPr>
        </p:nvSpPr>
        <p:spPr bwMode="auto">
          <a:noFill/>
          <a:ln>
            <a:miter lim="800000"/>
            <a:headEnd/>
            <a:tailEnd/>
          </a:ln>
        </p:spPr>
        <p:txBody>
          <a:bodyPr/>
          <a:lstStyle/>
          <a:p>
            <a:fld id="{38E4AC63-A8DC-4375-941F-F2A4C616FE0E}" type="slidenum">
              <a:rPr lang="en-US" altLang="el-GR" smtClean="0"/>
              <a:pPr/>
              <a:t>151</a:t>
            </a:fld>
            <a:endParaRPr lang="en-US" altLang="el-G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543D8C6B-CBE7-4697-AD58-DC0FB4C33449}" type="slidenum">
              <a:rPr lang="en-US" altLang="el-GR" smtClean="0"/>
              <a:pPr/>
              <a:t>152</a:t>
            </a:fld>
            <a:endParaRPr lang="en-US" alt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B3F5D-6AFA-445A-B27B-27A965F190A7}" type="slidenum">
              <a:rPr lang="el-GR"/>
              <a:pPr/>
              <a:t>35</a:t>
            </a:fld>
            <a:endParaRPr lang="el-GR"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l-GR" dirty="0"/>
              <a:t>ΜΑΘΗΜΑ 2/12/2009</a:t>
            </a:r>
            <a:r>
              <a:rPr lang="en-US" dirty="0"/>
              <a:t> </a:t>
            </a:r>
            <a:r>
              <a:rPr lang="en-US" b="1" dirty="0"/>
              <a:t>SOS</a:t>
            </a:r>
            <a:endParaRPr lang="el-GR"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89092" name="Slide Number Placeholder 3"/>
          <p:cNvSpPr>
            <a:spLocks noGrp="1"/>
          </p:cNvSpPr>
          <p:nvPr>
            <p:ph type="sldNum" sz="quarter" idx="5"/>
          </p:nvPr>
        </p:nvSpPr>
        <p:spPr bwMode="auto">
          <a:noFill/>
          <a:ln>
            <a:miter lim="800000"/>
            <a:headEnd/>
            <a:tailEnd/>
          </a:ln>
        </p:spPr>
        <p:txBody>
          <a:bodyPr/>
          <a:lstStyle/>
          <a:p>
            <a:fld id="{13402114-4CA9-46E5-B954-7F19B323FDEB}" type="slidenum">
              <a:rPr lang="en-US" altLang="el-GR" smtClean="0"/>
              <a:pPr/>
              <a:t>153</a:t>
            </a:fld>
            <a:endParaRPr lang="en-US" altLang="el-G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05DB438E-C64D-4C1A-8000-2F0304AFC702}" type="slidenum">
              <a:rPr lang="en-US" altLang="el-GR" smtClean="0"/>
              <a:pPr/>
              <a:t>154</a:t>
            </a:fld>
            <a:endParaRPr lang="en-US" altLang="el-G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91140" name="Slide Number Placeholder 3"/>
          <p:cNvSpPr>
            <a:spLocks noGrp="1"/>
          </p:cNvSpPr>
          <p:nvPr>
            <p:ph type="sldNum" sz="quarter" idx="5"/>
          </p:nvPr>
        </p:nvSpPr>
        <p:spPr bwMode="auto">
          <a:noFill/>
          <a:ln>
            <a:miter lim="800000"/>
            <a:headEnd/>
            <a:tailEnd/>
          </a:ln>
        </p:spPr>
        <p:txBody>
          <a:bodyPr/>
          <a:lstStyle/>
          <a:p>
            <a:fld id="{E61C61F7-0434-427B-BB94-3EF6E4AD3576}" type="slidenum">
              <a:rPr lang="en-US" altLang="el-GR" smtClean="0"/>
              <a:pPr/>
              <a:t>155</a:t>
            </a:fld>
            <a:endParaRPr lang="en-US" altLang="el-GR"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722EABE6-7C59-4422-8971-32873AE2059D}" type="slidenum">
              <a:rPr lang="en-GB" smtClean="0">
                <a:solidFill>
                  <a:srgbClr val="000000"/>
                </a:solidFill>
                <a:latin typeface="Times New Roman" pitchFamily="18" charset="0"/>
              </a:rPr>
              <a:pPr/>
              <a:t>175</a:t>
            </a:fld>
            <a:endParaRPr lang="en-GB" dirty="0" smtClean="0">
              <a:solidFill>
                <a:srgbClr val="000000"/>
              </a:solidFill>
              <a:latin typeface="Times New Roman" pitchFamily="18" charset="0"/>
            </a:endParaRPr>
          </a:p>
        </p:txBody>
      </p:sp>
      <p:sp>
        <p:nvSpPr>
          <p:cNvPr id="24579" name="Rectangle 2"/>
          <p:cNvSpPr>
            <a:spLocks noGrp="1" noRot="1" noChangeAspect="1" noChangeArrowheads="1" noTextEdit="1"/>
          </p:cNvSpPr>
          <p:nvPr>
            <p:ph type="sldImg"/>
          </p:nvPr>
        </p:nvSpPr>
        <p:spPr>
          <a:xfrm>
            <a:off x="1138238" y="681038"/>
            <a:ext cx="4578350" cy="3433762"/>
          </a:xfrm>
          <a:ln/>
        </p:spPr>
      </p:sp>
      <p:sp>
        <p:nvSpPr>
          <p:cNvPr id="24580" name="Rectangle 3"/>
          <p:cNvSpPr>
            <a:spLocks noGrp="1" noChangeArrowheads="1"/>
          </p:cNvSpPr>
          <p:nvPr>
            <p:ph type="body" idx="1"/>
          </p:nvPr>
        </p:nvSpPr>
        <p:spPr>
          <a:xfrm>
            <a:off x="913745" y="4342848"/>
            <a:ext cx="5030510" cy="4120326"/>
          </a:xfrm>
          <a:noFill/>
        </p:spPr>
        <p:txBody>
          <a:bodyPr lIns="89944" tIns="44977" rIns="89944" bIns="44977"/>
          <a:lstStyle/>
          <a:p>
            <a:pPr eaLnBrk="1" hangingPunct="1"/>
            <a:endParaRPr lang="el-G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AFD6455C-A04E-49DE-88EA-1E5A699261EE}" type="slidenum">
              <a:rPr lang="en-GB" smtClean="0">
                <a:solidFill>
                  <a:srgbClr val="000000"/>
                </a:solidFill>
                <a:latin typeface="Times New Roman" pitchFamily="18" charset="0"/>
              </a:rPr>
              <a:pPr/>
              <a:t>192</a:t>
            </a:fld>
            <a:endParaRPr lang="en-GB" dirty="0" smtClean="0">
              <a:solidFill>
                <a:srgbClr val="000000"/>
              </a:solidFill>
              <a:latin typeface="Times New Roman" pitchFamily="18" charset="0"/>
            </a:endParaRPr>
          </a:p>
        </p:txBody>
      </p:sp>
      <p:sp>
        <p:nvSpPr>
          <p:cNvPr id="17411" name="Rectangle 2"/>
          <p:cNvSpPr>
            <a:spLocks noGrp="1" noRot="1" noChangeAspect="1" noChangeArrowheads="1" noTextEdit="1"/>
          </p:cNvSpPr>
          <p:nvPr>
            <p:ph type="sldImg"/>
          </p:nvPr>
        </p:nvSpPr>
        <p:spPr>
          <a:xfrm>
            <a:off x="1139825" y="681038"/>
            <a:ext cx="4578350" cy="3433762"/>
          </a:xfrm>
          <a:ln/>
        </p:spPr>
      </p:sp>
      <p:sp>
        <p:nvSpPr>
          <p:cNvPr id="17412" name="Rectangle 3"/>
          <p:cNvSpPr>
            <a:spLocks noGrp="1" noChangeArrowheads="1"/>
          </p:cNvSpPr>
          <p:nvPr>
            <p:ph type="body" idx="1"/>
          </p:nvPr>
        </p:nvSpPr>
        <p:spPr>
          <a:xfrm>
            <a:off x="913745" y="4342848"/>
            <a:ext cx="5030510" cy="4120326"/>
          </a:xfrm>
          <a:noFill/>
        </p:spPr>
        <p:txBody>
          <a:bodyPr lIns="89944" tIns="44977" rIns="89944" bIns="44977"/>
          <a:lstStyle/>
          <a:p>
            <a:pPr eaLnBrk="1" hangingPunct="1"/>
            <a:endParaRPr lang="el-G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5E8928BB-F539-44E4-AF98-394405930981}" type="slidenum">
              <a:rPr lang="en-GB" smtClean="0"/>
              <a:pPr/>
              <a:t>212</a:t>
            </a:fld>
            <a:endParaRPr lang="en-GB" dirty="0" smtClean="0"/>
          </a:p>
        </p:txBody>
      </p:sp>
      <p:sp>
        <p:nvSpPr>
          <p:cNvPr id="33795" name="Rectangle 2"/>
          <p:cNvSpPr>
            <a:spLocks noGrp="1" noRot="1" noChangeAspect="1" noChangeArrowheads="1" noTextEdit="1"/>
          </p:cNvSpPr>
          <p:nvPr>
            <p:ph type="sldImg"/>
          </p:nvPr>
        </p:nvSpPr>
        <p:spPr>
          <a:xfrm>
            <a:off x="1138238" y="681038"/>
            <a:ext cx="4578350" cy="3433762"/>
          </a:xfrm>
          <a:ln/>
        </p:spPr>
      </p:sp>
      <p:sp>
        <p:nvSpPr>
          <p:cNvPr id="33796" name="Rectangle 3"/>
          <p:cNvSpPr>
            <a:spLocks noGrp="1" noChangeArrowheads="1"/>
          </p:cNvSpPr>
          <p:nvPr>
            <p:ph type="body" idx="1"/>
          </p:nvPr>
        </p:nvSpPr>
        <p:spPr>
          <a:xfrm>
            <a:off x="914508" y="4343144"/>
            <a:ext cx="5028986" cy="4119407"/>
          </a:xfrm>
          <a:noFill/>
        </p:spPr>
        <p:txBody>
          <a:bodyPr lIns="91175" tIns="45592" rIns="91175" bIns="45592"/>
          <a:lstStyle/>
          <a:p>
            <a:pPr eaLnBrk="1" hangingPunct="1"/>
            <a:endParaRPr lang="el-G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2EDA0686-457D-49F2-B41F-CF73DF4ED0F5}" type="slidenum">
              <a:rPr lang="en-GB" smtClean="0">
                <a:solidFill>
                  <a:srgbClr val="000000"/>
                </a:solidFill>
                <a:latin typeface="Times New Roman" pitchFamily="18" charset="0"/>
              </a:rPr>
              <a:pPr/>
              <a:t>227</a:t>
            </a:fld>
            <a:endParaRPr lang="en-GB" dirty="0" smtClean="0">
              <a:solidFill>
                <a:srgbClr val="000000"/>
              </a:solidFill>
              <a:latin typeface="Times New Roman" pitchFamily="18" charset="0"/>
            </a:endParaRPr>
          </a:p>
        </p:txBody>
      </p:sp>
      <p:sp>
        <p:nvSpPr>
          <p:cNvPr id="19459" name="Rectangle 2"/>
          <p:cNvSpPr>
            <a:spLocks noGrp="1" noRot="1" noChangeAspect="1" noChangeArrowheads="1" noTextEdit="1"/>
          </p:cNvSpPr>
          <p:nvPr>
            <p:ph type="sldImg"/>
          </p:nvPr>
        </p:nvSpPr>
        <p:spPr>
          <a:xfrm>
            <a:off x="1138238" y="681038"/>
            <a:ext cx="4578350" cy="3433762"/>
          </a:xfrm>
          <a:ln/>
        </p:spPr>
      </p:sp>
      <p:sp>
        <p:nvSpPr>
          <p:cNvPr id="19460" name="Rectangle 3"/>
          <p:cNvSpPr>
            <a:spLocks noGrp="1" noChangeArrowheads="1"/>
          </p:cNvSpPr>
          <p:nvPr>
            <p:ph type="body" idx="1"/>
          </p:nvPr>
        </p:nvSpPr>
        <p:spPr>
          <a:xfrm>
            <a:off x="913745" y="4342848"/>
            <a:ext cx="5030510" cy="4120326"/>
          </a:xfrm>
          <a:noFill/>
        </p:spPr>
        <p:txBody>
          <a:bodyPr lIns="89944" tIns="44977" rIns="89944" bIns="44977"/>
          <a:lstStyle/>
          <a:p>
            <a:pPr eaLnBrk="1" hangingPunct="1"/>
            <a:endParaRPr lang="el-G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DEA5A11A-0A0D-4C61-85AE-0B629C7D22BD}" type="slidenum">
              <a:rPr lang="en-GB" smtClean="0">
                <a:solidFill>
                  <a:srgbClr val="000000"/>
                </a:solidFill>
                <a:latin typeface="Times New Roman" pitchFamily="18" charset="0"/>
              </a:rPr>
              <a:pPr/>
              <a:t>240</a:t>
            </a:fld>
            <a:endParaRPr lang="en-GB" dirty="0" smtClean="0">
              <a:solidFill>
                <a:srgbClr val="000000"/>
              </a:solidFill>
              <a:latin typeface="Times New Roman" pitchFamily="18" charset="0"/>
            </a:endParaRPr>
          </a:p>
        </p:txBody>
      </p:sp>
      <p:sp>
        <p:nvSpPr>
          <p:cNvPr id="18435" name="Rectangle 2"/>
          <p:cNvSpPr>
            <a:spLocks noGrp="1" noRot="1" noChangeAspect="1" noChangeArrowheads="1" noTextEdit="1"/>
          </p:cNvSpPr>
          <p:nvPr>
            <p:ph type="sldImg"/>
          </p:nvPr>
        </p:nvSpPr>
        <p:spPr>
          <a:xfrm>
            <a:off x="1138238" y="681038"/>
            <a:ext cx="4578350" cy="3433762"/>
          </a:xfrm>
          <a:ln/>
        </p:spPr>
      </p:sp>
      <p:sp>
        <p:nvSpPr>
          <p:cNvPr id="18436" name="Rectangle 3"/>
          <p:cNvSpPr>
            <a:spLocks noGrp="1" noChangeArrowheads="1"/>
          </p:cNvSpPr>
          <p:nvPr>
            <p:ph type="body" idx="1"/>
          </p:nvPr>
        </p:nvSpPr>
        <p:spPr>
          <a:xfrm>
            <a:off x="913745" y="4342848"/>
            <a:ext cx="5030510" cy="4120326"/>
          </a:xfrm>
          <a:noFill/>
        </p:spPr>
        <p:txBody>
          <a:bodyPr lIns="89944" tIns="44977" rIns="89944" bIns="44977"/>
          <a:lstStyle/>
          <a:p>
            <a:pPr eaLnBrk="1" hangingPunct="1"/>
            <a:endParaRPr lang="el-GR"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442C1E57-6FC9-476F-9395-3501866F3B4A}" type="slidenum">
              <a:rPr lang="en-GB" smtClean="0">
                <a:solidFill>
                  <a:srgbClr val="000000"/>
                </a:solidFill>
                <a:latin typeface="Times New Roman" pitchFamily="18" charset="0"/>
              </a:rPr>
              <a:pPr/>
              <a:t>252</a:t>
            </a:fld>
            <a:endParaRPr lang="en-GB" dirty="0" smtClean="0">
              <a:solidFill>
                <a:srgbClr val="000000"/>
              </a:solidFill>
              <a:latin typeface="Times New Roman" pitchFamily="18" charset="0"/>
            </a:endParaRPr>
          </a:p>
        </p:txBody>
      </p:sp>
      <p:sp>
        <p:nvSpPr>
          <p:cNvPr id="31747" name="Rectangle 2"/>
          <p:cNvSpPr>
            <a:spLocks noGrp="1" noRot="1" noChangeAspect="1" noChangeArrowheads="1" noTextEdit="1"/>
          </p:cNvSpPr>
          <p:nvPr>
            <p:ph type="sldImg"/>
          </p:nvPr>
        </p:nvSpPr>
        <p:spPr>
          <a:xfrm>
            <a:off x="1136650" y="679450"/>
            <a:ext cx="4581525" cy="3435350"/>
          </a:xfrm>
          <a:ln/>
        </p:spPr>
      </p:sp>
      <p:sp>
        <p:nvSpPr>
          <p:cNvPr id="31748" name="Rectangle 3"/>
          <p:cNvSpPr>
            <a:spLocks noGrp="1" noChangeArrowheads="1"/>
          </p:cNvSpPr>
          <p:nvPr>
            <p:ph type="body" idx="1"/>
          </p:nvPr>
        </p:nvSpPr>
        <p:spPr>
          <a:xfrm>
            <a:off x="914183" y="4342805"/>
            <a:ext cx="5029635" cy="4121051"/>
          </a:xfrm>
          <a:noFill/>
        </p:spPr>
        <p:txBody>
          <a:bodyPr lIns="89944" tIns="44977" rIns="89944" bIns="44977"/>
          <a:lstStyle/>
          <a:p>
            <a:pPr eaLnBrk="1" hangingPunct="1"/>
            <a:endParaRPr lang="el-G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E884F35-BA62-40C2-BDE8-FE1576E834F3}" type="slidenum">
              <a:rPr lang="en-GB" smtClean="0">
                <a:solidFill>
                  <a:srgbClr val="000000"/>
                </a:solidFill>
                <a:latin typeface="Times New Roman" pitchFamily="18" charset="0"/>
              </a:rPr>
              <a:pPr/>
              <a:t>276</a:t>
            </a:fld>
            <a:endParaRPr lang="en-GB" dirty="0" smtClean="0">
              <a:solidFill>
                <a:srgbClr val="000000"/>
              </a:solidFill>
              <a:latin typeface="Times New Roman" pitchFamily="18" charset="0"/>
            </a:endParaRPr>
          </a:p>
        </p:txBody>
      </p:sp>
      <p:sp>
        <p:nvSpPr>
          <p:cNvPr id="19459" name="Rectangle 2"/>
          <p:cNvSpPr>
            <a:spLocks noGrp="1" noRot="1" noChangeAspect="1" noChangeArrowheads="1" noTextEdit="1"/>
          </p:cNvSpPr>
          <p:nvPr>
            <p:ph type="sldImg"/>
          </p:nvPr>
        </p:nvSpPr>
        <p:spPr>
          <a:xfrm>
            <a:off x="1136650" y="679450"/>
            <a:ext cx="4581525" cy="3435350"/>
          </a:xfrm>
          <a:ln/>
        </p:spPr>
      </p:sp>
      <p:sp>
        <p:nvSpPr>
          <p:cNvPr id="19460" name="Rectangle 3"/>
          <p:cNvSpPr>
            <a:spLocks noGrp="1" noChangeArrowheads="1"/>
          </p:cNvSpPr>
          <p:nvPr>
            <p:ph type="body" idx="1"/>
          </p:nvPr>
        </p:nvSpPr>
        <p:spPr>
          <a:xfrm>
            <a:off x="914400" y="4342414"/>
            <a:ext cx="5029200" cy="4121506"/>
          </a:xfrm>
          <a:noFill/>
          <a:ln/>
        </p:spPr>
        <p:txBody>
          <a:bodyPr lIns="89944" tIns="44977" rIns="89944" bIns="44977"/>
          <a:lstStyle/>
          <a:p>
            <a:pPr eaLnBrk="1" hangingPunct="1"/>
            <a:endParaRPr 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pPr defTabSz="909638"/>
            <a:fld id="{9040892C-31A0-43D9-B2D6-C93F60D426EF}" type="slidenum">
              <a:rPr lang="en-GB" altLang="el-GR" smtClean="0">
                <a:solidFill>
                  <a:srgbClr val="000000"/>
                </a:solidFill>
                <a:latin typeface="Times New Roman" pitchFamily="18" charset="0"/>
              </a:rPr>
              <a:pPr defTabSz="909638"/>
              <a:t>75</a:t>
            </a:fld>
            <a:endParaRPr lang="en-GB" altLang="el-GR" dirty="0" smtClean="0">
              <a:solidFill>
                <a:srgbClr val="000000"/>
              </a:solidFill>
              <a:latin typeface="Times New Roman" pitchFamily="18" charset="0"/>
            </a:endParaRPr>
          </a:p>
        </p:txBody>
      </p:sp>
      <p:sp>
        <p:nvSpPr>
          <p:cNvPr id="69635" name="Rectangle 2"/>
          <p:cNvSpPr>
            <a:spLocks noGrp="1" noRot="1" noChangeAspect="1" noChangeArrowheads="1" noTextEdit="1"/>
          </p:cNvSpPr>
          <p:nvPr>
            <p:ph type="sldImg"/>
          </p:nvPr>
        </p:nvSpPr>
        <p:spPr>
          <a:xfrm>
            <a:off x="1139825" y="681038"/>
            <a:ext cx="4578350" cy="3433762"/>
          </a:xfrm>
          <a:ln/>
        </p:spPr>
      </p:sp>
      <p:sp>
        <p:nvSpPr>
          <p:cNvPr id="69636" name="Rectangle 3"/>
          <p:cNvSpPr>
            <a:spLocks noGrp="1" noChangeArrowheads="1"/>
          </p:cNvSpPr>
          <p:nvPr>
            <p:ph type="body" idx="1"/>
          </p:nvPr>
        </p:nvSpPr>
        <p:spPr>
          <a:xfrm>
            <a:off x="914183" y="4342804"/>
            <a:ext cx="5029635" cy="4119563"/>
          </a:xfrm>
          <a:noFill/>
        </p:spPr>
        <p:txBody>
          <a:bodyPr lIns="89525" tIns="44767" rIns="89525" bIns="44767"/>
          <a:lstStyle/>
          <a:p>
            <a:pPr eaLnBrk="1" hangingPunct="1"/>
            <a:endParaRPr lang="el-GR" altLang="el-G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E3FB924-042B-40EA-8D96-CC7B91B402F1}" type="slidenum">
              <a:rPr lang="en-GB" smtClean="0"/>
              <a:pPr/>
              <a:t>285</a:t>
            </a:fld>
            <a:endParaRPr lang="en-GB"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8A87559-1B06-47DB-BBE0-395FBBE23365}" type="slidenum">
              <a:rPr lang="en-GB" smtClean="0">
                <a:solidFill>
                  <a:srgbClr val="000000"/>
                </a:solidFill>
                <a:latin typeface="Times New Roman" pitchFamily="18" charset="0"/>
              </a:rPr>
              <a:pPr/>
              <a:t>289</a:t>
            </a:fld>
            <a:endParaRPr lang="en-GB" dirty="0" smtClean="0">
              <a:solidFill>
                <a:srgbClr val="000000"/>
              </a:solidFill>
              <a:latin typeface="Times New Roman" pitchFamily="18" charset="0"/>
            </a:endParaRPr>
          </a:p>
        </p:txBody>
      </p:sp>
      <p:sp>
        <p:nvSpPr>
          <p:cNvPr id="18435" name="Rectangle 2"/>
          <p:cNvSpPr>
            <a:spLocks noGrp="1" noRot="1" noChangeAspect="1" noChangeArrowheads="1" noTextEdit="1"/>
          </p:cNvSpPr>
          <p:nvPr>
            <p:ph type="sldImg"/>
          </p:nvPr>
        </p:nvSpPr>
        <p:spPr>
          <a:xfrm>
            <a:off x="1136650" y="679450"/>
            <a:ext cx="4581525" cy="3435350"/>
          </a:xfrm>
          <a:ln/>
        </p:spPr>
      </p:sp>
      <p:sp>
        <p:nvSpPr>
          <p:cNvPr id="18436" name="Rectangle 3"/>
          <p:cNvSpPr>
            <a:spLocks noGrp="1" noChangeArrowheads="1"/>
          </p:cNvSpPr>
          <p:nvPr>
            <p:ph type="body" idx="1"/>
          </p:nvPr>
        </p:nvSpPr>
        <p:spPr>
          <a:xfrm>
            <a:off x="914400" y="4342414"/>
            <a:ext cx="5029200" cy="4121506"/>
          </a:xfrm>
          <a:noFill/>
          <a:ln/>
        </p:spPr>
        <p:txBody>
          <a:bodyPr lIns="89944" tIns="44977" rIns="89944" bIns="44977"/>
          <a:lstStyle/>
          <a:p>
            <a:pPr eaLnBrk="1" hangingPunct="1"/>
            <a:endParaRPr lang="el-G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BEA54EC-2CDD-4337-92DC-CCA9FB4CABC0}" type="slidenum">
              <a:rPr lang="en-GB" smtClean="0">
                <a:solidFill>
                  <a:srgbClr val="000000"/>
                </a:solidFill>
                <a:latin typeface="Times New Roman" pitchFamily="18" charset="0"/>
              </a:rPr>
              <a:pPr/>
              <a:t>301</a:t>
            </a:fld>
            <a:endParaRPr lang="en-GB" dirty="0" smtClean="0">
              <a:solidFill>
                <a:srgbClr val="000000"/>
              </a:solidFill>
              <a:latin typeface="Times New Roman" pitchFamily="18" charset="0"/>
            </a:endParaRPr>
          </a:p>
        </p:txBody>
      </p:sp>
      <p:sp>
        <p:nvSpPr>
          <p:cNvPr id="20483" name="Rectangle 2"/>
          <p:cNvSpPr>
            <a:spLocks noGrp="1" noRot="1" noChangeAspect="1" noChangeArrowheads="1" noTextEdit="1"/>
          </p:cNvSpPr>
          <p:nvPr>
            <p:ph type="sldImg"/>
          </p:nvPr>
        </p:nvSpPr>
        <p:spPr>
          <a:xfrm>
            <a:off x="1136650" y="679450"/>
            <a:ext cx="4581525" cy="3435350"/>
          </a:xfrm>
          <a:ln/>
        </p:spPr>
      </p:sp>
      <p:sp>
        <p:nvSpPr>
          <p:cNvPr id="20484" name="Rectangle 3"/>
          <p:cNvSpPr>
            <a:spLocks noGrp="1" noChangeArrowheads="1"/>
          </p:cNvSpPr>
          <p:nvPr>
            <p:ph type="body" idx="1"/>
          </p:nvPr>
        </p:nvSpPr>
        <p:spPr>
          <a:xfrm>
            <a:off x="914400" y="4342414"/>
            <a:ext cx="5029200" cy="4121506"/>
          </a:xfrm>
          <a:noFill/>
          <a:ln/>
        </p:spPr>
        <p:txBody>
          <a:bodyPr lIns="89944" tIns="44977" rIns="89944" bIns="44977"/>
          <a:lstStyle/>
          <a:p>
            <a:pPr eaLnBrk="1" hangingPunct="1"/>
            <a:endParaRPr lang="el-G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l-GR" dirty="0" smtClean="0"/>
          </a:p>
        </p:txBody>
      </p:sp>
      <p:sp>
        <p:nvSpPr>
          <p:cNvPr id="21508" name="Slide Number Placeholder 3"/>
          <p:cNvSpPr>
            <a:spLocks noGrp="1"/>
          </p:cNvSpPr>
          <p:nvPr>
            <p:ph type="sldNum" sz="quarter" idx="5"/>
          </p:nvPr>
        </p:nvSpPr>
        <p:spPr>
          <a:noFill/>
        </p:spPr>
        <p:txBody>
          <a:bodyPr/>
          <a:lstStyle/>
          <a:p>
            <a:fld id="{57947034-5929-4547-9395-0D3AE57176AC}" type="slidenum">
              <a:rPr lang="el-GR" smtClean="0"/>
              <a:pPr/>
              <a:t>311</a:t>
            </a:fld>
            <a:endParaRPr lang="el-GR"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l-GR" dirty="0" smtClean="0"/>
          </a:p>
        </p:txBody>
      </p:sp>
      <p:sp>
        <p:nvSpPr>
          <p:cNvPr id="22532" name="Slide Number Placeholder 3"/>
          <p:cNvSpPr>
            <a:spLocks noGrp="1"/>
          </p:cNvSpPr>
          <p:nvPr>
            <p:ph type="sldNum" sz="quarter" idx="5"/>
          </p:nvPr>
        </p:nvSpPr>
        <p:spPr>
          <a:noFill/>
        </p:spPr>
        <p:txBody>
          <a:bodyPr/>
          <a:lstStyle/>
          <a:p>
            <a:fld id="{2D00BD33-5D05-4B96-821A-50D26E836E05}" type="slidenum">
              <a:rPr lang="el-GR" smtClean="0"/>
              <a:pPr/>
              <a:t>313</a:t>
            </a:fld>
            <a:endParaRPr lang="el-GR"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92164" name="Slide Number Placeholder 3"/>
          <p:cNvSpPr>
            <a:spLocks noGrp="1"/>
          </p:cNvSpPr>
          <p:nvPr>
            <p:ph type="sldNum" sz="quarter" idx="5"/>
          </p:nvPr>
        </p:nvSpPr>
        <p:spPr bwMode="auto">
          <a:noFill/>
          <a:ln>
            <a:miter lim="800000"/>
            <a:headEnd/>
            <a:tailEnd/>
          </a:ln>
        </p:spPr>
        <p:txBody>
          <a:bodyPr/>
          <a:lstStyle/>
          <a:p>
            <a:fld id="{C048DE0D-9F78-424D-B80A-70561B6C4778}" type="slidenum">
              <a:rPr lang="en-US" altLang="el-GR" smtClean="0"/>
              <a:pPr/>
              <a:t>315</a:t>
            </a:fld>
            <a:endParaRPr lang="en-US" altLang="el-GR"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ΠΗΓΗ:</a:t>
            </a:r>
            <a:r>
              <a:rPr lang="el-GR" baseline="0" dirty="0" smtClean="0"/>
              <a:t> </a:t>
            </a:r>
            <a:r>
              <a:rPr lang="en-US" baseline="0" dirty="0" smtClean="0"/>
              <a:t>BANK OF GREECE</a:t>
            </a:r>
            <a:endParaRPr lang="el-GR" dirty="0"/>
          </a:p>
        </p:txBody>
      </p:sp>
      <p:sp>
        <p:nvSpPr>
          <p:cNvPr id="4" name="3 - Θέση αριθμού διαφάνειας"/>
          <p:cNvSpPr>
            <a:spLocks noGrp="1"/>
          </p:cNvSpPr>
          <p:nvPr>
            <p:ph type="sldNum" sz="quarter" idx="10"/>
          </p:nvPr>
        </p:nvSpPr>
        <p:spPr/>
        <p:txBody>
          <a:bodyPr/>
          <a:lstStyle/>
          <a:p>
            <a:pPr>
              <a:defRPr/>
            </a:pPr>
            <a:fld id="{A7FCDC9B-47A9-4FAA-919C-BF8A576C5B5C}" type="slidenum">
              <a:rPr lang="el-GR" smtClean="0"/>
              <a:pPr>
                <a:defRPr/>
              </a:pPr>
              <a:t>323</a:t>
            </a:fld>
            <a:endParaRPr lang="el-G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A7FCDC9B-47A9-4FAA-919C-BF8A576C5B5C}" type="slidenum">
              <a:rPr lang="el-GR" smtClean="0"/>
              <a:pPr>
                <a:defRPr/>
              </a:pPr>
              <a:t>334</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CA79BD11-871F-4D60-AAC4-1A8F666AFECD}" type="slidenum">
              <a:rPr lang="en-US" altLang="el-GR" smtClean="0"/>
              <a:pPr/>
              <a:t>121</a:t>
            </a:fld>
            <a:endParaRPr lang="en-US" alt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0F49C4A7-8CEE-457A-88D5-3861FE85A7BC}" type="slidenum">
              <a:rPr lang="en-US" altLang="el-GR" smtClean="0"/>
              <a:pPr/>
              <a:t>122</a:t>
            </a:fld>
            <a:endParaRPr lang="en-US" alt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57867134-22C2-48F0-A185-3D7FE372AFC6}" type="slidenum">
              <a:rPr lang="en-US" altLang="el-GR" smtClean="0"/>
              <a:pPr/>
              <a:t>123</a:t>
            </a:fld>
            <a:endParaRPr lang="en-US" alt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1C4557A0-965F-479D-A21D-34032E80AA9C}" type="slidenum">
              <a:rPr lang="en-US" altLang="el-GR" smtClean="0"/>
              <a:pPr/>
              <a:t>124</a:t>
            </a:fld>
            <a:endParaRPr lang="en-US" alt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84BC1006-1578-4159-9842-2FA16993B944}" type="slidenum">
              <a:rPr lang="en-US" altLang="el-GR" smtClean="0"/>
              <a:pPr/>
              <a:t>125</a:t>
            </a:fld>
            <a:endParaRPr lang="en-US" alt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endParaRPr lang="el-GR" altLang="el-GR" dirty="0" smtClean="0">
              <a:ea typeface="ＭＳ Ｐゴシック" pitchFamily="34" charset="-128"/>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CF34E632-5CD2-4116-A3CB-F4922793B6D2}" type="slidenum">
              <a:rPr lang="en-US" altLang="el-GR" smtClean="0"/>
              <a:pPr/>
              <a:t>126</a:t>
            </a:fld>
            <a:endParaRPr lang="en-US" alt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6E36234-B6F2-4E8D-B3AB-240D5B19AD68}" type="datetimeFigureOut">
              <a:rPr lang="el-GR" smtClean="0"/>
              <a:pPr/>
              <a:t>18/6/2019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955B572-1B96-4BAB-A42A-6C7E89AA2DAC}"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6E36234-B6F2-4E8D-B3AB-240D5B19AD68}" type="datetimeFigureOut">
              <a:rPr lang="el-GR" smtClean="0"/>
              <a:pPr/>
              <a:t>18/6/2019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955B572-1B96-4BAB-A42A-6C7E89AA2DAC}"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6E36234-B6F2-4E8D-B3AB-240D5B19AD68}" type="datetimeFigureOut">
              <a:rPr lang="el-GR" smtClean="0"/>
              <a:pPr/>
              <a:t>18/6/2019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955B572-1B96-4BAB-A42A-6C7E89AA2DAC}" type="slidenum">
              <a:rPr lang="el-GR" smtClean="0"/>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11138"/>
            <a:ext cx="7543800" cy="965200"/>
          </a:xfrm>
        </p:spPr>
        <p:txBody>
          <a:bodyPr/>
          <a:lstStyle/>
          <a:p>
            <a:r>
              <a:rPr lang="el-GR" smtClean="0"/>
              <a:t>Στυλ κύριου τίτλου</a:t>
            </a:r>
            <a:endParaRPr lang="el-GR"/>
          </a:p>
        </p:txBody>
      </p:sp>
      <p:sp>
        <p:nvSpPr>
          <p:cNvPr id="3" name="Θέση SmartArt 2"/>
          <p:cNvSpPr>
            <a:spLocks noGrp="1"/>
          </p:cNvSpPr>
          <p:nvPr>
            <p:ph type="dgm" idx="1"/>
          </p:nvPr>
        </p:nvSpPr>
        <p:spPr>
          <a:xfrm>
            <a:off x="457200" y="1719263"/>
            <a:ext cx="8229600" cy="4411662"/>
          </a:xfrm>
        </p:spPr>
        <p:txBody>
          <a:bodyPr/>
          <a:lstStyle/>
          <a:p>
            <a:pPr lvl="0"/>
            <a:endParaRPr lang="el-GR"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11138"/>
            <a:ext cx="7543800" cy="965200"/>
          </a:xfrm>
        </p:spPr>
        <p:txBody>
          <a:bodyPr/>
          <a:lstStyle/>
          <a:p>
            <a:r>
              <a:rPr lang="el-GR" smtClean="0"/>
              <a:t>Στυλ κύριου τίτλου</a:t>
            </a:r>
            <a:endParaRPr lang="el-GR"/>
          </a:p>
        </p:txBody>
      </p:sp>
      <p:sp>
        <p:nvSpPr>
          <p:cNvPr id="3" name="Θέση πίνακα 2"/>
          <p:cNvSpPr>
            <a:spLocks noGrp="1"/>
          </p:cNvSpPr>
          <p:nvPr>
            <p:ph type="tbl" idx="1"/>
          </p:nvPr>
        </p:nvSpPr>
        <p:spPr>
          <a:xfrm>
            <a:off x="457200" y="1719263"/>
            <a:ext cx="8229600" cy="4411662"/>
          </a:xfrm>
        </p:spPr>
        <p:txBody>
          <a:bodyPr/>
          <a:lstStyle/>
          <a:p>
            <a:pPr lvl="0"/>
            <a:endParaRPr lang="el-GR"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a:lstStyle/>
          <a:p>
            <a:endParaRPr lang="el-GR" dirty="0"/>
          </a:p>
        </p:txBody>
      </p:sp>
      <p:sp>
        <p:nvSpPr>
          <p:cNvPr id="5" name="4 - Θέση ημερομηνίας"/>
          <p:cNvSpPr>
            <a:spLocks noGrp="1"/>
          </p:cNvSpPr>
          <p:nvPr>
            <p:ph type="dt" sz="half" idx="10"/>
          </p:nvPr>
        </p:nvSpPr>
        <p:spPr>
          <a:xfrm>
            <a:off x="685800" y="6248400"/>
            <a:ext cx="1905000" cy="457200"/>
          </a:xfrm>
        </p:spPr>
        <p:txBody>
          <a:bodyPr/>
          <a:lstStyle>
            <a:lvl1pPr>
              <a:defRPr/>
            </a:lvl1pPr>
          </a:lstStyle>
          <a:p>
            <a:endParaRPr lang="el-GR" dirty="0"/>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dirty="0"/>
          </a:p>
        </p:txBody>
      </p:sp>
      <p:sp>
        <p:nvSpPr>
          <p:cNvPr id="7" name="6 - Θέση αριθμού διαφάνειας"/>
          <p:cNvSpPr>
            <a:spLocks noGrp="1"/>
          </p:cNvSpPr>
          <p:nvPr>
            <p:ph type="sldNum" sz="quarter" idx="12"/>
          </p:nvPr>
        </p:nvSpPr>
        <p:spPr>
          <a:xfrm>
            <a:off x="6553200" y="6248400"/>
            <a:ext cx="1905000" cy="457200"/>
          </a:xfrm>
        </p:spPr>
        <p:txBody>
          <a:bodyPr/>
          <a:lstStyle>
            <a:lvl1pPr>
              <a:defRPr/>
            </a:lvl1pPr>
          </a:lstStyle>
          <a:p>
            <a:fld id="{5C1BE30E-EE21-4DBF-8ABE-12DC2199D9DE}" type="slidenum">
              <a:rPr lang="el-G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6E36234-B6F2-4E8D-B3AB-240D5B19AD68}" type="datetimeFigureOut">
              <a:rPr lang="el-GR" smtClean="0"/>
              <a:pPr/>
              <a:t>18/6/2019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955B572-1B96-4BAB-A42A-6C7E89AA2DAC}"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6E36234-B6F2-4E8D-B3AB-240D5B19AD68}" type="datetimeFigureOut">
              <a:rPr lang="el-GR" smtClean="0"/>
              <a:pPr/>
              <a:t>18/6/2019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955B572-1B96-4BAB-A42A-6C7E89AA2DAC}"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6E36234-B6F2-4E8D-B3AB-240D5B19AD68}" type="datetimeFigureOut">
              <a:rPr lang="el-GR" smtClean="0"/>
              <a:pPr/>
              <a:t>18/6/2019</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955B572-1B96-4BAB-A42A-6C7E89AA2DAC}"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6E36234-B6F2-4E8D-B3AB-240D5B19AD68}" type="datetimeFigureOut">
              <a:rPr lang="el-GR" smtClean="0"/>
              <a:pPr/>
              <a:t>18/6/2019</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7955B572-1B96-4BAB-A42A-6C7E89AA2DAC}"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6E36234-B6F2-4E8D-B3AB-240D5B19AD68}" type="datetimeFigureOut">
              <a:rPr lang="el-GR" smtClean="0"/>
              <a:pPr/>
              <a:t>18/6/2019</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7955B572-1B96-4BAB-A42A-6C7E89AA2DAC}"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6E36234-B6F2-4E8D-B3AB-240D5B19AD68}" type="datetimeFigureOut">
              <a:rPr lang="el-GR" smtClean="0"/>
              <a:pPr/>
              <a:t>18/6/2019</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7955B572-1B96-4BAB-A42A-6C7E89AA2DAC}"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6E36234-B6F2-4E8D-B3AB-240D5B19AD68}" type="datetimeFigureOut">
              <a:rPr lang="el-GR" smtClean="0"/>
              <a:pPr/>
              <a:t>18/6/2019</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955B572-1B96-4BAB-A42A-6C7E89AA2DAC}"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6E36234-B6F2-4E8D-B3AB-240D5B19AD68}" type="datetimeFigureOut">
              <a:rPr lang="el-GR" smtClean="0"/>
              <a:pPr/>
              <a:t>18/6/2019</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955B572-1B96-4BAB-A42A-6C7E89AA2DAC}"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36234-B6F2-4E8D-B3AB-240D5B19AD68}" type="datetimeFigureOut">
              <a:rPr lang="el-GR" smtClean="0"/>
              <a:pPr/>
              <a:t>18/6/2019</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5B572-1B96-4BAB-A42A-6C7E89AA2DAC}"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18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9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3" Type="http://schemas.openxmlformats.org/officeDocument/2006/relationships/hyperlink" Target="http://www.wikipedia.org/" TargetMode="External"/><Relationship Id="rId2" Type="http://schemas.openxmlformats.org/officeDocument/2006/relationships/hyperlink" Target="http://www.bluewavemag.com/blueart227.htm" TargetMode="External"/><Relationship Id="rId1" Type="http://schemas.openxmlformats.org/officeDocument/2006/relationships/slideLayout" Target="../slideLayouts/slideLayout2.xml"/><Relationship Id="rId4" Type="http://schemas.openxmlformats.org/officeDocument/2006/relationships/hyperlink" Target="http://www.investopedia.co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692696"/>
            <a:ext cx="7772400" cy="1470025"/>
          </a:xfrm>
        </p:spPr>
        <p:txBody>
          <a:bodyPr/>
          <a:lstStyle/>
          <a:p>
            <a:r>
              <a:rPr lang="el-GR" b="1" dirty="0" smtClean="0">
                <a:solidFill>
                  <a:srgbClr val="002060"/>
                </a:solidFill>
              </a:rPr>
              <a:t>ΤΡΑΠΕΖΙΚΗ ΛΟΓΙΣΤΙΚΗ</a:t>
            </a:r>
            <a:endParaRPr lang="el-GR" b="1" dirty="0">
              <a:solidFill>
                <a:srgbClr val="002060"/>
              </a:solidFill>
            </a:endParaRPr>
          </a:p>
        </p:txBody>
      </p:sp>
      <p:sp>
        <p:nvSpPr>
          <p:cNvPr id="3" name="2 - Υπότιτλος"/>
          <p:cNvSpPr>
            <a:spLocks noGrp="1"/>
          </p:cNvSpPr>
          <p:nvPr>
            <p:ph type="subTitle" idx="1"/>
          </p:nvPr>
        </p:nvSpPr>
        <p:spPr>
          <a:xfrm>
            <a:off x="1403648" y="2564904"/>
            <a:ext cx="6400800" cy="2952328"/>
          </a:xfrm>
        </p:spPr>
        <p:txBody>
          <a:bodyPr>
            <a:normAutofit fontScale="92500"/>
          </a:bodyPr>
          <a:lstStyle/>
          <a:p>
            <a:r>
              <a:rPr lang="el-GR" b="1" dirty="0" smtClean="0">
                <a:solidFill>
                  <a:srgbClr val="0070C0"/>
                </a:solidFill>
              </a:rPr>
              <a:t>Δρ. Κυριαζόπουλος Γεώργιος</a:t>
            </a:r>
          </a:p>
          <a:p>
            <a:r>
              <a:rPr lang="el-GR" b="1" dirty="0" smtClean="0">
                <a:solidFill>
                  <a:srgbClr val="0070C0"/>
                </a:solidFill>
              </a:rPr>
              <a:t>Επίκουρος Καθηγητής</a:t>
            </a:r>
          </a:p>
          <a:p>
            <a:r>
              <a:rPr lang="el-GR" b="1" dirty="0" smtClean="0">
                <a:solidFill>
                  <a:srgbClr val="0070C0"/>
                </a:solidFill>
              </a:rPr>
              <a:t>Τμήματος Λογιστικής και Χρηματοοικονομικής</a:t>
            </a:r>
          </a:p>
          <a:p>
            <a:r>
              <a:rPr lang="el-GR" b="1" dirty="0" smtClean="0">
                <a:solidFill>
                  <a:srgbClr val="0070C0"/>
                </a:solidFill>
              </a:rPr>
              <a:t>Πανεπιστημίου Δυτικής Μακεδονίας</a:t>
            </a:r>
            <a:endParaRPr lang="el-GR"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0" y="274638"/>
            <a:ext cx="9144000" cy="1143000"/>
          </a:xfrm>
        </p:spPr>
        <p:txBody>
          <a:bodyPr/>
          <a:lstStyle/>
          <a:p>
            <a:r>
              <a:rPr lang="el-GR" sz="3200" b="1" dirty="0"/>
              <a:t>Εξίσωση ισολογισμού</a:t>
            </a:r>
            <a:br>
              <a:rPr lang="el-GR" sz="3200" b="1" dirty="0"/>
            </a:br>
            <a:r>
              <a:rPr lang="el-GR" sz="3200" b="1" dirty="0"/>
              <a:t>(χρηματοοικονομική κατάσταση ισολογισμού)</a:t>
            </a:r>
          </a:p>
        </p:txBody>
      </p:sp>
      <p:sp>
        <p:nvSpPr>
          <p:cNvPr id="29699" name="Rectangle 1027"/>
          <p:cNvSpPr>
            <a:spLocks noGrp="1" noChangeArrowheads="1"/>
          </p:cNvSpPr>
          <p:nvPr>
            <p:ph type="body" idx="1"/>
          </p:nvPr>
        </p:nvSpPr>
        <p:spPr>
          <a:xfrm>
            <a:off x="457200" y="2276872"/>
            <a:ext cx="8229600" cy="3849291"/>
          </a:xfrm>
        </p:spPr>
        <p:txBody>
          <a:bodyPr/>
          <a:lstStyle/>
          <a:p>
            <a:r>
              <a:rPr lang="en-US" dirty="0" smtClean="0"/>
              <a:t>A = E + L</a:t>
            </a:r>
            <a:endParaRPr lang="en-US" dirty="0"/>
          </a:p>
          <a:p>
            <a:r>
              <a:rPr lang="en-US" dirty="0" smtClean="0"/>
              <a:t>Assets </a:t>
            </a:r>
            <a:r>
              <a:rPr lang="en-US" dirty="0"/>
              <a:t>: </a:t>
            </a:r>
            <a:r>
              <a:rPr lang="el-GR" dirty="0" smtClean="0"/>
              <a:t>Ενεργητικό</a:t>
            </a:r>
            <a:endParaRPr lang="el-GR" dirty="0"/>
          </a:p>
          <a:p>
            <a:r>
              <a:rPr lang="en-US" dirty="0" smtClean="0"/>
              <a:t>Equity: </a:t>
            </a:r>
            <a:r>
              <a:rPr lang="el-GR" dirty="0" smtClean="0"/>
              <a:t>Ίδια Κεφάλαια</a:t>
            </a:r>
            <a:endParaRPr lang="el-GR" dirty="0"/>
          </a:p>
          <a:p>
            <a:r>
              <a:rPr lang="en-US" dirty="0" smtClean="0"/>
              <a:t>Liabilities</a:t>
            </a:r>
            <a:r>
              <a:rPr lang="en-US" dirty="0" smtClean="0">
                <a:sym typeface="Wingdings" pitchFamily="2" charset="2"/>
              </a:rPr>
              <a:t>:</a:t>
            </a:r>
            <a:r>
              <a:rPr lang="el-GR" dirty="0" smtClean="0">
                <a:sym typeface="Wingdings" pitchFamily="2" charset="2"/>
              </a:rPr>
              <a:t> Ξένα Κεφάλαια (=</a:t>
            </a:r>
            <a:r>
              <a:rPr lang="en-US" dirty="0" smtClean="0">
                <a:sym typeface="Wingdings" pitchFamily="2" charset="2"/>
              </a:rPr>
              <a:t> </a:t>
            </a:r>
            <a:r>
              <a:rPr lang="el-GR" dirty="0" smtClean="0">
                <a:sym typeface="Wingdings" pitchFamily="2" charset="2"/>
              </a:rPr>
              <a:t>Μ.Υ. + Β.Υ.)</a:t>
            </a:r>
            <a:endParaRPr lang="el-G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pPr eaLnBrk="1" hangingPunct="1"/>
            <a:r>
              <a:rPr lang="el-GR" altLang="el-GR" b="1" dirty="0" smtClean="0">
                <a:solidFill>
                  <a:srgbClr val="7030A0"/>
                </a:solidFill>
              </a:rPr>
              <a:t>Καταθέσεις προθεσμίας</a:t>
            </a:r>
          </a:p>
        </p:txBody>
      </p:sp>
      <p:sp>
        <p:nvSpPr>
          <p:cNvPr id="36867" name="Rectangle 3"/>
          <p:cNvSpPr>
            <a:spLocks noGrp="1" noChangeArrowheads="1"/>
          </p:cNvSpPr>
          <p:nvPr>
            <p:ph type="body" idx="1"/>
          </p:nvPr>
        </p:nvSpPr>
        <p:spPr>
          <a:xfrm>
            <a:off x="457200" y="1412875"/>
            <a:ext cx="8229600" cy="4530725"/>
          </a:xfrm>
          <a:noFill/>
        </p:spPr>
        <p:txBody>
          <a:bodyPr/>
          <a:lstStyle/>
          <a:p>
            <a:pPr eaLnBrk="1" hangingPunct="1">
              <a:lnSpc>
                <a:spcPct val="90000"/>
              </a:lnSpc>
            </a:pPr>
            <a:endParaRPr lang="el-GR" altLang="el-GR" b="1" dirty="0" smtClean="0"/>
          </a:p>
          <a:p>
            <a:pPr eaLnBrk="1" hangingPunct="1">
              <a:lnSpc>
                <a:spcPct val="90000"/>
              </a:lnSpc>
              <a:spcBef>
                <a:spcPct val="50000"/>
              </a:spcBef>
              <a:buFont typeface="Wingdings" pitchFamily="2" charset="2"/>
              <a:buNone/>
            </a:pPr>
            <a:r>
              <a:rPr lang="el-GR" altLang="el-GR" b="1" dirty="0" smtClean="0"/>
              <a:t>	Η κατάθεση διαρκεί</a:t>
            </a:r>
            <a:r>
              <a:rPr lang="el-GR" altLang="el-GR" dirty="0" smtClean="0"/>
              <a:t> για ορισμένο χρονικό διάστημα </a:t>
            </a:r>
          </a:p>
          <a:p>
            <a:pPr eaLnBrk="1" hangingPunct="1">
              <a:lnSpc>
                <a:spcPct val="120000"/>
              </a:lnSpc>
              <a:spcBef>
                <a:spcPct val="50000"/>
              </a:spcBef>
              <a:buFont typeface="Wingdings" pitchFamily="2" charset="2"/>
              <a:buNone/>
            </a:pPr>
            <a:r>
              <a:rPr lang="el-GR" altLang="el-GR" dirty="0" smtClean="0"/>
              <a:t>	</a:t>
            </a:r>
            <a:r>
              <a:rPr lang="el-GR" altLang="el-GR" b="1" dirty="0" smtClean="0"/>
              <a:t>Ανάληψη </a:t>
            </a:r>
            <a:r>
              <a:rPr lang="el-GR" altLang="el-GR" dirty="0" smtClean="0"/>
              <a:t>πριν τη λήξη της προθεσμίας</a:t>
            </a:r>
          </a:p>
          <a:p>
            <a:pPr marL="847725" lvl="1" indent="-325438" algn="just" eaLnBrk="1" hangingPunct="1">
              <a:lnSpc>
                <a:spcPct val="70000"/>
              </a:lnSpc>
            </a:pPr>
            <a:r>
              <a:rPr lang="el-GR" altLang="el-GR" dirty="0" smtClean="0"/>
              <a:t>κατ’ αρχήν δεν είναι δυνατή</a:t>
            </a:r>
          </a:p>
          <a:p>
            <a:pPr marL="847725" lvl="1" indent="-325438" algn="just" eaLnBrk="1" hangingPunct="1">
              <a:lnSpc>
                <a:spcPct val="90000"/>
              </a:lnSpc>
            </a:pPr>
            <a:r>
              <a:rPr lang="el-GR" altLang="el-GR" dirty="0" smtClean="0"/>
              <a:t>εφικτή με επιβάρυνση, που εκφράζεται με μείωση του αρχικά συμφωνηθέντος επιτοκίου</a:t>
            </a:r>
          </a:p>
        </p:txBody>
      </p:sp>
    </p:spTree>
  </p:cSld>
  <p:clrMapOvr>
    <a:masterClrMapping/>
  </p:clrMapOvr>
  <p:transition spd="med">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2120900" y="2925763"/>
            <a:ext cx="3803650" cy="609600"/>
          </a:xfrm>
          <a:noFill/>
        </p:spPr>
        <p:txBody>
          <a:bodyPr>
            <a:noAutofit/>
          </a:bodyPr>
          <a:lstStyle/>
          <a:p>
            <a:pPr eaLnBrk="1" hangingPunct="1"/>
            <a:r>
              <a:rPr lang="el-GR" altLang="el-GR" b="1" dirty="0" smtClean="0">
                <a:solidFill>
                  <a:srgbClr val="C00000"/>
                </a:solidFill>
              </a:rPr>
              <a:t>ΧΟΡΗΓΗΣΕΙΣ</a:t>
            </a:r>
          </a:p>
        </p:txBody>
      </p:sp>
    </p:spTree>
  </p:cSld>
  <p:clrMapOvr>
    <a:masterClrMapping/>
  </p:clrMapOvr>
  <p:transition spd="med">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a:lstStyle/>
          <a:p>
            <a:pPr eaLnBrk="1" hangingPunct="1"/>
            <a:r>
              <a:rPr lang="el-GR" altLang="el-GR" b="1" dirty="0" smtClean="0">
                <a:solidFill>
                  <a:srgbClr val="C00000"/>
                </a:solidFill>
              </a:rPr>
              <a:t>Εισαγωγή στις χορηγήσεις</a:t>
            </a:r>
          </a:p>
        </p:txBody>
      </p:sp>
      <p:sp>
        <p:nvSpPr>
          <p:cNvPr id="38915" name="Rectangle 3"/>
          <p:cNvSpPr>
            <a:spLocks noGrp="1" noChangeArrowheads="1"/>
          </p:cNvSpPr>
          <p:nvPr>
            <p:ph type="body" idx="1"/>
          </p:nvPr>
        </p:nvSpPr>
        <p:spPr>
          <a:xfrm>
            <a:off x="457200" y="1412875"/>
            <a:ext cx="8229600" cy="4530725"/>
          </a:xfrm>
          <a:noFill/>
        </p:spPr>
        <p:txBody>
          <a:bodyPr/>
          <a:lstStyle/>
          <a:p>
            <a:pPr marL="0" indent="0" algn="just" eaLnBrk="1" hangingPunct="1">
              <a:buFont typeface="Wingdings" pitchFamily="2" charset="2"/>
              <a:buNone/>
            </a:pPr>
            <a:r>
              <a:rPr lang="el-GR" altLang="el-GR" dirty="0" smtClean="0"/>
              <a:t>Οι χορηγήσεις είναι βασική λειτουργία των τραπεζών, με την οποία επιτυγχάνεται η μεταφορά πόρων από τις </a:t>
            </a:r>
            <a:r>
              <a:rPr lang="el-GR" altLang="el-GR" b="1" dirty="0" smtClean="0"/>
              <a:t>πλεονασματικές</a:t>
            </a:r>
            <a:r>
              <a:rPr lang="el-GR" altLang="el-GR" dirty="0" smtClean="0"/>
              <a:t> προς τις </a:t>
            </a:r>
            <a:r>
              <a:rPr lang="el-GR" altLang="el-GR" b="1" dirty="0" smtClean="0"/>
              <a:t>ελλειμματικές</a:t>
            </a:r>
            <a:r>
              <a:rPr lang="el-GR" altLang="el-GR" dirty="0" smtClean="0"/>
              <a:t> μονάδες της οικονομίας.</a:t>
            </a:r>
          </a:p>
          <a:p>
            <a:pPr marL="0" indent="0" algn="just" eaLnBrk="1" hangingPunct="1">
              <a:spcBef>
                <a:spcPts val="1800"/>
              </a:spcBef>
              <a:buFont typeface="Wingdings" pitchFamily="2" charset="2"/>
              <a:buNone/>
            </a:pPr>
            <a:r>
              <a:rPr lang="el-GR" altLang="el-GR" dirty="0" smtClean="0"/>
              <a:t>Οι τράπεζες δηλαδή ασκούν διαμεσολαβητικό ρόλο (</a:t>
            </a:r>
            <a:r>
              <a:rPr lang="en-US" altLang="el-GR" dirty="0" smtClean="0"/>
              <a:t>intermediation) </a:t>
            </a:r>
            <a:r>
              <a:rPr lang="el-GR" altLang="el-GR" dirty="0" smtClean="0"/>
              <a:t>μεταξύ προσφοράς και ζήτησης χρήματος</a:t>
            </a:r>
          </a:p>
        </p:txBody>
      </p:sp>
    </p:spTree>
  </p:cSld>
  <p:clrMapOvr>
    <a:masterClrMapping/>
  </p:clrMapOvr>
  <p:transition spd="med">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lstStyle/>
          <a:p>
            <a:pPr eaLnBrk="1" hangingPunct="1"/>
            <a:r>
              <a:rPr lang="el-GR" altLang="el-GR" b="1" dirty="0" smtClean="0">
                <a:solidFill>
                  <a:srgbClr val="C00000"/>
                </a:solidFill>
              </a:rPr>
              <a:t>Εισαγωγή στις χορηγήσεις</a:t>
            </a:r>
          </a:p>
        </p:txBody>
      </p:sp>
      <p:sp>
        <p:nvSpPr>
          <p:cNvPr id="39939" name="Rectangle 3"/>
          <p:cNvSpPr>
            <a:spLocks noGrp="1" noChangeArrowheads="1"/>
          </p:cNvSpPr>
          <p:nvPr>
            <p:ph type="body" idx="1"/>
          </p:nvPr>
        </p:nvSpPr>
        <p:spPr>
          <a:xfrm>
            <a:off x="314325" y="1412875"/>
            <a:ext cx="8534400" cy="5040461"/>
          </a:xfrm>
          <a:noFill/>
        </p:spPr>
        <p:txBody>
          <a:bodyPr>
            <a:normAutofit/>
          </a:bodyPr>
          <a:lstStyle/>
          <a:p>
            <a:pPr marL="441325" indent="-441325" algn="just" eaLnBrk="1" hangingPunct="1">
              <a:buFont typeface="Wingdings" pitchFamily="2" charset="2"/>
              <a:buNone/>
            </a:pPr>
            <a:r>
              <a:rPr lang="el-GR" altLang="el-GR" sz="3200" dirty="0" smtClean="0"/>
              <a:t>Οι χορηγήσεις μπορούν να παρέχονται</a:t>
            </a:r>
            <a:r>
              <a:rPr lang="en-US" altLang="el-GR" sz="3200" dirty="0" smtClean="0"/>
              <a:t>:</a:t>
            </a:r>
          </a:p>
          <a:p>
            <a:pPr marL="441325" indent="-441325" algn="just" eaLnBrk="1" hangingPunct="1">
              <a:spcBef>
                <a:spcPts val="1800"/>
              </a:spcBef>
              <a:buClr>
                <a:srgbClr val="4D4D4D"/>
              </a:buClr>
              <a:buFont typeface="Wingdings" pitchFamily="2" charset="2"/>
              <a:buChar char="Ø"/>
            </a:pPr>
            <a:r>
              <a:rPr lang="el-GR" altLang="el-GR" sz="3200" dirty="0" smtClean="0"/>
              <a:t>από άλλα χρηματοδοτικά ιδρύματα (εταιρίες </a:t>
            </a:r>
            <a:r>
              <a:rPr lang="en-US" altLang="el-GR" sz="3200" dirty="0" smtClean="0"/>
              <a:t>leasing, factoring </a:t>
            </a:r>
            <a:r>
              <a:rPr lang="el-GR" altLang="el-GR" sz="3200" dirty="0" smtClean="0"/>
              <a:t>κ.λπ.),</a:t>
            </a:r>
            <a:endParaRPr lang="en-US" altLang="el-GR" sz="3200" dirty="0" smtClean="0"/>
          </a:p>
          <a:p>
            <a:pPr marL="441325" indent="-441325" algn="just" eaLnBrk="1" hangingPunct="1">
              <a:spcBef>
                <a:spcPts val="1800"/>
              </a:spcBef>
              <a:buClr>
                <a:srgbClr val="4D4D4D"/>
              </a:buClr>
              <a:buFont typeface="Wingdings" pitchFamily="2" charset="2"/>
              <a:buChar char="Ø"/>
            </a:pPr>
            <a:r>
              <a:rPr lang="el-GR" altLang="el-GR" sz="3200" dirty="0" smtClean="0"/>
              <a:t>από μεμονωμένες επιχειρήσεις</a:t>
            </a:r>
            <a:endParaRPr lang="en-US" altLang="el-GR" sz="3200" dirty="0" smtClean="0"/>
          </a:p>
          <a:p>
            <a:pPr marL="441325" indent="-441325" eaLnBrk="1" hangingPunct="1">
              <a:buClr>
                <a:srgbClr val="4D4D4D"/>
              </a:buClr>
              <a:buFont typeface="Wingdings" pitchFamily="2" charset="2"/>
              <a:buNone/>
            </a:pPr>
            <a:r>
              <a:rPr lang="en-US" altLang="el-GR" sz="3200" dirty="0" smtClean="0"/>
              <a:t>	</a:t>
            </a:r>
            <a:r>
              <a:rPr lang="el-GR" altLang="el-GR" sz="3200" dirty="0" smtClean="0"/>
              <a:t>π.χ. χορήγηση πίστωσης από μία επιχείρηση σε μία άλλη επιχείρηση ή ιδιώτη, </a:t>
            </a:r>
            <a:endParaRPr lang="en-US" altLang="el-GR" sz="3200" dirty="0" smtClean="0"/>
          </a:p>
          <a:p>
            <a:pPr marL="441325" indent="-441325" eaLnBrk="1" hangingPunct="1">
              <a:buFontTx/>
              <a:buNone/>
            </a:pPr>
            <a:r>
              <a:rPr lang="en-US" altLang="el-GR" sz="3200" dirty="0" smtClean="0"/>
              <a:t>	</a:t>
            </a:r>
            <a:endParaRPr lang="el-GR" altLang="el-GR" sz="3200" dirty="0" smtClean="0"/>
          </a:p>
        </p:txBody>
      </p:sp>
    </p:spTree>
  </p:cSld>
  <p:clrMapOvr>
    <a:masterClrMapping/>
  </p:clrMapOvr>
  <p:transition spd="med">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pPr eaLnBrk="1" hangingPunct="1"/>
            <a:r>
              <a:rPr lang="el-GR" altLang="el-GR" b="1" dirty="0" smtClean="0">
                <a:solidFill>
                  <a:srgbClr val="C00000"/>
                </a:solidFill>
              </a:rPr>
              <a:t>Εισαγωγή στις χορηγήσεις</a:t>
            </a:r>
          </a:p>
        </p:txBody>
      </p:sp>
      <p:sp>
        <p:nvSpPr>
          <p:cNvPr id="40963" name="Rectangle 3"/>
          <p:cNvSpPr>
            <a:spLocks noGrp="1" noChangeArrowheads="1"/>
          </p:cNvSpPr>
          <p:nvPr>
            <p:ph type="body" idx="1"/>
          </p:nvPr>
        </p:nvSpPr>
        <p:spPr>
          <a:xfrm>
            <a:off x="455613" y="1412874"/>
            <a:ext cx="8292851" cy="4896445"/>
          </a:xfrm>
          <a:noFill/>
        </p:spPr>
        <p:txBody>
          <a:bodyPr>
            <a:normAutofit/>
          </a:bodyPr>
          <a:lstStyle/>
          <a:p>
            <a:pPr marL="0" indent="0" algn="just" eaLnBrk="1" hangingPunct="1">
              <a:buFont typeface="Wingdings" pitchFamily="2" charset="2"/>
              <a:buNone/>
            </a:pPr>
            <a:r>
              <a:rPr lang="el-GR" altLang="el-GR" dirty="0" smtClean="0"/>
              <a:t>Η παροχή πιστώσεων από μη χρηματοδοτικά ιδρύματα είναι μία τάση πού φέρει το χαρακτηρισμό ως «αποδιαμεσολάβηση» (</a:t>
            </a:r>
            <a:r>
              <a:rPr lang="en-US" altLang="el-GR" dirty="0" smtClean="0"/>
              <a:t>disintermediation).</a:t>
            </a:r>
          </a:p>
          <a:p>
            <a:pPr marL="0" indent="0" algn="just" eaLnBrk="1" hangingPunct="1">
              <a:spcBef>
                <a:spcPts val="2400"/>
              </a:spcBef>
              <a:buFont typeface="Wingdings" pitchFamily="2" charset="2"/>
              <a:buNone/>
            </a:pPr>
            <a:r>
              <a:rPr lang="el-GR" altLang="el-GR" dirty="0" smtClean="0"/>
              <a:t>Εν τούτοις το μεγαλύτερο μέρος της χρηματοδοτικής δραστηριότητας ασκείται από τα χρηματοδοτικά ιδρύματα και κυρίως από τις τράπεζες.</a:t>
            </a:r>
          </a:p>
        </p:txBody>
      </p:sp>
    </p:spTree>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211138"/>
            <a:ext cx="8587680" cy="965200"/>
          </a:xfrm>
          <a:noFill/>
        </p:spPr>
        <p:txBody>
          <a:bodyPr>
            <a:noAutofit/>
          </a:bodyPr>
          <a:lstStyle/>
          <a:p>
            <a:pPr eaLnBrk="1" hangingPunct="1"/>
            <a:r>
              <a:rPr lang="el-GR" altLang="el-GR" sz="3200" b="1" dirty="0" smtClean="0">
                <a:solidFill>
                  <a:srgbClr val="FF0000"/>
                </a:solidFill>
              </a:rPr>
              <a:t>Το κύκλωμα χρηματοδότησης των ελλειμματικών μονάδων με την παρεμβολή των τραπεζών</a:t>
            </a:r>
          </a:p>
        </p:txBody>
      </p:sp>
      <p:sp>
        <p:nvSpPr>
          <p:cNvPr id="41987" name="Oval 3"/>
          <p:cNvSpPr>
            <a:spLocks noChangeArrowheads="1"/>
          </p:cNvSpPr>
          <p:nvPr/>
        </p:nvSpPr>
        <p:spPr bwMode="auto">
          <a:xfrm>
            <a:off x="3562350" y="4365625"/>
            <a:ext cx="2017713" cy="1368425"/>
          </a:xfrm>
          <a:prstGeom prst="ellipse">
            <a:avLst/>
          </a:prstGeom>
          <a:noFill/>
          <a:ln w="31750">
            <a:solidFill>
              <a:srgbClr val="000080"/>
            </a:solidFill>
            <a:round/>
            <a:headEnd/>
            <a:tailEnd/>
          </a:ln>
          <a:effectLst/>
        </p:spPr>
        <p:txBody>
          <a:bodyPr wrap="none" anchor="ctr"/>
          <a:lstStyle/>
          <a:p>
            <a:pPr algn="ctr"/>
            <a:endParaRPr lang="el-GR" altLang="el-GR" sz="1600" dirty="0">
              <a:solidFill>
                <a:srgbClr val="000000"/>
              </a:solidFill>
            </a:endParaRPr>
          </a:p>
        </p:txBody>
      </p:sp>
      <p:sp>
        <p:nvSpPr>
          <p:cNvPr id="41988" name="Oval 4"/>
          <p:cNvSpPr>
            <a:spLocks noChangeArrowheads="1"/>
          </p:cNvSpPr>
          <p:nvPr/>
        </p:nvSpPr>
        <p:spPr bwMode="auto">
          <a:xfrm>
            <a:off x="5294313" y="2420938"/>
            <a:ext cx="3024187" cy="1368425"/>
          </a:xfrm>
          <a:prstGeom prst="ellipse">
            <a:avLst/>
          </a:prstGeom>
          <a:noFill/>
          <a:ln w="31750">
            <a:solidFill>
              <a:srgbClr val="800000"/>
            </a:solidFill>
            <a:round/>
            <a:headEnd/>
            <a:tailEnd/>
          </a:ln>
          <a:effectLst/>
        </p:spPr>
        <p:txBody>
          <a:bodyPr wrap="none" anchor="ctr"/>
          <a:lstStyle/>
          <a:p>
            <a:pPr algn="ctr"/>
            <a:endParaRPr lang="el-GR" altLang="el-GR" sz="1600" dirty="0">
              <a:solidFill>
                <a:srgbClr val="000000"/>
              </a:solidFill>
            </a:endParaRPr>
          </a:p>
        </p:txBody>
      </p:sp>
      <p:sp>
        <p:nvSpPr>
          <p:cNvPr id="41989" name="Oval 5"/>
          <p:cNvSpPr>
            <a:spLocks noChangeArrowheads="1"/>
          </p:cNvSpPr>
          <p:nvPr/>
        </p:nvSpPr>
        <p:spPr bwMode="auto">
          <a:xfrm>
            <a:off x="1258888" y="2419350"/>
            <a:ext cx="3025775" cy="1368425"/>
          </a:xfrm>
          <a:prstGeom prst="ellipse">
            <a:avLst/>
          </a:prstGeom>
          <a:noFill/>
          <a:ln w="31750">
            <a:solidFill>
              <a:srgbClr val="003300"/>
            </a:solidFill>
            <a:round/>
            <a:headEnd/>
            <a:tailEnd/>
          </a:ln>
          <a:effectLst/>
        </p:spPr>
        <p:txBody>
          <a:bodyPr wrap="none" anchor="ctr"/>
          <a:lstStyle/>
          <a:p>
            <a:pPr algn="ctr"/>
            <a:endParaRPr lang="el-GR" altLang="el-GR" sz="1600" dirty="0">
              <a:solidFill>
                <a:srgbClr val="000000"/>
              </a:solidFill>
            </a:endParaRPr>
          </a:p>
        </p:txBody>
      </p:sp>
      <p:sp>
        <p:nvSpPr>
          <p:cNvPr id="41990" name="Text Box 6"/>
          <p:cNvSpPr txBox="1">
            <a:spLocks noChangeArrowheads="1"/>
          </p:cNvSpPr>
          <p:nvPr/>
        </p:nvSpPr>
        <p:spPr bwMode="auto">
          <a:xfrm>
            <a:off x="1476375" y="2692400"/>
            <a:ext cx="2713038" cy="830263"/>
          </a:xfrm>
          <a:prstGeom prst="rect">
            <a:avLst/>
          </a:prstGeom>
          <a:noFill/>
          <a:ln w="9525">
            <a:noFill/>
            <a:miter lim="800000"/>
            <a:headEnd/>
            <a:tailEnd/>
          </a:ln>
          <a:effectLst/>
        </p:spPr>
        <p:txBody>
          <a:bodyPr>
            <a:spAutoFit/>
          </a:bodyPr>
          <a:lstStyle/>
          <a:p>
            <a:pPr algn="ctr"/>
            <a:r>
              <a:rPr lang="el-GR" altLang="el-GR" sz="2400" b="1" dirty="0">
                <a:solidFill>
                  <a:srgbClr val="006600"/>
                </a:solidFill>
              </a:rPr>
              <a:t>πλεονασματικές</a:t>
            </a:r>
            <a:r>
              <a:rPr lang="el-GR" altLang="el-GR" sz="2400" dirty="0">
                <a:solidFill>
                  <a:srgbClr val="006600"/>
                </a:solidFill>
              </a:rPr>
              <a:t> μονάδες</a:t>
            </a:r>
          </a:p>
        </p:txBody>
      </p:sp>
      <p:sp>
        <p:nvSpPr>
          <p:cNvPr id="41991" name="Text Box 7"/>
          <p:cNvSpPr txBox="1">
            <a:spLocks noChangeArrowheads="1"/>
          </p:cNvSpPr>
          <p:nvPr/>
        </p:nvSpPr>
        <p:spPr bwMode="auto">
          <a:xfrm>
            <a:off x="5640388" y="2622550"/>
            <a:ext cx="2397125" cy="830263"/>
          </a:xfrm>
          <a:prstGeom prst="rect">
            <a:avLst/>
          </a:prstGeom>
          <a:noFill/>
          <a:ln w="9525">
            <a:noFill/>
            <a:miter lim="800000"/>
            <a:headEnd/>
            <a:tailEnd/>
          </a:ln>
          <a:effectLst/>
        </p:spPr>
        <p:txBody>
          <a:bodyPr>
            <a:spAutoFit/>
          </a:bodyPr>
          <a:lstStyle/>
          <a:p>
            <a:pPr algn="ctr"/>
            <a:r>
              <a:rPr lang="el-GR" altLang="el-GR" sz="2400" b="1" dirty="0">
                <a:solidFill>
                  <a:srgbClr val="006600"/>
                </a:solidFill>
              </a:rPr>
              <a:t>ελλειμματικές</a:t>
            </a:r>
            <a:r>
              <a:rPr lang="el-GR" altLang="el-GR" sz="2400" dirty="0">
                <a:solidFill>
                  <a:srgbClr val="006600"/>
                </a:solidFill>
              </a:rPr>
              <a:t> μονάδες</a:t>
            </a:r>
          </a:p>
        </p:txBody>
      </p:sp>
      <p:sp>
        <p:nvSpPr>
          <p:cNvPr id="41992" name="Text Box 8"/>
          <p:cNvSpPr txBox="1">
            <a:spLocks noChangeArrowheads="1"/>
          </p:cNvSpPr>
          <p:nvPr/>
        </p:nvSpPr>
        <p:spPr bwMode="auto">
          <a:xfrm>
            <a:off x="3829050" y="4821238"/>
            <a:ext cx="1581150" cy="461962"/>
          </a:xfrm>
          <a:prstGeom prst="rect">
            <a:avLst/>
          </a:prstGeom>
          <a:noFill/>
          <a:ln w="9525">
            <a:noFill/>
            <a:miter lim="800000"/>
            <a:headEnd/>
            <a:tailEnd/>
          </a:ln>
          <a:effectLst/>
        </p:spPr>
        <p:txBody>
          <a:bodyPr wrap="none">
            <a:spAutoFit/>
          </a:bodyPr>
          <a:lstStyle/>
          <a:p>
            <a:r>
              <a:rPr lang="el-GR" altLang="el-GR" sz="2400" b="1" dirty="0">
                <a:solidFill>
                  <a:srgbClr val="006600"/>
                </a:solidFill>
              </a:rPr>
              <a:t>Τράπεζες</a:t>
            </a:r>
          </a:p>
        </p:txBody>
      </p:sp>
      <p:sp>
        <p:nvSpPr>
          <p:cNvPr id="41993" name="Line 9"/>
          <p:cNvSpPr>
            <a:spLocks noChangeShapeType="1"/>
          </p:cNvSpPr>
          <p:nvPr/>
        </p:nvSpPr>
        <p:spPr bwMode="auto">
          <a:xfrm>
            <a:off x="2268538" y="3860800"/>
            <a:ext cx="1079500" cy="1079500"/>
          </a:xfrm>
          <a:prstGeom prst="line">
            <a:avLst/>
          </a:prstGeom>
          <a:noFill/>
          <a:ln w="25400">
            <a:solidFill>
              <a:srgbClr val="003300"/>
            </a:solidFill>
            <a:round/>
            <a:headEnd/>
            <a:tailEnd type="triangle" w="med" len="med"/>
          </a:ln>
          <a:effectLst/>
        </p:spPr>
        <p:txBody>
          <a:bodyPr wrap="none" anchor="ctr"/>
          <a:lstStyle/>
          <a:p>
            <a:endParaRPr lang="el-GR" dirty="0"/>
          </a:p>
        </p:txBody>
      </p:sp>
      <p:sp>
        <p:nvSpPr>
          <p:cNvPr id="41994" name="Line 10"/>
          <p:cNvSpPr>
            <a:spLocks noChangeShapeType="1"/>
          </p:cNvSpPr>
          <p:nvPr/>
        </p:nvSpPr>
        <p:spPr bwMode="auto">
          <a:xfrm flipV="1">
            <a:off x="5651500" y="3860800"/>
            <a:ext cx="1079500" cy="1081088"/>
          </a:xfrm>
          <a:prstGeom prst="line">
            <a:avLst/>
          </a:prstGeom>
          <a:noFill/>
          <a:ln w="25400">
            <a:solidFill>
              <a:srgbClr val="000080"/>
            </a:solidFill>
            <a:round/>
            <a:headEnd/>
            <a:tailEnd type="triangle" w="med" len="med"/>
          </a:ln>
          <a:effectLst/>
        </p:spPr>
        <p:txBody>
          <a:bodyPr wrap="none" anchor="ctr"/>
          <a:lstStyle/>
          <a:p>
            <a:endParaRPr lang="el-GR" dirty="0"/>
          </a:p>
        </p:txBody>
      </p:sp>
      <p:sp>
        <p:nvSpPr>
          <p:cNvPr id="41995" name="Text Box 11"/>
          <p:cNvSpPr txBox="1">
            <a:spLocks noChangeArrowheads="1"/>
          </p:cNvSpPr>
          <p:nvPr/>
        </p:nvSpPr>
        <p:spPr bwMode="auto">
          <a:xfrm rot="2670819">
            <a:off x="1854200" y="4370388"/>
            <a:ext cx="1622425" cy="366712"/>
          </a:xfrm>
          <a:prstGeom prst="rect">
            <a:avLst/>
          </a:prstGeom>
          <a:noFill/>
          <a:ln w="9525">
            <a:noFill/>
            <a:miter lim="800000"/>
            <a:headEnd/>
            <a:tailEnd/>
          </a:ln>
          <a:effectLst/>
        </p:spPr>
        <p:txBody>
          <a:bodyPr>
            <a:spAutoFit/>
          </a:bodyPr>
          <a:lstStyle/>
          <a:p>
            <a:r>
              <a:rPr lang="el-GR" altLang="el-GR" b="1" dirty="0">
                <a:solidFill>
                  <a:srgbClr val="003300"/>
                </a:solidFill>
              </a:rPr>
              <a:t>καταθέσεις</a:t>
            </a:r>
          </a:p>
        </p:txBody>
      </p:sp>
      <p:sp>
        <p:nvSpPr>
          <p:cNvPr id="41996" name="Text Box 12"/>
          <p:cNvSpPr txBox="1">
            <a:spLocks noChangeArrowheads="1"/>
          </p:cNvSpPr>
          <p:nvPr/>
        </p:nvSpPr>
        <p:spPr bwMode="auto">
          <a:xfrm rot="-2670070">
            <a:off x="5691188" y="4148138"/>
            <a:ext cx="1627187" cy="366712"/>
          </a:xfrm>
          <a:prstGeom prst="rect">
            <a:avLst/>
          </a:prstGeom>
          <a:noFill/>
          <a:ln w="9525">
            <a:noFill/>
            <a:miter lim="800000"/>
            <a:headEnd/>
            <a:tailEnd/>
          </a:ln>
          <a:effectLst/>
        </p:spPr>
        <p:txBody>
          <a:bodyPr>
            <a:spAutoFit/>
          </a:bodyPr>
          <a:lstStyle/>
          <a:p>
            <a:r>
              <a:rPr lang="el-GR" altLang="el-GR" b="1" dirty="0">
                <a:solidFill>
                  <a:srgbClr val="003300"/>
                </a:solidFill>
              </a:rPr>
              <a:t>χορηγήσεις</a:t>
            </a:r>
          </a:p>
        </p:txBody>
      </p:sp>
    </p:spTree>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639762"/>
          </a:xfrm>
        </p:spPr>
        <p:txBody>
          <a:bodyPr>
            <a:noAutofit/>
          </a:bodyPr>
          <a:lstStyle/>
          <a:p>
            <a:pPr eaLnBrk="1" hangingPunct="1"/>
            <a:r>
              <a:rPr lang="el-GR" altLang="el-GR" sz="3600" b="1" dirty="0" smtClean="0">
                <a:solidFill>
                  <a:srgbClr val="C00000"/>
                </a:solidFill>
                <a:latin typeface="Arial" charset="0"/>
                <a:ea typeface="ＭＳ Ｐゴシック" pitchFamily="34" charset="-128"/>
                <a:cs typeface="Arial" charset="0"/>
              </a:rPr>
              <a:t>Τα προϊόντα χορηγήσεων [1]</a:t>
            </a:r>
            <a:endParaRPr lang="en-US" altLang="el-GR" sz="3600" b="1" dirty="0" smtClean="0">
              <a:solidFill>
                <a:srgbClr val="C00000"/>
              </a:solidFill>
              <a:latin typeface="Arial" charset="0"/>
              <a:ea typeface="ＭＳ Ｐゴシック" pitchFamily="34" charset="-128"/>
              <a:cs typeface="Arial" charset="0"/>
            </a:endParaRPr>
          </a:p>
        </p:txBody>
      </p:sp>
      <p:sp>
        <p:nvSpPr>
          <p:cNvPr id="19459" name="Content Placeholder 2"/>
          <p:cNvSpPr>
            <a:spLocks noGrp="1"/>
          </p:cNvSpPr>
          <p:nvPr>
            <p:ph idx="1"/>
          </p:nvPr>
        </p:nvSpPr>
        <p:spPr>
          <a:xfrm>
            <a:off x="179512" y="914400"/>
            <a:ext cx="8784976" cy="5754960"/>
          </a:xfrm>
        </p:spPr>
        <p:txBody>
          <a:bodyPr>
            <a:normAutofit fontScale="70000" lnSpcReduction="20000"/>
          </a:bodyPr>
          <a:lstStyle/>
          <a:p>
            <a:pPr>
              <a:buFont typeface="Arial" charset="0"/>
              <a:buNone/>
              <a:defRPr/>
            </a:pPr>
            <a:r>
              <a:rPr lang="el-GR" sz="1600" dirty="0" smtClean="0"/>
              <a:t>	</a:t>
            </a:r>
            <a:endParaRPr lang="el-GR" sz="1600" dirty="0" smtClean="0">
              <a:latin typeface="Arial" pitchFamily="34" charset="0"/>
              <a:cs typeface="Arial" pitchFamily="34" charset="0"/>
            </a:endParaRPr>
          </a:p>
          <a:p>
            <a:pPr algn="ctr">
              <a:buFont typeface="Arial" charset="0"/>
              <a:buNone/>
              <a:defRPr/>
            </a:pPr>
            <a:r>
              <a:rPr lang="el-GR" sz="2600" b="1" u="sng" dirty="0" smtClean="0">
                <a:latin typeface="Arial" pitchFamily="34" charset="0"/>
                <a:cs typeface="Arial" pitchFamily="34" charset="0"/>
              </a:rPr>
              <a:t>Μορφές </a:t>
            </a:r>
            <a:r>
              <a:rPr lang="el-GR" sz="2600" b="1" u="sng" dirty="0">
                <a:latin typeface="Arial" pitchFamily="34" charset="0"/>
                <a:cs typeface="Arial" pitchFamily="34" charset="0"/>
              </a:rPr>
              <a:t>και βασικά είδη συμβάσεων </a:t>
            </a:r>
            <a:r>
              <a:rPr lang="el-GR" sz="2600" b="1" u="sng" dirty="0" smtClean="0">
                <a:latin typeface="Arial" pitchFamily="34" charset="0"/>
                <a:cs typeface="Arial" pitchFamily="34" charset="0"/>
              </a:rPr>
              <a:t>χορηγήσεων</a:t>
            </a:r>
          </a:p>
          <a:p>
            <a:pPr>
              <a:buFont typeface="Arial" charset="0"/>
              <a:buNone/>
              <a:defRPr/>
            </a:pPr>
            <a:r>
              <a:rPr lang="el-GR" sz="2600" dirty="0" smtClean="0">
                <a:latin typeface="Arial" pitchFamily="34" charset="0"/>
                <a:cs typeface="Arial" pitchFamily="34" charset="0"/>
              </a:rPr>
              <a:t>	</a:t>
            </a:r>
          </a:p>
          <a:p>
            <a:pPr marL="0" indent="0" algn="just">
              <a:buFont typeface="Wingdings" pitchFamily="2" charset="2"/>
              <a:buChar char="Ø"/>
              <a:defRPr/>
            </a:pPr>
            <a:r>
              <a:rPr lang="el-GR" sz="2700" dirty="0" smtClean="0">
                <a:latin typeface="Arial" pitchFamily="34" charset="0"/>
                <a:cs typeface="Arial" pitchFamily="34" charset="0"/>
              </a:rPr>
              <a:t>Χορηγήσεις συναντάμε </a:t>
            </a:r>
            <a:r>
              <a:rPr lang="el-GR" sz="2700" dirty="0">
                <a:latin typeface="Arial" pitchFamily="34" charset="0"/>
                <a:cs typeface="Arial" pitchFamily="34" charset="0"/>
              </a:rPr>
              <a:t>στην τραπεζική </a:t>
            </a:r>
            <a:r>
              <a:rPr lang="el-GR" sz="2700" dirty="0" smtClean="0">
                <a:latin typeface="Arial" pitchFamily="34" charset="0"/>
                <a:cs typeface="Arial" pitchFamily="34" charset="0"/>
              </a:rPr>
              <a:t>πρακτική:</a:t>
            </a:r>
          </a:p>
          <a:p>
            <a:pPr algn="just">
              <a:defRPr/>
            </a:pPr>
            <a:r>
              <a:rPr lang="el-GR" sz="2700" dirty="0" smtClean="0">
                <a:latin typeface="Arial" pitchFamily="34" charset="0"/>
                <a:cs typeface="Arial" pitchFamily="34" charset="0"/>
              </a:rPr>
              <a:t>βραχυπρόθεσμες για </a:t>
            </a:r>
            <a:r>
              <a:rPr lang="el-GR" sz="2700" dirty="0">
                <a:latin typeface="Arial" pitchFamily="34" charset="0"/>
                <a:cs typeface="Arial" pitchFamily="34" charset="0"/>
              </a:rPr>
              <a:t>την ενίσχυση του κεφαλαίου κίνησης κάθε εταιρίας καθώς και </a:t>
            </a:r>
            <a:endParaRPr lang="el-GR" sz="2700" dirty="0" smtClean="0">
              <a:latin typeface="Arial" pitchFamily="34" charset="0"/>
              <a:cs typeface="Arial" pitchFamily="34" charset="0"/>
            </a:endParaRPr>
          </a:p>
          <a:p>
            <a:pPr algn="just">
              <a:defRPr/>
            </a:pPr>
            <a:r>
              <a:rPr lang="el-GR" sz="2700" dirty="0" smtClean="0">
                <a:latin typeface="Arial" pitchFamily="34" charset="0"/>
                <a:cs typeface="Arial" pitchFamily="34" charset="0"/>
              </a:rPr>
              <a:t>μεσοπρόθεσμες </a:t>
            </a:r>
            <a:r>
              <a:rPr lang="el-GR" sz="2700" dirty="0">
                <a:latin typeface="Arial" pitchFamily="34" charset="0"/>
                <a:cs typeface="Arial" pitchFamily="34" charset="0"/>
              </a:rPr>
              <a:t>ή μακροπρόθεσμες </a:t>
            </a:r>
            <a:r>
              <a:rPr lang="el-GR" sz="2700" dirty="0" smtClean="0">
                <a:latin typeface="Arial" pitchFamily="34" charset="0"/>
                <a:cs typeface="Arial" pitchFamily="34" charset="0"/>
              </a:rPr>
              <a:t>για </a:t>
            </a:r>
            <a:r>
              <a:rPr lang="el-GR" sz="2700" dirty="0">
                <a:latin typeface="Arial" pitchFamily="34" charset="0"/>
                <a:cs typeface="Arial" pitchFamily="34" charset="0"/>
              </a:rPr>
              <a:t>την απόκτηση παγίων περιουσιακών </a:t>
            </a:r>
            <a:r>
              <a:rPr lang="el-GR" sz="2700" dirty="0" smtClean="0">
                <a:latin typeface="Arial" pitchFamily="34" charset="0"/>
                <a:cs typeface="Arial" pitchFamily="34" charset="0"/>
              </a:rPr>
              <a:t>στοιχείων</a:t>
            </a:r>
            <a:endParaRPr lang="el-GR" sz="2700" dirty="0">
              <a:latin typeface="Arial" pitchFamily="34" charset="0"/>
              <a:cs typeface="Arial" pitchFamily="34" charset="0"/>
            </a:endParaRPr>
          </a:p>
          <a:p>
            <a:pPr algn="just">
              <a:defRPr/>
            </a:pPr>
            <a:endParaRPr lang="el-GR" sz="2700" dirty="0" smtClean="0">
              <a:latin typeface="Arial" pitchFamily="34" charset="0"/>
              <a:cs typeface="Arial" pitchFamily="34" charset="0"/>
            </a:endParaRPr>
          </a:p>
          <a:p>
            <a:pPr marL="0" indent="0" algn="just">
              <a:buFont typeface="Arial" charset="0"/>
              <a:buNone/>
              <a:defRPr/>
            </a:pPr>
            <a:r>
              <a:rPr lang="el-GR" sz="2700" u="sng" dirty="0" smtClean="0">
                <a:latin typeface="Arial" pitchFamily="34" charset="0"/>
                <a:cs typeface="Arial" pitchFamily="34" charset="0"/>
              </a:rPr>
              <a:t>Βραχυπρόθεσμες χρηματοδοτήσεις - </a:t>
            </a:r>
            <a:r>
              <a:rPr lang="el-GR" sz="2700" u="sng" dirty="0">
                <a:latin typeface="Arial" pitchFamily="34" charset="0"/>
                <a:cs typeface="Arial" pitchFamily="34" charset="0"/>
              </a:rPr>
              <a:t>Σ</a:t>
            </a:r>
            <a:r>
              <a:rPr lang="el-GR" sz="2700" u="sng" dirty="0" smtClean="0">
                <a:latin typeface="Arial" pitchFamily="34" charset="0"/>
                <a:cs typeface="Arial" pitchFamily="34" charset="0"/>
              </a:rPr>
              <a:t>ύμβαση Ανοικτού Αλληλόχρεου Λογαριασμού </a:t>
            </a:r>
          </a:p>
          <a:p>
            <a:pPr marL="0" indent="0" algn="just">
              <a:buFont typeface="Arial" charset="0"/>
              <a:buNone/>
              <a:defRPr/>
            </a:pPr>
            <a:endParaRPr lang="el-GR" sz="2700" dirty="0">
              <a:latin typeface="Arial" pitchFamily="34" charset="0"/>
              <a:cs typeface="Arial" pitchFamily="34" charset="0"/>
            </a:endParaRPr>
          </a:p>
          <a:p>
            <a:pPr algn="just">
              <a:defRPr/>
            </a:pPr>
            <a:r>
              <a:rPr lang="el-GR" sz="2700" dirty="0">
                <a:latin typeface="Arial" pitchFamily="34" charset="0"/>
                <a:cs typeface="Arial" pitchFamily="34" charset="0"/>
              </a:rPr>
              <a:t>Στην πρώτη περίπτωση που η χρηματοδότηση στοχεύει στην βραχυπρόθεσμη ενίσχυση του κεφαλαίου κίνησης (κάλυψη των αναγκών για απόκτηση αποθεμάτων και παροχή πίστωσης στους πελάτες εκ’ μέρους της εταιρίας) συνηθίζεται να υπογράφεται ανάμεσα στην τράπεζα και στον πελάτη της σύμβαση Ανοικτού Αλληλόχρεου Λογαριασμού (Α.Α.Λ.).  </a:t>
            </a:r>
          </a:p>
          <a:p>
            <a:pPr algn="just">
              <a:defRPr/>
            </a:pPr>
            <a:endParaRPr lang="el-GR" sz="2700" dirty="0">
              <a:latin typeface="Arial" pitchFamily="34" charset="0"/>
              <a:cs typeface="Arial" pitchFamily="34" charset="0"/>
            </a:endParaRPr>
          </a:p>
          <a:p>
            <a:pPr algn="just">
              <a:defRPr/>
            </a:pPr>
            <a:r>
              <a:rPr lang="el-GR" sz="2700" dirty="0" smtClean="0">
                <a:latin typeface="Arial" pitchFamily="34" charset="0"/>
                <a:cs typeface="Arial" pitchFamily="34" charset="0"/>
              </a:rPr>
              <a:t>Βασικό </a:t>
            </a:r>
            <a:r>
              <a:rPr lang="el-GR" sz="2700" dirty="0">
                <a:latin typeface="Arial" pitchFamily="34" charset="0"/>
                <a:cs typeface="Arial" pitchFamily="34" charset="0"/>
              </a:rPr>
              <a:t>στοιχείο που περιγράφεται στη σύμβαση Α.Α.Λ. αποτελεί το πιστωτικό όριο (</a:t>
            </a:r>
            <a:r>
              <a:rPr lang="en-US" sz="2700" dirty="0">
                <a:latin typeface="Arial" pitchFamily="34" charset="0"/>
                <a:cs typeface="Arial" pitchFamily="34" charset="0"/>
              </a:rPr>
              <a:t>credit limit</a:t>
            </a:r>
            <a:r>
              <a:rPr lang="el-GR" sz="2700" dirty="0">
                <a:latin typeface="Arial" pitchFamily="34" charset="0"/>
                <a:cs typeface="Arial" pitchFamily="34" charset="0"/>
              </a:rPr>
              <a:t>) που δίδεται από την τράπεζα στην επιχείρηση εντός του οποίου η εταιρία πιστούχος μπορεί να αντλεί σταδιακά κεφάλαια ανάλογα με τις ανάγκες </a:t>
            </a:r>
            <a:r>
              <a:rPr lang="el-GR" sz="2700" dirty="0" smtClean="0">
                <a:latin typeface="Arial" pitchFamily="34" charset="0"/>
                <a:cs typeface="Arial" pitchFamily="34" charset="0"/>
              </a:rPr>
              <a:t>της.</a:t>
            </a:r>
            <a:endParaRPr lang="en-US" sz="2700" dirty="0" smtClean="0">
              <a:latin typeface="Arial" charset="0"/>
              <a:cs typeface="Arial"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[2]</a:t>
            </a:r>
            <a:endParaRPr lang="en-US" altLang="el-GR" sz="3600" u="sng" dirty="0" smtClean="0">
              <a:latin typeface="Arial" charset="0"/>
              <a:ea typeface="ＭＳ Ｐゴシック" pitchFamily="34" charset="-128"/>
              <a:cs typeface="Arial" charset="0"/>
            </a:endParaRPr>
          </a:p>
        </p:txBody>
      </p:sp>
      <p:sp>
        <p:nvSpPr>
          <p:cNvPr id="19459" name="Content Placeholder 2"/>
          <p:cNvSpPr>
            <a:spLocks noGrp="1"/>
          </p:cNvSpPr>
          <p:nvPr>
            <p:ph idx="1"/>
          </p:nvPr>
        </p:nvSpPr>
        <p:spPr>
          <a:xfrm>
            <a:off x="179512" y="914400"/>
            <a:ext cx="8712968" cy="5754960"/>
          </a:xfrm>
        </p:spPr>
        <p:txBody>
          <a:bodyPr/>
          <a:lstStyle/>
          <a:p>
            <a:pPr>
              <a:buFont typeface="Arial" charset="0"/>
              <a:buNone/>
              <a:defRPr/>
            </a:pPr>
            <a:r>
              <a:rPr lang="el-GR" sz="1600" dirty="0" smtClean="0"/>
              <a:t>	</a:t>
            </a:r>
          </a:p>
          <a:p>
            <a:pPr marL="0" indent="0" algn="ctr">
              <a:buFont typeface="Arial" charset="0"/>
              <a:buNone/>
              <a:defRPr/>
            </a:pPr>
            <a:r>
              <a:rPr lang="el-GR" sz="2200" u="sng" dirty="0" smtClean="0">
                <a:latin typeface="Arial" pitchFamily="34" charset="0"/>
                <a:cs typeface="Arial" pitchFamily="34" charset="0"/>
              </a:rPr>
              <a:t>Βραχυπρόθεσμες χρηματοδοτήσεις - Σύμβαση Ανοικτού Αλληλόχρεου Λογαριασμού (Α.Α.Λ.)</a:t>
            </a:r>
            <a:endParaRPr lang="el-GR" sz="2200" dirty="0" smtClean="0">
              <a:latin typeface="Arial" pitchFamily="34" charset="0"/>
              <a:cs typeface="Arial" pitchFamily="34" charset="0"/>
            </a:endParaRPr>
          </a:p>
          <a:p>
            <a:pPr>
              <a:buFont typeface="Arial" charset="0"/>
              <a:buNone/>
              <a:defRPr/>
            </a:pPr>
            <a:r>
              <a:rPr lang="el-GR" sz="2200" dirty="0" smtClean="0">
                <a:latin typeface="Arial" pitchFamily="34" charset="0"/>
                <a:cs typeface="Arial" pitchFamily="34" charset="0"/>
              </a:rPr>
              <a:t>	</a:t>
            </a:r>
          </a:p>
          <a:p>
            <a:pPr algn="just">
              <a:defRPr/>
            </a:pPr>
            <a:r>
              <a:rPr lang="el-GR" sz="2200" dirty="0" smtClean="0">
                <a:latin typeface="Arial" pitchFamily="34" charset="0"/>
                <a:cs typeface="Arial" pitchFamily="34" charset="0"/>
              </a:rPr>
              <a:t>Στη σύμβαση Α.Α.Λ. οι δύο αντισυμβαλλόμενοι (τράπεζα - δανειστής και επιχείρηση - δανειζόμενος) συμφωνούν να έχουν μεταξύ τους σειρά συναλλαγών στις οποίες οι επιμέρους απαιτήσεις και υποχρεώσεις που προκύπτουν χάνουν την ατομικότητά τους αλλά σε τακτά χρονικά διαστήματα διενεργείται εκκαθάριση του λογαριασμού.</a:t>
            </a:r>
          </a:p>
          <a:p>
            <a:pPr algn="just">
              <a:defRPr/>
            </a:pPr>
            <a:endParaRPr lang="el-GR" sz="2200" dirty="0" smtClean="0">
              <a:latin typeface="Arial" pitchFamily="34" charset="0"/>
              <a:cs typeface="Arial" pitchFamily="34" charset="0"/>
            </a:endParaRPr>
          </a:p>
          <a:p>
            <a:pPr algn="just">
              <a:defRPr/>
            </a:pPr>
            <a:r>
              <a:rPr lang="el-GR" sz="2200" dirty="0" smtClean="0">
                <a:latin typeface="Arial" pitchFamily="34" charset="0"/>
                <a:cs typeface="Arial" pitchFamily="34" charset="0"/>
              </a:rPr>
              <a:t>Αυτό που γίνεται ουσιαστικά είναι ότι οι συμβαλλόμενοι συμφωνούν ότι το σύνολο των πιστώσεων (καταβολές) και χρεώσεων (οφειλές) που θα προκύψουν μπαίνουν σε έναν ενιαίο λογαριασμό και δεν αντιμετωπίζονται ξεχωριστά</a:t>
            </a:r>
          </a:p>
          <a:p>
            <a:pPr>
              <a:defRPr/>
            </a:pPr>
            <a:endParaRPr lang="el-GR" sz="1600" dirty="0" smtClean="0">
              <a:latin typeface="Arial" pitchFamily="34" charset="0"/>
              <a:cs typeface="Arial" pitchFamily="34" charset="0"/>
            </a:endParaRPr>
          </a:p>
          <a:p>
            <a:pPr>
              <a:buFont typeface="Arial" charset="0"/>
              <a:buNone/>
              <a:defRPr/>
            </a:pPr>
            <a:endParaRPr lang="en-US" sz="1600" dirty="0" smtClean="0">
              <a:latin typeface="Arial" pitchFamily="34" charset="0"/>
              <a:cs typeface="Arial"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418058"/>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[3]</a:t>
            </a:r>
            <a:endParaRPr lang="en-US" altLang="el-GR" sz="3600" u="sng" dirty="0" smtClean="0">
              <a:latin typeface="Arial" charset="0"/>
              <a:ea typeface="ＭＳ Ｐゴシック" pitchFamily="34" charset="-128"/>
              <a:cs typeface="Arial" charset="0"/>
            </a:endParaRPr>
          </a:p>
        </p:txBody>
      </p:sp>
      <p:sp>
        <p:nvSpPr>
          <p:cNvPr id="33795" name="Content Placeholder 2"/>
          <p:cNvSpPr>
            <a:spLocks noGrp="1"/>
          </p:cNvSpPr>
          <p:nvPr>
            <p:ph idx="1"/>
          </p:nvPr>
        </p:nvSpPr>
        <p:spPr>
          <a:xfrm>
            <a:off x="179512" y="914400"/>
            <a:ext cx="8784976" cy="5754960"/>
          </a:xfrm>
        </p:spPr>
        <p:txBody>
          <a:bodyPr>
            <a:normAutofit lnSpcReduction="10000"/>
          </a:bodyPr>
          <a:lstStyle/>
          <a:p>
            <a:pPr algn="just">
              <a:buFont typeface="Arial" charset="0"/>
              <a:buNone/>
            </a:pPr>
            <a:r>
              <a:rPr lang="el-GR" altLang="el-GR" sz="1600" dirty="0" smtClean="0">
                <a:ea typeface="ＭＳ Ｐゴシック" pitchFamily="34" charset="-128"/>
              </a:rPr>
              <a:t>	</a:t>
            </a:r>
            <a:r>
              <a:rPr lang="el-GR" altLang="el-GR" sz="1800" dirty="0" smtClean="0">
                <a:latin typeface="Arial" charset="0"/>
                <a:ea typeface="ＭＳ Ｐゴシック" pitchFamily="34" charset="-128"/>
                <a:cs typeface="Arial" charset="0"/>
              </a:rPr>
              <a:t>Η δεύτερη σημαντική μορφή χρηματοδότησης που χορηγούν οι τράπεζες είναι αυτή που προορίζεται να καλύψει μακροπρόθεσμες ανάγκες των επιχειρήσεων για την υλοποίηση των επενδυτικών τους σχεδίων (συνήθως αφορά την απόκτηση παγίων περιουσιακών στοιχείων όπως η αγορά ή η κατασκευή κτιριακών εγκαταστάσεων καθώς και η αγορά μηχανημάτων). </a:t>
            </a:r>
          </a:p>
          <a:p>
            <a:endParaRPr lang="el-GR" altLang="el-GR" sz="1800" dirty="0" smtClean="0">
              <a:latin typeface="Arial" charset="0"/>
              <a:ea typeface="ＭＳ Ｐゴシック" pitchFamily="34" charset="-128"/>
              <a:cs typeface="Arial" charset="0"/>
            </a:endParaRPr>
          </a:p>
          <a:p>
            <a:pPr algn="just"/>
            <a:r>
              <a:rPr lang="el-GR" altLang="el-GR" sz="1800" dirty="0" smtClean="0">
                <a:latin typeface="Arial" charset="0"/>
                <a:ea typeface="ＭＳ Ｐゴシック" pitchFamily="34" charset="-128"/>
                <a:cs typeface="Arial" charset="0"/>
              </a:rPr>
              <a:t>Η σύμβαση που υπογράφεται στις προαναφερόμενες περιπτώσεις κάλυψης μακροπροθέσμων αναγκών ονομάζεται δανειακή σύμβαση. </a:t>
            </a:r>
          </a:p>
          <a:p>
            <a:pPr algn="just"/>
            <a:r>
              <a:rPr lang="el-GR" altLang="el-GR" sz="1800" dirty="0" smtClean="0">
                <a:latin typeface="Arial" charset="0"/>
                <a:ea typeface="ＭＳ Ｐゴシック" pitchFamily="34" charset="-128"/>
                <a:cs typeface="Arial" charset="0"/>
              </a:rPr>
              <a:t>Το σύνηθες είναι -αντίθετα με την σύμβαση Α.Α.Λ. - να διενεργείται μία μοναδική εκταμίευση (ή λίγες προκαθορισμένες αρχικές εκταμιεύσεις) και να συμφωνείται ο τρόπος και η διάρκεια στην οποία οφείλει η πιστούχος να επιτρέψει τον δανεισμό (κεφάλαιο πλέον των τόκων) στην τράπεζα. </a:t>
            </a:r>
          </a:p>
          <a:p>
            <a:pPr algn="just"/>
            <a:endParaRPr lang="el-GR" altLang="el-GR" sz="1800" dirty="0" smtClean="0">
              <a:latin typeface="Arial" charset="0"/>
              <a:ea typeface="ＭＳ Ｐゴシック" pitchFamily="34" charset="-128"/>
              <a:cs typeface="Arial" charset="0"/>
            </a:endParaRPr>
          </a:p>
          <a:p>
            <a:pPr algn="just"/>
            <a:r>
              <a:rPr lang="el-GR" altLang="el-GR" sz="1800" dirty="0" smtClean="0">
                <a:latin typeface="Arial" charset="0"/>
                <a:ea typeface="ＭＳ Ｐゴシック" pitchFamily="34" charset="-128"/>
                <a:cs typeface="Arial" charset="0"/>
              </a:rPr>
              <a:t>Η διάρκειά των δανειακών συμβάσεων καθώς και ο τρόπος αποπληρωμής της χρηματοδότησης ορίζεται έτσι ώστε να εξυπηρετείται η ομαλή πληρωμή του δανείου ανάλογα με τη διάρκεια της ωφέλιμης ζωής του παγίου που αποκτήθηκε καθώς και ανάλογα με τις αναμενόμενες χρηματοροές που θα προκύψουν από τη χρήση αυτού. </a:t>
            </a:r>
          </a:p>
          <a:p>
            <a:pPr algn="just"/>
            <a:r>
              <a:rPr lang="el-GR" altLang="el-GR" sz="1800" dirty="0" smtClean="0">
                <a:latin typeface="Arial" charset="0"/>
                <a:ea typeface="ＭＳ Ｐゴシック" pitchFamily="34" charset="-128"/>
                <a:cs typeface="Arial" charset="0"/>
              </a:rPr>
              <a:t>Η αποπληρωμή του δανείου μπορεί να γίνει με τοκοχρεολυτικές δόσεις (κάθε δόση θα εμπεριέχει μέρος του κεφαλαίου και μέρος των τόκων) ή με ισόποσες χρεολυτικές δόσεις (περιέχουν μόνο κεφάλαιο).</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[4]</a:t>
            </a:r>
            <a:endParaRPr lang="en-US" altLang="el-GR" sz="3600" u="sng" dirty="0" smtClean="0">
              <a:latin typeface="Arial" charset="0"/>
              <a:ea typeface="ＭＳ Ｐゴシック" pitchFamily="34" charset="-128"/>
              <a:cs typeface="Arial" charset="0"/>
            </a:endParaRPr>
          </a:p>
        </p:txBody>
      </p:sp>
      <p:sp>
        <p:nvSpPr>
          <p:cNvPr id="22531" name="Content Placeholder 2"/>
          <p:cNvSpPr>
            <a:spLocks noGrp="1"/>
          </p:cNvSpPr>
          <p:nvPr>
            <p:ph idx="1"/>
          </p:nvPr>
        </p:nvSpPr>
        <p:spPr>
          <a:xfrm>
            <a:off x="179512" y="914400"/>
            <a:ext cx="8712968" cy="5754960"/>
          </a:xfrm>
        </p:spPr>
        <p:txBody>
          <a:bodyPr>
            <a:normAutofit fontScale="85000" lnSpcReduction="20000"/>
          </a:bodyPr>
          <a:lstStyle/>
          <a:p>
            <a:pPr>
              <a:buFont typeface="Arial" charset="0"/>
              <a:buNone/>
              <a:defRPr/>
            </a:pPr>
            <a:r>
              <a:rPr lang="el-GR" sz="1600" dirty="0" smtClean="0"/>
              <a:t>	</a:t>
            </a:r>
          </a:p>
          <a:p>
            <a:pPr marL="0" indent="0" algn="ctr">
              <a:buFont typeface="Arial" charset="0"/>
              <a:buNone/>
              <a:defRPr/>
            </a:pPr>
            <a:r>
              <a:rPr lang="el-GR" sz="1600" dirty="0" smtClean="0">
                <a:latin typeface="Arial" charset="0"/>
                <a:cs typeface="Arial" charset="0"/>
              </a:rPr>
              <a:t>	</a:t>
            </a:r>
            <a:r>
              <a:rPr lang="el-GR" sz="2600" b="1" u="sng" dirty="0" smtClean="0">
                <a:latin typeface="Arial" pitchFamily="34" charset="0"/>
                <a:cs typeface="Arial" pitchFamily="34" charset="0"/>
              </a:rPr>
              <a:t>Λογιστικός </a:t>
            </a:r>
            <a:r>
              <a:rPr lang="el-GR" sz="2600" b="1" u="sng" dirty="0">
                <a:latin typeface="Arial" pitchFamily="34" charset="0"/>
                <a:cs typeface="Arial" pitchFamily="34" charset="0"/>
              </a:rPr>
              <a:t>χειρισμός πριν και κατά την εκταμίευση </a:t>
            </a:r>
          </a:p>
          <a:p>
            <a:pPr marL="0" indent="0">
              <a:buFont typeface="Arial" charset="0"/>
              <a:buNone/>
              <a:defRPr/>
            </a:pPr>
            <a:endParaRPr lang="el-GR" sz="2600" u="sng" dirty="0">
              <a:latin typeface="Arial" pitchFamily="34" charset="0"/>
              <a:cs typeface="Arial" pitchFamily="34" charset="0"/>
            </a:endParaRPr>
          </a:p>
          <a:p>
            <a:pPr algn="just">
              <a:defRPr/>
            </a:pPr>
            <a:r>
              <a:rPr lang="el-GR" sz="2600" dirty="0"/>
              <a:t>Η καταχώριση ενός δανείου στα λογιστικά βιβλία της τράπεζας (στο ενεργητικό της) γίνεται αμέσως μετά την εκταμίευσή του. </a:t>
            </a:r>
          </a:p>
          <a:p>
            <a:pPr algn="just">
              <a:defRPr/>
            </a:pPr>
            <a:endParaRPr lang="el-GR" sz="2600" dirty="0" smtClean="0"/>
          </a:p>
          <a:p>
            <a:pPr algn="just">
              <a:defRPr/>
            </a:pPr>
            <a:r>
              <a:rPr lang="el-GR" sz="2600" dirty="0" smtClean="0"/>
              <a:t>Πριν </a:t>
            </a:r>
            <a:r>
              <a:rPr lang="el-GR" sz="2600" dirty="0"/>
              <a:t>από κάθε εκταμίευση δανείου προηγείται διαδικασία κατά την οποία η τράπεζα εγκρίνει μέσω των εσωτερικών διαδικασιών της κάθε χρηματοδότηση ενώ μετά την έγκριση ακολουθεί η υπογραφή σχετικών συμβάσεων με τον πελάτη της.</a:t>
            </a:r>
          </a:p>
          <a:p>
            <a:pPr algn="just">
              <a:defRPr/>
            </a:pPr>
            <a:endParaRPr lang="el-GR" sz="2600" dirty="0"/>
          </a:p>
          <a:p>
            <a:pPr algn="just">
              <a:defRPr/>
            </a:pPr>
            <a:r>
              <a:rPr lang="el-GR" sz="2600" dirty="0"/>
              <a:t>Μετά την υπογραφή των προαναφερόμενων συμβάσεων η τράπεζα παρακολουθεί τις εγκεκριμένες χρηματοδοτήσεις της (μη εκταμιευθέντες) σε λογαριασμούς τάξεως και πιο </a:t>
            </a:r>
            <a:r>
              <a:rPr lang="el-GR" sz="2600" dirty="0" smtClean="0"/>
              <a:t>συγκεκριμένα:</a:t>
            </a:r>
          </a:p>
          <a:p>
            <a:pPr algn="just">
              <a:defRPr/>
            </a:pPr>
            <a:endParaRPr lang="el-GR" sz="2600" dirty="0" smtClean="0"/>
          </a:p>
          <a:p>
            <a:pPr algn="just">
              <a:defRPr/>
            </a:pPr>
            <a:r>
              <a:rPr lang="el-GR" sz="2600" dirty="0" smtClean="0"/>
              <a:t>στο λογαριασμό </a:t>
            </a:r>
            <a:r>
              <a:rPr lang="el-GR" sz="2600" dirty="0"/>
              <a:t>03 (Απαιτήσεις από αμφοτεροβαρείς συμβάσεις) και </a:t>
            </a:r>
            <a:endParaRPr lang="el-GR" sz="2600" dirty="0" smtClean="0"/>
          </a:p>
          <a:p>
            <a:pPr algn="just">
              <a:defRPr/>
            </a:pPr>
            <a:r>
              <a:rPr lang="el-GR" sz="2600" dirty="0" smtClean="0"/>
              <a:t>στο λογαριασμό </a:t>
            </a:r>
            <a:r>
              <a:rPr lang="el-GR" sz="2600" dirty="0"/>
              <a:t>07 (Υποχρεώσεις από αμφοτεροβαρείς συμβάσεις</a:t>
            </a:r>
            <a:r>
              <a:rPr lang="el-GR" sz="2600" dirty="0" smtClean="0"/>
              <a:t>). </a:t>
            </a:r>
            <a:endParaRPr lang="el-GR" sz="2600" dirty="0" smtClean="0">
              <a:latin typeface="Arial" charset="0"/>
              <a:cs typeface="Arial" charset="0"/>
            </a:endParaRPr>
          </a:p>
          <a:p>
            <a:pPr>
              <a:buFont typeface="Arial" charset="0"/>
              <a:buNone/>
              <a:defRPr/>
            </a:pPr>
            <a:r>
              <a:rPr lang="el-GR" sz="2600" dirty="0" smtClean="0">
                <a:latin typeface="Arial" charset="0"/>
                <a:cs typeface="Arial" charset="0"/>
              </a:rPr>
              <a:t>	</a:t>
            </a:r>
            <a:endParaRPr lang="en-US" sz="2600" dirty="0" smtClean="0">
              <a:latin typeface="Arial" charset="0"/>
              <a:cs typeface="Arial" charset="0"/>
            </a:endParaRPr>
          </a:p>
        </p:txBody>
      </p:sp>
      <p:sp>
        <p:nvSpPr>
          <p:cNvPr id="34820"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0" y="274638"/>
            <a:ext cx="9144000" cy="1143000"/>
          </a:xfrm>
        </p:spPr>
        <p:txBody>
          <a:bodyPr/>
          <a:lstStyle/>
          <a:p>
            <a:r>
              <a:rPr lang="el-GR" sz="3200" b="1" dirty="0"/>
              <a:t>Εξίσωση κερδών (εσόδων-εξόδων)</a:t>
            </a:r>
            <a:r>
              <a:rPr lang="en-US" sz="3200" b="1" dirty="0"/>
              <a:t>,</a:t>
            </a:r>
            <a:r>
              <a:rPr lang="el-GR" sz="3200" b="1" dirty="0"/>
              <a:t>αποθήκης</a:t>
            </a:r>
            <a:br>
              <a:rPr lang="el-GR" sz="3200" b="1" dirty="0"/>
            </a:br>
            <a:r>
              <a:rPr lang="el-GR" sz="3200" b="1" dirty="0"/>
              <a:t>(χρηματοοικονομική κατάσταση αποτελεσμάτων</a:t>
            </a:r>
            <a:r>
              <a:rPr lang="el-GR" sz="3200" dirty="0"/>
              <a:t>)</a:t>
            </a:r>
          </a:p>
        </p:txBody>
      </p:sp>
      <p:sp>
        <p:nvSpPr>
          <p:cNvPr id="33795" name="Rectangle 1027"/>
          <p:cNvSpPr>
            <a:spLocks noGrp="1" noChangeArrowheads="1"/>
          </p:cNvSpPr>
          <p:nvPr>
            <p:ph type="body" idx="1"/>
          </p:nvPr>
        </p:nvSpPr>
        <p:spPr>
          <a:xfrm>
            <a:off x="457200" y="1916832"/>
            <a:ext cx="8229600" cy="4209331"/>
          </a:xfrm>
        </p:spPr>
        <p:txBody>
          <a:bodyPr/>
          <a:lstStyle/>
          <a:p>
            <a:r>
              <a:rPr lang="en-US" dirty="0" smtClean="0"/>
              <a:t>I = R-E</a:t>
            </a:r>
            <a:endParaRPr lang="el-GR" dirty="0"/>
          </a:p>
          <a:p>
            <a:r>
              <a:rPr lang="en-US" dirty="0" smtClean="0"/>
              <a:t>Income or Profit or Earnings = </a:t>
            </a:r>
            <a:r>
              <a:rPr lang="el-GR" dirty="0" smtClean="0"/>
              <a:t>Κέρδη</a:t>
            </a:r>
            <a:endParaRPr lang="en-US" dirty="0"/>
          </a:p>
          <a:p>
            <a:r>
              <a:rPr lang="en-US" dirty="0" smtClean="0"/>
              <a:t>Revenue</a:t>
            </a:r>
            <a:r>
              <a:rPr lang="el-GR" dirty="0" smtClean="0"/>
              <a:t> =</a:t>
            </a:r>
            <a:r>
              <a:rPr lang="en-US" dirty="0" smtClean="0"/>
              <a:t> </a:t>
            </a:r>
            <a:r>
              <a:rPr lang="el-GR" dirty="0" smtClean="0"/>
              <a:t>Έσοδα</a:t>
            </a:r>
            <a:endParaRPr lang="en-US" dirty="0"/>
          </a:p>
          <a:p>
            <a:r>
              <a:rPr lang="en-US" dirty="0" smtClean="0"/>
              <a:t>Expenses =</a:t>
            </a:r>
            <a:r>
              <a:rPr lang="el-GR" dirty="0" smtClean="0"/>
              <a:t> </a:t>
            </a:r>
            <a:r>
              <a:rPr lang="el-GR" dirty="0"/>
              <a:t>Έξοδα</a:t>
            </a:r>
          </a:p>
          <a:p>
            <a:endParaRPr lang="el-G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548680"/>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[5]</a:t>
            </a:r>
            <a:endParaRPr lang="en-US" altLang="el-GR" sz="3600" u="sng" dirty="0" smtClean="0">
              <a:latin typeface="Arial" charset="0"/>
              <a:ea typeface="ＭＳ Ｐゴシック" pitchFamily="34" charset="-128"/>
              <a:cs typeface="Arial" charset="0"/>
            </a:endParaRPr>
          </a:p>
        </p:txBody>
      </p:sp>
      <p:sp>
        <p:nvSpPr>
          <p:cNvPr id="22531" name="Content Placeholder 2"/>
          <p:cNvSpPr>
            <a:spLocks noGrp="1"/>
          </p:cNvSpPr>
          <p:nvPr>
            <p:ph idx="1"/>
          </p:nvPr>
        </p:nvSpPr>
        <p:spPr>
          <a:xfrm>
            <a:off x="251520" y="764704"/>
            <a:ext cx="8640960" cy="5832648"/>
          </a:xfrm>
        </p:spPr>
        <p:txBody>
          <a:bodyPr>
            <a:normAutofit/>
          </a:bodyPr>
          <a:lstStyle/>
          <a:p>
            <a:pPr algn="ctr">
              <a:buFont typeface="Arial" charset="0"/>
              <a:buNone/>
              <a:defRPr/>
            </a:pPr>
            <a:r>
              <a:rPr lang="el-GR" sz="1600" dirty="0" smtClean="0"/>
              <a:t>	</a:t>
            </a:r>
            <a:r>
              <a:rPr lang="el-GR" sz="1800" b="1" u="sng" dirty="0" smtClean="0">
                <a:latin typeface="Arial" pitchFamily="34" charset="0"/>
                <a:cs typeface="Arial" pitchFamily="34" charset="0"/>
              </a:rPr>
              <a:t>Λογιστικός χειρισμός κατά τον εκτοκισμό </a:t>
            </a:r>
          </a:p>
          <a:p>
            <a:pPr>
              <a:defRPr/>
            </a:pPr>
            <a:endParaRPr lang="el-GR" sz="1800" dirty="0" smtClean="0"/>
          </a:p>
          <a:p>
            <a:pPr algn="just">
              <a:buFont typeface="Wingdings" pitchFamily="2" charset="2"/>
              <a:buChar char="v"/>
              <a:defRPr/>
            </a:pPr>
            <a:r>
              <a:rPr lang="el-GR" sz="2000" dirty="0" smtClean="0"/>
              <a:t>Εκτοκισμός είναι η διαδικασία κατά την οποία υπολογίζεται ο τόκος μιας χρηματοδότησης . Ο εκτοκισμός μπορεί να διενεργηθεί είτε για συμβατικούς σκοπούς είτε για την σύνταξη των οικονομικών καταστάσεων της τράπεζας.</a:t>
            </a:r>
          </a:p>
          <a:p>
            <a:pPr marL="0" indent="0" algn="just">
              <a:buFont typeface="Wingdings" pitchFamily="2" charset="2"/>
              <a:buChar char="v"/>
              <a:defRPr/>
            </a:pPr>
            <a:endParaRPr lang="el-GR" sz="2000" u="sng" dirty="0" smtClean="0">
              <a:latin typeface="Arial" pitchFamily="34" charset="0"/>
              <a:cs typeface="Arial" pitchFamily="34" charset="0"/>
            </a:endParaRPr>
          </a:p>
          <a:p>
            <a:pPr algn="just">
              <a:buFont typeface="Wingdings" pitchFamily="2" charset="2"/>
              <a:buChar char="v"/>
              <a:defRPr/>
            </a:pPr>
            <a:r>
              <a:rPr lang="en-US" sz="2000" dirty="0" smtClean="0"/>
              <a:t>	</a:t>
            </a:r>
            <a:r>
              <a:rPr lang="el-GR" sz="2000" u="sng" dirty="0" smtClean="0">
                <a:latin typeface="Arial" pitchFamily="34" charset="0"/>
                <a:cs typeface="Arial" pitchFamily="34" charset="0"/>
              </a:rPr>
              <a:t>Παράδειγμα</a:t>
            </a:r>
            <a:endParaRPr lang="el-GR" sz="2000" dirty="0" smtClean="0">
              <a:latin typeface="Arial" pitchFamily="34" charset="0"/>
              <a:cs typeface="Arial" pitchFamily="34" charset="0"/>
            </a:endParaRPr>
          </a:p>
          <a:p>
            <a:pPr algn="just">
              <a:buFont typeface="Wingdings" pitchFamily="2" charset="2"/>
              <a:buChar char="v"/>
              <a:defRPr/>
            </a:pPr>
            <a:endParaRPr lang="el-GR" sz="2000" dirty="0" smtClean="0"/>
          </a:p>
          <a:p>
            <a:pPr algn="just">
              <a:buFont typeface="Wingdings" pitchFamily="2" charset="2"/>
              <a:buChar char="v"/>
              <a:defRPr/>
            </a:pPr>
            <a:r>
              <a:rPr lang="el-GR" sz="2000" dirty="0" smtClean="0"/>
              <a:t>Έστω ότι τράπεζα παρέχει την 30</a:t>
            </a:r>
            <a:r>
              <a:rPr lang="el-GR" sz="2000" baseline="30000" dirty="0" smtClean="0"/>
              <a:t>η</a:t>
            </a:r>
            <a:r>
              <a:rPr lang="el-GR" sz="2000" dirty="0" smtClean="0"/>
              <a:t> Μαΐου 2011 χρηματοδότηση ύψους € 100.000 σε πιστούχο με το οποίο συμφωνείτε επιτόκιο ίσο με 7%, διάρκεια δανείου 5 έτη και πληρωμή κεφαλαίου (χρεολυτική δόση) ανά εξάμηνο (10 ισόποσες δόσεις κεφαλαίου) καθώς και πληρωμή τόκων επίσης ανά εξάμηνο. </a:t>
            </a:r>
          </a:p>
          <a:p>
            <a:pPr marL="0" indent="0" algn="just">
              <a:buFont typeface="Wingdings" pitchFamily="2" charset="2"/>
              <a:buChar char="v"/>
              <a:defRPr/>
            </a:pPr>
            <a:endParaRPr lang="el-GR" sz="2000" u="sng" dirty="0" smtClean="0">
              <a:latin typeface="Arial" pitchFamily="34" charset="0"/>
              <a:cs typeface="Arial" pitchFamily="34" charset="0"/>
            </a:endParaRPr>
          </a:p>
          <a:p>
            <a:pPr algn="just">
              <a:buFont typeface="Wingdings" pitchFamily="2" charset="2"/>
              <a:buChar char="v"/>
              <a:defRPr/>
            </a:pPr>
            <a:r>
              <a:rPr lang="el-GR" sz="2000" dirty="0" smtClean="0"/>
              <a:t>Με βάση τα παραπάνω στοιχεία η τράπεζα την 30</a:t>
            </a:r>
            <a:r>
              <a:rPr lang="el-GR" sz="2000" baseline="30000" dirty="0" smtClean="0"/>
              <a:t>η</a:t>
            </a:r>
            <a:r>
              <a:rPr lang="el-GR" sz="2000" dirty="0" smtClean="0"/>
              <a:t> Νοεμβρίου 2011 θα υπολογίσει τους τόκους του πρώτου εξαμήνου της διάρκειας αποπληρωμής του δανείου ίσους με € 3.539 (100.000 * 7% * 182 : 360 = 3.539) ενώ η δόση του κεφαλαίου θα ανέλθει σε € 10.000 (100.000 : 10 = 10.000).</a:t>
            </a:r>
            <a:r>
              <a:rPr lang="el-GR" sz="2000" dirty="0" smtClean="0">
                <a:latin typeface="Arial" charset="0"/>
                <a:cs typeface="Arial" charset="0"/>
              </a:rPr>
              <a:t>	</a:t>
            </a:r>
            <a:endParaRPr lang="en-US" sz="2000" dirty="0" smtClean="0">
              <a:latin typeface="Arial" charset="0"/>
              <a:cs typeface="Arial" charset="0"/>
            </a:endParaRPr>
          </a:p>
        </p:txBody>
      </p:sp>
      <p:sp>
        <p:nvSpPr>
          <p:cNvPr id="35844"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229600" cy="490066"/>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[6]</a:t>
            </a:r>
            <a:endParaRPr lang="en-US" altLang="el-GR" sz="3600" u="sng" dirty="0" smtClean="0">
              <a:latin typeface="Arial" charset="0"/>
              <a:ea typeface="ＭＳ Ｐゴシック" pitchFamily="34" charset="-128"/>
              <a:cs typeface="Arial" charset="0"/>
            </a:endParaRPr>
          </a:p>
        </p:txBody>
      </p:sp>
      <p:sp>
        <p:nvSpPr>
          <p:cNvPr id="36867" name="Content Placeholder 2"/>
          <p:cNvSpPr>
            <a:spLocks noGrp="1"/>
          </p:cNvSpPr>
          <p:nvPr>
            <p:ph idx="1"/>
          </p:nvPr>
        </p:nvSpPr>
        <p:spPr>
          <a:xfrm>
            <a:off x="0" y="914400"/>
            <a:ext cx="9144000" cy="1434480"/>
          </a:xfrm>
        </p:spPr>
        <p:txBody>
          <a:bodyPr>
            <a:normAutofit fontScale="85000" lnSpcReduction="10000"/>
          </a:bodyPr>
          <a:lstStyle/>
          <a:p>
            <a:pPr>
              <a:buFont typeface="Arial" charset="0"/>
              <a:buNone/>
            </a:pPr>
            <a:r>
              <a:rPr lang="el-GR" altLang="el-GR" sz="1600" dirty="0" smtClean="0">
                <a:ea typeface="ＭＳ Ｐゴシック" pitchFamily="34" charset="-128"/>
              </a:rPr>
              <a:t>	</a:t>
            </a:r>
            <a:r>
              <a:rPr lang="el-GR" altLang="el-GR" sz="2600" u="sng" dirty="0" smtClean="0">
                <a:latin typeface="Arial" charset="0"/>
                <a:ea typeface="ＭＳ Ｐゴシック" pitchFamily="34" charset="-128"/>
                <a:cs typeface="Arial" charset="0"/>
              </a:rPr>
              <a:t>Παράδειγμα</a:t>
            </a:r>
            <a:r>
              <a:rPr lang="en-US" altLang="el-GR" sz="2600" u="sng" dirty="0" smtClean="0">
                <a:latin typeface="Arial" charset="0"/>
                <a:ea typeface="ＭＳ Ｐゴシック" pitchFamily="34" charset="-128"/>
                <a:cs typeface="Arial" charset="0"/>
              </a:rPr>
              <a:t> (</a:t>
            </a:r>
            <a:r>
              <a:rPr lang="el-GR" altLang="el-GR" sz="2600" u="sng" dirty="0" smtClean="0">
                <a:latin typeface="Arial" charset="0"/>
                <a:ea typeface="ＭＳ Ｐゴシック" pitchFamily="34" charset="-128"/>
                <a:cs typeface="Arial" charset="0"/>
              </a:rPr>
              <a:t>συνέχεια)</a:t>
            </a:r>
            <a:endParaRPr lang="el-GR" altLang="el-GR" sz="2600" dirty="0" smtClean="0">
              <a:latin typeface="Arial" charset="0"/>
              <a:ea typeface="ＭＳ Ｐゴシック" pitchFamily="34" charset="-128"/>
              <a:cs typeface="Arial" charset="0"/>
            </a:endParaRPr>
          </a:p>
          <a:p>
            <a:pPr>
              <a:buFont typeface="Arial" charset="0"/>
              <a:buNone/>
            </a:pPr>
            <a:r>
              <a:rPr lang="el-GR" altLang="el-GR" sz="2600" dirty="0" smtClean="0">
                <a:ea typeface="ＭＳ Ｐゴシック" pitchFamily="34" charset="-128"/>
              </a:rPr>
              <a:t>	Η λογιστική εγγραφή των τόκων που θεωρούνται πλέον δεδουλευμένοι αλλά και απαιτητοί από την πιστούχο θα είναι η ακόλουθη</a:t>
            </a:r>
            <a:endParaRPr lang="el-GR" altLang="el-GR" sz="1600" dirty="0" smtClean="0">
              <a:latin typeface="Arial" charset="0"/>
              <a:ea typeface="ＭＳ Ｐゴシック" pitchFamily="34" charset="-128"/>
              <a:cs typeface="Arial" charset="0"/>
            </a:endParaRPr>
          </a:p>
          <a:p>
            <a:pPr>
              <a:buFont typeface="Arial" charset="0"/>
              <a:buNone/>
            </a:pPr>
            <a:r>
              <a:rPr lang="el-GR" altLang="el-GR" sz="1600" dirty="0" smtClean="0">
                <a:latin typeface="Arial" charset="0"/>
                <a:ea typeface="ＭＳ Ｐゴシック" pitchFamily="34" charset="-128"/>
                <a:cs typeface="Arial" charset="0"/>
              </a:rPr>
              <a:t>	</a:t>
            </a:r>
            <a:endParaRPr lang="en-US" altLang="el-GR" sz="1600" dirty="0" smtClean="0">
              <a:latin typeface="Arial" charset="0"/>
              <a:ea typeface="ＭＳ Ｐゴシック" pitchFamily="34" charset="-128"/>
              <a:cs typeface="Arial" charset="0"/>
            </a:endParaRPr>
          </a:p>
        </p:txBody>
      </p:sp>
      <p:sp>
        <p:nvSpPr>
          <p:cNvPr id="36868"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251520" y="2492895"/>
          <a:ext cx="8640960" cy="1751709"/>
        </p:xfrm>
        <a:graphic>
          <a:graphicData uri="http://schemas.openxmlformats.org/drawingml/2006/table">
            <a:tbl>
              <a:tblPr/>
              <a:tblGrid>
                <a:gridCol w="1399425"/>
                <a:gridCol w="1321679"/>
                <a:gridCol w="3343073"/>
                <a:gridCol w="1321681"/>
                <a:gridCol w="1255102"/>
              </a:tblGrid>
              <a:tr h="583903">
                <a:tc>
                  <a:txBody>
                    <a:bodyPr/>
                    <a:lstStyle/>
                    <a:p>
                      <a:pPr algn="ct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583903">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a:t>
                      </a:r>
                      <a:r>
                        <a:rPr lang="en-US" sz="1600" b="1" dirty="0">
                          <a:latin typeface="Arial" pitchFamily="34" charset="0"/>
                          <a:ea typeface="Times New Roman"/>
                          <a:cs typeface="Arial" pitchFamily="34" charset="0"/>
                        </a:rPr>
                        <a:t>___</a:t>
                      </a: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Χορηγήσεις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3.539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903">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70.___</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Έσοδα από τόκους χορηγήσεων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3.539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96" name="Rectangle 1"/>
          <p:cNvSpPr>
            <a:spLocks noChangeArrowheads="1"/>
          </p:cNvSpPr>
          <p:nvPr/>
        </p:nvSpPr>
        <p:spPr bwMode="auto">
          <a:xfrm>
            <a:off x="179512" y="4265660"/>
            <a:ext cx="8712967" cy="2523768"/>
          </a:xfrm>
          <a:prstGeom prst="rect">
            <a:avLst/>
          </a:prstGeom>
          <a:noFill/>
          <a:ln w="9525">
            <a:noFill/>
            <a:miter lim="800000"/>
            <a:headEnd/>
            <a:tailEnd/>
          </a:ln>
        </p:spPr>
        <p:txBody>
          <a:bodyPr wrap="square" anchor="ctr">
            <a:spAutoFit/>
          </a:bodyPr>
          <a:lstStyle/>
          <a:p>
            <a:pPr algn="just"/>
            <a:r>
              <a:rPr lang="el-GR" altLang="el-GR" sz="2000" dirty="0"/>
              <a:t>Την 30</a:t>
            </a:r>
            <a:r>
              <a:rPr lang="el-GR" altLang="el-GR" sz="2000" baseline="30000" dirty="0"/>
              <a:t>η</a:t>
            </a:r>
            <a:r>
              <a:rPr lang="el-GR" altLang="el-GR" sz="2000" dirty="0"/>
              <a:t> Ιουνίου 2011 όταν η τράπεζα θα συντάξει τις οικονομικές της καταστάσεις θα προχωρήσει αρχικά στον εκτοκισμό του λογαριασμού με τους τόκους να ανέρχονται σε € 583 (100.000 * 7% * 30 : 360) οι οποίοι είναι δεδουλευμένοι αλλά μη απαιτητοί (αναλογούντες) και κατόπιν θα προχωρήσει στην παρακάτω λογιστική εγγραφή (όπου θα χρεωθεί ένας λογαριασμός μεταβατικού λογαριασμού ενεργητικού και θα πιστωθεί ένας λογαριασμός τόκων - εσόδων από χορηγήσεις της ομάδας 7 του ΚΛΣΤ)</a:t>
            </a:r>
          </a:p>
          <a:p>
            <a:endParaRPr lang="el-GR" altLang="el-G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[7]</a:t>
            </a:r>
            <a:endParaRPr lang="en-US" altLang="el-GR" sz="3600" u="sng" dirty="0" smtClean="0">
              <a:latin typeface="Arial" charset="0"/>
              <a:ea typeface="ＭＳ Ｐゴシック" pitchFamily="34" charset="-128"/>
              <a:cs typeface="Arial" charset="0"/>
            </a:endParaRPr>
          </a:p>
        </p:txBody>
      </p:sp>
      <p:sp>
        <p:nvSpPr>
          <p:cNvPr id="37891" name="Content Placeholder 2"/>
          <p:cNvSpPr>
            <a:spLocks noGrp="1"/>
          </p:cNvSpPr>
          <p:nvPr>
            <p:ph idx="1"/>
          </p:nvPr>
        </p:nvSpPr>
        <p:spPr>
          <a:xfrm>
            <a:off x="457200" y="1700808"/>
            <a:ext cx="8229600" cy="1584176"/>
          </a:xfrm>
        </p:spPr>
        <p:txBody>
          <a:bodyPr>
            <a:normAutofit/>
          </a:bodyPr>
          <a:lstStyle/>
          <a:p>
            <a:pPr>
              <a:buFont typeface="Arial" charset="0"/>
              <a:buNone/>
            </a:pPr>
            <a:r>
              <a:rPr lang="el-GR" altLang="el-GR" sz="1600" dirty="0" smtClean="0">
                <a:ea typeface="ＭＳ Ｐゴシック" pitchFamily="34" charset="-128"/>
              </a:rPr>
              <a:t>	</a:t>
            </a:r>
            <a:r>
              <a:rPr lang="el-GR" altLang="el-GR" sz="3600" u="sng" dirty="0" smtClean="0">
                <a:latin typeface="Arial" charset="0"/>
                <a:ea typeface="ＭＳ Ｐゴシック" pitchFamily="34" charset="-128"/>
                <a:cs typeface="Arial" charset="0"/>
              </a:rPr>
              <a:t>Παράδειγμα</a:t>
            </a:r>
            <a:r>
              <a:rPr lang="en-US" altLang="el-GR" sz="3600" u="sng" dirty="0" smtClean="0">
                <a:latin typeface="Arial" charset="0"/>
                <a:ea typeface="ＭＳ Ｐゴシック" pitchFamily="34" charset="-128"/>
                <a:cs typeface="Arial" charset="0"/>
              </a:rPr>
              <a:t> (</a:t>
            </a:r>
            <a:r>
              <a:rPr lang="el-GR" altLang="el-GR" sz="3600" u="sng" dirty="0" smtClean="0">
                <a:latin typeface="Arial" charset="0"/>
                <a:ea typeface="ＭＳ Ｐゴシック" pitchFamily="34" charset="-128"/>
                <a:cs typeface="Arial" charset="0"/>
              </a:rPr>
              <a:t>συνέχεια)</a:t>
            </a:r>
            <a:endParaRPr lang="el-GR" altLang="el-GR" sz="3600" dirty="0" smtClean="0">
              <a:latin typeface="Arial" charset="0"/>
              <a:ea typeface="ＭＳ Ｐゴシック" pitchFamily="34" charset="-128"/>
              <a:cs typeface="Arial" charset="0"/>
            </a:endParaRPr>
          </a:p>
          <a:p>
            <a:pPr>
              <a:buFont typeface="Arial" charset="0"/>
              <a:buNone/>
            </a:pPr>
            <a:r>
              <a:rPr lang="el-GR" altLang="el-GR" sz="1600" dirty="0" smtClean="0">
                <a:ea typeface="ＭＳ Ｐゴシック" pitchFamily="34" charset="-128"/>
              </a:rPr>
              <a:t>	</a:t>
            </a:r>
            <a:endParaRPr lang="el-GR" altLang="el-GR" sz="1600" dirty="0" smtClean="0">
              <a:latin typeface="Arial" charset="0"/>
              <a:ea typeface="ＭＳ Ｐゴシック" pitchFamily="34" charset="-128"/>
              <a:cs typeface="Arial" charset="0"/>
            </a:endParaRPr>
          </a:p>
          <a:p>
            <a:pPr>
              <a:buFont typeface="Arial" charset="0"/>
              <a:buNone/>
            </a:pPr>
            <a:r>
              <a:rPr lang="el-GR" altLang="el-GR" sz="1600" dirty="0" smtClean="0">
                <a:latin typeface="Arial" charset="0"/>
                <a:ea typeface="ＭＳ Ｐゴシック" pitchFamily="34" charset="-128"/>
                <a:cs typeface="Arial" charset="0"/>
              </a:rPr>
              <a:t>	</a:t>
            </a:r>
            <a:endParaRPr lang="en-US" altLang="el-GR" sz="1600" dirty="0" smtClean="0">
              <a:latin typeface="Arial" charset="0"/>
              <a:ea typeface="ＭＳ Ｐゴシック" pitchFamily="34" charset="-128"/>
              <a:cs typeface="Arial" charset="0"/>
            </a:endParaRPr>
          </a:p>
        </p:txBody>
      </p:sp>
      <p:sp>
        <p:nvSpPr>
          <p:cNvPr id="37892"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251519" y="3933056"/>
          <a:ext cx="8712970" cy="2664297"/>
        </p:xfrm>
        <a:graphic>
          <a:graphicData uri="http://schemas.openxmlformats.org/drawingml/2006/table">
            <a:tbl>
              <a:tblPr/>
              <a:tblGrid>
                <a:gridCol w="1411087"/>
                <a:gridCol w="1332693"/>
                <a:gridCol w="3370933"/>
                <a:gridCol w="1332695"/>
                <a:gridCol w="1265562"/>
              </a:tblGrid>
              <a:tr h="888099">
                <a:tc>
                  <a:txBody>
                    <a:bodyPr/>
                    <a:lstStyle/>
                    <a:p>
                      <a:pPr algn="ct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888099">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36.</a:t>
                      </a:r>
                      <a:r>
                        <a:rPr lang="en-US" sz="1600" b="1" dirty="0">
                          <a:latin typeface="Arial" pitchFamily="34" charset="0"/>
                          <a:ea typeface="Times New Roman"/>
                          <a:cs typeface="Arial" pitchFamily="34" charset="0"/>
                        </a:rPr>
                        <a:t>01</a:t>
                      </a: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Έσοδα χρήσης εισπρακτέα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583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099">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70.___</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Έσοδα από τόκους χορηγήσεων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583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[8]</a:t>
            </a:r>
            <a:endParaRPr lang="en-US" altLang="el-GR" sz="3600" u="sng" dirty="0" smtClean="0">
              <a:latin typeface="Arial" charset="0"/>
              <a:ea typeface="ＭＳ Ｐゴシック" pitchFamily="34" charset="-128"/>
              <a:cs typeface="Arial" charset="0"/>
            </a:endParaRPr>
          </a:p>
        </p:txBody>
      </p:sp>
      <p:sp>
        <p:nvSpPr>
          <p:cNvPr id="38915" name="Content Placeholder 2"/>
          <p:cNvSpPr>
            <a:spLocks noGrp="1"/>
          </p:cNvSpPr>
          <p:nvPr>
            <p:ph idx="1"/>
          </p:nvPr>
        </p:nvSpPr>
        <p:spPr>
          <a:xfrm>
            <a:off x="457200" y="914400"/>
            <a:ext cx="8229600" cy="2154560"/>
          </a:xfrm>
        </p:spPr>
        <p:txBody>
          <a:bodyPr>
            <a:normAutofit fontScale="92500" lnSpcReduction="10000"/>
          </a:bodyPr>
          <a:lstStyle/>
          <a:p>
            <a:pPr algn="ctr">
              <a:buFont typeface="Arial" charset="0"/>
              <a:buNone/>
            </a:pPr>
            <a:r>
              <a:rPr lang="el-GR" altLang="el-GR" sz="1600" dirty="0" smtClean="0">
                <a:latin typeface="Arial" charset="0"/>
                <a:ea typeface="ＭＳ Ｐゴシック" pitchFamily="34" charset="-128"/>
                <a:cs typeface="Arial" charset="0"/>
              </a:rPr>
              <a:t>	 </a:t>
            </a:r>
            <a:r>
              <a:rPr lang="el-GR" altLang="el-GR" sz="2400" u="sng" dirty="0" smtClean="0">
                <a:latin typeface="Arial" charset="0"/>
                <a:ea typeface="ＭＳ Ｐゴシック" pitchFamily="34" charset="-128"/>
                <a:cs typeface="Arial" charset="0"/>
              </a:rPr>
              <a:t>Λογιστικός χειρισμός κατά την εξυπηρέτηση της χρηματοδότησης</a:t>
            </a:r>
          </a:p>
          <a:p>
            <a:pPr>
              <a:buFont typeface="Arial" charset="0"/>
              <a:buNone/>
            </a:pPr>
            <a:endParaRPr lang="el-GR" altLang="el-GR" sz="2400" u="sng" dirty="0" smtClean="0">
              <a:latin typeface="Arial" charset="0"/>
              <a:ea typeface="ＭＳ Ｐゴシック" pitchFamily="34" charset="-128"/>
              <a:cs typeface="Arial" charset="0"/>
            </a:endParaRPr>
          </a:p>
          <a:p>
            <a:pPr algn="just">
              <a:buFont typeface="Arial" charset="0"/>
              <a:buNone/>
            </a:pPr>
            <a:r>
              <a:rPr lang="el-GR" altLang="el-GR" sz="2400" dirty="0" smtClean="0">
                <a:latin typeface="Arial" charset="0"/>
                <a:ea typeface="ＭＳ Ｐゴシック" pitchFamily="34" charset="-128"/>
                <a:cs typeface="Arial" charset="0"/>
              </a:rPr>
              <a:t>	</a:t>
            </a:r>
            <a:r>
              <a:rPr lang="el-GR" altLang="el-GR" sz="2200" dirty="0" smtClean="0">
                <a:latin typeface="Arial" charset="0"/>
                <a:ea typeface="ＭＳ Ｐゴシック" pitchFamily="34" charset="-128"/>
                <a:cs typeface="Arial" charset="0"/>
              </a:rPr>
              <a:t>Όταν </a:t>
            </a:r>
            <a:r>
              <a:rPr lang="el-GR" altLang="el-GR" sz="2200" dirty="0" smtClean="0">
                <a:ea typeface="ＭＳ Ｐゴシック" pitchFamily="34" charset="-128"/>
              </a:rPr>
              <a:t>κάποιος πιστούχος εξοφλεί μία χρηματοδότηση που έχει λάβει η λογιστική απεικόνιση στα βιβλία της τράπεζας θα λάβει την παρακάτω μορφή</a:t>
            </a:r>
            <a:endParaRPr lang="en-US" altLang="el-GR" sz="2200" dirty="0" smtClean="0">
              <a:latin typeface="Arial" charset="0"/>
              <a:ea typeface="ＭＳ Ｐゴシック" pitchFamily="34" charset="-128"/>
              <a:cs typeface="Arial" charset="0"/>
            </a:endParaRPr>
          </a:p>
        </p:txBody>
      </p:sp>
      <p:sp>
        <p:nvSpPr>
          <p:cNvPr id="38916"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8" name="Table 7"/>
          <p:cNvGraphicFramePr>
            <a:graphicFrameLocks noGrp="1"/>
          </p:cNvGraphicFramePr>
          <p:nvPr/>
        </p:nvGraphicFramePr>
        <p:xfrm>
          <a:off x="467544" y="3573015"/>
          <a:ext cx="8208912" cy="1762944"/>
        </p:xfrm>
        <a:graphic>
          <a:graphicData uri="http://schemas.openxmlformats.org/drawingml/2006/table">
            <a:tbl>
              <a:tblPr/>
              <a:tblGrid>
                <a:gridCol w="2234071"/>
                <a:gridCol w="2218196"/>
                <a:gridCol w="3756645"/>
              </a:tblGrid>
              <a:tr h="587648">
                <a:tc>
                  <a:txBody>
                    <a:bodyPr/>
                    <a:lstStyle/>
                    <a:p>
                      <a:pPr algn="ctr">
                        <a:spcAft>
                          <a:spcPts val="0"/>
                        </a:spcAft>
                      </a:pPr>
                      <a:endParaRPr lang="el-GR" sz="1600" b="1" dirty="0">
                        <a:latin typeface="Arial" pitchFamily="34" charset="0"/>
                        <a:ea typeface="Times New Roman"/>
                        <a:cs typeface="Arial" pitchFamily="34" charset="0"/>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587648">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38.00</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Ταμείο </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648">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20.___</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Χορηγήσεις</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36" name="Rectangle 1"/>
          <p:cNvSpPr>
            <a:spLocks noChangeArrowheads="1"/>
          </p:cNvSpPr>
          <p:nvPr/>
        </p:nvSpPr>
        <p:spPr bwMode="auto">
          <a:xfrm>
            <a:off x="323528" y="5425985"/>
            <a:ext cx="8568952" cy="1200329"/>
          </a:xfrm>
          <a:prstGeom prst="rect">
            <a:avLst/>
          </a:prstGeom>
          <a:noFill/>
          <a:ln w="9525">
            <a:noFill/>
            <a:miter lim="800000"/>
            <a:headEnd/>
            <a:tailEnd/>
          </a:ln>
        </p:spPr>
        <p:txBody>
          <a:bodyPr wrap="square" anchor="ctr">
            <a:spAutoFit/>
          </a:bodyPr>
          <a:lstStyle/>
          <a:p>
            <a:pPr algn="just"/>
            <a:r>
              <a:rPr lang="el-GR" altLang="el-GR" sz="2400" dirty="0"/>
              <a:t>Η εξυπηρέτηση - σταδιακή πληρωμή των χρηματοδοτήσεων διενεργείται από τους πιστούχους με χρεολυτικές ή τοκοχρεολυτικές δόσεις</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[9]</a:t>
            </a:r>
            <a:endParaRPr lang="en-US" altLang="el-GR" sz="3600" u="sng" dirty="0" smtClean="0">
              <a:latin typeface="Arial" charset="0"/>
              <a:ea typeface="ＭＳ Ｐゴシック" pitchFamily="34" charset="-128"/>
              <a:cs typeface="Arial" charset="0"/>
            </a:endParaRPr>
          </a:p>
        </p:txBody>
      </p:sp>
      <p:sp>
        <p:nvSpPr>
          <p:cNvPr id="39939" name="Content Placeholder 2"/>
          <p:cNvSpPr>
            <a:spLocks noGrp="1"/>
          </p:cNvSpPr>
          <p:nvPr>
            <p:ph idx="1"/>
          </p:nvPr>
        </p:nvSpPr>
        <p:spPr>
          <a:xfrm>
            <a:off x="251520" y="914400"/>
            <a:ext cx="8640960" cy="3306688"/>
          </a:xfrm>
        </p:spPr>
        <p:txBody>
          <a:bodyPr>
            <a:normAutofit fontScale="92500" lnSpcReduction="20000"/>
          </a:bodyPr>
          <a:lstStyle/>
          <a:p>
            <a:pPr algn="just">
              <a:buFont typeface="Arial" charset="0"/>
              <a:buNone/>
            </a:pPr>
            <a:r>
              <a:rPr lang="el-GR" altLang="el-GR" sz="1600" dirty="0" smtClean="0">
                <a:ea typeface="ＭＳ Ｐゴシック" pitchFamily="34" charset="-128"/>
              </a:rPr>
              <a:t>	</a:t>
            </a:r>
            <a:r>
              <a:rPr lang="el-GR" altLang="el-GR" sz="2000" u="sng" dirty="0" smtClean="0">
                <a:latin typeface="Arial" charset="0"/>
                <a:ea typeface="ＭＳ Ｐゴシック" pitchFamily="34" charset="-128"/>
                <a:cs typeface="Arial" charset="0"/>
              </a:rPr>
              <a:t>Παράδειγμα 1ο </a:t>
            </a:r>
            <a:endParaRPr lang="el-GR" altLang="el-GR" sz="2000" dirty="0" smtClean="0">
              <a:latin typeface="Arial" charset="0"/>
              <a:ea typeface="ＭＳ Ｐゴシック" pitchFamily="34" charset="-128"/>
              <a:cs typeface="Arial" charset="0"/>
            </a:endParaRPr>
          </a:p>
          <a:p>
            <a:pPr algn="just">
              <a:buFont typeface="Arial" charset="0"/>
              <a:buNone/>
            </a:pPr>
            <a:r>
              <a:rPr lang="el-GR" altLang="el-GR" sz="2000" dirty="0" smtClean="0">
                <a:latin typeface="Arial" charset="0"/>
                <a:ea typeface="ＭＳ Ｐゴシック" pitchFamily="34" charset="-128"/>
                <a:cs typeface="Arial" charset="0"/>
              </a:rPr>
              <a:t>	Έστω ότι τράπεζα έχει εγκρίνει χρηματοδότηση σε μία βιομηχανία τροφίμων ύψους € 1.000.000 με επιτόκιο 8% και αποπληρωμή του δανείου σε 8 έτη με εξάμηνες τοκοχρεολυτικές δόσεις (η εκταμίευση του δανείου πραγματοποιείται την 1.10.2011).</a:t>
            </a:r>
          </a:p>
          <a:p>
            <a:pPr algn="just">
              <a:buFont typeface="Arial" charset="0"/>
              <a:buNone/>
            </a:pPr>
            <a:r>
              <a:rPr lang="el-GR" altLang="el-GR" sz="2000" dirty="0" smtClean="0">
                <a:latin typeface="Arial" charset="0"/>
                <a:ea typeface="ＭＳ Ｐゴシック" pitchFamily="34" charset="-128"/>
                <a:cs typeface="Arial" charset="0"/>
              </a:rPr>
              <a:t> 	</a:t>
            </a:r>
          </a:p>
          <a:p>
            <a:pPr algn="just">
              <a:buFont typeface="Arial" charset="0"/>
              <a:buNone/>
            </a:pPr>
            <a:r>
              <a:rPr lang="el-GR" altLang="el-GR" sz="2000" dirty="0" smtClean="0">
                <a:latin typeface="Arial" charset="0"/>
                <a:ea typeface="ＭＳ Ｐゴシック" pitchFamily="34" charset="-128"/>
                <a:cs typeface="Arial" charset="0"/>
              </a:rPr>
              <a:t>	Οι λογιστικές εγγραφές που θα διενεργηθούν σταδιακά είναι οι παρακάτω:</a:t>
            </a:r>
          </a:p>
          <a:p>
            <a:pPr algn="just">
              <a:buFont typeface="Arial" charset="0"/>
              <a:buNone/>
            </a:pPr>
            <a:r>
              <a:rPr lang="el-GR" altLang="el-GR" sz="2000" dirty="0" smtClean="0">
                <a:latin typeface="Arial" charset="0"/>
                <a:ea typeface="ＭＳ Ｐゴシック" pitchFamily="34" charset="-128"/>
                <a:cs typeface="Arial" charset="0"/>
              </a:rPr>
              <a:t> </a:t>
            </a:r>
          </a:p>
          <a:p>
            <a:pPr algn="just">
              <a:buFont typeface="Arial" charset="0"/>
              <a:buNone/>
            </a:pPr>
            <a:r>
              <a:rPr lang="el-GR" altLang="el-GR" sz="2000" dirty="0" smtClean="0">
                <a:latin typeface="Arial" charset="0"/>
                <a:ea typeface="ＭＳ Ｐゴシック" pitchFamily="34" charset="-128"/>
                <a:cs typeface="Arial" charset="0"/>
              </a:rPr>
              <a:t>	(α) κατά την αρχική εκταμίευση - χορήγηση του δανείου</a:t>
            </a:r>
          </a:p>
          <a:p>
            <a:pPr algn="just">
              <a:buFont typeface="Arial" charset="0"/>
              <a:buNone/>
            </a:pPr>
            <a:r>
              <a:rPr lang="el-GR" altLang="el-GR" sz="2000" dirty="0" smtClean="0">
                <a:ea typeface="ＭＳ Ｐゴシック" pitchFamily="34" charset="-128"/>
              </a:rPr>
              <a:t>	</a:t>
            </a:r>
          </a:p>
          <a:p>
            <a:pPr algn="just">
              <a:buFont typeface="Arial" charset="0"/>
              <a:buNone/>
            </a:pPr>
            <a:r>
              <a:rPr lang="el-GR" altLang="el-GR" sz="2000" dirty="0" smtClean="0">
                <a:ea typeface="ＭＳ Ｐゴシック" pitchFamily="34" charset="-128"/>
              </a:rPr>
              <a:t>	1.10.2011</a:t>
            </a: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39940"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251520" y="4509121"/>
          <a:ext cx="8506643" cy="2039739"/>
        </p:xfrm>
        <a:graphic>
          <a:graphicData uri="http://schemas.openxmlformats.org/drawingml/2006/table">
            <a:tbl>
              <a:tblPr/>
              <a:tblGrid>
                <a:gridCol w="1377672"/>
                <a:gridCol w="1301135"/>
                <a:gridCol w="3291108"/>
                <a:gridCol w="1301136"/>
                <a:gridCol w="1235592"/>
              </a:tblGrid>
              <a:tr h="679913">
                <a:tc>
                  <a:txBody>
                    <a:bodyPr/>
                    <a:lstStyle/>
                    <a:p>
                      <a:pPr algn="ct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679913">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20.10.01.01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Χορηγήσεις στη βιομηχανία τροφίμων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1.000.000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913">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50.01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Καταθέσεις όψεως εταιριών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1.000.000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[10]</a:t>
            </a:r>
            <a:endParaRPr lang="en-US" altLang="el-GR" sz="3600" u="sng" dirty="0" smtClean="0">
              <a:latin typeface="Arial" charset="0"/>
              <a:ea typeface="ＭＳ Ｐゴシック" pitchFamily="34" charset="-128"/>
              <a:cs typeface="Arial" charset="0"/>
            </a:endParaRPr>
          </a:p>
        </p:txBody>
      </p:sp>
      <p:sp>
        <p:nvSpPr>
          <p:cNvPr id="40963" name="Content Placeholder 2"/>
          <p:cNvSpPr>
            <a:spLocks noGrp="1"/>
          </p:cNvSpPr>
          <p:nvPr>
            <p:ph idx="1"/>
          </p:nvPr>
        </p:nvSpPr>
        <p:spPr>
          <a:xfrm>
            <a:off x="179512" y="914400"/>
            <a:ext cx="8784976" cy="3378696"/>
          </a:xfrm>
        </p:spPr>
        <p:txBody>
          <a:bodyPr>
            <a:normAutofit/>
          </a:bodyPr>
          <a:lstStyle/>
          <a:p>
            <a:pPr>
              <a:buFont typeface="Arial" charset="0"/>
              <a:buNone/>
            </a:pPr>
            <a:r>
              <a:rPr lang="el-GR" altLang="el-GR" sz="1600" dirty="0" smtClean="0">
                <a:ea typeface="ＭＳ Ｐゴシック" pitchFamily="34" charset="-128"/>
              </a:rPr>
              <a:t>	</a:t>
            </a:r>
            <a:r>
              <a:rPr lang="el-GR" altLang="el-GR" sz="2400" u="sng" dirty="0" smtClean="0">
                <a:latin typeface="Arial" charset="0"/>
                <a:ea typeface="ＭＳ Ｐゴシック" pitchFamily="34" charset="-128"/>
                <a:cs typeface="Arial" charset="0"/>
              </a:rPr>
              <a:t>Παράδειγμα 1ο (συνέχεια)</a:t>
            </a:r>
            <a:endParaRPr lang="el-GR" altLang="el-GR" sz="2400" dirty="0" smtClean="0">
              <a:latin typeface="Arial" charset="0"/>
              <a:ea typeface="ＭＳ Ｐゴシック" pitchFamily="34" charset="-128"/>
              <a:cs typeface="Arial" charset="0"/>
            </a:endParaRPr>
          </a:p>
          <a:p>
            <a:pPr>
              <a:buFont typeface="Arial" charset="0"/>
              <a:buNone/>
            </a:pPr>
            <a:r>
              <a:rPr lang="el-GR" altLang="el-GR" sz="2400" dirty="0" smtClean="0">
                <a:latin typeface="Arial" charset="0"/>
                <a:ea typeface="ＭＳ Ｐゴシック" pitchFamily="34" charset="-128"/>
                <a:cs typeface="Arial" charset="0"/>
              </a:rPr>
              <a:t>	</a:t>
            </a:r>
          </a:p>
          <a:p>
            <a:pPr algn="just">
              <a:buFont typeface="Arial" charset="0"/>
              <a:buNone/>
            </a:pPr>
            <a:r>
              <a:rPr lang="el-GR" altLang="el-GR" sz="2400" dirty="0" smtClean="0">
                <a:latin typeface="Arial" charset="0"/>
                <a:ea typeface="ＭＳ Ｐゴシック" pitchFamily="34" charset="-128"/>
                <a:cs typeface="Arial" charset="0"/>
              </a:rPr>
              <a:t>	</a:t>
            </a:r>
            <a:r>
              <a:rPr lang="el-GR" altLang="el-GR" sz="2400" dirty="0" smtClean="0">
                <a:ea typeface="ＭＳ Ｐゴシック" pitchFamily="34" charset="-128"/>
              </a:rPr>
              <a:t>(β) υπολογισμός των αναλογούντων, δεδουλευμένων και μη απαιτητών τόκων του έτους 2011 (διάστημα από 1.10.2011 έως 31.12.2011) για την σύνταξη των οικονομικών καταστάσεων της τράπεζας (1.000.000 * 8% * 90 : 360 = 20.000)</a:t>
            </a:r>
          </a:p>
          <a:p>
            <a:pPr>
              <a:buFont typeface="Arial" charset="0"/>
              <a:buNone/>
            </a:pPr>
            <a:endParaRPr lang="el-GR" altLang="el-GR" sz="2400" dirty="0" smtClean="0">
              <a:ea typeface="ＭＳ Ｐゴシック" pitchFamily="34" charset="-128"/>
            </a:endParaRPr>
          </a:p>
          <a:p>
            <a:pPr>
              <a:buFont typeface="Arial" charset="0"/>
              <a:buNone/>
            </a:pPr>
            <a:r>
              <a:rPr lang="el-GR" altLang="el-GR" sz="2400" dirty="0" smtClean="0">
                <a:ea typeface="ＭＳ Ｐゴシック" pitchFamily="34" charset="-128"/>
              </a:rPr>
              <a:t>	31.12.2011</a:t>
            </a:r>
            <a:r>
              <a:rPr lang="el-GR" altLang="el-GR" sz="1600" dirty="0" smtClean="0">
                <a:ea typeface="ＭＳ Ｐゴシック" pitchFamily="34" charset="-128"/>
              </a:rPr>
              <a:t> </a:t>
            </a: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40964"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251520" y="4509120"/>
          <a:ext cx="8712967" cy="2111748"/>
        </p:xfrm>
        <a:graphic>
          <a:graphicData uri="http://schemas.openxmlformats.org/drawingml/2006/table">
            <a:tbl>
              <a:tblPr/>
              <a:tblGrid>
                <a:gridCol w="1411087"/>
                <a:gridCol w="1332693"/>
                <a:gridCol w="3370932"/>
                <a:gridCol w="1332694"/>
                <a:gridCol w="1265561"/>
              </a:tblGrid>
              <a:tr h="703916">
                <a:tc>
                  <a:txBody>
                    <a:bodyPr/>
                    <a:lstStyle/>
                    <a:p>
                      <a:pPr algn="ct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703916">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20.10.01.03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Αναλογούντες και μη απαιτητοί τόκοι βιομηχανίας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20.000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916">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70.05.10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Τόκοι από χορηγήσεις στη βιομηχανία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20.000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[11]</a:t>
            </a:r>
            <a:endParaRPr lang="en-US" altLang="el-GR" sz="3600" u="sng" dirty="0" smtClean="0">
              <a:latin typeface="Arial" charset="0"/>
              <a:ea typeface="ＭＳ Ｐゴシック" pitchFamily="34" charset="-128"/>
              <a:cs typeface="Arial" charset="0"/>
            </a:endParaRPr>
          </a:p>
        </p:txBody>
      </p:sp>
      <p:sp>
        <p:nvSpPr>
          <p:cNvPr id="41987" name="Content Placeholder 2"/>
          <p:cNvSpPr>
            <a:spLocks noGrp="1"/>
          </p:cNvSpPr>
          <p:nvPr>
            <p:ph idx="1"/>
          </p:nvPr>
        </p:nvSpPr>
        <p:spPr>
          <a:xfrm>
            <a:off x="251520" y="914400"/>
            <a:ext cx="8712968" cy="1506538"/>
          </a:xfrm>
        </p:spPr>
        <p:txBody>
          <a:bodyPr>
            <a:normAutofit fontScale="62500" lnSpcReduction="20000"/>
          </a:bodyPr>
          <a:lstStyle/>
          <a:p>
            <a:pPr algn="ctr">
              <a:buFont typeface="Arial" charset="0"/>
              <a:buNone/>
            </a:pPr>
            <a:r>
              <a:rPr lang="el-GR" altLang="el-GR" sz="1600" dirty="0" smtClean="0">
                <a:ea typeface="ＭＳ Ｐゴシック" pitchFamily="34" charset="-128"/>
              </a:rPr>
              <a:t>	</a:t>
            </a:r>
            <a:r>
              <a:rPr lang="el-GR" altLang="el-GR" sz="2900" b="1" u="sng" dirty="0" smtClean="0">
                <a:latin typeface="Arial" charset="0"/>
                <a:ea typeface="ＭＳ Ｐゴシック" pitchFamily="34" charset="-128"/>
                <a:cs typeface="Arial" charset="0"/>
              </a:rPr>
              <a:t>Παράδειγμα 1ο (συνέχεια)</a:t>
            </a:r>
            <a:endParaRPr lang="el-GR" altLang="el-GR" sz="2900" b="1" dirty="0" smtClean="0">
              <a:latin typeface="Arial" charset="0"/>
              <a:ea typeface="ＭＳ Ｐゴシック" pitchFamily="34" charset="-128"/>
              <a:cs typeface="Arial" charset="0"/>
            </a:endParaRPr>
          </a:p>
          <a:p>
            <a:pPr>
              <a:buFont typeface="Arial" charset="0"/>
              <a:buNone/>
            </a:pPr>
            <a:r>
              <a:rPr lang="el-GR" altLang="el-GR" sz="2900" b="1" dirty="0" smtClean="0">
                <a:latin typeface="Arial" charset="0"/>
                <a:ea typeface="ＭＳ Ｐゴシック" pitchFamily="34" charset="-128"/>
                <a:cs typeface="Arial" charset="0"/>
              </a:rPr>
              <a:t>	</a:t>
            </a:r>
          </a:p>
          <a:p>
            <a:pPr>
              <a:buFont typeface="Arial" charset="0"/>
              <a:buNone/>
            </a:pPr>
            <a:r>
              <a:rPr lang="el-GR" altLang="el-GR" sz="2900" b="1" dirty="0" smtClean="0">
                <a:ea typeface="ＭＳ Ｐゴシック" pitchFamily="34" charset="-128"/>
              </a:rPr>
              <a:t>(γ) αντιλογισμός των αναλογούντων τόκων της περιόδου από 1.10.2011 έως 31.12.2011</a:t>
            </a:r>
          </a:p>
          <a:p>
            <a:pPr>
              <a:buFont typeface="Arial" charset="0"/>
              <a:buNone/>
            </a:pPr>
            <a:endParaRPr lang="el-GR" altLang="el-GR" sz="2900" b="1" dirty="0" smtClean="0">
              <a:ea typeface="ＭＳ Ｐゴシック" pitchFamily="34" charset="-128"/>
            </a:endParaRPr>
          </a:p>
          <a:p>
            <a:pPr>
              <a:buFont typeface="Arial" charset="0"/>
              <a:buNone/>
            </a:pPr>
            <a:r>
              <a:rPr lang="el-GR" altLang="el-GR" sz="2900" b="1" dirty="0" smtClean="0">
                <a:ea typeface="ＭＳ Ｐゴシック" pitchFamily="34" charset="-128"/>
              </a:rPr>
              <a:t>	1.1.2012</a:t>
            </a:r>
            <a:endParaRPr lang="en-US" altLang="el-GR" sz="2900" b="1" dirty="0" smtClean="0">
              <a:latin typeface="Arial" charset="0"/>
              <a:ea typeface="ＭＳ Ｐゴシック" pitchFamily="34" charset="-128"/>
              <a:cs typeface="Arial" charset="0"/>
            </a:endParaRPr>
          </a:p>
        </p:txBody>
      </p:sp>
      <p:sp>
        <p:nvSpPr>
          <p:cNvPr id="41988"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179512" y="2420938"/>
          <a:ext cx="8784976" cy="1800150"/>
        </p:xfrm>
        <a:graphic>
          <a:graphicData uri="http://schemas.openxmlformats.org/drawingml/2006/table">
            <a:tbl>
              <a:tblPr/>
              <a:tblGrid>
                <a:gridCol w="1422749"/>
                <a:gridCol w="1343708"/>
                <a:gridCol w="3398790"/>
                <a:gridCol w="1343709"/>
                <a:gridCol w="1276020"/>
              </a:tblGrid>
              <a:tr h="600050">
                <a:tc>
                  <a:txBody>
                    <a:bodyPr/>
                    <a:lstStyle/>
                    <a:p>
                      <a:pPr algn="ct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600050">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70.05.10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Τόκοι από χορηγήσεις στη βιομηχανία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20.000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050">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20.10.01.03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Αναλογούντες και μη απαιτητοί τόκοι βιομηχανίας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20.000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2016" name="Rectangle 1"/>
          <p:cNvSpPr>
            <a:spLocks noChangeArrowheads="1"/>
          </p:cNvSpPr>
          <p:nvPr/>
        </p:nvSpPr>
        <p:spPr bwMode="auto">
          <a:xfrm>
            <a:off x="251520" y="4468909"/>
            <a:ext cx="8712968" cy="2246769"/>
          </a:xfrm>
          <a:prstGeom prst="rect">
            <a:avLst/>
          </a:prstGeom>
          <a:noFill/>
          <a:ln w="9525">
            <a:noFill/>
            <a:miter lim="800000"/>
            <a:headEnd/>
            <a:tailEnd/>
          </a:ln>
        </p:spPr>
        <p:txBody>
          <a:bodyPr wrap="square" anchor="ctr">
            <a:spAutoFit/>
          </a:bodyPr>
          <a:lstStyle/>
          <a:p>
            <a:pPr algn="just"/>
            <a:r>
              <a:rPr lang="el-GR" altLang="el-GR" sz="2000" dirty="0"/>
              <a:t>δ) καταλογισμός των δεδουλευμένων τόκων της περιόδου από 1.10.2011 έως 31.3.2012 της πιστούχου σύμφωνα με της συμβατικές της υποχρεώσεις (πληρωμή τους στο 6μηνο). </a:t>
            </a:r>
          </a:p>
          <a:p>
            <a:pPr algn="just"/>
            <a:endParaRPr lang="el-GR" altLang="el-GR" sz="2000" dirty="0"/>
          </a:p>
          <a:p>
            <a:pPr algn="just"/>
            <a:r>
              <a:rPr lang="el-GR" altLang="el-GR" sz="2000" dirty="0"/>
              <a:t>Στον παρακάτω πίνακα περιγράφονται οι τοκοχρεολυτικές δόσεις για την αποπληρωμή της προαναφερόμενης χρηματοδότησης που ανέρχονται (τόκος + κεφάλαιο) σε € </a:t>
            </a:r>
            <a:r>
              <a:rPr lang="el-GR" altLang="el-GR" sz="2000" dirty="0" smtClean="0"/>
              <a:t>85.820</a:t>
            </a:r>
            <a:endParaRPr lang="el-GR" altLang="el-GR" sz="16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47667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[12]</a:t>
            </a:r>
            <a:endParaRPr lang="en-US" altLang="el-GR" sz="3600" u="sng" dirty="0" smtClean="0">
              <a:latin typeface="Arial" charset="0"/>
              <a:ea typeface="ＭＳ Ｐゴシック" pitchFamily="34" charset="-128"/>
              <a:cs typeface="Arial" charset="0"/>
            </a:endParaRPr>
          </a:p>
        </p:txBody>
      </p:sp>
      <p:sp>
        <p:nvSpPr>
          <p:cNvPr id="43011" name="Content Placeholder 2"/>
          <p:cNvSpPr>
            <a:spLocks noGrp="1"/>
          </p:cNvSpPr>
          <p:nvPr>
            <p:ph idx="1"/>
          </p:nvPr>
        </p:nvSpPr>
        <p:spPr>
          <a:xfrm>
            <a:off x="467544" y="620688"/>
            <a:ext cx="8229600" cy="427038"/>
          </a:xfrm>
        </p:spPr>
        <p:txBody>
          <a:bodyPr>
            <a:normAutofit fontScale="25000" lnSpcReduction="20000"/>
          </a:bodyPr>
          <a:lstStyle/>
          <a:p>
            <a:pPr>
              <a:buFont typeface="Arial" charset="0"/>
              <a:buNone/>
            </a:pPr>
            <a:r>
              <a:rPr lang="el-GR" altLang="el-GR" sz="1600" dirty="0" smtClean="0">
                <a:ea typeface="ＭＳ Ｐゴシック" pitchFamily="34" charset="-128"/>
              </a:rPr>
              <a:t>	</a:t>
            </a:r>
            <a:r>
              <a:rPr lang="el-GR" altLang="el-GR" sz="7200" b="1" u="sng" dirty="0" smtClean="0">
                <a:latin typeface="Arial" charset="0"/>
                <a:ea typeface="ＭＳ Ｐゴシック" pitchFamily="34" charset="-128"/>
                <a:cs typeface="Arial" charset="0"/>
              </a:rPr>
              <a:t>Παράδειγμα 1ο (συνέχεια)</a:t>
            </a:r>
            <a:endParaRPr lang="el-GR" altLang="el-GR" sz="7200" b="1" dirty="0" smtClean="0">
              <a:latin typeface="Arial" charset="0"/>
              <a:ea typeface="ＭＳ Ｐゴシック" pitchFamily="34" charset="-128"/>
              <a:cs typeface="Arial" charset="0"/>
            </a:endParaRPr>
          </a:p>
          <a:p>
            <a:pPr>
              <a:buFont typeface="Arial" charset="0"/>
              <a:buNone/>
            </a:pPr>
            <a:r>
              <a:rPr lang="el-GR" altLang="el-GR" sz="7200" b="1" dirty="0" smtClean="0">
                <a:latin typeface="Arial" charset="0"/>
                <a:ea typeface="ＭＳ Ｐゴシック" pitchFamily="34" charset="-128"/>
                <a:cs typeface="Arial" charset="0"/>
              </a:rPr>
              <a:t>	</a:t>
            </a:r>
          </a:p>
          <a:p>
            <a:pPr>
              <a:buFont typeface="Arial" charset="0"/>
              <a:buNone/>
            </a:pPr>
            <a:endParaRPr lang="el-GR" altLang="el-GR" sz="1600" dirty="0" smtClean="0">
              <a:ea typeface="ＭＳ Ｐゴシック" pitchFamily="34" charset="-128"/>
            </a:endParaRPr>
          </a:p>
          <a:p>
            <a:pPr>
              <a:buFont typeface="Arial" charset="0"/>
              <a:buNone/>
            </a:pPr>
            <a:endParaRPr lang="el-GR" altLang="el-GR" sz="1600" dirty="0" smtClean="0">
              <a:ea typeface="ＭＳ Ｐゴシック" pitchFamily="34" charset="-128"/>
            </a:endParaRPr>
          </a:p>
          <a:p>
            <a:pPr>
              <a:buFont typeface="Arial" charset="0"/>
              <a:buNone/>
            </a:pPr>
            <a:endParaRPr lang="el-GR" altLang="el-GR" sz="1600" dirty="0" smtClean="0">
              <a:ea typeface="ＭＳ Ｐゴシック" pitchFamily="34" charset="-128"/>
            </a:endParaRPr>
          </a:p>
          <a:p>
            <a:pPr>
              <a:buFont typeface="Arial" charset="0"/>
              <a:buNone/>
            </a:pPr>
            <a:r>
              <a:rPr lang="el-GR" altLang="el-GR" sz="1600" dirty="0" smtClean="0">
                <a:ea typeface="ＭＳ Ｐゴシック" pitchFamily="34" charset="-128"/>
              </a:rPr>
              <a:t> </a:t>
            </a: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43012"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8" name="Table 7"/>
          <p:cNvGraphicFramePr>
            <a:graphicFrameLocks noGrp="1"/>
          </p:cNvGraphicFramePr>
          <p:nvPr/>
        </p:nvGraphicFramePr>
        <p:xfrm>
          <a:off x="179511" y="1341431"/>
          <a:ext cx="8784977" cy="5255928"/>
        </p:xfrm>
        <a:graphic>
          <a:graphicData uri="http://schemas.openxmlformats.org/drawingml/2006/table">
            <a:tbl>
              <a:tblPr/>
              <a:tblGrid>
                <a:gridCol w="1061201"/>
                <a:gridCol w="1788010"/>
                <a:gridCol w="1788010"/>
                <a:gridCol w="1943073"/>
                <a:gridCol w="2204683"/>
              </a:tblGrid>
              <a:tr h="789496">
                <a:tc>
                  <a:txBody>
                    <a:bodyPr/>
                    <a:lstStyle/>
                    <a:p>
                      <a:pPr algn="ctr">
                        <a:spcAft>
                          <a:spcPts val="0"/>
                        </a:spcAft>
                      </a:pPr>
                      <a:r>
                        <a:rPr lang="en-US" sz="1600" b="1" dirty="0">
                          <a:latin typeface="Arial" pitchFamily="34" charset="0"/>
                          <a:ea typeface="Times New Roman"/>
                          <a:cs typeface="Arial" pitchFamily="34" charset="0"/>
                        </a:rPr>
                        <a:t>Α/Α</a:t>
                      </a:r>
                      <a:endParaRPr lang="el-GR" sz="1600" dirty="0">
                        <a:latin typeface="Arial" pitchFamily="34" charset="0"/>
                        <a:ea typeface="Times New Roman"/>
                        <a:cs typeface="Arial" pitchFamily="34"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Arial" pitchFamily="34" charset="0"/>
                          <a:ea typeface="Times New Roman"/>
                          <a:cs typeface="Arial" pitchFamily="34" charset="0"/>
                        </a:rPr>
                        <a:t>Αρχικό υπόλοιπο κεφαλαίου </a:t>
                      </a:r>
                      <a:endParaRPr lang="el-GR" sz="1600" dirty="0">
                        <a:latin typeface="Arial" pitchFamily="34" charset="0"/>
                        <a:ea typeface="Times New Roman"/>
                        <a:cs typeface="Arial" pitchFamily="34"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Arial" pitchFamily="34" charset="0"/>
                          <a:ea typeface="Times New Roman"/>
                          <a:cs typeface="Arial" pitchFamily="34" charset="0"/>
                        </a:rPr>
                        <a:t>Τόκος</a:t>
                      </a:r>
                      <a:endParaRPr lang="el-GR" sz="1600" dirty="0">
                        <a:latin typeface="Arial" pitchFamily="34" charset="0"/>
                        <a:ea typeface="Times New Roman"/>
                        <a:cs typeface="Arial" pitchFamily="34"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Arial" pitchFamily="34" charset="0"/>
                          <a:ea typeface="Times New Roman"/>
                          <a:cs typeface="Arial" pitchFamily="34" charset="0"/>
                        </a:rPr>
                        <a:t> Κεφάλαιο </a:t>
                      </a:r>
                      <a:endParaRPr lang="el-GR" sz="1600" dirty="0">
                        <a:latin typeface="Arial" pitchFamily="34" charset="0"/>
                        <a:ea typeface="Times New Roman"/>
                        <a:cs typeface="Arial" pitchFamily="34"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Arial" pitchFamily="34" charset="0"/>
                          <a:ea typeface="Times New Roman"/>
                          <a:cs typeface="Arial" pitchFamily="34" charset="0"/>
                        </a:rPr>
                        <a:t>Τελικό υπόλοιπο κεφαλαίου </a:t>
                      </a:r>
                      <a:endParaRPr lang="el-GR" sz="1600" dirty="0">
                        <a:latin typeface="Arial" pitchFamily="34" charset="0"/>
                        <a:ea typeface="Times New Roman"/>
                        <a:cs typeface="Arial" pitchFamily="34"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152">
                <a:tc>
                  <a:txBody>
                    <a:bodyPr/>
                    <a:lstStyle/>
                    <a:p>
                      <a:pPr algn="ctr">
                        <a:spcAft>
                          <a:spcPts val="0"/>
                        </a:spcAft>
                      </a:pPr>
                      <a:r>
                        <a:rPr lang="en-US" sz="1600" dirty="0">
                          <a:latin typeface="Arial" pitchFamily="34" charset="0"/>
                          <a:ea typeface="Times New Roman"/>
                          <a:cs typeface="Arial" pitchFamily="34" charset="0"/>
                        </a:rPr>
                        <a:t>1</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dirty="0">
                          <a:latin typeface="Arial" pitchFamily="34" charset="0"/>
                          <a:ea typeface="Times New Roman"/>
                          <a:cs typeface="Arial" pitchFamily="34" charset="0"/>
                        </a:rPr>
                        <a:t>1.000.000</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dirty="0">
                          <a:latin typeface="Arial" pitchFamily="34" charset="0"/>
                          <a:ea typeface="Times New Roman"/>
                          <a:cs typeface="Arial" pitchFamily="34" charset="0"/>
                        </a:rPr>
                        <a:t>40.000</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dirty="0">
                          <a:latin typeface="Arial" pitchFamily="34" charset="0"/>
                          <a:ea typeface="Times New Roman"/>
                          <a:cs typeface="Arial" pitchFamily="34" charset="0"/>
                        </a:rPr>
                        <a:t>45.820</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dirty="0">
                          <a:latin typeface="Arial" pitchFamily="34" charset="0"/>
                          <a:ea typeface="Times New Roman"/>
                          <a:cs typeface="Arial" pitchFamily="34" charset="0"/>
                        </a:rPr>
                        <a:t>954.180</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2</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954.180</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38.167</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47.653</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906.527</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3</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906.527</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36.261</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49.559</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856.968</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4</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856.968</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34.279</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51.541</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805.427</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5</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805.427</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32.217</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53.603</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751.824</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6</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751.824</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30.073</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55.747</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696.077</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7</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696.077</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27.843</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57.977</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638.100</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8</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638.100</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25.524</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60.296</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577.804</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9</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577.804</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23.112</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62.708</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515.096</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10</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515.096</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20.604</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65.216</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449.880</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11</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449.880</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17.995</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67.825</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382.055</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12</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382.055</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15.282</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70.538</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311.518</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13</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311.518</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12.461</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73.359</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238.158</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14</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238.158</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9.526</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76.294</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161.865</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15</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161.865</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6.475</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79.345</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latin typeface="Arial" pitchFamily="34" charset="0"/>
                          <a:ea typeface="Times New Roman"/>
                          <a:cs typeface="Arial" pitchFamily="34" charset="0"/>
                        </a:rPr>
                        <a:t>82.519</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152">
                <a:tc>
                  <a:txBody>
                    <a:bodyPr/>
                    <a:lstStyle/>
                    <a:p>
                      <a:pPr algn="ctr">
                        <a:spcAft>
                          <a:spcPts val="0"/>
                        </a:spcAft>
                      </a:pPr>
                      <a:r>
                        <a:rPr lang="en-US" sz="1600" dirty="0">
                          <a:latin typeface="Arial" pitchFamily="34" charset="0"/>
                          <a:ea typeface="Times New Roman"/>
                          <a:cs typeface="Arial" pitchFamily="34" charset="0"/>
                        </a:rPr>
                        <a:t>16</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latin typeface="Arial" pitchFamily="34" charset="0"/>
                          <a:ea typeface="Times New Roman"/>
                          <a:cs typeface="Arial" pitchFamily="34" charset="0"/>
                        </a:rPr>
                        <a:t>82.519</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latin typeface="Arial" pitchFamily="34" charset="0"/>
                          <a:ea typeface="Times New Roman"/>
                          <a:cs typeface="Arial" pitchFamily="34" charset="0"/>
                        </a:rPr>
                        <a:t>3.301</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latin typeface="Arial" pitchFamily="34" charset="0"/>
                          <a:ea typeface="Times New Roman"/>
                          <a:cs typeface="Arial" pitchFamily="34" charset="0"/>
                        </a:rPr>
                        <a:t>82.519</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latin typeface="Arial" pitchFamily="34" charset="0"/>
                          <a:ea typeface="Times New Roman"/>
                          <a:cs typeface="Arial" pitchFamily="34" charset="0"/>
                        </a:rPr>
                        <a:t>0</a:t>
                      </a:r>
                      <a:endParaRPr lang="el-GR" sz="1600" dirty="0">
                        <a:latin typeface="Arial" pitchFamily="34" charset="0"/>
                        <a:ea typeface="Times New Roman"/>
                        <a:cs typeface="Arial" pitchFamily="34" charset="0"/>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[13]</a:t>
            </a:r>
            <a:endParaRPr lang="en-US" altLang="el-GR" sz="3600" u="sng" dirty="0" smtClean="0">
              <a:latin typeface="Arial" charset="0"/>
              <a:ea typeface="ＭＳ Ｐゴシック" pitchFamily="34" charset="-128"/>
              <a:cs typeface="Arial" charset="0"/>
            </a:endParaRPr>
          </a:p>
        </p:txBody>
      </p:sp>
      <p:sp>
        <p:nvSpPr>
          <p:cNvPr id="44035" name="Content Placeholder 2"/>
          <p:cNvSpPr>
            <a:spLocks noGrp="1"/>
          </p:cNvSpPr>
          <p:nvPr>
            <p:ph idx="1"/>
          </p:nvPr>
        </p:nvSpPr>
        <p:spPr>
          <a:xfrm>
            <a:off x="457200" y="914400"/>
            <a:ext cx="8229600" cy="858838"/>
          </a:xfrm>
        </p:spPr>
        <p:txBody>
          <a:bodyPr>
            <a:normAutofit fontScale="40000" lnSpcReduction="20000"/>
          </a:bodyPr>
          <a:lstStyle/>
          <a:p>
            <a:pPr>
              <a:buFont typeface="Arial" charset="0"/>
              <a:buNone/>
            </a:pPr>
            <a:r>
              <a:rPr lang="el-GR" altLang="el-GR" sz="1600" dirty="0" smtClean="0">
                <a:ea typeface="ＭＳ Ｐゴシック" pitchFamily="34" charset="-128"/>
              </a:rPr>
              <a:t>	</a:t>
            </a:r>
            <a:r>
              <a:rPr lang="el-GR" altLang="el-GR" sz="4200" u="sng" dirty="0" smtClean="0">
                <a:latin typeface="Arial" charset="0"/>
                <a:ea typeface="ＭＳ Ｐゴシック" pitchFamily="34" charset="-128"/>
                <a:cs typeface="Arial" charset="0"/>
              </a:rPr>
              <a:t>Παράδειγμα 1ο (συνέχεια)</a:t>
            </a:r>
            <a:endParaRPr lang="el-GR" altLang="el-GR" sz="4200" dirty="0" smtClean="0">
              <a:latin typeface="Arial" charset="0"/>
              <a:ea typeface="ＭＳ Ｐゴシック" pitchFamily="34" charset="-128"/>
              <a:cs typeface="Arial" charset="0"/>
            </a:endParaRPr>
          </a:p>
          <a:p>
            <a:pPr>
              <a:buFont typeface="Arial" charset="0"/>
              <a:buNone/>
            </a:pPr>
            <a:r>
              <a:rPr lang="el-GR" altLang="el-GR" sz="4200" dirty="0" smtClean="0">
                <a:latin typeface="Arial" charset="0"/>
                <a:ea typeface="ＭＳ Ｐゴシック" pitchFamily="34" charset="-128"/>
                <a:cs typeface="Arial" charset="0"/>
              </a:rPr>
              <a:t>		</a:t>
            </a:r>
          </a:p>
          <a:p>
            <a:pPr>
              <a:buFont typeface="Arial" charset="0"/>
              <a:buNone/>
            </a:pPr>
            <a:r>
              <a:rPr lang="el-GR" altLang="el-GR" sz="4200" dirty="0" smtClean="0">
                <a:latin typeface="Arial" charset="0"/>
                <a:ea typeface="ＭＳ Ｐゴシック" pitchFamily="34" charset="-128"/>
                <a:cs typeface="Arial" charset="0"/>
              </a:rPr>
              <a:t>	31.3.2012</a:t>
            </a: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44036"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323528" y="1893888"/>
          <a:ext cx="8568952" cy="1463676"/>
        </p:xfrm>
        <a:graphic>
          <a:graphicData uri="http://schemas.openxmlformats.org/drawingml/2006/table">
            <a:tbl>
              <a:tblPr/>
              <a:tblGrid>
                <a:gridCol w="1387763"/>
                <a:gridCol w="1310666"/>
                <a:gridCol w="3315213"/>
                <a:gridCol w="1310667"/>
                <a:gridCol w="1244643"/>
              </a:tblGrid>
              <a:tr h="487892">
                <a:tc>
                  <a:txBody>
                    <a:bodyPr/>
                    <a:lstStyle/>
                    <a:p>
                      <a:pPr algn="ct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487892">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20.10.01.03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Χορηγήσεις στη βιομηχανία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40.000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892">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70.05.10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Τόκοι από χορηγήσεις στη βιομηχανία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40.000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064" name="Rectangle 1"/>
          <p:cNvSpPr>
            <a:spLocks noChangeArrowheads="1"/>
          </p:cNvSpPr>
          <p:nvPr/>
        </p:nvSpPr>
        <p:spPr bwMode="auto">
          <a:xfrm>
            <a:off x="251520" y="3576638"/>
            <a:ext cx="8712967" cy="1076325"/>
          </a:xfrm>
          <a:prstGeom prst="rect">
            <a:avLst/>
          </a:prstGeom>
          <a:noFill/>
          <a:ln w="9525">
            <a:noFill/>
            <a:miter lim="800000"/>
            <a:headEnd/>
            <a:tailEnd/>
          </a:ln>
        </p:spPr>
        <p:txBody>
          <a:bodyPr wrap="square" anchor="ctr">
            <a:spAutoFit/>
          </a:bodyPr>
          <a:lstStyle/>
          <a:p>
            <a:pPr algn="just" eaLnBrk="1" hangingPunct="1"/>
            <a:r>
              <a:rPr lang="el-GR" altLang="el-GR" sz="1600" dirty="0"/>
              <a:t>(</a:t>
            </a:r>
            <a:r>
              <a:rPr lang="el-GR" altLang="el-GR" sz="1600" b="1" dirty="0"/>
              <a:t>ε) πληρωμή από τον πελάτη της πρώτης τοκοχρεωλυτικής δόσεις των € 85.820 (κεφάλαιο € 45.820 + τόκοι € 40.000) </a:t>
            </a:r>
          </a:p>
          <a:p>
            <a:pPr algn="just" eaLnBrk="1" hangingPunct="1"/>
            <a:r>
              <a:rPr lang="el-GR" altLang="el-GR" sz="1600" b="1" dirty="0"/>
              <a:t> </a:t>
            </a:r>
          </a:p>
          <a:p>
            <a:pPr algn="just" eaLnBrk="1" hangingPunct="1"/>
            <a:r>
              <a:rPr lang="el-GR" altLang="el-GR" sz="1600" b="1" dirty="0"/>
              <a:t>1.4.2012</a:t>
            </a:r>
          </a:p>
        </p:txBody>
      </p:sp>
      <p:graphicFrame>
        <p:nvGraphicFramePr>
          <p:cNvPr id="9" name="Table 8"/>
          <p:cNvGraphicFramePr>
            <a:graphicFrameLocks noGrp="1"/>
          </p:cNvGraphicFramePr>
          <p:nvPr/>
        </p:nvGraphicFramePr>
        <p:xfrm>
          <a:off x="251520" y="4892675"/>
          <a:ext cx="8640960" cy="1463676"/>
        </p:xfrm>
        <a:graphic>
          <a:graphicData uri="http://schemas.openxmlformats.org/drawingml/2006/table">
            <a:tbl>
              <a:tblPr/>
              <a:tblGrid>
                <a:gridCol w="1399425"/>
                <a:gridCol w="1321680"/>
                <a:gridCol w="3343072"/>
                <a:gridCol w="1321681"/>
                <a:gridCol w="1255102"/>
              </a:tblGrid>
              <a:tr h="487892">
                <a:tc>
                  <a:txBody>
                    <a:bodyPr/>
                    <a:lstStyle/>
                    <a:p>
                      <a:pPr algn="ct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487892">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50.10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Καταθέσεις όψεως εταιριών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85.820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892">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20.10.01.09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Χορηγήσεις στη βιομηχανία τροφίμων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85.820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[14]</a:t>
            </a:r>
            <a:endParaRPr lang="en-US" altLang="el-GR" sz="3600" u="sng" dirty="0" smtClean="0">
              <a:latin typeface="Arial" charset="0"/>
              <a:ea typeface="ＭＳ Ｐゴシック" pitchFamily="34" charset="-128"/>
              <a:cs typeface="Arial" charset="0"/>
            </a:endParaRPr>
          </a:p>
        </p:txBody>
      </p:sp>
      <p:sp>
        <p:nvSpPr>
          <p:cNvPr id="45059" name="Content Placeholder 2"/>
          <p:cNvSpPr>
            <a:spLocks noGrp="1"/>
          </p:cNvSpPr>
          <p:nvPr>
            <p:ph idx="1"/>
          </p:nvPr>
        </p:nvSpPr>
        <p:spPr>
          <a:xfrm>
            <a:off x="457200" y="914400"/>
            <a:ext cx="8229600" cy="3162672"/>
          </a:xfrm>
        </p:spPr>
        <p:txBody>
          <a:bodyPr>
            <a:normAutofit lnSpcReduction="10000"/>
          </a:bodyPr>
          <a:lstStyle/>
          <a:p>
            <a:pPr>
              <a:buFont typeface="Arial" charset="0"/>
              <a:buNone/>
            </a:pPr>
            <a:r>
              <a:rPr lang="el-GR" altLang="el-GR" sz="1600" dirty="0" smtClean="0">
                <a:ea typeface="ＭＳ Ｐゴシック" pitchFamily="34" charset="-128"/>
              </a:rPr>
              <a:t>	</a:t>
            </a:r>
            <a:r>
              <a:rPr lang="el-GR" altLang="el-GR" sz="2400" u="sng" dirty="0" smtClean="0">
                <a:latin typeface="Arial" charset="0"/>
                <a:ea typeface="ＭＳ Ｐゴシック" pitchFamily="34" charset="-128"/>
                <a:cs typeface="Arial" charset="0"/>
              </a:rPr>
              <a:t>Παράδειγμα 1ο (συνέχεια)</a:t>
            </a:r>
            <a:endParaRPr lang="el-GR" altLang="el-GR" sz="2400" dirty="0" smtClean="0">
              <a:latin typeface="Arial" charset="0"/>
              <a:ea typeface="ＭＳ Ｐゴシック" pitchFamily="34" charset="-128"/>
              <a:cs typeface="Arial" charset="0"/>
            </a:endParaRPr>
          </a:p>
          <a:p>
            <a:pPr>
              <a:buFont typeface="Arial" charset="0"/>
              <a:buNone/>
            </a:pPr>
            <a:r>
              <a:rPr lang="el-GR" altLang="el-GR" sz="2400" dirty="0" smtClean="0">
                <a:latin typeface="Arial" charset="0"/>
                <a:ea typeface="ＭＳ Ｐゴシック" pitchFamily="34" charset="-128"/>
                <a:cs typeface="Arial" charset="0"/>
              </a:rPr>
              <a:t>		</a:t>
            </a:r>
          </a:p>
          <a:p>
            <a:pPr>
              <a:buFont typeface="Arial" charset="0"/>
              <a:buNone/>
            </a:pPr>
            <a:r>
              <a:rPr lang="el-GR" altLang="el-GR" sz="2400" dirty="0" smtClean="0">
                <a:latin typeface="Arial" charset="0"/>
                <a:ea typeface="ＭＳ Ｐゴシック" pitchFamily="34" charset="-128"/>
                <a:cs typeface="Arial" charset="0"/>
              </a:rPr>
              <a:t>	</a:t>
            </a:r>
            <a:r>
              <a:rPr lang="el-GR" altLang="el-GR" sz="2400" dirty="0" smtClean="0">
                <a:ea typeface="ＭＳ Ｐゴシック" pitchFamily="34" charset="-128"/>
              </a:rPr>
              <a:t>(στ) υπολογισμός των αναλογούντων, δεδουλευμένων και μη απαιτητών τόκων της περιόδου από 1.4.2012 έως 30.6.2012) για την σύνταξη των οικονομικών καταστάσεων της τράπεζας (954.180 * 8% * 90 : 360 = 19.084)</a:t>
            </a:r>
          </a:p>
          <a:p>
            <a:pPr>
              <a:buFont typeface="Arial" charset="0"/>
              <a:buNone/>
            </a:pPr>
            <a:r>
              <a:rPr lang="el-GR" altLang="el-GR" sz="2400" dirty="0" smtClean="0">
                <a:ea typeface="ＭＳ Ｐゴシック" pitchFamily="34" charset="-128"/>
              </a:rPr>
              <a:t>	 </a:t>
            </a:r>
          </a:p>
          <a:p>
            <a:pPr>
              <a:buFont typeface="Arial" charset="0"/>
              <a:buNone/>
            </a:pPr>
            <a:r>
              <a:rPr lang="el-GR" altLang="el-GR" sz="2400" dirty="0" smtClean="0">
                <a:ea typeface="ＭＳ Ｐゴシック" pitchFamily="34" charset="-128"/>
              </a:rPr>
              <a:t>	30.6.2012</a:t>
            </a:r>
            <a:r>
              <a:rPr lang="el-GR" altLang="el-GR" sz="1600" dirty="0" smtClean="0">
                <a:ea typeface="ＭＳ Ｐゴシック" pitchFamily="34" charset="-128"/>
              </a:rPr>
              <a:t> </a:t>
            </a: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45060"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251519" y="4797152"/>
          <a:ext cx="8640960" cy="1800201"/>
        </p:xfrm>
        <a:graphic>
          <a:graphicData uri="http://schemas.openxmlformats.org/drawingml/2006/table">
            <a:tbl>
              <a:tblPr/>
              <a:tblGrid>
                <a:gridCol w="1399425"/>
                <a:gridCol w="1321203"/>
                <a:gridCol w="3343549"/>
                <a:gridCol w="1321681"/>
                <a:gridCol w="1255102"/>
              </a:tblGrid>
              <a:tr h="600067">
                <a:tc>
                  <a:txBody>
                    <a:bodyPr/>
                    <a:lstStyle/>
                    <a:p>
                      <a:pPr algn="ct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600067">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20.10.01.03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Αναλογούντες και μη απαιτητοί τόκοι βιομηχανίας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19.084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067">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70.05.10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Τόκοι από χορηγήσεις στη βιομηχανία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19.084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0" y="274638"/>
            <a:ext cx="9144000" cy="1143000"/>
          </a:xfrm>
        </p:spPr>
        <p:txBody>
          <a:bodyPr/>
          <a:lstStyle/>
          <a:p>
            <a:r>
              <a:rPr lang="el-GR" sz="3200" b="1" dirty="0"/>
              <a:t>Εξίσωση κόστους πωληθέντων και αποθήκης για εμπορικές επιχειρήσεις</a:t>
            </a:r>
          </a:p>
        </p:txBody>
      </p:sp>
      <p:sp>
        <p:nvSpPr>
          <p:cNvPr id="38915" name="Rectangle 1027"/>
          <p:cNvSpPr>
            <a:spLocks noGrp="1" noChangeArrowheads="1"/>
          </p:cNvSpPr>
          <p:nvPr>
            <p:ph type="body" idx="1"/>
          </p:nvPr>
        </p:nvSpPr>
        <p:spPr>
          <a:xfrm>
            <a:off x="0" y="1556792"/>
            <a:ext cx="9144000" cy="5301208"/>
          </a:xfrm>
        </p:spPr>
        <p:txBody>
          <a:bodyPr/>
          <a:lstStyle/>
          <a:p>
            <a:r>
              <a:rPr lang="en-US" sz="2800" dirty="0"/>
              <a:t>E</a:t>
            </a:r>
            <a:r>
              <a:rPr lang="el-GR" sz="2800" dirty="0"/>
              <a:t> =(</a:t>
            </a:r>
            <a:r>
              <a:rPr lang="en-US" sz="2800" dirty="0"/>
              <a:t>C</a:t>
            </a:r>
            <a:r>
              <a:rPr lang="el-GR" sz="2800" dirty="0"/>
              <a:t> + </a:t>
            </a:r>
            <a:r>
              <a:rPr lang="en-US" sz="2800" dirty="0"/>
              <a:t>Ex</a:t>
            </a:r>
            <a:r>
              <a:rPr lang="el-GR" sz="2800" dirty="0"/>
              <a:t>)</a:t>
            </a:r>
          </a:p>
          <a:p>
            <a:r>
              <a:rPr lang="el-GR" sz="2800" dirty="0" smtClean="0"/>
              <a:t>Ε</a:t>
            </a:r>
            <a:r>
              <a:rPr lang="en-US" sz="2800" dirty="0" smtClean="0"/>
              <a:t> </a:t>
            </a:r>
            <a:r>
              <a:rPr lang="el-GR" sz="2800" dirty="0" smtClean="0"/>
              <a:t>=</a:t>
            </a:r>
            <a:r>
              <a:rPr lang="en-US" sz="2800" dirty="0" smtClean="0"/>
              <a:t> </a:t>
            </a:r>
            <a:r>
              <a:rPr lang="el-GR" sz="2800" dirty="0" smtClean="0"/>
              <a:t>έξοδα</a:t>
            </a:r>
            <a:endParaRPr lang="el-GR" sz="2800" dirty="0"/>
          </a:p>
          <a:p>
            <a:r>
              <a:rPr lang="en-US" sz="2800" dirty="0" smtClean="0"/>
              <a:t>Ex = </a:t>
            </a:r>
            <a:r>
              <a:rPr lang="el-GR" sz="2800" dirty="0" smtClean="0"/>
              <a:t>όλα </a:t>
            </a:r>
            <a:r>
              <a:rPr lang="el-GR" sz="2800" dirty="0"/>
              <a:t>τα άλλα έξοδα εκτός από το κόστος πωληθέντων</a:t>
            </a:r>
            <a:endParaRPr lang="en-US" sz="2800" dirty="0"/>
          </a:p>
          <a:p>
            <a:r>
              <a:rPr lang="en-US" sz="2800" dirty="0" smtClean="0"/>
              <a:t>C = </a:t>
            </a:r>
            <a:r>
              <a:rPr lang="el-GR" sz="2800" dirty="0"/>
              <a:t>Κόστος </a:t>
            </a:r>
            <a:r>
              <a:rPr lang="el-GR" sz="2800" dirty="0" smtClean="0"/>
              <a:t>πωληθέντων (= πωλήσεις – μικτό κέρδος)</a:t>
            </a:r>
            <a:endParaRPr lang="el-GR" sz="2800" dirty="0"/>
          </a:p>
          <a:p>
            <a:endParaRPr lang="el-GR" sz="2800" dirty="0"/>
          </a:p>
          <a:p>
            <a:r>
              <a:rPr lang="en-US" sz="2800" dirty="0"/>
              <a:t>C</a:t>
            </a:r>
            <a:r>
              <a:rPr lang="el-GR" sz="2800" dirty="0"/>
              <a:t> </a:t>
            </a:r>
            <a:r>
              <a:rPr lang="el-GR" sz="2800" dirty="0" smtClean="0"/>
              <a:t>=</a:t>
            </a:r>
            <a:r>
              <a:rPr lang="en-US" sz="2800" dirty="0" smtClean="0"/>
              <a:t> Pc</a:t>
            </a:r>
            <a:r>
              <a:rPr lang="en-US" sz="2800" dirty="0"/>
              <a:t>+(Inv1-Inv2)</a:t>
            </a:r>
          </a:p>
          <a:p>
            <a:r>
              <a:rPr lang="en-US" sz="2800" dirty="0" smtClean="0"/>
              <a:t>Pc = </a:t>
            </a:r>
            <a:r>
              <a:rPr lang="el-GR" sz="2800" dirty="0" smtClean="0"/>
              <a:t>Αγορές</a:t>
            </a:r>
            <a:endParaRPr lang="en-US" sz="2800" dirty="0"/>
          </a:p>
          <a:p>
            <a:r>
              <a:rPr lang="en-US" sz="2800" dirty="0"/>
              <a:t>Inv1</a:t>
            </a:r>
            <a:r>
              <a:rPr lang="el-GR" sz="2800" dirty="0"/>
              <a:t> = αξία αποθήκης </a:t>
            </a:r>
            <a:r>
              <a:rPr lang="el-GR" sz="2800" dirty="0" smtClean="0"/>
              <a:t>αρχικά</a:t>
            </a:r>
            <a:r>
              <a:rPr lang="en-US" sz="2800" dirty="0" smtClean="0"/>
              <a:t> (1/1/2017)</a:t>
            </a:r>
            <a:endParaRPr lang="el-GR" sz="2800" dirty="0"/>
          </a:p>
          <a:p>
            <a:r>
              <a:rPr lang="en-US" sz="2800" dirty="0"/>
              <a:t>Inv2</a:t>
            </a:r>
            <a:r>
              <a:rPr lang="el-GR" sz="2800" dirty="0"/>
              <a:t> = αξία αποθήκης </a:t>
            </a:r>
            <a:r>
              <a:rPr lang="el-GR" sz="2800" dirty="0" smtClean="0"/>
              <a:t>τελικά (31/12/2017)</a:t>
            </a:r>
            <a:endParaRPr lang="el-GR" sz="2800" dirty="0"/>
          </a:p>
          <a:p>
            <a:endParaRPr lang="el-GR" sz="24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914400"/>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[15]</a:t>
            </a:r>
            <a:endParaRPr lang="en-US" altLang="el-GR" sz="3600" u="sng" dirty="0" smtClean="0">
              <a:latin typeface="Arial" charset="0"/>
              <a:ea typeface="ＭＳ Ｐゴシック" pitchFamily="34" charset="-128"/>
              <a:cs typeface="Arial" charset="0"/>
            </a:endParaRPr>
          </a:p>
        </p:txBody>
      </p:sp>
      <p:sp>
        <p:nvSpPr>
          <p:cNvPr id="46083" name="Content Placeholder 2"/>
          <p:cNvSpPr>
            <a:spLocks noGrp="1"/>
          </p:cNvSpPr>
          <p:nvPr>
            <p:ph idx="1"/>
          </p:nvPr>
        </p:nvSpPr>
        <p:spPr>
          <a:xfrm>
            <a:off x="0" y="914400"/>
            <a:ext cx="8964488" cy="1219200"/>
          </a:xfrm>
        </p:spPr>
        <p:txBody>
          <a:bodyPr>
            <a:normAutofit fontScale="62500" lnSpcReduction="20000"/>
          </a:bodyPr>
          <a:lstStyle/>
          <a:p>
            <a:pPr>
              <a:buFont typeface="Arial" charset="0"/>
              <a:buNone/>
            </a:pPr>
            <a:r>
              <a:rPr lang="el-GR" altLang="el-GR" sz="1600" dirty="0" smtClean="0">
                <a:ea typeface="ＭＳ Ｐゴシック" pitchFamily="34" charset="-128"/>
              </a:rPr>
              <a:t>	</a:t>
            </a:r>
            <a:r>
              <a:rPr lang="el-GR" altLang="el-GR" sz="2700" b="1" u="sng" dirty="0" smtClean="0">
                <a:latin typeface="Arial" charset="0"/>
                <a:ea typeface="ＭＳ Ｐゴシック" pitchFamily="34" charset="-128"/>
                <a:cs typeface="Arial" charset="0"/>
              </a:rPr>
              <a:t>Παράδειγμα 1ο (συνέχεια)</a:t>
            </a:r>
            <a:endParaRPr lang="el-GR" altLang="el-GR" sz="2700" b="1" dirty="0" smtClean="0">
              <a:latin typeface="Arial" charset="0"/>
              <a:ea typeface="ＭＳ Ｐゴシック" pitchFamily="34" charset="-128"/>
              <a:cs typeface="Arial" charset="0"/>
            </a:endParaRPr>
          </a:p>
          <a:p>
            <a:pPr>
              <a:buFont typeface="Arial" charset="0"/>
              <a:buNone/>
            </a:pPr>
            <a:r>
              <a:rPr lang="el-GR" altLang="el-GR" sz="2700" dirty="0" smtClean="0">
                <a:latin typeface="Arial" charset="0"/>
                <a:ea typeface="ＭＳ Ｐゴシック" pitchFamily="34" charset="-128"/>
                <a:cs typeface="Arial" charset="0"/>
              </a:rPr>
              <a:t>		</a:t>
            </a:r>
          </a:p>
          <a:p>
            <a:pPr>
              <a:buFont typeface="Arial" charset="0"/>
              <a:buNone/>
            </a:pPr>
            <a:r>
              <a:rPr lang="el-GR" altLang="el-GR" sz="2700" dirty="0" smtClean="0">
                <a:latin typeface="Arial" charset="0"/>
                <a:ea typeface="ＭＳ Ｐゴシック" pitchFamily="34" charset="-128"/>
                <a:cs typeface="Arial" charset="0"/>
              </a:rPr>
              <a:t>	</a:t>
            </a:r>
            <a:r>
              <a:rPr lang="el-GR" altLang="el-GR" sz="2700" b="1" dirty="0" smtClean="0">
                <a:ea typeface="ＭＳ Ｐゴシック" pitchFamily="34" charset="-128"/>
              </a:rPr>
              <a:t>(ζ) αντιλογισμός των αναλογούντων τόκων της περιόδου από 1.4.2012 έως 30.6.2012</a:t>
            </a:r>
          </a:p>
          <a:p>
            <a:pPr>
              <a:buFont typeface="Arial" charset="0"/>
              <a:buNone/>
            </a:pPr>
            <a:r>
              <a:rPr lang="el-GR" altLang="el-GR" sz="2700" b="1" dirty="0" smtClean="0">
                <a:ea typeface="ＭＳ Ｐゴシック" pitchFamily="34" charset="-128"/>
              </a:rPr>
              <a:t>	 	1.7.2012</a:t>
            </a:r>
            <a:r>
              <a:rPr lang="el-GR" altLang="el-GR" sz="1600" b="1" dirty="0" smtClean="0">
                <a:ea typeface="ＭＳ Ｐゴシック" pitchFamily="34" charset="-128"/>
              </a:rPr>
              <a:t> </a:t>
            </a: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46084"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179512" y="2133600"/>
          <a:ext cx="8784976" cy="1463676"/>
        </p:xfrm>
        <a:graphic>
          <a:graphicData uri="http://schemas.openxmlformats.org/drawingml/2006/table">
            <a:tbl>
              <a:tblPr/>
              <a:tblGrid>
                <a:gridCol w="1422749"/>
                <a:gridCol w="1343223"/>
                <a:gridCol w="3399275"/>
                <a:gridCol w="1343709"/>
                <a:gridCol w="1276020"/>
              </a:tblGrid>
              <a:tr h="487892">
                <a:tc>
                  <a:txBody>
                    <a:bodyPr/>
                    <a:lstStyle/>
                    <a:p>
                      <a:pPr algn="ct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487892">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70.05.10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Τόκοι από χορηγήσεις στη βιομηχανία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19.084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892">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20.10.01.03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Αναλογούντες και μη απαιτητοί τόκοι βιομηχανίας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19.084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112" name="Rectangle 1"/>
          <p:cNvSpPr>
            <a:spLocks noChangeArrowheads="1"/>
          </p:cNvSpPr>
          <p:nvPr/>
        </p:nvSpPr>
        <p:spPr bwMode="auto">
          <a:xfrm>
            <a:off x="251520" y="3816712"/>
            <a:ext cx="8640959" cy="877163"/>
          </a:xfrm>
          <a:prstGeom prst="rect">
            <a:avLst/>
          </a:prstGeom>
          <a:noFill/>
          <a:ln w="9525">
            <a:noFill/>
            <a:miter lim="800000"/>
            <a:headEnd/>
            <a:tailEnd/>
          </a:ln>
        </p:spPr>
        <p:txBody>
          <a:bodyPr wrap="square" anchor="ctr">
            <a:spAutoFit/>
          </a:bodyPr>
          <a:lstStyle/>
          <a:p>
            <a:pPr algn="just"/>
            <a:r>
              <a:rPr lang="el-GR" altLang="el-GR" sz="1700" b="1" dirty="0"/>
              <a:t>(η) καταλογισμός των δεδουλευμένων τόκων της περιόδου από 1.4.2014 έως 30.9.2012 της πιστούχου σύμφωνα με της συμβατικές της υποχρεώσεις (πληρωμή τους στο 6μηνο).</a:t>
            </a:r>
          </a:p>
          <a:p>
            <a:pPr algn="just"/>
            <a:r>
              <a:rPr lang="el-GR" altLang="el-GR" sz="1700" b="1" dirty="0"/>
              <a:t>30.9.2012</a:t>
            </a:r>
          </a:p>
        </p:txBody>
      </p:sp>
      <p:graphicFrame>
        <p:nvGraphicFramePr>
          <p:cNvPr id="8" name="Table 7"/>
          <p:cNvGraphicFramePr>
            <a:graphicFrameLocks noGrp="1"/>
          </p:cNvGraphicFramePr>
          <p:nvPr/>
        </p:nvGraphicFramePr>
        <p:xfrm>
          <a:off x="179512" y="5085184"/>
          <a:ext cx="8784976" cy="1463676"/>
        </p:xfrm>
        <a:graphic>
          <a:graphicData uri="http://schemas.openxmlformats.org/drawingml/2006/table">
            <a:tbl>
              <a:tblPr/>
              <a:tblGrid>
                <a:gridCol w="1422748"/>
                <a:gridCol w="1343223"/>
                <a:gridCol w="3399276"/>
                <a:gridCol w="1343709"/>
                <a:gridCol w="1276020"/>
              </a:tblGrid>
              <a:tr h="487892">
                <a:tc>
                  <a:txBody>
                    <a:bodyPr/>
                    <a:lstStyle/>
                    <a:p>
                      <a:pPr algn="ct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487892">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20.10.01.03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smtClean="0">
                          <a:latin typeface="Arial" pitchFamily="34" charset="0"/>
                          <a:ea typeface="Times New Roman"/>
                          <a:cs typeface="Arial" pitchFamily="34" charset="0"/>
                        </a:rPr>
                        <a:t>Χορηγήσεις στη βιομηχανία</a:t>
                      </a: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smtClean="0">
                          <a:latin typeface="Arial" pitchFamily="34" charset="0"/>
                          <a:ea typeface="Times New Roman"/>
                          <a:cs typeface="Arial" pitchFamily="34" charset="0"/>
                        </a:rPr>
                        <a:t>38.167</a:t>
                      </a: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892">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70.05.10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Τόκοι από χορηγήσεις στη βιομηχανία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smtClean="0">
                          <a:latin typeface="Arial" pitchFamily="34" charset="0"/>
                          <a:ea typeface="Times New Roman"/>
                          <a:cs typeface="Arial" pitchFamily="34" charset="0"/>
                        </a:rPr>
                        <a:t>38.167</a:t>
                      </a: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[16]</a:t>
            </a:r>
            <a:endParaRPr lang="en-US" altLang="el-GR" sz="3600" u="sng" dirty="0" smtClean="0">
              <a:latin typeface="Arial" charset="0"/>
              <a:ea typeface="ＭＳ Ｐゴシック" pitchFamily="34" charset="-128"/>
              <a:cs typeface="Arial" charset="0"/>
            </a:endParaRPr>
          </a:p>
        </p:txBody>
      </p:sp>
      <p:sp>
        <p:nvSpPr>
          <p:cNvPr id="47107" name="Content Placeholder 2"/>
          <p:cNvSpPr>
            <a:spLocks noGrp="1"/>
          </p:cNvSpPr>
          <p:nvPr>
            <p:ph idx="1"/>
          </p:nvPr>
        </p:nvSpPr>
        <p:spPr>
          <a:xfrm>
            <a:off x="251520" y="914400"/>
            <a:ext cx="8640960" cy="3234680"/>
          </a:xfrm>
        </p:spPr>
        <p:txBody>
          <a:bodyPr>
            <a:normAutofit/>
          </a:bodyPr>
          <a:lstStyle/>
          <a:p>
            <a:pPr>
              <a:buFont typeface="Arial" charset="0"/>
              <a:buNone/>
            </a:pPr>
            <a:r>
              <a:rPr lang="el-GR" altLang="el-GR" sz="1600" dirty="0" smtClean="0">
                <a:ea typeface="ＭＳ Ｐゴシック" pitchFamily="34" charset="-128"/>
              </a:rPr>
              <a:t>	</a:t>
            </a:r>
            <a:r>
              <a:rPr lang="el-GR" altLang="el-GR" sz="2400" u="sng" dirty="0" smtClean="0">
                <a:latin typeface="Arial" charset="0"/>
                <a:ea typeface="ＭＳ Ｐゴシック" pitchFamily="34" charset="-128"/>
                <a:cs typeface="Arial" charset="0"/>
              </a:rPr>
              <a:t>Παράδειγμα 1ο (συνέχεια)</a:t>
            </a:r>
            <a:endParaRPr lang="el-GR" altLang="el-GR" sz="2400" dirty="0" smtClean="0">
              <a:latin typeface="Arial" charset="0"/>
              <a:ea typeface="ＭＳ Ｐゴシック" pitchFamily="34" charset="-128"/>
              <a:cs typeface="Arial" charset="0"/>
            </a:endParaRPr>
          </a:p>
          <a:p>
            <a:pPr>
              <a:buFont typeface="Arial" charset="0"/>
              <a:buNone/>
            </a:pPr>
            <a:r>
              <a:rPr lang="el-GR" altLang="el-GR" sz="2400" dirty="0" smtClean="0">
                <a:latin typeface="Arial" charset="0"/>
                <a:ea typeface="ＭＳ Ｐゴシック" pitchFamily="34" charset="-128"/>
                <a:cs typeface="Arial" charset="0"/>
              </a:rPr>
              <a:t>		</a:t>
            </a:r>
          </a:p>
          <a:p>
            <a:pPr>
              <a:buFont typeface="Arial" charset="0"/>
              <a:buNone/>
            </a:pPr>
            <a:r>
              <a:rPr lang="el-GR" altLang="el-GR" sz="2400" dirty="0" smtClean="0">
                <a:latin typeface="Arial" charset="0"/>
                <a:ea typeface="ＭＳ Ｐゴシック" pitchFamily="34" charset="-128"/>
                <a:cs typeface="Arial" charset="0"/>
              </a:rPr>
              <a:t>	</a:t>
            </a:r>
            <a:r>
              <a:rPr lang="el-GR" altLang="el-GR" sz="2400" dirty="0" smtClean="0">
                <a:ea typeface="ＭＳ Ｐゴシック" pitchFamily="34" charset="-128"/>
              </a:rPr>
              <a:t>(ε) πληρωμή από τον πελάτη της δεύτερης τοκοχρεωλυτικής δόσεις των € 85.820 (κεφάλαιο € 47.653 + τόκοι € 38.167) </a:t>
            </a:r>
          </a:p>
          <a:p>
            <a:pPr>
              <a:buFont typeface="Arial" charset="0"/>
              <a:buNone/>
            </a:pPr>
            <a:endParaRPr lang="el-GR" altLang="el-GR" sz="2400" dirty="0" smtClean="0">
              <a:ea typeface="ＭＳ Ｐゴシック" pitchFamily="34" charset="-128"/>
            </a:endParaRPr>
          </a:p>
          <a:p>
            <a:pPr>
              <a:buFont typeface="Arial" charset="0"/>
              <a:buNone/>
            </a:pPr>
            <a:r>
              <a:rPr lang="el-GR" altLang="el-GR" sz="2400" dirty="0" smtClean="0">
                <a:ea typeface="ＭＳ Ｐゴシック" pitchFamily="34" charset="-128"/>
              </a:rPr>
              <a:t>	 	1.10.2012</a:t>
            </a:r>
            <a:endParaRPr lang="en-US" altLang="el-GR" sz="2400" dirty="0" smtClean="0">
              <a:latin typeface="Arial" charset="0"/>
              <a:ea typeface="ＭＳ Ｐゴシック" pitchFamily="34" charset="-128"/>
              <a:cs typeface="Arial" charset="0"/>
            </a:endParaRPr>
          </a:p>
        </p:txBody>
      </p:sp>
      <p:sp>
        <p:nvSpPr>
          <p:cNvPr id="47108"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179511" y="4221088"/>
          <a:ext cx="8784977" cy="1463676"/>
        </p:xfrm>
        <a:graphic>
          <a:graphicData uri="http://schemas.openxmlformats.org/drawingml/2006/table">
            <a:tbl>
              <a:tblPr/>
              <a:tblGrid>
                <a:gridCol w="1422749"/>
                <a:gridCol w="1343223"/>
                <a:gridCol w="3399275"/>
                <a:gridCol w="1343709"/>
                <a:gridCol w="1276021"/>
              </a:tblGrid>
              <a:tr h="487892">
                <a:tc>
                  <a:txBody>
                    <a:bodyPr/>
                    <a:lstStyle/>
                    <a:p>
                      <a:pPr algn="ct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487892">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50.10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Καταθέσεις όψεως εταιριών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85.820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892">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20.10.01.09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Χορηγήσεις στη βιομηχανία τροφίμων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85.820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7136" name="Rectangle 1"/>
          <p:cNvSpPr>
            <a:spLocks noChangeArrowheads="1"/>
          </p:cNvSpPr>
          <p:nvPr/>
        </p:nvSpPr>
        <p:spPr bwMode="auto">
          <a:xfrm>
            <a:off x="0" y="5918215"/>
            <a:ext cx="9144000" cy="646331"/>
          </a:xfrm>
          <a:prstGeom prst="rect">
            <a:avLst/>
          </a:prstGeom>
          <a:noFill/>
          <a:ln w="9525">
            <a:noFill/>
            <a:miter lim="800000"/>
            <a:headEnd/>
            <a:tailEnd/>
          </a:ln>
        </p:spPr>
        <p:txBody>
          <a:bodyPr wrap="square" anchor="ctr">
            <a:spAutoFit/>
          </a:bodyPr>
          <a:lstStyle/>
          <a:p>
            <a:pPr algn="just"/>
            <a:r>
              <a:rPr lang="el-GR" altLang="el-GR" b="1" dirty="0"/>
              <a:t>Με τον ίδιο τρόπο θα συνεχίσουν να τηρούνται οι εγγραφές για την υπολειπόμενη διάρκεια της αποπληρωμής της χρηματοδότησης.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[17]</a:t>
            </a:r>
            <a:endParaRPr lang="en-US" altLang="el-GR" sz="3600" u="sng" dirty="0" smtClean="0">
              <a:latin typeface="Arial" charset="0"/>
              <a:ea typeface="ＭＳ Ｐゴシック" pitchFamily="34" charset="-128"/>
              <a:cs typeface="Arial" charset="0"/>
            </a:endParaRPr>
          </a:p>
        </p:txBody>
      </p:sp>
      <p:sp>
        <p:nvSpPr>
          <p:cNvPr id="48131" name="Content Placeholder 2"/>
          <p:cNvSpPr>
            <a:spLocks noGrp="1"/>
          </p:cNvSpPr>
          <p:nvPr>
            <p:ph idx="1"/>
          </p:nvPr>
        </p:nvSpPr>
        <p:spPr>
          <a:xfrm>
            <a:off x="251520" y="914400"/>
            <a:ext cx="8640960" cy="5754960"/>
          </a:xfrm>
        </p:spPr>
        <p:txBody>
          <a:bodyPr>
            <a:normAutofit fontScale="92500" lnSpcReduction="20000"/>
          </a:bodyPr>
          <a:lstStyle/>
          <a:p>
            <a:pPr algn="just">
              <a:buFont typeface="Arial" charset="0"/>
              <a:buNone/>
            </a:pPr>
            <a:r>
              <a:rPr lang="el-GR" altLang="el-GR" sz="1600" dirty="0" smtClean="0">
                <a:ea typeface="ＭＳ Ｐゴシック" pitchFamily="34" charset="-128"/>
              </a:rPr>
              <a:t>	</a:t>
            </a:r>
            <a:r>
              <a:rPr lang="el-GR" altLang="el-GR" sz="2400" u="sng" dirty="0" smtClean="0">
                <a:latin typeface="Arial" charset="0"/>
                <a:ea typeface="ＭＳ Ｐゴシック" pitchFamily="34" charset="-128"/>
                <a:cs typeface="Arial" charset="0"/>
              </a:rPr>
              <a:t>Παράδειγμα 2</a:t>
            </a:r>
            <a:r>
              <a:rPr lang="el-GR" altLang="el-GR" sz="2400" u="sng" baseline="30000" dirty="0" smtClean="0">
                <a:latin typeface="Arial" charset="0"/>
                <a:ea typeface="ＭＳ Ｐゴシック" pitchFamily="34" charset="-128"/>
                <a:cs typeface="Arial" charset="0"/>
              </a:rPr>
              <a:t>ο</a:t>
            </a:r>
            <a:endParaRPr lang="el-GR" altLang="el-GR" sz="2400" dirty="0" smtClean="0">
              <a:latin typeface="Arial" charset="0"/>
              <a:ea typeface="ＭＳ Ｐゴシック" pitchFamily="34" charset="-128"/>
              <a:cs typeface="Arial" charset="0"/>
            </a:endParaRPr>
          </a:p>
          <a:p>
            <a:pPr algn="just">
              <a:buFont typeface="Arial" charset="0"/>
              <a:buNone/>
            </a:pPr>
            <a:r>
              <a:rPr lang="el-GR" altLang="el-GR" sz="2400" dirty="0" smtClean="0">
                <a:latin typeface="Arial" charset="0"/>
                <a:ea typeface="ＭＳ Ｐゴシック" pitchFamily="34" charset="-128"/>
                <a:cs typeface="Arial" charset="0"/>
              </a:rPr>
              <a:t>			</a:t>
            </a:r>
            <a:endParaRPr lang="el-GR" altLang="el-GR" sz="2400" dirty="0" smtClean="0">
              <a:ea typeface="ＭＳ Ｐゴシック" pitchFamily="34" charset="-128"/>
            </a:endParaRPr>
          </a:p>
          <a:p>
            <a:pPr algn="just">
              <a:buFont typeface="Arial" charset="0"/>
              <a:buNone/>
            </a:pPr>
            <a:r>
              <a:rPr lang="el-GR" altLang="el-GR" sz="2400" dirty="0" smtClean="0">
                <a:ea typeface="ＭＳ Ｐゴシック" pitchFamily="34" charset="-128"/>
              </a:rPr>
              <a:t>	Έστω ότι πελάτης - πιστούχος τράπεζας έχει λάβει πίστωση σε ανοικτό αλληλόχρεο (τρεχούμενο) λογαριασμό του οποίου το συνολικό ύψος ανέρχεται σε € 500.000 και η εκκαθάριση γίνεται ανά εξάμηνο την 30.6 και 31.12 κάθε έτους.</a:t>
            </a:r>
          </a:p>
          <a:p>
            <a:pPr algn="just"/>
            <a:endParaRPr lang="el-GR" altLang="el-GR" sz="2400" dirty="0" smtClean="0">
              <a:ea typeface="ＭＳ Ｐゴシック" pitchFamily="34" charset="-128"/>
            </a:endParaRPr>
          </a:p>
          <a:p>
            <a:pPr algn="just">
              <a:buFont typeface="Arial" charset="0"/>
              <a:buNone/>
            </a:pPr>
            <a:r>
              <a:rPr lang="el-GR" altLang="el-GR" sz="2400" dirty="0" smtClean="0">
                <a:ea typeface="ＭＳ Ｐゴシック" pitchFamily="34" charset="-128"/>
              </a:rPr>
              <a:t>	Την 31.3.2011 η τράπεζα υπολογίζει τόκους στον προαναφερόμενο λογαριασμό € 2.400 με σκοπό να συντάξει τις οικονομικές τις καταστάσεις την ίδια ημερομηνία. </a:t>
            </a:r>
          </a:p>
          <a:p>
            <a:pPr algn="just">
              <a:buFont typeface="Arial" charset="0"/>
              <a:buNone/>
            </a:pPr>
            <a:r>
              <a:rPr lang="el-GR" altLang="el-GR" sz="2400" dirty="0" smtClean="0">
                <a:ea typeface="ＭＳ Ｐゴシック" pitchFamily="34" charset="-128"/>
              </a:rPr>
              <a:t> </a:t>
            </a:r>
          </a:p>
          <a:p>
            <a:pPr algn="just">
              <a:buFont typeface="Arial" charset="0"/>
              <a:buNone/>
            </a:pPr>
            <a:r>
              <a:rPr lang="el-GR" altLang="el-GR" sz="2400" dirty="0" smtClean="0">
                <a:ea typeface="ＭＳ Ｐゴシック" pitchFamily="34" charset="-128"/>
              </a:rPr>
              <a:t>	Ζητείται να χαρακτηρισθούν οι τόκοι που υπολογίσθηκαν την 31.3 και να γίνουν οι σχετικές λογιστικές εγγραφές.</a:t>
            </a:r>
          </a:p>
          <a:p>
            <a:pPr algn="just">
              <a:buFont typeface="Arial" charset="0"/>
              <a:buNone/>
            </a:pPr>
            <a:r>
              <a:rPr lang="el-GR" altLang="el-GR" sz="2400" dirty="0" smtClean="0">
                <a:ea typeface="ＭＳ Ｐゴシック" pitchFamily="34" charset="-128"/>
              </a:rPr>
              <a:t> </a:t>
            </a:r>
          </a:p>
          <a:p>
            <a:pPr algn="just">
              <a:buFont typeface="Arial" charset="0"/>
              <a:buNone/>
            </a:pPr>
            <a:r>
              <a:rPr lang="el-GR" altLang="el-GR" sz="2400" dirty="0" smtClean="0">
                <a:ea typeface="ＭＳ Ｐゴシック" pitchFamily="34" charset="-128"/>
              </a:rPr>
              <a:t>	Οι τόκοι των € 2.400 είναι δεδουλευμένοι διότι έχουν υπολογισθεί για διάστημα για το οποίο ο λογαριασμός του πιστούχου είχε αντίστοιχο χρεωστικό υπόλοιπο δεν είναι όμως απαιτητοί διότι όπως αναφέρει το παράδειγμα αυτοί καταλογίζονται ανά εξάμηνο και πιο συγκεκριμένα την 30.6 και 31.12 κάθε έτους.</a:t>
            </a:r>
            <a:endParaRPr lang="en-US" altLang="el-GR" sz="2400" dirty="0" smtClean="0">
              <a:latin typeface="Arial" charset="0"/>
              <a:ea typeface="ＭＳ Ｐゴシック" pitchFamily="34" charset="-128"/>
              <a:cs typeface="Arial" charset="0"/>
            </a:endParaRPr>
          </a:p>
        </p:txBody>
      </p:sp>
      <p:sp>
        <p:nvSpPr>
          <p:cNvPr id="48132"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[18]</a:t>
            </a:r>
            <a:endParaRPr lang="en-US" altLang="el-GR" sz="3600" u="sng" dirty="0" smtClean="0">
              <a:latin typeface="Arial" charset="0"/>
              <a:ea typeface="ＭＳ Ｐゴシック" pitchFamily="34" charset="-128"/>
              <a:cs typeface="Arial" charset="0"/>
            </a:endParaRPr>
          </a:p>
        </p:txBody>
      </p:sp>
      <p:sp>
        <p:nvSpPr>
          <p:cNvPr id="49155" name="Content Placeholder 2"/>
          <p:cNvSpPr>
            <a:spLocks noGrp="1"/>
          </p:cNvSpPr>
          <p:nvPr>
            <p:ph idx="1"/>
          </p:nvPr>
        </p:nvSpPr>
        <p:spPr>
          <a:xfrm>
            <a:off x="0" y="914400"/>
            <a:ext cx="9144000" cy="3666728"/>
          </a:xfrm>
        </p:spPr>
        <p:txBody>
          <a:bodyPr>
            <a:normAutofit/>
          </a:bodyPr>
          <a:lstStyle/>
          <a:p>
            <a:pPr>
              <a:buFont typeface="Arial" charset="0"/>
              <a:buNone/>
            </a:pPr>
            <a:r>
              <a:rPr lang="el-GR" altLang="el-GR" sz="1600" dirty="0" smtClean="0">
                <a:ea typeface="ＭＳ Ｐゴシック" pitchFamily="34" charset="-128"/>
              </a:rPr>
              <a:t>	</a:t>
            </a:r>
            <a:r>
              <a:rPr lang="el-GR" altLang="el-GR" sz="2800" u="sng" dirty="0" smtClean="0">
                <a:latin typeface="Arial" charset="0"/>
                <a:ea typeface="ＭＳ Ｐゴシック" pitchFamily="34" charset="-128"/>
                <a:cs typeface="Arial" charset="0"/>
              </a:rPr>
              <a:t>Παράδειγμα 2ο (συνέχεια)</a:t>
            </a:r>
            <a:endParaRPr lang="el-GR" altLang="el-GR" sz="2800" dirty="0" smtClean="0">
              <a:latin typeface="Arial" charset="0"/>
              <a:ea typeface="ＭＳ Ｐゴシック" pitchFamily="34" charset="-128"/>
              <a:cs typeface="Arial" charset="0"/>
            </a:endParaRPr>
          </a:p>
          <a:p>
            <a:pPr>
              <a:buFont typeface="Arial" charset="0"/>
              <a:buNone/>
            </a:pPr>
            <a:r>
              <a:rPr lang="el-GR" altLang="el-GR" sz="2800" dirty="0" smtClean="0">
                <a:latin typeface="Arial" charset="0"/>
                <a:ea typeface="ＭＳ Ｐゴシック" pitchFamily="34" charset="-128"/>
                <a:cs typeface="Arial" charset="0"/>
              </a:rPr>
              <a:t>		</a:t>
            </a:r>
          </a:p>
          <a:p>
            <a:pPr>
              <a:buFont typeface="Arial" charset="0"/>
              <a:buNone/>
            </a:pPr>
            <a:r>
              <a:rPr lang="el-GR" altLang="el-GR" sz="2800" dirty="0" smtClean="0">
                <a:ea typeface="ＭＳ Ｐゴシック" pitchFamily="34" charset="-128"/>
              </a:rPr>
              <a:t>	Η σχετική λογιστική εγγραφή που θα διενεργηθεί θα είναι:</a:t>
            </a:r>
          </a:p>
          <a:p>
            <a:pPr>
              <a:buFont typeface="Arial" charset="0"/>
              <a:buNone/>
            </a:pPr>
            <a:endParaRPr lang="el-GR" altLang="el-GR" sz="2800" dirty="0" smtClean="0">
              <a:ea typeface="ＭＳ Ｐゴシック" pitchFamily="34" charset="-128"/>
            </a:endParaRPr>
          </a:p>
          <a:p>
            <a:pPr>
              <a:buFont typeface="Arial" charset="0"/>
              <a:buNone/>
            </a:pPr>
            <a:r>
              <a:rPr lang="el-GR" altLang="el-GR" sz="2800" dirty="0" smtClean="0">
                <a:ea typeface="ＭＳ Ｐゴシック" pitchFamily="34" charset="-128"/>
              </a:rPr>
              <a:t>	 	31.3.2012</a:t>
            </a: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49156"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251519" y="4221089"/>
          <a:ext cx="8712969" cy="2448270"/>
        </p:xfrm>
        <a:graphic>
          <a:graphicData uri="http://schemas.openxmlformats.org/drawingml/2006/table">
            <a:tbl>
              <a:tblPr/>
              <a:tblGrid>
                <a:gridCol w="1411088"/>
                <a:gridCol w="1332214"/>
                <a:gridCol w="3371412"/>
                <a:gridCol w="1332694"/>
                <a:gridCol w="1265561"/>
              </a:tblGrid>
              <a:tr h="816090">
                <a:tc>
                  <a:txBody>
                    <a:bodyPr/>
                    <a:lstStyle/>
                    <a:p>
                      <a:pPr algn="ct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816090">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20.___.___.03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Αναλογούντες και μη απαιτητοί τόκοι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2.400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090">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70.___.___</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Έσοδα από τόκους χορηγήσεων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2.400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8229600" cy="418058"/>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[19]</a:t>
            </a:r>
            <a:endParaRPr lang="en-US" altLang="el-GR" sz="3600" u="sng" dirty="0" smtClean="0">
              <a:latin typeface="Arial" charset="0"/>
              <a:ea typeface="ＭＳ Ｐゴシック" pitchFamily="34" charset="-128"/>
              <a:cs typeface="Arial" charset="0"/>
            </a:endParaRPr>
          </a:p>
        </p:txBody>
      </p:sp>
      <p:sp>
        <p:nvSpPr>
          <p:cNvPr id="51203" name="Content Placeholder 2"/>
          <p:cNvSpPr>
            <a:spLocks noGrp="1"/>
          </p:cNvSpPr>
          <p:nvPr>
            <p:ph idx="1"/>
          </p:nvPr>
        </p:nvSpPr>
        <p:spPr>
          <a:xfrm>
            <a:off x="251520" y="914400"/>
            <a:ext cx="8640960" cy="5754960"/>
          </a:xfrm>
        </p:spPr>
        <p:txBody>
          <a:bodyPr>
            <a:normAutofit lnSpcReduction="10000"/>
          </a:bodyPr>
          <a:lstStyle/>
          <a:p>
            <a:pPr algn="ctr">
              <a:buFont typeface="Arial" charset="0"/>
              <a:buNone/>
            </a:pPr>
            <a:r>
              <a:rPr lang="el-GR" altLang="el-GR" sz="1600" dirty="0" smtClean="0">
                <a:ea typeface="ＭＳ Ｐゴシック" pitchFamily="34" charset="-128"/>
              </a:rPr>
              <a:t>	</a:t>
            </a:r>
            <a:r>
              <a:rPr lang="el-GR" altLang="el-GR" sz="1600" b="1" u="sng" dirty="0" smtClean="0">
                <a:solidFill>
                  <a:srgbClr val="C00000"/>
                </a:solidFill>
                <a:latin typeface="Arial" charset="0"/>
                <a:ea typeface="ＭＳ Ｐゴシック" pitchFamily="34" charset="-128"/>
                <a:cs typeface="Arial" charset="0"/>
              </a:rPr>
              <a:t>Λογιστικός χειρισμός των μη εξυπηρετούμενων χρηματοδοτήσεων</a:t>
            </a:r>
            <a:r>
              <a:rPr lang="el-GR" altLang="el-GR" sz="1600" b="1" dirty="0" smtClean="0">
                <a:solidFill>
                  <a:srgbClr val="C00000"/>
                </a:solidFill>
                <a:ea typeface="ＭＳ Ｐゴシック" pitchFamily="34" charset="-128"/>
              </a:rPr>
              <a:t> </a:t>
            </a:r>
          </a:p>
          <a:p>
            <a:pPr>
              <a:buFont typeface="Arial" charset="0"/>
              <a:buNone/>
            </a:pPr>
            <a:endParaRPr lang="el-GR" altLang="el-GR" sz="1600" dirty="0" smtClean="0">
              <a:latin typeface="Arial" charset="0"/>
              <a:ea typeface="ＭＳ Ｐゴシック" pitchFamily="34" charset="-128"/>
              <a:cs typeface="Arial" charset="0"/>
            </a:endParaRPr>
          </a:p>
          <a:p>
            <a:pPr algn="just">
              <a:buFont typeface="Arial" charset="0"/>
              <a:buNone/>
            </a:pPr>
            <a:r>
              <a:rPr lang="el-GR" altLang="el-GR" sz="1600" dirty="0" smtClean="0">
                <a:ea typeface="ＭＳ Ｐゴシック" pitchFamily="34" charset="-128"/>
              </a:rPr>
              <a:t>	</a:t>
            </a:r>
            <a:r>
              <a:rPr lang="el-GR" altLang="el-GR" sz="1800" dirty="0" smtClean="0">
                <a:ea typeface="ＭＳ Ｐゴシック" pitchFamily="34" charset="-128"/>
              </a:rPr>
              <a:t>Μη εξυπηρετούμενα θεωρούνται τα δάνεια που ο δανειολήπτης τους έχει πρόβλημα με την ομαλή αποπληρωμή τους. </a:t>
            </a:r>
          </a:p>
          <a:p>
            <a:pPr algn="just"/>
            <a:endParaRPr lang="el-GR" altLang="el-GR" sz="1800" dirty="0" smtClean="0">
              <a:ea typeface="ＭＳ Ｐゴシック" pitchFamily="34" charset="-128"/>
            </a:endParaRPr>
          </a:p>
          <a:p>
            <a:pPr algn="just"/>
            <a:r>
              <a:rPr lang="el-GR" altLang="el-GR" sz="1800" dirty="0" smtClean="0">
                <a:ea typeface="ＭＳ Ｐゴシック" pitchFamily="34" charset="-128"/>
              </a:rPr>
              <a:t>Μετά τον καταλογισμό των τόκων ή του κεφαλαίου (χρεολυσίου) ενός δανείου ο πιστούχος οφείλει άμεσα να πληρώσει την υποχρέωσή του διαφορετικά μετά την παρέλευση έστω και μίας ημέρας η οφειλή θεωρείται ληξηπρόθεσμη και εκτοκίζεται με επιτόκιο προσαυξημένο του συμβατικού μέχρι και 2,5%.  </a:t>
            </a:r>
          </a:p>
          <a:p>
            <a:pPr algn="just">
              <a:buFont typeface="Arial" charset="0"/>
              <a:buNone/>
            </a:pPr>
            <a:r>
              <a:rPr lang="el-GR" altLang="el-GR" sz="1800" dirty="0" smtClean="0">
                <a:ea typeface="ＭＳ Ｐゴシック" pitchFamily="34" charset="-128"/>
              </a:rPr>
              <a:t> </a:t>
            </a:r>
          </a:p>
          <a:p>
            <a:pPr algn="just"/>
            <a:r>
              <a:rPr lang="el-GR" altLang="el-GR" sz="1800" dirty="0" smtClean="0">
                <a:ea typeface="ＭＳ Ｐゴシック" pitchFamily="34" charset="-128"/>
              </a:rPr>
              <a:t>Στις περιπτώσεις όπου μία πιστούχος αντιμετωπίζει σοβαρά προβλήματα ρευστότητας και οι χρηματοδοτήσεις της παρουσιάζουν σοβαρές καθυστερήσεις η τράπεζα οφείλει να προβεί σε απομείωση της αξίας των δανείων της τέτοια ώστε να καλύπτεται η πιθανή ζημία που ενδέχεται να προκύψει. </a:t>
            </a:r>
          </a:p>
          <a:p>
            <a:pPr algn="just"/>
            <a:endParaRPr lang="el-GR" altLang="el-GR" sz="1800" dirty="0" smtClean="0">
              <a:ea typeface="ＭＳ Ｐゴシック" pitchFamily="34" charset="-128"/>
            </a:endParaRPr>
          </a:p>
          <a:p>
            <a:pPr algn="just"/>
            <a:r>
              <a:rPr lang="el-GR" altLang="el-GR" sz="1800" dirty="0" smtClean="0">
                <a:ea typeface="ＭＳ Ｐゴシック" pitchFamily="34" charset="-128"/>
              </a:rPr>
              <a:t>Όταν μία χρηματοδότηση χαρακτηρισθεί από την τράπεζα ως επισφαλής αυτό στην λογιστική πρακτική σημαίνει ότι η χρηματοδότηση (απαίτηση της τράπεζας) θα μεταφερθεί από τους λογαριασμούς ενήμερων χορηγήσεων (λογ/μοι με κωδ. 20 και 21) ή από τους λογαριασμούς με προσωρινή καθυστέρηση (λογ/μοι με κωδ. 24 και 25) στους λογαριασμούς με κωδ. 27 και 28 που περιλαμβάνουν τις επισφαλείς απαιτήσεις της τράπεζας.</a:t>
            </a:r>
          </a:p>
          <a:p>
            <a:endParaRPr lang="el-GR" altLang="el-GR" sz="1600" dirty="0" smtClean="0">
              <a:ea typeface="ＭＳ Ｐゴシック" pitchFamily="34" charset="-128"/>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51204"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[19]</a:t>
            </a:r>
            <a:endParaRPr lang="en-US" altLang="el-GR" sz="3600" u="sng" dirty="0" smtClean="0">
              <a:latin typeface="Arial" charset="0"/>
              <a:ea typeface="ＭＳ Ｐゴシック" pitchFamily="34" charset="-128"/>
              <a:cs typeface="Arial" charset="0"/>
            </a:endParaRPr>
          </a:p>
        </p:txBody>
      </p:sp>
      <p:sp>
        <p:nvSpPr>
          <p:cNvPr id="52227" name="Content Placeholder 2"/>
          <p:cNvSpPr>
            <a:spLocks noGrp="1"/>
          </p:cNvSpPr>
          <p:nvPr>
            <p:ph idx="1"/>
          </p:nvPr>
        </p:nvSpPr>
        <p:spPr>
          <a:xfrm>
            <a:off x="251520" y="914400"/>
            <a:ext cx="8712968" cy="5682952"/>
          </a:xfrm>
        </p:spPr>
        <p:txBody>
          <a:bodyPr>
            <a:normAutofit lnSpcReduction="10000"/>
          </a:bodyPr>
          <a:lstStyle/>
          <a:p>
            <a:pPr algn="ctr">
              <a:buFont typeface="Arial" charset="0"/>
              <a:buNone/>
            </a:pPr>
            <a:r>
              <a:rPr lang="el-GR" altLang="el-GR" sz="1600" dirty="0" smtClean="0">
                <a:ea typeface="ＭＳ Ｐゴシック" pitchFamily="34" charset="-128"/>
              </a:rPr>
              <a:t>	</a:t>
            </a:r>
            <a:r>
              <a:rPr lang="el-GR" altLang="el-GR" sz="1600" b="1" u="sng" dirty="0" smtClean="0">
                <a:solidFill>
                  <a:srgbClr val="C00000"/>
                </a:solidFill>
                <a:latin typeface="Arial" charset="0"/>
                <a:ea typeface="ＭＳ Ｐゴシック" pitchFamily="34" charset="-128"/>
                <a:cs typeface="Arial" charset="0"/>
              </a:rPr>
              <a:t>Λογιστικός χειρισμός των μη εξυπηρετούμενων χρηματοδοτήσεων</a:t>
            </a:r>
            <a:r>
              <a:rPr lang="el-GR" altLang="el-GR" sz="1600" b="1" u="sng" dirty="0" smtClean="0">
                <a:solidFill>
                  <a:srgbClr val="C00000"/>
                </a:solidFill>
                <a:ea typeface="ＭＳ Ｐゴシック" pitchFamily="34" charset="-128"/>
              </a:rPr>
              <a:t>  (συνέχεια)</a:t>
            </a:r>
          </a:p>
          <a:p>
            <a:pPr>
              <a:buFont typeface="Arial" charset="0"/>
              <a:buNone/>
            </a:pPr>
            <a:endParaRPr lang="el-GR" altLang="el-GR" sz="1600" dirty="0" smtClean="0">
              <a:ea typeface="ＭＳ Ｐゴシック" pitchFamily="34" charset="-128"/>
            </a:endParaRPr>
          </a:p>
          <a:p>
            <a:pPr algn="just"/>
            <a:r>
              <a:rPr lang="el-GR" altLang="el-GR" sz="2000" dirty="0" smtClean="0">
                <a:ea typeface="ＭＳ Ｐゴシック" pitchFamily="34" charset="-128"/>
              </a:rPr>
              <a:t>Σύμφωνα με τον ΚΛΣΤ ο εκτοκισμός των επισφαλών χορηγήσεων δεν επιτρέπεται με αποτέλεσμα όταν μία χρηματοδότηση χαρακτηρισθεί έτσι ο εκτοκισμός της διενεργείται μόνο σε λογαριασμούς τάξεως και οι τόκοι που καταλογίζονται δεν μεταφέρονται στα αποτελέσματα της τράπεζας (αν κάποιοι από αυτούς μέσα στη χρήση έχουν ενισχύσει αποτελεσματικούς λογαριασμούς η τράπεζα οφείλει να σχηματίσει πρόβλεψη σε βάρος των αποτελεσμάτων ισόποση με τους τόκους που καταλογίσθηκαν).   </a:t>
            </a:r>
          </a:p>
          <a:p>
            <a:pPr algn="just">
              <a:buFont typeface="Arial" charset="0"/>
              <a:buNone/>
            </a:pPr>
            <a:endParaRPr lang="el-GR" altLang="el-GR" sz="2000" dirty="0" smtClean="0">
              <a:ea typeface="ＭＳ Ｐゴシック" pitchFamily="34" charset="-128"/>
            </a:endParaRPr>
          </a:p>
          <a:p>
            <a:pPr algn="just"/>
            <a:r>
              <a:rPr lang="el-GR" altLang="el-GR" sz="2000" dirty="0" smtClean="0">
                <a:ea typeface="ＭＳ Ｐゴシック" pitchFamily="34" charset="-128"/>
              </a:rPr>
              <a:t>Το ύψος της απομείωσης κάθε μη ομαλά εξυπηρετούμενης χρηματοδότησης που θα αποφασίσει η τράπεζα να χρεώσει στα αποτελέσματά της θα εμφανισθεί ως έξοδο στην ομάδα 6 του ΚΛΣΤ και πιο συγκεκριμένα στο λογ/μό 69.51 (Ζημίες από απομείωση δανείων και απαιτήσεων). </a:t>
            </a:r>
          </a:p>
          <a:p>
            <a:pPr algn="just"/>
            <a:endParaRPr lang="el-GR" altLang="el-GR" sz="2000" dirty="0" smtClean="0">
              <a:ea typeface="ＭＳ Ｐゴシック" pitchFamily="34" charset="-128"/>
            </a:endParaRPr>
          </a:p>
          <a:p>
            <a:pPr algn="just"/>
            <a:r>
              <a:rPr lang="el-GR" altLang="el-GR" sz="2000" dirty="0" smtClean="0">
                <a:ea typeface="ＭＳ Ｐゴシック" pitchFamily="34" charset="-128"/>
              </a:rPr>
              <a:t>Με την χρέωση του λογ/μού 69.51 θα πιστωθεί ο λογ/μος χορηγήσεων της ομάδας 2 που τηρούνταν η χορήγηση ή θα πιστωθεί ένας αντίθετος λογ/μός συσσωρευμένων απομειώσεων.</a:t>
            </a: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52228"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[20]</a:t>
            </a:r>
            <a:endParaRPr lang="en-US" altLang="el-GR" sz="3600" u="sng" dirty="0" smtClean="0">
              <a:latin typeface="Arial" charset="0"/>
              <a:ea typeface="ＭＳ Ｐゴシック" pitchFamily="34" charset="-128"/>
              <a:cs typeface="Arial" charset="0"/>
            </a:endParaRPr>
          </a:p>
        </p:txBody>
      </p:sp>
      <p:sp>
        <p:nvSpPr>
          <p:cNvPr id="53251" name="Content Placeholder 2"/>
          <p:cNvSpPr>
            <a:spLocks noGrp="1"/>
          </p:cNvSpPr>
          <p:nvPr>
            <p:ph idx="1"/>
          </p:nvPr>
        </p:nvSpPr>
        <p:spPr>
          <a:xfrm>
            <a:off x="179512" y="914400"/>
            <a:ext cx="8784976" cy="3810744"/>
          </a:xfrm>
        </p:spPr>
        <p:txBody>
          <a:bodyPr>
            <a:normAutofit fontScale="85000" lnSpcReduction="20000"/>
          </a:bodyPr>
          <a:lstStyle/>
          <a:p>
            <a:pPr algn="ctr">
              <a:buFont typeface="Arial" charset="0"/>
              <a:buNone/>
            </a:pPr>
            <a:r>
              <a:rPr lang="el-GR" altLang="el-GR" sz="1600" dirty="0" smtClean="0">
                <a:ea typeface="ＭＳ Ｐゴシック" pitchFamily="34" charset="-128"/>
              </a:rPr>
              <a:t>	</a:t>
            </a:r>
            <a:r>
              <a:rPr lang="el-GR" altLang="el-GR" sz="2400" b="1" u="sng" dirty="0" smtClean="0">
                <a:solidFill>
                  <a:srgbClr val="C00000"/>
                </a:solidFill>
                <a:latin typeface="Arial" charset="0"/>
                <a:ea typeface="ＭＳ Ｐゴシック" pitchFamily="34" charset="-128"/>
                <a:cs typeface="Arial" charset="0"/>
              </a:rPr>
              <a:t>Λογιστικός χειρισμός των μη εξυπηρετούμενων χρηματοδοτήσεων</a:t>
            </a:r>
            <a:r>
              <a:rPr lang="el-GR" altLang="el-GR" sz="2400" b="1" u="sng" dirty="0" smtClean="0">
                <a:solidFill>
                  <a:srgbClr val="C00000"/>
                </a:solidFill>
                <a:ea typeface="ＭＳ Ｐゴシック" pitchFamily="34" charset="-128"/>
              </a:rPr>
              <a:t>  (συνέχεια)</a:t>
            </a:r>
          </a:p>
          <a:p>
            <a:pPr algn="ctr">
              <a:buFont typeface="Arial" charset="0"/>
              <a:buNone/>
            </a:pPr>
            <a:r>
              <a:rPr lang="el-GR" altLang="el-GR" sz="2400" b="1" dirty="0" smtClean="0">
                <a:solidFill>
                  <a:srgbClr val="C00000"/>
                </a:solidFill>
                <a:latin typeface="Arial" charset="0"/>
                <a:ea typeface="ＭＳ Ｐゴシック" pitchFamily="34" charset="-128"/>
                <a:cs typeface="Arial" charset="0"/>
              </a:rPr>
              <a:t>	</a:t>
            </a:r>
          </a:p>
          <a:p>
            <a:pPr>
              <a:buFont typeface="Arial" charset="0"/>
              <a:buNone/>
            </a:pPr>
            <a:r>
              <a:rPr lang="el-GR" altLang="el-GR" sz="2400" dirty="0" smtClean="0">
                <a:ea typeface="ＭＳ Ｐゴシック" pitchFamily="34" charset="-128"/>
              </a:rPr>
              <a:t>	</a:t>
            </a:r>
            <a:r>
              <a:rPr lang="el-GR" altLang="el-GR" sz="2400" u="sng" dirty="0" smtClean="0">
                <a:latin typeface="Arial" charset="0"/>
                <a:ea typeface="ＭＳ Ｐゴシック" pitchFamily="34" charset="-128"/>
                <a:cs typeface="Arial" charset="0"/>
              </a:rPr>
              <a:t>Παράδειγμα </a:t>
            </a:r>
            <a:endParaRPr lang="el-GR" altLang="el-GR" sz="2400" dirty="0" smtClean="0">
              <a:latin typeface="Arial" charset="0"/>
              <a:ea typeface="ＭＳ Ｐゴシック" pitchFamily="34" charset="-128"/>
              <a:cs typeface="Arial" charset="0"/>
            </a:endParaRPr>
          </a:p>
          <a:p>
            <a:pPr>
              <a:buFont typeface="Arial" charset="0"/>
              <a:buNone/>
            </a:pPr>
            <a:endParaRPr lang="el-GR" altLang="el-GR" sz="2400" dirty="0" smtClean="0">
              <a:latin typeface="Arial" charset="0"/>
              <a:ea typeface="ＭＳ Ｐゴシック" pitchFamily="34" charset="-128"/>
              <a:cs typeface="Arial" charset="0"/>
            </a:endParaRPr>
          </a:p>
          <a:p>
            <a:pPr>
              <a:buFont typeface="Arial" charset="0"/>
              <a:buNone/>
            </a:pPr>
            <a:r>
              <a:rPr lang="el-GR" altLang="el-GR" sz="2400" dirty="0" smtClean="0">
                <a:latin typeface="Arial" charset="0"/>
                <a:ea typeface="ＭＳ Ｐゴシック" pitchFamily="34" charset="-128"/>
                <a:cs typeface="Arial" charset="0"/>
              </a:rPr>
              <a:t>	Έστω ότι μία τράπεζα αποφασίζει να απομειώσει κατά € 50.000 μία χρηματοδότηση συνολικού ύψους € 80.000 που είχε χορηγήσει σε μία βιομηχανία τροφίμων που αντιμετωπίζει σοβαρότατα προβλήματα ρευστότητας (την διαφορά των € 30.000 αναμένει να την εισπράξει από επιταγές πελατείας της που είχε ενεχυριάσει).</a:t>
            </a:r>
          </a:p>
          <a:p>
            <a:pPr>
              <a:buFont typeface="Arial" charset="0"/>
              <a:buNone/>
            </a:pPr>
            <a:endParaRPr lang="el-GR" altLang="el-GR" sz="2400" dirty="0" smtClean="0">
              <a:latin typeface="Arial" charset="0"/>
              <a:ea typeface="ＭＳ Ｐゴシック" pitchFamily="34" charset="-128"/>
              <a:cs typeface="Arial" charset="0"/>
            </a:endParaRPr>
          </a:p>
          <a:p>
            <a:pPr>
              <a:buFont typeface="Arial" charset="0"/>
              <a:buNone/>
            </a:pPr>
            <a:r>
              <a:rPr lang="el-GR" altLang="el-GR" sz="2400" dirty="0" smtClean="0">
                <a:latin typeface="Arial" charset="0"/>
                <a:ea typeface="ＭＳ Ｐゴシック" pitchFamily="34" charset="-128"/>
                <a:cs typeface="Arial" charset="0"/>
              </a:rPr>
              <a:t>	Η εγγραφή που θα πραγματοποιήσει σε περίπτωση μείωσης του λογαριασμού χορηγήσεων θα είναι η παρακάτω</a:t>
            </a:r>
            <a:endParaRPr lang="en-US" altLang="el-GR" sz="1600" dirty="0" smtClean="0">
              <a:latin typeface="Arial" charset="0"/>
              <a:ea typeface="ＭＳ Ｐゴシック" pitchFamily="34" charset="-128"/>
              <a:cs typeface="Arial" charset="0"/>
            </a:endParaRPr>
          </a:p>
        </p:txBody>
      </p:sp>
      <p:sp>
        <p:nvSpPr>
          <p:cNvPr id="53252"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179512" y="5157192"/>
          <a:ext cx="8712967" cy="1463676"/>
        </p:xfrm>
        <a:graphic>
          <a:graphicData uri="http://schemas.openxmlformats.org/drawingml/2006/table">
            <a:tbl>
              <a:tblPr/>
              <a:tblGrid>
                <a:gridCol w="1466921"/>
                <a:gridCol w="1322026"/>
                <a:gridCol w="3345632"/>
                <a:gridCol w="1322504"/>
                <a:gridCol w="1255884"/>
              </a:tblGrid>
              <a:tr h="487892">
                <a:tc>
                  <a:txBody>
                    <a:bodyPr/>
                    <a:lstStyle/>
                    <a:p>
                      <a:pPr algn="ct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487892">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69.51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Ζημίες από απομειώση δανείων και απαιτήσεων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892">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20.10.01.02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Χορηγήσεις βιομηχανίας τροφίμων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[20]</a:t>
            </a:r>
            <a:endParaRPr lang="en-US" altLang="el-GR" sz="3600" u="sng" dirty="0" smtClean="0">
              <a:latin typeface="Arial" charset="0"/>
              <a:ea typeface="ＭＳ Ｐゴシック" pitchFamily="34" charset="-128"/>
              <a:cs typeface="Arial" charset="0"/>
            </a:endParaRPr>
          </a:p>
        </p:txBody>
      </p:sp>
      <p:sp>
        <p:nvSpPr>
          <p:cNvPr id="54275" name="Content Placeholder 2"/>
          <p:cNvSpPr>
            <a:spLocks noGrp="1"/>
          </p:cNvSpPr>
          <p:nvPr>
            <p:ph idx="1"/>
          </p:nvPr>
        </p:nvSpPr>
        <p:spPr>
          <a:xfrm>
            <a:off x="179512" y="914400"/>
            <a:ext cx="8712968" cy="3522712"/>
          </a:xfrm>
        </p:spPr>
        <p:txBody>
          <a:bodyPr>
            <a:normAutofit fontScale="92500" lnSpcReduction="20000"/>
          </a:bodyPr>
          <a:lstStyle/>
          <a:p>
            <a:pPr>
              <a:buFont typeface="Arial" charset="0"/>
              <a:buNone/>
            </a:pPr>
            <a:r>
              <a:rPr lang="el-GR" altLang="el-GR" sz="1600" dirty="0" smtClean="0">
                <a:ea typeface="ＭＳ Ｐゴシック" pitchFamily="34" charset="-128"/>
              </a:rPr>
              <a:t>	</a:t>
            </a:r>
            <a:r>
              <a:rPr lang="el-GR" altLang="el-GR" sz="2200" u="sng" dirty="0" smtClean="0">
                <a:latin typeface="Arial" charset="0"/>
                <a:ea typeface="ＭＳ Ｐゴシック" pitchFamily="34" charset="-128"/>
                <a:cs typeface="Arial" charset="0"/>
              </a:rPr>
              <a:t>Λογιστικός χειρισμός των μη εξυπηρετούμενων χρηματοδοτήσεων</a:t>
            </a:r>
            <a:r>
              <a:rPr lang="el-GR" altLang="el-GR" sz="2200" u="sng" dirty="0" smtClean="0">
                <a:ea typeface="ＭＳ Ｐゴシック" pitchFamily="34" charset="-128"/>
              </a:rPr>
              <a:t>  (συνέχεια)</a:t>
            </a:r>
          </a:p>
          <a:p>
            <a:pPr>
              <a:buFont typeface="Arial" charset="0"/>
              <a:buNone/>
            </a:pPr>
            <a:r>
              <a:rPr lang="el-GR" altLang="el-GR" sz="2200" dirty="0" smtClean="0">
                <a:latin typeface="Arial" charset="0"/>
                <a:ea typeface="ＭＳ Ｐゴシック" pitchFamily="34" charset="-128"/>
                <a:cs typeface="Arial" charset="0"/>
              </a:rPr>
              <a:t>	</a:t>
            </a:r>
          </a:p>
          <a:p>
            <a:pPr>
              <a:buFont typeface="Arial" charset="0"/>
              <a:buNone/>
            </a:pPr>
            <a:r>
              <a:rPr lang="el-GR" altLang="el-GR" sz="2200" dirty="0" smtClean="0">
                <a:ea typeface="ＭＳ Ｐゴシック" pitchFamily="34" charset="-128"/>
              </a:rPr>
              <a:t>	</a:t>
            </a:r>
            <a:r>
              <a:rPr lang="el-GR" altLang="el-GR" sz="2200" u="sng" dirty="0" smtClean="0">
                <a:latin typeface="Arial" charset="0"/>
                <a:ea typeface="ＭＳ Ｐゴシック" pitchFamily="34" charset="-128"/>
                <a:cs typeface="Arial" charset="0"/>
              </a:rPr>
              <a:t>Παράδειγμα (συνέχεια) </a:t>
            </a:r>
            <a:endParaRPr lang="el-GR" altLang="el-GR" sz="2200" dirty="0" smtClean="0">
              <a:latin typeface="Arial" charset="0"/>
              <a:ea typeface="ＭＳ Ｐゴシック" pitchFamily="34" charset="-128"/>
              <a:cs typeface="Arial" charset="0"/>
            </a:endParaRPr>
          </a:p>
          <a:p>
            <a:pPr>
              <a:buFont typeface="Arial" charset="0"/>
              <a:buNone/>
            </a:pPr>
            <a:endParaRPr lang="el-GR" altLang="el-GR" sz="2200" dirty="0" smtClean="0">
              <a:ea typeface="ＭＳ Ｐゴシック" pitchFamily="34" charset="-128"/>
            </a:endParaRPr>
          </a:p>
          <a:p>
            <a:pPr>
              <a:buFont typeface="Arial" charset="0"/>
              <a:buNone/>
            </a:pPr>
            <a:r>
              <a:rPr lang="el-GR" altLang="el-GR" sz="2200" dirty="0" smtClean="0">
                <a:ea typeface="ＭＳ Ｐゴシック" pitchFamily="34" charset="-128"/>
              </a:rPr>
              <a:t>	</a:t>
            </a:r>
            <a:r>
              <a:rPr lang="el-GR" altLang="el-GR" sz="2200" dirty="0" smtClean="0">
                <a:latin typeface="Arial" charset="0"/>
                <a:ea typeface="ＭＳ Ｐゴシック" pitchFamily="34" charset="-128"/>
                <a:cs typeface="Arial" charset="0"/>
              </a:rPr>
              <a:t>Στην περίπτωση που η τράπεζα δεν είναι απολύτως σίγουρη για το ακριβές ποσό της απομείωσης μπορεί να μην πιστώσει άμεσα τον λογαριασμό χορηγήσεων του δανείου όπως προηγουμένως αλλά να αποφασίσει να πιστώσει αντίθετο λογαριασμό χορηγήσεων όπως παρακάτω </a:t>
            </a:r>
          </a:p>
          <a:p>
            <a:pPr>
              <a:buFont typeface="Arial" charset="0"/>
              <a:buNone/>
            </a:pPr>
            <a:endParaRPr lang="el-GR" altLang="el-GR" sz="1600" dirty="0" smtClean="0">
              <a:ea typeface="ＭＳ Ｐゴシック" pitchFamily="34" charset="-128"/>
            </a:endParaRPr>
          </a:p>
          <a:p>
            <a:pPr>
              <a:buFont typeface="Arial" charset="0"/>
              <a:buNone/>
            </a:pPr>
            <a:r>
              <a:rPr lang="el-GR" altLang="el-GR" sz="1600" dirty="0" smtClean="0">
                <a:ea typeface="ＭＳ Ｐゴシック" pitchFamily="34" charset="-128"/>
              </a:rPr>
              <a:t> </a:t>
            </a: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54276"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251520" y="4725145"/>
          <a:ext cx="8640960" cy="1823715"/>
        </p:xfrm>
        <a:graphic>
          <a:graphicData uri="http://schemas.openxmlformats.org/drawingml/2006/table">
            <a:tbl>
              <a:tblPr/>
              <a:tblGrid>
                <a:gridCol w="1445498"/>
                <a:gridCol w="1312797"/>
                <a:gridCol w="3322277"/>
                <a:gridCol w="1313271"/>
                <a:gridCol w="1247117"/>
              </a:tblGrid>
              <a:tr h="607905">
                <a:tc>
                  <a:txBody>
                    <a:bodyPr/>
                    <a:lstStyle/>
                    <a:p>
                      <a:pPr algn="ctr">
                        <a:spcAft>
                          <a:spcPts val="0"/>
                        </a:spcAft>
                      </a:pPr>
                      <a:endParaRPr lang="el-GR" sz="1600" b="1"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607905">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69.51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Ζημιές από απομειώση δανείων και απαιτήσεων</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50.000</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905">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20.10.01.40</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Χορηγήσεις / </a:t>
                      </a:r>
                    </a:p>
                    <a:p>
                      <a:pPr algn="just">
                        <a:spcAft>
                          <a:spcPts val="0"/>
                        </a:spcAft>
                      </a:pPr>
                      <a:r>
                        <a:rPr lang="el-GR" sz="1600" b="1" dirty="0">
                          <a:latin typeface="Arial" pitchFamily="34" charset="0"/>
                          <a:ea typeface="Times New Roman"/>
                          <a:cs typeface="Arial" pitchFamily="34" charset="0"/>
                        </a:rPr>
                        <a:t>Συσσωρευμένες απομειώσεις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50.000</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[21]</a:t>
            </a:r>
            <a:endParaRPr lang="en-US" altLang="el-GR" sz="3600" u="sng" dirty="0" smtClean="0">
              <a:latin typeface="Arial" charset="0"/>
              <a:ea typeface="ＭＳ Ｐゴシック" pitchFamily="34" charset="-128"/>
              <a:cs typeface="Arial" charset="0"/>
            </a:endParaRPr>
          </a:p>
        </p:txBody>
      </p:sp>
      <p:sp>
        <p:nvSpPr>
          <p:cNvPr id="55299" name="Content Placeholder 2"/>
          <p:cNvSpPr>
            <a:spLocks noGrp="1"/>
          </p:cNvSpPr>
          <p:nvPr>
            <p:ph idx="1"/>
          </p:nvPr>
        </p:nvSpPr>
        <p:spPr>
          <a:xfrm>
            <a:off x="251520" y="914400"/>
            <a:ext cx="8568952" cy="3234680"/>
          </a:xfrm>
        </p:spPr>
        <p:txBody>
          <a:bodyPr>
            <a:normAutofit fontScale="92500" lnSpcReduction="20000"/>
          </a:bodyPr>
          <a:lstStyle/>
          <a:p>
            <a:pPr algn="ctr">
              <a:buFont typeface="Arial" charset="0"/>
              <a:buNone/>
            </a:pPr>
            <a:r>
              <a:rPr lang="el-GR" altLang="el-GR" sz="1600" dirty="0" smtClean="0">
                <a:ea typeface="ＭＳ Ｐゴシック" pitchFamily="34" charset="-128"/>
              </a:rPr>
              <a:t>	</a:t>
            </a:r>
            <a:r>
              <a:rPr lang="el-GR" altLang="el-GR" sz="2200" b="1" u="sng" dirty="0" smtClean="0">
                <a:solidFill>
                  <a:srgbClr val="C00000"/>
                </a:solidFill>
                <a:latin typeface="Arial" charset="0"/>
                <a:ea typeface="ＭＳ Ｐゴシック" pitchFamily="34" charset="-128"/>
                <a:cs typeface="Arial" charset="0"/>
              </a:rPr>
              <a:t>Λογιστικός χειρισμός των μη εξυπηρετούμενων χρηματοδοτήσεων</a:t>
            </a:r>
            <a:r>
              <a:rPr lang="el-GR" altLang="el-GR" sz="2200" b="1" u="sng" dirty="0" smtClean="0">
                <a:solidFill>
                  <a:srgbClr val="C00000"/>
                </a:solidFill>
                <a:ea typeface="ＭＳ Ｐゴシック" pitchFamily="34" charset="-128"/>
              </a:rPr>
              <a:t>  (συνέχεια)</a:t>
            </a:r>
          </a:p>
          <a:p>
            <a:pPr>
              <a:buFont typeface="Arial" charset="0"/>
              <a:buNone/>
            </a:pPr>
            <a:r>
              <a:rPr lang="el-GR" altLang="el-GR" sz="2200" b="1" dirty="0" smtClean="0">
                <a:solidFill>
                  <a:srgbClr val="C00000"/>
                </a:solidFill>
                <a:latin typeface="Arial" charset="0"/>
                <a:ea typeface="ＭＳ Ｐゴシック" pitchFamily="34" charset="-128"/>
                <a:cs typeface="Arial" charset="0"/>
              </a:rPr>
              <a:t>	</a:t>
            </a:r>
          </a:p>
          <a:p>
            <a:pPr algn="just">
              <a:buFont typeface="Arial" charset="0"/>
              <a:buNone/>
            </a:pPr>
            <a:r>
              <a:rPr lang="el-GR" altLang="el-GR" sz="2200" dirty="0" smtClean="0">
                <a:ea typeface="ＭＳ Ｐゴシック" pitchFamily="34" charset="-128"/>
              </a:rPr>
              <a:t>	</a:t>
            </a:r>
            <a:r>
              <a:rPr lang="el-GR" altLang="el-GR" sz="2200" u="sng" dirty="0" smtClean="0">
                <a:latin typeface="Arial" charset="0"/>
                <a:ea typeface="ＭＳ Ｐゴシック" pitchFamily="34" charset="-128"/>
                <a:cs typeface="Arial" charset="0"/>
              </a:rPr>
              <a:t>Παράδειγμα (συνέχεια) </a:t>
            </a:r>
            <a:endParaRPr lang="el-GR" altLang="el-GR" sz="2200" dirty="0" smtClean="0">
              <a:latin typeface="Arial" charset="0"/>
              <a:ea typeface="ＭＳ Ｐゴシック" pitchFamily="34" charset="-128"/>
              <a:cs typeface="Arial" charset="0"/>
            </a:endParaRPr>
          </a:p>
          <a:p>
            <a:pPr algn="just">
              <a:buFont typeface="Arial" charset="0"/>
              <a:buNone/>
            </a:pPr>
            <a:r>
              <a:rPr lang="el-GR" altLang="el-GR" sz="2200" dirty="0" smtClean="0">
                <a:ea typeface="ＭＳ Ｐゴシック" pitchFamily="34" charset="-128"/>
              </a:rPr>
              <a:t>	Ο πιστούμενος λογαριασμός 20.10.01.40 θα παρακολουθεί τα ποσά που απομειώνονται και συσσωρεύονται για να αντιμετωπισθούν μελλοντικές πιθανές διαγραφές στον κύριο λογαριασμό χορηγήσεων. </a:t>
            </a:r>
          </a:p>
          <a:p>
            <a:pPr algn="just">
              <a:buFont typeface="Arial" charset="0"/>
              <a:buNone/>
            </a:pPr>
            <a:r>
              <a:rPr lang="el-GR" altLang="el-GR" sz="2200" dirty="0" smtClean="0">
                <a:ea typeface="ＭＳ Ｐゴシック" pitchFamily="34" charset="-128"/>
              </a:rPr>
              <a:t>	Αν στο προηγούμενο παράδειγμα τελικά εισπραχθούν τα € 30.000 από τις ενεχυρασμένες επιταγές και η τράπεζα καταλήξει στην απομείωση των € 50.000 θα κλείσει ο αντίθετος λογαριασμός όπως παρακάτω:</a:t>
            </a:r>
            <a:endParaRPr lang="el-GR" altLang="el-GR" sz="1600" dirty="0" smtClean="0">
              <a:ea typeface="ＭＳ Ｐゴシック" pitchFamily="34" charset="-128"/>
            </a:endParaRPr>
          </a:p>
          <a:p>
            <a:pPr>
              <a:buFont typeface="Arial" charset="0"/>
              <a:buNone/>
            </a:pPr>
            <a:r>
              <a:rPr lang="el-GR" altLang="el-GR" sz="1600" dirty="0" smtClean="0">
                <a:ea typeface="ＭＳ Ｐゴシック" pitchFamily="34" charset="-128"/>
              </a:rPr>
              <a:t> </a:t>
            </a: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55300"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323528" y="4293096"/>
          <a:ext cx="8568952" cy="2327772"/>
        </p:xfrm>
        <a:graphic>
          <a:graphicData uri="http://schemas.openxmlformats.org/drawingml/2006/table">
            <a:tbl>
              <a:tblPr/>
              <a:tblGrid>
                <a:gridCol w="1433452"/>
                <a:gridCol w="1301858"/>
                <a:gridCol w="3294591"/>
                <a:gridCol w="1302327"/>
                <a:gridCol w="1236724"/>
              </a:tblGrid>
              <a:tr h="775924">
                <a:tc>
                  <a:txBody>
                    <a:bodyPr/>
                    <a:lstStyle/>
                    <a:p>
                      <a:pPr algn="ctr">
                        <a:spcAft>
                          <a:spcPts val="0"/>
                        </a:spcAft>
                      </a:pPr>
                      <a:endParaRPr lang="el-GR" sz="1600" b="1"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Χ</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775924">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20.10.01.40</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Χορηγήσεις / </a:t>
                      </a:r>
                    </a:p>
                    <a:p>
                      <a:pPr algn="just">
                        <a:spcAft>
                          <a:spcPts val="0"/>
                        </a:spcAft>
                      </a:pPr>
                      <a:r>
                        <a:rPr lang="el-GR" sz="1600" b="1" dirty="0">
                          <a:latin typeface="Arial" pitchFamily="34" charset="0"/>
                          <a:ea typeface="Times New Roman"/>
                          <a:cs typeface="Arial" pitchFamily="34" charset="0"/>
                        </a:rPr>
                        <a:t>Συσσωρευμένες απομειώσεις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50.000</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924">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20.10.01.02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Χορηγήσεις βιομηχανίας τροφίμων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b="1"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50.000</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4638"/>
            <a:ext cx="8229600" cy="639762"/>
          </a:xfrm>
        </p:spPr>
        <p:txBody>
          <a:bodyPr>
            <a:noAutofit/>
          </a:bodyPr>
          <a:lstStyle/>
          <a:p>
            <a:r>
              <a:rPr lang="el-GR" altLang="el-GR" sz="3600" b="1" dirty="0" smtClean="0">
                <a:solidFill>
                  <a:srgbClr val="C00000"/>
                </a:solidFill>
                <a:latin typeface="Arial" charset="0"/>
                <a:ea typeface="ＭＳ Ｐゴシック" pitchFamily="34" charset="-128"/>
                <a:cs typeface="Arial" charset="0"/>
              </a:rPr>
              <a:t>Τα προϊόντα χορηγήσεων [22]</a:t>
            </a:r>
            <a:endParaRPr lang="en-US" altLang="el-GR" sz="3600" u="sng" dirty="0" smtClean="0">
              <a:latin typeface="Arial" charset="0"/>
              <a:ea typeface="ＭＳ Ｐゴシック" pitchFamily="34" charset="-128"/>
              <a:cs typeface="Arial" charset="0"/>
            </a:endParaRPr>
          </a:p>
        </p:txBody>
      </p:sp>
      <p:sp>
        <p:nvSpPr>
          <p:cNvPr id="56323" name="Content Placeholder 2"/>
          <p:cNvSpPr>
            <a:spLocks noGrp="1"/>
          </p:cNvSpPr>
          <p:nvPr>
            <p:ph idx="1"/>
          </p:nvPr>
        </p:nvSpPr>
        <p:spPr>
          <a:xfrm>
            <a:off x="179512" y="914400"/>
            <a:ext cx="8784976" cy="3810000"/>
          </a:xfrm>
        </p:spPr>
        <p:txBody>
          <a:bodyPr>
            <a:normAutofit fontScale="92500" lnSpcReduction="10000"/>
          </a:bodyPr>
          <a:lstStyle/>
          <a:p>
            <a:pPr algn="just">
              <a:buFont typeface="Arial" charset="0"/>
              <a:buNone/>
            </a:pPr>
            <a:r>
              <a:rPr lang="el-GR" altLang="el-GR" sz="1600" dirty="0" smtClean="0">
                <a:ea typeface="ＭＳ Ｐゴシック" pitchFamily="34" charset="-128"/>
              </a:rPr>
              <a:t>	</a:t>
            </a:r>
            <a:r>
              <a:rPr lang="el-GR" altLang="el-GR" sz="1800" b="1" u="sng" dirty="0" smtClean="0">
                <a:solidFill>
                  <a:srgbClr val="C00000"/>
                </a:solidFill>
                <a:latin typeface="Arial" charset="0"/>
                <a:ea typeface="ＭＳ Ｐゴシック" pitchFamily="34" charset="-128"/>
                <a:cs typeface="Arial" charset="0"/>
              </a:rPr>
              <a:t>Λογιστικός χειρισμός των μη εξυπηρετούμενων χρηματοδοτήσεων</a:t>
            </a:r>
            <a:r>
              <a:rPr lang="el-GR" altLang="el-GR" sz="1800" b="1" u="sng" dirty="0" smtClean="0">
                <a:solidFill>
                  <a:srgbClr val="C00000"/>
                </a:solidFill>
                <a:ea typeface="ＭＳ Ｐゴシック" pitchFamily="34" charset="-128"/>
              </a:rPr>
              <a:t>  (συνέχεια</a:t>
            </a:r>
            <a:r>
              <a:rPr lang="el-GR" altLang="el-GR" sz="1800" u="sng" dirty="0" smtClean="0">
                <a:ea typeface="ＭＳ Ｐゴシック" pitchFamily="34" charset="-128"/>
              </a:rPr>
              <a:t>)</a:t>
            </a:r>
          </a:p>
          <a:p>
            <a:pPr algn="just">
              <a:buFont typeface="Arial" charset="0"/>
              <a:buNone/>
            </a:pPr>
            <a:r>
              <a:rPr lang="el-GR" altLang="el-GR" sz="1800" dirty="0" smtClean="0">
                <a:latin typeface="Arial" charset="0"/>
                <a:ea typeface="ＭＳ Ｐゴシック" pitchFamily="34" charset="-128"/>
                <a:cs typeface="Arial" charset="0"/>
              </a:rPr>
              <a:t>	</a:t>
            </a:r>
          </a:p>
          <a:p>
            <a:pPr algn="just">
              <a:buFont typeface="Arial" charset="0"/>
              <a:buNone/>
            </a:pPr>
            <a:r>
              <a:rPr lang="el-GR" altLang="el-GR" sz="1800" dirty="0" smtClean="0">
                <a:ea typeface="ＭＳ Ｐゴシック" pitchFamily="34" charset="-128"/>
              </a:rPr>
              <a:t>	</a:t>
            </a:r>
            <a:r>
              <a:rPr lang="el-GR" altLang="el-GR" sz="1800" u="sng" dirty="0" smtClean="0">
                <a:latin typeface="Arial" charset="0"/>
                <a:ea typeface="ＭＳ Ｐゴシック" pitchFamily="34" charset="-128"/>
                <a:cs typeface="Arial" charset="0"/>
              </a:rPr>
              <a:t>Παράδειγμα (συνέχεια) </a:t>
            </a:r>
          </a:p>
          <a:p>
            <a:pPr algn="just">
              <a:buFont typeface="Arial" charset="0"/>
              <a:buNone/>
            </a:pPr>
            <a:endParaRPr lang="el-GR" altLang="el-GR" sz="1800" dirty="0" smtClean="0">
              <a:latin typeface="Arial" charset="0"/>
              <a:ea typeface="ＭＳ Ｐゴシック" pitchFamily="34" charset="-128"/>
              <a:cs typeface="Arial" charset="0"/>
            </a:endParaRPr>
          </a:p>
          <a:p>
            <a:pPr algn="just">
              <a:buFont typeface="Arial" charset="0"/>
              <a:buNone/>
            </a:pPr>
            <a:r>
              <a:rPr lang="el-GR" altLang="el-GR" sz="1800" dirty="0" smtClean="0">
                <a:latin typeface="Arial" charset="0"/>
                <a:ea typeface="ＭＳ Ｐゴシック" pitchFamily="34" charset="-128"/>
                <a:cs typeface="Arial" charset="0"/>
              </a:rPr>
              <a:t>	Μετά την απομείωση από μέρους της τράπεζας των χρηματοδοτήσεων πελατών της οι οποίοι αντιμετωπίζουν σοβαρά προβλήματα ρευστότητας, υπάρχει η πιθανότητα να διαπιστωθεί ότι το ποσό που έχει απομειωθεί ήταν μεγαλύτερο από το ορθό (διότι για οποιοδήποτε λόγο η πιστούχος πλήρωσε μεγαλύτερο ποσό του δανείου από ότι αρχικά εκτιμούσε η τράπεζα).  </a:t>
            </a:r>
          </a:p>
          <a:p>
            <a:pPr algn="just">
              <a:buFont typeface="Arial" charset="0"/>
              <a:buNone/>
            </a:pPr>
            <a:r>
              <a:rPr lang="el-GR" altLang="el-GR" sz="1800" dirty="0" smtClean="0">
                <a:latin typeface="Arial" charset="0"/>
                <a:ea typeface="ＭＳ Ｐゴシック" pitchFamily="34" charset="-128"/>
                <a:cs typeface="Arial" charset="0"/>
              </a:rPr>
              <a:t>	</a:t>
            </a:r>
          </a:p>
          <a:p>
            <a:pPr algn="just">
              <a:buFont typeface="Arial" charset="0"/>
              <a:buNone/>
            </a:pPr>
            <a:r>
              <a:rPr lang="el-GR" altLang="el-GR" sz="1800" dirty="0" smtClean="0">
                <a:latin typeface="Arial" charset="0"/>
                <a:ea typeface="ＭＳ Ｐゴシック" pitchFamily="34" charset="-128"/>
                <a:cs typeface="Arial" charset="0"/>
              </a:rPr>
              <a:t>	Σε αυτή την περίπτωση θα πρέπει η τράπεζα να προχωρήσει σε μείωση του ποσού της συσσωρευμένης απομείωσης που είχε αρχικά εκτιμήσει έτσι ώστε να αποτυπωθεί η ορθή εικόνα των απαιτήσεων της τράπεζας, αυτό λογιστικά γίνεται με τις παρακάτω εγγραφές</a:t>
            </a:r>
            <a:endParaRPr lang="en-US" altLang="el-GR" sz="1600" dirty="0" smtClean="0">
              <a:latin typeface="Arial" charset="0"/>
              <a:ea typeface="ＭＳ Ｐゴシック" pitchFamily="34" charset="-128"/>
              <a:cs typeface="Arial" charset="0"/>
            </a:endParaRPr>
          </a:p>
        </p:txBody>
      </p:sp>
      <p:sp>
        <p:nvSpPr>
          <p:cNvPr id="56324"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251519" y="4892675"/>
          <a:ext cx="8712969" cy="1776684"/>
        </p:xfrm>
        <a:graphic>
          <a:graphicData uri="http://schemas.openxmlformats.org/drawingml/2006/table">
            <a:tbl>
              <a:tblPr/>
              <a:tblGrid>
                <a:gridCol w="1747213"/>
                <a:gridCol w="1586817"/>
                <a:gridCol w="5378939"/>
              </a:tblGrid>
              <a:tr h="592228">
                <a:tc>
                  <a:txBody>
                    <a:bodyPr/>
                    <a:lstStyle/>
                    <a:p>
                      <a:pPr algn="ctr">
                        <a:spcAft>
                          <a:spcPts val="0"/>
                        </a:spcAft>
                      </a:pPr>
                      <a:endParaRPr lang="el-GR" sz="1600" b="1" dirty="0">
                        <a:latin typeface="Arial" pitchFamily="34" charset="0"/>
                        <a:ea typeface="Times New Roman"/>
                        <a:cs typeface="Arial" pitchFamily="34"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592228">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20.___ </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smtClean="0">
                          <a:latin typeface="Arial" pitchFamily="34" charset="0"/>
                          <a:ea typeface="Times New Roman"/>
                          <a:cs typeface="Arial" pitchFamily="34" charset="0"/>
                        </a:rPr>
                        <a:t>Χορηγήσεις </a:t>
                      </a:r>
                      <a:endParaRPr lang="el-GR" sz="1600" b="1" dirty="0">
                        <a:latin typeface="Arial" pitchFamily="34" charset="0"/>
                        <a:ea typeface="Times New Roman"/>
                        <a:cs typeface="Arial" pitchFamily="34"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228">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69.51 </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Ζημίες από απομειώση δανείων και απαιτήσεων</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0" y="274638"/>
            <a:ext cx="9144000" cy="1143000"/>
          </a:xfrm>
        </p:spPr>
        <p:txBody>
          <a:bodyPr/>
          <a:lstStyle/>
          <a:p>
            <a:r>
              <a:rPr lang="el-GR" sz="3200" b="1" dirty="0"/>
              <a:t>Εξίσωση μερισμάτων (χρηματοοικονομική κατάσταση διάθεσης αποτελεσμάτων)</a:t>
            </a:r>
          </a:p>
        </p:txBody>
      </p:sp>
      <p:sp>
        <p:nvSpPr>
          <p:cNvPr id="45059" name="Rectangle 1027"/>
          <p:cNvSpPr>
            <a:spLocks noGrp="1" noChangeArrowheads="1"/>
          </p:cNvSpPr>
          <p:nvPr>
            <p:ph type="body" idx="1"/>
          </p:nvPr>
        </p:nvSpPr>
        <p:spPr>
          <a:xfrm>
            <a:off x="0" y="1600200"/>
            <a:ext cx="9144000" cy="5257800"/>
          </a:xfrm>
        </p:spPr>
        <p:txBody>
          <a:bodyPr/>
          <a:lstStyle/>
          <a:p>
            <a:endParaRPr lang="el-GR" sz="2800" dirty="0"/>
          </a:p>
          <a:p>
            <a:r>
              <a:rPr lang="en-US" sz="2800" dirty="0" smtClean="0"/>
              <a:t>D</a:t>
            </a:r>
            <a:r>
              <a:rPr lang="el-GR" sz="2800" dirty="0" smtClean="0"/>
              <a:t> = </a:t>
            </a:r>
            <a:r>
              <a:rPr lang="en-US" sz="2800" dirty="0" smtClean="0"/>
              <a:t>P-T-Pn-R</a:t>
            </a:r>
            <a:endParaRPr lang="el-GR" sz="2800" dirty="0"/>
          </a:p>
          <a:p>
            <a:r>
              <a:rPr lang="en-US" sz="2800" dirty="0" smtClean="0"/>
              <a:t>D</a:t>
            </a:r>
            <a:r>
              <a:rPr lang="el-GR" sz="2800" dirty="0" smtClean="0"/>
              <a:t> </a:t>
            </a:r>
            <a:r>
              <a:rPr lang="en-US" sz="2800" dirty="0" smtClean="0"/>
              <a:t>= </a:t>
            </a:r>
            <a:r>
              <a:rPr lang="el-GR" sz="2800" dirty="0"/>
              <a:t>Μερίσματα</a:t>
            </a:r>
          </a:p>
          <a:p>
            <a:r>
              <a:rPr lang="en-US" sz="2800" dirty="0"/>
              <a:t>P</a:t>
            </a:r>
            <a:r>
              <a:rPr lang="el-GR" sz="2800" dirty="0"/>
              <a:t> </a:t>
            </a:r>
            <a:r>
              <a:rPr lang="el-GR" sz="2800" dirty="0" smtClean="0"/>
              <a:t>= Κέρδη</a:t>
            </a:r>
            <a:endParaRPr lang="en-US" sz="2800" dirty="0"/>
          </a:p>
          <a:p>
            <a:r>
              <a:rPr lang="en-US" sz="2800" dirty="0"/>
              <a:t>T</a:t>
            </a:r>
            <a:r>
              <a:rPr lang="el-GR" sz="2800" dirty="0"/>
              <a:t> </a:t>
            </a:r>
            <a:r>
              <a:rPr lang="en-US" sz="2800" dirty="0" smtClean="0"/>
              <a:t>=</a:t>
            </a:r>
            <a:r>
              <a:rPr lang="el-GR" sz="2800" dirty="0" smtClean="0"/>
              <a:t> Φόροι</a:t>
            </a:r>
          </a:p>
          <a:p>
            <a:r>
              <a:rPr lang="en-US" sz="2800" dirty="0" smtClean="0"/>
              <a:t>Pn</a:t>
            </a:r>
            <a:r>
              <a:rPr lang="el-GR" sz="2800" dirty="0" smtClean="0"/>
              <a:t> </a:t>
            </a:r>
            <a:r>
              <a:rPr lang="en-US" sz="2800" dirty="0" smtClean="0"/>
              <a:t>=</a:t>
            </a:r>
            <a:r>
              <a:rPr lang="el-GR" sz="2800" dirty="0" smtClean="0"/>
              <a:t> όρος από προβλέψεις +/- αποτελέσματα εις νέα χρήση (+κέρδη εις νέον ή - ζημιά εις νέον)</a:t>
            </a:r>
          </a:p>
          <a:p>
            <a:r>
              <a:rPr lang="en-US" sz="2800" dirty="0" smtClean="0"/>
              <a:t>R</a:t>
            </a:r>
            <a:r>
              <a:rPr lang="el-GR" sz="2800" dirty="0" smtClean="0"/>
              <a:t> </a:t>
            </a:r>
            <a:r>
              <a:rPr lang="en-US" sz="2800" dirty="0" smtClean="0"/>
              <a:t>=</a:t>
            </a:r>
            <a:r>
              <a:rPr lang="el-GR" sz="2800" dirty="0" smtClean="0"/>
              <a:t> Αποθεματικά </a:t>
            </a:r>
            <a:r>
              <a:rPr lang="el-GR" sz="2800" dirty="0"/>
              <a:t>κεφάλαια</a:t>
            </a:r>
            <a:r>
              <a:rPr lang="en-US" sz="2800" dirty="0"/>
              <a:t> (</a:t>
            </a:r>
            <a:r>
              <a:rPr lang="el-GR" sz="2800" dirty="0"/>
              <a:t>πιθανή αυτοχρηματοδότηση </a:t>
            </a:r>
            <a:r>
              <a:rPr lang="el-GR" sz="2800" dirty="0" smtClean="0"/>
              <a:t>ή </a:t>
            </a:r>
            <a:r>
              <a:rPr lang="el-GR" sz="2800" dirty="0"/>
              <a:t>μεταβολές ίδιου κεφαλαίου</a:t>
            </a:r>
            <a:r>
              <a:rPr lang="el-GR" sz="2800" dirty="0" smtClean="0"/>
              <a:t>)</a:t>
            </a:r>
            <a:endParaRPr lang="en-US" sz="28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74638"/>
            <a:ext cx="8229600" cy="639762"/>
          </a:xfrm>
        </p:spPr>
        <p:txBody>
          <a:bodyPr>
            <a:normAutofit/>
          </a:bodyPr>
          <a:lstStyle/>
          <a:p>
            <a:r>
              <a:rPr lang="el-GR" altLang="el-GR" sz="3200" b="1" dirty="0" smtClean="0">
                <a:solidFill>
                  <a:srgbClr val="C00000"/>
                </a:solidFill>
                <a:latin typeface="Arial" charset="0"/>
                <a:ea typeface="ＭＳ Ｐゴシック" pitchFamily="34" charset="-128"/>
                <a:cs typeface="Arial" charset="0"/>
              </a:rPr>
              <a:t>Τα προϊόντα χορηγήσεων [23]</a:t>
            </a:r>
            <a:endParaRPr lang="en-US" altLang="el-GR" sz="3200" u="sng" dirty="0" smtClean="0">
              <a:latin typeface="Arial" charset="0"/>
              <a:ea typeface="ＭＳ Ｐゴシック" pitchFamily="34" charset="-128"/>
              <a:cs typeface="Arial" charset="0"/>
            </a:endParaRPr>
          </a:p>
        </p:txBody>
      </p:sp>
      <p:sp>
        <p:nvSpPr>
          <p:cNvPr id="57347" name="Content Placeholder 2"/>
          <p:cNvSpPr>
            <a:spLocks noGrp="1"/>
          </p:cNvSpPr>
          <p:nvPr>
            <p:ph idx="1"/>
          </p:nvPr>
        </p:nvSpPr>
        <p:spPr>
          <a:xfrm>
            <a:off x="179512" y="914400"/>
            <a:ext cx="8712968" cy="3235325"/>
          </a:xfrm>
        </p:spPr>
        <p:txBody>
          <a:bodyPr/>
          <a:lstStyle/>
          <a:p>
            <a:pPr algn="ctr">
              <a:buFont typeface="Arial" charset="0"/>
              <a:buNone/>
            </a:pPr>
            <a:r>
              <a:rPr lang="el-GR" altLang="el-GR" sz="1600" dirty="0" smtClean="0">
                <a:ea typeface="ＭＳ Ｐゴシック" pitchFamily="34" charset="-128"/>
              </a:rPr>
              <a:t>	</a:t>
            </a:r>
            <a:r>
              <a:rPr lang="el-GR" altLang="el-GR" sz="1700" b="1" u="sng" dirty="0" smtClean="0">
                <a:solidFill>
                  <a:srgbClr val="C00000"/>
                </a:solidFill>
                <a:latin typeface="Arial" charset="0"/>
                <a:ea typeface="ＭＳ Ｐゴシック" pitchFamily="34" charset="-128"/>
                <a:cs typeface="Arial" charset="0"/>
              </a:rPr>
              <a:t>Λογιστικός χειρισμός των μη εξυπηρετούμενων χρηματοδοτήσεων</a:t>
            </a:r>
            <a:r>
              <a:rPr lang="el-GR" altLang="el-GR" sz="1700" b="1" u="sng" dirty="0" smtClean="0">
                <a:solidFill>
                  <a:srgbClr val="C00000"/>
                </a:solidFill>
                <a:ea typeface="ＭＳ Ｐゴシック" pitchFamily="34" charset="-128"/>
              </a:rPr>
              <a:t>  (συνέχεια)</a:t>
            </a:r>
          </a:p>
          <a:p>
            <a:pPr>
              <a:buFont typeface="Arial" charset="0"/>
              <a:buNone/>
            </a:pPr>
            <a:r>
              <a:rPr lang="el-GR" altLang="el-GR" sz="1600" dirty="0" smtClean="0">
                <a:latin typeface="Arial" charset="0"/>
                <a:ea typeface="ＭＳ Ｐゴシック" pitchFamily="34" charset="-128"/>
                <a:cs typeface="Arial" charset="0"/>
              </a:rPr>
              <a:t>	</a:t>
            </a:r>
          </a:p>
          <a:p>
            <a:pPr>
              <a:buFont typeface="Arial" charset="0"/>
              <a:buNone/>
            </a:pPr>
            <a:r>
              <a:rPr lang="el-GR" altLang="el-GR" sz="1600" dirty="0" smtClean="0">
                <a:ea typeface="ＭＳ Ｐゴシック" pitchFamily="34" charset="-128"/>
              </a:rPr>
              <a:t>	</a:t>
            </a:r>
            <a:r>
              <a:rPr lang="el-GR" altLang="el-GR" sz="1700" u="sng" dirty="0" smtClean="0">
                <a:latin typeface="Arial" charset="0"/>
                <a:ea typeface="ＭＳ Ｐゴシック" pitchFamily="34" charset="-128"/>
                <a:cs typeface="Arial" charset="0"/>
              </a:rPr>
              <a:t>Παράδειγμα (συνέχεια) </a:t>
            </a:r>
          </a:p>
          <a:p>
            <a:pPr>
              <a:buFont typeface="Arial" charset="0"/>
              <a:buNone/>
            </a:pPr>
            <a:endParaRPr lang="el-GR" altLang="el-GR" sz="1700" dirty="0" smtClean="0">
              <a:latin typeface="Arial" charset="0"/>
              <a:ea typeface="ＭＳ Ｐゴシック" pitchFamily="34" charset="-128"/>
              <a:cs typeface="Arial" charset="0"/>
            </a:endParaRPr>
          </a:p>
          <a:p>
            <a:pPr algn="just">
              <a:buFont typeface="Arial" charset="0"/>
              <a:buNone/>
            </a:pPr>
            <a:r>
              <a:rPr lang="el-GR" altLang="el-GR" sz="1700" dirty="0" smtClean="0">
                <a:latin typeface="Arial" charset="0"/>
                <a:ea typeface="ＭＳ Ｐゴシック" pitchFamily="34" charset="-128"/>
                <a:cs typeface="Arial" charset="0"/>
              </a:rPr>
              <a:t>	</a:t>
            </a:r>
            <a:r>
              <a:rPr lang="el-GR" altLang="el-GR" sz="1700" dirty="0" smtClean="0">
                <a:ea typeface="ＭＳ Ｐゴシック" pitchFamily="34" charset="-128"/>
              </a:rPr>
              <a:t>σημειώνεται ότι αν είχε χρησιμοποιηθεί στην απομείωση του δανεισμού αντίθετος λογαριασμός χορηγήσεων θα χρεωθεί ο αντίθετος αυτός λογαριασμός (λογ. 20.__.__.40) αντί του λογ/μου 20. </a:t>
            </a:r>
          </a:p>
          <a:p>
            <a:pPr algn="just">
              <a:buFont typeface="Arial" charset="0"/>
              <a:buNone/>
            </a:pPr>
            <a:r>
              <a:rPr lang="el-GR" altLang="el-GR" sz="1700" dirty="0" smtClean="0">
                <a:ea typeface="ＭＳ Ｐゴシック" pitchFamily="34" charset="-128"/>
              </a:rPr>
              <a:t> </a:t>
            </a:r>
          </a:p>
          <a:p>
            <a:pPr algn="just">
              <a:buFont typeface="Arial" charset="0"/>
              <a:buNone/>
            </a:pPr>
            <a:r>
              <a:rPr lang="el-GR" altLang="el-GR" sz="1700" dirty="0" smtClean="0">
                <a:ea typeface="ＭＳ Ｐゴシック" pitchFamily="34" charset="-128"/>
              </a:rPr>
              <a:t>	Σε περίπτωση δε που η τράπεζα είχε διαγράψει την οφειλή από τα βιβλία της εκτός της παραπάνω εγγραφής η τράπεζα θα προχωρήσει και στην πίστωση του ταμείου με το ποσό που έλαβε με εγγραφή ως παρακάτω  </a:t>
            </a: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57348"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323529" y="4437113"/>
          <a:ext cx="8568951" cy="2111748"/>
        </p:xfrm>
        <a:graphic>
          <a:graphicData uri="http://schemas.openxmlformats.org/drawingml/2006/table">
            <a:tbl>
              <a:tblPr/>
              <a:tblGrid>
                <a:gridCol w="1718333"/>
                <a:gridCol w="1560587"/>
                <a:gridCol w="5290031"/>
              </a:tblGrid>
              <a:tr h="703916">
                <a:tc>
                  <a:txBody>
                    <a:bodyPr/>
                    <a:lstStyle/>
                    <a:p>
                      <a:pPr algn="ctr">
                        <a:spcAft>
                          <a:spcPts val="0"/>
                        </a:spcAft>
                      </a:pPr>
                      <a:endParaRPr lang="el-GR" sz="1600" b="1" dirty="0">
                        <a:latin typeface="Arial" pitchFamily="34" charset="0"/>
                        <a:ea typeface="Times New Roman"/>
                        <a:cs typeface="Arial" pitchFamily="34"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Κωδ. Λογ/μών</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600" b="1" dirty="0">
                          <a:latin typeface="Arial" pitchFamily="34" charset="0"/>
                          <a:ea typeface="Times New Roman"/>
                          <a:cs typeface="Arial" pitchFamily="34" charset="0"/>
                        </a:rPr>
                        <a:t>Περιγραφή Λογ/μών</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703916">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38.00 </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Ταμείο</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916">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20.___ </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Χορηγήσεις </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normAutofit/>
          </a:bodyPr>
          <a:lstStyle/>
          <a:p>
            <a:pPr eaLnBrk="1" hangingPunct="1"/>
            <a:r>
              <a:rPr lang="el-GR" altLang="el-GR" sz="4000" b="1" dirty="0" smtClean="0">
                <a:solidFill>
                  <a:srgbClr val="7030A0"/>
                </a:solidFill>
              </a:rPr>
              <a:t>Μορφές πίστωσης [1]</a:t>
            </a:r>
          </a:p>
        </p:txBody>
      </p:sp>
      <p:sp>
        <p:nvSpPr>
          <p:cNvPr id="43011" name="Rectangle 3"/>
          <p:cNvSpPr>
            <a:spLocks noGrp="1" noChangeArrowheads="1"/>
          </p:cNvSpPr>
          <p:nvPr>
            <p:ph type="body" idx="1"/>
          </p:nvPr>
        </p:nvSpPr>
        <p:spPr>
          <a:xfrm>
            <a:off x="455613" y="1412875"/>
            <a:ext cx="8076827" cy="4476750"/>
          </a:xfrm>
          <a:noFill/>
        </p:spPr>
        <p:txBody>
          <a:bodyPr>
            <a:normAutofit lnSpcReduction="10000"/>
          </a:bodyPr>
          <a:lstStyle/>
          <a:p>
            <a:pPr marL="0" indent="0" algn="just" eaLnBrk="1" hangingPunct="1">
              <a:spcBef>
                <a:spcPct val="105000"/>
              </a:spcBef>
              <a:buFont typeface="Wingdings" pitchFamily="2" charset="2"/>
              <a:buNone/>
            </a:pPr>
            <a:r>
              <a:rPr lang="el-GR" altLang="el-GR" dirty="0" smtClean="0"/>
              <a:t>Πίστωση είναι η έγγραφη ή προφορική συμφωνία, με την οποία ο ένας από τους δύο συμβαλλόμενους, αναλαμβάνει την υποχρέωση να ενισχύσει προσωρινά την αγοραστική δύναμη του άλλου συμβαλλόμενου, με την υποχρέωση του τελευταίου να επιστρέψει το ποσό σε συγκεκριμένη ημερομηνία, με ή χωρίς καταβολή τόκου.</a:t>
            </a:r>
          </a:p>
        </p:txBody>
      </p:sp>
    </p:spTree>
  </p:cSld>
  <p:clrMapOvr>
    <a:masterClrMapping/>
  </p:clrMapOvr>
  <p:transition spd="med">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3212" y="209550"/>
            <a:ext cx="8589267" cy="927100"/>
          </a:xfrm>
          <a:noFill/>
        </p:spPr>
        <p:txBody>
          <a:bodyPr>
            <a:normAutofit/>
          </a:bodyPr>
          <a:lstStyle/>
          <a:p>
            <a:pPr eaLnBrk="1" hangingPunct="1">
              <a:spcBef>
                <a:spcPct val="50000"/>
              </a:spcBef>
            </a:pPr>
            <a:r>
              <a:rPr lang="el-GR" altLang="el-GR" sz="4000" b="1" dirty="0" smtClean="0">
                <a:solidFill>
                  <a:srgbClr val="7030A0"/>
                </a:solidFill>
              </a:rPr>
              <a:t>Μορφές πίστωσης  [2] Παράδειγμα 1</a:t>
            </a:r>
          </a:p>
        </p:txBody>
      </p:sp>
      <p:sp>
        <p:nvSpPr>
          <p:cNvPr id="44035" name="Rectangle 3"/>
          <p:cNvSpPr>
            <a:spLocks noGrp="1" noChangeArrowheads="1"/>
          </p:cNvSpPr>
          <p:nvPr>
            <p:ph type="body" idx="1"/>
          </p:nvPr>
        </p:nvSpPr>
        <p:spPr>
          <a:xfrm>
            <a:off x="455613" y="1565275"/>
            <a:ext cx="8004175" cy="4476750"/>
          </a:xfrm>
          <a:noFill/>
        </p:spPr>
        <p:txBody>
          <a:bodyPr/>
          <a:lstStyle/>
          <a:p>
            <a:pPr marL="0" indent="0" algn="just" eaLnBrk="1" hangingPunct="1">
              <a:lnSpc>
                <a:spcPct val="125000"/>
              </a:lnSpc>
              <a:spcBef>
                <a:spcPct val="135000"/>
              </a:spcBef>
              <a:buFont typeface="Wingdings" pitchFamily="2" charset="2"/>
              <a:buNone/>
            </a:pPr>
            <a:r>
              <a:rPr lang="el-GR" altLang="el-GR" sz="2800" dirty="0" smtClean="0"/>
              <a:t>Όταν κτίζω το σπίτι μου και ο εργολάβος μου δίνει τη δυνατότητα να εξοφλήσω την οφειλή μου σε αυτόν σε έξι (6) μήνες από σήμερα, αυτή είναι μια πίστωση, μια διευκόλυνση που μου παρέχει ο εργολάβος.</a:t>
            </a:r>
          </a:p>
          <a:p>
            <a:pPr marL="0" indent="0" algn="just" eaLnBrk="1" hangingPunct="1">
              <a:lnSpc>
                <a:spcPct val="125000"/>
              </a:lnSpc>
              <a:spcBef>
                <a:spcPct val="80000"/>
              </a:spcBef>
              <a:buFont typeface="Wingdings" pitchFamily="2" charset="2"/>
              <a:buNone/>
            </a:pPr>
            <a:r>
              <a:rPr lang="el-GR" altLang="el-GR" sz="2800" dirty="0" smtClean="0"/>
              <a:t>Η πίστωση αυτή μπορεί να καταρτισθεί εγγράφως ή διά λόγου (προφορικά), μπορεί δε να είναι έντοκη ή άτοκη, ανάλογα με τη συμφωνία που θα κάνουμε.</a:t>
            </a:r>
          </a:p>
        </p:txBody>
      </p:sp>
    </p:spTree>
  </p:cSld>
  <p:clrMapOvr>
    <a:masterClrMapping/>
  </p:clrMapOvr>
  <p:transition spd="med">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3212" y="209550"/>
            <a:ext cx="8517259" cy="866775"/>
          </a:xfrm>
          <a:noFill/>
        </p:spPr>
        <p:txBody>
          <a:bodyPr>
            <a:normAutofit/>
          </a:bodyPr>
          <a:lstStyle/>
          <a:p>
            <a:pPr eaLnBrk="1" hangingPunct="1">
              <a:spcBef>
                <a:spcPct val="50000"/>
              </a:spcBef>
            </a:pPr>
            <a:r>
              <a:rPr lang="el-GR" altLang="el-GR" sz="3600" b="1" dirty="0" smtClean="0">
                <a:solidFill>
                  <a:srgbClr val="7030A0"/>
                </a:solidFill>
              </a:rPr>
              <a:t>Μορφές πίστωσης [3] Παράδειγμα 2</a:t>
            </a:r>
          </a:p>
        </p:txBody>
      </p:sp>
      <p:sp>
        <p:nvSpPr>
          <p:cNvPr id="45059" name="Rectangle 3"/>
          <p:cNvSpPr>
            <a:spLocks noGrp="1" noChangeArrowheads="1"/>
          </p:cNvSpPr>
          <p:nvPr>
            <p:ph type="body" idx="1"/>
          </p:nvPr>
        </p:nvSpPr>
        <p:spPr>
          <a:xfrm>
            <a:off x="455613" y="1412875"/>
            <a:ext cx="8135937" cy="4103688"/>
          </a:xfrm>
          <a:noFill/>
        </p:spPr>
        <p:txBody>
          <a:bodyPr/>
          <a:lstStyle/>
          <a:p>
            <a:pPr marL="0" indent="0" algn="just" eaLnBrk="1" hangingPunct="1">
              <a:lnSpc>
                <a:spcPct val="125000"/>
              </a:lnSpc>
              <a:spcBef>
                <a:spcPct val="135000"/>
              </a:spcBef>
              <a:buFont typeface="Wingdings" pitchFamily="2" charset="2"/>
              <a:buNone/>
            </a:pPr>
            <a:r>
              <a:rPr lang="el-GR" altLang="el-GR" sz="2800" dirty="0" smtClean="0"/>
              <a:t>Όταν χρησιμοποιώ μία πιστωτική κάρτα για να αγοράσω ένα βιβλίο την 3 Φεβρουαρίου και εξοφλώ την υποχρέωσή μου στην Τράπεζα, που είναι και ο εκδότης της κάρτας, την 27 Φεβρουαρίου, μου παρέχεται με τον τρόπο αυτό μία πίστωση για το διάστημα από 3.2 έως 27.2, πίστωση η οποία στην τραπεζική πρακτική είναι συνήθως άτοκη.</a:t>
            </a:r>
          </a:p>
        </p:txBody>
      </p:sp>
    </p:spTree>
  </p:cSld>
  <p:clrMapOvr>
    <a:masterClrMapping/>
  </p:clrMapOvr>
  <p:transition spd="med">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3212" y="209550"/>
            <a:ext cx="8445251" cy="866775"/>
          </a:xfrm>
          <a:noFill/>
        </p:spPr>
        <p:txBody>
          <a:bodyPr>
            <a:noAutofit/>
          </a:bodyPr>
          <a:lstStyle/>
          <a:p>
            <a:pPr eaLnBrk="1" hangingPunct="1">
              <a:spcBef>
                <a:spcPct val="50000"/>
              </a:spcBef>
            </a:pPr>
            <a:r>
              <a:rPr lang="el-GR" altLang="el-GR" sz="4000" b="1" dirty="0" smtClean="0">
                <a:solidFill>
                  <a:srgbClr val="7030A0"/>
                </a:solidFill>
              </a:rPr>
              <a:t>Μορφές πίστωσης [4] Παράδειγμα 3</a:t>
            </a:r>
          </a:p>
        </p:txBody>
      </p:sp>
      <p:sp>
        <p:nvSpPr>
          <p:cNvPr id="46083" name="Rectangle 3"/>
          <p:cNvSpPr>
            <a:spLocks noGrp="1" noChangeArrowheads="1"/>
          </p:cNvSpPr>
          <p:nvPr>
            <p:ph type="body" idx="1"/>
          </p:nvPr>
        </p:nvSpPr>
        <p:spPr>
          <a:xfrm>
            <a:off x="455613" y="1412874"/>
            <a:ext cx="8148835" cy="4608413"/>
          </a:xfrm>
          <a:noFill/>
        </p:spPr>
        <p:txBody>
          <a:bodyPr>
            <a:normAutofit/>
          </a:bodyPr>
          <a:lstStyle/>
          <a:p>
            <a:pPr marL="0" indent="0" algn="just" eaLnBrk="1" hangingPunct="1">
              <a:lnSpc>
                <a:spcPct val="125000"/>
              </a:lnSpc>
              <a:spcBef>
                <a:spcPct val="135000"/>
              </a:spcBef>
              <a:buFont typeface="Wingdings" pitchFamily="2" charset="2"/>
              <a:buNone/>
            </a:pPr>
            <a:r>
              <a:rPr lang="el-GR" altLang="el-GR" dirty="0" smtClean="0"/>
              <a:t>Όταν παίρνω δάνειο από μία Τράπεζα, </a:t>
            </a:r>
            <a:br>
              <a:rPr lang="el-GR" altLang="el-GR" dirty="0" smtClean="0"/>
            </a:br>
            <a:r>
              <a:rPr lang="el-GR" altLang="el-GR" dirty="0" smtClean="0"/>
              <a:t>λέμε ότι η Τράπεζα μου παρέχει πίστωση, η οποία καταρτίζεται εγγράφως και περιλαμβάνει όρους τόσο για το χρόνο αποπληρωμής, όσο και για το επιτόκιο του δανείου.</a:t>
            </a:r>
          </a:p>
        </p:txBody>
      </p:sp>
    </p:spTree>
  </p:cSld>
  <p:clrMapOvr>
    <a:masterClrMapping/>
  </p:clrMapOvr>
  <p:transition spd="med">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3212" y="209550"/>
            <a:ext cx="8085211" cy="500063"/>
          </a:xfrm>
          <a:noFill/>
        </p:spPr>
        <p:txBody>
          <a:bodyPr>
            <a:noAutofit/>
          </a:bodyPr>
          <a:lstStyle/>
          <a:p>
            <a:pPr eaLnBrk="1" hangingPunct="1">
              <a:spcBef>
                <a:spcPct val="50000"/>
              </a:spcBef>
            </a:pPr>
            <a:r>
              <a:rPr lang="el-GR" altLang="el-GR" sz="4000" b="1" dirty="0" smtClean="0">
                <a:solidFill>
                  <a:srgbClr val="7030A0"/>
                </a:solidFill>
              </a:rPr>
              <a:t>Μορφές πίστωσης [5]</a:t>
            </a:r>
          </a:p>
        </p:txBody>
      </p:sp>
      <p:sp>
        <p:nvSpPr>
          <p:cNvPr id="47107" name="Rectangle 3"/>
          <p:cNvSpPr>
            <a:spLocks noGrp="1" noChangeArrowheads="1"/>
          </p:cNvSpPr>
          <p:nvPr>
            <p:ph type="body" idx="1"/>
          </p:nvPr>
        </p:nvSpPr>
        <p:spPr>
          <a:xfrm>
            <a:off x="251520" y="980729"/>
            <a:ext cx="8640959" cy="5459760"/>
          </a:xfrm>
          <a:noFill/>
        </p:spPr>
        <p:txBody>
          <a:bodyPr>
            <a:normAutofit/>
          </a:bodyPr>
          <a:lstStyle/>
          <a:p>
            <a:pPr marL="0" indent="0" algn="just" eaLnBrk="1" hangingPunct="1">
              <a:lnSpc>
                <a:spcPct val="125000"/>
              </a:lnSpc>
              <a:spcBef>
                <a:spcPct val="135000"/>
              </a:spcBef>
              <a:buFont typeface="Wingdings" pitchFamily="2" charset="2"/>
              <a:buNone/>
            </a:pPr>
            <a:r>
              <a:rPr lang="el-GR" altLang="el-GR" dirty="0" smtClean="0"/>
              <a:t>Το </a:t>
            </a:r>
            <a:r>
              <a:rPr lang="el-GR" altLang="el-GR" b="1" dirty="0" smtClean="0"/>
              <a:t>δάνειο</a:t>
            </a:r>
            <a:r>
              <a:rPr lang="el-GR" altLang="el-GR" dirty="0" smtClean="0"/>
              <a:t> είναι μία από τις μορφές πίστωσης που υπάρχουν, είναι όμως έννοια μερικότερης της πίστωσης.</a:t>
            </a:r>
          </a:p>
          <a:p>
            <a:pPr marL="0" indent="0" algn="just" eaLnBrk="1" hangingPunct="1">
              <a:lnSpc>
                <a:spcPct val="125000"/>
              </a:lnSpc>
              <a:spcBef>
                <a:spcPts val="1800"/>
              </a:spcBef>
              <a:buFont typeface="Wingdings" pitchFamily="2" charset="2"/>
              <a:buNone/>
            </a:pPr>
            <a:r>
              <a:rPr lang="el-GR" altLang="el-GR" dirty="0" smtClean="0"/>
              <a:t>Η </a:t>
            </a:r>
            <a:r>
              <a:rPr lang="el-GR" altLang="el-GR" b="1" dirty="0" smtClean="0"/>
              <a:t>πίστωση</a:t>
            </a:r>
            <a:r>
              <a:rPr lang="el-GR" altLang="el-GR" dirty="0" smtClean="0"/>
              <a:t> είναι ευρεία έννοια, περιλαμβάνει κάθε είδους και μορφής μεταφορά αγοραστικής δύναμης από τον ένα συμβαλλόμενο στον άλλο, από μία Τράπεζα ή ένα χρηματοδοτικό οργανισμό, γενικά, σε ένα πελάτη.</a:t>
            </a:r>
          </a:p>
        </p:txBody>
      </p:sp>
    </p:spTree>
  </p:cSld>
  <p:clrMapOvr>
    <a:masterClrMapping/>
  </p:clrMapOvr>
  <p:transition spd="med">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209550"/>
            <a:ext cx="7543800" cy="514350"/>
          </a:xfrm>
          <a:noFill/>
        </p:spPr>
        <p:txBody>
          <a:bodyPr>
            <a:noAutofit/>
          </a:bodyPr>
          <a:lstStyle/>
          <a:p>
            <a:pPr eaLnBrk="1" hangingPunct="1">
              <a:spcBef>
                <a:spcPct val="50000"/>
              </a:spcBef>
            </a:pPr>
            <a:r>
              <a:rPr lang="el-GR" altLang="el-GR" sz="4000" b="1" dirty="0" smtClean="0">
                <a:solidFill>
                  <a:srgbClr val="7030A0"/>
                </a:solidFill>
              </a:rPr>
              <a:t>Μορφές πίστωσης [6]</a:t>
            </a:r>
          </a:p>
        </p:txBody>
      </p:sp>
      <p:sp>
        <p:nvSpPr>
          <p:cNvPr id="48131" name="Rectangle 3"/>
          <p:cNvSpPr>
            <a:spLocks noGrp="1" noChangeArrowheads="1"/>
          </p:cNvSpPr>
          <p:nvPr>
            <p:ph type="body" idx="1"/>
          </p:nvPr>
        </p:nvSpPr>
        <p:spPr>
          <a:xfrm>
            <a:off x="455613" y="1412874"/>
            <a:ext cx="7704137" cy="5112469"/>
          </a:xfrm>
          <a:noFill/>
        </p:spPr>
        <p:txBody>
          <a:bodyPr>
            <a:normAutofit fontScale="92500" lnSpcReduction="20000"/>
          </a:bodyPr>
          <a:lstStyle/>
          <a:p>
            <a:pPr eaLnBrk="1" hangingPunct="1"/>
            <a:r>
              <a:rPr lang="el-GR" altLang="el-GR" sz="2800" dirty="0" smtClean="0"/>
              <a:t> Δάνειο</a:t>
            </a:r>
          </a:p>
          <a:p>
            <a:pPr eaLnBrk="1" hangingPunct="1"/>
            <a:r>
              <a:rPr lang="el-GR" altLang="el-GR" sz="2800" dirty="0" smtClean="0"/>
              <a:t> Ανοικτός τρεχούμενος λογαριασμός</a:t>
            </a:r>
          </a:p>
          <a:p>
            <a:pPr eaLnBrk="1" hangingPunct="1"/>
            <a:r>
              <a:rPr lang="el-GR" altLang="el-GR" sz="2800" dirty="0" smtClean="0"/>
              <a:t> </a:t>
            </a:r>
            <a:r>
              <a:rPr lang="en-US" altLang="el-GR" sz="2800" dirty="0" smtClean="0"/>
              <a:t>Leasing</a:t>
            </a:r>
          </a:p>
          <a:p>
            <a:pPr algn="just" eaLnBrk="1" hangingPunct="1">
              <a:lnSpc>
                <a:spcPct val="130000"/>
              </a:lnSpc>
            </a:pPr>
            <a:r>
              <a:rPr lang="el-GR" altLang="el-GR" sz="2800" dirty="0" smtClean="0"/>
              <a:t> </a:t>
            </a:r>
            <a:r>
              <a:rPr lang="en-US" altLang="el-GR" sz="2800" dirty="0" smtClean="0"/>
              <a:t>Factoring    </a:t>
            </a:r>
            <a:endParaRPr lang="el-GR" altLang="el-GR" sz="2800" dirty="0" smtClean="0"/>
          </a:p>
          <a:p>
            <a:pPr eaLnBrk="1" hangingPunct="1">
              <a:lnSpc>
                <a:spcPct val="130000"/>
              </a:lnSpc>
            </a:pPr>
            <a:r>
              <a:rPr lang="el-GR" altLang="el-GR" sz="2800" dirty="0" smtClean="0"/>
              <a:t>κ.λπ.</a:t>
            </a:r>
            <a:br>
              <a:rPr lang="el-GR" altLang="el-GR" sz="2800" dirty="0" smtClean="0"/>
            </a:br>
            <a:endParaRPr lang="el-GR" altLang="el-GR" sz="2800" dirty="0" smtClean="0"/>
          </a:p>
          <a:p>
            <a:pPr algn="just" eaLnBrk="1" hangingPunct="1">
              <a:lnSpc>
                <a:spcPct val="130000"/>
              </a:lnSpc>
              <a:buNone/>
            </a:pPr>
            <a:r>
              <a:rPr lang="el-GR" altLang="el-GR" sz="2800" dirty="0" smtClean="0"/>
              <a:t/>
            </a:r>
            <a:br>
              <a:rPr lang="el-GR" altLang="el-GR" sz="2800" dirty="0" smtClean="0"/>
            </a:br>
            <a:r>
              <a:rPr lang="el-GR" altLang="el-GR" sz="2800" dirty="0" smtClean="0"/>
              <a:t>Είναι μορφές πίστωσης, που φέρουν ένα μείγμα από ιδιότητες οικονομικής και νομικής φύσεως.  Τελικός σκοπός τους είναι η ικανοποίηση συγκεκριμένων αναγκών των πελατών.</a:t>
            </a:r>
          </a:p>
        </p:txBody>
      </p:sp>
    </p:spTree>
  </p:cSld>
  <p:clrMapOvr>
    <a:masterClrMapping/>
  </p:clrMapOvr>
  <p:transition spd="med">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7030A0"/>
                </a:solidFill>
              </a:rPr>
              <a:t>ΕΚΤΟΚΙΣΜΟΣ</a:t>
            </a:r>
            <a:endParaRPr lang="el-GR" b="1" dirty="0">
              <a:solidFill>
                <a:srgbClr val="7030A0"/>
              </a:solidFill>
            </a:endParaRPr>
          </a:p>
        </p:txBody>
      </p:sp>
      <p:sp>
        <p:nvSpPr>
          <p:cNvPr id="3" name="2 - Θέση περιεχομένου"/>
          <p:cNvSpPr>
            <a:spLocks noGrp="1"/>
          </p:cNvSpPr>
          <p:nvPr>
            <p:ph idx="1"/>
          </p:nvPr>
        </p:nvSpPr>
        <p:spPr/>
        <p:txBody>
          <a:bodyPr/>
          <a:lstStyle/>
          <a:p>
            <a:endParaRPr lang="el-GR"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639762"/>
          </a:xfrm>
        </p:spPr>
        <p:txBody>
          <a:bodyPr>
            <a:noAutofit/>
          </a:bodyPr>
          <a:lstStyle/>
          <a:p>
            <a:pPr eaLnBrk="1" hangingPunct="1"/>
            <a:r>
              <a:rPr lang="el-GR" altLang="el-GR" sz="3600" b="1" dirty="0" smtClean="0">
                <a:solidFill>
                  <a:srgbClr val="7030A0"/>
                </a:solidFill>
                <a:latin typeface="Arial" charset="0"/>
                <a:ea typeface="ＭＳ Ｐゴシック" pitchFamily="34" charset="-128"/>
                <a:cs typeface="Arial" charset="0"/>
              </a:rPr>
              <a:t>Εκτοκισμός λογαριασμών </a:t>
            </a:r>
            <a:r>
              <a:rPr lang="en-US" altLang="el-GR" sz="3600" b="1" dirty="0" smtClean="0">
                <a:solidFill>
                  <a:srgbClr val="7030A0"/>
                </a:solidFill>
                <a:latin typeface="Arial" charset="0"/>
                <a:ea typeface="ＭＳ Ｐゴシック" pitchFamily="34" charset="-128"/>
                <a:cs typeface="Arial" charset="0"/>
              </a:rPr>
              <a:t>[1]</a:t>
            </a:r>
          </a:p>
        </p:txBody>
      </p:sp>
      <p:sp>
        <p:nvSpPr>
          <p:cNvPr id="23555" name="Content Placeholder 2"/>
          <p:cNvSpPr>
            <a:spLocks noGrp="1"/>
          </p:cNvSpPr>
          <p:nvPr>
            <p:ph idx="1"/>
          </p:nvPr>
        </p:nvSpPr>
        <p:spPr>
          <a:xfrm>
            <a:off x="251520" y="914400"/>
            <a:ext cx="8568952" cy="5682952"/>
          </a:xfrm>
        </p:spPr>
        <p:txBody>
          <a:bodyPr>
            <a:normAutofit fontScale="55000" lnSpcReduction="20000"/>
          </a:bodyPr>
          <a:lstStyle/>
          <a:p>
            <a:pPr>
              <a:buFont typeface="Arial" charset="0"/>
              <a:buNone/>
            </a:pPr>
            <a:r>
              <a:rPr lang="el-GR" altLang="el-GR" sz="1600" dirty="0" smtClean="0">
                <a:ea typeface="ＭＳ Ｐゴシック" pitchFamily="34" charset="-128"/>
              </a:rPr>
              <a:t>	</a:t>
            </a:r>
          </a:p>
          <a:p>
            <a:pPr algn="just">
              <a:buFont typeface="Arial" charset="0"/>
              <a:buNone/>
            </a:pPr>
            <a:r>
              <a:rPr lang="el-GR" altLang="el-GR" sz="1600" dirty="0" smtClean="0">
                <a:ea typeface="ＭＳ Ｐゴシック" pitchFamily="34" charset="-128"/>
              </a:rPr>
              <a:t>	</a:t>
            </a:r>
            <a:r>
              <a:rPr lang="el-GR" altLang="el-GR" sz="3600" dirty="0" smtClean="0">
                <a:latin typeface="Arial" charset="0"/>
                <a:ea typeface="ＭＳ Ｐゴシック" pitchFamily="34" charset="-128"/>
                <a:cs typeface="Arial" charset="0"/>
              </a:rPr>
              <a:t>Ο εκτοκισμός των λογαριασμών αφορά την διαδικασία υπολογισμού των τόκων για ένα συγκεκριμένο χρονικό διάστημα (τόκοι που έχουν καταστεί δεδουλευμένοι)</a:t>
            </a:r>
          </a:p>
          <a:p>
            <a:pPr algn="just">
              <a:buFont typeface="Arial" charset="0"/>
              <a:buNone/>
            </a:pPr>
            <a:endParaRPr lang="el-GR" altLang="el-GR" sz="3600" dirty="0" smtClean="0">
              <a:latin typeface="Arial" charset="0"/>
              <a:ea typeface="ＭＳ Ｐゴシック" pitchFamily="34" charset="-128"/>
              <a:cs typeface="Arial" charset="0"/>
            </a:endParaRPr>
          </a:p>
          <a:p>
            <a:pPr algn="just">
              <a:buFont typeface="Arial" charset="0"/>
              <a:buNone/>
            </a:pPr>
            <a:r>
              <a:rPr lang="el-GR" altLang="el-GR" sz="3600" dirty="0" smtClean="0">
                <a:latin typeface="Arial" charset="0"/>
                <a:ea typeface="ＭＳ Ｐゴシック" pitchFamily="34" charset="-128"/>
                <a:cs typeface="Arial" charset="0"/>
              </a:rPr>
              <a:t>	Οι τράπεζες προχωρούν σε εκτοκισμό των κατάλληλων λογαριασμών που τηρούν στα βιβλία τους (ενεργητικού και παθητικού) στις ακόλουθες περιπτώσεις:</a:t>
            </a:r>
          </a:p>
          <a:p>
            <a:pPr algn="just"/>
            <a:r>
              <a:rPr lang="el-GR" altLang="el-GR" sz="3600" dirty="0" smtClean="0">
                <a:latin typeface="Arial" charset="0"/>
                <a:ea typeface="ＭＳ Ｐゴシック" pitchFamily="34" charset="-128"/>
                <a:cs typeface="Arial" charset="0"/>
              </a:rPr>
              <a:t>όταν το προβλέπει η νομοθεσία, οι σχετικές πράξεις του διοικητή της τραπέζης της Ελλάδος ή όταν το έχουν συμφωνήσει με τους πελάτες τους υπογράφοντας σχετικά συμβατικά έγγραφα (εκτοκισμός για συμβατικούς σκοπούς) και </a:t>
            </a:r>
          </a:p>
          <a:p>
            <a:pPr algn="just"/>
            <a:r>
              <a:rPr lang="el-GR" altLang="el-GR" sz="3600" dirty="0" smtClean="0">
                <a:latin typeface="Arial" charset="0"/>
                <a:ea typeface="ＭＳ Ｐゴシック" pitchFamily="34" charset="-128"/>
                <a:cs typeface="Arial" charset="0"/>
              </a:rPr>
              <a:t>όταν η τράπεζα οφείλει να συντάξει τις οικονομικές της καταστάσεις (κάθε τρίμηνο).</a:t>
            </a:r>
          </a:p>
          <a:p>
            <a:pPr algn="just">
              <a:buFont typeface="Arial" charset="0"/>
              <a:buNone/>
            </a:pPr>
            <a:r>
              <a:rPr lang="el-GR" altLang="el-GR" sz="3600" dirty="0" smtClean="0">
                <a:latin typeface="Arial" charset="0"/>
                <a:ea typeface="ＭＳ Ｐゴシック" pitchFamily="34" charset="-128"/>
                <a:cs typeface="Arial" charset="0"/>
              </a:rPr>
              <a:t> </a:t>
            </a:r>
          </a:p>
          <a:p>
            <a:pPr algn="just">
              <a:buFont typeface="Arial" charset="0"/>
              <a:buNone/>
            </a:pPr>
            <a:r>
              <a:rPr lang="el-GR" altLang="el-GR" sz="3600" dirty="0" smtClean="0">
                <a:latin typeface="Arial" charset="0"/>
                <a:ea typeface="ＭＳ Ｐゴシック" pitchFamily="34" charset="-128"/>
                <a:cs typeface="Arial" charset="0"/>
              </a:rPr>
              <a:t>	 Στην πρώτη περίπτωση όπου οι τόκοι υπολογίζονται για συμβατικούς σκοπούς (σε καταθέσεις αλλά και χορηγήσεις) αυτοί αυξάνουν το αρχικό κεφάλαιο (κεφαλαιοποίηση τόκων) και πλέον αποτελούν το νέο υπόλοιπο - χρεωστικό ή πιστωτικό - επί του οποίου θα υπολογίζονται οι νέοι τόκοι της επόμενης περιόδου (εκτοκιστική περίοδος). </a:t>
            </a:r>
            <a:endParaRPr lang="en-US" altLang="el-GR" sz="1600" dirty="0" smtClean="0">
              <a:latin typeface="Arial" charset="0"/>
              <a:ea typeface="ＭＳ Ｐゴシック" pitchFamily="34" charset="-128"/>
              <a:cs typeface="Arial" charset="0"/>
            </a:endParaRPr>
          </a:p>
        </p:txBody>
      </p:sp>
      <p:sp>
        <p:nvSpPr>
          <p:cNvPr id="23556"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639762"/>
          </a:xfrm>
        </p:spPr>
        <p:txBody>
          <a:bodyPr>
            <a:noAutofit/>
          </a:bodyPr>
          <a:lstStyle/>
          <a:p>
            <a:r>
              <a:rPr lang="el-GR" altLang="el-GR" sz="3600" b="1" dirty="0" smtClean="0">
                <a:solidFill>
                  <a:srgbClr val="7030A0"/>
                </a:solidFill>
                <a:latin typeface="Arial" charset="0"/>
                <a:ea typeface="ＭＳ Ｐゴシック" pitchFamily="34" charset="-128"/>
                <a:cs typeface="Arial" charset="0"/>
              </a:rPr>
              <a:t>Εκτοκισμός λογαριασμών </a:t>
            </a:r>
            <a:r>
              <a:rPr lang="en-US" altLang="el-GR" sz="3600" b="1" dirty="0" smtClean="0">
                <a:solidFill>
                  <a:srgbClr val="7030A0"/>
                </a:solidFill>
                <a:latin typeface="Arial" charset="0"/>
                <a:ea typeface="ＭＳ Ｐゴシック" pitchFamily="34" charset="-128"/>
                <a:cs typeface="Arial" charset="0"/>
              </a:rPr>
              <a:t>[2]</a:t>
            </a:r>
            <a:endParaRPr lang="en-US" altLang="el-GR" sz="3600" u="sng" dirty="0" smtClean="0">
              <a:latin typeface="Arial" charset="0"/>
              <a:ea typeface="ＭＳ Ｐゴシック" pitchFamily="34" charset="-128"/>
              <a:cs typeface="Arial" charset="0"/>
            </a:endParaRPr>
          </a:p>
        </p:txBody>
      </p:sp>
      <p:sp>
        <p:nvSpPr>
          <p:cNvPr id="24579" name="Content Placeholder 2"/>
          <p:cNvSpPr>
            <a:spLocks noGrp="1"/>
          </p:cNvSpPr>
          <p:nvPr>
            <p:ph idx="1"/>
          </p:nvPr>
        </p:nvSpPr>
        <p:spPr>
          <a:xfrm>
            <a:off x="0" y="914400"/>
            <a:ext cx="9144000" cy="5754960"/>
          </a:xfrm>
        </p:spPr>
        <p:txBody>
          <a:bodyPr>
            <a:normAutofit fontScale="55000" lnSpcReduction="20000"/>
          </a:bodyPr>
          <a:lstStyle/>
          <a:p>
            <a:pPr>
              <a:buFont typeface="Arial" charset="0"/>
              <a:buNone/>
            </a:pPr>
            <a:r>
              <a:rPr lang="el-GR" altLang="el-GR" sz="1600" dirty="0" smtClean="0">
                <a:ea typeface="ＭＳ Ｐゴシック" pitchFamily="34" charset="-128"/>
              </a:rPr>
              <a:t>	</a:t>
            </a:r>
          </a:p>
          <a:p>
            <a:pPr algn="ctr">
              <a:buFont typeface="Arial" charset="0"/>
              <a:buNone/>
            </a:pPr>
            <a:r>
              <a:rPr lang="el-GR" altLang="el-GR" sz="1600" dirty="0" smtClean="0">
                <a:latin typeface="Arial" charset="0"/>
                <a:ea typeface="ＭＳ Ｐゴシック" pitchFamily="34" charset="-128"/>
                <a:cs typeface="Arial" charset="0"/>
              </a:rPr>
              <a:t>	</a:t>
            </a:r>
            <a:r>
              <a:rPr lang="el-GR" altLang="el-GR" sz="3600" b="1" u="sng" dirty="0" smtClean="0">
                <a:latin typeface="Arial" pitchFamily="34" charset="0"/>
                <a:ea typeface="ＭＳ Ｐゴシック" pitchFamily="34" charset="-128"/>
                <a:cs typeface="Arial" charset="0"/>
              </a:rPr>
              <a:t>Παράδειγμα εκτοκισμού λογαριασμού παθητικού (λογαριασμού καταθέσεων) </a:t>
            </a:r>
            <a:endParaRPr lang="el-GR" altLang="el-GR" sz="3600" b="1" dirty="0" smtClean="0">
              <a:latin typeface="Arial" pitchFamily="34" charset="0"/>
              <a:ea typeface="ＭＳ Ｐゴシック" pitchFamily="34" charset="-128"/>
              <a:cs typeface="Arial" charset="0"/>
            </a:endParaRPr>
          </a:p>
          <a:p>
            <a:pPr>
              <a:buFont typeface="Arial" charset="0"/>
              <a:buNone/>
            </a:pPr>
            <a:endParaRPr lang="el-GR" altLang="el-GR" sz="3600" dirty="0" smtClean="0">
              <a:latin typeface="Arial" pitchFamily="34" charset="0"/>
              <a:ea typeface="ＭＳ Ｐゴシック" pitchFamily="34" charset="-128"/>
            </a:endParaRPr>
          </a:p>
          <a:p>
            <a:pPr algn="just">
              <a:buFont typeface="Arial" charset="0"/>
              <a:buNone/>
            </a:pPr>
            <a:r>
              <a:rPr lang="el-GR" altLang="el-GR" sz="3600" dirty="0" smtClean="0">
                <a:latin typeface="Arial" pitchFamily="34" charset="0"/>
                <a:ea typeface="ＭＳ Ｐゴシック" pitchFamily="34" charset="-128"/>
              </a:rPr>
              <a:t>	</a:t>
            </a:r>
            <a:r>
              <a:rPr lang="el-GR" altLang="el-GR" sz="3600" dirty="0" smtClean="0">
                <a:latin typeface="Arial" pitchFamily="34" charset="0"/>
                <a:ea typeface="ＭＳ Ｐゴシック" pitchFamily="34" charset="-128"/>
                <a:cs typeface="Arial" charset="0"/>
              </a:rPr>
              <a:t>Έστω ότι πελάτης της τράπεζας καταθέτει την 15.2.2011 στον λογαριασμό ταμιευτηρίου του ποσό € 100.000 με εξαμηνιαία περίοδο εκτοκισμού (ημερολογιακό εξάμηνο) και επιτόκιο 5%.</a:t>
            </a:r>
          </a:p>
          <a:p>
            <a:pPr algn="just">
              <a:buFont typeface="Arial" charset="0"/>
              <a:buNone/>
            </a:pPr>
            <a:endParaRPr lang="el-GR" altLang="el-GR" sz="3600" dirty="0" smtClean="0">
              <a:latin typeface="Arial" pitchFamily="34" charset="0"/>
              <a:ea typeface="ＭＳ Ｐゴシック" pitchFamily="34" charset="-128"/>
              <a:cs typeface="Arial" charset="0"/>
            </a:endParaRPr>
          </a:p>
          <a:p>
            <a:pPr algn="just">
              <a:buFont typeface="Arial" charset="0"/>
              <a:buNone/>
            </a:pPr>
            <a:r>
              <a:rPr lang="el-GR" altLang="el-GR" sz="3600" dirty="0" smtClean="0">
                <a:latin typeface="Arial" pitchFamily="34" charset="0"/>
                <a:ea typeface="ＭＳ Ｐゴシック" pitchFamily="34" charset="-128"/>
                <a:cs typeface="Arial" charset="0"/>
              </a:rPr>
              <a:t>	Όταν ολοκληρωθεί το εξάμηνο την 30.6.2011 και συμβατικά η τράπεζα εκτοκίσει τους δεδουλευμένους τόκους αυτοί θα υπολογισθούν ως εξής: </a:t>
            </a:r>
          </a:p>
          <a:p>
            <a:pPr algn="just">
              <a:buFont typeface="Arial" charset="0"/>
              <a:buNone/>
            </a:pPr>
            <a:endParaRPr lang="el-GR" altLang="el-GR" sz="3600" dirty="0" smtClean="0">
              <a:latin typeface="Arial" pitchFamily="34" charset="0"/>
              <a:ea typeface="ＭＳ Ｐゴシック" pitchFamily="34" charset="-128"/>
              <a:cs typeface="Arial" charset="0"/>
            </a:endParaRPr>
          </a:p>
          <a:p>
            <a:pPr algn="just">
              <a:buFont typeface="Arial" charset="0"/>
              <a:buNone/>
            </a:pPr>
            <a:r>
              <a:rPr lang="el-GR" altLang="el-GR" sz="3600" dirty="0" smtClean="0">
                <a:latin typeface="Arial" pitchFamily="34" charset="0"/>
                <a:ea typeface="ＭＳ Ｐゴシック" pitchFamily="34" charset="-128"/>
              </a:rPr>
              <a:t>	Κεφάλαιο * επιτόκιο (ετήσιο) * ημέρες παρακράτησης κατάθεσης : 360</a:t>
            </a:r>
          </a:p>
          <a:p>
            <a:pPr algn="just">
              <a:buFont typeface="Arial" charset="0"/>
              <a:buNone/>
            </a:pPr>
            <a:endParaRPr lang="el-GR" altLang="el-GR" sz="3600" dirty="0" smtClean="0">
              <a:latin typeface="Arial" pitchFamily="34" charset="0"/>
              <a:ea typeface="ＭＳ Ｐゴシック" pitchFamily="34" charset="-128"/>
              <a:cs typeface="Arial" charset="0"/>
            </a:endParaRPr>
          </a:p>
          <a:p>
            <a:pPr algn="just">
              <a:buFont typeface="Arial" charset="0"/>
              <a:buNone/>
            </a:pPr>
            <a:r>
              <a:rPr lang="el-GR" altLang="el-GR" sz="3600" dirty="0" smtClean="0">
                <a:latin typeface="Arial" pitchFamily="34" charset="0"/>
                <a:ea typeface="ＭＳ Ｐゴシック" pitchFamily="34" charset="-128"/>
              </a:rPr>
              <a:t>	</a:t>
            </a:r>
            <a:r>
              <a:rPr lang="el-GR" altLang="el-GR" sz="3600" dirty="0" smtClean="0">
                <a:latin typeface="Arial" pitchFamily="34" charset="0"/>
                <a:ea typeface="ＭＳ Ｐゴシック" pitchFamily="34" charset="-128"/>
                <a:cs typeface="Arial" charset="0"/>
              </a:rPr>
              <a:t>100.000 * 5% * 135 : 360 = € 1.875 </a:t>
            </a:r>
          </a:p>
          <a:p>
            <a:pPr algn="just">
              <a:buFont typeface="Arial" charset="0"/>
              <a:buNone/>
            </a:pPr>
            <a:r>
              <a:rPr lang="el-GR" altLang="el-GR" sz="3600" dirty="0" smtClean="0">
                <a:latin typeface="Arial" pitchFamily="34" charset="0"/>
                <a:ea typeface="ＭＳ Ｐゴシック" pitchFamily="34" charset="-128"/>
                <a:cs typeface="Arial" charset="0"/>
              </a:rPr>
              <a:t>	Το ποσό αυτό αποτελεί τους δεδουλευμένους τόκους για την περίοδο 15.2.2011 έως 30.6.2011 και αυξάνει ισόποσα το αρχικό κεφάλαιο (θα ανέρχεται πλέον σε € 101.875). 		</a:t>
            </a:r>
          </a:p>
          <a:p>
            <a:pPr algn="just">
              <a:buFont typeface="Arial" charset="0"/>
              <a:buNone/>
            </a:pPr>
            <a:r>
              <a:rPr lang="el-GR" altLang="el-GR" sz="3600" dirty="0" smtClean="0">
                <a:latin typeface="Arial" pitchFamily="34" charset="0"/>
                <a:ea typeface="ＭＳ Ｐゴシック" pitchFamily="34" charset="-128"/>
                <a:cs typeface="Arial" charset="0"/>
              </a:rPr>
              <a:t>	Για το επόμενο εξάμηνο (επόμενη εκτοκιστική περίοδο) 1.7.2011 έως 31.12.2011 οι νέοι τόκοι θα υπολογισθούν σε 101.875 * 5% * 180 : 360 = € 2.547 που εκ νέου την 1.1.2012 θα αυξήσουν το κεφάλαιο σε € 104.422.</a:t>
            </a:r>
            <a:r>
              <a:rPr lang="el-GR" altLang="el-GR" sz="1600" dirty="0" smtClean="0">
                <a:latin typeface="Arial" charset="0"/>
                <a:ea typeface="ＭＳ Ｐゴシック" pitchFamily="34" charset="-128"/>
                <a:cs typeface="Arial" charset="0"/>
              </a:rPr>
              <a:t>	</a:t>
            </a:r>
            <a:endParaRPr lang="en-US" altLang="el-GR" sz="1600" dirty="0" smtClean="0">
              <a:latin typeface="Arial" charset="0"/>
              <a:ea typeface="ＭＳ Ｐゴシック" pitchFamily="34" charset="-128"/>
              <a:cs typeface="Arial" charset="0"/>
            </a:endParaRPr>
          </a:p>
        </p:txBody>
      </p:sp>
      <p:sp>
        <p:nvSpPr>
          <p:cNvPr id="24580"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xfrm>
            <a:off x="0" y="274638"/>
            <a:ext cx="9144000" cy="850106"/>
          </a:xfrm>
        </p:spPr>
        <p:txBody>
          <a:bodyPr>
            <a:normAutofit fontScale="90000"/>
          </a:bodyPr>
          <a:lstStyle/>
          <a:p>
            <a:r>
              <a:rPr lang="el-GR" sz="3200" b="1" dirty="0"/>
              <a:t>Εξίσωση ιδίων κεφαλαίων (χρηματοοικονομική κατάσταση ιδίων κεφαλαίων ευρωπαϊκής ένωσης)</a:t>
            </a:r>
          </a:p>
        </p:txBody>
      </p:sp>
      <p:sp>
        <p:nvSpPr>
          <p:cNvPr id="52227" name="Rectangle 1027"/>
          <p:cNvSpPr>
            <a:spLocks noGrp="1" noChangeArrowheads="1"/>
          </p:cNvSpPr>
          <p:nvPr>
            <p:ph type="body" idx="1"/>
          </p:nvPr>
        </p:nvSpPr>
        <p:spPr>
          <a:xfrm>
            <a:off x="0" y="1484784"/>
            <a:ext cx="9144000" cy="5373216"/>
          </a:xfrm>
        </p:spPr>
        <p:txBody>
          <a:bodyPr/>
          <a:lstStyle/>
          <a:p>
            <a:pPr>
              <a:lnSpc>
                <a:spcPct val="90000"/>
              </a:lnSpc>
              <a:buFont typeface="Wingdings" pitchFamily="2" charset="2"/>
              <a:buNone/>
            </a:pPr>
            <a:r>
              <a:rPr lang="el-GR" sz="2400" dirty="0" smtClean="0"/>
              <a:t>Ε = (</a:t>
            </a:r>
            <a:r>
              <a:rPr lang="en-US" sz="2400" dirty="0"/>
              <a:t>S -NS + P </a:t>
            </a:r>
            <a:r>
              <a:rPr lang="el-GR" sz="2400" dirty="0"/>
              <a:t>+</a:t>
            </a:r>
            <a:r>
              <a:rPr lang="en-US" sz="2400" dirty="0"/>
              <a:t> R</a:t>
            </a:r>
            <a:r>
              <a:rPr lang="el-GR" sz="2400" dirty="0"/>
              <a:t>)</a:t>
            </a:r>
            <a:r>
              <a:rPr lang="en-US" sz="2400" dirty="0"/>
              <a:t>+</a:t>
            </a:r>
            <a:r>
              <a:rPr lang="el-GR" sz="2400" dirty="0"/>
              <a:t>(</a:t>
            </a:r>
            <a:r>
              <a:rPr lang="en-US" sz="2400" dirty="0"/>
              <a:t>I  + A</a:t>
            </a:r>
            <a:r>
              <a:rPr lang="el-GR" sz="2400" dirty="0"/>
              <a:t>)</a:t>
            </a:r>
            <a:r>
              <a:rPr lang="en-US" sz="2400" dirty="0"/>
              <a:t> </a:t>
            </a:r>
            <a:r>
              <a:rPr lang="el-GR" sz="2400" dirty="0" smtClean="0"/>
              <a:t>+ (</a:t>
            </a:r>
            <a:r>
              <a:rPr lang="en-US" sz="2400" dirty="0"/>
              <a:t>F-IFA</a:t>
            </a:r>
            <a:r>
              <a:rPr lang="el-GR" sz="2400" dirty="0"/>
              <a:t>)</a:t>
            </a:r>
          </a:p>
          <a:p>
            <a:pPr>
              <a:lnSpc>
                <a:spcPct val="90000"/>
              </a:lnSpc>
              <a:buFont typeface="Wingdings" pitchFamily="2" charset="2"/>
              <a:buNone/>
            </a:pPr>
            <a:r>
              <a:rPr lang="el-GR" sz="2400" dirty="0" smtClean="0"/>
              <a:t>Ε </a:t>
            </a:r>
            <a:r>
              <a:rPr lang="en-US" sz="2400" dirty="0" smtClean="0"/>
              <a:t>= </a:t>
            </a:r>
            <a:r>
              <a:rPr lang="el-GR" sz="2400" dirty="0"/>
              <a:t>Ίδια </a:t>
            </a:r>
            <a:r>
              <a:rPr lang="el-GR" sz="2400" dirty="0" smtClean="0"/>
              <a:t>κεφάλαια</a:t>
            </a:r>
          </a:p>
          <a:p>
            <a:pPr>
              <a:lnSpc>
                <a:spcPct val="90000"/>
              </a:lnSpc>
              <a:buFont typeface="Wingdings" pitchFamily="2" charset="2"/>
              <a:buNone/>
            </a:pPr>
            <a:r>
              <a:rPr lang="el-GR" sz="2400" b="1" u="sng" dirty="0" smtClean="0"/>
              <a:t>Κεφάλαια</a:t>
            </a:r>
            <a:r>
              <a:rPr lang="el-GR" sz="2400" dirty="0" smtClean="0"/>
              <a:t> (</a:t>
            </a:r>
            <a:r>
              <a:rPr lang="en-US" sz="2400" dirty="0" smtClean="0"/>
              <a:t>S -NS + P </a:t>
            </a:r>
            <a:r>
              <a:rPr lang="el-GR" sz="2400" dirty="0" smtClean="0"/>
              <a:t>+</a:t>
            </a:r>
            <a:r>
              <a:rPr lang="en-US" sz="2400" dirty="0" smtClean="0"/>
              <a:t> R</a:t>
            </a:r>
            <a:r>
              <a:rPr lang="el-GR" sz="2400" dirty="0" smtClean="0"/>
              <a:t>)</a:t>
            </a:r>
            <a:endParaRPr lang="el-GR" sz="2400" b="1" u="sng" dirty="0" smtClean="0"/>
          </a:p>
          <a:p>
            <a:pPr>
              <a:lnSpc>
                <a:spcPct val="90000"/>
              </a:lnSpc>
              <a:buFont typeface="Wingdings" pitchFamily="2" charset="2"/>
              <a:buNone/>
            </a:pPr>
            <a:r>
              <a:rPr lang="en-US" sz="2400" dirty="0" smtClean="0"/>
              <a:t>S</a:t>
            </a:r>
            <a:r>
              <a:rPr lang="el-GR" sz="2400" dirty="0" smtClean="0"/>
              <a:t> =Μετοχικό </a:t>
            </a:r>
            <a:r>
              <a:rPr lang="el-GR" sz="2400" dirty="0"/>
              <a:t>κεφάλαιο</a:t>
            </a:r>
            <a:endParaRPr lang="en-US" sz="2400" dirty="0"/>
          </a:p>
          <a:p>
            <a:pPr>
              <a:lnSpc>
                <a:spcPct val="90000"/>
              </a:lnSpc>
              <a:buFont typeface="Wingdings" pitchFamily="2" charset="2"/>
              <a:buNone/>
            </a:pPr>
            <a:r>
              <a:rPr lang="en-US" sz="2400" dirty="0"/>
              <a:t>NS </a:t>
            </a:r>
            <a:r>
              <a:rPr lang="en-US" sz="2400" dirty="0" smtClean="0"/>
              <a:t>=</a:t>
            </a:r>
            <a:r>
              <a:rPr lang="el-GR" sz="2400" dirty="0" smtClean="0"/>
              <a:t> Μη </a:t>
            </a:r>
            <a:r>
              <a:rPr lang="el-GR" sz="2400" dirty="0"/>
              <a:t>καταβλημένο μετοχικό κεφάλαιο</a:t>
            </a:r>
            <a:endParaRPr lang="en-US" sz="2400" dirty="0"/>
          </a:p>
          <a:p>
            <a:pPr>
              <a:lnSpc>
                <a:spcPct val="90000"/>
              </a:lnSpc>
              <a:buFont typeface="Wingdings" pitchFamily="2" charset="2"/>
              <a:buNone/>
            </a:pPr>
            <a:r>
              <a:rPr lang="en-US" sz="2400" dirty="0"/>
              <a:t>R =</a:t>
            </a:r>
            <a:r>
              <a:rPr lang="el-GR" sz="2400" dirty="0"/>
              <a:t> Αποθεματικά κεφάλαια</a:t>
            </a:r>
          </a:p>
          <a:p>
            <a:pPr>
              <a:lnSpc>
                <a:spcPct val="90000"/>
              </a:lnSpc>
              <a:buFont typeface="Wingdings" pitchFamily="2" charset="2"/>
              <a:buNone/>
            </a:pPr>
            <a:r>
              <a:rPr lang="en-US" sz="2400" dirty="0"/>
              <a:t>P </a:t>
            </a:r>
            <a:r>
              <a:rPr lang="en-US" sz="2400" dirty="0" smtClean="0"/>
              <a:t>=</a:t>
            </a:r>
            <a:r>
              <a:rPr lang="el-GR" sz="2400" dirty="0" smtClean="0"/>
              <a:t> Πριμ </a:t>
            </a:r>
            <a:r>
              <a:rPr lang="el-GR" sz="2400" dirty="0"/>
              <a:t>έκδοσης συγχώνευσης, </a:t>
            </a:r>
            <a:r>
              <a:rPr lang="el-GR" sz="2400" dirty="0" smtClean="0"/>
              <a:t>διάσπασης</a:t>
            </a:r>
          </a:p>
          <a:p>
            <a:pPr>
              <a:lnSpc>
                <a:spcPct val="90000"/>
              </a:lnSpc>
              <a:buFont typeface="Wingdings" pitchFamily="2" charset="2"/>
              <a:buNone/>
            </a:pPr>
            <a:r>
              <a:rPr lang="el-GR" sz="2400" b="1" u="sng" dirty="0" smtClean="0"/>
              <a:t>Αποτελέσματα</a:t>
            </a:r>
            <a:r>
              <a:rPr lang="el-GR" sz="2400" dirty="0" smtClean="0"/>
              <a:t> (</a:t>
            </a:r>
            <a:r>
              <a:rPr lang="en-US" sz="2400" dirty="0" smtClean="0"/>
              <a:t>I  + A</a:t>
            </a:r>
            <a:r>
              <a:rPr lang="el-GR" sz="2400" dirty="0" smtClean="0"/>
              <a:t>)</a:t>
            </a:r>
            <a:r>
              <a:rPr lang="en-US" sz="2400" dirty="0" smtClean="0"/>
              <a:t> </a:t>
            </a:r>
            <a:endParaRPr lang="en-US" sz="2400" b="1" u="sng" dirty="0" smtClean="0"/>
          </a:p>
          <a:p>
            <a:pPr>
              <a:lnSpc>
                <a:spcPct val="90000"/>
              </a:lnSpc>
              <a:buFont typeface="Wingdings" pitchFamily="2" charset="2"/>
              <a:buNone/>
            </a:pPr>
            <a:r>
              <a:rPr lang="en-US" sz="2400" dirty="0" smtClean="0"/>
              <a:t>I =</a:t>
            </a:r>
            <a:r>
              <a:rPr lang="el-GR" sz="2400" dirty="0" smtClean="0"/>
              <a:t> Καθαρά </a:t>
            </a:r>
            <a:r>
              <a:rPr lang="el-GR" sz="2400" dirty="0"/>
              <a:t>Αποτελέσματα </a:t>
            </a:r>
            <a:r>
              <a:rPr lang="el-GR" sz="2400" dirty="0" smtClean="0"/>
              <a:t>χρήσης εις νέον (κέρδη ή ζημιές)</a:t>
            </a:r>
            <a:endParaRPr lang="el-GR" sz="2400" dirty="0"/>
          </a:p>
          <a:p>
            <a:pPr>
              <a:lnSpc>
                <a:spcPct val="90000"/>
              </a:lnSpc>
              <a:buFont typeface="Wingdings" pitchFamily="2" charset="2"/>
              <a:buNone/>
            </a:pPr>
            <a:r>
              <a:rPr lang="en-US" sz="2400" dirty="0"/>
              <a:t>A</a:t>
            </a:r>
            <a:r>
              <a:rPr lang="el-GR" sz="2400" dirty="0"/>
              <a:t> </a:t>
            </a:r>
            <a:r>
              <a:rPr lang="en-US" sz="2400" dirty="0" smtClean="0"/>
              <a:t>=</a:t>
            </a:r>
            <a:r>
              <a:rPr lang="el-GR" sz="2400" dirty="0" smtClean="0"/>
              <a:t> Νομοθετημένες </a:t>
            </a:r>
            <a:r>
              <a:rPr lang="el-GR" sz="2400" dirty="0"/>
              <a:t>προβλέψεις</a:t>
            </a:r>
          </a:p>
          <a:p>
            <a:pPr>
              <a:lnSpc>
                <a:spcPct val="90000"/>
              </a:lnSpc>
              <a:buFont typeface="Wingdings" pitchFamily="2" charset="2"/>
              <a:buNone/>
            </a:pPr>
            <a:r>
              <a:rPr lang="el-GR" sz="2400" b="1" u="sng" dirty="0"/>
              <a:t>Μεταβολές </a:t>
            </a:r>
            <a:r>
              <a:rPr lang="el-GR" sz="2400" b="1" u="sng" dirty="0" smtClean="0"/>
              <a:t>παγίων </a:t>
            </a:r>
            <a:r>
              <a:rPr lang="el-GR" sz="2400" dirty="0" smtClean="0"/>
              <a:t>(</a:t>
            </a:r>
            <a:r>
              <a:rPr lang="en-US" sz="2400" dirty="0" smtClean="0"/>
              <a:t>F-IFA</a:t>
            </a:r>
            <a:r>
              <a:rPr lang="el-GR" sz="2400" dirty="0" smtClean="0"/>
              <a:t>)</a:t>
            </a:r>
            <a:endParaRPr lang="el-GR" sz="2400" b="1" u="sng" dirty="0"/>
          </a:p>
          <a:p>
            <a:pPr>
              <a:lnSpc>
                <a:spcPct val="90000"/>
              </a:lnSpc>
              <a:buFont typeface="Wingdings" pitchFamily="2" charset="2"/>
              <a:buNone/>
            </a:pPr>
            <a:r>
              <a:rPr lang="en-US" sz="2400" dirty="0"/>
              <a:t>F </a:t>
            </a:r>
            <a:r>
              <a:rPr lang="en-US" sz="2400" dirty="0" smtClean="0"/>
              <a:t>=</a:t>
            </a:r>
            <a:r>
              <a:rPr lang="el-GR" sz="2400" dirty="0" smtClean="0"/>
              <a:t> Απόκλιση </a:t>
            </a:r>
            <a:r>
              <a:rPr lang="el-GR" sz="2400" dirty="0"/>
              <a:t>(υπεραξία) παγίων </a:t>
            </a:r>
          </a:p>
          <a:p>
            <a:pPr>
              <a:lnSpc>
                <a:spcPct val="90000"/>
              </a:lnSpc>
              <a:buFont typeface="Wingdings" pitchFamily="2" charset="2"/>
              <a:buNone/>
            </a:pPr>
            <a:r>
              <a:rPr lang="en-US" sz="2400" dirty="0" smtClean="0"/>
              <a:t>IFA</a:t>
            </a:r>
            <a:r>
              <a:rPr lang="el-GR" sz="2400" dirty="0" smtClean="0"/>
              <a:t> </a:t>
            </a:r>
            <a:r>
              <a:rPr lang="en-US" sz="2400" dirty="0" smtClean="0"/>
              <a:t>=</a:t>
            </a:r>
            <a:r>
              <a:rPr lang="el-GR" sz="2400" dirty="0" smtClean="0"/>
              <a:t> Ασώματες </a:t>
            </a:r>
            <a:r>
              <a:rPr lang="el-GR" sz="2400" dirty="0"/>
              <a:t>ακινητοποιήσεις</a:t>
            </a:r>
            <a:endParaRPr lang="en-US" sz="2400" dirty="0"/>
          </a:p>
          <a:p>
            <a:pPr>
              <a:lnSpc>
                <a:spcPct val="90000"/>
              </a:lnSpc>
              <a:buFont typeface="Wingdings" pitchFamily="2" charset="2"/>
              <a:buNone/>
            </a:pPr>
            <a:endParaRPr lang="en-US" sz="2000" dirty="0"/>
          </a:p>
          <a:p>
            <a:pPr>
              <a:lnSpc>
                <a:spcPct val="90000"/>
              </a:lnSpc>
              <a:buFont typeface="Wingdings" pitchFamily="2" charset="2"/>
              <a:buNone/>
            </a:pPr>
            <a:endParaRPr lang="en-US" sz="2000" dirty="0"/>
          </a:p>
          <a:p>
            <a:pPr>
              <a:lnSpc>
                <a:spcPct val="90000"/>
              </a:lnSpc>
              <a:buFont typeface="Wingdings" pitchFamily="2" charset="2"/>
              <a:buNone/>
            </a:pPr>
            <a:endParaRPr lang="el-GR" sz="2000" dirty="0"/>
          </a:p>
          <a:p>
            <a:pPr>
              <a:lnSpc>
                <a:spcPct val="90000"/>
              </a:lnSpc>
            </a:pPr>
            <a:endParaRPr lang="el-GR" sz="28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639762"/>
          </a:xfrm>
        </p:spPr>
        <p:txBody>
          <a:bodyPr>
            <a:noAutofit/>
          </a:bodyPr>
          <a:lstStyle/>
          <a:p>
            <a:r>
              <a:rPr lang="el-GR" altLang="el-GR" sz="3600" b="1" dirty="0" smtClean="0">
                <a:solidFill>
                  <a:srgbClr val="7030A0"/>
                </a:solidFill>
                <a:latin typeface="Arial" charset="0"/>
                <a:ea typeface="ＭＳ Ｐゴシック" pitchFamily="34" charset="-128"/>
                <a:cs typeface="Arial" charset="0"/>
              </a:rPr>
              <a:t>Εκτοκισμός λογαριασμών </a:t>
            </a:r>
            <a:r>
              <a:rPr lang="en-US" altLang="el-GR" sz="3600" b="1" dirty="0" smtClean="0">
                <a:solidFill>
                  <a:srgbClr val="7030A0"/>
                </a:solidFill>
                <a:latin typeface="Arial" charset="0"/>
                <a:ea typeface="ＭＳ Ｐゴシック" pitchFamily="34" charset="-128"/>
                <a:cs typeface="Arial" charset="0"/>
              </a:rPr>
              <a:t>[3]</a:t>
            </a:r>
            <a:endParaRPr lang="en-US" altLang="el-GR" sz="3600" u="sng" dirty="0" smtClean="0">
              <a:latin typeface="Arial" charset="0"/>
              <a:ea typeface="ＭＳ Ｐゴシック" pitchFamily="34" charset="-128"/>
              <a:cs typeface="Arial" charset="0"/>
            </a:endParaRPr>
          </a:p>
        </p:txBody>
      </p:sp>
      <p:sp>
        <p:nvSpPr>
          <p:cNvPr id="25603" name="Content Placeholder 2"/>
          <p:cNvSpPr>
            <a:spLocks noGrp="1"/>
          </p:cNvSpPr>
          <p:nvPr>
            <p:ph idx="1"/>
          </p:nvPr>
        </p:nvSpPr>
        <p:spPr>
          <a:xfrm>
            <a:off x="251520" y="914400"/>
            <a:ext cx="8712968" cy="5754960"/>
          </a:xfrm>
        </p:spPr>
        <p:txBody>
          <a:bodyPr>
            <a:normAutofit fontScale="62500" lnSpcReduction="20000"/>
          </a:bodyPr>
          <a:lstStyle/>
          <a:p>
            <a:pPr>
              <a:buFont typeface="Arial" charset="0"/>
              <a:buNone/>
            </a:pPr>
            <a:r>
              <a:rPr lang="el-GR" altLang="el-GR" sz="1600" dirty="0" smtClean="0">
                <a:ea typeface="ＭＳ Ｐゴシック" pitchFamily="34" charset="-128"/>
              </a:rPr>
              <a:t>	</a:t>
            </a:r>
          </a:p>
          <a:p>
            <a:pPr>
              <a:buFont typeface="Arial" charset="0"/>
              <a:buNone/>
            </a:pPr>
            <a:r>
              <a:rPr lang="el-GR" altLang="el-GR" sz="1600" dirty="0" smtClean="0">
                <a:latin typeface="Arial" charset="0"/>
                <a:ea typeface="ＭＳ Ｐゴシック" pitchFamily="34" charset="-128"/>
                <a:cs typeface="Arial" charset="0"/>
              </a:rPr>
              <a:t>	</a:t>
            </a:r>
            <a:r>
              <a:rPr lang="el-GR" altLang="el-GR" sz="3600" u="sng" dirty="0" smtClean="0">
                <a:latin typeface="Arial" pitchFamily="34" charset="0"/>
                <a:ea typeface="ＭＳ Ｐゴシック" pitchFamily="34" charset="-128"/>
                <a:cs typeface="Arial" charset="0"/>
              </a:rPr>
              <a:t>Παράδειγμα εκτοκισμού λογαριασμού ενεργητικού (λογαριασμού χορηγήσεων)</a:t>
            </a:r>
            <a:endParaRPr lang="el-GR" altLang="el-GR" sz="3600" dirty="0" smtClean="0">
              <a:latin typeface="Arial" pitchFamily="34" charset="0"/>
              <a:ea typeface="ＭＳ Ｐゴシック" pitchFamily="34" charset="-128"/>
              <a:cs typeface="Arial" charset="0"/>
            </a:endParaRPr>
          </a:p>
          <a:p>
            <a:pPr>
              <a:buFont typeface="Arial" charset="0"/>
              <a:buNone/>
            </a:pPr>
            <a:endParaRPr lang="el-GR" altLang="el-GR" sz="3600" dirty="0" smtClean="0">
              <a:latin typeface="Arial" pitchFamily="34" charset="0"/>
              <a:ea typeface="ＭＳ Ｐゴシック" pitchFamily="34" charset="-128"/>
              <a:cs typeface="Arial" charset="0"/>
            </a:endParaRPr>
          </a:p>
          <a:p>
            <a:pPr>
              <a:buFont typeface="Arial" charset="0"/>
              <a:buNone/>
            </a:pPr>
            <a:r>
              <a:rPr lang="el-GR" altLang="el-GR" sz="3600" dirty="0" smtClean="0">
                <a:latin typeface="Arial" pitchFamily="34" charset="0"/>
                <a:ea typeface="ＭＳ Ｐゴシック" pitchFamily="34" charset="-128"/>
              </a:rPr>
              <a:t>	</a:t>
            </a:r>
            <a:r>
              <a:rPr lang="el-GR" altLang="el-GR" sz="3600" dirty="0" smtClean="0">
                <a:latin typeface="Arial" pitchFamily="34" charset="0"/>
                <a:ea typeface="ＭＳ Ｐゴシック" pitchFamily="34" charset="-128"/>
                <a:cs typeface="Arial" charset="0"/>
              </a:rPr>
              <a:t>Έστω ότι η τράπεζα χορήγησε δάνειο ύψους € 500.000 για διάστημα 5 ετών, επιτόκιο σταθερό 7% και αποπληρωμή κεφαλαίου με τριμηνιαίες χρεολυτικές δόσεις (έστω ότι ο τόκος θα πληρώνεται ανά 3μηνο).</a:t>
            </a:r>
          </a:p>
          <a:p>
            <a:pPr>
              <a:buFont typeface="Arial" charset="0"/>
              <a:buNone/>
            </a:pPr>
            <a:endParaRPr lang="el-GR" altLang="el-GR" sz="3600" dirty="0" smtClean="0">
              <a:latin typeface="Arial" pitchFamily="34" charset="0"/>
              <a:ea typeface="ＭＳ Ｐゴシック" pitchFamily="34" charset="-128"/>
              <a:cs typeface="Arial" charset="0"/>
            </a:endParaRPr>
          </a:p>
          <a:p>
            <a:pPr>
              <a:buFont typeface="Arial" charset="0"/>
              <a:buNone/>
            </a:pPr>
            <a:r>
              <a:rPr lang="el-GR" altLang="el-GR" sz="3600" dirty="0" smtClean="0">
                <a:latin typeface="Arial" pitchFamily="34" charset="0"/>
                <a:ea typeface="ＭＳ Ｐゴシック" pitchFamily="34" charset="-128"/>
                <a:cs typeface="Arial" charset="0"/>
              </a:rPr>
              <a:t>	Ο πελάτης για την αποπληρωμή του δανείου του οφείλει να πληρώνει:</a:t>
            </a:r>
          </a:p>
          <a:p>
            <a:r>
              <a:rPr lang="el-GR" altLang="el-GR" sz="3600" dirty="0" smtClean="0">
                <a:latin typeface="Arial" pitchFamily="34" charset="0"/>
                <a:ea typeface="ＭＳ Ｐゴシック" pitchFamily="34" charset="-128"/>
                <a:cs typeface="Arial" charset="0"/>
              </a:rPr>
              <a:t>για κεφάλαιο κάθε 3μηνο το ποσό των € 25.000 (500.000 : 20 3μηνα) </a:t>
            </a:r>
          </a:p>
          <a:p>
            <a:r>
              <a:rPr lang="el-GR" altLang="el-GR" sz="3600" dirty="0" smtClean="0">
                <a:latin typeface="Arial" pitchFamily="34" charset="0"/>
                <a:ea typeface="ＭＳ Ｐゴシック" pitchFamily="34" charset="-128"/>
                <a:cs typeface="Arial" charset="0"/>
              </a:rPr>
              <a:t>για τόκο το ποσό των € 8.750 για το 1</a:t>
            </a:r>
            <a:r>
              <a:rPr lang="el-GR" altLang="el-GR" sz="3600" baseline="30000" dirty="0" smtClean="0">
                <a:latin typeface="Arial" pitchFamily="34" charset="0"/>
                <a:ea typeface="ＭＳ Ｐゴシック" pitchFamily="34" charset="-128"/>
                <a:cs typeface="Arial" charset="0"/>
              </a:rPr>
              <a:t>ο</a:t>
            </a:r>
            <a:r>
              <a:rPr lang="el-GR" altLang="el-GR" sz="3600" dirty="0" smtClean="0">
                <a:latin typeface="Arial" pitchFamily="34" charset="0"/>
                <a:ea typeface="ＭＳ Ｐゴシック" pitchFamily="34" charset="-128"/>
                <a:cs typeface="Arial" charset="0"/>
              </a:rPr>
              <a:t> 3μηνο (500.000 * 7% * 3 : 12), ποσό € 8.312,50 για το 2</a:t>
            </a:r>
            <a:r>
              <a:rPr lang="el-GR" altLang="el-GR" sz="3600" baseline="30000" dirty="0" smtClean="0">
                <a:latin typeface="Arial" pitchFamily="34" charset="0"/>
                <a:ea typeface="ＭＳ Ｐゴシック" pitchFamily="34" charset="-128"/>
                <a:cs typeface="Arial" charset="0"/>
              </a:rPr>
              <a:t>ο</a:t>
            </a:r>
            <a:r>
              <a:rPr lang="el-GR" altLang="el-GR" sz="3600" dirty="0" smtClean="0">
                <a:latin typeface="Arial" pitchFamily="34" charset="0"/>
                <a:ea typeface="ＭＳ Ｐゴシック" pitchFamily="34" charset="-128"/>
                <a:cs typeface="Arial" charset="0"/>
              </a:rPr>
              <a:t> 3μηνο (475.000 * 7% * 3 : 12) κλπ. έτσι όπως περιγράφεται με λεπτομέρεια παρακάτω (ο εκτοκισμός γίνεται με παρόμοιο τρόπο όπως αυτόν των λογαριασμών παθητικού της τράπεζας). </a:t>
            </a:r>
            <a:r>
              <a:rPr lang="el-GR" altLang="el-GR" sz="1600" dirty="0" smtClean="0">
                <a:latin typeface="Arial" charset="0"/>
                <a:ea typeface="ＭＳ Ｐゴシック" pitchFamily="34" charset="-128"/>
                <a:cs typeface="Arial" charset="0"/>
              </a:rPr>
              <a:t>	</a:t>
            </a:r>
            <a:endParaRPr lang="en-US" altLang="el-GR" sz="1600" dirty="0" smtClean="0">
              <a:latin typeface="Arial" charset="0"/>
              <a:ea typeface="ＭＳ Ｐゴシック" pitchFamily="34" charset="-128"/>
              <a:cs typeface="Arial" charset="0"/>
            </a:endParaRPr>
          </a:p>
        </p:txBody>
      </p:sp>
      <p:sp>
        <p:nvSpPr>
          <p:cNvPr id="25604"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95288" y="598488"/>
          <a:ext cx="8291513" cy="5998870"/>
        </p:xfrm>
        <a:graphic>
          <a:graphicData uri="http://schemas.openxmlformats.org/drawingml/2006/table">
            <a:tbl>
              <a:tblPr/>
              <a:tblGrid>
                <a:gridCol w="829150"/>
                <a:gridCol w="2049566"/>
                <a:gridCol w="1689387"/>
                <a:gridCol w="1946175"/>
                <a:gridCol w="1777235"/>
              </a:tblGrid>
              <a:tr h="772915">
                <a:tc>
                  <a:txBody>
                    <a:bodyPr/>
                    <a:lstStyle/>
                    <a:p>
                      <a:pPr algn="ctr">
                        <a:spcAft>
                          <a:spcPts val="0"/>
                        </a:spcAft>
                      </a:pPr>
                      <a:endParaRPr lang="el-GR" sz="1400" dirty="0">
                        <a:latin typeface="Arial" pitchFamily="34" charset="0"/>
                        <a:ea typeface="Times New Roman"/>
                        <a:cs typeface="Arial" pitchFamily="34" charset="0"/>
                      </a:endParaRP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b="1" dirty="0">
                          <a:latin typeface="Arial" pitchFamily="34" charset="0"/>
                          <a:ea typeface="Times New Roman"/>
                          <a:cs typeface="Arial" pitchFamily="34" charset="0"/>
                        </a:rPr>
                        <a:t>Ποσό δόσης κεφαλαίου</a:t>
                      </a:r>
                      <a:endParaRPr lang="el-GR" sz="1400" dirty="0">
                        <a:latin typeface="Arial" pitchFamily="34" charset="0"/>
                        <a:ea typeface="Times New Roman"/>
                        <a:cs typeface="Arial" pitchFamily="34"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b="1" dirty="0">
                          <a:latin typeface="Arial" pitchFamily="34" charset="0"/>
                          <a:ea typeface="Times New Roman"/>
                          <a:cs typeface="Arial" pitchFamily="34" charset="0"/>
                        </a:rPr>
                        <a:t>Υπόλοιπο Κεφαλαίου</a:t>
                      </a:r>
                      <a:endParaRPr lang="el-GR" sz="1400" dirty="0">
                        <a:latin typeface="Arial" pitchFamily="34" charset="0"/>
                        <a:ea typeface="Times New Roman"/>
                        <a:cs typeface="Arial" pitchFamily="34"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b="1" dirty="0">
                          <a:latin typeface="Arial" pitchFamily="34" charset="0"/>
                          <a:ea typeface="Times New Roman"/>
                          <a:cs typeface="Arial" pitchFamily="34" charset="0"/>
                        </a:rPr>
                        <a:t>Τόκος περιόδου</a:t>
                      </a:r>
                      <a:endParaRPr lang="el-GR" sz="1400" dirty="0">
                        <a:latin typeface="Arial" pitchFamily="34" charset="0"/>
                        <a:ea typeface="Times New Roman"/>
                        <a:cs typeface="Arial" pitchFamily="34"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b="1" dirty="0">
                          <a:latin typeface="Arial" pitchFamily="34" charset="0"/>
                          <a:ea typeface="Times New Roman"/>
                          <a:cs typeface="Arial" pitchFamily="34" charset="0"/>
                        </a:rPr>
                        <a:t>Συνολική καταβολή</a:t>
                      </a:r>
                      <a:endParaRPr lang="el-GR" sz="1400" dirty="0">
                        <a:latin typeface="Arial" pitchFamily="34" charset="0"/>
                        <a:ea typeface="Times New Roman"/>
                        <a:cs typeface="Arial" pitchFamily="34" charset="0"/>
                      </a:endParaRP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dirty="0">
                          <a:latin typeface="Arial" pitchFamily="34" charset="0"/>
                          <a:ea typeface="Times New Roman"/>
                          <a:cs typeface="Arial" pitchFamily="34" charset="0"/>
                        </a:rPr>
                        <a:t> </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dirty="0">
                          <a:latin typeface="Arial" pitchFamily="34" charset="0"/>
                          <a:ea typeface="Times New Roman"/>
                          <a:cs typeface="Arial" pitchFamily="34" charset="0"/>
                        </a:rPr>
                        <a:t> </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dirty="0">
                          <a:latin typeface="Arial" pitchFamily="34" charset="0"/>
                          <a:ea typeface="Times New Roman"/>
                          <a:cs typeface="Arial" pitchFamily="34" charset="0"/>
                        </a:rPr>
                        <a:t>500.000,0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dirty="0">
                          <a:latin typeface="Arial" pitchFamily="34" charset="0"/>
                          <a:ea typeface="Times New Roman"/>
                          <a:cs typeface="Arial" pitchFamily="34" charset="0"/>
                        </a:rPr>
                        <a:t> </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dirty="0">
                          <a:latin typeface="Arial" pitchFamily="34" charset="0"/>
                          <a:ea typeface="Times New Roman"/>
                          <a:cs typeface="Arial" pitchFamily="34" charset="0"/>
                        </a:rPr>
                        <a:t> </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1</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475.000,0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8.750,00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33.750,00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2</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450.000,0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8.312,50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33.312,50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3</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7.875,00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32.875,00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4</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400.000,0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7.437,50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32.437,50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5</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375.000,0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7.000,00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32.000,00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6</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350.000,0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6.562,50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31.562,50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7</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6.125,00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31.125,00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8</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300.000,0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5.687,50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30.687,50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9</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275.000,0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5.250,00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30.250,00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10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4.812,50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29.812,50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11</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4.375,00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29.375,00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12</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200.000,0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3.937,50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28.937,50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13</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175.000,0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28.500,00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14</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150.000,0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3.062,50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28.062,50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15</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2.625,00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27.625,00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16</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100.000,0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2.187,50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27.187,50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17</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75.000,0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1.750,00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26.750,00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18</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50.000,0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1.312,50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26.312,50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19</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875,00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25.875,00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55">
                <a:tc>
                  <a:txBody>
                    <a:bodyPr/>
                    <a:lstStyle/>
                    <a:p>
                      <a:pPr algn="ctr">
                        <a:spcAft>
                          <a:spcPts val="0"/>
                        </a:spcAft>
                      </a:pPr>
                      <a:r>
                        <a:rPr lang="el-GR" sz="1400" b="1" dirty="0">
                          <a:latin typeface="Arial" pitchFamily="34" charset="0"/>
                          <a:ea typeface="Times New Roman"/>
                          <a:cs typeface="Arial" pitchFamily="34" charset="0"/>
                        </a:rPr>
                        <a:t>20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25.000,0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437,50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25.437,50</a:t>
                      </a: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767" name="Rectangle 5"/>
          <p:cNvSpPr>
            <a:spLocks noChangeArrowheads="1"/>
          </p:cNvSpPr>
          <p:nvPr/>
        </p:nvSpPr>
        <p:spPr bwMode="auto">
          <a:xfrm>
            <a:off x="395288" y="260350"/>
            <a:ext cx="7921625" cy="369332"/>
          </a:xfrm>
          <a:prstGeom prst="rect">
            <a:avLst/>
          </a:prstGeom>
          <a:noFill/>
          <a:ln w="9525">
            <a:noFill/>
            <a:miter lim="800000"/>
            <a:headEnd/>
            <a:tailEnd/>
          </a:ln>
        </p:spPr>
        <p:txBody>
          <a:bodyPr>
            <a:spAutoFit/>
          </a:bodyPr>
          <a:lstStyle/>
          <a:p>
            <a:pPr algn="ctr" eaLnBrk="1" hangingPunct="1"/>
            <a:r>
              <a:rPr lang="el-GR" altLang="el-GR" b="1" u="sng" dirty="0">
                <a:solidFill>
                  <a:srgbClr val="7030A0"/>
                </a:solidFill>
                <a:cs typeface="Arial" charset="0"/>
              </a:rPr>
              <a:t>Παράδειγμα εκτοκισμού λογαριασμού ενεργητικού (λογαριασμού χορηγήσεων)</a:t>
            </a:r>
            <a:endParaRPr lang="el-GR" altLang="el-GR" b="1" dirty="0">
              <a:solidFill>
                <a:srgbClr val="7030A0"/>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639762"/>
          </a:xfrm>
        </p:spPr>
        <p:txBody>
          <a:bodyPr>
            <a:noAutofit/>
          </a:bodyPr>
          <a:lstStyle/>
          <a:p>
            <a:r>
              <a:rPr lang="el-GR" altLang="el-GR" sz="3600" b="1" dirty="0" smtClean="0">
                <a:solidFill>
                  <a:srgbClr val="7030A0"/>
                </a:solidFill>
                <a:latin typeface="Arial" charset="0"/>
                <a:ea typeface="ＭＳ Ｐゴシック" pitchFamily="34" charset="-128"/>
                <a:cs typeface="Arial" charset="0"/>
              </a:rPr>
              <a:t>Εκτοκισμός λογαριασμών </a:t>
            </a:r>
            <a:r>
              <a:rPr lang="en-US" altLang="el-GR" sz="3600" b="1" dirty="0" smtClean="0">
                <a:solidFill>
                  <a:srgbClr val="7030A0"/>
                </a:solidFill>
                <a:latin typeface="Arial" charset="0"/>
                <a:ea typeface="ＭＳ Ｐゴシック" pitchFamily="34" charset="-128"/>
                <a:cs typeface="Arial" charset="0"/>
              </a:rPr>
              <a:t>[4]</a:t>
            </a:r>
            <a:endParaRPr lang="en-US" altLang="el-GR" sz="3600" u="sng" dirty="0" smtClean="0">
              <a:latin typeface="Arial" charset="0"/>
              <a:ea typeface="ＭＳ Ｐゴシック" pitchFamily="34" charset="-128"/>
              <a:cs typeface="Arial" charset="0"/>
            </a:endParaRPr>
          </a:p>
        </p:txBody>
      </p:sp>
      <p:sp>
        <p:nvSpPr>
          <p:cNvPr id="27651" name="Content Placeholder 2"/>
          <p:cNvSpPr>
            <a:spLocks noGrp="1"/>
          </p:cNvSpPr>
          <p:nvPr>
            <p:ph idx="1"/>
          </p:nvPr>
        </p:nvSpPr>
        <p:spPr>
          <a:xfrm>
            <a:off x="251520" y="914400"/>
            <a:ext cx="8568952" cy="5682952"/>
          </a:xfrm>
        </p:spPr>
        <p:txBody>
          <a:bodyPr>
            <a:normAutofit fontScale="70000" lnSpcReduction="20000"/>
          </a:bodyPr>
          <a:lstStyle/>
          <a:p>
            <a:pPr>
              <a:buFont typeface="Arial" charset="0"/>
              <a:buNone/>
            </a:pPr>
            <a:r>
              <a:rPr lang="el-GR" altLang="el-GR" sz="1600" dirty="0" smtClean="0">
                <a:ea typeface="ＭＳ Ｐゴシック" pitchFamily="34" charset="-128"/>
              </a:rPr>
              <a:t>	</a:t>
            </a:r>
          </a:p>
          <a:p>
            <a:pPr algn="ctr">
              <a:buFont typeface="Arial" charset="0"/>
              <a:buNone/>
            </a:pPr>
            <a:r>
              <a:rPr lang="el-GR" altLang="el-GR" sz="3400" u="sng" dirty="0" smtClean="0">
                <a:latin typeface="Arial" pitchFamily="34" charset="0"/>
                <a:ea typeface="ＭＳ Ｐゴシック" pitchFamily="34" charset="-128"/>
                <a:cs typeface="Arial" charset="0"/>
              </a:rPr>
              <a:t>Παράδειγμα εκτοκισμού λογαριασμού ενεργητικού (λογαριασμού χορηγήσεων) - συνέχεια</a:t>
            </a:r>
            <a:endParaRPr lang="el-GR" altLang="el-GR" sz="3400" dirty="0" smtClean="0">
              <a:latin typeface="Arial" pitchFamily="34" charset="0"/>
              <a:ea typeface="ＭＳ Ｐゴシック" pitchFamily="34" charset="-128"/>
              <a:cs typeface="Arial" charset="0"/>
            </a:endParaRPr>
          </a:p>
          <a:p>
            <a:pPr>
              <a:buFont typeface="Arial" charset="0"/>
              <a:buNone/>
            </a:pPr>
            <a:endParaRPr lang="el-GR" altLang="el-GR" sz="3400" dirty="0" smtClean="0">
              <a:latin typeface="Arial" pitchFamily="34" charset="0"/>
              <a:ea typeface="ＭＳ Ｐゴシック" pitchFamily="34" charset="-128"/>
              <a:cs typeface="Arial" charset="0"/>
            </a:endParaRPr>
          </a:p>
          <a:p>
            <a:pPr>
              <a:buFont typeface="Arial" charset="0"/>
              <a:buNone/>
            </a:pPr>
            <a:r>
              <a:rPr lang="el-GR" altLang="el-GR" sz="3400" dirty="0" smtClean="0">
                <a:latin typeface="Arial" pitchFamily="34" charset="0"/>
                <a:ea typeface="ＭＳ Ｐゴシック" pitchFamily="34" charset="-128"/>
              </a:rPr>
              <a:t>	</a:t>
            </a:r>
            <a:r>
              <a:rPr lang="el-GR" altLang="el-GR" sz="3400" dirty="0" smtClean="0">
                <a:latin typeface="Arial" pitchFamily="34" charset="0"/>
                <a:ea typeface="ＭＳ Ｐゴシック" pitchFamily="34" charset="-128"/>
                <a:cs typeface="Arial" charset="0"/>
              </a:rPr>
              <a:t>Εάν ο πιστούχος συμφωνήσει με τη τράπεζα την αποπληρωμή του παραπάνω δανείου του όχι σε χρεολυτικές αλλά σε τοκοχρεολυτικές δόσεις τότε οι δόσεις του δανείου του θα είναι ισόποσες (θα περιλαμβάνουν στο συνολικό ποσό μέρος του κεφαλαίου και μέρος των τόκων) και θα υπολογίζονται με τον παρακάτω τύπο:</a:t>
            </a:r>
          </a:p>
          <a:p>
            <a:pPr>
              <a:buFont typeface="Arial" charset="0"/>
              <a:buNone/>
            </a:pPr>
            <a:endParaRPr lang="el-GR" altLang="el-GR" sz="3400" dirty="0" smtClean="0">
              <a:latin typeface="Arial" pitchFamily="34" charset="0"/>
              <a:ea typeface="ＭＳ Ｐゴシック" pitchFamily="34" charset="-128"/>
              <a:cs typeface="Arial" charset="0"/>
            </a:endParaRPr>
          </a:p>
          <a:p>
            <a:pPr>
              <a:buFont typeface="Arial" charset="0"/>
              <a:buNone/>
            </a:pPr>
            <a:r>
              <a:rPr lang="el-GR" altLang="el-GR" sz="3400" dirty="0" smtClean="0">
                <a:latin typeface="Arial" pitchFamily="34" charset="0"/>
                <a:ea typeface="ＭＳ Ｐゴシック" pitchFamily="34" charset="-128"/>
                <a:cs typeface="Arial" charset="0"/>
              </a:rPr>
              <a:t>	Δόση = Ποσό Δανείου {επιτόκιο + επιτόκιο : [(1 + επιτόκιο)περίοδοι - 1 ]} </a:t>
            </a:r>
          </a:p>
          <a:p>
            <a:pPr>
              <a:buFont typeface="Arial" charset="0"/>
              <a:buNone/>
            </a:pPr>
            <a:endParaRPr lang="el-GR" altLang="el-GR" sz="3400" dirty="0" smtClean="0">
              <a:latin typeface="Arial" pitchFamily="34" charset="0"/>
              <a:ea typeface="ＭＳ Ｐゴシック" pitchFamily="34" charset="-128"/>
              <a:cs typeface="Arial" charset="0"/>
            </a:endParaRPr>
          </a:p>
          <a:p>
            <a:pPr>
              <a:buFont typeface="Arial" charset="0"/>
              <a:buNone/>
            </a:pPr>
            <a:r>
              <a:rPr lang="el-GR" altLang="el-GR" sz="3400" dirty="0" smtClean="0">
                <a:latin typeface="Arial" pitchFamily="34" charset="0"/>
                <a:ea typeface="ＭＳ Ｐゴシック" pitchFamily="34" charset="-128"/>
                <a:cs typeface="Arial" charset="0"/>
              </a:rPr>
              <a:t>	Παρακάτω δίδεται πίνακας με τον υπολογισμό των δόσεων δανείου που αποπληρώνεται με τοκοχρεωλυτικές δόσεις</a:t>
            </a:r>
            <a:r>
              <a:rPr lang="en-US" altLang="el-GR" sz="3400" dirty="0" smtClean="0">
                <a:latin typeface="Arial" pitchFamily="34" charset="0"/>
                <a:ea typeface="ＭＳ Ｐゴシック" pitchFamily="34" charset="-128"/>
                <a:cs typeface="Arial" charset="0"/>
              </a:rPr>
              <a:t>.</a:t>
            </a: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r>
              <a:rPr lang="el-GR" altLang="el-GR" sz="1600" dirty="0" smtClean="0">
                <a:latin typeface="Arial" charset="0"/>
                <a:ea typeface="ＭＳ Ｐゴシック" pitchFamily="34" charset="-128"/>
                <a:cs typeface="Arial" charset="0"/>
              </a:rPr>
              <a:t>	</a:t>
            </a:r>
            <a:endParaRPr lang="en-US" altLang="el-GR" sz="1600" dirty="0" smtClean="0">
              <a:latin typeface="Arial" charset="0"/>
              <a:ea typeface="ＭＳ Ｐゴシック" pitchFamily="34" charset="-128"/>
              <a:cs typeface="Arial" charset="0"/>
            </a:endParaRPr>
          </a:p>
        </p:txBody>
      </p:sp>
      <p:sp>
        <p:nvSpPr>
          <p:cNvPr id="27652"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p:cNvSpPr>
            <a:spLocks noChangeArrowheads="1"/>
          </p:cNvSpPr>
          <p:nvPr/>
        </p:nvSpPr>
        <p:spPr bwMode="auto">
          <a:xfrm>
            <a:off x="395288" y="260350"/>
            <a:ext cx="7921625" cy="369332"/>
          </a:xfrm>
          <a:prstGeom prst="rect">
            <a:avLst/>
          </a:prstGeom>
          <a:noFill/>
          <a:ln w="9525">
            <a:noFill/>
            <a:miter lim="800000"/>
            <a:headEnd/>
            <a:tailEnd/>
          </a:ln>
        </p:spPr>
        <p:txBody>
          <a:bodyPr>
            <a:spAutoFit/>
          </a:bodyPr>
          <a:lstStyle/>
          <a:p>
            <a:pPr algn="ctr" eaLnBrk="1" hangingPunct="1"/>
            <a:r>
              <a:rPr lang="el-GR" altLang="el-GR" sz="1600" dirty="0">
                <a:cs typeface="Arial" charset="0"/>
              </a:rPr>
              <a:t>  </a:t>
            </a:r>
            <a:r>
              <a:rPr lang="el-GR" altLang="el-GR" b="1" u="sng" dirty="0">
                <a:solidFill>
                  <a:srgbClr val="7030A0"/>
                </a:solidFill>
                <a:cs typeface="Arial" charset="0"/>
              </a:rPr>
              <a:t>Παράδειγμα εκτοκισμού λογαριασμού ενεργητικού (λογαριασμού χορηγήσεων)</a:t>
            </a:r>
            <a:endParaRPr lang="el-GR" altLang="el-GR" b="1" dirty="0">
              <a:solidFill>
                <a:srgbClr val="7030A0"/>
              </a:solidFill>
            </a:endParaRPr>
          </a:p>
        </p:txBody>
      </p:sp>
      <p:graphicFrame>
        <p:nvGraphicFramePr>
          <p:cNvPr id="8" name="Table 7"/>
          <p:cNvGraphicFramePr>
            <a:graphicFrameLocks noGrp="1"/>
          </p:cNvGraphicFramePr>
          <p:nvPr/>
        </p:nvGraphicFramePr>
        <p:xfrm>
          <a:off x="251520" y="765183"/>
          <a:ext cx="8640960" cy="5904176"/>
        </p:xfrm>
        <a:graphic>
          <a:graphicData uri="http://schemas.openxmlformats.org/drawingml/2006/table">
            <a:tbl>
              <a:tblPr/>
              <a:tblGrid>
                <a:gridCol w="709155"/>
                <a:gridCol w="1449298"/>
                <a:gridCol w="1430227"/>
                <a:gridCol w="1840227"/>
                <a:gridCol w="1756796"/>
                <a:gridCol w="1455257"/>
              </a:tblGrid>
              <a:tr h="553916">
                <a:tc>
                  <a:txBody>
                    <a:bodyPr/>
                    <a:lstStyle/>
                    <a:p>
                      <a:pPr algn="ctr">
                        <a:spcAft>
                          <a:spcPts val="0"/>
                        </a:spcAft>
                      </a:pPr>
                      <a:r>
                        <a:rPr lang="el-GR" sz="1400" b="1" dirty="0">
                          <a:latin typeface="Arial" pitchFamily="34" charset="0"/>
                          <a:ea typeface="Times New Roman"/>
                          <a:cs typeface="Arial" pitchFamily="34" charset="0"/>
                        </a:rPr>
                        <a:t>Α/Α</a:t>
                      </a:r>
                      <a:endParaRPr lang="el-GR" sz="1400" dirty="0">
                        <a:latin typeface="Arial" pitchFamily="34" charset="0"/>
                        <a:ea typeface="Times New Roman"/>
                        <a:cs typeface="Arial" pitchFamily="34"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400" dirty="0">
                        <a:latin typeface="Arial" pitchFamily="34" charset="0"/>
                        <a:ea typeface="Times New Roman"/>
                        <a:cs typeface="Arial" pitchFamily="34"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b="1" dirty="0">
                          <a:latin typeface="Arial" pitchFamily="34" charset="0"/>
                          <a:ea typeface="Times New Roman"/>
                          <a:cs typeface="Arial" pitchFamily="34" charset="0"/>
                        </a:rPr>
                        <a:t>Τόκος</a:t>
                      </a:r>
                      <a:endParaRPr lang="el-GR" sz="1400" dirty="0">
                        <a:latin typeface="Arial" pitchFamily="34" charset="0"/>
                        <a:ea typeface="Times New Roman"/>
                        <a:cs typeface="Arial" pitchFamily="34" charset="0"/>
                      </a:endParaRPr>
                    </a:p>
                    <a:p>
                      <a:pPr algn="ctr">
                        <a:spcAft>
                          <a:spcPts val="0"/>
                        </a:spcAft>
                      </a:pPr>
                      <a:r>
                        <a:rPr lang="el-GR" sz="1400" b="1" dirty="0">
                          <a:latin typeface="Arial" pitchFamily="34" charset="0"/>
                          <a:ea typeface="Times New Roman"/>
                          <a:cs typeface="Arial" pitchFamily="34" charset="0"/>
                        </a:rPr>
                        <a:t>Περιόδου</a:t>
                      </a:r>
                      <a:endParaRPr lang="el-GR" sz="1400" dirty="0">
                        <a:latin typeface="Arial" pitchFamily="34" charset="0"/>
                        <a:ea typeface="Times New Roman"/>
                        <a:cs typeface="Arial" pitchFamily="34"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b="1" dirty="0">
                          <a:latin typeface="Arial" pitchFamily="34" charset="0"/>
                          <a:ea typeface="Times New Roman"/>
                          <a:cs typeface="Arial" pitchFamily="34" charset="0"/>
                        </a:rPr>
                        <a:t>Ποσό δόσης κεφαλαίου </a:t>
                      </a:r>
                      <a:endParaRPr lang="el-GR" sz="1400" dirty="0">
                        <a:latin typeface="Arial" pitchFamily="34" charset="0"/>
                        <a:ea typeface="Times New Roman"/>
                        <a:cs typeface="Arial" pitchFamily="34"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b="1" dirty="0" smtClean="0">
                          <a:latin typeface="Arial" pitchFamily="34" charset="0"/>
                          <a:ea typeface="Times New Roman"/>
                          <a:cs typeface="Arial" pitchFamily="34" charset="0"/>
                        </a:rPr>
                        <a:t>Σύνολο δόσης</a:t>
                      </a:r>
                      <a:endParaRPr lang="el-GR" sz="1400" b="1" dirty="0">
                        <a:latin typeface="Arial" pitchFamily="34" charset="0"/>
                        <a:ea typeface="Times New Roman"/>
                        <a:cs typeface="Arial" pitchFamily="34"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b="1" dirty="0">
                          <a:latin typeface="Arial" pitchFamily="34" charset="0"/>
                          <a:ea typeface="Times New Roman"/>
                          <a:cs typeface="Arial" pitchFamily="34" charset="0"/>
                        </a:rPr>
                        <a:t>Υπόλοιπο κεφαλαίου</a:t>
                      </a:r>
                      <a:endParaRPr lang="el-GR" sz="1400" dirty="0">
                        <a:latin typeface="Arial" pitchFamily="34" charset="0"/>
                        <a:ea typeface="Times New Roman"/>
                        <a:cs typeface="Arial" pitchFamily="34"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1</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500.000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8.750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21.096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478.904</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2</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478.904</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8.381</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21.465</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457.440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3</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457.440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8.005</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21.840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435.599</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4</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435.599</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7.623</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22.223</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413.377</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5</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413.377</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7.234</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22.612</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390.765</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390.765</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6.838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23.007</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367.758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7</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367.758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6.436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23.410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344.348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344.348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6.026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23.820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320.528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9</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320.528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5.609</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24.236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296.292</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10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296.292</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5.185</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24.661</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271.632</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11</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271.632</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4.754</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25.092</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246.540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12</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246.540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4.314</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25.531</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221.008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13</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221.008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3.868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25.978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195.030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14</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195.030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3.413</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26.433</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168.598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15</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168.598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2.950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26.895</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141.703</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16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141.703</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2.480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27.366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114.337</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17</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114.337</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2.001</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27.845</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86.492</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18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86.492</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1.514</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28.332</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58.160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19</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58.160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1.018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28.828</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29.332</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3">
                <a:tc>
                  <a:txBody>
                    <a:bodyPr/>
                    <a:lstStyle/>
                    <a:p>
                      <a:pPr algn="ctr">
                        <a:spcAft>
                          <a:spcPts val="0"/>
                        </a:spcAft>
                      </a:pPr>
                      <a:r>
                        <a:rPr lang="el-GR" sz="1400" b="1" dirty="0">
                          <a:latin typeface="Arial" pitchFamily="34" charset="0"/>
                          <a:ea typeface="Times New Roman"/>
                          <a:cs typeface="Arial" pitchFamily="34" charset="0"/>
                        </a:rPr>
                        <a:t>20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29.332</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513</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29.332</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29.846</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b="1" dirty="0">
                          <a:latin typeface="Arial" pitchFamily="34" charset="0"/>
                          <a:ea typeface="Times New Roman"/>
                          <a:cs typeface="Arial" pitchFamily="34" charset="0"/>
                        </a:rPr>
                        <a:t>0</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639762"/>
          </a:xfrm>
        </p:spPr>
        <p:txBody>
          <a:bodyPr>
            <a:noAutofit/>
          </a:bodyPr>
          <a:lstStyle/>
          <a:p>
            <a:r>
              <a:rPr lang="el-GR" altLang="el-GR" sz="3600" b="1" dirty="0" smtClean="0">
                <a:solidFill>
                  <a:srgbClr val="7030A0"/>
                </a:solidFill>
                <a:latin typeface="Arial" charset="0"/>
                <a:ea typeface="ＭＳ Ｐゴシック" pitchFamily="34" charset="-128"/>
                <a:cs typeface="Arial" charset="0"/>
              </a:rPr>
              <a:t>Εκτοκισμός λογαριασμών </a:t>
            </a:r>
            <a:r>
              <a:rPr lang="en-US" altLang="el-GR" sz="3600" b="1" dirty="0" smtClean="0">
                <a:solidFill>
                  <a:srgbClr val="7030A0"/>
                </a:solidFill>
                <a:latin typeface="Arial" charset="0"/>
                <a:ea typeface="ＭＳ Ｐゴシック" pitchFamily="34" charset="-128"/>
                <a:cs typeface="Arial" charset="0"/>
              </a:rPr>
              <a:t>[5]</a:t>
            </a:r>
            <a:r>
              <a:rPr lang="el-GR" altLang="el-GR" sz="3600" u="sng" dirty="0" smtClean="0">
                <a:latin typeface="Arial" charset="0"/>
                <a:ea typeface="ＭＳ Ｐゴシック" pitchFamily="34" charset="-128"/>
                <a:cs typeface="Arial" charset="0"/>
              </a:rPr>
              <a:t> </a:t>
            </a:r>
            <a:endParaRPr lang="en-US" altLang="el-GR" sz="3600" u="sng" dirty="0" smtClean="0">
              <a:latin typeface="Arial" charset="0"/>
              <a:ea typeface="ＭＳ Ｐゴシック" pitchFamily="34" charset="-128"/>
              <a:cs typeface="Arial" charset="0"/>
            </a:endParaRPr>
          </a:p>
        </p:txBody>
      </p:sp>
      <p:sp>
        <p:nvSpPr>
          <p:cNvPr id="29699" name="Content Placeholder 2"/>
          <p:cNvSpPr>
            <a:spLocks noGrp="1"/>
          </p:cNvSpPr>
          <p:nvPr>
            <p:ph idx="1"/>
          </p:nvPr>
        </p:nvSpPr>
        <p:spPr>
          <a:xfrm>
            <a:off x="251520" y="914400"/>
            <a:ext cx="8712968" cy="5682952"/>
          </a:xfrm>
        </p:spPr>
        <p:txBody>
          <a:bodyPr>
            <a:normAutofit fontScale="25000" lnSpcReduction="20000"/>
          </a:bodyPr>
          <a:lstStyle/>
          <a:p>
            <a:pPr>
              <a:buFont typeface="Arial" charset="0"/>
              <a:buNone/>
            </a:pPr>
            <a:r>
              <a:rPr lang="el-GR" altLang="el-GR" sz="1600" dirty="0" smtClean="0">
                <a:ea typeface="ＭＳ Ｐゴシック" pitchFamily="34" charset="-128"/>
              </a:rPr>
              <a:t>	</a:t>
            </a:r>
            <a:r>
              <a:rPr lang="el-GR" altLang="el-GR" sz="1600" u="sng" dirty="0" smtClean="0">
                <a:latin typeface="Arial" charset="0"/>
                <a:ea typeface="ＭＳ Ｐゴシック" pitchFamily="34" charset="-128"/>
                <a:cs typeface="Arial" charset="0"/>
              </a:rPr>
              <a:t>Παράδειγμα εκτοκισμού για σκοπούς σύνταξης οικονομικών καταστάσεων </a:t>
            </a:r>
            <a:endParaRPr lang="el-GR" altLang="el-GR" sz="1600" dirty="0" smtClean="0">
              <a:latin typeface="Arial" charset="0"/>
              <a:ea typeface="ＭＳ Ｐゴシック" pitchFamily="34" charset="-128"/>
              <a:cs typeface="Arial" charset="0"/>
            </a:endParaRPr>
          </a:p>
          <a:p>
            <a:pPr algn="just">
              <a:buFont typeface="Arial" charset="0"/>
              <a:buNone/>
            </a:pPr>
            <a:r>
              <a:rPr lang="el-GR" altLang="el-GR" sz="1600" dirty="0" smtClean="0">
                <a:ea typeface="ＭＳ Ｐゴシック" pitchFamily="34" charset="-128"/>
              </a:rPr>
              <a:t> </a:t>
            </a:r>
            <a:r>
              <a:rPr lang="en-US" altLang="el-GR" sz="1600" dirty="0" smtClean="0">
                <a:ea typeface="ＭＳ Ｐゴシック" pitchFamily="34" charset="-128"/>
              </a:rPr>
              <a:t>	</a:t>
            </a:r>
            <a:endParaRPr lang="en-US" altLang="el-GR" sz="5000" dirty="0" smtClean="0">
              <a:latin typeface="Arial" charset="0"/>
              <a:ea typeface="ＭＳ Ｐゴシック" pitchFamily="34" charset="-128"/>
              <a:cs typeface="Arial" charset="0"/>
            </a:endParaRPr>
          </a:p>
          <a:p>
            <a:pPr algn="just">
              <a:buFont typeface="Arial" charset="0"/>
              <a:buNone/>
            </a:pPr>
            <a:r>
              <a:rPr lang="en-US" altLang="el-GR" sz="5000" dirty="0" smtClean="0">
                <a:latin typeface="Arial" charset="0"/>
                <a:ea typeface="ＭＳ Ｐゴシック" pitchFamily="34" charset="-128"/>
                <a:cs typeface="Arial" charset="0"/>
              </a:rPr>
              <a:t>	</a:t>
            </a:r>
            <a:r>
              <a:rPr lang="el-GR" altLang="el-GR" sz="7600" dirty="0" smtClean="0">
                <a:latin typeface="Arial" charset="0"/>
                <a:ea typeface="ＭＳ Ｐゴシック" pitchFamily="34" charset="-128"/>
                <a:cs typeface="Arial" charset="0"/>
              </a:rPr>
              <a:t>Έστω ότι καταθέτης μίας τράπεζας την 2.12.2011 καταθέτει ποσό € 100.000 με επιτόκιο 5% για το πρώτο εξάμηνο και 6% για το δεύτερο.</a:t>
            </a:r>
          </a:p>
          <a:p>
            <a:pPr algn="just">
              <a:buFont typeface="Arial" charset="0"/>
              <a:buNone/>
            </a:pPr>
            <a:r>
              <a:rPr lang="el-GR" altLang="el-GR" sz="7600" dirty="0" smtClean="0">
                <a:latin typeface="Arial" charset="0"/>
                <a:ea typeface="ＭＳ Ｐゴシック" pitchFamily="34" charset="-128"/>
                <a:cs typeface="Arial" charset="0"/>
              </a:rPr>
              <a:t> </a:t>
            </a:r>
          </a:p>
          <a:p>
            <a:pPr algn="just">
              <a:buFont typeface="Arial" charset="0"/>
              <a:buNone/>
            </a:pPr>
            <a:r>
              <a:rPr lang="en-US" altLang="el-GR" sz="7600" dirty="0" smtClean="0">
                <a:latin typeface="Arial" charset="0"/>
                <a:ea typeface="ＭＳ Ｐゴシック" pitchFamily="34" charset="-128"/>
                <a:cs typeface="Arial" charset="0"/>
              </a:rPr>
              <a:t>	</a:t>
            </a:r>
            <a:r>
              <a:rPr lang="el-GR" altLang="el-GR" sz="7600" dirty="0" smtClean="0">
                <a:latin typeface="Arial" charset="0"/>
                <a:ea typeface="ＭＳ Ｐゴシック" pitchFamily="34" charset="-128"/>
                <a:cs typeface="Arial" charset="0"/>
              </a:rPr>
              <a:t>Την 31.12.2011 αν και συμβατικά δεν υπάρχει λόγος εκτοκισμού, η τράπεζα θα εκτοκίσει τον λογαριασμό για σκοπούς σύνταξης των οικονομικών της καταστάσεων. </a:t>
            </a:r>
          </a:p>
          <a:p>
            <a:pPr algn="just">
              <a:buFont typeface="Arial" charset="0"/>
              <a:buNone/>
            </a:pPr>
            <a:r>
              <a:rPr lang="en-US" altLang="el-GR" sz="7600" dirty="0" smtClean="0">
                <a:latin typeface="Arial" charset="0"/>
                <a:ea typeface="ＭＳ Ｐゴシック" pitchFamily="34" charset="-128"/>
                <a:cs typeface="Arial" charset="0"/>
              </a:rPr>
              <a:t>	</a:t>
            </a:r>
            <a:r>
              <a:rPr lang="el-GR" altLang="el-GR" sz="7600" dirty="0" smtClean="0">
                <a:latin typeface="Arial" charset="0"/>
                <a:ea typeface="ＭＳ Ｐゴシック" pitchFamily="34" charset="-128"/>
                <a:cs typeface="Arial" charset="0"/>
              </a:rPr>
              <a:t>Έτσι θα υπολογισθούν χρεωστικοί για την τράπεζα τόκων ίσοι με € 416,6 (€ 100.000 * 5% * 30 : 360) οι τόκοι δε αυτοί θα συμπεριληφθούν στα αποτελέσματα της τράπεζας αλλά μετά την σύνταξη των καταστάσεων δεν θα κεφαλαιοποιηθούν αλλά αντίθετα θα αντιλογισθούν λογιστικά άμεσα την 1.1.2012. </a:t>
            </a:r>
          </a:p>
          <a:p>
            <a:pPr algn="just">
              <a:buFont typeface="Arial" charset="0"/>
              <a:buNone/>
            </a:pPr>
            <a:r>
              <a:rPr lang="el-GR" altLang="el-GR" sz="7600" dirty="0" smtClean="0">
                <a:latin typeface="Arial" charset="0"/>
                <a:ea typeface="ＭＳ Ｐゴシック" pitchFamily="34" charset="-128"/>
                <a:cs typeface="Arial" charset="0"/>
              </a:rPr>
              <a:t> </a:t>
            </a:r>
          </a:p>
          <a:p>
            <a:pPr algn="just">
              <a:buFont typeface="Arial" charset="0"/>
              <a:buNone/>
            </a:pPr>
            <a:r>
              <a:rPr lang="en-US" altLang="el-GR" sz="7600" dirty="0" smtClean="0">
                <a:latin typeface="Arial" charset="0"/>
                <a:ea typeface="ＭＳ Ｐゴシック" pitchFamily="34" charset="-128"/>
                <a:cs typeface="Arial" charset="0"/>
              </a:rPr>
              <a:t>	</a:t>
            </a:r>
            <a:r>
              <a:rPr lang="el-GR" altLang="el-GR" sz="7600" dirty="0" smtClean="0">
                <a:latin typeface="Arial" charset="0"/>
                <a:ea typeface="ＭＳ Ｐゴシック" pitchFamily="34" charset="-128"/>
                <a:cs typeface="Arial" charset="0"/>
              </a:rPr>
              <a:t>Την επόμενη που θα συνταχθούν οι οικονομικές καταστάσεις της τράπεζας την 31.3.2012 θα υπολογισθούν εκ’ νέου οι τόκοι από την ημερομηνία της κατάθεσης (την 2.12.2011) που θα ανέλθουν σε € 1.666,6 (€ 100.000 * 5% * 120 : 360). </a:t>
            </a:r>
          </a:p>
          <a:p>
            <a:pPr algn="just">
              <a:buFont typeface="Arial" charset="0"/>
              <a:buNone/>
            </a:pPr>
            <a:r>
              <a:rPr lang="en-US" altLang="el-GR" sz="7600" dirty="0" smtClean="0">
                <a:latin typeface="Arial" charset="0"/>
                <a:ea typeface="ＭＳ Ｐゴシック" pitchFamily="34" charset="-128"/>
                <a:cs typeface="Arial" charset="0"/>
              </a:rPr>
              <a:t>	</a:t>
            </a:r>
            <a:r>
              <a:rPr lang="el-GR" altLang="el-GR" sz="7600" dirty="0" smtClean="0">
                <a:latin typeface="Arial" charset="0"/>
                <a:ea typeface="ＭＳ Ｐゴシック" pitchFamily="34" charset="-128"/>
                <a:cs typeface="Arial" charset="0"/>
              </a:rPr>
              <a:t>Από αυτούς τους τόκους για να υπολογισθούν ορθά οι τόκοι της περιόδου από 1.1.2012 έως 31.3.2012 θα αφαιρεθούν αυτοί που είχαν υπολογισθεί και αντιλογισθεί την 1.1.2012 και έτσι θα ανέλθουν σε € 1.250 (1.666,6 – 416,6) και την ακριβώς επόμενη 1.4.2012 θα αντιλογισθούν εκ΄ νέου.</a:t>
            </a:r>
            <a:endParaRPr lang="en-US" altLang="el-GR" sz="7600" dirty="0" smtClean="0">
              <a:latin typeface="Arial" charset="0"/>
              <a:ea typeface="ＭＳ Ｐゴシック" pitchFamily="34" charset="-128"/>
              <a:cs typeface="Arial" charset="0"/>
            </a:endParaRPr>
          </a:p>
        </p:txBody>
      </p:sp>
      <p:sp>
        <p:nvSpPr>
          <p:cNvPr id="29700"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346050"/>
          </a:xfrm>
        </p:spPr>
        <p:txBody>
          <a:bodyPr>
            <a:noAutofit/>
          </a:bodyPr>
          <a:lstStyle/>
          <a:p>
            <a:r>
              <a:rPr lang="el-GR" altLang="el-GR" sz="3600" b="1" dirty="0" smtClean="0">
                <a:solidFill>
                  <a:srgbClr val="7030A0"/>
                </a:solidFill>
                <a:latin typeface="Arial" charset="0"/>
                <a:ea typeface="ＭＳ Ｐゴシック" pitchFamily="34" charset="-128"/>
                <a:cs typeface="Arial" charset="0"/>
              </a:rPr>
              <a:t>Εκτοκισμός λογαριασμών </a:t>
            </a:r>
            <a:r>
              <a:rPr lang="en-US" altLang="el-GR" sz="3600" b="1" dirty="0" smtClean="0">
                <a:solidFill>
                  <a:srgbClr val="7030A0"/>
                </a:solidFill>
                <a:latin typeface="Arial" charset="0"/>
                <a:ea typeface="ＭＳ Ｐゴシック" pitchFamily="34" charset="-128"/>
                <a:cs typeface="Arial" charset="0"/>
              </a:rPr>
              <a:t>[6]</a:t>
            </a:r>
            <a:endParaRPr lang="en-US" altLang="el-GR" sz="3600" u="sng" dirty="0" smtClean="0">
              <a:latin typeface="Arial" charset="0"/>
              <a:ea typeface="ＭＳ Ｐゴシック" pitchFamily="34" charset="-128"/>
              <a:cs typeface="Arial" charset="0"/>
            </a:endParaRPr>
          </a:p>
        </p:txBody>
      </p:sp>
      <p:sp>
        <p:nvSpPr>
          <p:cNvPr id="30723" name="Content Placeholder 2"/>
          <p:cNvSpPr>
            <a:spLocks noGrp="1"/>
          </p:cNvSpPr>
          <p:nvPr>
            <p:ph idx="1"/>
          </p:nvPr>
        </p:nvSpPr>
        <p:spPr>
          <a:xfrm>
            <a:off x="251520" y="914400"/>
            <a:ext cx="8640960" cy="5754960"/>
          </a:xfrm>
        </p:spPr>
        <p:txBody>
          <a:bodyPr>
            <a:normAutofit fontScale="55000" lnSpcReduction="20000"/>
          </a:bodyPr>
          <a:lstStyle/>
          <a:p>
            <a:pPr algn="ctr">
              <a:buFont typeface="Arial" charset="0"/>
              <a:buNone/>
            </a:pPr>
            <a:r>
              <a:rPr lang="el-GR" altLang="el-GR" sz="1600" dirty="0" smtClean="0">
                <a:ea typeface="ＭＳ Ｐゴシック" pitchFamily="34" charset="-128"/>
              </a:rPr>
              <a:t>	</a:t>
            </a:r>
            <a:r>
              <a:rPr lang="el-GR" altLang="el-GR" sz="4600" b="1" u="sng" dirty="0" smtClean="0">
                <a:latin typeface="Arial" charset="0"/>
                <a:ea typeface="ＭＳ Ｐゴシック" pitchFamily="34" charset="-128"/>
                <a:cs typeface="Arial" charset="0"/>
              </a:rPr>
              <a:t>Παράδειγμα εκτοκισμού για σκοπούς σύνταξης οικονομικών καταστάσεων </a:t>
            </a:r>
            <a:r>
              <a:rPr lang="en-US" altLang="el-GR" sz="4600" b="1" u="sng" dirty="0" smtClean="0">
                <a:latin typeface="Arial" charset="0"/>
                <a:ea typeface="ＭＳ Ｐゴシック" pitchFamily="34" charset="-128"/>
                <a:cs typeface="Arial" charset="0"/>
              </a:rPr>
              <a:t> (</a:t>
            </a:r>
            <a:r>
              <a:rPr lang="el-GR" altLang="el-GR" sz="4600" b="1" u="sng" dirty="0" smtClean="0">
                <a:latin typeface="Arial" charset="0"/>
                <a:ea typeface="ＭＳ Ｐゴシック" pitchFamily="34" charset="-128"/>
                <a:cs typeface="Arial" charset="0"/>
              </a:rPr>
              <a:t>συνέχεια)</a:t>
            </a:r>
          </a:p>
          <a:p>
            <a:pPr>
              <a:buFont typeface="Arial" charset="0"/>
              <a:buNone/>
            </a:pPr>
            <a:endParaRPr lang="el-GR" altLang="el-GR" sz="4600" u="sng" dirty="0" smtClean="0">
              <a:latin typeface="Arial" pitchFamily="34" charset="0"/>
              <a:ea typeface="ＭＳ Ｐゴシック" pitchFamily="34" charset="-128"/>
              <a:cs typeface="Arial" charset="0"/>
            </a:endParaRPr>
          </a:p>
          <a:p>
            <a:pPr>
              <a:buFont typeface="Arial" charset="0"/>
              <a:buNone/>
            </a:pPr>
            <a:r>
              <a:rPr lang="el-GR" altLang="el-GR" sz="4600" dirty="0" smtClean="0">
                <a:latin typeface="Arial" pitchFamily="34" charset="0"/>
                <a:ea typeface="ＭＳ Ｐゴシック" pitchFamily="34" charset="-128"/>
              </a:rPr>
              <a:t> </a:t>
            </a:r>
            <a:r>
              <a:rPr lang="en-US" altLang="el-GR" sz="4600" dirty="0" smtClean="0">
                <a:latin typeface="Arial" pitchFamily="34" charset="0"/>
                <a:ea typeface="ＭＳ Ｐゴシック" pitchFamily="34" charset="-128"/>
              </a:rPr>
              <a:t>	</a:t>
            </a:r>
            <a:r>
              <a:rPr lang="el-GR" altLang="el-GR" sz="4600" dirty="0" smtClean="0">
                <a:latin typeface="Arial" pitchFamily="34" charset="0"/>
                <a:ea typeface="ＭＳ Ｐゴシック" pitchFamily="34" charset="-128"/>
                <a:cs typeface="Arial" charset="0"/>
              </a:rPr>
              <a:t>Την ημερομηνία που ολοκληρώνεται το εξάμηνο από την κατάθεση (την 1.6.2012) ο καταθέτης θα λάβει τους τόκους του ύψους € 2.527,7 (€ 100.000 * 5% * 182 : 360) οι οποίοι θα κεφαλαιοποιηθούν και το νέο κεφάλαιο θα ανέρχεται πλέον σε € 102.527,7.</a:t>
            </a:r>
          </a:p>
          <a:p>
            <a:pPr>
              <a:buFont typeface="Arial" charset="0"/>
              <a:buNone/>
            </a:pPr>
            <a:r>
              <a:rPr lang="el-GR" altLang="el-GR" sz="4600" dirty="0" smtClean="0">
                <a:latin typeface="Arial" pitchFamily="34" charset="0"/>
                <a:ea typeface="ＭＳ Ｐゴシック" pitchFamily="34" charset="-128"/>
                <a:cs typeface="Arial" charset="0"/>
              </a:rPr>
              <a:t> </a:t>
            </a:r>
          </a:p>
          <a:p>
            <a:pPr>
              <a:buFont typeface="Arial" charset="0"/>
              <a:buNone/>
            </a:pPr>
            <a:r>
              <a:rPr lang="el-GR" altLang="el-GR" sz="4600" dirty="0" smtClean="0">
                <a:latin typeface="Arial" pitchFamily="34" charset="0"/>
                <a:ea typeface="ＭＳ Ｐゴシック" pitchFamily="34" charset="-128"/>
                <a:cs typeface="Arial" charset="0"/>
              </a:rPr>
              <a:t>	Στη συνέχεια την 30.6.2012 που εκ’ νέου η τράπεζα θα συντάξει οικονομικές καταστάσεις θα υπολογισθούν οι τόκοι για την περίοδο 2.6.2012 έως 30.6.2012 που θα ανέρχονται σε € 494,2 (€ 102.257,7 * 6% * 29 : 360). </a:t>
            </a:r>
          </a:p>
          <a:p>
            <a:pPr>
              <a:buFont typeface="Arial" charset="0"/>
              <a:buNone/>
            </a:pPr>
            <a:r>
              <a:rPr lang="el-GR" altLang="el-GR" sz="4600" dirty="0" smtClean="0">
                <a:latin typeface="Arial" pitchFamily="34" charset="0"/>
                <a:ea typeface="ＭＳ Ｐゴシック" pitchFamily="34" charset="-128"/>
                <a:cs typeface="Arial" charset="0"/>
              </a:rPr>
              <a:t> </a:t>
            </a:r>
          </a:p>
          <a:p>
            <a:pPr>
              <a:buFont typeface="Arial" charset="0"/>
              <a:buNone/>
            </a:pPr>
            <a:r>
              <a:rPr lang="el-GR" altLang="el-GR" sz="4600" dirty="0" smtClean="0">
                <a:latin typeface="Arial" pitchFamily="34" charset="0"/>
                <a:ea typeface="ＭＳ Ｐゴシック" pitchFamily="34" charset="-128"/>
                <a:cs typeface="Arial" charset="0"/>
              </a:rPr>
              <a:t>	Η παραπάνω διαδικασία του τρόπου καταλογισμού των τόκων θα συνεχίσει με τον ίδιο τρόπο και για τις επόμενες αντίστοιχες περιόδους</a:t>
            </a:r>
            <a:endParaRPr lang="en-US" altLang="el-GR" sz="1600" dirty="0" smtClean="0">
              <a:latin typeface="Arial" charset="0"/>
              <a:ea typeface="ＭＳ Ｐゴシック" pitchFamily="34" charset="-128"/>
              <a:cs typeface="Arial" charset="0"/>
            </a:endParaRPr>
          </a:p>
        </p:txBody>
      </p:sp>
      <p:sp>
        <p:nvSpPr>
          <p:cNvPr id="30724"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7030A0"/>
                </a:solidFill>
              </a:rPr>
              <a:t>ΛΟΓΑΡΙΑΣΜΟΙ ΑΠΟΤΕΛΕΣΜΑΤΩΝ</a:t>
            </a:r>
            <a:endParaRPr lang="el-GR" dirty="0">
              <a:solidFill>
                <a:srgbClr val="7030A0"/>
              </a:solidFill>
            </a:endParaRPr>
          </a:p>
        </p:txBody>
      </p:sp>
      <p:sp>
        <p:nvSpPr>
          <p:cNvPr id="3" name="2 - Θέση περιεχομένου"/>
          <p:cNvSpPr>
            <a:spLocks noGrp="1"/>
          </p:cNvSpPr>
          <p:nvPr>
            <p:ph idx="1"/>
          </p:nvPr>
        </p:nvSpPr>
        <p:spPr/>
        <p:txBody>
          <a:bodyPr/>
          <a:lstStyle/>
          <a:p>
            <a:endParaRPr lang="el-GR"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346050"/>
          </a:xfrm>
        </p:spPr>
        <p:txBody>
          <a:bodyPr>
            <a:noAutofit/>
          </a:bodyPr>
          <a:lstStyle/>
          <a:p>
            <a:pPr eaLnBrk="1" hangingPunct="1"/>
            <a:r>
              <a:rPr lang="el-GR" altLang="el-GR" sz="3600" b="1" dirty="0" smtClean="0">
                <a:solidFill>
                  <a:srgbClr val="006600"/>
                </a:solidFill>
                <a:latin typeface="Arial" charset="0"/>
                <a:ea typeface="ＭＳ Ｐゴシック" pitchFamily="34" charset="-128"/>
                <a:cs typeface="Arial" charset="0"/>
              </a:rPr>
              <a:t>Λογαριασμοί Αποτελεσμάτων [1]</a:t>
            </a:r>
            <a:endParaRPr lang="en-US" altLang="el-GR" sz="3600" b="1" dirty="0" smtClean="0">
              <a:solidFill>
                <a:srgbClr val="006600"/>
              </a:solidFill>
              <a:latin typeface="Arial" charset="0"/>
              <a:ea typeface="ＭＳ Ｐゴシック" pitchFamily="34" charset="-128"/>
              <a:cs typeface="Arial" charset="0"/>
            </a:endParaRPr>
          </a:p>
        </p:txBody>
      </p:sp>
      <p:sp>
        <p:nvSpPr>
          <p:cNvPr id="58371" name="Content Placeholder 2"/>
          <p:cNvSpPr>
            <a:spLocks noGrp="1"/>
          </p:cNvSpPr>
          <p:nvPr>
            <p:ph idx="1"/>
          </p:nvPr>
        </p:nvSpPr>
        <p:spPr>
          <a:xfrm>
            <a:off x="251520" y="914400"/>
            <a:ext cx="8640960" cy="5682952"/>
          </a:xfrm>
        </p:spPr>
        <p:txBody>
          <a:bodyPr>
            <a:normAutofit fontScale="92500" lnSpcReduction="10000"/>
          </a:bodyPr>
          <a:lstStyle/>
          <a:p>
            <a:pPr algn="just">
              <a:buFont typeface="Arial" charset="0"/>
              <a:buNone/>
            </a:pPr>
            <a:r>
              <a:rPr lang="en-US" altLang="el-GR" sz="1600" dirty="0" smtClean="0">
                <a:ea typeface="ＭＳ Ｐゴシック" pitchFamily="34" charset="-128"/>
              </a:rPr>
              <a:t>	</a:t>
            </a:r>
            <a:r>
              <a:rPr lang="el-GR" altLang="el-GR" sz="1800" dirty="0" smtClean="0">
                <a:latin typeface="Arial" pitchFamily="34" charset="0"/>
                <a:ea typeface="ＭＳ Ｐゴシック" pitchFamily="34" charset="-128"/>
              </a:rPr>
              <a:t>Στους λογαριασμούς αποτελεσμάτων των τραπεζών υπολογίζονται τα καθαρά τους κέρδη όταν το σύνολο των εσόδων τους μειωθεί από τα συνολικά έξοδά τους.  </a:t>
            </a:r>
          </a:p>
          <a:p>
            <a:pPr algn="just"/>
            <a:endParaRPr lang="en-US" altLang="el-GR" sz="1800" dirty="0" smtClean="0">
              <a:latin typeface="Arial" pitchFamily="34" charset="0"/>
              <a:ea typeface="ＭＳ Ｐゴシック" pitchFamily="34" charset="-128"/>
            </a:endParaRPr>
          </a:p>
          <a:p>
            <a:pPr algn="just">
              <a:buFont typeface="Arial" charset="0"/>
              <a:buNone/>
            </a:pPr>
            <a:r>
              <a:rPr lang="en-US" altLang="el-GR" sz="1800" dirty="0" smtClean="0">
                <a:latin typeface="Arial" pitchFamily="34" charset="0"/>
                <a:ea typeface="ＭＳ Ｐゴシック" pitchFamily="34" charset="-128"/>
              </a:rPr>
              <a:t>	</a:t>
            </a:r>
            <a:r>
              <a:rPr lang="el-GR" altLang="el-GR" sz="1800" dirty="0" smtClean="0">
                <a:latin typeface="Arial" pitchFamily="34" charset="0"/>
                <a:ea typeface="ＭＳ Ｐゴシック" pitchFamily="34" charset="-128"/>
              </a:rPr>
              <a:t>Ως έσοδα αναφέρονται από τα λογιστικά πρότυπα «οι αυξήσεις στα οικονομικά οφέλη κατά τη διάρκεια της λογιστικής περιόδου με τη μορφή εισροών ή αυξήσεων περιουσιακών στοιχείων ή οι μειώσεις των υποχρεώσεων που καταλήγουν σε αυξήσεις ιδίων κεφαλαίων».</a:t>
            </a:r>
          </a:p>
          <a:p>
            <a:pPr algn="just">
              <a:buFont typeface="Arial" charset="0"/>
              <a:buNone/>
            </a:pPr>
            <a:endParaRPr lang="en-US" altLang="el-GR" sz="1800" dirty="0" smtClean="0">
              <a:latin typeface="Arial" pitchFamily="34" charset="0"/>
              <a:ea typeface="ＭＳ Ｐゴシック" pitchFamily="34" charset="-128"/>
            </a:endParaRPr>
          </a:p>
          <a:p>
            <a:pPr algn="just">
              <a:buFont typeface="Arial" charset="0"/>
              <a:buNone/>
            </a:pPr>
            <a:r>
              <a:rPr lang="en-US" altLang="el-GR" sz="1800" dirty="0" smtClean="0">
                <a:latin typeface="Arial" pitchFamily="34" charset="0"/>
                <a:ea typeface="ＭＳ Ｐゴシック" pitchFamily="34" charset="-128"/>
              </a:rPr>
              <a:t>	</a:t>
            </a:r>
            <a:r>
              <a:rPr lang="el-GR" altLang="el-GR" sz="1800" dirty="0" smtClean="0">
                <a:latin typeface="Arial" pitchFamily="34" charset="0"/>
                <a:ea typeface="ＭＳ Ｐゴシック" pitchFamily="34" charset="-128"/>
              </a:rPr>
              <a:t>Αντίστοιχα ως έξοδα αναφέρονται «οι μειώσεις των οικονομικών ωφελειών που επέρχονται σε μία ορισμένη λογιστική περίοδο υπό μορφή εκροών, μείωση στοιχείων ενεργητικού ή αύξηση στοιχείων υποχρεώσεων που έχουν τελικά ως αποτέλεσμα τη μείωση της καθαρής θέσης των οικονομικών μονάδων».</a:t>
            </a:r>
            <a:endParaRPr lang="en-US" altLang="el-GR" sz="1800" dirty="0" smtClean="0">
              <a:latin typeface="Arial" pitchFamily="34" charset="0"/>
              <a:ea typeface="ＭＳ Ｐゴシック" pitchFamily="34" charset="-128"/>
            </a:endParaRPr>
          </a:p>
          <a:p>
            <a:pPr algn="just">
              <a:buFont typeface="Arial" charset="0"/>
              <a:buNone/>
            </a:pPr>
            <a:endParaRPr lang="el-GR" altLang="el-GR" sz="1800" dirty="0" smtClean="0">
              <a:latin typeface="Arial" pitchFamily="34" charset="0"/>
              <a:ea typeface="ＭＳ Ｐゴシック" pitchFamily="34" charset="-128"/>
            </a:endParaRPr>
          </a:p>
          <a:p>
            <a:pPr algn="just">
              <a:buFont typeface="Arial" charset="0"/>
              <a:buNone/>
            </a:pPr>
            <a:r>
              <a:rPr lang="en-US" altLang="el-GR" sz="1800" dirty="0" smtClean="0">
                <a:latin typeface="Arial" pitchFamily="34" charset="0"/>
                <a:ea typeface="ＭＳ Ｐゴシック" pitchFamily="34" charset="-128"/>
              </a:rPr>
              <a:t>	</a:t>
            </a:r>
            <a:r>
              <a:rPr lang="el-GR" altLang="el-GR" sz="1800" dirty="0" smtClean="0">
                <a:latin typeface="Arial" pitchFamily="34" charset="0"/>
                <a:ea typeface="ＭＳ Ｐゴシック" pitchFamily="34" charset="-128"/>
              </a:rPr>
              <a:t>Το σύνολο των εσόδων που μεταφέρονται στους λογαριασμούς αποτελεσμάτων μιας τράπεζας περιγράφονται συνοπτικά παρακάτω: </a:t>
            </a:r>
          </a:p>
          <a:p>
            <a:pPr algn="just"/>
            <a:r>
              <a:rPr lang="el-GR" altLang="el-GR" sz="1800" dirty="0" smtClean="0">
                <a:latin typeface="Arial" pitchFamily="34" charset="0"/>
                <a:ea typeface="ＭＳ Ｐゴシック" pitchFamily="34" charset="-128"/>
              </a:rPr>
              <a:t>Έσοδα από συνήθης δραστηριότητες της τράπεζας όπως </a:t>
            </a:r>
            <a:r>
              <a:rPr lang="en-US" altLang="el-GR" sz="1800" dirty="0" smtClean="0">
                <a:latin typeface="Arial" pitchFamily="34" charset="0"/>
                <a:ea typeface="ＭＳ Ｐゴシック" pitchFamily="34" charset="-128"/>
              </a:rPr>
              <a:t>(</a:t>
            </a:r>
            <a:r>
              <a:rPr lang="el-GR" altLang="el-GR" sz="1800" dirty="0" smtClean="0">
                <a:latin typeface="Arial" pitchFamily="34" charset="0"/>
                <a:ea typeface="ＭＳ Ｐゴシック" pitchFamily="34" charset="-128"/>
              </a:rPr>
              <a:t>τόκοι</a:t>
            </a:r>
            <a:r>
              <a:rPr lang="en-US" altLang="el-GR" sz="1800" dirty="0" smtClean="0">
                <a:latin typeface="Arial" pitchFamily="34" charset="0"/>
                <a:ea typeface="ＭＳ Ｐゴシック" pitchFamily="34" charset="-128"/>
              </a:rPr>
              <a:t>, </a:t>
            </a:r>
            <a:r>
              <a:rPr lang="el-GR" altLang="el-GR" sz="1800" dirty="0" smtClean="0">
                <a:latin typeface="Arial" pitchFamily="34" charset="0"/>
                <a:ea typeface="ＭＳ Ｐゴシック" pitchFamily="34" charset="-128"/>
              </a:rPr>
              <a:t>διάφορες προμήθειες </a:t>
            </a:r>
            <a:r>
              <a:rPr lang="en-US" altLang="el-GR" sz="1800" dirty="0" smtClean="0">
                <a:latin typeface="Arial" pitchFamily="34" charset="0"/>
                <a:ea typeface="ＭＳ Ｐゴシック" pitchFamily="34" charset="-128"/>
              </a:rPr>
              <a:t>, </a:t>
            </a:r>
            <a:r>
              <a:rPr lang="el-GR" altLang="el-GR" sz="1800" dirty="0" smtClean="0">
                <a:latin typeface="Arial" pitchFamily="34" charset="0"/>
                <a:ea typeface="ＭＳ Ｐゴシック" pitchFamily="34" charset="-128"/>
              </a:rPr>
              <a:t>μερίσματα</a:t>
            </a:r>
            <a:r>
              <a:rPr lang="en-US" altLang="el-GR" sz="1800" dirty="0" smtClean="0">
                <a:latin typeface="Arial" pitchFamily="34" charset="0"/>
                <a:ea typeface="ＭＳ Ｐゴシック" pitchFamily="34" charset="-128"/>
              </a:rPr>
              <a:t>, </a:t>
            </a:r>
            <a:r>
              <a:rPr lang="el-GR" altLang="el-GR" sz="1800" dirty="0" smtClean="0">
                <a:latin typeface="Arial" pitchFamily="34" charset="0"/>
                <a:ea typeface="ＭＳ Ｐゴシック" pitchFamily="34" charset="-128"/>
              </a:rPr>
              <a:t>λοιπά έσοδα από συνήθης δραστηριότητες</a:t>
            </a:r>
            <a:r>
              <a:rPr lang="en-US" altLang="el-GR" sz="1800" dirty="0" smtClean="0">
                <a:latin typeface="Arial" pitchFamily="34" charset="0"/>
                <a:ea typeface="ＭＳ Ｐゴシック" pitchFamily="34" charset="-128"/>
              </a:rPr>
              <a:t>)</a:t>
            </a:r>
          </a:p>
          <a:p>
            <a:pPr algn="just"/>
            <a:r>
              <a:rPr lang="el-GR" altLang="el-GR" sz="1800" dirty="0" smtClean="0">
                <a:latin typeface="Arial" pitchFamily="34" charset="0"/>
                <a:ea typeface="ＭＳ Ｐゴシック" pitchFamily="34" charset="-128"/>
              </a:rPr>
              <a:t>Κέρδη από την πώληση στοιχείων όπως</a:t>
            </a:r>
            <a:r>
              <a:rPr lang="en-US" altLang="el-GR" sz="1800" dirty="0" smtClean="0">
                <a:latin typeface="Arial" pitchFamily="34" charset="0"/>
                <a:ea typeface="ＭＳ Ｐゴシック" pitchFamily="34" charset="-128"/>
              </a:rPr>
              <a:t> </a:t>
            </a:r>
            <a:r>
              <a:rPr lang="el-GR" altLang="el-GR" sz="1800" dirty="0" smtClean="0">
                <a:latin typeface="Arial" pitchFamily="34" charset="0"/>
                <a:ea typeface="ＭＳ Ｐゴシック" pitchFamily="34" charset="-128"/>
              </a:rPr>
              <a:t>μετοχών</a:t>
            </a:r>
            <a:r>
              <a:rPr lang="en-US" altLang="el-GR" sz="1800" dirty="0" smtClean="0">
                <a:latin typeface="Arial" pitchFamily="34" charset="0"/>
                <a:ea typeface="ＭＳ Ｐゴシック" pitchFamily="34" charset="-128"/>
              </a:rPr>
              <a:t>, </a:t>
            </a:r>
            <a:r>
              <a:rPr lang="el-GR" altLang="el-GR" sz="1800" dirty="0" smtClean="0">
                <a:latin typeface="Arial" pitchFamily="34" charset="0"/>
                <a:ea typeface="ＭＳ Ｐゴシック" pitchFamily="34" charset="-128"/>
              </a:rPr>
              <a:t>ομολογιών (εταιρικών ή κρατικών)</a:t>
            </a:r>
            <a:r>
              <a:rPr lang="en-US" altLang="el-GR" sz="1800" dirty="0" smtClean="0">
                <a:latin typeface="Arial" pitchFamily="34" charset="0"/>
                <a:ea typeface="ＭＳ Ｐゴシック" pitchFamily="34" charset="-128"/>
              </a:rPr>
              <a:t> </a:t>
            </a:r>
            <a:r>
              <a:rPr lang="el-GR" altLang="el-GR" sz="1800" dirty="0" smtClean="0">
                <a:latin typeface="Arial" pitchFamily="34" charset="0"/>
                <a:ea typeface="ＭＳ Ｐゴシック" pitchFamily="34" charset="-128"/>
              </a:rPr>
              <a:t>και περιουσιακών στοιχείων (γηπέδων, κτηρίων, μηχανημάτων κλπ.)</a:t>
            </a:r>
          </a:p>
          <a:p>
            <a:pPr algn="just"/>
            <a:r>
              <a:rPr lang="el-GR" altLang="el-GR" sz="1800" dirty="0" smtClean="0">
                <a:latin typeface="Arial" pitchFamily="34" charset="0"/>
                <a:ea typeface="ＭＳ Ｐゴシック" pitchFamily="34" charset="-128"/>
              </a:rPr>
              <a:t>Κέρδη από την αποτίμηση στοιχείων όπως θέσεων σε συνάλλαγμα, εμπορικού χαρτοφυλακίου και παραγώγων προϊόντων. </a:t>
            </a:r>
            <a:endParaRPr lang="en-US" altLang="el-GR" sz="1600" dirty="0" smtClean="0">
              <a:latin typeface="Arial" pitchFamily="34" charset="0"/>
              <a:ea typeface="ＭＳ Ｐゴシック" pitchFamily="34" charset="-128"/>
              <a:cs typeface="Arial" charset="0"/>
            </a:endParaRPr>
          </a:p>
        </p:txBody>
      </p:sp>
      <p:sp>
        <p:nvSpPr>
          <p:cNvPr id="58372"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4638"/>
            <a:ext cx="8229600" cy="274042"/>
          </a:xfrm>
        </p:spPr>
        <p:txBody>
          <a:bodyPr>
            <a:noAutofit/>
          </a:bodyPr>
          <a:lstStyle/>
          <a:p>
            <a:pPr eaLnBrk="1" hangingPunct="1"/>
            <a:r>
              <a:rPr lang="el-GR" altLang="el-GR" sz="3600" b="1" dirty="0" smtClean="0">
                <a:solidFill>
                  <a:srgbClr val="006600"/>
                </a:solidFill>
                <a:latin typeface="Arial" charset="0"/>
                <a:ea typeface="ＭＳ Ｐゴシック" pitchFamily="34" charset="-128"/>
                <a:cs typeface="Arial" charset="0"/>
              </a:rPr>
              <a:t>Λογαριασμοί αποτελεσμάτων [2]</a:t>
            </a:r>
            <a:endParaRPr lang="en-US" altLang="el-GR" sz="3600" b="1" dirty="0" smtClean="0">
              <a:solidFill>
                <a:srgbClr val="006600"/>
              </a:solidFill>
              <a:latin typeface="Arial" charset="0"/>
              <a:ea typeface="ＭＳ Ｐゴシック" pitchFamily="34" charset="-128"/>
              <a:cs typeface="Arial" charset="0"/>
            </a:endParaRPr>
          </a:p>
        </p:txBody>
      </p:sp>
      <p:sp>
        <p:nvSpPr>
          <p:cNvPr id="59395" name="Content Placeholder 2"/>
          <p:cNvSpPr>
            <a:spLocks noGrp="1"/>
          </p:cNvSpPr>
          <p:nvPr>
            <p:ph idx="1"/>
          </p:nvPr>
        </p:nvSpPr>
        <p:spPr>
          <a:xfrm>
            <a:off x="179512" y="764704"/>
            <a:ext cx="8712968" cy="5832648"/>
          </a:xfrm>
        </p:spPr>
        <p:txBody>
          <a:bodyPr>
            <a:normAutofit fontScale="92500" lnSpcReduction="20000"/>
          </a:bodyPr>
          <a:lstStyle/>
          <a:p>
            <a:pPr>
              <a:buFont typeface="Arial" charset="0"/>
              <a:buNone/>
            </a:pPr>
            <a:r>
              <a:rPr lang="en-US" altLang="el-GR" sz="1600" dirty="0" smtClean="0">
                <a:ea typeface="ＭＳ Ｐゴシック" pitchFamily="34" charset="-128"/>
              </a:rPr>
              <a:t>	</a:t>
            </a:r>
            <a:r>
              <a:rPr lang="el-GR" altLang="el-GR" sz="2200" dirty="0" smtClean="0">
                <a:ea typeface="ＭＳ Ｐゴシック" pitchFamily="34" charset="-128"/>
              </a:rPr>
              <a:t>Το σύνολο των εξόδων που μεταφέρονται στους λογαριασμούς αποτελεσμάτων μιας τράπεζας αντίστοιχα περιγράφονται συνοπτικά παρακάτω:</a:t>
            </a:r>
          </a:p>
          <a:p>
            <a:r>
              <a:rPr lang="el-GR" altLang="el-GR" sz="2200" dirty="0" smtClean="0">
                <a:ea typeface="ＭＳ Ｐゴシック" pitchFamily="34" charset="-128"/>
              </a:rPr>
              <a:t>αμοιβές και έξοδα προσωπικού</a:t>
            </a:r>
          </a:p>
          <a:p>
            <a:r>
              <a:rPr lang="el-GR" altLang="el-GR" sz="2200" dirty="0" smtClean="0">
                <a:ea typeface="ＭＳ Ｐゴシック" pitchFamily="34" charset="-128"/>
              </a:rPr>
              <a:t>γενικά διοικητικά έξοδα (αμοιβές - έξοδα και παροχές τρίτων, φόροι και τέλη κλπ.)</a:t>
            </a:r>
          </a:p>
          <a:p>
            <a:r>
              <a:rPr lang="el-GR" altLang="el-GR" sz="2200" dirty="0" smtClean="0">
                <a:ea typeface="ＭＳ Ｐゴシック" pitchFamily="34" charset="-128"/>
              </a:rPr>
              <a:t>αποσβέσεις </a:t>
            </a:r>
          </a:p>
          <a:p>
            <a:r>
              <a:rPr lang="el-GR" altLang="el-GR" sz="2200" dirty="0" smtClean="0">
                <a:ea typeface="ＭＳ Ｐゴシック" pitchFamily="34" charset="-128"/>
              </a:rPr>
              <a:t>ζημίες απομείωσης και έξοδα - προβλέψεις  </a:t>
            </a:r>
          </a:p>
          <a:p>
            <a:pPr>
              <a:buFont typeface="Arial" charset="0"/>
              <a:buNone/>
            </a:pPr>
            <a:endParaRPr lang="el-GR" altLang="el-GR" sz="2200" dirty="0" smtClean="0">
              <a:ea typeface="ＭＳ Ｐゴシック" pitchFamily="34" charset="-128"/>
            </a:endParaRPr>
          </a:p>
          <a:p>
            <a:pPr>
              <a:buFont typeface="Arial" charset="0"/>
              <a:buNone/>
            </a:pPr>
            <a:r>
              <a:rPr lang="el-GR" altLang="el-GR" sz="2200" dirty="0" smtClean="0">
                <a:ea typeface="ＭＳ Ｐゴシック" pitchFamily="34" charset="-128"/>
              </a:rPr>
              <a:t>	</a:t>
            </a:r>
            <a:r>
              <a:rPr lang="el-GR" altLang="el-GR" sz="2200" b="1" u="sng" dirty="0" smtClean="0">
                <a:ea typeface="ＭＳ Ｐゴシック" pitchFamily="34" charset="-128"/>
              </a:rPr>
              <a:t>Έσοδα από τόκους χρηματοδοτήσεων</a:t>
            </a:r>
            <a:r>
              <a:rPr lang="el-GR" altLang="el-GR" sz="2200" b="1" dirty="0" smtClean="0">
                <a:ea typeface="ＭＳ Ｐゴシック" pitchFamily="34" charset="-128"/>
              </a:rPr>
              <a:t> </a:t>
            </a:r>
          </a:p>
          <a:p>
            <a:pPr>
              <a:buFont typeface="Arial" charset="0"/>
              <a:buNone/>
            </a:pPr>
            <a:endParaRPr lang="el-GR" altLang="el-GR" sz="2200" dirty="0" smtClean="0">
              <a:latin typeface="Arial" charset="0"/>
              <a:ea typeface="ＭＳ Ｐゴシック" pitchFamily="34" charset="-128"/>
              <a:cs typeface="Arial" charset="0"/>
            </a:endParaRPr>
          </a:p>
          <a:p>
            <a:pPr algn="just">
              <a:buFont typeface="Arial" charset="0"/>
              <a:buNone/>
            </a:pPr>
            <a:r>
              <a:rPr lang="el-GR" altLang="el-GR" sz="2200" dirty="0" smtClean="0">
                <a:ea typeface="ＭＳ Ｐゴシック" pitchFamily="34" charset="-128"/>
              </a:rPr>
              <a:t>	Οι τράπεζες λογίζουν τους τόκους των στοιχείων του ενεργητικού τους ως έσοδα (δάνεια προς πελάτες τους, ομόλογα που κατέχουν κρατικά ή ιδιωτικά, πιθανές καταθέσεις τους σε άλλες τράπεζες κ.α.) ενώ οι λογαριασμοί στο ΚΛΣΤ που τηρούνται για την παρακολούθηση των εσόδων αυτών περιλαμβάνονται στην ομάδα 7 </a:t>
            </a:r>
          </a:p>
          <a:p>
            <a:r>
              <a:rPr lang="el-GR" altLang="el-GR" sz="2200" dirty="0" smtClean="0">
                <a:ea typeface="ＭＳ Ｐゴシック" pitchFamily="34" charset="-128"/>
              </a:rPr>
              <a:t>στον κωδ. 70 (Τόκοι - έσοδα από χορηγήσεις), </a:t>
            </a:r>
          </a:p>
          <a:p>
            <a:r>
              <a:rPr lang="el-GR" altLang="el-GR" sz="2200" dirty="0" smtClean="0">
                <a:ea typeface="ＭＳ Ｐゴシック" pitchFamily="34" charset="-128"/>
              </a:rPr>
              <a:t>στον κωδ. 71 (Άλλοι τόκοι - έσοδα), </a:t>
            </a:r>
          </a:p>
          <a:p>
            <a:r>
              <a:rPr lang="el-GR" altLang="el-GR" sz="2200" dirty="0" smtClean="0">
                <a:ea typeface="ＭＳ Ｐゴシック" pitchFamily="34" charset="-128"/>
              </a:rPr>
              <a:t>στον κωδ. 72 (Έσοδα συμμετοχών) και </a:t>
            </a:r>
          </a:p>
          <a:p>
            <a:r>
              <a:rPr lang="el-GR" altLang="el-GR" sz="2200" dirty="0" smtClean="0">
                <a:ea typeface="ＭＳ Ｐゴシック" pitchFamily="34" charset="-128"/>
              </a:rPr>
              <a:t>στον κωδ. 73 (Έσοδα χρεογράφων). </a:t>
            </a:r>
            <a:endParaRPr lang="en-US" altLang="el-GR" sz="1600" dirty="0" smtClean="0">
              <a:latin typeface="Arial" charset="0"/>
              <a:ea typeface="ＭＳ Ｐゴシック" pitchFamily="34" charset="-128"/>
              <a:cs typeface="Arial" charset="0"/>
            </a:endParaRPr>
          </a:p>
        </p:txBody>
      </p:sp>
      <p:sp>
        <p:nvSpPr>
          <p:cNvPr id="59396"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4638"/>
            <a:ext cx="8229600" cy="639762"/>
          </a:xfrm>
        </p:spPr>
        <p:txBody>
          <a:bodyPr>
            <a:noAutofit/>
          </a:bodyPr>
          <a:lstStyle/>
          <a:p>
            <a:pPr eaLnBrk="1" hangingPunct="1"/>
            <a:r>
              <a:rPr lang="el-GR" altLang="el-GR" sz="3600" b="1" dirty="0" smtClean="0">
                <a:solidFill>
                  <a:srgbClr val="006600"/>
                </a:solidFill>
                <a:latin typeface="Arial" charset="0"/>
                <a:ea typeface="ＭＳ Ｐゴシック" pitchFamily="34" charset="-128"/>
                <a:cs typeface="Arial" charset="0"/>
              </a:rPr>
              <a:t>Λογαριασμοί Αποτελεσμάτων [3]</a:t>
            </a:r>
            <a:endParaRPr lang="en-US" altLang="el-GR" sz="3600" b="1" dirty="0" smtClean="0">
              <a:solidFill>
                <a:srgbClr val="006600"/>
              </a:solidFill>
              <a:latin typeface="Arial" charset="0"/>
              <a:ea typeface="ＭＳ Ｐゴシック" pitchFamily="34" charset="-128"/>
              <a:cs typeface="Arial" charset="0"/>
            </a:endParaRPr>
          </a:p>
        </p:txBody>
      </p:sp>
      <p:sp>
        <p:nvSpPr>
          <p:cNvPr id="60419" name="Content Placeholder 2"/>
          <p:cNvSpPr>
            <a:spLocks noGrp="1"/>
          </p:cNvSpPr>
          <p:nvPr>
            <p:ph idx="1"/>
          </p:nvPr>
        </p:nvSpPr>
        <p:spPr>
          <a:xfrm>
            <a:off x="251520" y="914400"/>
            <a:ext cx="8712968" cy="4242792"/>
          </a:xfrm>
        </p:spPr>
        <p:txBody>
          <a:bodyPr/>
          <a:lstStyle/>
          <a:p>
            <a:pPr algn="ctr">
              <a:buFont typeface="Arial" charset="0"/>
              <a:buNone/>
            </a:pPr>
            <a:r>
              <a:rPr lang="en-US" altLang="el-GR" sz="1600" dirty="0" smtClean="0">
                <a:ea typeface="ＭＳ Ｐゴシック" pitchFamily="34" charset="-128"/>
              </a:rPr>
              <a:t>	</a:t>
            </a:r>
            <a:r>
              <a:rPr lang="el-GR" altLang="el-GR" sz="1600" dirty="0" smtClean="0">
                <a:latin typeface="Arial" charset="0"/>
                <a:ea typeface="ＭＳ Ｐゴシック" pitchFamily="34" charset="-128"/>
                <a:cs typeface="Arial" charset="0"/>
              </a:rPr>
              <a:t>	</a:t>
            </a:r>
            <a:r>
              <a:rPr lang="el-GR" altLang="el-GR" sz="2400" b="1" u="sng" dirty="0" smtClean="0">
                <a:solidFill>
                  <a:srgbClr val="006600"/>
                </a:solidFill>
                <a:latin typeface="Arial" charset="0"/>
                <a:ea typeface="ＭＳ Ｐゴシック" pitchFamily="34" charset="-128"/>
                <a:cs typeface="Arial" charset="0"/>
              </a:rPr>
              <a:t>Έσοδα από τόκους χρηματοδοτήσεων</a:t>
            </a:r>
            <a:r>
              <a:rPr lang="el-GR" altLang="el-GR" sz="2400" b="1" dirty="0" smtClean="0">
                <a:solidFill>
                  <a:srgbClr val="006600"/>
                </a:solidFill>
                <a:latin typeface="Arial" charset="0"/>
                <a:ea typeface="ＭＳ Ｐゴシック" pitchFamily="34" charset="-128"/>
                <a:cs typeface="Arial" charset="0"/>
              </a:rPr>
              <a:t> </a:t>
            </a:r>
          </a:p>
          <a:p>
            <a:pPr>
              <a:buFont typeface="Arial" charset="0"/>
              <a:buNone/>
            </a:pPr>
            <a:endParaRPr lang="el-GR" altLang="el-GR" sz="2400" dirty="0" smtClean="0">
              <a:latin typeface="Arial" charset="0"/>
              <a:ea typeface="ＭＳ Ｐゴシック" pitchFamily="34" charset="-128"/>
              <a:cs typeface="Arial" charset="0"/>
            </a:endParaRPr>
          </a:p>
          <a:p>
            <a:pPr>
              <a:buFont typeface="Arial" charset="0"/>
              <a:buNone/>
            </a:pPr>
            <a:r>
              <a:rPr lang="el-GR" altLang="el-GR" sz="2400" dirty="0" smtClean="0">
                <a:latin typeface="Arial" charset="0"/>
                <a:ea typeface="ＭＳ Ｐゴシック" pitchFamily="34" charset="-128"/>
                <a:cs typeface="Arial" charset="0"/>
              </a:rPr>
              <a:t>	Πέραν του υπολογισμού των καθαρών εσόδων από τόκους οι τράπεζες στην προσπάθειά τους να αξιολογήσουν την αποτελεσματικότητά τους στην παραγωγή εσόδων από τόκους υπολογίζουν επικουρικά δύο δείκτες </a:t>
            </a:r>
          </a:p>
          <a:p>
            <a:r>
              <a:rPr lang="el-GR" altLang="el-GR" sz="2400" dirty="0" smtClean="0">
                <a:latin typeface="Arial" charset="0"/>
                <a:ea typeface="ＭＳ Ｐゴシック" pitchFamily="34" charset="-128"/>
                <a:cs typeface="Arial" charset="0"/>
              </a:rPr>
              <a:t>το margin και </a:t>
            </a:r>
          </a:p>
          <a:p>
            <a:r>
              <a:rPr lang="el-GR" altLang="el-GR" sz="2400" dirty="0" smtClean="0">
                <a:latin typeface="Arial" charset="0"/>
                <a:ea typeface="ＭＳ Ｐゴシック" pitchFamily="34" charset="-128"/>
                <a:cs typeface="Arial" charset="0"/>
              </a:rPr>
              <a:t>το spread</a:t>
            </a:r>
          </a:p>
          <a:p>
            <a:endParaRPr lang="el-GR" altLang="el-GR" sz="2400" dirty="0" smtClean="0">
              <a:latin typeface="Arial" charset="0"/>
              <a:ea typeface="ＭＳ Ｐゴシック" pitchFamily="34" charset="-128"/>
              <a:cs typeface="Arial" charset="0"/>
            </a:endParaRPr>
          </a:p>
          <a:p>
            <a:pPr>
              <a:buFont typeface="Arial" charset="0"/>
              <a:buNone/>
            </a:pPr>
            <a:r>
              <a:rPr lang="el-GR" altLang="el-GR" sz="2400" dirty="0" smtClean="0">
                <a:latin typeface="Arial" charset="0"/>
                <a:ea typeface="ＭＳ Ｐゴシック" pitchFamily="34" charset="-128"/>
                <a:cs typeface="Arial" charset="0"/>
              </a:rPr>
              <a:t>	Ο υπολογισμός των δύο δεικτών γίνεται ως παρακάτω:</a:t>
            </a:r>
          </a:p>
          <a:p>
            <a:pPr>
              <a:buFont typeface="Arial" charset="0"/>
              <a:buNone/>
            </a:pPr>
            <a:endParaRPr lang="en-US" altLang="el-GR" sz="2400" dirty="0" smtClean="0">
              <a:latin typeface="Arial" charset="0"/>
              <a:ea typeface="ＭＳ Ｐゴシック" pitchFamily="34" charset="-128"/>
              <a:cs typeface="Arial" charset="0"/>
            </a:endParaRPr>
          </a:p>
        </p:txBody>
      </p:sp>
      <p:sp>
        <p:nvSpPr>
          <p:cNvPr id="60420"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
        <p:nvSpPr>
          <p:cNvPr id="60422" name="Rectangle 1"/>
          <p:cNvSpPr>
            <a:spLocks noChangeArrowheads="1"/>
          </p:cNvSpPr>
          <p:nvPr/>
        </p:nvSpPr>
        <p:spPr bwMode="auto">
          <a:xfrm>
            <a:off x="179512" y="5359569"/>
            <a:ext cx="8712968" cy="1323439"/>
          </a:xfrm>
          <a:prstGeom prst="rect">
            <a:avLst/>
          </a:prstGeom>
          <a:noFill/>
          <a:ln w="9525">
            <a:noFill/>
            <a:miter lim="800000"/>
            <a:headEnd/>
            <a:tailEnd/>
          </a:ln>
        </p:spPr>
        <p:txBody>
          <a:bodyPr wrap="square" anchor="ctr">
            <a:spAutoFit/>
          </a:bodyPr>
          <a:lstStyle/>
          <a:p>
            <a:pPr algn="just"/>
            <a:r>
              <a:rPr lang="el-GR" altLang="el-GR" sz="2000" b="1" dirty="0">
                <a:solidFill>
                  <a:srgbClr val="FF0066"/>
                </a:solidFill>
              </a:rPr>
              <a:t>Margin</a:t>
            </a:r>
            <a:r>
              <a:rPr lang="el-GR" altLang="el-GR" sz="2000" b="1" dirty="0"/>
              <a:t> = Καθαρό έσοδο από τόκους : Μέσο τοκοφόρο ενεργητικό</a:t>
            </a:r>
          </a:p>
          <a:p>
            <a:pPr algn="just"/>
            <a:endParaRPr lang="el-GR" altLang="el-GR" sz="2000" b="1" dirty="0"/>
          </a:p>
          <a:p>
            <a:pPr algn="just"/>
            <a:r>
              <a:rPr lang="el-GR" altLang="el-GR" sz="2000" b="1" dirty="0">
                <a:solidFill>
                  <a:srgbClr val="0000FF"/>
                </a:solidFill>
              </a:rPr>
              <a:t>Spread</a:t>
            </a:r>
            <a:r>
              <a:rPr lang="el-GR" altLang="el-GR" sz="2000" b="1" dirty="0"/>
              <a:t> = Τόκοι πιστωτικοί : </a:t>
            </a:r>
            <a:r>
              <a:rPr lang="el-GR" altLang="el-GR" sz="2000" b="1" dirty="0" smtClean="0"/>
              <a:t>(Μέσο </a:t>
            </a:r>
            <a:r>
              <a:rPr lang="el-GR" altLang="el-GR" sz="2000" b="1" dirty="0"/>
              <a:t>τοκοφόρο </a:t>
            </a:r>
            <a:r>
              <a:rPr lang="el-GR" altLang="el-GR" sz="2000" b="1" dirty="0" smtClean="0"/>
              <a:t>ενεργητικό) – </a:t>
            </a:r>
            <a:r>
              <a:rPr lang="el-GR" altLang="el-GR" sz="2000" b="1" dirty="0"/>
              <a:t>Τόκοι χρεωστικοί : 			</a:t>
            </a:r>
            <a:r>
              <a:rPr lang="el-GR" altLang="el-GR" sz="2000" b="1" dirty="0" smtClean="0"/>
              <a:t>                                                 (Μέσο </a:t>
            </a:r>
            <a:r>
              <a:rPr lang="el-GR" altLang="el-GR" sz="2000" b="1" dirty="0"/>
              <a:t>τοκοφόρο </a:t>
            </a:r>
            <a:r>
              <a:rPr lang="el-GR" altLang="el-GR" sz="2000" b="1" dirty="0" smtClean="0"/>
              <a:t>παθητικό)</a:t>
            </a:r>
            <a:endParaRPr lang="el-GR" altLang="el-GR"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7813"/>
            <a:ext cx="8229600" cy="703262"/>
          </a:xfrm>
        </p:spPr>
        <p:txBody>
          <a:bodyPr>
            <a:normAutofit fontScale="90000"/>
          </a:bodyPr>
          <a:lstStyle/>
          <a:p>
            <a:pPr algn="ctr"/>
            <a:r>
              <a:rPr lang="el-GR" altLang="el-GR" b="1" dirty="0" smtClean="0"/>
              <a:t>Διαίρεση της Λογιστικής</a:t>
            </a:r>
          </a:p>
        </p:txBody>
      </p:sp>
      <p:sp>
        <p:nvSpPr>
          <p:cNvPr id="8195" name="Rectangle 4"/>
          <p:cNvSpPr>
            <a:spLocks noGrp="1" noChangeArrowheads="1"/>
          </p:cNvSpPr>
          <p:nvPr>
            <p:ph type="body" sz="half" idx="1"/>
          </p:nvPr>
        </p:nvSpPr>
        <p:spPr>
          <a:xfrm>
            <a:off x="107950" y="1281113"/>
            <a:ext cx="4043363" cy="5388247"/>
          </a:xfrm>
        </p:spPr>
        <p:txBody>
          <a:bodyPr>
            <a:normAutofit lnSpcReduction="10000"/>
          </a:bodyPr>
          <a:lstStyle/>
          <a:p>
            <a:pPr marL="0" indent="0" algn="ctr">
              <a:lnSpc>
                <a:spcPct val="80000"/>
              </a:lnSpc>
              <a:buFont typeface="Wingdings" pitchFamily="2" charset="2"/>
              <a:buNone/>
              <a:tabLst>
                <a:tab pos="266700" algn="l"/>
              </a:tabLst>
            </a:pPr>
            <a:r>
              <a:rPr lang="el-GR" altLang="el-GR" sz="2200" b="1" dirty="0" smtClean="0"/>
              <a:t>Χρηματοοικονομική </a:t>
            </a:r>
            <a:r>
              <a:rPr lang="en-US" altLang="el-GR" sz="2200" b="1" dirty="0" smtClean="0"/>
              <a:t/>
            </a:r>
            <a:br>
              <a:rPr lang="en-US" altLang="el-GR" sz="2200" b="1" dirty="0" smtClean="0"/>
            </a:br>
            <a:r>
              <a:rPr lang="el-GR" altLang="el-GR" sz="2200" b="1" dirty="0" smtClean="0"/>
              <a:t>λογιστική</a:t>
            </a:r>
          </a:p>
          <a:p>
            <a:pPr marL="0" indent="0" algn="ctr">
              <a:lnSpc>
                <a:spcPct val="80000"/>
              </a:lnSpc>
              <a:buFont typeface="Wingdings" pitchFamily="2" charset="2"/>
              <a:buNone/>
              <a:tabLst>
                <a:tab pos="266700" algn="l"/>
              </a:tabLst>
            </a:pPr>
            <a:r>
              <a:rPr lang="el-GR" altLang="el-GR" sz="2200" b="1" dirty="0" smtClean="0"/>
              <a:t>(</a:t>
            </a:r>
            <a:r>
              <a:rPr lang="en-US" altLang="el-GR" sz="2200" b="1" dirty="0" smtClean="0"/>
              <a:t>Financial accounting)</a:t>
            </a:r>
          </a:p>
          <a:p>
            <a:pPr marL="0" indent="0">
              <a:spcBef>
                <a:spcPct val="100000"/>
              </a:spcBef>
              <a:buFont typeface="Wingdings" pitchFamily="2" charset="2"/>
              <a:buNone/>
              <a:tabLst>
                <a:tab pos="266700" algn="l"/>
              </a:tabLst>
            </a:pPr>
            <a:r>
              <a:rPr lang="el-GR" altLang="el-GR" sz="2200" dirty="0" smtClean="0"/>
              <a:t>Πληροφορίες κύρια προς τα έξω, μέσω των δημοσιευόμενων οικονομικών καταστάσεων</a:t>
            </a:r>
          </a:p>
          <a:p>
            <a:pPr marL="0" indent="0">
              <a:lnSpc>
                <a:spcPct val="80000"/>
              </a:lnSpc>
              <a:spcBef>
                <a:spcPct val="100000"/>
              </a:spcBef>
              <a:tabLst>
                <a:tab pos="266700" algn="l"/>
              </a:tabLst>
            </a:pPr>
            <a:r>
              <a:rPr lang="el-GR" altLang="el-GR" sz="2200" dirty="0" smtClean="0"/>
              <a:t>	ισολογισμός</a:t>
            </a:r>
          </a:p>
          <a:p>
            <a:pPr marL="0" indent="0">
              <a:lnSpc>
                <a:spcPct val="80000"/>
              </a:lnSpc>
              <a:spcBef>
                <a:spcPct val="100000"/>
              </a:spcBef>
              <a:tabLst>
                <a:tab pos="266700" algn="l"/>
              </a:tabLst>
            </a:pPr>
            <a:r>
              <a:rPr lang="el-GR" altLang="el-GR" sz="2200" dirty="0" smtClean="0"/>
              <a:t>	αποτελέσματα χρήσεως</a:t>
            </a:r>
          </a:p>
          <a:p>
            <a:pPr marL="0" indent="0">
              <a:lnSpc>
                <a:spcPct val="80000"/>
              </a:lnSpc>
              <a:spcBef>
                <a:spcPct val="100000"/>
              </a:spcBef>
              <a:tabLst>
                <a:tab pos="266700" algn="l"/>
              </a:tabLst>
            </a:pPr>
            <a:r>
              <a:rPr lang="el-GR" altLang="el-GR" sz="2200" dirty="0" smtClean="0"/>
              <a:t>	κατάσταση ταμειακών ροών</a:t>
            </a:r>
          </a:p>
          <a:p>
            <a:pPr marL="0" indent="0">
              <a:lnSpc>
                <a:spcPct val="80000"/>
              </a:lnSpc>
              <a:spcBef>
                <a:spcPct val="100000"/>
              </a:spcBef>
              <a:tabLst>
                <a:tab pos="266700" algn="l"/>
              </a:tabLst>
            </a:pPr>
            <a:r>
              <a:rPr lang="el-GR" altLang="el-GR" sz="2200" dirty="0" smtClean="0"/>
              <a:t>	κατάσταση μεταβολών 	</a:t>
            </a:r>
            <a:br>
              <a:rPr lang="el-GR" altLang="el-GR" sz="2200" dirty="0" smtClean="0"/>
            </a:br>
            <a:r>
              <a:rPr lang="el-GR" altLang="el-GR" sz="2200" dirty="0" smtClean="0"/>
              <a:t>	καθαρής θέσης</a:t>
            </a:r>
          </a:p>
          <a:p>
            <a:pPr marL="0" indent="0">
              <a:lnSpc>
                <a:spcPct val="80000"/>
              </a:lnSpc>
              <a:spcBef>
                <a:spcPct val="100000"/>
              </a:spcBef>
              <a:tabLst>
                <a:tab pos="266700" algn="l"/>
              </a:tabLst>
            </a:pPr>
            <a:r>
              <a:rPr lang="el-GR" altLang="el-GR" sz="2200" dirty="0" smtClean="0"/>
              <a:t>	γνωστοποιήσεις</a:t>
            </a:r>
          </a:p>
        </p:txBody>
      </p:sp>
      <p:sp>
        <p:nvSpPr>
          <p:cNvPr id="8196" name="Rectangle 5"/>
          <p:cNvSpPr>
            <a:spLocks noGrp="1" noChangeArrowheads="1"/>
          </p:cNvSpPr>
          <p:nvPr>
            <p:ph type="body" sz="half" idx="2"/>
          </p:nvPr>
        </p:nvSpPr>
        <p:spPr>
          <a:xfrm>
            <a:off x="4284663" y="1281113"/>
            <a:ext cx="4679825" cy="5316239"/>
          </a:xfrm>
          <a:noFill/>
        </p:spPr>
        <p:txBody>
          <a:bodyPr>
            <a:noAutofit/>
          </a:bodyPr>
          <a:lstStyle/>
          <a:p>
            <a:pPr marL="0" indent="0" algn="ctr">
              <a:lnSpc>
                <a:spcPct val="80000"/>
              </a:lnSpc>
              <a:buFont typeface="Wingdings" pitchFamily="2" charset="2"/>
              <a:buNone/>
              <a:tabLst>
                <a:tab pos="444500" algn="l"/>
              </a:tabLst>
            </a:pPr>
            <a:r>
              <a:rPr lang="el-GR" altLang="el-GR" sz="2200" b="1" dirty="0" smtClean="0"/>
              <a:t>Διοικητική </a:t>
            </a:r>
            <a:br>
              <a:rPr lang="el-GR" altLang="el-GR" sz="2200" b="1" dirty="0" smtClean="0"/>
            </a:br>
            <a:r>
              <a:rPr lang="el-GR" altLang="el-GR" sz="2200" b="1" dirty="0" smtClean="0"/>
              <a:t>λογιστική</a:t>
            </a:r>
          </a:p>
          <a:p>
            <a:pPr marL="0" indent="0" algn="ctr">
              <a:lnSpc>
                <a:spcPct val="80000"/>
              </a:lnSpc>
              <a:buFont typeface="Wingdings" pitchFamily="2" charset="2"/>
              <a:buNone/>
              <a:tabLst>
                <a:tab pos="444500" algn="l"/>
              </a:tabLst>
            </a:pPr>
            <a:r>
              <a:rPr lang="el-GR" altLang="el-GR" sz="2200" b="1" dirty="0" smtClean="0"/>
              <a:t>(</a:t>
            </a:r>
            <a:r>
              <a:rPr lang="en-US" altLang="el-GR" sz="2200" b="1" dirty="0" smtClean="0"/>
              <a:t>managerial accounting)</a:t>
            </a:r>
          </a:p>
          <a:p>
            <a:pPr marL="179388" lvl="1" indent="6350">
              <a:lnSpc>
                <a:spcPct val="80000"/>
              </a:lnSpc>
              <a:spcBef>
                <a:spcPct val="100000"/>
              </a:spcBef>
              <a:buFont typeface="Wingdings" pitchFamily="2" charset="2"/>
              <a:buNone/>
              <a:tabLst>
                <a:tab pos="444500" algn="l"/>
              </a:tabLst>
            </a:pPr>
            <a:r>
              <a:rPr lang="el-GR" altLang="el-GR" sz="2200" dirty="0" smtClean="0"/>
              <a:t>Πληροφόρηση κύρια προς τα έσω με την παροχή πληροφοριών:</a:t>
            </a:r>
          </a:p>
          <a:p>
            <a:pPr marL="179388" lvl="1" indent="6350">
              <a:lnSpc>
                <a:spcPct val="80000"/>
              </a:lnSpc>
              <a:buFont typeface="Wingdings" pitchFamily="2" charset="2"/>
              <a:buNone/>
              <a:tabLst>
                <a:tab pos="444500" algn="l"/>
              </a:tabLst>
            </a:pPr>
            <a:r>
              <a:rPr lang="el-GR" altLang="el-GR" sz="2200" dirty="0" smtClean="0"/>
              <a:t>α.	ποσοτικής φύσεως</a:t>
            </a:r>
          </a:p>
          <a:p>
            <a:pPr marL="636588" lvl="2" indent="-271463">
              <a:lnSpc>
                <a:spcPct val="80000"/>
              </a:lnSpc>
              <a:buClr>
                <a:srgbClr val="000066"/>
              </a:buClr>
              <a:tabLst>
                <a:tab pos="444500" algn="l"/>
              </a:tabLst>
            </a:pPr>
            <a:r>
              <a:rPr lang="el-GR" altLang="el-GR" sz="2200" dirty="0" smtClean="0"/>
              <a:t>κόστος και κερδοφορία οργανωτικών μονάδων, προϊόντων και πελατών κ.λπ.</a:t>
            </a:r>
          </a:p>
          <a:p>
            <a:pPr marL="636588" lvl="2" indent="-271463">
              <a:lnSpc>
                <a:spcPct val="80000"/>
              </a:lnSpc>
              <a:spcBef>
                <a:spcPct val="50000"/>
              </a:spcBef>
              <a:buClr>
                <a:srgbClr val="000066"/>
              </a:buClr>
              <a:tabLst>
                <a:tab pos="444500" algn="l"/>
              </a:tabLst>
            </a:pPr>
            <a:r>
              <a:rPr lang="el-GR" altLang="el-GR" sz="2200" dirty="0" smtClean="0"/>
              <a:t>μέτρηση της απόδοσης</a:t>
            </a:r>
          </a:p>
          <a:p>
            <a:pPr marL="179388" lvl="1" indent="6350">
              <a:lnSpc>
                <a:spcPct val="80000"/>
              </a:lnSpc>
              <a:spcBef>
                <a:spcPct val="100000"/>
              </a:spcBef>
              <a:buFont typeface="Wingdings" pitchFamily="2" charset="2"/>
              <a:buNone/>
              <a:tabLst>
                <a:tab pos="444500" algn="l"/>
              </a:tabLst>
            </a:pPr>
            <a:r>
              <a:rPr lang="el-GR" altLang="el-GR" sz="2200" dirty="0" smtClean="0"/>
              <a:t>β.	ποιοτικής φύσεως</a:t>
            </a:r>
          </a:p>
          <a:p>
            <a:pPr marL="636588" lvl="2" indent="-271463">
              <a:lnSpc>
                <a:spcPct val="80000"/>
              </a:lnSpc>
              <a:buClr>
                <a:schemeClr val="tx2"/>
              </a:buClr>
              <a:tabLst>
                <a:tab pos="444500" algn="l"/>
              </a:tabLst>
            </a:pPr>
            <a:r>
              <a:rPr lang="el-GR" altLang="el-GR" sz="2200" dirty="0" smtClean="0"/>
              <a:t>ικανοποίηση υπαλλήλων, πελατών, μετόχων κ.λπ.</a:t>
            </a:r>
          </a:p>
          <a:p>
            <a:pPr marL="636588" lvl="2" indent="-271463">
              <a:lnSpc>
                <a:spcPct val="80000"/>
              </a:lnSpc>
              <a:spcBef>
                <a:spcPct val="50000"/>
              </a:spcBef>
              <a:buClr>
                <a:srgbClr val="000066"/>
              </a:buClr>
              <a:tabLst>
                <a:tab pos="444500" algn="l"/>
              </a:tabLst>
            </a:pPr>
            <a:r>
              <a:rPr lang="el-GR" altLang="el-GR" sz="2200" dirty="0" smtClean="0"/>
              <a:t>αξιολόγηση συστημάτων και εσωτερικών διαδικασιών κ.λπ.</a:t>
            </a:r>
          </a:p>
        </p:txBody>
      </p:sp>
      <p:sp>
        <p:nvSpPr>
          <p:cNvPr id="8197" name="AutoShape 6"/>
          <p:cNvSpPr>
            <a:spLocks noChangeArrowheads="1"/>
          </p:cNvSpPr>
          <p:nvPr/>
        </p:nvSpPr>
        <p:spPr bwMode="auto">
          <a:xfrm>
            <a:off x="2216150" y="2127250"/>
            <a:ext cx="80963" cy="304800"/>
          </a:xfrm>
          <a:prstGeom prst="downArrow">
            <a:avLst>
              <a:gd name="adj1" fmla="val 50000"/>
              <a:gd name="adj2" fmla="val 86884"/>
            </a:avLst>
          </a:prstGeom>
          <a:noFill/>
          <a:ln w="9525" algn="ctr">
            <a:solidFill>
              <a:schemeClr val="tx1"/>
            </a:solidFill>
            <a:miter lim="800000"/>
            <a:headEnd/>
            <a:tailEnd/>
          </a:ln>
          <a:effectLst/>
        </p:spPr>
        <p:txBody>
          <a:bodyPr wrap="none" anchor="ctr"/>
          <a:lstStyle/>
          <a:p>
            <a:endParaRPr lang="el-GR" altLang="el-GR" dirty="0"/>
          </a:p>
        </p:txBody>
      </p:sp>
      <p:sp>
        <p:nvSpPr>
          <p:cNvPr id="8198" name="AutoShape 7"/>
          <p:cNvSpPr>
            <a:spLocks noChangeArrowheads="1"/>
          </p:cNvSpPr>
          <p:nvPr/>
        </p:nvSpPr>
        <p:spPr bwMode="auto">
          <a:xfrm>
            <a:off x="6858000" y="2127250"/>
            <a:ext cx="82550" cy="304800"/>
          </a:xfrm>
          <a:prstGeom prst="downArrow">
            <a:avLst>
              <a:gd name="adj1" fmla="val 50000"/>
              <a:gd name="adj2" fmla="val 85214"/>
            </a:avLst>
          </a:prstGeom>
          <a:noFill/>
          <a:ln w="9525" algn="ctr">
            <a:solidFill>
              <a:schemeClr val="tx1"/>
            </a:solidFill>
            <a:miter lim="800000"/>
            <a:headEnd/>
            <a:tailEnd/>
          </a:ln>
          <a:effectLst/>
        </p:spPr>
        <p:txBody>
          <a:bodyPr wrap="none" anchor="ctr"/>
          <a:lstStyle/>
          <a:p>
            <a:endParaRPr lang="el-GR" altLang="el-GR" dirty="0"/>
          </a:p>
        </p:txBody>
      </p:sp>
      <p:sp>
        <p:nvSpPr>
          <p:cNvPr id="8199" name="Line 8"/>
          <p:cNvSpPr>
            <a:spLocks noChangeShapeType="1"/>
          </p:cNvSpPr>
          <p:nvPr/>
        </p:nvSpPr>
        <p:spPr bwMode="auto">
          <a:xfrm flipH="1">
            <a:off x="2532063" y="911225"/>
            <a:ext cx="1406525" cy="381000"/>
          </a:xfrm>
          <a:prstGeom prst="line">
            <a:avLst/>
          </a:prstGeom>
          <a:noFill/>
          <a:ln w="12700">
            <a:solidFill>
              <a:schemeClr val="tx1"/>
            </a:solidFill>
            <a:round/>
            <a:headEnd/>
            <a:tailEnd/>
          </a:ln>
          <a:effectLst/>
        </p:spPr>
        <p:txBody>
          <a:bodyPr wrap="none" anchor="ctr"/>
          <a:lstStyle/>
          <a:p>
            <a:endParaRPr lang="el-GR" dirty="0"/>
          </a:p>
        </p:txBody>
      </p:sp>
      <p:sp>
        <p:nvSpPr>
          <p:cNvPr id="8200" name="Line 9"/>
          <p:cNvSpPr>
            <a:spLocks noChangeShapeType="1"/>
          </p:cNvSpPr>
          <p:nvPr/>
        </p:nvSpPr>
        <p:spPr bwMode="auto">
          <a:xfrm>
            <a:off x="3962400" y="908050"/>
            <a:ext cx="2203450" cy="431800"/>
          </a:xfrm>
          <a:prstGeom prst="line">
            <a:avLst/>
          </a:prstGeom>
          <a:noFill/>
          <a:ln w="12700">
            <a:solidFill>
              <a:schemeClr val="tx1"/>
            </a:solidFill>
            <a:round/>
            <a:headEnd/>
            <a:tailEnd/>
          </a:ln>
          <a:effectLst/>
        </p:spPr>
        <p:txBody>
          <a:bodyPr wrap="none" anchor="ctr"/>
          <a:lstStyle/>
          <a:p>
            <a:endParaRPr lang="el-GR" dirty="0"/>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2"/>
          </a:xfrm>
        </p:spPr>
        <p:txBody>
          <a:bodyPr>
            <a:noAutofit/>
          </a:bodyPr>
          <a:lstStyle/>
          <a:p>
            <a:r>
              <a:rPr lang="el-GR" altLang="el-GR" sz="3600" b="1" dirty="0" smtClean="0">
                <a:solidFill>
                  <a:srgbClr val="006600"/>
                </a:solidFill>
                <a:latin typeface="Arial" charset="0"/>
                <a:ea typeface="ＭＳ Ｐゴシック" pitchFamily="34" charset="-128"/>
                <a:cs typeface="Arial" charset="0"/>
              </a:rPr>
              <a:t>Λογαριασμοί Αποτελεσμάτων [</a:t>
            </a:r>
            <a:r>
              <a:rPr lang="en-US" altLang="el-GR" sz="3600" b="1" dirty="0" smtClean="0">
                <a:solidFill>
                  <a:srgbClr val="006600"/>
                </a:solidFill>
                <a:latin typeface="Arial" charset="0"/>
                <a:ea typeface="ＭＳ Ｐゴシック" pitchFamily="34" charset="-128"/>
                <a:cs typeface="Arial" charset="0"/>
              </a:rPr>
              <a:t>4</a:t>
            </a:r>
            <a:r>
              <a:rPr lang="el-GR" altLang="el-GR" sz="3600" b="1" dirty="0" smtClean="0">
                <a:solidFill>
                  <a:srgbClr val="006600"/>
                </a:solidFill>
                <a:latin typeface="Arial" charset="0"/>
                <a:ea typeface="ＭＳ Ｐゴシック" pitchFamily="34" charset="-128"/>
                <a:cs typeface="Arial" charset="0"/>
              </a:rPr>
              <a:t>]</a:t>
            </a:r>
            <a:endParaRPr lang="en-US" altLang="el-GR" sz="3600" u="sng" dirty="0" smtClean="0">
              <a:latin typeface="Arial" charset="0"/>
              <a:ea typeface="ＭＳ Ｐゴシック" pitchFamily="34" charset="-128"/>
              <a:cs typeface="Arial" charset="0"/>
            </a:endParaRPr>
          </a:p>
        </p:txBody>
      </p:sp>
      <p:sp>
        <p:nvSpPr>
          <p:cNvPr id="61443" name="Content Placeholder 2"/>
          <p:cNvSpPr>
            <a:spLocks noGrp="1"/>
          </p:cNvSpPr>
          <p:nvPr>
            <p:ph idx="1"/>
          </p:nvPr>
        </p:nvSpPr>
        <p:spPr>
          <a:xfrm>
            <a:off x="251520" y="914400"/>
            <a:ext cx="8568952" cy="2730624"/>
          </a:xfrm>
        </p:spPr>
        <p:txBody>
          <a:bodyPr>
            <a:normAutofit/>
          </a:bodyPr>
          <a:lstStyle/>
          <a:p>
            <a:pPr algn="just">
              <a:buFont typeface="Arial" charset="0"/>
              <a:buNone/>
            </a:pPr>
            <a:r>
              <a:rPr lang="en-US" altLang="el-GR" sz="1600" dirty="0" smtClean="0">
                <a:ea typeface="ＭＳ Ｐゴシック" pitchFamily="34" charset="-128"/>
              </a:rPr>
              <a:t>	</a:t>
            </a:r>
            <a:r>
              <a:rPr lang="el-GR" altLang="el-GR" sz="2000" u="sng" dirty="0" smtClean="0">
                <a:latin typeface="Arial" charset="0"/>
                <a:ea typeface="ＭＳ Ｐゴシック" pitchFamily="34" charset="-128"/>
                <a:cs typeface="Arial" charset="0"/>
              </a:rPr>
              <a:t>Παράδειγμα</a:t>
            </a:r>
            <a:endParaRPr lang="el-GR" altLang="el-GR" sz="2000" dirty="0" smtClean="0">
              <a:latin typeface="Arial" charset="0"/>
              <a:ea typeface="ＭＳ Ｐゴシック" pitchFamily="34" charset="-128"/>
              <a:cs typeface="Arial" charset="0"/>
            </a:endParaRPr>
          </a:p>
          <a:p>
            <a:pPr algn="just">
              <a:buFont typeface="Arial" charset="0"/>
              <a:buNone/>
            </a:pPr>
            <a:r>
              <a:rPr lang="el-GR" altLang="el-GR" sz="2000" dirty="0" smtClean="0">
                <a:latin typeface="Arial" charset="0"/>
                <a:ea typeface="ＭＳ Ｐゴシック" pitchFamily="34" charset="-128"/>
                <a:cs typeface="Arial" charset="0"/>
              </a:rPr>
              <a:t>	Έστω ότι το παρακάτω είναι το ισοζύγιο μιας εμπορικής τράπεζας που καταρτίσθηκε την 31.12.2011 και ζητούμενο είναι να υπολογισθεί το καθαρό έσοδο από τόκους για την περίοδο από 1.1.2011 έως 31.12.2011 καθώς και το margin και το spread.</a:t>
            </a:r>
          </a:p>
          <a:p>
            <a:pPr algn="just">
              <a:buFont typeface="Arial" charset="0"/>
              <a:buNone/>
            </a:pPr>
            <a:r>
              <a:rPr lang="el-GR" altLang="el-GR" sz="2000" dirty="0" smtClean="0">
                <a:ea typeface="ＭＳ Ｐゴシック" pitchFamily="34" charset="-128"/>
              </a:rPr>
              <a:t>	Ποσά σε χιλ. €</a:t>
            </a:r>
            <a:endParaRPr lang="en-US" altLang="el-GR" sz="1600" dirty="0" smtClean="0">
              <a:latin typeface="Arial" charset="0"/>
              <a:ea typeface="ＭＳ Ｐゴシック" pitchFamily="34" charset="-128"/>
              <a:cs typeface="Arial" charset="0"/>
            </a:endParaRPr>
          </a:p>
        </p:txBody>
      </p:sp>
      <p:sp>
        <p:nvSpPr>
          <p:cNvPr id="61444"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7" name="Table 6"/>
          <p:cNvGraphicFramePr>
            <a:graphicFrameLocks noGrp="1"/>
          </p:cNvGraphicFramePr>
          <p:nvPr/>
        </p:nvGraphicFramePr>
        <p:xfrm>
          <a:off x="251520" y="4005063"/>
          <a:ext cx="8640960" cy="2590925"/>
        </p:xfrm>
        <a:graphic>
          <a:graphicData uri="http://schemas.openxmlformats.org/drawingml/2006/table">
            <a:tbl>
              <a:tblPr/>
              <a:tblGrid>
                <a:gridCol w="3128065"/>
                <a:gridCol w="1191402"/>
                <a:gridCol w="3120967"/>
                <a:gridCol w="1200526"/>
              </a:tblGrid>
              <a:tr h="266162">
                <a:tc gridSpan="2">
                  <a:txBody>
                    <a:bodyPr/>
                    <a:lstStyle/>
                    <a:p>
                      <a:pPr algn="ctr">
                        <a:spcAft>
                          <a:spcPts val="0"/>
                        </a:spcAft>
                      </a:pPr>
                      <a:r>
                        <a:rPr lang="el-GR" sz="1600" b="1" dirty="0">
                          <a:solidFill>
                            <a:srgbClr val="0000FF"/>
                          </a:solidFill>
                          <a:latin typeface="Arial" pitchFamily="34" charset="0"/>
                          <a:ea typeface="Times New Roman"/>
                          <a:cs typeface="Arial" pitchFamily="34" charset="0"/>
                        </a:rPr>
                        <a:t>Ενεργητικό</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spcAft>
                          <a:spcPts val="0"/>
                        </a:spcAft>
                      </a:pPr>
                      <a:r>
                        <a:rPr lang="el-GR" sz="1600" b="1" dirty="0">
                          <a:solidFill>
                            <a:srgbClr val="FF0000"/>
                          </a:solidFill>
                          <a:latin typeface="Arial" pitchFamily="34" charset="0"/>
                          <a:ea typeface="Times New Roman"/>
                          <a:cs typeface="Arial" pitchFamily="34" charset="0"/>
                        </a:rPr>
                        <a:t>Παθητικό</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r h="266162">
                <a:tc>
                  <a:txBody>
                    <a:bodyPr/>
                    <a:lstStyle/>
                    <a:p>
                      <a:pPr algn="just">
                        <a:spcAft>
                          <a:spcPts val="0"/>
                        </a:spcAft>
                      </a:pPr>
                      <a:r>
                        <a:rPr lang="el-GR" sz="1600" b="1" dirty="0">
                          <a:latin typeface="Arial" pitchFamily="34" charset="0"/>
                          <a:ea typeface="Times New Roman"/>
                          <a:cs typeface="Arial" pitchFamily="34" charset="0"/>
                        </a:rPr>
                        <a:t>Πάγιο Ενεργητικό</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3.000</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Ίδια κεφάλαια </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2.000</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326">
                <a:tc>
                  <a:txBody>
                    <a:bodyPr/>
                    <a:lstStyle/>
                    <a:p>
                      <a:pPr algn="just">
                        <a:spcAft>
                          <a:spcPts val="0"/>
                        </a:spcAft>
                      </a:pPr>
                      <a:r>
                        <a:rPr lang="el-GR" sz="1600" b="1" dirty="0">
                          <a:latin typeface="Arial" pitchFamily="34" charset="0"/>
                          <a:ea typeface="Times New Roman"/>
                          <a:cs typeface="Arial" pitchFamily="34" charset="0"/>
                        </a:rPr>
                        <a:t>Χορηγήσεις </a:t>
                      </a:r>
                    </a:p>
                    <a:p>
                      <a:pPr algn="just">
                        <a:spcAft>
                          <a:spcPts val="0"/>
                        </a:spcAft>
                      </a:pPr>
                      <a:r>
                        <a:rPr lang="el-GR" sz="1600" b="1" dirty="0">
                          <a:latin typeface="Arial" pitchFamily="34" charset="0"/>
                          <a:ea typeface="Times New Roman"/>
                          <a:cs typeface="Arial" pitchFamily="34" charset="0"/>
                        </a:rPr>
                        <a:t>(μέσο επιτόκιο 9%)</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16.000</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Καταθέσεις </a:t>
                      </a:r>
                    </a:p>
                    <a:p>
                      <a:pPr algn="just">
                        <a:spcAft>
                          <a:spcPts val="0"/>
                        </a:spcAft>
                      </a:pPr>
                      <a:r>
                        <a:rPr lang="el-GR" sz="1600" b="1" dirty="0">
                          <a:latin typeface="Arial" pitchFamily="34" charset="0"/>
                          <a:ea typeface="Times New Roman"/>
                          <a:cs typeface="Arial" pitchFamily="34" charset="0"/>
                        </a:rPr>
                        <a:t>(μέσο επιτόκιο 3,5%)</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14.500</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326">
                <a:tc>
                  <a:txBody>
                    <a:bodyPr/>
                    <a:lstStyle/>
                    <a:p>
                      <a:pPr algn="just">
                        <a:spcAft>
                          <a:spcPts val="0"/>
                        </a:spcAft>
                      </a:pPr>
                      <a:r>
                        <a:rPr lang="el-GR" sz="1600" b="1" dirty="0">
                          <a:latin typeface="Arial" pitchFamily="34" charset="0"/>
                          <a:ea typeface="Times New Roman"/>
                          <a:cs typeface="Arial" pitchFamily="34" charset="0"/>
                        </a:rPr>
                        <a:t>Ομόλογα εταιρικά </a:t>
                      </a:r>
                    </a:p>
                    <a:p>
                      <a:pPr algn="just">
                        <a:spcAft>
                          <a:spcPts val="0"/>
                        </a:spcAft>
                      </a:pPr>
                      <a:r>
                        <a:rPr lang="el-GR" sz="1600" b="1" dirty="0">
                          <a:latin typeface="Arial" pitchFamily="34" charset="0"/>
                          <a:ea typeface="Times New Roman"/>
                          <a:cs typeface="Arial" pitchFamily="34" charset="0"/>
                        </a:rPr>
                        <a:t>(μέσο επιτόκιο 6%)</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4.500</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Repos</a:t>
                      </a:r>
                    </a:p>
                    <a:p>
                      <a:pPr algn="just">
                        <a:spcAft>
                          <a:spcPts val="0"/>
                        </a:spcAft>
                      </a:pPr>
                      <a:r>
                        <a:rPr lang="el-GR" sz="1600" b="1" dirty="0">
                          <a:latin typeface="Arial" pitchFamily="34" charset="0"/>
                          <a:ea typeface="Times New Roman"/>
                          <a:cs typeface="Arial" pitchFamily="34" charset="0"/>
                        </a:rPr>
                        <a:t>(μέσο επιτόκιο 5%)</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6.500</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326">
                <a:tc>
                  <a:txBody>
                    <a:bodyPr/>
                    <a:lstStyle/>
                    <a:p>
                      <a:pPr algn="just">
                        <a:spcAft>
                          <a:spcPts val="0"/>
                        </a:spcAft>
                      </a:pPr>
                      <a:r>
                        <a:rPr lang="el-GR" sz="1600" b="1" dirty="0">
                          <a:latin typeface="Arial" pitchFamily="34" charset="0"/>
                          <a:ea typeface="Times New Roman"/>
                          <a:cs typeface="Arial" pitchFamily="34" charset="0"/>
                        </a:rPr>
                        <a:t>Διατραπεζικές καταθέσεις </a:t>
                      </a:r>
                    </a:p>
                    <a:p>
                      <a:pPr algn="just">
                        <a:spcAft>
                          <a:spcPts val="0"/>
                        </a:spcAft>
                      </a:pPr>
                      <a:r>
                        <a:rPr lang="el-GR" sz="1600" b="1" dirty="0">
                          <a:latin typeface="Arial" pitchFamily="34" charset="0"/>
                          <a:ea typeface="Times New Roman"/>
                          <a:cs typeface="Arial" pitchFamily="34" charset="0"/>
                        </a:rPr>
                        <a:t>(μέσο επιτόκιο 3%)</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2.500</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Λοιπά στοιχεία παθητικού μη τοκοφόρα </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3.000</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623">
                <a:tc>
                  <a:txBody>
                    <a:bodyPr/>
                    <a:lstStyle/>
                    <a:p>
                      <a:pPr algn="just">
                        <a:spcAft>
                          <a:spcPts val="0"/>
                        </a:spcAft>
                      </a:pPr>
                      <a:endParaRPr lang="el-GR" sz="1600" b="1" dirty="0">
                        <a:latin typeface="Arial" pitchFamily="34" charset="0"/>
                        <a:ea typeface="Times New Roman"/>
                        <a:cs typeface="Arial"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26.000</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l-GR" sz="1600" b="1" dirty="0">
                        <a:latin typeface="Arial" pitchFamily="34" charset="0"/>
                        <a:ea typeface="Times New Roman"/>
                        <a:cs typeface="Arial"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26.000</a:t>
                      </a: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74638"/>
            <a:ext cx="8229600" cy="639762"/>
          </a:xfrm>
        </p:spPr>
        <p:txBody>
          <a:bodyPr>
            <a:noAutofit/>
          </a:bodyPr>
          <a:lstStyle/>
          <a:p>
            <a:r>
              <a:rPr lang="el-GR" altLang="el-GR" sz="3600" b="1" dirty="0" smtClean="0">
                <a:solidFill>
                  <a:srgbClr val="006600"/>
                </a:solidFill>
                <a:latin typeface="Arial" charset="0"/>
                <a:ea typeface="ＭＳ Ｐゴシック" pitchFamily="34" charset="-128"/>
                <a:cs typeface="Arial" charset="0"/>
              </a:rPr>
              <a:t>Λογαριασμοί Αποτελεσμάτων [</a:t>
            </a:r>
            <a:r>
              <a:rPr lang="en-US" altLang="el-GR" sz="3600" b="1" dirty="0" smtClean="0">
                <a:solidFill>
                  <a:srgbClr val="006600"/>
                </a:solidFill>
                <a:latin typeface="Arial" charset="0"/>
                <a:ea typeface="ＭＳ Ｐゴシック" pitchFamily="34" charset="-128"/>
                <a:cs typeface="Arial" charset="0"/>
              </a:rPr>
              <a:t>5</a:t>
            </a:r>
            <a:r>
              <a:rPr lang="el-GR" altLang="el-GR" sz="3600" b="1" dirty="0" smtClean="0">
                <a:solidFill>
                  <a:srgbClr val="006600"/>
                </a:solidFill>
                <a:latin typeface="Arial" charset="0"/>
                <a:ea typeface="ＭＳ Ｐゴシック" pitchFamily="34" charset="-128"/>
                <a:cs typeface="Arial" charset="0"/>
              </a:rPr>
              <a:t>]</a:t>
            </a:r>
            <a:endParaRPr lang="en-US" altLang="el-GR" sz="3600" u="sng" dirty="0" smtClean="0">
              <a:latin typeface="Arial" charset="0"/>
              <a:ea typeface="ＭＳ Ｐゴシック" pitchFamily="34" charset="-128"/>
              <a:cs typeface="Arial" charset="0"/>
            </a:endParaRPr>
          </a:p>
        </p:txBody>
      </p:sp>
      <p:sp>
        <p:nvSpPr>
          <p:cNvPr id="62467" name="Content Placeholder 2"/>
          <p:cNvSpPr>
            <a:spLocks noGrp="1"/>
          </p:cNvSpPr>
          <p:nvPr>
            <p:ph idx="1"/>
          </p:nvPr>
        </p:nvSpPr>
        <p:spPr>
          <a:xfrm>
            <a:off x="251520" y="914400"/>
            <a:ext cx="8568952" cy="1002431"/>
          </a:xfrm>
        </p:spPr>
        <p:txBody>
          <a:bodyPr>
            <a:normAutofit fontScale="85000" lnSpcReduction="20000"/>
          </a:bodyPr>
          <a:lstStyle/>
          <a:p>
            <a:pPr>
              <a:buFont typeface="Arial" charset="0"/>
              <a:buNone/>
            </a:pPr>
            <a:r>
              <a:rPr lang="en-US" altLang="el-GR" sz="1600" dirty="0" smtClean="0">
                <a:ea typeface="ＭＳ Ｐゴシック" pitchFamily="34" charset="-128"/>
              </a:rPr>
              <a:t>	</a:t>
            </a:r>
            <a:r>
              <a:rPr lang="el-GR" altLang="el-GR" sz="2400" u="sng" dirty="0" smtClean="0">
                <a:latin typeface="Arial" charset="0"/>
                <a:ea typeface="ＭＳ Ｐゴシック" pitchFamily="34" charset="-128"/>
                <a:cs typeface="Arial" charset="0"/>
              </a:rPr>
              <a:t>Παράδειγμα (συνέχεια)</a:t>
            </a:r>
            <a:endParaRPr lang="el-GR" altLang="el-GR" sz="2400" dirty="0" smtClean="0">
              <a:latin typeface="Arial" charset="0"/>
              <a:ea typeface="ＭＳ Ｐゴシック" pitchFamily="34" charset="-128"/>
              <a:cs typeface="Arial" charset="0"/>
            </a:endParaRPr>
          </a:p>
          <a:p>
            <a:pPr>
              <a:buFont typeface="Arial" charset="0"/>
              <a:buNone/>
            </a:pPr>
            <a:r>
              <a:rPr lang="el-GR" altLang="el-GR" sz="2400" dirty="0" smtClean="0">
                <a:latin typeface="Arial" charset="0"/>
                <a:ea typeface="ＭＳ Ｐゴシック" pitchFamily="34" charset="-128"/>
                <a:cs typeface="Arial" charset="0"/>
              </a:rPr>
              <a:t>	</a:t>
            </a:r>
          </a:p>
          <a:p>
            <a:pPr>
              <a:buFont typeface="Arial" charset="0"/>
              <a:buNone/>
            </a:pPr>
            <a:r>
              <a:rPr lang="el-GR" altLang="el-GR" sz="2400" dirty="0" smtClean="0">
                <a:ea typeface="ＭＳ Ｐゴシック" pitchFamily="34" charset="-128"/>
              </a:rPr>
              <a:t>	Το καθαρό έσοδο από τόκους υπολογίζεται ως εξής: </a:t>
            </a: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62468"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graphicFrame>
        <p:nvGraphicFramePr>
          <p:cNvPr id="8" name="Table 7"/>
          <p:cNvGraphicFramePr>
            <a:graphicFrameLocks noGrp="1"/>
          </p:cNvGraphicFramePr>
          <p:nvPr/>
        </p:nvGraphicFramePr>
        <p:xfrm>
          <a:off x="251520" y="2060847"/>
          <a:ext cx="8424936" cy="2088235"/>
        </p:xfrm>
        <a:graphic>
          <a:graphicData uri="http://schemas.openxmlformats.org/drawingml/2006/table">
            <a:tbl>
              <a:tblPr/>
              <a:tblGrid>
                <a:gridCol w="4847900"/>
                <a:gridCol w="1949492"/>
                <a:gridCol w="1627544"/>
              </a:tblGrid>
              <a:tr h="305552">
                <a:tc>
                  <a:txBody>
                    <a:bodyPr/>
                    <a:lstStyle/>
                    <a:p>
                      <a:pPr algn="just">
                        <a:spcAft>
                          <a:spcPts val="0"/>
                        </a:spcAft>
                      </a:pPr>
                      <a:r>
                        <a:rPr lang="el-GR" sz="1600" dirty="0">
                          <a:latin typeface="Arial" pitchFamily="34" charset="0"/>
                          <a:ea typeface="Times New Roman"/>
                          <a:cs typeface="Arial" pitchFamily="34" charset="0"/>
                        </a:rPr>
                        <a:t>Τόκοι πιστωτικοί από χορηγήσεις</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dirty="0">
                          <a:latin typeface="Arial" pitchFamily="34" charset="0"/>
                          <a:ea typeface="Times New Roman"/>
                          <a:cs typeface="Arial" pitchFamily="34" charset="0"/>
                        </a:rPr>
                        <a:t>16.000 * 9%</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dirty="0">
                          <a:latin typeface="Arial" pitchFamily="34" charset="0"/>
                          <a:ea typeface="Times New Roman"/>
                          <a:cs typeface="Arial" pitchFamily="34" charset="0"/>
                        </a:rPr>
                        <a:t>1.440</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69">
                <a:tc>
                  <a:txBody>
                    <a:bodyPr/>
                    <a:lstStyle/>
                    <a:p>
                      <a:pPr algn="just">
                        <a:spcAft>
                          <a:spcPts val="0"/>
                        </a:spcAft>
                      </a:pPr>
                      <a:r>
                        <a:rPr lang="el-GR" sz="1600" dirty="0">
                          <a:latin typeface="Arial" pitchFamily="34" charset="0"/>
                          <a:ea typeface="Times New Roman"/>
                          <a:cs typeface="Arial" pitchFamily="34" charset="0"/>
                        </a:rPr>
                        <a:t>Τόκοι από εταιρικά ομόλογα </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dirty="0">
                          <a:latin typeface="Arial" pitchFamily="34" charset="0"/>
                          <a:ea typeface="Times New Roman"/>
                          <a:cs typeface="Arial" pitchFamily="34" charset="0"/>
                        </a:rPr>
                        <a:t>4.500 * 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dirty="0">
                          <a:latin typeface="Arial" pitchFamily="34" charset="0"/>
                          <a:ea typeface="Times New Roman"/>
                          <a:cs typeface="Arial" pitchFamily="34" charset="0"/>
                        </a:rPr>
                        <a:t>270</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69">
                <a:tc>
                  <a:txBody>
                    <a:bodyPr/>
                    <a:lstStyle/>
                    <a:p>
                      <a:pPr algn="just">
                        <a:spcAft>
                          <a:spcPts val="0"/>
                        </a:spcAft>
                      </a:pPr>
                      <a:r>
                        <a:rPr lang="el-GR" sz="1600" dirty="0">
                          <a:latin typeface="Arial" pitchFamily="34" charset="0"/>
                          <a:ea typeface="Times New Roman"/>
                          <a:cs typeface="Arial" pitchFamily="34" charset="0"/>
                        </a:rPr>
                        <a:t>Τόκοι από διατραπεζικές καταθέσεις</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dirty="0">
                          <a:latin typeface="Arial" pitchFamily="34" charset="0"/>
                          <a:ea typeface="Times New Roman"/>
                          <a:cs typeface="Arial" pitchFamily="34" charset="0"/>
                        </a:rPr>
                        <a:t>2.500 * 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dirty="0">
                          <a:latin typeface="Arial" pitchFamily="34" charset="0"/>
                          <a:ea typeface="Times New Roman"/>
                          <a:cs typeface="Arial" pitchFamily="34" charset="0"/>
                        </a:rPr>
                        <a:t>75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69">
                <a:tc>
                  <a:txBody>
                    <a:bodyPr/>
                    <a:lstStyle/>
                    <a:p>
                      <a:pPr algn="just">
                        <a:spcAft>
                          <a:spcPts val="0"/>
                        </a:spcAft>
                      </a:pPr>
                      <a:r>
                        <a:rPr lang="el-GR" sz="1600" b="1" dirty="0">
                          <a:latin typeface="Arial" pitchFamily="34" charset="0"/>
                          <a:ea typeface="Times New Roman"/>
                          <a:cs typeface="Arial" pitchFamily="34" charset="0"/>
                        </a:rPr>
                        <a:t>Σύνολο πιστωτικών τόκων </a:t>
                      </a:r>
                      <a:endParaRPr lang="el-GR" sz="1600" dirty="0">
                        <a:latin typeface="Arial" pitchFamily="34" charset="0"/>
                        <a:ea typeface="Times New Roman"/>
                        <a:cs typeface="Arial" pitchFamily="34"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dirty="0">
                        <a:latin typeface="Arial" pitchFamily="34" charset="0"/>
                        <a:ea typeface="Times New Roman"/>
                        <a:cs typeface="Arial" pitchFamily="34"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1.785</a:t>
                      </a:r>
                      <a:endParaRPr lang="el-GR" sz="1600" dirty="0">
                        <a:latin typeface="Arial" pitchFamily="34" charset="0"/>
                        <a:ea typeface="Times New Roman"/>
                        <a:cs typeface="Arial" pitchFamily="34"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69">
                <a:tc>
                  <a:txBody>
                    <a:bodyPr/>
                    <a:lstStyle/>
                    <a:p>
                      <a:pPr algn="just">
                        <a:spcAft>
                          <a:spcPts val="0"/>
                        </a:spcAft>
                      </a:pPr>
                      <a:r>
                        <a:rPr lang="el-GR" sz="1600" dirty="0">
                          <a:latin typeface="Arial" pitchFamily="34" charset="0"/>
                          <a:ea typeface="Times New Roman"/>
                          <a:cs typeface="Arial" pitchFamily="34" charset="0"/>
                        </a:rPr>
                        <a:t>Τόκοι χρεωστικοί από καταθέσεις </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dirty="0">
                          <a:latin typeface="Arial" pitchFamily="34" charset="0"/>
                          <a:ea typeface="Times New Roman"/>
                          <a:cs typeface="Arial" pitchFamily="34" charset="0"/>
                        </a:rPr>
                        <a:t>14.500 * 3,5%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dirty="0">
                          <a:latin typeface="Arial" pitchFamily="34" charset="0"/>
                          <a:ea typeface="Times New Roman"/>
                          <a:cs typeface="Arial" pitchFamily="34" charset="0"/>
                        </a:rPr>
                        <a:t>507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69">
                <a:tc>
                  <a:txBody>
                    <a:bodyPr/>
                    <a:lstStyle/>
                    <a:p>
                      <a:pPr algn="just">
                        <a:spcAft>
                          <a:spcPts val="0"/>
                        </a:spcAft>
                      </a:pPr>
                      <a:r>
                        <a:rPr lang="el-GR" sz="1600" dirty="0">
                          <a:latin typeface="Arial" pitchFamily="34" charset="0"/>
                          <a:ea typeface="Times New Roman"/>
                          <a:cs typeface="Arial" pitchFamily="34" charset="0"/>
                        </a:rPr>
                        <a:t>Τόκοι χρεωστικοί από repos</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dirty="0">
                          <a:latin typeface="Arial" pitchFamily="34" charset="0"/>
                          <a:ea typeface="Times New Roman"/>
                          <a:cs typeface="Arial" pitchFamily="34" charset="0"/>
                        </a:rPr>
                        <a:t>6.500 * 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dirty="0">
                          <a:latin typeface="Arial" pitchFamily="34" charset="0"/>
                          <a:ea typeface="Times New Roman"/>
                          <a:cs typeface="Arial" pitchFamily="34" charset="0"/>
                        </a:rPr>
                        <a:t>325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69">
                <a:tc>
                  <a:txBody>
                    <a:bodyPr/>
                    <a:lstStyle/>
                    <a:p>
                      <a:pPr algn="just">
                        <a:spcAft>
                          <a:spcPts val="0"/>
                        </a:spcAft>
                      </a:pPr>
                      <a:r>
                        <a:rPr lang="el-GR" sz="1600" b="1" dirty="0">
                          <a:latin typeface="Arial" pitchFamily="34" charset="0"/>
                          <a:ea typeface="Times New Roman"/>
                          <a:cs typeface="Arial" pitchFamily="34" charset="0"/>
                        </a:rPr>
                        <a:t>Σύνολο χρεωστικών τόκων </a:t>
                      </a:r>
                      <a:endParaRPr lang="el-GR" sz="1600" dirty="0">
                        <a:latin typeface="Arial" pitchFamily="34" charset="0"/>
                        <a:ea typeface="Times New Roman"/>
                        <a:cs typeface="Arial" pitchFamily="34"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dirty="0">
                        <a:latin typeface="Arial" pitchFamily="34" charset="0"/>
                        <a:ea typeface="Times New Roman"/>
                        <a:cs typeface="Arial" pitchFamily="34"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832</a:t>
                      </a:r>
                      <a:endParaRPr lang="el-GR" sz="1600" dirty="0">
                        <a:latin typeface="Arial" pitchFamily="34" charset="0"/>
                        <a:ea typeface="Times New Roman"/>
                        <a:cs typeface="Arial" pitchFamily="34"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69">
                <a:tc>
                  <a:txBody>
                    <a:bodyPr/>
                    <a:lstStyle/>
                    <a:p>
                      <a:pPr algn="just">
                        <a:spcAft>
                          <a:spcPts val="0"/>
                        </a:spcAft>
                      </a:pPr>
                      <a:r>
                        <a:rPr lang="el-GR" sz="1600" b="1" dirty="0">
                          <a:latin typeface="Arial" pitchFamily="34" charset="0"/>
                          <a:ea typeface="Times New Roman"/>
                          <a:cs typeface="Arial" pitchFamily="34" charset="0"/>
                        </a:rPr>
                        <a:t>Καθαρό έσοδο από τόκους</a:t>
                      </a:r>
                      <a:endParaRPr lang="el-GR" sz="1600" dirty="0">
                        <a:latin typeface="Arial" pitchFamily="34" charset="0"/>
                        <a:ea typeface="Times New Roman"/>
                        <a:cs typeface="Arial" pitchFamily="34"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1.785 - 832</a:t>
                      </a:r>
                      <a:endParaRPr lang="el-GR" sz="1600" dirty="0">
                        <a:latin typeface="Arial" pitchFamily="34" charset="0"/>
                        <a:ea typeface="Times New Roman"/>
                        <a:cs typeface="Arial" pitchFamily="34"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b="1" dirty="0">
                          <a:latin typeface="Arial" pitchFamily="34" charset="0"/>
                          <a:ea typeface="Times New Roman"/>
                          <a:cs typeface="Arial" pitchFamily="34" charset="0"/>
                        </a:rPr>
                        <a:t>953</a:t>
                      </a:r>
                      <a:endParaRPr lang="el-GR" sz="1600" dirty="0">
                        <a:latin typeface="Arial" pitchFamily="34" charset="0"/>
                        <a:ea typeface="Times New Roman"/>
                        <a:cs typeface="Arial" pitchFamily="34"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250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a:r>
              <a:rPr lang="el-GR" altLang="el-GR" sz="1200" dirty="0"/>
              <a:t> </a:t>
            </a:r>
            <a:endParaRPr lang="el-GR" altLang="el-GR" dirty="0"/>
          </a:p>
        </p:txBody>
      </p:sp>
      <p:sp>
        <p:nvSpPr>
          <p:cNvPr id="62509" name="Rectangle 2"/>
          <p:cNvSpPr>
            <a:spLocks noChangeArrowheads="1"/>
          </p:cNvSpPr>
          <p:nvPr/>
        </p:nvSpPr>
        <p:spPr bwMode="auto">
          <a:xfrm>
            <a:off x="179512" y="4293148"/>
            <a:ext cx="8712968" cy="2308324"/>
          </a:xfrm>
          <a:prstGeom prst="rect">
            <a:avLst/>
          </a:prstGeom>
          <a:noFill/>
          <a:ln w="9525">
            <a:noFill/>
            <a:miter lim="800000"/>
            <a:headEnd/>
            <a:tailEnd/>
          </a:ln>
        </p:spPr>
        <p:txBody>
          <a:bodyPr wrap="square" anchor="ctr">
            <a:spAutoFit/>
          </a:bodyPr>
          <a:lstStyle/>
          <a:p>
            <a:pPr algn="just"/>
            <a:r>
              <a:rPr lang="el-GR" altLang="el-GR" b="1" dirty="0">
                <a:solidFill>
                  <a:srgbClr val="FF0000"/>
                </a:solidFill>
              </a:rPr>
              <a:t>Margin	= </a:t>
            </a:r>
            <a:r>
              <a:rPr lang="en-US" altLang="el-GR" b="1" dirty="0" smtClean="0">
                <a:solidFill>
                  <a:srgbClr val="FF0000"/>
                </a:solidFill>
              </a:rPr>
              <a:t> </a:t>
            </a:r>
            <a:r>
              <a:rPr lang="el-GR" altLang="el-GR" b="1" dirty="0" smtClean="0"/>
              <a:t>Καθαρό </a:t>
            </a:r>
            <a:r>
              <a:rPr lang="el-GR" altLang="el-GR" b="1" dirty="0"/>
              <a:t>έσοδο από τόκους : Μέσο τοκοφόρο ενεργητικό</a:t>
            </a:r>
          </a:p>
          <a:p>
            <a:pPr algn="just"/>
            <a:r>
              <a:rPr lang="el-GR" altLang="el-GR" b="1" dirty="0"/>
              <a:t>		= 953 : 23.000 </a:t>
            </a:r>
          </a:p>
          <a:p>
            <a:pPr algn="just"/>
            <a:r>
              <a:rPr lang="el-GR" altLang="el-GR" b="1" dirty="0"/>
              <a:t>		= 4,14%</a:t>
            </a:r>
          </a:p>
          <a:p>
            <a:pPr algn="just"/>
            <a:r>
              <a:rPr lang="el-GR" altLang="el-GR" b="1" dirty="0" smtClean="0">
                <a:solidFill>
                  <a:srgbClr val="0000FF"/>
                </a:solidFill>
              </a:rPr>
              <a:t>Spread </a:t>
            </a:r>
            <a:r>
              <a:rPr lang="el-GR" altLang="el-GR" b="1" dirty="0">
                <a:solidFill>
                  <a:srgbClr val="0000FF"/>
                </a:solidFill>
              </a:rPr>
              <a:t>	=</a:t>
            </a:r>
            <a:r>
              <a:rPr lang="el-GR" altLang="el-GR" b="1" dirty="0"/>
              <a:t> </a:t>
            </a:r>
            <a:r>
              <a:rPr lang="en-US" altLang="el-GR" b="1" dirty="0" smtClean="0"/>
              <a:t> </a:t>
            </a:r>
            <a:r>
              <a:rPr lang="el-GR" altLang="el-GR" b="1" dirty="0" smtClean="0"/>
              <a:t>Τόκοι </a:t>
            </a:r>
            <a:r>
              <a:rPr lang="el-GR" altLang="el-GR" b="1" dirty="0"/>
              <a:t>πιστωτικοί : Μέσο τοκοφόρο ενεργητικό – Τόκοι χρεωστικοί : 		    Μέσο τοκοφόρο παθητικό	</a:t>
            </a:r>
          </a:p>
          <a:p>
            <a:pPr algn="just"/>
            <a:r>
              <a:rPr lang="el-GR" altLang="el-GR" b="1" dirty="0"/>
              <a:t>		= 1.785 : 23.000 – 832 : 21.000</a:t>
            </a:r>
          </a:p>
          <a:p>
            <a:pPr algn="just"/>
            <a:r>
              <a:rPr lang="el-GR" altLang="el-GR" b="1" dirty="0"/>
              <a:t>		= 7,76% – 3,96%</a:t>
            </a:r>
          </a:p>
          <a:p>
            <a:pPr algn="just"/>
            <a:r>
              <a:rPr lang="el-GR" altLang="el-GR" b="1" dirty="0"/>
              <a:t>		= 3,8%  </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418058"/>
          </a:xfrm>
        </p:spPr>
        <p:txBody>
          <a:bodyPr>
            <a:noAutofit/>
          </a:bodyPr>
          <a:lstStyle/>
          <a:p>
            <a:r>
              <a:rPr lang="el-GR" altLang="el-GR" sz="3600" b="1" dirty="0" smtClean="0">
                <a:solidFill>
                  <a:srgbClr val="006600"/>
                </a:solidFill>
                <a:latin typeface="Arial" charset="0"/>
                <a:ea typeface="ＭＳ Ｐゴシック" pitchFamily="34" charset="-128"/>
                <a:cs typeface="Arial" charset="0"/>
              </a:rPr>
              <a:t>Λογαριασμοί Αποτελεσμάτων [</a:t>
            </a:r>
            <a:r>
              <a:rPr lang="en-US" altLang="el-GR" sz="3600" b="1" dirty="0" smtClean="0">
                <a:solidFill>
                  <a:srgbClr val="006600"/>
                </a:solidFill>
                <a:latin typeface="Arial" charset="0"/>
                <a:ea typeface="ＭＳ Ｐゴシック" pitchFamily="34" charset="-128"/>
                <a:cs typeface="Arial" charset="0"/>
              </a:rPr>
              <a:t>6</a:t>
            </a:r>
            <a:r>
              <a:rPr lang="el-GR" altLang="el-GR" sz="3600" b="1" dirty="0" smtClean="0">
                <a:solidFill>
                  <a:srgbClr val="006600"/>
                </a:solidFill>
                <a:latin typeface="Arial" charset="0"/>
                <a:ea typeface="ＭＳ Ｐゴシック" pitchFamily="34" charset="-128"/>
                <a:cs typeface="Arial" charset="0"/>
              </a:rPr>
              <a:t>]</a:t>
            </a:r>
            <a:endParaRPr lang="en-US" altLang="el-GR" sz="3600" u="sng" dirty="0" smtClean="0">
              <a:latin typeface="Arial" charset="0"/>
              <a:ea typeface="ＭＳ Ｐゴシック" pitchFamily="34" charset="-128"/>
              <a:cs typeface="Arial" charset="0"/>
            </a:endParaRPr>
          </a:p>
        </p:txBody>
      </p:sp>
      <p:sp>
        <p:nvSpPr>
          <p:cNvPr id="63491" name="Content Placeholder 2"/>
          <p:cNvSpPr>
            <a:spLocks noGrp="1"/>
          </p:cNvSpPr>
          <p:nvPr>
            <p:ph idx="1"/>
          </p:nvPr>
        </p:nvSpPr>
        <p:spPr>
          <a:xfrm>
            <a:off x="179512" y="914400"/>
            <a:ext cx="8712968" cy="5754960"/>
          </a:xfrm>
        </p:spPr>
        <p:txBody>
          <a:bodyPr>
            <a:normAutofit fontScale="40000" lnSpcReduction="20000"/>
          </a:bodyPr>
          <a:lstStyle/>
          <a:p>
            <a:pPr algn="just">
              <a:buFont typeface="Arial" charset="0"/>
              <a:buNone/>
            </a:pPr>
            <a:r>
              <a:rPr lang="el-GR" altLang="el-GR" sz="1600" b="1" dirty="0" smtClean="0">
                <a:ea typeface="ＭＳ Ｐゴシック" pitchFamily="34" charset="-128"/>
              </a:rPr>
              <a:t>	</a:t>
            </a:r>
            <a:r>
              <a:rPr lang="el-GR" altLang="el-GR" sz="4800" b="1" u="sng" dirty="0" smtClean="0">
                <a:ea typeface="ＭＳ Ｐゴシック" pitchFamily="34" charset="-128"/>
              </a:rPr>
              <a:t>Έσοδα από διάφορες προμήθειες</a:t>
            </a:r>
            <a:r>
              <a:rPr lang="el-GR" altLang="el-GR" sz="4800" b="1" dirty="0" smtClean="0">
                <a:ea typeface="ＭＳ Ｐゴシック" pitchFamily="34" charset="-128"/>
              </a:rPr>
              <a:t> </a:t>
            </a:r>
          </a:p>
          <a:p>
            <a:pPr algn="just">
              <a:buFont typeface="Arial" charset="0"/>
              <a:buNone/>
            </a:pPr>
            <a:r>
              <a:rPr lang="el-GR" altLang="el-GR" sz="4800" dirty="0" smtClean="0">
                <a:ea typeface="ＭＳ Ｐゴシック" pitchFamily="34" charset="-128"/>
              </a:rPr>
              <a:t>	</a:t>
            </a:r>
          </a:p>
          <a:p>
            <a:pPr algn="just">
              <a:buFont typeface="Arial" charset="0"/>
              <a:buNone/>
            </a:pPr>
            <a:r>
              <a:rPr lang="el-GR" altLang="el-GR" sz="4800" dirty="0" smtClean="0">
                <a:ea typeface="ＭＳ Ｐゴシック" pitchFamily="34" charset="-128"/>
              </a:rPr>
              <a:t>	Τα έσοδα από τις εργασίες αυτές παρακολουθούνται στο ΚΛΣΤ στον ομάδα 7 </a:t>
            </a:r>
          </a:p>
          <a:p>
            <a:pPr algn="just"/>
            <a:r>
              <a:rPr lang="el-GR" altLang="el-GR" sz="4800" dirty="0" smtClean="0">
                <a:ea typeface="ＭＳ Ｐゴシック" pitchFamily="34" charset="-128"/>
              </a:rPr>
              <a:t>στον κωδ. 74 (Έσοδα από προμήθειες) και </a:t>
            </a:r>
          </a:p>
          <a:p>
            <a:pPr algn="just"/>
            <a:r>
              <a:rPr lang="el-GR" altLang="el-GR" sz="4800" dirty="0" smtClean="0">
                <a:ea typeface="ＭＳ Ｐゴシック" pitchFamily="34" charset="-128"/>
              </a:rPr>
              <a:t>στον κωδ. 75 (Έσοδα παρεπόμενων ασχολιών).</a:t>
            </a:r>
          </a:p>
          <a:p>
            <a:pPr algn="just"/>
            <a:endParaRPr lang="el-GR" altLang="el-GR" sz="4800" dirty="0" smtClean="0">
              <a:ea typeface="ＭＳ Ｐゴシック" pitchFamily="34" charset="-128"/>
            </a:endParaRPr>
          </a:p>
          <a:p>
            <a:pPr algn="just">
              <a:buFont typeface="Arial" charset="0"/>
              <a:buNone/>
            </a:pPr>
            <a:r>
              <a:rPr lang="el-GR" altLang="el-GR" sz="4800" dirty="0" smtClean="0">
                <a:ea typeface="ＭＳ Ｐゴシック" pitchFamily="34" charset="-128"/>
              </a:rPr>
              <a:t> 	</a:t>
            </a:r>
            <a:r>
              <a:rPr lang="el-GR" altLang="el-GR" sz="4800" b="1" u="sng" dirty="0" smtClean="0">
                <a:ea typeface="ＭＳ Ｐゴシック" pitchFamily="34" charset="-128"/>
              </a:rPr>
              <a:t>Έσοδα από χρηματοοικονομικές πράξεις </a:t>
            </a:r>
          </a:p>
          <a:p>
            <a:pPr algn="just"/>
            <a:endParaRPr lang="el-GR" altLang="el-GR" sz="4800" dirty="0" smtClean="0">
              <a:ea typeface="ＭＳ Ｐゴシック" pitchFamily="34" charset="-128"/>
            </a:endParaRPr>
          </a:p>
          <a:p>
            <a:pPr algn="just">
              <a:buFont typeface="Arial" charset="0"/>
              <a:buNone/>
            </a:pPr>
            <a:r>
              <a:rPr lang="el-GR" altLang="el-GR" sz="4800" dirty="0" smtClean="0">
                <a:ea typeface="ＭＳ Ｐゴシック" pitchFamily="34" charset="-128"/>
              </a:rPr>
              <a:t>	Έσοδα από χρηματοοικονομικές πράξεις μπορούν να προκύψουν από δύο κυρίως πηγές. </a:t>
            </a:r>
          </a:p>
          <a:p>
            <a:pPr algn="just"/>
            <a:r>
              <a:rPr lang="el-GR" altLang="el-GR" sz="4800" dirty="0" smtClean="0">
                <a:ea typeface="ＭＳ Ｐゴシック" pitchFamily="34" charset="-128"/>
              </a:rPr>
              <a:t>Από τις συναλλαγματικές θέσεις που μπορεί να κρατά η τράπεζα είτε διακρατόντας ξένα χαρτονομίσματα είτε διατηρώντας θέση συναλλάγματος σε άλλη τράπεζα (τα έσοδα που ενδέχεται να προκύψουν από τις συναλλαγματικές θέσεις παρακολουθούνται σύμφωνα με το ΚΛΣΤ στους λογαριασμούς της ομάδας 7 με κωδ. 79 και πιο συγκεκριμένα στον 79.01 (Θετικές συναλλαγματικές διαφορές). Όπως είναι λογικό μετά την υιοθέτηση του ευρώ ως νόμισμα συναλλαγής από την χώρα μας και από τα υπόλοιπα κράτη της ευρωζώνης οι συναλλαγματικές θέσεις των τραπεζών έχουν μειωθεί σημαντικά. </a:t>
            </a:r>
          </a:p>
          <a:p>
            <a:pPr algn="just"/>
            <a:r>
              <a:rPr lang="el-GR" altLang="el-GR" sz="4800" dirty="0" smtClean="0">
                <a:ea typeface="ＭＳ Ｐゴシック" pitchFamily="34" charset="-128"/>
              </a:rPr>
              <a:t>Από τα κέρδη που ενδέχεται να προκύψουν από τις θέσεις των τραπεζών σε χρεόγραφα όπως μετοχές και ομόλογα. </a:t>
            </a:r>
            <a:endParaRPr lang="en-US" altLang="el-GR" sz="4800" dirty="0" smtClean="0">
              <a:latin typeface="Arial" charset="0"/>
              <a:ea typeface="ＭＳ Ｐゴシック" pitchFamily="34" charset="-128"/>
              <a:cs typeface="Arial" charset="0"/>
            </a:endParaRPr>
          </a:p>
        </p:txBody>
      </p:sp>
      <p:sp>
        <p:nvSpPr>
          <p:cNvPr id="63492"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
        <p:nvSpPr>
          <p:cNvPr id="6349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a:r>
              <a:rPr lang="el-GR" altLang="el-GR" sz="1200" dirty="0"/>
              <a:t> </a:t>
            </a:r>
            <a:endParaRPr lang="el-GR" altLang="el-GR"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74638"/>
            <a:ext cx="8229600" cy="418058"/>
          </a:xfrm>
        </p:spPr>
        <p:txBody>
          <a:bodyPr>
            <a:noAutofit/>
          </a:bodyPr>
          <a:lstStyle/>
          <a:p>
            <a:r>
              <a:rPr lang="el-GR" altLang="el-GR" sz="3600" b="1" dirty="0" smtClean="0">
                <a:solidFill>
                  <a:srgbClr val="006600"/>
                </a:solidFill>
                <a:latin typeface="Arial" charset="0"/>
                <a:ea typeface="ＭＳ Ｐゴシック" pitchFamily="34" charset="-128"/>
                <a:cs typeface="Arial" charset="0"/>
              </a:rPr>
              <a:t>Λογαριασμοί Αποτελεσμάτων [</a:t>
            </a:r>
            <a:r>
              <a:rPr lang="en-US" altLang="el-GR" sz="3600" b="1" dirty="0" smtClean="0">
                <a:solidFill>
                  <a:srgbClr val="006600"/>
                </a:solidFill>
                <a:latin typeface="Arial" charset="0"/>
                <a:ea typeface="ＭＳ Ｐゴシック" pitchFamily="34" charset="-128"/>
                <a:cs typeface="Arial" charset="0"/>
              </a:rPr>
              <a:t>7]</a:t>
            </a:r>
            <a:endParaRPr lang="en-US" altLang="el-GR" sz="3600" u="sng" dirty="0" smtClean="0">
              <a:latin typeface="Arial" charset="0"/>
              <a:ea typeface="ＭＳ Ｐゴシック" pitchFamily="34" charset="-128"/>
              <a:cs typeface="Arial" charset="0"/>
            </a:endParaRPr>
          </a:p>
        </p:txBody>
      </p:sp>
      <p:sp>
        <p:nvSpPr>
          <p:cNvPr id="64515" name="Content Placeholder 2"/>
          <p:cNvSpPr>
            <a:spLocks noGrp="1"/>
          </p:cNvSpPr>
          <p:nvPr>
            <p:ph idx="1"/>
          </p:nvPr>
        </p:nvSpPr>
        <p:spPr>
          <a:xfrm>
            <a:off x="179512" y="836712"/>
            <a:ext cx="8784976" cy="5832648"/>
          </a:xfrm>
        </p:spPr>
        <p:txBody>
          <a:bodyPr>
            <a:normAutofit/>
          </a:bodyPr>
          <a:lstStyle/>
          <a:p>
            <a:pPr algn="just">
              <a:buFont typeface="Arial" charset="0"/>
              <a:buNone/>
            </a:pPr>
            <a:r>
              <a:rPr lang="el-GR" altLang="el-GR" sz="1600" dirty="0" smtClean="0">
                <a:ea typeface="ＭＳ Ｐゴシック" pitchFamily="34" charset="-128"/>
              </a:rPr>
              <a:t>	</a:t>
            </a:r>
            <a:r>
              <a:rPr lang="el-GR" altLang="el-GR" sz="1800" dirty="0" smtClean="0">
                <a:latin typeface="Arial" pitchFamily="34" charset="0"/>
                <a:ea typeface="ＭＳ Ｐゴシック" pitchFamily="34" charset="-128"/>
              </a:rPr>
              <a:t>Η αποτίμηση των ομολόγων και συνεπώς η εμφάνιση κερδών ή ζημιών από αυτά εξαρτάται από:</a:t>
            </a:r>
          </a:p>
          <a:p>
            <a:pPr algn="just"/>
            <a:r>
              <a:rPr lang="el-GR" altLang="el-GR" sz="1800" dirty="0" smtClean="0">
                <a:latin typeface="Arial" pitchFamily="34" charset="0"/>
                <a:ea typeface="ＭＳ Ｐゴシック" pitchFamily="34" charset="-128"/>
              </a:rPr>
              <a:t>την πιστοληπτική διαβάθμιση του εκδότη των ομολόγων από τις διάφορες εταιρίες πιστοληπτικής αξιολόγησης, </a:t>
            </a:r>
          </a:p>
          <a:p>
            <a:pPr algn="just"/>
            <a:r>
              <a:rPr lang="el-GR" altLang="el-GR" sz="1800" dirty="0" smtClean="0">
                <a:latin typeface="Arial" pitchFamily="34" charset="0"/>
                <a:ea typeface="ＭＳ Ｐゴシック" pitchFamily="34" charset="-128"/>
              </a:rPr>
              <a:t>το τρέχον επίπεδο των επιτοκίων στην αγορά και </a:t>
            </a:r>
          </a:p>
          <a:p>
            <a:pPr algn="just"/>
            <a:r>
              <a:rPr lang="el-GR" altLang="el-GR" sz="1800" dirty="0" smtClean="0">
                <a:latin typeface="Arial" pitchFamily="34" charset="0"/>
                <a:ea typeface="ＭＳ Ｐゴシック" pitchFamily="34" charset="-128"/>
              </a:rPr>
              <a:t>τις προσδοκίες και τις προβλέψεις για την εξέλιξη των επιτοκίων στο μέλλον.</a:t>
            </a:r>
          </a:p>
          <a:p>
            <a:pPr algn="just">
              <a:buFont typeface="Arial" charset="0"/>
              <a:buNone/>
            </a:pPr>
            <a:r>
              <a:rPr lang="el-GR" altLang="el-GR" sz="1800" dirty="0" smtClean="0">
                <a:latin typeface="Arial" pitchFamily="34" charset="0"/>
                <a:ea typeface="ＭＳ Ｐゴシック" pitchFamily="34" charset="-128"/>
              </a:rPr>
              <a:t> </a:t>
            </a:r>
          </a:p>
          <a:p>
            <a:pPr algn="just">
              <a:buFont typeface="Arial" charset="0"/>
              <a:buNone/>
            </a:pPr>
            <a:r>
              <a:rPr lang="el-GR" altLang="el-GR" sz="1800" dirty="0" smtClean="0">
                <a:latin typeface="Arial" pitchFamily="34" charset="0"/>
                <a:ea typeface="ＭＳ Ｐゴシック" pitchFamily="34" charset="-128"/>
              </a:rPr>
              <a:t>	Τα αποτελέσματα που θα προκύψουν από τα ομόλογα παρακολουθούνται σύμφωνα με το ΚΛΣΤ στους λογαριασμούς της ομάδας 7 με κωδ. 79 και πιο συγκεκριμένα στους λογαριασμούς 79.12 (Κέρδη από ομόλογα).</a:t>
            </a:r>
          </a:p>
          <a:p>
            <a:pPr>
              <a:buFont typeface="Arial" charset="0"/>
              <a:buNone/>
            </a:pPr>
            <a:endParaRPr lang="el-GR" altLang="el-GR" sz="1800" dirty="0" smtClean="0">
              <a:latin typeface="Arial" pitchFamily="34" charset="0"/>
              <a:ea typeface="ＭＳ Ｐゴシック" pitchFamily="34" charset="-128"/>
            </a:endParaRPr>
          </a:p>
          <a:p>
            <a:pPr>
              <a:buFont typeface="Arial" charset="0"/>
              <a:buNone/>
            </a:pPr>
            <a:r>
              <a:rPr lang="el-GR" altLang="el-GR" sz="1800" dirty="0" smtClean="0">
                <a:latin typeface="Arial" pitchFamily="34" charset="0"/>
                <a:ea typeface="ＭＳ Ｐゴシック" pitchFamily="34" charset="-128"/>
              </a:rPr>
              <a:t>	</a:t>
            </a:r>
            <a:r>
              <a:rPr lang="el-GR" altLang="el-GR" sz="1800" b="1" u="sng" dirty="0" smtClean="0">
                <a:latin typeface="Arial" pitchFamily="34" charset="0"/>
                <a:ea typeface="ＭＳ Ｐゴシック" pitchFamily="34" charset="-128"/>
              </a:rPr>
              <a:t>Έσοδα από λοιπές συνήθης δραστηριότητες</a:t>
            </a:r>
          </a:p>
          <a:p>
            <a:pPr>
              <a:buFont typeface="Arial" charset="0"/>
              <a:buNone/>
            </a:pPr>
            <a:endParaRPr lang="el-GR" altLang="el-GR" sz="1800" dirty="0" smtClean="0">
              <a:latin typeface="Arial" pitchFamily="34" charset="0"/>
              <a:ea typeface="ＭＳ Ｐゴシック" pitchFamily="34" charset="-128"/>
            </a:endParaRPr>
          </a:p>
          <a:p>
            <a:pPr algn="just">
              <a:buFont typeface="Arial" charset="0"/>
              <a:buNone/>
            </a:pPr>
            <a:r>
              <a:rPr lang="el-GR" altLang="el-GR" sz="1800" dirty="0" smtClean="0">
                <a:latin typeface="Arial" pitchFamily="34" charset="0"/>
                <a:ea typeface="ＭＳ Ｐゴシック" pitchFamily="34" charset="-128"/>
              </a:rPr>
              <a:t>	Τα λοιπά έσοδα από τις συνήθης δραστηριότητες των τραπεζών αφορούν τα ενοίκια που ενδέχεται να λαμβάνει από κτήρια που μισθώνει και είναι ιδιοκτησίας της ή τα έχει αποκτήσει από πλειστηριασμούς, τα μισθώματα των θυρίδων θησαυροφυλακίου που λαμβάνει από τους πελάτες που τις επιθυμούν κ.α.</a:t>
            </a:r>
            <a:endParaRPr lang="en-US" altLang="el-GR" sz="1600" dirty="0" smtClean="0">
              <a:latin typeface="Arial" pitchFamily="34" charset="0"/>
              <a:ea typeface="ＭＳ Ｐゴシック" pitchFamily="34" charset="-128"/>
              <a:cs typeface="Arial" charset="0"/>
            </a:endParaRPr>
          </a:p>
        </p:txBody>
      </p:sp>
      <p:sp>
        <p:nvSpPr>
          <p:cNvPr id="64516"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
        <p:nvSpPr>
          <p:cNvPr id="645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a:r>
              <a:rPr lang="el-GR" altLang="el-GR" sz="1200" dirty="0"/>
              <a:t> </a:t>
            </a:r>
            <a:endParaRPr lang="el-GR" altLang="el-GR"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274638"/>
            <a:ext cx="8229600" cy="639762"/>
          </a:xfrm>
        </p:spPr>
        <p:txBody>
          <a:bodyPr>
            <a:noAutofit/>
          </a:bodyPr>
          <a:lstStyle/>
          <a:p>
            <a:r>
              <a:rPr lang="el-GR" altLang="el-GR" sz="3600" b="1" dirty="0" smtClean="0">
                <a:solidFill>
                  <a:srgbClr val="006600"/>
                </a:solidFill>
                <a:latin typeface="Arial" charset="0"/>
                <a:ea typeface="ＭＳ Ｐゴシック" pitchFamily="34" charset="-128"/>
                <a:cs typeface="Arial" charset="0"/>
              </a:rPr>
              <a:t>Λογαριασμοί Αποτελεσμάτων [</a:t>
            </a:r>
            <a:r>
              <a:rPr lang="en-US" altLang="el-GR" sz="3600" b="1" dirty="0" smtClean="0">
                <a:solidFill>
                  <a:srgbClr val="006600"/>
                </a:solidFill>
                <a:latin typeface="Arial" charset="0"/>
                <a:ea typeface="ＭＳ Ｐゴシック" pitchFamily="34" charset="-128"/>
                <a:cs typeface="Arial" charset="0"/>
              </a:rPr>
              <a:t>8</a:t>
            </a:r>
            <a:r>
              <a:rPr lang="el-GR" altLang="el-GR" sz="3600" b="1" dirty="0" smtClean="0">
                <a:solidFill>
                  <a:srgbClr val="006600"/>
                </a:solidFill>
                <a:latin typeface="Arial" charset="0"/>
                <a:ea typeface="ＭＳ Ｐゴシック" pitchFamily="34" charset="-128"/>
                <a:cs typeface="Arial" charset="0"/>
              </a:rPr>
              <a:t>]</a:t>
            </a:r>
            <a:endParaRPr lang="en-US" altLang="el-GR" sz="3600" u="sng" dirty="0" smtClean="0">
              <a:latin typeface="Arial" charset="0"/>
              <a:ea typeface="ＭＳ Ｐゴシック" pitchFamily="34" charset="-128"/>
              <a:cs typeface="Arial" charset="0"/>
            </a:endParaRPr>
          </a:p>
        </p:txBody>
      </p:sp>
      <p:sp>
        <p:nvSpPr>
          <p:cNvPr id="65539" name="Content Placeholder 2"/>
          <p:cNvSpPr>
            <a:spLocks noGrp="1"/>
          </p:cNvSpPr>
          <p:nvPr>
            <p:ph idx="1"/>
          </p:nvPr>
        </p:nvSpPr>
        <p:spPr>
          <a:xfrm>
            <a:off x="251520" y="914400"/>
            <a:ext cx="8640960" cy="5682952"/>
          </a:xfrm>
        </p:spPr>
        <p:txBody>
          <a:bodyPr>
            <a:normAutofit fontScale="85000" lnSpcReduction="20000"/>
          </a:bodyPr>
          <a:lstStyle/>
          <a:p>
            <a:pPr algn="ctr">
              <a:buFont typeface="Arial" charset="0"/>
              <a:buNone/>
            </a:pPr>
            <a:r>
              <a:rPr lang="el-GR" altLang="el-GR" sz="1600" dirty="0" smtClean="0">
                <a:ea typeface="ＭＳ Ｐゴシック" pitchFamily="34" charset="-128"/>
              </a:rPr>
              <a:t>	</a:t>
            </a:r>
            <a:r>
              <a:rPr lang="el-GR" altLang="el-GR" sz="2100" b="1" u="sng" dirty="0" smtClean="0">
                <a:latin typeface="Arial" pitchFamily="34" charset="0"/>
                <a:ea typeface="ＭＳ Ｐゴシック" pitchFamily="34" charset="-128"/>
              </a:rPr>
              <a:t>Γενικά διοικητικά έξοδα και έξοδα αμοιβών προσωπικού </a:t>
            </a:r>
          </a:p>
          <a:p>
            <a:pPr algn="just">
              <a:buFont typeface="Arial" charset="0"/>
              <a:buNone/>
            </a:pPr>
            <a:endParaRPr lang="el-GR" altLang="el-GR" sz="2100" dirty="0" smtClean="0">
              <a:latin typeface="Arial" pitchFamily="34" charset="0"/>
              <a:ea typeface="ＭＳ Ｐゴシック" pitchFamily="34" charset="-128"/>
            </a:endParaRPr>
          </a:p>
          <a:p>
            <a:pPr algn="just">
              <a:buFont typeface="Arial" charset="0"/>
              <a:buNone/>
            </a:pPr>
            <a:r>
              <a:rPr lang="el-GR" altLang="el-GR" sz="2100" dirty="0" smtClean="0">
                <a:latin typeface="Arial" pitchFamily="34" charset="0"/>
                <a:ea typeface="ＭＳ Ｐゴシック" pitchFamily="34" charset="-128"/>
              </a:rPr>
              <a:t>	Τα γενικά διοικητικά έξοδα αφορούν ένα μεγάλο μέρος των εξόδων που επωμίζονται οι τράπεζες συμπεριλαμβάνονται στην ομάδα 6 (Οργανικά έξοδα κατά είδος) και περιγράφονται παρακάτω ανά λογαριασμό έτσι όπως τηρούνται σύμφωνα με το ΚΛΣΤ:</a:t>
            </a:r>
          </a:p>
          <a:p>
            <a:pPr algn="just"/>
            <a:r>
              <a:rPr lang="el-GR" altLang="el-GR" sz="2100" dirty="0" smtClean="0">
                <a:latin typeface="Arial" pitchFamily="34" charset="0"/>
                <a:ea typeface="ＭＳ Ｐゴシック" pitchFamily="34" charset="-128"/>
              </a:rPr>
              <a:t>Λογ. 62 </a:t>
            </a:r>
            <a:r>
              <a:rPr lang="el-GR" altLang="el-GR" sz="2100" u="sng" dirty="0" smtClean="0">
                <a:latin typeface="Arial" pitchFamily="34" charset="0"/>
                <a:ea typeface="ＭＳ Ｐゴシック" pitchFamily="34" charset="-128"/>
              </a:rPr>
              <a:t>παροχές τρίτων</a:t>
            </a:r>
            <a:r>
              <a:rPr lang="el-GR" altLang="el-GR" sz="2100" dirty="0" smtClean="0">
                <a:latin typeface="Arial" pitchFamily="34" charset="0"/>
                <a:ea typeface="ＭＳ Ｐゴシック" pitchFamily="34" charset="-128"/>
              </a:rPr>
              <a:t> που αφορούν διάφορα έξοδα τηλεφωνικά και ταχυδρομικά (λογ. 62.03), ενοίκια (λογ. 62.04), ασφάλιστρα (λογ. 62.05) ηλεκτρικής ενέργειας, ύδρευσης (Λογ. 62.98) κ.α.  		   </a:t>
            </a:r>
          </a:p>
          <a:p>
            <a:pPr algn="just"/>
            <a:r>
              <a:rPr lang="el-GR" altLang="el-GR" sz="2100" dirty="0" smtClean="0">
                <a:latin typeface="Arial" pitchFamily="34" charset="0"/>
                <a:ea typeface="ＭＳ Ｐゴシック" pitchFamily="34" charset="-128"/>
              </a:rPr>
              <a:t>Λογ. 63 </a:t>
            </a:r>
            <a:r>
              <a:rPr lang="el-GR" altLang="el-GR" sz="2100" u="sng" dirty="0" smtClean="0">
                <a:latin typeface="Arial" pitchFamily="34" charset="0"/>
                <a:ea typeface="ＭＳ Ｐゴシック" pitchFamily="34" charset="-128"/>
              </a:rPr>
              <a:t>φόροι - τέλη</a:t>
            </a:r>
            <a:r>
              <a:rPr lang="el-GR" altLang="el-GR" sz="2100" dirty="0" smtClean="0">
                <a:latin typeface="Arial" pitchFamily="34" charset="0"/>
                <a:ea typeface="ＭＳ Ｐゴシック" pitchFamily="34" charset="-128"/>
              </a:rPr>
              <a:t> που αφορούν διάφορους έμμεσους φόρους καθώς και δημοτικούς (λογ. 63.04), τέλη κυκλοφορίας αυτοκινήτων (λογ. 63.03) κ.α.</a:t>
            </a:r>
          </a:p>
          <a:p>
            <a:pPr algn="just"/>
            <a:r>
              <a:rPr lang="el-GR" altLang="el-GR" sz="2100" dirty="0" smtClean="0">
                <a:latin typeface="Arial" pitchFamily="34" charset="0"/>
                <a:ea typeface="ＭＳ Ｐゴシック" pitchFamily="34" charset="-128"/>
              </a:rPr>
              <a:t>Λογ. 64 </a:t>
            </a:r>
            <a:r>
              <a:rPr lang="el-GR" altLang="el-GR" sz="2100" u="sng" dirty="0" smtClean="0">
                <a:latin typeface="Arial" pitchFamily="34" charset="0"/>
                <a:ea typeface="ＭＳ Ｐゴシック" pitchFamily="34" charset="-128"/>
              </a:rPr>
              <a:t>διάφορα έξοδα</a:t>
            </a:r>
            <a:r>
              <a:rPr lang="el-GR" altLang="el-GR" sz="2100" dirty="0" smtClean="0">
                <a:latin typeface="Arial" pitchFamily="34" charset="0"/>
                <a:ea typeface="ＭＳ Ｐゴシック" pitchFamily="34" charset="-128"/>
              </a:rPr>
              <a:t> που αναφέρονται σε έξοδα μεταφορών (λογ. 64.00), ταξιδιών (λογ. 64.01), διαφήμισης (λογ. 64.02), δωρεών και επιχορηγήσεων (λογ. 64.06), έξοδα εντύπων &amp; γραφικής ύλης (λογ. 64.07), δημοσιεύσεων (λογ. 64.09) κ.α.</a:t>
            </a:r>
          </a:p>
          <a:p>
            <a:pPr algn="just">
              <a:buFont typeface="Arial" charset="0"/>
              <a:buNone/>
            </a:pPr>
            <a:endParaRPr lang="el-GR" altLang="el-GR" sz="2100" dirty="0" smtClean="0">
              <a:latin typeface="Arial" pitchFamily="34" charset="0"/>
              <a:ea typeface="ＭＳ Ｐゴシック" pitchFamily="34" charset="-128"/>
            </a:endParaRPr>
          </a:p>
          <a:p>
            <a:pPr algn="just">
              <a:buFont typeface="Arial" charset="0"/>
              <a:buNone/>
            </a:pPr>
            <a:r>
              <a:rPr lang="el-GR" altLang="el-GR" sz="2100" dirty="0" smtClean="0">
                <a:latin typeface="Arial" pitchFamily="34" charset="0"/>
                <a:ea typeface="ＭＳ Ｐゴシック" pitchFamily="34" charset="-128"/>
              </a:rPr>
              <a:t>	Οι αμοιβές προσωπικού σύμφωνα με το ΚΛΣΤ τηρούνται στο λογαριασμό με κωδ. 60 και αφορούν τους μισθούς του τακτικού προσωπικού</a:t>
            </a:r>
          </a:p>
          <a:p>
            <a:pPr algn="just">
              <a:buFont typeface="Arial" charset="0"/>
              <a:buNone/>
            </a:pPr>
            <a:endParaRPr lang="el-GR" altLang="el-GR" sz="2100" dirty="0" smtClean="0">
              <a:latin typeface="Arial" pitchFamily="34" charset="0"/>
              <a:ea typeface="ＭＳ Ｐゴシック" pitchFamily="34" charset="-128"/>
            </a:endParaRPr>
          </a:p>
          <a:p>
            <a:pPr algn="just">
              <a:buFont typeface="Arial" charset="0"/>
              <a:buNone/>
            </a:pPr>
            <a:r>
              <a:rPr lang="el-GR" altLang="el-GR" sz="2100" dirty="0" smtClean="0">
                <a:latin typeface="Arial" pitchFamily="34" charset="0"/>
                <a:ea typeface="ＭＳ Ｐゴシック" pitchFamily="34" charset="-128"/>
              </a:rPr>
              <a:t>	Τα έξοδα και οι αμοιβές τρίτων (όπως δικηγόρων, μηχανικών, ιατρών, διαφόρων συμβούλων κ.α.) τηρούνται στο λογ. 61.</a:t>
            </a:r>
            <a:endParaRPr lang="en-US" altLang="el-GR" sz="1600" dirty="0" smtClean="0">
              <a:latin typeface="Arial" charset="0"/>
              <a:ea typeface="ＭＳ Ｐゴシック" pitchFamily="34" charset="-128"/>
              <a:cs typeface="Arial" charset="0"/>
            </a:endParaRPr>
          </a:p>
        </p:txBody>
      </p:sp>
      <p:sp>
        <p:nvSpPr>
          <p:cNvPr id="65540"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
        <p:nvSpPr>
          <p:cNvPr id="6554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a:r>
              <a:rPr lang="el-GR" altLang="el-GR" sz="1200" dirty="0"/>
              <a:t> </a:t>
            </a:r>
            <a:endParaRPr lang="el-GR" altLang="el-G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274638"/>
            <a:ext cx="8229600" cy="639762"/>
          </a:xfrm>
        </p:spPr>
        <p:txBody>
          <a:bodyPr>
            <a:noAutofit/>
          </a:bodyPr>
          <a:lstStyle/>
          <a:p>
            <a:r>
              <a:rPr lang="el-GR" altLang="el-GR" sz="3600" b="1" dirty="0" smtClean="0">
                <a:solidFill>
                  <a:srgbClr val="006600"/>
                </a:solidFill>
                <a:latin typeface="Arial" charset="0"/>
                <a:ea typeface="ＭＳ Ｐゴシック" pitchFamily="34" charset="-128"/>
                <a:cs typeface="Arial" charset="0"/>
              </a:rPr>
              <a:t>Λογαριασμοί Αποτελεσμάτων [</a:t>
            </a:r>
            <a:r>
              <a:rPr lang="en-US" altLang="el-GR" sz="3600" b="1" dirty="0" smtClean="0">
                <a:solidFill>
                  <a:srgbClr val="006600"/>
                </a:solidFill>
                <a:latin typeface="Arial" charset="0"/>
                <a:ea typeface="ＭＳ Ｐゴシック" pitchFamily="34" charset="-128"/>
                <a:cs typeface="Arial" charset="0"/>
              </a:rPr>
              <a:t>9</a:t>
            </a:r>
            <a:r>
              <a:rPr lang="el-GR" altLang="el-GR" sz="3600" b="1" dirty="0" smtClean="0">
                <a:solidFill>
                  <a:srgbClr val="006600"/>
                </a:solidFill>
                <a:latin typeface="Arial" charset="0"/>
                <a:ea typeface="ＭＳ Ｐゴシック" pitchFamily="34" charset="-128"/>
                <a:cs typeface="Arial" charset="0"/>
              </a:rPr>
              <a:t>]</a:t>
            </a:r>
            <a:endParaRPr lang="en-US" altLang="el-GR" sz="3600" u="sng" dirty="0" smtClean="0">
              <a:latin typeface="Arial" charset="0"/>
              <a:ea typeface="ＭＳ Ｐゴシック" pitchFamily="34" charset="-128"/>
              <a:cs typeface="Arial" charset="0"/>
            </a:endParaRPr>
          </a:p>
        </p:txBody>
      </p:sp>
      <p:sp>
        <p:nvSpPr>
          <p:cNvPr id="66563" name="Content Placeholder 2"/>
          <p:cNvSpPr>
            <a:spLocks noGrp="1"/>
          </p:cNvSpPr>
          <p:nvPr>
            <p:ph idx="1"/>
          </p:nvPr>
        </p:nvSpPr>
        <p:spPr>
          <a:xfrm>
            <a:off x="179512" y="914400"/>
            <a:ext cx="8507288" cy="5754960"/>
          </a:xfrm>
        </p:spPr>
        <p:txBody>
          <a:bodyPr>
            <a:normAutofit lnSpcReduction="10000"/>
          </a:bodyPr>
          <a:lstStyle/>
          <a:p>
            <a:pPr>
              <a:buFont typeface="Arial" charset="0"/>
              <a:buNone/>
            </a:pPr>
            <a:r>
              <a:rPr lang="el-GR" altLang="el-GR" sz="1600" dirty="0" smtClean="0">
                <a:ea typeface="ＭＳ Ｐゴシック" pitchFamily="34" charset="-128"/>
              </a:rPr>
              <a:t>	</a:t>
            </a:r>
          </a:p>
          <a:p>
            <a:pPr algn="just">
              <a:buFont typeface="Arial" charset="0"/>
              <a:buNone/>
            </a:pPr>
            <a:r>
              <a:rPr lang="el-GR" altLang="el-GR" sz="1600" b="1" dirty="0" smtClean="0">
                <a:ea typeface="ＭＳ Ｐゴシック" pitchFamily="34" charset="-128"/>
              </a:rPr>
              <a:t>	</a:t>
            </a:r>
            <a:r>
              <a:rPr lang="el-GR" altLang="el-GR" sz="2200" u="sng" dirty="0" smtClean="0">
                <a:ea typeface="ＭＳ Ｐゴシック" pitchFamily="34" charset="-128"/>
              </a:rPr>
              <a:t>Έξοδα και ζημίες από απομείωση στοιχείων ενεργητικού </a:t>
            </a:r>
          </a:p>
          <a:p>
            <a:pPr algn="just">
              <a:buFont typeface="Arial" charset="0"/>
              <a:buNone/>
            </a:pPr>
            <a:endParaRPr lang="el-GR" altLang="el-GR" sz="2200" dirty="0" smtClean="0">
              <a:ea typeface="ＭＳ Ｐゴシック" pitchFamily="34" charset="-128"/>
            </a:endParaRPr>
          </a:p>
          <a:p>
            <a:pPr algn="just">
              <a:buFont typeface="Arial" charset="0"/>
              <a:buNone/>
            </a:pPr>
            <a:r>
              <a:rPr lang="el-GR" altLang="el-GR" sz="2200" dirty="0" smtClean="0">
                <a:ea typeface="ＭＳ Ｐゴシック" pitchFamily="34" charset="-128"/>
              </a:rPr>
              <a:t>	Οι τράπεζες οφείλουν να υπολογίζουν τις ζημίες που έχουν προκύψει σε απαιτήσεις τους (σε στοιχεία του ενεργητικού τους) είτε αυτές αφορούν τις χρηματοδοτήσεις που έχουν παράσχει, είτε αφορούν άλλα στοιχεία τους όπως μετοχές και ομόλογα.</a:t>
            </a:r>
            <a:endParaRPr lang="el-GR" altLang="el-GR" sz="2200" b="1" dirty="0" smtClean="0">
              <a:ea typeface="ＭＳ Ｐゴシック" pitchFamily="34" charset="-128"/>
            </a:endParaRPr>
          </a:p>
          <a:p>
            <a:pPr algn="just"/>
            <a:endParaRPr lang="el-GR" altLang="el-GR" sz="2200" dirty="0" smtClean="0">
              <a:ea typeface="ＭＳ Ｐゴシック" pitchFamily="34" charset="-128"/>
            </a:endParaRPr>
          </a:p>
          <a:p>
            <a:pPr algn="just">
              <a:buFont typeface="Arial" charset="0"/>
              <a:buNone/>
            </a:pPr>
            <a:r>
              <a:rPr lang="el-GR" altLang="el-GR" sz="2200" dirty="0" smtClean="0">
                <a:ea typeface="ＭＳ Ｐゴシック" pitchFamily="34" charset="-128"/>
              </a:rPr>
              <a:t>	Μετά την διαπίστωση ζημιών σε στοιχεία του ενεργητικού τους επιβάλλεται να διενεργούν απομειώσεις στην αξία αυτών στον λογαριασμό 69 (Ζημίες εκμετάλλευσης) του ΚΛΣΤ. </a:t>
            </a:r>
          </a:p>
          <a:p>
            <a:pPr algn="just">
              <a:buFont typeface="Arial" charset="0"/>
              <a:buNone/>
            </a:pPr>
            <a:endParaRPr lang="el-GR" altLang="el-GR" sz="2200" dirty="0" smtClean="0">
              <a:ea typeface="ＭＳ Ｐゴシック" pitchFamily="34" charset="-128"/>
            </a:endParaRPr>
          </a:p>
          <a:p>
            <a:pPr algn="just">
              <a:buFont typeface="Arial" charset="0"/>
              <a:buNone/>
            </a:pPr>
            <a:r>
              <a:rPr lang="el-GR" altLang="el-GR" sz="2200" dirty="0" smtClean="0">
                <a:ea typeface="ＭＳ Ｐゴシック" pitchFamily="34" charset="-128"/>
              </a:rPr>
              <a:t>	οι απομειώσεις των χρηματοδοτήσεων διενεργούνται στο λογ. 69.51, των μετοχών στο λογ. 69.53, των ομολόγων στο λογ. 69.52, των συμμετοχών στο λογ. 69.54, τυχόν ζημιές σε κτήρια εκμισθωμένα στο λογ. 69.31, ζημιές από εγγυητικές επιστολές στο λογ. 69.80 κλπ. </a:t>
            </a:r>
            <a:endParaRPr lang="el-GR" altLang="el-GR" sz="1600" dirty="0" smtClean="0">
              <a:ea typeface="ＭＳ Ｐゴシック" pitchFamily="34" charset="-128"/>
            </a:endParaRPr>
          </a:p>
          <a:p>
            <a:pPr>
              <a:buFont typeface="Arial" charset="0"/>
              <a:buNone/>
            </a:pPr>
            <a:r>
              <a:rPr lang="el-GR" altLang="el-GR" sz="1600" dirty="0" smtClean="0">
                <a:ea typeface="ＭＳ Ｐゴシック" pitchFamily="34" charset="-128"/>
              </a:rPr>
              <a:t>	</a:t>
            </a: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66564"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
        <p:nvSpPr>
          <p:cNvPr id="6656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a:r>
              <a:rPr lang="el-GR" altLang="el-GR" sz="1200" dirty="0"/>
              <a:t> </a:t>
            </a:r>
            <a:endParaRPr lang="el-GR" altLang="el-GR"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00FF"/>
                </a:solidFill>
              </a:rPr>
              <a:t>ΔΛΠ</a:t>
            </a:r>
            <a:endParaRPr lang="el-GR" b="1" dirty="0">
              <a:solidFill>
                <a:srgbClr val="0000FF"/>
              </a:solidFill>
            </a:endParaRPr>
          </a:p>
        </p:txBody>
      </p:sp>
      <p:sp>
        <p:nvSpPr>
          <p:cNvPr id="3" name="2 - Θέση περιεχομένου"/>
          <p:cNvSpPr>
            <a:spLocks noGrp="1"/>
          </p:cNvSpPr>
          <p:nvPr>
            <p:ph idx="1"/>
          </p:nvPr>
        </p:nvSpPr>
        <p:spPr/>
        <p:txBody>
          <a:bodyPr/>
          <a:lstStyle/>
          <a:p>
            <a:endParaRPr lang="el-GR"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9900" y="430213"/>
            <a:ext cx="7702500" cy="576262"/>
          </a:xfrm>
        </p:spPr>
        <p:txBody>
          <a:bodyPr>
            <a:noAutofit/>
          </a:bodyPr>
          <a:lstStyle/>
          <a:p>
            <a:pPr eaLnBrk="1" hangingPunct="1"/>
            <a:r>
              <a:rPr lang="el-GR" altLang="el-GR" sz="4000" b="1" dirty="0" smtClean="0">
                <a:solidFill>
                  <a:schemeClr val="accent2">
                    <a:lumMod val="50000"/>
                  </a:schemeClr>
                </a:solidFill>
              </a:rPr>
              <a:t>Τι είναι τα Λογιστικά Πρότυπα</a:t>
            </a:r>
          </a:p>
        </p:txBody>
      </p:sp>
      <p:sp>
        <p:nvSpPr>
          <p:cNvPr id="50179" name="Rectangle 3"/>
          <p:cNvSpPr>
            <a:spLocks noGrp="1" noChangeArrowheads="1"/>
          </p:cNvSpPr>
          <p:nvPr>
            <p:ph type="body" idx="1"/>
          </p:nvPr>
        </p:nvSpPr>
        <p:spPr>
          <a:xfrm>
            <a:off x="496888" y="1366838"/>
            <a:ext cx="8179568" cy="4726458"/>
          </a:xfrm>
        </p:spPr>
        <p:txBody>
          <a:bodyPr>
            <a:normAutofit/>
          </a:bodyPr>
          <a:lstStyle/>
          <a:p>
            <a:pPr marL="0" indent="0" algn="just" eaLnBrk="1" hangingPunct="1">
              <a:buFont typeface="Wingdings" pitchFamily="2" charset="2"/>
              <a:buNone/>
            </a:pPr>
            <a:r>
              <a:rPr lang="el-GR" altLang="el-GR" dirty="0" smtClean="0"/>
              <a:t>Είναι ένα σύνολο αρχών, μεθόδων και οδηγιών για την αντιμετώπιση συγκεκριμένων θεμάτων λογιστικής φύσεως, η εφαρμογή των οποίων οδηγεί στον υπολογισμό του οικονομικού αποτελέσματος και την κατάρτιση των οικονομικών καταστάσεων μιας επιχειρήσεως με αυστηρά προσδιοριζόμενο και ομοιόμορφο τρόπο </a:t>
            </a:r>
          </a:p>
        </p:txBody>
      </p:sp>
    </p:spTree>
  </p:cSld>
  <p:clrMapOvr>
    <a:masterClrMapping/>
  </p:clrMapOvr>
  <p:transition spd="med">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22300" y="376238"/>
            <a:ext cx="7982148" cy="652462"/>
          </a:xfrm>
        </p:spPr>
        <p:txBody>
          <a:bodyPr>
            <a:noAutofit/>
          </a:bodyPr>
          <a:lstStyle/>
          <a:p>
            <a:pPr eaLnBrk="1" hangingPunct="1"/>
            <a:r>
              <a:rPr lang="el-GR" altLang="el-GR" sz="4000" b="1" dirty="0" smtClean="0">
                <a:solidFill>
                  <a:schemeClr val="accent2">
                    <a:lumMod val="50000"/>
                  </a:schemeClr>
                </a:solidFill>
              </a:rPr>
              <a:t>Διεθνή Λογιστικά Πρότυπα</a:t>
            </a:r>
          </a:p>
        </p:txBody>
      </p:sp>
      <p:sp>
        <p:nvSpPr>
          <p:cNvPr id="51203" name="Rectangle 3"/>
          <p:cNvSpPr>
            <a:spLocks noGrp="1" noChangeArrowheads="1"/>
          </p:cNvSpPr>
          <p:nvPr>
            <p:ph type="body" idx="1"/>
          </p:nvPr>
        </p:nvSpPr>
        <p:spPr>
          <a:xfrm>
            <a:off x="395536" y="1484313"/>
            <a:ext cx="8424936" cy="4495800"/>
          </a:xfrm>
        </p:spPr>
        <p:txBody>
          <a:bodyPr>
            <a:normAutofit/>
          </a:bodyPr>
          <a:lstStyle/>
          <a:p>
            <a:pPr marL="0" indent="0" algn="just" eaLnBrk="1" hangingPunct="1">
              <a:buFont typeface="Wingdings" pitchFamily="2" charset="2"/>
              <a:buNone/>
            </a:pPr>
            <a:r>
              <a:rPr lang="el-GR" altLang="el-GR" dirty="0" smtClean="0"/>
              <a:t>Είναι αρχές και κανόνες που αποδέχεται το Διεθνές Συμβούλιο Λογιστικών Προτύπων (</a:t>
            </a:r>
            <a:r>
              <a:rPr lang="fr-FR" altLang="el-GR" dirty="0" smtClean="0"/>
              <a:t>International Accounting</a:t>
            </a:r>
            <a:r>
              <a:rPr lang="el-GR" altLang="el-GR" dirty="0" smtClean="0"/>
              <a:t> </a:t>
            </a:r>
            <a:r>
              <a:rPr lang="fr-FR" altLang="el-GR" dirty="0" smtClean="0"/>
              <a:t>Standards Board – IASB) </a:t>
            </a:r>
            <a:r>
              <a:rPr lang="el-GR" altLang="el-GR" dirty="0" smtClean="0"/>
              <a:t>και οι οποίες είναι ενσωματωμένες στο πλαίσιο Αρχών (</a:t>
            </a:r>
            <a:r>
              <a:rPr lang="en-US" altLang="el-GR" dirty="0" smtClean="0"/>
              <a:t>Framework) </a:t>
            </a:r>
            <a:r>
              <a:rPr lang="el-GR" altLang="el-GR" dirty="0" smtClean="0"/>
              <a:t>και στα πρότυπα </a:t>
            </a:r>
            <a:r>
              <a:rPr lang="en-US" altLang="el-GR" dirty="0" smtClean="0"/>
              <a:t>(Standards)</a:t>
            </a:r>
            <a:r>
              <a:rPr lang="el-GR" altLang="el-GR" dirty="0" smtClean="0"/>
              <a:t>.</a:t>
            </a:r>
          </a:p>
        </p:txBody>
      </p:sp>
    </p:spTree>
  </p:cSld>
  <p:clrMapOvr>
    <a:masterClrMapping/>
  </p:clrMapOvr>
  <p:transition spd="med">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95288" y="228600"/>
            <a:ext cx="8137152" cy="1219200"/>
          </a:xfrm>
        </p:spPr>
        <p:txBody>
          <a:bodyPr>
            <a:normAutofit/>
          </a:bodyPr>
          <a:lstStyle/>
          <a:p>
            <a:pPr eaLnBrk="1" hangingPunct="1"/>
            <a:r>
              <a:rPr lang="el-GR" altLang="el-GR" sz="4000" b="1" dirty="0" smtClean="0">
                <a:solidFill>
                  <a:schemeClr val="accent2">
                    <a:lumMod val="50000"/>
                  </a:schemeClr>
                </a:solidFill>
              </a:rPr>
              <a:t>Τι είναι το </a:t>
            </a:r>
            <a:r>
              <a:rPr lang="en-US" altLang="el-GR" sz="4000" b="1" dirty="0" smtClean="0">
                <a:solidFill>
                  <a:schemeClr val="accent2">
                    <a:lumMod val="50000"/>
                  </a:schemeClr>
                </a:solidFill>
              </a:rPr>
              <a:t>IASB </a:t>
            </a:r>
            <a:r>
              <a:rPr lang="el-GR" altLang="el-GR" sz="4000" b="1" dirty="0" smtClean="0">
                <a:solidFill>
                  <a:schemeClr val="accent2">
                    <a:lumMod val="50000"/>
                  </a:schemeClr>
                </a:solidFill>
              </a:rPr>
              <a:t>(πρώην </a:t>
            </a:r>
            <a:r>
              <a:rPr lang="en-US" altLang="el-GR" sz="4000" b="1" dirty="0" smtClean="0">
                <a:solidFill>
                  <a:schemeClr val="accent2">
                    <a:lumMod val="50000"/>
                  </a:schemeClr>
                </a:solidFill>
              </a:rPr>
              <a:t>IASC)</a:t>
            </a:r>
            <a:endParaRPr lang="el-GR" altLang="el-GR" sz="4000" b="1" dirty="0" smtClean="0">
              <a:solidFill>
                <a:schemeClr val="accent2">
                  <a:lumMod val="50000"/>
                </a:schemeClr>
              </a:solidFill>
            </a:endParaRPr>
          </a:p>
        </p:txBody>
      </p:sp>
      <p:sp>
        <p:nvSpPr>
          <p:cNvPr id="52227" name="Rectangle 3"/>
          <p:cNvSpPr>
            <a:spLocks noGrp="1" noChangeArrowheads="1"/>
          </p:cNvSpPr>
          <p:nvPr>
            <p:ph type="body" idx="1"/>
          </p:nvPr>
        </p:nvSpPr>
        <p:spPr>
          <a:xfrm>
            <a:off x="474663" y="1957388"/>
            <a:ext cx="8345809" cy="3055788"/>
          </a:xfrm>
        </p:spPr>
        <p:txBody>
          <a:bodyPr/>
          <a:lstStyle/>
          <a:p>
            <a:pPr marL="0" indent="0" algn="just" eaLnBrk="1" hangingPunct="1">
              <a:buFont typeface="Wingdings" pitchFamily="2" charset="2"/>
              <a:buNone/>
            </a:pPr>
            <a:r>
              <a:rPr lang="el-GR" altLang="el-GR" dirty="0" smtClean="0"/>
              <a:t>Είναι ένα υπερεθνικό όργανο που εδρεύει στη Μεγάλη Βρετανία και σκοπός του οποίου είναι η έκδοση υψηλού επιπέδου και γενικής αποδοχής Λογιστικών προτύπων</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a:xfrm>
            <a:off x="457200" y="274638"/>
            <a:ext cx="8229600" cy="706090"/>
          </a:xfrm>
        </p:spPr>
        <p:txBody>
          <a:bodyPr>
            <a:normAutofit fontScale="90000"/>
          </a:bodyPr>
          <a:lstStyle/>
          <a:p>
            <a:r>
              <a:rPr lang="el-GR" altLang="el-GR" b="1" dirty="0" smtClean="0"/>
              <a:t>Διάκριση των τραπεζών</a:t>
            </a:r>
          </a:p>
        </p:txBody>
      </p:sp>
      <p:sp>
        <p:nvSpPr>
          <p:cNvPr id="3" name="Θέση περιεχομένου 2"/>
          <p:cNvSpPr>
            <a:spLocks noGrp="1"/>
          </p:cNvSpPr>
          <p:nvPr>
            <p:ph idx="1"/>
          </p:nvPr>
        </p:nvSpPr>
        <p:spPr>
          <a:xfrm>
            <a:off x="179512" y="1124744"/>
            <a:ext cx="8713663" cy="5544616"/>
          </a:xfrm>
        </p:spPr>
        <p:txBody>
          <a:bodyPr>
            <a:noAutofit/>
          </a:bodyPr>
          <a:lstStyle/>
          <a:p>
            <a:pPr>
              <a:defRPr/>
            </a:pPr>
            <a:r>
              <a:rPr lang="el-GR" sz="2400" b="1" dirty="0" smtClean="0"/>
              <a:t>Κεντρικές τράπεζες</a:t>
            </a:r>
            <a:r>
              <a:rPr lang="el-GR" sz="2400" dirty="0" smtClean="0"/>
              <a:t/>
            </a:r>
            <a:br>
              <a:rPr lang="el-GR" sz="2400" dirty="0" smtClean="0"/>
            </a:br>
            <a:r>
              <a:rPr lang="el-GR" sz="2400" dirty="0" smtClean="0"/>
              <a:t>Έχουν το εκδοτικό προνόμιο και είναι υπεύθυνες για την άσκηση της νομισματικής πολιτικής</a:t>
            </a:r>
          </a:p>
          <a:p>
            <a:pPr>
              <a:spcBef>
                <a:spcPts val="1200"/>
              </a:spcBef>
              <a:defRPr/>
            </a:pPr>
            <a:r>
              <a:rPr lang="el-GR" sz="2400" b="1" dirty="0" smtClean="0"/>
              <a:t>Εμπορικές τράπεζες</a:t>
            </a:r>
            <a:r>
              <a:rPr lang="el-GR" sz="2400" dirty="0" smtClean="0"/>
              <a:t/>
            </a:r>
            <a:br>
              <a:rPr lang="el-GR" sz="2400" dirty="0" smtClean="0"/>
            </a:br>
            <a:r>
              <a:rPr lang="el-GR" sz="2400" dirty="0" smtClean="0"/>
              <a:t>Ασχολούνται με την αποδοχή καταθέσεων και τη χορήγηση δανείων</a:t>
            </a:r>
          </a:p>
          <a:p>
            <a:pPr>
              <a:spcBef>
                <a:spcPts val="1200"/>
              </a:spcBef>
              <a:defRPr/>
            </a:pPr>
            <a:r>
              <a:rPr lang="el-GR" sz="2400" b="1" dirty="0" smtClean="0"/>
              <a:t>Επενδυτικές τράπεζες</a:t>
            </a:r>
            <a:r>
              <a:rPr lang="el-GR" sz="2400" dirty="0" smtClean="0"/>
              <a:t/>
            </a:r>
            <a:br>
              <a:rPr lang="el-GR" sz="2400" dirty="0" smtClean="0"/>
            </a:br>
            <a:r>
              <a:rPr lang="el-GR" sz="2400" dirty="0" smtClean="0"/>
              <a:t>Ασχολούνται με τις συγχωνεύσεις, εξαγορές και αναδιαρθρώσεις επιχειρήσεων, καθώς και την παροχή βοήθειας σε επιχειρήσεις για την άντληση κεφαλαίων από μεμονωμένους επενδυτές και την κεφαλαιαγορά.</a:t>
            </a:r>
          </a:p>
          <a:p>
            <a:pPr marL="0" indent="0" algn="just">
              <a:buFont typeface="Wingdings" pitchFamily="2" charset="2"/>
              <a:buNone/>
              <a:defRPr/>
            </a:pPr>
            <a:r>
              <a:rPr lang="el-GR" sz="2400" dirty="0" smtClean="0"/>
              <a:t>Οι λογαριασμοί που συγκροτούν τον ισολογισμό και τα αποτελέσματα κάθε ξεχωριστής κατηγορίας τραπεζών είναι μεταξύ τους διαφορετικοί.</a:t>
            </a:r>
            <a:endParaRPr lang="el-GR" sz="2400" dirty="0"/>
          </a:p>
        </p:txBody>
      </p:sp>
    </p:spTree>
  </p:cSld>
  <p:clrMapOvr>
    <a:masterClrMapping/>
  </p:clrMapOvr>
  <p:transition spd="med">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706090"/>
          </a:xfrm>
        </p:spPr>
        <p:txBody>
          <a:bodyPr>
            <a:normAutofit/>
          </a:bodyPr>
          <a:lstStyle/>
          <a:p>
            <a:pPr eaLnBrk="1" hangingPunct="1"/>
            <a:r>
              <a:rPr lang="el-GR" altLang="el-GR" sz="4000" b="1" dirty="0" smtClean="0">
                <a:solidFill>
                  <a:schemeClr val="accent2">
                    <a:lumMod val="50000"/>
                  </a:schemeClr>
                </a:solidFill>
              </a:rPr>
              <a:t>Η Δομή του </a:t>
            </a:r>
            <a:r>
              <a:rPr lang="en-US" altLang="el-GR" sz="4000" b="1" dirty="0" smtClean="0">
                <a:solidFill>
                  <a:schemeClr val="accent2">
                    <a:lumMod val="50000"/>
                  </a:schemeClr>
                </a:solidFill>
              </a:rPr>
              <a:t>IASB</a:t>
            </a:r>
            <a:endParaRPr lang="el-GR" altLang="el-GR" sz="4000" b="1" dirty="0" smtClean="0">
              <a:solidFill>
                <a:schemeClr val="accent2">
                  <a:lumMod val="50000"/>
                </a:schemeClr>
              </a:solidFill>
            </a:endParaRPr>
          </a:p>
        </p:txBody>
      </p:sp>
      <p:sp>
        <p:nvSpPr>
          <p:cNvPr id="1651715" name="Rectangle 3"/>
          <p:cNvSpPr>
            <a:spLocks noChangeArrowheads="1"/>
          </p:cNvSpPr>
          <p:nvPr/>
        </p:nvSpPr>
        <p:spPr bwMode="auto">
          <a:xfrm>
            <a:off x="3552825" y="1341438"/>
            <a:ext cx="1570038" cy="768350"/>
          </a:xfrm>
          <a:prstGeom prst="rect">
            <a:avLst/>
          </a:prstGeom>
          <a:noFill/>
          <a:ln w="25400">
            <a:solidFill>
              <a:srgbClr val="000080"/>
            </a:solidFill>
            <a:miter lim="800000"/>
            <a:headEnd/>
            <a:tailEnd/>
          </a:ln>
          <a:effectLst/>
          <a:extLst>
            <a:ext uri="{909E8E84-426E-40DD-AFC4-6F175D3DCCD1}">
              <a14:hiddenFill xmlns:a14="http://schemas.microsoft.com/office/drawing/2010/main" xmlns="">
                <a:solidFill>
                  <a:srgbClr val="000099">
                    <a:alpha val="44000"/>
                  </a:srgb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l-GR" sz="2400" b="1" dirty="0">
                <a:solidFill>
                  <a:srgbClr val="000066"/>
                </a:solidFill>
                <a:effectLst>
                  <a:outerShdw blurRad="38100" dist="38100" dir="2700000" algn="tl">
                    <a:srgbClr val="C0C0C0"/>
                  </a:outerShdw>
                </a:effectLst>
              </a:rPr>
              <a:t>ΕΠΙΤΡΟΠΟΙ</a:t>
            </a:r>
          </a:p>
        </p:txBody>
      </p:sp>
      <p:sp>
        <p:nvSpPr>
          <p:cNvPr id="1651716" name="Oval 4"/>
          <p:cNvSpPr>
            <a:spLocks noChangeArrowheads="1"/>
          </p:cNvSpPr>
          <p:nvPr/>
        </p:nvSpPr>
        <p:spPr bwMode="auto">
          <a:xfrm>
            <a:off x="3062288" y="2809875"/>
            <a:ext cx="2547937" cy="1096963"/>
          </a:xfrm>
          <a:prstGeom prst="ellipse">
            <a:avLst/>
          </a:prstGeom>
          <a:noFill/>
          <a:ln w="28575">
            <a:solidFill>
              <a:srgbClr val="800000"/>
            </a:solidFill>
            <a:round/>
            <a:headEnd/>
            <a:tailEnd/>
          </a:ln>
          <a:effectLst/>
          <a:extLst>
            <a:ext uri="{909E8E84-426E-40DD-AFC4-6F175D3DCCD1}">
              <a14:hiddenFill xmlns:a14="http://schemas.microsoft.com/office/drawing/2010/main" xmlns="">
                <a:solidFill>
                  <a:srgbClr val="FF0000">
                    <a:alpha val="71001"/>
                  </a:srgb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l-GR" sz="2400" b="1" dirty="0">
                <a:solidFill>
                  <a:srgbClr val="800000"/>
                </a:solidFill>
                <a:effectLst>
                  <a:outerShdw blurRad="38100" dist="38100" dir="2700000" algn="tl">
                    <a:srgbClr val="C0C0C0"/>
                  </a:outerShdw>
                </a:effectLst>
              </a:rPr>
              <a:t>ΣΥΜΒΟΥΛΙΟ</a:t>
            </a:r>
            <a:r>
              <a:rPr lang="el-GR" sz="2400" b="1" dirty="0">
                <a:solidFill>
                  <a:srgbClr val="FFFFFF"/>
                </a:solidFill>
                <a:effectLst>
                  <a:outerShdw blurRad="38100" dist="38100" dir="2700000" algn="tl">
                    <a:srgbClr val="C0C0C0"/>
                  </a:outerShdw>
                </a:effectLst>
              </a:rPr>
              <a:t/>
            </a:r>
            <a:br>
              <a:rPr lang="el-GR" sz="2400" b="1" dirty="0">
                <a:solidFill>
                  <a:srgbClr val="FFFFFF"/>
                </a:solidFill>
                <a:effectLst>
                  <a:outerShdw blurRad="38100" dist="38100" dir="2700000" algn="tl">
                    <a:srgbClr val="C0C0C0"/>
                  </a:outerShdw>
                </a:effectLst>
              </a:rPr>
            </a:br>
            <a:r>
              <a:rPr lang="en-US" sz="2400" b="1" dirty="0">
                <a:solidFill>
                  <a:srgbClr val="800000"/>
                </a:solidFill>
                <a:effectLst>
                  <a:outerShdw blurRad="38100" dist="38100" dir="2700000" algn="tl">
                    <a:srgbClr val="C0C0C0"/>
                  </a:outerShdw>
                </a:effectLst>
              </a:rPr>
              <a:t>(IASB)</a:t>
            </a:r>
            <a:endParaRPr lang="el-GR" sz="2400" b="1" dirty="0">
              <a:solidFill>
                <a:srgbClr val="800000"/>
              </a:solidFill>
              <a:effectLst>
                <a:outerShdw blurRad="38100" dist="38100" dir="2700000" algn="tl">
                  <a:srgbClr val="C0C0C0"/>
                </a:outerShdw>
              </a:effectLst>
            </a:endParaRPr>
          </a:p>
        </p:txBody>
      </p:sp>
      <p:sp>
        <p:nvSpPr>
          <p:cNvPr id="53253" name="Rectangle 5"/>
          <p:cNvSpPr>
            <a:spLocks noChangeArrowheads="1"/>
          </p:cNvSpPr>
          <p:nvPr/>
        </p:nvSpPr>
        <p:spPr bwMode="auto">
          <a:xfrm>
            <a:off x="179512" y="2971800"/>
            <a:ext cx="2196976" cy="771525"/>
          </a:xfrm>
          <a:prstGeom prst="rect">
            <a:avLst/>
          </a:prstGeom>
          <a:noFill/>
          <a:ln w="25400">
            <a:solidFill>
              <a:srgbClr val="003300"/>
            </a:solidFill>
            <a:miter lim="800000"/>
            <a:headEnd/>
            <a:tailEnd/>
          </a:ln>
          <a:effectLst/>
        </p:spPr>
        <p:txBody>
          <a:bodyPr anchor="ctr"/>
          <a:lstStyle/>
          <a:p>
            <a:pPr algn="ctr"/>
            <a:r>
              <a:rPr lang="el-GR" altLang="el-GR" sz="2200" b="1" dirty="0">
                <a:solidFill>
                  <a:srgbClr val="003300"/>
                </a:solidFill>
              </a:rPr>
              <a:t>ΣΥΜΒΟΥΛΕΥΤΙΚΟ ΟΡΓΑΝΟ</a:t>
            </a:r>
          </a:p>
        </p:txBody>
      </p:sp>
      <p:sp>
        <p:nvSpPr>
          <p:cNvPr id="53254" name="Rectangle 6"/>
          <p:cNvSpPr>
            <a:spLocks noChangeArrowheads="1"/>
          </p:cNvSpPr>
          <p:nvPr/>
        </p:nvSpPr>
        <p:spPr bwMode="auto">
          <a:xfrm>
            <a:off x="6361112" y="2897188"/>
            <a:ext cx="2603376" cy="992187"/>
          </a:xfrm>
          <a:prstGeom prst="rect">
            <a:avLst/>
          </a:prstGeom>
          <a:noFill/>
          <a:ln w="31750">
            <a:solidFill>
              <a:srgbClr val="663300"/>
            </a:solidFill>
            <a:miter lim="800000"/>
            <a:headEnd/>
            <a:tailEnd/>
          </a:ln>
          <a:effectLst/>
        </p:spPr>
        <p:txBody>
          <a:bodyPr anchor="ctr"/>
          <a:lstStyle/>
          <a:p>
            <a:pPr algn="ctr"/>
            <a:r>
              <a:rPr lang="el-GR" altLang="el-GR" sz="2200" b="1" dirty="0">
                <a:solidFill>
                  <a:srgbClr val="7030A0"/>
                </a:solidFill>
              </a:rPr>
              <a:t>ΜΟΝΙΜΗ ΕΠΙΤΡΟΠΗ ΕΡΜΗΝΕΙΩΝ</a:t>
            </a:r>
          </a:p>
        </p:txBody>
      </p:sp>
      <p:sp>
        <p:nvSpPr>
          <p:cNvPr id="53255" name="Rectangle 7"/>
          <p:cNvSpPr>
            <a:spLocks noChangeArrowheads="1"/>
          </p:cNvSpPr>
          <p:nvPr/>
        </p:nvSpPr>
        <p:spPr bwMode="auto">
          <a:xfrm>
            <a:off x="1547664" y="4668838"/>
            <a:ext cx="6696744" cy="849312"/>
          </a:xfrm>
          <a:prstGeom prst="rect">
            <a:avLst/>
          </a:prstGeom>
          <a:noFill/>
          <a:ln w="25400">
            <a:solidFill>
              <a:srgbClr val="FF9900"/>
            </a:solidFill>
            <a:miter lim="800000"/>
            <a:headEnd/>
            <a:tailEnd/>
          </a:ln>
          <a:effectLst/>
        </p:spPr>
        <p:txBody>
          <a:bodyPr anchor="ctr"/>
          <a:lstStyle/>
          <a:p>
            <a:pPr algn="ctr"/>
            <a:r>
              <a:rPr lang="el-GR" altLang="el-GR" sz="2800" b="1" dirty="0">
                <a:solidFill>
                  <a:srgbClr val="CC3300"/>
                </a:solidFill>
              </a:rPr>
              <a:t>ΕΠΙΤΡΟΠΕΣ ΛΟΓΙΣΤΙΚΗΣ ΤΥΠΟΠΟΙΗΣΗΣ ΣΕ ΚΑΘΕ ΧΩΡΑ</a:t>
            </a:r>
          </a:p>
        </p:txBody>
      </p:sp>
      <p:sp>
        <p:nvSpPr>
          <p:cNvPr id="53256" name="Line 8"/>
          <p:cNvSpPr>
            <a:spLocks noChangeShapeType="1"/>
          </p:cNvSpPr>
          <p:nvPr/>
        </p:nvSpPr>
        <p:spPr bwMode="auto">
          <a:xfrm>
            <a:off x="4337050" y="2120900"/>
            <a:ext cx="0" cy="636588"/>
          </a:xfrm>
          <a:prstGeom prst="line">
            <a:avLst/>
          </a:prstGeom>
          <a:noFill/>
          <a:ln w="22225">
            <a:solidFill>
              <a:schemeClr val="tx1"/>
            </a:solidFill>
            <a:round/>
            <a:headEnd type="arrow" w="med" len="med"/>
            <a:tailEnd type="arrow" w="med" len="med"/>
          </a:ln>
          <a:effectLst/>
        </p:spPr>
        <p:txBody>
          <a:bodyPr/>
          <a:lstStyle/>
          <a:p>
            <a:endParaRPr lang="el-GR" dirty="0"/>
          </a:p>
        </p:txBody>
      </p:sp>
      <p:sp>
        <p:nvSpPr>
          <p:cNvPr id="53257" name="Line 9"/>
          <p:cNvSpPr>
            <a:spLocks noChangeShapeType="1"/>
          </p:cNvSpPr>
          <p:nvPr/>
        </p:nvSpPr>
        <p:spPr bwMode="auto">
          <a:xfrm>
            <a:off x="4337050" y="3960813"/>
            <a:ext cx="0" cy="636587"/>
          </a:xfrm>
          <a:prstGeom prst="line">
            <a:avLst/>
          </a:prstGeom>
          <a:noFill/>
          <a:ln w="22225">
            <a:solidFill>
              <a:schemeClr val="tx1"/>
            </a:solidFill>
            <a:round/>
            <a:headEnd type="arrow" w="med" len="med"/>
            <a:tailEnd type="arrow" w="med" len="med"/>
          </a:ln>
          <a:effectLst/>
        </p:spPr>
        <p:txBody>
          <a:bodyPr/>
          <a:lstStyle/>
          <a:p>
            <a:endParaRPr lang="el-GR" dirty="0"/>
          </a:p>
        </p:txBody>
      </p:sp>
      <p:sp>
        <p:nvSpPr>
          <p:cNvPr id="53258" name="Line 10"/>
          <p:cNvSpPr>
            <a:spLocks noChangeShapeType="1"/>
          </p:cNvSpPr>
          <p:nvPr/>
        </p:nvSpPr>
        <p:spPr bwMode="auto">
          <a:xfrm rot="5400000">
            <a:off x="2734469" y="3063082"/>
            <a:ext cx="0" cy="588962"/>
          </a:xfrm>
          <a:prstGeom prst="line">
            <a:avLst/>
          </a:prstGeom>
          <a:noFill/>
          <a:ln w="22225">
            <a:solidFill>
              <a:schemeClr val="tx1"/>
            </a:solidFill>
            <a:round/>
            <a:headEnd type="arrow" w="med" len="med"/>
            <a:tailEnd type="arrow" w="med" len="med"/>
          </a:ln>
          <a:effectLst/>
        </p:spPr>
        <p:txBody>
          <a:bodyPr/>
          <a:lstStyle/>
          <a:p>
            <a:endParaRPr lang="el-GR" dirty="0"/>
          </a:p>
        </p:txBody>
      </p:sp>
      <p:sp>
        <p:nvSpPr>
          <p:cNvPr id="53259" name="Line 11"/>
          <p:cNvSpPr>
            <a:spLocks noChangeShapeType="1"/>
          </p:cNvSpPr>
          <p:nvPr/>
        </p:nvSpPr>
        <p:spPr bwMode="auto">
          <a:xfrm rot="5400000">
            <a:off x="5935663" y="3062288"/>
            <a:ext cx="0" cy="590550"/>
          </a:xfrm>
          <a:prstGeom prst="line">
            <a:avLst/>
          </a:prstGeom>
          <a:noFill/>
          <a:ln w="22225">
            <a:solidFill>
              <a:schemeClr val="tx1"/>
            </a:solidFill>
            <a:round/>
            <a:headEnd type="arrow" w="med" len="med"/>
            <a:tailEnd type="arrow" w="med" len="med"/>
          </a:ln>
          <a:effectLst/>
        </p:spPr>
        <p:txBody>
          <a:bodyPr/>
          <a:lstStyle/>
          <a:p>
            <a:endParaRPr lang="el-GR" dirty="0"/>
          </a:p>
        </p:txBody>
      </p:sp>
      <p:sp>
        <p:nvSpPr>
          <p:cNvPr id="53260" name="Line 12"/>
          <p:cNvSpPr>
            <a:spLocks noChangeShapeType="1"/>
          </p:cNvSpPr>
          <p:nvPr/>
        </p:nvSpPr>
        <p:spPr bwMode="auto">
          <a:xfrm rot="2700000">
            <a:off x="3323432" y="3877468"/>
            <a:ext cx="0" cy="588963"/>
          </a:xfrm>
          <a:prstGeom prst="line">
            <a:avLst/>
          </a:prstGeom>
          <a:noFill/>
          <a:ln w="22225">
            <a:solidFill>
              <a:schemeClr val="tx1"/>
            </a:solidFill>
            <a:round/>
            <a:headEnd type="arrow" w="med" len="med"/>
            <a:tailEnd type="arrow" w="med" len="med"/>
          </a:ln>
          <a:effectLst/>
        </p:spPr>
        <p:txBody>
          <a:bodyPr/>
          <a:lstStyle/>
          <a:p>
            <a:endParaRPr lang="el-GR" dirty="0"/>
          </a:p>
        </p:txBody>
      </p:sp>
      <p:sp>
        <p:nvSpPr>
          <p:cNvPr id="53261" name="Line 13"/>
          <p:cNvSpPr>
            <a:spLocks noChangeShapeType="1"/>
          </p:cNvSpPr>
          <p:nvPr/>
        </p:nvSpPr>
        <p:spPr bwMode="auto">
          <a:xfrm rot="8100000">
            <a:off x="5314950" y="3890963"/>
            <a:ext cx="0" cy="636587"/>
          </a:xfrm>
          <a:prstGeom prst="line">
            <a:avLst/>
          </a:prstGeom>
          <a:noFill/>
          <a:ln w="22225">
            <a:solidFill>
              <a:schemeClr val="tx1"/>
            </a:solidFill>
            <a:round/>
            <a:headEnd type="arrow" w="med" len="med"/>
            <a:tailEnd type="arrow" w="med" len="med"/>
          </a:ln>
          <a:effectLst/>
        </p:spPr>
        <p:txBody>
          <a:bodyPr/>
          <a:lstStyle/>
          <a:p>
            <a:endParaRPr lang="el-GR" dirty="0"/>
          </a:p>
        </p:txBody>
      </p:sp>
    </p:spTree>
  </p:cSld>
  <p:clrMapOvr>
    <a:masterClrMapping/>
  </p:clrMapOvr>
  <p:transition spd="med">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8913" y="273050"/>
            <a:ext cx="8631559" cy="914400"/>
          </a:xfrm>
        </p:spPr>
        <p:txBody>
          <a:bodyPr>
            <a:noAutofit/>
          </a:bodyPr>
          <a:lstStyle/>
          <a:p>
            <a:pPr eaLnBrk="1" hangingPunct="1"/>
            <a:r>
              <a:rPr lang="el-GR" altLang="el-GR" sz="2800" b="1" dirty="0" smtClean="0">
                <a:solidFill>
                  <a:schemeClr val="accent2">
                    <a:lumMod val="50000"/>
                  </a:schemeClr>
                </a:solidFill>
              </a:rPr>
              <a:t>Διεθνή Λογιστικά Πρότυπα (</a:t>
            </a:r>
            <a:r>
              <a:rPr lang="en-US" altLang="el-GR" sz="2800" b="1" dirty="0" smtClean="0">
                <a:solidFill>
                  <a:schemeClr val="accent2">
                    <a:lumMod val="50000"/>
                  </a:schemeClr>
                </a:solidFill>
              </a:rPr>
              <a:t>IAS) </a:t>
            </a:r>
            <a:r>
              <a:rPr lang="el-GR" altLang="el-GR" sz="2800" b="1" dirty="0" smtClean="0">
                <a:solidFill>
                  <a:schemeClr val="accent2">
                    <a:lumMod val="50000"/>
                  </a:schemeClr>
                </a:solidFill>
              </a:rPr>
              <a:t>και Διεθνή Πρότυπα χρηματοοικονομικής πληροφόρησης</a:t>
            </a:r>
            <a:r>
              <a:rPr lang="en-US" altLang="el-GR" sz="2800" b="1" dirty="0" smtClean="0">
                <a:solidFill>
                  <a:schemeClr val="accent2">
                    <a:lumMod val="50000"/>
                  </a:schemeClr>
                </a:solidFill>
              </a:rPr>
              <a:t> (IFRS)</a:t>
            </a:r>
            <a:endParaRPr lang="el-GR" altLang="el-GR" sz="2800" b="1" dirty="0" smtClean="0">
              <a:solidFill>
                <a:schemeClr val="accent2">
                  <a:lumMod val="50000"/>
                </a:schemeClr>
              </a:solidFill>
            </a:endParaRPr>
          </a:p>
        </p:txBody>
      </p:sp>
      <p:sp>
        <p:nvSpPr>
          <p:cNvPr id="54275" name="Rectangle 3"/>
          <p:cNvSpPr>
            <a:spLocks noGrp="1" noChangeArrowheads="1"/>
          </p:cNvSpPr>
          <p:nvPr>
            <p:ph type="body" sz="half" idx="1"/>
          </p:nvPr>
        </p:nvSpPr>
        <p:spPr>
          <a:xfrm>
            <a:off x="177800" y="2708275"/>
            <a:ext cx="2738438" cy="3384550"/>
          </a:xfrm>
          <a:noFill/>
          <a:ln w="28575">
            <a:solidFill>
              <a:srgbClr val="000066"/>
            </a:solidFill>
          </a:ln>
        </p:spPr>
        <p:txBody>
          <a:bodyPr/>
          <a:lstStyle/>
          <a:p>
            <a:pPr marL="0" indent="0" eaLnBrk="1" hangingPunct="1">
              <a:buFont typeface="Wingdings" pitchFamily="2" charset="2"/>
              <a:buNone/>
              <a:tabLst>
                <a:tab pos="185738" algn="l"/>
              </a:tabLst>
            </a:pPr>
            <a:r>
              <a:rPr lang="el-GR" altLang="el-GR" sz="2400" dirty="0" smtClean="0"/>
              <a:t>Χρησιμοποιείται ως οδηγός για</a:t>
            </a:r>
          </a:p>
          <a:p>
            <a:pPr marL="0" indent="0" eaLnBrk="1" hangingPunct="1">
              <a:buClr>
                <a:srgbClr val="000066"/>
              </a:buClr>
              <a:tabLst>
                <a:tab pos="185738" algn="l"/>
              </a:tabLst>
            </a:pPr>
            <a:r>
              <a:rPr lang="el-GR" altLang="el-GR" sz="2400" dirty="0" smtClean="0"/>
              <a:t>την ανάπτυξη </a:t>
            </a:r>
            <a:r>
              <a:rPr lang="en-US" altLang="el-GR" sz="2400" dirty="0" smtClean="0"/>
              <a:t>	</a:t>
            </a:r>
            <a:r>
              <a:rPr lang="el-GR" altLang="el-GR" sz="2400" dirty="0" smtClean="0"/>
              <a:t>των Προτύπων </a:t>
            </a:r>
            <a:r>
              <a:rPr lang="en-US" altLang="el-GR" sz="2400" dirty="0" smtClean="0"/>
              <a:t>	</a:t>
            </a:r>
            <a:r>
              <a:rPr lang="el-GR" altLang="el-GR" sz="2400" dirty="0" smtClean="0"/>
              <a:t>και </a:t>
            </a:r>
          </a:p>
          <a:p>
            <a:pPr marL="0" indent="0" eaLnBrk="1" hangingPunct="1">
              <a:buClr>
                <a:srgbClr val="000066"/>
              </a:buClr>
              <a:tabLst>
                <a:tab pos="185738" algn="l"/>
              </a:tabLst>
            </a:pPr>
            <a:r>
              <a:rPr lang="el-GR" altLang="el-GR" sz="2400" dirty="0" smtClean="0"/>
              <a:t>την επίλυση 	λογιστικών </a:t>
            </a:r>
            <a:r>
              <a:rPr lang="en-US" altLang="el-GR" sz="2400" dirty="0" smtClean="0"/>
              <a:t>	</a:t>
            </a:r>
            <a:r>
              <a:rPr lang="el-GR" altLang="el-GR" sz="2400" dirty="0" smtClean="0"/>
              <a:t>θεμάτων</a:t>
            </a:r>
          </a:p>
        </p:txBody>
      </p:sp>
      <p:sp>
        <p:nvSpPr>
          <p:cNvPr id="54276" name="Rectangle 4"/>
          <p:cNvSpPr>
            <a:spLocks noGrp="1" noChangeArrowheads="1"/>
          </p:cNvSpPr>
          <p:nvPr>
            <p:ph type="body" sz="half" idx="2"/>
          </p:nvPr>
        </p:nvSpPr>
        <p:spPr>
          <a:xfrm>
            <a:off x="3130550" y="2798763"/>
            <a:ext cx="3022600" cy="3279775"/>
          </a:xfrm>
          <a:noFill/>
          <a:ln w="28575">
            <a:solidFill>
              <a:srgbClr val="000066"/>
            </a:solidFill>
          </a:ln>
        </p:spPr>
        <p:txBody>
          <a:bodyPr/>
          <a:lstStyle/>
          <a:p>
            <a:pPr marL="6350" indent="-6350" eaLnBrk="1" hangingPunct="1">
              <a:buFont typeface="Wingdings" pitchFamily="2" charset="2"/>
              <a:buNone/>
              <a:tabLst>
                <a:tab pos="274638" algn="l"/>
              </a:tabLst>
            </a:pPr>
            <a:r>
              <a:rPr lang="el-GR" altLang="el-GR" sz="2400" b="1" dirty="0" smtClean="0"/>
              <a:t> </a:t>
            </a:r>
            <a:r>
              <a:rPr lang="en-US" altLang="el-GR" sz="2400" b="1" dirty="0" smtClean="0"/>
              <a:t>I</a:t>
            </a:r>
            <a:r>
              <a:rPr lang="en-US" altLang="el-GR" sz="2400" dirty="0" smtClean="0"/>
              <a:t>nternational</a:t>
            </a:r>
            <a:endParaRPr lang="el-GR" altLang="el-GR" sz="2400" dirty="0" smtClean="0"/>
          </a:p>
          <a:p>
            <a:pPr marL="6350" indent="-6350" eaLnBrk="1" hangingPunct="1">
              <a:buFont typeface="Wingdings" pitchFamily="2" charset="2"/>
              <a:buNone/>
              <a:tabLst>
                <a:tab pos="274638" algn="l"/>
              </a:tabLst>
            </a:pPr>
            <a:r>
              <a:rPr lang="en-US" altLang="el-GR" sz="2400" b="1" dirty="0" smtClean="0"/>
              <a:t>A</a:t>
            </a:r>
            <a:r>
              <a:rPr lang="en-US" altLang="el-GR" sz="2400" dirty="0" smtClean="0"/>
              <a:t>ccounting</a:t>
            </a:r>
          </a:p>
          <a:p>
            <a:pPr marL="6350" indent="-6350" eaLnBrk="1" hangingPunct="1">
              <a:buFont typeface="Wingdings" pitchFamily="2" charset="2"/>
              <a:buNone/>
              <a:tabLst>
                <a:tab pos="274638" algn="l"/>
              </a:tabLst>
            </a:pPr>
            <a:r>
              <a:rPr lang="en-US" altLang="el-GR" sz="2400" b="1" dirty="0" smtClean="0"/>
              <a:t>S</a:t>
            </a:r>
            <a:r>
              <a:rPr lang="en-US" altLang="el-GR" sz="2400" dirty="0" smtClean="0"/>
              <a:t>tandards</a:t>
            </a:r>
          </a:p>
          <a:p>
            <a:pPr marL="6350" indent="-6350" eaLnBrk="1" hangingPunct="1">
              <a:buFont typeface="Wingdings" pitchFamily="2" charset="2"/>
              <a:buNone/>
              <a:tabLst>
                <a:tab pos="274638" algn="l"/>
              </a:tabLst>
            </a:pPr>
            <a:endParaRPr lang="en-US" altLang="el-GR" sz="2400" dirty="0" smtClean="0"/>
          </a:p>
          <a:p>
            <a:pPr marL="6350" indent="-6350" eaLnBrk="1" hangingPunct="1">
              <a:spcBef>
                <a:spcPct val="0"/>
              </a:spcBef>
              <a:buFont typeface="Wingdings" pitchFamily="2" charset="2"/>
              <a:buNone/>
              <a:tabLst>
                <a:tab pos="274638" algn="l"/>
              </a:tabLst>
            </a:pPr>
            <a:r>
              <a:rPr lang="el-GR" altLang="el-GR" sz="2400" dirty="0" smtClean="0"/>
              <a:t>(Πρόκειται για τα </a:t>
            </a:r>
            <a:r>
              <a:rPr lang="en-US" altLang="el-GR" sz="2400" dirty="0" smtClean="0"/>
              <a:t>29 </a:t>
            </a:r>
            <a:r>
              <a:rPr lang="el-GR" altLang="el-GR" sz="2400" dirty="0" smtClean="0"/>
              <a:t>σε ισχύ πρότυπα που έχουν εκδοθεί από την </a:t>
            </a:r>
            <a:r>
              <a:rPr lang="en-US" altLang="el-GR" sz="2400" dirty="0" smtClean="0"/>
              <a:t>IASC)</a:t>
            </a:r>
            <a:endParaRPr lang="el-GR" altLang="el-GR" sz="2400" dirty="0" smtClean="0"/>
          </a:p>
        </p:txBody>
      </p:sp>
      <p:sp>
        <p:nvSpPr>
          <p:cNvPr id="54277" name="Rectangle 5"/>
          <p:cNvSpPr>
            <a:spLocks noChangeArrowheads="1"/>
          </p:cNvSpPr>
          <p:nvPr/>
        </p:nvSpPr>
        <p:spPr bwMode="auto">
          <a:xfrm>
            <a:off x="395288" y="1628775"/>
            <a:ext cx="2159000" cy="431800"/>
          </a:xfrm>
          <a:prstGeom prst="rect">
            <a:avLst/>
          </a:prstGeom>
          <a:noFill/>
          <a:ln w="9525">
            <a:noFill/>
            <a:miter lim="800000"/>
            <a:headEnd/>
            <a:tailEnd/>
          </a:ln>
          <a:effectLst/>
        </p:spPr>
        <p:txBody>
          <a:bodyPr anchor="ctr"/>
          <a:lstStyle/>
          <a:p>
            <a:pPr algn="ctr"/>
            <a:r>
              <a:rPr lang="el-GR" altLang="el-GR" sz="2400" b="1" dirty="0">
                <a:solidFill>
                  <a:srgbClr val="0000FF"/>
                </a:solidFill>
              </a:rPr>
              <a:t>Πλαίσιο αρχών</a:t>
            </a:r>
          </a:p>
        </p:txBody>
      </p:sp>
      <p:sp>
        <p:nvSpPr>
          <p:cNvPr id="54278" name="Rectangle 6"/>
          <p:cNvSpPr>
            <a:spLocks noChangeArrowheads="1"/>
          </p:cNvSpPr>
          <p:nvPr/>
        </p:nvSpPr>
        <p:spPr bwMode="auto">
          <a:xfrm>
            <a:off x="5003800" y="1484313"/>
            <a:ext cx="2160588" cy="360362"/>
          </a:xfrm>
          <a:prstGeom prst="rect">
            <a:avLst/>
          </a:prstGeom>
          <a:noFill/>
          <a:ln w="9525">
            <a:noFill/>
            <a:miter lim="800000"/>
            <a:headEnd/>
            <a:tailEnd/>
          </a:ln>
          <a:effectLst/>
        </p:spPr>
        <p:txBody>
          <a:bodyPr anchor="ctr"/>
          <a:lstStyle/>
          <a:p>
            <a:pPr algn="ctr"/>
            <a:r>
              <a:rPr lang="el-GR" altLang="el-GR" sz="2400" b="1" dirty="0">
                <a:solidFill>
                  <a:srgbClr val="C00000"/>
                </a:solidFill>
              </a:rPr>
              <a:t>Πρότυπα</a:t>
            </a:r>
          </a:p>
        </p:txBody>
      </p:sp>
      <p:sp>
        <p:nvSpPr>
          <p:cNvPr id="54279" name="Rectangle 7"/>
          <p:cNvSpPr>
            <a:spLocks noChangeArrowheads="1"/>
          </p:cNvSpPr>
          <p:nvPr/>
        </p:nvSpPr>
        <p:spPr bwMode="auto">
          <a:xfrm>
            <a:off x="6443663" y="2708275"/>
            <a:ext cx="2451100" cy="3384550"/>
          </a:xfrm>
          <a:prstGeom prst="rect">
            <a:avLst/>
          </a:prstGeom>
          <a:noFill/>
          <a:ln w="28575" algn="ctr">
            <a:solidFill>
              <a:srgbClr val="000066"/>
            </a:solidFill>
            <a:miter lim="800000"/>
            <a:headEnd/>
            <a:tailEnd/>
          </a:ln>
          <a:effectLst/>
        </p:spPr>
        <p:txBody>
          <a:bodyPr/>
          <a:lstStyle/>
          <a:p>
            <a:pPr>
              <a:spcBef>
                <a:spcPct val="20000"/>
              </a:spcBef>
              <a:buClr>
                <a:srgbClr val="330066"/>
              </a:buClr>
              <a:buSzPct val="70000"/>
              <a:buFont typeface="Wingdings" pitchFamily="2" charset="2"/>
              <a:buNone/>
              <a:tabLst>
                <a:tab pos="274638" algn="l"/>
              </a:tabLst>
            </a:pPr>
            <a:r>
              <a:rPr lang="en-US" altLang="el-GR" sz="2400" b="1" dirty="0" smtClean="0">
                <a:solidFill>
                  <a:srgbClr val="000066"/>
                </a:solidFill>
              </a:rPr>
              <a:t>I</a:t>
            </a:r>
            <a:r>
              <a:rPr lang="en-US" altLang="el-GR" sz="2400" dirty="0" smtClean="0">
                <a:solidFill>
                  <a:srgbClr val="000066"/>
                </a:solidFill>
              </a:rPr>
              <a:t>nternational</a:t>
            </a:r>
            <a:endParaRPr lang="en-US" altLang="el-GR" sz="2400" dirty="0">
              <a:solidFill>
                <a:srgbClr val="000066"/>
              </a:solidFill>
            </a:endParaRPr>
          </a:p>
          <a:p>
            <a:pPr>
              <a:spcBef>
                <a:spcPct val="20000"/>
              </a:spcBef>
              <a:buClr>
                <a:srgbClr val="330066"/>
              </a:buClr>
              <a:buSzPct val="70000"/>
              <a:buFont typeface="Wingdings" pitchFamily="2" charset="2"/>
              <a:buNone/>
              <a:tabLst>
                <a:tab pos="274638" algn="l"/>
              </a:tabLst>
            </a:pPr>
            <a:r>
              <a:rPr lang="en-US" altLang="el-GR" sz="2400" b="1" dirty="0" smtClean="0">
                <a:solidFill>
                  <a:srgbClr val="000066"/>
                </a:solidFill>
              </a:rPr>
              <a:t>F</a:t>
            </a:r>
            <a:r>
              <a:rPr lang="en-US" altLang="el-GR" sz="2400" dirty="0" smtClean="0">
                <a:solidFill>
                  <a:srgbClr val="000066"/>
                </a:solidFill>
              </a:rPr>
              <a:t>inancial</a:t>
            </a:r>
            <a:endParaRPr lang="en-US" altLang="el-GR" sz="2400" dirty="0">
              <a:solidFill>
                <a:srgbClr val="000066"/>
              </a:solidFill>
            </a:endParaRPr>
          </a:p>
          <a:p>
            <a:pPr>
              <a:spcBef>
                <a:spcPct val="20000"/>
              </a:spcBef>
              <a:buClr>
                <a:srgbClr val="330066"/>
              </a:buClr>
              <a:buSzPct val="70000"/>
              <a:buFont typeface="Wingdings" pitchFamily="2" charset="2"/>
              <a:buNone/>
              <a:tabLst>
                <a:tab pos="274638" algn="l"/>
              </a:tabLst>
            </a:pPr>
            <a:r>
              <a:rPr lang="en-US" altLang="el-GR" sz="2400" b="1" dirty="0" smtClean="0">
                <a:solidFill>
                  <a:srgbClr val="000066"/>
                </a:solidFill>
              </a:rPr>
              <a:t>R</a:t>
            </a:r>
            <a:r>
              <a:rPr lang="en-US" altLang="el-GR" sz="2400" dirty="0" smtClean="0">
                <a:solidFill>
                  <a:srgbClr val="000066"/>
                </a:solidFill>
              </a:rPr>
              <a:t>eporting</a:t>
            </a:r>
            <a:endParaRPr lang="en-US" altLang="el-GR" sz="2400" dirty="0">
              <a:solidFill>
                <a:srgbClr val="000066"/>
              </a:solidFill>
            </a:endParaRPr>
          </a:p>
          <a:p>
            <a:pPr>
              <a:spcBef>
                <a:spcPct val="20000"/>
              </a:spcBef>
              <a:buClr>
                <a:srgbClr val="330066"/>
              </a:buClr>
              <a:buSzPct val="70000"/>
              <a:buFont typeface="Wingdings" pitchFamily="2" charset="2"/>
              <a:buNone/>
              <a:tabLst>
                <a:tab pos="274638" algn="l"/>
              </a:tabLst>
            </a:pPr>
            <a:r>
              <a:rPr lang="en-US" altLang="el-GR" sz="2400" b="1" dirty="0" smtClean="0">
                <a:solidFill>
                  <a:srgbClr val="000066"/>
                </a:solidFill>
              </a:rPr>
              <a:t>S</a:t>
            </a:r>
            <a:r>
              <a:rPr lang="en-US" altLang="el-GR" sz="2400" dirty="0" smtClean="0">
                <a:solidFill>
                  <a:srgbClr val="000066"/>
                </a:solidFill>
              </a:rPr>
              <a:t>tandards</a:t>
            </a:r>
            <a:endParaRPr lang="en-US" altLang="el-GR" sz="2400" dirty="0">
              <a:solidFill>
                <a:srgbClr val="000066"/>
              </a:solidFill>
            </a:endParaRPr>
          </a:p>
          <a:p>
            <a:pPr>
              <a:spcBef>
                <a:spcPct val="20000"/>
              </a:spcBef>
              <a:buClr>
                <a:srgbClr val="330066"/>
              </a:buClr>
              <a:buSzPct val="70000"/>
              <a:buFont typeface="Wingdings" pitchFamily="2" charset="2"/>
              <a:buNone/>
              <a:tabLst>
                <a:tab pos="274638" algn="l"/>
              </a:tabLst>
            </a:pPr>
            <a:r>
              <a:rPr lang="el-GR" altLang="el-GR" sz="2400" dirty="0">
                <a:solidFill>
                  <a:srgbClr val="000066"/>
                </a:solidFill>
              </a:rPr>
              <a:t>(τα </a:t>
            </a:r>
            <a:r>
              <a:rPr lang="en-US" altLang="el-GR" sz="2400" dirty="0">
                <a:solidFill>
                  <a:srgbClr val="000066"/>
                </a:solidFill>
              </a:rPr>
              <a:t>8</a:t>
            </a:r>
            <a:r>
              <a:rPr lang="el-GR" altLang="el-GR" sz="2400" dirty="0">
                <a:solidFill>
                  <a:srgbClr val="000066"/>
                </a:solidFill>
              </a:rPr>
              <a:t> Πρότυπα που</a:t>
            </a:r>
            <a:r>
              <a:rPr lang="en-US" altLang="el-GR" sz="2400" dirty="0">
                <a:solidFill>
                  <a:srgbClr val="000066"/>
                </a:solidFill>
              </a:rPr>
              <a:t> </a:t>
            </a:r>
            <a:r>
              <a:rPr lang="el-GR" altLang="el-GR" sz="2400" dirty="0">
                <a:solidFill>
                  <a:srgbClr val="000066"/>
                </a:solidFill>
              </a:rPr>
              <a:t>έχουν εκδοθεί από το </a:t>
            </a:r>
            <a:r>
              <a:rPr lang="en-US" altLang="el-GR" sz="2400" dirty="0">
                <a:solidFill>
                  <a:srgbClr val="000066"/>
                </a:solidFill>
              </a:rPr>
              <a:t>IASB</a:t>
            </a:r>
            <a:r>
              <a:rPr lang="el-GR" altLang="el-GR" sz="2400" dirty="0">
                <a:solidFill>
                  <a:srgbClr val="000066"/>
                </a:solidFill>
              </a:rPr>
              <a:t>)</a:t>
            </a:r>
            <a:endParaRPr lang="en-US" altLang="el-GR" sz="2400" dirty="0">
              <a:solidFill>
                <a:srgbClr val="000066"/>
              </a:solidFill>
            </a:endParaRPr>
          </a:p>
        </p:txBody>
      </p:sp>
      <p:sp>
        <p:nvSpPr>
          <p:cNvPr id="54280" name="Line 8"/>
          <p:cNvSpPr>
            <a:spLocks noChangeShapeType="1"/>
          </p:cNvSpPr>
          <p:nvPr/>
        </p:nvSpPr>
        <p:spPr bwMode="auto">
          <a:xfrm>
            <a:off x="1403350" y="2132013"/>
            <a:ext cx="0" cy="504825"/>
          </a:xfrm>
          <a:prstGeom prst="line">
            <a:avLst/>
          </a:prstGeom>
          <a:noFill/>
          <a:ln w="28575">
            <a:solidFill>
              <a:srgbClr val="000066"/>
            </a:solidFill>
            <a:round/>
            <a:headEnd/>
            <a:tailEnd type="arrow" w="med" len="med"/>
          </a:ln>
          <a:effectLst/>
        </p:spPr>
        <p:txBody>
          <a:bodyPr/>
          <a:lstStyle/>
          <a:p>
            <a:endParaRPr lang="el-GR" dirty="0"/>
          </a:p>
        </p:txBody>
      </p:sp>
      <p:grpSp>
        <p:nvGrpSpPr>
          <p:cNvPr id="2" name="Group 9"/>
          <p:cNvGrpSpPr>
            <a:grpSpLocks/>
          </p:cNvGrpSpPr>
          <p:nvPr/>
        </p:nvGrpSpPr>
        <p:grpSpPr bwMode="auto">
          <a:xfrm>
            <a:off x="4356100" y="1916113"/>
            <a:ext cx="3455988" cy="576262"/>
            <a:chOff x="2653" y="1253"/>
            <a:chExt cx="2177" cy="363"/>
          </a:xfrm>
        </p:grpSpPr>
        <p:sp>
          <p:nvSpPr>
            <p:cNvPr id="54282" name="Line 10"/>
            <p:cNvSpPr>
              <a:spLocks noChangeShapeType="1"/>
            </p:cNvSpPr>
            <p:nvPr/>
          </p:nvSpPr>
          <p:spPr bwMode="auto">
            <a:xfrm flipH="1">
              <a:off x="2653" y="1253"/>
              <a:ext cx="1089" cy="363"/>
            </a:xfrm>
            <a:prstGeom prst="line">
              <a:avLst/>
            </a:prstGeom>
            <a:noFill/>
            <a:ln w="9525">
              <a:solidFill>
                <a:srgbClr val="000066"/>
              </a:solidFill>
              <a:round/>
              <a:headEnd/>
              <a:tailEnd type="triangle" w="med" len="med"/>
            </a:ln>
            <a:effectLst/>
          </p:spPr>
          <p:txBody>
            <a:bodyPr/>
            <a:lstStyle/>
            <a:p>
              <a:endParaRPr lang="el-GR" dirty="0"/>
            </a:p>
          </p:txBody>
        </p:sp>
        <p:sp>
          <p:nvSpPr>
            <p:cNvPr id="54283" name="Line 11"/>
            <p:cNvSpPr>
              <a:spLocks noChangeShapeType="1"/>
            </p:cNvSpPr>
            <p:nvPr/>
          </p:nvSpPr>
          <p:spPr bwMode="auto">
            <a:xfrm>
              <a:off x="3742" y="1253"/>
              <a:ext cx="1088" cy="363"/>
            </a:xfrm>
            <a:prstGeom prst="line">
              <a:avLst/>
            </a:prstGeom>
            <a:noFill/>
            <a:ln w="9525">
              <a:solidFill>
                <a:srgbClr val="000066"/>
              </a:solidFill>
              <a:round/>
              <a:headEnd/>
              <a:tailEnd type="triangle" w="med" len="med"/>
            </a:ln>
            <a:effectLst/>
          </p:spPr>
          <p:txBody>
            <a:bodyPr/>
            <a:lstStyle/>
            <a:p>
              <a:endParaRPr lang="el-GR" dirty="0"/>
            </a:p>
          </p:txBody>
        </p:sp>
      </p:grpSp>
    </p:spTree>
  </p:cSld>
  <p:clrMapOvr>
    <a:masterClrMapping/>
  </p:clrMapOvr>
  <p:transition spd="med">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23862" y="431800"/>
            <a:ext cx="8468617" cy="558800"/>
          </a:xfrm>
        </p:spPr>
        <p:txBody>
          <a:bodyPr>
            <a:noAutofit/>
          </a:bodyPr>
          <a:lstStyle/>
          <a:p>
            <a:pPr eaLnBrk="1" hangingPunct="1"/>
            <a:r>
              <a:rPr lang="el-GR" altLang="el-GR" sz="4000" b="1" dirty="0" smtClean="0">
                <a:solidFill>
                  <a:srgbClr val="C00000"/>
                </a:solidFill>
              </a:rPr>
              <a:t>Χρησιμοποιούμενη ορολογία</a:t>
            </a:r>
          </a:p>
        </p:txBody>
      </p:sp>
      <p:sp>
        <p:nvSpPr>
          <p:cNvPr id="55299" name="Rectangle 3"/>
          <p:cNvSpPr>
            <a:spLocks noGrp="1" noChangeArrowheads="1"/>
          </p:cNvSpPr>
          <p:nvPr>
            <p:ph type="body" idx="1"/>
          </p:nvPr>
        </p:nvSpPr>
        <p:spPr>
          <a:xfrm>
            <a:off x="395536" y="1719263"/>
            <a:ext cx="8280919" cy="4378325"/>
          </a:xfrm>
        </p:spPr>
        <p:txBody>
          <a:bodyPr/>
          <a:lstStyle/>
          <a:p>
            <a:pPr indent="-250825" eaLnBrk="1" hangingPunct="1">
              <a:lnSpc>
                <a:spcPct val="110000"/>
              </a:lnSpc>
              <a:buFont typeface="Wingdings" pitchFamily="2" charset="2"/>
              <a:buNone/>
            </a:pPr>
            <a:r>
              <a:rPr lang="el-GR" altLang="el-GR" sz="2800" dirty="0" smtClean="0"/>
              <a:t>Όταν λέμε</a:t>
            </a:r>
          </a:p>
          <a:p>
            <a:pPr indent="-250825">
              <a:lnSpc>
                <a:spcPct val="110000"/>
              </a:lnSpc>
              <a:spcBef>
                <a:spcPct val="0"/>
              </a:spcBef>
              <a:buClr>
                <a:srgbClr val="000066"/>
              </a:buClr>
              <a:buSzPct val="75000"/>
              <a:buFont typeface="Wingdings" pitchFamily="2" charset="2"/>
              <a:buBlip>
                <a:blip r:embed="rId2"/>
              </a:buBlip>
            </a:pPr>
            <a:r>
              <a:rPr lang="el-GR" altLang="el-GR" sz="2800" dirty="0" smtClean="0"/>
              <a:t>Διεθνή Λογιστικά Πρότυπα ή Δ.Λ.Π.</a:t>
            </a:r>
          </a:p>
          <a:p>
            <a:pPr indent="-250825" eaLnBrk="1" hangingPunct="1">
              <a:lnSpc>
                <a:spcPct val="110000"/>
              </a:lnSpc>
              <a:buClr>
                <a:srgbClr val="000066"/>
              </a:buClr>
              <a:buSzPct val="75000"/>
              <a:buFont typeface="Wingdings" pitchFamily="2" charset="2"/>
              <a:buBlip>
                <a:blip r:embed="rId2"/>
              </a:buBlip>
            </a:pPr>
            <a:r>
              <a:rPr lang="el-GR" altLang="el-GR" sz="2800" dirty="0" smtClean="0"/>
              <a:t>Διεθνή Πρότυπα Χρηματοοικονομικής Πληροφόρησης ή Δ.Π.Χ.Π.</a:t>
            </a:r>
          </a:p>
          <a:p>
            <a:pPr indent="-250825" eaLnBrk="1" hangingPunct="1">
              <a:lnSpc>
                <a:spcPct val="110000"/>
              </a:lnSpc>
              <a:buClr>
                <a:srgbClr val="000066"/>
              </a:buClr>
              <a:buSzPct val="75000"/>
              <a:buFont typeface="Wingdings" pitchFamily="2" charset="2"/>
              <a:buBlip>
                <a:blip r:embed="rId2"/>
              </a:buBlip>
            </a:pPr>
            <a:r>
              <a:rPr lang="en-US" altLang="el-GR" sz="2800" dirty="0" smtClean="0"/>
              <a:t>I.A.S. </a:t>
            </a:r>
            <a:endParaRPr lang="el-GR" altLang="el-GR" sz="2800" dirty="0" smtClean="0"/>
          </a:p>
          <a:p>
            <a:pPr indent="-250825" eaLnBrk="1" hangingPunct="1">
              <a:lnSpc>
                <a:spcPct val="110000"/>
              </a:lnSpc>
              <a:buClr>
                <a:srgbClr val="000066"/>
              </a:buClr>
              <a:buSzPct val="75000"/>
              <a:buFont typeface="Wingdings" pitchFamily="2" charset="2"/>
              <a:buBlip>
                <a:blip r:embed="rId2"/>
              </a:buBlip>
            </a:pPr>
            <a:r>
              <a:rPr lang="en-US" altLang="el-GR" sz="2800" dirty="0" smtClean="0"/>
              <a:t>I.F.R.S.</a:t>
            </a:r>
          </a:p>
          <a:p>
            <a:pPr indent="-250825" eaLnBrk="1" hangingPunct="1">
              <a:lnSpc>
                <a:spcPct val="110000"/>
              </a:lnSpc>
              <a:buFont typeface="Wingdings" pitchFamily="2" charset="2"/>
              <a:buNone/>
            </a:pPr>
            <a:r>
              <a:rPr lang="el-GR" altLang="el-GR" sz="2800" dirty="0" smtClean="0"/>
              <a:t> εννοούμε το ίδιο πράγμα</a:t>
            </a:r>
          </a:p>
        </p:txBody>
      </p:sp>
    </p:spTree>
  </p:cSld>
  <p:clrMapOvr>
    <a:masterClrMapping/>
  </p:clrMapOvr>
  <p:transition spd="med">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00088" y="346075"/>
            <a:ext cx="7000875" cy="793750"/>
          </a:xfrm>
        </p:spPr>
        <p:txBody>
          <a:bodyPr>
            <a:noAutofit/>
          </a:bodyPr>
          <a:lstStyle/>
          <a:p>
            <a:pPr eaLnBrk="1" hangingPunct="1"/>
            <a:r>
              <a:rPr lang="el-GR" altLang="el-GR" sz="4000" b="1" dirty="0" smtClean="0">
                <a:solidFill>
                  <a:srgbClr val="C00000"/>
                </a:solidFill>
              </a:rPr>
              <a:t>Η ανάγκη για τυποποίηση της λογιστικής πληροφορίας</a:t>
            </a:r>
          </a:p>
        </p:txBody>
      </p:sp>
      <p:sp>
        <p:nvSpPr>
          <p:cNvPr id="56323" name="Rectangle 3"/>
          <p:cNvSpPr>
            <a:spLocks noGrp="1" noChangeArrowheads="1"/>
          </p:cNvSpPr>
          <p:nvPr>
            <p:ph type="body" idx="1"/>
          </p:nvPr>
        </p:nvSpPr>
        <p:spPr>
          <a:xfrm>
            <a:off x="690563" y="2178050"/>
            <a:ext cx="7415212" cy="2343150"/>
          </a:xfrm>
        </p:spPr>
        <p:txBody>
          <a:bodyPr>
            <a:normAutofit fontScale="92500"/>
          </a:bodyPr>
          <a:lstStyle/>
          <a:p>
            <a:pPr eaLnBrk="1" hangingPunct="1">
              <a:buClr>
                <a:srgbClr val="000066"/>
              </a:buClr>
              <a:buFont typeface="Wingdings" pitchFamily="2" charset="2"/>
              <a:buBlip>
                <a:blip r:embed="rId2"/>
              </a:buBlip>
            </a:pPr>
            <a:r>
              <a:rPr lang="el-GR" altLang="el-GR" dirty="0" smtClean="0"/>
              <a:t>Ριζική μεταβολή στη μετοχική σύνθεση της σύγχρονης επιχείρησης</a:t>
            </a:r>
          </a:p>
          <a:p>
            <a:pPr eaLnBrk="1" hangingPunct="1">
              <a:buClr>
                <a:srgbClr val="000066"/>
              </a:buClr>
              <a:buFont typeface="Wingdings" pitchFamily="2" charset="2"/>
              <a:buNone/>
            </a:pPr>
            <a:endParaRPr lang="el-GR" altLang="el-GR" dirty="0" smtClean="0"/>
          </a:p>
          <a:p>
            <a:pPr eaLnBrk="1" hangingPunct="1">
              <a:buClr>
                <a:srgbClr val="000066"/>
              </a:buClr>
              <a:buFont typeface="Wingdings" pitchFamily="2" charset="2"/>
              <a:buBlip>
                <a:blip r:embed="rId2"/>
              </a:buBlip>
            </a:pPr>
            <a:r>
              <a:rPr lang="el-GR" altLang="el-GR" dirty="0" smtClean="0"/>
              <a:t>Άρση των εμποδίων στην κίνηση κεφαλαίων</a:t>
            </a:r>
          </a:p>
        </p:txBody>
      </p:sp>
    </p:spTree>
  </p:cSld>
  <p:clrMapOvr>
    <a:masterClrMapping/>
  </p:clrMapOvr>
  <p:transition spd="med">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46062" y="211138"/>
            <a:ext cx="8502401" cy="965200"/>
          </a:xfrm>
        </p:spPr>
        <p:txBody>
          <a:bodyPr>
            <a:noAutofit/>
          </a:bodyPr>
          <a:lstStyle/>
          <a:p>
            <a:pPr eaLnBrk="1" hangingPunct="1"/>
            <a:r>
              <a:rPr lang="el-GR" altLang="el-GR" sz="3200" b="1" dirty="0" smtClean="0">
                <a:solidFill>
                  <a:srgbClr val="C00000"/>
                </a:solidFill>
              </a:rPr>
              <a:t>Κατηγορίες λογιστικών προτύπων και φορείς λογιστικής τυποποίησης σε ολόκληρο τον κόσμο πριν τα </a:t>
            </a:r>
            <a:r>
              <a:rPr lang="en-US" altLang="el-GR" sz="3200" b="1" dirty="0" smtClean="0">
                <a:solidFill>
                  <a:srgbClr val="C00000"/>
                </a:solidFill>
              </a:rPr>
              <a:t>IAS</a:t>
            </a:r>
            <a:endParaRPr lang="el-GR" altLang="el-GR" sz="3200" b="1" dirty="0" smtClean="0">
              <a:solidFill>
                <a:srgbClr val="C00000"/>
              </a:solidFill>
            </a:endParaRPr>
          </a:p>
        </p:txBody>
      </p:sp>
      <p:graphicFrame>
        <p:nvGraphicFramePr>
          <p:cNvPr id="1655846" name="Group 38"/>
          <p:cNvGraphicFramePr>
            <a:graphicFrameLocks noGrp="1"/>
          </p:cNvGraphicFramePr>
          <p:nvPr>
            <p:ph idx="1"/>
          </p:nvPr>
        </p:nvGraphicFramePr>
        <p:xfrm>
          <a:off x="249238" y="1412777"/>
          <a:ext cx="8642839" cy="5256582"/>
        </p:xfrm>
        <a:graphic>
          <a:graphicData uri="http://schemas.openxmlformats.org/drawingml/2006/table">
            <a:tbl>
              <a:tblPr/>
              <a:tblGrid>
                <a:gridCol w="521677"/>
                <a:gridCol w="1566497"/>
                <a:gridCol w="3052396"/>
                <a:gridCol w="3502269"/>
              </a:tblGrid>
              <a:tr h="85045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α/α</a:t>
                      </a:r>
                    </a:p>
                  </a:txBody>
                  <a:tcPr marL="83077" marR="83077" marT="46800" marB="18000" horzOverflow="overflow">
                    <a:lnL w="28575" cap="flat" cmpd="sng" algn="ctr">
                      <a:solidFill>
                        <a:srgbClr val="000066"/>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Κατηγορίες Λογιστικών Προτύπων</a:t>
                      </a:r>
                    </a:p>
                  </a:txBody>
                  <a:tcPr marL="83077" marR="83077" marT="468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Φορείς Λογιστικής Τυποποίησης</a:t>
                      </a:r>
                    </a:p>
                  </a:txBody>
                  <a:tcPr marL="83077" marR="83077" marT="468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Υποκείμενα της τυποποίησης</a:t>
                      </a:r>
                    </a:p>
                  </a:txBody>
                  <a:tcPr marL="83077" marR="83077" marT="46800" marB="18000" horzOverflow="overflow">
                    <a:lnL w="12700" cap="flat" cmpd="sng" algn="ctr">
                      <a:solidFill>
                        <a:schemeClr val="tx1"/>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788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1</a:t>
                      </a:r>
                    </a:p>
                  </a:txBody>
                  <a:tcPr marL="83077" marR="83077" marT="46800" marB="18000" horzOverflow="overflow">
                    <a:lnL w="28575" cap="flat" cmpd="sng" algn="ctr">
                      <a:solidFill>
                        <a:srgbClr val="00006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Αμερικανικά Πρότυπα</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a:t>
                      </a:r>
                      <a:r>
                        <a:rPr kumimoji="0" lang="en-US" sz="1400" b="1" i="0" u="none" strike="noStrike" cap="none" normalizeH="0" baseline="0" dirty="0" smtClean="0">
                          <a:ln>
                            <a:noFill/>
                          </a:ln>
                          <a:solidFill>
                            <a:srgbClr val="000066"/>
                          </a:solidFill>
                          <a:effectLst/>
                          <a:latin typeface="Arial" charset="0"/>
                        </a:rPr>
                        <a:t>US GAAP)</a:t>
                      </a:r>
                      <a:endParaRPr kumimoji="0" lang="el-GR" sz="1400" b="1" i="0" u="none" strike="noStrike" cap="none" normalizeH="0" baseline="0" dirty="0" smtClean="0">
                        <a:ln>
                          <a:noFill/>
                        </a:ln>
                        <a:solidFill>
                          <a:srgbClr val="000066"/>
                        </a:solidFill>
                        <a:effectLst/>
                        <a:latin typeface="Arial" charset="0"/>
                      </a:endParaRPr>
                    </a:p>
                  </a:txBody>
                  <a:tcPr marL="83077" marR="83077" marT="468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dirty="0" smtClean="0">
                          <a:ln>
                            <a:noFill/>
                          </a:ln>
                          <a:solidFill>
                            <a:srgbClr val="000066"/>
                          </a:solidFill>
                          <a:effectLst/>
                          <a:latin typeface="Arial" charset="0"/>
                        </a:rPr>
                        <a:t>Financial Accounting Standards Board (FASB)</a:t>
                      </a:r>
                      <a:endParaRPr kumimoji="0" lang="el-GR" sz="1400" b="1" i="0" u="none" strike="noStrike" cap="none" normalizeH="0" baseline="0" dirty="0" smtClean="0">
                        <a:ln>
                          <a:noFill/>
                        </a:ln>
                        <a:solidFill>
                          <a:srgbClr val="000066"/>
                        </a:solidFill>
                        <a:effectLst/>
                        <a:latin typeface="Arial" charset="0"/>
                      </a:endParaRPr>
                    </a:p>
                  </a:txBody>
                  <a:tcPr marL="83077" marR="83077" marT="468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Εταιρίες των Η.Π.Α. και εταιρείες που εδρεύουν σε άλλες χώρες αλλά οι μετοχές τους είναι εισηγμένες στο </a:t>
                      </a:r>
                      <a:r>
                        <a:rPr kumimoji="0" lang="en-US" sz="1400" b="1" i="0" u="none" strike="noStrike" cap="none" normalizeH="0" baseline="0" dirty="0" smtClean="0">
                          <a:ln>
                            <a:noFill/>
                          </a:ln>
                          <a:solidFill>
                            <a:srgbClr val="000066"/>
                          </a:solidFill>
                          <a:effectLst/>
                          <a:latin typeface="Arial" charset="0"/>
                        </a:rPr>
                        <a:t>NYSE</a:t>
                      </a:r>
                      <a:endParaRPr kumimoji="0" lang="el-GR" sz="1400" b="1" i="0" u="none" strike="noStrike" cap="none" normalizeH="0" baseline="0" dirty="0" smtClean="0">
                        <a:ln>
                          <a:noFill/>
                        </a:ln>
                        <a:solidFill>
                          <a:srgbClr val="000066"/>
                        </a:solidFill>
                        <a:effectLst/>
                        <a:latin typeface="Arial" charset="0"/>
                      </a:endParaRPr>
                    </a:p>
                  </a:txBody>
                  <a:tcPr marL="83077" marR="83077" marT="46800" marB="18000" horzOverflow="overflow">
                    <a:lnL w="12700" cap="flat" cmpd="sng" algn="ctr">
                      <a:solidFill>
                        <a:schemeClr val="tx1"/>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676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2</a:t>
                      </a:r>
                    </a:p>
                  </a:txBody>
                  <a:tcPr marL="83077" marR="83077" marT="46800" marB="18000" horzOverflow="overflow">
                    <a:lnL w="28575" cap="flat" cmpd="sng" algn="ctr">
                      <a:solidFill>
                        <a:srgbClr val="00006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Διεθνή Λογιστικά Πρότυπα</a:t>
                      </a:r>
                      <a:br>
                        <a:rPr kumimoji="0" lang="el-GR" sz="1400" b="1" i="0" u="none" strike="noStrike" cap="none" normalizeH="0" baseline="0" dirty="0" smtClean="0">
                          <a:ln>
                            <a:noFill/>
                          </a:ln>
                          <a:solidFill>
                            <a:srgbClr val="000066"/>
                          </a:solidFill>
                          <a:effectLst/>
                          <a:latin typeface="Arial" charset="0"/>
                        </a:rPr>
                      </a:br>
                      <a:r>
                        <a:rPr kumimoji="0" lang="en-US" sz="1400" b="1" i="0" u="none" strike="noStrike" cap="none" normalizeH="0" baseline="0" dirty="0" smtClean="0">
                          <a:ln>
                            <a:noFill/>
                          </a:ln>
                          <a:solidFill>
                            <a:srgbClr val="000066"/>
                          </a:solidFill>
                          <a:effectLst/>
                          <a:latin typeface="Arial" charset="0"/>
                        </a:rPr>
                        <a:t>(IAS – IFRS)</a:t>
                      </a:r>
                      <a:endParaRPr kumimoji="0" lang="el-GR" sz="1400" b="1" i="0" u="none" strike="noStrike" cap="none" normalizeH="0" baseline="0" dirty="0" smtClean="0">
                        <a:ln>
                          <a:noFill/>
                        </a:ln>
                        <a:solidFill>
                          <a:srgbClr val="000066"/>
                        </a:solidFill>
                        <a:effectLst/>
                        <a:latin typeface="Arial" charset="0"/>
                      </a:endParaRPr>
                    </a:p>
                  </a:txBody>
                  <a:tcPr marL="83077" marR="83077" marT="468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dirty="0" smtClean="0">
                          <a:ln>
                            <a:noFill/>
                          </a:ln>
                          <a:solidFill>
                            <a:srgbClr val="000066"/>
                          </a:solidFill>
                          <a:effectLst/>
                          <a:latin typeface="Arial" charset="0"/>
                        </a:rPr>
                        <a:t>International</a:t>
                      </a:r>
                      <a:br>
                        <a:rPr kumimoji="0" lang="en-US" sz="1400" b="1" i="0" u="none" strike="noStrike" cap="none" normalizeH="0" baseline="0" dirty="0" smtClean="0">
                          <a:ln>
                            <a:noFill/>
                          </a:ln>
                          <a:solidFill>
                            <a:srgbClr val="000066"/>
                          </a:solidFill>
                          <a:effectLst/>
                          <a:latin typeface="Arial" charset="0"/>
                        </a:rPr>
                      </a:br>
                      <a:r>
                        <a:rPr kumimoji="0" lang="en-US" sz="1400" b="1" i="0" u="none" strike="noStrike" cap="none" normalizeH="0" baseline="0" dirty="0" smtClean="0">
                          <a:ln>
                            <a:noFill/>
                          </a:ln>
                          <a:solidFill>
                            <a:srgbClr val="000066"/>
                          </a:solidFill>
                          <a:effectLst/>
                          <a:latin typeface="Arial" charset="0"/>
                        </a:rPr>
                        <a:t>Accounting</a:t>
                      </a:r>
                      <a:br>
                        <a:rPr kumimoji="0" lang="en-US" sz="1400" b="1" i="0" u="none" strike="noStrike" cap="none" normalizeH="0" baseline="0" dirty="0" smtClean="0">
                          <a:ln>
                            <a:noFill/>
                          </a:ln>
                          <a:solidFill>
                            <a:srgbClr val="000066"/>
                          </a:solidFill>
                          <a:effectLst/>
                          <a:latin typeface="Arial" charset="0"/>
                        </a:rPr>
                      </a:br>
                      <a:r>
                        <a:rPr kumimoji="0" lang="en-US" sz="1400" b="1" i="0" u="none" strike="noStrike" cap="none" normalizeH="0" baseline="0" dirty="0" smtClean="0">
                          <a:ln>
                            <a:noFill/>
                          </a:ln>
                          <a:solidFill>
                            <a:srgbClr val="000066"/>
                          </a:solidFill>
                          <a:effectLst/>
                          <a:latin typeface="Arial" charset="0"/>
                        </a:rPr>
                        <a:t>Standards</a:t>
                      </a:r>
                      <a:br>
                        <a:rPr kumimoji="0" lang="en-US" sz="1400" b="1" i="0" u="none" strike="noStrike" cap="none" normalizeH="0" baseline="0" dirty="0" smtClean="0">
                          <a:ln>
                            <a:noFill/>
                          </a:ln>
                          <a:solidFill>
                            <a:srgbClr val="000066"/>
                          </a:solidFill>
                          <a:effectLst/>
                          <a:latin typeface="Arial" charset="0"/>
                        </a:rPr>
                      </a:br>
                      <a:r>
                        <a:rPr kumimoji="0" lang="en-US" sz="1400" b="1" i="0" u="none" strike="noStrike" cap="none" normalizeH="0" baseline="0" dirty="0" smtClean="0">
                          <a:ln>
                            <a:noFill/>
                          </a:ln>
                          <a:solidFill>
                            <a:srgbClr val="000066"/>
                          </a:solidFill>
                          <a:effectLst/>
                          <a:latin typeface="Arial" charset="0"/>
                        </a:rPr>
                        <a:t>Committee (IASC)</a:t>
                      </a:r>
                      <a:br>
                        <a:rPr kumimoji="0" lang="en-US" sz="1400" b="1" i="0" u="none" strike="noStrike" cap="none" normalizeH="0" baseline="0" dirty="0" smtClean="0">
                          <a:ln>
                            <a:noFill/>
                          </a:ln>
                          <a:solidFill>
                            <a:srgbClr val="000066"/>
                          </a:solidFill>
                          <a:effectLst/>
                          <a:latin typeface="Arial" charset="0"/>
                        </a:rPr>
                      </a:br>
                      <a:r>
                        <a:rPr kumimoji="0" lang="el-GR" sz="1400" b="1" i="0" u="none" strike="noStrike" cap="none" normalizeH="0" baseline="0" dirty="0" smtClean="0">
                          <a:ln>
                            <a:noFill/>
                          </a:ln>
                          <a:solidFill>
                            <a:srgbClr val="000066"/>
                          </a:solidFill>
                          <a:effectLst/>
                          <a:latin typeface="Arial" charset="0"/>
                        </a:rPr>
                        <a:t>και νυν </a:t>
                      </a:r>
                      <a:r>
                        <a:rPr kumimoji="0" lang="en-US" sz="1400" b="1" i="0" u="none" strike="noStrike" cap="none" normalizeH="0" baseline="0" dirty="0" smtClean="0">
                          <a:ln>
                            <a:noFill/>
                          </a:ln>
                          <a:solidFill>
                            <a:srgbClr val="000066"/>
                          </a:solidFill>
                          <a:effectLst/>
                          <a:latin typeface="Arial" charset="0"/>
                        </a:rPr>
                        <a:t>IASB</a:t>
                      </a:r>
                      <a:endParaRPr kumimoji="0" lang="el-GR" sz="1400" b="1" i="0" u="none" strike="noStrike" cap="none" normalizeH="0" baseline="0" dirty="0" smtClean="0">
                        <a:ln>
                          <a:noFill/>
                        </a:ln>
                        <a:solidFill>
                          <a:srgbClr val="000066"/>
                        </a:solidFill>
                        <a:effectLst/>
                        <a:latin typeface="Arial" charset="0"/>
                      </a:endParaRPr>
                    </a:p>
                  </a:txBody>
                  <a:tcPr marL="83077" marR="83077" marT="468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Εταιρίες με διεθνή παρουσία παράλληλα με τα τοπικά πρότυπα</a:t>
                      </a:r>
                    </a:p>
                  </a:txBody>
                  <a:tcPr marL="83077" marR="83077" marT="46800" marB="18000" horzOverflow="overflow">
                    <a:lnL w="12700" cap="flat" cmpd="sng" algn="ctr">
                      <a:solidFill>
                        <a:schemeClr val="tx1"/>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05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3</a:t>
                      </a:r>
                    </a:p>
                  </a:txBody>
                  <a:tcPr marL="83077" marR="83077" marT="46800" marB="18000" horzOverflow="overflow">
                    <a:lnL w="28575" cap="flat" cmpd="sng" algn="ctr">
                      <a:solidFill>
                        <a:srgbClr val="00006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4η &amp; 7η Ευρωπαϊκές Οδηγίες (</a:t>
                      </a:r>
                      <a:r>
                        <a:rPr kumimoji="0" lang="en-US" sz="1400" b="1" i="0" u="none" strike="noStrike" cap="none" normalizeH="0" baseline="0" dirty="0" smtClean="0">
                          <a:ln>
                            <a:noFill/>
                          </a:ln>
                          <a:solidFill>
                            <a:srgbClr val="000066"/>
                          </a:solidFill>
                          <a:effectLst/>
                          <a:latin typeface="Arial" charset="0"/>
                        </a:rPr>
                        <a:t>Directives</a:t>
                      </a:r>
                      <a:r>
                        <a:rPr kumimoji="0" lang="el-GR" sz="1400" b="1" i="0" u="none" strike="noStrike" cap="none" normalizeH="0" baseline="0" dirty="0" smtClean="0">
                          <a:ln>
                            <a:noFill/>
                          </a:ln>
                          <a:solidFill>
                            <a:srgbClr val="000066"/>
                          </a:solidFill>
                          <a:effectLst/>
                          <a:latin typeface="Arial" charset="0"/>
                        </a:rPr>
                        <a:t>)</a:t>
                      </a:r>
                      <a:r>
                        <a:rPr kumimoji="0" lang="el-GR" sz="1400" b="0" i="0" u="none" strike="noStrike" cap="none" normalizeH="0" baseline="0" dirty="0" smtClean="0">
                          <a:ln>
                            <a:noFill/>
                          </a:ln>
                          <a:solidFill>
                            <a:srgbClr val="000066"/>
                          </a:solidFill>
                          <a:effectLst/>
                          <a:latin typeface="Arial" charset="0"/>
                        </a:rPr>
                        <a:t> </a:t>
                      </a:r>
                    </a:p>
                  </a:txBody>
                  <a:tcPr marL="83077" marR="83077" marT="468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Ευρωπαϊκή Επιτροπή (</a:t>
                      </a:r>
                      <a:r>
                        <a:rPr kumimoji="0" lang="en-US" sz="1400" b="1" i="0" u="none" strike="noStrike" cap="none" normalizeH="0" baseline="0" dirty="0" smtClean="0">
                          <a:ln>
                            <a:noFill/>
                          </a:ln>
                          <a:solidFill>
                            <a:srgbClr val="000066"/>
                          </a:solidFill>
                          <a:effectLst/>
                          <a:latin typeface="Arial" charset="0"/>
                        </a:rPr>
                        <a:t>Commission</a:t>
                      </a:r>
                      <a:r>
                        <a:rPr kumimoji="0" lang="el-GR" sz="1400" b="1" i="0" u="none" strike="noStrike" cap="none" normalizeH="0" baseline="0" dirty="0" smtClean="0">
                          <a:ln>
                            <a:noFill/>
                          </a:ln>
                          <a:solidFill>
                            <a:srgbClr val="000066"/>
                          </a:solidFill>
                          <a:effectLst/>
                          <a:latin typeface="Arial" charset="0"/>
                        </a:rPr>
                        <a:t>)</a:t>
                      </a:r>
                      <a:r>
                        <a:rPr kumimoji="0" lang="el-GR" sz="1400" b="0" i="0" u="none" strike="noStrike" cap="none" normalizeH="0" baseline="0" dirty="0" smtClean="0">
                          <a:ln>
                            <a:noFill/>
                          </a:ln>
                          <a:solidFill>
                            <a:srgbClr val="000066"/>
                          </a:solidFill>
                          <a:effectLst/>
                          <a:latin typeface="Arial" charset="0"/>
                        </a:rPr>
                        <a:t> </a:t>
                      </a:r>
                    </a:p>
                  </a:txBody>
                  <a:tcPr marL="83077" marR="83077" marT="468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Εταιρίες από χώρες μέλη της Ευρωπαϊκής Ένωσης</a:t>
                      </a:r>
                    </a:p>
                  </a:txBody>
                  <a:tcPr marL="83077" marR="83077" marT="46800" marB="18000" horzOverflow="overflow">
                    <a:lnL w="12700" cap="flat" cmpd="sng" algn="ctr">
                      <a:solidFill>
                        <a:schemeClr val="tx1"/>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42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4</a:t>
                      </a:r>
                    </a:p>
                  </a:txBody>
                  <a:tcPr marL="83077" marR="83077" marT="46800" marB="18000" horzOverflow="overflow">
                    <a:lnL w="28575" cap="flat" cmpd="sng" algn="ctr">
                      <a:solidFill>
                        <a:srgbClr val="00006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Τοπικά πρότυπα</a:t>
                      </a:r>
                    </a:p>
                  </a:txBody>
                  <a:tcPr marL="83077" marR="83077" marT="468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Εσωτερικός νομοθέτης σε κάθε χώρα</a:t>
                      </a:r>
                    </a:p>
                  </a:txBody>
                  <a:tcPr marL="83077" marR="83077" marT="468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sz="1400" b="1" i="0" u="none" strike="noStrike" cap="none" normalizeH="0" baseline="0" dirty="0" smtClean="0">
                          <a:ln>
                            <a:noFill/>
                          </a:ln>
                          <a:solidFill>
                            <a:srgbClr val="000066"/>
                          </a:solidFill>
                          <a:effectLst/>
                          <a:latin typeface="Arial" charset="0"/>
                        </a:rPr>
                        <a:t>Οι εταιρίες που δραστηριοποιούνται σε κάθε χώρα</a:t>
                      </a:r>
                    </a:p>
                  </a:txBody>
                  <a:tcPr marL="83077" marR="83077" marT="46800" marB="18000" horzOverflow="overflow">
                    <a:lnL w="12700" cap="flat" cmpd="sng" algn="ctr">
                      <a:solidFill>
                        <a:schemeClr val="tx1"/>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11138" y="234950"/>
            <a:ext cx="8753350" cy="965200"/>
          </a:xfrm>
        </p:spPr>
        <p:txBody>
          <a:bodyPr>
            <a:noAutofit/>
          </a:bodyPr>
          <a:lstStyle/>
          <a:p>
            <a:pPr eaLnBrk="1" hangingPunct="1"/>
            <a:r>
              <a:rPr lang="el-GR" altLang="el-GR" sz="3600" b="1" dirty="0" smtClean="0">
                <a:solidFill>
                  <a:srgbClr val="C00000"/>
                </a:solidFill>
              </a:rPr>
              <a:t>Φορείς λογιστικής τυποποίησης στην Ελλάδα μέχρι 31.12.2004</a:t>
            </a:r>
          </a:p>
        </p:txBody>
      </p:sp>
      <p:sp>
        <p:nvSpPr>
          <p:cNvPr id="58371" name="Rectangle 3"/>
          <p:cNvSpPr>
            <a:spLocks noGrp="1" noChangeArrowheads="1"/>
          </p:cNvSpPr>
          <p:nvPr>
            <p:ph type="body" idx="1"/>
          </p:nvPr>
        </p:nvSpPr>
        <p:spPr>
          <a:xfrm>
            <a:off x="539750" y="2101850"/>
            <a:ext cx="3960813" cy="4495800"/>
          </a:xfrm>
          <a:noFill/>
        </p:spPr>
        <p:txBody>
          <a:bodyPr/>
          <a:lstStyle/>
          <a:p>
            <a:pPr marL="292100" indent="-292100" eaLnBrk="1" hangingPunct="1">
              <a:lnSpc>
                <a:spcPct val="90000"/>
              </a:lnSpc>
              <a:buSzPct val="90000"/>
              <a:buFont typeface="Wingdings" pitchFamily="2" charset="2"/>
              <a:buBlip>
                <a:blip r:embed="rId2"/>
              </a:buBlip>
            </a:pPr>
            <a:r>
              <a:rPr lang="el-GR" altLang="el-GR" sz="2100" b="1" dirty="0" smtClean="0"/>
              <a:t>Ν. 2190/1920</a:t>
            </a:r>
          </a:p>
          <a:p>
            <a:pPr marL="292100" indent="-292100" eaLnBrk="1" hangingPunct="1">
              <a:lnSpc>
                <a:spcPct val="90000"/>
              </a:lnSpc>
              <a:buSzPct val="90000"/>
              <a:buFont typeface="Wingdings" pitchFamily="2" charset="2"/>
              <a:buBlip>
                <a:blip r:embed="rId2"/>
              </a:buBlip>
            </a:pPr>
            <a:endParaRPr lang="el-GR" altLang="el-GR" sz="2100" b="1" dirty="0" smtClean="0"/>
          </a:p>
          <a:p>
            <a:pPr marL="292100" indent="-292100" eaLnBrk="1" hangingPunct="1">
              <a:lnSpc>
                <a:spcPct val="90000"/>
              </a:lnSpc>
              <a:buSzPct val="90000"/>
              <a:buFont typeface="Wingdings" pitchFamily="2" charset="2"/>
              <a:buBlip>
                <a:blip r:embed="rId2"/>
              </a:buBlip>
            </a:pPr>
            <a:endParaRPr lang="el-GR" altLang="el-GR" sz="2100" b="1" dirty="0" smtClean="0"/>
          </a:p>
          <a:p>
            <a:pPr marL="292100" indent="-292100" eaLnBrk="1" hangingPunct="1">
              <a:lnSpc>
                <a:spcPct val="90000"/>
              </a:lnSpc>
              <a:buSzPct val="90000"/>
              <a:buFont typeface="Wingdings" pitchFamily="2" charset="2"/>
              <a:buBlip>
                <a:blip r:embed="rId2"/>
              </a:buBlip>
            </a:pPr>
            <a:endParaRPr lang="el-GR" altLang="el-GR" sz="2100" b="1" dirty="0" smtClean="0"/>
          </a:p>
          <a:p>
            <a:pPr marL="292100" indent="-292100" eaLnBrk="1" hangingPunct="1">
              <a:lnSpc>
                <a:spcPct val="90000"/>
              </a:lnSpc>
              <a:buSzPct val="90000"/>
              <a:buFont typeface="Wingdings" pitchFamily="2" charset="2"/>
              <a:buBlip>
                <a:blip r:embed="rId2"/>
              </a:buBlip>
            </a:pPr>
            <a:r>
              <a:rPr lang="el-GR" altLang="el-GR" sz="2100" b="1" dirty="0" smtClean="0"/>
              <a:t>Κ. Β. Σ.</a:t>
            </a:r>
          </a:p>
          <a:p>
            <a:pPr marL="292100" indent="-292100" eaLnBrk="1" hangingPunct="1">
              <a:lnSpc>
                <a:spcPct val="90000"/>
              </a:lnSpc>
              <a:buSzPct val="90000"/>
              <a:buFont typeface="Wingdings" pitchFamily="2" charset="2"/>
              <a:buBlip>
                <a:blip r:embed="rId2"/>
              </a:buBlip>
            </a:pPr>
            <a:endParaRPr lang="el-GR" altLang="el-GR" sz="2100" b="1" dirty="0" smtClean="0"/>
          </a:p>
          <a:p>
            <a:pPr marL="292100" indent="-292100" eaLnBrk="1" hangingPunct="1">
              <a:lnSpc>
                <a:spcPct val="90000"/>
              </a:lnSpc>
              <a:buSzPct val="90000"/>
              <a:buFont typeface="Wingdings" pitchFamily="2" charset="2"/>
              <a:buBlip>
                <a:blip r:embed="rId2"/>
              </a:buBlip>
            </a:pPr>
            <a:r>
              <a:rPr lang="el-GR" altLang="el-GR" sz="2100" b="1" dirty="0" smtClean="0"/>
              <a:t>ΣΛΟΤ</a:t>
            </a:r>
          </a:p>
          <a:p>
            <a:pPr marL="292100" indent="-292100" eaLnBrk="1" hangingPunct="1">
              <a:lnSpc>
                <a:spcPct val="90000"/>
              </a:lnSpc>
              <a:spcBef>
                <a:spcPct val="100000"/>
              </a:spcBef>
              <a:buSzPct val="90000"/>
              <a:buFont typeface="Wingdings" pitchFamily="2" charset="2"/>
              <a:buBlip>
                <a:blip r:embed="rId2"/>
              </a:buBlip>
            </a:pPr>
            <a:r>
              <a:rPr lang="el-GR" altLang="el-GR" sz="2100" b="1" dirty="0" smtClean="0"/>
              <a:t>Επιτροπή Κεφαλαιαγοράς</a:t>
            </a:r>
          </a:p>
          <a:p>
            <a:pPr marL="292100" indent="-292100" eaLnBrk="1" hangingPunct="1">
              <a:spcBef>
                <a:spcPct val="100000"/>
              </a:spcBef>
              <a:buSzPct val="90000"/>
              <a:buFont typeface="Wingdings" pitchFamily="2" charset="2"/>
              <a:buBlip>
                <a:blip r:embed="rId2"/>
              </a:buBlip>
            </a:pPr>
            <a:r>
              <a:rPr lang="el-GR" altLang="el-GR" sz="2100" b="1" dirty="0" smtClean="0"/>
              <a:t>Φορολογικοί Νόμοι		</a:t>
            </a:r>
            <a:endParaRPr lang="en-US" altLang="el-GR" sz="2100" b="1" dirty="0" smtClean="0"/>
          </a:p>
        </p:txBody>
      </p:sp>
      <p:sp>
        <p:nvSpPr>
          <p:cNvPr id="58372" name="Text Box 4"/>
          <p:cNvSpPr txBox="1">
            <a:spLocks noChangeArrowheads="1"/>
          </p:cNvSpPr>
          <p:nvPr/>
        </p:nvSpPr>
        <p:spPr bwMode="auto">
          <a:xfrm>
            <a:off x="4419600" y="1743075"/>
            <a:ext cx="4472880" cy="1107996"/>
          </a:xfrm>
          <a:prstGeom prst="rect">
            <a:avLst/>
          </a:prstGeom>
          <a:noFill/>
          <a:ln w="9525">
            <a:noFill/>
            <a:miter lim="800000"/>
            <a:headEnd/>
            <a:tailEnd/>
          </a:ln>
          <a:effectLst/>
        </p:spPr>
        <p:txBody>
          <a:bodyPr wrap="square">
            <a:spAutoFit/>
          </a:bodyPr>
          <a:lstStyle/>
          <a:p>
            <a:r>
              <a:rPr lang="el-GR" altLang="el-GR" sz="2200" b="1" dirty="0">
                <a:solidFill>
                  <a:srgbClr val="000066"/>
                </a:solidFill>
              </a:rPr>
              <a:t>Εταιρικό δίκαιο</a:t>
            </a:r>
          </a:p>
          <a:p>
            <a:endParaRPr lang="el-GR" altLang="el-GR" sz="2200" b="1" dirty="0">
              <a:solidFill>
                <a:srgbClr val="000066"/>
              </a:solidFill>
            </a:endParaRPr>
          </a:p>
          <a:p>
            <a:r>
              <a:rPr lang="el-GR" altLang="el-GR" sz="2200" b="1" dirty="0">
                <a:solidFill>
                  <a:srgbClr val="000066"/>
                </a:solidFill>
              </a:rPr>
              <a:t>Διατάξεις λογιστικής τυποποίησης</a:t>
            </a:r>
            <a:endParaRPr lang="en-US" altLang="el-GR" sz="2200" b="1" dirty="0">
              <a:solidFill>
                <a:srgbClr val="000066"/>
              </a:solidFill>
            </a:endParaRPr>
          </a:p>
        </p:txBody>
      </p:sp>
      <p:sp>
        <p:nvSpPr>
          <p:cNvPr id="58373" name="Text Box 5"/>
          <p:cNvSpPr txBox="1">
            <a:spLocks noChangeArrowheads="1"/>
          </p:cNvSpPr>
          <p:nvPr/>
        </p:nvSpPr>
        <p:spPr bwMode="auto">
          <a:xfrm>
            <a:off x="4419600" y="3182938"/>
            <a:ext cx="4544888" cy="1107996"/>
          </a:xfrm>
          <a:prstGeom prst="rect">
            <a:avLst/>
          </a:prstGeom>
          <a:noFill/>
          <a:ln w="9525">
            <a:noFill/>
            <a:miter lim="800000"/>
            <a:headEnd/>
            <a:tailEnd/>
          </a:ln>
          <a:effectLst/>
        </p:spPr>
        <p:txBody>
          <a:bodyPr wrap="square">
            <a:spAutoFit/>
          </a:bodyPr>
          <a:lstStyle/>
          <a:p>
            <a:r>
              <a:rPr lang="el-GR" altLang="el-GR" sz="2200" b="1" dirty="0">
                <a:solidFill>
                  <a:srgbClr val="000066"/>
                </a:solidFill>
              </a:rPr>
              <a:t>Τεκμηρίωση λογιστικών γεγονότων</a:t>
            </a:r>
          </a:p>
          <a:p>
            <a:endParaRPr lang="el-GR" altLang="el-GR" sz="2200" b="1" dirty="0">
              <a:solidFill>
                <a:srgbClr val="000066"/>
              </a:solidFill>
            </a:endParaRPr>
          </a:p>
          <a:p>
            <a:r>
              <a:rPr lang="el-GR" altLang="el-GR" sz="2200" b="1" dirty="0">
                <a:solidFill>
                  <a:srgbClr val="000066"/>
                </a:solidFill>
              </a:rPr>
              <a:t>Διατάξεις λογιστικής τυποποίησης</a:t>
            </a:r>
            <a:endParaRPr lang="en-US" altLang="el-GR" sz="2200" b="1" dirty="0">
              <a:solidFill>
                <a:srgbClr val="000066"/>
              </a:solidFill>
            </a:endParaRPr>
          </a:p>
        </p:txBody>
      </p:sp>
      <p:grpSp>
        <p:nvGrpSpPr>
          <p:cNvPr id="2" name="Group 6"/>
          <p:cNvGrpSpPr>
            <a:grpSpLocks/>
          </p:cNvGrpSpPr>
          <p:nvPr/>
        </p:nvGrpSpPr>
        <p:grpSpPr bwMode="auto">
          <a:xfrm>
            <a:off x="2843213" y="1958975"/>
            <a:ext cx="1368425" cy="588963"/>
            <a:chOff x="1791" y="981"/>
            <a:chExt cx="862" cy="371"/>
          </a:xfrm>
        </p:grpSpPr>
        <p:sp>
          <p:nvSpPr>
            <p:cNvPr id="58378" name="Line 7"/>
            <p:cNvSpPr>
              <a:spLocks noChangeShapeType="1"/>
            </p:cNvSpPr>
            <p:nvPr/>
          </p:nvSpPr>
          <p:spPr bwMode="auto">
            <a:xfrm flipV="1">
              <a:off x="1791" y="981"/>
              <a:ext cx="862" cy="226"/>
            </a:xfrm>
            <a:prstGeom prst="line">
              <a:avLst/>
            </a:prstGeom>
            <a:noFill/>
            <a:ln w="9525">
              <a:solidFill>
                <a:schemeClr val="tx1"/>
              </a:solidFill>
              <a:round/>
              <a:headEnd/>
              <a:tailEnd type="triangle" w="med" len="med"/>
            </a:ln>
            <a:effectLst/>
          </p:spPr>
          <p:txBody>
            <a:bodyPr/>
            <a:lstStyle/>
            <a:p>
              <a:endParaRPr lang="el-GR" dirty="0"/>
            </a:p>
          </p:txBody>
        </p:sp>
        <p:sp>
          <p:nvSpPr>
            <p:cNvPr id="58379" name="Line 8"/>
            <p:cNvSpPr>
              <a:spLocks noChangeShapeType="1"/>
            </p:cNvSpPr>
            <p:nvPr/>
          </p:nvSpPr>
          <p:spPr bwMode="auto">
            <a:xfrm>
              <a:off x="1791" y="1207"/>
              <a:ext cx="862" cy="145"/>
            </a:xfrm>
            <a:prstGeom prst="line">
              <a:avLst/>
            </a:prstGeom>
            <a:noFill/>
            <a:ln w="9525">
              <a:solidFill>
                <a:schemeClr val="tx1"/>
              </a:solidFill>
              <a:round/>
              <a:headEnd/>
              <a:tailEnd type="triangle" w="med" len="med"/>
            </a:ln>
            <a:effectLst/>
          </p:spPr>
          <p:txBody>
            <a:bodyPr/>
            <a:lstStyle/>
            <a:p>
              <a:endParaRPr lang="el-GR" dirty="0"/>
            </a:p>
          </p:txBody>
        </p:sp>
      </p:grpSp>
      <p:grpSp>
        <p:nvGrpSpPr>
          <p:cNvPr id="3" name="Group 12"/>
          <p:cNvGrpSpPr>
            <a:grpSpLocks/>
          </p:cNvGrpSpPr>
          <p:nvPr/>
        </p:nvGrpSpPr>
        <p:grpSpPr bwMode="auto">
          <a:xfrm>
            <a:off x="1979613" y="3398838"/>
            <a:ext cx="2376487" cy="731837"/>
            <a:chOff x="1351" y="2141"/>
            <a:chExt cx="1622" cy="461"/>
          </a:xfrm>
        </p:grpSpPr>
        <p:sp>
          <p:nvSpPr>
            <p:cNvPr id="58376" name="Line 10"/>
            <p:cNvSpPr>
              <a:spLocks noChangeShapeType="1"/>
            </p:cNvSpPr>
            <p:nvPr/>
          </p:nvSpPr>
          <p:spPr bwMode="auto">
            <a:xfrm flipV="1">
              <a:off x="1351" y="2141"/>
              <a:ext cx="1622" cy="232"/>
            </a:xfrm>
            <a:prstGeom prst="line">
              <a:avLst/>
            </a:prstGeom>
            <a:noFill/>
            <a:ln w="9525">
              <a:solidFill>
                <a:schemeClr val="tx1"/>
              </a:solidFill>
              <a:round/>
              <a:headEnd/>
              <a:tailEnd type="triangle" w="med" len="med"/>
            </a:ln>
            <a:effectLst/>
          </p:spPr>
          <p:txBody>
            <a:bodyPr/>
            <a:lstStyle/>
            <a:p>
              <a:endParaRPr lang="el-GR" dirty="0"/>
            </a:p>
          </p:txBody>
        </p:sp>
        <p:sp>
          <p:nvSpPr>
            <p:cNvPr id="58377" name="Line 11"/>
            <p:cNvSpPr>
              <a:spLocks noChangeShapeType="1"/>
            </p:cNvSpPr>
            <p:nvPr/>
          </p:nvSpPr>
          <p:spPr bwMode="auto">
            <a:xfrm>
              <a:off x="1351" y="2371"/>
              <a:ext cx="1621" cy="231"/>
            </a:xfrm>
            <a:prstGeom prst="line">
              <a:avLst/>
            </a:prstGeom>
            <a:noFill/>
            <a:ln w="9525">
              <a:solidFill>
                <a:schemeClr val="tx1"/>
              </a:solidFill>
              <a:round/>
              <a:headEnd/>
              <a:tailEnd type="triangle" w="med" len="med"/>
            </a:ln>
            <a:effectLst/>
          </p:spPr>
          <p:txBody>
            <a:bodyPr/>
            <a:lstStyle/>
            <a:p>
              <a:endParaRPr lang="el-GR" dirty="0"/>
            </a:p>
          </p:txBody>
        </p:sp>
      </p:grpSp>
    </p:spTree>
  </p:cSld>
  <p:clrMapOvr>
    <a:masterClrMapping/>
  </p:clrMapOvr>
  <p:transition spd="med">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7175" y="219075"/>
            <a:ext cx="8635305" cy="1003300"/>
          </a:xfrm>
        </p:spPr>
        <p:txBody>
          <a:bodyPr>
            <a:noAutofit/>
          </a:bodyPr>
          <a:lstStyle/>
          <a:p>
            <a:pPr eaLnBrk="1" hangingPunct="1"/>
            <a:r>
              <a:rPr lang="el-GR" altLang="el-GR" sz="3200" b="1" dirty="0" smtClean="0">
                <a:solidFill>
                  <a:srgbClr val="C00000"/>
                </a:solidFill>
              </a:rPr>
              <a:t>Διαδικασία θεσμοθέτησης των προτύπων </a:t>
            </a:r>
            <a:br>
              <a:rPr lang="el-GR" altLang="el-GR" sz="3200" b="1" dirty="0" smtClean="0">
                <a:solidFill>
                  <a:srgbClr val="C00000"/>
                </a:solidFill>
              </a:rPr>
            </a:br>
            <a:r>
              <a:rPr lang="el-GR" altLang="el-GR" sz="3200" b="1" dirty="0" smtClean="0">
                <a:solidFill>
                  <a:srgbClr val="C00000"/>
                </a:solidFill>
              </a:rPr>
              <a:t>σε κάθε χώρα</a:t>
            </a:r>
          </a:p>
        </p:txBody>
      </p:sp>
      <p:sp>
        <p:nvSpPr>
          <p:cNvPr id="59395" name="Text Box 3"/>
          <p:cNvSpPr>
            <a:spLocks noGrp="1" noChangeArrowheads="1"/>
          </p:cNvSpPr>
          <p:nvPr>
            <p:ph type="body" idx="1"/>
          </p:nvPr>
        </p:nvSpPr>
        <p:spPr>
          <a:xfrm>
            <a:off x="338138" y="1506538"/>
            <a:ext cx="7634287" cy="4978400"/>
          </a:xfrm>
          <a:noFill/>
        </p:spPr>
        <p:txBody>
          <a:bodyPr/>
          <a:lstStyle/>
          <a:p>
            <a:pPr marL="533400" indent="-533400" eaLnBrk="1" hangingPunct="1">
              <a:lnSpc>
                <a:spcPct val="90000"/>
              </a:lnSpc>
              <a:spcBef>
                <a:spcPct val="50000"/>
              </a:spcBef>
              <a:buClr>
                <a:schemeClr val="tx1"/>
              </a:buClr>
              <a:buSzPct val="75000"/>
              <a:buFont typeface="Wingdings" pitchFamily="2" charset="2"/>
              <a:buBlip>
                <a:blip r:embed="rId2"/>
              </a:buBlip>
            </a:pPr>
            <a:r>
              <a:rPr lang="el-GR" altLang="el-GR" sz="2600" dirty="0" smtClean="0"/>
              <a:t>Το </a:t>
            </a:r>
            <a:r>
              <a:rPr lang="en-US" altLang="el-GR" sz="2600" dirty="0" smtClean="0"/>
              <a:t>IASB</a:t>
            </a:r>
            <a:r>
              <a:rPr lang="el-GR" altLang="el-GR" sz="2600" dirty="0" smtClean="0"/>
              <a:t> δεν διαθέτει μηχανισμό επιβολής</a:t>
            </a:r>
          </a:p>
          <a:p>
            <a:pPr marL="533400" indent="-533400" eaLnBrk="1" hangingPunct="1">
              <a:lnSpc>
                <a:spcPct val="90000"/>
              </a:lnSpc>
              <a:spcBef>
                <a:spcPct val="50000"/>
              </a:spcBef>
              <a:buClr>
                <a:schemeClr val="tx1"/>
              </a:buClr>
              <a:buSzPct val="75000"/>
              <a:buFont typeface="Wingdings" pitchFamily="2" charset="2"/>
              <a:buBlip>
                <a:blip r:embed="rId2"/>
              </a:buBlip>
            </a:pPr>
            <a:r>
              <a:rPr lang="el-GR" altLang="el-GR" sz="2600" dirty="0" smtClean="0"/>
              <a:t>Κάθε χώρα μόνη αρμόδια να αποφασίζει</a:t>
            </a:r>
          </a:p>
          <a:p>
            <a:pPr marL="533400" indent="-533400" eaLnBrk="1" hangingPunct="1">
              <a:lnSpc>
                <a:spcPct val="90000"/>
              </a:lnSpc>
              <a:spcBef>
                <a:spcPct val="50000"/>
              </a:spcBef>
              <a:buClr>
                <a:schemeClr val="tx1"/>
              </a:buClr>
              <a:buSzPct val="75000"/>
              <a:buFont typeface="Wingdings" pitchFamily="2" charset="2"/>
              <a:buBlip>
                <a:blip r:embed="rId2"/>
              </a:buBlip>
            </a:pPr>
            <a:r>
              <a:rPr lang="el-GR" altLang="el-GR" sz="2600" dirty="0" smtClean="0"/>
              <a:t>Ειδικά για τις χώρες της Ε.Ε. υπεύθυνο το Ευρωπαϊκό Κοινοβούλιο ύστερα από εισήγηση της Ευρωπαϊκής Επιτροπής</a:t>
            </a:r>
            <a:br>
              <a:rPr lang="el-GR" altLang="el-GR" sz="2600" dirty="0" smtClean="0"/>
            </a:br>
            <a:r>
              <a:rPr lang="en-US" altLang="el-GR" sz="2600" dirty="0" smtClean="0"/>
              <a:t/>
            </a:r>
            <a:br>
              <a:rPr lang="en-US" altLang="el-GR" sz="2600" dirty="0" smtClean="0"/>
            </a:br>
            <a:r>
              <a:rPr lang="el-GR" altLang="el-GR" sz="2600" dirty="0" smtClean="0"/>
              <a:t>Ειδικά θεσμικά όργανα </a:t>
            </a:r>
            <a:r>
              <a:rPr lang="en-US" altLang="el-GR" sz="2600" dirty="0" smtClean="0"/>
              <a:t>:</a:t>
            </a:r>
            <a:endParaRPr lang="el-GR" altLang="el-GR" sz="2600" dirty="0" smtClean="0"/>
          </a:p>
          <a:p>
            <a:pPr marL="990600" lvl="1" indent="-265113" eaLnBrk="1" hangingPunct="1">
              <a:lnSpc>
                <a:spcPct val="90000"/>
              </a:lnSpc>
              <a:buClr>
                <a:srgbClr val="800000"/>
              </a:buClr>
              <a:buSzPct val="90000"/>
              <a:buFont typeface="Wingdings" pitchFamily="2" charset="2"/>
              <a:buChar char="ü"/>
            </a:pPr>
            <a:r>
              <a:rPr lang="el-GR" altLang="el-GR" sz="2200" dirty="0" smtClean="0"/>
              <a:t>Σε πολιτικό επίπεδο η </a:t>
            </a:r>
            <a:r>
              <a:rPr lang="en-US" altLang="el-GR" sz="2200" dirty="0" smtClean="0"/>
              <a:t>ARC</a:t>
            </a:r>
            <a:r>
              <a:rPr lang="el-GR" altLang="el-GR" sz="2200" dirty="0" smtClean="0"/>
              <a:t/>
            </a:r>
            <a:br>
              <a:rPr lang="el-GR" altLang="el-GR" sz="2200" dirty="0" smtClean="0"/>
            </a:br>
            <a:r>
              <a:rPr lang="el-GR" altLang="el-GR" sz="2200" dirty="0" smtClean="0"/>
              <a:t>  (</a:t>
            </a:r>
            <a:r>
              <a:rPr lang="en-US" altLang="el-GR" sz="2200" dirty="0" smtClean="0"/>
              <a:t>Accounting Regulatory Committee)</a:t>
            </a:r>
            <a:r>
              <a:rPr lang="el-GR" altLang="el-GR" sz="2200" dirty="0" smtClean="0"/>
              <a:t/>
            </a:r>
            <a:br>
              <a:rPr lang="el-GR" altLang="el-GR" sz="2200" dirty="0" smtClean="0"/>
            </a:br>
            <a:endParaRPr lang="el-GR" altLang="el-GR" sz="2200" dirty="0" smtClean="0"/>
          </a:p>
          <a:p>
            <a:pPr marL="990600" lvl="1" indent="-265113" eaLnBrk="1" hangingPunct="1">
              <a:lnSpc>
                <a:spcPct val="90000"/>
              </a:lnSpc>
              <a:buClr>
                <a:srgbClr val="800000"/>
              </a:buClr>
              <a:buSzPct val="90000"/>
              <a:buFont typeface="Wingdings" pitchFamily="2" charset="2"/>
              <a:buChar char="ü"/>
            </a:pPr>
            <a:r>
              <a:rPr lang="el-GR" altLang="el-GR" sz="2200" dirty="0" smtClean="0"/>
              <a:t>Σε τεχνικό επίπεδο</a:t>
            </a:r>
            <a:r>
              <a:rPr lang="en-US" altLang="el-GR" sz="2200" dirty="0" smtClean="0"/>
              <a:t> η</a:t>
            </a:r>
            <a:r>
              <a:rPr lang="el-GR" altLang="el-GR" sz="2200" dirty="0" smtClean="0"/>
              <a:t> </a:t>
            </a:r>
            <a:r>
              <a:rPr lang="en-US" altLang="el-GR" sz="2200" dirty="0" smtClean="0"/>
              <a:t>EFRAG</a:t>
            </a:r>
            <a:br>
              <a:rPr lang="en-US" altLang="el-GR" sz="2200" dirty="0" smtClean="0"/>
            </a:br>
            <a:r>
              <a:rPr lang="en-US" altLang="el-GR" sz="2200" dirty="0" smtClean="0"/>
              <a:t>  (European Financial Reporting Advisory Group)</a:t>
            </a:r>
            <a:endParaRPr lang="en-GB" altLang="el-GR" sz="2200" dirty="0" smtClean="0"/>
          </a:p>
        </p:txBody>
      </p:sp>
    </p:spTree>
  </p:cSld>
  <p:clrMapOvr>
    <a:masterClrMapping/>
  </p:clrMapOvr>
  <p:transition spd="med">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65113" y="188640"/>
            <a:ext cx="8627367" cy="914673"/>
          </a:xfrm>
        </p:spPr>
        <p:txBody>
          <a:bodyPr>
            <a:normAutofit/>
          </a:bodyPr>
          <a:lstStyle/>
          <a:p>
            <a:pPr eaLnBrk="1" hangingPunct="1"/>
            <a:r>
              <a:rPr lang="el-GR" altLang="el-GR" sz="4000" b="1" dirty="0" smtClean="0">
                <a:solidFill>
                  <a:srgbClr val="C00000"/>
                </a:solidFill>
              </a:rPr>
              <a:t>Θεσμικό πλαίσιο εφαρμογής των ΔΛΠ</a:t>
            </a:r>
          </a:p>
        </p:txBody>
      </p:sp>
      <p:sp>
        <p:nvSpPr>
          <p:cNvPr id="60419" name="Rectangle 3"/>
          <p:cNvSpPr>
            <a:spLocks noGrp="1" noChangeArrowheads="1"/>
          </p:cNvSpPr>
          <p:nvPr>
            <p:ph type="body" idx="1"/>
          </p:nvPr>
        </p:nvSpPr>
        <p:spPr>
          <a:xfrm>
            <a:off x="323528" y="1557338"/>
            <a:ext cx="8568952" cy="4495800"/>
          </a:xfrm>
          <a:noFill/>
        </p:spPr>
        <p:txBody>
          <a:bodyPr/>
          <a:lstStyle/>
          <a:p>
            <a:pPr marL="444500" indent="-444500" eaLnBrk="1" hangingPunct="1">
              <a:buClr>
                <a:srgbClr val="990000"/>
              </a:buClr>
              <a:buSzTx/>
              <a:buFont typeface="Wingdings" pitchFamily="2" charset="2"/>
              <a:buNone/>
              <a:tabLst>
                <a:tab pos="444500" algn="l"/>
              </a:tabLst>
            </a:pPr>
            <a:r>
              <a:rPr lang="el-GR" altLang="el-GR" sz="2800" b="1" dirty="0" smtClean="0"/>
              <a:t>Ευρωπαϊκή Ένωση</a:t>
            </a:r>
          </a:p>
          <a:p>
            <a:pPr marL="444500" indent="-444500" eaLnBrk="1" hangingPunct="1">
              <a:spcBef>
                <a:spcPct val="60000"/>
              </a:spcBef>
              <a:buClr>
                <a:srgbClr val="990000"/>
              </a:buClr>
              <a:buSzTx/>
              <a:buFont typeface="Wingdings" pitchFamily="2" charset="2"/>
              <a:buChar char="ü"/>
              <a:tabLst>
                <a:tab pos="444500" algn="l"/>
              </a:tabLst>
            </a:pPr>
            <a:r>
              <a:rPr lang="el-GR" altLang="el-GR" sz="2800" b="1" dirty="0" smtClean="0"/>
              <a:t>Κανονισμός 1606/2002</a:t>
            </a:r>
            <a:r>
              <a:rPr lang="el-GR" altLang="el-GR" sz="2800" dirty="0" smtClean="0"/>
              <a:t> </a:t>
            </a:r>
            <a:r>
              <a:rPr lang="en-US" altLang="el-GR" sz="2800" dirty="0" smtClean="0"/>
              <a:t/>
            </a:r>
            <a:br>
              <a:rPr lang="en-US" altLang="el-GR" sz="2800" dirty="0" smtClean="0"/>
            </a:br>
            <a:r>
              <a:rPr lang="el-GR" altLang="el-GR" sz="2800" dirty="0" smtClean="0"/>
              <a:t>Θέσπιση υποχρεωτικής εφαρμογής των ΔΛΠ </a:t>
            </a:r>
            <a:r>
              <a:rPr lang="en-US" altLang="el-GR" sz="2800" dirty="0" smtClean="0"/>
              <a:t/>
            </a:r>
            <a:br>
              <a:rPr lang="en-US" altLang="el-GR" sz="2800" dirty="0" smtClean="0"/>
            </a:br>
            <a:r>
              <a:rPr lang="el-GR" altLang="el-GR" sz="2800" dirty="0" smtClean="0"/>
              <a:t>από 1.1.2005</a:t>
            </a:r>
          </a:p>
          <a:p>
            <a:pPr marL="444500" indent="-444500" algn="just" eaLnBrk="1" hangingPunct="1">
              <a:buClr>
                <a:srgbClr val="990000"/>
              </a:buClr>
              <a:buSzTx/>
              <a:buFont typeface="Wingdings" pitchFamily="2" charset="2"/>
              <a:buChar char="ü"/>
              <a:tabLst>
                <a:tab pos="444500" algn="l"/>
              </a:tabLst>
            </a:pPr>
            <a:r>
              <a:rPr lang="el-GR" altLang="el-GR" sz="2800" dirty="0" smtClean="0"/>
              <a:t>Κανονισμοί υιοθέτησης των προτύπων και</a:t>
            </a:r>
            <a:r>
              <a:rPr lang="en-US" altLang="el-GR" sz="2800" dirty="0" smtClean="0"/>
              <a:t/>
            </a:r>
            <a:br>
              <a:rPr lang="en-US" altLang="el-GR" sz="2800" dirty="0" smtClean="0"/>
            </a:br>
            <a:r>
              <a:rPr lang="el-GR" altLang="el-GR" sz="2800" dirty="0" smtClean="0"/>
              <a:t>Διερμηνειών που εκδίδονται από το </a:t>
            </a:r>
            <a:r>
              <a:rPr lang="en-US" altLang="el-GR" sz="2800" dirty="0" smtClean="0"/>
              <a:t>IASB</a:t>
            </a:r>
            <a:r>
              <a:rPr lang="el-GR" altLang="el-GR" sz="2800" dirty="0" smtClean="0"/>
              <a:t>,</a:t>
            </a:r>
            <a:r>
              <a:rPr lang="en-US" altLang="el-GR" sz="2800" dirty="0" smtClean="0"/>
              <a:t/>
            </a:r>
            <a:br>
              <a:rPr lang="en-US" altLang="el-GR" sz="2800" dirty="0" smtClean="0"/>
            </a:br>
            <a:r>
              <a:rPr lang="el-GR" altLang="el-GR" sz="2800" dirty="0" smtClean="0"/>
              <a:t>οι 	οποίοι περιέχουν τα κείμενα των</a:t>
            </a:r>
            <a:r>
              <a:rPr lang="en-US" altLang="el-GR" sz="2800" dirty="0" smtClean="0"/>
              <a:t> </a:t>
            </a:r>
            <a:r>
              <a:rPr lang="el-GR" altLang="el-GR" sz="2800" dirty="0" smtClean="0"/>
              <a:t>Προτύπων</a:t>
            </a:r>
            <a:r>
              <a:rPr lang="en-US" altLang="el-GR" sz="2800" dirty="0" smtClean="0"/>
              <a:t/>
            </a:r>
            <a:br>
              <a:rPr lang="en-US" altLang="el-GR" sz="2800" dirty="0" smtClean="0"/>
            </a:br>
            <a:r>
              <a:rPr lang="el-GR" altLang="el-GR" sz="2800" dirty="0" smtClean="0"/>
              <a:t>σε επίσημη μετάφραση.</a:t>
            </a:r>
          </a:p>
          <a:p>
            <a:pPr marL="444500" indent="-444500" eaLnBrk="1" hangingPunct="1">
              <a:lnSpc>
                <a:spcPct val="80000"/>
              </a:lnSpc>
              <a:buClr>
                <a:srgbClr val="990000"/>
              </a:buClr>
              <a:buSzTx/>
              <a:buFont typeface="Wingdings" pitchFamily="2" charset="2"/>
              <a:buNone/>
              <a:tabLst>
                <a:tab pos="444500" algn="l"/>
              </a:tabLst>
            </a:pPr>
            <a:r>
              <a:rPr lang="el-GR" altLang="el-GR" sz="2800" dirty="0" smtClean="0"/>
              <a:t>     </a:t>
            </a:r>
          </a:p>
        </p:txBody>
      </p:sp>
    </p:spTree>
  </p:cSld>
  <p:clrMapOvr>
    <a:masterClrMapping/>
  </p:clrMapOvr>
  <p:transition spd="med">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42874" y="260648"/>
            <a:ext cx="8821613" cy="1008111"/>
          </a:xfrm>
        </p:spPr>
        <p:txBody>
          <a:bodyPr>
            <a:noAutofit/>
          </a:bodyPr>
          <a:lstStyle/>
          <a:p>
            <a:pPr eaLnBrk="1" hangingPunct="1"/>
            <a:r>
              <a:rPr lang="el-GR" altLang="el-GR" sz="4000" b="1" dirty="0" smtClean="0">
                <a:solidFill>
                  <a:srgbClr val="C00000"/>
                </a:solidFill>
              </a:rPr>
              <a:t>Υπόχρεοι σύνταξης οικονομικών καταστάσεων με </a:t>
            </a:r>
            <a:r>
              <a:rPr lang="en-US" altLang="el-GR" sz="4000" b="1" dirty="0" smtClean="0">
                <a:solidFill>
                  <a:srgbClr val="C00000"/>
                </a:solidFill>
              </a:rPr>
              <a:t>IAS</a:t>
            </a:r>
            <a:endParaRPr lang="el-GR" altLang="el-GR" sz="4000" b="1" dirty="0" smtClean="0">
              <a:solidFill>
                <a:srgbClr val="C00000"/>
              </a:solidFill>
            </a:endParaRPr>
          </a:p>
        </p:txBody>
      </p:sp>
      <p:sp>
        <p:nvSpPr>
          <p:cNvPr id="61443" name="Rectangle 3"/>
          <p:cNvSpPr>
            <a:spLocks noGrp="1" noChangeArrowheads="1"/>
          </p:cNvSpPr>
          <p:nvPr>
            <p:ph type="body" idx="1"/>
          </p:nvPr>
        </p:nvSpPr>
        <p:spPr>
          <a:xfrm>
            <a:off x="539750" y="1700213"/>
            <a:ext cx="8355013" cy="4321175"/>
          </a:xfrm>
        </p:spPr>
        <p:txBody>
          <a:bodyPr/>
          <a:lstStyle/>
          <a:p>
            <a:pPr marL="447675" eaLnBrk="1" hangingPunct="1">
              <a:lnSpc>
                <a:spcPct val="90000"/>
              </a:lnSpc>
              <a:buClr>
                <a:srgbClr val="FF0000"/>
              </a:buClr>
              <a:buFont typeface="Wingdings" pitchFamily="2" charset="2"/>
              <a:buNone/>
              <a:tabLst>
                <a:tab pos="625475" algn="l"/>
              </a:tabLst>
            </a:pPr>
            <a:r>
              <a:rPr lang="el-GR" altLang="el-GR" sz="2800" b="1" dirty="0" smtClean="0"/>
              <a:t>Εισηγμένες εταιρίες </a:t>
            </a:r>
            <a:endParaRPr lang="en-US" altLang="el-GR" sz="2800" b="1" dirty="0" smtClean="0"/>
          </a:p>
          <a:p>
            <a:pPr marL="447675" eaLnBrk="1" hangingPunct="1">
              <a:lnSpc>
                <a:spcPct val="90000"/>
              </a:lnSpc>
              <a:buClr>
                <a:srgbClr val="990000"/>
              </a:buClr>
              <a:buSzPct val="60000"/>
              <a:tabLst>
                <a:tab pos="625475" algn="l"/>
              </a:tabLst>
            </a:pPr>
            <a:r>
              <a:rPr lang="en-US" altLang="el-GR" sz="2800" dirty="0" smtClean="0"/>
              <a:t>A</a:t>
            </a:r>
            <a:r>
              <a:rPr lang="el-GR" altLang="el-GR" sz="2800" dirty="0" smtClean="0"/>
              <a:t>πλές και ενοποιημένες οικονομικές καταστάσεις</a:t>
            </a:r>
            <a:endParaRPr lang="el-GR" altLang="el-GR" sz="2800" b="1" dirty="0" smtClean="0"/>
          </a:p>
          <a:p>
            <a:pPr marL="447675" eaLnBrk="1" hangingPunct="1">
              <a:lnSpc>
                <a:spcPct val="90000"/>
              </a:lnSpc>
              <a:spcBef>
                <a:spcPct val="100000"/>
              </a:spcBef>
              <a:buClr>
                <a:srgbClr val="990000"/>
              </a:buClr>
              <a:buSzPct val="60000"/>
              <a:tabLst>
                <a:tab pos="625475" algn="l"/>
              </a:tabLst>
            </a:pPr>
            <a:r>
              <a:rPr lang="el-GR" altLang="el-GR" sz="2800" b="1" dirty="0" smtClean="0"/>
              <a:t>Θυγατρικές μη εισηγμένες </a:t>
            </a:r>
            <a:r>
              <a:rPr lang="en-US" altLang="el-GR" sz="2800" b="1" dirty="0" smtClean="0"/>
              <a:t/>
            </a:r>
            <a:br>
              <a:rPr lang="en-US" altLang="el-GR" sz="2800" b="1" dirty="0" smtClean="0"/>
            </a:br>
            <a:r>
              <a:rPr lang="en-US" altLang="el-GR" sz="2800" dirty="0" smtClean="0"/>
              <a:t>(</a:t>
            </a:r>
            <a:r>
              <a:rPr lang="el-GR" altLang="el-GR" sz="2800" dirty="0" smtClean="0"/>
              <a:t>κάτω από προϋποθέσεις που ορίζει ο νόμος)</a:t>
            </a:r>
            <a:endParaRPr lang="en-US" altLang="el-GR" sz="2800" b="1" dirty="0" smtClean="0"/>
          </a:p>
          <a:p>
            <a:pPr marL="447675" eaLnBrk="1" hangingPunct="1">
              <a:lnSpc>
                <a:spcPct val="90000"/>
              </a:lnSpc>
              <a:spcBef>
                <a:spcPct val="100000"/>
              </a:spcBef>
              <a:buClr>
                <a:srgbClr val="990000"/>
              </a:buClr>
              <a:buSzPct val="60000"/>
              <a:tabLst>
                <a:tab pos="625475" algn="l"/>
              </a:tabLst>
            </a:pPr>
            <a:r>
              <a:rPr lang="el-GR" altLang="el-GR" sz="2800" b="1" dirty="0" smtClean="0"/>
              <a:t>Λοιπές εταιρίες</a:t>
            </a:r>
          </a:p>
          <a:p>
            <a:pPr marL="447675" eaLnBrk="1" hangingPunct="1">
              <a:lnSpc>
                <a:spcPct val="90000"/>
              </a:lnSpc>
              <a:buClr>
                <a:srgbClr val="990000"/>
              </a:buClr>
              <a:buSzPct val="60000"/>
              <a:buFont typeface="Wingdings" pitchFamily="2" charset="2"/>
              <a:buNone/>
              <a:tabLst>
                <a:tab pos="625475" algn="l"/>
              </a:tabLst>
            </a:pPr>
            <a:r>
              <a:rPr lang="el-GR" altLang="el-GR" sz="2800" dirty="0" smtClean="0"/>
              <a:t>	Προαιρετική εφαρμογή</a:t>
            </a:r>
          </a:p>
        </p:txBody>
      </p:sp>
    </p:spTree>
  </p:cSld>
  <p:clrMapOvr>
    <a:masterClrMapping/>
  </p:clrMapOvr>
  <p:transition spd="med">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a:xfrm>
            <a:off x="317500" y="466724"/>
            <a:ext cx="8214940" cy="3466331"/>
          </a:xfrm>
        </p:spPr>
        <p:txBody>
          <a:bodyPr/>
          <a:lstStyle/>
          <a:p>
            <a:pPr eaLnBrk="1" hangingPunct="1"/>
            <a:r>
              <a:rPr lang="el-GR" altLang="el-GR" sz="4300" b="1" dirty="0" smtClean="0">
                <a:solidFill>
                  <a:srgbClr val="0000FF"/>
                </a:solidFill>
              </a:rPr>
              <a:t>Κλαδικό Λογιστικό Σχέδιο Τραπεζών</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a:xfrm>
            <a:off x="251520" y="274638"/>
            <a:ext cx="8435280" cy="706090"/>
          </a:xfrm>
        </p:spPr>
        <p:txBody>
          <a:bodyPr>
            <a:normAutofit fontScale="90000"/>
          </a:bodyPr>
          <a:lstStyle/>
          <a:p>
            <a:r>
              <a:rPr lang="el-GR" altLang="el-GR" b="1" dirty="0" smtClean="0"/>
              <a:t>Σημασία των χρηματοοικονομικών μέσων</a:t>
            </a:r>
          </a:p>
        </p:txBody>
      </p:sp>
      <p:sp>
        <p:nvSpPr>
          <p:cNvPr id="12291" name="Θέση περιεχομένου 2"/>
          <p:cNvSpPr>
            <a:spLocks noGrp="1"/>
          </p:cNvSpPr>
          <p:nvPr>
            <p:ph idx="1"/>
          </p:nvPr>
        </p:nvSpPr>
        <p:spPr>
          <a:xfrm>
            <a:off x="457200" y="1125538"/>
            <a:ext cx="8229600" cy="5327650"/>
          </a:xfrm>
        </p:spPr>
        <p:txBody>
          <a:bodyPr>
            <a:normAutofit/>
          </a:bodyPr>
          <a:lstStyle/>
          <a:p>
            <a:pPr marL="0" indent="0" algn="just">
              <a:lnSpc>
                <a:spcPct val="150000"/>
              </a:lnSpc>
              <a:spcBef>
                <a:spcPts val="1200"/>
              </a:spcBef>
              <a:buFont typeface="Wingdings" pitchFamily="2" charset="2"/>
              <a:buNone/>
            </a:pPr>
            <a:r>
              <a:rPr lang="el-GR" altLang="el-GR" sz="2400" dirty="0" smtClean="0"/>
              <a:t>Τα χρηματοοικονομικά μέσα καταλαμβάνουν ποσοστά που είναι συνήθως μεγαλύτερα του 90%, τόσο του ενεργητικού όσο και του παθητικού μιας τυπικής εμπορικής τράπεζας.</a:t>
            </a:r>
          </a:p>
          <a:p>
            <a:pPr marL="0" indent="0" algn="just">
              <a:lnSpc>
                <a:spcPct val="150000"/>
              </a:lnSpc>
              <a:spcBef>
                <a:spcPts val="1200"/>
              </a:spcBef>
              <a:buFont typeface="Wingdings" pitchFamily="2" charset="2"/>
              <a:buNone/>
            </a:pPr>
            <a:r>
              <a:rPr lang="el-GR" altLang="el-GR" sz="2400" dirty="0" smtClean="0"/>
              <a:t>Γι’ αυτό όταν μιλάμε για τραπεζική λογιστική στην ουσία αναφερόμαστε στη λογιστική των χρηματοοικονομικών μέσων.</a:t>
            </a:r>
          </a:p>
          <a:p>
            <a:pPr marL="0" indent="0" algn="just">
              <a:lnSpc>
                <a:spcPct val="150000"/>
              </a:lnSpc>
              <a:spcBef>
                <a:spcPts val="1200"/>
              </a:spcBef>
              <a:buFont typeface="Wingdings" pitchFamily="2" charset="2"/>
              <a:buNone/>
            </a:pPr>
            <a:r>
              <a:rPr lang="el-GR" altLang="el-GR" sz="2400" dirty="0" smtClean="0"/>
              <a:t>Στις άλλες επιχειρήσεις τα ποσοστά αυτά κυμαίνονται ανάλογα με τον τρόπο λειτουργίας κάθε επιχείρησης και τον κλάδο στον οποίο αυτή δραστηριοποιείται.</a:t>
            </a:r>
          </a:p>
        </p:txBody>
      </p:sp>
    </p:spTree>
  </p:cSld>
  <p:clrMapOvr>
    <a:masterClrMapping/>
  </p:clrMapOvr>
  <p:transition spd="med">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34950" y="508000"/>
            <a:ext cx="8585522" cy="608013"/>
          </a:xfrm>
        </p:spPr>
        <p:txBody>
          <a:bodyPr>
            <a:noAutofit/>
          </a:bodyPr>
          <a:lstStyle/>
          <a:p>
            <a:pPr eaLnBrk="1" hangingPunct="1"/>
            <a:r>
              <a:rPr lang="el-GR" altLang="el-GR" sz="3600" b="1" dirty="0" smtClean="0">
                <a:solidFill>
                  <a:srgbClr val="0000FF"/>
                </a:solidFill>
              </a:rPr>
              <a:t>Λογιστικά πρότυπα και λογιστικό σχέδιο</a:t>
            </a:r>
          </a:p>
        </p:txBody>
      </p:sp>
      <p:sp>
        <p:nvSpPr>
          <p:cNvPr id="63491" name="Rectangle 3"/>
          <p:cNvSpPr>
            <a:spLocks noGrp="1" noChangeArrowheads="1"/>
          </p:cNvSpPr>
          <p:nvPr>
            <p:ph type="body" idx="1"/>
          </p:nvPr>
        </p:nvSpPr>
        <p:spPr>
          <a:xfrm>
            <a:off x="395288" y="1557338"/>
            <a:ext cx="8499475" cy="4495800"/>
          </a:xfrm>
        </p:spPr>
        <p:txBody>
          <a:bodyPr/>
          <a:lstStyle/>
          <a:p>
            <a:pPr marL="171450" indent="-171450" eaLnBrk="1" hangingPunct="1">
              <a:lnSpc>
                <a:spcPct val="80000"/>
              </a:lnSpc>
              <a:buClr>
                <a:srgbClr val="990000"/>
              </a:buClr>
              <a:buFont typeface="Wingdings" pitchFamily="2" charset="2"/>
              <a:buNone/>
              <a:tabLst>
                <a:tab pos="266700" algn="l"/>
                <a:tab pos="355600" algn="l"/>
              </a:tabLst>
            </a:pPr>
            <a:r>
              <a:rPr lang="el-GR" altLang="el-GR" sz="2800" dirty="0" smtClean="0"/>
              <a:t>Θέματα που αντιμετωπίζει ένα λογιστικό σχέδιο</a:t>
            </a:r>
          </a:p>
          <a:p>
            <a:pPr marL="171450" indent="-171450" eaLnBrk="1" hangingPunct="1">
              <a:lnSpc>
                <a:spcPct val="80000"/>
              </a:lnSpc>
              <a:buClr>
                <a:srgbClr val="990000"/>
              </a:buClr>
              <a:buFont typeface="Wingdings" pitchFamily="2" charset="2"/>
              <a:buChar char="v"/>
              <a:tabLst>
                <a:tab pos="266700" algn="l"/>
                <a:tab pos="355600" algn="l"/>
              </a:tabLst>
            </a:pPr>
            <a:r>
              <a:rPr lang="el-GR" altLang="el-GR" sz="2800" dirty="0" smtClean="0"/>
              <a:t> Οργάνωση και κωδικοποίηση της</a:t>
            </a:r>
            <a:br>
              <a:rPr lang="el-GR" altLang="el-GR" sz="2800" dirty="0" smtClean="0"/>
            </a:br>
            <a:r>
              <a:rPr lang="el-GR" altLang="el-GR" sz="2800" dirty="0" smtClean="0"/>
              <a:t>	 λογιστικής πληροφορίας</a:t>
            </a:r>
          </a:p>
          <a:p>
            <a:pPr marL="171450" indent="-171450" eaLnBrk="1" hangingPunct="1">
              <a:lnSpc>
                <a:spcPct val="80000"/>
              </a:lnSpc>
              <a:buClr>
                <a:srgbClr val="990000"/>
              </a:buClr>
              <a:buFont typeface="Wingdings" pitchFamily="2" charset="2"/>
              <a:buNone/>
              <a:tabLst>
                <a:tab pos="266700" algn="l"/>
                <a:tab pos="355600" algn="l"/>
              </a:tabLst>
            </a:pPr>
            <a:endParaRPr lang="el-GR" altLang="el-GR" sz="2800" dirty="0" smtClean="0"/>
          </a:p>
          <a:p>
            <a:pPr marL="171450" indent="-171450" eaLnBrk="1" hangingPunct="1">
              <a:lnSpc>
                <a:spcPct val="80000"/>
              </a:lnSpc>
              <a:buClr>
                <a:srgbClr val="990000"/>
              </a:buClr>
              <a:buFont typeface="Wingdings" pitchFamily="2" charset="2"/>
              <a:buChar char="v"/>
              <a:tabLst>
                <a:tab pos="266700" algn="l"/>
                <a:tab pos="355600" algn="l"/>
              </a:tabLst>
            </a:pPr>
            <a:r>
              <a:rPr lang="el-GR" altLang="el-GR" sz="2800" dirty="0" smtClean="0"/>
              <a:t> Εννοιολογικό περιεχόμενο λογιστικής</a:t>
            </a:r>
            <a:br>
              <a:rPr lang="el-GR" altLang="el-GR" sz="2800" dirty="0" smtClean="0"/>
            </a:br>
            <a:r>
              <a:rPr lang="el-GR" altLang="el-GR" sz="2800" dirty="0" smtClean="0"/>
              <a:t>	 ορολογίας και λογαριασμών</a:t>
            </a:r>
          </a:p>
          <a:p>
            <a:pPr marL="171450" indent="-171450" eaLnBrk="1" hangingPunct="1">
              <a:lnSpc>
                <a:spcPct val="80000"/>
              </a:lnSpc>
              <a:buClr>
                <a:srgbClr val="990000"/>
              </a:buClr>
              <a:buFont typeface="Wingdings" pitchFamily="2" charset="2"/>
              <a:buChar char="v"/>
              <a:tabLst>
                <a:tab pos="266700" algn="l"/>
                <a:tab pos="355600" algn="l"/>
              </a:tabLst>
            </a:pPr>
            <a:endParaRPr lang="el-GR" altLang="el-GR" sz="2800" dirty="0" smtClean="0"/>
          </a:p>
          <a:p>
            <a:pPr marL="171450" indent="-171450" eaLnBrk="1" hangingPunct="1">
              <a:lnSpc>
                <a:spcPct val="80000"/>
              </a:lnSpc>
              <a:buClr>
                <a:srgbClr val="990000"/>
              </a:buClr>
              <a:buFont typeface="Wingdings" pitchFamily="2" charset="2"/>
              <a:buChar char="v"/>
              <a:tabLst>
                <a:tab pos="266700" algn="l"/>
                <a:tab pos="355600" algn="l"/>
              </a:tabLst>
            </a:pPr>
            <a:r>
              <a:rPr lang="el-GR" altLang="el-GR" sz="2800" dirty="0" smtClean="0"/>
              <a:t> Σχέδιο οικονομικών καταστάσεων</a:t>
            </a:r>
          </a:p>
          <a:p>
            <a:pPr marL="171450" indent="-171450" eaLnBrk="1" hangingPunct="1">
              <a:lnSpc>
                <a:spcPct val="80000"/>
              </a:lnSpc>
              <a:buClr>
                <a:srgbClr val="990000"/>
              </a:buClr>
              <a:buFont typeface="Wingdings" pitchFamily="2" charset="2"/>
              <a:buChar char="v"/>
              <a:tabLst>
                <a:tab pos="266700" algn="l"/>
                <a:tab pos="355600" algn="l"/>
              </a:tabLst>
            </a:pPr>
            <a:endParaRPr lang="el-GR" altLang="el-GR" sz="2800" dirty="0" smtClean="0"/>
          </a:p>
          <a:p>
            <a:pPr marL="171450" indent="-171450" eaLnBrk="1" hangingPunct="1">
              <a:lnSpc>
                <a:spcPct val="80000"/>
              </a:lnSpc>
              <a:buClr>
                <a:srgbClr val="990000"/>
              </a:buClr>
              <a:buFont typeface="Wingdings" pitchFamily="2" charset="2"/>
              <a:buChar char="v"/>
              <a:tabLst>
                <a:tab pos="266700" algn="l"/>
                <a:tab pos="355600" algn="l"/>
              </a:tabLst>
            </a:pPr>
            <a:r>
              <a:rPr lang="el-GR" altLang="el-GR" sz="2800" dirty="0" smtClean="0"/>
              <a:t> Συνδεσμολογία λογαριασμών</a:t>
            </a:r>
            <a:endParaRPr lang="en-GB" altLang="el-GR" sz="2800" dirty="0" smtClean="0"/>
          </a:p>
        </p:txBody>
      </p:sp>
      <p:sp>
        <p:nvSpPr>
          <p:cNvPr id="63492" name="Text Box 4"/>
          <p:cNvSpPr txBox="1">
            <a:spLocks noChangeArrowheads="1"/>
          </p:cNvSpPr>
          <p:nvPr/>
        </p:nvSpPr>
        <p:spPr bwMode="auto">
          <a:xfrm>
            <a:off x="7092950" y="3836988"/>
            <a:ext cx="1835150" cy="1323975"/>
          </a:xfrm>
          <a:prstGeom prst="rect">
            <a:avLst/>
          </a:prstGeom>
          <a:noFill/>
          <a:ln w="12700">
            <a:solidFill>
              <a:srgbClr val="003300"/>
            </a:solidFill>
            <a:miter lim="800000"/>
            <a:headEnd/>
            <a:tailEnd/>
          </a:ln>
          <a:effectLst/>
        </p:spPr>
        <p:txBody>
          <a:bodyPr>
            <a:spAutoFit/>
          </a:bodyPr>
          <a:lstStyle/>
          <a:p>
            <a:pPr algn="ctr">
              <a:spcBef>
                <a:spcPct val="50000"/>
              </a:spcBef>
            </a:pPr>
            <a:r>
              <a:rPr lang="el-GR" altLang="el-GR" sz="2000" b="1" dirty="0">
                <a:solidFill>
                  <a:srgbClr val="000066"/>
                </a:solidFill>
              </a:rPr>
              <a:t>Τα θέματα καλύπτονται πλέον από τα </a:t>
            </a:r>
            <a:r>
              <a:rPr lang="fr-FR" altLang="el-GR" sz="2000" b="1" dirty="0">
                <a:solidFill>
                  <a:srgbClr val="000066"/>
                </a:solidFill>
              </a:rPr>
              <a:t>I</a:t>
            </a:r>
            <a:r>
              <a:rPr lang="en-US" altLang="el-GR" sz="2000" b="1" dirty="0">
                <a:solidFill>
                  <a:srgbClr val="000066"/>
                </a:solidFill>
              </a:rPr>
              <a:t>AS</a:t>
            </a:r>
          </a:p>
        </p:txBody>
      </p:sp>
      <p:sp>
        <p:nvSpPr>
          <p:cNvPr id="63493" name="AutoShape 5"/>
          <p:cNvSpPr>
            <a:spLocks/>
          </p:cNvSpPr>
          <p:nvPr/>
        </p:nvSpPr>
        <p:spPr bwMode="auto">
          <a:xfrm>
            <a:off x="6661150" y="3213100"/>
            <a:ext cx="255588" cy="2511425"/>
          </a:xfrm>
          <a:prstGeom prst="rightBrace">
            <a:avLst>
              <a:gd name="adj1" fmla="val 75606"/>
              <a:gd name="adj2" fmla="val 50000"/>
            </a:avLst>
          </a:prstGeom>
          <a:noFill/>
          <a:ln w="12700">
            <a:solidFill>
              <a:schemeClr val="tx1"/>
            </a:solidFill>
            <a:round/>
            <a:headEnd type="none" w="sm" len="sm"/>
            <a:tailEnd type="none" w="sm" len="sm"/>
          </a:ln>
          <a:effectLst/>
        </p:spPr>
        <p:txBody>
          <a:bodyPr wrap="none" anchor="ctr"/>
          <a:lstStyle/>
          <a:p>
            <a:pPr algn="ctr"/>
            <a:endParaRPr lang="el-GR" altLang="el-GR" sz="1600" dirty="0">
              <a:solidFill>
                <a:srgbClr val="000000"/>
              </a:solidFill>
            </a:endParaRPr>
          </a:p>
        </p:txBody>
      </p:sp>
    </p:spTree>
  </p:cSld>
  <p:clrMapOvr>
    <a:masterClrMapping/>
  </p:clrMapOvr>
  <p:transition spd="med">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19"/>
          <p:cNvGraphicFramePr>
            <a:graphicFrameLocks noChangeAspect="1"/>
          </p:cNvGraphicFramePr>
          <p:nvPr/>
        </p:nvGraphicFramePr>
        <p:xfrm>
          <a:off x="251520" y="620688"/>
          <a:ext cx="8712967" cy="5883300"/>
        </p:xfrm>
        <a:graphic>
          <a:graphicData uri="http://schemas.openxmlformats.org/presentationml/2006/ole">
            <p:oleObj spid="_x0000_s1026" name="Document" r:id="rId3" imgW="10854421" imgH="7132981" progId="Word.Document.8">
              <p:embed/>
            </p:oleObj>
          </a:graphicData>
        </a:graphic>
      </p:graphicFrame>
      <p:sp>
        <p:nvSpPr>
          <p:cNvPr id="64515" name="Text Box 21"/>
          <p:cNvSpPr txBox="1">
            <a:spLocks noChangeArrowheads="1"/>
          </p:cNvSpPr>
          <p:nvPr/>
        </p:nvSpPr>
        <p:spPr bwMode="auto">
          <a:xfrm>
            <a:off x="0" y="0"/>
            <a:ext cx="9144000" cy="553998"/>
          </a:xfrm>
          <a:prstGeom prst="rect">
            <a:avLst/>
          </a:prstGeom>
          <a:noFill/>
          <a:ln w="0" algn="ctr">
            <a:noFill/>
            <a:prstDash val="dash"/>
            <a:miter lim="800000"/>
            <a:headEnd/>
            <a:tailEnd/>
          </a:ln>
          <a:effectLst/>
        </p:spPr>
        <p:txBody>
          <a:bodyPr wrap="square">
            <a:spAutoFit/>
          </a:bodyPr>
          <a:lstStyle/>
          <a:p>
            <a:pPr algn="ctr">
              <a:spcBef>
                <a:spcPct val="50000"/>
              </a:spcBef>
            </a:pPr>
            <a:r>
              <a:rPr lang="el-GR" altLang="el-GR" sz="3000" b="1" dirty="0">
                <a:solidFill>
                  <a:srgbClr val="990000"/>
                </a:solidFill>
              </a:rPr>
              <a:t>Διάρθρωση Κλαδικού Τραπεζικού Λογιστικού Σχεδίου</a:t>
            </a:r>
          </a:p>
        </p:txBody>
      </p:sp>
    </p:spTree>
  </p:cSld>
  <p:clrMapOvr>
    <a:masterClrMapping/>
  </p:clrMapOvr>
  <p:transition spd="med">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84263" y="188640"/>
            <a:ext cx="6904037" cy="504057"/>
          </a:xfrm>
        </p:spPr>
        <p:txBody>
          <a:bodyPr>
            <a:normAutofit fontScale="90000"/>
          </a:bodyPr>
          <a:lstStyle/>
          <a:p>
            <a:pPr algn="ctr" eaLnBrk="1" hangingPunct="1"/>
            <a:r>
              <a:rPr lang="el-GR" altLang="el-GR" sz="3600" b="1" dirty="0" smtClean="0">
                <a:solidFill>
                  <a:srgbClr val="0000FF"/>
                </a:solidFill>
              </a:rPr>
              <a:t>Η πυραμίδα των πληροφοριών</a:t>
            </a:r>
          </a:p>
        </p:txBody>
      </p:sp>
      <p:grpSp>
        <p:nvGrpSpPr>
          <p:cNvPr id="2" name="Group 3"/>
          <p:cNvGrpSpPr>
            <a:grpSpLocks/>
          </p:cNvGrpSpPr>
          <p:nvPr/>
        </p:nvGrpSpPr>
        <p:grpSpPr bwMode="auto">
          <a:xfrm>
            <a:off x="71438" y="1124745"/>
            <a:ext cx="8894762" cy="5358606"/>
            <a:chOff x="45" y="1026"/>
            <a:chExt cx="5602" cy="3130"/>
          </a:xfrm>
        </p:grpSpPr>
        <p:sp>
          <p:nvSpPr>
            <p:cNvPr id="65540" name="Line 4"/>
            <p:cNvSpPr>
              <a:spLocks noChangeShapeType="1"/>
            </p:cNvSpPr>
            <p:nvPr/>
          </p:nvSpPr>
          <p:spPr bwMode="auto">
            <a:xfrm>
              <a:off x="2509" y="1854"/>
              <a:ext cx="0" cy="686"/>
            </a:xfrm>
            <a:prstGeom prst="line">
              <a:avLst/>
            </a:prstGeom>
            <a:noFill/>
            <a:ln w="19050">
              <a:solidFill>
                <a:srgbClr val="000000"/>
              </a:solidFill>
              <a:round/>
              <a:headEnd/>
              <a:tailEnd/>
            </a:ln>
          </p:spPr>
          <p:txBody>
            <a:bodyPr/>
            <a:lstStyle/>
            <a:p>
              <a:endParaRPr lang="el-GR" dirty="0"/>
            </a:p>
          </p:txBody>
        </p:sp>
        <p:sp>
          <p:nvSpPr>
            <p:cNvPr id="65541" name="Line 5"/>
            <p:cNvSpPr>
              <a:spLocks noChangeShapeType="1"/>
            </p:cNvSpPr>
            <p:nvPr/>
          </p:nvSpPr>
          <p:spPr bwMode="auto">
            <a:xfrm>
              <a:off x="3148" y="1854"/>
              <a:ext cx="0" cy="686"/>
            </a:xfrm>
            <a:prstGeom prst="line">
              <a:avLst/>
            </a:prstGeom>
            <a:noFill/>
            <a:ln w="19050">
              <a:solidFill>
                <a:srgbClr val="000000"/>
              </a:solidFill>
              <a:round/>
              <a:headEnd/>
              <a:tailEnd/>
            </a:ln>
          </p:spPr>
          <p:txBody>
            <a:bodyPr/>
            <a:lstStyle/>
            <a:p>
              <a:endParaRPr lang="el-GR" dirty="0"/>
            </a:p>
          </p:txBody>
        </p:sp>
        <p:sp>
          <p:nvSpPr>
            <p:cNvPr id="65542" name="Line 6"/>
            <p:cNvSpPr>
              <a:spLocks noChangeShapeType="1"/>
            </p:cNvSpPr>
            <p:nvPr/>
          </p:nvSpPr>
          <p:spPr bwMode="auto">
            <a:xfrm flipH="1">
              <a:off x="1870" y="2540"/>
              <a:ext cx="639" cy="833"/>
            </a:xfrm>
            <a:prstGeom prst="line">
              <a:avLst/>
            </a:prstGeom>
            <a:noFill/>
            <a:ln w="19050">
              <a:solidFill>
                <a:srgbClr val="000000"/>
              </a:solidFill>
              <a:round/>
              <a:headEnd/>
              <a:tailEnd/>
            </a:ln>
          </p:spPr>
          <p:txBody>
            <a:bodyPr/>
            <a:lstStyle/>
            <a:p>
              <a:endParaRPr lang="el-GR" dirty="0"/>
            </a:p>
          </p:txBody>
        </p:sp>
        <p:sp>
          <p:nvSpPr>
            <p:cNvPr id="65543" name="Line 7"/>
            <p:cNvSpPr>
              <a:spLocks noChangeShapeType="1"/>
            </p:cNvSpPr>
            <p:nvPr/>
          </p:nvSpPr>
          <p:spPr bwMode="auto">
            <a:xfrm>
              <a:off x="1870" y="3373"/>
              <a:ext cx="0" cy="783"/>
            </a:xfrm>
            <a:prstGeom prst="line">
              <a:avLst/>
            </a:prstGeom>
            <a:noFill/>
            <a:ln w="19050">
              <a:solidFill>
                <a:srgbClr val="000000"/>
              </a:solidFill>
              <a:round/>
              <a:headEnd/>
              <a:tailEnd/>
            </a:ln>
          </p:spPr>
          <p:txBody>
            <a:bodyPr/>
            <a:lstStyle/>
            <a:p>
              <a:endParaRPr lang="el-GR" dirty="0"/>
            </a:p>
          </p:txBody>
        </p:sp>
        <p:sp>
          <p:nvSpPr>
            <p:cNvPr id="65544" name="Line 8"/>
            <p:cNvSpPr>
              <a:spLocks noChangeShapeType="1"/>
            </p:cNvSpPr>
            <p:nvPr/>
          </p:nvSpPr>
          <p:spPr bwMode="auto">
            <a:xfrm>
              <a:off x="3148" y="2531"/>
              <a:ext cx="291" cy="842"/>
            </a:xfrm>
            <a:prstGeom prst="line">
              <a:avLst/>
            </a:prstGeom>
            <a:noFill/>
            <a:ln w="19050">
              <a:solidFill>
                <a:srgbClr val="000000"/>
              </a:solidFill>
              <a:round/>
              <a:headEnd/>
              <a:tailEnd/>
            </a:ln>
          </p:spPr>
          <p:txBody>
            <a:bodyPr/>
            <a:lstStyle/>
            <a:p>
              <a:endParaRPr lang="el-GR" dirty="0"/>
            </a:p>
          </p:txBody>
        </p:sp>
        <p:sp>
          <p:nvSpPr>
            <p:cNvPr id="65545" name="Line 9"/>
            <p:cNvSpPr>
              <a:spLocks noChangeShapeType="1"/>
            </p:cNvSpPr>
            <p:nvPr/>
          </p:nvSpPr>
          <p:spPr bwMode="auto">
            <a:xfrm>
              <a:off x="3439" y="3373"/>
              <a:ext cx="0" cy="783"/>
            </a:xfrm>
            <a:prstGeom prst="line">
              <a:avLst/>
            </a:prstGeom>
            <a:noFill/>
            <a:ln w="19050">
              <a:solidFill>
                <a:srgbClr val="000000"/>
              </a:solidFill>
              <a:round/>
              <a:headEnd/>
              <a:tailEnd/>
            </a:ln>
          </p:spPr>
          <p:txBody>
            <a:bodyPr/>
            <a:lstStyle/>
            <a:p>
              <a:endParaRPr lang="el-GR" dirty="0"/>
            </a:p>
          </p:txBody>
        </p:sp>
        <p:sp>
          <p:nvSpPr>
            <p:cNvPr id="65546" name="Line 10"/>
            <p:cNvSpPr>
              <a:spLocks noChangeShapeType="1"/>
            </p:cNvSpPr>
            <p:nvPr/>
          </p:nvSpPr>
          <p:spPr bwMode="auto">
            <a:xfrm>
              <a:off x="3684" y="2540"/>
              <a:ext cx="511" cy="833"/>
            </a:xfrm>
            <a:prstGeom prst="line">
              <a:avLst/>
            </a:prstGeom>
            <a:noFill/>
            <a:ln w="19050">
              <a:solidFill>
                <a:srgbClr val="000000"/>
              </a:solidFill>
              <a:round/>
              <a:headEnd/>
              <a:tailEnd/>
            </a:ln>
          </p:spPr>
          <p:txBody>
            <a:bodyPr/>
            <a:lstStyle/>
            <a:p>
              <a:endParaRPr lang="el-GR" dirty="0"/>
            </a:p>
          </p:txBody>
        </p:sp>
        <p:sp>
          <p:nvSpPr>
            <p:cNvPr id="65547" name="Line 11"/>
            <p:cNvSpPr>
              <a:spLocks noChangeShapeType="1"/>
            </p:cNvSpPr>
            <p:nvPr/>
          </p:nvSpPr>
          <p:spPr bwMode="auto">
            <a:xfrm>
              <a:off x="4195" y="3373"/>
              <a:ext cx="0" cy="783"/>
            </a:xfrm>
            <a:prstGeom prst="line">
              <a:avLst/>
            </a:prstGeom>
            <a:noFill/>
            <a:ln w="19050">
              <a:solidFill>
                <a:srgbClr val="000000"/>
              </a:solidFill>
              <a:round/>
              <a:headEnd/>
              <a:tailEnd/>
            </a:ln>
          </p:spPr>
          <p:txBody>
            <a:bodyPr/>
            <a:lstStyle/>
            <a:p>
              <a:endParaRPr lang="el-GR" dirty="0"/>
            </a:p>
          </p:txBody>
        </p:sp>
        <p:sp>
          <p:nvSpPr>
            <p:cNvPr id="65548" name="Line 12"/>
            <p:cNvSpPr>
              <a:spLocks noChangeShapeType="1"/>
            </p:cNvSpPr>
            <p:nvPr/>
          </p:nvSpPr>
          <p:spPr bwMode="auto">
            <a:xfrm>
              <a:off x="2119" y="1854"/>
              <a:ext cx="1490" cy="0"/>
            </a:xfrm>
            <a:prstGeom prst="line">
              <a:avLst/>
            </a:prstGeom>
            <a:noFill/>
            <a:ln w="19050">
              <a:solidFill>
                <a:srgbClr val="000000"/>
              </a:solidFill>
              <a:round/>
              <a:headEnd/>
              <a:tailEnd/>
            </a:ln>
          </p:spPr>
          <p:txBody>
            <a:bodyPr/>
            <a:lstStyle/>
            <a:p>
              <a:endParaRPr lang="el-GR" dirty="0"/>
            </a:p>
          </p:txBody>
        </p:sp>
        <p:sp>
          <p:nvSpPr>
            <p:cNvPr id="65549" name="Line 13"/>
            <p:cNvSpPr>
              <a:spLocks noChangeShapeType="1"/>
            </p:cNvSpPr>
            <p:nvPr/>
          </p:nvSpPr>
          <p:spPr bwMode="auto">
            <a:xfrm>
              <a:off x="746" y="3373"/>
              <a:ext cx="4203" cy="0"/>
            </a:xfrm>
            <a:prstGeom prst="line">
              <a:avLst/>
            </a:prstGeom>
            <a:noFill/>
            <a:ln w="19050">
              <a:solidFill>
                <a:srgbClr val="000000"/>
              </a:solidFill>
              <a:round/>
              <a:headEnd/>
              <a:tailEnd/>
            </a:ln>
          </p:spPr>
          <p:txBody>
            <a:bodyPr/>
            <a:lstStyle/>
            <a:p>
              <a:endParaRPr lang="el-GR" dirty="0"/>
            </a:p>
          </p:txBody>
        </p:sp>
        <p:sp>
          <p:nvSpPr>
            <p:cNvPr id="65550" name="Line 14"/>
            <p:cNvSpPr>
              <a:spLocks noChangeShapeType="1"/>
            </p:cNvSpPr>
            <p:nvPr/>
          </p:nvSpPr>
          <p:spPr bwMode="auto">
            <a:xfrm>
              <a:off x="45" y="4156"/>
              <a:ext cx="5602" cy="0"/>
            </a:xfrm>
            <a:prstGeom prst="line">
              <a:avLst/>
            </a:prstGeom>
            <a:noFill/>
            <a:ln w="19050">
              <a:solidFill>
                <a:srgbClr val="000000"/>
              </a:solidFill>
              <a:round/>
              <a:headEnd/>
              <a:tailEnd/>
            </a:ln>
          </p:spPr>
          <p:txBody>
            <a:bodyPr/>
            <a:lstStyle/>
            <a:p>
              <a:endParaRPr lang="el-GR" dirty="0"/>
            </a:p>
          </p:txBody>
        </p:sp>
        <p:sp>
          <p:nvSpPr>
            <p:cNvPr id="65551" name="Line 15"/>
            <p:cNvSpPr>
              <a:spLocks noChangeShapeType="1"/>
            </p:cNvSpPr>
            <p:nvPr/>
          </p:nvSpPr>
          <p:spPr bwMode="auto">
            <a:xfrm>
              <a:off x="1522" y="2540"/>
              <a:ext cx="2673" cy="0"/>
            </a:xfrm>
            <a:prstGeom prst="line">
              <a:avLst/>
            </a:prstGeom>
            <a:noFill/>
            <a:ln w="19050">
              <a:solidFill>
                <a:srgbClr val="000000"/>
              </a:solidFill>
              <a:round/>
              <a:headEnd/>
              <a:tailEnd/>
            </a:ln>
          </p:spPr>
          <p:txBody>
            <a:bodyPr/>
            <a:lstStyle/>
            <a:p>
              <a:endParaRPr lang="el-GR" dirty="0"/>
            </a:p>
          </p:txBody>
        </p:sp>
        <p:sp>
          <p:nvSpPr>
            <p:cNvPr id="65552" name="Line 16"/>
            <p:cNvSpPr>
              <a:spLocks noChangeShapeType="1"/>
            </p:cNvSpPr>
            <p:nvPr/>
          </p:nvSpPr>
          <p:spPr bwMode="auto">
            <a:xfrm>
              <a:off x="2867" y="1026"/>
              <a:ext cx="2780" cy="3130"/>
            </a:xfrm>
            <a:prstGeom prst="line">
              <a:avLst/>
            </a:prstGeom>
            <a:noFill/>
            <a:ln w="19050">
              <a:solidFill>
                <a:srgbClr val="000000"/>
              </a:solidFill>
              <a:round/>
              <a:headEnd/>
              <a:tailEnd/>
            </a:ln>
          </p:spPr>
          <p:txBody>
            <a:bodyPr/>
            <a:lstStyle/>
            <a:p>
              <a:endParaRPr lang="el-GR" dirty="0"/>
            </a:p>
          </p:txBody>
        </p:sp>
        <p:sp>
          <p:nvSpPr>
            <p:cNvPr id="65553" name="Line 17"/>
            <p:cNvSpPr>
              <a:spLocks noChangeShapeType="1"/>
            </p:cNvSpPr>
            <p:nvPr/>
          </p:nvSpPr>
          <p:spPr bwMode="auto">
            <a:xfrm flipH="1">
              <a:off x="45" y="1034"/>
              <a:ext cx="2820" cy="3122"/>
            </a:xfrm>
            <a:prstGeom prst="line">
              <a:avLst/>
            </a:prstGeom>
            <a:noFill/>
            <a:ln w="19050">
              <a:solidFill>
                <a:srgbClr val="000000"/>
              </a:solidFill>
              <a:round/>
              <a:headEnd/>
              <a:tailEnd/>
            </a:ln>
          </p:spPr>
          <p:txBody>
            <a:bodyPr/>
            <a:lstStyle/>
            <a:p>
              <a:endParaRPr lang="el-GR" dirty="0"/>
            </a:p>
          </p:txBody>
        </p:sp>
        <p:sp>
          <p:nvSpPr>
            <p:cNvPr id="65554" name="Text Box 18"/>
            <p:cNvSpPr txBox="1">
              <a:spLocks noChangeArrowheads="1"/>
            </p:cNvSpPr>
            <p:nvPr/>
          </p:nvSpPr>
          <p:spPr bwMode="auto">
            <a:xfrm>
              <a:off x="2410" y="1325"/>
              <a:ext cx="867" cy="407"/>
            </a:xfrm>
            <a:prstGeom prst="rect">
              <a:avLst/>
            </a:prstGeom>
            <a:noFill/>
            <a:ln w="9525">
              <a:noFill/>
              <a:miter lim="800000"/>
              <a:headEnd/>
              <a:tailEnd/>
            </a:ln>
            <a:effectLst/>
          </p:spPr>
          <p:txBody>
            <a:bodyPr wrap="none">
              <a:spAutoFit/>
            </a:bodyPr>
            <a:lstStyle/>
            <a:p>
              <a:pPr algn="ctr"/>
              <a:r>
                <a:rPr lang="el-GR" altLang="el-GR" dirty="0">
                  <a:solidFill>
                    <a:srgbClr val="000066"/>
                  </a:solidFill>
                </a:rPr>
                <a:t>20</a:t>
              </a:r>
            </a:p>
            <a:p>
              <a:pPr algn="ctr"/>
              <a:r>
                <a:rPr lang="el-GR" altLang="el-GR" dirty="0">
                  <a:solidFill>
                    <a:srgbClr val="000066"/>
                  </a:solidFill>
                </a:rPr>
                <a:t>Χορηγήσεις</a:t>
              </a:r>
            </a:p>
          </p:txBody>
        </p:sp>
        <p:sp>
          <p:nvSpPr>
            <p:cNvPr id="65555" name="Text Box 19"/>
            <p:cNvSpPr txBox="1">
              <a:spLocks noChangeArrowheads="1"/>
            </p:cNvSpPr>
            <p:nvPr/>
          </p:nvSpPr>
          <p:spPr bwMode="auto">
            <a:xfrm>
              <a:off x="1610" y="1933"/>
              <a:ext cx="857" cy="872"/>
            </a:xfrm>
            <a:prstGeom prst="rect">
              <a:avLst/>
            </a:prstGeom>
            <a:noFill/>
            <a:ln w="9525">
              <a:noFill/>
              <a:miter lim="800000"/>
              <a:headEnd/>
              <a:tailEnd/>
            </a:ln>
            <a:effectLst/>
          </p:spPr>
          <p:txBody>
            <a:bodyPr>
              <a:spAutoFit/>
            </a:bodyPr>
            <a:lstStyle/>
            <a:p>
              <a:pPr algn="r"/>
              <a:r>
                <a:rPr lang="el-GR" altLang="el-GR" sz="1400" dirty="0">
                  <a:solidFill>
                    <a:srgbClr val="000066"/>
                  </a:solidFill>
                </a:rPr>
                <a:t>       </a:t>
              </a:r>
              <a:r>
                <a:rPr lang="el-GR" altLang="el-GR" sz="1400" b="1" dirty="0">
                  <a:solidFill>
                    <a:srgbClr val="000066"/>
                  </a:solidFill>
                </a:rPr>
                <a:t>20.10</a:t>
              </a:r>
            </a:p>
            <a:p>
              <a:pPr algn="r"/>
              <a:endParaRPr lang="el-GR" altLang="el-GR" sz="1400" dirty="0">
                <a:solidFill>
                  <a:srgbClr val="000066"/>
                </a:solidFill>
              </a:endParaRPr>
            </a:p>
            <a:p>
              <a:pPr algn="r"/>
              <a:r>
                <a:rPr lang="el-GR" altLang="el-GR" sz="1400" dirty="0">
                  <a:solidFill>
                    <a:srgbClr val="000066"/>
                  </a:solidFill>
                </a:rPr>
                <a:t>  Χορηγήσεις </a:t>
              </a:r>
            </a:p>
            <a:p>
              <a:pPr algn="r"/>
              <a:r>
                <a:rPr lang="el-GR" altLang="el-GR" sz="1400" dirty="0">
                  <a:solidFill>
                    <a:srgbClr val="000066"/>
                  </a:solidFill>
                </a:rPr>
                <a:t>στη βιομηχανία</a:t>
              </a:r>
            </a:p>
            <a:p>
              <a:pPr algn="ctr"/>
              <a:endParaRPr lang="el-GR" altLang="el-GR" sz="1400" dirty="0">
                <a:solidFill>
                  <a:srgbClr val="000066"/>
                </a:solidFill>
              </a:endParaRPr>
            </a:p>
          </p:txBody>
        </p:sp>
        <p:sp>
          <p:nvSpPr>
            <p:cNvPr id="65556" name="Text Box 20"/>
            <p:cNvSpPr txBox="1">
              <a:spLocks noChangeArrowheads="1"/>
            </p:cNvSpPr>
            <p:nvPr/>
          </p:nvSpPr>
          <p:spPr bwMode="auto">
            <a:xfrm>
              <a:off x="2471" y="1933"/>
              <a:ext cx="682" cy="737"/>
            </a:xfrm>
            <a:prstGeom prst="rect">
              <a:avLst/>
            </a:prstGeom>
            <a:noFill/>
            <a:ln w="9525">
              <a:noFill/>
              <a:miter lim="800000"/>
              <a:headEnd/>
              <a:tailEnd/>
            </a:ln>
            <a:effectLst/>
          </p:spPr>
          <p:txBody>
            <a:bodyPr>
              <a:spAutoFit/>
            </a:bodyPr>
            <a:lstStyle/>
            <a:p>
              <a:pPr algn="ctr"/>
              <a:r>
                <a:rPr lang="el-GR" altLang="el-GR" sz="1400" b="1" dirty="0">
                  <a:solidFill>
                    <a:srgbClr val="000066"/>
                  </a:solidFill>
                </a:rPr>
                <a:t>20.15</a:t>
              </a:r>
            </a:p>
            <a:p>
              <a:pPr algn="ctr"/>
              <a:r>
                <a:rPr lang="el-GR" altLang="el-GR" sz="1400" dirty="0">
                  <a:solidFill>
                    <a:srgbClr val="000066"/>
                  </a:solidFill>
                </a:rPr>
                <a:t>Χορηγήσεις στη </a:t>
              </a:r>
            </a:p>
            <a:p>
              <a:pPr algn="ctr"/>
              <a:r>
                <a:rPr lang="el-GR" altLang="el-GR" sz="1400" dirty="0">
                  <a:solidFill>
                    <a:srgbClr val="000066"/>
                  </a:solidFill>
                </a:rPr>
                <a:t>βιοτεχνία</a:t>
              </a:r>
            </a:p>
            <a:p>
              <a:pPr algn="ctr"/>
              <a:endParaRPr lang="el-GR" altLang="el-GR" sz="1400" dirty="0">
                <a:solidFill>
                  <a:srgbClr val="000066"/>
                </a:solidFill>
              </a:endParaRPr>
            </a:p>
          </p:txBody>
        </p:sp>
        <p:sp>
          <p:nvSpPr>
            <p:cNvPr id="65557" name="Text Box 21"/>
            <p:cNvSpPr txBox="1">
              <a:spLocks noChangeArrowheads="1"/>
            </p:cNvSpPr>
            <p:nvPr/>
          </p:nvSpPr>
          <p:spPr bwMode="auto">
            <a:xfrm>
              <a:off x="3153" y="1933"/>
              <a:ext cx="680" cy="737"/>
            </a:xfrm>
            <a:prstGeom prst="rect">
              <a:avLst/>
            </a:prstGeom>
            <a:noFill/>
            <a:ln w="9525">
              <a:noFill/>
              <a:miter lim="800000"/>
              <a:headEnd/>
              <a:tailEnd/>
            </a:ln>
            <a:effectLst/>
          </p:spPr>
          <p:txBody>
            <a:bodyPr>
              <a:spAutoFit/>
            </a:bodyPr>
            <a:lstStyle/>
            <a:p>
              <a:r>
                <a:rPr lang="el-GR" altLang="el-GR" sz="1400" b="1" dirty="0">
                  <a:solidFill>
                    <a:srgbClr val="000066"/>
                  </a:solidFill>
                </a:rPr>
                <a:t>20.</a:t>
              </a:r>
              <a:r>
                <a:rPr lang="en-US" altLang="el-GR" sz="1400" b="1" dirty="0">
                  <a:solidFill>
                    <a:srgbClr val="000066"/>
                  </a:solidFill>
                </a:rPr>
                <a:t>4</a:t>
              </a:r>
              <a:r>
                <a:rPr lang="el-GR" altLang="el-GR" sz="1400" b="1" dirty="0">
                  <a:solidFill>
                    <a:srgbClr val="000066"/>
                  </a:solidFill>
                </a:rPr>
                <a:t>5</a:t>
              </a:r>
            </a:p>
            <a:p>
              <a:r>
                <a:rPr lang="el-GR" altLang="el-GR" sz="1400" dirty="0">
                  <a:solidFill>
                    <a:srgbClr val="000066"/>
                  </a:solidFill>
                </a:rPr>
                <a:t>Χορηγήσεις σε λοιπούς</a:t>
              </a:r>
              <a:br>
                <a:rPr lang="el-GR" altLang="el-GR" sz="1400" dirty="0">
                  <a:solidFill>
                    <a:srgbClr val="000066"/>
                  </a:solidFill>
                </a:rPr>
              </a:br>
              <a:r>
                <a:rPr lang="el-GR" altLang="el-GR" sz="1400" dirty="0">
                  <a:solidFill>
                    <a:srgbClr val="000066"/>
                  </a:solidFill>
                </a:rPr>
                <a:t>κλάδους</a:t>
              </a:r>
            </a:p>
          </p:txBody>
        </p:sp>
        <p:sp>
          <p:nvSpPr>
            <p:cNvPr id="65558" name="Text Box 22"/>
            <p:cNvSpPr txBox="1">
              <a:spLocks noChangeArrowheads="1"/>
            </p:cNvSpPr>
            <p:nvPr/>
          </p:nvSpPr>
          <p:spPr bwMode="auto">
            <a:xfrm>
              <a:off x="1655" y="2582"/>
              <a:ext cx="492" cy="291"/>
            </a:xfrm>
            <a:prstGeom prst="rect">
              <a:avLst/>
            </a:prstGeom>
            <a:noFill/>
            <a:ln w="9525">
              <a:noFill/>
              <a:miter lim="800000"/>
              <a:headEnd/>
              <a:tailEnd/>
            </a:ln>
            <a:effectLst/>
          </p:spPr>
          <p:txBody>
            <a:bodyPr wrap="none">
              <a:spAutoFit/>
            </a:bodyPr>
            <a:lstStyle/>
            <a:p>
              <a:r>
                <a:rPr lang="el-GR" altLang="el-GR" sz="1200" b="1" dirty="0">
                  <a:solidFill>
                    <a:srgbClr val="000066"/>
                  </a:solidFill>
                </a:rPr>
                <a:t>20.10.00</a:t>
              </a:r>
            </a:p>
            <a:p>
              <a:r>
                <a:rPr lang="el-GR" altLang="el-GR" sz="1200" dirty="0">
                  <a:solidFill>
                    <a:srgbClr val="000066"/>
                  </a:solidFill>
                </a:rPr>
                <a:t>………..</a:t>
              </a:r>
            </a:p>
          </p:txBody>
        </p:sp>
        <p:sp>
          <p:nvSpPr>
            <p:cNvPr id="65559" name="Text Box 23"/>
            <p:cNvSpPr txBox="1">
              <a:spLocks noChangeArrowheads="1"/>
            </p:cNvSpPr>
            <p:nvPr/>
          </p:nvSpPr>
          <p:spPr bwMode="auto">
            <a:xfrm>
              <a:off x="2471" y="2582"/>
              <a:ext cx="504" cy="291"/>
            </a:xfrm>
            <a:prstGeom prst="rect">
              <a:avLst/>
            </a:prstGeom>
            <a:noFill/>
            <a:ln w="9525">
              <a:noFill/>
              <a:miter lim="800000"/>
              <a:headEnd/>
              <a:tailEnd/>
            </a:ln>
            <a:effectLst/>
          </p:spPr>
          <p:txBody>
            <a:bodyPr wrap="none">
              <a:spAutoFit/>
            </a:bodyPr>
            <a:lstStyle/>
            <a:p>
              <a:r>
                <a:rPr lang="el-GR" altLang="el-GR" sz="1200" b="1" dirty="0">
                  <a:solidFill>
                    <a:srgbClr val="000066"/>
                  </a:solidFill>
                </a:rPr>
                <a:t>20.15.00</a:t>
              </a:r>
            </a:p>
            <a:p>
              <a:r>
                <a:rPr lang="el-GR" altLang="el-GR" sz="1200" dirty="0">
                  <a:solidFill>
                    <a:srgbClr val="000066"/>
                  </a:solidFill>
                </a:rPr>
                <a:t>…………</a:t>
              </a:r>
            </a:p>
          </p:txBody>
        </p:sp>
        <p:sp>
          <p:nvSpPr>
            <p:cNvPr id="65560" name="Text Box 24"/>
            <p:cNvSpPr txBox="1">
              <a:spLocks noChangeArrowheads="1"/>
            </p:cNvSpPr>
            <p:nvPr/>
          </p:nvSpPr>
          <p:spPr bwMode="auto">
            <a:xfrm>
              <a:off x="3198" y="2582"/>
              <a:ext cx="492" cy="174"/>
            </a:xfrm>
            <a:prstGeom prst="rect">
              <a:avLst/>
            </a:prstGeom>
            <a:noFill/>
            <a:ln w="9525">
              <a:noFill/>
              <a:miter lim="800000"/>
              <a:headEnd/>
              <a:tailEnd/>
            </a:ln>
            <a:effectLst/>
          </p:spPr>
          <p:txBody>
            <a:bodyPr wrap="none">
              <a:spAutoFit/>
            </a:bodyPr>
            <a:lstStyle/>
            <a:p>
              <a:r>
                <a:rPr lang="el-GR" altLang="el-GR" sz="1200" b="1" dirty="0">
                  <a:solidFill>
                    <a:srgbClr val="000066"/>
                  </a:solidFill>
                </a:rPr>
                <a:t>20.45.31</a:t>
              </a:r>
            </a:p>
          </p:txBody>
        </p:sp>
        <p:sp>
          <p:nvSpPr>
            <p:cNvPr id="65561" name="Text Box 25"/>
            <p:cNvSpPr txBox="1">
              <a:spLocks noChangeArrowheads="1"/>
            </p:cNvSpPr>
            <p:nvPr/>
          </p:nvSpPr>
          <p:spPr bwMode="auto">
            <a:xfrm>
              <a:off x="3742" y="2582"/>
              <a:ext cx="492" cy="174"/>
            </a:xfrm>
            <a:prstGeom prst="rect">
              <a:avLst/>
            </a:prstGeom>
            <a:noFill/>
            <a:ln w="9525">
              <a:noFill/>
              <a:miter lim="800000"/>
              <a:headEnd/>
              <a:tailEnd/>
            </a:ln>
            <a:effectLst/>
          </p:spPr>
          <p:txBody>
            <a:bodyPr wrap="none">
              <a:spAutoFit/>
            </a:bodyPr>
            <a:lstStyle/>
            <a:p>
              <a:r>
                <a:rPr lang="el-GR" altLang="el-GR" sz="1200" b="1" dirty="0">
                  <a:solidFill>
                    <a:srgbClr val="000066"/>
                  </a:solidFill>
                </a:rPr>
                <a:t>20.45.32</a:t>
              </a:r>
            </a:p>
          </p:txBody>
        </p:sp>
        <p:sp>
          <p:nvSpPr>
            <p:cNvPr id="65562" name="Text Box 26"/>
            <p:cNvSpPr txBox="1">
              <a:spLocks noChangeArrowheads="1"/>
            </p:cNvSpPr>
            <p:nvPr/>
          </p:nvSpPr>
          <p:spPr bwMode="auto">
            <a:xfrm>
              <a:off x="3289" y="2704"/>
              <a:ext cx="682" cy="523"/>
            </a:xfrm>
            <a:prstGeom prst="rect">
              <a:avLst/>
            </a:prstGeom>
            <a:noFill/>
            <a:ln w="9525">
              <a:noFill/>
              <a:miter lim="800000"/>
              <a:headEnd/>
              <a:tailEnd/>
            </a:ln>
            <a:effectLst/>
          </p:spPr>
          <p:txBody>
            <a:bodyPr wrap="none">
              <a:spAutoFit/>
            </a:bodyPr>
            <a:lstStyle/>
            <a:p>
              <a:r>
                <a:rPr lang="el-GR" altLang="el-GR" sz="1200" dirty="0">
                  <a:solidFill>
                    <a:srgbClr val="000066"/>
                  </a:solidFill>
                </a:rPr>
                <a:t>Δάνεια</a:t>
              </a:r>
            </a:p>
            <a:p>
              <a:r>
                <a:rPr lang="el-GR" altLang="el-GR" sz="1200" dirty="0">
                  <a:solidFill>
                    <a:srgbClr val="000066"/>
                  </a:solidFill>
                </a:rPr>
                <a:t>       με</a:t>
              </a:r>
            </a:p>
            <a:p>
              <a:r>
                <a:rPr lang="el-GR" altLang="el-GR" sz="1200" dirty="0">
                  <a:solidFill>
                    <a:srgbClr val="000066"/>
                  </a:solidFill>
                </a:rPr>
                <a:t>    πιστωτικές</a:t>
              </a:r>
            </a:p>
            <a:p>
              <a:r>
                <a:rPr lang="el-GR" altLang="el-GR" sz="1200" dirty="0">
                  <a:solidFill>
                    <a:srgbClr val="000066"/>
                  </a:solidFill>
                </a:rPr>
                <a:t>       κάρτες</a:t>
              </a:r>
            </a:p>
          </p:txBody>
        </p:sp>
        <p:sp>
          <p:nvSpPr>
            <p:cNvPr id="65563" name="Text Box 27"/>
            <p:cNvSpPr txBox="1">
              <a:spLocks noChangeArrowheads="1"/>
            </p:cNvSpPr>
            <p:nvPr/>
          </p:nvSpPr>
          <p:spPr bwMode="auto">
            <a:xfrm>
              <a:off x="3833" y="2704"/>
              <a:ext cx="682" cy="485"/>
            </a:xfrm>
            <a:prstGeom prst="rect">
              <a:avLst/>
            </a:prstGeom>
            <a:noFill/>
            <a:ln w="9525">
              <a:noFill/>
              <a:miter lim="800000"/>
              <a:headEnd/>
              <a:tailEnd/>
            </a:ln>
            <a:effectLst/>
          </p:spPr>
          <p:txBody>
            <a:bodyPr wrap="none">
              <a:spAutoFit/>
            </a:bodyPr>
            <a:lstStyle/>
            <a:p>
              <a:r>
                <a:rPr lang="el-GR" altLang="el-GR" sz="1200" dirty="0">
                  <a:solidFill>
                    <a:srgbClr val="000066"/>
                  </a:solidFill>
                </a:rPr>
                <a:t>Δάνεια</a:t>
              </a:r>
            </a:p>
            <a:p>
              <a:r>
                <a:rPr lang="el-GR" altLang="el-GR" sz="1200" dirty="0">
                  <a:solidFill>
                    <a:srgbClr val="000066"/>
                  </a:solidFill>
                </a:rPr>
                <a:t>    κατανα-</a:t>
              </a:r>
            </a:p>
            <a:p>
              <a:r>
                <a:rPr lang="el-GR" altLang="el-GR" sz="1200" dirty="0">
                  <a:solidFill>
                    <a:srgbClr val="000066"/>
                  </a:solidFill>
                </a:rPr>
                <a:t>       λωτικής</a:t>
              </a:r>
            </a:p>
            <a:p>
              <a:r>
                <a:rPr lang="el-GR" altLang="el-GR" sz="1200" dirty="0">
                  <a:solidFill>
                    <a:srgbClr val="000066"/>
                  </a:solidFill>
                </a:rPr>
                <a:t>           πίστεως</a:t>
              </a:r>
            </a:p>
          </p:txBody>
        </p:sp>
        <p:sp>
          <p:nvSpPr>
            <p:cNvPr id="65564" name="Text Box 28"/>
            <p:cNvSpPr txBox="1">
              <a:spLocks noChangeArrowheads="1"/>
            </p:cNvSpPr>
            <p:nvPr/>
          </p:nvSpPr>
          <p:spPr bwMode="auto">
            <a:xfrm>
              <a:off x="793" y="3387"/>
              <a:ext cx="858" cy="640"/>
            </a:xfrm>
            <a:prstGeom prst="rect">
              <a:avLst/>
            </a:prstGeom>
            <a:noFill/>
            <a:ln w="9525">
              <a:noFill/>
              <a:miter lim="800000"/>
              <a:headEnd/>
              <a:tailEnd/>
            </a:ln>
            <a:effectLst/>
          </p:spPr>
          <p:txBody>
            <a:bodyPr wrap="none">
              <a:spAutoFit/>
            </a:bodyPr>
            <a:lstStyle/>
            <a:p>
              <a:r>
                <a:rPr lang="el-GR" altLang="el-GR" sz="1200" b="1" dirty="0">
                  <a:solidFill>
                    <a:srgbClr val="000066"/>
                  </a:solidFill>
                </a:rPr>
                <a:t>20.10.00.001    Α</a:t>
              </a:r>
            </a:p>
            <a:p>
              <a:r>
                <a:rPr lang="el-GR" altLang="el-GR" sz="1200" b="1" dirty="0">
                  <a:solidFill>
                    <a:srgbClr val="000066"/>
                  </a:solidFill>
                </a:rPr>
                <a:t>20.10.00.002    Β</a:t>
              </a:r>
            </a:p>
            <a:p>
              <a:endParaRPr lang="el-GR" altLang="el-GR" sz="1200" b="1" dirty="0">
                <a:solidFill>
                  <a:srgbClr val="000066"/>
                </a:solidFill>
              </a:endParaRPr>
            </a:p>
            <a:p>
              <a:r>
                <a:rPr lang="el-GR" altLang="el-GR" sz="1200" b="1" dirty="0">
                  <a:solidFill>
                    <a:srgbClr val="000066"/>
                  </a:solidFill>
                </a:rPr>
                <a:t>20.10.00.003    Γ</a:t>
              </a:r>
            </a:p>
            <a:p>
              <a:r>
                <a:rPr lang="el-GR" altLang="el-GR" sz="1200" b="1" dirty="0">
                  <a:solidFill>
                    <a:srgbClr val="000066"/>
                  </a:solidFill>
                </a:rPr>
                <a:t>20.10.00.004    Δ</a:t>
              </a:r>
            </a:p>
          </p:txBody>
        </p:sp>
        <p:sp>
          <p:nvSpPr>
            <p:cNvPr id="65565" name="Text Box 29"/>
            <p:cNvSpPr txBox="1">
              <a:spLocks noChangeArrowheads="1"/>
            </p:cNvSpPr>
            <p:nvPr/>
          </p:nvSpPr>
          <p:spPr bwMode="auto">
            <a:xfrm>
              <a:off x="2301" y="3387"/>
              <a:ext cx="853" cy="523"/>
            </a:xfrm>
            <a:prstGeom prst="rect">
              <a:avLst/>
            </a:prstGeom>
            <a:noFill/>
            <a:ln w="9525">
              <a:noFill/>
              <a:miter lim="800000"/>
              <a:headEnd/>
              <a:tailEnd/>
            </a:ln>
            <a:effectLst/>
          </p:spPr>
          <p:txBody>
            <a:bodyPr wrap="none">
              <a:spAutoFit/>
            </a:bodyPr>
            <a:lstStyle/>
            <a:p>
              <a:r>
                <a:rPr lang="el-GR" altLang="el-GR" sz="1200" b="1" dirty="0">
                  <a:solidFill>
                    <a:srgbClr val="000066"/>
                  </a:solidFill>
                </a:rPr>
                <a:t>20.15.00.001    Ε</a:t>
              </a:r>
            </a:p>
            <a:p>
              <a:r>
                <a:rPr lang="el-GR" altLang="el-GR" sz="1200" b="1" dirty="0">
                  <a:solidFill>
                    <a:srgbClr val="000066"/>
                  </a:solidFill>
                </a:rPr>
                <a:t>20.15.00.002    Ζ</a:t>
              </a:r>
            </a:p>
            <a:p>
              <a:endParaRPr lang="el-GR" altLang="el-GR" sz="1200" b="1" dirty="0">
                <a:solidFill>
                  <a:srgbClr val="000066"/>
                </a:solidFill>
              </a:endParaRPr>
            </a:p>
            <a:p>
              <a:endParaRPr lang="el-GR" altLang="el-GR" sz="1200" b="1" dirty="0">
                <a:solidFill>
                  <a:srgbClr val="000066"/>
                </a:solidFill>
              </a:endParaRPr>
            </a:p>
          </p:txBody>
        </p:sp>
        <p:sp>
          <p:nvSpPr>
            <p:cNvPr id="65566" name="Text Box 30"/>
            <p:cNvSpPr txBox="1">
              <a:spLocks noChangeArrowheads="1"/>
            </p:cNvSpPr>
            <p:nvPr/>
          </p:nvSpPr>
          <p:spPr bwMode="auto">
            <a:xfrm>
              <a:off x="3425" y="3385"/>
              <a:ext cx="810" cy="407"/>
            </a:xfrm>
            <a:prstGeom prst="rect">
              <a:avLst/>
            </a:prstGeom>
            <a:noFill/>
            <a:ln w="9525">
              <a:noFill/>
              <a:miter lim="800000"/>
              <a:headEnd/>
              <a:tailEnd/>
            </a:ln>
            <a:effectLst/>
          </p:spPr>
          <p:txBody>
            <a:bodyPr wrap="none">
              <a:spAutoFit/>
            </a:bodyPr>
            <a:lstStyle/>
            <a:p>
              <a:r>
                <a:rPr lang="el-GR" altLang="el-GR" sz="1200" b="1" dirty="0">
                  <a:solidFill>
                    <a:srgbClr val="000066"/>
                  </a:solidFill>
                </a:rPr>
                <a:t>20.45.31.001  Η</a:t>
              </a:r>
            </a:p>
            <a:p>
              <a:r>
                <a:rPr lang="el-GR" altLang="el-GR" sz="1200" b="1" dirty="0">
                  <a:solidFill>
                    <a:srgbClr val="000066"/>
                  </a:solidFill>
                </a:rPr>
                <a:t>20.45.31.002  Θ</a:t>
              </a:r>
            </a:p>
            <a:p>
              <a:endParaRPr lang="el-GR" altLang="el-GR" sz="1200" b="1" dirty="0">
                <a:solidFill>
                  <a:srgbClr val="000066"/>
                </a:solidFill>
              </a:endParaRPr>
            </a:p>
          </p:txBody>
        </p:sp>
        <p:sp>
          <p:nvSpPr>
            <p:cNvPr id="65567" name="Text Box 31"/>
            <p:cNvSpPr txBox="1">
              <a:spLocks noChangeArrowheads="1"/>
            </p:cNvSpPr>
            <p:nvPr/>
          </p:nvSpPr>
          <p:spPr bwMode="auto">
            <a:xfrm>
              <a:off x="4206" y="3387"/>
              <a:ext cx="858" cy="523"/>
            </a:xfrm>
            <a:prstGeom prst="rect">
              <a:avLst/>
            </a:prstGeom>
            <a:noFill/>
            <a:ln w="9525">
              <a:noFill/>
              <a:miter lim="800000"/>
              <a:headEnd/>
              <a:tailEnd/>
            </a:ln>
            <a:effectLst/>
          </p:spPr>
          <p:txBody>
            <a:bodyPr wrap="none">
              <a:spAutoFit/>
            </a:bodyPr>
            <a:lstStyle/>
            <a:p>
              <a:r>
                <a:rPr lang="el-GR" altLang="el-GR" sz="1200" b="1" dirty="0">
                  <a:solidFill>
                    <a:srgbClr val="000066"/>
                  </a:solidFill>
                </a:rPr>
                <a:t>20.45.32.001    Ι</a:t>
              </a:r>
            </a:p>
            <a:p>
              <a:r>
                <a:rPr lang="el-GR" altLang="el-GR" sz="1200" b="1" dirty="0">
                  <a:solidFill>
                    <a:srgbClr val="000066"/>
                  </a:solidFill>
                </a:rPr>
                <a:t>20.45.32.002    Κ</a:t>
              </a:r>
            </a:p>
            <a:p>
              <a:endParaRPr lang="el-GR" altLang="el-GR" sz="1200" b="1" dirty="0">
                <a:solidFill>
                  <a:srgbClr val="000066"/>
                </a:solidFill>
              </a:endParaRPr>
            </a:p>
            <a:p>
              <a:r>
                <a:rPr lang="el-GR" altLang="el-GR" sz="1200" b="1" dirty="0">
                  <a:solidFill>
                    <a:srgbClr val="000066"/>
                  </a:solidFill>
                </a:rPr>
                <a:t>20.45.32.003    Λ</a:t>
              </a:r>
            </a:p>
          </p:txBody>
        </p:sp>
      </p:grpSp>
    </p:spTree>
  </p:cSld>
  <p:clrMapOvr>
    <a:masterClrMapping/>
  </p:clrMapOvr>
  <p:transition spd="med">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74638"/>
            <a:ext cx="9144000" cy="706090"/>
          </a:xfrm>
        </p:spPr>
        <p:txBody>
          <a:bodyPr>
            <a:noAutofit/>
          </a:bodyPr>
          <a:lstStyle/>
          <a:p>
            <a:pPr eaLnBrk="1" hangingPunct="1"/>
            <a:r>
              <a:rPr lang="el-GR" sz="4000" b="1" dirty="0" smtClean="0">
                <a:solidFill>
                  <a:srgbClr val="C00000"/>
                </a:solidFill>
              </a:rPr>
              <a:t>Βασικοί λογαριασμοί ισολογισμού μιας </a:t>
            </a:r>
            <a:br>
              <a:rPr lang="el-GR" sz="4000" b="1" dirty="0" smtClean="0">
                <a:solidFill>
                  <a:srgbClr val="C00000"/>
                </a:solidFill>
              </a:rPr>
            </a:br>
            <a:r>
              <a:rPr lang="el-GR" sz="4000" b="1" dirty="0" smtClean="0">
                <a:solidFill>
                  <a:srgbClr val="C00000"/>
                </a:solidFill>
              </a:rPr>
              <a:t>εμπορικής τράπεζας</a:t>
            </a:r>
          </a:p>
        </p:txBody>
      </p:sp>
      <p:sp>
        <p:nvSpPr>
          <p:cNvPr id="7171" name="Rectangle 3"/>
          <p:cNvSpPr>
            <a:spLocks noGrp="1" noChangeArrowheads="1"/>
          </p:cNvSpPr>
          <p:nvPr>
            <p:ph type="body" idx="1"/>
          </p:nvPr>
        </p:nvSpPr>
        <p:spPr>
          <a:xfrm>
            <a:off x="341435" y="1300164"/>
            <a:ext cx="8229600" cy="5443537"/>
          </a:xfrm>
          <a:noFill/>
        </p:spPr>
        <p:txBody>
          <a:bodyPr/>
          <a:lstStyle/>
          <a:p>
            <a:pPr eaLnBrk="1" hangingPunct="1">
              <a:buFont typeface="Wingdings" pitchFamily="2" charset="2"/>
              <a:buNone/>
              <a:tabLst>
                <a:tab pos="3136900" algn="l"/>
                <a:tab pos="6997700" algn="r"/>
                <a:tab pos="8343900" algn="r"/>
              </a:tabLst>
            </a:pPr>
            <a:r>
              <a:rPr lang="el-GR" sz="1800" dirty="0" smtClean="0"/>
              <a:t>				%</a:t>
            </a:r>
          </a:p>
          <a:p>
            <a:pPr eaLnBrk="1" hangingPunct="1">
              <a:tabLst>
                <a:tab pos="3136900" algn="l"/>
                <a:tab pos="6997700" algn="r"/>
                <a:tab pos="8343900" algn="r"/>
              </a:tabLst>
            </a:pPr>
            <a:r>
              <a:rPr lang="el-GR" sz="1800" dirty="0" smtClean="0"/>
              <a:t>Ταμείο και διαθέσιμα σε Κεντρικές Τράπεζες	2.514.664	4</a:t>
            </a:r>
          </a:p>
          <a:p>
            <a:pPr eaLnBrk="1" hangingPunct="1">
              <a:tabLst>
                <a:tab pos="3136900" algn="l"/>
                <a:tab pos="6997700" algn="r"/>
                <a:tab pos="8343900" algn="r"/>
              </a:tabLst>
            </a:pPr>
            <a:r>
              <a:rPr lang="el-GR" sz="1800" dirty="0" smtClean="0"/>
              <a:t>Απαιτήσεις κατά πιστωτικών ιδρυμάτων	6.408.155	9</a:t>
            </a:r>
          </a:p>
          <a:p>
            <a:pPr eaLnBrk="1" hangingPunct="1">
              <a:tabLst>
                <a:tab pos="3136900" algn="l"/>
                <a:tab pos="6997700" algn="r"/>
                <a:tab pos="8343900" algn="r"/>
              </a:tabLst>
            </a:pPr>
            <a:r>
              <a:rPr lang="el-GR" sz="1800" dirty="0" smtClean="0"/>
              <a:t>Δάνεια και απαιτήσεις κατά πελατών	51.399.939	74</a:t>
            </a:r>
          </a:p>
          <a:p>
            <a:pPr eaLnBrk="1" hangingPunct="1">
              <a:tabLst>
                <a:tab pos="3136900" algn="l"/>
                <a:tab pos="6997700" algn="r"/>
                <a:tab pos="8343900" algn="r"/>
              </a:tabLst>
            </a:pPr>
            <a:r>
              <a:rPr lang="el-GR" sz="1800" dirty="0" smtClean="0"/>
              <a:t>Ομόλογα		6.357.255	9</a:t>
            </a:r>
          </a:p>
          <a:p>
            <a:pPr eaLnBrk="1" hangingPunct="1">
              <a:tabLst>
                <a:tab pos="3136900" algn="l"/>
                <a:tab pos="6997700" algn="r"/>
                <a:tab pos="8343900" algn="r"/>
              </a:tabLst>
            </a:pPr>
            <a:r>
              <a:rPr lang="el-GR" sz="1800" dirty="0" smtClean="0"/>
              <a:t>Λοιπά 		          2.916.034	9</a:t>
            </a:r>
          </a:p>
          <a:p>
            <a:pPr eaLnBrk="1" hangingPunct="1">
              <a:buFont typeface="Wingdings" pitchFamily="2" charset="2"/>
              <a:buNone/>
              <a:tabLst>
                <a:tab pos="3136900" algn="l"/>
                <a:tab pos="6997700" algn="r"/>
                <a:tab pos="8343900" algn="r"/>
              </a:tabLst>
            </a:pPr>
            <a:r>
              <a:rPr lang="el-GR" sz="1800" dirty="0" smtClean="0"/>
              <a:t>		Σύνολο ενεργητικού	</a:t>
            </a:r>
            <a:r>
              <a:rPr lang="el-GR" sz="1800" u="sng" dirty="0" smtClean="0"/>
              <a:t>69.596.047</a:t>
            </a:r>
            <a:r>
              <a:rPr lang="el-GR" sz="1800" dirty="0" smtClean="0"/>
              <a:t>	</a:t>
            </a:r>
            <a:r>
              <a:rPr lang="el-GR" sz="1800" u="sng" dirty="0" smtClean="0"/>
              <a:t>100</a:t>
            </a:r>
          </a:p>
          <a:p>
            <a:pPr eaLnBrk="1" hangingPunct="1">
              <a:buFont typeface="Wingdings" pitchFamily="2" charset="2"/>
              <a:buNone/>
              <a:tabLst>
                <a:tab pos="3136900" algn="l"/>
                <a:tab pos="6997700" algn="r"/>
                <a:tab pos="8343900" algn="r"/>
              </a:tabLst>
            </a:pPr>
            <a:endParaRPr lang="el-GR" sz="1800" u="sng" dirty="0" smtClean="0"/>
          </a:p>
          <a:p>
            <a:pPr eaLnBrk="1" hangingPunct="1">
              <a:tabLst>
                <a:tab pos="3136900" algn="l"/>
                <a:tab pos="6997700" algn="r"/>
                <a:tab pos="8343900" algn="r"/>
              </a:tabLst>
            </a:pPr>
            <a:r>
              <a:rPr lang="el-GR" sz="1800" dirty="0" smtClean="0"/>
              <a:t>Υποχρεώσεις προς πιστωτικά ιδρύματα	13.235.439	19</a:t>
            </a:r>
          </a:p>
          <a:p>
            <a:pPr eaLnBrk="1" hangingPunct="1">
              <a:tabLst>
                <a:tab pos="3136900" algn="l"/>
                <a:tab pos="6997700" algn="r"/>
                <a:tab pos="8343900" algn="r"/>
              </a:tabLst>
            </a:pPr>
            <a:r>
              <a:rPr lang="el-GR" sz="1800" dirty="0" smtClean="0"/>
              <a:t>Υποχρεώσεις προς πελάτες	42.915.694	62</a:t>
            </a:r>
          </a:p>
          <a:p>
            <a:pPr eaLnBrk="1" hangingPunct="1">
              <a:tabLst>
                <a:tab pos="3136900" algn="l"/>
                <a:tab pos="6997700" algn="r"/>
                <a:tab pos="8343900" algn="r"/>
              </a:tabLst>
            </a:pPr>
            <a:r>
              <a:rPr lang="el-GR" sz="1800" dirty="0" smtClean="0"/>
              <a:t>Ομολογίες εκδόσεώς μας		5.148.875	7</a:t>
            </a:r>
          </a:p>
          <a:p>
            <a:pPr eaLnBrk="1" hangingPunct="1">
              <a:tabLst>
                <a:tab pos="3136900" algn="l"/>
                <a:tab pos="6997700" algn="r"/>
                <a:tab pos="8343900" algn="r"/>
              </a:tabLst>
            </a:pPr>
            <a:r>
              <a:rPr lang="el-GR" sz="1800" dirty="0" smtClean="0"/>
              <a:t>Λοιπές υποχρεώσεις	</a:t>
            </a:r>
            <a:r>
              <a:rPr lang="en-US" sz="1800" dirty="0" smtClean="0"/>
              <a:t>	</a:t>
            </a:r>
            <a:r>
              <a:rPr lang="el-GR" sz="1800" dirty="0" smtClean="0"/>
              <a:t> 2.322.680</a:t>
            </a:r>
            <a:r>
              <a:rPr lang="en-US" sz="1800" dirty="0" smtClean="0"/>
              <a:t>	3</a:t>
            </a:r>
          </a:p>
          <a:p>
            <a:pPr lvl="1" eaLnBrk="1" hangingPunct="1">
              <a:buFont typeface="Wingdings" pitchFamily="2" charset="2"/>
              <a:buNone/>
              <a:tabLst>
                <a:tab pos="3136900" algn="l"/>
                <a:tab pos="6997700" algn="r"/>
                <a:tab pos="8343900" algn="r"/>
              </a:tabLst>
            </a:pPr>
            <a:r>
              <a:rPr lang="en-US" sz="1600" dirty="0" smtClean="0"/>
              <a:t>		</a:t>
            </a:r>
            <a:r>
              <a:rPr lang="el-GR" sz="1800" dirty="0" smtClean="0"/>
              <a:t>Σύνολο υποχρεώσεων</a:t>
            </a:r>
            <a:r>
              <a:rPr lang="en-US" sz="1800" dirty="0" smtClean="0"/>
              <a:t>	</a:t>
            </a:r>
            <a:r>
              <a:rPr lang="el-GR" sz="1800" dirty="0" smtClean="0"/>
              <a:t>63.622.688</a:t>
            </a:r>
            <a:r>
              <a:rPr lang="en-US" sz="1800" dirty="0" smtClean="0"/>
              <a:t>	</a:t>
            </a:r>
            <a:endParaRPr lang="el-GR" sz="1800" u="sng" dirty="0" smtClean="0"/>
          </a:p>
          <a:p>
            <a:pPr lvl="1" eaLnBrk="1" hangingPunct="1">
              <a:buFont typeface="Wingdings" pitchFamily="2" charset="2"/>
              <a:buNone/>
              <a:tabLst>
                <a:tab pos="3136900" algn="l"/>
                <a:tab pos="6997700" algn="r"/>
                <a:tab pos="8343900" algn="r"/>
              </a:tabLst>
            </a:pPr>
            <a:endParaRPr lang="el-GR" sz="1800" dirty="0" smtClean="0"/>
          </a:p>
          <a:p>
            <a:pPr eaLnBrk="1" hangingPunct="1">
              <a:tabLst>
                <a:tab pos="3136900" algn="l"/>
                <a:tab pos="6997700" algn="r"/>
                <a:tab pos="8343900" algn="r"/>
              </a:tabLst>
            </a:pPr>
            <a:r>
              <a:rPr lang="el-GR" sz="1800" dirty="0" smtClean="0"/>
              <a:t>Καθαρή θέση		5.973.359	9</a:t>
            </a:r>
          </a:p>
          <a:p>
            <a:pPr eaLnBrk="1" hangingPunct="1">
              <a:buFont typeface="Wingdings" pitchFamily="2" charset="2"/>
              <a:buNone/>
              <a:tabLst>
                <a:tab pos="3136900" algn="l"/>
                <a:tab pos="6997700" algn="r"/>
                <a:tab pos="8343900" algn="r"/>
              </a:tabLst>
            </a:pPr>
            <a:r>
              <a:rPr lang="el-GR" sz="1800" dirty="0" smtClean="0"/>
              <a:t>	Σύνολο υποχρεώσεων και καθαρής θέσης	69.596.047	100</a:t>
            </a:r>
            <a:endParaRPr lang="el-GR" sz="1700" dirty="0" smtClean="0"/>
          </a:p>
        </p:txBody>
      </p:sp>
      <p:grpSp>
        <p:nvGrpSpPr>
          <p:cNvPr id="2" name="Group 8"/>
          <p:cNvGrpSpPr>
            <a:grpSpLocks/>
          </p:cNvGrpSpPr>
          <p:nvPr/>
        </p:nvGrpSpPr>
        <p:grpSpPr bwMode="auto">
          <a:xfrm>
            <a:off x="5827835" y="3302000"/>
            <a:ext cx="2319703" cy="0"/>
            <a:chOff x="4064" y="1808"/>
            <a:chExt cx="1584" cy="0"/>
          </a:xfrm>
        </p:grpSpPr>
        <p:sp>
          <p:nvSpPr>
            <p:cNvPr id="7183" name="Line 5"/>
            <p:cNvSpPr>
              <a:spLocks noChangeShapeType="1"/>
            </p:cNvSpPr>
            <p:nvPr/>
          </p:nvSpPr>
          <p:spPr bwMode="auto">
            <a:xfrm>
              <a:off x="5360" y="1808"/>
              <a:ext cx="288" cy="0"/>
            </a:xfrm>
            <a:prstGeom prst="line">
              <a:avLst/>
            </a:prstGeom>
            <a:noFill/>
            <a:ln w="12700">
              <a:solidFill>
                <a:schemeClr val="tx2"/>
              </a:solidFill>
              <a:round/>
              <a:headEnd/>
              <a:tailEnd/>
            </a:ln>
            <a:effectLst/>
          </p:spPr>
          <p:txBody>
            <a:bodyPr wrap="none" anchor="ctr"/>
            <a:lstStyle/>
            <a:p>
              <a:endParaRPr lang="el-GR" dirty="0"/>
            </a:p>
          </p:txBody>
        </p:sp>
        <p:sp>
          <p:nvSpPr>
            <p:cNvPr id="7184" name="Line 6"/>
            <p:cNvSpPr>
              <a:spLocks noChangeShapeType="1"/>
            </p:cNvSpPr>
            <p:nvPr/>
          </p:nvSpPr>
          <p:spPr bwMode="auto">
            <a:xfrm>
              <a:off x="4064" y="1808"/>
              <a:ext cx="688" cy="0"/>
            </a:xfrm>
            <a:prstGeom prst="line">
              <a:avLst/>
            </a:prstGeom>
            <a:noFill/>
            <a:ln w="12700">
              <a:solidFill>
                <a:schemeClr val="tx2"/>
              </a:solidFill>
              <a:round/>
              <a:headEnd/>
              <a:tailEnd/>
            </a:ln>
            <a:effectLst/>
          </p:spPr>
          <p:txBody>
            <a:bodyPr wrap="none" anchor="ctr"/>
            <a:lstStyle/>
            <a:p>
              <a:endParaRPr lang="el-GR" dirty="0"/>
            </a:p>
          </p:txBody>
        </p:sp>
      </p:grpSp>
      <p:sp>
        <p:nvSpPr>
          <p:cNvPr id="7173" name="Line 7"/>
          <p:cNvSpPr>
            <a:spLocks noChangeShapeType="1"/>
          </p:cNvSpPr>
          <p:nvPr/>
        </p:nvSpPr>
        <p:spPr bwMode="auto">
          <a:xfrm>
            <a:off x="5744308" y="5276850"/>
            <a:ext cx="1150327" cy="0"/>
          </a:xfrm>
          <a:prstGeom prst="line">
            <a:avLst/>
          </a:prstGeom>
          <a:noFill/>
          <a:ln w="12700">
            <a:solidFill>
              <a:schemeClr val="tx2"/>
            </a:solidFill>
            <a:round/>
            <a:headEnd/>
            <a:tailEnd/>
          </a:ln>
          <a:effectLst/>
        </p:spPr>
        <p:txBody>
          <a:bodyPr wrap="none" anchor="ctr"/>
          <a:lstStyle/>
          <a:p>
            <a:endParaRPr lang="el-GR" dirty="0"/>
          </a:p>
        </p:txBody>
      </p:sp>
      <p:grpSp>
        <p:nvGrpSpPr>
          <p:cNvPr id="3" name="Group 21"/>
          <p:cNvGrpSpPr>
            <a:grpSpLocks/>
          </p:cNvGrpSpPr>
          <p:nvPr/>
        </p:nvGrpSpPr>
        <p:grpSpPr bwMode="auto">
          <a:xfrm>
            <a:off x="5791200" y="6597650"/>
            <a:ext cx="1103435" cy="38100"/>
            <a:chOff x="3976" y="4228"/>
            <a:chExt cx="752" cy="24"/>
          </a:xfrm>
        </p:grpSpPr>
        <p:sp>
          <p:nvSpPr>
            <p:cNvPr id="7181" name="Line 10"/>
            <p:cNvSpPr>
              <a:spLocks noChangeShapeType="1"/>
            </p:cNvSpPr>
            <p:nvPr/>
          </p:nvSpPr>
          <p:spPr bwMode="auto">
            <a:xfrm>
              <a:off x="3976" y="4228"/>
              <a:ext cx="752" cy="0"/>
            </a:xfrm>
            <a:prstGeom prst="line">
              <a:avLst/>
            </a:prstGeom>
            <a:noFill/>
            <a:ln w="12700">
              <a:solidFill>
                <a:schemeClr val="tx1"/>
              </a:solidFill>
              <a:round/>
              <a:headEnd/>
              <a:tailEnd/>
            </a:ln>
            <a:effectLst/>
          </p:spPr>
          <p:txBody>
            <a:bodyPr wrap="none" anchor="ctr"/>
            <a:lstStyle/>
            <a:p>
              <a:endParaRPr lang="el-GR" dirty="0"/>
            </a:p>
          </p:txBody>
        </p:sp>
        <p:sp>
          <p:nvSpPr>
            <p:cNvPr id="7182" name="Line 11"/>
            <p:cNvSpPr>
              <a:spLocks noChangeShapeType="1"/>
            </p:cNvSpPr>
            <p:nvPr/>
          </p:nvSpPr>
          <p:spPr bwMode="auto">
            <a:xfrm>
              <a:off x="3976" y="4252"/>
              <a:ext cx="752" cy="0"/>
            </a:xfrm>
            <a:prstGeom prst="line">
              <a:avLst/>
            </a:prstGeom>
            <a:noFill/>
            <a:ln w="12700">
              <a:solidFill>
                <a:schemeClr val="tx1"/>
              </a:solidFill>
              <a:round/>
              <a:headEnd/>
              <a:tailEnd/>
            </a:ln>
            <a:effectLst/>
          </p:spPr>
          <p:txBody>
            <a:bodyPr wrap="none" anchor="ctr"/>
            <a:lstStyle/>
            <a:p>
              <a:endParaRPr lang="el-GR" dirty="0"/>
            </a:p>
          </p:txBody>
        </p:sp>
      </p:grpSp>
      <p:grpSp>
        <p:nvGrpSpPr>
          <p:cNvPr id="4" name="Group 18"/>
          <p:cNvGrpSpPr>
            <a:grpSpLocks/>
          </p:cNvGrpSpPr>
          <p:nvPr/>
        </p:nvGrpSpPr>
        <p:grpSpPr bwMode="auto">
          <a:xfrm>
            <a:off x="5827835" y="6261100"/>
            <a:ext cx="2319703" cy="0"/>
            <a:chOff x="4064" y="1808"/>
            <a:chExt cx="1584" cy="0"/>
          </a:xfrm>
        </p:grpSpPr>
        <p:sp>
          <p:nvSpPr>
            <p:cNvPr id="7179" name="Line 19"/>
            <p:cNvSpPr>
              <a:spLocks noChangeShapeType="1"/>
            </p:cNvSpPr>
            <p:nvPr/>
          </p:nvSpPr>
          <p:spPr bwMode="auto">
            <a:xfrm>
              <a:off x="5360" y="1808"/>
              <a:ext cx="288" cy="0"/>
            </a:xfrm>
            <a:prstGeom prst="line">
              <a:avLst/>
            </a:prstGeom>
            <a:noFill/>
            <a:ln w="12700">
              <a:solidFill>
                <a:schemeClr val="tx2"/>
              </a:solidFill>
              <a:round/>
              <a:headEnd/>
              <a:tailEnd/>
            </a:ln>
            <a:effectLst/>
          </p:spPr>
          <p:txBody>
            <a:bodyPr wrap="none" anchor="ctr"/>
            <a:lstStyle/>
            <a:p>
              <a:endParaRPr lang="el-GR" dirty="0"/>
            </a:p>
          </p:txBody>
        </p:sp>
        <p:sp>
          <p:nvSpPr>
            <p:cNvPr id="7180" name="Line 20"/>
            <p:cNvSpPr>
              <a:spLocks noChangeShapeType="1"/>
            </p:cNvSpPr>
            <p:nvPr/>
          </p:nvSpPr>
          <p:spPr bwMode="auto">
            <a:xfrm>
              <a:off x="4064" y="1808"/>
              <a:ext cx="688" cy="0"/>
            </a:xfrm>
            <a:prstGeom prst="line">
              <a:avLst/>
            </a:prstGeom>
            <a:noFill/>
            <a:ln w="12700">
              <a:solidFill>
                <a:schemeClr val="tx2"/>
              </a:solidFill>
              <a:round/>
              <a:headEnd/>
              <a:tailEnd/>
            </a:ln>
            <a:effectLst/>
          </p:spPr>
          <p:txBody>
            <a:bodyPr wrap="none" anchor="ctr"/>
            <a:lstStyle/>
            <a:p>
              <a:endParaRPr lang="el-GR" dirty="0"/>
            </a:p>
          </p:txBody>
        </p:sp>
      </p:grpSp>
      <p:grpSp>
        <p:nvGrpSpPr>
          <p:cNvPr id="5" name="Group 22"/>
          <p:cNvGrpSpPr>
            <a:grpSpLocks/>
          </p:cNvGrpSpPr>
          <p:nvPr/>
        </p:nvGrpSpPr>
        <p:grpSpPr bwMode="auto">
          <a:xfrm>
            <a:off x="7702062" y="6572251"/>
            <a:ext cx="445477" cy="42863"/>
            <a:chOff x="3976" y="4228"/>
            <a:chExt cx="752" cy="24"/>
          </a:xfrm>
        </p:grpSpPr>
        <p:sp>
          <p:nvSpPr>
            <p:cNvPr id="7177" name="Line 23"/>
            <p:cNvSpPr>
              <a:spLocks noChangeShapeType="1"/>
            </p:cNvSpPr>
            <p:nvPr/>
          </p:nvSpPr>
          <p:spPr bwMode="auto">
            <a:xfrm>
              <a:off x="3976" y="4228"/>
              <a:ext cx="752" cy="0"/>
            </a:xfrm>
            <a:prstGeom prst="line">
              <a:avLst/>
            </a:prstGeom>
            <a:noFill/>
            <a:ln w="12700">
              <a:solidFill>
                <a:schemeClr val="tx1"/>
              </a:solidFill>
              <a:round/>
              <a:headEnd/>
              <a:tailEnd/>
            </a:ln>
            <a:effectLst/>
          </p:spPr>
          <p:txBody>
            <a:bodyPr wrap="none" anchor="ctr"/>
            <a:lstStyle/>
            <a:p>
              <a:endParaRPr lang="el-GR" dirty="0"/>
            </a:p>
          </p:txBody>
        </p:sp>
        <p:sp>
          <p:nvSpPr>
            <p:cNvPr id="7178" name="Line 24"/>
            <p:cNvSpPr>
              <a:spLocks noChangeShapeType="1"/>
            </p:cNvSpPr>
            <p:nvPr/>
          </p:nvSpPr>
          <p:spPr bwMode="auto">
            <a:xfrm>
              <a:off x="3976" y="4252"/>
              <a:ext cx="752" cy="0"/>
            </a:xfrm>
            <a:prstGeom prst="line">
              <a:avLst/>
            </a:prstGeom>
            <a:noFill/>
            <a:ln w="12700">
              <a:solidFill>
                <a:schemeClr val="tx1"/>
              </a:solidFill>
              <a:round/>
              <a:headEnd/>
              <a:tailEnd/>
            </a:ln>
            <a:effectLst/>
          </p:spPr>
          <p:txBody>
            <a:bodyPr wrap="none" anchor="ctr"/>
            <a:lstStyle/>
            <a:p>
              <a:endParaRPr lang="el-GR" dirty="0"/>
            </a:p>
          </p:txBody>
        </p:sp>
      </p:grpSp>
    </p:spTree>
  </p:cSld>
  <p:clrMapOvr>
    <a:masterClrMapping/>
  </p:clrMapOvr>
  <p:transition spd="med">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1520" y="274638"/>
            <a:ext cx="8640960" cy="1143000"/>
          </a:xfrm>
        </p:spPr>
        <p:txBody>
          <a:bodyPr>
            <a:normAutofit/>
          </a:bodyPr>
          <a:lstStyle/>
          <a:p>
            <a:pPr eaLnBrk="1" hangingPunct="1"/>
            <a:r>
              <a:rPr lang="el-GR" sz="3200" b="1" dirty="0" smtClean="0">
                <a:solidFill>
                  <a:srgbClr val="7030A0"/>
                </a:solidFill>
              </a:rPr>
              <a:t>Βασικοί λογαριασμοί αποτελεσμάτων μιας εμπορικής τράπεζας</a:t>
            </a:r>
          </a:p>
        </p:txBody>
      </p:sp>
      <p:sp>
        <p:nvSpPr>
          <p:cNvPr id="8195" name="Rectangle 3"/>
          <p:cNvSpPr>
            <a:spLocks noGrp="1" noChangeArrowheads="1"/>
          </p:cNvSpPr>
          <p:nvPr>
            <p:ph type="body" idx="1"/>
          </p:nvPr>
        </p:nvSpPr>
        <p:spPr>
          <a:xfrm>
            <a:off x="457200" y="1465264"/>
            <a:ext cx="8229600" cy="5392737"/>
          </a:xfrm>
          <a:noFill/>
        </p:spPr>
        <p:txBody>
          <a:bodyPr/>
          <a:lstStyle/>
          <a:p>
            <a:pPr eaLnBrk="1" hangingPunct="1">
              <a:buFont typeface="Wingdings" pitchFamily="2" charset="2"/>
              <a:buNone/>
              <a:tabLst>
                <a:tab pos="3594100" algn="l"/>
                <a:tab pos="6997700" algn="r"/>
                <a:tab pos="8343900" algn="r"/>
              </a:tabLst>
            </a:pPr>
            <a:r>
              <a:rPr lang="el-GR" sz="2000" dirty="0" smtClean="0"/>
              <a:t>				%</a:t>
            </a:r>
          </a:p>
          <a:p>
            <a:pPr eaLnBrk="1" hangingPunct="1">
              <a:tabLst>
                <a:tab pos="3594100" algn="l"/>
                <a:tab pos="6997700" algn="r"/>
                <a:tab pos="8343900" algn="r"/>
              </a:tabLst>
            </a:pPr>
            <a:r>
              <a:rPr lang="el-GR" sz="2000" dirty="0" smtClean="0"/>
              <a:t>Καθαρό έσοδο από τόκους (ΝΙΙ)	1.762.599	74</a:t>
            </a:r>
          </a:p>
          <a:p>
            <a:pPr eaLnBrk="1" hangingPunct="1">
              <a:tabLst>
                <a:tab pos="3594100" algn="l"/>
                <a:tab pos="6997700" algn="r"/>
                <a:tab pos="8343900" algn="r"/>
              </a:tabLst>
            </a:pPr>
            <a:r>
              <a:rPr lang="el-GR" sz="2000" dirty="0" smtClean="0"/>
              <a:t>Καθαρό έσοδο από αμοιβές και προμήθειες	378.823	16</a:t>
            </a:r>
          </a:p>
          <a:p>
            <a:pPr eaLnBrk="1" hangingPunct="1">
              <a:tabLst>
                <a:tab pos="3594100" algn="l"/>
                <a:tab pos="6997700" algn="r"/>
                <a:tab pos="8343900" algn="r"/>
              </a:tabLst>
            </a:pPr>
            <a:r>
              <a:rPr lang="el-GR" sz="2000" dirty="0" smtClean="0"/>
              <a:t>Λοιπά έσοδα		          241.374	10</a:t>
            </a:r>
          </a:p>
          <a:p>
            <a:pPr eaLnBrk="1" hangingPunct="1">
              <a:buFont typeface="Wingdings" pitchFamily="2" charset="2"/>
              <a:buNone/>
              <a:tabLst>
                <a:tab pos="3594100" algn="l"/>
                <a:tab pos="6997700" algn="r"/>
                <a:tab pos="8343900" algn="r"/>
              </a:tabLst>
            </a:pPr>
            <a:r>
              <a:rPr lang="el-GR" sz="2000" dirty="0" smtClean="0"/>
              <a:t>		Σύνολο εσόδων	</a:t>
            </a:r>
            <a:r>
              <a:rPr lang="el-GR" sz="2000" u="sng" dirty="0" smtClean="0"/>
              <a:t>2.383.020</a:t>
            </a:r>
            <a:r>
              <a:rPr lang="el-GR" sz="2000" dirty="0" smtClean="0"/>
              <a:t>	</a:t>
            </a:r>
            <a:r>
              <a:rPr lang="el-GR" sz="2000" u="sng" dirty="0" smtClean="0"/>
              <a:t>100</a:t>
            </a:r>
          </a:p>
          <a:p>
            <a:pPr eaLnBrk="1" hangingPunct="1">
              <a:buFont typeface="Wingdings" pitchFamily="2" charset="2"/>
              <a:buNone/>
              <a:tabLst>
                <a:tab pos="3594100" algn="l"/>
                <a:tab pos="6997700" algn="r"/>
                <a:tab pos="8343900" algn="r"/>
              </a:tabLst>
            </a:pPr>
            <a:endParaRPr lang="el-GR" sz="2000" u="sng" dirty="0" smtClean="0"/>
          </a:p>
          <a:p>
            <a:pPr eaLnBrk="1" hangingPunct="1">
              <a:tabLst>
                <a:tab pos="3594100" algn="l"/>
                <a:tab pos="6997700" algn="r"/>
                <a:tab pos="8343900" algn="r"/>
              </a:tabLst>
            </a:pPr>
            <a:r>
              <a:rPr lang="el-GR" sz="2000" dirty="0" smtClean="0"/>
              <a:t>Αμοιβές και έξοδα προσωπικού	565.466	30</a:t>
            </a:r>
          </a:p>
          <a:p>
            <a:pPr eaLnBrk="1" hangingPunct="1">
              <a:tabLst>
                <a:tab pos="3594100" algn="l"/>
                <a:tab pos="6997700" algn="r"/>
                <a:tab pos="8343900" algn="r"/>
              </a:tabLst>
            </a:pPr>
            <a:r>
              <a:rPr lang="el-GR" sz="2000" dirty="0" smtClean="0"/>
              <a:t>Λοιπά έξοδα		639.394	34</a:t>
            </a:r>
          </a:p>
          <a:p>
            <a:pPr eaLnBrk="1" hangingPunct="1">
              <a:tabLst>
                <a:tab pos="3594100" algn="l"/>
                <a:tab pos="6997700" algn="r"/>
                <a:tab pos="8343900" algn="r"/>
              </a:tabLst>
            </a:pPr>
            <a:r>
              <a:rPr lang="el-GR" sz="2000" dirty="0" smtClean="0"/>
              <a:t>Ζημίες απομείωσης (</a:t>
            </a:r>
            <a:r>
              <a:rPr lang="en-US" sz="2000" dirty="0" smtClean="0"/>
              <a:t>impairment losses)	</a:t>
            </a:r>
            <a:r>
              <a:rPr lang="el-GR" sz="2000" dirty="0" smtClean="0"/>
              <a:t> </a:t>
            </a:r>
            <a:r>
              <a:rPr lang="en-US" sz="2000" dirty="0" smtClean="0"/>
              <a:t>676.343	36</a:t>
            </a:r>
          </a:p>
          <a:p>
            <a:pPr lvl="1" eaLnBrk="1" hangingPunct="1">
              <a:buFont typeface="Wingdings" pitchFamily="2" charset="2"/>
              <a:buNone/>
              <a:tabLst>
                <a:tab pos="3594100" algn="l"/>
                <a:tab pos="6997700" algn="r"/>
                <a:tab pos="8343900" algn="r"/>
              </a:tabLst>
            </a:pPr>
            <a:r>
              <a:rPr lang="en-US" sz="1800" dirty="0" smtClean="0"/>
              <a:t>		</a:t>
            </a:r>
            <a:r>
              <a:rPr lang="el-GR" sz="2000" dirty="0" smtClean="0"/>
              <a:t>Σύνολο εξόδων</a:t>
            </a:r>
            <a:r>
              <a:rPr lang="en-US" sz="2000" dirty="0" smtClean="0"/>
              <a:t>	</a:t>
            </a:r>
            <a:r>
              <a:rPr lang="en-US" sz="2000" u="sng" dirty="0" smtClean="0"/>
              <a:t>1.881.203</a:t>
            </a:r>
            <a:r>
              <a:rPr lang="en-US" sz="2000" dirty="0" smtClean="0"/>
              <a:t>	</a:t>
            </a:r>
            <a:r>
              <a:rPr lang="en-US" sz="2000" u="sng" dirty="0" smtClean="0"/>
              <a:t>100</a:t>
            </a:r>
            <a:endParaRPr lang="el-GR" sz="2000" u="sng" dirty="0" smtClean="0"/>
          </a:p>
          <a:p>
            <a:pPr lvl="1" eaLnBrk="1" hangingPunct="1">
              <a:buFont typeface="Wingdings" pitchFamily="2" charset="2"/>
              <a:buNone/>
              <a:tabLst>
                <a:tab pos="3594100" algn="l"/>
                <a:tab pos="6997700" algn="r"/>
                <a:tab pos="8343900" algn="r"/>
              </a:tabLst>
            </a:pPr>
            <a:endParaRPr lang="el-GR" sz="2000" dirty="0" smtClean="0"/>
          </a:p>
          <a:p>
            <a:pPr eaLnBrk="1" hangingPunct="1">
              <a:tabLst>
                <a:tab pos="3594100" algn="l"/>
                <a:tab pos="6997700" algn="r"/>
                <a:tab pos="8343900" algn="r"/>
              </a:tabLst>
            </a:pPr>
            <a:r>
              <a:rPr lang="el-GR" sz="2000" dirty="0" smtClean="0"/>
              <a:t>Κέρδη πριν το φόρο εισοδήματος	501.817	</a:t>
            </a:r>
          </a:p>
          <a:p>
            <a:pPr eaLnBrk="1" hangingPunct="1">
              <a:tabLst>
                <a:tab pos="3594100" algn="l"/>
                <a:tab pos="6997700" algn="r"/>
                <a:tab pos="8343900" algn="r"/>
              </a:tabLst>
            </a:pPr>
            <a:r>
              <a:rPr lang="el-GR" sz="2000" dirty="0" smtClean="0"/>
              <a:t>Φόρος εισοδήματος		</a:t>
            </a:r>
            <a:r>
              <a:rPr lang="el-GR" sz="2000" u="sng" dirty="0" smtClean="0"/>
              <a:t>110.337</a:t>
            </a:r>
            <a:r>
              <a:rPr lang="el-GR" sz="2000" dirty="0" smtClean="0"/>
              <a:t>	</a:t>
            </a:r>
          </a:p>
          <a:p>
            <a:pPr eaLnBrk="1" hangingPunct="1">
              <a:tabLst>
                <a:tab pos="3594100" algn="l"/>
                <a:tab pos="6997700" algn="r"/>
                <a:tab pos="8343900" algn="r"/>
              </a:tabLst>
            </a:pPr>
            <a:r>
              <a:rPr lang="el-GR" sz="2000" dirty="0" smtClean="0"/>
              <a:t>Καθαρά κέρδη μετά το φόρο εισοδήματος	</a:t>
            </a:r>
            <a:r>
              <a:rPr lang="el-GR" sz="2000" u="sng" dirty="0" smtClean="0"/>
              <a:t>391.480</a:t>
            </a:r>
            <a:r>
              <a:rPr lang="el-GR" sz="2000" dirty="0" smtClean="0"/>
              <a:t>	</a:t>
            </a:r>
          </a:p>
        </p:txBody>
      </p:sp>
      <p:grpSp>
        <p:nvGrpSpPr>
          <p:cNvPr id="2" name="Group 12"/>
          <p:cNvGrpSpPr>
            <a:grpSpLocks/>
          </p:cNvGrpSpPr>
          <p:nvPr/>
        </p:nvGrpSpPr>
        <p:grpSpPr bwMode="auto">
          <a:xfrm>
            <a:off x="5956789" y="2908300"/>
            <a:ext cx="2319703" cy="25400"/>
            <a:chOff x="4064" y="1832"/>
            <a:chExt cx="1584" cy="16"/>
          </a:xfrm>
        </p:grpSpPr>
        <p:sp>
          <p:nvSpPr>
            <p:cNvPr id="8200" name="Line 6"/>
            <p:cNvSpPr>
              <a:spLocks noChangeShapeType="1"/>
            </p:cNvSpPr>
            <p:nvPr/>
          </p:nvSpPr>
          <p:spPr bwMode="auto">
            <a:xfrm>
              <a:off x="5360" y="1848"/>
              <a:ext cx="288" cy="0"/>
            </a:xfrm>
            <a:prstGeom prst="line">
              <a:avLst/>
            </a:prstGeom>
            <a:noFill/>
            <a:ln w="12700">
              <a:solidFill>
                <a:schemeClr val="tx1"/>
              </a:solidFill>
              <a:round/>
              <a:headEnd/>
              <a:tailEnd/>
            </a:ln>
            <a:effectLst/>
          </p:spPr>
          <p:txBody>
            <a:bodyPr wrap="none" anchor="ctr"/>
            <a:lstStyle/>
            <a:p>
              <a:endParaRPr lang="el-GR" dirty="0"/>
            </a:p>
          </p:txBody>
        </p:sp>
        <p:sp>
          <p:nvSpPr>
            <p:cNvPr id="8201" name="Line 9"/>
            <p:cNvSpPr>
              <a:spLocks noChangeShapeType="1"/>
            </p:cNvSpPr>
            <p:nvPr/>
          </p:nvSpPr>
          <p:spPr bwMode="auto">
            <a:xfrm>
              <a:off x="4064" y="1832"/>
              <a:ext cx="688" cy="0"/>
            </a:xfrm>
            <a:prstGeom prst="line">
              <a:avLst/>
            </a:prstGeom>
            <a:noFill/>
            <a:ln w="12700">
              <a:solidFill>
                <a:schemeClr val="tx1"/>
              </a:solidFill>
              <a:round/>
              <a:headEnd/>
              <a:tailEnd/>
            </a:ln>
            <a:effectLst/>
          </p:spPr>
          <p:txBody>
            <a:bodyPr wrap="none" anchor="ctr"/>
            <a:lstStyle/>
            <a:p>
              <a:endParaRPr lang="el-GR" dirty="0"/>
            </a:p>
          </p:txBody>
        </p:sp>
      </p:grpSp>
      <p:grpSp>
        <p:nvGrpSpPr>
          <p:cNvPr id="3" name="Group 11"/>
          <p:cNvGrpSpPr>
            <a:grpSpLocks/>
          </p:cNvGrpSpPr>
          <p:nvPr/>
        </p:nvGrpSpPr>
        <p:grpSpPr bwMode="auto">
          <a:xfrm>
            <a:off x="5980235" y="4743450"/>
            <a:ext cx="2296257" cy="0"/>
            <a:chOff x="4080" y="2772"/>
            <a:chExt cx="1568" cy="0"/>
          </a:xfrm>
        </p:grpSpPr>
        <p:sp>
          <p:nvSpPr>
            <p:cNvPr id="8198" name="Line 5"/>
            <p:cNvSpPr>
              <a:spLocks noChangeShapeType="1"/>
            </p:cNvSpPr>
            <p:nvPr/>
          </p:nvSpPr>
          <p:spPr bwMode="auto">
            <a:xfrm>
              <a:off x="5360" y="2772"/>
              <a:ext cx="288" cy="0"/>
            </a:xfrm>
            <a:prstGeom prst="line">
              <a:avLst/>
            </a:prstGeom>
            <a:noFill/>
            <a:ln w="12700">
              <a:solidFill>
                <a:schemeClr val="tx1"/>
              </a:solidFill>
              <a:round/>
              <a:headEnd/>
              <a:tailEnd/>
            </a:ln>
            <a:effectLst/>
          </p:spPr>
          <p:txBody>
            <a:bodyPr wrap="none" anchor="ctr"/>
            <a:lstStyle/>
            <a:p>
              <a:endParaRPr lang="el-GR" dirty="0"/>
            </a:p>
          </p:txBody>
        </p:sp>
        <p:sp>
          <p:nvSpPr>
            <p:cNvPr id="8199" name="Line 10"/>
            <p:cNvSpPr>
              <a:spLocks noChangeShapeType="1"/>
            </p:cNvSpPr>
            <p:nvPr/>
          </p:nvSpPr>
          <p:spPr bwMode="auto">
            <a:xfrm>
              <a:off x="4080" y="2772"/>
              <a:ext cx="688" cy="0"/>
            </a:xfrm>
            <a:prstGeom prst="line">
              <a:avLst/>
            </a:prstGeom>
            <a:noFill/>
            <a:ln w="12700">
              <a:solidFill>
                <a:schemeClr val="tx1"/>
              </a:solidFill>
              <a:round/>
              <a:headEnd/>
              <a:tailEnd/>
            </a:ln>
            <a:effectLst/>
          </p:spPr>
          <p:txBody>
            <a:bodyPr wrap="none" anchor="ctr"/>
            <a:lstStyle/>
            <a:p>
              <a:endParaRPr lang="el-GR" dirty="0"/>
            </a:p>
          </p:txBody>
        </p:sp>
      </p:grpSp>
    </p:spTree>
  </p:cSld>
  <p:clrMapOvr>
    <a:masterClrMapping/>
  </p:clrMapOvr>
  <p:transition spd="med">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152400" y="2935288"/>
            <a:ext cx="8740080" cy="193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l-GR" sz="4400" b="1" dirty="0">
                <a:solidFill>
                  <a:srgbClr val="006600"/>
                </a:solidFill>
                <a:latin typeface="+mn-lt"/>
              </a:rPr>
              <a:t>ΕΚΤΟΚΙΣΜΟΣ</a:t>
            </a:r>
            <a:endParaRPr lang="el-GR" sz="4400" dirty="0">
              <a:solidFill>
                <a:srgbClr val="006600"/>
              </a:solidFill>
              <a:latin typeface="Times New Roman"/>
              <a:cs typeface="Times New Roman"/>
            </a:endParaRPr>
          </a:p>
          <a:p>
            <a:pPr algn="ctr">
              <a:defRPr/>
            </a:pPr>
            <a:endParaRPr lang="el-GR" sz="3200" b="1" dirty="0">
              <a:solidFill>
                <a:srgbClr val="000066"/>
              </a:solidFill>
              <a:latin typeface="Times New Roman"/>
              <a:cs typeface="Times New Roman"/>
            </a:endParaRPr>
          </a:p>
        </p:txBody>
      </p:sp>
    </p:spTree>
  </p:cSld>
  <p:clrMapOvr>
    <a:masterClrMapping/>
  </p:clrMapOvr>
  <p:transition spd="med">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6225"/>
            <a:ext cx="8077200" cy="631825"/>
          </a:xfrm>
          <a:noFill/>
        </p:spPr>
        <p:txBody>
          <a:bodyPr>
            <a:normAutofit fontScale="90000"/>
          </a:bodyPr>
          <a:lstStyle/>
          <a:p>
            <a:pPr eaLnBrk="1" hangingPunct="1"/>
            <a:r>
              <a:rPr lang="el-GR" b="1" dirty="0" smtClean="0">
                <a:solidFill>
                  <a:srgbClr val="006600"/>
                </a:solidFill>
              </a:rPr>
              <a:t>Εκτοκισμός</a:t>
            </a:r>
          </a:p>
        </p:txBody>
      </p:sp>
      <p:sp>
        <p:nvSpPr>
          <p:cNvPr id="6147" name="Rectangle 3"/>
          <p:cNvSpPr>
            <a:spLocks noGrp="1" noChangeArrowheads="1"/>
          </p:cNvSpPr>
          <p:nvPr>
            <p:ph type="body" idx="1"/>
          </p:nvPr>
        </p:nvSpPr>
        <p:spPr/>
        <p:txBody>
          <a:bodyPr>
            <a:normAutofit/>
          </a:bodyPr>
          <a:lstStyle/>
          <a:p>
            <a:pPr marL="0" indent="0" algn="just" eaLnBrk="1" hangingPunct="1">
              <a:lnSpc>
                <a:spcPct val="160000"/>
              </a:lnSpc>
              <a:buFont typeface="Wingdings" pitchFamily="2" charset="2"/>
              <a:buNone/>
            </a:pPr>
            <a:r>
              <a:rPr lang="el-GR" dirty="0" smtClean="0"/>
              <a:t>Είναι η διαδικασία υπολογισμού των δεδουλευμένων τόκων στους τοκοφόρους λογαριασμούς, τόσο του ενεργητικού όσο και των υποχρεώσεων.</a:t>
            </a:r>
          </a:p>
        </p:txBody>
      </p:sp>
    </p:spTree>
  </p:cSld>
  <p:clrMapOvr>
    <a:masterClrMapping/>
  </p:clrMapOvr>
  <p:transition spd="med">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3" y="188641"/>
            <a:ext cx="8712968" cy="648071"/>
          </a:xfrm>
          <a:noFill/>
        </p:spPr>
        <p:txBody>
          <a:bodyPr>
            <a:normAutofit fontScale="90000"/>
          </a:bodyPr>
          <a:lstStyle/>
          <a:p>
            <a:pPr eaLnBrk="1" hangingPunct="1"/>
            <a:r>
              <a:rPr lang="el-GR" b="1" dirty="0" smtClean="0">
                <a:solidFill>
                  <a:srgbClr val="006600"/>
                </a:solidFill>
              </a:rPr>
              <a:t>Λόγοι για τους οποίους γίνεται εκτοκισμός</a:t>
            </a:r>
          </a:p>
        </p:txBody>
      </p:sp>
      <p:sp>
        <p:nvSpPr>
          <p:cNvPr id="7171" name="Rectangle 3"/>
          <p:cNvSpPr>
            <a:spLocks noGrp="1" noChangeArrowheads="1"/>
          </p:cNvSpPr>
          <p:nvPr>
            <p:ph type="body" idx="1"/>
          </p:nvPr>
        </p:nvSpPr>
        <p:spPr>
          <a:xfrm>
            <a:off x="179512" y="1196752"/>
            <a:ext cx="8712968" cy="5400600"/>
          </a:xfrm>
        </p:spPr>
        <p:txBody>
          <a:bodyPr>
            <a:noAutofit/>
          </a:bodyPr>
          <a:lstStyle/>
          <a:p>
            <a:pPr algn="just" eaLnBrk="1" hangingPunct="1">
              <a:spcBef>
                <a:spcPct val="50000"/>
              </a:spcBef>
            </a:pPr>
            <a:r>
              <a:rPr lang="el-GR" sz="2700" b="1" u="sng" dirty="0" smtClean="0"/>
              <a:t>Εκτοκισμός για συμβατικούς σκοπούς: </a:t>
            </a:r>
            <a:r>
              <a:rPr lang="el-GR" sz="2700" dirty="0" smtClean="0"/>
              <a:t>Αποσκοπεί στην ενημέρωση των λογαριασμών των δανειοληπτών και καταθετών με το ποσό των τόκων που έχουν παραχθεί και οι οποίοι πρέπει να προσαυξήσουν τα υπόλοιπα των λογαριασμών από τα οποία παρήχθησαν. </a:t>
            </a:r>
          </a:p>
          <a:p>
            <a:pPr algn="just" eaLnBrk="1" hangingPunct="1">
              <a:spcBef>
                <a:spcPct val="50000"/>
              </a:spcBef>
              <a:buNone/>
            </a:pPr>
            <a:r>
              <a:rPr lang="el-GR" sz="2700" dirty="0" smtClean="0"/>
              <a:t>    Ο εκτοκισμός γίνεται μόνο αν οι τόκοι είναι δεδουλευμένοι και απαιτητοί ή δεδουλευμένοι και πληρωτέοι.</a:t>
            </a:r>
          </a:p>
          <a:p>
            <a:pPr algn="just" eaLnBrk="1" hangingPunct="1">
              <a:spcBef>
                <a:spcPct val="50000"/>
              </a:spcBef>
            </a:pPr>
            <a:r>
              <a:rPr lang="el-GR" sz="2700" b="1" u="sng" dirty="0" smtClean="0"/>
              <a:t>Εκτοκισμός για τις ανάγκες συντάξεως των οικονομικών καταστάσεων της τραπέζης.</a:t>
            </a:r>
            <a:r>
              <a:rPr lang="el-GR" sz="2700" b="1" dirty="0" smtClean="0"/>
              <a:t> </a:t>
            </a:r>
            <a:r>
              <a:rPr lang="el-GR" sz="2700" dirty="0" smtClean="0"/>
              <a:t>Ο εκτοκισμός γίνεται σε κάθε περίπτωση.</a:t>
            </a:r>
          </a:p>
        </p:txBody>
      </p:sp>
    </p:spTree>
  </p:cSld>
  <p:clrMapOvr>
    <a:masterClrMapping/>
  </p:clrMapOvr>
  <p:transition spd="med">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1520" y="188913"/>
            <a:ext cx="8712968" cy="914400"/>
          </a:xfrm>
          <a:noFill/>
        </p:spPr>
        <p:txBody>
          <a:bodyPr>
            <a:noAutofit/>
          </a:bodyPr>
          <a:lstStyle/>
          <a:p>
            <a:pPr eaLnBrk="1" hangingPunct="1"/>
            <a:r>
              <a:rPr lang="el-GR" sz="3200" b="1" dirty="0" smtClean="0">
                <a:solidFill>
                  <a:srgbClr val="006600"/>
                </a:solidFill>
              </a:rPr>
              <a:t>Το πρώτο σημαντικό βήμα για τη σύνταξη των οικονομικών  καταστάσεων των τραπεζών</a:t>
            </a:r>
          </a:p>
        </p:txBody>
      </p:sp>
      <p:sp>
        <p:nvSpPr>
          <p:cNvPr id="8195" name="Rectangle 3"/>
          <p:cNvSpPr>
            <a:spLocks noGrp="1" noChangeArrowheads="1"/>
          </p:cNvSpPr>
          <p:nvPr>
            <p:ph type="body" idx="1"/>
          </p:nvPr>
        </p:nvSpPr>
        <p:spPr>
          <a:xfrm>
            <a:off x="250825" y="1268413"/>
            <a:ext cx="8713788" cy="5184775"/>
          </a:xfrm>
        </p:spPr>
        <p:txBody>
          <a:bodyPr>
            <a:normAutofit/>
          </a:bodyPr>
          <a:lstStyle/>
          <a:p>
            <a:pPr marL="0" indent="0" algn="just" eaLnBrk="1" hangingPunct="1">
              <a:buFont typeface="Wingdings" pitchFamily="2" charset="2"/>
              <a:buNone/>
            </a:pPr>
            <a:r>
              <a:rPr lang="el-GR" sz="2200" dirty="0" smtClean="0"/>
              <a:t>Την ημερομηνία που θα συνταχθούν οικονομικές καταστάσεις θα γίνει εκτοκισμός σε όλους τους τοκοφόρους λογαριασμούς ενεργητικού και υποχρεώσεων.  Διακρίνουμε, αν η ημερομηνία σύνταξης των οικονομικών καταστάσεων συμπίπτει ή δεν συμπίπτει με τη συμβατική ημερομηνία για την είσπραξη (περίπτωση δανείων) ή για την πληρωμή (περίπτωση καταθέσεων) τόκων.</a:t>
            </a:r>
          </a:p>
        </p:txBody>
      </p:sp>
      <p:grpSp>
        <p:nvGrpSpPr>
          <p:cNvPr id="2" name="Group 14"/>
          <p:cNvGrpSpPr>
            <a:grpSpLocks/>
          </p:cNvGrpSpPr>
          <p:nvPr/>
        </p:nvGrpSpPr>
        <p:grpSpPr bwMode="auto">
          <a:xfrm>
            <a:off x="34925" y="3141664"/>
            <a:ext cx="9074150" cy="2547938"/>
            <a:chOff x="22" y="2115"/>
            <a:chExt cx="5716" cy="1605"/>
          </a:xfrm>
        </p:grpSpPr>
        <p:grpSp>
          <p:nvGrpSpPr>
            <p:cNvPr id="3" name="Group 4"/>
            <p:cNvGrpSpPr>
              <a:grpSpLocks/>
            </p:cNvGrpSpPr>
            <p:nvPr/>
          </p:nvGrpSpPr>
          <p:grpSpPr bwMode="auto">
            <a:xfrm>
              <a:off x="1111" y="2115"/>
              <a:ext cx="3039" cy="363"/>
              <a:chOff x="1565" y="2205"/>
              <a:chExt cx="2222" cy="318"/>
            </a:xfrm>
          </p:grpSpPr>
          <p:sp>
            <p:nvSpPr>
              <p:cNvPr id="8205" name="Line 5"/>
              <p:cNvSpPr>
                <a:spLocks noChangeShapeType="1"/>
              </p:cNvSpPr>
              <p:nvPr/>
            </p:nvSpPr>
            <p:spPr bwMode="auto">
              <a:xfrm flipH="1">
                <a:off x="1565" y="2205"/>
                <a:ext cx="1088" cy="318"/>
              </a:xfrm>
              <a:prstGeom prst="line">
                <a:avLst/>
              </a:prstGeom>
              <a:noFill/>
              <a:ln w="9525">
                <a:solidFill>
                  <a:schemeClr val="tx1"/>
                </a:solidFill>
                <a:round/>
                <a:headEnd/>
                <a:tailEnd/>
              </a:ln>
              <a:effectLst/>
            </p:spPr>
            <p:txBody>
              <a:bodyPr/>
              <a:lstStyle/>
              <a:p>
                <a:endParaRPr lang="el-GR" dirty="0"/>
              </a:p>
            </p:txBody>
          </p:sp>
          <p:sp>
            <p:nvSpPr>
              <p:cNvPr id="8206" name="Line 6"/>
              <p:cNvSpPr>
                <a:spLocks noChangeShapeType="1"/>
              </p:cNvSpPr>
              <p:nvPr/>
            </p:nvSpPr>
            <p:spPr bwMode="auto">
              <a:xfrm>
                <a:off x="2653" y="2205"/>
                <a:ext cx="1134" cy="318"/>
              </a:xfrm>
              <a:prstGeom prst="line">
                <a:avLst/>
              </a:prstGeom>
              <a:noFill/>
              <a:ln w="9525">
                <a:solidFill>
                  <a:schemeClr val="tx1"/>
                </a:solidFill>
                <a:round/>
                <a:headEnd/>
                <a:tailEnd/>
              </a:ln>
              <a:effectLst/>
            </p:spPr>
            <p:txBody>
              <a:bodyPr/>
              <a:lstStyle/>
              <a:p>
                <a:endParaRPr lang="el-GR" dirty="0"/>
              </a:p>
            </p:txBody>
          </p:sp>
        </p:grpSp>
        <p:sp>
          <p:nvSpPr>
            <p:cNvPr id="8199" name="Text Box 7"/>
            <p:cNvSpPr txBox="1">
              <a:spLocks noChangeArrowheads="1"/>
            </p:cNvSpPr>
            <p:nvPr/>
          </p:nvSpPr>
          <p:spPr bwMode="auto">
            <a:xfrm>
              <a:off x="431" y="2478"/>
              <a:ext cx="1089" cy="291"/>
            </a:xfrm>
            <a:prstGeom prst="rect">
              <a:avLst/>
            </a:prstGeom>
            <a:noFill/>
            <a:ln w="9525">
              <a:noFill/>
              <a:miter lim="800000"/>
              <a:headEnd/>
              <a:tailEnd/>
            </a:ln>
            <a:effectLst/>
          </p:spPr>
          <p:txBody>
            <a:bodyPr wrap="square">
              <a:spAutoFit/>
            </a:bodyPr>
            <a:lstStyle/>
            <a:p>
              <a:pPr>
                <a:spcBef>
                  <a:spcPct val="50000"/>
                </a:spcBef>
              </a:pPr>
              <a:r>
                <a:rPr lang="el-GR" sz="2400" b="1" dirty="0"/>
                <a:t>συμπίπτε</a:t>
              </a:r>
              <a:r>
                <a:rPr lang="el-GR" sz="2000" b="1" dirty="0"/>
                <a:t>ι</a:t>
              </a:r>
            </a:p>
          </p:txBody>
        </p:sp>
        <p:sp>
          <p:nvSpPr>
            <p:cNvPr id="8200" name="Text Box 8"/>
            <p:cNvSpPr txBox="1">
              <a:spLocks noChangeArrowheads="1"/>
            </p:cNvSpPr>
            <p:nvPr/>
          </p:nvSpPr>
          <p:spPr bwMode="auto">
            <a:xfrm>
              <a:off x="3605" y="2478"/>
              <a:ext cx="1316" cy="291"/>
            </a:xfrm>
            <a:prstGeom prst="rect">
              <a:avLst/>
            </a:prstGeom>
            <a:noFill/>
            <a:ln w="9525">
              <a:noFill/>
              <a:miter lim="800000"/>
              <a:headEnd/>
              <a:tailEnd/>
            </a:ln>
            <a:effectLst/>
          </p:spPr>
          <p:txBody>
            <a:bodyPr wrap="square">
              <a:spAutoFit/>
            </a:bodyPr>
            <a:lstStyle/>
            <a:p>
              <a:pPr>
                <a:spcBef>
                  <a:spcPct val="50000"/>
                </a:spcBef>
              </a:pPr>
              <a:r>
                <a:rPr lang="el-GR" sz="2400" b="1" dirty="0"/>
                <a:t>δεν συμπίπτει</a:t>
              </a:r>
            </a:p>
          </p:txBody>
        </p:sp>
        <p:sp>
          <p:nvSpPr>
            <p:cNvPr id="8201" name="Text Box 9"/>
            <p:cNvSpPr txBox="1">
              <a:spLocks noChangeArrowheads="1"/>
            </p:cNvSpPr>
            <p:nvPr/>
          </p:nvSpPr>
          <p:spPr bwMode="auto">
            <a:xfrm>
              <a:off x="22" y="2886"/>
              <a:ext cx="2087" cy="485"/>
            </a:xfrm>
            <a:prstGeom prst="rect">
              <a:avLst/>
            </a:prstGeom>
            <a:noFill/>
            <a:ln w="9525">
              <a:noFill/>
              <a:miter lim="800000"/>
              <a:headEnd/>
              <a:tailEnd/>
            </a:ln>
            <a:effectLst/>
          </p:spPr>
          <p:txBody>
            <a:bodyPr wrap="square">
              <a:spAutoFit/>
            </a:bodyPr>
            <a:lstStyle/>
            <a:p>
              <a:pPr algn="ctr">
                <a:spcBef>
                  <a:spcPct val="50000"/>
                </a:spcBef>
              </a:pPr>
              <a:r>
                <a:rPr lang="el-GR" sz="2200" dirty="0"/>
                <a:t>οι τόκοι που υπολογίζονται κεφαλαιοποιούνται</a:t>
              </a:r>
            </a:p>
          </p:txBody>
        </p:sp>
        <p:sp>
          <p:nvSpPr>
            <p:cNvPr id="8202" name="Text Box 10"/>
            <p:cNvSpPr txBox="1">
              <a:spLocks noChangeArrowheads="1"/>
            </p:cNvSpPr>
            <p:nvPr/>
          </p:nvSpPr>
          <p:spPr bwMode="auto">
            <a:xfrm>
              <a:off x="2154" y="2886"/>
              <a:ext cx="3584" cy="834"/>
            </a:xfrm>
            <a:prstGeom prst="rect">
              <a:avLst/>
            </a:prstGeom>
            <a:noFill/>
            <a:ln w="9525">
              <a:noFill/>
              <a:miter lim="800000"/>
              <a:headEnd/>
              <a:tailEnd/>
            </a:ln>
            <a:effectLst/>
          </p:spPr>
          <p:txBody>
            <a:bodyPr wrap="square">
              <a:spAutoFit/>
            </a:bodyPr>
            <a:lstStyle/>
            <a:p>
              <a:pPr>
                <a:spcBef>
                  <a:spcPct val="50000"/>
                </a:spcBef>
              </a:pPr>
              <a:r>
                <a:rPr lang="el-GR" sz="2000" dirty="0"/>
                <a:t>οι τόκοι που υπολογίζονται προσαυξάνουν μεν το αρχικό κεφάλαιο των δανείων ή καταθέσεων αλλά δεν κεφαλαιοποιούνται.  Το νέο δηλ. κεφάλαιο αποτελείται από τοκοφόρο και μη τοκοφόρο τμήμα*</a:t>
              </a:r>
            </a:p>
          </p:txBody>
        </p:sp>
        <p:sp>
          <p:nvSpPr>
            <p:cNvPr id="8203" name="Line 11"/>
            <p:cNvSpPr>
              <a:spLocks noChangeShapeType="1"/>
            </p:cNvSpPr>
            <p:nvPr/>
          </p:nvSpPr>
          <p:spPr bwMode="auto">
            <a:xfrm>
              <a:off x="1066" y="2704"/>
              <a:ext cx="0" cy="227"/>
            </a:xfrm>
            <a:prstGeom prst="line">
              <a:avLst/>
            </a:prstGeom>
            <a:noFill/>
            <a:ln w="9525">
              <a:solidFill>
                <a:schemeClr val="tx1"/>
              </a:solidFill>
              <a:round/>
              <a:headEnd/>
              <a:tailEnd type="triangle" w="med" len="med"/>
            </a:ln>
            <a:effectLst/>
          </p:spPr>
          <p:txBody>
            <a:bodyPr/>
            <a:lstStyle/>
            <a:p>
              <a:endParaRPr lang="el-GR" dirty="0"/>
            </a:p>
          </p:txBody>
        </p:sp>
        <p:sp>
          <p:nvSpPr>
            <p:cNvPr id="8204" name="Line 12"/>
            <p:cNvSpPr>
              <a:spLocks noChangeShapeType="1"/>
            </p:cNvSpPr>
            <p:nvPr/>
          </p:nvSpPr>
          <p:spPr bwMode="auto">
            <a:xfrm>
              <a:off x="4105" y="2704"/>
              <a:ext cx="0" cy="227"/>
            </a:xfrm>
            <a:prstGeom prst="line">
              <a:avLst/>
            </a:prstGeom>
            <a:noFill/>
            <a:ln w="9525">
              <a:solidFill>
                <a:schemeClr val="tx1"/>
              </a:solidFill>
              <a:round/>
              <a:headEnd/>
              <a:tailEnd type="triangle" w="med" len="med"/>
            </a:ln>
            <a:effectLst/>
          </p:spPr>
          <p:txBody>
            <a:bodyPr/>
            <a:lstStyle/>
            <a:p>
              <a:endParaRPr lang="el-GR" dirty="0"/>
            </a:p>
          </p:txBody>
        </p:sp>
      </p:grpSp>
      <p:sp>
        <p:nvSpPr>
          <p:cNvPr id="8197" name="Text Box 13"/>
          <p:cNvSpPr txBox="1">
            <a:spLocks noChangeArrowheads="1"/>
          </p:cNvSpPr>
          <p:nvPr/>
        </p:nvSpPr>
        <p:spPr bwMode="auto">
          <a:xfrm>
            <a:off x="395288" y="6029325"/>
            <a:ext cx="8353425" cy="639763"/>
          </a:xfrm>
          <a:prstGeom prst="rect">
            <a:avLst/>
          </a:prstGeom>
          <a:solidFill>
            <a:schemeClr val="bg1"/>
          </a:solidFill>
          <a:ln w="9525">
            <a:noFill/>
            <a:miter lim="800000"/>
            <a:headEnd/>
            <a:tailEnd/>
          </a:ln>
          <a:effectLst/>
        </p:spPr>
        <p:txBody>
          <a:bodyPr>
            <a:spAutoFit/>
          </a:bodyPr>
          <a:lstStyle/>
          <a:p>
            <a:r>
              <a:rPr lang="el-GR" sz="1200" i="1" dirty="0"/>
              <a:t>* Ο λόγος για τον οποίο οι τόκοι που είναι αναλογούντες και μη απαιτητοί ή αναλογούντες και μη πληρωτέοι προσαυξάνουν το αρχικό κεφάλαιο προέρχεται από την ανάγκη προσδιορισμού του αναπόσβεστου κόστους κτήσεως των χρηματοοικονομικών μέσων.</a:t>
            </a:r>
          </a:p>
        </p:txBody>
      </p:sp>
    </p:spTree>
  </p:cSld>
  <p:clrMapOvr>
    <a:masterClrMapping/>
  </p:clrMapOvr>
  <p:transition spd="med">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23850" y="3644900"/>
            <a:ext cx="7448550" cy="366713"/>
          </a:xfrm>
          <a:prstGeom prst="rect">
            <a:avLst/>
          </a:prstGeom>
          <a:noFill/>
          <a:ln w="9525">
            <a:noFill/>
            <a:miter lim="800000"/>
            <a:headEnd/>
            <a:tailEnd/>
          </a:ln>
          <a:effectLst/>
        </p:spPr>
        <p:txBody>
          <a:bodyPr anchor="ctr">
            <a:spAutoFit/>
          </a:bodyPr>
          <a:lstStyle/>
          <a:p>
            <a:pPr>
              <a:tabLst>
                <a:tab pos="901700" algn="l"/>
                <a:tab pos="4038600" algn="l"/>
                <a:tab pos="6819900" algn="l"/>
              </a:tabLst>
            </a:pPr>
            <a:r>
              <a:rPr kumimoji="1" lang="el-GR" dirty="0">
                <a:ea typeface="Athens" charset="-95"/>
                <a:cs typeface="Arial" pitchFamily="34" charset="0"/>
              </a:rPr>
              <a:t>	20.11	31.12	20.5</a:t>
            </a:r>
          </a:p>
        </p:txBody>
      </p:sp>
      <p:sp>
        <p:nvSpPr>
          <p:cNvPr id="9219" name="Rectangle 3"/>
          <p:cNvSpPr>
            <a:spLocks noGrp="1" noChangeArrowheads="1"/>
          </p:cNvSpPr>
          <p:nvPr>
            <p:ph type="title"/>
          </p:nvPr>
        </p:nvSpPr>
        <p:spPr>
          <a:xfrm>
            <a:off x="0" y="276225"/>
            <a:ext cx="8964488" cy="914400"/>
          </a:xfrm>
          <a:noFill/>
        </p:spPr>
        <p:txBody>
          <a:bodyPr anchor="ctr">
            <a:noAutofit/>
          </a:bodyPr>
          <a:lstStyle/>
          <a:p>
            <a:pPr eaLnBrk="1" hangingPunct="1"/>
            <a:r>
              <a:rPr lang="el-GR" sz="3600" b="1" dirty="0" smtClean="0">
                <a:solidFill>
                  <a:srgbClr val="0000FF"/>
                </a:solidFill>
              </a:rPr>
              <a:t>Τοκοφόροι λογαριασμοί ενεργητικού</a:t>
            </a:r>
            <a:br>
              <a:rPr lang="el-GR" sz="3600" b="1" dirty="0" smtClean="0">
                <a:solidFill>
                  <a:srgbClr val="0000FF"/>
                </a:solidFill>
              </a:rPr>
            </a:br>
            <a:r>
              <a:rPr kumimoji="1" lang="el-GR" sz="2400" b="1" dirty="0" smtClean="0">
                <a:solidFill>
                  <a:srgbClr val="0000FF"/>
                </a:solidFill>
              </a:rPr>
              <a:t>(χορηγήσεις, καταθέσεις σε άλλες τράπεζες, ομόλογα κ.λπ.)</a:t>
            </a:r>
          </a:p>
        </p:txBody>
      </p:sp>
      <p:sp>
        <p:nvSpPr>
          <p:cNvPr id="9220" name="Rectangle 4"/>
          <p:cNvSpPr>
            <a:spLocks noChangeArrowheads="1"/>
          </p:cNvSpPr>
          <p:nvPr/>
        </p:nvSpPr>
        <p:spPr bwMode="auto">
          <a:xfrm>
            <a:off x="179388" y="1710571"/>
            <a:ext cx="8785225" cy="1107996"/>
          </a:xfrm>
          <a:prstGeom prst="rect">
            <a:avLst/>
          </a:prstGeom>
          <a:noFill/>
          <a:ln w="9525">
            <a:noFill/>
            <a:miter lim="800000"/>
            <a:headEnd/>
            <a:tailEnd/>
          </a:ln>
          <a:effectLst/>
        </p:spPr>
        <p:txBody>
          <a:bodyPr anchor="ctr">
            <a:spAutoFit/>
          </a:bodyPr>
          <a:lstStyle/>
          <a:p>
            <a:pPr eaLnBrk="0" hangingPunct="0">
              <a:tabLst>
                <a:tab pos="812800" algn="l"/>
                <a:tab pos="3314700" algn="l"/>
                <a:tab pos="6731000" algn="l"/>
              </a:tabLst>
            </a:pPr>
            <a:r>
              <a:rPr kumimoji="1" lang="el-GR" dirty="0">
                <a:cs typeface="Arial" pitchFamily="34" charset="0"/>
              </a:rPr>
              <a:t>	</a:t>
            </a:r>
            <a:r>
              <a:rPr kumimoji="1" lang="el-GR" sz="2400" b="1" dirty="0">
                <a:ea typeface="Athens" charset="-95"/>
                <a:cs typeface="Arial" pitchFamily="34" charset="0"/>
              </a:rPr>
              <a:t>Ημερομηνία	Ημερομηνία συντάξεως	Ημερομηνία</a:t>
            </a:r>
            <a:endParaRPr kumimoji="1" lang="el-GR" sz="2400" b="1" dirty="0"/>
          </a:p>
          <a:p>
            <a:pPr eaLnBrk="0" hangingPunct="0">
              <a:tabLst>
                <a:tab pos="812800" algn="l"/>
                <a:tab pos="3314700" algn="l"/>
                <a:tab pos="6731000" algn="l"/>
              </a:tabLst>
            </a:pPr>
            <a:r>
              <a:rPr kumimoji="1" lang="el-GR" sz="2400" b="1" dirty="0">
                <a:cs typeface="Arial" pitchFamily="34" charset="0"/>
              </a:rPr>
              <a:t>	</a:t>
            </a:r>
            <a:r>
              <a:rPr kumimoji="1" lang="el-GR" sz="2400" b="1" dirty="0"/>
              <a:t>εκτοκισμού	οικονομικών καταστάσεων	</a:t>
            </a:r>
          </a:p>
          <a:p>
            <a:pPr eaLnBrk="0" hangingPunct="0">
              <a:tabLst>
                <a:tab pos="812800" algn="l"/>
                <a:tab pos="3314700" algn="l"/>
                <a:tab pos="6731000" algn="l"/>
              </a:tabLst>
            </a:pPr>
            <a:endParaRPr kumimoji="1" lang="el-GR" dirty="0"/>
          </a:p>
        </p:txBody>
      </p:sp>
      <p:grpSp>
        <p:nvGrpSpPr>
          <p:cNvPr id="2" name="Group 5"/>
          <p:cNvGrpSpPr>
            <a:grpSpLocks/>
          </p:cNvGrpSpPr>
          <p:nvPr/>
        </p:nvGrpSpPr>
        <p:grpSpPr bwMode="auto">
          <a:xfrm>
            <a:off x="1573213" y="2708275"/>
            <a:ext cx="5911850" cy="838200"/>
            <a:chOff x="991" y="1706"/>
            <a:chExt cx="3724" cy="528"/>
          </a:xfrm>
        </p:grpSpPr>
        <p:sp>
          <p:nvSpPr>
            <p:cNvPr id="9238" name="Line 6"/>
            <p:cNvSpPr>
              <a:spLocks noChangeShapeType="1"/>
            </p:cNvSpPr>
            <p:nvPr/>
          </p:nvSpPr>
          <p:spPr bwMode="auto">
            <a:xfrm>
              <a:off x="991" y="1736"/>
              <a:ext cx="1" cy="498"/>
            </a:xfrm>
            <a:prstGeom prst="line">
              <a:avLst/>
            </a:prstGeom>
            <a:noFill/>
            <a:ln w="9525">
              <a:solidFill>
                <a:srgbClr val="000000"/>
              </a:solidFill>
              <a:round/>
              <a:headEnd type="none" w="sm" len="sm"/>
              <a:tailEnd type="triangle" w="sm" len="sm"/>
            </a:ln>
          </p:spPr>
          <p:txBody>
            <a:bodyPr/>
            <a:lstStyle/>
            <a:p>
              <a:endParaRPr lang="el-GR" dirty="0"/>
            </a:p>
          </p:txBody>
        </p:sp>
        <p:sp>
          <p:nvSpPr>
            <p:cNvPr id="9239" name="Line 7"/>
            <p:cNvSpPr>
              <a:spLocks noChangeShapeType="1"/>
            </p:cNvSpPr>
            <p:nvPr/>
          </p:nvSpPr>
          <p:spPr bwMode="auto">
            <a:xfrm>
              <a:off x="3014" y="1711"/>
              <a:ext cx="1" cy="499"/>
            </a:xfrm>
            <a:prstGeom prst="line">
              <a:avLst/>
            </a:prstGeom>
            <a:noFill/>
            <a:ln w="9525">
              <a:solidFill>
                <a:srgbClr val="000000"/>
              </a:solidFill>
              <a:round/>
              <a:headEnd type="none" w="sm" len="sm"/>
              <a:tailEnd type="triangle" w="sm" len="sm"/>
            </a:ln>
          </p:spPr>
          <p:txBody>
            <a:bodyPr/>
            <a:lstStyle/>
            <a:p>
              <a:endParaRPr lang="el-GR" dirty="0"/>
            </a:p>
          </p:txBody>
        </p:sp>
        <p:sp>
          <p:nvSpPr>
            <p:cNvPr id="9240" name="Line 8"/>
            <p:cNvSpPr>
              <a:spLocks noChangeShapeType="1"/>
            </p:cNvSpPr>
            <p:nvPr/>
          </p:nvSpPr>
          <p:spPr bwMode="auto">
            <a:xfrm>
              <a:off x="4714" y="1706"/>
              <a:ext cx="1" cy="499"/>
            </a:xfrm>
            <a:prstGeom prst="line">
              <a:avLst/>
            </a:prstGeom>
            <a:noFill/>
            <a:ln w="9525">
              <a:solidFill>
                <a:srgbClr val="000000"/>
              </a:solidFill>
              <a:round/>
              <a:headEnd type="none" w="sm" len="sm"/>
              <a:tailEnd type="triangle" w="sm" len="sm"/>
            </a:ln>
          </p:spPr>
          <p:txBody>
            <a:bodyPr/>
            <a:lstStyle/>
            <a:p>
              <a:endParaRPr lang="el-GR" dirty="0"/>
            </a:p>
          </p:txBody>
        </p:sp>
      </p:grpSp>
      <p:grpSp>
        <p:nvGrpSpPr>
          <p:cNvPr id="3" name="Group 9"/>
          <p:cNvGrpSpPr>
            <a:grpSpLocks/>
          </p:cNvGrpSpPr>
          <p:nvPr/>
        </p:nvGrpSpPr>
        <p:grpSpPr bwMode="auto">
          <a:xfrm>
            <a:off x="900113" y="4032250"/>
            <a:ext cx="7272337" cy="1484313"/>
            <a:chOff x="567" y="2540"/>
            <a:chExt cx="4581" cy="890"/>
          </a:xfrm>
        </p:grpSpPr>
        <p:grpSp>
          <p:nvGrpSpPr>
            <p:cNvPr id="4" name="Group 10"/>
            <p:cNvGrpSpPr>
              <a:grpSpLocks/>
            </p:cNvGrpSpPr>
            <p:nvPr/>
          </p:nvGrpSpPr>
          <p:grpSpPr bwMode="auto">
            <a:xfrm>
              <a:off x="567" y="2540"/>
              <a:ext cx="4581" cy="78"/>
              <a:chOff x="567" y="2540"/>
              <a:chExt cx="4581" cy="78"/>
            </a:xfrm>
          </p:grpSpPr>
          <p:sp>
            <p:nvSpPr>
              <p:cNvPr id="9235" name="Line 11"/>
              <p:cNvSpPr>
                <a:spLocks noChangeShapeType="1"/>
              </p:cNvSpPr>
              <p:nvPr/>
            </p:nvSpPr>
            <p:spPr bwMode="auto">
              <a:xfrm>
                <a:off x="567" y="2577"/>
                <a:ext cx="4581" cy="0"/>
              </a:xfrm>
              <a:prstGeom prst="line">
                <a:avLst/>
              </a:prstGeom>
              <a:noFill/>
              <a:ln w="12700">
                <a:solidFill>
                  <a:srgbClr val="000000"/>
                </a:solidFill>
                <a:round/>
                <a:headEnd type="none" w="sm" len="sm"/>
                <a:tailEnd type="none" w="sm" len="sm"/>
              </a:ln>
            </p:spPr>
            <p:txBody>
              <a:bodyPr/>
              <a:lstStyle/>
              <a:p>
                <a:endParaRPr lang="el-GR" dirty="0"/>
              </a:p>
            </p:txBody>
          </p:sp>
          <p:sp>
            <p:nvSpPr>
              <p:cNvPr id="9236" name="Oval 12"/>
              <p:cNvSpPr>
                <a:spLocks noChangeArrowheads="1"/>
              </p:cNvSpPr>
              <p:nvPr/>
            </p:nvSpPr>
            <p:spPr bwMode="auto">
              <a:xfrm>
                <a:off x="926" y="2540"/>
                <a:ext cx="67" cy="77"/>
              </a:xfrm>
              <a:prstGeom prst="ellipse">
                <a:avLst/>
              </a:prstGeom>
              <a:noFill/>
              <a:ln w="12700">
                <a:solidFill>
                  <a:srgbClr val="000000"/>
                </a:solidFill>
                <a:round/>
                <a:headEnd/>
                <a:tailEnd/>
              </a:ln>
            </p:spPr>
            <p:txBody>
              <a:bodyPr/>
              <a:lstStyle/>
              <a:p>
                <a:endParaRPr lang="el-GR" dirty="0"/>
              </a:p>
            </p:txBody>
          </p:sp>
          <p:sp>
            <p:nvSpPr>
              <p:cNvPr id="9237" name="Oval 13"/>
              <p:cNvSpPr>
                <a:spLocks noChangeArrowheads="1"/>
              </p:cNvSpPr>
              <p:nvPr/>
            </p:nvSpPr>
            <p:spPr bwMode="auto">
              <a:xfrm>
                <a:off x="4708" y="2540"/>
                <a:ext cx="67" cy="78"/>
              </a:xfrm>
              <a:prstGeom prst="ellipse">
                <a:avLst/>
              </a:prstGeom>
              <a:noFill/>
              <a:ln w="12700">
                <a:solidFill>
                  <a:srgbClr val="000000"/>
                </a:solidFill>
                <a:round/>
                <a:headEnd/>
                <a:tailEnd/>
              </a:ln>
            </p:spPr>
            <p:txBody>
              <a:bodyPr/>
              <a:lstStyle/>
              <a:p>
                <a:endParaRPr lang="el-GR" dirty="0"/>
              </a:p>
            </p:txBody>
          </p:sp>
        </p:grpSp>
        <p:grpSp>
          <p:nvGrpSpPr>
            <p:cNvPr id="5" name="Group 14"/>
            <p:cNvGrpSpPr>
              <a:grpSpLocks/>
            </p:cNvGrpSpPr>
            <p:nvPr/>
          </p:nvGrpSpPr>
          <p:grpSpPr bwMode="auto">
            <a:xfrm>
              <a:off x="956" y="2568"/>
              <a:ext cx="3767" cy="862"/>
              <a:chOff x="956" y="2568"/>
              <a:chExt cx="3767" cy="862"/>
            </a:xfrm>
          </p:grpSpPr>
          <p:grpSp>
            <p:nvGrpSpPr>
              <p:cNvPr id="6" name="Group 15"/>
              <p:cNvGrpSpPr>
                <a:grpSpLocks/>
              </p:cNvGrpSpPr>
              <p:nvPr/>
            </p:nvGrpSpPr>
            <p:grpSpPr bwMode="auto">
              <a:xfrm>
                <a:off x="975" y="2620"/>
                <a:ext cx="3748" cy="810"/>
                <a:chOff x="979" y="2620"/>
                <a:chExt cx="3744" cy="629"/>
              </a:xfrm>
            </p:grpSpPr>
            <p:sp>
              <p:nvSpPr>
                <p:cNvPr id="9233" name="Line 16"/>
                <p:cNvSpPr>
                  <a:spLocks noChangeShapeType="1"/>
                </p:cNvSpPr>
                <p:nvPr/>
              </p:nvSpPr>
              <p:spPr bwMode="auto">
                <a:xfrm>
                  <a:off x="4722" y="2620"/>
                  <a:ext cx="1" cy="611"/>
                </a:xfrm>
                <a:prstGeom prst="line">
                  <a:avLst/>
                </a:prstGeom>
                <a:noFill/>
                <a:ln w="12700">
                  <a:solidFill>
                    <a:srgbClr val="000000"/>
                  </a:solidFill>
                  <a:round/>
                  <a:headEnd type="none" w="sm" len="sm"/>
                  <a:tailEnd type="none" w="sm" len="sm"/>
                </a:ln>
              </p:spPr>
              <p:txBody>
                <a:bodyPr/>
                <a:lstStyle/>
                <a:p>
                  <a:endParaRPr lang="el-GR" dirty="0"/>
                </a:p>
              </p:txBody>
            </p:sp>
            <p:sp>
              <p:nvSpPr>
                <p:cNvPr id="9234" name="Line 17"/>
                <p:cNvSpPr>
                  <a:spLocks noChangeShapeType="1"/>
                </p:cNvSpPr>
                <p:nvPr/>
              </p:nvSpPr>
              <p:spPr bwMode="auto">
                <a:xfrm>
                  <a:off x="979" y="3249"/>
                  <a:ext cx="3736" cy="0"/>
                </a:xfrm>
                <a:prstGeom prst="line">
                  <a:avLst/>
                </a:prstGeom>
                <a:noFill/>
                <a:ln w="12700">
                  <a:solidFill>
                    <a:srgbClr val="000000"/>
                  </a:solidFill>
                  <a:round/>
                  <a:headEnd type="triangle" w="sm" len="lg"/>
                  <a:tailEnd type="triangle" w="sm" len="lg"/>
                </a:ln>
              </p:spPr>
              <p:txBody>
                <a:bodyPr/>
                <a:lstStyle/>
                <a:p>
                  <a:endParaRPr lang="el-GR" dirty="0"/>
                </a:p>
              </p:txBody>
            </p:sp>
          </p:grpSp>
          <p:grpSp>
            <p:nvGrpSpPr>
              <p:cNvPr id="7" name="Group 18"/>
              <p:cNvGrpSpPr>
                <a:grpSpLocks/>
              </p:cNvGrpSpPr>
              <p:nvPr/>
            </p:nvGrpSpPr>
            <p:grpSpPr bwMode="auto">
              <a:xfrm>
                <a:off x="956" y="2568"/>
                <a:ext cx="2060" cy="862"/>
                <a:chOff x="956" y="2568"/>
                <a:chExt cx="2060" cy="862"/>
              </a:xfrm>
            </p:grpSpPr>
            <p:grpSp>
              <p:nvGrpSpPr>
                <p:cNvPr id="8" name="Group 19"/>
                <p:cNvGrpSpPr>
                  <a:grpSpLocks/>
                </p:cNvGrpSpPr>
                <p:nvPr/>
              </p:nvGrpSpPr>
              <p:grpSpPr bwMode="auto">
                <a:xfrm>
                  <a:off x="975" y="2568"/>
                  <a:ext cx="2041" cy="484"/>
                  <a:chOff x="975" y="2568"/>
                  <a:chExt cx="2041" cy="484"/>
                </a:xfrm>
              </p:grpSpPr>
              <p:sp>
                <p:nvSpPr>
                  <p:cNvPr id="9231" name="Line 20"/>
                  <p:cNvSpPr>
                    <a:spLocks noChangeShapeType="1"/>
                  </p:cNvSpPr>
                  <p:nvPr/>
                </p:nvSpPr>
                <p:spPr bwMode="auto">
                  <a:xfrm>
                    <a:off x="3015" y="2568"/>
                    <a:ext cx="1" cy="484"/>
                  </a:xfrm>
                  <a:prstGeom prst="line">
                    <a:avLst/>
                  </a:prstGeom>
                  <a:noFill/>
                  <a:ln w="12700">
                    <a:solidFill>
                      <a:srgbClr val="000000"/>
                    </a:solidFill>
                    <a:round/>
                    <a:headEnd type="none" w="sm" len="sm"/>
                    <a:tailEnd type="none" w="sm" len="sm"/>
                  </a:ln>
                </p:spPr>
                <p:txBody>
                  <a:bodyPr/>
                  <a:lstStyle/>
                  <a:p>
                    <a:endParaRPr lang="el-GR" dirty="0"/>
                  </a:p>
                </p:txBody>
              </p:sp>
              <p:sp>
                <p:nvSpPr>
                  <p:cNvPr id="9232" name="Line 21"/>
                  <p:cNvSpPr>
                    <a:spLocks noChangeShapeType="1"/>
                  </p:cNvSpPr>
                  <p:nvPr/>
                </p:nvSpPr>
                <p:spPr bwMode="auto">
                  <a:xfrm>
                    <a:off x="975" y="3049"/>
                    <a:ext cx="2041" cy="1"/>
                  </a:xfrm>
                  <a:prstGeom prst="line">
                    <a:avLst/>
                  </a:prstGeom>
                  <a:noFill/>
                  <a:ln w="9525">
                    <a:solidFill>
                      <a:srgbClr val="000000"/>
                    </a:solidFill>
                    <a:round/>
                    <a:headEnd type="triangle" w="sm" len="lg"/>
                    <a:tailEnd type="triangle" w="sm" len="lg"/>
                  </a:ln>
                </p:spPr>
                <p:txBody>
                  <a:bodyPr/>
                  <a:lstStyle/>
                  <a:p>
                    <a:endParaRPr lang="el-GR" dirty="0"/>
                  </a:p>
                </p:txBody>
              </p:sp>
            </p:grpSp>
            <p:sp>
              <p:nvSpPr>
                <p:cNvPr id="9230" name="Line 22"/>
                <p:cNvSpPr>
                  <a:spLocks noChangeShapeType="1"/>
                </p:cNvSpPr>
                <p:nvPr/>
              </p:nvSpPr>
              <p:spPr bwMode="auto">
                <a:xfrm>
                  <a:off x="956" y="2620"/>
                  <a:ext cx="1" cy="810"/>
                </a:xfrm>
                <a:prstGeom prst="line">
                  <a:avLst/>
                </a:prstGeom>
                <a:noFill/>
                <a:ln w="12700">
                  <a:solidFill>
                    <a:srgbClr val="000000"/>
                  </a:solidFill>
                  <a:round/>
                  <a:headEnd type="none" w="sm" len="sm"/>
                  <a:tailEnd type="none" w="sm" len="sm"/>
                </a:ln>
              </p:spPr>
              <p:txBody>
                <a:bodyPr/>
                <a:lstStyle/>
                <a:p>
                  <a:endParaRPr lang="el-GR" dirty="0"/>
                </a:p>
              </p:txBody>
            </p:sp>
          </p:grpSp>
        </p:grpSp>
      </p:grpSp>
      <p:sp>
        <p:nvSpPr>
          <p:cNvPr id="9223" name="Text Box 23"/>
          <p:cNvSpPr txBox="1">
            <a:spLocks noChangeArrowheads="1"/>
          </p:cNvSpPr>
          <p:nvPr/>
        </p:nvSpPr>
        <p:spPr bwMode="auto">
          <a:xfrm>
            <a:off x="1600200" y="4221163"/>
            <a:ext cx="3187700" cy="581025"/>
          </a:xfrm>
          <a:prstGeom prst="rect">
            <a:avLst/>
          </a:prstGeom>
          <a:noFill/>
          <a:ln w="9525">
            <a:noFill/>
            <a:miter lim="800000"/>
            <a:headEnd/>
            <a:tailEnd/>
          </a:ln>
          <a:effectLst/>
        </p:spPr>
        <p:txBody>
          <a:bodyPr>
            <a:spAutoFit/>
          </a:bodyPr>
          <a:lstStyle/>
          <a:p>
            <a:r>
              <a:rPr lang="el-GR" sz="1600" dirty="0"/>
              <a:t>αναλογούντες ή δεδουλευμένοι και μη απαιτητοί</a:t>
            </a:r>
          </a:p>
        </p:txBody>
      </p:sp>
      <p:sp>
        <p:nvSpPr>
          <p:cNvPr id="9224" name="Text Box 24"/>
          <p:cNvSpPr txBox="1">
            <a:spLocks noChangeArrowheads="1"/>
          </p:cNvSpPr>
          <p:nvPr/>
        </p:nvSpPr>
        <p:spPr bwMode="auto">
          <a:xfrm>
            <a:off x="1547813" y="5013325"/>
            <a:ext cx="3187700" cy="336550"/>
          </a:xfrm>
          <a:prstGeom prst="rect">
            <a:avLst/>
          </a:prstGeom>
          <a:noFill/>
          <a:ln w="9525">
            <a:noFill/>
            <a:miter lim="800000"/>
            <a:headEnd/>
            <a:tailEnd/>
          </a:ln>
          <a:effectLst/>
        </p:spPr>
        <p:txBody>
          <a:bodyPr>
            <a:spAutoFit/>
          </a:bodyPr>
          <a:lstStyle/>
          <a:p>
            <a:r>
              <a:rPr lang="el-GR" sz="1600" dirty="0"/>
              <a:t>δεδουλευμένοι και απαιτητοί</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6225"/>
            <a:ext cx="8229600" cy="719138"/>
          </a:xfrm>
          <a:noFill/>
        </p:spPr>
        <p:txBody>
          <a:bodyPr/>
          <a:lstStyle/>
          <a:p>
            <a:pPr eaLnBrk="1" hangingPunct="1"/>
            <a:r>
              <a:rPr lang="el-GR" altLang="el-GR" sz="2600" b="1" dirty="0" smtClean="0"/>
              <a:t>Κατάταξη των στοιχείων του ενεργητικού</a:t>
            </a:r>
          </a:p>
        </p:txBody>
      </p:sp>
      <p:grpSp>
        <p:nvGrpSpPr>
          <p:cNvPr id="2" name="Group 3"/>
          <p:cNvGrpSpPr>
            <a:grpSpLocks/>
          </p:cNvGrpSpPr>
          <p:nvPr/>
        </p:nvGrpSpPr>
        <p:grpSpPr bwMode="auto">
          <a:xfrm>
            <a:off x="1765300" y="1206500"/>
            <a:ext cx="5830888" cy="635000"/>
            <a:chOff x="1352" y="898"/>
            <a:chExt cx="3588" cy="400"/>
          </a:xfrm>
        </p:grpSpPr>
        <p:sp>
          <p:nvSpPr>
            <p:cNvPr id="13341" name="Line 4"/>
            <p:cNvSpPr>
              <a:spLocks noChangeShapeType="1"/>
            </p:cNvSpPr>
            <p:nvPr/>
          </p:nvSpPr>
          <p:spPr bwMode="auto">
            <a:xfrm flipH="1">
              <a:off x="1352" y="914"/>
              <a:ext cx="1560" cy="288"/>
            </a:xfrm>
            <a:prstGeom prst="line">
              <a:avLst/>
            </a:prstGeom>
            <a:noFill/>
            <a:ln w="15875">
              <a:solidFill>
                <a:srgbClr val="000066"/>
              </a:solidFill>
              <a:miter lim="800000"/>
              <a:headEnd/>
              <a:tailEnd type="stealth" w="med" len="lg"/>
            </a:ln>
            <a:effectLst/>
          </p:spPr>
          <p:txBody>
            <a:bodyPr wrap="none" anchor="ctr"/>
            <a:lstStyle/>
            <a:p>
              <a:endParaRPr lang="el-GR" dirty="0"/>
            </a:p>
          </p:txBody>
        </p:sp>
        <p:sp>
          <p:nvSpPr>
            <p:cNvPr id="13342" name="Line 5"/>
            <p:cNvSpPr>
              <a:spLocks noChangeShapeType="1"/>
            </p:cNvSpPr>
            <p:nvPr/>
          </p:nvSpPr>
          <p:spPr bwMode="auto">
            <a:xfrm>
              <a:off x="3076" y="898"/>
              <a:ext cx="1864" cy="352"/>
            </a:xfrm>
            <a:prstGeom prst="line">
              <a:avLst/>
            </a:prstGeom>
            <a:noFill/>
            <a:ln w="15875">
              <a:solidFill>
                <a:srgbClr val="000066"/>
              </a:solidFill>
              <a:miter lim="800000"/>
              <a:headEnd/>
              <a:tailEnd type="stealth" w="med" len="lg"/>
            </a:ln>
            <a:effectLst/>
          </p:spPr>
          <p:txBody>
            <a:bodyPr wrap="none" anchor="ctr"/>
            <a:lstStyle/>
            <a:p>
              <a:endParaRPr lang="el-GR" dirty="0"/>
            </a:p>
          </p:txBody>
        </p:sp>
        <p:sp>
          <p:nvSpPr>
            <p:cNvPr id="13343" name="Line 6"/>
            <p:cNvSpPr>
              <a:spLocks noChangeShapeType="1"/>
            </p:cNvSpPr>
            <p:nvPr/>
          </p:nvSpPr>
          <p:spPr bwMode="auto">
            <a:xfrm flipH="1">
              <a:off x="2344" y="914"/>
              <a:ext cx="624" cy="384"/>
            </a:xfrm>
            <a:prstGeom prst="line">
              <a:avLst/>
            </a:prstGeom>
            <a:noFill/>
            <a:ln w="15875">
              <a:solidFill>
                <a:srgbClr val="000066"/>
              </a:solidFill>
              <a:miter lim="800000"/>
              <a:headEnd/>
              <a:tailEnd type="stealth" w="med" len="lg"/>
            </a:ln>
            <a:effectLst/>
          </p:spPr>
          <p:txBody>
            <a:bodyPr wrap="none" anchor="ctr"/>
            <a:lstStyle/>
            <a:p>
              <a:endParaRPr lang="el-GR" dirty="0"/>
            </a:p>
          </p:txBody>
        </p:sp>
        <p:sp>
          <p:nvSpPr>
            <p:cNvPr id="13344" name="Line 7"/>
            <p:cNvSpPr>
              <a:spLocks noChangeShapeType="1"/>
            </p:cNvSpPr>
            <p:nvPr/>
          </p:nvSpPr>
          <p:spPr bwMode="auto">
            <a:xfrm>
              <a:off x="3016" y="914"/>
              <a:ext cx="572" cy="384"/>
            </a:xfrm>
            <a:prstGeom prst="line">
              <a:avLst/>
            </a:prstGeom>
            <a:noFill/>
            <a:ln w="15875">
              <a:solidFill>
                <a:srgbClr val="000066"/>
              </a:solidFill>
              <a:miter lim="800000"/>
              <a:headEnd/>
              <a:tailEnd type="stealth" w="med" len="lg"/>
            </a:ln>
            <a:effectLst/>
          </p:spPr>
          <p:txBody>
            <a:bodyPr wrap="none" anchor="ctr"/>
            <a:lstStyle/>
            <a:p>
              <a:endParaRPr lang="el-GR" dirty="0"/>
            </a:p>
          </p:txBody>
        </p:sp>
      </p:grpSp>
      <p:sp>
        <p:nvSpPr>
          <p:cNvPr id="13316" name="Rectangle 8"/>
          <p:cNvSpPr>
            <a:spLocks noChangeArrowheads="1"/>
          </p:cNvSpPr>
          <p:nvPr/>
        </p:nvSpPr>
        <p:spPr bwMode="auto">
          <a:xfrm>
            <a:off x="249238" y="1787525"/>
            <a:ext cx="1871662" cy="774700"/>
          </a:xfrm>
          <a:prstGeom prst="rect">
            <a:avLst/>
          </a:prstGeom>
          <a:gradFill rotWithShape="1">
            <a:gsLst>
              <a:gs pos="0">
                <a:srgbClr val="C0C0C0">
                  <a:alpha val="79999"/>
                </a:srgbClr>
              </a:gs>
              <a:gs pos="50000">
                <a:srgbClr val="F0F0F0">
                  <a:alpha val="79999"/>
                </a:srgbClr>
              </a:gs>
              <a:gs pos="100000">
                <a:srgbClr val="C0C0C0">
                  <a:alpha val="79999"/>
                </a:srgbClr>
              </a:gs>
            </a:gsLst>
            <a:lin ang="5400000" scaled="1"/>
          </a:gradFill>
          <a:ln w="6350">
            <a:solidFill>
              <a:srgbClr val="C0C0C0"/>
            </a:solidFill>
            <a:miter lim="800000"/>
            <a:headEnd/>
            <a:tailEnd/>
          </a:ln>
          <a:effectLst/>
        </p:spPr>
        <p:txBody>
          <a:bodyPr wrap="none" anchor="ctr"/>
          <a:lstStyle/>
          <a:p>
            <a:pPr algn="ctr"/>
            <a:r>
              <a:rPr lang="el-GR" altLang="el-GR" b="1" dirty="0">
                <a:solidFill>
                  <a:srgbClr val="000066"/>
                </a:solidFill>
              </a:rPr>
              <a:t>Ενσώματες </a:t>
            </a:r>
          </a:p>
          <a:p>
            <a:pPr algn="ctr"/>
            <a:r>
              <a:rPr lang="el-GR" altLang="el-GR" b="1" dirty="0">
                <a:solidFill>
                  <a:srgbClr val="000066"/>
                </a:solidFill>
              </a:rPr>
              <a:t>Ακινητοποιήσεις</a:t>
            </a:r>
            <a:endParaRPr lang="el-GR" altLang="el-GR" b="1" dirty="0">
              <a:solidFill>
                <a:srgbClr val="000066"/>
              </a:solidFill>
              <a:latin typeface="Tahoma" pitchFamily="34" charset="0"/>
            </a:endParaRPr>
          </a:p>
        </p:txBody>
      </p:sp>
      <p:sp>
        <p:nvSpPr>
          <p:cNvPr id="13317" name="Rectangle 9"/>
          <p:cNvSpPr>
            <a:spLocks noChangeArrowheads="1"/>
          </p:cNvSpPr>
          <p:nvPr/>
        </p:nvSpPr>
        <p:spPr bwMode="auto">
          <a:xfrm>
            <a:off x="7391400" y="1824038"/>
            <a:ext cx="1282700" cy="701675"/>
          </a:xfrm>
          <a:prstGeom prst="rect">
            <a:avLst/>
          </a:prstGeom>
          <a:gradFill rotWithShape="1">
            <a:gsLst>
              <a:gs pos="0">
                <a:srgbClr val="C0C0C0">
                  <a:alpha val="79999"/>
                </a:srgbClr>
              </a:gs>
              <a:gs pos="50000">
                <a:srgbClr val="F0F0F0">
                  <a:alpha val="79999"/>
                </a:srgbClr>
              </a:gs>
              <a:gs pos="100000">
                <a:srgbClr val="C0C0C0">
                  <a:alpha val="79999"/>
                </a:srgbClr>
              </a:gs>
            </a:gsLst>
            <a:lin ang="5400000" scaled="1"/>
          </a:gradFill>
          <a:ln w="9525">
            <a:solidFill>
              <a:srgbClr val="C0C0C0"/>
            </a:solidFill>
            <a:miter lim="800000"/>
            <a:headEnd/>
            <a:tailEnd/>
          </a:ln>
          <a:effectLst/>
        </p:spPr>
        <p:txBody>
          <a:bodyPr wrap="none" anchor="ctr"/>
          <a:lstStyle/>
          <a:p>
            <a:pPr marL="193675" indent="-193675" algn="ctr"/>
            <a:r>
              <a:rPr lang="el-GR" altLang="el-GR" b="1" dirty="0">
                <a:solidFill>
                  <a:srgbClr val="000066"/>
                </a:solidFill>
              </a:rPr>
              <a:t>Λοιπά</a:t>
            </a:r>
          </a:p>
        </p:txBody>
      </p:sp>
      <p:sp>
        <p:nvSpPr>
          <p:cNvPr id="13318" name="Text Box 10"/>
          <p:cNvSpPr txBox="1">
            <a:spLocks noChangeArrowheads="1"/>
          </p:cNvSpPr>
          <p:nvPr/>
        </p:nvSpPr>
        <p:spPr bwMode="auto">
          <a:xfrm>
            <a:off x="2425700" y="1851025"/>
            <a:ext cx="2074863" cy="647700"/>
          </a:xfrm>
          <a:prstGeom prst="rect">
            <a:avLst/>
          </a:prstGeom>
          <a:gradFill rotWithShape="1">
            <a:gsLst>
              <a:gs pos="0">
                <a:srgbClr val="C0C0C0">
                  <a:alpha val="79999"/>
                </a:srgbClr>
              </a:gs>
              <a:gs pos="50000">
                <a:srgbClr val="F0F0F0">
                  <a:alpha val="79999"/>
                </a:srgbClr>
              </a:gs>
              <a:gs pos="100000">
                <a:srgbClr val="C0C0C0">
                  <a:alpha val="79999"/>
                </a:srgbClr>
              </a:gs>
            </a:gsLst>
            <a:lin ang="5400000" scaled="1"/>
          </a:gradFill>
          <a:ln w="6350">
            <a:solidFill>
              <a:srgbClr val="C0C0C0"/>
            </a:solidFill>
            <a:miter lim="800000"/>
            <a:headEnd type="none" w="sm" len="sm"/>
            <a:tailEnd type="none" w="sm" len="sm"/>
          </a:ln>
          <a:effectLst/>
        </p:spPr>
        <p:txBody>
          <a:bodyPr>
            <a:spAutoFit/>
          </a:bodyPr>
          <a:lstStyle/>
          <a:p>
            <a:pPr algn="ctr">
              <a:spcBef>
                <a:spcPct val="50000"/>
              </a:spcBef>
            </a:pPr>
            <a:r>
              <a:rPr lang="el-GR" altLang="el-GR" b="1" dirty="0">
                <a:solidFill>
                  <a:srgbClr val="000066"/>
                </a:solidFill>
              </a:rPr>
              <a:t>Ασώματες ακινητοποιήσεις</a:t>
            </a:r>
            <a:endParaRPr lang="el-GR" altLang="el-GR" b="1" dirty="0">
              <a:solidFill>
                <a:srgbClr val="000066"/>
              </a:solidFill>
              <a:latin typeface="Times New Roman" pitchFamily="18" charset="0"/>
            </a:endParaRPr>
          </a:p>
        </p:txBody>
      </p:sp>
      <p:sp>
        <p:nvSpPr>
          <p:cNvPr id="13319" name="Text Box 11"/>
          <p:cNvSpPr txBox="1">
            <a:spLocks noChangeArrowheads="1"/>
          </p:cNvSpPr>
          <p:nvPr/>
        </p:nvSpPr>
        <p:spPr bwMode="auto">
          <a:xfrm>
            <a:off x="4787900" y="1851025"/>
            <a:ext cx="2376488" cy="647700"/>
          </a:xfrm>
          <a:prstGeom prst="rect">
            <a:avLst/>
          </a:prstGeom>
          <a:gradFill rotWithShape="1">
            <a:gsLst>
              <a:gs pos="0">
                <a:srgbClr val="C0C0C0">
                  <a:alpha val="79999"/>
                </a:srgbClr>
              </a:gs>
              <a:gs pos="50000">
                <a:srgbClr val="F0F0F0">
                  <a:alpha val="79999"/>
                </a:srgbClr>
              </a:gs>
              <a:gs pos="100000">
                <a:srgbClr val="C0C0C0">
                  <a:alpha val="79999"/>
                </a:srgbClr>
              </a:gs>
            </a:gsLst>
            <a:lin ang="5400000" scaled="1"/>
          </a:gradFill>
          <a:ln w="6350">
            <a:solidFill>
              <a:srgbClr val="C0C0C0"/>
            </a:solidFill>
            <a:miter lim="800000"/>
            <a:headEnd type="none" w="sm" len="sm"/>
            <a:tailEnd type="none" w="sm" len="sm"/>
          </a:ln>
          <a:effectLst/>
        </p:spPr>
        <p:txBody>
          <a:bodyPr>
            <a:spAutoFit/>
          </a:bodyPr>
          <a:lstStyle/>
          <a:p>
            <a:pPr algn="ctr"/>
            <a:r>
              <a:rPr lang="el-GR" altLang="el-GR" b="1" dirty="0">
                <a:solidFill>
                  <a:srgbClr val="000066"/>
                </a:solidFill>
              </a:rPr>
              <a:t>Χρηματοοικονομικά</a:t>
            </a:r>
          </a:p>
          <a:p>
            <a:pPr algn="ctr"/>
            <a:r>
              <a:rPr lang="el-GR" altLang="el-GR" b="1" dirty="0">
                <a:solidFill>
                  <a:srgbClr val="000066"/>
                </a:solidFill>
              </a:rPr>
              <a:t> μέσα</a:t>
            </a:r>
            <a:endParaRPr lang="el-GR" altLang="el-GR" b="1" dirty="0">
              <a:solidFill>
                <a:srgbClr val="000066"/>
              </a:solidFill>
              <a:latin typeface="Times New Roman" pitchFamily="18" charset="0"/>
            </a:endParaRPr>
          </a:p>
        </p:txBody>
      </p:sp>
      <p:sp>
        <p:nvSpPr>
          <p:cNvPr id="13320" name="Rectangle 12"/>
          <p:cNvSpPr>
            <a:spLocks noChangeArrowheads="1"/>
          </p:cNvSpPr>
          <p:nvPr/>
        </p:nvSpPr>
        <p:spPr bwMode="auto">
          <a:xfrm>
            <a:off x="5892800" y="4945063"/>
            <a:ext cx="1676400" cy="1066800"/>
          </a:xfrm>
          <a:prstGeom prst="rect">
            <a:avLst/>
          </a:prstGeom>
          <a:noFill/>
          <a:ln w="28575">
            <a:noFill/>
            <a:miter lim="800000"/>
            <a:headEnd/>
            <a:tailEnd/>
          </a:ln>
          <a:effectLst/>
        </p:spPr>
        <p:txBody>
          <a:bodyPr wrap="none" anchor="ctr"/>
          <a:lstStyle/>
          <a:p>
            <a:pPr algn="ctr"/>
            <a:r>
              <a:rPr lang="en-GB" altLang="el-GR" dirty="0">
                <a:solidFill>
                  <a:srgbClr val="000066"/>
                </a:solidFill>
              </a:rPr>
              <a:t>Forwards</a:t>
            </a:r>
          </a:p>
          <a:p>
            <a:pPr algn="ctr"/>
            <a:r>
              <a:rPr lang="el-GR" altLang="el-GR" dirty="0">
                <a:solidFill>
                  <a:srgbClr val="000066"/>
                </a:solidFill>
              </a:rPr>
              <a:t>futures </a:t>
            </a:r>
          </a:p>
          <a:p>
            <a:pPr algn="ctr"/>
            <a:r>
              <a:rPr lang="el-GR" altLang="el-GR" dirty="0">
                <a:solidFill>
                  <a:srgbClr val="000066"/>
                </a:solidFill>
              </a:rPr>
              <a:t>swaps</a:t>
            </a:r>
          </a:p>
          <a:p>
            <a:pPr algn="ctr"/>
            <a:r>
              <a:rPr lang="el-GR" altLang="el-GR" dirty="0">
                <a:solidFill>
                  <a:srgbClr val="000066"/>
                </a:solidFill>
              </a:rPr>
              <a:t>options κ.λπ.</a:t>
            </a:r>
          </a:p>
        </p:txBody>
      </p:sp>
      <p:sp>
        <p:nvSpPr>
          <p:cNvPr id="13321" name="Rectangle 13"/>
          <p:cNvSpPr>
            <a:spLocks noChangeArrowheads="1"/>
          </p:cNvSpPr>
          <p:nvPr/>
        </p:nvSpPr>
        <p:spPr bwMode="auto">
          <a:xfrm>
            <a:off x="374650" y="3057525"/>
            <a:ext cx="1531938" cy="715963"/>
          </a:xfrm>
          <a:prstGeom prst="rect">
            <a:avLst/>
          </a:prstGeom>
          <a:noFill/>
          <a:ln w="28575">
            <a:noFill/>
            <a:miter lim="800000"/>
            <a:headEnd/>
            <a:tailEnd/>
          </a:ln>
          <a:effectLst/>
        </p:spPr>
        <p:txBody>
          <a:bodyPr wrap="none" anchor="ctr"/>
          <a:lstStyle/>
          <a:p>
            <a:pPr algn="ctr"/>
            <a:r>
              <a:rPr lang="el-GR" altLang="el-GR" dirty="0">
                <a:solidFill>
                  <a:srgbClr val="000066"/>
                </a:solidFill>
              </a:rPr>
              <a:t>Γήπεδα</a:t>
            </a:r>
            <a:r>
              <a:rPr lang="el-GR" altLang="el-GR" dirty="0" smtClean="0">
                <a:solidFill>
                  <a:srgbClr val="000066"/>
                </a:solidFill>
              </a:rPr>
              <a:t>,</a:t>
            </a:r>
            <a:r>
              <a:rPr lang="en-US" altLang="el-GR" dirty="0" smtClean="0">
                <a:solidFill>
                  <a:srgbClr val="000066"/>
                </a:solidFill>
              </a:rPr>
              <a:t> </a:t>
            </a:r>
            <a:r>
              <a:rPr lang="el-GR" altLang="el-GR" dirty="0" smtClean="0">
                <a:solidFill>
                  <a:srgbClr val="000066"/>
                </a:solidFill>
              </a:rPr>
              <a:t>κτήρια</a:t>
            </a:r>
            <a:r>
              <a:rPr lang="el-GR" altLang="el-GR" dirty="0">
                <a:solidFill>
                  <a:srgbClr val="000066"/>
                </a:solidFill>
              </a:rPr>
              <a:t>,</a:t>
            </a:r>
          </a:p>
          <a:p>
            <a:pPr algn="ctr"/>
            <a:r>
              <a:rPr lang="el-GR" altLang="el-GR" dirty="0">
                <a:solidFill>
                  <a:srgbClr val="000066"/>
                </a:solidFill>
              </a:rPr>
              <a:t>μηχανήματα</a:t>
            </a:r>
          </a:p>
        </p:txBody>
      </p:sp>
      <p:sp>
        <p:nvSpPr>
          <p:cNvPr id="13322" name="Line 14"/>
          <p:cNvSpPr>
            <a:spLocks noChangeShapeType="1"/>
          </p:cNvSpPr>
          <p:nvPr/>
        </p:nvSpPr>
        <p:spPr bwMode="auto">
          <a:xfrm>
            <a:off x="1143000" y="2562225"/>
            <a:ext cx="0" cy="533400"/>
          </a:xfrm>
          <a:prstGeom prst="line">
            <a:avLst/>
          </a:prstGeom>
          <a:noFill/>
          <a:ln w="15875">
            <a:solidFill>
              <a:srgbClr val="000066"/>
            </a:solidFill>
            <a:miter lim="800000"/>
            <a:headEnd/>
            <a:tailEnd type="stealth" w="med" len="lg"/>
          </a:ln>
          <a:effectLst/>
        </p:spPr>
        <p:txBody>
          <a:bodyPr wrap="none" anchor="ctr"/>
          <a:lstStyle/>
          <a:p>
            <a:endParaRPr lang="el-GR" dirty="0"/>
          </a:p>
        </p:txBody>
      </p:sp>
      <p:sp>
        <p:nvSpPr>
          <p:cNvPr id="13323" name="Text Box 15"/>
          <p:cNvSpPr txBox="1">
            <a:spLocks noChangeArrowheads="1"/>
          </p:cNvSpPr>
          <p:nvPr/>
        </p:nvSpPr>
        <p:spPr bwMode="auto">
          <a:xfrm>
            <a:off x="4584700" y="3890963"/>
            <a:ext cx="1371600" cy="366712"/>
          </a:xfrm>
          <a:prstGeom prst="rect">
            <a:avLst/>
          </a:prstGeom>
          <a:gradFill rotWithShape="1">
            <a:gsLst>
              <a:gs pos="0">
                <a:srgbClr val="C0C0C0">
                  <a:alpha val="79999"/>
                </a:srgbClr>
              </a:gs>
              <a:gs pos="50000">
                <a:srgbClr val="F0F0F0">
                  <a:alpha val="79999"/>
                </a:srgbClr>
              </a:gs>
              <a:gs pos="100000">
                <a:srgbClr val="C0C0C0">
                  <a:alpha val="79999"/>
                </a:srgbClr>
              </a:gs>
            </a:gsLst>
            <a:lin ang="5400000" scaled="1"/>
          </a:gradFill>
          <a:ln w="6350" algn="ctr">
            <a:solidFill>
              <a:srgbClr val="C0C0C0"/>
            </a:solidFill>
            <a:miter lim="800000"/>
            <a:headEnd type="none" w="sm" len="sm"/>
            <a:tailEnd type="none" w="sm" len="sm"/>
          </a:ln>
          <a:effectLst/>
        </p:spPr>
        <p:txBody>
          <a:bodyPr wrap="none" anchor="ctr"/>
          <a:lstStyle/>
          <a:p>
            <a:pPr algn="ctr"/>
            <a:r>
              <a:rPr lang="en-US" altLang="el-GR" dirty="0">
                <a:solidFill>
                  <a:srgbClr val="000066"/>
                </a:solidFill>
              </a:rPr>
              <a:t>Πρωτογενή</a:t>
            </a:r>
          </a:p>
        </p:txBody>
      </p:sp>
      <p:sp>
        <p:nvSpPr>
          <p:cNvPr id="13324" name="Text Box 16"/>
          <p:cNvSpPr txBox="1">
            <a:spLocks noChangeArrowheads="1"/>
          </p:cNvSpPr>
          <p:nvPr/>
        </p:nvSpPr>
        <p:spPr bwMode="auto">
          <a:xfrm>
            <a:off x="6096000" y="3890963"/>
            <a:ext cx="1354138" cy="366712"/>
          </a:xfrm>
          <a:prstGeom prst="rect">
            <a:avLst/>
          </a:prstGeom>
          <a:gradFill rotWithShape="1">
            <a:gsLst>
              <a:gs pos="0">
                <a:srgbClr val="C0C0C0">
                  <a:alpha val="79999"/>
                </a:srgbClr>
              </a:gs>
              <a:gs pos="50000">
                <a:srgbClr val="F0F0F0">
                  <a:alpha val="79999"/>
                </a:srgbClr>
              </a:gs>
              <a:gs pos="100000">
                <a:srgbClr val="C0C0C0">
                  <a:alpha val="79999"/>
                </a:srgbClr>
              </a:gs>
            </a:gsLst>
            <a:lin ang="5400000" scaled="1"/>
          </a:gradFill>
          <a:ln w="6350" algn="ctr">
            <a:solidFill>
              <a:srgbClr val="C0C0C0"/>
            </a:solidFill>
            <a:miter lim="800000"/>
            <a:headEnd type="none" w="sm" len="sm"/>
            <a:tailEnd type="none" w="sm" len="sm"/>
          </a:ln>
          <a:effectLst/>
        </p:spPr>
        <p:txBody>
          <a:bodyPr wrap="none" anchor="ctr"/>
          <a:lstStyle/>
          <a:p>
            <a:pPr algn="ctr"/>
            <a:r>
              <a:rPr lang="en-US" altLang="el-GR" dirty="0">
                <a:solidFill>
                  <a:srgbClr val="000066"/>
                </a:solidFill>
              </a:rPr>
              <a:t>Παράγωγα</a:t>
            </a:r>
          </a:p>
        </p:txBody>
      </p:sp>
      <p:sp>
        <p:nvSpPr>
          <p:cNvPr id="13325" name="Text Box 17"/>
          <p:cNvSpPr txBox="1">
            <a:spLocks noChangeArrowheads="1"/>
          </p:cNvSpPr>
          <p:nvPr/>
        </p:nvSpPr>
        <p:spPr bwMode="auto">
          <a:xfrm>
            <a:off x="4505325" y="4945063"/>
            <a:ext cx="1508125" cy="923925"/>
          </a:xfrm>
          <a:prstGeom prst="rect">
            <a:avLst/>
          </a:prstGeom>
          <a:noFill/>
          <a:ln w="28575">
            <a:noFill/>
            <a:miter lim="800000"/>
            <a:headEnd type="none" w="sm" len="sm"/>
            <a:tailEnd type="none" w="sm" len="sm"/>
          </a:ln>
          <a:effectLst/>
        </p:spPr>
        <p:txBody>
          <a:bodyPr>
            <a:spAutoFit/>
          </a:bodyPr>
          <a:lstStyle/>
          <a:p>
            <a:pPr algn="ctr"/>
            <a:r>
              <a:rPr lang="en-US" altLang="el-GR" dirty="0">
                <a:solidFill>
                  <a:srgbClr val="000066"/>
                </a:solidFill>
              </a:rPr>
              <a:t>Χορηγήσεις,</a:t>
            </a:r>
          </a:p>
          <a:p>
            <a:pPr algn="ctr"/>
            <a:r>
              <a:rPr lang="en-US" altLang="el-GR" dirty="0">
                <a:solidFill>
                  <a:srgbClr val="000066"/>
                </a:solidFill>
              </a:rPr>
              <a:t>ομόλογα κ.λπ.</a:t>
            </a:r>
          </a:p>
        </p:txBody>
      </p:sp>
      <p:sp>
        <p:nvSpPr>
          <p:cNvPr id="13326" name="Line 18"/>
          <p:cNvSpPr>
            <a:spLocks noChangeShapeType="1"/>
          </p:cNvSpPr>
          <p:nvPr/>
        </p:nvSpPr>
        <p:spPr bwMode="auto">
          <a:xfrm>
            <a:off x="5214938" y="4411663"/>
            <a:ext cx="0" cy="431800"/>
          </a:xfrm>
          <a:prstGeom prst="line">
            <a:avLst/>
          </a:prstGeom>
          <a:noFill/>
          <a:ln w="15875">
            <a:solidFill>
              <a:srgbClr val="000066"/>
            </a:solidFill>
            <a:round/>
            <a:headEnd/>
            <a:tailEnd type="stealth" w="med" len="lg"/>
          </a:ln>
          <a:effectLst/>
        </p:spPr>
        <p:txBody>
          <a:bodyPr wrap="none" anchor="ctr"/>
          <a:lstStyle/>
          <a:p>
            <a:endParaRPr lang="el-GR" dirty="0"/>
          </a:p>
        </p:txBody>
      </p:sp>
      <p:sp>
        <p:nvSpPr>
          <p:cNvPr id="13327" name="Line 19"/>
          <p:cNvSpPr>
            <a:spLocks noChangeShapeType="1"/>
          </p:cNvSpPr>
          <p:nvPr/>
        </p:nvSpPr>
        <p:spPr bwMode="auto">
          <a:xfrm flipH="1">
            <a:off x="6684963" y="4429125"/>
            <a:ext cx="22225" cy="406400"/>
          </a:xfrm>
          <a:prstGeom prst="line">
            <a:avLst/>
          </a:prstGeom>
          <a:noFill/>
          <a:ln w="15875">
            <a:solidFill>
              <a:srgbClr val="000066"/>
            </a:solidFill>
            <a:round/>
            <a:headEnd/>
            <a:tailEnd type="stealth" w="med" len="lg"/>
          </a:ln>
          <a:effectLst/>
        </p:spPr>
        <p:txBody>
          <a:bodyPr wrap="none" anchor="ctr"/>
          <a:lstStyle/>
          <a:p>
            <a:endParaRPr lang="el-GR" dirty="0"/>
          </a:p>
        </p:txBody>
      </p:sp>
      <p:sp>
        <p:nvSpPr>
          <p:cNvPr id="13328" name="Rectangle 20"/>
          <p:cNvSpPr>
            <a:spLocks noChangeArrowheads="1"/>
          </p:cNvSpPr>
          <p:nvPr/>
        </p:nvSpPr>
        <p:spPr bwMode="auto">
          <a:xfrm>
            <a:off x="7148513" y="2986088"/>
            <a:ext cx="2195512" cy="990600"/>
          </a:xfrm>
          <a:prstGeom prst="rect">
            <a:avLst/>
          </a:prstGeom>
          <a:noFill/>
          <a:ln w="28575">
            <a:noFill/>
            <a:miter lim="800000"/>
            <a:headEnd/>
            <a:tailEnd/>
          </a:ln>
          <a:effectLst/>
        </p:spPr>
        <p:txBody>
          <a:bodyPr wrap="none" anchor="ctr"/>
          <a:lstStyle/>
          <a:p>
            <a:pPr marL="193675" indent="-193675">
              <a:buFontTx/>
              <a:buChar char="•"/>
            </a:pPr>
            <a:r>
              <a:rPr lang="el-GR" altLang="el-GR" dirty="0">
                <a:solidFill>
                  <a:srgbClr val="000066"/>
                </a:solidFill>
              </a:rPr>
              <a:t>Μεταβατικοί </a:t>
            </a:r>
            <a:endParaRPr lang="en-US" altLang="el-GR" dirty="0">
              <a:solidFill>
                <a:srgbClr val="000066"/>
              </a:solidFill>
            </a:endParaRPr>
          </a:p>
          <a:p>
            <a:pPr marL="193675" indent="-193675"/>
            <a:r>
              <a:rPr lang="en-US" altLang="el-GR" dirty="0">
                <a:solidFill>
                  <a:srgbClr val="000066"/>
                </a:solidFill>
              </a:rPr>
              <a:t>	</a:t>
            </a:r>
            <a:r>
              <a:rPr lang="el-GR" altLang="el-GR" dirty="0">
                <a:solidFill>
                  <a:srgbClr val="000066"/>
                </a:solidFill>
              </a:rPr>
              <a:t>λογαριασμοί</a:t>
            </a:r>
          </a:p>
          <a:p>
            <a:pPr marL="193675" indent="-193675">
              <a:buFontTx/>
              <a:buChar char="•"/>
            </a:pPr>
            <a:r>
              <a:rPr lang="el-GR" altLang="el-GR" dirty="0">
                <a:solidFill>
                  <a:srgbClr val="000066"/>
                </a:solidFill>
              </a:rPr>
              <a:t>Προκαταβολές </a:t>
            </a:r>
            <a:br>
              <a:rPr lang="el-GR" altLang="el-GR" dirty="0">
                <a:solidFill>
                  <a:srgbClr val="000066"/>
                </a:solidFill>
              </a:rPr>
            </a:br>
            <a:r>
              <a:rPr lang="el-GR" altLang="el-GR" dirty="0">
                <a:solidFill>
                  <a:srgbClr val="000066"/>
                </a:solidFill>
              </a:rPr>
              <a:t>σε προμηθευτές</a:t>
            </a:r>
          </a:p>
        </p:txBody>
      </p:sp>
      <p:sp>
        <p:nvSpPr>
          <p:cNvPr id="13329" name="Line 21"/>
          <p:cNvSpPr>
            <a:spLocks noChangeShapeType="1"/>
          </p:cNvSpPr>
          <p:nvPr/>
        </p:nvSpPr>
        <p:spPr bwMode="auto">
          <a:xfrm>
            <a:off x="7956550" y="2489200"/>
            <a:ext cx="0" cy="457200"/>
          </a:xfrm>
          <a:prstGeom prst="line">
            <a:avLst/>
          </a:prstGeom>
          <a:noFill/>
          <a:ln w="15875">
            <a:solidFill>
              <a:srgbClr val="000066"/>
            </a:solidFill>
            <a:round/>
            <a:headEnd/>
            <a:tailEnd type="stealth" w="med" len="lg"/>
          </a:ln>
          <a:effectLst/>
        </p:spPr>
        <p:txBody>
          <a:bodyPr wrap="none" anchor="ctr"/>
          <a:lstStyle/>
          <a:p>
            <a:endParaRPr lang="el-GR" dirty="0"/>
          </a:p>
        </p:txBody>
      </p:sp>
      <p:grpSp>
        <p:nvGrpSpPr>
          <p:cNvPr id="3" name="Group 22"/>
          <p:cNvGrpSpPr>
            <a:grpSpLocks/>
          </p:cNvGrpSpPr>
          <p:nvPr/>
        </p:nvGrpSpPr>
        <p:grpSpPr bwMode="auto">
          <a:xfrm>
            <a:off x="2268538" y="2633663"/>
            <a:ext cx="4321175" cy="1036637"/>
            <a:chOff x="1429" y="1643"/>
            <a:chExt cx="2721" cy="862"/>
          </a:xfrm>
        </p:grpSpPr>
        <p:sp>
          <p:nvSpPr>
            <p:cNvPr id="13337" name="Line 23"/>
            <p:cNvSpPr>
              <a:spLocks noChangeShapeType="1"/>
            </p:cNvSpPr>
            <p:nvPr/>
          </p:nvSpPr>
          <p:spPr bwMode="auto">
            <a:xfrm flipH="1">
              <a:off x="3152" y="1643"/>
              <a:ext cx="453" cy="862"/>
            </a:xfrm>
            <a:prstGeom prst="line">
              <a:avLst/>
            </a:prstGeom>
            <a:noFill/>
            <a:ln w="15875">
              <a:solidFill>
                <a:srgbClr val="000066"/>
              </a:solidFill>
              <a:round/>
              <a:headEnd/>
              <a:tailEnd type="stealth" w="med" len="lg"/>
            </a:ln>
            <a:effectLst/>
          </p:spPr>
          <p:txBody>
            <a:bodyPr wrap="none" anchor="ctr"/>
            <a:lstStyle/>
            <a:p>
              <a:endParaRPr lang="el-GR" dirty="0"/>
            </a:p>
          </p:txBody>
        </p:sp>
        <p:sp>
          <p:nvSpPr>
            <p:cNvPr id="13338" name="Line 24"/>
            <p:cNvSpPr>
              <a:spLocks noChangeShapeType="1"/>
            </p:cNvSpPr>
            <p:nvPr/>
          </p:nvSpPr>
          <p:spPr bwMode="auto">
            <a:xfrm>
              <a:off x="3606" y="1643"/>
              <a:ext cx="544" cy="862"/>
            </a:xfrm>
            <a:prstGeom prst="line">
              <a:avLst/>
            </a:prstGeom>
            <a:noFill/>
            <a:ln w="15875">
              <a:solidFill>
                <a:srgbClr val="000066"/>
              </a:solidFill>
              <a:round/>
              <a:headEnd/>
              <a:tailEnd type="stealth" w="med" len="lg"/>
            </a:ln>
            <a:effectLst/>
          </p:spPr>
          <p:txBody>
            <a:bodyPr wrap="none" anchor="ctr"/>
            <a:lstStyle/>
            <a:p>
              <a:endParaRPr lang="el-GR" dirty="0"/>
            </a:p>
          </p:txBody>
        </p:sp>
        <p:sp>
          <p:nvSpPr>
            <p:cNvPr id="13339" name="Line 25"/>
            <p:cNvSpPr>
              <a:spLocks noChangeShapeType="1"/>
            </p:cNvSpPr>
            <p:nvPr/>
          </p:nvSpPr>
          <p:spPr bwMode="auto">
            <a:xfrm flipH="1">
              <a:off x="1429" y="1643"/>
              <a:ext cx="452" cy="862"/>
            </a:xfrm>
            <a:prstGeom prst="line">
              <a:avLst/>
            </a:prstGeom>
            <a:noFill/>
            <a:ln w="15875">
              <a:solidFill>
                <a:srgbClr val="000066"/>
              </a:solidFill>
              <a:round/>
              <a:headEnd/>
              <a:tailEnd type="stealth" w="med" len="lg"/>
            </a:ln>
            <a:effectLst/>
          </p:spPr>
          <p:txBody>
            <a:bodyPr wrap="none" anchor="ctr"/>
            <a:lstStyle/>
            <a:p>
              <a:endParaRPr lang="el-GR" dirty="0"/>
            </a:p>
          </p:txBody>
        </p:sp>
        <p:sp>
          <p:nvSpPr>
            <p:cNvPr id="13340" name="Line 26"/>
            <p:cNvSpPr>
              <a:spLocks noChangeShapeType="1"/>
            </p:cNvSpPr>
            <p:nvPr/>
          </p:nvSpPr>
          <p:spPr bwMode="auto">
            <a:xfrm>
              <a:off x="1882" y="1643"/>
              <a:ext cx="544" cy="862"/>
            </a:xfrm>
            <a:prstGeom prst="line">
              <a:avLst/>
            </a:prstGeom>
            <a:noFill/>
            <a:ln w="15875">
              <a:solidFill>
                <a:srgbClr val="000066"/>
              </a:solidFill>
              <a:round/>
              <a:headEnd/>
              <a:tailEnd type="stealth" w="med" len="lg"/>
            </a:ln>
            <a:effectLst/>
          </p:spPr>
          <p:txBody>
            <a:bodyPr wrap="none" anchor="ctr"/>
            <a:lstStyle/>
            <a:p>
              <a:endParaRPr lang="el-GR" dirty="0"/>
            </a:p>
          </p:txBody>
        </p:sp>
      </p:grpSp>
      <p:sp>
        <p:nvSpPr>
          <p:cNvPr id="13331" name="Rectangle 27"/>
          <p:cNvSpPr>
            <a:spLocks noChangeArrowheads="1"/>
          </p:cNvSpPr>
          <p:nvPr/>
        </p:nvSpPr>
        <p:spPr bwMode="auto">
          <a:xfrm>
            <a:off x="3079750" y="5008563"/>
            <a:ext cx="1276350" cy="419100"/>
          </a:xfrm>
          <a:prstGeom prst="rect">
            <a:avLst/>
          </a:prstGeom>
          <a:noFill/>
          <a:ln w="28575">
            <a:noFill/>
            <a:miter lim="800000"/>
            <a:headEnd/>
            <a:tailEnd/>
          </a:ln>
          <a:effectLst/>
        </p:spPr>
        <p:txBody>
          <a:bodyPr wrap="none" anchor="ctr"/>
          <a:lstStyle/>
          <a:p>
            <a:pPr algn="ctr"/>
            <a:r>
              <a:rPr lang="en-GB" altLang="el-GR" dirty="0">
                <a:solidFill>
                  <a:srgbClr val="000066"/>
                </a:solidFill>
              </a:rPr>
              <a:t>Goodwill</a:t>
            </a:r>
            <a:endParaRPr lang="el-GR" altLang="el-GR" dirty="0">
              <a:solidFill>
                <a:srgbClr val="000066"/>
              </a:solidFill>
            </a:endParaRPr>
          </a:p>
        </p:txBody>
      </p:sp>
      <p:sp>
        <p:nvSpPr>
          <p:cNvPr id="13332" name="Text Box 28"/>
          <p:cNvSpPr txBox="1">
            <a:spLocks noChangeArrowheads="1"/>
          </p:cNvSpPr>
          <p:nvPr/>
        </p:nvSpPr>
        <p:spPr bwMode="auto">
          <a:xfrm>
            <a:off x="1042988" y="3810000"/>
            <a:ext cx="1641475" cy="641350"/>
          </a:xfrm>
          <a:prstGeom prst="rect">
            <a:avLst/>
          </a:prstGeom>
          <a:gradFill rotWithShape="1">
            <a:gsLst>
              <a:gs pos="0">
                <a:srgbClr val="C0C0C0">
                  <a:alpha val="79999"/>
                </a:srgbClr>
              </a:gs>
              <a:gs pos="50000">
                <a:srgbClr val="F0F0F0">
                  <a:alpha val="79999"/>
                </a:srgbClr>
              </a:gs>
              <a:gs pos="100000">
                <a:srgbClr val="C0C0C0">
                  <a:alpha val="79999"/>
                </a:srgbClr>
              </a:gs>
            </a:gsLst>
            <a:lin ang="5400000" scaled="1"/>
          </a:gradFill>
          <a:ln w="6350" algn="ctr">
            <a:solidFill>
              <a:srgbClr val="C0C0C0"/>
            </a:solidFill>
            <a:miter lim="800000"/>
            <a:headEnd type="none" w="sm" len="sm"/>
            <a:tailEnd type="none" w="sm" len="sm"/>
          </a:ln>
          <a:effectLst/>
        </p:spPr>
        <p:txBody>
          <a:bodyPr wrap="none" anchor="ctr"/>
          <a:lstStyle/>
          <a:p>
            <a:pPr algn="ctr"/>
            <a:r>
              <a:rPr lang="el-GR" altLang="el-GR" dirty="0">
                <a:solidFill>
                  <a:srgbClr val="000066"/>
                </a:solidFill>
              </a:rPr>
              <a:t>Αναγνωρίσιμα </a:t>
            </a:r>
            <a:br>
              <a:rPr lang="el-GR" altLang="el-GR" dirty="0">
                <a:solidFill>
                  <a:srgbClr val="000066"/>
                </a:solidFill>
              </a:rPr>
            </a:br>
            <a:r>
              <a:rPr lang="el-GR" altLang="el-GR" dirty="0">
                <a:solidFill>
                  <a:srgbClr val="000066"/>
                </a:solidFill>
              </a:rPr>
              <a:t>άϋλα</a:t>
            </a:r>
            <a:endParaRPr lang="en-US" altLang="el-GR" dirty="0">
              <a:solidFill>
                <a:srgbClr val="000066"/>
              </a:solidFill>
            </a:endParaRPr>
          </a:p>
        </p:txBody>
      </p:sp>
      <p:sp>
        <p:nvSpPr>
          <p:cNvPr id="13333" name="Text Box 29"/>
          <p:cNvSpPr txBox="1">
            <a:spLocks noChangeArrowheads="1"/>
          </p:cNvSpPr>
          <p:nvPr/>
        </p:nvSpPr>
        <p:spPr bwMode="auto">
          <a:xfrm>
            <a:off x="2771775" y="3741738"/>
            <a:ext cx="1673225" cy="915987"/>
          </a:xfrm>
          <a:prstGeom prst="rect">
            <a:avLst/>
          </a:prstGeom>
          <a:gradFill rotWithShape="1">
            <a:gsLst>
              <a:gs pos="0">
                <a:srgbClr val="C0C0C0">
                  <a:alpha val="79999"/>
                </a:srgbClr>
              </a:gs>
              <a:gs pos="50000">
                <a:srgbClr val="F0F0F0">
                  <a:alpha val="79999"/>
                </a:srgbClr>
              </a:gs>
              <a:gs pos="100000">
                <a:srgbClr val="C0C0C0">
                  <a:alpha val="79999"/>
                </a:srgbClr>
              </a:gs>
            </a:gsLst>
            <a:lin ang="5400000" scaled="1"/>
          </a:gradFill>
          <a:ln w="6350" algn="ctr">
            <a:solidFill>
              <a:srgbClr val="C0C0C0"/>
            </a:solidFill>
            <a:miter lim="800000"/>
            <a:headEnd type="none" w="sm" len="sm"/>
            <a:tailEnd type="none" w="sm" len="sm"/>
          </a:ln>
          <a:effectLst/>
        </p:spPr>
        <p:txBody>
          <a:bodyPr wrap="none" anchor="ctr"/>
          <a:lstStyle/>
          <a:p>
            <a:pPr algn="ctr"/>
            <a:r>
              <a:rPr lang="el-GR" altLang="el-GR" dirty="0">
                <a:solidFill>
                  <a:srgbClr val="000066"/>
                </a:solidFill>
              </a:rPr>
              <a:t>Μη </a:t>
            </a:r>
            <a:br>
              <a:rPr lang="el-GR" altLang="el-GR" dirty="0">
                <a:solidFill>
                  <a:srgbClr val="000066"/>
                </a:solidFill>
              </a:rPr>
            </a:br>
            <a:r>
              <a:rPr lang="el-GR" altLang="el-GR" dirty="0">
                <a:solidFill>
                  <a:srgbClr val="000066"/>
                </a:solidFill>
              </a:rPr>
              <a:t>αναγνωρίσιμα </a:t>
            </a:r>
            <a:br>
              <a:rPr lang="el-GR" altLang="el-GR" dirty="0">
                <a:solidFill>
                  <a:srgbClr val="000066"/>
                </a:solidFill>
              </a:rPr>
            </a:br>
            <a:r>
              <a:rPr lang="el-GR" altLang="el-GR" dirty="0">
                <a:solidFill>
                  <a:srgbClr val="000066"/>
                </a:solidFill>
              </a:rPr>
              <a:t>άϋλα</a:t>
            </a:r>
            <a:endParaRPr lang="en-US" altLang="el-GR" dirty="0">
              <a:solidFill>
                <a:srgbClr val="000066"/>
              </a:solidFill>
            </a:endParaRPr>
          </a:p>
        </p:txBody>
      </p:sp>
      <p:sp>
        <p:nvSpPr>
          <p:cNvPr id="13334" name="Line 30"/>
          <p:cNvSpPr>
            <a:spLocks noChangeShapeType="1"/>
          </p:cNvSpPr>
          <p:nvPr/>
        </p:nvSpPr>
        <p:spPr bwMode="auto">
          <a:xfrm>
            <a:off x="1995488" y="4548188"/>
            <a:ext cx="0" cy="304800"/>
          </a:xfrm>
          <a:prstGeom prst="line">
            <a:avLst/>
          </a:prstGeom>
          <a:noFill/>
          <a:ln w="15875">
            <a:solidFill>
              <a:srgbClr val="000066"/>
            </a:solidFill>
            <a:round/>
            <a:headEnd/>
            <a:tailEnd type="stealth" w="med" len="lg"/>
          </a:ln>
          <a:effectLst/>
        </p:spPr>
        <p:txBody>
          <a:bodyPr wrap="none" anchor="ctr"/>
          <a:lstStyle/>
          <a:p>
            <a:endParaRPr lang="el-GR" dirty="0"/>
          </a:p>
        </p:txBody>
      </p:sp>
      <p:sp>
        <p:nvSpPr>
          <p:cNvPr id="13335" name="Line 31"/>
          <p:cNvSpPr>
            <a:spLocks noChangeShapeType="1"/>
          </p:cNvSpPr>
          <p:nvPr/>
        </p:nvSpPr>
        <p:spPr bwMode="auto">
          <a:xfrm>
            <a:off x="3708400" y="4730750"/>
            <a:ext cx="0" cy="304800"/>
          </a:xfrm>
          <a:prstGeom prst="line">
            <a:avLst/>
          </a:prstGeom>
          <a:noFill/>
          <a:ln w="15875">
            <a:solidFill>
              <a:srgbClr val="000066"/>
            </a:solidFill>
            <a:round/>
            <a:headEnd/>
            <a:tailEnd type="stealth" w="med" len="lg"/>
          </a:ln>
          <a:effectLst/>
        </p:spPr>
        <p:txBody>
          <a:bodyPr wrap="none" anchor="ctr"/>
          <a:lstStyle/>
          <a:p>
            <a:endParaRPr lang="el-GR" dirty="0"/>
          </a:p>
        </p:txBody>
      </p:sp>
      <p:sp>
        <p:nvSpPr>
          <p:cNvPr id="13336" name="Text Box 32"/>
          <p:cNvSpPr txBox="1">
            <a:spLocks noChangeArrowheads="1"/>
          </p:cNvSpPr>
          <p:nvPr/>
        </p:nvSpPr>
        <p:spPr bwMode="auto">
          <a:xfrm>
            <a:off x="1190625" y="5008563"/>
            <a:ext cx="1870075" cy="915987"/>
          </a:xfrm>
          <a:prstGeom prst="rect">
            <a:avLst/>
          </a:prstGeom>
          <a:noFill/>
          <a:ln w="28575">
            <a:noFill/>
            <a:miter lim="800000"/>
            <a:headEnd type="none" w="sm" len="sm"/>
            <a:tailEnd type="none" w="sm" len="sm"/>
          </a:ln>
          <a:effectLst/>
        </p:spPr>
        <p:txBody>
          <a:bodyPr>
            <a:spAutoFit/>
          </a:bodyPr>
          <a:lstStyle/>
          <a:p>
            <a:pPr marL="177800" indent="-177800" algn="ctr">
              <a:buFontTx/>
              <a:buChar char="•"/>
            </a:pPr>
            <a:r>
              <a:rPr lang="el-GR" altLang="el-GR" dirty="0">
                <a:solidFill>
                  <a:srgbClr val="000066"/>
                </a:solidFill>
              </a:rPr>
              <a:t>Σήματα</a:t>
            </a:r>
            <a:endParaRPr lang="en-US" altLang="el-GR" dirty="0">
              <a:solidFill>
                <a:srgbClr val="000066"/>
              </a:solidFill>
            </a:endParaRPr>
          </a:p>
          <a:p>
            <a:pPr marL="177800" indent="-177800" algn="ctr">
              <a:buFontTx/>
              <a:buChar char="•"/>
            </a:pPr>
            <a:r>
              <a:rPr lang="el-GR" altLang="el-GR" dirty="0">
                <a:solidFill>
                  <a:srgbClr val="000066"/>
                </a:solidFill>
              </a:rPr>
              <a:t>Πελατειακές σχέσεις </a:t>
            </a:r>
            <a:r>
              <a:rPr lang="en-US" altLang="el-GR" dirty="0">
                <a:solidFill>
                  <a:srgbClr val="000066"/>
                </a:solidFill>
              </a:rPr>
              <a:t>κ.λπ.</a:t>
            </a:r>
          </a:p>
        </p:txBody>
      </p:sp>
    </p:spTree>
  </p:cSld>
  <p:clrMapOvr>
    <a:masterClrMapping/>
  </p:clrMapOvr>
  <p:transition spd="med">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23850" y="3644900"/>
            <a:ext cx="7448550" cy="366713"/>
          </a:xfrm>
          <a:prstGeom prst="rect">
            <a:avLst/>
          </a:prstGeom>
          <a:noFill/>
          <a:ln w="9525">
            <a:noFill/>
            <a:miter lim="800000"/>
            <a:headEnd/>
            <a:tailEnd/>
          </a:ln>
          <a:effectLst/>
        </p:spPr>
        <p:txBody>
          <a:bodyPr anchor="ctr">
            <a:spAutoFit/>
          </a:bodyPr>
          <a:lstStyle/>
          <a:p>
            <a:pPr>
              <a:tabLst>
                <a:tab pos="901700" algn="l"/>
                <a:tab pos="4038600" algn="l"/>
                <a:tab pos="6819900" algn="l"/>
              </a:tabLst>
            </a:pPr>
            <a:r>
              <a:rPr kumimoji="1" lang="el-GR" dirty="0">
                <a:ea typeface="Athens" charset="-95"/>
                <a:cs typeface="Arial" pitchFamily="34" charset="0"/>
              </a:rPr>
              <a:t>	20.11	31.3	20.5</a:t>
            </a:r>
          </a:p>
        </p:txBody>
      </p:sp>
      <p:sp>
        <p:nvSpPr>
          <p:cNvPr id="10243" name="Rectangle 3"/>
          <p:cNvSpPr>
            <a:spLocks noGrp="1" noChangeArrowheads="1"/>
          </p:cNvSpPr>
          <p:nvPr>
            <p:ph type="title"/>
          </p:nvPr>
        </p:nvSpPr>
        <p:spPr>
          <a:xfrm>
            <a:off x="251520" y="276225"/>
            <a:ext cx="8892480" cy="914400"/>
          </a:xfrm>
          <a:noFill/>
        </p:spPr>
        <p:txBody>
          <a:bodyPr anchor="ctr">
            <a:noAutofit/>
          </a:bodyPr>
          <a:lstStyle/>
          <a:p>
            <a:pPr eaLnBrk="1" hangingPunct="1"/>
            <a:r>
              <a:rPr lang="el-GR" sz="3600" b="1" dirty="0" smtClean="0">
                <a:solidFill>
                  <a:srgbClr val="FF0000"/>
                </a:solidFill>
              </a:rPr>
              <a:t>Τοκοφόροι λογαριασμοί υποχρεώσεων</a:t>
            </a:r>
            <a:br>
              <a:rPr lang="el-GR" sz="3600" b="1" dirty="0" smtClean="0">
                <a:solidFill>
                  <a:srgbClr val="FF0000"/>
                </a:solidFill>
              </a:rPr>
            </a:br>
            <a:r>
              <a:rPr kumimoji="1" lang="el-GR" sz="2400" b="1" dirty="0" smtClean="0">
                <a:solidFill>
                  <a:srgbClr val="FF0000"/>
                </a:solidFill>
              </a:rPr>
              <a:t>(καταθέσεις, </a:t>
            </a:r>
            <a:r>
              <a:rPr kumimoji="1" lang="en-US" sz="2400" b="1" dirty="0" smtClean="0">
                <a:solidFill>
                  <a:srgbClr val="FF0000"/>
                </a:solidFill>
              </a:rPr>
              <a:t>repos</a:t>
            </a:r>
            <a:r>
              <a:rPr kumimoji="1" lang="el-GR" sz="2400" b="1" dirty="0" smtClean="0">
                <a:solidFill>
                  <a:srgbClr val="FF0000"/>
                </a:solidFill>
              </a:rPr>
              <a:t>, κ.λπ.)</a:t>
            </a:r>
          </a:p>
        </p:txBody>
      </p:sp>
      <p:sp>
        <p:nvSpPr>
          <p:cNvPr id="10244" name="Rectangle 4"/>
          <p:cNvSpPr>
            <a:spLocks noChangeArrowheads="1"/>
          </p:cNvSpPr>
          <p:nvPr/>
        </p:nvSpPr>
        <p:spPr bwMode="auto">
          <a:xfrm>
            <a:off x="179388" y="1806575"/>
            <a:ext cx="8785225" cy="915988"/>
          </a:xfrm>
          <a:prstGeom prst="rect">
            <a:avLst/>
          </a:prstGeom>
          <a:noFill/>
          <a:ln w="9525">
            <a:noFill/>
            <a:miter lim="800000"/>
            <a:headEnd/>
            <a:tailEnd/>
          </a:ln>
          <a:effectLst/>
        </p:spPr>
        <p:txBody>
          <a:bodyPr anchor="ctr">
            <a:spAutoFit/>
          </a:bodyPr>
          <a:lstStyle/>
          <a:p>
            <a:pPr eaLnBrk="0" hangingPunct="0">
              <a:tabLst>
                <a:tab pos="812800" algn="l"/>
                <a:tab pos="3314700" algn="l"/>
                <a:tab pos="6731000" algn="l"/>
              </a:tabLst>
            </a:pPr>
            <a:r>
              <a:rPr kumimoji="1" lang="el-GR" dirty="0">
                <a:cs typeface="Arial" pitchFamily="34" charset="0"/>
              </a:rPr>
              <a:t>	</a:t>
            </a:r>
            <a:r>
              <a:rPr kumimoji="1" lang="el-GR" dirty="0">
                <a:ea typeface="Athens" charset="-95"/>
                <a:cs typeface="Arial" pitchFamily="34" charset="0"/>
              </a:rPr>
              <a:t>Ημερομηνία	Ημερομηνία συντάξεως	Ημερομηνία</a:t>
            </a:r>
            <a:endParaRPr kumimoji="1" lang="el-GR" dirty="0"/>
          </a:p>
          <a:p>
            <a:pPr eaLnBrk="0" hangingPunct="0">
              <a:tabLst>
                <a:tab pos="812800" algn="l"/>
                <a:tab pos="3314700" algn="l"/>
                <a:tab pos="6731000" algn="l"/>
              </a:tabLst>
            </a:pPr>
            <a:r>
              <a:rPr kumimoji="1" lang="el-GR" dirty="0">
                <a:cs typeface="Arial" pitchFamily="34" charset="0"/>
              </a:rPr>
              <a:t>	</a:t>
            </a:r>
            <a:r>
              <a:rPr kumimoji="1" lang="el-GR" dirty="0"/>
              <a:t>εκτοκισμού	οικονομικών καταστάσεων	εκτοκισμού</a:t>
            </a:r>
          </a:p>
          <a:p>
            <a:pPr eaLnBrk="0" hangingPunct="0">
              <a:tabLst>
                <a:tab pos="812800" algn="l"/>
                <a:tab pos="3314700" algn="l"/>
                <a:tab pos="6731000" algn="l"/>
              </a:tabLst>
            </a:pPr>
            <a:endParaRPr kumimoji="1" lang="el-GR" dirty="0"/>
          </a:p>
        </p:txBody>
      </p:sp>
      <p:grpSp>
        <p:nvGrpSpPr>
          <p:cNvPr id="2" name="Group 5"/>
          <p:cNvGrpSpPr>
            <a:grpSpLocks/>
          </p:cNvGrpSpPr>
          <p:nvPr/>
        </p:nvGrpSpPr>
        <p:grpSpPr bwMode="auto">
          <a:xfrm>
            <a:off x="1573213" y="2708275"/>
            <a:ext cx="5911850" cy="838200"/>
            <a:chOff x="991" y="1706"/>
            <a:chExt cx="3724" cy="528"/>
          </a:xfrm>
        </p:grpSpPr>
        <p:sp>
          <p:nvSpPr>
            <p:cNvPr id="10262" name="Line 6"/>
            <p:cNvSpPr>
              <a:spLocks noChangeShapeType="1"/>
            </p:cNvSpPr>
            <p:nvPr/>
          </p:nvSpPr>
          <p:spPr bwMode="auto">
            <a:xfrm>
              <a:off x="991" y="1736"/>
              <a:ext cx="1" cy="498"/>
            </a:xfrm>
            <a:prstGeom prst="line">
              <a:avLst/>
            </a:prstGeom>
            <a:noFill/>
            <a:ln w="9525">
              <a:solidFill>
                <a:srgbClr val="000000"/>
              </a:solidFill>
              <a:round/>
              <a:headEnd type="none" w="sm" len="sm"/>
              <a:tailEnd type="triangle" w="sm" len="sm"/>
            </a:ln>
          </p:spPr>
          <p:txBody>
            <a:bodyPr/>
            <a:lstStyle/>
            <a:p>
              <a:endParaRPr lang="el-GR" dirty="0"/>
            </a:p>
          </p:txBody>
        </p:sp>
        <p:sp>
          <p:nvSpPr>
            <p:cNvPr id="10263" name="Line 7"/>
            <p:cNvSpPr>
              <a:spLocks noChangeShapeType="1"/>
            </p:cNvSpPr>
            <p:nvPr/>
          </p:nvSpPr>
          <p:spPr bwMode="auto">
            <a:xfrm>
              <a:off x="3014" y="1711"/>
              <a:ext cx="1" cy="499"/>
            </a:xfrm>
            <a:prstGeom prst="line">
              <a:avLst/>
            </a:prstGeom>
            <a:noFill/>
            <a:ln w="9525">
              <a:solidFill>
                <a:srgbClr val="000000"/>
              </a:solidFill>
              <a:round/>
              <a:headEnd type="none" w="sm" len="sm"/>
              <a:tailEnd type="triangle" w="sm" len="sm"/>
            </a:ln>
          </p:spPr>
          <p:txBody>
            <a:bodyPr/>
            <a:lstStyle/>
            <a:p>
              <a:endParaRPr lang="el-GR" dirty="0"/>
            </a:p>
          </p:txBody>
        </p:sp>
        <p:sp>
          <p:nvSpPr>
            <p:cNvPr id="10264" name="Line 8"/>
            <p:cNvSpPr>
              <a:spLocks noChangeShapeType="1"/>
            </p:cNvSpPr>
            <p:nvPr/>
          </p:nvSpPr>
          <p:spPr bwMode="auto">
            <a:xfrm>
              <a:off x="4714" y="1706"/>
              <a:ext cx="1" cy="499"/>
            </a:xfrm>
            <a:prstGeom prst="line">
              <a:avLst/>
            </a:prstGeom>
            <a:noFill/>
            <a:ln w="9525">
              <a:solidFill>
                <a:srgbClr val="000000"/>
              </a:solidFill>
              <a:round/>
              <a:headEnd type="none" w="sm" len="sm"/>
              <a:tailEnd type="triangle" w="sm" len="sm"/>
            </a:ln>
          </p:spPr>
          <p:txBody>
            <a:bodyPr/>
            <a:lstStyle/>
            <a:p>
              <a:endParaRPr lang="el-GR" dirty="0"/>
            </a:p>
          </p:txBody>
        </p:sp>
      </p:grpSp>
      <p:grpSp>
        <p:nvGrpSpPr>
          <p:cNvPr id="3" name="Group 9"/>
          <p:cNvGrpSpPr>
            <a:grpSpLocks/>
          </p:cNvGrpSpPr>
          <p:nvPr/>
        </p:nvGrpSpPr>
        <p:grpSpPr bwMode="auto">
          <a:xfrm>
            <a:off x="900113" y="4032250"/>
            <a:ext cx="7272337" cy="1484313"/>
            <a:chOff x="567" y="2540"/>
            <a:chExt cx="4581" cy="890"/>
          </a:xfrm>
        </p:grpSpPr>
        <p:grpSp>
          <p:nvGrpSpPr>
            <p:cNvPr id="4" name="Group 10"/>
            <p:cNvGrpSpPr>
              <a:grpSpLocks/>
            </p:cNvGrpSpPr>
            <p:nvPr/>
          </p:nvGrpSpPr>
          <p:grpSpPr bwMode="auto">
            <a:xfrm>
              <a:off x="567" y="2540"/>
              <a:ext cx="4581" cy="78"/>
              <a:chOff x="567" y="2540"/>
              <a:chExt cx="4581" cy="78"/>
            </a:xfrm>
          </p:grpSpPr>
          <p:sp>
            <p:nvSpPr>
              <p:cNvPr id="10259" name="Line 11"/>
              <p:cNvSpPr>
                <a:spLocks noChangeShapeType="1"/>
              </p:cNvSpPr>
              <p:nvPr/>
            </p:nvSpPr>
            <p:spPr bwMode="auto">
              <a:xfrm>
                <a:off x="567" y="2577"/>
                <a:ext cx="4581" cy="0"/>
              </a:xfrm>
              <a:prstGeom prst="line">
                <a:avLst/>
              </a:prstGeom>
              <a:noFill/>
              <a:ln w="12700">
                <a:solidFill>
                  <a:srgbClr val="000000"/>
                </a:solidFill>
                <a:round/>
                <a:headEnd type="none" w="sm" len="sm"/>
                <a:tailEnd type="none" w="sm" len="sm"/>
              </a:ln>
            </p:spPr>
            <p:txBody>
              <a:bodyPr/>
              <a:lstStyle/>
              <a:p>
                <a:endParaRPr lang="el-GR" dirty="0"/>
              </a:p>
            </p:txBody>
          </p:sp>
          <p:sp>
            <p:nvSpPr>
              <p:cNvPr id="10260" name="Oval 12"/>
              <p:cNvSpPr>
                <a:spLocks noChangeArrowheads="1"/>
              </p:cNvSpPr>
              <p:nvPr/>
            </p:nvSpPr>
            <p:spPr bwMode="auto">
              <a:xfrm>
                <a:off x="926" y="2540"/>
                <a:ext cx="67" cy="77"/>
              </a:xfrm>
              <a:prstGeom prst="ellipse">
                <a:avLst/>
              </a:prstGeom>
              <a:noFill/>
              <a:ln w="12700">
                <a:solidFill>
                  <a:srgbClr val="000000"/>
                </a:solidFill>
                <a:round/>
                <a:headEnd/>
                <a:tailEnd/>
              </a:ln>
            </p:spPr>
            <p:txBody>
              <a:bodyPr/>
              <a:lstStyle/>
              <a:p>
                <a:endParaRPr lang="el-GR" dirty="0"/>
              </a:p>
            </p:txBody>
          </p:sp>
          <p:sp>
            <p:nvSpPr>
              <p:cNvPr id="10261" name="Oval 13"/>
              <p:cNvSpPr>
                <a:spLocks noChangeArrowheads="1"/>
              </p:cNvSpPr>
              <p:nvPr/>
            </p:nvSpPr>
            <p:spPr bwMode="auto">
              <a:xfrm>
                <a:off x="4708" y="2540"/>
                <a:ext cx="67" cy="78"/>
              </a:xfrm>
              <a:prstGeom prst="ellipse">
                <a:avLst/>
              </a:prstGeom>
              <a:noFill/>
              <a:ln w="12700">
                <a:solidFill>
                  <a:srgbClr val="000000"/>
                </a:solidFill>
                <a:round/>
                <a:headEnd/>
                <a:tailEnd/>
              </a:ln>
            </p:spPr>
            <p:txBody>
              <a:bodyPr/>
              <a:lstStyle/>
              <a:p>
                <a:endParaRPr lang="el-GR" dirty="0"/>
              </a:p>
            </p:txBody>
          </p:sp>
        </p:grpSp>
        <p:grpSp>
          <p:nvGrpSpPr>
            <p:cNvPr id="5" name="Group 14"/>
            <p:cNvGrpSpPr>
              <a:grpSpLocks/>
            </p:cNvGrpSpPr>
            <p:nvPr/>
          </p:nvGrpSpPr>
          <p:grpSpPr bwMode="auto">
            <a:xfrm>
              <a:off x="956" y="2568"/>
              <a:ext cx="3767" cy="862"/>
              <a:chOff x="956" y="2568"/>
              <a:chExt cx="3767" cy="862"/>
            </a:xfrm>
          </p:grpSpPr>
          <p:grpSp>
            <p:nvGrpSpPr>
              <p:cNvPr id="6" name="Group 15"/>
              <p:cNvGrpSpPr>
                <a:grpSpLocks/>
              </p:cNvGrpSpPr>
              <p:nvPr/>
            </p:nvGrpSpPr>
            <p:grpSpPr bwMode="auto">
              <a:xfrm>
                <a:off x="975" y="2620"/>
                <a:ext cx="3748" cy="810"/>
                <a:chOff x="979" y="2620"/>
                <a:chExt cx="3744" cy="629"/>
              </a:xfrm>
            </p:grpSpPr>
            <p:sp>
              <p:nvSpPr>
                <p:cNvPr id="10257" name="Line 16"/>
                <p:cNvSpPr>
                  <a:spLocks noChangeShapeType="1"/>
                </p:cNvSpPr>
                <p:nvPr/>
              </p:nvSpPr>
              <p:spPr bwMode="auto">
                <a:xfrm>
                  <a:off x="4722" y="2620"/>
                  <a:ext cx="1" cy="611"/>
                </a:xfrm>
                <a:prstGeom prst="line">
                  <a:avLst/>
                </a:prstGeom>
                <a:noFill/>
                <a:ln w="12700">
                  <a:solidFill>
                    <a:srgbClr val="000000"/>
                  </a:solidFill>
                  <a:round/>
                  <a:headEnd type="none" w="sm" len="sm"/>
                  <a:tailEnd type="none" w="sm" len="sm"/>
                </a:ln>
              </p:spPr>
              <p:txBody>
                <a:bodyPr/>
                <a:lstStyle/>
                <a:p>
                  <a:endParaRPr lang="el-GR" dirty="0"/>
                </a:p>
              </p:txBody>
            </p:sp>
            <p:sp>
              <p:nvSpPr>
                <p:cNvPr id="10258" name="Line 17"/>
                <p:cNvSpPr>
                  <a:spLocks noChangeShapeType="1"/>
                </p:cNvSpPr>
                <p:nvPr/>
              </p:nvSpPr>
              <p:spPr bwMode="auto">
                <a:xfrm>
                  <a:off x="979" y="3249"/>
                  <a:ext cx="3736" cy="0"/>
                </a:xfrm>
                <a:prstGeom prst="line">
                  <a:avLst/>
                </a:prstGeom>
                <a:noFill/>
                <a:ln w="12700">
                  <a:solidFill>
                    <a:srgbClr val="000000"/>
                  </a:solidFill>
                  <a:round/>
                  <a:headEnd type="triangle" w="sm" len="lg"/>
                  <a:tailEnd type="triangle" w="sm" len="lg"/>
                </a:ln>
              </p:spPr>
              <p:txBody>
                <a:bodyPr/>
                <a:lstStyle/>
                <a:p>
                  <a:endParaRPr lang="el-GR" dirty="0"/>
                </a:p>
              </p:txBody>
            </p:sp>
          </p:grpSp>
          <p:grpSp>
            <p:nvGrpSpPr>
              <p:cNvPr id="7" name="Group 18"/>
              <p:cNvGrpSpPr>
                <a:grpSpLocks/>
              </p:cNvGrpSpPr>
              <p:nvPr/>
            </p:nvGrpSpPr>
            <p:grpSpPr bwMode="auto">
              <a:xfrm>
                <a:off x="956" y="2568"/>
                <a:ext cx="2060" cy="862"/>
                <a:chOff x="956" y="2568"/>
                <a:chExt cx="2060" cy="862"/>
              </a:xfrm>
            </p:grpSpPr>
            <p:grpSp>
              <p:nvGrpSpPr>
                <p:cNvPr id="8" name="Group 19"/>
                <p:cNvGrpSpPr>
                  <a:grpSpLocks/>
                </p:cNvGrpSpPr>
                <p:nvPr/>
              </p:nvGrpSpPr>
              <p:grpSpPr bwMode="auto">
                <a:xfrm>
                  <a:off x="975" y="2568"/>
                  <a:ext cx="2041" cy="484"/>
                  <a:chOff x="975" y="2568"/>
                  <a:chExt cx="2041" cy="484"/>
                </a:xfrm>
              </p:grpSpPr>
              <p:sp>
                <p:nvSpPr>
                  <p:cNvPr id="10255" name="Line 20"/>
                  <p:cNvSpPr>
                    <a:spLocks noChangeShapeType="1"/>
                  </p:cNvSpPr>
                  <p:nvPr/>
                </p:nvSpPr>
                <p:spPr bwMode="auto">
                  <a:xfrm>
                    <a:off x="3015" y="2568"/>
                    <a:ext cx="1" cy="484"/>
                  </a:xfrm>
                  <a:prstGeom prst="line">
                    <a:avLst/>
                  </a:prstGeom>
                  <a:noFill/>
                  <a:ln w="12700">
                    <a:solidFill>
                      <a:srgbClr val="000000"/>
                    </a:solidFill>
                    <a:round/>
                    <a:headEnd type="none" w="sm" len="sm"/>
                    <a:tailEnd type="none" w="sm" len="sm"/>
                  </a:ln>
                </p:spPr>
                <p:txBody>
                  <a:bodyPr/>
                  <a:lstStyle/>
                  <a:p>
                    <a:endParaRPr lang="el-GR" dirty="0"/>
                  </a:p>
                </p:txBody>
              </p:sp>
              <p:sp>
                <p:nvSpPr>
                  <p:cNvPr id="10256" name="Line 21"/>
                  <p:cNvSpPr>
                    <a:spLocks noChangeShapeType="1"/>
                  </p:cNvSpPr>
                  <p:nvPr/>
                </p:nvSpPr>
                <p:spPr bwMode="auto">
                  <a:xfrm>
                    <a:off x="975" y="3049"/>
                    <a:ext cx="2041" cy="1"/>
                  </a:xfrm>
                  <a:prstGeom prst="line">
                    <a:avLst/>
                  </a:prstGeom>
                  <a:noFill/>
                  <a:ln w="9525">
                    <a:solidFill>
                      <a:srgbClr val="000000"/>
                    </a:solidFill>
                    <a:round/>
                    <a:headEnd type="triangle" w="sm" len="lg"/>
                    <a:tailEnd type="triangle" w="sm" len="lg"/>
                  </a:ln>
                </p:spPr>
                <p:txBody>
                  <a:bodyPr/>
                  <a:lstStyle/>
                  <a:p>
                    <a:endParaRPr lang="el-GR" dirty="0"/>
                  </a:p>
                </p:txBody>
              </p:sp>
            </p:grpSp>
            <p:sp>
              <p:nvSpPr>
                <p:cNvPr id="10254" name="Line 22"/>
                <p:cNvSpPr>
                  <a:spLocks noChangeShapeType="1"/>
                </p:cNvSpPr>
                <p:nvPr/>
              </p:nvSpPr>
              <p:spPr bwMode="auto">
                <a:xfrm>
                  <a:off x="956" y="2620"/>
                  <a:ext cx="1" cy="810"/>
                </a:xfrm>
                <a:prstGeom prst="line">
                  <a:avLst/>
                </a:prstGeom>
                <a:noFill/>
                <a:ln w="12700">
                  <a:solidFill>
                    <a:srgbClr val="000000"/>
                  </a:solidFill>
                  <a:round/>
                  <a:headEnd type="none" w="sm" len="sm"/>
                  <a:tailEnd type="none" w="sm" len="sm"/>
                </a:ln>
              </p:spPr>
              <p:txBody>
                <a:bodyPr/>
                <a:lstStyle/>
                <a:p>
                  <a:endParaRPr lang="el-GR" dirty="0"/>
                </a:p>
              </p:txBody>
            </p:sp>
          </p:grpSp>
        </p:grpSp>
      </p:grpSp>
      <p:sp>
        <p:nvSpPr>
          <p:cNvPr id="10247" name="Text Box 23"/>
          <p:cNvSpPr txBox="1">
            <a:spLocks noChangeArrowheads="1"/>
          </p:cNvSpPr>
          <p:nvPr/>
        </p:nvSpPr>
        <p:spPr bwMode="auto">
          <a:xfrm>
            <a:off x="1600200" y="4221163"/>
            <a:ext cx="3187700" cy="581025"/>
          </a:xfrm>
          <a:prstGeom prst="rect">
            <a:avLst/>
          </a:prstGeom>
          <a:noFill/>
          <a:ln w="9525">
            <a:noFill/>
            <a:miter lim="800000"/>
            <a:headEnd/>
            <a:tailEnd/>
          </a:ln>
          <a:effectLst/>
        </p:spPr>
        <p:txBody>
          <a:bodyPr>
            <a:spAutoFit/>
          </a:bodyPr>
          <a:lstStyle/>
          <a:p>
            <a:r>
              <a:rPr lang="el-GR" sz="1600" dirty="0"/>
              <a:t>αναλογούντες ή δεδουλευμένοι και μη πληρωτέοι</a:t>
            </a:r>
          </a:p>
        </p:txBody>
      </p:sp>
      <p:sp>
        <p:nvSpPr>
          <p:cNvPr id="10248" name="Text Box 24"/>
          <p:cNvSpPr txBox="1">
            <a:spLocks noChangeArrowheads="1"/>
          </p:cNvSpPr>
          <p:nvPr/>
        </p:nvSpPr>
        <p:spPr bwMode="auto">
          <a:xfrm>
            <a:off x="1547813" y="5013325"/>
            <a:ext cx="3187700" cy="336550"/>
          </a:xfrm>
          <a:prstGeom prst="rect">
            <a:avLst/>
          </a:prstGeom>
          <a:noFill/>
          <a:ln w="9525">
            <a:noFill/>
            <a:miter lim="800000"/>
            <a:headEnd/>
            <a:tailEnd/>
          </a:ln>
          <a:effectLst/>
        </p:spPr>
        <p:txBody>
          <a:bodyPr>
            <a:spAutoFit/>
          </a:bodyPr>
          <a:lstStyle/>
          <a:p>
            <a:r>
              <a:rPr lang="el-GR" sz="1600" dirty="0"/>
              <a:t>δεδουλευμένοι και πληρωτέοι</a:t>
            </a:r>
          </a:p>
        </p:txBody>
      </p:sp>
    </p:spTree>
  </p:cSld>
  <p:clrMapOvr>
    <a:masterClrMapping/>
  </p:clrMapOvr>
  <p:transition spd="med">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6225"/>
            <a:ext cx="8077200" cy="560388"/>
          </a:xfrm>
          <a:noFill/>
        </p:spPr>
        <p:txBody>
          <a:bodyPr>
            <a:normAutofit fontScale="90000"/>
          </a:bodyPr>
          <a:lstStyle/>
          <a:p>
            <a:pPr eaLnBrk="1" hangingPunct="1"/>
            <a:r>
              <a:rPr lang="el-GR" b="1" dirty="0" smtClean="0">
                <a:solidFill>
                  <a:srgbClr val="006600"/>
                </a:solidFill>
              </a:rPr>
              <a:t>Επιτόκιο εκτοκισμού</a:t>
            </a:r>
          </a:p>
        </p:txBody>
      </p:sp>
      <p:sp>
        <p:nvSpPr>
          <p:cNvPr id="11267" name="Rectangle 3"/>
          <p:cNvSpPr>
            <a:spLocks noGrp="1" noChangeArrowheads="1"/>
          </p:cNvSpPr>
          <p:nvPr>
            <p:ph type="body" idx="1"/>
          </p:nvPr>
        </p:nvSpPr>
        <p:spPr>
          <a:xfrm>
            <a:off x="251520" y="1268413"/>
            <a:ext cx="8712968" cy="5256212"/>
          </a:xfrm>
        </p:spPr>
        <p:txBody>
          <a:bodyPr>
            <a:normAutofit/>
          </a:bodyPr>
          <a:lstStyle/>
          <a:p>
            <a:pPr marL="0" indent="0" algn="just" eaLnBrk="1" hangingPunct="1">
              <a:lnSpc>
                <a:spcPct val="115000"/>
              </a:lnSpc>
              <a:buFont typeface="Wingdings" pitchFamily="2" charset="2"/>
              <a:buNone/>
            </a:pPr>
            <a:r>
              <a:rPr lang="el-GR" sz="2800" dirty="0" smtClean="0"/>
              <a:t>Επιτόκιο είναι το κόστος που πληρώνει κάποιος για να δανεισθεί κεφάλαια.  Το επιτόκιο εκφράζεται, σχεδόν πάντα, ως ποσοστό επί τοις εκατό για ένα χρόνο. </a:t>
            </a:r>
            <a:r>
              <a:rPr lang="el-GR" sz="2400" dirty="0" smtClean="0"/>
              <a:t/>
            </a:r>
            <a:br>
              <a:rPr lang="el-GR" sz="2400" dirty="0" smtClean="0"/>
            </a:br>
            <a:r>
              <a:rPr lang="el-GR" sz="2400" dirty="0" smtClean="0"/>
              <a:t/>
            </a:r>
            <a:br>
              <a:rPr lang="el-GR" sz="2400" dirty="0" smtClean="0"/>
            </a:br>
            <a:r>
              <a:rPr lang="el-GR" sz="2400" b="1" u="sng" dirty="0" smtClean="0"/>
              <a:t>Παράδειγμα</a:t>
            </a:r>
            <a:endParaRPr lang="el-GR" sz="2400" u="sng" dirty="0" smtClean="0"/>
          </a:p>
          <a:p>
            <a:pPr marL="0" indent="0" algn="just" eaLnBrk="1" hangingPunct="1">
              <a:lnSpc>
                <a:spcPct val="115000"/>
              </a:lnSpc>
              <a:buFont typeface="Wingdings" pitchFamily="2" charset="2"/>
              <a:buNone/>
            </a:pPr>
            <a:r>
              <a:rPr lang="el-GR" sz="2600" dirty="0" smtClean="0"/>
              <a:t>Έστω ότι δανείσθηκε κάποιος € 50.000 για το χρονικό διάστημα 1/1/2018 έως 31/3/2018 με επιτόκιο 6%.</a:t>
            </a:r>
          </a:p>
          <a:p>
            <a:pPr marL="0" indent="0" algn="just" eaLnBrk="1" hangingPunct="1">
              <a:lnSpc>
                <a:spcPct val="115000"/>
              </a:lnSpc>
              <a:buFont typeface="Wingdings" pitchFamily="2" charset="2"/>
              <a:buNone/>
            </a:pPr>
            <a:r>
              <a:rPr lang="el-GR" sz="2600" dirty="0" smtClean="0"/>
              <a:t>Εφόσον δεν γίνεται κάποια ειδικότερη αναφορά, το επιτόκιο 6% νοείται για ολόκληρο το χρόνο.  Έτσι, οι τόκοι του ανωτέρω δανείου υπολογίζονται ως εξής:</a:t>
            </a:r>
          </a:p>
        </p:txBody>
      </p:sp>
      <p:graphicFrame>
        <p:nvGraphicFramePr>
          <p:cNvPr id="11268" name="Object 4"/>
          <p:cNvGraphicFramePr>
            <a:graphicFrameLocks noChangeAspect="1"/>
          </p:cNvGraphicFramePr>
          <p:nvPr/>
        </p:nvGraphicFramePr>
        <p:xfrm>
          <a:off x="4860032" y="6021288"/>
          <a:ext cx="3312368" cy="508000"/>
        </p:xfrm>
        <a:graphic>
          <a:graphicData uri="http://schemas.openxmlformats.org/presentationml/2006/ole">
            <p:oleObj spid="_x0000_s3074" name="Equation" r:id="rId3" imgW="2705100" imgH="508000" progId="Equation.3">
              <p:embed/>
            </p:oleObj>
          </a:graphicData>
        </a:graphic>
      </p:graphicFrame>
    </p:spTree>
  </p:cSld>
  <p:clrMapOvr>
    <a:masterClrMapping/>
  </p:clrMapOvr>
  <p:transition spd="med">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5613" y="276225"/>
            <a:ext cx="8077200" cy="560388"/>
          </a:xfrm>
          <a:noFill/>
        </p:spPr>
        <p:txBody>
          <a:bodyPr>
            <a:normAutofit fontScale="90000"/>
          </a:bodyPr>
          <a:lstStyle/>
          <a:p>
            <a:pPr eaLnBrk="1" hangingPunct="1"/>
            <a:r>
              <a:rPr lang="el-GR" b="1" dirty="0" smtClean="0">
                <a:solidFill>
                  <a:srgbClr val="006600"/>
                </a:solidFill>
              </a:rPr>
              <a:t>Επιτόκιο εκτοκισμού</a:t>
            </a:r>
          </a:p>
        </p:txBody>
      </p:sp>
      <p:sp>
        <p:nvSpPr>
          <p:cNvPr id="12291" name="Rectangle 3"/>
          <p:cNvSpPr>
            <a:spLocks noGrp="1" noChangeArrowheads="1"/>
          </p:cNvSpPr>
          <p:nvPr>
            <p:ph type="body" idx="1"/>
          </p:nvPr>
        </p:nvSpPr>
        <p:spPr>
          <a:xfrm>
            <a:off x="457200" y="1484313"/>
            <a:ext cx="8077200" cy="4495800"/>
          </a:xfrm>
        </p:spPr>
        <p:txBody>
          <a:bodyPr/>
          <a:lstStyle/>
          <a:p>
            <a:pPr marL="0" indent="0" algn="just" eaLnBrk="1" hangingPunct="1">
              <a:buFont typeface="Wingdings" pitchFamily="2" charset="2"/>
              <a:buNone/>
            </a:pPr>
            <a:r>
              <a:rPr lang="el-GR" dirty="0" smtClean="0"/>
              <a:t>Για συμβατικούς σκοπούς χρησιμοποιούμε το συμβατικό επιτόκιο.</a:t>
            </a:r>
          </a:p>
          <a:p>
            <a:pPr marL="0" indent="0" algn="just" eaLnBrk="1" hangingPunct="1">
              <a:buFont typeface="Wingdings" pitchFamily="2" charset="2"/>
              <a:buNone/>
            </a:pPr>
            <a:r>
              <a:rPr lang="el-GR" dirty="0" smtClean="0"/>
              <a:t>Για λογιστικούς σκοπούς χρησιμοποιούμε το πραγματικό επιτόκιο, το οποίο προκύπτει από το συμβατικό επιτόκιο εάν λάβουμε υπόψη τα έσοδα και τα έξοδα που έχουν πραγματοποιηθεί  για τη δημιουργία του χρηματοοικονομικού μέσου.</a:t>
            </a:r>
          </a:p>
        </p:txBody>
      </p:sp>
    </p:spTree>
  </p:cSld>
  <p:clrMapOvr>
    <a:masterClrMapping/>
  </p:clrMapOvr>
  <p:transition spd="med">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0" y="276224"/>
            <a:ext cx="8641655" cy="848519"/>
          </a:xfrm>
          <a:noFill/>
        </p:spPr>
        <p:txBody>
          <a:bodyPr>
            <a:noAutofit/>
          </a:bodyPr>
          <a:lstStyle/>
          <a:p>
            <a:pPr eaLnBrk="1" hangingPunct="1"/>
            <a:r>
              <a:rPr lang="el-GR" sz="4000" b="1" dirty="0" smtClean="0">
                <a:solidFill>
                  <a:srgbClr val="006600"/>
                </a:solidFill>
              </a:rPr>
              <a:t>Ημερομηνία συναλλαγής </a:t>
            </a:r>
            <a:br>
              <a:rPr lang="el-GR" sz="4000" b="1" dirty="0" smtClean="0">
                <a:solidFill>
                  <a:srgbClr val="006600"/>
                </a:solidFill>
              </a:rPr>
            </a:br>
            <a:r>
              <a:rPr lang="el-GR" sz="4000" b="1" dirty="0" smtClean="0">
                <a:solidFill>
                  <a:srgbClr val="006600"/>
                </a:solidFill>
              </a:rPr>
              <a:t>(</a:t>
            </a:r>
            <a:r>
              <a:rPr lang="en-US" sz="4000" b="1" dirty="0" smtClean="0">
                <a:solidFill>
                  <a:srgbClr val="006600"/>
                </a:solidFill>
              </a:rPr>
              <a:t>transaction</a:t>
            </a:r>
            <a:r>
              <a:rPr lang="el-GR" sz="4000" b="1" dirty="0" smtClean="0">
                <a:solidFill>
                  <a:srgbClr val="006600"/>
                </a:solidFill>
              </a:rPr>
              <a:t> ή </a:t>
            </a:r>
            <a:r>
              <a:rPr lang="en-US" sz="4000" b="1" dirty="0" smtClean="0">
                <a:solidFill>
                  <a:srgbClr val="006600"/>
                </a:solidFill>
              </a:rPr>
              <a:t>trade date</a:t>
            </a:r>
            <a:r>
              <a:rPr lang="el-GR" sz="4000" b="1" dirty="0" smtClean="0">
                <a:solidFill>
                  <a:srgbClr val="006600"/>
                </a:solidFill>
              </a:rPr>
              <a:t>)</a:t>
            </a:r>
          </a:p>
        </p:txBody>
      </p:sp>
      <p:sp>
        <p:nvSpPr>
          <p:cNvPr id="13315" name="Rectangle 3"/>
          <p:cNvSpPr>
            <a:spLocks noGrp="1" noChangeArrowheads="1"/>
          </p:cNvSpPr>
          <p:nvPr>
            <p:ph type="body" idx="1"/>
          </p:nvPr>
        </p:nvSpPr>
        <p:spPr>
          <a:xfrm>
            <a:off x="468312" y="1600200"/>
            <a:ext cx="8208143" cy="4925144"/>
          </a:xfrm>
        </p:spPr>
        <p:txBody>
          <a:bodyPr>
            <a:noAutofit/>
          </a:bodyPr>
          <a:lstStyle/>
          <a:p>
            <a:pPr marL="0" indent="0" algn="just" eaLnBrk="1" hangingPunct="1">
              <a:lnSpc>
                <a:spcPct val="170000"/>
              </a:lnSpc>
              <a:buFont typeface="Wingdings" pitchFamily="2" charset="2"/>
              <a:buNone/>
            </a:pPr>
            <a:r>
              <a:rPr lang="el-GR" dirty="0" smtClean="0"/>
              <a:t>Είναι η ημερομηνία που έγινε ένα λογιστικό γεγονός, υπογράφτηκε μια συμφωνία, εισπράχτηκε το ποσό μιας κατάθεσης ή η δόση ενός δανείου κ.λπ., άσχετα με το πότε αρχίζει κάθε συναλλαγή να επιφέρει τα οικονομικά της αποτελέσματα.</a:t>
            </a:r>
          </a:p>
        </p:txBody>
      </p:sp>
    </p:spTree>
  </p:cSld>
  <p:clrMapOvr>
    <a:masterClrMapping/>
  </p:clrMapOvr>
  <p:transition spd="med">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6225"/>
            <a:ext cx="8077200" cy="560388"/>
          </a:xfrm>
          <a:noFill/>
        </p:spPr>
        <p:txBody>
          <a:bodyPr>
            <a:normAutofit fontScale="90000"/>
          </a:bodyPr>
          <a:lstStyle/>
          <a:p>
            <a:pPr eaLnBrk="1" hangingPunct="1"/>
            <a:r>
              <a:rPr lang="el-GR" b="1" dirty="0" smtClean="0">
                <a:solidFill>
                  <a:srgbClr val="0000FF"/>
                </a:solidFill>
              </a:rPr>
              <a:t>Ημερομηνία αξίας (</a:t>
            </a:r>
            <a:r>
              <a:rPr lang="en-US" b="1" dirty="0" smtClean="0">
                <a:solidFill>
                  <a:srgbClr val="0000FF"/>
                </a:solidFill>
              </a:rPr>
              <a:t>value date</a:t>
            </a:r>
            <a:r>
              <a:rPr lang="el-GR" b="1" dirty="0" smtClean="0">
                <a:solidFill>
                  <a:srgbClr val="0000FF"/>
                </a:solidFill>
              </a:rPr>
              <a:t>)</a:t>
            </a:r>
          </a:p>
        </p:txBody>
      </p:sp>
      <p:sp>
        <p:nvSpPr>
          <p:cNvPr id="14339" name="Rectangle 3"/>
          <p:cNvSpPr>
            <a:spLocks noGrp="1" noChangeArrowheads="1"/>
          </p:cNvSpPr>
          <p:nvPr>
            <p:ph type="body" idx="1"/>
          </p:nvPr>
        </p:nvSpPr>
        <p:spPr>
          <a:xfrm>
            <a:off x="466725" y="1600200"/>
            <a:ext cx="7997825" cy="4530725"/>
          </a:xfrm>
        </p:spPr>
        <p:txBody>
          <a:bodyPr>
            <a:normAutofit/>
          </a:bodyPr>
          <a:lstStyle/>
          <a:p>
            <a:pPr marL="0" indent="0" algn="just" eaLnBrk="1" hangingPunct="1">
              <a:lnSpc>
                <a:spcPct val="170000"/>
              </a:lnSpc>
              <a:buFont typeface="Wingdings" pitchFamily="2" charset="2"/>
              <a:buNone/>
            </a:pPr>
            <a:r>
              <a:rPr lang="el-GR" sz="2800" dirty="0" smtClean="0"/>
              <a:t>Είναι η ημερομηνία που μία συναλλαγή αρχίζει να παράγει τόκους, μπορεί δε να είναι ίδια ή διαφορετική από την ημερομηνία συναλλαγής.</a:t>
            </a:r>
          </a:p>
          <a:p>
            <a:pPr marL="0" indent="0" algn="just" eaLnBrk="1" hangingPunct="1">
              <a:lnSpc>
                <a:spcPct val="170000"/>
              </a:lnSpc>
              <a:buFont typeface="Wingdings" pitchFamily="2" charset="2"/>
              <a:buNone/>
            </a:pPr>
            <a:r>
              <a:rPr lang="el-GR" sz="2800" dirty="0" smtClean="0"/>
              <a:t>Η ημερομηνία αξίας αναφέρεται ειδικότερα ως τοκοφόρος ημερομηνία.</a:t>
            </a:r>
          </a:p>
        </p:txBody>
      </p:sp>
    </p:spTree>
  </p:cSld>
  <p:clrMapOvr>
    <a:masterClrMapping/>
  </p:clrMapOvr>
  <p:transition spd="med">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6225"/>
            <a:ext cx="8077200" cy="631825"/>
          </a:xfrm>
          <a:noFill/>
        </p:spPr>
        <p:txBody>
          <a:bodyPr>
            <a:normAutofit fontScale="90000"/>
          </a:bodyPr>
          <a:lstStyle/>
          <a:p>
            <a:pPr eaLnBrk="1" hangingPunct="1"/>
            <a:r>
              <a:rPr lang="el-GR" b="1" dirty="0" smtClean="0">
                <a:solidFill>
                  <a:srgbClr val="7030A0"/>
                </a:solidFill>
              </a:rPr>
              <a:t>Ημερομηνία διακανονισμού (</a:t>
            </a:r>
            <a:r>
              <a:rPr lang="en-US" b="1" dirty="0" smtClean="0">
                <a:solidFill>
                  <a:srgbClr val="7030A0"/>
                </a:solidFill>
              </a:rPr>
              <a:t>settlement date)</a:t>
            </a:r>
            <a:endParaRPr lang="el-GR" b="1" dirty="0" smtClean="0">
              <a:solidFill>
                <a:srgbClr val="7030A0"/>
              </a:solidFill>
            </a:endParaRPr>
          </a:p>
        </p:txBody>
      </p:sp>
      <p:sp>
        <p:nvSpPr>
          <p:cNvPr id="15363" name="Rectangle 3"/>
          <p:cNvSpPr>
            <a:spLocks noGrp="1" noChangeArrowheads="1"/>
          </p:cNvSpPr>
          <p:nvPr>
            <p:ph type="body" idx="1"/>
          </p:nvPr>
        </p:nvSpPr>
        <p:spPr>
          <a:xfrm>
            <a:off x="614363" y="1600200"/>
            <a:ext cx="7997825" cy="4530725"/>
          </a:xfrm>
        </p:spPr>
        <p:txBody>
          <a:bodyPr>
            <a:normAutofit/>
          </a:bodyPr>
          <a:lstStyle/>
          <a:p>
            <a:pPr marL="0" indent="0" algn="just" eaLnBrk="1" hangingPunct="1">
              <a:lnSpc>
                <a:spcPct val="170000"/>
              </a:lnSpc>
              <a:buFont typeface="Wingdings" pitchFamily="2" charset="2"/>
              <a:buNone/>
            </a:pPr>
            <a:r>
              <a:rPr lang="el-GR" sz="2800" dirty="0" smtClean="0"/>
              <a:t>Είναι η ημερομηνία που μία επιχείρηση παραλαμβάνει από μία άλλη ή παραδίδει σ' αυτή ένα περιουσιακό στοιχείο, στα πλαίσια</a:t>
            </a:r>
            <a:r>
              <a:rPr lang="en-US" sz="2800" dirty="0" smtClean="0"/>
              <a:t> </a:t>
            </a:r>
            <a:r>
              <a:rPr lang="el-GR" sz="2800" dirty="0" smtClean="0"/>
              <a:t>μιας συμφωνίας αγοράς ή πώλησης, αντίστοιχα</a:t>
            </a:r>
            <a:r>
              <a:rPr lang="en-US" sz="2800" dirty="0" smtClean="0"/>
              <a:t>.</a:t>
            </a:r>
          </a:p>
          <a:p>
            <a:pPr marL="0" indent="0" algn="just" eaLnBrk="1" hangingPunct="1">
              <a:lnSpc>
                <a:spcPct val="170000"/>
              </a:lnSpc>
              <a:buFont typeface="Wingdings" pitchFamily="2" charset="2"/>
              <a:buNone/>
            </a:pPr>
            <a:r>
              <a:rPr lang="el-GR" sz="2800" dirty="0" smtClean="0"/>
              <a:t>Η ημερομηνία διακανονισμού, στο πλείστον των περιπτώσεων, συμπίπτει με την ημερομηνία αξίας.</a:t>
            </a:r>
          </a:p>
        </p:txBody>
      </p:sp>
    </p:spTree>
  </p:cSld>
  <p:clrMapOvr>
    <a:masterClrMapping/>
  </p:clrMapOvr>
  <p:transition spd="med">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513" y="188641"/>
            <a:ext cx="8915276" cy="432048"/>
          </a:xfrm>
          <a:noFill/>
        </p:spPr>
        <p:txBody>
          <a:bodyPr>
            <a:normAutofit fontScale="90000"/>
          </a:bodyPr>
          <a:lstStyle/>
          <a:p>
            <a:pPr eaLnBrk="1" hangingPunct="1"/>
            <a:r>
              <a:rPr lang="el-GR" b="1" dirty="0" smtClean="0">
                <a:solidFill>
                  <a:srgbClr val="C00000"/>
                </a:solidFill>
              </a:rPr>
              <a:t>Η μεταβλητή του χρόνου στον εκτοκισμό</a:t>
            </a:r>
          </a:p>
        </p:txBody>
      </p:sp>
      <p:sp>
        <p:nvSpPr>
          <p:cNvPr id="16387" name="Rectangle 3"/>
          <p:cNvSpPr>
            <a:spLocks noGrp="1" noChangeArrowheads="1"/>
          </p:cNvSpPr>
          <p:nvPr>
            <p:ph type="body" idx="1"/>
          </p:nvPr>
        </p:nvSpPr>
        <p:spPr>
          <a:xfrm>
            <a:off x="179512" y="836712"/>
            <a:ext cx="8712968" cy="5832648"/>
          </a:xfrm>
        </p:spPr>
        <p:txBody>
          <a:bodyPr>
            <a:noAutofit/>
          </a:bodyPr>
          <a:lstStyle/>
          <a:p>
            <a:pPr marL="355600" algn="just" eaLnBrk="1" hangingPunct="1">
              <a:lnSpc>
                <a:spcPct val="115000"/>
              </a:lnSpc>
              <a:buFont typeface="Wingdings" pitchFamily="2" charset="2"/>
              <a:buNone/>
              <a:tabLst>
                <a:tab pos="723900" algn="l"/>
              </a:tabLst>
            </a:pPr>
            <a:r>
              <a:rPr lang="el-GR" sz="2200" b="1" u="sng" dirty="0" smtClean="0"/>
              <a:t>Πραγματικός αριθμός ημερών (</a:t>
            </a:r>
            <a:r>
              <a:rPr lang="en-US" sz="2200" b="1" u="sng" dirty="0" smtClean="0"/>
              <a:t>act)</a:t>
            </a:r>
            <a:r>
              <a:rPr lang="el-GR" sz="2200" b="1" u="sng" dirty="0" smtClean="0"/>
              <a:t>:</a:t>
            </a:r>
          </a:p>
          <a:p>
            <a:pPr marL="355600" algn="just" eaLnBrk="1" hangingPunct="1">
              <a:lnSpc>
                <a:spcPct val="115000"/>
              </a:lnSpc>
              <a:spcBef>
                <a:spcPct val="50000"/>
              </a:spcBef>
              <a:tabLst>
                <a:tab pos="723900" algn="l"/>
              </a:tabLst>
            </a:pPr>
            <a:r>
              <a:rPr lang="el-GR" sz="2200" dirty="0" smtClean="0"/>
              <a:t>Είναι ο αριθμός των ημερών που παρεμβάλλεται μεταξύ της ημερομηνίας έναρξης και της ημερομηνίας λήξης του εκτοκισμού. Η ημερομηνία λήξης της συναλλαγής δεν λαμβάνεται υπόψη.</a:t>
            </a:r>
          </a:p>
          <a:p>
            <a:pPr marL="355600" algn="just" eaLnBrk="1" hangingPunct="1">
              <a:lnSpc>
                <a:spcPct val="115000"/>
              </a:lnSpc>
              <a:spcBef>
                <a:spcPct val="50000"/>
              </a:spcBef>
              <a:tabLst>
                <a:tab pos="723900" algn="l"/>
              </a:tabLst>
            </a:pPr>
            <a:r>
              <a:rPr lang="el-GR" sz="2200" b="1" dirty="0" smtClean="0">
                <a:solidFill>
                  <a:srgbClr val="006600"/>
                </a:solidFill>
              </a:rPr>
              <a:t>Διάρκεια του χρόνου σε ημέρες στο δίσεκτο έτος</a:t>
            </a:r>
            <a:br>
              <a:rPr lang="el-GR" sz="2200" b="1" dirty="0" smtClean="0">
                <a:solidFill>
                  <a:srgbClr val="006600"/>
                </a:solidFill>
              </a:rPr>
            </a:br>
            <a:r>
              <a:rPr lang="el-GR" sz="2200" b="1" dirty="0" smtClean="0">
                <a:solidFill>
                  <a:srgbClr val="006600"/>
                </a:solidFill>
              </a:rPr>
              <a:t>Σύμφωνα με την προσέγγιση του </a:t>
            </a:r>
            <a:r>
              <a:rPr lang="en-US" sz="2200" b="1" dirty="0" smtClean="0">
                <a:solidFill>
                  <a:srgbClr val="006600"/>
                </a:solidFill>
              </a:rPr>
              <a:t>ISDA </a:t>
            </a:r>
            <a:r>
              <a:rPr lang="el-GR" sz="2200" b="1" dirty="0" smtClean="0">
                <a:solidFill>
                  <a:srgbClr val="006600"/>
                </a:solidFill>
              </a:rPr>
              <a:t>αν η εκτοκιζόμενη περίοδος: </a:t>
            </a:r>
          </a:p>
          <a:p>
            <a:pPr marL="355600" algn="just" eaLnBrk="1" hangingPunct="1">
              <a:lnSpc>
                <a:spcPct val="115000"/>
              </a:lnSpc>
              <a:spcBef>
                <a:spcPct val="50000"/>
              </a:spcBef>
              <a:tabLst>
                <a:tab pos="723900" algn="l"/>
              </a:tabLst>
            </a:pPr>
            <a:r>
              <a:rPr lang="el-GR" sz="2200" b="1" dirty="0" smtClean="0"/>
              <a:t>α.</a:t>
            </a:r>
            <a:r>
              <a:rPr lang="el-GR" sz="2200" dirty="0" smtClean="0"/>
              <a:t>	ανήκει ολόκληρη σε δίσεκτο έτος ως παρανομαστή βάζουμε 	πάντα 366, άσχετα αν στην περίοδο αυτή περιλαμβάνεται η 	29.2, και </a:t>
            </a:r>
          </a:p>
          <a:p>
            <a:pPr marL="355600" algn="just" eaLnBrk="1" hangingPunct="1">
              <a:lnSpc>
                <a:spcPct val="115000"/>
              </a:lnSpc>
              <a:spcBef>
                <a:spcPct val="50000"/>
              </a:spcBef>
              <a:tabLst>
                <a:tab pos="723900" algn="l"/>
              </a:tabLst>
            </a:pPr>
            <a:r>
              <a:rPr lang="el-GR" sz="2200" b="1" dirty="0" smtClean="0"/>
              <a:t>β.</a:t>
            </a:r>
            <a:r>
              <a:rPr lang="el-GR" sz="2200" dirty="0" smtClean="0"/>
              <a:t>	περιλαμβάνει ημέρες από δίσεκτο και ημέρες από μη δίσεκτο 	έτος ο παρανομαστής είναι 366 για τις ημέρες που ανήκουν </a:t>
            </a:r>
            <a:r>
              <a:rPr lang="el-GR" sz="2400" dirty="0" smtClean="0"/>
              <a:t>	στο δίσεκτο και 365 για</a:t>
            </a:r>
            <a:r>
              <a:rPr lang="en-US" sz="2400" dirty="0" smtClean="0"/>
              <a:t> </a:t>
            </a:r>
            <a:r>
              <a:rPr lang="el-GR" sz="2400" dirty="0" smtClean="0"/>
              <a:t>αυτές που ανήκουν στο μη δίσεκτο 	έτος.</a:t>
            </a:r>
          </a:p>
        </p:txBody>
      </p:sp>
    </p:spTree>
  </p:cSld>
  <p:clrMapOvr>
    <a:masterClrMapping/>
  </p:clrMapOvr>
  <p:transition spd="med">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6225"/>
            <a:ext cx="8077200" cy="631825"/>
          </a:xfrm>
          <a:noFill/>
        </p:spPr>
        <p:txBody>
          <a:bodyPr>
            <a:normAutofit fontScale="90000"/>
          </a:bodyPr>
          <a:lstStyle/>
          <a:p>
            <a:pPr eaLnBrk="1" hangingPunct="1"/>
            <a:r>
              <a:rPr lang="el-GR" b="1" dirty="0" smtClean="0">
                <a:solidFill>
                  <a:srgbClr val="006600"/>
                </a:solidFill>
              </a:rPr>
              <a:t>Υπολογισμός ημερών εκτοκισμού</a:t>
            </a:r>
          </a:p>
        </p:txBody>
      </p:sp>
      <p:grpSp>
        <p:nvGrpSpPr>
          <p:cNvPr id="2" name="Group 3"/>
          <p:cNvGrpSpPr>
            <a:grpSpLocks/>
          </p:cNvGrpSpPr>
          <p:nvPr/>
        </p:nvGrpSpPr>
        <p:grpSpPr bwMode="auto">
          <a:xfrm>
            <a:off x="468313" y="1700213"/>
            <a:ext cx="8064500" cy="2355850"/>
            <a:chOff x="295" y="1719"/>
            <a:chExt cx="5080" cy="1484"/>
          </a:xfrm>
        </p:grpSpPr>
        <p:grpSp>
          <p:nvGrpSpPr>
            <p:cNvPr id="3" name="Group 4"/>
            <p:cNvGrpSpPr>
              <a:grpSpLocks/>
            </p:cNvGrpSpPr>
            <p:nvPr/>
          </p:nvGrpSpPr>
          <p:grpSpPr bwMode="auto">
            <a:xfrm>
              <a:off x="295" y="2160"/>
              <a:ext cx="5080" cy="181"/>
              <a:chOff x="1020" y="2160"/>
              <a:chExt cx="3674" cy="136"/>
            </a:xfrm>
          </p:grpSpPr>
          <p:sp>
            <p:nvSpPr>
              <p:cNvPr id="17432" name="Line 5"/>
              <p:cNvSpPr>
                <a:spLocks noChangeShapeType="1"/>
              </p:cNvSpPr>
              <p:nvPr/>
            </p:nvSpPr>
            <p:spPr bwMode="auto">
              <a:xfrm>
                <a:off x="1020" y="2160"/>
                <a:ext cx="3674" cy="0"/>
              </a:xfrm>
              <a:prstGeom prst="line">
                <a:avLst/>
              </a:prstGeom>
              <a:noFill/>
              <a:ln w="9525">
                <a:solidFill>
                  <a:schemeClr val="tx1"/>
                </a:solidFill>
                <a:round/>
                <a:headEnd/>
                <a:tailEnd/>
              </a:ln>
              <a:effectLst/>
            </p:spPr>
            <p:txBody>
              <a:bodyPr/>
              <a:lstStyle/>
              <a:p>
                <a:endParaRPr lang="el-GR" dirty="0"/>
              </a:p>
            </p:txBody>
          </p:sp>
          <p:grpSp>
            <p:nvGrpSpPr>
              <p:cNvPr id="4" name="Group 6"/>
              <p:cNvGrpSpPr>
                <a:grpSpLocks/>
              </p:cNvGrpSpPr>
              <p:nvPr/>
            </p:nvGrpSpPr>
            <p:grpSpPr bwMode="auto">
              <a:xfrm>
                <a:off x="1520" y="2160"/>
                <a:ext cx="2721" cy="136"/>
                <a:chOff x="1520" y="2160"/>
                <a:chExt cx="2721" cy="136"/>
              </a:xfrm>
            </p:grpSpPr>
            <p:sp>
              <p:nvSpPr>
                <p:cNvPr id="17434" name="Line 7"/>
                <p:cNvSpPr>
                  <a:spLocks noChangeShapeType="1"/>
                </p:cNvSpPr>
                <p:nvPr/>
              </p:nvSpPr>
              <p:spPr bwMode="auto">
                <a:xfrm>
                  <a:off x="1520" y="2160"/>
                  <a:ext cx="0" cy="136"/>
                </a:xfrm>
                <a:prstGeom prst="line">
                  <a:avLst/>
                </a:prstGeom>
                <a:noFill/>
                <a:ln w="9525">
                  <a:solidFill>
                    <a:schemeClr val="tx1"/>
                  </a:solidFill>
                  <a:round/>
                  <a:headEnd/>
                  <a:tailEnd/>
                </a:ln>
                <a:effectLst/>
              </p:spPr>
              <p:txBody>
                <a:bodyPr/>
                <a:lstStyle/>
                <a:p>
                  <a:endParaRPr lang="el-GR" dirty="0"/>
                </a:p>
              </p:txBody>
            </p:sp>
            <p:sp>
              <p:nvSpPr>
                <p:cNvPr id="17435" name="Line 8"/>
                <p:cNvSpPr>
                  <a:spLocks noChangeShapeType="1"/>
                </p:cNvSpPr>
                <p:nvPr/>
              </p:nvSpPr>
              <p:spPr bwMode="auto">
                <a:xfrm>
                  <a:off x="2427" y="2160"/>
                  <a:ext cx="0" cy="136"/>
                </a:xfrm>
                <a:prstGeom prst="line">
                  <a:avLst/>
                </a:prstGeom>
                <a:noFill/>
                <a:ln w="9525">
                  <a:solidFill>
                    <a:schemeClr val="tx1"/>
                  </a:solidFill>
                  <a:round/>
                  <a:headEnd/>
                  <a:tailEnd/>
                </a:ln>
                <a:effectLst/>
              </p:spPr>
              <p:txBody>
                <a:bodyPr/>
                <a:lstStyle/>
                <a:p>
                  <a:endParaRPr lang="el-GR" dirty="0"/>
                </a:p>
              </p:txBody>
            </p:sp>
            <p:sp>
              <p:nvSpPr>
                <p:cNvPr id="17436" name="Line 9"/>
                <p:cNvSpPr>
                  <a:spLocks noChangeShapeType="1"/>
                </p:cNvSpPr>
                <p:nvPr/>
              </p:nvSpPr>
              <p:spPr bwMode="auto">
                <a:xfrm>
                  <a:off x="3334" y="2160"/>
                  <a:ext cx="0" cy="136"/>
                </a:xfrm>
                <a:prstGeom prst="line">
                  <a:avLst/>
                </a:prstGeom>
                <a:noFill/>
                <a:ln w="9525">
                  <a:solidFill>
                    <a:schemeClr val="tx1"/>
                  </a:solidFill>
                  <a:round/>
                  <a:headEnd/>
                  <a:tailEnd/>
                </a:ln>
                <a:effectLst/>
              </p:spPr>
              <p:txBody>
                <a:bodyPr/>
                <a:lstStyle/>
                <a:p>
                  <a:endParaRPr lang="el-GR" dirty="0"/>
                </a:p>
              </p:txBody>
            </p:sp>
            <p:sp>
              <p:nvSpPr>
                <p:cNvPr id="17437" name="Line 10"/>
                <p:cNvSpPr>
                  <a:spLocks noChangeShapeType="1"/>
                </p:cNvSpPr>
                <p:nvPr/>
              </p:nvSpPr>
              <p:spPr bwMode="auto">
                <a:xfrm>
                  <a:off x="4241" y="2160"/>
                  <a:ext cx="0" cy="136"/>
                </a:xfrm>
                <a:prstGeom prst="line">
                  <a:avLst/>
                </a:prstGeom>
                <a:noFill/>
                <a:ln w="9525">
                  <a:solidFill>
                    <a:schemeClr val="tx1"/>
                  </a:solidFill>
                  <a:round/>
                  <a:headEnd/>
                  <a:tailEnd/>
                </a:ln>
                <a:effectLst/>
              </p:spPr>
              <p:txBody>
                <a:bodyPr/>
                <a:lstStyle/>
                <a:p>
                  <a:endParaRPr lang="el-GR" dirty="0"/>
                </a:p>
              </p:txBody>
            </p:sp>
          </p:grpSp>
        </p:grpSp>
        <p:grpSp>
          <p:nvGrpSpPr>
            <p:cNvPr id="5" name="Group 11"/>
            <p:cNvGrpSpPr>
              <a:grpSpLocks/>
            </p:cNvGrpSpPr>
            <p:nvPr/>
          </p:nvGrpSpPr>
          <p:grpSpPr bwMode="auto">
            <a:xfrm>
              <a:off x="657" y="1719"/>
              <a:ext cx="4371" cy="233"/>
              <a:chOff x="657" y="1719"/>
              <a:chExt cx="4371" cy="233"/>
            </a:xfrm>
          </p:grpSpPr>
          <p:sp>
            <p:nvSpPr>
              <p:cNvPr id="17428" name="Text Box 12"/>
              <p:cNvSpPr txBox="1">
                <a:spLocks noChangeArrowheads="1"/>
              </p:cNvSpPr>
              <p:nvPr/>
            </p:nvSpPr>
            <p:spPr bwMode="auto">
              <a:xfrm>
                <a:off x="657" y="1719"/>
                <a:ext cx="564" cy="233"/>
              </a:xfrm>
              <a:prstGeom prst="rect">
                <a:avLst/>
              </a:prstGeom>
              <a:noFill/>
              <a:ln w="9525">
                <a:noFill/>
                <a:miter lim="800000"/>
                <a:headEnd/>
                <a:tailEnd/>
              </a:ln>
              <a:effectLst/>
            </p:spPr>
            <p:txBody>
              <a:bodyPr wrap="none">
                <a:spAutoFit/>
              </a:bodyPr>
              <a:lstStyle/>
              <a:p>
                <a:r>
                  <a:rPr lang="el-GR" b="1" dirty="0"/>
                  <a:t>ώρα 12</a:t>
                </a:r>
              </a:p>
            </p:txBody>
          </p:sp>
          <p:sp>
            <p:nvSpPr>
              <p:cNvPr id="17429" name="Text Box 13"/>
              <p:cNvSpPr txBox="1">
                <a:spLocks noChangeArrowheads="1"/>
              </p:cNvSpPr>
              <p:nvPr/>
            </p:nvSpPr>
            <p:spPr bwMode="auto">
              <a:xfrm>
                <a:off x="1924" y="1719"/>
                <a:ext cx="564" cy="233"/>
              </a:xfrm>
              <a:prstGeom prst="rect">
                <a:avLst/>
              </a:prstGeom>
              <a:noFill/>
              <a:ln w="9525">
                <a:noFill/>
                <a:miter lim="800000"/>
                <a:headEnd/>
                <a:tailEnd/>
              </a:ln>
              <a:effectLst/>
            </p:spPr>
            <p:txBody>
              <a:bodyPr wrap="none">
                <a:spAutoFit/>
              </a:bodyPr>
              <a:lstStyle/>
              <a:p>
                <a:r>
                  <a:rPr lang="el-GR" b="1" dirty="0"/>
                  <a:t>ώρα 12</a:t>
                </a:r>
              </a:p>
            </p:txBody>
          </p:sp>
          <p:sp>
            <p:nvSpPr>
              <p:cNvPr id="17430" name="Text Box 14"/>
              <p:cNvSpPr txBox="1">
                <a:spLocks noChangeArrowheads="1"/>
              </p:cNvSpPr>
              <p:nvPr/>
            </p:nvSpPr>
            <p:spPr bwMode="auto">
              <a:xfrm>
                <a:off x="3194" y="1719"/>
                <a:ext cx="564" cy="233"/>
              </a:xfrm>
              <a:prstGeom prst="rect">
                <a:avLst/>
              </a:prstGeom>
              <a:noFill/>
              <a:ln w="9525">
                <a:noFill/>
                <a:miter lim="800000"/>
                <a:headEnd/>
                <a:tailEnd/>
              </a:ln>
              <a:effectLst/>
            </p:spPr>
            <p:txBody>
              <a:bodyPr wrap="none">
                <a:spAutoFit/>
              </a:bodyPr>
              <a:lstStyle/>
              <a:p>
                <a:r>
                  <a:rPr lang="el-GR" b="1" dirty="0"/>
                  <a:t>ώρα 12</a:t>
                </a:r>
              </a:p>
            </p:txBody>
          </p:sp>
          <p:sp>
            <p:nvSpPr>
              <p:cNvPr id="17431" name="Text Box 15"/>
              <p:cNvSpPr txBox="1">
                <a:spLocks noChangeArrowheads="1"/>
              </p:cNvSpPr>
              <p:nvPr/>
            </p:nvSpPr>
            <p:spPr bwMode="auto">
              <a:xfrm>
                <a:off x="4464" y="1719"/>
                <a:ext cx="564" cy="233"/>
              </a:xfrm>
              <a:prstGeom prst="rect">
                <a:avLst/>
              </a:prstGeom>
              <a:noFill/>
              <a:ln w="9525">
                <a:noFill/>
                <a:miter lim="800000"/>
                <a:headEnd/>
                <a:tailEnd/>
              </a:ln>
              <a:effectLst/>
            </p:spPr>
            <p:txBody>
              <a:bodyPr wrap="none">
                <a:spAutoFit/>
              </a:bodyPr>
              <a:lstStyle/>
              <a:p>
                <a:r>
                  <a:rPr lang="el-GR" b="1" dirty="0"/>
                  <a:t>ώρα 12</a:t>
                </a:r>
              </a:p>
            </p:txBody>
          </p:sp>
        </p:grpSp>
        <p:grpSp>
          <p:nvGrpSpPr>
            <p:cNvPr id="6" name="Group 16"/>
            <p:cNvGrpSpPr>
              <a:grpSpLocks/>
            </p:cNvGrpSpPr>
            <p:nvPr/>
          </p:nvGrpSpPr>
          <p:grpSpPr bwMode="auto">
            <a:xfrm>
              <a:off x="816" y="2341"/>
              <a:ext cx="4131" cy="233"/>
              <a:chOff x="816" y="2341"/>
              <a:chExt cx="4131" cy="233"/>
            </a:xfrm>
          </p:grpSpPr>
          <p:sp>
            <p:nvSpPr>
              <p:cNvPr id="17424" name="Text Box 17"/>
              <p:cNvSpPr txBox="1">
                <a:spLocks noChangeArrowheads="1"/>
              </p:cNvSpPr>
              <p:nvPr/>
            </p:nvSpPr>
            <p:spPr bwMode="auto">
              <a:xfrm>
                <a:off x="816" y="2341"/>
                <a:ext cx="376" cy="233"/>
              </a:xfrm>
              <a:prstGeom prst="rect">
                <a:avLst/>
              </a:prstGeom>
              <a:noFill/>
              <a:ln w="9525">
                <a:noFill/>
                <a:miter lim="800000"/>
                <a:headEnd/>
                <a:tailEnd/>
              </a:ln>
              <a:effectLst/>
            </p:spPr>
            <p:txBody>
              <a:bodyPr wrap="none">
                <a:spAutoFit/>
              </a:bodyPr>
              <a:lstStyle/>
              <a:p>
                <a:pPr algn="ctr"/>
                <a:r>
                  <a:rPr lang="el-GR" b="1" dirty="0"/>
                  <a:t>20.9</a:t>
                </a:r>
              </a:p>
            </p:txBody>
          </p:sp>
          <p:sp>
            <p:nvSpPr>
              <p:cNvPr id="17425" name="Text Box 18"/>
              <p:cNvSpPr txBox="1">
                <a:spLocks noChangeArrowheads="1"/>
              </p:cNvSpPr>
              <p:nvPr/>
            </p:nvSpPr>
            <p:spPr bwMode="auto">
              <a:xfrm>
                <a:off x="2030" y="2341"/>
                <a:ext cx="376" cy="233"/>
              </a:xfrm>
              <a:prstGeom prst="rect">
                <a:avLst/>
              </a:prstGeom>
              <a:noFill/>
              <a:ln w="9525">
                <a:noFill/>
                <a:miter lim="800000"/>
                <a:headEnd/>
                <a:tailEnd/>
              </a:ln>
              <a:effectLst/>
            </p:spPr>
            <p:txBody>
              <a:bodyPr wrap="none">
                <a:spAutoFit/>
              </a:bodyPr>
              <a:lstStyle/>
              <a:p>
                <a:r>
                  <a:rPr lang="el-GR" b="1" dirty="0"/>
                  <a:t>21.9</a:t>
                </a:r>
              </a:p>
            </p:txBody>
          </p:sp>
          <p:sp>
            <p:nvSpPr>
              <p:cNvPr id="17426" name="Text Box 19"/>
              <p:cNvSpPr txBox="1">
                <a:spLocks noChangeArrowheads="1"/>
              </p:cNvSpPr>
              <p:nvPr/>
            </p:nvSpPr>
            <p:spPr bwMode="auto">
              <a:xfrm>
                <a:off x="3300" y="2341"/>
                <a:ext cx="376" cy="233"/>
              </a:xfrm>
              <a:prstGeom prst="rect">
                <a:avLst/>
              </a:prstGeom>
              <a:noFill/>
              <a:ln w="9525">
                <a:noFill/>
                <a:miter lim="800000"/>
                <a:headEnd/>
                <a:tailEnd/>
              </a:ln>
              <a:effectLst/>
            </p:spPr>
            <p:txBody>
              <a:bodyPr wrap="none">
                <a:spAutoFit/>
              </a:bodyPr>
              <a:lstStyle/>
              <a:p>
                <a:r>
                  <a:rPr lang="el-GR" b="1" dirty="0"/>
                  <a:t>22.9</a:t>
                </a:r>
              </a:p>
            </p:txBody>
          </p:sp>
          <p:sp>
            <p:nvSpPr>
              <p:cNvPr id="17427" name="Text Box 20"/>
              <p:cNvSpPr txBox="1">
                <a:spLocks noChangeArrowheads="1"/>
              </p:cNvSpPr>
              <p:nvPr/>
            </p:nvSpPr>
            <p:spPr bwMode="auto">
              <a:xfrm>
                <a:off x="4571" y="2341"/>
                <a:ext cx="376" cy="233"/>
              </a:xfrm>
              <a:prstGeom prst="rect">
                <a:avLst/>
              </a:prstGeom>
              <a:noFill/>
              <a:ln w="9525">
                <a:noFill/>
                <a:miter lim="800000"/>
                <a:headEnd/>
                <a:tailEnd/>
              </a:ln>
              <a:effectLst/>
            </p:spPr>
            <p:txBody>
              <a:bodyPr wrap="none">
                <a:spAutoFit/>
              </a:bodyPr>
              <a:lstStyle/>
              <a:p>
                <a:r>
                  <a:rPr lang="el-GR" b="1" dirty="0"/>
                  <a:t>23.9</a:t>
                </a:r>
              </a:p>
            </p:txBody>
          </p:sp>
        </p:grpSp>
        <p:grpSp>
          <p:nvGrpSpPr>
            <p:cNvPr id="7" name="Group 21"/>
            <p:cNvGrpSpPr>
              <a:grpSpLocks/>
            </p:cNvGrpSpPr>
            <p:nvPr/>
          </p:nvGrpSpPr>
          <p:grpSpPr bwMode="auto">
            <a:xfrm>
              <a:off x="1021" y="2568"/>
              <a:ext cx="3720" cy="272"/>
              <a:chOff x="1021" y="2568"/>
              <a:chExt cx="3720" cy="272"/>
            </a:xfrm>
          </p:grpSpPr>
          <p:sp>
            <p:nvSpPr>
              <p:cNvPr id="17421" name="Arc 22"/>
              <p:cNvSpPr>
                <a:spLocks/>
              </p:cNvSpPr>
              <p:nvPr/>
            </p:nvSpPr>
            <p:spPr bwMode="auto">
              <a:xfrm flipV="1">
                <a:off x="1021" y="2568"/>
                <a:ext cx="1178" cy="272"/>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Lst>
                <a:ahLst/>
                <a:cxnLst>
                  <a:cxn ang="T6">
                    <a:pos x="T0" y="T1"/>
                  </a:cxn>
                  <a:cxn ang="T7">
                    <a:pos x="T2" y="T3"/>
                  </a:cxn>
                  <a:cxn ang="T8">
                    <a:pos x="T4" y="T5"/>
                  </a:cxn>
                </a:cxnLst>
                <a:rect l="0" t="0" r="r" b="b"/>
                <a:pathLst>
                  <a:path w="43134" h="21600" fill="none" extrusionOk="0">
                    <a:moveTo>
                      <a:pt x="0" y="20404"/>
                    </a:moveTo>
                    <a:cubicBezTo>
                      <a:pt x="634" y="8956"/>
                      <a:pt x="10102" y="-1"/>
                      <a:pt x="21567" y="0"/>
                    </a:cubicBezTo>
                    <a:cubicBezTo>
                      <a:pt x="33029" y="0"/>
                      <a:pt x="42496" y="8953"/>
                      <a:pt x="43133" y="20399"/>
                    </a:cubicBezTo>
                  </a:path>
                  <a:path w="43134" h="21600" stroke="0" extrusionOk="0">
                    <a:moveTo>
                      <a:pt x="0" y="20404"/>
                    </a:moveTo>
                    <a:cubicBezTo>
                      <a:pt x="634" y="8956"/>
                      <a:pt x="10102" y="-1"/>
                      <a:pt x="21567" y="0"/>
                    </a:cubicBezTo>
                    <a:cubicBezTo>
                      <a:pt x="33029" y="0"/>
                      <a:pt x="42496" y="8953"/>
                      <a:pt x="43133" y="20399"/>
                    </a:cubicBezTo>
                    <a:lnTo>
                      <a:pt x="21567" y="21600"/>
                    </a:lnTo>
                    <a:lnTo>
                      <a:pt x="0" y="20404"/>
                    </a:lnTo>
                    <a:close/>
                  </a:path>
                </a:pathLst>
              </a:custGeom>
              <a:noFill/>
              <a:ln w="9525">
                <a:solidFill>
                  <a:srgbClr val="000000"/>
                </a:solidFill>
                <a:round/>
                <a:headEnd/>
                <a:tailEnd/>
              </a:ln>
            </p:spPr>
            <p:txBody>
              <a:bodyPr/>
              <a:lstStyle/>
              <a:p>
                <a:endParaRPr lang="el-GR" dirty="0"/>
              </a:p>
            </p:txBody>
          </p:sp>
          <p:sp>
            <p:nvSpPr>
              <p:cNvPr id="17422" name="Arc 23"/>
              <p:cNvSpPr>
                <a:spLocks/>
              </p:cNvSpPr>
              <p:nvPr/>
            </p:nvSpPr>
            <p:spPr bwMode="auto">
              <a:xfrm flipV="1">
                <a:off x="2292" y="2568"/>
                <a:ext cx="1178" cy="272"/>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Lst>
                <a:ahLst/>
                <a:cxnLst>
                  <a:cxn ang="T6">
                    <a:pos x="T0" y="T1"/>
                  </a:cxn>
                  <a:cxn ang="T7">
                    <a:pos x="T2" y="T3"/>
                  </a:cxn>
                  <a:cxn ang="T8">
                    <a:pos x="T4" y="T5"/>
                  </a:cxn>
                </a:cxnLst>
                <a:rect l="0" t="0" r="r" b="b"/>
                <a:pathLst>
                  <a:path w="43134" h="21600" fill="none" extrusionOk="0">
                    <a:moveTo>
                      <a:pt x="0" y="20404"/>
                    </a:moveTo>
                    <a:cubicBezTo>
                      <a:pt x="634" y="8956"/>
                      <a:pt x="10102" y="-1"/>
                      <a:pt x="21567" y="0"/>
                    </a:cubicBezTo>
                    <a:cubicBezTo>
                      <a:pt x="33029" y="0"/>
                      <a:pt x="42496" y="8953"/>
                      <a:pt x="43133" y="20399"/>
                    </a:cubicBezTo>
                  </a:path>
                  <a:path w="43134" h="21600" stroke="0" extrusionOk="0">
                    <a:moveTo>
                      <a:pt x="0" y="20404"/>
                    </a:moveTo>
                    <a:cubicBezTo>
                      <a:pt x="634" y="8956"/>
                      <a:pt x="10102" y="-1"/>
                      <a:pt x="21567" y="0"/>
                    </a:cubicBezTo>
                    <a:cubicBezTo>
                      <a:pt x="33029" y="0"/>
                      <a:pt x="42496" y="8953"/>
                      <a:pt x="43133" y="20399"/>
                    </a:cubicBezTo>
                    <a:lnTo>
                      <a:pt x="21567" y="21600"/>
                    </a:lnTo>
                    <a:lnTo>
                      <a:pt x="0" y="20404"/>
                    </a:lnTo>
                    <a:close/>
                  </a:path>
                </a:pathLst>
              </a:custGeom>
              <a:noFill/>
              <a:ln w="9525">
                <a:solidFill>
                  <a:srgbClr val="000000"/>
                </a:solidFill>
                <a:round/>
                <a:headEnd/>
                <a:tailEnd/>
              </a:ln>
            </p:spPr>
            <p:txBody>
              <a:bodyPr/>
              <a:lstStyle/>
              <a:p>
                <a:endParaRPr lang="el-GR" dirty="0"/>
              </a:p>
            </p:txBody>
          </p:sp>
          <p:sp>
            <p:nvSpPr>
              <p:cNvPr id="17423" name="Arc 24"/>
              <p:cNvSpPr>
                <a:spLocks/>
              </p:cNvSpPr>
              <p:nvPr/>
            </p:nvSpPr>
            <p:spPr bwMode="auto">
              <a:xfrm flipV="1">
                <a:off x="3563" y="2568"/>
                <a:ext cx="1178" cy="272"/>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Lst>
                <a:ahLst/>
                <a:cxnLst>
                  <a:cxn ang="T6">
                    <a:pos x="T0" y="T1"/>
                  </a:cxn>
                  <a:cxn ang="T7">
                    <a:pos x="T2" y="T3"/>
                  </a:cxn>
                  <a:cxn ang="T8">
                    <a:pos x="T4" y="T5"/>
                  </a:cxn>
                </a:cxnLst>
                <a:rect l="0" t="0" r="r" b="b"/>
                <a:pathLst>
                  <a:path w="43134" h="21600" fill="none" extrusionOk="0">
                    <a:moveTo>
                      <a:pt x="0" y="20404"/>
                    </a:moveTo>
                    <a:cubicBezTo>
                      <a:pt x="634" y="8956"/>
                      <a:pt x="10102" y="-1"/>
                      <a:pt x="21567" y="0"/>
                    </a:cubicBezTo>
                    <a:cubicBezTo>
                      <a:pt x="33029" y="0"/>
                      <a:pt x="42496" y="8953"/>
                      <a:pt x="43133" y="20399"/>
                    </a:cubicBezTo>
                  </a:path>
                  <a:path w="43134" h="21600" stroke="0" extrusionOk="0">
                    <a:moveTo>
                      <a:pt x="0" y="20404"/>
                    </a:moveTo>
                    <a:cubicBezTo>
                      <a:pt x="634" y="8956"/>
                      <a:pt x="10102" y="-1"/>
                      <a:pt x="21567" y="0"/>
                    </a:cubicBezTo>
                    <a:cubicBezTo>
                      <a:pt x="33029" y="0"/>
                      <a:pt x="42496" y="8953"/>
                      <a:pt x="43133" y="20399"/>
                    </a:cubicBezTo>
                    <a:lnTo>
                      <a:pt x="21567" y="21600"/>
                    </a:lnTo>
                    <a:lnTo>
                      <a:pt x="0" y="20404"/>
                    </a:lnTo>
                    <a:close/>
                  </a:path>
                </a:pathLst>
              </a:custGeom>
              <a:noFill/>
              <a:ln w="9525">
                <a:solidFill>
                  <a:srgbClr val="000000"/>
                </a:solidFill>
                <a:round/>
                <a:headEnd/>
                <a:tailEnd/>
              </a:ln>
            </p:spPr>
            <p:txBody>
              <a:bodyPr/>
              <a:lstStyle/>
              <a:p>
                <a:endParaRPr lang="el-GR" dirty="0"/>
              </a:p>
            </p:txBody>
          </p:sp>
        </p:grpSp>
        <p:grpSp>
          <p:nvGrpSpPr>
            <p:cNvPr id="8" name="Group 25"/>
            <p:cNvGrpSpPr>
              <a:grpSpLocks/>
            </p:cNvGrpSpPr>
            <p:nvPr/>
          </p:nvGrpSpPr>
          <p:grpSpPr bwMode="auto">
            <a:xfrm>
              <a:off x="1222" y="2972"/>
              <a:ext cx="3372" cy="231"/>
              <a:chOff x="1222" y="2972"/>
              <a:chExt cx="3372" cy="231"/>
            </a:xfrm>
          </p:grpSpPr>
          <p:sp>
            <p:nvSpPr>
              <p:cNvPr id="17418" name="Text Box 26"/>
              <p:cNvSpPr txBox="1">
                <a:spLocks noChangeArrowheads="1"/>
              </p:cNvSpPr>
              <p:nvPr/>
            </p:nvSpPr>
            <p:spPr bwMode="auto">
              <a:xfrm>
                <a:off x="1222" y="2972"/>
                <a:ext cx="716" cy="231"/>
              </a:xfrm>
              <a:prstGeom prst="rect">
                <a:avLst/>
              </a:prstGeom>
              <a:noFill/>
              <a:ln w="9525">
                <a:noFill/>
                <a:miter lim="800000"/>
                <a:headEnd/>
                <a:tailEnd/>
              </a:ln>
              <a:effectLst/>
            </p:spPr>
            <p:txBody>
              <a:bodyPr>
                <a:spAutoFit/>
              </a:bodyPr>
              <a:lstStyle/>
              <a:p>
                <a:pPr algn="ctr">
                  <a:spcBef>
                    <a:spcPct val="50000"/>
                  </a:spcBef>
                </a:pPr>
                <a:r>
                  <a:rPr lang="el-GR" b="1" dirty="0"/>
                  <a:t>1 ημέρα</a:t>
                </a:r>
              </a:p>
            </p:txBody>
          </p:sp>
          <p:sp>
            <p:nvSpPr>
              <p:cNvPr id="17419" name="Text Box 27"/>
              <p:cNvSpPr txBox="1">
                <a:spLocks noChangeArrowheads="1"/>
              </p:cNvSpPr>
              <p:nvPr/>
            </p:nvSpPr>
            <p:spPr bwMode="auto">
              <a:xfrm>
                <a:off x="2526" y="2972"/>
                <a:ext cx="716" cy="231"/>
              </a:xfrm>
              <a:prstGeom prst="rect">
                <a:avLst/>
              </a:prstGeom>
              <a:noFill/>
              <a:ln w="9525">
                <a:noFill/>
                <a:miter lim="800000"/>
                <a:headEnd/>
                <a:tailEnd/>
              </a:ln>
              <a:effectLst/>
            </p:spPr>
            <p:txBody>
              <a:bodyPr>
                <a:spAutoFit/>
              </a:bodyPr>
              <a:lstStyle/>
              <a:p>
                <a:pPr algn="ctr">
                  <a:spcBef>
                    <a:spcPct val="50000"/>
                  </a:spcBef>
                </a:pPr>
                <a:r>
                  <a:rPr lang="el-GR" b="1" dirty="0"/>
                  <a:t>2 ημέρες</a:t>
                </a:r>
              </a:p>
            </p:txBody>
          </p:sp>
          <p:sp>
            <p:nvSpPr>
              <p:cNvPr id="17420" name="Text Box 28"/>
              <p:cNvSpPr txBox="1">
                <a:spLocks noChangeArrowheads="1"/>
              </p:cNvSpPr>
              <p:nvPr/>
            </p:nvSpPr>
            <p:spPr bwMode="auto">
              <a:xfrm>
                <a:off x="3878" y="2972"/>
                <a:ext cx="716" cy="231"/>
              </a:xfrm>
              <a:prstGeom prst="rect">
                <a:avLst/>
              </a:prstGeom>
              <a:noFill/>
              <a:ln w="9525">
                <a:noFill/>
                <a:miter lim="800000"/>
                <a:headEnd/>
                <a:tailEnd/>
              </a:ln>
              <a:effectLst/>
            </p:spPr>
            <p:txBody>
              <a:bodyPr>
                <a:spAutoFit/>
              </a:bodyPr>
              <a:lstStyle/>
              <a:p>
                <a:pPr algn="ctr">
                  <a:spcBef>
                    <a:spcPct val="50000"/>
                  </a:spcBef>
                </a:pPr>
                <a:r>
                  <a:rPr lang="el-GR" b="1" dirty="0"/>
                  <a:t>3 ημέρες</a:t>
                </a:r>
              </a:p>
            </p:txBody>
          </p:sp>
        </p:grpSp>
      </p:grpSp>
      <p:sp>
        <p:nvSpPr>
          <p:cNvPr id="17412" name="Text Box 29"/>
          <p:cNvSpPr txBox="1">
            <a:spLocks noChangeArrowheads="1"/>
          </p:cNvSpPr>
          <p:nvPr/>
        </p:nvSpPr>
        <p:spPr bwMode="auto">
          <a:xfrm>
            <a:off x="395536" y="4889500"/>
            <a:ext cx="8568951" cy="1384995"/>
          </a:xfrm>
          <a:prstGeom prst="rect">
            <a:avLst/>
          </a:prstGeom>
          <a:noFill/>
          <a:ln w="9525">
            <a:noFill/>
            <a:miter lim="800000"/>
            <a:headEnd/>
            <a:tailEnd/>
          </a:ln>
          <a:effectLst/>
        </p:spPr>
        <p:txBody>
          <a:bodyPr wrap="square">
            <a:spAutoFit/>
          </a:bodyPr>
          <a:lstStyle/>
          <a:p>
            <a:r>
              <a:rPr lang="el-GR" sz="2400" dirty="0"/>
              <a:t>Κατά τον υπολογισμό των ημερών εκτοκισμού δεν λαμβάνουμε υπόψη την τελευταία ημέρα.</a:t>
            </a:r>
          </a:p>
          <a:p>
            <a:pPr>
              <a:lnSpc>
                <a:spcPct val="150000"/>
              </a:lnSpc>
            </a:pPr>
            <a:r>
              <a:rPr lang="el-GR" sz="2400" dirty="0"/>
              <a:t>Έτσι, οι ημέρες εκτοκισμού </a:t>
            </a:r>
            <a:r>
              <a:rPr lang="el-GR" sz="2400" b="1" dirty="0"/>
              <a:t>δεν είναι </a:t>
            </a:r>
            <a:r>
              <a:rPr lang="en-US" sz="2400" b="1" dirty="0" smtClean="0">
                <a:solidFill>
                  <a:srgbClr val="FF0000"/>
                </a:solidFill>
              </a:rPr>
              <a:t>4</a:t>
            </a:r>
            <a:r>
              <a:rPr lang="el-GR" sz="2400" b="1" dirty="0" smtClean="0"/>
              <a:t> </a:t>
            </a:r>
            <a:r>
              <a:rPr lang="el-GR" sz="2400" b="1" dirty="0">
                <a:solidFill>
                  <a:srgbClr val="006600"/>
                </a:solidFill>
              </a:rPr>
              <a:t>αλλά</a:t>
            </a:r>
            <a:r>
              <a:rPr lang="el-GR" sz="2400" b="1" dirty="0"/>
              <a:t> </a:t>
            </a:r>
            <a:r>
              <a:rPr lang="en-US" sz="2400" b="1" dirty="0" smtClean="0">
                <a:solidFill>
                  <a:srgbClr val="0000FF"/>
                </a:solidFill>
              </a:rPr>
              <a:t>3</a:t>
            </a:r>
            <a:r>
              <a:rPr lang="el-GR" sz="2400" b="1" dirty="0" smtClean="0">
                <a:solidFill>
                  <a:srgbClr val="0000FF"/>
                </a:solidFill>
              </a:rPr>
              <a:t>.</a:t>
            </a:r>
            <a:endParaRPr lang="el-GR" sz="2400" b="1" dirty="0">
              <a:solidFill>
                <a:srgbClr val="0000FF"/>
              </a:solidFill>
            </a:endParaRPr>
          </a:p>
        </p:txBody>
      </p:sp>
    </p:spTree>
  </p:cSld>
  <p:clrMapOvr>
    <a:masterClrMapping/>
  </p:clrMapOvr>
  <p:transition spd="med">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0825" y="1484313"/>
            <a:ext cx="8713788" cy="1439862"/>
            <a:chOff x="158" y="935"/>
            <a:chExt cx="5489" cy="907"/>
          </a:xfrm>
        </p:grpSpPr>
        <p:grpSp>
          <p:nvGrpSpPr>
            <p:cNvPr id="3" name="Group 3"/>
            <p:cNvGrpSpPr>
              <a:grpSpLocks/>
            </p:cNvGrpSpPr>
            <p:nvPr/>
          </p:nvGrpSpPr>
          <p:grpSpPr bwMode="auto">
            <a:xfrm>
              <a:off x="481" y="981"/>
              <a:ext cx="4843" cy="684"/>
              <a:chOff x="481" y="981"/>
              <a:chExt cx="4843" cy="684"/>
            </a:xfrm>
          </p:grpSpPr>
          <p:sp>
            <p:nvSpPr>
              <p:cNvPr id="18459" name="Line 4"/>
              <p:cNvSpPr>
                <a:spLocks noChangeShapeType="1"/>
              </p:cNvSpPr>
              <p:nvPr/>
            </p:nvSpPr>
            <p:spPr bwMode="auto">
              <a:xfrm>
                <a:off x="481" y="1627"/>
                <a:ext cx="4843" cy="0"/>
              </a:xfrm>
              <a:prstGeom prst="line">
                <a:avLst/>
              </a:prstGeom>
              <a:noFill/>
              <a:ln w="9525">
                <a:solidFill>
                  <a:srgbClr val="000000"/>
                </a:solidFill>
                <a:round/>
                <a:headEnd/>
                <a:tailEnd/>
              </a:ln>
            </p:spPr>
            <p:txBody>
              <a:bodyPr/>
              <a:lstStyle/>
              <a:p>
                <a:endParaRPr lang="el-GR" dirty="0"/>
              </a:p>
            </p:txBody>
          </p:sp>
          <p:sp>
            <p:nvSpPr>
              <p:cNvPr id="18460" name="Arc 5"/>
              <p:cNvSpPr>
                <a:spLocks/>
              </p:cNvSpPr>
              <p:nvPr/>
            </p:nvSpPr>
            <p:spPr bwMode="auto">
              <a:xfrm>
                <a:off x="483" y="1426"/>
                <a:ext cx="753" cy="232"/>
              </a:xfrm>
              <a:custGeom>
                <a:avLst/>
                <a:gdLst>
                  <a:gd name="T0" fmla="*/ 0 w 43200"/>
                  <a:gd name="T1" fmla="*/ 0 h 25957"/>
                  <a:gd name="T2" fmla="*/ 0 w 43200"/>
                  <a:gd name="T3" fmla="*/ 0 h 25957"/>
                  <a:gd name="T4" fmla="*/ 0 w 43200"/>
                  <a:gd name="T5" fmla="*/ 0 h 25957"/>
                  <a:gd name="T6" fmla="*/ 0 60000 65536"/>
                  <a:gd name="T7" fmla="*/ 0 60000 65536"/>
                  <a:gd name="T8" fmla="*/ 0 60000 65536"/>
                </a:gdLst>
                <a:ahLst/>
                <a:cxnLst>
                  <a:cxn ang="T6">
                    <a:pos x="T0" y="T1"/>
                  </a:cxn>
                  <a:cxn ang="T7">
                    <a:pos x="T2" y="T3"/>
                  </a:cxn>
                  <a:cxn ang="T8">
                    <a:pos x="T4" y="T5"/>
                  </a:cxn>
                </a:cxnLst>
                <a:rect l="0" t="0" r="r" b="b"/>
                <a:pathLst>
                  <a:path w="43200" h="25957" fill="none" extrusionOk="0">
                    <a:moveTo>
                      <a:pt x="443" y="25957"/>
                    </a:moveTo>
                    <a:cubicBezTo>
                      <a:pt x="148" y="24523"/>
                      <a:pt x="0" y="23063"/>
                      <a:pt x="0" y="21600"/>
                    </a:cubicBezTo>
                    <a:cubicBezTo>
                      <a:pt x="0" y="9670"/>
                      <a:pt x="9670" y="0"/>
                      <a:pt x="21600" y="0"/>
                    </a:cubicBezTo>
                    <a:cubicBezTo>
                      <a:pt x="33529" y="0"/>
                      <a:pt x="43200" y="9670"/>
                      <a:pt x="43200" y="21600"/>
                    </a:cubicBezTo>
                    <a:cubicBezTo>
                      <a:pt x="43200" y="22923"/>
                      <a:pt x="43078" y="24243"/>
                      <a:pt x="42836" y="25544"/>
                    </a:cubicBezTo>
                  </a:path>
                  <a:path w="43200" h="25957" stroke="0" extrusionOk="0">
                    <a:moveTo>
                      <a:pt x="443" y="25957"/>
                    </a:moveTo>
                    <a:cubicBezTo>
                      <a:pt x="148" y="24523"/>
                      <a:pt x="0" y="23063"/>
                      <a:pt x="0" y="21600"/>
                    </a:cubicBezTo>
                    <a:cubicBezTo>
                      <a:pt x="0" y="9670"/>
                      <a:pt x="9670" y="0"/>
                      <a:pt x="21600" y="0"/>
                    </a:cubicBezTo>
                    <a:cubicBezTo>
                      <a:pt x="33529" y="0"/>
                      <a:pt x="43200" y="9670"/>
                      <a:pt x="43200" y="21600"/>
                    </a:cubicBezTo>
                    <a:cubicBezTo>
                      <a:pt x="43200" y="22923"/>
                      <a:pt x="43078" y="24243"/>
                      <a:pt x="42836" y="25544"/>
                    </a:cubicBezTo>
                    <a:lnTo>
                      <a:pt x="21600" y="21600"/>
                    </a:lnTo>
                    <a:lnTo>
                      <a:pt x="443" y="25957"/>
                    </a:lnTo>
                    <a:close/>
                  </a:path>
                </a:pathLst>
              </a:custGeom>
              <a:noFill/>
              <a:ln w="9525">
                <a:solidFill>
                  <a:srgbClr val="000000"/>
                </a:solidFill>
                <a:round/>
                <a:headEnd/>
                <a:tailEnd/>
              </a:ln>
            </p:spPr>
            <p:txBody>
              <a:bodyPr/>
              <a:lstStyle/>
              <a:p>
                <a:endParaRPr lang="el-GR" dirty="0"/>
              </a:p>
            </p:txBody>
          </p:sp>
          <p:sp>
            <p:nvSpPr>
              <p:cNvPr id="18461" name="Arc 6"/>
              <p:cNvSpPr>
                <a:spLocks/>
              </p:cNvSpPr>
              <p:nvPr/>
            </p:nvSpPr>
            <p:spPr bwMode="auto">
              <a:xfrm>
                <a:off x="1240" y="1443"/>
                <a:ext cx="1072" cy="217"/>
              </a:xfrm>
              <a:custGeom>
                <a:avLst/>
                <a:gdLst>
                  <a:gd name="T0" fmla="*/ 0 w 43067"/>
                  <a:gd name="T1" fmla="*/ 0 h 24219"/>
                  <a:gd name="T2" fmla="*/ 0 w 43067"/>
                  <a:gd name="T3" fmla="*/ 0 h 24219"/>
                  <a:gd name="T4" fmla="*/ 0 w 43067"/>
                  <a:gd name="T5" fmla="*/ 0 h 24219"/>
                  <a:gd name="T6" fmla="*/ 0 60000 65536"/>
                  <a:gd name="T7" fmla="*/ 0 60000 65536"/>
                  <a:gd name="T8" fmla="*/ 0 60000 65536"/>
                </a:gdLst>
                <a:ahLst/>
                <a:cxnLst>
                  <a:cxn ang="T6">
                    <a:pos x="T0" y="T1"/>
                  </a:cxn>
                  <a:cxn ang="T7">
                    <a:pos x="T2" y="T3"/>
                  </a:cxn>
                  <a:cxn ang="T8">
                    <a:pos x="T4" y="T5"/>
                  </a:cxn>
                </a:cxnLst>
                <a:rect l="0" t="0" r="r" b="b"/>
                <a:pathLst>
                  <a:path w="43067" h="24219" fill="none" extrusionOk="0">
                    <a:moveTo>
                      <a:pt x="0" y="19205"/>
                    </a:moveTo>
                    <a:cubicBezTo>
                      <a:pt x="1220" y="8270"/>
                      <a:pt x="10464" y="-1"/>
                      <a:pt x="21467" y="0"/>
                    </a:cubicBezTo>
                    <a:cubicBezTo>
                      <a:pt x="33396" y="0"/>
                      <a:pt x="43067" y="9670"/>
                      <a:pt x="43067" y="21600"/>
                    </a:cubicBezTo>
                    <a:cubicBezTo>
                      <a:pt x="43067" y="22475"/>
                      <a:pt x="43013" y="23350"/>
                      <a:pt x="42907" y="24218"/>
                    </a:cubicBezTo>
                  </a:path>
                  <a:path w="43067" h="24219" stroke="0" extrusionOk="0">
                    <a:moveTo>
                      <a:pt x="0" y="19205"/>
                    </a:moveTo>
                    <a:cubicBezTo>
                      <a:pt x="1220" y="8270"/>
                      <a:pt x="10464" y="-1"/>
                      <a:pt x="21467" y="0"/>
                    </a:cubicBezTo>
                    <a:cubicBezTo>
                      <a:pt x="33396" y="0"/>
                      <a:pt x="43067" y="9670"/>
                      <a:pt x="43067" y="21600"/>
                    </a:cubicBezTo>
                    <a:cubicBezTo>
                      <a:pt x="43067" y="22475"/>
                      <a:pt x="43013" y="23350"/>
                      <a:pt x="42907" y="24218"/>
                    </a:cubicBezTo>
                    <a:lnTo>
                      <a:pt x="21467" y="21600"/>
                    </a:lnTo>
                    <a:lnTo>
                      <a:pt x="0" y="19205"/>
                    </a:lnTo>
                    <a:close/>
                  </a:path>
                </a:pathLst>
              </a:custGeom>
              <a:noFill/>
              <a:ln w="9525">
                <a:solidFill>
                  <a:srgbClr val="000000"/>
                </a:solidFill>
                <a:round/>
                <a:headEnd/>
                <a:tailEnd/>
              </a:ln>
            </p:spPr>
            <p:txBody>
              <a:bodyPr/>
              <a:lstStyle/>
              <a:p>
                <a:endParaRPr lang="el-GR" dirty="0"/>
              </a:p>
            </p:txBody>
          </p:sp>
          <p:sp>
            <p:nvSpPr>
              <p:cNvPr id="18462" name="Arc 7"/>
              <p:cNvSpPr>
                <a:spLocks/>
              </p:cNvSpPr>
              <p:nvPr/>
            </p:nvSpPr>
            <p:spPr bwMode="auto">
              <a:xfrm>
                <a:off x="1236" y="1166"/>
                <a:ext cx="2906" cy="499"/>
              </a:xfrm>
              <a:custGeom>
                <a:avLst/>
                <a:gdLst>
                  <a:gd name="T0" fmla="*/ 0 w 43200"/>
                  <a:gd name="T1" fmla="*/ 0 h 23701"/>
                  <a:gd name="T2" fmla="*/ 0 w 43200"/>
                  <a:gd name="T3" fmla="*/ 0 h 23701"/>
                  <a:gd name="T4" fmla="*/ 0 w 43200"/>
                  <a:gd name="T5" fmla="*/ 0 h 23701"/>
                  <a:gd name="T6" fmla="*/ 0 60000 65536"/>
                  <a:gd name="T7" fmla="*/ 0 60000 65536"/>
                  <a:gd name="T8" fmla="*/ 0 60000 65536"/>
                </a:gdLst>
                <a:ahLst/>
                <a:cxnLst>
                  <a:cxn ang="T6">
                    <a:pos x="T0" y="T1"/>
                  </a:cxn>
                  <a:cxn ang="T7">
                    <a:pos x="T2" y="T3"/>
                  </a:cxn>
                  <a:cxn ang="T8">
                    <a:pos x="T4" y="T5"/>
                  </a:cxn>
                </a:cxnLst>
                <a:rect l="0" t="0" r="r" b="b"/>
                <a:pathLst>
                  <a:path w="43200" h="23701" fill="none" extrusionOk="0">
                    <a:moveTo>
                      <a:pt x="0" y="21732"/>
                    </a:moveTo>
                    <a:cubicBezTo>
                      <a:pt x="0" y="21688"/>
                      <a:pt x="0" y="21644"/>
                      <a:pt x="0" y="21600"/>
                    </a:cubicBezTo>
                    <a:cubicBezTo>
                      <a:pt x="0" y="9670"/>
                      <a:pt x="9670" y="0"/>
                      <a:pt x="21600" y="0"/>
                    </a:cubicBezTo>
                    <a:cubicBezTo>
                      <a:pt x="33529" y="0"/>
                      <a:pt x="43200" y="9670"/>
                      <a:pt x="43200" y="21600"/>
                    </a:cubicBezTo>
                    <a:cubicBezTo>
                      <a:pt x="43200" y="22301"/>
                      <a:pt x="43165" y="23002"/>
                      <a:pt x="43097" y="23700"/>
                    </a:cubicBezTo>
                  </a:path>
                  <a:path w="43200" h="23701" stroke="0" extrusionOk="0">
                    <a:moveTo>
                      <a:pt x="0" y="21732"/>
                    </a:moveTo>
                    <a:cubicBezTo>
                      <a:pt x="0" y="21688"/>
                      <a:pt x="0" y="21644"/>
                      <a:pt x="0" y="21600"/>
                    </a:cubicBezTo>
                    <a:cubicBezTo>
                      <a:pt x="0" y="9670"/>
                      <a:pt x="9670" y="0"/>
                      <a:pt x="21600" y="0"/>
                    </a:cubicBezTo>
                    <a:cubicBezTo>
                      <a:pt x="33529" y="0"/>
                      <a:pt x="43200" y="9670"/>
                      <a:pt x="43200" y="21600"/>
                    </a:cubicBezTo>
                    <a:cubicBezTo>
                      <a:pt x="43200" y="22301"/>
                      <a:pt x="43165" y="23002"/>
                      <a:pt x="43097" y="23700"/>
                    </a:cubicBezTo>
                    <a:lnTo>
                      <a:pt x="21600" y="21600"/>
                    </a:lnTo>
                    <a:lnTo>
                      <a:pt x="0" y="21732"/>
                    </a:lnTo>
                    <a:close/>
                  </a:path>
                </a:pathLst>
              </a:custGeom>
              <a:noFill/>
              <a:ln w="9525">
                <a:solidFill>
                  <a:srgbClr val="000000"/>
                </a:solidFill>
                <a:round/>
                <a:headEnd/>
                <a:tailEnd/>
              </a:ln>
            </p:spPr>
            <p:txBody>
              <a:bodyPr/>
              <a:lstStyle/>
              <a:p>
                <a:endParaRPr lang="el-GR" dirty="0"/>
              </a:p>
            </p:txBody>
          </p:sp>
          <p:sp>
            <p:nvSpPr>
              <p:cNvPr id="18463" name="Arc 8"/>
              <p:cNvSpPr>
                <a:spLocks/>
              </p:cNvSpPr>
              <p:nvPr/>
            </p:nvSpPr>
            <p:spPr bwMode="auto">
              <a:xfrm>
                <a:off x="1234" y="981"/>
                <a:ext cx="4090" cy="677"/>
              </a:xfrm>
              <a:custGeom>
                <a:avLst/>
                <a:gdLst>
                  <a:gd name="T0" fmla="*/ 0 w 43200"/>
                  <a:gd name="T1" fmla="*/ 0 h 23072"/>
                  <a:gd name="T2" fmla="*/ 0 w 43200"/>
                  <a:gd name="T3" fmla="*/ 0 h 23072"/>
                  <a:gd name="T4" fmla="*/ 0 w 43200"/>
                  <a:gd name="T5" fmla="*/ 0 h 23072"/>
                  <a:gd name="T6" fmla="*/ 0 60000 65536"/>
                  <a:gd name="T7" fmla="*/ 0 60000 65536"/>
                  <a:gd name="T8" fmla="*/ 0 60000 65536"/>
                </a:gdLst>
                <a:ahLst/>
                <a:cxnLst>
                  <a:cxn ang="T6">
                    <a:pos x="T0" y="T1"/>
                  </a:cxn>
                  <a:cxn ang="T7">
                    <a:pos x="T2" y="T3"/>
                  </a:cxn>
                  <a:cxn ang="T8">
                    <a:pos x="T4" y="T5"/>
                  </a:cxn>
                </a:cxnLst>
                <a:rect l="0" t="0" r="r" b="b"/>
                <a:pathLst>
                  <a:path w="43200" h="23072" fill="none" extrusionOk="0">
                    <a:moveTo>
                      <a:pt x="50" y="23071"/>
                    </a:moveTo>
                    <a:cubicBezTo>
                      <a:pt x="16" y="22582"/>
                      <a:pt x="0" y="22091"/>
                      <a:pt x="0" y="21600"/>
                    </a:cubicBezTo>
                    <a:cubicBezTo>
                      <a:pt x="0" y="9670"/>
                      <a:pt x="9670" y="0"/>
                      <a:pt x="21600" y="0"/>
                    </a:cubicBezTo>
                    <a:cubicBezTo>
                      <a:pt x="33529" y="0"/>
                      <a:pt x="43200" y="9670"/>
                      <a:pt x="43200" y="21600"/>
                    </a:cubicBezTo>
                    <a:cubicBezTo>
                      <a:pt x="43200" y="22077"/>
                      <a:pt x="43184" y="22555"/>
                      <a:pt x="43152" y="23032"/>
                    </a:cubicBezTo>
                  </a:path>
                  <a:path w="43200" h="23072" stroke="0" extrusionOk="0">
                    <a:moveTo>
                      <a:pt x="50" y="23071"/>
                    </a:moveTo>
                    <a:cubicBezTo>
                      <a:pt x="16" y="22582"/>
                      <a:pt x="0" y="22091"/>
                      <a:pt x="0" y="21600"/>
                    </a:cubicBezTo>
                    <a:cubicBezTo>
                      <a:pt x="0" y="9670"/>
                      <a:pt x="9670" y="0"/>
                      <a:pt x="21600" y="0"/>
                    </a:cubicBezTo>
                    <a:cubicBezTo>
                      <a:pt x="33529" y="0"/>
                      <a:pt x="43200" y="9670"/>
                      <a:pt x="43200" y="21600"/>
                    </a:cubicBezTo>
                    <a:cubicBezTo>
                      <a:pt x="43200" y="22077"/>
                      <a:pt x="43184" y="22555"/>
                      <a:pt x="43152" y="23032"/>
                    </a:cubicBezTo>
                    <a:lnTo>
                      <a:pt x="21600" y="21600"/>
                    </a:lnTo>
                    <a:lnTo>
                      <a:pt x="50" y="23071"/>
                    </a:lnTo>
                    <a:close/>
                  </a:path>
                </a:pathLst>
              </a:custGeom>
              <a:noFill/>
              <a:ln w="9525">
                <a:solidFill>
                  <a:srgbClr val="000000"/>
                </a:solidFill>
                <a:round/>
                <a:headEnd/>
                <a:tailEnd/>
              </a:ln>
            </p:spPr>
            <p:txBody>
              <a:bodyPr/>
              <a:lstStyle/>
              <a:p>
                <a:endParaRPr lang="el-GR" dirty="0"/>
              </a:p>
            </p:txBody>
          </p:sp>
        </p:grpSp>
        <p:sp>
          <p:nvSpPr>
            <p:cNvPr id="18450" name="Text Box 9"/>
            <p:cNvSpPr txBox="1">
              <a:spLocks noChangeArrowheads="1"/>
            </p:cNvSpPr>
            <p:nvPr/>
          </p:nvSpPr>
          <p:spPr bwMode="auto">
            <a:xfrm>
              <a:off x="158" y="1631"/>
              <a:ext cx="646" cy="166"/>
            </a:xfrm>
            <a:prstGeom prst="rect">
              <a:avLst/>
            </a:prstGeom>
            <a:noFill/>
            <a:ln w="9525">
              <a:noFill/>
              <a:miter lim="800000"/>
              <a:headEnd/>
              <a:tailEnd/>
            </a:ln>
          </p:spPr>
          <p:txBody>
            <a:bodyPr/>
            <a:lstStyle/>
            <a:p>
              <a:pPr algn="ctr"/>
              <a:r>
                <a:rPr lang="el-GR" altLang="ko-KR" sz="1400" b="1" dirty="0"/>
                <a:t>20.2.2008</a:t>
              </a:r>
              <a:endParaRPr lang="el-GR" sz="1400" b="1" dirty="0"/>
            </a:p>
          </p:txBody>
        </p:sp>
        <p:sp>
          <p:nvSpPr>
            <p:cNvPr id="18451" name="Text Box 10"/>
            <p:cNvSpPr txBox="1">
              <a:spLocks noChangeArrowheads="1"/>
            </p:cNvSpPr>
            <p:nvPr/>
          </p:nvSpPr>
          <p:spPr bwMode="auto">
            <a:xfrm>
              <a:off x="911" y="1631"/>
              <a:ext cx="646" cy="166"/>
            </a:xfrm>
            <a:prstGeom prst="rect">
              <a:avLst/>
            </a:prstGeom>
            <a:noFill/>
            <a:ln w="9525">
              <a:noFill/>
              <a:miter lim="800000"/>
              <a:headEnd/>
              <a:tailEnd/>
            </a:ln>
          </p:spPr>
          <p:txBody>
            <a:bodyPr/>
            <a:lstStyle/>
            <a:p>
              <a:pPr algn="ctr"/>
              <a:r>
                <a:rPr lang="el-GR" altLang="ko-KR" sz="1400" b="1" dirty="0"/>
                <a:t>23.2.2008</a:t>
              </a:r>
              <a:endParaRPr lang="el-GR" sz="1400" b="1" dirty="0"/>
            </a:p>
          </p:txBody>
        </p:sp>
        <p:sp>
          <p:nvSpPr>
            <p:cNvPr id="18452" name="Text Box 11"/>
            <p:cNvSpPr txBox="1">
              <a:spLocks noChangeArrowheads="1"/>
            </p:cNvSpPr>
            <p:nvPr/>
          </p:nvSpPr>
          <p:spPr bwMode="auto">
            <a:xfrm>
              <a:off x="1988" y="1631"/>
              <a:ext cx="645" cy="166"/>
            </a:xfrm>
            <a:prstGeom prst="rect">
              <a:avLst/>
            </a:prstGeom>
            <a:noFill/>
            <a:ln w="9525">
              <a:noFill/>
              <a:miter lim="800000"/>
              <a:headEnd/>
              <a:tailEnd/>
            </a:ln>
          </p:spPr>
          <p:txBody>
            <a:bodyPr/>
            <a:lstStyle/>
            <a:p>
              <a:pPr algn="ctr"/>
              <a:r>
                <a:rPr lang="el-GR" altLang="ko-KR" sz="1400" b="1" dirty="0"/>
                <a:t>20.3.2008</a:t>
              </a:r>
              <a:endParaRPr lang="el-GR" sz="1400" b="1" dirty="0"/>
            </a:p>
          </p:txBody>
        </p:sp>
        <p:sp>
          <p:nvSpPr>
            <p:cNvPr id="18453" name="Text Box 12"/>
            <p:cNvSpPr txBox="1">
              <a:spLocks noChangeArrowheads="1"/>
            </p:cNvSpPr>
            <p:nvPr/>
          </p:nvSpPr>
          <p:spPr bwMode="auto">
            <a:xfrm>
              <a:off x="3817" y="1631"/>
              <a:ext cx="741" cy="211"/>
            </a:xfrm>
            <a:prstGeom prst="rect">
              <a:avLst/>
            </a:prstGeom>
            <a:noFill/>
            <a:ln w="9525">
              <a:noFill/>
              <a:miter lim="800000"/>
              <a:headEnd/>
              <a:tailEnd/>
            </a:ln>
          </p:spPr>
          <p:txBody>
            <a:bodyPr/>
            <a:lstStyle/>
            <a:p>
              <a:pPr algn="ctr"/>
              <a:r>
                <a:rPr lang="el-GR" altLang="ko-KR" sz="1400" b="1" dirty="0"/>
                <a:t>31.12.2008</a:t>
              </a:r>
              <a:endParaRPr lang="el-GR" sz="1400" b="1" dirty="0"/>
            </a:p>
          </p:txBody>
        </p:sp>
        <p:sp>
          <p:nvSpPr>
            <p:cNvPr id="18454" name="Text Box 13"/>
            <p:cNvSpPr txBox="1">
              <a:spLocks noChangeArrowheads="1"/>
            </p:cNvSpPr>
            <p:nvPr/>
          </p:nvSpPr>
          <p:spPr bwMode="auto">
            <a:xfrm>
              <a:off x="5001" y="1631"/>
              <a:ext cx="646" cy="166"/>
            </a:xfrm>
            <a:prstGeom prst="rect">
              <a:avLst/>
            </a:prstGeom>
            <a:noFill/>
            <a:ln w="9525">
              <a:noFill/>
              <a:miter lim="800000"/>
              <a:headEnd/>
              <a:tailEnd/>
            </a:ln>
          </p:spPr>
          <p:txBody>
            <a:bodyPr/>
            <a:lstStyle/>
            <a:p>
              <a:pPr algn="ctr"/>
              <a:r>
                <a:rPr lang="el-GR" altLang="ko-KR" sz="1400" b="1" dirty="0"/>
                <a:t>23.2.2009</a:t>
              </a:r>
              <a:endParaRPr lang="el-GR" sz="1400" b="1" dirty="0"/>
            </a:p>
          </p:txBody>
        </p:sp>
        <p:sp>
          <p:nvSpPr>
            <p:cNvPr id="18455" name="Text Box 14"/>
            <p:cNvSpPr txBox="1">
              <a:spLocks noChangeArrowheads="1"/>
            </p:cNvSpPr>
            <p:nvPr/>
          </p:nvSpPr>
          <p:spPr bwMode="auto">
            <a:xfrm>
              <a:off x="589" y="1253"/>
              <a:ext cx="645" cy="167"/>
            </a:xfrm>
            <a:prstGeom prst="rect">
              <a:avLst/>
            </a:prstGeom>
            <a:noFill/>
            <a:ln w="9525">
              <a:noFill/>
              <a:miter lim="800000"/>
              <a:headEnd/>
              <a:tailEnd/>
            </a:ln>
          </p:spPr>
          <p:txBody>
            <a:bodyPr/>
            <a:lstStyle/>
            <a:p>
              <a:pPr algn="ctr"/>
              <a:r>
                <a:rPr lang="el-GR" altLang="ko-KR" sz="1400" b="1" dirty="0"/>
                <a:t>3 ημέρες</a:t>
              </a:r>
              <a:endParaRPr lang="el-GR" sz="1400" b="1" dirty="0"/>
            </a:p>
          </p:txBody>
        </p:sp>
        <p:sp>
          <p:nvSpPr>
            <p:cNvPr id="18456" name="Text Box 15"/>
            <p:cNvSpPr txBox="1">
              <a:spLocks noChangeArrowheads="1"/>
            </p:cNvSpPr>
            <p:nvPr/>
          </p:nvSpPr>
          <p:spPr bwMode="auto">
            <a:xfrm>
              <a:off x="1640" y="1253"/>
              <a:ext cx="671" cy="167"/>
            </a:xfrm>
            <a:prstGeom prst="rect">
              <a:avLst/>
            </a:prstGeom>
            <a:noFill/>
            <a:ln w="9525">
              <a:noFill/>
              <a:miter lim="800000"/>
              <a:headEnd/>
              <a:tailEnd/>
            </a:ln>
          </p:spPr>
          <p:txBody>
            <a:bodyPr/>
            <a:lstStyle/>
            <a:p>
              <a:pPr algn="ctr"/>
              <a:r>
                <a:rPr lang="el-GR" altLang="ko-KR" sz="1400" b="1" dirty="0"/>
                <a:t>26 ημέρες</a:t>
              </a:r>
              <a:endParaRPr lang="el-GR" sz="1400" b="1" dirty="0"/>
            </a:p>
          </p:txBody>
        </p:sp>
        <p:sp>
          <p:nvSpPr>
            <p:cNvPr id="18457" name="Text Box 16"/>
            <p:cNvSpPr txBox="1">
              <a:spLocks noChangeArrowheads="1"/>
            </p:cNvSpPr>
            <p:nvPr/>
          </p:nvSpPr>
          <p:spPr bwMode="auto">
            <a:xfrm>
              <a:off x="3426" y="1071"/>
              <a:ext cx="724" cy="166"/>
            </a:xfrm>
            <a:prstGeom prst="rect">
              <a:avLst/>
            </a:prstGeom>
            <a:noFill/>
            <a:ln w="9525">
              <a:noFill/>
              <a:miter lim="800000"/>
              <a:headEnd/>
              <a:tailEnd/>
            </a:ln>
          </p:spPr>
          <p:txBody>
            <a:bodyPr/>
            <a:lstStyle/>
            <a:p>
              <a:pPr algn="ctr"/>
              <a:r>
                <a:rPr lang="el-GR" altLang="ko-KR" sz="1400" b="1" dirty="0"/>
                <a:t>313 ημέρες</a:t>
              </a:r>
              <a:endParaRPr lang="el-GR" sz="1400" b="1" dirty="0"/>
            </a:p>
          </p:txBody>
        </p:sp>
        <p:sp>
          <p:nvSpPr>
            <p:cNvPr id="18458" name="Text Box 17"/>
            <p:cNvSpPr txBox="1">
              <a:spLocks noChangeArrowheads="1"/>
            </p:cNvSpPr>
            <p:nvPr/>
          </p:nvSpPr>
          <p:spPr bwMode="auto">
            <a:xfrm>
              <a:off x="4515" y="935"/>
              <a:ext cx="724" cy="166"/>
            </a:xfrm>
            <a:prstGeom prst="rect">
              <a:avLst/>
            </a:prstGeom>
            <a:noFill/>
            <a:ln w="9525">
              <a:noFill/>
              <a:miter lim="800000"/>
              <a:headEnd/>
              <a:tailEnd/>
            </a:ln>
          </p:spPr>
          <p:txBody>
            <a:bodyPr/>
            <a:lstStyle/>
            <a:p>
              <a:pPr algn="ctr"/>
              <a:r>
                <a:rPr lang="el-GR" altLang="ko-KR" sz="1400" b="1" dirty="0"/>
                <a:t>366 ημέρες</a:t>
              </a:r>
              <a:endParaRPr lang="el-GR" sz="1400" b="1" dirty="0"/>
            </a:p>
          </p:txBody>
        </p:sp>
      </p:grpSp>
      <p:sp>
        <p:nvSpPr>
          <p:cNvPr id="18435" name="Text Box 18"/>
          <p:cNvSpPr txBox="1">
            <a:spLocks noChangeArrowheads="1"/>
          </p:cNvSpPr>
          <p:nvPr/>
        </p:nvSpPr>
        <p:spPr bwMode="auto">
          <a:xfrm>
            <a:off x="34925" y="3789363"/>
            <a:ext cx="9109075" cy="2574925"/>
          </a:xfrm>
          <a:prstGeom prst="rect">
            <a:avLst/>
          </a:prstGeom>
          <a:noFill/>
          <a:ln w="9525">
            <a:noFill/>
            <a:miter lim="800000"/>
            <a:headEnd/>
            <a:tailEnd/>
          </a:ln>
          <a:effectLst/>
        </p:spPr>
        <p:txBody>
          <a:bodyPr>
            <a:spAutoFit/>
          </a:bodyPr>
          <a:lstStyle/>
          <a:p>
            <a:pPr>
              <a:lnSpc>
                <a:spcPct val="175000"/>
              </a:lnSpc>
              <a:tabLst>
                <a:tab pos="2425700" algn="l"/>
                <a:tab pos="6273800" algn="l"/>
              </a:tabLst>
            </a:pPr>
            <a:r>
              <a:rPr lang="el-GR" sz="2000" b="1" dirty="0">
                <a:latin typeface="Arial Narrow" pitchFamily="34" charset="0"/>
              </a:rPr>
              <a:t>Εκτοκιστική περίοδος	Εκτοκισμός κατά ISDA 	Εκτοκισμός κατά AFB</a:t>
            </a:r>
          </a:p>
          <a:p>
            <a:pPr>
              <a:lnSpc>
                <a:spcPct val="200000"/>
              </a:lnSpc>
              <a:tabLst>
                <a:tab pos="2425700" algn="l"/>
                <a:tab pos="6273800" algn="l"/>
              </a:tabLst>
            </a:pPr>
            <a:r>
              <a:rPr lang="el-GR" sz="2000" dirty="0">
                <a:latin typeface="Arial Narrow" pitchFamily="34" charset="0"/>
              </a:rPr>
              <a:t>20.2.2008 - 23.2.2008	10.000 x 5% x            = 4,10	10.000 x 5% x         = 4,11</a:t>
            </a:r>
          </a:p>
          <a:p>
            <a:pPr>
              <a:lnSpc>
                <a:spcPct val="200000"/>
              </a:lnSpc>
              <a:tabLst>
                <a:tab pos="2425700" algn="l"/>
                <a:tab pos="6273800" algn="l"/>
              </a:tabLst>
            </a:pPr>
            <a:r>
              <a:rPr lang="el-GR" sz="2000" dirty="0">
                <a:latin typeface="Arial Narrow" pitchFamily="34" charset="0"/>
              </a:rPr>
              <a:t>23.2.2008 - 20.3.2008	10.000 x 5% </a:t>
            </a:r>
            <a:r>
              <a:rPr lang="en-US" sz="2000" dirty="0">
                <a:latin typeface="Arial Narrow" pitchFamily="34" charset="0"/>
              </a:rPr>
              <a:t>x</a:t>
            </a:r>
            <a:r>
              <a:rPr lang="el-GR" sz="2000" dirty="0">
                <a:latin typeface="Arial Narrow" pitchFamily="34" charset="0"/>
              </a:rPr>
              <a:t>            = 35,52	10.000 x 5% x         = 35,52</a:t>
            </a:r>
          </a:p>
          <a:p>
            <a:pPr>
              <a:lnSpc>
                <a:spcPct val="200000"/>
              </a:lnSpc>
              <a:tabLst>
                <a:tab pos="2425700" algn="l"/>
                <a:tab pos="6273800" algn="l"/>
              </a:tabLst>
            </a:pPr>
            <a:r>
              <a:rPr lang="el-GR" sz="2000" dirty="0">
                <a:latin typeface="Arial Narrow" pitchFamily="34" charset="0"/>
              </a:rPr>
              <a:t>23.2.2008 - 23.2.2009	10.000 </a:t>
            </a:r>
            <a:r>
              <a:rPr lang="en-US" sz="2000" dirty="0">
                <a:latin typeface="Arial Narrow" pitchFamily="34" charset="0"/>
              </a:rPr>
              <a:t>x</a:t>
            </a:r>
            <a:r>
              <a:rPr lang="el-GR" sz="2000" dirty="0">
                <a:latin typeface="Arial Narrow" pitchFamily="34" charset="0"/>
              </a:rPr>
              <a:t> 5% </a:t>
            </a:r>
            <a:r>
              <a:rPr lang="en-US" sz="2000" dirty="0">
                <a:latin typeface="Arial Narrow" pitchFamily="34" charset="0"/>
              </a:rPr>
              <a:t>x</a:t>
            </a:r>
            <a:r>
              <a:rPr lang="el-GR" sz="2000" dirty="0">
                <a:latin typeface="Arial Narrow" pitchFamily="34" charset="0"/>
              </a:rPr>
              <a:t> </a:t>
            </a:r>
            <a:r>
              <a:rPr lang="el-GR" sz="2400" dirty="0">
                <a:latin typeface="Arial Narrow" pitchFamily="34" charset="0"/>
              </a:rPr>
              <a:t>[</a:t>
            </a:r>
            <a:r>
              <a:rPr lang="el-GR" sz="2000" dirty="0">
                <a:latin typeface="Arial Narrow" pitchFamily="34" charset="0"/>
              </a:rPr>
              <a:t>                  </a:t>
            </a:r>
            <a:r>
              <a:rPr lang="el-GR" sz="2400" dirty="0">
                <a:latin typeface="Arial Narrow" pitchFamily="34" charset="0"/>
              </a:rPr>
              <a:t>]</a:t>
            </a:r>
            <a:r>
              <a:rPr lang="el-GR" sz="2000" dirty="0">
                <a:latin typeface="Arial Narrow" pitchFamily="34" charset="0"/>
              </a:rPr>
              <a:t>  = 500,20	10.000 </a:t>
            </a:r>
            <a:r>
              <a:rPr lang="en-US" sz="2000" dirty="0">
                <a:latin typeface="Arial Narrow" pitchFamily="34" charset="0"/>
              </a:rPr>
              <a:t>x</a:t>
            </a:r>
            <a:r>
              <a:rPr lang="el-GR" sz="2000" dirty="0">
                <a:latin typeface="Arial Narrow" pitchFamily="34" charset="0"/>
              </a:rPr>
              <a:t> 5% </a:t>
            </a:r>
            <a:r>
              <a:rPr lang="en-US" sz="2000" dirty="0">
                <a:latin typeface="Arial Narrow" pitchFamily="34" charset="0"/>
              </a:rPr>
              <a:t>x</a:t>
            </a:r>
            <a:r>
              <a:rPr lang="el-GR" sz="2000" dirty="0">
                <a:latin typeface="Arial Narrow" pitchFamily="34" charset="0"/>
              </a:rPr>
              <a:t>         = 500,00</a:t>
            </a:r>
          </a:p>
        </p:txBody>
      </p:sp>
      <p:sp>
        <p:nvSpPr>
          <p:cNvPr id="18436" name="Rectangle 19"/>
          <p:cNvSpPr>
            <a:spLocks noChangeArrowheads="1"/>
          </p:cNvSpPr>
          <p:nvPr/>
        </p:nvSpPr>
        <p:spPr bwMode="auto">
          <a:xfrm>
            <a:off x="457200" y="276225"/>
            <a:ext cx="8077200" cy="631825"/>
          </a:xfrm>
          <a:prstGeom prst="rect">
            <a:avLst/>
          </a:prstGeom>
          <a:noFill/>
          <a:ln w="9525">
            <a:noFill/>
            <a:miter lim="800000"/>
            <a:headEnd/>
            <a:tailEnd/>
          </a:ln>
          <a:effectLst/>
        </p:spPr>
        <p:txBody>
          <a:bodyPr anchor="ctr"/>
          <a:lstStyle/>
          <a:p>
            <a:pPr algn="ctr"/>
            <a:r>
              <a:rPr lang="el-GR" sz="3600" b="1" dirty="0">
                <a:solidFill>
                  <a:srgbClr val="800000"/>
                </a:solidFill>
              </a:rPr>
              <a:t>Εκτοκισμός σε δίσεκτο έτος</a:t>
            </a:r>
          </a:p>
        </p:txBody>
      </p:sp>
      <p:sp>
        <p:nvSpPr>
          <p:cNvPr id="18437" name="Rectangle 2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dirty="0"/>
          </a:p>
        </p:txBody>
      </p:sp>
      <p:graphicFrame>
        <p:nvGraphicFramePr>
          <p:cNvPr id="18438" name="Object 21"/>
          <p:cNvGraphicFramePr>
            <a:graphicFrameLocks noChangeAspect="1"/>
          </p:cNvGraphicFramePr>
          <p:nvPr/>
        </p:nvGraphicFramePr>
        <p:xfrm>
          <a:off x="3997325" y="4546600"/>
          <a:ext cx="439738" cy="466725"/>
        </p:xfrm>
        <a:graphic>
          <a:graphicData uri="http://schemas.openxmlformats.org/presentationml/2006/ole">
            <p:oleObj spid="_x0000_s4098" name="Equation" r:id="rId3" imgW="444307" imgH="469696" progId="Equation.3">
              <p:embed/>
            </p:oleObj>
          </a:graphicData>
        </a:graphic>
      </p:graphicFrame>
      <p:sp>
        <p:nvSpPr>
          <p:cNvPr id="18439" name="Rectangle 2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dirty="0"/>
          </a:p>
        </p:txBody>
      </p:sp>
      <p:graphicFrame>
        <p:nvGraphicFramePr>
          <p:cNvPr id="18440" name="Object 23"/>
          <p:cNvGraphicFramePr>
            <a:graphicFrameLocks noChangeAspect="1"/>
          </p:cNvGraphicFramePr>
          <p:nvPr/>
        </p:nvGraphicFramePr>
        <p:xfrm>
          <a:off x="3995738" y="5157788"/>
          <a:ext cx="439737" cy="465137"/>
        </p:xfrm>
        <a:graphic>
          <a:graphicData uri="http://schemas.openxmlformats.org/presentationml/2006/ole">
            <p:oleObj spid="_x0000_s4099" name="Equation" r:id="rId4" imgW="444307" imgH="469696" progId="Equation.3">
              <p:embed/>
            </p:oleObj>
          </a:graphicData>
        </a:graphic>
      </p:graphicFrame>
      <p:sp>
        <p:nvSpPr>
          <p:cNvPr id="18441" name="Rectangle 2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dirty="0"/>
          </a:p>
        </p:txBody>
      </p:sp>
      <p:graphicFrame>
        <p:nvGraphicFramePr>
          <p:cNvPr id="18442" name="Object 25"/>
          <p:cNvGraphicFramePr>
            <a:graphicFrameLocks noChangeAspect="1"/>
          </p:cNvGraphicFramePr>
          <p:nvPr/>
        </p:nvGraphicFramePr>
        <p:xfrm>
          <a:off x="7743825" y="4546600"/>
          <a:ext cx="438150" cy="466725"/>
        </p:xfrm>
        <a:graphic>
          <a:graphicData uri="http://schemas.openxmlformats.org/presentationml/2006/ole">
            <p:oleObj spid="_x0000_s4100" name="Equation" r:id="rId5" imgW="444307" imgH="469696" progId="Equation.3">
              <p:embed/>
            </p:oleObj>
          </a:graphicData>
        </a:graphic>
      </p:graphicFrame>
      <p:graphicFrame>
        <p:nvGraphicFramePr>
          <p:cNvPr id="18443" name="Object 26"/>
          <p:cNvGraphicFramePr>
            <a:graphicFrameLocks noChangeAspect="1"/>
          </p:cNvGraphicFramePr>
          <p:nvPr/>
        </p:nvGraphicFramePr>
        <p:xfrm>
          <a:off x="7750175" y="5124450"/>
          <a:ext cx="439738" cy="465138"/>
        </p:xfrm>
        <a:graphic>
          <a:graphicData uri="http://schemas.openxmlformats.org/presentationml/2006/ole">
            <p:oleObj spid="_x0000_s4101" name="Equation" r:id="rId6" imgW="444307" imgH="469696" progId="Equation.3">
              <p:embed/>
            </p:oleObj>
          </a:graphicData>
        </a:graphic>
      </p:graphicFrame>
      <p:sp>
        <p:nvSpPr>
          <p:cNvPr id="18444" name="Rectangle 2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dirty="0"/>
          </a:p>
        </p:txBody>
      </p:sp>
      <p:graphicFrame>
        <p:nvGraphicFramePr>
          <p:cNvPr id="18445" name="Object 28"/>
          <p:cNvGraphicFramePr>
            <a:graphicFrameLocks noChangeAspect="1"/>
          </p:cNvGraphicFramePr>
          <p:nvPr/>
        </p:nvGraphicFramePr>
        <p:xfrm>
          <a:off x="7740650" y="5843588"/>
          <a:ext cx="439738" cy="465137"/>
        </p:xfrm>
        <a:graphic>
          <a:graphicData uri="http://schemas.openxmlformats.org/presentationml/2006/ole">
            <p:oleObj spid="_x0000_s4102" name="Equation" r:id="rId7" imgW="444307" imgH="469696" progId="Equation.3">
              <p:embed/>
            </p:oleObj>
          </a:graphicData>
        </a:graphic>
      </p:graphicFrame>
      <p:sp>
        <p:nvSpPr>
          <p:cNvPr id="18446" name="Rectangle 2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dirty="0"/>
          </a:p>
        </p:txBody>
      </p:sp>
      <p:graphicFrame>
        <p:nvGraphicFramePr>
          <p:cNvPr id="18447" name="Object 30"/>
          <p:cNvGraphicFramePr>
            <a:graphicFrameLocks noChangeAspect="1"/>
          </p:cNvGraphicFramePr>
          <p:nvPr/>
        </p:nvGraphicFramePr>
        <p:xfrm>
          <a:off x="3924300" y="5840413"/>
          <a:ext cx="1168400" cy="541337"/>
        </p:xfrm>
        <a:graphic>
          <a:graphicData uri="http://schemas.openxmlformats.org/presentationml/2006/ole">
            <p:oleObj spid="_x0000_s4103" name="Equation" r:id="rId8" imgW="1167893" imgH="545863" progId="Equation.3">
              <p:embed/>
            </p:oleObj>
          </a:graphicData>
        </a:graphic>
      </p:graphicFrame>
      <p:graphicFrame>
        <p:nvGraphicFramePr>
          <p:cNvPr id="18448" name="Object 31"/>
          <p:cNvGraphicFramePr>
            <a:graphicFrameLocks noChangeAspect="1"/>
          </p:cNvGraphicFramePr>
          <p:nvPr/>
        </p:nvGraphicFramePr>
        <p:xfrm>
          <a:off x="4254500" y="3251200"/>
          <a:ext cx="635000" cy="355600"/>
        </p:xfrm>
        <a:graphic>
          <a:graphicData uri="http://schemas.openxmlformats.org/presentationml/2006/ole">
            <p:oleObj spid="_x0000_s4104" name="Equation" r:id="rId9" imgW="634725" imgH="355446" progId="Equation.3">
              <p:embed/>
            </p:oleObj>
          </a:graphicData>
        </a:graphic>
      </p:graphicFrame>
    </p:spTree>
  </p:cSld>
  <p:clrMapOvr>
    <a:masterClrMapping/>
  </p:clrMapOvr>
  <p:transition spd="med">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1520" y="276225"/>
            <a:ext cx="8713093" cy="631825"/>
          </a:xfrm>
          <a:noFill/>
        </p:spPr>
        <p:txBody>
          <a:bodyPr>
            <a:normAutofit fontScale="90000"/>
          </a:bodyPr>
          <a:lstStyle/>
          <a:p>
            <a:pPr eaLnBrk="1" hangingPunct="1"/>
            <a:r>
              <a:rPr lang="el-GR" b="1" dirty="0" smtClean="0">
                <a:solidFill>
                  <a:srgbClr val="006600"/>
                </a:solidFill>
              </a:rPr>
              <a:t>Συνδυασμοί για την έκφραση του χρόνου</a:t>
            </a:r>
          </a:p>
        </p:txBody>
      </p:sp>
      <p:sp>
        <p:nvSpPr>
          <p:cNvPr id="19459" name="Rectangle 3"/>
          <p:cNvSpPr>
            <a:spLocks noGrp="1" noChangeArrowheads="1"/>
          </p:cNvSpPr>
          <p:nvPr>
            <p:ph type="body" idx="1"/>
          </p:nvPr>
        </p:nvSpPr>
        <p:spPr>
          <a:xfrm>
            <a:off x="539750" y="1628775"/>
            <a:ext cx="8077200" cy="4495800"/>
          </a:xfrm>
          <a:noFill/>
        </p:spPr>
        <p:txBody>
          <a:bodyPr/>
          <a:lstStyle/>
          <a:p>
            <a:pPr marL="533400" indent="-533400" eaLnBrk="1" hangingPunct="1">
              <a:buFontTx/>
              <a:buAutoNum type="arabicPeriod"/>
              <a:tabLst>
                <a:tab pos="4572000" algn="l"/>
              </a:tabLst>
            </a:pPr>
            <a:r>
              <a:rPr lang="el-GR" sz="2400" dirty="0" smtClean="0"/>
              <a:t>	Πολιτικό έτος</a:t>
            </a:r>
          </a:p>
          <a:p>
            <a:pPr marL="533400" indent="-533400" eaLnBrk="1" hangingPunct="1">
              <a:spcBef>
                <a:spcPct val="200000"/>
              </a:spcBef>
              <a:buFontTx/>
              <a:buAutoNum type="arabicPeriod"/>
              <a:tabLst>
                <a:tab pos="4572000" algn="l"/>
              </a:tabLst>
            </a:pPr>
            <a:r>
              <a:rPr lang="el-GR" sz="2400" dirty="0" smtClean="0"/>
              <a:t>	Σταθερό πολιτικό έτος</a:t>
            </a:r>
            <a:br>
              <a:rPr lang="el-GR" sz="2400" dirty="0" smtClean="0"/>
            </a:br>
            <a:r>
              <a:rPr lang="el-GR" sz="2400" dirty="0" smtClean="0"/>
              <a:t>	των 365 ημερών</a:t>
            </a:r>
          </a:p>
          <a:p>
            <a:pPr marL="533400" indent="-533400" eaLnBrk="1" hangingPunct="1">
              <a:spcBef>
                <a:spcPct val="200000"/>
              </a:spcBef>
              <a:buFontTx/>
              <a:buAutoNum type="arabicPeriod"/>
              <a:tabLst>
                <a:tab pos="4572000" algn="l"/>
              </a:tabLst>
            </a:pPr>
            <a:r>
              <a:rPr lang="el-GR" sz="2400" dirty="0" smtClean="0"/>
              <a:t>	Μικτό έτος</a:t>
            </a:r>
          </a:p>
          <a:p>
            <a:pPr marL="533400" indent="-533400" eaLnBrk="1" hangingPunct="1">
              <a:spcBef>
                <a:spcPct val="200000"/>
              </a:spcBef>
              <a:buFontTx/>
              <a:buAutoNum type="arabicPeriod"/>
              <a:tabLst>
                <a:tab pos="4572000" algn="l"/>
              </a:tabLst>
            </a:pPr>
            <a:r>
              <a:rPr lang="el-GR" sz="2400" dirty="0" smtClean="0"/>
              <a:t>	Εμπορικό έτος</a:t>
            </a:r>
          </a:p>
        </p:txBody>
      </p:sp>
      <p:grpSp>
        <p:nvGrpSpPr>
          <p:cNvPr id="2" name="Group 4"/>
          <p:cNvGrpSpPr>
            <a:grpSpLocks/>
          </p:cNvGrpSpPr>
          <p:nvPr/>
        </p:nvGrpSpPr>
        <p:grpSpPr bwMode="auto">
          <a:xfrm>
            <a:off x="1223963" y="1628775"/>
            <a:ext cx="3360737" cy="4392613"/>
            <a:chOff x="718" y="1026"/>
            <a:chExt cx="2117" cy="2767"/>
          </a:xfrm>
        </p:grpSpPr>
        <p:grpSp>
          <p:nvGrpSpPr>
            <p:cNvPr id="3" name="Group 5"/>
            <p:cNvGrpSpPr>
              <a:grpSpLocks/>
            </p:cNvGrpSpPr>
            <p:nvPr/>
          </p:nvGrpSpPr>
          <p:grpSpPr bwMode="auto">
            <a:xfrm>
              <a:off x="718" y="1026"/>
              <a:ext cx="998" cy="2767"/>
              <a:chOff x="680" y="1026"/>
              <a:chExt cx="998" cy="2767"/>
            </a:xfrm>
          </p:grpSpPr>
          <p:graphicFrame>
            <p:nvGraphicFramePr>
              <p:cNvPr id="19467" name="Object 6"/>
              <p:cNvGraphicFramePr>
                <a:graphicFrameLocks noChangeAspect="1"/>
              </p:cNvGraphicFramePr>
              <p:nvPr/>
            </p:nvGraphicFramePr>
            <p:xfrm>
              <a:off x="680" y="1026"/>
              <a:ext cx="998" cy="603"/>
            </p:xfrm>
            <a:graphic>
              <a:graphicData uri="http://schemas.openxmlformats.org/presentationml/2006/ole">
                <p:oleObj spid="_x0000_s5122" name="Equation" r:id="rId3" imgW="609600" imgH="368300" progId="Equation.3">
                  <p:embed/>
                </p:oleObj>
              </a:graphicData>
            </a:graphic>
          </p:graphicFrame>
          <p:graphicFrame>
            <p:nvGraphicFramePr>
              <p:cNvPr id="19468" name="Object 7"/>
              <p:cNvGraphicFramePr>
                <a:graphicFrameLocks noChangeAspect="1"/>
              </p:cNvGraphicFramePr>
              <p:nvPr/>
            </p:nvGraphicFramePr>
            <p:xfrm>
              <a:off x="950" y="1706"/>
              <a:ext cx="458" cy="561"/>
            </p:xfrm>
            <a:graphic>
              <a:graphicData uri="http://schemas.openxmlformats.org/presentationml/2006/ole">
                <p:oleObj spid="_x0000_s5123" name="Equation" r:id="rId4" imgW="279279" imgH="342751" progId="Equation.3">
                  <p:embed/>
                </p:oleObj>
              </a:graphicData>
            </a:graphic>
          </p:graphicFrame>
          <p:graphicFrame>
            <p:nvGraphicFramePr>
              <p:cNvPr id="19469" name="Object 8"/>
              <p:cNvGraphicFramePr>
                <a:graphicFrameLocks noChangeAspect="1"/>
              </p:cNvGraphicFramePr>
              <p:nvPr/>
            </p:nvGraphicFramePr>
            <p:xfrm>
              <a:off x="950" y="2568"/>
              <a:ext cx="458" cy="561"/>
            </p:xfrm>
            <a:graphic>
              <a:graphicData uri="http://schemas.openxmlformats.org/presentationml/2006/ole">
                <p:oleObj spid="_x0000_s5124" name="Equation" r:id="rId5" imgW="279279" imgH="342751" progId="Equation.3">
                  <p:embed/>
                </p:oleObj>
              </a:graphicData>
            </a:graphic>
          </p:graphicFrame>
          <p:graphicFrame>
            <p:nvGraphicFramePr>
              <p:cNvPr id="19470" name="Object 9"/>
              <p:cNvGraphicFramePr>
                <a:graphicFrameLocks noChangeAspect="1"/>
              </p:cNvGraphicFramePr>
              <p:nvPr/>
            </p:nvGraphicFramePr>
            <p:xfrm>
              <a:off x="950" y="3232"/>
              <a:ext cx="458" cy="561"/>
            </p:xfrm>
            <a:graphic>
              <a:graphicData uri="http://schemas.openxmlformats.org/presentationml/2006/ole">
                <p:oleObj spid="_x0000_s5125" name="Equation" r:id="rId6" imgW="279279" imgH="342751" progId="Equation.3">
                  <p:embed/>
                </p:oleObj>
              </a:graphicData>
            </a:graphic>
          </p:graphicFrame>
        </p:grpSp>
        <p:grpSp>
          <p:nvGrpSpPr>
            <p:cNvPr id="4" name="Group 10"/>
            <p:cNvGrpSpPr>
              <a:grpSpLocks/>
            </p:cNvGrpSpPr>
            <p:nvPr/>
          </p:nvGrpSpPr>
          <p:grpSpPr bwMode="auto">
            <a:xfrm>
              <a:off x="1927" y="1298"/>
              <a:ext cx="908" cy="2223"/>
              <a:chOff x="1836" y="1298"/>
              <a:chExt cx="1089" cy="2223"/>
            </a:xfrm>
          </p:grpSpPr>
          <p:sp>
            <p:nvSpPr>
              <p:cNvPr id="19463" name="Line 11"/>
              <p:cNvSpPr>
                <a:spLocks noChangeShapeType="1"/>
              </p:cNvSpPr>
              <p:nvPr/>
            </p:nvSpPr>
            <p:spPr bwMode="auto">
              <a:xfrm>
                <a:off x="1836" y="1298"/>
                <a:ext cx="1089" cy="0"/>
              </a:xfrm>
              <a:prstGeom prst="line">
                <a:avLst/>
              </a:prstGeom>
              <a:noFill/>
              <a:ln w="15875">
                <a:solidFill>
                  <a:schemeClr val="tx1"/>
                </a:solidFill>
                <a:round/>
                <a:headEnd/>
                <a:tailEnd type="stealth" w="med" len="lg"/>
              </a:ln>
              <a:effectLst/>
            </p:spPr>
            <p:txBody>
              <a:bodyPr/>
              <a:lstStyle/>
              <a:p>
                <a:endParaRPr lang="el-GR" dirty="0"/>
              </a:p>
            </p:txBody>
          </p:sp>
          <p:sp>
            <p:nvSpPr>
              <p:cNvPr id="19464" name="Line 12"/>
              <p:cNvSpPr>
                <a:spLocks noChangeShapeType="1"/>
              </p:cNvSpPr>
              <p:nvPr/>
            </p:nvSpPr>
            <p:spPr bwMode="auto">
              <a:xfrm>
                <a:off x="1836" y="1979"/>
                <a:ext cx="1089" cy="0"/>
              </a:xfrm>
              <a:prstGeom prst="line">
                <a:avLst/>
              </a:prstGeom>
              <a:noFill/>
              <a:ln w="15875">
                <a:solidFill>
                  <a:schemeClr val="tx1"/>
                </a:solidFill>
                <a:round/>
                <a:headEnd/>
                <a:tailEnd type="stealth" w="med" len="lg"/>
              </a:ln>
              <a:effectLst/>
            </p:spPr>
            <p:txBody>
              <a:bodyPr/>
              <a:lstStyle/>
              <a:p>
                <a:endParaRPr lang="el-GR" dirty="0"/>
              </a:p>
            </p:txBody>
          </p:sp>
          <p:sp>
            <p:nvSpPr>
              <p:cNvPr id="19465" name="Line 13"/>
              <p:cNvSpPr>
                <a:spLocks noChangeShapeType="1"/>
              </p:cNvSpPr>
              <p:nvPr/>
            </p:nvSpPr>
            <p:spPr bwMode="auto">
              <a:xfrm>
                <a:off x="1836" y="2840"/>
                <a:ext cx="1089" cy="0"/>
              </a:xfrm>
              <a:prstGeom prst="line">
                <a:avLst/>
              </a:prstGeom>
              <a:noFill/>
              <a:ln w="15875">
                <a:solidFill>
                  <a:schemeClr val="tx1"/>
                </a:solidFill>
                <a:round/>
                <a:headEnd/>
                <a:tailEnd type="stealth" w="med" len="lg"/>
              </a:ln>
              <a:effectLst/>
            </p:spPr>
            <p:txBody>
              <a:bodyPr/>
              <a:lstStyle/>
              <a:p>
                <a:endParaRPr lang="el-GR" dirty="0"/>
              </a:p>
            </p:txBody>
          </p:sp>
          <p:sp>
            <p:nvSpPr>
              <p:cNvPr id="19466" name="Line 14"/>
              <p:cNvSpPr>
                <a:spLocks noChangeShapeType="1"/>
              </p:cNvSpPr>
              <p:nvPr/>
            </p:nvSpPr>
            <p:spPr bwMode="auto">
              <a:xfrm>
                <a:off x="1836" y="3521"/>
                <a:ext cx="1089" cy="0"/>
              </a:xfrm>
              <a:prstGeom prst="line">
                <a:avLst/>
              </a:prstGeom>
              <a:noFill/>
              <a:ln w="15875">
                <a:solidFill>
                  <a:schemeClr val="tx1"/>
                </a:solidFill>
                <a:round/>
                <a:headEnd/>
                <a:tailEnd type="stealth" w="med" len="lg"/>
              </a:ln>
              <a:effectLst/>
            </p:spPr>
            <p:txBody>
              <a:bodyPr/>
              <a:lstStyle/>
              <a:p>
                <a:endParaRPr lang="el-GR" dirty="0"/>
              </a:p>
            </p:txBody>
          </p:sp>
        </p:grpSp>
      </p:gr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pPr eaLnBrk="1" hangingPunct="1"/>
            <a:r>
              <a:rPr lang="el-GR" altLang="el-GR" sz="2600" b="1" dirty="0" smtClean="0"/>
              <a:t>Κατάταξη των στοιχείων του παθητικού</a:t>
            </a:r>
          </a:p>
        </p:txBody>
      </p:sp>
      <p:sp>
        <p:nvSpPr>
          <p:cNvPr id="217091" name="Rectangle 3"/>
          <p:cNvSpPr>
            <a:spLocks noChangeArrowheads="1"/>
          </p:cNvSpPr>
          <p:nvPr/>
        </p:nvSpPr>
        <p:spPr bwMode="auto">
          <a:xfrm>
            <a:off x="420688" y="2146300"/>
            <a:ext cx="1905000" cy="990600"/>
          </a:xfrm>
          <a:prstGeom prst="rect">
            <a:avLst/>
          </a:prstGeom>
          <a:gradFill rotWithShape="1">
            <a:gsLst>
              <a:gs pos="0">
                <a:srgbClr val="C0C0C0">
                  <a:gamma/>
                  <a:tint val="73725"/>
                  <a:invGamma/>
                </a:srgbClr>
              </a:gs>
              <a:gs pos="50000">
                <a:srgbClr val="C0C0C0">
                  <a:alpha val="39999"/>
                </a:srgbClr>
              </a:gs>
              <a:gs pos="100000">
                <a:srgbClr val="C0C0C0">
                  <a:gamma/>
                  <a:tint val="73725"/>
                  <a:invGamma/>
                </a:srgbClr>
              </a:gs>
            </a:gsLst>
            <a:lin ang="5400000" scaled="1"/>
          </a:gradFill>
          <a:ln>
            <a:noFill/>
          </a:ln>
          <a:effectLst/>
          <a:extLst>
            <a:ext uri="{91240B29-F687-4F45-9708-019B960494DF}">
              <a14:hiddenLine xmlns:a14="http://schemas.microsoft.com/office/drawing/2010/main" xmlns="" w="6350">
                <a:solidFill>
                  <a:srgbClr val="C0C0C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l-GR" sz="2400" b="1" dirty="0">
                <a:solidFill>
                  <a:srgbClr val="000066"/>
                </a:solidFill>
                <a:latin typeface="Arial Narrow" pitchFamily="34" charset="0"/>
              </a:rPr>
              <a:t>Καθαρή θέση</a:t>
            </a:r>
          </a:p>
        </p:txBody>
      </p:sp>
      <p:sp>
        <p:nvSpPr>
          <p:cNvPr id="217092" name="Rectangle 4"/>
          <p:cNvSpPr>
            <a:spLocks noChangeArrowheads="1"/>
          </p:cNvSpPr>
          <p:nvPr/>
        </p:nvSpPr>
        <p:spPr bwMode="auto">
          <a:xfrm>
            <a:off x="6029327" y="2146300"/>
            <a:ext cx="2309813" cy="922338"/>
          </a:xfrm>
          <a:prstGeom prst="rect">
            <a:avLst/>
          </a:prstGeom>
          <a:gradFill rotWithShape="1">
            <a:gsLst>
              <a:gs pos="0">
                <a:srgbClr val="C0C0C0">
                  <a:gamma/>
                  <a:tint val="73725"/>
                  <a:invGamma/>
                </a:srgbClr>
              </a:gs>
              <a:gs pos="50000">
                <a:srgbClr val="C0C0C0">
                  <a:alpha val="39999"/>
                </a:srgbClr>
              </a:gs>
              <a:gs pos="100000">
                <a:srgbClr val="C0C0C0">
                  <a:gamma/>
                  <a:tint val="73725"/>
                  <a:invGamma/>
                </a:srgbClr>
              </a:gs>
            </a:gsLst>
            <a:lin ang="5400000" scaled="1"/>
          </a:gradFill>
          <a:ln>
            <a:noFill/>
          </a:ln>
          <a:effectLst/>
          <a:extLst>
            <a:ext uri="{91240B29-F687-4F45-9708-019B960494DF}">
              <a14:hiddenLine xmlns:a14="http://schemas.microsoft.com/office/drawing/2010/main" xmlns="" w="9525">
                <a:solidFill>
                  <a:srgbClr val="C0C0C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l-GR" sz="2400" b="1" dirty="0">
                <a:solidFill>
                  <a:srgbClr val="000066"/>
                </a:solidFill>
                <a:latin typeface="Arial Narrow" pitchFamily="34" charset="0"/>
              </a:rPr>
              <a:t>Λοιπά</a:t>
            </a:r>
          </a:p>
        </p:txBody>
      </p:sp>
      <p:sp>
        <p:nvSpPr>
          <p:cNvPr id="14345" name="Rectangle 5"/>
          <p:cNvSpPr>
            <a:spLocks noChangeArrowheads="1"/>
          </p:cNvSpPr>
          <p:nvPr/>
        </p:nvSpPr>
        <p:spPr bwMode="auto">
          <a:xfrm>
            <a:off x="4284663" y="5105400"/>
            <a:ext cx="1676400" cy="1066800"/>
          </a:xfrm>
          <a:prstGeom prst="rect">
            <a:avLst/>
          </a:prstGeom>
          <a:noFill/>
          <a:ln w="9525">
            <a:noFill/>
            <a:miter lim="800000"/>
            <a:headEnd/>
            <a:tailEnd/>
          </a:ln>
          <a:effectLst/>
        </p:spPr>
        <p:txBody>
          <a:bodyPr wrap="none" anchor="ctr"/>
          <a:lstStyle/>
          <a:p>
            <a:pPr algn="ctr"/>
            <a:r>
              <a:rPr lang="en-GB" altLang="el-GR" b="1" dirty="0">
                <a:solidFill>
                  <a:srgbClr val="000066"/>
                </a:solidFill>
              </a:rPr>
              <a:t>Forwards</a:t>
            </a:r>
          </a:p>
          <a:p>
            <a:pPr algn="ctr"/>
            <a:r>
              <a:rPr lang="el-GR" altLang="el-GR" b="1" dirty="0">
                <a:solidFill>
                  <a:srgbClr val="000066"/>
                </a:solidFill>
              </a:rPr>
              <a:t>futures </a:t>
            </a:r>
          </a:p>
          <a:p>
            <a:pPr algn="ctr"/>
            <a:r>
              <a:rPr lang="el-GR" altLang="el-GR" b="1" dirty="0">
                <a:solidFill>
                  <a:srgbClr val="000066"/>
                </a:solidFill>
              </a:rPr>
              <a:t>swaps</a:t>
            </a:r>
          </a:p>
          <a:p>
            <a:pPr algn="ctr"/>
            <a:r>
              <a:rPr lang="el-GR" altLang="el-GR" b="1" dirty="0">
                <a:solidFill>
                  <a:srgbClr val="000066"/>
                </a:solidFill>
              </a:rPr>
              <a:t>options κ.λπ.</a:t>
            </a:r>
          </a:p>
        </p:txBody>
      </p:sp>
      <p:sp>
        <p:nvSpPr>
          <p:cNvPr id="14346" name="Line 6"/>
          <p:cNvSpPr>
            <a:spLocks noChangeShapeType="1"/>
          </p:cNvSpPr>
          <p:nvPr/>
        </p:nvSpPr>
        <p:spPr bwMode="auto">
          <a:xfrm>
            <a:off x="1143000" y="3182938"/>
            <a:ext cx="0" cy="533400"/>
          </a:xfrm>
          <a:prstGeom prst="line">
            <a:avLst/>
          </a:prstGeom>
          <a:noFill/>
          <a:ln w="19050">
            <a:solidFill>
              <a:srgbClr val="000066"/>
            </a:solidFill>
            <a:miter lim="800000"/>
            <a:headEnd/>
            <a:tailEnd type="stealth" w="med" len="med"/>
          </a:ln>
          <a:effectLst/>
        </p:spPr>
        <p:txBody>
          <a:bodyPr wrap="none" anchor="ctr"/>
          <a:lstStyle/>
          <a:p>
            <a:endParaRPr lang="el-GR" dirty="0"/>
          </a:p>
        </p:txBody>
      </p:sp>
      <p:sp>
        <p:nvSpPr>
          <p:cNvPr id="217095" name="Text Box 7"/>
          <p:cNvSpPr txBox="1">
            <a:spLocks noChangeArrowheads="1"/>
          </p:cNvSpPr>
          <p:nvPr/>
        </p:nvSpPr>
        <p:spPr bwMode="auto">
          <a:xfrm>
            <a:off x="2771775" y="2145143"/>
            <a:ext cx="2566988" cy="830997"/>
          </a:xfrm>
          <a:prstGeom prst="rect">
            <a:avLst/>
          </a:prstGeom>
          <a:gradFill rotWithShape="1">
            <a:gsLst>
              <a:gs pos="0">
                <a:srgbClr val="C0C0C0">
                  <a:gamma/>
                  <a:tint val="73725"/>
                  <a:invGamma/>
                </a:srgbClr>
              </a:gs>
              <a:gs pos="50000">
                <a:srgbClr val="C0C0C0">
                  <a:alpha val="39999"/>
                </a:srgbClr>
              </a:gs>
              <a:gs pos="100000">
                <a:srgbClr val="C0C0C0">
                  <a:gamma/>
                  <a:tint val="73725"/>
                  <a:invGamma/>
                </a:srgbClr>
              </a:gs>
            </a:gsLst>
            <a:lin ang="5400000" scaled="1"/>
          </a:gradFill>
          <a:ln>
            <a:noFill/>
          </a:ln>
          <a:effectLst/>
          <a:extLst>
            <a:ext uri="{91240B29-F687-4F45-9708-019B960494DF}">
              <a14:hiddenLine xmlns:a14="http://schemas.microsoft.com/office/drawing/2010/main" xmlns="" w="6350">
                <a:solidFill>
                  <a:srgbClr val="C0C0C0"/>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defRPr/>
            </a:pPr>
            <a:r>
              <a:rPr lang="el-GR" sz="2400" b="1" dirty="0">
                <a:solidFill>
                  <a:srgbClr val="000066"/>
                </a:solidFill>
                <a:latin typeface="Arial Narrow" pitchFamily="34" charset="0"/>
              </a:rPr>
              <a:t>Χρηματοοικονομικά</a:t>
            </a:r>
          </a:p>
          <a:p>
            <a:pPr algn="ctr">
              <a:defRPr/>
            </a:pPr>
            <a:r>
              <a:rPr lang="el-GR" sz="2400" b="1" dirty="0">
                <a:solidFill>
                  <a:srgbClr val="000066"/>
                </a:solidFill>
                <a:latin typeface="Arial Narrow" pitchFamily="34" charset="0"/>
              </a:rPr>
              <a:t> μέσα</a:t>
            </a:r>
            <a:endParaRPr lang="el-GR" sz="2400" dirty="0">
              <a:solidFill>
                <a:srgbClr val="000066"/>
              </a:solidFill>
              <a:latin typeface="Arial Narrow" pitchFamily="34" charset="0"/>
            </a:endParaRPr>
          </a:p>
        </p:txBody>
      </p:sp>
      <p:sp>
        <p:nvSpPr>
          <p:cNvPr id="217096" name="Text Box 8"/>
          <p:cNvSpPr txBox="1">
            <a:spLocks noChangeArrowheads="1"/>
          </p:cNvSpPr>
          <p:nvPr/>
        </p:nvSpPr>
        <p:spPr bwMode="auto">
          <a:xfrm>
            <a:off x="2554288" y="4365629"/>
            <a:ext cx="1517650" cy="366713"/>
          </a:xfrm>
          <a:prstGeom prst="rect">
            <a:avLst/>
          </a:prstGeom>
          <a:gradFill rotWithShape="1">
            <a:gsLst>
              <a:gs pos="0">
                <a:srgbClr val="969696">
                  <a:alpha val="89999"/>
                </a:srgbClr>
              </a:gs>
              <a:gs pos="50000">
                <a:srgbClr val="969696">
                  <a:gamma/>
                  <a:tint val="0"/>
                  <a:invGamma/>
                </a:srgbClr>
              </a:gs>
              <a:gs pos="100000">
                <a:srgbClr val="969696">
                  <a:alpha val="89999"/>
                </a:srgbClr>
              </a:gs>
            </a:gsLst>
            <a:lin ang="5400000" scaled="1"/>
          </a:gradFill>
          <a:ln>
            <a:noFill/>
          </a:ln>
          <a:effectLst/>
          <a:extLst>
            <a:ext uri="{91240B29-F687-4F45-9708-019B960494DF}">
              <a14:hiddenLine xmlns:a14="http://schemas.microsoft.com/office/drawing/2010/main" xmlns="" w="12700"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b="1" dirty="0">
                <a:solidFill>
                  <a:srgbClr val="000066"/>
                </a:solidFill>
              </a:rPr>
              <a:t>Πρωτογενή</a:t>
            </a:r>
          </a:p>
        </p:txBody>
      </p:sp>
      <p:sp>
        <p:nvSpPr>
          <p:cNvPr id="217097" name="Text Box 9"/>
          <p:cNvSpPr txBox="1">
            <a:spLocks noChangeArrowheads="1"/>
          </p:cNvSpPr>
          <p:nvPr/>
        </p:nvSpPr>
        <p:spPr bwMode="auto">
          <a:xfrm>
            <a:off x="4284663" y="4365629"/>
            <a:ext cx="1600200" cy="366713"/>
          </a:xfrm>
          <a:prstGeom prst="rect">
            <a:avLst/>
          </a:prstGeom>
          <a:gradFill rotWithShape="1">
            <a:gsLst>
              <a:gs pos="0">
                <a:srgbClr val="969696">
                  <a:alpha val="89999"/>
                </a:srgbClr>
              </a:gs>
              <a:gs pos="50000">
                <a:srgbClr val="969696">
                  <a:gamma/>
                  <a:tint val="0"/>
                  <a:invGamma/>
                </a:srgbClr>
              </a:gs>
              <a:gs pos="100000">
                <a:srgbClr val="969696">
                  <a:alpha val="89999"/>
                </a:srgbClr>
              </a:gs>
            </a:gsLst>
            <a:lin ang="5400000" scaled="1"/>
          </a:gra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b="1" dirty="0">
                <a:solidFill>
                  <a:srgbClr val="000066"/>
                </a:solidFill>
              </a:rPr>
              <a:t>Παράγωγα</a:t>
            </a:r>
          </a:p>
        </p:txBody>
      </p:sp>
      <p:sp>
        <p:nvSpPr>
          <p:cNvPr id="14356" name="Text Box 10"/>
          <p:cNvSpPr txBox="1">
            <a:spLocks noChangeArrowheads="1"/>
          </p:cNvSpPr>
          <p:nvPr/>
        </p:nvSpPr>
        <p:spPr bwMode="auto">
          <a:xfrm>
            <a:off x="2514600" y="5105400"/>
            <a:ext cx="1676400" cy="915988"/>
          </a:xfrm>
          <a:prstGeom prst="rect">
            <a:avLst/>
          </a:prstGeom>
          <a:noFill/>
          <a:ln w="12700">
            <a:noFill/>
            <a:miter lim="800000"/>
            <a:headEnd type="none" w="sm" len="sm"/>
            <a:tailEnd type="none" w="sm" len="sm"/>
          </a:ln>
          <a:effectLst/>
        </p:spPr>
        <p:txBody>
          <a:bodyPr>
            <a:spAutoFit/>
          </a:bodyPr>
          <a:lstStyle/>
          <a:p>
            <a:pPr>
              <a:spcBef>
                <a:spcPct val="50000"/>
              </a:spcBef>
            </a:pPr>
            <a:r>
              <a:rPr lang="el-GR" altLang="el-GR" b="1" dirty="0">
                <a:solidFill>
                  <a:srgbClr val="000066"/>
                </a:solidFill>
              </a:rPr>
              <a:t>Καταθέσεις,</a:t>
            </a:r>
            <a:br>
              <a:rPr lang="el-GR" altLang="el-GR" b="1" dirty="0">
                <a:solidFill>
                  <a:srgbClr val="000066"/>
                </a:solidFill>
              </a:rPr>
            </a:br>
            <a:r>
              <a:rPr lang="el-GR" altLang="el-GR" b="1" dirty="0">
                <a:solidFill>
                  <a:srgbClr val="000066"/>
                </a:solidFill>
              </a:rPr>
              <a:t>ομολογιακά δάνεια κ.λπ.</a:t>
            </a:r>
          </a:p>
        </p:txBody>
      </p:sp>
      <p:sp>
        <p:nvSpPr>
          <p:cNvPr id="14357" name="Line 11"/>
          <p:cNvSpPr>
            <a:spLocks noChangeShapeType="1"/>
          </p:cNvSpPr>
          <p:nvPr/>
        </p:nvSpPr>
        <p:spPr bwMode="auto">
          <a:xfrm>
            <a:off x="3201988" y="4779963"/>
            <a:ext cx="0" cy="304800"/>
          </a:xfrm>
          <a:prstGeom prst="line">
            <a:avLst/>
          </a:prstGeom>
          <a:noFill/>
          <a:ln w="19050">
            <a:solidFill>
              <a:srgbClr val="000066"/>
            </a:solidFill>
            <a:round/>
            <a:headEnd/>
            <a:tailEnd type="stealth" w="med" len="med"/>
          </a:ln>
          <a:effectLst/>
        </p:spPr>
        <p:txBody>
          <a:bodyPr wrap="none" anchor="ctr"/>
          <a:lstStyle/>
          <a:p>
            <a:endParaRPr lang="el-GR" dirty="0"/>
          </a:p>
        </p:txBody>
      </p:sp>
      <p:sp>
        <p:nvSpPr>
          <p:cNvPr id="14358" name="Line 12"/>
          <p:cNvSpPr>
            <a:spLocks noChangeShapeType="1"/>
          </p:cNvSpPr>
          <p:nvPr/>
        </p:nvSpPr>
        <p:spPr bwMode="auto">
          <a:xfrm>
            <a:off x="5148263" y="4779963"/>
            <a:ext cx="0" cy="304800"/>
          </a:xfrm>
          <a:prstGeom prst="line">
            <a:avLst/>
          </a:prstGeom>
          <a:noFill/>
          <a:ln w="19050">
            <a:solidFill>
              <a:srgbClr val="000066"/>
            </a:solidFill>
            <a:round/>
            <a:headEnd/>
            <a:tailEnd type="stealth" w="med" len="med"/>
          </a:ln>
          <a:effectLst/>
        </p:spPr>
        <p:txBody>
          <a:bodyPr wrap="none" anchor="ctr"/>
          <a:lstStyle/>
          <a:p>
            <a:endParaRPr lang="el-GR" dirty="0"/>
          </a:p>
        </p:txBody>
      </p:sp>
      <p:grpSp>
        <p:nvGrpSpPr>
          <p:cNvPr id="2" name="Group 13"/>
          <p:cNvGrpSpPr>
            <a:grpSpLocks/>
          </p:cNvGrpSpPr>
          <p:nvPr/>
        </p:nvGrpSpPr>
        <p:grpSpPr bwMode="auto">
          <a:xfrm>
            <a:off x="1219200" y="1412875"/>
            <a:ext cx="6019800" cy="609600"/>
            <a:chOff x="832" y="890"/>
            <a:chExt cx="4108" cy="384"/>
          </a:xfrm>
        </p:grpSpPr>
        <p:sp>
          <p:nvSpPr>
            <p:cNvPr id="14366" name="Line 14"/>
            <p:cNvSpPr>
              <a:spLocks noChangeShapeType="1"/>
            </p:cNvSpPr>
            <p:nvPr/>
          </p:nvSpPr>
          <p:spPr bwMode="auto">
            <a:xfrm flipH="1">
              <a:off x="832" y="890"/>
              <a:ext cx="1560" cy="288"/>
            </a:xfrm>
            <a:prstGeom prst="line">
              <a:avLst/>
            </a:prstGeom>
            <a:noFill/>
            <a:ln w="19050">
              <a:solidFill>
                <a:srgbClr val="000066"/>
              </a:solidFill>
              <a:miter lim="800000"/>
              <a:headEnd/>
              <a:tailEnd type="stealth" w="med" len="med"/>
            </a:ln>
            <a:effectLst/>
          </p:spPr>
          <p:txBody>
            <a:bodyPr wrap="none" anchor="ctr"/>
            <a:lstStyle/>
            <a:p>
              <a:endParaRPr lang="el-GR" dirty="0"/>
            </a:p>
          </p:txBody>
        </p:sp>
        <p:sp>
          <p:nvSpPr>
            <p:cNvPr id="14367" name="Line 15"/>
            <p:cNvSpPr>
              <a:spLocks noChangeShapeType="1"/>
            </p:cNvSpPr>
            <p:nvPr/>
          </p:nvSpPr>
          <p:spPr bwMode="auto">
            <a:xfrm>
              <a:off x="3172" y="890"/>
              <a:ext cx="1768" cy="336"/>
            </a:xfrm>
            <a:prstGeom prst="line">
              <a:avLst/>
            </a:prstGeom>
            <a:noFill/>
            <a:ln w="19050">
              <a:solidFill>
                <a:srgbClr val="000066"/>
              </a:solidFill>
              <a:miter lim="800000"/>
              <a:headEnd/>
              <a:tailEnd type="stealth" w="med" len="med"/>
            </a:ln>
            <a:effectLst/>
          </p:spPr>
          <p:txBody>
            <a:bodyPr wrap="none" anchor="ctr"/>
            <a:lstStyle/>
            <a:p>
              <a:endParaRPr lang="el-GR" dirty="0"/>
            </a:p>
          </p:txBody>
        </p:sp>
        <p:sp>
          <p:nvSpPr>
            <p:cNvPr id="14368" name="Line 16"/>
            <p:cNvSpPr>
              <a:spLocks noChangeShapeType="1"/>
            </p:cNvSpPr>
            <p:nvPr/>
          </p:nvSpPr>
          <p:spPr bwMode="auto">
            <a:xfrm>
              <a:off x="2756" y="890"/>
              <a:ext cx="0" cy="384"/>
            </a:xfrm>
            <a:prstGeom prst="line">
              <a:avLst/>
            </a:prstGeom>
            <a:noFill/>
            <a:ln w="19050">
              <a:solidFill>
                <a:srgbClr val="000066"/>
              </a:solidFill>
              <a:round/>
              <a:headEnd/>
              <a:tailEnd type="stealth" w="med" len="med"/>
            </a:ln>
            <a:effectLst/>
          </p:spPr>
          <p:txBody>
            <a:bodyPr wrap="none" anchor="ctr"/>
            <a:lstStyle/>
            <a:p>
              <a:endParaRPr lang="el-GR" dirty="0"/>
            </a:p>
          </p:txBody>
        </p:sp>
      </p:grpSp>
      <p:grpSp>
        <p:nvGrpSpPr>
          <p:cNvPr id="3" name="Group 17"/>
          <p:cNvGrpSpPr>
            <a:grpSpLocks/>
          </p:cNvGrpSpPr>
          <p:nvPr/>
        </p:nvGrpSpPr>
        <p:grpSpPr bwMode="auto">
          <a:xfrm>
            <a:off x="3354388" y="3043238"/>
            <a:ext cx="1603375" cy="1260475"/>
            <a:chOff x="2289" y="1917"/>
            <a:chExt cx="1094" cy="794"/>
          </a:xfrm>
        </p:grpSpPr>
        <p:sp>
          <p:nvSpPr>
            <p:cNvPr id="14364" name="Line 18"/>
            <p:cNvSpPr>
              <a:spLocks noChangeShapeType="1"/>
            </p:cNvSpPr>
            <p:nvPr/>
          </p:nvSpPr>
          <p:spPr bwMode="auto">
            <a:xfrm flipH="1">
              <a:off x="2289" y="1922"/>
              <a:ext cx="523" cy="778"/>
            </a:xfrm>
            <a:prstGeom prst="line">
              <a:avLst/>
            </a:prstGeom>
            <a:noFill/>
            <a:ln w="19050">
              <a:solidFill>
                <a:srgbClr val="000066"/>
              </a:solidFill>
              <a:round/>
              <a:headEnd/>
              <a:tailEnd type="stealth" w="med" len="med"/>
            </a:ln>
            <a:effectLst/>
          </p:spPr>
          <p:txBody>
            <a:bodyPr wrap="none" anchor="ctr"/>
            <a:lstStyle/>
            <a:p>
              <a:endParaRPr lang="el-GR" dirty="0"/>
            </a:p>
          </p:txBody>
        </p:sp>
        <p:sp>
          <p:nvSpPr>
            <p:cNvPr id="14365" name="Line 19"/>
            <p:cNvSpPr>
              <a:spLocks noChangeShapeType="1"/>
            </p:cNvSpPr>
            <p:nvPr/>
          </p:nvSpPr>
          <p:spPr bwMode="auto">
            <a:xfrm>
              <a:off x="2814" y="1917"/>
              <a:ext cx="569" cy="794"/>
            </a:xfrm>
            <a:prstGeom prst="line">
              <a:avLst/>
            </a:prstGeom>
            <a:noFill/>
            <a:ln w="19050">
              <a:solidFill>
                <a:srgbClr val="000066"/>
              </a:solidFill>
              <a:round/>
              <a:headEnd/>
              <a:tailEnd type="stealth" w="med" len="med"/>
            </a:ln>
            <a:effectLst/>
          </p:spPr>
          <p:txBody>
            <a:bodyPr wrap="none" anchor="ctr"/>
            <a:lstStyle/>
            <a:p>
              <a:endParaRPr lang="el-GR" dirty="0"/>
            </a:p>
          </p:txBody>
        </p:sp>
      </p:grpSp>
      <p:sp>
        <p:nvSpPr>
          <p:cNvPr id="14361" name="Text Box 20"/>
          <p:cNvSpPr txBox="1">
            <a:spLocks noChangeArrowheads="1"/>
          </p:cNvSpPr>
          <p:nvPr/>
        </p:nvSpPr>
        <p:spPr bwMode="auto">
          <a:xfrm>
            <a:off x="6554788" y="3727450"/>
            <a:ext cx="1905000" cy="1190625"/>
          </a:xfrm>
          <a:prstGeom prst="rect">
            <a:avLst/>
          </a:prstGeom>
          <a:noFill/>
          <a:ln w="12700">
            <a:noFill/>
            <a:miter lim="800000"/>
            <a:headEnd type="none" w="sm" len="sm"/>
            <a:tailEnd type="none" w="sm" len="sm"/>
          </a:ln>
          <a:effectLst/>
        </p:spPr>
        <p:txBody>
          <a:bodyPr>
            <a:spAutoFit/>
          </a:bodyPr>
          <a:lstStyle/>
          <a:p>
            <a:pPr marL="193675" indent="-193675">
              <a:buFontTx/>
              <a:buChar char="•"/>
            </a:pPr>
            <a:r>
              <a:rPr lang="el-GR" altLang="el-GR" b="1" dirty="0">
                <a:solidFill>
                  <a:srgbClr val="000066"/>
                </a:solidFill>
              </a:rPr>
              <a:t>Μεταβατικοί λογαριασμοί</a:t>
            </a:r>
          </a:p>
          <a:p>
            <a:pPr marL="193675" indent="-193675">
              <a:buFontTx/>
              <a:buChar char="•"/>
            </a:pPr>
            <a:r>
              <a:rPr lang="el-GR" altLang="el-GR" b="1" dirty="0">
                <a:solidFill>
                  <a:srgbClr val="000066"/>
                </a:solidFill>
              </a:rPr>
              <a:t>Προβλέψεις</a:t>
            </a:r>
          </a:p>
          <a:p>
            <a:pPr marL="193675" indent="-193675">
              <a:buFontTx/>
              <a:buChar char="•"/>
            </a:pPr>
            <a:r>
              <a:rPr lang="el-GR" altLang="el-GR" b="1" dirty="0">
                <a:solidFill>
                  <a:srgbClr val="000066"/>
                </a:solidFill>
              </a:rPr>
              <a:t>Υποχρεώσεις</a:t>
            </a:r>
            <a:endParaRPr lang="en-US" altLang="el-GR" dirty="0">
              <a:solidFill>
                <a:srgbClr val="000066"/>
              </a:solidFill>
              <a:latin typeface="Times New Roman" pitchFamily="18" charset="0"/>
            </a:endParaRPr>
          </a:p>
        </p:txBody>
      </p:sp>
      <p:sp>
        <p:nvSpPr>
          <p:cNvPr id="14362" name="Rectangle 21"/>
          <p:cNvSpPr>
            <a:spLocks noChangeArrowheads="1"/>
          </p:cNvSpPr>
          <p:nvPr/>
        </p:nvSpPr>
        <p:spPr bwMode="auto">
          <a:xfrm>
            <a:off x="469900" y="3690938"/>
            <a:ext cx="1981200" cy="650875"/>
          </a:xfrm>
          <a:prstGeom prst="rect">
            <a:avLst/>
          </a:prstGeom>
          <a:noFill/>
          <a:ln w="9525">
            <a:noFill/>
            <a:miter lim="800000"/>
            <a:headEnd/>
            <a:tailEnd/>
          </a:ln>
          <a:effectLst/>
        </p:spPr>
        <p:txBody>
          <a:bodyPr wrap="none" anchor="ctr"/>
          <a:lstStyle/>
          <a:p>
            <a:pPr algn="ctr"/>
            <a:r>
              <a:rPr lang="el-GR" altLang="el-GR" b="1" dirty="0">
                <a:solidFill>
                  <a:srgbClr val="000066"/>
                </a:solidFill>
              </a:rPr>
              <a:t>Μετοχικό κεφάλαιο,</a:t>
            </a:r>
          </a:p>
          <a:p>
            <a:pPr algn="ctr"/>
            <a:r>
              <a:rPr lang="el-GR" altLang="el-GR" b="1" dirty="0">
                <a:solidFill>
                  <a:srgbClr val="000066"/>
                </a:solidFill>
              </a:rPr>
              <a:t>Αποθεματικά</a:t>
            </a:r>
          </a:p>
        </p:txBody>
      </p:sp>
      <p:sp>
        <p:nvSpPr>
          <p:cNvPr id="14363" name="Line 22"/>
          <p:cNvSpPr>
            <a:spLocks noChangeShapeType="1"/>
          </p:cNvSpPr>
          <p:nvPr/>
        </p:nvSpPr>
        <p:spPr bwMode="auto">
          <a:xfrm>
            <a:off x="7378700" y="3141663"/>
            <a:ext cx="0" cy="533400"/>
          </a:xfrm>
          <a:prstGeom prst="line">
            <a:avLst/>
          </a:prstGeom>
          <a:noFill/>
          <a:ln w="19050">
            <a:solidFill>
              <a:srgbClr val="000066"/>
            </a:solidFill>
            <a:miter lim="800000"/>
            <a:headEnd/>
            <a:tailEnd type="stealth" w="med" len="med"/>
          </a:ln>
          <a:effectLst/>
        </p:spPr>
        <p:txBody>
          <a:bodyPr wrap="none" anchor="ctr"/>
          <a:lstStyle/>
          <a:p>
            <a:endParaRPr lang="el-GR" dirty="0"/>
          </a:p>
        </p:txBody>
      </p:sp>
    </p:spTree>
  </p:cSld>
  <p:clrMapOvr>
    <a:masterClrMapping/>
  </p:clrMapOvr>
  <p:transition spd="med">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5613" y="276225"/>
            <a:ext cx="8002587" cy="571500"/>
          </a:xfrm>
          <a:noFill/>
        </p:spPr>
        <p:txBody>
          <a:bodyPr>
            <a:normAutofit fontScale="90000"/>
          </a:bodyPr>
          <a:lstStyle/>
          <a:p>
            <a:pPr eaLnBrk="1" hangingPunct="1"/>
            <a:r>
              <a:rPr lang="el-GR" b="1" dirty="0" smtClean="0">
                <a:solidFill>
                  <a:srgbClr val="006600"/>
                </a:solidFill>
              </a:rPr>
              <a:t>Μέθοδοι εκτοκισμού </a:t>
            </a:r>
          </a:p>
        </p:txBody>
      </p:sp>
      <p:sp>
        <p:nvSpPr>
          <p:cNvPr id="20483" name="Rectangle 3"/>
          <p:cNvSpPr>
            <a:spLocks noGrp="1" noChangeArrowheads="1"/>
          </p:cNvSpPr>
          <p:nvPr>
            <p:ph type="body" idx="1"/>
          </p:nvPr>
        </p:nvSpPr>
        <p:spPr>
          <a:xfrm>
            <a:off x="395288" y="4075113"/>
            <a:ext cx="8569325" cy="2667000"/>
          </a:xfrm>
        </p:spPr>
        <p:txBody>
          <a:bodyPr/>
          <a:lstStyle/>
          <a:p>
            <a:pPr eaLnBrk="1" hangingPunct="1">
              <a:lnSpc>
                <a:spcPct val="115000"/>
              </a:lnSpc>
              <a:buFont typeface="Wingdings" pitchFamily="2" charset="2"/>
              <a:buNone/>
            </a:pPr>
            <a:r>
              <a:rPr lang="el-GR" sz="2400" dirty="0" smtClean="0"/>
              <a:t>Δεδουλευμένοι τόκοι για το έτος 2008</a:t>
            </a:r>
          </a:p>
          <a:p>
            <a:pPr eaLnBrk="1" hangingPunct="1">
              <a:lnSpc>
                <a:spcPct val="115000"/>
              </a:lnSpc>
            </a:pPr>
            <a:r>
              <a:rPr lang="el-GR" sz="2400" dirty="0" smtClean="0"/>
              <a:t>με τη γραμμική μέθοδο</a:t>
            </a:r>
            <a:endParaRPr lang="en-US" sz="2400" dirty="0" smtClean="0"/>
          </a:p>
          <a:p>
            <a:pPr eaLnBrk="1" hangingPunct="1">
              <a:lnSpc>
                <a:spcPct val="115000"/>
              </a:lnSpc>
              <a:spcBef>
                <a:spcPct val="100000"/>
              </a:spcBef>
            </a:pPr>
            <a:r>
              <a:rPr lang="el-GR" sz="2400" dirty="0" smtClean="0"/>
              <a:t>Με τη μέθοδο των παρουσών αξιών</a:t>
            </a:r>
            <a:br>
              <a:rPr lang="el-GR" sz="2400" dirty="0" smtClean="0"/>
            </a:br>
            <a:r>
              <a:rPr lang="el-GR" sz="2400" dirty="0" smtClean="0"/>
              <a:t>€ 100.000</a:t>
            </a:r>
            <a:r>
              <a:rPr lang="en-US" sz="2400" dirty="0" smtClean="0"/>
              <a:t>x</a:t>
            </a:r>
            <a:r>
              <a:rPr lang="el-GR" sz="2400" dirty="0" smtClean="0"/>
              <a:t>1,08</a:t>
            </a:r>
            <a:r>
              <a:rPr lang="el-GR" sz="2400" baseline="30000" dirty="0" smtClean="0"/>
              <a:t>85:365</a:t>
            </a:r>
            <a:r>
              <a:rPr lang="el-GR" sz="2400" dirty="0" smtClean="0"/>
              <a:t> - €100.000 = </a:t>
            </a:r>
            <a:r>
              <a:rPr lang="en-US" sz="2400" dirty="0" smtClean="0"/>
              <a:t> </a:t>
            </a:r>
            <a:r>
              <a:rPr lang="el-GR" sz="2400" dirty="0" smtClean="0"/>
              <a:t>€ 1.808,40</a:t>
            </a:r>
          </a:p>
        </p:txBody>
      </p:sp>
      <p:sp>
        <p:nvSpPr>
          <p:cNvPr id="20484" name="AutoShape 4" descr="image001"/>
          <p:cNvSpPr>
            <a:spLocks noChangeAspect="1" noChangeArrowheads="1"/>
          </p:cNvSpPr>
          <p:nvPr/>
        </p:nvSpPr>
        <p:spPr bwMode="auto">
          <a:xfrm>
            <a:off x="127000" y="46038"/>
            <a:ext cx="5143500" cy="1371600"/>
          </a:xfrm>
          <a:prstGeom prst="rect">
            <a:avLst/>
          </a:prstGeom>
          <a:noFill/>
          <a:ln w="9525">
            <a:noFill/>
            <a:miter lim="800000"/>
            <a:headEnd/>
            <a:tailEnd/>
          </a:ln>
        </p:spPr>
        <p:txBody>
          <a:bodyPr/>
          <a:lstStyle/>
          <a:p>
            <a:endParaRPr lang="el-GR" dirty="0"/>
          </a:p>
        </p:txBody>
      </p:sp>
      <p:sp>
        <p:nvSpPr>
          <p:cNvPr id="20485" name="Rectangle 5"/>
          <p:cNvSpPr>
            <a:spLocks noChangeArrowheads="1"/>
          </p:cNvSpPr>
          <p:nvPr/>
        </p:nvSpPr>
        <p:spPr bwMode="auto">
          <a:xfrm>
            <a:off x="0" y="2697163"/>
            <a:ext cx="9144000" cy="0"/>
          </a:xfrm>
          <a:prstGeom prst="rect">
            <a:avLst/>
          </a:prstGeom>
          <a:noFill/>
          <a:ln w="9525">
            <a:noFill/>
            <a:miter lim="800000"/>
            <a:headEnd/>
            <a:tailEnd/>
          </a:ln>
          <a:effectLst/>
        </p:spPr>
        <p:txBody>
          <a:bodyPr wrap="none" anchor="ctr">
            <a:spAutoFit/>
          </a:bodyPr>
          <a:lstStyle/>
          <a:p>
            <a:endParaRPr lang="el-GR" dirty="0"/>
          </a:p>
        </p:txBody>
      </p:sp>
      <p:grpSp>
        <p:nvGrpSpPr>
          <p:cNvPr id="2" name="Group 6"/>
          <p:cNvGrpSpPr>
            <a:grpSpLocks/>
          </p:cNvGrpSpPr>
          <p:nvPr/>
        </p:nvGrpSpPr>
        <p:grpSpPr bwMode="auto">
          <a:xfrm>
            <a:off x="2411413" y="1484313"/>
            <a:ext cx="4011612" cy="522287"/>
            <a:chOff x="3681" y="2884"/>
            <a:chExt cx="4140" cy="540"/>
          </a:xfrm>
        </p:grpSpPr>
        <p:grpSp>
          <p:nvGrpSpPr>
            <p:cNvPr id="3" name="Group 7"/>
            <p:cNvGrpSpPr>
              <a:grpSpLocks/>
            </p:cNvGrpSpPr>
            <p:nvPr/>
          </p:nvGrpSpPr>
          <p:grpSpPr bwMode="auto">
            <a:xfrm>
              <a:off x="4041" y="2884"/>
              <a:ext cx="3600" cy="360"/>
              <a:chOff x="4041" y="2884"/>
              <a:chExt cx="3600" cy="360"/>
            </a:xfrm>
          </p:grpSpPr>
          <p:sp>
            <p:nvSpPr>
              <p:cNvPr id="20513" name="Text Box 8"/>
              <p:cNvSpPr txBox="1">
                <a:spLocks noChangeArrowheads="1"/>
              </p:cNvSpPr>
              <p:nvPr/>
            </p:nvSpPr>
            <p:spPr bwMode="auto">
              <a:xfrm>
                <a:off x="4041" y="2884"/>
                <a:ext cx="1440" cy="360"/>
              </a:xfrm>
              <a:prstGeom prst="rect">
                <a:avLst/>
              </a:prstGeom>
              <a:noFill/>
              <a:ln w="9525">
                <a:noFill/>
                <a:miter lim="800000"/>
                <a:headEnd/>
                <a:tailEnd/>
              </a:ln>
            </p:spPr>
            <p:txBody>
              <a:bodyPr/>
              <a:lstStyle/>
              <a:p>
                <a:pPr algn="ctr"/>
                <a:r>
                  <a:rPr kumimoji="1" lang="en-US" sz="1400" b="1" dirty="0">
                    <a:ea typeface="Athens" charset="-95"/>
                    <a:cs typeface="Times New Roman" pitchFamily="18" charset="0"/>
                  </a:rPr>
                  <a:t>85 ημέρες</a:t>
                </a:r>
              </a:p>
            </p:txBody>
          </p:sp>
          <p:sp>
            <p:nvSpPr>
              <p:cNvPr id="20514" name="Text Box 9"/>
              <p:cNvSpPr txBox="1">
                <a:spLocks noChangeArrowheads="1"/>
              </p:cNvSpPr>
              <p:nvPr/>
            </p:nvSpPr>
            <p:spPr bwMode="auto">
              <a:xfrm>
                <a:off x="6201" y="2884"/>
                <a:ext cx="1440" cy="360"/>
              </a:xfrm>
              <a:prstGeom prst="rect">
                <a:avLst/>
              </a:prstGeom>
              <a:noFill/>
              <a:ln w="9525">
                <a:noFill/>
                <a:miter lim="800000"/>
                <a:headEnd/>
                <a:tailEnd/>
              </a:ln>
            </p:spPr>
            <p:txBody>
              <a:bodyPr/>
              <a:lstStyle/>
              <a:p>
                <a:pPr algn="ctr"/>
                <a:r>
                  <a:rPr kumimoji="1" lang="en-US" sz="1400" b="1" dirty="0">
                    <a:ea typeface="Athens" charset="-95"/>
                    <a:cs typeface="Times New Roman" pitchFamily="18" charset="0"/>
                  </a:rPr>
                  <a:t>280 ημέρες</a:t>
                </a:r>
              </a:p>
            </p:txBody>
          </p:sp>
        </p:grpSp>
        <p:grpSp>
          <p:nvGrpSpPr>
            <p:cNvPr id="4" name="Group 10"/>
            <p:cNvGrpSpPr>
              <a:grpSpLocks/>
            </p:cNvGrpSpPr>
            <p:nvPr/>
          </p:nvGrpSpPr>
          <p:grpSpPr bwMode="auto">
            <a:xfrm>
              <a:off x="3681" y="3243"/>
              <a:ext cx="4140" cy="181"/>
              <a:chOff x="4761" y="3063"/>
              <a:chExt cx="4680" cy="181"/>
            </a:xfrm>
          </p:grpSpPr>
          <p:sp>
            <p:nvSpPr>
              <p:cNvPr id="20511" name="AutoShape 11"/>
              <p:cNvSpPr>
                <a:spLocks/>
              </p:cNvSpPr>
              <p:nvPr/>
            </p:nvSpPr>
            <p:spPr bwMode="auto">
              <a:xfrm rot="5400000">
                <a:off x="8181" y="1983"/>
                <a:ext cx="180" cy="2340"/>
              </a:xfrm>
              <a:prstGeom prst="leftBracket">
                <a:avLst>
                  <a:gd name="adj" fmla="val 650000"/>
                </a:avLst>
              </a:prstGeom>
              <a:noFill/>
              <a:ln w="12700">
                <a:solidFill>
                  <a:srgbClr val="000000"/>
                </a:solidFill>
                <a:round/>
                <a:headEnd/>
                <a:tailEnd/>
              </a:ln>
            </p:spPr>
            <p:txBody>
              <a:bodyPr/>
              <a:lstStyle/>
              <a:p>
                <a:endParaRPr lang="el-GR" dirty="0"/>
              </a:p>
            </p:txBody>
          </p:sp>
          <p:sp>
            <p:nvSpPr>
              <p:cNvPr id="20512" name="AutoShape 12"/>
              <p:cNvSpPr>
                <a:spLocks/>
              </p:cNvSpPr>
              <p:nvPr/>
            </p:nvSpPr>
            <p:spPr bwMode="auto">
              <a:xfrm rot="5400000">
                <a:off x="5751" y="2074"/>
                <a:ext cx="180" cy="2160"/>
              </a:xfrm>
              <a:prstGeom prst="leftBracket">
                <a:avLst>
                  <a:gd name="adj" fmla="val 600000"/>
                </a:avLst>
              </a:prstGeom>
              <a:noFill/>
              <a:ln w="12700">
                <a:solidFill>
                  <a:srgbClr val="000000"/>
                </a:solidFill>
                <a:round/>
                <a:headEnd/>
                <a:tailEnd/>
              </a:ln>
            </p:spPr>
            <p:txBody>
              <a:bodyPr/>
              <a:lstStyle/>
              <a:p>
                <a:endParaRPr lang="el-GR" dirty="0"/>
              </a:p>
            </p:txBody>
          </p:sp>
        </p:grpSp>
      </p:grpSp>
      <p:grpSp>
        <p:nvGrpSpPr>
          <p:cNvPr id="5" name="Group 13"/>
          <p:cNvGrpSpPr>
            <a:grpSpLocks/>
          </p:cNvGrpSpPr>
          <p:nvPr/>
        </p:nvGrpSpPr>
        <p:grpSpPr bwMode="auto">
          <a:xfrm>
            <a:off x="858838" y="2181225"/>
            <a:ext cx="7499350" cy="173038"/>
            <a:chOff x="2061" y="3604"/>
            <a:chExt cx="7740" cy="180"/>
          </a:xfrm>
        </p:grpSpPr>
        <p:sp>
          <p:nvSpPr>
            <p:cNvPr id="20502" name="Line 14"/>
            <p:cNvSpPr>
              <a:spLocks noChangeShapeType="1"/>
            </p:cNvSpPr>
            <p:nvPr/>
          </p:nvSpPr>
          <p:spPr bwMode="auto">
            <a:xfrm>
              <a:off x="2061" y="3783"/>
              <a:ext cx="7740" cy="0"/>
            </a:xfrm>
            <a:prstGeom prst="line">
              <a:avLst/>
            </a:prstGeom>
            <a:noFill/>
            <a:ln w="9525">
              <a:solidFill>
                <a:srgbClr val="000000"/>
              </a:solidFill>
              <a:round/>
              <a:headEnd/>
              <a:tailEnd/>
            </a:ln>
          </p:spPr>
          <p:txBody>
            <a:bodyPr/>
            <a:lstStyle/>
            <a:p>
              <a:endParaRPr lang="el-GR" dirty="0"/>
            </a:p>
          </p:txBody>
        </p:sp>
        <p:grpSp>
          <p:nvGrpSpPr>
            <p:cNvPr id="6" name="Group 15"/>
            <p:cNvGrpSpPr>
              <a:grpSpLocks/>
            </p:cNvGrpSpPr>
            <p:nvPr/>
          </p:nvGrpSpPr>
          <p:grpSpPr bwMode="auto">
            <a:xfrm>
              <a:off x="2061" y="3604"/>
              <a:ext cx="7740" cy="180"/>
              <a:chOff x="2061" y="3604"/>
              <a:chExt cx="7740" cy="180"/>
            </a:xfrm>
          </p:grpSpPr>
          <p:sp>
            <p:nvSpPr>
              <p:cNvPr id="20504" name="Line 16"/>
              <p:cNvSpPr>
                <a:spLocks noChangeShapeType="1"/>
              </p:cNvSpPr>
              <p:nvPr/>
            </p:nvSpPr>
            <p:spPr bwMode="auto">
              <a:xfrm flipV="1">
                <a:off x="2061" y="3604"/>
                <a:ext cx="0" cy="180"/>
              </a:xfrm>
              <a:prstGeom prst="line">
                <a:avLst/>
              </a:prstGeom>
              <a:noFill/>
              <a:ln w="9525">
                <a:solidFill>
                  <a:srgbClr val="000000"/>
                </a:solidFill>
                <a:round/>
                <a:headEnd/>
                <a:tailEnd/>
              </a:ln>
            </p:spPr>
            <p:txBody>
              <a:bodyPr/>
              <a:lstStyle/>
              <a:p>
                <a:endParaRPr lang="el-GR" dirty="0"/>
              </a:p>
            </p:txBody>
          </p:sp>
          <p:sp>
            <p:nvSpPr>
              <p:cNvPr id="20505" name="Line 17"/>
              <p:cNvSpPr>
                <a:spLocks noChangeShapeType="1"/>
              </p:cNvSpPr>
              <p:nvPr/>
            </p:nvSpPr>
            <p:spPr bwMode="auto">
              <a:xfrm flipV="1">
                <a:off x="3681" y="3659"/>
                <a:ext cx="0" cy="125"/>
              </a:xfrm>
              <a:prstGeom prst="line">
                <a:avLst/>
              </a:prstGeom>
              <a:noFill/>
              <a:ln w="9525">
                <a:solidFill>
                  <a:srgbClr val="000000"/>
                </a:solidFill>
                <a:round/>
                <a:headEnd/>
                <a:tailEnd/>
              </a:ln>
            </p:spPr>
            <p:txBody>
              <a:bodyPr/>
              <a:lstStyle/>
              <a:p>
                <a:endParaRPr lang="el-GR" dirty="0"/>
              </a:p>
            </p:txBody>
          </p:sp>
          <p:sp>
            <p:nvSpPr>
              <p:cNvPr id="20506" name="Line 18"/>
              <p:cNvSpPr>
                <a:spLocks noChangeShapeType="1"/>
              </p:cNvSpPr>
              <p:nvPr/>
            </p:nvSpPr>
            <p:spPr bwMode="auto">
              <a:xfrm flipV="1">
                <a:off x="7821" y="3659"/>
                <a:ext cx="0" cy="125"/>
              </a:xfrm>
              <a:prstGeom prst="line">
                <a:avLst/>
              </a:prstGeom>
              <a:noFill/>
              <a:ln w="9525">
                <a:solidFill>
                  <a:srgbClr val="000000"/>
                </a:solidFill>
                <a:round/>
                <a:headEnd/>
                <a:tailEnd/>
              </a:ln>
            </p:spPr>
            <p:txBody>
              <a:bodyPr/>
              <a:lstStyle/>
              <a:p>
                <a:endParaRPr lang="el-GR" dirty="0"/>
              </a:p>
            </p:txBody>
          </p:sp>
          <p:sp>
            <p:nvSpPr>
              <p:cNvPr id="20507" name="Line 19"/>
              <p:cNvSpPr>
                <a:spLocks noChangeShapeType="1"/>
              </p:cNvSpPr>
              <p:nvPr/>
            </p:nvSpPr>
            <p:spPr bwMode="auto">
              <a:xfrm flipV="1">
                <a:off x="5661" y="3659"/>
                <a:ext cx="0" cy="125"/>
              </a:xfrm>
              <a:prstGeom prst="line">
                <a:avLst/>
              </a:prstGeom>
              <a:noFill/>
              <a:ln w="9525">
                <a:solidFill>
                  <a:srgbClr val="000000"/>
                </a:solidFill>
                <a:round/>
                <a:headEnd/>
                <a:tailEnd/>
              </a:ln>
            </p:spPr>
            <p:txBody>
              <a:bodyPr/>
              <a:lstStyle/>
              <a:p>
                <a:endParaRPr lang="el-GR" dirty="0"/>
              </a:p>
            </p:txBody>
          </p:sp>
          <p:sp>
            <p:nvSpPr>
              <p:cNvPr id="20508" name="Line 20"/>
              <p:cNvSpPr>
                <a:spLocks noChangeShapeType="1"/>
              </p:cNvSpPr>
              <p:nvPr/>
            </p:nvSpPr>
            <p:spPr bwMode="auto">
              <a:xfrm flipV="1">
                <a:off x="9801" y="3659"/>
                <a:ext cx="0" cy="125"/>
              </a:xfrm>
              <a:prstGeom prst="line">
                <a:avLst/>
              </a:prstGeom>
              <a:noFill/>
              <a:ln w="9525">
                <a:solidFill>
                  <a:srgbClr val="000000"/>
                </a:solidFill>
                <a:round/>
                <a:headEnd/>
                <a:tailEnd/>
              </a:ln>
            </p:spPr>
            <p:txBody>
              <a:bodyPr/>
              <a:lstStyle/>
              <a:p>
                <a:endParaRPr lang="el-GR" dirty="0"/>
              </a:p>
            </p:txBody>
          </p:sp>
        </p:grpSp>
      </p:grpSp>
      <p:sp>
        <p:nvSpPr>
          <p:cNvPr id="20488" name="Text Box 21"/>
          <p:cNvSpPr txBox="1">
            <a:spLocks noChangeArrowheads="1"/>
          </p:cNvSpPr>
          <p:nvPr/>
        </p:nvSpPr>
        <p:spPr bwMode="auto">
          <a:xfrm>
            <a:off x="323850" y="2528888"/>
            <a:ext cx="1046163" cy="347662"/>
          </a:xfrm>
          <a:prstGeom prst="rect">
            <a:avLst/>
          </a:prstGeom>
          <a:noFill/>
          <a:ln w="9525">
            <a:noFill/>
            <a:miter lim="800000"/>
            <a:headEnd/>
            <a:tailEnd/>
          </a:ln>
        </p:spPr>
        <p:txBody>
          <a:bodyPr/>
          <a:lstStyle/>
          <a:p>
            <a:pPr algn="ctr"/>
            <a:r>
              <a:rPr kumimoji="1" lang="en-US" sz="1400" b="1" dirty="0">
                <a:ea typeface="Athens" charset="-95"/>
                <a:cs typeface="Times New Roman" pitchFamily="18" charset="0"/>
              </a:rPr>
              <a:t>1.1.2008</a:t>
            </a:r>
          </a:p>
        </p:txBody>
      </p:sp>
      <p:sp>
        <p:nvSpPr>
          <p:cNvPr id="20489" name="Text Box 22"/>
          <p:cNvSpPr txBox="1">
            <a:spLocks noChangeArrowheads="1"/>
          </p:cNvSpPr>
          <p:nvPr/>
        </p:nvSpPr>
        <p:spPr bwMode="auto">
          <a:xfrm>
            <a:off x="1905000" y="2528888"/>
            <a:ext cx="1046163" cy="347662"/>
          </a:xfrm>
          <a:prstGeom prst="rect">
            <a:avLst/>
          </a:prstGeom>
          <a:noFill/>
          <a:ln w="9525">
            <a:noFill/>
            <a:miter lim="800000"/>
            <a:headEnd/>
            <a:tailEnd/>
          </a:ln>
        </p:spPr>
        <p:txBody>
          <a:bodyPr/>
          <a:lstStyle/>
          <a:p>
            <a:pPr algn="ctr"/>
            <a:r>
              <a:rPr kumimoji="1" lang="en-US" sz="1400" b="1" dirty="0">
                <a:ea typeface="Athens" charset="-95"/>
                <a:cs typeface="Times New Roman" pitchFamily="18" charset="0"/>
              </a:rPr>
              <a:t>8.10.2008</a:t>
            </a:r>
          </a:p>
        </p:txBody>
      </p:sp>
      <p:sp>
        <p:nvSpPr>
          <p:cNvPr id="20490" name="Text Box 23"/>
          <p:cNvSpPr txBox="1">
            <a:spLocks noChangeArrowheads="1"/>
          </p:cNvSpPr>
          <p:nvPr/>
        </p:nvSpPr>
        <p:spPr bwMode="auto">
          <a:xfrm>
            <a:off x="3649663" y="2528888"/>
            <a:ext cx="1395412" cy="347662"/>
          </a:xfrm>
          <a:prstGeom prst="rect">
            <a:avLst/>
          </a:prstGeom>
          <a:noFill/>
          <a:ln w="9525">
            <a:noFill/>
            <a:miter lim="800000"/>
            <a:headEnd/>
            <a:tailEnd/>
          </a:ln>
        </p:spPr>
        <p:txBody>
          <a:bodyPr/>
          <a:lstStyle/>
          <a:p>
            <a:pPr algn="ctr"/>
            <a:r>
              <a:rPr kumimoji="1" lang="en-US" sz="1400" b="1" dirty="0">
                <a:ea typeface="Athens" charset="-95"/>
                <a:cs typeface="Times New Roman" pitchFamily="18" charset="0"/>
              </a:rPr>
              <a:t>31.12.2008</a:t>
            </a:r>
          </a:p>
        </p:txBody>
      </p:sp>
      <p:sp>
        <p:nvSpPr>
          <p:cNvPr id="20491" name="Text Box 24"/>
          <p:cNvSpPr txBox="1">
            <a:spLocks noChangeArrowheads="1"/>
          </p:cNvSpPr>
          <p:nvPr/>
        </p:nvSpPr>
        <p:spPr bwMode="auto">
          <a:xfrm>
            <a:off x="5741988" y="2528888"/>
            <a:ext cx="1395412" cy="347662"/>
          </a:xfrm>
          <a:prstGeom prst="rect">
            <a:avLst/>
          </a:prstGeom>
          <a:noFill/>
          <a:ln w="9525">
            <a:noFill/>
            <a:miter lim="800000"/>
            <a:headEnd/>
            <a:tailEnd/>
          </a:ln>
        </p:spPr>
        <p:txBody>
          <a:bodyPr/>
          <a:lstStyle/>
          <a:p>
            <a:pPr algn="ctr"/>
            <a:r>
              <a:rPr kumimoji="1" lang="en-US" sz="1400" b="1" dirty="0">
                <a:ea typeface="Athens" charset="-95"/>
                <a:cs typeface="Times New Roman" pitchFamily="18" charset="0"/>
              </a:rPr>
              <a:t>8.10.2009</a:t>
            </a:r>
          </a:p>
        </p:txBody>
      </p:sp>
      <p:sp>
        <p:nvSpPr>
          <p:cNvPr id="20492" name="Text Box 25"/>
          <p:cNvSpPr txBox="1">
            <a:spLocks noChangeArrowheads="1"/>
          </p:cNvSpPr>
          <p:nvPr/>
        </p:nvSpPr>
        <p:spPr bwMode="auto">
          <a:xfrm>
            <a:off x="7569200" y="2528888"/>
            <a:ext cx="1395413" cy="347662"/>
          </a:xfrm>
          <a:prstGeom prst="rect">
            <a:avLst/>
          </a:prstGeom>
          <a:noFill/>
          <a:ln w="9525">
            <a:noFill/>
            <a:miter lim="800000"/>
            <a:headEnd/>
            <a:tailEnd/>
          </a:ln>
        </p:spPr>
        <p:txBody>
          <a:bodyPr/>
          <a:lstStyle/>
          <a:p>
            <a:pPr algn="r"/>
            <a:r>
              <a:rPr kumimoji="1" lang="en-US" sz="1400" b="1" dirty="0">
                <a:ea typeface="Athens" charset="-95"/>
                <a:cs typeface="Times New Roman" pitchFamily="18" charset="0"/>
              </a:rPr>
              <a:t>31.12.2009</a:t>
            </a:r>
          </a:p>
        </p:txBody>
      </p:sp>
      <p:grpSp>
        <p:nvGrpSpPr>
          <p:cNvPr id="7" name="Group 26"/>
          <p:cNvGrpSpPr>
            <a:grpSpLocks/>
          </p:cNvGrpSpPr>
          <p:nvPr/>
        </p:nvGrpSpPr>
        <p:grpSpPr bwMode="auto">
          <a:xfrm>
            <a:off x="1905000" y="3225800"/>
            <a:ext cx="5057775" cy="347663"/>
            <a:chOff x="3141" y="4864"/>
            <a:chExt cx="5220" cy="360"/>
          </a:xfrm>
        </p:grpSpPr>
        <p:sp>
          <p:nvSpPr>
            <p:cNvPr id="20499" name="Text Box 27"/>
            <p:cNvSpPr txBox="1">
              <a:spLocks noChangeArrowheads="1"/>
            </p:cNvSpPr>
            <p:nvPr/>
          </p:nvSpPr>
          <p:spPr bwMode="auto">
            <a:xfrm>
              <a:off x="3141" y="4864"/>
              <a:ext cx="1080" cy="360"/>
            </a:xfrm>
            <a:prstGeom prst="rect">
              <a:avLst/>
            </a:prstGeom>
            <a:noFill/>
            <a:ln w="9525">
              <a:noFill/>
              <a:miter lim="800000"/>
              <a:headEnd/>
              <a:tailEnd/>
            </a:ln>
          </p:spPr>
          <p:txBody>
            <a:bodyPr/>
            <a:lstStyle/>
            <a:p>
              <a:pPr algn="ctr"/>
              <a:r>
                <a:rPr kumimoji="1" lang="en-US" sz="1400" b="1" dirty="0">
                  <a:ea typeface="Athens" charset="-95"/>
                  <a:cs typeface="Times New Roman" pitchFamily="18" charset="0"/>
                </a:rPr>
                <a:t>100.000</a:t>
              </a:r>
            </a:p>
          </p:txBody>
        </p:sp>
        <p:sp>
          <p:nvSpPr>
            <p:cNvPr id="20500" name="Text Box 28"/>
            <p:cNvSpPr txBox="1">
              <a:spLocks noChangeArrowheads="1"/>
            </p:cNvSpPr>
            <p:nvPr/>
          </p:nvSpPr>
          <p:spPr bwMode="auto">
            <a:xfrm>
              <a:off x="5121" y="4864"/>
              <a:ext cx="1080" cy="360"/>
            </a:xfrm>
            <a:prstGeom prst="rect">
              <a:avLst/>
            </a:prstGeom>
            <a:noFill/>
            <a:ln w="9525">
              <a:noFill/>
              <a:miter lim="800000"/>
              <a:headEnd/>
              <a:tailEnd/>
            </a:ln>
          </p:spPr>
          <p:txBody>
            <a:bodyPr/>
            <a:lstStyle/>
            <a:p>
              <a:pPr algn="ctr"/>
              <a:r>
                <a:rPr kumimoji="1" lang="en-US" sz="1400" b="1" dirty="0">
                  <a:ea typeface="Athens" charset="-95"/>
                  <a:cs typeface="Times New Roman" pitchFamily="18" charset="0"/>
                </a:rPr>
                <a:t>;</a:t>
              </a:r>
            </a:p>
          </p:txBody>
        </p:sp>
        <p:sp>
          <p:nvSpPr>
            <p:cNvPr id="20501" name="Text Box 29"/>
            <p:cNvSpPr txBox="1">
              <a:spLocks noChangeArrowheads="1"/>
            </p:cNvSpPr>
            <p:nvPr/>
          </p:nvSpPr>
          <p:spPr bwMode="auto">
            <a:xfrm>
              <a:off x="7281" y="4864"/>
              <a:ext cx="1080" cy="360"/>
            </a:xfrm>
            <a:prstGeom prst="rect">
              <a:avLst/>
            </a:prstGeom>
            <a:noFill/>
            <a:ln w="9525">
              <a:noFill/>
              <a:miter lim="800000"/>
              <a:headEnd/>
              <a:tailEnd/>
            </a:ln>
          </p:spPr>
          <p:txBody>
            <a:bodyPr/>
            <a:lstStyle/>
            <a:p>
              <a:pPr algn="ctr"/>
              <a:r>
                <a:rPr kumimoji="1" lang="en-US" sz="1400" b="1" dirty="0">
                  <a:ea typeface="Athens" charset="-95"/>
                  <a:cs typeface="Times New Roman" pitchFamily="18" charset="0"/>
                </a:rPr>
                <a:t>108.000</a:t>
              </a:r>
            </a:p>
          </p:txBody>
        </p:sp>
      </p:grpSp>
      <p:grpSp>
        <p:nvGrpSpPr>
          <p:cNvPr id="8" name="Group 30"/>
          <p:cNvGrpSpPr>
            <a:grpSpLocks/>
          </p:cNvGrpSpPr>
          <p:nvPr/>
        </p:nvGrpSpPr>
        <p:grpSpPr bwMode="auto">
          <a:xfrm>
            <a:off x="2428875" y="2781300"/>
            <a:ext cx="4011613" cy="349250"/>
            <a:chOff x="3681" y="4504"/>
            <a:chExt cx="4140" cy="360"/>
          </a:xfrm>
        </p:grpSpPr>
        <p:sp>
          <p:nvSpPr>
            <p:cNvPr id="20496" name="Line 31"/>
            <p:cNvSpPr>
              <a:spLocks noChangeShapeType="1"/>
            </p:cNvSpPr>
            <p:nvPr/>
          </p:nvSpPr>
          <p:spPr bwMode="auto">
            <a:xfrm>
              <a:off x="3681" y="4504"/>
              <a:ext cx="0" cy="360"/>
            </a:xfrm>
            <a:prstGeom prst="line">
              <a:avLst/>
            </a:prstGeom>
            <a:noFill/>
            <a:ln w="9525">
              <a:solidFill>
                <a:srgbClr val="000000"/>
              </a:solidFill>
              <a:round/>
              <a:headEnd/>
              <a:tailEnd type="stealth" w="med" len="med"/>
            </a:ln>
          </p:spPr>
          <p:txBody>
            <a:bodyPr/>
            <a:lstStyle/>
            <a:p>
              <a:endParaRPr lang="el-GR" dirty="0"/>
            </a:p>
          </p:txBody>
        </p:sp>
        <p:sp>
          <p:nvSpPr>
            <p:cNvPr id="20497" name="Line 32"/>
            <p:cNvSpPr>
              <a:spLocks noChangeShapeType="1"/>
            </p:cNvSpPr>
            <p:nvPr/>
          </p:nvSpPr>
          <p:spPr bwMode="auto">
            <a:xfrm>
              <a:off x="5661" y="4504"/>
              <a:ext cx="0" cy="360"/>
            </a:xfrm>
            <a:prstGeom prst="line">
              <a:avLst/>
            </a:prstGeom>
            <a:noFill/>
            <a:ln w="9525">
              <a:solidFill>
                <a:srgbClr val="000000"/>
              </a:solidFill>
              <a:round/>
              <a:headEnd/>
              <a:tailEnd type="stealth" w="med" len="med"/>
            </a:ln>
          </p:spPr>
          <p:txBody>
            <a:bodyPr/>
            <a:lstStyle/>
            <a:p>
              <a:endParaRPr lang="el-GR" dirty="0"/>
            </a:p>
          </p:txBody>
        </p:sp>
        <p:sp>
          <p:nvSpPr>
            <p:cNvPr id="20498" name="Line 33"/>
            <p:cNvSpPr>
              <a:spLocks noChangeShapeType="1"/>
            </p:cNvSpPr>
            <p:nvPr/>
          </p:nvSpPr>
          <p:spPr bwMode="auto">
            <a:xfrm>
              <a:off x="7821" y="4504"/>
              <a:ext cx="0" cy="360"/>
            </a:xfrm>
            <a:prstGeom prst="line">
              <a:avLst/>
            </a:prstGeom>
            <a:noFill/>
            <a:ln w="9525">
              <a:solidFill>
                <a:srgbClr val="000000"/>
              </a:solidFill>
              <a:round/>
              <a:headEnd/>
              <a:tailEnd type="stealth" w="med" len="med"/>
            </a:ln>
          </p:spPr>
          <p:txBody>
            <a:bodyPr/>
            <a:lstStyle/>
            <a:p>
              <a:endParaRPr lang="el-GR" dirty="0"/>
            </a:p>
          </p:txBody>
        </p:sp>
      </p:grpSp>
      <p:graphicFrame>
        <p:nvGraphicFramePr>
          <p:cNvPr id="20495" name="Object 34"/>
          <p:cNvGraphicFramePr>
            <a:graphicFrameLocks noChangeAspect="1"/>
          </p:cNvGraphicFramePr>
          <p:nvPr/>
        </p:nvGraphicFramePr>
        <p:xfrm>
          <a:off x="3995936" y="4724400"/>
          <a:ext cx="4817864" cy="584200"/>
        </p:xfrm>
        <a:graphic>
          <a:graphicData uri="http://schemas.openxmlformats.org/presentationml/2006/ole">
            <p:oleObj spid="_x0000_s6146" name="Equation" r:id="rId3" imgW="4241800" imgH="584200" progId="Equation.3">
              <p:embed/>
            </p:oleObj>
          </a:graphicData>
        </a:graphic>
      </p:graphicFrame>
    </p:spTree>
  </p:cSld>
  <p:clrMapOvr>
    <a:masterClrMapping/>
  </p:clrMapOvr>
  <p:transition spd="med">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76225"/>
            <a:ext cx="9144000" cy="647700"/>
          </a:xfrm>
          <a:noFill/>
        </p:spPr>
        <p:txBody>
          <a:bodyPr>
            <a:noAutofit/>
          </a:bodyPr>
          <a:lstStyle/>
          <a:p>
            <a:pPr eaLnBrk="1" hangingPunct="1"/>
            <a:r>
              <a:rPr lang="el-GR" sz="3400" b="1" dirty="0" smtClean="0">
                <a:solidFill>
                  <a:srgbClr val="006600"/>
                </a:solidFill>
              </a:rPr>
              <a:t>Γραμμική μέθοδος </a:t>
            </a:r>
            <a:r>
              <a:rPr lang="en-US" sz="3400" b="1" dirty="0" smtClean="0">
                <a:solidFill>
                  <a:srgbClr val="006600"/>
                </a:solidFill>
              </a:rPr>
              <a:t>vs </a:t>
            </a:r>
            <a:r>
              <a:rPr lang="el-GR" sz="3400" b="1" dirty="0" smtClean="0">
                <a:solidFill>
                  <a:srgbClr val="006600"/>
                </a:solidFill>
              </a:rPr>
              <a:t>μεθόδου παρουσών αξιών</a:t>
            </a:r>
          </a:p>
        </p:txBody>
      </p:sp>
      <p:sp>
        <p:nvSpPr>
          <p:cNvPr id="21507" name="Line 3"/>
          <p:cNvSpPr>
            <a:spLocks noChangeShapeType="1"/>
          </p:cNvSpPr>
          <p:nvPr/>
        </p:nvSpPr>
        <p:spPr bwMode="auto">
          <a:xfrm>
            <a:off x="684213" y="2251075"/>
            <a:ext cx="6624637" cy="0"/>
          </a:xfrm>
          <a:prstGeom prst="line">
            <a:avLst/>
          </a:prstGeom>
          <a:noFill/>
          <a:ln w="9525">
            <a:solidFill>
              <a:schemeClr val="tx1"/>
            </a:solidFill>
            <a:round/>
            <a:headEnd/>
            <a:tailEnd/>
          </a:ln>
          <a:effectLst/>
        </p:spPr>
        <p:txBody>
          <a:bodyPr/>
          <a:lstStyle/>
          <a:p>
            <a:endParaRPr lang="el-GR" dirty="0"/>
          </a:p>
        </p:txBody>
      </p:sp>
      <p:sp>
        <p:nvSpPr>
          <p:cNvPr id="21508" name="Line 4"/>
          <p:cNvSpPr>
            <a:spLocks noChangeShapeType="1"/>
          </p:cNvSpPr>
          <p:nvPr/>
        </p:nvSpPr>
        <p:spPr bwMode="auto">
          <a:xfrm>
            <a:off x="684213" y="2106613"/>
            <a:ext cx="0" cy="219075"/>
          </a:xfrm>
          <a:prstGeom prst="line">
            <a:avLst/>
          </a:prstGeom>
          <a:noFill/>
          <a:ln w="9525">
            <a:solidFill>
              <a:schemeClr val="tx1"/>
            </a:solidFill>
            <a:round/>
            <a:headEnd type="triangle" w="sm" len="sm"/>
            <a:tailEnd/>
          </a:ln>
          <a:effectLst/>
        </p:spPr>
        <p:txBody>
          <a:bodyPr/>
          <a:lstStyle/>
          <a:p>
            <a:endParaRPr lang="el-GR" dirty="0"/>
          </a:p>
        </p:txBody>
      </p:sp>
      <p:sp>
        <p:nvSpPr>
          <p:cNvPr id="21509" name="Line 5"/>
          <p:cNvSpPr>
            <a:spLocks noChangeShapeType="1"/>
          </p:cNvSpPr>
          <p:nvPr/>
        </p:nvSpPr>
        <p:spPr bwMode="auto">
          <a:xfrm>
            <a:off x="2341563" y="2106613"/>
            <a:ext cx="0" cy="219075"/>
          </a:xfrm>
          <a:prstGeom prst="line">
            <a:avLst/>
          </a:prstGeom>
          <a:noFill/>
          <a:ln w="9525">
            <a:solidFill>
              <a:schemeClr val="tx1"/>
            </a:solidFill>
            <a:round/>
            <a:headEnd type="triangle" w="sm" len="sm"/>
            <a:tailEnd/>
          </a:ln>
          <a:effectLst/>
        </p:spPr>
        <p:txBody>
          <a:bodyPr/>
          <a:lstStyle/>
          <a:p>
            <a:endParaRPr lang="el-GR" dirty="0"/>
          </a:p>
        </p:txBody>
      </p:sp>
      <p:sp>
        <p:nvSpPr>
          <p:cNvPr id="21510" name="Line 6"/>
          <p:cNvSpPr>
            <a:spLocks noChangeShapeType="1"/>
          </p:cNvSpPr>
          <p:nvPr/>
        </p:nvSpPr>
        <p:spPr bwMode="auto">
          <a:xfrm>
            <a:off x="6661150" y="2106613"/>
            <a:ext cx="0" cy="219075"/>
          </a:xfrm>
          <a:prstGeom prst="line">
            <a:avLst/>
          </a:prstGeom>
          <a:noFill/>
          <a:ln w="9525">
            <a:solidFill>
              <a:schemeClr val="tx1"/>
            </a:solidFill>
            <a:round/>
            <a:headEnd type="triangle" w="sm" len="sm"/>
            <a:tailEnd/>
          </a:ln>
          <a:effectLst/>
        </p:spPr>
        <p:txBody>
          <a:bodyPr/>
          <a:lstStyle/>
          <a:p>
            <a:endParaRPr lang="el-GR" dirty="0"/>
          </a:p>
        </p:txBody>
      </p:sp>
      <p:sp>
        <p:nvSpPr>
          <p:cNvPr id="21511" name="Text Box 7"/>
          <p:cNvSpPr txBox="1">
            <a:spLocks noChangeArrowheads="1"/>
          </p:cNvSpPr>
          <p:nvPr/>
        </p:nvSpPr>
        <p:spPr bwMode="auto">
          <a:xfrm>
            <a:off x="300038" y="1603375"/>
            <a:ext cx="1009650" cy="366713"/>
          </a:xfrm>
          <a:prstGeom prst="rect">
            <a:avLst/>
          </a:prstGeom>
          <a:noFill/>
          <a:ln w="9525">
            <a:noFill/>
            <a:miter lim="800000"/>
            <a:headEnd/>
            <a:tailEnd/>
          </a:ln>
          <a:effectLst/>
        </p:spPr>
        <p:txBody>
          <a:bodyPr wrap="none">
            <a:spAutoFit/>
          </a:bodyPr>
          <a:lstStyle/>
          <a:p>
            <a:r>
              <a:rPr lang="el-GR" dirty="0"/>
              <a:t>100.000</a:t>
            </a:r>
          </a:p>
        </p:txBody>
      </p:sp>
      <p:sp>
        <p:nvSpPr>
          <p:cNvPr id="21512" name="Text Box 8"/>
          <p:cNvSpPr txBox="1">
            <a:spLocks noChangeArrowheads="1"/>
          </p:cNvSpPr>
          <p:nvPr/>
        </p:nvSpPr>
        <p:spPr bwMode="auto">
          <a:xfrm>
            <a:off x="1981200" y="1579563"/>
            <a:ext cx="5772150" cy="366712"/>
          </a:xfrm>
          <a:prstGeom prst="rect">
            <a:avLst/>
          </a:prstGeom>
          <a:noFill/>
          <a:ln w="9525">
            <a:noFill/>
            <a:miter lim="800000"/>
            <a:headEnd/>
            <a:tailEnd/>
          </a:ln>
          <a:effectLst/>
        </p:spPr>
        <p:txBody>
          <a:bodyPr wrap="none">
            <a:spAutoFit/>
          </a:bodyPr>
          <a:lstStyle/>
          <a:p>
            <a:r>
              <a:rPr lang="el-GR" dirty="0"/>
              <a:t>101.863,01</a:t>
            </a:r>
            <a:r>
              <a:rPr lang="en-US" dirty="0"/>
              <a:t> </a:t>
            </a:r>
            <a:r>
              <a:rPr lang="el-GR" dirty="0"/>
              <a:t>+</a:t>
            </a:r>
            <a:r>
              <a:rPr lang="en-US" dirty="0"/>
              <a:t> </a:t>
            </a:r>
            <a:r>
              <a:rPr lang="el-GR" dirty="0"/>
              <a:t>101.863,01</a:t>
            </a:r>
            <a:r>
              <a:rPr lang="en-US" dirty="0"/>
              <a:t>  x  8%  x            = 108.114,33</a:t>
            </a:r>
            <a:endParaRPr lang="el-GR" dirty="0"/>
          </a:p>
        </p:txBody>
      </p:sp>
      <p:graphicFrame>
        <p:nvGraphicFramePr>
          <p:cNvPr id="21513" name="Object 9"/>
          <p:cNvGraphicFramePr>
            <a:graphicFrameLocks noChangeAspect="1"/>
          </p:cNvGraphicFramePr>
          <p:nvPr/>
        </p:nvGraphicFramePr>
        <p:xfrm>
          <a:off x="5220072" y="1556792"/>
          <a:ext cx="444500" cy="469900"/>
        </p:xfrm>
        <a:graphic>
          <a:graphicData uri="http://schemas.openxmlformats.org/presentationml/2006/ole">
            <p:oleObj spid="_x0000_s7170" name="Equation" r:id="rId3" imgW="444307" imgH="469696" progId="Equation.3">
              <p:embed/>
            </p:oleObj>
          </a:graphicData>
        </a:graphic>
      </p:graphicFrame>
      <p:sp>
        <p:nvSpPr>
          <p:cNvPr id="21514" name="Text Box 10"/>
          <p:cNvSpPr txBox="1">
            <a:spLocks noChangeArrowheads="1"/>
          </p:cNvSpPr>
          <p:nvPr/>
        </p:nvSpPr>
        <p:spPr bwMode="auto">
          <a:xfrm>
            <a:off x="215900" y="2347913"/>
            <a:ext cx="1200150" cy="366712"/>
          </a:xfrm>
          <a:prstGeom prst="rect">
            <a:avLst/>
          </a:prstGeom>
          <a:noFill/>
          <a:ln w="9525">
            <a:noFill/>
            <a:miter lim="800000"/>
            <a:headEnd/>
            <a:tailEnd/>
          </a:ln>
          <a:effectLst/>
        </p:spPr>
        <p:txBody>
          <a:bodyPr wrap="none">
            <a:spAutoFit/>
          </a:bodyPr>
          <a:lstStyle/>
          <a:p>
            <a:r>
              <a:rPr lang="en-US" dirty="0"/>
              <a:t>8.10.2008</a:t>
            </a:r>
            <a:endParaRPr lang="el-GR" dirty="0"/>
          </a:p>
        </p:txBody>
      </p:sp>
      <p:sp>
        <p:nvSpPr>
          <p:cNvPr id="21515" name="Text Box 11"/>
          <p:cNvSpPr txBox="1">
            <a:spLocks noChangeArrowheads="1"/>
          </p:cNvSpPr>
          <p:nvPr/>
        </p:nvSpPr>
        <p:spPr bwMode="auto">
          <a:xfrm>
            <a:off x="1763713" y="2347913"/>
            <a:ext cx="1327150" cy="366712"/>
          </a:xfrm>
          <a:prstGeom prst="rect">
            <a:avLst/>
          </a:prstGeom>
          <a:noFill/>
          <a:ln w="9525">
            <a:noFill/>
            <a:miter lim="800000"/>
            <a:headEnd/>
            <a:tailEnd/>
          </a:ln>
          <a:effectLst/>
        </p:spPr>
        <p:txBody>
          <a:bodyPr wrap="none">
            <a:spAutoFit/>
          </a:bodyPr>
          <a:lstStyle/>
          <a:p>
            <a:r>
              <a:rPr lang="en-US" dirty="0"/>
              <a:t>31.12.2008</a:t>
            </a:r>
            <a:endParaRPr lang="el-GR" dirty="0"/>
          </a:p>
        </p:txBody>
      </p:sp>
      <p:sp>
        <p:nvSpPr>
          <p:cNvPr id="21516" name="Text Box 12"/>
          <p:cNvSpPr txBox="1">
            <a:spLocks noChangeArrowheads="1"/>
          </p:cNvSpPr>
          <p:nvPr/>
        </p:nvSpPr>
        <p:spPr bwMode="auto">
          <a:xfrm>
            <a:off x="6084888" y="2347913"/>
            <a:ext cx="1200150" cy="366712"/>
          </a:xfrm>
          <a:prstGeom prst="rect">
            <a:avLst/>
          </a:prstGeom>
          <a:noFill/>
          <a:ln w="9525">
            <a:noFill/>
            <a:miter lim="800000"/>
            <a:headEnd/>
            <a:tailEnd/>
          </a:ln>
          <a:effectLst/>
        </p:spPr>
        <p:txBody>
          <a:bodyPr wrap="none">
            <a:spAutoFit/>
          </a:bodyPr>
          <a:lstStyle/>
          <a:p>
            <a:r>
              <a:rPr lang="en-US" dirty="0"/>
              <a:t>8.10.2009</a:t>
            </a:r>
            <a:endParaRPr lang="el-GR" dirty="0"/>
          </a:p>
        </p:txBody>
      </p:sp>
      <p:sp>
        <p:nvSpPr>
          <p:cNvPr id="21517" name="Line 13"/>
          <p:cNvSpPr>
            <a:spLocks noChangeShapeType="1"/>
          </p:cNvSpPr>
          <p:nvPr/>
        </p:nvSpPr>
        <p:spPr bwMode="auto">
          <a:xfrm>
            <a:off x="684213" y="4124325"/>
            <a:ext cx="6624637" cy="0"/>
          </a:xfrm>
          <a:prstGeom prst="line">
            <a:avLst/>
          </a:prstGeom>
          <a:noFill/>
          <a:ln w="9525">
            <a:solidFill>
              <a:schemeClr val="tx1"/>
            </a:solidFill>
            <a:round/>
            <a:headEnd/>
            <a:tailEnd/>
          </a:ln>
          <a:effectLst/>
        </p:spPr>
        <p:txBody>
          <a:bodyPr/>
          <a:lstStyle/>
          <a:p>
            <a:endParaRPr lang="el-GR" dirty="0"/>
          </a:p>
        </p:txBody>
      </p:sp>
      <p:sp>
        <p:nvSpPr>
          <p:cNvPr id="21518" name="Line 14"/>
          <p:cNvSpPr>
            <a:spLocks noChangeShapeType="1"/>
          </p:cNvSpPr>
          <p:nvPr/>
        </p:nvSpPr>
        <p:spPr bwMode="auto">
          <a:xfrm>
            <a:off x="684213" y="3979863"/>
            <a:ext cx="0" cy="219075"/>
          </a:xfrm>
          <a:prstGeom prst="line">
            <a:avLst/>
          </a:prstGeom>
          <a:noFill/>
          <a:ln w="9525">
            <a:solidFill>
              <a:schemeClr val="tx1"/>
            </a:solidFill>
            <a:round/>
            <a:headEnd type="triangle" w="sm" len="sm"/>
            <a:tailEnd/>
          </a:ln>
          <a:effectLst/>
        </p:spPr>
        <p:txBody>
          <a:bodyPr/>
          <a:lstStyle/>
          <a:p>
            <a:endParaRPr lang="el-GR" dirty="0"/>
          </a:p>
        </p:txBody>
      </p:sp>
      <p:sp>
        <p:nvSpPr>
          <p:cNvPr id="21519" name="Line 15"/>
          <p:cNvSpPr>
            <a:spLocks noChangeShapeType="1"/>
          </p:cNvSpPr>
          <p:nvPr/>
        </p:nvSpPr>
        <p:spPr bwMode="auto">
          <a:xfrm>
            <a:off x="2341563" y="3979863"/>
            <a:ext cx="0" cy="219075"/>
          </a:xfrm>
          <a:prstGeom prst="line">
            <a:avLst/>
          </a:prstGeom>
          <a:noFill/>
          <a:ln w="9525">
            <a:solidFill>
              <a:schemeClr val="tx1"/>
            </a:solidFill>
            <a:round/>
            <a:headEnd type="triangle" w="sm" len="sm"/>
            <a:tailEnd/>
          </a:ln>
          <a:effectLst/>
        </p:spPr>
        <p:txBody>
          <a:bodyPr/>
          <a:lstStyle/>
          <a:p>
            <a:endParaRPr lang="el-GR" dirty="0"/>
          </a:p>
        </p:txBody>
      </p:sp>
      <p:sp>
        <p:nvSpPr>
          <p:cNvPr id="21520" name="Line 16"/>
          <p:cNvSpPr>
            <a:spLocks noChangeShapeType="1"/>
          </p:cNvSpPr>
          <p:nvPr/>
        </p:nvSpPr>
        <p:spPr bwMode="auto">
          <a:xfrm>
            <a:off x="6661150" y="3979863"/>
            <a:ext cx="0" cy="219075"/>
          </a:xfrm>
          <a:prstGeom prst="line">
            <a:avLst/>
          </a:prstGeom>
          <a:noFill/>
          <a:ln w="9525">
            <a:solidFill>
              <a:schemeClr val="tx1"/>
            </a:solidFill>
            <a:round/>
            <a:headEnd type="triangle" w="sm" len="sm"/>
            <a:tailEnd/>
          </a:ln>
          <a:effectLst/>
        </p:spPr>
        <p:txBody>
          <a:bodyPr/>
          <a:lstStyle/>
          <a:p>
            <a:endParaRPr lang="el-GR" dirty="0"/>
          </a:p>
        </p:txBody>
      </p:sp>
      <p:sp>
        <p:nvSpPr>
          <p:cNvPr id="21521" name="Text Box 17"/>
          <p:cNvSpPr txBox="1">
            <a:spLocks noChangeArrowheads="1"/>
          </p:cNvSpPr>
          <p:nvPr/>
        </p:nvSpPr>
        <p:spPr bwMode="auto">
          <a:xfrm>
            <a:off x="300038" y="3476625"/>
            <a:ext cx="1009650" cy="366713"/>
          </a:xfrm>
          <a:prstGeom prst="rect">
            <a:avLst/>
          </a:prstGeom>
          <a:noFill/>
          <a:ln w="9525">
            <a:noFill/>
            <a:miter lim="800000"/>
            <a:headEnd/>
            <a:tailEnd/>
          </a:ln>
          <a:effectLst/>
        </p:spPr>
        <p:txBody>
          <a:bodyPr wrap="none">
            <a:spAutoFit/>
          </a:bodyPr>
          <a:lstStyle/>
          <a:p>
            <a:r>
              <a:rPr lang="el-GR" dirty="0"/>
              <a:t>100.000</a:t>
            </a:r>
          </a:p>
        </p:txBody>
      </p:sp>
      <p:sp>
        <p:nvSpPr>
          <p:cNvPr id="21522" name="Text Box 18"/>
          <p:cNvSpPr txBox="1">
            <a:spLocks noChangeArrowheads="1"/>
          </p:cNvSpPr>
          <p:nvPr/>
        </p:nvSpPr>
        <p:spPr bwMode="auto">
          <a:xfrm>
            <a:off x="1981200" y="3452813"/>
            <a:ext cx="5678488" cy="366712"/>
          </a:xfrm>
          <a:prstGeom prst="rect">
            <a:avLst/>
          </a:prstGeom>
          <a:noFill/>
          <a:ln w="9525">
            <a:noFill/>
            <a:miter lim="800000"/>
            <a:headEnd/>
            <a:tailEnd/>
          </a:ln>
          <a:effectLst/>
        </p:spPr>
        <p:txBody>
          <a:bodyPr wrap="none">
            <a:spAutoFit/>
          </a:bodyPr>
          <a:lstStyle/>
          <a:p>
            <a:r>
              <a:rPr lang="en-US" dirty="0"/>
              <a:t>101.808</a:t>
            </a:r>
            <a:r>
              <a:rPr lang="el-GR" dirty="0"/>
              <a:t>,</a:t>
            </a:r>
            <a:r>
              <a:rPr lang="en-US" dirty="0"/>
              <a:t>40              </a:t>
            </a:r>
            <a:r>
              <a:rPr lang="el-GR" dirty="0"/>
              <a:t>101.808,40</a:t>
            </a:r>
            <a:r>
              <a:rPr lang="en-US" dirty="0"/>
              <a:t>  x1,08</a:t>
            </a:r>
            <a:r>
              <a:rPr lang="en-US" baseline="30000" dirty="0"/>
              <a:t>280:365</a:t>
            </a:r>
            <a:r>
              <a:rPr lang="en-US" dirty="0"/>
              <a:t> = 108.000</a:t>
            </a:r>
            <a:endParaRPr lang="el-GR" dirty="0"/>
          </a:p>
        </p:txBody>
      </p:sp>
      <p:sp>
        <p:nvSpPr>
          <p:cNvPr id="21523" name="Text Box 19"/>
          <p:cNvSpPr txBox="1">
            <a:spLocks noChangeArrowheads="1"/>
          </p:cNvSpPr>
          <p:nvPr/>
        </p:nvSpPr>
        <p:spPr bwMode="auto">
          <a:xfrm>
            <a:off x="215900" y="4221163"/>
            <a:ext cx="1200150" cy="366712"/>
          </a:xfrm>
          <a:prstGeom prst="rect">
            <a:avLst/>
          </a:prstGeom>
          <a:noFill/>
          <a:ln w="9525">
            <a:noFill/>
            <a:miter lim="800000"/>
            <a:headEnd/>
            <a:tailEnd/>
          </a:ln>
          <a:effectLst/>
        </p:spPr>
        <p:txBody>
          <a:bodyPr wrap="none">
            <a:spAutoFit/>
          </a:bodyPr>
          <a:lstStyle/>
          <a:p>
            <a:r>
              <a:rPr lang="en-US" dirty="0"/>
              <a:t>8.10.2008</a:t>
            </a:r>
            <a:endParaRPr lang="el-GR" dirty="0"/>
          </a:p>
        </p:txBody>
      </p:sp>
      <p:sp>
        <p:nvSpPr>
          <p:cNvPr id="21524" name="Text Box 20"/>
          <p:cNvSpPr txBox="1">
            <a:spLocks noChangeArrowheads="1"/>
          </p:cNvSpPr>
          <p:nvPr/>
        </p:nvSpPr>
        <p:spPr bwMode="auto">
          <a:xfrm>
            <a:off x="1763713" y="4221163"/>
            <a:ext cx="1327150" cy="366712"/>
          </a:xfrm>
          <a:prstGeom prst="rect">
            <a:avLst/>
          </a:prstGeom>
          <a:noFill/>
          <a:ln w="9525">
            <a:noFill/>
            <a:miter lim="800000"/>
            <a:headEnd/>
            <a:tailEnd/>
          </a:ln>
          <a:effectLst/>
        </p:spPr>
        <p:txBody>
          <a:bodyPr wrap="none">
            <a:spAutoFit/>
          </a:bodyPr>
          <a:lstStyle/>
          <a:p>
            <a:r>
              <a:rPr lang="en-US" dirty="0"/>
              <a:t>31.12.2008</a:t>
            </a:r>
            <a:endParaRPr lang="el-GR" dirty="0"/>
          </a:p>
        </p:txBody>
      </p:sp>
      <p:sp>
        <p:nvSpPr>
          <p:cNvPr id="21525" name="Text Box 21"/>
          <p:cNvSpPr txBox="1">
            <a:spLocks noChangeArrowheads="1"/>
          </p:cNvSpPr>
          <p:nvPr/>
        </p:nvSpPr>
        <p:spPr bwMode="auto">
          <a:xfrm>
            <a:off x="6084888" y="4221163"/>
            <a:ext cx="1200150" cy="366712"/>
          </a:xfrm>
          <a:prstGeom prst="rect">
            <a:avLst/>
          </a:prstGeom>
          <a:noFill/>
          <a:ln w="9525">
            <a:noFill/>
            <a:miter lim="800000"/>
            <a:headEnd/>
            <a:tailEnd/>
          </a:ln>
          <a:effectLst/>
        </p:spPr>
        <p:txBody>
          <a:bodyPr wrap="none">
            <a:spAutoFit/>
          </a:bodyPr>
          <a:lstStyle/>
          <a:p>
            <a:r>
              <a:rPr lang="en-US" dirty="0"/>
              <a:t>8.10.2009</a:t>
            </a:r>
            <a:endParaRPr lang="el-GR" dirty="0"/>
          </a:p>
        </p:txBody>
      </p:sp>
      <p:sp>
        <p:nvSpPr>
          <p:cNvPr id="21526" name="Text Box 22"/>
          <p:cNvSpPr txBox="1">
            <a:spLocks noChangeArrowheads="1"/>
          </p:cNvSpPr>
          <p:nvPr/>
        </p:nvSpPr>
        <p:spPr bwMode="auto">
          <a:xfrm>
            <a:off x="7667625" y="1936750"/>
            <a:ext cx="1127125" cy="641350"/>
          </a:xfrm>
          <a:prstGeom prst="rect">
            <a:avLst/>
          </a:prstGeom>
          <a:noFill/>
          <a:ln w="9525">
            <a:noFill/>
            <a:miter lim="800000"/>
            <a:headEnd/>
            <a:tailEnd/>
          </a:ln>
          <a:effectLst/>
        </p:spPr>
        <p:txBody>
          <a:bodyPr wrap="none">
            <a:spAutoFit/>
          </a:bodyPr>
          <a:lstStyle/>
          <a:p>
            <a:r>
              <a:rPr lang="el-GR" b="1" dirty="0"/>
              <a:t>Γραμμική</a:t>
            </a:r>
          </a:p>
          <a:p>
            <a:r>
              <a:rPr lang="el-GR" b="1" dirty="0"/>
              <a:t>μέθοδος</a:t>
            </a:r>
          </a:p>
        </p:txBody>
      </p:sp>
      <p:sp>
        <p:nvSpPr>
          <p:cNvPr id="21527" name="Text Box 23"/>
          <p:cNvSpPr txBox="1">
            <a:spLocks noChangeArrowheads="1"/>
          </p:cNvSpPr>
          <p:nvPr/>
        </p:nvSpPr>
        <p:spPr bwMode="auto">
          <a:xfrm>
            <a:off x="7667625" y="3724275"/>
            <a:ext cx="1221873" cy="923330"/>
          </a:xfrm>
          <a:prstGeom prst="rect">
            <a:avLst/>
          </a:prstGeom>
          <a:noFill/>
          <a:ln w="9525">
            <a:noFill/>
            <a:miter lim="800000"/>
            <a:headEnd/>
            <a:tailEnd/>
          </a:ln>
          <a:effectLst/>
        </p:spPr>
        <p:txBody>
          <a:bodyPr wrap="none">
            <a:spAutoFit/>
          </a:bodyPr>
          <a:lstStyle/>
          <a:p>
            <a:r>
              <a:rPr lang="el-GR" b="1" dirty="0"/>
              <a:t>Μέθοδος</a:t>
            </a:r>
          </a:p>
          <a:p>
            <a:r>
              <a:rPr lang="el-GR" b="1" dirty="0"/>
              <a:t>παρουσών</a:t>
            </a:r>
          </a:p>
          <a:p>
            <a:r>
              <a:rPr lang="el-GR" b="1" dirty="0"/>
              <a:t>αξιών</a:t>
            </a:r>
          </a:p>
        </p:txBody>
      </p:sp>
      <p:sp>
        <p:nvSpPr>
          <p:cNvPr id="21528" name="Text Box 24"/>
          <p:cNvSpPr txBox="1">
            <a:spLocks noChangeArrowheads="1"/>
          </p:cNvSpPr>
          <p:nvPr/>
        </p:nvSpPr>
        <p:spPr bwMode="auto">
          <a:xfrm>
            <a:off x="251520" y="4869160"/>
            <a:ext cx="8712968" cy="1800493"/>
          </a:xfrm>
          <a:prstGeom prst="rect">
            <a:avLst/>
          </a:prstGeom>
          <a:noFill/>
          <a:ln w="9525">
            <a:noFill/>
            <a:miter lim="800000"/>
            <a:headEnd/>
            <a:tailEnd/>
          </a:ln>
          <a:effectLst/>
        </p:spPr>
        <p:txBody>
          <a:bodyPr wrap="square">
            <a:spAutoFit/>
          </a:bodyPr>
          <a:lstStyle/>
          <a:p>
            <a:pPr algn="just"/>
            <a:r>
              <a:rPr lang="el-GR" sz="2000" b="1" dirty="0"/>
              <a:t>Συμπέρασμα</a:t>
            </a:r>
            <a:r>
              <a:rPr lang="el-GR" sz="2000" dirty="0"/>
              <a:t>: Η μέθοδος των παρουσών αξιών </a:t>
            </a:r>
            <a:r>
              <a:rPr lang="el-GR" sz="2000" dirty="0" smtClean="0"/>
              <a:t>εξασφαλίζει </a:t>
            </a:r>
            <a:r>
              <a:rPr lang="el-GR" sz="2000" dirty="0"/>
              <a:t>σταθερή την απόδοση μέχρι τη λήξη και υπολογίζει, έτσι, με ακρίβεια τόσο τους δεδουλευμένους τόκους, όσο και την αξία του ομολόγου μία συγκεκριμένη ημερομηνία.  Χρησιμοποιείται, έτσι, για λογιστικούς σκοπούς.</a:t>
            </a:r>
          </a:p>
          <a:p>
            <a:pPr algn="just">
              <a:spcBef>
                <a:spcPct val="55000"/>
              </a:spcBef>
            </a:pPr>
            <a:r>
              <a:rPr lang="el-GR" sz="2000" dirty="0"/>
              <a:t>Η γραμμική μέθοδος, αντίθετα, χρησιμοποιείται μόνο για συμβατικούς σκοπούς.</a:t>
            </a:r>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11560" y="2924944"/>
            <a:ext cx="8136904" cy="2017713"/>
          </a:xfrm>
          <a:prstGeom prst="rect">
            <a:avLst/>
          </a:prstGeom>
          <a:noFill/>
          <a:ln w="9525">
            <a:noFill/>
            <a:miter lim="800000"/>
            <a:headEnd/>
            <a:tailEnd/>
          </a:ln>
          <a:effectLst/>
        </p:spPr>
        <p:txBody>
          <a:bodyPr anchor="ctr"/>
          <a:lstStyle/>
          <a:p>
            <a:pPr algn="ctr"/>
            <a:r>
              <a:rPr lang="el-GR" sz="4000" b="1" dirty="0">
                <a:solidFill>
                  <a:srgbClr val="FF0066"/>
                </a:solidFill>
              </a:rPr>
              <a:t>Λογιστική συναλλάγματος</a:t>
            </a:r>
          </a:p>
          <a:p>
            <a:pPr algn="ctr"/>
            <a:endParaRPr lang="el-GR" sz="4000" b="1" dirty="0">
              <a:solidFill>
                <a:srgbClr val="FF0066"/>
              </a:solidFill>
            </a:endParaRPr>
          </a:p>
        </p:txBody>
      </p:sp>
    </p:spTree>
  </p:cSld>
  <p:clrMapOvr>
    <a:masterClrMapping/>
  </p:clrMapOvr>
  <p:transition spd="med">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79388" y="404813"/>
            <a:ext cx="8532812" cy="5616575"/>
          </a:xfrm>
          <a:prstGeom prst="rect">
            <a:avLst/>
          </a:prstGeom>
          <a:noFill/>
          <a:ln w="9525">
            <a:noFill/>
            <a:miter lim="800000"/>
            <a:headEnd/>
            <a:tailEnd/>
          </a:ln>
          <a:effectLst/>
        </p:spPr>
        <p:txBody>
          <a:bodyPr wrap="none" anchor="ctr"/>
          <a:lstStyle/>
          <a:p>
            <a:endParaRPr lang="el-GR" dirty="0"/>
          </a:p>
        </p:txBody>
      </p:sp>
      <p:grpSp>
        <p:nvGrpSpPr>
          <p:cNvPr id="2" name="Group 3"/>
          <p:cNvGrpSpPr>
            <a:grpSpLocks/>
          </p:cNvGrpSpPr>
          <p:nvPr/>
        </p:nvGrpSpPr>
        <p:grpSpPr bwMode="auto">
          <a:xfrm>
            <a:off x="2087563" y="1266825"/>
            <a:ext cx="4968875" cy="647700"/>
            <a:chOff x="1315" y="845"/>
            <a:chExt cx="3130" cy="408"/>
          </a:xfrm>
        </p:grpSpPr>
        <p:sp>
          <p:nvSpPr>
            <p:cNvPr id="6164" name="AutoShape 4"/>
            <p:cNvSpPr>
              <a:spLocks noChangeArrowheads="1"/>
            </p:cNvSpPr>
            <p:nvPr/>
          </p:nvSpPr>
          <p:spPr bwMode="auto">
            <a:xfrm>
              <a:off x="1315" y="845"/>
              <a:ext cx="3130" cy="408"/>
            </a:xfrm>
            <a:prstGeom prst="roundRect">
              <a:avLst>
                <a:gd name="adj" fmla="val 16667"/>
              </a:avLst>
            </a:prstGeom>
            <a:noFill/>
            <a:ln w="25400">
              <a:solidFill>
                <a:srgbClr val="990000"/>
              </a:solidFill>
              <a:round/>
              <a:headEnd/>
              <a:tailEnd/>
            </a:ln>
            <a:effectLst/>
          </p:spPr>
          <p:txBody>
            <a:bodyPr wrap="none" anchor="ctr"/>
            <a:lstStyle/>
            <a:p>
              <a:pPr algn="ctr"/>
              <a:endParaRPr lang="el-GR" dirty="0"/>
            </a:p>
          </p:txBody>
        </p:sp>
        <p:sp>
          <p:nvSpPr>
            <p:cNvPr id="6165" name="Text Box 5"/>
            <p:cNvSpPr txBox="1">
              <a:spLocks noChangeArrowheads="1"/>
            </p:cNvSpPr>
            <p:nvPr/>
          </p:nvSpPr>
          <p:spPr bwMode="auto">
            <a:xfrm>
              <a:off x="1436" y="905"/>
              <a:ext cx="2805" cy="291"/>
            </a:xfrm>
            <a:prstGeom prst="rect">
              <a:avLst/>
            </a:prstGeom>
            <a:noFill/>
            <a:ln w="9525">
              <a:noFill/>
              <a:miter lim="800000"/>
              <a:headEnd/>
              <a:tailEnd/>
            </a:ln>
            <a:effectLst/>
          </p:spPr>
          <p:txBody>
            <a:bodyPr wrap="square">
              <a:spAutoFit/>
            </a:bodyPr>
            <a:lstStyle/>
            <a:p>
              <a:pPr algn="ctr"/>
              <a:r>
                <a:rPr lang="el-GR" sz="2400" b="1" dirty="0">
                  <a:solidFill>
                    <a:srgbClr val="0000FF"/>
                  </a:solidFill>
                </a:rPr>
                <a:t>ΛΟΓΙΣΤΙΚΗ ΣΥΝΑΛΛΑΓΜΑΤΟΣ</a:t>
              </a:r>
            </a:p>
          </p:txBody>
        </p:sp>
      </p:grpSp>
      <p:grpSp>
        <p:nvGrpSpPr>
          <p:cNvPr id="3" name="Group 6"/>
          <p:cNvGrpSpPr>
            <a:grpSpLocks/>
          </p:cNvGrpSpPr>
          <p:nvPr/>
        </p:nvGrpSpPr>
        <p:grpSpPr bwMode="auto">
          <a:xfrm>
            <a:off x="250825" y="2778125"/>
            <a:ext cx="2233613" cy="1311275"/>
            <a:chOff x="249" y="1570"/>
            <a:chExt cx="1407" cy="826"/>
          </a:xfrm>
        </p:grpSpPr>
        <p:sp>
          <p:nvSpPr>
            <p:cNvPr id="6162" name="AutoShape 7"/>
            <p:cNvSpPr>
              <a:spLocks noChangeArrowheads="1"/>
            </p:cNvSpPr>
            <p:nvPr/>
          </p:nvSpPr>
          <p:spPr bwMode="auto">
            <a:xfrm>
              <a:off x="249" y="1579"/>
              <a:ext cx="1407" cy="807"/>
            </a:xfrm>
            <a:prstGeom prst="octagon">
              <a:avLst>
                <a:gd name="adj" fmla="val 29287"/>
              </a:avLst>
            </a:prstGeom>
            <a:noFill/>
            <a:ln w="25400">
              <a:solidFill>
                <a:srgbClr val="003300"/>
              </a:solidFill>
              <a:miter lim="800000"/>
              <a:headEnd/>
              <a:tailEnd/>
            </a:ln>
            <a:effectLst/>
          </p:spPr>
          <p:txBody>
            <a:bodyPr wrap="none" anchor="ctr"/>
            <a:lstStyle/>
            <a:p>
              <a:endParaRPr lang="el-GR" dirty="0"/>
            </a:p>
          </p:txBody>
        </p:sp>
        <p:sp>
          <p:nvSpPr>
            <p:cNvPr id="6163" name="Text Box 8"/>
            <p:cNvSpPr txBox="1">
              <a:spLocks noChangeArrowheads="1"/>
            </p:cNvSpPr>
            <p:nvPr/>
          </p:nvSpPr>
          <p:spPr bwMode="auto">
            <a:xfrm>
              <a:off x="270" y="1570"/>
              <a:ext cx="1366" cy="826"/>
            </a:xfrm>
            <a:prstGeom prst="rect">
              <a:avLst/>
            </a:prstGeom>
            <a:noFill/>
            <a:ln w="9525">
              <a:noFill/>
              <a:miter lim="800000"/>
              <a:headEnd/>
              <a:tailEnd/>
            </a:ln>
            <a:effectLst/>
          </p:spPr>
          <p:txBody>
            <a:bodyPr>
              <a:spAutoFit/>
            </a:bodyPr>
            <a:lstStyle/>
            <a:p>
              <a:pPr algn="ctr"/>
              <a:r>
                <a:rPr lang="el-GR" sz="2000" b="1" dirty="0">
                  <a:solidFill>
                    <a:srgbClr val="006600"/>
                  </a:solidFill>
                </a:rPr>
                <a:t>Μέθοδοι λογιστικοποίησης των πράξεων σε συνάλλαγμα</a:t>
              </a:r>
            </a:p>
          </p:txBody>
        </p:sp>
      </p:grpSp>
      <p:grpSp>
        <p:nvGrpSpPr>
          <p:cNvPr id="4" name="Group 9"/>
          <p:cNvGrpSpPr>
            <a:grpSpLocks/>
          </p:cNvGrpSpPr>
          <p:nvPr/>
        </p:nvGrpSpPr>
        <p:grpSpPr bwMode="auto">
          <a:xfrm>
            <a:off x="2411413" y="4002088"/>
            <a:ext cx="2663825" cy="1152525"/>
            <a:chOff x="1610" y="2341"/>
            <a:chExt cx="1678" cy="726"/>
          </a:xfrm>
        </p:grpSpPr>
        <p:sp>
          <p:nvSpPr>
            <p:cNvPr id="6160" name="AutoShape 10"/>
            <p:cNvSpPr>
              <a:spLocks noChangeArrowheads="1"/>
            </p:cNvSpPr>
            <p:nvPr/>
          </p:nvSpPr>
          <p:spPr bwMode="auto">
            <a:xfrm>
              <a:off x="1610" y="2341"/>
              <a:ext cx="1678" cy="726"/>
            </a:xfrm>
            <a:prstGeom prst="octagon">
              <a:avLst>
                <a:gd name="adj" fmla="val 29287"/>
              </a:avLst>
            </a:prstGeom>
            <a:noFill/>
            <a:ln w="25400">
              <a:solidFill>
                <a:srgbClr val="006666"/>
              </a:solidFill>
              <a:miter lim="800000"/>
              <a:headEnd/>
              <a:tailEnd/>
            </a:ln>
            <a:effectLst/>
          </p:spPr>
          <p:txBody>
            <a:bodyPr wrap="none" anchor="ctr"/>
            <a:lstStyle/>
            <a:p>
              <a:endParaRPr lang="el-GR" dirty="0"/>
            </a:p>
          </p:txBody>
        </p:sp>
        <p:sp>
          <p:nvSpPr>
            <p:cNvPr id="6161" name="Text Box 11"/>
            <p:cNvSpPr txBox="1">
              <a:spLocks noChangeArrowheads="1"/>
            </p:cNvSpPr>
            <p:nvPr/>
          </p:nvSpPr>
          <p:spPr bwMode="auto">
            <a:xfrm>
              <a:off x="1634" y="2483"/>
              <a:ext cx="1629" cy="442"/>
            </a:xfrm>
            <a:prstGeom prst="rect">
              <a:avLst/>
            </a:prstGeom>
            <a:noFill/>
            <a:ln w="9525">
              <a:noFill/>
              <a:miter lim="800000"/>
              <a:headEnd/>
              <a:tailEnd/>
            </a:ln>
            <a:effectLst/>
          </p:spPr>
          <p:txBody>
            <a:bodyPr>
              <a:spAutoFit/>
            </a:bodyPr>
            <a:lstStyle/>
            <a:p>
              <a:pPr algn="ctr"/>
              <a:r>
                <a:rPr lang="el-GR" sz="2000" b="1" dirty="0"/>
                <a:t>Χρησιμοποιούμενες τιμές συναλλάγματος</a:t>
              </a:r>
            </a:p>
          </p:txBody>
        </p:sp>
      </p:grpSp>
      <p:grpSp>
        <p:nvGrpSpPr>
          <p:cNvPr id="5" name="Group 12"/>
          <p:cNvGrpSpPr>
            <a:grpSpLocks/>
          </p:cNvGrpSpPr>
          <p:nvPr/>
        </p:nvGrpSpPr>
        <p:grpSpPr bwMode="auto">
          <a:xfrm>
            <a:off x="4787900" y="2706688"/>
            <a:ext cx="2378075" cy="1119187"/>
            <a:chOff x="3107" y="1525"/>
            <a:chExt cx="1498" cy="705"/>
          </a:xfrm>
        </p:grpSpPr>
        <p:sp>
          <p:nvSpPr>
            <p:cNvPr id="6158" name="AutoShape 13"/>
            <p:cNvSpPr>
              <a:spLocks noChangeArrowheads="1"/>
            </p:cNvSpPr>
            <p:nvPr/>
          </p:nvSpPr>
          <p:spPr bwMode="auto">
            <a:xfrm>
              <a:off x="3107" y="1525"/>
              <a:ext cx="1498" cy="705"/>
            </a:xfrm>
            <a:prstGeom prst="octagon">
              <a:avLst>
                <a:gd name="adj" fmla="val 29287"/>
              </a:avLst>
            </a:prstGeom>
            <a:noFill/>
            <a:ln w="25400">
              <a:solidFill>
                <a:srgbClr val="000099"/>
              </a:solidFill>
              <a:miter lim="800000"/>
              <a:headEnd/>
              <a:tailEnd/>
            </a:ln>
            <a:effectLst/>
          </p:spPr>
          <p:txBody>
            <a:bodyPr wrap="none" anchor="ctr"/>
            <a:lstStyle/>
            <a:p>
              <a:endParaRPr lang="el-GR" dirty="0"/>
            </a:p>
          </p:txBody>
        </p:sp>
        <p:sp>
          <p:nvSpPr>
            <p:cNvPr id="6159" name="Text Box 14"/>
            <p:cNvSpPr txBox="1">
              <a:spLocks noChangeArrowheads="1"/>
            </p:cNvSpPr>
            <p:nvPr/>
          </p:nvSpPr>
          <p:spPr bwMode="auto">
            <a:xfrm>
              <a:off x="3130" y="1561"/>
              <a:ext cx="1454" cy="634"/>
            </a:xfrm>
            <a:prstGeom prst="rect">
              <a:avLst/>
            </a:prstGeom>
            <a:noFill/>
            <a:ln w="9525">
              <a:noFill/>
              <a:miter lim="800000"/>
              <a:headEnd/>
              <a:tailEnd/>
            </a:ln>
            <a:effectLst/>
          </p:spPr>
          <p:txBody>
            <a:bodyPr>
              <a:spAutoFit/>
            </a:bodyPr>
            <a:lstStyle/>
            <a:p>
              <a:pPr algn="ctr"/>
              <a:r>
                <a:rPr lang="el-GR" sz="2000" b="1" dirty="0">
                  <a:solidFill>
                    <a:srgbClr val="7030A0"/>
                  </a:solidFill>
                </a:rPr>
                <a:t>Χειρισμός συναλλαγματικών διαφορών</a:t>
              </a:r>
            </a:p>
          </p:txBody>
        </p:sp>
      </p:grpSp>
      <p:grpSp>
        <p:nvGrpSpPr>
          <p:cNvPr id="6" name="Group 15"/>
          <p:cNvGrpSpPr>
            <a:grpSpLocks/>
          </p:cNvGrpSpPr>
          <p:nvPr/>
        </p:nvGrpSpPr>
        <p:grpSpPr bwMode="auto">
          <a:xfrm>
            <a:off x="6516688" y="4435475"/>
            <a:ext cx="2160587" cy="1804988"/>
            <a:chOff x="4241" y="2613"/>
            <a:chExt cx="1270" cy="1045"/>
          </a:xfrm>
        </p:grpSpPr>
        <p:sp>
          <p:nvSpPr>
            <p:cNvPr id="6156" name="AutoShape 16"/>
            <p:cNvSpPr>
              <a:spLocks noChangeArrowheads="1"/>
            </p:cNvSpPr>
            <p:nvPr/>
          </p:nvSpPr>
          <p:spPr bwMode="auto">
            <a:xfrm>
              <a:off x="4241" y="2613"/>
              <a:ext cx="1270" cy="1044"/>
            </a:xfrm>
            <a:prstGeom prst="octagon">
              <a:avLst>
                <a:gd name="adj" fmla="val 29287"/>
              </a:avLst>
            </a:prstGeom>
            <a:noFill/>
            <a:ln w="25400">
              <a:solidFill>
                <a:srgbClr val="660066"/>
              </a:solidFill>
              <a:miter lim="800000"/>
              <a:headEnd/>
              <a:tailEnd/>
            </a:ln>
            <a:effectLst/>
          </p:spPr>
          <p:txBody>
            <a:bodyPr wrap="none" anchor="ctr"/>
            <a:lstStyle/>
            <a:p>
              <a:endParaRPr lang="el-GR" dirty="0"/>
            </a:p>
          </p:txBody>
        </p:sp>
        <p:sp>
          <p:nvSpPr>
            <p:cNvPr id="6157" name="Text Box 17"/>
            <p:cNvSpPr txBox="1">
              <a:spLocks noChangeArrowheads="1"/>
            </p:cNvSpPr>
            <p:nvPr/>
          </p:nvSpPr>
          <p:spPr bwMode="auto">
            <a:xfrm>
              <a:off x="4259" y="2722"/>
              <a:ext cx="1233" cy="936"/>
            </a:xfrm>
            <a:prstGeom prst="rect">
              <a:avLst/>
            </a:prstGeom>
            <a:noFill/>
            <a:ln w="9525">
              <a:noFill/>
              <a:miter lim="800000"/>
              <a:headEnd/>
              <a:tailEnd/>
            </a:ln>
            <a:effectLst/>
          </p:spPr>
          <p:txBody>
            <a:bodyPr>
              <a:spAutoFit/>
            </a:bodyPr>
            <a:lstStyle/>
            <a:p>
              <a:pPr algn="ctr"/>
              <a:r>
                <a:rPr lang="el-GR" sz="2000" b="1" dirty="0">
                  <a:solidFill>
                    <a:srgbClr val="C00000"/>
                  </a:solidFill>
                </a:rPr>
                <a:t>Ενσωμάτωση οικονομικών </a:t>
              </a:r>
            </a:p>
            <a:p>
              <a:pPr algn="ctr"/>
              <a:r>
                <a:rPr lang="el-GR" sz="2000" b="1" dirty="0">
                  <a:solidFill>
                    <a:srgbClr val="C00000"/>
                  </a:solidFill>
                </a:rPr>
                <a:t>Καταστάσεων μονάδων εξωτερικού</a:t>
              </a:r>
            </a:p>
          </p:txBody>
        </p:sp>
      </p:grpSp>
      <p:cxnSp>
        <p:nvCxnSpPr>
          <p:cNvPr id="6152" name="AutoShape 18"/>
          <p:cNvCxnSpPr>
            <a:cxnSpLocks noChangeShapeType="1"/>
          </p:cNvCxnSpPr>
          <p:nvPr/>
        </p:nvCxnSpPr>
        <p:spPr bwMode="auto">
          <a:xfrm rot="5400000">
            <a:off x="2572544" y="743744"/>
            <a:ext cx="863600" cy="3205162"/>
          </a:xfrm>
          <a:prstGeom prst="bentConnector3">
            <a:avLst>
              <a:gd name="adj1" fmla="val 50000"/>
            </a:avLst>
          </a:prstGeom>
          <a:noFill/>
          <a:ln w="25400">
            <a:solidFill>
              <a:srgbClr val="990000"/>
            </a:solidFill>
            <a:miter lim="800000"/>
            <a:headEnd/>
            <a:tailEnd/>
          </a:ln>
          <a:effectLst/>
        </p:spPr>
      </p:cxnSp>
      <p:cxnSp>
        <p:nvCxnSpPr>
          <p:cNvPr id="6153" name="AutoShape 19"/>
          <p:cNvCxnSpPr>
            <a:cxnSpLocks noChangeShapeType="1"/>
          </p:cNvCxnSpPr>
          <p:nvPr/>
        </p:nvCxnSpPr>
        <p:spPr bwMode="auto">
          <a:xfrm rot="16200000" flipH="1">
            <a:off x="4877593" y="1643857"/>
            <a:ext cx="792163" cy="1333500"/>
          </a:xfrm>
          <a:prstGeom prst="bentConnector3">
            <a:avLst>
              <a:gd name="adj1" fmla="val 54306"/>
            </a:avLst>
          </a:prstGeom>
          <a:noFill/>
          <a:ln w="25400">
            <a:solidFill>
              <a:srgbClr val="990000"/>
            </a:solidFill>
            <a:miter lim="800000"/>
            <a:headEnd/>
            <a:tailEnd/>
          </a:ln>
          <a:effectLst/>
        </p:spPr>
      </p:cxnSp>
      <p:cxnSp>
        <p:nvCxnSpPr>
          <p:cNvPr id="6154" name="AutoShape 20"/>
          <p:cNvCxnSpPr>
            <a:cxnSpLocks noChangeShapeType="1"/>
          </p:cNvCxnSpPr>
          <p:nvPr/>
        </p:nvCxnSpPr>
        <p:spPr bwMode="auto">
          <a:xfrm rot="5400000">
            <a:off x="3366294" y="2759869"/>
            <a:ext cx="1655763" cy="828675"/>
          </a:xfrm>
          <a:prstGeom prst="bentConnector3">
            <a:avLst>
              <a:gd name="adj1" fmla="val 49954"/>
            </a:avLst>
          </a:prstGeom>
          <a:noFill/>
          <a:ln w="25400">
            <a:solidFill>
              <a:srgbClr val="990000"/>
            </a:solidFill>
            <a:miter lim="800000"/>
            <a:headEnd/>
            <a:tailEnd/>
          </a:ln>
          <a:effectLst/>
        </p:spPr>
      </p:cxnSp>
      <p:cxnSp>
        <p:nvCxnSpPr>
          <p:cNvPr id="6155" name="AutoShape 21"/>
          <p:cNvCxnSpPr>
            <a:cxnSpLocks noChangeShapeType="1"/>
          </p:cNvCxnSpPr>
          <p:nvPr/>
        </p:nvCxnSpPr>
        <p:spPr bwMode="auto">
          <a:xfrm>
            <a:off x="4572000" y="2346325"/>
            <a:ext cx="3024188" cy="2087563"/>
          </a:xfrm>
          <a:prstGeom prst="bentConnector2">
            <a:avLst/>
          </a:prstGeom>
          <a:noFill/>
          <a:ln w="25400">
            <a:solidFill>
              <a:srgbClr val="990000"/>
            </a:solidFill>
            <a:miter lim="800000"/>
            <a:headEnd/>
            <a:tailEnd/>
          </a:ln>
          <a:effectLst/>
        </p:spPr>
      </p:cxnSp>
    </p:spTree>
  </p:cSld>
  <p:clrMapOvr>
    <a:masterClrMapping/>
  </p:clrMapOvr>
  <p:transition spd="med"/>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88641"/>
            <a:ext cx="8229600" cy="648072"/>
          </a:xfrm>
          <a:noFill/>
        </p:spPr>
        <p:txBody>
          <a:bodyPr>
            <a:normAutofit fontScale="90000"/>
          </a:bodyPr>
          <a:lstStyle/>
          <a:p>
            <a:pPr eaLnBrk="1" hangingPunct="1"/>
            <a:r>
              <a:rPr lang="el-GR" b="1" dirty="0" smtClean="0">
                <a:solidFill>
                  <a:srgbClr val="FF0066"/>
                </a:solidFill>
              </a:rPr>
              <a:t>Συναλλαγματική θέση</a:t>
            </a:r>
          </a:p>
        </p:txBody>
      </p:sp>
      <p:sp>
        <p:nvSpPr>
          <p:cNvPr id="7171" name="Rectangle 3"/>
          <p:cNvSpPr>
            <a:spLocks noGrp="1" noChangeArrowheads="1"/>
          </p:cNvSpPr>
          <p:nvPr>
            <p:ph type="body" idx="4294967295"/>
          </p:nvPr>
        </p:nvSpPr>
        <p:spPr>
          <a:xfrm>
            <a:off x="251520" y="980729"/>
            <a:ext cx="8712968" cy="1152128"/>
          </a:xfrm>
        </p:spPr>
        <p:txBody>
          <a:bodyPr/>
          <a:lstStyle/>
          <a:p>
            <a:pPr marL="0" indent="0" algn="just" eaLnBrk="1" hangingPunct="1">
              <a:buFont typeface="Wingdings" pitchFamily="2" charset="2"/>
              <a:buNone/>
            </a:pPr>
            <a:r>
              <a:rPr lang="el-GR" sz="2400" b="1" dirty="0" smtClean="0"/>
              <a:t>Είναι η διαφορά μεταξύ ενεργητικού (Ε) και παθητικού (Π) σε ένα συγκεκριμένο νόμισμα</a:t>
            </a:r>
          </a:p>
          <a:p>
            <a:pPr marL="0" indent="0" eaLnBrk="1" hangingPunct="1">
              <a:buFont typeface="Wingdings" pitchFamily="2" charset="2"/>
              <a:buNone/>
            </a:pPr>
            <a:endParaRPr lang="el-GR" sz="2400" dirty="0" smtClean="0"/>
          </a:p>
        </p:txBody>
      </p:sp>
      <p:graphicFrame>
        <p:nvGraphicFramePr>
          <p:cNvPr id="132141" name="Group 45"/>
          <p:cNvGraphicFramePr>
            <a:graphicFrameLocks noGrp="1"/>
          </p:cNvGraphicFramePr>
          <p:nvPr>
            <p:ph type="tbl" idx="1"/>
          </p:nvPr>
        </p:nvGraphicFramePr>
        <p:xfrm>
          <a:off x="179512" y="2276872"/>
          <a:ext cx="8784976" cy="4443270"/>
        </p:xfrm>
        <a:graphic>
          <a:graphicData uri="http://schemas.openxmlformats.org/drawingml/2006/table">
            <a:tbl>
              <a:tblPr/>
              <a:tblGrid>
                <a:gridCol w="1174380"/>
                <a:gridCol w="7610596"/>
              </a:tblGrid>
              <a:tr h="1567969">
                <a:tc>
                  <a:txBody>
                    <a:bodyPr/>
                    <a:lstStyle/>
                    <a:p>
                      <a:pPr marL="0" marR="0" lvl="0" indent="0" algn="ctr" defTabSz="914400" rtl="0" eaLnBrk="1" fontAlgn="base" latinLnBrk="0" hangingPunct="1">
                        <a:lnSpc>
                          <a:spcPct val="200000"/>
                        </a:lnSpc>
                        <a:spcBef>
                          <a:spcPts val="1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rgbClr val="0000FF"/>
                          </a:solidFill>
                          <a:effectLst/>
                          <a:latin typeface="Arial" pitchFamily="34" charset="0"/>
                        </a:rPr>
                        <a:t>Ε&gt;Π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ts val="1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rgbClr val="0000FF"/>
                          </a:solidFill>
                          <a:effectLst/>
                          <a:latin typeface="Arial" pitchFamily="34" charset="0"/>
                        </a:rPr>
                        <a:t>Θετική συναλλαγματική θέση ή υπεραγορές ή </a:t>
                      </a:r>
                      <a:r>
                        <a:rPr kumimoji="0" lang="en-US" sz="2400" b="1" i="0" u="none" strike="noStrike" cap="none" normalizeH="0" baseline="0" dirty="0" smtClean="0">
                          <a:ln>
                            <a:noFill/>
                          </a:ln>
                          <a:solidFill>
                            <a:srgbClr val="0000FF"/>
                          </a:solidFill>
                          <a:effectLst/>
                          <a:latin typeface="Arial" pitchFamily="34" charset="0"/>
                        </a:rPr>
                        <a:t>long position</a:t>
                      </a:r>
                      <a:endParaRPr kumimoji="0" lang="el-GR" sz="2400" b="1" i="0" u="none" strike="noStrike" cap="none" normalizeH="0" baseline="0" dirty="0" smtClean="0">
                        <a:ln>
                          <a:noFill/>
                        </a:ln>
                        <a:solidFill>
                          <a:srgbClr val="0000FF"/>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7332">
                <a:tc>
                  <a:txBody>
                    <a:bodyPr/>
                    <a:lstStyle/>
                    <a:p>
                      <a:pPr marL="0" marR="0" lvl="0" indent="0" algn="ctr" defTabSz="914400" rtl="0" eaLnBrk="1" fontAlgn="base" latinLnBrk="0" hangingPunct="1">
                        <a:lnSpc>
                          <a:spcPct val="200000"/>
                        </a:lnSpc>
                        <a:spcBef>
                          <a:spcPts val="1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rgbClr val="C00000"/>
                          </a:solidFill>
                          <a:effectLst/>
                          <a:latin typeface="Arial" pitchFamily="34" charset="0"/>
                        </a:rPr>
                        <a:t>Ε</a:t>
                      </a:r>
                      <a:r>
                        <a:rPr kumimoji="0" lang="en-US" sz="2400" b="1" i="0" u="none" strike="noStrike" cap="none" normalizeH="0" baseline="0" dirty="0" smtClean="0">
                          <a:ln>
                            <a:noFill/>
                          </a:ln>
                          <a:solidFill>
                            <a:srgbClr val="C00000"/>
                          </a:solidFill>
                          <a:effectLst/>
                          <a:latin typeface="Arial" pitchFamily="34" charset="0"/>
                        </a:rPr>
                        <a:t>&lt;</a:t>
                      </a:r>
                      <a:r>
                        <a:rPr kumimoji="0" lang="el-GR" sz="2400" b="1" i="0" u="none" strike="noStrike" cap="none" normalizeH="0" baseline="0" dirty="0" smtClean="0">
                          <a:ln>
                            <a:noFill/>
                          </a:ln>
                          <a:solidFill>
                            <a:srgbClr val="C00000"/>
                          </a:solidFill>
                          <a:effectLst/>
                          <a:latin typeface="Arial" pitchFamily="34" charset="0"/>
                        </a:rPr>
                        <a:t>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0"/>
                        </a:spcBef>
                        <a:spcAft>
                          <a:spcPct val="0"/>
                        </a:spcAft>
                        <a:buClr>
                          <a:srgbClr val="800000"/>
                        </a:buClr>
                        <a:buSzPct val="80000"/>
                        <a:buFont typeface="Wingdings" pitchFamily="2" charset="2"/>
                        <a:buNone/>
                        <a:tabLst/>
                      </a:pPr>
                      <a:endParaRPr kumimoji="0" lang="en-US" sz="2400" b="1" i="0" u="none" strike="noStrike" cap="none" normalizeH="0" baseline="0" dirty="0" smtClean="0">
                        <a:ln>
                          <a:noFill/>
                        </a:ln>
                        <a:solidFill>
                          <a:srgbClr val="C00000"/>
                        </a:solidFill>
                        <a:effectLst/>
                        <a:latin typeface="Arial" pitchFamily="34" charset="0"/>
                      </a:endParaRPr>
                    </a:p>
                    <a:p>
                      <a:pPr marL="0" marR="0" lvl="0" indent="0" algn="l" defTabSz="914400" rtl="0" eaLnBrk="1" fontAlgn="base" latinLnBrk="0" hangingPunct="1">
                        <a:lnSpc>
                          <a:spcPct val="100000"/>
                        </a:lnSpc>
                        <a:spcBef>
                          <a:spcPts val="1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rgbClr val="C00000"/>
                          </a:solidFill>
                          <a:effectLst/>
                          <a:latin typeface="Arial" pitchFamily="34" charset="0"/>
                        </a:rPr>
                        <a:t>Αρνητική συναλλαγματική θέση ή υπερπωλήσεις ή </a:t>
                      </a:r>
                      <a:r>
                        <a:rPr kumimoji="0" lang="en-US" sz="2400" b="1" i="0" u="none" strike="noStrike" cap="none" normalizeH="0" baseline="0" dirty="0" smtClean="0">
                          <a:ln>
                            <a:noFill/>
                          </a:ln>
                          <a:solidFill>
                            <a:srgbClr val="C00000"/>
                          </a:solidFill>
                          <a:effectLst/>
                          <a:latin typeface="Arial" pitchFamily="34" charset="0"/>
                        </a:rPr>
                        <a:t>short position</a:t>
                      </a:r>
                      <a:endParaRPr kumimoji="0" lang="el-GR" sz="2400" b="1" i="0" u="none" strike="noStrike" cap="none" normalizeH="0" baseline="0" dirty="0" smtClean="0">
                        <a:ln>
                          <a:noFill/>
                        </a:ln>
                        <a:solidFill>
                          <a:srgbClr val="C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7969">
                <a:tc>
                  <a:txBody>
                    <a:bodyPr/>
                    <a:lstStyle/>
                    <a:p>
                      <a:pPr marL="0" marR="0" lvl="0" indent="0" algn="ctr" defTabSz="914400" rtl="0" eaLnBrk="1" fontAlgn="base" latinLnBrk="0" hangingPunct="1">
                        <a:lnSpc>
                          <a:spcPct val="200000"/>
                        </a:lnSpc>
                        <a:spcBef>
                          <a:spcPts val="1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rgbClr val="006600"/>
                          </a:solidFill>
                          <a:effectLst/>
                          <a:latin typeface="Arial" pitchFamily="34" charset="0"/>
                        </a:rPr>
                        <a:t>Ε</a:t>
                      </a:r>
                      <a:r>
                        <a:rPr kumimoji="0" lang="en-US" sz="2400" b="1" i="0" u="none" strike="noStrike" cap="none" normalizeH="0" baseline="0" dirty="0" smtClean="0">
                          <a:ln>
                            <a:noFill/>
                          </a:ln>
                          <a:solidFill>
                            <a:srgbClr val="006600"/>
                          </a:solidFill>
                          <a:effectLst/>
                          <a:latin typeface="Arial" pitchFamily="34" charset="0"/>
                        </a:rPr>
                        <a:t>=</a:t>
                      </a:r>
                      <a:r>
                        <a:rPr kumimoji="0" lang="el-GR" sz="2400" b="1" i="0" u="none" strike="noStrike" cap="none" normalizeH="0" baseline="0" dirty="0" smtClean="0">
                          <a:ln>
                            <a:noFill/>
                          </a:ln>
                          <a:solidFill>
                            <a:srgbClr val="006600"/>
                          </a:solidFill>
                          <a:effectLst/>
                          <a:latin typeface="Arial" pitchFamily="34" charset="0"/>
                        </a:rPr>
                        <a:t>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ts val="1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rgbClr val="006600"/>
                          </a:solidFill>
                          <a:effectLst/>
                          <a:latin typeface="Arial" pitchFamily="34" charset="0"/>
                        </a:rPr>
                        <a:t>Εξισωμένη συναλλαγματική θέση ή </a:t>
                      </a:r>
                      <a:r>
                        <a:rPr kumimoji="0" lang="en-US" sz="2400" b="1" i="0" u="none" strike="noStrike" cap="none" normalizeH="0" baseline="0" dirty="0" smtClean="0">
                          <a:ln>
                            <a:noFill/>
                          </a:ln>
                          <a:solidFill>
                            <a:srgbClr val="006600"/>
                          </a:solidFill>
                          <a:effectLst/>
                          <a:latin typeface="Arial" pitchFamily="34" charset="0"/>
                        </a:rPr>
                        <a:t>square position</a:t>
                      </a:r>
                      <a:endParaRPr kumimoji="0" lang="el-GR" sz="2400" b="1" i="0" u="none" strike="noStrike" cap="none" normalizeH="0" baseline="0" dirty="0" smtClean="0">
                        <a:ln>
                          <a:noFill/>
                        </a:ln>
                        <a:solidFill>
                          <a:srgbClr val="0066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
            <a:ext cx="8229600" cy="620688"/>
          </a:xfrm>
          <a:noFill/>
        </p:spPr>
        <p:txBody>
          <a:bodyPr>
            <a:noAutofit/>
          </a:bodyPr>
          <a:lstStyle/>
          <a:p>
            <a:pPr eaLnBrk="1" hangingPunct="1"/>
            <a:r>
              <a:rPr lang="el-GR" sz="3200" b="1" dirty="0" smtClean="0">
                <a:solidFill>
                  <a:srgbClr val="006600"/>
                </a:solidFill>
              </a:rPr>
              <a:t>Ισολογισμός</a:t>
            </a:r>
          </a:p>
        </p:txBody>
      </p:sp>
      <p:graphicFrame>
        <p:nvGraphicFramePr>
          <p:cNvPr id="8195" name="Object 607"/>
          <p:cNvGraphicFramePr>
            <a:graphicFrameLocks noChangeAspect="1"/>
          </p:cNvGraphicFramePr>
          <p:nvPr>
            <p:ph type="body" idx="1"/>
          </p:nvPr>
        </p:nvGraphicFramePr>
        <p:xfrm>
          <a:off x="179512" y="548680"/>
          <a:ext cx="8784976" cy="5461595"/>
        </p:xfrm>
        <a:graphic>
          <a:graphicData uri="http://schemas.openxmlformats.org/presentationml/2006/ole">
            <p:oleObj spid="_x0000_s8194" name="Document" r:id="rId3" imgW="6333352" imgH="3964398" progId="Word.Document.8">
              <p:embed/>
            </p:oleObj>
          </a:graphicData>
        </a:graphic>
      </p:graphicFrame>
      <p:sp>
        <p:nvSpPr>
          <p:cNvPr id="8196" name="Text Box 611"/>
          <p:cNvSpPr txBox="1">
            <a:spLocks noChangeArrowheads="1"/>
          </p:cNvSpPr>
          <p:nvPr/>
        </p:nvSpPr>
        <p:spPr bwMode="auto">
          <a:xfrm>
            <a:off x="323850" y="5805488"/>
            <a:ext cx="8351838" cy="785812"/>
          </a:xfrm>
          <a:prstGeom prst="rect">
            <a:avLst/>
          </a:prstGeom>
          <a:solidFill>
            <a:srgbClr val="FFFFFF"/>
          </a:solidFill>
          <a:ln w="9525">
            <a:noFill/>
            <a:miter lim="800000"/>
            <a:headEnd/>
            <a:tailEnd/>
          </a:ln>
          <a:effectLst/>
        </p:spPr>
        <p:txBody>
          <a:bodyPr>
            <a:spAutoFit/>
          </a:bodyPr>
          <a:lstStyle/>
          <a:p>
            <a:pPr>
              <a:lnSpc>
                <a:spcPct val="75000"/>
              </a:lnSpc>
              <a:spcBef>
                <a:spcPct val="50000"/>
              </a:spcBef>
              <a:tabLst>
                <a:tab pos="901700" algn="l"/>
                <a:tab pos="1257300" algn="l"/>
                <a:tab pos="2336800" algn="r"/>
                <a:tab pos="2781300" algn="l"/>
                <a:tab pos="3594100" algn="l"/>
                <a:tab pos="3949700" algn="l"/>
                <a:tab pos="5029200" algn="r"/>
                <a:tab pos="6731000" algn="l"/>
              </a:tabLst>
            </a:pPr>
            <a:r>
              <a:rPr lang="en-US" sz="1400" dirty="0"/>
              <a:t>JPY	E	=	80.000	=	</a:t>
            </a:r>
            <a:r>
              <a:rPr lang="el-GR" sz="1400" dirty="0"/>
              <a:t>Π	=	80.000	</a:t>
            </a:r>
            <a:r>
              <a:rPr lang="en-US" sz="1400" dirty="0"/>
              <a:t>Square</a:t>
            </a:r>
          </a:p>
          <a:p>
            <a:pPr>
              <a:lnSpc>
                <a:spcPct val="75000"/>
              </a:lnSpc>
              <a:spcBef>
                <a:spcPct val="50000"/>
              </a:spcBef>
              <a:tabLst>
                <a:tab pos="901700" algn="l"/>
                <a:tab pos="1257300" algn="l"/>
                <a:tab pos="2336800" algn="r"/>
                <a:tab pos="2781300" algn="l"/>
                <a:tab pos="3594100" algn="l"/>
                <a:tab pos="3949700" algn="l"/>
                <a:tab pos="5029200" algn="r"/>
                <a:tab pos="6731000" algn="l"/>
              </a:tabLst>
            </a:pPr>
            <a:r>
              <a:rPr lang="en-US" sz="1400" dirty="0"/>
              <a:t>GBP	E	=	800	&lt;	</a:t>
            </a:r>
            <a:r>
              <a:rPr lang="el-GR" sz="1400" dirty="0"/>
              <a:t>Π	=	1.100	</a:t>
            </a:r>
            <a:r>
              <a:rPr lang="en-US" sz="1400" dirty="0"/>
              <a:t>Short</a:t>
            </a:r>
          </a:p>
          <a:p>
            <a:pPr>
              <a:lnSpc>
                <a:spcPct val="75000"/>
              </a:lnSpc>
              <a:spcBef>
                <a:spcPct val="50000"/>
              </a:spcBef>
              <a:tabLst>
                <a:tab pos="901700" algn="l"/>
                <a:tab pos="1257300" algn="l"/>
                <a:tab pos="2336800" algn="r"/>
                <a:tab pos="2781300" algn="l"/>
                <a:tab pos="3594100" algn="l"/>
                <a:tab pos="3949700" algn="l"/>
                <a:tab pos="5029200" algn="r"/>
                <a:tab pos="6731000" algn="l"/>
              </a:tabLst>
            </a:pPr>
            <a:r>
              <a:rPr lang="en-US" sz="1400" dirty="0"/>
              <a:t>USD	E	=	5.600	&gt;	</a:t>
            </a:r>
            <a:r>
              <a:rPr lang="el-GR" sz="1400" dirty="0"/>
              <a:t>Π</a:t>
            </a:r>
            <a:r>
              <a:rPr lang="en-US" sz="1400" dirty="0"/>
              <a:t>	=	4.400	Long</a:t>
            </a:r>
            <a:endParaRPr lang="el-GR" sz="1400" dirty="0"/>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77813"/>
            <a:ext cx="9144000" cy="630237"/>
          </a:xfrm>
          <a:noFill/>
        </p:spPr>
        <p:txBody>
          <a:bodyPr>
            <a:normAutofit fontScale="90000"/>
          </a:bodyPr>
          <a:lstStyle/>
          <a:p>
            <a:pPr eaLnBrk="1" hangingPunct="1"/>
            <a:r>
              <a:rPr lang="el-GR" b="1" dirty="0" smtClean="0">
                <a:solidFill>
                  <a:srgbClr val="FF0066"/>
                </a:solidFill>
              </a:rPr>
              <a:t>Κατηγορίες συναλλαγματικών θέσεων</a:t>
            </a:r>
          </a:p>
        </p:txBody>
      </p:sp>
      <p:sp>
        <p:nvSpPr>
          <p:cNvPr id="9219" name="Rectangle 3"/>
          <p:cNvSpPr>
            <a:spLocks noGrp="1" noChangeArrowheads="1"/>
          </p:cNvSpPr>
          <p:nvPr>
            <p:ph type="body" idx="1"/>
          </p:nvPr>
        </p:nvSpPr>
        <p:spPr>
          <a:xfrm>
            <a:off x="251520" y="1124744"/>
            <a:ext cx="8641655" cy="5472608"/>
          </a:xfrm>
        </p:spPr>
        <p:txBody>
          <a:bodyPr/>
          <a:lstStyle/>
          <a:p>
            <a:pPr marL="533400" indent="-533400" algn="just" eaLnBrk="1" hangingPunct="1">
              <a:lnSpc>
                <a:spcPct val="90000"/>
              </a:lnSpc>
              <a:buFont typeface="Wingdings" pitchFamily="2" charset="2"/>
              <a:buNone/>
            </a:pPr>
            <a:r>
              <a:rPr lang="el-GR" sz="2400" dirty="0" smtClean="0"/>
              <a:t>1.	</a:t>
            </a:r>
            <a:r>
              <a:rPr lang="el-GR" sz="2800" b="1" dirty="0" smtClean="0"/>
              <a:t>Θέση όψεως </a:t>
            </a:r>
            <a:r>
              <a:rPr lang="en-US" sz="2800" b="1" dirty="0" smtClean="0"/>
              <a:t>(spot position)</a:t>
            </a:r>
            <a:endParaRPr lang="el-GR" sz="2800" b="1" dirty="0" smtClean="0"/>
          </a:p>
          <a:p>
            <a:pPr marL="533400" indent="-533400" algn="just" eaLnBrk="1" hangingPunct="1">
              <a:lnSpc>
                <a:spcPct val="90000"/>
              </a:lnSpc>
              <a:buFont typeface="Wingdings" pitchFamily="2" charset="2"/>
              <a:buNone/>
            </a:pPr>
            <a:r>
              <a:rPr lang="el-GR" sz="2800" dirty="0" smtClean="0"/>
              <a:t>	Περιλαμβάνει απαιτήσεις και υποχρεώσεις σε συνάλλαγμα που πρόκειται να διακανονισθούν μέχρι το πολύ τις δύο επόμενες ημέρες</a:t>
            </a:r>
          </a:p>
          <a:p>
            <a:pPr marL="533400" indent="-533400" algn="just" eaLnBrk="1" hangingPunct="1">
              <a:lnSpc>
                <a:spcPct val="90000"/>
              </a:lnSpc>
              <a:spcBef>
                <a:spcPts val="1800"/>
              </a:spcBef>
              <a:buFont typeface="Wingdings" pitchFamily="2" charset="2"/>
              <a:buNone/>
            </a:pPr>
            <a:r>
              <a:rPr lang="el-GR" sz="2800" dirty="0" smtClean="0"/>
              <a:t>2.	</a:t>
            </a:r>
            <a:r>
              <a:rPr lang="el-GR" sz="2800" b="1" dirty="0" smtClean="0"/>
              <a:t>Προθεσμιακή θέση (</a:t>
            </a:r>
            <a:r>
              <a:rPr lang="en-US" sz="2800" b="1" dirty="0" smtClean="0"/>
              <a:t>forward position)</a:t>
            </a:r>
          </a:p>
          <a:p>
            <a:pPr marL="533400" indent="-533400" algn="just" eaLnBrk="1" hangingPunct="1">
              <a:lnSpc>
                <a:spcPct val="90000"/>
              </a:lnSpc>
              <a:buFont typeface="Wingdings" pitchFamily="2" charset="2"/>
              <a:buNone/>
            </a:pPr>
            <a:r>
              <a:rPr lang="en-US" sz="2800" dirty="0" smtClean="0"/>
              <a:t>	</a:t>
            </a:r>
            <a:r>
              <a:rPr lang="el-GR" sz="2800" dirty="0" smtClean="0"/>
              <a:t>Περιλαμβάνει απαιτήσεις και υποχρεώσεις σε συνάλλαγμα που πρόκειται να διακανονισθούν από δύο εργάσιμες ημέρες και μετά</a:t>
            </a:r>
          </a:p>
          <a:p>
            <a:pPr marL="533400" indent="-533400" algn="just" eaLnBrk="1" hangingPunct="1">
              <a:lnSpc>
                <a:spcPts val="1800"/>
              </a:lnSpc>
              <a:spcBef>
                <a:spcPts val="1800"/>
              </a:spcBef>
              <a:buFont typeface="Wingdings" pitchFamily="2" charset="2"/>
              <a:buNone/>
            </a:pPr>
            <a:r>
              <a:rPr lang="el-GR" sz="2800" dirty="0" smtClean="0"/>
              <a:t>3.	</a:t>
            </a:r>
            <a:r>
              <a:rPr lang="el-GR" sz="2800" b="1" dirty="0" smtClean="0"/>
              <a:t>Θέση δικαιωμάτων προαιρέσεως (</a:t>
            </a:r>
            <a:r>
              <a:rPr lang="en-US" sz="2800" b="1" dirty="0" smtClean="0"/>
              <a:t>Options position)</a:t>
            </a:r>
            <a:endParaRPr lang="el-GR" sz="2800" b="1" dirty="0" smtClean="0"/>
          </a:p>
          <a:p>
            <a:pPr marL="533400" indent="-533400" algn="just" eaLnBrk="1" hangingPunct="1">
              <a:lnSpc>
                <a:spcPct val="90000"/>
              </a:lnSpc>
              <a:buFont typeface="Wingdings" pitchFamily="2" charset="2"/>
              <a:buNone/>
            </a:pPr>
            <a:r>
              <a:rPr lang="el-GR" sz="2800" dirty="0" smtClean="0"/>
              <a:t>	Η θέση που δημιουργείται κατά τις αγοραπωλησίες δικαιωμάτων προαιρέσεως	</a:t>
            </a:r>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990600"/>
          </a:xfrm>
        </p:spPr>
        <p:txBody>
          <a:bodyPr/>
          <a:lstStyle/>
          <a:p>
            <a:pPr algn="ctr" eaLnBrk="1" hangingPunct="1"/>
            <a:r>
              <a:rPr lang="el-GR" sz="2800" b="1" dirty="0" smtClean="0">
                <a:solidFill>
                  <a:srgbClr val="FF0066"/>
                </a:solidFill>
              </a:rPr>
              <a:t>Κατηγορίες συναλλαγματικών θέσεων (</a:t>
            </a:r>
            <a:r>
              <a:rPr lang="en-GB" sz="2800" b="1" dirty="0" smtClean="0">
                <a:solidFill>
                  <a:srgbClr val="FF0066"/>
                </a:solidFill>
              </a:rPr>
              <a:t>positions</a:t>
            </a:r>
            <a:r>
              <a:rPr lang="el-GR" sz="2800" b="1" dirty="0" smtClean="0">
                <a:solidFill>
                  <a:srgbClr val="FF0066"/>
                </a:solidFill>
              </a:rPr>
              <a:t>)</a:t>
            </a:r>
          </a:p>
        </p:txBody>
      </p:sp>
      <p:sp>
        <p:nvSpPr>
          <p:cNvPr id="10243" name="Text Box 44"/>
          <p:cNvSpPr txBox="1">
            <a:spLocks noChangeArrowheads="1"/>
          </p:cNvSpPr>
          <p:nvPr/>
        </p:nvSpPr>
        <p:spPr bwMode="auto">
          <a:xfrm>
            <a:off x="395536" y="2852738"/>
            <a:ext cx="8454126" cy="461665"/>
          </a:xfrm>
          <a:prstGeom prst="rect">
            <a:avLst/>
          </a:prstGeom>
          <a:noFill/>
          <a:ln w="9525">
            <a:noFill/>
            <a:miter lim="800000"/>
            <a:headEnd/>
            <a:tailEnd/>
          </a:ln>
          <a:effectLst/>
        </p:spPr>
        <p:txBody>
          <a:bodyPr wrap="square">
            <a:spAutoFit/>
          </a:bodyPr>
          <a:lstStyle/>
          <a:p>
            <a:r>
              <a:rPr lang="en-GB" sz="2400" b="1" dirty="0">
                <a:solidFill>
                  <a:srgbClr val="006600"/>
                </a:solidFill>
              </a:rPr>
              <a:t>Positions dealer</a:t>
            </a:r>
            <a:r>
              <a:rPr lang="el-GR" sz="2400" b="1" dirty="0"/>
              <a:t>				</a:t>
            </a:r>
            <a:r>
              <a:rPr lang="en-GB" sz="2400" b="1" dirty="0">
                <a:solidFill>
                  <a:srgbClr val="7030A0"/>
                </a:solidFill>
              </a:rPr>
              <a:t>Ειδικές Positions</a:t>
            </a:r>
            <a:endParaRPr lang="el-GR" sz="2400" b="1" dirty="0">
              <a:solidFill>
                <a:srgbClr val="7030A0"/>
              </a:solidFill>
            </a:endParaRPr>
          </a:p>
        </p:txBody>
      </p:sp>
      <p:sp>
        <p:nvSpPr>
          <p:cNvPr id="10244" name="Text Box 46"/>
          <p:cNvSpPr txBox="1">
            <a:spLocks noChangeArrowheads="1"/>
          </p:cNvSpPr>
          <p:nvPr/>
        </p:nvSpPr>
        <p:spPr bwMode="auto">
          <a:xfrm>
            <a:off x="179388" y="4365625"/>
            <a:ext cx="1041400" cy="800100"/>
          </a:xfrm>
          <a:prstGeom prst="rect">
            <a:avLst/>
          </a:prstGeom>
          <a:noFill/>
          <a:ln w="12700">
            <a:noFill/>
            <a:miter lim="800000"/>
            <a:headEnd type="none" w="sm" len="sm"/>
            <a:tailEnd type="none" w="sm" len="sm"/>
          </a:ln>
          <a:effectLst/>
        </p:spPr>
        <p:txBody>
          <a:bodyPr/>
          <a:lstStyle/>
          <a:p>
            <a:r>
              <a:rPr lang="el-GR" altLang="ko-KR" b="1" dirty="0"/>
              <a:t>όψεως</a:t>
            </a:r>
          </a:p>
          <a:p>
            <a:r>
              <a:rPr lang="el-GR" altLang="ko-KR" b="1" dirty="0"/>
              <a:t>(spot)</a:t>
            </a:r>
            <a:endParaRPr lang="el-GR" b="1" dirty="0"/>
          </a:p>
        </p:txBody>
      </p:sp>
      <p:sp>
        <p:nvSpPr>
          <p:cNvPr id="10245" name="Text Box 47"/>
          <p:cNvSpPr txBox="1">
            <a:spLocks noChangeArrowheads="1"/>
          </p:cNvSpPr>
          <p:nvPr/>
        </p:nvSpPr>
        <p:spPr bwMode="auto">
          <a:xfrm>
            <a:off x="1042988" y="4333875"/>
            <a:ext cx="1511300" cy="800100"/>
          </a:xfrm>
          <a:prstGeom prst="rect">
            <a:avLst/>
          </a:prstGeom>
          <a:noFill/>
          <a:ln w="12700">
            <a:noFill/>
            <a:miter lim="800000"/>
            <a:headEnd type="none" w="sm" len="sm"/>
            <a:tailEnd type="none" w="sm" len="sm"/>
          </a:ln>
          <a:effectLst/>
        </p:spPr>
        <p:txBody>
          <a:bodyPr/>
          <a:lstStyle/>
          <a:p>
            <a:pPr algn="ctr"/>
            <a:r>
              <a:rPr lang="el-GR" altLang="ko-KR" b="1" dirty="0"/>
              <a:t>προθεσμίας</a:t>
            </a:r>
          </a:p>
          <a:p>
            <a:pPr algn="ctr"/>
            <a:r>
              <a:rPr lang="el-GR" altLang="ko-KR" b="1" dirty="0"/>
              <a:t>(forward)</a:t>
            </a:r>
            <a:endParaRPr lang="el-GR" b="1" dirty="0"/>
          </a:p>
        </p:txBody>
      </p:sp>
      <p:sp>
        <p:nvSpPr>
          <p:cNvPr id="10246" name="Text Box 48"/>
          <p:cNvSpPr txBox="1">
            <a:spLocks noChangeArrowheads="1"/>
          </p:cNvSpPr>
          <p:nvPr/>
        </p:nvSpPr>
        <p:spPr bwMode="auto">
          <a:xfrm>
            <a:off x="2482850" y="4333875"/>
            <a:ext cx="1728788" cy="800100"/>
          </a:xfrm>
          <a:prstGeom prst="rect">
            <a:avLst/>
          </a:prstGeom>
          <a:noFill/>
          <a:ln w="12700">
            <a:noFill/>
            <a:miter lim="800000"/>
            <a:headEnd type="none" w="sm" len="sm"/>
            <a:tailEnd type="none" w="sm" len="sm"/>
          </a:ln>
          <a:effectLst/>
        </p:spPr>
        <p:txBody>
          <a:bodyPr/>
          <a:lstStyle/>
          <a:p>
            <a:pPr algn="ctr"/>
            <a:r>
              <a:rPr lang="el-GR" altLang="ko-KR" b="1" dirty="0"/>
              <a:t>δικαιωμάτων προαιρέσεως</a:t>
            </a:r>
          </a:p>
          <a:p>
            <a:pPr algn="ctr"/>
            <a:r>
              <a:rPr lang="el-GR" altLang="ko-KR" b="1" dirty="0"/>
              <a:t>(options)</a:t>
            </a:r>
            <a:endParaRPr lang="el-GR" b="1" dirty="0"/>
          </a:p>
        </p:txBody>
      </p:sp>
      <p:sp>
        <p:nvSpPr>
          <p:cNvPr id="10247" name="Text Box 49"/>
          <p:cNvSpPr txBox="1">
            <a:spLocks noChangeArrowheads="1"/>
          </p:cNvSpPr>
          <p:nvPr/>
        </p:nvSpPr>
        <p:spPr bwMode="auto">
          <a:xfrm>
            <a:off x="4425950" y="4292600"/>
            <a:ext cx="1801813" cy="1036638"/>
          </a:xfrm>
          <a:prstGeom prst="rect">
            <a:avLst/>
          </a:prstGeom>
          <a:noFill/>
          <a:ln w="12700">
            <a:noFill/>
            <a:miter lim="800000"/>
            <a:headEnd type="none" w="sm" len="sm"/>
            <a:tailEnd type="none" w="sm" len="sm"/>
          </a:ln>
          <a:effectLst/>
        </p:spPr>
        <p:txBody>
          <a:bodyPr/>
          <a:lstStyle/>
          <a:p>
            <a:pPr algn="ctr"/>
            <a:r>
              <a:rPr lang="el-GR" altLang="ko-KR" b="1" dirty="0">
                <a:solidFill>
                  <a:srgbClr val="0070C0"/>
                </a:solidFill>
              </a:rPr>
              <a:t>position συμμετοχών </a:t>
            </a:r>
            <a:br>
              <a:rPr lang="el-GR" altLang="ko-KR" b="1" dirty="0">
                <a:solidFill>
                  <a:srgbClr val="0070C0"/>
                </a:solidFill>
              </a:rPr>
            </a:br>
            <a:r>
              <a:rPr lang="el-GR" altLang="ko-KR" b="1" dirty="0">
                <a:solidFill>
                  <a:srgbClr val="0070C0"/>
                </a:solidFill>
              </a:rPr>
              <a:t>σε συνάλλαγμα</a:t>
            </a:r>
            <a:endParaRPr lang="el-GR" b="1" dirty="0">
              <a:solidFill>
                <a:srgbClr val="0070C0"/>
              </a:solidFill>
            </a:endParaRPr>
          </a:p>
        </p:txBody>
      </p:sp>
      <p:sp>
        <p:nvSpPr>
          <p:cNvPr id="10248" name="Text Box 50"/>
          <p:cNvSpPr txBox="1">
            <a:spLocks noChangeArrowheads="1"/>
          </p:cNvSpPr>
          <p:nvPr/>
        </p:nvSpPr>
        <p:spPr bwMode="auto">
          <a:xfrm>
            <a:off x="6588125" y="4292600"/>
            <a:ext cx="2232025" cy="1122363"/>
          </a:xfrm>
          <a:prstGeom prst="rect">
            <a:avLst/>
          </a:prstGeom>
          <a:noFill/>
          <a:ln w="12700">
            <a:noFill/>
            <a:miter lim="800000"/>
            <a:headEnd type="none" w="sm" len="sm"/>
            <a:tailEnd type="none" w="sm" len="sm"/>
          </a:ln>
          <a:effectLst/>
        </p:spPr>
        <p:txBody>
          <a:bodyPr/>
          <a:lstStyle/>
          <a:p>
            <a:pPr algn="ctr"/>
            <a:r>
              <a:rPr lang="el-GR" altLang="ko-KR" b="1" dirty="0">
                <a:solidFill>
                  <a:srgbClr val="0070C0"/>
                </a:solidFill>
              </a:rPr>
              <a:t>position χρηματοδότησης συμμετοχών σε συνάλλαγμα</a:t>
            </a:r>
            <a:endParaRPr lang="el-GR" b="1" dirty="0">
              <a:solidFill>
                <a:srgbClr val="0070C0"/>
              </a:solidFill>
            </a:endParaRPr>
          </a:p>
        </p:txBody>
      </p:sp>
      <p:grpSp>
        <p:nvGrpSpPr>
          <p:cNvPr id="2" name="Group 51"/>
          <p:cNvGrpSpPr>
            <a:grpSpLocks/>
          </p:cNvGrpSpPr>
          <p:nvPr/>
        </p:nvGrpSpPr>
        <p:grpSpPr bwMode="auto">
          <a:xfrm>
            <a:off x="750888" y="3429000"/>
            <a:ext cx="2525712" cy="806450"/>
            <a:chOff x="2337" y="7996"/>
            <a:chExt cx="2880" cy="1270"/>
          </a:xfrm>
        </p:grpSpPr>
        <p:sp>
          <p:nvSpPr>
            <p:cNvPr id="10256" name="Line 52"/>
            <p:cNvSpPr>
              <a:spLocks noChangeShapeType="1"/>
            </p:cNvSpPr>
            <p:nvPr/>
          </p:nvSpPr>
          <p:spPr bwMode="auto">
            <a:xfrm flipH="1">
              <a:off x="2337" y="7996"/>
              <a:ext cx="1440" cy="1270"/>
            </a:xfrm>
            <a:prstGeom prst="line">
              <a:avLst/>
            </a:prstGeom>
            <a:noFill/>
            <a:ln w="12700">
              <a:solidFill>
                <a:srgbClr val="000000"/>
              </a:solidFill>
              <a:round/>
              <a:headEnd type="none" w="sm" len="sm"/>
              <a:tailEnd type="none" w="sm" len="sm"/>
            </a:ln>
            <a:effectLst/>
          </p:spPr>
          <p:txBody>
            <a:bodyPr/>
            <a:lstStyle/>
            <a:p>
              <a:endParaRPr lang="el-GR" dirty="0"/>
            </a:p>
          </p:txBody>
        </p:sp>
        <p:sp>
          <p:nvSpPr>
            <p:cNvPr id="10257" name="Line 53"/>
            <p:cNvSpPr>
              <a:spLocks noChangeShapeType="1"/>
            </p:cNvSpPr>
            <p:nvPr/>
          </p:nvSpPr>
          <p:spPr bwMode="auto">
            <a:xfrm>
              <a:off x="3777" y="7996"/>
              <a:ext cx="0" cy="1270"/>
            </a:xfrm>
            <a:prstGeom prst="line">
              <a:avLst/>
            </a:prstGeom>
            <a:noFill/>
            <a:ln w="12700">
              <a:solidFill>
                <a:srgbClr val="000000"/>
              </a:solidFill>
              <a:round/>
              <a:headEnd type="none" w="sm" len="sm"/>
              <a:tailEnd type="none" w="sm" len="sm"/>
            </a:ln>
            <a:effectLst/>
          </p:spPr>
          <p:txBody>
            <a:bodyPr/>
            <a:lstStyle/>
            <a:p>
              <a:endParaRPr lang="el-GR" dirty="0"/>
            </a:p>
          </p:txBody>
        </p:sp>
        <p:sp>
          <p:nvSpPr>
            <p:cNvPr id="10258" name="Line 54"/>
            <p:cNvSpPr>
              <a:spLocks noChangeShapeType="1"/>
            </p:cNvSpPr>
            <p:nvPr/>
          </p:nvSpPr>
          <p:spPr bwMode="auto">
            <a:xfrm>
              <a:off x="3777" y="7996"/>
              <a:ext cx="1440" cy="1270"/>
            </a:xfrm>
            <a:prstGeom prst="line">
              <a:avLst/>
            </a:prstGeom>
            <a:noFill/>
            <a:ln w="12700">
              <a:solidFill>
                <a:srgbClr val="000000"/>
              </a:solidFill>
              <a:round/>
              <a:headEnd type="none" w="sm" len="sm"/>
              <a:tailEnd type="none" w="sm" len="sm"/>
            </a:ln>
            <a:effectLst/>
          </p:spPr>
          <p:txBody>
            <a:bodyPr/>
            <a:lstStyle/>
            <a:p>
              <a:endParaRPr lang="el-GR" dirty="0"/>
            </a:p>
          </p:txBody>
        </p:sp>
      </p:grpSp>
      <p:grpSp>
        <p:nvGrpSpPr>
          <p:cNvPr id="3" name="Group 55"/>
          <p:cNvGrpSpPr>
            <a:grpSpLocks/>
          </p:cNvGrpSpPr>
          <p:nvPr/>
        </p:nvGrpSpPr>
        <p:grpSpPr bwMode="auto">
          <a:xfrm>
            <a:off x="5580063" y="3429000"/>
            <a:ext cx="1871662" cy="806450"/>
            <a:chOff x="7302" y="7996"/>
            <a:chExt cx="2055" cy="1270"/>
          </a:xfrm>
        </p:grpSpPr>
        <p:sp>
          <p:nvSpPr>
            <p:cNvPr id="10254" name="Line 56"/>
            <p:cNvSpPr>
              <a:spLocks noChangeShapeType="1"/>
            </p:cNvSpPr>
            <p:nvPr/>
          </p:nvSpPr>
          <p:spPr bwMode="auto">
            <a:xfrm flipH="1">
              <a:off x="7302" y="7996"/>
              <a:ext cx="900" cy="1270"/>
            </a:xfrm>
            <a:prstGeom prst="line">
              <a:avLst/>
            </a:prstGeom>
            <a:noFill/>
            <a:ln w="12700">
              <a:solidFill>
                <a:srgbClr val="000000"/>
              </a:solidFill>
              <a:round/>
              <a:headEnd type="none" w="sm" len="sm"/>
              <a:tailEnd type="none" w="sm" len="sm"/>
            </a:ln>
            <a:effectLst/>
          </p:spPr>
          <p:txBody>
            <a:bodyPr/>
            <a:lstStyle/>
            <a:p>
              <a:endParaRPr lang="el-GR" dirty="0"/>
            </a:p>
          </p:txBody>
        </p:sp>
        <p:sp>
          <p:nvSpPr>
            <p:cNvPr id="10255" name="Line 57"/>
            <p:cNvSpPr>
              <a:spLocks noChangeShapeType="1"/>
            </p:cNvSpPr>
            <p:nvPr/>
          </p:nvSpPr>
          <p:spPr bwMode="auto">
            <a:xfrm>
              <a:off x="8202" y="7996"/>
              <a:ext cx="1155" cy="1270"/>
            </a:xfrm>
            <a:prstGeom prst="line">
              <a:avLst/>
            </a:prstGeom>
            <a:noFill/>
            <a:ln w="12700">
              <a:solidFill>
                <a:srgbClr val="000000"/>
              </a:solidFill>
              <a:round/>
              <a:headEnd type="none" w="sm" len="sm"/>
              <a:tailEnd type="none" w="sm" len="sm"/>
            </a:ln>
            <a:effectLst/>
          </p:spPr>
          <p:txBody>
            <a:bodyPr/>
            <a:lstStyle/>
            <a:p>
              <a:endParaRPr lang="el-GR" dirty="0"/>
            </a:p>
          </p:txBody>
        </p:sp>
      </p:grpSp>
      <p:grpSp>
        <p:nvGrpSpPr>
          <p:cNvPr id="4" name="Group 58"/>
          <p:cNvGrpSpPr>
            <a:grpSpLocks/>
          </p:cNvGrpSpPr>
          <p:nvPr/>
        </p:nvGrpSpPr>
        <p:grpSpPr bwMode="auto">
          <a:xfrm>
            <a:off x="1908175" y="1341438"/>
            <a:ext cx="4824413" cy="1295400"/>
            <a:chOff x="3957" y="6150"/>
            <a:chExt cx="4320" cy="1395"/>
          </a:xfrm>
        </p:grpSpPr>
        <p:sp>
          <p:nvSpPr>
            <p:cNvPr id="10252" name="Line 59"/>
            <p:cNvSpPr>
              <a:spLocks noChangeShapeType="1"/>
            </p:cNvSpPr>
            <p:nvPr/>
          </p:nvSpPr>
          <p:spPr bwMode="auto">
            <a:xfrm flipH="1">
              <a:off x="3957" y="6150"/>
              <a:ext cx="2160" cy="1395"/>
            </a:xfrm>
            <a:prstGeom prst="line">
              <a:avLst/>
            </a:prstGeom>
            <a:noFill/>
            <a:ln w="12700">
              <a:solidFill>
                <a:srgbClr val="000000"/>
              </a:solidFill>
              <a:round/>
              <a:headEnd type="none" w="sm" len="sm"/>
              <a:tailEnd type="none" w="sm" len="sm"/>
            </a:ln>
            <a:effectLst/>
          </p:spPr>
          <p:txBody>
            <a:bodyPr/>
            <a:lstStyle/>
            <a:p>
              <a:endParaRPr lang="el-GR" dirty="0"/>
            </a:p>
          </p:txBody>
        </p:sp>
        <p:sp>
          <p:nvSpPr>
            <p:cNvPr id="10253" name="Line 60"/>
            <p:cNvSpPr>
              <a:spLocks noChangeShapeType="1"/>
            </p:cNvSpPr>
            <p:nvPr/>
          </p:nvSpPr>
          <p:spPr bwMode="auto">
            <a:xfrm>
              <a:off x="6117" y="6150"/>
              <a:ext cx="2160" cy="1395"/>
            </a:xfrm>
            <a:prstGeom prst="line">
              <a:avLst/>
            </a:prstGeom>
            <a:noFill/>
            <a:ln w="12700">
              <a:solidFill>
                <a:srgbClr val="000000"/>
              </a:solidFill>
              <a:round/>
              <a:headEnd type="none" w="sm" len="sm"/>
              <a:tailEnd type="none" w="sm" len="sm"/>
            </a:ln>
            <a:effectLst/>
          </p:spPr>
          <p:txBody>
            <a:bodyPr/>
            <a:lstStyle/>
            <a:p>
              <a:endParaRPr lang="el-GR" dirty="0"/>
            </a:p>
          </p:txBody>
        </p:sp>
      </p:gr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b="1" dirty="0" smtClean="0">
                <a:solidFill>
                  <a:srgbClr val="FF0066"/>
                </a:solidFill>
              </a:rPr>
              <a:t>Συνάλλαγμα και χαρτονόμισμα</a:t>
            </a:r>
          </a:p>
        </p:txBody>
      </p:sp>
      <p:sp>
        <p:nvSpPr>
          <p:cNvPr id="11267" name="Rectangle 3"/>
          <p:cNvSpPr>
            <a:spLocks noGrp="1" noChangeArrowheads="1"/>
          </p:cNvSpPr>
          <p:nvPr>
            <p:ph type="body" idx="1"/>
          </p:nvPr>
        </p:nvSpPr>
        <p:spPr>
          <a:xfrm>
            <a:off x="251520" y="1341438"/>
            <a:ext cx="8640960" cy="5327922"/>
          </a:xfrm>
        </p:spPr>
        <p:txBody>
          <a:bodyPr>
            <a:normAutofit/>
          </a:bodyPr>
          <a:lstStyle/>
          <a:p>
            <a:pPr marL="0" indent="0" algn="just" eaLnBrk="1" hangingPunct="1">
              <a:lnSpc>
                <a:spcPct val="95000"/>
              </a:lnSpc>
              <a:spcBef>
                <a:spcPct val="100000"/>
              </a:spcBef>
              <a:buFont typeface="Wingdings" pitchFamily="2" charset="2"/>
              <a:buNone/>
            </a:pPr>
            <a:r>
              <a:rPr lang="el-GR" dirty="0" smtClean="0"/>
              <a:t>Όταν</a:t>
            </a:r>
            <a:r>
              <a:rPr lang="en-US" dirty="0" smtClean="0"/>
              <a:t> </a:t>
            </a:r>
            <a:r>
              <a:rPr lang="el-GR" dirty="0" smtClean="0"/>
              <a:t>κάνουμε λόγο για συνάλλαγμα αναφερόμαστε σε απαιτήσεις ή υποχρεώσεις </a:t>
            </a:r>
            <a:r>
              <a:rPr lang="en-US" dirty="0" smtClean="0"/>
              <a:t/>
            </a:r>
            <a:br>
              <a:rPr lang="en-US" dirty="0" smtClean="0"/>
            </a:br>
            <a:r>
              <a:rPr lang="el-GR" dirty="0" smtClean="0"/>
              <a:t>σε ξένο νόμισμα σε </a:t>
            </a:r>
            <a:r>
              <a:rPr lang="el-GR" b="1" dirty="0" smtClean="0"/>
              <a:t>λογιστική μορφή.</a:t>
            </a:r>
          </a:p>
          <a:p>
            <a:pPr marL="0" indent="0" algn="just" eaLnBrk="1" hangingPunct="1">
              <a:lnSpc>
                <a:spcPct val="95000"/>
              </a:lnSpc>
              <a:spcBef>
                <a:spcPct val="100000"/>
              </a:spcBef>
              <a:buFont typeface="Wingdings" pitchFamily="2" charset="2"/>
              <a:buNone/>
            </a:pPr>
            <a:r>
              <a:rPr lang="el-GR" b="1" dirty="0" smtClean="0">
                <a:solidFill>
                  <a:srgbClr val="7030A0"/>
                </a:solidFill>
              </a:rPr>
              <a:t>Χαρτονόμισμα είναι το χρήμα σε φυσική μορφή.</a:t>
            </a:r>
          </a:p>
          <a:p>
            <a:pPr marL="0" indent="0" algn="just" eaLnBrk="1" hangingPunct="1">
              <a:lnSpc>
                <a:spcPct val="95000"/>
              </a:lnSpc>
              <a:spcBef>
                <a:spcPct val="100000"/>
              </a:spcBef>
              <a:buFont typeface="Wingdings" pitchFamily="2" charset="2"/>
              <a:buNone/>
            </a:pPr>
            <a:r>
              <a:rPr lang="el-GR" dirty="0" smtClean="0"/>
              <a:t>Όταν σε μία συναλλαγή εμπλέκεται συνάλλαγμα και χαρτονόμισμα στο ίδιο νόμισμα θεωρούμε ότι πρόκειται για συναλλαγή σε δύο διαφορετικά νομίσματα, με αποτέλεσμα να τηρούνται χωριστές </a:t>
            </a:r>
            <a:r>
              <a:rPr lang="en-US" dirty="0" smtClean="0"/>
              <a:t>positions.</a:t>
            </a:r>
            <a:endParaRPr lang="el-GR" dirty="0" smtClean="0"/>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520" y="274638"/>
            <a:ext cx="8640960" cy="1143000"/>
          </a:xfrm>
        </p:spPr>
        <p:txBody>
          <a:bodyPr>
            <a:noAutofit/>
          </a:bodyPr>
          <a:lstStyle/>
          <a:p>
            <a:pPr eaLnBrk="1" hangingPunct="1"/>
            <a:r>
              <a:rPr lang="el-GR" sz="3600" b="1" dirty="0" smtClean="0">
                <a:solidFill>
                  <a:srgbClr val="FF0066"/>
                </a:solidFill>
              </a:rPr>
              <a:t>Μέθοδοι παρακολουθήσεως των πράξεων σε συνάλλαγμα</a:t>
            </a:r>
          </a:p>
        </p:txBody>
      </p:sp>
      <p:sp>
        <p:nvSpPr>
          <p:cNvPr id="12291" name="Rectangle 3"/>
          <p:cNvSpPr>
            <a:spLocks noGrp="1" noChangeArrowheads="1"/>
          </p:cNvSpPr>
          <p:nvPr>
            <p:ph type="body" idx="1"/>
          </p:nvPr>
        </p:nvSpPr>
        <p:spPr>
          <a:xfrm>
            <a:off x="457200" y="1743075"/>
            <a:ext cx="8229600" cy="4133850"/>
          </a:xfrm>
        </p:spPr>
        <p:txBody>
          <a:bodyPr>
            <a:normAutofit lnSpcReduction="10000"/>
          </a:bodyPr>
          <a:lstStyle/>
          <a:p>
            <a:pPr eaLnBrk="1" hangingPunct="1">
              <a:buFont typeface="Wingdings" pitchFamily="2" charset="2"/>
              <a:buNone/>
            </a:pPr>
            <a:r>
              <a:rPr lang="el-GR" dirty="0" smtClean="0"/>
              <a:t>1.	</a:t>
            </a:r>
            <a:r>
              <a:rPr lang="el-GR" b="1" dirty="0" smtClean="0">
                <a:solidFill>
                  <a:srgbClr val="006600"/>
                </a:solidFill>
              </a:rPr>
              <a:t>Μέθοδος του αντιτίμου σε </a:t>
            </a:r>
            <a:r>
              <a:rPr lang="en-US" b="1" dirty="0" smtClean="0">
                <a:solidFill>
                  <a:srgbClr val="006600"/>
                </a:solidFill>
              </a:rPr>
              <a:t>Euro</a:t>
            </a:r>
          </a:p>
          <a:p>
            <a:pPr eaLnBrk="1" hangingPunct="1">
              <a:buFont typeface="Wingdings" pitchFamily="2" charset="2"/>
              <a:buNone/>
            </a:pPr>
            <a:r>
              <a:rPr lang="en-US" b="1" dirty="0" smtClean="0"/>
              <a:t>	</a:t>
            </a:r>
            <a:r>
              <a:rPr lang="en-US" dirty="0" smtClean="0"/>
              <a:t>(single currency system)</a:t>
            </a:r>
            <a:endParaRPr lang="el-GR" dirty="0" smtClean="0"/>
          </a:p>
          <a:p>
            <a:pPr eaLnBrk="1" hangingPunct="1">
              <a:spcBef>
                <a:spcPts val="3600"/>
              </a:spcBef>
              <a:buFont typeface="Wingdings" pitchFamily="2" charset="2"/>
              <a:buNone/>
            </a:pPr>
            <a:r>
              <a:rPr lang="el-GR" dirty="0" smtClean="0"/>
              <a:t>2.	</a:t>
            </a:r>
            <a:r>
              <a:rPr lang="el-GR" b="1" dirty="0" smtClean="0">
                <a:solidFill>
                  <a:srgbClr val="0000FF"/>
                </a:solidFill>
              </a:rPr>
              <a:t>Μέθοδος του λογιστικού ισοτίμου</a:t>
            </a:r>
          </a:p>
          <a:p>
            <a:pPr eaLnBrk="1" hangingPunct="1">
              <a:buFont typeface="Wingdings" pitchFamily="2" charset="2"/>
              <a:buNone/>
            </a:pPr>
            <a:r>
              <a:rPr lang="el-GR" dirty="0" smtClean="0"/>
              <a:t>	(</a:t>
            </a:r>
            <a:r>
              <a:rPr lang="en-US" dirty="0" smtClean="0"/>
              <a:t>valuta system)</a:t>
            </a:r>
            <a:endParaRPr lang="en-US" b="1" dirty="0" smtClean="0"/>
          </a:p>
          <a:p>
            <a:pPr eaLnBrk="1" hangingPunct="1">
              <a:spcBef>
                <a:spcPts val="3600"/>
              </a:spcBef>
              <a:buFont typeface="Wingdings" pitchFamily="2" charset="2"/>
              <a:buNone/>
            </a:pPr>
            <a:r>
              <a:rPr lang="en-US" dirty="0" smtClean="0"/>
              <a:t>3.	</a:t>
            </a:r>
            <a:r>
              <a:rPr lang="el-GR" b="1" dirty="0" smtClean="0">
                <a:solidFill>
                  <a:srgbClr val="C00000"/>
                </a:solidFill>
              </a:rPr>
              <a:t>Μέθοδος της αυτοτελούς λογιστικής</a:t>
            </a:r>
          </a:p>
          <a:p>
            <a:pPr eaLnBrk="1" hangingPunct="1">
              <a:buFont typeface="Wingdings" pitchFamily="2" charset="2"/>
              <a:buNone/>
            </a:pPr>
            <a:r>
              <a:rPr lang="el-GR" dirty="0" smtClean="0"/>
              <a:t>	(</a:t>
            </a:r>
            <a:r>
              <a:rPr lang="en-US" dirty="0" smtClean="0"/>
              <a:t>multi-currency system)</a:t>
            </a:r>
            <a:endParaRPr lang="el-GR" dirty="0" smtClean="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815752"/>
          </a:xfrm>
        </p:spPr>
        <p:txBody>
          <a:bodyPr>
            <a:normAutofit fontScale="90000"/>
          </a:bodyPr>
          <a:lstStyle/>
          <a:p>
            <a:r>
              <a:rPr lang="el-GR" altLang="el-GR" sz="3600" b="1" dirty="0" smtClean="0">
                <a:solidFill>
                  <a:srgbClr val="002060"/>
                </a:solidFill>
                <a:latin typeface="Arial" charset="0"/>
                <a:ea typeface="ＭＳ Ｐゴシック" pitchFamily="34" charset="-128"/>
                <a:cs typeface="Arial" charset="0"/>
              </a:rPr>
              <a:t>Ορισμός τραπεζικής επιχείρησης</a:t>
            </a:r>
            <a:r>
              <a:rPr lang="en-US" altLang="el-GR" sz="3600" b="1" dirty="0" smtClean="0">
                <a:solidFill>
                  <a:srgbClr val="002060"/>
                </a:solidFill>
                <a:latin typeface="Arial" charset="0"/>
                <a:ea typeface="ＭＳ Ｐゴシック" pitchFamily="34" charset="-128"/>
                <a:cs typeface="Arial" charset="0"/>
              </a:rPr>
              <a:t/>
            </a:r>
            <a:br>
              <a:rPr lang="en-US" altLang="el-GR" sz="3600" b="1" dirty="0" smtClean="0">
                <a:solidFill>
                  <a:srgbClr val="002060"/>
                </a:solidFill>
                <a:latin typeface="Arial" charset="0"/>
                <a:ea typeface="ＭＳ Ｐゴシック" pitchFamily="34" charset="-128"/>
                <a:cs typeface="Arial" charset="0"/>
              </a:rPr>
            </a:br>
            <a:endParaRPr lang="en-US" altLang="el-GR" sz="3600" b="1" dirty="0" smtClean="0">
              <a:solidFill>
                <a:srgbClr val="002060"/>
              </a:solidFill>
              <a:ea typeface="ＭＳ Ｐゴシック" pitchFamily="34" charset="-128"/>
            </a:endParaRPr>
          </a:p>
        </p:txBody>
      </p:sp>
      <p:sp>
        <p:nvSpPr>
          <p:cNvPr id="3075" name="Subtitle 2"/>
          <p:cNvSpPr>
            <a:spLocks noGrp="1"/>
          </p:cNvSpPr>
          <p:nvPr>
            <p:ph type="subTitle" idx="1"/>
          </p:nvPr>
        </p:nvSpPr>
        <p:spPr>
          <a:xfrm>
            <a:off x="323528" y="1052736"/>
            <a:ext cx="8568952" cy="5544616"/>
          </a:xfrm>
        </p:spPr>
        <p:txBody>
          <a:bodyPr>
            <a:normAutofit/>
          </a:bodyPr>
          <a:lstStyle/>
          <a:p>
            <a:pPr eaLnBrk="1" hangingPunct="1"/>
            <a:endParaRPr lang="en-US" altLang="el-GR" sz="1200" dirty="0" smtClean="0">
              <a:solidFill>
                <a:srgbClr val="898989"/>
              </a:solidFill>
              <a:ea typeface="ＭＳ Ｐゴシック" pitchFamily="34" charset="-128"/>
            </a:endParaRPr>
          </a:p>
          <a:p>
            <a:pPr algn="just" eaLnBrk="1" hangingPunct="1">
              <a:buFont typeface="Wingdings" pitchFamily="2" charset="2"/>
              <a:buChar char="Ø"/>
            </a:pPr>
            <a:r>
              <a:rPr lang="el-GR" altLang="el-GR" sz="1400" dirty="0" smtClean="0">
                <a:solidFill>
                  <a:schemeClr val="tx1"/>
                </a:solidFill>
                <a:latin typeface="Arial" charset="0"/>
                <a:ea typeface="ＭＳ Ｐゴシック" pitchFamily="34" charset="-128"/>
              </a:rPr>
              <a:t> </a:t>
            </a:r>
            <a:r>
              <a:rPr lang="el-GR" altLang="el-GR" sz="2000" dirty="0" smtClean="0">
                <a:solidFill>
                  <a:schemeClr val="tx1"/>
                </a:solidFill>
                <a:latin typeface="Arial" charset="0"/>
                <a:ea typeface="ＭＳ Ｐゴシック" pitchFamily="34" charset="-128"/>
              </a:rPr>
              <a:t>Οι Τράπεζες - σύμφωνα με τον Ν. 2076 / 1992 - είναι πιστωτικά ιδρύματα τα οποία αφού λάβουν την απαραίτητες άδεις για την λειτουργία τους από την Τράπεζα της Ελλάδος αποδέχονται καταθέσεις και χορηγούν πιστώσεις.</a:t>
            </a:r>
            <a:endParaRPr lang="en-US" altLang="el-GR" sz="2000" dirty="0" smtClean="0">
              <a:solidFill>
                <a:schemeClr val="tx1"/>
              </a:solidFill>
              <a:latin typeface="Arial" charset="0"/>
              <a:ea typeface="ＭＳ Ｐゴシック" pitchFamily="34" charset="-128"/>
            </a:endParaRPr>
          </a:p>
          <a:p>
            <a:pPr algn="just" eaLnBrk="1" hangingPunct="1">
              <a:buFont typeface="Wingdings" pitchFamily="2" charset="2"/>
              <a:buChar char="Ø"/>
            </a:pPr>
            <a:endParaRPr lang="en-US" altLang="el-GR" sz="2000" dirty="0" smtClean="0">
              <a:solidFill>
                <a:schemeClr val="tx1"/>
              </a:solidFill>
              <a:latin typeface="Arial" charset="0"/>
              <a:ea typeface="ＭＳ Ｐゴシック" pitchFamily="34" charset="-128"/>
            </a:endParaRPr>
          </a:p>
          <a:p>
            <a:pPr algn="just" eaLnBrk="1" hangingPunct="1">
              <a:buFont typeface="Wingdings" pitchFamily="2" charset="2"/>
              <a:buChar char="Ø"/>
            </a:pPr>
            <a:r>
              <a:rPr lang="el-GR" altLang="el-GR" sz="2000" dirty="0" smtClean="0">
                <a:solidFill>
                  <a:schemeClr val="tx1"/>
                </a:solidFill>
                <a:latin typeface="Arial" charset="0"/>
                <a:ea typeface="ＭＳ Ｐゴシック" pitchFamily="34" charset="-128"/>
              </a:rPr>
              <a:t> Δρουν ως ενδιάμεσοι χρηματοοικονομική οργανισμοί οι οποίοι βελτιώνουν την αποτελεσματικότητα του χρηματοδοτικού συστήματος μιας οικονομίας διαμεσολαβώντας μεταξύ των πλεονασματικών και ελλειμματικών μονάδων της. </a:t>
            </a:r>
            <a:endParaRPr lang="en-US" altLang="el-GR" sz="2000" dirty="0" smtClean="0">
              <a:solidFill>
                <a:schemeClr val="tx1"/>
              </a:solidFill>
              <a:latin typeface="Arial" charset="0"/>
              <a:ea typeface="ＭＳ Ｐゴシック" pitchFamily="34" charset="-128"/>
            </a:endParaRPr>
          </a:p>
          <a:p>
            <a:pPr algn="just" eaLnBrk="1" hangingPunct="1">
              <a:buFont typeface="Wingdings" pitchFamily="2" charset="2"/>
              <a:buChar char="Ø"/>
            </a:pPr>
            <a:endParaRPr lang="el-GR" altLang="el-GR" sz="2000" dirty="0" smtClean="0">
              <a:solidFill>
                <a:schemeClr val="tx1"/>
              </a:solidFill>
              <a:latin typeface="Arial" charset="0"/>
              <a:ea typeface="ＭＳ Ｐゴシック" pitchFamily="34" charset="-128"/>
            </a:endParaRPr>
          </a:p>
          <a:p>
            <a:pPr algn="just" eaLnBrk="1" hangingPunct="1">
              <a:buFont typeface="Wingdings" pitchFamily="2" charset="2"/>
              <a:buChar char="Ø"/>
            </a:pPr>
            <a:r>
              <a:rPr lang="el-GR" altLang="el-GR" sz="2000" dirty="0" smtClean="0">
                <a:solidFill>
                  <a:schemeClr val="tx1"/>
                </a:solidFill>
                <a:latin typeface="Arial" charset="0"/>
                <a:ea typeface="ＭＳ Ｐゴシック" pitchFamily="34" charset="-128"/>
              </a:rPr>
              <a:t> Προβαίνουν στην συγκέντρωση των αποταμιεύσεων μιας οικονομίας και της διοχέτευσης αυτών με κάποιο κέρδος προς διάφορους κλάδους της οικονομίας (επιχειρήσεις και νοικοκυριά), φυλάσσουν και διαχειρίζονται αξιόγραφα (μετοχές, φορτωτικά εμπορευμάτων κ.α.), αναλαμβάνουν πληρωμές για λογαριασμό πελατών τους και διευκολύνουν το διεθνές εμπόριο. </a:t>
            </a:r>
            <a:endParaRPr lang="en-US" altLang="el-GR" sz="2000" dirty="0" smtClean="0">
              <a:solidFill>
                <a:schemeClr val="tx1"/>
              </a:solidFill>
              <a:latin typeface="Arial" charset="0"/>
              <a:ea typeface="ＭＳ Ｐゴシック" pitchFamily="34" charset="-128"/>
            </a:endParaRPr>
          </a:p>
          <a:p>
            <a:pPr algn="l" eaLnBrk="1" hangingPunct="1"/>
            <a:endParaRPr lang="en-US" altLang="el-GR" sz="2000" dirty="0" smtClean="0">
              <a:solidFill>
                <a:schemeClr val="tx1"/>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7813"/>
            <a:ext cx="8229600" cy="703262"/>
          </a:xfrm>
          <a:noFill/>
        </p:spPr>
        <p:txBody>
          <a:bodyPr>
            <a:normAutofit fontScale="90000"/>
          </a:bodyPr>
          <a:lstStyle/>
          <a:p>
            <a:pPr eaLnBrk="1" hangingPunct="1"/>
            <a:r>
              <a:rPr lang="el-GR" altLang="el-GR" b="1" dirty="0" smtClean="0"/>
              <a:t>Χρηματοοικονομικό μέσο</a:t>
            </a:r>
          </a:p>
        </p:txBody>
      </p:sp>
      <p:sp>
        <p:nvSpPr>
          <p:cNvPr id="15363" name="Rectangle 3"/>
          <p:cNvSpPr>
            <a:spLocks noGrp="1" noChangeArrowheads="1"/>
          </p:cNvSpPr>
          <p:nvPr>
            <p:ph type="body" idx="1"/>
          </p:nvPr>
        </p:nvSpPr>
        <p:spPr>
          <a:xfrm>
            <a:off x="323850" y="1390650"/>
            <a:ext cx="8682038" cy="4897438"/>
          </a:xfrm>
          <a:noFill/>
        </p:spPr>
        <p:txBody>
          <a:bodyPr/>
          <a:lstStyle/>
          <a:p>
            <a:pPr marL="0" indent="0" algn="just" eaLnBrk="1" hangingPunct="1">
              <a:lnSpc>
                <a:spcPct val="110000"/>
              </a:lnSpc>
              <a:buFont typeface="Wingdings" pitchFamily="2" charset="2"/>
              <a:buNone/>
              <a:tabLst>
                <a:tab pos="1524000" algn="l"/>
                <a:tab pos="3683000" algn="l"/>
                <a:tab pos="5918200" algn="l"/>
              </a:tabLst>
            </a:pPr>
            <a:r>
              <a:rPr lang="el-GR" altLang="el-GR" sz="2400" dirty="0" smtClean="0"/>
              <a:t>Κάθε σύμβαση η οποία στη μεν μία συμβαλλόμενη οικονομική μονάδα δημιουργεί ένα χρηματοοικονομικό στοιχείο ενεργητικού, στη δε άλλη συμβαλλόμενη οικονομική μονάδα ένα χρηματοοικονομικό στοιχείο υποχρεώσεων ή στοιχείο καθαρής θέσης.</a:t>
            </a:r>
          </a:p>
          <a:p>
            <a:pPr marL="0" indent="0" eaLnBrk="1" hangingPunct="1">
              <a:buFont typeface="Wingdings" pitchFamily="2" charset="2"/>
              <a:buNone/>
              <a:tabLst>
                <a:tab pos="1524000" algn="l"/>
                <a:tab pos="3683000" algn="l"/>
                <a:tab pos="5918200" algn="l"/>
              </a:tabLst>
            </a:pPr>
            <a:r>
              <a:rPr lang="el-GR" altLang="el-GR" sz="2400" dirty="0" smtClean="0"/>
              <a:t> </a:t>
            </a:r>
          </a:p>
          <a:p>
            <a:pPr marL="0" indent="0" eaLnBrk="1" hangingPunct="1">
              <a:buFont typeface="Wingdings" pitchFamily="2" charset="2"/>
              <a:buNone/>
              <a:tabLst>
                <a:tab pos="1524000" algn="l"/>
                <a:tab pos="3683000" algn="l"/>
                <a:tab pos="5918200" algn="l"/>
              </a:tabLst>
            </a:pPr>
            <a:r>
              <a:rPr lang="el-GR" altLang="el-GR" sz="2400" dirty="0" smtClean="0"/>
              <a:t>Χρηματοοικονομικά      α΄ συμβαλλόμενος	β΄ συμβαλλόμενος</a:t>
            </a:r>
          </a:p>
          <a:p>
            <a:pPr marL="0" indent="0" eaLnBrk="1" hangingPunct="1">
              <a:lnSpc>
                <a:spcPct val="70000"/>
              </a:lnSpc>
              <a:buFont typeface="Wingdings" pitchFamily="2" charset="2"/>
              <a:buNone/>
              <a:tabLst>
                <a:tab pos="1524000" algn="l"/>
                <a:tab pos="3683000" algn="l"/>
                <a:tab pos="5918200" algn="l"/>
              </a:tabLst>
            </a:pPr>
            <a:r>
              <a:rPr lang="el-GR" altLang="el-GR" sz="2400" dirty="0" smtClean="0"/>
              <a:t>στοιχεία </a:t>
            </a:r>
          </a:p>
          <a:p>
            <a:pPr marL="0" indent="0" eaLnBrk="1" hangingPunct="1">
              <a:buFont typeface="Wingdings" pitchFamily="2" charset="2"/>
              <a:buNone/>
              <a:tabLst>
                <a:tab pos="1524000" algn="l"/>
                <a:tab pos="3683000" algn="l"/>
                <a:tab pos="5918200" algn="l"/>
              </a:tabLst>
            </a:pPr>
            <a:r>
              <a:rPr lang="el-GR" altLang="el-GR" sz="2400" dirty="0" smtClean="0"/>
              <a:t>	ομόλογο	ενεργητικού	υποχρεώσεων</a:t>
            </a:r>
          </a:p>
          <a:p>
            <a:pPr marL="0" indent="0" eaLnBrk="1" hangingPunct="1">
              <a:buFont typeface="Wingdings" pitchFamily="2" charset="2"/>
              <a:buNone/>
              <a:tabLst>
                <a:tab pos="1524000" algn="l"/>
                <a:tab pos="3683000" algn="l"/>
                <a:tab pos="5918200" algn="l"/>
              </a:tabLst>
            </a:pPr>
            <a:r>
              <a:rPr lang="el-GR" altLang="el-GR" sz="2400" dirty="0" smtClean="0"/>
              <a:t>	μετοχή	ενεργητικού	καθαρής θέσεως</a:t>
            </a:r>
          </a:p>
          <a:p>
            <a:pPr marL="0" indent="0" eaLnBrk="1" hangingPunct="1">
              <a:buFont typeface="Wingdings" pitchFamily="2" charset="2"/>
              <a:buNone/>
              <a:tabLst>
                <a:tab pos="1524000" algn="l"/>
                <a:tab pos="3683000" algn="l"/>
                <a:tab pos="5918200" algn="l"/>
              </a:tabLst>
            </a:pPr>
            <a:r>
              <a:rPr lang="el-GR" altLang="el-GR" sz="2400" dirty="0" smtClean="0"/>
              <a:t>	χορήγηση	ενεργητικού	υποχρεώσεων</a:t>
            </a:r>
          </a:p>
        </p:txBody>
      </p:sp>
      <p:grpSp>
        <p:nvGrpSpPr>
          <p:cNvPr id="2" name="Group 4"/>
          <p:cNvGrpSpPr>
            <a:grpSpLocks/>
          </p:cNvGrpSpPr>
          <p:nvPr/>
        </p:nvGrpSpPr>
        <p:grpSpPr bwMode="auto">
          <a:xfrm>
            <a:off x="609600" y="4941888"/>
            <a:ext cx="938213" cy="787400"/>
            <a:chOff x="320" y="2720"/>
            <a:chExt cx="640" cy="496"/>
          </a:xfrm>
        </p:grpSpPr>
        <p:sp>
          <p:nvSpPr>
            <p:cNvPr id="15365" name="Line 5"/>
            <p:cNvSpPr>
              <a:spLocks noChangeShapeType="1"/>
            </p:cNvSpPr>
            <p:nvPr/>
          </p:nvSpPr>
          <p:spPr bwMode="auto">
            <a:xfrm>
              <a:off x="320" y="2720"/>
              <a:ext cx="640" cy="0"/>
            </a:xfrm>
            <a:prstGeom prst="line">
              <a:avLst/>
            </a:prstGeom>
            <a:noFill/>
            <a:ln w="19050">
              <a:solidFill>
                <a:srgbClr val="000066"/>
              </a:solidFill>
              <a:round/>
              <a:headEnd/>
              <a:tailEnd type="stealth" w="lg" len="lg"/>
            </a:ln>
            <a:effectLst/>
          </p:spPr>
          <p:txBody>
            <a:bodyPr wrap="none" anchor="ctr"/>
            <a:lstStyle/>
            <a:p>
              <a:endParaRPr lang="el-GR" dirty="0"/>
            </a:p>
          </p:txBody>
        </p:sp>
        <p:sp>
          <p:nvSpPr>
            <p:cNvPr id="15366" name="Line 6"/>
            <p:cNvSpPr>
              <a:spLocks noChangeShapeType="1"/>
            </p:cNvSpPr>
            <p:nvPr/>
          </p:nvSpPr>
          <p:spPr bwMode="auto">
            <a:xfrm>
              <a:off x="320" y="2968"/>
              <a:ext cx="640" cy="0"/>
            </a:xfrm>
            <a:prstGeom prst="line">
              <a:avLst/>
            </a:prstGeom>
            <a:noFill/>
            <a:ln w="19050">
              <a:solidFill>
                <a:srgbClr val="000066"/>
              </a:solidFill>
              <a:round/>
              <a:headEnd/>
              <a:tailEnd type="stealth" w="lg" len="lg"/>
            </a:ln>
            <a:effectLst/>
          </p:spPr>
          <p:txBody>
            <a:bodyPr wrap="none" anchor="ctr"/>
            <a:lstStyle/>
            <a:p>
              <a:endParaRPr lang="el-GR" dirty="0"/>
            </a:p>
          </p:txBody>
        </p:sp>
        <p:sp>
          <p:nvSpPr>
            <p:cNvPr id="15367" name="Line 7"/>
            <p:cNvSpPr>
              <a:spLocks noChangeShapeType="1"/>
            </p:cNvSpPr>
            <p:nvPr/>
          </p:nvSpPr>
          <p:spPr bwMode="auto">
            <a:xfrm>
              <a:off x="320" y="3216"/>
              <a:ext cx="640" cy="0"/>
            </a:xfrm>
            <a:prstGeom prst="line">
              <a:avLst/>
            </a:prstGeom>
            <a:noFill/>
            <a:ln w="19050">
              <a:solidFill>
                <a:srgbClr val="000066"/>
              </a:solidFill>
              <a:round/>
              <a:headEnd/>
              <a:tailEnd type="stealth" w="lg" len="lg"/>
            </a:ln>
            <a:effectLst/>
          </p:spPr>
          <p:txBody>
            <a:bodyPr wrap="none" anchor="ctr"/>
            <a:lstStyle/>
            <a:p>
              <a:endParaRPr lang="el-GR" dirty="0"/>
            </a:p>
          </p:txBody>
        </p:sp>
      </p:grpSp>
    </p:spTree>
  </p:cSld>
  <p:clrMapOvr>
    <a:masterClrMapping/>
  </p:clrMapOvr>
  <p:transition spd="med">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l-GR" sz="3600" b="1" dirty="0" smtClean="0">
                <a:solidFill>
                  <a:srgbClr val="006600"/>
                </a:solidFill>
              </a:rPr>
              <a:t>Μέθοδος του αντιτίμου σε </a:t>
            </a:r>
            <a:r>
              <a:rPr lang="en-US" sz="3600" b="1" dirty="0" smtClean="0">
                <a:solidFill>
                  <a:srgbClr val="006600"/>
                </a:solidFill>
              </a:rPr>
              <a:t>Euro</a:t>
            </a:r>
            <a:endParaRPr lang="el-GR" sz="3600" b="1" dirty="0" smtClean="0">
              <a:solidFill>
                <a:srgbClr val="006600"/>
              </a:solidFill>
            </a:endParaRPr>
          </a:p>
        </p:txBody>
      </p:sp>
      <p:sp>
        <p:nvSpPr>
          <p:cNvPr id="13315" name="Rectangle 3"/>
          <p:cNvSpPr>
            <a:spLocks noGrp="1" noChangeArrowheads="1"/>
          </p:cNvSpPr>
          <p:nvPr>
            <p:ph type="body" idx="1"/>
          </p:nvPr>
        </p:nvSpPr>
        <p:spPr>
          <a:xfrm>
            <a:off x="251520" y="1382713"/>
            <a:ext cx="8640960" cy="5214639"/>
          </a:xfrm>
        </p:spPr>
        <p:txBody>
          <a:bodyPr>
            <a:noAutofit/>
          </a:bodyPr>
          <a:lstStyle/>
          <a:p>
            <a:pPr marL="533400" indent="-533400" algn="just" eaLnBrk="1" hangingPunct="1">
              <a:buFont typeface="Wingdings" pitchFamily="2" charset="2"/>
              <a:buNone/>
            </a:pPr>
            <a:r>
              <a:rPr lang="el-GR" sz="2800" dirty="0" smtClean="0"/>
              <a:t>1.	το συνάλλαγμα θεωρείται ως εμπόρευμα που έχει ορισμένη τιμή σε </a:t>
            </a:r>
            <a:r>
              <a:rPr lang="en-US" sz="2800" dirty="0" smtClean="0"/>
              <a:t>Euro </a:t>
            </a:r>
            <a:r>
              <a:rPr lang="el-GR" sz="2800" dirty="0" smtClean="0"/>
              <a:t/>
            </a:r>
            <a:br>
              <a:rPr lang="el-GR" sz="2800" dirty="0" smtClean="0"/>
            </a:br>
            <a:r>
              <a:rPr lang="el-GR" sz="2800" dirty="0" smtClean="0"/>
              <a:t>π.χ. </a:t>
            </a:r>
            <a:r>
              <a:rPr lang="en-US" sz="2800" dirty="0" smtClean="0"/>
              <a:t>USD 1.000 x Euro 0,96/USD = USD 960</a:t>
            </a:r>
            <a:endParaRPr lang="el-GR" sz="2800" dirty="0" smtClean="0"/>
          </a:p>
          <a:p>
            <a:pPr marL="533400" indent="-533400" algn="just" eaLnBrk="1" hangingPunct="1">
              <a:spcBef>
                <a:spcPts val="3600"/>
              </a:spcBef>
              <a:buFont typeface="Wingdings" pitchFamily="2" charset="2"/>
              <a:buNone/>
            </a:pPr>
            <a:r>
              <a:rPr lang="el-GR" sz="2800" dirty="0" smtClean="0"/>
              <a:t>2.	δεν τηρούνται χωριστά ημερολόγια για κάθε νόμισμα</a:t>
            </a:r>
            <a:endParaRPr lang="en-US" sz="2800" dirty="0" smtClean="0"/>
          </a:p>
          <a:p>
            <a:pPr marL="533400" indent="-533400" algn="just" eaLnBrk="1" hangingPunct="1">
              <a:spcBef>
                <a:spcPts val="3600"/>
              </a:spcBef>
              <a:buFont typeface="Wingdings" pitchFamily="2" charset="2"/>
              <a:buNone/>
            </a:pPr>
            <a:r>
              <a:rPr lang="en-US" sz="2800" dirty="0" smtClean="0"/>
              <a:t>3.	</a:t>
            </a:r>
            <a:r>
              <a:rPr lang="el-GR" sz="2800" dirty="0" smtClean="0"/>
              <a:t>τα αναλυτικά ημερολόγια ενημερώνονται μόνο με τα ποσά σε </a:t>
            </a:r>
            <a:r>
              <a:rPr lang="en-US" sz="2800" dirty="0" smtClean="0"/>
              <a:t>Euro</a:t>
            </a:r>
          </a:p>
          <a:p>
            <a:pPr marL="533400" indent="-533400" algn="just" eaLnBrk="1" hangingPunct="1">
              <a:spcBef>
                <a:spcPts val="3600"/>
              </a:spcBef>
              <a:buFont typeface="Wingdings" pitchFamily="2" charset="2"/>
              <a:buNone/>
            </a:pPr>
            <a:r>
              <a:rPr lang="en-US" sz="2800" dirty="0" smtClean="0"/>
              <a:t>4.</a:t>
            </a:r>
            <a:r>
              <a:rPr lang="el-GR" sz="2800" dirty="0" smtClean="0"/>
              <a:t>	παράλληλα με το γενικό καθολικό σε </a:t>
            </a:r>
            <a:r>
              <a:rPr lang="en-US" sz="2800" dirty="0" smtClean="0"/>
              <a:t>Euro </a:t>
            </a:r>
            <a:r>
              <a:rPr lang="el-GR" sz="2800" dirty="0" smtClean="0"/>
              <a:t>λειτουργεί και πρόχειρο καθολικό σε κάθε νόμισμα, για την παρακολούθηση των ποσοτήτων σε συνάλλαγμα</a:t>
            </a:r>
          </a:p>
        </p:txBody>
      </p:sp>
    </p:spTree>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l-GR" sz="3600" b="1" dirty="0" smtClean="0">
                <a:solidFill>
                  <a:srgbClr val="0000FF"/>
                </a:solidFill>
              </a:rPr>
              <a:t>Μέθοδος του λογιστικού ισοτίμου</a:t>
            </a:r>
          </a:p>
        </p:txBody>
      </p:sp>
      <p:sp>
        <p:nvSpPr>
          <p:cNvPr id="14339" name="Rectangle 3"/>
          <p:cNvSpPr>
            <a:spLocks noGrp="1" noChangeArrowheads="1"/>
          </p:cNvSpPr>
          <p:nvPr>
            <p:ph type="body" idx="1"/>
          </p:nvPr>
        </p:nvSpPr>
        <p:spPr>
          <a:xfrm>
            <a:off x="323528" y="1382713"/>
            <a:ext cx="8496944" cy="5142631"/>
          </a:xfrm>
        </p:spPr>
        <p:txBody>
          <a:bodyPr/>
          <a:lstStyle/>
          <a:p>
            <a:pPr marL="0" indent="0" algn="just" eaLnBrk="1" hangingPunct="1">
              <a:buFont typeface="Wingdings" pitchFamily="2" charset="2"/>
              <a:buNone/>
              <a:tabLst>
                <a:tab pos="622300" algn="l"/>
                <a:tab pos="5295900" algn="r"/>
                <a:tab pos="7175500" algn="r"/>
              </a:tabLst>
            </a:pPr>
            <a:r>
              <a:rPr lang="el-GR" sz="2400" dirty="0" smtClean="0"/>
              <a:t>Χρησιμοποιεί συμβατικές τιμές συναλλάγματος </a:t>
            </a:r>
            <a:br>
              <a:rPr lang="el-GR" sz="2400" dirty="0" smtClean="0"/>
            </a:br>
            <a:r>
              <a:rPr lang="el-GR" sz="2400" dirty="0" smtClean="0"/>
              <a:t>π.χ. 1 </a:t>
            </a:r>
            <a:r>
              <a:rPr lang="en-US" sz="2400" dirty="0" smtClean="0"/>
              <a:t>USD</a:t>
            </a:r>
            <a:r>
              <a:rPr lang="el-GR" sz="2400" dirty="0" smtClean="0"/>
              <a:t> </a:t>
            </a:r>
            <a:r>
              <a:rPr lang="en-US" sz="2400" dirty="0" smtClean="0"/>
              <a:t>=</a:t>
            </a:r>
            <a:r>
              <a:rPr lang="el-GR" sz="2400" dirty="0" smtClean="0"/>
              <a:t> 1 </a:t>
            </a:r>
            <a:r>
              <a:rPr lang="en-US" sz="2400" dirty="0" smtClean="0"/>
              <a:t>Euro, </a:t>
            </a:r>
            <a:r>
              <a:rPr lang="el-GR" sz="2400" dirty="0" smtClean="0"/>
              <a:t>η δε διαφορά μεταξύ τρεχούσης και συμβατικής τιμής καταχωρείται στο λογαριασμό «συναλλαγματικές διαφορές»</a:t>
            </a:r>
          </a:p>
          <a:p>
            <a:pPr marL="0" indent="0" eaLnBrk="1" hangingPunct="1">
              <a:spcBef>
                <a:spcPct val="100000"/>
              </a:spcBef>
              <a:buFont typeface="Wingdings" pitchFamily="2" charset="2"/>
              <a:buNone/>
              <a:tabLst>
                <a:tab pos="622300" algn="l"/>
                <a:tab pos="5295900" algn="r"/>
                <a:tab pos="7175500" algn="r"/>
              </a:tabLst>
            </a:pPr>
            <a:r>
              <a:rPr lang="el-GR" sz="2400" dirty="0" smtClean="0"/>
              <a:t>π.χ. σε μία μετατροπή σε </a:t>
            </a:r>
            <a:r>
              <a:rPr lang="en-US" sz="2400" dirty="0" smtClean="0"/>
              <a:t>Euro USD 1.000 </a:t>
            </a:r>
            <a:r>
              <a:rPr lang="el-GR" sz="2400" dirty="0" smtClean="0"/>
              <a:t>με τρέχουσα τιμή 1 </a:t>
            </a:r>
            <a:r>
              <a:rPr lang="en-US" sz="2400" dirty="0" smtClean="0"/>
              <a:t>USD = </a:t>
            </a:r>
            <a:r>
              <a:rPr lang="el-GR" sz="2400" dirty="0" smtClean="0"/>
              <a:t>0,95 </a:t>
            </a:r>
            <a:r>
              <a:rPr lang="en-US" sz="2400" dirty="0" smtClean="0"/>
              <a:t>Euro, </a:t>
            </a:r>
            <a:r>
              <a:rPr lang="el-GR" sz="2400" dirty="0" smtClean="0"/>
              <a:t>θα έχουμε:</a:t>
            </a:r>
          </a:p>
          <a:p>
            <a:pPr marL="0" indent="0" eaLnBrk="1" hangingPunct="1">
              <a:spcBef>
                <a:spcPct val="100000"/>
              </a:spcBef>
              <a:buFont typeface="Wingdings" pitchFamily="2" charset="2"/>
              <a:buNone/>
              <a:tabLst>
                <a:tab pos="622300" algn="l"/>
                <a:tab pos="5295900" algn="r"/>
                <a:tab pos="7175500" algn="r"/>
              </a:tabLst>
            </a:pPr>
            <a:r>
              <a:rPr lang="el-GR" sz="2400" dirty="0" smtClean="0"/>
              <a:t>Χ	Καταθέσεις	1.000</a:t>
            </a:r>
          </a:p>
          <a:p>
            <a:pPr marL="0" indent="0" eaLnBrk="1" hangingPunct="1">
              <a:buFont typeface="Wingdings" pitchFamily="2" charset="2"/>
              <a:buNone/>
              <a:tabLst>
                <a:tab pos="622300" algn="l"/>
                <a:tab pos="5295900" algn="r"/>
                <a:tab pos="7175500" algn="r"/>
              </a:tabLst>
            </a:pPr>
            <a:r>
              <a:rPr lang="el-GR" sz="2400" dirty="0" smtClean="0"/>
              <a:t>Π	Συναλλαγματικές διαφορές		50</a:t>
            </a:r>
          </a:p>
          <a:p>
            <a:pPr marL="0" indent="0" eaLnBrk="1" hangingPunct="1">
              <a:buFont typeface="Wingdings" pitchFamily="2" charset="2"/>
              <a:buNone/>
              <a:tabLst>
                <a:tab pos="622300" algn="l"/>
                <a:tab pos="5295900" algn="r"/>
                <a:tab pos="7175500" algn="r"/>
              </a:tabLst>
            </a:pPr>
            <a:r>
              <a:rPr lang="el-GR" sz="2400" dirty="0" smtClean="0"/>
              <a:t>Π	Ταμείο		950</a:t>
            </a:r>
          </a:p>
        </p:txBody>
      </p:sp>
    </p:spTree>
  </p:cSld>
  <p:clrMapOvr>
    <a:masterClrMapping/>
  </p:clrMapOvr>
  <p:transition spd="med"/>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l-GR" sz="3600" b="1" dirty="0" smtClean="0">
                <a:solidFill>
                  <a:srgbClr val="C00000"/>
                </a:solidFill>
              </a:rPr>
              <a:t>Μέθοδος της αυτοτελούς λογιστικής</a:t>
            </a:r>
          </a:p>
        </p:txBody>
      </p:sp>
      <p:sp>
        <p:nvSpPr>
          <p:cNvPr id="15363" name="Rectangle 3"/>
          <p:cNvSpPr>
            <a:spLocks noGrp="1" noChangeArrowheads="1"/>
          </p:cNvSpPr>
          <p:nvPr>
            <p:ph type="body" idx="1"/>
          </p:nvPr>
        </p:nvSpPr>
        <p:spPr>
          <a:xfrm>
            <a:off x="457200" y="1382713"/>
            <a:ext cx="8229600" cy="4783137"/>
          </a:xfrm>
        </p:spPr>
        <p:txBody>
          <a:bodyPr>
            <a:normAutofit fontScale="92500" lnSpcReduction="10000"/>
          </a:bodyPr>
          <a:lstStyle/>
          <a:p>
            <a:pPr marL="533400" indent="-533400" eaLnBrk="1" hangingPunct="1">
              <a:spcBef>
                <a:spcPts val="1800"/>
              </a:spcBef>
              <a:buFont typeface="Wingdings" pitchFamily="2" charset="2"/>
              <a:buAutoNum type="arabicPeriod"/>
            </a:pPr>
            <a:r>
              <a:rPr lang="el-GR" dirty="0" smtClean="0"/>
              <a:t>Η position συναλλάγματος εξάγεται από λογαριασμούς.</a:t>
            </a:r>
          </a:p>
          <a:p>
            <a:pPr marL="533400" indent="-533400" eaLnBrk="1" hangingPunct="1">
              <a:spcBef>
                <a:spcPts val="1800"/>
              </a:spcBef>
              <a:buFont typeface="Wingdings" pitchFamily="2" charset="2"/>
              <a:buAutoNum type="arabicPeriod"/>
            </a:pPr>
            <a:r>
              <a:rPr lang="el-GR" dirty="0" smtClean="0"/>
              <a:t>Είναι κατάλληλη για μηχανογραφημένα συστήματα.</a:t>
            </a:r>
          </a:p>
          <a:p>
            <a:pPr marL="533400" indent="-533400" eaLnBrk="1" hangingPunct="1">
              <a:spcBef>
                <a:spcPts val="1800"/>
              </a:spcBef>
              <a:buFont typeface="Wingdings" pitchFamily="2" charset="2"/>
              <a:buAutoNum type="arabicPeriod"/>
            </a:pPr>
            <a:r>
              <a:rPr lang="el-GR" dirty="0" smtClean="0"/>
              <a:t>Οι εγγραφές κινούνται σε πλήρες διπλογραφικό σύστημα και έτσι αποφεύγονται τα λάθη καταχώρισης του συναλλάγματος.</a:t>
            </a:r>
          </a:p>
          <a:p>
            <a:pPr marL="533400" indent="-533400" eaLnBrk="1" hangingPunct="1">
              <a:spcBef>
                <a:spcPts val="1800"/>
              </a:spcBef>
              <a:buFont typeface="Wingdings" pitchFamily="2" charset="2"/>
              <a:buAutoNum type="arabicPeriod"/>
            </a:pPr>
            <a:r>
              <a:rPr lang="el-GR" dirty="0" smtClean="0"/>
              <a:t>Οι συναλλαγματικές διαφορές εξάγονται εύκολα.</a:t>
            </a:r>
          </a:p>
        </p:txBody>
      </p:sp>
    </p:spTree>
  </p:cSld>
  <p:clrMapOvr>
    <a:masterClrMapping/>
  </p:clrMapOvr>
  <p:transition spd="med"/>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1520" y="277813"/>
            <a:ext cx="8640960" cy="630237"/>
          </a:xfrm>
        </p:spPr>
        <p:txBody>
          <a:bodyPr/>
          <a:lstStyle/>
          <a:p>
            <a:pPr eaLnBrk="1" hangingPunct="1"/>
            <a:r>
              <a:rPr lang="el-GR" sz="2800" b="1" dirty="0" smtClean="0">
                <a:solidFill>
                  <a:srgbClr val="FF0000"/>
                </a:solidFill>
              </a:rPr>
              <a:t>Παράδειγμα αυτοτελούς λογιστικής</a:t>
            </a:r>
            <a:r>
              <a:rPr lang="en-US" sz="2800" b="1" dirty="0" smtClean="0">
                <a:solidFill>
                  <a:srgbClr val="FF0000"/>
                </a:solidFill>
              </a:rPr>
              <a:t> </a:t>
            </a:r>
            <a:r>
              <a:rPr lang="el-GR" sz="2800" b="1" dirty="0" smtClean="0">
                <a:solidFill>
                  <a:srgbClr val="FF0000"/>
                </a:solidFill>
              </a:rPr>
              <a:t>Συναλλάγματος [1]</a:t>
            </a:r>
          </a:p>
        </p:txBody>
      </p:sp>
      <p:sp>
        <p:nvSpPr>
          <p:cNvPr id="6147" name="Rectangle 3"/>
          <p:cNvSpPr>
            <a:spLocks noGrp="1" noChangeArrowheads="1"/>
          </p:cNvSpPr>
          <p:nvPr>
            <p:ph type="body" idx="1"/>
          </p:nvPr>
        </p:nvSpPr>
        <p:spPr>
          <a:xfrm>
            <a:off x="457200" y="1052736"/>
            <a:ext cx="8229600" cy="5328592"/>
          </a:xfrm>
        </p:spPr>
        <p:txBody>
          <a:bodyPr/>
          <a:lstStyle/>
          <a:p>
            <a:pPr marL="0" indent="12700" algn="just" eaLnBrk="1" hangingPunct="1">
              <a:buFont typeface="Wingdings" pitchFamily="2" charset="2"/>
              <a:buNone/>
              <a:tabLst>
                <a:tab pos="444500" algn="l"/>
                <a:tab pos="4483100" algn="r"/>
                <a:tab pos="5651500" algn="r"/>
              </a:tabLst>
            </a:pPr>
            <a:r>
              <a:rPr lang="el-GR" sz="2400" dirty="0" smtClean="0"/>
              <a:t>Ανάληψη από καταθέτη που τηρεί λογαριασμό σε ευρώ, </a:t>
            </a:r>
            <a:r>
              <a:rPr lang="en-US" sz="2400" dirty="0" smtClean="0"/>
              <a:t>USD 1.300 </a:t>
            </a:r>
            <a:r>
              <a:rPr lang="el-GR" sz="2400" dirty="0" smtClean="0"/>
              <a:t>και άνοιγμα λογαριασμού σε </a:t>
            </a:r>
            <a:r>
              <a:rPr lang="en-US" sz="2400" dirty="0" smtClean="0"/>
              <a:t>USD.  </a:t>
            </a:r>
            <a:br>
              <a:rPr lang="en-US" sz="2400" dirty="0" smtClean="0"/>
            </a:br>
            <a:r>
              <a:rPr lang="el-GR" sz="2400" dirty="0" smtClean="0"/>
              <a:t>Έστω 1 </a:t>
            </a:r>
            <a:r>
              <a:rPr lang="en-US" sz="2400" dirty="0" smtClean="0"/>
              <a:t>EURO = 1,3 USD</a:t>
            </a:r>
            <a:r>
              <a:rPr lang="el-GR" sz="2400" dirty="0" smtClean="0"/>
              <a:t>.</a:t>
            </a:r>
            <a:endParaRPr lang="en-US" sz="2400" dirty="0" smtClean="0"/>
          </a:p>
          <a:p>
            <a:pPr marL="0" indent="12700" eaLnBrk="1" hangingPunct="1">
              <a:spcBef>
                <a:spcPct val="80000"/>
              </a:spcBef>
              <a:buFont typeface="Wingdings" pitchFamily="2" charset="2"/>
              <a:buNone/>
              <a:tabLst>
                <a:tab pos="444500" algn="l"/>
                <a:tab pos="4483100" algn="r"/>
                <a:tab pos="5651500" algn="r"/>
              </a:tabLst>
            </a:pPr>
            <a:r>
              <a:rPr lang="el-GR" sz="2400" dirty="0" smtClean="0"/>
              <a:t>Ημερολόγιο σε </a:t>
            </a:r>
            <a:r>
              <a:rPr lang="en-US" sz="2400" dirty="0" smtClean="0"/>
              <a:t>USD</a:t>
            </a:r>
          </a:p>
          <a:p>
            <a:pPr marL="0" indent="12700" eaLnBrk="1" hangingPunct="1">
              <a:buFont typeface="Wingdings" pitchFamily="2" charset="2"/>
              <a:buNone/>
              <a:tabLst>
                <a:tab pos="444500" algn="l"/>
                <a:tab pos="4483100" algn="r"/>
                <a:tab pos="5651500" algn="r"/>
              </a:tabLst>
            </a:pPr>
            <a:r>
              <a:rPr lang="en-US" sz="2400" dirty="0" smtClean="0"/>
              <a:t>X	Position	1.300</a:t>
            </a:r>
          </a:p>
          <a:p>
            <a:pPr marL="0" indent="12700" eaLnBrk="1" hangingPunct="1">
              <a:buFont typeface="Wingdings" pitchFamily="2" charset="2"/>
              <a:buNone/>
              <a:tabLst>
                <a:tab pos="444500" algn="l"/>
                <a:tab pos="4483100" algn="r"/>
                <a:tab pos="5651500" algn="r"/>
              </a:tabLst>
            </a:pPr>
            <a:r>
              <a:rPr lang="el-GR" sz="2400" dirty="0" smtClean="0"/>
              <a:t>Π	Καταθέσεις		1.300</a:t>
            </a:r>
          </a:p>
          <a:p>
            <a:pPr marL="0" indent="12700" eaLnBrk="1" hangingPunct="1">
              <a:spcBef>
                <a:spcPct val="100000"/>
              </a:spcBef>
              <a:buFont typeface="Wingdings" pitchFamily="2" charset="2"/>
              <a:buNone/>
              <a:tabLst>
                <a:tab pos="444500" algn="l"/>
                <a:tab pos="4483100" algn="r"/>
                <a:tab pos="5651500" algn="r"/>
              </a:tabLst>
            </a:pPr>
            <a:r>
              <a:rPr lang="el-GR" sz="2400" dirty="0" smtClean="0"/>
              <a:t>Ημερολόγιο σε </a:t>
            </a:r>
            <a:r>
              <a:rPr lang="en-US" sz="2400" dirty="0" smtClean="0"/>
              <a:t>EURO</a:t>
            </a:r>
          </a:p>
          <a:p>
            <a:pPr marL="0" indent="12700" eaLnBrk="1" hangingPunct="1">
              <a:buFont typeface="Wingdings" pitchFamily="2" charset="2"/>
              <a:buNone/>
              <a:tabLst>
                <a:tab pos="444500" algn="l"/>
                <a:tab pos="4483100" algn="r"/>
                <a:tab pos="5651500" algn="r"/>
              </a:tabLst>
            </a:pPr>
            <a:r>
              <a:rPr lang="en-US" sz="2400" dirty="0" smtClean="0"/>
              <a:t>X	</a:t>
            </a:r>
            <a:r>
              <a:rPr lang="el-GR" sz="2400" dirty="0" smtClean="0"/>
              <a:t>Καταθέσεις	1.000</a:t>
            </a:r>
          </a:p>
          <a:p>
            <a:pPr marL="0" indent="12700" eaLnBrk="1" hangingPunct="1">
              <a:buFont typeface="Wingdings" pitchFamily="2" charset="2"/>
              <a:buNone/>
              <a:tabLst>
                <a:tab pos="444500" algn="l"/>
                <a:tab pos="4483100" algn="r"/>
                <a:tab pos="5651500" algn="r"/>
              </a:tabLst>
            </a:pPr>
            <a:r>
              <a:rPr lang="el-GR" sz="2400" dirty="0" smtClean="0"/>
              <a:t>Π	Αντίτιμο </a:t>
            </a:r>
            <a:r>
              <a:rPr lang="en-US" sz="2400" dirty="0" smtClean="0"/>
              <a:t>position </a:t>
            </a:r>
            <a:r>
              <a:rPr lang="el-GR" sz="2400" dirty="0" smtClean="0"/>
              <a:t>σε </a:t>
            </a:r>
            <a:r>
              <a:rPr lang="en-US" sz="2400" dirty="0" smtClean="0"/>
              <a:t>USD </a:t>
            </a:r>
            <a:r>
              <a:rPr lang="el-GR" sz="2400" dirty="0" smtClean="0"/>
              <a:t>		1.000</a:t>
            </a:r>
          </a:p>
        </p:txBody>
      </p:sp>
      <p:sp>
        <p:nvSpPr>
          <p:cNvPr id="6148" name="Text Box 4"/>
          <p:cNvSpPr txBox="1">
            <a:spLocks noChangeArrowheads="1"/>
          </p:cNvSpPr>
          <p:nvPr/>
        </p:nvSpPr>
        <p:spPr bwMode="auto">
          <a:xfrm>
            <a:off x="7164388" y="3503613"/>
            <a:ext cx="2087562" cy="1581150"/>
          </a:xfrm>
          <a:prstGeom prst="rect">
            <a:avLst/>
          </a:prstGeom>
          <a:noFill/>
          <a:ln w="9525">
            <a:noFill/>
            <a:miter lim="800000"/>
            <a:headEnd/>
            <a:tailEnd/>
          </a:ln>
          <a:effectLst/>
        </p:spPr>
        <p:txBody>
          <a:bodyPr>
            <a:spAutoFit/>
          </a:bodyPr>
          <a:lstStyle/>
          <a:p>
            <a:r>
              <a:rPr lang="el-GR" sz="1400" dirty="0"/>
              <a:t>Λογαριασμοί για διευκόλυνση της επικοινωνίας μεταξύ διαφορετικών ημερολογίων</a:t>
            </a:r>
          </a:p>
          <a:p>
            <a:r>
              <a:rPr lang="el-GR" sz="1400" dirty="0"/>
              <a:t>Δεν εμφανίζονται </a:t>
            </a:r>
            <a:br>
              <a:rPr lang="el-GR" sz="1400" dirty="0"/>
            </a:br>
            <a:r>
              <a:rPr lang="el-GR" sz="1400" dirty="0"/>
              <a:t>στον ισολογισμό </a:t>
            </a:r>
          </a:p>
        </p:txBody>
      </p:sp>
      <p:grpSp>
        <p:nvGrpSpPr>
          <p:cNvPr id="2" name="Group 8"/>
          <p:cNvGrpSpPr>
            <a:grpSpLocks/>
          </p:cNvGrpSpPr>
          <p:nvPr/>
        </p:nvGrpSpPr>
        <p:grpSpPr bwMode="auto">
          <a:xfrm>
            <a:off x="5148263" y="3284538"/>
            <a:ext cx="2519362" cy="288925"/>
            <a:chOff x="3243" y="2069"/>
            <a:chExt cx="1587" cy="91"/>
          </a:xfrm>
        </p:grpSpPr>
        <p:sp>
          <p:nvSpPr>
            <p:cNvPr id="6153" name="Line 5"/>
            <p:cNvSpPr>
              <a:spLocks noChangeShapeType="1"/>
            </p:cNvSpPr>
            <p:nvPr/>
          </p:nvSpPr>
          <p:spPr bwMode="auto">
            <a:xfrm>
              <a:off x="3243" y="2069"/>
              <a:ext cx="1587" cy="0"/>
            </a:xfrm>
            <a:prstGeom prst="line">
              <a:avLst/>
            </a:prstGeom>
            <a:noFill/>
            <a:ln w="9525">
              <a:solidFill>
                <a:schemeClr val="tx1"/>
              </a:solidFill>
              <a:round/>
              <a:headEnd type="stealth" w="lg" len="lg"/>
              <a:tailEnd/>
            </a:ln>
            <a:effectLst/>
          </p:spPr>
          <p:txBody>
            <a:bodyPr/>
            <a:lstStyle/>
            <a:p>
              <a:endParaRPr lang="el-GR" dirty="0"/>
            </a:p>
          </p:txBody>
        </p:sp>
        <p:sp>
          <p:nvSpPr>
            <p:cNvPr id="6154" name="Line 7"/>
            <p:cNvSpPr>
              <a:spLocks noChangeShapeType="1"/>
            </p:cNvSpPr>
            <p:nvPr/>
          </p:nvSpPr>
          <p:spPr bwMode="auto">
            <a:xfrm>
              <a:off x="4830" y="2069"/>
              <a:ext cx="0" cy="91"/>
            </a:xfrm>
            <a:prstGeom prst="line">
              <a:avLst/>
            </a:prstGeom>
            <a:noFill/>
            <a:ln w="9525">
              <a:solidFill>
                <a:schemeClr val="tx1"/>
              </a:solidFill>
              <a:round/>
              <a:headEnd/>
              <a:tailEnd/>
            </a:ln>
            <a:effectLst/>
          </p:spPr>
          <p:txBody>
            <a:bodyPr/>
            <a:lstStyle/>
            <a:p>
              <a:endParaRPr lang="el-GR" dirty="0"/>
            </a:p>
          </p:txBody>
        </p:sp>
      </p:grpSp>
      <p:grpSp>
        <p:nvGrpSpPr>
          <p:cNvPr id="3" name="Group 10"/>
          <p:cNvGrpSpPr>
            <a:grpSpLocks/>
          </p:cNvGrpSpPr>
          <p:nvPr/>
        </p:nvGrpSpPr>
        <p:grpSpPr bwMode="auto">
          <a:xfrm>
            <a:off x="6300788" y="5084763"/>
            <a:ext cx="1368425" cy="360362"/>
            <a:chOff x="3969" y="3249"/>
            <a:chExt cx="862" cy="136"/>
          </a:xfrm>
        </p:grpSpPr>
        <p:sp>
          <p:nvSpPr>
            <p:cNvPr id="6151" name="Line 6"/>
            <p:cNvSpPr>
              <a:spLocks noChangeShapeType="1"/>
            </p:cNvSpPr>
            <p:nvPr/>
          </p:nvSpPr>
          <p:spPr bwMode="auto">
            <a:xfrm>
              <a:off x="3969" y="3385"/>
              <a:ext cx="862" cy="0"/>
            </a:xfrm>
            <a:prstGeom prst="line">
              <a:avLst/>
            </a:prstGeom>
            <a:noFill/>
            <a:ln w="9525">
              <a:solidFill>
                <a:schemeClr val="tx1"/>
              </a:solidFill>
              <a:round/>
              <a:headEnd type="stealth" w="lg" len="lg"/>
              <a:tailEnd/>
            </a:ln>
            <a:effectLst/>
          </p:spPr>
          <p:txBody>
            <a:bodyPr/>
            <a:lstStyle/>
            <a:p>
              <a:endParaRPr lang="el-GR" dirty="0"/>
            </a:p>
          </p:txBody>
        </p:sp>
        <p:sp>
          <p:nvSpPr>
            <p:cNvPr id="6152" name="Line 9"/>
            <p:cNvSpPr>
              <a:spLocks noChangeShapeType="1"/>
            </p:cNvSpPr>
            <p:nvPr/>
          </p:nvSpPr>
          <p:spPr bwMode="auto">
            <a:xfrm flipV="1">
              <a:off x="4830" y="3249"/>
              <a:ext cx="0" cy="136"/>
            </a:xfrm>
            <a:prstGeom prst="line">
              <a:avLst/>
            </a:prstGeom>
            <a:noFill/>
            <a:ln w="9525">
              <a:solidFill>
                <a:schemeClr val="tx1"/>
              </a:solidFill>
              <a:round/>
              <a:headEnd/>
              <a:tailEnd/>
            </a:ln>
            <a:effectLst/>
          </p:spPr>
          <p:txBody>
            <a:bodyPr/>
            <a:lstStyle/>
            <a:p>
              <a:endParaRPr lang="el-GR" dirty="0"/>
            </a:p>
          </p:txBody>
        </p:sp>
      </p:gr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277813"/>
            <a:ext cx="8712968" cy="919162"/>
          </a:xfrm>
        </p:spPr>
        <p:txBody>
          <a:bodyPr>
            <a:normAutofit/>
          </a:bodyPr>
          <a:lstStyle/>
          <a:p>
            <a:r>
              <a:rPr lang="el-GR" sz="2800" b="1" dirty="0" smtClean="0">
                <a:solidFill>
                  <a:srgbClr val="FF0000"/>
                </a:solidFill>
              </a:rPr>
              <a:t>Παράδειγμα αυτοτελούς λογιστικής</a:t>
            </a:r>
            <a:r>
              <a:rPr lang="en-US" sz="2800" b="1" dirty="0" smtClean="0">
                <a:solidFill>
                  <a:srgbClr val="FF0000"/>
                </a:solidFill>
              </a:rPr>
              <a:t> </a:t>
            </a:r>
            <a:r>
              <a:rPr lang="el-GR" sz="2800" b="1" dirty="0" smtClean="0">
                <a:solidFill>
                  <a:srgbClr val="FF0000"/>
                </a:solidFill>
              </a:rPr>
              <a:t>Συναλλάγματος [2]</a:t>
            </a:r>
            <a:endParaRPr lang="el-GR" sz="2000" dirty="0" smtClean="0"/>
          </a:p>
        </p:txBody>
      </p:sp>
      <p:sp>
        <p:nvSpPr>
          <p:cNvPr id="7171" name="Rectangle 3"/>
          <p:cNvSpPr>
            <a:spLocks noGrp="1" noChangeArrowheads="1"/>
          </p:cNvSpPr>
          <p:nvPr>
            <p:ph type="body" idx="1"/>
          </p:nvPr>
        </p:nvSpPr>
        <p:spPr>
          <a:xfrm>
            <a:off x="457200" y="1346200"/>
            <a:ext cx="8229600" cy="5035550"/>
          </a:xfrm>
        </p:spPr>
        <p:txBody>
          <a:bodyPr/>
          <a:lstStyle/>
          <a:p>
            <a:pPr marL="0" indent="12700" eaLnBrk="1" hangingPunct="1">
              <a:buFont typeface="Wingdings" pitchFamily="2" charset="2"/>
              <a:buNone/>
              <a:tabLst>
                <a:tab pos="444500" algn="l"/>
                <a:tab pos="4483100" algn="r"/>
                <a:tab pos="4660900" algn="l"/>
                <a:tab pos="6273800" algn="r"/>
              </a:tabLst>
            </a:pPr>
            <a:r>
              <a:rPr lang="el-GR" sz="2400" dirty="0" smtClean="0"/>
              <a:t>Έστω ότι κατά τη σύνταξη των οικονομικών καταστάσεων </a:t>
            </a:r>
            <a:br>
              <a:rPr lang="el-GR" sz="2400" dirty="0" smtClean="0"/>
            </a:br>
            <a:r>
              <a:rPr lang="el-GR" sz="2400" dirty="0" smtClean="0"/>
              <a:t>1 </a:t>
            </a:r>
            <a:r>
              <a:rPr lang="en-US" sz="2400" dirty="0" smtClean="0"/>
              <a:t>EURO = 1,</a:t>
            </a:r>
            <a:r>
              <a:rPr lang="el-GR" sz="2400" dirty="0" smtClean="0"/>
              <a:t>41</a:t>
            </a:r>
            <a:r>
              <a:rPr lang="en-US" sz="2400" dirty="0" smtClean="0"/>
              <a:t>3 USD</a:t>
            </a:r>
          </a:p>
          <a:p>
            <a:pPr marL="0" indent="12700" eaLnBrk="1" hangingPunct="1">
              <a:spcBef>
                <a:spcPct val="80000"/>
              </a:spcBef>
              <a:buFont typeface="Wingdings" pitchFamily="2" charset="2"/>
              <a:buNone/>
              <a:tabLst>
                <a:tab pos="444500" algn="l"/>
                <a:tab pos="4483100" algn="r"/>
                <a:tab pos="4660900" algn="l"/>
                <a:tab pos="6273800" algn="r"/>
              </a:tabLst>
            </a:pPr>
            <a:r>
              <a:rPr lang="en-US" sz="2400" dirty="0" smtClean="0"/>
              <a:t>		</a:t>
            </a:r>
            <a:r>
              <a:rPr lang="el-GR" sz="2000" dirty="0" smtClean="0"/>
              <a:t>Υπόλοιπα </a:t>
            </a:r>
            <a:r>
              <a:rPr lang="en-US" sz="2000" dirty="0" smtClean="0"/>
              <a:t>	 </a:t>
            </a:r>
            <a:r>
              <a:rPr lang="el-GR" sz="2000" dirty="0" smtClean="0"/>
              <a:t>Υπόλοιπα</a:t>
            </a:r>
            <a:r>
              <a:rPr lang="en-US" sz="2000" dirty="0" smtClean="0"/>
              <a:t> 		</a:t>
            </a:r>
            <a:br>
              <a:rPr lang="en-US" sz="2000" dirty="0" smtClean="0"/>
            </a:br>
            <a:r>
              <a:rPr lang="en-US" sz="2000" dirty="0" smtClean="0"/>
              <a:t>		</a:t>
            </a:r>
            <a:r>
              <a:rPr lang="el-GR" sz="2000" dirty="0" smtClean="0"/>
              <a:t>σε </a:t>
            </a:r>
            <a:r>
              <a:rPr lang="en-US" sz="2000" dirty="0" smtClean="0"/>
              <a:t>USD	</a:t>
            </a:r>
            <a:r>
              <a:rPr lang="el-GR" sz="2000" dirty="0" smtClean="0"/>
              <a:t> </a:t>
            </a:r>
            <a:r>
              <a:rPr lang="en-US" sz="2000" dirty="0" smtClean="0"/>
              <a:t> </a:t>
            </a:r>
            <a:r>
              <a:rPr lang="el-GR" sz="2000" dirty="0" smtClean="0"/>
              <a:t>σε </a:t>
            </a:r>
            <a:r>
              <a:rPr lang="en-US" sz="2000" dirty="0" smtClean="0"/>
              <a:t>EURO</a:t>
            </a:r>
          </a:p>
          <a:p>
            <a:pPr marL="0" indent="12700" eaLnBrk="1" hangingPunct="1">
              <a:buFont typeface="Wingdings" pitchFamily="2" charset="2"/>
              <a:buNone/>
              <a:tabLst>
                <a:tab pos="444500" algn="l"/>
                <a:tab pos="4483100" algn="r"/>
                <a:tab pos="4660900" algn="l"/>
                <a:tab pos="6273800" algn="r"/>
              </a:tabLst>
            </a:pPr>
            <a:r>
              <a:rPr lang="en-US" sz="2400" dirty="0" smtClean="0"/>
              <a:t>Position	1.300		920</a:t>
            </a:r>
          </a:p>
          <a:p>
            <a:pPr marL="0" indent="12700" eaLnBrk="1" hangingPunct="1">
              <a:buFont typeface="Wingdings" pitchFamily="2" charset="2"/>
              <a:buNone/>
              <a:tabLst>
                <a:tab pos="444500" algn="l"/>
                <a:tab pos="4483100" algn="r"/>
                <a:tab pos="4660900" algn="l"/>
                <a:tab pos="6273800" algn="r"/>
              </a:tabLst>
            </a:pPr>
            <a:r>
              <a:rPr lang="el-GR" sz="2400" dirty="0" smtClean="0"/>
              <a:t>Καταθέσεις	</a:t>
            </a:r>
            <a:r>
              <a:rPr lang="en-US" sz="2400" dirty="0" smtClean="0"/>
              <a:t>(</a:t>
            </a:r>
            <a:r>
              <a:rPr lang="el-GR" sz="2400" dirty="0" smtClean="0"/>
              <a:t>1.300</a:t>
            </a:r>
            <a:r>
              <a:rPr lang="en-US" sz="2400" dirty="0" smtClean="0"/>
              <a:t>)		(920)</a:t>
            </a:r>
          </a:p>
          <a:p>
            <a:pPr marL="0" indent="12700" eaLnBrk="1" hangingPunct="1">
              <a:buFont typeface="Wingdings" pitchFamily="2" charset="2"/>
              <a:buNone/>
              <a:tabLst>
                <a:tab pos="444500" algn="l"/>
                <a:tab pos="4483100" algn="r"/>
                <a:tab pos="4660900" algn="l"/>
                <a:tab pos="6273800" algn="r"/>
              </a:tabLst>
            </a:pPr>
            <a:r>
              <a:rPr lang="el-GR" sz="2400" dirty="0" smtClean="0"/>
              <a:t>Καταθέσεις	-		1.000</a:t>
            </a:r>
          </a:p>
          <a:p>
            <a:pPr marL="0" indent="12700" eaLnBrk="1" hangingPunct="1">
              <a:buFont typeface="Wingdings" pitchFamily="2" charset="2"/>
              <a:buNone/>
              <a:tabLst>
                <a:tab pos="444500" algn="l"/>
                <a:tab pos="4483100" algn="r"/>
                <a:tab pos="4660900" algn="l"/>
                <a:tab pos="6273800" algn="r"/>
              </a:tabLst>
            </a:pPr>
            <a:r>
              <a:rPr lang="el-GR" sz="2400" dirty="0" smtClean="0"/>
              <a:t>Αντίτιμο </a:t>
            </a:r>
            <a:r>
              <a:rPr lang="en-US" sz="2400" dirty="0" smtClean="0"/>
              <a:t>position </a:t>
            </a:r>
            <a:r>
              <a:rPr lang="el-GR" sz="2400" dirty="0" smtClean="0"/>
              <a:t>σε </a:t>
            </a:r>
            <a:r>
              <a:rPr lang="en-US" sz="2400" dirty="0" smtClean="0"/>
              <a:t>USD</a:t>
            </a:r>
            <a:r>
              <a:rPr lang="el-GR" sz="2400" dirty="0" smtClean="0"/>
              <a:t>	-		(1.000)</a:t>
            </a:r>
            <a:endParaRPr lang="en-US" sz="2400" dirty="0" smtClean="0"/>
          </a:p>
          <a:p>
            <a:pPr marL="0" indent="12700" eaLnBrk="1" hangingPunct="1">
              <a:spcBef>
                <a:spcPct val="100000"/>
              </a:spcBef>
              <a:buFont typeface="Wingdings" pitchFamily="2" charset="2"/>
              <a:buNone/>
              <a:tabLst>
                <a:tab pos="444500" algn="l"/>
                <a:tab pos="4483100" algn="r"/>
                <a:tab pos="4660900" algn="l"/>
                <a:tab pos="6273800" algn="r"/>
              </a:tabLst>
            </a:pPr>
            <a:r>
              <a:rPr lang="en-US" sz="2400" dirty="0" smtClean="0"/>
              <a:t>X	 </a:t>
            </a:r>
            <a:r>
              <a:rPr lang="el-GR" sz="2400" dirty="0" smtClean="0"/>
              <a:t>Αντίτιμο </a:t>
            </a:r>
            <a:r>
              <a:rPr lang="en-US" sz="2400" dirty="0" smtClean="0"/>
              <a:t>position </a:t>
            </a:r>
            <a:r>
              <a:rPr lang="el-GR" sz="2400" dirty="0" smtClean="0"/>
              <a:t>σε </a:t>
            </a:r>
            <a:r>
              <a:rPr lang="en-US" sz="2400" dirty="0" smtClean="0"/>
              <a:t>USD </a:t>
            </a:r>
            <a:r>
              <a:rPr lang="el-GR" sz="2400" dirty="0" smtClean="0"/>
              <a:t>	      80</a:t>
            </a:r>
          </a:p>
          <a:p>
            <a:pPr marL="0" indent="12700" eaLnBrk="1" hangingPunct="1">
              <a:buFont typeface="Wingdings" pitchFamily="2" charset="2"/>
              <a:buNone/>
              <a:tabLst>
                <a:tab pos="444500" algn="l"/>
                <a:tab pos="4483100" algn="r"/>
                <a:tab pos="4660900" algn="l"/>
                <a:tab pos="6273800" algn="r"/>
              </a:tabLst>
            </a:pPr>
            <a:r>
              <a:rPr lang="el-GR" sz="2400" dirty="0" smtClean="0"/>
              <a:t>Π	Συναλλαγματικές διαφορές</a:t>
            </a:r>
            <a:r>
              <a:rPr lang="en-US" sz="2400" dirty="0" smtClean="0"/>
              <a:t> </a:t>
            </a:r>
            <a:r>
              <a:rPr lang="el-GR" sz="2400" dirty="0" smtClean="0"/>
              <a:t>		     80</a:t>
            </a:r>
          </a:p>
        </p:txBody>
      </p:sp>
      <p:sp>
        <p:nvSpPr>
          <p:cNvPr id="7172" name="Text Box 4"/>
          <p:cNvSpPr txBox="1">
            <a:spLocks noChangeArrowheads="1"/>
          </p:cNvSpPr>
          <p:nvPr/>
        </p:nvSpPr>
        <p:spPr bwMode="auto">
          <a:xfrm>
            <a:off x="7164388" y="3503613"/>
            <a:ext cx="2087562" cy="730250"/>
          </a:xfrm>
          <a:prstGeom prst="rect">
            <a:avLst/>
          </a:prstGeom>
          <a:noFill/>
          <a:ln w="9525">
            <a:noFill/>
            <a:miter lim="800000"/>
            <a:headEnd/>
            <a:tailEnd/>
          </a:ln>
          <a:effectLst/>
        </p:spPr>
        <p:txBody>
          <a:bodyPr>
            <a:spAutoFit/>
          </a:bodyPr>
          <a:lstStyle/>
          <a:p>
            <a:r>
              <a:rPr lang="el-GR" sz="1400" dirty="0"/>
              <a:t>Για να απαλοιφθούν πρέπει να γίνουν ίσα και αντίθετα</a:t>
            </a:r>
          </a:p>
        </p:txBody>
      </p:sp>
      <p:grpSp>
        <p:nvGrpSpPr>
          <p:cNvPr id="2" name="Group 5"/>
          <p:cNvGrpSpPr>
            <a:grpSpLocks/>
          </p:cNvGrpSpPr>
          <p:nvPr/>
        </p:nvGrpSpPr>
        <p:grpSpPr bwMode="auto">
          <a:xfrm>
            <a:off x="6948488" y="3284538"/>
            <a:ext cx="1439862" cy="288925"/>
            <a:chOff x="3243" y="2069"/>
            <a:chExt cx="1587" cy="91"/>
          </a:xfrm>
        </p:grpSpPr>
        <p:sp>
          <p:nvSpPr>
            <p:cNvPr id="7180" name="Line 6"/>
            <p:cNvSpPr>
              <a:spLocks noChangeShapeType="1"/>
            </p:cNvSpPr>
            <p:nvPr/>
          </p:nvSpPr>
          <p:spPr bwMode="auto">
            <a:xfrm>
              <a:off x="3243" y="2069"/>
              <a:ext cx="1587" cy="0"/>
            </a:xfrm>
            <a:prstGeom prst="line">
              <a:avLst/>
            </a:prstGeom>
            <a:noFill/>
            <a:ln w="9525">
              <a:solidFill>
                <a:schemeClr val="tx1"/>
              </a:solidFill>
              <a:round/>
              <a:headEnd type="stealth" w="lg" len="lg"/>
              <a:tailEnd/>
            </a:ln>
            <a:effectLst/>
          </p:spPr>
          <p:txBody>
            <a:bodyPr/>
            <a:lstStyle/>
            <a:p>
              <a:endParaRPr lang="el-GR" dirty="0"/>
            </a:p>
          </p:txBody>
        </p:sp>
        <p:sp>
          <p:nvSpPr>
            <p:cNvPr id="7181" name="Line 7"/>
            <p:cNvSpPr>
              <a:spLocks noChangeShapeType="1"/>
            </p:cNvSpPr>
            <p:nvPr/>
          </p:nvSpPr>
          <p:spPr bwMode="auto">
            <a:xfrm>
              <a:off x="4830" y="2069"/>
              <a:ext cx="0" cy="91"/>
            </a:xfrm>
            <a:prstGeom prst="line">
              <a:avLst/>
            </a:prstGeom>
            <a:noFill/>
            <a:ln w="9525">
              <a:solidFill>
                <a:schemeClr val="tx1"/>
              </a:solidFill>
              <a:round/>
              <a:headEnd/>
              <a:tailEnd/>
            </a:ln>
            <a:effectLst/>
          </p:spPr>
          <p:txBody>
            <a:bodyPr/>
            <a:lstStyle/>
            <a:p>
              <a:endParaRPr lang="el-GR" dirty="0"/>
            </a:p>
          </p:txBody>
        </p:sp>
      </p:grpSp>
      <p:grpSp>
        <p:nvGrpSpPr>
          <p:cNvPr id="3" name="Group 8"/>
          <p:cNvGrpSpPr>
            <a:grpSpLocks/>
          </p:cNvGrpSpPr>
          <p:nvPr/>
        </p:nvGrpSpPr>
        <p:grpSpPr bwMode="auto">
          <a:xfrm>
            <a:off x="7019925" y="4273550"/>
            <a:ext cx="936625" cy="379413"/>
            <a:chOff x="3969" y="3249"/>
            <a:chExt cx="862" cy="136"/>
          </a:xfrm>
        </p:grpSpPr>
        <p:sp>
          <p:nvSpPr>
            <p:cNvPr id="7178" name="Line 9"/>
            <p:cNvSpPr>
              <a:spLocks noChangeShapeType="1"/>
            </p:cNvSpPr>
            <p:nvPr/>
          </p:nvSpPr>
          <p:spPr bwMode="auto">
            <a:xfrm>
              <a:off x="3969" y="3385"/>
              <a:ext cx="862" cy="0"/>
            </a:xfrm>
            <a:prstGeom prst="line">
              <a:avLst/>
            </a:prstGeom>
            <a:noFill/>
            <a:ln w="9525">
              <a:solidFill>
                <a:schemeClr val="tx1"/>
              </a:solidFill>
              <a:round/>
              <a:headEnd type="stealth" w="lg" len="lg"/>
              <a:tailEnd/>
            </a:ln>
            <a:effectLst/>
          </p:spPr>
          <p:txBody>
            <a:bodyPr/>
            <a:lstStyle/>
            <a:p>
              <a:endParaRPr lang="el-GR" dirty="0"/>
            </a:p>
          </p:txBody>
        </p:sp>
        <p:sp>
          <p:nvSpPr>
            <p:cNvPr id="7179" name="Line 10"/>
            <p:cNvSpPr>
              <a:spLocks noChangeShapeType="1"/>
            </p:cNvSpPr>
            <p:nvPr/>
          </p:nvSpPr>
          <p:spPr bwMode="auto">
            <a:xfrm flipV="1">
              <a:off x="4830" y="3249"/>
              <a:ext cx="0" cy="136"/>
            </a:xfrm>
            <a:prstGeom prst="line">
              <a:avLst/>
            </a:prstGeom>
            <a:noFill/>
            <a:ln w="9525">
              <a:solidFill>
                <a:schemeClr val="tx1"/>
              </a:solidFill>
              <a:round/>
              <a:headEnd/>
              <a:tailEnd/>
            </a:ln>
            <a:effectLst/>
          </p:spPr>
          <p:txBody>
            <a:bodyPr/>
            <a:lstStyle/>
            <a:p>
              <a:endParaRPr lang="el-GR" dirty="0"/>
            </a:p>
          </p:txBody>
        </p:sp>
      </p:grpSp>
      <p:grpSp>
        <p:nvGrpSpPr>
          <p:cNvPr id="4" name="Group 15"/>
          <p:cNvGrpSpPr>
            <a:grpSpLocks/>
          </p:cNvGrpSpPr>
          <p:nvPr/>
        </p:nvGrpSpPr>
        <p:grpSpPr bwMode="auto">
          <a:xfrm>
            <a:off x="6877050" y="4149725"/>
            <a:ext cx="1511300" cy="1655763"/>
            <a:chOff x="3969" y="3249"/>
            <a:chExt cx="862" cy="136"/>
          </a:xfrm>
        </p:grpSpPr>
        <p:sp>
          <p:nvSpPr>
            <p:cNvPr id="7176" name="Line 16"/>
            <p:cNvSpPr>
              <a:spLocks noChangeShapeType="1"/>
            </p:cNvSpPr>
            <p:nvPr/>
          </p:nvSpPr>
          <p:spPr bwMode="auto">
            <a:xfrm>
              <a:off x="3969" y="3385"/>
              <a:ext cx="862" cy="0"/>
            </a:xfrm>
            <a:prstGeom prst="line">
              <a:avLst/>
            </a:prstGeom>
            <a:noFill/>
            <a:ln w="9525">
              <a:solidFill>
                <a:schemeClr val="tx1"/>
              </a:solidFill>
              <a:round/>
              <a:headEnd type="stealth" w="lg" len="lg"/>
              <a:tailEnd/>
            </a:ln>
            <a:effectLst/>
          </p:spPr>
          <p:txBody>
            <a:bodyPr/>
            <a:lstStyle/>
            <a:p>
              <a:endParaRPr lang="el-GR" dirty="0"/>
            </a:p>
          </p:txBody>
        </p:sp>
        <p:sp>
          <p:nvSpPr>
            <p:cNvPr id="7177" name="Line 17"/>
            <p:cNvSpPr>
              <a:spLocks noChangeShapeType="1"/>
            </p:cNvSpPr>
            <p:nvPr/>
          </p:nvSpPr>
          <p:spPr bwMode="auto">
            <a:xfrm flipV="1">
              <a:off x="4830" y="3249"/>
              <a:ext cx="0" cy="136"/>
            </a:xfrm>
            <a:prstGeom prst="line">
              <a:avLst/>
            </a:prstGeom>
            <a:noFill/>
            <a:ln w="9525">
              <a:solidFill>
                <a:schemeClr val="tx1"/>
              </a:solidFill>
              <a:round/>
              <a:headEnd/>
              <a:tailEnd/>
            </a:ln>
            <a:effectLst/>
          </p:spPr>
          <p:txBody>
            <a:bodyPr/>
            <a:lstStyle/>
            <a:p>
              <a:endParaRPr lang="el-GR" dirty="0"/>
            </a:p>
          </p:txBody>
        </p:sp>
      </p:gr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179512" y="274638"/>
            <a:ext cx="8784976" cy="1143000"/>
          </a:xfrm>
        </p:spPr>
        <p:txBody>
          <a:bodyPr>
            <a:normAutofit/>
          </a:bodyPr>
          <a:lstStyle/>
          <a:p>
            <a:pPr eaLnBrk="1" hangingPunct="1"/>
            <a:r>
              <a:rPr lang="el-GR" sz="2200" b="1" dirty="0" smtClean="0">
                <a:solidFill>
                  <a:srgbClr val="FF0000"/>
                </a:solidFill>
              </a:rPr>
              <a:t>Λογιστικό γεγονός 1:	Ο πελάτης Χ καταθέτει επιταγή </a:t>
            </a:r>
            <a:r>
              <a:rPr lang="en-US" sz="2200" b="1" dirty="0" smtClean="0">
                <a:solidFill>
                  <a:srgbClr val="FF0000"/>
                </a:solidFill>
              </a:rPr>
              <a:t>USD </a:t>
            </a:r>
            <a:r>
              <a:rPr lang="el-GR" sz="2200" b="1" dirty="0" smtClean="0">
                <a:solidFill>
                  <a:srgbClr val="FF0000"/>
                </a:solidFill>
              </a:rPr>
              <a:t>1.000, </a:t>
            </a:r>
            <a:br>
              <a:rPr lang="el-GR" sz="2200" b="1" dirty="0" smtClean="0">
                <a:solidFill>
                  <a:srgbClr val="FF0000"/>
                </a:solidFill>
              </a:rPr>
            </a:br>
            <a:r>
              <a:rPr lang="el-GR" sz="2200" b="1" dirty="0" smtClean="0">
                <a:solidFill>
                  <a:srgbClr val="FF0000"/>
                </a:solidFill>
              </a:rPr>
              <a:t>σε βάρος της </a:t>
            </a:r>
            <a:r>
              <a:rPr lang="en-US" sz="2200" b="1" dirty="0" smtClean="0">
                <a:solidFill>
                  <a:srgbClr val="FF0000"/>
                </a:solidFill>
              </a:rPr>
              <a:t>Citibank </a:t>
            </a:r>
            <a:r>
              <a:rPr lang="el-GR" sz="2200" b="1" dirty="0" smtClean="0">
                <a:solidFill>
                  <a:srgbClr val="FF0000"/>
                </a:solidFill>
              </a:rPr>
              <a:t>για άνοιγμα λογαριασμού Ταμιευτηρίου σε </a:t>
            </a:r>
            <a:r>
              <a:rPr lang="en-US" sz="2200" b="1" dirty="0" smtClean="0">
                <a:solidFill>
                  <a:srgbClr val="FF0000"/>
                </a:solidFill>
              </a:rPr>
              <a:t>USD</a:t>
            </a:r>
            <a:r>
              <a:rPr lang="el-GR" sz="2200" b="1" dirty="0" smtClean="0">
                <a:solidFill>
                  <a:srgbClr val="FF0000"/>
                </a:solidFill>
              </a:rPr>
              <a:t>.</a:t>
            </a:r>
            <a:br>
              <a:rPr lang="el-GR" sz="2200" b="1" dirty="0" smtClean="0">
                <a:solidFill>
                  <a:srgbClr val="FF0000"/>
                </a:solidFill>
              </a:rPr>
            </a:br>
            <a:r>
              <a:rPr lang="el-GR" sz="2200" b="1" dirty="0" smtClean="0">
                <a:solidFill>
                  <a:srgbClr val="FF0000"/>
                </a:solidFill>
              </a:rPr>
              <a:t>1 </a:t>
            </a:r>
            <a:r>
              <a:rPr lang="en-US" sz="2200" b="1" dirty="0" smtClean="0">
                <a:solidFill>
                  <a:srgbClr val="FF0000"/>
                </a:solidFill>
              </a:rPr>
              <a:t>USD</a:t>
            </a:r>
            <a:r>
              <a:rPr lang="el-GR" sz="2200" b="1" dirty="0" smtClean="0">
                <a:solidFill>
                  <a:srgbClr val="FF0000"/>
                </a:solidFill>
              </a:rPr>
              <a:t> = 0,75 </a:t>
            </a:r>
            <a:r>
              <a:rPr lang="en-US" sz="2200" b="1" dirty="0" smtClean="0">
                <a:solidFill>
                  <a:srgbClr val="FF0000"/>
                </a:solidFill>
              </a:rPr>
              <a:t>EUR</a:t>
            </a:r>
            <a:r>
              <a:rPr lang="el-GR" sz="2200" b="1" dirty="0" smtClean="0">
                <a:solidFill>
                  <a:srgbClr val="FF0000"/>
                </a:solidFill>
              </a:rPr>
              <a:t> / Λογιστικό ισότιμο 1 </a:t>
            </a:r>
            <a:r>
              <a:rPr lang="en-US" sz="2200" b="1" dirty="0" smtClean="0">
                <a:solidFill>
                  <a:srgbClr val="FF0000"/>
                </a:solidFill>
              </a:rPr>
              <a:t>USD</a:t>
            </a:r>
            <a:r>
              <a:rPr lang="el-GR" sz="2200" b="1" dirty="0" smtClean="0">
                <a:solidFill>
                  <a:srgbClr val="FF0000"/>
                </a:solidFill>
              </a:rPr>
              <a:t> = 0,80 </a:t>
            </a:r>
            <a:r>
              <a:rPr lang="en-US" sz="2200" b="1" dirty="0" smtClean="0">
                <a:solidFill>
                  <a:srgbClr val="FF0000"/>
                </a:solidFill>
              </a:rPr>
              <a:t>EUR</a:t>
            </a:r>
            <a:endParaRPr lang="el-GR" sz="2200" b="1" dirty="0" smtClean="0">
              <a:solidFill>
                <a:srgbClr val="FF0000"/>
              </a:solidFill>
            </a:endParaRPr>
          </a:p>
        </p:txBody>
      </p:sp>
      <p:graphicFrame>
        <p:nvGraphicFramePr>
          <p:cNvPr id="141718" name="Group 406"/>
          <p:cNvGraphicFramePr>
            <a:graphicFrameLocks noGrp="1"/>
          </p:cNvGraphicFramePr>
          <p:nvPr/>
        </p:nvGraphicFramePr>
        <p:xfrm>
          <a:off x="179512" y="1412875"/>
          <a:ext cx="8784975" cy="5256485"/>
        </p:xfrm>
        <a:graphic>
          <a:graphicData uri="http://schemas.openxmlformats.org/drawingml/2006/table">
            <a:tbl>
              <a:tblPr/>
              <a:tblGrid>
                <a:gridCol w="1386565"/>
                <a:gridCol w="606621"/>
                <a:gridCol w="1318596"/>
                <a:gridCol w="1128283"/>
                <a:gridCol w="2271860"/>
                <a:gridCol w="1028029"/>
                <a:gridCol w="1045021"/>
              </a:tblGrid>
              <a:tr h="3623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Μέθοδος</a:t>
                      </a: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αριθεγγρ</a:t>
                      </a: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Ημερολόγιο</a:t>
                      </a: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Κωδικός αριθμός λογ/μού</a:t>
                      </a: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Ονομασία λογαριασμού</a:t>
                      </a: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pitchFamily="34" charset="0"/>
                          <a:ea typeface="Athens" charset="-95"/>
                          <a:cs typeface="Arial" pitchFamily="34" charset="0"/>
                        </a:rPr>
                        <a:t>ΠΟΣΑ</a:t>
                      </a: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r>
              <a:tr h="494599">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Χρέωση</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Πίστωση</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91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Αντιτίμου σε ευρώ</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1</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EURO</a:t>
                      </a:r>
                      <a:endPar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38.05</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Ανταποκριτές εξωτερικού σε </a:t>
                      </a: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USD</a:t>
                      </a: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 </a:t>
                      </a: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Citibank</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750</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33311">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51.00</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Καταθέσεις Ταμιευτηρίου σε </a:t>
                      </a: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USD</a:t>
                      </a: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a:t>
                      </a: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X</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750</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791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Λογιστικού ισοτίμου</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1</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EURO</a:t>
                      </a:r>
                      <a:endPar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38.05</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Ανταποκριτές εξωτερικού σε </a:t>
                      </a: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USD</a:t>
                      </a: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 </a:t>
                      </a: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Citibank</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800</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31593">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51.00</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Καταθέσεις Ταμιευτηρίου σε </a:t>
                      </a: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USD</a:t>
                      </a: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a:t>
                      </a: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X</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800</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91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Αυτοτελούς λογιστικής</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1</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USD</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38.05</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Ανταποκριτές εξωτερικού σε </a:t>
                      </a: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USD</a:t>
                      </a: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 </a:t>
                      </a: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Citibank</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1.000</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60545">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51.05</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Καταθέσεις Ταμιευτηρίου σε </a:t>
                      </a: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USD</a:t>
                      </a: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a:t>
                      </a:r>
                      <a:r>
                        <a:rPr kumimoji="0" lang="en-US" sz="1400" b="1" i="0" u="none" strike="noStrike" cap="none" normalizeH="0" baseline="0" dirty="0" smtClean="0">
                          <a:ln>
                            <a:noFill/>
                          </a:ln>
                          <a:solidFill>
                            <a:schemeClr val="tx1"/>
                          </a:solidFill>
                          <a:effectLst/>
                          <a:latin typeface="Arial" pitchFamily="34" charset="0"/>
                          <a:ea typeface="Athens" charset="-95"/>
                          <a:cs typeface="Arial" pitchFamily="34" charset="0"/>
                        </a:rPr>
                        <a:t>X</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Athens" charset="-95"/>
                          <a:cs typeface="Arial" pitchFamily="34" charset="0"/>
                        </a:rPr>
                        <a:t>1.000</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68313" y="260350"/>
            <a:ext cx="8229600" cy="774700"/>
          </a:xfrm>
        </p:spPr>
        <p:txBody>
          <a:bodyPr>
            <a:normAutofit/>
          </a:bodyPr>
          <a:lstStyle/>
          <a:p>
            <a:pPr eaLnBrk="1" hangingPunct="1"/>
            <a:r>
              <a:rPr lang="el-GR" sz="2200" b="1" dirty="0" smtClean="0">
                <a:solidFill>
                  <a:srgbClr val="FF0000"/>
                </a:solidFill>
              </a:rPr>
              <a:t>Λογιστικό γεγονός 2: Ο πελάτης Χ κάνει ανάληψη </a:t>
            </a:r>
            <a:r>
              <a:rPr lang="en-US" sz="2200" b="1" dirty="0" smtClean="0">
                <a:solidFill>
                  <a:srgbClr val="FF0000"/>
                </a:solidFill>
              </a:rPr>
              <a:t>USD</a:t>
            </a:r>
            <a:r>
              <a:rPr lang="el-GR" sz="2200" b="1" dirty="0" smtClean="0">
                <a:solidFill>
                  <a:srgbClr val="FF0000"/>
                </a:solidFill>
              </a:rPr>
              <a:t> 300 σε ευρώ</a:t>
            </a:r>
            <a:br>
              <a:rPr lang="el-GR" sz="2200" b="1" dirty="0" smtClean="0">
                <a:solidFill>
                  <a:srgbClr val="FF0000"/>
                </a:solidFill>
              </a:rPr>
            </a:br>
            <a:r>
              <a:rPr lang="el-GR" sz="2200" b="1" dirty="0" smtClean="0">
                <a:solidFill>
                  <a:srgbClr val="FF0000"/>
                </a:solidFill>
              </a:rPr>
              <a:t>1 </a:t>
            </a:r>
            <a:r>
              <a:rPr lang="en-US" sz="2200" b="1" dirty="0" smtClean="0">
                <a:solidFill>
                  <a:srgbClr val="FF0000"/>
                </a:solidFill>
              </a:rPr>
              <a:t>USD </a:t>
            </a:r>
            <a:r>
              <a:rPr lang="el-GR" sz="2200" b="1" dirty="0" smtClean="0">
                <a:solidFill>
                  <a:srgbClr val="FF0000"/>
                </a:solidFill>
              </a:rPr>
              <a:t>(αγορά)= 0,78 </a:t>
            </a:r>
            <a:r>
              <a:rPr lang="en-US" sz="2200" b="1" dirty="0" smtClean="0">
                <a:solidFill>
                  <a:srgbClr val="FF0000"/>
                </a:solidFill>
              </a:rPr>
              <a:t>EUR</a:t>
            </a:r>
            <a:endParaRPr lang="el-GR" sz="2200" b="1" dirty="0" smtClean="0">
              <a:solidFill>
                <a:srgbClr val="FF0000"/>
              </a:solidFill>
            </a:endParaRPr>
          </a:p>
        </p:txBody>
      </p:sp>
      <p:graphicFrame>
        <p:nvGraphicFramePr>
          <p:cNvPr id="143904" name="Group 544"/>
          <p:cNvGraphicFramePr>
            <a:graphicFrameLocks noGrp="1"/>
          </p:cNvGraphicFramePr>
          <p:nvPr/>
        </p:nvGraphicFramePr>
        <p:xfrm>
          <a:off x="323850" y="1196975"/>
          <a:ext cx="8496300" cy="5400378"/>
        </p:xfrm>
        <a:graphic>
          <a:graphicData uri="http://schemas.openxmlformats.org/drawingml/2006/table">
            <a:tbl>
              <a:tblPr/>
              <a:tblGrid>
                <a:gridCol w="1155700"/>
                <a:gridCol w="650875"/>
                <a:gridCol w="1231900"/>
                <a:gridCol w="1052513"/>
                <a:gridCol w="2605087"/>
                <a:gridCol w="865188"/>
                <a:gridCol w="935037"/>
              </a:tblGrid>
              <a:tr h="30812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Μέθοδος</a:t>
                      </a: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αριθ. εγγρ.</a:t>
                      </a: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Ημερολόγιο</a:t>
                      </a: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Κωδικός αριθμός λογ/μού</a:t>
                      </a: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Ονομασία λογαριασμού</a:t>
                      </a: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0" i="0" u="none" strike="noStrike" cap="none" normalizeH="0" baseline="0" dirty="0" smtClean="0">
                          <a:ln>
                            <a:noFill/>
                          </a:ln>
                          <a:solidFill>
                            <a:schemeClr val="tx1"/>
                          </a:solidFill>
                          <a:effectLst/>
                          <a:latin typeface="Arial" pitchFamily="34" charset="0"/>
                          <a:ea typeface="Athens" charset="-95"/>
                          <a:cs typeface="Arial" pitchFamily="34" charset="0"/>
                        </a:rPr>
                        <a:t>ΠΟΣΑ</a:t>
                      </a: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r>
              <a:tr h="421651">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Χρέωση</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Πίστωση</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89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Αντιτίμου σε ευρώ</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2</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EURO</a:t>
                      </a:r>
                      <a:endPar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51.00</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Καταθέσεις Ταμιευτηρίου σε </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USD</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X</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234</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8956">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38.00</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Ταμείο σε ευρώ </a:t>
                      </a:r>
                      <a:b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b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USD </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300</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X</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0,78 </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EUR</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USD</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234</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7297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Λογιστικού ισοτίμου</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2</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EURO</a:t>
                      </a:r>
                      <a:endPar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51.00</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Καταθέσεις Ταμιευτηρίου σε </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USD</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X </a:t>
                      </a:r>
                      <a:endPar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USD</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 300</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X</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0,80 </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EUR</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USD</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240</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8129">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38.00</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Ταμείο σε ευρώ</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234</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940606">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79.01</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Θετικές συναλλαγματικές διαφορές από </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position </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συναλλάγματος σε </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USD USD</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 300</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X</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O</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,80 - 0,78) </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EUR</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USD</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6</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r>
              <a:tr h="5189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Αυτοτελούς λογιστικής</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2</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α</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USD</a:t>
                      </a:r>
                      <a:endPar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38.05</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Καταθέσεις </a:t>
                      </a:r>
                      <a:b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b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Ταμιευτηρίου/Χ</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300</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8129">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46.01.01</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Position </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Συναλλάγματος</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300</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r>
              <a:tr h="518956">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2β</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EURO</a:t>
                      </a:r>
                      <a:endPar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46.01.90</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Αντίτιμο </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position</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 συναλλάγματος σε </a:t>
                      </a: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USD</a:t>
                      </a: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 </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234</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8129">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Athens" charset="-95"/>
                          <a:cs typeface="Arial" pitchFamily="34" charset="0"/>
                        </a:rPr>
                        <a:t>38.00</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Ταμείο</a:t>
                      </a: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1300" b="1" i="0" u="none" strike="noStrike" cap="none" normalizeH="0" baseline="0" dirty="0" smtClean="0">
                        <a:ln>
                          <a:noFill/>
                        </a:ln>
                        <a:solidFill>
                          <a:schemeClr val="tx1"/>
                        </a:solidFill>
                        <a:effectLst/>
                        <a:latin typeface="Arial" pitchFamily="34" charset="0"/>
                      </a:endParaRP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Arial" pitchFamily="34" charset="0"/>
                          <a:ea typeface="Athens" charset="-95"/>
                          <a:cs typeface="Arial" pitchFamily="34" charset="0"/>
                        </a:rPr>
                        <a:t>234</a:t>
                      </a:r>
                    </a:p>
                  </a:txBody>
                  <a:tcPr marT="45723" marB="45723"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l-GR" b="1" dirty="0" smtClean="0">
                <a:solidFill>
                  <a:srgbClr val="FF0000"/>
                </a:solidFill>
              </a:rPr>
              <a:t>Νομισματικά στοιχεία ενεργητικού</a:t>
            </a:r>
            <a:br>
              <a:rPr lang="el-GR" b="1" dirty="0" smtClean="0">
                <a:solidFill>
                  <a:srgbClr val="FF0000"/>
                </a:solidFill>
              </a:rPr>
            </a:br>
            <a:r>
              <a:rPr lang="en-US" b="1" dirty="0" smtClean="0">
                <a:solidFill>
                  <a:srgbClr val="FF0000"/>
                </a:solidFill>
              </a:rPr>
              <a:t>Monetary assets</a:t>
            </a:r>
            <a:endParaRPr lang="el-GR" b="1" dirty="0" smtClean="0">
              <a:solidFill>
                <a:srgbClr val="FF0000"/>
              </a:solidFill>
            </a:endParaRPr>
          </a:p>
        </p:txBody>
      </p:sp>
      <p:sp>
        <p:nvSpPr>
          <p:cNvPr id="10243" name="Rectangle 3"/>
          <p:cNvSpPr>
            <a:spLocks noGrp="1" noChangeArrowheads="1"/>
          </p:cNvSpPr>
          <p:nvPr>
            <p:ph type="body" idx="1"/>
          </p:nvPr>
        </p:nvSpPr>
        <p:spPr/>
        <p:txBody>
          <a:bodyPr/>
          <a:lstStyle/>
          <a:p>
            <a:pPr marL="0" indent="0" algn="just" eaLnBrk="1" hangingPunct="1">
              <a:lnSpc>
                <a:spcPct val="200000"/>
              </a:lnSpc>
              <a:spcBef>
                <a:spcPts val="2400"/>
              </a:spcBef>
              <a:buFont typeface="Wingdings" pitchFamily="2" charset="2"/>
              <a:buNone/>
            </a:pPr>
            <a:r>
              <a:rPr lang="el-GR" dirty="0" smtClean="0"/>
              <a:t>Είναι τα μετρητά και τα στοιχεία ενεργητικού που πρόκειται να εισπραχθούν σε καθορισμένα ή δυνάμενα να προσδιορισθούν ποσά χρήματος.</a:t>
            </a:r>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l-GR" b="1" dirty="0" smtClean="0">
                <a:solidFill>
                  <a:srgbClr val="FF0000"/>
                </a:solidFill>
              </a:rPr>
              <a:t>Νομισματικά στοιχεία παθητικού</a:t>
            </a:r>
            <a:br>
              <a:rPr lang="el-GR" b="1" dirty="0" smtClean="0">
                <a:solidFill>
                  <a:srgbClr val="FF0000"/>
                </a:solidFill>
              </a:rPr>
            </a:br>
            <a:r>
              <a:rPr lang="en-US" b="1" dirty="0" smtClean="0">
                <a:solidFill>
                  <a:srgbClr val="FF0000"/>
                </a:solidFill>
              </a:rPr>
              <a:t>Monetary liabilities</a:t>
            </a:r>
            <a:endParaRPr lang="el-GR" b="1" dirty="0" smtClean="0">
              <a:solidFill>
                <a:srgbClr val="FF0000"/>
              </a:solidFill>
            </a:endParaRPr>
          </a:p>
        </p:txBody>
      </p:sp>
      <p:sp>
        <p:nvSpPr>
          <p:cNvPr id="11267" name="Rectangle 3"/>
          <p:cNvSpPr>
            <a:spLocks noGrp="1" noChangeArrowheads="1"/>
          </p:cNvSpPr>
          <p:nvPr>
            <p:ph type="body" idx="1"/>
          </p:nvPr>
        </p:nvSpPr>
        <p:spPr/>
        <p:txBody>
          <a:bodyPr/>
          <a:lstStyle/>
          <a:p>
            <a:pPr marL="0" indent="0" algn="just" eaLnBrk="1" hangingPunct="1">
              <a:lnSpc>
                <a:spcPct val="200000"/>
              </a:lnSpc>
              <a:spcBef>
                <a:spcPts val="2400"/>
              </a:spcBef>
              <a:buFont typeface="Wingdings" pitchFamily="2" charset="2"/>
              <a:buNone/>
            </a:pPr>
            <a:r>
              <a:rPr lang="el-GR" dirty="0" smtClean="0"/>
              <a:t>Είναι τα στοιχεία παθητικού που πρόκειται να πληρωθούν σε καθορισμένα ή δυνάμενα να προσδιορισθούν ποσά χρήματος.</a:t>
            </a:r>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51520" y="255588"/>
            <a:ext cx="8712967" cy="1107996"/>
          </a:xfrm>
          <a:prstGeom prst="rect">
            <a:avLst/>
          </a:prstGeom>
          <a:noFill/>
          <a:ln w="9525">
            <a:noFill/>
            <a:miter lim="800000"/>
            <a:headEnd/>
            <a:tailEnd/>
          </a:ln>
          <a:effectLst/>
        </p:spPr>
        <p:txBody>
          <a:bodyPr wrap="square">
            <a:spAutoFit/>
          </a:bodyPr>
          <a:lstStyle/>
          <a:p>
            <a:r>
              <a:rPr lang="el-GR" sz="2200" b="1" dirty="0">
                <a:solidFill>
                  <a:srgbClr val="800000"/>
                </a:solidFill>
              </a:rPr>
              <a:t>Χρησιμοποιούμενες τιμές συναλλάγματος μετά την αρχική </a:t>
            </a:r>
            <a:r>
              <a:rPr lang="el-GR" sz="2200" b="1" dirty="0" smtClean="0">
                <a:solidFill>
                  <a:srgbClr val="800000"/>
                </a:solidFill>
              </a:rPr>
              <a:t>αναγνώριση  </a:t>
            </a:r>
            <a:r>
              <a:rPr lang="el-GR" sz="2200" b="1" dirty="0">
                <a:solidFill>
                  <a:srgbClr val="800000"/>
                </a:solidFill>
              </a:rPr>
              <a:t>για την αποτίμηση στοιχείων ισολογισμού στις </a:t>
            </a:r>
            <a:r>
              <a:rPr lang="el-GR" sz="2200" b="1" dirty="0" smtClean="0">
                <a:solidFill>
                  <a:srgbClr val="800000"/>
                </a:solidFill>
              </a:rPr>
              <a:t>απλές </a:t>
            </a:r>
            <a:r>
              <a:rPr lang="el-GR" sz="2200" b="1" dirty="0">
                <a:solidFill>
                  <a:srgbClr val="800000"/>
                </a:solidFill>
              </a:rPr>
              <a:t>οικονομικές καταστάσεις των </a:t>
            </a:r>
            <a:r>
              <a:rPr lang="el-GR" sz="2200" b="1" dirty="0" smtClean="0">
                <a:solidFill>
                  <a:srgbClr val="800000"/>
                </a:solidFill>
              </a:rPr>
              <a:t>εταιρειών </a:t>
            </a:r>
            <a:r>
              <a:rPr lang="el-GR" sz="2200" b="1" dirty="0">
                <a:solidFill>
                  <a:srgbClr val="800000"/>
                </a:solidFill>
              </a:rPr>
              <a:t>του ομίλου</a:t>
            </a:r>
          </a:p>
        </p:txBody>
      </p:sp>
      <p:grpSp>
        <p:nvGrpSpPr>
          <p:cNvPr id="2" name="Group 3"/>
          <p:cNvGrpSpPr>
            <a:grpSpLocks/>
          </p:cNvGrpSpPr>
          <p:nvPr/>
        </p:nvGrpSpPr>
        <p:grpSpPr bwMode="auto">
          <a:xfrm>
            <a:off x="2552700" y="1270000"/>
            <a:ext cx="4105275" cy="503238"/>
            <a:chOff x="1801" y="1162"/>
            <a:chExt cx="1584" cy="218"/>
          </a:xfrm>
        </p:grpSpPr>
        <p:sp>
          <p:nvSpPr>
            <p:cNvPr id="12305" name="Line 4"/>
            <p:cNvSpPr>
              <a:spLocks noChangeShapeType="1"/>
            </p:cNvSpPr>
            <p:nvPr/>
          </p:nvSpPr>
          <p:spPr bwMode="auto">
            <a:xfrm flipH="1">
              <a:off x="1801" y="1162"/>
              <a:ext cx="792" cy="218"/>
            </a:xfrm>
            <a:prstGeom prst="line">
              <a:avLst/>
            </a:prstGeom>
            <a:noFill/>
            <a:ln w="25400">
              <a:solidFill>
                <a:srgbClr val="0000FF"/>
              </a:solidFill>
              <a:round/>
              <a:headEnd type="none" w="sm" len="sm"/>
              <a:tailEnd type="none" w="sm" len="sm"/>
            </a:ln>
            <a:effectLst/>
          </p:spPr>
          <p:txBody>
            <a:bodyPr>
              <a:spAutoFit/>
            </a:bodyPr>
            <a:lstStyle/>
            <a:p>
              <a:endParaRPr lang="el-GR" dirty="0"/>
            </a:p>
          </p:txBody>
        </p:sp>
        <p:sp>
          <p:nvSpPr>
            <p:cNvPr id="12306" name="Line 5"/>
            <p:cNvSpPr>
              <a:spLocks noChangeShapeType="1"/>
            </p:cNvSpPr>
            <p:nvPr/>
          </p:nvSpPr>
          <p:spPr bwMode="auto">
            <a:xfrm>
              <a:off x="2593" y="1162"/>
              <a:ext cx="792" cy="218"/>
            </a:xfrm>
            <a:prstGeom prst="line">
              <a:avLst/>
            </a:prstGeom>
            <a:noFill/>
            <a:ln w="25400">
              <a:solidFill>
                <a:srgbClr val="0000FF"/>
              </a:solidFill>
              <a:round/>
              <a:headEnd type="none" w="sm" len="sm"/>
              <a:tailEnd type="none" w="sm" len="sm"/>
            </a:ln>
            <a:effectLst/>
          </p:spPr>
          <p:txBody>
            <a:bodyPr>
              <a:spAutoFit/>
            </a:bodyPr>
            <a:lstStyle/>
            <a:p>
              <a:endParaRPr lang="el-GR" dirty="0"/>
            </a:p>
          </p:txBody>
        </p:sp>
      </p:grpSp>
      <p:sp>
        <p:nvSpPr>
          <p:cNvPr id="12292" name="Text Box 6"/>
          <p:cNvSpPr txBox="1">
            <a:spLocks noChangeArrowheads="1"/>
          </p:cNvSpPr>
          <p:nvPr/>
        </p:nvSpPr>
        <p:spPr bwMode="auto">
          <a:xfrm>
            <a:off x="827584" y="1844674"/>
            <a:ext cx="2885579" cy="400110"/>
          </a:xfrm>
          <a:prstGeom prst="rect">
            <a:avLst/>
          </a:prstGeom>
          <a:noFill/>
          <a:ln w="12700">
            <a:noFill/>
            <a:miter lim="800000"/>
            <a:headEnd type="none" w="sm" len="sm"/>
            <a:tailEnd type="none" w="sm" len="sm"/>
          </a:ln>
          <a:effectLst/>
        </p:spPr>
        <p:txBody>
          <a:bodyPr wrap="square">
            <a:spAutoFit/>
          </a:bodyPr>
          <a:lstStyle/>
          <a:p>
            <a:pPr algn="ctr"/>
            <a:r>
              <a:rPr lang="el-GR" sz="2000" b="1" dirty="0">
                <a:solidFill>
                  <a:srgbClr val="000066"/>
                </a:solidFill>
              </a:rPr>
              <a:t>μη νομισματικά μεγέθη</a:t>
            </a:r>
          </a:p>
        </p:txBody>
      </p:sp>
      <p:sp>
        <p:nvSpPr>
          <p:cNvPr id="12293" name="Text Box 7"/>
          <p:cNvSpPr txBox="1">
            <a:spLocks noChangeArrowheads="1"/>
          </p:cNvSpPr>
          <p:nvPr/>
        </p:nvSpPr>
        <p:spPr bwMode="auto">
          <a:xfrm>
            <a:off x="251520" y="2854325"/>
            <a:ext cx="2232248" cy="707886"/>
          </a:xfrm>
          <a:prstGeom prst="rect">
            <a:avLst/>
          </a:prstGeom>
          <a:noFill/>
          <a:ln w="12700">
            <a:noFill/>
            <a:miter lim="800000"/>
            <a:headEnd type="none" w="sm" len="sm"/>
            <a:tailEnd type="none" w="sm" len="sm"/>
          </a:ln>
          <a:effectLst/>
        </p:spPr>
        <p:txBody>
          <a:bodyPr wrap="square">
            <a:spAutoFit/>
          </a:bodyPr>
          <a:lstStyle/>
          <a:p>
            <a:pPr algn="ctr"/>
            <a:r>
              <a:rPr lang="el-GR" sz="2000" b="1" dirty="0" smtClean="0">
                <a:solidFill>
                  <a:schemeClr val="bg2">
                    <a:lumMod val="10000"/>
                  </a:schemeClr>
                </a:solidFill>
              </a:rPr>
              <a:t>που αποτιμώνται στην εύλογη αξία</a:t>
            </a:r>
            <a:endParaRPr lang="el-GR" sz="2000" b="1" dirty="0">
              <a:solidFill>
                <a:schemeClr val="bg2">
                  <a:lumMod val="10000"/>
                </a:schemeClr>
              </a:solidFill>
            </a:endParaRPr>
          </a:p>
        </p:txBody>
      </p:sp>
      <p:sp>
        <p:nvSpPr>
          <p:cNvPr id="12294" name="Text Box 8"/>
          <p:cNvSpPr txBox="1">
            <a:spLocks noChangeArrowheads="1"/>
          </p:cNvSpPr>
          <p:nvPr/>
        </p:nvSpPr>
        <p:spPr bwMode="auto">
          <a:xfrm>
            <a:off x="2771800" y="2854325"/>
            <a:ext cx="2736304" cy="707886"/>
          </a:xfrm>
          <a:prstGeom prst="rect">
            <a:avLst/>
          </a:prstGeom>
          <a:noFill/>
          <a:ln w="12700">
            <a:noFill/>
            <a:miter lim="800000"/>
            <a:headEnd type="none" w="sm" len="sm"/>
            <a:tailEnd type="none" w="sm" len="sm"/>
          </a:ln>
          <a:effectLst/>
        </p:spPr>
        <p:txBody>
          <a:bodyPr wrap="square">
            <a:spAutoFit/>
          </a:bodyPr>
          <a:lstStyle/>
          <a:p>
            <a:pPr algn="ctr"/>
            <a:r>
              <a:rPr lang="el-GR" sz="2000" b="1" dirty="0">
                <a:solidFill>
                  <a:schemeClr val="accent1">
                    <a:lumMod val="50000"/>
                  </a:schemeClr>
                </a:solidFill>
              </a:rPr>
              <a:t>που αποτιμώνται στο ιστορικό κόστος</a:t>
            </a:r>
          </a:p>
        </p:txBody>
      </p:sp>
      <p:grpSp>
        <p:nvGrpSpPr>
          <p:cNvPr id="3" name="Group 9"/>
          <p:cNvGrpSpPr>
            <a:grpSpLocks/>
          </p:cNvGrpSpPr>
          <p:nvPr/>
        </p:nvGrpSpPr>
        <p:grpSpPr bwMode="auto">
          <a:xfrm>
            <a:off x="1547813" y="2278063"/>
            <a:ext cx="2222500" cy="528637"/>
            <a:chOff x="1297" y="1594"/>
            <a:chExt cx="720" cy="288"/>
          </a:xfrm>
        </p:grpSpPr>
        <p:sp>
          <p:nvSpPr>
            <p:cNvPr id="12303" name="Line 10"/>
            <p:cNvSpPr>
              <a:spLocks noChangeShapeType="1"/>
            </p:cNvSpPr>
            <p:nvPr/>
          </p:nvSpPr>
          <p:spPr bwMode="auto">
            <a:xfrm flipH="1">
              <a:off x="1297" y="1594"/>
              <a:ext cx="360" cy="288"/>
            </a:xfrm>
            <a:prstGeom prst="line">
              <a:avLst/>
            </a:prstGeom>
            <a:noFill/>
            <a:ln w="25400">
              <a:solidFill>
                <a:srgbClr val="0000FF"/>
              </a:solidFill>
              <a:round/>
              <a:headEnd type="none" w="sm" len="sm"/>
              <a:tailEnd type="none" w="sm" len="sm"/>
            </a:ln>
            <a:effectLst/>
          </p:spPr>
          <p:txBody>
            <a:bodyPr>
              <a:spAutoFit/>
            </a:bodyPr>
            <a:lstStyle/>
            <a:p>
              <a:endParaRPr lang="el-GR" dirty="0"/>
            </a:p>
          </p:txBody>
        </p:sp>
        <p:sp>
          <p:nvSpPr>
            <p:cNvPr id="12304" name="Line 11"/>
            <p:cNvSpPr>
              <a:spLocks noChangeShapeType="1"/>
            </p:cNvSpPr>
            <p:nvPr/>
          </p:nvSpPr>
          <p:spPr bwMode="auto">
            <a:xfrm>
              <a:off x="1657" y="1594"/>
              <a:ext cx="360" cy="288"/>
            </a:xfrm>
            <a:prstGeom prst="line">
              <a:avLst/>
            </a:prstGeom>
            <a:noFill/>
            <a:ln w="25400">
              <a:solidFill>
                <a:srgbClr val="0000FF"/>
              </a:solidFill>
              <a:round/>
              <a:headEnd type="none" w="sm" len="sm"/>
              <a:tailEnd type="none" w="sm" len="sm"/>
            </a:ln>
            <a:effectLst/>
          </p:spPr>
          <p:txBody>
            <a:bodyPr>
              <a:spAutoFit/>
            </a:bodyPr>
            <a:lstStyle/>
            <a:p>
              <a:endParaRPr lang="el-GR" dirty="0"/>
            </a:p>
          </p:txBody>
        </p:sp>
      </p:grpSp>
      <p:sp>
        <p:nvSpPr>
          <p:cNvPr id="12296" name="Text Box 12"/>
          <p:cNvSpPr txBox="1">
            <a:spLocks noChangeArrowheads="1"/>
          </p:cNvSpPr>
          <p:nvPr/>
        </p:nvSpPr>
        <p:spPr bwMode="auto">
          <a:xfrm>
            <a:off x="5810250" y="1916831"/>
            <a:ext cx="2650182" cy="400110"/>
          </a:xfrm>
          <a:prstGeom prst="rect">
            <a:avLst/>
          </a:prstGeom>
          <a:noFill/>
          <a:ln w="12700">
            <a:noFill/>
            <a:miter lim="800000"/>
            <a:headEnd type="none" w="sm" len="sm"/>
            <a:tailEnd type="none" w="sm" len="sm"/>
          </a:ln>
          <a:effectLst/>
        </p:spPr>
        <p:txBody>
          <a:bodyPr wrap="square">
            <a:spAutoFit/>
          </a:bodyPr>
          <a:lstStyle/>
          <a:p>
            <a:pPr algn="ctr"/>
            <a:r>
              <a:rPr lang="el-GR" sz="2000" b="1" dirty="0">
                <a:solidFill>
                  <a:srgbClr val="006600"/>
                </a:solidFill>
              </a:rPr>
              <a:t>νομισματικά μεγέθη</a:t>
            </a:r>
          </a:p>
        </p:txBody>
      </p:sp>
      <p:sp>
        <p:nvSpPr>
          <p:cNvPr id="12297" name="Line 13"/>
          <p:cNvSpPr>
            <a:spLocks noChangeShapeType="1"/>
          </p:cNvSpPr>
          <p:nvPr/>
        </p:nvSpPr>
        <p:spPr bwMode="auto">
          <a:xfrm>
            <a:off x="1547664" y="3717032"/>
            <a:ext cx="0" cy="587375"/>
          </a:xfrm>
          <a:prstGeom prst="line">
            <a:avLst/>
          </a:prstGeom>
          <a:noFill/>
          <a:ln w="25400">
            <a:solidFill>
              <a:srgbClr val="0000FF"/>
            </a:solidFill>
            <a:round/>
            <a:headEnd type="none" w="sm" len="sm"/>
            <a:tailEnd type="arrow" w="med" len="med"/>
          </a:ln>
          <a:effectLst/>
        </p:spPr>
        <p:txBody>
          <a:bodyPr>
            <a:spAutoFit/>
          </a:bodyPr>
          <a:lstStyle/>
          <a:p>
            <a:endParaRPr lang="el-GR" dirty="0"/>
          </a:p>
        </p:txBody>
      </p:sp>
      <p:sp>
        <p:nvSpPr>
          <p:cNvPr id="12298" name="Line 14"/>
          <p:cNvSpPr>
            <a:spLocks noChangeShapeType="1"/>
          </p:cNvSpPr>
          <p:nvPr/>
        </p:nvSpPr>
        <p:spPr bwMode="auto">
          <a:xfrm>
            <a:off x="6804025" y="2349500"/>
            <a:ext cx="0" cy="2205038"/>
          </a:xfrm>
          <a:prstGeom prst="line">
            <a:avLst/>
          </a:prstGeom>
          <a:noFill/>
          <a:ln w="25400">
            <a:solidFill>
              <a:srgbClr val="0000FF"/>
            </a:solidFill>
            <a:round/>
            <a:headEnd type="none" w="sm" len="sm"/>
            <a:tailEnd type="arrow" w="med" len="med"/>
          </a:ln>
          <a:effectLst/>
        </p:spPr>
        <p:txBody>
          <a:bodyPr>
            <a:spAutoFit/>
          </a:bodyPr>
          <a:lstStyle/>
          <a:p>
            <a:endParaRPr lang="el-GR" dirty="0"/>
          </a:p>
        </p:txBody>
      </p:sp>
      <p:sp>
        <p:nvSpPr>
          <p:cNvPr id="12299" name="Line 15"/>
          <p:cNvSpPr>
            <a:spLocks noChangeShapeType="1"/>
          </p:cNvSpPr>
          <p:nvPr/>
        </p:nvSpPr>
        <p:spPr bwMode="auto">
          <a:xfrm>
            <a:off x="4067944" y="3717032"/>
            <a:ext cx="0" cy="587375"/>
          </a:xfrm>
          <a:prstGeom prst="line">
            <a:avLst/>
          </a:prstGeom>
          <a:noFill/>
          <a:ln w="25400">
            <a:solidFill>
              <a:srgbClr val="0000FF"/>
            </a:solidFill>
            <a:round/>
            <a:headEnd type="none" w="sm" len="sm"/>
            <a:tailEnd type="arrow" w="med" len="med"/>
          </a:ln>
          <a:effectLst/>
        </p:spPr>
        <p:txBody>
          <a:bodyPr>
            <a:spAutoFit/>
          </a:bodyPr>
          <a:lstStyle/>
          <a:p>
            <a:endParaRPr lang="el-GR" dirty="0"/>
          </a:p>
        </p:txBody>
      </p:sp>
      <p:sp>
        <p:nvSpPr>
          <p:cNvPr id="12300" name="Text Box 17"/>
          <p:cNvSpPr txBox="1">
            <a:spLocks noChangeArrowheads="1"/>
          </p:cNvSpPr>
          <p:nvPr/>
        </p:nvSpPr>
        <p:spPr bwMode="auto">
          <a:xfrm>
            <a:off x="2935288" y="4511675"/>
            <a:ext cx="2428800" cy="1077218"/>
          </a:xfrm>
          <a:prstGeom prst="rect">
            <a:avLst/>
          </a:prstGeom>
          <a:solidFill>
            <a:srgbClr val="FFFFFF">
              <a:alpha val="0"/>
            </a:srgbClr>
          </a:solidFill>
          <a:ln w="12700">
            <a:noFill/>
            <a:miter lim="800000"/>
            <a:headEnd type="none" w="sm" len="sm"/>
            <a:tailEnd type="none" w="sm" len="sm"/>
          </a:ln>
          <a:effectLst/>
        </p:spPr>
        <p:txBody>
          <a:bodyPr wrap="square">
            <a:spAutoFit/>
          </a:bodyPr>
          <a:lstStyle/>
          <a:p>
            <a:pPr algn="just"/>
            <a:r>
              <a:rPr lang="el-GR" sz="1600" b="1" dirty="0">
                <a:solidFill>
                  <a:srgbClr val="0000FF"/>
                </a:solidFill>
              </a:rPr>
              <a:t>τιμές που ίσχυαν κατά την ημερομηνία της αρχικής αναγνώρισης (ιστορικό κόστος</a:t>
            </a:r>
            <a:r>
              <a:rPr lang="el-GR" sz="1600" b="1" dirty="0" smtClean="0">
                <a:solidFill>
                  <a:srgbClr val="0000FF"/>
                </a:solidFill>
              </a:rPr>
              <a:t>) </a:t>
            </a:r>
            <a:r>
              <a:rPr lang="en-US" sz="1600" b="1" dirty="0" smtClean="0">
                <a:solidFill>
                  <a:srgbClr val="0000FF"/>
                </a:solidFill>
              </a:rPr>
              <a:t>(</a:t>
            </a:r>
            <a:r>
              <a:rPr lang="en-US" sz="1600" b="1" dirty="0">
                <a:solidFill>
                  <a:srgbClr val="0000FF"/>
                </a:solidFill>
              </a:rPr>
              <a:t>IAS 21.23.b)</a:t>
            </a:r>
            <a:endParaRPr lang="el-GR" sz="1600" b="1" dirty="0">
              <a:solidFill>
                <a:srgbClr val="0000FF"/>
              </a:solidFill>
            </a:endParaRPr>
          </a:p>
        </p:txBody>
      </p:sp>
      <p:sp>
        <p:nvSpPr>
          <p:cNvPr id="12301" name="Text Box 18"/>
          <p:cNvSpPr txBox="1">
            <a:spLocks noChangeArrowheads="1"/>
          </p:cNvSpPr>
          <p:nvPr/>
        </p:nvSpPr>
        <p:spPr bwMode="auto">
          <a:xfrm>
            <a:off x="179512" y="4511675"/>
            <a:ext cx="2520280" cy="1077218"/>
          </a:xfrm>
          <a:prstGeom prst="rect">
            <a:avLst/>
          </a:prstGeom>
          <a:solidFill>
            <a:srgbClr val="FFFFFF">
              <a:alpha val="0"/>
            </a:srgbClr>
          </a:solidFill>
          <a:ln w="12700">
            <a:noFill/>
            <a:miter lim="800000"/>
            <a:headEnd type="none" w="sm" len="sm"/>
            <a:tailEnd type="none" w="sm" len="sm"/>
          </a:ln>
          <a:effectLst/>
        </p:spPr>
        <p:txBody>
          <a:bodyPr wrap="square">
            <a:spAutoFit/>
          </a:bodyPr>
          <a:lstStyle/>
          <a:p>
            <a:pPr algn="just"/>
            <a:r>
              <a:rPr lang="el-GR" sz="1600" b="1" dirty="0">
                <a:solidFill>
                  <a:srgbClr val="C00000"/>
                </a:solidFill>
              </a:rPr>
              <a:t>τιμές που ίσχυαν κατά την ημερομηνία που έγινε η αποτίμηση στην εύλογη </a:t>
            </a:r>
            <a:r>
              <a:rPr lang="el-GR" sz="1600" b="1" dirty="0" smtClean="0">
                <a:solidFill>
                  <a:srgbClr val="C00000"/>
                </a:solidFill>
              </a:rPr>
              <a:t>αξία (</a:t>
            </a:r>
            <a:r>
              <a:rPr lang="en-US" sz="1600" b="1" dirty="0">
                <a:solidFill>
                  <a:srgbClr val="C00000"/>
                </a:solidFill>
              </a:rPr>
              <a:t>IAS</a:t>
            </a:r>
            <a:r>
              <a:rPr lang="el-GR" sz="1600" b="1" dirty="0">
                <a:solidFill>
                  <a:srgbClr val="C00000"/>
                </a:solidFill>
              </a:rPr>
              <a:t> 21.23.</a:t>
            </a:r>
            <a:r>
              <a:rPr lang="en-US" sz="1600" b="1" dirty="0">
                <a:solidFill>
                  <a:srgbClr val="C00000"/>
                </a:solidFill>
              </a:rPr>
              <a:t>c</a:t>
            </a:r>
            <a:r>
              <a:rPr lang="el-GR" sz="1600" b="1" dirty="0">
                <a:solidFill>
                  <a:srgbClr val="C00000"/>
                </a:solidFill>
              </a:rPr>
              <a:t>)</a:t>
            </a:r>
          </a:p>
        </p:txBody>
      </p:sp>
      <p:sp>
        <p:nvSpPr>
          <p:cNvPr id="12302" name="Text Box 19"/>
          <p:cNvSpPr txBox="1">
            <a:spLocks noChangeArrowheads="1"/>
          </p:cNvSpPr>
          <p:nvPr/>
        </p:nvSpPr>
        <p:spPr bwMode="auto">
          <a:xfrm>
            <a:off x="5580063" y="4629150"/>
            <a:ext cx="3312417" cy="1323439"/>
          </a:xfrm>
          <a:prstGeom prst="rect">
            <a:avLst/>
          </a:prstGeom>
          <a:solidFill>
            <a:srgbClr val="FFFFFF">
              <a:alpha val="0"/>
            </a:srgbClr>
          </a:solidFill>
          <a:ln w="12700">
            <a:noFill/>
            <a:miter lim="800000"/>
            <a:headEnd type="none" w="sm" len="sm"/>
            <a:tailEnd type="none" w="sm" len="sm"/>
          </a:ln>
          <a:effectLst/>
        </p:spPr>
        <p:txBody>
          <a:bodyPr wrap="square">
            <a:spAutoFit/>
          </a:bodyPr>
          <a:lstStyle/>
          <a:p>
            <a:r>
              <a:rPr lang="el-GR" sz="2000" b="1" dirty="0">
                <a:solidFill>
                  <a:srgbClr val="7030A0"/>
                </a:solidFill>
              </a:rPr>
              <a:t>στην τρέχουσα τιμή κατά την ημερομηνία σύνταξης των οικονομικών καταστάσεων</a:t>
            </a:r>
            <a:endParaRPr lang="en-US" sz="2000" b="1" dirty="0">
              <a:solidFill>
                <a:srgbClr val="7030A0"/>
              </a:solidFill>
            </a:endParaRPr>
          </a:p>
          <a:p>
            <a:r>
              <a:rPr lang="en-US" sz="2000" b="1" dirty="0">
                <a:solidFill>
                  <a:srgbClr val="7030A0"/>
                </a:solidFill>
              </a:rPr>
              <a:t>(IAS 21.23.a)</a:t>
            </a:r>
            <a:endParaRPr lang="el-GR" sz="2000" b="1" dirty="0">
              <a:solidFill>
                <a:srgbClr val="7030A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6225"/>
            <a:ext cx="9144000" cy="488950"/>
          </a:xfrm>
          <a:noFill/>
        </p:spPr>
        <p:txBody>
          <a:bodyPr>
            <a:noAutofit/>
          </a:bodyPr>
          <a:lstStyle/>
          <a:p>
            <a:pPr eaLnBrk="1" hangingPunct="1"/>
            <a:r>
              <a:rPr lang="el-GR" altLang="el-GR" sz="3600" b="1" dirty="0" smtClean="0">
                <a:solidFill>
                  <a:schemeClr val="bg2">
                    <a:lumMod val="10000"/>
                  </a:schemeClr>
                </a:solidFill>
              </a:rPr>
              <a:t>Ομοιότητες και διαφορές χρηματοοικονομικών μέσων</a:t>
            </a:r>
          </a:p>
        </p:txBody>
      </p:sp>
      <p:sp>
        <p:nvSpPr>
          <p:cNvPr id="16387" name="Rectangle 3"/>
          <p:cNvSpPr>
            <a:spLocks noGrp="1" noChangeArrowheads="1"/>
          </p:cNvSpPr>
          <p:nvPr>
            <p:ph type="body" idx="1"/>
          </p:nvPr>
        </p:nvSpPr>
        <p:spPr>
          <a:xfrm>
            <a:off x="251520" y="1628799"/>
            <a:ext cx="8640960" cy="4896545"/>
          </a:xfrm>
        </p:spPr>
        <p:txBody>
          <a:bodyPr/>
          <a:lstStyle/>
          <a:p>
            <a:pPr marL="444500" indent="-444500" eaLnBrk="1" hangingPunct="1">
              <a:buFontTx/>
              <a:buAutoNum type="arabicPeriod"/>
              <a:tabLst>
                <a:tab pos="723900" algn="l"/>
              </a:tabLst>
            </a:pPr>
            <a:r>
              <a:rPr lang="el-GR" altLang="el-GR" sz="2400" b="1" dirty="0" smtClean="0"/>
              <a:t>Α)</a:t>
            </a:r>
            <a:r>
              <a:rPr lang="el-GR" altLang="el-GR" sz="2400" dirty="0" smtClean="0"/>
              <a:t>	</a:t>
            </a:r>
            <a:r>
              <a:rPr lang="el-GR" altLang="el-GR" sz="2800" b="1" dirty="0" smtClean="0">
                <a:solidFill>
                  <a:srgbClr val="0000FF"/>
                </a:solidFill>
              </a:rPr>
              <a:t>Τοκοφόρα στοιχεία: </a:t>
            </a:r>
            <a:r>
              <a:rPr lang="el-GR" altLang="el-GR" sz="2800" dirty="0" smtClean="0"/>
              <a:t>Καταθέσεις, χορηγήσεις, ομόλογα κ.λπ.</a:t>
            </a:r>
            <a:br>
              <a:rPr lang="el-GR" altLang="el-GR" sz="2800" dirty="0" smtClean="0"/>
            </a:br>
            <a:r>
              <a:rPr lang="el-GR" altLang="el-GR" sz="2800" b="1" dirty="0" smtClean="0"/>
              <a:t>Β)</a:t>
            </a:r>
            <a:r>
              <a:rPr lang="el-GR" altLang="el-GR" sz="2800" dirty="0" smtClean="0"/>
              <a:t> </a:t>
            </a:r>
            <a:r>
              <a:rPr lang="el-GR" altLang="el-GR" sz="2800" b="1" dirty="0" smtClean="0">
                <a:solidFill>
                  <a:srgbClr val="C00000"/>
                </a:solidFill>
              </a:rPr>
              <a:t>Μη τοκοφόρα στοιχεία: </a:t>
            </a:r>
            <a:r>
              <a:rPr lang="el-GR" altLang="el-GR" sz="2800" dirty="0" smtClean="0"/>
              <a:t>Ταμείο, μετοχές, συμμετοχές κ.λπ.</a:t>
            </a:r>
          </a:p>
          <a:p>
            <a:pPr marL="444500" indent="-444500" eaLnBrk="1" hangingPunct="1">
              <a:buFontTx/>
              <a:buAutoNum type="arabicPeriod"/>
              <a:tabLst>
                <a:tab pos="723900" algn="l"/>
              </a:tabLst>
            </a:pPr>
            <a:endParaRPr lang="el-GR" altLang="el-GR" sz="2800" dirty="0" smtClean="0"/>
          </a:p>
          <a:p>
            <a:pPr marL="444500" indent="-444500" eaLnBrk="1" hangingPunct="1">
              <a:spcBef>
                <a:spcPct val="50000"/>
              </a:spcBef>
              <a:buFontTx/>
              <a:buAutoNum type="arabicPeriod"/>
              <a:tabLst>
                <a:tab pos="723900" algn="l"/>
              </a:tabLst>
            </a:pPr>
            <a:r>
              <a:rPr lang="el-GR" altLang="el-GR" sz="2800" b="1" dirty="0" smtClean="0"/>
              <a:t>Α)</a:t>
            </a:r>
            <a:r>
              <a:rPr lang="el-GR" altLang="el-GR" sz="2800" dirty="0" smtClean="0"/>
              <a:t> </a:t>
            </a:r>
            <a:r>
              <a:rPr lang="el-GR" altLang="el-GR" sz="2800" b="1" dirty="0" smtClean="0">
                <a:solidFill>
                  <a:srgbClr val="006600"/>
                </a:solidFill>
              </a:rPr>
              <a:t>Διαπραγματευόμενα στη δευτερογενή αγορά: </a:t>
            </a:r>
            <a:r>
              <a:rPr lang="el-GR" altLang="el-GR" sz="2800" dirty="0" smtClean="0"/>
              <a:t>	Ομόλογα (αν έχουν εισαχθεί σε χρηματιστήριο)</a:t>
            </a:r>
            <a:br>
              <a:rPr lang="el-GR" altLang="el-GR" sz="2800" dirty="0" smtClean="0"/>
            </a:br>
            <a:r>
              <a:rPr lang="el-GR" altLang="el-GR" sz="2800" b="1" dirty="0" smtClean="0"/>
              <a:t>Β)</a:t>
            </a:r>
            <a:r>
              <a:rPr lang="el-GR" altLang="el-GR" sz="2800" dirty="0" smtClean="0"/>
              <a:t> </a:t>
            </a:r>
            <a:r>
              <a:rPr lang="el-GR" altLang="el-GR" sz="2800" b="1" dirty="0" smtClean="0">
                <a:solidFill>
                  <a:srgbClr val="7030A0"/>
                </a:solidFill>
              </a:rPr>
              <a:t>Μη διαπραγματευόμενα στη δευτερογενή αγορά:</a:t>
            </a:r>
            <a:r>
              <a:rPr lang="el-GR" altLang="el-GR" sz="2800" dirty="0" smtClean="0"/>
              <a:t>	Όλα τα λοιπά χρηματοοικονομικά μέσα</a:t>
            </a:r>
          </a:p>
        </p:txBody>
      </p:sp>
    </p:spTree>
  </p:cSld>
  <p:clrMapOvr>
    <a:masterClrMapping/>
  </p:clrMapOvr>
  <p:transition spd="med">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251520" y="277813"/>
            <a:ext cx="8713093" cy="1134963"/>
          </a:xfrm>
        </p:spPr>
        <p:txBody>
          <a:bodyPr>
            <a:noAutofit/>
          </a:bodyPr>
          <a:lstStyle/>
          <a:p>
            <a:pPr eaLnBrk="1" hangingPunct="1"/>
            <a:r>
              <a:rPr lang="el-GR" sz="2400" b="1" dirty="0" smtClean="0">
                <a:solidFill>
                  <a:srgbClr val="FF0000"/>
                </a:solidFill>
              </a:rPr>
              <a:t>Διαμόρφωση υπολοίπων λογαριασμών χορηγήσεων, καταθέσεων σε Ευρώ, με βάση τα υπόλοιπα σε συνάλλαγμα και τις τιμές κλεισίματος μιας ορισμένης ημερομηνίας αναφοράς</a:t>
            </a:r>
          </a:p>
        </p:txBody>
      </p:sp>
      <p:graphicFrame>
        <p:nvGraphicFramePr>
          <p:cNvPr id="149808" name="Group 304"/>
          <p:cNvGraphicFramePr>
            <a:graphicFrameLocks noGrp="1"/>
          </p:cNvGraphicFramePr>
          <p:nvPr>
            <p:ph type="tbl" idx="1"/>
          </p:nvPr>
        </p:nvGraphicFramePr>
        <p:xfrm>
          <a:off x="468311" y="2244725"/>
          <a:ext cx="8496176" cy="4070350"/>
        </p:xfrm>
        <a:graphic>
          <a:graphicData uri="http://schemas.openxmlformats.org/drawingml/2006/table">
            <a:tbl>
              <a:tblPr/>
              <a:tblGrid>
                <a:gridCol w="2124044"/>
                <a:gridCol w="2124044"/>
                <a:gridCol w="2124044"/>
                <a:gridCol w="2124044"/>
              </a:tblGrid>
              <a:tr h="823024">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chemeClr val="tx1"/>
                          </a:solidFill>
                          <a:effectLst/>
                          <a:latin typeface="Arial" pitchFamily="34" charset="0"/>
                        </a:rPr>
                        <a:t>Υπόλοιπα σε συνάλλαγμα</a:t>
                      </a:r>
                    </a:p>
                  </a:txBody>
                  <a:tcPr marT="45724" marB="45724"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chemeClr val="tx1"/>
                          </a:solidFill>
                          <a:effectLst/>
                          <a:latin typeface="Arial" pitchFamily="34" charset="0"/>
                        </a:rPr>
                        <a:t>Τιμές κλεισίματος</a:t>
                      </a:r>
                    </a:p>
                  </a:txBody>
                  <a:tcPr marT="45724" marB="45724"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chemeClr val="tx1"/>
                          </a:solidFill>
                          <a:effectLst/>
                          <a:latin typeface="Arial" pitchFamily="34" charset="0"/>
                        </a:rPr>
                        <a:t>Υπόλοιπα </a:t>
                      </a:r>
                      <a:r>
                        <a:rPr kumimoji="0" lang="en-US" sz="2400" b="1" i="0" u="none" strike="noStrike" cap="none" normalizeH="0" baseline="0" dirty="0" smtClean="0">
                          <a:ln>
                            <a:noFill/>
                          </a:ln>
                          <a:solidFill>
                            <a:schemeClr val="tx1"/>
                          </a:solidFill>
                          <a:effectLst/>
                          <a:latin typeface="Arial" pitchFamily="34" charset="0"/>
                        </a:rPr>
                        <a:t/>
                      </a:r>
                      <a:br>
                        <a:rPr kumimoji="0" lang="en-US" sz="2400" b="1" i="0" u="none" strike="noStrike" cap="none" normalizeH="0" baseline="0" dirty="0" smtClean="0">
                          <a:ln>
                            <a:noFill/>
                          </a:ln>
                          <a:solidFill>
                            <a:schemeClr val="tx1"/>
                          </a:solidFill>
                          <a:effectLst/>
                          <a:latin typeface="Arial" pitchFamily="34" charset="0"/>
                        </a:rPr>
                      </a:br>
                      <a:r>
                        <a:rPr kumimoji="0" lang="el-GR" sz="2400" b="1" i="0" u="none" strike="noStrike" cap="none" normalizeH="0" baseline="0" dirty="0" smtClean="0">
                          <a:ln>
                            <a:noFill/>
                          </a:ln>
                          <a:solidFill>
                            <a:schemeClr val="tx1"/>
                          </a:solidFill>
                          <a:effectLst/>
                          <a:latin typeface="Arial" pitchFamily="34" charset="0"/>
                        </a:rPr>
                        <a:t>σε </a:t>
                      </a:r>
                      <a:r>
                        <a:rPr kumimoji="0" lang="en-US" sz="2400" b="1" i="0" u="none" strike="noStrike" cap="none" normalizeH="0" baseline="0" dirty="0" smtClean="0">
                          <a:ln>
                            <a:noFill/>
                          </a:ln>
                          <a:solidFill>
                            <a:schemeClr val="tx1"/>
                          </a:solidFill>
                          <a:effectLst/>
                          <a:latin typeface="Arial" pitchFamily="34" charset="0"/>
                        </a:rPr>
                        <a:t>EURO</a:t>
                      </a:r>
                      <a:endParaRPr kumimoji="0" lang="el-GR" sz="2400" b="1" i="0" u="none" strike="noStrike" cap="none" normalizeH="0" baseline="0" dirty="0" smtClean="0">
                        <a:ln>
                          <a:noFill/>
                        </a:ln>
                        <a:solidFill>
                          <a:schemeClr val="tx1"/>
                        </a:solidFill>
                        <a:effectLst/>
                        <a:latin typeface="Arial" pitchFamily="34" charset="0"/>
                      </a:endParaRPr>
                    </a:p>
                  </a:txBody>
                  <a:tcPr marT="45724" marB="45724" horzOverflow="overflow">
                    <a:lnL>
                      <a:noFill/>
                    </a:lnL>
                    <a:lnR cap="flat">
                      <a:noFill/>
                    </a:lnR>
                    <a:lnT cap="flat">
                      <a:noFill/>
                    </a:lnT>
                    <a:lnB>
                      <a:noFill/>
                    </a:lnB>
                    <a:lnTlToBr>
                      <a:noFill/>
                    </a:lnTlToBr>
                    <a:lnBlToTr>
                      <a:noFill/>
                    </a:lnBlToTr>
                    <a:noFill/>
                  </a:tcPr>
                </a:tc>
              </a:tr>
              <a:tr h="474700">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chemeClr val="tx1"/>
                          </a:solidFill>
                          <a:effectLst/>
                          <a:latin typeface="Arial" pitchFamily="34" charset="0"/>
                        </a:rPr>
                        <a:t>Χορηγήσεις</a:t>
                      </a: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a:noFill/>
                    </a:lnL>
                    <a:lnR cap="flat">
                      <a:noFill/>
                    </a:lnR>
                    <a:lnT>
                      <a:noFill/>
                    </a:lnT>
                    <a:lnB>
                      <a:noFill/>
                    </a:lnB>
                    <a:lnTlToBr>
                      <a:noFill/>
                    </a:lnTlToBr>
                    <a:lnBlToTr>
                      <a:noFill/>
                    </a:lnBlToTr>
                    <a:noFill/>
                  </a:tcPr>
                </a:tc>
              </a:tr>
              <a:tr h="482637">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2400" b="0" i="0" u="none" strike="noStrike" cap="none" normalizeH="0" baseline="0" dirty="0" smtClean="0">
                          <a:ln>
                            <a:noFill/>
                          </a:ln>
                          <a:solidFill>
                            <a:schemeClr val="tx1"/>
                          </a:solidFill>
                          <a:effectLst/>
                          <a:latin typeface="Arial" pitchFamily="34" charset="0"/>
                        </a:rPr>
                        <a:t>α. σε </a:t>
                      </a:r>
                      <a:r>
                        <a:rPr kumimoji="0" lang="en-US" sz="2400" b="0" i="0" u="none" strike="noStrike" cap="none" normalizeH="0" baseline="0" dirty="0" smtClean="0">
                          <a:ln>
                            <a:noFill/>
                          </a:ln>
                          <a:solidFill>
                            <a:schemeClr val="tx1"/>
                          </a:solidFill>
                          <a:effectLst/>
                          <a:latin typeface="Arial" pitchFamily="34" charset="0"/>
                        </a:rPr>
                        <a:t>USD</a:t>
                      </a: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tab pos="1612900" algn="r"/>
                          <a:tab pos="1879600" algn="l"/>
                        </a:tabLst>
                      </a:pPr>
                      <a:r>
                        <a:rPr kumimoji="0" lang="el-GR"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smtClean="0">
                          <a:ln>
                            <a:noFill/>
                          </a:ln>
                          <a:solidFill>
                            <a:schemeClr val="tx1"/>
                          </a:solidFill>
                          <a:effectLst/>
                          <a:latin typeface="Arial" pitchFamily="34" charset="0"/>
                        </a:rPr>
                        <a:t>21.000</a:t>
                      </a: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tab pos="1612900" algn="r"/>
                        </a:tabLst>
                      </a:pPr>
                      <a:r>
                        <a:rPr kumimoji="0" lang="el-GR"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smtClean="0">
                          <a:ln>
                            <a:noFill/>
                          </a:ln>
                          <a:solidFill>
                            <a:schemeClr val="tx1"/>
                          </a:solidFill>
                          <a:effectLst/>
                          <a:latin typeface="Arial" pitchFamily="34" charset="0"/>
                        </a:rPr>
                        <a:t>0,86</a:t>
                      </a: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tab pos="1612900" algn="r"/>
                        </a:tabLst>
                      </a:pPr>
                      <a:r>
                        <a:rPr kumimoji="0" lang="el-GR"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smtClean="0">
                          <a:ln>
                            <a:noFill/>
                          </a:ln>
                          <a:solidFill>
                            <a:schemeClr val="tx1"/>
                          </a:solidFill>
                          <a:effectLst/>
                          <a:latin typeface="Arial" pitchFamily="34" charset="0"/>
                        </a:rPr>
                        <a:t>18.060</a:t>
                      </a: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a:noFill/>
                    </a:lnL>
                    <a:lnR cap="flat">
                      <a:noFill/>
                    </a:lnR>
                    <a:lnT>
                      <a:noFill/>
                    </a:lnT>
                    <a:lnB>
                      <a:noFill/>
                    </a:lnB>
                    <a:lnTlToBr>
                      <a:noFill/>
                    </a:lnTlToBr>
                    <a:lnBlToTr>
                      <a:noFill/>
                    </a:lnBlToTr>
                    <a:noFill/>
                  </a:tcPr>
                </a:tc>
              </a:tr>
              <a:tr h="487401">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2400" b="0" i="0" u="none" strike="noStrike" cap="none" normalizeH="0" baseline="0" dirty="0" smtClean="0">
                          <a:ln>
                            <a:noFill/>
                          </a:ln>
                          <a:solidFill>
                            <a:schemeClr val="tx1"/>
                          </a:solidFill>
                          <a:effectLst/>
                          <a:latin typeface="Arial" pitchFamily="34" charset="0"/>
                        </a:rPr>
                        <a:t>β. σε </a:t>
                      </a:r>
                      <a:r>
                        <a:rPr kumimoji="0" lang="en-US" sz="2400" b="0" i="0" u="none" strike="noStrike" cap="none" normalizeH="0" baseline="0" dirty="0" smtClean="0">
                          <a:ln>
                            <a:noFill/>
                          </a:ln>
                          <a:solidFill>
                            <a:schemeClr val="tx1"/>
                          </a:solidFill>
                          <a:effectLst/>
                          <a:latin typeface="Arial" pitchFamily="34" charset="0"/>
                        </a:rPr>
                        <a:t>JPY</a:t>
                      </a: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tab pos="1612900" algn="r"/>
                          <a:tab pos="1879600" algn="l"/>
                        </a:tabLst>
                      </a:pPr>
                      <a:r>
                        <a:rPr kumimoji="0" lang="el-GR"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smtClean="0">
                          <a:ln>
                            <a:noFill/>
                          </a:ln>
                          <a:solidFill>
                            <a:schemeClr val="tx1"/>
                          </a:solidFill>
                          <a:effectLst/>
                          <a:latin typeface="Arial" pitchFamily="34" charset="0"/>
                        </a:rPr>
                        <a:t>300.000</a:t>
                      </a: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tab pos="1612900" algn="r"/>
                        </a:tabLst>
                      </a:pPr>
                      <a:r>
                        <a:rPr kumimoji="0" lang="el-GR"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smtClean="0">
                          <a:ln>
                            <a:noFill/>
                          </a:ln>
                          <a:solidFill>
                            <a:schemeClr val="tx1"/>
                          </a:solidFill>
                          <a:effectLst/>
                          <a:latin typeface="Arial" pitchFamily="34" charset="0"/>
                        </a:rPr>
                        <a:t>0,0078</a:t>
                      </a: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tab pos="1612900" algn="r"/>
                        </a:tabLst>
                      </a:pPr>
                      <a:r>
                        <a:rPr kumimoji="0" lang="el-GR"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smtClean="0">
                          <a:ln>
                            <a:noFill/>
                          </a:ln>
                          <a:solidFill>
                            <a:schemeClr val="tx1"/>
                          </a:solidFill>
                          <a:effectLst/>
                          <a:latin typeface="Arial" pitchFamily="34" charset="0"/>
                        </a:rPr>
                        <a:t>2.340</a:t>
                      </a: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a:noFill/>
                    </a:lnL>
                    <a:lnR cap="flat">
                      <a:noFill/>
                    </a:lnR>
                    <a:lnT>
                      <a:noFill/>
                    </a:lnT>
                    <a:lnB>
                      <a:noFill/>
                    </a:lnB>
                    <a:lnTlToBr>
                      <a:noFill/>
                    </a:lnTlToBr>
                    <a:lnBlToTr>
                      <a:noFill/>
                    </a:lnBlToTr>
                    <a:noFill/>
                  </a:tcPr>
                </a:tc>
              </a:tr>
              <a:tr h="823024">
                <a:tc>
                  <a:txBody>
                    <a:bodyPr/>
                    <a:lstStyle/>
                    <a:p>
                      <a:pPr marL="0" marR="0" lvl="0" indent="0" algn="l" defTabSz="914400" rtl="0" eaLnBrk="1" fontAlgn="base" latinLnBrk="0" hangingPunct="1">
                        <a:lnSpc>
                          <a:spcPct val="200000"/>
                        </a:lnSpc>
                        <a:spcBef>
                          <a:spcPct val="20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chemeClr val="tx1"/>
                          </a:solidFill>
                          <a:effectLst/>
                          <a:latin typeface="Arial" pitchFamily="34" charset="0"/>
                        </a:rPr>
                        <a:t>Καταθέσεις</a:t>
                      </a: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a:noFill/>
                    </a:lnL>
                    <a:lnR cap="flat">
                      <a:noFill/>
                    </a:lnR>
                    <a:lnT>
                      <a:noFill/>
                    </a:lnT>
                    <a:lnB>
                      <a:noFill/>
                    </a:lnB>
                    <a:lnTlToBr>
                      <a:noFill/>
                    </a:lnTlToBr>
                    <a:lnBlToTr>
                      <a:noFill/>
                    </a:lnBlToTr>
                    <a:noFill/>
                  </a:tcPr>
                </a:tc>
              </a:tr>
              <a:tr h="522329">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2400" b="0" i="0" u="none" strike="noStrike" cap="none" normalizeH="0" baseline="0" dirty="0" smtClean="0">
                          <a:ln>
                            <a:noFill/>
                          </a:ln>
                          <a:solidFill>
                            <a:schemeClr val="tx1"/>
                          </a:solidFill>
                          <a:effectLst/>
                          <a:latin typeface="Arial" pitchFamily="34" charset="0"/>
                        </a:rPr>
                        <a:t>α. σε </a:t>
                      </a:r>
                      <a:r>
                        <a:rPr kumimoji="0" lang="en-US" sz="2400" b="0" i="0" u="none" strike="noStrike" cap="none" normalizeH="0" baseline="0" dirty="0" smtClean="0">
                          <a:ln>
                            <a:noFill/>
                          </a:ln>
                          <a:solidFill>
                            <a:schemeClr val="tx1"/>
                          </a:solidFill>
                          <a:effectLst/>
                          <a:latin typeface="Arial" pitchFamily="34" charset="0"/>
                        </a:rPr>
                        <a:t>USD</a:t>
                      </a: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tab pos="1612900" algn="r"/>
                          <a:tab pos="1879600" algn="l"/>
                        </a:tabLst>
                      </a:pPr>
                      <a:r>
                        <a:rPr kumimoji="0" lang="el-GR" sz="2400" b="0" i="0" u="none" strike="noStrike" cap="none" normalizeH="0" baseline="0" dirty="0" smtClean="0">
                          <a:ln>
                            <a:noFill/>
                          </a:ln>
                          <a:solidFill>
                            <a:schemeClr val="tx1"/>
                          </a:solidFill>
                          <a:effectLst/>
                          <a:latin typeface="Arial" pitchFamily="34" charset="0"/>
                        </a:rPr>
                        <a:t>	40.000</a:t>
                      </a: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tab pos="1612900" algn="r"/>
                        </a:tabLst>
                      </a:pPr>
                      <a:r>
                        <a:rPr kumimoji="0" lang="el-GR"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smtClean="0">
                          <a:ln>
                            <a:noFill/>
                          </a:ln>
                          <a:solidFill>
                            <a:schemeClr val="tx1"/>
                          </a:solidFill>
                          <a:effectLst/>
                          <a:latin typeface="Arial" pitchFamily="34" charset="0"/>
                        </a:rPr>
                        <a:t>0,86</a:t>
                      </a: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tab pos="1612900" algn="r"/>
                        </a:tabLst>
                      </a:pPr>
                      <a:r>
                        <a:rPr kumimoji="0" lang="el-GR" sz="2400" b="0" i="0" u="none" strike="noStrike" cap="none" normalizeH="0" baseline="0" dirty="0" smtClean="0">
                          <a:ln>
                            <a:noFill/>
                          </a:ln>
                          <a:solidFill>
                            <a:schemeClr val="tx1"/>
                          </a:solidFill>
                          <a:effectLst/>
                          <a:latin typeface="Arial" pitchFamily="34" charset="0"/>
                        </a:rPr>
                        <a:t>	34.400	</a:t>
                      </a:r>
                    </a:p>
                  </a:txBody>
                  <a:tcPr marT="45724" marB="45724" horzOverflow="overflow">
                    <a:lnL>
                      <a:noFill/>
                    </a:lnL>
                    <a:lnR cap="flat">
                      <a:noFill/>
                    </a:lnR>
                    <a:lnT>
                      <a:noFill/>
                    </a:lnT>
                    <a:lnB>
                      <a:noFill/>
                    </a:lnB>
                    <a:lnTlToBr>
                      <a:noFill/>
                    </a:lnTlToBr>
                    <a:lnBlToTr>
                      <a:noFill/>
                    </a:lnBlToTr>
                    <a:noFill/>
                  </a:tcPr>
                </a:tc>
              </a:tr>
              <a:tr h="457235">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2400" b="0" i="0" u="none" strike="noStrike" cap="none" normalizeH="0" baseline="0" dirty="0" smtClean="0">
                          <a:ln>
                            <a:noFill/>
                          </a:ln>
                          <a:solidFill>
                            <a:schemeClr val="tx1"/>
                          </a:solidFill>
                          <a:effectLst/>
                          <a:latin typeface="Arial" pitchFamily="34" charset="0"/>
                        </a:rPr>
                        <a:t>β. σε </a:t>
                      </a:r>
                      <a:r>
                        <a:rPr kumimoji="0" lang="en-US" sz="2400" b="0" i="0" u="none" strike="noStrike" cap="none" normalizeH="0" baseline="0" dirty="0" smtClean="0">
                          <a:ln>
                            <a:noFill/>
                          </a:ln>
                          <a:solidFill>
                            <a:schemeClr val="tx1"/>
                          </a:solidFill>
                          <a:effectLst/>
                          <a:latin typeface="Arial" pitchFamily="34" charset="0"/>
                        </a:rPr>
                        <a:t>JPY</a:t>
                      </a:r>
                      <a:endParaRPr kumimoji="0" lang="el-GR" sz="2400" b="0" i="0" u="none" strike="noStrike" cap="none" normalizeH="0" baseline="0" dirty="0" smtClean="0">
                        <a:ln>
                          <a:noFill/>
                        </a:ln>
                        <a:solidFill>
                          <a:schemeClr val="tx1"/>
                        </a:solidFill>
                        <a:effectLst/>
                        <a:latin typeface="Arial" pitchFamily="34" charset="0"/>
                      </a:endParaRPr>
                    </a:p>
                  </a:txBody>
                  <a:tcPr marT="45724" marB="45724"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tab pos="1612900" algn="r"/>
                        </a:tabLst>
                      </a:pPr>
                      <a:r>
                        <a:rPr kumimoji="0" lang="el-GR" sz="2400" b="0" i="0" u="none" strike="noStrike" cap="none" normalizeH="0" baseline="0" dirty="0" smtClean="0">
                          <a:ln>
                            <a:noFill/>
                          </a:ln>
                          <a:solidFill>
                            <a:schemeClr val="tx1"/>
                          </a:solidFill>
                          <a:effectLst/>
                          <a:latin typeface="Arial" pitchFamily="34" charset="0"/>
                        </a:rPr>
                        <a:t>	5.000</a:t>
                      </a:r>
                    </a:p>
                  </a:txBody>
                  <a:tcPr marT="45724" marB="45724"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tab pos="1612900" algn="r"/>
                        </a:tabLst>
                      </a:pPr>
                      <a:r>
                        <a:rPr kumimoji="0" lang="el-GR" sz="2400" b="0" i="0" u="none" strike="noStrike" cap="none" normalizeH="0" baseline="0" dirty="0" smtClean="0">
                          <a:ln>
                            <a:noFill/>
                          </a:ln>
                          <a:solidFill>
                            <a:schemeClr val="tx1"/>
                          </a:solidFill>
                          <a:effectLst/>
                          <a:latin typeface="Arial" pitchFamily="34" charset="0"/>
                        </a:rPr>
                        <a:t>	1,45</a:t>
                      </a:r>
                    </a:p>
                  </a:txBody>
                  <a:tcPr marT="45724" marB="45724"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tab pos="1612900" algn="r"/>
                        </a:tabLst>
                      </a:pPr>
                      <a:r>
                        <a:rPr kumimoji="0" lang="el-GR" sz="2400" b="0" i="0" u="none" strike="noStrike" cap="none" normalizeH="0" baseline="0" dirty="0" smtClean="0">
                          <a:ln>
                            <a:noFill/>
                          </a:ln>
                          <a:solidFill>
                            <a:schemeClr val="tx1"/>
                          </a:solidFill>
                          <a:effectLst/>
                          <a:latin typeface="Arial" pitchFamily="34" charset="0"/>
                        </a:rPr>
                        <a:t>	7.250</a:t>
                      </a:r>
                    </a:p>
                  </a:txBody>
                  <a:tcPr marT="45724" marB="45724" horzOverflow="overflow">
                    <a:lnL>
                      <a:noFill/>
                    </a:lnL>
                    <a:lnR cap="flat">
                      <a:noFill/>
                    </a:lnR>
                    <a:lnT>
                      <a:noFill/>
                    </a:lnT>
                    <a:lnB cap="flat">
                      <a:noFill/>
                    </a:lnB>
                    <a:lnTlToBr>
                      <a:noFill/>
                    </a:lnTlToBr>
                    <a:lnBlToTr>
                      <a:noFill/>
                    </a:lnBlToTr>
                    <a:noFill/>
                  </a:tcPr>
                </a:tc>
              </a:tr>
            </a:tbl>
          </a:graphicData>
        </a:graphic>
      </p:graphicFrame>
      <p:sp>
        <p:nvSpPr>
          <p:cNvPr id="13344" name="Text Box 305"/>
          <p:cNvSpPr txBox="1">
            <a:spLocks noChangeArrowheads="1"/>
          </p:cNvSpPr>
          <p:nvPr/>
        </p:nvSpPr>
        <p:spPr bwMode="auto">
          <a:xfrm>
            <a:off x="179512" y="1838325"/>
            <a:ext cx="2592288" cy="461665"/>
          </a:xfrm>
          <a:prstGeom prst="rect">
            <a:avLst/>
          </a:prstGeom>
          <a:noFill/>
          <a:ln w="9525">
            <a:noFill/>
            <a:miter lim="800000"/>
            <a:headEnd/>
            <a:tailEnd/>
          </a:ln>
          <a:effectLst/>
        </p:spPr>
        <p:txBody>
          <a:bodyPr wrap="square">
            <a:spAutoFit/>
          </a:bodyPr>
          <a:lstStyle/>
          <a:p>
            <a:r>
              <a:rPr lang="el-GR" sz="2400" b="1" u="sng" dirty="0">
                <a:solidFill>
                  <a:srgbClr val="5F5F5F"/>
                </a:solidFill>
              </a:rPr>
              <a:t> </a:t>
            </a:r>
            <a:r>
              <a:rPr lang="el-GR" sz="2400" b="1" u="sng" dirty="0">
                <a:solidFill>
                  <a:srgbClr val="7030A0"/>
                </a:solidFill>
              </a:rPr>
              <a:t>Παράδειγμα</a:t>
            </a:r>
            <a:r>
              <a:rPr lang="el-GR" sz="2400" b="1" dirty="0">
                <a:solidFill>
                  <a:srgbClr val="7030A0"/>
                </a:solidFill>
              </a:rPr>
              <a:t>:</a:t>
            </a:r>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79512" y="4293096"/>
            <a:ext cx="8712968" cy="2376264"/>
          </a:xfrm>
        </p:spPr>
        <p:txBody>
          <a:bodyPr>
            <a:normAutofit fontScale="92500" lnSpcReduction="20000"/>
          </a:bodyPr>
          <a:lstStyle/>
          <a:p>
            <a:pPr eaLnBrk="1" hangingPunct="1">
              <a:lnSpc>
                <a:spcPct val="80000"/>
              </a:lnSpc>
              <a:buFont typeface="Wingdings" pitchFamily="2" charset="2"/>
              <a:buNone/>
            </a:pPr>
            <a:endParaRPr lang="el-GR" sz="1600" u="sng" dirty="0" smtClean="0"/>
          </a:p>
          <a:p>
            <a:pPr eaLnBrk="1" hangingPunct="1">
              <a:lnSpc>
                <a:spcPct val="80000"/>
              </a:lnSpc>
              <a:buFont typeface="Wingdings" pitchFamily="2" charset="2"/>
              <a:buNone/>
            </a:pPr>
            <a:r>
              <a:rPr lang="el-GR" sz="1900" b="1" u="sng" dirty="0" smtClean="0"/>
              <a:t>Μετατροπή κατά την 31.12.2010</a:t>
            </a:r>
          </a:p>
          <a:p>
            <a:pPr eaLnBrk="1" hangingPunct="1">
              <a:spcBef>
                <a:spcPct val="50000"/>
              </a:spcBef>
              <a:buFont typeface="Wingdings" pitchFamily="2" charset="2"/>
              <a:buNone/>
            </a:pPr>
            <a:r>
              <a:rPr lang="el-GR" sz="1900" b="1" dirty="0" smtClean="0"/>
              <a:t>-	Με βάση το ιστορικό κόστος</a:t>
            </a:r>
          </a:p>
          <a:p>
            <a:pPr eaLnBrk="1" hangingPunct="1">
              <a:buFont typeface="Wingdings" pitchFamily="2" charset="2"/>
              <a:buNone/>
            </a:pPr>
            <a:r>
              <a:rPr lang="el-GR" sz="1900" b="1" dirty="0" smtClean="0"/>
              <a:t>	Κτήριο σε </a:t>
            </a:r>
            <a:r>
              <a:rPr lang="en-US" sz="1900" b="1" dirty="0" smtClean="0"/>
              <a:t>USD </a:t>
            </a:r>
            <a:r>
              <a:rPr lang="el-GR" sz="1900" b="1" dirty="0" smtClean="0"/>
              <a:t>300.000 </a:t>
            </a:r>
            <a:r>
              <a:rPr lang="en-US" sz="1900" b="1" dirty="0" smtClean="0"/>
              <a:t>x EURO</a:t>
            </a:r>
            <a:r>
              <a:rPr lang="el-GR" sz="1900" b="1" dirty="0" smtClean="0"/>
              <a:t> </a:t>
            </a:r>
            <a:r>
              <a:rPr lang="en-US" sz="1900" b="1" dirty="0" smtClean="0"/>
              <a:t>0,85 / USD =</a:t>
            </a:r>
            <a:r>
              <a:rPr lang="el-GR" sz="1900" b="1" dirty="0" smtClean="0"/>
              <a:t> </a:t>
            </a:r>
            <a:r>
              <a:rPr lang="en-US" sz="1900" b="1" dirty="0" smtClean="0"/>
              <a:t> </a:t>
            </a:r>
            <a:r>
              <a:rPr lang="el-GR" sz="1900" b="1" dirty="0" smtClean="0"/>
              <a:t>€ 255.000</a:t>
            </a:r>
          </a:p>
          <a:p>
            <a:pPr eaLnBrk="1" hangingPunct="1">
              <a:buFont typeface="Wingdings" pitchFamily="2" charset="2"/>
              <a:buNone/>
            </a:pPr>
            <a:r>
              <a:rPr lang="el-GR" sz="1900" b="1" dirty="0" smtClean="0"/>
              <a:t>	Κτήριο σε </a:t>
            </a:r>
            <a:r>
              <a:rPr lang="en-US" sz="1900" b="1" dirty="0" smtClean="0"/>
              <a:t>GBP </a:t>
            </a:r>
            <a:r>
              <a:rPr lang="el-GR" sz="1900" b="1" dirty="0" smtClean="0"/>
              <a:t>220.000 </a:t>
            </a:r>
            <a:r>
              <a:rPr lang="en-US" sz="1900" b="1" dirty="0" smtClean="0"/>
              <a:t>x EURO</a:t>
            </a:r>
            <a:r>
              <a:rPr lang="el-GR" sz="1900" b="1" dirty="0" smtClean="0"/>
              <a:t> 1,40 / </a:t>
            </a:r>
            <a:r>
              <a:rPr lang="en-US" sz="1900" b="1" dirty="0" smtClean="0"/>
              <a:t>GBP =</a:t>
            </a:r>
            <a:r>
              <a:rPr lang="el-GR" sz="1900" b="1" dirty="0" smtClean="0"/>
              <a:t> </a:t>
            </a:r>
            <a:r>
              <a:rPr lang="en-US" sz="1900" b="1" dirty="0" smtClean="0"/>
              <a:t> </a:t>
            </a:r>
            <a:r>
              <a:rPr lang="el-GR" sz="1900" b="1" dirty="0" smtClean="0"/>
              <a:t>€ 308.000</a:t>
            </a:r>
          </a:p>
          <a:p>
            <a:pPr eaLnBrk="1" hangingPunct="1">
              <a:spcBef>
                <a:spcPct val="50000"/>
              </a:spcBef>
              <a:buFont typeface="Wingdings" pitchFamily="2" charset="2"/>
              <a:buNone/>
            </a:pPr>
            <a:r>
              <a:rPr lang="el-GR" sz="1900" b="1" dirty="0" smtClean="0"/>
              <a:t>-	Με βάση την εύλογη αξία</a:t>
            </a:r>
          </a:p>
          <a:p>
            <a:pPr eaLnBrk="1" hangingPunct="1">
              <a:buFont typeface="Wingdings" pitchFamily="2" charset="2"/>
              <a:buNone/>
            </a:pPr>
            <a:r>
              <a:rPr lang="el-GR" sz="1900" b="1" dirty="0" smtClean="0"/>
              <a:t>	Κτήριο σε </a:t>
            </a:r>
            <a:r>
              <a:rPr lang="en-US" sz="1900" b="1" dirty="0" smtClean="0"/>
              <a:t>USD </a:t>
            </a:r>
            <a:r>
              <a:rPr lang="el-GR" sz="1900" b="1" dirty="0" smtClean="0"/>
              <a:t>420.000 </a:t>
            </a:r>
            <a:r>
              <a:rPr lang="en-US" sz="1900" b="1" dirty="0" smtClean="0"/>
              <a:t>x EURO</a:t>
            </a:r>
            <a:r>
              <a:rPr lang="el-GR" sz="1900" b="1" dirty="0" smtClean="0"/>
              <a:t> </a:t>
            </a:r>
            <a:r>
              <a:rPr lang="en-US" sz="1900" b="1" dirty="0" smtClean="0"/>
              <a:t>0,</a:t>
            </a:r>
            <a:r>
              <a:rPr lang="el-GR" sz="1900" b="1" dirty="0" smtClean="0"/>
              <a:t>95</a:t>
            </a:r>
            <a:r>
              <a:rPr lang="en-US" sz="1900" b="1" dirty="0" smtClean="0"/>
              <a:t> / USD = </a:t>
            </a:r>
            <a:r>
              <a:rPr lang="el-GR" sz="1900" b="1" dirty="0" smtClean="0"/>
              <a:t> € 399.000</a:t>
            </a:r>
          </a:p>
          <a:p>
            <a:pPr eaLnBrk="1" hangingPunct="1">
              <a:buFont typeface="Wingdings" pitchFamily="2" charset="2"/>
              <a:buNone/>
            </a:pPr>
            <a:r>
              <a:rPr lang="el-GR" sz="1900" b="1" dirty="0" smtClean="0"/>
              <a:t>	Κτήριο σε </a:t>
            </a:r>
            <a:r>
              <a:rPr lang="en-US" sz="1900" b="1" dirty="0" smtClean="0"/>
              <a:t>GBP </a:t>
            </a:r>
            <a:r>
              <a:rPr lang="el-GR" sz="1900" b="1" dirty="0" smtClean="0"/>
              <a:t>200.000 </a:t>
            </a:r>
            <a:r>
              <a:rPr lang="en-US" sz="1900" b="1" dirty="0" smtClean="0"/>
              <a:t>x EURO</a:t>
            </a:r>
            <a:r>
              <a:rPr lang="el-GR" sz="1900" b="1" dirty="0" smtClean="0"/>
              <a:t> 1,45 / </a:t>
            </a:r>
            <a:r>
              <a:rPr lang="en-US" sz="1900" b="1" dirty="0" smtClean="0"/>
              <a:t>GBP =</a:t>
            </a:r>
            <a:r>
              <a:rPr lang="el-GR" sz="1900" b="1" dirty="0" smtClean="0"/>
              <a:t> </a:t>
            </a:r>
            <a:r>
              <a:rPr lang="en-US" sz="1900" b="1" dirty="0" smtClean="0"/>
              <a:t> </a:t>
            </a:r>
            <a:r>
              <a:rPr lang="el-GR" sz="1900" b="1" dirty="0" smtClean="0"/>
              <a:t>€ 290.000</a:t>
            </a:r>
          </a:p>
        </p:txBody>
      </p:sp>
      <p:sp>
        <p:nvSpPr>
          <p:cNvPr id="14339" name="Rectangle 2"/>
          <p:cNvSpPr>
            <a:spLocks noGrp="1" noChangeArrowheads="1"/>
          </p:cNvSpPr>
          <p:nvPr>
            <p:ph type="title"/>
          </p:nvPr>
        </p:nvSpPr>
        <p:spPr>
          <a:xfrm>
            <a:off x="0" y="277813"/>
            <a:ext cx="9144000" cy="630237"/>
          </a:xfrm>
        </p:spPr>
        <p:txBody>
          <a:bodyPr>
            <a:normAutofit fontScale="90000"/>
          </a:bodyPr>
          <a:lstStyle/>
          <a:p>
            <a:pPr eaLnBrk="1" hangingPunct="1"/>
            <a:r>
              <a:rPr lang="el-GR" b="1" dirty="0" smtClean="0">
                <a:solidFill>
                  <a:srgbClr val="7030A0"/>
                </a:solidFill>
              </a:rPr>
              <a:t>Αποτίμηση μη νομισματικών μεγεθών</a:t>
            </a:r>
            <a:endParaRPr lang="el-GR" sz="2400" b="1" dirty="0" smtClean="0">
              <a:solidFill>
                <a:srgbClr val="7030A0"/>
              </a:solidFill>
            </a:endParaRPr>
          </a:p>
        </p:txBody>
      </p:sp>
      <p:graphicFrame>
        <p:nvGraphicFramePr>
          <p:cNvPr id="151636" name="Group 84"/>
          <p:cNvGraphicFramePr>
            <a:graphicFrameLocks noGrp="1"/>
          </p:cNvGraphicFramePr>
          <p:nvPr/>
        </p:nvGraphicFramePr>
        <p:xfrm>
          <a:off x="395288" y="908721"/>
          <a:ext cx="8424862" cy="3307140"/>
        </p:xfrm>
        <a:graphic>
          <a:graphicData uri="http://schemas.openxmlformats.org/drawingml/2006/table">
            <a:tbl>
              <a:tblPr/>
              <a:tblGrid>
                <a:gridCol w="1366837"/>
                <a:gridCol w="1081088"/>
                <a:gridCol w="1296987"/>
                <a:gridCol w="1368425"/>
                <a:gridCol w="1871663"/>
                <a:gridCol w="1439862"/>
              </a:tblGrid>
              <a:tr h="426741">
                <a:tc rowSpan="2">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chemeClr val="tx1"/>
                          </a:solidFill>
                          <a:effectLst/>
                          <a:latin typeface="Arial" pitchFamily="34" charset="0"/>
                        </a:rPr>
                        <a:t> </a:t>
                      </a:r>
                    </a:p>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chemeClr val="tx1"/>
                          </a:solidFill>
                          <a:effectLst/>
                          <a:latin typeface="Arial" pitchFamily="34" charset="0"/>
                        </a:rPr>
                        <a:t>Κτήρια</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chemeClr val="tx1"/>
                          </a:solidFill>
                          <a:effectLst/>
                          <a:latin typeface="Arial" pitchFamily="34" charset="0"/>
                        </a:rPr>
                        <a:t>Ιστορικό κόστος</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chemeClr val="tx1"/>
                          </a:solidFill>
                          <a:effectLst/>
                          <a:latin typeface="Arial" pitchFamily="34" charset="0"/>
                        </a:rPr>
                        <a:t>Εύλογη αξία</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chemeClr val="tx1"/>
                          </a:solidFill>
                          <a:effectLst/>
                          <a:latin typeface="Arial" pitchFamily="34" charset="0"/>
                        </a:rPr>
                        <a:t>Τιμές συναλλάγματος</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r h="2026917">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chemeClr val="tx1"/>
                          </a:solidFill>
                          <a:effectLst/>
                          <a:latin typeface="Arial" pitchFamily="34" charset="0"/>
                        </a:rPr>
                        <a:t>Κατά τη συναλλαγή 10.4.2009</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chemeClr val="tx1"/>
                          </a:solidFill>
                          <a:effectLst/>
                          <a:latin typeface="Arial" pitchFamily="34" charset="0"/>
                        </a:rPr>
                        <a:t>Κατά την αποτίμηση στην εύλογη αξία 30.6.2010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chemeClr val="tx1"/>
                          </a:solidFill>
                          <a:effectLst/>
                          <a:latin typeface="Arial" pitchFamily="34" charset="0"/>
                        </a:rPr>
                        <a:t>Κατά την ημερομηνία ισολογισμού 31.12.2010</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41">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chemeClr val="tx1"/>
                          </a:solidFill>
                          <a:effectLst/>
                          <a:latin typeface="Arial" pitchFamily="34" charset="0"/>
                        </a:rPr>
                        <a:t>α. σε </a:t>
                      </a:r>
                      <a:r>
                        <a:rPr kumimoji="0" lang="en-US" sz="1800" b="1" i="0" u="none" strike="noStrike" cap="none" normalizeH="0" baseline="0" dirty="0" smtClean="0">
                          <a:ln>
                            <a:noFill/>
                          </a:ln>
                          <a:solidFill>
                            <a:schemeClr val="tx1"/>
                          </a:solidFill>
                          <a:effectLst/>
                          <a:latin typeface="Arial" pitchFamily="34" charset="0"/>
                        </a:rPr>
                        <a:t>USD</a:t>
                      </a:r>
                      <a:endParaRPr kumimoji="0" lang="el-GR" sz="1800" b="1" i="0" u="none" strike="noStrike" cap="none" normalizeH="0" baseline="0" dirty="0" smtClean="0">
                        <a:ln>
                          <a:noFill/>
                        </a:ln>
                        <a:solidFill>
                          <a:schemeClr val="tx1"/>
                        </a:solidFill>
                        <a:effectLst/>
                        <a:latin typeface="Arial" pitchFamily="34"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300.000</a:t>
                      </a:r>
                      <a:endParaRPr kumimoji="0" lang="el-GR" sz="1800" b="1" i="0" u="none" strike="noStrike" cap="none" normalizeH="0" baseline="0" dirty="0" smtClean="0">
                        <a:ln>
                          <a:noFill/>
                        </a:ln>
                        <a:solidFill>
                          <a:schemeClr val="tx1"/>
                        </a:solidFill>
                        <a:effectLst/>
                        <a:latin typeface="Arial"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420.000</a:t>
                      </a:r>
                      <a:endParaRPr kumimoji="0" lang="el-GR" sz="1800" b="1" i="0" u="none" strike="noStrike" cap="none" normalizeH="0" baseline="0" dirty="0" smtClean="0">
                        <a:ln>
                          <a:noFill/>
                        </a:ln>
                        <a:solidFill>
                          <a:schemeClr val="tx1"/>
                        </a:solidFill>
                        <a:effectLst/>
                        <a:latin typeface="Arial"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0,85</a:t>
                      </a:r>
                      <a:endParaRPr kumimoji="0" lang="el-GR" sz="1800" b="1" i="0" u="none" strike="noStrike" cap="none" normalizeH="0" baseline="0" dirty="0" smtClean="0">
                        <a:ln>
                          <a:noFill/>
                        </a:ln>
                        <a:solidFill>
                          <a:schemeClr val="tx1"/>
                        </a:solidFill>
                        <a:effectLst/>
                        <a:latin typeface="Arial"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0,95</a:t>
                      </a:r>
                      <a:endParaRPr kumimoji="0" lang="el-GR" sz="1800" b="1" i="0" u="none" strike="noStrike" cap="none" normalizeH="0" baseline="0" dirty="0" smtClean="0">
                        <a:ln>
                          <a:noFill/>
                        </a:ln>
                        <a:solidFill>
                          <a:schemeClr val="tx1"/>
                        </a:solidFill>
                        <a:effectLst/>
                        <a:latin typeface="Arial"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1,00</a:t>
                      </a:r>
                      <a:endParaRPr kumimoji="0" lang="el-GR" sz="1800" b="1" i="0" u="none" strike="noStrike" cap="none" normalizeH="0" baseline="0" dirty="0" smtClean="0">
                        <a:ln>
                          <a:noFill/>
                        </a:ln>
                        <a:solidFill>
                          <a:schemeClr val="tx1"/>
                        </a:solidFill>
                        <a:effectLst/>
                        <a:latin typeface="Arial" pitchFamily="34"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41">
                <a:tc>
                  <a:txBody>
                    <a:bodyPr/>
                    <a:lstStyle/>
                    <a:p>
                      <a:pPr marL="0" marR="0" lvl="0" indent="0" algn="l"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chemeClr val="tx1"/>
                          </a:solidFill>
                          <a:effectLst/>
                          <a:latin typeface="Arial" pitchFamily="34" charset="0"/>
                        </a:rPr>
                        <a:t>β. σε </a:t>
                      </a:r>
                      <a:r>
                        <a:rPr kumimoji="0" lang="en-US" sz="1800" b="1" i="0" u="none" strike="noStrike" cap="none" normalizeH="0" baseline="0" dirty="0" smtClean="0">
                          <a:ln>
                            <a:noFill/>
                          </a:ln>
                          <a:solidFill>
                            <a:schemeClr val="tx1"/>
                          </a:solidFill>
                          <a:effectLst/>
                          <a:latin typeface="Arial" pitchFamily="34" charset="0"/>
                        </a:rPr>
                        <a:t>GBP</a:t>
                      </a:r>
                      <a:endParaRPr kumimoji="0" lang="el-GR" sz="1800" b="1" i="0" u="none" strike="noStrike" cap="none" normalizeH="0" baseline="0" dirty="0" smtClean="0">
                        <a:ln>
                          <a:noFill/>
                        </a:ln>
                        <a:solidFill>
                          <a:schemeClr val="tx1"/>
                        </a:solidFill>
                        <a:effectLst/>
                        <a:latin typeface="Arial" pitchFamily="34"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220.000</a:t>
                      </a:r>
                      <a:endParaRPr kumimoji="0" lang="el-GR" sz="1800" b="1" i="0" u="none" strike="noStrike" cap="none" normalizeH="0" baseline="0" dirty="0" smtClean="0">
                        <a:ln>
                          <a:noFill/>
                        </a:ln>
                        <a:solidFill>
                          <a:schemeClr val="tx1"/>
                        </a:solidFill>
                        <a:effectLst/>
                        <a:latin typeface="Arial"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200.000</a:t>
                      </a:r>
                      <a:endParaRPr kumimoji="0" lang="el-GR" sz="1800" b="1" i="0" u="none" strike="noStrike" cap="none" normalizeH="0" baseline="0" dirty="0" smtClean="0">
                        <a:ln>
                          <a:noFill/>
                        </a:ln>
                        <a:solidFill>
                          <a:schemeClr val="tx1"/>
                        </a:solidFill>
                        <a:effectLst/>
                        <a:latin typeface="Arial"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1,40</a:t>
                      </a:r>
                      <a:endParaRPr kumimoji="0" lang="el-GR" sz="1800" b="1" i="0" u="none" strike="noStrike" cap="none" normalizeH="0" baseline="0" dirty="0" smtClean="0">
                        <a:ln>
                          <a:noFill/>
                        </a:ln>
                        <a:solidFill>
                          <a:schemeClr val="tx1"/>
                        </a:solidFill>
                        <a:effectLst/>
                        <a:latin typeface="Arial"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1,45</a:t>
                      </a:r>
                      <a:endParaRPr kumimoji="0" lang="el-GR" sz="1800" b="1" i="0" u="none" strike="noStrike" cap="none" normalizeH="0" baseline="0" dirty="0" smtClean="0">
                        <a:ln>
                          <a:noFill/>
                        </a:ln>
                        <a:solidFill>
                          <a:schemeClr val="tx1"/>
                        </a:solidFill>
                        <a:effectLst/>
                        <a:latin typeface="Arial"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000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1,50</a:t>
                      </a:r>
                      <a:endParaRPr kumimoji="0" lang="el-GR" sz="1800" b="1" i="0" u="none" strike="noStrike" cap="none" normalizeH="0" baseline="0" dirty="0" smtClean="0">
                        <a:ln>
                          <a:noFill/>
                        </a:ln>
                        <a:solidFill>
                          <a:schemeClr val="tx1"/>
                        </a:solidFill>
                        <a:effectLst/>
                        <a:latin typeface="Arial" pitchFamily="34"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152400" y="2935288"/>
            <a:ext cx="7599485" cy="1344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l-GR" sz="4400" b="1" dirty="0">
                <a:solidFill>
                  <a:srgbClr val="800000"/>
                </a:solidFill>
                <a:latin typeface="+mn-lt"/>
              </a:rPr>
              <a:t>ΟΜΟΛΟΓΑ</a:t>
            </a:r>
          </a:p>
          <a:p>
            <a:pPr>
              <a:defRPr/>
            </a:pPr>
            <a:endParaRPr lang="el-GR" sz="3000" b="1" dirty="0">
              <a:solidFill>
                <a:srgbClr val="800000"/>
              </a:solidFill>
              <a:latin typeface="+mn-lt"/>
            </a:endParaRPr>
          </a:p>
        </p:txBody>
      </p:sp>
    </p:spTree>
  </p:cSld>
  <p:clrMapOvr>
    <a:masterClrMapping/>
  </p:clrMapOvr>
  <p:transition spd="med">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lstStyle/>
          <a:p>
            <a:pPr eaLnBrk="1" hangingPunct="1"/>
            <a:r>
              <a:rPr lang="el-GR" b="1" dirty="0" smtClean="0">
                <a:solidFill>
                  <a:schemeClr val="accent2">
                    <a:lumMod val="50000"/>
                  </a:schemeClr>
                </a:solidFill>
              </a:rPr>
              <a:t>Διάκριση ομολόγων</a:t>
            </a:r>
          </a:p>
        </p:txBody>
      </p:sp>
      <p:sp>
        <p:nvSpPr>
          <p:cNvPr id="17411" name="Rectangle 3"/>
          <p:cNvSpPr>
            <a:spLocks noGrp="1" noChangeArrowheads="1"/>
          </p:cNvSpPr>
          <p:nvPr>
            <p:ph type="body" idx="1"/>
          </p:nvPr>
        </p:nvSpPr>
        <p:spPr>
          <a:xfrm>
            <a:off x="457200" y="1412876"/>
            <a:ext cx="8229600" cy="4530725"/>
          </a:xfrm>
          <a:noFill/>
        </p:spPr>
        <p:txBody>
          <a:bodyPr/>
          <a:lstStyle/>
          <a:p>
            <a:pPr eaLnBrk="1" hangingPunct="1">
              <a:lnSpc>
                <a:spcPct val="125000"/>
              </a:lnSpc>
              <a:spcBef>
                <a:spcPts val="2400"/>
              </a:spcBef>
            </a:pPr>
            <a:r>
              <a:rPr lang="el-GR" sz="2800" dirty="0" smtClean="0"/>
              <a:t>Τίτλοι με κουπόνια</a:t>
            </a:r>
          </a:p>
          <a:p>
            <a:pPr eaLnBrk="1" hangingPunct="1">
              <a:lnSpc>
                <a:spcPct val="125000"/>
              </a:lnSpc>
              <a:spcBef>
                <a:spcPts val="2400"/>
              </a:spcBef>
            </a:pPr>
            <a:r>
              <a:rPr lang="el-GR" sz="2800" dirty="0" smtClean="0"/>
              <a:t>Τίτλοι μηδενικού κουπονιού (</a:t>
            </a:r>
            <a:r>
              <a:rPr lang="en-US" sz="2800" dirty="0" smtClean="0"/>
              <a:t>zero coupon)</a:t>
            </a:r>
          </a:p>
          <a:p>
            <a:pPr eaLnBrk="1" hangingPunct="1">
              <a:lnSpc>
                <a:spcPct val="125000"/>
              </a:lnSpc>
              <a:spcBef>
                <a:spcPts val="2400"/>
              </a:spcBef>
            </a:pPr>
            <a:r>
              <a:rPr lang="el-GR" sz="2800" dirty="0" smtClean="0"/>
              <a:t>Ομόλογα σταθερού επιτοκίου</a:t>
            </a:r>
          </a:p>
          <a:p>
            <a:pPr eaLnBrk="1" hangingPunct="1">
              <a:lnSpc>
                <a:spcPct val="125000"/>
              </a:lnSpc>
              <a:spcBef>
                <a:spcPts val="2400"/>
              </a:spcBef>
            </a:pPr>
            <a:r>
              <a:rPr lang="el-GR" sz="2800" dirty="0" smtClean="0"/>
              <a:t>Ομόλογα κυμαινόμενου επιτοκίου</a:t>
            </a:r>
          </a:p>
        </p:txBody>
      </p:sp>
    </p:spTree>
  </p:cSld>
  <p:clrMapOvr>
    <a:masterClrMapping/>
  </p:clrMapOvr>
  <p:transition spd="med">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eaLnBrk="1" hangingPunct="1"/>
            <a:r>
              <a:rPr lang="el-GR" b="1" dirty="0" smtClean="0">
                <a:solidFill>
                  <a:schemeClr val="accent2">
                    <a:lumMod val="50000"/>
                  </a:schemeClr>
                </a:solidFill>
              </a:rPr>
              <a:t>Ομόλογα</a:t>
            </a:r>
          </a:p>
        </p:txBody>
      </p:sp>
      <p:sp>
        <p:nvSpPr>
          <p:cNvPr id="18435" name="Rectangle 3"/>
          <p:cNvSpPr>
            <a:spLocks noGrp="1" noChangeArrowheads="1"/>
          </p:cNvSpPr>
          <p:nvPr>
            <p:ph type="body" idx="1"/>
          </p:nvPr>
        </p:nvSpPr>
        <p:spPr>
          <a:xfrm>
            <a:off x="246184" y="1412876"/>
            <a:ext cx="8207620" cy="5229225"/>
          </a:xfrm>
          <a:noFill/>
        </p:spPr>
        <p:txBody>
          <a:bodyPr>
            <a:normAutofit lnSpcReduction="10000"/>
          </a:bodyPr>
          <a:lstStyle/>
          <a:p>
            <a:pPr marL="273050" indent="-273050" algn="just" eaLnBrk="1" hangingPunct="1">
              <a:lnSpc>
                <a:spcPct val="105000"/>
              </a:lnSpc>
              <a:spcBef>
                <a:spcPct val="50000"/>
              </a:spcBef>
            </a:pPr>
            <a:r>
              <a:rPr lang="el-GR" sz="2700" dirty="0" smtClean="0"/>
              <a:t>Το μεγαλύτερο μέρος του εθνικού χρέους καλύπτεται σήμερα με την έκδοση από το ελληνικό κράτος εντόκων και ομολόγων. </a:t>
            </a:r>
          </a:p>
          <a:p>
            <a:pPr marL="273050" indent="-273050" algn="just" eaLnBrk="1" hangingPunct="1">
              <a:lnSpc>
                <a:spcPct val="105000"/>
              </a:lnSpc>
              <a:spcBef>
                <a:spcPct val="50000"/>
              </a:spcBef>
            </a:pPr>
            <a:r>
              <a:rPr lang="el-GR" sz="2700" dirty="0" smtClean="0"/>
              <a:t>Ομόλογα εκδίδουν, γενικά, όλες οι Χώρες, προκειμένου να καλύψουν τα ελλείμματα στον προϋπολογισμό τους. </a:t>
            </a:r>
          </a:p>
          <a:p>
            <a:pPr marL="273050" indent="-273050" algn="just" eaLnBrk="1" hangingPunct="1">
              <a:lnSpc>
                <a:spcPct val="105000"/>
              </a:lnSpc>
              <a:spcBef>
                <a:spcPct val="50000"/>
              </a:spcBef>
            </a:pPr>
            <a:r>
              <a:rPr lang="el-GR" sz="2700" dirty="0" smtClean="0"/>
              <a:t>Ομόλογα εκδίδουν επίσης και οι επιχειρήσεις, ελληνικές και ξένες.</a:t>
            </a:r>
          </a:p>
          <a:p>
            <a:pPr marL="273050" indent="-273050" algn="just" eaLnBrk="1" hangingPunct="1">
              <a:lnSpc>
                <a:spcPct val="105000"/>
              </a:lnSpc>
              <a:spcBef>
                <a:spcPct val="50000"/>
              </a:spcBef>
            </a:pPr>
            <a:r>
              <a:rPr lang="el-GR" sz="2700" dirty="0" smtClean="0"/>
              <a:t>Χρηματοδότες των χωρών και των επιχειρήσεων που εμφανίζουν ελλείμματα, είναι άλλες χώρες, Τράπεζες, επιχειρήσεις αλλά και ιδιώτες με πλεονάσματα.</a:t>
            </a:r>
          </a:p>
        </p:txBody>
      </p:sp>
    </p:spTree>
  </p:cSld>
  <p:clrMapOvr>
    <a:masterClrMapping/>
  </p:clrMapOvr>
  <p:transition spd="med">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3334" y="209550"/>
            <a:ext cx="8157097" cy="611188"/>
          </a:xfrm>
          <a:noFill/>
        </p:spPr>
        <p:txBody>
          <a:bodyPr>
            <a:normAutofit fontScale="90000"/>
          </a:bodyPr>
          <a:lstStyle/>
          <a:p>
            <a:pPr eaLnBrk="1" hangingPunct="1"/>
            <a:r>
              <a:rPr lang="el-GR" b="1" dirty="0" smtClean="0">
                <a:solidFill>
                  <a:schemeClr val="accent2">
                    <a:lumMod val="50000"/>
                  </a:schemeClr>
                </a:solidFill>
              </a:rPr>
              <a:t>Τίτλοι μηδενικού κουπονιού </a:t>
            </a:r>
          </a:p>
        </p:txBody>
      </p:sp>
      <p:sp>
        <p:nvSpPr>
          <p:cNvPr id="19459" name="Rectangle 3"/>
          <p:cNvSpPr>
            <a:spLocks noGrp="1" noChangeArrowheads="1"/>
          </p:cNvSpPr>
          <p:nvPr>
            <p:ph type="body" idx="1"/>
          </p:nvPr>
        </p:nvSpPr>
        <p:spPr>
          <a:xfrm>
            <a:off x="398584" y="1412877"/>
            <a:ext cx="8411308" cy="5184476"/>
          </a:xfrm>
          <a:noFill/>
        </p:spPr>
        <p:txBody>
          <a:bodyPr/>
          <a:lstStyle/>
          <a:p>
            <a:pPr algn="just" eaLnBrk="1" hangingPunct="1">
              <a:lnSpc>
                <a:spcPct val="105000"/>
              </a:lnSpc>
            </a:pPr>
            <a:r>
              <a:rPr lang="el-GR" sz="2800" dirty="0" smtClean="0"/>
              <a:t>Τίτλοι που λήγουν το πολύ μέχρι ένα χρόνο από την έκδοσή τους δεν φέρουν κουπόνια.</a:t>
            </a:r>
          </a:p>
          <a:p>
            <a:pPr algn="just" eaLnBrk="1" hangingPunct="1">
              <a:lnSpc>
                <a:spcPct val="105000"/>
              </a:lnSpc>
              <a:buFont typeface="Wingdings" pitchFamily="2" charset="2"/>
              <a:buNone/>
            </a:pPr>
            <a:r>
              <a:rPr lang="el-GR" sz="2800" dirty="0" smtClean="0"/>
              <a:t>	Τέτοιοι </a:t>
            </a:r>
            <a:r>
              <a:rPr lang="el-GR" sz="2800" b="1" dirty="0" smtClean="0"/>
              <a:t>τίτλοι βραχείας διάρκειας</a:t>
            </a:r>
            <a:r>
              <a:rPr lang="el-GR" sz="2800" dirty="0" smtClean="0"/>
              <a:t>, που εκδίδονται από το Κράτος, λέγονται ειδικότερα </a:t>
            </a:r>
            <a:r>
              <a:rPr lang="el-GR" sz="2800" b="1" dirty="0" smtClean="0"/>
              <a:t>«έντοκα γραμμάτια»</a:t>
            </a:r>
            <a:r>
              <a:rPr lang="el-GR" sz="2800" dirty="0" smtClean="0"/>
              <a:t> (</a:t>
            </a:r>
            <a:r>
              <a:rPr lang="en-US" sz="2800" dirty="0" smtClean="0"/>
              <a:t>treasury bills</a:t>
            </a:r>
            <a:r>
              <a:rPr lang="el-GR" sz="2800" dirty="0" smtClean="0"/>
              <a:t>).</a:t>
            </a:r>
          </a:p>
          <a:p>
            <a:pPr algn="just" eaLnBrk="1" hangingPunct="1">
              <a:lnSpc>
                <a:spcPct val="105000"/>
              </a:lnSpc>
              <a:spcBef>
                <a:spcPct val="50000"/>
              </a:spcBef>
            </a:pPr>
            <a:r>
              <a:rPr lang="el-GR" sz="2800" dirty="0" smtClean="0"/>
              <a:t>Τίτλοι μηδενικού κουπονιού εκδίδονται και για περισσότερα του ενός έτη.</a:t>
            </a:r>
          </a:p>
          <a:p>
            <a:pPr algn="just" eaLnBrk="1" hangingPunct="1">
              <a:lnSpc>
                <a:spcPct val="105000"/>
              </a:lnSpc>
              <a:spcBef>
                <a:spcPct val="50000"/>
              </a:spcBef>
            </a:pPr>
            <a:r>
              <a:rPr lang="el-GR" sz="2800" dirty="0" smtClean="0"/>
              <a:t>Τίτλοι μηδενικού κουπονιού μπορούν να προκύψουν επίσης όταν γίνει αποκοπή των τοκομεριδίων από ένα τίτλο που φέρει κουπόνια.</a:t>
            </a:r>
          </a:p>
        </p:txBody>
      </p:sp>
    </p:spTree>
  </p:cSld>
  <p:clrMapOvr>
    <a:masterClrMapping/>
  </p:clrMapOvr>
  <p:transition spd="med">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l-GR" b="1" dirty="0" smtClean="0">
                <a:solidFill>
                  <a:schemeClr val="accent2">
                    <a:lumMod val="50000"/>
                  </a:schemeClr>
                </a:solidFill>
              </a:rPr>
              <a:t>Διάκριση των αγορών</a:t>
            </a:r>
          </a:p>
        </p:txBody>
      </p:sp>
      <p:sp>
        <p:nvSpPr>
          <p:cNvPr id="20483" name="Rectangle 3"/>
          <p:cNvSpPr>
            <a:spLocks noGrp="1" noChangeArrowheads="1"/>
          </p:cNvSpPr>
          <p:nvPr>
            <p:ph type="body" idx="1"/>
          </p:nvPr>
        </p:nvSpPr>
        <p:spPr>
          <a:xfrm>
            <a:off x="251520" y="1412875"/>
            <a:ext cx="8640960" cy="5292725"/>
          </a:xfrm>
          <a:noFill/>
        </p:spPr>
        <p:txBody>
          <a:bodyPr/>
          <a:lstStyle/>
          <a:p>
            <a:pPr eaLnBrk="1" hangingPunct="1">
              <a:lnSpc>
                <a:spcPct val="125000"/>
              </a:lnSpc>
            </a:pPr>
            <a:r>
              <a:rPr lang="el-GR" sz="2800" b="1" dirty="0" smtClean="0"/>
              <a:t>Πρωτογενής αγορά </a:t>
            </a:r>
            <a:r>
              <a:rPr lang="en-US" sz="2800" dirty="0" smtClean="0"/>
              <a:t>Primary market</a:t>
            </a:r>
            <a:r>
              <a:rPr lang="el-GR" sz="2800" dirty="0" smtClean="0"/>
              <a:t/>
            </a:r>
            <a:br>
              <a:rPr lang="el-GR" sz="2800" dirty="0" smtClean="0"/>
            </a:br>
            <a:r>
              <a:rPr lang="el-GR" sz="2800" dirty="0" smtClean="0"/>
              <a:t>Στην αγορά αυτή διαπραγματεύονται τίτλοι που εκδίδονται για πρώτη φορά</a:t>
            </a:r>
          </a:p>
          <a:p>
            <a:pPr eaLnBrk="1" hangingPunct="1">
              <a:lnSpc>
                <a:spcPct val="125000"/>
              </a:lnSpc>
              <a:spcBef>
                <a:spcPts val="3200"/>
              </a:spcBef>
            </a:pPr>
            <a:r>
              <a:rPr lang="el-GR" sz="2800" b="1" dirty="0" smtClean="0"/>
              <a:t>Δευτερογενής αγορά </a:t>
            </a:r>
            <a:r>
              <a:rPr lang="en-US" sz="2800" dirty="0" smtClean="0"/>
              <a:t>Secondary market</a:t>
            </a:r>
            <a:br>
              <a:rPr lang="en-US" sz="2800" dirty="0" smtClean="0"/>
            </a:br>
            <a:r>
              <a:rPr lang="el-GR" sz="2800" dirty="0" smtClean="0"/>
              <a:t>Στην αγορά αυτή διαπραγματεύονται τίτλοι μετά την έκδοσή τους</a:t>
            </a:r>
          </a:p>
        </p:txBody>
      </p:sp>
    </p:spTree>
  </p:cSld>
  <p:clrMapOvr>
    <a:masterClrMapping/>
  </p:clrMapOvr>
  <p:transition spd="med">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52425"/>
            <a:ext cx="9144000" cy="560388"/>
          </a:xfrm>
          <a:noFill/>
        </p:spPr>
        <p:txBody>
          <a:bodyPr>
            <a:noAutofit/>
          </a:bodyPr>
          <a:lstStyle/>
          <a:p>
            <a:pPr eaLnBrk="1" hangingPunct="1"/>
            <a:r>
              <a:rPr lang="el-GR" sz="3600" b="1" dirty="0" smtClean="0">
                <a:solidFill>
                  <a:schemeClr val="accent2">
                    <a:lumMod val="50000"/>
                  </a:schemeClr>
                </a:solidFill>
              </a:rPr>
              <a:t>Θέματα που προκύπτουν στα </a:t>
            </a:r>
            <a:br>
              <a:rPr lang="el-GR" sz="3600" b="1" dirty="0" smtClean="0">
                <a:solidFill>
                  <a:schemeClr val="accent2">
                    <a:lumMod val="50000"/>
                  </a:schemeClr>
                </a:solidFill>
              </a:rPr>
            </a:br>
            <a:r>
              <a:rPr lang="el-GR" sz="3600" b="1" dirty="0" smtClean="0">
                <a:solidFill>
                  <a:schemeClr val="accent2">
                    <a:lumMod val="50000"/>
                  </a:schemeClr>
                </a:solidFill>
              </a:rPr>
              <a:t>τοκοφόρα στοιχεία</a:t>
            </a:r>
          </a:p>
        </p:txBody>
      </p:sp>
      <p:sp>
        <p:nvSpPr>
          <p:cNvPr id="21507" name="Rectangle 3"/>
          <p:cNvSpPr>
            <a:spLocks noGrp="1" noChangeArrowheads="1"/>
          </p:cNvSpPr>
          <p:nvPr>
            <p:ph type="body" idx="1"/>
          </p:nvPr>
        </p:nvSpPr>
        <p:spPr>
          <a:xfrm>
            <a:off x="457200" y="1412876"/>
            <a:ext cx="8219256" cy="5300663"/>
          </a:xfrm>
        </p:spPr>
        <p:txBody>
          <a:bodyPr>
            <a:normAutofit/>
          </a:bodyPr>
          <a:lstStyle/>
          <a:p>
            <a:pPr marL="0" indent="0" algn="just" eaLnBrk="1" hangingPunct="1">
              <a:lnSpc>
                <a:spcPct val="145000"/>
              </a:lnSpc>
              <a:buFont typeface="Wingdings" pitchFamily="2" charset="2"/>
              <a:buNone/>
            </a:pPr>
            <a:r>
              <a:rPr lang="el-GR" sz="2800" dirty="0" smtClean="0"/>
              <a:t>Όταν, κατά την αρχική αναγνώριση, δημιουργούνται έσοδα ή έξοδα που έχουν σχέση με τη δημιουργία ενός χρηματοοικονομικού μέσου, τα σχετικά κονδύλια ενσωματώνονται στο ποσό αναγνώρισης και εξάγεται ένα νέο (πραγματικό) επιτόκιο, με το οποίο πρέπει να γίνεται ο εκτοκισμός τού συγκεκριμένου χρηματοοικονομικού μέσου.</a:t>
            </a:r>
          </a:p>
        </p:txBody>
      </p:sp>
    </p:spTree>
  </p:cSld>
  <p:clrMapOvr>
    <a:masterClrMapping/>
  </p:clrMapOvr>
  <p:transition spd="med">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6226"/>
            <a:ext cx="8077200" cy="720725"/>
          </a:xfrm>
          <a:noFill/>
        </p:spPr>
        <p:txBody>
          <a:bodyPr>
            <a:normAutofit fontScale="90000"/>
          </a:bodyPr>
          <a:lstStyle/>
          <a:p>
            <a:pPr eaLnBrk="1" hangingPunct="1"/>
            <a:r>
              <a:rPr lang="en-US" b="1" dirty="0" smtClean="0">
                <a:solidFill>
                  <a:srgbClr val="0000FF"/>
                </a:solidFill>
              </a:rPr>
              <a:t>Premium</a:t>
            </a:r>
            <a:endParaRPr lang="el-GR" b="1" dirty="0" smtClean="0">
              <a:solidFill>
                <a:srgbClr val="0000FF"/>
              </a:solidFill>
            </a:endParaRPr>
          </a:p>
        </p:txBody>
      </p:sp>
      <p:sp>
        <p:nvSpPr>
          <p:cNvPr id="23555" name="Rectangle 3"/>
          <p:cNvSpPr>
            <a:spLocks noGrp="1" noChangeArrowheads="1"/>
          </p:cNvSpPr>
          <p:nvPr>
            <p:ph type="body" idx="1"/>
          </p:nvPr>
        </p:nvSpPr>
        <p:spPr>
          <a:xfrm>
            <a:off x="179512" y="1265239"/>
            <a:ext cx="8712968" cy="3311525"/>
          </a:xfrm>
          <a:noFill/>
        </p:spPr>
        <p:txBody>
          <a:bodyPr>
            <a:normAutofit/>
          </a:bodyPr>
          <a:lstStyle/>
          <a:p>
            <a:pPr marL="0" indent="0" algn="just" eaLnBrk="1" hangingPunct="1">
              <a:buFont typeface="Wingdings" pitchFamily="2" charset="2"/>
              <a:buNone/>
            </a:pPr>
            <a:r>
              <a:rPr lang="el-GR" sz="2600" dirty="0" smtClean="0"/>
              <a:t>Είναι το επί πλέον ποσό από την ονομαστική αξία (έστω 1.000.000), που πρέπει να καταβάλει ένας επενδυτής στη δευτερογενή αγορά, για να αποκτήσει έναν τίτλο που το ονομαστικό του επιτόκιο (π.χ. 10%) είναι μεγαλύτερο από τις τρέχουσες αποδόσεις της αγοράς (π.χ. 8%).</a:t>
            </a:r>
          </a:p>
        </p:txBody>
      </p:sp>
      <p:graphicFrame>
        <p:nvGraphicFramePr>
          <p:cNvPr id="23556" name="Object 4"/>
          <p:cNvGraphicFramePr>
            <a:graphicFrameLocks noChangeAspect="1"/>
          </p:cNvGraphicFramePr>
          <p:nvPr/>
        </p:nvGraphicFramePr>
        <p:xfrm>
          <a:off x="577362" y="3822700"/>
          <a:ext cx="6299689" cy="685800"/>
        </p:xfrm>
        <a:graphic>
          <a:graphicData uri="http://schemas.openxmlformats.org/presentationml/2006/ole">
            <p:oleObj spid="_x0000_s9218" name="Equation" r:id="rId3" imgW="6299200" imgH="685800" progId="Equation.3">
              <p:embed/>
            </p:oleObj>
          </a:graphicData>
        </a:graphic>
      </p:graphicFrame>
      <p:sp>
        <p:nvSpPr>
          <p:cNvPr id="23557" name="Text Box 5"/>
          <p:cNvSpPr txBox="1">
            <a:spLocks noChangeArrowheads="1"/>
          </p:cNvSpPr>
          <p:nvPr/>
        </p:nvSpPr>
        <p:spPr bwMode="auto">
          <a:xfrm>
            <a:off x="251520" y="4868863"/>
            <a:ext cx="8650692" cy="1276350"/>
          </a:xfrm>
          <a:prstGeom prst="rect">
            <a:avLst/>
          </a:prstGeom>
          <a:noFill/>
          <a:ln w="9525">
            <a:noFill/>
            <a:miter lim="800000"/>
            <a:headEnd/>
            <a:tailEnd/>
          </a:ln>
          <a:effectLst/>
        </p:spPr>
        <p:txBody>
          <a:bodyPr wrap="none"/>
          <a:lstStyle/>
          <a:p>
            <a:pPr algn="l"/>
            <a:r>
              <a:rPr lang="en-US" sz="2400" b="1" dirty="0">
                <a:solidFill>
                  <a:srgbClr val="002060"/>
                </a:solidFill>
              </a:rPr>
              <a:t>Premium = 1.051.541.94 - 1.000.000 = 51.541.90</a:t>
            </a:r>
          </a:p>
          <a:p>
            <a:pPr algn="l"/>
            <a:r>
              <a:rPr lang="el-GR" sz="2400" b="1" dirty="0">
                <a:solidFill>
                  <a:srgbClr val="002060"/>
                </a:solidFill>
              </a:rPr>
              <a:t>Το </a:t>
            </a:r>
            <a:r>
              <a:rPr lang="en-US" sz="2400" b="1" dirty="0">
                <a:solidFill>
                  <a:srgbClr val="002060"/>
                </a:solidFill>
              </a:rPr>
              <a:t>premium </a:t>
            </a:r>
            <a:r>
              <a:rPr lang="el-GR" sz="2400" b="1" dirty="0">
                <a:solidFill>
                  <a:srgbClr val="002060"/>
                </a:solidFill>
              </a:rPr>
              <a:t>αποσβένεται με τη μέθοδο του </a:t>
            </a:r>
            <a:r>
              <a:rPr lang="el-GR" sz="2400" b="1" dirty="0" smtClean="0">
                <a:solidFill>
                  <a:srgbClr val="002060"/>
                </a:solidFill>
              </a:rPr>
              <a:t>πραγματικού επιτοκίου</a:t>
            </a:r>
            <a:r>
              <a:rPr lang="en-US" sz="2400" b="1" dirty="0" smtClean="0">
                <a:solidFill>
                  <a:srgbClr val="002060"/>
                </a:solidFill>
              </a:rPr>
              <a:t>,</a:t>
            </a:r>
            <a:endParaRPr lang="el-GR" sz="2400" b="1" dirty="0" smtClean="0">
              <a:solidFill>
                <a:srgbClr val="002060"/>
              </a:solidFill>
            </a:endParaRPr>
          </a:p>
          <a:p>
            <a:pPr algn="l"/>
            <a:r>
              <a:rPr lang="el-GR" sz="2400" b="1" dirty="0" smtClean="0">
                <a:solidFill>
                  <a:srgbClr val="002060"/>
                </a:solidFill>
              </a:rPr>
              <a:t>μειώνοντας </a:t>
            </a:r>
            <a:r>
              <a:rPr lang="el-GR" sz="2400" b="1" dirty="0">
                <a:solidFill>
                  <a:srgbClr val="002060"/>
                </a:solidFill>
              </a:rPr>
              <a:t>το ποσό των τοκομεριδίων</a:t>
            </a:r>
          </a:p>
        </p:txBody>
      </p:sp>
    </p:spTree>
  </p:cSld>
  <p:clrMapOvr>
    <a:masterClrMapping/>
  </p:clrMapOvr>
  <p:transition spd="med">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6225"/>
            <a:ext cx="8077200" cy="647700"/>
          </a:xfrm>
          <a:noFill/>
        </p:spPr>
        <p:txBody>
          <a:bodyPr>
            <a:normAutofit fontScale="90000"/>
          </a:bodyPr>
          <a:lstStyle/>
          <a:p>
            <a:pPr eaLnBrk="1" hangingPunct="1"/>
            <a:r>
              <a:rPr lang="en-US" b="1" dirty="0" smtClean="0">
                <a:solidFill>
                  <a:srgbClr val="FF0000"/>
                </a:solidFill>
              </a:rPr>
              <a:t>Discount</a:t>
            </a:r>
            <a:endParaRPr lang="el-GR" b="1" dirty="0" smtClean="0">
              <a:solidFill>
                <a:srgbClr val="FF0000"/>
              </a:solidFill>
            </a:endParaRPr>
          </a:p>
        </p:txBody>
      </p:sp>
      <p:sp>
        <p:nvSpPr>
          <p:cNvPr id="24579" name="Rectangle 3"/>
          <p:cNvSpPr>
            <a:spLocks noGrp="1" noChangeArrowheads="1"/>
          </p:cNvSpPr>
          <p:nvPr>
            <p:ph type="body" idx="1"/>
          </p:nvPr>
        </p:nvSpPr>
        <p:spPr>
          <a:xfrm>
            <a:off x="179512" y="1268414"/>
            <a:ext cx="8784976" cy="2808287"/>
          </a:xfrm>
          <a:noFill/>
        </p:spPr>
        <p:txBody>
          <a:bodyPr>
            <a:normAutofit/>
          </a:bodyPr>
          <a:lstStyle/>
          <a:p>
            <a:pPr marL="0" indent="0" algn="just" eaLnBrk="1" hangingPunct="1">
              <a:lnSpc>
                <a:spcPct val="115000"/>
              </a:lnSpc>
              <a:buFont typeface="Wingdings" pitchFamily="2" charset="2"/>
              <a:buNone/>
            </a:pPr>
            <a:r>
              <a:rPr lang="el-GR" sz="2600" dirty="0" smtClean="0"/>
              <a:t>Είναι το επί έλαττον της ονομαστικής αξίας (έστω 1.000.000) ποσό, που θα ζητήσει ως έκπτωση στη δευτερογενή αγορά ένας επενδυτής, προκειμένου να αποκτήσει έναν τίτλο που το ονομαστικό του επιτόκιο  (π.χ. 10%) είναι μικρότερο από τις τρέχουσες αποδόσεις της αγοράς (π.χ. 14%).</a:t>
            </a:r>
          </a:p>
        </p:txBody>
      </p:sp>
      <p:graphicFrame>
        <p:nvGraphicFramePr>
          <p:cNvPr id="24580" name="Object 4"/>
          <p:cNvGraphicFramePr>
            <a:graphicFrameLocks noChangeAspect="1"/>
          </p:cNvGraphicFramePr>
          <p:nvPr/>
        </p:nvGraphicFramePr>
        <p:xfrm>
          <a:off x="646236" y="4156075"/>
          <a:ext cx="5968511" cy="673100"/>
        </p:xfrm>
        <a:graphic>
          <a:graphicData uri="http://schemas.openxmlformats.org/presentationml/2006/ole">
            <p:oleObj spid="_x0000_s10242" name="Εξίσωση" r:id="rId3" imgW="5969000" imgH="673100" progId="Equation.3">
              <p:embed/>
            </p:oleObj>
          </a:graphicData>
        </a:graphic>
      </p:graphicFrame>
      <p:sp>
        <p:nvSpPr>
          <p:cNvPr id="9221" name="Text Box 5"/>
          <p:cNvSpPr txBox="1">
            <a:spLocks noChangeArrowheads="1"/>
          </p:cNvSpPr>
          <p:nvPr/>
        </p:nvSpPr>
        <p:spPr bwMode="auto">
          <a:xfrm>
            <a:off x="0" y="5176838"/>
            <a:ext cx="8965225" cy="127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400" b="1" dirty="0">
                <a:solidFill>
                  <a:srgbClr val="FF0000"/>
                </a:solidFill>
                <a:latin typeface="+mn-lt"/>
              </a:rPr>
              <a:t>Discount = 907.134,70 - 1.000.000 = - 92.865,30</a:t>
            </a:r>
          </a:p>
          <a:p>
            <a:pPr algn="just" eaLnBrk="1" hangingPunct="1">
              <a:defRPr/>
            </a:pPr>
            <a:r>
              <a:rPr lang="el-GR" sz="2400" b="1" dirty="0">
                <a:solidFill>
                  <a:srgbClr val="FF0000"/>
                </a:solidFill>
                <a:latin typeface="+mn-lt"/>
              </a:rPr>
              <a:t>Το </a:t>
            </a:r>
            <a:r>
              <a:rPr lang="en-US" sz="2400" b="1" dirty="0">
                <a:solidFill>
                  <a:srgbClr val="FF0000"/>
                </a:solidFill>
                <a:latin typeface="+mn-lt"/>
              </a:rPr>
              <a:t>discount </a:t>
            </a:r>
            <a:r>
              <a:rPr lang="el-GR" sz="2400" b="1" dirty="0">
                <a:solidFill>
                  <a:srgbClr val="FF0000"/>
                </a:solidFill>
                <a:latin typeface="+mn-lt"/>
              </a:rPr>
              <a:t>αποσβένεται με τη μέθοδο του </a:t>
            </a:r>
            <a:r>
              <a:rPr lang="el-GR" sz="2400" b="1" dirty="0" smtClean="0">
                <a:solidFill>
                  <a:srgbClr val="FF0000"/>
                </a:solidFill>
                <a:latin typeface="+mn-lt"/>
              </a:rPr>
              <a:t>πραγματικού επιτοκίου</a:t>
            </a:r>
            <a:r>
              <a:rPr lang="el-GR" sz="2400" b="1" dirty="0">
                <a:solidFill>
                  <a:srgbClr val="FF0000"/>
                </a:solidFill>
                <a:latin typeface="+mn-lt"/>
              </a:rPr>
              <a:t>, </a:t>
            </a:r>
            <a:endParaRPr lang="el-GR" sz="2400" b="1" dirty="0" smtClean="0">
              <a:solidFill>
                <a:srgbClr val="FF0000"/>
              </a:solidFill>
              <a:latin typeface="+mn-lt"/>
            </a:endParaRPr>
          </a:p>
          <a:p>
            <a:pPr algn="just" eaLnBrk="1" hangingPunct="1">
              <a:defRPr/>
            </a:pPr>
            <a:r>
              <a:rPr lang="el-GR" sz="2400" b="1" dirty="0" smtClean="0">
                <a:solidFill>
                  <a:srgbClr val="FF0000"/>
                </a:solidFill>
                <a:latin typeface="+mn-lt"/>
              </a:rPr>
              <a:t>αυξάνοντας </a:t>
            </a:r>
            <a:r>
              <a:rPr lang="el-GR" sz="2400" b="1" dirty="0">
                <a:solidFill>
                  <a:srgbClr val="FF0000"/>
                </a:solidFill>
                <a:latin typeface="+mn-lt"/>
              </a:rPr>
              <a:t>το ποσό των τοκομεριδίων</a:t>
            </a:r>
            <a:r>
              <a:rPr lang="en-US" sz="2400" b="1" dirty="0">
                <a:solidFill>
                  <a:srgbClr val="FF0000"/>
                </a:solidFill>
                <a:latin typeface="+mn-lt"/>
              </a:rPr>
              <a:t>.</a:t>
            </a:r>
            <a:endParaRPr lang="el-GR" sz="2400" b="1" dirty="0">
              <a:solidFill>
                <a:srgbClr val="FF0000"/>
              </a:solidFill>
              <a:latin typeface="+mn-lt"/>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a:xfrm>
            <a:off x="0" y="188640"/>
            <a:ext cx="9144000" cy="864096"/>
          </a:xfrm>
        </p:spPr>
        <p:txBody>
          <a:bodyPr>
            <a:noAutofit/>
          </a:bodyPr>
          <a:lstStyle/>
          <a:p>
            <a:pPr algn="ctr" eaLnBrk="1" hangingPunct="1"/>
            <a:r>
              <a:rPr lang="el-GR" altLang="el-GR" sz="3200" b="1" dirty="0" smtClean="0">
                <a:solidFill>
                  <a:srgbClr val="0000FF"/>
                </a:solidFill>
              </a:rPr>
              <a:t>Τα χρηματοοικονομικά μέσα και τα σχετικά με αυτά θέματα μελέτης και έρευνας</a:t>
            </a:r>
          </a:p>
        </p:txBody>
      </p:sp>
      <p:sp>
        <p:nvSpPr>
          <p:cNvPr id="17411" name="TextBox 3"/>
          <p:cNvSpPr txBox="1">
            <a:spLocks noChangeArrowheads="1"/>
          </p:cNvSpPr>
          <p:nvPr/>
        </p:nvSpPr>
        <p:spPr bwMode="auto">
          <a:xfrm>
            <a:off x="179388" y="1844675"/>
            <a:ext cx="3741737" cy="646113"/>
          </a:xfrm>
          <a:prstGeom prst="rect">
            <a:avLst/>
          </a:prstGeom>
          <a:noFill/>
          <a:ln w="9525">
            <a:noFill/>
            <a:miter lim="800000"/>
            <a:headEnd/>
            <a:tailEnd/>
          </a:ln>
        </p:spPr>
        <p:txBody>
          <a:bodyPr wrap="none">
            <a:spAutoFit/>
          </a:bodyPr>
          <a:lstStyle/>
          <a:p>
            <a:pPr algn="ctr"/>
            <a:r>
              <a:rPr lang="el-GR" altLang="el-GR" dirty="0"/>
              <a:t>Τοκοφόρα</a:t>
            </a:r>
            <a:br>
              <a:rPr lang="el-GR" altLang="el-GR" dirty="0"/>
            </a:br>
            <a:r>
              <a:rPr lang="el-GR" altLang="el-GR" dirty="0"/>
              <a:t>(δάνεια, ομόλογα, καταθέσεις κ.λπ.</a:t>
            </a:r>
          </a:p>
        </p:txBody>
      </p:sp>
      <p:sp>
        <p:nvSpPr>
          <p:cNvPr id="17412" name="TextBox 4"/>
          <p:cNvSpPr txBox="1">
            <a:spLocks noChangeArrowheads="1"/>
          </p:cNvSpPr>
          <p:nvPr/>
        </p:nvSpPr>
        <p:spPr bwMode="auto">
          <a:xfrm>
            <a:off x="4484688" y="2105025"/>
            <a:ext cx="849312" cy="369888"/>
          </a:xfrm>
          <a:prstGeom prst="rect">
            <a:avLst/>
          </a:prstGeom>
          <a:noFill/>
          <a:ln w="9525">
            <a:noFill/>
            <a:miter lim="800000"/>
            <a:headEnd/>
            <a:tailEnd/>
          </a:ln>
        </p:spPr>
        <p:txBody>
          <a:bodyPr wrap="none">
            <a:spAutoFit/>
          </a:bodyPr>
          <a:lstStyle/>
          <a:p>
            <a:r>
              <a:rPr lang="el-GR" altLang="el-GR" dirty="0"/>
              <a:t>Ταμείο</a:t>
            </a:r>
          </a:p>
        </p:txBody>
      </p:sp>
      <p:sp>
        <p:nvSpPr>
          <p:cNvPr id="17413" name="TextBox 5"/>
          <p:cNvSpPr txBox="1">
            <a:spLocks noChangeArrowheads="1"/>
          </p:cNvSpPr>
          <p:nvPr/>
        </p:nvSpPr>
        <p:spPr bwMode="auto">
          <a:xfrm>
            <a:off x="5951538" y="1846263"/>
            <a:ext cx="3000375" cy="646112"/>
          </a:xfrm>
          <a:prstGeom prst="rect">
            <a:avLst/>
          </a:prstGeom>
          <a:noFill/>
          <a:ln w="9525">
            <a:noFill/>
            <a:miter lim="800000"/>
            <a:headEnd/>
            <a:tailEnd/>
          </a:ln>
        </p:spPr>
        <p:txBody>
          <a:bodyPr wrap="none">
            <a:spAutoFit/>
          </a:bodyPr>
          <a:lstStyle/>
          <a:p>
            <a:pPr algn="ctr"/>
            <a:r>
              <a:rPr lang="el-GR" altLang="el-GR" dirty="0"/>
              <a:t>μη τοκοφόρα</a:t>
            </a:r>
            <a:br>
              <a:rPr lang="el-GR" altLang="el-GR" dirty="0"/>
            </a:br>
            <a:r>
              <a:rPr lang="el-GR" altLang="el-GR" dirty="0"/>
              <a:t>(μετοχές, συμμετοχές, κ.λπ.</a:t>
            </a:r>
          </a:p>
        </p:txBody>
      </p:sp>
      <p:sp>
        <p:nvSpPr>
          <p:cNvPr id="17414" name="TextBox 6"/>
          <p:cNvSpPr txBox="1">
            <a:spLocks noChangeArrowheads="1"/>
          </p:cNvSpPr>
          <p:nvPr/>
        </p:nvSpPr>
        <p:spPr bwMode="auto">
          <a:xfrm>
            <a:off x="3178175" y="2852738"/>
            <a:ext cx="4113213" cy="369887"/>
          </a:xfrm>
          <a:prstGeom prst="rect">
            <a:avLst/>
          </a:prstGeom>
          <a:noFill/>
          <a:ln w="9525">
            <a:noFill/>
            <a:miter lim="800000"/>
            <a:headEnd/>
            <a:tailEnd/>
          </a:ln>
        </p:spPr>
        <p:txBody>
          <a:bodyPr wrap="none">
            <a:spAutoFit/>
          </a:bodyPr>
          <a:lstStyle/>
          <a:p>
            <a:r>
              <a:rPr lang="el-GR" altLang="el-GR" dirty="0"/>
              <a:t>αναγνώριση και διακοπή αναγνώρισης</a:t>
            </a:r>
          </a:p>
        </p:txBody>
      </p:sp>
      <p:sp>
        <p:nvSpPr>
          <p:cNvPr id="17415" name="TextBox 7"/>
          <p:cNvSpPr txBox="1">
            <a:spLocks noChangeArrowheads="1"/>
          </p:cNvSpPr>
          <p:nvPr/>
        </p:nvSpPr>
        <p:spPr bwMode="auto">
          <a:xfrm>
            <a:off x="3178175" y="3357563"/>
            <a:ext cx="3059113" cy="369887"/>
          </a:xfrm>
          <a:prstGeom prst="rect">
            <a:avLst/>
          </a:prstGeom>
          <a:noFill/>
          <a:ln w="9525">
            <a:noFill/>
            <a:miter lim="800000"/>
            <a:headEnd/>
            <a:tailEnd/>
          </a:ln>
        </p:spPr>
        <p:txBody>
          <a:bodyPr wrap="none">
            <a:spAutoFit/>
          </a:bodyPr>
          <a:lstStyle/>
          <a:p>
            <a:r>
              <a:rPr lang="el-GR" altLang="el-GR" dirty="0"/>
              <a:t>προσδιορισμός του κόστους</a:t>
            </a:r>
          </a:p>
        </p:txBody>
      </p:sp>
      <p:sp>
        <p:nvSpPr>
          <p:cNvPr id="17416" name="TextBox 8"/>
          <p:cNvSpPr txBox="1">
            <a:spLocks noChangeArrowheads="1"/>
          </p:cNvSpPr>
          <p:nvPr/>
        </p:nvSpPr>
        <p:spPr bwMode="auto">
          <a:xfrm>
            <a:off x="3178175" y="3860800"/>
            <a:ext cx="1273175" cy="369888"/>
          </a:xfrm>
          <a:prstGeom prst="rect">
            <a:avLst/>
          </a:prstGeom>
          <a:noFill/>
          <a:ln w="9525">
            <a:noFill/>
            <a:miter lim="800000"/>
            <a:headEnd/>
            <a:tailEnd/>
          </a:ln>
        </p:spPr>
        <p:txBody>
          <a:bodyPr wrap="none">
            <a:spAutoFit/>
          </a:bodyPr>
          <a:lstStyle/>
          <a:p>
            <a:r>
              <a:rPr lang="el-GR" altLang="el-GR" dirty="0"/>
              <a:t>αποτίμηση</a:t>
            </a:r>
          </a:p>
        </p:txBody>
      </p:sp>
      <p:sp>
        <p:nvSpPr>
          <p:cNvPr id="17417" name="TextBox 9"/>
          <p:cNvSpPr txBox="1">
            <a:spLocks noChangeArrowheads="1"/>
          </p:cNvSpPr>
          <p:nvPr/>
        </p:nvSpPr>
        <p:spPr bwMode="auto">
          <a:xfrm>
            <a:off x="3178175" y="4365625"/>
            <a:ext cx="1338263" cy="369888"/>
          </a:xfrm>
          <a:prstGeom prst="rect">
            <a:avLst/>
          </a:prstGeom>
          <a:noFill/>
          <a:ln w="9525">
            <a:noFill/>
            <a:miter lim="800000"/>
            <a:headEnd/>
            <a:tailEnd/>
          </a:ln>
        </p:spPr>
        <p:txBody>
          <a:bodyPr wrap="none">
            <a:spAutoFit/>
          </a:bodyPr>
          <a:lstStyle/>
          <a:p>
            <a:r>
              <a:rPr lang="el-GR" altLang="el-GR" dirty="0"/>
              <a:t>απομείωση</a:t>
            </a:r>
          </a:p>
        </p:txBody>
      </p:sp>
      <p:sp>
        <p:nvSpPr>
          <p:cNvPr id="17418" name="TextBox 10"/>
          <p:cNvSpPr txBox="1">
            <a:spLocks noChangeArrowheads="1"/>
          </p:cNvSpPr>
          <p:nvPr/>
        </p:nvSpPr>
        <p:spPr bwMode="auto">
          <a:xfrm>
            <a:off x="3419475" y="4913313"/>
            <a:ext cx="2584450" cy="1323975"/>
          </a:xfrm>
          <a:prstGeom prst="rect">
            <a:avLst/>
          </a:prstGeom>
          <a:noFill/>
          <a:ln w="9525">
            <a:noFill/>
            <a:miter lim="800000"/>
            <a:headEnd/>
            <a:tailEnd/>
          </a:ln>
        </p:spPr>
        <p:txBody>
          <a:bodyPr wrap="none">
            <a:spAutoFit/>
          </a:bodyPr>
          <a:lstStyle/>
          <a:p>
            <a:pPr marL="285750" indent="-285750">
              <a:buFont typeface="Arial" charset="0"/>
              <a:buChar char="•"/>
            </a:pPr>
            <a:r>
              <a:rPr lang="el-GR" altLang="el-GR" sz="1600" dirty="0"/>
              <a:t>εκτοκισμός</a:t>
            </a:r>
          </a:p>
          <a:p>
            <a:pPr marL="285750" indent="-285750">
              <a:buFont typeface="Arial" charset="0"/>
              <a:buChar char="•"/>
            </a:pPr>
            <a:r>
              <a:rPr lang="en-US" altLang="el-GR" sz="1600" dirty="0"/>
              <a:t>premium &amp; discount</a:t>
            </a:r>
          </a:p>
          <a:p>
            <a:pPr marL="285750" indent="-285750">
              <a:buFont typeface="Arial" charset="0"/>
              <a:buChar char="•"/>
            </a:pPr>
            <a:r>
              <a:rPr lang="el-GR" altLang="el-GR" sz="1600" dirty="0"/>
              <a:t>αναπόσβεστο κόστος</a:t>
            </a:r>
          </a:p>
          <a:p>
            <a:pPr marL="285750" indent="-285750">
              <a:buFont typeface="Arial" charset="0"/>
              <a:buChar char="•"/>
            </a:pPr>
            <a:r>
              <a:rPr lang="el-GR" altLang="el-GR" sz="1600" dirty="0"/>
              <a:t>πραγματικό επιτόκιο</a:t>
            </a:r>
          </a:p>
          <a:p>
            <a:pPr marL="285750" indent="-285750">
              <a:buFont typeface="Arial" charset="0"/>
              <a:buChar char="•"/>
            </a:pPr>
            <a:r>
              <a:rPr lang="el-GR" altLang="el-GR" sz="1600" dirty="0"/>
              <a:t>απόδοση μέχρι τη λήξη</a:t>
            </a:r>
          </a:p>
        </p:txBody>
      </p:sp>
      <p:cxnSp>
        <p:nvCxnSpPr>
          <p:cNvPr id="13" name="Ευθεία γραμμή σύνδεσης 12"/>
          <p:cNvCxnSpPr>
            <a:endCxn id="17411" idx="0"/>
          </p:cNvCxnSpPr>
          <p:nvPr/>
        </p:nvCxnSpPr>
        <p:spPr>
          <a:xfrm flipH="1">
            <a:off x="2051050" y="1196975"/>
            <a:ext cx="2736850" cy="647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a:endCxn id="17413" idx="0"/>
          </p:cNvCxnSpPr>
          <p:nvPr/>
        </p:nvCxnSpPr>
        <p:spPr>
          <a:xfrm>
            <a:off x="4787900" y="1196975"/>
            <a:ext cx="2663825" cy="649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4787900" y="1196975"/>
            <a:ext cx="0" cy="973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Ομάδα 40"/>
          <p:cNvGrpSpPr>
            <a:grpSpLocks/>
          </p:cNvGrpSpPr>
          <p:nvPr/>
        </p:nvGrpSpPr>
        <p:grpSpPr bwMode="auto">
          <a:xfrm>
            <a:off x="1511300" y="2492375"/>
            <a:ext cx="1547813" cy="2108200"/>
            <a:chOff x="1511831" y="2491154"/>
            <a:chExt cx="1548001" cy="2107742"/>
          </a:xfrm>
        </p:grpSpPr>
        <p:cxnSp>
          <p:nvCxnSpPr>
            <p:cNvPr id="24" name="Γωνιακή σύνδεση 23"/>
            <p:cNvCxnSpPr/>
            <p:nvPr/>
          </p:nvCxnSpPr>
          <p:spPr>
            <a:xfrm rot="16200000" flipH="1">
              <a:off x="2281955" y="2259258"/>
              <a:ext cx="545981" cy="1009773"/>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Γωνιακή σύνδεση 35"/>
            <p:cNvCxnSpPr/>
            <p:nvPr/>
          </p:nvCxnSpPr>
          <p:spPr>
            <a:xfrm rot="16200000" flipH="1">
              <a:off x="1943860" y="2421119"/>
              <a:ext cx="1044348" cy="1187594"/>
            </a:xfrm>
            <a:prstGeom prst="bentConnector2">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Γωνιακή σύνδεση 36"/>
            <p:cNvCxnSpPr/>
            <p:nvPr/>
          </p:nvCxnSpPr>
          <p:spPr>
            <a:xfrm rot="16200000" flipH="1">
              <a:off x="1583546" y="2600436"/>
              <a:ext cx="1583981" cy="1368591"/>
            </a:xfrm>
            <a:prstGeom prst="bentConnector2">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Γωνιακή σύνδεση 39"/>
            <p:cNvCxnSpPr/>
            <p:nvPr/>
          </p:nvCxnSpPr>
          <p:spPr>
            <a:xfrm rot="16200000" flipH="1">
              <a:off x="1241484" y="2780547"/>
              <a:ext cx="2088696" cy="1548001"/>
            </a:xfrm>
            <a:prstGeom prst="bentConnector2">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Ομάδα 41"/>
          <p:cNvGrpSpPr>
            <a:grpSpLocks/>
          </p:cNvGrpSpPr>
          <p:nvPr/>
        </p:nvGrpSpPr>
        <p:grpSpPr bwMode="auto">
          <a:xfrm flipH="1">
            <a:off x="7215188" y="2492375"/>
            <a:ext cx="1298575" cy="2108200"/>
            <a:chOff x="1511831" y="2491154"/>
            <a:chExt cx="1548002" cy="2107742"/>
          </a:xfrm>
        </p:grpSpPr>
        <p:cxnSp>
          <p:nvCxnSpPr>
            <p:cNvPr id="43" name="Γωνιακή σύνδεση 42"/>
            <p:cNvCxnSpPr/>
            <p:nvPr/>
          </p:nvCxnSpPr>
          <p:spPr>
            <a:xfrm rot="16200000" flipH="1">
              <a:off x="2282511" y="2259814"/>
              <a:ext cx="545981" cy="100866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Γωνιακή σύνδεση 43"/>
            <p:cNvCxnSpPr/>
            <p:nvPr/>
          </p:nvCxnSpPr>
          <p:spPr>
            <a:xfrm rot="16200000" flipH="1">
              <a:off x="1943439" y="2420695"/>
              <a:ext cx="1044348" cy="1188442"/>
            </a:xfrm>
            <a:prstGeom prst="bentConnector2">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Γωνιακή σύνδεση 44"/>
            <p:cNvCxnSpPr/>
            <p:nvPr/>
          </p:nvCxnSpPr>
          <p:spPr>
            <a:xfrm rot="16200000" flipH="1">
              <a:off x="1583733" y="2600622"/>
              <a:ext cx="1583981" cy="1368221"/>
            </a:xfrm>
            <a:prstGeom prst="bentConnector2">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Γωνιακή σύνδεση 45"/>
            <p:cNvCxnSpPr/>
            <p:nvPr/>
          </p:nvCxnSpPr>
          <p:spPr>
            <a:xfrm rot="16200000" flipH="1">
              <a:off x="1241483" y="2780546"/>
              <a:ext cx="2088696" cy="1548002"/>
            </a:xfrm>
            <a:prstGeom prst="bentConnector2">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8" name="Γωνιακή σύνδεση 47"/>
          <p:cNvCxnSpPr/>
          <p:nvPr/>
        </p:nvCxnSpPr>
        <p:spPr>
          <a:xfrm rot="16200000" flipH="1">
            <a:off x="358775" y="2960688"/>
            <a:ext cx="3097213" cy="2160587"/>
          </a:xfrm>
          <a:prstGeom prst="bentConnector2">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Στρογγυλεμένο ορθογώνιο 50"/>
          <p:cNvSpPr/>
          <p:nvPr/>
        </p:nvSpPr>
        <p:spPr>
          <a:xfrm>
            <a:off x="3348038" y="4913313"/>
            <a:ext cx="2655887" cy="13239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cSld>
  <p:clrMapOvr>
    <a:masterClrMapping/>
  </p:clrMapOvr>
  <p:transition spd="med">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9468" y="276225"/>
            <a:ext cx="8815019" cy="920750"/>
          </a:xfrm>
          <a:noFill/>
        </p:spPr>
        <p:txBody>
          <a:bodyPr>
            <a:noAutofit/>
          </a:bodyPr>
          <a:lstStyle/>
          <a:p>
            <a:pPr eaLnBrk="1" hangingPunct="1"/>
            <a:r>
              <a:rPr lang="el-GR" sz="3000" b="1" dirty="0" smtClean="0">
                <a:solidFill>
                  <a:schemeClr val="accent2">
                    <a:lumMod val="50000"/>
                  </a:schemeClr>
                </a:solidFill>
              </a:rPr>
              <a:t>Θέματα που προκύπτουν κατά την αγορά χρηματοοικονομικών μέσων στη δευτερογενή αγορά</a:t>
            </a:r>
          </a:p>
        </p:txBody>
      </p:sp>
      <p:grpSp>
        <p:nvGrpSpPr>
          <p:cNvPr id="2" name="Group 3"/>
          <p:cNvGrpSpPr>
            <a:grpSpLocks/>
          </p:cNvGrpSpPr>
          <p:nvPr/>
        </p:nvGrpSpPr>
        <p:grpSpPr bwMode="auto">
          <a:xfrm>
            <a:off x="1979735" y="1484313"/>
            <a:ext cx="4463562" cy="1079500"/>
            <a:chOff x="975" y="981"/>
            <a:chExt cx="3175" cy="680"/>
          </a:xfrm>
        </p:grpSpPr>
        <p:sp>
          <p:nvSpPr>
            <p:cNvPr id="25614" name="Line 4"/>
            <p:cNvSpPr>
              <a:spLocks noChangeShapeType="1"/>
            </p:cNvSpPr>
            <p:nvPr/>
          </p:nvSpPr>
          <p:spPr bwMode="auto">
            <a:xfrm flipH="1">
              <a:off x="975" y="981"/>
              <a:ext cx="1587" cy="680"/>
            </a:xfrm>
            <a:prstGeom prst="line">
              <a:avLst/>
            </a:prstGeom>
            <a:noFill/>
            <a:ln w="9525">
              <a:solidFill>
                <a:schemeClr val="tx1"/>
              </a:solidFill>
              <a:round/>
              <a:headEnd/>
              <a:tailEnd/>
            </a:ln>
            <a:effectLst/>
          </p:spPr>
          <p:txBody>
            <a:bodyPr/>
            <a:lstStyle/>
            <a:p>
              <a:endParaRPr lang="el-GR" dirty="0"/>
            </a:p>
          </p:txBody>
        </p:sp>
        <p:sp>
          <p:nvSpPr>
            <p:cNvPr id="25615" name="Line 5"/>
            <p:cNvSpPr>
              <a:spLocks noChangeShapeType="1"/>
            </p:cNvSpPr>
            <p:nvPr/>
          </p:nvSpPr>
          <p:spPr bwMode="auto">
            <a:xfrm>
              <a:off x="2562" y="981"/>
              <a:ext cx="1588" cy="680"/>
            </a:xfrm>
            <a:prstGeom prst="line">
              <a:avLst/>
            </a:prstGeom>
            <a:noFill/>
            <a:ln w="9525">
              <a:solidFill>
                <a:schemeClr val="tx1"/>
              </a:solidFill>
              <a:round/>
              <a:headEnd/>
              <a:tailEnd/>
            </a:ln>
            <a:effectLst/>
          </p:spPr>
          <p:txBody>
            <a:bodyPr/>
            <a:lstStyle/>
            <a:p>
              <a:endParaRPr lang="el-GR" dirty="0"/>
            </a:p>
          </p:txBody>
        </p:sp>
      </p:grpSp>
      <p:sp>
        <p:nvSpPr>
          <p:cNvPr id="25604" name="Text Box 6"/>
          <p:cNvSpPr txBox="1">
            <a:spLocks noChangeArrowheads="1"/>
          </p:cNvSpPr>
          <p:nvPr/>
        </p:nvSpPr>
        <p:spPr bwMode="auto">
          <a:xfrm>
            <a:off x="251520" y="2630489"/>
            <a:ext cx="3744416" cy="830997"/>
          </a:xfrm>
          <a:prstGeom prst="rect">
            <a:avLst/>
          </a:prstGeom>
          <a:noFill/>
          <a:ln w="9525">
            <a:noFill/>
            <a:miter lim="800000"/>
            <a:headEnd/>
            <a:tailEnd/>
          </a:ln>
          <a:effectLst/>
        </p:spPr>
        <p:txBody>
          <a:bodyPr wrap="square">
            <a:spAutoFit/>
          </a:bodyPr>
          <a:lstStyle/>
          <a:p>
            <a:pPr algn="ctr"/>
            <a:r>
              <a:rPr lang="el-GR" sz="2400" b="1" dirty="0">
                <a:solidFill>
                  <a:srgbClr val="002060"/>
                </a:solidFill>
              </a:rPr>
              <a:t>αγορά πάνω από </a:t>
            </a:r>
            <a:r>
              <a:rPr lang="el-GR" sz="2400" b="1" dirty="0" smtClean="0">
                <a:solidFill>
                  <a:srgbClr val="002060"/>
                </a:solidFill>
              </a:rPr>
              <a:t>την </a:t>
            </a:r>
            <a:r>
              <a:rPr lang="el-GR" sz="2400" b="1" dirty="0">
                <a:solidFill>
                  <a:srgbClr val="002060"/>
                </a:solidFill>
              </a:rPr>
              <a:t>ονομαστική αξία</a:t>
            </a:r>
          </a:p>
        </p:txBody>
      </p:sp>
      <p:sp>
        <p:nvSpPr>
          <p:cNvPr id="25605" name="Text Box 7"/>
          <p:cNvSpPr txBox="1">
            <a:spLocks noChangeArrowheads="1"/>
          </p:cNvSpPr>
          <p:nvPr/>
        </p:nvSpPr>
        <p:spPr bwMode="auto">
          <a:xfrm>
            <a:off x="5076056" y="2630489"/>
            <a:ext cx="3600400" cy="830997"/>
          </a:xfrm>
          <a:prstGeom prst="rect">
            <a:avLst/>
          </a:prstGeom>
          <a:noFill/>
          <a:ln w="9525">
            <a:noFill/>
            <a:miter lim="800000"/>
            <a:headEnd/>
            <a:tailEnd/>
          </a:ln>
          <a:effectLst/>
        </p:spPr>
        <p:txBody>
          <a:bodyPr wrap="square">
            <a:spAutoFit/>
          </a:bodyPr>
          <a:lstStyle/>
          <a:p>
            <a:pPr algn="ctr"/>
            <a:r>
              <a:rPr lang="el-GR" sz="2400" b="1" dirty="0">
                <a:solidFill>
                  <a:srgbClr val="FF0000"/>
                </a:solidFill>
              </a:rPr>
              <a:t>αγορά κάτω </a:t>
            </a:r>
            <a:r>
              <a:rPr lang="el-GR" sz="2400" b="1" dirty="0" smtClean="0">
                <a:solidFill>
                  <a:srgbClr val="FF0000"/>
                </a:solidFill>
              </a:rPr>
              <a:t>από την </a:t>
            </a:r>
            <a:r>
              <a:rPr lang="el-GR" sz="2400" b="1" dirty="0">
                <a:solidFill>
                  <a:srgbClr val="FF0000"/>
                </a:solidFill>
              </a:rPr>
              <a:t>ονομαστική αξία</a:t>
            </a:r>
          </a:p>
        </p:txBody>
      </p:sp>
      <p:sp>
        <p:nvSpPr>
          <p:cNvPr id="25606" name="Text Box 8"/>
          <p:cNvSpPr txBox="1">
            <a:spLocks noChangeArrowheads="1"/>
          </p:cNvSpPr>
          <p:nvPr/>
        </p:nvSpPr>
        <p:spPr bwMode="auto">
          <a:xfrm>
            <a:off x="971600" y="3690938"/>
            <a:ext cx="1576923" cy="461665"/>
          </a:xfrm>
          <a:prstGeom prst="rect">
            <a:avLst/>
          </a:prstGeom>
          <a:noFill/>
          <a:ln w="9525">
            <a:noFill/>
            <a:miter lim="800000"/>
            <a:headEnd/>
            <a:tailEnd/>
          </a:ln>
          <a:effectLst/>
        </p:spPr>
        <p:txBody>
          <a:bodyPr wrap="square">
            <a:spAutoFit/>
          </a:bodyPr>
          <a:lstStyle/>
          <a:p>
            <a:pPr algn="ctr"/>
            <a:r>
              <a:rPr lang="en-US" sz="2400" b="1" dirty="0">
                <a:solidFill>
                  <a:srgbClr val="0000FF"/>
                </a:solidFill>
              </a:rPr>
              <a:t>Premium</a:t>
            </a:r>
            <a:endParaRPr lang="el-GR" sz="2400" b="1" dirty="0">
              <a:solidFill>
                <a:srgbClr val="0000FF"/>
              </a:solidFill>
            </a:endParaRPr>
          </a:p>
        </p:txBody>
      </p:sp>
      <p:sp>
        <p:nvSpPr>
          <p:cNvPr id="25607" name="Text Box 9"/>
          <p:cNvSpPr txBox="1">
            <a:spLocks noChangeArrowheads="1"/>
          </p:cNvSpPr>
          <p:nvPr/>
        </p:nvSpPr>
        <p:spPr bwMode="auto">
          <a:xfrm>
            <a:off x="179512" y="4652964"/>
            <a:ext cx="3744416" cy="830997"/>
          </a:xfrm>
          <a:prstGeom prst="rect">
            <a:avLst/>
          </a:prstGeom>
          <a:noFill/>
          <a:ln w="9525">
            <a:noFill/>
            <a:miter lim="800000"/>
            <a:headEnd/>
            <a:tailEnd/>
          </a:ln>
          <a:effectLst/>
        </p:spPr>
        <p:txBody>
          <a:bodyPr wrap="square">
            <a:spAutoFit/>
          </a:bodyPr>
          <a:lstStyle/>
          <a:p>
            <a:pPr algn="ctr"/>
            <a:r>
              <a:rPr lang="el-GR" sz="2400" b="1" dirty="0">
                <a:solidFill>
                  <a:srgbClr val="0070C0"/>
                </a:solidFill>
              </a:rPr>
              <a:t>Αποσβένεται </a:t>
            </a:r>
            <a:r>
              <a:rPr lang="el-GR" sz="2400" b="1" dirty="0" smtClean="0">
                <a:solidFill>
                  <a:srgbClr val="0070C0"/>
                </a:solidFill>
              </a:rPr>
              <a:t>σε </a:t>
            </a:r>
            <a:r>
              <a:rPr lang="el-GR" sz="2400" b="1" dirty="0">
                <a:solidFill>
                  <a:srgbClr val="0070C0"/>
                </a:solidFill>
              </a:rPr>
              <a:t>βάρος του ονομαστικού επιτοκίου</a:t>
            </a:r>
          </a:p>
        </p:txBody>
      </p:sp>
      <p:sp>
        <p:nvSpPr>
          <p:cNvPr id="25608" name="Text Box 10"/>
          <p:cNvSpPr txBox="1">
            <a:spLocks noChangeArrowheads="1"/>
          </p:cNvSpPr>
          <p:nvPr/>
        </p:nvSpPr>
        <p:spPr bwMode="auto">
          <a:xfrm>
            <a:off x="4860032" y="4653136"/>
            <a:ext cx="3816424" cy="830997"/>
          </a:xfrm>
          <a:prstGeom prst="rect">
            <a:avLst/>
          </a:prstGeom>
          <a:noFill/>
          <a:ln w="9525">
            <a:noFill/>
            <a:miter lim="800000"/>
            <a:headEnd/>
            <a:tailEnd/>
          </a:ln>
          <a:effectLst/>
        </p:spPr>
        <p:txBody>
          <a:bodyPr wrap="square">
            <a:spAutoFit/>
          </a:bodyPr>
          <a:lstStyle/>
          <a:p>
            <a:pPr algn="ctr"/>
            <a:r>
              <a:rPr lang="el-GR" sz="2400" b="1" dirty="0">
                <a:solidFill>
                  <a:srgbClr val="FF0066"/>
                </a:solidFill>
              </a:rPr>
              <a:t>Αποσβένεται </a:t>
            </a:r>
            <a:r>
              <a:rPr lang="el-GR" sz="2400" b="1" dirty="0" smtClean="0">
                <a:solidFill>
                  <a:srgbClr val="FF0066"/>
                </a:solidFill>
              </a:rPr>
              <a:t>με </a:t>
            </a:r>
            <a:r>
              <a:rPr lang="el-GR" sz="2400" b="1" dirty="0">
                <a:solidFill>
                  <a:srgbClr val="FF0066"/>
                </a:solidFill>
              </a:rPr>
              <a:t>αύξηση του ονομαστικού επιτοκίου</a:t>
            </a:r>
          </a:p>
        </p:txBody>
      </p:sp>
      <p:sp>
        <p:nvSpPr>
          <p:cNvPr id="25609" name="Text Box 11"/>
          <p:cNvSpPr txBox="1">
            <a:spLocks noChangeArrowheads="1"/>
          </p:cNvSpPr>
          <p:nvPr/>
        </p:nvSpPr>
        <p:spPr bwMode="auto">
          <a:xfrm>
            <a:off x="5927482" y="3763963"/>
            <a:ext cx="1668854" cy="461665"/>
          </a:xfrm>
          <a:prstGeom prst="rect">
            <a:avLst/>
          </a:prstGeom>
          <a:noFill/>
          <a:ln w="9525">
            <a:noFill/>
            <a:miter lim="800000"/>
            <a:headEnd/>
            <a:tailEnd/>
          </a:ln>
          <a:effectLst/>
        </p:spPr>
        <p:txBody>
          <a:bodyPr wrap="square">
            <a:spAutoFit/>
          </a:bodyPr>
          <a:lstStyle/>
          <a:p>
            <a:pPr algn="ctr"/>
            <a:r>
              <a:rPr lang="en-US" sz="2400" b="1" dirty="0">
                <a:solidFill>
                  <a:srgbClr val="C00000"/>
                </a:solidFill>
              </a:rPr>
              <a:t>Discount</a:t>
            </a:r>
            <a:endParaRPr lang="el-GR" sz="2400" b="1" dirty="0">
              <a:solidFill>
                <a:srgbClr val="C00000"/>
              </a:solidFill>
            </a:endParaRPr>
          </a:p>
        </p:txBody>
      </p:sp>
      <p:sp>
        <p:nvSpPr>
          <p:cNvPr id="25610" name="Line 12"/>
          <p:cNvSpPr>
            <a:spLocks noChangeShapeType="1"/>
          </p:cNvSpPr>
          <p:nvPr/>
        </p:nvSpPr>
        <p:spPr bwMode="auto">
          <a:xfrm>
            <a:off x="1935774" y="3284539"/>
            <a:ext cx="0" cy="504825"/>
          </a:xfrm>
          <a:prstGeom prst="line">
            <a:avLst/>
          </a:prstGeom>
          <a:noFill/>
          <a:ln w="9525">
            <a:solidFill>
              <a:schemeClr val="tx1"/>
            </a:solidFill>
            <a:round/>
            <a:headEnd/>
            <a:tailEnd type="triangle" w="med" len="med"/>
          </a:ln>
          <a:effectLst/>
        </p:spPr>
        <p:txBody>
          <a:bodyPr/>
          <a:lstStyle/>
          <a:p>
            <a:endParaRPr lang="el-GR" dirty="0"/>
          </a:p>
        </p:txBody>
      </p:sp>
      <p:sp>
        <p:nvSpPr>
          <p:cNvPr id="25611" name="Line 13"/>
          <p:cNvSpPr>
            <a:spLocks noChangeShapeType="1"/>
          </p:cNvSpPr>
          <p:nvPr/>
        </p:nvSpPr>
        <p:spPr bwMode="auto">
          <a:xfrm>
            <a:off x="1935774" y="4149726"/>
            <a:ext cx="0" cy="504825"/>
          </a:xfrm>
          <a:prstGeom prst="line">
            <a:avLst/>
          </a:prstGeom>
          <a:noFill/>
          <a:ln w="9525">
            <a:solidFill>
              <a:schemeClr val="tx1"/>
            </a:solidFill>
            <a:round/>
            <a:headEnd/>
            <a:tailEnd type="triangle" w="med" len="med"/>
          </a:ln>
          <a:effectLst/>
        </p:spPr>
        <p:txBody>
          <a:bodyPr/>
          <a:lstStyle/>
          <a:p>
            <a:endParaRPr lang="el-GR" dirty="0"/>
          </a:p>
        </p:txBody>
      </p:sp>
      <p:sp>
        <p:nvSpPr>
          <p:cNvPr id="25612" name="Line 14"/>
          <p:cNvSpPr>
            <a:spLocks noChangeShapeType="1"/>
          </p:cNvSpPr>
          <p:nvPr/>
        </p:nvSpPr>
        <p:spPr bwMode="auto">
          <a:xfrm>
            <a:off x="6472604" y="3357564"/>
            <a:ext cx="0" cy="504825"/>
          </a:xfrm>
          <a:prstGeom prst="line">
            <a:avLst/>
          </a:prstGeom>
          <a:noFill/>
          <a:ln w="9525">
            <a:solidFill>
              <a:schemeClr val="tx1"/>
            </a:solidFill>
            <a:round/>
            <a:headEnd/>
            <a:tailEnd type="triangle" w="med" len="med"/>
          </a:ln>
          <a:effectLst/>
        </p:spPr>
        <p:txBody>
          <a:bodyPr/>
          <a:lstStyle/>
          <a:p>
            <a:endParaRPr lang="el-GR" dirty="0"/>
          </a:p>
        </p:txBody>
      </p:sp>
      <p:sp>
        <p:nvSpPr>
          <p:cNvPr id="25613" name="Line 15"/>
          <p:cNvSpPr>
            <a:spLocks noChangeShapeType="1"/>
          </p:cNvSpPr>
          <p:nvPr/>
        </p:nvSpPr>
        <p:spPr bwMode="auto">
          <a:xfrm>
            <a:off x="6472604" y="4149726"/>
            <a:ext cx="0" cy="504825"/>
          </a:xfrm>
          <a:prstGeom prst="line">
            <a:avLst/>
          </a:prstGeom>
          <a:noFill/>
          <a:ln w="9525">
            <a:solidFill>
              <a:schemeClr val="tx1"/>
            </a:solidFill>
            <a:round/>
            <a:headEnd/>
            <a:tailEnd type="triangle" w="med" len="med"/>
          </a:ln>
          <a:effectLst/>
        </p:spPr>
        <p:txBody>
          <a:bodyPr/>
          <a:lstStyle/>
          <a:p>
            <a:endParaRPr lang="el-GR" dirty="0"/>
          </a:p>
        </p:txBody>
      </p:sp>
    </p:spTree>
  </p:cSld>
  <p:clrMapOvr>
    <a:masterClrMapping/>
  </p:clrMapOvr>
  <p:transition spd="med">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6226"/>
            <a:ext cx="8077200" cy="1065213"/>
          </a:xfrm>
          <a:noFill/>
        </p:spPr>
        <p:txBody>
          <a:bodyPr>
            <a:normAutofit fontScale="90000"/>
          </a:bodyPr>
          <a:lstStyle/>
          <a:p>
            <a:pPr eaLnBrk="1" hangingPunct="1"/>
            <a:r>
              <a:rPr lang="el-GR" b="1" dirty="0" smtClean="0">
                <a:solidFill>
                  <a:srgbClr val="006600"/>
                </a:solidFill>
              </a:rPr>
              <a:t>Πραγματικό επιτόκιο</a:t>
            </a:r>
            <a:br>
              <a:rPr lang="el-GR" b="1" dirty="0" smtClean="0">
                <a:solidFill>
                  <a:srgbClr val="006600"/>
                </a:solidFill>
              </a:rPr>
            </a:br>
            <a:r>
              <a:rPr lang="en-US" b="1" dirty="0" smtClean="0">
                <a:solidFill>
                  <a:srgbClr val="006600"/>
                </a:solidFill>
              </a:rPr>
              <a:t>Effective Interest Rate (EIR)</a:t>
            </a:r>
            <a:endParaRPr lang="el-GR" b="1" dirty="0" smtClean="0">
              <a:solidFill>
                <a:srgbClr val="006600"/>
              </a:solidFill>
            </a:endParaRPr>
          </a:p>
        </p:txBody>
      </p:sp>
      <p:sp>
        <p:nvSpPr>
          <p:cNvPr id="26627" name="Rectangle 3"/>
          <p:cNvSpPr>
            <a:spLocks noGrp="1" noChangeArrowheads="1"/>
          </p:cNvSpPr>
          <p:nvPr>
            <p:ph type="body" idx="1"/>
          </p:nvPr>
        </p:nvSpPr>
        <p:spPr/>
        <p:txBody>
          <a:bodyPr>
            <a:noAutofit/>
          </a:bodyPr>
          <a:lstStyle/>
          <a:p>
            <a:pPr algn="just" eaLnBrk="1" hangingPunct="1">
              <a:lnSpc>
                <a:spcPct val="115000"/>
              </a:lnSpc>
            </a:pPr>
            <a:r>
              <a:rPr lang="el-GR" sz="2800" dirty="0" smtClean="0"/>
              <a:t>Είναι το επιτόκιο που εξισώνει τις αναμενόμενες ταμειακές ροές ενός τίτλου με την καθαρή λογιστική του αξία</a:t>
            </a:r>
          </a:p>
          <a:p>
            <a:pPr algn="just" eaLnBrk="1" hangingPunct="1">
              <a:lnSpc>
                <a:spcPct val="115000"/>
              </a:lnSpc>
              <a:spcBef>
                <a:spcPct val="50000"/>
              </a:spcBef>
            </a:pPr>
            <a:r>
              <a:rPr lang="el-GR" sz="2800" dirty="0" smtClean="0"/>
              <a:t>Κατά τον υπολογισμό λαμβάνονται υπόψη:</a:t>
            </a:r>
          </a:p>
          <a:p>
            <a:pPr lvl="1" algn="just" eaLnBrk="1" hangingPunct="1"/>
            <a:r>
              <a:rPr lang="el-GR" dirty="0" smtClean="0"/>
              <a:t>έσοδα και έξοδα συναλλαγής που έχουν σχέση με τη δημιουργία του χρηματοοικονομικού μέσου,</a:t>
            </a:r>
          </a:p>
          <a:p>
            <a:pPr lvl="1" algn="just" eaLnBrk="1" hangingPunct="1"/>
            <a:r>
              <a:rPr lang="en-US" dirty="0" smtClean="0"/>
              <a:t>premiums </a:t>
            </a:r>
            <a:r>
              <a:rPr lang="el-GR" dirty="0" smtClean="0"/>
              <a:t>ή </a:t>
            </a:r>
            <a:r>
              <a:rPr lang="en-US" dirty="0" smtClean="0"/>
              <a:t>discounts</a:t>
            </a:r>
            <a:endParaRPr lang="el-GR" dirty="0" smtClean="0"/>
          </a:p>
          <a:p>
            <a:pPr algn="just" eaLnBrk="1" hangingPunct="1">
              <a:lnSpc>
                <a:spcPct val="115000"/>
              </a:lnSpc>
              <a:spcBef>
                <a:spcPct val="50000"/>
              </a:spcBef>
            </a:pPr>
            <a:r>
              <a:rPr lang="el-GR" sz="2800" dirty="0" smtClean="0"/>
              <a:t>Μελλοντικές ζημιές από πιστωτικό κίνδυνο δεν λαμβάνονται υπόψη</a:t>
            </a:r>
          </a:p>
        </p:txBody>
      </p:sp>
    </p:spTree>
  </p:cSld>
  <p:clrMapOvr>
    <a:masterClrMapping/>
  </p:clrMapOvr>
  <p:transition spd="med">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1520" y="276225"/>
            <a:ext cx="8282880" cy="1079500"/>
          </a:xfrm>
          <a:noFill/>
        </p:spPr>
        <p:txBody>
          <a:bodyPr>
            <a:normAutofit fontScale="90000"/>
          </a:bodyPr>
          <a:lstStyle/>
          <a:p>
            <a:pPr eaLnBrk="1" hangingPunct="1"/>
            <a:r>
              <a:rPr lang="el-GR" b="1" dirty="0" smtClean="0">
                <a:solidFill>
                  <a:srgbClr val="006600"/>
                </a:solidFill>
              </a:rPr>
              <a:t>Μέθοδος του πραγματικού επιτοκίου</a:t>
            </a:r>
            <a:br>
              <a:rPr lang="el-GR" b="1" dirty="0" smtClean="0">
                <a:solidFill>
                  <a:srgbClr val="006600"/>
                </a:solidFill>
              </a:rPr>
            </a:br>
            <a:r>
              <a:rPr lang="en-US" b="1" dirty="0" smtClean="0">
                <a:solidFill>
                  <a:srgbClr val="006600"/>
                </a:solidFill>
              </a:rPr>
              <a:t>The effective interest method</a:t>
            </a:r>
            <a:r>
              <a:rPr lang="el-GR" b="1" dirty="0" smtClean="0">
                <a:solidFill>
                  <a:srgbClr val="006600"/>
                </a:solidFill>
              </a:rPr>
              <a:t>	</a:t>
            </a:r>
            <a:r>
              <a:rPr lang="el-GR" dirty="0" smtClean="0"/>
              <a:t>	</a:t>
            </a:r>
          </a:p>
        </p:txBody>
      </p:sp>
      <p:sp>
        <p:nvSpPr>
          <p:cNvPr id="27651" name="Rectangle 3"/>
          <p:cNvSpPr>
            <a:spLocks noGrp="1" noChangeArrowheads="1"/>
          </p:cNvSpPr>
          <p:nvPr>
            <p:ph type="body" idx="1"/>
          </p:nvPr>
        </p:nvSpPr>
        <p:spPr>
          <a:xfrm>
            <a:off x="468923" y="1773238"/>
            <a:ext cx="8207533" cy="4495800"/>
          </a:xfrm>
        </p:spPr>
        <p:txBody>
          <a:bodyPr>
            <a:normAutofit/>
          </a:bodyPr>
          <a:lstStyle/>
          <a:p>
            <a:pPr marL="0" indent="0" algn="just" eaLnBrk="1" hangingPunct="1">
              <a:lnSpc>
                <a:spcPct val="155000"/>
              </a:lnSpc>
              <a:buFont typeface="Wingdings" pitchFamily="2" charset="2"/>
              <a:buNone/>
            </a:pPr>
            <a:r>
              <a:rPr lang="el-GR" sz="2800" dirty="0" smtClean="0"/>
              <a:t>Είναι μέθοδος υπολογισμού του αναπόσβεστου κόστους ενός χρηματοοικονομικού μέσου (ή ομάδας χρηματοοικονομικών μέσων) και κατανομής των εσόδων ή εξόδων από τόκους πάνω σε μία συγκεκριμένη χρονική περίοδο</a:t>
            </a:r>
          </a:p>
        </p:txBody>
      </p:sp>
    </p:spTree>
  </p:cSld>
  <p:clrMapOvr>
    <a:masterClrMapping/>
  </p:clrMapOvr>
  <p:transition spd="med">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88641"/>
            <a:ext cx="8077200" cy="576064"/>
          </a:xfrm>
          <a:noFill/>
        </p:spPr>
        <p:txBody>
          <a:bodyPr>
            <a:normAutofit fontScale="90000"/>
          </a:bodyPr>
          <a:lstStyle/>
          <a:p>
            <a:pPr eaLnBrk="1" hangingPunct="1"/>
            <a:r>
              <a:rPr lang="el-GR" b="1" dirty="0" smtClean="0">
                <a:solidFill>
                  <a:srgbClr val="006600"/>
                </a:solidFill>
              </a:rPr>
              <a:t>Απόσβεση </a:t>
            </a:r>
            <a:r>
              <a:rPr lang="en-US" b="1" dirty="0" smtClean="0">
                <a:solidFill>
                  <a:srgbClr val="006600"/>
                </a:solidFill>
              </a:rPr>
              <a:t>premium</a:t>
            </a:r>
            <a:endParaRPr lang="el-GR" b="1" dirty="0" smtClean="0">
              <a:solidFill>
                <a:srgbClr val="006600"/>
              </a:solidFill>
            </a:endParaRPr>
          </a:p>
        </p:txBody>
      </p:sp>
      <p:graphicFrame>
        <p:nvGraphicFramePr>
          <p:cNvPr id="210947" name="Group 3"/>
          <p:cNvGraphicFramePr>
            <a:graphicFrameLocks noGrp="1"/>
          </p:cNvGraphicFramePr>
          <p:nvPr>
            <p:ph type="tbl" idx="1"/>
          </p:nvPr>
        </p:nvGraphicFramePr>
        <p:xfrm>
          <a:off x="468921" y="836712"/>
          <a:ext cx="6191311" cy="3862383"/>
        </p:xfrm>
        <a:graphic>
          <a:graphicData uri="http://schemas.openxmlformats.org/drawingml/2006/table">
            <a:tbl>
              <a:tblPr/>
              <a:tblGrid>
                <a:gridCol w="367254"/>
                <a:gridCol w="1360138"/>
                <a:gridCol w="1368264"/>
                <a:gridCol w="1295138"/>
                <a:gridCol w="1800517"/>
              </a:tblGrid>
              <a:tr h="417546">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Α</a:t>
                      </a:r>
                    </a:p>
                  </a:txBody>
                  <a:tcPr marL="91429" marR="9142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Β</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Γ</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Δ</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Ε</a:t>
                      </a:r>
                    </a:p>
                  </a:txBody>
                  <a:tcPr marL="91429" marR="9142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7107">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endParaRPr kumimoji="0" lang="el-GR" sz="1800" b="1" i="0" u="none" strike="noStrike" cap="none" normalizeH="0" baseline="0" dirty="0" smtClean="0">
                        <a:ln>
                          <a:noFill/>
                        </a:ln>
                        <a:solidFill>
                          <a:srgbClr val="002060"/>
                        </a:solidFill>
                        <a:effectLst/>
                        <a:latin typeface="Arial Narrow" pitchFamily="34" charset="0"/>
                      </a:endParaRPr>
                    </a:p>
                  </a:txBody>
                  <a:tcPr marL="91429" marR="9142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Έσοδα τοκοφόρου περιόδου</a:t>
                      </a:r>
                      <a:r>
                        <a:rPr kumimoji="0" lang="en-US" sz="1800" b="1" i="0" u="none" strike="noStrike" cap="none" normalizeH="0" baseline="0" dirty="0" smtClean="0">
                          <a:ln>
                            <a:noFill/>
                          </a:ln>
                          <a:solidFill>
                            <a:srgbClr val="002060"/>
                          </a:solidFill>
                          <a:effectLst/>
                          <a:latin typeface="Arial Narrow" pitchFamily="34" charset="0"/>
                        </a:rPr>
                        <a:t> </a:t>
                      </a:r>
                      <a:r>
                        <a:rPr kumimoji="0" lang="el-GR" sz="1800" b="1" i="0" u="none" strike="noStrike" cap="none" normalizeH="0" baseline="0" dirty="0" smtClean="0">
                          <a:ln>
                            <a:noFill/>
                          </a:ln>
                          <a:solidFill>
                            <a:srgbClr val="002060"/>
                          </a:solidFill>
                          <a:effectLst/>
                          <a:latin typeface="Arial Narrow" pitchFamily="34" charset="0"/>
                        </a:rPr>
                        <a:t/>
                      </a:r>
                      <a:br>
                        <a:rPr kumimoji="0" lang="el-GR" sz="1800" b="1" i="0" u="none" strike="noStrike" cap="none" normalizeH="0" baseline="0" dirty="0" smtClean="0">
                          <a:ln>
                            <a:noFill/>
                          </a:ln>
                          <a:solidFill>
                            <a:srgbClr val="002060"/>
                          </a:solidFill>
                          <a:effectLst/>
                          <a:latin typeface="Arial Narrow" pitchFamily="34" charset="0"/>
                        </a:rPr>
                      </a:br>
                      <a:r>
                        <a:rPr kumimoji="0" lang="en-US" sz="1800" b="1" i="0" u="none" strike="noStrike" cap="none" normalizeH="0" baseline="0" dirty="0" smtClean="0">
                          <a:ln>
                            <a:noFill/>
                          </a:ln>
                          <a:solidFill>
                            <a:srgbClr val="002060"/>
                          </a:solidFill>
                          <a:effectLst/>
                          <a:latin typeface="Arial Narrow" pitchFamily="34" charset="0"/>
                        </a:rPr>
                        <a:t>E x</a:t>
                      </a:r>
                      <a:r>
                        <a:rPr kumimoji="0" lang="el-GR" sz="1800" b="1" i="0" u="none" strike="noStrike" cap="none" normalizeH="0" baseline="0" dirty="0" smtClean="0">
                          <a:ln>
                            <a:noFill/>
                          </a:ln>
                          <a:solidFill>
                            <a:srgbClr val="002060"/>
                          </a:solidFill>
                          <a:effectLst/>
                          <a:latin typeface="Arial Narrow" pitchFamily="34" charset="0"/>
                        </a:rPr>
                        <a:t> 8%</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Τοκομερίδια </a:t>
                      </a:r>
                      <a:r>
                        <a:rPr kumimoji="0" lang="el-GR" sz="1600" b="1" i="0" u="none" strike="noStrike" cap="none" normalizeH="0" baseline="0" dirty="0" smtClean="0">
                          <a:ln>
                            <a:noFill/>
                          </a:ln>
                          <a:solidFill>
                            <a:srgbClr val="002060"/>
                          </a:solidFill>
                          <a:effectLst/>
                          <a:latin typeface="Arial Narrow" pitchFamily="34" charset="0"/>
                        </a:rPr>
                        <a:t>1.000.000Χ10%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Απόσβεση </a:t>
                      </a:r>
                      <a:r>
                        <a:rPr kumimoji="0" lang="en-US" sz="1800" b="1" i="0" u="none" strike="noStrike" cap="none" normalizeH="0" baseline="0" dirty="0" smtClean="0">
                          <a:ln>
                            <a:noFill/>
                          </a:ln>
                          <a:solidFill>
                            <a:srgbClr val="002060"/>
                          </a:solidFill>
                          <a:effectLst/>
                          <a:latin typeface="Arial Narrow" pitchFamily="34" charset="0"/>
                        </a:rPr>
                        <a:t>premium</a:t>
                      </a:r>
                    </a:p>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US" sz="1800" b="1" i="0" u="none" strike="noStrike" cap="none" normalizeH="0" baseline="0" dirty="0" smtClean="0">
                          <a:ln>
                            <a:noFill/>
                          </a:ln>
                          <a:solidFill>
                            <a:srgbClr val="002060"/>
                          </a:solidFill>
                          <a:effectLst/>
                          <a:latin typeface="Arial Narrow" pitchFamily="34" charset="0"/>
                        </a:rPr>
                        <a:t>(</a:t>
                      </a:r>
                      <a:r>
                        <a:rPr kumimoji="0" lang="el-GR" sz="1800" b="1" i="0" u="none" strike="noStrike" cap="none" normalizeH="0" baseline="0" dirty="0" smtClean="0">
                          <a:ln>
                            <a:noFill/>
                          </a:ln>
                          <a:solidFill>
                            <a:srgbClr val="002060"/>
                          </a:solidFill>
                          <a:effectLst/>
                          <a:latin typeface="Arial Narrow" pitchFamily="34" charset="0"/>
                        </a:rPr>
                        <a:t>Β - Γ)</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Αναπόσβεστο κόστος στο τέλος της περιόδου</a:t>
                      </a:r>
                    </a:p>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(Ε</a:t>
                      </a:r>
                      <a:r>
                        <a:rPr kumimoji="0" lang="el-GR" sz="1800" b="1" i="0" u="none" strike="noStrike" cap="none" normalizeH="0" baseline="-14000" dirty="0" smtClean="0">
                          <a:ln>
                            <a:noFill/>
                          </a:ln>
                          <a:solidFill>
                            <a:srgbClr val="002060"/>
                          </a:solidFill>
                          <a:effectLst/>
                          <a:latin typeface="Arial Narrow" pitchFamily="34" charset="0"/>
                        </a:rPr>
                        <a:t>ν-1</a:t>
                      </a:r>
                      <a:r>
                        <a:rPr kumimoji="0" lang="el-GR" sz="1800" b="1" i="0" u="none" strike="noStrike" cap="none" normalizeH="0" baseline="0" dirty="0" smtClean="0">
                          <a:ln>
                            <a:noFill/>
                          </a:ln>
                          <a:solidFill>
                            <a:srgbClr val="002060"/>
                          </a:solidFill>
                          <a:effectLst/>
                          <a:latin typeface="Arial Narrow" pitchFamily="34" charset="0"/>
                        </a:rPr>
                        <a:t> - Δ</a:t>
                      </a:r>
                      <a:r>
                        <a:rPr kumimoji="0" lang="el-GR" sz="1800" b="1" i="0" u="none" strike="noStrike" cap="none" normalizeH="0" baseline="-14000" dirty="0" smtClean="0">
                          <a:ln>
                            <a:noFill/>
                          </a:ln>
                          <a:solidFill>
                            <a:srgbClr val="002060"/>
                          </a:solidFill>
                          <a:effectLst/>
                          <a:latin typeface="Arial Narrow" pitchFamily="34" charset="0"/>
                        </a:rPr>
                        <a:t>ν</a:t>
                      </a:r>
                      <a:r>
                        <a:rPr kumimoji="0" lang="el-GR" sz="1800" b="1" i="0" u="none" strike="noStrike" cap="none" normalizeH="0" baseline="0" dirty="0" smtClean="0">
                          <a:ln>
                            <a:noFill/>
                          </a:ln>
                          <a:solidFill>
                            <a:srgbClr val="002060"/>
                          </a:solidFill>
                          <a:effectLst/>
                          <a:latin typeface="Arial Narrow" pitchFamily="34" charset="0"/>
                        </a:rPr>
                        <a:t>)</a:t>
                      </a:r>
                    </a:p>
                  </a:txBody>
                  <a:tcPr marL="91429" marR="9142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46">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0</a:t>
                      </a:r>
                    </a:p>
                  </a:txBody>
                  <a:tcPr marL="91429" marR="9142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435100" algn="r"/>
                        </a:tabLst>
                      </a:pPr>
                      <a:r>
                        <a:rPr kumimoji="0" lang="en-US" sz="1800" b="1" i="0" u="none" strike="noStrike" cap="none" normalizeH="0" baseline="0" dirty="0" smtClean="0">
                          <a:ln>
                            <a:noFill/>
                          </a:ln>
                          <a:solidFill>
                            <a:srgbClr val="002060"/>
                          </a:solidFill>
                          <a:effectLst/>
                          <a:latin typeface="Arial Narrow" pitchFamily="34" charset="0"/>
                        </a:rPr>
                        <a:t>	</a:t>
                      </a:r>
                      <a:r>
                        <a:rPr kumimoji="0" lang="el-GR" sz="1800" b="1" i="0" u="none" strike="noStrike" cap="none" normalizeH="0" baseline="0" dirty="0" smtClean="0">
                          <a:ln>
                            <a:noFill/>
                          </a:ln>
                          <a:solidFill>
                            <a:srgbClr val="002060"/>
                          </a:solidFill>
                          <a:effectLst/>
                          <a:latin typeface="Arial Narrow" pitchFamily="34" charset="0"/>
                        </a:rPr>
                        <a:t>1.051.541,90</a:t>
                      </a:r>
                    </a:p>
                  </a:txBody>
                  <a:tcPr marL="91429" marR="9142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46">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1</a:t>
                      </a:r>
                    </a:p>
                  </a:txBody>
                  <a:tcPr marL="91429" marR="9142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84.123,40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100.000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-15.876,60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435100" algn="r"/>
                        </a:tabLst>
                      </a:pPr>
                      <a:r>
                        <a:rPr kumimoji="0" lang="el-GR" sz="1800" b="1" i="0" u="none" strike="noStrike" cap="none" normalizeH="0" baseline="0" dirty="0" smtClean="0">
                          <a:ln>
                            <a:noFill/>
                          </a:ln>
                          <a:solidFill>
                            <a:srgbClr val="002060"/>
                          </a:solidFill>
                          <a:effectLst/>
                          <a:latin typeface="Arial Narrow" pitchFamily="34" charset="0"/>
                        </a:rPr>
                        <a:t>	1.035.665,30</a:t>
                      </a:r>
                    </a:p>
                  </a:txBody>
                  <a:tcPr marL="91429" marR="9142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46">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2</a:t>
                      </a:r>
                    </a:p>
                  </a:txBody>
                  <a:tcPr marL="91429" marR="9142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82.853,20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100.000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-17.146,80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435100" algn="r"/>
                        </a:tabLst>
                      </a:pPr>
                      <a:r>
                        <a:rPr kumimoji="0" lang="el-GR" sz="1800" b="1" i="0" u="none" strike="noStrike" cap="none" normalizeH="0" baseline="0" dirty="0" smtClean="0">
                          <a:ln>
                            <a:noFill/>
                          </a:ln>
                          <a:solidFill>
                            <a:srgbClr val="002060"/>
                          </a:solidFill>
                          <a:effectLst/>
                          <a:latin typeface="Arial Narrow" pitchFamily="34" charset="0"/>
                        </a:rPr>
                        <a:t>	1.018.518,50</a:t>
                      </a:r>
                    </a:p>
                  </a:txBody>
                  <a:tcPr marL="91429" marR="9142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46">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3</a:t>
                      </a:r>
                    </a:p>
                  </a:txBody>
                  <a:tcPr marL="91429" marR="9142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81.481,50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100.000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-18.518,50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435100" algn="r"/>
                        </a:tabLst>
                      </a:pPr>
                      <a:r>
                        <a:rPr kumimoji="0" lang="en-US" sz="1800" b="1" i="0" u="none" strike="noStrike" cap="none" normalizeH="0" baseline="0" dirty="0" smtClean="0">
                          <a:ln>
                            <a:noFill/>
                          </a:ln>
                          <a:solidFill>
                            <a:srgbClr val="002060"/>
                          </a:solidFill>
                          <a:effectLst/>
                          <a:latin typeface="Arial Narrow" pitchFamily="34" charset="0"/>
                        </a:rPr>
                        <a:t>	</a:t>
                      </a:r>
                      <a:r>
                        <a:rPr kumimoji="0" lang="el-GR" sz="1800" b="1" i="0" u="none" strike="noStrike" cap="none" normalizeH="0" baseline="0" dirty="0" smtClean="0">
                          <a:ln>
                            <a:noFill/>
                          </a:ln>
                          <a:solidFill>
                            <a:srgbClr val="002060"/>
                          </a:solidFill>
                          <a:effectLst/>
                          <a:latin typeface="Arial Narrow" pitchFamily="34" charset="0"/>
                        </a:rPr>
                        <a:t>1.000.000,00</a:t>
                      </a:r>
                    </a:p>
                  </a:txBody>
                  <a:tcPr marL="91429" marR="9142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46">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Σ</a:t>
                      </a:r>
                    </a:p>
                  </a:txBody>
                  <a:tcPr marL="91429" marR="9142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248.458,10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300.000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002060"/>
                          </a:solidFill>
                          <a:effectLst/>
                          <a:latin typeface="Arial Narrow" pitchFamily="34" charset="0"/>
                        </a:rPr>
                        <a:t>-51.541,90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435100" algn="r"/>
                        </a:tabLst>
                      </a:pPr>
                      <a:r>
                        <a:rPr kumimoji="0" lang="en-US" sz="1800" b="1" i="0" u="none" strike="noStrike" cap="none" normalizeH="0" baseline="0" dirty="0" smtClean="0">
                          <a:ln>
                            <a:noFill/>
                          </a:ln>
                          <a:solidFill>
                            <a:srgbClr val="002060"/>
                          </a:solidFill>
                          <a:effectLst/>
                          <a:latin typeface="Arial Narrow" pitchFamily="34" charset="0"/>
                        </a:rPr>
                        <a:t>	</a:t>
                      </a:r>
                      <a:r>
                        <a:rPr kumimoji="0" lang="el-GR" sz="1800" b="1" i="0" u="none" strike="noStrike" cap="none" normalizeH="0" baseline="0" dirty="0" smtClean="0">
                          <a:ln>
                            <a:noFill/>
                          </a:ln>
                          <a:solidFill>
                            <a:srgbClr val="002060"/>
                          </a:solidFill>
                          <a:effectLst/>
                          <a:latin typeface="Arial Narrow" pitchFamily="34" charset="0"/>
                        </a:rPr>
                        <a:t>-</a:t>
                      </a:r>
                    </a:p>
                  </a:txBody>
                  <a:tcPr marL="91429" marR="9142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25" name="Text Box 53"/>
          <p:cNvSpPr txBox="1">
            <a:spLocks noChangeArrowheads="1"/>
          </p:cNvSpPr>
          <p:nvPr/>
        </p:nvSpPr>
        <p:spPr bwMode="auto">
          <a:xfrm>
            <a:off x="464527" y="5153026"/>
            <a:ext cx="2303585" cy="1616075"/>
          </a:xfrm>
          <a:prstGeom prst="rect">
            <a:avLst/>
          </a:prstGeom>
          <a:noFill/>
          <a:ln w="9525">
            <a:noFill/>
            <a:miter lim="800000"/>
            <a:headEnd/>
            <a:tailEnd/>
          </a:ln>
          <a:effectLst/>
        </p:spPr>
        <p:txBody>
          <a:bodyPr>
            <a:spAutoFit/>
          </a:bodyPr>
          <a:lstStyle/>
          <a:p>
            <a:pPr algn="l"/>
            <a:r>
              <a:rPr lang="el-GR" sz="2000" b="1" dirty="0">
                <a:solidFill>
                  <a:srgbClr val="002060"/>
                </a:solidFill>
                <a:latin typeface="Arial Narrow" pitchFamily="34" charset="0"/>
              </a:rPr>
              <a:t>Είναι συνολικά </a:t>
            </a:r>
          </a:p>
          <a:p>
            <a:pPr algn="l"/>
            <a:r>
              <a:rPr lang="el-GR" sz="2000" b="1" dirty="0">
                <a:solidFill>
                  <a:srgbClr val="002060"/>
                </a:solidFill>
                <a:latin typeface="Arial Narrow" pitchFamily="34" charset="0"/>
              </a:rPr>
              <a:t>μικρότερα από </a:t>
            </a:r>
            <a:r>
              <a:rPr lang="en-US" sz="2000" b="1" dirty="0">
                <a:solidFill>
                  <a:srgbClr val="002060"/>
                </a:solidFill>
                <a:latin typeface="Arial Narrow" pitchFamily="34" charset="0"/>
              </a:rPr>
              <a:t/>
            </a:r>
            <a:br>
              <a:rPr lang="en-US" sz="2000" b="1" dirty="0">
                <a:solidFill>
                  <a:srgbClr val="002060"/>
                </a:solidFill>
                <a:latin typeface="Arial Narrow" pitchFamily="34" charset="0"/>
              </a:rPr>
            </a:br>
            <a:r>
              <a:rPr lang="el-GR" sz="2000" b="1" dirty="0">
                <a:solidFill>
                  <a:srgbClr val="002060"/>
                </a:solidFill>
                <a:latin typeface="Arial Narrow" pitchFamily="34" charset="0"/>
              </a:rPr>
              <a:t>το αντίστοιχο ποσό των τοκομεριδίων κατά το </a:t>
            </a:r>
            <a:r>
              <a:rPr lang="en-US" sz="2000" b="1" dirty="0">
                <a:solidFill>
                  <a:srgbClr val="002060"/>
                </a:solidFill>
                <a:latin typeface="Arial Narrow" pitchFamily="34" charset="0"/>
              </a:rPr>
              <a:t>premium</a:t>
            </a:r>
            <a:endParaRPr lang="el-GR" sz="2000" b="1" dirty="0">
              <a:solidFill>
                <a:srgbClr val="002060"/>
              </a:solidFill>
              <a:latin typeface="Arial Narrow" pitchFamily="34" charset="0"/>
            </a:endParaRPr>
          </a:p>
        </p:txBody>
      </p:sp>
      <p:sp>
        <p:nvSpPr>
          <p:cNvPr id="28726" name="Text Box 54"/>
          <p:cNvSpPr txBox="1">
            <a:spLocks noChangeArrowheads="1"/>
          </p:cNvSpPr>
          <p:nvPr/>
        </p:nvSpPr>
        <p:spPr bwMode="auto">
          <a:xfrm>
            <a:off x="6988420" y="3852863"/>
            <a:ext cx="2035419" cy="923330"/>
          </a:xfrm>
          <a:prstGeom prst="rect">
            <a:avLst/>
          </a:prstGeom>
          <a:noFill/>
          <a:ln w="9525">
            <a:noFill/>
            <a:miter lim="800000"/>
            <a:headEnd/>
            <a:tailEnd/>
          </a:ln>
          <a:effectLst/>
        </p:spPr>
        <p:txBody>
          <a:bodyPr>
            <a:spAutoFit/>
          </a:bodyPr>
          <a:lstStyle/>
          <a:p>
            <a:r>
              <a:rPr lang="el-GR" b="1" dirty="0">
                <a:solidFill>
                  <a:srgbClr val="002060"/>
                </a:solidFill>
                <a:latin typeface="Arial Narrow" pitchFamily="34" charset="0"/>
              </a:rPr>
              <a:t>Το ποσό θα εισπραχθεί από τον εκδότη</a:t>
            </a:r>
          </a:p>
        </p:txBody>
      </p:sp>
      <p:sp>
        <p:nvSpPr>
          <p:cNvPr id="28727" name="AutoShape 55"/>
          <p:cNvSpPr>
            <a:spLocks noChangeArrowheads="1"/>
          </p:cNvSpPr>
          <p:nvPr/>
        </p:nvSpPr>
        <p:spPr bwMode="auto">
          <a:xfrm>
            <a:off x="6661639" y="4030663"/>
            <a:ext cx="430823" cy="144462"/>
          </a:xfrm>
          <a:prstGeom prst="rightArrow">
            <a:avLst>
              <a:gd name="adj1" fmla="val 50000"/>
              <a:gd name="adj2" fmla="val 74562"/>
            </a:avLst>
          </a:prstGeom>
          <a:noFill/>
          <a:ln w="9525">
            <a:solidFill>
              <a:schemeClr val="tx1"/>
            </a:solidFill>
            <a:miter lim="800000"/>
            <a:headEnd/>
            <a:tailEnd/>
          </a:ln>
          <a:effectLst/>
        </p:spPr>
        <p:txBody>
          <a:bodyPr wrap="none" anchor="ctr"/>
          <a:lstStyle/>
          <a:p>
            <a:endParaRPr lang="el-GR" dirty="0">
              <a:solidFill>
                <a:srgbClr val="002060"/>
              </a:solidFill>
            </a:endParaRPr>
          </a:p>
        </p:txBody>
      </p:sp>
      <p:sp>
        <p:nvSpPr>
          <p:cNvPr id="28728" name="AutoShape 56"/>
          <p:cNvSpPr>
            <a:spLocks noChangeArrowheads="1"/>
          </p:cNvSpPr>
          <p:nvPr/>
        </p:nvSpPr>
        <p:spPr bwMode="auto">
          <a:xfrm rot="5400000">
            <a:off x="1259743" y="4889134"/>
            <a:ext cx="431800" cy="143608"/>
          </a:xfrm>
          <a:prstGeom prst="rightArrow">
            <a:avLst>
              <a:gd name="adj1" fmla="val 50000"/>
              <a:gd name="adj2" fmla="val 75170"/>
            </a:avLst>
          </a:prstGeom>
          <a:noFill/>
          <a:ln w="9525">
            <a:solidFill>
              <a:schemeClr val="tx1"/>
            </a:solidFill>
            <a:miter lim="800000"/>
            <a:headEnd/>
            <a:tailEnd/>
          </a:ln>
          <a:effectLst/>
        </p:spPr>
        <p:txBody>
          <a:bodyPr wrap="none" anchor="ctr"/>
          <a:lstStyle/>
          <a:p>
            <a:endParaRPr lang="el-GR" dirty="0">
              <a:solidFill>
                <a:srgbClr val="002060"/>
              </a:solidFill>
            </a:endParaRPr>
          </a:p>
        </p:txBody>
      </p:sp>
      <p:sp>
        <p:nvSpPr>
          <p:cNvPr id="28729" name="AutoShape 57"/>
          <p:cNvSpPr>
            <a:spLocks noChangeArrowheads="1"/>
          </p:cNvSpPr>
          <p:nvPr/>
        </p:nvSpPr>
        <p:spPr bwMode="auto">
          <a:xfrm rot="5400000">
            <a:off x="3923812" y="4889134"/>
            <a:ext cx="431800" cy="143608"/>
          </a:xfrm>
          <a:prstGeom prst="rightArrow">
            <a:avLst>
              <a:gd name="adj1" fmla="val 50000"/>
              <a:gd name="adj2" fmla="val 75170"/>
            </a:avLst>
          </a:prstGeom>
          <a:noFill/>
          <a:ln w="9525">
            <a:solidFill>
              <a:schemeClr val="tx1"/>
            </a:solidFill>
            <a:miter lim="800000"/>
            <a:headEnd/>
            <a:tailEnd/>
          </a:ln>
          <a:effectLst/>
        </p:spPr>
        <p:txBody>
          <a:bodyPr wrap="none" anchor="ctr"/>
          <a:lstStyle/>
          <a:p>
            <a:endParaRPr lang="el-GR" dirty="0">
              <a:solidFill>
                <a:srgbClr val="002060"/>
              </a:solidFill>
            </a:endParaRPr>
          </a:p>
        </p:txBody>
      </p:sp>
      <p:sp>
        <p:nvSpPr>
          <p:cNvPr id="28730" name="Text Box 58"/>
          <p:cNvSpPr txBox="1">
            <a:spLocks noChangeArrowheads="1"/>
          </p:cNvSpPr>
          <p:nvPr/>
        </p:nvSpPr>
        <p:spPr bwMode="auto">
          <a:xfrm>
            <a:off x="3276601" y="5153026"/>
            <a:ext cx="3023591" cy="1631216"/>
          </a:xfrm>
          <a:prstGeom prst="rect">
            <a:avLst/>
          </a:prstGeom>
          <a:noFill/>
          <a:ln w="9525">
            <a:noFill/>
            <a:miter lim="800000"/>
            <a:headEnd/>
            <a:tailEnd/>
          </a:ln>
          <a:effectLst/>
        </p:spPr>
        <p:txBody>
          <a:bodyPr wrap="square">
            <a:spAutoFit/>
          </a:bodyPr>
          <a:lstStyle/>
          <a:p>
            <a:pPr algn="l">
              <a:tabLst>
                <a:tab pos="355600" algn="l"/>
              </a:tabLst>
            </a:pPr>
            <a:r>
              <a:rPr lang="el-GR" sz="2000" b="1" dirty="0">
                <a:solidFill>
                  <a:srgbClr val="002060"/>
                </a:solidFill>
                <a:latin typeface="Arial Narrow" pitchFamily="34" charset="0"/>
              </a:rPr>
              <a:t>Χ	 73... </a:t>
            </a:r>
            <a:r>
              <a:rPr lang="en-US" sz="2000" b="1" dirty="0">
                <a:solidFill>
                  <a:srgbClr val="002060"/>
                </a:solidFill>
                <a:latin typeface="Arial Narrow" pitchFamily="34" charset="0"/>
              </a:rPr>
              <a:t>T</a:t>
            </a:r>
            <a:r>
              <a:rPr lang="el-GR" sz="2000" b="1" dirty="0">
                <a:solidFill>
                  <a:srgbClr val="002060"/>
                </a:solidFill>
                <a:latin typeface="Arial Narrow" pitchFamily="34" charset="0"/>
              </a:rPr>
              <a:t>όκοι</a:t>
            </a:r>
            <a:endParaRPr lang="en-US" sz="2000" b="1" dirty="0">
              <a:solidFill>
                <a:srgbClr val="002060"/>
              </a:solidFill>
              <a:latin typeface="Arial Narrow" pitchFamily="34" charset="0"/>
            </a:endParaRPr>
          </a:p>
          <a:p>
            <a:pPr algn="l">
              <a:tabLst>
                <a:tab pos="355600" algn="l"/>
              </a:tabLst>
            </a:pPr>
            <a:r>
              <a:rPr lang="el-GR" sz="2000" b="1" dirty="0">
                <a:solidFill>
                  <a:srgbClr val="002060"/>
                </a:solidFill>
                <a:latin typeface="Arial Narrow" pitchFamily="34" charset="0"/>
              </a:rPr>
              <a:t>Π	</a:t>
            </a:r>
            <a:r>
              <a:rPr lang="en-US" sz="2000" b="1" dirty="0">
                <a:solidFill>
                  <a:srgbClr val="002060"/>
                </a:solidFill>
                <a:latin typeface="Arial Narrow" pitchFamily="34" charset="0"/>
              </a:rPr>
              <a:t> </a:t>
            </a:r>
            <a:r>
              <a:rPr lang="el-GR" sz="2000" b="1" dirty="0">
                <a:solidFill>
                  <a:srgbClr val="002060"/>
                </a:solidFill>
                <a:latin typeface="Arial Narrow" pitchFamily="34" charset="0"/>
              </a:rPr>
              <a:t>17...</a:t>
            </a:r>
            <a:r>
              <a:rPr lang="en-US" sz="2000" b="1" dirty="0">
                <a:solidFill>
                  <a:srgbClr val="002060"/>
                </a:solidFill>
                <a:latin typeface="Arial Narrow" pitchFamily="34" charset="0"/>
              </a:rPr>
              <a:t> Premium</a:t>
            </a:r>
            <a:endParaRPr lang="el-GR" sz="2000" b="1" dirty="0">
              <a:solidFill>
                <a:srgbClr val="002060"/>
              </a:solidFill>
              <a:latin typeface="Arial Narrow" pitchFamily="34" charset="0"/>
            </a:endParaRPr>
          </a:p>
          <a:p>
            <a:pPr>
              <a:tabLst>
                <a:tab pos="355600" algn="l"/>
              </a:tabLst>
            </a:pPr>
            <a:endParaRPr lang="el-GR" sz="2000" dirty="0">
              <a:solidFill>
                <a:srgbClr val="002060"/>
              </a:solidFill>
              <a:latin typeface="Arial Narrow" pitchFamily="34" charset="0"/>
            </a:endParaRPr>
          </a:p>
          <a:p>
            <a:pPr algn="l">
              <a:tabLst>
                <a:tab pos="355600" algn="l"/>
              </a:tabLst>
            </a:pPr>
            <a:r>
              <a:rPr lang="el-GR" sz="2000" b="1" dirty="0">
                <a:solidFill>
                  <a:srgbClr val="002060"/>
                </a:solidFill>
                <a:latin typeface="Arial Narrow" pitchFamily="34" charset="0"/>
              </a:rPr>
              <a:t>Πρόκειται για έξοδο αφού </a:t>
            </a:r>
            <a:br>
              <a:rPr lang="el-GR" sz="2000" b="1" dirty="0">
                <a:solidFill>
                  <a:srgbClr val="002060"/>
                </a:solidFill>
                <a:latin typeface="Arial Narrow" pitchFamily="34" charset="0"/>
              </a:rPr>
            </a:br>
            <a:r>
              <a:rPr lang="el-GR" sz="2000" b="1" dirty="0">
                <a:solidFill>
                  <a:srgbClr val="002060"/>
                </a:solidFill>
                <a:latin typeface="Arial Narrow" pitchFamily="34" charset="0"/>
              </a:rPr>
              <a:t>οδηγεί σε μείωση τόκων</a:t>
            </a:r>
          </a:p>
        </p:txBody>
      </p:sp>
      <p:sp>
        <p:nvSpPr>
          <p:cNvPr id="28731" name="AutoShape 59"/>
          <p:cNvSpPr>
            <a:spLocks noChangeArrowheads="1"/>
          </p:cNvSpPr>
          <p:nvPr/>
        </p:nvSpPr>
        <p:spPr bwMode="auto">
          <a:xfrm rot="5400000">
            <a:off x="3995250" y="5825759"/>
            <a:ext cx="288925" cy="143608"/>
          </a:xfrm>
          <a:prstGeom prst="rightArrow">
            <a:avLst>
              <a:gd name="adj1" fmla="val 50000"/>
              <a:gd name="adj2" fmla="val 50298"/>
            </a:avLst>
          </a:prstGeom>
          <a:noFill/>
          <a:ln w="9525">
            <a:solidFill>
              <a:schemeClr val="tx1"/>
            </a:solidFill>
            <a:miter lim="800000"/>
            <a:headEnd/>
            <a:tailEnd/>
          </a:ln>
          <a:effectLst/>
        </p:spPr>
        <p:txBody>
          <a:bodyPr wrap="none" anchor="ctr"/>
          <a:lstStyle/>
          <a:p>
            <a:endParaRPr lang="el-GR" dirty="0">
              <a:solidFill>
                <a:srgbClr val="002060"/>
              </a:solidFill>
            </a:endParaRPr>
          </a:p>
        </p:txBody>
      </p:sp>
    </p:spTree>
  </p:cSld>
  <p:clrMapOvr>
    <a:masterClrMapping/>
  </p:clrMapOvr>
  <p:transition spd="med">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88641"/>
            <a:ext cx="8219256" cy="360040"/>
          </a:xfrm>
          <a:noFill/>
        </p:spPr>
        <p:txBody>
          <a:bodyPr>
            <a:normAutofit fontScale="90000"/>
          </a:bodyPr>
          <a:lstStyle/>
          <a:p>
            <a:pPr eaLnBrk="1" hangingPunct="1"/>
            <a:r>
              <a:rPr lang="el-GR" b="1" dirty="0" smtClean="0">
                <a:solidFill>
                  <a:srgbClr val="C00000"/>
                </a:solidFill>
              </a:rPr>
              <a:t>Απόσβεση </a:t>
            </a:r>
            <a:r>
              <a:rPr lang="en-US" b="1" dirty="0" smtClean="0">
                <a:solidFill>
                  <a:srgbClr val="C00000"/>
                </a:solidFill>
              </a:rPr>
              <a:t>discount</a:t>
            </a:r>
            <a:endParaRPr lang="el-GR" b="1" dirty="0" smtClean="0">
              <a:solidFill>
                <a:srgbClr val="C00000"/>
              </a:solidFill>
            </a:endParaRPr>
          </a:p>
        </p:txBody>
      </p:sp>
      <p:graphicFrame>
        <p:nvGraphicFramePr>
          <p:cNvPr id="211971" name="Group 3"/>
          <p:cNvGraphicFramePr>
            <a:graphicFrameLocks noGrp="1"/>
          </p:cNvGraphicFramePr>
          <p:nvPr>
            <p:ph type="tbl" idx="1"/>
          </p:nvPr>
        </p:nvGraphicFramePr>
        <p:xfrm>
          <a:off x="251518" y="764707"/>
          <a:ext cx="6480721" cy="3988362"/>
        </p:xfrm>
        <a:graphic>
          <a:graphicData uri="http://schemas.openxmlformats.org/drawingml/2006/table">
            <a:tbl>
              <a:tblPr/>
              <a:tblGrid>
                <a:gridCol w="375914"/>
                <a:gridCol w="1432223"/>
                <a:gridCol w="1432223"/>
                <a:gridCol w="1355679"/>
                <a:gridCol w="1884682"/>
              </a:tblGrid>
              <a:tr h="431165">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Α</a:t>
                      </a:r>
                    </a:p>
                  </a:txBody>
                  <a:tcPr marL="91429" marR="9142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Β</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Γ</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Δ</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Ε</a:t>
                      </a:r>
                    </a:p>
                  </a:txBody>
                  <a:tcPr marL="91429" marR="9142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1372">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endParaRPr kumimoji="0" lang="el-GR" sz="1800" b="1" i="0" u="none" strike="noStrike" cap="none" normalizeH="0" baseline="0" dirty="0" smtClean="0">
                        <a:ln>
                          <a:noFill/>
                        </a:ln>
                        <a:solidFill>
                          <a:srgbClr val="C00000"/>
                        </a:solidFill>
                        <a:effectLst/>
                        <a:latin typeface="Arial Narrow" pitchFamily="34" charset="0"/>
                      </a:endParaRPr>
                    </a:p>
                  </a:txBody>
                  <a:tcPr marL="91429" marR="9142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Έσοδα τοκοφόρου περιόδου</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Τοκομερίδια </a:t>
                      </a:r>
                      <a:r>
                        <a:rPr kumimoji="0" lang="el-GR" sz="1600" b="1" i="0" u="none" strike="noStrike" cap="none" normalizeH="0" baseline="0" dirty="0" smtClean="0">
                          <a:ln>
                            <a:noFill/>
                          </a:ln>
                          <a:solidFill>
                            <a:srgbClr val="C00000"/>
                          </a:solidFill>
                          <a:effectLst/>
                          <a:latin typeface="Arial Narrow" pitchFamily="34" charset="0"/>
                        </a:rPr>
                        <a:t>1.000.000Χ10%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Απόσβεση </a:t>
                      </a:r>
                      <a:r>
                        <a:rPr kumimoji="0" lang="en-US" sz="1800" b="1" i="0" u="none" strike="noStrike" cap="none" normalizeH="0" baseline="0" dirty="0" smtClean="0">
                          <a:ln>
                            <a:noFill/>
                          </a:ln>
                          <a:solidFill>
                            <a:srgbClr val="C00000"/>
                          </a:solidFill>
                          <a:effectLst/>
                          <a:latin typeface="Arial Narrow" pitchFamily="34" charset="0"/>
                        </a:rPr>
                        <a:t>discount</a:t>
                      </a:r>
                      <a:endParaRPr kumimoji="0" lang="el-GR" sz="1800" b="1" i="0" u="none" strike="noStrike" cap="none" normalizeH="0" baseline="0" dirty="0" smtClean="0">
                        <a:ln>
                          <a:noFill/>
                        </a:ln>
                        <a:solidFill>
                          <a:srgbClr val="C00000"/>
                        </a:solidFill>
                        <a:effectLst/>
                        <a:latin typeface="Arial Narrow" pitchFamily="34" charset="0"/>
                      </a:endParaRP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Αναπόσβεστο κόστος στο τέλος της περιόδου</a:t>
                      </a:r>
                      <a:br>
                        <a:rPr kumimoji="0" lang="el-GR" sz="1800" b="1" i="0" u="none" strike="noStrike" cap="none" normalizeH="0" baseline="0" dirty="0" smtClean="0">
                          <a:ln>
                            <a:noFill/>
                          </a:ln>
                          <a:solidFill>
                            <a:srgbClr val="C00000"/>
                          </a:solidFill>
                          <a:effectLst/>
                          <a:latin typeface="Arial Narrow" pitchFamily="34" charset="0"/>
                        </a:rPr>
                      </a:br>
                      <a:r>
                        <a:rPr kumimoji="0" lang="el-GR" sz="1800" b="1" i="0" u="none" strike="noStrike" cap="none" normalizeH="0" baseline="0" dirty="0" smtClean="0">
                          <a:ln>
                            <a:noFill/>
                          </a:ln>
                          <a:solidFill>
                            <a:srgbClr val="C00000"/>
                          </a:solidFill>
                          <a:effectLst/>
                          <a:latin typeface="Arial Narrow" pitchFamily="34" charset="0"/>
                        </a:rPr>
                        <a:t>(Ε</a:t>
                      </a:r>
                      <a:r>
                        <a:rPr kumimoji="0" lang="el-GR" sz="1800" b="1" i="0" u="none" strike="noStrike" cap="none" normalizeH="0" baseline="-14000" dirty="0" smtClean="0">
                          <a:ln>
                            <a:noFill/>
                          </a:ln>
                          <a:solidFill>
                            <a:srgbClr val="C00000"/>
                          </a:solidFill>
                          <a:effectLst/>
                          <a:latin typeface="Arial Narrow" pitchFamily="34" charset="0"/>
                        </a:rPr>
                        <a:t>ν-1</a:t>
                      </a:r>
                      <a:r>
                        <a:rPr kumimoji="0" lang="el-GR" sz="1800" b="1" i="0" u="none" strike="noStrike" cap="none" normalizeH="0" baseline="0" dirty="0" smtClean="0">
                          <a:ln>
                            <a:noFill/>
                          </a:ln>
                          <a:solidFill>
                            <a:srgbClr val="C00000"/>
                          </a:solidFill>
                          <a:effectLst/>
                          <a:latin typeface="Arial Narrow" pitchFamily="34" charset="0"/>
                        </a:rPr>
                        <a:t> - Δ</a:t>
                      </a:r>
                      <a:r>
                        <a:rPr kumimoji="0" lang="el-GR" sz="1800" b="1" i="0" u="none" strike="noStrike" cap="none" normalizeH="0" baseline="-14000" dirty="0" smtClean="0">
                          <a:ln>
                            <a:noFill/>
                          </a:ln>
                          <a:solidFill>
                            <a:srgbClr val="C00000"/>
                          </a:solidFill>
                          <a:effectLst/>
                          <a:latin typeface="Arial Narrow" pitchFamily="34" charset="0"/>
                        </a:rPr>
                        <a:t>ν</a:t>
                      </a:r>
                      <a:r>
                        <a:rPr kumimoji="0" lang="el-GR" sz="1800" b="1" i="0" u="none" strike="noStrike" cap="none" normalizeH="0" baseline="0" dirty="0" smtClean="0">
                          <a:ln>
                            <a:noFill/>
                          </a:ln>
                          <a:solidFill>
                            <a:srgbClr val="C00000"/>
                          </a:solidFill>
                          <a:effectLst/>
                          <a:latin typeface="Arial Narrow" pitchFamily="34" charset="0"/>
                        </a:rPr>
                        <a:t>)</a:t>
                      </a:r>
                    </a:p>
                  </a:txBody>
                  <a:tcPr marL="91429" marR="9142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165">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0</a:t>
                      </a:r>
                    </a:p>
                  </a:txBody>
                  <a:tcPr marL="91429" marR="9142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435100" algn="r"/>
                        </a:tabLst>
                      </a:pPr>
                      <a:r>
                        <a:rPr kumimoji="0" lang="en-US" sz="1800" b="1" i="0" u="none" strike="noStrike" cap="none" normalizeH="0" baseline="0" dirty="0" smtClean="0">
                          <a:ln>
                            <a:noFill/>
                          </a:ln>
                          <a:solidFill>
                            <a:srgbClr val="C00000"/>
                          </a:solidFill>
                          <a:effectLst/>
                          <a:latin typeface="Arial Narrow" pitchFamily="34" charset="0"/>
                        </a:rPr>
                        <a:t>	</a:t>
                      </a:r>
                      <a:r>
                        <a:rPr kumimoji="0" lang="el-GR" sz="1800" b="1" i="0" u="none" strike="noStrike" cap="none" normalizeH="0" baseline="0" dirty="0" smtClean="0">
                          <a:ln>
                            <a:noFill/>
                          </a:ln>
                          <a:solidFill>
                            <a:srgbClr val="C00000"/>
                          </a:solidFill>
                          <a:effectLst/>
                          <a:latin typeface="Arial Narrow" pitchFamily="34" charset="0"/>
                        </a:rPr>
                        <a:t>907.134,70 </a:t>
                      </a:r>
                    </a:p>
                  </a:txBody>
                  <a:tcPr marL="91429" marR="9142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165">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1</a:t>
                      </a:r>
                    </a:p>
                  </a:txBody>
                  <a:tcPr marL="91429" marR="9142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126.998,90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100.000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26.998,90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435100" algn="r"/>
                        </a:tabLst>
                      </a:pPr>
                      <a:r>
                        <a:rPr kumimoji="0" lang="en-US" sz="1800" b="1" i="0" u="none" strike="noStrike" cap="none" normalizeH="0" baseline="0" dirty="0" smtClean="0">
                          <a:ln>
                            <a:noFill/>
                          </a:ln>
                          <a:solidFill>
                            <a:srgbClr val="C00000"/>
                          </a:solidFill>
                          <a:effectLst/>
                          <a:latin typeface="Arial Narrow" pitchFamily="34" charset="0"/>
                        </a:rPr>
                        <a:t>	</a:t>
                      </a:r>
                      <a:r>
                        <a:rPr kumimoji="0" lang="el-GR" sz="1800" b="1" i="0" u="none" strike="noStrike" cap="none" normalizeH="0" baseline="0" dirty="0" smtClean="0">
                          <a:ln>
                            <a:noFill/>
                          </a:ln>
                          <a:solidFill>
                            <a:srgbClr val="C00000"/>
                          </a:solidFill>
                          <a:effectLst/>
                          <a:latin typeface="Arial Narrow" pitchFamily="34" charset="0"/>
                        </a:rPr>
                        <a:t>934.133,60</a:t>
                      </a:r>
                    </a:p>
                  </a:txBody>
                  <a:tcPr marL="91429" marR="9142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165">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2</a:t>
                      </a:r>
                    </a:p>
                  </a:txBody>
                  <a:tcPr marL="91429" marR="9142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130.778,70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100.000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30.778,70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435100" algn="r"/>
                        </a:tabLst>
                      </a:pPr>
                      <a:r>
                        <a:rPr kumimoji="0" lang="en-US" sz="1800" b="1" i="0" u="none" strike="noStrike" cap="none" normalizeH="0" baseline="0" dirty="0" smtClean="0">
                          <a:ln>
                            <a:noFill/>
                          </a:ln>
                          <a:solidFill>
                            <a:srgbClr val="C00000"/>
                          </a:solidFill>
                          <a:effectLst/>
                          <a:latin typeface="Arial Narrow" pitchFamily="34" charset="0"/>
                        </a:rPr>
                        <a:t>	</a:t>
                      </a:r>
                      <a:r>
                        <a:rPr kumimoji="0" lang="el-GR" sz="1800" b="1" i="0" u="none" strike="noStrike" cap="none" normalizeH="0" baseline="0" dirty="0" smtClean="0">
                          <a:ln>
                            <a:noFill/>
                          </a:ln>
                          <a:solidFill>
                            <a:srgbClr val="C00000"/>
                          </a:solidFill>
                          <a:effectLst/>
                          <a:latin typeface="Arial Narrow" pitchFamily="34" charset="0"/>
                        </a:rPr>
                        <a:t>964.912,30</a:t>
                      </a:r>
                    </a:p>
                  </a:txBody>
                  <a:tcPr marL="91429" marR="9142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165">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3</a:t>
                      </a:r>
                    </a:p>
                  </a:txBody>
                  <a:tcPr marL="91429" marR="9142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135.087,70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100.000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35.087,70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435100" algn="r"/>
                        </a:tabLst>
                      </a:pPr>
                      <a:r>
                        <a:rPr kumimoji="0" lang="en-US" sz="1800" b="1" i="0" u="none" strike="noStrike" cap="none" normalizeH="0" baseline="0" dirty="0" smtClean="0">
                          <a:ln>
                            <a:noFill/>
                          </a:ln>
                          <a:solidFill>
                            <a:srgbClr val="C00000"/>
                          </a:solidFill>
                          <a:effectLst/>
                          <a:latin typeface="Arial Narrow" pitchFamily="34" charset="0"/>
                        </a:rPr>
                        <a:t>	</a:t>
                      </a:r>
                      <a:r>
                        <a:rPr kumimoji="0" lang="el-GR" sz="1800" b="1" i="0" u="none" strike="noStrike" cap="none" normalizeH="0" baseline="0" dirty="0" smtClean="0">
                          <a:ln>
                            <a:noFill/>
                          </a:ln>
                          <a:solidFill>
                            <a:srgbClr val="C00000"/>
                          </a:solidFill>
                          <a:effectLst/>
                          <a:latin typeface="Arial Narrow" pitchFamily="34" charset="0"/>
                        </a:rPr>
                        <a:t>1.000.000,00</a:t>
                      </a:r>
                    </a:p>
                  </a:txBody>
                  <a:tcPr marL="91429" marR="9142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165">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Σ</a:t>
                      </a:r>
                    </a:p>
                  </a:txBody>
                  <a:tcPr marL="91429" marR="9142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392.862,30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300.000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800" b="1" i="0" u="none" strike="noStrike" cap="none" normalizeH="0" baseline="0" dirty="0" smtClean="0">
                          <a:ln>
                            <a:noFill/>
                          </a:ln>
                          <a:solidFill>
                            <a:srgbClr val="C00000"/>
                          </a:solidFill>
                          <a:effectLst/>
                          <a:latin typeface="Arial Narrow" pitchFamily="34" charset="0"/>
                        </a:rPr>
                        <a:t>92.865,30</a:t>
                      </a:r>
                    </a:p>
                  </a:txBody>
                  <a:tcPr marL="91429" marR="9142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435100" algn="r"/>
                        </a:tabLst>
                      </a:pPr>
                      <a:r>
                        <a:rPr kumimoji="0" lang="en-US" sz="1800" b="1" i="0" u="none" strike="noStrike" cap="none" normalizeH="0" baseline="0" dirty="0" smtClean="0">
                          <a:ln>
                            <a:noFill/>
                          </a:ln>
                          <a:solidFill>
                            <a:srgbClr val="C00000"/>
                          </a:solidFill>
                          <a:effectLst/>
                          <a:latin typeface="Arial Narrow" pitchFamily="34" charset="0"/>
                        </a:rPr>
                        <a:t>	</a:t>
                      </a:r>
                      <a:r>
                        <a:rPr kumimoji="0" lang="el-GR" sz="1800" b="1" i="0" u="none" strike="noStrike" cap="none" normalizeH="0" baseline="0" dirty="0" smtClean="0">
                          <a:ln>
                            <a:noFill/>
                          </a:ln>
                          <a:solidFill>
                            <a:srgbClr val="C00000"/>
                          </a:solidFill>
                          <a:effectLst/>
                          <a:latin typeface="Arial Narrow" pitchFamily="34" charset="0"/>
                        </a:rPr>
                        <a:t>-</a:t>
                      </a:r>
                    </a:p>
                  </a:txBody>
                  <a:tcPr marL="91429" marR="9142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49" name="Text Box 53"/>
          <p:cNvSpPr txBox="1">
            <a:spLocks noChangeArrowheads="1"/>
          </p:cNvSpPr>
          <p:nvPr/>
        </p:nvSpPr>
        <p:spPr bwMode="auto">
          <a:xfrm>
            <a:off x="179512" y="5302251"/>
            <a:ext cx="2736304" cy="1200329"/>
          </a:xfrm>
          <a:prstGeom prst="rect">
            <a:avLst/>
          </a:prstGeom>
          <a:noFill/>
          <a:ln w="9525">
            <a:noFill/>
            <a:miter lim="800000"/>
            <a:headEnd/>
            <a:tailEnd/>
          </a:ln>
          <a:effectLst/>
        </p:spPr>
        <p:txBody>
          <a:bodyPr wrap="square">
            <a:spAutoFit/>
          </a:bodyPr>
          <a:lstStyle/>
          <a:p>
            <a:pPr algn="l"/>
            <a:r>
              <a:rPr lang="el-GR" b="1" dirty="0">
                <a:solidFill>
                  <a:srgbClr val="C00000"/>
                </a:solidFill>
                <a:latin typeface="Arial Narrow" pitchFamily="34" charset="0"/>
              </a:rPr>
              <a:t>Είναι συνολικά </a:t>
            </a:r>
            <a:r>
              <a:rPr lang="el-GR" b="1" dirty="0" smtClean="0">
                <a:solidFill>
                  <a:srgbClr val="C00000"/>
                </a:solidFill>
                <a:latin typeface="Arial Narrow" pitchFamily="34" charset="0"/>
              </a:rPr>
              <a:t>μεγαλύτερα </a:t>
            </a:r>
            <a:r>
              <a:rPr lang="el-GR" b="1" dirty="0">
                <a:solidFill>
                  <a:srgbClr val="C00000"/>
                </a:solidFill>
                <a:latin typeface="Arial Narrow" pitchFamily="34" charset="0"/>
              </a:rPr>
              <a:t>από </a:t>
            </a:r>
            <a:r>
              <a:rPr lang="el-GR" b="1" dirty="0" smtClean="0">
                <a:solidFill>
                  <a:srgbClr val="C00000"/>
                </a:solidFill>
                <a:latin typeface="Arial Narrow" pitchFamily="34" charset="0"/>
              </a:rPr>
              <a:t>το </a:t>
            </a:r>
            <a:r>
              <a:rPr lang="el-GR" b="1" dirty="0">
                <a:solidFill>
                  <a:srgbClr val="C00000"/>
                </a:solidFill>
                <a:latin typeface="Arial Narrow" pitchFamily="34" charset="0"/>
              </a:rPr>
              <a:t>αντίστοιχο ποσό των τοκομεριδίων κατά το </a:t>
            </a:r>
            <a:r>
              <a:rPr lang="en-US" b="1" dirty="0">
                <a:solidFill>
                  <a:srgbClr val="C00000"/>
                </a:solidFill>
                <a:latin typeface="Arial Narrow" pitchFamily="34" charset="0"/>
              </a:rPr>
              <a:t>discount</a:t>
            </a:r>
            <a:endParaRPr lang="el-GR" b="1" dirty="0">
              <a:solidFill>
                <a:srgbClr val="C00000"/>
              </a:solidFill>
              <a:latin typeface="Arial Narrow" pitchFamily="34" charset="0"/>
            </a:endParaRPr>
          </a:p>
        </p:txBody>
      </p:sp>
      <p:sp>
        <p:nvSpPr>
          <p:cNvPr id="29750" name="Text Box 54"/>
          <p:cNvSpPr txBox="1">
            <a:spLocks noChangeArrowheads="1"/>
          </p:cNvSpPr>
          <p:nvPr/>
        </p:nvSpPr>
        <p:spPr bwMode="auto">
          <a:xfrm>
            <a:off x="7164267" y="3886201"/>
            <a:ext cx="1979734" cy="923330"/>
          </a:xfrm>
          <a:prstGeom prst="rect">
            <a:avLst/>
          </a:prstGeom>
          <a:noFill/>
          <a:ln w="9525">
            <a:noFill/>
            <a:miter lim="800000"/>
            <a:headEnd/>
            <a:tailEnd/>
          </a:ln>
          <a:effectLst/>
        </p:spPr>
        <p:txBody>
          <a:bodyPr wrap="square">
            <a:spAutoFit/>
          </a:bodyPr>
          <a:lstStyle/>
          <a:p>
            <a:r>
              <a:rPr lang="el-GR" b="1" dirty="0">
                <a:solidFill>
                  <a:srgbClr val="C00000"/>
                </a:solidFill>
                <a:latin typeface="Arial Narrow" pitchFamily="34" charset="0"/>
              </a:rPr>
              <a:t>Το ποσό θα εισπραχθεί από τον εκδότη</a:t>
            </a:r>
          </a:p>
        </p:txBody>
      </p:sp>
      <p:sp>
        <p:nvSpPr>
          <p:cNvPr id="29751" name="AutoShape 55"/>
          <p:cNvSpPr>
            <a:spLocks noChangeArrowheads="1"/>
          </p:cNvSpPr>
          <p:nvPr/>
        </p:nvSpPr>
        <p:spPr bwMode="auto">
          <a:xfrm>
            <a:off x="6804248" y="4149080"/>
            <a:ext cx="430823" cy="144463"/>
          </a:xfrm>
          <a:prstGeom prst="rightArrow">
            <a:avLst>
              <a:gd name="adj1" fmla="val 50000"/>
              <a:gd name="adj2" fmla="val 74562"/>
            </a:avLst>
          </a:prstGeom>
          <a:noFill/>
          <a:ln w="9525">
            <a:solidFill>
              <a:schemeClr val="tx1"/>
            </a:solidFill>
            <a:miter lim="800000"/>
            <a:headEnd/>
            <a:tailEnd/>
          </a:ln>
          <a:effectLst/>
        </p:spPr>
        <p:txBody>
          <a:bodyPr wrap="none" anchor="ctr"/>
          <a:lstStyle/>
          <a:p>
            <a:endParaRPr lang="el-GR" dirty="0"/>
          </a:p>
        </p:txBody>
      </p:sp>
      <p:sp>
        <p:nvSpPr>
          <p:cNvPr id="29752" name="AutoShape 56"/>
          <p:cNvSpPr>
            <a:spLocks noChangeArrowheads="1"/>
          </p:cNvSpPr>
          <p:nvPr/>
        </p:nvSpPr>
        <p:spPr bwMode="auto">
          <a:xfrm rot="5400000">
            <a:off x="1259743" y="5038359"/>
            <a:ext cx="431800" cy="143608"/>
          </a:xfrm>
          <a:prstGeom prst="rightArrow">
            <a:avLst>
              <a:gd name="adj1" fmla="val 50000"/>
              <a:gd name="adj2" fmla="val 75170"/>
            </a:avLst>
          </a:prstGeom>
          <a:noFill/>
          <a:ln w="9525">
            <a:solidFill>
              <a:schemeClr val="tx1"/>
            </a:solidFill>
            <a:miter lim="800000"/>
            <a:headEnd/>
            <a:tailEnd/>
          </a:ln>
          <a:effectLst/>
        </p:spPr>
        <p:txBody>
          <a:bodyPr wrap="none" anchor="ctr"/>
          <a:lstStyle/>
          <a:p>
            <a:endParaRPr lang="el-GR" dirty="0"/>
          </a:p>
        </p:txBody>
      </p:sp>
      <p:sp>
        <p:nvSpPr>
          <p:cNvPr id="29753" name="AutoShape 57"/>
          <p:cNvSpPr>
            <a:spLocks noChangeArrowheads="1"/>
          </p:cNvSpPr>
          <p:nvPr/>
        </p:nvSpPr>
        <p:spPr bwMode="auto">
          <a:xfrm rot="5400000">
            <a:off x="3923812" y="5038359"/>
            <a:ext cx="431800" cy="143608"/>
          </a:xfrm>
          <a:prstGeom prst="rightArrow">
            <a:avLst>
              <a:gd name="adj1" fmla="val 50000"/>
              <a:gd name="adj2" fmla="val 75170"/>
            </a:avLst>
          </a:prstGeom>
          <a:noFill/>
          <a:ln w="9525">
            <a:solidFill>
              <a:schemeClr val="tx1"/>
            </a:solidFill>
            <a:miter lim="800000"/>
            <a:headEnd/>
            <a:tailEnd/>
          </a:ln>
          <a:effectLst/>
        </p:spPr>
        <p:txBody>
          <a:bodyPr wrap="none" anchor="ctr"/>
          <a:lstStyle/>
          <a:p>
            <a:endParaRPr lang="el-GR" dirty="0"/>
          </a:p>
        </p:txBody>
      </p:sp>
      <p:sp>
        <p:nvSpPr>
          <p:cNvPr id="29754" name="Text Box 58"/>
          <p:cNvSpPr txBox="1">
            <a:spLocks noChangeArrowheads="1"/>
          </p:cNvSpPr>
          <p:nvPr/>
        </p:nvSpPr>
        <p:spPr bwMode="auto">
          <a:xfrm>
            <a:off x="3418742" y="5302251"/>
            <a:ext cx="3457513" cy="1477328"/>
          </a:xfrm>
          <a:prstGeom prst="rect">
            <a:avLst/>
          </a:prstGeom>
          <a:noFill/>
          <a:ln w="9525">
            <a:noFill/>
            <a:miter lim="800000"/>
            <a:headEnd/>
            <a:tailEnd/>
          </a:ln>
          <a:effectLst/>
        </p:spPr>
        <p:txBody>
          <a:bodyPr wrap="square">
            <a:spAutoFit/>
          </a:bodyPr>
          <a:lstStyle/>
          <a:p>
            <a:pPr algn="l">
              <a:tabLst>
                <a:tab pos="355600" algn="l"/>
              </a:tabLst>
            </a:pPr>
            <a:r>
              <a:rPr lang="el-GR" b="1" dirty="0">
                <a:solidFill>
                  <a:srgbClr val="C00000"/>
                </a:solidFill>
                <a:latin typeface="Arial Narrow" pitchFamily="34" charset="0"/>
              </a:rPr>
              <a:t>Χ	17...</a:t>
            </a:r>
            <a:r>
              <a:rPr lang="en-US" b="1" dirty="0">
                <a:solidFill>
                  <a:srgbClr val="C00000"/>
                </a:solidFill>
                <a:latin typeface="Arial Narrow" pitchFamily="34" charset="0"/>
              </a:rPr>
              <a:t> Discount</a:t>
            </a:r>
          </a:p>
          <a:p>
            <a:pPr algn="l">
              <a:tabLst>
                <a:tab pos="355600" algn="l"/>
              </a:tabLst>
            </a:pPr>
            <a:r>
              <a:rPr lang="el-GR" b="1" dirty="0">
                <a:solidFill>
                  <a:srgbClr val="C00000"/>
                </a:solidFill>
                <a:latin typeface="Arial Narrow" pitchFamily="34" charset="0"/>
              </a:rPr>
              <a:t>Π	73... </a:t>
            </a:r>
            <a:r>
              <a:rPr lang="en-US" b="1" dirty="0">
                <a:solidFill>
                  <a:srgbClr val="C00000"/>
                </a:solidFill>
                <a:latin typeface="Arial Narrow" pitchFamily="34" charset="0"/>
              </a:rPr>
              <a:t>T</a:t>
            </a:r>
            <a:r>
              <a:rPr lang="el-GR" b="1" dirty="0">
                <a:solidFill>
                  <a:srgbClr val="C00000"/>
                </a:solidFill>
                <a:latin typeface="Arial Narrow" pitchFamily="34" charset="0"/>
              </a:rPr>
              <a:t>όκοι</a:t>
            </a:r>
          </a:p>
          <a:p>
            <a:pPr algn="l">
              <a:tabLst>
                <a:tab pos="355600" algn="l"/>
              </a:tabLst>
            </a:pPr>
            <a:endParaRPr lang="el-GR" b="1" dirty="0">
              <a:solidFill>
                <a:srgbClr val="C00000"/>
              </a:solidFill>
              <a:latin typeface="Arial Narrow" pitchFamily="34" charset="0"/>
            </a:endParaRPr>
          </a:p>
          <a:p>
            <a:pPr algn="l">
              <a:tabLst>
                <a:tab pos="355600" algn="l"/>
              </a:tabLst>
            </a:pPr>
            <a:r>
              <a:rPr lang="el-GR" b="1" dirty="0">
                <a:solidFill>
                  <a:srgbClr val="C00000"/>
                </a:solidFill>
                <a:latin typeface="Arial Narrow" pitchFamily="34" charset="0"/>
              </a:rPr>
              <a:t>Πρόκειται για έσοδο </a:t>
            </a:r>
            <a:r>
              <a:rPr lang="el-GR" b="1" dirty="0" smtClean="0">
                <a:solidFill>
                  <a:srgbClr val="C00000"/>
                </a:solidFill>
                <a:latin typeface="Arial Narrow" pitchFamily="34" charset="0"/>
              </a:rPr>
              <a:t>αφού οδηγεί </a:t>
            </a:r>
            <a:r>
              <a:rPr lang="el-GR" b="1" dirty="0">
                <a:solidFill>
                  <a:srgbClr val="C00000"/>
                </a:solidFill>
                <a:latin typeface="Arial Narrow" pitchFamily="34" charset="0"/>
              </a:rPr>
              <a:t>σε αύξηση τόκων</a:t>
            </a:r>
          </a:p>
        </p:txBody>
      </p:sp>
      <p:sp>
        <p:nvSpPr>
          <p:cNvPr id="29755" name="AutoShape 59"/>
          <p:cNvSpPr>
            <a:spLocks noChangeArrowheads="1"/>
          </p:cNvSpPr>
          <p:nvPr/>
        </p:nvSpPr>
        <p:spPr bwMode="auto">
          <a:xfrm rot="5400000">
            <a:off x="3995285" y="6021939"/>
            <a:ext cx="288925" cy="143608"/>
          </a:xfrm>
          <a:prstGeom prst="rightArrow">
            <a:avLst>
              <a:gd name="adj1" fmla="val 50000"/>
              <a:gd name="adj2" fmla="val 50298"/>
            </a:avLst>
          </a:prstGeom>
          <a:noFill/>
          <a:ln w="9525">
            <a:solidFill>
              <a:schemeClr val="tx1"/>
            </a:solidFill>
            <a:miter lim="800000"/>
            <a:headEnd/>
            <a:tailEnd/>
          </a:ln>
          <a:effectLst/>
        </p:spPr>
        <p:txBody>
          <a:bodyPr wrap="none" anchor="ctr"/>
          <a:lstStyle/>
          <a:p>
            <a:endParaRPr lang="el-GR" dirty="0"/>
          </a:p>
        </p:txBody>
      </p:sp>
    </p:spTree>
  </p:cSld>
  <p:clrMapOvr>
    <a:masterClrMapping/>
  </p:clrMapOvr>
  <p:transition spd="med">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6226"/>
            <a:ext cx="8077200" cy="720725"/>
          </a:xfrm>
          <a:noFill/>
        </p:spPr>
        <p:txBody>
          <a:bodyPr>
            <a:normAutofit fontScale="90000"/>
          </a:bodyPr>
          <a:lstStyle/>
          <a:p>
            <a:pPr eaLnBrk="1" hangingPunct="1"/>
            <a:r>
              <a:rPr lang="el-GR" b="1" dirty="0" smtClean="0">
                <a:solidFill>
                  <a:srgbClr val="006600"/>
                </a:solidFill>
              </a:rPr>
              <a:t>Απόσβεση </a:t>
            </a:r>
            <a:r>
              <a:rPr lang="en-US" b="1" dirty="0" smtClean="0">
                <a:solidFill>
                  <a:srgbClr val="006600"/>
                </a:solidFill>
              </a:rPr>
              <a:t>premium</a:t>
            </a:r>
            <a:r>
              <a:rPr lang="el-GR" b="1" dirty="0" smtClean="0">
                <a:solidFill>
                  <a:srgbClr val="006600"/>
                </a:solidFill>
              </a:rPr>
              <a:t> και </a:t>
            </a:r>
            <a:r>
              <a:rPr lang="en-US" b="1" dirty="0" smtClean="0">
                <a:solidFill>
                  <a:srgbClr val="006600"/>
                </a:solidFill>
              </a:rPr>
              <a:t>discount</a:t>
            </a:r>
            <a:endParaRPr lang="el-GR" b="1" dirty="0" smtClean="0">
              <a:solidFill>
                <a:srgbClr val="006600"/>
              </a:solidFill>
            </a:endParaRPr>
          </a:p>
        </p:txBody>
      </p:sp>
      <p:graphicFrame>
        <p:nvGraphicFramePr>
          <p:cNvPr id="212995" name="Group 3"/>
          <p:cNvGraphicFramePr>
            <a:graphicFrameLocks noGrp="1"/>
          </p:cNvGraphicFramePr>
          <p:nvPr>
            <p:ph type="tbl" idx="1"/>
          </p:nvPr>
        </p:nvGraphicFramePr>
        <p:xfrm>
          <a:off x="826477" y="1298575"/>
          <a:ext cx="6336323" cy="2560640"/>
        </p:xfrm>
        <a:graphic>
          <a:graphicData uri="http://schemas.openxmlformats.org/drawingml/2006/table">
            <a:tbl>
              <a:tblPr/>
              <a:tblGrid>
                <a:gridCol w="2141743"/>
                <a:gridCol w="2154446"/>
                <a:gridCol w="2040134"/>
              </a:tblGrid>
              <a:tr h="512128">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n-US" sz="2400" b="1" i="0" u="sng" strike="noStrike" cap="none" normalizeH="0" baseline="0" dirty="0" smtClean="0">
                          <a:ln>
                            <a:noFill/>
                          </a:ln>
                          <a:solidFill>
                            <a:srgbClr val="002060"/>
                          </a:solidFill>
                          <a:effectLst/>
                          <a:latin typeface="Arial" charset="0"/>
                        </a:rPr>
                        <a:t>Premium</a:t>
                      </a:r>
                      <a:endParaRPr kumimoji="0" lang="el-GR" sz="2400" b="1" i="0" u="sng" strike="noStrike" cap="none" normalizeH="0" baseline="0" dirty="0" smtClean="0">
                        <a:ln>
                          <a:noFill/>
                        </a:ln>
                        <a:solidFill>
                          <a:srgbClr val="002060"/>
                        </a:solidFill>
                        <a:effectLst/>
                        <a:latin typeface="Arial" charset="0"/>
                      </a:endParaRPr>
                    </a:p>
                  </a:txBody>
                  <a:tcPr marL="91449" marR="91449" marT="45726" marB="45726"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endParaRPr kumimoji="0" lang="el-GR" sz="2400" b="0" i="0" u="none" strike="noStrike" cap="none" normalizeH="0" baseline="0" dirty="0" smtClean="0">
                        <a:ln>
                          <a:noFill/>
                        </a:ln>
                        <a:solidFill>
                          <a:srgbClr val="002060"/>
                        </a:solidFill>
                        <a:effectLst/>
                        <a:latin typeface="Arial" charset="0"/>
                      </a:endParaRPr>
                    </a:p>
                  </a:txBody>
                  <a:tcPr marL="91449" marR="91449" marT="45726" marB="45726"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n-US" sz="2400" b="1" i="0" u="sng" strike="noStrike" cap="none" normalizeH="0" baseline="0" dirty="0" smtClean="0">
                          <a:ln>
                            <a:noFill/>
                          </a:ln>
                          <a:solidFill>
                            <a:srgbClr val="C00000"/>
                          </a:solidFill>
                          <a:effectLst/>
                          <a:latin typeface="Arial" charset="0"/>
                        </a:rPr>
                        <a:t>Discount</a:t>
                      </a:r>
                      <a:endParaRPr kumimoji="0" lang="el-GR" sz="2400" b="1" i="0" u="sng" strike="noStrike" cap="none" normalizeH="0" baseline="0" dirty="0" smtClean="0">
                        <a:ln>
                          <a:noFill/>
                        </a:ln>
                        <a:solidFill>
                          <a:srgbClr val="C00000"/>
                        </a:solidFill>
                        <a:effectLst/>
                        <a:latin typeface="Arial" charset="0"/>
                      </a:endParaRPr>
                    </a:p>
                  </a:txBody>
                  <a:tcPr marL="91449" marR="91449" marT="45726" marB="45726" horzOverflow="overflow">
                    <a:lnL>
                      <a:noFill/>
                    </a:lnL>
                    <a:lnR cap="flat">
                      <a:noFill/>
                    </a:lnR>
                    <a:lnT cap="flat">
                      <a:noFill/>
                    </a:lnT>
                    <a:lnB>
                      <a:noFill/>
                    </a:lnB>
                    <a:lnTlToBr>
                      <a:noFill/>
                    </a:lnTlToBr>
                    <a:lnBlToTr>
                      <a:noFill/>
                    </a:lnBlToTr>
                    <a:noFill/>
                  </a:tcPr>
                </a:tc>
              </a:tr>
              <a:tr h="512128">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n-US" sz="2400" b="1" i="0" u="none" strike="noStrike" cap="none" normalizeH="0" baseline="0" dirty="0" smtClean="0">
                          <a:ln>
                            <a:noFill/>
                          </a:ln>
                          <a:solidFill>
                            <a:srgbClr val="002060"/>
                          </a:solidFill>
                          <a:effectLst/>
                          <a:latin typeface="Arial" charset="0"/>
                        </a:rPr>
                        <a:t>15.876,60</a:t>
                      </a:r>
                      <a:endParaRPr kumimoji="0" lang="el-GR" sz="2400" b="1" i="0" u="none" strike="noStrike" cap="none" normalizeH="0" baseline="0" dirty="0" smtClean="0">
                        <a:ln>
                          <a:noFill/>
                        </a:ln>
                        <a:solidFill>
                          <a:srgbClr val="002060"/>
                        </a:solidFill>
                        <a:effectLst/>
                        <a:latin typeface="Arial" charset="0"/>
                      </a:endParaRPr>
                    </a:p>
                  </a:txBody>
                  <a:tcPr marL="91449" marR="91449" marT="45726" marB="4572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rgbClr val="006600"/>
                          </a:solidFill>
                          <a:effectLst/>
                          <a:latin typeface="Arial" charset="0"/>
                        </a:rPr>
                        <a:t>1</a:t>
                      </a:r>
                      <a:r>
                        <a:rPr kumimoji="0" lang="el-GR" sz="2400" b="1" i="0" u="none" strike="noStrike" cap="none" normalizeH="0" baseline="30000" dirty="0" smtClean="0">
                          <a:ln>
                            <a:noFill/>
                          </a:ln>
                          <a:solidFill>
                            <a:srgbClr val="006600"/>
                          </a:solidFill>
                          <a:effectLst/>
                          <a:latin typeface="Arial" charset="0"/>
                        </a:rPr>
                        <a:t>ο</a:t>
                      </a:r>
                      <a:r>
                        <a:rPr kumimoji="0" lang="el-GR" sz="2400" b="1" i="0" u="none" strike="noStrike" cap="none" normalizeH="0" baseline="0" dirty="0" smtClean="0">
                          <a:ln>
                            <a:noFill/>
                          </a:ln>
                          <a:solidFill>
                            <a:srgbClr val="006600"/>
                          </a:solidFill>
                          <a:effectLst/>
                          <a:latin typeface="Arial" charset="0"/>
                        </a:rPr>
                        <a:t> έτος</a:t>
                      </a:r>
                    </a:p>
                  </a:txBody>
                  <a:tcPr marL="91449" marR="91449"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rgbClr val="C00000"/>
                          </a:solidFill>
                          <a:effectLst/>
                          <a:latin typeface="Arial" charset="0"/>
                        </a:rPr>
                        <a:t>26.998,90</a:t>
                      </a:r>
                    </a:p>
                  </a:txBody>
                  <a:tcPr marL="91449" marR="91449" marT="45726" marB="45726" horzOverflow="overflow">
                    <a:lnL>
                      <a:noFill/>
                    </a:lnL>
                    <a:lnR cap="flat">
                      <a:noFill/>
                    </a:lnR>
                    <a:lnT>
                      <a:noFill/>
                    </a:lnT>
                    <a:lnB>
                      <a:noFill/>
                    </a:lnB>
                    <a:lnTlToBr>
                      <a:noFill/>
                    </a:lnTlToBr>
                    <a:lnBlToTr>
                      <a:noFill/>
                    </a:lnBlToTr>
                    <a:noFill/>
                  </a:tcPr>
                </a:tc>
              </a:tr>
              <a:tr h="512128">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rgbClr val="002060"/>
                          </a:solidFill>
                          <a:effectLst/>
                          <a:latin typeface="Arial" charset="0"/>
                        </a:rPr>
                        <a:t>17.146,80</a:t>
                      </a:r>
                    </a:p>
                  </a:txBody>
                  <a:tcPr marL="91449" marR="91449" marT="45726" marB="4572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rgbClr val="006600"/>
                          </a:solidFill>
                          <a:effectLst/>
                          <a:latin typeface="Arial" charset="0"/>
                        </a:rPr>
                        <a:t>2</a:t>
                      </a:r>
                      <a:r>
                        <a:rPr kumimoji="0" lang="el-GR" sz="2400" b="1" i="0" u="none" strike="noStrike" cap="none" normalizeH="0" baseline="30000" dirty="0" smtClean="0">
                          <a:ln>
                            <a:noFill/>
                          </a:ln>
                          <a:solidFill>
                            <a:srgbClr val="006600"/>
                          </a:solidFill>
                          <a:effectLst/>
                          <a:latin typeface="Arial" charset="0"/>
                        </a:rPr>
                        <a:t>ο</a:t>
                      </a:r>
                      <a:r>
                        <a:rPr kumimoji="0" lang="el-GR" sz="2400" b="1" i="0" u="none" strike="noStrike" cap="none" normalizeH="0" baseline="0" dirty="0" smtClean="0">
                          <a:ln>
                            <a:noFill/>
                          </a:ln>
                          <a:solidFill>
                            <a:srgbClr val="006600"/>
                          </a:solidFill>
                          <a:effectLst/>
                          <a:latin typeface="Arial" charset="0"/>
                        </a:rPr>
                        <a:t> έτος</a:t>
                      </a:r>
                    </a:p>
                  </a:txBody>
                  <a:tcPr marL="91449" marR="91449"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rgbClr val="C00000"/>
                          </a:solidFill>
                          <a:effectLst/>
                          <a:latin typeface="Arial" charset="0"/>
                        </a:rPr>
                        <a:t>30.778,70</a:t>
                      </a:r>
                    </a:p>
                  </a:txBody>
                  <a:tcPr marL="91449" marR="91449" marT="45726" marB="45726" horzOverflow="overflow">
                    <a:lnL>
                      <a:noFill/>
                    </a:lnL>
                    <a:lnR cap="flat">
                      <a:noFill/>
                    </a:lnR>
                    <a:lnT>
                      <a:noFill/>
                    </a:lnT>
                    <a:lnB>
                      <a:noFill/>
                    </a:lnB>
                    <a:lnTlToBr>
                      <a:noFill/>
                    </a:lnTlToBr>
                    <a:lnBlToTr>
                      <a:noFill/>
                    </a:lnBlToTr>
                    <a:noFill/>
                  </a:tcPr>
                </a:tc>
              </a:tr>
              <a:tr h="512128">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l-GR" sz="2400" b="1" i="0" u="sng" strike="noStrike" cap="none" normalizeH="0" baseline="0" dirty="0" smtClean="0">
                          <a:ln>
                            <a:noFill/>
                          </a:ln>
                          <a:solidFill>
                            <a:srgbClr val="002060"/>
                          </a:solidFill>
                          <a:effectLst/>
                          <a:latin typeface="Arial" charset="0"/>
                        </a:rPr>
                        <a:t>18.518,50</a:t>
                      </a:r>
                    </a:p>
                  </a:txBody>
                  <a:tcPr marL="91449" marR="91449" marT="45726" marB="4572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l-GR" sz="2400" b="1" i="0" u="none" strike="noStrike" cap="none" normalizeH="0" baseline="0" dirty="0" smtClean="0">
                          <a:ln>
                            <a:noFill/>
                          </a:ln>
                          <a:solidFill>
                            <a:srgbClr val="006600"/>
                          </a:solidFill>
                          <a:effectLst/>
                          <a:latin typeface="Arial" charset="0"/>
                        </a:rPr>
                        <a:t>3</a:t>
                      </a:r>
                      <a:r>
                        <a:rPr kumimoji="0" lang="el-GR" sz="2400" b="1" i="0" u="none" strike="noStrike" cap="none" normalizeH="0" baseline="30000" dirty="0" smtClean="0">
                          <a:ln>
                            <a:noFill/>
                          </a:ln>
                          <a:solidFill>
                            <a:srgbClr val="006600"/>
                          </a:solidFill>
                          <a:effectLst/>
                          <a:latin typeface="Arial" charset="0"/>
                        </a:rPr>
                        <a:t>ο</a:t>
                      </a:r>
                      <a:r>
                        <a:rPr kumimoji="0" lang="el-GR" sz="2400" b="1" i="0" u="none" strike="noStrike" cap="none" normalizeH="0" baseline="0" dirty="0" smtClean="0">
                          <a:ln>
                            <a:noFill/>
                          </a:ln>
                          <a:solidFill>
                            <a:srgbClr val="006600"/>
                          </a:solidFill>
                          <a:effectLst/>
                          <a:latin typeface="Arial" charset="0"/>
                        </a:rPr>
                        <a:t> έτος</a:t>
                      </a:r>
                    </a:p>
                  </a:txBody>
                  <a:tcPr marL="91449" marR="91449"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l-GR" sz="2400" b="1" i="0" u="sng" strike="noStrike" cap="none" normalizeH="0" baseline="0" dirty="0" smtClean="0">
                          <a:ln>
                            <a:noFill/>
                          </a:ln>
                          <a:solidFill>
                            <a:srgbClr val="C00000"/>
                          </a:solidFill>
                          <a:effectLst/>
                          <a:latin typeface="Arial" charset="0"/>
                        </a:rPr>
                        <a:t>35.087,70</a:t>
                      </a:r>
                    </a:p>
                  </a:txBody>
                  <a:tcPr marL="91449" marR="91449" marT="45726" marB="45726" horzOverflow="overflow">
                    <a:lnL>
                      <a:noFill/>
                    </a:lnL>
                    <a:lnR cap="flat">
                      <a:noFill/>
                    </a:lnR>
                    <a:lnT>
                      <a:noFill/>
                    </a:lnT>
                    <a:lnB>
                      <a:noFill/>
                    </a:lnB>
                    <a:lnTlToBr>
                      <a:noFill/>
                    </a:lnTlToBr>
                    <a:lnBlToTr>
                      <a:noFill/>
                    </a:lnBlToTr>
                    <a:noFill/>
                  </a:tcPr>
                </a:tc>
              </a:tr>
              <a:tr h="512128">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l-GR" sz="2400" b="1" i="0" u="sng" strike="noStrike" cap="none" normalizeH="0" baseline="0" dirty="0" smtClean="0">
                          <a:ln>
                            <a:noFill/>
                          </a:ln>
                          <a:solidFill>
                            <a:srgbClr val="002060"/>
                          </a:solidFill>
                          <a:effectLst/>
                          <a:latin typeface="Arial" charset="0"/>
                        </a:rPr>
                        <a:t>51.541,90</a:t>
                      </a:r>
                    </a:p>
                  </a:txBody>
                  <a:tcPr marL="91449" marR="91449" marT="45726" marB="45726"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endParaRPr kumimoji="0" lang="el-GR" sz="2400" b="0" i="0" u="none" strike="noStrike" cap="none" normalizeH="0" baseline="0" dirty="0" smtClean="0">
                        <a:ln>
                          <a:noFill/>
                        </a:ln>
                        <a:solidFill>
                          <a:srgbClr val="002060"/>
                        </a:solidFill>
                        <a:effectLst/>
                        <a:latin typeface="Arial" charset="0"/>
                      </a:endParaRPr>
                    </a:p>
                  </a:txBody>
                  <a:tcPr marL="91449" marR="91449" marT="45726" marB="45726"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l-GR" sz="2400" b="1" i="0" u="sng" strike="noStrike" cap="none" normalizeH="0" baseline="0" dirty="0" smtClean="0">
                          <a:ln>
                            <a:noFill/>
                          </a:ln>
                          <a:solidFill>
                            <a:srgbClr val="C00000"/>
                          </a:solidFill>
                          <a:effectLst/>
                          <a:latin typeface="Arial" charset="0"/>
                        </a:rPr>
                        <a:t>92.865,30</a:t>
                      </a:r>
                    </a:p>
                  </a:txBody>
                  <a:tcPr marL="91449" marR="91449" marT="45726" marB="45726" horzOverflow="overflow">
                    <a:lnL>
                      <a:noFill/>
                    </a:lnL>
                    <a:lnR cap="flat">
                      <a:noFill/>
                    </a:lnR>
                    <a:lnT>
                      <a:noFill/>
                    </a:lnT>
                    <a:lnB cap="flat">
                      <a:noFill/>
                    </a:lnB>
                    <a:lnTlToBr>
                      <a:noFill/>
                    </a:lnTlToBr>
                    <a:lnBlToTr>
                      <a:noFill/>
                    </a:lnBlToTr>
                    <a:noFill/>
                  </a:tcPr>
                </a:tc>
              </a:tr>
            </a:tbl>
          </a:graphicData>
        </a:graphic>
      </p:graphicFrame>
      <p:sp>
        <p:nvSpPr>
          <p:cNvPr id="30739" name="Text Box 33"/>
          <p:cNvSpPr txBox="1">
            <a:spLocks noChangeArrowheads="1"/>
          </p:cNvSpPr>
          <p:nvPr/>
        </p:nvSpPr>
        <p:spPr bwMode="auto">
          <a:xfrm>
            <a:off x="5152292" y="5216525"/>
            <a:ext cx="3024554" cy="1297278"/>
          </a:xfrm>
          <a:prstGeom prst="rect">
            <a:avLst/>
          </a:prstGeom>
          <a:noFill/>
          <a:ln w="9525">
            <a:noFill/>
            <a:miter lim="800000"/>
            <a:headEnd/>
            <a:tailEnd/>
          </a:ln>
          <a:effectLst/>
        </p:spPr>
        <p:txBody>
          <a:bodyPr>
            <a:spAutoFit/>
          </a:bodyPr>
          <a:lstStyle/>
          <a:p>
            <a:pPr algn="l">
              <a:tabLst>
                <a:tab pos="355600" algn="l"/>
              </a:tabLst>
            </a:pPr>
            <a:r>
              <a:rPr lang="el-GR" b="1" dirty="0">
                <a:solidFill>
                  <a:srgbClr val="C00000"/>
                </a:solidFill>
              </a:rPr>
              <a:t>Χ	17... </a:t>
            </a:r>
            <a:r>
              <a:rPr lang="en-US" b="1" dirty="0">
                <a:solidFill>
                  <a:srgbClr val="C00000"/>
                </a:solidFill>
              </a:rPr>
              <a:t>Discount</a:t>
            </a:r>
          </a:p>
          <a:p>
            <a:pPr algn="l">
              <a:tabLst>
                <a:tab pos="355600" algn="l"/>
              </a:tabLst>
            </a:pPr>
            <a:r>
              <a:rPr lang="el-GR" b="1" dirty="0">
                <a:solidFill>
                  <a:srgbClr val="C00000"/>
                </a:solidFill>
              </a:rPr>
              <a:t>Π	</a:t>
            </a:r>
            <a:r>
              <a:rPr lang="en-US" b="1" dirty="0">
                <a:solidFill>
                  <a:srgbClr val="C00000"/>
                </a:solidFill>
              </a:rPr>
              <a:t>73</a:t>
            </a:r>
            <a:r>
              <a:rPr lang="el-GR" b="1" dirty="0">
                <a:solidFill>
                  <a:srgbClr val="C00000"/>
                </a:solidFill>
              </a:rPr>
              <a:t>...</a:t>
            </a:r>
            <a:r>
              <a:rPr lang="en-US" b="1" dirty="0">
                <a:solidFill>
                  <a:srgbClr val="C00000"/>
                </a:solidFill>
              </a:rPr>
              <a:t> </a:t>
            </a:r>
            <a:r>
              <a:rPr lang="el-GR" b="1" dirty="0">
                <a:solidFill>
                  <a:srgbClr val="C00000"/>
                </a:solidFill>
              </a:rPr>
              <a:t>Τόκοι</a:t>
            </a:r>
          </a:p>
          <a:p>
            <a:pPr>
              <a:tabLst>
                <a:tab pos="355600" algn="l"/>
              </a:tabLst>
            </a:pPr>
            <a:endParaRPr lang="el-GR" b="1" dirty="0">
              <a:solidFill>
                <a:srgbClr val="C00000"/>
              </a:solidFill>
            </a:endParaRPr>
          </a:p>
          <a:p>
            <a:pPr>
              <a:spcBef>
                <a:spcPct val="35000"/>
              </a:spcBef>
              <a:tabLst>
                <a:tab pos="355600" algn="l"/>
              </a:tabLst>
            </a:pPr>
            <a:r>
              <a:rPr lang="el-GR" b="1" dirty="0">
                <a:solidFill>
                  <a:srgbClr val="C00000"/>
                </a:solidFill>
              </a:rPr>
              <a:t>Έσοδο (αυξητικό τόκων)</a:t>
            </a:r>
          </a:p>
        </p:txBody>
      </p:sp>
      <p:sp>
        <p:nvSpPr>
          <p:cNvPr id="30740" name="Text Box 34"/>
          <p:cNvSpPr txBox="1">
            <a:spLocks noChangeArrowheads="1"/>
          </p:cNvSpPr>
          <p:nvPr/>
        </p:nvSpPr>
        <p:spPr bwMode="auto">
          <a:xfrm>
            <a:off x="395654" y="3795714"/>
            <a:ext cx="8352810" cy="400110"/>
          </a:xfrm>
          <a:prstGeom prst="rect">
            <a:avLst/>
          </a:prstGeom>
          <a:noFill/>
          <a:ln w="9525">
            <a:noFill/>
            <a:miter lim="800000"/>
            <a:headEnd/>
            <a:tailEnd/>
          </a:ln>
          <a:effectLst/>
        </p:spPr>
        <p:txBody>
          <a:bodyPr wrap="square">
            <a:spAutoFit/>
          </a:bodyPr>
          <a:lstStyle/>
          <a:p>
            <a:pPr>
              <a:tabLst>
                <a:tab pos="6819900" algn="r"/>
              </a:tabLst>
            </a:pPr>
            <a:r>
              <a:rPr lang="el-GR" sz="2000" b="1" dirty="0">
                <a:solidFill>
                  <a:srgbClr val="002060"/>
                </a:solidFill>
              </a:rPr>
              <a:t>(1.051.541,90 - 1.000.000)</a:t>
            </a:r>
            <a:r>
              <a:rPr lang="el-GR" b="1" dirty="0">
                <a:solidFill>
                  <a:srgbClr val="002060"/>
                </a:solidFill>
              </a:rPr>
              <a:t>	</a:t>
            </a:r>
            <a:r>
              <a:rPr lang="el-GR" sz="2000" b="1" dirty="0">
                <a:solidFill>
                  <a:srgbClr val="C00000"/>
                </a:solidFill>
              </a:rPr>
              <a:t>(907.134,70-1.000.000)</a:t>
            </a:r>
          </a:p>
        </p:txBody>
      </p:sp>
      <p:sp>
        <p:nvSpPr>
          <p:cNvPr id="30741" name="Text Box 35"/>
          <p:cNvSpPr txBox="1">
            <a:spLocks noChangeArrowheads="1"/>
          </p:cNvSpPr>
          <p:nvPr/>
        </p:nvSpPr>
        <p:spPr bwMode="auto">
          <a:xfrm>
            <a:off x="889489" y="5216525"/>
            <a:ext cx="3024554" cy="1297278"/>
          </a:xfrm>
          <a:prstGeom prst="rect">
            <a:avLst/>
          </a:prstGeom>
          <a:noFill/>
          <a:ln w="9525">
            <a:noFill/>
            <a:miter lim="800000"/>
            <a:headEnd/>
            <a:tailEnd/>
          </a:ln>
          <a:effectLst/>
        </p:spPr>
        <p:txBody>
          <a:bodyPr>
            <a:spAutoFit/>
          </a:bodyPr>
          <a:lstStyle/>
          <a:p>
            <a:pPr algn="l">
              <a:tabLst>
                <a:tab pos="355600" algn="l"/>
              </a:tabLst>
            </a:pPr>
            <a:r>
              <a:rPr lang="el-GR" b="1" dirty="0">
                <a:solidFill>
                  <a:srgbClr val="002060"/>
                </a:solidFill>
              </a:rPr>
              <a:t>Χ	73... </a:t>
            </a:r>
            <a:r>
              <a:rPr lang="en-US" b="1" dirty="0">
                <a:solidFill>
                  <a:srgbClr val="002060"/>
                </a:solidFill>
              </a:rPr>
              <a:t>T</a:t>
            </a:r>
            <a:r>
              <a:rPr lang="el-GR" b="1" dirty="0">
                <a:solidFill>
                  <a:srgbClr val="002060"/>
                </a:solidFill>
              </a:rPr>
              <a:t>όκοι</a:t>
            </a:r>
            <a:endParaRPr lang="en-US" b="1" dirty="0">
              <a:solidFill>
                <a:srgbClr val="002060"/>
              </a:solidFill>
            </a:endParaRPr>
          </a:p>
          <a:p>
            <a:pPr algn="l">
              <a:tabLst>
                <a:tab pos="355600" algn="l"/>
              </a:tabLst>
            </a:pPr>
            <a:r>
              <a:rPr lang="el-GR" b="1" dirty="0">
                <a:solidFill>
                  <a:srgbClr val="002060"/>
                </a:solidFill>
              </a:rPr>
              <a:t>Π	17...</a:t>
            </a:r>
            <a:r>
              <a:rPr lang="en-US" b="1" dirty="0">
                <a:solidFill>
                  <a:srgbClr val="002060"/>
                </a:solidFill>
              </a:rPr>
              <a:t> Premium</a:t>
            </a:r>
            <a:endParaRPr lang="el-GR" b="1" dirty="0">
              <a:solidFill>
                <a:srgbClr val="002060"/>
              </a:solidFill>
            </a:endParaRPr>
          </a:p>
          <a:p>
            <a:pPr>
              <a:tabLst>
                <a:tab pos="355600" algn="l"/>
              </a:tabLst>
            </a:pPr>
            <a:endParaRPr lang="el-GR" b="1" dirty="0">
              <a:solidFill>
                <a:srgbClr val="002060"/>
              </a:solidFill>
            </a:endParaRPr>
          </a:p>
          <a:p>
            <a:pPr algn="l">
              <a:spcBef>
                <a:spcPct val="35000"/>
              </a:spcBef>
              <a:tabLst>
                <a:tab pos="355600" algn="l"/>
              </a:tabLst>
            </a:pPr>
            <a:r>
              <a:rPr lang="el-GR" b="1" dirty="0">
                <a:solidFill>
                  <a:srgbClr val="002060"/>
                </a:solidFill>
              </a:rPr>
              <a:t>	Έξοδο (μειωτικό τόκων)</a:t>
            </a:r>
          </a:p>
        </p:txBody>
      </p:sp>
      <p:sp>
        <p:nvSpPr>
          <p:cNvPr id="30742" name="Text Box 36"/>
          <p:cNvSpPr txBox="1">
            <a:spLocks noChangeArrowheads="1"/>
          </p:cNvSpPr>
          <p:nvPr/>
        </p:nvSpPr>
        <p:spPr bwMode="auto">
          <a:xfrm>
            <a:off x="1043608" y="4279900"/>
            <a:ext cx="5760640" cy="707886"/>
          </a:xfrm>
          <a:prstGeom prst="rect">
            <a:avLst/>
          </a:prstGeom>
          <a:noFill/>
          <a:ln w="9525">
            <a:noFill/>
            <a:miter lim="800000"/>
            <a:headEnd/>
            <a:tailEnd/>
          </a:ln>
          <a:effectLst/>
        </p:spPr>
        <p:txBody>
          <a:bodyPr wrap="square">
            <a:spAutoFit/>
          </a:bodyPr>
          <a:lstStyle/>
          <a:p>
            <a:pPr algn="ctr">
              <a:spcBef>
                <a:spcPct val="50000"/>
              </a:spcBef>
            </a:pPr>
            <a:r>
              <a:rPr lang="el-GR" dirty="0">
                <a:solidFill>
                  <a:srgbClr val="002060"/>
                </a:solidFill>
              </a:rPr>
              <a:t>Η</a:t>
            </a:r>
            <a:r>
              <a:rPr lang="el-GR" sz="2000" b="1" dirty="0">
                <a:solidFill>
                  <a:srgbClr val="006600"/>
                </a:solidFill>
              </a:rPr>
              <a:t> απόσβεση γίνεται με τη </a:t>
            </a:r>
            <a:br>
              <a:rPr lang="el-GR" sz="2000" b="1" dirty="0">
                <a:solidFill>
                  <a:srgbClr val="006600"/>
                </a:solidFill>
              </a:rPr>
            </a:br>
            <a:r>
              <a:rPr lang="el-GR" sz="2000" b="1" dirty="0">
                <a:solidFill>
                  <a:srgbClr val="006600"/>
                </a:solidFill>
              </a:rPr>
              <a:t>μέθοδο του πραγματικού επιτοκίου</a:t>
            </a:r>
          </a:p>
        </p:txBody>
      </p:sp>
      <p:grpSp>
        <p:nvGrpSpPr>
          <p:cNvPr id="2" name="Group 37"/>
          <p:cNvGrpSpPr>
            <a:grpSpLocks/>
          </p:cNvGrpSpPr>
          <p:nvPr/>
        </p:nvGrpSpPr>
        <p:grpSpPr bwMode="auto">
          <a:xfrm>
            <a:off x="1617785" y="4279900"/>
            <a:ext cx="433754" cy="431800"/>
            <a:chOff x="1292" y="2704"/>
            <a:chExt cx="273" cy="272"/>
          </a:xfrm>
        </p:grpSpPr>
        <p:sp>
          <p:nvSpPr>
            <p:cNvPr id="30749" name="Line 38"/>
            <p:cNvSpPr>
              <a:spLocks noChangeShapeType="1"/>
            </p:cNvSpPr>
            <p:nvPr/>
          </p:nvSpPr>
          <p:spPr bwMode="auto">
            <a:xfrm>
              <a:off x="1292" y="2704"/>
              <a:ext cx="0" cy="272"/>
            </a:xfrm>
            <a:prstGeom prst="line">
              <a:avLst/>
            </a:prstGeom>
            <a:noFill/>
            <a:ln w="9525">
              <a:solidFill>
                <a:schemeClr val="tx1"/>
              </a:solidFill>
              <a:round/>
              <a:headEnd/>
              <a:tailEnd/>
            </a:ln>
            <a:effectLst/>
          </p:spPr>
          <p:txBody>
            <a:bodyPr/>
            <a:lstStyle/>
            <a:p>
              <a:endParaRPr lang="el-GR" dirty="0"/>
            </a:p>
          </p:txBody>
        </p:sp>
        <p:sp>
          <p:nvSpPr>
            <p:cNvPr id="30750" name="Line 39"/>
            <p:cNvSpPr>
              <a:spLocks noChangeShapeType="1"/>
            </p:cNvSpPr>
            <p:nvPr/>
          </p:nvSpPr>
          <p:spPr bwMode="auto">
            <a:xfrm>
              <a:off x="1292" y="2976"/>
              <a:ext cx="273" cy="0"/>
            </a:xfrm>
            <a:prstGeom prst="line">
              <a:avLst/>
            </a:prstGeom>
            <a:noFill/>
            <a:ln w="9525">
              <a:solidFill>
                <a:schemeClr val="tx1"/>
              </a:solidFill>
              <a:round/>
              <a:headEnd/>
              <a:tailEnd type="triangle" w="med" len="med"/>
            </a:ln>
            <a:effectLst/>
          </p:spPr>
          <p:txBody>
            <a:bodyPr/>
            <a:lstStyle/>
            <a:p>
              <a:endParaRPr lang="el-GR" dirty="0"/>
            </a:p>
          </p:txBody>
        </p:sp>
      </p:grpSp>
      <p:grpSp>
        <p:nvGrpSpPr>
          <p:cNvPr id="3" name="Group 40"/>
          <p:cNvGrpSpPr>
            <a:grpSpLocks/>
          </p:cNvGrpSpPr>
          <p:nvPr/>
        </p:nvGrpSpPr>
        <p:grpSpPr bwMode="auto">
          <a:xfrm flipH="1">
            <a:off x="5867400" y="4279900"/>
            <a:ext cx="432289" cy="431800"/>
            <a:chOff x="1292" y="2704"/>
            <a:chExt cx="273" cy="272"/>
          </a:xfrm>
        </p:grpSpPr>
        <p:sp>
          <p:nvSpPr>
            <p:cNvPr id="30747" name="Line 41"/>
            <p:cNvSpPr>
              <a:spLocks noChangeShapeType="1"/>
            </p:cNvSpPr>
            <p:nvPr/>
          </p:nvSpPr>
          <p:spPr bwMode="auto">
            <a:xfrm>
              <a:off x="1292" y="2704"/>
              <a:ext cx="0" cy="272"/>
            </a:xfrm>
            <a:prstGeom prst="line">
              <a:avLst/>
            </a:prstGeom>
            <a:noFill/>
            <a:ln w="9525">
              <a:solidFill>
                <a:schemeClr val="tx1"/>
              </a:solidFill>
              <a:round/>
              <a:headEnd/>
              <a:tailEnd/>
            </a:ln>
            <a:effectLst/>
          </p:spPr>
          <p:txBody>
            <a:bodyPr/>
            <a:lstStyle/>
            <a:p>
              <a:endParaRPr lang="el-GR" dirty="0"/>
            </a:p>
          </p:txBody>
        </p:sp>
        <p:sp>
          <p:nvSpPr>
            <p:cNvPr id="30748" name="Line 42"/>
            <p:cNvSpPr>
              <a:spLocks noChangeShapeType="1"/>
            </p:cNvSpPr>
            <p:nvPr/>
          </p:nvSpPr>
          <p:spPr bwMode="auto">
            <a:xfrm>
              <a:off x="1292" y="2976"/>
              <a:ext cx="273" cy="0"/>
            </a:xfrm>
            <a:prstGeom prst="line">
              <a:avLst/>
            </a:prstGeom>
            <a:noFill/>
            <a:ln w="9525">
              <a:solidFill>
                <a:schemeClr val="tx1"/>
              </a:solidFill>
              <a:round/>
              <a:headEnd/>
              <a:tailEnd type="triangle" w="med" len="med"/>
            </a:ln>
            <a:effectLst/>
          </p:spPr>
          <p:txBody>
            <a:bodyPr/>
            <a:lstStyle/>
            <a:p>
              <a:endParaRPr lang="el-GR" dirty="0"/>
            </a:p>
          </p:txBody>
        </p:sp>
      </p:grpSp>
      <p:sp>
        <p:nvSpPr>
          <p:cNvPr id="30745" name="Line 43"/>
          <p:cNvSpPr>
            <a:spLocks noChangeShapeType="1"/>
          </p:cNvSpPr>
          <p:nvPr/>
        </p:nvSpPr>
        <p:spPr bwMode="auto">
          <a:xfrm>
            <a:off x="1708638" y="5813426"/>
            <a:ext cx="0" cy="288925"/>
          </a:xfrm>
          <a:prstGeom prst="line">
            <a:avLst/>
          </a:prstGeom>
          <a:noFill/>
          <a:ln w="9525">
            <a:solidFill>
              <a:schemeClr val="tx1"/>
            </a:solidFill>
            <a:round/>
            <a:headEnd/>
            <a:tailEnd type="triangle" w="med" len="med"/>
          </a:ln>
          <a:effectLst/>
        </p:spPr>
        <p:txBody>
          <a:bodyPr/>
          <a:lstStyle/>
          <a:p>
            <a:endParaRPr lang="el-GR" dirty="0"/>
          </a:p>
        </p:txBody>
      </p:sp>
      <p:sp>
        <p:nvSpPr>
          <p:cNvPr id="30746" name="Line 44"/>
          <p:cNvSpPr>
            <a:spLocks noChangeShapeType="1"/>
          </p:cNvSpPr>
          <p:nvPr/>
        </p:nvSpPr>
        <p:spPr bwMode="auto">
          <a:xfrm>
            <a:off x="5898174" y="5775326"/>
            <a:ext cx="0" cy="288925"/>
          </a:xfrm>
          <a:prstGeom prst="line">
            <a:avLst/>
          </a:prstGeom>
          <a:noFill/>
          <a:ln w="9525">
            <a:solidFill>
              <a:schemeClr val="tx1"/>
            </a:solidFill>
            <a:round/>
            <a:headEnd/>
            <a:tailEnd type="triangle" w="med" len="med"/>
          </a:ln>
          <a:effectLst/>
        </p:spPr>
        <p:txBody>
          <a:bodyPr/>
          <a:lstStyle/>
          <a:p>
            <a:endParaRPr lang="el-GR" dirty="0"/>
          </a:p>
        </p:txBody>
      </p:sp>
    </p:spTree>
  </p:cSld>
  <p:clrMapOvr>
    <a:masterClrMapping/>
  </p:clrMapOvr>
  <p:transition spd="med">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14326"/>
            <a:ext cx="9144000" cy="631825"/>
          </a:xfrm>
          <a:noFill/>
        </p:spPr>
        <p:txBody>
          <a:bodyPr>
            <a:normAutofit fontScale="90000"/>
          </a:bodyPr>
          <a:lstStyle/>
          <a:p>
            <a:pPr eaLnBrk="1" hangingPunct="1"/>
            <a:r>
              <a:rPr lang="el-GR" b="1" dirty="0" smtClean="0">
                <a:solidFill>
                  <a:srgbClr val="7030A0"/>
                </a:solidFill>
              </a:rPr>
              <a:t>Τόκοι από την απόσβεση </a:t>
            </a:r>
            <a:r>
              <a:rPr lang="en-US" b="1" dirty="0" smtClean="0">
                <a:solidFill>
                  <a:srgbClr val="7030A0"/>
                </a:solidFill>
              </a:rPr>
              <a:t>premium </a:t>
            </a:r>
            <a:r>
              <a:rPr lang="el-GR" b="1" dirty="0" smtClean="0">
                <a:solidFill>
                  <a:srgbClr val="7030A0"/>
                </a:solidFill>
              </a:rPr>
              <a:t>και </a:t>
            </a:r>
            <a:br>
              <a:rPr lang="el-GR" b="1" dirty="0" smtClean="0">
                <a:solidFill>
                  <a:srgbClr val="7030A0"/>
                </a:solidFill>
              </a:rPr>
            </a:br>
            <a:r>
              <a:rPr lang="en-US" b="1" dirty="0" smtClean="0">
                <a:solidFill>
                  <a:srgbClr val="7030A0"/>
                </a:solidFill>
              </a:rPr>
              <a:t>discount</a:t>
            </a:r>
            <a:endParaRPr lang="el-GR" b="1" dirty="0" smtClean="0">
              <a:solidFill>
                <a:srgbClr val="7030A0"/>
              </a:solidFill>
            </a:endParaRPr>
          </a:p>
        </p:txBody>
      </p:sp>
      <p:graphicFrame>
        <p:nvGraphicFramePr>
          <p:cNvPr id="214019" name="Group 3"/>
          <p:cNvGraphicFramePr>
            <a:graphicFrameLocks noGrp="1"/>
          </p:cNvGraphicFramePr>
          <p:nvPr>
            <p:ph type="tbl" idx="1"/>
          </p:nvPr>
        </p:nvGraphicFramePr>
        <p:xfrm>
          <a:off x="143608" y="1222375"/>
          <a:ext cx="8784980" cy="3646682"/>
        </p:xfrm>
        <a:graphic>
          <a:graphicData uri="http://schemas.openxmlformats.org/drawingml/2006/table">
            <a:tbl>
              <a:tblPr/>
              <a:tblGrid>
                <a:gridCol w="2881232"/>
                <a:gridCol w="2951080"/>
                <a:gridCol w="2952668"/>
              </a:tblGrid>
              <a:tr h="476939">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endParaRPr kumimoji="0" lang="el-GR" sz="2200" b="0" i="0" u="sng" strike="noStrike" cap="none" normalizeH="0" baseline="0" dirty="0" smtClean="0">
                        <a:ln>
                          <a:noFill/>
                        </a:ln>
                        <a:solidFill>
                          <a:srgbClr val="002060"/>
                        </a:solidFill>
                        <a:effectLst/>
                        <a:latin typeface="Arial" charset="0"/>
                      </a:endParaRPr>
                    </a:p>
                  </a:txBody>
                  <a:tcPr marL="91437" marR="91437" marT="45695" marB="45695"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l-GR" sz="2000" b="1" i="0" u="sng" strike="noStrike" cap="none" normalizeH="0" baseline="0" dirty="0" smtClean="0">
                          <a:ln>
                            <a:noFill/>
                          </a:ln>
                          <a:solidFill>
                            <a:srgbClr val="002060"/>
                          </a:solidFill>
                          <a:effectLst/>
                          <a:latin typeface="Arial" charset="0"/>
                        </a:rPr>
                        <a:t>Περίπτωση </a:t>
                      </a:r>
                      <a:r>
                        <a:rPr kumimoji="0" lang="en-US" sz="2000" b="1" i="0" u="sng" strike="noStrike" cap="none" normalizeH="0" baseline="0" dirty="0" smtClean="0">
                          <a:ln>
                            <a:noFill/>
                          </a:ln>
                          <a:solidFill>
                            <a:srgbClr val="002060"/>
                          </a:solidFill>
                          <a:effectLst/>
                          <a:latin typeface="Arial" charset="0"/>
                        </a:rPr>
                        <a:t>premium</a:t>
                      </a:r>
                      <a:endParaRPr kumimoji="0" lang="el-GR" sz="2000" b="1" i="0" u="sng" strike="noStrike" cap="none" normalizeH="0" baseline="0" dirty="0" smtClean="0">
                        <a:ln>
                          <a:noFill/>
                        </a:ln>
                        <a:solidFill>
                          <a:srgbClr val="002060"/>
                        </a:solidFill>
                        <a:effectLst/>
                        <a:latin typeface="Arial" charset="0"/>
                      </a:endParaRPr>
                    </a:p>
                  </a:txBody>
                  <a:tcPr marL="91437" marR="91437" marT="45695" marB="45695"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l-GR" sz="2000" b="1" i="0" u="sng" strike="noStrike" cap="none" normalizeH="0" baseline="0" dirty="0" smtClean="0">
                          <a:ln>
                            <a:noFill/>
                          </a:ln>
                          <a:solidFill>
                            <a:srgbClr val="002060"/>
                          </a:solidFill>
                          <a:effectLst/>
                          <a:latin typeface="Arial" charset="0"/>
                        </a:rPr>
                        <a:t>Περίπτωση </a:t>
                      </a:r>
                      <a:r>
                        <a:rPr kumimoji="0" lang="en-US" sz="2000" b="1" i="0" u="sng" strike="noStrike" cap="none" normalizeH="0" baseline="0" dirty="0" smtClean="0">
                          <a:ln>
                            <a:noFill/>
                          </a:ln>
                          <a:solidFill>
                            <a:srgbClr val="002060"/>
                          </a:solidFill>
                          <a:effectLst/>
                          <a:latin typeface="Arial" charset="0"/>
                        </a:rPr>
                        <a:t>discount</a:t>
                      </a:r>
                      <a:endParaRPr kumimoji="0" lang="el-GR" sz="2000" b="1" i="0" u="sng" strike="noStrike" cap="none" normalizeH="0" baseline="0" dirty="0" smtClean="0">
                        <a:ln>
                          <a:noFill/>
                        </a:ln>
                        <a:solidFill>
                          <a:srgbClr val="002060"/>
                        </a:solidFill>
                        <a:effectLst/>
                        <a:latin typeface="Arial" charset="0"/>
                      </a:endParaRPr>
                    </a:p>
                  </a:txBody>
                  <a:tcPr marL="91437" marR="91437" marT="45695" marB="45695" horzOverflow="overflow">
                    <a:lnL>
                      <a:noFill/>
                    </a:lnL>
                    <a:lnR cap="flat">
                      <a:noFill/>
                    </a:lnR>
                    <a:lnT cap="flat">
                      <a:noFill/>
                    </a:lnT>
                    <a:lnB>
                      <a:noFill/>
                    </a:lnB>
                    <a:lnTlToBr>
                      <a:noFill/>
                    </a:lnTlToBr>
                    <a:lnBlToTr>
                      <a:noFill/>
                    </a:lnBlToTr>
                    <a:noFill/>
                  </a:tcPr>
                </a:tc>
              </a:tr>
              <a:tr h="792387">
                <a:tc>
                  <a:txBody>
                    <a:bodyPr/>
                    <a:lstStyle/>
                    <a:p>
                      <a:pPr marL="177800" marR="0" lvl="0" indent="-177800" algn="l"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l-GR" sz="2000" b="0" i="0" u="none" strike="noStrike" cap="none" normalizeH="0" baseline="0" dirty="0" smtClean="0">
                          <a:ln>
                            <a:noFill/>
                          </a:ln>
                          <a:solidFill>
                            <a:srgbClr val="002060"/>
                          </a:solidFill>
                          <a:effectLst/>
                          <a:latin typeface="Arial" charset="0"/>
                        </a:rPr>
                        <a:t>- Απόδοση με βάση το ονομαστικό επιτόκιο</a:t>
                      </a:r>
                    </a:p>
                  </a:txBody>
                  <a:tcPr marL="91437" marR="91437" marT="45695" marB="45695"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80000"/>
                        </a:lnSpc>
                        <a:spcBef>
                          <a:spcPct val="0"/>
                        </a:spcBef>
                        <a:spcAft>
                          <a:spcPct val="0"/>
                        </a:spcAft>
                        <a:buClr>
                          <a:srgbClr val="800000"/>
                        </a:buClr>
                        <a:buSzPct val="80000"/>
                        <a:buFont typeface="Wingdings" pitchFamily="2" charset="2"/>
                        <a:buNone/>
                        <a:tabLst>
                          <a:tab pos="2247900" algn="r"/>
                        </a:tabLst>
                      </a:pPr>
                      <a:r>
                        <a:rPr kumimoji="0" lang="el-GR" sz="2000" b="1" i="0" u="none" strike="noStrike" cap="none" normalizeH="0" baseline="0" dirty="0" smtClean="0">
                          <a:ln>
                            <a:noFill/>
                          </a:ln>
                          <a:solidFill>
                            <a:srgbClr val="002060"/>
                          </a:solidFill>
                          <a:effectLst/>
                          <a:latin typeface="Arial" charset="0"/>
                        </a:rPr>
                        <a:t>	100.000</a:t>
                      </a:r>
                    </a:p>
                  </a:txBody>
                  <a:tcPr marL="91437" marR="91437" marT="45695" marB="4569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80000"/>
                        </a:lnSpc>
                        <a:spcBef>
                          <a:spcPct val="0"/>
                        </a:spcBef>
                        <a:spcAft>
                          <a:spcPct val="0"/>
                        </a:spcAft>
                        <a:buClr>
                          <a:srgbClr val="800000"/>
                        </a:buClr>
                        <a:buSzPct val="80000"/>
                        <a:buFont typeface="Wingdings" pitchFamily="2" charset="2"/>
                        <a:buNone/>
                        <a:tabLst>
                          <a:tab pos="2159000" algn="r"/>
                        </a:tabLst>
                      </a:pPr>
                      <a:r>
                        <a:rPr kumimoji="0" lang="el-GR" sz="2000" b="1" i="0" u="none" strike="noStrike" cap="none" normalizeH="0" baseline="0" dirty="0" smtClean="0">
                          <a:ln>
                            <a:noFill/>
                          </a:ln>
                          <a:solidFill>
                            <a:srgbClr val="C00000"/>
                          </a:solidFill>
                          <a:effectLst/>
                          <a:latin typeface="Arial" charset="0"/>
                        </a:rPr>
                        <a:t>	100.000</a:t>
                      </a:r>
                    </a:p>
                  </a:txBody>
                  <a:tcPr marL="91437" marR="91437" marT="45695" marB="45695" horzOverflow="overflow">
                    <a:lnL>
                      <a:noFill/>
                    </a:lnL>
                    <a:lnR cap="flat">
                      <a:noFill/>
                    </a:lnR>
                    <a:lnT>
                      <a:noFill/>
                    </a:lnT>
                    <a:lnB>
                      <a:noFill/>
                    </a:lnB>
                    <a:lnTlToBr>
                      <a:noFill/>
                    </a:lnTlToBr>
                    <a:lnBlToTr>
                      <a:noFill/>
                    </a:lnBlToTr>
                    <a:noFill/>
                  </a:tcPr>
                </a:tc>
              </a:tr>
              <a:tr h="792387">
                <a:tc>
                  <a:txBody>
                    <a:bodyPr/>
                    <a:lstStyle/>
                    <a:p>
                      <a:pPr marL="177800" marR="0" lvl="0" indent="-177800" algn="l"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l-GR" sz="2000" b="0" i="0" u="none" strike="noStrike" cap="none" normalizeH="0" baseline="0" dirty="0" smtClean="0">
                          <a:ln>
                            <a:noFill/>
                          </a:ln>
                          <a:solidFill>
                            <a:srgbClr val="002060"/>
                          </a:solidFill>
                          <a:effectLst/>
                          <a:latin typeface="Arial" charset="0"/>
                        </a:rPr>
                        <a:t>-	Μειωτικοί τόκοι λόγω απόσβεσης </a:t>
                      </a:r>
                      <a:r>
                        <a:rPr kumimoji="0" lang="en-US" sz="2000" b="0" i="0" u="none" strike="noStrike" cap="none" normalizeH="0" baseline="0" dirty="0" smtClean="0">
                          <a:ln>
                            <a:noFill/>
                          </a:ln>
                          <a:solidFill>
                            <a:srgbClr val="002060"/>
                          </a:solidFill>
                          <a:effectLst/>
                          <a:latin typeface="Arial" charset="0"/>
                        </a:rPr>
                        <a:t>premium</a:t>
                      </a:r>
                      <a:endParaRPr kumimoji="0" lang="el-GR" sz="2000" b="0" i="0" u="none" strike="noStrike" cap="none" normalizeH="0" baseline="0" dirty="0" smtClean="0">
                        <a:ln>
                          <a:noFill/>
                        </a:ln>
                        <a:solidFill>
                          <a:srgbClr val="002060"/>
                        </a:solidFill>
                        <a:effectLst/>
                        <a:latin typeface="Arial" charset="0"/>
                      </a:endParaRPr>
                    </a:p>
                  </a:txBody>
                  <a:tcPr marL="91437" marR="91437" marT="45695" marB="45695"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80000"/>
                        </a:lnSpc>
                        <a:spcBef>
                          <a:spcPct val="0"/>
                        </a:spcBef>
                        <a:spcAft>
                          <a:spcPct val="0"/>
                        </a:spcAft>
                        <a:buClr>
                          <a:srgbClr val="800000"/>
                        </a:buClr>
                        <a:buSzPct val="80000"/>
                        <a:buFont typeface="Wingdings" pitchFamily="2" charset="2"/>
                        <a:buNone/>
                        <a:tabLst>
                          <a:tab pos="2336800" algn="r"/>
                        </a:tabLst>
                      </a:pPr>
                      <a:r>
                        <a:rPr kumimoji="0" lang="el-GR" sz="2000" b="1" i="0" u="none" strike="noStrike" cap="none" normalizeH="0" baseline="0" dirty="0" smtClean="0">
                          <a:ln>
                            <a:noFill/>
                          </a:ln>
                          <a:solidFill>
                            <a:srgbClr val="002060"/>
                          </a:solidFill>
                          <a:effectLst/>
                          <a:latin typeface="Arial" charset="0"/>
                        </a:rPr>
                        <a:t>	(15.876,60)</a:t>
                      </a:r>
                    </a:p>
                  </a:txBody>
                  <a:tcPr marL="91437" marR="91437" marT="45695" marB="4569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80000"/>
                        </a:lnSpc>
                        <a:spcBef>
                          <a:spcPct val="0"/>
                        </a:spcBef>
                        <a:spcAft>
                          <a:spcPct val="0"/>
                        </a:spcAft>
                        <a:buClr>
                          <a:srgbClr val="800000"/>
                        </a:buClr>
                        <a:buSzPct val="80000"/>
                        <a:buFont typeface="Wingdings" pitchFamily="2" charset="2"/>
                        <a:buNone/>
                        <a:tabLst>
                          <a:tab pos="2159000" algn="r"/>
                        </a:tabLst>
                      </a:pPr>
                      <a:r>
                        <a:rPr kumimoji="0" lang="el-GR" sz="2000" b="1" i="0" u="none" strike="noStrike" cap="none" normalizeH="0" baseline="0" dirty="0" smtClean="0">
                          <a:ln>
                            <a:noFill/>
                          </a:ln>
                          <a:solidFill>
                            <a:srgbClr val="C00000"/>
                          </a:solidFill>
                          <a:effectLst/>
                          <a:latin typeface="Arial" charset="0"/>
                        </a:rPr>
                        <a:t>	-</a:t>
                      </a:r>
                    </a:p>
                  </a:txBody>
                  <a:tcPr marL="91437" marR="91437" marT="45695" marB="45695" horzOverflow="overflow">
                    <a:lnL>
                      <a:noFill/>
                    </a:lnL>
                    <a:lnR cap="flat">
                      <a:noFill/>
                    </a:lnR>
                    <a:lnT>
                      <a:noFill/>
                    </a:lnT>
                    <a:lnB>
                      <a:noFill/>
                    </a:lnB>
                    <a:lnTlToBr>
                      <a:noFill/>
                    </a:lnTlToBr>
                    <a:lnBlToTr>
                      <a:noFill/>
                    </a:lnBlToTr>
                    <a:noFill/>
                  </a:tcPr>
                </a:tc>
              </a:tr>
              <a:tr h="792387">
                <a:tc>
                  <a:txBody>
                    <a:bodyPr/>
                    <a:lstStyle/>
                    <a:p>
                      <a:pPr marL="177800" marR="0" lvl="0" indent="-177800" algn="l"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n-US" sz="2000" b="0" i="0" u="none" strike="noStrike" cap="none" normalizeH="0" baseline="0" dirty="0" smtClean="0">
                          <a:ln>
                            <a:noFill/>
                          </a:ln>
                          <a:solidFill>
                            <a:srgbClr val="002060"/>
                          </a:solidFill>
                          <a:effectLst/>
                          <a:latin typeface="Arial" charset="0"/>
                        </a:rPr>
                        <a:t>-	</a:t>
                      </a:r>
                      <a:r>
                        <a:rPr kumimoji="0" lang="el-GR" sz="2000" b="0" i="0" u="none" strike="noStrike" cap="none" normalizeH="0" baseline="0" dirty="0" smtClean="0">
                          <a:ln>
                            <a:noFill/>
                          </a:ln>
                          <a:solidFill>
                            <a:srgbClr val="002060"/>
                          </a:solidFill>
                          <a:effectLst/>
                          <a:latin typeface="Arial" charset="0"/>
                        </a:rPr>
                        <a:t>Πρόσθετοι τόκοι λόγω απόσβεσης </a:t>
                      </a:r>
                      <a:r>
                        <a:rPr kumimoji="0" lang="en-US" sz="2000" b="0" i="0" u="none" strike="noStrike" cap="none" normalizeH="0" baseline="0" dirty="0" smtClean="0">
                          <a:ln>
                            <a:noFill/>
                          </a:ln>
                          <a:solidFill>
                            <a:srgbClr val="002060"/>
                          </a:solidFill>
                          <a:effectLst/>
                          <a:latin typeface="Arial" charset="0"/>
                        </a:rPr>
                        <a:t>discount</a:t>
                      </a:r>
                      <a:endParaRPr kumimoji="0" lang="el-GR" sz="2000" b="0" i="0" u="none" strike="noStrike" cap="none" normalizeH="0" baseline="0" dirty="0" smtClean="0">
                        <a:ln>
                          <a:noFill/>
                        </a:ln>
                        <a:solidFill>
                          <a:srgbClr val="002060"/>
                        </a:solidFill>
                        <a:effectLst/>
                        <a:latin typeface="Arial" charset="0"/>
                      </a:endParaRPr>
                    </a:p>
                  </a:txBody>
                  <a:tcPr marL="91437" marR="91437" marT="45695" marB="45695"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80000"/>
                        </a:lnSpc>
                        <a:spcBef>
                          <a:spcPct val="0"/>
                        </a:spcBef>
                        <a:spcAft>
                          <a:spcPct val="0"/>
                        </a:spcAft>
                        <a:buClr>
                          <a:srgbClr val="800000"/>
                        </a:buClr>
                        <a:buSzPct val="80000"/>
                        <a:buFont typeface="Wingdings" pitchFamily="2" charset="2"/>
                        <a:buNone/>
                        <a:tabLst>
                          <a:tab pos="2247900" algn="r"/>
                        </a:tabLst>
                      </a:pPr>
                      <a:r>
                        <a:rPr kumimoji="0" lang="el-GR" sz="2000" b="1" i="0" u="none" strike="noStrike" cap="none" normalizeH="0" baseline="0" dirty="0" smtClean="0">
                          <a:ln>
                            <a:noFill/>
                          </a:ln>
                          <a:solidFill>
                            <a:srgbClr val="002060"/>
                          </a:solidFill>
                          <a:effectLst/>
                          <a:latin typeface="Arial" charset="0"/>
                        </a:rPr>
                        <a:t>	-</a:t>
                      </a:r>
                    </a:p>
                  </a:txBody>
                  <a:tcPr marL="91437" marR="91437" marT="45695" marB="4569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80000"/>
                        </a:lnSpc>
                        <a:spcBef>
                          <a:spcPct val="0"/>
                        </a:spcBef>
                        <a:spcAft>
                          <a:spcPct val="0"/>
                        </a:spcAft>
                        <a:buClr>
                          <a:srgbClr val="800000"/>
                        </a:buClr>
                        <a:buSzPct val="80000"/>
                        <a:buFont typeface="Wingdings" pitchFamily="2" charset="2"/>
                        <a:buNone/>
                        <a:tabLst>
                          <a:tab pos="2159000" algn="r"/>
                        </a:tabLst>
                      </a:pPr>
                      <a:r>
                        <a:rPr kumimoji="0" lang="el-GR" sz="2000" b="1" i="0" u="none" strike="noStrike" cap="none" normalizeH="0" baseline="0" dirty="0" smtClean="0">
                          <a:ln>
                            <a:noFill/>
                          </a:ln>
                          <a:solidFill>
                            <a:srgbClr val="C00000"/>
                          </a:solidFill>
                          <a:effectLst/>
                          <a:latin typeface="Arial" charset="0"/>
                        </a:rPr>
                        <a:t>	26.998,90</a:t>
                      </a:r>
                    </a:p>
                  </a:txBody>
                  <a:tcPr marL="91437" marR="91437" marT="45695" marB="45695" horzOverflow="overflow">
                    <a:lnL>
                      <a:noFill/>
                    </a:lnL>
                    <a:lnR cap="flat">
                      <a:noFill/>
                    </a:lnR>
                    <a:lnT>
                      <a:noFill/>
                    </a:lnT>
                    <a:lnB>
                      <a:noFill/>
                    </a:lnB>
                    <a:lnTlToBr>
                      <a:noFill/>
                    </a:lnTlToBr>
                    <a:lnBlToTr>
                      <a:noFill/>
                    </a:lnBlToTr>
                    <a:noFill/>
                  </a:tcPr>
                </a:tc>
              </a:tr>
              <a:tr h="792387">
                <a:tc>
                  <a:txBody>
                    <a:bodyPr/>
                    <a:lstStyle/>
                    <a:p>
                      <a:pPr marL="177800" marR="0" lvl="0" indent="-177800" algn="l" defTabSz="914400" rtl="0" eaLnBrk="1" fontAlgn="base" latinLnBrk="0" hangingPunct="1">
                        <a:lnSpc>
                          <a:spcPct val="115000"/>
                        </a:lnSpc>
                        <a:spcBef>
                          <a:spcPct val="20000"/>
                        </a:spcBef>
                        <a:spcAft>
                          <a:spcPct val="0"/>
                        </a:spcAft>
                        <a:buClr>
                          <a:srgbClr val="800000"/>
                        </a:buClr>
                        <a:buSzPct val="80000"/>
                        <a:buFont typeface="Wingdings" pitchFamily="2" charset="2"/>
                        <a:buNone/>
                        <a:tabLst/>
                      </a:pPr>
                      <a:r>
                        <a:rPr kumimoji="0" lang="en-US" sz="2000" b="0" i="0" u="none" strike="noStrike" cap="none" normalizeH="0" baseline="0" dirty="0" smtClean="0">
                          <a:ln>
                            <a:noFill/>
                          </a:ln>
                          <a:solidFill>
                            <a:srgbClr val="002060"/>
                          </a:solidFill>
                          <a:effectLst/>
                          <a:latin typeface="Arial" charset="0"/>
                        </a:rPr>
                        <a:t>-	</a:t>
                      </a:r>
                      <a:r>
                        <a:rPr kumimoji="0" lang="el-GR" sz="2000" b="0" i="0" u="none" strike="noStrike" cap="none" normalizeH="0" baseline="0" dirty="0" smtClean="0">
                          <a:ln>
                            <a:noFill/>
                          </a:ln>
                          <a:solidFill>
                            <a:srgbClr val="002060"/>
                          </a:solidFill>
                          <a:effectLst/>
                          <a:latin typeface="Arial" charset="0"/>
                        </a:rPr>
                        <a:t>Τόκοι με βάση το πραγματικό επιτόκιο</a:t>
                      </a:r>
                    </a:p>
                  </a:txBody>
                  <a:tcPr marL="91437" marR="91437" marT="45695" marB="4569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80000"/>
                        </a:lnSpc>
                        <a:spcBef>
                          <a:spcPct val="0"/>
                        </a:spcBef>
                        <a:spcAft>
                          <a:spcPct val="0"/>
                        </a:spcAft>
                        <a:buClr>
                          <a:srgbClr val="800000"/>
                        </a:buClr>
                        <a:buSzPct val="80000"/>
                        <a:buFont typeface="Wingdings" pitchFamily="2" charset="2"/>
                        <a:buNone/>
                        <a:tabLst>
                          <a:tab pos="2247900" algn="r"/>
                        </a:tabLst>
                      </a:pPr>
                      <a:r>
                        <a:rPr kumimoji="0" lang="el-GR" sz="2000" b="1" i="0" u="none" strike="noStrike" cap="none" normalizeH="0" baseline="0" dirty="0" smtClean="0">
                          <a:ln>
                            <a:noFill/>
                          </a:ln>
                          <a:solidFill>
                            <a:srgbClr val="002060"/>
                          </a:solidFill>
                          <a:effectLst/>
                          <a:latin typeface="Arial" charset="0"/>
                        </a:rPr>
                        <a:t>	84.123,40</a:t>
                      </a:r>
                    </a:p>
                  </a:txBody>
                  <a:tcPr marL="91437" marR="91437" marT="45695" marB="4569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80000"/>
                        </a:lnSpc>
                        <a:spcBef>
                          <a:spcPct val="0"/>
                        </a:spcBef>
                        <a:spcAft>
                          <a:spcPct val="0"/>
                        </a:spcAft>
                        <a:buClr>
                          <a:srgbClr val="800000"/>
                        </a:buClr>
                        <a:buSzPct val="80000"/>
                        <a:buFont typeface="Wingdings" pitchFamily="2" charset="2"/>
                        <a:buNone/>
                        <a:tabLst>
                          <a:tab pos="2159000" algn="r"/>
                        </a:tabLst>
                      </a:pPr>
                      <a:r>
                        <a:rPr kumimoji="0" lang="el-GR" sz="2000" b="1" i="0" u="none" strike="noStrike" cap="none" normalizeH="0" baseline="0" dirty="0" smtClean="0">
                          <a:ln>
                            <a:noFill/>
                          </a:ln>
                          <a:solidFill>
                            <a:srgbClr val="C00000"/>
                          </a:solidFill>
                          <a:effectLst/>
                          <a:latin typeface="Arial" charset="0"/>
                        </a:rPr>
                        <a:t>	126.998,90</a:t>
                      </a:r>
                    </a:p>
                  </a:txBody>
                  <a:tcPr marL="91437" marR="91437" marT="45695" marB="45695" horzOverflow="overflow">
                    <a:lnL>
                      <a:noFill/>
                    </a:lnL>
                    <a:lnR cap="flat">
                      <a:noFill/>
                    </a:lnR>
                    <a:lnT>
                      <a:noFill/>
                    </a:lnT>
                    <a:lnB cap="flat">
                      <a:noFill/>
                    </a:lnB>
                    <a:lnTlToBr>
                      <a:noFill/>
                    </a:lnTlToBr>
                    <a:lnBlToTr>
                      <a:noFill/>
                    </a:lnBlToTr>
                    <a:noFill/>
                  </a:tcPr>
                </a:tc>
              </a:tr>
            </a:tbl>
          </a:graphicData>
        </a:graphic>
      </p:graphicFrame>
      <p:sp>
        <p:nvSpPr>
          <p:cNvPr id="31763" name="Line 35"/>
          <p:cNvSpPr>
            <a:spLocks noChangeShapeType="1"/>
          </p:cNvSpPr>
          <p:nvPr/>
        </p:nvSpPr>
        <p:spPr bwMode="auto">
          <a:xfrm>
            <a:off x="4031274" y="4175125"/>
            <a:ext cx="1512277" cy="0"/>
          </a:xfrm>
          <a:prstGeom prst="line">
            <a:avLst/>
          </a:prstGeom>
          <a:noFill/>
          <a:ln w="9525">
            <a:solidFill>
              <a:schemeClr val="tx1"/>
            </a:solidFill>
            <a:round/>
            <a:headEnd/>
            <a:tailEnd/>
          </a:ln>
          <a:effectLst/>
        </p:spPr>
        <p:txBody>
          <a:bodyPr/>
          <a:lstStyle/>
          <a:p>
            <a:endParaRPr lang="el-GR" dirty="0"/>
          </a:p>
        </p:txBody>
      </p:sp>
      <p:sp>
        <p:nvSpPr>
          <p:cNvPr id="31764" name="Line 36"/>
          <p:cNvSpPr>
            <a:spLocks noChangeShapeType="1"/>
          </p:cNvSpPr>
          <p:nvPr/>
        </p:nvSpPr>
        <p:spPr bwMode="auto">
          <a:xfrm>
            <a:off x="6767146" y="4175125"/>
            <a:ext cx="1513743" cy="0"/>
          </a:xfrm>
          <a:prstGeom prst="line">
            <a:avLst/>
          </a:prstGeom>
          <a:noFill/>
          <a:ln w="9525">
            <a:solidFill>
              <a:schemeClr val="tx1"/>
            </a:solidFill>
            <a:round/>
            <a:headEnd/>
            <a:tailEnd/>
          </a:ln>
          <a:effectLst/>
        </p:spPr>
        <p:txBody>
          <a:bodyPr/>
          <a:lstStyle/>
          <a:p>
            <a:endParaRPr lang="el-GR" dirty="0"/>
          </a:p>
        </p:txBody>
      </p:sp>
      <p:sp>
        <p:nvSpPr>
          <p:cNvPr id="31765" name="Line 37"/>
          <p:cNvSpPr>
            <a:spLocks noChangeShapeType="1"/>
          </p:cNvSpPr>
          <p:nvPr/>
        </p:nvSpPr>
        <p:spPr bwMode="auto">
          <a:xfrm>
            <a:off x="6767146" y="4894263"/>
            <a:ext cx="1513743" cy="0"/>
          </a:xfrm>
          <a:prstGeom prst="line">
            <a:avLst/>
          </a:prstGeom>
          <a:noFill/>
          <a:ln w="9525">
            <a:solidFill>
              <a:schemeClr val="tx1"/>
            </a:solidFill>
            <a:round/>
            <a:headEnd/>
            <a:tailEnd/>
          </a:ln>
          <a:effectLst/>
        </p:spPr>
        <p:txBody>
          <a:bodyPr/>
          <a:lstStyle/>
          <a:p>
            <a:endParaRPr lang="el-GR" dirty="0"/>
          </a:p>
        </p:txBody>
      </p:sp>
      <p:sp>
        <p:nvSpPr>
          <p:cNvPr id="31766" name="Line 38"/>
          <p:cNvSpPr>
            <a:spLocks noChangeShapeType="1"/>
          </p:cNvSpPr>
          <p:nvPr/>
        </p:nvSpPr>
        <p:spPr bwMode="auto">
          <a:xfrm>
            <a:off x="4031274" y="4894263"/>
            <a:ext cx="1512277" cy="0"/>
          </a:xfrm>
          <a:prstGeom prst="line">
            <a:avLst/>
          </a:prstGeom>
          <a:noFill/>
          <a:ln w="9525">
            <a:solidFill>
              <a:schemeClr val="tx1"/>
            </a:solidFill>
            <a:round/>
            <a:headEnd/>
            <a:tailEnd/>
          </a:ln>
          <a:effectLst/>
        </p:spPr>
        <p:txBody>
          <a:bodyPr/>
          <a:lstStyle/>
          <a:p>
            <a:endParaRPr lang="el-GR" dirty="0"/>
          </a:p>
        </p:txBody>
      </p:sp>
      <p:sp>
        <p:nvSpPr>
          <p:cNvPr id="31767" name="Text Box 39"/>
          <p:cNvSpPr txBox="1">
            <a:spLocks noChangeArrowheads="1"/>
          </p:cNvSpPr>
          <p:nvPr/>
        </p:nvSpPr>
        <p:spPr bwMode="auto">
          <a:xfrm>
            <a:off x="3814397" y="5319714"/>
            <a:ext cx="4969119" cy="369332"/>
          </a:xfrm>
          <a:prstGeom prst="rect">
            <a:avLst/>
          </a:prstGeom>
          <a:noFill/>
          <a:ln w="9525">
            <a:noFill/>
            <a:miter lim="800000"/>
            <a:headEnd/>
            <a:tailEnd/>
          </a:ln>
          <a:effectLst/>
        </p:spPr>
        <p:txBody>
          <a:bodyPr>
            <a:spAutoFit/>
          </a:bodyPr>
          <a:lstStyle/>
          <a:p>
            <a:pPr>
              <a:tabLst>
                <a:tab pos="6819900" algn="r"/>
              </a:tabLst>
            </a:pPr>
            <a:r>
              <a:rPr lang="el-GR" b="1" dirty="0">
                <a:solidFill>
                  <a:srgbClr val="002060"/>
                </a:solidFill>
              </a:rPr>
              <a:t>1.051.541,90 </a:t>
            </a:r>
            <a:r>
              <a:rPr lang="en-US" b="1" dirty="0">
                <a:solidFill>
                  <a:srgbClr val="002060"/>
                </a:solidFill>
              </a:rPr>
              <a:t>x 8%</a:t>
            </a:r>
            <a:r>
              <a:rPr lang="el-GR" b="1" dirty="0">
                <a:solidFill>
                  <a:srgbClr val="002060"/>
                </a:solidFill>
              </a:rPr>
              <a:t>	</a:t>
            </a:r>
            <a:r>
              <a:rPr lang="el-GR" b="1" dirty="0">
                <a:solidFill>
                  <a:srgbClr val="C00000"/>
                </a:solidFill>
              </a:rPr>
              <a:t>907.134,70</a:t>
            </a:r>
            <a:r>
              <a:rPr lang="en-US" b="1" dirty="0">
                <a:solidFill>
                  <a:srgbClr val="C00000"/>
                </a:solidFill>
              </a:rPr>
              <a:t> x 14%</a:t>
            </a:r>
            <a:endParaRPr lang="el-GR" b="1" dirty="0">
              <a:solidFill>
                <a:srgbClr val="C00000"/>
              </a:solidFill>
            </a:endParaRPr>
          </a:p>
        </p:txBody>
      </p:sp>
      <p:sp>
        <p:nvSpPr>
          <p:cNvPr id="31768" name="Line 40"/>
          <p:cNvSpPr>
            <a:spLocks noChangeShapeType="1"/>
          </p:cNvSpPr>
          <p:nvPr/>
        </p:nvSpPr>
        <p:spPr bwMode="auto">
          <a:xfrm>
            <a:off x="4822581" y="5038726"/>
            <a:ext cx="0" cy="288925"/>
          </a:xfrm>
          <a:prstGeom prst="line">
            <a:avLst/>
          </a:prstGeom>
          <a:noFill/>
          <a:ln w="9525">
            <a:solidFill>
              <a:schemeClr val="tx1"/>
            </a:solidFill>
            <a:round/>
            <a:headEnd/>
            <a:tailEnd type="triangle" w="med" len="med"/>
          </a:ln>
          <a:effectLst/>
        </p:spPr>
        <p:txBody>
          <a:bodyPr/>
          <a:lstStyle/>
          <a:p>
            <a:endParaRPr lang="el-GR" dirty="0"/>
          </a:p>
        </p:txBody>
      </p:sp>
      <p:sp>
        <p:nvSpPr>
          <p:cNvPr id="31769" name="Line 41"/>
          <p:cNvSpPr>
            <a:spLocks noChangeShapeType="1"/>
          </p:cNvSpPr>
          <p:nvPr/>
        </p:nvSpPr>
        <p:spPr bwMode="auto">
          <a:xfrm>
            <a:off x="7631723" y="5038726"/>
            <a:ext cx="0" cy="288925"/>
          </a:xfrm>
          <a:prstGeom prst="line">
            <a:avLst/>
          </a:prstGeom>
          <a:noFill/>
          <a:ln w="9525">
            <a:solidFill>
              <a:schemeClr val="tx1"/>
            </a:solidFill>
            <a:round/>
            <a:headEnd/>
            <a:tailEnd type="triangle" w="med" len="med"/>
          </a:ln>
          <a:effectLst/>
        </p:spPr>
        <p:txBody>
          <a:bodyPr/>
          <a:lstStyle/>
          <a:p>
            <a:endParaRPr lang="el-GR" dirty="0"/>
          </a:p>
        </p:txBody>
      </p:sp>
      <p:grpSp>
        <p:nvGrpSpPr>
          <p:cNvPr id="2" name="Group 42"/>
          <p:cNvGrpSpPr>
            <a:grpSpLocks/>
          </p:cNvGrpSpPr>
          <p:nvPr/>
        </p:nvGrpSpPr>
        <p:grpSpPr bwMode="auto">
          <a:xfrm>
            <a:off x="4821115" y="5830888"/>
            <a:ext cx="433754" cy="431800"/>
            <a:chOff x="1292" y="2704"/>
            <a:chExt cx="273" cy="272"/>
          </a:xfrm>
        </p:grpSpPr>
        <p:sp>
          <p:nvSpPr>
            <p:cNvPr id="31775" name="Line 43"/>
            <p:cNvSpPr>
              <a:spLocks noChangeShapeType="1"/>
            </p:cNvSpPr>
            <p:nvPr/>
          </p:nvSpPr>
          <p:spPr bwMode="auto">
            <a:xfrm>
              <a:off x="1292" y="2704"/>
              <a:ext cx="0" cy="272"/>
            </a:xfrm>
            <a:prstGeom prst="line">
              <a:avLst/>
            </a:prstGeom>
            <a:noFill/>
            <a:ln w="9525">
              <a:solidFill>
                <a:schemeClr val="tx1"/>
              </a:solidFill>
              <a:round/>
              <a:headEnd/>
              <a:tailEnd/>
            </a:ln>
            <a:effectLst/>
          </p:spPr>
          <p:txBody>
            <a:bodyPr/>
            <a:lstStyle/>
            <a:p>
              <a:endParaRPr lang="el-GR" dirty="0"/>
            </a:p>
          </p:txBody>
        </p:sp>
        <p:sp>
          <p:nvSpPr>
            <p:cNvPr id="31776" name="Line 44"/>
            <p:cNvSpPr>
              <a:spLocks noChangeShapeType="1"/>
            </p:cNvSpPr>
            <p:nvPr/>
          </p:nvSpPr>
          <p:spPr bwMode="auto">
            <a:xfrm>
              <a:off x="1292" y="2976"/>
              <a:ext cx="273" cy="0"/>
            </a:xfrm>
            <a:prstGeom prst="line">
              <a:avLst/>
            </a:prstGeom>
            <a:noFill/>
            <a:ln w="9525">
              <a:solidFill>
                <a:schemeClr val="tx1"/>
              </a:solidFill>
              <a:round/>
              <a:headEnd/>
              <a:tailEnd type="triangle" w="med" len="med"/>
            </a:ln>
            <a:effectLst/>
          </p:spPr>
          <p:txBody>
            <a:bodyPr/>
            <a:lstStyle/>
            <a:p>
              <a:endParaRPr lang="el-GR" dirty="0"/>
            </a:p>
          </p:txBody>
        </p:sp>
      </p:grpSp>
      <p:grpSp>
        <p:nvGrpSpPr>
          <p:cNvPr id="3" name="Group 45"/>
          <p:cNvGrpSpPr>
            <a:grpSpLocks/>
          </p:cNvGrpSpPr>
          <p:nvPr/>
        </p:nvGrpSpPr>
        <p:grpSpPr bwMode="auto">
          <a:xfrm flipH="1">
            <a:off x="7199435" y="5830888"/>
            <a:ext cx="432288" cy="431800"/>
            <a:chOff x="1292" y="2704"/>
            <a:chExt cx="273" cy="272"/>
          </a:xfrm>
        </p:grpSpPr>
        <p:sp>
          <p:nvSpPr>
            <p:cNvPr id="31773" name="Line 46"/>
            <p:cNvSpPr>
              <a:spLocks noChangeShapeType="1"/>
            </p:cNvSpPr>
            <p:nvPr/>
          </p:nvSpPr>
          <p:spPr bwMode="auto">
            <a:xfrm>
              <a:off x="1292" y="2704"/>
              <a:ext cx="0" cy="272"/>
            </a:xfrm>
            <a:prstGeom prst="line">
              <a:avLst/>
            </a:prstGeom>
            <a:noFill/>
            <a:ln w="9525">
              <a:solidFill>
                <a:schemeClr val="tx1"/>
              </a:solidFill>
              <a:round/>
              <a:headEnd/>
              <a:tailEnd/>
            </a:ln>
            <a:effectLst/>
          </p:spPr>
          <p:txBody>
            <a:bodyPr/>
            <a:lstStyle/>
            <a:p>
              <a:endParaRPr lang="el-GR" dirty="0"/>
            </a:p>
          </p:txBody>
        </p:sp>
        <p:sp>
          <p:nvSpPr>
            <p:cNvPr id="31774" name="Line 47"/>
            <p:cNvSpPr>
              <a:spLocks noChangeShapeType="1"/>
            </p:cNvSpPr>
            <p:nvPr/>
          </p:nvSpPr>
          <p:spPr bwMode="auto">
            <a:xfrm>
              <a:off x="1292" y="2976"/>
              <a:ext cx="273" cy="0"/>
            </a:xfrm>
            <a:prstGeom prst="line">
              <a:avLst/>
            </a:prstGeom>
            <a:noFill/>
            <a:ln w="9525">
              <a:solidFill>
                <a:schemeClr val="tx1"/>
              </a:solidFill>
              <a:round/>
              <a:headEnd/>
              <a:tailEnd type="triangle" w="med" len="med"/>
            </a:ln>
            <a:effectLst/>
          </p:spPr>
          <p:txBody>
            <a:bodyPr/>
            <a:lstStyle/>
            <a:p>
              <a:endParaRPr lang="el-GR" dirty="0"/>
            </a:p>
          </p:txBody>
        </p:sp>
      </p:grpSp>
      <p:sp>
        <p:nvSpPr>
          <p:cNvPr id="31772" name="Text Box 48"/>
          <p:cNvSpPr txBox="1">
            <a:spLocks noChangeArrowheads="1"/>
          </p:cNvSpPr>
          <p:nvPr/>
        </p:nvSpPr>
        <p:spPr bwMode="auto">
          <a:xfrm>
            <a:off x="5531828" y="6046789"/>
            <a:ext cx="1599925" cy="369332"/>
          </a:xfrm>
          <a:prstGeom prst="rect">
            <a:avLst/>
          </a:prstGeom>
          <a:noFill/>
          <a:ln w="9525">
            <a:noFill/>
            <a:miter lim="800000"/>
            <a:headEnd/>
            <a:tailEnd/>
          </a:ln>
          <a:effectLst/>
        </p:spPr>
        <p:txBody>
          <a:bodyPr wrap="none">
            <a:spAutoFit/>
          </a:bodyPr>
          <a:lstStyle/>
          <a:p>
            <a:r>
              <a:rPr lang="el-GR" b="1" dirty="0">
                <a:solidFill>
                  <a:srgbClr val="006600"/>
                </a:solidFill>
              </a:rPr>
              <a:t>τόκοι </a:t>
            </a:r>
            <a:r>
              <a:rPr lang="en-US" b="1" dirty="0">
                <a:solidFill>
                  <a:srgbClr val="006600"/>
                </a:solidFill>
              </a:rPr>
              <a:t> </a:t>
            </a:r>
            <a:r>
              <a:rPr lang="el-GR" b="1" dirty="0">
                <a:solidFill>
                  <a:srgbClr val="006600"/>
                </a:solidFill>
              </a:rPr>
              <a:t>α΄ έτους</a:t>
            </a:r>
          </a:p>
        </p:txBody>
      </p:sp>
    </p:spTree>
  </p:cSld>
  <p:clrMapOvr>
    <a:masterClrMapping/>
  </p:clrMapOvr>
  <p:transition spd="med">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152400" y="2935288"/>
            <a:ext cx="8740080" cy="1357312"/>
          </a:xfrm>
          <a:prstGeom prst="rect">
            <a:avLst/>
          </a:prstGeom>
          <a:noFill/>
          <a:ln w="9525">
            <a:noFill/>
            <a:miter lim="800000"/>
            <a:headEnd/>
            <a:tailEnd/>
          </a:ln>
          <a:effectLst/>
        </p:spPr>
        <p:txBody>
          <a:bodyPr anchor="ctr"/>
          <a:lstStyle/>
          <a:p>
            <a:pPr algn="ctr"/>
            <a:r>
              <a:rPr lang="el-GR" sz="4400" b="1" dirty="0">
                <a:solidFill>
                  <a:srgbClr val="800000"/>
                </a:solidFill>
              </a:rPr>
              <a:t>ΑΝΑΓΝΩΡΙΣΗ</a:t>
            </a:r>
          </a:p>
          <a:p>
            <a:pPr algn="ctr"/>
            <a:endParaRPr lang="el-GR" sz="3000" b="1" dirty="0">
              <a:solidFill>
                <a:srgbClr val="800000"/>
              </a:solidFill>
            </a:endParaRPr>
          </a:p>
        </p:txBody>
      </p:sp>
    </p:spTree>
  </p:cSld>
  <p:clrMapOvr>
    <a:masterClrMapping/>
  </p:clrMapOvr>
  <p:transition spd="med">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3025" y="3368675"/>
            <a:ext cx="1460500" cy="669925"/>
          </a:xfrm>
          <a:prstGeom prst="rect">
            <a:avLst/>
          </a:prstGeom>
          <a:noFill/>
          <a:ln w="9525">
            <a:noFill/>
            <a:miter lim="800000"/>
            <a:headEnd/>
            <a:tailEnd/>
          </a:ln>
          <a:effectLst/>
        </p:spPr>
        <p:txBody>
          <a:bodyPr wrap="none">
            <a:spAutoFit/>
          </a:bodyPr>
          <a:lstStyle/>
          <a:p>
            <a:pPr algn="ctr"/>
            <a:r>
              <a:rPr lang="el-GR" sz="1900" b="1" dirty="0">
                <a:solidFill>
                  <a:srgbClr val="000066"/>
                </a:solidFill>
                <a:latin typeface="Arial Narrow" pitchFamily="34" charset="0"/>
              </a:rPr>
              <a:t>Αρχές</a:t>
            </a:r>
          </a:p>
          <a:p>
            <a:pPr algn="ctr"/>
            <a:r>
              <a:rPr lang="el-GR" sz="1900" b="1" dirty="0">
                <a:solidFill>
                  <a:srgbClr val="000066"/>
                </a:solidFill>
                <a:latin typeface="Arial Narrow" pitchFamily="34" charset="0"/>
              </a:rPr>
              <a:t>αναγνώρισης</a:t>
            </a:r>
          </a:p>
        </p:txBody>
      </p:sp>
      <p:sp>
        <p:nvSpPr>
          <p:cNvPr id="6147" name="Text Box 3"/>
          <p:cNvSpPr txBox="1">
            <a:spLocks noChangeArrowheads="1"/>
          </p:cNvSpPr>
          <p:nvPr/>
        </p:nvSpPr>
        <p:spPr bwMode="auto">
          <a:xfrm>
            <a:off x="0" y="5116513"/>
            <a:ext cx="1825625" cy="915987"/>
          </a:xfrm>
          <a:prstGeom prst="rect">
            <a:avLst/>
          </a:prstGeom>
          <a:noFill/>
          <a:ln w="9525">
            <a:noFill/>
            <a:miter lim="800000"/>
            <a:headEnd/>
            <a:tailEnd/>
          </a:ln>
          <a:effectLst/>
        </p:spPr>
        <p:txBody>
          <a:bodyPr wrap="none">
            <a:spAutoFit/>
          </a:bodyPr>
          <a:lstStyle/>
          <a:p>
            <a:pPr algn="ctr"/>
            <a:r>
              <a:rPr lang="el-GR" b="1" dirty="0">
                <a:solidFill>
                  <a:srgbClr val="000066"/>
                </a:solidFill>
                <a:latin typeface="Arial Narrow" pitchFamily="34" charset="0"/>
              </a:rPr>
              <a:t>Μη αναγνώριση </a:t>
            </a:r>
            <a:br>
              <a:rPr lang="el-GR" b="1" dirty="0">
                <a:solidFill>
                  <a:srgbClr val="000066"/>
                </a:solidFill>
                <a:latin typeface="Arial Narrow" pitchFamily="34" charset="0"/>
              </a:rPr>
            </a:br>
            <a:r>
              <a:rPr lang="el-GR" b="1" dirty="0">
                <a:solidFill>
                  <a:srgbClr val="000066"/>
                </a:solidFill>
                <a:latin typeface="Arial Narrow" pitchFamily="34" charset="0"/>
              </a:rPr>
              <a:t>ως </a:t>
            </a:r>
            <a:br>
              <a:rPr lang="el-GR" b="1" dirty="0">
                <a:solidFill>
                  <a:srgbClr val="000066"/>
                </a:solidFill>
                <a:latin typeface="Arial Narrow" pitchFamily="34" charset="0"/>
              </a:rPr>
            </a:br>
            <a:r>
              <a:rPr lang="el-GR" b="1" dirty="0">
                <a:solidFill>
                  <a:srgbClr val="000066"/>
                </a:solidFill>
                <a:latin typeface="Arial Narrow" pitchFamily="34" charset="0"/>
              </a:rPr>
              <a:t>λογιστικό γεγονός</a:t>
            </a:r>
          </a:p>
        </p:txBody>
      </p:sp>
      <p:sp>
        <p:nvSpPr>
          <p:cNvPr id="6148" name="Text Box 4"/>
          <p:cNvSpPr txBox="1">
            <a:spLocks noChangeArrowheads="1"/>
          </p:cNvSpPr>
          <p:nvPr/>
        </p:nvSpPr>
        <p:spPr bwMode="auto">
          <a:xfrm rot="-1896108">
            <a:off x="2089150" y="1784350"/>
            <a:ext cx="1065213" cy="641350"/>
          </a:xfrm>
          <a:prstGeom prst="rect">
            <a:avLst/>
          </a:prstGeom>
          <a:noFill/>
          <a:ln w="25400">
            <a:noFill/>
            <a:miter lim="800000"/>
            <a:headEnd/>
            <a:tailEnd/>
          </a:ln>
          <a:effectLst/>
        </p:spPr>
        <p:txBody>
          <a:bodyPr wrap="none">
            <a:spAutoFit/>
          </a:bodyPr>
          <a:lstStyle/>
          <a:p>
            <a:pPr algn="ctr"/>
            <a:r>
              <a:rPr lang="el-GR" b="1" dirty="0">
                <a:solidFill>
                  <a:srgbClr val="000066"/>
                </a:solidFill>
                <a:latin typeface="Arial Narrow" pitchFamily="34" charset="0"/>
              </a:rPr>
              <a:t>Λογιστικό</a:t>
            </a:r>
          </a:p>
          <a:p>
            <a:pPr algn="ctr"/>
            <a:r>
              <a:rPr lang="el-GR" b="1" dirty="0">
                <a:solidFill>
                  <a:srgbClr val="000066"/>
                </a:solidFill>
                <a:latin typeface="Arial Narrow" pitchFamily="34" charset="0"/>
              </a:rPr>
              <a:t>σχέδιο</a:t>
            </a:r>
          </a:p>
        </p:txBody>
      </p:sp>
      <p:sp>
        <p:nvSpPr>
          <p:cNvPr id="6149" name="Text Box 5"/>
          <p:cNvSpPr txBox="1">
            <a:spLocks noChangeArrowheads="1"/>
          </p:cNvSpPr>
          <p:nvPr/>
        </p:nvSpPr>
        <p:spPr bwMode="auto">
          <a:xfrm>
            <a:off x="1943100" y="3094038"/>
            <a:ext cx="1400175" cy="1219200"/>
          </a:xfrm>
          <a:prstGeom prst="rect">
            <a:avLst/>
          </a:prstGeom>
          <a:noFill/>
          <a:ln w="28575">
            <a:solidFill>
              <a:schemeClr val="tx2"/>
            </a:solidFill>
            <a:miter lim="800000"/>
            <a:headEnd/>
            <a:tailEnd/>
          </a:ln>
          <a:effectLst/>
        </p:spPr>
        <p:txBody>
          <a:bodyPr wrap="none">
            <a:spAutoFit/>
          </a:bodyPr>
          <a:lstStyle/>
          <a:p>
            <a:pPr algn="ctr"/>
            <a:r>
              <a:rPr lang="el-GR" b="1" dirty="0">
                <a:solidFill>
                  <a:srgbClr val="000066"/>
                </a:solidFill>
                <a:latin typeface="Arial Narrow" pitchFamily="34" charset="0"/>
              </a:rPr>
              <a:t>Αναγνώριση </a:t>
            </a:r>
            <a:br>
              <a:rPr lang="el-GR" b="1" dirty="0">
                <a:solidFill>
                  <a:srgbClr val="000066"/>
                </a:solidFill>
                <a:latin typeface="Arial Narrow" pitchFamily="34" charset="0"/>
              </a:rPr>
            </a:br>
            <a:r>
              <a:rPr lang="el-GR" b="1" dirty="0">
                <a:solidFill>
                  <a:srgbClr val="000066"/>
                </a:solidFill>
                <a:latin typeface="Arial Narrow" pitchFamily="34" charset="0"/>
              </a:rPr>
              <a:t>ως </a:t>
            </a:r>
            <a:br>
              <a:rPr lang="el-GR" b="1" dirty="0">
                <a:solidFill>
                  <a:srgbClr val="000066"/>
                </a:solidFill>
                <a:latin typeface="Arial Narrow" pitchFamily="34" charset="0"/>
              </a:rPr>
            </a:br>
            <a:r>
              <a:rPr lang="el-GR" b="1" dirty="0">
                <a:solidFill>
                  <a:srgbClr val="000066"/>
                </a:solidFill>
                <a:latin typeface="Arial Narrow" pitchFamily="34" charset="0"/>
              </a:rPr>
              <a:t>λογιστικό </a:t>
            </a:r>
            <a:br>
              <a:rPr lang="el-GR" b="1" dirty="0">
                <a:solidFill>
                  <a:srgbClr val="000066"/>
                </a:solidFill>
                <a:latin typeface="Arial Narrow" pitchFamily="34" charset="0"/>
              </a:rPr>
            </a:br>
            <a:r>
              <a:rPr lang="el-GR" b="1" dirty="0">
                <a:solidFill>
                  <a:srgbClr val="000066"/>
                </a:solidFill>
                <a:latin typeface="Arial Narrow" pitchFamily="34" charset="0"/>
              </a:rPr>
              <a:t>γεγονός</a:t>
            </a:r>
          </a:p>
        </p:txBody>
      </p:sp>
      <p:sp>
        <p:nvSpPr>
          <p:cNvPr id="6150" name="Text Box 6"/>
          <p:cNvSpPr txBox="1">
            <a:spLocks noChangeArrowheads="1"/>
          </p:cNvSpPr>
          <p:nvPr/>
        </p:nvSpPr>
        <p:spPr bwMode="auto">
          <a:xfrm>
            <a:off x="3743325" y="3136900"/>
            <a:ext cx="1585913" cy="1095375"/>
          </a:xfrm>
          <a:prstGeom prst="rect">
            <a:avLst/>
          </a:prstGeom>
          <a:noFill/>
          <a:ln w="25400">
            <a:solidFill>
              <a:srgbClr val="777777"/>
            </a:solidFill>
            <a:miter lim="800000"/>
            <a:headEnd/>
            <a:tailEnd/>
          </a:ln>
          <a:effectLst/>
        </p:spPr>
        <p:txBody>
          <a:bodyPr>
            <a:spAutoFit/>
          </a:bodyPr>
          <a:lstStyle/>
          <a:p>
            <a:pPr algn="ctr"/>
            <a:r>
              <a:rPr lang="el-GR" sz="1600" b="1" dirty="0">
                <a:solidFill>
                  <a:srgbClr val="000066"/>
                </a:solidFill>
              </a:rPr>
              <a:t>Αποτίμηση</a:t>
            </a:r>
            <a:br>
              <a:rPr lang="el-GR" sz="1600" b="1" dirty="0">
                <a:solidFill>
                  <a:srgbClr val="000066"/>
                </a:solidFill>
              </a:rPr>
            </a:br>
            <a:r>
              <a:rPr lang="el-GR" sz="1600" b="1" dirty="0">
                <a:solidFill>
                  <a:srgbClr val="000066"/>
                </a:solidFill>
              </a:rPr>
              <a:t>κατά τη φάση</a:t>
            </a:r>
            <a:br>
              <a:rPr lang="el-GR" sz="1600" b="1" dirty="0">
                <a:solidFill>
                  <a:srgbClr val="000066"/>
                </a:solidFill>
              </a:rPr>
            </a:br>
            <a:r>
              <a:rPr lang="el-GR" sz="1600" b="1" dirty="0">
                <a:solidFill>
                  <a:srgbClr val="000066"/>
                </a:solidFill>
              </a:rPr>
              <a:t>της αρχικής</a:t>
            </a:r>
            <a:br>
              <a:rPr lang="el-GR" sz="1600" b="1" dirty="0">
                <a:solidFill>
                  <a:srgbClr val="000066"/>
                </a:solidFill>
              </a:rPr>
            </a:br>
            <a:r>
              <a:rPr lang="el-GR" sz="1600" b="1" dirty="0">
                <a:solidFill>
                  <a:srgbClr val="000066"/>
                </a:solidFill>
              </a:rPr>
              <a:t>αναγνώρισης</a:t>
            </a:r>
          </a:p>
        </p:txBody>
      </p:sp>
      <p:sp>
        <p:nvSpPr>
          <p:cNvPr id="6151" name="Text Box 7"/>
          <p:cNvSpPr txBox="1">
            <a:spLocks noChangeArrowheads="1"/>
          </p:cNvSpPr>
          <p:nvPr/>
        </p:nvSpPr>
        <p:spPr bwMode="auto">
          <a:xfrm>
            <a:off x="6223000" y="992188"/>
            <a:ext cx="2778125" cy="793750"/>
          </a:xfrm>
          <a:prstGeom prst="rect">
            <a:avLst/>
          </a:prstGeom>
          <a:noFill/>
          <a:ln w="9525" algn="ctr">
            <a:noFill/>
            <a:miter lim="800000"/>
            <a:headEnd/>
            <a:tailEnd/>
          </a:ln>
          <a:effectLst/>
        </p:spPr>
        <p:txBody>
          <a:bodyPr>
            <a:spAutoFit/>
          </a:bodyPr>
          <a:lstStyle/>
          <a:p>
            <a:r>
              <a:rPr lang="el-GR" sz="1600" b="1" dirty="0">
                <a:solidFill>
                  <a:srgbClr val="000066"/>
                </a:solidFill>
              </a:rPr>
              <a:t>Μέθοδοι</a:t>
            </a:r>
          </a:p>
          <a:p>
            <a:r>
              <a:rPr lang="el-GR" sz="1600" b="1" dirty="0">
                <a:solidFill>
                  <a:srgbClr val="000066"/>
                </a:solidFill>
              </a:rPr>
              <a:t>Αποτίμησης</a:t>
            </a:r>
            <a:endParaRPr lang="en-US" sz="1600" b="1" dirty="0">
              <a:solidFill>
                <a:srgbClr val="000066"/>
              </a:solidFill>
            </a:endParaRPr>
          </a:p>
          <a:p>
            <a:r>
              <a:rPr lang="el-GR" sz="1400" dirty="0">
                <a:solidFill>
                  <a:srgbClr val="000066"/>
                </a:solidFill>
              </a:rPr>
              <a:t>(ιστορικό κόστος, εύλογη αξία)</a:t>
            </a:r>
          </a:p>
        </p:txBody>
      </p:sp>
      <p:sp>
        <p:nvSpPr>
          <p:cNvPr id="6152" name="Text Box 8"/>
          <p:cNvSpPr txBox="1">
            <a:spLocks noChangeArrowheads="1"/>
          </p:cNvSpPr>
          <p:nvPr/>
        </p:nvSpPr>
        <p:spPr bwMode="auto">
          <a:xfrm>
            <a:off x="5994400" y="5527675"/>
            <a:ext cx="1285875" cy="641350"/>
          </a:xfrm>
          <a:prstGeom prst="rect">
            <a:avLst/>
          </a:prstGeom>
          <a:noFill/>
          <a:ln w="9525">
            <a:noFill/>
            <a:miter lim="800000"/>
            <a:headEnd/>
            <a:tailEnd/>
          </a:ln>
          <a:effectLst/>
        </p:spPr>
        <p:txBody>
          <a:bodyPr wrap="none">
            <a:spAutoFit/>
          </a:bodyPr>
          <a:lstStyle/>
          <a:p>
            <a:pPr algn="ctr"/>
            <a:r>
              <a:rPr lang="el-GR" b="1" dirty="0">
                <a:solidFill>
                  <a:srgbClr val="000066"/>
                </a:solidFill>
                <a:latin typeface="Arial Narrow" pitchFamily="34" charset="0"/>
              </a:rPr>
              <a:t>Απομείωση,</a:t>
            </a:r>
          </a:p>
          <a:p>
            <a:pPr algn="ctr"/>
            <a:r>
              <a:rPr lang="el-GR" b="1" dirty="0">
                <a:solidFill>
                  <a:srgbClr val="000066"/>
                </a:solidFill>
                <a:latin typeface="Arial Narrow" pitchFamily="34" charset="0"/>
              </a:rPr>
              <a:t>εκτοκισμός</a:t>
            </a:r>
          </a:p>
        </p:txBody>
      </p:sp>
      <p:sp>
        <p:nvSpPr>
          <p:cNvPr id="6153" name="Text Box 9"/>
          <p:cNvSpPr txBox="1">
            <a:spLocks noChangeArrowheads="1"/>
          </p:cNvSpPr>
          <p:nvPr/>
        </p:nvSpPr>
        <p:spPr bwMode="auto">
          <a:xfrm>
            <a:off x="7632700" y="3368675"/>
            <a:ext cx="1425575" cy="669925"/>
          </a:xfrm>
          <a:prstGeom prst="rect">
            <a:avLst/>
          </a:prstGeom>
          <a:noFill/>
          <a:ln w="28575">
            <a:solidFill>
              <a:srgbClr val="333333"/>
            </a:solidFill>
            <a:miter lim="800000"/>
            <a:headEnd/>
            <a:tailEnd/>
          </a:ln>
          <a:effectLst/>
        </p:spPr>
        <p:txBody>
          <a:bodyPr wrap="none">
            <a:spAutoFit/>
          </a:bodyPr>
          <a:lstStyle/>
          <a:p>
            <a:pPr algn="ctr"/>
            <a:r>
              <a:rPr lang="el-GR" b="1" dirty="0">
                <a:solidFill>
                  <a:srgbClr val="000066"/>
                </a:solidFill>
                <a:latin typeface="Arial Narrow" pitchFamily="34" charset="0"/>
              </a:rPr>
              <a:t>Διακοπή</a:t>
            </a:r>
          </a:p>
          <a:p>
            <a:pPr algn="ctr"/>
            <a:r>
              <a:rPr lang="el-GR" b="1" dirty="0">
                <a:solidFill>
                  <a:srgbClr val="000066"/>
                </a:solidFill>
                <a:latin typeface="Arial Narrow" pitchFamily="34" charset="0"/>
              </a:rPr>
              <a:t>αναγνώρισης</a:t>
            </a:r>
          </a:p>
        </p:txBody>
      </p:sp>
      <p:grpSp>
        <p:nvGrpSpPr>
          <p:cNvPr id="2" name="Group 10"/>
          <p:cNvGrpSpPr>
            <a:grpSpLocks/>
          </p:cNvGrpSpPr>
          <p:nvPr/>
        </p:nvGrpSpPr>
        <p:grpSpPr bwMode="auto">
          <a:xfrm>
            <a:off x="142875" y="1423988"/>
            <a:ext cx="1584325" cy="936625"/>
            <a:chOff x="158" y="945"/>
            <a:chExt cx="997" cy="590"/>
          </a:xfrm>
        </p:grpSpPr>
        <p:sp>
          <p:nvSpPr>
            <p:cNvPr id="6176" name="Text Box 11"/>
            <p:cNvSpPr txBox="1">
              <a:spLocks noChangeArrowheads="1"/>
            </p:cNvSpPr>
            <p:nvPr/>
          </p:nvSpPr>
          <p:spPr bwMode="auto">
            <a:xfrm>
              <a:off x="165" y="1019"/>
              <a:ext cx="986" cy="442"/>
            </a:xfrm>
            <a:prstGeom prst="rect">
              <a:avLst/>
            </a:prstGeom>
            <a:noFill/>
            <a:ln w="9525">
              <a:noFill/>
              <a:miter lim="800000"/>
              <a:headEnd/>
              <a:tailEnd/>
            </a:ln>
            <a:effectLst/>
          </p:spPr>
          <p:txBody>
            <a:bodyPr wrap="none">
              <a:spAutoFit/>
            </a:bodyPr>
            <a:lstStyle/>
            <a:p>
              <a:pPr algn="ctr"/>
              <a:r>
                <a:rPr lang="el-GR" sz="2000" b="1" dirty="0">
                  <a:solidFill>
                    <a:srgbClr val="000066"/>
                  </a:solidFill>
                </a:rPr>
                <a:t>Οικονομικό</a:t>
              </a:r>
              <a:br>
                <a:rPr lang="el-GR" sz="2000" b="1" dirty="0">
                  <a:solidFill>
                    <a:srgbClr val="000066"/>
                  </a:solidFill>
                </a:rPr>
              </a:br>
              <a:r>
                <a:rPr lang="el-GR" sz="2000" b="1" dirty="0">
                  <a:solidFill>
                    <a:srgbClr val="000066"/>
                  </a:solidFill>
                </a:rPr>
                <a:t>γεγονός</a:t>
              </a:r>
            </a:p>
          </p:txBody>
        </p:sp>
        <p:sp>
          <p:nvSpPr>
            <p:cNvPr id="6177" name="AutoShape 12"/>
            <p:cNvSpPr>
              <a:spLocks noChangeArrowheads="1"/>
            </p:cNvSpPr>
            <p:nvPr/>
          </p:nvSpPr>
          <p:spPr bwMode="auto">
            <a:xfrm>
              <a:off x="158" y="945"/>
              <a:ext cx="997" cy="590"/>
            </a:xfrm>
            <a:prstGeom prst="octagon">
              <a:avLst>
                <a:gd name="adj" fmla="val 29287"/>
              </a:avLst>
            </a:prstGeom>
            <a:noFill/>
            <a:ln w="28575">
              <a:solidFill>
                <a:srgbClr val="808080"/>
              </a:solidFill>
              <a:miter lim="800000"/>
              <a:headEnd/>
              <a:tailEnd/>
            </a:ln>
            <a:effectLst/>
          </p:spPr>
          <p:txBody>
            <a:bodyPr wrap="none" anchor="ctr"/>
            <a:lstStyle/>
            <a:p>
              <a:endParaRPr lang="el-GR" dirty="0"/>
            </a:p>
          </p:txBody>
        </p:sp>
      </p:grpSp>
      <p:sp>
        <p:nvSpPr>
          <p:cNvPr id="6155" name="Text Box 13"/>
          <p:cNvSpPr txBox="1">
            <a:spLocks noChangeArrowheads="1"/>
          </p:cNvSpPr>
          <p:nvPr/>
        </p:nvSpPr>
        <p:spPr bwMode="auto">
          <a:xfrm>
            <a:off x="3276600" y="5191125"/>
            <a:ext cx="2590800" cy="1190625"/>
          </a:xfrm>
          <a:prstGeom prst="rect">
            <a:avLst/>
          </a:prstGeom>
          <a:noFill/>
          <a:ln w="25400">
            <a:noFill/>
            <a:miter lim="800000"/>
            <a:headEnd/>
            <a:tailEnd/>
          </a:ln>
          <a:effectLst/>
        </p:spPr>
        <p:txBody>
          <a:bodyPr>
            <a:spAutoFit/>
          </a:bodyPr>
          <a:lstStyle/>
          <a:p>
            <a:r>
              <a:rPr lang="el-GR" b="1" dirty="0">
                <a:solidFill>
                  <a:srgbClr val="000066"/>
                </a:solidFill>
                <a:latin typeface="Arial Narrow" pitchFamily="34" charset="0"/>
              </a:rPr>
              <a:t>Έννοιες - ορισμοί</a:t>
            </a:r>
          </a:p>
          <a:p>
            <a:pPr>
              <a:buFontTx/>
              <a:buChar char="•"/>
            </a:pPr>
            <a:r>
              <a:rPr lang="el-GR" b="1" dirty="0">
                <a:solidFill>
                  <a:srgbClr val="000066"/>
                </a:solidFill>
                <a:latin typeface="Arial Narrow" pitchFamily="34" charset="0"/>
              </a:rPr>
              <a:t> χρηματοοικονομικό μέσο</a:t>
            </a:r>
          </a:p>
          <a:p>
            <a:pPr>
              <a:buFontTx/>
              <a:buChar char="•"/>
            </a:pPr>
            <a:r>
              <a:rPr lang="el-GR" b="1" dirty="0">
                <a:solidFill>
                  <a:srgbClr val="000066"/>
                </a:solidFill>
                <a:latin typeface="Arial Narrow" pitchFamily="34" charset="0"/>
              </a:rPr>
              <a:t> αναπόσβεστο κόστος</a:t>
            </a:r>
          </a:p>
          <a:p>
            <a:pPr>
              <a:buFontTx/>
              <a:buChar char="•"/>
            </a:pPr>
            <a:r>
              <a:rPr lang="el-GR" b="1" dirty="0">
                <a:solidFill>
                  <a:srgbClr val="000066"/>
                </a:solidFill>
                <a:latin typeface="Arial Narrow" pitchFamily="34" charset="0"/>
              </a:rPr>
              <a:t> κ.λπ.</a:t>
            </a:r>
          </a:p>
        </p:txBody>
      </p:sp>
      <p:sp>
        <p:nvSpPr>
          <p:cNvPr id="6156" name="Text Box 14"/>
          <p:cNvSpPr txBox="1">
            <a:spLocks noChangeArrowheads="1"/>
          </p:cNvSpPr>
          <p:nvPr/>
        </p:nvSpPr>
        <p:spPr bwMode="auto">
          <a:xfrm>
            <a:off x="5710238" y="3230563"/>
            <a:ext cx="1635125" cy="944562"/>
          </a:xfrm>
          <a:prstGeom prst="rect">
            <a:avLst/>
          </a:prstGeom>
          <a:noFill/>
          <a:ln w="28575">
            <a:solidFill>
              <a:srgbClr val="333333"/>
            </a:solidFill>
            <a:miter lim="800000"/>
            <a:headEnd/>
            <a:tailEnd/>
          </a:ln>
          <a:effectLst/>
        </p:spPr>
        <p:txBody>
          <a:bodyPr wrap="none">
            <a:spAutoFit/>
          </a:bodyPr>
          <a:lstStyle/>
          <a:p>
            <a:pPr algn="ctr"/>
            <a:r>
              <a:rPr lang="el-GR" b="1" dirty="0">
                <a:solidFill>
                  <a:srgbClr val="000066"/>
                </a:solidFill>
                <a:latin typeface="Arial Narrow" pitchFamily="34" charset="0"/>
              </a:rPr>
              <a:t>Αποτίμηση</a:t>
            </a:r>
            <a:br>
              <a:rPr lang="el-GR" b="1" dirty="0">
                <a:solidFill>
                  <a:srgbClr val="000066"/>
                </a:solidFill>
                <a:latin typeface="Arial Narrow" pitchFamily="34" charset="0"/>
              </a:rPr>
            </a:br>
            <a:r>
              <a:rPr lang="el-GR" b="1" dirty="0">
                <a:solidFill>
                  <a:srgbClr val="000066"/>
                </a:solidFill>
                <a:latin typeface="Arial Narrow" pitchFamily="34" charset="0"/>
              </a:rPr>
              <a:t>μετά την αρχική</a:t>
            </a:r>
            <a:br>
              <a:rPr lang="el-GR" b="1" dirty="0">
                <a:solidFill>
                  <a:srgbClr val="000066"/>
                </a:solidFill>
                <a:latin typeface="Arial Narrow" pitchFamily="34" charset="0"/>
              </a:rPr>
            </a:br>
            <a:r>
              <a:rPr lang="el-GR" b="1" dirty="0">
                <a:solidFill>
                  <a:srgbClr val="000066"/>
                </a:solidFill>
                <a:latin typeface="Arial Narrow" pitchFamily="34" charset="0"/>
              </a:rPr>
              <a:t>αναγνώριση</a:t>
            </a:r>
          </a:p>
        </p:txBody>
      </p:sp>
      <p:sp>
        <p:nvSpPr>
          <p:cNvPr id="6157" name="Line 15"/>
          <p:cNvSpPr>
            <a:spLocks noChangeShapeType="1"/>
          </p:cNvSpPr>
          <p:nvPr/>
        </p:nvSpPr>
        <p:spPr bwMode="auto">
          <a:xfrm>
            <a:off x="912813" y="2505075"/>
            <a:ext cx="0" cy="935038"/>
          </a:xfrm>
          <a:prstGeom prst="line">
            <a:avLst/>
          </a:prstGeom>
          <a:noFill/>
          <a:ln w="25400">
            <a:solidFill>
              <a:schemeClr val="tx1"/>
            </a:solidFill>
            <a:round/>
            <a:headEnd/>
            <a:tailEnd type="stealth" w="lg" len="lg"/>
          </a:ln>
          <a:effectLst/>
        </p:spPr>
        <p:txBody>
          <a:bodyPr/>
          <a:lstStyle/>
          <a:p>
            <a:endParaRPr lang="el-GR" dirty="0"/>
          </a:p>
        </p:txBody>
      </p:sp>
      <p:sp>
        <p:nvSpPr>
          <p:cNvPr id="6158" name="Line 16"/>
          <p:cNvSpPr>
            <a:spLocks noChangeShapeType="1"/>
          </p:cNvSpPr>
          <p:nvPr/>
        </p:nvSpPr>
        <p:spPr bwMode="auto">
          <a:xfrm>
            <a:off x="912813" y="4089400"/>
            <a:ext cx="0" cy="935038"/>
          </a:xfrm>
          <a:prstGeom prst="line">
            <a:avLst/>
          </a:prstGeom>
          <a:noFill/>
          <a:ln w="25400">
            <a:solidFill>
              <a:schemeClr val="tx1"/>
            </a:solidFill>
            <a:round/>
            <a:headEnd/>
            <a:tailEnd type="stealth" w="lg" len="lg"/>
          </a:ln>
          <a:effectLst/>
        </p:spPr>
        <p:txBody>
          <a:bodyPr/>
          <a:lstStyle/>
          <a:p>
            <a:endParaRPr lang="el-GR" dirty="0"/>
          </a:p>
        </p:txBody>
      </p:sp>
      <p:sp>
        <p:nvSpPr>
          <p:cNvPr id="6159" name="Line 17"/>
          <p:cNvSpPr>
            <a:spLocks noChangeShapeType="1"/>
          </p:cNvSpPr>
          <p:nvPr/>
        </p:nvSpPr>
        <p:spPr bwMode="auto">
          <a:xfrm>
            <a:off x="1368425" y="3703638"/>
            <a:ext cx="574675" cy="0"/>
          </a:xfrm>
          <a:prstGeom prst="line">
            <a:avLst/>
          </a:prstGeom>
          <a:noFill/>
          <a:ln w="25400">
            <a:solidFill>
              <a:schemeClr val="tx1"/>
            </a:solidFill>
            <a:round/>
            <a:headEnd/>
            <a:tailEnd type="stealth" w="lg" len="lg"/>
          </a:ln>
          <a:effectLst/>
        </p:spPr>
        <p:txBody>
          <a:bodyPr/>
          <a:lstStyle/>
          <a:p>
            <a:endParaRPr lang="el-GR" dirty="0"/>
          </a:p>
        </p:txBody>
      </p:sp>
      <p:sp>
        <p:nvSpPr>
          <p:cNvPr id="6160" name="Line 18"/>
          <p:cNvSpPr>
            <a:spLocks noChangeShapeType="1"/>
          </p:cNvSpPr>
          <p:nvPr/>
        </p:nvSpPr>
        <p:spPr bwMode="auto">
          <a:xfrm>
            <a:off x="3386138" y="3703638"/>
            <a:ext cx="357187" cy="0"/>
          </a:xfrm>
          <a:prstGeom prst="line">
            <a:avLst/>
          </a:prstGeom>
          <a:noFill/>
          <a:ln w="25400">
            <a:solidFill>
              <a:schemeClr val="tx1"/>
            </a:solidFill>
            <a:round/>
            <a:headEnd/>
            <a:tailEnd type="stealth" w="lg" len="lg"/>
          </a:ln>
          <a:effectLst/>
        </p:spPr>
        <p:txBody>
          <a:bodyPr/>
          <a:lstStyle/>
          <a:p>
            <a:endParaRPr lang="el-GR" dirty="0"/>
          </a:p>
        </p:txBody>
      </p:sp>
      <p:sp>
        <p:nvSpPr>
          <p:cNvPr id="6161" name="Line 19"/>
          <p:cNvSpPr>
            <a:spLocks noChangeShapeType="1"/>
          </p:cNvSpPr>
          <p:nvPr/>
        </p:nvSpPr>
        <p:spPr bwMode="auto">
          <a:xfrm>
            <a:off x="5330825" y="3703638"/>
            <a:ext cx="358775" cy="0"/>
          </a:xfrm>
          <a:prstGeom prst="line">
            <a:avLst/>
          </a:prstGeom>
          <a:noFill/>
          <a:ln w="25400">
            <a:solidFill>
              <a:schemeClr val="tx1"/>
            </a:solidFill>
            <a:round/>
            <a:headEnd/>
            <a:tailEnd type="stealth" w="lg" len="lg"/>
          </a:ln>
          <a:effectLst/>
        </p:spPr>
        <p:txBody>
          <a:bodyPr/>
          <a:lstStyle/>
          <a:p>
            <a:endParaRPr lang="el-GR" dirty="0"/>
          </a:p>
        </p:txBody>
      </p:sp>
      <p:sp>
        <p:nvSpPr>
          <p:cNvPr id="6162" name="Line 20"/>
          <p:cNvSpPr>
            <a:spLocks noChangeShapeType="1"/>
          </p:cNvSpPr>
          <p:nvPr/>
        </p:nvSpPr>
        <p:spPr bwMode="auto">
          <a:xfrm>
            <a:off x="7343775" y="3703638"/>
            <a:ext cx="215900" cy="0"/>
          </a:xfrm>
          <a:prstGeom prst="line">
            <a:avLst/>
          </a:prstGeom>
          <a:noFill/>
          <a:ln w="25400">
            <a:solidFill>
              <a:schemeClr val="tx1"/>
            </a:solidFill>
            <a:round/>
            <a:headEnd/>
            <a:tailEnd type="stealth" w="lg" len="lg"/>
          </a:ln>
          <a:effectLst/>
        </p:spPr>
        <p:txBody>
          <a:bodyPr/>
          <a:lstStyle/>
          <a:p>
            <a:endParaRPr lang="el-GR" dirty="0"/>
          </a:p>
        </p:txBody>
      </p:sp>
      <p:sp>
        <p:nvSpPr>
          <p:cNvPr id="6163" name="Line 21"/>
          <p:cNvSpPr>
            <a:spLocks noChangeShapeType="1"/>
          </p:cNvSpPr>
          <p:nvPr/>
        </p:nvSpPr>
        <p:spPr bwMode="auto">
          <a:xfrm flipV="1">
            <a:off x="4573588" y="1928813"/>
            <a:ext cx="0" cy="1079500"/>
          </a:xfrm>
          <a:prstGeom prst="line">
            <a:avLst/>
          </a:prstGeom>
          <a:noFill/>
          <a:ln w="25400">
            <a:solidFill>
              <a:schemeClr val="tx1"/>
            </a:solidFill>
            <a:round/>
            <a:headEnd/>
            <a:tailEnd type="stealth" w="lg" len="lg"/>
          </a:ln>
          <a:effectLst/>
        </p:spPr>
        <p:txBody>
          <a:bodyPr/>
          <a:lstStyle/>
          <a:p>
            <a:endParaRPr lang="el-GR" dirty="0"/>
          </a:p>
        </p:txBody>
      </p:sp>
      <p:sp>
        <p:nvSpPr>
          <p:cNvPr id="6164" name="Line 22"/>
          <p:cNvSpPr>
            <a:spLocks noChangeShapeType="1"/>
          </p:cNvSpPr>
          <p:nvPr/>
        </p:nvSpPr>
        <p:spPr bwMode="auto">
          <a:xfrm>
            <a:off x="4573588" y="4376738"/>
            <a:ext cx="0" cy="792162"/>
          </a:xfrm>
          <a:prstGeom prst="line">
            <a:avLst/>
          </a:prstGeom>
          <a:noFill/>
          <a:ln w="25400">
            <a:solidFill>
              <a:schemeClr val="tx1"/>
            </a:solidFill>
            <a:round/>
            <a:headEnd/>
            <a:tailEnd type="stealth" w="lg" len="lg"/>
          </a:ln>
          <a:effectLst/>
        </p:spPr>
        <p:txBody>
          <a:bodyPr/>
          <a:lstStyle/>
          <a:p>
            <a:endParaRPr lang="el-GR" dirty="0"/>
          </a:p>
        </p:txBody>
      </p:sp>
      <p:sp>
        <p:nvSpPr>
          <p:cNvPr id="6165" name="Line 23"/>
          <p:cNvSpPr>
            <a:spLocks noChangeShapeType="1"/>
          </p:cNvSpPr>
          <p:nvPr/>
        </p:nvSpPr>
        <p:spPr bwMode="auto">
          <a:xfrm flipV="1">
            <a:off x="6624638" y="1784350"/>
            <a:ext cx="0" cy="1368425"/>
          </a:xfrm>
          <a:prstGeom prst="line">
            <a:avLst/>
          </a:prstGeom>
          <a:noFill/>
          <a:ln w="25400">
            <a:solidFill>
              <a:schemeClr val="tx1"/>
            </a:solidFill>
            <a:round/>
            <a:headEnd/>
            <a:tailEnd type="stealth" w="lg" len="lg"/>
          </a:ln>
          <a:effectLst/>
        </p:spPr>
        <p:txBody>
          <a:bodyPr/>
          <a:lstStyle/>
          <a:p>
            <a:endParaRPr lang="el-GR" dirty="0"/>
          </a:p>
        </p:txBody>
      </p:sp>
      <p:sp>
        <p:nvSpPr>
          <p:cNvPr id="6166" name="Text Box 24"/>
          <p:cNvSpPr txBox="1">
            <a:spLocks noChangeArrowheads="1"/>
          </p:cNvSpPr>
          <p:nvPr/>
        </p:nvSpPr>
        <p:spPr bwMode="auto">
          <a:xfrm>
            <a:off x="12625388" y="5816600"/>
            <a:ext cx="1465262" cy="366713"/>
          </a:xfrm>
          <a:prstGeom prst="rect">
            <a:avLst/>
          </a:prstGeom>
          <a:noFill/>
          <a:ln w="9525">
            <a:noFill/>
            <a:miter lim="800000"/>
            <a:headEnd/>
            <a:tailEnd/>
          </a:ln>
          <a:effectLst/>
        </p:spPr>
        <p:txBody>
          <a:bodyPr wrap="none">
            <a:spAutoFit/>
          </a:bodyPr>
          <a:lstStyle/>
          <a:p>
            <a:pPr algn="ctr"/>
            <a:r>
              <a:rPr lang="el-GR" b="1" dirty="0">
                <a:solidFill>
                  <a:srgbClr val="000066"/>
                </a:solidFill>
              </a:rPr>
              <a:t>Απομείωση</a:t>
            </a:r>
          </a:p>
        </p:txBody>
      </p:sp>
      <p:sp>
        <p:nvSpPr>
          <p:cNvPr id="6167" name="Line 25"/>
          <p:cNvSpPr>
            <a:spLocks noChangeShapeType="1"/>
          </p:cNvSpPr>
          <p:nvPr/>
        </p:nvSpPr>
        <p:spPr bwMode="auto">
          <a:xfrm>
            <a:off x="6624638" y="4376738"/>
            <a:ext cx="0" cy="1223962"/>
          </a:xfrm>
          <a:prstGeom prst="line">
            <a:avLst/>
          </a:prstGeom>
          <a:noFill/>
          <a:ln w="25400">
            <a:solidFill>
              <a:schemeClr val="tx1"/>
            </a:solidFill>
            <a:round/>
            <a:headEnd/>
            <a:tailEnd type="stealth" w="lg" len="lg"/>
          </a:ln>
          <a:effectLst/>
        </p:spPr>
        <p:txBody>
          <a:bodyPr/>
          <a:lstStyle/>
          <a:p>
            <a:endParaRPr lang="el-GR" dirty="0"/>
          </a:p>
        </p:txBody>
      </p:sp>
      <p:sp>
        <p:nvSpPr>
          <p:cNvPr id="6168" name="Line 26"/>
          <p:cNvSpPr>
            <a:spLocks noChangeShapeType="1"/>
          </p:cNvSpPr>
          <p:nvPr/>
        </p:nvSpPr>
        <p:spPr bwMode="auto">
          <a:xfrm flipH="1" flipV="1">
            <a:off x="2808288" y="2432050"/>
            <a:ext cx="1368425" cy="649288"/>
          </a:xfrm>
          <a:prstGeom prst="line">
            <a:avLst/>
          </a:prstGeom>
          <a:noFill/>
          <a:ln w="25400">
            <a:solidFill>
              <a:schemeClr val="tx1"/>
            </a:solidFill>
            <a:round/>
            <a:headEnd/>
            <a:tailEnd type="stealth" w="lg" len="lg"/>
          </a:ln>
          <a:effectLst/>
        </p:spPr>
        <p:txBody>
          <a:bodyPr/>
          <a:lstStyle/>
          <a:p>
            <a:endParaRPr lang="el-GR" dirty="0"/>
          </a:p>
        </p:txBody>
      </p:sp>
      <p:sp>
        <p:nvSpPr>
          <p:cNvPr id="6169" name="Text Box 27"/>
          <p:cNvSpPr txBox="1">
            <a:spLocks noChangeArrowheads="1"/>
          </p:cNvSpPr>
          <p:nvPr/>
        </p:nvSpPr>
        <p:spPr bwMode="auto">
          <a:xfrm>
            <a:off x="455613" y="276225"/>
            <a:ext cx="7831137" cy="457200"/>
          </a:xfrm>
          <a:prstGeom prst="rect">
            <a:avLst/>
          </a:prstGeom>
          <a:noFill/>
          <a:ln w="9525">
            <a:noFill/>
            <a:miter lim="800000"/>
            <a:headEnd/>
            <a:tailEnd/>
          </a:ln>
          <a:effectLst/>
        </p:spPr>
        <p:txBody>
          <a:bodyPr wrap="none">
            <a:spAutoFit/>
          </a:bodyPr>
          <a:lstStyle/>
          <a:p>
            <a:pPr algn="ctr"/>
            <a:r>
              <a:rPr lang="el-GR" sz="2400" b="1" dirty="0">
                <a:solidFill>
                  <a:srgbClr val="800000"/>
                </a:solidFill>
              </a:rPr>
              <a:t>ΤΟ ΛΟΓΙΣΤΙΚΟ ΚΥΚΛΩΜΑ ΚΑΙ ΤΑ ΜΕΓΑΛΑ ΘΕΜΑΤΑ</a:t>
            </a:r>
          </a:p>
        </p:txBody>
      </p:sp>
      <p:sp>
        <p:nvSpPr>
          <p:cNvPr id="6170" name="Line 28"/>
          <p:cNvSpPr>
            <a:spLocks noChangeShapeType="1"/>
          </p:cNvSpPr>
          <p:nvPr/>
        </p:nvSpPr>
        <p:spPr bwMode="auto">
          <a:xfrm>
            <a:off x="468313" y="77788"/>
            <a:ext cx="7920037" cy="0"/>
          </a:xfrm>
          <a:prstGeom prst="line">
            <a:avLst/>
          </a:prstGeom>
          <a:noFill/>
          <a:ln w="31750">
            <a:noFill/>
            <a:round/>
            <a:headEnd/>
            <a:tailEnd/>
          </a:ln>
          <a:effectLst/>
        </p:spPr>
        <p:txBody>
          <a:bodyPr/>
          <a:lstStyle/>
          <a:p>
            <a:endParaRPr lang="el-GR" dirty="0"/>
          </a:p>
        </p:txBody>
      </p:sp>
      <p:sp>
        <p:nvSpPr>
          <p:cNvPr id="6171" name="Line 29"/>
          <p:cNvSpPr>
            <a:spLocks noChangeShapeType="1"/>
          </p:cNvSpPr>
          <p:nvPr/>
        </p:nvSpPr>
        <p:spPr bwMode="auto">
          <a:xfrm>
            <a:off x="468313" y="654050"/>
            <a:ext cx="7920037" cy="0"/>
          </a:xfrm>
          <a:prstGeom prst="line">
            <a:avLst/>
          </a:prstGeom>
          <a:noFill/>
          <a:ln w="31750">
            <a:noFill/>
            <a:round/>
            <a:headEnd/>
            <a:tailEnd/>
          </a:ln>
          <a:effectLst/>
        </p:spPr>
        <p:txBody>
          <a:bodyPr/>
          <a:lstStyle/>
          <a:p>
            <a:endParaRPr lang="el-GR" dirty="0"/>
          </a:p>
        </p:txBody>
      </p:sp>
      <p:sp>
        <p:nvSpPr>
          <p:cNvPr id="6172" name="Text Box 30"/>
          <p:cNvSpPr txBox="1">
            <a:spLocks noChangeArrowheads="1"/>
          </p:cNvSpPr>
          <p:nvPr/>
        </p:nvSpPr>
        <p:spPr bwMode="auto">
          <a:xfrm>
            <a:off x="3817938" y="776288"/>
            <a:ext cx="1511300" cy="1190625"/>
          </a:xfrm>
          <a:prstGeom prst="rect">
            <a:avLst/>
          </a:prstGeom>
          <a:noFill/>
          <a:ln w="25400">
            <a:noFill/>
            <a:miter lim="800000"/>
            <a:headEnd/>
            <a:tailEnd/>
          </a:ln>
          <a:effectLst/>
        </p:spPr>
        <p:txBody>
          <a:bodyPr>
            <a:spAutoFit/>
          </a:bodyPr>
          <a:lstStyle/>
          <a:p>
            <a:pPr algn="ctr"/>
            <a:r>
              <a:rPr lang="el-GR" dirty="0">
                <a:solidFill>
                  <a:srgbClr val="000066"/>
                </a:solidFill>
              </a:rPr>
              <a:t>Καταγραφή</a:t>
            </a:r>
            <a:br>
              <a:rPr lang="el-GR" dirty="0">
                <a:solidFill>
                  <a:srgbClr val="000066"/>
                </a:solidFill>
              </a:rPr>
            </a:br>
            <a:r>
              <a:rPr lang="el-GR" dirty="0">
                <a:solidFill>
                  <a:srgbClr val="000066"/>
                </a:solidFill>
              </a:rPr>
              <a:t>στοιχείων</a:t>
            </a:r>
            <a:br>
              <a:rPr lang="el-GR" dirty="0">
                <a:solidFill>
                  <a:srgbClr val="000066"/>
                </a:solidFill>
              </a:rPr>
            </a:br>
            <a:r>
              <a:rPr lang="el-GR" dirty="0">
                <a:solidFill>
                  <a:srgbClr val="000066"/>
                </a:solidFill>
              </a:rPr>
              <a:t>λογιστικής</a:t>
            </a:r>
            <a:br>
              <a:rPr lang="el-GR" dirty="0">
                <a:solidFill>
                  <a:srgbClr val="000066"/>
                </a:solidFill>
              </a:rPr>
            </a:br>
            <a:r>
              <a:rPr lang="el-GR" dirty="0">
                <a:solidFill>
                  <a:srgbClr val="000066"/>
                </a:solidFill>
              </a:rPr>
              <a:t>ισότητας</a:t>
            </a:r>
          </a:p>
        </p:txBody>
      </p:sp>
      <p:sp>
        <p:nvSpPr>
          <p:cNvPr id="6173" name="Line 31"/>
          <p:cNvSpPr>
            <a:spLocks noChangeShapeType="1"/>
          </p:cNvSpPr>
          <p:nvPr/>
        </p:nvSpPr>
        <p:spPr bwMode="auto">
          <a:xfrm flipV="1">
            <a:off x="5048250" y="1784350"/>
            <a:ext cx="1144588" cy="1296988"/>
          </a:xfrm>
          <a:prstGeom prst="line">
            <a:avLst/>
          </a:prstGeom>
          <a:noFill/>
          <a:ln w="25400">
            <a:solidFill>
              <a:schemeClr val="tx1"/>
            </a:solidFill>
            <a:round/>
            <a:headEnd/>
            <a:tailEnd type="stealth" w="lg" len="lg"/>
          </a:ln>
          <a:effectLst/>
        </p:spPr>
        <p:txBody>
          <a:bodyPr/>
          <a:lstStyle/>
          <a:p>
            <a:endParaRPr lang="el-GR" dirty="0"/>
          </a:p>
        </p:txBody>
      </p:sp>
      <p:sp>
        <p:nvSpPr>
          <p:cNvPr id="6174" name="Text Box 32"/>
          <p:cNvSpPr txBox="1">
            <a:spLocks noChangeArrowheads="1"/>
          </p:cNvSpPr>
          <p:nvPr/>
        </p:nvSpPr>
        <p:spPr bwMode="auto">
          <a:xfrm>
            <a:off x="7546975" y="4762500"/>
            <a:ext cx="1474788" cy="1558925"/>
          </a:xfrm>
          <a:prstGeom prst="rect">
            <a:avLst/>
          </a:prstGeom>
          <a:noFill/>
          <a:ln w="9525">
            <a:noFill/>
            <a:miter lim="800000"/>
            <a:headEnd/>
            <a:tailEnd/>
          </a:ln>
          <a:effectLst/>
        </p:spPr>
        <p:txBody>
          <a:bodyPr>
            <a:spAutoFit/>
          </a:bodyPr>
          <a:lstStyle/>
          <a:p>
            <a:r>
              <a:rPr lang="el-GR" sz="1600" b="1" dirty="0">
                <a:solidFill>
                  <a:srgbClr val="000066"/>
                </a:solidFill>
                <a:latin typeface="Arial Narrow" pitchFamily="34" charset="0"/>
              </a:rPr>
              <a:t>Είσπραξη απαίτησης,</a:t>
            </a:r>
            <a:br>
              <a:rPr lang="el-GR" sz="1600" b="1" dirty="0">
                <a:solidFill>
                  <a:srgbClr val="000066"/>
                </a:solidFill>
                <a:latin typeface="Arial Narrow" pitchFamily="34" charset="0"/>
              </a:rPr>
            </a:br>
            <a:r>
              <a:rPr lang="el-GR" sz="1600" b="1" dirty="0">
                <a:solidFill>
                  <a:srgbClr val="000066"/>
                </a:solidFill>
                <a:latin typeface="Arial Narrow" pitchFamily="34" charset="0"/>
              </a:rPr>
              <a:t>εξόφληση υποχρέωσης,</a:t>
            </a:r>
            <a:br>
              <a:rPr lang="el-GR" sz="1600" b="1" dirty="0">
                <a:solidFill>
                  <a:srgbClr val="000066"/>
                </a:solidFill>
                <a:latin typeface="Arial Narrow" pitchFamily="34" charset="0"/>
              </a:rPr>
            </a:br>
            <a:r>
              <a:rPr lang="el-GR" sz="1600" b="1" dirty="0">
                <a:solidFill>
                  <a:srgbClr val="000066"/>
                </a:solidFill>
                <a:latin typeface="Arial Narrow" pitchFamily="34" charset="0"/>
              </a:rPr>
              <a:t>απομείωση, κ.λπ.</a:t>
            </a:r>
          </a:p>
        </p:txBody>
      </p:sp>
      <p:sp>
        <p:nvSpPr>
          <p:cNvPr id="6175" name="Line 33"/>
          <p:cNvSpPr>
            <a:spLocks noChangeShapeType="1"/>
          </p:cNvSpPr>
          <p:nvPr/>
        </p:nvSpPr>
        <p:spPr bwMode="auto">
          <a:xfrm>
            <a:off x="8281988" y="4089400"/>
            <a:ext cx="0" cy="719138"/>
          </a:xfrm>
          <a:prstGeom prst="line">
            <a:avLst/>
          </a:prstGeom>
          <a:noFill/>
          <a:ln w="25400">
            <a:solidFill>
              <a:schemeClr val="tx1"/>
            </a:solidFill>
            <a:round/>
            <a:headEnd/>
            <a:tailEnd type="stealth" w="lg" len="lg"/>
          </a:ln>
          <a:effectLst/>
        </p:spPr>
        <p:txBody>
          <a:bodyPr/>
          <a:lstStyle/>
          <a:p>
            <a:endParaRPr lang="el-GR" dirty="0"/>
          </a:p>
        </p:txBody>
      </p:sp>
    </p:spTree>
  </p:cSld>
  <p:clrMapOvr>
    <a:masterClrMapping/>
  </p:clrMapOvr>
  <p:transition spd="med">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5613" y="276225"/>
            <a:ext cx="8077200" cy="560388"/>
          </a:xfrm>
          <a:noFill/>
        </p:spPr>
        <p:txBody>
          <a:bodyPr>
            <a:noAutofit/>
          </a:bodyPr>
          <a:lstStyle/>
          <a:p>
            <a:pPr eaLnBrk="1" hangingPunct="1"/>
            <a:r>
              <a:rPr lang="el-GR" sz="4000" b="1" dirty="0" smtClean="0">
                <a:solidFill>
                  <a:srgbClr val="006600"/>
                </a:solidFill>
              </a:rPr>
              <a:t>Αναγνώριση</a:t>
            </a:r>
          </a:p>
        </p:txBody>
      </p:sp>
      <p:sp>
        <p:nvSpPr>
          <p:cNvPr id="7171" name="Rectangle 3"/>
          <p:cNvSpPr>
            <a:spLocks noGrp="1" noChangeArrowheads="1"/>
          </p:cNvSpPr>
          <p:nvPr>
            <p:ph type="body" idx="1"/>
          </p:nvPr>
        </p:nvSpPr>
        <p:spPr>
          <a:xfrm>
            <a:off x="179512" y="1124744"/>
            <a:ext cx="8712968" cy="5544615"/>
          </a:xfrm>
        </p:spPr>
        <p:txBody>
          <a:bodyPr>
            <a:noAutofit/>
          </a:bodyPr>
          <a:lstStyle/>
          <a:p>
            <a:pPr marL="0" indent="0" algn="just" eaLnBrk="1" hangingPunct="1">
              <a:lnSpc>
                <a:spcPct val="150000"/>
              </a:lnSpc>
              <a:buFont typeface="Wingdings" pitchFamily="2" charset="2"/>
              <a:buNone/>
              <a:tabLst>
                <a:tab pos="355600" algn="l"/>
              </a:tabLst>
            </a:pPr>
            <a:r>
              <a:rPr lang="el-GR" sz="2600" dirty="0" smtClean="0">
                <a:solidFill>
                  <a:srgbClr val="000066"/>
                </a:solidFill>
              </a:rPr>
              <a:t>Είναι η διαδικασία ενσωμάτωσης στον ισολογισμό ή στην κατάσταση του λογαριασμού αποτελεσμάτων ενός κονδυλίου που ανταποκρίνεται στον ορισμό του στοιχείου και πληροί τα ακόλουθα κριτήρια για αναγνώριση:</a:t>
            </a:r>
          </a:p>
          <a:p>
            <a:pPr marL="0" indent="0" algn="just" eaLnBrk="1" hangingPunct="1">
              <a:lnSpc>
                <a:spcPct val="150000"/>
              </a:lnSpc>
              <a:tabLst>
                <a:tab pos="355600" algn="l"/>
              </a:tabLst>
            </a:pPr>
            <a:r>
              <a:rPr lang="el-GR" sz="2600" dirty="0" smtClean="0">
                <a:solidFill>
                  <a:srgbClr val="000066"/>
                </a:solidFill>
              </a:rPr>
              <a:t> Είναι πιθανό ότι μελλοντικά οικονομικά οφέλη που συνδέονται με το στοιχείο θα εισρεύσουν στην ή θα εκρεύσουν από την 	οικονομική μονάδα και</a:t>
            </a:r>
          </a:p>
          <a:p>
            <a:pPr marL="0" indent="0" algn="just" eaLnBrk="1" hangingPunct="1">
              <a:lnSpc>
                <a:spcPct val="150000"/>
              </a:lnSpc>
              <a:tabLst>
                <a:tab pos="355600" algn="l"/>
              </a:tabLst>
            </a:pPr>
            <a:r>
              <a:rPr lang="el-GR" sz="2600" dirty="0" smtClean="0">
                <a:solidFill>
                  <a:srgbClr val="000066"/>
                </a:solidFill>
              </a:rPr>
              <a:t> Το στοιχείο έχει ένα κόστος ή μία αξία που μπορεί να υπολογισθεί 	με αξιοπιστία</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28588" y="3284538"/>
            <a:ext cx="1473200" cy="677862"/>
          </a:xfrm>
          <a:prstGeom prst="rect">
            <a:avLst/>
          </a:prstGeom>
          <a:noFill/>
          <a:ln w="9525">
            <a:noFill/>
            <a:miter lim="800000"/>
            <a:headEnd/>
            <a:tailEnd/>
          </a:ln>
          <a:effectLst/>
        </p:spPr>
        <p:txBody>
          <a:bodyPr wrap="none">
            <a:spAutoFit/>
          </a:bodyPr>
          <a:lstStyle/>
          <a:p>
            <a:r>
              <a:rPr lang="el-GR" altLang="el-GR" sz="1900" b="1" dirty="0">
                <a:solidFill>
                  <a:srgbClr val="000066"/>
                </a:solidFill>
                <a:latin typeface="Arial Narrow" pitchFamily="34" charset="0"/>
              </a:rPr>
              <a:t>Αρχές</a:t>
            </a:r>
          </a:p>
          <a:p>
            <a:r>
              <a:rPr lang="el-GR" altLang="el-GR" sz="1900" b="1" dirty="0">
                <a:solidFill>
                  <a:srgbClr val="000066"/>
                </a:solidFill>
                <a:latin typeface="Arial Narrow" pitchFamily="34" charset="0"/>
              </a:rPr>
              <a:t>αναγνώρισης</a:t>
            </a:r>
          </a:p>
        </p:txBody>
      </p:sp>
      <p:sp>
        <p:nvSpPr>
          <p:cNvPr id="18435" name="Text Box 3"/>
          <p:cNvSpPr txBox="1">
            <a:spLocks noChangeArrowheads="1"/>
          </p:cNvSpPr>
          <p:nvPr/>
        </p:nvSpPr>
        <p:spPr bwMode="auto">
          <a:xfrm>
            <a:off x="69850" y="5032375"/>
            <a:ext cx="1843088" cy="923925"/>
          </a:xfrm>
          <a:prstGeom prst="rect">
            <a:avLst/>
          </a:prstGeom>
          <a:noFill/>
          <a:ln w="9525">
            <a:noFill/>
            <a:miter lim="800000"/>
            <a:headEnd/>
            <a:tailEnd/>
          </a:ln>
          <a:effectLst/>
        </p:spPr>
        <p:txBody>
          <a:bodyPr wrap="none">
            <a:spAutoFit/>
          </a:bodyPr>
          <a:lstStyle/>
          <a:p>
            <a:pPr algn="ctr"/>
            <a:r>
              <a:rPr lang="el-GR" altLang="el-GR" b="1" dirty="0">
                <a:solidFill>
                  <a:srgbClr val="000066"/>
                </a:solidFill>
                <a:latin typeface="Arial Narrow" pitchFamily="34" charset="0"/>
              </a:rPr>
              <a:t>Μη αναγνώριση </a:t>
            </a:r>
            <a:br>
              <a:rPr lang="el-GR" altLang="el-GR" b="1" dirty="0">
                <a:solidFill>
                  <a:srgbClr val="000066"/>
                </a:solidFill>
                <a:latin typeface="Arial Narrow" pitchFamily="34" charset="0"/>
              </a:rPr>
            </a:br>
            <a:r>
              <a:rPr lang="el-GR" altLang="el-GR" b="1" dirty="0">
                <a:solidFill>
                  <a:srgbClr val="000066"/>
                </a:solidFill>
                <a:latin typeface="Arial Narrow" pitchFamily="34" charset="0"/>
              </a:rPr>
              <a:t>ως </a:t>
            </a:r>
            <a:br>
              <a:rPr lang="el-GR" altLang="el-GR" b="1" dirty="0">
                <a:solidFill>
                  <a:srgbClr val="000066"/>
                </a:solidFill>
                <a:latin typeface="Arial Narrow" pitchFamily="34" charset="0"/>
              </a:rPr>
            </a:br>
            <a:r>
              <a:rPr lang="el-GR" altLang="el-GR" b="1" dirty="0">
                <a:solidFill>
                  <a:srgbClr val="000066"/>
                </a:solidFill>
                <a:latin typeface="Arial Narrow" pitchFamily="34" charset="0"/>
              </a:rPr>
              <a:t>λογιστικό γεγονός</a:t>
            </a:r>
          </a:p>
        </p:txBody>
      </p:sp>
      <p:sp>
        <p:nvSpPr>
          <p:cNvPr id="18436" name="Text Box 4"/>
          <p:cNvSpPr txBox="1">
            <a:spLocks noChangeArrowheads="1"/>
          </p:cNvSpPr>
          <p:nvPr/>
        </p:nvSpPr>
        <p:spPr bwMode="auto">
          <a:xfrm rot="-1896108">
            <a:off x="2084388" y="1698625"/>
            <a:ext cx="1073150" cy="646113"/>
          </a:xfrm>
          <a:prstGeom prst="rect">
            <a:avLst/>
          </a:prstGeom>
          <a:noFill/>
          <a:ln w="25400">
            <a:noFill/>
            <a:miter lim="800000"/>
            <a:headEnd/>
            <a:tailEnd/>
          </a:ln>
          <a:effectLst/>
        </p:spPr>
        <p:txBody>
          <a:bodyPr wrap="none">
            <a:spAutoFit/>
          </a:bodyPr>
          <a:lstStyle/>
          <a:p>
            <a:pPr algn="ctr"/>
            <a:r>
              <a:rPr lang="el-GR" altLang="el-GR" b="1" dirty="0">
                <a:solidFill>
                  <a:srgbClr val="000066"/>
                </a:solidFill>
                <a:latin typeface="Arial Narrow" pitchFamily="34" charset="0"/>
              </a:rPr>
              <a:t>Λογιστικό</a:t>
            </a:r>
          </a:p>
          <a:p>
            <a:pPr algn="ctr"/>
            <a:r>
              <a:rPr lang="el-GR" altLang="el-GR" b="1" dirty="0">
                <a:solidFill>
                  <a:srgbClr val="000066"/>
                </a:solidFill>
                <a:latin typeface="Arial Narrow" pitchFamily="34" charset="0"/>
              </a:rPr>
              <a:t>σχέδιο</a:t>
            </a:r>
          </a:p>
        </p:txBody>
      </p:sp>
      <p:sp>
        <p:nvSpPr>
          <p:cNvPr id="18437" name="Text Box 5"/>
          <p:cNvSpPr txBox="1">
            <a:spLocks noChangeArrowheads="1"/>
          </p:cNvSpPr>
          <p:nvPr/>
        </p:nvSpPr>
        <p:spPr bwMode="auto">
          <a:xfrm>
            <a:off x="1997075" y="3009900"/>
            <a:ext cx="1384300" cy="1200150"/>
          </a:xfrm>
          <a:prstGeom prst="rect">
            <a:avLst/>
          </a:prstGeom>
          <a:noFill/>
          <a:ln w="28575">
            <a:solidFill>
              <a:schemeClr val="tx2"/>
            </a:solidFill>
            <a:miter lim="800000"/>
            <a:headEnd/>
            <a:tailEnd/>
          </a:ln>
          <a:effectLst/>
        </p:spPr>
        <p:txBody>
          <a:bodyPr wrap="none">
            <a:spAutoFit/>
          </a:bodyPr>
          <a:lstStyle/>
          <a:p>
            <a:pPr algn="ctr"/>
            <a:r>
              <a:rPr lang="el-GR" altLang="el-GR" b="1" dirty="0">
                <a:solidFill>
                  <a:srgbClr val="000066"/>
                </a:solidFill>
                <a:latin typeface="Arial Narrow" pitchFamily="34" charset="0"/>
              </a:rPr>
              <a:t>Αναγνώριση </a:t>
            </a:r>
            <a:br>
              <a:rPr lang="el-GR" altLang="el-GR" b="1" dirty="0">
                <a:solidFill>
                  <a:srgbClr val="000066"/>
                </a:solidFill>
                <a:latin typeface="Arial Narrow" pitchFamily="34" charset="0"/>
              </a:rPr>
            </a:br>
            <a:r>
              <a:rPr lang="el-GR" altLang="el-GR" b="1" dirty="0">
                <a:solidFill>
                  <a:srgbClr val="000066"/>
                </a:solidFill>
                <a:latin typeface="Arial Narrow" pitchFamily="34" charset="0"/>
              </a:rPr>
              <a:t>ως </a:t>
            </a:r>
            <a:br>
              <a:rPr lang="el-GR" altLang="el-GR" b="1" dirty="0">
                <a:solidFill>
                  <a:srgbClr val="000066"/>
                </a:solidFill>
                <a:latin typeface="Arial Narrow" pitchFamily="34" charset="0"/>
              </a:rPr>
            </a:br>
            <a:r>
              <a:rPr lang="el-GR" altLang="el-GR" b="1" dirty="0">
                <a:solidFill>
                  <a:srgbClr val="000066"/>
                </a:solidFill>
                <a:latin typeface="Arial Narrow" pitchFamily="34" charset="0"/>
              </a:rPr>
              <a:t>λογιστικό </a:t>
            </a:r>
            <a:br>
              <a:rPr lang="el-GR" altLang="el-GR" b="1" dirty="0">
                <a:solidFill>
                  <a:srgbClr val="000066"/>
                </a:solidFill>
                <a:latin typeface="Arial Narrow" pitchFamily="34" charset="0"/>
              </a:rPr>
            </a:br>
            <a:r>
              <a:rPr lang="el-GR" altLang="el-GR" b="1" dirty="0">
                <a:solidFill>
                  <a:srgbClr val="000066"/>
                </a:solidFill>
                <a:latin typeface="Arial Narrow" pitchFamily="34" charset="0"/>
              </a:rPr>
              <a:t>γεγονός</a:t>
            </a:r>
          </a:p>
        </p:txBody>
      </p:sp>
      <p:sp>
        <p:nvSpPr>
          <p:cNvPr id="18438" name="Text Box 6"/>
          <p:cNvSpPr txBox="1">
            <a:spLocks noChangeArrowheads="1"/>
          </p:cNvSpPr>
          <p:nvPr/>
        </p:nvSpPr>
        <p:spPr bwMode="auto">
          <a:xfrm>
            <a:off x="3778250" y="3052763"/>
            <a:ext cx="1585913" cy="1077912"/>
          </a:xfrm>
          <a:prstGeom prst="rect">
            <a:avLst/>
          </a:prstGeom>
          <a:noFill/>
          <a:ln w="25400">
            <a:solidFill>
              <a:srgbClr val="777777"/>
            </a:solidFill>
            <a:miter lim="800000"/>
            <a:headEnd/>
            <a:tailEnd/>
          </a:ln>
          <a:effectLst/>
        </p:spPr>
        <p:txBody>
          <a:bodyPr>
            <a:spAutoFit/>
          </a:bodyPr>
          <a:lstStyle/>
          <a:p>
            <a:pPr algn="ctr"/>
            <a:r>
              <a:rPr lang="el-GR" altLang="el-GR" sz="1600" b="1" dirty="0">
                <a:solidFill>
                  <a:srgbClr val="000066"/>
                </a:solidFill>
              </a:rPr>
              <a:t>Αποτίμηση</a:t>
            </a:r>
            <a:br>
              <a:rPr lang="el-GR" altLang="el-GR" sz="1600" b="1" dirty="0">
                <a:solidFill>
                  <a:srgbClr val="000066"/>
                </a:solidFill>
              </a:rPr>
            </a:br>
            <a:r>
              <a:rPr lang="el-GR" altLang="el-GR" sz="1600" b="1" dirty="0">
                <a:solidFill>
                  <a:srgbClr val="000066"/>
                </a:solidFill>
              </a:rPr>
              <a:t>κατά τη φάση</a:t>
            </a:r>
            <a:br>
              <a:rPr lang="el-GR" altLang="el-GR" sz="1600" b="1" dirty="0">
                <a:solidFill>
                  <a:srgbClr val="000066"/>
                </a:solidFill>
              </a:rPr>
            </a:br>
            <a:r>
              <a:rPr lang="el-GR" altLang="el-GR" sz="1600" b="1" dirty="0">
                <a:solidFill>
                  <a:srgbClr val="000066"/>
                </a:solidFill>
              </a:rPr>
              <a:t>της αρχικής</a:t>
            </a:r>
            <a:br>
              <a:rPr lang="el-GR" altLang="el-GR" sz="1600" b="1" dirty="0">
                <a:solidFill>
                  <a:srgbClr val="000066"/>
                </a:solidFill>
              </a:rPr>
            </a:br>
            <a:r>
              <a:rPr lang="el-GR" altLang="el-GR" sz="1600" b="1" dirty="0">
                <a:solidFill>
                  <a:srgbClr val="000066"/>
                </a:solidFill>
              </a:rPr>
              <a:t>αναγνώρισης</a:t>
            </a:r>
          </a:p>
        </p:txBody>
      </p:sp>
      <p:sp>
        <p:nvSpPr>
          <p:cNvPr id="18439" name="Text Box 7"/>
          <p:cNvSpPr txBox="1">
            <a:spLocks noChangeArrowheads="1"/>
          </p:cNvSpPr>
          <p:nvPr/>
        </p:nvSpPr>
        <p:spPr bwMode="auto">
          <a:xfrm>
            <a:off x="6223000" y="908050"/>
            <a:ext cx="2778125" cy="862013"/>
          </a:xfrm>
          <a:prstGeom prst="rect">
            <a:avLst/>
          </a:prstGeom>
          <a:noFill/>
          <a:ln w="9525" algn="ctr">
            <a:noFill/>
            <a:miter lim="800000"/>
            <a:headEnd/>
            <a:tailEnd/>
          </a:ln>
          <a:effectLst/>
        </p:spPr>
        <p:txBody>
          <a:bodyPr>
            <a:spAutoFit/>
          </a:bodyPr>
          <a:lstStyle/>
          <a:p>
            <a:r>
              <a:rPr lang="el-GR" altLang="el-GR" b="1" dirty="0">
                <a:solidFill>
                  <a:srgbClr val="000066"/>
                </a:solidFill>
              </a:rPr>
              <a:t>Μέθοδοι</a:t>
            </a:r>
          </a:p>
          <a:p>
            <a:r>
              <a:rPr lang="el-GR" altLang="el-GR" b="1" dirty="0">
                <a:solidFill>
                  <a:srgbClr val="000066"/>
                </a:solidFill>
              </a:rPr>
              <a:t>Αποτίμησης</a:t>
            </a:r>
            <a:endParaRPr lang="en-US" altLang="el-GR" b="1" dirty="0">
              <a:solidFill>
                <a:srgbClr val="000066"/>
              </a:solidFill>
            </a:endParaRPr>
          </a:p>
          <a:p>
            <a:r>
              <a:rPr lang="el-GR" altLang="el-GR" sz="1400" dirty="0">
                <a:solidFill>
                  <a:srgbClr val="000066"/>
                </a:solidFill>
              </a:rPr>
              <a:t>(ιστορικό κόστος, εύλογη αξία)</a:t>
            </a:r>
          </a:p>
        </p:txBody>
      </p:sp>
      <p:sp>
        <p:nvSpPr>
          <p:cNvPr id="18440" name="Text Box 8"/>
          <p:cNvSpPr txBox="1">
            <a:spLocks noChangeArrowheads="1"/>
          </p:cNvSpPr>
          <p:nvPr/>
        </p:nvSpPr>
        <p:spPr bwMode="auto">
          <a:xfrm>
            <a:off x="6043613" y="5443538"/>
            <a:ext cx="1296987" cy="646112"/>
          </a:xfrm>
          <a:prstGeom prst="rect">
            <a:avLst/>
          </a:prstGeom>
          <a:noFill/>
          <a:ln w="9525">
            <a:noFill/>
            <a:miter lim="800000"/>
            <a:headEnd/>
            <a:tailEnd/>
          </a:ln>
          <a:effectLst/>
        </p:spPr>
        <p:txBody>
          <a:bodyPr wrap="none">
            <a:spAutoFit/>
          </a:bodyPr>
          <a:lstStyle/>
          <a:p>
            <a:r>
              <a:rPr lang="el-GR" altLang="el-GR" b="1" dirty="0">
                <a:solidFill>
                  <a:srgbClr val="000066"/>
                </a:solidFill>
                <a:latin typeface="Arial Narrow" pitchFamily="34" charset="0"/>
              </a:rPr>
              <a:t>Απομείωση,</a:t>
            </a:r>
          </a:p>
          <a:p>
            <a:r>
              <a:rPr lang="el-GR" altLang="el-GR" b="1" dirty="0">
                <a:solidFill>
                  <a:srgbClr val="000066"/>
                </a:solidFill>
                <a:latin typeface="Arial Narrow" pitchFamily="34" charset="0"/>
              </a:rPr>
              <a:t>εκτοκισμός</a:t>
            </a:r>
          </a:p>
        </p:txBody>
      </p:sp>
      <p:sp>
        <p:nvSpPr>
          <p:cNvPr id="18441" name="Text Box 9"/>
          <p:cNvSpPr txBox="1">
            <a:spLocks noChangeArrowheads="1"/>
          </p:cNvSpPr>
          <p:nvPr/>
        </p:nvSpPr>
        <p:spPr bwMode="auto">
          <a:xfrm>
            <a:off x="7686675" y="3284538"/>
            <a:ext cx="1409700" cy="646112"/>
          </a:xfrm>
          <a:prstGeom prst="rect">
            <a:avLst/>
          </a:prstGeom>
          <a:noFill/>
          <a:ln w="28575">
            <a:solidFill>
              <a:srgbClr val="333333"/>
            </a:solidFill>
            <a:miter lim="800000"/>
            <a:headEnd/>
            <a:tailEnd/>
          </a:ln>
          <a:effectLst/>
        </p:spPr>
        <p:txBody>
          <a:bodyPr wrap="none">
            <a:spAutoFit/>
          </a:bodyPr>
          <a:lstStyle/>
          <a:p>
            <a:pPr algn="ctr"/>
            <a:r>
              <a:rPr lang="el-GR" altLang="el-GR" b="1" dirty="0">
                <a:solidFill>
                  <a:srgbClr val="000066"/>
                </a:solidFill>
                <a:latin typeface="Arial Narrow" pitchFamily="34" charset="0"/>
              </a:rPr>
              <a:t>Διακοπή</a:t>
            </a:r>
          </a:p>
          <a:p>
            <a:pPr algn="ctr"/>
            <a:r>
              <a:rPr lang="el-GR" altLang="el-GR" b="1" dirty="0">
                <a:solidFill>
                  <a:srgbClr val="000066"/>
                </a:solidFill>
                <a:latin typeface="Arial Narrow" pitchFamily="34" charset="0"/>
              </a:rPr>
              <a:t>αναγνώρισης</a:t>
            </a:r>
          </a:p>
        </p:txBody>
      </p:sp>
      <p:grpSp>
        <p:nvGrpSpPr>
          <p:cNvPr id="2" name="Group 10"/>
          <p:cNvGrpSpPr>
            <a:grpSpLocks/>
          </p:cNvGrpSpPr>
          <p:nvPr/>
        </p:nvGrpSpPr>
        <p:grpSpPr bwMode="auto">
          <a:xfrm>
            <a:off x="142875" y="1339850"/>
            <a:ext cx="1633538" cy="936625"/>
            <a:chOff x="158" y="945"/>
            <a:chExt cx="1028" cy="590"/>
          </a:xfrm>
        </p:grpSpPr>
        <p:sp>
          <p:nvSpPr>
            <p:cNvPr id="18465" name="Text Box 11"/>
            <p:cNvSpPr txBox="1">
              <a:spLocks noChangeArrowheads="1"/>
            </p:cNvSpPr>
            <p:nvPr/>
          </p:nvSpPr>
          <p:spPr bwMode="auto">
            <a:xfrm>
              <a:off x="202" y="1019"/>
              <a:ext cx="984" cy="446"/>
            </a:xfrm>
            <a:prstGeom prst="rect">
              <a:avLst/>
            </a:prstGeom>
            <a:noFill/>
            <a:ln w="9525">
              <a:noFill/>
              <a:miter lim="800000"/>
              <a:headEnd/>
              <a:tailEnd/>
            </a:ln>
            <a:effectLst/>
          </p:spPr>
          <p:txBody>
            <a:bodyPr wrap="none">
              <a:spAutoFit/>
            </a:bodyPr>
            <a:lstStyle/>
            <a:p>
              <a:pPr algn="ctr"/>
              <a:r>
                <a:rPr lang="el-GR" altLang="el-GR" sz="2000" b="1" dirty="0">
                  <a:solidFill>
                    <a:srgbClr val="000066"/>
                  </a:solidFill>
                </a:rPr>
                <a:t>Οικονομικό</a:t>
              </a:r>
              <a:br>
                <a:rPr lang="el-GR" altLang="el-GR" sz="2000" b="1" dirty="0">
                  <a:solidFill>
                    <a:srgbClr val="000066"/>
                  </a:solidFill>
                </a:rPr>
              </a:br>
              <a:r>
                <a:rPr lang="el-GR" altLang="el-GR" sz="2000" b="1" dirty="0">
                  <a:solidFill>
                    <a:srgbClr val="000066"/>
                  </a:solidFill>
                </a:rPr>
                <a:t>γεγονός</a:t>
              </a:r>
            </a:p>
          </p:txBody>
        </p:sp>
        <p:sp>
          <p:nvSpPr>
            <p:cNvPr id="18466" name="AutoShape 12"/>
            <p:cNvSpPr>
              <a:spLocks noChangeArrowheads="1"/>
            </p:cNvSpPr>
            <p:nvPr/>
          </p:nvSpPr>
          <p:spPr bwMode="auto">
            <a:xfrm>
              <a:off x="158" y="945"/>
              <a:ext cx="997" cy="590"/>
            </a:xfrm>
            <a:prstGeom prst="octagon">
              <a:avLst>
                <a:gd name="adj" fmla="val 29287"/>
              </a:avLst>
            </a:prstGeom>
            <a:noFill/>
            <a:ln w="28575">
              <a:solidFill>
                <a:srgbClr val="808080"/>
              </a:solidFill>
              <a:miter lim="800000"/>
              <a:headEnd/>
              <a:tailEnd/>
            </a:ln>
            <a:effectLst/>
          </p:spPr>
          <p:txBody>
            <a:bodyPr wrap="none" anchor="ctr"/>
            <a:lstStyle/>
            <a:p>
              <a:pPr algn="ctr"/>
              <a:endParaRPr lang="el-GR" altLang="el-GR" dirty="0"/>
            </a:p>
          </p:txBody>
        </p:sp>
      </p:grpSp>
      <p:sp>
        <p:nvSpPr>
          <p:cNvPr id="18443" name="Text Box 13"/>
          <p:cNvSpPr txBox="1">
            <a:spLocks noChangeArrowheads="1"/>
          </p:cNvSpPr>
          <p:nvPr/>
        </p:nvSpPr>
        <p:spPr bwMode="auto">
          <a:xfrm>
            <a:off x="3203575" y="5084763"/>
            <a:ext cx="2693988" cy="1200150"/>
          </a:xfrm>
          <a:prstGeom prst="rect">
            <a:avLst/>
          </a:prstGeom>
          <a:noFill/>
          <a:ln w="25400">
            <a:noFill/>
            <a:miter lim="800000"/>
            <a:headEnd/>
            <a:tailEnd/>
          </a:ln>
          <a:effectLst/>
        </p:spPr>
        <p:txBody>
          <a:bodyPr>
            <a:spAutoFit/>
          </a:bodyPr>
          <a:lstStyle/>
          <a:p>
            <a:r>
              <a:rPr lang="el-GR" altLang="el-GR" b="1" dirty="0">
                <a:solidFill>
                  <a:srgbClr val="000066"/>
                </a:solidFill>
                <a:latin typeface="Arial Narrow" pitchFamily="34" charset="0"/>
              </a:rPr>
              <a:t>Έννοιες - ορισμοί</a:t>
            </a:r>
          </a:p>
          <a:p>
            <a:pPr>
              <a:buFontTx/>
              <a:buChar char="•"/>
            </a:pPr>
            <a:r>
              <a:rPr lang="el-GR" altLang="el-GR" b="1" dirty="0">
                <a:solidFill>
                  <a:srgbClr val="000066"/>
                </a:solidFill>
                <a:latin typeface="Arial Narrow" pitchFamily="34" charset="0"/>
              </a:rPr>
              <a:t> χρηματοοικονομικό μέσο</a:t>
            </a:r>
          </a:p>
          <a:p>
            <a:pPr>
              <a:buFontTx/>
              <a:buChar char="•"/>
            </a:pPr>
            <a:r>
              <a:rPr lang="el-GR" altLang="el-GR" b="1" dirty="0">
                <a:solidFill>
                  <a:srgbClr val="000066"/>
                </a:solidFill>
                <a:latin typeface="Arial Narrow" pitchFamily="34" charset="0"/>
              </a:rPr>
              <a:t> αναπόσβεστο κόστος</a:t>
            </a:r>
          </a:p>
          <a:p>
            <a:pPr>
              <a:buFontTx/>
              <a:buChar char="•"/>
            </a:pPr>
            <a:r>
              <a:rPr lang="el-GR" altLang="el-GR" b="1" dirty="0">
                <a:solidFill>
                  <a:srgbClr val="000066"/>
                </a:solidFill>
                <a:latin typeface="Arial Narrow" pitchFamily="34" charset="0"/>
              </a:rPr>
              <a:t> κ.λπ.</a:t>
            </a:r>
          </a:p>
        </p:txBody>
      </p:sp>
      <p:sp>
        <p:nvSpPr>
          <p:cNvPr id="18444" name="Text Box 14"/>
          <p:cNvSpPr txBox="1">
            <a:spLocks noChangeArrowheads="1"/>
          </p:cNvSpPr>
          <p:nvPr/>
        </p:nvSpPr>
        <p:spPr bwMode="auto">
          <a:xfrm>
            <a:off x="5724525" y="3146425"/>
            <a:ext cx="1620838" cy="923925"/>
          </a:xfrm>
          <a:prstGeom prst="rect">
            <a:avLst/>
          </a:prstGeom>
          <a:noFill/>
          <a:ln w="28575">
            <a:solidFill>
              <a:srgbClr val="333333"/>
            </a:solidFill>
            <a:miter lim="800000"/>
            <a:headEnd/>
            <a:tailEnd/>
          </a:ln>
          <a:effectLst/>
        </p:spPr>
        <p:txBody>
          <a:bodyPr wrap="none">
            <a:spAutoFit/>
          </a:bodyPr>
          <a:lstStyle/>
          <a:p>
            <a:pPr algn="ctr"/>
            <a:r>
              <a:rPr lang="el-GR" altLang="el-GR" b="1" dirty="0">
                <a:solidFill>
                  <a:srgbClr val="000066"/>
                </a:solidFill>
                <a:latin typeface="Arial Narrow" pitchFamily="34" charset="0"/>
              </a:rPr>
              <a:t>Αποτίμηση</a:t>
            </a:r>
            <a:br>
              <a:rPr lang="el-GR" altLang="el-GR" b="1" dirty="0">
                <a:solidFill>
                  <a:srgbClr val="000066"/>
                </a:solidFill>
                <a:latin typeface="Arial Narrow" pitchFamily="34" charset="0"/>
              </a:rPr>
            </a:br>
            <a:r>
              <a:rPr lang="el-GR" altLang="el-GR" b="1" dirty="0">
                <a:solidFill>
                  <a:srgbClr val="000066"/>
                </a:solidFill>
                <a:latin typeface="Arial Narrow" pitchFamily="34" charset="0"/>
              </a:rPr>
              <a:t>μετά την αρχική</a:t>
            </a:r>
            <a:br>
              <a:rPr lang="el-GR" altLang="el-GR" b="1" dirty="0">
                <a:solidFill>
                  <a:srgbClr val="000066"/>
                </a:solidFill>
                <a:latin typeface="Arial Narrow" pitchFamily="34" charset="0"/>
              </a:rPr>
            </a:br>
            <a:r>
              <a:rPr lang="el-GR" altLang="el-GR" b="1" dirty="0">
                <a:solidFill>
                  <a:srgbClr val="000066"/>
                </a:solidFill>
                <a:latin typeface="Arial Narrow" pitchFamily="34" charset="0"/>
              </a:rPr>
              <a:t>αναγνώριση</a:t>
            </a:r>
          </a:p>
        </p:txBody>
      </p:sp>
      <p:sp>
        <p:nvSpPr>
          <p:cNvPr id="18445" name="Line 15"/>
          <p:cNvSpPr>
            <a:spLocks noChangeShapeType="1"/>
          </p:cNvSpPr>
          <p:nvPr/>
        </p:nvSpPr>
        <p:spPr bwMode="auto">
          <a:xfrm>
            <a:off x="912813" y="2420938"/>
            <a:ext cx="0" cy="935037"/>
          </a:xfrm>
          <a:prstGeom prst="line">
            <a:avLst/>
          </a:prstGeom>
          <a:noFill/>
          <a:ln w="25400">
            <a:solidFill>
              <a:schemeClr val="tx1"/>
            </a:solidFill>
            <a:round/>
            <a:headEnd/>
            <a:tailEnd type="stealth" w="lg" len="lg"/>
          </a:ln>
          <a:effectLst/>
        </p:spPr>
        <p:txBody>
          <a:bodyPr/>
          <a:lstStyle/>
          <a:p>
            <a:endParaRPr lang="el-GR" dirty="0"/>
          </a:p>
        </p:txBody>
      </p:sp>
      <p:sp>
        <p:nvSpPr>
          <p:cNvPr id="18446" name="Line 16"/>
          <p:cNvSpPr>
            <a:spLocks noChangeShapeType="1"/>
          </p:cNvSpPr>
          <p:nvPr/>
        </p:nvSpPr>
        <p:spPr bwMode="auto">
          <a:xfrm>
            <a:off x="912813" y="4005263"/>
            <a:ext cx="0" cy="935037"/>
          </a:xfrm>
          <a:prstGeom prst="line">
            <a:avLst/>
          </a:prstGeom>
          <a:noFill/>
          <a:ln w="25400">
            <a:solidFill>
              <a:schemeClr val="tx1"/>
            </a:solidFill>
            <a:round/>
            <a:headEnd/>
            <a:tailEnd type="stealth" w="lg" len="lg"/>
          </a:ln>
          <a:effectLst/>
        </p:spPr>
        <p:txBody>
          <a:bodyPr/>
          <a:lstStyle/>
          <a:p>
            <a:endParaRPr lang="el-GR" dirty="0"/>
          </a:p>
        </p:txBody>
      </p:sp>
      <p:sp>
        <p:nvSpPr>
          <p:cNvPr id="18447" name="Line 17"/>
          <p:cNvSpPr>
            <a:spLocks noChangeShapeType="1"/>
          </p:cNvSpPr>
          <p:nvPr/>
        </p:nvSpPr>
        <p:spPr bwMode="auto">
          <a:xfrm>
            <a:off x="1368425" y="3619500"/>
            <a:ext cx="574675" cy="0"/>
          </a:xfrm>
          <a:prstGeom prst="line">
            <a:avLst/>
          </a:prstGeom>
          <a:noFill/>
          <a:ln w="25400">
            <a:solidFill>
              <a:schemeClr val="tx1"/>
            </a:solidFill>
            <a:round/>
            <a:headEnd/>
            <a:tailEnd type="stealth" w="lg" len="lg"/>
          </a:ln>
          <a:effectLst/>
        </p:spPr>
        <p:txBody>
          <a:bodyPr/>
          <a:lstStyle/>
          <a:p>
            <a:endParaRPr lang="el-GR" dirty="0"/>
          </a:p>
        </p:txBody>
      </p:sp>
      <p:sp>
        <p:nvSpPr>
          <p:cNvPr id="18448" name="Line 18"/>
          <p:cNvSpPr>
            <a:spLocks noChangeShapeType="1"/>
          </p:cNvSpPr>
          <p:nvPr/>
        </p:nvSpPr>
        <p:spPr bwMode="auto">
          <a:xfrm>
            <a:off x="3386138" y="3619500"/>
            <a:ext cx="357187" cy="0"/>
          </a:xfrm>
          <a:prstGeom prst="line">
            <a:avLst/>
          </a:prstGeom>
          <a:noFill/>
          <a:ln w="25400">
            <a:solidFill>
              <a:schemeClr val="tx1"/>
            </a:solidFill>
            <a:round/>
            <a:headEnd/>
            <a:tailEnd type="stealth" w="lg" len="lg"/>
          </a:ln>
          <a:effectLst/>
        </p:spPr>
        <p:txBody>
          <a:bodyPr/>
          <a:lstStyle/>
          <a:p>
            <a:endParaRPr lang="el-GR" dirty="0"/>
          </a:p>
        </p:txBody>
      </p:sp>
      <p:sp>
        <p:nvSpPr>
          <p:cNvPr id="18449" name="Line 19"/>
          <p:cNvSpPr>
            <a:spLocks noChangeShapeType="1"/>
          </p:cNvSpPr>
          <p:nvPr/>
        </p:nvSpPr>
        <p:spPr bwMode="auto">
          <a:xfrm>
            <a:off x="5364163" y="3619500"/>
            <a:ext cx="358775" cy="0"/>
          </a:xfrm>
          <a:prstGeom prst="line">
            <a:avLst/>
          </a:prstGeom>
          <a:noFill/>
          <a:ln w="25400">
            <a:solidFill>
              <a:schemeClr val="tx1"/>
            </a:solidFill>
            <a:round/>
            <a:headEnd/>
            <a:tailEnd type="stealth" w="lg" len="lg"/>
          </a:ln>
          <a:effectLst/>
        </p:spPr>
        <p:txBody>
          <a:bodyPr/>
          <a:lstStyle/>
          <a:p>
            <a:endParaRPr lang="el-GR" dirty="0"/>
          </a:p>
        </p:txBody>
      </p:sp>
      <p:sp>
        <p:nvSpPr>
          <p:cNvPr id="18450" name="Line 20"/>
          <p:cNvSpPr>
            <a:spLocks noChangeShapeType="1"/>
          </p:cNvSpPr>
          <p:nvPr/>
        </p:nvSpPr>
        <p:spPr bwMode="auto">
          <a:xfrm>
            <a:off x="7453313" y="3619500"/>
            <a:ext cx="214312" cy="0"/>
          </a:xfrm>
          <a:prstGeom prst="line">
            <a:avLst/>
          </a:prstGeom>
          <a:noFill/>
          <a:ln w="25400">
            <a:solidFill>
              <a:schemeClr val="tx1"/>
            </a:solidFill>
            <a:round/>
            <a:headEnd/>
            <a:tailEnd type="stealth" w="lg" len="lg"/>
          </a:ln>
          <a:effectLst/>
        </p:spPr>
        <p:txBody>
          <a:bodyPr/>
          <a:lstStyle/>
          <a:p>
            <a:endParaRPr lang="el-GR" dirty="0"/>
          </a:p>
        </p:txBody>
      </p:sp>
      <p:sp>
        <p:nvSpPr>
          <p:cNvPr id="18451" name="Line 21"/>
          <p:cNvSpPr>
            <a:spLocks noChangeShapeType="1"/>
          </p:cNvSpPr>
          <p:nvPr/>
        </p:nvSpPr>
        <p:spPr bwMode="auto">
          <a:xfrm flipV="1">
            <a:off x="4573588" y="1844675"/>
            <a:ext cx="0" cy="1079500"/>
          </a:xfrm>
          <a:prstGeom prst="line">
            <a:avLst/>
          </a:prstGeom>
          <a:noFill/>
          <a:ln w="25400">
            <a:solidFill>
              <a:schemeClr val="tx1"/>
            </a:solidFill>
            <a:round/>
            <a:headEnd/>
            <a:tailEnd type="stealth" w="lg" len="lg"/>
          </a:ln>
          <a:effectLst/>
        </p:spPr>
        <p:txBody>
          <a:bodyPr/>
          <a:lstStyle/>
          <a:p>
            <a:endParaRPr lang="el-GR" dirty="0"/>
          </a:p>
        </p:txBody>
      </p:sp>
      <p:sp>
        <p:nvSpPr>
          <p:cNvPr id="18452" name="Line 22"/>
          <p:cNvSpPr>
            <a:spLocks noChangeShapeType="1"/>
          </p:cNvSpPr>
          <p:nvPr/>
        </p:nvSpPr>
        <p:spPr bwMode="auto">
          <a:xfrm>
            <a:off x="4573588" y="4292600"/>
            <a:ext cx="0" cy="792163"/>
          </a:xfrm>
          <a:prstGeom prst="line">
            <a:avLst/>
          </a:prstGeom>
          <a:noFill/>
          <a:ln w="25400">
            <a:solidFill>
              <a:schemeClr val="tx1"/>
            </a:solidFill>
            <a:round/>
            <a:headEnd/>
            <a:tailEnd type="stealth" w="lg" len="lg"/>
          </a:ln>
          <a:effectLst/>
        </p:spPr>
        <p:txBody>
          <a:bodyPr/>
          <a:lstStyle/>
          <a:p>
            <a:endParaRPr lang="el-GR" dirty="0"/>
          </a:p>
        </p:txBody>
      </p:sp>
      <p:sp>
        <p:nvSpPr>
          <p:cNvPr id="18453" name="Line 23"/>
          <p:cNvSpPr>
            <a:spLocks noChangeShapeType="1"/>
          </p:cNvSpPr>
          <p:nvPr/>
        </p:nvSpPr>
        <p:spPr bwMode="auto">
          <a:xfrm flipV="1">
            <a:off x="6624638" y="1700213"/>
            <a:ext cx="0" cy="1368425"/>
          </a:xfrm>
          <a:prstGeom prst="line">
            <a:avLst/>
          </a:prstGeom>
          <a:noFill/>
          <a:ln w="25400">
            <a:solidFill>
              <a:schemeClr val="tx1"/>
            </a:solidFill>
            <a:round/>
            <a:headEnd/>
            <a:tailEnd type="stealth" w="lg" len="lg"/>
          </a:ln>
          <a:effectLst/>
        </p:spPr>
        <p:txBody>
          <a:bodyPr/>
          <a:lstStyle/>
          <a:p>
            <a:endParaRPr lang="el-GR" dirty="0"/>
          </a:p>
        </p:txBody>
      </p:sp>
      <p:sp>
        <p:nvSpPr>
          <p:cNvPr id="18454" name="Text Box 24"/>
          <p:cNvSpPr txBox="1">
            <a:spLocks noChangeArrowheads="1"/>
          </p:cNvSpPr>
          <p:nvPr/>
        </p:nvSpPr>
        <p:spPr bwMode="auto">
          <a:xfrm>
            <a:off x="12680950" y="5732463"/>
            <a:ext cx="1471613" cy="369887"/>
          </a:xfrm>
          <a:prstGeom prst="rect">
            <a:avLst/>
          </a:prstGeom>
          <a:noFill/>
          <a:ln w="9525">
            <a:noFill/>
            <a:miter lim="800000"/>
            <a:headEnd/>
            <a:tailEnd/>
          </a:ln>
          <a:effectLst/>
        </p:spPr>
        <p:txBody>
          <a:bodyPr wrap="none">
            <a:spAutoFit/>
          </a:bodyPr>
          <a:lstStyle/>
          <a:p>
            <a:r>
              <a:rPr lang="el-GR" altLang="el-GR" b="1" dirty="0">
                <a:solidFill>
                  <a:srgbClr val="000066"/>
                </a:solidFill>
              </a:rPr>
              <a:t>Απομείωση</a:t>
            </a:r>
          </a:p>
        </p:txBody>
      </p:sp>
      <p:sp>
        <p:nvSpPr>
          <p:cNvPr id="18455" name="Line 25"/>
          <p:cNvSpPr>
            <a:spLocks noChangeShapeType="1"/>
          </p:cNvSpPr>
          <p:nvPr/>
        </p:nvSpPr>
        <p:spPr bwMode="auto">
          <a:xfrm>
            <a:off x="6624638" y="4292600"/>
            <a:ext cx="0" cy="1223963"/>
          </a:xfrm>
          <a:prstGeom prst="line">
            <a:avLst/>
          </a:prstGeom>
          <a:noFill/>
          <a:ln w="25400">
            <a:solidFill>
              <a:schemeClr val="tx1"/>
            </a:solidFill>
            <a:round/>
            <a:headEnd/>
            <a:tailEnd type="stealth" w="lg" len="lg"/>
          </a:ln>
          <a:effectLst/>
        </p:spPr>
        <p:txBody>
          <a:bodyPr/>
          <a:lstStyle/>
          <a:p>
            <a:endParaRPr lang="el-GR" dirty="0"/>
          </a:p>
        </p:txBody>
      </p:sp>
      <p:sp>
        <p:nvSpPr>
          <p:cNvPr id="18456" name="Line 26"/>
          <p:cNvSpPr>
            <a:spLocks noChangeShapeType="1"/>
          </p:cNvSpPr>
          <p:nvPr/>
        </p:nvSpPr>
        <p:spPr bwMode="auto">
          <a:xfrm flipH="1" flipV="1">
            <a:off x="2808288" y="2347913"/>
            <a:ext cx="1368425" cy="649287"/>
          </a:xfrm>
          <a:prstGeom prst="line">
            <a:avLst/>
          </a:prstGeom>
          <a:noFill/>
          <a:ln w="25400">
            <a:solidFill>
              <a:schemeClr val="tx1"/>
            </a:solidFill>
            <a:round/>
            <a:headEnd/>
            <a:tailEnd type="stealth" w="lg" len="lg"/>
          </a:ln>
          <a:effectLst/>
        </p:spPr>
        <p:txBody>
          <a:bodyPr/>
          <a:lstStyle/>
          <a:p>
            <a:endParaRPr lang="el-GR" dirty="0"/>
          </a:p>
        </p:txBody>
      </p:sp>
      <p:grpSp>
        <p:nvGrpSpPr>
          <p:cNvPr id="3" name="Group 27"/>
          <p:cNvGrpSpPr>
            <a:grpSpLocks/>
          </p:cNvGrpSpPr>
          <p:nvPr/>
        </p:nvGrpSpPr>
        <p:grpSpPr bwMode="auto">
          <a:xfrm>
            <a:off x="0" y="1"/>
            <a:ext cx="9143998" cy="764770"/>
            <a:chOff x="446" y="-68"/>
            <a:chExt cx="5760" cy="550"/>
          </a:xfrm>
        </p:grpSpPr>
        <p:sp>
          <p:nvSpPr>
            <p:cNvPr id="18462" name="Text Box 28"/>
            <p:cNvSpPr txBox="1">
              <a:spLocks noChangeArrowheads="1"/>
            </p:cNvSpPr>
            <p:nvPr/>
          </p:nvSpPr>
          <p:spPr bwMode="auto">
            <a:xfrm>
              <a:off x="446" y="-68"/>
              <a:ext cx="5760" cy="421"/>
            </a:xfrm>
            <a:prstGeom prst="rect">
              <a:avLst/>
            </a:prstGeom>
            <a:noFill/>
            <a:ln w="9525">
              <a:noFill/>
              <a:miter lim="800000"/>
              <a:headEnd/>
              <a:tailEnd/>
            </a:ln>
            <a:effectLst/>
          </p:spPr>
          <p:txBody>
            <a:bodyPr wrap="square">
              <a:spAutoFit/>
            </a:bodyPr>
            <a:lstStyle/>
            <a:p>
              <a:pPr algn="ctr"/>
              <a:r>
                <a:rPr lang="el-GR" altLang="el-GR" sz="3200" b="1" dirty="0">
                  <a:solidFill>
                    <a:srgbClr val="800000"/>
                  </a:solidFill>
                </a:rPr>
                <a:t>ΤΟ ΛΟΓΙΣΤΙΚΟ ΚΥΚΛΩΜΑ ΚΑΙ ΤΑ ΜΕΓΑΛΑ ΘΕΜΑΤΑ</a:t>
              </a:r>
            </a:p>
          </p:txBody>
        </p:sp>
        <p:sp>
          <p:nvSpPr>
            <p:cNvPr id="18463" name="Line 29"/>
            <p:cNvSpPr>
              <a:spLocks noChangeShapeType="1"/>
            </p:cNvSpPr>
            <p:nvPr/>
          </p:nvSpPr>
          <p:spPr bwMode="auto">
            <a:xfrm>
              <a:off x="567" y="119"/>
              <a:ext cx="4989" cy="0"/>
            </a:xfrm>
            <a:prstGeom prst="line">
              <a:avLst/>
            </a:prstGeom>
            <a:noFill/>
            <a:ln w="31750">
              <a:noFill/>
              <a:round/>
              <a:headEnd/>
              <a:tailEnd/>
            </a:ln>
            <a:effectLst/>
          </p:spPr>
          <p:txBody>
            <a:bodyPr/>
            <a:lstStyle/>
            <a:p>
              <a:endParaRPr lang="el-GR" dirty="0"/>
            </a:p>
          </p:txBody>
        </p:sp>
        <p:sp>
          <p:nvSpPr>
            <p:cNvPr id="18464" name="Line 30"/>
            <p:cNvSpPr>
              <a:spLocks noChangeShapeType="1"/>
            </p:cNvSpPr>
            <p:nvPr/>
          </p:nvSpPr>
          <p:spPr bwMode="auto">
            <a:xfrm>
              <a:off x="567" y="482"/>
              <a:ext cx="4989" cy="0"/>
            </a:xfrm>
            <a:prstGeom prst="line">
              <a:avLst/>
            </a:prstGeom>
            <a:noFill/>
            <a:ln w="31750">
              <a:noFill/>
              <a:round/>
              <a:headEnd/>
              <a:tailEnd/>
            </a:ln>
            <a:effectLst/>
          </p:spPr>
          <p:txBody>
            <a:bodyPr/>
            <a:lstStyle/>
            <a:p>
              <a:endParaRPr lang="el-GR" dirty="0"/>
            </a:p>
          </p:txBody>
        </p:sp>
      </p:grpSp>
      <p:sp>
        <p:nvSpPr>
          <p:cNvPr id="18458" name="Text Box 31"/>
          <p:cNvSpPr txBox="1">
            <a:spLocks noChangeArrowheads="1"/>
          </p:cNvSpPr>
          <p:nvPr/>
        </p:nvSpPr>
        <p:spPr bwMode="auto">
          <a:xfrm>
            <a:off x="3817938" y="692150"/>
            <a:ext cx="1511300" cy="1190625"/>
          </a:xfrm>
          <a:prstGeom prst="rect">
            <a:avLst/>
          </a:prstGeom>
          <a:noFill/>
          <a:ln w="25400">
            <a:noFill/>
            <a:miter lim="800000"/>
            <a:headEnd/>
            <a:tailEnd/>
          </a:ln>
          <a:effectLst/>
        </p:spPr>
        <p:txBody>
          <a:bodyPr>
            <a:spAutoFit/>
          </a:bodyPr>
          <a:lstStyle/>
          <a:p>
            <a:pPr algn="ctr"/>
            <a:r>
              <a:rPr lang="el-GR" altLang="el-GR" b="1" dirty="0">
                <a:solidFill>
                  <a:srgbClr val="000066"/>
                </a:solidFill>
              </a:rPr>
              <a:t>Καταγραφή</a:t>
            </a:r>
            <a:br>
              <a:rPr lang="el-GR" altLang="el-GR" b="1" dirty="0">
                <a:solidFill>
                  <a:srgbClr val="000066"/>
                </a:solidFill>
              </a:rPr>
            </a:br>
            <a:r>
              <a:rPr lang="el-GR" altLang="el-GR" b="1" dirty="0">
                <a:solidFill>
                  <a:srgbClr val="000066"/>
                </a:solidFill>
              </a:rPr>
              <a:t>στοιχείων</a:t>
            </a:r>
            <a:br>
              <a:rPr lang="el-GR" altLang="el-GR" b="1" dirty="0">
                <a:solidFill>
                  <a:srgbClr val="000066"/>
                </a:solidFill>
              </a:rPr>
            </a:br>
            <a:r>
              <a:rPr lang="el-GR" altLang="el-GR" b="1" dirty="0">
                <a:solidFill>
                  <a:srgbClr val="000066"/>
                </a:solidFill>
              </a:rPr>
              <a:t>λογιστικής</a:t>
            </a:r>
            <a:br>
              <a:rPr lang="el-GR" altLang="el-GR" b="1" dirty="0">
                <a:solidFill>
                  <a:srgbClr val="000066"/>
                </a:solidFill>
              </a:rPr>
            </a:br>
            <a:r>
              <a:rPr lang="el-GR" altLang="el-GR" b="1" dirty="0">
                <a:solidFill>
                  <a:srgbClr val="000066"/>
                </a:solidFill>
              </a:rPr>
              <a:t>ισότητας</a:t>
            </a:r>
          </a:p>
        </p:txBody>
      </p:sp>
      <p:sp>
        <p:nvSpPr>
          <p:cNvPr id="18459" name="Line 32"/>
          <p:cNvSpPr>
            <a:spLocks noChangeShapeType="1"/>
          </p:cNvSpPr>
          <p:nvPr/>
        </p:nvSpPr>
        <p:spPr bwMode="auto">
          <a:xfrm flipV="1">
            <a:off x="5048250" y="1700213"/>
            <a:ext cx="1144588" cy="1296987"/>
          </a:xfrm>
          <a:prstGeom prst="line">
            <a:avLst/>
          </a:prstGeom>
          <a:noFill/>
          <a:ln w="25400">
            <a:solidFill>
              <a:schemeClr val="tx1"/>
            </a:solidFill>
            <a:round/>
            <a:headEnd/>
            <a:tailEnd type="stealth" w="lg" len="lg"/>
          </a:ln>
          <a:effectLst/>
        </p:spPr>
        <p:txBody>
          <a:bodyPr/>
          <a:lstStyle/>
          <a:p>
            <a:endParaRPr lang="el-GR" dirty="0"/>
          </a:p>
        </p:txBody>
      </p:sp>
      <p:sp>
        <p:nvSpPr>
          <p:cNvPr id="18460" name="Text Box 33"/>
          <p:cNvSpPr txBox="1">
            <a:spLocks noChangeArrowheads="1"/>
          </p:cNvSpPr>
          <p:nvPr/>
        </p:nvSpPr>
        <p:spPr bwMode="auto">
          <a:xfrm>
            <a:off x="7596188" y="4678363"/>
            <a:ext cx="1476375" cy="1662112"/>
          </a:xfrm>
          <a:prstGeom prst="rect">
            <a:avLst/>
          </a:prstGeom>
          <a:noFill/>
          <a:ln w="9525">
            <a:noFill/>
            <a:miter lim="800000"/>
            <a:headEnd/>
            <a:tailEnd/>
          </a:ln>
          <a:effectLst/>
        </p:spPr>
        <p:txBody>
          <a:bodyPr>
            <a:spAutoFit/>
          </a:bodyPr>
          <a:lstStyle/>
          <a:p>
            <a:r>
              <a:rPr lang="el-GR" altLang="el-GR" sz="1700" b="1" dirty="0">
                <a:solidFill>
                  <a:srgbClr val="000066"/>
                </a:solidFill>
                <a:latin typeface="Arial Narrow" pitchFamily="34" charset="0"/>
              </a:rPr>
              <a:t>Είσπραξη απαίτησης,</a:t>
            </a:r>
            <a:br>
              <a:rPr lang="el-GR" altLang="el-GR" sz="1700" b="1" dirty="0">
                <a:solidFill>
                  <a:srgbClr val="000066"/>
                </a:solidFill>
                <a:latin typeface="Arial Narrow" pitchFamily="34" charset="0"/>
              </a:rPr>
            </a:br>
            <a:r>
              <a:rPr lang="el-GR" altLang="el-GR" sz="1700" b="1" dirty="0">
                <a:solidFill>
                  <a:srgbClr val="000066"/>
                </a:solidFill>
                <a:latin typeface="Arial Narrow" pitchFamily="34" charset="0"/>
              </a:rPr>
              <a:t>εξόφληση υποχρέωσης,</a:t>
            </a:r>
            <a:br>
              <a:rPr lang="el-GR" altLang="el-GR" sz="1700" b="1" dirty="0">
                <a:solidFill>
                  <a:srgbClr val="000066"/>
                </a:solidFill>
                <a:latin typeface="Arial Narrow" pitchFamily="34" charset="0"/>
              </a:rPr>
            </a:br>
            <a:r>
              <a:rPr lang="el-GR" altLang="el-GR" sz="1700" b="1" dirty="0">
                <a:solidFill>
                  <a:srgbClr val="000066"/>
                </a:solidFill>
                <a:latin typeface="Arial Narrow" pitchFamily="34" charset="0"/>
              </a:rPr>
              <a:t>απομείωση, κ.λπ.</a:t>
            </a:r>
          </a:p>
        </p:txBody>
      </p:sp>
      <p:sp>
        <p:nvSpPr>
          <p:cNvPr id="18461" name="Line 34"/>
          <p:cNvSpPr>
            <a:spLocks noChangeShapeType="1"/>
          </p:cNvSpPr>
          <p:nvPr/>
        </p:nvSpPr>
        <p:spPr bwMode="auto">
          <a:xfrm>
            <a:off x="8281988" y="4005263"/>
            <a:ext cx="0" cy="719137"/>
          </a:xfrm>
          <a:prstGeom prst="line">
            <a:avLst/>
          </a:prstGeom>
          <a:noFill/>
          <a:ln w="25400">
            <a:solidFill>
              <a:schemeClr val="tx1"/>
            </a:solidFill>
            <a:round/>
            <a:headEnd/>
            <a:tailEnd type="stealth" w="lg" len="lg"/>
          </a:ln>
          <a:effectLst/>
        </p:spPr>
        <p:txBody>
          <a:bodyPr/>
          <a:lstStyle/>
          <a:p>
            <a:endParaRPr lang="el-GR" dirty="0"/>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l-GR" b="1" dirty="0" smtClean="0">
                <a:solidFill>
                  <a:srgbClr val="FF0000"/>
                </a:solidFill>
              </a:rPr>
              <a:t>Τα προβλήματα που προκύπτουν κατά την αναγνώριση</a:t>
            </a:r>
          </a:p>
        </p:txBody>
      </p:sp>
      <p:sp>
        <p:nvSpPr>
          <p:cNvPr id="8195" name="Rectangle 3"/>
          <p:cNvSpPr>
            <a:spLocks noGrp="1" noChangeArrowheads="1"/>
          </p:cNvSpPr>
          <p:nvPr>
            <p:ph type="body" idx="1"/>
          </p:nvPr>
        </p:nvSpPr>
        <p:spPr>
          <a:xfrm>
            <a:off x="251520" y="1600200"/>
            <a:ext cx="8640960" cy="4925144"/>
          </a:xfrm>
        </p:spPr>
        <p:txBody>
          <a:bodyPr>
            <a:normAutofit/>
          </a:bodyPr>
          <a:lstStyle/>
          <a:p>
            <a:pPr>
              <a:lnSpc>
                <a:spcPct val="120000"/>
              </a:lnSpc>
              <a:spcBef>
                <a:spcPct val="50000"/>
              </a:spcBef>
            </a:pPr>
            <a:r>
              <a:rPr lang="el-GR" sz="2800" b="1" u="sng" dirty="0" smtClean="0">
                <a:solidFill>
                  <a:srgbClr val="000066"/>
                </a:solidFill>
              </a:rPr>
              <a:t>Τι θα αναγνωρίσουμε</a:t>
            </a:r>
            <a:r>
              <a:rPr lang="el-GR" sz="2800" dirty="0" smtClean="0">
                <a:solidFill>
                  <a:srgbClr val="000066"/>
                </a:solidFill>
              </a:rPr>
              <a:t/>
            </a:r>
            <a:br>
              <a:rPr lang="el-GR" sz="2800" dirty="0" smtClean="0">
                <a:solidFill>
                  <a:srgbClr val="000066"/>
                </a:solidFill>
              </a:rPr>
            </a:br>
            <a:r>
              <a:rPr lang="el-GR" sz="2800" dirty="0" smtClean="0">
                <a:solidFill>
                  <a:srgbClr val="000066"/>
                </a:solidFill>
              </a:rPr>
              <a:t>Το ποιό δηλ. ειδικότερο στοιχείο ισολογισμού ή αποτελεσμάτων θα καταχωρηθεί/αναγνωρισθεί στα λογιστικά βιβλία μετά από κάποιο λογιστικό γεγονός.</a:t>
            </a:r>
          </a:p>
          <a:p>
            <a:pPr eaLnBrk="1" hangingPunct="1">
              <a:lnSpc>
                <a:spcPct val="120000"/>
              </a:lnSpc>
              <a:spcBef>
                <a:spcPct val="50000"/>
              </a:spcBef>
            </a:pPr>
            <a:r>
              <a:rPr lang="el-GR" sz="2800" b="1" u="sng" dirty="0" smtClean="0">
                <a:solidFill>
                  <a:srgbClr val="000066"/>
                </a:solidFill>
              </a:rPr>
              <a:t>Το πότε θα το αναγνωρίσουμε.</a:t>
            </a:r>
            <a:r>
              <a:rPr lang="el-GR" sz="2800" dirty="0" smtClean="0">
                <a:solidFill>
                  <a:srgbClr val="000066"/>
                </a:solidFill>
              </a:rPr>
              <a:t/>
            </a:r>
            <a:br>
              <a:rPr lang="el-GR" sz="2800" dirty="0" smtClean="0">
                <a:solidFill>
                  <a:srgbClr val="000066"/>
                </a:solidFill>
              </a:rPr>
            </a:br>
            <a:r>
              <a:rPr lang="el-GR" sz="2800" dirty="0" smtClean="0">
                <a:solidFill>
                  <a:srgbClr val="000066"/>
                </a:solidFill>
              </a:rPr>
              <a:t>Ο χρόνος αναγνώρισης στα χρηματοοικονομικά μέσα </a:t>
            </a:r>
            <a:r>
              <a:rPr lang="en-US" sz="2800" dirty="0" smtClean="0">
                <a:solidFill>
                  <a:srgbClr val="000066"/>
                </a:solidFill>
              </a:rPr>
              <a:t> </a:t>
            </a:r>
            <a:r>
              <a:rPr lang="el-GR" sz="2800" dirty="0" smtClean="0">
                <a:solidFill>
                  <a:srgbClr val="000066"/>
                </a:solidFill>
              </a:rPr>
              <a:t>συμπίπτει με το χρόνο που η οικονομική μονάδα καθίσταται συμβαλλόμενο μέρος στη σύμβαση που διέπει τους όρους έκδοσης κάθε στοιχείου.</a:t>
            </a:r>
          </a:p>
        </p:txBody>
      </p:sp>
    </p:spTree>
  </p:cSld>
  <p:clrMapOvr>
    <a:masterClrMapping/>
  </p:clrMapOvr>
  <p:transition spd="med">
    <p:fade/>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5613" y="276225"/>
            <a:ext cx="8077200" cy="914400"/>
          </a:xfrm>
          <a:noFill/>
        </p:spPr>
        <p:txBody>
          <a:bodyPr/>
          <a:lstStyle/>
          <a:p>
            <a:pPr eaLnBrk="1" hangingPunct="1"/>
            <a:r>
              <a:rPr lang="el-GR" sz="3000" b="1" dirty="0" smtClean="0">
                <a:solidFill>
                  <a:srgbClr val="0000FF"/>
                </a:solidFill>
              </a:rPr>
              <a:t>Τί στοιχείο αναγνωρίζουμε</a:t>
            </a:r>
            <a:endParaRPr lang="el-GR" sz="2600" b="1" dirty="0" smtClean="0">
              <a:solidFill>
                <a:srgbClr val="0000FF"/>
              </a:solidFill>
            </a:endParaRPr>
          </a:p>
        </p:txBody>
      </p:sp>
      <p:sp>
        <p:nvSpPr>
          <p:cNvPr id="9219" name="Rectangle 3"/>
          <p:cNvSpPr>
            <a:spLocks noGrp="1" noChangeArrowheads="1"/>
          </p:cNvSpPr>
          <p:nvPr>
            <p:ph type="body" idx="1"/>
          </p:nvPr>
        </p:nvSpPr>
        <p:spPr>
          <a:xfrm>
            <a:off x="339725" y="1312862"/>
            <a:ext cx="8624888" cy="5212481"/>
          </a:xfrm>
        </p:spPr>
        <p:txBody>
          <a:bodyPr>
            <a:normAutofit/>
          </a:bodyPr>
          <a:lstStyle/>
          <a:p>
            <a:pPr marL="0" indent="12700" algn="just" eaLnBrk="1" hangingPunct="1">
              <a:lnSpc>
                <a:spcPct val="140000"/>
              </a:lnSpc>
              <a:buFont typeface="Wingdings" pitchFamily="2" charset="2"/>
              <a:buNone/>
            </a:pPr>
            <a:r>
              <a:rPr lang="el-GR" sz="2800" dirty="0" smtClean="0">
                <a:solidFill>
                  <a:srgbClr val="000066"/>
                </a:solidFill>
              </a:rPr>
              <a:t>Κατά την αξιολόγηση των πάσης φύσεως λογιστικών γεγονότων πρέπει να εξετάζουμε το ποιος πράγματι έχει τους κινδύνους και τα οφέλη που προκύπτουν από τη συναλλαγή και όχι το ποιος έχει κυριότητα από νομική άποψη.</a:t>
            </a:r>
          </a:p>
          <a:p>
            <a:pPr marL="0" indent="12700" algn="just" eaLnBrk="1" hangingPunct="1">
              <a:lnSpc>
                <a:spcPct val="140000"/>
              </a:lnSpc>
              <a:buFont typeface="Wingdings" pitchFamily="2" charset="2"/>
              <a:buNone/>
            </a:pPr>
            <a:r>
              <a:rPr lang="el-GR" sz="2800" dirty="0" smtClean="0">
                <a:solidFill>
                  <a:srgbClr val="000066"/>
                </a:solidFill>
              </a:rPr>
              <a:t>Λέμε δηλαδή ότι η </a:t>
            </a:r>
            <a:r>
              <a:rPr lang="el-GR" sz="2800" b="1" dirty="0" smtClean="0">
                <a:solidFill>
                  <a:srgbClr val="000066"/>
                </a:solidFill>
              </a:rPr>
              <a:t>ουσία από οικονομικής άποψης κατισχύει του νομικού τύπου</a:t>
            </a:r>
            <a:r>
              <a:rPr lang="el-GR" sz="2800" dirty="0" smtClean="0">
                <a:solidFill>
                  <a:srgbClr val="000066"/>
                </a:solidFill>
              </a:rPr>
              <a:t> (</a:t>
            </a:r>
            <a:r>
              <a:rPr lang="en-US" sz="2800" dirty="0" smtClean="0">
                <a:solidFill>
                  <a:srgbClr val="000066"/>
                </a:solidFill>
              </a:rPr>
              <a:t>substance over form).</a:t>
            </a:r>
            <a:endParaRPr lang="el-GR" sz="2800" u="sng" dirty="0" smtClean="0">
              <a:solidFill>
                <a:srgbClr val="000066"/>
              </a:solidFill>
            </a:endParaRPr>
          </a:p>
        </p:txBody>
      </p:sp>
    </p:spTree>
  </p:cSld>
  <p:clrMapOvr>
    <a:masterClrMapping/>
  </p:clrMapOvr>
  <p:transition spd="med">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5612" y="276225"/>
            <a:ext cx="7860803" cy="519113"/>
          </a:xfrm>
          <a:prstGeom prst="rect">
            <a:avLst/>
          </a:prstGeom>
          <a:noFill/>
          <a:ln w="9525">
            <a:noFill/>
            <a:miter lim="800000"/>
            <a:headEnd/>
            <a:tailEnd/>
          </a:ln>
          <a:effectLst/>
        </p:spPr>
        <p:txBody>
          <a:bodyPr wrap="square">
            <a:spAutoFit/>
          </a:bodyPr>
          <a:lstStyle/>
          <a:p>
            <a:pPr algn="ctr"/>
            <a:r>
              <a:rPr lang="el-GR" sz="2800" b="1" dirty="0">
                <a:solidFill>
                  <a:srgbClr val="800000"/>
                </a:solidFill>
              </a:rPr>
              <a:t>Νομική επιστήμη και λογιστική</a:t>
            </a:r>
          </a:p>
        </p:txBody>
      </p:sp>
      <p:sp>
        <p:nvSpPr>
          <p:cNvPr id="10243" name="Line 3"/>
          <p:cNvSpPr>
            <a:spLocks noChangeShapeType="1"/>
          </p:cNvSpPr>
          <p:nvPr/>
        </p:nvSpPr>
        <p:spPr bwMode="auto">
          <a:xfrm>
            <a:off x="187325" y="217488"/>
            <a:ext cx="7170738" cy="1587"/>
          </a:xfrm>
          <a:prstGeom prst="line">
            <a:avLst/>
          </a:prstGeom>
          <a:noFill/>
          <a:ln w="31750">
            <a:noFill/>
            <a:round/>
            <a:headEnd/>
            <a:tailEnd/>
          </a:ln>
          <a:effectLst/>
        </p:spPr>
        <p:txBody>
          <a:bodyPr/>
          <a:lstStyle/>
          <a:p>
            <a:endParaRPr lang="el-GR" dirty="0"/>
          </a:p>
        </p:txBody>
      </p:sp>
      <p:sp>
        <p:nvSpPr>
          <p:cNvPr id="10244" name="Text Box 4"/>
          <p:cNvSpPr txBox="1">
            <a:spLocks noChangeArrowheads="1"/>
          </p:cNvSpPr>
          <p:nvPr/>
        </p:nvSpPr>
        <p:spPr bwMode="auto">
          <a:xfrm>
            <a:off x="5213350" y="3608388"/>
            <a:ext cx="1550988" cy="1616075"/>
          </a:xfrm>
          <a:prstGeom prst="rect">
            <a:avLst/>
          </a:prstGeom>
          <a:noFill/>
          <a:ln w="9525">
            <a:noFill/>
            <a:miter lim="800000"/>
            <a:headEnd/>
            <a:tailEnd/>
          </a:ln>
          <a:effectLst/>
        </p:spPr>
        <p:txBody>
          <a:bodyPr wrap="none">
            <a:spAutoFit/>
          </a:bodyPr>
          <a:lstStyle/>
          <a:p>
            <a:pPr algn="ctr"/>
            <a:r>
              <a:rPr lang="el-GR" sz="2000" b="1" dirty="0">
                <a:solidFill>
                  <a:srgbClr val="000066"/>
                </a:solidFill>
                <a:latin typeface="Arial Narrow" pitchFamily="34" charset="0"/>
              </a:rPr>
              <a:t>η εξασφάλιση</a:t>
            </a:r>
            <a:br>
              <a:rPr lang="el-GR" sz="2000" b="1" dirty="0">
                <a:solidFill>
                  <a:srgbClr val="000066"/>
                </a:solidFill>
                <a:latin typeface="Arial Narrow" pitchFamily="34" charset="0"/>
              </a:rPr>
            </a:br>
            <a:r>
              <a:rPr lang="el-GR" sz="2000" b="1" dirty="0">
                <a:solidFill>
                  <a:srgbClr val="000066"/>
                </a:solidFill>
                <a:latin typeface="Arial Narrow" pitchFamily="34" charset="0"/>
              </a:rPr>
              <a:t>του δανειστή </a:t>
            </a:r>
            <a:br>
              <a:rPr lang="el-GR" sz="2000" b="1" dirty="0">
                <a:solidFill>
                  <a:srgbClr val="000066"/>
                </a:solidFill>
                <a:latin typeface="Arial Narrow" pitchFamily="34" charset="0"/>
              </a:rPr>
            </a:br>
            <a:r>
              <a:rPr lang="el-GR" sz="2000" b="1" dirty="0">
                <a:solidFill>
                  <a:srgbClr val="000066"/>
                </a:solidFill>
                <a:latin typeface="Arial Narrow" pitchFamily="34" charset="0"/>
              </a:rPr>
              <a:t>(</a:t>
            </a:r>
            <a:r>
              <a:rPr lang="en-US" sz="2000" b="1" dirty="0">
                <a:solidFill>
                  <a:srgbClr val="000066"/>
                </a:solidFill>
                <a:latin typeface="Arial Narrow" pitchFamily="34" charset="0"/>
              </a:rPr>
              <a:t>Fiducia </a:t>
            </a:r>
            <a:br>
              <a:rPr lang="en-US" sz="2000" b="1" dirty="0">
                <a:solidFill>
                  <a:srgbClr val="000066"/>
                </a:solidFill>
                <a:latin typeface="Arial Narrow" pitchFamily="34" charset="0"/>
              </a:rPr>
            </a:br>
            <a:r>
              <a:rPr lang="en-US" sz="2000" b="1" dirty="0">
                <a:solidFill>
                  <a:srgbClr val="000066"/>
                </a:solidFill>
                <a:latin typeface="Arial Narrow" pitchFamily="34" charset="0"/>
              </a:rPr>
              <a:t>cum </a:t>
            </a:r>
            <a:br>
              <a:rPr lang="en-US" sz="2000" b="1" dirty="0">
                <a:solidFill>
                  <a:srgbClr val="000066"/>
                </a:solidFill>
                <a:latin typeface="Arial Narrow" pitchFamily="34" charset="0"/>
              </a:rPr>
            </a:br>
            <a:r>
              <a:rPr lang="en-US" sz="2000" b="1" dirty="0">
                <a:solidFill>
                  <a:srgbClr val="000066"/>
                </a:solidFill>
                <a:latin typeface="Arial Narrow" pitchFamily="34" charset="0"/>
              </a:rPr>
              <a:t>creditore)</a:t>
            </a:r>
            <a:endParaRPr lang="el-GR" sz="2000" b="1" dirty="0">
              <a:solidFill>
                <a:srgbClr val="000066"/>
              </a:solidFill>
              <a:latin typeface="Arial Narrow" pitchFamily="34" charset="0"/>
            </a:endParaRPr>
          </a:p>
        </p:txBody>
      </p:sp>
      <p:sp>
        <p:nvSpPr>
          <p:cNvPr id="10245" name="Text Box 5"/>
          <p:cNvSpPr txBox="1">
            <a:spLocks noChangeArrowheads="1"/>
          </p:cNvSpPr>
          <p:nvPr/>
        </p:nvSpPr>
        <p:spPr bwMode="auto">
          <a:xfrm>
            <a:off x="7121525" y="3608388"/>
            <a:ext cx="2058988" cy="1616075"/>
          </a:xfrm>
          <a:prstGeom prst="rect">
            <a:avLst/>
          </a:prstGeom>
          <a:noFill/>
          <a:ln w="9525">
            <a:noFill/>
            <a:miter lim="800000"/>
            <a:headEnd/>
            <a:tailEnd/>
          </a:ln>
          <a:effectLst/>
        </p:spPr>
        <p:txBody>
          <a:bodyPr wrap="none">
            <a:spAutoFit/>
          </a:bodyPr>
          <a:lstStyle/>
          <a:p>
            <a:pPr algn="ctr"/>
            <a:r>
              <a:rPr lang="el-GR" sz="2000" b="1" dirty="0">
                <a:solidFill>
                  <a:srgbClr val="000066"/>
                </a:solidFill>
                <a:latin typeface="Arial Narrow" pitchFamily="34" charset="0"/>
              </a:rPr>
              <a:t>η διαχείριση </a:t>
            </a:r>
            <a:endParaRPr lang="en-US" sz="2000" b="1" dirty="0">
              <a:solidFill>
                <a:srgbClr val="000066"/>
              </a:solidFill>
              <a:latin typeface="Arial Narrow" pitchFamily="34" charset="0"/>
            </a:endParaRPr>
          </a:p>
          <a:p>
            <a:pPr algn="ctr"/>
            <a:r>
              <a:rPr lang="el-GR" sz="2000" b="1" dirty="0">
                <a:solidFill>
                  <a:srgbClr val="000066"/>
                </a:solidFill>
                <a:latin typeface="Arial Narrow" pitchFamily="34" charset="0"/>
              </a:rPr>
              <a:t>των απαιτήσεων </a:t>
            </a:r>
            <a:br>
              <a:rPr lang="el-GR" sz="2000" b="1" dirty="0">
                <a:solidFill>
                  <a:srgbClr val="000066"/>
                </a:solidFill>
                <a:latin typeface="Arial Narrow" pitchFamily="34" charset="0"/>
              </a:rPr>
            </a:br>
            <a:r>
              <a:rPr lang="el-GR" sz="2000" b="1" dirty="0">
                <a:solidFill>
                  <a:srgbClr val="000066"/>
                </a:solidFill>
                <a:latin typeface="Arial Narrow" pitchFamily="34" charset="0"/>
              </a:rPr>
              <a:t>από τον πράκτορα</a:t>
            </a:r>
            <a:br>
              <a:rPr lang="el-GR" sz="2000" b="1" dirty="0">
                <a:solidFill>
                  <a:srgbClr val="000066"/>
                </a:solidFill>
                <a:latin typeface="Arial Narrow" pitchFamily="34" charset="0"/>
              </a:rPr>
            </a:br>
            <a:r>
              <a:rPr lang="el-GR" sz="2000" b="1" dirty="0">
                <a:solidFill>
                  <a:srgbClr val="000066"/>
                </a:solidFill>
                <a:latin typeface="Arial Narrow" pitchFamily="34" charset="0"/>
              </a:rPr>
              <a:t>(</a:t>
            </a:r>
            <a:r>
              <a:rPr lang="en-US" sz="2000" b="1" dirty="0">
                <a:solidFill>
                  <a:srgbClr val="000066"/>
                </a:solidFill>
                <a:latin typeface="Arial Narrow" pitchFamily="34" charset="0"/>
              </a:rPr>
              <a:t>Fiducia </a:t>
            </a:r>
            <a:br>
              <a:rPr lang="en-US" sz="2000" b="1" dirty="0">
                <a:solidFill>
                  <a:srgbClr val="000066"/>
                </a:solidFill>
                <a:latin typeface="Arial Narrow" pitchFamily="34" charset="0"/>
              </a:rPr>
            </a:br>
            <a:r>
              <a:rPr lang="en-US" sz="2000" b="1" dirty="0">
                <a:solidFill>
                  <a:srgbClr val="000066"/>
                </a:solidFill>
                <a:latin typeface="Arial Narrow" pitchFamily="34" charset="0"/>
              </a:rPr>
              <a:t>cum amico)</a:t>
            </a:r>
            <a:endParaRPr lang="el-GR" sz="2000" b="1" dirty="0">
              <a:solidFill>
                <a:srgbClr val="000066"/>
              </a:solidFill>
              <a:latin typeface="Arial Narrow" pitchFamily="34" charset="0"/>
            </a:endParaRPr>
          </a:p>
        </p:txBody>
      </p:sp>
      <p:sp>
        <p:nvSpPr>
          <p:cNvPr id="10246" name="Text Box 7"/>
          <p:cNvSpPr txBox="1">
            <a:spLocks noChangeArrowheads="1"/>
          </p:cNvSpPr>
          <p:nvPr/>
        </p:nvSpPr>
        <p:spPr bwMode="auto">
          <a:xfrm>
            <a:off x="-25400" y="1079500"/>
            <a:ext cx="3119438" cy="2225675"/>
          </a:xfrm>
          <a:prstGeom prst="rect">
            <a:avLst/>
          </a:prstGeom>
          <a:noFill/>
          <a:ln w="9525">
            <a:noFill/>
            <a:miter lim="800000"/>
            <a:headEnd/>
            <a:tailEnd/>
          </a:ln>
          <a:effectLst/>
        </p:spPr>
        <p:txBody>
          <a:bodyPr wrap="none">
            <a:spAutoFit/>
          </a:bodyPr>
          <a:lstStyle/>
          <a:p>
            <a:pPr algn="ctr"/>
            <a:r>
              <a:rPr lang="el-GR" sz="2000" b="1" dirty="0">
                <a:solidFill>
                  <a:srgbClr val="000066"/>
                </a:solidFill>
                <a:latin typeface="Arial Narrow" pitchFamily="34" charset="0"/>
              </a:rPr>
              <a:t>Αγορά στο όνομά μας</a:t>
            </a:r>
            <a:br>
              <a:rPr lang="el-GR" sz="2000" b="1" dirty="0">
                <a:solidFill>
                  <a:srgbClr val="000066"/>
                </a:solidFill>
                <a:latin typeface="Arial Narrow" pitchFamily="34" charset="0"/>
              </a:rPr>
            </a:br>
            <a:r>
              <a:rPr lang="el-GR" sz="2000" b="1" dirty="0">
                <a:solidFill>
                  <a:srgbClr val="000066"/>
                </a:solidFill>
                <a:latin typeface="Arial Narrow" pitchFamily="34" charset="0"/>
              </a:rPr>
              <a:t>και ύστερα από υπόδειξη</a:t>
            </a:r>
            <a:br>
              <a:rPr lang="el-GR" sz="2000" b="1" dirty="0">
                <a:solidFill>
                  <a:srgbClr val="000066"/>
                </a:solidFill>
                <a:latin typeface="Arial Narrow" pitchFamily="34" charset="0"/>
              </a:rPr>
            </a:br>
            <a:r>
              <a:rPr lang="el-GR" sz="2000" b="1" dirty="0">
                <a:solidFill>
                  <a:srgbClr val="000066"/>
                </a:solidFill>
                <a:latin typeface="Arial Narrow" pitchFamily="34" charset="0"/>
              </a:rPr>
              <a:t>πελατών μας, περιουσιακών</a:t>
            </a:r>
            <a:br>
              <a:rPr lang="el-GR" sz="2000" b="1" dirty="0">
                <a:solidFill>
                  <a:srgbClr val="000066"/>
                </a:solidFill>
                <a:latin typeface="Arial Narrow" pitchFamily="34" charset="0"/>
              </a:rPr>
            </a:br>
            <a:r>
              <a:rPr lang="el-GR" sz="2000" b="1" dirty="0">
                <a:solidFill>
                  <a:srgbClr val="000066"/>
                </a:solidFill>
                <a:latin typeface="Arial Narrow" pitchFamily="34" charset="0"/>
              </a:rPr>
              <a:t>στοιχείων, τους οικονομικούς</a:t>
            </a:r>
            <a:br>
              <a:rPr lang="el-GR" sz="2000" b="1" dirty="0">
                <a:solidFill>
                  <a:srgbClr val="000066"/>
                </a:solidFill>
                <a:latin typeface="Arial Narrow" pitchFamily="34" charset="0"/>
              </a:rPr>
            </a:br>
            <a:r>
              <a:rPr lang="el-GR" sz="2000" b="1" dirty="0">
                <a:solidFill>
                  <a:srgbClr val="000066"/>
                </a:solidFill>
                <a:latin typeface="Arial Narrow" pitchFamily="34" charset="0"/>
              </a:rPr>
              <a:t>κινδύνους των οποίων </a:t>
            </a:r>
            <a:br>
              <a:rPr lang="el-GR" sz="2000" b="1" dirty="0">
                <a:solidFill>
                  <a:srgbClr val="000066"/>
                </a:solidFill>
                <a:latin typeface="Arial Narrow" pitchFamily="34" charset="0"/>
              </a:rPr>
            </a:br>
            <a:r>
              <a:rPr lang="el-GR" sz="2000" b="1" dirty="0">
                <a:solidFill>
                  <a:srgbClr val="000066"/>
                </a:solidFill>
                <a:latin typeface="Arial Narrow" pitchFamily="34" charset="0"/>
              </a:rPr>
              <a:t>φέρουν οι πελάτες</a:t>
            </a:r>
            <a:br>
              <a:rPr lang="el-GR" sz="2000" b="1" dirty="0">
                <a:solidFill>
                  <a:srgbClr val="000066"/>
                </a:solidFill>
                <a:latin typeface="Arial Narrow" pitchFamily="34" charset="0"/>
              </a:rPr>
            </a:br>
            <a:r>
              <a:rPr lang="el-GR" sz="2000" b="1" dirty="0">
                <a:solidFill>
                  <a:srgbClr val="000066"/>
                </a:solidFill>
                <a:latin typeface="Arial Narrow" pitchFamily="34" charset="0"/>
              </a:rPr>
              <a:t>( </a:t>
            </a:r>
            <a:r>
              <a:rPr lang="en-US" sz="2000" b="1" dirty="0">
                <a:solidFill>
                  <a:srgbClr val="000066"/>
                </a:solidFill>
                <a:latin typeface="Arial Narrow" pitchFamily="34" charset="0"/>
              </a:rPr>
              <a:t>L</a:t>
            </a:r>
            <a:r>
              <a:rPr lang="el-GR" sz="2000" b="1" dirty="0">
                <a:solidFill>
                  <a:srgbClr val="000066"/>
                </a:solidFill>
                <a:latin typeface="Arial Narrow" pitchFamily="34" charset="0"/>
              </a:rPr>
              <a:t> </a:t>
            </a:r>
            <a:r>
              <a:rPr lang="en-US" sz="2000" b="1" dirty="0">
                <a:solidFill>
                  <a:srgbClr val="000066"/>
                </a:solidFill>
                <a:latin typeface="Arial Narrow" pitchFamily="34" charset="0"/>
              </a:rPr>
              <a:t>e</a:t>
            </a:r>
            <a:r>
              <a:rPr lang="el-GR" sz="2000" b="1" dirty="0">
                <a:solidFill>
                  <a:srgbClr val="000066"/>
                </a:solidFill>
                <a:latin typeface="Arial Narrow" pitchFamily="34" charset="0"/>
              </a:rPr>
              <a:t> </a:t>
            </a:r>
            <a:r>
              <a:rPr lang="en-US" sz="2000" b="1" dirty="0">
                <a:solidFill>
                  <a:srgbClr val="000066"/>
                </a:solidFill>
                <a:latin typeface="Arial Narrow" pitchFamily="34" charset="0"/>
              </a:rPr>
              <a:t>a</a:t>
            </a:r>
            <a:r>
              <a:rPr lang="el-GR" sz="2000" b="1" dirty="0">
                <a:solidFill>
                  <a:srgbClr val="000066"/>
                </a:solidFill>
                <a:latin typeface="Arial Narrow" pitchFamily="34" charset="0"/>
              </a:rPr>
              <a:t> </a:t>
            </a:r>
            <a:r>
              <a:rPr lang="en-US" sz="2000" b="1" dirty="0">
                <a:solidFill>
                  <a:srgbClr val="000066"/>
                </a:solidFill>
                <a:latin typeface="Arial Narrow" pitchFamily="34" charset="0"/>
              </a:rPr>
              <a:t>s</a:t>
            </a:r>
            <a:r>
              <a:rPr lang="el-GR" sz="2000" b="1" dirty="0">
                <a:solidFill>
                  <a:srgbClr val="000066"/>
                </a:solidFill>
                <a:latin typeface="Arial Narrow" pitchFamily="34" charset="0"/>
              </a:rPr>
              <a:t> </a:t>
            </a:r>
            <a:r>
              <a:rPr lang="en-US" sz="2000" b="1" dirty="0">
                <a:solidFill>
                  <a:srgbClr val="000066"/>
                </a:solidFill>
                <a:latin typeface="Arial Narrow" pitchFamily="34" charset="0"/>
              </a:rPr>
              <a:t>i</a:t>
            </a:r>
            <a:r>
              <a:rPr lang="el-GR" sz="2000" b="1" dirty="0">
                <a:solidFill>
                  <a:srgbClr val="000066"/>
                </a:solidFill>
                <a:latin typeface="Arial Narrow" pitchFamily="34" charset="0"/>
              </a:rPr>
              <a:t> </a:t>
            </a:r>
            <a:r>
              <a:rPr lang="en-US" sz="2000" b="1" dirty="0">
                <a:solidFill>
                  <a:srgbClr val="000066"/>
                </a:solidFill>
                <a:latin typeface="Arial Narrow" pitchFamily="34" charset="0"/>
              </a:rPr>
              <a:t>n</a:t>
            </a:r>
            <a:r>
              <a:rPr lang="el-GR" sz="2000" b="1" dirty="0">
                <a:solidFill>
                  <a:srgbClr val="000066"/>
                </a:solidFill>
                <a:latin typeface="Arial Narrow" pitchFamily="34" charset="0"/>
              </a:rPr>
              <a:t> </a:t>
            </a:r>
            <a:r>
              <a:rPr lang="en-US" sz="2000" b="1" dirty="0">
                <a:solidFill>
                  <a:srgbClr val="000066"/>
                </a:solidFill>
                <a:latin typeface="Arial Narrow" pitchFamily="34" charset="0"/>
              </a:rPr>
              <a:t>g</a:t>
            </a:r>
            <a:r>
              <a:rPr lang="el-GR" sz="2000" b="1" dirty="0">
                <a:solidFill>
                  <a:srgbClr val="000066"/>
                </a:solidFill>
                <a:latin typeface="Arial Narrow" pitchFamily="34" charset="0"/>
              </a:rPr>
              <a:t> </a:t>
            </a:r>
            <a:r>
              <a:rPr lang="en-US" sz="2000" b="1" dirty="0">
                <a:solidFill>
                  <a:srgbClr val="000066"/>
                </a:solidFill>
                <a:latin typeface="Arial Narrow" pitchFamily="34" charset="0"/>
              </a:rPr>
              <a:t>)</a:t>
            </a:r>
            <a:endParaRPr lang="el-GR" sz="2000" b="1" dirty="0">
              <a:solidFill>
                <a:srgbClr val="000066"/>
              </a:solidFill>
              <a:latin typeface="Arial Narrow" pitchFamily="34" charset="0"/>
            </a:endParaRPr>
          </a:p>
        </p:txBody>
      </p:sp>
      <p:sp>
        <p:nvSpPr>
          <p:cNvPr id="10247" name="Text Box 8"/>
          <p:cNvSpPr txBox="1">
            <a:spLocks noChangeArrowheads="1"/>
          </p:cNvSpPr>
          <p:nvPr/>
        </p:nvSpPr>
        <p:spPr bwMode="auto">
          <a:xfrm>
            <a:off x="3203575" y="1079500"/>
            <a:ext cx="2447925" cy="1920875"/>
          </a:xfrm>
          <a:prstGeom prst="rect">
            <a:avLst/>
          </a:prstGeom>
          <a:noFill/>
          <a:ln w="9525">
            <a:noFill/>
            <a:miter lim="800000"/>
            <a:headEnd/>
            <a:tailEnd/>
          </a:ln>
          <a:effectLst/>
        </p:spPr>
        <p:txBody>
          <a:bodyPr wrap="none">
            <a:spAutoFit/>
          </a:bodyPr>
          <a:lstStyle/>
          <a:p>
            <a:pPr algn="ctr"/>
            <a:r>
              <a:rPr lang="el-GR" sz="2000" b="1" dirty="0">
                <a:solidFill>
                  <a:srgbClr val="000066"/>
                </a:solidFill>
                <a:latin typeface="Arial Narrow" pitchFamily="34" charset="0"/>
              </a:rPr>
              <a:t>Πράξεις πώλησης</a:t>
            </a:r>
            <a:br>
              <a:rPr lang="el-GR" sz="2000" b="1" dirty="0">
                <a:solidFill>
                  <a:srgbClr val="000066"/>
                </a:solidFill>
                <a:latin typeface="Arial Narrow" pitchFamily="34" charset="0"/>
              </a:rPr>
            </a:br>
            <a:r>
              <a:rPr lang="el-GR" sz="2000" b="1" dirty="0">
                <a:solidFill>
                  <a:srgbClr val="000066"/>
                </a:solidFill>
                <a:latin typeface="Arial Narrow" pitchFamily="34" charset="0"/>
              </a:rPr>
              <a:t>με μεταφορά </a:t>
            </a:r>
            <a:br>
              <a:rPr lang="el-GR" sz="2000" b="1" dirty="0">
                <a:solidFill>
                  <a:srgbClr val="000066"/>
                </a:solidFill>
                <a:latin typeface="Arial Narrow" pitchFamily="34" charset="0"/>
              </a:rPr>
            </a:br>
            <a:r>
              <a:rPr lang="el-GR" sz="2000" b="1" dirty="0">
                <a:solidFill>
                  <a:srgbClr val="000066"/>
                </a:solidFill>
                <a:latin typeface="Arial Narrow" pitchFamily="34" charset="0"/>
              </a:rPr>
              <a:t>της κυριότητας αλλά</a:t>
            </a:r>
            <a:br>
              <a:rPr lang="el-GR" sz="2000" b="1" dirty="0">
                <a:solidFill>
                  <a:srgbClr val="000066"/>
                </a:solidFill>
                <a:latin typeface="Arial Narrow" pitchFamily="34" charset="0"/>
              </a:rPr>
            </a:br>
            <a:r>
              <a:rPr lang="el-GR" sz="2000" b="1" dirty="0">
                <a:solidFill>
                  <a:srgbClr val="000066"/>
                </a:solidFill>
                <a:latin typeface="Arial Narrow" pitchFamily="34" charset="0"/>
              </a:rPr>
              <a:t>όχι των</a:t>
            </a:r>
          </a:p>
          <a:p>
            <a:pPr algn="ctr"/>
            <a:r>
              <a:rPr lang="el-GR" sz="2000" b="1" dirty="0">
                <a:solidFill>
                  <a:srgbClr val="000066"/>
                </a:solidFill>
                <a:latin typeface="Arial Narrow" pitchFamily="34" charset="0"/>
              </a:rPr>
              <a:t>οικονομικών κινδύνων</a:t>
            </a:r>
            <a:br>
              <a:rPr lang="el-GR" sz="2000" b="1" dirty="0">
                <a:solidFill>
                  <a:srgbClr val="000066"/>
                </a:solidFill>
                <a:latin typeface="Arial Narrow" pitchFamily="34" charset="0"/>
              </a:rPr>
            </a:br>
            <a:r>
              <a:rPr lang="el-GR" sz="2000" b="1" dirty="0">
                <a:solidFill>
                  <a:srgbClr val="000066"/>
                </a:solidFill>
                <a:latin typeface="Arial Narrow" pitchFamily="34" charset="0"/>
              </a:rPr>
              <a:t>( </a:t>
            </a:r>
            <a:r>
              <a:rPr lang="en-US" sz="2000" b="1" dirty="0">
                <a:solidFill>
                  <a:srgbClr val="000066"/>
                </a:solidFill>
                <a:latin typeface="Arial Narrow" pitchFamily="34" charset="0"/>
              </a:rPr>
              <a:t>R</a:t>
            </a:r>
            <a:r>
              <a:rPr lang="el-GR" sz="2000" b="1" dirty="0">
                <a:solidFill>
                  <a:srgbClr val="000066"/>
                </a:solidFill>
                <a:latin typeface="Arial Narrow" pitchFamily="34" charset="0"/>
              </a:rPr>
              <a:t> </a:t>
            </a:r>
            <a:r>
              <a:rPr lang="en-US" sz="2000" b="1" dirty="0">
                <a:solidFill>
                  <a:srgbClr val="000066"/>
                </a:solidFill>
                <a:latin typeface="Arial Narrow" pitchFamily="34" charset="0"/>
              </a:rPr>
              <a:t>e</a:t>
            </a:r>
            <a:r>
              <a:rPr lang="el-GR" sz="2000" b="1" dirty="0">
                <a:solidFill>
                  <a:srgbClr val="000066"/>
                </a:solidFill>
                <a:latin typeface="Arial Narrow" pitchFamily="34" charset="0"/>
              </a:rPr>
              <a:t> </a:t>
            </a:r>
            <a:r>
              <a:rPr lang="en-US" sz="2000" b="1" dirty="0">
                <a:solidFill>
                  <a:srgbClr val="000066"/>
                </a:solidFill>
                <a:latin typeface="Arial Narrow" pitchFamily="34" charset="0"/>
              </a:rPr>
              <a:t>p</a:t>
            </a:r>
            <a:r>
              <a:rPr lang="el-GR" sz="2000" b="1" dirty="0">
                <a:solidFill>
                  <a:srgbClr val="000066"/>
                </a:solidFill>
                <a:latin typeface="Arial Narrow" pitchFamily="34" charset="0"/>
              </a:rPr>
              <a:t> </a:t>
            </a:r>
            <a:r>
              <a:rPr lang="en-US" sz="2000" b="1" dirty="0">
                <a:solidFill>
                  <a:srgbClr val="000066"/>
                </a:solidFill>
                <a:latin typeface="Arial Narrow" pitchFamily="34" charset="0"/>
              </a:rPr>
              <a:t>o</a:t>
            </a:r>
            <a:r>
              <a:rPr lang="el-GR" sz="2000" b="1" dirty="0">
                <a:solidFill>
                  <a:srgbClr val="000066"/>
                </a:solidFill>
                <a:latin typeface="Arial Narrow" pitchFamily="34" charset="0"/>
              </a:rPr>
              <a:t> </a:t>
            </a:r>
            <a:r>
              <a:rPr lang="en-US" sz="2000" b="1" dirty="0">
                <a:solidFill>
                  <a:srgbClr val="000066"/>
                </a:solidFill>
                <a:latin typeface="Arial Narrow" pitchFamily="34" charset="0"/>
              </a:rPr>
              <a:t>s</a:t>
            </a:r>
            <a:r>
              <a:rPr lang="el-GR" sz="2000" b="1" dirty="0">
                <a:solidFill>
                  <a:srgbClr val="000066"/>
                </a:solidFill>
                <a:latin typeface="Arial Narrow" pitchFamily="34" charset="0"/>
              </a:rPr>
              <a:t> </a:t>
            </a:r>
            <a:r>
              <a:rPr lang="en-US" sz="2000" b="1" dirty="0">
                <a:solidFill>
                  <a:srgbClr val="000066"/>
                </a:solidFill>
                <a:latin typeface="Arial Narrow" pitchFamily="34" charset="0"/>
              </a:rPr>
              <a:t>)</a:t>
            </a:r>
            <a:endParaRPr lang="el-GR" sz="2000" b="1" dirty="0">
              <a:solidFill>
                <a:srgbClr val="000066"/>
              </a:solidFill>
              <a:latin typeface="Arial Narrow" pitchFamily="34" charset="0"/>
            </a:endParaRPr>
          </a:p>
        </p:txBody>
      </p:sp>
      <p:sp>
        <p:nvSpPr>
          <p:cNvPr id="10248" name="Text Box 9"/>
          <p:cNvSpPr txBox="1">
            <a:spLocks noChangeArrowheads="1"/>
          </p:cNvSpPr>
          <p:nvPr/>
        </p:nvSpPr>
        <p:spPr bwMode="auto">
          <a:xfrm>
            <a:off x="6156325" y="1079500"/>
            <a:ext cx="2211388" cy="1920875"/>
          </a:xfrm>
          <a:prstGeom prst="rect">
            <a:avLst/>
          </a:prstGeom>
          <a:noFill/>
          <a:ln w="9525">
            <a:noFill/>
            <a:miter lim="800000"/>
            <a:headEnd/>
            <a:tailEnd/>
          </a:ln>
          <a:effectLst/>
        </p:spPr>
        <p:txBody>
          <a:bodyPr wrap="none">
            <a:spAutoFit/>
          </a:bodyPr>
          <a:lstStyle/>
          <a:p>
            <a:pPr algn="ctr"/>
            <a:r>
              <a:rPr lang="el-GR" sz="2000" b="1" dirty="0">
                <a:solidFill>
                  <a:srgbClr val="000066"/>
                </a:solidFill>
                <a:latin typeface="Arial Narrow" pitchFamily="34" charset="0"/>
              </a:rPr>
              <a:t>Πράξεις πώλησης</a:t>
            </a:r>
            <a:br>
              <a:rPr lang="el-GR" sz="2000" b="1" dirty="0">
                <a:solidFill>
                  <a:srgbClr val="000066"/>
                </a:solidFill>
                <a:latin typeface="Arial Narrow" pitchFamily="34" charset="0"/>
              </a:rPr>
            </a:br>
            <a:r>
              <a:rPr lang="el-GR" sz="2000" b="1" dirty="0">
                <a:solidFill>
                  <a:srgbClr val="000066"/>
                </a:solidFill>
                <a:latin typeface="Arial Narrow" pitchFamily="34" charset="0"/>
              </a:rPr>
              <a:t>απαιτήσεων</a:t>
            </a:r>
            <a:br>
              <a:rPr lang="el-GR" sz="2000" b="1" dirty="0">
                <a:solidFill>
                  <a:srgbClr val="000066"/>
                </a:solidFill>
                <a:latin typeface="Arial Narrow" pitchFamily="34" charset="0"/>
              </a:rPr>
            </a:br>
            <a:r>
              <a:rPr lang="el-GR" sz="2000" b="1" dirty="0">
                <a:solidFill>
                  <a:srgbClr val="000066"/>
                </a:solidFill>
                <a:latin typeface="Arial Narrow" pitchFamily="34" charset="0"/>
              </a:rPr>
              <a:t>(</a:t>
            </a:r>
            <a:r>
              <a:rPr lang="en-US" sz="2000" b="1" dirty="0">
                <a:solidFill>
                  <a:srgbClr val="000066"/>
                </a:solidFill>
                <a:latin typeface="Arial Narrow" pitchFamily="34" charset="0"/>
              </a:rPr>
              <a:t> F a c t o r i n g )</a:t>
            </a:r>
            <a:r>
              <a:rPr lang="el-GR" sz="2000" b="1" dirty="0">
                <a:solidFill>
                  <a:srgbClr val="000066"/>
                </a:solidFill>
                <a:latin typeface="Arial Narrow" pitchFamily="34" charset="0"/>
              </a:rPr>
              <a:t> </a:t>
            </a:r>
            <a:br>
              <a:rPr lang="el-GR" sz="2000" b="1" dirty="0">
                <a:solidFill>
                  <a:srgbClr val="000066"/>
                </a:solidFill>
                <a:latin typeface="Arial Narrow" pitchFamily="34" charset="0"/>
              </a:rPr>
            </a:br>
            <a:r>
              <a:rPr lang="el-GR" sz="2000" b="1" dirty="0">
                <a:solidFill>
                  <a:srgbClr val="000066"/>
                </a:solidFill>
                <a:latin typeface="Arial Narrow" pitchFamily="34" charset="0"/>
              </a:rPr>
              <a:t>στις οποίες σκοπός </a:t>
            </a:r>
            <a:br>
              <a:rPr lang="el-GR" sz="2000" b="1" dirty="0">
                <a:solidFill>
                  <a:srgbClr val="000066"/>
                </a:solidFill>
                <a:latin typeface="Arial Narrow" pitchFamily="34" charset="0"/>
              </a:rPr>
            </a:br>
            <a:r>
              <a:rPr lang="el-GR" sz="2000" b="1" dirty="0">
                <a:solidFill>
                  <a:srgbClr val="000066"/>
                </a:solidFill>
                <a:latin typeface="Arial Narrow" pitchFamily="34" charset="0"/>
              </a:rPr>
              <a:t>δεν είναι η πώληση</a:t>
            </a:r>
            <a:br>
              <a:rPr lang="el-GR" sz="2000" b="1" dirty="0">
                <a:solidFill>
                  <a:srgbClr val="000066"/>
                </a:solidFill>
                <a:latin typeface="Arial Narrow" pitchFamily="34" charset="0"/>
              </a:rPr>
            </a:br>
            <a:r>
              <a:rPr lang="el-GR" sz="2000" b="1" dirty="0">
                <a:solidFill>
                  <a:srgbClr val="000066"/>
                </a:solidFill>
                <a:latin typeface="Arial Narrow" pitchFamily="34" charset="0"/>
              </a:rPr>
              <a:t>αλλά</a:t>
            </a:r>
          </a:p>
        </p:txBody>
      </p:sp>
      <p:sp>
        <p:nvSpPr>
          <p:cNvPr id="10249" name="Text Box 10"/>
          <p:cNvSpPr txBox="1">
            <a:spLocks noChangeArrowheads="1"/>
          </p:cNvSpPr>
          <p:nvPr/>
        </p:nvSpPr>
        <p:spPr bwMode="auto">
          <a:xfrm>
            <a:off x="1377950" y="836613"/>
            <a:ext cx="352425" cy="457200"/>
          </a:xfrm>
          <a:prstGeom prst="rect">
            <a:avLst/>
          </a:prstGeom>
          <a:noFill/>
          <a:ln w="9525">
            <a:noFill/>
            <a:miter lim="800000"/>
            <a:headEnd/>
            <a:tailEnd/>
          </a:ln>
          <a:effectLst/>
        </p:spPr>
        <p:txBody>
          <a:bodyPr wrap="none">
            <a:spAutoFit/>
          </a:bodyPr>
          <a:lstStyle/>
          <a:p>
            <a:r>
              <a:rPr lang="el-GR" sz="2400" dirty="0">
                <a:solidFill>
                  <a:srgbClr val="000066"/>
                </a:solidFill>
                <a:sym typeface="Wingdings 2" pitchFamily="18" charset="2"/>
              </a:rPr>
              <a:t></a:t>
            </a:r>
          </a:p>
        </p:txBody>
      </p:sp>
      <p:sp>
        <p:nvSpPr>
          <p:cNvPr id="10250" name="Text Box 11"/>
          <p:cNvSpPr txBox="1">
            <a:spLocks noChangeArrowheads="1"/>
          </p:cNvSpPr>
          <p:nvPr/>
        </p:nvSpPr>
        <p:spPr bwMode="auto">
          <a:xfrm>
            <a:off x="4249738" y="836613"/>
            <a:ext cx="352425" cy="457200"/>
          </a:xfrm>
          <a:prstGeom prst="rect">
            <a:avLst/>
          </a:prstGeom>
          <a:noFill/>
          <a:ln w="9525">
            <a:noFill/>
            <a:miter lim="800000"/>
            <a:headEnd/>
            <a:tailEnd/>
          </a:ln>
          <a:effectLst/>
        </p:spPr>
        <p:txBody>
          <a:bodyPr wrap="none">
            <a:spAutoFit/>
          </a:bodyPr>
          <a:lstStyle/>
          <a:p>
            <a:r>
              <a:rPr lang="el-GR" sz="2400" dirty="0">
                <a:solidFill>
                  <a:srgbClr val="000066"/>
                </a:solidFill>
                <a:sym typeface="Wingdings 2" pitchFamily="18" charset="2"/>
              </a:rPr>
              <a:t></a:t>
            </a:r>
          </a:p>
        </p:txBody>
      </p:sp>
      <p:sp>
        <p:nvSpPr>
          <p:cNvPr id="10251" name="Text Box 12"/>
          <p:cNvSpPr txBox="1">
            <a:spLocks noChangeArrowheads="1"/>
          </p:cNvSpPr>
          <p:nvPr/>
        </p:nvSpPr>
        <p:spPr bwMode="auto">
          <a:xfrm>
            <a:off x="7102475" y="836613"/>
            <a:ext cx="350838" cy="457200"/>
          </a:xfrm>
          <a:prstGeom prst="rect">
            <a:avLst/>
          </a:prstGeom>
          <a:noFill/>
          <a:ln w="9525">
            <a:noFill/>
            <a:miter lim="800000"/>
            <a:headEnd/>
            <a:tailEnd/>
          </a:ln>
          <a:effectLst/>
        </p:spPr>
        <p:txBody>
          <a:bodyPr wrap="none">
            <a:spAutoFit/>
          </a:bodyPr>
          <a:lstStyle/>
          <a:p>
            <a:r>
              <a:rPr lang="el-GR" sz="2400" dirty="0">
                <a:solidFill>
                  <a:srgbClr val="000066"/>
                </a:solidFill>
                <a:sym typeface="Wingdings 2" pitchFamily="18" charset="2"/>
              </a:rPr>
              <a:t></a:t>
            </a:r>
          </a:p>
        </p:txBody>
      </p:sp>
      <p:grpSp>
        <p:nvGrpSpPr>
          <p:cNvPr id="2" name="Group 13"/>
          <p:cNvGrpSpPr>
            <a:grpSpLocks/>
          </p:cNvGrpSpPr>
          <p:nvPr/>
        </p:nvGrpSpPr>
        <p:grpSpPr bwMode="auto">
          <a:xfrm>
            <a:off x="5826125" y="3141663"/>
            <a:ext cx="2562225" cy="466725"/>
            <a:chOff x="3560" y="1933"/>
            <a:chExt cx="1543" cy="408"/>
          </a:xfrm>
        </p:grpSpPr>
        <p:sp>
          <p:nvSpPr>
            <p:cNvPr id="10259" name="Line 14"/>
            <p:cNvSpPr>
              <a:spLocks noChangeShapeType="1"/>
            </p:cNvSpPr>
            <p:nvPr/>
          </p:nvSpPr>
          <p:spPr bwMode="auto">
            <a:xfrm flipH="1">
              <a:off x="3560" y="1933"/>
              <a:ext cx="862" cy="408"/>
            </a:xfrm>
            <a:prstGeom prst="line">
              <a:avLst/>
            </a:prstGeom>
            <a:noFill/>
            <a:ln w="25400">
              <a:solidFill>
                <a:schemeClr val="tx1"/>
              </a:solidFill>
              <a:round/>
              <a:headEnd/>
              <a:tailEnd/>
            </a:ln>
            <a:effectLst/>
          </p:spPr>
          <p:txBody>
            <a:bodyPr/>
            <a:lstStyle/>
            <a:p>
              <a:endParaRPr lang="el-GR" dirty="0"/>
            </a:p>
          </p:txBody>
        </p:sp>
        <p:sp>
          <p:nvSpPr>
            <p:cNvPr id="10260" name="Line 15"/>
            <p:cNvSpPr>
              <a:spLocks noChangeShapeType="1"/>
            </p:cNvSpPr>
            <p:nvPr/>
          </p:nvSpPr>
          <p:spPr bwMode="auto">
            <a:xfrm>
              <a:off x="4422" y="1933"/>
              <a:ext cx="681" cy="408"/>
            </a:xfrm>
            <a:prstGeom prst="line">
              <a:avLst/>
            </a:prstGeom>
            <a:noFill/>
            <a:ln w="25400">
              <a:solidFill>
                <a:schemeClr val="tx1"/>
              </a:solidFill>
              <a:round/>
              <a:headEnd/>
              <a:tailEnd/>
            </a:ln>
            <a:effectLst/>
          </p:spPr>
          <p:txBody>
            <a:bodyPr/>
            <a:lstStyle/>
            <a:p>
              <a:endParaRPr lang="el-GR" dirty="0"/>
            </a:p>
          </p:txBody>
        </p:sp>
      </p:grpSp>
      <p:sp>
        <p:nvSpPr>
          <p:cNvPr id="10253" name="Line 16"/>
          <p:cNvSpPr>
            <a:spLocks noChangeShapeType="1"/>
          </p:cNvSpPr>
          <p:nvPr/>
        </p:nvSpPr>
        <p:spPr bwMode="auto">
          <a:xfrm>
            <a:off x="1466850" y="3429000"/>
            <a:ext cx="9525" cy="2265363"/>
          </a:xfrm>
          <a:prstGeom prst="line">
            <a:avLst/>
          </a:prstGeom>
          <a:noFill/>
          <a:ln w="25400">
            <a:solidFill>
              <a:schemeClr val="tx1"/>
            </a:solidFill>
            <a:round/>
            <a:headEnd/>
            <a:tailEnd type="stealth" w="lg" len="lg"/>
          </a:ln>
          <a:effectLst/>
        </p:spPr>
        <p:txBody>
          <a:bodyPr/>
          <a:lstStyle/>
          <a:p>
            <a:endParaRPr lang="el-GR" dirty="0"/>
          </a:p>
        </p:txBody>
      </p:sp>
      <p:sp>
        <p:nvSpPr>
          <p:cNvPr id="10254" name="Line 17"/>
          <p:cNvSpPr>
            <a:spLocks noChangeShapeType="1"/>
          </p:cNvSpPr>
          <p:nvPr/>
        </p:nvSpPr>
        <p:spPr bwMode="auto">
          <a:xfrm>
            <a:off x="4211638" y="2997200"/>
            <a:ext cx="0" cy="2695575"/>
          </a:xfrm>
          <a:prstGeom prst="line">
            <a:avLst/>
          </a:prstGeom>
          <a:noFill/>
          <a:ln w="25400">
            <a:solidFill>
              <a:schemeClr val="tx1"/>
            </a:solidFill>
            <a:round/>
            <a:headEnd/>
            <a:tailEnd type="stealth" w="lg" len="lg"/>
          </a:ln>
          <a:effectLst/>
        </p:spPr>
        <p:txBody>
          <a:bodyPr/>
          <a:lstStyle/>
          <a:p>
            <a:endParaRPr lang="el-GR" dirty="0"/>
          </a:p>
        </p:txBody>
      </p:sp>
      <p:sp>
        <p:nvSpPr>
          <p:cNvPr id="10255" name="Line 18"/>
          <p:cNvSpPr>
            <a:spLocks noChangeShapeType="1"/>
          </p:cNvSpPr>
          <p:nvPr/>
        </p:nvSpPr>
        <p:spPr bwMode="auto">
          <a:xfrm>
            <a:off x="5897563" y="5191125"/>
            <a:ext cx="0" cy="430213"/>
          </a:xfrm>
          <a:prstGeom prst="line">
            <a:avLst/>
          </a:prstGeom>
          <a:noFill/>
          <a:ln w="25400">
            <a:solidFill>
              <a:schemeClr val="tx1"/>
            </a:solidFill>
            <a:round/>
            <a:headEnd/>
            <a:tailEnd type="stealth" w="lg" len="lg"/>
          </a:ln>
          <a:effectLst/>
        </p:spPr>
        <p:txBody>
          <a:bodyPr/>
          <a:lstStyle/>
          <a:p>
            <a:endParaRPr lang="el-GR" dirty="0"/>
          </a:p>
        </p:txBody>
      </p:sp>
      <p:sp>
        <p:nvSpPr>
          <p:cNvPr id="10256" name="Line 19"/>
          <p:cNvSpPr>
            <a:spLocks noChangeShapeType="1"/>
          </p:cNvSpPr>
          <p:nvPr/>
        </p:nvSpPr>
        <p:spPr bwMode="auto">
          <a:xfrm>
            <a:off x="8272463" y="5191125"/>
            <a:ext cx="0" cy="430213"/>
          </a:xfrm>
          <a:prstGeom prst="line">
            <a:avLst/>
          </a:prstGeom>
          <a:noFill/>
          <a:ln w="25400">
            <a:solidFill>
              <a:schemeClr val="tx1"/>
            </a:solidFill>
            <a:round/>
            <a:headEnd/>
            <a:tailEnd type="stealth" w="lg" len="lg"/>
          </a:ln>
          <a:effectLst/>
        </p:spPr>
        <p:txBody>
          <a:bodyPr/>
          <a:lstStyle/>
          <a:p>
            <a:endParaRPr lang="el-GR" dirty="0"/>
          </a:p>
        </p:txBody>
      </p:sp>
      <p:sp>
        <p:nvSpPr>
          <p:cNvPr id="10257" name="Text Box 20"/>
          <p:cNvSpPr txBox="1">
            <a:spLocks noChangeArrowheads="1"/>
          </p:cNvSpPr>
          <p:nvPr/>
        </p:nvSpPr>
        <p:spPr bwMode="auto">
          <a:xfrm>
            <a:off x="0" y="5622925"/>
            <a:ext cx="8964488" cy="646331"/>
          </a:xfrm>
          <a:prstGeom prst="rect">
            <a:avLst/>
          </a:prstGeom>
          <a:noFill/>
          <a:ln w="9525">
            <a:noFill/>
            <a:miter lim="800000"/>
            <a:headEnd/>
            <a:tailEnd/>
          </a:ln>
          <a:effectLst/>
        </p:spPr>
        <p:txBody>
          <a:bodyPr wrap="square">
            <a:spAutoFit/>
          </a:bodyPr>
          <a:lstStyle/>
          <a:p>
            <a:pPr algn="ctr"/>
            <a:r>
              <a:rPr lang="el-GR" b="1" dirty="0">
                <a:solidFill>
                  <a:srgbClr val="000066"/>
                </a:solidFill>
                <a:latin typeface="Arial Narrow" pitchFamily="34" charset="0"/>
              </a:rPr>
              <a:t>Τα περιουσιακά στοιχεία εμφανίζονται στον ισολογισμό αυτού που φέρει τους οικονομικούς </a:t>
            </a:r>
            <a:br>
              <a:rPr lang="el-GR" b="1" dirty="0">
                <a:solidFill>
                  <a:srgbClr val="000066"/>
                </a:solidFill>
                <a:latin typeface="Arial Narrow" pitchFamily="34" charset="0"/>
              </a:rPr>
            </a:br>
            <a:r>
              <a:rPr lang="el-GR" b="1" dirty="0">
                <a:solidFill>
                  <a:srgbClr val="000066"/>
                </a:solidFill>
                <a:latin typeface="Arial Narrow" pitchFamily="34" charset="0"/>
              </a:rPr>
              <a:t>κινδύνους και όχι σ’</a:t>
            </a:r>
            <a:r>
              <a:rPr lang="en-US" b="1" dirty="0">
                <a:solidFill>
                  <a:srgbClr val="000066"/>
                </a:solidFill>
                <a:latin typeface="Arial Narrow" pitchFamily="34" charset="0"/>
              </a:rPr>
              <a:t> </a:t>
            </a:r>
            <a:r>
              <a:rPr lang="el-GR" b="1" dirty="0">
                <a:solidFill>
                  <a:srgbClr val="000066"/>
                </a:solidFill>
                <a:latin typeface="Arial Narrow" pitchFamily="34" charset="0"/>
              </a:rPr>
              <a:t>αυτού που έχει την κυριότητα των στοιχείων</a:t>
            </a:r>
          </a:p>
        </p:txBody>
      </p:sp>
      <p:sp>
        <p:nvSpPr>
          <p:cNvPr id="10258" name="Text Box 21"/>
          <p:cNvSpPr txBox="1">
            <a:spLocks noChangeArrowheads="1"/>
          </p:cNvSpPr>
          <p:nvPr/>
        </p:nvSpPr>
        <p:spPr bwMode="auto">
          <a:xfrm>
            <a:off x="34925" y="6292850"/>
            <a:ext cx="8953500" cy="461665"/>
          </a:xfrm>
          <a:prstGeom prst="rect">
            <a:avLst/>
          </a:prstGeom>
          <a:solidFill>
            <a:srgbClr val="F8F8F8"/>
          </a:solidFill>
          <a:ln w="31750">
            <a:solidFill>
              <a:srgbClr val="800000"/>
            </a:solidFill>
            <a:miter lim="800000"/>
            <a:headEnd/>
            <a:tailEnd/>
          </a:ln>
          <a:effectLst/>
        </p:spPr>
        <p:txBody>
          <a:bodyPr>
            <a:spAutoFit/>
          </a:bodyPr>
          <a:lstStyle/>
          <a:p>
            <a:pPr algn="ctr"/>
            <a:r>
              <a:rPr lang="el-GR" sz="2400" b="1" dirty="0">
                <a:solidFill>
                  <a:srgbClr val="000066"/>
                </a:solidFill>
              </a:rPr>
              <a:t>Η ουσία κατισχύει του νομικού τύπου</a:t>
            </a:r>
            <a:r>
              <a:rPr lang="en-US" sz="2400" b="1" dirty="0">
                <a:solidFill>
                  <a:srgbClr val="000066"/>
                </a:solidFill>
              </a:rPr>
              <a:t> - Substance over form</a:t>
            </a:r>
            <a:endParaRPr lang="el-GR" sz="2400" b="1" dirty="0">
              <a:solidFill>
                <a:srgbClr val="000066"/>
              </a:solidFill>
            </a:endParaRPr>
          </a:p>
        </p:txBody>
      </p:sp>
    </p:spTree>
  </p:cSld>
  <p:clrMapOvr>
    <a:masterClrMapping/>
  </p:clrMapOvr>
  <p:transition spd="med">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88913"/>
            <a:ext cx="9088439" cy="965200"/>
          </a:xfrm>
          <a:noFill/>
        </p:spPr>
        <p:txBody>
          <a:bodyPr>
            <a:noAutofit/>
          </a:bodyPr>
          <a:lstStyle/>
          <a:p>
            <a:pPr eaLnBrk="1" hangingPunct="1"/>
            <a:r>
              <a:rPr lang="el-GR" sz="2800" b="1" dirty="0" smtClean="0">
                <a:solidFill>
                  <a:srgbClr val="C00000"/>
                </a:solidFill>
              </a:rPr>
              <a:t>Παραδείγματα που κίνδυνοι και οφέλη ενός χρηματοοικονομικού στοιχείου ενεργητικού παραμένουν στη μεταβιβάζουσα εταιρεία</a:t>
            </a:r>
          </a:p>
        </p:txBody>
      </p:sp>
      <p:sp>
        <p:nvSpPr>
          <p:cNvPr id="11267" name="Rectangle 3"/>
          <p:cNvSpPr>
            <a:spLocks noGrp="1" noChangeArrowheads="1"/>
          </p:cNvSpPr>
          <p:nvPr>
            <p:ph type="body" idx="1"/>
          </p:nvPr>
        </p:nvSpPr>
        <p:spPr>
          <a:xfrm>
            <a:off x="163512" y="1484784"/>
            <a:ext cx="8800975" cy="5192241"/>
          </a:xfrm>
        </p:spPr>
        <p:txBody>
          <a:bodyPr>
            <a:normAutofit lnSpcReduction="10000"/>
          </a:bodyPr>
          <a:lstStyle/>
          <a:p>
            <a:pPr algn="just" eaLnBrk="1" hangingPunct="1">
              <a:lnSpc>
                <a:spcPct val="105000"/>
              </a:lnSpc>
              <a:spcBef>
                <a:spcPct val="40000"/>
              </a:spcBef>
              <a:buFont typeface="Wingdings" pitchFamily="2" charset="2"/>
              <a:buBlip>
                <a:blip r:embed="rId2"/>
              </a:buBlip>
            </a:pPr>
            <a:r>
              <a:rPr lang="el-GR" sz="2600" dirty="0" smtClean="0">
                <a:solidFill>
                  <a:srgbClr val="000066"/>
                </a:solidFill>
              </a:rPr>
              <a:t>Πώληση με συμφωνία επαναφοράς σε συγκεκριμένη τιμή ή σε τιμή που περιλαμβάνει και τον τόκο.</a:t>
            </a:r>
          </a:p>
          <a:p>
            <a:pPr algn="just" eaLnBrk="1" hangingPunct="1">
              <a:lnSpc>
                <a:spcPct val="105000"/>
              </a:lnSpc>
              <a:spcBef>
                <a:spcPct val="40000"/>
              </a:spcBef>
              <a:buFont typeface="Wingdings" pitchFamily="2" charset="2"/>
              <a:buBlip>
                <a:blip r:embed="rId2"/>
              </a:buBlip>
            </a:pPr>
            <a:r>
              <a:rPr lang="el-GR" sz="2600" dirty="0" smtClean="0">
                <a:solidFill>
                  <a:srgbClr val="000066"/>
                </a:solidFill>
              </a:rPr>
              <a:t>Συμφωνία δανεισμού τίτλων</a:t>
            </a:r>
          </a:p>
          <a:p>
            <a:pPr algn="just" eaLnBrk="1" hangingPunct="1">
              <a:lnSpc>
                <a:spcPct val="105000"/>
              </a:lnSpc>
              <a:spcBef>
                <a:spcPct val="40000"/>
              </a:spcBef>
              <a:buFont typeface="Wingdings" pitchFamily="2" charset="2"/>
              <a:buBlip>
                <a:blip r:embed="rId2"/>
              </a:buBlip>
            </a:pPr>
            <a:r>
              <a:rPr lang="el-GR" sz="2600" dirty="0" smtClean="0">
                <a:solidFill>
                  <a:srgbClr val="000066"/>
                </a:solidFill>
              </a:rPr>
              <a:t>Πώληση βραχυπροθέσμων απαιτήσεων με παράλληλη εγγύηση από την μεταβιβάζουσα εταιρεία να αποζημειώσει την αγοράστρια για τυχόν ζημίες από πιστωτικό κίνδυνο.</a:t>
            </a:r>
          </a:p>
          <a:p>
            <a:pPr algn="just" eaLnBrk="1" hangingPunct="1">
              <a:lnSpc>
                <a:spcPct val="105000"/>
              </a:lnSpc>
              <a:spcBef>
                <a:spcPct val="40000"/>
              </a:spcBef>
              <a:buFont typeface="Wingdings" pitchFamily="2" charset="2"/>
              <a:buBlip>
                <a:blip r:embed="rId2"/>
              </a:buBlip>
            </a:pPr>
            <a:r>
              <a:rPr lang="el-GR" sz="2600" dirty="0" smtClean="0">
                <a:solidFill>
                  <a:srgbClr val="000066"/>
                </a:solidFill>
              </a:rPr>
              <a:t>Πώληση που συνοδεύεται με δικαίωμα επαναγοράς (</a:t>
            </a:r>
            <a:r>
              <a:rPr lang="en-US" sz="2600" dirty="0" smtClean="0">
                <a:solidFill>
                  <a:srgbClr val="000066"/>
                </a:solidFill>
              </a:rPr>
              <a:t>call option)</a:t>
            </a:r>
            <a:r>
              <a:rPr lang="el-GR" sz="2600" dirty="0" smtClean="0">
                <a:solidFill>
                  <a:srgbClr val="000066"/>
                </a:solidFill>
              </a:rPr>
              <a:t> που έχει αξία (</a:t>
            </a:r>
            <a:r>
              <a:rPr lang="en-US" sz="2600" dirty="0" smtClean="0">
                <a:solidFill>
                  <a:srgbClr val="000066"/>
                </a:solidFill>
              </a:rPr>
              <a:t>deep in –the money) </a:t>
            </a:r>
            <a:endParaRPr lang="el-GR" sz="2600" dirty="0" smtClean="0">
              <a:solidFill>
                <a:srgbClr val="000066"/>
              </a:solidFill>
            </a:endParaRPr>
          </a:p>
          <a:p>
            <a:pPr algn="just" eaLnBrk="1" hangingPunct="1">
              <a:lnSpc>
                <a:spcPct val="105000"/>
              </a:lnSpc>
              <a:spcBef>
                <a:spcPct val="40000"/>
              </a:spcBef>
              <a:buFont typeface="Wingdings" pitchFamily="2" charset="2"/>
              <a:buBlip>
                <a:blip r:embed="rId2"/>
              </a:buBlip>
            </a:pPr>
            <a:r>
              <a:rPr lang="el-GR" sz="2600" dirty="0" smtClean="0">
                <a:solidFill>
                  <a:srgbClr val="000066"/>
                </a:solidFill>
              </a:rPr>
              <a:t>Πώληση που συνοδεύεται με συναλλαγή της μορφής (</a:t>
            </a:r>
            <a:r>
              <a:rPr lang="en-US" sz="2600" dirty="0" smtClean="0">
                <a:solidFill>
                  <a:srgbClr val="000066"/>
                </a:solidFill>
              </a:rPr>
              <a:t>total return swap)</a:t>
            </a:r>
            <a:r>
              <a:rPr lang="el-GR" sz="2600" dirty="0" smtClean="0">
                <a:solidFill>
                  <a:srgbClr val="000066"/>
                </a:solidFill>
              </a:rPr>
              <a:t> που επιστρέφει τον κίνδυνο αγοράς στον πωλητή. </a:t>
            </a:r>
          </a:p>
        </p:txBody>
      </p:sp>
    </p:spTree>
  </p:cSld>
  <p:clrMapOvr>
    <a:masterClrMapping/>
  </p:clrMapOvr>
  <p:transition spd="med">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76225"/>
            <a:ext cx="9144000" cy="722313"/>
          </a:xfrm>
          <a:noFill/>
        </p:spPr>
        <p:txBody>
          <a:bodyPr>
            <a:noAutofit/>
          </a:bodyPr>
          <a:lstStyle/>
          <a:p>
            <a:pPr eaLnBrk="1" hangingPunct="1"/>
            <a:r>
              <a:rPr lang="el-GR" sz="2800" b="1" dirty="0" smtClean="0">
                <a:solidFill>
                  <a:srgbClr val="006600"/>
                </a:solidFill>
              </a:rPr>
              <a:t>Παραδείγματα μεταφοράς των κινδύνων και ωφελειών ενός χρηματοοικονομικού στοιχείου ενεργητικού</a:t>
            </a:r>
          </a:p>
        </p:txBody>
      </p:sp>
      <p:sp>
        <p:nvSpPr>
          <p:cNvPr id="12291" name="Rectangle 3"/>
          <p:cNvSpPr>
            <a:spLocks noGrp="1" noChangeArrowheads="1"/>
          </p:cNvSpPr>
          <p:nvPr>
            <p:ph type="body" idx="1"/>
          </p:nvPr>
        </p:nvSpPr>
        <p:spPr>
          <a:xfrm>
            <a:off x="395536" y="1412775"/>
            <a:ext cx="8352928" cy="5040413"/>
          </a:xfrm>
        </p:spPr>
        <p:txBody>
          <a:bodyPr>
            <a:normAutofit/>
          </a:bodyPr>
          <a:lstStyle/>
          <a:p>
            <a:pPr eaLnBrk="1" hangingPunct="1">
              <a:lnSpc>
                <a:spcPct val="120000"/>
              </a:lnSpc>
              <a:spcBef>
                <a:spcPct val="50000"/>
              </a:spcBef>
              <a:buClr>
                <a:srgbClr val="990000"/>
              </a:buClr>
            </a:pPr>
            <a:r>
              <a:rPr lang="el-GR" sz="2800" dirty="0" smtClean="0">
                <a:solidFill>
                  <a:srgbClr val="000066"/>
                </a:solidFill>
              </a:rPr>
              <a:t>Πώληση χωρίς όρους και προϋποθέσεις</a:t>
            </a:r>
          </a:p>
          <a:p>
            <a:pPr eaLnBrk="1" hangingPunct="1">
              <a:lnSpc>
                <a:spcPct val="120000"/>
              </a:lnSpc>
              <a:spcBef>
                <a:spcPct val="50000"/>
              </a:spcBef>
              <a:buClr>
                <a:srgbClr val="990000"/>
              </a:buClr>
            </a:pPr>
            <a:r>
              <a:rPr lang="el-GR" sz="2800" dirty="0" smtClean="0">
                <a:solidFill>
                  <a:srgbClr val="000066"/>
                </a:solidFill>
              </a:rPr>
              <a:t>Πώληση με συμφωνία επαναγοράς του στοιχείου στην εύλογη αξία του κατά το χρόνο της επαναγοράς </a:t>
            </a:r>
          </a:p>
          <a:p>
            <a:pPr eaLnBrk="1" hangingPunct="1">
              <a:lnSpc>
                <a:spcPct val="120000"/>
              </a:lnSpc>
              <a:spcBef>
                <a:spcPct val="50000"/>
              </a:spcBef>
              <a:buClr>
                <a:srgbClr val="990000"/>
              </a:buClr>
            </a:pPr>
            <a:r>
              <a:rPr lang="el-GR" sz="2800" dirty="0" smtClean="0">
                <a:solidFill>
                  <a:srgbClr val="000066"/>
                </a:solidFill>
              </a:rPr>
              <a:t>Πώληση παράλληλα με συμφωνία που περιέχει δικαίωμα αγοράς (</a:t>
            </a:r>
            <a:r>
              <a:rPr lang="en-US" sz="2800" dirty="0" smtClean="0">
                <a:solidFill>
                  <a:srgbClr val="000066"/>
                </a:solidFill>
              </a:rPr>
              <a:t>call option)</a:t>
            </a:r>
            <a:br>
              <a:rPr lang="en-US" sz="2800" dirty="0" smtClean="0">
                <a:solidFill>
                  <a:srgbClr val="000066"/>
                </a:solidFill>
              </a:rPr>
            </a:br>
            <a:r>
              <a:rPr lang="el-GR" sz="2800" dirty="0" smtClean="0">
                <a:solidFill>
                  <a:srgbClr val="000066"/>
                </a:solidFill>
              </a:rPr>
              <a:t>ή πώλησης (</a:t>
            </a:r>
            <a:r>
              <a:rPr lang="en-US" sz="2800" dirty="0" smtClean="0">
                <a:solidFill>
                  <a:srgbClr val="000066"/>
                </a:solidFill>
              </a:rPr>
              <a:t>put option)</a:t>
            </a:r>
            <a:r>
              <a:rPr lang="el-GR" sz="2800" dirty="0" smtClean="0">
                <a:solidFill>
                  <a:srgbClr val="000066"/>
                </a:solidFill>
              </a:rPr>
              <a:t> που δεν έχει εντελώς καμία αξία (</a:t>
            </a:r>
            <a:r>
              <a:rPr lang="en-US" sz="2800" dirty="0" smtClean="0">
                <a:solidFill>
                  <a:srgbClr val="000066"/>
                </a:solidFill>
              </a:rPr>
              <a:t>deeply out of the money)</a:t>
            </a:r>
            <a:endParaRPr lang="el-GR" sz="2800" dirty="0" smtClean="0">
              <a:solidFill>
                <a:srgbClr val="000066"/>
              </a:solidFill>
            </a:endParaRPr>
          </a:p>
        </p:txBody>
      </p:sp>
    </p:spTree>
  </p:cSld>
  <p:clrMapOvr>
    <a:masterClrMapping/>
  </p:clrMapOvr>
  <p:transition spd="med">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1319213" y="2105025"/>
            <a:ext cx="0" cy="331788"/>
          </a:xfrm>
          <a:prstGeom prst="line">
            <a:avLst/>
          </a:prstGeom>
          <a:noFill/>
          <a:ln w="22225">
            <a:solidFill>
              <a:srgbClr val="800000"/>
            </a:solidFill>
            <a:round/>
            <a:headEnd/>
            <a:tailEnd/>
          </a:ln>
        </p:spPr>
        <p:txBody>
          <a:bodyPr wrap="none"/>
          <a:lstStyle/>
          <a:p>
            <a:endParaRPr lang="el-GR" dirty="0"/>
          </a:p>
        </p:txBody>
      </p:sp>
      <p:sp>
        <p:nvSpPr>
          <p:cNvPr id="13315" name="Line 3"/>
          <p:cNvSpPr>
            <a:spLocks noChangeShapeType="1"/>
          </p:cNvSpPr>
          <p:nvPr/>
        </p:nvSpPr>
        <p:spPr bwMode="auto">
          <a:xfrm>
            <a:off x="4451350" y="2105025"/>
            <a:ext cx="0" cy="331788"/>
          </a:xfrm>
          <a:prstGeom prst="line">
            <a:avLst/>
          </a:prstGeom>
          <a:noFill/>
          <a:ln w="22225">
            <a:solidFill>
              <a:srgbClr val="800000"/>
            </a:solidFill>
            <a:round/>
            <a:headEnd/>
            <a:tailEnd/>
          </a:ln>
        </p:spPr>
        <p:txBody>
          <a:bodyPr wrap="none"/>
          <a:lstStyle/>
          <a:p>
            <a:endParaRPr lang="el-GR" dirty="0"/>
          </a:p>
        </p:txBody>
      </p:sp>
      <p:sp>
        <p:nvSpPr>
          <p:cNvPr id="13316" name="Line 4"/>
          <p:cNvSpPr>
            <a:spLocks noChangeShapeType="1"/>
          </p:cNvSpPr>
          <p:nvPr/>
        </p:nvSpPr>
        <p:spPr bwMode="auto">
          <a:xfrm>
            <a:off x="7921625" y="2105025"/>
            <a:ext cx="0" cy="331788"/>
          </a:xfrm>
          <a:prstGeom prst="line">
            <a:avLst/>
          </a:prstGeom>
          <a:noFill/>
          <a:ln w="22225">
            <a:solidFill>
              <a:srgbClr val="800000"/>
            </a:solidFill>
            <a:round/>
            <a:headEnd/>
            <a:tailEnd/>
          </a:ln>
        </p:spPr>
        <p:txBody>
          <a:bodyPr wrap="none"/>
          <a:lstStyle/>
          <a:p>
            <a:endParaRPr lang="el-GR" dirty="0"/>
          </a:p>
        </p:txBody>
      </p:sp>
      <p:sp>
        <p:nvSpPr>
          <p:cNvPr id="13317" name="Line 5"/>
          <p:cNvSpPr>
            <a:spLocks noChangeShapeType="1"/>
          </p:cNvSpPr>
          <p:nvPr/>
        </p:nvSpPr>
        <p:spPr bwMode="auto">
          <a:xfrm>
            <a:off x="1343025" y="4589463"/>
            <a:ext cx="0" cy="500062"/>
          </a:xfrm>
          <a:prstGeom prst="line">
            <a:avLst/>
          </a:prstGeom>
          <a:noFill/>
          <a:ln w="22225">
            <a:solidFill>
              <a:srgbClr val="800000"/>
            </a:solidFill>
            <a:round/>
            <a:headEnd/>
            <a:tailEnd type="stealth" w="lg" len="lg"/>
          </a:ln>
        </p:spPr>
        <p:txBody>
          <a:bodyPr wrap="none"/>
          <a:lstStyle/>
          <a:p>
            <a:endParaRPr lang="el-GR" dirty="0"/>
          </a:p>
        </p:txBody>
      </p:sp>
      <p:grpSp>
        <p:nvGrpSpPr>
          <p:cNvPr id="2" name="Group 6"/>
          <p:cNvGrpSpPr>
            <a:grpSpLocks/>
          </p:cNvGrpSpPr>
          <p:nvPr/>
        </p:nvGrpSpPr>
        <p:grpSpPr bwMode="auto">
          <a:xfrm flipH="1">
            <a:off x="1266825" y="765175"/>
            <a:ext cx="6584950" cy="673100"/>
            <a:chOff x="3405" y="1995"/>
            <a:chExt cx="5460" cy="1200"/>
          </a:xfrm>
        </p:grpSpPr>
        <p:sp>
          <p:nvSpPr>
            <p:cNvPr id="13331" name="Line 7"/>
            <p:cNvSpPr>
              <a:spLocks noChangeShapeType="1"/>
            </p:cNvSpPr>
            <p:nvPr/>
          </p:nvSpPr>
          <p:spPr bwMode="auto">
            <a:xfrm flipH="1">
              <a:off x="3405" y="1995"/>
              <a:ext cx="2370" cy="1110"/>
            </a:xfrm>
            <a:prstGeom prst="line">
              <a:avLst/>
            </a:prstGeom>
            <a:noFill/>
            <a:ln w="22225">
              <a:solidFill>
                <a:srgbClr val="800000"/>
              </a:solidFill>
              <a:round/>
              <a:headEnd/>
              <a:tailEnd/>
            </a:ln>
          </p:spPr>
          <p:txBody>
            <a:bodyPr wrap="none"/>
            <a:lstStyle/>
            <a:p>
              <a:endParaRPr lang="el-GR" dirty="0"/>
            </a:p>
          </p:txBody>
        </p:sp>
        <p:sp>
          <p:nvSpPr>
            <p:cNvPr id="13332" name="Line 8"/>
            <p:cNvSpPr>
              <a:spLocks noChangeShapeType="1"/>
            </p:cNvSpPr>
            <p:nvPr/>
          </p:nvSpPr>
          <p:spPr bwMode="auto">
            <a:xfrm>
              <a:off x="5775" y="1995"/>
              <a:ext cx="3090" cy="1110"/>
            </a:xfrm>
            <a:prstGeom prst="line">
              <a:avLst/>
            </a:prstGeom>
            <a:noFill/>
            <a:ln w="22225">
              <a:solidFill>
                <a:srgbClr val="800000"/>
              </a:solidFill>
              <a:round/>
              <a:headEnd/>
              <a:tailEnd/>
            </a:ln>
          </p:spPr>
          <p:txBody>
            <a:bodyPr wrap="none"/>
            <a:lstStyle/>
            <a:p>
              <a:endParaRPr lang="el-GR" dirty="0"/>
            </a:p>
          </p:txBody>
        </p:sp>
        <p:sp>
          <p:nvSpPr>
            <p:cNvPr id="13333" name="Line 9"/>
            <p:cNvSpPr>
              <a:spLocks noChangeShapeType="1"/>
            </p:cNvSpPr>
            <p:nvPr/>
          </p:nvSpPr>
          <p:spPr bwMode="auto">
            <a:xfrm>
              <a:off x="5775" y="1995"/>
              <a:ext cx="360" cy="1200"/>
            </a:xfrm>
            <a:prstGeom prst="line">
              <a:avLst/>
            </a:prstGeom>
            <a:noFill/>
            <a:ln w="22225">
              <a:solidFill>
                <a:srgbClr val="800000"/>
              </a:solidFill>
              <a:round/>
              <a:headEnd/>
              <a:tailEnd/>
            </a:ln>
          </p:spPr>
          <p:txBody>
            <a:bodyPr wrap="none"/>
            <a:lstStyle/>
            <a:p>
              <a:endParaRPr lang="el-GR" dirty="0"/>
            </a:p>
          </p:txBody>
        </p:sp>
      </p:grpSp>
      <p:sp>
        <p:nvSpPr>
          <p:cNvPr id="13319" name="Rectangle 10"/>
          <p:cNvSpPr>
            <a:spLocks noChangeArrowheads="1"/>
          </p:cNvSpPr>
          <p:nvPr/>
        </p:nvSpPr>
        <p:spPr bwMode="auto">
          <a:xfrm>
            <a:off x="455613" y="276225"/>
            <a:ext cx="8466137" cy="519113"/>
          </a:xfrm>
          <a:prstGeom prst="rect">
            <a:avLst/>
          </a:prstGeom>
          <a:noFill/>
          <a:ln w="9525">
            <a:noFill/>
            <a:miter lim="800000"/>
            <a:headEnd/>
            <a:tailEnd/>
          </a:ln>
          <a:effectLst/>
        </p:spPr>
        <p:txBody>
          <a:bodyPr anchor="ctr">
            <a:spAutoFit/>
          </a:bodyPr>
          <a:lstStyle/>
          <a:p>
            <a:pPr algn="ctr"/>
            <a:r>
              <a:rPr lang="el-GR" sz="2800" b="1" dirty="0">
                <a:solidFill>
                  <a:srgbClr val="800000"/>
                </a:solidFill>
                <a:latin typeface="Arial Narrow" pitchFamily="34" charset="0"/>
                <a:cs typeface="Arial" pitchFamily="34" charset="0"/>
              </a:rPr>
              <a:t>Λόγοι</a:t>
            </a:r>
            <a:r>
              <a:rPr lang="el-GR" sz="2800" b="1" dirty="0">
                <a:solidFill>
                  <a:srgbClr val="800000"/>
                </a:solidFill>
                <a:latin typeface="Arial Narrow" pitchFamily="34" charset="0"/>
                <a:ea typeface="Athens" charset="-95"/>
                <a:cs typeface="Arial" pitchFamily="34" charset="0"/>
              </a:rPr>
              <a:t> εκχώρησης επιχειρηματικών </a:t>
            </a:r>
            <a:r>
              <a:rPr lang="el-GR" sz="2800" b="1" dirty="0" smtClean="0">
                <a:solidFill>
                  <a:srgbClr val="800000"/>
                </a:solidFill>
                <a:latin typeface="Arial Narrow" pitchFamily="34" charset="0"/>
                <a:ea typeface="Athens" charset="-95"/>
                <a:cs typeface="Arial" pitchFamily="34" charset="0"/>
              </a:rPr>
              <a:t>απαιτήσεων [1]</a:t>
            </a:r>
            <a:endParaRPr lang="el-GR" sz="2800" dirty="0">
              <a:solidFill>
                <a:srgbClr val="800000"/>
              </a:solidFill>
              <a:latin typeface="Arial Narrow" pitchFamily="34" charset="0"/>
            </a:endParaRPr>
          </a:p>
        </p:txBody>
      </p:sp>
      <p:sp>
        <p:nvSpPr>
          <p:cNvPr id="13320" name="Text Box 11"/>
          <p:cNvSpPr txBox="1">
            <a:spLocks noChangeArrowheads="1"/>
          </p:cNvSpPr>
          <p:nvPr/>
        </p:nvSpPr>
        <p:spPr bwMode="auto">
          <a:xfrm>
            <a:off x="63500" y="1412875"/>
            <a:ext cx="2814638" cy="701675"/>
          </a:xfrm>
          <a:prstGeom prst="rect">
            <a:avLst/>
          </a:prstGeom>
          <a:noFill/>
          <a:ln w="9525">
            <a:noFill/>
            <a:miter lim="800000"/>
            <a:headEnd/>
            <a:tailEnd/>
          </a:ln>
          <a:effectLst/>
        </p:spPr>
        <p:txBody>
          <a:bodyPr>
            <a:spAutoFit/>
          </a:bodyPr>
          <a:lstStyle/>
          <a:p>
            <a:pPr algn="ctr">
              <a:spcBef>
                <a:spcPct val="50000"/>
              </a:spcBef>
            </a:pPr>
            <a:r>
              <a:rPr lang="el-GR" sz="2000" b="1" dirty="0">
                <a:solidFill>
                  <a:srgbClr val="000066"/>
                </a:solidFill>
              </a:rPr>
              <a:t>για σκοπούς διαχείρισης και μόνο</a:t>
            </a:r>
          </a:p>
        </p:txBody>
      </p:sp>
      <p:sp>
        <p:nvSpPr>
          <p:cNvPr id="13321" name="Text Box 12"/>
          <p:cNvSpPr txBox="1">
            <a:spLocks noChangeArrowheads="1"/>
          </p:cNvSpPr>
          <p:nvPr/>
        </p:nvSpPr>
        <p:spPr bwMode="auto">
          <a:xfrm>
            <a:off x="3336925" y="1412875"/>
            <a:ext cx="2376488" cy="701675"/>
          </a:xfrm>
          <a:prstGeom prst="rect">
            <a:avLst/>
          </a:prstGeom>
          <a:noFill/>
          <a:ln w="9525">
            <a:noFill/>
            <a:miter lim="800000"/>
            <a:headEnd/>
            <a:tailEnd/>
          </a:ln>
          <a:effectLst/>
        </p:spPr>
        <p:txBody>
          <a:bodyPr>
            <a:spAutoFit/>
          </a:bodyPr>
          <a:lstStyle/>
          <a:p>
            <a:pPr algn="ctr">
              <a:spcBef>
                <a:spcPct val="50000"/>
              </a:spcBef>
            </a:pPr>
            <a:r>
              <a:rPr lang="el-GR" sz="2000" b="1" dirty="0">
                <a:solidFill>
                  <a:srgbClr val="006600"/>
                </a:solidFill>
              </a:rPr>
              <a:t>για την εξασφάλιση του πράκτορα</a:t>
            </a:r>
          </a:p>
        </p:txBody>
      </p:sp>
      <p:sp>
        <p:nvSpPr>
          <p:cNvPr id="13322" name="Text Box 13"/>
          <p:cNvSpPr txBox="1">
            <a:spLocks noChangeArrowheads="1"/>
          </p:cNvSpPr>
          <p:nvPr/>
        </p:nvSpPr>
        <p:spPr bwMode="auto">
          <a:xfrm>
            <a:off x="7180263" y="1412875"/>
            <a:ext cx="1657350" cy="701675"/>
          </a:xfrm>
          <a:prstGeom prst="rect">
            <a:avLst/>
          </a:prstGeom>
          <a:noFill/>
          <a:ln w="9525">
            <a:noFill/>
            <a:miter lim="800000"/>
            <a:headEnd/>
            <a:tailEnd/>
          </a:ln>
          <a:effectLst/>
        </p:spPr>
        <p:txBody>
          <a:bodyPr>
            <a:spAutoFit/>
          </a:bodyPr>
          <a:lstStyle/>
          <a:p>
            <a:pPr algn="ctr">
              <a:spcBef>
                <a:spcPct val="50000"/>
              </a:spcBef>
            </a:pPr>
            <a:r>
              <a:rPr lang="el-GR" sz="2000" b="1" dirty="0">
                <a:solidFill>
                  <a:srgbClr val="7030A0"/>
                </a:solidFill>
              </a:rPr>
              <a:t>για σκοπούς πωλήσεως</a:t>
            </a:r>
          </a:p>
        </p:txBody>
      </p:sp>
      <p:sp>
        <p:nvSpPr>
          <p:cNvPr id="13323" name="Text Box 14"/>
          <p:cNvSpPr txBox="1">
            <a:spLocks noChangeArrowheads="1"/>
          </p:cNvSpPr>
          <p:nvPr/>
        </p:nvSpPr>
        <p:spPr bwMode="auto">
          <a:xfrm>
            <a:off x="25400" y="2420938"/>
            <a:ext cx="2951163" cy="2225675"/>
          </a:xfrm>
          <a:prstGeom prst="rect">
            <a:avLst/>
          </a:prstGeom>
          <a:noFill/>
          <a:ln w="9525">
            <a:noFill/>
            <a:miter lim="800000"/>
            <a:headEnd/>
            <a:tailEnd/>
          </a:ln>
          <a:effectLst/>
        </p:spPr>
        <p:txBody>
          <a:bodyPr>
            <a:spAutoFit/>
          </a:bodyPr>
          <a:lstStyle/>
          <a:p>
            <a:pPr algn="ctr">
              <a:spcBef>
                <a:spcPct val="50000"/>
              </a:spcBef>
            </a:pPr>
            <a:r>
              <a:rPr lang="el-GR" sz="2000" dirty="0">
                <a:solidFill>
                  <a:srgbClr val="000066"/>
                </a:solidFill>
              </a:rPr>
              <a:t>ο προμηθευτής θέλει να μεταφέρει στον πράκτορα το βάρος της διαχείρισης των απαιτήσεων χωρίς να επιδιώκει τη χρηματοδότησή του</a:t>
            </a:r>
          </a:p>
        </p:txBody>
      </p:sp>
      <p:sp>
        <p:nvSpPr>
          <p:cNvPr id="13324" name="Text Box 15"/>
          <p:cNvSpPr txBox="1">
            <a:spLocks noChangeArrowheads="1"/>
          </p:cNvSpPr>
          <p:nvPr/>
        </p:nvSpPr>
        <p:spPr bwMode="auto">
          <a:xfrm>
            <a:off x="3190875" y="2420938"/>
            <a:ext cx="2738438" cy="1920875"/>
          </a:xfrm>
          <a:prstGeom prst="rect">
            <a:avLst/>
          </a:prstGeom>
          <a:noFill/>
          <a:ln w="9525">
            <a:noFill/>
            <a:miter lim="800000"/>
            <a:headEnd/>
            <a:tailEnd/>
          </a:ln>
          <a:effectLst/>
        </p:spPr>
        <p:txBody>
          <a:bodyPr>
            <a:spAutoFit/>
          </a:bodyPr>
          <a:lstStyle/>
          <a:p>
            <a:pPr algn="ctr">
              <a:spcBef>
                <a:spcPct val="50000"/>
              </a:spcBef>
            </a:pPr>
            <a:r>
              <a:rPr lang="el-GR" sz="2000" dirty="0">
                <a:solidFill>
                  <a:srgbClr val="000066"/>
                </a:solidFill>
              </a:rPr>
              <a:t>ο προμηθευτής επιδιώκει τη χρηματοδότηση παρέχοντας ως εξασφάλιση τις απαιτήσεις του</a:t>
            </a:r>
          </a:p>
        </p:txBody>
      </p:sp>
      <p:sp>
        <p:nvSpPr>
          <p:cNvPr id="13325" name="Text Box 16"/>
          <p:cNvSpPr txBox="1">
            <a:spLocks noChangeArrowheads="1"/>
          </p:cNvSpPr>
          <p:nvPr/>
        </p:nvSpPr>
        <p:spPr bwMode="auto">
          <a:xfrm>
            <a:off x="6432550" y="2420938"/>
            <a:ext cx="2663825" cy="1920875"/>
          </a:xfrm>
          <a:prstGeom prst="rect">
            <a:avLst/>
          </a:prstGeom>
          <a:noFill/>
          <a:ln w="9525">
            <a:noFill/>
            <a:miter lim="800000"/>
            <a:headEnd/>
            <a:tailEnd/>
          </a:ln>
          <a:effectLst/>
        </p:spPr>
        <p:txBody>
          <a:bodyPr>
            <a:spAutoFit/>
          </a:bodyPr>
          <a:lstStyle/>
          <a:p>
            <a:pPr algn="ctr">
              <a:spcBef>
                <a:spcPct val="50000"/>
              </a:spcBef>
            </a:pPr>
            <a:r>
              <a:rPr lang="el-GR" sz="2000" dirty="0">
                <a:solidFill>
                  <a:srgbClr val="000066"/>
                </a:solidFill>
              </a:rPr>
              <a:t>ο προμηθευτής επιδιώκει πρώτιστα </a:t>
            </a:r>
            <a:br>
              <a:rPr lang="el-GR" sz="2000" dirty="0">
                <a:solidFill>
                  <a:srgbClr val="000066"/>
                </a:solidFill>
              </a:rPr>
            </a:br>
            <a:r>
              <a:rPr lang="el-GR" sz="2000" dirty="0">
                <a:solidFill>
                  <a:srgbClr val="000066"/>
                </a:solidFill>
              </a:rPr>
              <a:t>τη μεταφορά του πιστωτικού κινδύνου και πιθανόν τη χρηματοδότησή του</a:t>
            </a:r>
          </a:p>
        </p:txBody>
      </p:sp>
      <p:sp>
        <p:nvSpPr>
          <p:cNvPr id="13326" name="Text Box 17"/>
          <p:cNvSpPr txBox="1">
            <a:spLocks noChangeArrowheads="1"/>
          </p:cNvSpPr>
          <p:nvPr/>
        </p:nvSpPr>
        <p:spPr bwMode="auto">
          <a:xfrm>
            <a:off x="122238" y="5002213"/>
            <a:ext cx="2419350" cy="1311275"/>
          </a:xfrm>
          <a:prstGeom prst="rect">
            <a:avLst/>
          </a:prstGeom>
          <a:noFill/>
          <a:ln w="9525">
            <a:noFill/>
            <a:miter lim="800000"/>
            <a:headEnd/>
            <a:tailEnd/>
          </a:ln>
          <a:effectLst/>
        </p:spPr>
        <p:txBody>
          <a:bodyPr>
            <a:spAutoFit/>
          </a:bodyPr>
          <a:lstStyle/>
          <a:p>
            <a:pPr algn="ctr">
              <a:spcBef>
                <a:spcPct val="50000"/>
              </a:spcBef>
            </a:pPr>
            <a:r>
              <a:rPr lang="el-GR" sz="2000" dirty="0">
                <a:solidFill>
                  <a:srgbClr val="000066"/>
                </a:solidFill>
              </a:rPr>
              <a:t>δεν έχει έννοια η ύπαρξη δικαιώματος αναγωγής</a:t>
            </a:r>
          </a:p>
        </p:txBody>
      </p:sp>
      <p:sp>
        <p:nvSpPr>
          <p:cNvPr id="13327" name="Text Box 18"/>
          <p:cNvSpPr txBox="1">
            <a:spLocks noChangeArrowheads="1"/>
          </p:cNvSpPr>
          <p:nvPr/>
        </p:nvSpPr>
        <p:spPr bwMode="auto">
          <a:xfrm>
            <a:off x="3238500" y="4889500"/>
            <a:ext cx="2349500" cy="1006475"/>
          </a:xfrm>
          <a:prstGeom prst="rect">
            <a:avLst/>
          </a:prstGeom>
          <a:noFill/>
          <a:ln w="9525">
            <a:noFill/>
            <a:miter lim="800000"/>
            <a:headEnd/>
            <a:tailEnd/>
          </a:ln>
          <a:effectLst/>
        </p:spPr>
        <p:txBody>
          <a:bodyPr>
            <a:spAutoFit/>
          </a:bodyPr>
          <a:lstStyle/>
          <a:p>
            <a:pPr algn="ctr">
              <a:spcBef>
                <a:spcPct val="50000"/>
              </a:spcBef>
            </a:pPr>
            <a:r>
              <a:rPr lang="el-GR" sz="2000" dirty="0">
                <a:solidFill>
                  <a:srgbClr val="000066"/>
                </a:solidFill>
              </a:rPr>
              <a:t>ο πράκτορας έχει δικαίωμα αναγωγής</a:t>
            </a:r>
          </a:p>
        </p:txBody>
      </p:sp>
      <p:sp>
        <p:nvSpPr>
          <p:cNvPr id="13328" name="Text Box 19"/>
          <p:cNvSpPr txBox="1">
            <a:spLocks noChangeArrowheads="1"/>
          </p:cNvSpPr>
          <p:nvPr/>
        </p:nvSpPr>
        <p:spPr bwMode="auto">
          <a:xfrm>
            <a:off x="6216650" y="4889500"/>
            <a:ext cx="2806700" cy="1389063"/>
          </a:xfrm>
          <a:prstGeom prst="rect">
            <a:avLst/>
          </a:prstGeom>
          <a:noFill/>
          <a:ln w="9525">
            <a:noFill/>
            <a:miter lim="800000"/>
            <a:headEnd/>
            <a:tailEnd/>
          </a:ln>
          <a:effectLst/>
        </p:spPr>
        <p:txBody>
          <a:bodyPr>
            <a:spAutoFit/>
          </a:bodyPr>
          <a:lstStyle/>
          <a:p>
            <a:pPr algn="ctr">
              <a:spcBef>
                <a:spcPct val="50000"/>
              </a:spcBef>
            </a:pPr>
            <a:r>
              <a:rPr lang="el-GR" sz="2000" dirty="0">
                <a:solidFill>
                  <a:srgbClr val="000066"/>
                </a:solidFill>
              </a:rPr>
              <a:t>δεν υπάρχει δικαίωμα αναγωγής </a:t>
            </a:r>
          </a:p>
          <a:p>
            <a:pPr algn="ctr">
              <a:spcBef>
                <a:spcPct val="50000"/>
              </a:spcBef>
            </a:pPr>
            <a:r>
              <a:rPr lang="el-GR" i="1" dirty="0">
                <a:solidFill>
                  <a:srgbClr val="000066"/>
                </a:solidFill>
              </a:rPr>
              <a:t>Διακρίνουμε περαιτέρω τις εξής περιπτώσεις</a:t>
            </a:r>
          </a:p>
        </p:txBody>
      </p:sp>
      <p:sp>
        <p:nvSpPr>
          <p:cNvPr id="13329" name="Line 20"/>
          <p:cNvSpPr>
            <a:spLocks noChangeShapeType="1"/>
          </p:cNvSpPr>
          <p:nvPr/>
        </p:nvSpPr>
        <p:spPr bwMode="auto">
          <a:xfrm>
            <a:off x="4429125" y="4389438"/>
            <a:ext cx="0" cy="541337"/>
          </a:xfrm>
          <a:prstGeom prst="line">
            <a:avLst/>
          </a:prstGeom>
          <a:noFill/>
          <a:ln w="22225">
            <a:solidFill>
              <a:srgbClr val="800000"/>
            </a:solidFill>
            <a:round/>
            <a:headEnd/>
            <a:tailEnd type="stealth" w="lg" len="lg"/>
          </a:ln>
        </p:spPr>
        <p:txBody>
          <a:bodyPr wrap="none"/>
          <a:lstStyle/>
          <a:p>
            <a:endParaRPr lang="el-GR" dirty="0"/>
          </a:p>
        </p:txBody>
      </p:sp>
      <p:sp>
        <p:nvSpPr>
          <p:cNvPr id="13330" name="Line 21"/>
          <p:cNvSpPr>
            <a:spLocks noChangeShapeType="1"/>
          </p:cNvSpPr>
          <p:nvPr/>
        </p:nvSpPr>
        <p:spPr bwMode="auto">
          <a:xfrm>
            <a:off x="7823200" y="4430713"/>
            <a:ext cx="0" cy="500062"/>
          </a:xfrm>
          <a:prstGeom prst="line">
            <a:avLst/>
          </a:prstGeom>
          <a:noFill/>
          <a:ln w="22225">
            <a:solidFill>
              <a:srgbClr val="800000"/>
            </a:solidFill>
            <a:round/>
            <a:headEnd/>
            <a:tailEnd type="stealth" w="lg" len="lg"/>
          </a:ln>
        </p:spPr>
        <p:txBody>
          <a:bodyPr wrap="none"/>
          <a:lstStyle/>
          <a:p>
            <a:endParaRPr lang="el-GR" dirty="0"/>
          </a:p>
        </p:txBody>
      </p:sp>
    </p:spTree>
  </p:cSld>
  <p:clrMapOvr>
    <a:masterClrMapping/>
  </p:clrMapOvr>
  <p:transition spd="med">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7088" y="1052513"/>
            <a:ext cx="6629400" cy="396875"/>
          </a:xfrm>
          <a:prstGeom prst="rect">
            <a:avLst/>
          </a:prstGeom>
          <a:noFill/>
          <a:ln w="9525">
            <a:noFill/>
            <a:miter lim="800000"/>
            <a:headEnd/>
            <a:tailEnd/>
          </a:ln>
          <a:effectLst/>
        </p:spPr>
        <p:txBody>
          <a:bodyPr>
            <a:spAutoFit/>
          </a:bodyPr>
          <a:lstStyle/>
          <a:p>
            <a:pPr algn="ctr">
              <a:spcBef>
                <a:spcPct val="50000"/>
              </a:spcBef>
            </a:pPr>
            <a:r>
              <a:rPr lang="el-GR" sz="2000" b="1" u="sng" dirty="0">
                <a:solidFill>
                  <a:srgbClr val="7030A0"/>
                </a:solidFill>
              </a:rPr>
              <a:t>για σκοπούς πωλήσεως χωρίς δικαίωμα αναγωγής* </a:t>
            </a:r>
          </a:p>
        </p:txBody>
      </p:sp>
      <p:sp>
        <p:nvSpPr>
          <p:cNvPr id="14339" name="Text Box 3"/>
          <p:cNvSpPr txBox="1">
            <a:spLocks noChangeArrowheads="1"/>
          </p:cNvSpPr>
          <p:nvPr/>
        </p:nvSpPr>
        <p:spPr bwMode="auto">
          <a:xfrm>
            <a:off x="285750" y="2133600"/>
            <a:ext cx="3259138" cy="1920875"/>
          </a:xfrm>
          <a:prstGeom prst="rect">
            <a:avLst/>
          </a:prstGeom>
          <a:noFill/>
          <a:ln w="9525">
            <a:noFill/>
            <a:miter lim="800000"/>
            <a:headEnd/>
            <a:tailEnd/>
          </a:ln>
          <a:effectLst/>
        </p:spPr>
        <p:txBody>
          <a:bodyPr>
            <a:spAutoFit/>
          </a:bodyPr>
          <a:lstStyle/>
          <a:p>
            <a:pPr algn="ctr">
              <a:spcBef>
                <a:spcPct val="50000"/>
              </a:spcBef>
            </a:pPr>
            <a:r>
              <a:rPr lang="el-GR" sz="2000" dirty="0">
                <a:solidFill>
                  <a:srgbClr val="000066"/>
                </a:solidFill>
              </a:rPr>
              <a:t>η εκχώρηση συνοδεύεται από χρηματοδότηση του προμηθευτή που ανέρχεται σε ποσοστό των εκχωρούμενων απαιτήσεων</a:t>
            </a:r>
          </a:p>
        </p:txBody>
      </p:sp>
      <p:sp>
        <p:nvSpPr>
          <p:cNvPr id="14340" name="Text Box 4"/>
          <p:cNvSpPr txBox="1">
            <a:spLocks noChangeArrowheads="1"/>
          </p:cNvSpPr>
          <p:nvPr/>
        </p:nvSpPr>
        <p:spPr bwMode="auto">
          <a:xfrm>
            <a:off x="3832225" y="2146300"/>
            <a:ext cx="2087563" cy="1920875"/>
          </a:xfrm>
          <a:prstGeom prst="rect">
            <a:avLst/>
          </a:prstGeom>
          <a:noFill/>
          <a:ln w="9525">
            <a:noFill/>
            <a:miter lim="800000"/>
            <a:headEnd/>
            <a:tailEnd/>
          </a:ln>
          <a:effectLst/>
        </p:spPr>
        <p:txBody>
          <a:bodyPr>
            <a:spAutoFit/>
          </a:bodyPr>
          <a:lstStyle/>
          <a:p>
            <a:pPr algn="ctr">
              <a:spcBef>
                <a:spcPct val="50000"/>
              </a:spcBef>
            </a:pPr>
            <a:r>
              <a:rPr lang="el-GR" sz="2000" dirty="0">
                <a:solidFill>
                  <a:srgbClr val="000066"/>
                </a:solidFill>
              </a:rPr>
              <a:t>ο προμηθευτής λαμβάνει την παρούσα αξία των εκχωρημένων απαιτήσεων</a:t>
            </a:r>
          </a:p>
        </p:txBody>
      </p:sp>
      <p:sp>
        <p:nvSpPr>
          <p:cNvPr id="14341" name="Text Box 5"/>
          <p:cNvSpPr txBox="1">
            <a:spLocks noChangeArrowheads="1"/>
          </p:cNvSpPr>
          <p:nvPr/>
        </p:nvSpPr>
        <p:spPr bwMode="auto">
          <a:xfrm>
            <a:off x="6570663" y="2133600"/>
            <a:ext cx="2087562" cy="1616075"/>
          </a:xfrm>
          <a:prstGeom prst="rect">
            <a:avLst/>
          </a:prstGeom>
          <a:noFill/>
          <a:ln w="9525">
            <a:noFill/>
            <a:miter lim="800000"/>
            <a:headEnd/>
            <a:tailEnd/>
          </a:ln>
          <a:effectLst/>
        </p:spPr>
        <p:txBody>
          <a:bodyPr>
            <a:spAutoFit/>
          </a:bodyPr>
          <a:lstStyle/>
          <a:p>
            <a:pPr algn="ctr">
              <a:spcBef>
                <a:spcPct val="50000"/>
              </a:spcBef>
            </a:pPr>
            <a:r>
              <a:rPr lang="el-GR" sz="2000" dirty="0">
                <a:solidFill>
                  <a:srgbClr val="000066"/>
                </a:solidFill>
              </a:rPr>
              <a:t>η εκχώρηση δεν συνοδεύεται από χρηματοδότηση του προμηθευτή</a:t>
            </a:r>
          </a:p>
        </p:txBody>
      </p:sp>
      <p:sp>
        <p:nvSpPr>
          <p:cNvPr id="14342" name="Text Box 6"/>
          <p:cNvSpPr txBox="1">
            <a:spLocks noChangeArrowheads="1"/>
          </p:cNvSpPr>
          <p:nvPr/>
        </p:nvSpPr>
        <p:spPr bwMode="auto">
          <a:xfrm>
            <a:off x="238125" y="4549775"/>
            <a:ext cx="2736850" cy="701675"/>
          </a:xfrm>
          <a:prstGeom prst="rect">
            <a:avLst/>
          </a:prstGeom>
          <a:noFill/>
          <a:ln w="9525">
            <a:noFill/>
            <a:miter lim="800000"/>
            <a:headEnd/>
            <a:tailEnd/>
          </a:ln>
          <a:effectLst/>
        </p:spPr>
        <p:txBody>
          <a:bodyPr>
            <a:spAutoFit/>
          </a:bodyPr>
          <a:lstStyle/>
          <a:p>
            <a:pPr algn="ctr">
              <a:spcBef>
                <a:spcPct val="50000"/>
              </a:spcBef>
            </a:pPr>
            <a:r>
              <a:rPr lang="el-GR" sz="2000" dirty="0">
                <a:solidFill>
                  <a:srgbClr val="000066"/>
                </a:solidFill>
              </a:rPr>
              <a:t>πρόκειται για την πιο συνήθη περίπτωση</a:t>
            </a:r>
          </a:p>
        </p:txBody>
      </p:sp>
      <p:sp>
        <p:nvSpPr>
          <p:cNvPr id="14343" name="Text Box 7"/>
          <p:cNvSpPr txBox="1">
            <a:spLocks noChangeArrowheads="1"/>
          </p:cNvSpPr>
          <p:nvPr/>
        </p:nvSpPr>
        <p:spPr bwMode="auto">
          <a:xfrm>
            <a:off x="3419475" y="4549775"/>
            <a:ext cx="2736850" cy="1006475"/>
          </a:xfrm>
          <a:prstGeom prst="rect">
            <a:avLst/>
          </a:prstGeom>
          <a:noFill/>
          <a:ln w="9525">
            <a:noFill/>
            <a:miter lim="800000"/>
            <a:headEnd/>
            <a:tailEnd/>
          </a:ln>
          <a:effectLst/>
        </p:spPr>
        <p:txBody>
          <a:bodyPr>
            <a:spAutoFit/>
          </a:bodyPr>
          <a:lstStyle/>
          <a:p>
            <a:pPr algn="ctr">
              <a:spcBef>
                <a:spcPct val="50000"/>
              </a:spcBef>
            </a:pPr>
            <a:r>
              <a:rPr lang="el-GR" sz="2000" dirty="0">
                <a:solidFill>
                  <a:srgbClr val="000066"/>
                </a:solidFill>
              </a:rPr>
              <a:t>η περίπτωση αυτή δεν συναντάται στην πράξη</a:t>
            </a:r>
          </a:p>
        </p:txBody>
      </p:sp>
      <p:sp>
        <p:nvSpPr>
          <p:cNvPr id="14344" name="Text Box 8"/>
          <p:cNvSpPr txBox="1">
            <a:spLocks noChangeArrowheads="1"/>
          </p:cNvSpPr>
          <p:nvPr/>
        </p:nvSpPr>
        <p:spPr bwMode="auto">
          <a:xfrm>
            <a:off x="6105525" y="4508500"/>
            <a:ext cx="2955925" cy="1920875"/>
          </a:xfrm>
          <a:prstGeom prst="rect">
            <a:avLst/>
          </a:prstGeom>
          <a:noFill/>
          <a:ln w="9525">
            <a:noFill/>
            <a:miter lim="800000"/>
            <a:headEnd/>
            <a:tailEnd/>
          </a:ln>
          <a:effectLst/>
        </p:spPr>
        <p:txBody>
          <a:bodyPr>
            <a:spAutoFit/>
          </a:bodyPr>
          <a:lstStyle/>
          <a:p>
            <a:pPr algn="ctr">
              <a:spcBef>
                <a:spcPct val="50000"/>
              </a:spcBef>
            </a:pPr>
            <a:r>
              <a:rPr lang="el-GR" sz="2000" dirty="0">
                <a:solidFill>
                  <a:srgbClr val="000066"/>
                </a:solidFill>
              </a:rPr>
              <a:t>πρόκειται για το λεγόμενο καταληκτικό </a:t>
            </a:r>
            <a:r>
              <a:rPr lang="en-US" sz="2000" dirty="0">
                <a:solidFill>
                  <a:srgbClr val="000066"/>
                </a:solidFill>
              </a:rPr>
              <a:t>factoring, </a:t>
            </a:r>
            <a:r>
              <a:rPr lang="el-GR" sz="2000" dirty="0">
                <a:solidFill>
                  <a:srgbClr val="000066"/>
                </a:solidFill>
              </a:rPr>
              <a:t/>
            </a:r>
            <a:br>
              <a:rPr lang="el-GR" sz="2000" dirty="0">
                <a:solidFill>
                  <a:srgbClr val="000066"/>
                </a:solidFill>
              </a:rPr>
            </a:br>
            <a:r>
              <a:rPr lang="el-GR" sz="2000" dirty="0">
                <a:solidFill>
                  <a:srgbClr val="000066"/>
                </a:solidFill>
              </a:rPr>
              <a:t>του οποίου γίνεται περιορισμένη χρήση </a:t>
            </a:r>
            <a:br>
              <a:rPr lang="el-GR" sz="2000" dirty="0">
                <a:solidFill>
                  <a:srgbClr val="000066"/>
                </a:solidFill>
              </a:rPr>
            </a:br>
            <a:r>
              <a:rPr lang="el-GR" sz="2000" dirty="0">
                <a:solidFill>
                  <a:srgbClr val="000066"/>
                </a:solidFill>
              </a:rPr>
              <a:t>στην πράξη</a:t>
            </a:r>
          </a:p>
        </p:txBody>
      </p:sp>
      <p:sp>
        <p:nvSpPr>
          <p:cNvPr id="14345" name="Rectangle 9"/>
          <p:cNvSpPr>
            <a:spLocks noChangeArrowheads="1"/>
          </p:cNvSpPr>
          <p:nvPr/>
        </p:nvSpPr>
        <p:spPr bwMode="auto">
          <a:xfrm>
            <a:off x="455613" y="276225"/>
            <a:ext cx="8466137" cy="793750"/>
          </a:xfrm>
          <a:prstGeom prst="rect">
            <a:avLst/>
          </a:prstGeom>
          <a:noFill/>
          <a:ln w="9525">
            <a:noFill/>
            <a:miter lim="800000"/>
            <a:headEnd/>
            <a:tailEnd/>
          </a:ln>
          <a:effectLst/>
        </p:spPr>
        <p:txBody>
          <a:bodyPr anchor="ctr">
            <a:spAutoFit/>
          </a:bodyPr>
          <a:lstStyle/>
          <a:p>
            <a:pPr algn="ctr"/>
            <a:r>
              <a:rPr lang="el-GR" sz="2800" b="1" dirty="0">
                <a:solidFill>
                  <a:srgbClr val="800000"/>
                </a:solidFill>
                <a:latin typeface="Arial Narrow" pitchFamily="34" charset="0"/>
                <a:cs typeface="Arial" pitchFamily="34" charset="0"/>
              </a:rPr>
              <a:t>Λόγοι</a:t>
            </a:r>
            <a:r>
              <a:rPr lang="el-GR" sz="2800" b="1" dirty="0">
                <a:solidFill>
                  <a:srgbClr val="800000"/>
                </a:solidFill>
                <a:latin typeface="Arial Narrow" pitchFamily="34" charset="0"/>
                <a:ea typeface="Athens" charset="-95"/>
                <a:cs typeface="Arial" pitchFamily="34" charset="0"/>
              </a:rPr>
              <a:t> εκχώρησης επιχειρηματικών </a:t>
            </a:r>
            <a:r>
              <a:rPr lang="el-GR" sz="2800" b="1" dirty="0" smtClean="0">
                <a:solidFill>
                  <a:srgbClr val="800000"/>
                </a:solidFill>
                <a:latin typeface="Arial Narrow" pitchFamily="34" charset="0"/>
                <a:ea typeface="Athens" charset="-95"/>
                <a:cs typeface="Arial" pitchFamily="34" charset="0"/>
              </a:rPr>
              <a:t>απαιτήσεων [2]</a:t>
            </a:r>
            <a:r>
              <a:rPr lang="el-GR" sz="2800" b="1" dirty="0">
                <a:solidFill>
                  <a:srgbClr val="800000"/>
                </a:solidFill>
                <a:latin typeface="Arial Narrow" pitchFamily="34" charset="0"/>
                <a:cs typeface="Arial" pitchFamily="34" charset="0"/>
              </a:rPr>
              <a:t/>
            </a:r>
            <a:br>
              <a:rPr lang="el-GR" sz="2800" b="1" dirty="0">
                <a:solidFill>
                  <a:srgbClr val="800000"/>
                </a:solidFill>
                <a:latin typeface="Arial Narrow" pitchFamily="34" charset="0"/>
                <a:cs typeface="Arial" pitchFamily="34" charset="0"/>
              </a:rPr>
            </a:br>
            <a:endParaRPr lang="el-GR" b="1" dirty="0">
              <a:solidFill>
                <a:srgbClr val="800000"/>
              </a:solidFill>
            </a:endParaRPr>
          </a:p>
        </p:txBody>
      </p:sp>
      <p:grpSp>
        <p:nvGrpSpPr>
          <p:cNvPr id="2" name="Group 10"/>
          <p:cNvGrpSpPr>
            <a:grpSpLocks/>
          </p:cNvGrpSpPr>
          <p:nvPr/>
        </p:nvGrpSpPr>
        <p:grpSpPr bwMode="auto">
          <a:xfrm>
            <a:off x="1981200" y="1412875"/>
            <a:ext cx="5649913" cy="819150"/>
            <a:chOff x="1352" y="1064"/>
            <a:chExt cx="3856" cy="516"/>
          </a:xfrm>
        </p:grpSpPr>
        <p:sp>
          <p:nvSpPr>
            <p:cNvPr id="14351" name="Line 11"/>
            <p:cNvSpPr>
              <a:spLocks noChangeShapeType="1"/>
            </p:cNvSpPr>
            <p:nvPr/>
          </p:nvSpPr>
          <p:spPr bwMode="auto">
            <a:xfrm flipH="1">
              <a:off x="1352" y="1064"/>
              <a:ext cx="1456" cy="480"/>
            </a:xfrm>
            <a:prstGeom prst="line">
              <a:avLst/>
            </a:prstGeom>
            <a:noFill/>
            <a:ln w="22225">
              <a:solidFill>
                <a:srgbClr val="993300"/>
              </a:solidFill>
              <a:round/>
              <a:headEnd/>
              <a:tailEnd/>
            </a:ln>
            <a:effectLst/>
          </p:spPr>
          <p:txBody>
            <a:bodyPr wrap="none" anchor="ctr"/>
            <a:lstStyle/>
            <a:p>
              <a:endParaRPr lang="el-GR" dirty="0"/>
            </a:p>
          </p:txBody>
        </p:sp>
        <p:sp>
          <p:nvSpPr>
            <p:cNvPr id="14352" name="Line 12"/>
            <p:cNvSpPr>
              <a:spLocks noChangeShapeType="1"/>
            </p:cNvSpPr>
            <p:nvPr/>
          </p:nvSpPr>
          <p:spPr bwMode="auto">
            <a:xfrm>
              <a:off x="2808" y="1064"/>
              <a:ext cx="2400" cy="512"/>
            </a:xfrm>
            <a:prstGeom prst="line">
              <a:avLst/>
            </a:prstGeom>
            <a:noFill/>
            <a:ln w="22225">
              <a:solidFill>
                <a:srgbClr val="993300"/>
              </a:solidFill>
              <a:round/>
              <a:headEnd/>
              <a:tailEnd/>
            </a:ln>
            <a:effectLst/>
          </p:spPr>
          <p:txBody>
            <a:bodyPr wrap="none" anchor="ctr"/>
            <a:lstStyle/>
            <a:p>
              <a:endParaRPr lang="el-GR" dirty="0"/>
            </a:p>
          </p:txBody>
        </p:sp>
        <p:sp>
          <p:nvSpPr>
            <p:cNvPr id="14353" name="Line 13"/>
            <p:cNvSpPr>
              <a:spLocks noChangeShapeType="1"/>
            </p:cNvSpPr>
            <p:nvPr/>
          </p:nvSpPr>
          <p:spPr bwMode="auto">
            <a:xfrm>
              <a:off x="2808" y="1068"/>
              <a:ext cx="544" cy="512"/>
            </a:xfrm>
            <a:prstGeom prst="line">
              <a:avLst/>
            </a:prstGeom>
            <a:noFill/>
            <a:ln w="22225">
              <a:solidFill>
                <a:srgbClr val="993300"/>
              </a:solidFill>
              <a:round/>
              <a:headEnd/>
              <a:tailEnd/>
            </a:ln>
            <a:effectLst/>
          </p:spPr>
          <p:txBody>
            <a:bodyPr wrap="none" anchor="ctr"/>
            <a:lstStyle/>
            <a:p>
              <a:endParaRPr lang="el-GR" dirty="0"/>
            </a:p>
          </p:txBody>
        </p:sp>
      </p:grpSp>
      <p:sp>
        <p:nvSpPr>
          <p:cNvPr id="14347" name="Line 14"/>
          <p:cNvSpPr>
            <a:spLocks noChangeShapeType="1"/>
          </p:cNvSpPr>
          <p:nvPr/>
        </p:nvSpPr>
        <p:spPr bwMode="auto">
          <a:xfrm>
            <a:off x="1652588" y="4000500"/>
            <a:ext cx="0" cy="558800"/>
          </a:xfrm>
          <a:prstGeom prst="line">
            <a:avLst/>
          </a:prstGeom>
          <a:noFill/>
          <a:ln w="22225">
            <a:solidFill>
              <a:srgbClr val="800000"/>
            </a:solidFill>
            <a:round/>
            <a:headEnd/>
            <a:tailEnd type="stealth" w="med" len="med"/>
          </a:ln>
          <a:effectLst/>
        </p:spPr>
        <p:txBody>
          <a:bodyPr wrap="none" anchor="ctr"/>
          <a:lstStyle/>
          <a:p>
            <a:endParaRPr lang="el-GR" dirty="0"/>
          </a:p>
        </p:txBody>
      </p:sp>
      <p:sp>
        <p:nvSpPr>
          <p:cNvPr id="14348" name="Line 15"/>
          <p:cNvSpPr>
            <a:spLocks noChangeShapeType="1"/>
          </p:cNvSpPr>
          <p:nvPr/>
        </p:nvSpPr>
        <p:spPr bwMode="auto">
          <a:xfrm>
            <a:off x="4829175" y="4000500"/>
            <a:ext cx="0" cy="558800"/>
          </a:xfrm>
          <a:prstGeom prst="line">
            <a:avLst/>
          </a:prstGeom>
          <a:noFill/>
          <a:ln w="22225">
            <a:solidFill>
              <a:srgbClr val="800000"/>
            </a:solidFill>
            <a:round/>
            <a:headEnd/>
            <a:tailEnd type="stealth" w="med" len="med"/>
          </a:ln>
          <a:effectLst/>
        </p:spPr>
        <p:txBody>
          <a:bodyPr wrap="none" anchor="ctr"/>
          <a:lstStyle/>
          <a:p>
            <a:endParaRPr lang="el-GR" dirty="0"/>
          </a:p>
        </p:txBody>
      </p:sp>
      <p:sp>
        <p:nvSpPr>
          <p:cNvPr id="14349" name="Line 16"/>
          <p:cNvSpPr>
            <a:spLocks noChangeShapeType="1"/>
          </p:cNvSpPr>
          <p:nvPr/>
        </p:nvSpPr>
        <p:spPr bwMode="auto">
          <a:xfrm>
            <a:off x="7585075" y="3717925"/>
            <a:ext cx="11113" cy="719138"/>
          </a:xfrm>
          <a:prstGeom prst="line">
            <a:avLst/>
          </a:prstGeom>
          <a:noFill/>
          <a:ln w="22225">
            <a:solidFill>
              <a:srgbClr val="800000"/>
            </a:solidFill>
            <a:round/>
            <a:headEnd/>
            <a:tailEnd type="stealth" w="med" len="med"/>
          </a:ln>
          <a:effectLst/>
        </p:spPr>
        <p:txBody>
          <a:bodyPr wrap="none" anchor="ctr"/>
          <a:lstStyle/>
          <a:p>
            <a:endParaRPr lang="el-GR" dirty="0"/>
          </a:p>
        </p:txBody>
      </p:sp>
      <p:sp>
        <p:nvSpPr>
          <p:cNvPr id="14350" name="Text Box 17"/>
          <p:cNvSpPr txBox="1">
            <a:spLocks noChangeArrowheads="1"/>
          </p:cNvSpPr>
          <p:nvPr/>
        </p:nvSpPr>
        <p:spPr bwMode="auto">
          <a:xfrm>
            <a:off x="0" y="5661025"/>
            <a:ext cx="6372225" cy="642938"/>
          </a:xfrm>
          <a:prstGeom prst="rect">
            <a:avLst/>
          </a:prstGeom>
          <a:noFill/>
          <a:ln w="0" algn="ctr">
            <a:noFill/>
            <a:prstDash val="dash"/>
            <a:miter lim="800000"/>
            <a:headEnd/>
            <a:tailEnd/>
          </a:ln>
          <a:effectLst/>
        </p:spPr>
        <p:txBody>
          <a:bodyPr>
            <a:spAutoFit/>
          </a:bodyPr>
          <a:lstStyle/>
          <a:p>
            <a:pPr marL="88900" indent="-88900">
              <a:lnSpc>
                <a:spcPct val="90000"/>
              </a:lnSpc>
              <a:spcBef>
                <a:spcPct val="50000"/>
              </a:spcBef>
            </a:pPr>
            <a:r>
              <a:rPr lang="el-GR" sz="1600" b="1" dirty="0">
                <a:solidFill>
                  <a:srgbClr val="CC0000"/>
                </a:solidFill>
              </a:rPr>
              <a:t>*</a:t>
            </a:r>
            <a:r>
              <a:rPr lang="en-US" sz="1200" i="1" dirty="0"/>
              <a:t> </a:t>
            </a:r>
            <a:r>
              <a:rPr lang="el-GR" sz="1200" i="1" dirty="0"/>
              <a:t>Στην πράξη, η εκχώρηση απαιτήσεων γίνεται πολλές φορές χωρίς δικαίωμα αναγωγής όχι </a:t>
            </a:r>
            <a:r>
              <a:rPr lang="en-US" sz="1200" i="1" dirty="0"/>
              <a:t/>
            </a:r>
            <a:br>
              <a:rPr lang="en-US" sz="1200" i="1" dirty="0"/>
            </a:br>
            <a:r>
              <a:rPr lang="el-GR" sz="1200" i="1" dirty="0"/>
              <a:t>για ολόκληρο το ονομαστικό ποσό των απαιτήσεων, αλλά για ποσοστό, πάνω από το οποίο διατηρεί το δικαίωμα αναγωγής </a:t>
            </a:r>
            <a:r>
              <a:rPr lang="en-US" sz="1200" i="1" dirty="0"/>
              <a:t>(risk sharing agreement).</a:t>
            </a:r>
            <a:endParaRPr lang="el-GR" sz="1200" i="1" dirty="0"/>
          </a:p>
        </p:txBody>
      </p:sp>
    </p:spTree>
  </p:cSld>
  <p:clrMapOvr>
    <a:masterClrMapping/>
  </p:clrMapOvr>
  <p:transition spd="med">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7813"/>
            <a:ext cx="8229600" cy="1063625"/>
          </a:xfrm>
          <a:noFill/>
        </p:spPr>
        <p:txBody>
          <a:bodyPr>
            <a:normAutofit fontScale="90000"/>
          </a:bodyPr>
          <a:lstStyle/>
          <a:p>
            <a:pPr eaLnBrk="1" hangingPunct="1"/>
            <a:r>
              <a:rPr lang="el-GR" b="1" dirty="0" smtClean="0">
                <a:solidFill>
                  <a:srgbClr val="7030A0"/>
                </a:solidFill>
              </a:rPr>
              <a:t>Χρόνος αναγνώρισης δανείων, καταθέσεων, ομολογιακών δανείων</a:t>
            </a:r>
          </a:p>
        </p:txBody>
      </p:sp>
      <p:sp>
        <p:nvSpPr>
          <p:cNvPr id="15363" name="Rectangle 3"/>
          <p:cNvSpPr>
            <a:spLocks noGrp="1" noChangeArrowheads="1"/>
          </p:cNvSpPr>
          <p:nvPr>
            <p:ph type="body" idx="1"/>
          </p:nvPr>
        </p:nvSpPr>
        <p:spPr>
          <a:xfrm>
            <a:off x="457200" y="1600200"/>
            <a:ext cx="8007350" cy="4530725"/>
          </a:xfrm>
        </p:spPr>
        <p:txBody>
          <a:bodyPr>
            <a:noAutofit/>
          </a:bodyPr>
          <a:lstStyle/>
          <a:p>
            <a:pPr marL="0" indent="0" algn="just" eaLnBrk="1" hangingPunct="1">
              <a:lnSpc>
                <a:spcPct val="160000"/>
              </a:lnSpc>
              <a:buFont typeface="Wingdings" pitchFamily="2" charset="2"/>
              <a:buNone/>
            </a:pPr>
            <a:r>
              <a:rPr lang="el-GR" dirty="0" smtClean="0">
                <a:solidFill>
                  <a:srgbClr val="000066"/>
                </a:solidFill>
              </a:rPr>
              <a:t>Οι δανειακές συμβάσεις είναι </a:t>
            </a:r>
            <a:r>
              <a:rPr lang="en-US" dirty="0" smtClean="0">
                <a:solidFill>
                  <a:srgbClr val="000066"/>
                </a:solidFill>
              </a:rPr>
              <a:t>re</a:t>
            </a:r>
            <a:r>
              <a:rPr lang="el-GR" dirty="0" smtClean="0">
                <a:solidFill>
                  <a:srgbClr val="000066"/>
                </a:solidFill>
              </a:rPr>
              <a:t> καταρτιζόμενες, που σημαίνει ότι για την καταχώρισή τους / αναγώρισή τους στα λογιστικά βιβλία πρέπει να γίνει και καταβολή/ είσπραξη των σχετικών ποσών στους/από τους πελάτες, αντίστοιχα.</a:t>
            </a:r>
          </a:p>
        </p:txBody>
      </p:sp>
    </p:spTree>
  </p:cSld>
  <p:clrMapOvr>
    <a:masterClrMapping/>
  </p:clrMapOvr>
  <p:transition spd="med">
    <p:fade/>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5613" y="276225"/>
            <a:ext cx="8077200" cy="560388"/>
          </a:xfrm>
          <a:noFill/>
        </p:spPr>
        <p:txBody>
          <a:bodyPr>
            <a:normAutofit fontScale="90000"/>
          </a:bodyPr>
          <a:lstStyle/>
          <a:p>
            <a:pPr eaLnBrk="1" hangingPunct="1"/>
            <a:r>
              <a:rPr lang="el-GR" b="1" dirty="0" smtClean="0">
                <a:solidFill>
                  <a:srgbClr val="C00000"/>
                </a:solidFill>
              </a:rPr>
              <a:t>Διακοπή αναγνώρισης / Διαγραφή</a:t>
            </a:r>
          </a:p>
        </p:txBody>
      </p:sp>
      <p:sp>
        <p:nvSpPr>
          <p:cNvPr id="16387" name="Rectangle 3"/>
          <p:cNvSpPr>
            <a:spLocks noGrp="1" noChangeArrowheads="1"/>
          </p:cNvSpPr>
          <p:nvPr>
            <p:ph type="body" idx="1"/>
          </p:nvPr>
        </p:nvSpPr>
        <p:spPr>
          <a:xfrm>
            <a:off x="460375" y="1719263"/>
            <a:ext cx="8288338" cy="4411662"/>
          </a:xfrm>
        </p:spPr>
        <p:txBody>
          <a:bodyPr>
            <a:normAutofit/>
          </a:bodyPr>
          <a:lstStyle/>
          <a:p>
            <a:pPr marL="0" indent="0" algn="just" eaLnBrk="1" hangingPunct="1">
              <a:lnSpc>
                <a:spcPct val="120000"/>
              </a:lnSpc>
              <a:buFont typeface="Wingdings" pitchFamily="2" charset="2"/>
              <a:buNone/>
            </a:pPr>
            <a:r>
              <a:rPr lang="el-GR" sz="2800" dirty="0" smtClean="0">
                <a:solidFill>
                  <a:srgbClr val="000066"/>
                </a:solidFill>
              </a:rPr>
              <a:t>Σύμφωνα με το </a:t>
            </a:r>
            <a:r>
              <a:rPr lang="en-US" sz="2800" dirty="0" smtClean="0">
                <a:solidFill>
                  <a:srgbClr val="000066"/>
                </a:solidFill>
              </a:rPr>
              <a:t>IAS 38, </a:t>
            </a:r>
            <a:r>
              <a:rPr lang="el-GR" sz="2800" dirty="0" smtClean="0">
                <a:solidFill>
                  <a:srgbClr val="000066"/>
                </a:solidFill>
              </a:rPr>
              <a:t>μία οικονομική μονάδα </a:t>
            </a:r>
            <a:br>
              <a:rPr lang="el-GR" sz="2800" dirty="0" smtClean="0">
                <a:solidFill>
                  <a:srgbClr val="000066"/>
                </a:solidFill>
              </a:rPr>
            </a:br>
            <a:r>
              <a:rPr lang="el-GR" sz="2800" dirty="0" smtClean="0">
                <a:solidFill>
                  <a:srgbClr val="000066"/>
                </a:solidFill>
              </a:rPr>
              <a:t>οφείλει να διαγράψει ολόκληρο ή μέρος ενός χρηματοοικονομικού στοιχείου ενεργητικού, </a:t>
            </a:r>
            <a:br>
              <a:rPr lang="el-GR" sz="2800" dirty="0" smtClean="0">
                <a:solidFill>
                  <a:srgbClr val="000066"/>
                </a:solidFill>
              </a:rPr>
            </a:br>
            <a:r>
              <a:rPr lang="el-GR" sz="2800" b="1" dirty="0" smtClean="0">
                <a:solidFill>
                  <a:srgbClr val="000066"/>
                </a:solidFill>
              </a:rPr>
              <a:t>όταν και μόνο όταν</a:t>
            </a:r>
            <a:r>
              <a:rPr lang="el-GR" sz="2800" dirty="0" smtClean="0">
                <a:solidFill>
                  <a:srgbClr val="000066"/>
                </a:solidFill>
              </a:rPr>
              <a:t> τα συμβατικά δικαιώματα </a:t>
            </a:r>
            <a:br>
              <a:rPr lang="el-GR" sz="2800" dirty="0" smtClean="0">
                <a:solidFill>
                  <a:srgbClr val="000066"/>
                </a:solidFill>
              </a:rPr>
            </a:br>
            <a:r>
              <a:rPr lang="el-GR" sz="2800" dirty="0" smtClean="0">
                <a:solidFill>
                  <a:srgbClr val="000066"/>
                </a:solidFill>
              </a:rPr>
              <a:t>στις χρηματοροές, που απορρέουν από το χρηματοοικονομικό στοιχείο ενεργητικού </a:t>
            </a:r>
            <a:br>
              <a:rPr lang="el-GR" sz="2800" dirty="0" smtClean="0">
                <a:solidFill>
                  <a:srgbClr val="000066"/>
                </a:solidFill>
              </a:rPr>
            </a:br>
            <a:r>
              <a:rPr lang="el-GR" sz="2800" dirty="0" smtClean="0">
                <a:solidFill>
                  <a:srgbClr val="000066"/>
                </a:solidFill>
              </a:rPr>
              <a:t>(ή από μέρος του χρηματοοικονομικού στοιχείου ενεργητικού) έχουν λήξει.</a:t>
            </a:r>
          </a:p>
        </p:txBody>
      </p:sp>
    </p:spTree>
  </p:cSld>
  <p:clrMapOvr>
    <a:masterClrMapping/>
  </p:clrMapOvr>
  <p:transition spd="med">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6225"/>
            <a:ext cx="9144000" cy="447675"/>
          </a:xfrm>
          <a:noFill/>
        </p:spPr>
        <p:txBody>
          <a:bodyPr>
            <a:normAutofit fontScale="90000"/>
          </a:bodyPr>
          <a:lstStyle/>
          <a:p>
            <a:pPr eaLnBrk="1" hangingPunct="1"/>
            <a:r>
              <a:rPr lang="el-GR" b="1" dirty="0" smtClean="0">
                <a:solidFill>
                  <a:srgbClr val="C00000"/>
                </a:solidFill>
              </a:rPr>
              <a:t>Διακοπή αναγνώρισης (</a:t>
            </a:r>
            <a:r>
              <a:rPr lang="en-US" b="1" dirty="0" smtClean="0">
                <a:solidFill>
                  <a:srgbClr val="C00000"/>
                </a:solidFill>
              </a:rPr>
              <a:t>derecognition)</a:t>
            </a:r>
            <a:endParaRPr lang="el-GR" b="1" dirty="0" smtClean="0">
              <a:solidFill>
                <a:srgbClr val="C00000"/>
              </a:solidFill>
            </a:endParaRPr>
          </a:p>
        </p:txBody>
      </p:sp>
      <p:sp>
        <p:nvSpPr>
          <p:cNvPr id="17411" name="Line 3"/>
          <p:cNvSpPr>
            <a:spLocks noChangeShapeType="1"/>
          </p:cNvSpPr>
          <p:nvPr/>
        </p:nvSpPr>
        <p:spPr bwMode="auto">
          <a:xfrm>
            <a:off x="4645025" y="1327150"/>
            <a:ext cx="2519363" cy="1295400"/>
          </a:xfrm>
          <a:prstGeom prst="line">
            <a:avLst/>
          </a:prstGeom>
          <a:noFill/>
          <a:ln w="22225">
            <a:solidFill>
              <a:srgbClr val="000066"/>
            </a:solidFill>
            <a:miter lim="800000"/>
            <a:headEnd/>
            <a:tailEnd/>
          </a:ln>
          <a:effectLst/>
        </p:spPr>
        <p:txBody>
          <a:bodyPr wrap="none" anchor="ctr"/>
          <a:lstStyle/>
          <a:p>
            <a:endParaRPr lang="el-GR" dirty="0"/>
          </a:p>
        </p:txBody>
      </p:sp>
      <p:sp>
        <p:nvSpPr>
          <p:cNvPr id="17412" name="Line 4"/>
          <p:cNvSpPr>
            <a:spLocks noChangeShapeType="1"/>
          </p:cNvSpPr>
          <p:nvPr/>
        </p:nvSpPr>
        <p:spPr bwMode="auto">
          <a:xfrm>
            <a:off x="4645025" y="1327150"/>
            <a:ext cx="0" cy="1441450"/>
          </a:xfrm>
          <a:prstGeom prst="line">
            <a:avLst/>
          </a:prstGeom>
          <a:noFill/>
          <a:ln w="22225">
            <a:solidFill>
              <a:srgbClr val="000066"/>
            </a:solidFill>
            <a:round/>
            <a:headEnd type="none" w="sm" len="sm"/>
            <a:tailEnd type="none" w="sm" len="sm"/>
          </a:ln>
          <a:effectLst/>
        </p:spPr>
        <p:txBody>
          <a:bodyPr wrap="none" anchor="ctr"/>
          <a:lstStyle/>
          <a:p>
            <a:endParaRPr lang="el-GR" dirty="0"/>
          </a:p>
        </p:txBody>
      </p:sp>
      <p:sp>
        <p:nvSpPr>
          <p:cNvPr id="17413" name="Line 5"/>
          <p:cNvSpPr>
            <a:spLocks noChangeShapeType="1"/>
          </p:cNvSpPr>
          <p:nvPr/>
        </p:nvSpPr>
        <p:spPr bwMode="auto">
          <a:xfrm flipH="1">
            <a:off x="2124075" y="1327150"/>
            <a:ext cx="2517775" cy="1296988"/>
          </a:xfrm>
          <a:prstGeom prst="line">
            <a:avLst/>
          </a:prstGeom>
          <a:noFill/>
          <a:ln w="22225">
            <a:solidFill>
              <a:srgbClr val="000066"/>
            </a:solidFill>
            <a:miter lim="800000"/>
            <a:headEnd/>
            <a:tailEnd/>
          </a:ln>
          <a:effectLst/>
        </p:spPr>
        <p:txBody>
          <a:bodyPr wrap="none" anchor="ctr"/>
          <a:lstStyle/>
          <a:p>
            <a:endParaRPr lang="el-GR" dirty="0"/>
          </a:p>
        </p:txBody>
      </p:sp>
      <p:sp>
        <p:nvSpPr>
          <p:cNvPr id="17414" name="Text Box 6"/>
          <p:cNvSpPr txBox="1">
            <a:spLocks noChangeArrowheads="1"/>
          </p:cNvSpPr>
          <p:nvPr/>
        </p:nvSpPr>
        <p:spPr bwMode="auto">
          <a:xfrm>
            <a:off x="827088" y="2840038"/>
            <a:ext cx="2376487" cy="1658937"/>
          </a:xfrm>
          <a:prstGeom prst="rect">
            <a:avLst/>
          </a:prstGeom>
          <a:noFill/>
          <a:ln w="9525" algn="ctr">
            <a:noFill/>
            <a:miter lim="800000"/>
            <a:headEnd/>
            <a:tailEnd/>
          </a:ln>
          <a:effectLst/>
        </p:spPr>
        <p:txBody>
          <a:bodyPr/>
          <a:lstStyle/>
          <a:p>
            <a:pPr>
              <a:lnSpc>
                <a:spcPct val="90000"/>
              </a:lnSpc>
              <a:spcBef>
                <a:spcPct val="20000"/>
              </a:spcBef>
              <a:buClr>
                <a:schemeClr val="accent1"/>
              </a:buClr>
              <a:buSzPct val="65000"/>
              <a:buFont typeface="Wingdings" pitchFamily="2" charset="2"/>
              <a:buNone/>
              <a:tabLst>
                <a:tab pos="263525" algn="l"/>
              </a:tabLst>
            </a:pPr>
            <a:r>
              <a:rPr lang="el-GR" sz="2200" dirty="0">
                <a:solidFill>
                  <a:srgbClr val="000066"/>
                </a:solidFill>
              </a:rPr>
              <a:t>Ουσιαστική μεταφορά όλων των κινδύνων και ωφελειών στον αγοραστή</a:t>
            </a:r>
          </a:p>
        </p:txBody>
      </p:sp>
      <p:sp>
        <p:nvSpPr>
          <p:cNvPr id="17415" name="Text Box 7"/>
          <p:cNvSpPr txBox="1">
            <a:spLocks noChangeArrowheads="1"/>
          </p:cNvSpPr>
          <p:nvPr/>
        </p:nvSpPr>
        <p:spPr bwMode="auto">
          <a:xfrm>
            <a:off x="3600450" y="2840038"/>
            <a:ext cx="2087563" cy="1658937"/>
          </a:xfrm>
          <a:prstGeom prst="rect">
            <a:avLst/>
          </a:prstGeom>
          <a:noFill/>
          <a:ln w="9525" algn="ctr">
            <a:noFill/>
            <a:miter lim="800000"/>
            <a:headEnd/>
            <a:tailEnd/>
          </a:ln>
          <a:effectLst/>
        </p:spPr>
        <p:txBody>
          <a:bodyPr/>
          <a:lstStyle/>
          <a:p>
            <a:pPr>
              <a:lnSpc>
                <a:spcPct val="90000"/>
              </a:lnSpc>
              <a:spcBef>
                <a:spcPct val="20000"/>
              </a:spcBef>
              <a:buClr>
                <a:schemeClr val="accent1"/>
              </a:buClr>
              <a:buSzPct val="65000"/>
              <a:buFont typeface="Wingdings" pitchFamily="2" charset="2"/>
              <a:buNone/>
              <a:tabLst>
                <a:tab pos="263525" algn="l"/>
              </a:tabLst>
            </a:pPr>
            <a:r>
              <a:rPr lang="el-GR" sz="2200" dirty="0">
                <a:solidFill>
                  <a:srgbClr val="000066"/>
                </a:solidFill>
              </a:rPr>
              <a:t>Δυνατότητα του αγοραστή να πωλήσει την απαίτηση</a:t>
            </a:r>
          </a:p>
        </p:txBody>
      </p:sp>
      <p:sp>
        <p:nvSpPr>
          <p:cNvPr id="17416" name="Text Box 8"/>
          <p:cNvSpPr txBox="1">
            <a:spLocks noChangeArrowheads="1"/>
          </p:cNvSpPr>
          <p:nvPr/>
        </p:nvSpPr>
        <p:spPr bwMode="auto">
          <a:xfrm>
            <a:off x="6156325" y="2840038"/>
            <a:ext cx="2447925" cy="1655762"/>
          </a:xfrm>
          <a:prstGeom prst="rect">
            <a:avLst/>
          </a:prstGeom>
          <a:noFill/>
          <a:ln w="9525" algn="ctr">
            <a:noFill/>
            <a:miter lim="800000"/>
            <a:headEnd/>
            <a:tailEnd/>
          </a:ln>
          <a:effectLst/>
        </p:spPr>
        <p:txBody>
          <a:bodyPr/>
          <a:lstStyle/>
          <a:p>
            <a:pPr algn="ctr">
              <a:lnSpc>
                <a:spcPct val="90000"/>
              </a:lnSpc>
              <a:spcBef>
                <a:spcPct val="20000"/>
              </a:spcBef>
              <a:buClr>
                <a:schemeClr val="accent1"/>
              </a:buClr>
              <a:buSzPct val="65000"/>
              <a:buFont typeface="Wingdings" pitchFamily="2" charset="2"/>
              <a:buNone/>
              <a:tabLst>
                <a:tab pos="263525" algn="l"/>
              </a:tabLst>
            </a:pPr>
            <a:r>
              <a:rPr lang="el-GR" sz="2200" dirty="0">
                <a:solidFill>
                  <a:srgbClr val="000066"/>
                </a:solidFill>
              </a:rPr>
              <a:t>Διακράτηση στην ουσία από τον πωλητή όλων </a:t>
            </a:r>
            <a:br>
              <a:rPr lang="el-GR" sz="2200" dirty="0">
                <a:solidFill>
                  <a:srgbClr val="000066"/>
                </a:solidFill>
              </a:rPr>
            </a:br>
            <a:r>
              <a:rPr lang="el-GR" sz="2200" dirty="0">
                <a:solidFill>
                  <a:srgbClr val="000066"/>
                </a:solidFill>
              </a:rPr>
              <a:t>των κινδύνων </a:t>
            </a:r>
            <a:br>
              <a:rPr lang="el-GR" sz="2200" dirty="0">
                <a:solidFill>
                  <a:srgbClr val="000066"/>
                </a:solidFill>
              </a:rPr>
            </a:br>
            <a:r>
              <a:rPr lang="el-GR" sz="2200" dirty="0">
                <a:solidFill>
                  <a:srgbClr val="000066"/>
                </a:solidFill>
              </a:rPr>
              <a:t>και ωφελειών</a:t>
            </a:r>
          </a:p>
        </p:txBody>
      </p:sp>
      <p:sp>
        <p:nvSpPr>
          <p:cNvPr id="17417" name="Text Box 9"/>
          <p:cNvSpPr txBox="1">
            <a:spLocks noChangeArrowheads="1"/>
          </p:cNvSpPr>
          <p:nvPr/>
        </p:nvSpPr>
        <p:spPr bwMode="auto">
          <a:xfrm rot="-1800000">
            <a:off x="1901825" y="2039938"/>
            <a:ext cx="1141413" cy="393700"/>
          </a:xfrm>
          <a:prstGeom prst="rect">
            <a:avLst/>
          </a:prstGeom>
          <a:noFill/>
          <a:ln w="9525" algn="ctr">
            <a:noFill/>
            <a:miter lim="800000"/>
            <a:headEnd/>
            <a:tailEnd/>
          </a:ln>
          <a:effectLst/>
        </p:spPr>
        <p:txBody>
          <a:bodyPr wrap="none">
            <a:spAutoFit/>
          </a:bodyPr>
          <a:lstStyle/>
          <a:p>
            <a:pPr>
              <a:lnSpc>
                <a:spcPct val="90000"/>
              </a:lnSpc>
              <a:spcBef>
                <a:spcPct val="20000"/>
              </a:spcBef>
              <a:buClr>
                <a:schemeClr val="accent1"/>
              </a:buClr>
              <a:buSzPct val="65000"/>
              <a:buFont typeface="Wingdings" pitchFamily="2" charset="2"/>
              <a:buNone/>
              <a:tabLst>
                <a:tab pos="263525" algn="l"/>
              </a:tabLst>
            </a:pPr>
            <a:r>
              <a:rPr lang="el-GR" sz="2200" dirty="0">
                <a:solidFill>
                  <a:srgbClr val="000066"/>
                </a:solidFill>
              </a:rPr>
              <a:t>Κίνδυνοι</a:t>
            </a:r>
          </a:p>
        </p:txBody>
      </p:sp>
      <p:sp>
        <p:nvSpPr>
          <p:cNvPr id="17418" name="Text Box 10"/>
          <p:cNvSpPr txBox="1">
            <a:spLocks noChangeArrowheads="1"/>
          </p:cNvSpPr>
          <p:nvPr/>
        </p:nvSpPr>
        <p:spPr bwMode="auto">
          <a:xfrm rot="1620000">
            <a:off x="6072188" y="2014538"/>
            <a:ext cx="1236662" cy="393700"/>
          </a:xfrm>
          <a:prstGeom prst="rect">
            <a:avLst/>
          </a:prstGeom>
          <a:noFill/>
          <a:ln w="9525" algn="ctr">
            <a:noFill/>
            <a:miter lim="800000"/>
            <a:headEnd/>
            <a:tailEnd/>
          </a:ln>
          <a:effectLst/>
        </p:spPr>
        <p:txBody>
          <a:bodyPr>
            <a:spAutoFit/>
          </a:bodyPr>
          <a:lstStyle/>
          <a:p>
            <a:pPr>
              <a:lnSpc>
                <a:spcPct val="90000"/>
              </a:lnSpc>
              <a:spcBef>
                <a:spcPct val="20000"/>
              </a:spcBef>
              <a:buClr>
                <a:schemeClr val="accent1"/>
              </a:buClr>
              <a:buSzPct val="65000"/>
              <a:buFont typeface="Wingdings" pitchFamily="2" charset="2"/>
              <a:buNone/>
              <a:tabLst>
                <a:tab pos="263525" algn="l"/>
              </a:tabLst>
            </a:pPr>
            <a:r>
              <a:rPr lang="el-GR" sz="2200" dirty="0">
                <a:solidFill>
                  <a:srgbClr val="000066"/>
                </a:solidFill>
              </a:rPr>
              <a:t>Κίνδυνοι</a:t>
            </a:r>
          </a:p>
        </p:txBody>
      </p:sp>
      <p:sp>
        <p:nvSpPr>
          <p:cNvPr id="17419" name="Text Box 11"/>
          <p:cNvSpPr txBox="1">
            <a:spLocks noChangeArrowheads="1"/>
          </p:cNvSpPr>
          <p:nvPr/>
        </p:nvSpPr>
        <p:spPr bwMode="auto">
          <a:xfrm rot="-5400000">
            <a:off x="3902869" y="2023269"/>
            <a:ext cx="1146175" cy="338137"/>
          </a:xfrm>
          <a:prstGeom prst="rect">
            <a:avLst/>
          </a:prstGeom>
          <a:noFill/>
          <a:ln w="9525" algn="ctr">
            <a:noFill/>
            <a:miter lim="800000"/>
            <a:headEnd/>
            <a:tailEnd/>
          </a:ln>
          <a:effectLst/>
        </p:spPr>
        <p:txBody>
          <a:bodyPr wrap="none">
            <a:spAutoFit/>
          </a:bodyPr>
          <a:lstStyle/>
          <a:p>
            <a:pPr>
              <a:lnSpc>
                <a:spcPct val="90000"/>
              </a:lnSpc>
              <a:spcBef>
                <a:spcPct val="20000"/>
              </a:spcBef>
              <a:buClr>
                <a:schemeClr val="accent1"/>
              </a:buClr>
              <a:buSzPct val="65000"/>
              <a:buFont typeface="Wingdings" pitchFamily="2" charset="2"/>
              <a:buNone/>
              <a:tabLst>
                <a:tab pos="263525" algn="l"/>
              </a:tabLst>
            </a:pPr>
            <a:r>
              <a:rPr lang="el-GR" sz="2000" dirty="0">
                <a:solidFill>
                  <a:srgbClr val="000066"/>
                </a:solidFill>
              </a:rPr>
              <a:t>Έλεγχος</a:t>
            </a:r>
          </a:p>
        </p:txBody>
      </p:sp>
      <p:grpSp>
        <p:nvGrpSpPr>
          <p:cNvPr id="2" name="Group 12"/>
          <p:cNvGrpSpPr>
            <a:grpSpLocks/>
          </p:cNvGrpSpPr>
          <p:nvPr/>
        </p:nvGrpSpPr>
        <p:grpSpPr bwMode="auto">
          <a:xfrm>
            <a:off x="1116013" y="4495800"/>
            <a:ext cx="1008062" cy="1439863"/>
            <a:chOff x="703" y="2568"/>
            <a:chExt cx="635" cy="907"/>
          </a:xfrm>
        </p:grpSpPr>
        <p:sp>
          <p:nvSpPr>
            <p:cNvPr id="17435" name="Line 13"/>
            <p:cNvSpPr>
              <a:spLocks noChangeShapeType="1"/>
            </p:cNvSpPr>
            <p:nvPr/>
          </p:nvSpPr>
          <p:spPr bwMode="auto">
            <a:xfrm>
              <a:off x="703" y="2568"/>
              <a:ext cx="0" cy="907"/>
            </a:xfrm>
            <a:prstGeom prst="line">
              <a:avLst/>
            </a:prstGeom>
            <a:noFill/>
            <a:ln w="22225">
              <a:solidFill>
                <a:srgbClr val="000066"/>
              </a:solidFill>
              <a:round/>
              <a:headEnd/>
              <a:tailEnd/>
            </a:ln>
            <a:effectLst/>
          </p:spPr>
          <p:txBody>
            <a:bodyPr/>
            <a:lstStyle/>
            <a:p>
              <a:endParaRPr lang="el-GR" dirty="0"/>
            </a:p>
          </p:txBody>
        </p:sp>
        <p:sp>
          <p:nvSpPr>
            <p:cNvPr id="17436" name="Line 14"/>
            <p:cNvSpPr>
              <a:spLocks noChangeShapeType="1"/>
            </p:cNvSpPr>
            <p:nvPr/>
          </p:nvSpPr>
          <p:spPr bwMode="auto">
            <a:xfrm>
              <a:off x="703" y="3475"/>
              <a:ext cx="635" cy="0"/>
            </a:xfrm>
            <a:prstGeom prst="line">
              <a:avLst/>
            </a:prstGeom>
            <a:noFill/>
            <a:ln w="22225">
              <a:solidFill>
                <a:srgbClr val="000066"/>
              </a:solidFill>
              <a:round/>
              <a:headEnd/>
              <a:tailEnd type="triangle" w="med" len="med"/>
            </a:ln>
            <a:effectLst/>
          </p:spPr>
          <p:txBody>
            <a:bodyPr/>
            <a:lstStyle/>
            <a:p>
              <a:endParaRPr lang="el-GR" dirty="0"/>
            </a:p>
          </p:txBody>
        </p:sp>
      </p:grpSp>
      <p:sp>
        <p:nvSpPr>
          <p:cNvPr id="17421" name="Text Box 15"/>
          <p:cNvSpPr txBox="1">
            <a:spLocks noChangeArrowheads="1"/>
          </p:cNvSpPr>
          <p:nvPr/>
        </p:nvSpPr>
        <p:spPr bwMode="auto">
          <a:xfrm>
            <a:off x="1979613" y="5453063"/>
            <a:ext cx="1728787" cy="915987"/>
          </a:xfrm>
          <a:prstGeom prst="rect">
            <a:avLst/>
          </a:prstGeom>
          <a:noFill/>
          <a:ln w="9525" algn="ctr">
            <a:noFill/>
            <a:miter lim="800000"/>
            <a:headEnd/>
            <a:tailEnd/>
          </a:ln>
          <a:effectLst/>
        </p:spPr>
        <p:txBody>
          <a:bodyPr>
            <a:spAutoFit/>
          </a:bodyPr>
          <a:lstStyle/>
          <a:p>
            <a:pPr algn="ctr">
              <a:lnSpc>
                <a:spcPct val="90000"/>
              </a:lnSpc>
              <a:spcBef>
                <a:spcPct val="20000"/>
              </a:spcBef>
              <a:buClr>
                <a:schemeClr val="accent1"/>
              </a:buClr>
              <a:buSzPct val="65000"/>
              <a:buFont typeface="Wingdings" pitchFamily="2" charset="2"/>
              <a:buNone/>
              <a:tabLst>
                <a:tab pos="263525" algn="l"/>
              </a:tabLst>
            </a:pPr>
            <a:r>
              <a:rPr lang="el-GR" sz="2000" dirty="0">
                <a:solidFill>
                  <a:srgbClr val="000066"/>
                </a:solidFill>
              </a:rPr>
              <a:t>Διακόπτουμε την αναγνώριση</a:t>
            </a:r>
          </a:p>
        </p:txBody>
      </p:sp>
      <p:sp>
        <p:nvSpPr>
          <p:cNvPr id="17422" name="Text Box 16"/>
          <p:cNvSpPr txBox="1">
            <a:spLocks noChangeArrowheads="1"/>
          </p:cNvSpPr>
          <p:nvPr/>
        </p:nvSpPr>
        <p:spPr bwMode="auto">
          <a:xfrm>
            <a:off x="5795963" y="5453063"/>
            <a:ext cx="1728787" cy="915987"/>
          </a:xfrm>
          <a:prstGeom prst="rect">
            <a:avLst/>
          </a:prstGeom>
          <a:noFill/>
          <a:ln w="9525" algn="ctr">
            <a:noFill/>
            <a:miter lim="800000"/>
            <a:headEnd/>
            <a:tailEnd/>
          </a:ln>
          <a:effectLst/>
        </p:spPr>
        <p:txBody>
          <a:bodyPr>
            <a:spAutoFit/>
          </a:bodyPr>
          <a:lstStyle/>
          <a:p>
            <a:pPr algn="ctr">
              <a:lnSpc>
                <a:spcPct val="90000"/>
              </a:lnSpc>
              <a:spcBef>
                <a:spcPct val="20000"/>
              </a:spcBef>
              <a:buClr>
                <a:schemeClr val="accent1"/>
              </a:buClr>
              <a:buSzPct val="65000"/>
              <a:buFont typeface="Wingdings" pitchFamily="2" charset="2"/>
              <a:buNone/>
              <a:tabLst>
                <a:tab pos="263525" algn="l"/>
              </a:tabLst>
            </a:pPr>
            <a:r>
              <a:rPr lang="el-GR" sz="2000" dirty="0">
                <a:solidFill>
                  <a:srgbClr val="000066"/>
                </a:solidFill>
              </a:rPr>
              <a:t>Συνεχίζουμε την αναγνώριση</a:t>
            </a:r>
          </a:p>
        </p:txBody>
      </p:sp>
      <p:grpSp>
        <p:nvGrpSpPr>
          <p:cNvPr id="3" name="Group 17"/>
          <p:cNvGrpSpPr>
            <a:grpSpLocks/>
          </p:cNvGrpSpPr>
          <p:nvPr/>
        </p:nvGrpSpPr>
        <p:grpSpPr bwMode="auto">
          <a:xfrm flipH="1">
            <a:off x="7164388" y="4495800"/>
            <a:ext cx="1008062" cy="1439863"/>
            <a:chOff x="703" y="2568"/>
            <a:chExt cx="635" cy="907"/>
          </a:xfrm>
        </p:grpSpPr>
        <p:sp>
          <p:nvSpPr>
            <p:cNvPr id="17433" name="Line 18"/>
            <p:cNvSpPr>
              <a:spLocks noChangeShapeType="1"/>
            </p:cNvSpPr>
            <p:nvPr/>
          </p:nvSpPr>
          <p:spPr bwMode="auto">
            <a:xfrm>
              <a:off x="703" y="2568"/>
              <a:ext cx="0" cy="907"/>
            </a:xfrm>
            <a:prstGeom prst="line">
              <a:avLst/>
            </a:prstGeom>
            <a:noFill/>
            <a:ln w="22225">
              <a:solidFill>
                <a:srgbClr val="000066"/>
              </a:solidFill>
              <a:round/>
              <a:headEnd/>
              <a:tailEnd/>
            </a:ln>
            <a:effectLst/>
          </p:spPr>
          <p:txBody>
            <a:bodyPr/>
            <a:lstStyle/>
            <a:p>
              <a:endParaRPr lang="el-GR" dirty="0"/>
            </a:p>
          </p:txBody>
        </p:sp>
        <p:sp>
          <p:nvSpPr>
            <p:cNvPr id="17434" name="Line 19"/>
            <p:cNvSpPr>
              <a:spLocks noChangeShapeType="1"/>
            </p:cNvSpPr>
            <p:nvPr/>
          </p:nvSpPr>
          <p:spPr bwMode="auto">
            <a:xfrm>
              <a:off x="703" y="3475"/>
              <a:ext cx="635" cy="0"/>
            </a:xfrm>
            <a:prstGeom prst="line">
              <a:avLst/>
            </a:prstGeom>
            <a:noFill/>
            <a:ln w="22225">
              <a:solidFill>
                <a:srgbClr val="000066"/>
              </a:solidFill>
              <a:round/>
              <a:headEnd/>
              <a:tailEnd type="triangle" w="med" len="med"/>
            </a:ln>
            <a:effectLst/>
          </p:spPr>
          <p:txBody>
            <a:bodyPr/>
            <a:lstStyle/>
            <a:p>
              <a:endParaRPr lang="el-GR" dirty="0"/>
            </a:p>
          </p:txBody>
        </p:sp>
      </p:grpSp>
      <p:sp>
        <p:nvSpPr>
          <p:cNvPr id="17424" name="Line 20"/>
          <p:cNvSpPr>
            <a:spLocks noChangeShapeType="1"/>
          </p:cNvSpPr>
          <p:nvPr/>
        </p:nvSpPr>
        <p:spPr bwMode="auto">
          <a:xfrm flipH="1">
            <a:off x="3922713" y="4114800"/>
            <a:ext cx="577850" cy="561975"/>
          </a:xfrm>
          <a:prstGeom prst="line">
            <a:avLst/>
          </a:prstGeom>
          <a:noFill/>
          <a:ln w="12700">
            <a:solidFill>
              <a:schemeClr val="tx1"/>
            </a:solidFill>
            <a:round/>
            <a:headEnd type="none" w="sm" len="sm"/>
            <a:tailEnd type="none" w="sm" len="sm"/>
          </a:ln>
          <a:effectLst/>
        </p:spPr>
        <p:txBody>
          <a:bodyPr wrap="none" anchor="ctr"/>
          <a:lstStyle/>
          <a:p>
            <a:endParaRPr lang="el-GR" dirty="0"/>
          </a:p>
        </p:txBody>
      </p:sp>
      <p:sp>
        <p:nvSpPr>
          <p:cNvPr id="17425" name="Line 21"/>
          <p:cNvSpPr>
            <a:spLocks noChangeShapeType="1"/>
          </p:cNvSpPr>
          <p:nvPr/>
        </p:nvSpPr>
        <p:spPr bwMode="auto">
          <a:xfrm>
            <a:off x="4500563" y="4114800"/>
            <a:ext cx="614362" cy="561975"/>
          </a:xfrm>
          <a:prstGeom prst="line">
            <a:avLst/>
          </a:prstGeom>
          <a:noFill/>
          <a:ln w="12700">
            <a:solidFill>
              <a:schemeClr val="tx1"/>
            </a:solidFill>
            <a:round/>
            <a:headEnd type="none" w="sm" len="sm"/>
            <a:tailEnd type="none" w="sm" len="sm"/>
          </a:ln>
          <a:effectLst/>
        </p:spPr>
        <p:txBody>
          <a:bodyPr wrap="none" anchor="ctr"/>
          <a:lstStyle/>
          <a:p>
            <a:endParaRPr lang="el-GR" dirty="0"/>
          </a:p>
        </p:txBody>
      </p:sp>
      <p:sp>
        <p:nvSpPr>
          <p:cNvPr id="17426" name="Text Box 22"/>
          <p:cNvSpPr txBox="1">
            <a:spLocks noChangeArrowheads="1"/>
          </p:cNvSpPr>
          <p:nvPr/>
        </p:nvSpPr>
        <p:spPr bwMode="auto">
          <a:xfrm>
            <a:off x="3602038" y="4710113"/>
            <a:ext cx="604653" cy="397032"/>
          </a:xfrm>
          <a:prstGeom prst="rect">
            <a:avLst/>
          </a:prstGeom>
          <a:noFill/>
          <a:ln w="9525" algn="ctr">
            <a:noFill/>
            <a:miter lim="800000"/>
            <a:headEnd/>
            <a:tailEnd/>
          </a:ln>
          <a:effectLst/>
        </p:spPr>
        <p:txBody>
          <a:bodyPr wrap="none">
            <a:spAutoFit/>
          </a:bodyPr>
          <a:lstStyle/>
          <a:p>
            <a:pPr>
              <a:lnSpc>
                <a:spcPct val="90000"/>
              </a:lnSpc>
              <a:spcBef>
                <a:spcPct val="20000"/>
              </a:spcBef>
              <a:buClr>
                <a:schemeClr val="accent1"/>
              </a:buClr>
              <a:buSzPct val="65000"/>
              <a:buFont typeface="Wingdings" pitchFamily="2" charset="2"/>
              <a:buNone/>
              <a:tabLst>
                <a:tab pos="263525" algn="l"/>
              </a:tabLst>
            </a:pPr>
            <a:r>
              <a:rPr lang="el-GR" sz="2200" dirty="0" smtClean="0">
                <a:solidFill>
                  <a:srgbClr val="000066"/>
                </a:solidFill>
              </a:rPr>
              <a:t>Ναι</a:t>
            </a:r>
            <a:endParaRPr lang="el-GR" sz="2200" dirty="0">
              <a:solidFill>
                <a:srgbClr val="000066"/>
              </a:solidFill>
            </a:endParaRPr>
          </a:p>
        </p:txBody>
      </p:sp>
      <p:sp>
        <p:nvSpPr>
          <p:cNvPr id="17427" name="Text Box 23"/>
          <p:cNvSpPr txBox="1">
            <a:spLocks noChangeArrowheads="1"/>
          </p:cNvSpPr>
          <p:nvPr/>
        </p:nvSpPr>
        <p:spPr bwMode="auto">
          <a:xfrm>
            <a:off x="4754563" y="4711700"/>
            <a:ext cx="561975" cy="393700"/>
          </a:xfrm>
          <a:prstGeom prst="rect">
            <a:avLst/>
          </a:prstGeom>
          <a:noFill/>
          <a:ln w="9525" algn="ctr">
            <a:noFill/>
            <a:miter lim="800000"/>
            <a:headEnd/>
            <a:tailEnd/>
          </a:ln>
          <a:effectLst/>
        </p:spPr>
        <p:txBody>
          <a:bodyPr wrap="none">
            <a:spAutoFit/>
          </a:bodyPr>
          <a:lstStyle/>
          <a:p>
            <a:pPr>
              <a:lnSpc>
                <a:spcPct val="90000"/>
              </a:lnSpc>
              <a:spcBef>
                <a:spcPct val="20000"/>
              </a:spcBef>
              <a:buClr>
                <a:schemeClr val="accent1"/>
              </a:buClr>
              <a:buSzPct val="65000"/>
              <a:buFont typeface="Wingdings" pitchFamily="2" charset="2"/>
              <a:buNone/>
              <a:tabLst>
                <a:tab pos="263525" algn="l"/>
              </a:tabLst>
            </a:pPr>
            <a:r>
              <a:rPr lang="el-GR" sz="2200" dirty="0">
                <a:solidFill>
                  <a:srgbClr val="000066"/>
                </a:solidFill>
              </a:rPr>
              <a:t>Όχι</a:t>
            </a:r>
          </a:p>
        </p:txBody>
      </p:sp>
      <p:sp>
        <p:nvSpPr>
          <p:cNvPr id="17428" name="Line 24"/>
          <p:cNvSpPr>
            <a:spLocks noChangeShapeType="1"/>
          </p:cNvSpPr>
          <p:nvPr/>
        </p:nvSpPr>
        <p:spPr bwMode="auto">
          <a:xfrm>
            <a:off x="3924300" y="5072063"/>
            <a:ext cx="0" cy="863600"/>
          </a:xfrm>
          <a:prstGeom prst="line">
            <a:avLst/>
          </a:prstGeom>
          <a:noFill/>
          <a:ln w="22225">
            <a:solidFill>
              <a:srgbClr val="000066"/>
            </a:solidFill>
            <a:round/>
            <a:headEnd/>
            <a:tailEnd/>
          </a:ln>
          <a:effectLst/>
        </p:spPr>
        <p:txBody>
          <a:bodyPr/>
          <a:lstStyle/>
          <a:p>
            <a:endParaRPr lang="el-GR" dirty="0"/>
          </a:p>
        </p:txBody>
      </p:sp>
      <p:sp>
        <p:nvSpPr>
          <p:cNvPr id="17429" name="Line 25"/>
          <p:cNvSpPr>
            <a:spLocks noChangeShapeType="1"/>
          </p:cNvSpPr>
          <p:nvPr/>
        </p:nvSpPr>
        <p:spPr bwMode="auto">
          <a:xfrm flipH="1">
            <a:off x="3563938" y="5935663"/>
            <a:ext cx="360362" cy="0"/>
          </a:xfrm>
          <a:prstGeom prst="line">
            <a:avLst/>
          </a:prstGeom>
          <a:noFill/>
          <a:ln w="22225">
            <a:solidFill>
              <a:srgbClr val="000066"/>
            </a:solidFill>
            <a:round/>
            <a:headEnd/>
            <a:tailEnd type="triangle" w="med" len="med"/>
          </a:ln>
          <a:effectLst/>
        </p:spPr>
        <p:txBody>
          <a:bodyPr/>
          <a:lstStyle/>
          <a:p>
            <a:endParaRPr lang="el-GR" dirty="0"/>
          </a:p>
        </p:txBody>
      </p:sp>
      <p:grpSp>
        <p:nvGrpSpPr>
          <p:cNvPr id="4" name="Group 26"/>
          <p:cNvGrpSpPr>
            <a:grpSpLocks/>
          </p:cNvGrpSpPr>
          <p:nvPr/>
        </p:nvGrpSpPr>
        <p:grpSpPr bwMode="auto">
          <a:xfrm>
            <a:off x="5076825" y="5072063"/>
            <a:ext cx="361950" cy="863600"/>
            <a:chOff x="3513" y="3195"/>
            <a:chExt cx="246" cy="544"/>
          </a:xfrm>
        </p:grpSpPr>
        <p:sp>
          <p:nvSpPr>
            <p:cNvPr id="17431" name="Line 27"/>
            <p:cNvSpPr>
              <a:spLocks noChangeShapeType="1"/>
            </p:cNvSpPr>
            <p:nvPr/>
          </p:nvSpPr>
          <p:spPr bwMode="auto">
            <a:xfrm>
              <a:off x="3513" y="3195"/>
              <a:ext cx="0" cy="544"/>
            </a:xfrm>
            <a:prstGeom prst="line">
              <a:avLst/>
            </a:prstGeom>
            <a:noFill/>
            <a:ln w="22225">
              <a:solidFill>
                <a:srgbClr val="000066"/>
              </a:solidFill>
              <a:round/>
              <a:headEnd/>
              <a:tailEnd/>
            </a:ln>
            <a:effectLst/>
          </p:spPr>
          <p:txBody>
            <a:bodyPr/>
            <a:lstStyle/>
            <a:p>
              <a:endParaRPr lang="el-GR" dirty="0"/>
            </a:p>
          </p:txBody>
        </p:sp>
        <p:sp>
          <p:nvSpPr>
            <p:cNvPr id="17432" name="Line 28"/>
            <p:cNvSpPr>
              <a:spLocks noChangeShapeType="1"/>
            </p:cNvSpPr>
            <p:nvPr/>
          </p:nvSpPr>
          <p:spPr bwMode="auto">
            <a:xfrm flipH="1">
              <a:off x="3513" y="3739"/>
              <a:ext cx="246" cy="0"/>
            </a:xfrm>
            <a:prstGeom prst="line">
              <a:avLst/>
            </a:prstGeom>
            <a:noFill/>
            <a:ln w="22225">
              <a:solidFill>
                <a:srgbClr val="000066"/>
              </a:solidFill>
              <a:round/>
              <a:headEnd type="triangle" w="med" len="med"/>
              <a:tailEnd/>
            </a:ln>
            <a:effectLst/>
          </p:spPr>
          <p:txBody>
            <a:bodyPr/>
            <a:lstStyle/>
            <a:p>
              <a:endParaRPr lang="el-GR" dirty="0"/>
            </a:p>
          </p:txBody>
        </p:sp>
      </p:gr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360040"/>
          </a:xfrm>
        </p:spPr>
        <p:txBody>
          <a:bodyPr>
            <a:normAutofit fontScale="90000"/>
          </a:bodyPr>
          <a:lstStyle/>
          <a:p>
            <a:r>
              <a:rPr lang="el-GR" sz="2400" b="1" dirty="0" smtClean="0"/>
              <a:t>ΛΕΙΤΟΥΡΓΙΕΣ ΧΡΗΜΑΤΟΠΙΣΤΩΤΙΚΩΝ ΙΔΡΥΜΑΤΩΝ (Χ.Ι.)</a:t>
            </a:r>
            <a:endParaRPr lang="el-GR" sz="2400" b="1" dirty="0"/>
          </a:p>
        </p:txBody>
      </p:sp>
      <p:pic>
        <p:nvPicPr>
          <p:cNvPr id="4343811" name="Picture 3"/>
          <p:cNvPicPr>
            <a:picLocks noGrp="1" noChangeAspect="1" noChangeArrowheads="1"/>
          </p:cNvPicPr>
          <p:nvPr>
            <p:ph idx="1"/>
          </p:nvPr>
        </p:nvPicPr>
        <p:blipFill>
          <a:blip r:embed="rId2" cstate="print"/>
          <a:srcRect/>
          <a:stretch>
            <a:fillRect/>
          </a:stretch>
        </p:blipFill>
        <p:spPr bwMode="auto">
          <a:xfrm>
            <a:off x="0" y="620688"/>
            <a:ext cx="9144000"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152400" y="2935288"/>
            <a:ext cx="8740080" cy="2006600"/>
          </a:xfrm>
          <a:prstGeom prst="rect">
            <a:avLst/>
          </a:prstGeom>
          <a:noFill/>
          <a:ln w="9525">
            <a:noFill/>
            <a:miter lim="800000"/>
            <a:headEnd/>
            <a:tailEnd/>
          </a:ln>
          <a:effectLst/>
        </p:spPr>
        <p:txBody>
          <a:bodyPr anchor="ctr"/>
          <a:lstStyle/>
          <a:p>
            <a:pPr algn="ctr"/>
            <a:r>
              <a:rPr lang="el-GR" sz="4400" b="1" dirty="0">
                <a:solidFill>
                  <a:srgbClr val="800000"/>
                </a:solidFill>
              </a:rPr>
              <a:t>ΑΠΟΤΙΜΗΣΗ</a:t>
            </a:r>
          </a:p>
          <a:p>
            <a:pPr algn="ctr"/>
            <a:endParaRPr lang="el-GR" sz="3000" b="1" dirty="0">
              <a:solidFill>
                <a:srgbClr val="800000"/>
              </a:solidFill>
            </a:endParaRPr>
          </a:p>
        </p:txBody>
      </p:sp>
    </p:spTree>
  </p:cSld>
  <p:clrMapOvr>
    <a:masterClrMapping/>
  </p:clrMapOvr>
  <p:transition spd="med">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6225"/>
            <a:ext cx="8077200" cy="1208088"/>
          </a:xfrm>
          <a:noFill/>
        </p:spPr>
        <p:txBody>
          <a:bodyPr>
            <a:normAutofit fontScale="90000"/>
          </a:bodyPr>
          <a:lstStyle/>
          <a:p>
            <a:pPr eaLnBrk="1" hangingPunct="1">
              <a:lnSpc>
                <a:spcPct val="105000"/>
              </a:lnSpc>
            </a:pPr>
            <a:r>
              <a:rPr lang="el-GR" b="1" dirty="0" smtClean="0">
                <a:solidFill>
                  <a:srgbClr val="C00000"/>
                </a:solidFill>
              </a:rPr>
              <a:t>Αποτίμηση</a:t>
            </a:r>
            <a:br>
              <a:rPr lang="el-GR" b="1" dirty="0" smtClean="0">
                <a:solidFill>
                  <a:srgbClr val="C00000"/>
                </a:solidFill>
              </a:rPr>
            </a:br>
            <a:endParaRPr lang="el-GR" b="1" dirty="0" smtClean="0"/>
          </a:p>
        </p:txBody>
      </p:sp>
      <p:sp>
        <p:nvSpPr>
          <p:cNvPr id="6147" name="Rectangle 3"/>
          <p:cNvSpPr>
            <a:spLocks noGrp="1" noChangeArrowheads="1"/>
          </p:cNvSpPr>
          <p:nvPr>
            <p:ph type="body" idx="1"/>
          </p:nvPr>
        </p:nvSpPr>
        <p:spPr>
          <a:xfrm>
            <a:off x="457200" y="1268760"/>
            <a:ext cx="8077200" cy="5184428"/>
          </a:xfrm>
        </p:spPr>
        <p:txBody>
          <a:bodyPr>
            <a:normAutofit/>
          </a:bodyPr>
          <a:lstStyle/>
          <a:p>
            <a:pPr marL="0" indent="0" algn="just" eaLnBrk="1" hangingPunct="1">
              <a:buFont typeface="Wingdings" pitchFamily="2" charset="2"/>
              <a:buNone/>
            </a:pPr>
            <a:r>
              <a:rPr lang="el-GR" dirty="0" smtClean="0"/>
              <a:t>Είναι η διαδικασία καθορισμού των ποσών σε νομισματικές μονάδες, με τα οποία πρέπει να γίνει αναγνώριση στις οικονομικές καταστάσεις των στοιχείων ισολογισμού και αποτελεσμάτων.</a:t>
            </a:r>
          </a:p>
          <a:p>
            <a:pPr marL="0" indent="0" algn="just" eaLnBrk="1" hangingPunct="1">
              <a:spcBef>
                <a:spcPct val="50000"/>
              </a:spcBef>
              <a:buFont typeface="Wingdings" pitchFamily="2" charset="2"/>
              <a:buNone/>
            </a:pPr>
            <a:r>
              <a:rPr lang="el-GR" dirty="0" smtClean="0"/>
              <a:t>Η όλη διαδικασία προϋποθέτει την επιλογή των κατάλληλων αρχών και μεθόδων αποτίμησης.</a:t>
            </a:r>
          </a:p>
        </p:txBody>
      </p:sp>
    </p:spTree>
  </p:cSld>
  <p:clrMapOvr>
    <a:masterClrMapping/>
  </p:clrMapOvr>
  <p:transition spd="med">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88641"/>
            <a:ext cx="8077200" cy="576064"/>
          </a:xfrm>
          <a:noFill/>
        </p:spPr>
        <p:txBody>
          <a:bodyPr>
            <a:normAutofit fontScale="90000"/>
          </a:bodyPr>
          <a:lstStyle/>
          <a:p>
            <a:pPr eaLnBrk="1" hangingPunct="1"/>
            <a:r>
              <a:rPr lang="el-GR" b="1" dirty="0" smtClean="0">
                <a:solidFill>
                  <a:srgbClr val="C00000"/>
                </a:solidFill>
              </a:rPr>
              <a:t>Αρχές αποτίμησης</a:t>
            </a:r>
          </a:p>
        </p:txBody>
      </p:sp>
      <p:sp>
        <p:nvSpPr>
          <p:cNvPr id="7171" name="Rectangle 3"/>
          <p:cNvSpPr>
            <a:spLocks noGrp="1" noChangeArrowheads="1"/>
          </p:cNvSpPr>
          <p:nvPr>
            <p:ph type="body" idx="1"/>
          </p:nvPr>
        </p:nvSpPr>
        <p:spPr>
          <a:xfrm>
            <a:off x="251520" y="836712"/>
            <a:ext cx="8640960" cy="5832647"/>
          </a:xfrm>
        </p:spPr>
        <p:txBody>
          <a:bodyPr>
            <a:noAutofit/>
          </a:bodyPr>
          <a:lstStyle/>
          <a:p>
            <a:pPr eaLnBrk="1" hangingPunct="1">
              <a:spcBef>
                <a:spcPct val="80000"/>
              </a:spcBef>
            </a:pPr>
            <a:r>
              <a:rPr lang="el-GR" sz="2800" b="1" dirty="0" smtClean="0"/>
              <a:t>Ιστορικό κόστος</a:t>
            </a:r>
            <a:br>
              <a:rPr lang="el-GR" sz="2800" b="1" dirty="0" smtClean="0"/>
            </a:br>
            <a:r>
              <a:rPr lang="en-US" sz="2800" b="1" dirty="0" smtClean="0"/>
              <a:t>Historical cost</a:t>
            </a:r>
          </a:p>
          <a:p>
            <a:pPr eaLnBrk="1" hangingPunct="1">
              <a:spcBef>
                <a:spcPct val="80000"/>
              </a:spcBef>
            </a:pPr>
            <a:r>
              <a:rPr lang="el-GR" sz="2800" b="1" dirty="0" smtClean="0"/>
              <a:t>Εύλογη αξία</a:t>
            </a:r>
            <a:br>
              <a:rPr lang="el-GR" sz="2800" b="1" dirty="0" smtClean="0"/>
            </a:br>
            <a:r>
              <a:rPr lang="en-US" sz="2800" b="1" dirty="0" smtClean="0"/>
              <a:t>Fair value</a:t>
            </a:r>
            <a:endParaRPr lang="el-GR" sz="2800" b="1" dirty="0" smtClean="0"/>
          </a:p>
          <a:p>
            <a:pPr eaLnBrk="1" hangingPunct="1">
              <a:spcBef>
                <a:spcPct val="80000"/>
              </a:spcBef>
            </a:pPr>
            <a:r>
              <a:rPr lang="el-GR" sz="2800" b="1" dirty="0" smtClean="0"/>
              <a:t>Κόστος αντικατάστασης</a:t>
            </a:r>
            <a:r>
              <a:rPr lang="en-US" sz="2800" b="1" dirty="0" smtClean="0"/>
              <a:t/>
            </a:r>
            <a:br>
              <a:rPr lang="en-US" sz="2800" b="1" dirty="0" smtClean="0"/>
            </a:br>
            <a:r>
              <a:rPr lang="en-US" sz="2800" b="1" dirty="0" smtClean="0"/>
              <a:t>Current cost (value to the business, deprival value)</a:t>
            </a:r>
            <a:endParaRPr lang="el-GR" sz="2800" b="1" dirty="0" smtClean="0"/>
          </a:p>
          <a:p>
            <a:pPr eaLnBrk="1" hangingPunct="1">
              <a:spcBef>
                <a:spcPct val="80000"/>
              </a:spcBef>
            </a:pPr>
            <a:r>
              <a:rPr lang="el-GR" sz="2800" b="1" dirty="0" smtClean="0"/>
              <a:t>Καθαρή ρευστοποιήσιμη αξία</a:t>
            </a:r>
            <a:r>
              <a:rPr lang="en-US" sz="2800" b="1" dirty="0" smtClean="0"/>
              <a:t/>
            </a:r>
            <a:br>
              <a:rPr lang="en-US" sz="2800" b="1" dirty="0" smtClean="0"/>
            </a:br>
            <a:r>
              <a:rPr lang="en-US" sz="2800" b="1" dirty="0" smtClean="0"/>
              <a:t>Net realizable value</a:t>
            </a:r>
            <a:endParaRPr lang="el-GR" sz="2800" b="1" dirty="0" smtClean="0"/>
          </a:p>
          <a:p>
            <a:pPr eaLnBrk="1" hangingPunct="1">
              <a:spcBef>
                <a:spcPct val="80000"/>
              </a:spcBef>
            </a:pPr>
            <a:r>
              <a:rPr lang="el-GR" sz="2800" b="1" dirty="0" smtClean="0"/>
              <a:t>Αξία χρήσεως</a:t>
            </a:r>
            <a:r>
              <a:rPr lang="en-US" sz="2800" b="1" dirty="0" smtClean="0"/>
              <a:t/>
            </a:r>
            <a:br>
              <a:rPr lang="en-US" sz="2800" b="1" dirty="0" smtClean="0"/>
            </a:br>
            <a:r>
              <a:rPr lang="en-US" sz="2800" b="1" dirty="0" smtClean="0"/>
              <a:t>Value in use</a:t>
            </a:r>
            <a:endParaRPr lang="el-GR" sz="2800" b="1" dirty="0" smtClean="0"/>
          </a:p>
        </p:txBody>
      </p:sp>
    </p:spTree>
  </p:cSld>
  <p:clrMapOvr>
    <a:masterClrMapping/>
  </p:clrMapOvr>
  <p:transition spd="med">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6225"/>
            <a:ext cx="8077200" cy="776511"/>
          </a:xfrm>
          <a:noFill/>
        </p:spPr>
        <p:txBody>
          <a:bodyPr>
            <a:normAutofit fontScale="90000"/>
          </a:bodyPr>
          <a:lstStyle/>
          <a:p>
            <a:pPr eaLnBrk="1" hangingPunct="1"/>
            <a:r>
              <a:rPr lang="el-GR" b="1" dirty="0" smtClean="0">
                <a:solidFill>
                  <a:srgbClr val="C00000"/>
                </a:solidFill>
              </a:rPr>
              <a:t>Ιστορικό κόστος</a:t>
            </a:r>
            <a:br>
              <a:rPr lang="el-GR" b="1" dirty="0" smtClean="0">
                <a:solidFill>
                  <a:srgbClr val="C00000"/>
                </a:solidFill>
              </a:rPr>
            </a:br>
            <a:r>
              <a:rPr lang="el-GR" dirty="0" smtClean="0"/>
              <a:t>	</a:t>
            </a:r>
          </a:p>
        </p:txBody>
      </p:sp>
      <p:sp>
        <p:nvSpPr>
          <p:cNvPr id="8195" name="Rectangle 3"/>
          <p:cNvSpPr>
            <a:spLocks noGrp="1" noChangeArrowheads="1"/>
          </p:cNvSpPr>
          <p:nvPr>
            <p:ph type="body" idx="1"/>
          </p:nvPr>
        </p:nvSpPr>
        <p:spPr>
          <a:xfrm>
            <a:off x="251520" y="1052735"/>
            <a:ext cx="8641655" cy="5660803"/>
          </a:xfrm>
        </p:spPr>
        <p:txBody>
          <a:bodyPr>
            <a:normAutofit/>
          </a:bodyPr>
          <a:lstStyle/>
          <a:p>
            <a:pPr marL="0" indent="0" algn="just" eaLnBrk="1" hangingPunct="1">
              <a:spcBef>
                <a:spcPct val="50000"/>
              </a:spcBef>
              <a:buFont typeface="Wingdings" pitchFamily="2" charset="2"/>
              <a:buNone/>
            </a:pPr>
            <a:r>
              <a:rPr lang="el-GR" sz="2800" dirty="0" smtClean="0"/>
              <a:t>Είναι το ποσό με το οποίον η επιχείρηση αναγνώρισε κατά το παρελθόν (ιστορικό) ένα στοιχείο ενεργητικού ή ένα στοιχείο υποχρέωσης.</a:t>
            </a:r>
          </a:p>
          <a:p>
            <a:pPr marL="0" indent="0" algn="just" eaLnBrk="1" hangingPunct="1">
              <a:spcBef>
                <a:spcPct val="50000"/>
              </a:spcBef>
              <a:buFont typeface="Wingdings" pitchFamily="2" charset="2"/>
              <a:buNone/>
            </a:pPr>
            <a:r>
              <a:rPr lang="el-GR" sz="2800" dirty="0" smtClean="0"/>
              <a:t>Το ποσό της αρχικής αναγνώρισης μπορεί να είναι είτε το ποσό που καταβλήθηκε ή εισπράχθηκε (κόστος κτήσης), είτε η πραγματική του αξία (</a:t>
            </a:r>
            <a:r>
              <a:rPr lang="en-US" sz="2800" dirty="0" smtClean="0"/>
              <a:t>fair value)</a:t>
            </a:r>
            <a:r>
              <a:rPr lang="el-GR" sz="2800" dirty="0" smtClean="0"/>
              <a:t>.</a:t>
            </a:r>
          </a:p>
          <a:p>
            <a:pPr marL="0" indent="0" algn="just" eaLnBrk="1" hangingPunct="1">
              <a:spcBef>
                <a:spcPct val="50000"/>
              </a:spcBef>
              <a:buFont typeface="Wingdings" pitchFamily="2" charset="2"/>
              <a:buNone/>
            </a:pPr>
            <a:r>
              <a:rPr lang="el-GR" sz="2800" dirty="0" smtClean="0"/>
              <a:t>Κατά την αρχική αναγνώριση το κόστος κτήσης και η εύλογη αξία, στις περισσότερες των περιπτώσεων, συμπίπτουν.</a:t>
            </a:r>
          </a:p>
        </p:txBody>
      </p:sp>
    </p:spTree>
  </p:cSld>
  <p:clrMapOvr>
    <a:masterClrMapping/>
  </p:clrMapOvr>
  <p:transition spd="med">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76225"/>
            <a:ext cx="8712968" cy="704850"/>
          </a:xfrm>
          <a:noFill/>
        </p:spPr>
        <p:txBody>
          <a:bodyPr/>
          <a:lstStyle/>
          <a:p>
            <a:pPr eaLnBrk="1" hangingPunct="1"/>
            <a:r>
              <a:rPr lang="el-GR" sz="3000" b="1" dirty="0" smtClean="0">
                <a:solidFill>
                  <a:srgbClr val="C00000"/>
                </a:solidFill>
                <a:latin typeface="Arial Narrow" pitchFamily="34" charset="0"/>
              </a:rPr>
              <a:t>Η δυναμική και οι μεταμορφώσεις του ιστορικού κόστους</a:t>
            </a:r>
          </a:p>
        </p:txBody>
      </p:sp>
      <p:sp>
        <p:nvSpPr>
          <p:cNvPr id="9219" name="Rectangle 3"/>
          <p:cNvSpPr>
            <a:spLocks noGrp="1" noChangeArrowheads="1"/>
          </p:cNvSpPr>
          <p:nvPr>
            <p:ph type="body" idx="1"/>
          </p:nvPr>
        </p:nvSpPr>
        <p:spPr>
          <a:xfrm>
            <a:off x="323850" y="1052736"/>
            <a:ext cx="8712200" cy="5327427"/>
          </a:xfrm>
        </p:spPr>
        <p:txBody>
          <a:bodyPr/>
          <a:lstStyle/>
          <a:p>
            <a:pPr marL="0" indent="0" algn="just" eaLnBrk="1" hangingPunct="1">
              <a:spcBef>
                <a:spcPct val="50000"/>
              </a:spcBef>
              <a:buFont typeface="Wingdings" pitchFamily="2" charset="2"/>
              <a:buNone/>
            </a:pPr>
            <a:r>
              <a:rPr lang="el-GR" sz="2800" dirty="0" smtClean="0"/>
              <a:t>Το ιστορικό κόστος, ως αρχή αποτίμησης, εμπεριέχει μία άλλη βασική λογιστική αρχή, την αρχή της συντηρητικότητας.  Το γεγονός αυτό οδηγεί σε διάφορες εκδοχές (</a:t>
            </a:r>
            <a:r>
              <a:rPr lang="en-US" sz="2800" dirty="0" smtClean="0"/>
              <a:t>modifications) </a:t>
            </a:r>
            <a:r>
              <a:rPr lang="el-GR" sz="2800" dirty="0" smtClean="0"/>
              <a:t>του ιστορικού κόστους, όπως:</a:t>
            </a:r>
          </a:p>
          <a:p>
            <a:pPr marL="0" indent="0" algn="just" eaLnBrk="1" hangingPunct="1">
              <a:spcBef>
                <a:spcPct val="50000"/>
              </a:spcBef>
              <a:buFont typeface="Wingdings" pitchFamily="2" charset="2"/>
              <a:buNone/>
            </a:pPr>
            <a:r>
              <a:rPr lang="el-GR" sz="2800" dirty="0" smtClean="0"/>
              <a:t>- Ιστορικό κόστος μείον ζημίες απομείωσης</a:t>
            </a:r>
          </a:p>
          <a:p>
            <a:pPr marL="0" indent="0" algn="just" eaLnBrk="1" hangingPunct="1">
              <a:spcBef>
                <a:spcPct val="50000"/>
              </a:spcBef>
              <a:buFont typeface="Wingdings" pitchFamily="2" charset="2"/>
              <a:buNone/>
            </a:pPr>
            <a:r>
              <a:rPr lang="el-GR" sz="2800" dirty="0" smtClean="0"/>
              <a:t>- Αναπόσβεστο κόστος (</a:t>
            </a:r>
            <a:r>
              <a:rPr lang="en-US" sz="2800" dirty="0" smtClean="0"/>
              <a:t>amortized cost)</a:t>
            </a:r>
          </a:p>
          <a:p>
            <a:pPr marL="0" indent="0" algn="just" eaLnBrk="1" hangingPunct="1">
              <a:spcBef>
                <a:spcPct val="50000"/>
              </a:spcBef>
              <a:buFont typeface="Wingdings" pitchFamily="2" charset="2"/>
              <a:buNone/>
            </a:pPr>
            <a:r>
              <a:rPr lang="en-US" sz="2800" dirty="0" smtClean="0"/>
              <a:t>- </a:t>
            </a:r>
            <a:r>
              <a:rPr lang="el-GR" sz="2800" dirty="0" smtClean="0"/>
              <a:t>Ιστορικό κόστος μείον αποσβέσεις κ.λπ.</a:t>
            </a:r>
          </a:p>
          <a:p>
            <a:pPr marL="0" indent="0" algn="just" eaLnBrk="1" hangingPunct="1">
              <a:spcBef>
                <a:spcPct val="50000"/>
              </a:spcBef>
              <a:buFont typeface="Wingdings" pitchFamily="2" charset="2"/>
              <a:buNone/>
            </a:pPr>
            <a:r>
              <a:rPr lang="el-GR" sz="2800" dirty="0" smtClean="0"/>
              <a:t>οι οποίες, ανάλογα με το στοιχείο που αποτιμάται, εκφράζουν και το πραγματικό νόημα του ιστορικού κόστους.</a:t>
            </a:r>
          </a:p>
          <a:p>
            <a:pPr marL="0" indent="0" eaLnBrk="1" hangingPunct="1">
              <a:spcBef>
                <a:spcPct val="50000"/>
              </a:spcBef>
            </a:pPr>
            <a:endParaRPr lang="el-GR" sz="2400" dirty="0" smtClean="0"/>
          </a:p>
        </p:txBody>
      </p:sp>
    </p:spTree>
  </p:cSld>
  <p:clrMapOvr>
    <a:masterClrMapping/>
  </p:clrMapOvr>
  <p:transition spd="med">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6225"/>
            <a:ext cx="8077200" cy="416471"/>
          </a:xfrm>
          <a:noFill/>
        </p:spPr>
        <p:txBody>
          <a:bodyPr>
            <a:normAutofit fontScale="90000"/>
          </a:bodyPr>
          <a:lstStyle/>
          <a:p>
            <a:pPr eaLnBrk="1" hangingPunct="1">
              <a:tabLst>
                <a:tab pos="2159000" algn="l"/>
              </a:tabLst>
            </a:pPr>
            <a:r>
              <a:rPr lang="el-GR" dirty="0" smtClean="0"/>
              <a:t/>
            </a:r>
            <a:br>
              <a:rPr lang="el-GR" dirty="0" smtClean="0"/>
            </a:br>
            <a:r>
              <a:rPr lang="el-GR" b="1" dirty="0" smtClean="0">
                <a:solidFill>
                  <a:srgbClr val="C00000"/>
                </a:solidFill>
              </a:rPr>
              <a:t>Εύλογη αξία</a:t>
            </a:r>
            <a:br>
              <a:rPr lang="el-GR" b="1" dirty="0" smtClean="0">
                <a:solidFill>
                  <a:srgbClr val="C00000"/>
                </a:solidFill>
              </a:rPr>
            </a:br>
            <a:endParaRPr lang="el-GR" b="1" dirty="0" smtClean="0">
              <a:solidFill>
                <a:srgbClr val="C00000"/>
              </a:solidFill>
            </a:endParaRPr>
          </a:p>
        </p:txBody>
      </p:sp>
      <p:sp>
        <p:nvSpPr>
          <p:cNvPr id="10243" name="Text Box 3"/>
          <p:cNvSpPr txBox="1">
            <a:spLocks noChangeArrowheads="1"/>
          </p:cNvSpPr>
          <p:nvPr/>
        </p:nvSpPr>
        <p:spPr bwMode="auto">
          <a:xfrm>
            <a:off x="608013" y="3402013"/>
            <a:ext cx="2251075" cy="369332"/>
          </a:xfrm>
          <a:prstGeom prst="rect">
            <a:avLst/>
          </a:prstGeom>
          <a:noFill/>
          <a:ln w="31750">
            <a:solidFill>
              <a:srgbClr val="800000"/>
            </a:solidFill>
            <a:miter lim="800000"/>
            <a:headEnd/>
            <a:tailEnd/>
          </a:ln>
          <a:effectLst/>
        </p:spPr>
        <p:txBody>
          <a:bodyPr>
            <a:spAutoFit/>
          </a:bodyPr>
          <a:lstStyle/>
          <a:p>
            <a:pPr algn="ctr">
              <a:spcBef>
                <a:spcPct val="50000"/>
              </a:spcBef>
            </a:pPr>
            <a:r>
              <a:rPr lang="el-GR" b="1" dirty="0">
                <a:solidFill>
                  <a:srgbClr val="006600"/>
                </a:solidFill>
              </a:rPr>
              <a:t>Ενεργός αγορά</a:t>
            </a:r>
            <a:endParaRPr lang="en-GB" b="1" dirty="0">
              <a:solidFill>
                <a:srgbClr val="006600"/>
              </a:solidFill>
            </a:endParaRPr>
          </a:p>
        </p:txBody>
      </p:sp>
      <p:sp>
        <p:nvSpPr>
          <p:cNvPr id="10244" name="Text Box 4"/>
          <p:cNvSpPr txBox="1">
            <a:spLocks noChangeArrowheads="1"/>
          </p:cNvSpPr>
          <p:nvPr/>
        </p:nvSpPr>
        <p:spPr bwMode="auto">
          <a:xfrm>
            <a:off x="4546600" y="3097213"/>
            <a:ext cx="3121025" cy="369332"/>
          </a:xfrm>
          <a:prstGeom prst="rect">
            <a:avLst/>
          </a:prstGeom>
          <a:noFill/>
          <a:ln w="31750">
            <a:solidFill>
              <a:srgbClr val="800000"/>
            </a:solidFill>
            <a:miter lim="800000"/>
            <a:headEnd/>
            <a:tailEnd/>
          </a:ln>
          <a:effectLst/>
        </p:spPr>
        <p:txBody>
          <a:bodyPr>
            <a:spAutoFit/>
          </a:bodyPr>
          <a:lstStyle/>
          <a:p>
            <a:pPr algn="ctr">
              <a:spcBef>
                <a:spcPct val="50000"/>
              </a:spcBef>
            </a:pPr>
            <a:r>
              <a:rPr lang="el-GR" b="1" dirty="0">
                <a:solidFill>
                  <a:srgbClr val="0000FF"/>
                </a:solidFill>
              </a:rPr>
              <a:t>Δεν υπάρχει ενεργός αγορά</a:t>
            </a:r>
            <a:endParaRPr lang="en-GB" b="1" dirty="0">
              <a:solidFill>
                <a:srgbClr val="0000FF"/>
              </a:solidFill>
            </a:endParaRPr>
          </a:p>
        </p:txBody>
      </p:sp>
      <p:sp>
        <p:nvSpPr>
          <p:cNvPr id="10245" name="Text Box 5"/>
          <p:cNvSpPr txBox="1">
            <a:spLocks noChangeArrowheads="1"/>
          </p:cNvSpPr>
          <p:nvPr/>
        </p:nvSpPr>
        <p:spPr bwMode="auto">
          <a:xfrm>
            <a:off x="3714750" y="3859213"/>
            <a:ext cx="4446588" cy="2185214"/>
          </a:xfrm>
          <a:prstGeom prst="rect">
            <a:avLst/>
          </a:prstGeom>
          <a:noFill/>
          <a:ln w="31750">
            <a:solidFill>
              <a:srgbClr val="800000"/>
            </a:solidFill>
            <a:miter lim="800000"/>
            <a:headEnd/>
            <a:tailEnd/>
          </a:ln>
          <a:effectLst/>
        </p:spPr>
        <p:txBody>
          <a:bodyPr>
            <a:spAutoFit/>
          </a:bodyPr>
          <a:lstStyle/>
          <a:p>
            <a:pPr>
              <a:spcBef>
                <a:spcPct val="50000"/>
              </a:spcBef>
            </a:pPr>
            <a:r>
              <a:rPr lang="el-GR" sz="1600" b="1" dirty="0"/>
              <a:t>Μέθοδοι αποτίμησης που βασίζονται σε παρατηρήσιμα στοιχεία όπως:</a:t>
            </a:r>
          </a:p>
          <a:p>
            <a:pPr>
              <a:spcBef>
                <a:spcPct val="50000"/>
              </a:spcBef>
              <a:buFontTx/>
              <a:buChar char="•"/>
            </a:pPr>
            <a:r>
              <a:rPr lang="el-GR" sz="1600" b="1" dirty="0"/>
              <a:t>Συγκρίσιμες συναλλαγές </a:t>
            </a:r>
            <a:endParaRPr lang="en-GB" sz="1600" b="1" dirty="0"/>
          </a:p>
          <a:p>
            <a:pPr>
              <a:spcBef>
                <a:spcPct val="50000"/>
              </a:spcBef>
              <a:buFontTx/>
              <a:buChar char="•"/>
            </a:pPr>
            <a:r>
              <a:rPr lang="el-GR" sz="1600" b="1" dirty="0"/>
              <a:t>Τιμές αγοράς μέσων με κοινά χαρακτηριστικά </a:t>
            </a:r>
            <a:endParaRPr lang="en-GB" sz="1600" b="1" dirty="0"/>
          </a:p>
          <a:p>
            <a:pPr>
              <a:spcBef>
                <a:spcPct val="50000"/>
              </a:spcBef>
              <a:buFontTx/>
              <a:buChar char="•"/>
            </a:pPr>
            <a:r>
              <a:rPr lang="el-GR" sz="1600" b="1" dirty="0"/>
              <a:t>Προεξόφληση μελλοντικών ροών</a:t>
            </a:r>
            <a:r>
              <a:rPr lang="en-GB" sz="1600" b="1" dirty="0"/>
              <a:t> (</a:t>
            </a:r>
            <a:r>
              <a:rPr lang="en-US" sz="1600" b="1" dirty="0"/>
              <a:t>discounted </a:t>
            </a:r>
            <a:r>
              <a:rPr lang="en-US" sz="1600" b="1" dirty="0" smtClean="0"/>
              <a:t>cash flows)</a:t>
            </a:r>
            <a:r>
              <a:rPr lang="el-GR" sz="1600" b="1" dirty="0"/>
              <a:t>, μοντέλα αποτίμησης δικαιωμάτων (</a:t>
            </a:r>
            <a:r>
              <a:rPr lang="en-GB" sz="1600" b="1" dirty="0"/>
              <a:t>options)</a:t>
            </a:r>
            <a:r>
              <a:rPr lang="el-GR" sz="1600" b="1" dirty="0"/>
              <a:t> κ.α.</a:t>
            </a:r>
            <a:endParaRPr lang="en-GB" sz="1600" b="1" dirty="0"/>
          </a:p>
        </p:txBody>
      </p:sp>
      <p:sp>
        <p:nvSpPr>
          <p:cNvPr id="10246" name="Text Box 6"/>
          <p:cNvSpPr txBox="1">
            <a:spLocks noChangeArrowheads="1"/>
          </p:cNvSpPr>
          <p:nvPr/>
        </p:nvSpPr>
        <p:spPr bwMode="auto">
          <a:xfrm>
            <a:off x="396874" y="1268413"/>
            <a:ext cx="8207573" cy="1352550"/>
          </a:xfrm>
          <a:prstGeom prst="rect">
            <a:avLst/>
          </a:prstGeom>
          <a:noFill/>
          <a:ln w="41275">
            <a:solidFill>
              <a:srgbClr val="800000"/>
            </a:solidFill>
            <a:miter lim="800000"/>
            <a:headEnd/>
            <a:tailEnd/>
          </a:ln>
          <a:effectLst/>
        </p:spPr>
        <p:txBody>
          <a:bodyPr wrap="square">
            <a:spAutoFit/>
          </a:bodyPr>
          <a:lstStyle/>
          <a:p>
            <a:pPr algn="just">
              <a:spcBef>
                <a:spcPct val="50000"/>
              </a:spcBef>
            </a:pPr>
            <a:r>
              <a:rPr lang="el-GR" sz="2000" b="1" dirty="0"/>
              <a:t>Είναι το ποσό με το οποίο ένα στοιχείο ενεργητικού θα μπορούσε να ανταλλαγεί ή ένα στοιχείο παθητικού να διακανονισθεί, μεταξύ μερών που ενεργούν ενσυνείδητα και με τη θέλησή τους, στα πλαίσια μιας εύλογης και δίκαιης συναλλαγής.</a:t>
            </a:r>
            <a:r>
              <a:rPr lang="el-GR" sz="2000" b="1" baseline="30000" dirty="0"/>
              <a:t> </a:t>
            </a:r>
          </a:p>
        </p:txBody>
      </p:sp>
      <p:sp>
        <p:nvSpPr>
          <p:cNvPr id="10247" name="Text Box 7"/>
          <p:cNvSpPr txBox="1">
            <a:spLocks noChangeArrowheads="1"/>
          </p:cNvSpPr>
          <p:nvPr/>
        </p:nvSpPr>
        <p:spPr bwMode="auto">
          <a:xfrm>
            <a:off x="608013" y="4697413"/>
            <a:ext cx="2251075" cy="369332"/>
          </a:xfrm>
          <a:prstGeom prst="rect">
            <a:avLst/>
          </a:prstGeom>
          <a:noFill/>
          <a:ln w="31750">
            <a:solidFill>
              <a:srgbClr val="800000"/>
            </a:solidFill>
            <a:miter lim="800000"/>
            <a:headEnd/>
            <a:tailEnd/>
          </a:ln>
          <a:effectLst/>
        </p:spPr>
        <p:txBody>
          <a:bodyPr>
            <a:spAutoFit/>
          </a:bodyPr>
          <a:lstStyle/>
          <a:p>
            <a:pPr algn="ctr">
              <a:spcBef>
                <a:spcPct val="50000"/>
              </a:spcBef>
            </a:pPr>
            <a:r>
              <a:rPr lang="el-GR" b="1" dirty="0"/>
              <a:t>Τιμή αγοράς</a:t>
            </a:r>
            <a:endParaRPr lang="en-GB" b="1" dirty="0"/>
          </a:p>
        </p:txBody>
      </p:sp>
      <p:sp>
        <p:nvSpPr>
          <p:cNvPr id="10248" name="Line 8"/>
          <p:cNvSpPr>
            <a:spLocks noChangeShapeType="1"/>
          </p:cNvSpPr>
          <p:nvPr/>
        </p:nvSpPr>
        <p:spPr bwMode="auto">
          <a:xfrm>
            <a:off x="1733550" y="3952875"/>
            <a:ext cx="0" cy="685800"/>
          </a:xfrm>
          <a:prstGeom prst="line">
            <a:avLst/>
          </a:prstGeom>
          <a:noFill/>
          <a:ln w="9525">
            <a:solidFill>
              <a:srgbClr val="800000"/>
            </a:solidFill>
            <a:round/>
            <a:headEnd/>
            <a:tailEnd type="triangle" w="med" len="med"/>
          </a:ln>
          <a:effectLst/>
        </p:spPr>
        <p:txBody>
          <a:bodyPr wrap="none" anchor="ctr"/>
          <a:lstStyle/>
          <a:p>
            <a:endParaRPr lang="el-GR" dirty="0"/>
          </a:p>
        </p:txBody>
      </p:sp>
      <p:sp>
        <p:nvSpPr>
          <p:cNvPr id="10249" name="Line 9"/>
          <p:cNvSpPr>
            <a:spLocks noChangeShapeType="1"/>
          </p:cNvSpPr>
          <p:nvPr/>
        </p:nvSpPr>
        <p:spPr bwMode="auto">
          <a:xfrm flipH="1">
            <a:off x="5953125" y="3516313"/>
            <a:ext cx="0" cy="304800"/>
          </a:xfrm>
          <a:prstGeom prst="line">
            <a:avLst/>
          </a:prstGeom>
          <a:noFill/>
          <a:ln w="9525">
            <a:solidFill>
              <a:srgbClr val="800000"/>
            </a:solidFill>
            <a:round/>
            <a:headEnd/>
            <a:tailEnd type="triangle" w="med" len="med"/>
          </a:ln>
          <a:effectLst/>
        </p:spPr>
        <p:txBody>
          <a:bodyPr wrap="none" anchor="ctr"/>
          <a:lstStyle/>
          <a:p>
            <a:endParaRPr lang="el-GR" dirty="0"/>
          </a:p>
        </p:txBody>
      </p:sp>
      <p:sp>
        <p:nvSpPr>
          <p:cNvPr id="10250" name="Line 10"/>
          <p:cNvSpPr>
            <a:spLocks noChangeShapeType="1"/>
          </p:cNvSpPr>
          <p:nvPr/>
        </p:nvSpPr>
        <p:spPr bwMode="auto">
          <a:xfrm flipH="1">
            <a:off x="1592263" y="2668588"/>
            <a:ext cx="2111375" cy="609600"/>
          </a:xfrm>
          <a:prstGeom prst="line">
            <a:avLst/>
          </a:prstGeom>
          <a:noFill/>
          <a:ln w="9525">
            <a:solidFill>
              <a:srgbClr val="800000"/>
            </a:solidFill>
            <a:round/>
            <a:headEnd/>
            <a:tailEnd type="triangle" w="med" len="med"/>
          </a:ln>
          <a:effectLst/>
        </p:spPr>
        <p:txBody>
          <a:bodyPr wrap="none" anchor="ctr"/>
          <a:lstStyle/>
          <a:p>
            <a:endParaRPr lang="el-GR" dirty="0"/>
          </a:p>
        </p:txBody>
      </p:sp>
      <p:sp>
        <p:nvSpPr>
          <p:cNvPr id="10251" name="Line 11"/>
          <p:cNvSpPr>
            <a:spLocks noChangeShapeType="1"/>
          </p:cNvSpPr>
          <p:nvPr/>
        </p:nvSpPr>
        <p:spPr bwMode="auto">
          <a:xfrm rot="-10440000" flipH="1" flipV="1">
            <a:off x="3703638" y="2792413"/>
            <a:ext cx="2151062" cy="150812"/>
          </a:xfrm>
          <a:prstGeom prst="line">
            <a:avLst/>
          </a:prstGeom>
          <a:noFill/>
          <a:ln w="9525">
            <a:solidFill>
              <a:srgbClr val="800000"/>
            </a:solidFill>
            <a:round/>
            <a:headEnd/>
            <a:tailEnd type="triangle" w="med" len="med"/>
          </a:ln>
          <a:effectLst/>
        </p:spPr>
        <p:txBody>
          <a:bodyPr wrap="none" anchor="ctr"/>
          <a:lstStyle/>
          <a:p>
            <a:endParaRPr lang="el-GR" dirty="0"/>
          </a:p>
        </p:txBody>
      </p:sp>
    </p:spTree>
  </p:cSld>
  <p:clrMapOvr>
    <a:masterClrMapping/>
  </p:clrMapOvr>
  <p:transition spd="med">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850" y="276225"/>
            <a:ext cx="8686800" cy="704503"/>
          </a:xfrm>
          <a:noFill/>
        </p:spPr>
        <p:txBody>
          <a:bodyPr>
            <a:normAutofit fontScale="90000"/>
          </a:bodyPr>
          <a:lstStyle/>
          <a:p>
            <a:pPr eaLnBrk="1" hangingPunct="1"/>
            <a:r>
              <a:rPr lang="el-GR" b="1" dirty="0" smtClean="0">
                <a:solidFill>
                  <a:srgbClr val="006600"/>
                </a:solidFill>
              </a:rPr>
              <a:t>Κριτήρια επιλογής της πιο κατάλληλης μεθόδου αποτίμησης</a:t>
            </a:r>
          </a:p>
        </p:txBody>
      </p:sp>
      <p:sp>
        <p:nvSpPr>
          <p:cNvPr id="11267" name="Rectangle 3"/>
          <p:cNvSpPr>
            <a:spLocks noGrp="1" noChangeArrowheads="1"/>
          </p:cNvSpPr>
          <p:nvPr>
            <p:ph type="body" idx="1"/>
          </p:nvPr>
        </p:nvSpPr>
        <p:spPr>
          <a:xfrm>
            <a:off x="250825" y="1268760"/>
            <a:ext cx="8496300" cy="5328592"/>
          </a:xfrm>
        </p:spPr>
        <p:txBody>
          <a:bodyPr>
            <a:noAutofit/>
          </a:bodyPr>
          <a:lstStyle/>
          <a:p>
            <a:pPr marL="177800" indent="-177800" eaLnBrk="1" hangingPunct="1">
              <a:spcBef>
                <a:spcPct val="50000"/>
              </a:spcBef>
            </a:pPr>
            <a:r>
              <a:rPr lang="el-GR" sz="2800" b="1" u="sng" dirty="0" smtClean="0"/>
              <a:t>Τι θέλω να αποτιμήσω</a:t>
            </a:r>
            <a:r>
              <a:rPr lang="el-GR" sz="2800" dirty="0" smtClean="0"/>
              <a:t/>
            </a:r>
            <a:br>
              <a:rPr lang="el-GR" sz="2800" dirty="0" smtClean="0"/>
            </a:br>
            <a:r>
              <a:rPr lang="el-GR" sz="2800" dirty="0" smtClean="0"/>
              <a:t>Αποθέματα, κτήρια, δάνεια, ομόλογα κ.λπ.</a:t>
            </a:r>
            <a:br>
              <a:rPr lang="el-GR" sz="2800" dirty="0" smtClean="0"/>
            </a:br>
            <a:r>
              <a:rPr lang="el-GR" sz="2800" dirty="0" smtClean="0"/>
              <a:t>Το κριτήριο αυτό οδηγεί από μόνο του σε μικτό μοντέλο αποτίμησης.</a:t>
            </a:r>
          </a:p>
          <a:p>
            <a:pPr marL="177800" indent="-177800" eaLnBrk="1" hangingPunct="1">
              <a:spcBef>
                <a:spcPct val="50000"/>
              </a:spcBef>
            </a:pPr>
            <a:r>
              <a:rPr lang="el-GR" sz="2800" b="1" u="sng" dirty="0" smtClean="0"/>
              <a:t>Σκοπός της αποτίμησης</a:t>
            </a:r>
            <a:r>
              <a:rPr lang="el-GR" sz="2800" dirty="0" smtClean="0"/>
              <a:t/>
            </a:r>
            <a:br>
              <a:rPr lang="el-GR" sz="2800" dirty="0" smtClean="0"/>
            </a:br>
            <a:r>
              <a:rPr lang="el-GR" sz="2800" dirty="0" smtClean="0"/>
              <a:t>Ενημέρωση επενδυτών, δανειστών, εποπτικών αρχών κ.λπ.</a:t>
            </a:r>
          </a:p>
          <a:p>
            <a:pPr marL="177800" indent="-177800" algn="just" eaLnBrk="1" hangingPunct="1">
              <a:spcBef>
                <a:spcPct val="50000"/>
              </a:spcBef>
              <a:buFont typeface="Wingdings" pitchFamily="2" charset="2"/>
              <a:buNone/>
            </a:pPr>
            <a:r>
              <a:rPr lang="el-GR" sz="2800" dirty="0" smtClean="0"/>
              <a:t>	Τα στοιχεία που δημοσιεύονται δεν αποσκοπούν στο να εμφανίσουν την πραγματική αξία μιας επιχείρησης, αλλά να δώσουν πληροφορίες ικανές για την προσέγγιση του ανωτέρω στόχου. </a:t>
            </a:r>
          </a:p>
        </p:txBody>
      </p:sp>
    </p:spTree>
  </p:cSld>
  <p:clrMapOvr>
    <a:masterClrMapping/>
  </p:clrMapOvr>
  <p:transition spd="med">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851" y="276225"/>
            <a:ext cx="8424614" cy="631825"/>
          </a:xfrm>
          <a:noFill/>
        </p:spPr>
        <p:txBody>
          <a:bodyPr>
            <a:noAutofit/>
          </a:bodyPr>
          <a:lstStyle/>
          <a:p>
            <a:pPr eaLnBrk="1" hangingPunct="1"/>
            <a:r>
              <a:rPr lang="el-GR" sz="3600" b="1" dirty="0" smtClean="0">
                <a:solidFill>
                  <a:srgbClr val="002060"/>
                </a:solidFill>
              </a:rPr>
              <a:t>Αποτίμηση κατά τη φάση της αρχικής καταχώρισης</a:t>
            </a:r>
          </a:p>
        </p:txBody>
      </p:sp>
      <p:sp>
        <p:nvSpPr>
          <p:cNvPr id="12291" name="Rectangle 3"/>
          <p:cNvSpPr>
            <a:spLocks noGrp="1" noChangeArrowheads="1"/>
          </p:cNvSpPr>
          <p:nvPr>
            <p:ph type="body" idx="1"/>
          </p:nvPr>
        </p:nvSpPr>
        <p:spPr>
          <a:xfrm>
            <a:off x="468312" y="1600200"/>
            <a:ext cx="8280151" cy="4925144"/>
          </a:xfrm>
        </p:spPr>
        <p:txBody>
          <a:bodyPr>
            <a:noAutofit/>
          </a:bodyPr>
          <a:lstStyle/>
          <a:p>
            <a:pPr marL="1588" indent="11113" algn="just" eaLnBrk="1" hangingPunct="1">
              <a:lnSpc>
                <a:spcPct val="120000"/>
              </a:lnSpc>
              <a:spcBef>
                <a:spcPct val="50000"/>
              </a:spcBef>
              <a:buFont typeface="Wingdings" pitchFamily="2" charset="2"/>
              <a:buNone/>
            </a:pPr>
            <a:r>
              <a:rPr lang="el-GR" sz="2800" dirty="0" smtClean="0"/>
              <a:t>Όταν ένα χρηματοοικονομικό στοιχείο ενεργητικού ή υποχρεώσεων καταχωρείται για πρώτη φορά, η καταχώρισή του γίνεται στην εύλογη αξία του στην οποία συμπεριλαμβάνονται όλα τα σχετικά με τη συναλλαγή έξοδα.  </a:t>
            </a:r>
          </a:p>
          <a:p>
            <a:pPr marL="1588" indent="11113" algn="just" eaLnBrk="1" hangingPunct="1">
              <a:lnSpc>
                <a:spcPct val="120000"/>
              </a:lnSpc>
              <a:spcBef>
                <a:spcPct val="50000"/>
              </a:spcBef>
              <a:buFont typeface="Wingdings" pitchFamily="2" charset="2"/>
              <a:buNone/>
            </a:pPr>
            <a:r>
              <a:rPr lang="el-GR" sz="2800" dirty="0" smtClean="0"/>
              <a:t>Τα έξοδα συναλλαγής δεν λαμβάνονται υπόψη όταν το χρηματοοικονομικό μέσο αποτιμάται στην εύλογη αξία με μεταφορά της διαφοράς στα αποτελέσματα</a:t>
            </a:r>
          </a:p>
        </p:txBody>
      </p:sp>
    </p:spTree>
  </p:cSld>
  <p:clrMapOvr>
    <a:masterClrMapping/>
  </p:clrMapOvr>
  <p:transition spd="med">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0" y="6021388"/>
            <a:ext cx="9144000" cy="836612"/>
          </a:xfrm>
          <a:prstGeom prst="rect">
            <a:avLst/>
          </a:prstGeom>
          <a:solidFill>
            <a:schemeClr val="bg1"/>
          </a:solidFill>
          <a:ln w="9525">
            <a:noFill/>
            <a:miter lim="800000"/>
            <a:headEnd/>
            <a:tailEnd/>
          </a:ln>
          <a:effectLst/>
        </p:spPr>
        <p:txBody>
          <a:bodyPr wrap="none" anchor="ctr"/>
          <a:lstStyle/>
          <a:p>
            <a:endParaRPr lang="el-GR" dirty="0"/>
          </a:p>
        </p:txBody>
      </p:sp>
      <p:sp>
        <p:nvSpPr>
          <p:cNvPr id="13315" name="Rectangle 2"/>
          <p:cNvSpPr>
            <a:spLocks noGrp="1" noChangeArrowheads="1"/>
          </p:cNvSpPr>
          <p:nvPr>
            <p:ph type="title"/>
          </p:nvPr>
        </p:nvSpPr>
        <p:spPr>
          <a:xfrm>
            <a:off x="0" y="276225"/>
            <a:ext cx="9144000" cy="631825"/>
          </a:xfrm>
          <a:noFill/>
        </p:spPr>
        <p:txBody>
          <a:bodyPr>
            <a:noAutofit/>
          </a:bodyPr>
          <a:lstStyle/>
          <a:p>
            <a:pPr eaLnBrk="1" hangingPunct="1"/>
            <a:r>
              <a:rPr lang="el-GR" sz="3200" b="1" dirty="0" smtClean="0">
                <a:solidFill>
                  <a:srgbClr val="0000FF"/>
                </a:solidFill>
              </a:rPr>
              <a:t>Μέθοδοι αποτίμησης χρηματοοικονομικών μέσων </a:t>
            </a:r>
            <a:br>
              <a:rPr lang="el-GR" sz="3200" b="1" dirty="0" smtClean="0">
                <a:solidFill>
                  <a:srgbClr val="0000FF"/>
                </a:solidFill>
              </a:rPr>
            </a:br>
            <a:r>
              <a:rPr lang="el-GR" sz="3200" b="1" dirty="0" smtClean="0">
                <a:solidFill>
                  <a:srgbClr val="0000FF"/>
                </a:solidFill>
              </a:rPr>
              <a:t>μετά την αρχική αναγνώριση</a:t>
            </a:r>
          </a:p>
        </p:txBody>
      </p:sp>
      <p:sp>
        <p:nvSpPr>
          <p:cNvPr id="13316" name="Rectangle 3"/>
          <p:cNvSpPr>
            <a:spLocks noGrp="1" noChangeArrowheads="1"/>
          </p:cNvSpPr>
          <p:nvPr>
            <p:ph type="body" idx="1"/>
          </p:nvPr>
        </p:nvSpPr>
        <p:spPr>
          <a:xfrm>
            <a:off x="0" y="1268760"/>
            <a:ext cx="9144000" cy="5544790"/>
          </a:xfrm>
        </p:spPr>
        <p:txBody>
          <a:bodyPr>
            <a:normAutofit/>
          </a:bodyPr>
          <a:lstStyle/>
          <a:p>
            <a:pPr marL="266700" indent="-266700" defTabSz="723900" eaLnBrk="1" hangingPunct="1">
              <a:lnSpc>
                <a:spcPct val="80000"/>
              </a:lnSpc>
              <a:spcBef>
                <a:spcPct val="50000"/>
              </a:spcBef>
              <a:buFontTx/>
              <a:buAutoNum type="arabicPeriod"/>
              <a:tabLst>
                <a:tab pos="533400" algn="l"/>
              </a:tabLst>
            </a:pPr>
            <a:r>
              <a:rPr lang="el-GR" sz="2800" b="1" dirty="0" smtClean="0">
                <a:solidFill>
                  <a:srgbClr val="7030A0"/>
                </a:solidFill>
                <a:latin typeface="Arial Narrow" pitchFamily="34" charset="0"/>
              </a:rPr>
              <a:t>Τοκοφόρα στοιχεία (δάνεια, καταθέσεις, ομόλογα) </a:t>
            </a:r>
            <a:r>
              <a:rPr lang="en-US" sz="2800" b="1" dirty="0" smtClean="0">
                <a:solidFill>
                  <a:srgbClr val="7030A0"/>
                </a:solidFill>
                <a:latin typeface="Arial Narrow" pitchFamily="34" charset="0"/>
              </a:rPr>
              <a:t>Debt instruments</a:t>
            </a:r>
            <a:endParaRPr lang="el-GR" sz="2800" b="1" dirty="0" smtClean="0">
              <a:solidFill>
                <a:srgbClr val="7030A0"/>
              </a:solidFill>
              <a:latin typeface="Arial Narrow" pitchFamily="34" charset="0"/>
            </a:endParaRPr>
          </a:p>
          <a:p>
            <a:pPr marL="622300" lvl="1" indent="-176213" defTabSz="723900" eaLnBrk="1" hangingPunct="1">
              <a:lnSpc>
                <a:spcPct val="80000"/>
              </a:lnSpc>
              <a:spcBef>
                <a:spcPct val="50000"/>
              </a:spcBef>
              <a:buFontTx/>
              <a:buNone/>
              <a:tabLst>
                <a:tab pos="533400" algn="l"/>
              </a:tabLst>
            </a:pPr>
            <a:r>
              <a:rPr lang="el-GR" b="1" dirty="0" smtClean="0">
                <a:latin typeface="Arial Narrow" pitchFamily="34" charset="0"/>
              </a:rPr>
              <a:t>α.	στο αναπόσβεστο κόστος</a:t>
            </a:r>
          </a:p>
          <a:p>
            <a:pPr marL="622300" lvl="1" indent="-176213" defTabSz="723900" eaLnBrk="1" hangingPunct="1">
              <a:lnSpc>
                <a:spcPct val="80000"/>
              </a:lnSpc>
              <a:spcBef>
                <a:spcPct val="50000"/>
              </a:spcBef>
              <a:buFontTx/>
              <a:buNone/>
              <a:tabLst>
                <a:tab pos="533400" algn="l"/>
              </a:tabLst>
            </a:pPr>
            <a:r>
              <a:rPr lang="el-GR" b="1" dirty="0" smtClean="0">
                <a:latin typeface="Arial Narrow" pitchFamily="34" charset="0"/>
              </a:rPr>
              <a:t>β.</a:t>
            </a:r>
            <a:r>
              <a:rPr lang="en-US" b="1" dirty="0" smtClean="0">
                <a:latin typeface="Arial Narrow" pitchFamily="34" charset="0"/>
              </a:rPr>
              <a:t>	</a:t>
            </a:r>
            <a:r>
              <a:rPr lang="el-GR" b="1" dirty="0" smtClean="0">
                <a:latin typeface="Arial Narrow" pitchFamily="34" charset="0"/>
              </a:rPr>
              <a:t>στην εύλογη αξία</a:t>
            </a:r>
          </a:p>
          <a:p>
            <a:pPr marL="266700" indent="-266700" defTabSz="723900" eaLnBrk="1" hangingPunct="1">
              <a:lnSpc>
                <a:spcPct val="80000"/>
              </a:lnSpc>
              <a:spcBef>
                <a:spcPct val="50000"/>
              </a:spcBef>
              <a:buFontTx/>
              <a:buAutoNum type="arabicPeriod"/>
              <a:tabLst>
                <a:tab pos="533400" algn="l"/>
              </a:tabLst>
            </a:pPr>
            <a:r>
              <a:rPr lang="el-GR" sz="2800" b="1" dirty="0" smtClean="0">
                <a:solidFill>
                  <a:srgbClr val="006600"/>
                </a:solidFill>
                <a:latin typeface="Arial Narrow" pitchFamily="34" charset="0"/>
              </a:rPr>
              <a:t>Μη τοκοφόρα στοιχεία (μετοχές) </a:t>
            </a:r>
            <a:r>
              <a:rPr lang="en-US" sz="2800" b="1" dirty="0" smtClean="0">
                <a:solidFill>
                  <a:srgbClr val="006600"/>
                </a:solidFill>
                <a:latin typeface="Arial Narrow" pitchFamily="34" charset="0"/>
              </a:rPr>
              <a:t>Equity instruments</a:t>
            </a:r>
            <a:endParaRPr lang="el-GR" sz="2800" b="1" dirty="0" smtClean="0">
              <a:solidFill>
                <a:srgbClr val="006600"/>
              </a:solidFill>
              <a:latin typeface="Arial Narrow" pitchFamily="34" charset="0"/>
            </a:endParaRPr>
          </a:p>
          <a:p>
            <a:pPr marL="622300" lvl="1" indent="-176213" defTabSz="723900" eaLnBrk="1" hangingPunct="1">
              <a:lnSpc>
                <a:spcPct val="80000"/>
              </a:lnSpc>
              <a:spcBef>
                <a:spcPct val="50000"/>
              </a:spcBef>
              <a:buFontTx/>
              <a:buNone/>
              <a:tabLst>
                <a:tab pos="533400" algn="l"/>
              </a:tabLst>
            </a:pPr>
            <a:r>
              <a:rPr lang="el-GR" b="1" dirty="0" smtClean="0">
                <a:latin typeface="Arial Narrow" pitchFamily="34" charset="0"/>
              </a:rPr>
              <a:t>α.	Συμμετοχές σε θυγατρικές και συγγενείς εταιρείες, καθώς και κοινοπραξίες. Στο ιστορικό κόστος</a:t>
            </a:r>
          </a:p>
          <a:p>
            <a:pPr marL="622300" lvl="1" indent="-176213" defTabSz="723900" eaLnBrk="1" hangingPunct="1">
              <a:lnSpc>
                <a:spcPct val="80000"/>
              </a:lnSpc>
              <a:spcBef>
                <a:spcPct val="50000"/>
              </a:spcBef>
              <a:buFontTx/>
              <a:buNone/>
              <a:tabLst>
                <a:tab pos="533400" algn="l"/>
              </a:tabLst>
            </a:pPr>
            <a:r>
              <a:rPr lang="el-GR" b="1" dirty="0" smtClean="0">
                <a:latin typeface="Arial Narrow" pitchFamily="34" charset="0"/>
              </a:rPr>
              <a:t>β.	Λοιπές περιπτώσεις. Στην εύλογη αξία</a:t>
            </a:r>
          </a:p>
          <a:p>
            <a:pPr marL="266700" indent="-266700" defTabSz="723900" eaLnBrk="1" hangingPunct="1">
              <a:lnSpc>
                <a:spcPct val="80000"/>
              </a:lnSpc>
              <a:spcBef>
                <a:spcPct val="50000"/>
              </a:spcBef>
              <a:buFont typeface="Wingdings" pitchFamily="2" charset="2"/>
              <a:buNone/>
              <a:tabLst>
                <a:tab pos="533400" algn="l"/>
              </a:tabLst>
            </a:pPr>
            <a:r>
              <a:rPr lang="el-GR" sz="2800" b="1" dirty="0" smtClean="0">
                <a:solidFill>
                  <a:srgbClr val="800000"/>
                </a:solidFill>
                <a:latin typeface="Arial Narrow" pitchFamily="34" charset="0"/>
              </a:rPr>
              <a:t>3</a:t>
            </a:r>
            <a:r>
              <a:rPr lang="el-GR" sz="2800" dirty="0" smtClean="0">
                <a:latin typeface="Arial Narrow" pitchFamily="34" charset="0"/>
              </a:rPr>
              <a:t>.	</a:t>
            </a:r>
            <a:r>
              <a:rPr lang="el-GR" sz="2800" b="1" dirty="0" smtClean="0">
                <a:solidFill>
                  <a:schemeClr val="accent2">
                    <a:lumMod val="50000"/>
                  </a:schemeClr>
                </a:solidFill>
                <a:latin typeface="Arial Narrow" pitchFamily="34" charset="0"/>
              </a:rPr>
              <a:t>Παράγωγα </a:t>
            </a:r>
            <a:r>
              <a:rPr lang="en-US" sz="2800" b="1" dirty="0" smtClean="0">
                <a:solidFill>
                  <a:schemeClr val="accent2">
                    <a:lumMod val="50000"/>
                  </a:schemeClr>
                </a:solidFill>
                <a:latin typeface="Arial Narrow" pitchFamily="34" charset="0"/>
              </a:rPr>
              <a:t>Derivatives</a:t>
            </a:r>
          </a:p>
          <a:p>
            <a:pPr marL="266700" indent="-266700" defTabSz="723900" eaLnBrk="1" hangingPunct="1">
              <a:lnSpc>
                <a:spcPct val="80000"/>
              </a:lnSpc>
              <a:spcBef>
                <a:spcPct val="50000"/>
              </a:spcBef>
              <a:buFont typeface="Wingdings" pitchFamily="2" charset="2"/>
              <a:buNone/>
              <a:tabLst>
                <a:tab pos="533400" algn="l"/>
              </a:tabLst>
            </a:pPr>
            <a:r>
              <a:rPr lang="en-US" sz="2800" dirty="0" smtClean="0">
                <a:latin typeface="Arial Narrow" pitchFamily="34" charset="0"/>
              </a:rPr>
              <a:t>	</a:t>
            </a:r>
            <a:r>
              <a:rPr lang="el-GR" sz="2800" b="1" dirty="0" smtClean="0">
                <a:latin typeface="Arial Narrow" pitchFamily="34" charset="0"/>
              </a:rPr>
              <a:t>Στην εύλογη αξία</a:t>
            </a:r>
          </a:p>
        </p:txBody>
      </p:sp>
    </p:spTree>
  </p:cSld>
  <p:clrMapOvr>
    <a:masterClrMapping/>
  </p:clrMapOvr>
  <p:transition spd="med">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6225"/>
            <a:ext cx="8077200" cy="776288"/>
          </a:xfrm>
          <a:noFill/>
        </p:spPr>
        <p:txBody>
          <a:bodyPr/>
          <a:lstStyle/>
          <a:p>
            <a:pPr eaLnBrk="1" hangingPunct="1"/>
            <a:r>
              <a:rPr lang="el-GR" b="1" dirty="0" smtClean="0"/>
              <a:t>Ιστορικό κόστος </a:t>
            </a:r>
            <a:r>
              <a:rPr lang="en-US" b="1" dirty="0" smtClean="0"/>
              <a:t>vs </a:t>
            </a:r>
            <a:r>
              <a:rPr lang="el-GR" b="1" dirty="0" smtClean="0"/>
              <a:t>εύλογης αξίας</a:t>
            </a:r>
          </a:p>
        </p:txBody>
      </p:sp>
      <p:sp>
        <p:nvSpPr>
          <p:cNvPr id="14339" name="Rectangle 3"/>
          <p:cNvSpPr>
            <a:spLocks noGrp="1" noChangeArrowheads="1"/>
          </p:cNvSpPr>
          <p:nvPr>
            <p:ph type="body" idx="1"/>
          </p:nvPr>
        </p:nvSpPr>
        <p:spPr>
          <a:xfrm>
            <a:off x="-36513" y="1525588"/>
            <a:ext cx="9180513" cy="4495800"/>
          </a:xfrm>
        </p:spPr>
        <p:txBody>
          <a:bodyPr/>
          <a:lstStyle/>
          <a:p>
            <a:pPr marL="622300" indent="-266700" defTabSz="552450" eaLnBrk="1" hangingPunct="1">
              <a:buFont typeface="Wingdings" pitchFamily="2" charset="2"/>
              <a:buNone/>
              <a:tabLst>
                <a:tab pos="4400550" algn="l"/>
                <a:tab pos="5391150" algn="l"/>
                <a:tab pos="6991350" algn="l"/>
                <a:tab pos="7543800" algn="l"/>
              </a:tabLst>
            </a:pPr>
            <a:r>
              <a:rPr lang="el-GR" sz="2400" dirty="0" smtClean="0"/>
              <a:t>		</a:t>
            </a:r>
            <a:r>
              <a:rPr lang="el-GR" sz="2400" b="1" u="sng" dirty="0" smtClean="0">
                <a:solidFill>
                  <a:schemeClr val="accent2">
                    <a:lumMod val="50000"/>
                  </a:schemeClr>
                </a:solidFill>
              </a:rPr>
              <a:t>Ιστορικό κόστος</a:t>
            </a:r>
            <a:r>
              <a:rPr lang="el-GR" sz="2400" b="1" dirty="0" smtClean="0"/>
              <a:t>	</a:t>
            </a:r>
            <a:r>
              <a:rPr lang="el-GR" sz="2400" b="1" u="sng" dirty="0" smtClean="0">
                <a:solidFill>
                  <a:srgbClr val="FF0066"/>
                </a:solidFill>
              </a:rPr>
              <a:t>Εύλογη αξία</a:t>
            </a:r>
          </a:p>
          <a:p>
            <a:pPr marL="622300" indent="-266700" defTabSz="552450" eaLnBrk="1" hangingPunct="1">
              <a:spcBef>
                <a:spcPct val="60000"/>
              </a:spcBef>
              <a:tabLst>
                <a:tab pos="4400550" algn="l"/>
                <a:tab pos="5391150" algn="l"/>
                <a:tab pos="6991350" algn="l"/>
                <a:tab pos="7543800" algn="l"/>
              </a:tabLst>
            </a:pPr>
            <a:r>
              <a:rPr lang="el-GR" sz="2400" b="1" dirty="0" smtClean="0"/>
              <a:t>Ικανότητα πρόβλεψης των</a:t>
            </a:r>
            <a:br>
              <a:rPr lang="el-GR" sz="2400" b="1" dirty="0" smtClean="0"/>
            </a:br>
            <a:r>
              <a:rPr lang="el-GR" sz="2400" b="1" dirty="0" smtClean="0"/>
              <a:t>μελλοντικών χρηματοροών		όχι		ναι</a:t>
            </a:r>
          </a:p>
          <a:p>
            <a:pPr marL="622300" indent="-266700" defTabSz="552450" eaLnBrk="1" hangingPunct="1">
              <a:spcBef>
                <a:spcPct val="60000"/>
              </a:spcBef>
              <a:tabLst>
                <a:tab pos="4400550" algn="l"/>
                <a:tab pos="5391150" algn="l"/>
                <a:tab pos="6991350" algn="l"/>
                <a:tab pos="7543800" algn="l"/>
              </a:tabLst>
            </a:pPr>
            <a:r>
              <a:rPr lang="el-GR" sz="2400" b="1" dirty="0" smtClean="0"/>
              <a:t>Ικανότητα σύγκρισης των</a:t>
            </a:r>
            <a:br>
              <a:rPr lang="el-GR" sz="2400" b="1" dirty="0" smtClean="0"/>
            </a:br>
            <a:r>
              <a:rPr lang="el-GR" sz="2400" b="1" dirty="0" smtClean="0"/>
              <a:t>στοιχείων ισολογισμού		όχι		ναι</a:t>
            </a:r>
          </a:p>
          <a:p>
            <a:pPr marL="622300" indent="-266700" defTabSz="552450" eaLnBrk="1" hangingPunct="1">
              <a:spcBef>
                <a:spcPct val="60000"/>
              </a:spcBef>
              <a:tabLst>
                <a:tab pos="4400550" algn="l"/>
                <a:tab pos="5391150" algn="l"/>
                <a:tab pos="6991350" algn="l"/>
                <a:tab pos="7543800" algn="l"/>
              </a:tabLst>
            </a:pPr>
            <a:r>
              <a:rPr lang="el-GR" sz="2400" b="1" dirty="0" smtClean="0"/>
              <a:t>Αναγνώριση των παραγώγων 	όχι		ναι</a:t>
            </a:r>
          </a:p>
          <a:p>
            <a:pPr marL="622300" indent="-266700" defTabSz="552450" eaLnBrk="1" hangingPunct="1">
              <a:spcBef>
                <a:spcPct val="60000"/>
              </a:spcBef>
              <a:tabLst>
                <a:tab pos="4400550" algn="l"/>
                <a:tab pos="5391150" algn="l"/>
                <a:tab pos="6991350" algn="l"/>
                <a:tab pos="7543800" algn="l"/>
              </a:tabLst>
            </a:pPr>
            <a:r>
              <a:rPr lang="el-GR" sz="2400" b="1" dirty="0" smtClean="0"/>
              <a:t>Απλότητα και ακρίβεια στην</a:t>
            </a:r>
            <a:br>
              <a:rPr lang="el-GR" sz="2400" b="1" dirty="0" smtClean="0"/>
            </a:br>
            <a:r>
              <a:rPr lang="el-GR" sz="2400" b="1" dirty="0" smtClean="0"/>
              <a:t>προσέγγιση		ναι		όχι </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692696"/>
          </a:xfrm>
        </p:spPr>
        <p:txBody>
          <a:bodyPr/>
          <a:lstStyle/>
          <a:p>
            <a:r>
              <a:rPr lang="el-GR" sz="3200" b="1" dirty="0" smtClean="0">
                <a:latin typeface="+mn-lt"/>
              </a:rPr>
              <a:t>ΔΙΑΜΕΣΟΛΑΒΗΣΗ</a:t>
            </a:r>
            <a:endParaRPr lang="en-GB" sz="3200" b="1" dirty="0">
              <a:latin typeface="+mn-lt"/>
              <a:cs typeface="Times New Roman" pitchFamily="18" charset="0"/>
            </a:endParaRPr>
          </a:p>
        </p:txBody>
      </p:sp>
      <p:sp>
        <p:nvSpPr>
          <p:cNvPr id="69635" name="Rectangle 3"/>
          <p:cNvSpPr>
            <a:spLocks noGrp="1" noChangeArrowheads="1"/>
          </p:cNvSpPr>
          <p:nvPr>
            <p:ph type="body" sz="half" idx="1"/>
          </p:nvPr>
        </p:nvSpPr>
        <p:spPr>
          <a:xfrm>
            <a:off x="0" y="836712"/>
            <a:ext cx="3581400" cy="6021288"/>
          </a:xfrm>
        </p:spPr>
        <p:txBody>
          <a:bodyPr/>
          <a:lstStyle/>
          <a:p>
            <a:pPr algn="just">
              <a:lnSpc>
                <a:spcPct val="90000"/>
              </a:lnSpc>
            </a:pPr>
            <a:r>
              <a:rPr lang="el-GR" sz="2000" dirty="0" smtClean="0"/>
              <a:t>Η </a:t>
            </a:r>
            <a:r>
              <a:rPr lang="el-GR" sz="2000" dirty="0"/>
              <a:t>διαδικασία του σχήματος </a:t>
            </a:r>
            <a:r>
              <a:rPr lang="el-GR" sz="2000" dirty="0" smtClean="0"/>
              <a:t>ονομάζεται: </a:t>
            </a:r>
            <a:r>
              <a:rPr lang="el-GR" sz="2000" b="1" dirty="0" smtClean="0">
                <a:solidFill>
                  <a:srgbClr val="FF3300"/>
                </a:solidFill>
              </a:rPr>
              <a:t>Διαμεσολάβηση</a:t>
            </a:r>
            <a:endParaRPr lang="el-GR" sz="2000" b="1" dirty="0">
              <a:solidFill>
                <a:srgbClr val="FF3300"/>
              </a:solidFill>
            </a:endParaRPr>
          </a:p>
          <a:p>
            <a:pPr algn="just">
              <a:lnSpc>
                <a:spcPct val="90000"/>
              </a:lnSpc>
            </a:pPr>
            <a:r>
              <a:rPr lang="el-GR" sz="2000" dirty="0"/>
              <a:t>Στη διαδικασία αυτή  το </a:t>
            </a:r>
            <a:r>
              <a:rPr lang="el-GR" sz="2000" b="1" dirty="0" smtClean="0">
                <a:solidFill>
                  <a:srgbClr val="006600"/>
                </a:solidFill>
              </a:rPr>
              <a:t>Χ.Ι. </a:t>
            </a:r>
            <a:r>
              <a:rPr lang="el-GR" sz="2000" b="1" dirty="0">
                <a:solidFill>
                  <a:srgbClr val="006600"/>
                </a:solidFill>
              </a:rPr>
              <a:t>πραγματοποιεί:</a:t>
            </a:r>
          </a:p>
          <a:p>
            <a:pPr lvl="1" algn="just">
              <a:lnSpc>
                <a:spcPct val="90000"/>
              </a:lnSpc>
              <a:buFont typeface="Wingdings" pitchFamily="2" charset="2"/>
              <a:buChar char="Ø"/>
            </a:pPr>
            <a:r>
              <a:rPr lang="el-GR" sz="2000" dirty="0"/>
              <a:t>Μετασχηματισμό του </a:t>
            </a:r>
            <a:r>
              <a:rPr lang="el-GR" sz="2000" dirty="0" smtClean="0"/>
              <a:t>είδους μέρους ή όλων </a:t>
            </a:r>
            <a:r>
              <a:rPr lang="el-GR" sz="2000" dirty="0"/>
              <a:t>των </a:t>
            </a:r>
            <a:r>
              <a:rPr lang="el-GR" sz="2000" dirty="0" smtClean="0"/>
              <a:t>απαιτήσεων.</a:t>
            </a:r>
            <a:endParaRPr lang="el-GR" sz="2000" dirty="0"/>
          </a:p>
          <a:p>
            <a:pPr lvl="1" algn="just">
              <a:lnSpc>
                <a:spcPct val="90000"/>
              </a:lnSpc>
              <a:buFont typeface="Wingdings" pitchFamily="2" charset="2"/>
              <a:buChar char="Ø"/>
            </a:pPr>
            <a:r>
              <a:rPr lang="el-GR" sz="2000" dirty="0"/>
              <a:t>Μετασχηματισμό της λήξης των </a:t>
            </a:r>
            <a:r>
              <a:rPr lang="el-GR" sz="2000" dirty="0" smtClean="0"/>
              <a:t>απαιτήσεων.</a:t>
            </a:r>
            <a:endParaRPr lang="el-GR" sz="2000" dirty="0"/>
          </a:p>
          <a:p>
            <a:pPr lvl="1" algn="just">
              <a:lnSpc>
                <a:spcPct val="90000"/>
              </a:lnSpc>
              <a:buFont typeface="Wingdings" pitchFamily="2" charset="2"/>
              <a:buChar char="Ø"/>
            </a:pPr>
            <a:r>
              <a:rPr lang="el-GR" sz="2000" dirty="0"/>
              <a:t>Διαφοροποίηση πιστωτικού </a:t>
            </a:r>
            <a:r>
              <a:rPr lang="el-GR" sz="2000" dirty="0" smtClean="0"/>
              <a:t>κινδύνου.</a:t>
            </a:r>
            <a:endParaRPr lang="el-GR" sz="2000" dirty="0"/>
          </a:p>
          <a:p>
            <a:pPr lvl="1" algn="just">
              <a:lnSpc>
                <a:spcPct val="90000"/>
              </a:lnSpc>
              <a:buFont typeface="Wingdings" pitchFamily="2" charset="2"/>
              <a:buChar char="Ø"/>
            </a:pPr>
            <a:r>
              <a:rPr lang="el-GR" sz="2000" dirty="0"/>
              <a:t>Μείωση κόστους πληροφόρησης και </a:t>
            </a:r>
            <a:r>
              <a:rPr lang="el-GR" sz="2000" dirty="0" smtClean="0"/>
              <a:t>ελέγχου.</a:t>
            </a:r>
            <a:endParaRPr lang="en-GB" sz="2000" dirty="0"/>
          </a:p>
        </p:txBody>
      </p:sp>
      <p:graphicFrame>
        <p:nvGraphicFramePr>
          <p:cNvPr id="69636" name="Object 4"/>
          <p:cNvGraphicFramePr>
            <a:graphicFrameLocks noGrp="1" noChangeAspect="1"/>
          </p:cNvGraphicFramePr>
          <p:nvPr>
            <p:ph type="clipArt" sz="half" idx="2"/>
            <p:extLst>
              <p:ext uri="{D42A27DB-BD31-4B8C-83A1-F6EECF244321}">
                <p14:modId xmlns:p14="http://schemas.microsoft.com/office/powerpoint/2010/main" xmlns="" val="4000524192"/>
              </p:ext>
            </p:extLst>
          </p:nvPr>
        </p:nvGraphicFramePr>
        <p:xfrm>
          <a:off x="3563889" y="692696"/>
          <a:ext cx="5556996" cy="5544616"/>
        </p:xfrm>
        <a:graphic>
          <a:graphicData uri="http://schemas.openxmlformats.org/presentationml/2006/ole">
            <p:oleObj spid="_x0000_s285698" name="Document" r:id="rId3" imgW="6109168" imgH="3330626" progId="Word.Document.8">
              <p:embed/>
            </p:oleObj>
          </a:graphicData>
        </a:graphic>
      </p:graphicFrame>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6225"/>
            <a:ext cx="8077200" cy="488479"/>
          </a:xfrm>
          <a:noFill/>
        </p:spPr>
        <p:txBody>
          <a:bodyPr>
            <a:normAutofit fontScale="90000"/>
          </a:bodyPr>
          <a:lstStyle/>
          <a:p>
            <a:pPr eaLnBrk="1" hangingPunct="1"/>
            <a:r>
              <a:rPr lang="el-GR" b="1" dirty="0" smtClean="0">
                <a:solidFill>
                  <a:srgbClr val="FF0066"/>
                </a:solidFill>
              </a:rPr>
              <a:t>Αναπόσβεστο κόστος	</a:t>
            </a:r>
          </a:p>
        </p:txBody>
      </p:sp>
      <p:sp>
        <p:nvSpPr>
          <p:cNvPr id="15363" name="Rectangle 3"/>
          <p:cNvSpPr>
            <a:spLocks noGrp="1" noChangeArrowheads="1"/>
          </p:cNvSpPr>
          <p:nvPr>
            <p:ph type="body" idx="1"/>
          </p:nvPr>
        </p:nvSpPr>
        <p:spPr>
          <a:xfrm>
            <a:off x="323850" y="1052737"/>
            <a:ext cx="8568630" cy="5400452"/>
          </a:xfrm>
          <a:noFill/>
        </p:spPr>
        <p:txBody>
          <a:bodyPr/>
          <a:lstStyle/>
          <a:p>
            <a:pPr marL="266700" indent="-266700" eaLnBrk="1" hangingPunct="1">
              <a:spcBef>
                <a:spcPct val="0"/>
              </a:spcBef>
              <a:buFont typeface="Wingdings" pitchFamily="2" charset="2"/>
              <a:buNone/>
            </a:pPr>
            <a:r>
              <a:rPr lang="el-GR" sz="2300" dirty="0" smtClean="0"/>
              <a:t>Είναι το σύνολο των ακόλουθων επί μέρους ποσών:</a:t>
            </a:r>
          </a:p>
          <a:p>
            <a:pPr marL="266700" indent="-266700" eaLnBrk="1" hangingPunct="1">
              <a:lnSpc>
                <a:spcPct val="150000"/>
              </a:lnSpc>
              <a:spcBef>
                <a:spcPct val="0"/>
              </a:spcBef>
              <a:buFont typeface="Wingdings" pitchFamily="2" charset="2"/>
              <a:buNone/>
            </a:pPr>
            <a:r>
              <a:rPr lang="el-GR" sz="2300" dirty="0" smtClean="0"/>
              <a:t>+	το ποσό της αρχικής αναγνώρισης</a:t>
            </a:r>
            <a:endParaRPr lang="en-US" sz="2300" dirty="0" smtClean="0"/>
          </a:p>
          <a:p>
            <a:pPr marL="266700" indent="-266700" eaLnBrk="1" hangingPunct="1">
              <a:lnSpc>
                <a:spcPct val="150000"/>
              </a:lnSpc>
              <a:spcBef>
                <a:spcPct val="0"/>
              </a:spcBef>
              <a:buFont typeface="Wingdings" pitchFamily="2" charset="2"/>
              <a:buNone/>
            </a:pPr>
            <a:r>
              <a:rPr lang="en-US" sz="2300" dirty="0" smtClean="0"/>
              <a:t>+	</a:t>
            </a:r>
            <a:r>
              <a:rPr lang="el-GR" sz="2300" dirty="0" smtClean="0"/>
              <a:t>κεφαλαιοποιηθέντες και αναλογούντες τόκοι</a:t>
            </a:r>
          </a:p>
          <a:p>
            <a:pPr marL="266700" indent="-266700" eaLnBrk="1" hangingPunct="1">
              <a:lnSpc>
                <a:spcPct val="150000"/>
              </a:lnSpc>
              <a:spcBef>
                <a:spcPct val="0"/>
              </a:spcBef>
              <a:buFont typeface="Wingdings" pitchFamily="2" charset="2"/>
              <a:buNone/>
            </a:pPr>
            <a:r>
              <a:rPr lang="el-GR" sz="2300" dirty="0" smtClean="0"/>
              <a:t>-	αποπληρωμές κεφαλαίου</a:t>
            </a:r>
          </a:p>
          <a:p>
            <a:pPr marL="266700" indent="-266700" eaLnBrk="1" hangingPunct="1">
              <a:lnSpc>
                <a:spcPct val="150000"/>
              </a:lnSpc>
              <a:spcBef>
                <a:spcPct val="0"/>
              </a:spcBef>
              <a:buFont typeface="Wingdings" pitchFamily="2" charset="2"/>
              <a:buNone/>
            </a:pPr>
            <a:r>
              <a:rPr lang="el-GR" sz="2300" dirty="0" smtClean="0"/>
              <a:t>+	απόσβεση </a:t>
            </a:r>
            <a:r>
              <a:rPr lang="en-US" sz="2300" dirty="0" smtClean="0"/>
              <a:t>discount</a:t>
            </a:r>
          </a:p>
          <a:p>
            <a:pPr marL="266700" indent="-266700" eaLnBrk="1" hangingPunct="1">
              <a:lnSpc>
                <a:spcPct val="150000"/>
              </a:lnSpc>
              <a:spcBef>
                <a:spcPct val="0"/>
              </a:spcBef>
              <a:buFont typeface="Wingdings" pitchFamily="2" charset="2"/>
              <a:buNone/>
            </a:pPr>
            <a:r>
              <a:rPr lang="en-US" sz="2300" dirty="0" smtClean="0"/>
              <a:t>-	</a:t>
            </a:r>
            <a:r>
              <a:rPr lang="el-GR" sz="2300" dirty="0" smtClean="0"/>
              <a:t>απόσβεση </a:t>
            </a:r>
            <a:r>
              <a:rPr lang="en-US" sz="2300" dirty="0" smtClean="0"/>
              <a:t>premium</a:t>
            </a:r>
          </a:p>
          <a:p>
            <a:pPr marL="266700" indent="-266700" eaLnBrk="1" hangingPunct="1">
              <a:lnSpc>
                <a:spcPct val="150000"/>
              </a:lnSpc>
              <a:spcBef>
                <a:spcPct val="0"/>
              </a:spcBef>
              <a:buFont typeface="Wingdings" pitchFamily="2" charset="2"/>
              <a:buNone/>
            </a:pPr>
            <a:r>
              <a:rPr lang="el-GR" sz="2300" dirty="0" smtClean="0"/>
              <a:t>-	τα ποσά των συσσωρευμένων απομειώσεων (αφορά μόνο στοιχεία ενεργητικού)</a:t>
            </a:r>
          </a:p>
          <a:p>
            <a:pPr marL="266700" indent="-266700" eaLnBrk="1" hangingPunct="1">
              <a:lnSpc>
                <a:spcPct val="150000"/>
              </a:lnSpc>
              <a:spcBef>
                <a:spcPct val="0"/>
              </a:spcBef>
              <a:buFont typeface="Wingdings" pitchFamily="2" charset="2"/>
              <a:buNone/>
            </a:pPr>
            <a:r>
              <a:rPr lang="el-GR" sz="2300" dirty="0" smtClean="0"/>
              <a:t>-	τα ποσά που διαγράφηκαν εξαιτίας αδυναμίας ανάκτησής τους</a:t>
            </a:r>
          </a:p>
        </p:txBody>
      </p:sp>
      <p:sp>
        <p:nvSpPr>
          <p:cNvPr id="15364" name="Text Box 4"/>
          <p:cNvSpPr txBox="1">
            <a:spLocks noChangeArrowheads="1"/>
          </p:cNvSpPr>
          <p:nvPr/>
        </p:nvSpPr>
        <p:spPr bwMode="auto">
          <a:xfrm>
            <a:off x="4067944" y="3212976"/>
            <a:ext cx="3597275" cy="641350"/>
          </a:xfrm>
          <a:prstGeom prst="rect">
            <a:avLst/>
          </a:prstGeom>
          <a:noFill/>
          <a:ln w="9525">
            <a:noFill/>
            <a:miter lim="800000"/>
            <a:headEnd/>
            <a:tailEnd/>
          </a:ln>
          <a:effectLst/>
        </p:spPr>
        <p:txBody>
          <a:bodyPr wrap="none">
            <a:spAutoFit/>
          </a:bodyPr>
          <a:lstStyle/>
          <a:p>
            <a:r>
              <a:rPr lang="el-GR" dirty="0"/>
              <a:t>η απόσβεση γίνεται με τη μέθοδο </a:t>
            </a:r>
            <a:br>
              <a:rPr lang="el-GR" dirty="0"/>
            </a:br>
            <a:r>
              <a:rPr lang="el-GR" dirty="0"/>
              <a:t>του πραγματικού επιτοκίου</a:t>
            </a:r>
          </a:p>
        </p:txBody>
      </p:sp>
      <p:sp>
        <p:nvSpPr>
          <p:cNvPr id="15365" name="AutoShape 5"/>
          <p:cNvSpPr>
            <a:spLocks/>
          </p:cNvSpPr>
          <p:nvPr/>
        </p:nvSpPr>
        <p:spPr bwMode="auto">
          <a:xfrm>
            <a:off x="3563888" y="3140968"/>
            <a:ext cx="215900" cy="863600"/>
          </a:xfrm>
          <a:prstGeom prst="rightBrace">
            <a:avLst>
              <a:gd name="adj1" fmla="val 33333"/>
              <a:gd name="adj2" fmla="val 50000"/>
            </a:avLst>
          </a:prstGeom>
          <a:noFill/>
          <a:ln w="9525">
            <a:solidFill>
              <a:schemeClr val="tx1"/>
            </a:solidFill>
            <a:round/>
            <a:headEnd/>
            <a:tailEnd/>
          </a:ln>
          <a:effectLst/>
        </p:spPr>
        <p:txBody>
          <a:bodyPr wrap="none" anchor="ctr"/>
          <a:lstStyle/>
          <a:p>
            <a:endParaRPr lang="el-GR" dirty="0"/>
          </a:p>
        </p:txBody>
      </p:sp>
    </p:spTree>
  </p:cSld>
  <p:clrMapOvr>
    <a:masterClrMapping/>
  </p:clrMapOvr>
  <p:transition spd="med">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6225"/>
            <a:ext cx="8077200" cy="914400"/>
          </a:xfrm>
          <a:noFill/>
        </p:spPr>
        <p:txBody>
          <a:bodyPr>
            <a:noAutofit/>
          </a:bodyPr>
          <a:lstStyle/>
          <a:p>
            <a:pPr eaLnBrk="1" hangingPunct="1"/>
            <a:r>
              <a:rPr lang="el-GR" sz="3600" b="1" dirty="0" smtClean="0">
                <a:solidFill>
                  <a:srgbClr val="FF0066"/>
                </a:solidFill>
              </a:rPr>
              <a:t>Β</a:t>
            </a:r>
            <a:r>
              <a:rPr lang="en-US" sz="3600" b="1" dirty="0" smtClean="0">
                <a:solidFill>
                  <a:srgbClr val="FF0066"/>
                </a:solidFill>
              </a:rPr>
              <a:t>ook value (BV) (or carrying amount), </a:t>
            </a:r>
            <a:br>
              <a:rPr lang="en-US" sz="3600" b="1" dirty="0" smtClean="0">
                <a:solidFill>
                  <a:srgbClr val="FF0066"/>
                </a:solidFill>
              </a:rPr>
            </a:br>
            <a:r>
              <a:rPr lang="en-US" sz="3600" b="1" dirty="0" smtClean="0">
                <a:solidFill>
                  <a:srgbClr val="FF0066"/>
                </a:solidFill>
              </a:rPr>
              <a:t>Fair value (FV)</a:t>
            </a:r>
            <a:r>
              <a:rPr lang="el-GR" sz="3600" b="1" dirty="0" smtClean="0">
                <a:solidFill>
                  <a:srgbClr val="FF0066"/>
                </a:solidFill>
              </a:rPr>
              <a:t> </a:t>
            </a:r>
            <a:r>
              <a:rPr lang="en-US" sz="3600" b="1" dirty="0" smtClean="0">
                <a:solidFill>
                  <a:srgbClr val="FF0066"/>
                </a:solidFill>
              </a:rPr>
              <a:t>and amortised cost (AC) </a:t>
            </a:r>
            <a:endParaRPr lang="el-GR" sz="3600" b="1" dirty="0" smtClean="0">
              <a:solidFill>
                <a:srgbClr val="FF0066"/>
              </a:solidFill>
            </a:endParaRPr>
          </a:p>
        </p:txBody>
      </p:sp>
      <p:sp>
        <p:nvSpPr>
          <p:cNvPr id="16387" name="Rectangle 3"/>
          <p:cNvSpPr>
            <a:spLocks noGrp="1" noChangeArrowheads="1"/>
          </p:cNvSpPr>
          <p:nvPr>
            <p:ph type="body" idx="1"/>
          </p:nvPr>
        </p:nvSpPr>
        <p:spPr>
          <a:xfrm>
            <a:off x="457200" y="1557338"/>
            <a:ext cx="8435975" cy="647700"/>
          </a:xfrm>
        </p:spPr>
        <p:txBody>
          <a:bodyPr>
            <a:normAutofit fontScale="92500"/>
          </a:bodyPr>
          <a:lstStyle/>
          <a:p>
            <a:pPr marL="0" indent="0" eaLnBrk="1" hangingPunct="1">
              <a:buFont typeface="Wingdings" pitchFamily="2" charset="2"/>
              <a:buNone/>
            </a:pPr>
            <a:r>
              <a:rPr lang="en-US" dirty="0" smtClean="0"/>
              <a:t>Fair value = amortised cost </a:t>
            </a:r>
            <a:r>
              <a:rPr lang="en-US" dirty="0" smtClean="0">
                <a:cs typeface="Arial" pitchFamily="34" charset="0"/>
              </a:rPr>
              <a:t>± unrealised profit/loss</a:t>
            </a:r>
          </a:p>
        </p:txBody>
      </p:sp>
      <p:sp>
        <p:nvSpPr>
          <p:cNvPr id="16388" name="Text Box 4"/>
          <p:cNvSpPr txBox="1">
            <a:spLocks noChangeArrowheads="1"/>
          </p:cNvSpPr>
          <p:nvPr/>
        </p:nvSpPr>
        <p:spPr bwMode="auto">
          <a:xfrm>
            <a:off x="5364163" y="2708275"/>
            <a:ext cx="3600450" cy="2292935"/>
          </a:xfrm>
          <a:prstGeom prst="rect">
            <a:avLst/>
          </a:prstGeom>
          <a:noFill/>
          <a:ln w="9525">
            <a:noFill/>
            <a:miter lim="800000"/>
            <a:headEnd/>
            <a:tailEnd/>
          </a:ln>
          <a:effectLst/>
        </p:spPr>
        <p:txBody>
          <a:bodyPr>
            <a:spAutoFit/>
          </a:bodyPr>
          <a:lstStyle/>
          <a:p>
            <a:pPr marL="177800" indent="-177800">
              <a:spcBef>
                <a:spcPct val="50000"/>
              </a:spcBef>
              <a:buFontTx/>
              <a:buChar char="•"/>
            </a:pPr>
            <a:r>
              <a:rPr lang="el-GR" sz="2200" dirty="0"/>
              <a:t>παρακολουθείται σε ξεχωριστό λογαριασμό</a:t>
            </a:r>
          </a:p>
          <a:p>
            <a:pPr marL="177800" indent="-177800">
              <a:spcBef>
                <a:spcPct val="50000"/>
              </a:spcBef>
              <a:buFontTx/>
              <a:buChar char="•"/>
            </a:pPr>
            <a:r>
              <a:rPr lang="el-GR" sz="2200" dirty="0"/>
              <a:t>το οποιοδήποτε αποτέλεσμα μηδενίζεται όταν λήξει το χρηματοοικονομικό μέσο</a:t>
            </a:r>
          </a:p>
        </p:txBody>
      </p:sp>
      <p:sp>
        <p:nvSpPr>
          <p:cNvPr id="16389" name="Text Box 5"/>
          <p:cNvSpPr txBox="1">
            <a:spLocks noChangeArrowheads="1"/>
          </p:cNvSpPr>
          <p:nvPr/>
        </p:nvSpPr>
        <p:spPr bwMode="auto">
          <a:xfrm>
            <a:off x="1811607" y="3452813"/>
            <a:ext cx="1717137" cy="830997"/>
          </a:xfrm>
          <a:prstGeom prst="rect">
            <a:avLst/>
          </a:prstGeom>
          <a:noFill/>
          <a:ln w="9525">
            <a:noFill/>
            <a:miter lim="800000"/>
            <a:headEnd/>
            <a:tailEnd/>
          </a:ln>
          <a:effectLst/>
        </p:spPr>
        <p:txBody>
          <a:bodyPr wrap="none">
            <a:spAutoFit/>
          </a:bodyPr>
          <a:lstStyle/>
          <a:p>
            <a:pPr algn="ctr"/>
            <a:r>
              <a:rPr lang="el-GR" sz="2400" b="1" dirty="0"/>
              <a:t>μέθοδοι </a:t>
            </a:r>
            <a:br>
              <a:rPr lang="el-GR" sz="2400" b="1" dirty="0"/>
            </a:br>
            <a:r>
              <a:rPr lang="el-GR" sz="2400" b="1" dirty="0"/>
              <a:t>αποτίμησης</a:t>
            </a:r>
          </a:p>
        </p:txBody>
      </p:sp>
      <p:grpSp>
        <p:nvGrpSpPr>
          <p:cNvPr id="2" name="Group 6"/>
          <p:cNvGrpSpPr>
            <a:grpSpLocks/>
          </p:cNvGrpSpPr>
          <p:nvPr/>
        </p:nvGrpSpPr>
        <p:grpSpPr bwMode="auto">
          <a:xfrm>
            <a:off x="1257300" y="2276475"/>
            <a:ext cx="2809875" cy="1657350"/>
            <a:chOff x="792" y="1480"/>
            <a:chExt cx="1770" cy="589"/>
          </a:xfrm>
        </p:grpSpPr>
        <p:grpSp>
          <p:nvGrpSpPr>
            <p:cNvPr id="3" name="Group 7"/>
            <p:cNvGrpSpPr>
              <a:grpSpLocks/>
            </p:cNvGrpSpPr>
            <p:nvPr/>
          </p:nvGrpSpPr>
          <p:grpSpPr bwMode="auto">
            <a:xfrm>
              <a:off x="792" y="1480"/>
              <a:ext cx="273" cy="589"/>
              <a:chOff x="1292" y="2704"/>
              <a:chExt cx="273" cy="272"/>
            </a:xfrm>
          </p:grpSpPr>
          <p:sp>
            <p:nvSpPr>
              <p:cNvPr id="16397" name="Line 8"/>
              <p:cNvSpPr>
                <a:spLocks noChangeShapeType="1"/>
              </p:cNvSpPr>
              <p:nvPr/>
            </p:nvSpPr>
            <p:spPr bwMode="auto">
              <a:xfrm>
                <a:off x="1292" y="2704"/>
                <a:ext cx="0" cy="272"/>
              </a:xfrm>
              <a:prstGeom prst="line">
                <a:avLst/>
              </a:prstGeom>
              <a:noFill/>
              <a:ln w="9525">
                <a:solidFill>
                  <a:schemeClr val="tx1"/>
                </a:solidFill>
                <a:round/>
                <a:headEnd/>
                <a:tailEnd/>
              </a:ln>
              <a:effectLst/>
            </p:spPr>
            <p:txBody>
              <a:bodyPr/>
              <a:lstStyle/>
              <a:p>
                <a:endParaRPr lang="el-GR" dirty="0"/>
              </a:p>
            </p:txBody>
          </p:sp>
          <p:sp>
            <p:nvSpPr>
              <p:cNvPr id="16398" name="Line 9"/>
              <p:cNvSpPr>
                <a:spLocks noChangeShapeType="1"/>
              </p:cNvSpPr>
              <p:nvPr/>
            </p:nvSpPr>
            <p:spPr bwMode="auto">
              <a:xfrm>
                <a:off x="1292" y="2976"/>
                <a:ext cx="273" cy="0"/>
              </a:xfrm>
              <a:prstGeom prst="line">
                <a:avLst/>
              </a:prstGeom>
              <a:noFill/>
              <a:ln w="9525">
                <a:solidFill>
                  <a:schemeClr val="tx1"/>
                </a:solidFill>
                <a:round/>
                <a:headEnd/>
                <a:tailEnd type="triangle" w="med" len="med"/>
              </a:ln>
              <a:effectLst/>
            </p:spPr>
            <p:txBody>
              <a:bodyPr/>
              <a:lstStyle/>
              <a:p>
                <a:endParaRPr lang="el-GR" dirty="0"/>
              </a:p>
            </p:txBody>
          </p:sp>
        </p:grpSp>
        <p:grpSp>
          <p:nvGrpSpPr>
            <p:cNvPr id="4" name="Group 10"/>
            <p:cNvGrpSpPr>
              <a:grpSpLocks/>
            </p:cNvGrpSpPr>
            <p:nvPr/>
          </p:nvGrpSpPr>
          <p:grpSpPr bwMode="auto">
            <a:xfrm flipH="1">
              <a:off x="2290" y="1480"/>
              <a:ext cx="272" cy="589"/>
              <a:chOff x="1292" y="2704"/>
              <a:chExt cx="273" cy="272"/>
            </a:xfrm>
          </p:grpSpPr>
          <p:sp>
            <p:nvSpPr>
              <p:cNvPr id="16395" name="Line 11"/>
              <p:cNvSpPr>
                <a:spLocks noChangeShapeType="1"/>
              </p:cNvSpPr>
              <p:nvPr/>
            </p:nvSpPr>
            <p:spPr bwMode="auto">
              <a:xfrm>
                <a:off x="1292" y="2704"/>
                <a:ext cx="0" cy="272"/>
              </a:xfrm>
              <a:prstGeom prst="line">
                <a:avLst/>
              </a:prstGeom>
              <a:noFill/>
              <a:ln w="9525">
                <a:solidFill>
                  <a:schemeClr val="tx1"/>
                </a:solidFill>
                <a:round/>
                <a:headEnd/>
                <a:tailEnd/>
              </a:ln>
              <a:effectLst/>
            </p:spPr>
            <p:txBody>
              <a:bodyPr/>
              <a:lstStyle/>
              <a:p>
                <a:endParaRPr lang="el-GR" dirty="0"/>
              </a:p>
            </p:txBody>
          </p:sp>
          <p:sp>
            <p:nvSpPr>
              <p:cNvPr id="16396" name="Line 12"/>
              <p:cNvSpPr>
                <a:spLocks noChangeShapeType="1"/>
              </p:cNvSpPr>
              <p:nvPr/>
            </p:nvSpPr>
            <p:spPr bwMode="auto">
              <a:xfrm>
                <a:off x="1292" y="2976"/>
                <a:ext cx="273" cy="0"/>
              </a:xfrm>
              <a:prstGeom prst="line">
                <a:avLst/>
              </a:prstGeom>
              <a:noFill/>
              <a:ln w="9525">
                <a:solidFill>
                  <a:schemeClr val="tx1"/>
                </a:solidFill>
                <a:round/>
                <a:headEnd/>
                <a:tailEnd type="triangle" w="med" len="med"/>
              </a:ln>
              <a:effectLst/>
            </p:spPr>
            <p:txBody>
              <a:bodyPr/>
              <a:lstStyle/>
              <a:p>
                <a:endParaRPr lang="el-GR" dirty="0"/>
              </a:p>
            </p:txBody>
          </p:sp>
        </p:grpSp>
      </p:grpSp>
      <p:sp>
        <p:nvSpPr>
          <p:cNvPr id="16391" name="AutoShape 13"/>
          <p:cNvSpPr>
            <a:spLocks noChangeArrowheads="1"/>
          </p:cNvSpPr>
          <p:nvPr/>
        </p:nvSpPr>
        <p:spPr bwMode="auto">
          <a:xfrm rot="5400000">
            <a:off x="6660357" y="2421731"/>
            <a:ext cx="576262" cy="142875"/>
          </a:xfrm>
          <a:prstGeom prst="rightArrow">
            <a:avLst>
              <a:gd name="adj1" fmla="val 50000"/>
              <a:gd name="adj2" fmla="val 100833"/>
            </a:avLst>
          </a:prstGeom>
          <a:noFill/>
          <a:ln w="9525">
            <a:solidFill>
              <a:schemeClr val="tx1"/>
            </a:solidFill>
            <a:miter lim="800000"/>
            <a:headEnd/>
            <a:tailEnd/>
          </a:ln>
          <a:effectLst/>
        </p:spPr>
        <p:txBody>
          <a:bodyPr wrap="none" anchor="ctr"/>
          <a:lstStyle/>
          <a:p>
            <a:endParaRPr lang="el-GR" dirty="0"/>
          </a:p>
        </p:txBody>
      </p:sp>
      <p:sp>
        <p:nvSpPr>
          <p:cNvPr id="16392" name="Text Box 14"/>
          <p:cNvSpPr txBox="1">
            <a:spLocks noChangeArrowheads="1"/>
          </p:cNvSpPr>
          <p:nvPr/>
        </p:nvSpPr>
        <p:spPr bwMode="auto">
          <a:xfrm>
            <a:off x="512763" y="5013325"/>
            <a:ext cx="7155581" cy="1311275"/>
          </a:xfrm>
          <a:prstGeom prst="rect">
            <a:avLst/>
          </a:prstGeom>
          <a:noFill/>
          <a:ln w="9525">
            <a:noFill/>
            <a:miter lim="800000"/>
            <a:headEnd/>
            <a:tailEnd/>
          </a:ln>
          <a:effectLst/>
        </p:spPr>
        <p:txBody>
          <a:bodyPr wrap="square">
            <a:spAutoFit/>
          </a:bodyPr>
          <a:lstStyle/>
          <a:p>
            <a:pPr marL="266700" indent="-266700">
              <a:buFont typeface="Arial" pitchFamily="34" charset="0"/>
              <a:buChar char="–"/>
            </a:pPr>
            <a:r>
              <a:rPr lang="el-GR" sz="2000" dirty="0"/>
              <a:t>Αποτίμηση στην εύλογη αξία 		</a:t>
            </a:r>
            <a:r>
              <a:rPr lang="en-US" sz="2000" dirty="0"/>
              <a:t>	BV = FV</a:t>
            </a:r>
          </a:p>
          <a:p>
            <a:pPr marL="266700" indent="-266700">
              <a:buFont typeface="Arial" pitchFamily="34" charset="0"/>
              <a:buChar char="–"/>
            </a:pPr>
            <a:r>
              <a:rPr lang="el-GR" sz="2000" dirty="0"/>
              <a:t>Αποτίμηση στο αναπόσβεστο κόστος	</a:t>
            </a:r>
            <a:r>
              <a:rPr lang="en-US" sz="2000" dirty="0"/>
              <a:t>	BV = AC</a:t>
            </a:r>
          </a:p>
          <a:p>
            <a:pPr marL="266700" indent="-266700">
              <a:buFont typeface="Arial" pitchFamily="34" charset="0"/>
              <a:buChar char="–"/>
            </a:pPr>
            <a:r>
              <a:rPr lang="el-GR" sz="2000" dirty="0"/>
              <a:t>Κατά την αρχική αναγνώριση και </a:t>
            </a:r>
            <a:r>
              <a:rPr lang="en-US" sz="2000" dirty="0"/>
              <a:t/>
            </a:r>
            <a:br>
              <a:rPr lang="en-US" sz="2000" dirty="0"/>
            </a:br>
            <a:r>
              <a:rPr lang="el-GR" sz="2000" dirty="0"/>
              <a:t>κατά τη λήξη του χρηματοοικονομικού μέσου </a:t>
            </a:r>
            <a:r>
              <a:rPr lang="en-US" sz="2000" dirty="0"/>
              <a:t>	FV = AC</a:t>
            </a:r>
            <a:endParaRPr lang="el-GR" sz="2000" dirty="0"/>
          </a:p>
        </p:txBody>
      </p:sp>
    </p:spTree>
  </p:cSld>
  <p:clrMapOvr>
    <a:masterClrMapping/>
  </p:clrMapOvr>
  <p:transition spd="med">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152400" y="2935288"/>
            <a:ext cx="8812088" cy="1501775"/>
          </a:xfrm>
          <a:prstGeom prst="rect">
            <a:avLst/>
          </a:prstGeom>
          <a:noFill/>
          <a:ln w="9525">
            <a:noFill/>
            <a:miter lim="800000"/>
            <a:headEnd/>
            <a:tailEnd/>
          </a:ln>
          <a:effectLst/>
        </p:spPr>
        <p:txBody>
          <a:bodyPr anchor="ctr"/>
          <a:lstStyle/>
          <a:p>
            <a:pPr algn="ctr"/>
            <a:r>
              <a:rPr lang="el-GR" sz="4000" b="1" dirty="0">
                <a:solidFill>
                  <a:srgbClr val="800000"/>
                </a:solidFill>
              </a:rPr>
              <a:t>ΑΠΟΜΕΙΩΣΕΙΣ</a:t>
            </a:r>
          </a:p>
          <a:p>
            <a:pPr algn="ctr"/>
            <a:endParaRPr lang="el-GR" sz="3000" b="1" dirty="0">
              <a:solidFill>
                <a:srgbClr val="800000"/>
              </a:solidFill>
            </a:endParaRPr>
          </a:p>
        </p:txBody>
      </p:sp>
    </p:spTree>
  </p:cSld>
  <p:clrMapOvr>
    <a:masterClrMapping/>
  </p:clrMapOvr>
  <p:transition spd="med">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3688" y="1196752"/>
            <a:ext cx="8526784" cy="5210398"/>
          </a:xfrm>
          <a:prstGeom prst="rect">
            <a:avLst/>
          </a:prstGeom>
          <a:noFill/>
          <a:ln w="9525" algn="ctr">
            <a:noFill/>
            <a:miter lim="800000"/>
            <a:headEnd type="none" w="sm" len="sm"/>
            <a:tailEnd type="none" w="sm" len="sm"/>
          </a:ln>
          <a:effectLst/>
        </p:spPr>
        <p:txBody>
          <a:bodyPr/>
          <a:lstStyle/>
          <a:p>
            <a:pPr marL="342900" indent="-342900" algn="just">
              <a:spcBef>
                <a:spcPct val="90000"/>
              </a:spcBef>
              <a:buClr>
                <a:schemeClr val="tx2"/>
              </a:buClr>
              <a:buSzPct val="70000"/>
              <a:buFont typeface="Wingdings" pitchFamily="2" charset="2"/>
              <a:buChar char="l"/>
            </a:pPr>
            <a:r>
              <a:rPr lang="el-GR" sz="2800" dirty="0">
                <a:solidFill>
                  <a:srgbClr val="000066"/>
                </a:solidFill>
              </a:rPr>
              <a:t>Απομείωση (</a:t>
            </a:r>
            <a:r>
              <a:rPr lang="en-US" sz="2800" dirty="0">
                <a:solidFill>
                  <a:srgbClr val="000066"/>
                </a:solidFill>
              </a:rPr>
              <a:t>impairment) </a:t>
            </a:r>
            <a:r>
              <a:rPr lang="el-GR" sz="2800" dirty="0">
                <a:solidFill>
                  <a:srgbClr val="000066"/>
                </a:solidFill>
              </a:rPr>
              <a:t>της αξίας ενός δανείου υπάρχει όταν τα ποσά που αναμένουμε να εισπράξουμε από το δάνειο είναι μικρότερα, σε παρούσα αξία, από το υπόλοιπο του δανείου.</a:t>
            </a:r>
          </a:p>
          <a:p>
            <a:pPr marL="342900" indent="-342900" algn="just">
              <a:spcBef>
                <a:spcPct val="90000"/>
              </a:spcBef>
              <a:buClr>
                <a:schemeClr val="tx2"/>
              </a:buClr>
              <a:buSzPct val="70000"/>
              <a:buFont typeface="Wingdings" pitchFamily="2" charset="2"/>
              <a:buChar char="l"/>
            </a:pPr>
            <a:r>
              <a:rPr lang="el-GR" sz="2800" dirty="0">
                <a:solidFill>
                  <a:srgbClr val="000066"/>
                </a:solidFill>
              </a:rPr>
              <a:t>Αν π.χ. το υπόλοιπο ενός δανείου είναι € 1.000 και αυτά που αναμένουμε να εισπράξουμε από το δάνειο έχουν παρούσα αξία € 700, το δάνειο θεωρείται ότι έχει απομειωθεί.</a:t>
            </a:r>
          </a:p>
          <a:p>
            <a:pPr marL="342900" indent="-342900" algn="just">
              <a:spcBef>
                <a:spcPct val="90000"/>
              </a:spcBef>
              <a:buClr>
                <a:schemeClr val="tx2"/>
              </a:buClr>
              <a:buSzPct val="70000"/>
              <a:buFont typeface="Wingdings" pitchFamily="2" charset="2"/>
              <a:buChar char="l"/>
            </a:pPr>
            <a:r>
              <a:rPr lang="el-GR" sz="2800" dirty="0">
                <a:solidFill>
                  <a:srgbClr val="000066"/>
                </a:solidFill>
              </a:rPr>
              <a:t>Η διαφορά των € 300 (1.000 – 700) λέγεται ζημία απομείωσης (</a:t>
            </a:r>
            <a:r>
              <a:rPr lang="en-US" sz="2800" dirty="0">
                <a:solidFill>
                  <a:srgbClr val="000066"/>
                </a:solidFill>
              </a:rPr>
              <a:t>impairment loss).</a:t>
            </a:r>
            <a:endParaRPr lang="el-GR" sz="2800" dirty="0">
              <a:solidFill>
                <a:srgbClr val="000066"/>
              </a:solidFill>
            </a:endParaRPr>
          </a:p>
        </p:txBody>
      </p:sp>
      <p:sp>
        <p:nvSpPr>
          <p:cNvPr id="6147" name="Rectangle 3"/>
          <p:cNvSpPr>
            <a:spLocks noGrp="1" noChangeArrowheads="1"/>
          </p:cNvSpPr>
          <p:nvPr>
            <p:ph type="title"/>
          </p:nvPr>
        </p:nvSpPr>
        <p:spPr>
          <a:xfrm>
            <a:off x="455612" y="276225"/>
            <a:ext cx="7932811" cy="711200"/>
          </a:xfrm>
          <a:noFill/>
        </p:spPr>
        <p:txBody>
          <a:bodyPr anchor="ctr">
            <a:normAutofit/>
          </a:bodyPr>
          <a:lstStyle/>
          <a:p>
            <a:pPr eaLnBrk="1" hangingPunct="1"/>
            <a:r>
              <a:rPr lang="el-GR" sz="3000" b="1" dirty="0" smtClean="0">
                <a:solidFill>
                  <a:srgbClr val="FF0066"/>
                </a:solidFill>
              </a:rPr>
              <a:t>Απομείωση και ζημίες απομείωσης δανείων</a:t>
            </a:r>
          </a:p>
        </p:txBody>
      </p:sp>
    </p:spTree>
  </p:cSld>
  <p:clrMapOvr>
    <a:masterClrMapping/>
  </p:clrMapOvr>
  <p:transition spd="med">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5613" y="276225"/>
            <a:ext cx="7704137" cy="684213"/>
          </a:xfrm>
          <a:prstGeom prst="rect">
            <a:avLst/>
          </a:prstGeom>
          <a:noFill/>
          <a:ln w="9525">
            <a:noFill/>
            <a:miter lim="800000"/>
            <a:headEnd/>
            <a:tailEnd/>
          </a:ln>
          <a:effectLst/>
        </p:spPr>
        <p:txBody>
          <a:bodyPr anchor="ctr"/>
          <a:lstStyle/>
          <a:p>
            <a:pPr algn="ctr">
              <a:tabLst>
                <a:tab pos="990600" algn="l"/>
              </a:tabLst>
            </a:pPr>
            <a:r>
              <a:rPr lang="el-GR" sz="4000" b="1" dirty="0">
                <a:solidFill>
                  <a:srgbClr val="800000"/>
                </a:solidFill>
              </a:rPr>
              <a:t>Ορολογία </a:t>
            </a:r>
          </a:p>
        </p:txBody>
      </p:sp>
      <p:sp>
        <p:nvSpPr>
          <p:cNvPr id="157699" name="Text Box 3"/>
          <p:cNvSpPr txBox="1">
            <a:spLocks noChangeArrowheads="1"/>
          </p:cNvSpPr>
          <p:nvPr/>
        </p:nvSpPr>
        <p:spPr bwMode="auto">
          <a:xfrm>
            <a:off x="473075" y="2254250"/>
            <a:ext cx="151288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defRPr/>
            </a:pPr>
            <a:r>
              <a:rPr lang="el-GR" sz="2000" dirty="0">
                <a:solidFill>
                  <a:srgbClr val="000066"/>
                </a:solidFill>
                <a:effectLst>
                  <a:outerShdw blurRad="38100" dist="38100" dir="2700000" algn="tl">
                    <a:srgbClr val="000000"/>
                  </a:outerShdw>
                </a:effectLst>
              </a:rPr>
              <a:t>Ελληνικά</a:t>
            </a:r>
          </a:p>
        </p:txBody>
      </p:sp>
      <p:sp>
        <p:nvSpPr>
          <p:cNvPr id="7172" name="Line 4"/>
          <p:cNvSpPr>
            <a:spLocks noChangeShapeType="1"/>
          </p:cNvSpPr>
          <p:nvPr/>
        </p:nvSpPr>
        <p:spPr bwMode="auto">
          <a:xfrm>
            <a:off x="403225" y="2182813"/>
            <a:ext cx="7704138" cy="1587"/>
          </a:xfrm>
          <a:prstGeom prst="line">
            <a:avLst/>
          </a:prstGeom>
          <a:noFill/>
          <a:ln w="28575">
            <a:solidFill>
              <a:schemeClr val="accent2"/>
            </a:solidFill>
            <a:round/>
            <a:headEnd type="none" w="sm" len="sm"/>
            <a:tailEnd type="none" w="sm" len="sm"/>
          </a:ln>
        </p:spPr>
        <p:txBody>
          <a:bodyPr/>
          <a:lstStyle/>
          <a:p>
            <a:endParaRPr lang="el-GR" dirty="0"/>
          </a:p>
        </p:txBody>
      </p:sp>
      <p:sp>
        <p:nvSpPr>
          <p:cNvPr id="157701" name="Text Box 5"/>
          <p:cNvSpPr txBox="1">
            <a:spLocks noChangeArrowheads="1"/>
          </p:cNvSpPr>
          <p:nvPr/>
        </p:nvSpPr>
        <p:spPr bwMode="auto">
          <a:xfrm>
            <a:off x="2706688" y="2254250"/>
            <a:ext cx="1512887"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marL="177800">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defRPr/>
            </a:pPr>
            <a:r>
              <a:rPr lang="el-GR" sz="2000" dirty="0" smtClean="0">
                <a:solidFill>
                  <a:srgbClr val="000066"/>
                </a:solidFill>
                <a:effectLst>
                  <a:outerShdw blurRad="38100" dist="38100" dir="2700000" algn="tl">
                    <a:srgbClr val="000000"/>
                  </a:outerShdw>
                </a:effectLst>
              </a:rPr>
              <a:t>Αγγλικά</a:t>
            </a:r>
          </a:p>
        </p:txBody>
      </p:sp>
      <p:sp>
        <p:nvSpPr>
          <p:cNvPr id="157702" name="Text Box 6"/>
          <p:cNvSpPr txBox="1">
            <a:spLocks noChangeArrowheads="1"/>
          </p:cNvSpPr>
          <p:nvPr/>
        </p:nvSpPr>
        <p:spPr bwMode="auto">
          <a:xfrm>
            <a:off x="5076825" y="2254250"/>
            <a:ext cx="3816350"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marL="266700">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defRPr/>
            </a:pPr>
            <a:r>
              <a:rPr lang="el-GR" sz="2000" dirty="0" smtClean="0">
                <a:solidFill>
                  <a:srgbClr val="000066"/>
                </a:solidFill>
                <a:effectLst>
                  <a:outerShdw blurRad="38100" dist="38100" dir="2700000" algn="tl">
                    <a:srgbClr val="000000"/>
                  </a:outerShdw>
                </a:effectLst>
              </a:rPr>
              <a:t>Ελληνικά Λογιστικά Πρότυπα</a:t>
            </a:r>
          </a:p>
        </p:txBody>
      </p:sp>
      <p:sp>
        <p:nvSpPr>
          <p:cNvPr id="7175" name="Line 7"/>
          <p:cNvSpPr>
            <a:spLocks noChangeShapeType="1"/>
          </p:cNvSpPr>
          <p:nvPr/>
        </p:nvSpPr>
        <p:spPr bwMode="auto">
          <a:xfrm>
            <a:off x="403225" y="2759075"/>
            <a:ext cx="7704138" cy="0"/>
          </a:xfrm>
          <a:prstGeom prst="line">
            <a:avLst/>
          </a:prstGeom>
          <a:noFill/>
          <a:ln w="28575">
            <a:solidFill>
              <a:schemeClr val="accent2"/>
            </a:solidFill>
            <a:round/>
            <a:headEnd type="none" w="sm" len="sm"/>
            <a:tailEnd type="none" w="sm" len="sm"/>
          </a:ln>
        </p:spPr>
        <p:txBody>
          <a:bodyPr/>
          <a:lstStyle/>
          <a:p>
            <a:endParaRPr lang="el-GR" dirty="0"/>
          </a:p>
        </p:txBody>
      </p:sp>
      <p:sp>
        <p:nvSpPr>
          <p:cNvPr id="7176" name="Text Box 8"/>
          <p:cNvSpPr txBox="1">
            <a:spLocks noChangeArrowheads="1"/>
          </p:cNvSpPr>
          <p:nvPr/>
        </p:nvSpPr>
        <p:spPr bwMode="auto">
          <a:xfrm>
            <a:off x="330200" y="2978150"/>
            <a:ext cx="2873375" cy="358775"/>
          </a:xfrm>
          <a:prstGeom prst="rect">
            <a:avLst/>
          </a:prstGeom>
          <a:noFill/>
          <a:ln w="12700">
            <a:noFill/>
            <a:miter lim="800000"/>
            <a:headEnd type="none" w="sm" len="sm"/>
            <a:tailEnd type="none" w="sm" len="sm"/>
          </a:ln>
        </p:spPr>
        <p:txBody>
          <a:bodyPr/>
          <a:lstStyle/>
          <a:p>
            <a:r>
              <a:rPr lang="el-GR" sz="2000" dirty="0">
                <a:solidFill>
                  <a:srgbClr val="000066"/>
                </a:solidFill>
              </a:rPr>
              <a:t>-</a:t>
            </a:r>
            <a:r>
              <a:rPr lang="el-GR" sz="2000" b="1" dirty="0">
                <a:solidFill>
                  <a:srgbClr val="000066"/>
                </a:solidFill>
              </a:rPr>
              <a:t> Ζημίες απομείωσης</a:t>
            </a:r>
          </a:p>
        </p:txBody>
      </p:sp>
      <p:sp>
        <p:nvSpPr>
          <p:cNvPr id="7177" name="Text Box 9"/>
          <p:cNvSpPr txBox="1">
            <a:spLocks noChangeArrowheads="1"/>
          </p:cNvSpPr>
          <p:nvPr/>
        </p:nvSpPr>
        <p:spPr bwMode="auto">
          <a:xfrm>
            <a:off x="2708275" y="2976563"/>
            <a:ext cx="2511425" cy="358775"/>
          </a:xfrm>
          <a:prstGeom prst="rect">
            <a:avLst/>
          </a:prstGeom>
          <a:noFill/>
          <a:ln w="12700">
            <a:noFill/>
            <a:miter lim="800000"/>
            <a:headEnd type="none" w="sm" len="sm"/>
            <a:tailEnd type="none" w="sm" len="sm"/>
          </a:ln>
        </p:spPr>
        <p:txBody>
          <a:bodyPr/>
          <a:lstStyle/>
          <a:p>
            <a:pPr marL="177800"/>
            <a:r>
              <a:rPr lang="en-US" sz="2000" b="1" dirty="0">
                <a:solidFill>
                  <a:srgbClr val="000066"/>
                </a:solidFill>
              </a:rPr>
              <a:t>Impairment losses</a:t>
            </a:r>
            <a:endParaRPr lang="el-GR" sz="2000" b="1" dirty="0">
              <a:solidFill>
                <a:srgbClr val="000066"/>
              </a:solidFill>
            </a:endParaRPr>
          </a:p>
        </p:txBody>
      </p:sp>
      <p:sp>
        <p:nvSpPr>
          <p:cNvPr id="7178" name="Text Box 10"/>
          <p:cNvSpPr txBox="1">
            <a:spLocks noChangeArrowheads="1"/>
          </p:cNvSpPr>
          <p:nvPr/>
        </p:nvSpPr>
        <p:spPr bwMode="auto">
          <a:xfrm>
            <a:off x="5868144" y="2996952"/>
            <a:ext cx="2016125" cy="358775"/>
          </a:xfrm>
          <a:prstGeom prst="rect">
            <a:avLst/>
          </a:prstGeom>
          <a:noFill/>
          <a:ln w="12700">
            <a:noFill/>
            <a:miter lim="800000"/>
            <a:headEnd type="none" w="sm" len="sm"/>
            <a:tailEnd type="none" w="sm" len="sm"/>
          </a:ln>
        </p:spPr>
        <p:txBody>
          <a:bodyPr/>
          <a:lstStyle/>
          <a:p>
            <a:r>
              <a:rPr lang="el-GR" sz="2000" b="1" dirty="0">
                <a:solidFill>
                  <a:srgbClr val="000066"/>
                </a:solidFill>
              </a:rPr>
              <a:t>Προβλέψεις</a:t>
            </a:r>
          </a:p>
        </p:txBody>
      </p:sp>
      <p:sp>
        <p:nvSpPr>
          <p:cNvPr id="7179" name="Text Box 11"/>
          <p:cNvSpPr txBox="1">
            <a:spLocks noChangeArrowheads="1"/>
          </p:cNvSpPr>
          <p:nvPr/>
        </p:nvSpPr>
        <p:spPr bwMode="auto">
          <a:xfrm>
            <a:off x="0" y="3575050"/>
            <a:ext cx="9144000" cy="646038"/>
          </a:xfrm>
          <a:prstGeom prst="rect">
            <a:avLst/>
          </a:prstGeom>
          <a:noFill/>
          <a:ln w="12700">
            <a:noFill/>
            <a:miter lim="800000"/>
            <a:headEnd type="none" w="sm" len="sm"/>
            <a:tailEnd type="none" w="sm" len="sm"/>
          </a:ln>
        </p:spPr>
        <p:txBody>
          <a:bodyPr/>
          <a:lstStyle/>
          <a:p>
            <a:r>
              <a:rPr lang="el-GR" sz="2000" b="1" dirty="0">
                <a:solidFill>
                  <a:srgbClr val="FF0066"/>
                </a:solidFill>
              </a:rPr>
              <a:t>Πρόκειται για το ποσό που επιβαρύνει κάθε τρίμηνο τα αποτελέσματα, με αντίστοιχη μείωση των δανείων</a:t>
            </a:r>
          </a:p>
        </p:txBody>
      </p:sp>
      <p:sp>
        <p:nvSpPr>
          <p:cNvPr id="7180" name="Line 12"/>
          <p:cNvSpPr>
            <a:spLocks noChangeShapeType="1"/>
          </p:cNvSpPr>
          <p:nvPr/>
        </p:nvSpPr>
        <p:spPr bwMode="auto">
          <a:xfrm flipV="1">
            <a:off x="403225" y="4233863"/>
            <a:ext cx="7632700" cy="1587"/>
          </a:xfrm>
          <a:prstGeom prst="line">
            <a:avLst/>
          </a:prstGeom>
          <a:noFill/>
          <a:ln w="28575">
            <a:solidFill>
              <a:schemeClr val="accent2"/>
            </a:solidFill>
            <a:round/>
            <a:headEnd type="none" w="sm" len="sm"/>
            <a:tailEnd type="none" w="sm" len="sm"/>
          </a:ln>
        </p:spPr>
        <p:txBody>
          <a:bodyPr/>
          <a:lstStyle/>
          <a:p>
            <a:endParaRPr lang="el-GR" dirty="0"/>
          </a:p>
        </p:txBody>
      </p:sp>
      <p:sp>
        <p:nvSpPr>
          <p:cNvPr id="7181" name="Text Box 13"/>
          <p:cNvSpPr txBox="1">
            <a:spLocks noChangeArrowheads="1"/>
          </p:cNvSpPr>
          <p:nvPr/>
        </p:nvSpPr>
        <p:spPr bwMode="auto">
          <a:xfrm>
            <a:off x="330200" y="4418013"/>
            <a:ext cx="2447925" cy="717550"/>
          </a:xfrm>
          <a:prstGeom prst="rect">
            <a:avLst/>
          </a:prstGeom>
          <a:noFill/>
          <a:ln w="12700">
            <a:noFill/>
            <a:miter lim="800000"/>
            <a:headEnd type="none" w="sm" len="sm"/>
            <a:tailEnd type="none" w="sm" len="sm"/>
          </a:ln>
        </p:spPr>
        <p:txBody>
          <a:bodyPr/>
          <a:lstStyle/>
          <a:p>
            <a:r>
              <a:rPr lang="el-GR" sz="2000" dirty="0">
                <a:solidFill>
                  <a:srgbClr val="000066"/>
                </a:solidFill>
              </a:rPr>
              <a:t>- </a:t>
            </a:r>
            <a:r>
              <a:rPr lang="el-GR" sz="2000" b="1" dirty="0">
                <a:solidFill>
                  <a:srgbClr val="000066"/>
                </a:solidFill>
              </a:rPr>
              <a:t>Συσσωρευμένες</a:t>
            </a:r>
            <a:br>
              <a:rPr lang="el-GR" sz="2000" b="1" dirty="0">
                <a:solidFill>
                  <a:srgbClr val="000066"/>
                </a:solidFill>
              </a:rPr>
            </a:br>
            <a:r>
              <a:rPr lang="el-GR" sz="2000" b="1" dirty="0">
                <a:solidFill>
                  <a:srgbClr val="000066"/>
                </a:solidFill>
              </a:rPr>
              <a:t>  απομειώσεις</a:t>
            </a:r>
          </a:p>
        </p:txBody>
      </p:sp>
      <p:sp>
        <p:nvSpPr>
          <p:cNvPr id="7182" name="Text Box 14"/>
          <p:cNvSpPr txBox="1">
            <a:spLocks noChangeArrowheads="1"/>
          </p:cNvSpPr>
          <p:nvPr/>
        </p:nvSpPr>
        <p:spPr bwMode="auto">
          <a:xfrm>
            <a:off x="251520" y="5138738"/>
            <a:ext cx="8496944" cy="1098574"/>
          </a:xfrm>
          <a:prstGeom prst="rect">
            <a:avLst/>
          </a:prstGeom>
          <a:noFill/>
          <a:ln w="12700">
            <a:noFill/>
            <a:miter lim="800000"/>
            <a:headEnd type="none" w="sm" len="sm"/>
            <a:tailEnd type="none" w="sm" len="sm"/>
          </a:ln>
        </p:spPr>
        <p:txBody>
          <a:bodyPr/>
          <a:lstStyle/>
          <a:p>
            <a:pPr algn="just"/>
            <a:r>
              <a:rPr lang="el-GR" sz="2200" b="1" dirty="0">
                <a:solidFill>
                  <a:srgbClr val="FF0066"/>
                </a:solidFill>
              </a:rPr>
              <a:t>Πρόκειται για τα ποσά που έχουν </a:t>
            </a:r>
            <a:r>
              <a:rPr lang="el-GR" sz="2200" b="1" dirty="0" smtClean="0">
                <a:solidFill>
                  <a:srgbClr val="FF0066"/>
                </a:solidFill>
              </a:rPr>
              <a:t>συσσωρευτεί </a:t>
            </a:r>
            <a:r>
              <a:rPr lang="el-GR" sz="2200" b="1" dirty="0">
                <a:solidFill>
                  <a:srgbClr val="FF0066"/>
                </a:solidFill>
              </a:rPr>
              <a:t>μέσω της επιβάρυνσης των</a:t>
            </a:r>
            <a:r>
              <a:rPr lang="en-US" sz="2200" b="1" dirty="0">
                <a:solidFill>
                  <a:srgbClr val="FF0066"/>
                </a:solidFill>
              </a:rPr>
              <a:t> </a:t>
            </a:r>
            <a:r>
              <a:rPr lang="el-GR" sz="2200" b="1" dirty="0">
                <a:solidFill>
                  <a:srgbClr val="FF0066"/>
                </a:solidFill>
              </a:rPr>
              <a:t>αποτελεσμάτων ως </a:t>
            </a:r>
            <a:r>
              <a:rPr lang="el-GR" sz="2200" b="1" dirty="0" smtClean="0">
                <a:solidFill>
                  <a:srgbClr val="FF0066"/>
                </a:solidFill>
              </a:rPr>
              <a:t>αντίθετοι </a:t>
            </a:r>
            <a:r>
              <a:rPr lang="el-GR" sz="2200" b="1" dirty="0">
                <a:solidFill>
                  <a:srgbClr val="FF0066"/>
                </a:solidFill>
              </a:rPr>
              <a:t>λογαριασμοί των λογαριασμών χορηγήσεων</a:t>
            </a:r>
          </a:p>
        </p:txBody>
      </p:sp>
      <p:sp>
        <p:nvSpPr>
          <p:cNvPr id="7183" name="Text Box 15"/>
          <p:cNvSpPr txBox="1">
            <a:spLocks noChangeArrowheads="1"/>
          </p:cNvSpPr>
          <p:nvPr/>
        </p:nvSpPr>
        <p:spPr bwMode="auto">
          <a:xfrm>
            <a:off x="2849563" y="4416425"/>
            <a:ext cx="2089150" cy="358775"/>
          </a:xfrm>
          <a:prstGeom prst="rect">
            <a:avLst/>
          </a:prstGeom>
          <a:noFill/>
          <a:ln w="12700">
            <a:noFill/>
            <a:miter lim="800000"/>
            <a:headEnd type="none" w="sm" len="sm"/>
            <a:tailEnd type="none" w="sm" len="sm"/>
          </a:ln>
        </p:spPr>
        <p:txBody>
          <a:bodyPr/>
          <a:lstStyle/>
          <a:p>
            <a:pPr algn="ctr"/>
            <a:r>
              <a:rPr lang="en-US" sz="2000" b="1" dirty="0">
                <a:solidFill>
                  <a:srgbClr val="000066"/>
                </a:solidFill>
              </a:rPr>
              <a:t>Allowances</a:t>
            </a:r>
            <a:endParaRPr lang="el-GR" sz="2000" b="1" dirty="0">
              <a:solidFill>
                <a:srgbClr val="000066"/>
              </a:solidFill>
            </a:endParaRPr>
          </a:p>
        </p:txBody>
      </p:sp>
      <p:sp>
        <p:nvSpPr>
          <p:cNvPr id="7184" name="Text Box 16"/>
          <p:cNvSpPr txBox="1">
            <a:spLocks noChangeArrowheads="1"/>
          </p:cNvSpPr>
          <p:nvPr/>
        </p:nvSpPr>
        <p:spPr bwMode="auto">
          <a:xfrm>
            <a:off x="5724128" y="4437112"/>
            <a:ext cx="2016125" cy="358775"/>
          </a:xfrm>
          <a:prstGeom prst="rect">
            <a:avLst/>
          </a:prstGeom>
          <a:noFill/>
          <a:ln w="12700">
            <a:noFill/>
            <a:miter lim="800000"/>
            <a:headEnd type="none" w="sm" len="sm"/>
            <a:tailEnd type="none" w="sm" len="sm"/>
          </a:ln>
        </p:spPr>
        <p:txBody>
          <a:bodyPr/>
          <a:lstStyle/>
          <a:p>
            <a:pPr algn="ctr"/>
            <a:r>
              <a:rPr lang="el-GR" sz="2000" b="1" dirty="0">
                <a:solidFill>
                  <a:srgbClr val="000066"/>
                </a:solidFill>
              </a:rPr>
              <a:t>Προβλέψεις</a:t>
            </a:r>
          </a:p>
        </p:txBody>
      </p:sp>
      <p:sp>
        <p:nvSpPr>
          <p:cNvPr id="7185" name="Freeform 17"/>
          <p:cNvSpPr>
            <a:spLocks/>
          </p:cNvSpPr>
          <p:nvPr/>
        </p:nvSpPr>
        <p:spPr bwMode="auto">
          <a:xfrm>
            <a:off x="1122363" y="1730375"/>
            <a:ext cx="2160587" cy="330200"/>
          </a:xfrm>
          <a:custGeom>
            <a:avLst/>
            <a:gdLst>
              <a:gd name="T0" fmla="*/ 0 w 1361"/>
              <a:gd name="T1" fmla="*/ 2147483647 h 208"/>
              <a:gd name="T2" fmla="*/ 2147483647 w 1361"/>
              <a:gd name="T3" fmla="*/ 0 h 208"/>
              <a:gd name="T4" fmla="*/ 2147483647 w 1361"/>
              <a:gd name="T5" fmla="*/ 2147483647 h 208"/>
              <a:gd name="T6" fmla="*/ 0 60000 65536"/>
              <a:gd name="T7" fmla="*/ 0 60000 65536"/>
              <a:gd name="T8" fmla="*/ 0 60000 65536"/>
            </a:gdLst>
            <a:ahLst/>
            <a:cxnLst>
              <a:cxn ang="T6">
                <a:pos x="T0" y="T1"/>
              </a:cxn>
              <a:cxn ang="T7">
                <a:pos x="T2" y="T3"/>
              </a:cxn>
              <a:cxn ang="T8">
                <a:pos x="T4" y="T5"/>
              </a:cxn>
            </a:cxnLst>
            <a:rect l="0" t="0" r="r" b="b"/>
            <a:pathLst>
              <a:path w="1361" h="208">
                <a:moveTo>
                  <a:pt x="0" y="208"/>
                </a:moveTo>
                <a:cubicBezTo>
                  <a:pt x="111" y="175"/>
                  <a:pt x="441" y="0"/>
                  <a:pt x="668" y="0"/>
                </a:cubicBezTo>
                <a:cubicBezTo>
                  <a:pt x="895" y="0"/>
                  <a:pt x="1217" y="165"/>
                  <a:pt x="1361" y="208"/>
                </a:cubicBezTo>
              </a:path>
            </a:pathLst>
          </a:custGeom>
          <a:noFill/>
          <a:ln w="25400">
            <a:solidFill>
              <a:srgbClr val="990000"/>
            </a:solidFill>
            <a:round/>
            <a:headEnd/>
            <a:tailEnd/>
          </a:ln>
          <a:effectLst/>
        </p:spPr>
        <p:txBody>
          <a:bodyPr/>
          <a:lstStyle/>
          <a:p>
            <a:endParaRPr lang="el-GR" dirty="0"/>
          </a:p>
        </p:txBody>
      </p:sp>
      <p:sp>
        <p:nvSpPr>
          <p:cNvPr id="7186" name="Text Box 18"/>
          <p:cNvSpPr txBox="1">
            <a:spLocks noChangeArrowheads="1"/>
          </p:cNvSpPr>
          <p:nvPr/>
        </p:nvSpPr>
        <p:spPr bwMode="auto">
          <a:xfrm>
            <a:off x="1771650" y="1392238"/>
            <a:ext cx="863600" cy="396875"/>
          </a:xfrm>
          <a:prstGeom prst="rect">
            <a:avLst/>
          </a:prstGeom>
          <a:noFill/>
          <a:ln w="9525">
            <a:noFill/>
            <a:miter lim="800000"/>
            <a:headEnd/>
            <a:tailEnd/>
          </a:ln>
          <a:effectLst/>
        </p:spPr>
        <p:txBody>
          <a:bodyPr>
            <a:spAutoFit/>
          </a:bodyPr>
          <a:lstStyle/>
          <a:p>
            <a:pPr algn="ctr">
              <a:spcBef>
                <a:spcPct val="50000"/>
              </a:spcBef>
            </a:pPr>
            <a:r>
              <a:rPr lang="en-US" sz="2000" b="1" dirty="0">
                <a:solidFill>
                  <a:srgbClr val="000066"/>
                </a:solidFill>
              </a:rPr>
              <a:t>IFRS</a:t>
            </a:r>
            <a:endParaRPr lang="el-GR" sz="2000" b="1" dirty="0">
              <a:solidFill>
                <a:srgbClr val="000066"/>
              </a:solidFill>
            </a:endParaRPr>
          </a:p>
        </p:txBody>
      </p:sp>
    </p:spTree>
  </p:cSld>
  <p:clrMapOvr>
    <a:masterClrMapping/>
  </p:clrMapOvr>
  <p:transition spd="med" advClick="0">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5613" y="276225"/>
            <a:ext cx="8229600" cy="685800"/>
          </a:xfrm>
          <a:noFill/>
        </p:spPr>
        <p:txBody>
          <a:bodyPr>
            <a:normAutofit fontScale="90000"/>
          </a:bodyPr>
          <a:lstStyle/>
          <a:p>
            <a:pPr eaLnBrk="1" hangingPunct="1"/>
            <a:r>
              <a:rPr lang="el-GR" b="1" dirty="0" smtClean="0">
                <a:solidFill>
                  <a:srgbClr val="FF0000"/>
                </a:solidFill>
              </a:rPr>
              <a:t>Ζημίες απομείωσης</a:t>
            </a:r>
          </a:p>
        </p:txBody>
      </p:sp>
      <p:sp>
        <p:nvSpPr>
          <p:cNvPr id="158723" name="Rectangle 3"/>
          <p:cNvSpPr>
            <a:spLocks noGrp="1" noChangeArrowheads="1"/>
          </p:cNvSpPr>
          <p:nvPr>
            <p:ph type="body" idx="1"/>
          </p:nvPr>
        </p:nvSpPr>
        <p:spPr>
          <a:xfrm>
            <a:off x="234950" y="1196752"/>
            <a:ext cx="8513514" cy="4934173"/>
          </a:xfrm>
        </p:spPr>
        <p:txBody>
          <a:bodyPr>
            <a:normAutofit/>
          </a:bodyPr>
          <a:lstStyle/>
          <a:p>
            <a:pPr algn="just" eaLnBrk="1" hangingPunct="1">
              <a:buSzPct val="60000"/>
              <a:defRPr/>
            </a:pPr>
            <a:r>
              <a:rPr lang="el-GR" sz="2800" dirty="0" smtClean="0"/>
              <a:t>Οι ζημίες απομείωσης αναγνωρίζονται κατά τη διαδικασία αξιολόγησης του χαρτοφυλακίου χορηγήσεων για σκοπούς ελέγχου απομείωσης της αξίας τους.</a:t>
            </a:r>
          </a:p>
          <a:p>
            <a:pPr algn="just" eaLnBrk="1" hangingPunct="1">
              <a:buSzPct val="60000"/>
              <a:defRPr/>
            </a:pPr>
            <a:r>
              <a:rPr lang="el-GR" sz="2800" dirty="0" smtClean="0"/>
              <a:t>Κύριο χαρακτηριστικό γνώρισμα των ζημιών απομείωσης είναι ότι ο </a:t>
            </a:r>
            <a:r>
              <a:rPr lang="el-GR" sz="2800" dirty="0" smtClean="0">
                <a:effectLst>
                  <a:outerShdw blurRad="38100" dist="38100" dir="2700000" algn="tl">
                    <a:srgbClr val="FFFFFF"/>
                  </a:outerShdw>
                </a:effectLst>
              </a:rPr>
              <a:t>πιστωτικός κίνδυνος</a:t>
            </a:r>
            <a:r>
              <a:rPr lang="el-GR" sz="2800" dirty="0" smtClean="0"/>
              <a:t> από τον οποίο προκαλούνται </a:t>
            </a:r>
            <a:r>
              <a:rPr lang="el-GR" sz="2800" dirty="0" smtClean="0">
                <a:effectLst>
                  <a:outerShdw blurRad="38100" dist="38100" dir="2700000" algn="tl">
                    <a:srgbClr val="FFFFFF"/>
                  </a:outerShdw>
                </a:effectLst>
              </a:rPr>
              <a:t>είναι παρών</a:t>
            </a:r>
            <a:r>
              <a:rPr lang="el-GR" sz="2800" dirty="0" smtClean="0"/>
              <a:t> κατά την αξιολόγηση του χαρτοφυλακίου, χωρίς να απαιτείται να είναι και εξατομικευμένος.</a:t>
            </a:r>
          </a:p>
        </p:txBody>
      </p:sp>
    </p:spTree>
  </p:cSld>
  <p:clrMapOvr>
    <a:masterClrMapping/>
  </p:clrMapOvr>
  <p:transition spd="med">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512" y="276225"/>
            <a:ext cx="8712968" cy="1139825"/>
          </a:xfrm>
          <a:noFill/>
        </p:spPr>
        <p:txBody>
          <a:bodyPr>
            <a:normAutofit/>
          </a:bodyPr>
          <a:lstStyle/>
          <a:p>
            <a:pPr eaLnBrk="1" hangingPunct="1"/>
            <a:r>
              <a:rPr lang="el-GR" sz="3200" b="1" dirty="0" smtClean="0">
                <a:solidFill>
                  <a:srgbClr val="FF0000"/>
                </a:solidFill>
              </a:rPr>
              <a:t>Επελθούσες αλλά μη γνωστοποιηθείσες ζημίες</a:t>
            </a:r>
            <a:br>
              <a:rPr lang="el-GR" sz="3200" b="1" dirty="0" smtClean="0">
                <a:solidFill>
                  <a:srgbClr val="FF0000"/>
                </a:solidFill>
              </a:rPr>
            </a:br>
            <a:r>
              <a:rPr lang="el-GR" sz="3200" b="1" dirty="0" smtClean="0">
                <a:solidFill>
                  <a:srgbClr val="FF0000"/>
                </a:solidFill>
              </a:rPr>
              <a:t>(</a:t>
            </a:r>
            <a:r>
              <a:rPr lang="en-US" sz="3200" b="1" dirty="0" smtClean="0">
                <a:solidFill>
                  <a:srgbClr val="FF0000"/>
                </a:solidFill>
              </a:rPr>
              <a:t>Incurred but not reported losses)</a:t>
            </a:r>
            <a:endParaRPr lang="el-GR" sz="3200" b="1" dirty="0" smtClean="0">
              <a:solidFill>
                <a:srgbClr val="FF0000"/>
              </a:solidFill>
            </a:endParaRPr>
          </a:p>
        </p:txBody>
      </p:sp>
      <p:sp>
        <p:nvSpPr>
          <p:cNvPr id="9219" name="Rectangle 3"/>
          <p:cNvSpPr>
            <a:spLocks noGrp="1" noChangeArrowheads="1"/>
          </p:cNvSpPr>
          <p:nvPr>
            <p:ph type="body" idx="1"/>
          </p:nvPr>
        </p:nvSpPr>
        <p:spPr>
          <a:xfrm>
            <a:off x="47624" y="1719263"/>
            <a:ext cx="8916864" cy="4767262"/>
          </a:xfrm>
        </p:spPr>
        <p:txBody>
          <a:bodyPr/>
          <a:lstStyle/>
          <a:p>
            <a:pPr algn="just" eaLnBrk="1" hangingPunct="1">
              <a:buFont typeface="Wingdings" pitchFamily="2" charset="2"/>
              <a:buNone/>
            </a:pPr>
            <a:r>
              <a:rPr lang="el-GR" sz="2600" dirty="0" smtClean="0"/>
              <a:t>	Πρόκειται για τις ζημίες που έχουν πραγματοποιηθεί, σύμφωνα με τη στατιστική εμπειρία, αλλά δεν έχουν γίνει ακόμα γνωστές στο μηχανισμό συλλογής πληροφοριών της Τράπεζας.</a:t>
            </a:r>
          </a:p>
          <a:p>
            <a:pPr algn="just" eaLnBrk="1" hangingPunct="1"/>
            <a:endParaRPr lang="el-GR" sz="2600" dirty="0" smtClean="0"/>
          </a:p>
          <a:p>
            <a:pPr algn="just" eaLnBrk="1" hangingPunct="1">
              <a:buFont typeface="Wingdings" pitchFamily="2" charset="2"/>
              <a:buNone/>
            </a:pPr>
            <a:r>
              <a:rPr lang="el-GR" sz="2600" dirty="0" smtClean="0"/>
              <a:t>	Π.χ. μεγάλη αύξηση της ανεργίας σε μία συγκεκριμένη περιοχή, η οποία αναμένεται να έχει επίδραση στο χαρτοφυλάκιο των καταναλωτικών και στεγαστικών δανείων, χωρίς να γνωρίζουμε τους συγκεκριμένους δανειολήπτες.</a:t>
            </a:r>
          </a:p>
        </p:txBody>
      </p:sp>
    </p:spTree>
  </p:cSld>
  <p:clrMapOvr>
    <a:masterClrMapping/>
  </p:clrMapOvr>
  <p:transition spd="med">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5613" y="276225"/>
            <a:ext cx="8418512" cy="758825"/>
          </a:xfrm>
          <a:noFill/>
        </p:spPr>
        <p:txBody>
          <a:bodyPr/>
          <a:lstStyle/>
          <a:p>
            <a:pPr eaLnBrk="1" hangingPunct="1"/>
            <a:r>
              <a:rPr lang="el-GR" sz="3000" b="1" dirty="0" smtClean="0">
                <a:solidFill>
                  <a:srgbClr val="FF0000"/>
                </a:solidFill>
              </a:rPr>
              <a:t>Προϋποθέσεις για αναγνώριση απομείωσης</a:t>
            </a:r>
          </a:p>
        </p:txBody>
      </p:sp>
      <p:sp>
        <p:nvSpPr>
          <p:cNvPr id="10243" name="Rectangle 3"/>
          <p:cNvSpPr>
            <a:spLocks noGrp="1" noChangeArrowheads="1"/>
          </p:cNvSpPr>
          <p:nvPr>
            <p:ph type="body" idx="1"/>
          </p:nvPr>
        </p:nvSpPr>
        <p:spPr>
          <a:xfrm>
            <a:off x="269874" y="1268760"/>
            <a:ext cx="8622605" cy="4862165"/>
          </a:xfrm>
        </p:spPr>
        <p:txBody>
          <a:bodyPr>
            <a:noAutofit/>
          </a:bodyPr>
          <a:lstStyle/>
          <a:p>
            <a:pPr marL="393700" indent="-393700" algn="just" eaLnBrk="1" hangingPunct="1">
              <a:spcBef>
                <a:spcPct val="65000"/>
              </a:spcBef>
            </a:pPr>
            <a:r>
              <a:rPr lang="el-GR" dirty="0" smtClean="0"/>
              <a:t>Να υπάρχουν αντικειμενικές ενδείξεις απομείωσης, οι οποίες είναι αποτέλεσμα γεγονότων που συνέβησαν μετά την ημερομηνία της αρχικής αναγνώρισης.</a:t>
            </a:r>
          </a:p>
          <a:p>
            <a:pPr marL="393700" indent="-393700" algn="just" eaLnBrk="1" hangingPunct="1">
              <a:spcBef>
                <a:spcPct val="65000"/>
              </a:spcBef>
            </a:pPr>
            <a:r>
              <a:rPr lang="el-GR" dirty="0" smtClean="0"/>
              <a:t>Το ζημιογόνο γεγονός να έχει επίδραση στις αναμενόμενες χρηματορροές.</a:t>
            </a:r>
          </a:p>
          <a:p>
            <a:pPr marL="393700" indent="-393700" algn="just" eaLnBrk="1" hangingPunct="1">
              <a:spcBef>
                <a:spcPct val="65000"/>
              </a:spcBef>
            </a:pPr>
            <a:r>
              <a:rPr lang="el-GR" dirty="0" smtClean="0"/>
              <a:t>Η επίδραση να μπορεί να υπολογισθεί με αξιοπιστία.</a:t>
            </a:r>
          </a:p>
        </p:txBody>
      </p:sp>
    </p:spTree>
  </p:cSld>
  <p:clrMapOvr>
    <a:masterClrMapping/>
  </p:clrMapOvr>
  <p:transition spd="med">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512" y="274638"/>
            <a:ext cx="8712968" cy="1143000"/>
          </a:xfrm>
          <a:noFill/>
        </p:spPr>
        <p:txBody>
          <a:bodyPr>
            <a:normAutofit/>
          </a:bodyPr>
          <a:lstStyle/>
          <a:p>
            <a:pPr eaLnBrk="1" hangingPunct="1"/>
            <a:r>
              <a:rPr lang="el-GR" sz="3000" b="1" dirty="0" smtClean="0">
                <a:solidFill>
                  <a:srgbClr val="006600"/>
                </a:solidFill>
              </a:rPr>
              <a:t>Έλεγχος απομείωσης σε σχέση με το χρόνο</a:t>
            </a:r>
            <a:br>
              <a:rPr lang="el-GR" sz="3000" b="1" dirty="0" smtClean="0">
                <a:solidFill>
                  <a:srgbClr val="006600"/>
                </a:solidFill>
              </a:rPr>
            </a:br>
            <a:r>
              <a:rPr lang="el-GR" sz="3000" b="1" dirty="0" smtClean="0">
                <a:solidFill>
                  <a:srgbClr val="006600"/>
                </a:solidFill>
              </a:rPr>
              <a:t>επέλευσης του ζημιογόνου γεγονότος</a:t>
            </a:r>
          </a:p>
        </p:txBody>
      </p:sp>
      <p:sp>
        <p:nvSpPr>
          <p:cNvPr id="161795" name="Text Box 3"/>
          <p:cNvSpPr txBox="1">
            <a:spLocks noChangeArrowheads="1"/>
          </p:cNvSpPr>
          <p:nvPr/>
        </p:nvSpPr>
        <p:spPr bwMode="auto">
          <a:xfrm>
            <a:off x="1043608" y="1773238"/>
            <a:ext cx="3168352" cy="935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gn="ctr">
              <a:defRPr/>
            </a:pPr>
            <a:r>
              <a:rPr lang="el-GR" sz="2200" b="1" dirty="0">
                <a:solidFill>
                  <a:srgbClr val="000066"/>
                </a:solidFill>
              </a:rPr>
              <a:t>Ημερομηνία αρχικής αναγνώρισης</a:t>
            </a:r>
          </a:p>
        </p:txBody>
      </p:sp>
      <p:sp>
        <p:nvSpPr>
          <p:cNvPr id="11268" name="Line 4"/>
          <p:cNvSpPr>
            <a:spLocks noChangeShapeType="1"/>
          </p:cNvSpPr>
          <p:nvPr/>
        </p:nvSpPr>
        <p:spPr bwMode="auto">
          <a:xfrm>
            <a:off x="615950" y="2997200"/>
            <a:ext cx="7661275" cy="0"/>
          </a:xfrm>
          <a:prstGeom prst="line">
            <a:avLst/>
          </a:prstGeom>
          <a:noFill/>
          <a:ln w="22225">
            <a:solidFill>
              <a:srgbClr val="003366"/>
            </a:solidFill>
            <a:round/>
            <a:headEnd type="none" w="sm" len="sm"/>
            <a:tailEnd type="none" w="sm" len="sm"/>
          </a:ln>
        </p:spPr>
        <p:txBody>
          <a:bodyPr/>
          <a:lstStyle/>
          <a:p>
            <a:endParaRPr lang="el-GR" dirty="0"/>
          </a:p>
        </p:txBody>
      </p:sp>
      <p:sp>
        <p:nvSpPr>
          <p:cNvPr id="11269" name="Line 5"/>
          <p:cNvSpPr>
            <a:spLocks noChangeShapeType="1"/>
          </p:cNvSpPr>
          <p:nvPr/>
        </p:nvSpPr>
        <p:spPr bwMode="auto">
          <a:xfrm>
            <a:off x="4446588" y="4081463"/>
            <a:ext cx="0" cy="571500"/>
          </a:xfrm>
          <a:prstGeom prst="line">
            <a:avLst/>
          </a:prstGeom>
          <a:noFill/>
          <a:ln w="22225">
            <a:solidFill>
              <a:srgbClr val="003366"/>
            </a:solidFill>
            <a:round/>
            <a:headEnd type="none" w="sm" len="sm"/>
            <a:tailEnd type="arrow" w="lg" len="lg"/>
          </a:ln>
        </p:spPr>
        <p:txBody>
          <a:bodyPr/>
          <a:lstStyle/>
          <a:p>
            <a:endParaRPr lang="el-GR" dirty="0"/>
          </a:p>
        </p:txBody>
      </p:sp>
      <p:grpSp>
        <p:nvGrpSpPr>
          <p:cNvPr id="2" name="Group 6"/>
          <p:cNvGrpSpPr>
            <a:grpSpLocks/>
          </p:cNvGrpSpPr>
          <p:nvPr/>
        </p:nvGrpSpPr>
        <p:grpSpPr bwMode="auto">
          <a:xfrm>
            <a:off x="3022600" y="2852738"/>
            <a:ext cx="2887663" cy="2595562"/>
            <a:chOff x="2063" y="1797"/>
            <a:chExt cx="1970" cy="1635"/>
          </a:xfrm>
        </p:grpSpPr>
        <p:sp>
          <p:nvSpPr>
            <p:cNvPr id="11282" name="Line 7"/>
            <p:cNvSpPr>
              <a:spLocks noChangeShapeType="1"/>
            </p:cNvSpPr>
            <p:nvPr/>
          </p:nvSpPr>
          <p:spPr bwMode="auto">
            <a:xfrm>
              <a:off x="2063" y="1797"/>
              <a:ext cx="0" cy="167"/>
            </a:xfrm>
            <a:prstGeom prst="line">
              <a:avLst/>
            </a:prstGeom>
            <a:noFill/>
            <a:ln w="28575">
              <a:solidFill>
                <a:srgbClr val="333399"/>
              </a:solidFill>
              <a:round/>
              <a:headEnd type="none" w="sm" len="sm"/>
              <a:tailEnd type="none" w="sm" len="sm"/>
            </a:ln>
          </p:spPr>
          <p:txBody>
            <a:bodyPr/>
            <a:lstStyle/>
            <a:p>
              <a:endParaRPr lang="el-GR" dirty="0"/>
            </a:p>
          </p:txBody>
        </p:sp>
        <p:sp>
          <p:nvSpPr>
            <p:cNvPr id="11283" name="Line 8"/>
            <p:cNvSpPr>
              <a:spLocks noChangeShapeType="1"/>
            </p:cNvSpPr>
            <p:nvPr/>
          </p:nvSpPr>
          <p:spPr bwMode="auto">
            <a:xfrm>
              <a:off x="4032" y="1797"/>
              <a:ext cx="0" cy="167"/>
            </a:xfrm>
            <a:prstGeom prst="line">
              <a:avLst/>
            </a:prstGeom>
            <a:noFill/>
            <a:ln w="28575">
              <a:solidFill>
                <a:srgbClr val="000080"/>
              </a:solidFill>
              <a:round/>
              <a:headEnd type="none" w="sm" len="sm"/>
              <a:tailEnd type="none" w="sm" len="sm"/>
            </a:ln>
          </p:spPr>
          <p:txBody>
            <a:bodyPr/>
            <a:lstStyle/>
            <a:p>
              <a:endParaRPr lang="el-GR" dirty="0"/>
            </a:p>
          </p:txBody>
        </p:sp>
        <p:sp>
          <p:nvSpPr>
            <p:cNvPr id="11284" name="Line 9"/>
            <p:cNvSpPr>
              <a:spLocks noChangeShapeType="1"/>
            </p:cNvSpPr>
            <p:nvPr/>
          </p:nvSpPr>
          <p:spPr bwMode="auto">
            <a:xfrm>
              <a:off x="2064" y="1970"/>
              <a:ext cx="0" cy="1457"/>
            </a:xfrm>
            <a:prstGeom prst="line">
              <a:avLst/>
            </a:prstGeom>
            <a:noFill/>
            <a:ln w="28575">
              <a:solidFill>
                <a:srgbClr val="000080"/>
              </a:solidFill>
              <a:prstDash val="dash"/>
              <a:round/>
              <a:headEnd type="none" w="sm" len="sm"/>
              <a:tailEnd type="none" w="sm" len="sm"/>
            </a:ln>
          </p:spPr>
          <p:txBody>
            <a:bodyPr/>
            <a:lstStyle/>
            <a:p>
              <a:endParaRPr lang="el-GR" dirty="0"/>
            </a:p>
          </p:txBody>
        </p:sp>
        <p:sp>
          <p:nvSpPr>
            <p:cNvPr id="11285" name="Line 10"/>
            <p:cNvSpPr>
              <a:spLocks noChangeShapeType="1"/>
            </p:cNvSpPr>
            <p:nvPr/>
          </p:nvSpPr>
          <p:spPr bwMode="auto">
            <a:xfrm>
              <a:off x="2064" y="3423"/>
              <a:ext cx="1968" cy="0"/>
            </a:xfrm>
            <a:prstGeom prst="line">
              <a:avLst/>
            </a:prstGeom>
            <a:noFill/>
            <a:ln w="28575">
              <a:solidFill>
                <a:srgbClr val="000080"/>
              </a:solidFill>
              <a:prstDash val="dash"/>
              <a:round/>
              <a:headEnd type="none" w="sm" len="sm"/>
              <a:tailEnd type="none" w="sm" len="sm"/>
            </a:ln>
          </p:spPr>
          <p:txBody>
            <a:bodyPr/>
            <a:lstStyle/>
            <a:p>
              <a:endParaRPr lang="el-GR" dirty="0"/>
            </a:p>
          </p:txBody>
        </p:sp>
        <p:sp>
          <p:nvSpPr>
            <p:cNvPr id="11286" name="Line 11"/>
            <p:cNvSpPr>
              <a:spLocks noChangeShapeType="1"/>
            </p:cNvSpPr>
            <p:nvPr/>
          </p:nvSpPr>
          <p:spPr bwMode="auto">
            <a:xfrm>
              <a:off x="4033" y="1987"/>
              <a:ext cx="0" cy="1445"/>
            </a:xfrm>
            <a:prstGeom prst="line">
              <a:avLst/>
            </a:prstGeom>
            <a:noFill/>
            <a:ln w="28575">
              <a:solidFill>
                <a:srgbClr val="000080"/>
              </a:solidFill>
              <a:prstDash val="dash"/>
              <a:round/>
              <a:headEnd type="none" w="sm" len="sm"/>
              <a:tailEnd type="none" w="sm" len="sm"/>
            </a:ln>
          </p:spPr>
          <p:txBody>
            <a:bodyPr/>
            <a:lstStyle/>
            <a:p>
              <a:endParaRPr lang="el-GR" dirty="0"/>
            </a:p>
          </p:txBody>
        </p:sp>
      </p:grpSp>
      <p:grpSp>
        <p:nvGrpSpPr>
          <p:cNvPr id="3" name="Group 12"/>
          <p:cNvGrpSpPr>
            <a:grpSpLocks/>
          </p:cNvGrpSpPr>
          <p:nvPr/>
        </p:nvGrpSpPr>
        <p:grpSpPr bwMode="auto">
          <a:xfrm>
            <a:off x="1379538" y="4187825"/>
            <a:ext cx="5756275" cy="1800225"/>
            <a:chOff x="1293" y="2478"/>
            <a:chExt cx="3081" cy="1134"/>
          </a:xfrm>
        </p:grpSpPr>
        <p:sp>
          <p:nvSpPr>
            <p:cNvPr id="11278" name="Line 13"/>
            <p:cNvSpPr>
              <a:spLocks noChangeShapeType="1"/>
            </p:cNvSpPr>
            <p:nvPr/>
          </p:nvSpPr>
          <p:spPr bwMode="auto">
            <a:xfrm flipH="1">
              <a:off x="1293" y="2478"/>
              <a:ext cx="0" cy="1134"/>
            </a:xfrm>
            <a:prstGeom prst="line">
              <a:avLst/>
            </a:prstGeom>
            <a:noFill/>
            <a:ln w="22225">
              <a:solidFill>
                <a:srgbClr val="990000"/>
              </a:solidFill>
              <a:round/>
              <a:headEnd type="none" w="sm" len="sm"/>
              <a:tailEnd type="none" w="sm" len="sm"/>
            </a:ln>
          </p:spPr>
          <p:txBody>
            <a:bodyPr/>
            <a:lstStyle/>
            <a:p>
              <a:endParaRPr lang="el-GR" dirty="0"/>
            </a:p>
          </p:txBody>
        </p:sp>
        <p:sp>
          <p:nvSpPr>
            <p:cNvPr id="11279" name="Line 14"/>
            <p:cNvSpPr>
              <a:spLocks noChangeShapeType="1"/>
            </p:cNvSpPr>
            <p:nvPr/>
          </p:nvSpPr>
          <p:spPr bwMode="auto">
            <a:xfrm>
              <a:off x="1293" y="3612"/>
              <a:ext cx="723" cy="0"/>
            </a:xfrm>
            <a:prstGeom prst="line">
              <a:avLst/>
            </a:prstGeom>
            <a:noFill/>
            <a:ln w="22225">
              <a:solidFill>
                <a:srgbClr val="990000"/>
              </a:solidFill>
              <a:round/>
              <a:headEnd type="none" w="sm" len="sm"/>
              <a:tailEnd type="arrow" w="lg" len="lg"/>
            </a:ln>
          </p:spPr>
          <p:txBody>
            <a:bodyPr/>
            <a:lstStyle/>
            <a:p>
              <a:endParaRPr lang="el-GR" dirty="0"/>
            </a:p>
          </p:txBody>
        </p:sp>
        <p:sp>
          <p:nvSpPr>
            <p:cNvPr id="11280" name="Line 15"/>
            <p:cNvSpPr>
              <a:spLocks noChangeShapeType="1"/>
            </p:cNvSpPr>
            <p:nvPr/>
          </p:nvSpPr>
          <p:spPr bwMode="auto">
            <a:xfrm flipH="1">
              <a:off x="4371" y="2478"/>
              <a:ext cx="0" cy="1134"/>
            </a:xfrm>
            <a:prstGeom prst="line">
              <a:avLst/>
            </a:prstGeom>
            <a:noFill/>
            <a:ln w="22225">
              <a:solidFill>
                <a:srgbClr val="990000"/>
              </a:solidFill>
              <a:round/>
              <a:headEnd type="none" w="sm" len="sm"/>
              <a:tailEnd type="none" w="sm" len="sm"/>
            </a:ln>
          </p:spPr>
          <p:txBody>
            <a:bodyPr/>
            <a:lstStyle/>
            <a:p>
              <a:endParaRPr lang="el-GR" dirty="0"/>
            </a:p>
          </p:txBody>
        </p:sp>
        <p:sp>
          <p:nvSpPr>
            <p:cNvPr id="11281" name="Line 16"/>
            <p:cNvSpPr>
              <a:spLocks noChangeShapeType="1"/>
            </p:cNvSpPr>
            <p:nvPr/>
          </p:nvSpPr>
          <p:spPr bwMode="auto">
            <a:xfrm flipH="1">
              <a:off x="3651" y="3612"/>
              <a:ext cx="723" cy="0"/>
            </a:xfrm>
            <a:prstGeom prst="line">
              <a:avLst/>
            </a:prstGeom>
            <a:noFill/>
            <a:ln w="22225">
              <a:solidFill>
                <a:srgbClr val="990000"/>
              </a:solidFill>
              <a:round/>
              <a:headEnd type="none" w="sm" len="sm"/>
              <a:tailEnd type="arrow" w="lg" len="lg"/>
            </a:ln>
          </p:spPr>
          <p:txBody>
            <a:bodyPr/>
            <a:lstStyle/>
            <a:p>
              <a:endParaRPr lang="el-GR" dirty="0"/>
            </a:p>
          </p:txBody>
        </p:sp>
      </p:grpSp>
      <p:sp>
        <p:nvSpPr>
          <p:cNvPr id="11272" name="Text Box 17"/>
          <p:cNvSpPr txBox="1">
            <a:spLocks noChangeArrowheads="1"/>
          </p:cNvSpPr>
          <p:nvPr/>
        </p:nvSpPr>
        <p:spPr bwMode="auto">
          <a:xfrm>
            <a:off x="2771775" y="5640388"/>
            <a:ext cx="2916238" cy="749300"/>
          </a:xfrm>
          <a:prstGeom prst="rect">
            <a:avLst/>
          </a:prstGeom>
          <a:noFill/>
          <a:ln w="12700">
            <a:noFill/>
            <a:miter lim="800000"/>
            <a:headEnd type="none" w="sm" len="sm"/>
            <a:tailEnd type="none" w="sm" len="sm"/>
          </a:ln>
          <a:effectLst/>
        </p:spPr>
        <p:txBody>
          <a:bodyPr/>
          <a:lstStyle/>
          <a:p>
            <a:pPr algn="ctr"/>
            <a:r>
              <a:rPr lang="el-GR" sz="2000" b="1" dirty="0">
                <a:solidFill>
                  <a:srgbClr val="993300"/>
                </a:solidFill>
              </a:rPr>
              <a:t>Δεν προκαλούν έλεγχο απομείωσης</a:t>
            </a:r>
          </a:p>
        </p:txBody>
      </p:sp>
      <p:sp>
        <p:nvSpPr>
          <p:cNvPr id="161810" name="Text Box 18"/>
          <p:cNvSpPr txBox="1">
            <a:spLocks noChangeArrowheads="1"/>
          </p:cNvSpPr>
          <p:nvPr/>
        </p:nvSpPr>
        <p:spPr bwMode="auto">
          <a:xfrm>
            <a:off x="4572000" y="1547813"/>
            <a:ext cx="3456384"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defRPr/>
            </a:pPr>
            <a:r>
              <a:rPr lang="el-GR" sz="2200" b="1" dirty="0">
                <a:solidFill>
                  <a:srgbClr val="000066"/>
                </a:solidFill>
              </a:rPr>
              <a:t>Ημερομηνία σύνταξης οικονομικών </a:t>
            </a:r>
            <a:r>
              <a:rPr lang="el-GR" sz="2200" b="1" dirty="0" smtClean="0">
                <a:solidFill>
                  <a:srgbClr val="000066"/>
                </a:solidFill>
              </a:rPr>
              <a:t>καταστάσεων</a:t>
            </a:r>
            <a:endParaRPr lang="el-GR" sz="2200" b="1" dirty="0">
              <a:solidFill>
                <a:srgbClr val="000066"/>
              </a:solidFill>
            </a:endParaRPr>
          </a:p>
        </p:txBody>
      </p:sp>
      <p:sp>
        <p:nvSpPr>
          <p:cNvPr id="11274" name="Text Box 19"/>
          <p:cNvSpPr txBox="1">
            <a:spLocks noChangeArrowheads="1"/>
          </p:cNvSpPr>
          <p:nvPr/>
        </p:nvSpPr>
        <p:spPr bwMode="auto">
          <a:xfrm>
            <a:off x="3194050" y="3141663"/>
            <a:ext cx="2506663" cy="719137"/>
          </a:xfrm>
          <a:prstGeom prst="rect">
            <a:avLst/>
          </a:prstGeom>
          <a:noFill/>
          <a:ln w="12700">
            <a:noFill/>
            <a:miter lim="800000"/>
            <a:headEnd type="none" w="sm" len="sm"/>
            <a:tailEnd type="none" w="sm" len="sm"/>
          </a:ln>
        </p:spPr>
        <p:txBody>
          <a:bodyPr/>
          <a:lstStyle/>
          <a:p>
            <a:pPr algn="ctr"/>
            <a:r>
              <a:rPr lang="el-GR" sz="2000" b="1" dirty="0">
                <a:solidFill>
                  <a:srgbClr val="000066"/>
                </a:solidFill>
              </a:rPr>
              <a:t>Γεγονότα μεταξύ των </a:t>
            </a:r>
          </a:p>
          <a:p>
            <a:pPr algn="ctr"/>
            <a:r>
              <a:rPr lang="el-GR" sz="2000" b="1" dirty="0">
                <a:solidFill>
                  <a:srgbClr val="000066"/>
                </a:solidFill>
              </a:rPr>
              <a:t>δύο ημερομηνιών</a:t>
            </a:r>
          </a:p>
        </p:txBody>
      </p:sp>
      <p:sp>
        <p:nvSpPr>
          <p:cNvPr id="11275" name="Text Box 20"/>
          <p:cNvSpPr txBox="1">
            <a:spLocks noChangeArrowheads="1"/>
          </p:cNvSpPr>
          <p:nvPr/>
        </p:nvSpPr>
        <p:spPr bwMode="auto">
          <a:xfrm>
            <a:off x="3206750" y="4530725"/>
            <a:ext cx="2481263" cy="574675"/>
          </a:xfrm>
          <a:prstGeom prst="rect">
            <a:avLst/>
          </a:prstGeom>
          <a:noFill/>
          <a:ln w="12700">
            <a:noFill/>
            <a:miter lim="800000"/>
            <a:headEnd type="none" w="sm" len="sm"/>
            <a:tailEnd type="none" w="sm" len="sm"/>
          </a:ln>
        </p:spPr>
        <p:txBody>
          <a:bodyPr/>
          <a:lstStyle/>
          <a:p>
            <a:pPr algn="ctr"/>
            <a:r>
              <a:rPr lang="el-GR" sz="2000" b="1" dirty="0">
                <a:solidFill>
                  <a:srgbClr val="000066"/>
                </a:solidFill>
              </a:rPr>
              <a:t>Προκαλούν έλεγχο απομείωσης</a:t>
            </a:r>
          </a:p>
        </p:txBody>
      </p:sp>
      <p:sp>
        <p:nvSpPr>
          <p:cNvPr id="11276" name="Text Box 21"/>
          <p:cNvSpPr txBox="1">
            <a:spLocks noChangeArrowheads="1"/>
          </p:cNvSpPr>
          <p:nvPr/>
        </p:nvSpPr>
        <p:spPr bwMode="auto">
          <a:xfrm>
            <a:off x="417513" y="3141663"/>
            <a:ext cx="2541587" cy="1016000"/>
          </a:xfrm>
          <a:prstGeom prst="rect">
            <a:avLst/>
          </a:prstGeom>
          <a:noFill/>
          <a:ln w="12700">
            <a:noFill/>
            <a:miter lim="800000"/>
            <a:headEnd type="none" w="sm" len="sm"/>
            <a:tailEnd type="none" w="sm" len="sm"/>
          </a:ln>
        </p:spPr>
        <p:txBody>
          <a:bodyPr/>
          <a:lstStyle/>
          <a:p>
            <a:pPr algn="ctr"/>
            <a:r>
              <a:rPr lang="el-GR" sz="2000" b="1" dirty="0">
                <a:solidFill>
                  <a:srgbClr val="990000"/>
                </a:solidFill>
              </a:rPr>
              <a:t>Γεγονότα πριν την ημερομηνία της αρχικής αναγνώρισης</a:t>
            </a:r>
          </a:p>
        </p:txBody>
      </p:sp>
      <p:sp>
        <p:nvSpPr>
          <p:cNvPr id="11277" name="Text Box 22"/>
          <p:cNvSpPr txBox="1">
            <a:spLocks noChangeArrowheads="1"/>
          </p:cNvSpPr>
          <p:nvPr/>
        </p:nvSpPr>
        <p:spPr bwMode="auto">
          <a:xfrm>
            <a:off x="6172200" y="3141663"/>
            <a:ext cx="2648272" cy="1016000"/>
          </a:xfrm>
          <a:prstGeom prst="rect">
            <a:avLst/>
          </a:prstGeom>
          <a:noFill/>
          <a:ln w="12700">
            <a:noFill/>
            <a:miter lim="800000"/>
            <a:headEnd type="none" w="sm" len="sm"/>
            <a:tailEnd type="none" w="sm" len="sm"/>
          </a:ln>
        </p:spPr>
        <p:txBody>
          <a:bodyPr/>
          <a:lstStyle/>
          <a:p>
            <a:pPr algn="ctr"/>
            <a:r>
              <a:rPr lang="el-GR" sz="2000" b="1" dirty="0">
                <a:solidFill>
                  <a:srgbClr val="990000"/>
                </a:solidFill>
              </a:rPr>
              <a:t>Εκτιμήσεις και προβλέψεις για μελλοντικά γεγονότα</a:t>
            </a:r>
          </a:p>
        </p:txBody>
      </p:sp>
    </p:spTree>
  </p:cSld>
  <p:clrMapOvr>
    <a:masterClrMapping/>
  </p:clrMapOvr>
  <p:transition spd="med">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pPr eaLnBrk="1" hangingPunct="1"/>
            <a:r>
              <a:rPr lang="el-GR" sz="3000" b="1" dirty="0" smtClean="0">
                <a:solidFill>
                  <a:srgbClr val="006600"/>
                </a:solidFill>
              </a:rPr>
              <a:t>Χρηματοοικονομικά μέσα που υπόκεινται σε έλεγχο απομείωσης</a:t>
            </a:r>
          </a:p>
        </p:txBody>
      </p:sp>
      <p:sp>
        <p:nvSpPr>
          <p:cNvPr id="12291" name="Rectangle 3"/>
          <p:cNvSpPr>
            <a:spLocks noGrp="1" noChangeArrowheads="1"/>
          </p:cNvSpPr>
          <p:nvPr>
            <p:ph type="body" idx="1"/>
          </p:nvPr>
        </p:nvSpPr>
        <p:spPr>
          <a:xfrm>
            <a:off x="280988" y="1719263"/>
            <a:ext cx="8229600" cy="2608262"/>
          </a:xfrm>
        </p:spPr>
        <p:txBody>
          <a:bodyPr/>
          <a:lstStyle/>
          <a:p>
            <a:pPr eaLnBrk="1" hangingPunct="1"/>
            <a:r>
              <a:rPr lang="el-GR" sz="2200" b="1" dirty="0" smtClean="0"/>
              <a:t>Δάνεια και απαιτήσεις</a:t>
            </a:r>
          </a:p>
          <a:p>
            <a:pPr eaLnBrk="1" hangingPunct="1"/>
            <a:r>
              <a:rPr lang="el-GR" sz="2200" b="1" dirty="0" smtClean="0"/>
              <a:t>Ομόλογα που θα κρατηθούν μέχρι τη λήξη</a:t>
            </a:r>
          </a:p>
          <a:p>
            <a:pPr eaLnBrk="1" hangingPunct="1"/>
            <a:r>
              <a:rPr lang="el-GR" sz="2200" b="1" dirty="0" smtClean="0"/>
              <a:t>Ομόλογα και μετοχές που είναι διαθέσιμες προς πώληση</a:t>
            </a:r>
          </a:p>
          <a:p>
            <a:pPr eaLnBrk="1" hangingPunct="1"/>
            <a:r>
              <a:rPr lang="el-GR" sz="2200" b="1" dirty="0" smtClean="0"/>
              <a:t>Μετοχές που δεν είναι εισηγμένες σε χρηματιστήριο και των οποίων η εύλογη αξία δεν μπορεί να υπολογισθεί με αξιοπιστία</a:t>
            </a:r>
          </a:p>
        </p:txBody>
      </p:sp>
      <p:sp>
        <p:nvSpPr>
          <p:cNvPr id="12292" name="Text Box 4"/>
          <p:cNvSpPr txBox="1">
            <a:spLocks noChangeArrowheads="1"/>
          </p:cNvSpPr>
          <p:nvPr/>
        </p:nvSpPr>
        <p:spPr bwMode="auto">
          <a:xfrm>
            <a:off x="608013" y="4745038"/>
            <a:ext cx="7593012" cy="1200329"/>
          </a:xfrm>
          <a:prstGeom prst="rect">
            <a:avLst/>
          </a:prstGeom>
          <a:noFill/>
          <a:ln w="9525">
            <a:noFill/>
            <a:miter lim="800000"/>
            <a:headEnd/>
            <a:tailEnd/>
          </a:ln>
          <a:effectLst/>
        </p:spPr>
        <p:txBody>
          <a:bodyPr>
            <a:spAutoFit/>
          </a:bodyPr>
          <a:lstStyle/>
          <a:p>
            <a:pPr algn="just">
              <a:spcBef>
                <a:spcPct val="50000"/>
              </a:spcBef>
            </a:pPr>
            <a:r>
              <a:rPr lang="el-GR" sz="2400" dirty="0">
                <a:solidFill>
                  <a:srgbClr val="000066"/>
                </a:solidFill>
                <a:latin typeface="Tahoma" pitchFamily="34" charset="0"/>
              </a:rPr>
              <a:t>Δεν υπόκεινται σε έλεγχο απομείωσης τα στοιχεία που αποτιμώνται στην εύλογη αξία με μεταφορά της διαφοράς στα αποτελέσματα</a:t>
            </a:r>
          </a:p>
        </p:txBody>
      </p:sp>
      <p:sp>
        <p:nvSpPr>
          <p:cNvPr id="12293" name="Line 5"/>
          <p:cNvSpPr>
            <a:spLocks noChangeShapeType="1"/>
          </p:cNvSpPr>
          <p:nvPr/>
        </p:nvSpPr>
        <p:spPr bwMode="auto">
          <a:xfrm>
            <a:off x="398463" y="4521200"/>
            <a:ext cx="7713662" cy="0"/>
          </a:xfrm>
          <a:prstGeom prst="line">
            <a:avLst/>
          </a:prstGeom>
          <a:noFill/>
          <a:ln w="25400">
            <a:solidFill>
              <a:srgbClr val="800000"/>
            </a:solidFill>
            <a:round/>
            <a:headEnd/>
            <a:tailEnd/>
          </a:ln>
          <a:effectLst/>
        </p:spPr>
        <p:txBody>
          <a:bodyPr wrap="none" anchor="ctr"/>
          <a:lstStyle/>
          <a:p>
            <a:endParaRPr lang="el-GR"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11138"/>
            <a:ext cx="9144000" cy="965200"/>
          </a:xfrm>
          <a:noFill/>
        </p:spPr>
        <p:txBody>
          <a:bodyPr/>
          <a:lstStyle/>
          <a:p>
            <a:pPr eaLnBrk="1" hangingPunct="1"/>
            <a:r>
              <a:rPr lang="el-GR" altLang="el-GR" sz="2600" b="1" dirty="0" smtClean="0"/>
              <a:t>Το κύκλωμα χρηματοδότησης των ελλειμματικών μονάδων με την παρεμβολή των τραπεζών</a:t>
            </a:r>
          </a:p>
        </p:txBody>
      </p:sp>
      <p:sp>
        <p:nvSpPr>
          <p:cNvPr id="41987" name="Oval 3"/>
          <p:cNvSpPr>
            <a:spLocks noChangeArrowheads="1"/>
          </p:cNvSpPr>
          <p:nvPr/>
        </p:nvSpPr>
        <p:spPr bwMode="auto">
          <a:xfrm>
            <a:off x="3562350" y="4365625"/>
            <a:ext cx="2017713" cy="1368425"/>
          </a:xfrm>
          <a:prstGeom prst="ellipse">
            <a:avLst/>
          </a:prstGeom>
          <a:noFill/>
          <a:ln w="31750">
            <a:solidFill>
              <a:srgbClr val="000080"/>
            </a:solidFill>
            <a:round/>
            <a:headEnd/>
            <a:tailEnd/>
          </a:ln>
          <a:effectLst/>
        </p:spPr>
        <p:txBody>
          <a:bodyPr wrap="none" anchor="ctr"/>
          <a:lstStyle/>
          <a:p>
            <a:pPr algn="ctr"/>
            <a:endParaRPr lang="el-GR" altLang="el-GR" sz="1600" dirty="0">
              <a:solidFill>
                <a:srgbClr val="000000"/>
              </a:solidFill>
            </a:endParaRPr>
          </a:p>
        </p:txBody>
      </p:sp>
      <p:sp>
        <p:nvSpPr>
          <p:cNvPr id="41988" name="Oval 4"/>
          <p:cNvSpPr>
            <a:spLocks noChangeArrowheads="1"/>
          </p:cNvSpPr>
          <p:nvPr/>
        </p:nvSpPr>
        <p:spPr bwMode="auto">
          <a:xfrm>
            <a:off x="5294313" y="2420938"/>
            <a:ext cx="3024187" cy="1368425"/>
          </a:xfrm>
          <a:prstGeom prst="ellipse">
            <a:avLst/>
          </a:prstGeom>
          <a:noFill/>
          <a:ln w="31750">
            <a:solidFill>
              <a:srgbClr val="800000"/>
            </a:solidFill>
            <a:round/>
            <a:headEnd/>
            <a:tailEnd/>
          </a:ln>
          <a:effectLst/>
        </p:spPr>
        <p:txBody>
          <a:bodyPr wrap="none" anchor="ctr"/>
          <a:lstStyle/>
          <a:p>
            <a:pPr algn="ctr"/>
            <a:endParaRPr lang="el-GR" altLang="el-GR" sz="1600" dirty="0">
              <a:solidFill>
                <a:srgbClr val="000000"/>
              </a:solidFill>
            </a:endParaRPr>
          </a:p>
        </p:txBody>
      </p:sp>
      <p:sp>
        <p:nvSpPr>
          <p:cNvPr id="41989" name="Oval 5"/>
          <p:cNvSpPr>
            <a:spLocks noChangeArrowheads="1"/>
          </p:cNvSpPr>
          <p:nvPr/>
        </p:nvSpPr>
        <p:spPr bwMode="auto">
          <a:xfrm>
            <a:off x="1258888" y="2419350"/>
            <a:ext cx="3025775" cy="1368425"/>
          </a:xfrm>
          <a:prstGeom prst="ellipse">
            <a:avLst/>
          </a:prstGeom>
          <a:noFill/>
          <a:ln w="31750">
            <a:solidFill>
              <a:srgbClr val="003300"/>
            </a:solidFill>
            <a:round/>
            <a:headEnd/>
            <a:tailEnd/>
          </a:ln>
          <a:effectLst/>
        </p:spPr>
        <p:txBody>
          <a:bodyPr wrap="none" anchor="ctr"/>
          <a:lstStyle/>
          <a:p>
            <a:pPr algn="ctr"/>
            <a:endParaRPr lang="el-GR" altLang="el-GR" sz="1600" dirty="0">
              <a:solidFill>
                <a:srgbClr val="000000"/>
              </a:solidFill>
            </a:endParaRPr>
          </a:p>
        </p:txBody>
      </p:sp>
      <p:sp>
        <p:nvSpPr>
          <p:cNvPr id="41990" name="Text Box 6"/>
          <p:cNvSpPr txBox="1">
            <a:spLocks noChangeArrowheads="1"/>
          </p:cNvSpPr>
          <p:nvPr/>
        </p:nvSpPr>
        <p:spPr bwMode="auto">
          <a:xfrm>
            <a:off x="1476375" y="2692400"/>
            <a:ext cx="2713038" cy="830263"/>
          </a:xfrm>
          <a:prstGeom prst="rect">
            <a:avLst/>
          </a:prstGeom>
          <a:noFill/>
          <a:ln w="9525">
            <a:noFill/>
            <a:miter lim="800000"/>
            <a:headEnd/>
            <a:tailEnd/>
          </a:ln>
          <a:effectLst/>
        </p:spPr>
        <p:txBody>
          <a:bodyPr>
            <a:spAutoFit/>
          </a:bodyPr>
          <a:lstStyle/>
          <a:p>
            <a:pPr algn="ctr"/>
            <a:r>
              <a:rPr lang="el-GR" altLang="el-GR" sz="2400" b="1" dirty="0">
                <a:solidFill>
                  <a:srgbClr val="006600"/>
                </a:solidFill>
              </a:rPr>
              <a:t>πλεονασματικές</a:t>
            </a:r>
            <a:r>
              <a:rPr lang="el-GR" altLang="el-GR" sz="2400" dirty="0">
                <a:solidFill>
                  <a:srgbClr val="006600"/>
                </a:solidFill>
              </a:rPr>
              <a:t> μονάδες</a:t>
            </a:r>
          </a:p>
        </p:txBody>
      </p:sp>
      <p:sp>
        <p:nvSpPr>
          <p:cNvPr id="41991" name="Text Box 7"/>
          <p:cNvSpPr txBox="1">
            <a:spLocks noChangeArrowheads="1"/>
          </p:cNvSpPr>
          <p:nvPr/>
        </p:nvSpPr>
        <p:spPr bwMode="auto">
          <a:xfrm>
            <a:off x="5640388" y="2622550"/>
            <a:ext cx="2397125" cy="830263"/>
          </a:xfrm>
          <a:prstGeom prst="rect">
            <a:avLst/>
          </a:prstGeom>
          <a:noFill/>
          <a:ln w="9525">
            <a:noFill/>
            <a:miter lim="800000"/>
            <a:headEnd/>
            <a:tailEnd/>
          </a:ln>
          <a:effectLst/>
        </p:spPr>
        <p:txBody>
          <a:bodyPr>
            <a:spAutoFit/>
          </a:bodyPr>
          <a:lstStyle/>
          <a:p>
            <a:pPr algn="ctr"/>
            <a:r>
              <a:rPr lang="el-GR" altLang="el-GR" sz="2400" b="1" dirty="0">
                <a:solidFill>
                  <a:srgbClr val="006600"/>
                </a:solidFill>
              </a:rPr>
              <a:t>ελλειμματικές</a:t>
            </a:r>
            <a:r>
              <a:rPr lang="el-GR" altLang="el-GR" sz="2400" dirty="0">
                <a:solidFill>
                  <a:srgbClr val="006600"/>
                </a:solidFill>
              </a:rPr>
              <a:t> μονάδες</a:t>
            </a:r>
          </a:p>
        </p:txBody>
      </p:sp>
      <p:sp>
        <p:nvSpPr>
          <p:cNvPr id="41992" name="Text Box 8"/>
          <p:cNvSpPr txBox="1">
            <a:spLocks noChangeArrowheads="1"/>
          </p:cNvSpPr>
          <p:nvPr/>
        </p:nvSpPr>
        <p:spPr bwMode="auto">
          <a:xfrm>
            <a:off x="3829050" y="4821238"/>
            <a:ext cx="1581150" cy="461962"/>
          </a:xfrm>
          <a:prstGeom prst="rect">
            <a:avLst/>
          </a:prstGeom>
          <a:noFill/>
          <a:ln w="9525">
            <a:noFill/>
            <a:miter lim="800000"/>
            <a:headEnd/>
            <a:tailEnd/>
          </a:ln>
          <a:effectLst/>
        </p:spPr>
        <p:txBody>
          <a:bodyPr wrap="none">
            <a:spAutoFit/>
          </a:bodyPr>
          <a:lstStyle/>
          <a:p>
            <a:r>
              <a:rPr lang="el-GR" altLang="el-GR" sz="2400" b="1" dirty="0">
                <a:solidFill>
                  <a:srgbClr val="006600"/>
                </a:solidFill>
              </a:rPr>
              <a:t>Τράπεζες</a:t>
            </a:r>
          </a:p>
        </p:txBody>
      </p:sp>
      <p:sp>
        <p:nvSpPr>
          <p:cNvPr id="41993" name="Line 9"/>
          <p:cNvSpPr>
            <a:spLocks noChangeShapeType="1"/>
          </p:cNvSpPr>
          <p:nvPr/>
        </p:nvSpPr>
        <p:spPr bwMode="auto">
          <a:xfrm>
            <a:off x="2268538" y="3860800"/>
            <a:ext cx="1079500" cy="1079500"/>
          </a:xfrm>
          <a:prstGeom prst="line">
            <a:avLst/>
          </a:prstGeom>
          <a:noFill/>
          <a:ln w="25400">
            <a:solidFill>
              <a:srgbClr val="003300"/>
            </a:solidFill>
            <a:round/>
            <a:headEnd/>
            <a:tailEnd type="triangle" w="med" len="med"/>
          </a:ln>
          <a:effectLst/>
        </p:spPr>
        <p:txBody>
          <a:bodyPr wrap="none" anchor="ctr"/>
          <a:lstStyle/>
          <a:p>
            <a:endParaRPr lang="el-GR" dirty="0"/>
          </a:p>
        </p:txBody>
      </p:sp>
      <p:sp>
        <p:nvSpPr>
          <p:cNvPr id="41994" name="Line 10"/>
          <p:cNvSpPr>
            <a:spLocks noChangeShapeType="1"/>
          </p:cNvSpPr>
          <p:nvPr/>
        </p:nvSpPr>
        <p:spPr bwMode="auto">
          <a:xfrm flipV="1">
            <a:off x="5651500" y="3860800"/>
            <a:ext cx="1079500" cy="1081088"/>
          </a:xfrm>
          <a:prstGeom prst="line">
            <a:avLst/>
          </a:prstGeom>
          <a:noFill/>
          <a:ln w="25400">
            <a:solidFill>
              <a:srgbClr val="000080"/>
            </a:solidFill>
            <a:round/>
            <a:headEnd/>
            <a:tailEnd type="triangle" w="med" len="med"/>
          </a:ln>
          <a:effectLst/>
        </p:spPr>
        <p:txBody>
          <a:bodyPr wrap="none" anchor="ctr"/>
          <a:lstStyle/>
          <a:p>
            <a:endParaRPr lang="el-GR" dirty="0"/>
          </a:p>
        </p:txBody>
      </p:sp>
      <p:sp>
        <p:nvSpPr>
          <p:cNvPr id="41995" name="Text Box 11"/>
          <p:cNvSpPr txBox="1">
            <a:spLocks noChangeArrowheads="1"/>
          </p:cNvSpPr>
          <p:nvPr/>
        </p:nvSpPr>
        <p:spPr bwMode="auto">
          <a:xfrm rot="2670819">
            <a:off x="1854200" y="4370388"/>
            <a:ext cx="1622425" cy="366712"/>
          </a:xfrm>
          <a:prstGeom prst="rect">
            <a:avLst/>
          </a:prstGeom>
          <a:noFill/>
          <a:ln w="9525">
            <a:noFill/>
            <a:miter lim="800000"/>
            <a:headEnd/>
            <a:tailEnd/>
          </a:ln>
          <a:effectLst/>
        </p:spPr>
        <p:txBody>
          <a:bodyPr>
            <a:spAutoFit/>
          </a:bodyPr>
          <a:lstStyle/>
          <a:p>
            <a:r>
              <a:rPr lang="el-GR" altLang="el-GR" b="1" dirty="0">
                <a:solidFill>
                  <a:srgbClr val="003300"/>
                </a:solidFill>
              </a:rPr>
              <a:t>καταθέσεις</a:t>
            </a:r>
          </a:p>
        </p:txBody>
      </p:sp>
      <p:sp>
        <p:nvSpPr>
          <p:cNvPr id="41996" name="Text Box 12"/>
          <p:cNvSpPr txBox="1">
            <a:spLocks noChangeArrowheads="1"/>
          </p:cNvSpPr>
          <p:nvPr/>
        </p:nvSpPr>
        <p:spPr bwMode="auto">
          <a:xfrm rot="-2670070">
            <a:off x="5691188" y="4148138"/>
            <a:ext cx="1627187" cy="366712"/>
          </a:xfrm>
          <a:prstGeom prst="rect">
            <a:avLst/>
          </a:prstGeom>
          <a:noFill/>
          <a:ln w="9525">
            <a:noFill/>
            <a:miter lim="800000"/>
            <a:headEnd/>
            <a:tailEnd/>
          </a:ln>
          <a:effectLst/>
        </p:spPr>
        <p:txBody>
          <a:bodyPr>
            <a:spAutoFit/>
          </a:bodyPr>
          <a:lstStyle/>
          <a:p>
            <a:r>
              <a:rPr lang="el-GR" altLang="el-GR" b="1" dirty="0">
                <a:solidFill>
                  <a:srgbClr val="003300"/>
                </a:solidFill>
              </a:rPr>
              <a:t>χορηγήσεις</a:t>
            </a:r>
          </a:p>
        </p:txBody>
      </p:sp>
    </p:spTree>
  </p:cSld>
  <p:clrMapOvr>
    <a:masterClrMapping/>
  </p:clrMapOvr>
  <p:transition spd="med">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normAutofit/>
          </a:bodyPr>
          <a:lstStyle/>
          <a:p>
            <a:pPr eaLnBrk="1" hangingPunct="1"/>
            <a:r>
              <a:rPr lang="el-GR" sz="3600" b="1" dirty="0" smtClean="0">
                <a:solidFill>
                  <a:srgbClr val="FF0066"/>
                </a:solidFill>
              </a:rPr>
              <a:t>Ενδείξεις απομείωσης</a:t>
            </a:r>
          </a:p>
        </p:txBody>
      </p:sp>
      <p:sp>
        <p:nvSpPr>
          <p:cNvPr id="163843" name="Rectangle 3"/>
          <p:cNvSpPr>
            <a:spLocks noGrp="1" noChangeArrowheads="1"/>
          </p:cNvSpPr>
          <p:nvPr>
            <p:ph type="body" idx="1"/>
          </p:nvPr>
        </p:nvSpPr>
        <p:spPr>
          <a:xfrm>
            <a:off x="352424" y="1528762"/>
            <a:ext cx="8540055" cy="5068589"/>
          </a:xfrm>
        </p:spPr>
        <p:txBody>
          <a:bodyPr>
            <a:normAutofit/>
          </a:bodyPr>
          <a:lstStyle/>
          <a:p>
            <a:pPr marL="304800" indent="-304800" eaLnBrk="1" hangingPunct="1">
              <a:lnSpc>
                <a:spcPct val="90000"/>
              </a:lnSpc>
              <a:defRPr/>
            </a:pPr>
            <a:r>
              <a:rPr lang="el-GR" sz="2400" dirty="0" smtClean="0"/>
              <a:t>Σημαντική επιδείνωση της χρηματοοικονομικής θέσης του δανειολήπτη</a:t>
            </a:r>
          </a:p>
          <a:p>
            <a:pPr marL="990600" lvl="1" indent="-239713" eaLnBrk="1" hangingPunct="1">
              <a:lnSpc>
                <a:spcPct val="90000"/>
              </a:lnSpc>
              <a:buClr>
                <a:srgbClr val="800000"/>
              </a:buClr>
              <a:buFont typeface="Wingdings" pitchFamily="2" charset="2"/>
              <a:buChar char="ü"/>
              <a:defRPr/>
            </a:pPr>
            <a:r>
              <a:rPr lang="el-GR" sz="2400" dirty="0" smtClean="0">
                <a:effectLst>
                  <a:outerShdw blurRad="38100" dist="38100" dir="2700000" algn="tl">
                    <a:srgbClr val="FFFFFF"/>
                  </a:outerShdw>
                </a:effectLst>
              </a:rPr>
              <a:t>πτώση πωλήσεων</a:t>
            </a:r>
            <a:r>
              <a:rPr lang="el-GR" sz="2400" dirty="0" smtClean="0"/>
              <a:t>,</a:t>
            </a:r>
          </a:p>
          <a:p>
            <a:pPr marL="990600" lvl="1" indent="-239713" eaLnBrk="1" hangingPunct="1">
              <a:lnSpc>
                <a:spcPct val="90000"/>
              </a:lnSpc>
              <a:buClr>
                <a:srgbClr val="800000"/>
              </a:buClr>
              <a:buFont typeface="Wingdings" pitchFamily="2" charset="2"/>
              <a:buChar char="ü"/>
              <a:defRPr/>
            </a:pPr>
            <a:r>
              <a:rPr lang="el-GR" sz="2400" dirty="0" smtClean="0">
                <a:effectLst>
                  <a:outerShdw blurRad="38100" dist="38100" dir="2700000" algn="tl">
                    <a:srgbClr val="FFFFFF"/>
                  </a:outerShdw>
                </a:effectLst>
              </a:rPr>
              <a:t>μείωση κερδών,</a:t>
            </a:r>
          </a:p>
          <a:p>
            <a:pPr marL="990600" lvl="1" indent="-239713" eaLnBrk="1" hangingPunct="1">
              <a:lnSpc>
                <a:spcPct val="90000"/>
              </a:lnSpc>
              <a:buClr>
                <a:srgbClr val="800000"/>
              </a:buClr>
              <a:buFont typeface="Wingdings" pitchFamily="2" charset="2"/>
              <a:buChar char="ü"/>
              <a:defRPr/>
            </a:pPr>
            <a:r>
              <a:rPr lang="el-GR" sz="2400" dirty="0" smtClean="0">
                <a:effectLst>
                  <a:outerShdw blurRad="38100" dist="38100" dir="2700000" algn="tl">
                    <a:srgbClr val="FFFFFF"/>
                  </a:outerShdw>
                </a:effectLst>
              </a:rPr>
              <a:t>συρρίκνωση περιθωρίου μεικτού κέρδους,</a:t>
            </a:r>
          </a:p>
          <a:p>
            <a:pPr marL="990600" lvl="1" indent="-239713" eaLnBrk="1" hangingPunct="1">
              <a:lnSpc>
                <a:spcPct val="90000"/>
              </a:lnSpc>
              <a:buClr>
                <a:srgbClr val="800000"/>
              </a:buClr>
              <a:buFont typeface="Wingdings" pitchFamily="2" charset="2"/>
              <a:buChar char="ü"/>
              <a:defRPr/>
            </a:pPr>
            <a:r>
              <a:rPr lang="el-GR" sz="2400" dirty="0" smtClean="0">
                <a:effectLst>
                  <a:outerShdw blurRad="38100" dist="38100" dir="2700000" algn="tl">
                    <a:srgbClr val="FFFFFF"/>
                  </a:outerShdw>
                </a:effectLst>
              </a:rPr>
              <a:t>αρνητική καθαρή θέση κ.α.</a:t>
            </a:r>
          </a:p>
          <a:p>
            <a:pPr marL="304800" indent="-304800" eaLnBrk="1" hangingPunct="1">
              <a:lnSpc>
                <a:spcPct val="90000"/>
              </a:lnSpc>
              <a:defRPr/>
            </a:pPr>
            <a:r>
              <a:rPr lang="el-GR" sz="2400" dirty="0" smtClean="0"/>
              <a:t>Καθυστέρηση πληρωμής από τον πελάτη του κεφαλαίου ή των τόκων του δανείου</a:t>
            </a:r>
          </a:p>
          <a:p>
            <a:pPr marL="304800" indent="-304800" eaLnBrk="1" hangingPunct="1">
              <a:lnSpc>
                <a:spcPct val="90000"/>
              </a:lnSpc>
              <a:defRPr/>
            </a:pPr>
            <a:r>
              <a:rPr lang="el-GR" sz="2400" dirty="0" smtClean="0"/>
              <a:t>Ρύθμιση του δανείου από την Τράπεζα συνεπεία των δυσκολιών που αντιμετωπίζει ο δανειολήπτης</a:t>
            </a:r>
          </a:p>
          <a:p>
            <a:pPr marL="304800" indent="-304800" eaLnBrk="1" hangingPunct="1">
              <a:lnSpc>
                <a:spcPct val="90000"/>
              </a:lnSpc>
              <a:defRPr/>
            </a:pPr>
            <a:r>
              <a:rPr lang="el-GR" sz="2400" dirty="0" smtClean="0"/>
              <a:t>Γεγονότα που καθιστούν πιθανό το ενδεχόμενο, ο πελάτης </a:t>
            </a:r>
            <a:br>
              <a:rPr lang="el-GR" sz="2400" dirty="0" smtClean="0"/>
            </a:br>
            <a:r>
              <a:rPr lang="el-GR" sz="2400" dirty="0" smtClean="0"/>
              <a:t>να οδηγηθεί σε πτώχευση ή αναδιοργάνωση</a:t>
            </a:r>
          </a:p>
          <a:p>
            <a:pPr marL="304800" indent="-304800" eaLnBrk="1" hangingPunct="1">
              <a:lnSpc>
                <a:spcPct val="90000"/>
              </a:lnSpc>
              <a:defRPr/>
            </a:pPr>
            <a:r>
              <a:rPr lang="el-GR" sz="2400" dirty="0" smtClean="0"/>
              <a:t>Προηγούμενη εμπειρία και ιστορικά δεδομένα.</a:t>
            </a:r>
          </a:p>
        </p:txBody>
      </p:sp>
    </p:spTree>
  </p:cSld>
  <p:clrMapOvr>
    <a:masterClrMapping/>
  </p:clrMapOvr>
  <p:transition spd="med">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8150" y="276225"/>
            <a:ext cx="8526463" cy="1004888"/>
          </a:xfrm>
          <a:noFill/>
        </p:spPr>
        <p:txBody>
          <a:bodyPr>
            <a:normAutofit fontScale="90000"/>
          </a:bodyPr>
          <a:lstStyle/>
          <a:p>
            <a:pPr eaLnBrk="1" hangingPunct="1"/>
            <a:r>
              <a:rPr lang="el-GR" sz="3000" b="1" dirty="0" smtClean="0">
                <a:solidFill>
                  <a:srgbClr val="FF0066"/>
                </a:solidFill>
              </a:rPr>
              <a:t>Ακολουθούμενη διαδικασία </a:t>
            </a:r>
            <a:r>
              <a:rPr lang="en-US" sz="3000" b="1" dirty="0" smtClean="0">
                <a:solidFill>
                  <a:srgbClr val="FF0066"/>
                </a:solidFill>
              </a:rPr>
              <a:t/>
            </a:r>
            <a:br>
              <a:rPr lang="en-US" sz="3000" b="1" dirty="0" smtClean="0">
                <a:solidFill>
                  <a:srgbClr val="FF0066"/>
                </a:solidFill>
              </a:rPr>
            </a:br>
            <a:r>
              <a:rPr lang="el-GR" sz="3000" b="1" dirty="0" smtClean="0">
                <a:solidFill>
                  <a:srgbClr val="FF0066"/>
                </a:solidFill>
              </a:rPr>
              <a:t>για τον έλεγχο της απομείωσης των δανείων</a:t>
            </a:r>
          </a:p>
        </p:txBody>
      </p:sp>
      <p:grpSp>
        <p:nvGrpSpPr>
          <p:cNvPr id="2" name="Group 3"/>
          <p:cNvGrpSpPr>
            <a:grpSpLocks/>
          </p:cNvGrpSpPr>
          <p:nvPr/>
        </p:nvGrpSpPr>
        <p:grpSpPr bwMode="auto">
          <a:xfrm>
            <a:off x="641350" y="1700213"/>
            <a:ext cx="2447925" cy="1081087"/>
            <a:chOff x="431" y="1434"/>
            <a:chExt cx="1542" cy="681"/>
          </a:xfrm>
        </p:grpSpPr>
        <p:sp>
          <p:nvSpPr>
            <p:cNvPr id="14360" name="Oval 4"/>
            <p:cNvSpPr>
              <a:spLocks noChangeArrowheads="1"/>
            </p:cNvSpPr>
            <p:nvPr/>
          </p:nvSpPr>
          <p:spPr bwMode="auto">
            <a:xfrm>
              <a:off x="431" y="1434"/>
              <a:ext cx="1542" cy="681"/>
            </a:xfrm>
            <a:prstGeom prst="ellipse">
              <a:avLst/>
            </a:prstGeom>
            <a:noFill/>
            <a:ln w="25400">
              <a:solidFill>
                <a:srgbClr val="993300"/>
              </a:solidFill>
              <a:round/>
              <a:headEnd/>
              <a:tailEnd/>
            </a:ln>
            <a:effectLst/>
          </p:spPr>
          <p:txBody>
            <a:bodyPr wrap="none" anchor="ctr"/>
            <a:lstStyle/>
            <a:p>
              <a:endParaRPr lang="el-GR" dirty="0"/>
            </a:p>
          </p:txBody>
        </p:sp>
        <p:sp>
          <p:nvSpPr>
            <p:cNvPr id="14361" name="Text Box 5"/>
            <p:cNvSpPr txBox="1">
              <a:spLocks noChangeArrowheads="1"/>
            </p:cNvSpPr>
            <p:nvPr/>
          </p:nvSpPr>
          <p:spPr bwMode="auto">
            <a:xfrm>
              <a:off x="477" y="1575"/>
              <a:ext cx="1496" cy="404"/>
            </a:xfrm>
            <a:prstGeom prst="rect">
              <a:avLst/>
            </a:prstGeom>
            <a:noFill/>
            <a:ln w="9525">
              <a:noFill/>
              <a:miter lim="800000"/>
              <a:headEnd/>
              <a:tailEnd/>
            </a:ln>
            <a:effectLst/>
          </p:spPr>
          <p:txBody>
            <a:bodyPr>
              <a:spAutoFit/>
            </a:bodyPr>
            <a:lstStyle/>
            <a:p>
              <a:pPr algn="ctr"/>
              <a:r>
                <a:rPr lang="el-GR" b="1" dirty="0">
                  <a:solidFill>
                    <a:srgbClr val="000066"/>
                  </a:solidFill>
                </a:rPr>
                <a:t>Έλεγχος απομείωσης σε ατομική βάση</a:t>
              </a:r>
            </a:p>
          </p:txBody>
        </p:sp>
      </p:grpSp>
      <p:grpSp>
        <p:nvGrpSpPr>
          <p:cNvPr id="3" name="Group 6"/>
          <p:cNvGrpSpPr>
            <a:grpSpLocks/>
          </p:cNvGrpSpPr>
          <p:nvPr/>
        </p:nvGrpSpPr>
        <p:grpSpPr bwMode="auto">
          <a:xfrm>
            <a:off x="4745038" y="1557338"/>
            <a:ext cx="4105275" cy="1800225"/>
            <a:chOff x="2925" y="1434"/>
            <a:chExt cx="2586" cy="1134"/>
          </a:xfrm>
        </p:grpSpPr>
        <p:sp>
          <p:nvSpPr>
            <p:cNvPr id="14358" name="Oval 7"/>
            <p:cNvSpPr>
              <a:spLocks noChangeArrowheads="1"/>
            </p:cNvSpPr>
            <p:nvPr/>
          </p:nvSpPr>
          <p:spPr bwMode="auto">
            <a:xfrm>
              <a:off x="2925" y="1434"/>
              <a:ext cx="2586" cy="1134"/>
            </a:xfrm>
            <a:prstGeom prst="ellipse">
              <a:avLst/>
            </a:prstGeom>
            <a:noFill/>
            <a:ln w="25400">
              <a:solidFill>
                <a:srgbClr val="333300"/>
              </a:solidFill>
              <a:round/>
              <a:headEnd/>
              <a:tailEnd/>
            </a:ln>
            <a:effectLst/>
          </p:spPr>
          <p:txBody>
            <a:bodyPr wrap="none" anchor="ctr"/>
            <a:lstStyle/>
            <a:p>
              <a:endParaRPr lang="el-GR" dirty="0"/>
            </a:p>
          </p:txBody>
        </p:sp>
        <p:sp>
          <p:nvSpPr>
            <p:cNvPr id="14359" name="Text Box 8"/>
            <p:cNvSpPr txBox="1">
              <a:spLocks noChangeArrowheads="1"/>
            </p:cNvSpPr>
            <p:nvPr/>
          </p:nvSpPr>
          <p:spPr bwMode="auto">
            <a:xfrm>
              <a:off x="2964" y="1626"/>
              <a:ext cx="2509" cy="756"/>
            </a:xfrm>
            <a:prstGeom prst="rect">
              <a:avLst/>
            </a:prstGeom>
            <a:noFill/>
            <a:ln w="9525">
              <a:noFill/>
              <a:miter lim="800000"/>
              <a:headEnd/>
              <a:tailEnd/>
            </a:ln>
            <a:effectLst/>
          </p:spPr>
          <p:txBody>
            <a:bodyPr>
              <a:spAutoFit/>
            </a:bodyPr>
            <a:lstStyle/>
            <a:p>
              <a:pPr algn="ctr"/>
              <a:r>
                <a:rPr lang="el-GR" b="1" dirty="0">
                  <a:solidFill>
                    <a:srgbClr val="000066"/>
                  </a:solidFill>
                </a:rPr>
                <a:t>Έλεγχος απομείωσης σε επίπεδο χαρτοφυλακίων με κοινά χαρακτηριστικά όσον αφορά τον πιστωτικό κίνδυνο</a:t>
              </a:r>
            </a:p>
          </p:txBody>
        </p:sp>
      </p:grpSp>
      <p:grpSp>
        <p:nvGrpSpPr>
          <p:cNvPr id="4" name="Group 9"/>
          <p:cNvGrpSpPr>
            <a:grpSpLocks/>
          </p:cNvGrpSpPr>
          <p:nvPr/>
        </p:nvGrpSpPr>
        <p:grpSpPr bwMode="auto">
          <a:xfrm>
            <a:off x="280988" y="4724400"/>
            <a:ext cx="3311525" cy="1728788"/>
            <a:chOff x="340" y="2931"/>
            <a:chExt cx="2086" cy="1089"/>
          </a:xfrm>
        </p:grpSpPr>
        <p:sp>
          <p:nvSpPr>
            <p:cNvPr id="14356" name="Oval 10"/>
            <p:cNvSpPr>
              <a:spLocks noChangeArrowheads="1"/>
            </p:cNvSpPr>
            <p:nvPr/>
          </p:nvSpPr>
          <p:spPr bwMode="auto">
            <a:xfrm>
              <a:off x="340" y="2931"/>
              <a:ext cx="2086" cy="1089"/>
            </a:xfrm>
            <a:prstGeom prst="ellipse">
              <a:avLst/>
            </a:prstGeom>
            <a:noFill/>
            <a:ln w="25400">
              <a:solidFill>
                <a:srgbClr val="003366"/>
              </a:solidFill>
              <a:round/>
              <a:headEnd/>
              <a:tailEnd/>
            </a:ln>
            <a:effectLst/>
          </p:spPr>
          <p:txBody>
            <a:bodyPr wrap="none" anchor="ctr"/>
            <a:lstStyle/>
            <a:p>
              <a:endParaRPr lang="el-GR" dirty="0"/>
            </a:p>
          </p:txBody>
        </p:sp>
        <p:sp>
          <p:nvSpPr>
            <p:cNvPr id="14357" name="Text Box 11"/>
            <p:cNvSpPr txBox="1">
              <a:spLocks noChangeArrowheads="1"/>
            </p:cNvSpPr>
            <p:nvPr/>
          </p:nvSpPr>
          <p:spPr bwMode="auto">
            <a:xfrm>
              <a:off x="373" y="3034"/>
              <a:ext cx="2053" cy="923"/>
            </a:xfrm>
            <a:prstGeom prst="rect">
              <a:avLst/>
            </a:prstGeom>
            <a:noFill/>
            <a:ln w="9525">
              <a:noFill/>
              <a:miter lim="800000"/>
              <a:headEnd/>
              <a:tailEnd/>
            </a:ln>
            <a:effectLst/>
          </p:spPr>
          <p:txBody>
            <a:bodyPr>
              <a:spAutoFit/>
            </a:bodyPr>
            <a:lstStyle/>
            <a:p>
              <a:pPr algn="ctr"/>
              <a:r>
                <a:rPr lang="el-GR" b="1" dirty="0">
                  <a:solidFill>
                    <a:srgbClr val="000066"/>
                  </a:solidFill>
                </a:rPr>
                <a:t>Γίνονται διαγραφές ή δημιουργούνται προβλέψεις κατά περίπτωση σε ατομική βάση ή σε επίπεδο χαρτοφυλακίου</a:t>
              </a:r>
            </a:p>
          </p:txBody>
        </p:sp>
      </p:grpSp>
      <p:sp>
        <p:nvSpPr>
          <p:cNvPr id="14342" name="Line 12"/>
          <p:cNvSpPr>
            <a:spLocks noChangeShapeType="1"/>
          </p:cNvSpPr>
          <p:nvPr/>
        </p:nvSpPr>
        <p:spPr bwMode="auto">
          <a:xfrm flipH="1">
            <a:off x="1073150" y="2781300"/>
            <a:ext cx="792163" cy="503238"/>
          </a:xfrm>
          <a:prstGeom prst="line">
            <a:avLst/>
          </a:prstGeom>
          <a:noFill/>
          <a:ln w="25400">
            <a:solidFill>
              <a:srgbClr val="993300"/>
            </a:solidFill>
            <a:round/>
            <a:headEnd/>
            <a:tailEnd/>
          </a:ln>
          <a:effectLst/>
        </p:spPr>
        <p:txBody>
          <a:bodyPr/>
          <a:lstStyle/>
          <a:p>
            <a:endParaRPr lang="el-GR" dirty="0"/>
          </a:p>
        </p:txBody>
      </p:sp>
      <p:sp>
        <p:nvSpPr>
          <p:cNvPr id="14343" name="Line 13"/>
          <p:cNvSpPr>
            <a:spLocks noChangeShapeType="1"/>
          </p:cNvSpPr>
          <p:nvPr/>
        </p:nvSpPr>
        <p:spPr bwMode="auto">
          <a:xfrm>
            <a:off x="1144588" y="3284538"/>
            <a:ext cx="0" cy="1512887"/>
          </a:xfrm>
          <a:prstGeom prst="line">
            <a:avLst/>
          </a:prstGeom>
          <a:noFill/>
          <a:ln w="25400">
            <a:solidFill>
              <a:srgbClr val="993300"/>
            </a:solidFill>
            <a:round/>
            <a:headEnd/>
            <a:tailEnd type="triangle" w="med" len="med"/>
          </a:ln>
          <a:effectLst/>
        </p:spPr>
        <p:txBody>
          <a:bodyPr/>
          <a:lstStyle/>
          <a:p>
            <a:endParaRPr lang="el-GR" dirty="0"/>
          </a:p>
        </p:txBody>
      </p:sp>
      <p:sp>
        <p:nvSpPr>
          <p:cNvPr id="14344" name="Text Box 14"/>
          <p:cNvSpPr txBox="1">
            <a:spLocks noChangeArrowheads="1"/>
          </p:cNvSpPr>
          <p:nvPr/>
        </p:nvSpPr>
        <p:spPr bwMode="auto">
          <a:xfrm>
            <a:off x="280988" y="3135313"/>
            <a:ext cx="1620837" cy="1192212"/>
          </a:xfrm>
          <a:prstGeom prst="rect">
            <a:avLst/>
          </a:prstGeom>
          <a:solidFill>
            <a:srgbClr val="DDDDDD"/>
          </a:solidFill>
          <a:ln w="9525">
            <a:noFill/>
            <a:miter lim="800000"/>
            <a:headEnd/>
            <a:tailEnd/>
          </a:ln>
          <a:effectLst/>
        </p:spPr>
        <p:txBody>
          <a:bodyPr>
            <a:spAutoFit/>
          </a:bodyPr>
          <a:lstStyle/>
          <a:p>
            <a:pPr algn="ctr"/>
            <a:r>
              <a:rPr lang="el-GR" b="1" dirty="0">
                <a:solidFill>
                  <a:srgbClr val="000066"/>
                </a:solidFill>
              </a:rPr>
              <a:t>Υπάρχουν αντικειμενικές ενδείξεις για απομείωση</a:t>
            </a:r>
          </a:p>
        </p:txBody>
      </p:sp>
      <p:sp>
        <p:nvSpPr>
          <p:cNvPr id="14345" name="Line 15"/>
          <p:cNvSpPr>
            <a:spLocks noChangeShapeType="1"/>
          </p:cNvSpPr>
          <p:nvPr/>
        </p:nvSpPr>
        <p:spPr bwMode="auto">
          <a:xfrm rot="2700000" flipH="1">
            <a:off x="1854200" y="2868613"/>
            <a:ext cx="1649413" cy="628650"/>
          </a:xfrm>
          <a:prstGeom prst="line">
            <a:avLst/>
          </a:prstGeom>
          <a:noFill/>
          <a:ln w="25400">
            <a:solidFill>
              <a:srgbClr val="993300"/>
            </a:solidFill>
            <a:round/>
            <a:headEnd/>
            <a:tailEnd/>
          </a:ln>
          <a:effectLst/>
        </p:spPr>
        <p:txBody>
          <a:bodyPr/>
          <a:lstStyle/>
          <a:p>
            <a:endParaRPr lang="el-GR" dirty="0"/>
          </a:p>
        </p:txBody>
      </p:sp>
      <p:sp>
        <p:nvSpPr>
          <p:cNvPr id="14346" name="Line 16"/>
          <p:cNvSpPr>
            <a:spLocks noChangeShapeType="1"/>
          </p:cNvSpPr>
          <p:nvPr/>
        </p:nvSpPr>
        <p:spPr bwMode="auto">
          <a:xfrm flipV="1">
            <a:off x="3952875" y="3092450"/>
            <a:ext cx="1081088" cy="623888"/>
          </a:xfrm>
          <a:prstGeom prst="line">
            <a:avLst/>
          </a:prstGeom>
          <a:noFill/>
          <a:ln w="25400">
            <a:solidFill>
              <a:srgbClr val="993300"/>
            </a:solidFill>
            <a:round/>
            <a:headEnd/>
            <a:tailEnd type="triangle" w="med" len="med"/>
          </a:ln>
          <a:effectLst/>
        </p:spPr>
        <p:txBody>
          <a:bodyPr/>
          <a:lstStyle/>
          <a:p>
            <a:endParaRPr lang="el-GR" dirty="0"/>
          </a:p>
        </p:txBody>
      </p:sp>
      <p:sp>
        <p:nvSpPr>
          <p:cNvPr id="14347" name="Text Box 17"/>
          <p:cNvSpPr txBox="1">
            <a:spLocks noChangeArrowheads="1"/>
          </p:cNvSpPr>
          <p:nvPr/>
        </p:nvSpPr>
        <p:spPr bwMode="auto">
          <a:xfrm>
            <a:off x="2411413" y="3141663"/>
            <a:ext cx="1692275" cy="1190625"/>
          </a:xfrm>
          <a:prstGeom prst="rect">
            <a:avLst/>
          </a:prstGeom>
          <a:solidFill>
            <a:srgbClr val="DDDDDD"/>
          </a:solidFill>
          <a:ln w="9525">
            <a:noFill/>
            <a:miter lim="800000"/>
            <a:headEnd/>
            <a:tailEnd/>
          </a:ln>
          <a:effectLst/>
        </p:spPr>
        <p:txBody>
          <a:bodyPr>
            <a:spAutoFit/>
          </a:bodyPr>
          <a:lstStyle/>
          <a:p>
            <a:pPr algn="ctr"/>
            <a:r>
              <a:rPr lang="el-GR" b="1" dirty="0">
                <a:solidFill>
                  <a:srgbClr val="000066"/>
                </a:solidFill>
              </a:rPr>
              <a:t>Δεν υπάρχουν αντικειμενικές ενδείξεις για απομείωση</a:t>
            </a:r>
          </a:p>
        </p:txBody>
      </p:sp>
      <p:sp>
        <p:nvSpPr>
          <p:cNvPr id="14348" name="Line 18"/>
          <p:cNvSpPr>
            <a:spLocks noChangeShapeType="1"/>
          </p:cNvSpPr>
          <p:nvPr/>
        </p:nvSpPr>
        <p:spPr bwMode="auto">
          <a:xfrm flipH="1">
            <a:off x="3521075" y="3357563"/>
            <a:ext cx="3240088" cy="1800225"/>
          </a:xfrm>
          <a:prstGeom prst="line">
            <a:avLst/>
          </a:prstGeom>
          <a:noFill/>
          <a:ln w="25400">
            <a:solidFill>
              <a:srgbClr val="333300"/>
            </a:solidFill>
            <a:round/>
            <a:headEnd/>
            <a:tailEnd type="arrow" w="med" len="med"/>
          </a:ln>
          <a:effectLst/>
        </p:spPr>
        <p:txBody>
          <a:bodyPr/>
          <a:lstStyle/>
          <a:p>
            <a:endParaRPr lang="el-GR" dirty="0"/>
          </a:p>
        </p:txBody>
      </p:sp>
      <p:sp>
        <p:nvSpPr>
          <p:cNvPr id="14349" name="Text Box 19"/>
          <p:cNvSpPr txBox="1">
            <a:spLocks noChangeArrowheads="1"/>
          </p:cNvSpPr>
          <p:nvPr/>
        </p:nvSpPr>
        <p:spPr bwMode="auto">
          <a:xfrm>
            <a:off x="4572000" y="3789363"/>
            <a:ext cx="1592263" cy="1190625"/>
          </a:xfrm>
          <a:prstGeom prst="rect">
            <a:avLst/>
          </a:prstGeom>
          <a:solidFill>
            <a:srgbClr val="DDDDDD"/>
          </a:solidFill>
          <a:ln w="9525">
            <a:noFill/>
            <a:miter lim="800000"/>
            <a:headEnd/>
            <a:tailEnd/>
          </a:ln>
          <a:effectLst/>
        </p:spPr>
        <p:txBody>
          <a:bodyPr>
            <a:spAutoFit/>
          </a:bodyPr>
          <a:lstStyle/>
          <a:p>
            <a:pPr algn="ctr"/>
            <a:r>
              <a:rPr lang="el-GR" b="1" dirty="0">
                <a:solidFill>
                  <a:srgbClr val="000066"/>
                </a:solidFill>
              </a:rPr>
              <a:t>Υπάρχουν αντικειμενικές ενδείξεις για απομείωση</a:t>
            </a:r>
          </a:p>
        </p:txBody>
      </p:sp>
      <p:sp>
        <p:nvSpPr>
          <p:cNvPr id="14350" name="Text Box 20"/>
          <p:cNvSpPr txBox="1">
            <a:spLocks noChangeArrowheads="1"/>
          </p:cNvSpPr>
          <p:nvPr/>
        </p:nvSpPr>
        <p:spPr bwMode="auto">
          <a:xfrm>
            <a:off x="6804025" y="3789363"/>
            <a:ext cx="1879600" cy="1190625"/>
          </a:xfrm>
          <a:prstGeom prst="rect">
            <a:avLst/>
          </a:prstGeom>
          <a:solidFill>
            <a:srgbClr val="DDDDDD"/>
          </a:solidFill>
          <a:ln w="9525">
            <a:noFill/>
            <a:miter lim="800000"/>
            <a:headEnd/>
            <a:tailEnd/>
          </a:ln>
          <a:effectLst/>
        </p:spPr>
        <p:txBody>
          <a:bodyPr>
            <a:spAutoFit/>
          </a:bodyPr>
          <a:lstStyle/>
          <a:p>
            <a:pPr algn="ctr"/>
            <a:r>
              <a:rPr lang="el-GR" b="1" dirty="0">
                <a:solidFill>
                  <a:srgbClr val="000066"/>
                </a:solidFill>
              </a:rPr>
              <a:t>Δεν υπάρχουν αντικειμενικές ενδείξεις για απομείωση</a:t>
            </a:r>
          </a:p>
        </p:txBody>
      </p:sp>
      <p:sp>
        <p:nvSpPr>
          <p:cNvPr id="14351" name="Line 21"/>
          <p:cNvSpPr>
            <a:spLocks noChangeShapeType="1"/>
          </p:cNvSpPr>
          <p:nvPr/>
        </p:nvSpPr>
        <p:spPr bwMode="auto">
          <a:xfrm>
            <a:off x="6689725" y="3357563"/>
            <a:ext cx="1079500" cy="508000"/>
          </a:xfrm>
          <a:prstGeom prst="line">
            <a:avLst/>
          </a:prstGeom>
          <a:noFill/>
          <a:ln w="25400">
            <a:solidFill>
              <a:srgbClr val="333300"/>
            </a:solidFill>
            <a:round/>
            <a:headEnd/>
            <a:tailEnd/>
          </a:ln>
          <a:effectLst/>
        </p:spPr>
        <p:txBody>
          <a:bodyPr/>
          <a:lstStyle/>
          <a:p>
            <a:endParaRPr lang="el-GR" dirty="0"/>
          </a:p>
        </p:txBody>
      </p:sp>
      <p:grpSp>
        <p:nvGrpSpPr>
          <p:cNvPr id="5" name="Group 22"/>
          <p:cNvGrpSpPr>
            <a:grpSpLocks/>
          </p:cNvGrpSpPr>
          <p:nvPr/>
        </p:nvGrpSpPr>
        <p:grpSpPr bwMode="auto">
          <a:xfrm>
            <a:off x="6257925" y="5372100"/>
            <a:ext cx="2447925" cy="1081088"/>
            <a:chOff x="3942" y="3384"/>
            <a:chExt cx="1542" cy="681"/>
          </a:xfrm>
        </p:grpSpPr>
        <p:sp>
          <p:nvSpPr>
            <p:cNvPr id="14354" name="Oval 23"/>
            <p:cNvSpPr>
              <a:spLocks noChangeArrowheads="1"/>
            </p:cNvSpPr>
            <p:nvPr/>
          </p:nvSpPr>
          <p:spPr bwMode="auto">
            <a:xfrm>
              <a:off x="3942" y="3384"/>
              <a:ext cx="1542" cy="681"/>
            </a:xfrm>
            <a:prstGeom prst="ellipse">
              <a:avLst/>
            </a:prstGeom>
            <a:noFill/>
            <a:ln w="25400">
              <a:solidFill>
                <a:srgbClr val="FF6600"/>
              </a:solidFill>
              <a:round/>
              <a:headEnd/>
              <a:tailEnd/>
            </a:ln>
            <a:effectLst/>
          </p:spPr>
          <p:txBody>
            <a:bodyPr wrap="none" anchor="ctr"/>
            <a:lstStyle/>
            <a:p>
              <a:endParaRPr lang="el-GR" dirty="0"/>
            </a:p>
          </p:txBody>
        </p:sp>
        <p:sp>
          <p:nvSpPr>
            <p:cNvPr id="14355" name="Text Box 24"/>
            <p:cNvSpPr txBox="1">
              <a:spLocks noChangeArrowheads="1"/>
            </p:cNvSpPr>
            <p:nvPr/>
          </p:nvSpPr>
          <p:spPr bwMode="auto">
            <a:xfrm>
              <a:off x="3988" y="3525"/>
              <a:ext cx="1496" cy="404"/>
            </a:xfrm>
            <a:prstGeom prst="rect">
              <a:avLst/>
            </a:prstGeom>
            <a:noFill/>
            <a:ln w="9525">
              <a:noFill/>
              <a:miter lim="800000"/>
              <a:headEnd/>
              <a:tailEnd/>
            </a:ln>
            <a:effectLst/>
          </p:spPr>
          <p:txBody>
            <a:bodyPr>
              <a:spAutoFit/>
            </a:bodyPr>
            <a:lstStyle/>
            <a:p>
              <a:pPr algn="ctr"/>
              <a:r>
                <a:rPr lang="el-GR" b="1" dirty="0">
                  <a:solidFill>
                    <a:srgbClr val="000066"/>
                  </a:solidFill>
                </a:rPr>
                <a:t>Δεν γεννάται θέμα απομείωσης</a:t>
              </a:r>
            </a:p>
          </p:txBody>
        </p:sp>
      </p:grpSp>
      <p:sp>
        <p:nvSpPr>
          <p:cNvPr id="14353" name="Line 25"/>
          <p:cNvSpPr>
            <a:spLocks noChangeShapeType="1"/>
          </p:cNvSpPr>
          <p:nvPr/>
        </p:nvSpPr>
        <p:spPr bwMode="auto">
          <a:xfrm>
            <a:off x="7769225" y="4941888"/>
            <a:ext cx="0" cy="431800"/>
          </a:xfrm>
          <a:prstGeom prst="line">
            <a:avLst/>
          </a:prstGeom>
          <a:noFill/>
          <a:ln w="25400">
            <a:solidFill>
              <a:srgbClr val="333300"/>
            </a:solidFill>
            <a:round/>
            <a:headEnd/>
            <a:tailEnd type="triangle" w="med" len="med"/>
          </a:ln>
          <a:effectLst/>
        </p:spPr>
        <p:txBody>
          <a:bodyPr/>
          <a:lstStyle/>
          <a:p>
            <a:endParaRPr lang="el-GR" dirty="0"/>
          </a:p>
        </p:txBody>
      </p:sp>
    </p:spTree>
  </p:cSld>
  <p:clrMapOvr>
    <a:masterClrMapping/>
  </p:clrMapOvr>
  <p:transition spd="med">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8151" y="276225"/>
            <a:ext cx="8454330" cy="1012825"/>
          </a:xfrm>
          <a:noFill/>
        </p:spPr>
        <p:txBody>
          <a:bodyPr/>
          <a:lstStyle/>
          <a:p>
            <a:pPr eaLnBrk="1" hangingPunct="1"/>
            <a:r>
              <a:rPr lang="el-GR" sz="3000" b="1" dirty="0" smtClean="0">
                <a:solidFill>
                  <a:srgbClr val="FF0066"/>
                </a:solidFill>
              </a:rPr>
              <a:t>Καθιέρωση κριτηρίων για τον έλεγχο σε ατομική βάση ή σε επίπεδο χαρτοφυλακίου</a:t>
            </a:r>
          </a:p>
        </p:txBody>
      </p:sp>
      <p:sp>
        <p:nvSpPr>
          <p:cNvPr id="15363" name="Rectangle 3"/>
          <p:cNvSpPr>
            <a:spLocks noGrp="1" noChangeArrowheads="1"/>
          </p:cNvSpPr>
          <p:nvPr>
            <p:ph type="body" idx="1"/>
          </p:nvPr>
        </p:nvSpPr>
        <p:spPr>
          <a:xfrm>
            <a:off x="266700" y="1454150"/>
            <a:ext cx="8553772" cy="4855170"/>
          </a:xfrm>
          <a:noFill/>
        </p:spPr>
        <p:txBody>
          <a:bodyPr anchor="ctr">
            <a:noAutofit/>
          </a:bodyPr>
          <a:lstStyle/>
          <a:p>
            <a:pPr algn="just" eaLnBrk="1" hangingPunct="1">
              <a:lnSpc>
                <a:spcPct val="120000"/>
              </a:lnSpc>
              <a:spcBef>
                <a:spcPct val="75000"/>
              </a:spcBef>
            </a:pPr>
            <a:r>
              <a:rPr lang="el-GR" sz="2800" dirty="0" smtClean="0"/>
              <a:t>Κάθε επιχείρηση θα καθορίσει από μόνη της τα κριτήρια για την αξιολόγηση σε ατομική βάση.</a:t>
            </a:r>
            <a:br>
              <a:rPr lang="el-GR" sz="2800" dirty="0" smtClean="0"/>
            </a:br>
            <a:r>
              <a:rPr lang="en-US" sz="2800" dirty="0" smtClean="0"/>
              <a:t>H Alpha Bank</a:t>
            </a:r>
            <a:r>
              <a:rPr lang="el-GR" sz="2800" dirty="0" smtClean="0"/>
              <a:t> καθόρισε ως κριτήριο το ύψος του δανείου και συγκεκριμένα τα ποσά &gt; € 1 εκατ.</a:t>
            </a:r>
          </a:p>
          <a:p>
            <a:pPr algn="just" eaLnBrk="1" hangingPunct="1">
              <a:lnSpc>
                <a:spcPct val="120000"/>
              </a:lnSpc>
              <a:spcBef>
                <a:spcPct val="75000"/>
              </a:spcBef>
            </a:pPr>
            <a:r>
              <a:rPr lang="el-GR" sz="2800" dirty="0" smtClean="0"/>
              <a:t>Όλα τα υπόλοιπα δάνεια εντάσσονται σε ομάδες δανείων ανάλογα με τα χαρακτηριστικά τους.</a:t>
            </a:r>
          </a:p>
        </p:txBody>
      </p:sp>
    </p:spTree>
  </p:cSld>
  <p:clrMapOvr>
    <a:masterClrMapping/>
  </p:clrMapOvr>
  <p:transition spd="med">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6225"/>
            <a:ext cx="9144000" cy="976313"/>
          </a:xfrm>
          <a:noFill/>
        </p:spPr>
        <p:txBody>
          <a:bodyPr>
            <a:noAutofit/>
          </a:bodyPr>
          <a:lstStyle/>
          <a:p>
            <a:pPr eaLnBrk="1" hangingPunct="1"/>
            <a:r>
              <a:rPr lang="el-GR" sz="4000" b="1" dirty="0" smtClean="0">
                <a:solidFill>
                  <a:srgbClr val="C00000"/>
                </a:solidFill>
              </a:rPr>
              <a:t>Υπολογισμός της απομείωσης σε ατομική βάση</a:t>
            </a:r>
          </a:p>
        </p:txBody>
      </p:sp>
      <p:sp>
        <p:nvSpPr>
          <p:cNvPr id="16387" name="Rectangle 3"/>
          <p:cNvSpPr>
            <a:spLocks noGrp="1" noChangeArrowheads="1"/>
          </p:cNvSpPr>
          <p:nvPr>
            <p:ph type="body" idx="1"/>
          </p:nvPr>
        </p:nvSpPr>
        <p:spPr>
          <a:xfrm>
            <a:off x="447675" y="1393825"/>
            <a:ext cx="8085138" cy="4411663"/>
          </a:xfrm>
          <a:noFill/>
        </p:spPr>
        <p:txBody>
          <a:bodyPr anchor="ctr">
            <a:normAutofit/>
          </a:bodyPr>
          <a:lstStyle/>
          <a:p>
            <a:pPr marL="0" indent="0" algn="just" eaLnBrk="1" hangingPunct="1">
              <a:lnSpc>
                <a:spcPct val="120000"/>
              </a:lnSpc>
              <a:buFont typeface="Wingdings" pitchFamily="2" charset="2"/>
              <a:buNone/>
            </a:pPr>
            <a:r>
              <a:rPr lang="el-GR" sz="2800" dirty="0" smtClean="0"/>
              <a:t>Για τον υπολογισμό της απομείωσης σε ατομική βάση πρέπει να λάβουμε υπόψη τις χρηματορροές που αναμένεται να προέλθουν από κάθε περίπτωση χωριστά αφού δοθεί στις χρηματορροές αυτές η διάσταση του χρόνου, το πότε δηλαδή σε βάθος χρόνου αναμένεται να πραγματοποιηθούν.</a:t>
            </a:r>
          </a:p>
        </p:txBody>
      </p:sp>
    </p:spTree>
  </p:cSld>
  <p:clrMapOvr>
    <a:masterClrMapping/>
  </p:clrMapOvr>
  <p:transition spd="med">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8150" y="276225"/>
            <a:ext cx="7543800" cy="903288"/>
          </a:xfrm>
          <a:noFill/>
        </p:spPr>
        <p:txBody>
          <a:bodyPr>
            <a:noAutofit/>
          </a:bodyPr>
          <a:lstStyle/>
          <a:p>
            <a:pPr eaLnBrk="1" hangingPunct="1"/>
            <a:r>
              <a:rPr lang="el-GR" sz="3200" b="1" dirty="0" smtClean="0">
                <a:solidFill>
                  <a:srgbClr val="C00000"/>
                </a:solidFill>
              </a:rPr>
              <a:t>Παράδειγμα </a:t>
            </a:r>
            <a:br>
              <a:rPr lang="el-GR" sz="3200" b="1" dirty="0" smtClean="0">
                <a:solidFill>
                  <a:srgbClr val="C00000"/>
                </a:solidFill>
              </a:rPr>
            </a:br>
            <a:r>
              <a:rPr lang="el-GR" sz="3200" b="1" dirty="0" smtClean="0">
                <a:solidFill>
                  <a:srgbClr val="C00000"/>
                </a:solidFill>
              </a:rPr>
              <a:t>υπολογισμού της ζημίας απομείωσης</a:t>
            </a:r>
          </a:p>
        </p:txBody>
      </p:sp>
      <p:sp>
        <p:nvSpPr>
          <p:cNvPr id="17411" name="Rectangle 3"/>
          <p:cNvSpPr>
            <a:spLocks noGrp="1" noChangeArrowheads="1"/>
          </p:cNvSpPr>
          <p:nvPr>
            <p:ph type="body" idx="1"/>
          </p:nvPr>
        </p:nvSpPr>
        <p:spPr>
          <a:xfrm>
            <a:off x="192088" y="1566863"/>
            <a:ext cx="8229600" cy="1439862"/>
          </a:xfrm>
          <a:noFill/>
        </p:spPr>
        <p:txBody>
          <a:bodyPr anchor="ctr"/>
          <a:lstStyle/>
          <a:p>
            <a:pPr eaLnBrk="1" hangingPunct="1">
              <a:lnSpc>
                <a:spcPct val="80000"/>
              </a:lnSpc>
              <a:buFont typeface="Wingdings" pitchFamily="2" charset="2"/>
              <a:buChar char="Ø"/>
              <a:tabLst>
                <a:tab pos="8699500" algn="r"/>
              </a:tabLst>
            </a:pPr>
            <a:r>
              <a:rPr lang="el-GR" sz="2400" b="1" dirty="0" smtClean="0"/>
              <a:t>Υπόλοιπο δανείου 30.6.2006	              800.000</a:t>
            </a:r>
          </a:p>
          <a:p>
            <a:pPr eaLnBrk="1" hangingPunct="1">
              <a:lnSpc>
                <a:spcPct val="80000"/>
              </a:lnSpc>
              <a:buFont typeface="Wingdings" pitchFamily="2" charset="2"/>
              <a:buChar char="Ø"/>
              <a:tabLst>
                <a:tab pos="8699500" algn="r"/>
              </a:tabLst>
            </a:pPr>
            <a:r>
              <a:rPr lang="el-GR" sz="2400" b="1" dirty="0" smtClean="0"/>
              <a:t>Επιτόκιο δανείου 8%</a:t>
            </a:r>
          </a:p>
          <a:p>
            <a:pPr eaLnBrk="1" hangingPunct="1">
              <a:lnSpc>
                <a:spcPct val="80000"/>
              </a:lnSpc>
              <a:buFont typeface="Wingdings" pitchFamily="2" charset="2"/>
              <a:buChar char="Ø"/>
              <a:tabLst>
                <a:tab pos="8699500" algn="r"/>
              </a:tabLst>
            </a:pPr>
            <a:r>
              <a:rPr lang="el-GR" sz="2400" b="1" dirty="0" smtClean="0"/>
              <a:t>Ποσά που αναμένεται να εισπραχθούν</a:t>
            </a:r>
          </a:p>
        </p:txBody>
      </p:sp>
      <p:sp>
        <p:nvSpPr>
          <p:cNvPr id="17412" name="Rectangle 4"/>
          <p:cNvSpPr>
            <a:spLocks noChangeArrowheads="1"/>
          </p:cNvSpPr>
          <p:nvPr/>
        </p:nvSpPr>
        <p:spPr bwMode="auto">
          <a:xfrm>
            <a:off x="825500" y="3328988"/>
            <a:ext cx="1727200" cy="1008062"/>
          </a:xfrm>
          <a:prstGeom prst="rect">
            <a:avLst/>
          </a:prstGeom>
          <a:noFill/>
          <a:ln w="9525">
            <a:noFill/>
            <a:miter lim="800000"/>
            <a:headEnd/>
            <a:tailEnd/>
          </a:ln>
          <a:effectLst/>
        </p:spPr>
        <p:txBody>
          <a:bodyPr/>
          <a:lstStyle/>
          <a:p>
            <a:pPr algn="ctr">
              <a:lnSpc>
                <a:spcPct val="90000"/>
              </a:lnSpc>
              <a:spcBef>
                <a:spcPct val="20000"/>
              </a:spcBef>
              <a:buClr>
                <a:srgbClr val="800000"/>
              </a:buClr>
              <a:buSzPct val="80000"/>
              <a:buFont typeface="Wingdings" pitchFamily="2" charset="2"/>
              <a:buNone/>
              <a:tabLst>
                <a:tab pos="3143250" algn="l"/>
                <a:tab pos="7986713" algn="r"/>
              </a:tabLst>
            </a:pPr>
            <a:r>
              <a:rPr lang="el-GR" sz="2100" b="1" dirty="0">
                <a:solidFill>
                  <a:srgbClr val="006600"/>
                </a:solidFill>
              </a:rPr>
              <a:t>Πιθανή ημερομηνία </a:t>
            </a:r>
            <a:br>
              <a:rPr lang="el-GR" sz="2100" b="1" dirty="0">
                <a:solidFill>
                  <a:srgbClr val="006600"/>
                </a:solidFill>
              </a:rPr>
            </a:br>
            <a:r>
              <a:rPr lang="el-GR" sz="2100" b="1" u="sng" dirty="0">
                <a:solidFill>
                  <a:srgbClr val="006600"/>
                </a:solidFill>
              </a:rPr>
              <a:t>εισπράξεως</a:t>
            </a:r>
          </a:p>
        </p:txBody>
      </p:sp>
      <p:sp>
        <p:nvSpPr>
          <p:cNvPr id="17413" name="Rectangle 5"/>
          <p:cNvSpPr>
            <a:spLocks noChangeArrowheads="1"/>
          </p:cNvSpPr>
          <p:nvPr/>
        </p:nvSpPr>
        <p:spPr bwMode="auto">
          <a:xfrm>
            <a:off x="3163888" y="3328988"/>
            <a:ext cx="2198687" cy="1008062"/>
          </a:xfrm>
          <a:prstGeom prst="rect">
            <a:avLst/>
          </a:prstGeom>
          <a:noFill/>
          <a:ln w="9525">
            <a:noFill/>
            <a:miter lim="800000"/>
            <a:headEnd/>
            <a:tailEnd/>
          </a:ln>
          <a:effectLst/>
        </p:spPr>
        <p:txBody>
          <a:bodyPr/>
          <a:lstStyle/>
          <a:p>
            <a:pPr algn="ctr">
              <a:lnSpc>
                <a:spcPct val="90000"/>
              </a:lnSpc>
              <a:spcBef>
                <a:spcPct val="20000"/>
              </a:spcBef>
              <a:buClr>
                <a:srgbClr val="800000"/>
              </a:buClr>
              <a:buSzPct val="80000"/>
              <a:buFont typeface="Wingdings" pitchFamily="2" charset="2"/>
              <a:buNone/>
              <a:tabLst>
                <a:tab pos="3143250" algn="l"/>
                <a:tab pos="7986713" algn="r"/>
              </a:tabLst>
            </a:pPr>
            <a:r>
              <a:rPr lang="el-GR" sz="2100" b="1" dirty="0">
                <a:solidFill>
                  <a:srgbClr val="7030A0"/>
                </a:solidFill>
              </a:rPr>
              <a:t>Ποσό που αναμένεται </a:t>
            </a:r>
            <a:br>
              <a:rPr lang="el-GR" sz="2100" b="1" dirty="0">
                <a:solidFill>
                  <a:srgbClr val="7030A0"/>
                </a:solidFill>
              </a:rPr>
            </a:br>
            <a:r>
              <a:rPr lang="el-GR" sz="2100" b="1" u="sng" dirty="0">
                <a:solidFill>
                  <a:srgbClr val="7030A0"/>
                </a:solidFill>
              </a:rPr>
              <a:t>να εισπραχθεί</a:t>
            </a:r>
            <a:r>
              <a:rPr lang="el-GR" sz="2100" b="1" dirty="0">
                <a:solidFill>
                  <a:srgbClr val="7030A0"/>
                </a:solidFill>
              </a:rPr>
              <a:t>     </a:t>
            </a:r>
          </a:p>
        </p:txBody>
      </p:sp>
      <p:sp>
        <p:nvSpPr>
          <p:cNvPr id="17414" name="Rectangle 6"/>
          <p:cNvSpPr>
            <a:spLocks noChangeArrowheads="1"/>
          </p:cNvSpPr>
          <p:nvPr/>
        </p:nvSpPr>
        <p:spPr bwMode="auto">
          <a:xfrm>
            <a:off x="5686425" y="3328988"/>
            <a:ext cx="1512888" cy="1008062"/>
          </a:xfrm>
          <a:prstGeom prst="rect">
            <a:avLst/>
          </a:prstGeom>
          <a:noFill/>
          <a:ln w="9525">
            <a:noFill/>
            <a:miter lim="800000"/>
            <a:headEnd/>
            <a:tailEnd/>
          </a:ln>
          <a:effectLst/>
        </p:spPr>
        <p:txBody>
          <a:bodyPr/>
          <a:lstStyle/>
          <a:p>
            <a:pPr algn="ctr">
              <a:lnSpc>
                <a:spcPct val="90000"/>
              </a:lnSpc>
              <a:spcBef>
                <a:spcPct val="20000"/>
              </a:spcBef>
              <a:buClr>
                <a:srgbClr val="800000"/>
              </a:buClr>
              <a:buSzPct val="80000"/>
              <a:buFont typeface="Wingdings" pitchFamily="2" charset="2"/>
              <a:buNone/>
              <a:tabLst>
                <a:tab pos="3143250" algn="l"/>
                <a:tab pos="7986713" algn="r"/>
              </a:tabLst>
            </a:pPr>
            <a:r>
              <a:rPr lang="el-GR" sz="2100" b="1" dirty="0">
                <a:solidFill>
                  <a:srgbClr val="0000FF"/>
                </a:solidFill>
              </a:rPr>
              <a:t>Παρούσα αξία της </a:t>
            </a:r>
            <a:r>
              <a:rPr lang="el-GR" sz="2100" b="1" u="sng" dirty="0">
                <a:solidFill>
                  <a:srgbClr val="0000FF"/>
                </a:solidFill>
              </a:rPr>
              <a:t>30.6.2006</a:t>
            </a:r>
          </a:p>
        </p:txBody>
      </p:sp>
      <p:sp>
        <p:nvSpPr>
          <p:cNvPr id="17415" name="Rectangle 7"/>
          <p:cNvSpPr>
            <a:spLocks noChangeArrowheads="1"/>
          </p:cNvSpPr>
          <p:nvPr/>
        </p:nvSpPr>
        <p:spPr bwMode="auto">
          <a:xfrm>
            <a:off x="896938" y="4481513"/>
            <a:ext cx="1584325" cy="1582737"/>
          </a:xfrm>
          <a:prstGeom prst="rect">
            <a:avLst/>
          </a:prstGeom>
          <a:noFill/>
          <a:ln w="9525">
            <a:noFill/>
            <a:miter lim="800000"/>
            <a:headEnd/>
            <a:tailEnd/>
          </a:ln>
          <a:effectLst/>
        </p:spPr>
        <p:txBody>
          <a:bodyPr/>
          <a:lstStyle/>
          <a:p>
            <a:pPr algn="r">
              <a:lnSpc>
                <a:spcPct val="90000"/>
              </a:lnSpc>
              <a:spcBef>
                <a:spcPct val="20000"/>
              </a:spcBef>
              <a:buClr>
                <a:srgbClr val="800000"/>
              </a:buClr>
              <a:buSzPct val="80000"/>
              <a:buFont typeface="Wingdings" pitchFamily="2" charset="2"/>
              <a:buNone/>
              <a:tabLst>
                <a:tab pos="3143250" algn="l"/>
                <a:tab pos="7986713" algn="r"/>
              </a:tabLst>
            </a:pPr>
            <a:r>
              <a:rPr lang="el-GR" sz="2200" dirty="0"/>
              <a:t>30.6.2006</a:t>
            </a:r>
          </a:p>
          <a:p>
            <a:pPr algn="r">
              <a:lnSpc>
                <a:spcPct val="90000"/>
              </a:lnSpc>
              <a:spcBef>
                <a:spcPct val="20000"/>
              </a:spcBef>
              <a:buClr>
                <a:srgbClr val="800000"/>
              </a:buClr>
              <a:buSzPct val="80000"/>
              <a:buFont typeface="Wingdings" pitchFamily="2" charset="2"/>
              <a:buNone/>
              <a:tabLst>
                <a:tab pos="3143250" algn="l"/>
                <a:tab pos="7986713" algn="r"/>
              </a:tabLst>
            </a:pPr>
            <a:r>
              <a:rPr lang="el-GR" sz="2200" dirty="0"/>
              <a:t>30.6.2007</a:t>
            </a:r>
          </a:p>
          <a:p>
            <a:pPr algn="r">
              <a:lnSpc>
                <a:spcPct val="90000"/>
              </a:lnSpc>
              <a:spcBef>
                <a:spcPct val="20000"/>
              </a:spcBef>
              <a:buClr>
                <a:srgbClr val="800000"/>
              </a:buClr>
              <a:buSzPct val="80000"/>
              <a:buFont typeface="Wingdings" pitchFamily="2" charset="2"/>
              <a:buNone/>
              <a:tabLst>
                <a:tab pos="3143250" algn="l"/>
                <a:tab pos="7986713" algn="r"/>
              </a:tabLst>
            </a:pPr>
            <a:r>
              <a:rPr lang="el-GR" sz="2200" dirty="0"/>
              <a:t>30.6.2008</a:t>
            </a:r>
          </a:p>
        </p:txBody>
      </p:sp>
      <p:sp>
        <p:nvSpPr>
          <p:cNvPr id="17416" name="Rectangle 8"/>
          <p:cNvSpPr>
            <a:spLocks noChangeArrowheads="1"/>
          </p:cNvSpPr>
          <p:nvPr/>
        </p:nvSpPr>
        <p:spPr bwMode="auto">
          <a:xfrm>
            <a:off x="3379788" y="4481513"/>
            <a:ext cx="1511300" cy="1368425"/>
          </a:xfrm>
          <a:prstGeom prst="rect">
            <a:avLst/>
          </a:prstGeom>
          <a:noFill/>
          <a:ln w="9525">
            <a:noFill/>
            <a:miter lim="800000"/>
            <a:headEnd/>
            <a:tailEnd/>
          </a:ln>
          <a:effectLst/>
        </p:spPr>
        <p:txBody>
          <a:bodyPr/>
          <a:lstStyle/>
          <a:p>
            <a:pPr algn="r">
              <a:lnSpc>
                <a:spcPct val="90000"/>
              </a:lnSpc>
              <a:spcBef>
                <a:spcPct val="20000"/>
              </a:spcBef>
              <a:buClr>
                <a:srgbClr val="800000"/>
              </a:buClr>
              <a:buSzPct val="80000"/>
              <a:buFont typeface="Wingdings" pitchFamily="2" charset="2"/>
              <a:buNone/>
              <a:tabLst>
                <a:tab pos="3143250" algn="l"/>
                <a:tab pos="7986713" algn="r"/>
              </a:tabLst>
            </a:pPr>
            <a:r>
              <a:rPr lang="el-GR" sz="2200" dirty="0"/>
              <a:t>100.000</a:t>
            </a:r>
          </a:p>
          <a:p>
            <a:pPr algn="r">
              <a:lnSpc>
                <a:spcPct val="90000"/>
              </a:lnSpc>
              <a:spcBef>
                <a:spcPct val="20000"/>
              </a:spcBef>
              <a:buClr>
                <a:srgbClr val="800000"/>
              </a:buClr>
              <a:buSzPct val="80000"/>
              <a:buFont typeface="Wingdings" pitchFamily="2" charset="2"/>
              <a:buNone/>
              <a:tabLst>
                <a:tab pos="3143250" algn="l"/>
                <a:tab pos="7986713" algn="r"/>
              </a:tabLst>
            </a:pPr>
            <a:r>
              <a:rPr lang="el-GR" sz="2200" dirty="0"/>
              <a:t>200.000</a:t>
            </a:r>
          </a:p>
          <a:p>
            <a:pPr algn="r">
              <a:lnSpc>
                <a:spcPct val="90000"/>
              </a:lnSpc>
              <a:spcBef>
                <a:spcPct val="20000"/>
              </a:spcBef>
              <a:buClr>
                <a:srgbClr val="800000"/>
              </a:buClr>
              <a:buSzPct val="80000"/>
              <a:buFont typeface="Wingdings" pitchFamily="2" charset="2"/>
              <a:buNone/>
              <a:tabLst>
                <a:tab pos="3143250" algn="l"/>
                <a:tab pos="7986713" algn="r"/>
              </a:tabLst>
            </a:pPr>
            <a:r>
              <a:rPr lang="el-GR" sz="2200" dirty="0"/>
              <a:t>200.000</a:t>
            </a:r>
          </a:p>
        </p:txBody>
      </p:sp>
      <p:sp>
        <p:nvSpPr>
          <p:cNvPr id="17417" name="Rectangle 9"/>
          <p:cNvSpPr>
            <a:spLocks noChangeArrowheads="1"/>
          </p:cNvSpPr>
          <p:nvPr/>
        </p:nvSpPr>
        <p:spPr bwMode="auto">
          <a:xfrm>
            <a:off x="5761038" y="4481513"/>
            <a:ext cx="1331912" cy="1368425"/>
          </a:xfrm>
          <a:prstGeom prst="rect">
            <a:avLst/>
          </a:prstGeom>
          <a:noFill/>
          <a:ln w="9525">
            <a:noFill/>
            <a:miter lim="800000"/>
            <a:headEnd/>
            <a:tailEnd/>
          </a:ln>
          <a:effectLst/>
        </p:spPr>
        <p:txBody>
          <a:bodyPr/>
          <a:lstStyle/>
          <a:p>
            <a:pPr algn="r">
              <a:lnSpc>
                <a:spcPct val="90000"/>
              </a:lnSpc>
              <a:spcBef>
                <a:spcPct val="20000"/>
              </a:spcBef>
              <a:buClr>
                <a:srgbClr val="800000"/>
              </a:buClr>
              <a:buSzPct val="80000"/>
              <a:buFont typeface="Wingdings" pitchFamily="2" charset="2"/>
              <a:buNone/>
              <a:tabLst>
                <a:tab pos="3143250" algn="l"/>
                <a:tab pos="7986713" algn="r"/>
              </a:tabLst>
            </a:pPr>
            <a:r>
              <a:rPr lang="el-GR" sz="2200" dirty="0"/>
              <a:t>100.000</a:t>
            </a:r>
          </a:p>
          <a:p>
            <a:pPr algn="r">
              <a:lnSpc>
                <a:spcPct val="90000"/>
              </a:lnSpc>
              <a:spcBef>
                <a:spcPct val="20000"/>
              </a:spcBef>
              <a:buClr>
                <a:srgbClr val="800000"/>
              </a:buClr>
              <a:buSzPct val="80000"/>
              <a:buFont typeface="Wingdings" pitchFamily="2" charset="2"/>
              <a:buNone/>
              <a:tabLst>
                <a:tab pos="3143250" algn="l"/>
                <a:tab pos="7986713" algn="r"/>
              </a:tabLst>
            </a:pPr>
            <a:r>
              <a:rPr lang="el-GR" sz="2200" dirty="0"/>
              <a:t>185.185</a:t>
            </a:r>
          </a:p>
          <a:p>
            <a:pPr algn="r">
              <a:lnSpc>
                <a:spcPct val="90000"/>
              </a:lnSpc>
              <a:spcBef>
                <a:spcPct val="20000"/>
              </a:spcBef>
              <a:buClr>
                <a:srgbClr val="800000"/>
              </a:buClr>
              <a:buSzPct val="80000"/>
              <a:buFont typeface="Wingdings" pitchFamily="2" charset="2"/>
              <a:buNone/>
              <a:tabLst>
                <a:tab pos="3143250" algn="l"/>
                <a:tab pos="7986713" algn="r"/>
              </a:tabLst>
            </a:pPr>
            <a:r>
              <a:rPr lang="el-GR" sz="2200" u="sng" dirty="0"/>
              <a:t>171.468</a:t>
            </a:r>
          </a:p>
        </p:txBody>
      </p:sp>
      <p:grpSp>
        <p:nvGrpSpPr>
          <p:cNvPr id="2" name="Group 10"/>
          <p:cNvGrpSpPr>
            <a:grpSpLocks/>
          </p:cNvGrpSpPr>
          <p:nvPr/>
        </p:nvGrpSpPr>
        <p:grpSpPr bwMode="auto">
          <a:xfrm>
            <a:off x="7102475" y="5487988"/>
            <a:ext cx="1377950" cy="1008062"/>
            <a:chOff x="4911" y="3457"/>
            <a:chExt cx="940" cy="635"/>
          </a:xfrm>
        </p:grpSpPr>
        <p:sp>
          <p:nvSpPr>
            <p:cNvPr id="17420" name="Rectangle 11"/>
            <p:cNvSpPr>
              <a:spLocks noChangeArrowheads="1"/>
            </p:cNvSpPr>
            <p:nvPr/>
          </p:nvSpPr>
          <p:spPr bwMode="auto">
            <a:xfrm>
              <a:off x="4911" y="3457"/>
              <a:ext cx="908" cy="635"/>
            </a:xfrm>
            <a:prstGeom prst="rect">
              <a:avLst/>
            </a:prstGeom>
            <a:noFill/>
            <a:ln w="9525">
              <a:noFill/>
              <a:miter lim="800000"/>
              <a:headEnd/>
              <a:tailEnd/>
            </a:ln>
            <a:effectLst/>
          </p:spPr>
          <p:txBody>
            <a:bodyPr/>
            <a:lstStyle/>
            <a:p>
              <a:pPr algn="r">
                <a:lnSpc>
                  <a:spcPct val="90000"/>
                </a:lnSpc>
                <a:spcBef>
                  <a:spcPct val="20000"/>
                </a:spcBef>
                <a:buClr>
                  <a:srgbClr val="800000"/>
                </a:buClr>
                <a:buSzPct val="80000"/>
                <a:buFont typeface="Wingdings" pitchFamily="2" charset="2"/>
                <a:buNone/>
                <a:tabLst>
                  <a:tab pos="3143250" algn="l"/>
                  <a:tab pos="7986713" algn="r"/>
                </a:tabLst>
              </a:pPr>
              <a:r>
                <a:rPr lang="el-GR" sz="2200" u="sng" dirty="0"/>
                <a:t>456.653</a:t>
              </a:r>
            </a:p>
            <a:p>
              <a:pPr algn="r">
                <a:lnSpc>
                  <a:spcPct val="80000"/>
                </a:lnSpc>
                <a:spcBef>
                  <a:spcPct val="20000"/>
                </a:spcBef>
                <a:buClr>
                  <a:srgbClr val="800000"/>
                </a:buClr>
                <a:buSzPct val="80000"/>
                <a:buFont typeface="Wingdings" pitchFamily="2" charset="2"/>
                <a:buNone/>
                <a:tabLst>
                  <a:tab pos="3143250" algn="l"/>
                  <a:tab pos="7986713" algn="r"/>
                </a:tabLst>
              </a:pPr>
              <a:r>
                <a:rPr lang="el-GR" sz="2200" dirty="0"/>
                <a:t>343.347</a:t>
              </a:r>
            </a:p>
          </p:txBody>
        </p:sp>
        <p:sp>
          <p:nvSpPr>
            <p:cNvPr id="17421" name="Line 12"/>
            <p:cNvSpPr>
              <a:spLocks noChangeShapeType="1"/>
            </p:cNvSpPr>
            <p:nvPr/>
          </p:nvSpPr>
          <p:spPr bwMode="auto">
            <a:xfrm>
              <a:off x="5064" y="4002"/>
              <a:ext cx="787" cy="0"/>
            </a:xfrm>
            <a:prstGeom prst="line">
              <a:avLst/>
            </a:prstGeom>
            <a:noFill/>
            <a:ln w="38100" cmpd="dbl">
              <a:solidFill>
                <a:srgbClr val="000066"/>
              </a:solidFill>
              <a:round/>
              <a:headEnd/>
              <a:tailEnd/>
            </a:ln>
            <a:effectLst/>
          </p:spPr>
          <p:txBody>
            <a:bodyPr/>
            <a:lstStyle/>
            <a:p>
              <a:endParaRPr lang="el-GR" dirty="0"/>
            </a:p>
          </p:txBody>
        </p:sp>
      </p:grpSp>
      <p:sp>
        <p:nvSpPr>
          <p:cNvPr id="17419" name="Text Box 13"/>
          <p:cNvSpPr txBox="1">
            <a:spLocks noChangeArrowheads="1"/>
          </p:cNvSpPr>
          <p:nvPr/>
        </p:nvSpPr>
        <p:spPr bwMode="auto">
          <a:xfrm>
            <a:off x="3571875" y="5967413"/>
            <a:ext cx="2618024" cy="461665"/>
          </a:xfrm>
          <a:prstGeom prst="rect">
            <a:avLst/>
          </a:prstGeom>
          <a:noFill/>
          <a:ln w="9525">
            <a:noFill/>
            <a:miter lim="800000"/>
            <a:headEnd/>
            <a:tailEnd/>
          </a:ln>
          <a:effectLst/>
        </p:spPr>
        <p:txBody>
          <a:bodyPr wrap="none">
            <a:spAutoFit/>
          </a:bodyPr>
          <a:lstStyle/>
          <a:p>
            <a:r>
              <a:rPr lang="el-GR" sz="2400" b="1" dirty="0">
                <a:solidFill>
                  <a:srgbClr val="FF0000"/>
                </a:solidFill>
              </a:rPr>
              <a:t>Ζημία απομείωσης</a:t>
            </a:r>
          </a:p>
        </p:txBody>
      </p:sp>
    </p:spTree>
  </p:cSld>
  <p:clrMapOvr>
    <a:masterClrMapping/>
  </p:clrMapOvr>
  <p:transition spd="med">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5613" y="276225"/>
            <a:ext cx="7356475" cy="657225"/>
          </a:xfrm>
          <a:noFill/>
        </p:spPr>
        <p:txBody>
          <a:bodyPr anchor="ctr"/>
          <a:lstStyle/>
          <a:p>
            <a:pPr eaLnBrk="1" hangingPunct="1"/>
            <a:r>
              <a:rPr lang="el-GR" sz="3000" b="1" dirty="0" smtClean="0">
                <a:solidFill>
                  <a:srgbClr val="FF0000"/>
                </a:solidFill>
              </a:rPr>
              <a:t>Εκτοκισμός απομειωμένων δανείων</a:t>
            </a:r>
          </a:p>
        </p:txBody>
      </p:sp>
      <p:sp>
        <p:nvSpPr>
          <p:cNvPr id="18435" name="Rectangle 3"/>
          <p:cNvSpPr>
            <a:spLocks noGrp="1" noChangeArrowheads="1"/>
          </p:cNvSpPr>
          <p:nvPr>
            <p:ph type="body" idx="1"/>
          </p:nvPr>
        </p:nvSpPr>
        <p:spPr>
          <a:xfrm>
            <a:off x="449263" y="1465263"/>
            <a:ext cx="7794625" cy="4411662"/>
          </a:xfrm>
          <a:noFill/>
        </p:spPr>
        <p:txBody>
          <a:bodyPr anchor="ctr">
            <a:normAutofit/>
          </a:bodyPr>
          <a:lstStyle/>
          <a:p>
            <a:pPr marL="360363" indent="-360363" algn="just" eaLnBrk="1" hangingPunct="1">
              <a:spcAft>
                <a:spcPct val="100000"/>
              </a:spcAft>
              <a:buFont typeface="Wingdings" pitchFamily="2" charset="2"/>
              <a:buChar char="v"/>
            </a:pPr>
            <a:r>
              <a:rPr lang="el-GR" sz="2800" dirty="0" smtClean="0"/>
              <a:t>Δεν υπάρχουν πλέον δάνεια που δεν εκτοκίζονται</a:t>
            </a:r>
          </a:p>
          <a:p>
            <a:pPr marL="360363" indent="-360363" algn="just" eaLnBrk="1" hangingPunct="1">
              <a:spcAft>
                <a:spcPct val="100000"/>
              </a:spcAft>
              <a:buFont typeface="Wingdings" pitchFamily="2" charset="2"/>
              <a:buChar char="v"/>
            </a:pPr>
            <a:r>
              <a:rPr lang="el-GR" sz="2800" dirty="0" smtClean="0"/>
              <a:t>Απλά ο εκτοκισμός γίνεται στο υπόλοιπο που απομένει μετά την απομείωση</a:t>
            </a:r>
          </a:p>
          <a:p>
            <a:pPr marL="360363" indent="-360363" algn="just" eaLnBrk="1" hangingPunct="1">
              <a:spcAft>
                <a:spcPct val="100000"/>
              </a:spcAft>
              <a:buFont typeface="Wingdings" pitchFamily="2" charset="2"/>
              <a:buChar char="v"/>
            </a:pPr>
            <a:r>
              <a:rPr lang="el-GR" sz="2800" dirty="0" smtClean="0"/>
              <a:t>Ως επιτόκιο χρησιμοποιείται το αρχικό πραγματικό επιτόκιο του δανείου</a:t>
            </a:r>
          </a:p>
        </p:txBody>
      </p:sp>
    </p:spTree>
  </p:cSld>
  <p:clrMapOvr>
    <a:masterClrMapping/>
  </p:clrMapOvr>
  <p:transition spd="med">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4925" y="1631950"/>
            <a:ext cx="9109075" cy="5326063"/>
          </a:xfrm>
          <a:noFill/>
        </p:spPr>
        <p:txBody>
          <a:bodyPr/>
          <a:lstStyle/>
          <a:p>
            <a:pPr eaLnBrk="1" hangingPunct="1">
              <a:lnSpc>
                <a:spcPct val="75000"/>
              </a:lnSpc>
              <a:spcBef>
                <a:spcPct val="45000"/>
              </a:spcBef>
              <a:buSzPct val="50000"/>
              <a:buFont typeface="Wingdings" pitchFamily="2" charset="2"/>
              <a:buBlip>
                <a:blip r:embed="rId2"/>
              </a:buBlip>
              <a:tabLst>
                <a:tab pos="7175500" algn="r"/>
                <a:tab pos="8788400" algn="r"/>
              </a:tabLst>
            </a:pPr>
            <a:r>
              <a:rPr lang="el-GR" sz="2100" b="1" dirty="0" smtClean="0"/>
              <a:t>Ονομαστικό υπόλοιπο δανείου 30.6.2006</a:t>
            </a:r>
            <a:r>
              <a:rPr lang="en-US" sz="2100" b="1" dirty="0" smtClean="0"/>
              <a:t>	</a:t>
            </a:r>
            <a:r>
              <a:rPr lang="el-GR" sz="2100" b="1" dirty="0" smtClean="0"/>
              <a:t>800.000</a:t>
            </a:r>
          </a:p>
          <a:p>
            <a:pPr eaLnBrk="1" hangingPunct="1">
              <a:lnSpc>
                <a:spcPct val="75000"/>
              </a:lnSpc>
              <a:spcBef>
                <a:spcPct val="45000"/>
              </a:spcBef>
              <a:buSzPct val="50000"/>
              <a:buFont typeface="Wingdings" pitchFamily="2" charset="2"/>
              <a:buBlip>
                <a:blip r:embed="rId2"/>
              </a:buBlip>
              <a:tabLst>
                <a:tab pos="7175500" algn="r"/>
                <a:tab pos="8788400" algn="r"/>
              </a:tabLst>
            </a:pPr>
            <a:r>
              <a:rPr lang="el-GR" sz="2100" b="1" dirty="0" smtClean="0"/>
              <a:t>Αναγνώριση ζημίας απομείωσης	(343.347)	456.653</a:t>
            </a:r>
          </a:p>
          <a:p>
            <a:pPr eaLnBrk="1" hangingPunct="1">
              <a:lnSpc>
                <a:spcPct val="75000"/>
              </a:lnSpc>
              <a:spcBef>
                <a:spcPct val="45000"/>
              </a:spcBef>
              <a:buSzPct val="50000"/>
              <a:buFont typeface="Wingdings" pitchFamily="2" charset="2"/>
              <a:buBlip>
                <a:blip r:embed="rId2"/>
              </a:buBlip>
              <a:tabLst>
                <a:tab pos="7175500" algn="r"/>
                <a:tab pos="8788400" algn="r"/>
              </a:tabLst>
            </a:pPr>
            <a:r>
              <a:rPr lang="el-GR" sz="2100" b="1" dirty="0" smtClean="0"/>
              <a:t>Είσπραξη δόσεως 30.6.2006		</a:t>
            </a:r>
            <a:r>
              <a:rPr lang="el-GR" sz="2100" b="1" u="sng" dirty="0" smtClean="0"/>
              <a:t>(100.000)</a:t>
            </a:r>
          </a:p>
          <a:p>
            <a:pPr eaLnBrk="1" hangingPunct="1">
              <a:lnSpc>
                <a:spcPct val="75000"/>
              </a:lnSpc>
              <a:spcBef>
                <a:spcPct val="45000"/>
              </a:spcBef>
              <a:buSzPct val="50000"/>
              <a:buFont typeface="Wingdings" pitchFamily="2" charset="2"/>
              <a:buNone/>
              <a:tabLst>
                <a:tab pos="7175500" algn="r"/>
                <a:tab pos="8788400" algn="r"/>
              </a:tabLst>
            </a:pPr>
            <a:r>
              <a:rPr lang="el-GR" sz="2100" b="1" dirty="0" smtClean="0"/>
              <a:t>	</a:t>
            </a:r>
            <a:r>
              <a:rPr lang="en-US" sz="2100" b="1" dirty="0" smtClean="0"/>
              <a:t>	</a:t>
            </a:r>
            <a:r>
              <a:rPr lang="el-GR" sz="2100" b="1" dirty="0" smtClean="0"/>
              <a:t>Υπόλοιπο 1.10.2005	356.653</a:t>
            </a:r>
          </a:p>
          <a:p>
            <a:pPr eaLnBrk="1" hangingPunct="1">
              <a:lnSpc>
                <a:spcPct val="75000"/>
              </a:lnSpc>
              <a:spcBef>
                <a:spcPct val="45000"/>
              </a:spcBef>
              <a:buSzPct val="50000"/>
              <a:buFont typeface="Wingdings" pitchFamily="2" charset="2"/>
              <a:buBlip>
                <a:blip r:embed="rId2"/>
              </a:buBlip>
              <a:tabLst>
                <a:tab pos="7175500" algn="r"/>
                <a:tab pos="8788400" algn="r"/>
              </a:tabLst>
            </a:pPr>
            <a:r>
              <a:rPr lang="el-GR" sz="2100" b="1" dirty="0" smtClean="0"/>
              <a:t>Τόκοι 1.7.2006 – 30.6.2007</a:t>
            </a:r>
          </a:p>
          <a:p>
            <a:pPr eaLnBrk="1" hangingPunct="1">
              <a:lnSpc>
                <a:spcPct val="75000"/>
              </a:lnSpc>
              <a:spcBef>
                <a:spcPct val="45000"/>
              </a:spcBef>
              <a:buSzPct val="50000"/>
              <a:buFont typeface="Wingdings" pitchFamily="2" charset="2"/>
              <a:buNone/>
              <a:tabLst>
                <a:tab pos="7175500" algn="r"/>
                <a:tab pos="8788400" algn="r"/>
              </a:tabLst>
            </a:pPr>
            <a:r>
              <a:rPr lang="en-US" sz="2100" b="1" dirty="0" smtClean="0"/>
              <a:t>	</a:t>
            </a:r>
            <a:r>
              <a:rPr lang="el-GR" sz="2100" b="1" dirty="0" smtClean="0"/>
              <a:t>356.653 Χ 8% =      28.532</a:t>
            </a:r>
          </a:p>
          <a:p>
            <a:pPr eaLnBrk="1" hangingPunct="1">
              <a:lnSpc>
                <a:spcPct val="75000"/>
              </a:lnSpc>
              <a:spcBef>
                <a:spcPct val="45000"/>
              </a:spcBef>
              <a:buSzPct val="50000"/>
              <a:buFont typeface="Wingdings" pitchFamily="2" charset="2"/>
              <a:buBlip>
                <a:blip r:embed="rId2"/>
              </a:buBlip>
              <a:tabLst>
                <a:tab pos="7175500" algn="r"/>
                <a:tab pos="8788400" algn="r"/>
              </a:tabLst>
            </a:pPr>
            <a:r>
              <a:rPr lang="el-GR" sz="2100" b="1" dirty="0" smtClean="0"/>
              <a:t>Δόση 1.7.2007     (200.000)		</a:t>
            </a:r>
            <a:r>
              <a:rPr lang="el-GR" sz="2100" b="1" u="sng" dirty="0" smtClean="0"/>
              <a:t>(171.468)</a:t>
            </a:r>
            <a:r>
              <a:rPr lang="el-GR" sz="2100" b="1" dirty="0" smtClean="0"/>
              <a:t>	</a:t>
            </a:r>
            <a:r>
              <a:rPr lang="en-US" sz="2100" b="1" dirty="0" smtClean="0"/>
              <a:t>	</a:t>
            </a:r>
            <a:r>
              <a:rPr lang="el-GR" sz="2100" b="1" dirty="0" smtClean="0"/>
              <a:t/>
            </a:r>
            <a:br>
              <a:rPr lang="el-GR" sz="2100" b="1" dirty="0" smtClean="0"/>
            </a:br>
            <a:r>
              <a:rPr lang="el-GR" sz="2100" b="1" dirty="0" smtClean="0"/>
              <a:t>	Υπόλοιπο 1.7.2007	185.185</a:t>
            </a:r>
          </a:p>
          <a:p>
            <a:pPr eaLnBrk="1" hangingPunct="1">
              <a:lnSpc>
                <a:spcPct val="75000"/>
              </a:lnSpc>
              <a:spcBef>
                <a:spcPct val="45000"/>
              </a:spcBef>
              <a:buSzPct val="50000"/>
              <a:buFont typeface="Wingdings" pitchFamily="2" charset="2"/>
              <a:buBlip>
                <a:blip r:embed="rId2"/>
              </a:buBlip>
              <a:tabLst>
                <a:tab pos="7175500" algn="r"/>
                <a:tab pos="8788400" algn="r"/>
              </a:tabLst>
            </a:pPr>
            <a:r>
              <a:rPr lang="el-GR" sz="2100" b="1" dirty="0" smtClean="0"/>
              <a:t>Τόκοι 1.7.2007 – 30.6.2008</a:t>
            </a:r>
          </a:p>
          <a:p>
            <a:pPr eaLnBrk="1" hangingPunct="1">
              <a:lnSpc>
                <a:spcPct val="75000"/>
              </a:lnSpc>
              <a:spcBef>
                <a:spcPct val="45000"/>
              </a:spcBef>
              <a:buSzPct val="50000"/>
              <a:buFont typeface="Wingdings" pitchFamily="2" charset="2"/>
              <a:buNone/>
              <a:tabLst>
                <a:tab pos="7175500" algn="r"/>
                <a:tab pos="8788400" algn="r"/>
              </a:tabLst>
            </a:pPr>
            <a:r>
              <a:rPr lang="en-US" sz="2100" b="1" dirty="0" smtClean="0"/>
              <a:t>	</a:t>
            </a:r>
            <a:r>
              <a:rPr lang="el-GR" sz="2100" b="1" dirty="0" smtClean="0"/>
              <a:t>185.185 Χ 8% =       14.815</a:t>
            </a:r>
          </a:p>
          <a:p>
            <a:pPr eaLnBrk="1" hangingPunct="1">
              <a:lnSpc>
                <a:spcPct val="75000"/>
              </a:lnSpc>
              <a:spcBef>
                <a:spcPct val="45000"/>
              </a:spcBef>
              <a:buSzPct val="50000"/>
              <a:buFont typeface="Wingdings" pitchFamily="2" charset="2"/>
              <a:buBlip>
                <a:blip r:embed="rId2"/>
              </a:buBlip>
              <a:tabLst>
                <a:tab pos="7175500" algn="r"/>
                <a:tab pos="8788400" algn="r"/>
              </a:tabLst>
            </a:pPr>
            <a:r>
              <a:rPr lang="el-GR" sz="2100" b="1" dirty="0" smtClean="0"/>
              <a:t>Δόση 1.7.2008     </a:t>
            </a:r>
            <a:r>
              <a:rPr lang="el-GR" sz="2100" b="1" u="sng" dirty="0" smtClean="0"/>
              <a:t>(200.000)</a:t>
            </a:r>
            <a:r>
              <a:rPr lang="el-GR" sz="2100" b="1" dirty="0" smtClean="0"/>
              <a:t>		</a:t>
            </a:r>
            <a:r>
              <a:rPr lang="el-GR" sz="2100" b="1" u="sng" dirty="0" smtClean="0"/>
              <a:t>(185.185)</a:t>
            </a:r>
          </a:p>
          <a:p>
            <a:pPr eaLnBrk="1" hangingPunct="1">
              <a:lnSpc>
                <a:spcPct val="75000"/>
              </a:lnSpc>
              <a:spcBef>
                <a:spcPct val="45000"/>
              </a:spcBef>
              <a:buSzPct val="50000"/>
              <a:buFont typeface="Wingdings" pitchFamily="2" charset="2"/>
              <a:buNone/>
              <a:tabLst>
                <a:tab pos="7175500" algn="r"/>
                <a:tab pos="8788400" algn="r"/>
              </a:tabLst>
            </a:pPr>
            <a:r>
              <a:rPr lang="el-GR" sz="2100" b="1" dirty="0" smtClean="0"/>
              <a:t>	</a:t>
            </a:r>
            <a:r>
              <a:rPr lang="en-US" sz="2100" b="1" dirty="0" smtClean="0"/>
              <a:t>	</a:t>
            </a:r>
            <a:r>
              <a:rPr lang="el-GR" sz="2100" b="1" dirty="0" smtClean="0"/>
              <a:t>Υπόλοιπο 1.7.2008	0</a:t>
            </a:r>
          </a:p>
        </p:txBody>
      </p:sp>
      <p:sp>
        <p:nvSpPr>
          <p:cNvPr id="19459" name="Rectangle 3"/>
          <p:cNvSpPr>
            <a:spLocks noGrp="1" noChangeArrowheads="1"/>
          </p:cNvSpPr>
          <p:nvPr>
            <p:ph type="title"/>
          </p:nvPr>
        </p:nvSpPr>
        <p:spPr>
          <a:xfrm>
            <a:off x="438150" y="276225"/>
            <a:ext cx="7543800" cy="831850"/>
          </a:xfrm>
          <a:noFill/>
        </p:spPr>
        <p:txBody>
          <a:bodyPr>
            <a:noAutofit/>
          </a:bodyPr>
          <a:lstStyle/>
          <a:p>
            <a:pPr eaLnBrk="1" hangingPunct="1"/>
            <a:r>
              <a:rPr lang="el-GR" sz="3600" b="1" dirty="0" smtClean="0">
                <a:solidFill>
                  <a:srgbClr val="FF0000"/>
                </a:solidFill>
              </a:rPr>
              <a:t>Παράδειγμα </a:t>
            </a:r>
            <a:br>
              <a:rPr lang="el-GR" sz="3600" b="1" dirty="0" smtClean="0">
                <a:solidFill>
                  <a:srgbClr val="FF0000"/>
                </a:solidFill>
              </a:rPr>
            </a:br>
            <a:r>
              <a:rPr lang="el-GR" sz="3600" b="1" dirty="0" smtClean="0">
                <a:solidFill>
                  <a:srgbClr val="FF0000"/>
                </a:solidFill>
              </a:rPr>
              <a:t>εκτοκισμού απομειωμένου δανείου</a:t>
            </a:r>
          </a:p>
        </p:txBody>
      </p:sp>
      <p:sp>
        <p:nvSpPr>
          <p:cNvPr id="19460" name="Line 4"/>
          <p:cNvSpPr>
            <a:spLocks noChangeShapeType="1"/>
          </p:cNvSpPr>
          <p:nvPr/>
        </p:nvSpPr>
        <p:spPr bwMode="auto">
          <a:xfrm>
            <a:off x="7813675" y="6311900"/>
            <a:ext cx="1079500" cy="0"/>
          </a:xfrm>
          <a:prstGeom prst="line">
            <a:avLst/>
          </a:prstGeom>
          <a:noFill/>
          <a:ln w="38100" cmpd="dbl">
            <a:solidFill>
              <a:srgbClr val="000066"/>
            </a:solidFill>
            <a:round/>
            <a:headEnd/>
            <a:tailEnd/>
          </a:ln>
          <a:effectLst/>
        </p:spPr>
        <p:txBody>
          <a:bodyPr/>
          <a:lstStyle/>
          <a:p>
            <a:endParaRPr lang="el-GR" dirty="0"/>
          </a:p>
        </p:txBody>
      </p:sp>
      <p:sp>
        <p:nvSpPr>
          <p:cNvPr id="19461" name="Rectangle 6"/>
          <p:cNvSpPr>
            <a:spLocks noChangeArrowheads="1"/>
          </p:cNvSpPr>
          <p:nvPr/>
        </p:nvSpPr>
        <p:spPr bwMode="auto">
          <a:xfrm>
            <a:off x="395288" y="3071813"/>
            <a:ext cx="3376612" cy="406400"/>
          </a:xfrm>
          <a:prstGeom prst="rect">
            <a:avLst/>
          </a:prstGeom>
          <a:noFill/>
          <a:ln w="3175" algn="ctr">
            <a:solidFill>
              <a:srgbClr val="000066"/>
            </a:solidFill>
            <a:miter lim="800000"/>
            <a:headEnd/>
            <a:tailEnd/>
          </a:ln>
          <a:effectLst/>
        </p:spPr>
        <p:txBody>
          <a:bodyPr wrap="none" anchor="ctr"/>
          <a:lstStyle/>
          <a:p>
            <a:endParaRPr lang="el-GR" dirty="0">
              <a:solidFill>
                <a:srgbClr val="000000"/>
              </a:solidFill>
            </a:endParaRPr>
          </a:p>
        </p:txBody>
      </p:sp>
      <p:sp>
        <p:nvSpPr>
          <p:cNvPr id="19462" name="Rectangle 7"/>
          <p:cNvSpPr>
            <a:spLocks noChangeArrowheads="1"/>
          </p:cNvSpPr>
          <p:nvPr/>
        </p:nvSpPr>
        <p:spPr bwMode="auto">
          <a:xfrm>
            <a:off x="395288" y="4727575"/>
            <a:ext cx="3376612" cy="406400"/>
          </a:xfrm>
          <a:prstGeom prst="rect">
            <a:avLst/>
          </a:prstGeom>
          <a:noFill/>
          <a:ln w="3175" algn="ctr">
            <a:solidFill>
              <a:srgbClr val="000066"/>
            </a:solidFill>
            <a:miter lim="800000"/>
            <a:headEnd/>
            <a:tailEnd/>
          </a:ln>
          <a:effectLst/>
        </p:spPr>
        <p:txBody>
          <a:bodyPr wrap="none" anchor="ctr"/>
          <a:lstStyle/>
          <a:p>
            <a:endParaRPr lang="el-GR" dirty="0">
              <a:solidFill>
                <a:srgbClr val="000000"/>
              </a:solidFill>
            </a:endParaRPr>
          </a:p>
        </p:txBody>
      </p:sp>
    </p:spTree>
  </p:cSld>
  <p:clrMapOvr>
    <a:masterClrMapping/>
  </p:clrMapOvr>
  <p:transition spd="med">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noAutofit/>
          </a:bodyPr>
          <a:lstStyle/>
          <a:p>
            <a:pPr eaLnBrk="1" hangingPunct="1"/>
            <a:r>
              <a:rPr lang="el-GR" sz="3600" b="1" dirty="0" smtClean="0">
                <a:solidFill>
                  <a:srgbClr val="FF0000"/>
                </a:solidFill>
              </a:rPr>
              <a:t>Υπολογισμός της απομείωσης </a:t>
            </a:r>
            <a:br>
              <a:rPr lang="el-GR" sz="3600" b="1" dirty="0" smtClean="0">
                <a:solidFill>
                  <a:srgbClr val="FF0000"/>
                </a:solidFill>
              </a:rPr>
            </a:br>
            <a:r>
              <a:rPr lang="el-GR" sz="3600" b="1" dirty="0" smtClean="0">
                <a:solidFill>
                  <a:srgbClr val="FF0000"/>
                </a:solidFill>
              </a:rPr>
              <a:t>σε επίπεδο χαρτοφυλακίου</a:t>
            </a:r>
          </a:p>
        </p:txBody>
      </p:sp>
      <p:sp>
        <p:nvSpPr>
          <p:cNvPr id="20483" name="Rectangle 3"/>
          <p:cNvSpPr>
            <a:spLocks noGrp="1" noChangeArrowheads="1"/>
          </p:cNvSpPr>
          <p:nvPr>
            <p:ph type="body" idx="1"/>
          </p:nvPr>
        </p:nvSpPr>
        <p:spPr/>
        <p:txBody>
          <a:bodyPr>
            <a:normAutofit/>
          </a:bodyPr>
          <a:lstStyle/>
          <a:p>
            <a:pPr marL="0" indent="0" algn="just" eaLnBrk="1" hangingPunct="1">
              <a:spcBef>
                <a:spcPct val="50000"/>
              </a:spcBef>
              <a:buFont typeface="Wingdings" pitchFamily="2" charset="2"/>
              <a:buNone/>
            </a:pPr>
            <a:r>
              <a:rPr lang="el-GR" sz="3000" dirty="0" smtClean="0"/>
              <a:t>Για να γίνει υπολογισμός της απομείωσης σε επίπεδο χαρτοφυλακίου, το συγκεκριμένο χαρτοφυλάκιο που θα επιλεγεί πρέπει να εμφανίζει κοινά χαρακτηριστικά όσον αφορά την εκδήλωση του πιστωτικού κινδύνου. </a:t>
            </a:r>
          </a:p>
          <a:p>
            <a:pPr marL="0" indent="0" algn="just" eaLnBrk="1" hangingPunct="1">
              <a:spcBef>
                <a:spcPct val="50000"/>
              </a:spcBef>
              <a:buFont typeface="Wingdings" pitchFamily="2" charset="2"/>
              <a:buNone/>
            </a:pPr>
            <a:r>
              <a:rPr lang="el-GR" sz="3000" dirty="0" smtClean="0"/>
              <a:t>Τέτοια κοινά χαρακτηριστικά έχουν π.χ. τα στεγαστικά δάνεια που είναι εξασφαλισμένα με υποθήκη, τα καταναλωτικά δάνεια κ.λπ.</a:t>
            </a:r>
          </a:p>
        </p:txBody>
      </p:sp>
    </p:spTree>
  </p:cSld>
  <p:clrMapOvr>
    <a:masterClrMapping/>
  </p:clrMapOvr>
  <p:transition spd="med">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512" y="274638"/>
            <a:ext cx="8784976" cy="1143000"/>
          </a:xfrm>
          <a:noFill/>
        </p:spPr>
        <p:txBody>
          <a:bodyPr>
            <a:normAutofit fontScale="90000"/>
          </a:bodyPr>
          <a:lstStyle/>
          <a:p>
            <a:pPr eaLnBrk="1" hangingPunct="1"/>
            <a:r>
              <a:rPr lang="el-GR" b="1" dirty="0" smtClean="0">
                <a:solidFill>
                  <a:srgbClr val="002060"/>
                </a:solidFill>
              </a:rPr>
              <a:t>Η έννοια των κοινών χαρακτηριστικών</a:t>
            </a:r>
          </a:p>
        </p:txBody>
      </p:sp>
      <p:sp>
        <p:nvSpPr>
          <p:cNvPr id="21507" name="Rectangle 3"/>
          <p:cNvSpPr>
            <a:spLocks noGrp="1" noChangeArrowheads="1"/>
          </p:cNvSpPr>
          <p:nvPr>
            <p:ph type="body" idx="1"/>
          </p:nvPr>
        </p:nvSpPr>
        <p:spPr>
          <a:xfrm>
            <a:off x="352425" y="1427162"/>
            <a:ext cx="8229600" cy="4810149"/>
          </a:xfrm>
        </p:spPr>
        <p:txBody>
          <a:bodyPr>
            <a:noAutofit/>
          </a:bodyPr>
          <a:lstStyle/>
          <a:p>
            <a:pPr marL="0" indent="0" algn="just" eaLnBrk="1" hangingPunct="1">
              <a:lnSpc>
                <a:spcPct val="150000"/>
              </a:lnSpc>
              <a:buFont typeface="Wingdings" pitchFamily="2" charset="2"/>
              <a:buNone/>
              <a:tabLst>
                <a:tab pos="533400" algn="l"/>
              </a:tabLst>
            </a:pPr>
            <a:r>
              <a:rPr lang="el-GR" sz="2800" b="1" dirty="0" smtClean="0">
                <a:solidFill>
                  <a:srgbClr val="C00000"/>
                </a:solidFill>
              </a:rPr>
              <a:t>Τα κοινά χαρακτηριστικά έχουν να κάνουν με:</a:t>
            </a:r>
          </a:p>
          <a:p>
            <a:pPr marL="0" indent="0" algn="just" eaLnBrk="1" hangingPunct="1">
              <a:lnSpc>
                <a:spcPct val="150000"/>
              </a:lnSpc>
              <a:buFont typeface="Wingdings" pitchFamily="2" charset="2"/>
              <a:buNone/>
              <a:tabLst>
                <a:tab pos="533400" algn="l"/>
              </a:tabLst>
            </a:pPr>
            <a:r>
              <a:rPr lang="el-GR" sz="2800" b="1" dirty="0" smtClean="0"/>
              <a:t>α.	το είδος του δανείου</a:t>
            </a:r>
          </a:p>
          <a:p>
            <a:pPr marL="0" indent="0" algn="just" eaLnBrk="1" hangingPunct="1">
              <a:lnSpc>
                <a:spcPct val="150000"/>
              </a:lnSpc>
              <a:buFont typeface="Wingdings" pitchFamily="2" charset="2"/>
              <a:buNone/>
              <a:tabLst>
                <a:tab pos="533400" algn="l"/>
              </a:tabLst>
            </a:pPr>
            <a:r>
              <a:rPr lang="el-GR" sz="2800" b="1" dirty="0" smtClean="0"/>
              <a:t>β.	την πιστοληπτική ικανότητα του πιστούχου</a:t>
            </a:r>
          </a:p>
          <a:p>
            <a:pPr marL="0" indent="0" algn="just" eaLnBrk="1" hangingPunct="1">
              <a:lnSpc>
                <a:spcPct val="150000"/>
              </a:lnSpc>
              <a:buFont typeface="Wingdings" pitchFamily="2" charset="2"/>
              <a:buNone/>
              <a:tabLst>
                <a:tab pos="533400" algn="l"/>
              </a:tabLst>
            </a:pPr>
            <a:r>
              <a:rPr lang="el-GR" sz="2800" b="1" dirty="0" smtClean="0"/>
              <a:t>γ.	τη διάρκεια του δανείου</a:t>
            </a:r>
          </a:p>
          <a:p>
            <a:pPr marL="0" indent="0" algn="just" eaLnBrk="1" hangingPunct="1">
              <a:lnSpc>
                <a:spcPct val="150000"/>
              </a:lnSpc>
              <a:buFont typeface="Wingdings" pitchFamily="2" charset="2"/>
              <a:buNone/>
              <a:tabLst>
                <a:tab pos="533400" algn="l"/>
              </a:tabLst>
            </a:pPr>
            <a:r>
              <a:rPr lang="el-GR" sz="2800" b="1" dirty="0" smtClean="0"/>
              <a:t>δ.	τη χρονική διάρκεια της καθυστέρησης</a:t>
            </a:r>
          </a:p>
          <a:p>
            <a:pPr marL="0" indent="0" algn="just" eaLnBrk="1" hangingPunct="1">
              <a:lnSpc>
                <a:spcPct val="150000"/>
              </a:lnSpc>
              <a:buFont typeface="Wingdings" pitchFamily="2" charset="2"/>
              <a:buNone/>
              <a:tabLst>
                <a:tab pos="533400" algn="l"/>
              </a:tabLst>
            </a:pPr>
            <a:r>
              <a:rPr lang="el-GR" sz="2800" b="1" dirty="0" smtClean="0"/>
              <a:t>ε.	το είδος της εξασφάλισης κ.λπ.</a:t>
            </a:r>
          </a:p>
        </p:txBody>
      </p:sp>
    </p:spTree>
  </p:cSld>
  <p:clrMapOvr>
    <a:masterClrMapping/>
  </p:clrMapOvr>
  <p:transition spd="med">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01638" y="160338"/>
            <a:ext cx="8707437" cy="457200"/>
          </a:xfrm>
        </p:spPr>
        <p:txBody>
          <a:bodyPr>
            <a:normAutofit fontScale="90000"/>
          </a:bodyPr>
          <a:lstStyle/>
          <a:p>
            <a:pPr eaLnBrk="1" hangingPunct="1"/>
            <a:r>
              <a:rPr lang="el-GR" sz="2800" b="1" dirty="0" smtClean="0">
                <a:solidFill>
                  <a:srgbClr val="C00000"/>
                </a:solidFill>
              </a:rPr>
              <a:t>Έλεγχος απομείωσης σε επίπεδο χαρτοφυλακίου</a:t>
            </a:r>
          </a:p>
        </p:txBody>
      </p:sp>
      <p:graphicFrame>
        <p:nvGraphicFramePr>
          <p:cNvPr id="173124" name="Group 68"/>
          <p:cNvGraphicFramePr>
            <a:graphicFrameLocks noGrp="1"/>
          </p:cNvGraphicFramePr>
          <p:nvPr/>
        </p:nvGraphicFramePr>
        <p:xfrm>
          <a:off x="179512" y="763588"/>
          <a:ext cx="8784976" cy="5912484"/>
        </p:xfrm>
        <a:graphic>
          <a:graphicData uri="http://schemas.openxmlformats.org/drawingml/2006/table">
            <a:tbl>
              <a:tblPr/>
              <a:tblGrid>
                <a:gridCol w="610827"/>
                <a:gridCol w="3186560"/>
                <a:gridCol w="2257905"/>
                <a:gridCol w="1403742"/>
                <a:gridCol w="1325942"/>
              </a:tblGrid>
              <a:tr h="515938">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Tahoma" pitchFamily="34" charset="0"/>
                        </a:rPr>
                        <a:t>Α/Α</a:t>
                      </a:r>
                      <a:endParaRPr kumimoji="0" lang="en-GB" sz="1400" b="1" i="0" u="none" strike="noStrike" cap="none" normalizeH="0" baseline="0" dirty="0" smtClean="0">
                        <a:ln>
                          <a:noFill/>
                        </a:ln>
                        <a:solidFill>
                          <a:schemeClr val="tx1"/>
                        </a:solidFill>
                        <a:effectLst/>
                        <a:latin typeface="Tahoma" pitchFamily="34" charset="0"/>
                      </a:endParaRPr>
                    </a:p>
                  </a:txBody>
                  <a:tcPr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Tahoma" pitchFamily="34" charset="0"/>
                          <a:ea typeface="Times New Roman" pitchFamily="18" charset="0"/>
                          <a:cs typeface="Arial" pitchFamily="34" charset="0"/>
                        </a:rPr>
                        <a:t> </a:t>
                      </a:r>
                    </a:p>
                  </a:txBody>
                  <a:tcPr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Tahoma" pitchFamily="34" charset="0"/>
                        </a:rPr>
                        <a:t>Ποσοστό απομείωσης %</a:t>
                      </a:r>
                      <a:endParaRPr kumimoji="0" lang="en-GB" sz="1400" b="1" i="0" u="none" strike="noStrike" cap="none" normalizeH="0" baseline="0" dirty="0" smtClean="0">
                        <a:ln>
                          <a:noFill/>
                        </a:ln>
                        <a:solidFill>
                          <a:schemeClr val="tx1"/>
                        </a:solidFill>
                        <a:effectLst/>
                        <a:latin typeface="Tahoma" pitchFamily="34" charset="0"/>
                      </a:endParaRPr>
                    </a:p>
                  </a:txBody>
                  <a:tcPr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Tahoma" pitchFamily="34" charset="0"/>
                        </a:rPr>
                        <a:t>Υπόλοιπο δανείου</a:t>
                      </a:r>
                      <a:endParaRPr kumimoji="0" lang="en-GB" sz="1400" b="1" i="0" u="none" strike="noStrike" cap="none" normalizeH="0" baseline="0" dirty="0" smtClean="0">
                        <a:ln>
                          <a:noFill/>
                        </a:ln>
                        <a:solidFill>
                          <a:schemeClr val="tx1"/>
                        </a:solidFill>
                        <a:effectLst/>
                        <a:latin typeface="Tahoma" pitchFamily="34" charset="0"/>
                      </a:endParaRPr>
                    </a:p>
                  </a:txBody>
                  <a:tcPr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Tahoma" pitchFamily="34" charset="0"/>
                        </a:rPr>
                        <a:t>Απομείωση</a:t>
                      </a:r>
                      <a:endParaRPr kumimoji="0" lang="en-GB" sz="1400" b="1" i="0" u="none" strike="noStrike" cap="none" normalizeH="0" baseline="0" dirty="0" smtClean="0">
                        <a:ln>
                          <a:noFill/>
                        </a:ln>
                        <a:solidFill>
                          <a:schemeClr val="tx1"/>
                        </a:solidFill>
                        <a:effectLst/>
                        <a:latin typeface="Tahoma" pitchFamily="34" charset="0"/>
                      </a:endParaRPr>
                    </a:p>
                  </a:txBody>
                  <a:tcPr anchor="ct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r>
              <a:tr h="1382712">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rPr>
                        <a:t>1</a:t>
                      </a:r>
                    </a:p>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400" b="1" i="0" u="none" strike="noStrike" cap="none" normalizeH="0" baseline="0" dirty="0" smtClean="0">
                        <a:ln>
                          <a:noFill/>
                        </a:ln>
                        <a:solidFill>
                          <a:schemeClr val="tx1"/>
                        </a:solidFill>
                        <a:effectLst/>
                        <a:latin typeface="Arial" pitchFamily="34" charset="0"/>
                      </a:endParaRPr>
                    </a:p>
                  </a:txBody>
                  <a:tcP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Καταναλωτικά</a:t>
                      </a:r>
                      <a:endParaRPr kumimoji="0" lang="en-GB" sz="14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α. ενήμερα</a:t>
                      </a:r>
                      <a:endParaRPr kumimoji="0" lang="en-GB" sz="14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β. με καθυστέρηση &lt; 90 ημέρες</a:t>
                      </a:r>
                      <a:endParaRPr kumimoji="0" lang="en-GB" sz="14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γ. με καθυστέρηση 90-183 ημέρες</a:t>
                      </a: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δ. με καθυστέρηση 184-365 ημέρες</a:t>
                      </a: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ε. με καθυστέρηση &gt; 365 ημέρες</a:t>
                      </a:r>
                    </a:p>
                  </a:txBody>
                  <a:tcP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612900" algn="r"/>
                        </a:tabLst>
                      </a:pPr>
                      <a:endParaRPr kumimoji="0" lang="en-GB" sz="14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612900" algn="r"/>
                        </a:tabLst>
                      </a:pPr>
                      <a:r>
                        <a:rPr kumimoji="0" lang="el-GR" sz="1400" b="1" i="0" u="none" strike="noStrike" cap="none" normalizeH="0" baseline="0" dirty="0" smtClean="0">
                          <a:ln>
                            <a:noFill/>
                          </a:ln>
                          <a:solidFill>
                            <a:schemeClr val="tx1"/>
                          </a:solidFill>
                          <a:effectLst/>
                          <a:latin typeface="Arial" pitchFamily="34" charset="0"/>
                          <a:cs typeface="Arial" pitchFamily="34" charset="0"/>
                        </a:rPr>
                        <a:t>1,20</a:t>
                      </a:r>
                      <a:endParaRPr kumimoji="0" lang="en-GB" sz="14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612900" algn="r"/>
                        </a:tabLst>
                      </a:pPr>
                      <a:r>
                        <a:rPr kumimoji="0" lang="el-GR" sz="1400" b="1" i="0" u="none" strike="noStrike" cap="none" normalizeH="0" baseline="0" dirty="0" smtClean="0">
                          <a:ln>
                            <a:noFill/>
                          </a:ln>
                          <a:solidFill>
                            <a:schemeClr val="tx1"/>
                          </a:solidFill>
                          <a:effectLst/>
                          <a:latin typeface="Arial" pitchFamily="34" charset="0"/>
                          <a:cs typeface="Arial" pitchFamily="34" charset="0"/>
                        </a:rPr>
                        <a:t>3,40</a:t>
                      </a:r>
                      <a:endParaRPr kumimoji="0" lang="en-GB" sz="14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612900" algn="r"/>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15,80</a:t>
                      </a:r>
                      <a:endParaRPr kumimoji="0" lang="el-GR" sz="14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612900" algn="r"/>
                        </a:tabLst>
                      </a:pPr>
                      <a:r>
                        <a:rPr kumimoji="0" lang="el-GR" sz="1400" b="1" i="0" u="none" strike="noStrike" cap="none" normalizeH="0" baseline="0" dirty="0" smtClean="0">
                          <a:ln>
                            <a:noFill/>
                          </a:ln>
                          <a:solidFill>
                            <a:schemeClr val="tx1"/>
                          </a:solidFill>
                          <a:effectLst/>
                          <a:latin typeface="Arial" pitchFamily="34" charset="0"/>
                          <a:cs typeface="Times New Roman" pitchFamily="18" charset="0"/>
                        </a:rPr>
                        <a:t>41,00</a:t>
                      </a:r>
                      <a:endParaRPr kumimoji="0" lang="el-GR" sz="14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tab pos="1612900" algn="r"/>
                        </a:tabLst>
                      </a:pPr>
                      <a:r>
                        <a:rPr kumimoji="0" lang="el-GR" sz="1400" b="1" i="0" u="none" strike="noStrike" cap="none" normalizeH="0" baseline="0" dirty="0" smtClean="0">
                          <a:ln>
                            <a:noFill/>
                          </a:ln>
                          <a:solidFill>
                            <a:schemeClr val="tx1"/>
                          </a:solidFill>
                          <a:effectLst/>
                          <a:latin typeface="Arial" pitchFamily="34" charset="0"/>
                          <a:cs typeface="Times New Roman" pitchFamily="18" charset="0"/>
                        </a:rPr>
                        <a:t>72,00</a:t>
                      </a:r>
                      <a:endParaRPr kumimoji="0" lang="el-GR" sz="1400" b="1" i="0" u="none" strike="noStrike" cap="none" normalizeH="0" baseline="0" dirty="0" smtClean="0">
                        <a:ln>
                          <a:noFill/>
                        </a:ln>
                        <a:solidFill>
                          <a:schemeClr val="tx1"/>
                        </a:solidFill>
                        <a:effectLst/>
                        <a:latin typeface="Arial" pitchFamily="34" charset="0"/>
                      </a:endParaRPr>
                    </a:p>
                  </a:txBody>
                  <a:tcP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endParaRPr kumimoji="0" lang="el-G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100.000</a:t>
                      </a:r>
                      <a:endParaRPr kumimoji="0" lang="en-GB" sz="14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cs typeface="Times New Roman" pitchFamily="18" charset="0"/>
                        </a:rPr>
                        <a:t>60.000</a:t>
                      </a:r>
                      <a:endParaRPr kumimoji="0" lang="en-GB" sz="14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cs typeface="Times New Roman" pitchFamily="18" charset="0"/>
                        </a:rPr>
                        <a:t>12.000</a:t>
                      </a:r>
                      <a:endParaRPr kumimoji="0" lang="el-GR" sz="14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cs typeface="Times New Roman" pitchFamily="18" charset="0"/>
                        </a:rPr>
                        <a:t>5.000</a:t>
                      </a:r>
                      <a:endParaRPr kumimoji="0" lang="el-GR" sz="14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cs typeface="Times New Roman" pitchFamily="18" charset="0"/>
                        </a:rPr>
                        <a:t>1.800</a:t>
                      </a:r>
                      <a:endParaRPr kumimoji="0" lang="el-GR" sz="1400" b="1" i="0" u="none" strike="noStrike" cap="none" normalizeH="0" baseline="0" dirty="0" smtClean="0">
                        <a:ln>
                          <a:noFill/>
                        </a:ln>
                        <a:solidFill>
                          <a:schemeClr val="tx1"/>
                        </a:solidFill>
                        <a:effectLst/>
                        <a:latin typeface="Arial" pitchFamily="34" charset="0"/>
                      </a:endParaRPr>
                    </a:p>
                  </a:txBody>
                  <a:tcP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endParaRPr kumimoji="0" lang="en-GB" sz="14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1.200</a:t>
                      </a:r>
                      <a:endParaRPr kumimoji="0" lang="el-GR" sz="14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cs typeface="Times New Roman" pitchFamily="18" charset="0"/>
                        </a:rPr>
                        <a:t>2.040</a:t>
                      </a:r>
                      <a:endParaRPr kumimoji="0" lang="el-GR" sz="14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cs typeface="Times New Roman" pitchFamily="18" charset="0"/>
                        </a:rPr>
                        <a:t>1.896</a:t>
                      </a:r>
                      <a:endParaRPr kumimoji="0" lang="el-GR" sz="14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cs typeface="Times New Roman" pitchFamily="18" charset="0"/>
                        </a:rPr>
                        <a:t>2.050</a:t>
                      </a:r>
                      <a:endParaRPr kumimoji="0" lang="el-GR" sz="14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cs typeface="Times New Roman" pitchFamily="18" charset="0"/>
                        </a:rPr>
                        <a:t>1.296</a:t>
                      </a:r>
                      <a:endParaRPr kumimoji="0" lang="el-GR" sz="1400" b="1" i="0" u="none" strike="noStrike" cap="none" normalizeH="0" baseline="0" dirty="0" smtClean="0">
                        <a:ln>
                          <a:noFill/>
                        </a:ln>
                        <a:solidFill>
                          <a:schemeClr val="tx1"/>
                        </a:solidFill>
                        <a:effectLst/>
                        <a:latin typeface="Arial" pitchFamily="34" charset="0"/>
                      </a:endParaRPr>
                    </a:p>
                  </a:txBody>
                  <a:tcP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a:noFill/>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Σύνολο (1)</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a:noFill/>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4,74</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178.800</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8.482</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r>
              <a:tr h="1385887">
                <a:tc rowSpan="2">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2</a:t>
                      </a:r>
                    </a:p>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400" b="1" i="0" u="none" strike="noStrike" cap="none" normalizeH="0" baseline="0" dirty="0" smtClean="0">
                        <a:ln>
                          <a:noFill/>
                        </a:ln>
                        <a:solidFill>
                          <a:schemeClr val="tx1"/>
                        </a:solidFill>
                        <a:effectLst/>
                        <a:latin typeface="Arial" pitchFamily="34" charset="0"/>
                      </a:endParaRPr>
                    </a:p>
                  </a:txBody>
                  <a:tcP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Στεγαστικά</a:t>
                      </a:r>
                      <a:endParaRPr kumimoji="0" lang="en-GB" sz="14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α. ενήμερα</a:t>
                      </a:r>
                      <a:endParaRPr kumimoji="0" lang="en-GB" sz="14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β. με καθυστέρηση &lt; 90 ημέρες</a:t>
                      </a:r>
                      <a:endParaRPr kumimoji="0" lang="en-GB" sz="14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γ. με καθυστέρηση 90-183 ημέρες</a:t>
                      </a: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δ. με καθυστέρηση 184-365 ημέρες</a:t>
                      </a: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ε. με καθυστέρηση &gt; 365 ημέρες</a:t>
                      </a:r>
                    </a:p>
                  </a:txBody>
                  <a:tcP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0,15</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0,25</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0,40</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0,52</a:t>
                      </a:r>
                    </a:p>
                  </a:txBody>
                  <a:tcP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140.000</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50.000</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18.000</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6.000</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1.000</a:t>
                      </a:r>
                    </a:p>
                  </a:txBody>
                  <a:tcP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75</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45</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24</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a:t>
                      </a:r>
                    </a:p>
                  </a:txBody>
                  <a:tcP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r>
              <a:tr h="3032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Σύνολο (2)</a:t>
                      </a:r>
                      <a:endParaRPr kumimoji="0" lang="en-GB" sz="1400" b="1" i="0" u="none" strike="noStrike" cap="none" normalizeH="0" baseline="0" dirty="0" smtClean="0">
                        <a:ln>
                          <a:noFill/>
                        </a:ln>
                        <a:solidFill>
                          <a:schemeClr val="tx1"/>
                        </a:solidFill>
                        <a:effectLst/>
                        <a:latin typeface="Arial" pitchFamily="34" charset="0"/>
                      </a:endParaRP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a:noFill/>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0,07</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215.000</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149</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r>
              <a:tr h="1404937">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Επιχειρηματικά δάνεια</a:t>
                      </a:r>
                      <a:endParaRPr kumimoji="0" lang="en-GB" sz="14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α. ενήμερα</a:t>
                      </a:r>
                      <a:endParaRPr kumimoji="0" lang="en-GB" sz="14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β. με καθυστέρηση &lt; 90 ημέρες</a:t>
                      </a:r>
                      <a:endParaRPr kumimoji="0" lang="en-GB" sz="14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γ. με καθυστέρηση 90-183 ημέρες</a:t>
                      </a: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δ. με καθυστέρηση 184-365 ημέρες</a:t>
                      </a:r>
                    </a:p>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ε. με καθυστέρηση &gt; 365 ημέρες</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0,20</a:t>
                      </a: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00</a:t>
                      </a: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a:t>
                      </a: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00</a:t>
                      </a: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18</a:t>
                      </a: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00</a:t>
                      </a: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594.200</a:t>
                      </a: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62</a:t>
                      </a: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.000</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.000</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a:t>
                      </a: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.000</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a:t>
                      </a: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00</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1.188</a:t>
                      </a: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620</a:t>
                      </a: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390</a:t>
                      </a: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560</a:t>
                      </a: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04</a:t>
                      </a: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a:noFill/>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Σύνολο (3)</a:t>
                      </a:r>
                      <a:endParaRPr kumimoji="0" lang="en-GB" sz="1400" b="1" i="0" u="none" strike="noStrike" cap="none" normalizeH="0" baseline="0" dirty="0" smtClean="0">
                        <a:ln>
                          <a:noFill/>
                        </a:ln>
                        <a:solidFill>
                          <a:schemeClr val="tx1"/>
                        </a:solidFill>
                        <a:effectLst/>
                        <a:latin typeface="Arial" pitchFamily="34" charset="0"/>
                      </a:endParaRP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a:noFill/>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0,48</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680.000</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3.262</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r>
              <a:tr h="306388">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l-GR" sz="1400" b="1" i="0" u="none" strike="noStrike" cap="none" normalizeH="0" baseline="0" dirty="0" smtClean="0">
                          <a:ln>
                            <a:noFill/>
                          </a:ln>
                          <a:solidFill>
                            <a:schemeClr val="tx1"/>
                          </a:solidFill>
                          <a:effectLst/>
                          <a:latin typeface="Arial" pitchFamily="34" charset="0"/>
                        </a:rPr>
                        <a:t>Γενικό σύνολο</a:t>
                      </a:r>
                      <a:endParaRPr kumimoji="0" lang="en-GB" sz="1400" b="1" i="0" u="none" strike="noStrike" cap="none" normalizeH="0" baseline="0" dirty="0" smtClean="0">
                        <a:ln>
                          <a:noFill/>
                        </a:ln>
                        <a:solidFill>
                          <a:schemeClr val="tx1"/>
                        </a:solidFill>
                        <a:effectLst/>
                        <a:latin typeface="Arial" pitchFamily="34" charset="0"/>
                      </a:endParaRP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1,11</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1.073.800</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rgbClr val="800000"/>
                        </a:buClr>
                        <a:buSzPct val="80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11.893</a:t>
                      </a:r>
                    </a:p>
                  </a:txBody>
                  <a:tcPr anchor="b" horzOverflow="overflow">
                    <a:lnL w="19050" cap="flat" cmpd="sng" algn="ctr">
                      <a:solidFill>
                        <a:srgbClr val="993300"/>
                      </a:solidFill>
                      <a:prstDash val="solid"/>
                      <a:round/>
                      <a:headEnd type="none" w="med" len="med"/>
                      <a:tailEnd type="none" w="med" len="med"/>
                    </a:lnL>
                    <a:lnR w="19050" cap="flat" cmpd="sng" algn="ctr">
                      <a:solidFill>
                        <a:srgbClr val="993300"/>
                      </a:solidFill>
                      <a:prstDash val="solid"/>
                      <a:round/>
                      <a:headEnd type="none" w="med" len="med"/>
                      <a:tailEnd type="none" w="med" len="med"/>
                    </a:lnR>
                    <a:lnT w="19050" cap="flat" cmpd="sng" algn="ctr">
                      <a:solidFill>
                        <a:srgbClr val="993300"/>
                      </a:solidFill>
                      <a:prstDash val="solid"/>
                      <a:round/>
                      <a:headEnd type="none" w="med" len="med"/>
                      <a:tailEnd type="none" w="med" len="med"/>
                    </a:lnT>
                    <a:lnB w="19050" cap="flat" cmpd="sng" algn="ctr">
                      <a:solidFill>
                        <a:srgbClr val="9933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0"/>
            <a:ext cx="9144000" cy="549275"/>
          </a:xfrm>
        </p:spPr>
        <p:txBody>
          <a:bodyPr>
            <a:normAutofit fontScale="90000"/>
          </a:bodyPr>
          <a:lstStyle/>
          <a:p>
            <a:pPr marL="457200" indent="-457200">
              <a:lnSpc>
                <a:spcPct val="90000"/>
              </a:lnSpc>
            </a:pPr>
            <a:r>
              <a:rPr lang="el-GR" sz="3600" b="1" dirty="0" smtClean="0">
                <a:latin typeface="Arial" charset="0"/>
              </a:rPr>
              <a:t>ΠΛΕΟΝΕΚΤΗΜΑΤΑ ΔΙΑΜΕΣΟΛΑΒΗΣΗΣ</a:t>
            </a:r>
            <a:endParaRPr lang="el-GR" sz="3600" b="1" dirty="0">
              <a:latin typeface="Arial" charset="0"/>
            </a:endParaRPr>
          </a:p>
        </p:txBody>
      </p:sp>
      <p:sp>
        <p:nvSpPr>
          <p:cNvPr id="133123" name="Rectangle 3"/>
          <p:cNvSpPr>
            <a:spLocks noGrp="1" noChangeArrowheads="1"/>
          </p:cNvSpPr>
          <p:nvPr>
            <p:ph type="body" idx="1"/>
          </p:nvPr>
        </p:nvSpPr>
        <p:spPr>
          <a:xfrm>
            <a:off x="0" y="692150"/>
            <a:ext cx="9144000" cy="6165850"/>
          </a:xfrm>
        </p:spPr>
        <p:txBody>
          <a:bodyPr/>
          <a:lstStyle/>
          <a:p>
            <a:pPr marL="457200" indent="-457200" algn="just">
              <a:lnSpc>
                <a:spcPct val="90000"/>
              </a:lnSpc>
              <a:buFontTx/>
              <a:buAutoNum type="arabicPeriod"/>
            </a:pPr>
            <a:r>
              <a:rPr lang="el-GR" sz="2600" b="1" dirty="0" smtClean="0">
                <a:latin typeface="Arial" charset="0"/>
              </a:rPr>
              <a:t>Μειώνει</a:t>
            </a:r>
            <a:r>
              <a:rPr lang="el-GR" sz="2600" dirty="0" smtClean="0">
                <a:latin typeface="Arial" charset="0"/>
              </a:rPr>
              <a:t> </a:t>
            </a:r>
            <a:r>
              <a:rPr lang="el-GR" sz="2600" dirty="0">
                <a:latin typeface="Arial" charset="0"/>
              </a:rPr>
              <a:t>το κόστος πληροφόρησης και συναλλαγών.</a:t>
            </a:r>
          </a:p>
          <a:p>
            <a:pPr marL="457200" indent="-457200" algn="just">
              <a:lnSpc>
                <a:spcPct val="90000"/>
              </a:lnSpc>
              <a:buFontTx/>
              <a:buAutoNum type="arabicPeriod"/>
            </a:pPr>
            <a:r>
              <a:rPr lang="el-GR" sz="2600" b="1" dirty="0">
                <a:latin typeface="Arial" charset="0"/>
              </a:rPr>
              <a:t>Σύζευξη</a:t>
            </a:r>
            <a:r>
              <a:rPr lang="el-GR" sz="2600" dirty="0">
                <a:latin typeface="Arial" charset="0"/>
              </a:rPr>
              <a:t> </a:t>
            </a:r>
            <a:r>
              <a:rPr lang="el-GR" sz="2600" dirty="0">
                <a:solidFill>
                  <a:srgbClr val="800080"/>
                </a:solidFill>
                <a:latin typeface="Arial" charset="0"/>
              </a:rPr>
              <a:t>αποταμιευτικών αναγκών </a:t>
            </a:r>
            <a:r>
              <a:rPr lang="el-GR" sz="2600" dirty="0">
                <a:latin typeface="Arial" charset="0"/>
              </a:rPr>
              <a:t>(οι αποταμιευτές προτιμούν να αποταμιεύουν βραχυχρόνια) </a:t>
            </a:r>
            <a:r>
              <a:rPr lang="el-GR" sz="2600" dirty="0">
                <a:solidFill>
                  <a:srgbClr val="C00000"/>
                </a:solidFill>
                <a:latin typeface="Arial" charset="0"/>
              </a:rPr>
              <a:t>με τις επενδυτικές ανάγκες</a:t>
            </a:r>
            <a:r>
              <a:rPr lang="el-GR" sz="2600" dirty="0">
                <a:latin typeface="Arial" charset="0"/>
              </a:rPr>
              <a:t> (οι δανειοδοτούμενοι προτιμούν να δανείζονται).</a:t>
            </a:r>
          </a:p>
          <a:p>
            <a:pPr marL="457200" indent="-457200" algn="just">
              <a:lnSpc>
                <a:spcPct val="90000"/>
              </a:lnSpc>
              <a:buFontTx/>
              <a:buAutoNum type="arabicPeriod"/>
            </a:pPr>
            <a:r>
              <a:rPr lang="el-GR" sz="2600" dirty="0">
                <a:latin typeface="Arial" charset="0"/>
              </a:rPr>
              <a:t>Καλύτερη </a:t>
            </a:r>
            <a:r>
              <a:rPr lang="el-GR" sz="2600" b="1" dirty="0">
                <a:latin typeface="Arial" charset="0"/>
              </a:rPr>
              <a:t>διαχείριση κινδύνου</a:t>
            </a:r>
            <a:r>
              <a:rPr lang="el-GR" sz="2600" dirty="0">
                <a:latin typeface="Arial" charset="0"/>
              </a:rPr>
              <a:t> μέσω μείωσης του κόστους δανεισμού. </a:t>
            </a:r>
            <a:r>
              <a:rPr lang="en-GB" sz="2600" b="1" dirty="0">
                <a:latin typeface="Arial" charset="0"/>
              </a:rPr>
              <a:t>Asymmetric information</a:t>
            </a:r>
            <a:r>
              <a:rPr lang="el-GR" sz="2600" b="1" dirty="0">
                <a:latin typeface="Arial" charset="0"/>
              </a:rPr>
              <a:t> </a:t>
            </a:r>
            <a:r>
              <a:rPr lang="el-GR" sz="2600" dirty="0">
                <a:latin typeface="Arial" charset="0"/>
              </a:rPr>
              <a:t>(ασυμμετρία πληροφόρησης) οι δανειζόμενοι γνωρίζουν καλύτερα από τους δανειστές τις πιθανότητες αποπληρωμής μιας υποχρέωσης.</a:t>
            </a:r>
          </a:p>
          <a:p>
            <a:pPr marL="457200" indent="-457200" algn="just">
              <a:lnSpc>
                <a:spcPct val="90000"/>
              </a:lnSpc>
              <a:buFontTx/>
              <a:buAutoNum type="arabicPeriod"/>
            </a:pPr>
            <a:r>
              <a:rPr lang="el-GR" sz="2600" b="1" dirty="0" smtClean="0">
                <a:latin typeface="Arial" charset="0"/>
              </a:rPr>
              <a:t>Οικονομίες</a:t>
            </a:r>
            <a:r>
              <a:rPr lang="en-GB" sz="2600" b="1" dirty="0" smtClean="0">
                <a:latin typeface="Arial" charset="0"/>
              </a:rPr>
              <a:t> </a:t>
            </a:r>
            <a:r>
              <a:rPr lang="el-GR" sz="2600" b="1" dirty="0" smtClean="0">
                <a:latin typeface="Arial" charset="0"/>
              </a:rPr>
              <a:t>κλίμακας</a:t>
            </a:r>
            <a:r>
              <a:rPr lang="el-GR" sz="2600" dirty="0" smtClean="0">
                <a:latin typeface="Arial" charset="0"/>
              </a:rPr>
              <a:t> </a:t>
            </a:r>
            <a:r>
              <a:rPr lang="el-GR" sz="2600" dirty="0">
                <a:latin typeface="Arial" charset="0"/>
              </a:rPr>
              <a:t>χιλιάδες καταθέτουν για την δανειοδότηση ενός επενδυτικού πλάνου.</a:t>
            </a:r>
          </a:p>
          <a:p>
            <a:pPr marL="457200" indent="-457200" algn="just">
              <a:lnSpc>
                <a:spcPct val="90000"/>
              </a:lnSpc>
              <a:buFontTx/>
              <a:buAutoNum type="arabicPeriod"/>
            </a:pPr>
            <a:r>
              <a:rPr lang="el-GR" sz="2600" b="1" dirty="0">
                <a:latin typeface="Arial" charset="0"/>
              </a:rPr>
              <a:t>Έλεγχος</a:t>
            </a:r>
            <a:r>
              <a:rPr lang="el-GR" sz="2600" dirty="0">
                <a:latin typeface="Arial" charset="0"/>
              </a:rPr>
              <a:t> από εκτελεστικούς κανόνες. Διατραπεζικά επιτόκια. Μέθοδοι εκτίμησης κινδύνου επενδύσεων (προμήθειες</a:t>
            </a:r>
            <a:r>
              <a:rPr lang="el-GR" sz="2600" dirty="0" smtClean="0">
                <a:latin typeface="Arial" charset="0"/>
              </a:rPr>
              <a:t>).</a:t>
            </a:r>
            <a:endParaRPr lang="el-GR" sz="2600" dirty="0">
              <a:latin typeface="Arial" charset="0"/>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512" y="274638"/>
            <a:ext cx="8712968" cy="1143000"/>
          </a:xfrm>
          <a:noFill/>
        </p:spPr>
        <p:txBody>
          <a:bodyPr>
            <a:noAutofit/>
          </a:bodyPr>
          <a:lstStyle/>
          <a:p>
            <a:pPr eaLnBrk="1" hangingPunct="1"/>
            <a:r>
              <a:rPr lang="el-GR" sz="4000" b="1" dirty="0" smtClean="0">
                <a:solidFill>
                  <a:srgbClr val="C00000"/>
                </a:solidFill>
              </a:rPr>
              <a:t>Χειρισμός των ζημιών απομείωσης δανείων</a:t>
            </a:r>
          </a:p>
        </p:txBody>
      </p:sp>
      <p:sp>
        <p:nvSpPr>
          <p:cNvPr id="23555" name="Rectangle 3"/>
          <p:cNvSpPr>
            <a:spLocks noGrp="1" noChangeArrowheads="1"/>
          </p:cNvSpPr>
          <p:nvPr>
            <p:ph type="body" idx="1"/>
          </p:nvPr>
        </p:nvSpPr>
        <p:spPr>
          <a:xfrm>
            <a:off x="280988" y="1592263"/>
            <a:ext cx="8651875" cy="4411662"/>
          </a:xfrm>
        </p:spPr>
        <p:txBody>
          <a:bodyPr>
            <a:normAutofit/>
          </a:bodyPr>
          <a:lstStyle/>
          <a:p>
            <a:pPr algn="just" eaLnBrk="1" hangingPunct="1">
              <a:buSzPct val="60000"/>
            </a:pPr>
            <a:r>
              <a:rPr lang="el-GR" sz="2800" dirty="0" smtClean="0"/>
              <a:t>Επιβαρύνονται (χρεώνονται) πάντα τα αποτελέσματα του τριμήνου που διαπιστώνεται η ζημία </a:t>
            </a:r>
            <a:br>
              <a:rPr lang="el-GR" sz="2800" dirty="0" smtClean="0"/>
            </a:br>
            <a:r>
              <a:rPr lang="el-GR" sz="2800" dirty="0" smtClean="0"/>
              <a:t>(</a:t>
            </a:r>
            <a:r>
              <a:rPr lang="en-US" sz="2800" dirty="0" smtClean="0"/>
              <a:t>impairment loss)</a:t>
            </a:r>
            <a:r>
              <a:rPr lang="el-GR" sz="2800" dirty="0" smtClean="0"/>
              <a:t>.</a:t>
            </a:r>
          </a:p>
          <a:p>
            <a:pPr algn="just" eaLnBrk="1" hangingPunct="1">
              <a:spcBef>
                <a:spcPct val="50000"/>
              </a:spcBef>
              <a:buSzPct val="60000"/>
            </a:pPr>
            <a:r>
              <a:rPr lang="el-GR" sz="2800" dirty="0" smtClean="0"/>
              <a:t>Για τον πιστούμενο λογαριασμό υπάρχουν δύο επιλογές:</a:t>
            </a:r>
          </a:p>
          <a:p>
            <a:pPr lvl="1" algn="just" eaLnBrk="1" hangingPunct="1">
              <a:buClr>
                <a:srgbClr val="800000"/>
              </a:buClr>
              <a:buFont typeface="Wingdings" pitchFamily="2" charset="2"/>
              <a:buNone/>
            </a:pPr>
            <a:r>
              <a:rPr lang="el-GR" dirty="0" smtClean="0"/>
              <a:t>α. άμεση διαγραφή της ζημίας από το δάνειο</a:t>
            </a:r>
          </a:p>
          <a:p>
            <a:pPr lvl="1" algn="just" eaLnBrk="1" hangingPunct="1">
              <a:buClr>
                <a:srgbClr val="800000"/>
              </a:buClr>
              <a:buFont typeface="Wingdings" pitchFamily="2" charset="2"/>
              <a:buNone/>
            </a:pPr>
            <a:r>
              <a:rPr lang="el-GR" dirty="0" smtClean="0"/>
              <a:t>β. μεταφορά της ζημίας σε υπο-αντίθετο λογαριασμό του δανείου (</a:t>
            </a:r>
            <a:r>
              <a:rPr lang="en-US" dirty="0" smtClean="0"/>
              <a:t>allowance account)</a:t>
            </a:r>
            <a:r>
              <a:rPr lang="el-GR" dirty="0" smtClean="0"/>
              <a:t>.	</a:t>
            </a:r>
          </a:p>
        </p:txBody>
      </p:sp>
    </p:spTree>
  </p:cSld>
  <p:clrMapOvr>
    <a:masterClrMapping/>
  </p:clrMapOvr>
  <p:transition spd="med">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634082"/>
          </a:xfrm>
          <a:noFill/>
        </p:spPr>
        <p:txBody>
          <a:bodyPr>
            <a:normAutofit fontScale="90000"/>
          </a:bodyPr>
          <a:lstStyle/>
          <a:p>
            <a:pPr eaLnBrk="1" hangingPunct="1"/>
            <a:r>
              <a:rPr lang="el-GR" sz="3000" b="1" dirty="0" smtClean="0"/>
              <a:t>Εικόνες ενός λογαριασμού χορηγήσεων</a:t>
            </a:r>
            <a:br>
              <a:rPr lang="el-GR" sz="3000" b="1" dirty="0" smtClean="0"/>
            </a:br>
            <a:r>
              <a:rPr lang="el-GR" sz="3000" b="1" dirty="0" smtClean="0"/>
              <a:t>27.10.ΧΧ.00358 ΛΑΜΔΑ ΤΕΧΝΙΚΗ</a:t>
            </a:r>
          </a:p>
        </p:txBody>
      </p:sp>
      <p:sp>
        <p:nvSpPr>
          <p:cNvPr id="24579" name="Rectangle 3"/>
          <p:cNvSpPr>
            <a:spLocks noChangeArrowheads="1"/>
          </p:cNvSpPr>
          <p:nvPr/>
        </p:nvSpPr>
        <p:spPr bwMode="auto">
          <a:xfrm>
            <a:off x="6186488" y="5013325"/>
            <a:ext cx="2003425" cy="377825"/>
          </a:xfrm>
          <a:prstGeom prst="rect">
            <a:avLst/>
          </a:prstGeom>
          <a:noFill/>
          <a:ln w="9525">
            <a:noFill/>
            <a:miter lim="800000"/>
            <a:headEnd/>
            <a:tailEnd/>
          </a:ln>
          <a:effectLst/>
        </p:spPr>
        <p:txBody>
          <a:bodyPr lIns="0" tIns="0" rIns="0" bIns="0" anchor="ctr"/>
          <a:lstStyle/>
          <a:p>
            <a:pPr marL="542925">
              <a:spcBef>
                <a:spcPct val="20000"/>
              </a:spcBef>
              <a:buClr>
                <a:srgbClr val="800000"/>
              </a:buClr>
              <a:buSzPct val="80000"/>
              <a:buFont typeface="Wingdings" pitchFamily="2" charset="2"/>
              <a:buNone/>
            </a:pPr>
            <a:r>
              <a:rPr lang="el-GR" b="1" dirty="0">
                <a:solidFill>
                  <a:srgbClr val="0000FF"/>
                </a:solidFill>
              </a:rPr>
              <a:t>800.000</a:t>
            </a:r>
          </a:p>
        </p:txBody>
      </p:sp>
      <p:sp>
        <p:nvSpPr>
          <p:cNvPr id="24580" name="Rectangle 4"/>
          <p:cNvSpPr>
            <a:spLocks noChangeArrowheads="1"/>
          </p:cNvSpPr>
          <p:nvPr/>
        </p:nvSpPr>
        <p:spPr bwMode="auto">
          <a:xfrm>
            <a:off x="3313113" y="5038725"/>
            <a:ext cx="2392362" cy="428625"/>
          </a:xfrm>
          <a:prstGeom prst="rect">
            <a:avLst/>
          </a:prstGeom>
          <a:noFill/>
          <a:ln w="9525">
            <a:noFill/>
            <a:miter lim="800000"/>
            <a:headEnd/>
            <a:tailEnd/>
          </a:ln>
          <a:effectLst/>
        </p:spPr>
        <p:txBody>
          <a:bodyPr lIns="0" tIns="0" rIns="0" bIns="0" anchor="ctr"/>
          <a:lstStyle/>
          <a:p>
            <a:pPr marL="901700">
              <a:spcBef>
                <a:spcPct val="20000"/>
              </a:spcBef>
              <a:buClr>
                <a:srgbClr val="800000"/>
              </a:buClr>
              <a:buSzPct val="80000"/>
              <a:buFont typeface="Wingdings" pitchFamily="2" charset="2"/>
              <a:buNone/>
            </a:pPr>
            <a:r>
              <a:rPr lang="el-GR" b="1" dirty="0">
                <a:solidFill>
                  <a:srgbClr val="C00000"/>
                </a:solidFill>
              </a:rPr>
              <a:t>800.000</a:t>
            </a:r>
          </a:p>
        </p:txBody>
      </p:sp>
      <p:sp>
        <p:nvSpPr>
          <p:cNvPr id="24581" name="Rectangle 5"/>
          <p:cNvSpPr>
            <a:spLocks noChangeArrowheads="1"/>
          </p:cNvSpPr>
          <p:nvPr/>
        </p:nvSpPr>
        <p:spPr bwMode="auto">
          <a:xfrm>
            <a:off x="1395413" y="4645025"/>
            <a:ext cx="1917700" cy="936625"/>
          </a:xfrm>
          <a:prstGeom prst="rect">
            <a:avLst/>
          </a:prstGeom>
          <a:noFill/>
          <a:ln w="9525">
            <a:noFill/>
            <a:miter lim="800000"/>
            <a:headEnd/>
            <a:tailEnd/>
          </a:ln>
          <a:effectLst/>
        </p:spPr>
        <p:txBody>
          <a:bodyPr lIns="0" tIns="0" rIns="0" bIns="0" anchor="ctr"/>
          <a:lstStyle/>
          <a:p>
            <a:pPr>
              <a:spcBef>
                <a:spcPct val="20000"/>
              </a:spcBef>
              <a:buClr>
                <a:srgbClr val="800000"/>
              </a:buClr>
              <a:buSzPct val="80000"/>
              <a:buFont typeface="Wingdings" pitchFamily="2" charset="2"/>
              <a:buNone/>
            </a:pPr>
            <a:r>
              <a:rPr lang="el-GR" b="1" dirty="0">
                <a:solidFill>
                  <a:srgbClr val="000000"/>
                </a:solidFill>
              </a:rPr>
              <a:t>Υπόλοιπο μετά </a:t>
            </a:r>
            <a:br>
              <a:rPr lang="el-GR" b="1" dirty="0">
                <a:solidFill>
                  <a:srgbClr val="000000"/>
                </a:solidFill>
              </a:rPr>
            </a:br>
            <a:r>
              <a:rPr lang="el-GR" b="1" dirty="0">
                <a:solidFill>
                  <a:srgbClr val="000000"/>
                </a:solidFill>
              </a:rPr>
              <a:t>τις απομειώσεις</a:t>
            </a:r>
          </a:p>
        </p:txBody>
      </p:sp>
      <p:sp>
        <p:nvSpPr>
          <p:cNvPr id="24582" name="Rectangle 6"/>
          <p:cNvSpPr>
            <a:spLocks noChangeArrowheads="1"/>
          </p:cNvSpPr>
          <p:nvPr/>
        </p:nvSpPr>
        <p:spPr bwMode="auto">
          <a:xfrm>
            <a:off x="322263" y="4645025"/>
            <a:ext cx="1073150" cy="936625"/>
          </a:xfrm>
          <a:prstGeom prst="rect">
            <a:avLst/>
          </a:prstGeom>
          <a:noFill/>
          <a:ln w="9525">
            <a:noFill/>
            <a:miter lim="800000"/>
            <a:headEnd/>
            <a:tailEnd/>
          </a:ln>
          <a:effectLst/>
        </p:spPr>
        <p:txBody>
          <a:bodyPr lIns="0" tIns="0" rIns="0" bIns="0" anchor="ctr"/>
          <a:lstStyle/>
          <a:p>
            <a:pPr algn="ctr">
              <a:spcBef>
                <a:spcPct val="20000"/>
              </a:spcBef>
              <a:buClr>
                <a:srgbClr val="800000"/>
              </a:buClr>
              <a:buSzPct val="80000"/>
              <a:buFont typeface="Wingdings" pitchFamily="2" charset="2"/>
              <a:buNone/>
            </a:pPr>
            <a:endParaRPr lang="el-GR" sz="2400" dirty="0">
              <a:solidFill>
                <a:srgbClr val="000000"/>
              </a:solidFill>
            </a:endParaRPr>
          </a:p>
        </p:txBody>
      </p:sp>
      <p:sp>
        <p:nvSpPr>
          <p:cNvPr id="24583" name="Rectangle 7"/>
          <p:cNvSpPr>
            <a:spLocks noChangeArrowheads="1"/>
          </p:cNvSpPr>
          <p:nvPr/>
        </p:nvSpPr>
        <p:spPr bwMode="auto">
          <a:xfrm>
            <a:off x="6186488" y="3706813"/>
            <a:ext cx="2003425" cy="938212"/>
          </a:xfrm>
          <a:prstGeom prst="rect">
            <a:avLst/>
          </a:prstGeom>
          <a:noFill/>
          <a:ln w="9525">
            <a:noFill/>
            <a:miter lim="800000"/>
            <a:headEnd/>
            <a:tailEnd/>
          </a:ln>
          <a:effectLst/>
        </p:spPr>
        <p:txBody>
          <a:bodyPr lIns="0" tIns="0" rIns="0" bIns="0" anchor="ctr"/>
          <a:lstStyle/>
          <a:p>
            <a:pPr marL="901700">
              <a:spcBef>
                <a:spcPct val="20000"/>
              </a:spcBef>
              <a:buClr>
                <a:srgbClr val="800000"/>
              </a:buClr>
              <a:buSzPct val="80000"/>
              <a:buFont typeface="Wingdings" pitchFamily="2" charset="2"/>
              <a:buNone/>
            </a:pPr>
            <a:r>
              <a:rPr lang="el-GR" dirty="0">
                <a:solidFill>
                  <a:srgbClr val="000000"/>
                </a:solidFill>
              </a:rPr>
              <a:t>-</a:t>
            </a:r>
          </a:p>
        </p:txBody>
      </p:sp>
      <p:sp>
        <p:nvSpPr>
          <p:cNvPr id="24584" name="Rectangle 8"/>
          <p:cNvSpPr>
            <a:spLocks noChangeArrowheads="1"/>
          </p:cNvSpPr>
          <p:nvPr/>
        </p:nvSpPr>
        <p:spPr bwMode="auto">
          <a:xfrm>
            <a:off x="3313113" y="3833813"/>
            <a:ext cx="2392362" cy="938212"/>
          </a:xfrm>
          <a:prstGeom prst="rect">
            <a:avLst/>
          </a:prstGeom>
          <a:noFill/>
          <a:ln w="9525">
            <a:noFill/>
            <a:miter lim="800000"/>
            <a:headEnd/>
            <a:tailEnd/>
          </a:ln>
          <a:effectLst/>
        </p:spPr>
        <p:txBody>
          <a:bodyPr lIns="0" tIns="0" rIns="0" bIns="0" anchor="ctr"/>
          <a:lstStyle/>
          <a:p>
            <a:pPr marL="808038">
              <a:spcBef>
                <a:spcPct val="20000"/>
              </a:spcBef>
              <a:buClr>
                <a:srgbClr val="800000"/>
              </a:buClr>
              <a:buSzPct val="80000"/>
              <a:buFont typeface="Wingdings" pitchFamily="2" charset="2"/>
              <a:buNone/>
            </a:pPr>
            <a:r>
              <a:rPr lang="el-GR" b="1" dirty="0">
                <a:solidFill>
                  <a:srgbClr val="C00000"/>
                </a:solidFill>
              </a:rPr>
              <a:t>(200.000</a:t>
            </a:r>
            <a:r>
              <a:rPr lang="el-GR" dirty="0">
                <a:solidFill>
                  <a:srgbClr val="000000"/>
                </a:solidFill>
              </a:rPr>
              <a:t>)</a:t>
            </a:r>
          </a:p>
        </p:txBody>
      </p:sp>
      <p:sp>
        <p:nvSpPr>
          <p:cNvPr id="24585" name="Rectangle 9"/>
          <p:cNvSpPr>
            <a:spLocks noChangeArrowheads="1"/>
          </p:cNvSpPr>
          <p:nvPr/>
        </p:nvSpPr>
        <p:spPr bwMode="auto">
          <a:xfrm>
            <a:off x="1395413" y="3706813"/>
            <a:ext cx="1917700" cy="938212"/>
          </a:xfrm>
          <a:prstGeom prst="rect">
            <a:avLst/>
          </a:prstGeom>
          <a:noFill/>
          <a:ln w="9525">
            <a:noFill/>
            <a:miter lim="800000"/>
            <a:headEnd/>
            <a:tailEnd/>
          </a:ln>
          <a:effectLst/>
        </p:spPr>
        <p:txBody>
          <a:bodyPr lIns="0" tIns="0" rIns="0" bIns="0" anchor="ctr"/>
          <a:lstStyle/>
          <a:p>
            <a:pPr>
              <a:spcBef>
                <a:spcPct val="20000"/>
              </a:spcBef>
              <a:buClr>
                <a:srgbClr val="800000"/>
              </a:buClr>
              <a:buSzPct val="80000"/>
              <a:buFont typeface="Wingdings" pitchFamily="2" charset="2"/>
              <a:buNone/>
            </a:pPr>
            <a:r>
              <a:rPr lang="el-GR" b="1" dirty="0">
                <a:solidFill>
                  <a:srgbClr val="000000"/>
                </a:solidFill>
              </a:rPr>
              <a:t>Συσσωρευμένες απομειώσεις</a:t>
            </a:r>
          </a:p>
        </p:txBody>
      </p:sp>
      <p:sp>
        <p:nvSpPr>
          <p:cNvPr id="24586" name="Rectangle 10"/>
          <p:cNvSpPr>
            <a:spLocks noChangeArrowheads="1"/>
          </p:cNvSpPr>
          <p:nvPr/>
        </p:nvSpPr>
        <p:spPr bwMode="auto">
          <a:xfrm>
            <a:off x="322263" y="3706813"/>
            <a:ext cx="1073150" cy="938212"/>
          </a:xfrm>
          <a:prstGeom prst="rect">
            <a:avLst/>
          </a:prstGeom>
          <a:noFill/>
          <a:ln w="9525">
            <a:noFill/>
            <a:miter lim="800000"/>
            <a:headEnd/>
            <a:tailEnd/>
          </a:ln>
          <a:effectLst/>
        </p:spPr>
        <p:txBody>
          <a:bodyPr lIns="0" tIns="0" rIns="0" bIns="0" anchor="ctr"/>
          <a:lstStyle/>
          <a:p>
            <a:pPr algn="ctr">
              <a:spcBef>
                <a:spcPct val="20000"/>
              </a:spcBef>
              <a:buClr>
                <a:srgbClr val="800000"/>
              </a:buClr>
              <a:buSzPct val="80000"/>
              <a:buFont typeface="Wingdings" pitchFamily="2" charset="2"/>
              <a:buNone/>
            </a:pPr>
            <a:r>
              <a:rPr lang="el-GR" b="1" dirty="0">
                <a:solidFill>
                  <a:srgbClr val="000000"/>
                </a:solidFill>
              </a:rPr>
              <a:t>02</a:t>
            </a:r>
            <a:endParaRPr lang="el-GR" sz="2400" b="1" dirty="0">
              <a:solidFill>
                <a:srgbClr val="000000"/>
              </a:solidFill>
            </a:endParaRPr>
          </a:p>
        </p:txBody>
      </p:sp>
      <p:sp>
        <p:nvSpPr>
          <p:cNvPr id="24587" name="Rectangle 11"/>
          <p:cNvSpPr>
            <a:spLocks noChangeArrowheads="1"/>
          </p:cNvSpPr>
          <p:nvPr/>
        </p:nvSpPr>
        <p:spPr bwMode="auto">
          <a:xfrm>
            <a:off x="6186488" y="2820988"/>
            <a:ext cx="2003425" cy="885825"/>
          </a:xfrm>
          <a:prstGeom prst="rect">
            <a:avLst/>
          </a:prstGeom>
          <a:noFill/>
          <a:ln w="9525">
            <a:noFill/>
            <a:miter lim="800000"/>
            <a:headEnd/>
            <a:tailEnd/>
          </a:ln>
          <a:effectLst/>
        </p:spPr>
        <p:txBody>
          <a:bodyPr lIns="0" tIns="0" rIns="0" bIns="0" anchor="ctr"/>
          <a:lstStyle/>
          <a:p>
            <a:pPr marL="542925">
              <a:spcBef>
                <a:spcPct val="20000"/>
              </a:spcBef>
              <a:buClr>
                <a:srgbClr val="800000"/>
              </a:buClr>
              <a:buSzPct val="80000"/>
              <a:buFont typeface="Wingdings" pitchFamily="2" charset="2"/>
              <a:buNone/>
            </a:pPr>
            <a:r>
              <a:rPr lang="el-GR" b="1" dirty="0">
                <a:solidFill>
                  <a:srgbClr val="0000FF"/>
                </a:solidFill>
              </a:rPr>
              <a:t>800.000</a:t>
            </a:r>
          </a:p>
        </p:txBody>
      </p:sp>
      <p:sp>
        <p:nvSpPr>
          <p:cNvPr id="24588" name="Rectangle 12"/>
          <p:cNvSpPr>
            <a:spLocks noChangeArrowheads="1"/>
          </p:cNvSpPr>
          <p:nvPr/>
        </p:nvSpPr>
        <p:spPr bwMode="auto">
          <a:xfrm>
            <a:off x="3313113" y="2820988"/>
            <a:ext cx="2392362" cy="885825"/>
          </a:xfrm>
          <a:prstGeom prst="rect">
            <a:avLst/>
          </a:prstGeom>
          <a:noFill/>
          <a:ln w="9525">
            <a:noFill/>
            <a:miter lim="800000"/>
            <a:headEnd/>
            <a:tailEnd/>
          </a:ln>
          <a:effectLst/>
        </p:spPr>
        <p:txBody>
          <a:bodyPr lIns="0" tIns="0" rIns="0" bIns="0" anchor="ctr"/>
          <a:lstStyle/>
          <a:p>
            <a:pPr marL="715963">
              <a:spcBef>
                <a:spcPct val="20000"/>
              </a:spcBef>
              <a:buClr>
                <a:srgbClr val="800000"/>
              </a:buClr>
              <a:buSzPct val="80000"/>
              <a:buFont typeface="Wingdings" pitchFamily="2" charset="2"/>
              <a:buNone/>
            </a:pPr>
            <a:r>
              <a:rPr lang="el-GR" b="1" dirty="0">
                <a:solidFill>
                  <a:srgbClr val="C00000"/>
                </a:solidFill>
              </a:rPr>
              <a:t>1.000.000</a:t>
            </a:r>
          </a:p>
        </p:txBody>
      </p:sp>
      <p:sp>
        <p:nvSpPr>
          <p:cNvPr id="24589" name="Rectangle 13"/>
          <p:cNvSpPr>
            <a:spLocks noChangeArrowheads="1"/>
          </p:cNvSpPr>
          <p:nvPr/>
        </p:nvSpPr>
        <p:spPr bwMode="auto">
          <a:xfrm>
            <a:off x="1395413" y="2820988"/>
            <a:ext cx="1917700" cy="885825"/>
          </a:xfrm>
          <a:prstGeom prst="rect">
            <a:avLst/>
          </a:prstGeom>
          <a:noFill/>
          <a:ln w="9525">
            <a:noFill/>
            <a:miter lim="800000"/>
            <a:headEnd/>
            <a:tailEnd/>
          </a:ln>
          <a:effectLst/>
        </p:spPr>
        <p:txBody>
          <a:bodyPr lIns="0" tIns="0" rIns="0" bIns="0" anchor="ctr"/>
          <a:lstStyle/>
          <a:p>
            <a:pPr>
              <a:spcBef>
                <a:spcPct val="20000"/>
              </a:spcBef>
              <a:buClr>
                <a:srgbClr val="800000"/>
              </a:buClr>
              <a:buSzPct val="80000"/>
              <a:buFont typeface="Wingdings" pitchFamily="2" charset="2"/>
              <a:buNone/>
            </a:pPr>
            <a:r>
              <a:rPr lang="el-GR" b="1" dirty="0">
                <a:solidFill>
                  <a:srgbClr val="000000"/>
                </a:solidFill>
              </a:rPr>
              <a:t>Υπόλοιπο δανείου</a:t>
            </a:r>
          </a:p>
        </p:txBody>
      </p:sp>
      <p:sp>
        <p:nvSpPr>
          <p:cNvPr id="24590" name="Rectangle 14"/>
          <p:cNvSpPr>
            <a:spLocks noChangeArrowheads="1"/>
          </p:cNvSpPr>
          <p:nvPr/>
        </p:nvSpPr>
        <p:spPr bwMode="auto">
          <a:xfrm>
            <a:off x="322263" y="2820988"/>
            <a:ext cx="1073150" cy="885825"/>
          </a:xfrm>
          <a:prstGeom prst="rect">
            <a:avLst/>
          </a:prstGeom>
          <a:noFill/>
          <a:ln w="9525">
            <a:noFill/>
            <a:miter lim="800000"/>
            <a:headEnd/>
            <a:tailEnd/>
          </a:ln>
          <a:effectLst/>
        </p:spPr>
        <p:txBody>
          <a:bodyPr lIns="0" tIns="0" rIns="0" bIns="0" anchor="ctr"/>
          <a:lstStyle/>
          <a:p>
            <a:pPr algn="ctr">
              <a:spcBef>
                <a:spcPct val="20000"/>
              </a:spcBef>
              <a:buClr>
                <a:srgbClr val="800000"/>
              </a:buClr>
              <a:buSzPct val="80000"/>
              <a:buFont typeface="Wingdings" pitchFamily="2" charset="2"/>
              <a:buNone/>
            </a:pPr>
            <a:r>
              <a:rPr lang="el-GR" b="1" dirty="0">
                <a:solidFill>
                  <a:srgbClr val="000000"/>
                </a:solidFill>
              </a:rPr>
              <a:t>01</a:t>
            </a:r>
          </a:p>
        </p:txBody>
      </p:sp>
      <p:sp>
        <p:nvSpPr>
          <p:cNvPr id="24591" name="Rectangle 15"/>
          <p:cNvSpPr>
            <a:spLocks noChangeArrowheads="1"/>
          </p:cNvSpPr>
          <p:nvPr/>
        </p:nvSpPr>
        <p:spPr bwMode="auto">
          <a:xfrm>
            <a:off x="6034088" y="1196752"/>
            <a:ext cx="2003425" cy="1624236"/>
          </a:xfrm>
          <a:prstGeom prst="rect">
            <a:avLst/>
          </a:prstGeom>
          <a:noFill/>
          <a:ln w="9525">
            <a:noFill/>
            <a:miter lim="800000"/>
            <a:headEnd/>
            <a:tailEnd/>
          </a:ln>
          <a:effectLst/>
        </p:spPr>
        <p:txBody>
          <a:bodyPr lIns="0" tIns="0" rIns="0" bIns="0" anchor="ctr"/>
          <a:lstStyle/>
          <a:p>
            <a:pPr algn="ctr">
              <a:buClr>
                <a:srgbClr val="800000"/>
              </a:buClr>
              <a:buSzPct val="80000"/>
              <a:buFont typeface="Wingdings" pitchFamily="2" charset="2"/>
              <a:buNone/>
            </a:pPr>
            <a:r>
              <a:rPr lang="el-GR" sz="2000" b="1" dirty="0">
                <a:solidFill>
                  <a:srgbClr val="000000"/>
                </a:solidFill>
              </a:rPr>
              <a:t>Α</a:t>
            </a:r>
            <a:r>
              <a:rPr lang="el-GR" sz="2000" b="1" dirty="0" smtClean="0">
                <a:solidFill>
                  <a:srgbClr val="000000"/>
                </a:solidFill>
              </a:rPr>
              <a:t>΄ εκδοχή</a:t>
            </a:r>
            <a:endParaRPr lang="el-GR" sz="2000" b="1" dirty="0">
              <a:solidFill>
                <a:srgbClr val="000000"/>
              </a:solidFill>
            </a:endParaRPr>
          </a:p>
          <a:p>
            <a:pPr algn="ctr">
              <a:buClr>
                <a:srgbClr val="800000"/>
              </a:buClr>
              <a:buSzPct val="80000"/>
              <a:buFont typeface="Wingdings" pitchFamily="2" charset="2"/>
              <a:buNone/>
            </a:pPr>
            <a:r>
              <a:rPr lang="el-GR" sz="2000" b="1" dirty="0">
                <a:solidFill>
                  <a:srgbClr val="000000"/>
                </a:solidFill>
              </a:rPr>
              <a:t>Άμεση διαγραφή</a:t>
            </a:r>
          </a:p>
          <a:p>
            <a:pPr algn="ctr">
              <a:buClr>
                <a:srgbClr val="800000"/>
              </a:buClr>
              <a:buSzPct val="80000"/>
              <a:buFont typeface="Wingdings" pitchFamily="2" charset="2"/>
              <a:buNone/>
            </a:pPr>
            <a:r>
              <a:rPr lang="el-GR" sz="2000" b="1" dirty="0">
                <a:solidFill>
                  <a:srgbClr val="000000"/>
                </a:solidFill>
              </a:rPr>
              <a:t>ποσών απομείωσης</a:t>
            </a:r>
          </a:p>
        </p:txBody>
      </p:sp>
      <p:sp>
        <p:nvSpPr>
          <p:cNvPr id="24592" name="Rectangle 16"/>
          <p:cNvSpPr>
            <a:spLocks noChangeArrowheads="1"/>
          </p:cNvSpPr>
          <p:nvPr/>
        </p:nvSpPr>
        <p:spPr bwMode="auto">
          <a:xfrm>
            <a:off x="3313113" y="1196752"/>
            <a:ext cx="2392362" cy="1624236"/>
          </a:xfrm>
          <a:prstGeom prst="rect">
            <a:avLst/>
          </a:prstGeom>
          <a:noFill/>
          <a:ln w="9525">
            <a:noFill/>
            <a:miter lim="800000"/>
            <a:headEnd/>
            <a:tailEnd/>
          </a:ln>
          <a:effectLst/>
        </p:spPr>
        <p:txBody>
          <a:bodyPr lIns="0" tIns="0" rIns="0" bIns="0" anchor="ctr"/>
          <a:lstStyle/>
          <a:p>
            <a:pPr algn="ctr">
              <a:buClr>
                <a:srgbClr val="800000"/>
              </a:buClr>
              <a:buSzPct val="80000"/>
              <a:buFont typeface="Wingdings" pitchFamily="2" charset="2"/>
              <a:buNone/>
            </a:pPr>
            <a:r>
              <a:rPr lang="el-GR" sz="2000" b="1" dirty="0">
                <a:solidFill>
                  <a:srgbClr val="000000"/>
                </a:solidFill>
              </a:rPr>
              <a:t>Β</a:t>
            </a:r>
            <a:r>
              <a:rPr lang="el-GR" sz="2000" b="1" dirty="0" smtClean="0">
                <a:solidFill>
                  <a:srgbClr val="000000"/>
                </a:solidFill>
              </a:rPr>
              <a:t>΄ εκδοχή</a:t>
            </a:r>
            <a:endParaRPr lang="el-GR" sz="2000" b="1" dirty="0">
              <a:solidFill>
                <a:srgbClr val="000000"/>
              </a:solidFill>
            </a:endParaRPr>
          </a:p>
          <a:p>
            <a:pPr algn="ctr">
              <a:buClr>
                <a:srgbClr val="800000"/>
              </a:buClr>
              <a:buSzPct val="80000"/>
              <a:buFont typeface="Wingdings" pitchFamily="2" charset="2"/>
              <a:buNone/>
            </a:pPr>
            <a:r>
              <a:rPr lang="el-GR" sz="2000" b="1" dirty="0">
                <a:solidFill>
                  <a:srgbClr val="000000"/>
                </a:solidFill>
              </a:rPr>
              <a:t>Χωριστή παρακολούθηση</a:t>
            </a:r>
          </a:p>
          <a:p>
            <a:pPr algn="ctr">
              <a:buClr>
                <a:srgbClr val="800000"/>
              </a:buClr>
              <a:buSzPct val="80000"/>
              <a:buFont typeface="Wingdings" pitchFamily="2" charset="2"/>
              <a:buNone/>
            </a:pPr>
            <a:r>
              <a:rPr lang="el-GR" sz="2000" b="1" dirty="0">
                <a:solidFill>
                  <a:srgbClr val="000000"/>
                </a:solidFill>
              </a:rPr>
              <a:t>των συσσωρευμένων αποσβέσεων</a:t>
            </a:r>
          </a:p>
        </p:txBody>
      </p:sp>
      <p:sp>
        <p:nvSpPr>
          <p:cNvPr id="24593" name="Rectangle 17"/>
          <p:cNvSpPr>
            <a:spLocks noChangeArrowheads="1"/>
          </p:cNvSpPr>
          <p:nvPr/>
        </p:nvSpPr>
        <p:spPr bwMode="auto">
          <a:xfrm>
            <a:off x="1395413" y="1697038"/>
            <a:ext cx="1917700" cy="1123950"/>
          </a:xfrm>
          <a:prstGeom prst="rect">
            <a:avLst/>
          </a:prstGeom>
          <a:noFill/>
          <a:ln w="9525">
            <a:noFill/>
            <a:miter lim="800000"/>
            <a:headEnd/>
            <a:tailEnd/>
          </a:ln>
          <a:effectLst/>
        </p:spPr>
        <p:txBody>
          <a:bodyPr lIns="0" tIns="0" rIns="0" bIns="0" anchor="ctr"/>
          <a:lstStyle/>
          <a:p>
            <a:pPr marL="342900" indent="-342900" algn="ctr">
              <a:buClr>
                <a:srgbClr val="800000"/>
              </a:buClr>
              <a:buSzPct val="80000"/>
              <a:buFont typeface="Wingdings" pitchFamily="2" charset="2"/>
              <a:buNone/>
            </a:pPr>
            <a:r>
              <a:rPr lang="el-GR" sz="2000" b="1" dirty="0">
                <a:solidFill>
                  <a:srgbClr val="000000"/>
                </a:solidFill>
              </a:rPr>
              <a:t>Αιτιολογία</a:t>
            </a:r>
          </a:p>
        </p:txBody>
      </p:sp>
      <p:sp>
        <p:nvSpPr>
          <p:cNvPr id="24594" name="Rectangle 18"/>
          <p:cNvSpPr>
            <a:spLocks noChangeArrowheads="1"/>
          </p:cNvSpPr>
          <p:nvPr/>
        </p:nvSpPr>
        <p:spPr bwMode="auto">
          <a:xfrm>
            <a:off x="322263" y="1697038"/>
            <a:ext cx="1073150" cy="1123950"/>
          </a:xfrm>
          <a:prstGeom prst="rect">
            <a:avLst/>
          </a:prstGeom>
          <a:noFill/>
          <a:ln w="9525">
            <a:noFill/>
            <a:miter lim="800000"/>
            <a:headEnd/>
            <a:tailEnd/>
          </a:ln>
          <a:effectLst/>
        </p:spPr>
        <p:txBody>
          <a:bodyPr lIns="0" tIns="0" rIns="0" bIns="0" anchor="ctr"/>
          <a:lstStyle/>
          <a:p>
            <a:pPr marL="342900" indent="-342900" algn="ctr">
              <a:buClr>
                <a:srgbClr val="800000"/>
              </a:buClr>
              <a:buSzPct val="80000"/>
              <a:buFont typeface="Wingdings" pitchFamily="2" charset="2"/>
              <a:buNone/>
            </a:pPr>
            <a:r>
              <a:rPr lang="el-GR" sz="2000" b="1" dirty="0">
                <a:solidFill>
                  <a:srgbClr val="000000"/>
                </a:solidFill>
              </a:rPr>
              <a:t>Κωδικός</a:t>
            </a:r>
          </a:p>
        </p:txBody>
      </p:sp>
      <p:sp>
        <p:nvSpPr>
          <p:cNvPr id="24595" name="Line 19"/>
          <p:cNvSpPr>
            <a:spLocks noChangeShapeType="1"/>
          </p:cNvSpPr>
          <p:nvPr/>
        </p:nvSpPr>
        <p:spPr bwMode="auto">
          <a:xfrm>
            <a:off x="322263" y="1697038"/>
            <a:ext cx="1073150" cy="0"/>
          </a:xfrm>
          <a:prstGeom prst="line">
            <a:avLst/>
          </a:prstGeom>
          <a:noFill/>
          <a:ln w="12700" cap="rnd">
            <a:noFill/>
            <a:round/>
            <a:headEnd/>
            <a:tailEnd/>
          </a:ln>
          <a:effectLst/>
        </p:spPr>
        <p:txBody>
          <a:bodyPr/>
          <a:lstStyle/>
          <a:p>
            <a:endParaRPr lang="el-GR" dirty="0"/>
          </a:p>
        </p:txBody>
      </p:sp>
      <p:sp>
        <p:nvSpPr>
          <p:cNvPr id="24596" name="Line 20"/>
          <p:cNvSpPr>
            <a:spLocks noChangeShapeType="1"/>
          </p:cNvSpPr>
          <p:nvPr/>
        </p:nvSpPr>
        <p:spPr bwMode="auto">
          <a:xfrm>
            <a:off x="322263" y="5581650"/>
            <a:ext cx="1073150" cy="0"/>
          </a:xfrm>
          <a:prstGeom prst="line">
            <a:avLst/>
          </a:prstGeom>
          <a:noFill/>
          <a:ln w="12700" cap="rnd">
            <a:noFill/>
            <a:round/>
            <a:headEnd/>
            <a:tailEnd/>
          </a:ln>
          <a:effectLst/>
        </p:spPr>
        <p:txBody>
          <a:bodyPr/>
          <a:lstStyle/>
          <a:p>
            <a:endParaRPr lang="el-GR" dirty="0"/>
          </a:p>
        </p:txBody>
      </p:sp>
      <p:sp>
        <p:nvSpPr>
          <p:cNvPr id="24597" name="Line 21"/>
          <p:cNvSpPr>
            <a:spLocks noChangeShapeType="1"/>
          </p:cNvSpPr>
          <p:nvPr/>
        </p:nvSpPr>
        <p:spPr bwMode="auto">
          <a:xfrm>
            <a:off x="322263" y="1697038"/>
            <a:ext cx="0" cy="1123950"/>
          </a:xfrm>
          <a:prstGeom prst="line">
            <a:avLst/>
          </a:prstGeom>
          <a:noFill/>
          <a:ln w="12700" cap="rnd">
            <a:noFill/>
            <a:round/>
            <a:headEnd/>
            <a:tailEnd/>
          </a:ln>
          <a:effectLst/>
        </p:spPr>
        <p:txBody>
          <a:bodyPr/>
          <a:lstStyle/>
          <a:p>
            <a:endParaRPr lang="el-GR" dirty="0"/>
          </a:p>
        </p:txBody>
      </p:sp>
      <p:sp>
        <p:nvSpPr>
          <p:cNvPr id="24598" name="Line 22"/>
          <p:cNvSpPr>
            <a:spLocks noChangeShapeType="1"/>
          </p:cNvSpPr>
          <p:nvPr/>
        </p:nvSpPr>
        <p:spPr bwMode="auto">
          <a:xfrm>
            <a:off x="7708900" y="1697038"/>
            <a:ext cx="0" cy="1123950"/>
          </a:xfrm>
          <a:prstGeom prst="line">
            <a:avLst/>
          </a:prstGeom>
          <a:noFill/>
          <a:ln w="12700" cap="rnd">
            <a:noFill/>
            <a:round/>
            <a:headEnd/>
            <a:tailEnd/>
          </a:ln>
          <a:effectLst/>
        </p:spPr>
        <p:txBody>
          <a:bodyPr/>
          <a:lstStyle/>
          <a:p>
            <a:endParaRPr lang="el-GR" dirty="0"/>
          </a:p>
        </p:txBody>
      </p:sp>
      <p:sp>
        <p:nvSpPr>
          <p:cNvPr id="24599" name="Line 23"/>
          <p:cNvSpPr>
            <a:spLocks noChangeShapeType="1"/>
          </p:cNvSpPr>
          <p:nvPr/>
        </p:nvSpPr>
        <p:spPr bwMode="auto">
          <a:xfrm>
            <a:off x="1395413" y="1697038"/>
            <a:ext cx="1917700" cy="0"/>
          </a:xfrm>
          <a:prstGeom prst="line">
            <a:avLst/>
          </a:prstGeom>
          <a:noFill/>
          <a:ln w="12700" cap="rnd">
            <a:noFill/>
            <a:round/>
            <a:headEnd/>
            <a:tailEnd/>
          </a:ln>
          <a:effectLst/>
        </p:spPr>
        <p:txBody>
          <a:bodyPr/>
          <a:lstStyle/>
          <a:p>
            <a:endParaRPr lang="el-GR" dirty="0"/>
          </a:p>
        </p:txBody>
      </p:sp>
      <p:sp>
        <p:nvSpPr>
          <p:cNvPr id="24600" name="Line 24"/>
          <p:cNvSpPr>
            <a:spLocks noChangeShapeType="1"/>
          </p:cNvSpPr>
          <p:nvPr/>
        </p:nvSpPr>
        <p:spPr bwMode="auto">
          <a:xfrm>
            <a:off x="322263" y="2820988"/>
            <a:ext cx="0" cy="885825"/>
          </a:xfrm>
          <a:prstGeom prst="line">
            <a:avLst/>
          </a:prstGeom>
          <a:noFill/>
          <a:ln w="12700" cap="rnd">
            <a:noFill/>
            <a:round/>
            <a:headEnd/>
            <a:tailEnd/>
          </a:ln>
          <a:effectLst/>
        </p:spPr>
        <p:txBody>
          <a:bodyPr/>
          <a:lstStyle/>
          <a:p>
            <a:endParaRPr lang="el-GR" dirty="0"/>
          </a:p>
        </p:txBody>
      </p:sp>
      <p:sp>
        <p:nvSpPr>
          <p:cNvPr id="24601" name="Line 25"/>
          <p:cNvSpPr>
            <a:spLocks noChangeShapeType="1"/>
          </p:cNvSpPr>
          <p:nvPr/>
        </p:nvSpPr>
        <p:spPr bwMode="auto">
          <a:xfrm>
            <a:off x="3313113" y="1697038"/>
            <a:ext cx="2392362" cy="0"/>
          </a:xfrm>
          <a:prstGeom prst="line">
            <a:avLst/>
          </a:prstGeom>
          <a:noFill/>
          <a:ln w="12700" cap="rnd">
            <a:noFill/>
            <a:round/>
            <a:headEnd/>
            <a:tailEnd/>
          </a:ln>
          <a:effectLst/>
        </p:spPr>
        <p:txBody>
          <a:bodyPr/>
          <a:lstStyle/>
          <a:p>
            <a:endParaRPr lang="el-GR" dirty="0"/>
          </a:p>
        </p:txBody>
      </p:sp>
      <p:sp>
        <p:nvSpPr>
          <p:cNvPr id="24602" name="Line 26"/>
          <p:cNvSpPr>
            <a:spLocks noChangeShapeType="1"/>
          </p:cNvSpPr>
          <p:nvPr/>
        </p:nvSpPr>
        <p:spPr bwMode="auto">
          <a:xfrm>
            <a:off x="5705475" y="1697038"/>
            <a:ext cx="2003425" cy="0"/>
          </a:xfrm>
          <a:prstGeom prst="line">
            <a:avLst/>
          </a:prstGeom>
          <a:noFill/>
          <a:ln w="12700" cap="rnd">
            <a:noFill/>
            <a:round/>
            <a:headEnd/>
            <a:tailEnd/>
          </a:ln>
          <a:effectLst/>
        </p:spPr>
        <p:txBody>
          <a:bodyPr/>
          <a:lstStyle/>
          <a:p>
            <a:endParaRPr lang="el-GR" dirty="0"/>
          </a:p>
        </p:txBody>
      </p:sp>
      <p:sp>
        <p:nvSpPr>
          <p:cNvPr id="24603" name="Line 27"/>
          <p:cNvSpPr>
            <a:spLocks noChangeShapeType="1"/>
          </p:cNvSpPr>
          <p:nvPr/>
        </p:nvSpPr>
        <p:spPr bwMode="auto">
          <a:xfrm>
            <a:off x="7708900" y="2820988"/>
            <a:ext cx="0" cy="885825"/>
          </a:xfrm>
          <a:prstGeom prst="line">
            <a:avLst/>
          </a:prstGeom>
          <a:noFill/>
          <a:ln w="12700" cap="rnd">
            <a:noFill/>
            <a:round/>
            <a:headEnd/>
            <a:tailEnd/>
          </a:ln>
          <a:effectLst/>
        </p:spPr>
        <p:txBody>
          <a:bodyPr/>
          <a:lstStyle/>
          <a:p>
            <a:endParaRPr lang="el-GR" dirty="0"/>
          </a:p>
        </p:txBody>
      </p:sp>
      <p:sp>
        <p:nvSpPr>
          <p:cNvPr id="24604" name="Line 28"/>
          <p:cNvSpPr>
            <a:spLocks noChangeShapeType="1"/>
          </p:cNvSpPr>
          <p:nvPr/>
        </p:nvSpPr>
        <p:spPr bwMode="auto">
          <a:xfrm>
            <a:off x="322263" y="3706813"/>
            <a:ext cx="0" cy="938212"/>
          </a:xfrm>
          <a:prstGeom prst="line">
            <a:avLst/>
          </a:prstGeom>
          <a:noFill/>
          <a:ln w="12700" cap="rnd">
            <a:noFill/>
            <a:round/>
            <a:headEnd/>
            <a:tailEnd/>
          </a:ln>
          <a:effectLst/>
        </p:spPr>
        <p:txBody>
          <a:bodyPr/>
          <a:lstStyle/>
          <a:p>
            <a:endParaRPr lang="el-GR" dirty="0"/>
          </a:p>
        </p:txBody>
      </p:sp>
      <p:sp>
        <p:nvSpPr>
          <p:cNvPr id="24605" name="Line 29"/>
          <p:cNvSpPr>
            <a:spLocks noChangeShapeType="1"/>
          </p:cNvSpPr>
          <p:nvPr/>
        </p:nvSpPr>
        <p:spPr bwMode="auto">
          <a:xfrm>
            <a:off x="7708900" y="3706813"/>
            <a:ext cx="0" cy="938212"/>
          </a:xfrm>
          <a:prstGeom prst="line">
            <a:avLst/>
          </a:prstGeom>
          <a:noFill/>
          <a:ln w="12700" cap="rnd">
            <a:noFill/>
            <a:round/>
            <a:headEnd/>
            <a:tailEnd/>
          </a:ln>
          <a:effectLst/>
        </p:spPr>
        <p:txBody>
          <a:bodyPr/>
          <a:lstStyle/>
          <a:p>
            <a:endParaRPr lang="el-GR" dirty="0"/>
          </a:p>
        </p:txBody>
      </p:sp>
      <p:sp>
        <p:nvSpPr>
          <p:cNvPr id="24606" name="Line 30"/>
          <p:cNvSpPr>
            <a:spLocks noChangeShapeType="1"/>
          </p:cNvSpPr>
          <p:nvPr/>
        </p:nvSpPr>
        <p:spPr bwMode="auto">
          <a:xfrm>
            <a:off x="322263" y="4645025"/>
            <a:ext cx="0" cy="936625"/>
          </a:xfrm>
          <a:prstGeom prst="line">
            <a:avLst/>
          </a:prstGeom>
          <a:noFill/>
          <a:ln w="12700" cap="rnd">
            <a:noFill/>
            <a:round/>
            <a:headEnd/>
            <a:tailEnd/>
          </a:ln>
          <a:effectLst/>
        </p:spPr>
        <p:txBody>
          <a:bodyPr/>
          <a:lstStyle/>
          <a:p>
            <a:endParaRPr lang="el-GR" dirty="0"/>
          </a:p>
        </p:txBody>
      </p:sp>
      <p:sp>
        <p:nvSpPr>
          <p:cNvPr id="24607" name="Line 31"/>
          <p:cNvSpPr>
            <a:spLocks noChangeShapeType="1"/>
          </p:cNvSpPr>
          <p:nvPr/>
        </p:nvSpPr>
        <p:spPr bwMode="auto">
          <a:xfrm>
            <a:off x="7708900" y="4645025"/>
            <a:ext cx="0" cy="936625"/>
          </a:xfrm>
          <a:prstGeom prst="line">
            <a:avLst/>
          </a:prstGeom>
          <a:noFill/>
          <a:ln w="12700" cap="rnd">
            <a:noFill/>
            <a:round/>
            <a:headEnd/>
            <a:tailEnd/>
          </a:ln>
          <a:effectLst/>
        </p:spPr>
        <p:txBody>
          <a:bodyPr/>
          <a:lstStyle/>
          <a:p>
            <a:endParaRPr lang="el-GR" dirty="0"/>
          </a:p>
        </p:txBody>
      </p:sp>
      <p:sp>
        <p:nvSpPr>
          <p:cNvPr id="24608" name="Line 32"/>
          <p:cNvSpPr>
            <a:spLocks noChangeShapeType="1"/>
          </p:cNvSpPr>
          <p:nvPr/>
        </p:nvSpPr>
        <p:spPr bwMode="auto">
          <a:xfrm>
            <a:off x="1395413" y="5581650"/>
            <a:ext cx="1917700" cy="0"/>
          </a:xfrm>
          <a:prstGeom prst="line">
            <a:avLst/>
          </a:prstGeom>
          <a:noFill/>
          <a:ln w="12700" cap="rnd">
            <a:noFill/>
            <a:round/>
            <a:headEnd/>
            <a:tailEnd/>
          </a:ln>
          <a:effectLst/>
        </p:spPr>
        <p:txBody>
          <a:bodyPr/>
          <a:lstStyle/>
          <a:p>
            <a:endParaRPr lang="el-GR" dirty="0"/>
          </a:p>
        </p:txBody>
      </p:sp>
      <p:sp>
        <p:nvSpPr>
          <p:cNvPr id="24609" name="Line 33"/>
          <p:cNvSpPr>
            <a:spLocks noChangeShapeType="1"/>
          </p:cNvSpPr>
          <p:nvPr/>
        </p:nvSpPr>
        <p:spPr bwMode="auto">
          <a:xfrm>
            <a:off x="3313113" y="5581650"/>
            <a:ext cx="2392362" cy="0"/>
          </a:xfrm>
          <a:prstGeom prst="line">
            <a:avLst/>
          </a:prstGeom>
          <a:noFill/>
          <a:ln w="12700" cap="rnd">
            <a:noFill/>
            <a:round/>
            <a:headEnd/>
            <a:tailEnd/>
          </a:ln>
          <a:effectLst/>
        </p:spPr>
        <p:txBody>
          <a:bodyPr/>
          <a:lstStyle/>
          <a:p>
            <a:endParaRPr lang="el-GR" dirty="0"/>
          </a:p>
        </p:txBody>
      </p:sp>
      <p:sp>
        <p:nvSpPr>
          <p:cNvPr id="24610" name="Line 34"/>
          <p:cNvSpPr>
            <a:spLocks noChangeShapeType="1"/>
          </p:cNvSpPr>
          <p:nvPr/>
        </p:nvSpPr>
        <p:spPr bwMode="auto">
          <a:xfrm>
            <a:off x="5705475" y="5581650"/>
            <a:ext cx="2003425" cy="0"/>
          </a:xfrm>
          <a:prstGeom prst="line">
            <a:avLst/>
          </a:prstGeom>
          <a:noFill/>
          <a:ln w="12700" cap="rnd">
            <a:noFill/>
            <a:round/>
            <a:headEnd/>
            <a:tailEnd/>
          </a:ln>
          <a:effectLst/>
        </p:spPr>
        <p:txBody>
          <a:bodyPr/>
          <a:lstStyle/>
          <a:p>
            <a:endParaRPr lang="el-GR" dirty="0"/>
          </a:p>
        </p:txBody>
      </p:sp>
      <p:sp>
        <p:nvSpPr>
          <p:cNvPr id="24611" name="Line 35"/>
          <p:cNvSpPr>
            <a:spLocks noChangeShapeType="1"/>
          </p:cNvSpPr>
          <p:nvPr/>
        </p:nvSpPr>
        <p:spPr bwMode="auto">
          <a:xfrm flipV="1">
            <a:off x="388938" y="2849563"/>
            <a:ext cx="863600" cy="1587"/>
          </a:xfrm>
          <a:prstGeom prst="line">
            <a:avLst/>
          </a:prstGeom>
          <a:noFill/>
          <a:ln w="12700">
            <a:solidFill>
              <a:srgbClr val="800000"/>
            </a:solidFill>
            <a:round/>
            <a:headEnd type="none" w="sm" len="sm"/>
            <a:tailEnd type="none" w="sm" len="sm"/>
          </a:ln>
        </p:spPr>
        <p:txBody>
          <a:bodyPr/>
          <a:lstStyle/>
          <a:p>
            <a:endParaRPr lang="el-GR" dirty="0"/>
          </a:p>
        </p:txBody>
      </p:sp>
      <p:sp>
        <p:nvSpPr>
          <p:cNvPr id="24612" name="Line 36"/>
          <p:cNvSpPr>
            <a:spLocks noChangeShapeType="1"/>
          </p:cNvSpPr>
          <p:nvPr/>
        </p:nvSpPr>
        <p:spPr bwMode="auto">
          <a:xfrm flipV="1">
            <a:off x="1385888" y="2849563"/>
            <a:ext cx="1927225" cy="0"/>
          </a:xfrm>
          <a:prstGeom prst="line">
            <a:avLst/>
          </a:prstGeom>
          <a:noFill/>
          <a:ln w="12700">
            <a:solidFill>
              <a:srgbClr val="800000"/>
            </a:solidFill>
            <a:round/>
            <a:headEnd type="none" w="sm" len="sm"/>
            <a:tailEnd type="none" w="sm" len="sm"/>
          </a:ln>
        </p:spPr>
        <p:txBody>
          <a:bodyPr/>
          <a:lstStyle/>
          <a:p>
            <a:endParaRPr lang="el-GR" dirty="0"/>
          </a:p>
        </p:txBody>
      </p:sp>
      <p:sp>
        <p:nvSpPr>
          <p:cNvPr id="24613" name="Line 37"/>
          <p:cNvSpPr>
            <a:spLocks noChangeShapeType="1"/>
          </p:cNvSpPr>
          <p:nvPr/>
        </p:nvSpPr>
        <p:spPr bwMode="auto">
          <a:xfrm flipV="1">
            <a:off x="3381375" y="2849563"/>
            <a:ext cx="2259013" cy="0"/>
          </a:xfrm>
          <a:prstGeom prst="line">
            <a:avLst/>
          </a:prstGeom>
          <a:noFill/>
          <a:ln w="12700">
            <a:solidFill>
              <a:srgbClr val="800000"/>
            </a:solidFill>
            <a:round/>
            <a:headEnd type="none" w="sm" len="sm"/>
            <a:tailEnd type="none" w="sm" len="sm"/>
          </a:ln>
        </p:spPr>
        <p:txBody>
          <a:bodyPr/>
          <a:lstStyle/>
          <a:p>
            <a:endParaRPr lang="el-GR" dirty="0"/>
          </a:p>
        </p:txBody>
      </p:sp>
      <p:sp>
        <p:nvSpPr>
          <p:cNvPr id="24614" name="Line 38"/>
          <p:cNvSpPr>
            <a:spLocks noChangeShapeType="1"/>
          </p:cNvSpPr>
          <p:nvPr/>
        </p:nvSpPr>
        <p:spPr bwMode="auto">
          <a:xfrm flipV="1">
            <a:off x="3379788" y="4708525"/>
            <a:ext cx="2259012" cy="0"/>
          </a:xfrm>
          <a:prstGeom prst="line">
            <a:avLst/>
          </a:prstGeom>
          <a:noFill/>
          <a:ln w="12700">
            <a:solidFill>
              <a:srgbClr val="990000"/>
            </a:solidFill>
            <a:round/>
            <a:headEnd type="none" w="sm" len="sm"/>
            <a:tailEnd type="none" w="sm" len="sm"/>
          </a:ln>
        </p:spPr>
        <p:txBody>
          <a:bodyPr/>
          <a:lstStyle/>
          <a:p>
            <a:endParaRPr lang="el-GR" dirty="0"/>
          </a:p>
        </p:txBody>
      </p:sp>
      <p:sp>
        <p:nvSpPr>
          <p:cNvPr id="24615" name="Line 39"/>
          <p:cNvSpPr>
            <a:spLocks noChangeShapeType="1"/>
          </p:cNvSpPr>
          <p:nvPr/>
        </p:nvSpPr>
        <p:spPr bwMode="auto">
          <a:xfrm flipV="1">
            <a:off x="3379788" y="5429250"/>
            <a:ext cx="2259012" cy="0"/>
          </a:xfrm>
          <a:prstGeom prst="line">
            <a:avLst/>
          </a:prstGeom>
          <a:noFill/>
          <a:ln w="38100" cmpd="dbl">
            <a:solidFill>
              <a:srgbClr val="990000"/>
            </a:solidFill>
            <a:round/>
            <a:headEnd type="none" w="sm" len="sm"/>
            <a:tailEnd type="none" w="sm" len="sm"/>
          </a:ln>
        </p:spPr>
        <p:txBody>
          <a:bodyPr/>
          <a:lstStyle/>
          <a:p>
            <a:endParaRPr lang="el-GR" dirty="0"/>
          </a:p>
        </p:txBody>
      </p:sp>
      <p:sp>
        <p:nvSpPr>
          <p:cNvPr id="24616" name="Line 40"/>
          <p:cNvSpPr>
            <a:spLocks noChangeShapeType="1"/>
          </p:cNvSpPr>
          <p:nvPr/>
        </p:nvSpPr>
        <p:spPr bwMode="auto">
          <a:xfrm flipV="1">
            <a:off x="6161088" y="2849563"/>
            <a:ext cx="1925637" cy="0"/>
          </a:xfrm>
          <a:prstGeom prst="line">
            <a:avLst/>
          </a:prstGeom>
          <a:noFill/>
          <a:ln w="12700">
            <a:solidFill>
              <a:srgbClr val="800000"/>
            </a:solidFill>
            <a:round/>
            <a:headEnd type="none" w="sm" len="sm"/>
            <a:tailEnd type="none" w="sm" len="sm"/>
          </a:ln>
        </p:spPr>
        <p:txBody>
          <a:bodyPr/>
          <a:lstStyle/>
          <a:p>
            <a:endParaRPr lang="el-GR" dirty="0"/>
          </a:p>
        </p:txBody>
      </p:sp>
      <p:sp>
        <p:nvSpPr>
          <p:cNvPr id="24617" name="Line 41"/>
          <p:cNvSpPr>
            <a:spLocks noChangeShapeType="1"/>
          </p:cNvSpPr>
          <p:nvPr/>
        </p:nvSpPr>
        <p:spPr bwMode="auto">
          <a:xfrm flipV="1">
            <a:off x="6100763" y="4708525"/>
            <a:ext cx="1928812" cy="0"/>
          </a:xfrm>
          <a:prstGeom prst="line">
            <a:avLst/>
          </a:prstGeom>
          <a:noFill/>
          <a:ln w="12700">
            <a:solidFill>
              <a:srgbClr val="800000"/>
            </a:solidFill>
            <a:round/>
            <a:headEnd type="none" w="sm" len="sm"/>
            <a:tailEnd type="none" w="sm" len="sm"/>
          </a:ln>
        </p:spPr>
        <p:txBody>
          <a:bodyPr/>
          <a:lstStyle/>
          <a:p>
            <a:endParaRPr lang="el-GR" dirty="0"/>
          </a:p>
        </p:txBody>
      </p:sp>
      <p:sp>
        <p:nvSpPr>
          <p:cNvPr id="24618" name="Line 42"/>
          <p:cNvSpPr>
            <a:spLocks noChangeShapeType="1"/>
          </p:cNvSpPr>
          <p:nvPr/>
        </p:nvSpPr>
        <p:spPr bwMode="auto">
          <a:xfrm flipV="1">
            <a:off x="6100763" y="5429250"/>
            <a:ext cx="1928812" cy="0"/>
          </a:xfrm>
          <a:prstGeom prst="line">
            <a:avLst/>
          </a:prstGeom>
          <a:noFill/>
          <a:ln w="38100" cmpd="dbl">
            <a:solidFill>
              <a:srgbClr val="990000"/>
            </a:solidFill>
            <a:round/>
            <a:headEnd type="none" w="sm" len="sm"/>
            <a:tailEnd type="none" w="sm" len="sm"/>
          </a:ln>
          <a:effectLst/>
        </p:spPr>
        <p:txBody>
          <a:bodyPr/>
          <a:lstStyle/>
          <a:p>
            <a:endParaRPr lang="el-GR" dirty="0"/>
          </a:p>
        </p:txBody>
      </p:sp>
    </p:spTree>
  </p:cSld>
  <p:clrMapOvr>
    <a:masterClrMapping/>
  </p:clrMapOvr>
  <p:transition spd="med">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562074"/>
          </a:xfrm>
        </p:spPr>
        <p:txBody>
          <a:bodyPr>
            <a:normAutofit fontScale="90000"/>
          </a:bodyPr>
          <a:lstStyle/>
          <a:p>
            <a:pPr eaLnBrk="1" hangingPunct="1"/>
            <a:r>
              <a:rPr lang="el-GR" sz="3000" b="1" dirty="0" smtClean="0">
                <a:solidFill>
                  <a:srgbClr val="C00000"/>
                </a:solidFill>
              </a:rPr>
              <a:t>Μη εξυπηρετούμενα δάνεια και ζημίες απομείωσης</a:t>
            </a:r>
          </a:p>
        </p:txBody>
      </p:sp>
      <p:sp>
        <p:nvSpPr>
          <p:cNvPr id="25603" name="Rectangle 3"/>
          <p:cNvSpPr>
            <a:spLocks noGrp="1" noChangeArrowheads="1"/>
          </p:cNvSpPr>
          <p:nvPr>
            <p:ph type="body" idx="1"/>
          </p:nvPr>
        </p:nvSpPr>
        <p:spPr>
          <a:xfrm>
            <a:off x="328613" y="980728"/>
            <a:ext cx="8229600" cy="5150197"/>
          </a:xfrm>
        </p:spPr>
        <p:txBody>
          <a:bodyPr>
            <a:noAutofit/>
          </a:bodyPr>
          <a:lstStyle/>
          <a:p>
            <a:pPr marL="0" indent="0" algn="just" eaLnBrk="1" hangingPunct="1">
              <a:buFont typeface="Wingdings" pitchFamily="2" charset="2"/>
              <a:buNone/>
            </a:pPr>
            <a:r>
              <a:rPr lang="el-GR" sz="2800" dirty="0" smtClean="0"/>
              <a:t>Τα μη εξυπηρετούμενα δάνεια αποτελούν αιτίες για τη διενέργεια ελέγχου απομείωσης (</a:t>
            </a:r>
            <a:r>
              <a:rPr lang="en-US" sz="2800" dirty="0" smtClean="0"/>
              <a:t>trigger events).</a:t>
            </a:r>
          </a:p>
          <a:p>
            <a:pPr marL="0" indent="0" algn="just" eaLnBrk="1" hangingPunct="1">
              <a:buFont typeface="Wingdings" pitchFamily="2" charset="2"/>
              <a:buNone/>
            </a:pPr>
            <a:endParaRPr lang="en-US" sz="2800" dirty="0" smtClean="0"/>
          </a:p>
          <a:p>
            <a:pPr marL="0" indent="0" algn="just" eaLnBrk="1" hangingPunct="1">
              <a:buFont typeface="Wingdings" pitchFamily="2" charset="2"/>
              <a:buNone/>
            </a:pPr>
            <a:r>
              <a:rPr lang="el-GR" sz="2800" dirty="0" smtClean="0"/>
              <a:t>Άρα για την αναγνώριση των ζημιών απομείωσης έχουμε λάβει υπόψη και τα μη εξυπηρετούμενα δάνεια.</a:t>
            </a:r>
          </a:p>
          <a:p>
            <a:pPr marL="0" indent="0" algn="just" eaLnBrk="1" hangingPunct="1">
              <a:buFont typeface="Wingdings" pitchFamily="2" charset="2"/>
              <a:buNone/>
            </a:pPr>
            <a:endParaRPr lang="el-GR" sz="2800" dirty="0" smtClean="0"/>
          </a:p>
          <a:p>
            <a:pPr marL="0" indent="0" algn="just" eaLnBrk="1" hangingPunct="1">
              <a:buFont typeface="Wingdings" pitchFamily="2" charset="2"/>
              <a:buNone/>
            </a:pPr>
            <a:r>
              <a:rPr lang="el-GR" sz="2800" dirty="0" smtClean="0"/>
              <a:t>Οι ζημίες απομείωσης αποτελούν πληροφορία που προέρχεται από αυστηρά καθορισμένες διαδικασίες, σε αντίθεση με τα μη εξυπηρετούμενα δάνεια, το εννοιολογικό περιεχόμενο των οποίων είναι ασαφές.</a:t>
            </a:r>
          </a:p>
        </p:txBody>
      </p:sp>
    </p:spTree>
  </p:cSld>
  <p:clrMapOvr>
    <a:masterClrMapping/>
  </p:clrMapOvr>
  <p:transition spd="med">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l-GR" sz="3000" b="1" dirty="0" smtClean="0">
                <a:solidFill>
                  <a:srgbClr val="0000FF"/>
                </a:solidFill>
              </a:rPr>
              <a:t>Ανακτήσεις / εισπράξεις </a:t>
            </a:r>
            <a:br>
              <a:rPr lang="el-GR" sz="3000" b="1" dirty="0" smtClean="0">
                <a:solidFill>
                  <a:srgbClr val="0000FF"/>
                </a:solidFill>
              </a:rPr>
            </a:br>
            <a:r>
              <a:rPr lang="el-GR" sz="3000" b="1" dirty="0" smtClean="0">
                <a:solidFill>
                  <a:srgbClr val="0000FF"/>
                </a:solidFill>
              </a:rPr>
              <a:t>ποσών από απομειωθέντα δάνεια</a:t>
            </a:r>
          </a:p>
        </p:txBody>
      </p:sp>
      <p:sp>
        <p:nvSpPr>
          <p:cNvPr id="26627" name="Rectangle 3"/>
          <p:cNvSpPr>
            <a:spLocks noGrp="1" noChangeArrowheads="1"/>
          </p:cNvSpPr>
          <p:nvPr>
            <p:ph type="body" idx="1"/>
          </p:nvPr>
        </p:nvSpPr>
        <p:spPr>
          <a:noFill/>
        </p:spPr>
        <p:txBody>
          <a:bodyPr>
            <a:normAutofit/>
          </a:bodyPr>
          <a:lstStyle/>
          <a:p>
            <a:pPr algn="just" eaLnBrk="1" hangingPunct="1">
              <a:buSzPct val="60000"/>
            </a:pPr>
            <a:r>
              <a:rPr lang="el-GR" sz="2800" dirty="0" smtClean="0"/>
              <a:t>Εισπράξεις ποσών από διαγραφέντα δάνεια</a:t>
            </a:r>
            <a:br>
              <a:rPr lang="el-GR" sz="2800" dirty="0" smtClean="0"/>
            </a:br>
            <a:r>
              <a:rPr lang="el-GR" sz="2800" dirty="0" smtClean="0"/>
              <a:t>(</a:t>
            </a:r>
            <a:r>
              <a:rPr lang="en-US" sz="2800" dirty="0" smtClean="0"/>
              <a:t>recoveries)</a:t>
            </a:r>
            <a:endParaRPr lang="el-GR" sz="2800" dirty="0" smtClean="0"/>
          </a:p>
          <a:p>
            <a:pPr algn="just" eaLnBrk="1" hangingPunct="1">
              <a:buSzPct val="60000"/>
              <a:buFont typeface="Wingdings" pitchFamily="2" charset="2"/>
              <a:buNone/>
            </a:pPr>
            <a:r>
              <a:rPr lang="el-GR" sz="2800" dirty="0" smtClean="0"/>
              <a:t>	ή</a:t>
            </a:r>
          </a:p>
          <a:p>
            <a:pPr algn="just" eaLnBrk="1" hangingPunct="1">
              <a:buSzPct val="60000"/>
            </a:pPr>
            <a:r>
              <a:rPr lang="el-GR" sz="2800" dirty="0" smtClean="0"/>
              <a:t>Μειώσεις των ήδη αναγνωρισθέντων ζημιών απομείωσης εξαιτίας νεότερων εκτιμήσεων (</a:t>
            </a:r>
            <a:r>
              <a:rPr lang="en-US" sz="2800" dirty="0" smtClean="0"/>
              <a:t>reversals).</a:t>
            </a:r>
          </a:p>
          <a:p>
            <a:pPr algn="just" eaLnBrk="1" hangingPunct="1">
              <a:buSzPct val="60000"/>
              <a:buFont typeface="Wingdings" pitchFamily="2" charset="2"/>
              <a:buNone/>
            </a:pPr>
            <a:endParaRPr lang="el-GR" sz="2800" dirty="0" smtClean="0"/>
          </a:p>
          <a:p>
            <a:pPr algn="just" eaLnBrk="1" hangingPunct="1">
              <a:buSzPct val="60000"/>
              <a:buFont typeface="Wingdings" pitchFamily="2" charset="2"/>
              <a:buNone/>
            </a:pPr>
            <a:r>
              <a:rPr lang="el-GR" sz="2800" dirty="0" smtClean="0"/>
              <a:t>καταχωρούνται στα αποτελέσματα χρήσεως.</a:t>
            </a:r>
          </a:p>
        </p:txBody>
      </p:sp>
    </p:spTree>
  </p:cSld>
  <p:clrMapOvr>
    <a:masterClrMapping/>
  </p:clrMapOvr>
  <p:transition spd="med">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1521" y="276225"/>
            <a:ext cx="8712968" cy="711200"/>
          </a:xfrm>
          <a:noFill/>
        </p:spPr>
        <p:txBody>
          <a:bodyPr>
            <a:normAutofit/>
          </a:bodyPr>
          <a:lstStyle/>
          <a:p>
            <a:pPr eaLnBrk="1" hangingPunct="1"/>
            <a:r>
              <a:rPr lang="el-GR" sz="3000" b="1" dirty="0" smtClean="0">
                <a:solidFill>
                  <a:srgbClr val="C00000"/>
                </a:solidFill>
              </a:rPr>
              <a:t>Λογιστική ανατροπής ζημιών απομείωσης (</a:t>
            </a:r>
            <a:r>
              <a:rPr lang="en-US" sz="3000" b="1" dirty="0" smtClean="0">
                <a:solidFill>
                  <a:srgbClr val="C00000"/>
                </a:solidFill>
              </a:rPr>
              <a:t>reversals)</a:t>
            </a:r>
            <a:endParaRPr lang="el-GR" sz="3000" b="1" dirty="0" smtClean="0">
              <a:solidFill>
                <a:srgbClr val="C00000"/>
              </a:solidFill>
            </a:endParaRPr>
          </a:p>
        </p:txBody>
      </p:sp>
      <p:sp>
        <p:nvSpPr>
          <p:cNvPr id="27651" name="Rectangle 3"/>
          <p:cNvSpPr>
            <a:spLocks noGrp="1" noChangeArrowheads="1"/>
          </p:cNvSpPr>
          <p:nvPr>
            <p:ph type="body" idx="1"/>
          </p:nvPr>
        </p:nvSpPr>
        <p:spPr>
          <a:xfrm>
            <a:off x="1" y="1268760"/>
            <a:ext cx="9144000" cy="4862165"/>
          </a:xfrm>
        </p:spPr>
        <p:txBody>
          <a:bodyPr/>
          <a:lstStyle/>
          <a:p>
            <a:pPr marL="0" indent="0" eaLnBrk="1" hangingPunct="1">
              <a:buFont typeface="Wingdings" pitchFamily="2" charset="2"/>
              <a:buNone/>
              <a:tabLst>
                <a:tab pos="533400" algn="l"/>
                <a:tab pos="2514600" algn="l"/>
              </a:tabLst>
            </a:pPr>
            <a:r>
              <a:rPr lang="el-GR" sz="2600" dirty="0" smtClean="0">
                <a:latin typeface="Arial Narrow" pitchFamily="34" charset="0"/>
              </a:rPr>
              <a:t>Χ	20.ΧΧ.ΧΧ.40	Χορηγήσεις/Συσσωρευμένες απομειώσεις</a:t>
            </a:r>
          </a:p>
          <a:p>
            <a:pPr marL="0" indent="0" eaLnBrk="1" hangingPunct="1">
              <a:buFont typeface="Wingdings" pitchFamily="2" charset="2"/>
              <a:buNone/>
              <a:tabLst>
                <a:tab pos="533400" algn="l"/>
                <a:tab pos="2514600" algn="l"/>
              </a:tabLst>
            </a:pPr>
            <a:r>
              <a:rPr lang="el-GR" sz="2600" dirty="0" smtClean="0">
                <a:latin typeface="Arial Narrow" pitchFamily="34" charset="0"/>
              </a:rPr>
              <a:t>Π	69.51	Ζημίες από απομειώσεις δανείων και απαιτήσεων</a:t>
            </a:r>
          </a:p>
          <a:p>
            <a:pPr marL="0" indent="0" eaLnBrk="1" hangingPunct="1">
              <a:buFont typeface="Wingdings" pitchFamily="2" charset="2"/>
              <a:buNone/>
              <a:tabLst>
                <a:tab pos="533400" algn="l"/>
                <a:tab pos="2514600" algn="l"/>
              </a:tabLst>
            </a:pPr>
            <a:r>
              <a:rPr lang="el-GR" sz="2600" dirty="0" smtClean="0">
                <a:latin typeface="Arial Narrow" pitchFamily="34" charset="0"/>
              </a:rPr>
              <a:t>		(αν οι ζημίες έχουν αναγνωρισθεί στον ίδιο χρόνο)</a:t>
            </a:r>
          </a:p>
          <a:p>
            <a:pPr marL="0" indent="0" eaLnBrk="1" hangingPunct="1">
              <a:buFont typeface="Wingdings" pitchFamily="2" charset="2"/>
              <a:buNone/>
              <a:tabLst>
                <a:tab pos="533400" algn="l"/>
                <a:tab pos="2514600" algn="l"/>
              </a:tabLst>
            </a:pPr>
            <a:endParaRPr lang="el-GR" sz="2600" dirty="0" smtClean="0">
              <a:latin typeface="Arial Narrow" pitchFamily="34" charset="0"/>
            </a:endParaRPr>
          </a:p>
          <a:p>
            <a:pPr marL="0" indent="0" eaLnBrk="1" hangingPunct="1">
              <a:buFont typeface="Wingdings" pitchFamily="2" charset="2"/>
              <a:buNone/>
              <a:tabLst>
                <a:tab pos="533400" algn="l"/>
                <a:tab pos="2514600" algn="l"/>
              </a:tabLst>
            </a:pPr>
            <a:r>
              <a:rPr lang="el-GR" sz="2600" dirty="0" smtClean="0">
                <a:latin typeface="Arial Narrow" pitchFamily="34" charset="0"/>
              </a:rPr>
              <a:t>ή</a:t>
            </a:r>
          </a:p>
          <a:p>
            <a:pPr marL="0" indent="0" eaLnBrk="1" hangingPunct="1">
              <a:buFont typeface="Wingdings" pitchFamily="2" charset="2"/>
              <a:buNone/>
              <a:tabLst>
                <a:tab pos="533400" algn="l"/>
                <a:tab pos="2514600" algn="l"/>
              </a:tabLst>
            </a:pPr>
            <a:endParaRPr lang="el-GR" sz="2600" dirty="0" smtClean="0">
              <a:latin typeface="Arial Narrow" pitchFamily="34" charset="0"/>
            </a:endParaRPr>
          </a:p>
          <a:p>
            <a:pPr marL="0" indent="0" eaLnBrk="1" hangingPunct="1">
              <a:buFont typeface="Wingdings" pitchFamily="2" charset="2"/>
              <a:buNone/>
              <a:tabLst>
                <a:tab pos="533400" algn="l"/>
                <a:tab pos="2514600" algn="l"/>
              </a:tabLst>
            </a:pPr>
            <a:r>
              <a:rPr lang="el-GR" sz="2600" dirty="0" smtClean="0">
                <a:latin typeface="Arial Narrow" pitchFamily="34" charset="0"/>
              </a:rPr>
              <a:t>Π	79.51.09	Κέρδη από ανατροπή των ζημιών απομείωσης</a:t>
            </a:r>
          </a:p>
          <a:p>
            <a:pPr marL="0" indent="0" eaLnBrk="1" hangingPunct="1">
              <a:buFont typeface="Wingdings" pitchFamily="2" charset="2"/>
              <a:buNone/>
              <a:tabLst>
                <a:tab pos="533400" algn="l"/>
                <a:tab pos="2514600" algn="l"/>
              </a:tabLst>
            </a:pPr>
            <a:r>
              <a:rPr lang="el-GR" sz="2600" dirty="0" smtClean="0">
                <a:latin typeface="Arial Narrow" pitchFamily="34" charset="0"/>
              </a:rPr>
              <a:t>		(αν οι ζημίες έχουν αναγνωρισθεί σε περασμένα 		 χρόνια)</a:t>
            </a:r>
          </a:p>
        </p:txBody>
      </p:sp>
    </p:spTree>
  </p:cSld>
  <p:clrMapOvr>
    <a:masterClrMapping/>
  </p:clrMapOvr>
  <p:transition spd="med">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6225"/>
            <a:ext cx="8229600" cy="779463"/>
          </a:xfrm>
          <a:noFill/>
        </p:spPr>
        <p:txBody>
          <a:bodyPr>
            <a:normAutofit fontScale="90000"/>
          </a:bodyPr>
          <a:lstStyle/>
          <a:p>
            <a:pPr eaLnBrk="1" hangingPunct="1"/>
            <a:r>
              <a:rPr lang="el-GR" b="1" dirty="0" smtClean="0">
                <a:solidFill>
                  <a:srgbClr val="0000FF"/>
                </a:solidFill>
              </a:rPr>
              <a:t>Λογιστική ανακτήσεως ποσών (</a:t>
            </a:r>
            <a:r>
              <a:rPr lang="en-US" b="1" dirty="0" smtClean="0">
                <a:solidFill>
                  <a:srgbClr val="0000FF"/>
                </a:solidFill>
              </a:rPr>
              <a:t>recoveries)</a:t>
            </a:r>
            <a:endParaRPr lang="el-GR" b="1" dirty="0" smtClean="0">
              <a:solidFill>
                <a:srgbClr val="0000FF"/>
              </a:solidFill>
            </a:endParaRPr>
          </a:p>
        </p:txBody>
      </p:sp>
      <p:sp>
        <p:nvSpPr>
          <p:cNvPr id="28675" name="Rectangle 3"/>
          <p:cNvSpPr>
            <a:spLocks noGrp="1" noChangeArrowheads="1"/>
          </p:cNvSpPr>
          <p:nvPr>
            <p:ph type="body" idx="1"/>
          </p:nvPr>
        </p:nvSpPr>
        <p:spPr/>
        <p:txBody>
          <a:bodyPr/>
          <a:lstStyle/>
          <a:p>
            <a:pPr marL="0" indent="0" algn="ctr" eaLnBrk="1" hangingPunct="1">
              <a:buFont typeface="Wingdings" pitchFamily="2" charset="2"/>
              <a:buNone/>
              <a:tabLst>
                <a:tab pos="533400" algn="l"/>
                <a:tab pos="1968500" algn="l"/>
              </a:tabLst>
            </a:pPr>
            <a:r>
              <a:rPr lang="el-GR" sz="2200" b="1" dirty="0" smtClean="0"/>
              <a:t>1</a:t>
            </a:r>
          </a:p>
          <a:p>
            <a:pPr marL="0" indent="0" eaLnBrk="1" hangingPunct="1">
              <a:spcBef>
                <a:spcPct val="50000"/>
              </a:spcBef>
              <a:buFont typeface="Wingdings" pitchFamily="2" charset="2"/>
              <a:buNone/>
              <a:tabLst>
                <a:tab pos="533400" algn="l"/>
                <a:tab pos="1968500" algn="l"/>
              </a:tabLst>
            </a:pPr>
            <a:r>
              <a:rPr lang="el-GR" sz="2600" dirty="0" smtClean="0">
                <a:latin typeface="Arial Narrow" pitchFamily="34" charset="0"/>
              </a:rPr>
              <a:t>Χ	20...	Χορηγήσεις</a:t>
            </a:r>
          </a:p>
          <a:p>
            <a:pPr marL="0" indent="0" eaLnBrk="1" hangingPunct="1">
              <a:buFont typeface="Wingdings" pitchFamily="2" charset="2"/>
              <a:buNone/>
              <a:tabLst>
                <a:tab pos="533400" algn="l"/>
                <a:tab pos="1968500" algn="l"/>
              </a:tabLst>
            </a:pPr>
            <a:r>
              <a:rPr lang="el-GR" sz="2600" dirty="0" smtClean="0">
                <a:latin typeface="Arial Narrow" pitchFamily="34" charset="0"/>
              </a:rPr>
              <a:t>Π	79. 	Κέρδη από εισπράξεις από διαγραφέντα δάνεια</a:t>
            </a:r>
          </a:p>
          <a:p>
            <a:pPr marL="0" indent="0" eaLnBrk="1" hangingPunct="1">
              <a:buFont typeface="Wingdings" pitchFamily="2" charset="2"/>
              <a:buNone/>
              <a:tabLst>
                <a:tab pos="533400" algn="l"/>
                <a:tab pos="1968500" algn="l"/>
              </a:tabLst>
            </a:pPr>
            <a:r>
              <a:rPr lang="el-GR" sz="1700" dirty="0" smtClean="0">
                <a:latin typeface="Arial Narrow" pitchFamily="34" charset="0"/>
              </a:rPr>
              <a:t/>
            </a:r>
            <a:br>
              <a:rPr lang="el-GR" sz="1700" dirty="0" smtClean="0">
                <a:latin typeface="Arial Narrow" pitchFamily="34" charset="0"/>
              </a:rPr>
            </a:br>
            <a:endParaRPr lang="el-GR" sz="1700" dirty="0" smtClean="0">
              <a:latin typeface="Arial Narrow" pitchFamily="34" charset="0"/>
            </a:endParaRPr>
          </a:p>
          <a:p>
            <a:pPr marL="0" indent="0" algn="ctr" eaLnBrk="1" hangingPunct="1">
              <a:buFont typeface="Wingdings" pitchFamily="2" charset="2"/>
              <a:buNone/>
              <a:tabLst>
                <a:tab pos="533400" algn="l"/>
                <a:tab pos="1968500" algn="l"/>
              </a:tabLst>
            </a:pPr>
            <a:r>
              <a:rPr lang="el-GR" sz="2200" b="1" dirty="0" smtClean="0"/>
              <a:t>2</a:t>
            </a:r>
          </a:p>
          <a:p>
            <a:pPr marL="0" indent="0" eaLnBrk="1" hangingPunct="1">
              <a:buFont typeface="Wingdings" pitchFamily="2" charset="2"/>
              <a:buNone/>
              <a:tabLst>
                <a:tab pos="533400" algn="l"/>
                <a:tab pos="1968500" algn="l"/>
              </a:tabLst>
            </a:pPr>
            <a:endParaRPr lang="el-GR" sz="1700" dirty="0" smtClean="0">
              <a:latin typeface="Arial Narrow" pitchFamily="34" charset="0"/>
            </a:endParaRPr>
          </a:p>
          <a:p>
            <a:pPr marL="0" indent="0" eaLnBrk="1" hangingPunct="1">
              <a:buFont typeface="Wingdings" pitchFamily="2" charset="2"/>
              <a:buNone/>
              <a:tabLst>
                <a:tab pos="533400" algn="l"/>
                <a:tab pos="1968500" algn="l"/>
              </a:tabLst>
            </a:pPr>
            <a:r>
              <a:rPr lang="el-GR" sz="2600" dirty="0" smtClean="0">
                <a:latin typeface="Arial Narrow" pitchFamily="34" charset="0"/>
              </a:rPr>
              <a:t>Χ	38.00	Ταμείο</a:t>
            </a:r>
          </a:p>
          <a:p>
            <a:pPr marL="0" indent="0" eaLnBrk="1" hangingPunct="1">
              <a:buFont typeface="Wingdings" pitchFamily="2" charset="2"/>
              <a:buNone/>
              <a:tabLst>
                <a:tab pos="533400" algn="l"/>
                <a:tab pos="1968500" algn="l"/>
              </a:tabLst>
            </a:pPr>
            <a:r>
              <a:rPr lang="el-GR" sz="2600" dirty="0" smtClean="0">
                <a:latin typeface="Arial Narrow" pitchFamily="34" charset="0"/>
              </a:rPr>
              <a:t>Π	20... 	 Χορηγήσεις</a:t>
            </a:r>
          </a:p>
        </p:txBody>
      </p:sp>
      <p:sp>
        <p:nvSpPr>
          <p:cNvPr id="28676" name="Line 4"/>
          <p:cNvSpPr>
            <a:spLocks noChangeShapeType="1"/>
          </p:cNvSpPr>
          <p:nvPr/>
        </p:nvSpPr>
        <p:spPr bwMode="auto">
          <a:xfrm>
            <a:off x="492125" y="1981200"/>
            <a:ext cx="3798888" cy="0"/>
          </a:xfrm>
          <a:prstGeom prst="line">
            <a:avLst/>
          </a:prstGeom>
          <a:noFill/>
          <a:ln w="15875">
            <a:solidFill>
              <a:schemeClr val="tx1"/>
            </a:solidFill>
            <a:round/>
            <a:headEnd/>
            <a:tailEnd/>
          </a:ln>
          <a:effectLst/>
        </p:spPr>
        <p:txBody>
          <a:bodyPr wrap="none" anchor="ctr"/>
          <a:lstStyle/>
          <a:p>
            <a:endParaRPr lang="el-GR" dirty="0"/>
          </a:p>
        </p:txBody>
      </p:sp>
      <p:sp>
        <p:nvSpPr>
          <p:cNvPr id="28677" name="Line 5"/>
          <p:cNvSpPr>
            <a:spLocks noChangeShapeType="1"/>
          </p:cNvSpPr>
          <p:nvPr/>
        </p:nvSpPr>
        <p:spPr bwMode="auto">
          <a:xfrm>
            <a:off x="4806950" y="1981200"/>
            <a:ext cx="3751263" cy="0"/>
          </a:xfrm>
          <a:prstGeom prst="line">
            <a:avLst/>
          </a:prstGeom>
          <a:noFill/>
          <a:ln w="15875">
            <a:solidFill>
              <a:schemeClr val="tx1"/>
            </a:solidFill>
            <a:round/>
            <a:headEnd/>
            <a:tailEnd/>
          </a:ln>
          <a:effectLst/>
        </p:spPr>
        <p:txBody>
          <a:bodyPr wrap="none" anchor="ctr"/>
          <a:lstStyle/>
          <a:p>
            <a:endParaRPr lang="el-GR" dirty="0"/>
          </a:p>
        </p:txBody>
      </p:sp>
      <p:sp>
        <p:nvSpPr>
          <p:cNvPr id="28678" name="Line 6"/>
          <p:cNvSpPr>
            <a:spLocks noChangeShapeType="1"/>
          </p:cNvSpPr>
          <p:nvPr/>
        </p:nvSpPr>
        <p:spPr bwMode="auto">
          <a:xfrm>
            <a:off x="515938" y="4140200"/>
            <a:ext cx="3798887" cy="0"/>
          </a:xfrm>
          <a:prstGeom prst="line">
            <a:avLst/>
          </a:prstGeom>
          <a:noFill/>
          <a:ln w="15875">
            <a:solidFill>
              <a:schemeClr val="tx1"/>
            </a:solidFill>
            <a:round/>
            <a:headEnd/>
            <a:tailEnd/>
          </a:ln>
          <a:effectLst/>
        </p:spPr>
        <p:txBody>
          <a:bodyPr wrap="none" anchor="ctr"/>
          <a:lstStyle/>
          <a:p>
            <a:endParaRPr lang="el-GR" dirty="0"/>
          </a:p>
        </p:txBody>
      </p:sp>
      <p:sp>
        <p:nvSpPr>
          <p:cNvPr id="28679" name="Line 7"/>
          <p:cNvSpPr>
            <a:spLocks noChangeShapeType="1"/>
          </p:cNvSpPr>
          <p:nvPr/>
        </p:nvSpPr>
        <p:spPr bwMode="auto">
          <a:xfrm>
            <a:off x="4829175" y="4140200"/>
            <a:ext cx="3752850" cy="0"/>
          </a:xfrm>
          <a:prstGeom prst="line">
            <a:avLst/>
          </a:prstGeom>
          <a:noFill/>
          <a:ln w="15875">
            <a:solidFill>
              <a:schemeClr val="tx1"/>
            </a:solidFill>
            <a:round/>
            <a:headEnd/>
            <a:tailEnd/>
          </a:ln>
          <a:effectLst/>
        </p:spPr>
        <p:txBody>
          <a:bodyPr wrap="none" anchor="ctr"/>
          <a:lstStyle/>
          <a:p>
            <a:endParaRPr lang="el-GR" dirty="0"/>
          </a:p>
        </p:txBody>
      </p:sp>
    </p:spTree>
  </p:cSld>
  <p:clrMapOvr>
    <a:masterClrMapping/>
  </p:clrMapOvr>
  <p:transition spd="med">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152400" y="3008313"/>
            <a:ext cx="8812088" cy="1357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l-GR" sz="2800" b="1" dirty="0">
                <a:solidFill>
                  <a:srgbClr val="800000"/>
                </a:solidFill>
                <a:latin typeface="Arial Narrow" pitchFamily="34" charset="0"/>
                <a:cs typeface="Arial" charset="0"/>
              </a:rPr>
              <a:t>ΚΟΣΤΟΛΟΓΗΣΗ </a:t>
            </a:r>
            <a:br>
              <a:rPr lang="el-GR" sz="2800" b="1" dirty="0">
                <a:solidFill>
                  <a:srgbClr val="800000"/>
                </a:solidFill>
                <a:latin typeface="Arial Narrow" pitchFamily="34" charset="0"/>
                <a:cs typeface="Arial" charset="0"/>
              </a:rPr>
            </a:br>
            <a:r>
              <a:rPr lang="el-GR" sz="2800" b="1" dirty="0">
                <a:solidFill>
                  <a:srgbClr val="800000"/>
                </a:solidFill>
                <a:latin typeface="Arial Narrow" pitchFamily="34" charset="0"/>
                <a:cs typeface="Arial" charset="0"/>
              </a:rPr>
              <a:t>ΤΡΑΠΕΖΙΚΩΝ ΠΡΟΪΟΝΤΩΝ ΚΑΙ ΥΠΗΡΕΣΙΩΝ</a:t>
            </a:r>
          </a:p>
          <a:p>
            <a:pPr algn="ctr">
              <a:defRPr/>
            </a:pPr>
            <a:endParaRPr lang="el-GR" sz="2800" b="1" dirty="0">
              <a:solidFill>
                <a:srgbClr val="800000"/>
              </a:solidFill>
              <a:latin typeface="Arial Narrow" pitchFamily="34" charset="0"/>
            </a:endParaRPr>
          </a:p>
        </p:txBody>
      </p:sp>
    </p:spTree>
  </p:cSld>
  <p:clrMapOvr>
    <a:masterClrMapping/>
  </p:clrMapOvr>
  <p:transition spd="med">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288" y="277813"/>
            <a:ext cx="8172450" cy="486891"/>
          </a:xfrm>
        </p:spPr>
        <p:txBody>
          <a:bodyPr>
            <a:normAutofit fontScale="90000"/>
          </a:bodyPr>
          <a:lstStyle/>
          <a:p>
            <a:pPr eaLnBrk="1" hangingPunct="1"/>
            <a:r>
              <a:rPr lang="el-GR" b="1" dirty="0" smtClean="0">
                <a:solidFill>
                  <a:srgbClr val="0000FF"/>
                </a:solidFill>
              </a:rPr>
              <a:t>Θεματολογία</a:t>
            </a:r>
          </a:p>
        </p:txBody>
      </p:sp>
      <p:sp>
        <p:nvSpPr>
          <p:cNvPr id="6147" name="Content Placeholder 2"/>
          <p:cNvSpPr>
            <a:spLocks noGrp="1"/>
          </p:cNvSpPr>
          <p:nvPr>
            <p:ph idx="1"/>
          </p:nvPr>
        </p:nvSpPr>
        <p:spPr>
          <a:xfrm>
            <a:off x="251520" y="908721"/>
            <a:ext cx="8712968" cy="5760640"/>
          </a:xfrm>
        </p:spPr>
        <p:txBody>
          <a:bodyPr>
            <a:noAutofit/>
          </a:bodyPr>
          <a:lstStyle/>
          <a:p>
            <a:pPr marL="457200" indent="-457200" eaLnBrk="1" hangingPunct="1">
              <a:buFont typeface="Arial" pitchFamily="34" charset="0"/>
              <a:buAutoNum type="arabicPeriod"/>
            </a:pPr>
            <a:r>
              <a:rPr lang="el-GR" sz="2800" dirty="0" smtClean="0"/>
              <a:t>Εισαγωγή στην κοστολόγηση</a:t>
            </a:r>
          </a:p>
          <a:p>
            <a:pPr marL="457200" indent="-457200" eaLnBrk="1" hangingPunct="1">
              <a:buFont typeface="Arial" pitchFamily="34" charset="0"/>
              <a:buAutoNum type="arabicPeriod"/>
            </a:pPr>
            <a:r>
              <a:rPr lang="el-GR" sz="2800" dirty="0" smtClean="0"/>
              <a:t>Αρχές για τον προσδιορισμό τού κόστους των μεταφερομένων κεφαλαίων</a:t>
            </a:r>
            <a:r>
              <a:rPr lang="en-US" sz="2800" dirty="0" smtClean="0"/>
              <a:t> </a:t>
            </a:r>
            <a:r>
              <a:rPr lang="el-GR" sz="2800" dirty="0" smtClean="0"/>
              <a:t>(</a:t>
            </a:r>
            <a:r>
              <a:rPr lang="en-US" sz="2800" dirty="0" smtClean="0"/>
              <a:t>FTP)</a:t>
            </a:r>
            <a:endParaRPr lang="el-GR" sz="2800" dirty="0" smtClean="0"/>
          </a:p>
          <a:p>
            <a:pPr marL="457200" indent="-457200" eaLnBrk="1" hangingPunct="1">
              <a:buFont typeface="Arial" pitchFamily="34" charset="0"/>
              <a:buAutoNum type="arabicPeriod"/>
            </a:pPr>
            <a:r>
              <a:rPr lang="el-GR" sz="2800" dirty="0" smtClean="0"/>
              <a:t>Αγορές χρήματος και κεφαλαίων</a:t>
            </a:r>
          </a:p>
          <a:p>
            <a:pPr marL="457200" indent="-457200" eaLnBrk="1" hangingPunct="1">
              <a:buFont typeface="Arial" pitchFamily="34" charset="0"/>
              <a:buAutoNum type="arabicPeriod"/>
            </a:pPr>
            <a:r>
              <a:rPr lang="el-GR" sz="2800" dirty="0" smtClean="0"/>
              <a:t>Καμπύλες επιτοκίων</a:t>
            </a:r>
          </a:p>
          <a:p>
            <a:pPr marL="457200" indent="-457200" eaLnBrk="1" hangingPunct="1">
              <a:buFont typeface="Arial" pitchFamily="34" charset="0"/>
              <a:buAutoNum type="arabicPeriod"/>
            </a:pPr>
            <a:r>
              <a:rPr lang="el-GR" sz="2800" dirty="0" smtClean="0"/>
              <a:t>Είδη επιτοκίων</a:t>
            </a:r>
          </a:p>
          <a:p>
            <a:pPr marL="457200" indent="-457200" eaLnBrk="1" hangingPunct="1">
              <a:buFont typeface="Arial" pitchFamily="34" charset="0"/>
              <a:buAutoNum type="arabicPeriod"/>
            </a:pPr>
            <a:r>
              <a:rPr lang="el-GR" sz="2800" dirty="0" smtClean="0"/>
              <a:t>Σύγχρονοι μέθοδοι </a:t>
            </a:r>
            <a:r>
              <a:rPr lang="en-US" sz="2800" dirty="0" smtClean="0"/>
              <a:t>FTP</a:t>
            </a:r>
            <a:endParaRPr lang="el-GR" sz="2800" dirty="0" smtClean="0"/>
          </a:p>
          <a:p>
            <a:pPr marL="457200" indent="-457200" eaLnBrk="1" hangingPunct="1">
              <a:buFont typeface="Arial" pitchFamily="34" charset="0"/>
              <a:buAutoNum type="arabicPeriod"/>
            </a:pPr>
            <a:r>
              <a:rPr lang="el-GR" sz="2800" dirty="0" smtClean="0"/>
              <a:t>Επιτόκια μεταφοράς, τα συστατικά τους μέρη και οι παράγοντες διαμόρφωσης</a:t>
            </a:r>
          </a:p>
          <a:p>
            <a:pPr marL="457200" indent="-457200" eaLnBrk="1" hangingPunct="1">
              <a:buFont typeface="Arial" pitchFamily="34" charset="0"/>
              <a:buAutoNum type="arabicPeriod"/>
            </a:pPr>
            <a:r>
              <a:rPr lang="el-GR" sz="2800" dirty="0" smtClean="0"/>
              <a:t>Ανάλυση τού αποτελέσματος της μονάδας διαχείρισης διαθεσίμων</a:t>
            </a:r>
          </a:p>
        </p:txBody>
      </p:sp>
    </p:spTree>
  </p:cSld>
  <p:clrMapOvr>
    <a:masterClrMapping/>
  </p:clrMapOvr>
  <p:transition spd="slow">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2"/>
          <p:cNvSpPr>
            <a:spLocks noChangeArrowheads="1"/>
          </p:cNvSpPr>
          <p:nvPr/>
        </p:nvSpPr>
        <p:spPr bwMode="auto">
          <a:xfrm>
            <a:off x="971600" y="1196752"/>
            <a:ext cx="6469062" cy="1465263"/>
          </a:xfrm>
          <a:prstGeom prst="rect">
            <a:avLst/>
          </a:prstGeom>
          <a:noFill/>
          <a:ln w="0" algn="ctr">
            <a:noFill/>
            <a:prstDash val="dash"/>
            <a:miter lim="800000"/>
            <a:headEnd/>
            <a:tailEnd/>
          </a:ln>
        </p:spPr>
        <p:txBody>
          <a:bodyPr anchor="ctr">
            <a:spAutoFit/>
          </a:bodyPr>
          <a:lstStyle/>
          <a:p>
            <a:pPr>
              <a:tabLst>
                <a:tab pos="914400" algn="ctr"/>
                <a:tab pos="5207000" algn="ctr"/>
              </a:tabLst>
            </a:pPr>
            <a:r>
              <a:rPr lang="el-GR" dirty="0">
                <a:solidFill>
                  <a:srgbClr val="000066"/>
                </a:solidFill>
              </a:rPr>
              <a:t/>
            </a:r>
            <a:br>
              <a:rPr lang="el-GR" dirty="0">
                <a:solidFill>
                  <a:srgbClr val="000066"/>
                </a:solidFill>
              </a:rPr>
            </a:br>
            <a:endParaRPr lang="el-GR" dirty="0">
              <a:solidFill>
                <a:srgbClr val="000066"/>
              </a:solidFill>
            </a:endParaRPr>
          </a:p>
          <a:p>
            <a:pPr eaLnBrk="0" hangingPunct="0">
              <a:tabLst>
                <a:tab pos="914400" algn="ctr"/>
                <a:tab pos="5207000" algn="ctr"/>
              </a:tabLst>
            </a:pPr>
            <a:r>
              <a:rPr lang="el-GR" dirty="0">
                <a:solidFill>
                  <a:srgbClr val="000066"/>
                </a:solidFill>
                <a:ea typeface="Times New Roman" pitchFamily="18" charset="0"/>
                <a:cs typeface="Arial" pitchFamily="34" charset="0"/>
              </a:rPr>
              <a:t>	</a:t>
            </a:r>
            <a:r>
              <a:rPr lang="el-GR" b="1" dirty="0">
                <a:solidFill>
                  <a:srgbClr val="000066"/>
                </a:solidFill>
                <a:ea typeface="Times New Roman" pitchFamily="18" charset="0"/>
                <a:cs typeface="Arial" pitchFamily="34" charset="0"/>
              </a:rPr>
              <a:t>Χρηματοοικονομική	Διοικητική</a:t>
            </a:r>
            <a:endParaRPr lang="el-GR" b="1" dirty="0">
              <a:solidFill>
                <a:srgbClr val="000066"/>
              </a:solidFill>
            </a:endParaRPr>
          </a:p>
          <a:p>
            <a:pPr eaLnBrk="0" hangingPunct="0">
              <a:tabLst>
                <a:tab pos="914400" algn="ctr"/>
                <a:tab pos="5207000" algn="ctr"/>
              </a:tabLst>
            </a:pPr>
            <a:r>
              <a:rPr lang="el-GR" b="1" dirty="0">
                <a:solidFill>
                  <a:srgbClr val="000066"/>
                </a:solidFill>
                <a:cs typeface="Times New Roman" pitchFamily="18" charset="0"/>
              </a:rPr>
              <a:t>	λογιστική	λογιστική</a:t>
            </a:r>
            <a:endParaRPr lang="el-GR" b="1" dirty="0">
              <a:solidFill>
                <a:srgbClr val="000066"/>
              </a:solidFill>
            </a:endParaRPr>
          </a:p>
          <a:p>
            <a:pPr eaLnBrk="0" hangingPunct="0">
              <a:tabLst>
                <a:tab pos="914400" algn="ctr"/>
                <a:tab pos="5207000" algn="ctr"/>
              </a:tabLst>
            </a:pPr>
            <a:r>
              <a:rPr lang="el-GR" b="1" dirty="0">
                <a:solidFill>
                  <a:srgbClr val="000066"/>
                </a:solidFill>
                <a:cs typeface="Times New Roman" pitchFamily="18" charset="0"/>
              </a:rPr>
              <a:t>	(Financial </a:t>
            </a:r>
            <a:r>
              <a:rPr lang="el-GR" b="1" dirty="0" smtClean="0">
                <a:solidFill>
                  <a:srgbClr val="000066"/>
                </a:solidFill>
                <a:cs typeface="Times New Roman" pitchFamily="18" charset="0"/>
              </a:rPr>
              <a:t>Accounting)</a:t>
            </a:r>
            <a:r>
              <a:rPr lang="el-GR" b="1" dirty="0">
                <a:solidFill>
                  <a:srgbClr val="000066"/>
                </a:solidFill>
                <a:cs typeface="Times New Roman" pitchFamily="18" charset="0"/>
              </a:rPr>
              <a:t>	(</a:t>
            </a:r>
            <a:r>
              <a:rPr lang="en-US" b="1" dirty="0">
                <a:solidFill>
                  <a:srgbClr val="000066"/>
                </a:solidFill>
                <a:cs typeface="Times New Roman" pitchFamily="18" charset="0"/>
              </a:rPr>
              <a:t>managerial accounting</a:t>
            </a:r>
            <a:r>
              <a:rPr lang="en-US" dirty="0">
                <a:solidFill>
                  <a:srgbClr val="000066"/>
                </a:solidFill>
                <a:cs typeface="Times New Roman" pitchFamily="18" charset="0"/>
              </a:rPr>
              <a:t>)</a:t>
            </a:r>
            <a:endParaRPr lang="el-GR" dirty="0">
              <a:solidFill>
                <a:srgbClr val="000066"/>
              </a:solidFill>
            </a:endParaRPr>
          </a:p>
        </p:txBody>
      </p:sp>
      <p:sp>
        <p:nvSpPr>
          <p:cNvPr id="7171" name="Rectangle 2"/>
          <p:cNvSpPr>
            <a:spLocks noGrp="1" noChangeArrowheads="1"/>
          </p:cNvSpPr>
          <p:nvPr>
            <p:ph type="title"/>
          </p:nvPr>
        </p:nvSpPr>
        <p:spPr>
          <a:xfrm>
            <a:off x="539552" y="260648"/>
            <a:ext cx="7105650" cy="508000"/>
          </a:xfrm>
          <a:noFill/>
        </p:spPr>
        <p:txBody>
          <a:bodyPr>
            <a:noAutofit/>
          </a:bodyPr>
          <a:lstStyle/>
          <a:p>
            <a:pPr eaLnBrk="1" hangingPunct="1"/>
            <a:r>
              <a:rPr lang="el-GR" sz="3600" b="1" dirty="0" smtClean="0">
                <a:solidFill>
                  <a:schemeClr val="accent3">
                    <a:lumMod val="50000"/>
                  </a:schemeClr>
                </a:solidFill>
              </a:rPr>
              <a:t>Εισαγωγή στη Διοικητική Λογιστική</a:t>
            </a:r>
          </a:p>
        </p:txBody>
      </p:sp>
      <p:grpSp>
        <p:nvGrpSpPr>
          <p:cNvPr id="2" name="Group 24"/>
          <p:cNvGrpSpPr>
            <a:grpSpLocks/>
          </p:cNvGrpSpPr>
          <p:nvPr/>
        </p:nvGrpSpPr>
        <p:grpSpPr bwMode="auto">
          <a:xfrm>
            <a:off x="2132013" y="1208088"/>
            <a:ext cx="3751262" cy="590550"/>
            <a:chOff x="612" y="999"/>
            <a:chExt cx="1872" cy="340"/>
          </a:xfrm>
        </p:grpSpPr>
        <p:sp>
          <p:nvSpPr>
            <p:cNvPr id="7181" name="Line 18"/>
            <p:cNvSpPr>
              <a:spLocks noChangeShapeType="1"/>
            </p:cNvSpPr>
            <p:nvPr/>
          </p:nvSpPr>
          <p:spPr bwMode="auto">
            <a:xfrm flipH="1">
              <a:off x="612" y="999"/>
              <a:ext cx="864" cy="340"/>
            </a:xfrm>
            <a:prstGeom prst="line">
              <a:avLst/>
            </a:prstGeom>
            <a:noFill/>
            <a:ln w="9525">
              <a:solidFill>
                <a:srgbClr val="000000"/>
              </a:solidFill>
              <a:round/>
              <a:headEnd/>
              <a:tailEnd/>
            </a:ln>
          </p:spPr>
          <p:txBody>
            <a:bodyPr/>
            <a:lstStyle/>
            <a:p>
              <a:endParaRPr lang="el-GR" dirty="0"/>
            </a:p>
          </p:txBody>
        </p:sp>
        <p:sp>
          <p:nvSpPr>
            <p:cNvPr id="7182" name="Line 17"/>
            <p:cNvSpPr>
              <a:spLocks noChangeShapeType="1"/>
            </p:cNvSpPr>
            <p:nvPr/>
          </p:nvSpPr>
          <p:spPr bwMode="auto">
            <a:xfrm>
              <a:off x="1476" y="999"/>
              <a:ext cx="1008" cy="340"/>
            </a:xfrm>
            <a:prstGeom prst="line">
              <a:avLst/>
            </a:prstGeom>
            <a:noFill/>
            <a:ln w="9525">
              <a:solidFill>
                <a:srgbClr val="000000"/>
              </a:solidFill>
              <a:round/>
              <a:headEnd/>
              <a:tailEnd/>
            </a:ln>
          </p:spPr>
          <p:txBody>
            <a:bodyPr/>
            <a:lstStyle/>
            <a:p>
              <a:endParaRPr lang="el-GR" dirty="0"/>
            </a:p>
          </p:txBody>
        </p:sp>
      </p:grpSp>
      <p:sp>
        <p:nvSpPr>
          <p:cNvPr id="7173" name="AutoShape 16"/>
          <p:cNvSpPr>
            <a:spLocks noChangeArrowheads="1"/>
          </p:cNvSpPr>
          <p:nvPr/>
        </p:nvSpPr>
        <p:spPr bwMode="auto">
          <a:xfrm>
            <a:off x="1511300" y="2668588"/>
            <a:ext cx="104775" cy="342900"/>
          </a:xfrm>
          <a:prstGeom prst="downArrow">
            <a:avLst>
              <a:gd name="adj1" fmla="val 50000"/>
              <a:gd name="adj2" fmla="val 75530"/>
            </a:avLst>
          </a:prstGeom>
          <a:noFill/>
          <a:ln w="9525">
            <a:solidFill>
              <a:srgbClr val="000000"/>
            </a:solidFill>
            <a:miter lim="800000"/>
            <a:headEnd/>
            <a:tailEnd/>
          </a:ln>
        </p:spPr>
        <p:txBody>
          <a:bodyPr/>
          <a:lstStyle/>
          <a:p>
            <a:endParaRPr lang="el-GR" dirty="0"/>
          </a:p>
        </p:txBody>
      </p:sp>
      <p:sp>
        <p:nvSpPr>
          <p:cNvPr id="7174" name="AutoShape 15"/>
          <p:cNvSpPr>
            <a:spLocks noChangeArrowheads="1"/>
          </p:cNvSpPr>
          <p:nvPr/>
        </p:nvSpPr>
        <p:spPr bwMode="auto">
          <a:xfrm>
            <a:off x="5332413" y="2655888"/>
            <a:ext cx="106362" cy="342900"/>
          </a:xfrm>
          <a:prstGeom prst="downArrow">
            <a:avLst>
              <a:gd name="adj1" fmla="val 50000"/>
              <a:gd name="adj2" fmla="val 74403"/>
            </a:avLst>
          </a:prstGeom>
          <a:noFill/>
          <a:ln w="9525">
            <a:solidFill>
              <a:srgbClr val="000000"/>
            </a:solidFill>
            <a:miter lim="800000"/>
            <a:headEnd/>
            <a:tailEnd/>
          </a:ln>
        </p:spPr>
        <p:txBody>
          <a:bodyPr/>
          <a:lstStyle/>
          <a:p>
            <a:endParaRPr lang="el-GR" dirty="0"/>
          </a:p>
        </p:txBody>
      </p:sp>
      <p:sp>
        <p:nvSpPr>
          <p:cNvPr id="7175" name="Rectangle 21"/>
          <p:cNvSpPr>
            <a:spLocks noChangeArrowheads="1"/>
          </p:cNvSpPr>
          <p:nvPr/>
        </p:nvSpPr>
        <p:spPr bwMode="auto">
          <a:xfrm>
            <a:off x="3143250" y="857250"/>
            <a:ext cx="1416050" cy="400050"/>
          </a:xfrm>
          <a:prstGeom prst="rect">
            <a:avLst/>
          </a:prstGeom>
          <a:noFill/>
          <a:ln w="0" algn="ctr">
            <a:noFill/>
            <a:prstDash val="dash"/>
            <a:miter lim="800000"/>
            <a:headEnd/>
            <a:tailEnd/>
          </a:ln>
        </p:spPr>
        <p:txBody>
          <a:bodyPr anchor="ctr">
            <a:spAutoFit/>
          </a:bodyPr>
          <a:lstStyle/>
          <a:p>
            <a:r>
              <a:rPr lang="el-GR" sz="2000" b="1" dirty="0">
                <a:solidFill>
                  <a:srgbClr val="000066"/>
                </a:solidFill>
                <a:ea typeface="Times New Roman" pitchFamily="18" charset="0"/>
                <a:cs typeface="Arial" pitchFamily="34" charset="0"/>
              </a:rPr>
              <a:t>Λογιστική</a:t>
            </a:r>
          </a:p>
        </p:txBody>
      </p:sp>
      <p:sp>
        <p:nvSpPr>
          <p:cNvPr id="7176" name="Rectangle 23"/>
          <p:cNvSpPr>
            <a:spLocks noChangeArrowheads="1"/>
          </p:cNvSpPr>
          <p:nvPr/>
        </p:nvSpPr>
        <p:spPr bwMode="auto">
          <a:xfrm>
            <a:off x="179512" y="2895600"/>
            <a:ext cx="8784976" cy="3540125"/>
          </a:xfrm>
          <a:prstGeom prst="rect">
            <a:avLst/>
          </a:prstGeom>
          <a:noFill/>
          <a:ln w="0" algn="ctr">
            <a:noFill/>
            <a:prstDash val="dash"/>
            <a:miter lim="800000"/>
            <a:headEnd/>
            <a:tailEnd/>
          </a:ln>
        </p:spPr>
        <p:txBody>
          <a:bodyPr wrap="square" anchor="ctr">
            <a:spAutoFit/>
          </a:bodyPr>
          <a:lstStyle/>
          <a:p>
            <a:pPr>
              <a:tabLst>
                <a:tab pos="228600" algn="ctr"/>
                <a:tab pos="4305300" algn="l"/>
              </a:tabLst>
            </a:pPr>
            <a:r>
              <a:rPr lang="el-GR" sz="1600" b="1" dirty="0">
                <a:solidFill>
                  <a:srgbClr val="000066"/>
                </a:solidFill>
                <a:ea typeface="Times New Roman" pitchFamily="18" charset="0"/>
                <a:cs typeface="Arial" pitchFamily="34" charset="0"/>
              </a:rPr>
              <a:t>Πληροφορίες κύρια προς τα έξω,	Πληροφόρηση κύρια</a:t>
            </a:r>
          </a:p>
          <a:p>
            <a:pPr eaLnBrk="0" hangingPunct="0">
              <a:tabLst>
                <a:tab pos="228600" algn="ctr"/>
                <a:tab pos="4305300" algn="l"/>
              </a:tabLst>
            </a:pPr>
            <a:r>
              <a:rPr lang="el-GR" sz="1600" b="1" dirty="0">
                <a:solidFill>
                  <a:srgbClr val="000066"/>
                </a:solidFill>
                <a:ea typeface="Times New Roman" pitchFamily="18" charset="0"/>
                <a:cs typeface="Arial" pitchFamily="34" charset="0"/>
              </a:rPr>
              <a:t>μέσω των δημοσιευόμενων	προς τα έσω με την παροχή</a:t>
            </a:r>
          </a:p>
          <a:p>
            <a:pPr eaLnBrk="0" hangingPunct="0">
              <a:tabLst>
                <a:tab pos="228600" algn="ctr"/>
                <a:tab pos="4305300" algn="l"/>
              </a:tabLst>
            </a:pPr>
            <a:r>
              <a:rPr lang="el-GR" sz="1600" b="1" dirty="0">
                <a:solidFill>
                  <a:srgbClr val="000066"/>
                </a:solidFill>
                <a:ea typeface="Times New Roman" pitchFamily="18" charset="0"/>
                <a:cs typeface="Arial" pitchFamily="34" charset="0"/>
              </a:rPr>
              <a:t>οικονομικών καταστάσεων	πληροφοριών:</a:t>
            </a:r>
          </a:p>
          <a:p>
            <a:pPr eaLnBrk="0" hangingPunct="0">
              <a:buFont typeface="Symbol" pitchFamily="18" charset="2"/>
              <a:buChar char=""/>
              <a:tabLst>
                <a:tab pos="228600" algn="ctr"/>
                <a:tab pos="4305300" algn="l"/>
              </a:tabLst>
            </a:pPr>
            <a:r>
              <a:rPr lang="el-GR" sz="1600" b="1" dirty="0">
                <a:solidFill>
                  <a:srgbClr val="000066"/>
                </a:solidFill>
                <a:ea typeface="Times New Roman" pitchFamily="18" charset="0"/>
                <a:cs typeface="Arial" pitchFamily="34" charset="0"/>
              </a:rPr>
              <a:t>  ισολογισμός	α.  ποσοτικής φύσεως</a:t>
            </a:r>
            <a:br>
              <a:rPr lang="el-GR" sz="1600" b="1" dirty="0">
                <a:solidFill>
                  <a:srgbClr val="000066"/>
                </a:solidFill>
                <a:ea typeface="Times New Roman" pitchFamily="18" charset="0"/>
                <a:cs typeface="Arial" pitchFamily="34" charset="0"/>
              </a:rPr>
            </a:br>
            <a:r>
              <a:rPr lang="el-GR" sz="1600" b="1" dirty="0">
                <a:solidFill>
                  <a:srgbClr val="000066"/>
                </a:solidFill>
                <a:ea typeface="Times New Roman" pitchFamily="18" charset="0"/>
                <a:cs typeface="Arial" pitchFamily="34" charset="0"/>
              </a:rPr>
              <a:t>		     </a:t>
            </a:r>
            <a:r>
              <a:rPr lang="el-GR" sz="1600" b="1" dirty="0">
                <a:solidFill>
                  <a:srgbClr val="000066"/>
                </a:solidFill>
                <a:ea typeface="Times New Roman" pitchFamily="18" charset="0"/>
                <a:cs typeface="Arial" pitchFamily="34" charset="0"/>
                <a:sym typeface="Symbol" pitchFamily="18" charset="2"/>
              </a:rPr>
              <a:t></a:t>
            </a:r>
            <a:r>
              <a:rPr lang="el-GR" sz="1600" b="1" dirty="0">
                <a:solidFill>
                  <a:srgbClr val="000066"/>
                </a:solidFill>
                <a:ea typeface="Times New Roman" pitchFamily="18" charset="0"/>
                <a:cs typeface="Arial" pitchFamily="34" charset="0"/>
              </a:rPr>
              <a:t> </a:t>
            </a:r>
            <a:r>
              <a:rPr lang="el-GR" sz="1600" b="1" dirty="0">
                <a:solidFill>
                  <a:srgbClr val="000066"/>
                </a:solidFill>
                <a:ea typeface="Times New Roman" pitchFamily="18" charset="0"/>
                <a:cs typeface="Arial" pitchFamily="34" charset="0"/>
                <a:sym typeface="Symbol" pitchFamily="18" charset="2"/>
              </a:rPr>
              <a:t>κόστος και κερδοφορία</a:t>
            </a:r>
          </a:p>
          <a:p>
            <a:pPr eaLnBrk="0" hangingPunct="0">
              <a:buFont typeface="Symbol" pitchFamily="18" charset="2"/>
              <a:buChar char=""/>
              <a:tabLst>
                <a:tab pos="228600" algn="ctr"/>
                <a:tab pos="4305300" algn="l"/>
              </a:tabLst>
            </a:pPr>
            <a:r>
              <a:rPr lang="el-GR" sz="1600" b="1" dirty="0">
                <a:solidFill>
                  <a:srgbClr val="000066"/>
                </a:solidFill>
                <a:ea typeface="Times New Roman" pitchFamily="18" charset="0"/>
                <a:cs typeface="Arial" pitchFamily="34" charset="0"/>
                <a:sym typeface="Symbol" pitchFamily="18" charset="2"/>
              </a:rPr>
              <a:t>  αποτελέσματα χρήσεως		  οργανωτικών μονάδων,</a:t>
            </a:r>
          </a:p>
          <a:p>
            <a:pPr eaLnBrk="0" hangingPunct="0">
              <a:tabLst>
                <a:tab pos="228600" algn="ctr"/>
                <a:tab pos="4305300" algn="l"/>
              </a:tabLst>
            </a:pPr>
            <a:r>
              <a:rPr lang="el-GR" sz="1600" b="1" dirty="0">
                <a:solidFill>
                  <a:srgbClr val="000066"/>
                </a:solidFill>
                <a:ea typeface="Times New Roman" pitchFamily="18" charset="0"/>
                <a:cs typeface="Arial" pitchFamily="34" charset="0"/>
                <a:sym typeface="Symbol" pitchFamily="18" charset="2"/>
              </a:rPr>
              <a:t>			  προϊόντων και πελατών  κ.λπ.	</a:t>
            </a:r>
          </a:p>
          <a:p>
            <a:pPr eaLnBrk="0" hangingPunct="0">
              <a:buFont typeface="Symbol" pitchFamily="18" charset="2"/>
              <a:buChar char=""/>
              <a:tabLst>
                <a:tab pos="228600" algn="ctr"/>
                <a:tab pos="4305300" algn="l"/>
              </a:tabLst>
            </a:pPr>
            <a:r>
              <a:rPr lang="el-GR" sz="1600" b="1" dirty="0">
                <a:solidFill>
                  <a:srgbClr val="000066"/>
                </a:solidFill>
                <a:ea typeface="Times New Roman" pitchFamily="18" charset="0"/>
                <a:cs typeface="Arial" pitchFamily="34" charset="0"/>
                <a:sym typeface="Symbol" pitchFamily="18" charset="2"/>
              </a:rPr>
              <a:t>  κατάσταση ταμειακών ροών	      προϋπολογισμός και πορεία</a:t>
            </a:r>
          </a:p>
          <a:p>
            <a:pPr eaLnBrk="0" hangingPunct="0">
              <a:tabLst>
                <a:tab pos="228600" algn="ctr"/>
                <a:tab pos="4305300" algn="l"/>
              </a:tabLst>
            </a:pPr>
            <a:r>
              <a:rPr lang="el-GR" sz="1600" b="1" dirty="0">
                <a:solidFill>
                  <a:srgbClr val="000066"/>
                </a:solidFill>
                <a:ea typeface="Times New Roman" pitchFamily="18" charset="0"/>
                <a:cs typeface="Arial" pitchFamily="34" charset="0"/>
                <a:sym typeface="Symbol" pitchFamily="18" charset="2"/>
              </a:rPr>
              <a:t>			 εκτέλεσής του</a:t>
            </a:r>
          </a:p>
          <a:p>
            <a:pPr eaLnBrk="0" hangingPunct="0">
              <a:buFont typeface="Symbol" pitchFamily="18" charset="2"/>
              <a:buChar char=""/>
              <a:tabLst>
                <a:tab pos="228600" algn="ctr"/>
                <a:tab pos="4305300" algn="l"/>
              </a:tabLst>
            </a:pPr>
            <a:r>
              <a:rPr lang="el-GR" sz="1600" b="1" dirty="0">
                <a:solidFill>
                  <a:srgbClr val="000066"/>
                </a:solidFill>
                <a:ea typeface="Times New Roman" pitchFamily="18" charset="0"/>
                <a:cs typeface="Arial" pitchFamily="34" charset="0"/>
                <a:sym typeface="Symbol" pitchFamily="18" charset="2"/>
              </a:rPr>
              <a:t>  κατάσταση μεταβολών	β.  ποιοτικής φύσεως</a:t>
            </a:r>
          </a:p>
          <a:p>
            <a:pPr eaLnBrk="0" hangingPunct="0">
              <a:tabLst>
                <a:tab pos="228600" algn="ctr"/>
                <a:tab pos="4305300" algn="l"/>
              </a:tabLst>
            </a:pPr>
            <a:r>
              <a:rPr lang="el-GR" sz="1600" b="1" dirty="0">
                <a:solidFill>
                  <a:srgbClr val="000066"/>
                </a:solidFill>
                <a:ea typeface="Times New Roman" pitchFamily="18" charset="0"/>
                <a:cs typeface="Arial" pitchFamily="34" charset="0"/>
                <a:sym typeface="Symbol" pitchFamily="18" charset="2"/>
              </a:rPr>
              <a:t>	    καθαρής θέσης	     </a:t>
            </a:r>
            <a:r>
              <a:rPr lang="el-GR" sz="1600" b="1" dirty="0">
                <a:solidFill>
                  <a:srgbClr val="000066"/>
                </a:solidFill>
                <a:ea typeface="Times New Roman" pitchFamily="18" charset="0"/>
                <a:cs typeface="Arial" pitchFamily="34" charset="0"/>
              </a:rPr>
              <a:t>  </a:t>
            </a:r>
            <a:r>
              <a:rPr lang="el-GR" sz="1600" b="1" dirty="0">
                <a:solidFill>
                  <a:srgbClr val="000066"/>
                </a:solidFill>
                <a:ea typeface="Times New Roman" pitchFamily="18" charset="0"/>
                <a:cs typeface="Arial" pitchFamily="34" charset="0"/>
                <a:sym typeface="Symbol" pitchFamily="18" charset="2"/>
              </a:rPr>
              <a:t>ικανοποίηση υπαλλήλων, πελατών, 				    μετόχων κ.λπ.</a:t>
            </a:r>
          </a:p>
          <a:p>
            <a:pPr eaLnBrk="0" hangingPunct="0">
              <a:buFont typeface="Symbol" pitchFamily="18" charset="2"/>
              <a:buChar char=""/>
              <a:tabLst>
                <a:tab pos="228600" algn="ctr"/>
                <a:tab pos="4305300" algn="l"/>
              </a:tabLst>
            </a:pPr>
            <a:r>
              <a:rPr lang="el-GR" sz="1600" b="1" dirty="0">
                <a:solidFill>
                  <a:srgbClr val="000066"/>
                </a:solidFill>
                <a:ea typeface="Times New Roman" pitchFamily="18" charset="0"/>
                <a:cs typeface="Arial" pitchFamily="34" charset="0"/>
                <a:sym typeface="Symbol" pitchFamily="18" charset="2"/>
              </a:rPr>
              <a:t>  γνωστοποιήσεις	      αξιολόγηση συστημάτων και εσωτερικών </a:t>
            </a:r>
            <a:br>
              <a:rPr lang="el-GR" sz="1600" b="1" dirty="0">
                <a:solidFill>
                  <a:srgbClr val="000066"/>
                </a:solidFill>
                <a:ea typeface="Times New Roman" pitchFamily="18" charset="0"/>
                <a:cs typeface="Arial" pitchFamily="34" charset="0"/>
                <a:sym typeface="Symbol" pitchFamily="18" charset="2"/>
              </a:rPr>
            </a:br>
            <a:r>
              <a:rPr lang="el-GR" sz="1600" b="1" dirty="0">
                <a:solidFill>
                  <a:srgbClr val="000066"/>
                </a:solidFill>
                <a:ea typeface="Times New Roman" pitchFamily="18" charset="0"/>
                <a:cs typeface="Arial" pitchFamily="34" charset="0"/>
                <a:sym typeface="Symbol" pitchFamily="18" charset="2"/>
              </a:rPr>
              <a:t>			     διαδικασιών κ.λπ.</a:t>
            </a:r>
          </a:p>
        </p:txBody>
      </p:sp>
      <p:sp>
        <p:nvSpPr>
          <p:cNvPr id="7177" name="TextBox 10"/>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1.1</a:t>
            </a:r>
          </a:p>
        </p:txBody>
      </p:sp>
      <p:grpSp>
        <p:nvGrpSpPr>
          <p:cNvPr id="3" name="Group 9"/>
          <p:cNvGrpSpPr>
            <a:grpSpLocks/>
          </p:cNvGrpSpPr>
          <p:nvPr/>
        </p:nvGrpSpPr>
        <p:grpSpPr bwMode="auto">
          <a:xfrm>
            <a:off x="642938" y="357188"/>
            <a:ext cx="8001000" cy="500062"/>
            <a:chOff x="571472" y="429398"/>
            <a:chExt cx="8001056" cy="714380"/>
          </a:xfrm>
        </p:grpSpPr>
        <p:cxnSp>
          <p:nvCxnSpPr>
            <p:cNvPr id="14" name="Straight Connector 13"/>
            <p:cNvCxnSpPr/>
            <p:nvPr/>
          </p:nvCxnSpPr>
          <p:spPr>
            <a:xfrm>
              <a:off x="571472" y="1141511"/>
              <a:ext cx="8001056" cy="226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214544" y="785794"/>
              <a:ext cx="714380" cy="1588"/>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625" y="276225"/>
            <a:ext cx="8072438" cy="965200"/>
          </a:xfrm>
          <a:noFill/>
        </p:spPr>
        <p:txBody>
          <a:bodyPr>
            <a:normAutofit fontScale="90000"/>
          </a:bodyPr>
          <a:lstStyle/>
          <a:p>
            <a:pPr eaLnBrk="1" hangingPunct="1"/>
            <a:r>
              <a:rPr lang="el-GR" b="1" dirty="0" smtClean="0">
                <a:solidFill>
                  <a:schemeClr val="accent3">
                    <a:lumMod val="50000"/>
                  </a:schemeClr>
                </a:solidFill>
              </a:rPr>
              <a:t>Η δημιουργία του κόστους σε μια βιομηχανική επιχείρηση</a:t>
            </a:r>
          </a:p>
        </p:txBody>
      </p:sp>
      <p:sp>
        <p:nvSpPr>
          <p:cNvPr id="8195" name="Rectangle 3"/>
          <p:cNvSpPr>
            <a:spLocks noGrp="1" noChangeArrowheads="1"/>
          </p:cNvSpPr>
          <p:nvPr>
            <p:ph type="body" idx="1"/>
          </p:nvPr>
        </p:nvSpPr>
        <p:spPr>
          <a:xfrm>
            <a:off x="141288" y="1428750"/>
            <a:ext cx="8788400" cy="4929188"/>
          </a:xfrm>
        </p:spPr>
        <p:txBody>
          <a:bodyPr/>
          <a:lstStyle/>
          <a:p>
            <a:pPr eaLnBrk="1" hangingPunct="1">
              <a:buFont typeface="Wingdings" pitchFamily="2" charset="2"/>
              <a:buNone/>
              <a:tabLst>
                <a:tab pos="2870200" algn="l"/>
                <a:tab pos="4927600" algn="l"/>
                <a:tab pos="6819900" algn="l"/>
              </a:tabLst>
            </a:pPr>
            <a:endParaRPr lang="el-GR" sz="2400" dirty="0" smtClean="0"/>
          </a:p>
          <a:p>
            <a:pPr eaLnBrk="1" hangingPunct="1">
              <a:buFont typeface="Wingdings" pitchFamily="2" charset="2"/>
              <a:buNone/>
              <a:tabLst>
                <a:tab pos="2870200" algn="l"/>
                <a:tab pos="4927600" algn="l"/>
                <a:tab pos="6819900" algn="l"/>
              </a:tabLst>
            </a:pPr>
            <a:r>
              <a:rPr lang="el-GR" sz="2400" dirty="0" smtClean="0"/>
              <a:t>	Άμεσα υλικά	Μεταβλητά</a:t>
            </a:r>
          </a:p>
          <a:p>
            <a:pPr eaLnBrk="1" hangingPunct="1">
              <a:buFont typeface="Wingdings" pitchFamily="2" charset="2"/>
              <a:buNone/>
              <a:tabLst>
                <a:tab pos="2870200" algn="l"/>
                <a:tab pos="4927600" algn="l"/>
                <a:tab pos="6819900" algn="l"/>
              </a:tabLst>
            </a:pPr>
            <a:r>
              <a:rPr lang="el-GR" sz="2400" dirty="0" smtClean="0"/>
              <a:t>		βιομηχανικά	</a:t>
            </a:r>
          </a:p>
          <a:p>
            <a:pPr eaLnBrk="1" hangingPunct="1">
              <a:buFont typeface="Wingdings" pitchFamily="2" charset="2"/>
              <a:buNone/>
              <a:tabLst>
                <a:tab pos="2870200" algn="l"/>
                <a:tab pos="4927600" algn="l"/>
                <a:tab pos="6819900" algn="l"/>
              </a:tabLst>
            </a:pPr>
            <a:r>
              <a:rPr lang="el-GR" sz="2400" dirty="0" smtClean="0"/>
              <a:t>		έξοδα  	 Κόστος</a:t>
            </a:r>
            <a:br>
              <a:rPr lang="el-GR" sz="2400" dirty="0" smtClean="0"/>
            </a:br>
            <a:r>
              <a:rPr lang="el-GR" sz="2400" dirty="0" smtClean="0"/>
              <a:t>		 παραγωγής 			</a:t>
            </a:r>
          </a:p>
          <a:p>
            <a:pPr eaLnBrk="1" hangingPunct="1">
              <a:buFont typeface="Wingdings" pitchFamily="2" charset="2"/>
              <a:buNone/>
              <a:tabLst>
                <a:tab pos="2870200" algn="l"/>
                <a:tab pos="4927600" algn="l"/>
                <a:tab pos="6819900" algn="l"/>
              </a:tabLst>
            </a:pPr>
            <a:r>
              <a:rPr lang="el-GR" sz="2400" dirty="0" smtClean="0"/>
              <a:t>	Άμεσα εργατικά 			  Συνολικό κόστος 			  				</a:t>
            </a:r>
          </a:p>
          <a:p>
            <a:pPr eaLnBrk="1" hangingPunct="1">
              <a:buFont typeface="Wingdings" pitchFamily="2" charset="2"/>
              <a:buNone/>
              <a:tabLst>
                <a:tab pos="2870200" algn="l"/>
                <a:tab pos="4927600" algn="l"/>
                <a:tab pos="6819900" algn="l"/>
              </a:tabLst>
            </a:pPr>
            <a:r>
              <a:rPr lang="el-GR" sz="2400" dirty="0" smtClean="0"/>
              <a:t>	Γενικά βιομηχανικά έξοδα</a:t>
            </a:r>
          </a:p>
          <a:p>
            <a:pPr eaLnBrk="1" hangingPunct="1">
              <a:buFont typeface="Wingdings" pitchFamily="2" charset="2"/>
              <a:buNone/>
              <a:tabLst>
                <a:tab pos="2870200" algn="l"/>
                <a:tab pos="4927600" algn="l"/>
                <a:tab pos="6819900" algn="l"/>
              </a:tabLst>
            </a:pPr>
            <a:endParaRPr lang="el-GR" sz="2400" dirty="0" smtClean="0"/>
          </a:p>
          <a:p>
            <a:pPr eaLnBrk="1" hangingPunct="1">
              <a:buFont typeface="Wingdings" pitchFamily="2" charset="2"/>
              <a:buNone/>
              <a:tabLst>
                <a:tab pos="2870200" algn="l"/>
                <a:tab pos="4927600" algn="l"/>
                <a:tab pos="6819900" algn="l"/>
              </a:tabLst>
            </a:pPr>
            <a:r>
              <a:rPr lang="el-GR" sz="2400" dirty="0" smtClean="0"/>
              <a:t>	Έξοδα πωλήσεων και διοίκησης</a:t>
            </a:r>
          </a:p>
        </p:txBody>
      </p:sp>
      <p:sp>
        <p:nvSpPr>
          <p:cNvPr id="8196" name="AutoShape 4"/>
          <p:cNvSpPr>
            <a:spLocks/>
          </p:cNvSpPr>
          <p:nvPr/>
        </p:nvSpPr>
        <p:spPr bwMode="auto">
          <a:xfrm>
            <a:off x="2692400" y="2000250"/>
            <a:ext cx="236538" cy="2209800"/>
          </a:xfrm>
          <a:prstGeom prst="rightBrace">
            <a:avLst>
              <a:gd name="adj1" fmla="val 71884"/>
              <a:gd name="adj2" fmla="val 40806"/>
            </a:avLst>
          </a:prstGeom>
          <a:noFill/>
          <a:ln w="15875">
            <a:solidFill>
              <a:schemeClr val="tx1"/>
            </a:solidFill>
            <a:round/>
            <a:headEnd/>
            <a:tailEnd/>
          </a:ln>
        </p:spPr>
        <p:txBody>
          <a:bodyPr wrap="none" anchor="ctr"/>
          <a:lstStyle/>
          <a:p>
            <a:endParaRPr lang="el-GR" dirty="0"/>
          </a:p>
        </p:txBody>
      </p:sp>
      <p:sp>
        <p:nvSpPr>
          <p:cNvPr id="8197" name="AutoShape 5"/>
          <p:cNvSpPr>
            <a:spLocks/>
          </p:cNvSpPr>
          <p:nvPr/>
        </p:nvSpPr>
        <p:spPr bwMode="auto">
          <a:xfrm>
            <a:off x="4784725" y="1785938"/>
            <a:ext cx="215900" cy="3352800"/>
          </a:xfrm>
          <a:prstGeom prst="rightBrace">
            <a:avLst>
              <a:gd name="adj1" fmla="val 119490"/>
              <a:gd name="adj2" fmla="val 41667"/>
            </a:avLst>
          </a:prstGeom>
          <a:noFill/>
          <a:ln w="15875">
            <a:solidFill>
              <a:schemeClr val="tx1"/>
            </a:solidFill>
            <a:round/>
            <a:headEnd/>
            <a:tailEnd/>
          </a:ln>
        </p:spPr>
        <p:txBody>
          <a:bodyPr wrap="none" anchor="ctr"/>
          <a:lstStyle/>
          <a:p>
            <a:endParaRPr lang="el-GR" dirty="0"/>
          </a:p>
        </p:txBody>
      </p:sp>
      <p:sp>
        <p:nvSpPr>
          <p:cNvPr id="8198" name="AutoShape 6"/>
          <p:cNvSpPr>
            <a:spLocks/>
          </p:cNvSpPr>
          <p:nvPr/>
        </p:nvSpPr>
        <p:spPr bwMode="auto">
          <a:xfrm>
            <a:off x="6881813" y="1785938"/>
            <a:ext cx="261937" cy="4191000"/>
          </a:xfrm>
          <a:prstGeom prst="rightBrace">
            <a:avLst>
              <a:gd name="adj1" fmla="val 123111"/>
              <a:gd name="adj2" fmla="val 46250"/>
            </a:avLst>
          </a:prstGeom>
          <a:noFill/>
          <a:ln w="15875">
            <a:solidFill>
              <a:schemeClr val="tx1"/>
            </a:solidFill>
            <a:round/>
            <a:headEnd/>
            <a:tailEnd/>
          </a:ln>
        </p:spPr>
        <p:txBody>
          <a:bodyPr wrap="none" anchor="ctr"/>
          <a:lstStyle/>
          <a:p>
            <a:endParaRPr lang="el-GR" dirty="0"/>
          </a:p>
        </p:txBody>
      </p:sp>
      <p:grpSp>
        <p:nvGrpSpPr>
          <p:cNvPr id="2" name="Group 9"/>
          <p:cNvGrpSpPr>
            <a:grpSpLocks/>
          </p:cNvGrpSpPr>
          <p:nvPr/>
        </p:nvGrpSpPr>
        <p:grpSpPr bwMode="auto">
          <a:xfrm>
            <a:off x="571500" y="500063"/>
            <a:ext cx="8001000" cy="714375"/>
            <a:chOff x="571472" y="429398"/>
            <a:chExt cx="8001056" cy="714380"/>
          </a:xfrm>
        </p:grpSpPr>
        <p:cxnSp>
          <p:nvCxnSpPr>
            <p:cNvPr id="9" name="Straight Connector 8"/>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908050"/>
          </a:xfrm>
        </p:spPr>
        <p:txBody>
          <a:bodyPr>
            <a:normAutofit fontScale="90000"/>
          </a:bodyPr>
          <a:lstStyle/>
          <a:p>
            <a:r>
              <a:rPr lang="en-US" sz="3600" b="1" dirty="0" smtClean="0">
                <a:latin typeface="Arial" charset="0"/>
              </a:rPr>
              <a:t/>
            </a:r>
            <a:br>
              <a:rPr lang="en-US" sz="3600" b="1" dirty="0" smtClean="0">
                <a:latin typeface="Arial" charset="0"/>
              </a:rPr>
            </a:br>
            <a:r>
              <a:rPr lang="el-GR" sz="3600" b="1" dirty="0" smtClean="0">
                <a:latin typeface="Arial" charset="0"/>
              </a:rPr>
              <a:t>ΠΛΕΟΝΕΚΤΗΜΑΤΑ ΑΠΟΔΙΑΜΕΣΟΛΑΒΗΣΗΣ</a:t>
            </a:r>
            <a:endParaRPr lang="el-GR" sz="3600" b="1" dirty="0">
              <a:latin typeface="Arial" charset="0"/>
            </a:endParaRPr>
          </a:p>
        </p:txBody>
      </p:sp>
      <p:sp>
        <p:nvSpPr>
          <p:cNvPr id="134147" name="Rectangle 3"/>
          <p:cNvSpPr>
            <a:spLocks noGrp="1" noChangeArrowheads="1"/>
          </p:cNvSpPr>
          <p:nvPr>
            <p:ph type="body" idx="1"/>
          </p:nvPr>
        </p:nvSpPr>
        <p:spPr>
          <a:xfrm>
            <a:off x="0" y="1340768"/>
            <a:ext cx="9144000" cy="5517232"/>
          </a:xfrm>
        </p:spPr>
        <p:txBody>
          <a:bodyPr/>
          <a:lstStyle/>
          <a:p>
            <a:pPr marL="609600" indent="-609600">
              <a:lnSpc>
                <a:spcPct val="90000"/>
              </a:lnSpc>
              <a:buFontTx/>
              <a:buNone/>
            </a:pPr>
            <a:r>
              <a:rPr lang="el-GR" sz="2800" dirty="0">
                <a:latin typeface="Arial" charset="0"/>
              </a:rPr>
              <a:t> </a:t>
            </a:r>
          </a:p>
          <a:p>
            <a:pPr marL="609600" indent="-609600" algn="just">
              <a:lnSpc>
                <a:spcPct val="90000"/>
              </a:lnSpc>
              <a:buFontTx/>
              <a:buAutoNum type="arabicPeriod"/>
            </a:pPr>
            <a:r>
              <a:rPr lang="el-GR" sz="2800" b="1" dirty="0">
                <a:latin typeface="Arial" charset="0"/>
              </a:rPr>
              <a:t>Κατανομή</a:t>
            </a:r>
            <a:r>
              <a:rPr lang="el-GR" sz="2800" dirty="0">
                <a:latin typeface="Arial" charset="0"/>
              </a:rPr>
              <a:t> επενδυτικών πόρων </a:t>
            </a:r>
            <a:r>
              <a:rPr lang="el-GR" sz="2800" b="1" dirty="0">
                <a:latin typeface="Arial" charset="0"/>
              </a:rPr>
              <a:t>κατ’ ευθείαν</a:t>
            </a:r>
            <a:r>
              <a:rPr lang="el-GR" sz="2800" dirty="0">
                <a:latin typeface="Arial" charset="0"/>
              </a:rPr>
              <a:t> στους </a:t>
            </a:r>
            <a:r>
              <a:rPr lang="el-GR" sz="2800" dirty="0" smtClean="0">
                <a:latin typeface="Arial" charset="0"/>
              </a:rPr>
              <a:t>επενδυτές.</a:t>
            </a:r>
            <a:r>
              <a:rPr lang="el-GR" sz="2800" dirty="0">
                <a:latin typeface="Arial" charset="0"/>
              </a:rPr>
              <a:t> </a:t>
            </a:r>
          </a:p>
          <a:p>
            <a:pPr marL="609600" indent="-609600" algn="just">
              <a:lnSpc>
                <a:spcPct val="90000"/>
              </a:lnSpc>
              <a:buFontTx/>
              <a:buAutoNum type="arabicPeriod"/>
            </a:pPr>
            <a:r>
              <a:rPr lang="el-GR" sz="2800" b="1" dirty="0">
                <a:latin typeface="Arial" charset="0"/>
              </a:rPr>
              <a:t>Μείωση του κινδύνου</a:t>
            </a:r>
            <a:r>
              <a:rPr lang="el-GR" sz="2800" dirty="0">
                <a:latin typeface="Arial" charset="0"/>
              </a:rPr>
              <a:t> στο ελάχιστο. Υπάρχει </a:t>
            </a:r>
            <a:r>
              <a:rPr lang="el-GR" sz="2800" b="1" dirty="0">
                <a:latin typeface="Arial" charset="0"/>
              </a:rPr>
              <a:t>επαρκής πληροφόρηση</a:t>
            </a:r>
            <a:r>
              <a:rPr lang="el-GR" sz="2800" dirty="0">
                <a:latin typeface="Arial" charset="0"/>
              </a:rPr>
              <a:t> σχετικά με την φερεγγυότητα των δανειζομένων ώστε η απευθείας ροή κεφαλαίου να είναι εφικτή και συνεπώς δεν αντιμετωπίζονται παρόμοια προβλήματα.</a:t>
            </a:r>
          </a:p>
          <a:p>
            <a:pPr marL="609600" indent="-609600" algn="just">
              <a:lnSpc>
                <a:spcPct val="90000"/>
              </a:lnSpc>
              <a:buFontTx/>
              <a:buAutoNum type="arabicPeriod"/>
            </a:pPr>
            <a:r>
              <a:rPr lang="el-GR" sz="2800" b="1" dirty="0">
                <a:latin typeface="Arial" charset="0"/>
              </a:rPr>
              <a:t>Κανονισμοί</a:t>
            </a:r>
            <a:r>
              <a:rPr lang="el-GR" sz="2800" dirty="0">
                <a:latin typeface="Arial" charset="0"/>
              </a:rPr>
              <a:t> διέπουν την λειτουργία της. Παράδειγμα: Η επιτροπή κεφαλαιαγοράς ελέγχει μια </a:t>
            </a:r>
            <a:r>
              <a:rPr lang="el-GR" sz="2800" dirty="0" smtClean="0">
                <a:latin typeface="Arial" charset="0"/>
              </a:rPr>
              <a:t>τράπεζα </a:t>
            </a:r>
            <a:r>
              <a:rPr lang="el-GR" sz="2800" dirty="0">
                <a:latin typeface="Arial" charset="0"/>
              </a:rPr>
              <a:t>που θέλει να αυξήσει το μετοχικό της </a:t>
            </a:r>
            <a:r>
              <a:rPr lang="el-GR" sz="2800" dirty="0" smtClean="0">
                <a:latin typeface="Arial" charset="0"/>
              </a:rPr>
              <a:t>κεφάλαιο.</a:t>
            </a:r>
            <a:r>
              <a:rPr lang="el-GR" sz="2800" dirty="0">
                <a:latin typeface="Arial" charset="0"/>
              </a:rPr>
              <a:t> </a:t>
            </a: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625" y="276225"/>
            <a:ext cx="8501063" cy="1295400"/>
          </a:xfrm>
          <a:noFill/>
        </p:spPr>
        <p:txBody>
          <a:bodyPr>
            <a:noAutofit/>
          </a:bodyPr>
          <a:lstStyle/>
          <a:p>
            <a:pPr eaLnBrk="1" hangingPunct="1"/>
            <a:r>
              <a:rPr lang="el-GR" sz="3600" b="1" dirty="0" smtClean="0">
                <a:solidFill>
                  <a:schemeClr val="tx2">
                    <a:lumMod val="75000"/>
                  </a:schemeClr>
                </a:solidFill>
              </a:rPr>
              <a:t>Η δημιουργία του κόστους σε μια τραπεζική επιχείρηση που πωλεί προϊόντα (δάνεια, καταθέσεις κ.λπ.)</a:t>
            </a:r>
          </a:p>
        </p:txBody>
      </p:sp>
      <p:sp>
        <p:nvSpPr>
          <p:cNvPr id="9219" name="Rectangle 3"/>
          <p:cNvSpPr>
            <a:spLocks noGrp="1" noChangeArrowheads="1"/>
          </p:cNvSpPr>
          <p:nvPr>
            <p:ph type="body" idx="1"/>
          </p:nvPr>
        </p:nvSpPr>
        <p:spPr>
          <a:xfrm>
            <a:off x="141288" y="1571625"/>
            <a:ext cx="9144000" cy="4714875"/>
          </a:xfrm>
        </p:spPr>
        <p:txBody>
          <a:bodyPr/>
          <a:lstStyle/>
          <a:p>
            <a:pPr eaLnBrk="1" hangingPunct="1">
              <a:buFont typeface="Wingdings" pitchFamily="2" charset="2"/>
              <a:buNone/>
              <a:tabLst>
                <a:tab pos="2870200" algn="l"/>
                <a:tab pos="4927600" algn="l"/>
                <a:tab pos="6819900" algn="l"/>
              </a:tabLst>
            </a:pPr>
            <a:endParaRPr lang="el-GR" sz="2400" dirty="0" smtClean="0"/>
          </a:p>
          <a:p>
            <a:pPr eaLnBrk="1" hangingPunct="1">
              <a:buFont typeface="Wingdings" pitchFamily="2" charset="2"/>
              <a:buNone/>
              <a:tabLst>
                <a:tab pos="2870200" algn="l"/>
                <a:tab pos="4927600" algn="l"/>
                <a:tab pos="6819900" algn="l"/>
              </a:tabLst>
            </a:pPr>
            <a:r>
              <a:rPr lang="el-GR" sz="2400" dirty="0" smtClean="0"/>
              <a:t>	Τόκοι έξοδα	Μεταβλητά</a:t>
            </a:r>
          </a:p>
          <a:p>
            <a:pPr eaLnBrk="1" hangingPunct="1">
              <a:buFont typeface="Wingdings" pitchFamily="2" charset="2"/>
              <a:buNone/>
              <a:tabLst>
                <a:tab pos="2870200" algn="l"/>
                <a:tab pos="4927600" algn="l"/>
                <a:tab pos="6819900" algn="l"/>
              </a:tabLst>
            </a:pPr>
            <a:r>
              <a:rPr lang="el-GR" sz="2400" dirty="0" smtClean="0"/>
              <a:t>		έξοδα 	</a:t>
            </a:r>
          </a:p>
          <a:p>
            <a:pPr eaLnBrk="1" hangingPunct="1">
              <a:buFont typeface="Wingdings" pitchFamily="2" charset="2"/>
              <a:buNone/>
              <a:tabLst>
                <a:tab pos="2870200" algn="l"/>
                <a:tab pos="4927600" algn="l"/>
                <a:tab pos="6819900" algn="l"/>
              </a:tabLst>
            </a:pPr>
            <a:r>
              <a:rPr lang="el-GR" sz="2400" dirty="0" smtClean="0"/>
              <a:t>		προϊόντος 	 Κόστος</a:t>
            </a:r>
            <a:br>
              <a:rPr lang="el-GR" sz="2400" dirty="0" smtClean="0"/>
            </a:br>
            <a:r>
              <a:rPr lang="el-GR" sz="2400" dirty="0" smtClean="0"/>
              <a:t>		 παραγωγής 			</a:t>
            </a:r>
          </a:p>
          <a:p>
            <a:pPr eaLnBrk="1" hangingPunct="1">
              <a:buFont typeface="Wingdings" pitchFamily="2" charset="2"/>
              <a:buNone/>
              <a:tabLst>
                <a:tab pos="2870200" algn="l"/>
                <a:tab pos="4927600" algn="l"/>
                <a:tab pos="6819900" algn="l"/>
              </a:tabLst>
            </a:pPr>
            <a:r>
              <a:rPr lang="el-GR" sz="2400" dirty="0" smtClean="0"/>
              <a:t>	Άμεσοι μισθοί 			  Συνολικό 			  κόστος 			  			</a:t>
            </a:r>
          </a:p>
          <a:p>
            <a:pPr eaLnBrk="1" hangingPunct="1">
              <a:buFont typeface="Wingdings" pitchFamily="2" charset="2"/>
              <a:buNone/>
              <a:tabLst>
                <a:tab pos="2870200" algn="l"/>
                <a:tab pos="4927600" algn="l"/>
                <a:tab pos="6819900" algn="l"/>
              </a:tabLst>
            </a:pPr>
            <a:r>
              <a:rPr lang="el-GR" sz="2400" dirty="0" smtClean="0"/>
              <a:t>	Γενικά έξοδα</a:t>
            </a:r>
          </a:p>
          <a:p>
            <a:pPr eaLnBrk="1" hangingPunct="1">
              <a:buFont typeface="Wingdings" pitchFamily="2" charset="2"/>
              <a:buNone/>
              <a:tabLst>
                <a:tab pos="2870200" algn="l"/>
                <a:tab pos="4927600" algn="l"/>
                <a:tab pos="6819900" algn="l"/>
              </a:tabLst>
            </a:pPr>
            <a:endParaRPr lang="el-GR" sz="2400" dirty="0" smtClean="0"/>
          </a:p>
          <a:p>
            <a:pPr eaLnBrk="1" hangingPunct="1">
              <a:buFont typeface="Wingdings" pitchFamily="2" charset="2"/>
              <a:buNone/>
              <a:tabLst>
                <a:tab pos="2870200" algn="l"/>
                <a:tab pos="4927600" algn="l"/>
                <a:tab pos="6819900" algn="l"/>
              </a:tabLst>
            </a:pPr>
            <a:r>
              <a:rPr lang="el-GR" sz="2400" dirty="0" smtClean="0"/>
              <a:t>	Έξοδα πωλήσεων και διοίκησης</a:t>
            </a:r>
          </a:p>
        </p:txBody>
      </p:sp>
      <p:sp>
        <p:nvSpPr>
          <p:cNvPr id="9220" name="AutoShape 4"/>
          <p:cNvSpPr>
            <a:spLocks/>
          </p:cNvSpPr>
          <p:nvPr/>
        </p:nvSpPr>
        <p:spPr bwMode="auto">
          <a:xfrm>
            <a:off x="2549525" y="2000250"/>
            <a:ext cx="236538" cy="2209800"/>
          </a:xfrm>
          <a:prstGeom prst="rightBrace">
            <a:avLst>
              <a:gd name="adj1" fmla="val 71884"/>
              <a:gd name="adj2" fmla="val 40806"/>
            </a:avLst>
          </a:prstGeom>
          <a:noFill/>
          <a:ln w="15875">
            <a:solidFill>
              <a:schemeClr val="tx1"/>
            </a:solidFill>
            <a:round/>
            <a:headEnd/>
            <a:tailEnd/>
          </a:ln>
        </p:spPr>
        <p:txBody>
          <a:bodyPr wrap="none" anchor="ctr"/>
          <a:lstStyle/>
          <a:p>
            <a:endParaRPr lang="el-GR" dirty="0"/>
          </a:p>
        </p:txBody>
      </p:sp>
      <p:sp>
        <p:nvSpPr>
          <p:cNvPr id="9221" name="AutoShape 5"/>
          <p:cNvSpPr>
            <a:spLocks/>
          </p:cNvSpPr>
          <p:nvPr/>
        </p:nvSpPr>
        <p:spPr bwMode="auto">
          <a:xfrm>
            <a:off x="4713288" y="1928813"/>
            <a:ext cx="215900" cy="3352800"/>
          </a:xfrm>
          <a:prstGeom prst="rightBrace">
            <a:avLst>
              <a:gd name="adj1" fmla="val 119490"/>
              <a:gd name="adj2" fmla="val 41667"/>
            </a:avLst>
          </a:prstGeom>
          <a:noFill/>
          <a:ln w="15875">
            <a:solidFill>
              <a:schemeClr val="tx1"/>
            </a:solidFill>
            <a:round/>
            <a:headEnd/>
            <a:tailEnd/>
          </a:ln>
        </p:spPr>
        <p:txBody>
          <a:bodyPr wrap="none" anchor="ctr"/>
          <a:lstStyle/>
          <a:p>
            <a:endParaRPr lang="el-GR" dirty="0"/>
          </a:p>
        </p:txBody>
      </p:sp>
      <p:sp>
        <p:nvSpPr>
          <p:cNvPr id="9222" name="AutoShape 6"/>
          <p:cNvSpPr>
            <a:spLocks/>
          </p:cNvSpPr>
          <p:nvPr/>
        </p:nvSpPr>
        <p:spPr bwMode="auto">
          <a:xfrm>
            <a:off x="6881813" y="2000250"/>
            <a:ext cx="261937" cy="4191000"/>
          </a:xfrm>
          <a:prstGeom prst="rightBrace">
            <a:avLst>
              <a:gd name="adj1" fmla="val 123111"/>
              <a:gd name="adj2" fmla="val 46250"/>
            </a:avLst>
          </a:prstGeom>
          <a:noFill/>
          <a:ln w="15875">
            <a:solidFill>
              <a:schemeClr val="tx1"/>
            </a:solidFill>
            <a:round/>
            <a:headEnd/>
            <a:tailEnd/>
          </a:ln>
        </p:spPr>
        <p:txBody>
          <a:bodyPr wrap="none" anchor="ctr"/>
          <a:lstStyle/>
          <a:p>
            <a:endParaRPr lang="el-GR" dirty="0"/>
          </a:p>
        </p:txBody>
      </p:sp>
      <p:grpSp>
        <p:nvGrpSpPr>
          <p:cNvPr id="2" name="Group 9"/>
          <p:cNvGrpSpPr>
            <a:grpSpLocks/>
          </p:cNvGrpSpPr>
          <p:nvPr/>
        </p:nvGrpSpPr>
        <p:grpSpPr bwMode="auto">
          <a:xfrm>
            <a:off x="571500" y="928688"/>
            <a:ext cx="8001000" cy="714375"/>
            <a:chOff x="571472" y="429398"/>
            <a:chExt cx="8001056" cy="714380"/>
          </a:xfrm>
        </p:grpSpPr>
        <p:cxnSp>
          <p:nvCxnSpPr>
            <p:cNvPr id="9" name="Straight Connector 8"/>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28625" y="276225"/>
            <a:ext cx="7543800" cy="647700"/>
          </a:xfrm>
          <a:noFill/>
        </p:spPr>
        <p:txBody>
          <a:bodyPr>
            <a:normAutofit fontScale="90000"/>
          </a:bodyPr>
          <a:lstStyle/>
          <a:p>
            <a:pPr eaLnBrk="1" hangingPunct="1"/>
            <a:r>
              <a:rPr lang="el-GR" b="1" dirty="0" smtClean="0">
                <a:solidFill>
                  <a:schemeClr val="accent4">
                    <a:lumMod val="50000"/>
                  </a:schemeClr>
                </a:solidFill>
              </a:rPr>
              <a:t>Βασικές αρχές κοστολογήσεως κεφαλαίων</a:t>
            </a:r>
          </a:p>
        </p:txBody>
      </p:sp>
      <p:sp>
        <p:nvSpPr>
          <p:cNvPr id="18435" name="Rectangle 3"/>
          <p:cNvSpPr>
            <a:spLocks noGrp="1" noChangeArrowheads="1"/>
          </p:cNvSpPr>
          <p:nvPr>
            <p:ph type="body" idx="1"/>
          </p:nvPr>
        </p:nvSpPr>
        <p:spPr>
          <a:xfrm>
            <a:off x="251520" y="1214438"/>
            <a:ext cx="8712968" cy="5310906"/>
          </a:xfrm>
        </p:spPr>
        <p:txBody>
          <a:bodyPr>
            <a:normAutofit/>
          </a:bodyPr>
          <a:lstStyle/>
          <a:p>
            <a:pPr marL="261938" indent="-261938" eaLnBrk="1" hangingPunct="1">
              <a:lnSpc>
                <a:spcPct val="110000"/>
              </a:lnSpc>
              <a:spcBef>
                <a:spcPct val="50000"/>
              </a:spcBef>
              <a:buSzPct val="95000"/>
              <a:buFont typeface="Wingdings" pitchFamily="2" charset="2"/>
              <a:buBlip>
                <a:blip r:embed="rId2"/>
              </a:buBlip>
              <a:tabLst>
                <a:tab pos="2870200" algn="l"/>
                <a:tab pos="4927600" algn="l"/>
                <a:tab pos="6819900" algn="l"/>
              </a:tabLst>
              <a:defRPr/>
            </a:pPr>
            <a:r>
              <a:rPr lang="el-GR" sz="2600" dirty="0" smtClean="0"/>
              <a:t>Οι καταθέσεις αποτελούν κέντρο κέρδους ή η αρχή διαχωρισμού καταθέσεων – χορηγήσεων.</a:t>
            </a:r>
          </a:p>
          <a:p>
            <a:pPr marL="261938" indent="-261938" eaLnBrk="1" hangingPunct="1">
              <a:lnSpc>
                <a:spcPct val="110000"/>
              </a:lnSpc>
              <a:spcBef>
                <a:spcPct val="50000"/>
              </a:spcBef>
              <a:buSzPct val="95000"/>
              <a:buFont typeface="Wingdings" pitchFamily="2" charset="2"/>
              <a:buBlip>
                <a:blip r:embed="rId2"/>
              </a:buBlip>
              <a:tabLst>
                <a:tab pos="2870200" algn="l"/>
                <a:tab pos="4927600" algn="l"/>
                <a:tab pos="6819900" algn="l"/>
              </a:tabLst>
              <a:defRPr/>
            </a:pPr>
            <a:r>
              <a:rPr lang="el-GR" sz="2600" dirty="0" smtClean="0"/>
              <a:t>Η κατανομή του αποτελέσματος γίνεται βάσει των διαχειριζομένων κινδύνων.</a:t>
            </a:r>
          </a:p>
          <a:p>
            <a:pPr marL="261938" indent="-261938" eaLnBrk="1" hangingPunct="1">
              <a:lnSpc>
                <a:spcPct val="110000"/>
              </a:lnSpc>
              <a:spcBef>
                <a:spcPct val="50000"/>
              </a:spcBef>
              <a:buSzPct val="95000"/>
              <a:buFont typeface="Wingdings" pitchFamily="2" charset="2"/>
              <a:buBlip>
                <a:blip r:embed="rId2"/>
              </a:buBlip>
              <a:tabLst>
                <a:tab pos="2870200" algn="l"/>
                <a:tab pos="4927600" algn="l"/>
                <a:tab pos="6819900" algn="l"/>
              </a:tabLst>
              <a:defRPr/>
            </a:pPr>
            <a:r>
              <a:rPr lang="el-GR" sz="2600" dirty="0" smtClean="0"/>
              <a:t>Το «αποτέλεσμα» για σκοπούς διοικητικής λογιστικής συμπίπτει με το αντίστοιχο αποτέλεσμα για σκοπούς χρηματοοικονομικής λογιστικής. Συνδετικός κρίκος η επιστήμη της χρηματοοικονομικής διοίκησης (</a:t>
            </a:r>
            <a:r>
              <a:rPr lang="en-US" sz="2600" dirty="0" smtClean="0"/>
              <a:t>finance)</a:t>
            </a:r>
            <a:r>
              <a:rPr lang="el-GR" sz="2600" dirty="0" smtClean="0"/>
              <a:t>.</a:t>
            </a:r>
          </a:p>
          <a:p>
            <a:pPr marL="261938" indent="-261938" eaLnBrk="1" hangingPunct="1">
              <a:lnSpc>
                <a:spcPct val="110000"/>
              </a:lnSpc>
              <a:spcBef>
                <a:spcPct val="50000"/>
              </a:spcBef>
              <a:buSzPct val="95000"/>
              <a:buFont typeface="Wingdings" pitchFamily="2" charset="2"/>
              <a:buBlip>
                <a:blip r:embed="rId2"/>
              </a:buBlip>
              <a:tabLst>
                <a:tab pos="2870200" algn="l"/>
                <a:tab pos="4927600" algn="l"/>
                <a:tab pos="6819900" algn="l"/>
              </a:tabLst>
              <a:defRPr/>
            </a:pPr>
            <a:r>
              <a:rPr lang="el-GR" sz="2600" dirty="0" smtClean="0"/>
              <a:t>Δεν υπάρχει «μοναδική αλήθεια». Βασικές μεταβλητές επηρεάζονται από τον προορισμό της κάθε πληροφορίας.</a:t>
            </a:r>
          </a:p>
          <a:p>
            <a:pPr marL="0" indent="0" eaLnBrk="1" hangingPunct="1">
              <a:lnSpc>
                <a:spcPct val="110000"/>
              </a:lnSpc>
              <a:spcBef>
                <a:spcPct val="50000"/>
              </a:spcBef>
              <a:buFont typeface="Wingdings" pitchFamily="2" charset="2"/>
              <a:buNone/>
              <a:tabLst>
                <a:tab pos="2870200" algn="l"/>
                <a:tab pos="4927600" algn="l"/>
                <a:tab pos="6819900" algn="l"/>
              </a:tabLst>
              <a:defRPr/>
            </a:pPr>
            <a:endParaRPr lang="el-GR" sz="2400" dirty="0" smtClean="0"/>
          </a:p>
        </p:txBody>
      </p:sp>
      <p:grpSp>
        <p:nvGrpSpPr>
          <p:cNvPr id="2" name="Group 9"/>
          <p:cNvGrpSpPr>
            <a:grpSpLocks/>
          </p:cNvGrpSpPr>
          <p:nvPr/>
        </p:nvGrpSpPr>
        <p:grpSpPr bwMode="auto">
          <a:xfrm>
            <a:off x="571500" y="357188"/>
            <a:ext cx="8001000" cy="714375"/>
            <a:chOff x="571472" y="429398"/>
            <a:chExt cx="8001056" cy="714380"/>
          </a:xfrm>
        </p:grpSpPr>
        <p:cxnSp>
          <p:nvCxnSpPr>
            <p:cNvPr id="6" name="Straight Connector 5"/>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624" y="276225"/>
            <a:ext cx="8031807" cy="723900"/>
          </a:xfrm>
          <a:noFill/>
        </p:spPr>
        <p:txBody>
          <a:bodyPr>
            <a:normAutofit fontScale="90000"/>
          </a:bodyPr>
          <a:lstStyle/>
          <a:p>
            <a:pPr eaLnBrk="1" hangingPunct="1"/>
            <a:r>
              <a:rPr lang="el-GR" b="1" dirty="0" smtClean="0">
                <a:solidFill>
                  <a:schemeClr val="accent4">
                    <a:lumMod val="50000"/>
                  </a:schemeClr>
                </a:solidFill>
              </a:rPr>
              <a:t>Οι καταθέσεις ως κέντρο κέρδους </a:t>
            </a:r>
          </a:p>
        </p:txBody>
      </p:sp>
      <p:sp>
        <p:nvSpPr>
          <p:cNvPr id="11267" name="Rectangle 3"/>
          <p:cNvSpPr>
            <a:spLocks noGrp="1" noChangeArrowheads="1"/>
          </p:cNvSpPr>
          <p:nvPr>
            <p:ph type="body" idx="1"/>
          </p:nvPr>
        </p:nvSpPr>
        <p:spPr>
          <a:xfrm>
            <a:off x="251521" y="1196752"/>
            <a:ext cx="8536880" cy="5328592"/>
          </a:xfrm>
        </p:spPr>
        <p:txBody>
          <a:bodyPr/>
          <a:lstStyle/>
          <a:p>
            <a:pPr marL="0" indent="12700" algn="just" eaLnBrk="1" hangingPunct="1">
              <a:spcBef>
                <a:spcPct val="50000"/>
              </a:spcBef>
              <a:buFont typeface="Wingdings" pitchFamily="2" charset="2"/>
              <a:buNone/>
              <a:tabLst>
                <a:tab pos="2870200" algn="l"/>
                <a:tab pos="4927600" algn="l"/>
                <a:tab pos="6819900" algn="l"/>
              </a:tabLst>
            </a:pPr>
            <a:r>
              <a:rPr lang="el-GR" sz="2800" dirty="0" smtClean="0"/>
              <a:t>Η λειτουργία αποδοχής καταθέσεων θεωρείται ως εναλλακτική λύση της διατραπεζικής αγοράς χρήματος. </a:t>
            </a:r>
          </a:p>
          <a:p>
            <a:pPr marL="0" indent="12700" algn="just" eaLnBrk="1" hangingPunct="1">
              <a:spcBef>
                <a:spcPct val="50000"/>
              </a:spcBef>
              <a:buFont typeface="Wingdings" pitchFamily="2" charset="2"/>
              <a:buNone/>
              <a:tabLst>
                <a:tab pos="2870200" algn="l"/>
                <a:tab pos="4927600" algn="l"/>
                <a:tab pos="6819900" algn="l"/>
              </a:tabLst>
            </a:pPr>
            <a:r>
              <a:rPr lang="el-GR" sz="2800" dirty="0" smtClean="0"/>
              <a:t>Όταν η διατραπεζική αγορά είναι ενεργός και διαθέτει ρευστότητα, το κόστος αντλήσεως κεφαλαίων από αυτήν θεωρείται ότι αποτελεί κόστος ευκαιρίας / εναλλακτικό κόστος (</a:t>
            </a:r>
            <a:r>
              <a:rPr lang="en-US" sz="2800" dirty="0" smtClean="0"/>
              <a:t>opportunity cost)</a:t>
            </a:r>
            <a:r>
              <a:rPr lang="el-GR" sz="2800" dirty="0" smtClean="0"/>
              <a:t>. </a:t>
            </a:r>
          </a:p>
          <a:p>
            <a:pPr marL="0" indent="12700" algn="just" eaLnBrk="1" hangingPunct="1">
              <a:spcBef>
                <a:spcPct val="50000"/>
              </a:spcBef>
              <a:buFont typeface="Wingdings" pitchFamily="2" charset="2"/>
              <a:buNone/>
              <a:tabLst>
                <a:tab pos="2870200" algn="l"/>
                <a:tab pos="4927600" algn="l"/>
                <a:tab pos="6819900" algn="l"/>
              </a:tabLst>
            </a:pPr>
            <a:r>
              <a:rPr lang="el-GR" sz="2800" dirty="0" smtClean="0"/>
              <a:t>Η διαφορά του κόστους ευκαιρίας από το κόστος αντλήσεως κεφαλαίων μέσω των καταθέσεων αποτελεί το κέρδος ή την ζημία των καταθέσεων.</a:t>
            </a:r>
          </a:p>
          <a:p>
            <a:pPr marL="0" indent="12700" eaLnBrk="1" hangingPunct="1">
              <a:buFont typeface="Wingdings" pitchFamily="2" charset="2"/>
              <a:buNone/>
              <a:tabLst>
                <a:tab pos="2870200" algn="l"/>
                <a:tab pos="4927600" algn="l"/>
                <a:tab pos="6819900" algn="l"/>
              </a:tabLst>
            </a:pPr>
            <a:endParaRPr lang="el-GR" sz="2400" dirty="0" smtClean="0"/>
          </a:p>
        </p:txBody>
      </p:sp>
      <p:grpSp>
        <p:nvGrpSpPr>
          <p:cNvPr id="2" name="Group 9"/>
          <p:cNvGrpSpPr>
            <a:grpSpLocks/>
          </p:cNvGrpSpPr>
          <p:nvPr/>
        </p:nvGrpSpPr>
        <p:grpSpPr bwMode="auto">
          <a:xfrm>
            <a:off x="571500" y="285750"/>
            <a:ext cx="8001000" cy="714375"/>
            <a:chOff x="571472" y="429398"/>
            <a:chExt cx="8001056" cy="714380"/>
          </a:xfrm>
        </p:grpSpPr>
        <p:cxnSp>
          <p:nvCxnSpPr>
            <p:cNvPr id="6" name="Straight Connector 5"/>
            <p:cNvCxnSpPr/>
            <p:nvPr/>
          </p:nvCxnSpPr>
          <p:spPr>
            <a:xfrm>
              <a:off x="571472" y="1142191"/>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57188" y="276225"/>
            <a:ext cx="7543800" cy="965200"/>
          </a:xfrm>
          <a:noFill/>
        </p:spPr>
        <p:txBody>
          <a:bodyPr/>
          <a:lstStyle/>
          <a:p>
            <a:pPr eaLnBrk="1" hangingPunct="1"/>
            <a:r>
              <a:rPr lang="el-GR" b="1" dirty="0" smtClean="0">
                <a:solidFill>
                  <a:schemeClr val="accent4">
                    <a:lumMod val="50000"/>
                  </a:schemeClr>
                </a:solidFill>
              </a:rPr>
              <a:t>Το θεώρημα διαχωρισμού</a:t>
            </a:r>
          </a:p>
        </p:txBody>
      </p:sp>
      <p:sp>
        <p:nvSpPr>
          <p:cNvPr id="12291" name="Rectangle 3"/>
          <p:cNvSpPr>
            <a:spLocks noGrp="1" noChangeArrowheads="1"/>
          </p:cNvSpPr>
          <p:nvPr>
            <p:ph type="body" idx="1"/>
          </p:nvPr>
        </p:nvSpPr>
        <p:spPr>
          <a:xfrm>
            <a:off x="428625" y="1643062"/>
            <a:ext cx="8515350" cy="4954289"/>
          </a:xfrm>
        </p:spPr>
        <p:txBody>
          <a:bodyPr>
            <a:normAutofit/>
          </a:bodyPr>
          <a:lstStyle/>
          <a:p>
            <a:pPr marL="0" indent="0" eaLnBrk="1" hangingPunct="1">
              <a:spcBef>
                <a:spcPct val="50000"/>
              </a:spcBef>
              <a:buFont typeface="Wingdings" pitchFamily="2" charset="2"/>
              <a:buNone/>
              <a:tabLst>
                <a:tab pos="8432800" algn="r"/>
              </a:tabLst>
            </a:pPr>
            <a:r>
              <a:rPr lang="el-GR" sz="1600" dirty="0" smtClean="0"/>
              <a:t>	«</a:t>
            </a:r>
            <a:r>
              <a:rPr lang="en-US" sz="1600" i="1" dirty="0" smtClean="0"/>
              <a:t>Separation Theorem</a:t>
            </a:r>
            <a:r>
              <a:rPr lang="el-GR" sz="1600" i="1" dirty="0" smtClean="0"/>
              <a:t>»</a:t>
            </a:r>
            <a:r>
              <a:rPr lang="en-US" sz="1600" i="1" dirty="0" smtClean="0"/>
              <a:t> Klein</a:t>
            </a:r>
            <a:r>
              <a:rPr lang="el-GR" sz="1600" i="1" dirty="0" smtClean="0"/>
              <a:t> -1971 &amp; </a:t>
            </a:r>
            <a:r>
              <a:rPr lang="en-US" sz="1600" i="1" dirty="0" smtClean="0"/>
              <a:t>Monti</a:t>
            </a:r>
            <a:r>
              <a:rPr lang="el-GR" sz="1600" i="1" dirty="0" smtClean="0"/>
              <a:t> – 1972 </a:t>
            </a:r>
          </a:p>
          <a:p>
            <a:pPr marL="0" indent="0" eaLnBrk="1" hangingPunct="1">
              <a:spcBef>
                <a:spcPct val="50000"/>
              </a:spcBef>
              <a:buFont typeface="Wingdings" pitchFamily="2" charset="2"/>
              <a:buNone/>
              <a:tabLst>
                <a:tab pos="8432800" algn="r"/>
              </a:tabLst>
            </a:pPr>
            <a:r>
              <a:rPr lang="el-GR" sz="1600" i="1" dirty="0" smtClean="0"/>
              <a:t>	ή  «</a:t>
            </a:r>
            <a:r>
              <a:rPr lang="en-US" sz="1600" i="1" dirty="0" smtClean="0"/>
              <a:t>Neoclassical Model of the Banking Firm</a:t>
            </a:r>
            <a:r>
              <a:rPr lang="el-GR" sz="1600" i="1" dirty="0" smtClean="0"/>
              <a:t>»</a:t>
            </a:r>
          </a:p>
          <a:p>
            <a:pPr marL="0" indent="0" algn="r" eaLnBrk="1" hangingPunct="1">
              <a:buFont typeface="Wingdings" pitchFamily="2" charset="2"/>
              <a:buNone/>
              <a:tabLst>
                <a:tab pos="8432800" algn="r"/>
              </a:tabLst>
            </a:pPr>
            <a:endParaRPr lang="el-GR" sz="1600" dirty="0" smtClean="0"/>
          </a:p>
          <a:p>
            <a:pPr marL="0" indent="0" algn="just" eaLnBrk="1" hangingPunct="1">
              <a:spcBef>
                <a:spcPct val="50000"/>
              </a:spcBef>
              <a:buFont typeface="Wingdings" pitchFamily="2" charset="2"/>
              <a:buNone/>
              <a:tabLst>
                <a:tab pos="8432800" algn="r"/>
              </a:tabLst>
            </a:pPr>
            <a:r>
              <a:rPr lang="el-GR" sz="2600" dirty="0" smtClean="0"/>
              <a:t>Σύμφωνα με το ανωτέρω θεώρημα, το σκέλος του παθητικού και το σκέλος του ενεργητικού μιας εμπορικής τράπεζας, αντιμετωπίζονται ως δύο διαφορετικές τράπεζες και κοστολογούνται ανεξαρτήτως. </a:t>
            </a:r>
          </a:p>
          <a:p>
            <a:pPr marL="0" indent="0" algn="just" eaLnBrk="1" hangingPunct="1">
              <a:spcBef>
                <a:spcPct val="50000"/>
              </a:spcBef>
              <a:buFont typeface="Wingdings" pitchFamily="2" charset="2"/>
              <a:buNone/>
              <a:tabLst>
                <a:tab pos="8432800" algn="r"/>
              </a:tabLst>
            </a:pPr>
            <a:r>
              <a:rPr lang="el-GR" sz="2600" dirty="0" smtClean="0"/>
              <a:t>Η μια είναι καθαρά «χορηγητική» και ανευρίσκει κεφάλαια από την διατραπεζική αγορά.</a:t>
            </a:r>
          </a:p>
          <a:p>
            <a:pPr marL="0" indent="0" algn="just" eaLnBrk="1" hangingPunct="1">
              <a:spcBef>
                <a:spcPct val="50000"/>
              </a:spcBef>
              <a:buFont typeface="Wingdings" pitchFamily="2" charset="2"/>
              <a:buNone/>
              <a:tabLst>
                <a:tab pos="8432800" algn="r"/>
              </a:tabLst>
            </a:pPr>
            <a:r>
              <a:rPr lang="el-GR" sz="2600" dirty="0" smtClean="0"/>
              <a:t>Η δεύτερη είναι καθαρά «καταθετική» και αξιοποιεί τα κεφάλαιά της αποκλειστικά  στην διατραπεζική αγορά.</a:t>
            </a:r>
          </a:p>
          <a:p>
            <a:pPr marL="0" indent="0" eaLnBrk="1" hangingPunct="1">
              <a:buFont typeface="Wingdings" pitchFamily="2" charset="2"/>
              <a:buNone/>
              <a:tabLst>
                <a:tab pos="8432800" algn="r"/>
              </a:tabLst>
            </a:pPr>
            <a:endParaRPr lang="el-GR" sz="2400" dirty="0" smtClean="0"/>
          </a:p>
        </p:txBody>
      </p:sp>
      <p:sp>
        <p:nvSpPr>
          <p:cNvPr id="12292" name="TextBox 3"/>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2.3</a:t>
            </a:r>
          </a:p>
        </p:txBody>
      </p:sp>
      <p:grpSp>
        <p:nvGrpSpPr>
          <p:cNvPr id="2" name="Group 9"/>
          <p:cNvGrpSpPr>
            <a:grpSpLocks/>
          </p:cNvGrpSpPr>
          <p:nvPr/>
        </p:nvGrpSpPr>
        <p:grpSpPr bwMode="auto">
          <a:xfrm>
            <a:off x="571500" y="285750"/>
            <a:ext cx="8001000" cy="714375"/>
            <a:chOff x="571472" y="429398"/>
            <a:chExt cx="8001056" cy="714380"/>
          </a:xfrm>
        </p:grpSpPr>
        <p:cxnSp>
          <p:nvCxnSpPr>
            <p:cNvPr id="6" name="Straight Connector 5"/>
            <p:cNvCxnSpPr/>
            <p:nvPr/>
          </p:nvCxnSpPr>
          <p:spPr>
            <a:xfrm>
              <a:off x="571472" y="1142191"/>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214313" y="6215063"/>
            <a:ext cx="8715375" cy="42862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pic>
        <p:nvPicPr>
          <p:cNvPr id="13315" name="Picture 37" descr="j0234526[1]"/>
          <p:cNvPicPr>
            <a:picLocks noChangeAspect="1" noChangeArrowheads="1"/>
          </p:cNvPicPr>
          <p:nvPr/>
        </p:nvPicPr>
        <p:blipFill>
          <a:blip r:embed="rId3" cstate="print"/>
          <a:srcRect/>
          <a:stretch>
            <a:fillRect/>
          </a:stretch>
        </p:blipFill>
        <p:spPr bwMode="auto">
          <a:xfrm>
            <a:off x="3209925" y="1120775"/>
            <a:ext cx="2095500" cy="523875"/>
          </a:xfrm>
          <a:prstGeom prst="rect">
            <a:avLst/>
          </a:prstGeom>
          <a:noFill/>
          <a:ln w="9525">
            <a:noFill/>
            <a:miter lim="800000"/>
            <a:headEnd/>
            <a:tailEnd/>
          </a:ln>
        </p:spPr>
      </p:pic>
      <p:pic>
        <p:nvPicPr>
          <p:cNvPr id="13316" name="Picture 25" descr="j0234526[1]"/>
          <p:cNvPicPr>
            <a:picLocks noChangeAspect="1" noChangeArrowheads="1"/>
          </p:cNvPicPr>
          <p:nvPr/>
        </p:nvPicPr>
        <p:blipFill>
          <a:blip r:embed="rId3" cstate="print"/>
          <a:srcRect/>
          <a:stretch>
            <a:fillRect/>
          </a:stretch>
        </p:blipFill>
        <p:spPr bwMode="auto">
          <a:xfrm>
            <a:off x="6899275" y="1993900"/>
            <a:ext cx="744538" cy="384175"/>
          </a:xfrm>
          <a:prstGeom prst="rect">
            <a:avLst/>
          </a:prstGeom>
          <a:noFill/>
          <a:ln w="9525">
            <a:noFill/>
            <a:miter lim="800000"/>
            <a:headEnd/>
            <a:tailEnd/>
          </a:ln>
        </p:spPr>
      </p:pic>
      <p:pic>
        <p:nvPicPr>
          <p:cNvPr id="13317" name="Picture 24" descr="j0234526[1]"/>
          <p:cNvPicPr>
            <a:picLocks noChangeAspect="1" noChangeArrowheads="1"/>
          </p:cNvPicPr>
          <p:nvPr/>
        </p:nvPicPr>
        <p:blipFill>
          <a:blip r:embed="rId3" cstate="print"/>
          <a:srcRect/>
          <a:stretch>
            <a:fillRect/>
          </a:stretch>
        </p:blipFill>
        <p:spPr bwMode="auto">
          <a:xfrm>
            <a:off x="1522413" y="2070100"/>
            <a:ext cx="744537" cy="384175"/>
          </a:xfrm>
          <a:prstGeom prst="rect">
            <a:avLst/>
          </a:prstGeom>
          <a:noFill/>
          <a:ln w="9525">
            <a:noFill/>
            <a:miter lim="800000"/>
            <a:headEnd/>
            <a:tailEnd/>
          </a:ln>
        </p:spPr>
      </p:pic>
      <p:grpSp>
        <p:nvGrpSpPr>
          <p:cNvPr id="3" name="Group 34"/>
          <p:cNvGrpSpPr>
            <a:grpSpLocks/>
          </p:cNvGrpSpPr>
          <p:nvPr/>
        </p:nvGrpSpPr>
        <p:grpSpPr bwMode="auto">
          <a:xfrm>
            <a:off x="1685925" y="1692275"/>
            <a:ext cx="5264150" cy="177800"/>
            <a:chOff x="3057" y="7920"/>
            <a:chExt cx="5940" cy="360"/>
          </a:xfrm>
        </p:grpSpPr>
        <p:sp>
          <p:nvSpPr>
            <p:cNvPr id="13353" name="Arc 36"/>
            <p:cNvSpPr>
              <a:spLocks/>
            </p:cNvSpPr>
            <p:nvPr/>
          </p:nvSpPr>
          <p:spPr bwMode="auto">
            <a:xfrm>
              <a:off x="5757" y="7920"/>
              <a:ext cx="3240" cy="3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p:spPr>
          <p:txBody>
            <a:bodyPr/>
            <a:lstStyle/>
            <a:p>
              <a:endParaRPr lang="el-GR" dirty="0"/>
            </a:p>
          </p:txBody>
        </p:sp>
        <p:sp>
          <p:nvSpPr>
            <p:cNvPr id="13354" name="Arc 35"/>
            <p:cNvSpPr>
              <a:spLocks/>
            </p:cNvSpPr>
            <p:nvPr/>
          </p:nvSpPr>
          <p:spPr bwMode="auto">
            <a:xfrm flipH="1">
              <a:off x="3057" y="7920"/>
              <a:ext cx="2700" cy="3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p:spPr>
          <p:txBody>
            <a:bodyPr/>
            <a:lstStyle/>
            <a:p>
              <a:endParaRPr lang="el-GR" dirty="0"/>
            </a:p>
          </p:txBody>
        </p:sp>
      </p:grpSp>
      <p:sp>
        <p:nvSpPr>
          <p:cNvPr id="13319" name="Text Box 26"/>
          <p:cNvSpPr txBox="1">
            <a:spLocks noChangeArrowheads="1"/>
          </p:cNvSpPr>
          <p:nvPr/>
        </p:nvSpPr>
        <p:spPr bwMode="auto">
          <a:xfrm>
            <a:off x="3786188" y="2070100"/>
            <a:ext cx="1536700" cy="1119188"/>
          </a:xfrm>
          <a:prstGeom prst="rect">
            <a:avLst/>
          </a:prstGeom>
          <a:noFill/>
          <a:ln w="9525">
            <a:noFill/>
            <a:miter lim="800000"/>
            <a:headEnd/>
            <a:tailEnd/>
          </a:ln>
        </p:spPr>
        <p:txBody>
          <a:bodyPr/>
          <a:lstStyle/>
          <a:p>
            <a:r>
              <a:rPr lang="en-US" sz="1200" dirty="0">
                <a:solidFill>
                  <a:srgbClr val="000066"/>
                </a:solidFill>
                <a:ea typeface="Times New Roman" pitchFamily="18" charset="0"/>
                <a:cs typeface="Arial" pitchFamily="34" charset="0"/>
              </a:rPr>
              <a:t>Spread</a:t>
            </a:r>
            <a:r>
              <a:rPr lang="el-GR" sz="1200" dirty="0">
                <a:solidFill>
                  <a:srgbClr val="000066"/>
                </a:solidFill>
                <a:ea typeface="Times New Roman" pitchFamily="18" charset="0"/>
                <a:cs typeface="Arial" pitchFamily="34" charset="0"/>
              </a:rPr>
              <a:t> τραπέζης Α</a:t>
            </a:r>
          </a:p>
          <a:p>
            <a:pPr eaLnBrk="0" hangingPunct="0"/>
            <a:endParaRPr lang="el-GR" sz="1200" dirty="0">
              <a:solidFill>
                <a:srgbClr val="000066"/>
              </a:solidFill>
              <a:ea typeface="Times New Roman" pitchFamily="18" charset="0"/>
              <a:cs typeface="Arial" pitchFamily="34" charset="0"/>
            </a:endParaRPr>
          </a:p>
          <a:p>
            <a:pPr eaLnBrk="0" hangingPunct="0"/>
            <a:r>
              <a:rPr lang="el-GR" sz="1200" dirty="0">
                <a:solidFill>
                  <a:srgbClr val="000066"/>
                </a:solidFill>
                <a:ea typeface="Times New Roman" pitchFamily="18" charset="0"/>
                <a:cs typeface="Arial" pitchFamily="34" charset="0"/>
              </a:rPr>
              <a:t>6%        -       1%</a:t>
            </a:r>
          </a:p>
          <a:p>
            <a:pPr eaLnBrk="0" hangingPunct="0"/>
            <a:endParaRPr lang="el-GR" sz="1200" dirty="0">
              <a:solidFill>
                <a:srgbClr val="000066"/>
              </a:solidFill>
              <a:ea typeface="Times New Roman" pitchFamily="18" charset="0"/>
              <a:cs typeface="Arial" pitchFamily="34" charset="0"/>
            </a:endParaRPr>
          </a:p>
          <a:p>
            <a:pPr eaLnBrk="0" hangingPunct="0"/>
            <a:r>
              <a:rPr lang="el-GR" sz="1200" dirty="0">
                <a:solidFill>
                  <a:srgbClr val="000066"/>
                </a:solidFill>
                <a:ea typeface="Times New Roman" pitchFamily="18" charset="0"/>
                <a:cs typeface="Arial" pitchFamily="34" charset="0"/>
              </a:rPr>
              <a:t>   </a:t>
            </a:r>
          </a:p>
          <a:p>
            <a:pPr eaLnBrk="0" hangingPunct="0"/>
            <a:r>
              <a:rPr lang="el-GR" sz="1200" dirty="0">
                <a:solidFill>
                  <a:srgbClr val="000066"/>
                </a:solidFill>
                <a:ea typeface="Times New Roman" pitchFamily="18" charset="0"/>
                <a:cs typeface="Arial" pitchFamily="34" charset="0"/>
              </a:rPr>
              <a:t>          5%</a:t>
            </a:r>
            <a:endParaRPr lang="el-GR" sz="1200" dirty="0">
              <a:solidFill>
                <a:srgbClr val="000066"/>
              </a:solidFill>
              <a:latin typeface="Times New Roman" pitchFamily="18" charset="0"/>
              <a:ea typeface="Times New Roman" pitchFamily="18" charset="0"/>
              <a:cs typeface="Arial" pitchFamily="34" charset="0"/>
            </a:endParaRPr>
          </a:p>
        </p:txBody>
      </p:sp>
      <p:grpSp>
        <p:nvGrpSpPr>
          <p:cNvPr id="4" name="Group 27"/>
          <p:cNvGrpSpPr>
            <a:grpSpLocks/>
          </p:cNvGrpSpPr>
          <p:nvPr/>
        </p:nvGrpSpPr>
        <p:grpSpPr bwMode="auto">
          <a:xfrm>
            <a:off x="3856038" y="2263775"/>
            <a:ext cx="1073150" cy="571500"/>
            <a:chOff x="5396" y="5798"/>
            <a:chExt cx="1261" cy="900"/>
          </a:xfrm>
        </p:grpSpPr>
        <p:grpSp>
          <p:nvGrpSpPr>
            <p:cNvPr id="5" name="Group 31"/>
            <p:cNvGrpSpPr>
              <a:grpSpLocks/>
            </p:cNvGrpSpPr>
            <p:nvPr/>
          </p:nvGrpSpPr>
          <p:grpSpPr bwMode="auto">
            <a:xfrm>
              <a:off x="5397" y="5798"/>
              <a:ext cx="1260" cy="300"/>
              <a:chOff x="3057" y="7920"/>
              <a:chExt cx="5940" cy="360"/>
            </a:xfrm>
          </p:grpSpPr>
          <p:sp>
            <p:nvSpPr>
              <p:cNvPr id="13351" name="Arc 33"/>
              <p:cNvSpPr>
                <a:spLocks/>
              </p:cNvSpPr>
              <p:nvPr/>
            </p:nvSpPr>
            <p:spPr bwMode="auto">
              <a:xfrm>
                <a:off x="5757" y="7920"/>
                <a:ext cx="3240" cy="3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p:spPr>
            <p:txBody>
              <a:bodyPr/>
              <a:lstStyle/>
              <a:p>
                <a:endParaRPr lang="el-GR" dirty="0"/>
              </a:p>
            </p:txBody>
          </p:sp>
          <p:sp>
            <p:nvSpPr>
              <p:cNvPr id="13352" name="Arc 32"/>
              <p:cNvSpPr>
                <a:spLocks/>
              </p:cNvSpPr>
              <p:nvPr/>
            </p:nvSpPr>
            <p:spPr bwMode="auto">
              <a:xfrm flipH="1">
                <a:off x="3057" y="7920"/>
                <a:ext cx="2700" cy="3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p:spPr>
            <p:txBody>
              <a:bodyPr/>
              <a:lstStyle/>
              <a:p>
                <a:endParaRPr lang="el-GR" dirty="0"/>
              </a:p>
            </p:txBody>
          </p:sp>
        </p:grpSp>
        <p:grpSp>
          <p:nvGrpSpPr>
            <p:cNvPr id="6" name="Group 28"/>
            <p:cNvGrpSpPr>
              <a:grpSpLocks/>
            </p:cNvGrpSpPr>
            <p:nvPr/>
          </p:nvGrpSpPr>
          <p:grpSpPr bwMode="auto">
            <a:xfrm rot="10800000">
              <a:off x="5396" y="6398"/>
              <a:ext cx="1261" cy="300"/>
              <a:chOff x="3057" y="7920"/>
              <a:chExt cx="5940" cy="360"/>
            </a:xfrm>
          </p:grpSpPr>
          <p:sp>
            <p:nvSpPr>
              <p:cNvPr id="13349" name="Arc 30"/>
              <p:cNvSpPr>
                <a:spLocks/>
              </p:cNvSpPr>
              <p:nvPr/>
            </p:nvSpPr>
            <p:spPr bwMode="auto">
              <a:xfrm>
                <a:off x="5757" y="7920"/>
                <a:ext cx="3240" cy="3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p:spPr>
            <p:txBody>
              <a:bodyPr/>
              <a:lstStyle/>
              <a:p>
                <a:endParaRPr lang="el-GR" dirty="0"/>
              </a:p>
            </p:txBody>
          </p:sp>
          <p:sp>
            <p:nvSpPr>
              <p:cNvPr id="13350" name="Arc 29"/>
              <p:cNvSpPr>
                <a:spLocks/>
              </p:cNvSpPr>
              <p:nvPr/>
            </p:nvSpPr>
            <p:spPr bwMode="auto">
              <a:xfrm flipH="1">
                <a:off x="3057" y="7920"/>
                <a:ext cx="2699" cy="3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p:spPr>
            <p:txBody>
              <a:bodyPr/>
              <a:lstStyle/>
              <a:p>
                <a:endParaRPr lang="el-GR" dirty="0"/>
              </a:p>
            </p:txBody>
          </p:sp>
        </p:grpSp>
      </p:grpSp>
      <p:sp>
        <p:nvSpPr>
          <p:cNvPr id="13321" name="Text Box 11"/>
          <p:cNvSpPr txBox="1">
            <a:spLocks noChangeArrowheads="1"/>
          </p:cNvSpPr>
          <p:nvPr/>
        </p:nvSpPr>
        <p:spPr bwMode="auto">
          <a:xfrm>
            <a:off x="901700" y="3192463"/>
            <a:ext cx="2251075" cy="1384300"/>
          </a:xfrm>
          <a:prstGeom prst="rect">
            <a:avLst/>
          </a:prstGeom>
          <a:noFill/>
          <a:ln w="9525">
            <a:noFill/>
            <a:miter lim="800000"/>
            <a:headEnd/>
            <a:tailEnd/>
          </a:ln>
        </p:spPr>
        <p:txBody>
          <a:bodyPr/>
          <a:lstStyle/>
          <a:p>
            <a:pPr>
              <a:tabLst>
                <a:tab pos="177800" algn="l"/>
              </a:tabLst>
            </a:pPr>
            <a:r>
              <a:rPr lang="en-GB" sz="1400" dirty="0">
                <a:solidFill>
                  <a:srgbClr val="000066"/>
                </a:solidFill>
                <a:latin typeface="Arial Narrow" pitchFamily="34" charset="0"/>
                <a:ea typeface="Times New Roman" pitchFamily="18" charset="0"/>
                <a:cs typeface="Arial" pitchFamily="34" charset="0"/>
              </a:rPr>
              <a:t>Παράγει αποτέλεσμα από τη</a:t>
            </a:r>
            <a:r>
              <a:rPr lang="el-GR" sz="1400" dirty="0">
                <a:solidFill>
                  <a:srgbClr val="000066"/>
                </a:solidFill>
                <a:latin typeface="Arial Narrow" pitchFamily="34" charset="0"/>
                <a:ea typeface="Times New Roman" pitchFamily="18" charset="0"/>
                <a:cs typeface="Arial" pitchFamily="34" charset="0"/>
              </a:rPr>
              <a:t> </a:t>
            </a:r>
            <a:r>
              <a:rPr lang="en-GB" sz="1400" dirty="0">
                <a:solidFill>
                  <a:srgbClr val="000066"/>
                </a:solidFill>
                <a:latin typeface="Arial Narrow" pitchFamily="34" charset="0"/>
                <a:ea typeface="Times New Roman" pitchFamily="18" charset="0"/>
                <a:cs typeface="Arial" pitchFamily="34" charset="0"/>
              </a:rPr>
              <a:t>διαφορά μεταξύ:</a:t>
            </a:r>
          </a:p>
          <a:p>
            <a:pPr eaLnBrk="0" hangingPunct="0">
              <a:buFontTx/>
              <a:buChar char="•"/>
              <a:tabLst>
                <a:tab pos="177800" algn="l"/>
              </a:tabLst>
            </a:pPr>
            <a:r>
              <a:rPr lang="el-GR" sz="1400" dirty="0">
                <a:solidFill>
                  <a:srgbClr val="000066"/>
                </a:solidFill>
                <a:latin typeface="Arial Narrow" pitchFamily="34" charset="0"/>
                <a:ea typeface="Times New Roman" pitchFamily="18" charset="0"/>
                <a:cs typeface="Arial" pitchFamily="34" charset="0"/>
              </a:rPr>
              <a:t>	</a:t>
            </a:r>
            <a:r>
              <a:rPr lang="en-GB" sz="1400" dirty="0">
                <a:solidFill>
                  <a:srgbClr val="000066"/>
                </a:solidFill>
                <a:latin typeface="Arial Narrow" pitchFamily="34" charset="0"/>
                <a:ea typeface="Times New Roman" pitchFamily="18" charset="0"/>
                <a:cs typeface="Arial" pitchFamily="34" charset="0"/>
              </a:rPr>
              <a:t>επιτοκίου δανεισμού</a:t>
            </a:r>
            <a:r>
              <a:rPr lang="el-GR" sz="1400" dirty="0">
                <a:solidFill>
                  <a:srgbClr val="000066"/>
                </a:solidFill>
                <a:latin typeface="Arial Narrow" pitchFamily="34" charset="0"/>
                <a:ea typeface="Times New Roman" pitchFamily="18" charset="0"/>
                <a:cs typeface="Arial" pitchFamily="34" charset="0"/>
              </a:rPr>
              <a:t/>
            </a:r>
            <a:br>
              <a:rPr lang="el-GR" sz="1400" dirty="0">
                <a:solidFill>
                  <a:srgbClr val="000066"/>
                </a:solidFill>
                <a:latin typeface="Arial Narrow" pitchFamily="34" charset="0"/>
                <a:ea typeface="Times New Roman" pitchFamily="18" charset="0"/>
                <a:cs typeface="Arial" pitchFamily="34" charset="0"/>
              </a:rPr>
            </a:br>
            <a:r>
              <a:rPr lang="el-GR" sz="1400" dirty="0">
                <a:solidFill>
                  <a:srgbClr val="000066"/>
                </a:solidFill>
                <a:latin typeface="Arial Narrow" pitchFamily="34" charset="0"/>
                <a:ea typeface="Times New Roman" pitchFamily="18" charset="0"/>
                <a:cs typeface="Arial" pitchFamily="34" charset="0"/>
              </a:rPr>
              <a:t> 	</a:t>
            </a:r>
            <a:r>
              <a:rPr lang="en-GB" sz="1400" dirty="0">
                <a:solidFill>
                  <a:srgbClr val="000066"/>
                </a:solidFill>
                <a:latin typeface="Arial Narrow" pitchFamily="34" charset="0"/>
                <a:ea typeface="Times New Roman" pitchFamily="18" charset="0"/>
                <a:cs typeface="Arial" pitchFamily="34" charset="0"/>
              </a:rPr>
              <a:t>πελάτη και</a:t>
            </a:r>
          </a:p>
          <a:p>
            <a:pPr eaLnBrk="0" hangingPunct="0">
              <a:buFontTx/>
              <a:buChar char="•"/>
              <a:tabLst>
                <a:tab pos="177800" algn="l"/>
              </a:tabLst>
            </a:pPr>
            <a:r>
              <a:rPr lang="el-GR" sz="1400" dirty="0">
                <a:solidFill>
                  <a:srgbClr val="000066"/>
                </a:solidFill>
                <a:latin typeface="Arial Narrow" pitchFamily="34" charset="0"/>
                <a:ea typeface="Times New Roman" pitchFamily="18" charset="0"/>
                <a:cs typeface="Arial" pitchFamily="34" charset="0"/>
              </a:rPr>
              <a:t>	</a:t>
            </a:r>
            <a:r>
              <a:rPr lang="en-GB" sz="1400" dirty="0">
                <a:solidFill>
                  <a:srgbClr val="000066"/>
                </a:solidFill>
                <a:latin typeface="Arial Narrow" pitchFamily="34" charset="0"/>
                <a:ea typeface="Times New Roman" pitchFamily="18" charset="0"/>
                <a:cs typeface="Arial" pitchFamily="34" charset="0"/>
              </a:rPr>
              <a:t>οριακού επιτοκίου </a:t>
            </a:r>
            <a:r>
              <a:rPr lang="el-GR" sz="1400" dirty="0">
                <a:solidFill>
                  <a:srgbClr val="000066"/>
                </a:solidFill>
                <a:latin typeface="Arial Narrow" pitchFamily="34" charset="0"/>
                <a:ea typeface="Times New Roman" pitchFamily="18" charset="0"/>
                <a:cs typeface="Arial" pitchFamily="34" charset="0"/>
              </a:rPr>
              <a:t>	</a:t>
            </a:r>
            <a:r>
              <a:rPr lang="en-GB" sz="1400" dirty="0">
                <a:solidFill>
                  <a:srgbClr val="000066"/>
                </a:solidFill>
                <a:latin typeface="Arial Narrow" pitchFamily="34" charset="0"/>
                <a:ea typeface="Times New Roman" pitchFamily="18" charset="0"/>
                <a:cs typeface="Arial" pitchFamily="34" charset="0"/>
              </a:rPr>
              <a:t>αντλήσεως κεφαλαίων</a:t>
            </a:r>
          </a:p>
        </p:txBody>
      </p:sp>
      <p:sp>
        <p:nvSpPr>
          <p:cNvPr id="13322" name="Text Box 10"/>
          <p:cNvSpPr txBox="1">
            <a:spLocks noChangeArrowheads="1"/>
          </p:cNvSpPr>
          <p:nvPr/>
        </p:nvSpPr>
        <p:spPr bwMode="auto">
          <a:xfrm>
            <a:off x="6175375" y="3192463"/>
            <a:ext cx="2754313" cy="1593850"/>
          </a:xfrm>
          <a:prstGeom prst="rect">
            <a:avLst/>
          </a:prstGeom>
          <a:noFill/>
          <a:ln w="9525">
            <a:noFill/>
            <a:miter lim="800000"/>
            <a:headEnd/>
            <a:tailEnd/>
          </a:ln>
        </p:spPr>
        <p:txBody>
          <a:bodyPr/>
          <a:lstStyle/>
          <a:p>
            <a:pPr>
              <a:tabLst>
                <a:tab pos="177800" algn="l"/>
              </a:tabLst>
            </a:pPr>
            <a:r>
              <a:rPr lang="en-GB" sz="1400" dirty="0">
                <a:solidFill>
                  <a:srgbClr val="000066"/>
                </a:solidFill>
                <a:latin typeface="Arial Narrow" pitchFamily="34" charset="0"/>
                <a:ea typeface="Times New Roman" pitchFamily="18" charset="0"/>
                <a:cs typeface="Arial" pitchFamily="34" charset="0"/>
              </a:rPr>
              <a:t>Παράγει αποτέλεσμα από τη </a:t>
            </a:r>
            <a:br>
              <a:rPr lang="en-GB" sz="1400" dirty="0">
                <a:solidFill>
                  <a:srgbClr val="000066"/>
                </a:solidFill>
                <a:latin typeface="Arial Narrow" pitchFamily="34" charset="0"/>
                <a:ea typeface="Times New Roman" pitchFamily="18" charset="0"/>
                <a:cs typeface="Arial" pitchFamily="34" charset="0"/>
              </a:rPr>
            </a:br>
            <a:r>
              <a:rPr lang="en-GB" sz="1400" dirty="0">
                <a:solidFill>
                  <a:srgbClr val="000066"/>
                </a:solidFill>
                <a:latin typeface="Arial Narrow" pitchFamily="34" charset="0"/>
                <a:ea typeface="Times New Roman" pitchFamily="18" charset="0"/>
                <a:cs typeface="Arial" pitchFamily="34" charset="0"/>
              </a:rPr>
              <a:t>διαφορά μεταξύ:</a:t>
            </a:r>
            <a:endParaRPr lang="el-GR" sz="1400" dirty="0">
              <a:solidFill>
                <a:srgbClr val="000066"/>
              </a:solidFill>
              <a:latin typeface="Arial Narrow" pitchFamily="34" charset="0"/>
              <a:ea typeface="Times New Roman" pitchFamily="18" charset="0"/>
              <a:cs typeface="Arial" pitchFamily="34" charset="0"/>
            </a:endParaRPr>
          </a:p>
          <a:p>
            <a:pPr>
              <a:buFontTx/>
              <a:buChar char="•"/>
              <a:tabLst>
                <a:tab pos="177800" algn="l"/>
              </a:tabLst>
            </a:pPr>
            <a:r>
              <a:rPr lang="el-GR" sz="1400" dirty="0">
                <a:solidFill>
                  <a:srgbClr val="000066"/>
                </a:solidFill>
                <a:latin typeface="Arial Narrow" pitchFamily="34" charset="0"/>
                <a:ea typeface="Times New Roman" pitchFamily="18" charset="0"/>
                <a:cs typeface="Arial" pitchFamily="34" charset="0"/>
              </a:rPr>
              <a:t>	</a:t>
            </a:r>
            <a:r>
              <a:rPr lang="en-GB" sz="1400" dirty="0">
                <a:solidFill>
                  <a:srgbClr val="000066"/>
                </a:solidFill>
                <a:latin typeface="Arial Narrow" pitchFamily="34" charset="0"/>
                <a:ea typeface="Times New Roman" pitchFamily="18" charset="0"/>
                <a:cs typeface="Arial" pitchFamily="34" charset="0"/>
              </a:rPr>
              <a:t>οριακού επιτοκίου αντλήσεως </a:t>
            </a:r>
            <a:r>
              <a:rPr lang="el-GR" sz="1400" dirty="0">
                <a:solidFill>
                  <a:srgbClr val="000066"/>
                </a:solidFill>
                <a:latin typeface="Arial Narrow" pitchFamily="34" charset="0"/>
                <a:ea typeface="Times New Roman" pitchFamily="18" charset="0"/>
                <a:cs typeface="Arial" pitchFamily="34" charset="0"/>
              </a:rPr>
              <a:t>	</a:t>
            </a:r>
            <a:r>
              <a:rPr lang="en-GB" sz="1400" dirty="0">
                <a:solidFill>
                  <a:srgbClr val="000066"/>
                </a:solidFill>
                <a:latin typeface="Arial Narrow" pitchFamily="34" charset="0"/>
                <a:ea typeface="Times New Roman" pitchFamily="18" charset="0"/>
                <a:cs typeface="Arial" pitchFamily="34" charset="0"/>
              </a:rPr>
              <a:t>κεφαλαίων (κόστους ευκαιρίας) και</a:t>
            </a:r>
          </a:p>
          <a:p>
            <a:pPr eaLnBrk="0" hangingPunct="0">
              <a:buFontTx/>
              <a:buChar char="•"/>
              <a:tabLst>
                <a:tab pos="177800" algn="l"/>
              </a:tabLst>
            </a:pPr>
            <a:r>
              <a:rPr lang="el-GR" sz="1400" dirty="0">
                <a:solidFill>
                  <a:srgbClr val="000066"/>
                </a:solidFill>
                <a:latin typeface="Arial Narrow" pitchFamily="34" charset="0"/>
                <a:ea typeface="Times New Roman" pitchFamily="18" charset="0"/>
                <a:cs typeface="Arial" pitchFamily="34" charset="0"/>
              </a:rPr>
              <a:t>	</a:t>
            </a:r>
            <a:r>
              <a:rPr lang="en-GB" sz="1400" dirty="0">
                <a:solidFill>
                  <a:srgbClr val="000066"/>
                </a:solidFill>
                <a:latin typeface="Arial Narrow" pitchFamily="34" charset="0"/>
                <a:ea typeface="Times New Roman" pitchFamily="18" charset="0"/>
                <a:cs typeface="Arial" pitchFamily="34" charset="0"/>
              </a:rPr>
              <a:t>επιτοκίου πελάτη</a:t>
            </a:r>
            <a:br>
              <a:rPr lang="en-GB" sz="1400" dirty="0">
                <a:solidFill>
                  <a:srgbClr val="000066"/>
                </a:solidFill>
                <a:latin typeface="Arial Narrow" pitchFamily="34" charset="0"/>
                <a:ea typeface="Times New Roman" pitchFamily="18" charset="0"/>
                <a:cs typeface="Arial" pitchFamily="34" charset="0"/>
              </a:rPr>
            </a:br>
            <a:r>
              <a:rPr lang="el-GR" sz="1400" dirty="0">
                <a:solidFill>
                  <a:srgbClr val="000066"/>
                </a:solidFill>
                <a:latin typeface="Arial Narrow" pitchFamily="34" charset="0"/>
                <a:ea typeface="Times New Roman" pitchFamily="18" charset="0"/>
                <a:cs typeface="Arial" pitchFamily="34" charset="0"/>
              </a:rPr>
              <a:t>	</a:t>
            </a:r>
            <a:r>
              <a:rPr lang="en-GB" sz="1400" dirty="0">
                <a:solidFill>
                  <a:srgbClr val="000066"/>
                </a:solidFill>
                <a:latin typeface="Arial Narrow" pitchFamily="34" charset="0"/>
                <a:ea typeface="Times New Roman" pitchFamily="18" charset="0"/>
                <a:cs typeface="Arial" pitchFamily="34" charset="0"/>
              </a:rPr>
              <a:t>(καταθέτη, ομολογιούχων </a:t>
            </a:r>
            <a:br>
              <a:rPr lang="en-GB" sz="1400" dirty="0">
                <a:solidFill>
                  <a:srgbClr val="000066"/>
                </a:solidFill>
                <a:latin typeface="Arial Narrow" pitchFamily="34" charset="0"/>
                <a:ea typeface="Times New Roman" pitchFamily="18" charset="0"/>
                <a:cs typeface="Arial" pitchFamily="34" charset="0"/>
              </a:rPr>
            </a:br>
            <a:r>
              <a:rPr lang="el-GR" sz="1400" dirty="0">
                <a:solidFill>
                  <a:srgbClr val="000066"/>
                </a:solidFill>
                <a:latin typeface="Arial Narrow" pitchFamily="34" charset="0"/>
                <a:ea typeface="Times New Roman" pitchFamily="18" charset="0"/>
                <a:cs typeface="Arial" pitchFamily="34" charset="0"/>
              </a:rPr>
              <a:t>	</a:t>
            </a:r>
            <a:r>
              <a:rPr lang="en-GB" sz="1400" dirty="0">
                <a:solidFill>
                  <a:srgbClr val="000066"/>
                </a:solidFill>
                <a:latin typeface="Arial Narrow" pitchFamily="34" charset="0"/>
                <a:ea typeface="Times New Roman" pitchFamily="18" charset="0"/>
                <a:cs typeface="Arial" pitchFamily="34" charset="0"/>
              </a:rPr>
              <a:t>δανειστών, </a:t>
            </a:r>
            <a:r>
              <a:rPr lang="en-US" sz="1400" dirty="0">
                <a:solidFill>
                  <a:srgbClr val="000066"/>
                </a:solidFill>
                <a:latin typeface="Arial Narrow" pitchFamily="34" charset="0"/>
                <a:ea typeface="Times New Roman" pitchFamily="18" charset="0"/>
                <a:cs typeface="Arial" pitchFamily="34" charset="0"/>
              </a:rPr>
              <a:t>ECB</a:t>
            </a:r>
            <a:r>
              <a:rPr lang="en-GB" sz="1400" dirty="0">
                <a:solidFill>
                  <a:srgbClr val="000066"/>
                </a:solidFill>
                <a:latin typeface="Arial Narrow" pitchFamily="34" charset="0"/>
                <a:ea typeface="Times New Roman" pitchFamily="18" charset="0"/>
                <a:cs typeface="Arial" pitchFamily="34" charset="0"/>
              </a:rPr>
              <a:t>, κ.λπ.)</a:t>
            </a:r>
          </a:p>
        </p:txBody>
      </p:sp>
      <p:sp>
        <p:nvSpPr>
          <p:cNvPr id="2" name="Text Box 9"/>
          <p:cNvSpPr txBox="1">
            <a:spLocks noChangeArrowheads="1"/>
          </p:cNvSpPr>
          <p:nvPr/>
        </p:nvSpPr>
        <p:spPr bwMode="auto">
          <a:xfrm>
            <a:off x="3209925" y="3546475"/>
            <a:ext cx="3219450" cy="1612900"/>
          </a:xfrm>
          <a:prstGeom prst="rect">
            <a:avLst/>
          </a:prstGeom>
          <a:noFill/>
          <a:ln w="9525">
            <a:noFill/>
            <a:miter lim="800000"/>
            <a:headEnd/>
            <a:tailEnd/>
          </a:ln>
        </p:spPr>
        <p:txBody>
          <a:bodyPr/>
          <a:lstStyle/>
          <a:p>
            <a:pPr>
              <a:defRPr/>
            </a:pPr>
            <a:r>
              <a:rPr lang="en-GB" sz="1400" dirty="0">
                <a:solidFill>
                  <a:srgbClr val="000066"/>
                </a:solidFill>
                <a:latin typeface="+mj-lt"/>
                <a:ea typeface="Times New Roman" pitchFamily="18" charset="0"/>
                <a:cs typeface="Arial" pitchFamily="34" charset="0"/>
              </a:rPr>
              <a:t>6%		2,5%</a:t>
            </a:r>
          </a:p>
          <a:p>
            <a:pPr eaLnBrk="0" hangingPunct="0">
              <a:defRPr/>
            </a:pPr>
            <a:r>
              <a:rPr lang="el-GR" sz="1400" u="sng" dirty="0">
                <a:solidFill>
                  <a:srgbClr val="000066"/>
                </a:solidFill>
                <a:latin typeface="+mj-lt"/>
                <a:ea typeface="Times New Roman" pitchFamily="18" charset="0"/>
                <a:cs typeface="Arial" pitchFamily="34" charset="0"/>
              </a:rPr>
              <a:t/>
            </a:r>
            <a:br>
              <a:rPr lang="el-GR" sz="1400" u="sng" dirty="0">
                <a:solidFill>
                  <a:srgbClr val="000066"/>
                </a:solidFill>
                <a:latin typeface="+mj-lt"/>
                <a:ea typeface="Times New Roman" pitchFamily="18" charset="0"/>
                <a:cs typeface="Arial" pitchFamily="34" charset="0"/>
              </a:rPr>
            </a:br>
            <a:r>
              <a:rPr lang="en-GB" sz="1400" u="sng" dirty="0">
                <a:solidFill>
                  <a:srgbClr val="000066"/>
                </a:solidFill>
                <a:latin typeface="+mj-lt"/>
                <a:ea typeface="Times New Roman" pitchFamily="18" charset="0"/>
                <a:cs typeface="Arial" pitchFamily="34" charset="0"/>
              </a:rPr>
              <a:t>2,5%</a:t>
            </a:r>
            <a:r>
              <a:rPr lang="en-GB" sz="1400" dirty="0">
                <a:solidFill>
                  <a:srgbClr val="000066"/>
                </a:solidFill>
                <a:latin typeface="+mj-lt"/>
                <a:ea typeface="Times New Roman" pitchFamily="18" charset="0"/>
                <a:cs typeface="Arial" pitchFamily="34" charset="0"/>
              </a:rPr>
              <a:t>		</a:t>
            </a:r>
            <a:r>
              <a:rPr lang="en-GB" sz="1400" u="sng" dirty="0">
                <a:solidFill>
                  <a:srgbClr val="000066"/>
                </a:solidFill>
                <a:latin typeface="+mj-lt"/>
                <a:ea typeface="Times New Roman" pitchFamily="18" charset="0"/>
                <a:cs typeface="Arial" pitchFamily="34" charset="0"/>
              </a:rPr>
              <a:t>1,0%</a:t>
            </a:r>
            <a:endParaRPr lang="en-GB" sz="1400" dirty="0">
              <a:solidFill>
                <a:srgbClr val="000066"/>
              </a:solidFill>
              <a:latin typeface="+mj-lt"/>
              <a:ea typeface="Times New Roman" pitchFamily="18" charset="0"/>
              <a:cs typeface="Arial" pitchFamily="34" charset="0"/>
            </a:endParaRPr>
          </a:p>
          <a:p>
            <a:pPr eaLnBrk="0" hangingPunct="0">
              <a:defRPr/>
            </a:pPr>
            <a:r>
              <a:rPr lang="el-GR" sz="1400" u="sng" dirty="0">
                <a:solidFill>
                  <a:srgbClr val="000066"/>
                </a:solidFill>
                <a:latin typeface="+mj-lt"/>
                <a:ea typeface="Times New Roman" pitchFamily="18" charset="0"/>
                <a:cs typeface="Arial" pitchFamily="34" charset="0"/>
              </a:rPr>
              <a:t/>
            </a:r>
            <a:br>
              <a:rPr lang="el-GR" sz="1400" u="sng" dirty="0">
                <a:solidFill>
                  <a:srgbClr val="000066"/>
                </a:solidFill>
                <a:latin typeface="+mj-lt"/>
                <a:ea typeface="Times New Roman" pitchFamily="18" charset="0"/>
                <a:cs typeface="Arial" pitchFamily="34" charset="0"/>
              </a:rPr>
            </a:br>
            <a:r>
              <a:rPr lang="en-GB" sz="1400" u="sng" dirty="0">
                <a:solidFill>
                  <a:srgbClr val="000066"/>
                </a:solidFill>
                <a:latin typeface="+mj-lt"/>
                <a:ea typeface="Times New Roman" pitchFamily="18" charset="0"/>
                <a:cs typeface="Arial" pitchFamily="34" charset="0"/>
              </a:rPr>
              <a:t>3,5%</a:t>
            </a:r>
            <a:r>
              <a:rPr lang="en-GB" sz="1400" dirty="0">
                <a:solidFill>
                  <a:srgbClr val="000066"/>
                </a:solidFill>
                <a:latin typeface="+mj-lt"/>
                <a:ea typeface="Times New Roman" pitchFamily="18" charset="0"/>
                <a:cs typeface="Arial" pitchFamily="34" charset="0"/>
              </a:rPr>
              <a:t>		</a:t>
            </a:r>
            <a:r>
              <a:rPr lang="en-GB" sz="1400" u="sng" dirty="0">
                <a:solidFill>
                  <a:srgbClr val="000066"/>
                </a:solidFill>
                <a:latin typeface="+mj-lt"/>
                <a:ea typeface="Times New Roman" pitchFamily="18" charset="0"/>
                <a:cs typeface="Arial" pitchFamily="34" charset="0"/>
              </a:rPr>
              <a:t>1,5%</a:t>
            </a:r>
            <a:endParaRPr lang="en-GB" sz="1400" dirty="0">
              <a:solidFill>
                <a:srgbClr val="000066"/>
              </a:solidFill>
              <a:latin typeface="+mj-lt"/>
              <a:ea typeface="Times New Roman" pitchFamily="18" charset="0"/>
              <a:cs typeface="Arial" pitchFamily="34" charset="0"/>
            </a:endParaRPr>
          </a:p>
          <a:p>
            <a:pPr eaLnBrk="0" hangingPunct="0">
              <a:defRPr/>
            </a:pPr>
            <a:r>
              <a:rPr lang="en-US" sz="1400" dirty="0">
                <a:solidFill>
                  <a:srgbClr val="000066"/>
                </a:solidFill>
                <a:latin typeface="+mj-lt"/>
                <a:ea typeface="Times New Roman" pitchFamily="18" charset="0"/>
                <a:cs typeface="Arial" pitchFamily="34" charset="0"/>
              </a:rPr>
              <a:t>spread</a:t>
            </a:r>
            <a:r>
              <a:rPr lang="en-GB" sz="1400" dirty="0">
                <a:solidFill>
                  <a:srgbClr val="000066"/>
                </a:solidFill>
                <a:latin typeface="+mj-lt"/>
                <a:ea typeface="Times New Roman" pitchFamily="18" charset="0"/>
                <a:cs typeface="Arial" pitchFamily="34" charset="0"/>
              </a:rPr>
              <a:t>		</a:t>
            </a:r>
            <a:r>
              <a:rPr lang="en-US" sz="1400" dirty="0">
                <a:solidFill>
                  <a:srgbClr val="000066"/>
                </a:solidFill>
                <a:latin typeface="+mj-lt"/>
                <a:ea typeface="Times New Roman" pitchFamily="18" charset="0"/>
                <a:cs typeface="Arial" pitchFamily="34" charset="0"/>
              </a:rPr>
              <a:t>spread</a:t>
            </a:r>
            <a:r>
              <a:rPr lang="en-GB" sz="1400" dirty="0">
                <a:solidFill>
                  <a:srgbClr val="000066"/>
                </a:solidFill>
                <a:latin typeface="+mj-lt"/>
                <a:ea typeface="Times New Roman" pitchFamily="18" charset="0"/>
                <a:cs typeface="Arial" pitchFamily="34" charset="0"/>
              </a:rPr>
              <a:t/>
            </a:r>
            <a:br>
              <a:rPr lang="en-GB" sz="1400" dirty="0">
                <a:solidFill>
                  <a:srgbClr val="000066"/>
                </a:solidFill>
                <a:latin typeface="+mj-lt"/>
                <a:ea typeface="Times New Roman" pitchFamily="18" charset="0"/>
                <a:cs typeface="Arial" pitchFamily="34" charset="0"/>
              </a:rPr>
            </a:br>
            <a:r>
              <a:rPr lang="en-GB" sz="1400" dirty="0">
                <a:solidFill>
                  <a:srgbClr val="000066"/>
                </a:solidFill>
                <a:latin typeface="+mj-lt"/>
                <a:ea typeface="Times New Roman" pitchFamily="18" charset="0"/>
                <a:cs typeface="Arial" pitchFamily="34" charset="0"/>
              </a:rPr>
              <a:t>‘</a:t>
            </a:r>
            <a:r>
              <a:rPr lang="el-GR" sz="1400" dirty="0">
                <a:solidFill>
                  <a:srgbClr val="000066"/>
                </a:solidFill>
                <a:latin typeface="+mj-lt"/>
                <a:ea typeface="Times New Roman" pitchFamily="18" charset="0"/>
                <a:cs typeface="Arial" pitchFamily="34" charset="0"/>
              </a:rPr>
              <a:t>τράπεζας</a:t>
            </a:r>
            <a:r>
              <a:rPr lang="en-GB" sz="1400" dirty="0">
                <a:solidFill>
                  <a:srgbClr val="000066"/>
                </a:solidFill>
                <a:latin typeface="+mj-lt"/>
                <a:ea typeface="Times New Roman" pitchFamily="18" charset="0"/>
                <a:cs typeface="Arial" pitchFamily="34" charset="0"/>
              </a:rPr>
              <a:t> Α-2	'‘</a:t>
            </a:r>
            <a:r>
              <a:rPr lang="el-GR" sz="1400" dirty="0">
                <a:solidFill>
                  <a:srgbClr val="000066"/>
                </a:solidFill>
                <a:latin typeface="+mj-lt"/>
                <a:ea typeface="Times New Roman" pitchFamily="18" charset="0"/>
                <a:cs typeface="Arial" pitchFamily="34" charset="0"/>
              </a:rPr>
              <a:t>τράπεζας</a:t>
            </a:r>
            <a:r>
              <a:rPr lang="en-GB" sz="1400" dirty="0">
                <a:solidFill>
                  <a:srgbClr val="000066"/>
                </a:solidFill>
                <a:latin typeface="+mj-lt"/>
                <a:ea typeface="Times New Roman" pitchFamily="18" charset="0"/>
                <a:cs typeface="Arial" pitchFamily="34" charset="0"/>
              </a:rPr>
              <a:t>'' Α-1</a:t>
            </a:r>
          </a:p>
        </p:txBody>
      </p:sp>
      <p:sp>
        <p:nvSpPr>
          <p:cNvPr id="1037" name="Text Box 4"/>
          <p:cNvSpPr txBox="1">
            <a:spLocks noChangeArrowheads="1"/>
          </p:cNvSpPr>
          <p:nvPr/>
        </p:nvSpPr>
        <p:spPr bwMode="auto">
          <a:xfrm>
            <a:off x="3351213" y="5178425"/>
            <a:ext cx="2555875" cy="442913"/>
          </a:xfrm>
          <a:prstGeom prst="rect">
            <a:avLst/>
          </a:prstGeom>
          <a:noFill/>
          <a:ln w="9525">
            <a:solidFill>
              <a:srgbClr val="000000"/>
            </a:solidFill>
            <a:miter lim="800000"/>
            <a:headEnd/>
            <a:tailEnd/>
          </a:ln>
        </p:spPr>
        <p:txBody>
          <a:bodyPr/>
          <a:lstStyle/>
          <a:p>
            <a:pPr algn="ctr">
              <a:defRPr/>
            </a:pPr>
            <a:r>
              <a:rPr lang="el-GR" sz="1200" dirty="0">
                <a:solidFill>
                  <a:srgbClr val="000066"/>
                </a:solidFill>
                <a:latin typeface="+mj-lt"/>
                <a:ea typeface="Times New Roman" pitchFamily="18" charset="0"/>
                <a:cs typeface="Arial" pitchFamily="34" charset="0"/>
              </a:rPr>
              <a:t>Κέντρο Διαχείρισης Διαθεσίμων</a:t>
            </a:r>
          </a:p>
          <a:p>
            <a:pPr algn="ctr" eaLnBrk="0" hangingPunct="0">
              <a:defRPr/>
            </a:pPr>
            <a:r>
              <a:rPr lang="en-US" sz="1200" dirty="0">
                <a:solidFill>
                  <a:srgbClr val="000066"/>
                </a:solidFill>
                <a:latin typeface="+mj-lt"/>
                <a:ea typeface="Times New Roman" pitchFamily="18" charset="0"/>
                <a:cs typeface="Arial" pitchFamily="34" charset="0"/>
              </a:rPr>
              <a:t>Funding Center</a:t>
            </a:r>
          </a:p>
        </p:txBody>
      </p:sp>
      <p:sp>
        <p:nvSpPr>
          <p:cNvPr id="1038" name="Text Box 8"/>
          <p:cNvSpPr txBox="1">
            <a:spLocks noChangeArrowheads="1"/>
          </p:cNvSpPr>
          <p:nvPr/>
        </p:nvSpPr>
        <p:spPr bwMode="auto">
          <a:xfrm>
            <a:off x="1404938" y="5764213"/>
            <a:ext cx="7245350" cy="736600"/>
          </a:xfrm>
          <a:prstGeom prst="rect">
            <a:avLst/>
          </a:prstGeom>
          <a:noFill/>
          <a:ln w="9525">
            <a:noFill/>
            <a:miter lim="800000"/>
            <a:headEnd/>
            <a:tailEnd/>
          </a:ln>
        </p:spPr>
        <p:txBody>
          <a:bodyPr/>
          <a:lstStyle/>
          <a:p>
            <a:pPr>
              <a:tabLst>
                <a:tab pos="114300" algn="l"/>
                <a:tab pos="3314700" algn="l"/>
              </a:tabLst>
              <a:defRPr/>
            </a:pPr>
            <a:r>
              <a:rPr lang="el-GR" sz="1100" dirty="0">
                <a:solidFill>
                  <a:srgbClr val="000066"/>
                </a:solidFill>
                <a:latin typeface="+mj-lt"/>
                <a:ea typeface="Times New Roman" pitchFamily="18" charset="0"/>
                <a:cs typeface="Arial" pitchFamily="34" charset="0"/>
              </a:rPr>
              <a:t>Παράγει αποτέλεσμα από:</a:t>
            </a:r>
          </a:p>
          <a:p>
            <a:pPr eaLnBrk="0" hangingPunct="0">
              <a:buFont typeface="Symbol" pitchFamily="18" charset="2"/>
              <a:buChar char=""/>
              <a:tabLst>
                <a:tab pos="114300" algn="l"/>
                <a:tab pos="3314700" algn="l"/>
              </a:tabLst>
              <a:defRPr/>
            </a:pPr>
            <a:r>
              <a:rPr lang="el-GR" sz="1100" dirty="0">
                <a:solidFill>
                  <a:srgbClr val="000066"/>
                </a:solidFill>
                <a:latin typeface="+mj-lt"/>
                <a:ea typeface="Times New Roman" pitchFamily="18" charset="0"/>
                <a:cs typeface="Arial" pitchFamily="34" charset="0"/>
              </a:rPr>
              <a:t>  τη διαχείριση του επιτοκιακού κινδύνου	</a:t>
            </a:r>
            <a:r>
              <a:rPr lang="el-GR" sz="1100" dirty="0">
                <a:solidFill>
                  <a:srgbClr val="000066"/>
                </a:solidFill>
                <a:latin typeface="+mj-lt"/>
                <a:ea typeface="Times New Roman" pitchFamily="18" charset="0"/>
                <a:cs typeface="Arial" pitchFamily="34" charset="0"/>
                <a:sym typeface="Wingdings 2" pitchFamily="18" charset="2"/>
              </a:rPr>
              <a:t> </a:t>
            </a:r>
            <a:r>
              <a:rPr lang="el-GR" sz="1100" dirty="0">
                <a:solidFill>
                  <a:srgbClr val="000066"/>
                </a:solidFill>
                <a:latin typeface="+mj-lt"/>
                <a:ea typeface="Times New Roman" pitchFamily="18" charset="0"/>
                <a:cs typeface="Arial" pitchFamily="34" charset="0"/>
              </a:rPr>
              <a:t>τη διαχείριση του επιτοκίου βάσης (</a:t>
            </a:r>
            <a:r>
              <a:rPr lang="en-US" sz="1100" dirty="0">
                <a:solidFill>
                  <a:srgbClr val="000066"/>
                </a:solidFill>
                <a:latin typeface="+mj-lt"/>
                <a:ea typeface="Times New Roman" pitchFamily="18" charset="0"/>
                <a:cs typeface="Arial" pitchFamily="34" charset="0"/>
              </a:rPr>
              <a:t>basis risk</a:t>
            </a:r>
            <a:r>
              <a:rPr lang="el-GR" sz="1100" dirty="0">
                <a:solidFill>
                  <a:srgbClr val="000066"/>
                </a:solidFill>
                <a:latin typeface="+mj-lt"/>
                <a:ea typeface="Times New Roman" pitchFamily="18" charset="0"/>
                <a:cs typeface="Arial" pitchFamily="34" charset="0"/>
              </a:rPr>
              <a:t>)</a:t>
            </a:r>
          </a:p>
          <a:p>
            <a:pPr eaLnBrk="0" hangingPunct="0">
              <a:buFont typeface="Symbol" pitchFamily="18" charset="2"/>
              <a:buChar char=""/>
              <a:tabLst>
                <a:tab pos="114300" algn="l"/>
                <a:tab pos="3314700" algn="l"/>
              </a:tabLst>
              <a:defRPr/>
            </a:pPr>
            <a:r>
              <a:rPr lang="el-GR" sz="1100" dirty="0">
                <a:solidFill>
                  <a:srgbClr val="000066"/>
                </a:solidFill>
                <a:latin typeface="+mj-lt"/>
                <a:ea typeface="Times New Roman" pitchFamily="18" charset="0"/>
                <a:cs typeface="Arial" pitchFamily="34" charset="0"/>
              </a:rPr>
              <a:t>  τη διαχείριση του συναλλαγματικού κινδύνου	</a:t>
            </a:r>
            <a:r>
              <a:rPr lang="el-GR" sz="1100" dirty="0">
                <a:solidFill>
                  <a:srgbClr val="000066"/>
                </a:solidFill>
                <a:latin typeface="+mj-lt"/>
                <a:ea typeface="Times New Roman" pitchFamily="18" charset="0"/>
                <a:cs typeface="Arial" pitchFamily="34" charset="0"/>
                <a:sym typeface="Wingdings 2" pitchFamily="18" charset="2"/>
              </a:rPr>
              <a:t></a:t>
            </a:r>
            <a:r>
              <a:rPr lang="el-GR" sz="1100" dirty="0">
                <a:latin typeface="+mj-lt"/>
                <a:ea typeface="Times New Roman" pitchFamily="18" charset="0"/>
                <a:cs typeface="Arial" pitchFamily="34" charset="0"/>
                <a:sym typeface="Wingdings 2" pitchFamily="18" charset="2"/>
              </a:rPr>
              <a:t> </a:t>
            </a:r>
            <a:r>
              <a:rPr lang="el-GR" sz="1100" dirty="0">
                <a:solidFill>
                  <a:srgbClr val="000066"/>
                </a:solidFill>
                <a:latin typeface="+mj-lt"/>
                <a:ea typeface="Times New Roman" pitchFamily="18" charset="0"/>
                <a:cs typeface="Arial" pitchFamily="34" charset="0"/>
              </a:rPr>
              <a:t>τη διαφορά μεταξύ τοκοφόρων  στοιχείων ενεργητικού και 		    υποχρεώσεων, κ.λπ.</a:t>
            </a:r>
          </a:p>
        </p:txBody>
      </p:sp>
      <p:sp>
        <p:nvSpPr>
          <p:cNvPr id="13326" name="AutoShape 5"/>
          <p:cNvSpPr>
            <a:spLocks noChangeArrowheads="1"/>
          </p:cNvSpPr>
          <p:nvPr/>
        </p:nvSpPr>
        <p:spPr bwMode="auto">
          <a:xfrm>
            <a:off x="1838325" y="2974975"/>
            <a:ext cx="82550" cy="165100"/>
          </a:xfrm>
          <a:prstGeom prst="downArrow">
            <a:avLst>
              <a:gd name="adj1" fmla="val 50000"/>
              <a:gd name="adj2" fmla="val 46157"/>
            </a:avLst>
          </a:prstGeom>
          <a:noFill/>
          <a:ln w="9525">
            <a:solidFill>
              <a:srgbClr val="000000"/>
            </a:solidFill>
            <a:miter lim="800000"/>
            <a:headEnd/>
            <a:tailEnd/>
          </a:ln>
        </p:spPr>
        <p:txBody>
          <a:bodyPr/>
          <a:lstStyle/>
          <a:p>
            <a:endParaRPr lang="el-GR" dirty="0"/>
          </a:p>
        </p:txBody>
      </p:sp>
      <p:sp>
        <p:nvSpPr>
          <p:cNvPr id="13327" name="AutoShape 7"/>
          <p:cNvSpPr>
            <a:spLocks noChangeArrowheads="1"/>
          </p:cNvSpPr>
          <p:nvPr/>
        </p:nvSpPr>
        <p:spPr bwMode="auto">
          <a:xfrm>
            <a:off x="7418388" y="3076575"/>
            <a:ext cx="82550" cy="165100"/>
          </a:xfrm>
          <a:prstGeom prst="downArrow">
            <a:avLst>
              <a:gd name="adj1" fmla="val 50000"/>
              <a:gd name="adj2" fmla="val 46157"/>
            </a:avLst>
          </a:prstGeom>
          <a:noFill/>
          <a:ln w="9525">
            <a:solidFill>
              <a:srgbClr val="000000"/>
            </a:solidFill>
            <a:miter lim="800000"/>
            <a:headEnd/>
            <a:tailEnd/>
          </a:ln>
        </p:spPr>
        <p:txBody>
          <a:bodyPr/>
          <a:lstStyle/>
          <a:p>
            <a:endParaRPr lang="el-GR" dirty="0"/>
          </a:p>
        </p:txBody>
      </p:sp>
      <p:grpSp>
        <p:nvGrpSpPr>
          <p:cNvPr id="7" name="Group 52"/>
          <p:cNvGrpSpPr>
            <a:grpSpLocks/>
          </p:cNvGrpSpPr>
          <p:nvPr/>
        </p:nvGrpSpPr>
        <p:grpSpPr bwMode="auto">
          <a:xfrm>
            <a:off x="1112838" y="2455863"/>
            <a:ext cx="1582737" cy="457200"/>
            <a:chOff x="199" y="1881"/>
            <a:chExt cx="1080" cy="288"/>
          </a:xfrm>
        </p:grpSpPr>
        <p:graphicFrame>
          <p:nvGraphicFramePr>
            <p:cNvPr id="13345" name="Object 13"/>
            <p:cNvGraphicFramePr>
              <a:graphicFrameLocks noChangeAspect="1"/>
            </p:cNvGraphicFramePr>
            <p:nvPr/>
          </p:nvGraphicFramePr>
          <p:xfrm>
            <a:off x="379" y="1913"/>
            <a:ext cx="720" cy="222"/>
          </p:xfrm>
          <a:graphic>
            <a:graphicData uri="http://schemas.openxmlformats.org/presentationml/2006/ole">
              <p:oleObj spid="_x0000_s11267" name="Equation" r:id="rId4" imgW="1143000" imgH="355600" progId="Equation.3">
                <p:embed/>
              </p:oleObj>
            </a:graphicData>
          </a:graphic>
        </p:graphicFrame>
        <p:sp>
          <p:nvSpPr>
            <p:cNvPr id="13346" name="Oval 23"/>
            <p:cNvSpPr>
              <a:spLocks noChangeArrowheads="1"/>
            </p:cNvSpPr>
            <p:nvPr/>
          </p:nvSpPr>
          <p:spPr bwMode="auto">
            <a:xfrm>
              <a:off x="199" y="1881"/>
              <a:ext cx="1080" cy="288"/>
            </a:xfrm>
            <a:prstGeom prst="ellipse">
              <a:avLst/>
            </a:prstGeom>
            <a:noFill/>
            <a:ln w="9525">
              <a:solidFill>
                <a:srgbClr val="000000"/>
              </a:solidFill>
              <a:round/>
              <a:headEnd/>
              <a:tailEnd/>
            </a:ln>
          </p:spPr>
          <p:txBody>
            <a:bodyPr/>
            <a:lstStyle/>
            <a:p>
              <a:endParaRPr lang="el-GR" dirty="0"/>
            </a:p>
          </p:txBody>
        </p:sp>
      </p:grpSp>
      <p:grpSp>
        <p:nvGrpSpPr>
          <p:cNvPr id="8" name="Group 53"/>
          <p:cNvGrpSpPr>
            <a:grpSpLocks/>
          </p:cNvGrpSpPr>
          <p:nvPr/>
        </p:nvGrpSpPr>
        <p:grpSpPr bwMode="auto">
          <a:xfrm>
            <a:off x="6384925" y="2455863"/>
            <a:ext cx="1687513" cy="571500"/>
            <a:chOff x="4687" y="1881"/>
            <a:chExt cx="1152" cy="360"/>
          </a:xfrm>
        </p:grpSpPr>
        <p:graphicFrame>
          <p:nvGraphicFramePr>
            <p:cNvPr id="13343" name="Object 12"/>
            <p:cNvGraphicFramePr>
              <a:graphicFrameLocks noChangeAspect="1"/>
            </p:cNvGraphicFramePr>
            <p:nvPr/>
          </p:nvGraphicFramePr>
          <p:xfrm>
            <a:off x="4756" y="1929"/>
            <a:ext cx="1014" cy="222"/>
          </p:xfrm>
          <a:graphic>
            <a:graphicData uri="http://schemas.openxmlformats.org/presentationml/2006/ole">
              <p:oleObj spid="_x0000_s11266" name="Equation" r:id="rId5" imgW="1612900" imgH="355600" progId="Equation.3">
                <p:embed/>
              </p:oleObj>
            </a:graphicData>
          </a:graphic>
        </p:graphicFrame>
        <p:sp>
          <p:nvSpPr>
            <p:cNvPr id="13344" name="Oval 22"/>
            <p:cNvSpPr>
              <a:spLocks noChangeArrowheads="1"/>
            </p:cNvSpPr>
            <p:nvPr/>
          </p:nvSpPr>
          <p:spPr bwMode="auto">
            <a:xfrm>
              <a:off x="4687" y="1881"/>
              <a:ext cx="1152" cy="360"/>
            </a:xfrm>
            <a:prstGeom prst="ellipse">
              <a:avLst/>
            </a:prstGeom>
            <a:noFill/>
            <a:ln w="9525">
              <a:solidFill>
                <a:srgbClr val="000000"/>
              </a:solidFill>
              <a:round/>
              <a:headEnd/>
              <a:tailEnd/>
            </a:ln>
          </p:spPr>
          <p:txBody>
            <a:bodyPr/>
            <a:lstStyle/>
            <a:p>
              <a:endParaRPr lang="el-GR" dirty="0"/>
            </a:p>
          </p:txBody>
        </p:sp>
      </p:grpSp>
      <p:sp>
        <p:nvSpPr>
          <p:cNvPr id="13330" name="AutoShape 6"/>
          <p:cNvSpPr>
            <a:spLocks noChangeArrowheads="1"/>
          </p:cNvSpPr>
          <p:nvPr/>
        </p:nvSpPr>
        <p:spPr bwMode="auto">
          <a:xfrm>
            <a:off x="4483100" y="5643563"/>
            <a:ext cx="104775" cy="254000"/>
          </a:xfrm>
          <a:prstGeom prst="downArrow">
            <a:avLst>
              <a:gd name="adj1" fmla="val 50000"/>
              <a:gd name="adj2" fmla="val 55948"/>
            </a:avLst>
          </a:prstGeom>
          <a:noFill/>
          <a:ln w="9525">
            <a:solidFill>
              <a:srgbClr val="000000"/>
            </a:solidFill>
            <a:miter lim="800000"/>
            <a:headEnd/>
            <a:tailEnd/>
          </a:ln>
        </p:spPr>
        <p:txBody>
          <a:bodyPr/>
          <a:lstStyle/>
          <a:p>
            <a:endParaRPr lang="el-GR" dirty="0"/>
          </a:p>
        </p:txBody>
      </p:sp>
      <p:grpSp>
        <p:nvGrpSpPr>
          <p:cNvPr id="9" name="Group 55"/>
          <p:cNvGrpSpPr>
            <a:grpSpLocks/>
          </p:cNvGrpSpPr>
          <p:nvPr/>
        </p:nvGrpSpPr>
        <p:grpSpPr bwMode="auto">
          <a:xfrm>
            <a:off x="6000750" y="2727325"/>
            <a:ext cx="2827338" cy="2693988"/>
            <a:chOff x="4076" y="1732"/>
            <a:chExt cx="1948" cy="1697"/>
          </a:xfrm>
        </p:grpSpPr>
        <p:sp>
          <p:nvSpPr>
            <p:cNvPr id="13341" name="Arc 16"/>
            <p:cNvSpPr>
              <a:spLocks/>
            </p:cNvSpPr>
            <p:nvPr/>
          </p:nvSpPr>
          <p:spPr bwMode="auto">
            <a:xfrm rot="5400000">
              <a:off x="4587" y="1992"/>
              <a:ext cx="926" cy="19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type="stealth" w="med" len="med"/>
            </a:ln>
          </p:spPr>
          <p:txBody>
            <a:bodyPr/>
            <a:lstStyle/>
            <a:p>
              <a:endParaRPr lang="el-GR" dirty="0"/>
            </a:p>
          </p:txBody>
        </p:sp>
        <p:sp>
          <p:nvSpPr>
            <p:cNvPr id="13342" name="Arc 15"/>
            <p:cNvSpPr>
              <a:spLocks/>
            </p:cNvSpPr>
            <p:nvPr/>
          </p:nvSpPr>
          <p:spPr bwMode="auto">
            <a:xfrm rot="5400000" flipH="1">
              <a:off x="5427" y="1907"/>
              <a:ext cx="771" cy="4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p:spPr>
          <p:txBody>
            <a:bodyPr/>
            <a:lstStyle/>
            <a:p>
              <a:endParaRPr lang="el-GR" dirty="0"/>
            </a:p>
          </p:txBody>
        </p:sp>
      </p:grpSp>
      <p:grpSp>
        <p:nvGrpSpPr>
          <p:cNvPr id="10" name="Group 54"/>
          <p:cNvGrpSpPr>
            <a:grpSpLocks/>
          </p:cNvGrpSpPr>
          <p:nvPr/>
        </p:nvGrpSpPr>
        <p:grpSpPr bwMode="auto">
          <a:xfrm>
            <a:off x="247650" y="2728913"/>
            <a:ext cx="3125788" cy="2727325"/>
            <a:chOff x="169" y="1733"/>
            <a:chExt cx="2133" cy="1718"/>
          </a:xfrm>
        </p:grpSpPr>
        <p:sp>
          <p:nvSpPr>
            <p:cNvPr id="13339" name="Arc 19"/>
            <p:cNvSpPr>
              <a:spLocks/>
            </p:cNvSpPr>
            <p:nvPr/>
          </p:nvSpPr>
          <p:spPr bwMode="auto">
            <a:xfrm rot="16160852" flipH="1">
              <a:off x="769" y="1919"/>
              <a:ext cx="941" cy="2124"/>
            </a:xfrm>
            <a:custGeom>
              <a:avLst/>
              <a:gdLst>
                <a:gd name="T0" fmla="*/ 0 w 21535"/>
                <a:gd name="T1" fmla="*/ 0 h 21600"/>
                <a:gd name="T2" fmla="*/ 0 w 21535"/>
                <a:gd name="T3" fmla="*/ 0 h 21600"/>
                <a:gd name="T4" fmla="*/ 0 w 21535"/>
                <a:gd name="T5" fmla="*/ 0 h 21600"/>
                <a:gd name="T6" fmla="*/ 0 60000 65536"/>
                <a:gd name="T7" fmla="*/ 0 60000 65536"/>
                <a:gd name="T8" fmla="*/ 0 60000 65536"/>
                <a:gd name="T9" fmla="*/ 0 w 21535"/>
                <a:gd name="T10" fmla="*/ 0 h 21600"/>
                <a:gd name="T11" fmla="*/ 21535 w 21535"/>
                <a:gd name="T12" fmla="*/ 21600 h 21600"/>
              </a:gdLst>
              <a:ahLst/>
              <a:cxnLst>
                <a:cxn ang="T6">
                  <a:pos x="T0" y="T1"/>
                </a:cxn>
                <a:cxn ang="T7">
                  <a:pos x="T2" y="T3"/>
                </a:cxn>
                <a:cxn ang="T8">
                  <a:pos x="T4" y="T5"/>
                </a:cxn>
              </a:cxnLst>
              <a:rect l="T9" t="T10" r="T11" b="T12"/>
              <a:pathLst>
                <a:path w="21535" h="21600" fill="none" extrusionOk="0">
                  <a:moveTo>
                    <a:pt x="-1" y="0"/>
                  </a:moveTo>
                  <a:cubicBezTo>
                    <a:pt x="11280" y="0"/>
                    <a:pt x="20660" y="8679"/>
                    <a:pt x="21535" y="19925"/>
                  </a:cubicBezTo>
                </a:path>
                <a:path w="21535" h="21600" stroke="0" extrusionOk="0">
                  <a:moveTo>
                    <a:pt x="-1" y="0"/>
                  </a:moveTo>
                  <a:cubicBezTo>
                    <a:pt x="11280" y="0"/>
                    <a:pt x="20660" y="8679"/>
                    <a:pt x="21535" y="19925"/>
                  </a:cubicBezTo>
                  <a:lnTo>
                    <a:pt x="0" y="21600"/>
                  </a:lnTo>
                  <a:lnTo>
                    <a:pt x="-1" y="0"/>
                  </a:lnTo>
                  <a:close/>
                </a:path>
              </a:pathLst>
            </a:custGeom>
            <a:noFill/>
            <a:ln w="9525">
              <a:solidFill>
                <a:srgbClr val="000000"/>
              </a:solidFill>
              <a:round/>
              <a:headEnd/>
              <a:tailEnd/>
            </a:ln>
          </p:spPr>
          <p:txBody>
            <a:bodyPr/>
            <a:lstStyle/>
            <a:p>
              <a:endParaRPr lang="el-GR" dirty="0"/>
            </a:p>
          </p:txBody>
        </p:sp>
        <p:sp>
          <p:nvSpPr>
            <p:cNvPr id="13340" name="Arc 18"/>
            <p:cNvSpPr>
              <a:spLocks/>
            </p:cNvSpPr>
            <p:nvPr/>
          </p:nvSpPr>
          <p:spPr bwMode="auto">
            <a:xfrm rot="-5439148">
              <a:off x="57" y="1845"/>
              <a:ext cx="786" cy="5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type="stealth" w="med" len="med"/>
            </a:ln>
          </p:spPr>
          <p:txBody>
            <a:bodyPr/>
            <a:lstStyle/>
            <a:p>
              <a:endParaRPr lang="el-GR" dirty="0"/>
            </a:p>
          </p:txBody>
        </p:sp>
      </p:grpSp>
      <p:sp>
        <p:nvSpPr>
          <p:cNvPr id="13333" name="Arc 20"/>
          <p:cNvSpPr>
            <a:spLocks/>
          </p:cNvSpPr>
          <p:nvPr/>
        </p:nvSpPr>
        <p:spPr bwMode="auto">
          <a:xfrm rot="-887557">
            <a:off x="2705100" y="2403475"/>
            <a:ext cx="1149350" cy="501650"/>
          </a:xfrm>
          <a:custGeom>
            <a:avLst/>
            <a:gdLst>
              <a:gd name="T0" fmla="*/ 0 w 24663"/>
              <a:gd name="T1" fmla="*/ 2147483647 h 21600"/>
              <a:gd name="T2" fmla="*/ 2147483647 w 24663"/>
              <a:gd name="T3" fmla="*/ 2147483647 h 21600"/>
              <a:gd name="T4" fmla="*/ 2147483647 w 24663"/>
              <a:gd name="T5" fmla="*/ 2147483647 h 21600"/>
              <a:gd name="T6" fmla="*/ 0 60000 65536"/>
              <a:gd name="T7" fmla="*/ 0 60000 65536"/>
              <a:gd name="T8" fmla="*/ 0 60000 65536"/>
              <a:gd name="T9" fmla="*/ 0 w 24663"/>
              <a:gd name="T10" fmla="*/ 0 h 21600"/>
              <a:gd name="T11" fmla="*/ 24663 w 24663"/>
              <a:gd name="T12" fmla="*/ 21600 h 21600"/>
            </a:gdLst>
            <a:ahLst/>
            <a:cxnLst>
              <a:cxn ang="T6">
                <a:pos x="T0" y="T1"/>
              </a:cxn>
              <a:cxn ang="T7">
                <a:pos x="T2" y="T3"/>
              </a:cxn>
              <a:cxn ang="T8">
                <a:pos x="T4" y="T5"/>
              </a:cxn>
            </a:cxnLst>
            <a:rect l="T9" t="T10" r="T11" b="T12"/>
            <a:pathLst>
              <a:path w="24663" h="21600" fill="none" extrusionOk="0">
                <a:moveTo>
                  <a:pt x="0" y="1240"/>
                </a:moveTo>
                <a:cubicBezTo>
                  <a:pt x="2316" y="419"/>
                  <a:pt x="4756" y="-1"/>
                  <a:pt x="7214" y="0"/>
                </a:cubicBezTo>
                <a:cubicBezTo>
                  <a:pt x="14112" y="0"/>
                  <a:pt x="20596" y="3295"/>
                  <a:pt x="24663" y="8868"/>
                </a:cubicBezTo>
              </a:path>
              <a:path w="24663" h="21600" stroke="0" extrusionOk="0">
                <a:moveTo>
                  <a:pt x="0" y="1240"/>
                </a:moveTo>
                <a:cubicBezTo>
                  <a:pt x="2316" y="419"/>
                  <a:pt x="4756" y="-1"/>
                  <a:pt x="7214" y="0"/>
                </a:cubicBezTo>
                <a:cubicBezTo>
                  <a:pt x="14112" y="0"/>
                  <a:pt x="20596" y="3295"/>
                  <a:pt x="24663" y="8868"/>
                </a:cubicBezTo>
                <a:lnTo>
                  <a:pt x="7214" y="21600"/>
                </a:lnTo>
                <a:lnTo>
                  <a:pt x="0" y="1240"/>
                </a:lnTo>
                <a:close/>
              </a:path>
            </a:pathLst>
          </a:custGeom>
          <a:noFill/>
          <a:ln w="9525">
            <a:solidFill>
              <a:srgbClr val="000000"/>
            </a:solidFill>
            <a:round/>
            <a:headEnd/>
            <a:tailEnd type="arrow" w="med" len="med"/>
          </a:ln>
        </p:spPr>
        <p:txBody>
          <a:bodyPr/>
          <a:lstStyle/>
          <a:p>
            <a:endParaRPr lang="el-GR" dirty="0"/>
          </a:p>
        </p:txBody>
      </p:sp>
      <p:sp>
        <p:nvSpPr>
          <p:cNvPr id="13334" name="Arc 21"/>
          <p:cNvSpPr>
            <a:spLocks/>
          </p:cNvSpPr>
          <p:nvPr/>
        </p:nvSpPr>
        <p:spPr bwMode="auto">
          <a:xfrm rot="-10513455" flipH="1" flipV="1">
            <a:off x="5078413" y="2554288"/>
            <a:ext cx="1201737" cy="188912"/>
          </a:xfrm>
          <a:custGeom>
            <a:avLst/>
            <a:gdLst>
              <a:gd name="T0" fmla="*/ 0 w 20861"/>
              <a:gd name="T1" fmla="*/ 2147483647 h 21600"/>
              <a:gd name="T2" fmla="*/ 2147483647 w 20861"/>
              <a:gd name="T3" fmla="*/ 2147483647 h 21600"/>
              <a:gd name="T4" fmla="*/ 2147483647 w 20861"/>
              <a:gd name="T5" fmla="*/ 2147483647 h 21600"/>
              <a:gd name="T6" fmla="*/ 0 60000 65536"/>
              <a:gd name="T7" fmla="*/ 0 60000 65536"/>
              <a:gd name="T8" fmla="*/ 0 60000 65536"/>
              <a:gd name="T9" fmla="*/ 0 w 20861"/>
              <a:gd name="T10" fmla="*/ 0 h 21600"/>
              <a:gd name="T11" fmla="*/ 20861 w 20861"/>
              <a:gd name="T12" fmla="*/ 21600 h 21600"/>
            </a:gdLst>
            <a:ahLst/>
            <a:cxnLst>
              <a:cxn ang="T6">
                <a:pos x="T0" y="T1"/>
              </a:cxn>
              <a:cxn ang="T7">
                <a:pos x="T2" y="T3"/>
              </a:cxn>
              <a:cxn ang="T8">
                <a:pos x="T4" y="T5"/>
              </a:cxn>
            </a:cxnLst>
            <a:rect l="T9" t="T10" r="T11" b="T12"/>
            <a:pathLst>
              <a:path w="20861" h="21600" fill="none" extrusionOk="0">
                <a:moveTo>
                  <a:pt x="-1" y="235"/>
                </a:moveTo>
                <a:cubicBezTo>
                  <a:pt x="1054" y="78"/>
                  <a:pt x="2118" y="-1"/>
                  <a:pt x="3184" y="0"/>
                </a:cubicBezTo>
                <a:cubicBezTo>
                  <a:pt x="10221" y="0"/>
                  <a:pt x="16817" y="3428"/>
                  <a:pt x="20861" y="9187"/>
                </a:cubicBezTo>
              </a:path>
              <a:path w="20861" h="21600" stroke="0" extrusionOk="0">
                <a:moveTo>
                  <a:pt x="-1" y="235"/>
                </a:moveTo>
                <a:cubicBezTo>
                  <a:pt x="1054" y="78"/>
                  <a:pt x="2118" y="-1"/>
                  <a:pt x="3184" y="0"/>
                </a:cubicBezTo>
                <a:cubicBezTo>
                  <a:pt x="10221" y="0"/>
                  <a:pt x="16817" y="3428"/>
                  <a:pt x="20861" y="9187"/>
                </a:cubicBezTo>
                <a:lnTo>
                  <a:pt x="3184" y="21600"/>
                </a:lnTo>
                <a:lnTo>
                  <a:pt x="-1" y="235"/>
                </a:lnTo>
                <a:close/>
              </a:path>
            </a:pathLst>
          </a:custGeom>
          <a:noFill/>
          <a:ln w="9525">
            <a:solidFill>
              <a:srgbClr val="000000"/>
            </a:solidFill>
            <a:round/>
            <a:headEnd type="arrow" w="med" len="med"/>
            <a:tailEnd/>
          </a:ln>
        </p:spPr>
        <p:txBody>
          <a:bodyPr/>
          <a:lstStyle/>
          <a:p>
            <a:endParaRPr lang="el-GR" dirty="0"/>
          </a:p>
        </p:txBody>
      </p:sp>
      <p:sp>
        <p:nvSpPr>
          <p:cNvPr id="13335" name="Rectangle 38"/>
          <p:cNvSpPr>
            <a:spLocks noChangeArrowheads="1"/>
          </p:cNvSpPr>
          <p:nvPr/>
        </p:nvSpPr>
        <p:spPr bwMode="auto">
          <a:xfrm>
            <a:off x="251520" y="410173"/>
            <a:ext cx="8640959" cy="523220"/>
          </a:xfrm>
          <a:prstGeom prst="rect">
            <a:avLst/>
          </a:prstGeom>
          <a:noFill/>
          <a:ln w="0" algn="ctr">
            <a:noFill/>
            <a:prstDash val="dash"/>
            <a:miter lim="800000"/>
            <a:headEnd/>
            <a:tailEnd/>
          </a:ln>
        </p:spPr>
        <p:txBody>
          <a:bodyPr wrap="square" anchor="ctr">
            <a:spAutoFit/>
          </a:bodyPr>
          <a:lstStyle/>
          <a:p>
            <a:r>
              <a:rPr lang="el-GR" sz="2800" b="1" dirty="0">
                <a:solidFill>
                  <a:srgbClr val="800000"/>
                </a:solidFill>
              </a:rPr>
              <a:t>''</a:t>
            </a:r>
            <a:r>
              <a:rPr lang="el-GR" sz="2800" dirty="0"/>
              <a:t> </a:t>
            </a:r>
            <a:r>
              <a:rPr lang="el-GR" sz="2800" b="1" dirty="0">
                <a:solidFill>
                  <a:srgbClr val="800000"/>
                </a:solidFill>
                <a:cs typeface="Arial" pitchFamily="34" charset="0"/>
              </a:rPr>
              <a:t>ΤΡΑΠΕΖΕΣ</a:t>
            </a:r>
            <a:r>
              <a:rPr lang="el-GR" sz="2800" b="1" dirty="0">
                <a:solidFill>
                  <a:srgbClr val="800000"/>
                </a:solidFill>
                <a:ea typeface="Times New Roman" pitchFamily="18" charset="0"/>
                <a:cs typeface="Arial" pitchFamily="34" charset="0"/>
              </a:rPr>
              <a:t>'' </a:t>
            </a:r>
            <a:r>
              <a:rPr lang="el-GR" sz="2800" b="1" dirty="0">
                <a:solidFill>
                  <a:srgbClr val="800000"/>
                </a:solidFill>
                <a:cs typeface="Arial" pitchFamily="34" charset="0"/>
              </a:rPr>
              <a:t>ΜΕΣΑ ΣΤΗΝ </a:t>
            </a:r>
            <a:r>
              <a:rPr lang="el-GR" sz="2800" b="1" dirty="0" smtClean="0">
                <a:solidFill>
                  <a:srgbClr val="800000"/>
                </a:solidFill>
                <a:cs typeface="Arial" pitchFamily="34" charset="0"/>
              </a:rPr>
              <a:t>ΤΡΑΠΕΖΑ </a:t>
            </a:r>
            <a:r>
              <a:rPr lang="el-GR" sz="2800" b="1" dirty="0" smtClean="0">
                <a:solidFill>
                  <a:srgbClr val="800000"/>
                </a:solidFill>
                <a:cs typeface="Times New Roman" pitchFamily="18" charset="0"/>
              </a:rPr>
              <a:t>'</a:t>
            </a:r>
            <a:r>
              <a:rPr lang="el-GR" sz="2800" b="1" dirty="0">
                <a:solidFill>
                  <a:srgbClr val="800000"/>
                </a:solidFill>
                <a:cs typeface="Times New Roman" pitchFamily="18" charset="0"/>
              </a:rPr>
              <a:t>'</a:t>
            </a:r>
            <a:r>
              <a:rPr lang="en-US" sz="2800" b="1" dirty="0">
                <a:solidFill>
                  <a:srgbClr val="800000"/>
                </a:solidFill>
                <a:cs typeface="Times New Roman" pitchFamily="18" charset="0"/>
              </a:rPr>
              <a:t>Banks</a:t>
            </a:r>
            <a:r>
              <a:rPr lang="el-GR" sz="2800" b="1" dirty="0">
                <a:solidFill>
                  <a:srgbClr val="800000"/>
                </a:solidFill>
                <a:cs typeface="Times New Roman" pitchFamily="18" charset="0"/>
              </a:rPr>
              <a:t>''</a:t>
            </a:r>
            <a:r>
              <a:rPr lang="en-US" sz="2800" b="1" dirty="0">
                <a:solidFill>
                  <a:srgbClr val="800000"/>
                </a:solidFill>
                <a:cs typeface="Times New Roman" pitchFamily="18" charset="0"/>
              </a:rPr>
              <a:t> in the bank</a:t>
            </a:r>
            <a:endParaRPr lang="el-GR" sz="2800" b="1" dirty="0">
              <a:solidFill>
                <a:srgbClr val="800000"/>
              </a:solidFill>
            </a:endParaRPr>
          </a:p>
        </p:txBody>
      </p:sp>
      <p:sp>
        <p:nvSpPr>
          <p:cNvPr id="13336" name="Rectangle 42"/>
          <p:cNvSpPr>
            <a:spLocks noChangeArrowheads="1"/>
          </p:cNvSpPr>
          <p:nvPr/>
        </p:nvSpPr>
        <p:spPr bwMode="auto">
          <a:xfrm>
            <a:off x="1990725" y="1800225"/>
            <a:ext cx="1108075" cy="400050"/>
          </a:xfrm>
          <a:prstGeom prst="rect">
            <a:avLst/>
          </a:prstGeom>
          <a:noFill/>
          <a:ln w="0" algn="ctr">
            <a:noFill/>
            <a:prstDash val="dash"/>
            <a:miter lim="800000"/>
            <a:headEnd/>
            <a:tailEnd/>
          </a:ln>
        </p:spPr>
        <p:txBody>
          <a:bodyPr wrap="none" anchor="ctr">
            <a:spAutoFit/>
          </a:bodyPr>
          <a:lstStyle/>
          <a:p>
            <a:endParaRPr lang="el-GR" sz="1000" dirty="0">
              <a:cs typeface="Arial" pitchFamily="34" charset="0"/>
            </a:endParaRPr>
          </a:p>
          <a:p>
            <a:pPr eaLnBrk="0" hangingPunct="0"/>
            <a:r>
              <a:rPr lang="el-GR" sz="1000" dirty="0">
                <a:cs typeface="Arial" pitchFamily="34" charset="0"/>
              </a:rPr>
              <a:t>	</a:t>
            </a:r>
            <a:endParaRPr lang="el-GR" sz="2400" dirty="0">
              <a:latin typeface="Times New Roman" pitchFamily="18" charset="0"/>
            </a:endParaRPr>
          </a:p>
        </p:txBody>
      </p:sp>
      <p:sp>
        <p:nvSpPr>
          <p:cNvPr id="13337" name="Rectangle 47"/>
          <p:cNvSpPr>
            <a:spLocks noChangeArrowheads="1"/>
          </p:cNvSpPr>
          <p:nvPr/>
        </p:nvSpPr>
        <p:spPr bwMode="auto">
          <a:xfrm>
            <a:off x="2308225" y="4484688"/>
            <a:ext cx="184150" cy="461962"/>
          </a:xfrm>
          <a:prstGeom prst="rect">
            <a:avLst/>
          </a:prstGeom>
          <a:noFill/>
          <a:ln w="0" algn="ctr">
            <a:noFill/>
            <a:prstDash val="dash"/>
            <a:miter lim="800000"/>
            <a:headEnd/>
            <a:tailEnd/>
          </a:ln>
        </p:spPr>
        <p:txBody>
          <a:bodyPr wrap="none" anchor="ctr">
            <a:spAutoFit/>
          </a:bodyPr>
          <a:lstStyle/>
          <a:p>
            <a:endParaRPr lang="el-GR" sz="2400" dirty="0">
              <a:latin typeface="Times New Roman" pitchFamily="18" charset="0"/>
            </a:endParaRPr>
          </a:p>
        </p:txBody>
      </p:sp>
      <p:sp>
        <p:nvSpPr>
          <p:cNvPr id="13338" name="TextBox 42"/>
          <p:cNvSpPr txBox="1">
            <a:spLocks noChangeArrowheads="1"/>
          </p:cNvSpPr>
          <p:nvPr/>
        </p:nvSpPr>
        <p:spPr bwMode="auto">
          <a:xfrm>
            <a:off x="0" y="6621463"/>
            <a:ext cx="357188" cy="214312"/>
          </a:xfrm>
          <a:prstGeom prst="rect">
            <a:avLst/>
          </a:prstGeom>
          <a:noFill/>
          <a:ln w="9525">
            <a:noFill/>
            <a:miter lim="800000"/>
            <a:headEnd/>
            <a:tailEnd/>
          </a:ln>
        </p:spPr>
        <p:txBody>
          <a:bodyPr>
            <a:spAutoFit/>
          </a:bodyPr>
          <a:lstStyle/>
          <a:p>
            <a:r>
              <a:rPr lang="el-GR" sz="800" dirty="0"/>
              <a:t>2.4</a:t>
            </a:r>
          </a:p>
        </p:txBody>
      </p:sp>
    </p:spTree>
  </p:cSld>
  <p:clrMapOvr>
    <a:masterClrMapping/>
  </p:clrMapOvr>
  <p:transition spd="slow">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7188" y="276225"/>
            <a:ext cx="7543800" cy="965200"/>
          </a:xfrm>
          <a:noFill/>
        </p:spPr>
        <p:txBody>
          <a:bodyPr>
            <a:noAutofit/>
          </a:bodyPr>
          <a:lstStyle/>
          <a:p>
            <a:pPr eaLnBrk="1" hangingPunct="1"/>
            <a:r>
              <a:rPr lang="el-GR" sz="3600" b="1" dirty="0" smtClean="0"/>
              <a:t>Ισολογισμός της 31.12.2009 </a:t>
            </a:r>
            <a:br>
              <a:rPr lang="el-GR" sz="3600" b="1" dirty="0" smtClean="0"/>
            </a:br>
            <a:r>
              <a:rPr lang="el-GR" sz="3600" b="1" dirty="0" smtClean="0"/>
              <a:t>μιας τυπικής ελληνικής τράπεζας</a:t>
            </a:r>
          </a:p>
        </p:txBody>
      </p:sp>
      <p:sp>
        <p:nvSpPr>
          <p:cNvPr id="14339" name="Rectangle 3"/>
          <p:cNvSpPr>
            <a:spLocks noGrp="1" noChangeArrowheads="1"/>
          </p:cNvSpPr>
          <p:nvPr>
            <p:ph type="body" idx="1"/>
          </p:nvPr>
        </p:nvSpPr>
        <p:spPr>
          <a:xfrm>
            <a:off x="176213" y="1571625"/>
            <a:ext cx="8967787" cy="5138738"/>
          </a:xfrm>
        </p:spPr>
        <p:txBody>
          <a:bodyPr/>
          <a:lstStyle/>
          <a:p>
            <a:pPr marL="0" indent="0" eaLnBrk="1" hangingPunct="1">
              <a:lnSpc>
                <a:spcPct val="90000"/>
              </a:lnSpc>
              <a:buFont typeface="Wingdings" pitchFamily="2" charset="2"/>
              <a:buNone/>
              <a:tabLst>
                <a:tab pos="4838700" algn="r"/>
                <a:tab pos="5118100" algn="l"/>
                <a:tab pos="9232900" algn="r"/>
              </a:tabLst>
            </a:pPr>
            <a:r>
              <a:rPr lang="el-GR" sz="2000" dirty="0" smtClean="0"/>
              <a:t>- Στεγαστικά δάνεια	350.000	- Καταθέσεις όψεως	250.000</a:t>
            </a:r>
          </a:p>
          <a:p>
            <a:pPr marL="0" indent="0" eaLnBrk="1" hangingPunct="1">
              <a:lnSpc>
                <a:spcPct val="90000"/>
              </a:lnSpc>
              <a:buFont typeface="Wingdings" pitchFamily="2" charset="2"/>
              <a:buNone/>
              <a:tabLst>
                <a:tab pos="4838700" algn="r"/>
                <a:tab pos="5118100" algn="l"/>
                <a:tab pos="9232900" algn="r"/>
              </a:tabLst>
            </a:pPr>
            <a:r>
              <a:rPr lang="el-GR" sz="2000" dirty="0" smtClean="0"/>
              <a:t>   επιτόκιο 4,5%		   επιτόκιο 0,8%</a:t>
            </a:r>
          </a:p>
          <a:p>
            <a:pPr marL="0" indent="0" eaLnBrk="1" hangingPunct="1">
              <a:lnSpc>
                <a:spcPct val="90000"/>
              </a:lnSpc>
              <a:spcBef>
                <a:spcPct val="60000"/>
              </a:spcBef>
              <a:buFont typeface="Wingdings" pitchFamily="2" charset="2"/>
              <a:buNone/>
              <a:tabLst>
                <a:tab pos="4838700" algn="r"/>
                <a:tab pos="5118100" algn="l"/>
                <a:tab pos="9232900" algn="r"/>
              </a:tabLst>
            </a:pPr>
            <a:r>
              <a:rPr lang="el-GR" sz="2000" dirty="0" smtClean="0"/>
              <a:t>- Καταναλωτικά δάνεια	120.000	- Καταθέσεις ταμιευτηρίου	300.000</a:t>
            </a:r>
          </a:p>
          <a:p>
            <a:pPr marL="0" indent="0" eaLnBrk="1" hangingPunct="1">
              <a:lnSpc>
                <a:spcPct val="90000"/>
              </a:lnSpc>
              <a:buFont typeface="Wingdings" pitchFamily="2" charset="2"/>
              <a:buNone/>
              <a:tabLst>
                <a:tab pos="4838700" algn="r"/>
                <a:tab pos="5118100" algn="l"/>
                <a:tab pos="9232900" algn="r"/>
              </a:tabLst>
            </a:pPr>
            <a:r>
              <a:rPr lang="el-GR" sz="2000" dirty="0" smtClean="0"/>
              <a:t>   επιτόκιο 9%		   επιτόκιο 0,4%</a:t>
            </a:r>
          </a:p>
          <a:p>
            <a:pPr marL="0" indent="0" eaLnBrk="1" hangingPunct="1">
              <a:lnSpc>
                <a:spcPct val="90000"/>
              </a:lnSpc>
              <a:spcBef>
                <a:spcPct val="60000"/>
              </a:spcBef>
              <a:buFont typeface="Wingdings" pitchFamily="2" charset="2"/>
              <a:buNone/>
              <a:tabLst>
                <a:tab pos="4838700" algn="r"/>
                <a:tab pos="5118100" algn="l"/>
                <a:tab pos="9232900" algn="r"/>
              </a:tabLst>
            </a:pPr>
            <a:r>
              <a:rPr lang="el-GR" sz="2000" dirty="0" smtClean="0"/>
              <a:t>- Δάνεια σε </a:t>
            </a:r>
            <a:br>
              <a:rPr lang="el-GR" sz="2000" dirty="0" smtClean="0"/>
            </a:br>
            <a:r>
              <a:rPr lang="el-GR" sz="2000" dirty="0" smtClean="0"/>
              <a:t>   μικρομεσαίες επιχειρήσεις	380.000	- Καταθέσεις προθεσμίας	550.000</a:t>
            </a:r>
          </a:p>
          <a:p>
            <a:pPr marL="0" indent="0" eaLnBrk="1" hangingPunct="1">
              <a:lnSpc>
                <a:spcPct val="90000"/>
              </a:lnSpc>
              <a:buFont typeface="Wingdings" pitchFamily="2" charset="2"/>
              <a:buNone/>
              <a:tabLst>
                <a:tab pos="4838700" algn="r"/>
                <a:tab pos="5118100" algn="l"/>
                <a:tab pos="9232900" algn="r"/>
              </a:tabLst>
            </a:pPr>
            <a:r>
              <a:rPr lang="el-GR" sz="2000" dirty="0" smtClean="0"/>
              <a:t>   επιτόκιο 7%		   επιτόκιο 2,6%</a:t>
            </a:r>
          </a:p>
          <a:p>
            <a:pPr marL="0" indent="0" eaLnBrk="1" hangingPunct="1">
              <a:lnSpc>
                <a:spcPct val="90000"/>
              </a:lnSpc>
              <a:spcBef>
                <a:spcPct val="60000"/>
              </a:spcBef>
              <a:buFont typeface="Wingdings" pitchFamily="2" charset="2"/>
              <a:buNone/>
              <a:tabLst>
                <a:tab pos="4838700" algn="r"/>
                <a:tab pos="5118100" algn="l"/>
                <a:tab pos="9232900" algn="r"/>
              </a:tabLst>
            </a:pPr>
            <a:r>
              <a:rPr lang="el-GR" sz="2000" dirty="0" smtClean="0"/>
              <a:t>- Δάνεια σε μεγάλες επιχειρήσεις	400.000	- Δάνεια από ΕΚΤ	150.000</a:t>
            </a:r>
          </a:p>
          <a:p>
            <a:pPr marL="0" indent="0" eaLnBrk="1" hangingPunct="1">
              <a:lnSpc>
                <a:spcPct val="90000"/>
              </a:lnSpc>
              <a:buFont typeface="Wingdings" pitchFamily="2" charset="2"/>
              <a:buNone/>
              <a:tabLst>
                <a:tab pos="4838700" algn="r"/>
                <a:tab pos="5118100" algn="l"/>
                <a:tab pos="9232900" algn="r"/>
              </a:tabLst>
            </a:pPr>
            <a:r>
              <a:rPr lang="el-GR" sz="2000" dirty="0" smtClean="0"/>
              <a:t>   επιτόκιο 5%		  επιτόκιο 1%</a:t>
            </a:r>
          </a:p>
          <a:p>
            <a:pPr marL="0" indent="0" eaLnBrk="1" hangingPunct="1">
              <a:lnSpc>
                <a:spcPct val="90000"/>
              </a:lnSpc>
              <a:spcBef>
                <a:spcPct val="60000"/>
              </a:spcBef>
              <a:buFont typeface="Wingdings" pitchFamily="2" charset="2"/>
              <a:buNone/>
              <a:tabLst>
                <a:tab pos="4838700" algn="r"/>
                <a:tab pos="5118100" algn="l"/>
                <a:tab pos="9232900" algn="r"/>
              </a:tabLst>
            </a:pPr>
            <a:r>
              <a:rPr lang="el-GR" sz="2000" dirty="0" smtClean="0"/>
              <a:t>- Πάγια	</a:t>
            </a:r>
            <a:r>
              <a:rPr lang="el-GR" sz="2000" u="sng" dirty="0" smtClean="0"/>
              <a:t>   150.000</a:t>
            </a:r>
            <a:r>
              <a:rPr lang="el-GR" sz="2000" dirty="0" smtClean="0"/>
              <a:t>	- Καθαρή θέση	</a:t>
            </a:r>
            <a:r>
              <a:rPr lang="el-GR" sz="2000" u="sng" dirty="0" smtClean="0"/>
              <a:t>   150.000</a:t>
            </a:r>
            <a:endParaRPr lang="el-GR" sz="2000" dirty="0" smtClean="0"/>
          </a:p>
          <a:p>
            <a:pPr marL="0" indent="0" eaLnBrk="1" hangingPunct="1">
              <a:lnSpc>
                <a:spcPct val="90000"/>
              </a:lnSpc>
              <a:buFont typeface="Wingdings" pitchFamily="2" charset="2"/>
              <a:buNone/>
              <a:tabLst>
                <a:tab pos="4838700" algn="r"/>
                <a:tab pos="5118100" algn="l"/>
                <a:tab pos="9232900" algn="r"/>
              </a:tabLst>
            </a:pPr>
            <a:r>
              <a:rPr lang="el-GR" sz="2000" dirty="0" smtClean="0"/>
              <a:t>	</a:t>
            </a:r>
            <a:r>
              <a:rPr lang="el-GR" sz="2000" u="sng" dirty="0" smtClean="0"/>
              <a:t>1.400.000</a:t>
            </a:r>
            <a:r>
              <a:rPr lang="el-GR" sz="2000" dirty="0" smtClean="0"/>
              <a:t>		</a:t>
            </a:r>
            <a:r>
              <a:rPr lang="el-GR" sz="2000" u="sng" dirty="0" smtClean="0"/>
              <a:t>1.400.000</a:t>
            </a:r>
          </a:p>
        </p:txBody>
      </p:sp>
      <p:sp>
        <p:nvSpPr>
          <p:cNvPr id="14340" name="TextBox 3"/>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2</a:t>
            </a:r>
            <a:r>
              <a:rPr lang="en-US" sz="800" dirty="0"/>
              <a:t>.</a:t>
            </a:r>
            <a:r>
              <a:rPr lang="el-GR" sz="800" dirty="0"/>
              <a:t>5</a:t>
            </a:r>
          </a:p>
        </p:txBody>
      </p:sp>
      <p:grpSp>
        <p:nvGrpSpPr>
          <p:cNvPr id="2" name="Group 9"/>
          <p:cNvGrpSpPr>
            <a:grpSpLocks/>
          </p:cNvGrpSpPr>
          <p:nvPr/>
        </p:nvGrpSpPr>
        <p:grpSpPr bwMode="auto">
          <a:xfrm>
            <a:off x="500063" y="500063"/>
            <a:ext cx="8001000" cy="714375"/>
            <a:chOff x="571472" y="429398"/>
            <a:chExt cx="8001056" cy="714380"/>
          </a:xfrm>
        </p:grpSpPr>
        <p:cxnSp>
          <p:nvCxnSpPr>
            <p:cNvPr id="6" name="Straight Connector 5"/>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8214543" y="785794"/>
              <a:ext cx="714380" cy="1588"/>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1520" y="276225"/>
            <a:ext cx="8568951" cy="416471"/>
          </a:xfrm>
          <a:noFill/>
        </p:spPr>
        <p:txBody>
          <a:bodyPr>
            <a:normAutofit fontScale="90000"/>
          </a:bodyPr>
          <a:lstStyle/>
          <a:p>
            <a:pPr eaLnBrk="1" hangingPunct="1"/>
            <a:r>
              <a:rPr lang="el-GR" sz="2800" b="1" dirty="0" smtClean="0"/>
              <a:t>Αποτέλεσμα από τόκους για σκοπούς διοικητικής λογιστικής</a:t>
            </a:r>
          </a:p>
        </p:txBody>
      </p:sp>
      <p:graphicFrame>
        <p:nvGraphicFramePr>
          <p:cNvPr id="1739207" name="Group 455"/>
          <p:cNvGraphicFramePr>
            <a:graphicFrameLocks noGrp="1"/>
          </p:cNvGraphicFramePr>
          <p:nvPr/>
        </p:nvGraphicFramePr>
        <p:xfrm>
          <a:off x="269874" y="764703"/>
          <a:ext cx="8694613" cy="5890125"/>
        </p:xfrm>
        <a:graphic>
          <a:graphicData uri="http://schemas.openxmlformats.org/drawingml/2006/table">
            <a:tbl>
              <a:tblPr/>
              <a:tblGrid>
                <a:gridCol w="3681340"/>
                <a:gridCol w="1348565"/>
                <a:gridCol w="1640350"/>
                <a:gridCol w="2024358"/>
              </a:tblGrid>
              <a:tr h="10318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66"/>
                          </a:solidFill>
                          <a:effectLst/>
                          <a:latin typeface="Arial" charset="0"/>
                          <a:cs typeface="Arial" charset="0"/>
                        </a:rPr>
                        <a:t>Λογαριασμός</a:t>
                      </a: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66"/>
                          </a:solidFill>
                          <a:effectLst/>
                          <a:latin typeface="Arial" charset="0"/>
                          <a:cs typeface="Arial" charset="0"/>
                        </a:rPr>
                        <a:t>Ποσό</a:t>
                      </a: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66"/>
                          </a:solidFill>
                          <a:effectLst/>
                          <a:latin typeface="Arial" charset="0"/>
                          <a:ea typeface="Times New Roman" pitchFamily="18" charset="0"/>
                          <a:cs typeface="Arial" charset="0"/>
                        </a:rPr>
                        <a:t>spread %</a:t>
                      </a:r>
                    </a:p>
                  </a:txBody>
                  <a:tcPr marL="84412" marR="84412"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66"/>
                          </a:solidFill>
                          <a:effectLst/>
                          <a:latin typeface="Arial" charset="0"/>
                          <a:cs typeface="Arial" charset="0"/>
                        </a:rPr>
                        <a:t>Καθαρό περιθώριο </a:t>
                      </a:r>
                      <a:br>
                        <a:rPr kumimoji="0" lang="el-GR" sz="1800" b="0" i="0" u="none" strike="noStrike" cap="none" normalizeH="0" baseline="0" dirty="0" smtClean="0">
                          <a:ln>
                            <a:noFill/>
                          </a:ln>
                          <a:solidFill>
                            <a:srgbClr val="000066"/>
                          </a:solidFill>
                          <a:effectLst/>
                          <a:latin typeface="Arial" charset="0"/>
                          <a:cs typeface="Arial" charset="0"/>
                        </a:rPr>
                      </a:br>
                      <a:r>
                        <a:rPr kumimoji="0" lang="el-GR" sz="1800" b="0" i="0" u="none" strike="noStrike" cap="none" normalizeH="0" baseline="0" dirty="0" smtClean="0">
                          <a:ln>
                            <a:noFill/>
                          </a:ln>
                          <a:solidFill>
                            <a:srgbClr val="000066"/>
                          </a:solidFill>
                          <a:effectLst/>
                          <a:latin typeface="Arial" charset="0"/>
                          <a:cs typeface="Arial" charset="0"/>
                        </a:rPr>
                        <a:t>τόκων</a:t>
                      </a: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(ΝΙΜ)</a:t>
                      </a:r>
                      <a:r>
                        <a:rPr kumimoji="0" lang="el-GR" sz="1800" b="0" i="0" u="none" strike="noStrike" cap="none" normalizeH="0" baseline="30000" dirty="0" smtClean="0">
                          <a:ln>
                            <a:noFill/>
                          </a:ln>
                          <a:solidFill>
                            <a:srgbClr val="000066"/>
                          </a:solidFill>
                          <a:effectLst/>
                          <a:latin typeface="Arial" charset="0"/>
                          <a:ea typeface="Times New Roman" pitchFamily="18" charset="0"/>
                          <a:cs typeface="Arial" charset="0"/>
                          <a:sym typeface="Symbol" pitchFamily="18" charset="2"/>
                          <a:hlinkClick r:id="" action="ppaction://noaction"/>
                        </a:rPr>
                        <a:t></a:t>
                      </a:r>
                      <a:endParaRPr kumimoji="0" lang="el-GR" sz="1800" b="0" i="0" u="none" strike="noStrike" cap="none" normalizeH="0" baseline="30000" dirty="0" smtClean="0">
                        <a:ln>
                          <a:noFill/>
                        </a:ln>
                        <a:solidFill>
                          <a:srgbClr val="000066"/>
                        </a:solidFill>
                        <a:effectLst/>
                        <a:latin typeface="Arial" charset="0"/>
                        <a:ea typeface="Times New Roman" pitchFamily="18" charset="0"/>
                        <a:cs typeface="Arial" charset="0"/>
                        <a:sym typeface="Symbol" pitchFamily="18" charset="2"/>
                      </a:endParaRPr>
                    </a:p>
                  </a:txBody>
                  <a:tcPr marL="84412" marR="84412"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412723">
                <a:tc>
                  <a:txBody>
                    <a:bodyPr/>
                    <a:lstStyle/>
                    <a:p>
                      <a:pPr marL="0" marR="0" lvl="0" indent="0" algn="l" defTabSz="914400" rtl="0" eaLnBrk="1" fontAlgn="base" latinLnBrk="0" hangingPunct="1">
                        <a:lnSpc>
                          <a:spcPct val="100000"/>
                        </a:lnSpc>
                        <a:spcBef>
                          <a:spcPct val="70000"/>
                        </a:spcBef>
                        <a:spcAft>
                          <a:spcPct val="0"/>
                        </a:spcAft>
                        <a:buClrTx/>
                        <a:buSzTx/>
                        <a:buFontTx/>
                        <a:buNone/>
                        <a:tabLst/>
                      </a:pPr>
                      <a:r>
                        <a:rPr kumimoji="0" lang="el-GR" sz="1800" b="0" i="0" u="none" strike="noStrike" cap="none" normalizeH="0" baseline="0" dirty="0" smtClean="0">
                          <a:ln>
                            <a:noFill/>
                          </a:ln>
                          <a:solidFill>
                            <a:srgbClr val="000066"/>
                          </a:solidFill>
                          <a:effectLst/>
                          <a:latin typeface="Arial" charset="0"/>
                          <a:cs typeface="Arial" charset="0"/>
                        </a:rPr>
                        <a:t>Στεγαστικά δάνεια</a:t>
                      </a: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74675"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350.000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8255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4,5-1=3,5</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573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12.250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9D9D9"/>
                    </a:solidFill>
                  </a:tcPr>
                </a:tc>
              </a:tr>
              <a:tr h="412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66"/>
                          </a:solidFill>
                          <a:effectLst/>
                          <a:latin typeface="Arial" charset="0"/>
                          <a:cs typeface="Arial" charset="0"/>
                        </a:rPr>
                        <a:t>Καταναλωτικά δάνεια</a:t>
                      </a: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74675"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120.000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8255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9,0-1=8,0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573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9.600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412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66"/>
                          </a:solidFill>
                          <a:effectLst/>
                          <a:latin typeface="Arial" charset="0"/>
                          <a:cs typeface="Arial" charset="0"/>
                        </a:rPr>
                        <a:t>Δάνεια σε ΜΜ επιχειρήσεις</a:t>
                      </a: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74675"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380.000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8255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7,0-1=6,0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573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22.800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412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66"/>
                          </a:solidFill>
                          <a:effectLst/>
                          <a:latin typeface="Arial" charset="0"/>
                          <a:cs typeface="Arial" charset="0"/>
                        </a:rPr>
                        <a:t>Δάνεια σε μεγάλες επιχειρήσεις</a:t>
                      </a: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74675" algn="r"/>
                        </a:tabLst>
                      </a:pPr>
                      <a:r>
                        <a:rPr kumimoji="0" lang="el-GR" sz="1800" b="0" i="0" u="sng" strike="noStrike" cap="none" normalizeH="0" baseline="0" dirty="0" smtClean="0">
                          <a:ln>
                            <a:noFill/>
                          </a:ln>
                          <a:solidFill>
                            <a:srgbClr val="000066"/>
                          </a:solidFill>
                          <a:effectLst/>
                          <a:latin typeface="Arial" charset="0"/>
                          <a:ea typeface="Times New Roman" pitchFamily="18" charset="0"/>
                          <a:cs typeface="Arial" charset="0"/>
                        </a:rPr>
                        <a:t>	  400.000</a:t>
                      </a:r>
                      <a:endPar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8255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5,0-1=4,0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573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a:t>
                      </a:r>
                      <a:r>
                        <a:rPr kumimoji="0" lang="el-GR" sz="1800" b="0" i="0" u="sng" strike="noStrike" cap="none" normalizeH="0" baseline="0" dirty="0" smtClean="0">
                          <a:ln>
                            <a:noFill/>
                          </a:ln>
                          <a:solidFill>
                            <a:srgbClr val="000066"/>
                          </a:solidFill>
                          <a:effectLst/>
                          <a:latin typeface="Arial" charset="0"/>
                          <a:ea typeface="Times New Roman" pitchFamily="18" charset="0"/>
                          <a:cs typeface="Arial" charset="0"/>
                        </a:rPr>
                        <a:t>  16.000</a:t>
                      </a:r>
                      <a:endPar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6483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Arial" charset="0"/>
                          <a:cs typeface="Arial" charset="0"/>
                        </a:rPr>
                        <a:t>Σύνολο</a:t>
                      </a: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74675" algn="r"/>
                        </a:tabLst>
                      </a:pPr>
                      <a:r>
                        <a:rPr kumimoji="0" lang="el-GR" sz="1800" b="1" i="0" u="none" strike="noStrike" cap="none" normalizeH="0" baseline="0" dirty="0" smtClean="0">
                          <a:ln>
                            <a:noFill/>
                          </a:ln>
                          <a:solidFill>
                            <a:srgbClr val="000066"/>
                          </a:solidFill>
                          <a:effectLst/>
                          <a:latin typeface="Arial" charset="0"/>
                          <a:ea typeface="Times New Roman" pitchFamily="18" charset="0"/>
                          <a:cs typeface="Arial" charset="0"/>
                        </a:rPr>
                        <a:t>	1.250.000</a:t>
                      </a:r>
                      <a:endPar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57300" algn="r"/>
                        </a:tabLst>
                      </a:pPr>
                      <a:r>
                        <a:rPr kumimoji="0" lang="el-GR" sz="1800" b="1" i="0" u="none" strike="noStrike" cap="none" normalizeH="0" baseline="0" dirty="0" smtClean="0">
                          <a:ln>
                            <a:noFill/>
                          </a:ln>
                          <a:solidFill>
                            <a:srgbClr val="000066"/>
                          </a:solidFill>
                          <a:effectLst/>
                          <a:latin typeface="Arial" charset="0"/>
                          <a:ea typeface="Times New Roman" pitchFamily="18" charset="0"/>
                          <a:cs typeface="Arial" charset="0"/>
                        </a:rPr>
                        <a:t>	60.650</a:t>
                      </a:r>
                      <a:endPar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412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66"/>
                          </a:solidFill>
                          <a:effectLst/>
                          <a:latin typeface="Arial" charset="0"/>
                          <a:cs typeface="Arial" charset="0"/>
                        </a:rPr>
                        <a:t>Καταθέσεις όψεως</a:t>
                      </a: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74675"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250.000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8255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1,0-0,8=0,2</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573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500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412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66"/>
                          </a:solidFill>
                          <a:effectLst/>
                          <a:latin typeface="Arial" charset="0"/>
                          <a:cs typeface="Arial" charset="0"/>
                        </a:rPr>
                        <a:t>Καταθέσεις ταμιευτηρίου</a:t>
                      </a: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74675"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300.000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8255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1,0-0,4=0,6</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573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1.800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412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66"/>
                          </a:solidFill>
                          <a:effectLst/>
                          <a:latin typeface="Arial" charset="0"/>
                          <a:cs typeface="Arial" charset="0"/>
                        </a:rPr>
                        <a:t>Καταθέσεις προθεσμίας</a:t>
                      </a: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74675"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550.000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8255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1,0-2,6=-1,6</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573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-8.800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412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66"/>
                          </a:solidFill>
                          <a:effectLst/>
                          <a:latin typeface="Arial" charset="0"/>
                          <a:cs typeface="Arial" charset="0"/>
                        </a:rPr>
                        <a:t>Δάνεια από ΕΚΤ</a:t>
                      </a: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74675" algn="r"/>
                        </a:tabLst>
                      </a:pPr>
                      <a:r>
                        <a:rPr kumimoji="0" lang="el-GR" sz="1800" b="0" i="0" u="sng" strike="noStrike" cap="none" normalizeH="0" baseline="0" dirty="0" smtClean="0">
                          <a:ln>
                            <a:noFill/>
                          </a:ln>
                          <a:solidFill>
                            <a:srgbClr val="000066"/>
                          </a:solidFill>
                          <a:effectLst/>
                          <a:latin typeface="Arial" charset="0"/>
                          <a:ea typeface="Times New Roman" pitchFamily="18" charset="0"/>
                          <a:cs typeface="Arial" charset="0"/>
                        </a:rPr>
                        <a:t>	  150.000</a:t>
                      </a:r>
                      <a:endPar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8255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1,0-1,0=0</a:t>
                      </a: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57300" algn="r"/>
                        </a:tabLst>
                      </a:pPr>
                      <a:r>
                        <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rPr>
                        <a:t>	</a:t>
                      </a:r>
                      <a:r>
                        <a:rPr kumimoji="0" lang="el-GR" sz="1800" b="0" i="0" u="sng" strike="noStrike" cap="none" normalizeH="0" baseline="0" dirty="0" smtClean="0">
                          <a:ln>
                            <a:noFill/>
                          </a:ln>
                          <a:solidFill>
                            <a:srgbClr val="000066"/>
                          </a:solidFill>
                          <a:effectLst/>
                          <a:latin typeface="Arial" charset="0"/>
                          <a:ea typeface="Times New Roman" pitchFamily="18" charset="0"/>
                          <a:cs typeface="Arial" charset="0"/>
                        </a:rPr>
                        <a:t>        0</a:t>
                      </a:r>
                      <a:endPar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4209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Arial" charset="0"/>
                          <a:cs typeface="Arial" charset="0"/>
                        </a:rPr>
                        <a:t>Σύνολο</a:t>
                      </a: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74675" algn="r"/>
                        </a:tabLst>
                      </a:pPr>
                      <a:r>
                        <a:rPr kumimoji="0" lang="el-GR" sz="1800" b="1" i="0" u="none" strike="noStrike" cap="none" normalizeH="0" baseline="0" dirty="0" smtClean="0">
                          <a:ln>
                            <a:noFill/>
                          </a:ln>
                          <a:solidFill>
                            <a:srgbClr val="000066"/>
                          </a:solidFill>
                          <a:effectLst/>
                          <a:latin typeface="Arial" charset="0"/>
                          <a:ea typeface="Times New Roman" pitchFamily="18" charset="0"/>
                          <a:cs typeface="Arial" charset="0"/>
                        </a:rPr>
                        <a:t>	1.250.000</a:t>
                      </a:r>
                      <a:endPar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57300" algn="r"/>
                        </a:tabLst>
                      </a:pPr>
                      <a:r>
                        <a:rPr kumimoji="0" lang="el-GR" sz="1800" b="1" i="0" u="none" strike="noStrike" cap="none" normalizeH="0" baseline="0" dirty="0" smtClean="0">
                          <a:ln>
                            <a:noFill/>
                          </a:ln>
                          <a:solidFill>
                            <a:srgbClr val="000066"/>
                          </a:solidFill>
                          <a:effectLst/>
                          <a:latin typeface="Arial" charset="0"/>
                          <a:ea typeface="Times New Roman" pitchFamily="18" charset="0"/>
                          <a:cs typeface="Arial" charset="0"/>
                        </a:rPr>
                        <a:t>	  -6.500</a:t>
                      </a:r>
                      <a:endPar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48719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l-GR" sz="1800" b="0" i="0" u="none" strike="noStrike" cap="none" normalizeH="0" baseline="0" dirty="0" smtClean="0">
                        <a:ln>
                          <a:noFill/>
                        </a:ln>
                        <a:solidFill>
                          <a:srgbClr val="000066"/>
                        </a:solidFill>
                        <a:effectLst/>
                        <a:latin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57300" algn="r"/>
                        </a:tabLst>
                      </a:pPr>
                      <a:r>
                        <a:rPr kumimoji="0" lang="el-GR" sz="1800" b="1" i="0" u="none" strike="noStrike" cap="none" normalizeH="0" baseline="0" dirty="0" smtClean="0">
                          <a:ln>
                            <a:noFill/>
                          </a:ln>
                          <a:solidFill>
                            <a:srgbClr val="000066"/>
                          </a:solidFill>
                          <a:effectLst/>
                          <a:latin typeface="Arial" charset="0"/>
                          <a:ea typeface="Times New Roman" pitchFamily="18" charset="0"/>
                          <a:cs typeface="Arial" charset="0"/>
                        </a:rPr>
                        <a:t>	  54.150</a:t>
                      </a:r>
                      <a:endParaRPr kumimoji="0" lang="el-GR" sz="1800" b="0" i="0" u="none" strike="noStrike" cap="none" normalizeH="0" baseline="0" dirty="0" smtClean="0">
                        <a:ln>
                          <a:noFill/>
                        </a:ln>
                        <a:solidFill>
                          <a:srgbClr val="000066"/>
                        </a:solidFill>
                        <a:effectLst/>
                        <a:latin typeface="Arial" charset="0"/>
                        <a:ea typeface="Times New Roman" pitchFamily="18" charset="0"/>
                        <a:cs typeface="Arial" charset="0"/>
                      </a:endParaRPr>
                    </a:p>
                  </a:txBody>
                  <a:tcPr marL="84412" marR="8441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sp>
        <p:nvSpPr>
          <p:cNvPr id="15420" name="Rectangle 315"/>
          <p:cNvSpPr>
            <a:spLocks noChangeArrowheads="1"/>
          </p:cNvSpPr>
          <p:nvPr/>
        </p:nvSpPr>
        <p:spPr bwMode="auto">
          <a:xfrm>
            <a:off x="6019800" y="4889500"/>
            <a:ext cx="184150" cy="646113"/>
          </a:xfrm>
          <a:prstGeom prst="rect">
            <a:avLst/>
          </a:prstGeom>
          <a:noFill/>
          <a:ln w="0" algn="ctr">
            <a:noFill/>
            <a:prstDash val="dash"/>
            <a:miter lim="800000"/>
            <a:headEnd/>
            <a:tailEnd/>
          </a:ln>
        </p:spPr>
        <p:txBody>
          <a:bodyPr wrap="none" anchor="ctr">
            <a:spAutoFit/>
          </a:bodyPr>
          <a:lstStyle/>
          <a:p>
            <a:r>
              <a:rPr lang="el-GR" sz="1200" dirty="0"/>
              <a:t/>
            </a:r>
            <a:br>
              <a:rPr lang="el-GR" sz="1200" dirty="0"/>
            </a:br>
            <a:endParaRPr lang="el-GR" sz="2400" dirty="0">
              <a:latin typeface="Times New Roman" pitchFamily="18" charset="0"/>
            </a:endParaRPr>
          </a:p>
        </p:txBody>
      </p:sp>
      <p:sp>
        <p:nvSpPr>
          <p:cNvPr id="15421" name="Rectangle 317"/>
          <p:cNvSpPr>
            <a:spLocks noChangeArrowheads="1"/>
          </p:cNvSpPr>
          <p:nvPr/>
        </p:nvSpPr>
        <p:spPr bwMode="auto">
          <a:xfrm>
            <a:off x="381000" y="6446838"/>
            <a:ext cx="2905125" cy="276225"/>
          </a:xfrm>
          <a:prstGeom prst="rect">
            <a:avLst/>
          </a:prstGeom>
          <a:noFill/>
          <a:ln w="0" algn="ctr">
            <a:noFill/>
            <a:prstDash val="dash"/>
            <a:miter lim="800000"/>
            <a:headEnd/>
            <a:tailEnd/>
          </a:ln>
        </p:spPr>
        <p:txBody>
          <a:bodyPr anchor="ctr">
            <a:spAutoFit/>
          </a:bodyPr>
          <a:lstStyle/>
          <a:p>
            <a:r>
              <a:rPr lang="el-GR" sz="1200" baseline="30000" dirty="0">
                <a:cs typeface="Times New Roman" pitchFamily="18" charset="0"/>
                <a:sym typeface="Symbol" pitchFamily="18" charset="2"/>
                <a:hlinkClick r:id="" action="ppaction://noaction"/>
              </a:rPr>
              <a:t></a:t>
            </a:r>
            <a:r>
              <a:rPr lang="el-GR" sz="1200" dirty="0">
                <a:cs typeface="Times New Roman" pitchFamily="18" charset="0"/>
              </a:rPr>
              <a:t> </a:t>
            </a:r>
            <a:r>
              <a:rPr lang="en-US" sz="1200" baseline="30000" dirty="0">
                <a:cs typeface="Times New Roman" pitchFamily="18" charset="0"/>
                <a:sym typeface="Symbol" pitchFamily="18" charset="2"/>
              </a:rPr>
              <a:t>Net Interest Margin</a:t>
            </a:r>
            <a:r>
              <a:rPr lang="el-GR" sz="1200" baseline="30000" dirty="0">
                <a:cs typeface="Times New Roman" pitchFamily="18" charset="0"/>
                <a:sym typeface="Symbol" pitchFamily="18" charset="2"/>
              </a:rPr>
              <a:t> (</a:t>
            </a:r>
            <a:r>
              <a:rPr lang="en-US" sz="1200" baseline="30000" dirty="0">
                <a:cs typeface="Times New Roman" pitchFamily="18" charset="0"/>
                <a:sym typeface="Symbol" pitchFamily="18" charset="2"/>
              </a:rPr>
              <a:t>NIM</a:t>
            </a:r>
            <a:r>
              <a:rPr lang="el-GR" sz="1200" baseline="30000" dirty="0">
                <a:cs typeface="Times New Roman" pitchFamily="18" charset="0"/>
                <a:sym typeface="Symbol" pitchFamily="18" charset="2"/>
              </a:rPr>
              <a:t>) = καθαρό περιθώριο τόκων</a:t>
            </a:r>
          </a:p>
        </p:txBody>
      </p:sp>
      <p:sp>
        <p:nvSpPr>
          <p:cNvPr id="15422" name="Line 449"/>
          <p:cNvSpPr>
            <a:spLocks noChangeShapeType="1"/>
          </p:cNvSpPr>
          <p:nvPr/>
        </p:nvSpPr>
        <p:spPr bwMode="auto">
          <a:xfrm>
            <a:off x="4197350" y="5918200"/>
            <a:ext cx="960438" cy="0"/>
          </a:xfrm>
          <a:prstGeom prst="line">
            <a:avLst/>
          </a:prstGeom>
          <a:noFill/>
          <a:ln w="38100" cmpd="dbl">
            <a:solidFill>
              <a:srgbClr val="000066"/>
            </a:solidFill>
            <a:round/>
            <a:headEnd/>
            <a:tailEnd/>
          </a:ln>
        </p:spPr>
        <p:txBody>
          <a:bodyPr wrap="none" anchor="ctr"/>
          <a:lstStyle/>
          <a:p>
            <a:endParaRPr lang="el-GR" dirty="0"/>
          </a:p>
        </p:txBody>
      </p:sp>
      <p:sp>
        <p:nvSpPr>
          <p:cNvPr id="15423" name="Line 450"/>
          <p:cNvSpPr>
            <a:spLocks noChangeShapeType="1"/>
          </p:cNvSpPr>
          <p:nvPr/>
        </p:nvSpPr>
        <p:spPr bwMode="auto">
          <a:xfrm>
            <a:off x="4197350" y="3886200"/>
            <a:ext cx="960438" cy="0"/>
          </a:xfrm>
          <a:prstGeom prst="line">
            <a:avLst/>
          </a:prstGeom>
          <a:noFill/>
          <a:ln w="38100" cmpd="dbl">
            <a:solidFill>
              <a:srgbClr val="000066"/>
            </a:solidFill>
            <a:round/>
            <a:headEnd/>
            <a:tailEnd/>
          </a:ln>
        </p:spPr>
        <p:txBody>
          <a:bodyPr wrap="none" anchor="ctr"/>
          <a:lstStyle/>
          <a:p>
            <a:endParaRPr lang="el-GR" dirty="0"/>
          </a:p>
        </p:txBody>
      </p:sp>
      <p:sp>
        <p:nvSpPr>
          <p:cNvPr id="15424" name="Line 451"/>
          <p:cNvSpPr>
            <a:spLocks noChangeShapeType="1"/>
          </p:cNvSpPr>
          <p:nvPr/>
        </p:nvSpPr>
        <p:spPr bwMode="auto">
          <a:xfrm>
            <a:off x="7291388" y="3860800"/>
            <a:ext cx="774700" cy="0"/>
          </a:xfrm>
          <a:prstGeom prst="line">
            <a:avLst/>
          </a:prstGeom>
          <a:noFill/>
          <a:ln w="38100" cmpd="dbl">
            <a:solidFill>
              <a:srgbClr val="000066"/>
            </a:solidFill>
            <a:round/>
            <a:headEnd/>
            <a:tailEnd/>
          </a:ln>
        </p:spPr>
        <p:txBody>
          <a:bodyPr wrap="none" anchor="ctr"/>
          <a:lstStyle/>
          <a:p>
            <a:endParaRPr lang="el-GR" dirty="0"/>
          </a:p>
        </p:txBody>
      </p:sp>
      <p:sp>
        <p:nvSpPr>
          <p:cNvPr id="15425" name="Line 452"/>
          <p:cNvSpPr>
            <a:spLocks noChangeShapeType="1"/>
          </p:cNvSpPr>
          <p:nvPr/>
        </p:nvSpPr>
        <p:spPr bwMode="auto">
          <a:xfrm>
            <a:off x="7291388" y="5892800"/>
            <a:ext cx="774700" cy="0"/>
          </a:xfrm>
          <a:prstGeom prst="line">
            <a:avLst/>
          </a:prstGeom>
          <a:noFill/>
          <a:ln w="38100" cmpd="dbl">
            <a:solidFill>
              <a:srgbClr val="000066"/>
            </a:solidFill>
            <a:round/>
            <a:headEnd/>
            <a:tailEnd/>
          </a:ln>
        </p:spPr>
        <p:txBody>
          <a:bodyPr wrap="none" anchor="ctr"/>
          <a:lstStyle/>
          <a:p>
            <a:endParaRPr lang="el-GR" dirty="0"/>
          </a:p>
        </p:txBody>
      </p:sp>
      <p:sp>
        <p:nvSpPr>
          <p:cNvPr id="15426" name="Line 453"/>
          <p:cNvSpPr>
            <a:spLocks noChangeShapeType="1"/>
          </p:cNvSpPr>
          <p:nvPr/>
        </p:nvSpPr>
        <p:spPr bwMode="auto">
          <a:xfrm>
            <a:off x="7267575" y="6248400"/>
            <a:ext cx="774700" cy="0"/>
          </a:xfrm>
          <a:prstGeom prst="line">
            <a:avLst/>
          </a:prstGeom>
          <a:noFill/>
          <a:ln w="38100" cmpd="dbl">
            <a:solidFill>
              <a:srgbClr val="000066"/>
            </a:solidFill>
            <a:round/>
            <a:headEnd/>
            <a:tailEnd/>
          </a:ln>
        </p:spPr>
        <p:txBody>
          <a:bodyPr wrap="none" anchor="ctr"/>
          <a:lstStyle/>
          <a:p>
            <a:endParaRPr lang="el-GR" dirty="0"/>
          </a:p>
        </p:txBody>
      </p:sp>
      <p:sp>
        <p:nvSpPr>
          <p:cNvPr id="15427"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2.6</a:t>
            </a:r>
          </a:p>
        </p:txBody>
      </p:sp>
    </p:spTree>
  </p:cSld>
  <p:clrMapOvr>
    <a:masterClrMapping/>
  </p:clrMapOvr>
  <p:transition spd="slow">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57188" y="276225"/>
            <a:ext cx="7543800" cy="965200"/>
          </a:xfrm>
          <a:noFill/>
        </p:spPr>
        <p:txBody>
          <a:bodyPr>
            <a:normAutofit/>
          </a:bodyPr>
          <a:lstStyle/>
          <a:p>
            <a:pPr eaLnBrk="1" hangingPunct="1"/>
            <a:r>
              <a:rPr lang="el-GR" sz="2800" b="1" dirty="0" smtClean="0">
                <a:solidFill>
                  <a:schemeClr val="accent4">
                    <a:lumMod val="50000"/>
                  </a:schemeClr>
                </a:solidFill>
              </a:rPr>
              <a:t>Κατανομή του αποτελέσματος βάσει των διαχειριζομένων κινδύνων</a:t>
            </a:r>
          </a:p>
        </p:txBody>
      </p:sp>
      <p:sp>
        <p:nvSpPr>
          <p:cNvPr id="16387" name="Rectangle 3"/>
          <p:cNvSpPr>
            <a:spLocks noGrp="1" noChangeArrowheads="1"/>
          </p:cNvSpPr>
          <p:nvPr>
            <p:ph type="body" idx="1"/>
          </p:nvPr>
        </p:nvSpPr>
        <p:spPr>
          <a:xfrm>
            <a:off x="251520" y="1357312"/>
            <a:ext cx="8749605" cy="5240039"/>
          </a:xfrm>
        </p:spPr>
        <p:txBody>
          <a:bodyPr>
            <a:normAutofit fontScale="92500" lnSpcReduction="10000"/>
          </a:bodyPr>
          <a:lstStyle/>
          <a:p>
            <a:pPr marL="0" indent="12700" algn="just" eaLnBrk="1" hangingPunct="1">
              <a:lnSpc>
                <a:spcPct val="110000"/>
              </a:lnSpc>
              <a:spcBef>
                <a:spcPct val="50000"/>
              </a:spcBef>
              <a:buFont typeface="Wingdings" pitchFamily="2" charset="2"/>
              <a:buNone/>
              <a:tabLst>
                <a:tab pos="2870200" algn="l"/>
                <a:tab pos="4927600" algn="l"/>
                <a:tab pos="6819900" algn="l"/>
              </a:tabLst>
            </a:pPr>
            <a:r>
              <a:rPr lang="el-GR" sz="2600" dirty="0" smtClean="0"/>
              <a:t>Σε κάθε μονάδα της Τραπέζης κατανέμεται το αποτέλεσμα που προκύπτει από τους κινδύνους που αυτή διαχειρίζεται.</a:t>
            </a:r>
          </a:p>
          <a:p>
            <a:pPr marL="0" indent="12700" algn="just" eaLnBrk="1" hangingPunct="1">
              <a:lnSpc>
                <a:spcPct val="110000"/>
              </a:lnSpc>
              <a:spcBef>
                <a:spcPct val="50000"/>
              </a:spcBef>
              <a:buFont typeface="Wingdings" pitchFamily="2" charset="2"/>
              <a:buNone/>
              <a:tabLst>
                <a:tab pos="2870200" algn="l"/>
                <a:tab pos="4927600" algn="l"/>
                <a:tab pos="6819900" algn="l"/>
              </a:tabLst>
            </a:pPr>
            <a:r>
              <a:rPr lang="el-GR" sz="2600" dirty="0" smtClean="0"/>
              <a:t>Έτσι, στα καταστήματα κατανέμεται μόνον το αποτέλεσμα που αντιστοιχεί στον πιστωτικό και λειτουργικό κίνδυνο που αυτά διαχειρίζονται.</a:t>
            </a:r>
          </a:p>
          <a:p>
            <a:pPr marL="0" indent="12700" algn="just" eaLnBrk="1" hangingPunct="1">
              <a:lnSpc>
                <a:spcPct val="110000"/>
              </a:lnSpc>
              <a:spcBef>
                <a:spcPct val="50000"/>
              </a:spcBef>
              <a:buFont typeface="Wingdings" pitchFamily="2" charset="2"/>
              <a:buNone/>
              <a:tabLst>
                <a:tab pos="2870200" algn="l"/>
                <a:tab pos="4927600" algn="l"/>
                <a:tab pos="6819900" algn="l"/>
              </a:tabLst>
            </a:pPr>
            <a:r>
              <a:rPr lang="el-GR" sz="2600" dirty="0" smtClean="0"/>
              <a:t>Το Κέντρο Διαχειρίσεως Διαθεσίμων πιστώνεται το κέρδος ή χρεώνεται την ζημία που προκύπτει από τη διαχείριση των λοιπών κινδύνων (συναλλαγματικού, επιτοκιακού, ρευστότητος, κ.λπ.).</a:t>
            </a:r>
          </a:p>
          <a:p>
            <a:pPr marL="0" indent="12700" algn="just" eaLnBrk="1" hangingPunct="1">
              <a:lnSpc>
                <a:spcPct val="110000"/>
              </a:lnSpc>
              <a:spcBef>
                <a:spcPct val="50000"/>
              </a:spcBef>
              <a:buFont typeface="Wingdings" pitchFamily="2" charset="2"/>
              <a:buNone/>
              <a:tabLst>
                <a:tab pos="2870200" algn="l"/>
                <a:tab pos="4927600" algn="l"/>
                <a:tab pos="6819900" algn="l"/>
              </a:tabLst>
            </a:pPr>
            <a:r>
              <a:rPr lang="el-GR" sz="2600" dirty="0" smtClean="0"/>
              <a:t>Όταν τα καταστήματα αναλαμβάνουν κινδύνους που δεν διαχειρίζονται, επιβαρύνονται με το κόστος αντισταθμίσεως των κινδύνων αυτών, άσχετα αν η αντιστάθμιση έλαβε πράγματι χώρα ή όχι.</a:t>
            </a:r>
          </a:p>
          <a:p>
            <a:pPr marL="0" indent="12700" eaLnBrk="1" hangingPunct="1">
              <a:lnSpc>
                <a:spcPct val="115000"/>
              </a:lnSpc>
              <a:spcBef>
                <a:spcPct val="50000"/>
              </a:spcBef>
              <a:buFont typeface="Wingdings" pitchFamily="2" charset="2"/>
              <a:buNone/>
              <a:tabLst>
                <a:tab pos="2870200" algn="l"/>
                <a:tab pos="4927600" algn="l"/>
                <a:tab pos="6819900" algn="l"/>
              </a:tabLst>
            </a:pPr>
            <a:endParaRPr lang="el-GR" sz="2200" dirty="0" smtClean="0"/>
          </a:p>
        </p:txBody>
      </p:sp>
      <p:sp>
        <p:nvSpPr>
          <p:cNvPr id="16388" name="TextBox 3"/>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2.7</a:t>
            </a:r>
          </a:p>
        </p:txBody>
      </p:sp>
      <p:grpSp>
        <p:nvGrpSpPr>
          <p:cNvPr id="2" name="Group 9"/>
          <p:cNvGrpSpPr>
            <a:grpSpLocks/>
          </p:cNvGrpSpPr>
          <p:nvPr/>
        </p:nvGrpSpPr>
        <p:grpSpPr bwMode="auto">
          <a:xfrm>
            <a:off x="571500" y="500063"/>
            <a:ext cx="8001000" cy="714375"/>
            <a:chOff x="571472" y="429398"/>
            <a:chExt cx="8001056" cy="714380"/>
          </a:xfrm>
        </p:grpSpPr>
        <p:cxnSp>
          <p:nvCxnSpPr>
            <p:cNvPr id="6" name="Straight Connector 5"/>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57188" y="276225"/>
            <a:ext cx="8463284" cy="965200"/>
          </a:xfrm>
          <a:noFill/>
        </p:spPr>
        <p:txBody>
          <a:bodyPr>
            <a:noAutofit/>
          </a:bodyPr>
          <a:lstStyle/>
          <a:p>
            <a:pPr eaLnBrk="1" hangingPunct="1"/>
            <a:r>
              <a:rPr lang="el-GR" sz="3600" b="1" dirty="0" smtClean="0">
                <a:solidFill>
                  <a:schemeClr val="accent4">
                    <a:lumMod val="50000"/>
                  </a:schemeClr>
                </a:solidFill>
              </a:rPr>
              <a:t>Βασικές μεταβλητές επηρεάζονται από τον προορισμό της πληροφορίας</a:t>
            </a:r>
          </a:p>
        </p:txBody>
      </p:sp>
      <p:sp>
        <p:nvSpPr>
          <p:cNvPr id="17411" name="Rectangle 3"/>
          <p:cNvSpPr>
            <a:spLocks noGrp="1" noChangeArrowheads="1"/>
          </p:cNvSpPr>
          <p:nvPr>
            <p:ph type="body" idx="1"/>
          </p:nvPr>
        </p:nvSpPr>
        <p:spPr>
          <a:xfrm>
            <a:off x="479425" y="1719263"/>
            <a:ext cx="8593138" cy="4411662"/>
          </a:xfrm>
        </p:spPr>
        <p:txBody>
          <a:bodyPr/>
          <a:lstStyle/>
          <a:p>
            <a:pPr marL="0" indent="12700" eaLnBrk="1" hangingPunct="1">
              <a:lnSpc>
                <a:spcPct val="115000"/>
              </a:lnSpc>
              <a:spcBef>
                <a:spcPct val="50000"/>
              </a:spcBef>
              <a:buFont typeface="Wingdings" pitchFamily="2" charset="2"/>
              <a:buNone/>
              <a:tabLst>
                <a:tab pos="2870200" algn="l"/>
                <a:tab pos="4927600" algn="l"/>
                <a:tab pos="6819900" algn="l"/>
              </a:tabLst>
            </a:pPr>
            <a:r>
              <a:rPr lang="el-GR" sz="2400" dirty="0" smtClean="0"/>
              <a:t>Σύνταξη οικονομικών καταστάσεων, αναφορές σε εποπτικές αρχές </a:t>
            </a:r>
            <a:br>
              <a:rPr lang="el-GR" sz="2400" dirty="0" smtClean="0"/>
            </a:br>
            <a:r>
              <a:rPr lang="el-GR" sz="2400" dirty="0" smtClean="0"/>
              <a:t>(</a:t>
            </a:r>
            <a:r>
              <a:rPr lang="en-US" sz="2400" dirty="0" smtClean="0"/>
              <a:t>financial &amp; regulatory reporting)</a:t>
            </a:r>
            <a:endParaRPr lang="el-GR" sz="2400" dirty="0" smtClean="0"/>
          </a:p>
          <a:p>
            <a:pPr marL="0" indent="12700" eaLnBrk="1" hangingPunct="1">
              <a:lnSpc>
                <a:spcPct val="115000"/>
              </a:lnSpc>
              <a:spcBef>
                <a:spcPct val="50000"/>
              </a:spcBef>
              <a:buFont typeface="Wingdings" pitchFamily="2" charset="2"/>
              <a:buNone/>
              <a:tabLst>
                <a:tab pos="2870200" algn="l"/>
                <a:tab pos="4927600" algn="l"/>
                <a:tab pos="6819900" algn="l"/>
              </a:tabLst>
            </a:pPr>
            <a:r>
              <a:rPr lang="el-GR" sz="2400" dirty="0" smtClean="0"/>
              <a:t>Επίτευξη των βραχυπρόθεσμων και μακροπρόθεσμων στόχων του Ομίλου. (</a:t>
            </a:r>
            <a:r>
              <a:rPr lang="en-US" sz="2400" dirty="0" smtClean="0"/>
              <a:t>budgeting, targeting, incentives)</a:t>
            </a:r>
            <a:endParaRPr lang="el-GR" sz="2400" dirty="0" smtClean="0"/>
          </a:p>
          <a:p>
            <a:pPr marL="0" indent="12700" eaLnBrk="1" hangingPunct="1">
              <a:lnSpc>
                <a:spcPct val="115000"/>
              </a:lnSpc>
              <a:spcBef>
                <a:spcPct val="50000"/>
              </a:spcBef>
              <a:buFont typeface="Wingdings" pitchFamily="2" charset="2"/>
              <a:buNone/>
              <a:tabLst>
                <a:tab pos="2870200" algn="l"/>
                <a:tab pos="4927600" algn="l"/>
                <a:tab pos="6819900" algn="l"/>
              </a:tabLst>
            </a:pPr>
            <a:r>
              <a:rPr lang="el-GR" sz="2400" dirty="0" smtClean="0"/>
              <a:t>Λήψη αποφάσεων </a:t>
            </a:r>
            <a:br>
              <a:rPr lang="el-GR" sz="2400" dirty="0" smtClean="0"/>
            </a:br>
            <a:r>
              <a:rPr lang="el-GR" sz="2400" dirty="0" smtClean="0"/>
              <a:t>(</a:t>
            </a:r>
            <a:r>
              <a:rPr lang="en-US" sz="2400" dirty="0" smtClean="0"/>
              <a:t>decision support, forecasting, planning)</a:t>
            </a:r>
            <a:endParaRPr lang="el-GR" sz="2400" dirty="0" smtClean="0"/>
          </a:p>
          <a:p>
            <a:pPr marL="0" indent="12700" eaLnBrk="1" hangingPunct="1">
              <a:lnSpc>
                <a:spcPct val="115000"/>
              </a:lnSpc>
              <a:spcBef>
                <a:spcPct val="50000"/>
              </a:spcBef>
              <a:buFont typeface="Wingdings" pitchFamily="2" charset="2"/>
              <a:buNone/>
              <a:tabLst>
                <a:tab pos="2870200" algn="l"/>
                <a:tab pos="4927600" algn="l"/>
                <a:tab pos="6819900" algn="l"/>
              </a:tabLst>
            </a:pPr>
            <a:r>
              <a:rPr lang="el-GR" sz="2400" dirty="0" smtClean="0"/>
              <a:t>Αποδοτικότητα μονάδων – πελατών – προϊόντων</a:t>
            </a:r>
          </a:p>
          <a:p>
            <a:pPr marL="0" indent="12700" eaLnBrk="1" hangingPunct="1">
              <a:lnSpc>
                <a:spcPct val="115000"/>
              </a:lnSpc>
              <a:spcBef>
                <a:spcPct val="50000"/>
              </a:spcBef>
              <a:buFont typeface="Wingdings" pitchFamily="2" charset="2"/>
              <a:buNone/>
              <a:tabLst>
                <a:tab pos="2870200" algn="l"/>
                <a:tab pos="4927600" algn="l"/>
                <a:tab pos="6819900" algn="l"/>
              </a:tabLst>
            </a:pPr>
            <a:endParaRPr lang="el-GR" sz="2400" dirty="0" smtClean="0"/>
          </a:p>
        </p:txBody>
      </p:sp>
      <p:sp>
        <p:nvSpPr>
          <p:cNvPr id="17412" name="TextBox 3"/>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2.8</a:t>
            </a:r>
          </a:p>
        </p:txBody>
      </p:sp>
      <p:grpSp>
        <p:nvGrpSpPr>
          <p:cNvPr id="2" name="Group 9"/>
          <p:cNvGrpSpPr>
            <a:grpSpLocks/>
          </p:cNvGrpSpPr>
          <p:nvPr/>
        </p:nvGrpSpPr>
        <p:grpSpPr bwMode="auto">
          <a:xfrm>
            <a:off x="571500" y="500063"/>
            <a:ext cx="8001000" cy="714375"/>
            <a:chOff x="571472" y="429398"/>
            <a:chExt cx="8001056" cy="714380"/>
          </a:xfrm>
        </p:grpSpPr>
        <p:cxnSp>
          <p:nvCxnSpPr>
            <p:cNvPr id="6" name="Straight Connector 5"/>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152400" y="2935288"/>
            <a:ext cx="8812088" cy="1357312"/>
          </a:xfrm>
          <a:prstGeom prst="rect">
            <a:avLst/>
          </a:prstGeom>
          <a:noFill/>
          <a:ln w="9525">
            <a:noFill/>
            <a:miter lim="800000"/>
            <a:headEnd/>
            <a:tailEnd/>
          </a:ln>
          <a:effectLst/>
        </p:spPr>
        <p:txBody>
          <a:bodyPr anchor="ctr"/>
          <a:lstStyle/>
          <a:p>
            <a:pPr algn="ctr"/>
            <a:r>
              <a:rPr lang="el-GR" sz="4000" b="1" dirty="0">
                <a:solidFill>
                  <a:srgbClr val="800000"/>
                </a:solidFill>
                <a:latin typeface="Arial Narrow" pitchFamily="34" charset="0"/>
                <a:cs typeface="Arial" pitchFamily="34" charset="0"/>
              </a:rPr>
              <a:t>ΚΟΣΤΟΛΟΓΗΣΗ </a:t>
            </a:r>
            <a:br>
              <a:rPr lang="el-GR" sz="4000" b="1" dirty="0">
                <a:solidFill>
                  <a:srgbClr val="800000"/>
                </a:solidFill>
                <a:latin typeface="Arial Narrow" pitchFamily="34" charset="0"/>
                <a:cs typeface="Arial" pitchFamily="34" charset="0"/>
              </a:rPr>
            </a:br>
            <a:r>
              <a:rPr lang="el-GR" sz="4000" b="1" dirty="0">
                <a:solidFill>
                  <a:srgbClr val="800000"/>
                </a:solidFill>
                <a:latin typeface="Arial Narrow" pitchFamily="34" charset="0"/>
                <a:cs typeface="Arial" pitchFamily="34" charset="0"/>
              </a:rPr>
              <a:t>ΤΡΑΠΕΖΙΚΩΝ ΠΡΟΪΟΝΤΩΝ ΚΑΙ </a:t>
            </a:r>
            <a:r>
              <a:rPr lang="el-GR" sz="4000" b="1" dirty="0" smtClean="0">
                <a:solidFill>
                  <a:srgbClr val="800000"/>
                </a:solidFill>
                <a:latin typeface="Arial Narrow" pitchFamily="34" charset="0"/>
                <a:cs typeface="Arial" pitchFamily="34" charset="0"/>
              </a:rPr>
              <a:t>ΥΠΗΡΕΣΙΩΝ</a:t>
            </a:r>
            <a:endParaRPr lang="el-GR" sz="4000" b="1" dirty="0">
              <a:solidFill>
                <a:srgbClr val="800000"/>
              </a:solidFill>
              <a:latin typeface="Arial Narrow"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0" y="188913"/>
            <a:ext cx="9144000" cy="719137"/>
          </a:xfrm>
        </p:spPr>
        <p:txBody>
          <a:bodyPr/>
          <a:lstStyle/>
          <a:p>
            <a:pPr marL="609600" indent="-609600"/>
            <a:r>
              <a:rPr lang="el-GR" sz="3600" b="1" dirty="0" smtClean="0">
                <a:latin typeface="Arial" charset="0"/>
              </a:rPr>
              <a:t>ΔΙΑΜΕΣΟΛΑΒΗΤΕΣ</a:t>
            </a:r>
            <a:endParaRPr lang="el-GR" sz="3600" b="1" dirty="0">
              <a:latin typeface="Arial" charset="0"/>
            </a:endParaRPr>
          </a:p>
        </p:txBody>
      </p:sp>
      <p:sp>
        <p:nvSpPr>
          <p:cNvPr id="135171" name="Rectangle 3"/>
          <p:cNvSpPr>
            <a:spLocks noGrp="1" noChangeArrowheads="1"/>
          </p:cNvSpPr>
          <p:nvPr>
            <p:ph type="body" idx="1"/>
          </p:nvPr>
        </p:nvSpPr>
        <p:spPr>
          <a:xfrm>
            <a:off x="0" y="1224359"/>
            <a:ext cx="9144000" cy="5661025"/>
          </a:xfrm>
        </p:spPr>
        <p:txBody>
          <a:bodyPr/>
          <a:lstStyle/>
          <a:p>
            <a:pPr marL="609600" indent="-609600">
              <a:buFontTx/>
              <a:buAutoNum type="arabicPeriod"/>
            </a:pPr>
            <a:r>
              <a:rPr lang="el-GR" b="1" dirty="0" smtClean="0">
                <a:latin typeface="Arial" charset="0"/>
              </a:rPr>
              <a:t>Τράπεζες</a:t>
            </a:r>
            <a:endParaRPr lang="el-GR" b="1" dirty="0">
              <a:latin typeface="Arial" charset="0"/>
            </a:endParaRPr>
          </a:p>
          <a:p>
            <a:pPr marL="609600" indent="-609600">
              <a:buFontTx/>
              <a:buAutoNum type="arabicPeriod"/>
            </a:pPr>
            <a:r>
              <a:rPr lang="el-GR" b="1" dirty="0">
                <a:latin typeface="Arial" charset="0"/>
              </a:rPr>
              <a:t>Ειδικά πιστωτικά ιδρύματα.</a:t>
            </a:r>
          </a:p>
          <a:p>
            <a:pPr marL="609600" indent="-609600">
              <a:buFontTx/>
              <a:buAutoNum type="arabicPeriod"/>
            </a:pPr>
            <a:r>
              <a:rPr lang="el-GR" b="1" dirty="0">
                <a:latin typeface="Arial" charset="0"/>
              </a:rPr>
              <a:t>Τράπεζες με εξειδικευμένα αντικείμενο </a:t>
            </a:r>
          </a:p>
          <a:p>
            <a:pPr marL="609600" indent="-609600">
              <a:buFontTx/>
              <a:buAutoNum type="arabicPeriod"/>
            </a:pPr>
            <a:r>
              <a:rPr lang="el-GR" b="1" dirty="0">
                <a:latin typeface="Arial" charset="0"/>
              </a:rPr>
              <a:t>Ταμιευτήρια</a:t>
            </a:r>
          </a:p>
          <a:p>
            <a:pPr marL="609600" indent="-609600">
              <a:buFontTx/>
              <a:buAutoNum type="arabicPeriod"/>
            </a:pPr>
            <a:r>
              <a:rPr lang="el-GR" b="1" dirty="0">
                <a:latin typeface="Arial" charset="0"/>
              </a:rPr>
              <a:t>Ασφαλιστικές Εταιρείες</a:t>
            </a:r>
          </a:p>
          <a:p>
            <a:pPr marL="609600" indent="-609600">
              <a:buFontTx/>
              <a:buAutoNum type="arabicPeriod"/>
            </a:pPr>
            <a:r>
              <a:rPr lang="el-GR" b="1" dirty="0">
                <a:latin typeface="Arial" charset="0"/>
              </a:rPr>
              <a:t>Ασφαλιστικά Ταμεία</a:t>
            </a:r>
          </a:p>
          <a:p>
            <a:pPr marL="609600" indent="-609600">
              <a:buFontTx/>
              <a:buAutoNum type="arabicPeriod"/>
            </a:pPr>
            <a:r>
              <a:rPr lang="el-GR" b="1" dirty="0">
                <a:latin typeface="Arial" charset="0"/>
              </a:rPr>
              <a:t>Αμοιβαία Κεφάλαια</a:t>
            </a: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9512" y="277813"/>
            <a:ext cx="8712968" cy="1008062"/>
          </a:xfrm>
        </p:spPr>
        <p:txBody>
          <a:bodyPr>
            <a:normAutofit/>
          </a:bodyPr>
          <a:lstStyle/>
          <a:p>
            <a:r>
              <a:rPr lang="el-GR" b="1" dirty="0" smtClean="0">
                <a:solidFill>
                  <a:schemeClr val="accent4">
                    <a:lumMod val="50000"/>
                  </a:schemeClr>
                </a:solidFill>
              </a:rPr>
              <a:t>Αγορά χρήματος </a:t>
            </a:r>
            <a:r>
              <a:rPr lang="en-US" b="1" dirty="0" smtClean="0">
                <a:solidFill>
                  <a:schemeClr val="accent4">
                    <a:lumMod val="50000"/>
                  </a:schemeClr>
                </a:solidFill>
              </a:rPr>
              <a:t>Money market</a:t>
            </a:r>
            <a:endParaRPr lang="el-GR" b="1" dirty="0" smtClean="0">
              <a:solidFill>
                <a:schemeClr val="accent4">
                  <a:lumMod val="50000"/>
                </a:schemeClr>
              </a:solidFill>
            </a:endParaRPr>
          </a:p>
        </p:txBody>
      </p:sp>
      <p:sp>
        <p:nvSpPr>
          <p:cNvPr id="6147" name="Content Placeholder 2"/>
          <p:cNvSpPr>
            <a:spLocks noGrp="1"/>
          </p:cNvSpPr>
          <p:nvPr>
            <p:ph idx="1"/>
          </p:nvPr>
        </p:nvSpPr>
        <p:spPr>
          <a:xfrm>
            <a:off x="251520" y="1571625"/>
            <a:ext cx="8640960" cy="5072063"/>
          </a:xfrm>
        </p:spPr>
        <p:txBody>
          <a:bodyPr>
            <a:normAutofit lnSpcReduction="10000"/>
          </a:bodyPr>
          <a:lstStyle/>
          <a:p>
            <a:pPr algn="just">
              <a:spcBef>
                <a:spcPts val="1800"/>
              </a:spcBef>
            </a:pPr>
            <a:r>
              <a:rPr lang="el-GR" sz="2800" dirty="0" smtClean="0"/>
              <a:t>Στην αγορά χρήματος διαπραγματεύονται χρεωστικοί τίτλοι (</a:t>
            </a:r>
            <a:r>
              <a:rPr lang="en-US" sz="2800" dirty="0" smtClean="0"/>
              <a:t>debt instruments), </a:t>
            </a:r>
            <a:r>
              <a:rPr lang="el-GR" sz="2800" dirty="0" smtClean="0"/>
              <a:t>που έχουν </a:t>
            </a:r>
            <a:r>
              <a:rPr lang="el-GR" sz="2800" b="1" dirty="0" smtClean="0"/>
              <a:t>διάρκεια ζωής μέχρι ένα χρόνο</a:t>
            </a:r>
            <a:r>
              <a:rPr lang="el-GR" sz="2800" dirty="0" smtClean="0"/>
              <a:t>.</a:t>
            </a:r>
          </a:p>
          <a:p>
            <a:pPr>
              <a:spcBef>
                <a:spcPts val="1800"/>
              </a:spcBef>
              <a:buFont typeface="Wingdings" pitchFamily="2" charset="2"/>
              <a:buChar char="Ø"/>
            </a:pPr>
            <a:r>
              <a:rPr lang="el-GR" sz="2800" dirty="0" smtClean="0"/>
              <a:t>Έντοκα γραμμάτια Δημοσίου</a:t>
            </a:r>
          </a:p>
          <a:p>
            <a:pPr>
              <a:spcBef>
                <a:spcPts val="1800"/>
              </a:spcBef>
              <a:buFont typeface="Wingdings" pitchFamily="2" charset="2"/>
              <a:buChar char="Ø"/>
            </a:pPr>
            <a:r>
              <a:rPr lang="el-GR" sz="2800" dirty="0" smtClean="0"/>
              <a:t>Ομόλογα μεγάλων επιχειρήσεων</a:t>
            </a:r>
          </a:p>
          <a:p>
            <a:pPr>
              <a:spcBef>
                <a:spcPts val="1800"/>
              </a:spcBef>
              <a:buFont typeface="Wingdings" pitchFamily="2" charset="2"/>
              <a:buChar char="Ø"/>
            </a:pPr>
            <a:r>
              <a:rPr lang="el-GR" sz="2800" dirty="0" smtClean="0"/>
              <a:t>Πιστοποιητικά καταθέσεων</a:t>
            </a:r>
          </a:p>
          <a:p>
            <a:pPr>
              <a:spcBef>
                <a:spcPts val="1800"/>
              </a:spcBef>
            </a:pPr>
            <a:r>
              <a:rPr lang="el-GR" sz="2800" dirty="0" smtClean="0"/>
              <a:t>Η διατραπεζική αγορά χρήματος αποτελεί σημαντικό τμήμα της αγοράς χρήματος</a:t>
            </a:r>
          </a:p>
          <a:p>
            <a:pPr>
              <a:spcBef>
                <a:spcPts val="1800"/>
              </a:spcBef>
            </a:pPr>
            <a:r>
              <a:rPr lang="en-US" sz="2800" dirty="0" smtClean="0"/>
              <a:t>Euribor, Eonia, Libor</a:t>
            </a:r>
            <a:endParaRPr lang="el-GR" sz="2800" dirty="0" smtClean="0"/>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6149"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n-US" sz="800" dirty="0"/>
              <a:t>3.1</a:t>
            </a:r>
            <a:endParaRPr lang="el-GR" sz="800" dirty="0"/>
          </a:p>
        </p:txBody>
      </p:sp>
    </p:spTree>
  </p:cSld>
  <p:clrMapOvr>
    <a:masterClrMapping/>
  </p:clrMapOvr>
  <p:transition spd="slow">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7813"/>
            <a:ext cx="8229600" cy="1008062"/>
          </a:xfrm>
        </p:spPr>
        <p:txBody>
          <a:bodyPr>
            <a:normAutofit fontScale="90000"/>
          </a:bodyPr>
          <a:lstStyle/>
          <a:p>
            <a:r>
              <a:rPr lang="en-US" b="1" dirty="0" smtClean="0">
                <a:solidFill>
                  <a:srgbClr val="006600"/>
                </a:solidFill>
              </a:rPr>
              <a:t>Euribor</a:t>
            </a:r>
            <a:r>
              <a:rPr lang="el-GR" b="1" dirty="0" smtClean="0">
                <a:solidFill>
                  <a:srgbClr val="006600"/>
                </a:solidFill>
              </a:rPr>
              <a:t/>
            </a:r>
            <a:br>
              <a:rPr lang="el-GR" b="1" dirty="0" smtClean="0">
                <a:solidFill>
                  <a:srgbClr val="006600"/>
                </a:solidFill>
              </a:rPr>
            </a:br>
            <a:r>
              <a:rPr lang="en-US" b="1" dirty="0" smtClean="0">
                <a:solidFill>
                  <a:srgbClr val="006600"/>
                </a:solidFill>
              </a:rPr>
              <a:t>(Euro Interbank offered rate)</a:t>
            </a:r>
            <a:endParaRPr lang="el-GR" b="1" dirty="0" smtClean="0">
              <a:solidFill>
                <a:srgbClr val="006600"/>
              </a:solidFill>
            </a:endParaRPr>
          </a:p>
        </p:txBody>
      </p:sp>
      <p:sp>
        <p:nvSpPr>
          <p:cNvPr id="7171" name="Content Placeholder 2"/>
          <p:cNvSpPr>
            <a:spLocks noGrp="1"/>
          </p:cNvSpPr>
          <p:nvPr>
            <p:ph idx="1"/>
          </p:nvPr>
        </p:nvSpPr>
        <p:spPr>
          <a:xfrm>
            <a:off x="251520" y="1556792"/>
            <a:ext cx="8712968" cy="4896545"/>
          </a:xfrm>
        </p:spPr>
        <p:txBody>
          <a:bodyPr>
            <a:normAutofit lnSpcReduction="10000"/>
          </a:bodyPr>
          <a:lstStyle/>
          <a:p>
            <a:pPr marL="0" indent="0" algn="just">
              <a:spcBef>
                <a:spcPts val="1800"/>
              </a:spcBef>
              <a:buFont typeface="Wingdings" pitchFamily="2" charset="2"/>
              <a:buNone/>
            </a:pPr>
            <a:r>
              <a:rPr lang="el-GR" dirty="0" smtClean="0"/>
              <a:t>Είναι επιτόκιο αναφοράς </a:t>
            </a:r>
            <a:r>
              <a:rPr lang="el-GR" b="1" dirty="0" smtClean="0"/>
              <a:t>για παροχή ρευστότητας </a:t>
            </a:r>
            <a:r>
              <a:rPr lang="el-GR" dirty="0" smtClean="0"/>
              <a:t>σε ευρώ σε τράπεζες υψηλής πιστοληπτικής διαβάθμισης.</a:t>
            </a:r>
          </a:p>
          <a:p>
            <a:pPr marL="0" indent="0" algn="just">
              <a:spcBef>
                <a:spcPts val="1800"/>
              </a:spcBef>
              <a:buFont typeface="Wingdings" pitchFamily="2" charset="2"/>
              <a:buNone/>
            </a:pPr>
            <a:r>
              <a:rPr lang="el-GR" dirty="0" smtClean="0"/>
              <a:t>Προσφέρεται από μία ομάδα 57* τραπεζών πρώτης κατηγορίας και για </a:t>
            </a:r>
            <a:r>
              <a:rPr lang="el-GR" b="1" dirty="0" smtClean="0"/>
              <a:t>περιόδους που καλύπτουν από μία εβδομάδα έως ένα χρόνο.</a:t>
            </a:r>
          </a:p>
          <a:p>
            <a:pPr marL="0" indent="0">
              <a:spcBef>
                <a:spcPts val="1800"/>
              </a:spcBef>
              <a:buFont typeface="Wingdings" pitchFamily="2" charset="2"/>
              <a:buNone/>
            </a:pPr>
            <a:endParaRPr lang="el-GR" b="1" dirty="0" smtClean="0"/>
          </a:p>
          <a:p>
            <a:pPr marL="0" indent="0">
              <a:spcBef>
                <a:spcPts val="1800"/>
              </a:spcBef>
              <a:buFont typeface="Wingdings" pitchFamily="2" charset="2"/>
              <a:buNone/>
            </a:pPr>
            <a:endParaRPr lang="el-GR" b="1" dirty="0" smtClean="0"/>
          </a:p>
          <a:p>
            <a:pPr marL="0" indent="0">
              <a:spcBef>
                <a:spcPts val="600"/>
              </a:spcBef>
              <a:buFont typeface="Wingdings" pitchFamily="2" charset="2"/>
              <a:buNone/>
            </a:pPr>
            <a:endParaRPr lang="el-GR" sz="1400" dirty="0" smtClean="0"/>
          </a:p>
          <a:p>
            <a:pPr marL="0" indent="0">
              <a:spcBef>
                <a:spcPts val="600"/>
              </a:spcBef>
              <a:buFont typeface="Wingdings" pitchFamily="2" charset="2"/>
              <a:buNone/>
            </a:pPr>
            <a:r>
              <a:rPr lang="el-GR" sz="1400" dirty="0" smtClean="0"/>
              <a:t>*47 της ευρωζώνης, 2 της Μεγάλης Βρετανίας, 1 Σουηδική, 1 Δανέζικη και 6 μη ευρωπαϊκές παγκόσμιες τράπεζες</a:t>
            </a:r>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571500" y="5715000"/>
            <a:ext cx="257175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7813"/>
            <a:ext cx="8229600" cy="1008062"/>
          </a:xfrm>
        </p:spPr>
        <p:txBody>
          <a:bodyPr>
            <a:normAutofit fontScale="90000"/>
          </a:bodyPr>
          <a:lstStyle/>
          <a:p>
            <a:r>
              <a:rPr lang="en-US" b="1" dirty="0" smtClean="0">
                <a:solidFill>
                  <a:srgbClr val="C00000"/>
                </a:solidFill>
              </a:rPr>
              <a:t>Eonia</a:t>
            </a:r>
            <a:r>
              <a:rPr lang="el-GR" b="1" dirty="0" smtClean="0">
                <a:solidFill>
                  <a:srgbClr val="C00000"/>
                </a:solidFill>
              </a:rPr>
              <a:t/>
            </a:r>
            <a:br>
              <a:rPr lang="el-GR" b="1" dirty="0" smtClean="0">
                <a:solidFill>
                  <a:srgbClr val="C00000"/>
                </a:solidFill>
              </a:rPr>
            </a:br>
            <a:r>
              <a:rPr lang="en-US" b="1" dirty="0" smtClean="0">
                <a:solidFill>
                  <a:srgbClr val="C00000"/>
                </a:solidFill>
              </a:rPr>
              <a:t>(Euro over night index average)</a:t>
            </a:r>
            <a:endParaRPr lang="el-GR" b="1" dirty="0" smtClean="0">
              <a:solidFill>
                <a:srgbClr val="C00000"/>
              </a:solidFill>
            </a:endParaRPr>
          </a:p>
        </p:txBody>
      </p:sp>
      <p:sp>
        <p:nvSpPr>
          <p:cNvPr id="8195" name="Content Placeholder 2"/>
          <p:cNvSpPr>
            <a:spLocks noGrp="1"/>
          </p:cNvSpPr>
          <p:nvPr>
            <p:ph idx="1"/>
          </p:nvPr>
        </p:nvSpPr>
        <p:spPr>
          <a:xfrm>
            <a:off x="251520" y="1714501"/>
            <a:ext cx="8640960" cy="4882852"/>
          </a:xfrm>
        </p:spPr>
        <p:txBody>
          <a:bodyPr>
            <a:normAutofit/>
          </a:bodyPr>
          <a:lstStyle/>
          <a:p>
            <a:pPr algn="just">
              <a:spcBef>
                <a:spcPts val="1800"/>
              </a:spcBef>
            </a:pPr>
            <a:r>
              <a:rPr lang="el-GR" sz="2800" dirty="0" smtClean="0"/>
              <a:t>Είναι το μέσο σταθμικό επιτόκιο όλων των  συναλλαγών </a:t>
            </a:r>
            <a:r>
              <a:rPr lang="el-GR" sz="2800" b="1" dirty="0" smtClean="0"/>
              <a:t>διαρκείας μιας ημέρας</a:t>
            </a:r>
            <a:r>
              <a:rPr lang="el-GR" sz="2800" dirty="0" smtClean="0"/>
              <a:t>, που έλαβαν χώρα στη διατραπεζική αγορά μέχρι την 6</a:t>
            </a:r>
            <a:r>
              <a:rPr lang="el-GR" sz="2800" baseline="30000" dirty="0" smtClean="0"/>
              <a:t>η</a:t>
            </a:r>
            <a:r>
              <a:rPr lang="el-GR" sz="2800" dirty="0" smtClean="0"/>
              <a:t> απογευματινή ώρα κεντρικής Ευρώπης, μεταξύ των τραπεζών που συμμετέχουν στη διαμόρφωση του </a:t>
            </a:r>
            <a:r>
              <a:rPr lang="en-US" sz="2800" dirty="0" smtClean="0"/>
              <a:t>Euribor.</a:t>
            </a:r>
          </a:p>
          <a:p>
            <a:pPr algn="just">
              <a:spcBef>
                <a:spcPts val="1800"/>
              </a:spcBef>
            </a:pPr>
            <a:r>
              <a:rPr lang="el-GR" sz="2800" dirty="0" smtClean="0"/>
              <a:t>Αποτελεί μαζί με το </a:t>
            </a:r>
            <a:r>
              <a:rPr lang="en-US" sz="2800" dirty="0" smtClean="0"/>
              <a:t>Euribor </a:t>
            </a:r>
            <a:r>
              <a:rPr lang="el-GR" sz="2800" dirty="0" smtClean="0"/>
              <a:t>ένα από τα δύο βασικά επιτόκια αναφοράς για συναλλαγές σε ευρώ.</a:t>
            </a:r>
          </a:p>
          <a:p>
            <a:pPr algn="just">
              <a:spcBef>
                <a:spcPts val="1800"/>
              </a:spcBef>
            </a:pPr>
            <a:r>
              <a:rPr lang="el-GR" sz="2800" dirty="0" smtClean="0"/>
              <a:t>Υπολογίζεται καθημερινά από την Ε.Κ.Τ.</a:t>
            </a:r>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8197"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n-US" sz="800" dirty="0"/>
              <a:t>3.</a:t>
            </a:r>
            <a:r>
              <a:rPr lang="el-GR" sz="800" dirty="0"/>
              <a:t>3</a:t>
            </a:r>
          </a:p>
        </p:txBody>
      </p:sp>
    </p:spTree>
  </p:cSld>
  <p:clrMapOvr>
    <a:masterClrMapping/>
  </p:clrMapOvr>
  <p:transition spd="slow">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7813"/>
            <a:ext cx="8229600" cy="1008062"/>
          </a:xfrm>
        </p:spPr>
        <p:txBody>
          <a:bodyPr>
            <a:normAutofit fontScale="90000"/>
          </a:bodyPr>
          <a:lstStyle/>
          <a:p>
            <a:r>
              <a:rPr lang="en-US" b="1" dirty="0" smtClean="0">
                <a:solidFill>
                  <a:srgbClr val="0000FF"/>
                </a:solidFill>
              </a:rPr>
              <a:t>Libor</a:t>
            </a:r>
            <a:r>
              <a:rPr lang="el-GR" b="1" dirty="0" smtClean="0">
                <a:solidFill>
                  <a:srgbClr val="0000FF"/>
                </a:solidFill>
              </a:rPr>
              <a:t/>
            </a:r>
            <a:br>
              <a:rPr lang="el-GR" b="1" dirty="0" smtClean="0">
                <a:solidFill>
                  <a:srgbClr val="0000FF"/>
                </a:solidFill>
              </a:rPr>
            </a:br>
            <a:r>
              <a:rPr lang="en-US" b="1" dirty="0" smtClean="0">
                <a:solidFill>
                  <a:srgbClr val="0000FF"/>
                </a:solidFill>
              </a:rPr>
              <a:t>(London interbank offered rate)</a:t>
            </a:r>
            <a:endParaRPr lang="el-GR" b="1" dirty="0" smtClean="0">
              <a:solidFill>
                <a:srgbClr val="0000FF"/>
              </a:solidFill>
            </a:endParaRPr>
          </a:p>
        </p:txBody>
      </p:sp>
      <p:sp>
        <p:nvSpPr>
          <p:cNvPr id="9219" name="Content Placeholder 2"/>
          <p:cNvSpPr>
            <a:spLocks noGrp="1"/>
          </p:cNvSpPr>
          <p:nvPr>
            <p:ph idx="1"/>
          </p:nvPr>
        </p:nvSpPr>
        <p:spPr>
          <a:xfrm>
            <a:off x="179512" y="1714500"/>
            <a:ext cx="8821613" cy="4738836"/>
          </a:xfrm>
        </p:spPr>
        <p:txBody>
          <a:bodyPr>
            <a:normAutofit/>
          </a:bodyPr>
          <a:lstStyle/>
          <a:p>
            <a:pPr algn="just">
              <a:spcBef>
                <a:spcPts val="1800"/>
              </a:spcBef>
            </a:pPr>
            <a:r>
              <a:rPr lang="el-GR" sz="2800" dirty="0" smtClean="0"/>
              <a:t>Είναι επιτόκιο αναφοράς </a:t>
            </a:r>
            <a:r>
              <a:rPr lang="el-GR" sz="2800" b="1" dirty="0" smtClean="0"/>
              <a:t>για παροχή ρευστότητας </a:t>
            </a:r>
            <a:r>
              <a:rPr lang="el-GR" sz="2800" dirty="0" smtClean="0"/>
              <a:t> σε τράπεζες υψηλής πιστοληπτικής διαβάθμισης </a:t>
            </a:r>
            <a:r>
              <a:rPr lang="el-GR" sz="2800" b="1" dirty="0" smtClean="0"/>
              <a:t> σε όλα τα μεγάλα νομίσματα</a:t>
            </a:r>
            <a:r>
              <a:rPr lang="el-GR" sz="2800" dirty="0" smtClean="0"/>
              <a:t>, το οποίον προσφέρεται από ένα σύνολο 8 τουλάχιστον, για κάθε νόμισμα, τραπεζών πρώτης κατηγορίας, επιλεγμένες από την ΒΒΑ.</a:t>
            </a:r>
          </a:p>
          <a:p>
            <a:pPr algn="just">
              <a:spcBef>
                <a:spcPts val="1800"/>
              </a:spcBef>
            </a:pPr>
            <a:r>
              <a:rPr lang="el-GR" sz="2800" dirty="0" smtClean="0"/>
              <a:t>Τα επιτόκια καλύπτουν περιόδους </a:t>
            </a:r>
            <a:r>
              <a:rPr lang="el-GR" sz="2800" b="1" dirty="0" smtClean="0"/>
              <a:t>από </a:t>
            </a:r>
            <a:r>
              <a:rPr lang="en-US" sz="2800" b="1" dirty="0" smtClean="0"/>
              <a:t>overnight </a:t>
            </a:r>
            <a:r>
              <a:rPr lang="el-GR" sz="2800" b="1" dirty="0" smtClean="0"/>
              <a:t>έως ένα χρόνο.</a:t>
            </a:r>
          </a:p>
          <a:p>
            <a:pPr algn="just">
              <a:spcBef>
                <a:spcPts val="1800"/>
              </a:spcBef>
            </a:pPr>
            <a:r>
              <a:rPr lang="el-GR" sz="2800" dirty="0" smtClean="0"/>
              <a:t>Επιτόκια προσφέρονται επίσης και για το ευρώ (</a:t>
            </a:r>
            <a:r>
              <a:rPr lang="en-US" sz="2800" dirty="0" smtClean="0"/>
              <a:t>euro libor) </a:t>
            </a:r>
            <a:r>
              <a:rPr lang="el-GR" sz="2800" dirty="0" smtClean="0"/>
              <a:t>που ανταγωνίζονται αυτά του </a:t>
            </a:r>
            <a:r>
              <a:rPr lang="en-US" sz="2800" dirty="0" smtClean="0"/>
              <a:t>Euribor</a:t>
            </a:r>
            <a:endParaRPr lang="el-GR" sz="2800" dirty="0" smtClean="0"/>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9221"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n-US" sz="800" dirty="0"/>
              <a:t>3.4</a:t>
            </a:r>
            <a:endParaRPr lang="el-GR" sz="800" dirty="0"/>
          </a:p>
        </p:txBody>
      </p:sp>
    </p:spTree>
  </p:cSld>
  <p:clrMapOvr>
    <a:masterClrMapping/>
  </p:clrMapOvr>
  <p:transition spd="slow">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9512" y="277813"/>
            <a:ext cx="8712968" cy="1008062"/>
          </a:xfrm>
        </p:spPr>
        <p:txBody>
          <a:bodyPr>
            <a:normAutofit fontScale="90000"/>
          </a:bodyPr>
          <a:lstStyle/>
          <a:p>
            <a:r>
              <a:rPr lang="el-GR" b="1" dirty="0" smtClean="0">
                <a:solidFill>
                  <a:srgbClr val="002060"/>
                </a:solidFill>
              </a:rPr>
              <a:t>Αγορά κεφαλαίου (κεφαλαιαγορά)</a:t>
            </a:r>
            <a:br>
              <a:rPr lang="el-GR" b="1" dirty="0" smtClean="0">
                <a:solidFill>
                  <a:srgbClr val="002060"/>
                </a:solidFill>
              </a:rPr>
            </a:br>
            <a:r>
              <a:rPr lang="en-US" b="1" dirty="0" smtClean="0">
                <a:solidFill>
                  <a:srgbClr val="002060"/>
                </a:solidFill>
              </a:rPr>
              <a:t>Capital market</a:t>
            </a:r>
            <a:endParaRPr lang="el-GR" b="1" dirty="0" smtClean="0">
              <a:solidFill>
                <a:srgbClr val="002060"/>
              </a:solidFill>
            </a:endParaRPr>
          </a:p>
        </p:txBody>
      </p:sp>
      <p:sp>
        <p:nvSpPr>
          <p:cNvPr id="10243" name="Content Placeholder 2"/>
          <p:cNvSpPr>
            <a:spLocks noGrp="1"/>
          </p:cNvSpPr>
          <p:nvPr>
            <p:ph idx="1"/>
          </p:nvPr>
        </p:nvSpPr>
        <p:spPr>
          <a:xfrm>
            <a:off x="179512" y="1428750"/>
            <a:ext cx="8821613" cy="5240610"/>
          </a:xfrm>
        </p:spPr>
        <p:txBody>
          <a:bodyPr>
            <a:noAutofit/>
          </a:bodyPr>
          <a:lstStyle/>
          <a:p>
            <a:pPr>
              <a:spcBef>
                <a:spcPts val="2400"/>
              </a:spcBef>
            </a:pPr>
            <a:r>
              <a:rPr lang="el-GR" sz="2800" dirty="0" smtClean="0"/>
              <a:t>Στην αγορά κεφαλαίου διαπραγματεύονται</a:t>
            </a:r>
          </a:p>
          <a:p>
            <a:pPr lvl="1">
              <a:spcBef>
                <a:spcPts val="600"/>
              </a:spcBef>
            </a:pPr>
            <a:r>
              <a:rPr lang="el-GR" dirty="0" smtClean="0"/>
              <a:t>χρεωστικοί τίτλοι που ξεπερνούν το ένα έτος</a:t>
            </a:r>
            <a:br>
              <a:rPr lang="el-GR" dirty="0" smtClean="0"/>
            </a:br>
            <a:r>
              <a:rPr lang="el-GR" dirty="0" smtClean="0"/>
              <a:t>(ομόλογα κρατών και μεγάλων επιχειρήσεων),</a:t>
            </a:r>
          </a:p>
          <a:p>
            <a:pPr lvl="1">
              <a:spcBef>
                <a:spcPts val="600"/>
              </a:spcBef>
            </a:pPr>
            <a:r>
              <a:rPr lang="el-GR" dirty="0" smtClean="0"/>
              <a:t>μετοχές (</a:t>
            </a:r>
            <a:r>
              <a:rPr lang="en-US" dirty="0" smtClean="0"/>
              <a:t>equity instruments)</a:t>
            </a:r>
          </a:p>
          <a:p>
            <a:pPr>
              <a:spcBef>
                <a:spcPts val="1800"/>
              </a:spcBef>
            </a:pPr>
            <a:r>
              <a:rPr lang="el-GR" sz="2800" dirty="0" smtClean="0"/>
              <a:t>Η διαπραγμάτευση γίνεται:</a:t>
            </a:r>
          </a:p>
          <a:p>
            <a:pPr lvl="1">
              <a:spcBef>
                <a:spcPts val="600"/>
              </a:spcBef>
            </a:pPr>
            <a:r>
              <a:rPr lang="el-GR" dirty="0" smtClean="0"/>
              <a:t>των χρεωστικών τίτλων, από τράπεζες και οργανωμένα χρηματιστήρια,</a:t>
            </a:r>
          </a:p>
          <a:p>
            <a:pPr lvl="1">
              <a:spcBef>
                <a:spcPts val="600"/>
              </a:spcBef>
            </a:pPr>
            <a:r>
              <a:rPr lang="el-GR" dirty="0" smtClean="0"/>
              <a:t>των μετοχών από χρηματιστήρια.</a:t>
            </a:r>
            <a:endParaRPr lang="en-US" dirty="0" smtClean="0"/>
          </a:p>
          <a:p>
            <a:pPr>
              <a:spcBef>
                <a:spcPts val="1800"/>
              </a:spcBef>
            </a:pPr>
            <a:r>
              <a:rPr lang="el-GR" sz="2800" dirty="0" smtClean="0"/>
              <a:t>Διατραπεζική αγορά για διαστήματα που υπερβαίνουν το ένα έτος δεν υπάρχει.</a:t>
            </a:r>
            <a:endParaRPr lang="en-US" sz="2800" dirty="0" smtClean="0"/>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10245"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n-US" sz="800" dirty="0"/>
              <a:t>3.</a:t>
            </a:r>
            <a:r>
              <a:rPr lang="el-GR" sz="800" dirty="0"/>
              <a:t>5</a:t>
            </a:r>
          </a:p>
        </p:txBody>
      </p:sp>
    </p:spTree>
  </p:cSld>
  <p:clrMapOvr>
    <a:masterClrMapping/>
  </p:clrMapOvr>
  <p:transition spd="slow">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7813"/>
            <a:ext cx="8229600" cy="1008062"/>
          </a:xfrm>
        </p:spPr>
        <p:txBody>
          <a:bodyPr/>
          <a:lstStyle/>
          <a:p>
            <a:r>
              <a:rPr lang="en-US" b="1" dirty="0" smtClean="0">
                <a:solidFill>
                  <a:srgbClr val="7030A0"/>
                </a:solidFill>
              </a:rPr>
              <a:t>Swap rates</a:t>
            </a:r>
            <a:endParaRPr lang="el-GR" b="1" dirty="0" smtClean="0">
              <a:solidFill>
                <a:srgbClr val="7030A0"/>
              </a:solidFill>
            </a:endParaRPr>
          </a:p>
        </p:txBody>
      </p:sp>
      <p:sp>
        <p:nvSpPr>
          <p:cNvPr id="11267" name="Content Placeholder 2"/>
          <p:cNvSpPr>
            <a:spLocks noGrp="1"/>
          </p:cNvSpPr>
          <p:nvPr>
            <p:ph idx="1"/>
          </p:nvPr>
        </p:nvSpPr>
        <p:spPr>
          <a:xfrm>
            <a:off x="179512" y="1428750"/>
            <a:ext cx="8821613" cy="5072063"/>
          </a:xfrm>
        </p:spPr>
        <p:txBody>
          <a:bodyPr>
            <a:normAutofit/>
          </a:bodyPr>
          <a:lstStyle/>
          <a:p>
            <a:pPr>
              <a:spcBef>
                <a:spcPts val="2400"/>
              </a:spcBef>
            </a:pPr>
            <a:r>
              <a:rPr lang="el-GR" sz="2800" dirty="0" smtClean="0"/>
              <a:t>Το ρόλο τού μακροπρόθεσμου επιτοκίου αναφοράς επιτελεί </a:t>
            </a:r>
            <a:r>
              <a:rPr lang="el-GR" sz="2800" b="1" dirty="0" smtClean="0"/>
              <a:t>το σκέλος του σταθερού (</a:t>
            </a:r>
            <a:r>
              <a:rPr lang="en-US" sz="2800" b="1" dirty="0" smtClean="0"/>
              <a:t>fixed leg) </a:t>
            </a:r>
            <a:r>
              <a:rPr lang="el-GR" sz="2800" b="1" dirty="0" smtClean="0"/>
              <a:t>επιτοκίου ενός </a:t>
            </a:r>
            <a:r>
              <a:rPr lang="en-US" sz="2800" b="1" dirty="0" smtClean="0"/>
              <a:t>IRS</a:t>
            </a:r>
            <a:r>
              <a:rPr lang="en-US" sz="2800" dirty="0" smtClean="0"/>
              <a:t>, </a:t>
            </a:r>
            <a:r>
              <a:rPr lang="el-GR" sz="2800" dirty="0" smtClean="0"/>
              <a:t>λόγω του μεγάλου βάθους και ρευστότητας που χαρακτηρίζει γενικά την αγορά των </a:t>
            </a:r>
            <a:r>
              <a:rPr lang="en-US" sz="2800" dirty="0" smtClean="0"/>
              <a:t>swaps.</a:t>
            </a:r>
          </a:p>
          <a:p>
            <a:pPr>
              <a:spcBef>
                <a:spcPts val="1800"/>
              </a:spcBef>
            </a:pPr>
            <a:r>
              <a:rPr lang="el-GR" sz="2800" dirty="0" smtClean="0"/>
              <a:t>Συμπέρασμα</a:t>
            </a:r>
          </a:p>
          <a:p>
            <a:pPr lvl="1">
              <a:spcBef>
                <a:spcPts val="1800"/>
              </a:spcBef>
            </a:pPr>
            <a:r>
              <a:rPr lang="el-GR" dirty="0" smtClean="0"/>
              <a:t>για διάρκεια ζωής μέχρι ένα χρόνο γίνεται χρήση των επιτοκίων </a:t>
            </a:r>
            <a:r>
              <a:rPr lang="en-US" dirty="0" smtClean="0"/>
              <a:t>Euribor </a:t>
            </a:r>
            <a:r>
              <a:rPr lang="el-GR" dirty="0" smtClean="0"/>
              <a:t>και </a:t>
            </a:r>
            <a:r>
              <a:rPr lang="en-US" dirty="0" smtClean="0"/>
              <a:t>libor,</a:t>
            </a:r>
          </a:p>
          <a:p>
            <a:pPr lvl="1">
              <a:spcBef>
                <a:spcPts val="1800"/>
              </a:spcBef>
            </a:pPr>
            <a:r>
              <a:rPr lang="el-GR" dirty="0" smtClean="0"/>
              <a:t>για διαστήματα που υπερβαίνουν το ένα έτος, χρησιμοποιούνται τα αντίστοιχα </a:t>
            </a:r>
            <a:r>
              <a:rPr lang="en-US" dirty="0" smtClean="0"/>
              <a:t>swap rates.</a:t>
            </a:r>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11269"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n-US" sz="800" dirty="0"/>
              <a:t>3.</a:t>
            </a:r>
            <a:r>
              <a:rPr lang="el-GR" sz="800" dirty="0"/>
              <a:t>6</a:t>
            </a:r>
          </a:p>
        </p:txBody>
      </p:sp>
    </p:spTree>
  </p:cSld>
  <p:clrMapOvr>
    <a:masterClrMapping/>
  </p:clrMapOvr>
  <p:transition spd="slow">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14313"/>
            <a:ext cx="9144000" cy="642937"/>
          </a:xfrm>
          <a:noFill/>
        </p:spPr>
        <p:txBody>
          <a:bodyPr>
            <a:noAutofit/>
          </a:bodyPr>
          <a:lstStyle/>
          <a:p>
            <a:pPr eaLnBrk="1" hangingPunct="1"/>
            <a:r>
              <a:rPr lang="el-GR" sz="3600" b="1" dirty="0" smtClean="0">
                <a:solidFill>
                  <a:srgbClr val="C00000"/>
                </a:solidFill>
              </a:rPr>
              <a:t>Καμπύλη επιτοκίων και πιστωτικός κίνδυνος </a:t>
            </a:r>
          </a:p>
        </p:txBody>
      </p:sp>
      <p:sp>
        <p:nvSpPr>
          <p:cNvPr id="12291" name="Rectangle 5"/>
          <p:cNvSpPr>
            <a:spLocks noChangeArrowheads="1"/>
          </p:cNvSpPr>
          <p:nvPr/>
        </p:nvSpPr>
        <p:spPr bwMode="auto">
          <a:xfrm>
            <a:off x="-211138" y="1776413"/>
            <a:ext cx="184150" cy="461962"/>
          </a:xfrm>
          <a:prstGeom prst="rect">
            <a:avLst/>
          </a:prstGeom>
          <a:noFill/>
          <a:ln w="0" algn="ctr">
            <a:noFill/>
            <a:prstDash val="dash"/>
            <a:miter lim="800000"/>
            <a:headEnd/>
            <a:tailEnd/>
          </a:ln>
        </p:spPr>
        <p:txBody>
          <a:bodyPr wrap="none" anchor="ctr">
            <a:spAutoFit/>
          </a:bodyPr>
          <a:lstStyle/>
          <a:p>
            <a:endParaRPr lang="el-GR" sz="2400" dirty="0">
              <a:latin typeface="Times New Roman" pitchFamily="18" charset="0"/>
            </a:endParaRPr>
          </a:p>
        </p:txBody>
      </p:sp>
      <p:pic>
        <p:nvPicPr>
          <p:cNvPr id="12292" name="Picture 4"/>
          <p:cNvPicPr>
            <a:picLocks noChangeAspect="1" noChangeArrowheads="1"/>
          </p:cNvPicPr>
          <p:nvPr/>
        </p:nvPicPr>
        <p:blipFill>
          <a:blip r:embed="rId2" cstate="print"/>
          <a:srcRect/>
          <a:stretch>
            <a:fillRect/>
          </a:stretch>
        </p:blipFill>
        <p:spPr bwMode="auto">
          <a:xfrm>
            <a:off x="222250" y="908720"/>
            <a:ext cx="8454206" cy="5641305"/>
          </a:xfrm>
          <a:prstGeom prst="rect">
            <a:avLst/>
          </a:prstGeom>
          <a:noFill/>
          <a:ln w="9525">
            <a:noFill/>
            <a:miter lim="800000"/>
            <a:headEnd/>
            <a:tailEnd/>
          </a:ln>
        </p:spPr>
      </p:pic>
      <p:sp>
        <p:nvSpPr>
          <p:cNvPr id="12293" name="Rectangle 6"/>
          <p:cNvSpPr>
            <a:spLocks noChangeArrowheads="1"/>
          </p:cNvSpPr>
          <p:nvPr/>
        </p:nvSpPr>
        <p:spPr bwMode="auto">
          <a:xfrm>
            <a:off x="211138" y="5081588"/>
            <a:ext cx="184150" cy="461962"/>
          </a:xfrm>
          <a:prstGeom prst="rect">
            <a:avLst/>
          </a:prstGeom>
          <a:noFill/>
          <a:ln w="0" algn="ctr">
            <a:noFill/>
            <a:prstDash val="dash"/>
            <a:miter lim="800000"/>
            <a:headEnd/>
            <a:tailEnd/>
          </a:ln>
        </p:spPr>
        <p:txBody>
          <a:bodyPr wrap="none" anchor="ctr">
            <a:spAutoFit/>
          </a:bodyPr>
          <a:lstStyle/>
          <a:p>
            <a:endParaRPr lang="el-GR" sz="2400" dirty="0">
              <a:latin typeface="Times New Roman" pitchFamily="18" charset="0"/>
            </a:endParaRPr>
          </a:p>
        </p:txBody>
      </p:sp>
      <p:sp>
        <p:nvSpPr>
          <p:cNvPr id="12294" name="TextBox 5"/>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n-US" sz="800" dirty="0"/>
              <a:t>3.</a:t>
            </a:r>
            <a:endParaRPr lang="el-GR" sz="800" dirty="0"/>
          </a:p>
        </p:txBody>
      </p:sp>
    </p:spTree>
  </p:cSld>
  <p:clrMapOvr>
    <a:masterClrMapping/>
  </p:clrMapOvr>
  <p:transition spd="slow">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6225"/>
            <a:ext cx="9144000" cy="965200"/>
          </a:xfrm>
          <a:noFill/>
        </p:spPr>
        <p:txBody>
          <a:bodyPr>
            <a:normAutofit fontScale="90000"/>
          </a:bodyPr>
          <a:lstStyle/>
          <a:p>
            <a:pPr eaLnBrk="1" hangingPunct="1"/>
            <a:r>
              <a:rPr lang="el-GR" b="1" dirty="0" smtClean="0">
                <a:solidFill>
                  <a:srgbClr val="FF0000"/>
                </a:solidFill>
              </a:rPr>
              <a:t>Καμπύλη επιτοκίων και νόμισμα</a:t>
            </a:r>
            <a:br>
              <a:rPr lang="el-GR" b="1" dirty="0" smtClean="0">
                <a:solidFill>
                  <a:srgbClr val="FF0000"/>
                </a:solidFill>
              </a:rPr>
            </a:br>
            <a:r>
              <a:rPr lang="el-GR" b="1" dirty="0" smtClean="0">
                <a:solidFill>
                  <a:srgbClr val="FF0000"/>
                </a:solidFill>
              </a:rPr>
              <a:t>(πιστωτικός κίνδυνος : Κρατικά Ομόλογα)</a:t>
            </a:r>
          </a:p>
        </p:txBody>
      </p:sp>
      <p:pic>
        <p:nvPicPr>
          <p:cNvPr id="13315" name="Picture 4"/>
          <p:cNvPicPr>
            <a:picLocks noChangeAspect="1" noChangeArrowheads="1"/>
          </p:cNvPicPr>
          <p:nvPr/>
        </p:nvPicPr>
        <p:blipFill>
          <a:blip r:embed="rId2" cstate="print"/>
          <a:srcRect/>
          <a:stretch>
            <a:fillRect/>
          </a:stretch>
        </p:blipFill>
        <p:spPr bwMode="auto">
          <a:xfrm>
            <a:off x="52388" y="1414463"/>
            <a:ext cx="9058275" cy="5367337"/>
          </a:xfrm>
          <a:prstGeom prst="rect">
            <a:avLst/>
          </a:prstGeom>
          <a:noFill/>
          <a:ln w="9525">
            <a:noFill/>
            <a:miter lim="800000"/>
            <a:headEnd/>
            <a:tailEnd/>
          </a:ln>
        </p:spPr>
      </p:pic>
      <p:sp>
        <p:nvSpPr>
          <p:cNvPr id="13316" name="TextBox 3"/>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n-US" sz="800" dirty="0"/>
              <a:t>3.</a:t>
            </a:r>
            <a:endParaRPr lang="el-GR" sz="800" dirty="0"/>
          </a:p>
        </p:txBody>
      </p:sp>
    </p:spTree>
  </p:cSld>
  <p:clrMapOvr>
    <a:masterClrMapping/>
  </p:clrMapOvr>
  <p:transition spd="slow">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7813"/>
            <a:ext cx="8229600" cy="1008062"/>
          </a:xfrm>
        </p:spPr>
        <p:txBody>
          <a:bodyPr>
            <a:normAutofit fontScale="90000"/>
          </a:bodyPr>
          <a:lstStyle/>
          <a:p>
            <a:r>
              <a:rPr lang="el-GR" b="1" dirty="0" smtClean="0">
                <a:solidFill>
                  <a:srgbClr val="0000FF"/>
                </a:solidFill>
              </a:rPr>
              <a:t>Καμπύλες επιτοκίων</a:t>
            </a:r>
            <a:br>
              <a:rPr lang="el-GR" b="1" dirty="0" smtClean="0">
                <a:solidFill>
                  <a:srgbClr val="0000FF"/>
                </a:solidFill>
              </a:rPr>
            </a:br>
            <a:r>
              <a:rPr lang="en-US" b="1" dirty="0" smtClean="0">
                <a:solidFill>
                  <a:srgbClr val="0000FF"/>
                </a:solidFill>
              </a:rPr>
              <a:t>Term structure of interest rates</a:t>
            </a:r>
            <a:endParaRPr lang="el-GR" b="1" dirty="0" smtClean="0">
              <a:solidFill>
                <a:srgbClr val="0000FF"/>
              </a:solidFill>
            </a:endParaRPr>
          </a:p>
        </p:txBody>
      </p:sp>
      <p:sp>
        <p:nvSpPr>
          <p:cNvPr id="14339" name="Content Placeholder 2"/>
          <p:cNvSpPr>
            <a:spLocks noGrp="1"/>
          </p:cNvSpPr>
          <p:nvPr>
            <p:ph idx="1"/>
          </p:nvPr>
        </p:nvSpPr>
        <p:spPr>
          <a:xfrm>
            <a:off x="251520" y="1714500"/>
            <a:ext cx="8749605" cy="5072063"/>
          </a:xfrm>
        </p:spPr>
        <p:txBody>
          <a:bodyPr>
            <a:normAutofit/>
          </a:bodyPr>
          <a:lstStyle/>
          <a:p>
            <a:pPr marL="0" indent="0" algn="just">
              <a:lnSpc>
                <a:spcPct val="150000"/>
              </a:lnSpc>
              <a:spcBef>
                <a:spcPts val="2400"/>
              </a:spcBef>
              <a:buFont typeface="Wingdings" pitchFamily="2" charset="2"/>
              <a:buNone/>
            </a:pPr>
            <a:r>
              <a:rPr lang="el-GR" sz="2800" dirty="0" smtClean="0"/>
              <a:t>Μια καμπύλη επιτοκίων δείχνει το επιτόκιο (κόστος) που πρέπει να καταβάλλουν κάθε φορά συγκεκριμένες κατηγορίες δανειζομένων, </a:t>
            </a:r>
            <a:r>
              <a:rPr lang="el-GR" sz="2800" b="1" dirty="0" smtClean="0"/>
              <a:t>που έχουν τον ίδιο πιστωτικό κίνδυνο</a:t>
            </a:r>
            <a:r>
              <a:rPr lang="el-GR" sz="2800" dirty="0" smtClean="0"/>
              <a:t>, για να αντλήσουν κεφάλαια </a:t>
            </a:r>
            <a:r>
              <a:rPr lang="el-GR" sz="2800" b="1" dirty="0" smtClean="0"/>
              <a:t>σε ένα συγκεκριμένο νόμισμα και για συγκεκριμένη διάρκεια</a:t>
            </a:r>
            <a:r>
              <a:rPr lang="el-GR" sz="2800" dirty="0" smtClean="0"/>
              <a:t>.</a:t>
            </a:r>
            <a:endParaRPr lang="en-US" sz="2800" dirty="0" smtClean="0"/>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14341"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4.1</a:t>
            </a:r>
          </a:p>
        </p:txBody>
      </p:sp>
    </p:spTree>
  </p:cSld>
  <p:clrMapOvr>
    <a:masterClrMapping/>
  </p:clrMapOvr>
  <p:transition spd="slow">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7813"/>
            <a:ext cx="8229600" cy="1008062"/>
          </a:xfrm>
        </p:spPr>
        <p:txBody>
          <a:bodyPr/>
          <a:lstStyle/>
          <a:p>
            <a:r>
              <a:rPr lang="el-GR" b="1" dirty="0" smtClean="0">
                <a:solidFill>
                  <a:srgbClr val="0000FF"/>
                </a:solidFill>
              </a:rPr>
              <a:t>Είδη καμπυλών επιτοκίων</a:t>
            </a:r>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15364"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4.1</a:t>
            </a:r>
          </a:p>
        </p:txBody>
      </p:sp>
      <p:grpSp>
        <p:nvGrpSpPr>
          <p:cNvPr id="3" name="Group 12"/>
          <p:cNvGrpSpPr>
            <a:grpSpLocks/>
          </p:cNvGrpSpPr>
          <p:nvPr/>
        </p:nvGrpSpPr>
        <p:grpSpPr bwMode="auto">
          <a:xfrm>
            <a:off x="714375" y="1500188"/>
            <a:ext cx="1428750" cy="928687"/>
            <a:chOff x="571472" y="1714488"/>
            <a:chExt cx="1714500" cy="1028700"/>
          </a:xfrm>
        </p:grpSpPr>
        <p:sp>
          <p:nvSpPr>
            <p:cNvPr id="15382" name="Line 2"/>
            <p:cNvSpPr>
              <a:spLocks noChangeShapeType="1"/>
            </p:cNvSpPr>
            <p:nvPr/>
          </p:nvSpPr>
          <p:spPr bwMode="auto">
            <a:xfrm flipV="1">
              <a:off x="571472" y="1714488"/>
              <a:ext cx="0" cy="1028700"/>
            </a:xfrm>
            <a:prstGeom prst="line">
              <a:avLst/>
            </a:prstGeom>
            <a:noFill/>
            <a:ln w="9525">
              <a:solidFill>
                <a:srgbClr val="000000"/>
              </a:solidFill>
              <a:round/>
              <a:headEnd/>
              <a:tailEnd type="triangle" w="med" len="med"/>
            </a:ln>
          </p:spPr>
          <p:txBody>
            <a:bodyPr/>
            <a:lstStyle/>
            <a:p>
              <a:endParaRPr lang="el-GR" dirty="0"/>
            </a:p>
          </p:txBody>
        </p:sp>
        <p:sp>
          <p:nvSpPr>
            <p:cNvPr id="15383" name="Line 3"/>
            <p:cNvSpPr>
              <a:spLocks noChangeShapeType="1"/>
            </p:cNvSpPr>
            <p:nvPr/>
          </p:nvSpPr>
          <p:spPr bwMode="auto">
            <a:xfrm>
              <a:off x="571472" y="2743188"/>
              <a:ext cx="1714500" cy="0"/>
            </a:xfrm>
            <a:prstGeom prst="line">
              <a:avLst/>
            </a:prstGeom>
            <a:noFill/>
            <a:ln w="9525">
              <a:solidFill>
                <a:srgbClr val="000000"/>
              </a:solidFill>
              <a:round/>
              <a:headEnd/>
              <a:tailEnd type="triangle" w="med" len="med"/>
            </a:ln>
          </p:spPr>
          <p:txBody>
            <a:bodyPr/>
            <a:lstStyle/>
            <a:p>
              <a:endParaRPr lang="el-GR" dirty="0"/>
            </a:p>
          </p:txBody>
        </p:sp>
        <p:sp>
          <p:nvSpPr>
            <p:cNvPr id="15384" name="Arc 4"/>
            <p:cNvSpPr>
              <a:spLocks/>
            </p:cNvSpPr>
            <p:nvPr/>
          </p:nvSpPr>
          <p:spPr bwMode="auto">
            <a:xfrm rot="10800000" flipV="1">
              <a:off x="733397" y="2120888"/>
              <a:ext cx="1209675" cy="596900"/>
            </a:xfrm>
            <a:custGeom>
              <a:avLst/>
              <a:gdLst>
                <a:gd name="T0" fmla="*/ 0 w 20766"/>
                <a:gd name="T1" fmla="*/ 0 h 21600"/>
                <a:gd name="T2" fmla="*/ 2147483647 w 20766"/>
                <a:gd name="T3" fmla="*/ 2147483647 h 21600"/>
                <a:gd name="T4" fmla="*/ 0 w 20766"/>
                <a:gd name="T5" fmla="*/ 2147483647 h 21600"/>
                <a:gd name="T6" fmla="*/ 0 60000 65536"/>
                <a:gd name="T7" fmla="*/ 0 60000 65536"/>
                <a:gd name="T8" fmla="*/ 0 60000 65536"/>
                <a:gd name="T9" fmla="*/ 0 w 20766"/>
                <a:gd name="T10" fmla="*/ 0 h 21600"/>
                <a:gd name="T11" fmla="*/ 20766 w 20766"/>
                <a:gd name="T12" fmla="*/ 21600 h 21600"/>
              </a:gdLst>
              <a:ahLst/>
              <a:cxnLst>
                <a:cxn ang="T6">
                  <a:pos x="T0" y="T1"/>
                </a:cxn>
                <a:cxn ang="T7">
                  <a:pos x="T2" y="T3"/>
                </a:cxn>
                <a:cxn ang="T8">
                  <a:pos x="T4" y="T5"/>
                </a:cxn>
              </a:cxnLst>
              <a:rect l="T9" t="T10" r="T11" b="T12"/>
              <a:pathLst>
                <a:path w="20766" h="21600" fill="none" extrusionOk="0">
                  <a:moveTo>
                    <a:pt x="-1" y="0"/>
                  </a:moveTo>
                  <a:cubicBezTo>
                    <a:pt x="9640" y="0"/>
                    <a:pt x="18113" y="6388"/>
                    <a:pt x="20766" y="15656"/>
                  </a:cubicBezTo>
                </a:path>
                <a:path w="20766" h="21600" stroke="0" extrusionOk="0">
                  <a:moveTo>
                    <a:pt x="-1" y="0"/>
                  </a:moveTo>
                  <a:cubicBezTo>
                    <a:pt x="9640" y="0"/>
                    <a:pt x="18113" y="6388"/>
                    <a:pt x="20766" y="15656"/>
                  </a:cubicBezTo>
                  <a:lnTo>
                    <a:pt x="0" y="21600"/>
                  </a:lnTo>
                  <a:lnTo>
                    <a:pt x="-1" y="0"/>
                  </a:lnTo>
                  <a:close/>
                </a:path>
              </a:pathLst>
            </a:custGeom>
            <a:noFill/>
            <a:ln w="9525">
              <a:solidFill>
                <a:srgbClr val="000000"/>
              </a:solidFill>
              <a:round/>
              <a:headEnd/>
              <a:tailEnd/>
            </a:ln>
          </p:spPr>
          <p:txBody>
            <a:bodyPr/>
            <a:lstStyle/>
            <a:p>
              <a:endParaRPr lang="el-GR" dirty="0"/>
            </a:p>
          </p:txBody>
        </p:sp>
      </p:grpSp>
      <p:grpSp>
        <p:nvGrpSpPr>
          <p:cNvPr id="4" name="Group 15"/>
          <p:cNvGrpSpPr>
            <a:grpSpLocks/>
          </p:cNvGrpSpPr>
          <p:nvPr/>
        </p:nvGrpSpPr>
        <p:grpSpPr bwMode="auto">
          <a:xfrm>
            <a:off x="714375" y="2828925"/>
            <a:ext cx="1357313" cy="885825"/>
            <a:chOff x="642910" y="3043242"/>
            <a:chExt cx="1600200" cy="1028700"/>
          </a:xfrm>
        </p:grpSpPr>
        <p:sp>
          <p:nvSpPr>
            <p:cNvPr id="15379" name="Line 5"/>
            <p:cNvSpPr>
              <a:spLocks noChangeShapeType="1"/>
            </p:cNvSpPr>
            <p:nvPr/>
          </p:nvSpPr>
          <p:spPr bwMode="auto">
            <a:xfrm flipV="1">
              <a:off x="642910" y="3043242"/>
              <a:ext cx="0" cy="1028700"/>
            </a:xfrm>
            <a:prstGeom prst="line">
              <a:avLst/>
            </a:prstGeom>
            <a:noFill/>
            <a:ln w="9525">
              <a:solidFill>
                <a:srgbClr val="000000"/>
              </a:solidFill>
              <a:round/>
              <a:headEnd/>
              <a:tailEnd type="triangle" w="med" len="med"/>
            </a:ln>
          </p:spPr>
          <p:txBody>
            <a:bodyPr/>
            <a:lstStyle/>
            <a:p>
              <a:endParaRPr lang="el-GR" dirty="0"/>
            </a:p>
          </p:txBody>
        </p:sp>
        <p:sp>
          <p:nvSpPr>
            <p:cNvPr id="15380" name="Line 6"/>
            <p:cNvSpPr>
              <a:spLocks noChangeShapeType="1"/>
            </p:cNvSpPr>
            <p:nvPr/>
          </p:nvSpPr>
          <p:spPr bwMode="auto">
            <a:xfrm>
              <a:off x="642910" y="4071942"/>
              <a:ext cx="1600200" cy="0"/>
            </a:xfrm>
            <a:prstGeom prst="line">
              <a:avLst/>
            </a:prstGeom>
            <a:noFill/>
            <a:ln w="9525">
              <a:solidFill>
                <a:srgbClr val="000000"/>
              </a:solidFill>
              <a:round/>
              <a:headEnd/>
              <a:tailEnd type="triangle" w="med" len="med"/>
            </a:ln>
          </p:spPr>
          <p:txBody>
            <a:bodyPr/>
            <a:lstStyle/>
            <a:p>
              <a:endParaRPr lang="el-GR" dirty="0"/>
            </a:p>
          </p:txBody>
        </p:sp>
        <p:sp>
          <p:nvSpPr>
            <p:cNvPr id="15381" name="Arc 7"/>
            <p:cNvSpPr>
              <a:spLocks/>
            </p:cNvSpPr>
            <p:nvPr/>
          </p:nvSpPr>
          <p:spPr bwMode="auto">
            <a:xfrm flipV="1">
              <a:off x="757210" y="3157542"/>
              <a:ext cx="1028700" cy="8001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p:spPr>
          <p:txBody>
            <a:bodyPr/>
            <a:lstStyle/>
            <a:p>
              <a:endParaRPr lang="el-GR" dirty="0"/>
            </a:p>
          </p:txBody>
        </p:sp>
      </p:grpSp>
      <p:grpSp>
        <p:nvGrpSpPr>
          <p:cNvPr id="6" name="Group 19"/>
          <p:cNvGrpSpPr>
            <a:grpSpLocks/>
          </p:cNvGrpSpPr>
          <p:nvPr/>
        </p:nvGrpSpPr>
        <p:grpSpPr bwMode="auto">
          <a:xfrm>
            <a:off x="714375" y="4071938"/>
            <a:ext cx="1357313" cy="857250"/>
            <a:chOff x="1370013" y="4429132"/>
            <a:chExt cx="1143000" cy="990600"/>
          </a:xfrm>
        </p:grpSpPr>
        <p:sp>
          <p:nvSpPr>
            <p:cNvPr id="15376" name="Line 8"/>
            <p:cNvSpPr>
              <a:spLocks noChangeShapeType="1"/>
            </p:cNvSpPr>
            <p:nvPr/>
          </p:nvSpPr>
          <p:spPr bwMode="auto">
            <a:xfrm flipV="1">
              <a:off x="1370013" y="4429132"/>
              <a:ext cx="0" cy="990600"/>
            </a:xfrm>
            <a:prstGeom prst="line">
              <a:avLst/>
            </a:prstGeom>
            <a:noFill/>
            <a:ln w="9525">
              <a:solidFill>
                <a:srgbClr val="000000"/>
              </a:solidFill>
              <a:round/>
              <a:headEnd/>
              <a:tailEnd type="triangle" w="med" len="med"/>
            </a:ln>
          </p:spPr>
          <p:txBody>
            <a:bodyPr/>
            <a:lstStyle/>
            <a:p>
              <a:endParaRPr lang="el-GR" dirty="0"/>
            </a:p>
          </p:txBody>
        </p:sp>
        <p:sp>
          <p:nvSpPr>
            <p:cNvPr id="15377" name="Line 9"/>
            <p:cNvSpPr>
              <a:spLocks noChangeShapeType="1"/>
            </p:cNvSpPr>
            <p:nvPr/>
          </p:nvSpPr>
          <p:spPr bwMode="auto">
            <a:xfrm>
              <a:off x="1370013" y="5419732"/>
              <a:ext cx="1143000" cy="0"/>
            </a:xfrm>
            <a:prstGeom prst="line">
              <a:avLst/>
            </a:prstGeom>
            <a:noFill/>
            <a:ln w="9525">
              <a:solidFill>
                <a:srgbClr val="000000"/>
              </a:solidFill>
              <a:round/>
              <a:headEnd/>
              <a:tailEnd type="triangle" w="med" len="med"/>
            </a:ln>
          </p:spPr>
          <p:txBody>
            <a:bodyPr/>
            <a:lstStyle/>
            <a:p>
              <a:endParaRPr lang="el-GR" dirty="0"/>
            </a:p>
          </p:txBody>
        </p:sp>
        <p:sp>
          <p:nvSpPr>
            <p:cNvPr id="15378" name="Arc 10"/>
            <p:cNvSpPr>
              <a:spLocks/>
            </p:cNvSpPr>
            <p:nvPr/>
          </p:nvSpPr>
          <p:spPr bwMode="auto">
            <a:xfrm rot="-272697">
              <a:off x="1370013" y="4848232"/>
              <a:ext cx="912812" cy="552450"/>
            </a:xfrm>
            <a:custGeom>
              <a:avLst/>
              <a:gdLst>
                <a:gd name="T0" fmla="*/ 2147483647 w 20820"/>
                <a:gd name="T1" fmla="*/ 0 h 21420"/>
                <a:gd name="T2" fmla="*/ 2147483647 w 20820"/>
                <a:gd name="T3" fmla="*/ 2147483647 h 21420"/>
                <a:gd name="T4" fmla="*/ 0 w 20820"/>
                <a:gd name="T5" fmla="*/ 2147483647 h 21420"/>
                <a:gd name="T6" fmla="*/ 0 60000 65536"/>
                <a:gd name="T7" fmla="*/ 0 60000 65536"/>
                <a:gd name="T8" fmla="*/ 0 60000 65536"/>
                <a:gd name="T9" fmla="*/ 0 w 20820"/>
                <a:gd name="T10" fmla="*/ 0 h 21420"/>
                <a:gd name="T11" fmla="*/ 20820 w 20820"/>
                <a:gd name="T12" fmla="*/ 21420 h 21420"/>
              </a:gdLst>
              <a:ahLst/>
              <a:cxnLst>
                <a:cxn ang="T6">
                  <a:pos x="T0" y="T1"/>
                </a:cxn>
                <a:cxn ang="T7">
                  <a:pos x="T2" y="T3"/>
                </a:cxn>
                <a:cxn ang="T8">
                  <a:pos x="T4" y="T5"/>
                </a:cxn>
              </a:cxnLst>
              <a:rect l="T9" t="T10" r="T11" b="T12"/>
              <a:pathLst>
                <a:path w="20820" h="21420" fill="none" extrusionOk="0">
                  <a:moveTo>
                    <a:pt x="2783" y="0"/>
                  </a:moveTo>
                  <a:cubicBezTo>
                    <a:pt x="11399" y="1120"/>
                    <a:pt x="18506" y="7293"/>
                    <a:pt x="20820" y="15667"/>
                  </a:cubicBezTo>
                </a:path>
                <a:path w="20820" h="21420" stroke="0" extrusionOk="0">
                  <a:moveTo>
                    <a:pt x="2783" y="0"/>
                  </a:moveTo>
                  <a:cubicBezTo>
                    <a:pt x="11399" y="1120"/>
                    <a:pt x="18506" y="7293"/>
                    <a:pt x="20820" y="15667"/>
                  </a:cubicBezTo>
                  <a:lnTo>
                    <a:pt x="0" y="21420"/>
                  </a:lnTo>
                  <a:lnTo>
                    <a:pt x="2783" y="0"/>
                  </a:lnTo>
                  <a:close/>
                </a:path>
              </a:pathLst>
            </a:custGeom>
            <a:noFill/>
            <a:ln w="9525">
              <a:solidFill>
                <a:srgbClr val="000000"/>
              </a:solidFill>
              <a:round/>
              <a:headEnd/>
              <a:tailEnd/>
            </a:ln>
          </p:spPr>
          <p:txBody>
            <a:bodyPr/>
            <a:lstStyle/>
            <a:p>
              <a:endParaRPr lang="el-GR" dirty="0"/>
            </a:p>
          </p:txBody>
        </p:sp>
      </p:grpSp>
      <p:grpSp>
        <p:nvGrpSpPr>
          <p:cNvPr id="7" name="Group 23"/>
          <p:cNvGrpSpPr>
            <a:grpSpLocks/>
          </p:cNvGrpSpPr>
          <p:nvPr/>
        </p:nvGrpSpPr>
        <p:grpSpPr bwMode="auto">
          <a:xfrm>
            <a:off x="714375" y="5214938"/>
            <a:ext cx="1357313" cy="928687"/>
            <a:chOff x="1370013" y="7575550"/>
            <a:chExt cx="1257300" cy="1155700"/>
          </a:xfrm>
        </p:grpSpPr>
        <p:sp>
          <p:nvSpPr>
            <p:cNvPr id="15373" name="Line 11"/>
            <p:cNvSpPr>
              <a:spLocks noChangeShapeType="1"/>
            </p:cNvSpPr>
            <p:nvPr/>
          </p:nvSpPr>
          <p:spPr bwMode="auto">
            <a:xfrm flipV="1">
              <a:off x="1370013" y="7575550"/>
              <a:ext cx="0" cy="1143000"/>
            </a:xfrm>
            <a:prstGeom prst="line">
              <a:avLst/>
            </a:prstGeom>
            <a:noFill/>
            <a:ln w="9525">
              <a:solidFill>
                <a:srgbClr val="000000"/>
              </a:solidFill>
              <a:round/>
              <a:headEnd/>
              <a:tailEnd type="triangle" w="med" len="med"/>
            </a:ln>
          </p:spPr>
          <p:txBody>
            <a:bodyPr/>
            <a:lstStyle/>
            <a:p>
              <a:endParaRPr lang="el-GR" dirty="0"/>
            </a:p>
          </p:txBody>
        </p:sp>
        <p:sp>
          <p:nvSpPr>
            <p:cNvPr id="15374" name="Line 12"/>
            <p:cNvSpPr>
              <a:spLocks noChangeShapeType="1"/>
            </p:cNvSpPr>
            <p:nvPr/>
          </p:nvSpPr>
          <p:spPr bwMode="auto">
            <a:xfrm>
              <a:off x="1370013" y="8731250"/>
              <a:ext cx="1257300" cy="0"/>
            </a:xfrm>
            <a:prstGeom prst="line">
              <a:avLst/>
            </a:prstGeom>
            <a:noFill/>
            <a:ln w="9525">
              <a:solidFill>
                <a:srgbClr val="000000"/>
              </a:solidFill>
              <a:round/>
              <a:headEnd/>
              <a:tailEnd type="triangle" w="med" len="med"/>
            </a:ln>
          </p:spPr>
          <p:txBody>
            <a:bodyPr/>
            <a:lstStyle/>
            <a:p>
              <a:endParaRPr lang="el-GR" dirty="0"/>
            </a:p>
          </p:txBody>
        </p:sp>
        <p:sp>
          <p:nvSpPr>
            <p:cNvPr id="15375" name="Line 13"/>
            <p:cNvSpPr>
              <a:spLocks noChangeShapeType="1"/>
            </p:cNvSpPr>
            <p:nvPr/>
          </p:nvSpPr>
          <p:spPr bwMode="auto">
            <a:xfrm>
              <a:off x="1598613" y="8159750"/>
              <a:ext cx="1028700" cy="0"/>
            </a:xfrm>
            <a:prstGeom prst="line">
              <a:avLst/>
            </a:prstGeom>
            <a:noFill/>
            <a:ln w="9525">
              <a:solidFill>
                <a:srgbClr val="000000"/>
              </a:solidFill>
              <a:round/>
              <a:headEnd/>
              <a:tailEnd/>
            </a:ln>
          </p:spPr>
          <p:txBody>
            <a:bodyPr/>
            <a:lstStyle/>
            <a:p>
              <a:endParaRPr lang="el-GR" dirty="0"/>
            </a:p>
          </p:txBody>
        </p:sp>
      </p:grpSp>
      <p:sp>
        <p:nvSpPr>
          <p:cNvPr id="15369" name="TextBox 24"/>
          <p:cNvSpPr txBox="1">
            <a:spLocks noChangeArrowheads="1"/>
          </p:cNvSpPr>
          <p:nvPr/>
        </p:nvSpPr>
        <p:spPr bwMode="auto">
          <a:xfrm>
            <a:off x="3000375" y="1643063"/>
            <a:ext cx="5100017" cy="830997"/>
          </a:xfrm>
          <a:prstGeom prst="rect">
            <a:avLst/>
          </a:prstGeom>
          <a:noFill/>
          <a:ln w="9525">
            <a:noFill/>
            <a:miter lim="800000"/>
            <a:headEnd/>
            <a:tailEnd/>
          </a:ln>
        </p:spPr>
        <p:txBody>
          <a:bodyPr wrap="square">
            <a:spAutoFit/>
          </a:bodyPr>
          <a:lstStyle/>
          <a:p>
            <a:r>
              <a:rPr lang="el-GR" sz="2400" b="1" dirty="0">
                <a:solidFill>
                  <a:srgbClr val="000066"/>
                </a:solidFill>
              </a:rPr>
              <a:t>Κανονική καμπύλη</a:t>
            </a:r>
          </a:p>
          <a:p>
            <a:r>
              <a:rPr lang="el-GR" sz="2400" dirty="0">
                <a:solidFill>
                  <a:srgbClr val="000066"/>
                </a:solidFill>
              </a:rPr>
              <a:t>Ομαλές συνθήκες στην αγορά</a:t>
            </a:r>
          </a:p>
        </p:txBody>
      </p:sp>
      <p:sp>
        <p:nvSpPr>
          <p:cNvPr id="15370" name="TextBox 25"/>
          <p:cNvSpPr txBox="1">
            <a:spLocks noChangeArrowheads="1"/>
          </p:cNvSpPr>
          <p:nvPr/>
        </p:nvSpPr>
        <p:spPr bwMode="auto">
          <a:xfrm>
            <a:off x="3000375" y="2928938"/>
            <a:ext cx="5748089" cy="830997"/>
          </a:xfrm>
          <a:prstGeom prst="rect">
            <a:avLst/>
          </a:prstGeom>
          <a:noFill/>
          <a:ln w="9525">
            <a:noFill/>
            <a:miter lim="800000"/>
            <a:headEnd/>
            <a:tailEnd/>
          </a:ln>
        </p:spPr>
        <p:txBody>
          <a:bodyPr wrap="square">
            <a:spAutoFit/>
          </a:bodyPr>
          <a:lstStyle/>
          <a:p>
            <a:r>
              <a:rPr lang="el-GR" sz="2400" b="1" dirty="0">
                <a:solidFill>
                  <a:srgbClr val="006600"/>
                </a:solidFill>
              </a:rPr>
              <a:t>Καμπύλη με έντονα θετική κλίση (</a:t>
            </a:r>
            <a:r>
              <a:rPr lang="en-US" sz="2400" b="1" dirty="0">
                <a:solidFill>
                  <a:srgbClr val="006600"/>
                </a:solidFill>
              </a:rPr>
              <a:t>steep)</a:t>
            </a:r>
            <a:endParaRPr lang="el-GR" sz="2400" b="1" dirty="0">
              <a:solidFill>
                <a:srgbClr val="006600"/>
              </a:solidFill>
            </a:endParaRPr>
          </a:p>
          <a:p>
            <a:r>
              <a:rPr lang="el-GR" sz="2400" dirty="0">
                <a:solidFill>
                  <a:srgbClr val="006600"/>
                </a:solidFill>
              </a:rPr>
              <a:t>Έναρξη ταχείας οικονομικής ανάπτυξης</a:t>
            </a:r>
          </a:p>
        </p:txBody>
      </p:sp>
      <p:sp>
        <p:nvSpPr>
          <p:cNvPr id="15371" name="TextBox 26"/>
          <p:cNvSpPr txBox="1">
            <a:spLocks noChangeArrowheads="1"/>
          </p:cNvSpPr>
          <p:nvPr/>
        </p:nvSpPr>
        <p:spPr bwMode="auto">
          <a:xfrm>
            <a:off x="3000375" y="4143375"/>
            <a:ext cx="5748089" cy="830997"/>
          </a:xfrm>
          <a:prstGeom prst="rect">
            <a:avLst/>
          </a:prstGeom>
          <a:noFill/>
          <a:ln w="9525">
            <a:noFill/>
            <a:miter lim="800000"/>
            <a:headEnd/>
            <a:tailEnd/>
          </a:ln>
        </p:spPr>
        <p:txBody>
          <a:bodyPr wrap="square">
            <a:spAutoFit/>
          </a:bodyPr>
          <a:lstStyle/>
          <a:p>
            <a:r>
              <a:rPr lang="el-GR" sz="2400" b="1" dirty="0">
                <a:solidFill>
                  <a:srgbClr val="7030A0"/>
                </a:solidFill>
              </a:rPr>
              <a:t>Καμπύλη με αρνητική κλίση</a:t>
            </a:r>
          </a:p>
          <a:p>
            <a:r>
              <a:rPr lang="el-GR" sz="2400" dirty="0">
                <a:solidFill>
                  <a:srgbClr val="7030A0"/>
                </a:solidFill>
              </a:rPr>
              <a:t>Η οικονομία εισέρχεται σε φάση ύφεσης</a:t>
            </a:r>
          </a:p>
        </p:txBody>
      </p:sp>
      <p:sp>
        <p:nvSpPr>
          <p:cNvPr id="15372" name="TextBox 27"/>
          <p:cNvSpPr txBox="1">
            <a:spLocks noChangeArrowheads="1"/>
          </p:cNvSpPr>
          <p:nvPr/>
        </p:nvSpPr>
        <p:spPr bwMode="auto">
          <a:xfrm>
            <a:off x="3000374" y="5429250"/>
            <a:ext cx="5892105" cy="830997"/>
          </a:xfrm>
          <a:prstGeom prst="rect">
            <a:avLst/>
          </a:prstGeom>
          <a:noFill/>
          <a:ln w="9525">
            <a:noFill/>
            <a:miter lim="800000"/>
            <a:headEnd/>
            <a:tailEnd/>
          </a:ln>
        </p:spPr>
        <p:txBody>
          <a:bodyPr wrap="square">
            <a:spAutoFit/>
          </a:bodyPr>
          <a:lstStyle/>
          <a:p>
            <a:r>
              <a:rPr lang="el-GR" sz="2400" b="1" dirty="0">
                <a:solidFill>
                  <a:srgbClr val="FF0066"/>
                </a:solidFill>
              </a:rPr>
              <a:t>Επίπεδη καμπύλη</a:t>
            </a:r>
          </a:p>
          <a:p>
            <a:r>
              <a:rPr lang="el-GR" sz="2400" dirty="0">
                <a:solidFill>
                  <a:srgbClr val="FF0066"/>
                </a:solidFill>
              </a:rPr>
              <a:t>Ανάμεικτες τάσεις για την οικονομία</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8" name="Rectangle 100"/>
          <p:cNvSpPr>
            <a:spLocks noChangeArrowheads="1"/>
          </p:cNvSpPr>
          <p:nvPr/>
        </p:nvSpPr>
        <p:spPr bwMode="auto">
          <a:xfrm>
            <a:off x="685800" y="260648"/>
            <a:ext cx="7772400" cy="64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r>
              <a:rPr lang="el-GR" altLang="el-GR" sz="3600" b="1" dirty="0">
                <a:latin typeface="+mn-lt"/>
              </a:rPr>
              <a:t>ΒΑΣΙΚΕΣ ΛΟΓΙΣΤΙΚΕΣ ΕΝΝΟΙΕΣ</a:t>
            </a:r>
            <a:br>
              <a:rPr lang="el-GR" altLang="el-GR" sz="3600" b="1" dirty="0">
                <a:latin typeface="+mn-lt"/>
              </a:rPr>
            </a:br>
            <a:r>
              <a:rPr lang="el-GR" altLang="el-GR" sz="3600" b="1" dirty="0">
                <a:latin typeface="+mn-lt"/>
              </a:rPr>
              <a:t>(ΠΑΡΑΔΟΧΕΣ </a:t>
            </a:r>
            <a:r>
              <a:rPr lang="en-US" altLang="el-GR" sz="3600" b="1" dirty="0" smtClean="0">
                <a:latin typeface="+mn-lt"/>
              </a:rPr>
              <a:t> </a:t>
            </a:r>
            <a:r>
              <a:rPr lang="el-GR" altLang="el-GR" sz="3600" b="1" dirty="0" smtClean="0">
                <a:latin typeface="+mn-lt"/>
              </a:rPr>
              <a:t>ή</a:t>
            </a:r>
            <a:r>
              <a:rPr lang="en-US" altLang="el-GR" sz="3600" b="1" dirty="0" smtClean="0">
                <a:latin typeface="+mn-lt"/>
              </a:rPr>
              <a:t> </a:t>
            </a:r>
            <a:r>
              <a:rPr lang="el-GR" altLang="el-GR" sz="3600" b="1" dirty="0" smtClean="0">
                <a:latin typeface="+mn-lt"/>
              </a:rPr>
              <a:t>ΥΠΟΘΕΣΕΙΣ</a:t>
            </a:r>
            <a:r>
              <a:rPr lang="el-GR" altLang="el-GR" sz="3600" b="1" dirty="0">
                <a:latin typeface="+mn-lt"/>
              </a:rPr>
              <a:t>)</a:t>
            </a:r>
            <a:endParaRPr lang="el-GR" altLang="el-GR" sz="3600" dirty="0">
              <a:latin typeface="+mn-lt"/>
            </a:endParaRPr>
          </a:p>
        </p:txBody>
      </p:sp>
      <p:sp>
        <p:nvSpPr>
          <p:cNvPr id="2149" name="Text Box 101"/>
          <p:cNvSpPr txBox="1">
            <a:spLocks noChangeArrowheads="1"/>
          </p:cNvSpPr>
          <p:nvPr/>
        </p:nvSpPr>
        <p:spPr bwMode="auto">
          <a:xfrm>
            <a:off x="700336" y="1124744"/>
            <a:ext cx="714826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l-GR" altLang="el-GR" sz="2000" b="1" dirty="0"/>
              <a:t>ΓΕΝΙΚΑ ΑΠΟΔΕΚΤΕΣ ΑΡΧΕΣ ΤΗΣ ΛΟΓΙΣΤΙΚΗΣ</a:t>
            </a:r>
            <a:endParaRPr lang="el-GR" altLang="el-GR" sz="1800" b="1" dirty="0"/>
          </a:p>
        </p:txBody>
      </p:sp>
      <p:sp>
        <p:nvSpPr>
          <p:cNvPr id="2150" name="Text Box 102"/>
          <p:cNvSpPr txBox="1">
            <a:spLocks noChangeArrowheads="1"/>
          </p:cNvSpPr>
          <p:nvPr/>
        </p:nvSpPr>
        <p:spPr bwMode="auto">
          <a:xfrm>
            <a:off x="0" y="1556792"/>
            <a:ext cx="9144000"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el-GR" altLang="el-GR" sz="2200" dirty="0" smtClean="0"/>
              <a:t>Η </a:t>
            </a:r>
            <a:r>
              <a:rPr lang="el-GR" altLang="el-GR" sz="2200" dirty="0"/>
              <a:t>ΕΝΝΟΙΑ ΤΗΣ ΛΟΓΙΣΤΙΚΗΣ ΜΟΝΑΔΑΣ </a:t>
            </a:r>
            <a:r>
              <a:rPr lang="el-GR" altLang="el-GR" sz="2200" dirty="0" smtClean="0"/>
              <a:t>(παραδοχή ξεχωριστής </a:t>
            </a:r>
          </a:p>
          <a:p>
            <a:pPr marL="457200" indent="-457200" algn="just"/>
            <a:r>
              <a:rPr lang="el-GR" altLang="el-GR" sz="2200" dirty="0" smtClean="0"/>
              <a:t>	οντότητας)</a:t>
            </a:r>
            <a:endParaRPr lang="el-GR" altLang="el-GR" sz="2200" dirty="0"/>
          </a:p>
          <a:p>
            <a:pPr algn="just"/>
            <a:r>
              <a:rPr lang="el-GR" altLang="el-GR" sz="2200" dirty="0"/>
              <a:t>2.   Η ΥΠΟΘΕΣΗ ΤΗΣ ΣΥΝΕΧΕΙΑΣ ΤΩΝ ΕΡΓΑΣΙΩΝ</a:t>
            </a:r>
          </a:p>
          <a:p>
            <a:pPr algn="just"/>
            <a:r>
              <a:rPr lang="el-GR" altLang="el-GR" sz="2200" dirty="0"/>
              <a:t>3.   Η ΑΡΧΗ ΤΩΝ ΛΟΓΙΣΤΙΚΩΝ ΠΕΡΙΟΔΩΝ</a:t>
            </a:r>
          </a:p>
          <a:p>
            <a:pPr algn="just"/>
            <a:r>
              <a:rPr lang="el-GR" altLang="el-GR" sz="2200" dirty="0"/>
              <a:t>4.   Η ΑΡΧΗ ΤΗΣ ΧΡΗΜΑΤΙΚΗΣ ΜΟΝΑΔΟΣ</a:t>
            </a:r>
          </a:p>
          <a:p>
            <a:pPr algn="just"/>
            <a:r>
              <a:rPr lang="el-GR" altLang="el-GR" sz="2200" dirty="0"/>
              <a:t>5.   Η ΑΡΧΗ ΤΗΣ ΑΝΤΙΚΕΙΜΕΝΙΚΟΤΗΤΑΣ</a:t>
            </a:r>
          </a:p>
          <a:p>
            <a:pPr algn="just"/>
            <a:r>
              <a:rPr lang="el-GR" altLang="el-GR" sz="2200" dirty="0"/>
              <a:t>6.   Η ΑΡΧΗ ΤΟΥ ΚΟΣΤΟΥΣ </a:t>
            </a:r>
            <a:r>
              <a:rPr lang="el-GR" altLang="el-GR" sz="2200" dirty="0" smtClean="0"/>
              <a:t>(αποτίμηση περιουσιακών στοιχείων)</a:t>
            </a:r>
            <a:endParaRPr lang="el-GR" altLang="el-GR" sz="2200" dirty="0"/>
          </a:p>
          <a:p>
            <a:pPr marL="457200" indent="-457200" algn="just">
              <a:buAutoNum type="arabicPeriod" startAt="7"/>
            </a:pPr>
            <a:r>
              <a:rPr lang="el-GR" altLang="el-GR" sz="2200" dirty="0" smtClean="0"/>
              <a:t>Η </a:t>
            </a:r>
            <a:r>
              <a:rPr lang="el-GR" altLang="el-GR" sz="2200" dirty="0"/>
              <a:t>ΑΡΧΗ ΤΗΣ ΠΡΑΓΜΑΤΟΠΟΙΗΣΗΣ </a:t>
            </a:r>
            <a:r>
              <a:rPr lang="el-GR" altLang="el-GR" sz="2200" dirty="0" smtClean="0"/>
              <a:t>(μέτρηση εσόδων)</a:t>
            </a:r>
          </a:p>
          <a:p>
            <a:pPr marL="457200" indent="-457200" algn="just">
              <a:buAutoNum type="arabicPeriod" startAt="7"/>
            </a:pPr>
            <a:r>
              <a:rPr lang="el-GR" altLang="el-GR" sz="2200" dirty="0" smtClean="0"/>
              <a:t>Η </a:t>
            </a:r>
            <a:r>
              <a:rPr lang="el-GR" altLang="el-GR" sz="2200" dirty="0"/>
              <a:t>ΑΡΧΗ ΤΟΥ ΑΝΤΙΣΤΟΙΧΙΣΗΣ </a:t>
            </a:r>
            <a:r>
              <a:rPr lang="el-GR" altLang="el-GR" sz="2200" dirty="0" smtClean="0"/>
              <a:t>(μέτρηση εξόδων και έσοδα</a:t>
            </a:r>
            <a:r>
              <a:rPr lang="el-GR" altLang="el-GR" sz="2200" b="1" dirty="0" smtClean="0"/>
              <a:t> μείον </a:t>
            </a:r>
            <a:r>
              <a:rPr lang="el-GR" altLang="el-GR" sz="2200" dirty="0" smtClean="0"/>
              <a:t>έξοδα </a:t>
            </a:r>
            <a:r>
              <a:rPr lang="el-GR" altLang="el-GR" sz="2200" b="1" dirty="0" smtClean="0"/>
              <a:t>ίσον</a:t>
            </a:r>
            <a:r>
              <a:rPr lang="el-GR" altLang="el-GR" sz="2200" dirty="0" smtClean="0"/>
              <a:t> κέρδος)</a:t>
            </a:r>
            <a:endParaRPr lang="el-GR" altLang="el-GR" sz="2200" dirty="0"/>
          </a:p>
          <a:p>
            <a:pPr algn="just"/>
            <a:r>
              <a:rPr lang="el-GR" altLang="el-GR" sz="2200" dirty="0"/>
              <a:t>9.   Η ΑΡΧΗ ΤΗΣ ΣΥΝΕΠΕΙΑΣ</a:t>
            </a:r>
          </a:p>
          <a:p>
            <a:pPr algn="just"/>
            <a:r>
              <a:rPr lang="el-GR" altLang="el-GR" sz="2200" dirty="0"/>
              <a:t>10. Η ΑΡΧΗΤΗΣ ΓΝΩΣΤΟΠΟΙΗΣΗΣ </a:t>
            </a:r>
          </a:p>
          <a:p>
            <a:pPr algn="just"/>
            <a:r>
              <a:rPr lang="el-GR" altLang="el-GR" sz="2200" dirty="0"/>
              <a:t>11. Η ΑΡΧΗ  ΤΗΣ ΣΗΜΑΝΤΙΚΟΤΗΤΑΣ</a:t>
            </a:r>
          </a:p>
          <a:p>
            <a:pPr algn="just"/>
            <a:r>
              <a:rPr lang="el-GR" altLang="el-GR" sz="2200" dirty="0"/>
              <a:t>12. Η ΑΡΧΗ ΤΗΣ ΣΥΝΤΗΡΗΤΙΚΟΤΗΤΑΣ</a:t>
            </a:r>
          </a:p>
        </p:txBody>
      </p:sp>
    </p:spTree>
    <p:extLst>
      <p:ext uri="{BB962C8B-B14F-4D97-AF65-F5344CB8AC3E}">
        <p14:creationId xmlns:p14="http://schemas.microsoft.com/office/powerpoint/2010/main" xmlns="" val="1939023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908050"/>
          </a:xfrm>
        </p:spPr>
        <p:txBody>
          <a:bodyPr/>
          <a:lstStyle/>
          <a:p>
            <a:r>
              <a:rPr lang="el-GR" sz="3000" b="1" dirty="0"/>
              <a:t>Ο </a:t>
            </a:r>
            <a:r>
              <a:rPr lang="el-GR" sz="3000" b="1" dirty="0" smtClean="0"/>
              <a:t>Ρόλος</a:t>
            </a:r>
            <a:r>
              <a:rPr lang="el-GR" sz="3000" b="1" dirty="0" smtClean="0">
                <a:cs typeface="Times New Roman" pitchFamily="18" charset="0"/>
              </a:rPr>
              <a:t> </a:t>
            </a:r>
            <a:r>
              <a:rPr lang="el-GR" sz="3000" b="1" dirty="0">
                <a:cs typeface="Times New Roman" pitchFamily="18" charset="0"/>
              </a:rPr>
              <a:t>των Χρηματοοικονομικών Ιδρυμάτων</a:t>
            </a:r>
            <a:endParaRPr lang="en-GB" sz="3000" b="1" dirty="0">
              <a:cs typeface="Times New Roman" pitchFamily="18" charset="0"/>
            </a:endParaRPr>
          </a:p>
        </p:txBody>
      </p:sp>
      <p:sp>
        <p:nvSpPr>
          <p:cNvPr id="70659" name="Rectangle 3"/>
          <p:cNvSpPr>
            <a:spLocks noGrp="1" noChangeArrowheads="1"/>
          </p:cNvSpPr>
          <p:nvPr>
            <p:ph type="body" idx="1"/>
          </p:nvPr>
        </p:nvSpPr>
        <p:spPr>
          <a:xfrm>
            <a:off x="0" y="764704"/>
            <a:ext cx="9144000" cy="6093295"/>
          </a:xfrm>
        </p:spPr>
        <p:txBody>
          <a:bodyPr/>
          <a:lstStyle/>
          <a:p>
            <a:pPr algn="just"/>
            <a:r>
              <a:rPr lang="el-GR" sz="2400" dirty="0">
                <a:cs typeface="Times New Roman" pitchFamily="18" charset="0"/>
              </a:rPr>
              <a:t>Συνέπεια της διαμεσολάβηση</a:t>
            </a:r>
            <a:r>
              <a:rPr lang="el-GR" sz="2400" dirty="0"/>
              <a:t>ς</a:t>
            </a:r>
            <a:r>
              <a:rPr lang="el-GR" sz="2400" dirty="0">
                <a:cs typeface="Times New Roman" pitchFamily="18" charset="0"/>
              </a:rPr>
              <a:t> είναι οι υψηλότεροι λόγοι δανειακών προς ίδια κεφάλαια που παρουσιάζουν τα </a:t>
            </a:r>
            <a:r>
              <a:rPr lang="el-GR" sz="2400" dirty="0" smtClean="0">
                <a:cs typeface="Times New Roman" pitchFamily="18" charset="0"/>
              </a:rPr>
              <a:t>Χ.Ι. </a:t>
            </a:r>
            <a:r>
              <a:rPr lang="el-GR" sz="2400" dirty="0">
                <a:cs typeface="Times New Roman" pitchFamily="18" charset="0"/>
              </a:rPr>
              <a:t>σε σύγκριση με τις επιχειρήσεις των  υπόλοιπων κλάδων της οικονομίας</a:t>
            </a:r>
            <a:r>
              <a:rPr lang="el-GR" sz="2400" dirty="0"/>
              <a:t>.</a:t>
            </a:r>
            <a:r>
              <a:rPr lang="en-GB" sz="2400" dirty="0"/>
              <a:t> </a:t>
            </a:r>
            <a:endParaRPr lang="el-GR" sz="2400" dirty="0"/>
          </a:p>
          <a:p>
            <a:endParaRPr lang="en-GB" sz="2400" dirty="0">
              <a:latin typeface="Comic Sans MS" pitchFamily="66" charset="0"/>
            </a:endParaRPr>
          </a:p>
        </p:txBody>
      </p:sp>
      <p:pic>
        <p:nvPicPr>
          <p:cNvPr id="70660" name="Picture 4"/>
          <p:cNvPicPr>
            <a:picLocks noChangeAspect="1" noChangeArrowheads="1"/>
          </p:cNvPicPr>
          <p:nvPr/>
        </p:nvPicPr>
        <p:blipFill>
          <a:blip r:embed="rId2" cstate="print"/>
          <a:srcRect/>
          <a:stretch>
            <a:fillRect/>
          </a:stretch>
        </p:blipFill>
        <p:spPr bwMode="auto">
          <a:xfrm>
            <a:off x="0" y="2060848"/>
            <a:ext cx="9144000" cy="47971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7813"/>
            <a:ext cx="8229600" cy="1008062"/>
          </a:xfrm>
        </p:spPr>
        <p:txBody>
          <a:bodyPr/>
          <a:lstStyle/>
          <a:p>
            <a:r>
              <a:rPr lang="el-GR" b="1" dirty="0" smtClean="0">
                <a:solidFill>
                  <a:srgbClr val="FF0066"/>
                </a:solidFill>
              </a:rPr>
              <a:t>Είδη επιτοκίων</a:t>
            </a:r>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16388"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5.1</a:t>
            </a:r>
          </a:p>
        </p:txBody>
      </p:sp>
      <p:sp>
        <p:nvSpPr>
          <p:cNvPr id="16389" name="Content Placeholder 2"/>
          <p:cNvSpPr>
            <a:spLocks noGrp="1"/>
          </p:cNvSpPr>
          <p:nvPr>
            <p:ph idx="1"/>
          </p:nvPr>
        </p:nvSpPr>
        <p:spPr>
          <a:xfrm>
            <a:off x="457200" y="1357313"/>
            <a:ext cx="8229600" cy="5072062"/>
          </a:xfrm>
        </p:spPr>
        <p:txBody>
          <a:bodyPr>
            <a:normAutofit/>
          </a:bodyPr>
          <a:lstStyle/>
          <a:p>
            <a:pPr>
              <a:lnSpc>
                <a:spcPct val="150000"/>
              </a:lnSpc>
              <a:spcBef>
                <a:spcPts val="1800"/>
              </a:spcBef>
            </a:pPr>
            <a:r>
              <a:rPr lang="el-GR" sz="2800" dirty="0" smtClean="0"/>
              <a:t>Επιτόκια βάσης</a:t>
            </a:r>
          </a:p>
          <a:p>
            <a:pPr>
              <a:lnSpc>
                <a:spcPct val="150000"/>
              </a:lnSpc>
              <a:spcBef>
                <a:spcPts val="1800"/>
              </a:spcBef>
            </a:pPr>
            <a:r>
              <a:rPr lang="el-GR" sz="2800" dirty="0" smtClean="0"/>
              <a:t>Σταθερό επιτόκιο</a:t>
            </a:r>
          </a:p>
          <a:p>
            <a:pPr>
              <a:lnSpc>
                <a:spcPct val="150000"/>
              </a:lnSpc>
              <a:spcBef>
                <a:spcPts val="1800"/>
              </a:spcBef>
            </a:pPr>
            <a:r>
              <a:rPr lang="el-GR" sz="2800" dirty="0" smtClean="0"/>
              <a:t>Κυμαινόμενο επιτόκιο</a:t>
            </a:r>
          </a:p>
          <a:p>
            <a:pPr>
              <a:lnSpc>
                <a:spcPct val="150000"/>
              </a:lnSpc>
              <a:spcBef>
                <a:spcPts val="1800"/>
              </a:spcBef>
            </a:pPr>
            <a:r>
              <a:rPr lang="el-GR" sz="2800" dirty="0" smtClean="0"/>
              <a:t>Αναπροσαρμοζόμενο επιτόκιο</a:t>
            </a:r>
          </a:p>
          <a:p>
            <a:pPr>
              <a:lnSpc>
                <a:spcPct val="150000"/>
              </a:lnSpc>
              <a:spcBef>
                <a:spcPts val="1800"/>
              </a:spcBef>
            </a:pPr>
            <a:r>
              <a:rPr lang="el-GR" sz="2800" dirty="0" smtClean="0"/>
              <a:t>Κυμαινόμενο </a:t>
            </a:r>
            <a:r>
              <a:rPr lang="en-US" sz="2800" dirty="0" smtClean="0"/>
              <a:t>vs </a:t>
            </a:r>
            <a:r>
              <a:rPr lang="el-GR" sz="2800" dirty="0" smtClean="0"/>
              <a:t>αναπροσαρμοζόμενου επιτοκίου</a:t>
            </a:r>
          </a:p>
        </p:txBody>
      </p:sp>
    </p:spTree>
  </p:cSld>
  <p:clrMapOvr>
    <a:masterClrMapping/>
  </p:clrMapOvr>
  <p:transition spd="slow">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152400" y="2781300"/>
            <a:ext cx="8668072" cy="1357313"/>
          </a:xfrm>
          <a:prstGeom prst="rect">
            <a:avLst/>
          </a:prstGeom>
          <a:noFill/>
          <a:ln w="9525">
            <a:noFill/>
            <a:miter lim="800000"/>
            <a:headEnd/>
            <a:tailEnd/>
          </a:ln>
          <a:effectLst/>
        </p:spPr>
        <p:txBody>
          <a:bodyPr anchor="ctr"/>
          <a:lstStyle/>
          <a:p>
            <a:pPr algn="ctr"/>
            <a:r>
              <a:rPr lang="el-GR" sz="3600" b="1" dirty="0">
                <a:solidFill>
                  <a:srgbClr val="800000"/>
                </a:solidFill>
                <a:latin typeface="Arial Narrow" pitchFamily="34" charset="0"/>
                <a:cs typeface="Arial" pitchFamily="34" charset="0"/>
              </a:rPr>
              <a:t>ΚΟΣΤΟΛΟΓΗΣΗ </a:t>
            </a:r>
            <a:br>
              <a:rPr lang="el-GR" sz="3600" b="1" dirty="0">
                <a:solidFill>
                  <a:srgbClr val="800000"/>
                </a:solidFill>
                <a:latin typeface="Arial Narrow" pitchFamily="34" charset="0"/>
                <a:cs typeface="Arial" pitchFamily="34" charset="0"/>
              </a:rPr>
            </a:br>
            <a:r>
              <a:rPr lang="el-GR" sz="3600" b="1" dirty="0">
                <a:solidFill>
                  <a:srgbClr val="800000"/>
                </a:solidFill>
                <a:latin typeface="Arial Narrow" pitchFamily="34" charset="0"/>
                <a:cs typeface="Arial" pitchFamily="34" charset="0"/>
              </a:rPr>
              <a:t>ΤΡΑΠΕΖΙΚΩΝ ΠΡΟΪΟΝΤΩΝ ΚΑΙ </a:t>
            </a:r>
            <a:r>
              <a:rPr lang="el-GR" sz="3600" b="1" dirty="0" smtClean="0">
                <a:solidFill>
                  <a:srgbClr val="800000"/>
                </a:solidFill>
                <a:latin typeface="Arial Narrow" pitchFamily="34" charset="0"/>
                <a:cs typeface="Arial" pitchFamily="34" charset="0"/>
              </a:rPr>
              <a:t>ΥΠΗΡΕΣΙΩΝ</a:t>
            </a:r>
            <a:endParaRPr lang="el-GR" sz="3600" b="1" dirty="0">
              <a:solidFill>
                <a:srgbClr val="800000"/>
              </a:solidFill>
              <a:latin typeface="Arial Narrow"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1520" y="277813"/>
            <a:ext cx="8640960" cy="1008062"/>
          </a:xfrm>
        </p:spPr>
        <p:txBody>
          <a:bodyPr>
            <a:normAutofit fontScale="90000"/>
          </a:bodyPr>
          <a:lstStyle/>
          <a:p>
            <a:r>
              <a:rPr lang="el-GR" b="1" dirty="0" smtClean="0">
                <a:solidFill>
                  <a:srgbClr val="FF0066"/>
                </a:solidFill>
              </a:rPr>
              <a:t>Επιτόκια βάσης</a:t>
            </a:r>
            <a:br>
              <a:rPr lang="el-GR" b="1" dirty="0" smtClean="0">
                <a:solidFill>
                  <a:srgbClr val="FF0066"/>
                </a:solidFill>
              </a:rPr>
            </a:br>
            <a:r>
              <a:rPr lang="en-US" b="1" dirty="0" smtClean="0">
                <a:solidFill>
                  <a:srgbClr val="FF0066"/>
                </a:solidFill>
              </a:rPr>
              <a:t>Base rates</a:t>
            </a:r>
            <a:endParaRPr lang="el-GR" b="1" dirty="0" smtClean="0">
              <a:solidFill>
                <a:srgbClr val="FF0066"/>
              </a:solidFill>
            </a:endParaRPr>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6148"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5.</a:t>
            </a:r>
            <a:r>
              <a:rPr lang="en-US" sz="800" dirty="0"/>
              <a:t>2</a:t>
            </a:r>
            <a:endParaRPr lang="el-GR" sz="800" dirty="0"/>
          </a:p>
        </p:txBody>
      </p:sp>
      <p:sp>
        <p:nvSpPr>
          <p:cNvPr id="6149" name="Content Placeholder 2"/>
          <p:cNvSpPr>
            <a:spLocks noGrp="1"/>
          </p:cNvSpPr>
          <p:nvPr>
            <p:ph idx="1"/>
          </p:nvPr>
        </p:nvSpPr>
        <p:spPr>
          <a:xfrm>
            <a:off x="323528" y="1357313"/>
            <a:ext cx="8363272" cy="5072062"/>
          </a:xfrm>
        </p:spPr>
        <p:txBody>
          <a:bodyPr>
            <a:normAutofit/>
          </a:bodyPr>
          <a:lstStyle/>
          <a:p>
            <a:pPr marL="0" indent="0" algn="just">
              <a:lnSpc>
                <a:spcPct val="150000"/>
              </a:lnSpc>
              <a:spcBef>
                <a:spcPts val="2400"/>
              </a:spcBef>
              <a:buFont typeface="Wingdings" pitchFamily="2" charset="2"/>
              <a:buNone/>
            </a:pPr>
            <a:r>
              <a:rPr lang="el-GR" sz="2800" dirty="0" smtClean="0"/>
              <a:t>Καλούμε τα επιτόκια που χρησιμοποιούνται ως βάση αναφοράς για την τιμολόγηση των τραπεζικών προϊόντων.</a:t>
            </a:r>
          </a:p>
          <a:p>
            <a:pPr marL="0" indent="0" algn="just">
              <a:lnSpc>
                <a:spcPct val="150000"/>
              </a:lnSpc>
              <a:spcBef>
                <a:spcPts val="2400"/>
              </a:spcBef>
              <a:buFont typeface="Wingdings" pitchFamily="2" charset="2"/>
              <a:buNone/>
            </a:pPr>
            <a:r>
              <a:rPr lang="el-GR" sz="2800" dirty="0" smtClean="0"/>
              <a:t>Τέτοια είναι κυρίως τα επιτόκια </a:t>
            </a:r>
            <a:r>
              <a:rPr lang="en-US" sz="2800" dirty="0" smtClean="0"/>
              <a:t>Euribor </a:t>
            </a:r>
            <a:r>
              <a:rPr lang="el-GR" sz="2800" dirty="0" smtClean="0"/>
              <a:t>και</a:t>
            </a:r>
            <a:r>
              <a:rPr lang="en-US" sz="2800" dirty="0" smtClean="0"/>
              <a:t>l libor</a:t>
            </a:r>
            <a:r>
              <a:rPr lang="el-GR" sz="2800" dirty="0" smtClean="0"/>
              <a:t> για διάρκειες δανείων μέχρι ένα χρόνο και τα επιτόκια των </a:t>
            </a:r>
            <a:r>
              <a:rPr lang="en-US" sz="2800" dirty="0" smtClean="0"/>
              <a:t>swaps </a:t>
            </a:r>
            <a:r>
              <a:rPr lang="el-GR" sz="2800" dirty="0" smtClean="0"/>
              <a:t>για διάρκειες που ξεπερνούν το ένα έτος.</a:t>
            </a:r>
          </a:p>
        </p:txBody>
      </p:sp>
    </p:spTree>
  </p:cSld>
  <p:clrMapOvr>
    <a:masterClrMapping/>
  </p:clrMapOvr>
  <p:transition spd="slow">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7813"/>
            <a:ext cx="8229600" cy="1008062"/>
          </a:xfrm>
        </p:spPr>
        <p:txBody>
          <a:bodyPr>
            <a:normAutofit/>
          </a:bodyPr>
          <a:lstStyle/>
          <a:p>
            <a:r>
              <a:rPr lang="el-GR" b="1" dirty="0" smtClean="0">
                <a:solidFill>
                  <a:srgbClr val="0000FF"/>
                </a:solidFill>
              </a:rPr>
              <a:t>Σταθερό επιτόκιο</a:t>
            </a:r>
            <a:r>
              <a:rPr lang="en-US" b="1" dirty="0" smtClean="0">
                <a:solidFill>
                  <a:srgbClr val="0000FF"/>
                </a:solidFill>
              </a:rPr>
              <a:t> Fixed rate</a:t>
            </a:r>
            <a:endParaRPr lang="el-GR" b="1" dirty="0" smtClean="0">
              <a:solidFill>
                <a:srgbClr val="0000FF"/>
              </a:solidFill>
            </a:endParaRPr>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7172"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5.3</a:t>
            </a:r>
          </a:p>
        </p:txBody>
      </p:sp>
      <p:sp>
        <p:nvSpPr>
          <p:cNvPr id="7173" name="Content Placeholder 2"/>
          <p:cNvSpPr>
            <a:spLocks noGrp="1"/>
          </p:cNvSpPr>
          <p:nvPr>
            <p:ph idx="1"/>
          </p:nvPr>
        </p:nvSpPr>
        <p:spPr>
          <a:xfrm>
            <a:off x="457200" y="1357313"/>
            <a:ext cx="8229600" cy="5072062"/>
          </a:xfrm>
        </p:spPr>
        <p:txBody>
          <a:bodyPr>
            <a:normAutofit/>
          </a:bodyPr>
          <a:lstStyle/>
          <a:p>
            <a:pPr marL="0" indent="0" algn="just">
              <a:spcBef>
                <a:spcPts val="1800"/>
              </a:spcBef>
              <a:buFont typeface="Wingdings" pitchFamily="2" charset="2"/>
              <a:buNone/>
            </a:pPr>
            <a:r>
              <a:rPr lang="el-GR" sz="2800" dirty="0" smtClean="0"/>
              <a:t>Είναι  συμβατικό επιτόκιο που παραμένει αμετάβλητο για μέρος ή για όλη τη διάρκεια ζωής ενός τοκοφόρου στοιχείου.</a:t>
            </a:r>
          </a:p>
          <a:p>
            <a:pPr marL="0" indent="0" algn="just">
              <a:spcBef>
                <a:spcPts val="1800"/>
              </a:spcBef>
              <a:buFont typeface="Wingdings" pitchFamily="2" charset="2"/>
              <a:buNone/>
            </a:pPr>
            <a:r>
              <a:rPr lang="el-GR" sz="2800" dirty="0" smtClean="0"/>
              <a:t>π.χ. ένα δάνειο 15 ετών όπου το συμβατικό επιτόκιο είναι σταθερό 6% για τα 5 πρώτα χρόνια.</a:t>
            </a:r>
          </a:p>
          <a:p>
            <a:pPr marL="0" indent="0" algn="just">
              <a:spcBef>
                <a:spcPts val="1800"/>
              </a:spcBef>
              <a:buFont typeface="Wingdings" pitchFamily="2" charset="2"/>
              <a:buNone/>
            </a:pPr>
            <a:r>
              <a:rPr lang="el-GR" sz="2800" dirty="0" smtClean="0"/>
              <a:t>Στο τέλος των 5 ετών, ο πελάτης έχει τη δυνατότητα να επιλέξει για τα επόμενα χρόνια είτε σταθερό είτε κυμαινόμενο.</a:t>
            </a:r>
          </a:p>
        </p:txBody>
      </p:sp>
    </p:spTree>
  </p:cSld>
  <p:clrMapOvr>
    <a:masterClrMapping/>
  </p:clrMapOvr>
  <p:transition spd="slow">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7813"/>
            <a:ext cx="9144000" cy="1008062"/>
          </a:xfrm>
        </p:spPr>
        <p:txBody>
          <a:bodyPr>
            <a:normAutofit/>
          </a:bodyPr>
          <a:lstStyle/>
          <a:p>
            <a:r>
              <a:rPr lang="el-GR" b="1" dirty="0" smtClean="0">
                <a:solidFill>
                  <a:srgbClr val="006600"/>
                </a:solidFill>
              </a:rPr>
              <a:t>Κυμαινόμενο επιτόκιο</a:t>
            </a:r>
            <a:r>
              <a:rPr lang="en-US" b="1" dirty="0" smtClean="0">
                <a:solidFill>
                  <a:srgbClr val="006600"/>
                </a:solidFill>
              </a:rPr>
              <a:t> Floating rate</a:t>
            </a:r>
            <a:endParaRPr lang="el-GR" b="1" dirty="0" smtClean="0">
              <a:solidFill>
                <a:srgbClr val="006600"/>
              </a:solidFill>
            </a:endParaRPr>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8196"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5.4</a:t>
            </a:r>
          </a:p>
        </p:txBody>
      </p:sp>
      <p:sp>
        <p:nvSpPr>
          <p:cNvPr id="8197" name="Content Placeholder 2"/>
          <p:cNvSpPr>
            <a:spLocks noGrp="1"/>
          </p:cNvSpPr>
          <p:nvPr>
            <p:ph idx="1"/>
          </p:nvPr>
        </p:nvSpPr>
        <p:spPr>
          <a:xfrm>
            <a:off x="251520" y="1357313"/>
            <a:ext cx="8435280" cy="5072062"/>
          </a:xfrm>
        </p:spPr>
        <p:txBody>
          <a:bodyPr>
            <a:normAutofit/>
          </a:bodyPr>
          <a:lstStyle/>
          <a:p>
            <a:pPr marL="0" indent="0" algn="just">
              <a:spcBef>
                <a:spcPts val="1800"/>
              </a:spcBef>
              <a:buFont typeface="Wingdings" pitchFamily="2" charset="2"/>
              <a:buNone/>
            </a:pPr>
            <a:r>
              <a:rPr lang="el-GR" sz="2800" dirty="0" smtClean="0"/>
              <a:t>Είναι  συμβατικό επιτόκιο που μεταβάλλεται παράλληλα με τη μεταβολή ενός επιτοκίου με το οποίο είναι συνδεδεμένο.</a:t>
            </a:r>
          </a:p>
          <a:p>
            <a:pPr marL="0" indent="0" algn="just">
              <a:spcBef>
                <a:spcPts val="1800"/>
              </a:spcBef>
              <a:buFont typeface="Wingdings" pitchFamily="2" charset="2"/>
              <a:buNone/>
            </a:pPr>
            <a:r>
              <a:rPr lang="el-GR" sz="2800" dirty="0" smtClean="0"/>
              <a:t>π.χ. καταναλωτικό δάνειο 3 χρόνων, που το συμβατικό του επιτόκιο είναι συνδεδεμένο με το </a:t>
            </a:r>
            <a:r>
              <a:rPr lang="en-US" sz="2800" dirty="0" smtClean="0"/>
              <a:t>Euribor </a:t>
            </a:r>
            <a:r>
              <a:rPr lang="el-GR" sz="2800" dirty="0" smtClean="0"/>
              <a:t>τριμήνου +6%.</a:t>
            </a:r>
          </a:p>
          <a:p>
            <a:pPr marL="0" indent="0" algn="just">
              <a:spcBef>
                <a:spcPts val="1800"/>
              </a:spcBef>
              <a:buFont typeface="Wingdings" pitchFamily="2" charset="2"/>
              <a:buNone/>
            </a:pPr>
            <a:r>
              <a:rPr lang="el-GR" sz="2800" dirty="0" smtClean="0"/>
              <a:t>Κυμαινόμενο θεωρείται, επίσης, και το επιτόκιο που μπορεί να μεταβληθεί μονομερώς από την τράπεζα.</a:t>
            </a:r>
          </a:p>
        </p:txBody>
      </p:sp>
    </p:spTree>
  </p:cSld>
  <p:clrMapOvr>
    <a:masterClrMapping/>
  </p:clrMapOvr>
  <p:transition spd="slow">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512" y="277813"/>
            <a:ext cx="8712968" cy="1008062"/>
          </a:xfrm>
        </p:spPr>
        <p:txBody>
          <a:bodyPr>
            <a:normAutofit fontScale="90000"/>
          </a:bodyPr>
          <a:lstStyle/>
          <a:p>
            <a:r>
              <a:rPr lang="el-GR" b="1" dirty="0" smtClean="0">
                <a:solidFill>
                  <a:srgbClr val="C00000"/>
                </a:solidFill>
              </a:rPr>
              <a:t>Αναπροσαρμοζόμενο επιτόκιο</a:t>
            </a:r>
            <a:br>
              <a:rPr lang="el-GR" b="1" dirty="0" smtClean="0">
                <a:solidFill>
                  <a:srgbClr val="C00000"/>
                </a:solidFill>
              </a:rPr>
            </a:br>
            <a:r>
              <a:rPr lang="en-US" b="1" dirty="0" smtClean="0">
                <a:solidFill>
                  <a:srgbClr val="C00000"/>
                </a:solidFill>
              </a:rPr>
              <a:t>Adjustable rate</a:t>
            </a:r>
            <a:endParaRPr lang="el-GR" b="1" dirty="0" smtClean="0">
              <a:solidFill>
                <a:srgbClr val="C00000"/>
              </a:solidFill>
            </a:endParaRPr>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9220"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5.5</a:t>
            </a:r>
          </a:p>
        </p:txBody>
      </p:sp>
      <p:sp>
        <p:nvSpPr>
          <p:cNvPr id="9221" name="Content Placeholder 2"/>
          <p:cNvSpPr>
            <a:spLocks noGrp="1"/>
          </p:cNvSpPr>
          <p:nvPr>
            <p:ph idx="1"/>
          </p:nvPr>
        </p:nvSpPr>
        <p:spPr>
          <a:xfrm>
            <a:off x="457200" y="1357313"/>
            <a:ext cx="8229600" cy="5072062"/>
          </a:xfrm>
        </p:spPr>
        <p:txBody>
          <a:bodyPr/>
          <a:lstStyle/>
          <a:p>
            <a:pPr marL="0" indent="0">
              <a:lnSpc>
                <a:spcPct val="150000"/>
              </a:lnSpc>
              <a:spcBef>
                <a:spcPts val="1800"/>
              </a:spcBef>
              <a:buFont typeface="Wingdings" pitchFamily="2" charset="2"/>
              <a:buNone/>
            </a:pPr>
            <a:endParaRPr lang="el-GR" sz="2400" dirty="0" smtClean="0"/>
          </a:p>
          <a:p>
            <a:pPr marL="0" indent="0">
              <a:spcBef>
                <a:spcPts val="1800"/>
              </a:spcBef>
              <a:buFont typeface="Wingdings" pitchFamily="2" charset="2"/>
              <a:buNone/>
            </a:pPr>
            <a:r>
              <a:rPr lang="el-GR" sz="2400" dirty="0" smtClean="0"/>
              <a:t>Πρόκειται για συμβατικό επιτόκιο που αλλάζει στο τέλος προκαθορισμένων διαστημάτων, με βάση ένα επιτόκιο αναφοράς.</a:t>
            </a:r>
          </a:p>
          <a:p>
            <a:pPr marL="0" indent="0">
              <a:spcBef>
                <a:spcPts val="1800"/>
              </a:spcBef>
              <a:buFont typeface="Wingdings" pitchFamily="2" charset="2"/>
              <a:buNone/>
            </a:pPr>
            <a:r>
              <a:rPr lang="el-GR" sz="2400" dirty="0" smtClean="0"/>
              <a:t>π.χ. ένα επιχειρηματικό δάνειο 10 ετών όπου το επιτόκιό του αλλάζει κάθε 3 μήνες βασιζόμενο στο </a:t>
            </a:r>
            <a:r>
              <a:rPr lang="en-US" sz="2400" dirty="0" smtClean="0"/>
              <a:t>Euribor </a:t>
            </a:r>
            <a:r>
              <a:rPr lang="el-GR" sz="2400" dirty="0" smtClean="0"/>
              <a:t>εξαμήνου +2,5%.</a:t>
            </a:r>
          </a:p>
        </p:txBody>
      </p:sp>
    </p:spTree>
  </p:cSld>
  <p:clrMapOvr>
    <a:masterClrMapping/>
  </p:clrMapOvr>
  <p:transition spd="slow">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7813"/>
            <a:ext cx="8229600" cy="702915"/>
          </a:xfrm>
        </p:spPr>
        <p:txBody>
          <a:bodyPr>
            <a:normAutofit fontScale="90000"/>
          </a:bodyPr>
          <a:lstStyle/>
          <a:p>
            <a:r>
              <a:rPr lang="el-GR" b="1" dirty="0" smtClean="0">
                <a:solidFill>
                  <a:srgbClr val="7030A0"/>
                </a:solidFill>
              </a:rPr>
              <a:t>Κυμαινόμενο </a:t>
            </a:r>
            <a:r>
              <a:rPr lang="en-US" b="1" dirty="0" smtClean="0">
                <a:solidFill>
                  <a:srgbClr val="7030A0"/>
                </a:solidFill>
              </a:rPr>
              <a:t>vs </a:t>
            </a:r>
            <a:r>
              <a:rPr lang="el-GR" b="1" dirty="0" smtClean="0">
                <a:solidFill>
                  <a:srgbClr val="7030A0"/>
                </a:solidFill>
              </a:rPr>
              <a:t>αναπροσαρμοζόμενου επιτοκίου</a:t>
            </a:r>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10244"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5.6</a:t>
            </a:r>
          </a:p>
        </p:txBody>
      </p:sp>
      <p:sp>
        <p:nvSpPr>
          <p:cNvPr id="10245" name="Content Placeholder 2"/>
          <p:cNvSpPr>
            <a:spLocks noGrp="1"/>
          </p:cNvSpPr>
          <p:nvPr>
            <p:ph idx="1"/>
          </p:nvPr>
        </p:nvSpPr>
        <p:spPr>
          <a:xfrm>
            <a:off x="323528" y="1143000"/>
            <a:ext cx="8568952" cy="5454352"/>
          </a:xfrm>
        </p:spPr>
        <p:txBody>
          <a:bodyPr>
            <a:normAutofit lnSpcReduction="10000"/>
          </a:bodyPr>
          <a:lstStyle/>
          <a:p>
            <a:pPr marL="0" indent="0">
              <a:spcBef>
                <a:spcPts val="1800"/>
              </a:spcBef>
              <a:buFont typeface="Wingdings" pitchFamily="2" charset="2"/>
              <a:buNone/>
            </a:pPr>
            <a:endParaRPr lang="el-GR" sz="2400" dirty="0" smtClean="0"/>
          </a:p>
          <a:p>
            <a:pPr marL="0" indent="0" algn="just">
              <a:spcBef>
                <a:spcPts val="1800"/>
              </a:spcBef>
              <a:buFont typeface="Wingdings" pitchFamily="2" charset="2"/>
              <a:buNone/>
            </a:pPr>
            <a:r>
              <a:rPr lang="el-GR" sz="2800" dirty="0" smtClean="0"/>
              <a:t>Στα τοκοφόρα στοιχεία κυμαινόμενου επιτοκίου η αλλαγή εφαρμόζεται ταυτόχρονα με την αλλαγή τού δείκτη, ενώ στα τοκοφόρα στοιχεία αναπροσαρμοζόμενου επιτοκίου η αλλαγή γίνεται σε προκαθορισμένα διαστήματα.</a:t>
            </a:r>
          </a:p>
          <a:p>
            <a:pPr marL="0" indent="0" algn="just">
              <a:spcBef>
                <a:spcPts val="1800"/>
              </a:spcBef>
              <a:buFont typeface="Wingdings" pitchFamily="2" charset="2"/>
              <a:buNone/>
            </a:pPr>
            <a:r>
              <a:rPr lang="el-GR" sz="2800" dirty="0" smtClean="0"/>
              <a:t>Έστω ότι το </a:t>
            </a:r>
            <a:r>
              <a:rPr lang="en-US" sz="2800" dirty="0" smtClean="0"/>
              <a:t>Euribor </a:t>
            </a:r>
            <a:r>
              <a:rPr lang="el-GR" sz="2800" dirty="0" smtClean="0"/>
              <a:t>μηνός είναι το επιτόκιο βάσης για δύο δάνεια, ένα με κυμαινόμενο επιτόκιο και ένα με επιτόκιο που αναπροσαρμόζεται κάθε 1.3 και 1.9.</a:t>
            </a:r>
          </a:p>
          <a:p>
            <a:pPr marL="0" indent="0" algn="just">
              <a:spcBef>
                <a:spcPts val="1800"/>
              </a:spcBef>
              <a:buFont typeface="Wingdings" pitchFamily="2" charset="2"/>
              <a:buNone/>
            </a:pPr>
            <a:r>
              <a:rPr lang="el-GR" sz="2800" dirty="0" smtClean="0"/>
              <a:t>Έστω ακόμη ότι το </a:t>
            </a:r>
            <a:r>
              <a:rPr lang="en-US" sz="2800" dirty="0" smtClean="0"/>
              <a:t>Euribor </a:t>
            </a:r>
            <a:r>
              <a:rPr lang="el-GR" sz="2800" dirty="0" smtClean="0"/>
              <a:t>μηνός άλλαξε στις 3.7.</a:t>
            </a:r>
            <a:br>
              <a:rPr lang="el-GR" sz="2800" dirty="0" smtClean="0"/>
            </a:br>
            <a:r>
              <a:rPr lang="el-GR" sz="2800" dirty="0" smtClean="0"/>
              <a:t>Η αλλαγή στο πρώτο δάνειο θα γίνει άμεσα, ενώ στο δεύτερο δάνειο από 1.9</a:t>
            </a:r>
          </a:p>
        </p:txBody>
      </p:sp>
    </p:spTree>
  </p:cSld>
  <p:clrMapOvr>
    <a:masterClrMapping/>
  </p:clrMapOvr>
  <p:transition spd="slow">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1520" y="277813"/>
            <a:ext cx="8435280" cy="650875"/>
          </a:xfrm>
        </p:spPr>
        <p:txBody>
          <a:bodyPr>
            <a:normAutofit fontScale="90000"/>
          </a:bodyPr>
          <a:lstStyle/>
          <a:p>
            <a:pPr algn="l"/>
            <a:r>
              <a:rPr lang="el-GR" dirty="0" smtClean="0"/>
              <a:t>		</a:t>
            </a:r>
            <a:r>
              <a:rPr lang="el-GR" b="1" dirty="0" smtClean="0">
                <a:solidFill>
                  <a:srgbClr val="7030A0"/>
                </a:solidFill>
              </a:rPr>
              <a:t>Σύγχρονοι μέθοδοι </a:t>
            </a:r>
            <a:r>
              <a:rPr lang="en-US" b="1" dirty="0" smtClean="0">
                <a:solidFill>
                  <a:srgbClr val="7030A0"/>
                </a:solidFill>
              </a:rPr>
              <a:t>FT</a:t>
            </a:r>
            <a:r>
              <a:rPr lang="en-US" dirty="0" smtClean="0"/>
              <a:t>P</a:t>
            </a:r>
            <a:endParaRPr lang="el-GR" dirty="0" smtClean="0"/>
          </a:p>
        </p:txBody>
      </p:sp>
      <p:sp>
        <p:nvSpPr>
          <p:cNvPr id="17411" name="Line 3"/>
          <p:cNvSpPr>
            <a:spLocks noChangeShapeType="1"/>
          </p:cNvSpPr>
          <p:nvPr/>
        </p:nvSpPr>
        <p:spPr bwMode="auto">
          <a:xfrm>
            <a:off x="7445375" y="3571875"/>
            <a:ext cx="0" cy="579438"/>
          </a:xfrm>
          <a:prstGeom prst="line">
            <a:avLst/>
          </a:prstGeom>
          <a:noFill/>
          <a:ln w="9525">
            <a:solidFill>
              <a:srgbClr val="000000"/>
            </a:solidFill>
            <a:round/>
            <a:headEnd/>
            <a:tailEnd type="triangle" w="med" len="med"/>
          </a:ln>
          <a:effectLst/>
        </p:spPr>
        <p:txBody>
          <a:bodyPr/>
          <a:lstStyle/>
          <a:p>
            <a:pPr>
              <a:defRPr/>
            </a:pPr>
            <a:endParaRPr lang="el-GR" sz="1600" dirty="0">
              <a:solidFill>
                <a:srgbClr val="000066"/>
              </a:solidFill>
              <a:latin typeface="+mn-lt"/>
            </a:endParaRPr>
          </a:p>
        </p:txBody>
      </p:sp>
      <p:sp>
        <p:nvSpPr>
          <p:cNvPr id="17414" name="Line 6"/>
          <p:cNvSpPr>
            <a:spLocks noChangeShapeType="1"/>
          </p:cNvSpPr>
          <p:nvPr/>
        </p:nvSpPr>
        <p:spPr bwMode="auto">
          <a:xfrm>
            <a:off x="5000625" y="3571875"/>
            <a:ext cx="0" cy="579438"/>
          </a:xfrm>
          <a:prstGeom prst="line">
            <a:avLst/>
          </a:prstGeom>
          <a:noFill/>
          <a:ln w="9525">
            <a:solidFill>
              <a:srgbClr val="000000"/>
            </a:solidFill>
            <a:round/>
            <a:headEnd/>
            <a:tailEnd type="triangle" w="med" len="med"/>
          </a:ln>
          <a:effectLst/>
        </p:spPr>
        <p:txBody>
          <a:bodyPr/>
          <a:lstStyle/>
          <a:p>
            <a:pPr>
              <a:defRPr/>
            </a:pPr>
            <a:endParaRPr lang="el-GR" sz="1600" dirty="0">
              <a:solidFill>
                <a:srgbClr val="000066"/>
              </a:solidFill>
              <a:latin typeface="+mn-lt"/>
            </a:endParaRPr>
          </a:p>
        </p:txBody>
      </p:sp>
      <p:grpSp>
        <p:nvGrpSpPr>
          <p:cNvPr id="2" name="Group 8"/>
          <p:cNvGrpSpPr>
            <a:grpSpLocks/>
          </p:cNvGrpSpPr>
          <p:nvPr/>
        </p:nvGrpSpPr>
        <p:grpSpPr bwMode="auto">
          <a:xfrm>
            <a:off x="2428875" y="857250"/>
            <a:ext cx="3500438" cy="785813"/>
            <a:chOff x="6017" y="1592"/>
            <a:chExt cx="5300" cy="881"/>
          </a:xfrm>
        </p:grpSpPr>
        <p:sp>
          <p:nvSpPr>
            <p:cNvPr id="17417" name="Line 9"/>
            <p:cNvSpPr>
              <a:spLocks noChangeShapeType="1"/>
            </p:cNvSpPr>
            <p:nvPr/>
          </p:nvSpPr>
          <p:spPr bwMode="auto">
            <a:xfrm flipH="1">
              <a:off x="6017" y="1592"/>
              <a:ext cx="2755" cy="881"/>
            </a:xfrm>
            <a:prstGeom prst="line">
              <a:avLst/>
            </a:prstGeom>
            <a:noFill/>
            <a:ln w="9525">
              <a:solidFill>
                <a:srgbClr val="000000"/>
              </a:solidFill>
              <a:round/>
              <a:headEnd/>
              <a:tailEnd/>
            </a:ln>
          </p:spPr>
          <p:txBody>
            <a:bodyPr/>
            <a:lstStyle/>
            <a:p>
              <a:pPr algn="ctr">
                <a:defRPr/>
              </a:pPr>
              <a:endParaRPr lang="el-GR" sz="1600" dirty="0">
                <a:solidFill>
                  <a:srgbClr val="000066"/>
                </a:solidFill>
                <a:latin typeface="+mn-lt"/>
              </a:endParaRPr>
            </a:p>
          </p:txBody>
        </p:sp>
        <p:sp>
          <p:nvSpPr>
            <p:cNvPr id="17418" name="Line 10"/>
            <p:cNvSpPr>
              <a:spLocks noChangeShapeType="1"/>
            </p:cNvSpPr>
            <p:nvPr/>
          </p:nvSpPr>
          <p:spPr bwMode="auto">
            <a:xfrm>
              <a:off x="8774" y="1592"/>
              <a:ext cx="2543" cy="881"/>
            </a:xfrm>
            <a:prstGeom prst="line">
              <a:avLst/>
            </a:prstGeom>
            <a:noFill/>
            <a:ln w="9525">
              <a:solidFill>
                <a:srgbClr val="000000"/>
              </a:solidFill>
              <a:round/>
              <a:headEnd/>
              <a:tailEnd/>
            </a:ln>
          </p:spPr>
          <p:txBody>
            <a:bodyPr/>
            <a:lstStyle/>
            <a:p>
              <a:pPr algn="ctr">
                <a:defRPr/>
              </a:pPr>
              <a:endParaRPr lang="el-GR" sz="1600" dirty="0">
                <a:solidFill>
                  <a:srgbClr val="000066"/>
                </a:solidFill>
                <a:latin typeface="+mn-lt"/>
              </a:endParaRPr>
            </a:p>
          </p:txBody>
        </p:sp>
      </p:grpSp>
      <p:grpSp>
        <p:nvGrpSpPr>
          <p:cNvPr id="3" name="Group 11"/>
          <p:cNvGrpSpPr>
            <a:grpSpLocks/>
          </p:cNvGrpSpPr>
          <p:nvPr/>
        </p:nvGrpSpPr>
        <p:grpSpPr bwMode="auto">
          <a:xfrm>
            <a:off x="5000625" y="2305050"/>
            <a:ext cx="2071688" cy="481013"/>
            <a:chOff x="5589" y="3636"/>
            <a:chExt cx="3246" cy="972"/>
          </a:xfrm>
        </p:grpSpPr>
        <p:sp>
          <p:nvSpPr>
            <p:cNvPr id="17420" name="Line 12"/>
            <p:cNvSpPr>
              <a:spLocks noChangeShapeType="1"/>
            </p:cNvSpPr>
            <p:nvPr/>
          </p:nvSpPr>
          <p:spPr bwMode="auto">
            <a:xfrm flipH="1">
              <a:off x="5589" y="3636"/>
              <a:ext cx="1547" cy="969"/>
            </a:xfrm>
            <a:prstGeom prst="line">
              <a:avLst/>
            </a:prstGeom>
            <a:noFill/>
            <a:ln w="9525">
              <a:solidFill>
                <a:srgbClr val="000000"/>
              </a:solidFill>
              <a:round/>
              <a:headEnd/>
              <a:tailEnd/>
            </a:ln>
          </p:spPr>
          <p:txBody>
            <a:bodyPr/>
            <a:lstStyle/>
            <a:p>
              <a:pPr algn="ctr">
                <a:defRPr/>
              </a:pPr>
              <a:endParaRPr lang="el-GR" sz="1600" dirty="0">
                <a:solidFill>
                  <a:srgbClr val="000066"/>
                </a:solidFill>
                <a:latin typeface="+mn-lt"/>
              </a:endParaRPr>
            </a:p>
          </p:txBody>
        </p:sp>
        <p:sp>
          <p:nvSpPr>
            <p:cNvPr id="17421" name="Line 13"/>
            <p:cNvSpPr>
              <a:spLocks noChangeShapeType="1"/>
            </p:cNvSpPr>
            <p:nvPr/>
          </p:nvSpPr>
          <p:spPr bwMode="auto">
            <a:xfrm>
              <a:off x="7136" y="3639"/>
              <a:ext cx="1699" cy="969"/>
            </a:xfrm>
            <a:prstGeom prst="line">
              <a:avLst/>
            </a:prstGeom>
            <a:noFill/>
            <a:ln w="9525">
              <a:solidFill>
                <a:srgbClr val="000000"/>
              </a:solidFill>
              <a:round/>
              <a:headEnd/>
              <a:tailEnd/>
            </a:ln>
          </p:spPr>
          <p:txBody>
            <a:bodyPr/>
            <a:lstStyle/>
            <a:p>
              <a:pPr algn="ctr">
                <a:defRPr/>
              </a:pPr>
              <a:endParaRPr lang="el-GR" sz="1600" dirty="0">
                <a:solidFill>
                  <a:srgbClr val="000066"/>
                </a:solidFill>
                <a:latin typeface="+mn-lt"/>
              </a:endParaRPr>
            </a:p>
          </p:txBody>
        </p:sp>
      </p:grpSp>
      <p:sp>
        <p:nvSpPr>
          <p:cNvPr id="17423" name="Text Box 15"/>
          <p:cNvSpPr txBox="1">
            <a:spLocks noChangeArrowheads="1"/>
          </p:cNvSpPr>
          <p:nvPr/>
        </p:nvSpPr>
        <p:spPr bwMode="auto">
          <a:xfrm>
            <a:off x="395536" y="1643063"/>
            <a:ext cx="3011239" cy="571500"/>
          </a:xfrm>
          <a:prstGeom prst="rect">
            <a:avLst/>
          </a:prstGeom>
          <a:noFill/>
          <a:ln w="9525" algn="ctr">
            <a:noFill/>
            <a:miter lim="800000"/>
            <a:headEnd/>
            <a:tailEnd/>
          </a:ln>
          <a:effectLst/>
        </p:spPr>
        <p:txBody>
          <a:bodyPr/>
          <a:lstStyle/>
          <a:p>
            <a:pPr algn="ctr">
              <a:spcAft>
                <a:spcPts val="1000"/>
              </a:spcAft>
              <a:defRPr/>
            </a:pPr>
            <a:r>
              <a:rPr lang="el-GR" sz="2000" b="1" dirty="0">
                <a:solidFill>
                  <a:srgbClr val="000066"/>
                </a:solidFill>
                <a:latin typeface="+mn-lt"/>
              </a:rPr>
              <a:t>με κυμαινόμενο επιτόκιο</a:t>
            </a:r>
          </a:p>
        </p:txBody>
      </p:sp>
      <p:sp>
        <p:nvSpPr>
          <p:cNvPr id="17424" name="Text Box 16"/>
          <p:cNvSpPr txBox="1">
            <a:spLocks noChangeArrowheads="1"/>
          </p:cNvSpPr>
          <p:nvPr/>
        </p:nvSpPr>
        <p:spPr bwMode="auto">
          <a:xfrm>
            <a:off x="3779912" y="1643063"/>
            <a:ext cx="5040560" cy="579437"/>
          </a:xfrm>
          <a:prstGeom prst="rect">
            <a:avLst/>
          </a:prstGeom>
          <a:noFill/>
          <a:ln w="9525" algn="ctr">
            <a:noFill/>
            <a:miter lim="800000"/>
            <a:headEnd/>
            <a:tailEnd/>
          </a:ln>
          <a:effectLst/>
        </p:spPr>
        <p:txBody>
          <a:bodyPr/>
          <a:lstStyle/>
          <a:p>
            <a:pPr algn="ctr">
              <a:spcAft>
                <a:spcPts val="1000"/>
              </a:spcAft>
              <a:defRPr/>
            </a:pPr>
            <a:r>
              <a:rPr lang="el-GR" sz="2000" b="1" dirty="0">
                <a:solidFill>
                  <a:srgbClr val="006600"/>
                </a:solidFill>
                <a:latin typeface="+mn-lt"/>
              </a:rPr>
              <a:t>με σταθερό ή αναπροσαρμοζόμενο επιτόκιο</a:t>
            </a:r>
          </a:p>
        </p:txBody>
      </p:sp>
      <p:sp>
        <p:nvSpPr>
          <p:cNvPr id="17426" name="Text Box 18"/>
          <p:cNvSpPr txBox="1">
            <a:spLocks noChangeArrowheads="1"/>
          </p:cNvSpPr>
          <p:nvPr/>
        </p:nvSpPr>
        <p:spPr bwMode="auto">
          <a:xfrm>
            <a:off x="6415951" y="4214813"/>
            <a:ext cx="2401748" cy="713016"/>
          </a:xfrm>
          <a:prstGeom prst="rect">
            <a:avLst/>
          </a:prstGeom>
          <a:noFill/>
          <a:ln w="9525">
            <a:noFill/>
            <a:miter lim="800000"/>
            <a:headEnd/>
            <a:tailEnd/>
          </a:ln>
        </p:spPr>
        <p:txBody>
          <a:bodyPr wrap="none">
            <a:spAutoFit/>
          </a:bodyPr>
          <a:lstStyle/>
          <a:p>
            <a:pPr algn="ctr">
              <a:spcAft>
                <a:spcPts val="1000"/>
              </a:spcAft>
              <a:defRPr/>
            </a:pPr>
            <a:r>
              <a:rPr lang="el-GR" sz="1600" b="1" dirty="0">
                <a:solidFill>
                  <a:srgbClr val="C00000"/>
                </a:solidFill>
                <a:latin typeface="+mn-lt"/>
              </a:rPr>
              <a:t>μέθοδος ταμειακών ροών</a:t>
            </a:r>
          </a:p>
          <a:p>
            <a:pPr algn="ctr">
              <a:spcAft>
                <a:spcPts val="1000"/>
              </a:spcAft>
              <a:defRPr/>
            </a:pPr>
            <a:r>
              <a:rPr lang="el-GR" sz="1600" b="1" dirty="0">
                <a:solidFill>
                  <a:srgbClr val="C00000"/>
                </a:solidFill>
                <a:latin typeface="+mn-lt"/>
              </a:rPr>
              <a:t>(</a:t>
            </a:r>
            <a:r>
              <a:rPr lang="en-US" sz="1600" b="1" dirty="0">
                <a:solidFill>
                  <a:srgbClr val="C00000"/>
                </a:solidFill>
                <a:latin typeface="+mn-lt"/>
              </a:rPr>
              <a:t>cash</a:t>
            </a:r>
            <a:r>
              <a:rPr lang="el-GR" sz="1600" b="1" dirty="0">
                <a:solidFill>
                  <a:srgbClr val="C00000"/>
                </a:solidFill>
                <a:latin typeface="+mn-lt"/>
              </a:rPr>
              <a:t> </a:t>
            </a:r>
            <a:r>
              <a:rPr lang="en-US" sz="1600" b="1" dirty="0">
                <a:solidFill>
                  <a:srgbClr val="C00000"/>
                </a:solidFill>
                <a:latin typeface="+mn-lt"/>
              </a:rPr>
              <a:t>flow</a:t>
            </a:r>
            <a:r>
              <a:rPr lang="el-GR" sz="1600" b="1" dirty="0">
                <a:solidFill>
                  <a:srgbClr val="C00000"/>
                </a:solidFill>
                <a:latin typeface="+mn-lt"/>
              </a:rPr>
              <a:t> </a:t>
            </a:r>
            <a:r>
              <a:rPr lang="en-US" sz="1600" b="1" dirty="0">
                <a:solidFill>
                  <a:srgbClr val="C00000"/>
                </a:solidFill>
                <a:latin typeface="+mn-lt"/>
              </a:rPr>
              <a:t>method</a:t>
            </a:r>
            <a:r>
              <a:rPr lang="el-GR" sz="1600" b="1" dirty="0">
                <a:solidFill>
                  <a:srgbClr val="C00000"/>
                </a:solidFill>
                <a:latin typeface="+mn-lt"/>
              </a:rPr>
              <a:t>)</a:t>
            </a:r>
          </a:p>
        </p:txBody>
      </p:sp>
      <p:sp>
        <p:nvSpPr>
          <p:cNvPr id="17427" name="Text Box 19"/>
          <p:cNvSpPr txBox="1">
            <a:spLocks noChangeArrowheads="1"/>
          </p:cNvSpPr>
          <p:nvPr/>
        </p:nvSpPr>
        <p:spPr bwMode="auto">
          <a:xfrm>
            <a:off x="3786188" y="4071938"/>
            <a:ext cx="2500312" cy="1158875"/>
          </a:xfrm>
          <a:prstGeom prst="rect">
            <a:avLst/>
          </a:prstGeom>
          <a:noFill/>
          <a:ln w="9525" algn="ctr">
            <a:noFill/>
            <a:miter lim="800000"/>
            <a:headEnd/>
            <a:tailEnd/>
          </a:ln>
          <a:effectLst/>
        </p:spPr>
        <p:txBody>
          <a:bodyPr/>
          <a:lstStyle/>
          <a:p>
            <a:pPr algn="ctr">
              <a:spcAft>
                <a:spcPts val="1000"/>
              </a:spcAft>
              <a:defRPr/>
            </a:pPr>
            <a:r>
              <a:rPr lang="el-GR" sz="1600" b="1" dirty="0">
                <a:solidFill>
                  <a:srgbClr val="C00000"/>
                </a:solidFill>
                <a:latin typeface="+mn-lt"/>
              </a:rPr>
              <a:t>μέθοδος του χρόνου</a:t>
            </a:r>
            <a:br>
              <a:rPr lang="el-GR" sz="1600" b="1" dirty="0">
                <a:solidFill>
                  <a:srgbClr val="C00000"/>
                </a:solidFill>
                <a:latin typeface="+mn-lt"/>
              </a:rPr>
            </a:br>
            <a:r>
              <a:rPr lang="el-GR" sz="1600" b="1" dirty="0">
                <a:solidFill>
                  <a:srgbClr val="C00000"/>
                </a:solidFill>
                <a:latin typeface="+mn-lt"/>
              </a:rPr>
              <a:t>μέχρι τη λήξη ή περιόδου επανατιμολόγησης</a:t>
            </a:r>
            <a:br>
              <a:rPr lang="el-GR" sz="1600" b="1" dirty="0">
                <a:solidFill>
                  <a:srgbClr val="C00000"/>
                </a:solidFill>
                <a:latin typeface="+mn-lt"/>
              </a:rPr>
            </a:br>
            <a:r>
              <a:rPr lang="el-GR" sz="1600" b="1" dirty="0">
                <a:solidFill>
                  <a:srgbClr val="C00000"/>
                </a:solidFill>
                <a:latin typeface="+mn-lt"/>
              </a:rPr>
              <a:t> (</a:t>
            </a:r>
            <a:r>
              <a:rPr lang="en-US" sz="1600" b="1" dirty="0">
                <a:solidFill>
                  <a:srgbClr val="C00000"/>
                </a:solidFill>
                <a:latin typeface="+mn-lt"/>
              </a:rPr>
              <a:t>term</a:t>
            </a:r>
            <a:r>
              <a:rPr lang="el-GR" sz="1600" b="1" dirty="0">
                <a:solidFill>
                  <a:srgbClr val="C00000"/>
                </a:solidFill>
                <a:latin typeface="+mn-lt"/>
              </a:rPr>
              <a:t> </a:t>
            </a:r>
            <a:r>
              <a:rPr lang="en-US" sz="1600" b="1" dirty="0">
                <a:solidFill>
                  <a:srgbClr val="C00000"/>
                </a:solidFill>
                <a:latin typeface="+mn-lt"/>
              </a:rPr>
              <a:t>to</a:t>
            </a:r>
            <a:r>
              <a:rPr lang="el-GR" sz="1600" b="1" dirty="0">
                <a:solidFill>
                  <a:srgbClr val="C00000"/>
                </a:solidFill>
                <a:latin typeface="+mn-lt"/>
              </a:rPr>
              <a:t> </a:t>
            </a:r>
            <a:r>
              <a:rPr lang="en-US" sz="1600" b="1" dirty="0">
                <a:solidFill>
                  <a:srgbClr val="C00000"/>
                </a:solidFill>
                <a:latin typeface="+mn-lt"/>
              </a:rPr>
              <a:t>maturity</a:t>
            </a:r>
            <a:r>
              <a:rPr lang="el-GR" sz="1600" b="1" dirty="0">
                <a:solidFill>
                  <a:srgbClr val="C00000"/>
                </a:solidFill>
                <a:latin typeface="+mn-lt"/>
              </a:rPr>
              <a:t>/</a:t>
            </a:r>
            <a:br>
              <a:rPr lang="el-GR" sz="1600" b="1" dirty="0">
                <a:solidFill>
                  <a:srgbClr val="C00000"/>
                </a:solidFill>
                <a:latin typeface="+mn-lt"/>
              </a:rPr>
            </a:br>
            <a:r>
              <a:rPr lang="el-GR" sz="1600" b="1" dirty="0">
                <a:solidFill>
                  <a:srgbClr val="C00000"/>
                </a:solidFill>
                <a:latin typeface="+mn-lt"/>
              </a:rPr>
              <a:t>  </a:t>
            </a:r>
            <a:r>
              <a:rPr lang="en-US" sz="1600" b="1" dirty="0" smtClean="0">
                <a:solidFill>
                  <a:srgbClr val="C00000"/>
                </a:solidFill>
                <a:latin typeface="+mn-lt"/>
              </a:rPr>
              <a:t>reprising </a:t>
            </a:r>
            <a:r>
              <a:rPr lang="en-US" sz="1600" b="1" dirty="0">
                <a:solidFill>
                  <a:srgbClr val="C00000"/>
                </a:solidFill>
                <a:latin typeface="+mn-lt"/>
              </a:rPr>
              <a:t>term)</a:t>
            </a:r>
            <a:endParaRPr lang="el-GR" sz="1600" b="1" dirty="0">
              <a:solidFill>
                <a:srgbClr val="C00000"/>
              </a:solidFill>
              <a:latin typeface="+mn-lt"/>
            </a:endParaRPr>
          </a:p>
        </p:txBody>
      </p:sp>
      <p:grpSp>
        <p:nvGrpSpPr>
          <p:cNvPr id="4" name="Group 21"/>
          <p:cNvGrpSpPr>
            <a:grpSpLocks/>
          </p:cNvGrpSpPr>
          <p:nvPr/>
        </p:nvGrpSpPr>
        <p:grpSpPr bwMode="auto">
          <a:xfrm>
            <a:off x="1306513" y="2286000"/>
            <a:ext cx="1836737" cy="571500"/>
            <a:chOff x="6113" y="3632"/>
            <a:chExt cx="2881" cy="1149"/>
          </a:xfrm>
        </p:grpSpPr>
        <p:sp>
          <p:nvSpPr>
            <p:cNvPr id="17430" name="Line 22"/>
            <p:cNvSpPr>
              <a:spLocks noChangeShapeType="1"/>
            </p:cNvSpPr>
            <p:nvPr/>
          </p:nvSpPr>
          <p:spPr bwMode="auto">
            <a:xfrm flipH="1">
              <a:off x="6113" y="3632"/>
              <a:ext cx="1434" cy="1117"/>
            </a:xfrm>
            <a:prstGeom prst="line">
              <a:avLst/>
            </a:prstGeom>
            <a:noFill/>
            <a:ln w="9525">
              <a:solidFill>
                <a:srgbClr val="000000"/>
              </a:solidFill>
              <a:round/>
              <a:headEnd/>
              <a:tailEnd/>
            </a:ln>
          </p:spPr>
          <p:txBody>
            <a:bodyPr/>
            <a:lstStyle/>
            <a:p>
              <a:pPr algn="ctr">
                <a:defRPr/>
              </a:pPr>
              <a:endParaRPr lang="el-GR" sz="1600" dirty="0">
                <a:solidFill>
                  <a:srgbClr val="000066"/>
                </a:solidFill>
                <a:latin typeface="+mn-lt"/>
              </a:endParaRPr>
            </a:p>
          </p:txBody>
        </p:sp>
        <p:sp>
          <p:nvSpPr>
            <p:cNvPr id="17431" name="Line 23"/>
            <p:cNvSpPr>
              <a:spLocks noChangeShapeType="1"/>
            </p:cNvSpPr>
            <p:nvPr/>
          </p:nvSpPr>
          <p:spPr bwMode="auto">
            <a:xfrm>
              <a:off x="7545" y="3632"/>
              <a:ext cx="1449" cy="1149"/>
            </a:xfrm>
            <a:prstGeom prst="line">
              <a:avLst/>
            </a:prstGeom>
            <a:noFill/>
            <a:ln w="9525">
              <a:solidFill>
                <a:srgbClr val="000000"/>
              </a:solidFill>
              <a:round/>
              <a:headEnd/>
              <a:tailEnd/>
            </a:ln>
          </p:spPr>
          <p:txBody>
            <a:bodyPr/>
            <a:lstStyle/>
            <a:p>
              <a:pPr algn="ctr">
                <a:defRPr/>
              </a:pPr>
              <a:endParaRPr lang="el-GR" sz="1600" dirty="0">
                <a:solidFill>
                  <a:srgbClr val="000066"/>
                </a:solidFill>
                <a:latin typeface="+mn-lt"/>
              </a:endParaRPr>
            </a:p>
          </p:txBody>
        </p:sp>
      </p:grpSp>
      <p:sp>
        <p:nvSpPr>
          <p:cNvPr id="17432" name="Text Box 24"/>
          <p:cNvSpPr txBox="1">
            <a:spLocks noChangeArrowheads="1"/>
          </p:cNvSpPr>
          <p:nvPr/>
        </p:nvSpPr>
        <p:spPr bwMode="auto">
          <a:xfrm>
            <a:off x="836613" y="4341813"/>
            <a:ext cx="2306637" cy="1158875"/>
          </a:xfrm>
          <a:prstGeom prst="rect">
            <a:avLst/>
          </a:prstGeom>
          <a:noFill/>
          <a:ln w="9525" algn="ctr">
            <a:noFill/>
            <a:miter lim="800000"/>
            <a:headEnd/>
            <a:tailEnd/>
          </a:ln>
          <a:effectLst/>
        </p:spPr>
        <p:txBody>
          <a:bodyPr/>
          <a:lstStyle/>
          <a:p>
            <a:pPr algn="ctr">
              <a:spcAft>
                <a:spcPts val="1000"/>
              </a:spcAft>
              <a:defRPr/>
            </a:pPr>
            <a:r>
              <a:rPr lang="el-GR" sz="1600" b="1" dirty="0">
                <a:solidFill>
                  <a:srgbClr val="000066"/>
                </a:solidFill>
                <a:latin typeface="+mn-lt"/>
              </a:rPr>
              <a:t>μέθοδος επιλογής </a:t>
            </a:r>
            <a:br>
              <a:rPr lang="el-GR" sz="1600" b="1" dirty="0">
                <a:solidFill>
                  <a:srgbClr val="000066"/>
                </a:solidFill>
                <a:latin typeface="+mn-lt"/>
              </a:rPr>
            </a:br>
            <a:r>
              <a:rPr lang="el-GR" sz="1600" b="1" dirty="0">
                <a:solidFill>
                  <a:srgbClr val="000066"/>
                </a:solidFill>
                <a:latin typeface="+mn-lt"/>
              </a:rPr>
              <a:t>του πλέον αντιπροσωπευτικού επιτοκίου</a:t>
            </a:r>
            <a:r>
              <a:rPr lang="en-US" sz="1600" b="1" dirty="0">
                <a:solidFill>
                  <a:srgbClr val="000066"/>
                </a:solidFill>
                <a:latin typeface="+mn-lt"/>
              </a:rPr>
              <a:t/>
            </a:r>
            <a:br>
              <a:rPr lang="en-US" sz="1600" b="1" dirty="0">
                <a:solidFill>
                  <a:srgbClr val="000066"/>
                </a:solidFill>
                <a:latin typeface="+mn-lt"/>
              </a:rPr>
            </a:br>
            <a:r>
              <a:rPr lang="el-GR" sz="1600" b="1" dirty="0">
                <a:solidFill>
                  <a:srgbClr val="000066"/>
                </a:solidFill>
                <a:latin typeface="+mn-lt"/>
              </a:rPr>
              <a:t>(</a:t>
            </a:r>
            <a:r>
              <a:rPr lang="en-US" sz="1600" b="1" dirty="0">
                <a:solidFill>
                  <a:srgbClr val="000066"/>
                </a:solidFill>
                <a:latin typeface="+mn-lt"/>
              </a:rPr>
              <a:t>assigned</a:t>
            </a:r>
            <a:r>
              <a:rPr lang="el-GR" sz="1600" b="1" dirty="0">
                <a:solidFill>
                  <a:srgbClr val="000066"/>
                </a:solidFill>
                <a:latin typeface="+mn-lt"/>
              </a:rPr>
              <a:t> </a:t>
            </a:r>
            <a:r>
              <a:rPr lang="en-US" sz="1600" b="1" dirty="0">
                <a:solidFill>
                  <a:srgbClr val="000066"/>
                </a:solidFill>
                <a:latin typeface="+mn-lt"/>
              </a:rPr>
              <a:t>rate</a:t>
            </a:r>
            <a:r>
              <a:rPr lang="el-GR" sz="1600" b="1" dirty="0">
                <a:solidFill>
                  <a:srgbClr val="000066"/>
                </a:solidFill>
                <a:latin typeface="+mn-lt"/>
              </a:rPr>
              <a:t> </a:t>
            </a:r>
            <a:r>
              <a:rPr lang="en-US" sz="1600" b="1" dirty="0">
                <a:solidFill>
                  <a:srgbClr val="000066"/>
                </a:solidFill>
                <a:latin typeface="+mn-lt"/>
              </a:rPr>
              <a:t>method</a:t>
            </a:r>
            <a:r>
              <a:rPr lang="el-GR" sz="1600" dirty="0">
                <a:solidFill>
                  <a:srgbClr val="000066"/>
                </a:solidFill>
                <a:latin typeface="+mn-lt"/>
              </a:rPr>
              <a:t>)</a:t>
            </a:r>
          </a:p>
        </p:txBody>
      </p:sp>
      <p:grpSp>
        <p:nvGrpSpPr>
          <p:cNvPr id="5" name="Group 43"/>
          <p:cNvGrpSpPr>
            <a:grpSpLocks/>
          </p:cNvGrpSpPr>
          <p:nvPr/>
        </p:nvGrpSpPr>
        <p:grpSpPr bwMode="auto">
          <a:xfrm>
            <a:off x="214313" y="2786063"/>
            <a:ext cx="8786812" cy="785812"/>
            <a:chOff x="214282" y="2928934"/>
            <a:chExt cx="8786874" cy="785818"/>
          </a:xfrm>
        </p:grpSpPr>
        <p:sp>
          <p:nvSpPr>
            <p:cNvPr id="17413" name="Text Box 5"/>
            <p:cNvSpPr txBox="1">
              <a:spLocks noChangeArrowheads="1"/>
            </p:cNvSpPr>
            <p:nvPr/>
          </p:nvSpPr>
          <p:spPr bwMode="auto">
            <a:xfrm>
              <a:off x="6354775" y="2928934"/>
              <a:ext cx="2646381" cy="785818"/>
            </a:xfrm>
            <a:prstGeom prst="rect">
              <a:avLst/>
            </a:prstGeom>
            <a:noFill/>
            <a:ln w="9525" algn="ctr">
              <a:noFill/>
              <a:miter lim="800000"/>
              <a:headEnd/>
              <a:tailEnd/>
            </a:ln>
            <a:effectLst/>
          </p:spPr>
          <p:txBody>
            <a:bodyPr/>
            <a:lstStyle/>
            <a:p>
              <a:pPr algn="ctr">
                <a:spcAft>
                  <a:spcPts val="1000"/>
                </a:spcAft>
                <a:defRPr/>
              </a:pPr>
              <a:r>
                <a:rPr lang="el-GR" sz="1600" b="1" dirty="0">
                  <a:solidFill>
                    <a:srgbClr val="C00000"/>
                  </a:solidFill>
                  <a:latin typeface="+mn-lt"/>
                </a:rPr>
                <a:t>δάνειο με χρεολυτική ή τοκοχρεολυτική εξυπηρέτηση</a:t>
              </a:r>
            </a:p>
          </p:txBody>
        </p:sp>
        <p:sp>
          <p:nvSpPr>
            <p:cNvPr id="17425" name="Text Box 17"/>
            <p:cNvSpPr txBox="1">
              <a:spLocks noChangeArrowheads="1"/>
            </p:cNvSpPr>
            <p:nvPr/>
          </p:nvSpPr>
          <p:spPr bwMode="auto">
            <a:xfrm>
              <a:off x="4214810" y="2928934"/>
              <a:ext cx="1711337" cy="511179"/>
            </a:xfrm>
            <a:prstGeom prst="rect">
              <a:avLst/>
            </a:prstGeom>
            <a:noFill/>
            <a:ln w="9525" algn="ctr">
              <a:noFill/>
              <a:miter lim="800000"/>
              <a:headEnd/>
              <a:tailEnd/>
            </a:ln>
            <a:effectLst/>
          </p:spPr>
          <p:txBody>
            <a:bodyPr/>
            <a:lstStyle/>
            <a:p>
              <a:pPr algn="ctr">
                <a:spcAft>
                  <a:spcPts val="1000"/>
                </a:spcAft>
                <a:defRPr/>
              </a:pPr>
              <a:r>
                <a:rPr lang="el-GR" sz="1600" b="1" dirty="0">
                  <a:solidFill>
                    <a:srgbClr val="C00000"/>
                  </a:solidFill>
                  <a:latin typeface="+mn-lt"/>
                </a:rPr>
                <a:t>δάνεια ενιαίου ποσού*</a:t>
              </a:r>
            </a:p>
          </p:txBody>
        </p:sp>
        <p:sp>
          <p:nvSpPr>
            <p:cNvPr id="17433" name="Text Box 25"/>
            <p:cNvSpPr txBox="1">
              <a:spLocks noChangeArrowheads="1"/>
            </p:cNvSpPr>
            <p:nvPr/>
          </p:nvSpPr>
          <p:spPr bwMode="auto">
            <a:xfrm>
              <a:off x="214282" y="2928934"/>
              <a:ext cx="1555761" cy="723906"/>
            </a:xfrm>
            <a:prstGeom prst="rect">
              <a:avLst/>
            </a:prstGeom>
            <a:noFill/>
            <a:ln w="9525" algn="ctr">
              <a:noFill/>
              <a:miter lim="800000"/>
              <a:headEnd/>
              <a:tailEnd/>
            </a:ln>
            <a:effectLst/>
          </p:spPr>
          <p:txBody>
            <a:bodyPr/>
            <a:lstStyle/>
            <a:p>
              <a:pPr algn="ctr">
                <a:spcAft>
                  <a:spcPts val="1000"/>
                </a:spcAft>
                <a:defRPr/>
              </a:pPr>
              <a:r>
                <a:rPr lang="el-GR" sz="1600" b="1" dirty="0">
                  <a:solidFill>
                    <a:srgbClr val="000066"/>
                  </a:solidFill>
                  <a:latin typeface="+mn-lt"/>
                </a:rPr>
                <a:t>λογαριασμοί με συγκεκριμένη διάρκεια</a:t>
              </a:r>
            </a:p>
          </p:txBody>
        </p:sp>
        <p:sp>
          <p:nvSpPr>
            <p:cNvPr id="17434" name="Text Box 26"/>
            <p:cNvSpPr txBox="1">
              <a:spLocks noChangeArrowheads="1"/>
            </p:cNvSpPr>
            <p:nvPr/>
          </p:nvSpPr>
          <p:spPr bwMode="auto">
            <a:xfrm>
              <a:off x="2620949" y="2928934"/>
              <a:ext cx="1555761" cy="723906"/>
            </a:xfrm>
            <a:prstGeom prst="rect">
              <a:avLst/>
            </a:prstGeom>
            <a:noFill/>
            <a:ln w="9525" algn="ctr">
              <a:noFill/>
              <a:miter lim="800000"/>
              <a:headEnd/>
              <a:tailEnd/>
            </a:ln>
            <a:effectLst/>
          </p:spPr>
          <p:txBody>
            <a:bodyPr/>
            <a:lstStyle/>
            <a:p>
              <a:pPr algn="ctr">
                <a:spcAft>
                  <a:spcPts val="1000"/>
                </a:spcAft>
                <a:defRPr/>
              </a:pPr>
              <a:r>
                <a:rPr lang="el-GR" sz="1600" b="1" dirty="0">
                  <a:solidFill>
                    <a:srgbClr val="000066"/>
                  </a:solidFill>
                  <a:latin typeface="+mn-lt"/>
                </a:rPr>
                <a:t>λογαριασμοί ακαθόριστης διάρκειας</a:t>
              </a:r>
            </a:p>
          </p:txBody>
        </p:sp>
      </p:grpSp>
      <p:grpSp>
        <p:nvGrpSpPr>
          <p:cNvPr id="6" name="Group 27"/>
          <p:cNvGrpSpPr>
            <a:grpSpLocks/>
          </p:cNvGrpSpPr>
          <p:nvPr/>
        </p:nvGrpSpPr>
        <p:grpSpPr bwMode="auto">
          <a:xfrm>
            <a:off x="755650" y="3714750"/>
            <a:ext cx="2487613" cy="1143000"/>
            <a:chOff x="1440" y="5220"/>
            <a:chExt cx="2877" cy="1145"/>
          </a:xfrm>
        </p:grpSpPr>
        <p:grpSp>
          <p:nvGrpSpPr>
            <p:cNvPr id="7" name="Group 28"/>
            <p:cNvGrpSpPr>
              <a:grpSpLocks/>
            </p:cNvGrpSpPr>
            <p:nvPr/>
          </p:nvGrpSpPr>
          <p:grpSpPr bwMode="auto">
            <a:xfrm>
              <a:off x="1440" y="5220"/>
              <a:ext cx="360" cy="1145"/>
              <a:chOff x="1437" y="5040"/>
              <a:chExt cx="360" cy="1620"/>
            </a:xfrm>
          </p:grpSpPr>
          <p:sp>
            <p:nvSpPr>
              <p:cNvPr id="17437" name="Line 29"/>
              <p:cNvSpPr>
                <a:spLocks noChangeShapeType="1"/>
              </p:cNvSpPr>
              <p:nvPr/>
            </p:nvSpPr>
            <p:spPr bwMode="auto">
              <a:xfrm>
                <a:off x="1437" y="5040"/>
                <a:ext cx="0" cy="1620"/>
              </a:xfrm>
              <a:prstGeom prst="line">
                <a:avLst/>
              </a:prstGeom>
              <a:noFill/>
              <a:ln w="9525">
                <a:solidFill>
                  <a:srgbClr val="000000"/>
                </a:solidFill>
                <a:round/>
                <a:headEnd/>
                <a:tailEnd/>
              </a:ln>
              <a:effectLst/>
            </p:spPr>
            <p:txBody>
              <a:bodyPr/>
              <a:lstStyle/>
              <a:p>
                <a:pPr algn="ctr">
                  <a:defRPr/>
                </a:pPr>
                <a:endParaRPr lang="el-GR" sz="1600" dirty="0">
                  <a:solidFill>
                    <a:srgbClr val="000066"/>
                  </a:solidFill>
                  <a:latin typeface="+mn-lt"/>
                </a:endParaRPr>
              </a:p>
            </p:txBody>
          </p:sp>
          <p:sp>
            <p:nvSpPr>
              <p:cNvPr id="17438" name="Line 30"/>
              <p:cNvSpPr>
                <a:spLocks noChangeShapeType="1"/>
              </p:cNvSpPr>
              <p:nvPr/>
            </p:nvSpPr>
            <p:spPr bwMode="auto">
              <a:xfrm>
                <a:off x="1437" y="6660"/>
                <a:ext cx="360" cy="0"/>
              </a:xfrm>
              <a:prstGeom prst="line">
                <a:avLst/>
              </a:prstGeom>
              <a:noFill/>
              <a:ln w="9525">
                <a:solidFill>
                  <a:srgbClr val="000000"/>
                </a:solidFill>
                <a:round/>
                <a:headEnd/>
                <a:tailEnd type="triangle" w="med" len="med"/>
              </a:ln>
              <a:effectLst/>
            </p:spPr>
            <p:txBody>
              <a:bodyPr/>
              <a:lstStyle/>
              <a:p>
                <a:pPr algn="ctr">
                  <a:defRPr/>
                </a:pPr>
                <a:endParaRPr lang="el-GR" sz="1600" dirty="0">
                  <a:solidFill>
                    <a:srgbClr val="000066"/>
                  </a:solidFill>
                  <a:latin typeface="+mn-lt"/>
                </a:endParaRPr>
              </a:p>
            </p:txBody>
          </p:sp>
        </p:grpSp>
        <p:grpSp>
          <p:nvGrpSpPr>
            <p:cNvPr id="8" name="Group 31"/>
            <p:cNvGrpSpPr>
              <a:grpSpLocks/>
            </p:cNvGrpSpPr>
            <p:nvPr/>
          </p:nvGrpSpPr>
          <p:grpSpPr bwMode="auto">
            <a:xfrm flipH="1">
              <a:off x="3957" y="5220"/>
              <a:ext cx="360" cy="1145"/>
              <a:chOff x="1437" y="5040"/>
              <a:chExt cx="360" cy="1620"/>
            </a:xfrm>
          </p:grpSpPr>
          <p:sp>
            <p:nvSpPr>
              <p:cNvPr id="17440" name="Line 32"/>
              <p:cNvSpPr>
                <a:spLocks noChangeShapeType="1"/>
              </p:cNvSpPr>
              <p:nvPr/>
            </p:nvSpPr>
            <p:spPr bwMode="auto">
              <a:xfrm>
                <a:off x="1437" y="5040"/>
                <a:ext cx="0" cy="1620"/>
              </a:xfrm>
              <a:prstGeom prst="line">
                <a:avLst/>
              </a:prstGeom>
              <a:noFill/>
              <a:ln w="9525">
                <a:solidFill>
                  <a:srgbClr val="000000"/>
                </a:solidFill>
                <a:round/>
                <a:headEnd/>
                <a:tailEnd/>
              </a:ln>
              <a:effectLst/>
            </p:spPr>
            <p:txBody>
              <a:bodyPr/>
              <a:lstStyle/>
              <a:p>
                <a:pPr algn="ctr">
                  <a:defRPr/>
                </a:pPr>
                <a:endParaRPr lang="el-GR" sz="1600" dirty="0">
                  <a:solidFill>
                    <a:srgbClr val="000066"/>
                  </a:solidFill>
                  <a:latin typeface="+mn-lt"/>
                </a:endParaRPr>
              </a:p>
            </p:txBody>
          </p:sp>
          <p:sp>
            <p:nvSpPr>
              <p:cNvPr id="17441" name="Line 33"/>
              <p:cNvSpPr>
                <a:spLocks noChangeShapeType="1"/>
              </p:cNvSpPr>
              <p:nvPr/>
            </p:nvSpPr>
            <p:spPr bwMode="auto">
              <a:xfrm>
                <a:off x="1437" y="6660"/>
                <a:ext cx="360" cy="0"/>
              </a:xfrm>
              <a:prstGeom prst="line">
                <a:avLst/>
              </a:prstGeom>
              <a:noFill/>
              <a:ln w="9525">
                <a:solidFill>
                  <a:srgbClr val="000000"/>
                </a:solidFill>
                <a:round/>
                <a:headEnd/>
                <a:tailEnd type="triangle" w="med" len="med"/>
              </a:ln>
              <a:effectLst/>
            </p:spPr>
            <p:txBody>
              <a:bodyPr/>
              <a:lstStyle/>
              <a:p>
                <a:pPr algn="ctr">
                  <a:defRPr/>
                </a:pPr>
                <a:endParaRPr lang="el-GR" sz="1600" dirty="0">
                  <a:solidFill>
                    <a:srgbClr val="000066"/>
                  </a:solidFill>
                  <a:latin typeface="+mn-lt"/>
                </a:endParaRPr>
              </a:p>
            </p:txBody>
          </p:sp>
        </p:grpSp>
      </p:grpSp>
      <p:grpSp>
        <p:nvGrpSpPr>
          <p:cNvPr id="9" name="Group 34"/>
          <p:cNvGrpSpPr>
            <a:grpSpLocks/>
          </p:cNvGrpSpPr>
          <p:nvPr/>
        </p:nvGrpSpPr>
        <p:grpSpPr bwMode="auto">
          <a:xfrm>
            <a:off x="4799013" y="5346700"/>
            <a:ext cx="777875" cy="579438"/>
            <a:chOff x="1437" y="5040"/>
            <a:chExt cx="360" cy="1620"/>
          </a:xfrm>
        </p:grpSpPr>
        <p:sp>
          <p:nvSpPr>
            <p:cNvPr id="17443" name="Line 35"/>
            <p:cNvSpPr>
              <a:spLocks noChangeShapeType="1"/>
            </p:cNvSpPr>
            <p:nvPr/>
          </p:nvSpPr>
          <p:spPr bwMode="auto">
            <a:xfrm>
              <a:off x="1437" y="5040"/>
              <a:ext cx="0" cy="1620"/>
            </a:xfrm>
            <a:prstGeom prst="line">
              <a:avLst/>
            </a:prstGeom>
            <a:noFill/>
            <a:ln w="9525">
              <a:solidFill>
                <a:srgbClr val="000000"/>
              </a:solidFill>
              <a:round/>
              <a:headEnd/>
              <a:tailEnd/>
            </a:ln>
            <a:effectLst/>
          </p:spPr>
          <p:txBody>
            <a:bodyPr/>
            <a:lstStyle/>
            <a:p>
              <a:pPr algn="ctr">
                <a:defRPr/>
              </a:pPr>
              <a:endParaRPr lang="el-GR" sz="1600" dirty="0">
                <a:solidFill>
                  <a:srgbClr val="000066"/>
                </a:solidFill>
                <a:latin typeface="+mn-lt"/>
              </a:endParaRPr>
            </a:p>
          </p:txBody>
        </p:sp>
        <p:sp>
          <p:nvSpPr>
            <p:cNvPr id="17444" name="Line 36"/>
            <p:cNvSpPr>
              <a:spLocks noChangeShapeType="1"/>
            </p:cNvSpPr>
            <p:nvPr/>
          </p:nvSpPr>
          <p:spPr bwMode="auto">
            <a:xfrm>
              <a:off x="1437" y="6660"/>
              <a:ext cx="360" cy="0"/>
            </a:xfrm>
            <a:prstGeom prst="line">
              <a:avLst/>
            </a:prstGeom>
            <a:noFill/>
            <a:ln w="9525">
              <a:solidFill>
                <a:srgbClr val="000000"/>
              </a:solidFill>
              <a:round/>
              <a:headEnd/>
              <a:tailEnd type="triangle" w="med" len="med"/>
            </a:ln>
            <a:effectLst/>
          </p:spPr>
          <p:txBody>
            <a:bodyPr/>
            <a:lstStyle/>
            <a:p>
              <a:pPr algn="ctr">
                <a:defRPr/>
              </a:pPr>
              <a:endParaRPr lang="el-GR" sz="1600" dirty="0">
                <a:solidFill>
                  <a:srgbClr val="000066"/>
                </a:solidFill>
                <a:latin typeface="+mn-lt"/>
              </a:endParaRPr>
            </a:p>
          </p:txBody>
        </p:sp>
      </p:grpSp>
      <p:grpSp>
        <p:nvGrpSpPr>
          <p:cNvPr id="10" name="Group 37"/>
          <p:cNvGrpSpPr>
            <a:grpSpLocks/>
          </p:cNvGrpSpPr>
          <p:nvPr/>
        </p:nvGrpSpPr>
        <p:grpSpPr bwMode="auto">
          <a:xfrm flipH="1">
            <a:off x="6715125" y="5056188"/>
            <a:ext cx="777875" cy="869950"/>
            <a:chOff x="1437" y="5040"/>
            <a:chExt cx="360" cy="1620"/>
          </a:xfrm>
        </p:grpSpPr>
        <p:sp>
          <p:nvSpPr>
            <p:cNvPr id="17446" name="Line 38"/>
            <p:cNvSpPr>
              <a:spLocks noChangeShapeType="1"/>
            </p:cNvSpPr>
            <p:nvPr/>
          </p:nvSpPr>
          <p:spPr bwMode="auto">
            <a:xfrm>
              <a:off x="1437" y="5040"/>
              <a:ext cx="0" cy="1620"/>
            </a:xfrm>
            <a:prstGeom prst="line">
              <a:avLst/>
            </a:prstGeom>
            <a:noFill/>
            <a:ln w="9525">
              <a:solidFill>
                <a:srgbClr val="000000"/>
              </a:solidFill>
              <a:round/>
              <a:headEnd/>
              <a:tailEnd/>
            </a:ln>
            <a:effectLst/>
          </p:spPr>
          <p:txBody>
            <a:bodyPr/>
            <a:lstStyle/>
            <a:p>
              <a:pPr algn="ctr">
                <a:defRPr/>
              </a:pPr>
              <a:endParaRPr lang="el-GR" sz="1600" dirty="0">
                <a:solidFill>
                  <a:srgbClr val="000066"/>
                </a:solidFill>
                <a:latin typeface="+mn-lt"/>
              </a:endParaRPr>
            </a:p>
          </p:txBody>
        </p:sp>
        <p:sp>
          <p:nvSpPr>
            <p:cNvPr id="17447" name="Line 39"/>
            <p:cNvSpPr>
              <a:spLocks noChangeShapeType="1"/>
            </p:cNvSpPr>
            <p:nvPr/>
          </p:nvSpPr>
          <p:spPr bwMode="auto">
            <a:xfrm>
              <a:off x="1437" y="6660"/>
              <a:ext cx="360" cy="0"/>
            </a:xfrm>
            <a:prstGeom prst="line">
              <a:avLst/>
            </a:prstGeom>
            <a:noFill/>
            <a:ln w="9525">
              <a:solidFill>
                <a:srgbClr val="000000"/>
              </a:solidFill>
              <a:round/>
              <a:headEnd/>
              <a:tailEnd type="triangle" w="med" len="med"/>
            </a:ln>
            <a:effectLst/>
          </p:spPr>
          <p:txBody>
            <a:bodyPr/>
            <a:lstStyle/>
            <a:p>
              <a:pPr algn="ctr">
                <a:defRPr/>
              </a:pPr>
              <a:endParaRPr lang="el-GR" sz="1600" dirty="0">
                <a:solidFill>
                  <a:srgbClr val="000066"/>
                </a:solidFill>
                <a:latin typeface="+mn-lt"/>
              </a:endParaRPr>
            </a:p>
          </p:txBody>
        </p:sp>
      </p:grpSp>
      <p:sp>
        <p:nvSpPr>
          <p:cNvPr id="17448" name="Text Box 40"/>
          <p:cNvSpPr txBox="1">
            <a:spLocks noChangeArrowheads="1"/>
          </p:cNvSpPr>
          <p:nvPr/>
        </p:nvSpPr>
        <p:spPr bwMode="auto">
          <a:xfrm>
            <a:off x="5214938" y="5491163"/>
            <a:ext cx="1866900" cy="723900"/>
          </a:xfrm>
          <a:prstGeom prst="rect">
            <a:avLst/>
          </a:prstGeom>
          <a:noFill/>
          <a:ln w="9525" algn="ctr">
            <a:noFill/>
            <a:miter lim="800000"/>
            <a:headEnd/>
            <a:tailEnd/>
          </a:ln>
          <a:effectLst/>
        </p:spPr>
        <p:txBody>
          <a:bodyPr/>
          <a:lstStyle/>
          <a:p>
            <a:pPr algn="ctr">
              <a:spcAft>
                <a:spcPts val="1000"/>
              </a:spcAft>
              <a:defRPr/>
            </a:pPr>
            <a:r>
              <a:rPr lang="en-US" sz="1600" b="1" dirty="0">
                <a:solidFill>
                  <a:srgbClr val="C00000"/>
                </a:solidFill>
                <a:latin typeface="+mn-lt"/>
              </a:rPr>
              <a:t>match</a:t>
            </a:r>
            <a:r>
              <a:rPr lang="el-GR" sz="1600" b="1" dirty="0">
                <a:solidFill>
                  <a:srgbClr val="C00000"/>
                </a:solidFill>
                <a:latin typeface="+mn-lt"/>
              </a:rPr>
              <a:t/>
            </a:r>
            <a:br>
              <a:rPr lang="el-GR" sz="1600" b="1" dirty="0">
                <a:solidFill>
                  <a:srgbClr val="C00000"/>
                </a:solidFill>
                <a:latin typeface="+mn-lt"/>
              </a:rPr>
            </a:br>
            <a:r>
              <a:rPr lang="en-US" sz="1600" b="1" dirty="0">
                <a:solidFill>
                  <a:srgbClr val="C00000"/>
                </a:solidFill>
                <a:latin typeface="+mn-lt"/>
              </a:rPr>
              <a:t>maturity</a:t>
            </a:r>
            <a:r>
              <a:rPr lang="el-GR" sz="1600" b="1" dirty="0">
                <a:solidFill>
                  <a:srgbClr val="C00000"/>
                </a:solidFill>
                <a:latin typeface="+mn-lt"/>
              </a:rPr>
              <a:t/>
            </a:r>
            <a:br>
              <a:rPr lang="el-GR" sz="1600" b="1" dirty="0">
                <a:solidFill>
                  <a:srgbClr val="C00000"/>
                </a:solidFill>
                <a:latin typeface="+mn-lt"/>
              </a:rPr>
            </a:br>
            <a:r>
              <a:rPr lang="en-US" sz="1600" b="1" dirty="0">
                <a:solidFill>
                  <a:srgbClr val="C00000"/>
                </a:solidFill>
                <a:latin typeface="+mn-lt"/>
              </a:rPr>
              <a:t>methods</a:t>
            </a:r>
            <a:endParaRPr lang="el-GR" sz="1600" b="1" dirty="0">
              <a:solidFill>
                <a:srgbClr val="C00000"/>
              </a:solidFill>
              <a:latin typeface="+mn-lt"/>
            </a:endParaRPr>
          </a:p>
        </p:txBody>
      </p:sp>
      <p:sp>
        <p:nvSpPr>
          <p:cNvPr id="11282" name="TextBox 11"/>
          <p:cNvSpPr txBox="1">
            <a:spLocks noChangeArrowheads="1"/>
          </p:cNvSpPr>
          <p:nvPr/>
        </p:nvSpPr>
        <p:spPr bwMode="auto">
          <a:xfrm>
            <a:off x="0" y="6643688"/>
            <a:ext cx="357188" cy="214312"/>
          </a:xfrm>
          <a:prstGeom prst="rect">
            <a:avLst/>
          </a:prstGeom>
          <a:noFill/>
          <a:ln w="9525">
            <a:noFill/>
            <a:miter lim="800000"/>
            <a:headEnd/>
            <a:tailEnd/>
          </a:ln>
        </p:spPr>
        <p:txBody>
          <a:bodyPr>
            <a:spAutoFit/>
          </a:bodyPr>
          <a:lstStyle/>
          <a:p>
            <a:r>
              <a:rPr lang="el-GR" sz="800" dirty="0"/>
              <a:t>6.1</a:t>
            </a:r>
          </a:p>
        </p:txBody>
      </p:sp>
    </p:spTree>
  </p:cSld>
  <p:clrMapOvr>
    <a:masterClrMapping/>
  </p:clrMapOvr>
  <p:transition spd="slow">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p:nvPr/>
        </p:nvSpPr>
        <p:spPr>
          <a:xfrm>
            <a:off x="0" y="0"/>
            <a:ext cx="9144000" cy="6858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2291" name="Title 1"/>
          <p:cNvSpPr>
            <a:spLocks noGrp="1"/>
          </p:cNvSpPr>
          <p:nvPr>
            <p:ph type="title"/>
          </p:nvPr>
        </p:nvSpPr>
        <p:spPr>
          <a:xfrm>
            <a:off x="0" y="188641"/>
            <a:ext cx="9144000" cy="720080"/>
          </a:xfrm>
        </p:spPr>
        <p:txBody>
          <a:bodyPr>
            <a:normAutofit fontScale="90000"/>
          </a:bodyPr>
          <a:lstStyle/>
          <a:p>
            <a:r>
              <a:rPr lang="el-GR" sz="3600" b="1" dirty="0" smtClean="0">
                <a:solidFill>
                  <a:srgbClr val="C00000"/>
                </a:solidFill>
              </a:rPr>
              <a:t>Μέθοδος επιλογής τού πλέον αντιπροσωπευτικού επιτοκίου</a:t>
            </a:r>
            <a:r>
              <a:rPr lang="en-US" sz="3600" b="1" dirty="0" smtClean="0">
                <a:solidFill>
                  <a:srgbClr val="C00000"/>
                </a:solidFill>
              </a:rPr>
              <a:t> Assigned rate method</a:t>
            </a:r>
            <a:endParaRPr lang="el-GR" sz="3600" b="1" dirty="0" smtClean="0">
              <a:solidFill>
                <a:srgbClr val="C00000"/>
              </a:solidFill>
            </a:endParaRPr>
          </a:p>
        </p:txBody>
      </p:sp>
      <p:grpSp>
        <p:nvGrpSpPr>
          <p:cNvPr id="2" name="Group 9"/>
          <p:cNvGrpSpPr>
            <a:grpSpLocks/>
          </p:cNvGrpSpPr>
          <p:nvPr/>
        </p:nvGrpSpPr>
        <p:grpSpPr bwMode="auto">
          <a:xfrm>
            <a:off x="571500" y="928688"/>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p:cNvSpPr>
            <a:spLocks noGrp="1"/>
          </p:cNvSpPr>
          <p:nvPr>
            <p:ph idx="1"/>
          </p:nvPr>
        </p:nvSpPr>
        <p:spPr>
          <a:xfrm>
            <a:off x="251520" y="1143000"/>
            <a:ext cx="8678168" cy="5526360"/>
          </a:xfrm>
        </p:spPr>
        <p:txBody>
          <a:bodyPr>
            <a:normAutofit fontScale="92500" lnSpcReduction="20000"/>
          </a:bodyPr>
          <a:lstStyle/>
          <a:p>
            <a:pPr marL="0" indent="0">
              <a:spcBef>
                <a:spcPts val="1800"/>
              </a:spcBef>
              <a:buFont typeface="Wingdings" pitchFamily="2" charset="2"/>
              <a:buNone/>
              <a:defRPr/>
            </a:pPr>
            <a:endParaRPr lang="el-GR" sz="2400" dirty="0" smtClean="0"/>
          </a:p>
          <a:p>
            <a:pPr marL="261938" indent="-261938">
              <a:spcBef>
                <a:spcPts val="1800"/>
              </a:spcBef>
              <a:buFont typeface="Wingdings" pitchFamily="2" charset="2"/>
              <a:buBlip>
                <a:blip r:embed="rId2"/>
              </a:buBlip>
              <a:defRPr/>
            </a:pPr>
            <a:r>
              <a:rPr lang="el-GR" sz="2400" dirty="0" smtClean="0"/>
              <a:t>Εφαρμόζεται σε λογαριασμούς με κυμαινόμενο επιτόκιο καθορισμένης ή ακαθόριστης διάρκειας.</a:t>
            </a:r>
          </a:p>
          <a:p>
            <a:pPr marL="261938" indent="-261938">
              <a:spcBef>
                <a:spcPts val="1800"/>
              </a:spcBef>
              <a:buFont typeface="Wingdings" pitchFamily="2" charset="2"/>
              <a:buBlip>
                <a:blip r:embed="rId2"/>
              </a:buBlip>
              <a:defRPr/>
            </a:pPr>
            <a:r>
              <a:rPr lang="el-GR" sz="2400" dirty="0" smtClean="0"/>
              <a:t>Δυσκολία επιλογής κατάλληλου επιτοκίου μεταφοράς δεδομένου ότι για τους λογαριασμούς που αναφέραμε, αγνοούμε:</a:t>
            </a:r>
          </a:p>
          <a:p>
            <a:pPr marL="588963" lvl="1" indent="-261938">
              <a:spcBef>
                <a:spcPts val="600"/>
              </a:spcBef>
              <a:buFontTx/>
              <a:buChar char="-"/>
              <a:defRPr/>
            </a:pPr>
            <a:r>
              <a:rPr lang="el-GR" sz="2400" dirty="0" smtClean="0"/>
              <a:t>το πότε επανατιμολογούνται</a:t>
            </a:r>
          </a:p>
          <a:p>
            <a:pPr marL="588963" lvl="1" indent="-261938">
              <a:spcBef>
                <a:spcPts val="600"/>
              </a:spcBef>
              <a:buFontTx/>
              <a:buChar char="-"/>
              <a:defRPr/>
            </a:pPr>
            <a:r>
              <a:rPr lang="el-GR" sz="2400" dirty="0" smtClean="0"/>
              <a:t>για τις καταθέσεις και το πότε λήγουν</a:t>
            </a:r>
          </a:p>
          <a:p>
            <a:pPr marL="261938" indent="-261938">
              <a:spcBef>
                <a:spcPts val="1800"/>
              </a:spcBef>
              <a:buFont typeface="Wingdings" pitchFamily="2" charset="2"/>
              <a:buBlip>
                <a:blip r:embed="rId2"/>
              </a:buBlip>
              <a:defRPr/>
            </a:pPr>
            <a:r>
              <a:rPr lang="el-GR" sz="2400" dirty="0" smtClean="0"/>
              <a:t>Πιθανές επιλογές:</a:t>
            </a:r>
          </a:p>
          <a:p>
            <a:pPr marL="588963" lvl="1" indent="-261938">
              <a:spcBef>
                <a:spcPts val="600"/>
              </a:spcBef>
              <a:buFontTx/>
              <a:buChar char="-"/>
              <a:defRPr/>
            </a:pPr>
            <a:r>
              <a:rPr lang="en-US" sz="2400" dirty="0" smtClean="0"/>
              <a:t>Eonia, Euribor </a:t>
            </a:r>
            <a:r>
              <a:rPr lang="el-GR" sz="2400" dirty="0" smtClean="0"/>
              <a:t>εβδομάδος, μήνα κ.λπ.</a:t>
            </a:r>
          </a:p>
          <a:p>
            <a:pPr marL="588963" lvl="1" indent="-261938">
              <a:spcBef>
                <a:spcPts val="600"/>
              </a:spcBef>
              <a:buFontTx/>
              <a:buChar char="-"/>
              <a:defRPr/>
            </a:pPr>
            <a:r>
              <a:rPr lang="el-GR" sz="2400" dirty="0" smtClean="0"/>
              <a:t>συνδυασμός  των ανωτέρω</a:t>
            </a:r>
          </a:p>
          <a:p>
            <a:pPr marL="261938" indent="-261938">
              <a:spcBef>
                <a:spcPts val="1800"/>
              </a:spcBef>
              <a:buFont typeface="Wingdings" pitchFamily="2" charset="2"/>
              <a:buBlip>
                <a:blip r:embed="rId2"/>
              </a:buBlip>
              <a:defRPr/>
            </a:pPr>
            <a:r>
              <a:rPr lang="el-GR" sz="2400" dirty="0" smtClean="0"/>
              <a:t>Κάθε τράπεζα θα αποφασίσει ποιό είναι το πλέον αντιπροσωπευτικό επιτόκιο που αντανακλά τις συνθήκες λειτουργίας της.</a:t>
            </a:r>
            <a:br>
              <a:rPr lang="el-GR" sz="2400" dirty="0" smtClean="0"/>
            </a:br>
            <a:r>
              <a:rPr lang="el-GR" sz="2400" dirty="0" smtClean="0"/>
              <a:t>Το επιτόκιο αυτό θα καλούμε για ευκολία</a:t>
            </a:r>
            <a:r>
              <a:rPr lang="en-US" sz="2400" dirty="0" smtClean="0"/>
              <a:t/>
            </a:r>
            <a:br>
              <a:rPr lang="en-US" sz="2400" dirty="0" smtClean="0"/>
            </a:br>
            <a:r>
              <a:rPr lang="en-US" sz="2400" b="1" dirty="0" smtClean="0"/>
              <a:t>Marginal Funding Rate (MFR)</a:t>
            </a:r>
            <a:endParaRPr lang="el-GR" sz="2400" b="1" dirty="0" smtClean="0"/>
          </a:p>
        </p:txBody>
      </p:sp>
    </p:spTree>
  </p:cSld>
  <p:clrMapOvr>
    <a:masterClrMapping/>
  </p:clrMapOvr>
  <p:transition spd="slow">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7813"/>
            <a:ext cx="9144000" cy="1008062"/>
          </a:xfrm>
        </p:spPr>
        <p:txBody>
          <a:bodyPr>
            <a:noAutofit/>
          </a:bodyPr>
          <a:lstStyle/>
          <a:p>
            <a:r>
              <a:rPr lang="el-GR" sz="3200" b="1" dirty="0" smtClean="0"/>
              <a:t>Μέθοδος τού χρόνου μέχρι τη λήξη ή την επόμενη περίοδο επανατιμολόγησης</a:t>
            </a:r>
            <a:br>
              <a:rPr lang="el-GR" sz="3200" b="1" dirty="0" smtClean="0"/>
            </a:br>
            <a:r>
              <a:rPr lang="en-US" sz="3200" b="1" dirty="0" smtClean="0"/>
              <a:t>Term to maturity or repricing term method</a:t>
            </a:r>
            <a:endParaRPr lang="el-GR" sz="3200" b="1" dirty="0" smtClean="0"/>
          </a:p>
        </p:txBody>
      </p:sp>
      <p:grpSp>
        <p:nvGrpSpPr>
          <p:cNvPr id="2" name="Group 9"/>
          <p:cNvGrpSpPr>
            <a:grpSpLocks/>
          </p:cNvGrpSpPr>
          <p:nvPr/>
        </p:nvGrpSpPr>
        <p:grpSpPr bwMode="auto">
          <a:xfrm>
            <a:off x="571500" y="928688"/>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13316" name="TextBox 11"/>
          <p:cNvSpPr txBox="1">
            <a:spLocks noChangeArrowheads="1"/>
          </p:cNvSpPr>
          <p:nvPr/>
        </p:nvSpPr>
        <p:spPr bwMode="auto">
          <a:xfrm>
            <a:off x="0" y="6643688"/>
            <a:ext cx="357188" cy="215900"/>
          </a:xfrm>
          <a:prstGeom prst="rect">
            <a:avLst/>
          </a:prstGeom>
          <a:noFill/>
          <a:ln w="9525">
            <a:noFill/>
            <a:miter lim="800000"/>
            <a:headEnd/>
            <a:tailEnd/>
          </a:ln>
        </p:spPr>
        <p:txBody>
          <a:bodyPr>
            <a:spAutoFit/>
          </a:bodyPr>
          <a:lstStyle/>
          <a:p>
            <a:r>
              <a:rPr lang="el-GR" sz="800" dirty="0"/>
              <a:t>6.</a:t>
            </a:r>
            <a:r>
              <a:rPr lang="en-US" sz="800" dirty="0"/>
              <a:t>3</a:t>
            </a:r>
            <a:endParaRPr lang="el-GR" sz="800" dirty="0"/>
          </a:p>
        </p:txBody>
      </p:sp>
      <p:sp>
        <p:nvSpPr>
          <p:cNvPr id="28" name="Content Placeholder 2"/>
          <p:cNvSpPr>
            <a:spLocks noGrp="1"/>
          </p:cNvSpPr>
          <p:nvPr>
            <p:ph idx="1"/>
          </p:nvPr>
        </p:nvSpPr>
        <p:spPr>
          <a:xfrm>
            <a:off x="251520" y="1785938"/>
            <a:ext cx="8678168" cy="4739406"/>
          </a:xfrm>
        </p:spPr>
        <p:txBody>
          <a:bodyPr>
            <a:normAutofit lnSpcReduction="10000"/>
          </a:bodyPr>
          <a:lstStyle/>
          <a:p>
            <a:pPr marL="0" indent="0">
              <a:spcBef>
                <a:spcPts val="1800"/>
              </a:spcBef>
              <a:buFont typeface="Wingdings" pitchFamily="2" charset="2"/>
              <a:buNone/>
              <a:defRPr/>
            </a:pPr>
            <a:endParaRPr lang="el-GR" sz="2400" dirty="0" smtClean="0"/>
          </a:p>
          <a:p>
            <a:pPr marL="261938" indent="-261938" algn="just">
              <a:spcBef>
                <a:spcPts val="1800"/>
              </a:spcBef>
              <a:buFont typeface="Wingdings" pitchFamily="2" charset="2"/>
              <a:buBlip>
                <a:blip r:embed="rId2"/>
              </a:buBlip>
              <a:defRPr/>
            </a:pPr>
            <a:r>
              <a:rPr lang="el-GR" sz="2800" dirty="0" smtClean="0"/>
              <a:t>Εφαρμόζεται σε δάνεια με σταθερό ή αναπροσαρμοζόμενο επιτόκιο και εξόφληση τού κεφαλαίου στη λήξη.</a:t>
            </a:r>
            <a:br>
              <a:rPr lang="el-GR" sz="2800" dirty="0" smtClean="0"/>
            </a:br>
            <a:r>
              <a:rPr lang="el-GR" sz="2800" dirty="0" smtClean="0"/>
              <a:t>Ο δανειολήπτης πληρώνει στο μεταξύ διάστημα μόνο τούς τόκους.</a:t>
            </a:r>
          </a:p>
          <a:p>
            <a:pPr marL="261938" indent="-261938" algn="just">
              <a:spcBef>
                <a:spcPts val="1800"/>
              </a:spcBef>
              <a:buFont typeface="Wingdings" pitchFamily="2" charset="2"/>
              <a:buBlip>
                <a:blip r:embed="rId2"/>
              </a:buBlip>
              <a:defRPr/>
            </a:pPr>
            <a:r>
              <a:rPr lang="el-GR" sz="2800" dirty="0" smtClean="0"/>
              <a:t>Το κόστος κεφαλαίων που αντιστοιχεί στην περίοδο μέχρι τη λήξη τού δανείου ή την επόμενη περίοδο επανατιμολόγησής του θα καλούμε για ευκολία</a:t>
            </a:r>
            <a:br>
              <a:rPr lang="el-GR" sz="2800" dirty="0" smtClean="0"/>
            </a:br>
            <a:r>
              <a:rPr lang="en-US" sz="2800" b="1" dirty="0" smtClean="0"/>
              <a:t>Cost Funding Rate (CFR)</a:t>
            </a:r>
            <a:endParaRPr lang="el-GR" sz="2800" dirty="0" smtClean="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620688"/>
          </a:xfrm>
        </p:spPr>
        <p:txBody>
          <a:bodyPr>
            <a:normAutofit fontScale="90000"/>
          </a:bodyPr>
          <a:lstStyle/>
          <a:p>
            <a:r>
              <a:rPr lang="el-GR" sz="4000" b="1" dirty="0"/>
              <a:t>ΣΤΟΧΟΙ </a:t>
            </a:r>
            <a:r>
              <a:rPr lang="el-GR" sz="4000" b="1" dirty="0" smtClean="0"/>
              <a:t>ΤΡΑΠΕΖΩΝ (1)</a:t>
            </a:r>
            <a:endParaRPr lang="el-GR" sz="4000" b="1" dirty="0"/>
          </a:p>
        </p:txBody>
      </p:sp>
      <p:sp>
        <p:nvSpPr>
          <p:cNvPr id="21507" name="Rectangle 3"/>
          <p:cNvSpPr>
            <a:spLocks noGrp="1" noChangeArrowheads="1"/>
          </p:cNvSpPr>
          <p:nvPr>
            <p:ph type="body" idx="1"/>
          </p:nvPr>
        </p:nvSpPr>
        <p:spPr>
          <a:xfrm>
            <a:off x="0" y="620688"/>
            <a:ext cx="9144000" cy="6237312"/>
          </a:xfrm>
        </p:spPr>
        <p:txBody>
          <a:bodyPr/>
          <a:lstStyle/>
          <a:p>
            <a:pPr marL="514350" indent="-514350" algn="just">
              <a:spcBef>
                <a:spcPts val="0"/>
              </a:spcBef>
              <a:buFontTx/>
              <a:buAutoNum type="arabicPeriod"/>
            </a:pPr>
            <a:r>
              <a:rPr lang="el-GR" sz="2800" b="1" dirty="0" smtClean="0"/>
              <a:t>Οικονομικοί</a:t>
            </a:r>
            <a:r>
              <a:rPr lang="el-GR" sz="2800" dirty="0" smtClean="0"/>
              <a:t> αύξηση </a:t>
            </a:r>
            <a:r>
              <a:rPr lang="el-GR" sz="2800" dirty="0"/>
              <a:t>κερδών, απόδοση επενδυμένου </a:t>
            </a:r>
            <a:r>
              <a:rPr lang="el-GR" sz="2800" dirty="0" smtClean="0"/>
              <a:t>κεφαλαίου.</a:t>
            </a:r>
          </a:p>
          <a:p>
            <a:pPr marL="514350" indent="-514350" algn="just">
              <a:spcBef>
                <a:spcPts val="0"/>
              </a:spcBef>
              <a:buFontTx/>
              <a:buAutoNum type="arabicPeriod"/>
            </a:pPr>
            <a:endParaRPr lang="el-GR" sz="2800" dirty="0"/>
          </a:p>
          <a:p>
            <a:pPr marL="0" indent="0" algn="just">
              <a:spcBef>
                <a:spcPts val="0"/>
              </a:spcBef>
              <a:buFontTx/>
              <a:buNone/>
            </a:pPr>
            <a:r>
              <a:rPr lang="el-GR" sz="2800" dirty="0" smtClean="0"/>
              <a:t>2. </a:t>
            </a:r>
            <a:r>
              <a:rPr lang="el-GR" sz="2800" b="1" dirty="0" smtClean="0"/>
              <a:t>Προϊοντικοί</a:t>
            </a:r>
            <a:r>
              <a:rPr lang="el-GR" sz="2800" dirty="0" smtClean="0"/>
              <a:t> βελτίωση </a:t>
            </a:r>
            <a:r>
              <a:rPr lang="el-GR" sz="2800" dirty="0"/>
              <a:t>προϊόντων και παροχής </a:t>
            </a:r>
            <a:r>
              <a:rPr lang="el-GR" sz="2800" dirty="0" smtClean="0"/>
              <a:t>υπηρεσιών.</a:t>
            </a:r>
          </a:p>
          <a:p>
            <a:pPr marL="0" indent="0" algn="just">
              <a:spcBef>
                <a:spcPts val="0"/>
              </a:spcBef>
              <a:buFontTx/>
              <a:buNone/>
            </a:pPr>
            <a:endParaRPr lang="el-GR" sz="2800" dirty="0"/>
          </a:p>
          <a:p>
            <a:pPr marL="0" indent="0" algn="just">
              <a:spcBef>
                <a:spcPts val="0"/>
              </a:spcBef>
              <a:buFontTx/>
              <a:buNone/>
            </a:pPr>
            <a:r>
              <a:rPr lang="el-GR" sz="2800" dirty="0"/>
              <a:t>3. </a:t>
            </a:r>
            <a:r>
              <a:rPr lang="el-GR" sz="2800" b="1" dirty="0"/>
              <a:t>Στόχοι προώθησης, προβολής, επικοινωνίας</a:t>
            </a:r>
            <a:r>
              <a:rPr lang="el-GR" sz="2800" dirty="0"/>
              <a:t> </a:t>
            </a:r>
            <a:r>
              <a:rPr lang="el-GR" sz="2800" dirty="0" smtClean="0"/>
              <a:t>γνωστοποίηση </a:t>
            </a:r>
            <a:r>
              <a:rPr lang="el-GR" sz="2800" dirty="0"/>
              <a:t>δραστηριοτήτων </a:t>
            </a:r>
            <a:r>
              <a:rPr lang="el-GR" sz="2800" dirty="0" smtClean="0"/>
              <a:t>της τράπεζας </a:t>
            </a:r>
            <a:r>
              <a:rPr lang="el-GR" sz="2800" dirty="0"/>
              <a:t>στο ευρύ κοινό, μεγαλύτερη συχνότητα επικοινωνίας, βελτίωση ποιότητας σχέσεων, δημιουργία σχέσεων με συνεργάτες, προμηθευτές, δημόσιους </a:t>
            </a:r>
            <a:r>
              <a:rPr lang="el-GR" sz="2800" dirty="0" smtClean="0"/>
              <a:t>φορείς, πληροφορίες </a:t>
            </a:r>
            <a:r>
              <a:rPr lang="el-GR" sz="2800" dirty="0"/>
              <a:t>για τον ανταγωνισμό, λήψη στοιχείων για την πελατειακή βάση της </a:t>
            </a:r>
            <a:r>
              <a:rPr lang="el-GR" sz="2800" dirty="0" smtClean="0"/>
              <a:t>τράπεζας</a:t>
            </a:r>
            <a:r>
              <a:rPr lang="el-GR" sz="2800" dirty="0"/>
              <a:t>, δοκιμές πριν την εισαγωγή νέου προϊόντος ή/και </a:t>
            </a:r>
            <a:r>
              <a:rPr lang="el-GR" sz="2800" dirty="0" smtClean="0"/>
              <a:t>υπηρεσίας, </a:t>
            </a:r>
            <a:endParaRPr lang="el-GR" sz="2800" dirty="0"/>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7813"/>
            <a:ext cx="8229600" cy="1008062"/>
          </a:xfrm>
        </p:spPr>
        <p:txBody>
          <a:bodyPr>
            <a:normAutofit fontScale="90000"/>
          </a:bodyPr>
          <a:lstStyle/>
          <a:p>
            <a:r>
              <a:rPr lang="el-GR" b="1" dirty="0" smtClean="0">
                <a:solidFill>
                  <a:srgbClr val="C00000"/>
                </a:solidFill>
              </a:rPr>
              <a:t>Μέθοδος των ταμειακών ροών</a:t>
            </a:r>
            <a:br>
              <a:rPr lang="el-GR" b="1" dirty="0" smtClean="0">
                <a:solidFill>
                  <a:srgbClr val="C00000"/>
                </a:solidFill>
              </a:rPr>
            </a:br>
            <a:r>
              <a:rPr lang="en-US" b="1" dirty="0" smtClean="0">
                <a:solidFill>
                  <a:srgbClr val="C00000"/>
                </a:solidFill>
              </a:rPr>
              <a:t>Cash flow method</a:t>
            </a:r>
            <a:endParaRPr lang="el-GR" b="1" dirty="0" smtClean="0">
              <a:solidFill>
                <a:srgbClr val="C00000"/>
              </a:solidFill>
            </a:endParaRPr>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14340" name="TextBox 11"/>
          <p:cNvSpPr txBox="1">
            <a:spLocks noChangeArrowheads="1"/>
          </p:cNvSpPr>
          <p:nvPr/>
        </p:nvSpPr>
        <p:spPr bwMode="auto">
          <a:xfrm>
            <a:off x="0" y="6643688"/>
            <a:ext cx="357188" cy="215900"/>
          </a:xfrm>
          <a:prstGeom prst="rect">
            <a:avLst/>
          </a:prstGeom>
          <a:noFill/>
          <a:ln w="9525">
            <a:noFill/>
            <a:miter lim="800000"/>
            <a:headEnd/>
            <a:tailEnd/>
          </a:ln>
        </p:spPr>
        <p:txBody>
          <a:bodyPr>
            <a:spAutoFit/>
          </a:bodyPr>
          <a:lstStyle/>
          <a:p>
            <a:r>
              <a:rPr lang="el-GR" sz="800" dirty="0"/>
              <a:t>6.4</a:t>
            </a:r>
          </a:p>
        </p:txBody>
      </p:sp>
      <p:sp>
        <p:nvSpPr>
          <p:cNvPr id="28" name="Content Placeholder 2"/>
          <p:cNvSpPr>
            <a:spLocks noGrp="1"/>
          </p:cNvSpPr>
          <p:nvPr>
            <p:ph idx="1"/>
          </p:nvPr>
        </p:nvSpPr>
        <p:spPr>
          <a:xfrm>
            <a:off x="457200" y="1785938"/>
            <a:ext cx="8472488" cy="4429125"/>
          </a:xfrm>
        </p:spPr>
        <p:txBody>
          <a:bodyPr/>
          <a:lstStyle/>
          <a:p>
            <a:pPr marL="0" indent="0">
              <a:spcBef>
                <a:spcPts val="1800"/>
              </a:spcBef>
              <a:buFont typeface="Wingdings" pitchFamily="2" charset="2"/>
              <a:buNone/>
              <a:defRPr/>
            </a:pPr>
            <a:endParaRPr lang="el-GR" sz="2400" dirty="0" smtClean="0"/>
          </a:p>
          <a:p>
            <a:pPr marL="261938" indent="-261938" algn="just">
              <a:spcBef>
                <a:spcPts val="1800"/>
              </a:spcBef>
              <a:buFont typeface="Wingdings" pitchFamily="2" charset="2"/>
              <a:buBlip>
                <a:blip r:embed="rId2"/>
              </a:buBlip>
              <a:defRPr/>
            </a:pPr>
            <a:r>
              <a:rPr lang="el-GR" sz="2800" dirty="0" smtClean="0"/>
              <a:t>Εφαρμόζεται σε τοκοφόρα στοιχεία με σταθερό ή αναπροσαρμοζόμενο επιτόκιο και που η εξυπηρέτησή τους γίνεται είτε με τη μέθοδο τού σταθερού χρεολυσίου, είτε με τη μέθοδο τού σταθερού τοκοχρεολυσίου.</a:t>
            </a:r>
          </a:p>
          <a:p>
            <a:pPr marL="261938" indent="-261938" algn="just">
              <a:spcBef>
                <a:spcPts val="1800"/>
              </a:spcBef>
              <a:buFont typeface="Wingdings" pitchFamily="2" charset="2"/>
              <a:buBlip>
                <a:blip r:embed="rId2"/>
              </a:buBlip>
              <a:defRPr/>
            </a:pPr>
            <a:r>
              <a:rPr lang="el-GR" sz="2800" dirty="0" smtClean="0"/>
              <a:t>Σύμφωνα με τη μέθοδο κάθε χρεολύσιο αντιμετωπίζεται σαν να αποτελεί ανεξάρτητο δάνειο πληρωτέο στη λήξη.</a:t>
            </a:r>
          </a:p>
        </p:txBody>
      </p:sp>
    </p:spTree>
  </p:cSld>
  <p:clrMapOvr>
    <a:masterClrMapping/>
  </p:clrMapOvr>
  <p:transition spd="slow">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714500" y="5211763"/>
            <a:ext cx="3717925" cy="431800"/>
          </a:xfrm>
          <a:prstGeom prst="rect">
            <a:avLst/>
          </a:prstGeom>
          <a:solidFill>
            <a:srgbClr val="CCFFFF"/>
          </a:solidFill>
          <a:ln w="9525">
            <a:solidFill>
              <a:srgbClr val="000000"/>
            </a:solidFill>
            <a:miter lim="800000"/>
            <a:headEnd/>
            <a:tailEnd/>
          </a:ln>
        </p:spPr>
        <p:txBody>
          <a:bodyPr anchor="ctr" anchorCtr="1"/>
          <a:lstStyle/>
          <a:p>
            <a:r>
              <a:rPr lang="en-US" b="1" dirty="0"/>
              <a:t>Risk-free rate</a:t>
            </a:r>
            <a:endParaRPr lang="el-GR" b="1" dirty="0"/>
          </a:p>
        </p:txBody>
      </p:sp>
      <p:sp>
        <p:nvSpPr>
          <p:cNvPr id="15363" name="Rectangle 3"/>
          <p:cNvSpPr>
            <a:spLocks noChangeArrowheads="1"/>
          </p:cNvSpPr>
          <p:nvPr/>
        </p:nvSpPr>
        <p:spPr bwMode="auto">
          <a:xfrm>
            <a:off x="1714500" y="4737100"/>
            <a:ext cx="3717925" cy="431800"/>
          </a:xfrm>
          <a:prstGeom prst="rect">
            <a:avLst/>
          </a:prstGeom>
          <a:solidFill>
            <a:srgbClr val="3399FF"/>
          </a:solidFill>
          <a:ln w="9525">
            <a:solidFill>
              <a:srgbClr val="000000"/>
            </a:solidFill>
            <a:miter lim="800000"/>
            <a:headEnd/>
            <a:tailEnd/>
          </a:ln>
        </p:spPr>
        <p:txBody>
          <a:bodyPr anchor="ctr" anchorCtr="1"/>
          <a:lstStyle/>
          <a:p>
            <a:r>
              <a:rPr lang="en-US" b="1" dirty="0">
                <a:solidFill>
                  <a:schemeClr val="bg1"/>
                </a:solidFill>
              </a:rPr>
              <a:t>Liquidity premium</a:t>
            </a:r>
            <a:endParaRPr lang="el-GR" b="1" dirty="0"/>
          </a:p>
        </p:txBody>
      </p:sp>
      <p:sp>
        <p:nvSpPr>
          <p:cNvPr id="15364" name="Rectangle 4"/>
          <p:cNvSpPr>
            <a:spLocks noChangeArrowheads="1"/>
          </p:cNvSpPr>
          <p:nvPr/>
        </p:nvSpPr>
        <p:spPr bwMode="auto">
          <a:xfrm>
            <a:off x="1714500" y="4270375"/>
            <a:ext cx="3717925" cy="431800"/>
          </a:xfrm>
          <a:prstGeom prst="rect">
            <a:avLst/>
          </a:prstGeom>
          <a:solidFill>
            <a:srgbClr val="0066FF"/>
          </a:solidFill>
          <a:ln w="9525">
            <a:solidFill>
              <a:srgbClr val="000000"/>
            </a:solidFill>
            <a:miter lim="800000"/>
            <a:headEnd/>
            <a:tailEnd/>
          </a:ln>
        </p:spPr>
        <p:txBody>
          <a:bodyPr anchor="ctr" anchorCtr="1"/>
          <a:lstStyle/>
          <a:p>
            <a:r>
              <a:rPr lang="el-GR" b="1" dirty="0">
                <a:solidFill>
                  <a:schemeClr val="bg1"/>
                </a:solidFill>
              </a:rPr>
              <a:t>Πιστωτικός κίνδυνος της Τράπεζας</a:t>
            </a:r>
          </a:p>
        </p:txBody>
      </p:sp>
      <p:sp>
        <p:nvSpPr>
          <p:cNvPr id="15365" name="Rectangle 7"/>
          <p:cNvSpPr>
            <a:spLocks noChangeArrowheads="1"/>
          </p:cNvSpPr>
          <p:nvPr/>
        </p:nvSpPr>
        <p:spPr bwMode="auto">
          <a:xfrm>
            <a:off x="1719263" y="3211513"/>
            <a:ext cx="3706812" cy="431800"/>
          </a:xfrm>
          <a:prstGeom prst="rect">
            <a:avLst/>
          </a:prstGeom>
          <a:solidFill>
            <a:srgbClr val="FF99FF"/>
          </a:solidFill>
          <a:ln w="9525">
            <a:solidFill>
              <a:srgbClr val="000000"/>
            </a:solidFill>
            <a:miter lim="800000"/>
            <a:headEnd/>
            <a:tailEnd/>
          </a:ln>
        </p:spPr>
        <p:txBody>
          <a:bodyPr anchor="ctr" anchorCtr="1"/>
          <a:lstStyle/>
          <a:p>
            <a:r>
              <a:rPr lang="el-GR" b="1" dirty="0">
                <a:solidFill>
                  <a:schemeClr val="bg1"/>
                </a:solidFill>
              </a:rPr>
              <a:t>Προμήθεια διαχείρισης διαθεσίμων</a:t>
            </a:r>
          </a:p>
        </p:txBody>
      </p:sp>
      <p:sp>
        <p:nvSpPr>
          <p:cNvPr id="15366" name="Rectangle 8"/>
          <p:cNvSpPr>
            <a:spLocks noChangeArrowheads="1"/>
          </p:cNvSpPr>
          <p:nvPr/>
        </p:nvSpPr>
        <p:spPr bwMode="auto">
          <a:xfrm>
            <a:off x="1719263" y="2746375"/>
            <a:ext cx="3706812" cy="431800"/>
          </a:xfrm>
          <a:prstGeom prst="rect">
            <a:avLst/>
          </a:prstGeom>
          <a:solidFill>
            <a:srgbClr val="FF66CC"/>
          </a:solidFill>
          <a:ln w="9525">
            <a:solidFill>
              <a:srgbClr val="000000"/>
            </a:solidFill>
            <a:miter lim="800000"/>
            <a:headEnd/>
            <a:tailEnd/>
          </a:ln>
        </p:spPr>
        <p:txBody>
          <a:bodyPr lIns="0" rIns="0" anchor="ctr" anchorCtr="1"/>
          <a:lstStyle/>
          <a:p>
            <a:r>
              <a:rPr lang="el-GR" sz="1600" b="1" dirty="0">
                <a:solidFill>
                  <a:schemeClr val="bg1"/>
                </a:solidFill>
              </a:rPr>
              <a:t>Κόστος δεσμεύσεων στην κεντρική τράπεζα</a:t>
            </a:r>
          </a:p>
        </p:txBody>
      </p:sp>
      <p:sp>
        <p:nvSpPr>
          <p:cNvPr id="15367" name="Rectangle 10"/>
          <p:cNvSpPr>
            <a:spLocks noChangeArrowheads="1"/>
          </p:cNvSpPr>
          <p:nvPr/>
        </p:nvSpPr>
        <p:spPr bwMode="auto">
          <a:xfrm>
            <a:off x="1719263" y="2289175"/>
            <a:ext cx="3706812" cy="431800"/>
          </a:xfrm>
          <a:prstGeom prst="rect">
            <a:avLst/>
          </a:prstGeom>
          <a:solidFill>
            <a:srgbClr val="993366"/>
          </a:solidFill>
          <a:ln w="9525">
            <a:solidFill>
              <a:srgbClr val="000000"/>
            </a:solidFill>
            <a:miter lim="800000"/>
            <a:headEnd/>
            <a:tailEnd/>
          </a:ln>
        </p:spPr>
        <p:txBody>
          <a:bodyPr anchor="ctr" anchorCtr="1"/>
          <a:lstStyle/>
          <a:p>
            <a:endParaRPr lang="el-GR" sz="1400" dirty="0"/>
          </a:p>
        </p:txBody>
      </p:sp>
      <p:sp>
        <p:nvSpPr>
          <p:cNvPr id="15368" name="Rectangle 11"/>
          <p:cNvSpPr>
            <a:spLocks noChangeArrowheads="1"/>
          </p:cNvSpPr>
          <p:nvPr/>
        </p:nvSpPr>
        <p:spPr bwMode="auto">
          <a:xfrm>
            <a:off x="1714500" y="3794125"/>
            <a:ext cx="3717925" cy="431800"/>
          </a:xfrm>
          <a:prstGeom prst="rect">
            <a:avLst/>
          </a:prstGeom>
          <a:solidFill>
            <a:srgbClr val="0033CC"/>
          </a:solidFill>
          <a:ln w="9525">
            <a:solidFill>
              <a:srgbClr val="000000"/>
            </a:solidFill>
            <a:miter lim="800000"/>
            <a:headEnd/>
            <a:tailEnd/>
          </a:ln>
        </p:spPr>
        <p:txBody>
          <a:bodyPr anchor="ctr" anchorCtr="1"/>
          <a:lstStyle/>
          <a:p>
            <a:r>
              <a:rPr lang="en-US" sz="2000" b="1" dirty="0">
                <a:solidFill>
                  <a:schemeClr val="bg1"/>
                </a:solidFill>
              </a:rPr>
              <a:t>Option premium</a:t>
            </a:r>
            <a:endParaRPr lang="el-GR" sz="2000" b="1" dirty="0">
              <a:solidFill>
                <a:schemeClr val="bg1"/>
              </a:solidFill>
            </a:endParaRPr>
          </a:p>
        </p:txBody>
      </p:sp>
      <p:sp>
        <p:nvSpPr>
          <p:cNvPr id="15369" name="AutoShape 20"/>
          <p:cNvSpPr>
            <a:spLocks/>
          </p:cNvSpPr>
          <p:nvPr/>
        </p:nvSpPr>
        <p:spPr bwMode="gray">
          <a:xfrm rot="10800000" flipH="1">
            <a:off x="5500688" y="3843338"/>
            <a:ext cx="352425" cy="1770062"/>
          </a:xfrm>
          <a:prstGeom prst="rightBrace">
            <a:avLst>
              <a:gd name="adj1" fmla="val 38715"/>
              <a:gd name="adj2" fmla="val 50000"/>
            </a:avLst>
          </a:prstGeom>
          <a:noFill/>
          <a:ln w="9525">
            <a:solidFill>
              <a:srgbClr val="000066"/>
            </a:solidFill>
            <a:round/>
            <a:headEnd/>
            <a:tailEnd/>
          </a:ln>
          <a:effectLst>
            <a:outerShdw dist="107763" dir="2700000" algn="ctr" rotWithShape="0">
              <a:srgbClr val="336699">
                <a:alpha val="50000"/>
              </a:srgbClr>
            </a:outerShdw>
          </a:effectLst>
        </p:spPr>
        <p:txBody>
          <a:bodyPr wrap="none" lIns="72000" rIns="72000" anchor="ctr"/>
          <a:lstStyle/>
          <a:p>
            <a:endParaRPr lang="el-GR" dirty="0"/>
          </a:p>
        </p:txBody>
      </p:sp>
      <p:sp>
        <p:nvSpPr>
          <p:cNvPr id="15370" name="Rectangle 21"/>
          <p:cNvSpPr>
            <a:spLocks noChangeArrowheads="1"/>
          </p:cNvSpPr>
          <p:nvPr/>
        </p:nvSpPr>
        <p:spPr bwMode="auto">
          <a:xfrm>
            <a:off x="2082800" y="2243138"/>
            <a:ext cx="3321050" cy="431800"/>
          </a:xfrm>
          <a:prstGeom prst="rect">
            <a:avLst/>
          </a:prstGeom>
          <a:noFill/>
          <a:ln w="0" algn="ctr">
            <a:noFill/>
            <a:miter lim="800000"/>
            <a:headEnd/>
            <a:tailEnd/>
          </a:ln>
        </p:spPr>
        <p:txBody>
          <a:bodyPr lIns="0" rIns="0" anchor="ctr" anchorCtr="1"/>
          <a:lstStyle/>
          <a:p>
            <a:r>
              <a:rPr lang="el-GR" sz="2000" b="1" dirty="0">
                <a:solidFill>
                  <a:schemeClr val="bg1"/>
                </a:solidFill>
              </a:rPr>
              <a:t>Πιστωτικός κίνδυνος πελάτη</a:t>
            </a:r>
          </a:p>
        </p:txBody>
      </p:sp>
      <p:sp>
        <p:nvSpPr>
          <p:cNvPr id="15371" name="AutoShape 25"/>
          <p:cNvSpPr>
            <a:spLocks/>
          </p:cNvSpPr>
          <p:nvPr/>
        </p:nvSpPr>
        <p:spPr bwMode="gray">
          <a:xfrm>
            <a:off x="6861175" y="2255838"/>
            <a:ext cx="211138" cy="3271837"/>
          </a:xfrm>
          <a:prstGeom prst="rightBrace">
            <a:avLst>
              <a:gd name="adj1" fmla="val 119306"/>
              <a:gd name="adj2" fmla="val 50000"/>
            </a:avLst>
          </a:prstGeom>
          <a:noFill/>
          <a:ln w="9525">
            <a:solidFill>
              <a:srgbClr val="000066"/>
            </a:solidFill>
            <a:round/>
            <a:headEnd/>
            <a:tailEnd/>
          </a:ln>
          <a:effectLst>
            <a:outerShdw dist="107763" dir="2700000" algn="ctr" rotWithShape="0">
              <a:srgbClr val="336699">
                <a:alpha val="50000"/>
              </a:srgbClr>
            </a:outerShdw>
          </a:effectLst>
        </p:spPr>
        <p:txBody>
          <a:bodyPr wrap="none" lIns="72000" rIns="72000" anchor="ctr"/>
          <a:lstStyle/>
          <a:p>
            <a:endParaRPr lang="el-GR" dirty="0"/>
          </a:p>
        </p:txBody>
      </p:sp>
      <p:sp>
        <p:nvSpPr>
          <p:cNvPr id="15372" name="Rectangle 26"/>
          <p:cNvSpPr>
            <a:spLocks noChangeArrowheads="1"/>
          </p:cNvSpPr>
          <p:nvPr/>
        </p:nvSpPr>
        <p:spPr bwMode="auto">
          <a:xfrm>
            <a:off x="5861050" y="2405063"/>
            <a:ext cx="1216025" cy="976312"/>
          </a:xfrm>
          <a:prstGeom prst="rect">
            <a:avLst/>
          </a:prstGeom>
          <a:noFill/>
          <a:ln w="0" algn="ctr">
            <a:noFill/>
            <a:miter lim="800000"/>
            <a:headEnd/>
            <a:tailEnd/>
          </a:ln>
        </p:spPr>
        <p:txBody>
          <a:bodyPr>
            <a:spAutoFit/>
          </a:bodyPr>
          <a:lstStyle/>
          <a:p>
            <a:r>
              <a:rPr lang="el-GR" sz="1400" b="1" dirty="0">
                <a:solidFill>
                  <a:srgbClr val="000099"/>
                </a:solidFill>
              </a:rPr>
              <a:t>Πρόσθετα </a:t>
            </a:r>
          </a:p>
          <a:p>
            <a:r>
              <a:rPr lang="el-GR" sz="1400" b="1" dirty="0">
                <a:solidFill>
                  <a:srgbClr val="000099"/>
                </a:solidFill>
              </a:rPr>
              <a:t>στοιχεία </a:t>
            </a:r>
          </a:p>
          <a:p>
            <a:r>
              <a:rPr lang="el-GR" sz="1400" b="1" dirty="0">
                <a:solidFill>
                  <a:srgbClr val="000099"/>
                </a:solidFill>
              </a:rPr>
              <a:t>κόστους </a:t>
            </a:r>
          </a:p>
          <a:p>
            <a:r>
              <a:rPr lang="el-GR" sz="1400" b="1" dirty="0">
                <a:solidFill>
                  <a:srgbClr val="000099"/>
                </a:solidFill>
              </a:rPr>
              <a:t>δανείων</a:t>
            </a:r>
          </a:p>
        </p:txBody>
      </p:sp>
      <p:sp>
        <p:nvSpPr>
          <p:cNvPr id="15373" name="AutoShape 28"/>
          <p:cNvSpPr>
            <a:spLocks/>
          </p:cNvSpPr>
          <p:nvPr/>
        </p:nvSpPr>
        <p:spPr bwMode="gray">
          <a:xfrm rot="10800000" flipH="1">
            <a:off x="5508625" y="2305050"/>
            <a:ext cx="350838" cy="1219200"/>
          </a:xfrm>
          <a:prstGeom prst="rightBrace">
            <a:avLst>
              <a:gd name="adj1" fmla="val 26675"/>
              <a:gd name="adj2" fmla="val 50000"/>
            </a:avLst>
          </a:prstGeom>
          <a:noFill/>
          <a:ln w="9525">
            <a:solidFill>
              <a:srgbClr val="000066"/>
            </a:solidFill>
            <a:round/>
            <a:headEnd/>
            <a:tailEnd/>
          </a:ln>
          <a:effectLst>
            <a:outerShdw dist="107763" dir="2700000" algn="ctr" rotWithShape="0">
              <a:srgbClr val="336699">
                <a:alpha val="50000"/>
              </a:srgbClr>
            </a:outerShdw>
          </a:effectLst>
        </p:spPr>
        <p:txBody>
          <a:bodyPr wrap="none" lIns="72000" rIns="72000" anchor="ctr"/>
          <a:lstStyle/>
          <a:p>
            <a:endParaRPr lang="el-GR" dirty="0"/>
          </a:p>
        </p:txBody>
      </p:sp>
      <p:sp>
        <p:nvSpPr>
          <p:cNvPr id="15374" name="Rectangle 29"/>
          <p:cNvSpPr>
            <a:spLocks noChangeArrowheads="1"/>
          </p:cNvSpPr>
          <p:nvPr/>
        </p:nvSpPr>
        <p:spPr bwMode="auto">
          <a:xfrm>
            <a:off x="7065963" y="3470275"/>
            <a:ext cx="1006475" cy="954088"/>
          </a:xfrm>
          <a:prstGeom prst="rect">
            <a:avLst/>
          </a:prstGeom>
          <a:noFill/>
          <a:ln w="0" algn="ctr">
            <a:noFill/>
            <a:miter lim="800000"/>
            <a:headEnd/>
            <a:tailEnd/>
          </a:ln>
        </p:spPr>
        <p:txBody>
          <a:bodyPr>
            <a:spAutoFit/>
          </a:bodyPr>
          <a:lstStyle/>
          <a:p>
            <a:r>
              <a:rPr lang="el-GR" sz="1400" b="1" dirty="0">
                <a:solidFill>
                  <a:srgbClr val="000099"/>
                </a:solidFill>
              </a:rPr>
              <a:t>Στοιχεία </a:t>
            </a:r>
          </a:p>
          <a:p>
            <a:r>
              <a:rPr lang="el-GR" sz="1400" b="1" dirty="0">
                <a:solidFill>
                  <a:srgbClr val="000099"/>
                </a:solidFill>
              </a:rPr>
              <a:t>κόστους </a:t>
            </a:r>
          </a:p>
          <a:p>
            <a:r>
              <a:rPr lang="el-GR" sz="1400" b="1" dirty="0">
                <a:solidFill>
                  <a:srgbClr val="000099"/>
                </a:solidFill>
              </a:rPr>
              <a:t>ευκαιρίας</a:t>
            </a:r>
          </a:p>
          <a:p>
            <a:r>
              <a:rPr lang="el-GR" sz="1400" b="1" dirty="0">
                <a:solidFill>
                  <a:srgbClr val="000099"/>
                </a:solidFill>
              </a:rPr>
              <a:t>δανείων</a:t>
            </a:r>
          </a:p>
        </p:txBody>
      </p:sp>
      <p:sp>
        <p:nvSpPr>
          <p:cNvPr id="15375" name="Rectangle 30"/>
          <p:cNvSpPr>
            <a:spLocks noChangeArrowheads="1"/>
          </p:cNvSpPr>
          <p:nvPr/>
        </p:nvSpPr>
        <p:spPr bwMode="auto">
          <a:xfrm>
            <a:off x="5827713" y="4418013"/>
            <a:ext cx="1154112" cy="752475"/>
          </a:xfrm>
          <a:prstGeom prst="rect">
            <a:avLst/>
          </a:prstGeom>
          <a:noFill/>
          <a:ln w="0" algn="ctr">
            <a:noFill/>
            <a:miter lim="800000"/>
            <a:headEnd/>
            <a:tailEnd/>
          </a:ln>
        </p:spPr>
        <p:txBody>
          <a:bodyPr>
            <a:spAutoFit/>
          </a:bodyPr>
          <a:lstStyle/>
          <a:p>
            <a:r>
              <a:rPr lang="el-GR" sz="1400" dirty="0">
                <a:solidFill>
                  <a:srgbClr val="000099"/>
                </a:solidFill>
              </a:rPr>
              <a:t>Σ</a:t>
            </a:r>
            <a:r>
              <a:rPr lang="el-GR" sz="1400" b="1" dirty="0">
                <a:solidFill>
                  <a:srgbClr val="000099"/>
                </a:solidFill>
              </a:rPr>
              <a:t>τοιχεία </a:t>
            </a:r>
          </a:p>
          <a:p>
            <a:r>
              <a:rPr lang="el-GR" sz="1400" b="1" dirty="0">
                <a:solidFill>
                  <a:srgbClr val="000099"/>
                </a:solidFill>
              </a:rPr>
              <a:t>κόστους </a:t>
            </a:r>
          </a:p>
          <a:p>
            <a:r>
              <a:rPr lang="el-GR" sz="1400" b="1" dirty="0">
                <a:solidFill>
                  <a:srgbClr val="000099"/>
                </a:solidFill>
              </a:rPr>
              <a:t>καταθέσεων</a:t>
            </a:r>
          </a:p>
        </p:txBody>
      </p:sp>
      <p:sp>
        <p:nvSpPr>
          <p:cNvPr id="15376" name="AutoShape 35"/>
          <p:cNvSpPr>
            <a:spLocks/>
          </p:cNvSpPr>
          <p:nvPr/>
        </p:nvSpPr>
        <p:spPr bwMode="gray">
          <a:xfrm rot="10800000">
            <a:off x="1343025" y="2297113"/>
            <a:ext cx="323850" cy="384175"/>
          </a:xfrm>
          <a:prstGeom prst="rightBrace">
            <a:avLst>
              <a:gd name="adj1" fmla="val 9128"/>
              <a:gd name="adj2" fmla="val 50000"/>
            </a:avLst>
          </a:prstGeom>
          <a:noFill/>
          <a:ln w="9525">
            <a:solidFill>
              <a:srgbClr val="000066"/>
            </a:solidFill>
            <a:round/>
            <a:headEnd/>
            <a:tailEnd/>
          </a:ln>
          <a:effectLst>
            <a:outerShdw dist="107763" dir="2700000" algn="ctr" rotWithShape="0">
              <a:srgbClr val="336699">
                <a:alpha val="50000"/>
              </a:srgbClr>
            </a:outerShdw>
          </a:effectLst>
        </p:spPr>
        <p:txBody>
          <a:bodyPr wrap="none" lIns="72000" rIns="72000" anchor="ctr"/>
          <a:lstStyle/>
          <a:p>
            <a:endParaRPr lang="el-GR" dirty="0"/>
          </a:p>
        </p:txBody>
      </p:sp>
      <p:sp>
        <p:nvSpPr>
          <p:cNvPr id="15377" name="Text Box 36"/>
          <p:cNvSpPr txBox="1">
            <a:spLocks noChangeArrowheads="1"/>
          </p:cNvSpPr>
          <p:nvPr/>
        </p:nvSpPr>
        <p:spPr bwMode="auto">
          <a:xfrm>
            <a:off x="714375" y="2332038"/>
            <a:ext cx="600075" cy="396875"/>
          </a:xfrm>
          <a:prstGeom prst="rect">
            <a:avLst/>
          </a:prstGeom>
          <a:gradFill rotWithShape="1">
            <a:gsLst>
              <a:gs pos="0">
                <a:srgbClr val="993366"/>
              </a:gs>
              <a:gs pos="100000">
                <a:srgbClr val="47182F"/>
              </a:gs>
            </a:gsLst>
            <a:lin ang="5400000" scaled="1"/>
          </a:gradFill>
          <a:ln w="0" algn="ctr">
            <a:solidFill>
              <a:srgbClr val="3366FF"/>
            </a:solidFill>
            <a:miter lim="800000"/>
            <a:headEnd/>
            <a:tailEnd/>
          </a:ln>
        </p:spPr>
        <p:txBody>
          <a:bodyPr lIns="18000" rIns="18000">
            <a:spAutoFit/>
          </a:bodyPr>
          <a:lstStyle/>
          <a:p>
            <a:pPr algn="ctr"/>
            <a:r>
              <a:rPr lang="en-US" sz="1000" dirty="0">
                <a:solidFill>
                  <a:schemeClr val="bg1"/>
                </a:solidFill>
              </a:rPr>
              <a:t>Risk Adjusted</a:t>
            </a:r>
            <a:endParaRPr lang="el-GR" sz="1000" dirty="0">
              <a:solidFill>
                <a:schemeClr val="bg1"/>
              </a:solidFill>
            </a:endParaRPr>
          </a:p>
        </p:txBody>
      </p:sp>
      <p:sp>
        <p:nvSpPr>
          <p:cNvPr id="15378" name="Rectangle 38"/>
          <p:cNvSpPr>
            <a:spLocks noChangeArrowheads="1"/>
          </p:cNvSpPr>
          <p:nvPr/>
        </p:nvSpPr>
        <p:spPr bwMode="auto">
          <a:xfrm>
            <a:off x="1725613" y="1716088"/>
            <a:ext cx="3692525" cy="431800"/>
          </a:xfrm>
          <a:prstGeom prst="rect">
            <a:avLst/>
          </a:prstGeom>
          <a:solidFill>
            <a:srgbClr val="FFFF99"/>
          </a:solidFill>
          <a:ln w="9525">
            <a:solidFill>
              <a:srgbClr val="000000"/>
            </a:solidFill>
            <a:miter lim="800000"/>
            <a:headEnd/>
            <a:tailEnd/>
          </a:ln>
        </p:spPr>
        <p:txBody>
          <a:bodyPr anchor="ctr" anchorCtr="1"/>
          <a:lstStyle/>
          <a:p>
            <a:r>
              <a:rPr lang="en-US" b="1" dirty="0"/>
              <a:t>Spread </a:t>
            </a:r>
            <a:r>
              <a:rPr lang="el-GR" b="1" dirty="0"/>
              <a:t>πελάτη χορηγήσεων</a:t>
            </a:r>
          </a:p>
        </p:txBody>
      </p:sp>
      <p:sp>
        <p:nvSpPr>
          <p:cNvPr id="15379" name="AutoShape 39"/>
          <p:cNvSpPr>
            <a:spLocks/>
          </p:cNvSpPr>
          <p:nvPr/>
        </p:nvSpPr>
        <p:spPr bwMode="gray">
          <a:xfrm>
            <a:off x="7840663" y="1684338"/>
            <a:ext cx="231775" cy="3913187"/>
          </a:xfrm>
          <a:prstGeom prst="rightBrace">
            <a:avLst>
              <a:gd name="adj1" fmla="val 129988"/>
              <a:gd name="adj2" fmla="val 50000"/>
            </a:avLst>
          </a:prstGeom>
          <a:noFill/>
          <a:ln w="9525">
            <a:solidFill>
              <a:srgbClr val="000066"/>
            </a:solidFill>
            <a:round/>
            <a:headEnd/>
            <a:tailEnd/>
          </a:ln>
          <a:effectLst>
            <a:outerShdw dist="107763" dir="2700000" algn="ctr" rotWithShape="0">
              <a:srgbClr val="336699">
                <a:alpha val="50000"/>
              </a:srgbClr>
            </a:outerShdw>
          </a:effectLst>
        </p:spPr>
        <p:txBody>
          <a:bodyPr wrap="none" lIns="72000" rIns="72000" anchor="ctr"/>
          <a:lstStyle/>
          <a:p>
            <a:endParaRPr lang="el-GR" dirty="0"/>
          </a:p>
        </p:txBody>
      </p:sp>
      <p:sp>
        <p:nvSpPr>
          <p:cNvPr id="15380" name="Rectangle 40"/>
          <p:cNvSpPr>
            <a:spLocks noChangeArrowheads="1"/>
          </p:cNvSpPr>
          <p:nvPr/>
        </p:nvSpPr>
        <p:spPr bwMode="auto">
          <a:xfrm>
            <a:off x="8086725" y="3352800"/>
            <a:ext cx="914400" cy="752475"/>
          </a:xfrm>
          <a:prstGeom prst="rect">
            <a:avLst/>
          </a:prstGeom>
          <a:noFill/>
          <a:ln w="0" algn="ctr">
            <a:noFill/>
            <a:miter lim="800000"/>
            <a:headEnd/>
            <a:tailEnd/>
          </a:ln>
        </p:spPr>
        <p:txBody>
          <a:bodyPr>
            <a:spAutoFit/>
          </a:bodyPr>
          <a:lstStyle/>
          <a:p>
            <a:r>
              <a:rPr lang="el-GR" sz="1400" b="1" dirty="0">
                <a:solidFill>
                  <a:srgbClr val="000099"/>
                </a:solidFill>
              </a:rPr>
              <a:t>Επιτόκιο</a:t>
            </a:r>
          </a:p>
          <a:p>
            <a:r>
              <a:rPr lang="el-GR" sz="1400" b="1" dirty="0">
                <a:solidFill>
                  <a:srgbClr val="000099"/>
                </a:solidFill>
              </a:rPr>
              <a:t>Πελάτη</a:t>
            </a:r>
          </a:p>
          <a:p>
            <a:r>
              <a:rPr lang="el-GR" sz="1400" b="1" dirty="0">
                <a:solidFill>
                  <a:srgbClr val="000099"/>
                </a:solidFill>
              </a:rPr>
              <a:t>δανείων</a:t>
            </a:r>
          </a:p>
        </p:txBody>
      </p:sp>
      <p:sp>
        <p:nvSpPr>
          <p:cNvPr id="15381" name="AutoShape 43"/>
          <p:cNvSpPr>
            <a:spLocks/>
          </p:cNvSpPr>
          <p:nvPr/>
        </p:nvSpPr>
        <p:spPr bwMode="gray">
          <a:xfrm flipH="1">
            <a:off x="1347788" y="4354513"/>
            <a:ext cx="352425" cy="1217612"/>
          </a:xfrm>
          <a:prstGeom prst="rightBrace">
            <a:avLst>
              <a:gd name="adj1" fmla="val 26632"/>
              <a:gd name="adj2" fmla="val 50000"/>
            </a:avLst>
          </a:prstGeom>
          <a:noFill/>
          <a:ln w="9525">
            <a:solidFill>
              <a:srgbClr val="000066"/>
            </a:solidFill>
            <a:round/>
            <a:headEnd/>
            <a:tailEnd/>
          </a:ln>
          <a:effectLst>
            <a:outerShdw dist="107763" dir="2700000" algn="ctr" rotWithShape="0">
              <a:srgbClr val="336699">
                <a:alpha val="50000"/>
              </a:srgbClr>
            </a:outerShdw>
          </a:effectLst>
        </p:spPr>
        <p:txBody>
          <a:bodyPr wrap="none" lIns="72000" rIns="72000" anchor="ctr"/>
          <a:lstStyle/>
          <a:p>
            <a:endParaRPr lang="el-GR" dirty="0"/>
          </a:p>
        </p:txBody>
      </p:sp>
      <p:sp>
        <p:nvSpPr>
          <p:cNvPr id="15382" name="Text Box 47"/>
          <p:cNvSpPr txBox="1">
            <a:spLocks noChangeArrowheads="1"/>
          </p:cNvSpPr>
          <p:nvPr/>
        </p:nvSpPr>
        <p:spPr bwMode="auto">
          <a:xfrm>
            <a:off x="877888" y="4421188"/>
            <a:ext cx="271462" cy="1139825"/>
          </a:xfrm>
          <a:prstGeom prst="rect">
            <a:avLst/>
          </a:prstGeom>
          <a:gradFill rotWithShape="1">
            <a:gsLst>
              <a:gs pos="0">
                <a:srgbClr val="CCFFFF"/>
              </a:gs>
              <a:gs pos="100000">
                <a:srgbClr val="5E7676"/>
              </a:gs>
            </a:gsLst>
            <a:lin ang="5400000" scaled="1"/>
          </a:gradFill>
          <a:ln w="0" algn="ctr">
            <a:solidFill>
              <a:srgbClr val="3366FF"/>
            </a:solidFill>
            <a:miter lim="800000"/>
            <a:headEnd/>
            <a:tailEnd/>
          </a:ln>
        </p:spPr>
        <p:txBody>
          <a:bodyPr tIns="36000" bIns="36000">
            <a:spAutoFit/>
          </a:bodyPr>
          <a:lstStyle/>
          <a:p>
            <a:r>
              <a:rPr lang="en-US" sz="1000" dirty="0">
                <a:solidFill>
                  <a:srgbClr val="000099"/>
                </a:solidFill>
              </a:rPr>
              <a:t>Eur ibor</a:t>
            </a:r>
            <a:endParaRPr lang="el-GR" sz="1000" dirty="0">
              <a:solidFill>
                <a:srgbClr val="000099"/>
              </a:solidFill>
            </a:endParaRPr>
          </a:p>
        </p:txBody>
      </p:sp>
      <p:sp>
        <p:nvSpPr>
          <p:cNvPr id="15383" name="Rectangle 14"/>
          <p:cNvSpPr>
            <a:spLocks noChangeArrowheads="1"/>
          </p:cNvSpPr>
          <p:nvPr/>
        </p:nvSpPr>
        <p:spPr bwMode="auto">
          <a:xfrm>
            <a:off x="571500" y="285750"/>
            <a:ext cx="7960940" cy="646331"/>
          </a:xfrm>
          <a:prstGeom prst="rect">
            <a:avLst/>
          </a:prstGeom>
          <a:noFill/>
          <a:ln w="0" algn="ctr">
            <a:noFill/>
            <a:miter lim="800000"/>
            <a:headEnd/>
            <a:tailEnd/>
          </a:ln>
        </p:spPr>
        <p:txBody>
          <a:bodyPr wrap="square">
            <a:spAutoFit/>
          </a:bodyPr>
          <a:lstStyle/>
          <a:p>
            <a:pPr algn="ctr"/>
            <a:r>
              <a:rPr lang="el-GR" sz="3600" b="1" dirty="0">
                <a:solidFill>
                  <a:srgbClr val="800000"/>
                </a:solidFill>
              </a:rPr>
              <a:t>Συστατικά μέρη</a:t>
            </a:r>
            <a:r>
              <a:rPr lang="en-US" sz="3600" b="1" dirty="0">
                <a:solidFill>
                  <a:srgbClr val="800000"/>
                </a:solidFill>
              </a:rPr>
              <a:t> </a:t>
            </a:r>
            <a:r>
              <a:rPr lang="el-GR" sz="3600" b="1" dirty="0">
                <a:solidFill>
                  <a:srgbClr val="800000"/>
                </a:solidFill>
              </a:rPr>
              <a:t>επιτοκίου χορηγήσεων </a:t>
            </a:r>
            <a:endParaRPr lang="en-GB" sz="3600" b="1" dirty="0">
              <a:solidFill>
                <a:srgbClr val="800000"/>
              </a:solidFill>
            </a:endParaRPr>
          </a:p>
        </p:txBody>
      </p:sp>
      <p:grpSp>
        <p:nvGrpSpPr>
          <p:cNvPr id="2" name="Group 9"/>
          <p:cNvGrpSpPr>
            <a:grpSpLocks/>
          </p:cNvGrpSpPr>
          <p:nvPr/>
        </p:nvGrpSpPr>
        <p:grpSpPr bwMode="auto">
          <a:xfrm>
            <a:off x="571500" y="428625"/>
            <a:ext cx="8001000" cy="714375"/>
            <a:chOff x="571472" y="429398"/>
            <a:chExt cx="8001056" cy="714380"/>
          </a:xfrm>
        </p:grpSpPr>
        <p:cxnSp>
          <p:nvCxnSpPr>
            <p:cNvPr id="29" name="Straight Connector 28"/>
            <p:cNvCxnSpPr/>
            <p:nvPr/>
          </p:nvCxnSpPr>
          <p:spPr>
            <a:xfrm>
              <a:off x="571472" y="1142191"/>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15385" name="TextBox 11"/>
          <p:cNvSpPr txBox="1">
            <a:spLocks noChangeArrowheads="1"/>
          </p:cNvSpPr>
          <p:nvPr/>
        </p:nvSpPr>
        <p:spPr bwMode="auto">
          <a:xfrm>
            <a:off x="0" y="6643688"/>
            <a:ext cx="357188" cy="215900"/>
          </a:xfrm>
          <a:prstGeom prst="rect">
            <a:avLst/>
          </a:prstGeom>
          <a:noFill/>
          <a:ln w="9525">
            <a:noFill/>
            <a:miter lim="800000"/>
            <a:headEnd/>
            <a:tailEnd/>
          </a:ln>
        </p:spPr>
        <p:txBody>
          <a:bodyPr>
            <a:spAutoFit/>
          </a:bodyPr>
          <a:lstStyle/>
          <a:p>
            <a:r>
              <a:rPr lang="el-GR" sz="800" dirty="0"/>
              <a:t>7.1</a:t>
            </a:r>
          </a:p>
        </p:txBody>
      </p:sp>
    </p:spTree>
  </p:cSld>
  <p:clrMapOvr>
    <a:masterClrMapping/>
  </p:clrMapOvr>
  <p:transition spd="med">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9512" y="277813"/>
            <a:ext cx="8712968" cy="1008062"/>
          </a:xfrm>
        </p:spPr>
        <p:txBody>
          <a:bodyPr>
            <a:noAutofit/>
          </a:bodyPr>
          <a:lstStyle/>
          <a:p>
            <a:r>
              <a:rPr lang="el-GR" sz="3200" b="1" dirty="0" smtClean="0"/>
              <a:t>Ανάλυση του αποτελέσματος της μονάδας διαχείρισης διαθεσίμων (</a:t>
            </a:r>
            <a:r>
              <a:rPr lang="en-US" sz="3200" b="1" dirty="0" smtClean="0"/>
              <a:t>Funding center)</a:t>
            </a:r>
            <a:endParaRPr lang="el-GR" sz="3200" b="1" dirty="0" smtClean="0"/>
          </a:p>
        </p:txBody>
      </p:sp>
      <p:grpSp>
        <p:nvGrpSpPr>
          <p:cNvPr id="2" name="Group 9"/>
          <p:cNvGrpSpPr>
            <a:grpSpLocks/>
          </p:cNvGrpSpPr>
          <p:nvPr/>
        </p:nvGrpSpPr>
        <p:grpSpPr bwMode="auto">
          <a:xfrm>
            <a:off x="571500" y="500063"/>
            <a:ext cx="8001000"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16388" name="TextBox 11"/>
          <p:cNvSpPr txBox="1">
            <a:spLocks noChangeArrowheads="1"/>
          </p:cNvSpPr>
          <p:nvPr/>
        </p:nvSpPr>
        <p:spPr bwMode="auto">
          <a:xfrm>
            <a:off x="0" y="6643688"/>
            <a:ext cx="357188" cy="215900"/>
          </a:xfrm>
          <a:prstGeom prst="rect">
            <a:avLst/>
          </a:prstGeom>
          <a:noFill/>
          <a:ln w="9525">
            <a:noFill/>
            <a:miter lim="800000"/>
            <a:headEnd/>
            <a:tailEnd/>
          </a:ln>
        </p:spPr>
        <p:txBody>
          <a:bodyPr>
            <a:spAutoFit/>
          </a:bodyPr>
          <a:lstStyle/>
          <a:p>
            <a:r>
              <a:rPr lang="el-GR" sz="800" dirty="0"/>
              <a:t>8.1</a:t>
            </a:r>
          </a:p>
        </p:txBody>
      </p:sp>
      <p:sp>
        <p:nvSpPr>
          <p:cNvPr id="28" name="Content Placeholder 2"/>
          <p:cNvSpPr>
            <a:spLocks noGrp="1"/>
          </p:cNvSpPr>
          <p:nvPr>
            <p:ph idx="1"/>
          </p:nvPr>
        </p:nvSpPr>
        <p:spPr>
          <a:xfrm>
            <a:off x="457200" y="1556792"/>
            <a:ext cx="8472488" cy="4658271"/>
          </a:xfrm>
        </p:spPr>
        <p:txBody>
          <a:bodyPr/>
          <a:lstStyle/>
          <a:p>
            <a:pPr marL="0" indent="0">
              <a:spcBef>
                <a:spcPts val="1800"/>
              </a:spcBef>
              <a:buFont typeface="Wingdings" pitchFamily="2" charset="2"/>
              <a:buNone/>
              <a:defRPr/>
            </a:pPr>
            <a:endParaRPr lang="el-GR" sz="2400" dirty="0" smtClean="0"/>
          </a:p>
          <a:p>
            <a:pPr marL="261938" indent="-261938" algn="just">
              <a:spcBef>
                <a:spcPts val="1800"/>
              </a:spcBef>
              <a:buFont typeface="Wingdings" pitchFamily="2" charset="2"/>
              <a:buBlip>
                <a:blip r:embed="rId2"/>
              </a:buBlip>
              <a:defRPr/>
            </a:pPr>
            <a:r>
              <a:rPr lang="el-GR" sz="2800" dirty="0" smtClean="0"/>
              <a:t>Αποτέλεσμα από τη διαχείριση κινδύνων.</a:t>
            </a:r>
          </a:p>
          <a:p>
            <a:pPr marL="261938" indent="-261938" algn="just">
              <a:spcBef>
                <a:spcPts val="1800"/>
              </a:spcBef>
              <a:buFont typeface="Wingdings" pitchFamily="2" charset="2"/>
              <a:buBlip>
                <a:blip r:embed="rId2"/>
              </a:buBlip>
              <a:defRPr/>
            </a:pPr>
            <a:r>
              <a:rPr lang="el-GR" sz="2800" dirty="0" smtClean="0"/>
              <a:t>Αποτέλεσμα από τη διαφορά μεταξύ τοκοφόρων στοιχείων ενεργητικού και υποχρεώσεων.</a:t>
            </a:r>
          </a:p>
          <a:p>
            <a:pPr marL="261938" indent="-261938" algn="just">
              <a:spcBef>
                <a:spcPts val="1800"/>
              </a:spcBef>
              <a:buFont typeface="Wingdings" pitchFamily="2" charset="2"/>
              <a:buBlip>
                <a:blip r:embed="rId2"/>
              </a:buBlip>
              <a:defRPr/>
            </a:pPr>
            <a:r>
              <a:rPr lang="el-GR" sz="2800" dirty="0" smtClean="0"/>
              <a:t>Αποτέλεσμα από τη διαφορά μεταξύ τού κόστους άντλησης κεφαλαίων και τού κόστους ευκαιρίας.</a:t>
            </a:r>
          </a:p>
        </p:txBody>
      </p:sp>
    </p:spTree>
  </p:cSld>
  <p:clrMapOvr>
    <a:masterClrMapping/>
  </p:clrMapOvr>
  <p:transition spd="slow">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0" y="3571875"/>
            <a:ext cx="9144000" cy="2714625"/>
          </a:xfrm>
          <a:prstGeom prst="rect">
            <a:avLst/>
          </a:prstGeom>
          <a:solidFill>
            <a:srgbClr val="FBFBFB">
              <a:alpha val="43000"/>
            </a:srgbClr>
          </a:solidFill>
          <a:ln w="0">
            <a:noFill/>
          </a:ln>
          <a:effectLst>
            <a:outerShdw blurRad="50800" dist="50800" dir="5400000" algn="ctr" rotWithShape="0">
              <a:schemeClr val="bg1">
                <a:lumMod val="9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7411" name="Title 1"/>
          <p:cNvSpPr>
            <a:spLocks noGrp="1"/>
          </p:cNvSpPr>
          <p:nvPr>
            <p:ph type="title"/>
          </p:nvPr>
        </p:nvSpPr>
        <p:spPr>
          <a:xfrm>
            <a:off x="457200" y="277813"/>
            <a:ext cx="8229600" cy="630907"/>
          </a:xfrm>
        </p:spPr>
        <p:txBody>
          <a:bodyPr>
            <a:normAutofit fontScale="90000"/>
          </a:bodyPr>
          <a:lstStyle/>
          <a:p>
            <a:r>
              <a:rPr lang="el-GR" sz="3600" b="1" dirty="0" smtClean="0">
                <a:solidFill>
                  <a:srgbClr val="C00000"/>
                </a:solidFill>
              </a:rPr>
              <a:t>Αποτέλεσμα από τη διαχείριση κινδύνων</a:t>
            </a:r>
          </a:p>
        </p:txBody>
      </p:sp>
      <p:grpSp>
        <p:nvGrpSpPr>
          <p:cNvPr id="2" name="Group 9"/>
          <p:cNvGrpSpPr>
            <a:grpSpLocks/>
          </p:cNvGrpSpPr>
          <p:nvPr/>
        </p:nvGrpSpPr>
        <p:grpSpPr bwMode="auto">
          <a:xfrm>
            <a:off x="571500" y="285750"/>
            <a:ext cx="8001000" cy="714375"/>
            <a:chOff x="571472" y="429398"/>
            <a:chExt cx="8001056" cy="714380"/>
          </a:xfrm>
        </p:grpSpPr>
        <p:cxnSp>
          <p:nvCxnSpPr>
            <p:cNvPr id="5" name="Straight Connector 4"/>
            <p:cNvCxnSpPr/>
            <p:nvPr/>
          </p:nvCxnSpPr>
          <p:spPr>
            <a:xfrm>
              <a:off x="571472" y="1142191"/>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44" y="785794"/>
              <a:ext cx="714380"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17413" name="TextBox 11"/>
          <p:cNvSpPr txBox="1">
            <a:spLocks noChangeArrowheads="1"/>
          </p:cNvSpPr>
          <p:nvPr/>
        </p:nvSpPr>
        <p:spPr bwMode="auto">
          <a:xfrm>
            <a:off x="0" y="6643688"/>
            <a:ext cx="357188" cy="215900"/>
          </a:xfrm>
          <a:prstGeom prst="rect">
            <a:avLst/>
          </a:prstGeom>
          <a:noFill/>
          <a:ln w="9525">
            <a:noFill/>
            <a:miter lim="800000"/>
            <a:headEnd/>
            <a:tailEnd/>
          </a:ln>
        </p:spPr>
        <p:txBody>
          <a:bodyPr>
            <a:spAutoFit/>
          </a:bodyPr>
          <a:lstStyle/>
          <a:p>
            <a:r>
              <a:rPr lang="el-GR" sz="800" dirty="0"/>
              <a:t>8.2</a:t>
            </a:r>
          </a:p>
        </p:txBody>
      </p:sp>
      <p:sp>
        <p:nvSpPr>
          <p:cNvPr id="17414" name="Content Placeholder 2"/>
          <p:cNvSpPr>
            <a:spLocks noGrp="1"/>
          </p:cNvSpPr>
          <p:nvPr>
            <p:ph idx="1"/>
          </p:nvPr>
        </p:nvSpPr>
        <p:spPr>
          <a:xfrm>
            <a:off x="0" y="1124745"/>
            <a:ext cx="9144000" cy="2376264"/>
          </a:xfrm>
        </p:spPr>
        <p:txBody>
          <a:bodyPr>
            <a:normAutofit/>
          </a:bodyPr>
          <a:lstStyle/>
          <a:p>
            <a:pPr marL="0" indent="0" algn="just">
              <a:spcBef>
                <a:spcPts val="1800"/>
              </a:spcBef>
              <a:buFont typeface="Wingdings" pitchFamily="2" charset="2"/>
              <a:buNone/>
            </a:pPr>
            <a:r>
              <a:rPr lang="el-GR" sz="2200" dirty="0" smtClean="0"/>
              <a:t>Τα  Καταστήματα αναλαμβάνουν επιτοκιακό και συναλλαγματικό κίνδυνο, αλλά η διαχείριση των κινδύνων αυτών γίνεται από τη Μονάδα Διαχείρισης Διαθεσίμων (</a:t>
            </a:r>
            <a:r>
              <a:rPr lang="en-US" sz="2200" dirty="0" smtClean="0"/>
              <a:t>Funding Center), </a:t>
            </a:r>
            <a:r>
              <a:rPr lang="el-GR" sz="2200" dirty="0" smtClean="0"/>
              <a:t>στην οποία μεταφέρεται το αποτέλεσμα που προκύπτει από την ανάληψη και τη διαχείριση τους.</a:t>
            </a:r>
          </a:p>
          <a:p>
            <a:pPr marL="0" indent="0" algn="just">
              <a:spcBef>
                <a:spcPts val="1800"/>
              </a:spcBef>
              <a:buFont typeface="Wingdings" pitchFamily="2" charset="2"/>
              <a:buNone/>
            </a:pPr>
            <a:r>
              <a:rPr lang="el-GR" sz="2200" dirty="0" smtClean="0"/>
              <a:t>Έστω 5ετές δάνειο € 100.000 με σταθερό επιτόκιο 5% και ισόποση ετήσια κατάθεση με 3%.</a:t>
            </a:r>
          </a:p>
        </p:txBody>
      </p:sp>
      <p:sp>
        <p:nvSpPr>
          <p:cNvPr id="17415" name="TextBox 9"/>
          <p:cNvSpPr txBox="1">
            <a:spLocks noChangeArrowheads="1"/>
          </p:cNvSpPr>
          <p:nvPr/>
        </p:nvSpPr>
        <p:spPr bwMode="auto">
          <a:xfrm>
            <a:off x="249238" y="3643313"/>
            <a:ext cx="1979612" cy="338137"/>
          </a:xfrm>
          <a:prstGeom prst="rect">
            <a:avLst/>
          </a:prstGeom>
          <a:noFill/>
          <a:ln w="9525">
            <a:noFill/>
            <a:miter lim="800000"/>
            <a:headEnd/>
            <a:tailEnd/>
          </a:ln>
        </p:spPr>
        <p:txBody>
          <a:bodyPr wrap="none">
            <a:spAutoFit/>
          </a:bodyPr>
          <a:lstStyle/>
          <a:p>
            <a:r>
              <a:rPr lang="el-GR" sz="1600" dirty="0">
                <a:solidFill>
                  <a:srgbClr val="000066"/>
                </a:solidFill>
              </a:rPr>
              <a:t>επιτόκιο χορήγησης</a:t>
            </a:r>
          </a:p>
        </p:txBody>
      </p:sp>
      <p:sp>
        <p:nvSpPr>
          <p:cNvPr id="17416" name="TextBox 10"/>
          <p:cNvSpPr txBox="1">
            <a:spLocks noChangeArrowheads="1"/>
          </p:cNvSpPr>
          <p:nvPr/>
        </p:nvSpPr>
        <p:spPr bwMode="auto">
          <a:xfrm>
            <a:off x="2286000" y="3643313"/>
            <a:ext cx="481013" cy="338137"/>
          </a:xfrm>
          <a:prstGeom prst="rect">
            <a:avLst/>
          </a:prstGeom>
          <a:noFill/>
          <a:ln w="9525">
            <a:noFill/>
            <a:miter lim="800000"/>
            <a:headEnd/>
            <a:tailEnd/>
          </a:ln>
        </p:spPr>
        <p:txBody>
          <a:bodyPr wrap="none">
            <a:spAutoFit/>
          </a:bodyPr>
          <a:lstStyle/>
          <a:p>
            <a:r>
              <a:rPr lang="el-GR" sz="1600" dirty="0">
                <a:solidFill>
                  <a:srgbClr val="000066"/>
                </a:solidFill>
              </a:rPr>
              <a:t>5%</a:t>
            </a:r>
          </a:p>
        </p:txBody>
      </p:sp>
      <p:sp>
        <p:nvSpPr>
          <p:cNvPr id="17417" name="TextBox 12"/>
          <p:cNvSpPr txBox="1">
            <a:spLocks noChangeArrowheads="1"/>
          </p:cNvSpPr>
          <p:nvPr/>
        </p:nvSpPr>
        <p:spPr bwMode="auto">
          <a:xfrm>
            <a:off x="5948363" y="3910013"/>
            <a:ext cx="766762" cy="338137"/>
          </a:xfrm>
          <a:prstGeom prst="rect">
            <a:avLst/>
          </a:prstGeom>
          <a:noFill/>
          <a:ln w="9525">
            <a:noFill/>
            <a:miter lim="800000"/>
            <a:headEnd/>
            <a:tailEnd/>
          </a:ln>
        </p:spPr>
        <p:txBody>
          <a:bodyPr wrap="none">
            <a:spAutoFit/>
          </a:bodyPr>
          <a:lstStyle/>
          <a:p>
            <a:r>
              <a:rPr lang="el-GR" sz="1600" dirty="0">
                <a:solidFill>
                  <a:srgbClr val="000066"/>
                </a:solidFill>
              </a:rPr>
              <a:t>0,50%</a:t>
            </a:r>
          </a:p>
        </p:txBody>
      </p:sp>
      <p:sp>
        <p:nvSpPr>
          <p:cNvPr id="17418" name="TextBox 13"/>
          <p:cNvSpPr txBox="1">
            <a:spLocks noChangeArrowheads="1"/>
          </p:cNvSpPr>
          <p:nvPr/>
        </p:nvSpPr>
        <p:spPr bwMode="auto">
          <a:xfrm>
            <a:off x="6715125" y="3786188"/>
            <a:ext cx="2049463" cy="584200"/>
          </a:xfrm>
          <a:prstGeom prst="rect">
            <a:avLst/>
          </a:prstGeom>
          <a:noFill/>
          <a:ln w="9525">
            <a:noFill/>
            <a:miter lim="800000"/>
            <a:headEnd/>
            <a:tailEnd/>
          </a:ln>
        </p:spPr>
        <p:txBody>
          <a:bodyPr wrap="none">
            <a:spAutoFit/>
          </a:bodyPr>
          <a:lstStyle/>
          <a:p>
            <a:pPr algn="ctr"/>
            <a:r>
              <a:rPr lang="en-US" sz="1600" dirty="0">
                <a:solidFill>
                  <a:srgbClr val="000066"/>
                </a:solidFill>
              </a:rPr>
              <a:t>spread</a:t>
            </a:r>
            <a:r>
              <a:rPr lang="el-GR" sz="1600" dirty="0">
                <a:solidFill>
                  <a:srgbClr val="000066"/>
                </a:solidFill>
              </a:rPr>
              <a:t/>
            </a:r>
            <a:br>
              <a:rPr lang="el-GR" sz="1600" dirty="0">
                <a:solidFill>
                  <a:srgbClr val="000066"/>
                </a:solidFill>
              </a:rPr>
            </a:br>
            <a:r>
              <a:rPr lang="el-GR" sz="1600" dirty="0">
                <a:solidFill>
                  <a:srgbClr val="000066"/>
                </a:solidFill>
              </a:rPr>
              <a:t>πιστωτικού κινδύνου</a:t>
            </a:r>
          </a:p>
        </p:txBody>
      </p:sp>
      <p:sp>
        <p:nvSpPr>
          <p:cNvPr id="17419" name="TextBox 16"/>
          <p:cNvSpPr txBox="1">
            <a:spLocks noChangeArrowheads="1"/>
          </p:cNvSpPr>
          <p:nvPr/>
        </p:nvSpPr>
        <p:spPr bwMode="auto">
          <a:xfrm>
            <a:off x="434975" y="4214813"/>
            <a:ext cx="1609725" cy="338137"/>
          </a:xfrm>
          <a:prstGeom prst="rect">
            <a:avLst/>
          </a:prstGeom>
          <a:noFill/>
          <a:ln w="9525">
            <a:noFill/>
            <a:miter lim="800000"/>
            <a:headEnd/>
            <a:tailEnd/>
          </a:ln>
        </p:spPr>
        <p:txBody>
          <a:bodyPr wrap="none">
            <a:spAutoFit/>
          </a:bodyPr>
          <a:lstStyle/>
          <a:p>
            <a:r>
              <a:rPr lang="el-GR" sz="1600" dirty="0">
                <a:solidFill>
                  <a:srgbClr val="000066"/>
                </a:solidFill>
              </a:rPr>
              <a:t>5ετές </a:t>
            </a:r>
            <a:r>
              <a:rPr lang="en-US" sz="1600" dirty="0">
                <a:solidFill>
                  <a:srgbClr val="000066"/>
                </a:solidFill>
              </a:rPr>
              <a:t>swap rate</a:t>
            </a:r>
            <a:endParaRPr lang="el-GR" sz="1600" dirty="0">
              <a:solidFill>
                <a:srgbClr val="000066"/>
              </a:solidFill>
            </a:endParaRPr>
          </a:p>
        </p:txBody>
      </p:sp>
      <p:sp>
        <p:nvSpPr>
          <p:cNvPr id="17420" name="TextBox 17"/>
          <p:cNvSpPr txBox="1">
            <a:spLocks noChangeArrowheads="1"/>
          </p:cNvSpPr>
          <p:nvPr/>
        </p:nvSpPr>
        <p:spPr bwMode="auto">
          <a:xfrm>
            <a:off x="2114550" y="4214813"/>
            <a:ext cx="652463" cy="338137"/>
          </a:xfrm>
          <a:prstGeom prst="rect">
            <a:avLst/>
          </a:prstGeom>
          <a:noFill/>
          <a:ln w="9525">
            <a:noFill/>
            <a:miter lim="800000"/>
            <a:headEnd/>
            <a:tailEnd/>
          </a:ln>
        </p:spPr>
        <p:txBody>
          <a:bodyPr wrap="none">
            <a:spAutoFit/>
          </a:bodyPr>
          <a:lstStyle/>
          <a:p>
            <a:r>
              <a:rPr lang="en-US" sz="1600" dirty="0">
                <a:solidFill>
                  <a:srgbClr val="000066"/>
                </a:solidFill>
              </a:rPr>
              <a:t>4,5</a:t>
            </a:r>
            <a:r>
              <a:rPr lang="el-GR" sz="1600" dirty="0">
                <a:solidFill>
                  <a:srgbClr val="000066"/>
                </a:solidFill>
              </a:rPr>
              <a:t>%</a:t>
            </a:r>
          </a:p>
        </p:txBody>
      </p:sp>
      <p:sp>
        <p:nvSpPr>
          <p:cNvPr id="17421" name="TextBox 19"/>
          <p:cNvSpPr txBox="1">
            <a:spLocks noChangeArrowheads="1"/>
          </p:cNvSpPr>
          <p:nvPr/>
        </p:nvSpPr>
        <p:spPr bwMode="auto">
          <a:xfrm>
            <a:off x="5948363" y="4467225"/>
            <a:ext cx="766762" cy="338138"/>
          </a:xfrm>
          <a:prstGeom prst="rect">
            <a:avLst/>
          </a:prstGeom>
          <a:noFill/>
          <a:ln w="9525">
            <a:noFill/>
            <a:miter lim="800000"/>
            <a:headEnd/>
            <a:tailEnd/>
          </a:ln>
        </p:spPr>
        <p:txBody>
          <a:bodyPr wrap="none">
            <a:spAutoFit/>
          </a:bodyPr>
          <a:lstStyle/>
          <a:p>
            <a:r>
              <a:rPr lang="el-GR" sz="1600" dirty="0">
                <a:solidFill>
                  <a:srgbClr val="000066"/>
                </a:solidFill>
              </a:rPr>
              <a:t>0,</a:t>
            </a:r>
            <a:r>
              <a:rPr lang="en-US" sz="1600" dirty="0">
                <a:solidFill>
                  <a:srgbClr val="000066"/>
                </a:solidFill>
              </a:rPr>
              <a:t>38</a:t>
            </a:r>
            <a:r>
              <a:rPr lang="el-GR" sz="1600" dirty="0">
                <a:solidFill>
                  <a:srgbClr val="000066"/>
                </a:solidFill>
              </a:rPr>
              <a:t>%</a:t>
            </a:r>
          </a:p>
        </p:txBody>
      </p:sp>
      <p:sp>
        <p:nvSpPr>
          <p:cNvPr id="17422" name="TextBox 20"/>
          <p:cNvSpPr txBox="1">
            <a:spLocks noChangeArrowheads="1"/>
          </p:cNvSpPr>
          <p:nvPr/>
        </p:nvSpPr>
        <p:spPr bwMode="auto">
          <a:xfrm>
            <a:off x="6715125" y="4344988"/>
            <a:ext cx="2109788" cy="584200"/>
          </a:xfrm>
          <a:prstGeom prst="rect">
            <a:avLst/>
          </a:prstGeom>
          <a:noFill/>
          <a:ln w="9525">
            <a:noFill/>
            <a:miter lim="800000"/>
            <a:headEnd/>
            <a:tailEnd/>
          </a:ln>
        </p:spPr>
        <p:txBody>
          <a:bodyPr wrap="none">
            <a:spAutoFit/>
          </a:bodyPr>
          <a:lstStyle/>
          <a:p>
            <a:pPr algn="ctr"/>
            <a:r>
              <a:rPr lang="en-US" sz="1600" dirty="0">
                <a:solidFill>
                  <a:srgbClr val="000066"/>
                </a:solidFill>
              </a:rPr>
              <a:t>spread</a:t>
            </a:r>
            <a:r>
              <a:rPr lang="el-GR" sz="1600" dirty="0">
                <a:solidFill>
                  <a:srgbClr val="000066"/>
                </a:solidFill>
              </a:rPr>
              <a:t/>
            </a:r>
            <a:br>
              <a:rPr lang="el-GR" sz="1600" dirty="0">
                <a:solidFill>
                  <a:srgbClr val="000066"/>
                </a:solidFill>
              </a:rPr>
            </a:br>
            <a:r>
              <a:rPr lang="el-GR" sz="1600" dirty="0">
                <a:solidFill>
                  <a:srgbClr val="000066"/>
                </a:solidFill>
              </a:rPr>
              <a:t>επιτοκιακού κινδύνου</a:t>
            </a:r>
          </a:p>
        </p:txBody>
      </p:sp>
      <p:sp>
        <p:nvSpPr>
          <p:cNvPr id="17423" name="TextBox 24"/>
          <p:cNvSpPr txBox="1">
            <a:spLocks noChangeArrowheads="1"/>
          </p:cNvSpPr>
          <p:nvPr/>
        </p:nvSpPr>
        <p:spPr bwMode="auto">
          <a:xfrm>
            <a:off x="660400" y="4805363"/>
            <a:ext cx="1158875" cy="338137"/>
          </a:xfrm>
          <a:prstGeom prst="rect">
            <a:avLst/>
          </a:prstGeom>
          <a:noFill/>
          <a:ln w="9525">
            <a:noFill/>
            <a:miter lim="800000"/>
            <a:headEnd/>
            <a:tailEnd/>
          </a:ln>
        </p:spPr>
        <p:txBody>
          <a:bodyPr wrap="none">
            <a:spAutoFit/>
          </a:bodyPr>
          <a:lstStyle/>
          <a:p>
            <a:r>
              <a:rPr lang="en-US" sz="1600" dirty="0">
                <a:solidFill>
                  <a:srgbClr val="000066"/>
                </a:solidFill>
              </a:rPr>
              <a:t>CFR </a:t>
            </a:r>
            <a:r>
              <a:rPr lang="el-GR" sz="1600" dirty="0">
                <a:solidFill>
                  <a:srgbClr val="000066"/>
                </a:solidFill>
              </a:rPr>
              <a:t>έτους</a:t>
            </a:r>
          </a:p>
        </p:txBody>
      </p:sp>
      <p:sp>
        <p:nvSpPr>
          <p:cNvPr id="17424" name="TextBox 25"/>
          <p:cNvSpPr txBox="1">
            <a:spLocks noChangeArrowheads="1"/>
          </p:cNvSpPr>
          <p:nvPr/>
        </p:nvSpPr>
        <p:spPr bwMode="auto">
          <a:xfrm>
            <a:off x="2000250" y="4805363"/>
            <a:ext cx="766763" cy="338137"/>
          </a:xfrm>
          <a:prstGeom prst="rect">
            <a:avLst/>
          </a:prstGeom>
          <a:noFill/>
          <a:ln w="9525">
            <a:noFill/>
            <a:miter lim="800000"/>
            <a:headEnd/>
            <a:tailEnd/>
          </a:ln>
        </p:spPr>
        <p:txBody>
          <a:bodyPr wrap="none">
            <a:spAutoFit/>
          </a:bodyPr>
          <a:lstStyle/>
          <a:p>
            <a:r>
              <a:rPr lang="en-US" sz="1600" dirty="0">
                <a:solidFill>
                  <a:srgbClr val="000066"/>
                </a:solidFill>
              </a:rPr>
              <a:t>4,</a:t>
            </a:r>
            <a:r>
              <a:rPr lang="el-GR" sz="1600" dirty="0">
                <a:solidFill>
                  <a:srgbClr val="000066"/>
                </a:solidFill>
              </a:rPr>
              <a:t>12%</a:t>
            </a:r>
          </a:p>
        </p:txBody>
      </p:sp>
      <p:sp>
        <p:nvSpPr>
          <p:cNvPr id="17425" name="TextBox 29"/>
          <p:cNvSpPr txBox="1">
            <a:spLocks noChangeArrowheads="1"/>
          </p:cNvSpPr>
          <p:nvPr/>
        </p:nvSpPr>
        <p:spPr bwMode="auto">
          <a:xfrm>
            <a:off x="5948363" y="5053013"/>
            <a:ext cx="766762" cy="338137"/>
          </a:xfrm>
          <a:prstGeom prst="rect">
            <a:avLst/>
          </a:prstGeom>
          <a:noFill/>
          <a:ln w="9525">
            <a:noFill/>
            <a:miter lim="800000"/>
            <a:headEnd/>
            <a:tailEnd/>
          </a:ln>
        </p:spPr>
        <p:txBody>
          <a:bodyPr wrap="none">
            <a:spAutoFit/>
          </a:bodyPr>
          <a:lstStyle/>
          <a:p>
            <a:r>
              <a:rPr lang="el-GR" sz="1600" dirty="0">
                <a:solidFill>
                  <a:srgbClr val="000066"/>
                </a:solidFill>
              </a:rPr>
              <a:t>1,12%</a:t>
            </a:r>
          </a:p>
        </p:txBody>
      </p:sp>
      <p:sp>
        <p:nvSpPr>
          <p:cNvPr id="17426" name="TextBox 30"/>
          <p:cNvSpPr txBox="1">
            <a:spLocks noChangeArrowheads="1"/>
          </p:cNvSpPr>
          <p:nvPr/>
        </p:nvSpPr>
        <p:spPr bwMode="auto">
          <a:xfrm>
            <a:off x="6715125" y="4929188"/>
            <a:ext cx="1928813" cy="584200"/>
          </a:xfrm>
          <a:prstGeom prst="rect">
            <a:avLst/>
          </a:prstGeom>
          <a:noFill/>
          <a:ln w="9525">
            <a:noFill/>
            <a:miter lim="800000"/>
            <a:headEnd/>
            <a:tailEnd/>
          </a:ln>
        </p:spPr>
        <p:txBody>
          <a:bodyPr>
            <a:spAutoFit/>
          </a:bodyPr>
          <a:lstStyle/>
          <a:p>
            <a:pPr algn="ctr"/>
            <a:r>
              <a:rPr lang="en-US" sz="1600" dirty="0">
                <a:solidFill>
                  <a:srgbClr val="000066"/>
                </a:solidFill>
              </a:rPr>
              <a:t>spread</a:t>
            </a:r>
            <a:r>
              <a:rPr lang="el-GR" sz="1600" dirty="0">
                <a:solidFill>
                  <a:srgbClr val="000066"/>
                </a:solidFill>
              </a:rPr>
              <a:t/>
            </a:r>
            <a:br>
              <a:rPr lang="el-GR" sz="1600" dirty="0">
                <a:solidFill>
                  <a:srgbClr val="000066"/>
                </a:solidFill>
              </a:rPr>
            </a:br>
            <a:r>
              <a:rPr lang="el-GR" sz="1600" dirty="0">
                <a:solidFill>
                  <a:srgbClr val="000066"/>
                </a:solidFill>
              </a:rPr>
              <a:t>κατάθεσης</a:t>
            </a:r>
          </a:p>
        </p:txBody>
      </p:sp>
      <p:grpSp>
        <p:nvGrpSpPr>
          <p:cNvPr id="3" name="Group 55"/>
          <p:cNvGrpSpPr>
            <a:grpSpLocks/>
          </p:cNvGrpSpPr>
          <p:nvPr/>
        </p:nvGrpSpPr>
        <p:grpSpPr bwMode="auto">
          <a:xfrm>
            <a:off x="3303588" y="3786189"/>
            <a:ext cx="2411412" cy="2246094"/>
            <a:chOff x="3232448" y="3786190"/>
            <a:chExt cx="2411122" cy="2246420"/>
          </a:xfrm>
        </p:grpSpPr>
        <p:sp>
          <p:nvSpPr>
            <p:cNvPr id="17439" name="TextBox 11"/>
            <p:cNvSpPr txBox="1">
              <a:spLocks noChangeArrowheads="1"/>
            </p:cNvSpPr>
            <p:nvPr/>
          </p:nvSpPr>
          <p:spPr bwMode="auto">
            <a:xfrm>
              <a:off x="3232448" y="3786190"/>
              <a:ext cx="2411122" cy="569385"/>
            </a:xfrm>
            <a:prstGeom prst="rect">
              <a:avLst/>
            </a:prstGeom>
            <a:noFill/>
            <a:ln w="9525">
              <a:solidFill>
                <a:srgbClr val="000066"/>
              </a:solidFill>
              <a:miter lim="800000"/>
              <a:headEnd/>
              <a:tailEnd/>
            </a:ln>
          </p:spPr>
          <p:txBody>
            <a:bodyPr>
              <a:spAutoFit/>
            </a:bodyPr>
            <a:lstStyle/>
            <a:p>
              <a:pPr algn="ctr"/>
              <a:r>
                <a:rPr lang="el-GR" sz="1600" b="1" dirty="0">
                  <a:solidFill>
                    <a:srgbClr val="000066"/>
                  </a:solidFill>
                </a:rPr>
                <a:t>€ 500</a:t>
              </a:r>
              <a:br>
                <a:rPr lang="el-GR" sz="1600" b="1" dirty="0">
                  <a:solidFill>
                    <a:srgbClr val="000066"/>
                  </a:solidFill>
                </a:rPr>
              </a:br>
              <a:r>
                <a:rPr lang="el-GR" sz="1400" b="1" dirty="0">
                  <a:solidFill>
                    <a:srgbClr val="000066"/>
                  </a:solidFill>
                </a:rPr>
                <a:t>Ανήκει στην ‘‘ Τράπεζα’’ Α-2</a:t>
              </a:r>
            </a:p>
          </p:txBody>
        </p:sp>
        <p:grpSp>
          <p:nvGrpSpPr>
            <p:cNvPr id="4" name="Group 31"/>
            <p:cNvGrpSpPr>
              <a:grpSpLocks/>
            </p:cNvGrpSpPr>
            <p:nvPr/>
          </p:nvGrpSpPr>
          <p:grpSpPr bwMode="auto">
            <a:xfrm>
              <a:off x="3232448" y="4359809"/>
              <a:ext cx="2411122" cy="1140892"/>
              <a:chOff x="3232448" y="4431248"/>
              <a:chExt cx="2411122" cy="1140892"/>
            </a:xfrm>
          </p:grpSpPr>
          <p:sp>
            <p:nvSpPr>
              <p:cNvPr id="17442" name="TextBox 18"/>
              <p:cNvSpPr txBox="1">
                <a:spLocks noChangeArrowheads="1"/>
              </p:cNvSpPr>
              <p:nvPr/>
            </p:nvSpPr>
            <p:spPr bwMode="auto">
              <a:xfrm>
                <a:off x="3232448" y="4431248"/>
                <a:ext cx="2411122" cy="569387"/>
              </a:xfrm>
              <a:prstGeom prst="rect">
                <a:avLst/>
              </a:prstGeom>
              <a:noFill/>
              <a:ln w="9525">
                <a:solidFill>
                  <a:srgbClr val="000066"/>
                </a:solidFill>
                <a:miter lim="800000"/>
                <a:headEnd/>
                <a:tailEnd/>
              </a:ln>
            </p:spPr>
            <p:txBody>
              <a:bodyPr>
                <a:spAutoFit/>
              </a:bodyPr>
              <a:lstStyle/>
              <a:p>
                <a:pPr algn="ctr"/>
                <a:r>
                  <a:rPr lang="el-GR" sz="1600" b="1" dirty="0">
                    <a:solidFill>
                      <a:srgbClr val="000066"/>
                    </a:solidFill>
                  </a:rPr>
                  <a:t>€ </a:t>
                </a:r>
                <a:r>
                  <a:rPr lang="en-US" sz="1600" b="1" dirty="0">
                    <a:solidFill>
                      <a:srgbClr val="000066"/>
                    </a:solidFill>
                  </a:rPr>
                  <a:t>380</a:t>
                </a:r>
                <a:r>
                  <a:rPr lang="el-GR" sz="1600" b="1" dirty="0">
                    <a:solidFill>
                      <a:srgbClr val="000066"/>
                    </a:solidFill>
                  </a:rPr>
                  <a:t/>
                </a:r>
                <a:br>
                  <a:rPr lang="el-GR" sz="1600" b="1" dirty="0">
                    <a:solidFill>
                      <a:srgbClr val="000066"/>
                    </a:solidFill>
                  </a:rPr>
                </a:br>
                <a:r>
                  <a:rPr lang="el-GR" sz="1400" b="1" dirty="0">
                    <a:solidFill>
                      <a:srgbClr val="000066"/>
                    </a:solidFill>
                  </a:rPr>
                  <a:t>Ανήκει στο </a:t>
                </a:r>
                <a:r>
                  <a:rPr lang="en-US" sz="1400" b="1" dirty="0">
                    <a:solidFill>
                      <a:srgbClr val="000066"/>
                    </a:solidFill>
                  </a:rPr>
                  <a:t>Funding Center</a:t>
                </a:r>
                <a:endParaRPr lang="el-GR" sz="1400" b="1" dirty="0">
                  <a:solidFill>
                    <a:srgbClr val="000066"/>
                  </a:solidFill>
                </a:endParaRPr>
              </a:p>
            </p:txBody>
          </p:sp>
          <p:sp>
            <p:nvSpPr>
              <p:cNvPr id="17443" name="TextBox 28"/>
              <p:cNvSpPr txBox="1">
                <a:spLocks noChangeArrowheads="1"/>
              </p:cNvSpPr>
              <p:nvPr/>
            </p:nvSpPr>
            <p:spPr bwMode="auto">
              <a:xfrm>
                <a:off x="3232448" y="5000636"/>
                <a:ext cx="2411122" cy="571504"/>
              </a:xfrm>
              <a:prstGeom prst="rect">
                <a:avLst/>
              </a:prstGeom>
              <a:noFill/>
              <a:ln w="9525">
                <a:solidFill>
                  <a:srgbClr val="000066"/>
                </a:solidFill>
                <a:miter lim="800000"/>
                <a:headEnd/>
                <a:tailEnd/>
              </a:ln>
            </p:spPr>
            <p:txBody>
              <a:bodyPr>
                <a:spAutoFit/>
              </a:bodyPr>
              <a:lstStyle/>
              <a:p>
                <a:pPr algn="ctr"/>
                <a:r>
                  <a:rPr lang="el-GR" sz="1600" b="1" dirty="0">
                    <a:solidFill>
                      <a:srgbClr val="000066"/>
                    </a:solidFill>
                  </a:rPr>
                  <a:t>€ 1.120</a:t>
                </a:r>
                <a:br>
                  <a:rPr lang="el-GR" sz="1600" b="1" dirty="0">
                    <a:solidFill>
                      <a:srgbClr val="000066"/>
                    </a:solidFill>
                  </a:rPr>
                </a:br>
                <a:r>
                  <a:rPr lang="el-GR" sz="1400" b="1" dirty="0">
                    <a:solidFill>
                      <a:srgbClr val="000066"/>
                    </a:solidFill>
                  </a:rPr>
                  <a:t>Ανήκει στην ‘‘ Τράπεζα’’ Α-1</a:t>
                </a:r>
              </a:p>
            </p:txBody>
          </p:sp>
        </p:grpSp>
        <p:sp>
          <p:nvSpPr>
            <p:cNvPr id="17441" name="TextBox 32"/>
            <p:cNvSpPr txBox="1">
              <a:spLocks noChangeArrowheads="1"/>
            </p:cNvSpPr>
            <p:nvPr/>
          </p:nvSpPr>
          <p:spPr bwMode="auto">
            <a:xfrm>
              <a:off x="3232448" y="5724788"/>
              <a:ext cx="2411122" cy="307822"/>
            </a:xfrm>
            <a:prstGeom prst="rect">
              <a:avLst/>
            </a:prstGeom>
            <a:noFill/>
            <a:ln w="9525">
              <a:solidFill>
                <a:srgbClr val="000066"/>
              </a:solidFill>
              <a:miter lim="800000"/>
              <a:headEnd/>
              <a:tailEnd/>
            </a:ln>
          </p:spPr>
          <p:txBody>
            <a:bodyPr anchor="ctr">
              <a:spAutoFit/>
            </a:bodyPr>
            <a:lstStyle/>
            <a:p>
              <a:pPr algn="ctr"/>
              <a:r>
                <a:rPr lang="el-GR" sz="1400" b="1" dirty="0">
                  <a:solidFill>
                    <a:srgbClr val="000066"/>
                  </a:solidFill>
                </a:rPr>
                <a:t>Σύνολο € 2.000</a:t>
              </a:r>
            </a:p>
          </p:txBody>
        </p:sp>
      </p:grpSp>
      <p:sp>
        <p:nvSpPr>
          <p:cNvPr id="17428" name="TextBox 37"/>
          <p:cNvSpPr txBox="1">
            <a:spLocks noChangeArrowheads="1"/>
          </p:cNvSpPr>
          <p:nvPr/>
        </p:nvSpPr>
        <p:spPr bwMode="auto">
          <a:xfrm>
            <a:off x="247650" y="5286375"/>
            <a:ext cx="1982788" cy="338138"/>
          </a:xfrm>
          <a:prstGeom prst="rect">
            <a:avLst/>
          </a:prstGeom>
          <a:noFill/>
          <a:ln w="9525">
            <a:noFill/>
            <a:miter lim="800000"/>
            <a:headEnd/>
            <a:tailEnd/>
          </a:ln>
        </p:spPr>
        <p:txBody>
          <a:bodyPr wrap="none">
            <a:spAutoFit/>
          </a:bodyPr>
          <a:lstStyle/>
          <a:p>
            <a:r>
              <a:rPr lang="el-GR" sz="1600" dirty="0">
                <a:solidFill>
                  <a:srgbClr val="000066"/>
                </a:solidFill>
              </a:rPr>
              <a:t>επιτόκιο κατάθεσης</a:t>
            </a:r>
          </a:p>
        </p:txBody>
      </p:sp>
      <p:sp>
        <p:nvSpPr>
          <p:cNvPr id="17429" name="TextBox 38"/>
          <p:cNvSpPr txBox="1">
            <a:spLocks noChangeArrowheads="1"/>
          </p:cNvSpPr>
          <p:nvPr/>
        </p:nvSpPr>
        <p:spPr bwMode="auto">
          <a:xfrm>
            <a:off x="2286000" y="5286375"/>
            <a:ext cx="481013" cy="338138"/>
          </a:xfrm>
          <a:prstGeom prst="rect">
            <a:avLst/>
          </a:prstGeom>
          <a:noFill/>
          <a:ln w="9525">
            <a:noFill/>
            <a:miter lim="800000"/>
            <a:headEnd/>
            <a:tailEnd/>
          </a:ln>
        </p:spPr>
        <p:txBody>
          <a:bodyPr wrap="none">
            <a:spAutoFit/>
          </a:bodyPr>
          <a:lstStyle/>
          <a:p>
            <a:r>
              <a:rPr lang="el-GR" sz="1600" dirty="0">
                <a:solidFill>
                  <a:srgbClr val="000066"/>
                </a:solidFill>
              </a:rPr>
              <a:t>3%</a:t>
            </a:r>
          </a:p>
        </p:txBody>
      </p:sp>
      <p:grpSp>
        <p:nvGrpSpPr>
          <p:cNvPr id="6" name="Group 53"/>
          <p:cNvGrpSpPr>
            <a:grpSpLocks/>
          </p:cNvGrpSpPr>
          <p:nvPr/>
        </p:nvGrpSpPr>
        <p:grpSpPr bwMode="auto">
          <a:xfrm>
            <a:off x="2786063" y="3786188"/>
            <a:ext cx="428625" cy="1716087"/>
            <a:chOff x="3043025" y="3786190"/>
            <a:chExt cx="243091" cy="1716099"/>
          </a:xfrm>
        </p:grpSpPr>
        <p:cxnSp>
          <p:nvCxnSpPr>
            <p:cNvPr id="35" name="Straight Arrow Connector 34"/>
            <p:cNvCxnSpPr/>
            <p:nvPr/>
          </p:nvCxnSpPr>
          <p:spPr>
            <a:xfrm rot="10800000">
              <a:off x="3043025" y="3786190"/>
              <a:ext cx="243091" cy="1587"/>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3043025" y="4357694"/>
              <a:ext cx="243091" cy="1587"/>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3043025" y="4929198"/>
              <a:ext cx="243091" cy="1587"/>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3043025" y="5500702"/>
              <a:ext cx="243091" cy="1587"/>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grpSp>
      <p:sp>
        <p:nvSpPr>
          <p:cNvPr id="41" name="Right Brace 40"/>
          <p:cNvSpPr/>
          <p:nvPr/>
        </p:nvSpPr>
        <p:spPr>
          <a:xfrm>
            <a:off x="5786438" y="3857625"/>
            <a:ext cx="142875" cy="468313"/>
          </a:xfrm>
          <a:prstGeom prst="rightBrace">
            <a:avLst/>
          </a:prstGeom>
          <a:ln>
            <a:solidFill>
              <a:srgbClr val="0000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dirty="0"/>
          </a:p>
        </p:txBody>
      </p:sp>
      <p:sp>
        <p:nvSpPr>
          <p:cNvPr id="42" name="Right Brace 41"/>
          <p:cNvSpPr/>
          <p:nvPr/>
        </p:nvSpPr>
        <p:spPr>
          <a:xfrm>
            <a:off x="5786438" y="4429125"/>
            <a:ext cx="142875" cy="468313"/>
          </a:xfrm>
          <a:prstGeom prst="rightBrace">
            <a:avLst/>
          </a:prstGeom>
          <a:ln>
            <a:solidFill>
              <a:srgbClr val="0000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dirty="0"/>
          </a:p>
        </p:txBody>
      </p:sp>
      <p:sp>
        <p:nvSpPr>
          <p:cNvPr id="43" name="Right Brace 42"/>
          <p:cNvSpPr/>
          <p:nvPr/>
        </p:nvSpPr>
        <p:spPr>
          <a:xfrm>
            <a:off x="5786438" y="5000625"/>
            <a:ext cx="142875" cy="468313"/>
          </a:xfrm>
          <a:prstGeom prst="rightBrace">
            <a:avLst/>
          </a:prstGeom>
          <a:ln>
            <a:solidFill>
              <a:srgbClr val="0000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dirty="0"/>
          </a:p>
        </p:txBody>
      </p:sp>
      <p:sp>
        <p:nvSpPr>
          <p:cNvPr id="17434" name="TextBox 43"/>
          <p:cNvSpPr txBox="1">
            <a:spLocks noChangeArrowheads="1"/>
          </p:cNvSpPr>
          <p:nvPr/>
        </p:nvSpPr>
        <p:spPr bwMode="auto">
          <a:xfrm>
            <a:off x="473075" y="5786438"/>
            <a:ext cx="2527300" cy="523875"/>
          </a:xfrm>
          <a:prstGeom prst="rect">
            <a:avLst/>
          </a:prstGeom>
          <a:noFill/>
          <a:ln w="9525">
            <a:noFill/>
            <a:miter lim="800000"/>
            <a:headEnd/>
            <a:tailEnd/>
          </a:ln>
        </p:spPr>
        <p:txBody>
          <a:bodyPr wrap="none">
            <a:spAutoFit/>
          </a:bodyPr>
          <a:lstStyle/>
          <a:p>
            <a:r>
              <a:rPr lang="el-GR" sz="1400" dirty="0">
                <a:solidFill>
                  <a:srgbClr val="000066"/>
                </a:solidFill>
              </a:rPr>
              <a:t>Λογιστικό ΝΙΙ</a:t>
            </a:r>
          </a:p>
          <a:p>
            <a:r>
              <a:rPr lang="el-GR" sz="1400" dirty="0">
                <a:solidFill>
                  <a:srgbClr val="000066"/>
                </a:solidFill>
              </a:rPr>
              <a:t>€ 100.000 (5%-3%) = € 2.000</a:t>
            </a:r>
          </a:p>
        </p:txBody>
      </p:sp>
    </p:spTree>
  </p:cSld>
  <p:clrMapOvr>
    <a:masterClrMapping/>
  </p:clrMapOvr>
  <p:transition spd="slow">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77813"/>
            <a:ext cx="9072563" cy="1008062"/>
          </a:xfrm>
        </p:spPr>
        <p:txBody>
          <a:bodyPr>
            <a:noAutofit/>
          </a:bodyPr>
          <a:lstStyle/>
          <a:p>
            <a:r>
              <a:rPr lang="el-GR" sz="3200" b="1" dirty="0" smtClean="0">
                <a:solidFill>
                  <a:srgbClr val="C00000"/>
                </a:solidFill>
              </a:rPr>
              <a:t>Αποτέλεσμα από τη διαφορά μεταξύ τοκοφόρων στοιχείων ενεργητικού και υποχρεώσεων</a:t>
            </a:r>
          </a:p>
        </p:txBody>
      </p:sp>
      <p:grpSp>
        <p:nvGrpSpPr>
          <p:cNvPr id="2" name="Group 9"/>
          <p:cNvGrpSpPr>
            <a:grpSpLocks/>
          </p:cNvGrpSpPr>
          <p:nvPr/>
        </p:nvGrpSpPr>
        <p:grpSpPr bwMode="auto">
          <a:xfrm>
            <a:off x="571500" y="500063"/>
            <a:ext cx="8215313" cy="714375"/>
            <a:chOff x="571472" y="429398"/>
            <a:chExt cx="8001056" cy="714380"/>
          </a:xfrm>
        </p:grpSpPr>
        <p:cxnSp>
          <p:nvCxnSpPr>
            <p:cNvPr id="5" name="Straight Connector 4"/>
            <p:cNvCxnSpPr/>
            <p:nvPr/>
          </p:nvCxnSpPr>
          <p:spPr>
            <a:xfrm>
              <a:off x="571472" y="1142190"/>
              <a:ext cx="8001056" cy="0"/>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8214564" y="785815"/>
              <a:ext cx="714380" cy="154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18436" name="TextBox 11"/>
          <p:cNvSpPr txBox="1">
            <a:spLocks noChangeArrowheads="1"/>
          </p:cNvSpPr>
          <p:nvPr/>
        </p:nvSpPr>
        <p:spPr bwMode="auto">
          <a:xfrm>
            <a:off x="0" y="6642100"/>
            <a:ext cx="357188" cy="215900"/>
          </a:xfrm>
          <a:prstGeom prst="rect">
            <a:avLst/>
          </a:prstGeom>
          <a:noFill/>
          <a:ln w="9525">
            <a:noFill/>
            <a:miter lim="800000"/>
            <a:headEnd/>
            <a:tailEnd/>
          </a:ln>
        </p:spPr>
        <p:txBody>
          <a:bodyPr>
            <a:spAutoFit/>
          </a:bodyPr>
          <a:lstStyle/>
          <a:p>
            <a:r>
              <a:rPr lang="el-GR" sz="800" dirty="0"/>
              <a:t>8.3</a:t>
            </a:r>
          </a:p>
        </p:txBody>
      </p:sp>
      <p:sp>
        <p:nvSpPr>
          <p:cNvPr id="28" name="Content Placeholder 2"/>
          <p:cNvSpPr>
            <a:spLocks noGrp="1"/>
          </p:cNvSpPr>
          <p:nvPr>
            <p:ph idx="1"/>
          </p:nvPr>
        </p:nvSpPr>
        <p:spPr>
          <a:xfrm>
            <a:off x="214313" y="1428750"/>
            <a:ext cx="8929687" cy="3714750"/>
          </a:xfrm>
        </p:spPr>
        <p:txBody>
          <a:bodyPr>
            <a:normAutofit lnSpcReduction="10000"/>
          </a:bodyPr>
          <a:lstStyle/>
          <a:p>
            <a:pPr marL="0" indent="0" algn="ctr">
              <a:spcBef>
                <a:spcPts val="1800"/>
              </a:spcBef>
              <a:buFont typeface="Wingdings" pitchFamily="2" charset="2"/>
              <a:buNone/>
              <a:defRPr/>
            </a:pPr>
            <a:r>
              <a:rPr lang="el-GR" sz="2400" b="1" dirty="0" smtClean="0"/>
              <a:t>Ισολογισμός 31.12.2010</a:t>
            </a:r>
          </a:p>
          <a:p>
            <a:pPr marL="0" indent="0">
              <a:spcBef>
                <a:spcPts val="1800"/>
              </a:spcBef>
              <a:buFont typeface="Wingdings" pitchFamily="2" charset="2"/>
              <a:buNone/>
              <a:tabLst>
                <a:tab pos="3408363" algn="r"/>
                <a:tab pos="3943350" algn="l"/>
                <a:tab pos="8253413" algn="r"/>
              </a:tabLst>
              <a:defRPr/>
            </a:pPr>
            <a:r>
              <a:rPr lang="el-GR" sz="1800" dirty="0" smtClean="0"/>
              <a:t>Ταμείο	100.000	Ίδια κεφάλαια	400.000</a:t>
            </a:r>
          </a:p>
          <a:p>
            <a:pPr marL="0" indent="0">
              <a:spcBef>
                <a:spcPts val="600"/>
              </a:spcBef>
              <a:buFont typeface="Wingdings" pitchFamily="2" charset="2"/>
              <a:buNone/>
              <a:tabLst>
                <a:tab pos="3408363" algn="r"/>
                <a:tab pos="3943350" algn="l"/>
                <a:tab pos="8253413" algn="r"/>
              </a:tabLst>
              <a:defRPr/>
            </a:pPr>
            <a:r>
              <a:rPr lang="el-GR" sz="1800" dirty="0" smtClean="0"/>
              <a:t>Χορηγήσεις	900.000	Καταθέσεις	600.000</a:t>
            </a:r>
            <a:r>
              <a:rPr lang="el-GR" sz="2000" dirty="0" smtClean="0"/>
              <a:t/>
            </a:r>
            <a:br>
              <a:rPr lang="el-GR" sz="2000" dirty="0" smtClean="0"/>
            </a:br>
            <a:r>
              <a:rPr lang="el-GR" sz="1400" dirty="0" smtClean="0"/>
              <a:t>(επιτόκιο 7%)	   	(επιτόκιο 2%)</a:t>
            </a:r>
          </a:p>
          <a:p>
            <a:pPr marL="0" indent="0">
              <a:spcBef>
                <a:spcPts val="600"/>
              </a:spcBef>
              <a:buFont typeface="Wingdings" pitchFamily="2" charset="2"/>
              <a:buNone/>
              <a:tabLst>
                <a:tab pos="3408363" algn="r"/>
                <a:tab pos="3943350" algn="l"/>
                <a:tab pos="8253413" algn="r"/>
              </a:tabLst>
              <a:defRPr/>
            </a:pPr>
            <a:r>
              <a:rPr lang="el-GR" sz="2000" dirty="0" smtClean="0"/>
              <a:t>	</a:t>
            </a:r>
            <a:r>
              <a:rPr lang="el-GR" sz="1800" u="dbl" dirty="0" smtClean="0"/>
              <a:t>1.000.000</a:t>
            </a:r>
            <a:r>
              <a:rPr lang="el-GR" sz="1800" dirty="0" smtClean="0"/>
              <a:t>		</a:t>
            </a:r>
            <a:r>
              <a:rPr lang="el-GR" sz="1800" u="dbl" dirty="0" smtClean="0"/>
              <a:t>1.000.000</a:t>
            </a:r>
          </a:p>
          <a:p>
            <a:pPr marL="0" indent="0">
              <a:spcBef>
                <a:spcPts val="1800"/>
              </a:spcBef>
              <a:buFont typeface="Wingdings" pitchFamily="2" charset="2"/>
              <a:buNone/>
              <a:tabLst>
                <a:tab pos="2149475" algn="l"/>
                <a:tab pos="3490913" algn="r"/>
                <a:tab pos="3944938" algn="l"/>
                <a:tab pos="6551613" algn="l"/>
                <a:tab pos="8515350" algn="r"/>
              </a:tabLst>
              <a:defRPr/>
            </a:pPr>
            <a:r>
              <a:rPr lang="el-GR" sz="1600" dirty="0" smtClean="0"/>
              <a:t>ΝΙΙ για σκοπούς χρηματο</a:t>
            </a:r>
            <a:r>
              <a:rPr lang="en-US" sz="1600" dirty="0" smtClean="0"/>
              <a:t>-		</a:t>
            </a:r>
            <a:r>
              <a:rPr lang="el-GR" sz="1600" dirty="0" smtClean="0"/>
              <a:t>	ΝΙΙ για σκοπούς διοικητικής</a:t>
            </a:r>
            <a:r>
              <a:rPr lang="en-US" sz="1600" dirty="0" smtClean="0"/>
              <a:t> </a:t>
            </a:r>
            <a:r>
              <a:rPr lang="el-GR" sz="1600" dirty="0" smtClean="0"/>
              <a:t>λογιστικής </a:t>
            </a:r>
            <a:r>
              <a:rPr lang="en-US" sz="1600" dirty="0" smtClean="0"/>
              <a:t/>
            </a:r>
            <a:br>
              <a:rPr lang="en-US" sz="1600" dirty="0" smtClean="0"/>
            </a:br>
            <a:r>
              <a:rPr lang="el-GR" sz="1600" dirty="0" smtClean="0"/>
              <a:t>οικονομικής λογιστικής 		</a:t>
            </a:r>
          </a:p>
          <a:p>
            <a:pPr marL="0" indent="0">
              <a:spcBef>
                <a:spcPts val="1200"/>
              </a:spcBef>
              <a:buFont typeface="Wingdings" pitchFamily="2" charset="2"/>
              <a:buNone/>
              <a:tabLst>
                <a:tab pos="2149475" algn="l"/>
                <a:tab pos="3490913" algn="r"/>
                <a:tab pos="3944938" algn="l"/>
                <a:tab pos="7000875" algn="l"/>
                <a:tab pos="8256588" algn="r"/>
              </a:tabLst>
              <a:defRPr/>
            </a:pPr>
            <a:r>
              <a:rPr lang="el-GR" sz="1400" dirty="0" smtClean="0"/>
              <a:t>Τόκοι έσοδα 900.000</a:t>
            </a:r>
            <a:r>
              <a:rPr lang="en-US" sz="1400" dirty="0" smtClean="0"/>
              <a:t> x </a:t>
            </a:r>
            <a:r>
              <a:rPr lang="el-GR" sz="1400" dirty="0" smtClean="0"/>
              <a:t>7%</a:t>
            </a:r>
            <a:r>
              <a:rPr lang="en-US" sz="1400" dirty="0" smtClean="0"/>
              <a:t> </a:t>
            </a:r>
            <a:r>
              <a:rPr lang="el-GR" sz="1400" dirty="0" smtClean="0"/>
              <a:t>=</a:t>
            </a:r>
            <a:r>
              <a:rPr lang="en-US" sz="1400" dirty="0" smtClean="0"/>
              <a:t> </a:t>
            </a:r>
            <a:r>
              <a:rPr lang="el-GR" sz="1400" dirty="0" smtClean="0"/>
              <a:t>     </a:t>
            </a:r>
            <a:r>
              <a:rPr lang="en-US" sz="1400" dirty="0" smtClean="0"/>
              <a:t>	</a:t>
            </a:r>
            <a:r>
              <a:rPr lang="el-GR" sz="1400" dirty="0" smtClean="0"/>
              <a:t>63.000	</a:t>
            </a:r>
            <a:r>
              <a:rPr lang="en-US" sz="1400" dirty="0" smtClean="0"/>
              <a:t>Spread </a:t>
            </a:r>
            <a:r>
              <a:rPr lang="el-GR" sz="1400" dirty="0" smtClean="0"/>
              <a:t>καταθέσεων 600.000</a:t>
            </a:r>
            <a:r>
              <a:rPr lang="en-US" sz="1400" dirty="0" smtClean="0"/>
              <a:t> x (3%-2%) = </a:t>
            </a:r>
            <a:r>
              <a:rPr lang="el-GR" sz="1400" dirty="0" smtClean="0"/>
              <a:t>         </a:t>
            </a:r>
            <a:r>
              <a:rPr lang="en-US" sz="1400" dirty="0" smtClean="0"/>
              <a:t>	6.000</a:t>
            </a:r>
          </a:p>
          <a:p>
            <a:pPr marL="0" indent="0">
              <a:spcBef>
                <a:spcPts val="1200"/>
              </a:spcBef>
              <a:buFont typeface="Wingdings" pitchFamily="2" charset="2"/>
              <a:buNone/>
              <a:tabLst>
                <a:tab pos="2149475" algn="l"/>
                <a:tab pos="3490913" algn="r"/>
                <a:tab pos="3944938" algn="l"/>
                <a:tab pos="7000875" algn="l"/>
                <a:tab pos="8256588" algn="r"/>
              </a:tabLst>
              <a:defRPr/>
            </a:pPr>
            <a:r>
              <a:rPr lang="el-GR" sz="1400" dirty="0" smtClean="0"/>
              <a:t>Τόκοι έξοδα 600.000</a:t>
            </a:r>
            <a:r>
              <a:rPr lang="en-US" sz="1400" dirty="0" smtClean="0"/>
              <a:t> x 2% = </a:t>
            </a:r>
            <a:r>
              <a:rPr lang="el-GR" sz="1400" dirty="0" smtClean="0"/>
              <a:t>     </a:t>
            </a:r>
            <a:r>
              <a:rPr lang="en-US" sz="1400" dirty="0" smtClean="0"/>
              <a:t>	(12.000)	Spread </a:t>
            </a:r>
            <a:r>
              <a:rPr lang="el-GR" sz="1400" dirty="0" smtClean="0"/>
              <a:t>χορηγήσεων 900.000 </a:t>
            </a:r>
            <a:r>
              <a:rPr lang="en-US" sz="1400" dirty="0" smtClean="0"/>
              <a:t>x </a:t>
            </a:r>
            <a:r>
              <a:rPr lang="el-GR" sz="1400" dirty="0" smtClean="0"/>
              <a:t>(7%-3%) =       </a:t>
            </a:r>
            <a:r>
              <a:rPr lang="en-US" sz="1400" dirty="0" smtClean="0"/>
              <a:t>	</a:t>
            </a:r>
            <a:r>
              <a:rPr lang="el-GR" sz="1400" dirty="0" smtClean="0"/>
              <a:t>36.000</a:t>
            </a:r>
          </a:p>
          <a:p>
            <a:pPr marL="0" indent="0">
              <a:spcBef>
                <a:spcPts val="600"/>
              </a:spcBef>
              <a:buFont typeface="Wingdings" pitchFamily="2" charset="2"/>
              <a:buNone/>
              <a:tabLst>
                <a:tab pos="2149475" algn="l"/>
                <a:tab pos="3490913" algn="r"/>
                <a:tab pos="3944938" algn="l"/>
                <a:tab pos="7000875" algn="l"/>
                <a:tab pos="8256588" algn="r"/>
              </a:tabLst>
              <a:defRPr/>
            </a:pPr>
            <a:r>
              <a:rPr lang="el-GR" sz="1400" dirty="0" smtClean="0"/>
              <a:t>	ΝΙΙ	</a:t>
            </a:r>
            <a:r>
              <a:rPr lang="el-GR" sz="1400" u="dbl" dirty="0" smtClean="0"/>
              <a:t>51.000</a:t>
            </a:r>
            <a:r>
              <a:rPr lang="el-GR" sz="1400" dirty="0" smtClean="0"/>
              <a:t> 		</a:t>
            </a:r>
            <a:r>
              <a:rPr lang="en-US" sz="1400" dirty="0" smtClean="0"/>
              <a:t>NII	</a:t>
            </a:r>
            <a:r>
              <a:rPr lang="en-US" sz="1400" u="dbl" dirty="0" smtClean="0"/>
              <a:t>42.000</a:t>
            </a:r>
            <a:r>
              <a:rPr lang="el-GR" sz="2000" dirty="0" smtClean="0"/>
              <a:t/>
            </a:r>
            <a:br>
              <a:rPr lang="el-GR" sz="2000" dirty="0" smtClean="0"/>
            </a:br>
            <a:endParaRPr lang="el-GR" sz="2000" dirty="0" smtClean="0"/>
          </a:p>
        </p:txBody>
      </p:sp>
      <p:cxnSp>
        <p:nvCxnSpPr>
          <p:cNvPr id="10" name="Straight Connector 9"/>
          <p:cNvCxnSpPr/>
          <p:nvPr/>
        </p:nvCxnSpPr>
        <p:spPr>
          <a:xfrm>
            <a:off x="2771800" y="2852936"/>
            <a:ext cx="1000125" cy="1587"/>
          </a:xfrm>
          <a:prstGeom prst="line">
            <a:avLst/>
          </a:prstGeom>
          <a:ln>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96336" y="2852936"/>
            <a:ext cx="928688" cy="1587"/>
          </a:xfrm>
          <a:prstGeom prst="line">
            <a:avLst/>
          </a:prstGeom>
          <a:ln>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4313" y="1428750"/>
            <a:ext cx="8643937" cy="1588"/>
          </a:xfrm>
          <a:prstGeom prst="line">
            <a:avLst/>
          </a:prstGeom>
          <a:ln>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4313" y="1857375"/>
            <a:ext cx="8643937" cy="1588"/>
          </a:xfrm>
          <a:prstGeom prst="line">
            <a:avLst/>
          </a:prstGeom>
          <a:ln>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4313" y="3286125"/>
            <a:ext cx="8643937" cy="1588"/>
          </a:xfrm>
          <a:prstGeom prst="line">
            <a:avLst/>
          </a:prstGeom>
          <a:ln>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14688" y="4714875"/>
            <a:ext cx="571500" cy="1588"/>
          </a:xfrm>
          <a:prstGeom prst="line">
            <a:avLst/>
          </a:prstGeom>
          <a:ln>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01000" y="4714875"/>
            <a:ext cx="571500" cy="1588"/>
          </a:xfrm>
          <a:prstGeom prst="line">
            <a:avLst/>
          </a:prstGeom>
          <a:ln>
            <a:solidFill>
              <a:srgbClr val="000066"/>
            </a:solidFill>
          </a:ln>
        </p:spPr>
        <p:style>
          <a:lnRef idx="1">
            <a:schemeClr val="accent1"/>
          </a:lnRef>
          <a:fillRef idx="0">
            <a:schemeClr val="accent1"/>
          </a:fillRef>
          <a:effectRef idx="0">
            <a:schemeClr val="accent1"/>
          </a:effectRef>
          <a:fontRef idx="minor">
            <a:schemeClr val="tx1"/>
          </a:fontRef>
        </p:style>
      </p:cxnSp>
      <p:sp>
        <p:nvSpPr>
          <p:cNvPr id="18445" name="TextBox 34"/>
          <p:cNvSpPr txBox="1">
            <a:spLocks noChangeArrowheads="1"/>
          </p:cNvSpPr>
          <p:nvPr/>
        </p:nvSpPr>
        <p:spPr bwMode="auto">
          <a:xfrm>
            <a:off x="4214813" y="5000625"/>
            <a:ext cx="3357562" cy="646113"/>
          </a:xfrm>
          <a:prstGeom prst="rect">
            <a:avLst/>
          </a:prstGeom>
          <a:noFill/>
          <a:ln w="9525">
            <a:noFill/>
            <a:miter lim="800000"/>
            <a:headEnd/>
            <a:tailEnd/>
          </a:ln>
        </p:spPr>
        <p:txBody>
          <a:bodyPr>
            <a:spAutoFit/>
          </a:bodyPr>
          <a:lstStyle/>
          <a:p>
            <a:r>
              <a:rPr lang="el-GR" sz="1200" dirty="0">
                <a:solidFill>
                  <a:srgbClr val="000066"/>
                </a:solidFill>
              </a:rPr>
              <a:t>Η διαφορά των € 9.000 οφείλεται στη διαφορά των τοκοφόρων στοιχείων 900.000 – 600.000 επί το κόστος τού χρήματος 3%</a:t>
            </a:r>
          </a:p>
        </p:txBody>
      </p:sp>
      <p:grpSp>
        <p:nvGrpSpPr>
          <p:cNvPr id="3" name="Group 45"/>
          <p:cNvGrpSpPr>
            <a:grpSpLocks/>
          </p:cNvGrpSpPr>
          <p:nvPr/>
        </p:nvGrpSpPr>
        <p:grpSpPr bwMode="auto">
          <a:xfrm>
            <a:off x="3498850" y="5002213"/>
            <a:ext cx="715963" cy="355600"/>
            <a:chOff x="3285322" y="5001430"/>
            <a:chExt cx="786612" cy="428628"/>
          </a:xfrm>
        </p:grpSpPr>
        <p:cxnSp>
          <p:nvCxnSpPr>
            <p:cNvPr id="43" name="Straight Connector 42"/>
            <p:cNvCxnSpPr/>
            <p:nvPr/>
          </p:nvCxnSpPr>
          <p:spPr>
            <a:xfrm rot="5400000">
              <a:off x="3071880" y="5214872"/>
              <a:ext cx="428628" cy="1745"/>
            </a:xfrm>
            <a:prstGeom prst="line">
              <a:avLst/>
            </a:prstGeom>
            <a:ln w="158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285322" y="5428144"/>
              <a:ext cx="786612" cy="1914"/>
            </a:xfrm>
            <a:prstGeom prst="straightConnector1">
              <a:avLst/>
            </a:prstGeom>
            <a:ln w="15875">
              <a:solidFill>
                <a:srgbClr val="000066"/>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46"/>
          <p:cNvGrpSpPr>
            <a:grpSpLocks/>
          </p:cNvGrpSpPr>
          <p:nvPr/>
        </p:nvGrpSpPr>
        <p:grpSpPr bwMode="auto">
          <a:xfrm flipH="1">
            <a:off x="7429500" y="5000625"/>
            <a:ext cx="785813" cy="357188"/>
            <a:chOff x="3285322" y="5001430"/>
            <a:chExt cx="786612" cy="428628"/>
          </a:xfrm>
        </p:grpSpPr>
        <p:cxnSp>
          <p:nvCxnSpPr>
            <p:cNvPr id="48" name="Straight Connector 47"/>
            <p:cNvCxnSpPr/>
            <p:nvPr/>
          </p:nvCxnSpPr>
          <p:spPr>
            <a:xfrm rot="5400000">
              <a:off x="3071803" y="5214949"/>
              <a:ext cx="428628" cy="1590"/>
            </a:xfrm>
            <a:prstGeom prst="line">
              <a:avLst/>
            </a:prstGeom>
            <a:ln w="158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285322" y="5428152"/>
              <a:ext cx="786612" cy="1906"/>
            </a:xfrm>
            <a:prstGeom prst="straightConnector1">
              <a:avLst/>
            </a:prstGeom>
            <a:ln w="15875">
              <a:solidFill>
                <a:srgbClr val="000066"/>
              </a:solidFill>
              <a:tailEnd type="arrow"/>
            </a:ln>
          </p:spPr>
          <p:style>
            <a:lnRef idx="1">
              <a:schemeClr val="accent1"/>
            </a:lnRef>
            <a:fillRef idx="0">
              <a:schemeClr val="accent1"/>
            </a:fillRef>
            <a:effectRef idx="0">
              <a:schemeClr val="accent1"/>
            </a:effectRef>
            <a:fontRef idx="minor">
              <a:schemeClr val="tx1"/>
            </a:fontRef>
          </p:style>
        </p:cxnSp>
      </p:grpSp>
      <p:sp>
        <p:nvSpPr>
          <p:cNvPr id="18448" name="TextBox 50"/>
          <p:cNvSpPr txBox="1">
            <a:spLocks noChangeArrowheads="1"/>
          </p:cNvSpPr>
          <p:nvPr/>
        </p:nvSpPr>
        <p:spPr bwMode="auto">
          <a:xfrm>
            <a:off x="642938" y="5786438"/>
            <a:ext cx="7643812" cy="584200"/>
          </a:xfrm>
          <a:prstGeom prst="rect">
            <a:avLst/>
          </a:prstGeom>
          <a:noFill/>
          <a:ln w="9525">
            <a:noFill/>
            <a:miter lim="800000"/>
            <a:headEnd/>
            <a:tailEnd/>
          </a:ln>
        </p:spPr>
        <p:txBody>
          <a:bodyPr>
            <a:spAutoFit/>
          </a:bodyPr>
          <a:lstStyle/>
          <a:p>
            <a:r>
              <a:rPr lang="el-GR" sz="1600" dirty="0">
                <a:solidFill>
                  <a:srgbClr val="000066"/>
                </a:solidFill>
              </a:rPr>
              <a:t>Το σωστό ΝΙΙ είναι € 51.000.  Εξ αυτού € 42.000 αποδίδονται στα Καταστήματα και € 9.000 στο </a:t>
            </a:r>
            <a:r>
              <a:rPr lang="en-US" sz="1600" dirty="0">
                <a:solidFill>
                  <a:srgbClr val="000066"/>
                </a:solidFill>
              </a:rPr>
              <a:t>Funding Center</a:t>
            </a:r>
            <a:endParaRPr lang="el-GR" sz="1600" dirty="0">
              <a:solidFill>
                <a:srgbClr val="000066"/>
              </a:solidFill>
            </a:endParaRPr>
          </a:p>
        </p:txBody>
      </p:sp>
      <p:cxnSp>
        <p:nvCxnSpPr>
          <p:cNvPr id="53" name="Straight Connector 52"/>
          <p:cNvCxnSpPr/>
          <p:nvPr/>
        </p:nvCxnSpPr>
        <p:spPr>
          <a:xfrm>
            <a:off x="473075" y="5786438"/>
            <a:ext cx="8207375" cy="1587"/>
          </a:xfrm>
          <a:prstGeom prst="line">
            <a:avLst/>
          </a:prstGeom>
          <a:ln w="22225">
            <a:solidFill>
              <a:srgbClr val="8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74638"/>
            <a:ext cx="8229600" cy="639762"/>
          </a:xfrm>
        </p:spPr>
        <p:txBody>
          <a:bodyPr/>
          <a:lstStyle/>
          <a:p>
            <a:pPr eaLnBrk="1" hangingPunct="1"/>
            <a:r>
              <a:rPr lang="el-GR" altLang="el-GR" sz="1800" u="sng" dirty="0" smtClean="0">
                <a:latin typeface="Arial" charset="0"/>
                <a:ea typeface="ＭＳ Ｐゴシック" pitchFamily="34" charset="-128"/>
                <a:cs typeface="Arial" charset="0"/>
              </a:rPr>
              <a:t>Οικονομικές καταστάσεις</a:t>
            </a:r>
            <a:endParaRPr lang="en-US" altLang="el-GR" sz="1800" u="sng" dirty="0" smtClean="0">
              <a:latin typeface="Arial" charset="0"/>
              <a:ea typeface="ＭＳ Ｐゴシック" pitchFamily="34" charset="-128"/>
              <a:cs typeface="Arial" charset="0"/>
            </a:endParaRPr>
          </a:p>
        </p:txBody>
      </p:sp>
      <p:sp>
        <p:nvSpPr>
          <p:cNvPr id="67587" name="Content Placeholder 2"/>
          <p:cNvSpPr>
            <a:spLocks noGrp="1"/>
          </p:cNvSpPr>
          <p:nvPr>
            <p:ph idx="1"/>
          </p:nvPr>
        </p:nvSpPr>
        <p:spPr>
          <a:xfrm>
            <a:off x="457200" y="914400"/>
            <a:ext cx="8229600" cy="5441950"/>
          </a:xfrm>
        </p:spPr>
        <p:txBody>
          <a:bodyPr/>
          <a:lstStyle/>
          <a:p>
            <a:pPr>
              <a:buFont typeface="Arial" charset="0"/>
              <a:buNone/>
            </a:pPr>
            <a:r>
              <a:rPr lang="el-GR" altLang="el-GR" sz="1600" dirty="0" smtClean="0">
                <a:ea typeface="ＭＳ Ｐゴシック" pitchFamily="34" charset="-128"/>
              </a:rPr>
              <a:t>	</a:t>
            </a:r>
            <a:endParaRPr lang="en-US" altLang="el-GR" sz="1600" dirty="0" smtClean="0">
              <a:ea typeface="ＭＳ Ｐゴシック" pitchFamily="34" charset="-128"/>
            </a:endParaRPr>
          </a:p>
          <a:p>
            <a:pPr>
              <a:buFont typeface="Arial" charset="0"/>
              <a:buNone/>
            </a:pPr>
            <a:r>
              <a:rPr lang="en-US" altLang="el-GR" sz="1600" dirty="0" smtClean="0">
                <a:ea typeface="ＭＳ Ｐゴシック" pitchFamily="34" charset="-128"/>
              </a:rPr>
              <a:t>	</a:t>
            </a:r>
            <a:r>
              <a:rPr lang="el-GR" altLang="el-GR" sz="1600" dirty="0" smtClean="0">
                <a:ea typeface="ＭＳ Ｐゴシック" pitchFamily="34" charset="-128"/>
              </a:rPr>
              <a:t>Η σύνταξη των οικονομικών καταστάσεων των τραπεζών οφείλει  να διενεργείται με ομοιόμορφο τρόπο και να ακολουθούνται ορισμένες κοινές αρχές ενώ οι οικονομικές καταστάσεις που είναι υποχρεωτικές προς τήρηση και δημοσίευση είναι οι παρακάτω:</a:t>
            </a:r>
            <a:endParaRPr lang="en-US" altLang="el-GR" sz="1600" dirty="0" smtClean="0">
              <a:ea typeface="ＭＳ Ｐゴシック" pitchFamily="34" charset="-128"/>
            </a:endParaRPr>
          </a:p>
          <a:p>
            <a:pPr>
              <a:buFont typeface="Arial" charset="0"/>
              <a:buNone/>
            </a:pPr>
            <a:endParaRPr lang="el-GR" altLang="el-GR" sz="1600" dirty="0" smtClean="0">
              <a:ea typeface="ＭＳ Ｐゴシック" pitchFamily="34" charset="-128"/>
            </a:endParaRPr>
          </a:p>
          <a:p>
            <a:r>
              <a:rPr lang="el-GR" altLang="el-GR" sz="1600" dirty="0" smtClean="0">
                <a:ea typeface="ＭＳ Ｐゴシック" pitchFamily="34" charset="-128"/>
              </a:rPr>
              <a:t>κατάσταση χρηματοοικονομικής θέσης,</a:t>
            </a:r>
          </a:p>
          <a:p>
            <a:endParaRPr lang="en-US" altLang="el-GR" sz="1600" dirty="0" smtClean="0">
              <a:ea typeface="ＭＳ Ｐゴシック" pitchFamily="34" charset="-128"/>
            </a:endParaRPr>
          </a:p>
          <a:p>
            <a:r>
              <a:rPr lang="el-GR" altLang="el-GR" sz="1600" dirty="0" smtClean="0">
                <a:ea typeface="ＭＳ Ｐゴシック" pitchFamily="34" charset="-128"/>
              </a:rPr>
              <a:t>κατάσταση συνολικών αποτελεσμάτων,</a:t>
            </a:r>
          </a:p>
          <a:p>
            <a:endParaRPr lang="en-US" altLang="el-GR" sz="1600" dirty="0" smtClean="0">
              <a:ea typeface="ＭＳ Ｐゴシック" pitchFamily="34" charset="-128"/>
            </a:endParaRPr>
          </a:p>
          <a:p>
            <a:r>
              <a:rPr lang="el-GR" altLang="el-GR" sz="1600" dirty="0" smtClean="0">
                <a:ea typeface="ＭＳ Ｐゴシック" pitchFamily="34" charset="-128"/>
              </a:rPr>
              <a:t>κατάσταση μεταβολών καθαρής θέσης,</a:t>
            </a:r>
          </a:p>
          <a:p>
            <a:endParaRPr lang="en-US" altLang="el-GR" sz="1600" dirty="0" smtClean="0">
              <a:ea typeface="ＭＳ Ｐゴシック" pitchFamily="34" charset="-128"/>
            </a:endParaRPr>
          </a:p>
          <a:p>
            <a:r>
              <a:rPr lang="el-GR" altLang="el-GR" sz="1600" dirty="0" smtClean="0">
                <a:ea typeface="ＭＳ Ｐゴシック" pitchFamily="34" charset="-128"/>
              </a:rPr>
              <a:t>κατάσταση ταμειακών ροών και </a:t>
            </a:r>
          </a:p>
          <a:p>
            <a:endParaRPr lang="en-US" altLang="el-GR" sz="1600" dirty="0" smtClean="0">
              <a:ea typeface="ＭＳ Ｐゴシック" pitchFamily="34" charset="-128"/>
            </a:endParaRPr>
          </a:p>
          <a:p>
            <a:r>
              <a:rPr lang="el-GR" altLang="el-GR" sz="1600" dirty="0" smtClean="0">
                <a:ea typeface="ＭＳ Ｐゴシック" pitchFamily="34" charset="-128"/>
              </a:rPr>
              <a:t>επεξηγηματικές σημειώσεις και ανάλυση της βάσης παρουσίασης και των λογιστικών πρακτικών που ακολουθήθηκαν στην κατάρτιση των παραπάνω καταστάσεων. </a:t>
            </a:r>
          </a:p>
          <a:p>
            <a:pPr>
              <a:buFont typeface="Arial" charset="0"/>
              <a:buNone/>
            </a:pPr>
            <a:endParaRPr lang="el-GR" altLang="el-GR" sz="1600" dirty="0" smtClean="0">
              <a:ea typeface="ＭＳ Ｐゴシック" pitchFamily="34" charset="-128"/>
            </a:endParaRPr>
          </a:p>
          <a:p>
            <a:pPr>
              <a:buFont typeface="Arial" charset="0"/>
              <a:buNone/>
            </a:pPr>
            <a:r>
              <a:rPr lang="en-US" altLang="el-GR" sz="1600" dirty="0" smtClean="0">
                <a:ea typeface="ＭＳ Ｐゴシック" pitchFamily="34" charset="-128"/>
              </a:rPr>
              <a:t>	</a:t>
            </a:r>
            <a:r>
              <a:rPr lang="el-GR" altLang="el-GR" sz="1600" dirty="0" smtClean="0">
                <a:ea typeface="ＭＳ Ｐゴシック" pitchFamily="34" charset="-128"/>
              </a:rPr>
              <a:t>	</a:t>
            </a: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n-US" altLang="el-GR" sz="1600" dirty="0" smtClean="0">
              <a:latin typeface="Arial" charset="0"/>
              <a:ea typeface="ＭＳ Ｐゴシック" pitchFamily="34" charset="-128"/>
              <a:cs typeface="Arial" charset="0"/>
            </a:endParaRPr>
          </a:p>
        </p:txBody>
      </p:sp>
      <p:sp>
        <p:nvSpPr>
          <p:cNvPr id="67588"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
        <p:nvSpPr>
          <p:cNvPr id="67589" name="Slide Number Placeholder 6"/>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4C3888B2-283F-4AA1-A77E-93C8E7FDD183}" type="slidenum">
              <a:rPr lang="en-US" altLang="el-GR" smtClean="0"/>
              <a:pPr/>
              <a:t>315</a:t>
            </a:fld>
            <a:endParaRPr lang="en-US" altLang="el-GR" dirty="0" smtClean="0"/>
          </a:p>
        </p:txBody>
      </p:sp>
      <p:sp>
        <p:nvSpPr>
          <p:cNvPr id="6759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a:r>
              <a:rPr lang="el-GR" altLang="el-GR" sz="1200" dirty="0"/>
              <a:t> </a:t>
            </a:r>
            <a:endParaRPr lang="el-GR" altLang="el-GR" dirty="0"/>
          </a:p>
        </p:txBody>
      </p:sp>
      <p:sp>
        <p:nvSpPr>
          <p:cNvPr id="67591" name="Θέση υποσέλιδου 1"/>
          <p:cNvSpPr>
            <a:spLocks noGrp="1"/>
          </p:cNvSpPr>
          <p:nvPr>
            <p:ph type="ftr" sz="quarter" idx="4294967295"/>
          </p:nvPr>
        </p:nvSpPr>
        <p:spPr bwMode="auto">
          <a:xfrm>
            <a:off x="3124200" y="6356350"/>
            <a:ext cx="2895600" cy="365125"/>
          </a:xfrm>
          <a:prstGeom prst="rect">
            <a:avLst/>
          </a:prstGeom>
          <a:noFill/>
          <a:ln>
            <a:miter lim="800000"/>
            <a:headEnd/>
            <a:tailEnd/>
          </a:ln>
        </p:spPr>
        <p:txBody>
          <a:bodyPr/>
          <a:lstStyle/>
          <a:p>
            <a:r>
              <a:rPr lang="el-GR" dirty="0" smtClean="0">
                <a:latin typeface="Calibri" pitchFamily="34" charset="0"/>
                <a:ea typeface="ＭＳ Ｐゴシック" pitchFamily="34" charset="-128"/>
              </a:rPr>
              <a:t>Διακομιχάλης Μ. Μανδήλας Α. Κελετζής Σ.</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1"/>
          <p:cNvSpPr txBox="1">
            <a:spLocks noChangeArrowheads="1"/>
          </p:cNvSpPr>
          <p:nvPr/>
        </p:nvSpPr>
        <p:spPr bwMode="auto">
          <a:xfrm>
            <a:off x="500063" y="1000125"/>
            <a:ext cx="8218487" cy="4500563"/>
          </a:xfrm>
          <a:prstGeom prst="rect">
            <a:avLst/>
          </a:prstGeom>
          <a:noFill/>
          <a:ln w="9525">
            <a:noFill/>
            <a:miter lim="800000"/>
            <a:headEnd/>
            <a:tailEnd/>
          </a:ln>
        </p:spPr>
        <p:txBody>
          <a:bodyPr/>
          <a:lstStyle/>
          <a:p>
            <a:pPr marL="342900" indent="-342900" eaLnBrk="1" hangingPunct="1">
              <a:lnSpc>
                <a:spcPct val="90000"/>
              </a:lnSpc>
              <a:spcBef>
                <a:spcPct val="20000"/>
              </a:spcBef>
              <a:defRPr/>
            </a:pPr>
            <a:r>
              <a:rPr lang="el-GR" sz="2000" b="1" kern="0" dirty="0">
                <a:latin typeface="+mn-lt"/>
              </a:rPr>
              <a:t>Η ύλη του μαθήματος που παρουσιάστηκε στις διαφάνειες</a:t>
            </a:r>
            <a:endParaRPr lang="en-US" sz="2000" b="1" kern="0" dirty="0">
              <a:latin typeface="+mn-lt"/>
            </a:endParaRPr>
          </a:p>
          <a:p>
            <a:pPr marL="342900" indent="-342900" eaLnBrk="1" hangingPunct="1">
              <a:lnSpc>
                <a:spcPct val="90000"/>
              </a:lnSpc>
              <a:spcBef>
                <a:spcPct val="20000"/>
              </a:spcBef>
              <a:defRPr/>
            </a:pPr>
            <a:r>
              <a:rPr lang="el-GR" sz="2000" b="1" kern="0" dirty="0">
                <a:latin typeface="+mn-lt"/>
              </a:rPr>
              <a:t>προέρχεται από το βιβλίο</a:t>
            </a:r>
            <a:r>
              <a:rPr lang="en-US" sz="2000" b="1" kern="0" dirty="0">
                <a:latin typeface="+mn-lt"/>
              </a:rPr>
              <a:t>:</a:t>
            </a:r>
            <a:r>
              <a:rPr lang="el-GR" sz="2000" b="1" kern="0" dirty="0">
                <a:latin typeface="+mn-lt"/>
              </a:rPr>
              <a:t> </a:t>
            </a:r>
            <a:endParaRPr lang="el-GR" b="1" kern="0" dirty="0">
              <a:latin typeface="+mn-lt"/>
            </a:endParaRPr>
          </a:p>
          <a:p>
            <a:pPr marL="342900" indent="-342900" algn="ctr" eaLnBrk="1" hangingPunct="1">
              <a:lnSpc>
                <a:spcPct val="90000"/>
              </a:lnSpc>
              <a:spcBef>
                <a:spcPct val="20000"/>
              </a:spcBef>
              <a:defRPr/>
            </a:pPr>
            <a:endParaRPr lang="el-GR" sz="2400" b="1" kern="0" dirty="0">
              <a:latin typeface="+mn-lt"/>
            </a:endParaRPr>
          </a:p>
          <a:p>
            <a:pPr marL="342900" indent="-342900" algn="ctr" eaLnBrk="1" hangingPunct="1">
              <a:lnSpc>
                <a:spcPct val="90000"/>
              </a:lnSpc>
              <a:spcBef>
                <a:spcPct val="20000"/>
              </a:spcBef>
              <a:defRPr/>
            </a:pPr>
            <a:r>
              <a:rPr lang="el-GR" sz="2400" b="1" kern="0" dirty="0">
                <a:latin typeface="+mn-lt"/>
              </a:rPr>
              <a:t>    </a:t>
            </a:r>
          </a:p>
          <a:p>
            <a:pPr marL="342900" indent="-342900" algn="ctr" eaLnBrk="1" hangingPunct="1">
              <a:lnSpc>
                <a:spcPct val="90000"/>
              </a:lnSpc>
              <a:spcBef>
                <a:spcPct val="20000"/>
              </a:spcBef>
              <a:defRPr/>
            </a:pPr>
            <a:r>
              <a:rPr lang="el-GR" sz="3600" b="1" kern="0" dirty="0">
                <a:latin typeface="+mn-lt"/>
              </a:rPr>
              <a:t>ΕΙΔΙΚΕΣ- ΚΛΑΔΙΚΕΣ ΛΟΓΙΣΤΙΚΕΣ</a:t>
            </a:r>
          </a:p>
          <a:p>
            <a:pPr marL="342900" indent="-342900" algn="ctr" eaLnBrk="1" hangingPunct="1">
              <a:lnSpc>
                <a:spcPct val="90000"/>
              </a:lnSpc>
              <a:spcBef>
                <a:spcPct val="20000"/>
              </a:spcBef>
              <a:defRPr/>
            </a:pPr>
            <a:endParaRPr lang="el-GR" sz="2800" b="1" kern="0" dirty="0">
              <a:latin typeface="+mn-lt"/>
            </a:endParaRPr>
          </a:p>
          <a:p>
            <a:pPr marL="342900" indent="-342900" algn="ctr" eaLnBrk="1" hangingPunct="1">
              <a:lnSpc>
                <a:spcPct val="90000"/>
              </a:lnSpc>
              <a:spcBef>
                <a:spcPct val="20000"/>
              </a:spcBef>
              <a:defRPr/>
            </a:pPr>
            <a:endParaRPr lang="el-GR" sz="2000" b="1" kern="0" dirty="0">
              <a:latin typeface="+mn-lt"/>
            </a:endParaRPr>
          </a:p>
          <a:p>
            <a:pPr marL="342900" indent="-342900" eaLnBrk="1" hangingPunct="1">
              <a:lnSpc>
                <a:spcPct val="90000"/>
              </a:lnSpc>
              <a:spcBef>
                <a:spcPct val="20000"/>
              </a:spcBef>
              <a:defRPr/>
            </a:pPr>
            <a:r>
              <a:rPr lang="el-GR" sz="1600" b="1" kern="0" dirty="0">
                <a:latin typeface="+mn-lt"/>
              </a:rPr>
              <a:t>ΣΥΓΓΡΑΦΕΙΣ: </a:t>
            </a:r>
          </a:p>
          <a:p>
            <a:pPr marL="342900" indent="-342900" eaLnBrk="1" hangingPunct="1">
              <a:lnSpc>
                <a:spcPct val="90000"/>
              </a:lnSpc>
              <a:spcBef>
                <a:spcPct val="20000"/>
              </a:spcBef>
              <a:defRPr/>
            </a:pPr>
            <a:r>
              <a:rPr lang="el-GR" sz="1600" b="1" kern="0" dirty="0">
                <a:latin typeface="+mn-lt"/>
              </a:rPr>
              <a:t>ΔΙΑΚΟΜΙΧΑΛΗΣ ΜΙΧΑΛΗΣ, ΜΑΝΔΗΛΑΣ ΑΘΑΝΑΣΙΟΣ, ΚΕΛΕΤΖΗΣ ΣΥΜΕΩΝ</a:t>
            </a:r>
          </a:p>
          <a:p>
            <a:pPr marL="342900" indent="-342900" eaLnBrk="1" hangingPunct="1">
              <a:lnSpc>
                <a:spcPct val="90000"/>
              </a:lnSpc>
              <a:spcBef>
                <a:spcPct val="20000"/>
              </a:spcBef>
              <a:defRPr/>
            </a:pPr>
            <a:endParaRPr lang="el-GR" sz="1600" b="1" kern="0" dirty="0">
              <a:latin typeface="+mn-lt"/>
            </a:endParaRPr>
          </a:p>
          <a:p>
            <a:pPr marL="342900" indent="-342900" eaLnBrk="1" hangingPunct="1">
              <a:lnSpc>
                <a:spcPct val="90000"/>
              </a:lnSpc>
              <a:spcBef>
                <a:spcPct val="20000"/>
              </a:spcBef>
              <a:defRPr/>
            </a:pPr>
            <a:r>
              <a:rPr lang="el-GR" sz="1600" b="1" kern="0" dirty="0">
                <a:latin typeface="+mn-lt"/>
              </a:rPr>
              <a:t>ΕΚΔΟΣΕΙΣ ΣΤΑΜΟΥΛΗ, 2013,   </a:t>
            </a:r>
            <a:r>
              <a:rPr lang="en-US" sz="1600" b="1" kern="0" dirty="0">
                <a:latin typeface="+mn-lt"/>
              </a:rPr>
              <a:t>ISBN: </a:t>
            </a:r>
            <a:r>
              <a:rPr lang="el-GR" sz="1600" b="1" kern="0" dirty="0">
                <a:latin typeface="+mn-lt"/>
              </a:rPr>
              <a:t>9789603519201</a:t>
            </a:r>
          </a:p>
          <a:p>
            <a:pPr marL="342900" indent="-342900" eaLnBrk="1" hangingPunct="1">
              <a:lnSpc>
                <a:spcPct val="90000"/>
              </a:lnSpc>
              <a:spcBef>
                <a:spcPct val="20000"/>
              </a:spcBef>
              <a:defRPr/>
            </a:pPr>
            <a:r>
              <a:rPr lang="el-GR" sz="1600" b="1" kern="0" dirty="0">
                <a:latin typeface="+mn-lt"/>
              </a:rPr>
              <a:t>                                            </a:t>
            </a:r>
          </a:p>
          <a:p>
            <a:pPr marL="342900" indent="-342900" eaLnBrk="1" hangingPunct="1">
              <a:lnSpc>
                <a:spcPct val="90000"/>
              </a:lnSpc>
              <a:spcBef>
                <a:spcPct val="20000"/>
              </a:spcBef>
              <a:defRPr/>
            </a:pPr>
            <a:r>
              <a:rPr lang="el-GR" sz="1600" b="1" kern="0" dirty="0">
                <a:latin typeface="+mn-lt"/>
              </a:rPr>
              <a:t>                                             </a:t>
            </a:r>
          </a:p>
          <a:p>
            <a:pPr marL="342900" indent="-342900" eaLnBrk="1" hangingPunct="1">
              <a:lnSpc>
                <a:spcPct val="90000"/>
              </a:lnSpc>
              <a:spcBef>
                <a:spcPct val="20000"/>
              </a:spcBef>
              <a:defRPr/>
            </a:pPr>
            <a:r>
              <a:rPr lang="el-GR" sz="1600" b="1" kern="0" dirty="0">
                <a:latin typeface="+mn-lt"/>
              </a:rPr>
              <a:t>                                                 </a:t>
            </a:r>
          </a:p>
        </p:txBody>
      </p:sp>
      <p:sp>
        <p:nvSpPr>
          <p:cNvPr id="68611" name="Θέση υποσέλιδου 1"/>
          <p:cNvSpPr>
            <a:spLocks noGrp="1"/>
          </p:cNvSpPr>
          <p:nvPr>
            <p:ph type="ftr" sz="quarter" idx="4294967295"/>
          </p:nvPr>
        </p:nvSpPr>
        <p:spPr bwMode="auto">
          <a:xfrm>
            <a:off x="3124200" y="6356350"/>
            <a:ext cx="2895600" cy="365125"/>
          </a:xfrm>
          <a:prstGeom prst="rect">
            <a:avLst/>
          </a:prstGeom>
          <a:noFill/>
          <a:ln>
            <a:miter lim="800000"/>
            <a:headEnd/>
            <a:tailEnd/>
          </a:ln>
        </p:spPr>
        <p:txBody>
          <a:bodyPr/>
          <a:lstStyle/>
          <a:p>
            <a:r>
              <a:rPr lang="el-GR" dirty="0" smtClean="0">
                <a:latin typeface="Calibri" pitchFamily="34" charset="0"/>
                <a:ea typeface="ＭＳ Ｐゴシック" pitchFamily="34" charset="-128"/>
              </a:rPr>
              <a:t>Διακομιχάλης Μ. Μανδήλας Α. Κελετζής Σ.</a:t>
            </a:r>
          </a:p>
        </p:txBody>
      </p:sp>
      <p:sp>
        <p:nvSpPr>
          <p:cNvPr id="68612" name="Θέση αριθμού διαφάνειας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862B1D41-4B3C-4E4D-AB07-A7110C490292}" type="slidenum">
              <a:rPr lang="en-US" altLang="el-GR" smtClean="0"/>
              <a:pPr/>
              <a:t>316</a:t>
            </a:fld>
            <a:endParaRPr lang="en-US" altLang="el-GR" dirty="0" smtClean="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52413" y="692150"/>
            <a:ext cx="8712200" cy="5905202"/>
            <a:chOff x="159" y="436"/>
            <a:chExt cx="5488" cy="3674"/>
          </a:xfrm>
        </p:grpSpPr>
        <p:sp>
          <p:nvSpPr>
            <p:cNvPr id="466947" name="AutoShape 3"/>
            <p:cNvSpPr>
              <a:spLocks noChangeArrowheads="1"/>
            </p:cNvSpPr>
            <p:nvPr/>
          </p:nvSpPr>
          <p:spPr bwMode="auto">
            <a:xfrm>
              <a:off x="159" y="436"/>
              <a:ext cx="5488" cy="3674"/>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el-GR" dirty="0"/>
            </a:p>
          </p:txBody>
        </p:sp>
        <p:sp>
          <p:nvSpPr>
            <p:cNvPr id="466948" name="Line 4"/>
            <p:cNvSpPr>
              <a:spLocks noChangeShapeType="1"/>
            </p:cNvSpPr>
            <p:nvPr/>
          </p:nvSpPr>
          <p:spPr bwMode="auto">
            <a:xfrm>
              <a:off x="568" y="3567"/>
              <a:ext cx="4671" cy="0"/>
            </a:xfrm>
            <a:prstGeom prst="line">
              <a:avLst/>
            </a:prstGeom>
            <a:noFill/>
            <a:ln w="9525">
              <a:solidFill>
                <a:schemeClr val="tx1"/>
              </a:solidFill>
              <a:round/>
              <a:headEnd/>
              <a:tailEnd/>
            </a:ln>
            <a:effectLst/>
          </p:spPr>
          <p:txBody>
            <a:bodyPr/>
            <a:lstStyle/>
            <a:p>
              <a:endParaRPr lang="el-GR" dirty="0"/>
            </a:p>
          </p:txBody>
        </p:sp>
        <p:sp>
          <p:nvSpPr>
            <p:cNvPr id="466949" name="Text Box 5"/>
            <p:cNvSpPr txBox="1">
              <a:spLocks noChangeArrowheads="1"/>
            </p:cNvSpPr>
            <p:nvPr/>
          </p:nvSpPr>
          <p:spPr bwMode="auto">
            <a:xfrm>
              <a:off x="1293" y="3706"/>
              <a:ext cx="3265" cy="212"/>
            </a:xfrm>
            <a:prstGeom prst="rect">
              <a:avLst/>
            </a:prstGeom>
            <a:noFill/>
            <a:ln w="9525">
              <a:noFill/>
              <a:miter lim="800000"/>
              <a:headEnd/>
              <a:tailEnd/>
            </a:ln>
            <a:effectLst/>
          </p:spPr>
          <p:txBody>
            <a:bodyPr>
              <a:spAutoFit/>
            </a:bodyPr>
            <a:lstStyle/>
            <a:p>
              <a:pPr algn="ctr">
                <a:spcBef>
                  <a:spcPct val="50000"/>
                </a:spcBef>
              </a:pPr>
              <a:r>
                <a:rPr lang="el-GR" sz="1600" dirty="0">
                  <a:latin typeface="Arial" charset="0"/>
                </a:rPr>
                <a:t>Περιβάλλον των δικλίδων (</a:t>
              </a:r>
              <a:r>
                <a:rPr lang="en-GB" sz="1600" dirty="0">
                  <a:latin typeface="Arial" charset="0"/>
                </a:rPr>
                <a:t>control environment)</a:t>
              </a:r>
              <a:endParaRPr lang="el-GR" sz="1600" dirty="0">
                <a:latin typeface="Arial" charset="0"/>
              </a:endParaRPr>
            </a:p>
          </p:txBody>
        </p:sp>
        <p:sp>
          <p:nvSpPr>
            <p:cNvPr id="466950" name="Line 6"/>
            <p:cNvSpPr>
              <a:spLocks noChangeShapeType="1"/>
            </p:cNvSpPr>
            <p:nvPr/>
          </p:nvSpPr>
          <p:spPr bwMode="auto">
            <a:xfrm>
              <a:off x="1974" y="1689"/>
              <a:ext cx="1859" cy="0"/>
            </a:xfrm>
            <a:prstGeom prst="line">
              <a:avLst/>
            </a:prstGeom>
            <a:noFill/>
            <a:ln w="9525">
              <a:solidFill>
                <a:schemeClr val="tx1"/>
              </a:solidFill>
              <a:round/>
              <a:headEnd/>
              <a:tailEnd/>
            </a:ln>
            <a:effectLst/>
          </p:spPr>
          <p:txBody>
            <a:bodyPr/>
            <a:lstStyle/>
            <a:p>
              <a:endParaRPr lang="el-GR" dirty="0"/>
            </a:p>
          </p:txBody>
        </p:sp>
        <p:sp>
          <p:nvSpPr>
            <p:cNvPr id="466951" name="Text Box 7"/>
            <p:cNvSpPr txBox="1">
              <a:spLocks noChangeArrowheads="1"/>
            </p:cNvSpPr>
            <p:nvPr/>
          </p:nvSpPr>
          <p:spPr bwMode="auto">
            <a:xfrm>
              <a:off x="2337" y="1101"/>
              <a:ext cx="1133" cy="366"/>
            </a:xfrm>
            <a:prstGeom prst="rect">
              <a:avLst/>
            </a:prstGeom>
            <a:noFill/>
            <a:ln w="9525">
              <a:noFill/>
              <a:miter lim="800000"/>
              <a:headEnd/>
              <a:tailEnd/>
            </a:ln>
            <a:effectLst/>
          </p:spPr>
          <p:txBody>
            <a:bodyPr>
              <a:spAutoFit/>
            </a:bodyPr>
            <a:lstStyle/>
            <a:p>
              <a:pPr algn="ctr">
                <a:spcBef>
                  <a:spcPct val="50000"/>
                </a:spcBef>
              </a:pPr>
              <a:r>
                <a:rPr lang="el-GR" sz="1600" dirty="0">
                  <a:latin typeface="Arial" charset="0"/>
                </a:rPr>
                <a:t>Παρακολούθηση (</a:t>
              </a:r>
              <a:r>
                <a:rPr lang="en-GB" sz="1600" dirty="0">
                  <a:latin typeface="Arial" charset="0"/>
                </a:rPr>
                <a:t>monitoring)</a:t>
              </a:r>
              <a:endParaRPr lang="el-GR" sz="1600" dirty="0">
                <a:latin typeface="Arial" charset="0"/>
              </a:endParaRPr>
            </a:p>
          </p:txBody>
        </p:sp>
        <p:sp>
          <p:nvSpPr>
            <p:cNvPr id="466952" name="Line 8"/>
            <p:cNvSpPr>
              <a:spLocks noChangeShapeType="1"/>
            </p:cNvSpPr>
            <p:nvPr/>
          </p:nvSpPr>
          <p:spPr bwMode="auto">
            <a:xfrm flipH="1">
              <a:off x="1154" y="1689"/>
              <a:ext cx="1361" cy="1878"/>
            </a:xfrm>
            <a:prstGeom prst="line">
              <a:avLst/>
            </a:prstGeom>
            <a:noFill/>
            <a:ln w="9525">
              <a:solidFill>
                <a:schemeClr val="tx1"/>
              </a:solidFill>
              <a:round/>
              <a:headEnd/>
              <a:tailEnd/>
            </a:ln>
            <a:effectLst/>
          </p:spPr>
          <p:txBody>
            <a:bodyPr/>
            <a:lstStyle/>
            <a:p>
              <a:endParaRPr lang="el-GR" dirty="0"/>
            </a:p>
          </p:txBody>
        </p:sp>
        <p:sp>
          <p:nvSpPr>
            <p:cNvPr id="466953" name="Text Box 9"/>
            <p:cNvSpPr txBox="1">
              <a:spLocks noChangeArrowheads="1"/>
            </p:cNvSpPr>
            <p:nvPr/>
          </p:nvSpPr>
          <p:spPr bwMode="auto">
            <a:xfrm rot="18249877">
              <a:off x="634" y="2377"/>
              <a:ext cx="1951" cy="366"/>
            </a:xfrm>
            <a:prstGeom prst="rect">
              <a:avLst/>
            </a:prstGeom>
            <a:noFill/>
            <a:ln w="9525">
              <a:noFill/>
              <a:miter lim="800000"/>
              <a:headEnd/>
              <a:tailEnd/>
            </a:ln>
            <a:effectLst/>
          </p:spPr>
          <p:txBody>
            <a:bodyPr>
              <a:spAutoFit/>
            </a:bodyPr>
            <a:lstStyle/>
            <a:p>
              <a:pPr algn="ctr">
                <a:spcBef>
                  <a:spcPct val="50000"/>
                </a:spcBef>
              </a:pPr>
              <a:r>
                <a:rPr lang="el-GR" sz="1600" dirty="0">
                  <a:latin typeface="Arial" charset="0"/>
                </a:rPr>
                <a:t>Πληροφόρηση και επικοινωνία (</a:t>
              </a:r>
              <a:r>
                <a:rPr lang="en-US" sz="1600" dirty="0">
                  <a:latin typeface="Arial" charset="0"/>
                </a:rPr>
                <a:t>information &amp; communication)</a:t>
              </a:r>
              <a:endParaRPr lang="el-GR" sz="1600" dirty="0">
                <a:latin typeface="Arial" charset="0"/>
              </a:endParaRPr>
            </a:p>
          </p:txBody>
        </p:sp>
        <p:sp>
          <p:nvSpPr>
            <p:cNvPr id="466954" name="Line 10"/>
            <p:cNvSpPr>
              <a:spLocks noChangeShapeType="1"/>
            </p:cNvSpPr>
            <p:nvPr/>
          </p:nvSpPr>
          <p:spPr bwMode="auto">
            <a:xfrm>
              <a:off x="1824" y="2636"/>
              <a:ext cx="2720" cy="0"/>
            </a:xfrm>
            <a:prstGeom prst="line">
              <a:avLst/>
            </a:prstGeom>
            <a:noFill/>
            <a:ln w="9525">
              <a:solidFill>
                <a:schemeClr val="tx1"/>
              </a:solidFill>
              <a:round/>
              <a:headEnd/>
              <a:tailEnd/>
            </a:ln>
            <a:effectLst/>
          </p:spPr>
          <p:txBody>
            <a:bodyPr/>
            <a:lstStyle/>
            <a:p>
              <a:endParaRPr lang="el-GR" dirty="0"/>
            </a:p>
          </p:txBody>
        </p:sp>
        <p:sp>
          <p:nvSpPr>
            <p:cNvPr id="466955" name="Text Box 11"/>
            <p:cNvSpPr txBox="1">
              <a:spLocks noChangeArrowheads="1"/>
            </p:cNvSpPr>
            <p:nvPr/>
          </p:nvSpPr>
          <p:spPr bwMode="auto">
            <a:xfrm>
              <a:off x="2382" y="1939"/>
              <a:ext cx="1542" cy="366"/>
            </a:xfrm>
            <a:prstGeom prst="rect">
              <a:avLst/>
            </a:prstGeom>
            <a:noFill/>
            <a:ln w="9525">
              <a:noFill/>
              <a:miter lim="800000"/>
              <a:headEnd/>
              <a:tailEnd/>
            </a:ln>
            <a:effectLst/>
          </p:spPr>
          <p:txBody>
            <a:bodyPr>
              <a:spAutoFit/>
            </a:bodyPr>
            <a:lstStyle/>
            <a:p>
              <a:pPr algn="ctr">
                <a:spcBef>
                  <a:spcPct val="50000"/>
                </a:spcBef>
              </a:pPr>
              <a:r>
                <a:rPr lang="el-GR" sz="1600" dirty="0">
                  <a:latin typeface="Arial" charset="0"/>
                </a:rPr>
                <a:t>Δραστηριότητες δικλίδων</a:t>
              </a:r>
              <a:r>
                <a:rPr lang="en-GB" sz="1600" dirty="0">
                  <a:latin typeface="Arial" charset="0"/>
                </a:rPr>
                <a:t>                </a:t>
              </a:r>
              <a:r>
                <a:rPr lang="el-GR" sz="1600" dirty="0">
                  <a:latin typeface="Arial" charset="0"/>
                </a:rPr>
                <a:t>(</a:t>
              </a:r>
              <a:r>
                <a:rPr lang="en-GB" sz="1600" dirty="0">
                  <a:latin typeface="Arial" charset="0"/>
                </a:rPr>
                <a:t>control activities)</a:t>
              </a:r>
              <a:endParaRPr lang="el-GR" sz="1600" dirty="0">
                <a:latin typeface="Arial" charset="0"/>
              </a:endParaRPr>
            </a:p>
          </p:txBody>
        </p:sp>
        <p:sp>
          <p:nvSpPr>
            <p:cNvPr id="466956" name="Text Box 12"/>
            <p:cNvSpPr txBox="1">
              <a:spLocks noChangeArrowheads="1"/>
            </p:cNvSpPr>
            <p:nvPr/>
          </p:nvSpPr>
          <p:spPr bwMode="auto">
            <a:xfrm>
              <a:off x="1702" y="2896"/>
              <a:ext cx="2948" cy="366"/>
            </a:xfrm>
            <a:prstGeom prst="rect">
              <a:avLst/>
            </a:prstGeom>
            <a:noFill/>
            <a:ln w="9525">
              <a:noFill/>
              <a:miter lim="800000"/>
              <a:headEnd/>
              <a:tailEnd/>
            </a:ln>
            <a:effectLst/>
          </p:spPr>
          <p:txBody>
            <a:bodyPr>
              <a:spAutoFit/>
            </a:bodyPr>
            <a:lstStyle/>
            <a:p>
              <a:pPr algn="ctr">
                <a:spcBef>
                  <a:spcPct val="50000"/>
                </a:spcBef>
              </a:pPr>
              <a:r>
                <a:rPr lang="el-GR" sz="1600" dirty="0">
                  <a:latin typeface="Arial" charset="0"/>
                </a:rPr>
                <a:t>Αξιολόγηση κινδύνων και των επιπτώσεών τους </a:t>
              </a:r>
              <a:r>
                <a:rPr lang="en-GB" sz="1600" dirty="0">
                  <a:latin typeface="Arial" charset="0"/>
                </a:rPr>
                <a:t>(risk assessment)</a:t>
              </a:r>
              <a:endParaRPr lang="el-GR" sz="1600" dirty="0">
                <a:latin typeface="Arial" charset="0"/>
              </a:endParaRPr>
            </a:p>
          </p:txBody>
        </p:sp>
      </p:grpSp>
      <p:sp>
        <p:nvSpPr>
          <p:cNvPr id="466958" name="Text Box 14"/>
          <p:cNvSpPr txBox="1">
            <a:spLocks noChangeArrowheads="1"/>
          </p:cNvSpPr>
          <p:nvPr/>
        </p:nvSpPr>
        <p:spPr bwMode="auto">
          <a:xfrm>
            <a:off x="755650" y="115888"/>
            <a:ext cx="7488238" cy="519112"/>
          </a:xfrm>
          <a:prstGeom prst="rect">
            <a:avLst/>
          </a:prstGeom>
          <a:noFill/>
          <a:ln w="9525">
            <a:noFill/>
            <a:miter lim="800000"/>
            <a:headEnd/>
            <a:tailEnd/>
          </a:ln>
          <a:effectLst/>
        </p:spPr>
        <p:txBody>
          <a:bodyPr>
            <a:spAutoFit/>
          </a:bodyPr>
          <a:lstStyle/>
          <a:p>
            <a:pPr algn="ctr">
              <a:spcBef>
                <a:spcPct val="50000"/>
              </a:spcBef>
            </a:pPr>
            <a:r>
              <a:rPr lang="el-GR" sz="2800" b="1" dirty="0">
                <a:solidFill>
                  <a:srgbClr val="7030A0"/>
                </a:solidFill>
              </a:rPr>
              <a:t>Η δομή του ΣΔΔ</a:t>
            </a:r>
            <a:endParaRPr lang="en-GB" sz="2800" b="1" dirty="0">
              <a:solidFill>
                <a:srgbClr val="7030A0"/>
              </a:solidFill>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395288" y="476250"/>
            <a:ext cx="8353425" cy="6038850"/>
            <a:chOff x="249" y="300"/>
            <a:chExt cx="5262" cy="3804"/>
          </a:xfrm>
        </p:grpSpPr>
        <p:sp>
          <p:nvSpPr>
            <p:cNvPr id="467971" name="Line 3"/>
            <p:cNvSpPr>
              <a:spLocks noChangeShapeType="1"/>
            </p:cNvSpPr>
            <p:nvPr/>
          </p:nvSpPr>
          <p:spPr bwMode="auto">
            <a:xfrm>
              <a:off x="249" y="1940"/>
              <a:ext cx="0" cy="2146"/>
            </a:xfrm>
            <a:prstGeom prst="line">
              <a:avLst/>
            </a:prstGeom>
            <a:noFill/>
            <a:ln w="9525">
              <a:solidFill>
                <a:schemeClr val="tx1"/>
              </a:solidFill>
              <a:round/>
              <a:headEnd/>
              <a:tailEnd/>
            </a:ln>
            <a:effectLst/>
          </p:spPr>
          <p:txBody>
            <a:bodyPr/>
            <a:lstStyle/>
            <a:p>
              <a:endParaRPr lang="el-GR" b="1" dirty="0">
                <a:solidFill>
                  <a:srgbClr val="C00000"/>
                </a:solidFill>
              </a:endParaRPr>
            </a:p>
          </p:txBody>
        </p:sp>
        <p:sp>
          <p:nvSpPr>
            <p:cNvPr id="467972" name="Line 4"/>
            <p:cNvSpPr>
              <a:spLocks noChangeShapeType="1"/>
            </p:cNvSpPr>
            <p:nvPr/>
          </p:nvSpPr>
          <p:spPr bwMode="auto">
            <a:xfrm>
              <a:off x="4037" y="1940"/>
              <a:ext cx="0" cy="2146"/>
            </a:xfrm>
            <a:prstGeom prst="line">
              <a:avLst/>
            </a:prstGeom>
            <a:noFill/>
            <a:ln w="9525">
              <a:solidFill>
                <a:schemeClr val="tx1"/>
              </a:solidFill>
              <a:round/>
              <a:headEnd/>
              <a:tailEnd/>
            </a:ln>
            <a:effectLst/>
          </p:spPr>
          <p:txBody>
            <a:bodyPr/>
            <a:lstStyle/>
            <a:p>
              <a:endParaRPr lang="el-GR" b="1" dirty="0">
                <a:solidFill>
                  <a:srgbClr val="C00000"/>
                </a:solidFill>
              </a:endParaRPr>
            </a:p>
          </p:txBody>
        </p:sp>
        <p:sp>
          <p:nvSpPr>
            <p:cNvPr id="467973" name="Line 5"/>
            <p:cNvSpPr>
              <a:spLocks noChangeShapeType="1"/>
            </p:cNvSpPr>
            <p:nvPr/>
          </p:nvSpPr>
          <p:spPr bwMode="auto">
            <a:xfrm>
              <a:off x="249" y="4095"/>
              <a:ext cx="3788" cy="0"/>
            </a:xfrm>
            <a:prstGeom prst="line">
              <a:avLst/>
            </a:prstGeom>
            <a:noFill/>
            <a:ln w="9525">
              <a:solidFill>
                <a:schemeClr val="tx1"/>
              </a:solidFill>
              <a:round/>
              <a:headEnd/>
              <a:tailEnd/>
            </a:ln>
            <a:effectLst/>
          </p:spPr>
          <p:txBody>
            <a:bodyPr/>
            <a:lstStyle/>
            <a:p>
              <a:endParaRPr lang="el-GR" b="1" dirty="0">
                <a:solidFill>
                  <a:srgbClr val="C00000"/>
                </a:solidFill>
              </a:endParaRPr>
            </a:p>
          </p:txBody>
        </p:sp>
        <p:sp>
          <p:nvSpPr>
            <p:cNvPr id="467974" name="Line 6"/>
            <p:cNvSpPr>
              <a:spLocks noChangeShapeType="1"/>
            </p:cNvSpPr>
            <p:nvPr/>
          </p:nvSpPr>
          <p:spPr bwMode="auto">
            <a:xfrm>
              <a:off x="249" y="1940"/>
              <a:ext cx="3788" cy="0"/>
            </a:xfrm>
            <a:prstGeom prst="line">
              <a:avLst/>
            </a:prstGeom>
            <a:noFill/>
            <a:ln w="9525">
              <a:solidFill>
                <a:schemeClr val="tx1"/>
              </a:solidFill>
              <a:round/>
              <a:headEnd/>
              <a:tailEnd/>
            </a:ln>
            <a:effectLst/>
          </p:spPr>
          <p:txBody>
            <a:bodyPr/>
            <a:lstStyle/>
            <a:p>
              <a:endParaRPr lang="el-GR" b="1" dirty="0">
                <a:solidFill>
                  <a:srgbClr val="C00000"/>
                </a:solidFill>
              </a:endParaRPr>
            </a:p>
          </p:txBody>
        </p:sp>
        <p:sp>
          <p:nvSpPr>
            <p:cNvPr id="467975" name="Line 7"/>
            <p:cNvSpPr>
              <a:spLocks noChangeShapeType="1"/>
            </p:cNvSpPr>
            <p:nvPr/>
          </p:nvSpPr>
          <p:spPr bwMode="auto">
            <a:xfrm flipV="1">
              <a:off x="249" y="488"/>
              <a:ext cx="1476" cy="1452"/>
            </a:xfrm>
            <a:prstGeom prst="line">
              <a:avLst/>
            </a:prstGeom>
            <a:noFill/>
            <a:ln w="9525">
              <a:solidFill>
                <a:schemeClr val="tx1"/>
              </a:solidFill>
              <a:round/>
              <a:headEnd/>
              <a:tailEnd/>
            </a:ln>
            <a:effectLst/>
          </p:spPr>
          <p:txBody>
            <a:bodyPr/>
            <a:lstStyle/>
            <a:p>
              <a:endParaRPr lang="el-GR" b="1" dirty="0">
                <a:solidFill>
                  <a:srgbClr val="C00000"/>
                </a:solidFill>
              </a:endParaRPr>
            </a:p>
          </p:txBody>
        </p:sp>
        <p:sp>
          <p:nvSpPr>
            <p:cNvPr id="467976" name="Line 8"/>
            <p:cNvSpPr>
              <a:spLocks noChangeShapeType="1"/>
            </p:cNvSpPr>
            <p:nvPr/>
          </p:nvSpPr>
          <p:spPr bwMode="auto">
            <a:xfrm>
              <a:off x="1723" y="488"/>
              <a:ext cx="3788" cy="0"/>
            </a:xfrm>
            <a:prstGeom prst="line">
              <a:avLst/>
            </a:prstGeom>
            <a:noFill/>
            <a:ln w="9525">
              <a:solidFill>
                <a:schemeClr val="tx1"/>
              </a:solidFill>
              <a:round/>
              <a:headEnd/>
              <a:tailEnd/>
            </a:ln>
            <a:effectLst/>
          </p:spPr>
          <p:txBody>
            <a:bodyPr/>
            <a:lstStyle/>
            <a:p>
              <a:endParaRPr lang="el-GR" b="1" dirty="0">
                <a:solidFill>
                  <a:srgbClr val="C00000"/>
                </a:solidFill>
              </a:endParaRPr>
            </a:p>
          </p:txBody>
        </p:sp>
        <p:sp>
          <p:nvSpPr>
            <p:cNvPr id="467977" name="Line 9"/>
            <p:cNvSpPr>
              <a:spLocks noChangeShapeType="1"/>
            </p:cNvSpPr>
            <p:nvPr/>
          </p:nvSpPr>
          <p:spPr bwMode="auto">
            <a:xfrm flipV="1">
              <a:off x="4037" y="2597"/>
              <a:ext cx="1474" cy="1507"/>
            </a:xfrm>
            <a:prstGeom prst="line">
              <a:avLst/>
            </a:prstGeom>
            <a:noFill/>
            <a:ln w="9525">
              <a:solidFill>
                <a:schemeClr val="tx1"/>
              </a:solidFill>
              <a:round/>
              <a:headEnd/>
              <a:tailEnd/>
            </a:ln>
            <a:effectLst/>
          </p:spPr>
          <p:txBody>
            <a:bodyPr/>
            <a:lstStyle/>
            <a:p>
              <a:endParaRPr lang="el-GR" b="1" dirty="0">
                <a:solidFill>
                  <a:srgbClr val="C00000"/>
                </a:solidFill>
              </a:endParaRPr>
            </a:p>
          </p:txBody>
        </p:sp>
        <p:sp>
          <p:nvSpPr>
            <p:cNvPr id="467978" name="Line 10"/>
            <p:cNvSpPr>
              <a:spLocks noChangeShapeType="1"/>
            </p:cNvSpPr>
            <p:nvPr/>
          </p:nvSpPr>
          <p:spPr bwMode="auto">
            <a:xfrm>
              <a:off x="5511" y="479"/>
              <a:ext cx="0" cy="2146"/>
            </a:xfrm>
            <a:prstGeom prst="line">
              <a:avLst/>
            </a:prstGeom>
            <a:noFill/>
            <a:ln w="9525">
              <a:solidFill>
                <a:schemeClr val="tx1"/>
              </a:solidFill>
              <a:round/>
              <a:headEnd/>
              <a:tailEnd/>
            </a:ln>
            <a:effectLst/>
          </p:spPr>
          <p:txBody>
            <a:bodyPr/>
            <a:lstStyle/>
            <a:p>
              <a:endParaRPr lang="el-GR" b="1" dirty="0">
                <a:solidFill>
                  <a:srgbClr val="C00000"/>
                </a:solidFill>
              </a:endParaRPr>
            </a:p>
          </p:txBody>
        </p:sp>
        <p:sp>
          <p:nvSpPr>
            <p:cNvPr id="467979" name="Line 11"/>
            <p:cNvSpPr>
              <a:spLocks noChangeShapeType="1"/>
            </p:cNvSpPr>
            <p:nvPr/>
          </p:nvSpPr>
          <p:spPr bwMode="auto">
            <a:xfrm>
              <a:off x="249" y="2360"/>
              <a:ext cx="3788" cy="0"/>
            </a:xfrm>
            <a:prstGeom prst="line">
              <a:avLst/>
            </a:prstGeom>
            <a:noFill/>
            <a:ln w="9525" cap="rnd">
              <a:solidFill>
                <a:schemeClr val="tx1"/>
              </a:solidFill>
              <a:prstDash val="sysDot"/>
              <a:round/>
              <a:headEnd/>
              <a:tailEnd/>
            </a:ln>
            <a:effectLst/>
          </p:spPr>
          <p:txBody>
            <a:bodyPr/>
            <a:lstStyle/>
            <a:p>
              <a:endParaRPr lang="el-GR" b="1" dirty="0">
                <a:solidFill>
                  <a:srgbClr val="C00000"/>
                </a:solidFill>
              </a:endParaRPr>
            </a:p>
          </p:txBody>
        </p:sp>
        <p:sp>
          <p:nvSpPr>
            <p:cNvPr id="467980" name="Line 12"/>
            <p:cNvSpPr>
              <a:spLocks noChangeShapeType="1"/>
            </p:cNvSpPr>
            <p:nvPr/>
          </p:nvSpPr>
          <p:spPr bwMode="auto">
            <a:xfrm>
              <a:off x="249" y="2807"/>
              <a:ext cx="3788" cy="0"/>
            </a:xfrm>
            <a:prstGeom prst="line">
              <a:avLst/>
            </a:prstGeom>
            <a:noFill/>
            <a:ln w="9525" cap="rnd">
              <a:solidFill>
                <a:schemeClr val="tx1"/>
              </a:solidFill>
              <a:prstDash val="sysDot"/>
              <a:round/>
              <a:headEnd/>
              <a:tailEnd/>
            </a:ln>
            <a:effectLst/>
          </p:spPr>
          <p:txBody>
            <a:bodyPr/>
            <a:lstStyle/>
            <a:p>
              <a:endParaRPr lang="el-GR" b="1" dirty="0">
                <a:solidFill>
                  <a:srgbClr val="C00000"/>
                </a:solidFill>
              </a:endParaRPr>
            </a:p>
          </p:txBody>
        </p:sp>
        <p:sp>
          <p:nvSpPr>
            <p:cNvPr id="467981" name="Line 13"/>
            <p:cNvSpPr>
              <a:spLocks noChangeShapeType="1"/>
            </p:cNvSpPr>
            <p:nvPr/>
          </p:nvSpPr>
          <p:spPr bwMode="auto">
            <a:xfrm>
              <a:off x="249" y="3245"/>
              <a:ext cx="3788" cy="0"/>
            </a:xfrm>
            <a:prstGeom prst="line">
              <a:avLst/>
            </a:prstGeom>
            <a:noFill/>
            <a:ln w="9525" cap="rnd">
              <a:solidFill>
                <a:schemeClr val="tx1"/>
              </a:solidFill>
              <a:prstDash val="sysDot"/>
              <a:round/>
              <a:headEnd/>
              <a:tailEnd/>
            </a:ln>
            <a:effectLst/>
          </p:spPr>
          <p:txBody>
            <a:bodyPr/>
            <a:lstStyle/>
            <a:p>
              <a:endParaRPr lang="el-GR" b="1" dirty="0">
                <a:solidFill>
                  <a:srgbClr val="C00000"/>
                </a:solidFill>
              </a:endParaRPr>
            </a:p>
          </p:txBody>
        </p:sp>
        <p:sp>
          <p:nvSpPr>
            <p:cNvPr id="467982" name="Line 14"/>
            <p:cNvSpPr>
              <a:spLocks noChangeShapeType="1"/>
            </p:cNvSpPr>
            <p:nvPr/>
          </p:nvSpPr>
          <p:spPr bwMode="auto">
            <a:xfrm>
              <a:off x="249" y="3657"/>
              <a:ext cx="3788" cy="0"/>
            </a:xfrm>
            <a:prstGeom prst="line">
              <a:avLst/>
            </a:prstGeom>
            <a:noFill/>
            <a:ln w="9525" cap="rnd">
              <a:solidFill>
                <a:schemeClr val="tx1"/>
              </a:solidFill>
              <a:prstDash val="sysDot"/>
              <a:round/>
              <a:headEnd/>
              <a:tailEnd/>
            </a:ln>
            <a:effectLst/>
          </p:spPr>
          <p:txBody>
            <a:bodyPr/>
            <a:lstStyle/>
            <a:p>
              <a:endParaRPr lang="el-GR" b="1" dirty="0">
                <a:solidFill>
                  <a:srgbClr val="C00000"/>
                </a:solidFill>
              </a:endParaRPr>
            </a:p>
          </p:txBody>
        </p:sp>
        <p:sp>
          <p:nvSpPr>
            <p:cNvPr id="467983" name="Line 15"/>
            <p:cNvSpPr>
              <a:spLocks noChangeShapeType="1"/>
            </p:cNvSpPr>
            <p:nvPr/>
          </p:nvSpPr>
          <p:spPr bwMode="auto">
            <a:xfrm flipV="1">
              <a:off x="1391" y="488"/>
              <a:ext cx="1490" cy="1452"/>
            </a:xfrm>
            <a:prstGeom prst="line">
              <a:avLst/>
            </a:prstGeom>
            <a:noFill/>
            <a:ln w="9525" cap="rnd">
              <a:solidFill>
                <a:schemeClr val="tx1"/>
              </a:solidFill>
              <a:prstDash val="sysDot"/>
              <a:round/>
              <a:headEnd/>
              <a:tailEnd/>
            </a:ln>
            <a:effectLst/>
          </p:spPr>
          <p:txBody>
            <a:bodyPr/>
            <a:lstStyle/>
            <a:p>
              <a:endParaRPr lang="el-GR" b="1" dirty="0">
                <a:solidFill>
                  <a:srgbClr val="C00000"/>
                </a:solidFill>
              </a:endParaRPr>
            </a:p>
          </p:txBody>
        </p:sp>
        <p:sp>
          <p:nvSpPr>
            <p:cNvPr id="467984" name="Line 16"/>
            <p:cNvSpPr>
              <a:spLocks noChangeShapeType="1"/>
            </p:cNvSpPr>
            <p:nvPr/>
          </p:nvSpPr>
          <p:spPr bwMode="auto">
            <a:xfrm flipV="1">
              <a:off x="2726" y="488"/>
              <a:ext cx="1438" cy="1452"/>
            </a:xfrm>
            <a:prstGeom prst="line">
              <a:avLst/>
            </a:prstGeom>
            <a:noFill/>
            <a:ln w="9525" cap="rnd">
              <a:solidFill>
                <a:schemeClr val="tx1"/>
              </a:solidFill>
              <a:prstDash val="sysDot"/>
              <a:round/>
              <a:headEnd/>
              <a:tailEnd/>
            </a:ln>
            <a:effectLst/>
          </p:spPr>
          <p:txBody>
            <a:bodyPr/>
            <a:lstStyle/>
            <a:p>
              <a:endParaRPr lang="el-GR" b="1" dirty="0">
                <a:solidFill>
                  <a:srgbClr val="C00000"/>
                </a:solidFill>
              </a:endParaRPr>
            </a:p>
          </p:txBody>
        </p:sp>
        <p:sp>
          <p:nvSpPr>
            <p:cNvPr id="467985" name="Text Box 17"/>
            <p:cNvSpPr txBox="1">
              <a:spLocks noChangeArrowheads="1"/>
            </p:cNvSpPr>
            <p:nvPr/>
          </p:nvSpPr>
          <p:spPr bwMode="auto">
            <a:xfrm>
              <a:off x="441" y="3370"/>
              <a:ext cx="3402" cy="212"/>
            </a:xfrm>
            <a:prstGeom prst="rect">
              <a:avLst/>
            </a:prstGeom>
            <a:noFill/>
            <a:ln w="9525">
              <a:noFill/>
              <a:miter lim="800000"/>
              <a:headEnd/>
              <a:tailEnd/>
            </a:ln>
            <a:effectLst/>
          </p:spPr>
          <p:txBody>
            <a:bodyPr>
              <a:spAutoFit/>
            </a:bodyPr>
            <a:lstStyle/>
            <a:p>
              <a:pPr algn="ctr">
                <a:spcBef>
                  <a:spcPct val="50000"/>
                </a:spcBef>
              </a:pPr>
              <a:r>
                <a:rPr lang="el-GR" sz="1600" b="1" dirty="0">
                  <a:solidFill>
                    <a:srgbClr val="C00000"/>
                  </a:solidFill>
                  <a:latin typeface="Arial" charset="0"/>
                </a:rPr>
                <a:t>Αξιολόγηση κινδύνων (</a:t>
              </a:r>
              <a:r>
                <a:rPr lang="en-US" sz="1600" b="1" dirty="0">
                  <a:solidFill>
                    <a:srgbClr val="C00000"/>
                  </a:solidFill>
                  <a:latin typeface="Arial" charset="0"/>
                </a:rPr>
                <a:t>risk assessment)</a:t>
              </a:r>
              <a:endParaRPr lang="el-GR" sz="1600" b="1" dirty="0">
                <a:solidFill>
                  <a:srgbClr val="C00000"/>
                </a:solidFill>
                <a:latin typeface="Arial" charset="0"/>
              </a:endParaRPr>
            </a:p>
          </p:txBody>
        </p:sp>
        <p:sp>
          <p:nvSpPr>
            <p:cNvPr id="467986" name="Text Box 18"/>
            <p:cNvSpPr txBox="1">
              <a:spLocks noChangeArrowheads="1"/>
            </p:cNvSpPr>
            <p:nvPr/>
          </p:nvSpPr>
          <p:spPr bwMode="auto">
            <a:xfrm>
              <a:off x="441" y="2913"/>
              <a:ext cx="3402" cy="212"/>
            </a:xfrm>
            <a:prstGeom prst="rect">
              <a:avLst/>
            </a:prstGeom>
            <a:noFill/>
            <a:ln w="9525">
              <a:noFill/>
              <a:miter lim="800000"/>
              <a:headEnd/>
              <a:tailEnd/>
            </a:ln>
            <a:effectLst/>
          </p:spPr>
          <p:txBody>
            <a:bodyPr>
              <a:spAutoFit/>
            </a:bodyPr>
            <a:lstStyle/>
            <a:p>
              <a:pPr algn="ctr">
                <a:spcBef>
                  <a:spcPct val="50000"/>
                </a:spcBef>
              </a:pPr>
              <a:r>
                <a:rPr lang="el-GR" sz="1600" b="1" dirty="0">
                  <a:solidFill>
                    <a:srgbClr val="C00000"/>
                  </a:solidFill>
                  <a:latin typeface="Arial" charset="0"/>
                </a:rPr>
                <a:t>Δραστηριότητες δικλίδων </a:t>
              </a:r>
              <a:r>
                <a:rPr lang="en-US" sz="1600" b="1" dirty="0">
                  <a:solidFill>
                    <a:srgbClr val="C00000"/>
                  </a:solidFill>
                  <a:latin typeface="Arial" charset="0"/>
                </a:rPr>
                <a:t>(control activities)</a:t>
              </a:r>
              <a:endParaRPr lang="el-GR" sz="1600" b="1" dirty="0">
                <a:solidFill>
                  <a:srgbClr val="C00000"/>
                </a:solidFill>
                <a:latin typeface="Arial" charset="0"/>
              </a:endParaRPr>
            </a:p>
          </p:txBody>
        </p:sp>
        <p:sp>
          <p:nvSpPr>
            <p:cNvPr id="467987" name="Text Box 19"/>
            <p:cNvSpPr txBox="1">
              <a:spLocks noChangeArrowheads="1"/>
            </p:cNvSpPr>
            <p:nvPr/>
          </p:nvSpPr>
          <p:spPr bwMode="auto">
            <a:xfrm>
              <a:off x="441" y="2393"/>
              <a:ext cx="3402" cy="366"/>
            </a:xfrm>
            <a:prstGeom prst="rect">
              <a:avLst/>
            </a:prstGeom>
            <a:noFill/>
            <a:ln w="9525">
              <a:noFill/>
              <a:miter lim="800000"/>
              <a:headEnd/>
              <a:tailEnd/>
            </a:ln>
            <a:effectLst/>
          </p:spPr>
          <p:txBody>
            <a:bodyPr>
              <a:spAutoFit/>
            </a:bodyPr>
            <a:lstStyle/>
            <a:p>
              <a:pPr algn="ctr">
                <a:spcBef>
                  <a:spcPct val="50000"/>
                </a:spcBef>
              </a:pPr>
              <a:r>
                <a:rPr lang="el-GR" sz="1600" b="1" dirty="0">
                  <a:solidFill>
                    <a:srgbClr val="C00000"/>
                  </a:solidFill>
                  <a:latin typeface="Arial" charset="0"/>
                </a:rPr>
                <a:t>Πληροφόρηση και επικοινωνία                          </a:t>
              </a:r>
              <a:r>
                <a:rPr lang="en-US" sz="1600" b="1" dirty="0">
                  <a:solidFill>
                    <a:srgbClr val="C00000"/>
                  </a:solidFill>
                  <a:latin typeface="Arial" charset="0"/>
                </a:rPr>
                <a:t> </a:t>
              </a:r>
              <a:r>
                <a:rPr lang="el-GR" sz="1600" b="1" dirty="0">
                  <a:solidFill>
                    <a:srgbClr val="C00000"/>
                  </a:solidFill>
                  <a:latin typeface="Arial" charset="0"/>
                </a:rPr>
                <a:t>(</a:t>
              </a:r>
              <a:r>
                <a:rPr lang="en-US" sz="1600" b="1" dirty="0">
                  <a:solidFill>
                    <a:srgbClr val="C00000"/>
                  </a:solidFill>
                  <a:latin typeface="Arial" charset="0"/>
                </a:rPr>
                <a:t>information </a:t>
              </a:r>
              <a:r>
                <a:rPr lang="el-GR" sz="1600" b="1" dirty="0">
                  <a:solidFill>
                    <a:srgbClr val="C00000"/>
                  </a:solidFill>
                  <a:latin typeface="Arial" charset="0"/>
                </a:rPr>
                <a:t>&amp;</a:t>
              </a:r>
              <a:r>
                <a:rPr lang="en-US" sz="1600" b="1" dirty="0">
                  <a:solidFill>
                    <a:srgbClr val="C00000"/>
                  </a:solidFill>
                  <a:latin typeface="Arial" charset="0"/>
                </a:rPr>
                <a:t> communication)</a:t>
              </a:r>
              <a:endParaRPr lang="el-GR" sz="1600" b="1" dirty="0">
                <a:solidFill>
                  <a:srgbClr val="C00000"/>
                </a:solidFill>
                <a:latin typeface="Arial" charset="0"/>
              </a:endParaRPr>
            </a:p>
          </p:txBody>
        </p:sp>
        <p:sp>
          <p:nvSpPr>
            <p:cNvPr id="467988" name="Text Box 20"/>
            <p:cNvSpPr txBox="1">
              <a:spLocks noChangeArrowheads="1"/>
            </p:cNvSpPr>
            <p:nvPr/>
          </p:nvSpPr>
          <p:spPr bwMode="auto">
            <a:xfrm>
              <a:off x="441" y="3672"/>
              <a:ext cx="3402" cy="212"/>
            </a:xfrm>
            <a:prstGeom prst="rect">
              <a:avLst/>
            </a:prstGeom>
            <a:noFill/>
            <a:ln w="9525">
              <a:noFill/>
              <a:miter lim="800000"/>
              <a:headEnd/>
              <a:tailEnd/>
            </a:ln>
            <a:effectLst/>
          </p:spPr>
          <p:txBody>
            <a:bodyPr>
              <a:spAutoFit/>
            </a:bodyPr>
            <a:lstStyle/>
            <a:p>
              <a:pPr algn="ctr">
                <a:spcBef>
                  <a:spcPct val="50000"/>
                </a:spcBef>
              </a:pPr>
              <a:r>
                <a:rPr lang="el-GR" sz="1600" b="1" dirty="0">
                  <a:solidFill>
                    <a:srgbClr val="C00000"/>
                  </a:solidFill>
                  <a:latin typeface="Arial" charset="0"/>
                </a:rPr>
                <a:t>Περιβάλλον των δικλίδων  </a:t>
              </a:r>
              <a:r>
                <a:rPr lang="en-US" sz="1600" b="1" dirty="0">
                  <a:solidFill>
                    <a:srgbClr val="C00000"/>
                  </a:solidFill>
                  <a:latin typeface="Arial" charset="0"/>
                </a:rPr>
                <a:t>(control environment)</a:t>
              </a:r>
              <a:endParaRPr lang="el-GR" sz="1600" b="1" dirty="0">
                <a:solidFill>
                  <a:srgbClr val="C00000"/>
                </a:solidFill>
                <a:latin typeface="Arial" charset="0"/>
              </a:endParaRPr>
            </a:p>
          </p:txBody>
        </p:sp>
        <p:sp>
          <p:nvSpPr>
            <p:cNvPr id="467989" name="Text Box 21"/>
            <p:cNvSpPr txBox="1">
              <a:spLocks noChangeArrowheads="1"/>
            </p:cNvSpPr>
            <p:nvPr/>
          </p:nvSpPr>
          <p:spPr bwMode="auto">
            <a:xfrm>
              <a:off x="441" y="2000"/>
              <a:ext cx="3402" cy="212"/>
            </a:xfrm>
            <a:prstGeom prst="rect">
              <a:avLst/>
            </a:prstGeom>
            <a:noFill/>
            <a:ln w="9525">
              <a:noFill/>
              <a:miter lim="800000"/>
              <a:headEnd/>
              <a:tailEnd/>
            </a:ln>
            <a:effectLst/>
          </p:spPr>
          <p:txBody>
            <a:bodyPr>
              <a:spAutoFit/>
            </a:bodyPr>
            <a:lstStyle/>
            <a:p>
              <a:pPr algn="ctr">
                <a:spcBef>
                  <a:spcPct val="50000"/>
                </a:spcBef>
              </a:pPr>
              <a:r>
                <a:rPr lang="el-GR" sz="1600" b="1" dirty="0">
                  <a:solidFill>
                    <a:srgbClr val="C00000"/>
                  </a:solidFill>
                  <a:latin typeface="Arial" charset="0"/>
                </a:rPr>
                <a:t>Παρακολούθηση (</a:t>
              </a:r>
              <a:r>
                <a:rPr lang="en-US" sz="1600" b="1" dirty="0">
                  <a:solidFill>
                    <a:srgbClr val="C00000"/>
                  </a:solidFill>
                  <a:latin typeface="Arial" charset="0"/>
                </a:rPr>
                <a:t>monitoring</a:t>
              </a:r>
              <a:r>
                <a:rPr lang="el-GR" sz="1600" b="1" dirty="0">
                  <a:solidFill>
                    <a:srgbClr val="C00000"/>
                  </a:solidFill>
                  <a:latin typeface="Arial" charset="0"/>
                </a:rPr>
                <a:t>)</a:t>
              </a:r>
            </a:p>
          </p:txBody>
        </p:sp>
        <p:sp>
          <p:nvSpPr>
            <p:cNvPr id="467990" name="Text Box 22"/>
            <p:cNvSpPr txBox="1">
              <a:spLocks noChangeArrowheads="1"/>
            </p:cNvSpPr>
            <p:nvPr/>
          </p:nvSpPr>
          <p:spPr bwMode="auto">
            <a:xfrm rot="40478042">
              <a:off x="932" y="970"/>
              <a:ext cx="1394" cy="385"/>
            </a:xfrm>
            <a:prstGeom prst="rect">
              <a:avLst/>
            </a:prstGeom>
            <a:noFill/>
            <a:ln w="9525">
              <a:noFill/>
              <a:miter lim="800000"/>
              <a:headEnd/>
              <a:tailEnd/>
            </a:ln>
            <a:effectLst/>
          </p:spPr>
          <p:txBody>
            <a:bodyPr>
              <a:spAutoFit/>
            </a:bodyPr>
            <a:lstStyle/>
            <a:p>
              <a:pPr algn="ctr">
                <a:spcBef>
                  <a:spcPct val="50000"/>
                </a:spcBef>
              </a:pPr>
              <a:r>
                <a:rPr lang="el-GR" sz="1600" b="1" dirty="0">
                  <a:solidFill>
                    <a:srgbClr val="C00000"/>
                  </a:solidFill>
                  <a:latin typeface="Arial" charset="0"/>
                </a:rPr>
                <a:t>Λειτουργίες </a:t>
              </a:r>
              <a:r>
                <a:rPr lang="en-US" sz="1600" b="1" dirty="0">
                  <a:solidFill>
                    <a:srgbClr val="C00000"/>
                  </a:solidFill>
                  <a:latin typeface="Arial" charset="0"/>
                </a:rPr>
                <a:t> </a:t>
              </a:r>
              <a:r>
                <a:rPr lang="el-GR" sz="1600" b="1" dirty="0">
                  <a:solidFill>
                    <a:srgbClr val="C00000"/>
                  </a:solidFill>
                  <a:latin typeface="Arial" charset="0"/>
                </a:rPr>
                <a:t>(</a:t>
              </a:r>
              <a:r>
                <a:rPr lang="en-US" sz="1600" b="1" dirty="0">
                  <a:solidFill>
                    <a:srgbClr val="C00000"/>
                  </a:solidFill>
                  <a:latin typeface="Arial" charset="0"/>
                </a:rPr>
                <a:t>operations</a:t>
              </a:r>
              <a:r>
                <a:rPr lang="en-US" b="1" dirty="0">
                  <a:solidFill>
                    <a:srgbClr val="C00000"/>
                  </a:solidFill>
                  <a:latin typeface="Arial" charset="0"/>
                </a:rPr>
                <a:t>)</a:t>
              </a:r>
              <a:endParaRPr lang="el-GR" b="1" dirty="0">
                <a:solidFill>
                  <a:srgbClr val="C00000"/>
                </a:solidFill>
                <a:latin typeface="Arial" charset="0"/>
              </a:endParaRPr>
            </a:p>
          </p:txBody>
        </p:sp>
        <p:sp>
          <p:nvSpPr>
            <p:cNvPr id="467991" name="Text Box 23"/>
            <p:cNvSpPr txBox="1">
              <a:spLocks noChangeArrowheads="1"/>
            </p:cNvSpPr>
            <p:nvPr/>
          </p:nvSpPr>
          <p:spPr bwMode="auto">
            <a:xfrm rot="62007883">
              <a:off x="1829" y="1033"/>
              <a:ext cx="2006" cy="539"/>
            </a:xfrm>
            <a:prstGeom prst="rect">
              <a:avLst/>
            </a:prstGeom>
            <a:noFill/>
            <a:ln w="9525">
              <a:noFill/>
              <a:miter lim="800000"/>
              <a:headEnd/>
              <a:tailEnd/>
            </a:ln>
            <a:effectLst/>
          </p:spPr>
          <p:txBody>
            <a:bodyPr>
              <a:spAutoFit/>
            </a:bodyPr>
            <a:lstStyle/>
            <a:p>
              <a:pPr algn="ctr">
                <a:spcBef>
                  <a:spcPct val="50000"/>
                </a:spcBef>
              </a:pPr>
              <a:r>
                <a:rPr lang="en-US" sz="1600" b="1" dirty="0">
                  <a:solidFill>
                    <a:srgbClr val="C00000"/>
                  </a:solidFill>
                  <a:latin typeface="Arial" charset="0"/>
                </a:rPr>
                <a:t> </a:t>
              </a:r>
              <a:r>
                <a:rPr lang="el-GR" sz="1600" b="1" dirty="0">
                  <a:solidFill>
                    <a:srgbClr val="C00000"/>
                  </a:solidFill>
                  <a:latin typeface="Arial" charset="0"/>
                </a:rPr>
                <a:t>χρηματοοικονομική</a:t>
              </a:r>
              <a:r>
                <a:rPr lang="el-GR" b="1" dirty="0">
                  <a:solidFill>
                    <a:srgbClr val="C00000"/>
                  </a:solidFill>
                  <a:latin typeface="Arial" charset="0"/>
                </a:rPr>
                <a:t> </a:t>
              </a:r>
              <a:r>
                <a:rPr lang="el-GR" sz="1600" b="1" dirty="0">
                  <a:solidFill>
                    <a:srgbClr val="C00000"/>
                  </a:solidFill>
                  <a:latin typeface="Arial" charset="0"/>
                </a:rPr>
                <a:t>πληροφόρηση </a:t>
              </a:r>
              <a:r>
                <a:rPr lang="en-US" sz="1600" b="1" dirty="0">
                  <a:solidFill>
                    <a:srgbClr val="C00000"/>
                  </a:solidFill>
                  <a:latin typeface="Arial" charset="0"/>
                </a:rPr>
                <a:t>   </a:t>
              </a:r>
              <a:r>
                <a:rPr lang="el-GR" sz="1600" b="1" dirty="0">
                  <a:solidFill>
                    <a:srgbClr val="C00000"/>
                  </a:solidFill>
                  <a:latin typeface="Arial" charset="0"/>
                </a:rPr>
                <a:t>(</a:t>
              </a:r>
              <a:r>
                <a:rPr lang="en-US" sz="1600" b="1" dirty="0">
                  <a:solidFill>
                    <a:srgbClr val="C00000"/>
                  </a:solidFill>
                  <a:latin typeface="Arial" charset="0"/>
                </a:rPr>
                <a:t>financial reporting)</a:t>
              </a:r>
              <a:endParaRPr lang="el-GR" sz="1600" b="1" dirty="0">
                <a:solidFill>
                  <a:srgbClr val="C00000"/>
                </a:solidFill>
                <a:latin typeface="Arial" charset="0"/>
              </a:endParaRPr>
            </a:p>
          </p:txBody>
        </p:sp>
        <p:sp>
          <p:nvSpPr>
            <p:cNvPr id="467992" name="Text Box 24"/>
            <p:cNvSpPr txBox="1">
              <a:spLocks noChangeArrowheads="1"/>
            </p:cNvSpPr>
            <p:nvPr/>
          </p:nvSpPr>
          <p:spPr bwMode="auto">
            <a:xfrm rot="-24351907">
              <a:off x="3416" y="962"/>
              <a:ext cx="1406" cy="693"/>
            </a:xfrm>
            <a:prstGeom prst="rect">
              <a:avLst/>
            </a:prstGeom>
            <a:noFill/>
            <a:ln w="9525">
              <a:noFill/>
              <a:miter lim="800000"/>
              <a:headEnd/>
              <a:tailEnd/>
            </a:ln>
            <a:effectLst/>
          </p:spPr>
          <p:txBody>
            <a:bodyPr>
              <a:spAutoFit/>
            </a:bodyPr>
            <a:lstStyle/>
            <a:p>
              <a:pPr algn="ctr">
                <a:spcBef>
                  <a:spcPct val="50000"/>
                </a:spcBef>
              </a:pPr>
              <a:r>
                <a:rPr lang="el-GR" sz="1600" b="1" dirty="0">
                  <a:solidFill>
                    <a:srgbClr val="C00000"/>
                  </a:solidFill>
                  <a:latin typeface="Arial" charset="0"/>
                </a:rPr>
                <a:t>Συμμόρφωση με νόμους και κανονισμούς </a:t>
              </a:r>
              <a:r>
                <a:rPr lang="el-GR" b="1" dirty="0">
                  <a:solidFill>
                    <a:srgbClr val="C00000"/>
                  </a:solidFill>
                  <a:latin typeface="Arial" charset="0"/>
                </a:rPr>
                <a:t>(</a:t>
              </a:r>
              <a:r>
                <a:rPr lang="en-US" sz="1600" b="1" dirty="0">
                  <a:solidFill>
                    <a:srgbClr val="C00000"/>
                  </a:solidFill>
                  <a:latin typeface="Arial" charset="0"/>
                </a:rPr>
                <a:t>compliance</a:t>
              </a:r>
              <a:r>
                <a:rPr lang="en-US" b="1" dirty="0">
                  <a:solidFill>
                    <a:srgbClr val="C00000"/>
                  </a:solidFill>
                  <a:latin typeface="Arial" charset="0"/>
                </a:rPr>
                <a:t>)</a:t>
              </a:r>
              <a:endParaRPr lang="el-GR" b="1" dirty="0">
                <a:solidFill>
                  <a:srgbClr val="C00000"/>
                </a:solidFill>
                <a:latin typeface="Arial" charset="0"/>
              </a:endParaRPr>
            </a:p>
          </p:txBody>
        </p:sp>
        <p:sp>
          <p:nvSpPr>
            <p:cNvPr id="467993" name="Line 25"/>
            <p:cNvSpPr>
              <a:spLocks noChangeShapeType="1"/>
            </p:cNvSpPr>
            <p:nvPr/>
          </p:nvSpPr>
          <p:spPr bwMode="auto">
            <a:xfrm flipV="1">
              <a:off x="4035" y="488"/>
              <a:ext cx="1476" cy="1452"/>
            </a:xfrm>
            <a:prstGeom prst="line">
              <a:avLst/>
            </a:prstGeom>
            <a:noFill/>
            <a:ln w="9525">
              <a:solidFill>
                <a:schemeClr val="tx1"/>
              </a:solidFill>
              <a:round/>
              <a:headEnd/>
              <a:tailEnd/>
            </a:ln>
            <a:effectLst/>
          </p:spPr>
          <p:txBody>
            <a:bodyPr/>
            <a:lstStyle/>
            <a:p>
              <a:endParaRPr lang="el-GR" b="1" dirty="0">
                <a:solidFill>
                  <a:srgbClr val="C00000"/>
                </a:solidFill>
              </a:endParaRPr>
            </a:p>
          </p:txBody>
        </p:sp>
        <p:sp>
          <p:nvSpPr>
            <p:cNvPr id="467994" name="Line 26"/>
            <p:cNvSpPr>
              <a:spLocks noChangeShapeType="1"/>
            </p:cNvSpPr>
            <p:nvPr/>
          </p:nvSpPr>
          <p:spPr bwMode="auto">
            <a:xfrm>
              <a:off x="4413" y="1584"/>
              <a:ext cx="0" cy="2145"/>
            </a:xfrm>
            <a:prstGeom prst="line">
              <a:avLst/>
            </a:prstGeom>
            <a:noFill/>
            <a:ln w="9525" cap="rnd">
              <a:solidFill>
                <a:schemeClr val="tx1"/>
              </a:solidFill>
              <a:prstDash val="sysDot"/>
              <a:round/>
              <a:headEnd/>
              <a:tailEnd/>
            </a:ln>
            <a:effectLst/>
          </p:spPr>
          <p:txBody>
            <a:bodyPr/>
            <a:lstStyle/>
            <a:p>
              <a:endParaRPr lang="el-GR" b="1" dirty="0">
                <a:solidFill>
                  <a:srgbClr val="C00000"/>
                </a:solidFill>
              </a:endParaRPr>
            </a:p>
          </p:txBody>
        </p:sp>
        <p:sp>
          <p:nvSpPr>
            <p:cNvPr id="467995" name="Line 27"/>
            <p:cNvSpPr>
              <a:spLocks noChangeShapeType="1"/>
            </p:cNvSpPr>
            <p:nvPr/>
          </p:nvSpPr>
          <p:spPr bwMode="auto">
            <a:xfrm>
              <a:off x="4785" y="1203"/>
              <a:ext cx="0" cy="2146"/>
            </a:xfrm>
            <a:prstGeom prst="line">
              <a:avLst/>
            </a:prstGeom>
            <a:noFill/>
            <a:ln w="9525" cap="rnd">
              <a:solidFill>
                <a:schemeClr val="tx1"/>
              </a:solidFill>
              <a:prstDash val="sysDot"/>
              <a:round/>
              <a:headEnd/>
              <a:tailEnd/>
            </a:ln>
            <a:effectLst/>
          </p:spPr>
          <p:txBody>
            <a:bodyPr/>
            <a:lstStyle/>
            <a:p>
              <a:endParaRPr lang="el-GR" b="1" dirty="0">
                <a:solidFill>
                  <a:srgbClr val="C00000"/>
                </a:solidFill>
              </a:endParaRPr>
            </a:p>
          </p:txBody>
        </p:sp>
        <p:sp>
          <p:nvSpPr>
            <p:cNvPr id="467996" name="Text Box 28"/>
            <p:cNvSpPr txBox="1">
              <a:spLocks noChangeArrowheads="1"/>
            </p:cNvSpPr>
            <p:nvPr/>
          </p:nvSpPr>
          <p:spPr bwMode="auto">
            <a:xfrm rot="16200000">
              <a:off x="3467" y="2550"/>
              <a:ext cx="1508" cy="523"/>
            </a:xfrm>
            <a:prstGeom prst="rect">
              <a:avLst/>
            </a:prstGeom>
            <a:noFill/>
            <a:ln w="9525">
              <a:noFill/>
              <a:miter lim="800000"/>
              <a:headEnd/>
              <a:tailEnd/>
            </a:ln>
            <a:effectLst/>
          </p:spPr>
          <p:txBody>
            <a:bodyPr>
              <a:spAutoFit/>
            </a:bodyPr>
            <a:lstStyle/>
            <a:p>
              <a:pPr algn="ctr">
                <a:spcBef>
                  <a:spcPct val="50000"/>
                </a:spcBef>
              </a:pPr>
              <a:r>
                <a:rPr lang="el-GR" sz="1600" b="1" dirty="0">
                  <a:solidFill>
                    <a:srgbClr val="C00000"/>
                  </a:solidFill>
                  <a:latin typeface="Arial" charset="0"/>
                </a:rPr>
                <a:t>Επιχείρηση σε επίπεδο ομίλου (</a:t>
              </a:r>
              <a:r>
                <a:rPr lang="en-US" sz="1600" b="1" dirty="0">
                  <a:solidFill>
                    <a:srgbClr val="C00000"/>
                  </a:solidFill>
                  <a:latin typeface="Arial" charset="0"/>
                </a:rPr>
                <a:t>entity)</a:t>
              </a:r>
              <a:endParaRPr lang="el-GR" sz="1600" b="1" dirty="0">
                <a:solidFill>
                  <a:srgbClr val="C00000"/>
                </a:solidFill>
                <a:latin typeface="Arial" charset="0"/>
              </a:endParaRPr>
            </a:p>
          </p:txBody>
        </p:sp>
        <p:sp>
          <p:nvSpPr>
            <p:cNvPr id="467997" name="Text Box 29"/>
            <p:cNvSpPr txBox="1">
              <a:spLocks noChangeArrowheads="1"/>
            </p:cNvSpPr>
            <p:nvPr/>
          </p:nvSpPr>
          <p:spPr bwMode="auto">
            <a:xfrm rot="16200000">
              <a:off x="3904" y="2342"/>
              <a:ext cx="1369" cy="213"/>
            </a:xfrm>
            <a:prstGeom prst="rect">
              <a:avLst/>
            </a:prstGeom>
            <a:noFill/>
            <a:ln w="9525">
              <a:noFill/>
              <a:miter lim="800000"/>
              <a:headEnd/>
              <a:tailEnd/>
            </a:ln>
            <a:effectLst/>
          </p:spPr>
          <p:txBody>
            <a:bodyPr>
              <a:spAutoFit/>
            </a:bodyPr>
            <a:lstStyle/>
            <a:p>
              <a:pPr algn="ctr">
                <a:spcBef>
                  <a:spcPct val="50000"/>
                </a:spcBef>
              </a:pPr>
              <a:r>
                <a:rPr lang="el-GR" sz="1600" b="1" dirty="0">
                  <a:solidFill>
                    <a:srgbClr val="C00000"/>
                  </a:solidFill>
                  <a:latin typeface="Arial" charset="0"/>
                </a:rPr>
                <a:t>Τμήμα (</a:t>
              </a:r>
              <a:r>
                <a:rPr lang="en-US" sz="1600" b="1" dirty="0">
                  <a:solidFill>
                    <a:srgbClr val="C00000"/>
                  </a:solidFill>
                  <a:latin typeface="Arial" charset="0"/>
                </a:rPr>
                <a:t>division)</a:t>
              </a:r>
              <a:endParaRPr lang="el-GR" sz="1600" b="1" dirty="0">
                <a:solidFill>
                  <a:srgbClr val="C00000"/>
                </a:solidFill>
                <a:latin typeface="Arial" charset="0"/>
              </a:endParaRPr>
            </a:p>
          </p:txBody>
        </p:sp>
        <p:sp>
          <p:nvSpPr>
            <p:cNvPr id="467998" name="Text Box 30"/>
            <p:cNvSpPr txBox="1">
              <a:spLocks noChangeArrowheads="1"/>
            </p:cNvSpPr>
            <p:nvPr/>
          </p:nvSpPr>
          <p:spPr bwMode="auto">
            <a:xfrm rot="16200000">
              <a:off x="4074" y="1954"/>
              <a:ext cx="1779" cy="212"/>
            </a:xfrm>
            <a:prstGeom prst="rect">
              <a:avLst/>
            </a:prstGeom>
            <a:noFill/>
            <a:ln w="9525">
              <a:noFill/>
              <a:miter lim="800000"/>
              <a:headEnd/>
              <a:tailEnd/>
            </a:ln>
            <a:effectLst/>
          </p:spPr>
          <p:txBody>
            <a:bodyPr>
              <a:spAutoFit/>
            </a:bodyPr>
            <a:lstStyle/>
            <a:p>
              <a:pPr algn="ctr">
                <a:spcBef>
                  <a:spcPct val="50000"/>
                </a:spcBef>
              </a:pPr>
              <a:r>
                <a:rPr lang="el-GR" sz="1600" b="1" dirty="0">
                  <a:solidFill>
                    <a:srgbClr val="C00000"/>
                  </a:solidFill>
                  <a:latin typeface="Arial" charset="0"/>
                </a:rPr>
                <a:t>Μονάδα (</a:t>
              </a:r>
              <a:r>
                <a:rPr lang="en-US" sz="1600" b="1" dirty="0">
                  <a:solidFill>
                    <a:srgbClr val="C00000"/>
                  </a:solidFill>
                  <a:latin typeface="Arial" charset="0"/>
                </a:rPr>
                <a:t>business unit)</a:t>
              </a:r>
              <a:endParaRPr lang="el-GR" sz="1600" b="1" dirty="0">
                <a:solidFill>
                  <a:srgbClr val="C00000"/>
                </a:solidFill>
                <a:latin typeface="Arial" charset="0"/>
              </a:endParaRPr>
            </a:p>
          </p:txBody>
        </p:sp>
        <p:sp>
          <p:nvSpPr>
            <p:cNvPr id="467999" name="Line 31"/>
            <p:cNvSpPr>
              <a:spLocks noChangeShapeType="1"/>
            </p:cNvSpPr>
            <p:nvPr/>
          </p:nvSpPr>
          <p:spPr bwMode="auto">
            <a:xfrm>
              <a:off x="5148" y="830"/>
              <a:ext cx="0" cy="2147"/>
            </a:xfrm>
            <a:prstGeom prst="line">
              <a:avLst/>
            </a:prstGeom>
            <a:noFill/>
            <a:ln w="9525" cap="rnd">
              <a:solidFill>
                <a:schemeClr val="tx1"/>
              </a:solidFill>
              <a:prstDash val="sysDot"/>
              <a:round/>
              <a:headEnd/>
              <a:tailEnd/>
            </a:ln>
            <a:effectLst/>
          </p:spPr>
          <p:txBody>
            <a:bodyPr/>
            <a:lstStyle/>
            <a:p>
              <a:endParaRPr lang="el-GR" b="1" dirty="0">
                <a:solidFill>
                  <a:srgbClr val="C00000"/>
                </a:solidFill>
              </a:endParaRPr>
            </a:p>
          </p:txBody>
        </p:sp>
        <p:sp>
          <p:nvSpPr>
            <p:cNvPr id="468000" name="Text Box 32"/>
            <p:cNvSpPr txBox="1">
              <a:spLocks noChangeArrowheads="1"/>
            </p:cNvSpPr>
            <p:nvPr/>
          </p:nvSpPr>
          <p:spPr bwMode="auto">
            <a:xfrm rot="16200000">
              <a:off x="4424" y="1587"/>
              <a:ext cx="1779" cy="212"/>
            </a:xfrm>
            <a:prstGeom prst="rect">
              <a:avLst/>
            </a:prstGeom>
            <a:noFill/>
            <a:ln w="9525">
              <a:noFill/>
              <a:miter lim="800000"/>
              <a:headEnd/>
              <a:tailEnd/>
            </a:ln>
            <a:effectLst/>
          </p:spPr>
          <p:txBody>
            <a:bodyPr>
              <a:spAutoFit/>
            </a:bodyPr>
            <a:lstStyle/>
            <a:p>
              <a:pPr algn="ctr">
                <a:spcBef>
                  <a:spcPct val="50000"/>
                </a:spcBef>
              </a:pPr>
              <a:r>
                <a:rPr lang="el-GR" sz="1600" b="1" dirty="0">
                  <a:solidFill>
                    <a:srgbClr val="C00000"/>
                  </a:solidFill>
                  <a:latin typeface="Arial" charset="0"/>
                </a:rPr>
                <a:t>Θυγατρική (</a:t>
              </a:r>
              <a:r>
                <a:rPr lang="en-US" sz="1600" b="1" dirty="0">
                  <a:solidFill>
                    <a:srgbClr val="C00000"/>
                  </a:solidFill>
                  <a:latin typeface="Arial" charset="0"/>
                </a:rPr>
                <a:t>subsidiary)</a:t>
              </a:r>
              <a:endParaRPr lang="el-GR" sz="1600" b="1" dirty="0">
                <a:solidFill>
                  <a:srgbClr val="C00000"/>
                </a:solidFill>
                <a:latin typeface="Arial" charset="0"/>
              </a:endParaRPr>
            </a:p>
          </p:txBody>
        </p:sp>
      </p:grpSp>
      <p:sp>
        <p:nvSpPr>
          <p:cNvPr id="468001" name="Text Box 33"/>
          <p:cNvSpPr txBox="1">
            <a:spLocks noChangeArrowheads="1"/>
          </p:cNvSpPr>
          <p:nvPr/>
        </p:nvSpPr>
        <p:spPr bwMode="auto">
          <a:xfrm>
            <a:off x="539750" y="115888"/>
            <a:ext cx="7921625" cy="549275"/>
          </a:xfrm>
          <a:prstGeom prst="rect">
            <a:avLst/>
          </a:prstGeom>
          <a:noFill/>
          <a:ln w="9525">
            <a:noFill/>
            <a:miter lim="800000"/>
            <a:headEnd/>
            <a:tailEnd/>
          </a:ln>
          <a:effectLst/>
        </p:spPr>
        <p:txBody>
          <a:bodyPr>
            <a:spAutoFit/>
          </a:bodyPr>
          <a:lstStyle/>
          <a:p>
            <a:pPr algn="ctr">
              <a:spcBef>
                <a:spcPct val="50000"/>
              </a:spcBef>
            </a:pPr>
            <a:r>
              <a:rPr lang="el-GR" sz="3000" b="1" dirty="0">
                <a:solidFill>
                  <a:srgbClr val="0000CC"/>
                </a:solidFill>
              </a:rPr>
              <a:t>Το ΣΔΔ και η δομή της επιχείρησης</a:t>
            </a:r>
            <a:endParaRPr lang="en-GB" sz="3000" b="1" dirty="0">
              <a:solidFill>
                <a:srgbClr val="0000CC"/>
              </a:solidFill>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pPr algn="ctr">
              <a:buNone/>
            </a:pPr>
            <a:r>
              <a:rPr lang="el-GR" sz="4400" b="1" dirty="0" smtClean="0">
                <a:solidFill>
                  <a:srgbClr val="002060"/>
                </a:solidFill>
              </a:rPr>
              <a:t>ΚΕΦΑΛΑΙΑΚΗ ΕΠΑΡΚΕΙΑ</a:t>
            </a:r>
            <a:endParaRPr lang="el-GR" sz="4400" b="1" dirty="0">
              <a:solidFill>
                <a:srgbClr val="00206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normAutofit fontScale="90000"/>
          </a:bodyPr>
          <a:lstStyle/>
          <a:p>
            <a:r>
              <a:rPr lang="el-GR" sz="3600" b="1" dirty="0" smtClean="0"/>
              <a:t>ΣΤΟΧΟΙ ΤΡΑΠΕΖΩΝ (2)</a:t>
            </a:r>
            <a:endParaRPr lang="el-GR" sz="3600" dirty="0"/>
          </a:p>
        </p:txBody>
      </p:sp>
      <p:sp>
        <p:nvSpPr>
          <p:cNvPr id="3" name="2 - Θέση περιεχομένου"/>
          <p:cNvSpPr>
            <a:spLocks noGrp="1"/>
          </p:cNvSpPr>
          <p:nvPr>
            <p:ph idx="1"/>
          </p:nvPr>
        </p:nvSpPr>
        <p:spPr>
          <a:xfrm>
            <a:off x="0" y="620688"/>
            <a:ext cx="9144000" cy="6237312"/>
          </a:xfrm>
        </p:spPr>
        <p:txBody>
          <a:bodyPr>
            <a:normAutofit lnSpcReduction="10000"/>
          </a:bodyPr>
          <a:lstStyle/>
          <a:p>
            <a:pPr marL="0" indent="0" algn="just">
              <a:spcBef>
                <a:spcPts val="0"/>
              </a:spcBef>
              <a:buFontTx/>
              <a:buNone/>
            </a:pPr>
            <a:r>
              <a:rPr lang="el-GR" sz="2700" dirty="0" smtClean="0"/>
              <a:t>4.</a:t>
            </a:r>
            <a:r>
              <a:rPr lang="el-GR" sz="2700" b="1" dirty="0" smtClean="0"/>
              <a:t>Στόχοι για τα κανάλια διανομής</a:t>
            </a:r>
            <a:r>
              <a:rPr lang="el-GR" sz="2700" dirty="0" smtClean="0"/>
              <a:t> (ευρύτερη γεωγραφική κάλυψη, κατεύθυνση πελατών στα εκάστοτε κανάλια διανομής μέσω του δικτυακού τόπου της τράπεζας, πληροφόρηση ως προς τις επιτοκιακές τιμές, τις τιμές των διαφόρων εξόδων που χρεώνει μια τράπεζα κλπ), </a:t>
            </a:r>
          </a:p>
          <a:p>
            <a:pPr marL="0" indent="0" algn="just">
              <a:spcBef>
                <a:spcPts val="0"/>
              </a:spcBef>
              <a:buFontTx/>
              <a:buNone/>
            </a:pPr>
            <a:r>
              <a:rPr lang="el-GR" sz="2700" dirty="0" smtClean="0"/>
              <a:t>5.</a:t>
            </a:r>
            <a:r>
              <a:rPr lang="el-GR" sz="2700" b="1" dirty="0" smtClean="0"/>
              <a:t>Ανάπτυξης νέων προϊόντων</a:t>
            </a:r>
            <a:r>
              <a:rPr lang="el-GR" sz="2700" dirty="0" smtClean="0"/>
              <a:t> ή/και υπηρεσιών</a:t>
            </a:r>
          </a:p>
          <a:p>
            <a:pPr marL="0" indent="0" algn="just">
              <a:spcBef>
                <a:spcPts val="0"/>
              </a:spcBef>
              <a:buFontTx/>
              <a:buNone/>
            </a:pPr>
            <a:r>
              <a:rPr lang="el-GR" sz="2700" dirty="0" smtClean="0"/>
              <a:t>6.</a:t>
            </a:r>
            <a:r>
              <a:rPr lang="el-GR" sz="2700" b="1" dirty="0" smtClean="0"/>
              <a:t>Αύξησης μεριδίου αγοράς</a:t>
            </a:r>
            <a:r>
              <a:rPr lang="el-GR" sz="2700" dirty="0" smtClean="0"/>
              <a:t> (εγχώριας, εξωτερικής και ηλεκτρονικής) και κατά συνέπεια αύξηση των πωλήσεων του προϊόντος.</a:t>
            </a:r>
          </a:p>
          <a:p>
            <a:pPr marL="0" indent="0" algn="just">
              <a:spcBef>
                <a:spcPts val="0"/>
              </a:spcBef>
              <a:buFontTx/>
              <a:buNone/>
            </a:pPr>
            <a:r>
              <a:rPr lang="el-GR" sz="2700" dirty="0" smtClean="0"/>
              <a:t>7.</a:t>
            </a:r>
            <a:r>
              <a:rPr lang="el-GR" sz="2700" b="1" dirty="0" smtClean="0"/>
              <a:t>Βελτίωσης του δικτυακού τόπου</a:t>
            </a:r>
            <a:r>
              <a:rPr lang="el-GR" sz="2700" dirty="0" smtClean="0"/>
              <a:t> της τράπεζας ώστε να είναι πάντοτε ενημερωμένος και να εξυπηρετεί την προβολή της τράπεζας και των προϊόντων της (εισαγωγή on-line απαραίτητων πληροφοριών για την επιχείρηση, για την καλύτερη και ευκολότερη πρόσβαση σε αυτές από τους πελάτες και τους επενδυτές). </a:t>
            </a:r>
          </a:p>
          <a:p>
            <a:endParaRPr lang="el-GR" dirty="0"/>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692150"/>
          </a:xfrm>
        </p:spPr>
        <p:txBody>
          <a:bodyPr>
            <a:normAutofit fontScale="90000"/>
          </a:bodyPr>
          <a:lstStyle/>
          <a:p>
            <a:r>
              <a:rPr lang="el-GR" b="1" dirty="0"/>
              <a:t>Κεφαλαιακή Επάρκεια</a:t>
            </a:r>
            <a:endParaRPr lang="en-GB" b="1" dirty="0"/>
          </a:p>
        </p:txBody>
      </p:sp>
      <p:sp>
        <p:nvSpPr>
          <p:cNvPr id="84995" name="Rectangle 3"/>
          <p:cNvSpPr>
            <a:spLocks noGrp="1" noChangeArrowheads="1"/>
          </p:cNvSpPr>
          <p:nvPr>
            <p:ph type="body" idx="1"/>
          </p:nvPr>
        </p:nvSpPr>
        <p:spPr>
          <a:xfrm>
            <a:off x="0" y="1124744"/>
            <a:ext cx="9144000" cy="5733256"/>
          </a:xfrm>
        </p:spPr>
        <p:txBody>
          <a:bodyPr/>
          <a:lstStyle/>
          <a:p>
            <a:pPr algn="just"/>
            <a:r>
              <a:rPr lang="el-GR" dirty="0" smtClean="0"/>
              <a:t>Τ</a:t>
            </a:r>
            <a:r>
              <a:rPr lang="el-GR" dirty="0" smtClean="0">
                <a:cs typeface="Times New Roman" pitchFamily="18" charset="0"/>
              </a:rPr>
              <a:t>α </a:t>
            </a:r>
            <a:r>
              <a:rPr lang="el-GR" dirty="0" smtClean="0"/>
              <a:t>Χρηματοπιστωτικά </a:t>
            </a:r>
            <a:r>
              <a:rPr lang="el-GR" dirty="0" smtClean="0">
                <a:cs typeface="Times New Roman" pitchFamily="18" charset="0"/>
              </a:rPr>
              <a:t>Ιδρύματα </a:t>
            </a:r>
            <a:r>
              <a:rPr lang="el-GR" dirty="0">
                <a:cs typeface="Times New Roman" pitchFamily="18" charset="0"/>
              </a:rPr>
              <a:t>θα πρέπει να διαθέτουν επαρκή ίδια κεφάλαια ικανά να καλύψουν τις μη αναμενόμενες ζημιές</a:t>
            </a:r>
            <a:r>
              <a:rPr lang="el-GR" dirty="0" smtClean="0">
                <a:cs typeface="Times New Roman" pitchFamily="18" charset="0"/>
              </a:rPr>
              <a:t>.</a:t>
            </a:r>
          </a:p>
          <a:p>
            <a:pPr algn="just"/>
            <a:endParaRPr lang="el-GR" dirty="0"/>
          </a:p>
          <a:p>
            <a:pPr algn="just"/>
            <a:r>
              <a:rPr lang="el-GR" dirty="0">
                <a:cs typeface="Times New Roman" pitchFamily="18" charset="0"/>
              </a:rPr>
              <a:t>Το ελάχιστο επίπεδο ιδίων κεφαλαίων, που θα πρέπει να διαθέτουν τα </a:t>
            </a:r>
            <a:r>
              <a:rPr lang="el-GR" dirty="0"/>
              <a:t>Χ</a:t>
            </a:r>
            <a:r>
              <a:rPr lang="el-GR" dirty="0">
                <a:cs typeface="Times New Roman" pitchFamily="18" charset="0"/>
              </a:rPr>
              <a:t>Ι έναντι των αναλαμβανόμενων κινδύνων, καθορίζεται από το θεσμικό πλαίσιο για την κεφαλαιακή </a:t>
            </a:r>
            <a:r>
              <a:rPr lang="el-GR" dirty="0" smtClean="0">
                <a:cs typeface="Times New Roman" pitchFamily="18" charset="0"/>
              </a:rPr>
              <a:t>επάρκεια (Επιτροπή Βασιλείας </a:t>
            </a:r>
            <a:r>
              <a:rPr lang="en-US" dirty="0" smtClean="0">
                <a:cs typeface="Times New Roman" pitchFamily="18" charset="0"/>
              </a:rPr>
              <a:t>I, II, </a:t>
            </a:r>
            <a:r>
              <a:rPr lang="el-GR" dirty="0" smtClean="0">
                <a:cs typeface="Times New Roman" pitchFamily="18" charset="0"/>
              </a:rPr>
              <a:t>ΙΙΙ)</a:t>
            </a:r>
            <a:r>
              <a:rPr lang="el-GR" dirty="0" smtClean="0"/>
              <a:t>.</a:t>
            </a:r>
            <a:endParaRPr lang="el-GR" dirty="0"/>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964488" cy="1143000"/>
          </a:xfrm>
        </p:spPr>
        <p:txBody>
          <a:bodyPr/>
          <a:lstStyle/>
          <a:p>
            <a:r>
              <a:rPr lang="el-GR" sz="3600" b="1" dirty="0" smtClean="0"/>
              <a:t>ΔΕΙΚΤΗΣ ΚΕΦΑΛΑΙΑΚΗΣ ΕΠΑΡΚΕΙΑΣ</a:t>
            </a:r>
            <a:endParaRPr lang="el-GR" sz="3600" b="1" dirty="0"/>
          </a:p>
        </p:txBody>
      </p:sp>
      <p:sp>
        <p:nvSpPr>
          <p:cNvPr id="3" name="2 - Θέση περιεχομένου"/>
          <p:cNvSpPr>
            <a:spLocks noGrp="1"/>
          </p:cNvSpPr>
          <p:nvPr>
            <p:ph idx="1"/>
          </p:nvPr>
        </p:nvSpPr>
        <p:spPr>
          <a:xfrm>
            <a:off x="0" y="1600200"/>
            <a:ext cx="9144000" cy="5257800"/>
          </a:xfrm>
        </p:spPr>
        <p:txBody>
          <a:bodyPr/>
          <a:lstStyle/>
          <a:p>
            <a:pPr algn="just"/>
            <a:r>
              <a:rPr lang="el-GR" dirty="0" smtClean="0"/>
              <a:t>Ο δείκτης κεφαλαιακής επάρκειας ή αλλιώς </a:t>
            </a:r>
            <a:r>
              <a:rPr lang="el-GR" b="1" dirty="0" smtClean="0">
                <a:solidFill>
                  <a:srgbClr val="FF0000"/>
                </a:solidFill>
              </a:rPr>
              <a:t>δείκτης φερεγγυότητας </a:t>
            </a:r>
            <a:r>
              <a:rPr lang="el-GR" dirty="0" smtClean="0"/>
              <a:t>όπως έχει ονομαστεί στη χώρα μας, ελέγχει την φερεγγυότητα των τραπεζών, δηλαδή την επάρκεια των κεφαλαίων μιας τράπεζας. Ο συντελεστής αυτός είναι η αναλογία ανάμεσα στα συνολικά εποπτικά ίδια κεφάλαια μιας τράπεζας και του σταθμισμένου ενεργητικού της.</a:t>
            </a:r>
            <a:endParaRPr lang="el-GR" dirty="0"/>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normAutofit fontScale="90000"/>
          </a:bodyPr>
          <a:lstStyle/>
          <a:p>
            <a:r>
              <a:rPr lang="el-GR" sz="3600" b="1" dirty="0" smtClean="0"/>
              <a:t>Δείκτης Κεφαλαιακής Επάρκειας με βάση την Επιτροπή Βασιλείας ΙΙΙ</a:t>
            </a:r>
            <a:endParaRPr lang="el-GR" sz="3600" b="1" dirty="0"/>
          </a:p>
        </p:txBody>
      </p:sp>
      <p:pic>
        <p:nvPicPr>
          <p:cNvPr id="4340738" name="Picture 2"/>
          <p:cNvPicPr>
            <a:picLocks noGrp="1" noChangeAspect="1" noChangeArrowheads="1"/>
          </p:cNvPicPr>
          <p:nvPr>
            <p:ph idx="1"/>
          </p:nvPr>
        </p:nvPicPr>
        <p:blipFill>
          <a:blip r:embed="rId2" cstate="print"/>
          <a:srcRect/>
          <a:stretch>
            <a:fillRect/>
          </a:stretch>
        </p:blipFill>
        <p:spPr bwMode="auto">
          <a:xfrm>
            <a:off x="755576" y="1340768"/>
            <a:ext cx="7848872"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txBody>
          <a:bodyPr>
            <a:normAutofit fontScale="90000"/>
          </a:bodyPr>
          <a:lstStyle/>
          <a:p>
            <a:r>
              <a:rPr lang="el-GR" sz="3600" b="1" dirty="0" smtClean="0"/>
              <a:t>ΒΑΣΙΛΕΙΑ ΙΙ &amp; ΒΑΣΙΛΕΙΑ ΙΙΙ</a:t>
            </a:r>
            <a:endParaRPr lang="el-GR" sz="3600" b="1" dirty="0"/>
          </a:p>
        </p:txBody>
      </p:sp>
      <p:pic>
        <p:nvPicPr>
          <p:cNvPr id="3917825" name="Picture 1"/>
          <p:cNvPicPr>
            <a:picLocks noGrp="1" noChangeAspect="1" noChangeArrowheads="1"/>
          </p:cNvPicPr>
          <p:nvPr>
            <p:ph idx="1"/>
          </p:nvPr>
        </p:nvPicPr>
        <p:blipFill>
          <a:blip r:embed="rId3" cstate="print"/>
          <a:srcRect/>
          <a:stretch>
            <a:fillRect/>
          </a:stretch>
        </p:blipFill>
        <p:spPr bwMode="auto">
          <a:xfrm>
            <a:off x="0" y="548680"/>
            <a:ext cx="9143999" cy="6309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r>
              <a:rPr lang="el-GR" sz="2800" b="1" dirty="0" smtClean="0"/>
              <a:t>Ελάχιστες Κεφαλαιακές Απαιτήσεις της Βασιλείας ΙΙΙ</a:t>
            </a:r>
            <a:endParaRPr lang="el-GR" sz="2800" b="1" dirty="0"/>
          </a:p>
        </p:txBody>
      </p:sp>
      <p:pic>
        <p:nvPicPr>
          <p:cNvPr id="4339714" name="Picture 2"/>
          <p:cNvPicPr>
            <a:picLocks noGrp="1" noChangeAspect="1" noChangeArrowheads="1"/>
          </p:cNvPicPr>
          <p:nvPr>
            <p:ph idx="1"/>
          </p:nvPr>
        </p:nvPicPr>
        <p:blipFill>
          <a:blip r:embed="rId2" cstate="print"/>
          <a:srcRect/>
          <a:stretch>
            <a:fillRect/>
          </a:stretch>
        </p:blipFill>
        <p:spPr bwMode="auto">
          <a:xfrm>
            <a:off x="0" y="620688"/>
            <a:ext cx="9143999"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sz="3600" b="1" dirty="0" smtClean="0"/>
              <a:t>Από τι αποτελείται ο δείκτης κεφαλαιακής επάρκειας</a:t>
            </a:r>
            <a:endParaRPr lang="el-GR" sz="3600" dirty="0"/>
          </a:p>
        </p:txBody>
      </p:sp>
      <p:sp>
        <p:nvSpPr>
          <p:cNvPr id="3" name="2 - Θέση περιεχομένου"/>
          <p:cNvSpPr>
            <a:spLocks noGrp="1"/>
          </p:cNvSpPr>
          <p:nvPr>
            <p:ph idx="1"/>
          </p:nvPr>
        </p:nvSpPr>
        <p:spPr>
          <a:xfrm>
            <a:off x="0" y="1268760"/>
            <a:ext cx="9144000" cy="5589240"/>
          </a:xfrm>
        </p:spPr>
        <p:txBody>
          <a:bodyPr/>
          <a:lstStyle/>
          <a:p>
            <a:pPr algn="just"/>
            <a:r>
              <a:rPr lang="el-GR" dirty="0" smtClean="0"/>
              <a:t>Το σύνολο του αριθμητή του δείκτη της κεφαλαιακής επάρκειας αποτελείται από τον βασικό δείκτη κεφαλαιακής επάρκειας (</a:t>
            </a:r>
            <a:r>
              <a:rPr lang="en-US" dirty="0" smtClean="0"/>
              <a:t>tier</a:t>
            </a:r>
            <a:r>
              <a:rPr lang="el-GR" dirty="0" smtClean="0"/>
              <a:t> 1) και από τον συμπληρωματικό δείκτη κεφαλαιακής επάρκειας (</a:t>
            </a:r>
            <a:r>
              <a:rPr lang="en-US" dirty="0" smtClean="0"/>
              <a:t>tier</a:t>
            </a:r>
            <a:r>
              <a:rPr lang="el-GR" dirty="0" smtClean="0"/>
              <a:t> 2). Δηλαδή το σύνολο των δεικτών </a:t>
            </a:r>
            <a:r>
              <a:rPr lang="en-US" dirty="0" smtClean="0"/>
              <a:t>tier</a:t>
            </a:r>
            <a:r>
              <a:rPr lang="el-GR" dirty="0" smtClean="0"/>
              <a:t> 1 και </a:t>
            </a:r>
            <a:r>
              <a:rPr lang="en-US" dirty="0" smtClean="0"/>
              <a:t>tier</a:t>
            </a:r>
            <a:r>
              <a:rPr lang="el-GR" dirty="0" smtClean="0"/>
              <a:t> 2 μας δίνει το σύνολο του αριθμητή του δείκτη της κεφαλαιακής επάρκειας. </a:t>
            </a:r>
          </a:p>
          <a:p>
            <a:pPr lvl="0" algn="just"/>
            <a:r>
              <a:rPr lang="el-GR" dirty="0" smtClean="0"/>
              <a:t>(</a:t>
            </a:r>
            <a:r>
              <a:rPr lang="en-US" dirty="0" smtClean="0"/>
              <a:t>Tier 1</a:t>
            </a:r>
            <a:r>
              <a:rPr lang="el-GR" dirty="0" smtClean="0"/>
              <a:t> </a:t>
            </a:r>
            <a:r>
              <a:rPr lang="en-US" dirty="0" smtClean="0"/>
              <a:t>+ </a:t>
            </a:r>
            <a:r>
              <a:rPr lang="el-GR" dirty="0" smtClean="0"/>
              <a:t>Τ</a:t>
            </a:r>
            <a:r>
              <a:rPr lang="en-US" dirty="0" smtClean="0"/>
              <a:t>ier 2</a:t>
            </a:r>
            <a:r>
              <a:rPr lang="el-GR" dirty="0" smtClean="0"/>
              <a:t>)</a:t>
            </a:r>
            <a:r>
              <a:rPr lang="en-US" dirty="0" smtClean="0"/>
              <a:t> = </a:t>
            </a:r>
            <a:r>
              <a:rPr lang="el-GR" dirty="0" smtClean="0"/>
              <a:t>ο αριθμητής του δείκτη της κεφαλαιακής επάρκειας.</a:t>
            </a:r>
          </a:p>
          <a:p>
            <a:endParaRPr lang="el-GR" dirty="0"/>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n-US" sz="3600" b="1" dirty="0" smtClean="0"/>
              <a:t>Tier </a:t>
            </a:r>
            <a:r>
              <a:rPr lang="el-GR" sz="3600" b="1" dirty="0" smtClean="0"/>
              <a:t>1 = Α-Β</a:t>
            </a:r>
            <a:endParaRPr lang="el-GR" sz="3600" b="1" dirty="0"/>
          </a:p>
        </p:txBody>
      </p:sp>
      <p:sp>
        <p:nvSpPr>
          <p:cNvPr id="3" name="2 - Θέση περιεχομένου"/>
          <p:cNvSpPr>
            <a:spLocks noGrp="1"/>
          </p:cNvSpPr>
          <p:nvPr>
            <p:ph idx="1"/>
          </p:nvPr>
        </p:nvSpPr>
        <p:spPr>
          <a:xfrm>
            <a:off x="0" y="980728"/>
            <a:ext cx="9144000" cy="5877272"/>
          </a:xfrm>
        </p:spPr>
        <p:txBody>
          <a:bodyPr/>
          <a:lstStyle/>
          <a:p>
            <a:r>
              <a:rPr lang="el-GR" sz="2400" b="1" dirty="0" smtClean="0"/>
              <a:t>Α. Τα βασικά στοιχεία</a:t>
            </a:r>
            <a:endParaRPr lang="el-GR" sz="2400" dirty="0" smtClean="0"/>
          </a:p>
          <a:p>
            <a:pPr lvl="0"/>
            <a:r>
              <a:rPr lang="el-GR" sz="2400" dirty="0" smtClean="0"/>
              <a:t>Καταβεβλημένο μετοχικό κεφάλαιο με εξαίρεση τις προνομιούχες μετοχές</a:t>
            </a:r>
          </a:p>
          <a:p>
            <a:pPr lvl="0"/>
            <a:r>
              <a:rPr lang="el-GR" sz="2400" dirty="0" smtClean="0"/>
              <a:t>Την διαφορά υπέρ το άρτιο</a:t>
            </a:r>
          </a:p>
          <a:p>
            <a:pPr lvl="0"/>
            <a:r>
              <a:rPr lang="el-GR" sz="2400" dirty="0" smtClean="0"/>
              <a:t>Τα αποθεματικά, από τα οποία εξαιρούνται τα αποθεματικά αναπροσαρμογής</a:t>
            </a:r>
          </a:p>
          <a:p>
            <a:pPr lvl="0"/>
            <a:r>
              <a:rPr lang="el-GR" sz="2400" dirty="0" smtClean="0"/>
              <a:t>Κέρδη εις νέον</a:t>
            </a:r>
          </a:p>
          <a:p>
            <a:pPr lvl="0"/>
            <a:r>
              <a:rPr lang="el-GR" sz="2400" dirty="0" smtClean="0"/>
              <a:t>Προσωρινά κέρδη</a:t>
            </a:r>
          </a:p>
          <a:p>
            <a:r>
              <a:rPr lang="el-GR" sz="2400" b="1" dirty="0" smtClean="0"/>
              <a:t>Β. Μείον</a:t>
            </a:r>
            <a:endParaRPr lang="el-GR" sz="2400" dirty="0" smtClean="0"/>
          </a:p>
          <a:p>
            <a:pPr lvl="0"/>
            <a:r>
              <a:rPr lang="el-GR" sz="2400" dirty="0" smtClean="0"/>
              <a:t>Την αξία των ιδίων μετοχών</a:t>
            </a:r>
          </a:p>
          <a:p>
            <a:pPr lvl="0"/>
            <a:r>
              <a:rPr lang="el-GR" sz="2400" dirty="0" smtClean="0"/>
              <a:t>Τις ζημίες χρήσης και περασμένων χρήσεων</a:t>
            </a:r>
          </a:p>
          <a:p>
            <a:pPr lvl="0"/>
            <a:r>
              <a:rPr lang="el-GR" sz="2400" dirty="0" smtClean="0"/>
              <a:t>Τι προσωρινές ζημίες</a:t>
            </a:r>
          </a:p>
          <a:p>
            <a:pPr lvl="0"/>
            <a:r>
              <a:rPr lang="el-GR" sz="2400" dirty="0" smtClean="0"/>
              <a:t>Έξοδα ίδρυσης και τα άυλα πάγια στοιχεία</a:t>
            </a:r>
          </a:p>
          <a:p>
            <a:endParaRPr lang="el-GR" dirty="0"/>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p:spPr>
        <p:txBody>
          <a:bodyPr>
            <a:normAutofit fontScale="90000"/>
          </a:bodyPr>
          <a:lstStyle/>
          <a:p>
            <a:r>
              <a:rPr lang="el-GR" sz="3600" b="1" dirty="0" smtClean="0"/>
              <a:t>Υπολογισμός του </a:t>
            </a:r>
            <a:r>
              <a:rPr lang="en-US" sz="3600" b="1" dirty="0" smtClean="0"/>
              <a:t>Tier </a:t>
            </a:r>
            <a:r>
              <a:rPr lang="el-GR" sz="3600" b="1" dirty="0" smtClean="0"/>
              <a:t>1 σύμφωνα με την Επιτροπή Βασιλείας ΙΙΙ</a:t>
            </a:r>
            <a:endParaRPr lang="el-GR" sz="3600" dirty="0"/>
          </a:p>
        </p:txBody>
      </p:sp>
      <p:sp>
        <p:nvSpPr>
          <p:cNvPr id="3" name="2 - Θέση περιεχομένου"/>
          <p:cNvSpPr>
            <a:spLocks noGrp="1"/>
          </p:cNvSpPr>
          <p:nvPr>
            <p:ph idx="1"/>
          </p:nvPr>
        </p:nvSpPr>
        <p:spPr>
          <a:xfrm>
            <a:off x="0" y="1124744"/>
            <a:ext cx="9144000" cy="5733256"/>
          </a:xfrm>
        </p:spPr>
        <p:txBody>
          <a:bodyPr/>
          <a:lstStyle/>
          <a:p>
            <a:endParaRPr lang="el-GR" dirty="0" smtClean="0"/>
          </a:p>
          <a:p>
            <a:endParaRPr lang="el-GR" dirty="0" smtClean="0"/>
          </a:p>
          <a:p>
            <a:pPr>
              <a:buNone/>
            </a:pPr>
            <a:r>
              <a:rPr lang="el-GR" dirty="0" smtClean="0"/>
              <a:t>			</a:t>
            </a:r>
            <a:r>
              <a:rPr lang="en-US" b="1" dirty="0" smtClean="0"/>
              <a:t>      </a:t>
            </a:r>
            <a:r>
              <a:rPr lang="el-GR" sz="2500" b="1" dirty="0" smtClean="0"/>
              <a:t>Βασικά Εποπτικά Κεφάλαια</a:t>
            </a:r>
          </a:p>
          <a:p>
            <a:pPr>
              <a:buNone/>
            </a:pPr>
            <a:r>
              <a:rPr lang="en-US" sz="2800" b="1" dirty="0" smtClean="0"/>
              <a:t>Tier </a:t>
            </a:r>
            <a:r>
              <a:rPr lang="el-GR" sz="2800" b="1" dirty="0" smtClean="0"/>
              <a:t>1</a:t>
            </a:r>
            <a:r>
              <a:rPr lang="en-US" sz="2800" b="1" dirty="0" smtClean="0"/>
              <a:t> = </a:t>
            </a:r>
            <a:r>
              <a:rPr lang="el-GR" sz="2800" b="1" dirty="0" smtClean="0"/>
              <a:t>         ──────────────────────────</a:t>
            </a:r>
            <a:r>
              <a:rPr lang="en-US" sz="2800" b="1" dirty="0" smtClean="0"/>
              <a:t> </a:t>
            </a:r>
            <a:r>
              <a:rPr lang="el-GR" sz="2800" b="1" dirty="0" smtClean="0"/>
              <a:t>            </a:t>
            </a:r>
            <a:r>
              <a:rPr lang="en-US" sz="2800" b="1" dirty="0" smtClean="0"/>
              <a:t>&gt; 6%</a:t>
            </a:r>
            <a:endParaRPr lang="el-GR" sz="2800" b="1" dirty="0" smtClean="0"/>
          </a:p>
          <a:p>
            <a:pPr>
              <a:buNone/>
            </a:pPr>
            <a:r>
              <a:rPr lang="en-US" sz="2800" b="1" dirty="0" smtClean="0"/>
              <a:t>		   </a:t>
            </a:r>
            <a:r>
              <a:rPr lang="en-US" sz="2500" b="1" dirty="0" smtClean="0"/>
              <a:t>(</a:t>
            </a:r>
            <a:r>
              <a:rPr lang="el-GR" sz="2500" b="1" dirty="0" smtClean="0"/>
              <a:t>Πιστωτικός + Λειτουργικός + Κίνδυνος Αγοράς</a:t>
            </a:r>
            <a:r>
              <a:rPr lang="en-US" sz="2500" b="1" dirty="0" smtClean="0"/>
              <a:t>)</a:t>
            </a:r>
            <a:endParaRPr lang="el-GR" sz="2500" b="1" dirty="0"/>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rmAutofit fontScale="90000"/>
          </a:bodyPr>
          <a:lstStyle/>
          <a:p>
            <a:r>
              <a:rPr lang="en-US" sz="3600" b="1" dirty="0" smtClean="0"/>
              <a:t>Tier </a:t>
            </a:r>
            <a:r>
              <a:rPr lang="el-GR" sz="3600" b="1" dirty="0" smtClean="0"/>
              <a:t>2 = Δ+Ε+Ζ+Η+Θ-Κ</a:t>
            </a:r>
            <a:endParaRPr lang="el-GR" sz="3600" b="1" dirty="0"/>
          </a:p>
        </p:txBody>
      </p:sp>
      <p:sp>
        <p:nvSpPr>
          <p:cNvPr id="3" name="2 - Θέση περιεχομένου"/>
          <p:cNvSpPr>
            <a:spLocks noGrp="1"/>
          </p:cNvSpPr>
          <p:nvPr>
            <p:ph idx="1"/>
          </p:nvPr>
        </p:nvSpPr>
        <p:spPr>
          <a:xfrm>
            <a:off x="0" y="980728"/>
            <a:ext cx="9144000" cy="5877272"/>
          </a:xfrm>
        </p:spPr>
        <p:txBody>
          <a:bodyPr/>
          <a:lstStyle/>
          <a:p>
            <a:pPr lvl="0" algn="just">
              <a:buNone/>
            </a:pPr>
            <a:r>
              <a:rPr lang="el-GR" sz="2800" b="1" dirty="0" smtClean="0"/>
              <a:t>Δ. </a:t>
            </a:r>
            <a:r>
              <a:rPr lang="el-GR" sz="2800" dirty="0" smtClean="0"/>
              <a:t>Αυτό περιλαμβάνει το ποσό το οποίο μεταφέρει η τράπεζα σε ειδικό λογαριασμό πρόβλεψης για την κάλυψη των κινδύνων.</a:t>
            </a:r>
          </a:p>
          <a:p>
            <a:pPr lvl="0" algn="just">
              <a:buNone/>
            </a:pPr>
            <a:r>
              <a:rPr lang="el-GR" sz="2800" b="1" dirty="0" smtClean="0"/>
              <a:t>Ε. </a:t>
            </a:r>
            <a:r>
              <a:rPr lang="el-GR" sz="2800" dirty="0" smtClean="0"/>
              <a:t>Αποθεματικά αναπροσαρμογής.</a:t>
            </a:r>
          </a:p>
          <a:p>
            <a:pPr lvl="0" algn="just">
              <a:buNone/>
            </a:pPr>
            <a:r>
              <a:rPr lang="el-GR" sz="2800" b="1" dirty="0" smtClean="0"/>
              <a:t>Ζ. </a:t>
            </a:r>
            <a:r>
              <a:rPr lang="el-GR" sz="2800" dirty="0" smtClean="0"/>
              <a:t>Τις διορθώσεις των απαιτήσεων έναντι των πιστωτικών ιδρυμάτων.</a:t>
            </a:r>
          </a:p>
          <a:p>
            <a:pPr lvl="0" algn="just">
              <a:buNone/>
            </a:pPr>
            <a:r>
              <a:rPr lang="el-GR" sz="2800" b="1" dirty="0" smtClean="0"/>
              <a:t>Η. </a:t>
            </a:r>
            <a:r>
              <a:rPr lang="el-GR" sz="2800" dirty="0" smtClean="0"/>
              <a:t>Τους τίτλους μη καθορισμένης διάρκειας.</a:t>
            </a:r>
          </a:p>
          <a:p>
            <a:pPr lvl="0" algn="just">
              <a:buNone/>
            </a:pPr>
            <a:r>
              <a:rPr lang="el-GR" sz="2800" b="1" dirty="0" smtClean="0"/>
              <a:t>Θ. </a:t>
            </a:r>
            <a:r>
              <a:rPr lang="el-GR" sz="2800" dirty="0" smtClean="0"/>
              <a:t>Δάνεια μειωμένης εξασφάλισης.</a:t>
            </a:r>
          </a:p>
          <a:p>
            <a:pPr lvl="0" algn="just">
              <a:buNone/>
            </a:pPr>
            <a:r>
              <a:rPr lang="el-GR" sz="2800" b="1" dirty="0" smtClean="0"/>
              <a:t>Κ. </a:t>
            </a:r>
            <a:r>
              <a:rPr lang="el-GR" sz="2800" dirty="0" smtClean="0"/>
              <a:t>Το άθροισμα αυτό μειώνεται με την συμμέτοχη της τράπεζας σε λοιπά πιστωτικά ιδρύματα στην περίπτωση που συμμετέχει με πάνω από 10%.</a:t>
            </a:r>
          </a:p>
          <a:p>
            <a:endParaRPr lang="el-GR" sz="2400" dirty="0"/>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p:spPr>
        <p:txBody>
          <a:bodyPr>
            <a:normAutofit fontScale="90000"/>
          </a:bodyPr>
          <a:lstStyle/>
          <a:p>
            <a:r>
              <a:rPr lang="el-GR" sz="3600" b="1" dirty="0" smtClean="0"/>
              <a:t>Υπολογισμός του </a:t>
            </a:r>
            <a:r>
              <a:rPr lang="en-US" sz="3600" b="1" dirty="0" smtClean="0"/>
              <a:t>Tier </a:t>
            </a:r>
            <a:r>
              <a:rPr lang="el-GR" sz="3600" b="1" dirty="0" smtClean="0"/>
              <a:t>2 σύμφωνα με την Επιτροπή Βασιλείας ΙΙΙ</a:t>
            </a:r>
            <a:endParaRPr lang="el-GR" sz="3600" dirty="0"/>
          </a:p>
        </p:txBody>
      </p:sp>
      <p:sp>
        <p:nvSpPr>
          <p:cNvPr id="3" name="2 - Θέση περιεχομένου"/>
          <p:cNvSpPr>
            <a:spLocks noGrp="1"/>
          </p:cNvSpPr>
          <p:nvPr>
            <p:ph idx="1"/>
          </p:nvPr>
        </p:nvSpPr>
        <p:spPr>
          <a:xfrm>
            <a:off x="0" y="1124744"/>
            <a:ext cx="9144000" cy="5733256"/>
          </a:xfrm>
        </p:spPr>
        <p:txBody>
          <a:bodyPr/>
          <a:lstStyle/>
          <a:p>
            <a:endParaRPr lang="el-GR" dirty="0" smtClean="0"/>
          </a:p>
          <a:p>
            <a:endParaRPr lang="el-GR" dirty="0" smtClean="0"/>
          </a:p>
          <a:p>
            <a:pPr>
              <a:buNone/>
            </a:pPr>
            <a:r>
              <a:rPr lang="el-GR" b="1" dirty="0" smtClean="0"/>
              <a:t>             </a:t>
            </a:r>
            <a:r>
              <a:rPr lang="el-GR" sz="2500" b="1" dirty="0" smtClean="0"/>
              <a:t>Συμπληρωματικά Εποπτικά Ίδια Κεφάλαια</a:t>
            </a:r>
          </a:p>
          <a:p>
            <a:pPr>
              <a:buNone/>
            </a:pPr>
            <a:r>
              <a:rPr lang="en-US" sz="2800" b="1" dirty="0" smtClean="0"/>
              <a:t>Tier </a:t>
            </a:r>
            <a:r>
              <a:rPr lang="el-GR" sz="2800" b="1" dirty="0" smtClean="0"/>
              <a:t>2</a:t>
            </a:r>
            <a:r>
              <a:rPr lang="en-US" sz="2800" b="1" dirty="0" smtClean="0"/>
              <a:t> =</a:t>
            </a:r>
            <a:r>
              <a:rPr lang="el-GR" sz="2800" b="1" dirty="0" smtClean="0"/>
              <a:t>          ─────────────────────────</a:t>
            </a:r>
            <a:r>
              <a:rPr lang="en-US" sz="2800" b="1" dirty="0" smtClean="0"/>
              <a:t> </a:t>
            </a:r>
            <a:r>
              <a:rPr lang="el-GR" sz="2800" b="1" dirty="0" smtClean="0"/>
              <a:t>             </a:t>
            </a:r>
            <a:r>
              <a:rPr lang="en-US" sz="2800" b="1" dirty="0" smtClean="0"/>
              <a:t>&gt; </a:t>
            </a:r>
            <a:r>
              <a:rPr lang="el-GR" sz="2800" b="1" dirty="0" smtClean="0"/>
              <a:t>1,5</a:t>
            </a:r>
            <a:r>
              <a:rPr lang="en-US" sz="2800" b="1" dirty="0" smtClean="0"/>
              <a:t>%</a:t>
            </a:r>
            <a:endParaRPr lang="el-GR" sz="2800" b="1" dirty="0" smtClean="0"/>
          </a:p>
          <a:p>
            <a:pPr>
              <a:buNone/>
            </a:pPr>
            <a:r>
              <a:rPr lang="en-US" sz="2800" b="1" dirty="0" smtClean="0"/>
              <a:t>		   </a:t>
            </a:r>
            <a:r>
              <a:rPr lang="en-US" sz="2500" b="1" dirty="0" smtClean="0"/>
              <a:t>(</a:t>
            </a:r>
            <a:r>
              <a:rPr lang="el-GR" sz="2500" b="1" dirty="0" smtClean="0"/>
              <a:t>Πιστωτικός + Λειτουργικός + Κίνδυνος Αγοράς</a:t>
            </a:r>
            <a:r>
              <a:rPr lang="en-US" sz="2500" b="1" dirty="0" smtClean="0"/>
              <a:t>)</a:t>
            </a:r>
            <a:endParaRPr lang="el-GR" sz="25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
            <a:ext cx="9144000" cy="1341438"/>
          </a:xfrm>
        </p:spPr>
        <p:txBody>
          <a:bodyPr/>
          <a:lstStyle/>
          <a:p>
            <a:r>
              <a:rPr lang="el-GR" sz="3600" b="1" dirty="0" smtClean="0">
                <a:latin typeface="+mn-lt"/>
              </a:rPr>
              <a:t>Τρόποι Επίτευξης Στόχων των Τραπεζών (1)</a:t>
            </a:r>
            <a:endParaRPr lang="el-GR" sz="3600" b="1" dirty="0">
              <a:latin typeface="+mn-lt"/>
            </a:endParaRPr>
          </a:p>
        </p:txBody>
      </p:sp>
      <p:sp>
        <p:nvSpPr>
          <p:cNvPr id="56323" name="Rectangle 3"/>
          <p:cNvSpPr>
            <a:spLocks noGrp="1" noChangeArrowheads="1"/>
          </p:cNvSpPr>
          <p:nvPr>
            <p:ph type="body" idx="1"/>
          </p:nvPr>
        </p:nvSpPr>
        <p:spPr>
          <a:xfrm>
            <a:off x="0" y="1341438"/>
            <a:ext cx="9144000" cy="5516562"/>
          </a:xfrm>
        </p:spPr>
        <p:txBody>
          <a:bodyPr/>
          <a:lstStyle/>
          <a:p>
            <a:pPr marL="514350" indent="-514350">
              <a:buFont typeface="+mj-lt"/>
              <a:buAutoNum type="arabicPeriod"/>
            </a:pPr>
            <a:r>
              <a:rPr lang="el-GR" sz="2800" b="1" dirty="0" smtClean="0">
                <a:solidFill>
                  <a:srgbClr val="FF0000"/>
                </a:solidFill>
              </a:rPr>
              <a:t>Βραχυπρόθεσμες </a:t>
            </a:r>
            <a:r>
              <a:rPr lang="el-GR" sz="2800" b="1" dirty="0">
                <a:solidFill>
                  <a:srgbClr val="FF0000"/>
                </a:solidFill>
              </a:rPr>
              <a:t>πηγές κεφαλαίου</a:t>
            </a:r>
          </a:p>
          <a:p>
            <a:pPr lvl="1"/>
            <a:r>
              <a:rPr lang="el-GR" dirty="0"/>
              <a:t>Εμπορικές πιστώσεις</a:t>
            </a:r>
          </a:p>
          <a:p>
            <a:pPr lvl="1"/>
            <a:r>
              <a:rPr lang="el-GR" dirty="0"/>
              <a:t>Δεδουλευμένα έξοδα</a:t>
            </a:r>
          </a:p>
          <a:p>
            <a:pPr lvl="1"/>
            <a:r>
              <a:rPr lang="el-GR" dirty="0"/>
              <a:t>Ιδιωτικά δάνεια</a:t>
            </a:r>
          </a:p>
          <a:p>
            <a:pPr lvl="1"/>
            <a:r>
              <a:rPr lang="el-GR" dirty="0"/>
              <a:t>Προκαταβολές πελατών</a:t>
            </a:r>
          </a:p>
          <a:p>
            <a:pPr lvl="1"/>
            <a:r>
              <a:rPr lang="el-GR" dirty="0"/>
              <a:t>Εταιρικά ομόλογα (</a:t>
            </a:r>
            <a:r>
              <a:rPr lang="en-US" dirty="0"/>
              <a:t>commercial paper)</a:t>
            </a:r>
            <a:endParaRPr lang="el-GR" dirty="0"/>
          </a:p>
          <a:p>
            <a:pPr lvl="1"/>
            <a:r>
              <a:rPr lang="el-GR" dirty="0"/>
              <a:t>Τραπεζικές πιστώσεις</a:t>
            </a:r>
          </a:p>
          <a:p>
            <a:pPr lvl="2"/>
            <a:r>
              <a:rPr lang="el-GR" sz="2800" dirty="0"/>
              <a:t>Γραμμάτια πληρωτέα</a:t>
            </a:r>
          </a:p>
          <a:p>
            <a:pPr lvl="2"/>
            <a:r>
              <a:rPr lang="el-GR" sz="2800" dirty="0"/>
              <a:t>Γραμμή πίστωσης</a:t>
            </a:r>
          </a:p>
          <a:p>
            <a:pPr lvl="2">
              <a:buFontTx/>
              <a:buNone/>
            </a:pPr>
            <a:endParaRPr lang="el-GR" sz="2800" dirty="0">
              <a:latin typeface="Comic Sans MS" pitchFamily="66" charset="0"/>
            </a:endParaRP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n-US" sz="3600" b="1" dirty="0" smtClean="0"/>
              <a:t>Tier </a:t>
            </a:r>
            <a:r>
              <a:rPr lang="el-GR" sz="3600" b="1" dirty="0" smtClean="0"/>
              <a:t>3</a:t>
            </a:r>
            <a:endParaRPr lang="el-GR" sz="3600" b="1" dirty="0"/>
          </a:p>
        </p:txBody>
      </p:sp>
      <p:sp>
        <p:nvSpPr>
          <p:cNvPr id="3" name="2 - Θέση περιεχομένου"/>
          <p:cNvSpPr>
            <a:spLocks noGrp="1"/>
          </p:cNvSpPr>
          <p:nvPr>
            <p:ph idx="1"/>
          </p:nvPr>
        </p:nvSpPr>
        <p:spPr>
          <a:xfrm>
            <a:off x="0" y="908720"/>
            <a:ext cx="8964488" cy="5949280"/>
          </a:xfrm>
        </p:spPr>
        <p:txBody>
          <a:bodyPr/>
          <a:lstStyle/>
          <a:p>
            <a:pPr algn="just"/>
            <a:r>
              <a:rPr lang="el-GR" sz="2800" dirty="0" smtClean="0"/>
              <a:t>Τα κεφάλαια </a:t>
            </a:r>
            <a:r>
              <a:rPr lang="en-US" sz="2800" dirty="0" smtClean="0"/>
              <a:t>Tier </a:t>
            </a:r>
            <a:r>
              <a:rPr lang="el-GR" sz="2800" dirty="0" smtClean="0"/>
              <a:t>3 είναι αυτά που έχει θέσει το τρίτο σύμφωνο της εποπτικής Βασιλείας ως μαξιλάρι. Αυτά επινοήθηκαν όταν στον υπολογισμό της κεφαλαιακής επάρκειας τέθηκε το ζήτημα του κινδύνου αγοράς. Αυτά είναι καταβεβλημένα βραχυχρόνια δανειακά κεφάλαια μειωμένης εξασφάλισης με διάρκεια τουλάχιστον δύο ετών.</a:t>
            </a:r>
          </a:p>
          <a:p>
            <a:pPr algn="just"/>
            <a:r>
              <a:rPr lang="el-GR" sz="2800" dirty="0" smtClean="0"/>
              <a:t>Τα κεφάλαια αυτά διακρατούνται εξ αιτίας του κινδύνου της αγοράς και δεν μπορούν να υπερβούν του 250% των βασικών ιδίων κεφαλαίων. Επίσης η αναλογία των διακρατούμενων κεφαλαίων </a:t>
            </a:r>
            <a:r>
              <a:rPr lang="en-US" sz="2800" dirty="0" smtClean="0"/>
              <a:t>tier</a:t>
            </a:r>
            <a:r>
              <a:rPr lang="el-GR" sz="2800" dirty="0" smtClean="0"/>
              <a:t> 3 και των </a:t>
            </a:r>
            <a:r>
              <a:rPr lang="en-US" sz="2800" dirty="0" smtClean="0"/>
              <a:t>tier</a:t>
            </a:r>
            <a:r>
              <a:rPr lang="el-GR" sz="2800" dirty="0" smtClean="0"/>
              <a:t> 1 πρέπει να είναι από 28,5% έως 71,5%. </a:t>
            </a:r>
          </a:p>
          <a:p>
            <a:pPr algn="just"/>
            <a:endParaRPr lang="el-GR" sz="2800" dirty="0"/>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09600"/>
          </a:xfrm>
        </p:spPr>
        <p:txBody>
          <a:bodyPr>
            <a:normAutofit fontScale="90000"/>
          </a:bodyPr>
          <a:lstStyle/>
          <a:p>
            <a:r>
              <a:rPr lang="el-GR" sz="3200" b="1" dirty="0">
                <a:solidFill>
                  <a:schemeClr val="accent2"/>
                </a:solidFill>
              </a:rPr>
              <a:t/>
            </a:r>
            <a:br>
              <a:rPr lang="el-GR" sz="3200" b="1" dirty="0">
                <a:solidFill>
                  <a:schemeClr val="accent2"/>
                </a:solidFill>
              </a:rPr>
            </a:br>
            <a:r>
              <a:rPr lang="el-GR" sz="3200" b="1" dirty="0" smtClean="0">
                <a:solidFill>
                  <a:schemeClr val="accent2"/>
                </a:solidFill>
              </a:rPr>
              <a:t>Ι</a:t>
            </a:r>
            <a:r>
              <a:rPr lang="en-US" sz="3200" b="1" dirty="0" smtClean="0">
                <a:solidFill>
                  <a:schemeClr val="accent2"/>
                </a:solidFill>
              </a:rPr>
              <a:t>V. </a:t>
            </a:r>
            <a:r>
              <a:rPr lang="el-GR" sz="3200" b="1" dirty="0" smtClean="0">
                <a:solidFill>
                  <a:schemeClr val="tx1"/>
                </a:solidFill>
              </a:rPr>
              <a:t>Διαχείριση </a:t>
            </a:r>
            <a:r>
              <a:rPr lang="el-GR" sz="3200" b="1" dirty="0">
                <a:solidFill>
                  <a:schemeClr val="tx1"/>
                </a:solidFill>
              </a:rPr>
              <a:t>Κεφαλαιακής </a:t>
            </a:r>
            <a:r>
              <a:rPr lang="el-GR" sz="3200" b="1" dirty="0" smtClean="0">
                <a:solidFill>
                  <a:schemeClr val="tx1"/>
                </a:solidFill>
              </a:rPr>
              <a:t>Επάρκειας (1)</a:t>
            </a:r>
            <a:r>
              <a:rPr lang="en-US" sz="3200" b="1" dirty="0">
                <a:solidFill>
                  <a:schemeClr val="tx1"/>
                </a:solidFill>
              </a:rPr>
              <a:t/>
            </a:r>
            <a:br>
              <a:rPr lang="en-US" sz="3200" b="1" dirty="0">
                <a:solidFill>
                  <a:schemeClr val="tx1"/>
                </a:solidFill>
              </a:rPr>
            </a:br>
            <a:endParaRPr lang="el-GR" sz="3200" b="1" dirty="0">
              <a:solidFill>
                <a:schemeClr val="tx1"/>
              </a:solidFill>
            </a:endParaRPr>
          </a:p>
        </p:txBody>
      </p:sp>
      <p:sp>
        <p:nvSpPr>
          <p:cNvPr id="23555" name="Rectangle 3"/>
          <p:cNvSpPr>
            <a:spLocks noGrp="1" noChangeArrowheads="1"/>
          </p:cNvSpPr>
          <p:nvPr>
            <p:ph type="body" idx="1"/>
          </p:nvPr>
        </p:nvSpPr>
        <p:spPr>
          <a:xfrm>
            <a:off x="0" y="609600"/>
            <a:ext cx="9144000" cy="6248400"/>
          </a:xfrm>
        </p:spPr>
        <p:txBody>
          <a:bodyPr/>
          <a:lstStyle/>
          <a:p>
            <a:pPr marL="711200" indent="-711200">
              <a:lnSpc>
                <a:spcPct val="90000"/>
              </a:lnSpc>
              <a:buClr>
                <a:schemeClr val="accent2"/>
              </a:buClr>
              <a:buFont typeface="Wingdings" pitchFamily="2" charset="2"/>
              <a:buChar char="v"/>
            </a:pPr>
            <a:endParaRPr lang="el-GR" sz="2400" b="1" u="sng" dirty="0" smtClean="0">
              <a:solidFill>
                <a:schemeClr val="accent2"/>
              </a:solidFill>
            </a:endParaRPr>
          </a:p>
          <a:p>
            <a:pPr marL="711200" indent="-711200" algn="just">
              <a:lnSpc>
                <a:spcPct val="90000"/>
              </a:lnSpc>
              <a:buClr>
                <a:schemeClr val="accent2"/>
              </a:buClr>
              <a:buFont typeface="Wingdings" pitchFamily="2" charset="2"/>
              <a:buChar char="v"/>
            </a:pPr>
            <a:r>
              <a:rPr lang="el-GR" sz="2800" b="1" u="sng" dirty="0" smtClean="0">
                <a:solidFill>
                  <a:srgbClr val="002060"/>
                </a:solidFill>
              </a:rPr>
              <a:t>Η </a:t>
            </a:r>
            <a:r>
              <a:rPr lang="el-GR" sz="2800" b="1" u="sng" dirty="0">
                <a:solidFill>
                  <a:srgbClr val="002060"/>
                </a:solidFill>
              </a:rPr>
              <a:t>απόφαση για το μέγεθος του κεφαλαίου της τράπεζας είναι σημαντική γιατί:</a:t>
            </a:r>
          </a:p>
          <a:p>
            <a:pPr marL="711200" indent="-711200" algn="just">
              <a:lnSpc>
                <a:spcPct val="90000"/>
              </a:lnSpc>
              <a:buClr>
                <a:schemeClr val="accent2"/>
              </a:buClr>
              <a:buFont typeface="Wingdings" pitchFamily="2" charset="2"/>
              <a:buChar char="§"/>
            </a:pPr>
            <a:endParaRPr lang="el-GR" sz="2800" b="1" u="sng" dirty="0">
              <a:solidFill>
                <a:srgbClr val="002060"/>
              </a:solidFill>
            </a:endParaRPr>
          </a:p>
          <a:p>
            <a:pPr marL="711200" indent="-711200" algn="just">
              <a:lnSpc>
                <a:spcPct val="90000"/>
              </a:lnSpc>
              <a:buClr>
                <a:schemeClr val="accent2"/>
              </a:buClr>
              <a:buFont typeface="Wingdings" pitchFamily="2" charset="2"/>
              <a:buAutoNum type="arabicParenR"/>
            </a:pPr>
            <a:r>
              <a:rPr lang="el-GR" sz="2800" b="1" dirty="0" smtClean="0">
                <a:solidFill>
                  <a:srgbClr val="002060"/>
                </a:solidFill>
              </a:rPr>
              <a:t>Περιορίζει </a:t>
            </a:r>
            <a:r>
              <a:rPr lang="el-GR" sz="2800" b="1" dirty="0">
                <a:solidFill>
                  <a:srgbClr val="002060"/>
                </a:solidFill>
              </a:rPr>
              <a:t>τις πιθανότητες πτώχευσης της </a:t>
            </a:r>
            <a:r>
              <a:rPr lang="el-GR" sz="2800" b="1" dirty="0" smtClean="0">
                <a:solidFill>
                  <a:srgbClr val="002060"/>
                </a:solidFill>
              </a:rPr>
              <a:t>τράπεζας.</a:t>
            </a:r>
            <a:endParaRPr lang="el-GR" sz="2800" b="1" dirty="0">
              <a:solidFill>
                <a:srgbClr val="002060"/>
              </a:solidFill>
            </a:endParaRPr>
          </a:p>
          <a:p>
            <a:pPr marL="711200" indent="-711200" algn="just">
              <a:lnSpc>
                <a:spcPct val="90000"/>
              </a:lnSpc>
              <a:buClr>
                <a:schemeClr val="accent2"/>
              </a:buClr>
              <a:buFont typeface="Wingdings" pitchFamily="2" charset="2"/>
              <a:buNone/>
            </a:pPr>
            <a:endParaRPr lang="el-GR" sz="2800" b="1" dirty="0">
              <a:solidFill>
                <a:srgbClr val="002060"/>
              </a:solidFill>
            </a:endParaRPr>
          </a:p>
          <a:p>
            <a:pPr marL="711200" indent="-711200" algn="just">
              <a:lnSpc>
                <a:spcPct val="90000"/>
              </a:lnSpc>
              <a:buClr>
                <a:schemeClr val="accent2"/>
              </a:buClr>
              <a:buFont typeface="Wingdings" pitchFamily="2" charset="2"/>
              <a:buAutoNum type="arabicParenR" startAt="2"/>
            </a:pPr>
            <a:r>
              <a:rPr lang="el-GR" sz="2800" b="1" dirty="0" smtClean="0">
                <a:solidFill>
                  <a:srgbClr val="002060"/>
                </a:solidFill>
              </a:rPr>
              <a:t>Επηρεάζει </a:t>
            </a:r>
            <a:r>
              <a:rPr lang="el-GR" sz="2800" b="1" dirty="0">
                <a:solidFill>
                  <a:srgbClr val="002060"/>
                </a:solidFill>
              </a:rPr>
              <a:t>την απόδοση των ιδίων κεφαλαίων της τράπεζας</a:t>
            </a:r>
            <a:r>
              <a:rPr lang="el-GR" sz="2800" b="1" dirty="0" smtClean="0">
                <a:solidFill>
                  <a:srgbClr val="002060"/>
                </a:solidFill>
              </a:rPr>
              <a:t>: </a:t>
            </a:r>
            <a:r>
              <a:rPr lang="el-GR" sz="2800" b="1" dirty="0" smtClean="0">
                <a:solidFill>
                  <a:srgbClr val="002060"/>
                </a:solidFill>
                <a:cs typeface="Times New Roman" pitchFamily="18" charset="0"/>
              </a:rPr>
              <a:t>↑</a:t>
            </a:r>
            <a:r>
              <a:rPr lang="el-GR" sz="2800" b="1" dirty="0" smtClean="0">
                <a:solidFill>
                  <a:srgbClr val="002060"/>
                </a:solidFill>
              </a:rPr>
              <a:t> </a:t>
            </a:r>
            <a:r>
              <a:rPr lang="el-GR" sz="2800" b="1" dirty="0">
                <a:solidFill>
                  <a:srgbClr val="002060"/>
                </a:solidFill>
              </a:rPr>
              <a:t>μέγεθος κεφαλαίου </a:t>
            </a:r>
            <a:r>
              <a:rPr lang="el-GR" sz="2800" b="1" dirty="0">
                <a:solidFill>
                  <a:srgbClr val="002060"/>
                </a:solidFill>
                <a:cs typeface="Times New Roman" pitchFamily="18" charset="0"/>
              </a:rPr>
              <a:t>→</a:t>
            </a:r>
            <a:r>
              <a:rPr lang="el-GR" sz="2800" b="1" dirty="0">
                <a:solidFill>
                  <a:srgbClr val="002060"/>
                </a:solidFill>
              </a:rPr>
              <a:t> </a:t>
            </a:r>
            <a:r>
              <a:rPr lang="el-GR" sz="2800" b="1" dirty="0">
                <a:solidFill>
                  <a:srgbClr val="002060"/>
                </a:solidFill>
                <a:cs typeface="Times New Roman" pitchFamily="18" charset="0"/>
              </a:rPr>
              <a:t>↓</a:t>
            </a:r>
            <a:r>
              <a:rPr lang="el-GR" sz="2800" b="1" dirty="0">
                <a:solidFill>
                  <a:srgbClr val="002060"/>
                </a:solidFill>
              </a:rPr>
              <a:t> </a:t>
            </a:r>
            <a:r>
              <a:rPr lang="el-GR" sz="2800" b="1" dirty="0" smtClean="0">
                <a:solidFill>
                  <a:srgbClr val="002060"/>
                </a:solidFill>
              </a:rPr>
              <a:t>απόδοσης </a:t>
            </a:r>
            <a:r>
              <a:rPr lang="el-GR" sz="2800" b="1" dirty="0">
                <a:solidFill>
                  <a:srgbClr val="002060"/>
                </a:solidFill>
              </a:rPr>
              <a:t>μετοχικού </a:t>
            </a:r>
            <a:r>
              <a:rPr lang="el-GR" sz="2800" b="1" dirty="0" smtClean="0">
                <a:solidFill>
                  <a:srgbClr val="002060"/>
                </a:solidFill>
              </a:rPr>
              <a:t>κεφαλαίου:</a:t>
            </a:r>
          </a:p>
          <a:p>
            <a:pPr marL="711200" indent="-711200" algn="just">
              <a:lnSpc>
                <a:spcPct val="90000"/>
              </a:lnSpc>
              <a:buClr>
                <a:schemeClr val="accent2"/>
              </a:buClr>
              <a:buNone/>
            </a:pPr>
            <a:r>
              <a:rPr lang="el-GR" sz="2800" b="1" dirty="0" smtClean="0">
                <a:solidFill>
                  <a:srgbClr val="002060"/>
                </a:solidFill>
                <a:cs typeface="Times New Roman" pitchFamily="18" charset="0"/>
              </a:rPr>
              <a:t>αφού ο σχετικός δείκτης αποδοτικότητας ισούται</a:t>
            </a:r>
            <a:r>
              <a:rPr lang="en-US" sz="2800" b="1" dirty="0" smtClean="0">
                <a:solidFill>
                  <a:srgbClr val="002060"/>
                </a:solidFill>
                <a:cs typeface="Times New Roman" pitchFamily="18" charset="0"/>
              </a:rPr>
              <a:t> </a:t>
            </a:r>
            <a:r>
              <a:rPr lang="el-GR" sz="2800" b="1" dirty="0" smtClean="0">
                <a:solidFill>
                  <a:srgbClr val="002060"/>
                </a:solidFill>
                <a:cs typeface="Times New Roman" pitchFamily="18" charset="0"/>
              </a:rPr>
              <a:t>με:</a:t>
            </a:r>
          </a:p>
          <a:p>
            <a:pPr marL="711200" indent="-711200" algn="ctr">
              <a:lnSpc>
                <a:spcPct val="90000"/>
              </a:lnSpc>
              <a:buClr>
                <a:schemeClr val="accent2"/>
              </a:buClr>
              <a:buNone/>
            </a:pPr>
            <a:r>
              <a:rPr lang="en-US" sz="2800" b="1" dirty="0" smtClean="0">
                <a:solidFill>
                  <a:srgbClr val="002060"/>
                </a:solidFill>
                <a:cs typeface="Times New Roman" pitchFamily="18" charset="0"/>
              </a:rPr>
              <a:t>ROE = EBIT/EQUITY</a:t>
            </a:r>
            <a:endParaRPr lang="el-GR" sz="2800" b="1" dirty="0">
              <a:solidFill>
                <a:srgbClr val="002060"/>
              </a:solidFill>
              <a:cs typeface="Times New Roman" pitchFamily="18" charset="0"/>
            </a:endParaRPr>
          </a:p>
        </p:txBody>
      </p:sp>
      <p:sp>
        <p:nvSpPr>
          <p:cNvPr id="23556" name="Line 4"/>
          <p:cNvSpPr>
            <a:spLocks noChangeShapeType="1"/>
          </p:cNvSpPr>
          <p:nvPr/>
        </p:nvSpPr>
        <p:spPr bwMode="auto">
          <a:xfrm>
            <a:off x="533400" y="2819400"/>
            <a:ext cx="0" cy="0"/>
          </a:xfrm>
          <a:prstGeom prst="line">
            <a:avLst/>
          </a:prstGeom>
          <a:noFill/>
          <a:ln w="9525">
            <a:solidFill>
              <a:schemeClr val="tx1"/>
            </a:solidFill>
            <a:round/>
            <a:headEnd/>
            <a:tailEnd/>
          </a:ln>
          <a:effectLst/>
        </p:spPr>
        <p:txBody>
          <a:bodyPr/>
          <a:lstStyle/>
          <a:p>
            <a:endParaRPr lang="el-GR" dirty="0"/>
          </a:p>
        </p:txBody>
      </p:sp>
      <p:sp>
        <p:nvSpPr>
          <p:cNvPr id="23557" name="Line 5"/>
          <p:cNvSpPr>
            <a:spLocks noChangeShapeType="1"/>
          </p:cNvSpPr>
          <p:nvPr/>
        </p:nvSpPr>
        <p:spPr bwMode="auto">
          <a:xfrm>
            <a:off x="0" y="2667000"/>
            <a:ext cx="0" cy="0"/>
          </a:xfrm>
          <a:prstGeom prst="line">
            <a:avLst/>
          </a:prstGeom>
          <a:noFill/>
          <a:ln w="9525">
            <a:solidFill>
              <a:schemeClr val="tx1"/>
            </a:solidFill>
            <a:round/>
            <a:headEnd/>
            <a:tailEnd/>
          </a:ln>
          <a:effectLst/>
        </p:spPr>
        <p:txBody>
          <a:bodyPr/>
          <a:lstStyle/>
          <a:p>
            <a:endParaRPr lang="el-GR" dirty="0"/>
          </a:p>
        </p:txBody>
      </p:sp>
      <p:sp>
        <p:nvSpPr>
          <p:cNvPr id="23558" name="Line 6"/>
          <p:cNvSpPr>
            <a:spLocks noChangeShapeType="1"/>
          </p:cNvSpPr>
          <p:nvPr/>
        </p:nvSpPr>
        <p:spPr bwMode="auto">
          <a:xfrm>
            <a:off x="4191000" y="2667000"/>
            <a:ext cx="0" cy="0"/>
          </a:xfrm>
          <a:prstGeom prst="line">
            <a:avLst/>
          </a:prstGeom>
          <a:noFill/>
          <a:ln w="9525">
            <a:solidFill>
              <a:schemeClr val="tx1"/>
            </a:solidFill>
            <a:round/>
            <a:headEnd/>
            <a:tailEnd/>
          </a:ln>
          <a:effectLst/>
        </p:spPr>
        <p:txBody>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wipe(left)">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3" end="3"/>
                                            </p:txEl>
                                          </p:spTgt>
                                        </p:tgtEl>
                                        <p:attrNameLst>
                                          <p:attrName>style.visibility</p:attrName>
                                        </p:attrNameLst>
                                      </p:cBhvr>
                                      <p:to>
                                        <p:strVal val="visible"/>
                                      </p:to>
                                    </p:set>
                                    <p:animEffect transition="in" filter="wipe(left)">
                                      <p:cBhvr>
                                        <p:cTn id="12" dur="500"/>
                                        <p:tgtEl>
                                          <p:spTgt spid="2355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animEffect transition="in" filter="wipe(left)">
                                      <p:cBhvr>
                                        <p:cTn id="17" dur="500"/>
                                        <p:tgtEl>
                                          <p:spTgt spid="2355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5">
                                            <p:txEl>
                                              <p:pRg st="6" end="6"/>
                                            </p:txEl>
                                          </p:spTgt>
                                        </p:tgtEl>
                                        <p:attrNameLst>
                                          <p:attrName>style.visibility</p:attrName>
                                        </p:attrNameLst>
                                      </p:cBhvr>
                                      <p:to>
                                        <p:strVal val="visible"/>
                                      </p:to>
                                    </p:set>
                                    <p:animEffect transition="in" filter="wipe(left)">
                                      <p:cBhvr>
                                        <p:cTn id="22" dur="500"/>
                                        <p:tgtEl>
                                          <p:spTgt spid="2355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5">
                                            <p:txEl>
                                              <p:pRg st="7" end="7"/>
                                            </p:txEl>
                                          </p:spTgt>
                                        </p:tgtEl>
                                        <p:attrNameLst>
                                          <p:attrName>style.visibility</p:attrName>
                                        </p:attrNameLst>
                                      </p:cBhvr>
                                      <p:to>
                                        <p:strVal val="visible"/>
                                      </p:to>
                                    </p:set>
                                    <p:animEffect transition="in" filter="wipe(left)">
                                      <p:cBhvr>
                                        <p:cTn id="27" dur="500"/>
                                        <p:tgtEl>
                                          <p:spTgt spid="2355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3556"/>
                                        </p:tgtEl>
                                        <p:attrNameLst>
                                          <p:attrName>style.visibility</p:attrName>
                                        </p:attrNameLst>
                                      </p:cBhvr>
                                      <p:to>
                                        <p:strVal val="visible"/>
                                      </p:to>
                                    </p:set>
                                    <p:anim calcmode="lin" valueType="num">
                                      <p:cBhvr additive="base">
                                        <p:cTn id="32" dur="500" fill="hold"/>
                                        <p:tgtEl>
                                          <p:spTgt spid="23556"/>
                                        </p:tgtEl>
                                        <p:attrNameLst>
                                          <p:attrName>ppt_x</p:attrName>
                                        </p:attrNameLst>
                                      </p:cBhvr>
                                      <p:tavLst>
                                        <p:tav tm="0">
                                          <p:val>
                                            <p:strVal val="0-#ppt_w/2"/>
                                          </p:val>
                                        </p:tav>
                                        <p:tav tm="100000">
                                          <p:val>
                                            <p:strVal val="#ppt_x"/>
                                          </p:val>
                                        </p:tav>
                                      </p:tavLst>
                                    </p:anim>
                                    <p:anim calcmode="lin" valueType="num">
                                      <p:cBhvr additive="base">
                                        <p:cTn id="33"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3557"/>
                                        </p:tgtEl>
                                        <p:attrNameLst>
                                          <p:attrName>style.visibility</p:attrName>
                                        </p:attrNameLst>
                                      </p:cBhvr>
                                      <p:to>
                                        <p:strVal val="visible"/>
                                      </p:to>
                                    </p:set>
                                    <p:anim calcmode="lin" valueType="num">
                                      <p:cBhvr additive="base">
                                        <p:cTn id="38" dur="500" fill="hold"/>
                                        <p:tgtEl>
                                          <p:spTgt spid="23557"/>
                                        </p:tgtEl>
                                        <p:attrNameLst>
                                          <p:attrName>ppt_x</p:attrName>
                                        </p:attrNameLst>
                                      </p:cBhvr>
                                      <p:tavLst>
                                        <p:tav tm="0">
                                          <p:val>
                                            <p:strVal val="0-#ppt_w/2"/>
                                          </p:val>
                                        </p:tav>
                                        <p:tav tm="100000">
                                          <p:val>
                                            <p:strVal val="#ppt_x"/>
                                          </p:val>
                                        </p:tav>
                                      </p:tavLst>
                                    </p:anim>
                                    <p:anim calcmode="lin" valueType="num">
                                      <p:cBhvr additive="base">
                                        <p:cTn id="39"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23558"/>
                                        </p:tgtEl>
                                        <p:attrNameLst>
                                          <p:attrName>style.visibility</p:attrName>
                                        </p:attrNameLst>
                                      </p:cBhvr>
                                      <p:to>
                                        <p:strVal val="visible"/>
                                      </p:to>
                                    </p:set>
                                    <p:anim calcmode="lin" valueType="num">
                                      <p:cBhvr additive="base">
                                        <p:cTn id="44" dur="500" fill="hold"/>
                                        <p:tgtEl>
                                          <p:spTgt spid="23558"/>
                                        </p:tgtEl>
                                        <p:attrNameLst>
                                          <p:attrName>ppt_x</p:attrName>
                                        </p:attrNameLst>
                                      </p:cBhvr>
                                      <p:tavLst>
                                        <p:tav tm="0">
                                          <p:val>
                                            <p:strVal val="0-#ppt_w/2"/>
                                          </p:val>
                                        </p:tav>
                                        <p:tav tm="100000">
                                          <p:val>
                                            <p:strVal val="#ppt_x"/>
                                          </p:val>
                                        </p:tav>
                                      </p:tavLst>
                                    </p:anim>
                                    <p:anim calcmode="lin" valueType="num">
                                      <p:cBhvr additive="base">
                                        <p:cTn id="45"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5" autoUpdateAnimBg="0"/>
      <p:bldP spid="23556" grpId="0" animBg="1"/>
      <p:bldP spid="23557" grpId="0" animBg="1"/>
      <p:bldP spid="23558" grpId="0" animBg="1"/>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normAutofit fontScale="90000"/>
          </a:bodyPr>
          <a:lstStyle/>
          <a:p>
            <a:r>
              <a:rPr lang="el-GR" sz="3600" b="1" dirty="0" smtClean="0">
                <a:solidFill>
                  <a:schemeClr val="tx1"/>
                </a:solidFill>
              </a:rPr>
              <a:t> </a:t>
            </a:r>
            <a:r>
              <a:rPr lang="en-US" sz="3400" b="1" dirty="0" smtClean="0">
                <a:solidFill>
                  <a:schemeClr val="tx1"/>
                </a:solidFill>
              </a:rPr>
              <a:t>IV. </a:t>
            </a:r>
            <a:r>
              <a:rPr lang="el-GR" sz="3400" b="1" dirty="0" smtClean="0">
                <a:solidFill>
                  <a:schemeClr val="tx1"/>
                </a:solidFill>
              </a:rPr>
              <a:t>Διαχείριση Κεφαλαιακής Επάρκειας (2)</a:t>
            </a:r>
            <a:endParaRPr lang="el-GR" sz="3400" dirty="0">
              <a:solidFill>
                <a:schemeClr val="tx1"/>
              </a:solidFill>
            </a:endParaRPr>
          </a:p>
        </p:txBody>
      </p:sp>
      <p:sp>
        <p:nvSpPr>
          <p:cNvPr id="3" name="2 - Θέση περιεχομένου"/>
          <p:cNvSpPr>
            <a:spLocks noGrp="1"/>
          </p:cNvSpPr>
          <p:nvPr>
            <p:ph idx="1"/>
          </p:nvPr>
        </p:nvSpPr>
        <p:spPr>
          <a:xfrm>
            <a:off x="179512" y="764704"/>
            <a:ext cx="8712968" cy="6093296"/>
          </a:xfrm>
        </p:spPr>
        <p:txBody>
          <a:bodyPr/>
          <a:lstStyle/>
          <a:p>
            <a:pPr marL="0" lvl="1" indent="-609600" algn="just">
              <a:lnSpc>
                <a:spcPct val="90000"/>
              </a:lnSpc>
              <a:buClr>
                <a:schemeClr val="accent2"/>
              </a:buClr>
              <a:buFont typeface="Wingdings" pitchFamily="2" charset="2"/>
              <a:buChar char="ü"/>
            </a:pPr>
            <a:r>
              <a:rPr lang="el-GR" b="1" u="sng" dirty="0" smtClean="0">
                <a:solidFill>
                  <a:srgbClr val="002060"/>
                </a:solidFill>
              </a:rPr>
              <a:t>Απόδοση ιδίων κεφαλαίων</a:t>
            </a:r>
            <a:r>
              <a:rPr lang="en-US" b="1" u="sng" dirty="0" smtClean="0">
                <a:solidFill>
                  <a:srgbClr val="002060"/>
                </a:solidFill>
              </a:rPr>
              <a:t>:</a:t>
            </a:r>
            <a:r>
              <a:rPr lang="el-GR" b="1" u="sng" dirty="0" smtClean="0">
                <a:solidFill>
                  <a:srgbClr val="002060"/>
                </a:solidFill>
              </a:rPr>
              <a:t> </a:t>
            </a:r>
          </a:p>
          <a:p>
            <a:pPr marL="1066800" lvl="1" indent="-609600" algn="just">
              <a:lnSpc>
                <a:spcPct val="90000"/>
              </a:lnSpc>
              <a:buClr>
                <a:srgbClr val="FF0000"/>
              </a:buClr>
              <a:buFont typeface="Wingdings" pitchFamily="2" charset="2"/>
              <a:buChar char="§"/>
            </a:pPr>
            <a:r>
              <a:rPr lang="en-US" b="1" i="1" dirty="0" smtClean="0">
                <a:solidFill>
                  <a:srgbClr val="002060"/>
                </a:solidFill>
              </a:rPr>
              <a:t>ROE</a:t>
            </a:r>
            <a:r>
              <a:rPr lang="el-GR" b="1" i="1" dirty="0" smtClean="0">
                <a:solidFill>
                  <a:srgbClr val="002060"/>
                </a:solidFill>
              </a:rPr>
              <a:t> </a:t>
            </a:r>
            <a:r>
              <a:rPr lang="en-US" b="1" dirty="0" smtClean="0">
                <a:solidFill>
                  <a:srgbClr val="002060"/>
                </a:solidFill>
              </a:rPr>
              <a:t>= </a:t>
            </a:r>
            <a:r>
              <a:rPr lang="el-GR" b="1" dirty="0" smtClean="0">
                <a:solidFill>
                  <a:srgbClr val="002060"/>
                </a:solidFill>
              </a:rPr>
              <a:t>καθαρά κέρδη / ίδια κεφάλαια</a:t>
            </a:r>
            <a:endParaRPr lang="en-US" b="1" dirty="0" smtClean="0">
              <a:solidFill>
                <a:srgbClr val="002060"/>
              </a:solidFill>
            </a:endParaRPr>
          </a:p>
          <a:p>
            <a:pPr marL="1066800" lvl="1" indent="-609600" algn="just">
              <a:lnSpc>
                <a:spcPct val="90000"/>
              </a:lnSpc>
              <a:buClr>
                <a:srgbClr val="FF0000"/>
              </a:buClr>
              <a:buFont typeface="Wingdings" pitchFamily="2" charset="2"/>
              <a:buChar char="§"/>
            </a:pPr>
            <a:r>
              <a:rPr lang="el-GR" b="1" dirty="0" smtClean="0">
                <a:solidFill>
                  <a:srgbClr val="002060"/>
                </a:solidFill>
              </a:rPr>
              <a:t>Μας δείχνει τον πλούτο των μετόχων.</a:t>
            </a:r>
          </a:p>
          <a:p>
            <a:pPr marL="1066800" lvl="1" indent="-609600" algn="just">
              <a:lnSpc>
                <a:spcPct val="90000"/>
              </a:lnSpc>
              <a:buClr>
                <a:schemeClr val="accent2"/>
              </a:buClr>
              <a:buFont typeface="Wingdings" pitchFamily="2" charset="2"/>
              <a:buChar char="ü"/>
            </a:pPr>
            <a:endParaRPr lang="en-US" b="1" u="sng" dirty="0" smtClean="0">
              <a:solidFill>
                <a:srgbClr val="002060"/>
              </a:solidFill>
            </a:endParaRPr>
          </a:p>
          <a:p>
            <a:pPr marL="0" lvl="1" indent="-609600" algn="just">
              <a:lnSpc>
                <a:spcPct val="90000"/>
              </a:lnSpc>
              <a:buClr>
                <a:schemeClr val="accent2"/>
              </a:buClr>
              <a:buFont typeface="Wingdings" pitchFamily="2" charset="2"/>
              <a:buChar char="ü"/>
            </a:pPr>
            <a:r>
              <a:rPr lang="el-GR" b="1" u="sng" dirty="0" smtClean="0">
                <a:solidFill>
                  <a:srgbClr val="002060"/>
                </a:solidFill>
              </a:rPr>
              <a:t>Απόδοση ενεργητικού:</a:t>
            </a:r>
          </a:p>
          <a:p>
            <a:pPr marL="1066800" lvl="1" indent="-609600" algn="just">
              <a:lnSpc>
                <a:spcPct val="90000"/>
              </a:lnSpc>
              <a:buClr>
                <a:srgbClr val="FF0000"/>
              </a:buClr>
              <a:buFont typeface="Wingdings" pitchFamily="2" charset="2"/>
              <a:buChar char="§"/>
            </a:pPr>
            <a:r>
              <a:rPr lang="en-US" b="1" i="1" dirty="0" smtClean="0">
                <a:solidFill>
                  <a:srgbClr val="002060"/>
                </a:solidFill>
              </a:rPr>
              <a:t>ROA</a:t>
            </a:r>
            <a:r>
              <a:rPr lang="el-GR" b="1" i="1" dirty="0" smtClean="0">
                <a:solidFill>
                  <a:srgbClr val="002060"/>
                </a:solidFill>
              </a:rPr>
              <a:t> </a:t>
            </a:r>
            <a:r>
              <a:rPr lang="en-US" b="1" dirty="0" smtClean="0">
                <a:solidFill>
                  <a:srgbClr val="002060"/>
                </a:solidFill>
              </a:rPr>
              <a:t>= </a:t>
            </a:r>
            <a:r>
              <a:rPr lang="el-GR" b="1" dirty="0" smtClean="0">
                <a:solidFill>
                  <a:srgbClr val="002060"/>
                </a:solidFill>
              </a:rPr>
              <a:t>καθαρά κέρδη / σύνολο ενεργητικού</a:t>
            </a:r>
          </a:p>
          <a:p>
            <a:pPr marL="1066800" lvl="1" indent="-609600" algn="just">
              <a:lnSpc>
                <a:spcPct val="90000"/>
              </a:lnSpc>
              <a:buClr>
                <a:srgbClr val="FF0000"/>
              </a:buClr>
              <a:buFont typeface="Wingdings" pitchFamily="2" charset="2"/>
              <a:buChar char="§"/>
            </a:pPr>
            <a:r>
              <a:rPr lang="el-GR" b="1" dirty="0" smtClean="0">
                <a:solidFill>
                  <a:srgbClr val="002060"/>
                </a:solidFill>
              </a:rPr>
              <a:t>Μας πληροφορεί πόσο αποτελεσματικά λειτουργεί η τράπεζα .</a:t>
            </a:r>
          </a:p>
          <a:p>
            <a:pPr marL="1066800" lvl="1" indent="-609600" algn="just">
              <a:lnSpc>
                <a:spcPct val="90000"/>
              </a:lnSpc>
              <a:buClr>
                <a:schemeClr val="accent2"/>
              </a:buClr>
              <a:buFont typeface="Wingdings" pitchFamily="2" charset="2"/>
              <a:buChar char="ü"/>
            </a:pPr>
            <a:endParaRPr lang="el-GR" b="1" dirty="0" smtClean="0">
              <a:solidFill>
                <a:srgbClr val="002060"/>
              </a:solidFill>
            </a:endParaRPr>
          </a:p>
          <a:p>
            <a:pPr marL="0" lvl="1" indent="-609600" algn="just">
              <a:lnSpc>
                <a:spcPct val="90000"/>
              </a:lnSpc>
              <a:buClr>
                <a:schemeClr val="accent2"/>
              </a:buClr>
              <a:buFont typeface="Wingdings" pitchFamily="2" charset="2"/>
              <a:buChar char="ü"/>
            </a:pPr>
            <a:r>
              <a:rPr lang="el-GR" b="1" u="sng" dirty="0" smtClean="0">
                <a:solidFill>
                  <a:srgbClr val="002060"/>
                </a:solidFill>
              </a:rPr>
              <a:t>Πολλαπλασιαστής ιδίων κεφαλαίων </a:t>
            </a:r>
            <a:r>
              <a:rPr lang="en-US" b="1" u="sng" dirty="0" smtClean="0">
                <a:solidFill>
                  <a:srgbClr val="002060"/>
                </a:solidFill>
              </a:rPr>
              <a:t>(Equity Multiplier):</a:t>
            </a:r>
            <a:endParaRPr lang="el-GR" b="1" u="sng" dirty="0" smtClean="0">
              <a:solidFill>
                <a:srgbClr val="002060"/>
              </a:solidFill>
            </a:endParaRPr>
          </a:p>
          <a:p>
            <a:pPr marL="1066800" lvl="1" indent="-609600" algn="just">
              <a:lnSpc>
                <a:spcPct val="90000"/>
              </a:lnSpc>
              <a:buClr>
                <a:srgbClr val="FF0000"/>
              </a:buClr>
              <a:buFont typeface="Wingdings" pitchFamily="2" charset="2"/>
              <a:buChar char="§"/>
            </a:pPr>
            <a:r>
              <a:rPr lang="en-US" b="1" i="1" dirty="0" smtClean="0">
                <a:solidFill>
                  <a:srgbClr val="002060"/>
                </a:solidFill>
              </a:rPr>
              <a:t>EM</a:t>
            </a:r>
            <a:r>
              <a:rPr lang="el-GR" b="1" dirty="0" smtClean="0">
                <a:solidFill>
                  <a:srgbClr val="002060"/>
                </a:solidFill>
              </a:rPr>
              <a:t> =</a:t>
            </a:r>
            <a:r>
              <a:rPr lang="en-US" b="1" dirty="0" smtClean="0">
                <a:solidFill>
                  <a:srgbClr val="002060"/>
                </a:solidFill>
              </a:rPr>
              <a:t>  </a:t>
            </a:r>
            <a:r>
              <a:rPr lang="el-GR" b="1" dirty="0" smtClean="0">
                <a:solidFill>
                  <a:srgbClr val="002060"/>
                </a:solidFill>
              </a:rPr>
              <a:t>σύνολο ενεργητικού / ίδια</a:t>
            </a:r>
            <a:r>
              <a:rPr lang="en-US" b="1" dirty="0" smtClean="0">
                <a:solidFill>
                  <a:srgbClr val="002060"/>
                </a:solidFill>
              </a:rPr>
              <a:t> </a:t>
            </a:r>
            <a:r>
              <a:rPr lang="el-GR" b="1" dirty="0" smtClean="0">
                <a:solidFill>
                  <a:srgbClr val="002060"/>
                </a:solidFill>
              </a:rPr>
              <a:t>κεφάλαια </a:t>
            </a:r>
            <a:endParaRPr lang="en-US" b="1" dirty="0" smtClean="0">
              <a:solidFill>
                <a:srgbClr val="002060"/>
              </a:solidFill>
            </a:endParaRPr>
          </a:p>
          <a:p>
            <a:pPr marL="1066800" lvl="1" indent="-609600" algn="just">
              <a:lnSpc>
                <a:spcPct val="90000"/>
              </a:lnSpc>
              <a:buClr>
                <a:srgbClr val="FF0000"/>
              </a:buClr>
              <a:buFont typeface="Wingdings" pitchFamily="2" charset="2"/>
              <a:buChar char="§"/>
            </a:pPr>
            <a:r>
              <a:rPr lang="en-US" b="1" i="1" dirty="0" smtClean="0">
                <a:solidFill>
                  <a:srgbClr val="002060"/>
                </a:solidFill>
              </a:rPr>
              <a:t>ROE</a:t>
            </a:r>
            <a:r>
              <a:rPr lang="el-GR" b="1" i="1" dirty="0" smtClean="0">
                <a:solidFill>
                  <a:srgbClr val="002060"/>
                </a:solidFill>
              </a:rPr>
              <a:t> = </a:t>
            </a:r>
            <a:r>
              <a:rPr lang="en-US" b="1" i="1" dirty="0" smtClean="0">
                <a:solidFill>
                  <a:srgbClr val="002060"/>
                </a:solidFill>
              </a:rPr>
              <a:t>ROA</a:t>
            </a:r>
            <a:r>
              <a:rPr lang="el-GR" b="1" i="1" dirty="0" smtClean="0">
                <a:solidFill>
                  <a:srgbClr val="002060"/>
                </a:solidFill>
              </a:rPr>
              <a:t> </a:t>
            </a:r>
            <a:r>
              <a:rPr lang="en-US" b="1" i="1" dirty="0" smtClean="0">
                <a:solidFill>
                  <a:srgbClr val="002060"/>
                </a:solidFill>
              </a:rPr>
              <a:t>x EM</a:t>
            </a:r>
            <a:r>
              <a:rPr lang="el-GR" b="1" dirty="0" smtClean="0">
                <a:solidFill>
                  <a:srgbClr val="002060"/>
                </a:solidFill>
              </a:rPr>
              <a:t> </a:t>
            </a:r>
            <a:r>
              <a:rPr lang="el-GR" b="1" dirty="0" smtClean="0">
                <a:solidFill>
                  <a:srgbClr val="002060"/>
                </a:solidFill>
                <a:cs typeface="Times New Roman" pitchFamily="18" charset="0"/>
              </a:rPr>
              <a:t>→</a:t>
            </a:r>
          </a:p>
          <a:p>
            <a:endParaRPr lang="el-GR" dirty="0"/>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609600"/>
          </a:xfrm>
        </p:spPr>
        <p:txBody>
          <a:bodyPr/>
          <a:lstStyle/>
          <a:p>
            <a:r>
              <a:rPr lang="el-GR" sz="3200" b="1" dirty="0" smtClean="0">
                <a:solidFill>
                  <a:schemeClr val="tx1"/>
                </a:solidFill>
              </a:rPr>
              <a:t> Ι</a:t>
            </a:r>
            <a:r>
              <a:rPr lang="en-US" sz="3200" b="1" dirty="0" smtClean="0">
                <a:solidFill>
                  <a:schemeClr val="tx1"/>
                </a:solidFill>
              </a:rPr>
              <a:t>V. </a:t>
            </a:r>
            <a:r>
              <a:rPr lang="el-GR" sz="3200" b="1" dirty="0" smtClean="0">
                <a:solidFill>
                  <a:schemeClr val="tx1"/>
                </a:solidFill>
              </a:rPr>
              <a:t>Διαχείριση Κεφαλαιακής Επάρκειας (3)</a:t>
            </a:r>
            <a:endParaRPr lang="el-GR" sz="3200" b="1" dirty="0">
              <a:solidFill>
                <a:srgbClr val="FF0000"/>
              </a:solidFill>
            </a:endParaRPr>
          </a:p>
        </p:txBody>
      </p:sp>
      <p:sp>
        <p:nvSpPr>
          <p:cNvPr id="24579" name="Rectangle 3"/>
          <p:cNvSpPr>
            <a:spLocks noGrp="1" noChangeArrowheads="1"/>
          </p:cNvSpPr>
          <p:nvPr>
            <p:ph type="body" idx="1"/>
          </p:nvPr>
        </p:nvSpPr>
        <p:spPr>
          <a:xfrm>
            <a:off x="0" y="609600"/>
            <a:ext cx="8964488" cy="6248400"/>
          </a:xfrm>
        </p:spPr>
        <p:txBody>
          <a:bodyPr/>
          <a:lstStyle/>
          <a:p>
            <a:pPr marL="711200" indent="-711200" algn="just">
              <a:buClr>
                <a:schemeClr val="accent2"/>
              </a:buClr>
              <a:buFont typeface="Wingdings" pitchFamily="2" charset="2"/>
              <a:buChar char="q"/>
            </a:pPr>
            <a:r>
              <a:rPr lang="el-GR" sz="2800" b="1" dirty="0">
                <a:solidFill>
                  <a:srgbClr val="002060"/>
                </a:solidFill>
              </a:rPr>
              <a:t>Δεδομένου του </a:t>
            </a:r>
            <a:r>
              <a:rPr lang="en-US" sz="2800" b="1" i="1" dirty="0">
                <a:solidFill>
                  <a:srgbClr val="002060"/>
                </a:solidFill>
              </a:rPr>
              <a:t>ROA</a:t>
            </a:r>
            <a:r>
              <a:rPr lang="el-GR" sz="2800" b="1" i="1" dirty="0">
                <a:solidFill>
                  <a:srgbClr val="002060"/>
                </a:solidFill>
              </a:rPr>
              <a:t>, </a:t>
            </a:r>
            <a:r>
              <a:rPr lang="el-GR" sz="2800" b="1" dirty="0">
                <a:solidFill>
                  <a:srgbClr val="002060"/>
                </a:solidFill>
              </a:rPr>
              <a:t>όσο  </a:t>
            </a:r>
            <a:r>
              <a:rPr lang="el-GR" sz="2800" b="1" dirty="0">
                <a:solidFill>
                  <a:srgbClr val="002060"/>
                </a:solidFill>
                <a:cs typeface="Times New Roman" pitchFamily="18" charset="0"/>
              </a:rPr>
              <a:t>↑</a:t>
            </a:r>
            <a:r>
              <a:rPr lang="el-GR" sz="2800" b="1" dirty="0">
                <a:solidFill>
                  <a:srgbClr val="002060"/>
                </a:solidFill>
              </a:rPr>
              <a:t>  </a:t>
            </a:r>
            <a:r>
              <a:rPr lang="en-US" sz="2800" b="1" i="1" dirty="0">
                <a:solidFill>
                  <a:srgbClr val="002060"/>
                </a:solidFill>
              </a:rPr>
              <a:t>EM</a:t>
            </a:r>
            <a:r>
              <a:rPr lang="el-GR" sz="2800" b="1" dirty="0">
                <a:solidFill>
                  <a:srgbClr val="002060"/>
                </a:solidFill>
              </a:rPr>
              <a:t>  τόσο  </a:t>
            </a:r>
            <a:r>
              <a:rPr lang="el-GR" sz="2800" b="1" dirty="0">
                <a:solidFill>
                  <a:srgbClr val="002060"/>
                </a:solidFill>
                <a:cs typeface="Times New Roman" pitchFamily="18" charset="0"/>
              </a:rPr>
              <a:t>↑</a:t>
            </a:r>
            <a:r>
              <a:rPr lang="el-GR" sz="2800" b="1" dirty="0">
                <a:solidFill>
                  <a:srgbClr val="002060"/>
                </a:solidFill>
              </a:rPr>
              <a:t>  </a:t>
            </a:r>
            <a:r>
              <a:rPr lang="en-US" sz="2800" b="1" i="1" dirty="0">
                <a:solidFill>
                  <a:srgbClr val="002060"/>
                </a:solidFill>
              </a:rPr>
              <a:t>ROE</a:t>
            </a:r>
            <a:endParaRPr lang="el-GR" sz="2800" b="1" i="1" dirty="0">
              <a:solidFill>
                <a:srgbClr val="002060"/>
              </a:solidFill>
            </a:endParaRPr>
          </a:p>
          <a:p>
            <a:pPr marL="711200" indent="-711200" algn="just">
              <a:buClr>
                <a:schemeClr val="accent2"/>
              </a:buClr>
              <a:buFont typeface="Wingdings" pitchFamily="2" charset="2"/>
              <a:buChar char="q"/>
            </a:pPr>
            <a:r>
              <a:rPr lang="el-GR" sz="2800" b="1" dirty="0">
                <a:solidFill>
                  <a:srgbClr val="002060"/>
                </a:solidFill>
                <a:cs typeface="Times New Roman" pitchFamily="18" charset="0"/>
              </a:rPr>
              <a:t>↑</a:t>
            </a:r>
            <a:r>
              <a:rPr lang="el-GR" sz="2800" b="1" dirty="0">
                <a:solidFill>
                  <a:srgbClr val="002060"/>
                </a:solidFill>
              </a:rPr>
              <a:t> </a:t>
            </a:r>
            <a:r>
              <a:rPr lang="el-GR" sz="2800" b="1" dirty="0" smtClean="0">
                <a:solidFill>
                  <a:srgbClr val="002060"/>
                </a:solidFill>
              </a:rPr>
              <a:t>Ιδίων Κεφαλαίων </a:t>
            </a:r>
            <a:r>
              <a:rPr lang="el-GR" sz="2800" b="1" dirty="0">
                <a:solidFill>
                  <a:srgbClr val="002060"/>
                </a:solidFill>
                <a:cs typeface="Times New Roman" pitchFamily="18" charset="0"/>
              </a:rPr>
              <a:t>→</a:t>
            </a:r>
            <a:r>
              <a:rPr lang="el-GR" sz="2800" b="1" dirty="0">
                <a:solidFill>
                  <a:srgbClr val="002060"/>
                </a:solidFill>
              </a:rPr>
              <a:t> </a:t>
            </a:r>
            <a:r>
              <a:rPr lang="el-GR" sz="2800" b="1" dirty="0">
                <a:solidFill>
                  <a:srgbClr val="002060"/>
                </a:solidFill>
                <a:cs typeface="Times New Roman" pitchFamily="18" charset="0"/>
              </a:rPr>
              <a:t>↓</a:t>
            </a:r>
            <a:r>
              <a:rPr lang="el-GR" sz="2800" b="1" dirty="0">
                <a:solidFill>
                  <a:srgbClr val="002060"/>
                </a:solidFill>
              </a:rPr>
              <a:t> </a:t>
            </a:r>
            <a:r>
              <a:rPr lang="en-US" sz="2800" b="1" i="1" dirty="0">
                <a:solidFill>
                  <a:srgbClr val="002060"/>
                </a:solidFill>
              </a:rPr>
              <a:t>EM</a:t>
            </a:r>
            <a:r>
              <a:rPr lang="el-GR" sz="2800" b="1" dirty="0">
                <a:solidFill>
                  <a:srgbClr val="002060"/>
                </a:solidFill>
              </a:rPr>
              <a:t> , </a:t>
            </a:r>
            <a:r>
              <a:rPr lang="el-GR" sz="2800" b="1" dirty="0">
                <a:solidFill>
                  <a:srgbClr val="002060"/>
                </a:solidFill>
                <a:cs typeface="Times New Roman" pitchFamily="18" charset="0"/>
              </a:rPr>
              <a:t>↓</a:t>
            </a:r>
            <a:r>
              <a:rPr lang="el-GR" sz="2800" b="1" dirty="0">
                <a:solidFill>
                  <a:srgbClr val="002060"/>
                </a:solidFill>
              </a:rPr>
              <a:t> </a:t>
            </a:r>
            <a:r>
              <a:rPr lang="en-US" sz="2800" b="1" i="1" dirty="0">
                <a:solidFill>
                  <a:srgbClr val="002060"/>
                </a:solidFill>
              </a:rPr>
              <a:t>ROE</a:t>
            </a:r>
            <a:r>
              <a:rPr lang="el-GR" sz="2800" b="1" i="1" dirty="0">
                <a:solidFill>
                  <a:srgbClr val="002060"/>
                </a:solidFill>
              </a:rPr>
              <a:t> </a:t>
            </a:r>
          </a:p>
          <a:p>
            <a:pPr marL="711200" indent="-711200" algn="just">
              <a:buClr>
                <a:schemeClr val="accent2"/>
              </a:buClr>
              <a:buFont typeface="Wingdings" pitchFamily="2" charset="2"/>
              <a:buChar char="q"/>
            </a:pPr>
            <a:r>
              <a:rPr lang="el-GR" sz="2800" b="1" dirty="0">
                <a:solidFill>
                  <a:srgbClr val="002060"/>
                </a:solidFill>
              </a:rPr>
              <a:t>Αντιστάθμιση κινδύνου-απόδοσης (</a:t>
            </a:r>
            <a:r>
              <a:rPr lang="en-US" sz="2800" b="1" dirty="0">
                <a:solidFill>
                  <a:srgbClr val="002060"/>
                </a:solidFill>
              </a:rPr>
              <a:t>risk-return trade-off)</a:t>
            </a:r>
            <a:r>
              <a:rPr lang="el-GR" sz="2800" b="1" dirty="0">
                <a:solidFill>
                  <a:srgbClr val="002060"/>
                </a:solidFill>
              </a:rPr>
              <a:t>:</a:t>
            </a:r>
          </a:p>
          <a:p>
            <a:pPr marL="711200" indent="-711200" algn="just">
              <a:buClr>
                <a:srgbClr val="FF0000"/>
              </a:buClr>
              <a:buFont typeface="Wingdings" pitchFamily="2" charset="2"/>
              <a:buNone/>
            </a:pPr>
            <a:r>
              <a:rPr lang="el-GR" sz="2800" b="1" dirty="0">
                <a:solidFill>
                  <a:srgbClr val="002060"/>
                </a:solidFill>
              </a:rPr>
              <a:t>	</a:t>
            </a:r>
            <a:r>
              <a:rPr lang="el-GR" sz="2800" b="1" dirty="0">
                <a:solidFill>
                  <a:srgbClr val="002060"/>
                </a:solidFill>
                <a:cs typeface="Times New Roman" pitchFamily="18" charset="0"/>
              </a:rPr>
              <a:t>↑</a:t>
            </a:r>
            <a:r>
              <a:rPr lang="el-GR" sz="2800" b="1" dirty="0">
                <a:solidFill>
                  <a:srgbClr val="002060"/>
                </a:solidFill>
              </a:rPr>
              <a:t> </a:t>
            </a:r>
            <a:r>
              <a:rPr lang="el-GR" sz="2800" b="1" dirty="0" smtClean="0">
                <a:solidFill>
                  <a:srgbClr val="002060"/>
                </a:solidFill>
              </a:rPr>
              <a:t>Ίδια Κεφάλαια </a:t>
            </a:r>
            <a:r>
              <a:rPr lang="el-GR" sz="2800" b="1" dirty="0">
                <a:solidFill>
                  <a:srgbClr val="002060"/>
                </a:solidFill>
                <a:cs typeface="Times New Roman" pitchFamily="18" charset="0"/>
              </a:rPr>
              <a:t>→</a:t>
            </a:r>
            <a:r>
              <a:rPr lang="el-GR" sz="2800" b="1" dirty="0">
                <a:solidFill>
                  <a:srgbClr val="002060"/>
                </a:solidFill>
              </a:rPr>
              <a:t> </a:t>
            </a:r>
            <a:r>
              <a:rPr lang="el-GR" sz="2800" b="1" dirty="0" smtClean="0">
                <a:solidFill>
                  <a:srgbClr val="002060"/>
                </a:solidFill>
                <a:cs typeface="Times New Roman" pitchFamily="18" charset="0"/>
              </a:rPr>
              <a:t>↓ </a:t>
            </a:r>
            <a:r>
              <a:rPr lang="el-GR" sz="2800" b="1" dirty="0" smtClean="0">
                <a:solidFill>
                  <a:srgbClr val="002060"/>
                </a:solidFill>
              </a:rPr>
              <a:t>κίνδυνος </a:t>
            </a:r>
            <a:r>
              <a:rPr lang="el-GR" sz="2800" b="1" dirty="0">
                <a:solidFill>
                  <a:srgbClr val="002060"/>
                </a:solidFill>
              </a:rPr>
              <a:t>πτώχευσης και </a:t>
            </a:r>
            <a:r>
              <a:rPr lang="el-GR" sz="2800" b="1" dirty="0">
                <a:solidFill>
                  <a:srgbClr val="002060"/>
                </a:solidFill>
                <a:cs typeface="Times New Roman" pitchFamily="18" charset="0"/>
              </a:rPr>
              <a:t>↓</a:t>
            </a:r>
            <a:r>
              <a:rPr lang="el-GR" sz="2800" b="1" dirty="0">
                <a:solidFill>
                  <a:srgbClr val="002060"/>
                </a:solidFill>
              </a:rPr>
              <a:t> </a:t>
            </a:r>
            <a:r>
              <a:rPr lang="en-US" sz="2800" b="1" i="1" dirty="0">
                <a:solidFill>
                  <a:srgbClr val="002060"/>
                </a:solidFill>
              </a:rPr>
              <a:t>EM</a:t>
            </a:r>
            <a:r>
              <a:rPr lang="el-GR" sz="2800" b="1" dirty="0">
                <a:solidFill>
                  <a:srgbClr val="002060"/>
                </a:solidFill>
              </a:rPr>
              <a:t> </a:t>
            </a:r>
            <a:r>
              <a:rPr lang="el-GR" sz="2800" b="1" dirty="0">
                <a:solidFill>
                  <a:srgbClr val="002060"/>
                </a:solidFill>
                <a:cs typeface="Times New Roman" pitchFamily="18" charset="0"/>
              </a:rPr>
              <a:t>→</a:t>
            </a:r>
            <a:r>
              <a:rPr lang="el-GR" sz="2800" b="1" dirty="0">
                <a:solidFill>
                  <a:srgbClr val="002060"/>
                </a:solidFill>
              </a:rPr>
              <a:t> δεδομένου του </a:t>
            </a:r>
            <a:r>
              <a:rPr lang="en-US" sz="2800" b="1" i="1" dirty="0">
                <a:solidFill>
                  <a:srgbClr val="002060"/>
                </a:solidFill>
              </a:rPr>
              <a:t>ROA</a:t>
            </a:r>
            <a:r>
              <a:rPr lang="el-GR" sz="2800" b="1" dirty="0">
                <a:solidFill>
                  <a:srgbClr val="002060"/>
                </a:solidFill>
              </a:rPr>
              <a:t> </a:t>
            </a:r>
            <a:r>
              <a:rPr lang="el-GR" sz="2800" b="1" dirty="0">
                <a:solidFill>
                  <a:srgbClr val="002060"/>
                </a:solidFill>
                <a:cs typeface="Times New Roman" pitchFamily="18" charset="0"/>
              </a:rPr>
              <a:t>→</a:t>
            </a:r>
            <a:r>
              <a:rPr lang="el-GR" sz="2800" b="1" dirty="0">
                <a:solidFill>
                  <a:srgbClr val="002060"/>
                </a:solidFill>
              </a:rPr>
              <a:t> </a:t>
            </a:r>
            <a:r>
              <a:rPr lang="el-GR" sz="2800" b="1" dirty="0">
                <a:solidFill>
                  <a:srgbClr val="002060"/>
                </a:solidFill>
                <a:cs typeface="Times New Roman" pitchFamily="18" charset="0"/>
              </a:rPr>
              <a:t>↓</a:t>
            </a:r>
            <a:r>
              <a:rPr lang="el-GR" sz="2800" b="1" dirty="0">
                <a:solidFill>
                  <a:srgbClr val="002060"/>
                </a:solidFill>
              </a:rPr>
              <a:t> </a:t>
            </a:r>
            <a:r>
              <a:rPr lang="en-US" sz="2800" b="1" i="1" dirty="0">
                <a:solidFill>
                  <a:srgbClr val="002060"/>
                </a:solidFill>
              </a:rPr>
              <a:t>ROE</a:t>
            </a:r>
            <a:r>
              <a:rPr lang="el-GR" sz="2800" b="1" i="1" dirty="0">
                <a:solidFill>
                  <a:srgbClr val="002060"/>
                </a:solidFill>
              </a:rPr>
              <a:t> </a:t>
            </a:r>
            <a:r>
              <a:rPr lang="el-GR" sz="2800" b="1" dirty="0">
                <a:solidFill>
                  <a:srgbClr val="002060"/>
                </a:solidFill>
              </a:rPr>
              <a:t>και </a:t>
            </a:r>
            <a:r>
              <a:rPr lang="el-GR" sz="2800" b="1" dirty="0" smtClean="0">
                <a:solidFill>
                  <a:srgbClr val="002060"/>
                </a:solidFill>
              </a:rPr>
              <a:t>αντίστροφα.</a:t>
            </a:r>
            <a:endParaRPr lang="el-GR" sz="2800" b="1" dirty="0">
              <a:solidFill>
                <a:srgbClr val="002060"/>
              </a:solidFill>
            </a:endParaRPr>
          </a:p>
          <a:p>
            <a:pPr marL="711200" indent="-711200" algn="just">
              <a:buClr>
                <a:schemeClr val="accent2"/>
              </a:buClr>
              <a:buFont typeface="Wingdings" pitchFamily="2" charset="2"/>
              <a:buAutoNum type="arabicParenR" startAt="3"/>
            </a:pPr>
            <a:endParaRPr lang="el-GR" sz="2800" b="1" dirty="0" smtClean="0">
              <a:solidFill>
                <a:srgbClr val="002060"/>
              </a:solidFill>
            </a:endParaRPr>
          </a:p>
          <a:p>
            <a:pPr marL="711200" indent="-711200" algn="just">
              <a:buClr>
                <a:schemeClr val="accent2"/>
              </a:buClr>
              <a:buFont typeface="+mj-lt"/>
              <a:buAutoNum type="arabicParenR" startAt="3"/>
            </a:pPr>
            <a:r>
              <a:rPr lang="el-GR" sz="2800" b="1" dirty="0" smtClean="0">
                <a:solidFill>
                  <a:srgbClr val="002060"/>
                </a:solidFill>
              </a:rPr>
              <a:t>Το </a:t>
            </a:r>
            <a:r>
              <a:rPr lang="el-GR" sz="2800" b="1" dirty="0">
                <a:solidFill>
                  <a:srgbClr val="002060"/>
                </a:solidFill>
              </a:rPr>
              <a:t>ελάχιστο μέγεθος </a:t>
            </a:r>
            <a:r>
              <a:rPr lang="el-GR" sz="2800" b="1" dirty="0" smtClean="0">
                <a:solidFill>
                  <a:srgbClr val="002060"/>
                </a:solidFill>
              </a:rPr>
              <a:t>των Ιδίων Κεφαλαίων </a:t>
            </a:r>
            <a:r>
              <a:rPr lang="el-GR" sz="2800" b="1" dirty="0">
                <a:solidFill>
                  <a:srgbClr val="002060"/>
                </a:solidFill>
              </a:rPr>
              <a:t>καθορίζεται από τον κανονισμό των ελεγκτικών </a:t>
            </a:r>
            <a:r>
              <a:rPr lang="el-GR" sz="2800" b="1" dirty="0" smtClean="0">
                <a:solidFill>
                  <a:srgbClr val="002060"/>
                </a:solidFill>
              </a:rPr>
              <a:t>αρχών και συγκεκριμένα από την Επιτροπή Βασιλείας ΙΙΙ.</a:t>
            </a:r>
            <a:endParaRPr lang="el-GR" sz="2800" b="1" dirty="0">
              <a:solidFill>
                <a:srgbClr val="002060"/>
              </a:solidFill>
            </a:endParaRPr>
          </a:p>
          <a:p>
            <a:pPr marL="711200" indent="-711200">
              <a:buClr>
                <a:schemeClr val="accent2"/>
              </a:buClr>
              <a:buFont typeface="Wingdings" pitchFamily="2" charset="2"/>
              <a:buNone/>
            </a:pPr>
            <a:endParaRPr lang="el-GR" sz="2400" b="1" dirty="0">
              <a:solidFill>
                <a:schemeClr val="accent2"/>
              </a:solidFill>
            </a:endParaRPr>
          </a:p>
        </p:txBody>
      </p:sp>
      <p:sp>
        <p:nvSpPr>
          <p:cNvPr id="24580" name="Line 4"/>
          <p:cNvSpPr>
            <a:spLocks noChangeShapeType="1"/>
          </p:cNvSpPr>
          <p:nvPr/>
        </p:nvSpPr>
        <p:spPr bwMode="auto">
          <a:xfrm>
            <a:off x="533400" y="2819400"/>
            <a:ext cx="0" cy="0"/>
          </a:xfrm>
          <a:prstGeom prst="line">
            <a:avLst/>
          </a:prstGeom>
          <a:noFill/>
          <a:ln w="9525">
            <a:solidFill>
              <a:schemeClr val="tx1"/>
            </a:solidFill>
            <a:round/>
            <a:headEnd/>
            <a:tailEnd/>
          </a:ln>
          <a:effectLst/>
        </p:spPr>
        <p:txBody>
          <a:bodyPr/>
          <a:lstStyle/>
          <a:p>
            <a:endParaRPr lang="el-GR" dirty="0"/>
          </a:p>
        </p:txBody>
      </p:sp>
      <p:sp>
        <p:nvSpPr>
          <p:cNvPr id="24581" name="Line 5"/>
          <p:cNvSpPr>
            <a:spLocks noChangeShapeType="1"/>
          </p:cNvSpPr>
          <p:nvPr/>
        </p:nvSpPr>
        <p:spPr bwMode="auto">
          <a:xfrm>
            <a:off x="0" y="2667000"/>
            <a:ext cx="0" cy="0"/>
          </a:xfrm>
          <a:prstGeom prst="line">
            <a:avLst/>
          </a:prstGeom>
          <a:noFill/>
          <a:ln w="9525">
            <a:solidFill>
              <a:schemeClr val="tx1"/>
            </a:solidFill>
            <a:round/>
            <a:headEnd/>
            <a:tailEnd/>
          </a:ln>
          <a:effectLst/>
        </p:spPr>
        <p:txBody>
          <a:bodyPr/>
          <a:lstStyle/>
          <a:p>
            <a:endParaRPr lang="el-GR" dirty="0"/>
          </a:p>
        </p:txBody>
      </p:sp>
      <p:sp>
        <p:nvSpPr>
          <p:cNvPr id="24582" name="Line 6"/>
          <p:cNvSpPr>
            <a:spLocks noChangeShapeType="1"/>
          </p:cNvSpPr>
          <p:nvPr/>
        </p:nvSpPr>
        <p:spPr bwMode="auto">
          <a:xfrm>
            <a:off x="4191000" y="2667000"/>
            <a:ext cx="0" cy="0"/>
          </a:xfrm>
          <a:prstGeom prst="line">
            <a:avLst/>
          </a:prstGeom>
          <a:noFill/>
          <a:ln w="9525">
            <a:solidFill>
              <a:schemeClr val="tx1"/>
            </a:solidFill>
            <a:round/>
            <a:headEnd/>
            <a:tailEnd/>
          </a:ln>
          <a:effectLst/>
        </p:spPr>
        <p:txBody>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left)">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wipe(left)">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wipe(left)">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wipe(left)">
                                      <p:cBhvr>
                                        <p:cTn id="27" dur="500"/>
                                        <p:tgtEl>
                                          <p:spTgt spid="2457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4580"/>
                                        </p:tgtEl>
                                        <p:attrNameLst>
                                          <p:attrName>style.visibility</p:attrName>
                                        </p:attrNameLst>
                                      </p:cBhvr>
                                      <p:to>
                                        <p:strVal val="visible"/>
                                      </p:to>
                                    </p:set>
                                    <p:anim calcmode="lin" valueType="num">
                                      <p:cBhvr additive="base">
                                        <p:cTn id="32" dur="500" fill="hold"/>
                                        <p:tgtEl>
                                          <p:spTgt spid="24580"/>
                                        </p:tgtEl>
                                        <p:attrNameLst>
                                          <p:attrName>ppt_x</p:attrName>
                                        </p:attrNameLst>
                                      </p:cBhvr>
                                      <p:tavLst>
                                        <p:tav tm="0">
                                          <p:val>
                                            <p:strVal val="0-#ppt_w/2"/>
                                          </p:val>
                                        </p:tav>
                                        <p:tav tm="100000">
                                          <p:val>
                                            <p:strVal val="#ppt_x"/>
                                          </p:val>
                                        </p:tav>
                                      </p:tavLst>
                                    </p:anim>
                                    <p:anim calcmode="lin" valueType="num">
                                      <p:cBhvr additive="base">
                                        <p:cTn id="33"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4581"/>
                                        </p:tgtEl>
                                        <p:attrNameLst>
                                          <p:attrName>style.visibility</p:attrName>
                                        </p:attrNameLst>
                                      </p:cBhvr>
                                      <p:to>
                                        <p:strVal val="visible"/>
                                      </p:to>
                                    </p:set>
                                    <p:anim calcmode="lin" valueType="num">
                                      <p:cBhvr additive="base">
                                        <p:cTn id="38" dur="500" fill="hold"/>
                                        <p:tgtEl>
                                          <p:spTgt spid="24581"/>
                                        </p:tgtEl>
                                        <p:attrNameLst>
                                          <p:attrName>ppt_x</p:attrName>
                                        </p:attrNameLst>
                                      </p:cBhvr>
                                      <p:tavLst>
                                        <p:tav tm="0">
                                          <p:val>
                                            <p:strVal val="0-#ppt_w/2"/>
                                          </p:val>
                                        </p:tav>
                                        <p:tav tm="100000">
                                          <p:val>
                                            <p:strVal val="#ppt_x"/>
                                          </p:val>
                                        </p:tav>
                                      </p:tavLst>
                                    </p:anim>
                                    <p:anim calcmode="lin" valueType="num">
                                      <p:cBhvr additive="base">
                                        <p:cTn id="39"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24582"/>
                                        </p:tgtEl>
                                        <p:attrNameLst>
                                          <p:attrName>style.visibility</p:attrName>
                                        </p:attrNameLst>
                                      </p:cBhvr>
                                      <p:to>
                                        <p:strVal val="visible"/>
                                      </p:to>
                                    </p:set>
                                    <p:anim calcmode="lin" valueType="num">
                                      <p:cBhvr additive="base">
                                        <p:cTn id="44" dur="500" fill="hold"/>
                                        <p:tgtEl>
                                          <p:spTgt spid="24582"/>
                                        </p:tgtEl>
                                        <p:attrNameLst>
                                          <p:attrName>ppt_x</p:attrName>
                                        </p:attrNameLst>
                                      </p:cBhvr>
                                      <p:tavLst>
                                        <p:tav tm="0">
                                          <p:val>
                                            <p:strVal val="0-#ppt_w/2"/>
                                          </p:val>
                                        </p:tav>
                                        <p:tav tm="100000">
                                          <p:val>
                                            <p:strVal val="#ppt_x"/>
                                          </p:val>
                                        </p:tav>
                                      </p:tavLst>
                                    </p:anim>
                                    <p:anim calcmode="lin" valueType="num">
                                      <p:cBhvr additive="base">
                                        <p:cTn id="45"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5" autoUpdateAnimBg="0"/>
      <p:bldP spid="24580" grpId="0" animBg="1"/>
      <p:bldP spid="24581" grpId="0" animBg="1"/>
      <p:bldP spid="24582" grpId="0" animBg="1"/>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normAutofit fontScale="90000"/>
          </a:bodyPr>
          <a:lstStyle/>
          <a:p>
            <a:r>
              <a:rPr lang="en-US" sz="3400" b="1" dirty="0" smtClean="0">
                <a:solidFill>
                  <a:schemeClr val="tx1"/>
                </a:solidFill>
              </a:rPr>
              <a:t>IV. </a:t>
            </a:r>
            <a:r>
              <a:rPr lang="el-GR" sz="3400" b="1" dirty="0" smtClean="0">
                <a:solidFill>
                  <a:schemeClr val="tx1"/>
                </a:solidFill>
              </a:rPr>
              <a:t>Διαχείριση Κεφαλαιακής Επάρκειας (3)</a:t>
            </a:r>
            <a:endParaRPr lang="el-GR" sz="3400" dirty="0"/>
          </a:p>
        </p:txBody>
      </p:sp>
      <p:sp>
        <p:nvSpPr>
          <p:cNvPr id="3" name="2 - Θέση περιεχομένου"/>
          <p:cNvSpPr>
            <a:spLocks noGrp="1"/>
          </p:cNvSpPr>
          <p:nvPr>
            <p:ph idx="1"/>
          </p:nvPr>
        </p:nvSpPr>
        <p:spPr>
          <a:xfrm>
            <a:off x="0" y="764704"/>
            <a:ext cx="8892480" cy="6093296"/>
          </a:xfrm>
        </p:spPr>
        <p:txBody>
          <a:bodyPr/>
          <a:lstStyle/>
          <a:p>
            <a:pPr marL="711200" indent="-711200" algn="just">
              <a:buClr>
                <a:schemeClr val="accent2"/>
              </a:buClr>
              <a:buNone/>
            </a:pPr>
            <a:r>
              <a:rPr lang="el-GR" b="1" dirty="0" smtClean="0">
                <a:solidFill>
                  <a:srgbClr val="FF0000"/>
                </a:solidFill>
              </a:rPr>
              <a:t>4.   </a:t>
            </a:r>
            <a:r>
              <a:rPr lang="el-GR" b="1" dirty="0" smtClean="0">
                <a:solidFill>
                  <a:srgbClr val="002060"/>
                </a:solidFill>
              </a:rPr>
              <a:t>Διαχείριση κεφαλαίου: π.χ. μια σημαντική αύξηση ζημιών από χορηγήσεις </a:t>
            </a:r>
            <a:r>
              <a:rPr lang="el-GR" b="1" dirty="0" smtClean="0">
                <a:solidFill>
                  <a:srgbClr val="002060"/>
                </a:solidFill>
                <a:cs typeface="Times New Roman" pitchFamily="18" charset="0"/>
              </a:rPr>
              <a:t>→ ↓ </a:t>
            </a:r>
            <a:r>
              <a:rPr lang="el-GR" b="1" dirty="0" smtClean="0">
                <a:solidFill>
                  <a:srgbClr val="002060"/>
                </a:solidFill>
              </a:rPr>
              <a:t>Ιδίων Κεφαλαίων, η τράπεζα έχει τρεις επιλογές:</a:t>
            </a:r>
          </a:p>
          <a:p>
            <a:pPr marL="711200" indent="-711200" algn="just">
              <a:buClr>
                <a:schemeClr val="accent2"/>
              </a:buClr>
              <a:buFont typeface="+mj-lt"/>
              <a:buAutoNum type="romanLcPeriod"/>
            </a:pPr>
            <a:r>
              <a:rPr lang="el-GR" b="1" dirty="0" smtClean="0">
                <a:solidFill>
                  <a:srgbClr val="002060"/>
                </a:solidFill>
              </a:rPr>
              <a:t>Αύξηση μετοχικού κεφαλαίου με έκδοση νέων μετοχών. </a:t>
            </a:r>
          </a:p>
          <a:p>
            <a:pPr marL="711200" indent="-711200" algn="just">
              <a:buClr>
                <a:schemeClr val="accent2"/>
              </a:buClr>
              <a:buFont typeface="+mj-lt"/>
              <a:buAutoNum type="romanLcPeriod"/>
            </a:pPr>
            <a:r>
              <a:rPr lang="el-GR" b="1" dirty="0" smtClean="0">
                <a:solidFill>
                  <a:srgbClr val="002060"/>
                </a:solidFill>
              </a:rPr>
              <a:t>Αύξηση του μετοχικού κεφαλαίου αυξάνοντας τα αδιανέμητα κέρδη και μειώνοντας τη διάθεση κερδών (μέρισμα). </a:t>
            </a:r>
          </a:p>
          <a:p>
            <a:pPr marL="711200" indent="-711200" algn="just">
              <a:buClr>
                <a:schemeClr val="accent2"/>
              </a:buClr>
              <a:buFont typeface="+mj-lt"/>
              <a:buAutoNum type="romanLcPeriod"/>
            </a:pPr>
            <a:r>
              <a:rPr lang="el-GR" b="1" dirty="0" smtClean="0">
                <a:solidFill>
                  <a:srgbClr val="002060"/>
                </a:solidFill>
              </a:rPr>
              <a:t>Μείωση των χορηγήσεων (τιτλοποίηση χρέους) και συνεπώς, μείωση του μεγέθους της τράπεζας. </a:t>
            </a:r>
          </a:p>
          <a:p>
            <a:endParaRPr lang="el-GR" dirty="0"/>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74638"/>
            <a:ext cx="9144000" cy="1143000"/>
          </a:xfrm>
        </p:spPr>
        <p:txBody>
          <a:bodyPr/>
          <a:lstStyle/>
          <a:p>
            <a:pPr eaLnBrk="1" hangingPunct="1"/>
            <a:r>
              <a:rPr lang="el-GR" b="1" dirty="0" smtClean="0"/>
              <a:t>Απλός Ισολογισμός</a:t>
            </a:r>
          </a:p>
        </p:txBody>
      </p:sp>
      <p:sp>
        <p:nvSpPr>
          <p:cNvPr id="5123" name="Rectangle 4"/>
          <p:cNvSpPr>
            <a:spLocks noGrp="1" noChangeArrowheads="1"/>
          </p:cNvSpPr>
          <p:nvPr>
            <p:ph type="body" idx="1"/>
          </p:nvPr>
        </p:nvSpPr>
        <p:spPr>
          <a:xfrm>
            <a:off x="0" y="1484313"/>
            <a:ext cx="9144000" cy="5373687"/>
          </a:xfrm>
          <a:noFill/>
        </p:spPr>
        <p:txBody>
          <a:bodyPr/>
          <a:lstStyle/>
          <a:p>
            <a:pPr eaLnBrk="1" hangingPunct="1">
              <a:lnSpc>
                <a:spcPct val="80000"/>
              </a:lnSpc>
              <a:buFontTx/>
              <a:buNone/>
            </a:pPr>
            <a:r>
              <a:rPr lang="el-GR" sz="2000" i="1" dirty="0" smtClean="0"/>
              <a:t>	</a:t>
            </a:r>
            <a:r>
              <a:rPr lang="en-GB" sz="2000" i="1" dirty="0" smtClean="0"/>
              <a:t>		Assets			</a:t>
            </a:r>
            <a:r>
              <a:rPr lang="el-GR" sz="2000" i="1" dirty="0" smtClean="0"/>
              <a:t>	</a:t>
            </a:r>
            <a:r>
              <a:rPr lang="en-GB" sz="2000" i="1" dirty="0" smtClean="0"/>
              <a:t>Liabilities</a:t>
            </a:r>
          </a:p>
          <a:p>
            <a:pPr eaLnBrk="1" hangingPunct="1">
              <a:lnSpc>
                <a:spcPct val="80000"/>
              </a:lnSpc>
            </a:pPr>
            <a:endParaRPr lang="en-GB" sz="2000" dirty="0" smtClean="0"/>
          </a:p>
          <a:p>
            <a:pPr eaLnBrk="1" hangingPunct="1">
              <a:lnSpc>
                <a:spcPct val="80000"/>
              </a:lnSpc>
            </a:pPr>
            <a:r>
              <a:rPr lang="el-GR" sz="2000" dirty="0" smtClean="0"/>
              <a:t>Ρευστά</a:t>
            </a:r>
            <a:r>
              <a:rPr lang="en-GB" sz="2000" dirty="0" smtClean="0"/>
              <a:t>			  10	</a:t>
            </a:r>
            <a:r>
              <a:rPr lang="el-GR" sz="2000" dirty="0" smtClean="0"/>
              <a:t>Καταθέσεις Όψεως		40</a:t>
            </a:r>
          </a:p>
          <a:p>
            <a:pPr eaLnBrk="1" hangingPunct="1">
              <a:lnSpc>
                <a:spcPct val="80000"/>
              </a:lnSpc>
            </a:pPr>
            <a:r>
              <a:rPr lang="el-GR" sz="2000" dirty="0" smtClean="0"/>
              <a:t>Καταθέσεις στην ΚΤ	      </a:t>
            </a:r>
            <a:r>
              <a:rPr lang="en-GB" sz="2000" dirty="0" smtClean="0"/>
              <a:t>        </a:t>
            </a:r>
            <a:r>
              <a:rPr lang="el-GR" sz="2000" dirty="0" smtClean="0"/>
              <a:t>   </a:t>
            </a:r>
            <a:r>
              <a:rPr lang="en-GB" sz="2000" dirty="0" smtClean="0"/>
              <a:t>5	</a:t>
            </a:r>
            <a:r>
              <a:rPr lang="el-GR" sz="2000" dirty="0" smtClean="0"/>
              <a:t>Καταθέσεις Ταμιευτηρίου	30</a:t>
            </a:r>
            <a:endParaRPr lang="en-GB" sz="2000" dirty="0" smtClean="0"/>
          </a:p>
          <a:p>
            <a:pPr eaLnBrk="1" hangingPunct="1">
              <a:lnSpc>
                <a:spcPct val="80000"/>
              </a:lnSpc>
            </a:pPr>
            <a:r>
              <a:rPr lang="el-GR" sz="2000" dirty="0" smtClean="0"/>
              <a:t>Δάνεια αγοράς χρήματος</a:t>
            </a:r>
            <a:r>
              <a:rPr lang="en-GB" sz="2000" dirty="0" smtClean="0"/>
              <a:t>	  20	</a:t>
            </a:r>
            <a:r>
              <a:rPr lang="el-GR" sz="2000" dirty="0" smtClean="0"/>
              <a:t>Καταθέσεις Προθεσμίας		20</a:t>
            </a:r>
            <a:endParaRPr lang="en-GB" sz="2000" dirty="0" smtClean="0"/>
          </a:p>
          <a:p>
            <a:pPr eaLnBrk="1" hangingPunct="1">
              <a:lnSpc>
                <a:spcPct val="80000"/>
              </a:lnSpc>
            </a:pPr>
            <a:r>
              <a:rPr lang="el-GR" sz="2000" dirty="0" smtClean="0"/>
              <a:t>Επενδύσεις</a:t>
            </a:r>
            <a:r>
              <a:rPr lang="en-GB" sz="2000" dirty="0" smtClean="0"/>
              <a:t>		      </a:t>
            </a:r>
            <a:r>
              <a:rPr lang="el-GR" sz="2000" dirty="0" smtClean="0"/>
              <a:t>        </a:t>
            </a:r>
            <a:r>
              <a:rPr lang="en-GB" sz="2000" dirty="0" smtClean="0"/>
              <a:t> 20</a:t>
            </a:r>
          </a:p>
          <a:p>
            <a:pPr eaLnBrk="1" hangingPunct="1">
              <a:lnSpc>
                <a:spcPct val="80000"/>
              </a:lnSpc>
            </a:pPr>
            <a:r>
              <a:rPr lang="el-GR" sz="2000" dirty="0" smtClean="0"/>
              <a:t>Δάνεια	</a:t>
            </a:r>
            <a:r>
              <a:rPr lang="en-GB" sz="2000" dirty="0" smtClean="0"/>
              <a:t>		  40	</a:t>
            </a:r>
            <a:r>
              <a:rPr lang="el-GR" sz="2000" dirty="0" smtClean="0"/>
              <a:t>Ίδια Κεφάλαια			</a:t>
            </a:r>
            <a:r>
              <a:rPr lang="en-GB" sz="2000" dirty="0" smtClean="0"/>
              <a:t>10</a:t>
            </a:r>
          </a:p>
          <a:p>
            <a:pPr eaLnBrk="1" hangingPunct="1">
              <a:lnSpc>
                <a:spcPct val="80000"/>
              </a:lnSpc>
            </a:pPr>
            <a:r>
              <a:rPr lang="el-GR" sz="2000" dirty="0" smtClean="0"/>
              <a:t>Υποσχετικές και μετοχές</a:t>
            </a:r>
            <a:r>
              <a:rPr lang="en-GB" sz="2000" dirty="0" smtClean="0"/>
              <a:t>          </a:t>
            </a:r>
            <a:r>
              <a:rPr lang="el-GR" sz="2000" dirty="0" smtClean="0"/>
              <a:t>  </a:t>
            </a:r>
            <a:r>
              <a:rPr lang="en-GB" sz="2000" dirty="0" smtClean="0"/>
              <a:t>5</a:t>
            </a:r>
          </a:p>
          <a:p>
            <a:pPr eaLnBrk="1" hangingPunct="1">
              <a:lnSpc>
                <a:spcPct val="80000"/>
              </a:lnSpc>
            </a:pPr>
            <a:endParaRPr lang="en-GB" sz="2000" dirty="0" smtClean="0"/>
          </a:p>
          <a:p>
            <a:pPr eaLnBrk="1" hangingPunct="1">
              <a:lnSpc>
                <a:spcPct val="80000"/>
              </a:lnSpc>
              <a:buFontTx/>
              <a:buNone/>
            </a:pPr>
            <a:r>
              <a:rPr lang="en-GB" sz="2000" dirty="0" smtClean="0"/>
              <a:t>	</a:t>
            </a:r>
            <a:r>
              <a:rPr lang="el-GR" sz="2000" dirty="0" smtClean="0"/>
              <a:t>ΣΥΝΟΛΟ ΕΝΕΡΓΗΤΙΚΟΥ	</a:t>
            </a:r>
            <a:r>
              <a:rPr lang="en-GB" sz="2000" dirty="0" smtClean="0"/>
              <a:t>100</a:t>
            </a:r>
            <a:r>
              <a:rPr lang="el-GR" sz="2000" dirty="0" smtClean="0"/>
              <a:t>       ΣΥΝΟΛΟ ΠΑΘΗΤΙΚΟΥ</a:t>
            </a:r>
            <a:r>
              <a:rPr lang="en-GB" sz="2000" dirty="0" smtClean="0"/>
              <a:t>	</a:t>
            </a:r>
            <a:r>
              <a:rPr lang="el-GR" sz="2000" dirty="0" smtClean="0"/>
              <a:t>           </a:t>
            </a:r>
            <a:r>
              <a:rPr lang="en-GB" sz="2000" dirty="0" smtClean="0"/>
              <a:t>100</a:t>
            </a:r>
          </a:p>
          <a:p>
            <a:pPr eaLnBrk="1" hangingPunct="1">
              <a:lnSpc>
                <a:spcPct val="80000"/>
              </a:lnSpc>
            </a:pPr>
            <a:endParaRPr lang="en-GB" sz="2000" dirty="0" smtClean="0"/>
          </a:p>
          <a:p>
            <a:pPr eaLnBrk="1" hangingPunct="1">
              <a:lnSpc>
                <a:spcPct val="80000"/>
              </a:lnSpc>
              <a:buFontTx/>
              <a:buNone/>
            </a:pPr>
            <a:endParaRPr lang="en-US" sz="2000" dirty="0" smtClean="0"/>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4638"/>
            <a:ext cx="9144000" cy="778098"/>
          </a:xfrm>
        </p:spPr>
        <p:txBody>
          <a:bodyPr/>
          <a:lstStyle/>
          <a:p>
            <a:pPr eaLnBrk="1" hangingPunct="1"/>
            <a:r>
              <a:rPr lang="el-GR" b="1" dirty="0" smtClean="0"/>
              <a:t>Κεφάλαια και διαθέσιμα</a:t>
            </a:r>
          </a:p>
        </p:txBody>
      </p:sp>
      <p:sp>
        <p:nvSpPr>
          <p:cNvPr id="8195" name="Rectangle 3"/>
          <p:cNvSpPr>
            <a:spLocks noGrp="1" noChangeArrowheads="1"/>
          </p:cNvSpPr>
          <p:nvPr>
            <p:ph type="body" idx="1"/>
          </p:nvPr>
        </p:nvSpPr>
        <p:spPr>
          <a:xfrm>
            <a:off x="0" y="1124744"/>
            <a:ext cx="9144000" cy="5733256"/>
          </a:xfrm>
        </p:spPr>
        <p:txBody>
          <a:bodyPr/>
          <a:lstStyle/>
          <a:p>
            <a:pPr algn="just" eaLnBrk="1" hangingPunct="1">
              <a:lnSpc>
                <a:spcPct val="80000"/>
              </a:lnSpc>
            </a:pPr>
            <a:r>
              <a:rPr lang="el-GR" sz="2800" dirty="0" smtClean="0"/>
              <a:t>Αυτά δεν είναι εκροές με την αυστηρή έννοια του όρου</a:t>
            </a:r>
          </a:p>
          <a:p>
            <a:pPr algn="just" eaLnBrk="1" hangingPunct="1">
              <a:lnSpc>
                <a:spcPct val="80000"/>
              </a:lnSpc>
            </a:pPr>
            <a:r>
              <a:rPr lang="el-GR" sz="2800" dirty="0" smtClean="0"/>
              <a:t>Είναι κεφάλαια των μετόχων συν τα συσσωρευμένα κέρδη. Πολλές φορές αναφέρονται και ως ίδια κεφάλαια </a:t>
            </a:r>
            <a:r>
              <a:rPr lang="en-US" sz="2800" dirty="0" smtClean="0"/>
              <a:t>(equity).</a:t>
            </a:r>
          </a:p>
          <a:p>
            <a:pPr algn="just" eaLnBrk="1" hangingPunct="1">
              <a:lnSpc>
                <a:spcPct val="80000"/>
              </a:lnSpc>
            </a:pPr>
            <a:r>
              <a:rPr lang="el-GR" sz="2800" dirty="0" smtClean="0"/>
              <a:t>Τα ίδια κεφάλαια προκαλούν ουσιαστικά τον ισοσκελισμό του ενεργητικού και του παθητικού, άρα καταδεικνύουν το κατά πόσο το ενεργητικό υπερβαίνει το παθητικό</a:t>
            </a:r>
            <a:r>
              <a:rPr lang="en-US" sz="2800" dirty="0" smtClean="0"/>
              <a:t>.</a:t>
            </a:r>
            <a:endParaRPr lang="el-GR" sz="2800" dirty="0" smtClean="0"/>
          </a:p>
          <a:p>
            <a:pPr algn="just" eaLnBrk="1" hangingPunct="1">
              <a:lnSpc>
                <a:spcPct val="80000"/>
              </a:lnSpc>
            </a:pPr>
            <a:r>
              <a:rPr lang="el-GR" sz="2800" dirty="0" smtClean="0"/>
              <a:t>Με άλλα λόγια δείχνουν την καθαρή αξία της επιχείρησης</a:t>
            </a:r>
            <a:r>
              <a:rPr lang="en-US" sz="2800" dirty="0" smtClean="0"/>
              <a:t>.</a:t>
            </a:r>
            <a:endParaRPr lang="el-GR" sz="2800" dirty="0" smtClean="0"/>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74638"/>
            <a:ext cx="9144000" cy="1143000"/>
          </a:xfrm>
        </p:spPr>
        <p:txBody>
          <a:bodyPr/>
          <a:lstStyle/>
          <a:p>
            <a:pPr eaLnBrk="1" hangingPunct="1"/>
            <a:r>
              <a:rPr lang="el-GR" sz="2800" b="1" dirty="0" smtClean="0"/>
              <a:t>Η αύξηση του δανεισμού που οδηγείται από αύξηση των καταθέσεων αυξάνουν τον όγκο του ισολογισμού</a:t>
            </a:r>
          </a:p>
        </p:txBody>
      </p:sp>
      <p:sp>
        <p:nvSpPr>
          <p:cNvPr id="9219" name="Rectangle 3"/>
          <p:cNvSpPr>
            <a:spLocks noGrp="1" noChangeArrowheads="1"/>
          </p:cNvSpPr>
          <p:nvPr>
            <p:ph type="body" idx="1"/>
          </p:nvPr>
        </p:nvSpPr>
        <p:spPr>
          <a:xfrm>
            <a:off x="0" y="1600200"/>
            <a:ext cx="9144000" cy="5257800"/>
          </a:xfrm>
        </p:spPr>
        <p:txBody>
          <a:bodyPr/>
          <a:lstStyle/>
          <a:p>
            <a:pPr marL="609600" indent="-609600" algn="just" eaLnBrk="1" hangingPunct="1">
              <a:lnSpc>
                <a:spcPct val="80000"/>
              </a:lnSpc>
            </a:pPr>
            <a:r>
              <a:rPr lang="el-GR" sz="2800" dirty="0" smtClean="0"/>
              <a:t>Παράδειγμα: Έστω ότι μια τράπεζα αποφασίζει να αυξήσει το δανεισμό της κατά 10 χρηματικές μονάδες. Όταν το δάνειο εκτελείται συμβαίνουν τα εξής</a:t>
            </a:r>
          </a:p>
          <a:p>
            <a:pPr marL="609600" indent="-609600" algn="just" eaLnBrk="1" hangingPunct="1">
              <a:lnSpc>
                <a:spcPct val="80000"/>
              </a:lnSpc>
              <a:buFontTx/>
              <a:buAutoNum type="arabicPeriod"/>
            </a:pPr>
            <a:r>
              <a:rPr lang="el-GR" sz="2800" dirty="0" smtClean="0"/>
              <a:t>Τα δάνεια αυξάνονται κατά 10</a:t>
            </a:r>
          </a:p>
          <a:p>
            <a:pPr marL="609600" indent="-609600" algn="just" eaLnBrk="1" hangingPunct="1">
              <a:lnSpc>
                <a:spcPct val="80000"/>
              </a:lnSpc>
              <a:buFontTx/>
              <a:buAutoNum type="arabicPeriod"/>
            </a:pPr>
            <a:r>
              <a:rPr lang="el-GR" sz="2800" dirty="0" smtClean="0"/>
              <a:t>Οι καταθέσεις αυξάνονται κατά 10. Γιατί;</a:t>
            </a:r>
          </a:p>
          <a:p>
            <a:pPr marL="609600" indent="-609600" algn="just" eaLnBrk="1" hangingPunct="1">
              <a:lnSpc>
                <a:spcPct val="80000"/>
              </a:lnSpc>
              <a:buFontTx/>
              <a:buNone/>
            </a:pPr>
            <a:endParaRPr lang="el-GR" sz="2800" dirty="0" smtClean="0"/>
          </a:p>
          <a:p>
            <a:pPr marL="609600" indent="-609600" algn="just" eaLnBrk="1" hangingPunct="1">
              <a:lnSpc>
                <a:spcPct val="80000"/>
              </a:lnSpc>
            </a:pPr>
            <a:r>
              <a:rPr lang="el-GR" sz="2800" dirty="0" smtClean="0"/>
              <a:t>Το δάνειο εκτελείται μόνον όταν η τράπεζα αντλήσει αυτά τα κεφάλαια, πχ από καταθέτες, συνεπώς αυξάνεται η στιγμιαία αξία τόσο του ενεργητικού όσο και του παθητικού</a:t>
            </a:r>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b="1" dirty="0" smtClean="0"/>
              <a:t>Βασικοί δείκτες</a:t>
            </a:r>
          </a:p>
        </p:txBody>
      </p:sp>
      <p:sp>
        <p:nvSpPr>
          <p:cNvPr id="10243" name="Rectangle 3"/>
          <p:cNvSpPr>
            <a:spLocks noGrp="1" noChangeArrowheads="1"/>
          </p:cNvSpPr>
          <p:nvPr>
            <p:ph type="body" idx="1"/>
          </p:nvPr>
        </p:nvSpPr>
        <p:spPr>
          <a:xfrm>
            <a:off x="0" y="1600200"/>
            <a:ext cx="9144000" cy="5257800"/>
          </a:xfrm>
        </p:spPr>
        <p:txBody>
          <a:bodyPr/>
          <a:lstStyle/>
          <a:p>
            <a:pPr algn="just" eaLnBrk="1" hangingPunct="1"/>
            <a:r>
              <a:rPr lang="el-GR" dirty="0" smtClean="0"/>
              <a:t>Όπως κάθε επιχείρηση έτσι και οι διαμεσολαβητές οφείλουν να εκπληρώνουν τις υποχρεώσεις τους όταν αυτές λήγουν.</a:t>
            </a:r>
          </a:p>
          <a:p>
            <a:pPr algn="just" eaLnBrk="1" hangingPunct="1"/>
            <a:r>
              <a:rPr lang="el-GR" dirty="0" smtClean="0"/>
              <a:t>Συνεπώς οφείλουν να διατηρούν στο ενεργητικό τους ρευστά διαθέσιμα.</a:t>
            </a:r>
          </a:p>
          <a:p>
            <a:pPr algn="just" eaLnBrk="1" hangingPunct="1"/>
            <a:r>
              <a:rPr lang="el-GR" dirty="0" smtClean="0"/>
              <a:t>Τα πλέον ρευστά του στοιχεία του ισολογισμού είναι τα ρευστά διαθέσιμα και οι καταθέσεις στην Κεντρική Τράπεζα.</a:t>
            </a:r>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b="1" dirty="0" smtClean="0"/>
              <a:t>Δείκτες Ρευστότητας (1)</a:t>
            </a:r>
          </a:p>
        </p:txBody>
      </p:sp>
      <p:sp>
        <p:nvSpPr>
          <p:cNvPr id="11267" name="Rectangle 3"/>
          <p:cNvSpPr>
            <a:spLocks noGrp="1" noChangeArrowheads="1"/>
          </p:cNvSpPr>
          <p:nvPr>
            <p:ph type="body" idx="1"/>
          </p:nvPr>
        </p:nvSpPr>
        <p:spPr>
          <a:xfrm>
            <a:off x="0" y="1600200"/>
            <a:ext cx="9144000" cy="5257800"/>
          </a:xfrm>
        </p:spPr>
        <p:txBody>
          <a:bodyPr/>
          <a:lstStyle/>
          <a:p>
            <a:pPr algn="just" eaLnBrk="1" hangingPunct="1"/>
            <a:r>
              <a:rPr lang="el-GR" dirty="0" smtClean="0"/>
              <a:t>Στον ισολογισμό μας, οι ρευστές εισροές είναι 10+5=15. Είναι αυτό το ποσό μεγάλο ή μικρό;</a:t>
            </a:r>
          </a:p>
          <a:p>
            <a:pPr algn="just" eaLnBrk="1" hangingPunct="1"/>
            <a:r>
              <a:rPr lang="el-GR" dirty="0" smtClean="0"/>
              <a:t>Οι καταθέσεις είναι 40+30+20=90</a:t>
            </a:r>
          </a:p>
          <a:p>
            <a:pPr algn="just" eaLnBrk="1" hangingPunct="1"/>
            <a:r>
              <a:rPr lang="el-GR" dirty="0" smtClean="0"/>
              <a:t>Μπορούμε να εξάγουμε τη ρευστότητα ως το ποσοστό των ρευστών διαθεσίμων προς τις υποχρεώσεις της τράπεζας</a:t>
            </a:r>
          </a:p>
          <a:p>
            <a:pPr algn="just" eaLnBrk="1" hangingPunct="1"/>
            <a:r>
              <a:rPr lang="el-GR" dirty="0" smtClean="0"/>
              <a:t>Άρα έχουμε: ΔΡ = (15/90)*100 = 16,7%</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lstStyle/>
          <a:p>
            <a:r>
              <a:rPr lang="el-GR" sz="3600" b="1" dirty="0" smtClean="0"/>
              <a:t>Τρόποι Επίτευξης Στόχων των Τραπεζών (2)</a:t>
            </a:r>
            <a:endParaRPr lang="el-GR" sz="3600" dirty="0"/>
          </a:p>
        </p:txBody>
      </p:sp>
      <p:sp>
        <p:nvSpPr>
          <p:cNvPr id="3" name="2 - Θέση περιεχομένου"/>
          <p:cNvSpPr>
            <a:spLocks noGrp="1"/>
          </p:cNvSpPr>
          <p:nvPr>
            <p:ph idx="1"/>
          </p:nvPr>
        </p:nvSpPr>
        <p:spPr>
          <a:xfrm>
            <a:off x="0" y="1340768"/>
            <a:ext cx="9144000" cy="5517232"/>
          </a:xfrm>
        </p:spPr>
        <p:txBody>
          <a:bodyPr/>
          <a:lstStyle/>
          <a:p>
            <a:pPr lvl="1">
              <a:buNone/>
            </a:pPr>
            <a:r>
              <a:rPr lang="el-GR" b="1" dirty="0" smtClean="0">
                <a:solidFill>
                  <a:srgbClr val="FF0000"/>
                </a:solidFill>
              </a:rPr>
              <a:t>1. Βραχυπρόθεσμες πηγές κεφαλαίου</a:t>
            </a:r>
          </a:p>
          <a:p>
            <a:pPr lvl="1"/>
            <a:r>
              <a:rPr lang="el-GR" dirty="0" smtClean="0"/>
              <a:t>Επιταγές αποδοχής τράπεζας (</a:t>
            </a:r>
            <a:r>
              <a:rPr lang="en-US" dirty="0" smtClean="0"/>
              <a:t>bankers acceptances)</a:t>
            </a:r>
          </a:p>
          <a:p>
            <a:pPr lvl="1"/>
            <a:r>
              <a:rPr lang="el-GR" dirty="0" smtClean="0"/>
              <a:t>Δάνεια με ενέχυρο αξιόγραφα</a:t>
            </a:r>
          </a:p>
          <a:p>
            <a:pPr lvl="1"/>
            <a:r>
              <a:rPr lang="el-GR" dirty="0" smtClean="0"/>
              <a:t>Δάνεια με ενέχυρο απαιτήσεις</a:t>
            </a:r>
          </a:p>
          <a:p>
            <a:pPr lvl="1"/>
            <a:r>
              <a:rPr lang="el-GR" dirty="0" smtClean="0"/>
              <a:t>Δάνεια με ενέχυρο τα αποθέματα</a:t>
            </a:r>
          </a:p>
          <a:p>
            <a:pPr lvl="1"/>
            <a:r>
              <a:rPr lang="el-GR" dirty="0" smtClean="0"/>
              <a:t>Δάνεια με ενέχυρο παρακαταθήκη αποθεμάτων</a:t>
            </a:r>
          </a:p>
          <a:p>
            <a:pPr lvl="1"/>
            <a:r>
              <a:rPr lang="el-GR" dirty="0" smtClean="0"/>
              <a:t>Δάνεια με ενέχυρο φορτωτική</a:t>
            </a:r>
          </a:p>
          <a:p>
            <a:pPr lvl="1"/>
            <a:r>
              <a:rPr lang="el-GR" dirty="0" smtClean="0"/>
              <a:t>Πώληση απαιτήσεων (</a:t>
            </a:r>
            <a:r>
              <a:rPr lang="en-US" dirty="0" smtClean="0"/>
              <a:t>factoring)</a:t>
            </a:r>
            <a:r>
              <a:rPr lang="el-GR" dirty="0" smtClean="0"/>
              <a:t> </a:t>
            </a:r>
          </a:p>
          <a:p>
            <a:endParaRPr lang="el-GR" dirty="0"/>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74638"/>
            <a:ext cx="9144000" cy="562074"/>
          </a:xfrm>
        </p:spPr>
        <p:txBody>
          <a:bodyPr>
            <a:normAutofit fontScale="90000"/>
          </a:bodyPr>
          <a:lstStyle/>
          <a:p>
            <a:pPr eaLnBrk="1" hangingPunct="1"/>
            <a:r>
              <a:rPr lang="el-GR" b="1" dirty="0" smtClean="0"/>
              <a:t>Δείκτες ρευστότητας (2)</a:t>
            </a:r>
          </a:p>
        </p:txBody>
      </p:sp>
      <p:sp>
        <p:nvSpPr>
          <p:cNvPr id="12291" name="Rectangle 3"/>
          <p:cNvSpPr>
            <a:spLocks noGrp="1" noChangeArrowheads="1"/>
          </p:cNvSpPr>
          <p:nvPr>
            <p:ph type="body" idx="1"/>
          </p:nvPr>
        </p:nvSpPr>
        <p:spPr>
          <a:xfrm>
            <a:off x="0" y="980728"/>
            <a:ext cx="9144000" cy="5877272"/>
          </a:xfrm>
        </p:spPr>
        <p:txBody>
          <a:bodyPr/>
          <a:lstStyle/>
          <a:p>
            <a:pPr algn="just" eaLnBrk="1" hangingPunct="1"/>
            <a:r>
              <a:rPr lang="el-GR" sz="2800" dirty="0" smtClean="0"/>
              <a:t>Ένας άλλος δείκτης θα μπορούσε να δείχνει το ποσοστό των ρευστών εισροών προς το σύνολο των εισροών (δείκτης άμεσης ρευστότητας).</a:t>
            </a:r>
          </a:p>
          <a:p>
            <a:pPr algn="just" eaLnBrk="1" hangingPunct="1"/>
            <a:r>
              <a:rPr lang="el-GR" sz="2800" dirty="0" smtClean="0"/>
              <a:t>Άρα έχουμε ΔΑΡ = [(10+5)/(100)]*100 = 15%.</a:t>
            </a:r>
          </a:p>
          <a:p>
            <a:pPr algn="just" eaLnBrk="1" hangingPunct="1"/>
            <a:r>
              <a:rPr lang="el-GR" sz="2800" dirty="0" smtClean="0"/>
              <a:t>Υπάρχουν και άλλοι δείκτες όπως ο δείκτης δανείων/καταθέσεων (δείκτης δανείων προς καταθέσεις) κ.λ.π.</a:t>
            </a:r>
          </a:p>
          <a:p>
            <a:pPr algn="just" eaLnBrk="1" hangingPunct="1"/>
            <a:r>
              <a:rPr lang="el-GR" sz="2800" dirty="0" smtClean="0"/>
              <a:t>ΔΔΚ = (85/90) * 100 = 94,44%</a:t>
            </a:r>
          </a:p>
          <a:p>
            <a:pPr algn="just" eaLnBrk="1" hangingPunct="1"/>
            <a:endParaRPr lang="el-GR" sz="2800" dirty="0" smtClean="0"/>
          </a:p>
          <a:p>
            <a:pPr algn="just" eaLnBrk="1" hangingPunct="1"/>
            <a:r>
              <a:rPr lang="el-GR" sz="2800" dirty="0" smtClean="0"/>
              <a:t>Ο καλύτερος δείκτης είναι κάθε φορά αυτός που μας ενημερώνει για το συγκεκριμένο τμήμα του ισολογισμού που αφορά την ανάλυσή μας.  </a:t>
            </a:r>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ΒΙΒΛΙΟΓΡΑΦΙΑ [1]</a:t>
            </a:r>
            <a:endParaRPr lang="el-GR" b="1" dirty="0"/>
          </a:p>
        </p:txBody>
      </p:sp>
      <p:sp>
        <p:nvSpPr>
          <p:cNvPr id="3" name="2 - Θέση περιεχομένου"/>
          <p:cNvSpPr>
            <a:spLocks noGrp="1"/>
          </p:cNvSpPr>
          <p:nvPr>
            <p:ph idx="1"/>
          </p:nvPr>
        </p:nvSpPr>
        <p:spPr>
          <a:xfrm>
            <a:off x="323528" y="1600200"/>
            <a:ext cx="8568952" cy="4525963"/>
          </a:xfrm>
        </p:spPr>
        <p:txBody>
          <a:bodyPr/>
          <a:lstStyle/>
          <a:p>
            <a:pPr algn="just"/>
            <a:r>
              <a:rPr lang="el-GR" altLang="el-GR" sz="2400" dirty="0" smtClean="0"/>
              <a:t>ΤΡΑΠΕΖΙΚΗ ΛΟΓΙΣΤΙΚΗ &amp; ΧΡΗΜΑΤΟΟΙΚΟΝΟΜΙΚΑ ΜΕΣΑ (2016) Γ.Ν. ΚΟΝΤΟΣ</a:t>
            </a:r>
          </a:p>
          <a:p>
            <a:pPr algn="just"/>
            <a:r>
              <a:rPr lang="el-GR" altLang="el-GR" sz="2400" dirty="0" smtClean="0"/>
              <a:t>ΛΟΓΙΣΤΙΚΗ ΤΡΑΠΕΖΩΝ &amp; ΕΤΑΙΡΕΙΩΝ </a:t>
            </a:r>
            <a:r>
              <a:rPr lang="en-US" altLang="el-GR" sz="2400" dirty="0" smtClean="0"/>
              <a:t>LEASING &amp; FACTORING (2010) B</a:t>
            </a:r>
            <a:r>
              <a:rPr lang="el-GR" altLang="el-GR" sz="2400" dirty="0" smtClean="0"/>
              <a:t>΄ ΕΚΔΟΣΗ ΚΟΝΤΟΣ ΓΕΩΡΓΙΟΣ</a:t>
            </a:r>
          </a:p>
          <a:p>
            <a:pPr>
              <a:lnSpc>
                <a:spcPct val="90000"/>
              </a:lnSpc>
              <a:defRPr/>
            </a:pPr>
            <a:r>
              <a:rPr lang="el-GR" sz="2400" kern="0" dirty="0" smtClean="0"/>
              <a:t>ΕΙΔΙΚΕΣ- ΚΛΑΔΙΚΕΣ ΛΟΓΙΣΤΙΚΕΣ (2013) ΔΙΑΚΟΜΙΧΑΛΗΣ ΜΙΧΑΛΗΣ, ΜΑΝΔΗΛΑΣ ΑΘΑΝΑΣΙΟΣ, ΚΕΛΕΤΖΗΣ ΣΥΜΕΩΝ ΕΚΔΟΣΕΙΣ ΣΤΑΜΟΥΛΗ, 2013,   </a:t>
            </a:r>
            <a:r>
              <a:rPr lang="en-US" sz="2400" kern="0" dirty="0" smtClean="0"/>
              <a:t>ISBN: </a:t>
            </a:r>
            <a:r>
              <a:rPr lang="el-GR" sz="2400" kern="0" dirty="0" smtClean="0"/>
              <a:t>9789603519201</a:t>
            </a:r>
          </a:p>
          <a:p>
            <a:pPr>
              <a:lnSpc>
                <a:spcPct val="90000"/>
              </a:lnSpc>
              <a:defRPr/>
            </a:pPr>
            <a:r>
              <a:rPr lang="el-GR" sz="2400" b="1" kern="0" dirty="0" smtClean="0"/>
              <a:t>                                            </a:t>
            </a:r>
          </a:p>
          <a:p>
            <a:pPr algn="just"/>
            <a:endParaRPr lang="el-GR" sz="2400" b="1" kern="0" dirty="0" smtClean="0"/>
          </a:p>
          <a:p>
            <a:pPr algn="just"/>
            <a:endParaRPr lang="el-GR" altLang="el-GR" sz="2400" dirty="0" smtClean="0">
              <a:solidFill>
                <a:srgbClr val="800000"/>
              </a:solidFill>
            </a:endParaRPr>
          </a:p>
          <a:p>
            <a:pPr algn="just"/>
            <a:endParaRPr lang="el-GR" altLang="el-GR" sz="2400" dirty="0" smtClean="0">
              <a:solidFill>
                <a:srgbClr val="800000"/>
              </a:solidFill>
            </a:endParaRPr>
          </a:p>
          <a:p>
            <a:endParaRPr lang="el-GR" dirty="0"/>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r>
              <a:rPr lang="el-GR" sz="3600" b="1" dirty="0" smtClean="0"/>
              <a:t>ΒΙΒΛΙΟΓΡΑΦΙΑ [2]</a:t>
            </a:r>
            <a:endParaRPr lang="el-GR" sz="3600" b="1" dirty="0"/>
          </a:p>
        </p:txBody>
      </p:sp>
      <p:sp>
        <p:nvSpPr>
          <p:cNvPr id="3" name="2 - Θέση περιεχομένου"/>
          <p:cNvSpPr>
            <a:spLocks noGrp="1"/>
          </p:cNvSpPr>
          <p:nvPr>
            <p:ph idx="1"/>
          </p:nvPr>
        </p:nvSpPr>
        <p:spPr>
          <a:xfrm>
            <a:off x="0" y="980728"/>
            <a:ext cx="9144000" cy="5877272"/>
          </a:xfrm>
        </p:spPr>
        <p:txBody>
          <a:bodyPr/>
          <a:lstStyle/>
          <a:p>
            <a:pPr lvl="0" algn="just"/>
            <a:r>
              <a:rPr lang="en-US" sz="2800" dirty="0" smtClean="0"/>
              <a:t>Gropelli A.A.,  Nikbakht E., (2012), </a:t>
            </a:r>
            <a:r>
              <a:rPr lang="el-GR" sz="2800" i="1" dirty="0" smtClean="0"/>
              <a:t>Χρηματοοικονομική</a:t>
            </a:r>
            <a:r>
              <a:rPr lang="el-GR" sz="2800" dirty="0" smtClean="0"/>
              <a:t>, Εκδ. Κλειδάριθμος</a:t>
            </a:r>
            <a:r>
              <a:rPr lang="en-US" sz="2800" dirty="0" smtClean="0"/>
              <a:t> </a:t>
            </a:r>
            <a:r>
              <a:rPr lang="el-GR" sz="2800" dirty="0" smtClean="0"/>
              <a:t>ΕΠΕ Αθήνα  </a:t>
            </a:r>
            <a:r>
              <a:rPr lang="en-US" sz="2800" dirty="0" smtClean="0"/>
              <a:t>ISBN 978-960-461-460-8</a:t>
            </a:r>
            <a:endParaRPr lang="el-GR" sz="2800" dirty="0" smtClean="0"/>
          </a:p>
          <a:p>
            <a:pPr lvl="0" algn="just"/>
            <a:r>
              <a:rPr lang="en-US" sz="2800" dirty="0" smtClean="0"/>
              <a:t>Weston F.,  Brigham E., (1986)  </a:t>
            </a:r>
            <a:r>
              <a:rPr lang="el-GR" sz="2800" dirty="0" smtClean="0"/>
              <a:t>Βασικές Αρχές της Χρηματοοικονομικής Διαχείρισης και Πολιτικής, Εκδ. Παπαζήση Αθήνα </a:t>
            </a:r>
            <a:r>
              <a:rPr lang="en-US" sz="2800" dirty="0" smtClean="0"/>
              <a:t>ISBN 0-03-059548-7</a:t>
            </a:r>
            <a:r>
              <a:rPr lang="el-GR" sz="2800" dirty="0" smtClean="0"/>
              <a:t> </a:t>
            </a:r>
          </a:p>
          <a:p>
            <a:pPr algn="just"/>
            <a:r>
              <a:rPr lang="el-GR" sz="2800" dirty="0" smtClean="0"/>
              <a:t>Φωτεινή Ψιμάρνη-Βούλγαρη</a:t>
            </a:r>
          </a:p>
          <a:p>
            <a:pPr lvl="0" algn="just"/>
            <a:r>
              <a:rPr lang="en-US" sz="2800" dirty="0" smtClean="0">
                <a:hlinkClick r:id="rId2"/>
              </a:rPr>
              <a:t>http://www.bluewavemag.com/blueart227.htm</a:t>
            </a:r>
            <a:endParaRPr lang="en-US" sz="2800" dirty="0" smtClean="0"/>
          </a:p>
          <a:p>
            <a:pPr lvl="0" algn="just"/>
            <a:r>
              <a:rPr lang="en-US" sz="2800" dirty="0" smtClean="0">
                <a:hlinkClick r:id="rId3"/>
              </a:rPr>
              <a:t>www.wikipedia.org</a:t>
            </a:r>
            <a:endParaRPr lang="en-US" sz="2800" dirty="0" smtClean="0"/>
          </a:p>
          <a:p>
            <a:pPr lvl="0" algn="just"/>
            <a:r>
              <a:rPr lang="en-US" sz="2800" dirty="0" smtClean="0">
                <a:hlinkClick r:id="rId4"/>
              </a:rPr>
              <a:t>www.investopedia.com</a:t>
            </a:r>
            <a:endParaRPr lang="en-US" sz="2800" dirty="0" smtClean="0"/>
          </a:p>
          <a:p>
            <a:pPr lvl="0"/>
            <a:endParaRPr lang="en-US" sz="2800" dirty="0" smtClean="0"/>
          </a:p>
          <a:p>
            <a:pPr lvl="0"/>
            <a:endParaRPr lang="el-GR" dirty="0" smtClean="0"/>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188913"/>
            <a:ext cx="7772400" cy="936625"/>
          </a:xfrm>
        </p:spPr>
        <p:txBody>
          <a:bodyPr/>
          <a:lstStyle/>
          <a:p>
            <a:r>
              <a:rPr lang="el-GR" sz="3200" b="1" dirty="0" smtClean="0"/>
              <a:t>Τρόποι Επίτευξης Στόχων των Τραπεζών (3)</a:t>
            </a:r>
            <a:endParaRPr lang="el-GR" sz="3200" b="1" dirty="0">
              <a:latin typeface="Comic Sans MS" pitchFamily="66" charset="0"/>
            </a:endParaRPr>
          </a:p>
        </p:txBody>
      </p:sp>
      <p:sp>
        <p:nvSpPr>
          <p:cNvPr id="58371" name="Rectangle 3"/>
          <p:cNvSpPr>
            <a:spLocks noGrp="1" noChangeArrowheads="1"/>
          </p:cNvSpPr>
          <p:nvPr>
            <p:ph type="body" idx="1"/>
          </p:nvPr>
        </p:nvSpPr>
        <p:spPr>
          <a:xfrm>
            <a:off x="0" y="1600200"/>
            <a:ext cx="9144000" cy="5257800"/>
          </a:xfrm>
        </p:spPr>
        <p:txBody>
          <a:bodyPr/>
          <a:lstStyle/>
          <a:p>
            <a:pPr>
              <a:buNone/>
            </a:pPr>
            <a:r>
              <a:rPr lang="en-US" b="1" dirty="0" smtClean="0">
                <a:solidFill>
                  <a:srgbClr val="800080"/>
                </a:solidFill>
              </a:rPr>
              <a:t>2</a:t>
            </a:r>
            <a:r>
              <a:rPr lang="el-GR" b="1" dirty="0" smtClean="0">
                <a:solidFill>
                  <a:srgbClr val="800080"/>
                </a:solidFill>
              </a:rPr>
              <a:t>.</a:t>
            </a:r>
            <a:r>
              <a:rPr lang="en-US" b="1" dirty="0" smtClean="0">
                <a:solidFill>
                  <a:srgbClr val="800080"/>
                </a:solidFill>
              </a:rPr>
              <a:t> </a:t>
            </a:r>
            <a:r>
              <a:rPr lang="el-GR" b="1" dirty="0">
                <a:solidFill>
                  <a:srgbClr val="800080"/>
                </a:solidFill>
              </a:rPr>
              <a:t>Μακροπρόθεσμες Πηγές Κεφαλαίου</a:t>
            </a:r>
          </a:p>
          <a:p>
            <a:pPr lvl="1"/>
            <a:r>
              <a:rPr lang="el-GR" sz="3200" dirty="0"/>
              <a:t>Τραπεζικά </a:t>
            </a:r>
            <a:r>
              <a:rPr lang="el-GR" sz="3200" dirty="0" smtClean="0"/>
              <a:t>Μακροπρόθεσμα Δάνεια</a:t>
            </a:r>
            <a:endParaRPr lang="el-GR" sz="3200" dirty="0"/>
          </a:p>
          <a:p>
            <a:pPr lvl="1"/>
            <a:r>
              <a:rPr lang="el-GR" sz="3200" dirty="0"/>
              <a:t>Έκδοση Ομολογιών</a:t>
            </a:r>
          </a:p>
          <a:p>
            <a:pPr lvl="1"/>
            <a:r>
              <a:rPr lang="el-GR" sz="3200" dirty="0"/>
              <a:t>Έκδοση κοινών μετοχών</a:t>
            </a:r>
          </a:p>
          <a:p>
            <a:pPr lvl="1"/>
            <a:r>
              <a:rPr lang="el-GR" sz="3200" dirty="0"/>
              <a:t>Έκδοση προνομιούχων μετοχών</a:t>
            </a:r>
          </a:p>
          <a:p>
            <a:pPr lvl="1"/>
            <a:r>
              <a:rPr lang="en-US" sz="3200" dirty="0" smtClean="0"/>
              <a:t>Leasing</a:t>
            </a:r>
            <a:endParaRPr lang="el-GR"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274638"/>
            <a:ext cx="9144000" cy="639762"/>
          </a:xfrm>
        </p:spPr>
        <p:txBody>
          <a:bodyPr>
            <a:normAutofit fontScale="90000"/>
          </a:bodyPr>
          <a:lstStyle/>
          <a:p>
            <a:pPr eaLnBrk="1" hangingPunct="1"/>
            <a:r>
              <a:rPr lang="el-GR" altLang="el-GR" sz="3200" b="1" dirty="0" smtClean="0">
                <a:solidFill>
                  <a:srgbClr val="FF0000"/>
                </a:solidFill>
                <a:latin typeface="Arial" charset="0"/>
                <a:ea typeface="ＭＳ Ｐゴシック" pitchFamily="34" charset="-128"/>
                <a:cs typeface="Arial" charset="0"/>
              </a:rPr>
              <a:t>Βασικές εργασίες Τραπεζικών Επιχειρήσεων</a:t>
            </a:r>
            <a:r>
              <a:rPr lang="en-US" altLang="el-GR" sz="3200" b="1" dirty="0" smtClean="0">
                <a:solidFill>
                  <a:srgbClr val="FF0000"/>
                </a:solidFill>
                <a:latin typeface="Arial" charset="0"/>
                <a:ea typeface="ＭＳ Ｐゴシック" pitchFamily="34" charset="-128"/>
                <a:cs typeface="Arial" charset="0"/>
              </a:rPr>
              <a:t> [1]</a:t>
            </a:r>
          </a:p>
        </p:txBody>
      </p:sp>
      <p:sp>
        <p:nvSpPr>
          <p:cNvPr id="4099" name="Content Placeholder 2"/>
          <p:cNvSpPr>
            <a:spLocks noGrp="1"/>
          </p:cNvSpPr>
          <p:nvPr>
            <p:ph idx="1"/>
          </p:nvPr>
        </p:nvSpPr>
        <p:spPr>
          <a:xfrm>
            <a:off x="251520" y="914400"/>
            <a:ext cx="8640960" cy="5754960"/>
          </a:xfrm>
        </p:spPr>
        <p:txBody>
          <a:bodyPr>
            <a:normAutofit lnSpcReduction="10000"/>
          </a:bodyPr>
          <a:lstStyle/>
          <a:p>
            <a:pPr algn="just" eaLnBrk="1" hangingPunct="1">
              <a:buFont typeface="Arial" charset="0"/>
              <a:buNone/>
            </a:pPr>
            <a:r>
              <a:rPr lang="el-GR" altLang="el-GR" sz="2200" b="1" dirty="0" smtClean="0">
                <a:solidFill>
                  <a:srgbClr val="C00000"/>
                </a:solidFill>
                <a:latin typeface="Arial" pitchFamily="34" charset="0"/>
                <a:ea typeface="ＭＳ Ｐゴシック" pitchFamily="34" charset="-128"/>
                <a:cs typeface="Arial" pitchFamily="34" charset="0"/>
              </a:rPr>
              <a:t>Οι </a:t>
            </a:r>
            <a:r>
              <a:rPr lang="el-GR" altLang="el-GR" sz="2200" b="1" u="sng" dirty="0" smtClean="0">
                <a:solidFill>
                  <a:srgbClr val="C00000"/>
                </a:solidFill>
                <a:latin typeface="Arial" charset="0"/>
                <a:ea typeface="ＭＳ Ｐゴシック" pitchFamily="34" charset="-128"/>
                <a:cs typeface="Arial" charset="0"/>
              </a:rPr>
              <a:t>καταθέσεις</a:t>
            </a:r>
            <a:r>
              <a:rPr lang="el-GR" altLang="el-GR" sz="2200" b="1" dirty="0" smtClean="0">
                <a:solidFill>
                  <a:srgbClr val="C00000"/>
                </a:solidFill>
                <a:latin typeface="Arial" charset="0"/>
                <a:ea typeface="ＭＳ Ｐゴシック" pitchFamily="34" charset="-128"/>
                <a:cs typeface="Arial" charset="0"/>
              </a:rPr>
              <a:t> </a:t>
            </a:r>
            <a:r>
              <a:rPr lang="el-GR" altLang="el-GR" sz="2200" dirty="0" smtClean="0">
                <a:latin typeface="Arial" charset="0"/>
                <a:ea typeface="ＭＳ Ｐゴシック" pitchFamily="34" charset="-128"/>
                <a:cs typeface="Arial" charset="0"/>
              </a:rPr>
              <a:t>διαφόρων μορφών (καταγράφονται στο παθητικό) </a:t>
            </a:r>
          </a:p>
          <a:p>
            <a:pPr algn="just" eaLnBrk="1" hangingPunct="1">
              <a:buFont typeface="Arial" charset="0"/>
              <a:buNone/>
            </a:pPr>
            <a:r>
              <a:rPr lang="el-GR" altLang="el-GR" sz="2200" b="1" dirty="0" smtClean="0">
                <a:solidFill>
                  <a:srgbClr val="002060"/>
                </a:solidFill>
                <a:latin typeface="Arial" charset="0"/>
                <a:ea typeface="ＭＳ Ｐゴシック" pitchFamily="34" charset="-128"/>
                <a:cs typeface="Arial" charset="0"/>
              </a:rPr>
              <a:t>Οι </a:t>
            </a:r>
            <a:r>
              <a:rPr lang="el-GR" altLang="el-GR" sz="2200" b="1" u="sng" dirty="0" smtClean="0">
                <a:solidFill>
                  <a:srgbClr val="002060"/>
                </a:solidFill>
                <a:latin typeface="Arial" charset="0"/>
                <a:ea typeface="ＭＳ Ｐゴシック" pitchFamily="34" charset="-128"/>
                <a:cs typeface="Arial" charset="0"/>
              </a:rPr>
              <a:t>χορηγήσεις</a:t>
            </a:r>
            <a:r>
              <a:rPr lang="el-GR" altLang="el-GR" sz="2200" b="1" dirty="0" smtClean="0">
                <a:solidFill>
                  <a:srgbClr val="002060"/>
                </a:solidFill>
                <a:latin typeface="Arial" charset="0"/>
                <a:ea typeface="ＭＳ Ｐゴシック" pitchFamily="34" charset="-128"/>
                <a:cs typeface="Arial" charset="0"/>
              </a:rPr>
              <a:t> </a:t>
            </a:r>
            <a:r>
              <a:rPr lang="el-GR" altLang="el-GR" sz="2200" dirty="0" smtClean="0">
                <a:latin typeface="Arial" charset="0"/>
                <a:ea typeface="ＭＳ Ｐゴシック" pitchFamily="34" charset="-128"/>
                <a:cs typeface="Arial" charset="0"/>
              </a:rPr>
              <a:t>σε πελάτες της τράπεζας (καταγράφονται στο ενεργητικό).</a:t>
            </a:r>
          </a:p>
          <a:p>
            <a:pPr algn="just" eaLnBrk="1" hangingPunct="1"/>
            <a:endParaRPr lang="el-GR" altLang="el-GR" sz="2200" dirty="0" smtClean="0">
              <a:latin typeface="Arial" charset="0"/>
              <a:ea typeface="ＭＳ Ｐゴシック" pitchFamily="34" charset="-128"/>
              <a:cs typeface="Arial" charset="0"/>
            </a:endParaRPr>
          </a:p>
          <a:p>
            <a:pPr algn="just" eaLnBrk="1" hangingPunct="1">
              <a:buFont typeface="Arial" charset="0"/>
              <a:buNone/>
            </a:pPr>
            <a:r>
              <a:rPr lang="el-GR" altLang="el-GR" sz="2200" b="1" dirty="0" smtClean="0">
                <a:latin typeface="Arial" charset="0"/>
                <a:ea typeface="ＭＳ Ｐゴシック" pitchFamily="34" charset="-128"/>
                <a:cs typeface="Arial" charset="0"/>
              </a:rPr>
              <a:t>	</a:t>
            </a:r>
            <a:r>
              <a:rPr lang="el-GR" altLang="el-GR" sz="2200" b="1" u="sng" dirty="0" smtClean="0">
                <a:solidFill>
                  <a:srgbClr val="C00000"/>
                </a:solidFill>
                <a:latin typeface="Arial" charset="0"/>
                <a:ea typeface="ＭＳ Ｐゴシック" pitchFamily="34" charset="-128"/>
                <a:cs typeface="Arial" charset="0"/>
              </a:rPr>
              <a:t>Κύριες μορφές προϊόντων καταθέσεων </a:t>
            </a:r>
          </a:p>
          <a:p>
            <a:pPr algn="just" eaLnBrk="1" hangingPunct="1"/>
            <a:r>
              <a:rPr lang="el-GR" altLang="el-GR" sz="2200" dirty="0" smtClean="0">
                <a:latin typeface="Arial" charset="0"/>
                <a:ea typeface="ＭＳ Ｐゴシック" pitchFamily="34" charset="-128"/>
                <a:cs typeface="Arial" charset="0"/>
              </a:rPr>
              <a:t>Καταθέσεις όψεως (</a:t>
            </a:r>
            <a:r>
              <a:rPr lang="en-US" altLang="el-GR" sz="2200" dirty="0" smtClean="0">
                <a:latin typeface="Arial" charset="0"/>
                <a:ea typeface="ＭＳ Ｐゴシック" pitchFamily="34" charset="-128"/>
                <a:cs typeface="Arial" charset="0"/>
              </a:rPr>
              <a:t>sight deposits</a:t>
            </a:r>
            <a:r>
              <a:rPr lang="el-GR" altLang="el-GR" sz="2200" dirty="0" smtClean="0">
                <a:latin typeface="Arial" charset="0"/>
                <a:ea typeface="ＭＳ Ｐゴシック" pitchFamily="34" charset="-128"/>
                <a:cs typeface="Arial" charset="0"/>
              </a:rPr>
              <a:t>) </a:t>
            </a:r>
          </a:p>
          <a:p>
            <a:pPr algn="just" eaLnBrk="1" hangingPunct="1"/>
            <a:r>
              <a:rPr lang="el-GR" altLang="el-GR" sz="2200" dirty="0" smtClean="0">
                <a:latin typeface="Arial" charset="0"/>
                <a:ea typeface="ＭＳ Ｐゴシック" pitchFamily="34" charset="-128"/>
                <a:cs typeface="Arial" charset="0"/>
              </a:rPr>
              <a:t>Καταθέσεις ταμιευτηρίου (</a:t>
            </a:r>
            <a:r>
              <a:rPr lang="en-US" altLang="el-GR" sz="2200" dirty="0" smtClean="0">
                <a:latin typeface="Arial" charset="0"/>
                <a:ea typeface="ＭＳ Ｐゴシック" pitchFamily="34" charset="-128"/>
                <a:cs typeface="Arial" charset="0"/>
              </a:rPr>
              <a:t>saving account deposits</a:t>
            </a:r>
            <a:r>
              <a:rPr lang="el-GR" altLang="el-GR" sz="2200" dirty="0" smtClean="0">
                <a:latin typeface="Arial" charset="0"/>
                <a:ea typeface="ＭＳ Ｐゴシック" pitchFamily="34" charset="-128"/>
                <a:cs typeface="Arial" charset="0"/>
              </a:rPr>
              <a:t>) </a:t>
            </a:r>
          </a:p>
          <a:p>
            <a:pPr algn="just" eaLnBrk="1" hangingPunct="1"/>
            <a:r>
              <a:rPr lang="el-GR" altLang="el-GR" sz="2200" dirty="0" smtClean="0">
                <a:latin typeface="Arial" charset="0"/>
                <a:ea typeface="ＭＳ Ｐゴシック" pitchFamily="34" charset="-128"/>
                <a:cs typeface="Arial" charset="0"/>
              </a:rPr>
              <a:t>Τρεχούμενοι λογαριασμοί καταθέσεων (</a:t>
            </a:r>
            <a:r>
              <a:rPr lang="en-US" altLang="el-GR" sz="2200" dirty="0" smtClean="0">
                <a:latin typeface="Arial" charset="0"/>
                <a:ea typeface="ＭＳ Ｐゴシック" pitchFamily="34" charset="-128"/>
                <a:cs typeface="Arial" charset="0"/>
              </a:rPr>
              <a:t>current deposits</a:t>
            </a:r>
            <a:r>
              <a:rPr lang="el-GR" altLang="el-GR" sz="2200" dirty="0" smtClean="0">
                <a:latin typeface="Arial" charset="0"/>
                <a:ea typeface="ＭＳ Ｐゴシック" pitchFamily="34" charset="-128"/>
                <a:cs typeface="Arial" charset="0"/>
              </a:rPr>
              <a:t>) </a:t>
            </a:r>
          </a:p>
          <a:p>
            <a:pPr algn="just" eaLnBrk="1" hangingPunct="1"/>
            <a:r>
              <a:rPr lang="el-GR" altLang="el-GR" sz="2200" dirty="0" smtClean="0">
                <a:latin typeface="Arial" charset="0"/>
                <a:ea typeface="ＭＳ Ｐゴシック" pitchFamily="34" charset="-128"/>
                <a:cs typeface="Arial" charset="0"/>
              </a:rPr>
              <a:t>Προθεσμιακές καταθέσεις (</a:t>
            </a:r>
            <a:r>
              <a:rPr lang="en-US" altLang="el-GR" sz="2200" dirty="0" smtClean="0">
                <a:latin typeface="Arial" charset="0"/>
                <a:ea typeface="ＭＳ Ｐゴシック" pitchFamily="34" charset="-128"/>
                <a:cs typeface="Arial" charset="0"/>
              </a:rPr>
              <a:t>time deposits</a:t>
            </a:r>
            <a:r>
              <a:rPr lang="el-GR" altLang="el-GR" sz="2200" dirty="0" smtClean="0">
                <a:latin typeface="Arial" charset="0"/>
                <a:ea typeface="ＭＳ Ｐゴシック" pitchFamily="34" charset="-128"/>
                <a:cs typeface="Arial" charset="0"/>
              </a:rPr>
              <a:t>) </a:t>
            </a:r>
          </a:p>
          <a:p>
            <a:pPr algn="just" eaLnBrk="1" hangingPunct="1"/>
            <a:r>
              <a:rPr lang="el-GR" altLang="el-GR" sz="2200" dirty="0" smtClean="0">
                <a:latin typeface="Arial" charset="0"/>
                <a:ea typeface="ＭＳ Ｐゴシック" pitchFamily="34" charset="-128"/>
                <a:cs typeface="Arial" charset="0"/>
              </a:rPr>
              <a:t>Συμφωνίες επαναγοράς τίτλων (</a:t>
            </a:r>
            <a:r>
              <a:rPr lang="en-US" altLang="el-GR" sz="2200" dirty="0" smtClean="0">
                <a:latin typeface="Arial" charset="0"/>
                <a:ea typeface="ＭＳ Ｐゴシック" pitchFamily="34" charset="-128"/>
                <a:cs typeface="Arial" charset="0"/>
              </a:rPr>
              <a:t>repos</a:t>
            </a:r>
            <a:r>
              <a:rPr lang="el-GR" altLang="el-GR" sz="2200" dirty="0" smtClean="0">
                <a:latin typeface="Arial" charset="0"/>
                <a:ea typeface="ＭＳ Ｐゴシック" pitchFamily="34" charset="-128"/>
                <a:cs typeface="Arial" charset="0"/>
              </a:rPr>
              <a:t> – </a:t>
            </a:r>
            <a:r>
              <a:rPr lang="en-US" altLang="el-GR" sz="2200" dirty="0" smtClean="0">
                <a:latin typeface="Arial" charset="0"/>
                <a:ea typeface="ＭＳ Ｐゴシック" pitchFamily="34" charset="-128"/>
                <a:cs typeface="Arial" charset="0"/>
              </a:rPr>
              <a:t>repurchase agreements</a:t>
            </a:r>
            <a:r>
              <a:rPr lang="el-GR" altLang="el-GR" sz="2200" dirty="0" smtClean="0">
                <a:latin typeface="Arial" charset="0"/>
                <a:ea typeface="ＭＳ Ｐゴシック" pitchFamily="34" charset="-128"/>
                <a:cs typeface="Arial" charset="0"/>
              </a:rPr>
              <a:t>) </a:t>
            </a:r>
          </a:p>
          <a:p>
            <a:pPr algn="just" eaLnBrk="1" hangingPunct="1"/>
            <a:endParaRPr lang="el-GR" altLang="el-GR" sz="2200" dirty="0" smtClean="0">
              <a:latin typeface="Arial" charset="0"/>
              <a:ea typeface="ＭＳ Ｐゴシック" pitchFamily="34" charset="-128"/>
              <a:cs typeface="Arial" charset="0"/>
            </a:endParaRPr>
          </a:p>
          <a:p>
            <a:pPr algn="just" eaLnBrk="1" hangingPunct="1">
              <a:buFont typeface="Arial" charset="0"/>
              <a:buNone/>
            </a:pPr>
            <a:r>
              <a:rPr lang="el-GR" altLang="el-GR" sz="2200" b="1" dirty="0" smtClean="0">
                <a:latin typeface="Arial" charset="0"/>
                <a:ea typeface="ＭＳ Ｐゴシック" pitchFamily="34" charset="-128"/>
                <a:cs typeface="Arial" charset="0"/>
              </a:rPr>
              <a:t>	</a:t>
            </a:r>
            <a:r>
              <a:rPr lang="el-GR" altLang="el-GR" sz="2200" b="1" u="sng" dirty="0" smtClean="0">
                <a:solidFill>
                  <a:srgbClr val="002060"/>
                </a:solidFill>
                <a:latin typeface="Arial" charset="0"/>
                <a:ea typeface="ＭＳ Ｐゴシック" pitchFamily="34" charset="-128"/>
                <a:cs typeface="Arial" charset="0"/>
              </a:rPr>
              <a:t>Κύριες μορφές προϊόντων χορηγήσεων </a:t>
            </a:r>
          </a:p>
          <a:p>
            <a:pPr algn="just" eaLnBrk="1" hangingPunct="1"/>
            <a:r>
              <a:rPr lang="el-GR" altLang="el-GR" sz="2200" dirty="0" smtClean="0">
                <a:latin typeface="Arial" charset="0"/>
                <a:ea typeface="ＭＳ Ｐゴシック" pitchFamily="34" charset="-128"/>
                <a:cs typeface="Arial" charset="0"/>
              </a:rPr>
              <a:t>Μακροπρόθεσμα Δάνεια ( </a:t>
            </a:r>
            <a:r>
              <a:rPr lang="en-US" altLang="el-GR" sz="2200" dirty="0" smtClean="0">
                <a:latin typeface="Arial" charset="0"/>
                <a:ea typeface="ＭＳ Ｐゴシック" pitchFamily="34" charset="-128"/>
                <a:cs typeface="Arial" charset="0"/>
              </a:rPr>
              <a:t>long term loans</a:t>
            </a:r>
            <a:r>
              <a:rPr lang="el-GR" altLang="el-GR" sz="2200" dirty="0" smtClean="0">
                <a:latin typeface="Arial" charset="0"/>
                <a:ea typeface="ＭＳ Ｐゴシック" pitchFamily="34" charset="-128"/>
                <a:cs typeface="Arial" charset="0"/>
              </a:rPr>
              <a:t>)  </a:t>
            </a:r>
          </a:p>
          <a:p>
            <a:pPr algn="just" eaLnBrk="1" hangingPunct="1"/>
            <a:r>
              <a:rPr lang="el-GR" altLang="el-GR" sz="2200" dirty="0" smtClean="0">
                <a:latin typeface="Arial" charset="0"/>
                <a:ea typeface="ＭＳ Ｐゴシック" pitchFamily="34" charset="-128"/>
                <a:cs typeface="Arial" charset="0"/>
              </a:rPr>
              <a:t>Μεσοπρόθεσμα Δάνεια (</a:t>
            </a:r>
            <a:r>
              <a:rPr lang="en-US" altLang="el-GR" sz="2200" dirty="0" smtClean="0">
                <a:latin typeface="Arial" charset="0"/>
                <a:ea typeface="ＭＳ Ｐゴシック" pitchFamily="34" charset="-128"/>
                <a:cs typeface="Arial" charset="0"/>
              </a:rPr>
              <a:t>medium term loans</a:t>
            </a:r>
            <a:r>
              <a:rPr lang="el-GR" altLang="el-GR" sz="2200" dirty="0" smtClean="0">
                <a:latin typeface="Arial" charset="0"/>
                <a:ea typeface="ＭＳ Ｐゴシック" pitchFamily="34" charset="-128"/>
                <a:cs typeface="Arial" charset="0"/>
              </a:rPr>
              <a:t>) </a:t>
            </a:r>
          </a:p>
          <a:p>
            <a:pPr algn="just" eaLnBrk="1" hangingPunct="1"/>
            <a:r>
              <a:rPr lang="el-GR" altLang="el-GR" sz="2200" dirty="0" smtClean="0">
                <a:latin typeface="Arial" charset="0"/>
                <a:ea typeface="ＭＳ Ｐゴシック" pitchFamily="34" charset="-128"/>
                <a:cs typeface="Arial" charset="0"/>
              </a:rPr>
              <a:t>Βραχυπρόθεσμες πιστώσεις (</a:t>
            </a:r>
            <a:r>
              <a:rPr lang="en-US" altLang="el-GR" sz="2200" dirty="0" smtClean="0">
                <a:latin typeface="Arial" charset="0"/>
                <a:ea typeface="ＭＳ Ｐゴシック" pitchFamily="34" charset="-128"/>
                <a:cs typeface="Arial" charset="0"/>
              </a:rPr>
              <a:t>short term loans</a:t>
            </a:r>
            <a:r>
              <a:rPr lang="el-GR" altLang="el-GR" sz="2200" dirty="0" smtClean="0">
                <a:latin typeface="Arial" charset="0"/>
                <a:ea typeface="ＭＳ Ｐゴシック" pitchFamily="34" charset="-128"/>
                <a:cs typeface="Arial" charset="0"/>
              </a:rPr>
              <a:t>) </a:t>
            </a:r>
            <a:r>
              <a:rPr lang="el-GR" altLang="el-GR" sz="2200" dirty="0" smtClean="0">
                <a:ea typeface="ＭＳ Ｐゴシック" pitchFamily="34" charset="-128"/>
              </a:rPr>
              <a:t> </a:t>
            </a:r>
          </a:p>
          <a:p>
            <a:pPr algn="just" eaLnBrk="1" hangingPunct="1"/>
            <a:endParaRPr lang="el-GR" altLang="el-GR" sz="1600" dirty="0"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74638"/>
            <a:ext cx="9144000" cy="639762"/>
          </a:xfrm>
        </p:spPr>
        <p:txBody>
          <a:bodyPr>
            <a:normAutofit/>
          </a:bodyPr>
          <a:lstStyle/>
          <a:p>
            <a:r>
              <a:rPr lang="el-GR" altLang="el-GR" sz="3000" b="1" dirty="0" smtClean="0">
                <a:solidFill>
                  <a:srgbClr val="FF0000"/>
                </a:solidFill>
                <a:latin typeface="Arial" charset="0"/>
                <a:ea typeface="ＭＳ Ｐゴシック" pitchFamily="34" charset="-128"/>
                <a:cs typeface="Arial" charset="0"/>
              </a:rPr>
              <a:t>Βασικές εργασίες Τραπεζικών Επιχειρήσεων</a:t>
            </a:r>
            <a:r>
              <a:rPr lang="en-US" altLang="el-GR" sz="3000" b="1" dirty="0" smtClean="0">
                <a:solidFill>
                  <a:srgbClr val="FF0000"/>
                </a:solidFill>
                <a:latin typeface="Arial" charset="0"/>
                <a:ea typeface="ＭＳ Ｐゴシック" pitchFamily="34" charset="-128"/>
                <a:cs typeface="Arial" charset="0"/>
              </a:rPr>
              <a:t> [1]</a:t>
            </a:r>
            <a:endParaRPr lang="en-US" altLang="el-GR" sz="3000" u="sng" dirty="0" smtClean="0">
              <a:latin typeface="Arial" charset="0"/>
              <a:ea typeface="ＭＳ Ｐゴシック" pitchFamily="34" charset="-128"/>
              <a:cs typeface="Arial" charset="0"/>
            </a:endParaRPr>
          </a:p>
        </p:txBody>
      </p:sp>
      <p:sp>
        <p:nvSpPr>
          <p:cNvPr id="5123" name="Content Placeholder 2"/>
          <p:cNvSpPr>
            <a:spLocks noGrp="1"/>
          </p:cNvSpPr>
          <p:nvPr>
            <p:ph idx="1"/>
          </p:nvPr>
        </p:nvSpPr>
        <p:spPr>
          <a:xfrm>
            <a:off x="251520" y="914400"/>
            <a:ext cx="8568952" cy="5682952"/>
          </a:xfrm>
        </p:spPr>
        <p:txBody>
          <a:bodyPr>
            <a:normAutofit/>
          </a:bodyPr>
          <a:lstStyle/>
          <a:p>
            <a:pPr algn="just" eaLnBrk="1" hangingPunct="1">
              <a:buFont typeface="Arial" charset="0"/>
              <a:buNone/>
            </a:pPr>
            <a:r>
              <a:rPr lang="el-GR" altLang="el-GR" sz="1600" dirty="0" smtClean="0">
                <a:ea typeface="ＭＳ Ｐゴシック" pitchFamily="34" charset="-128"/>
              </a:rPr>
              <a:t>	</a:t>
            </a:r>
          </a:p>
          <a:p>
            <a:pPr algn="just" eaLnBrk="1" hangingPunct="1">
              <a:buFont typeface="Arial" charset="0"/>
              <a:buNone/>
            </a:pPr>
            <a:r>
              <a:rPr lang="el-GR" altLang="el-GR" sz="1600" dirty="0" smtClean="0">
                <a:latin typeface="Arial" charset="0"/>
                <a:ea typeface="ＭＳ Ｐゴシック" pitchFamily="34" charset="-128"/>
                <a:cs typeface="Arial" charset="0"/>
              </a:rPr>
              <a:t>	</a:t>
            </a:r>
            <a:r>
              <a:rPr lang="el-GR" altLang="el-GR" sz="2400" b="1" u="sng" dirty="0" smtClean="0">
                <a:latin typeface="Arial" charset="0"/>
                <a:ea typeface="ＭＳ Ｐゴシック" pitchFamily="34" charset="-128"/>
                <a:cs typeface="Arial" charset="0"/>
              </a:rPr>
              <a:t>Κύριες μορφές μεσολαβητικών εργασιών </a:t>
            </a:r>
          </a:p>
          <a:p>
            <a:pPr algn="just" eaLnBrk="1" hangingPunct="1"/>
            <a:r>
              <a:rPr lang="el-GR" altLang="el-GR" sz="2400" dirty="0" smtClean="0">
                <a:latin typeface="Arial" charset="0"/>
                <a:ea typeface="ＭＳ Ｐゴシック" pitchFamily="34" charset="-128"/>
                <a:cs typeface="Arial" charset="0"/>
              </a:rPr>
              <a:t>Εργασίες εμπορικών εργασιών εξωτερικού και κινήσεων κεφαλαίων </a:t>
            </a:r>
          </a:p>
          <a:p>
            <a:pPr algn="just" eaLnBrk="1" hangingPunct="1"/>
            <a:r>
              <a:rPr lang="el-GR" altLang="el-GR" sz="2400" dirty="0" smtClean="0">
                <a:latin typeface="Arial" charset="0"/>
                <a:ea typeface="ＭＳ Ｐゴシック" pitchFamily="34" charset="-128"/>
                <a:cs typeface="Arial" charset="0"/>
              </a:rPr>
              <a:t>Εργασίες έκδοσης εγγυητικών επιστολών (Ε/Ε)</a:t>
            </a:r>
          </a:p>
          <a:p>
            <a:pPr algn="just" eaLnBrk="1" hangingPunct="1"/>
            <a:r>
              <a:rPr lang="el-GR" altLang="el-GR" sz="2400" dirty="0" smtClean="0">
                <a:latin typeface="Arial" charset="0"/>
                <a:ea typeface="ＭＳ Ｐゴシック" pitchFamily="34" charset="-128"/>
                <a:cs typeface="Arial" charset="0"/>
              </a:rPr>
              <a:t>Εργασίες για την εισαγωγή μετοχών εταιριών σε οργανωμένα χρηματιστήρια (στην Ελλάδα ή στο εξωτερικό)</a:t>
            </a:r>
          </a:p>
          <a:p>
            <a:pPr algn="just" eaLnBrk="1" hangingPunct="1"/>
            <a:r>
              <a:rPr lang="el-GR" altLang="el-GR" sz="2400" dirty="0" smtClean="0">
                <a:latin typeface="Arial" charset="0"/>
                <a:ea typeface="ＭＳ Ｐゴシック" pitchFamily="34" charset="-128"/>
                <a:cs typeface="Arial" charset="0"/>
              </a:rPr>
              <a:t>Είσπραξη αξιών όπως επιταγών και γραμματίων εισπρακτέων πελατών τους </a:t>
            </a:r>
          </a:p>
          <a:p>
            <a:pPr algn="just" eaLnBrk="1" hangingPunct="1"/>
            <a:r>
              <a:rPr lang="el-GR" altLang="el-GR" sz="2400" dirty="0" smtClean="0">
                <a:latin typeface="Arial" charset="0"/>
                <a:ea typeface="ＭＳ Ｐゴシック" pitchFamily="34" charset="-128"/>
                <a:cs typeface="Arial" charset="0"/>
              </a:rPr>
              <a:t>Αγοραπωλησίες μετοχών καθώς και τίτλων σταθερής απόδοσης όπως ομολόγων και εντόκων γραμματίων</a:t>
            </a:r>
          </a:p>
          <a:p>
            <a:pPr algn="just" eaLnBrk="1" hangingPunct="1"/>
            <a:r>
              <a:rPr lang="el-GR" altLang="el-GR" sz="2400" dirty="0" smtClean="0">
                <a:latin typeface="Arial" charset="0"/>
                <a:ea typeface="ＭＳ Ｐゴシック" pitchFamily="34" charset="-128"/>
                <a:cs typeface="Arial" charset="0"/>
              </a:rPr>
              <a:t>Πώληση ασφαλιστικών προϊόντων</a:t>
            </a:r>
          </a:p>
          <a:p>
            <a:pPr algn="just" eaLnBrk="1" hangingPunct="1"/>
            <a:r>
              <a:rPr lang="el-GR" altLang="el-GR" sz="2400" dirty="0" smtClean="0">
                <a:latin typeface="Arial" charset="0"/>
                <a:ea typeface="ＭＳ Ｐゴシック" pitchFamily="34" charset="-128"/>
                <a:cs typeface="Arial" charset="0"/>
              </a:rPr>
              <a:t>Ενοικίαση θυρίδων για ασφάλιση τιμαλφών αντικειμένων</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548680"/>
          </a:xfrm>
        </p:spPr>
        <p:txBody>
          <a:bodyPr>
            <a:normAutofit fontScale="90000"/>
          </a:bodyPr>
          <a:lstStyle/>
          <a:p>
            <a:pPr eaLnBrk="1" hangingPunct="1"/>
            <a:r>
              <a:rPr lang="el-GR" altLang="el-GR" sz="3200" b="1" u="sng" dirty="0" smtClean="0">
                <a:solidFill>
                  <a:srgbClr val="C00000"/>
                </a:solidFill>
                <a:latin typeface="Arial" charset="0"/>
                <a:ea typeface="ＭＳ Ｐゴシック" pitchFamily="34" charset="-128"/>
                <a:cs typeface="Arial" charset="0"/>
              </a:rPr>
              <a:t>Δομή και διάρθρωση του (ΚΛΣΤ )</a:t>
            </a:r>
          </a:p>
        </p:txBody>
      </p:sp>
      <p:sp>
        <p:nvSpPr>
          <p:cNvPr id="6147" name="Content Placeholder 2"/>
          <p:cNvSpPr>
            <a:spLocks noGrp="1"/>
          </p:cNvSpPr>
          <p:nvPr>
            <p:ph idx="1"/>
          </p:nvPr>
        </p:nvSpPr>
        <p:spPr>
          <a:xfrm>
            <a:off x="0" y="620688"/>
            <a:ext cx="9144000" cy="6237312"/>
          </a:xfrm>
        </p:spPr>
        <p:txBody>
          <a:bodyPr>
            <a:normAutofit lnSpcReduction="10000"/>
          </a:bodyPr>
          <a:lstStyle/>
          <a:p>
            <a:pPr algn="just" eaLnBrk="1" hangingPunct="1">
              <a:buFont typeface="Arial" charset="0"/>
              <a:buNone/>
            </a:pPr>
            <a:r>
              <a:rPr lang="el-GR" altLang="el-GR" sz="2000" b="1" u="sng" dirty="0" smtClean="0">
                <a:latin typeface="Arial" charset="0"/>
                <a:ea typeface="ＭＳ Ｐゴシック" pitchFamily="34" charset="-128"/>
                <a:cs typeface="Arial" charset="0"/>
              </a:rPr>
              <a:t>Σχέδιο Λογαριασμών </a:t>
            </a:r>
            <a:endParaRPr lang="el-GR" altLang="el-GR" sz="2000" b="1" dirty="0" smtClean="0">
              <a:latin typeface="Arial" charset="0"/>
              <a:ea typeface="ＭＳ Ｐゴシック" pitchFamily="34" charset="-128"/>
              <a:cs typeface="Arial" charset="0"/>
            </a:endParaRPr>
          </a:p>
          <a:p>
            <a:pPr algn="just"/>
            <a:r>
              <a:rPr lang="el-GR" altLang="el-GR" sz="2000" dirty="0" smtClean="0">
                <a:latin typeface="Arial" charset="0"/>
                <a:ea typeface="ＭＳ Ｐゴシック" pitchFamily="34" charset="-128"/>
                <a:cs typeface="Arial" charset="0"/>
              </a:rPr>
              <a:t>Το σχέδιο των λογαριασμών περιλαμβάνει (α) την ομαδοποίηση των λογαριασμών με συγκεκριμένα κριτήρια και (β) την επιλογή ενός συστήματος για την κωδικοποίησή τους.</a:t>
            </a:r>
          </a:p>
          <a:p>
            <a:pPr algn="just" eaLnBrk="1" hangingPunct="1">
              <a:buFont typeface="Arial" charset="0"/>
              <a:buNone/>
            </a:pPr>
            <a:r>
              <a:rPr lang="el-GR" altLang="el-GR" sz="2000" dirty="0" smtClean="0">
                <a:latin typeface="Arial" charset="0"/>
                <a:ea typeface="ＭＳ Ｐゴシック" pitchFamily="34" charset="-128"/>
                <a:cs typeface="Arial" charset="0"/>
              </a:rPr>
              <a:t> </a:t>
            </a:r>
            <a:r>
              <a:rPr lang="el-GR" altLang="el-GR" sz="2000" b="1" u="sng" dirty="0" smtClean="0">
                <a:latin typeface="Arial" charset="0"/>
                <a:ea typeface="ＭＳ Ｐゴシック" pitchFamily="34" charset="-128"/>
                <a:cs typeface="Arial" charset="0"/>
              </a:rPr>
              <a:t>Ομαδοποίηση των λογαριασμών </a:t>
            </a:r>
          </a:p>
          <a:p>
            <a:pPr algn="just"/>
            <a:r>
              <a:rPr lang="el-GR" altLang="el-GR" sz="2000" dirty="0" smtClean="0">
                <a:latin typeface="Arial" charset="0"/>
                <a:ea typeface="ＭＳ Ｐゴシック" pitchFamily="34" charset="-128"/>
                <a:cs typeface="Arial" charset="0"/>
              </a:rPr>
              <a:t>Το ΚΛΣΤ ομαδοποιεί τους λογαριασμούς σε 10 ομάδες με το κριτήριο του ισολογισμού. Σύμφωνα με το κριτήριο αυτό η ένταξη των λογαριασμών στις ομάδες γίνεται ανάλογα με την θέση τους στον ισολογισμό (δηλαδή αν ανήκουν στο ενεργητικό ή παθητικό). </a:t>
            </a:r>
            <a:endParaRPr lang="en-US" altLang="el-GR" sz="2000" dirty="0" smtClean="0">
              <a:latin typeface="Arial" charset="0"/>
              <a:ea typeface="ＭＳ Ｐゴシック" pitchFamily="34" charset="-128"/>
              <a:cs typeface="Arial" charset="0"/>
            </a:endParaRPr>
          </a:p>
          <a:p>
            <a:pPr algn="just">
              <a:spcBef>
                <a:spcPct val="0"/>
              </a:spcBef>
            </a:pPr>
            <a:r>
              <a:rPr lang="el-GR" altLang="el-GR" sz="2000" dirty="0" smtClean="0">
                <a:latin typeface="Arial" charset="0"/>
                <a:ea typeface="Times New Roman" pitchFamily="18" charset="0"/>
                <a:cs typeface="Arial" charset="0"/>
              </a:rPr>
              <a:t>Οι δέκα αυτές ομάδες είναι οι παρακάτω:  </a:t>
            </a:r>
            <a:endParaRPr lang="el-GR" altLang="el-GR" sz="2000" b="1" dirty="0" smtClean="0">
              <a:latin typeface="Arial" charset="0"/>
              <a:ea typeface="Times New Roman" pitchFamily="18" charset="0"/>
              <a:cs typeface="Arial" charset="0"/>
            </a:endParaRPr>
          </a:p>
          <a:p>
            <a:pPr algn="just">
              <a:spcBef>
                <a:spcPct val="0"/>
              </a:spcBef>
              <a:buFont typeface="Arial" charset="0"/>
              <a:buNone/>
            </a:pPr>
            <a:r>
              <a:rPr lang="en-US" altLang="el-GR" sz="2000" dirty="0" smtClean="0">
                <a:latin typeface="Arial" charset="0"/>
                <a:ea typeface="Times New Roman" pitchFamily="18" charset="0"/>
                <a:cs typeface="Arial" charset="0"/>
              </a:rPr>
              <a:t>	</a:t>
            </a:r>
            <a:r>
              <a:rPr lang="el-GR" altLang="el-GR" sz="2000" dirty="0" smtClean="0">
                <a:latin typeface="Arial" charset="0"/>
                <a:ea typeface="Times New Roman" pitchFamily="18" charset="0"/>
                <a:cs typeface="Arial" charset="0"/>
              </a:rPr>
              <a:t>Ομάδα 1η : Πάγιο ενεργητικό</a:t>
            </a:r>
            <a:endParaRPr lang="el-GR" altLang="el-GR" sz="2000" b="1" dirty="0" smtClean="0">
              <a:latin typeface="Arial" charset="0"/>
              <a:ea typeface="Times New Roman" pitchFamily="18" charset="0"/>
              <a:cs typeface="Arial" charset="0"/>
            </a:endParaRPr>
          </a:p>
          <a:p>
            <a:pPr algn="just">
              <a:spcBef>
                <a:spcPct val="0"/>
              </a:spcBef>
              <a:buFont typeface="Arial" charset="0"/>
              <a:buNone/>
            </a:pPr>
            <a:r>
              <a:rPr lang="en-US" altLang="el-GR" sz="2000" dirty="0" smtClean="0">
                <a:latin typeface="Arial" charset="0"/>
                <a:ea typeface="Times New Roman" pitchFamily="18" charset="0"/>
                <a:cs typeface="Arial" charset="0"/>
              </a:rPr>
              <a:t>	</a:t>
            </a:r>
            <a:r>
              <a:rPr lang="el-GR" altLang="el-GR" sz="2000" b="1" dirty="0" smtClean="0">
                <a:solidFill>
                  <a:srgbClr val="0000FF"/>
                </a:solidFill>
                <a:latin typeface="Arial" charset="0"/>
                <a:ea typeface="Times New Roman" pitchFamily="18" charset="0"/>
                <a:cs typeface="Arial" charset="0"/>
              </a:rPr>
              <a:t>Ομάδα 2η : Χορηγήσεις </a:t>
            </a:r>
          </a:p>
          <a:p>
            <a:pPr algn="just">
              <a:spcBef>
                <a:spcPct val="0"/>
              </a:spcBef>
              <a:buFont typeface="Arial" charset="0"/>
              <a:buNone/>
            </a:pPr>
            <a:r>
              <a:rPr lang="en-US" altLang="el-GR" sz="2000" dirty="0" smtClean="0">
                <a:latin typeface="Arial" charset="0"/>
                <a:ea typeface="Times New Roman" pitchFamily="18" charset="0"/>
                <a:cs typeface="Arial" charset="0"/>
              </a:rPr>
              <a:t>	</a:t>
            </a:r>
            <a:r>
              <a:rPr lang="el-GR" altLang="el-GR" sz="2000" dirty="0" smtClean="0">
                <a:latin typeface="Arial" charset="0"/>
                <a:ea typeface="Times New Roman" pitchFamily="18" charset="0"/>
                <a:cs typeface="Arial" charset="0"/>
              </a:rPr>
              <a:t>Ομάδα 3η : Απαιτήσεις, χρεόγραφα και διαθέσιμα</a:t>
            </a:r>
            <a:endParaRPr lang="el-GR" altLang="el-GR" sz="2000" b="1" dirty="0" smtClean="0">
              <a:latin typeface="Arial" charset="0"/>
              <a:ea typeface="Times New Roman" pitchFamily="18" charset="0"/>
              <a:cs typeface="Arial" charset="0"/>
            </a:endParaRPr>
          </a:p>
          <a:p>
            <a:pPr algn="just">
              <a:spcBef>
                <a:spcPct val="0"/>
              </a:spcBef>
              <a:buFont typeface="Arial" charset="0"/>
              <a:buNone/>
            </a:pPr>
            <a:r>
              <a:rPr lang="en-US" altLang="el-GR" sz="2000" dirty="0" smtClean="0">
                <a:latin typeface="Arial" charset="0"/>
                <a:ea typeface="Times New Roman" pitchFamily="18" charset="0"/>
                <a:cs typeface="Arial" charset="0"/>
              </a:rPr>
              <a:t>	</a:t>
            </a:r>
            <a:r>
              <a:rPr lang="el-GR" altLang="el-GR" sz="2000" dirty="0" smtClean="0">
                <a:latin typeface="Arial" charset="0"/>
                <a:ea typeface="Times New Roman" pitchFamily="18" charset="0"/>
                <a:cs typeface="Arial" charset="0"/>
              </a:rPr>
              <a:t>Ομάδα 4η : Καθαρή θέση, προβλέψεις και μακροπρόθεσμες υποχρεώσεις</a:t>
            </a:r>
            <a:endParaRPr lang="el-GR" altLang="el-GR" sz="2000" b="1" dirty="0" smtClean="0">
              <a:latin typeface="Arial" charset="0"/>
              <a:ea typeface="Times New Roman" pitchFamily="18" charset="0"/>
              <a:cs typeface="Arial" charset="0"/>
            </a:endParaRPr>
          </a:p>
          <a:p>
            <a:pPr algn="just">
              <a:spcBef>
                <a:spcPct val="0"/>
              </a:spcBef>
              <a:buFont typeface="Arial" charset="0"/>
              <a:buNone/>
            </a:pPr>
            <a:r>
              <a:rPr lang="en-US" altLang="el-GR" sz="2000" dirty="0" smtClean="0">
                <a:latin typeface="Arial" charset="0"/>
                <a:ea typeface="Times New Roman" pitchFamily="18" charset="0"/>
                <a:cs typeface="Arial" charset="0"/>
              </a:rPr>
              <a:t>	</a:t>
            </a:r>
            <a:r>
              <a:rPr lang="el-GR" altLang="el-GR" sz="2000" b="1" dirty="0" smtClean="0">
                <a:solidFill>
                  <a:srgbClr val="FF0000"/>
                </a:solidFill>
                <a:latin typeface="Arial" charset="0"/>
                <a:ea typeface="Times New Roman" pitchFamily="18" charset="0"/>
                <a:cs typeface="Arial" charset="0"/>
              </a:rPr>
              <a:t>Ομάδα 5η : Καταθέσεις και βραχυπρόθεσμες υποχρεώσεις</a:t>
            </a:r>
          </a:p>
          <a:p>
            <a:pPr algn="just">
              <a:spcBef>
                <a:spcPct val="0"/>
              </a:spcBef>
              <a:buFont typeface="Arial" charset="0"/>
              <a:buNone/>
            </a:pPr>
            <a:r>
              <a:rPr lang="en-US" altLang="el-GR" sz="2000" dirty="0" smtClean="0">
                <a:latin typeface="Arial" charset="0"/>
                <a:ea typeface="Times New Roman" pitchFamily="18" charset="0"/>
                <a:cs typeface="Arial" charset="0"/>
              </a:rPr>
              <a:t>	</a:t>
            </a:r>
            <a:r>
              <a:rPr lang="el-GR" altLang="el-GR" sz="2000" dirty="0" smtClean="0">
                <a:latin typeface="Arial" charset="0"/>
                <a:ea typeface="Times New Roman" pitchFamily="18" charset="0"/>
                <a:cs typeface="Arial" charset="0"/>
              </a:rPr>
              <a:t>Ομάδα 6η : Οργανικά έξοδα κατά είδος</a:t>
            </a:r>
          </a:p>
          <a:p>
            <a:pPr algn="just">
              <a:spcBef>
                <a:spcPct val="0"/>
              </a:spcBef>
              <a:buFont typeface="Arial" charset="0"/>
              <a:buNone/>
            </a:pPr>
            <a:r>
              <a:rPr lang="en-US" altLang="el-GR" sz="2000" dirty="0" smtClean="0">
                <a:latin typeface="Arial" charset="0"/>
                <a:ea typeface="Times New Roman" pitchFamily="18" charset="0"/>
                <a:cs typeface="Arial" charset="0"/>
              </a:rPr>
              <a:t>	</a:t>
            </a:r>
            <a:r>
              <a:rPr lang="el-GR" altLang="el-GR" sz="2000" dirty="0" smtClean="0">
                <a:latin typeface="Arial" charset="0"/>
                <a:ea typeface="Times New Roman" pitchFamily="18" charset="0"/>
                <a:cs typeface="Arial" charset="0"/>
              </a:rPr>
              <a:t>Ομάδα 7η : Οργανικά έσοδα κατά είδος</a:t>
            </a:r>
            <a:endParaRPr lang="el-GR" altLang="el-GR" sz="2000" b="1" dirty="0" smtClean="0">
              <a:latin typeface="Arial" charset="0"/>
              <a:ea typeface="Times New Roman" pitchFamily="18" charset="0"/>
              <a:cs typeface="Arial" charset="0"/>
            </a:endParaRPr>
          </a:p>
          <a:p>
            <a:pPr algn="just">
              <a:spcBef>
                <a:spcPct val="0"/>
              </a:spcBef>
              <a:buFont typeface="Arial" charset="0"/>
              <a:buNone/>
            </a:pPr>
            <a:r>
              <a:rPr lang="en-US" altLang="el-GR" sz="2000" dirty="0" smtClean="0">
                <a:latin typeface="Arial" charset="0"/>
                <a:ea typeface="Times New Roman" pitchFamily="18" charset="0"/>
                <a:cs typeface="Arial" charset="0"/>
              </a:rPr>
              <a:t>	</a:t>
            </a:r>
            <a:r>
              <a:rPr lang="el-GR" altLang="el-GR" sz="2000" dirty="0" smtClean="0">
                <a:latin typeface="Arial" charset="0"/>
                <a:ea typeface="Times New Roman" pitchFamily="18" charset="0"/>
                <a:cs typeface="Arial" charset="0"/>
              </a:rPr>
              <a:t>Ομάδα 8η : Λογαριασμοί αποτελεσμάτων</a:t>
            </a:r>
            <a:endParaRPr lang="el-GR" altLang="el-GR" sz="2000" b="1" dirty="0" smtClean="0">
              <a:latin typeface="Arial" charset="0"/>
              <a:ea typeface="Times New Roman" pitchFamily="18" charset="0"/>
              <a:cs typeface="Arial" charset="0"/>
            </a:endParaRPr>
          </a:p>
          <a:p>
            <a:pPr algn="just">
              <a:spcBef>
                <a:spcPct val="0"/>
              </a:spcBef>
              <a:buFont typeface="Arial" charset="0"/>
              <a:buNone/>
            </a:pPr>
            <a:r>
              <a:rPr lang="en-US" altLang="el-GR" sz="2000" dirty="0" smtClean="0">
                <a:latin typeface="Arial" charset="0"/>
                <a:ea typeface="Times New Roman" pitchFamily="18" charset="0"/>
                <a:cs typeface="Arial" charset="0"/>
              </a:rPr>
              <a:t>	</a:t>
            </a:r>
            <a:r>
              <a:rPr lang="el-GR" altLang="el-GR" sz="2000" dirty="0" smtClean="0">
                <a:latin typeface="Arial" charset="0"/>
                <a:ea typeface="Times New Roman" pitchFamily="18" charset="0"/>
                <a:cs typeface="Arial" charset="0"/>
              </a:rPr>
              <a:t>Ομάδα 9η : Αναλυτική λογιστική εκμετάλλευσης</a:t>
            </a:r>
            <a:endParaRPr lang="el-GR" altLang="el-GR" sz="2000" b="1" dirty="0" smtClean="0">
              <a:latin typeface="Arial" charset="0"/>
              <a:ea typeface="Times New Roman" pitchFamily="18" charset="0"/>
              <a:cs typeface="Arial" charset="0"/>
            </a:endParaRPr>
          </a:p>
          <a:p>
            <a:pPr algn="just">
              <a:spcBef>
                <a:spcPct val="0"/>
              </a:spcBef>
              <a:buFont typeface="Arial" charset="0"/>
              <a:buNone/>
            </a:pPr>
            <a:r>
              <a:rPr lang="en-US" altLang="el-GR" sz="2000" dirty="0" smtClean="0">
                <a:latin typeface="Arial" charset="0"/>
                <a:ea typeface="Times New Roman" pitchFamily="18" charset="0"/>
                <a:cs typeface="Arial" charset="0"/>
              </a:rPr>
              <a:t>	</a:t>
            </a:r>
            <a:r>
              <a:rPr lang="el-GR" altLang="el-GR" sz="2000" dirty="0" smtClean="0">
                <a:latin typeface="Arial" charset="0"/>
                <a:ea typeface="Times New Roman" pitchFamily="18" charset="0"/>
                <a:cs typeface="Arial" charset="0"/>
              </a:rPr>
              <a:t>Ομάδα 0η : Λογαριασμοί τάξεως </a:t>
            </a:r>
            <a:endParaRPr lang="el-GR" altLang="el-GR" sz="2000" b="1" dirty="0" smtClean="0">
              <a:latin typeface="Arial" charset="0"/>
              <a:ea typeface="Times New Roman" pitchFamily="18" charset="0"/>
              <a:cs typeface="Arial" charset="0"/>
            </a:endParaRPr>
          </a:p>
          <a:p>
            <a:pPr>
              <a:spcBef>
                <a:spcPct val="0"/>
              </a:spcBef>
              <a:buFont typeface="Arial" charset="0"/>
              <a:buNone/>
            </a:pPr>
            <a:endParaRPr lang="el-GR" altLang="el-GR" sz="2400" dirty="0" smtClean="0">
              <a:latin typeface="Arial" charset="0"/>
              <a:ea typeface="ＭＳ Ｐゴシック" pitchFamily="34" charset="-128"/>
            </a:endParaRPr>
          </a:p>
          <a:p>
            <a:pPr algn="just" eaLnBrk="1" hangingPunct="1">
              <a:buFont typeface="Arial" charset="0"/>
              <a:buNone/>
            </a:pPr>
            <a:endParaRPr lang="el-GR" altLang="el-GR" sz="1600" dirty="0"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549275"/>
          </a:xfrm>
        </p:spPr>
        <p:txBody>
          <a:bodyPr>
            <a:noAutofit/>
          </a:bodyPr>
          <a:lstStyle/>
          <a:p>
            <a:pPr eaLnBrk="1" hangingPunct="1"/>
            <a:r>
              <a:rPr lang="el-GR" altLang="el-GR" sz="2800" b="1" u="sng" dirty="0" smtClean="0">
                <a:solidFill>
                  <a:schemeClr val="accent6">
                    <a:lumMod val="50000"/>
                  </a:schemeClr>
                </a:solidFill>
                <a:latin typeface="Arial" charset="0"/>
                <a:ea typeface="ＭＳ Ｐゴシック" pitchFamily="34" charset="-128"/>
                <a:cs typeface="Arial" charset="0"/>
              </a:rPr>
              <a:t>ΚΛΑΔΙΚΟ ΣΧΕΔΙΟ ΛΟΓΑΡΙΑΣΜΩΝ ΤΡΑΠΕΖΩΝ [1]</a:t>
            </a:r>
            <a:endParaRPr lang="en-US" altLang="el-GR" sz="2800" b="1" u="sng" dirty="0" smtClean="0">
              <a:solidFill>
                <a:schemeClr val="accent6">
                  <a:lumMod val="50000"/>
                </a:schemeClr>
              </a:solidFill>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179512" y="548679"/>
          <a:ext cx="8784976" cy="6120680"/>
        </p:xfrm>
        <a:graphic>
          <a:graphicData uri="http://schemas.openxmlformats.org/drawingml/2006/table">
            <a:tbl>
              <a:tblPr/>
              <a:tblGrid>
                <a:gridCol w="2890029"/>
                <a:gridCol w="2845166"/>
                <a:gridCol w="3049781"/>
              </a:tblGrid>
              <a:tr h="251978">
                <a:tc gridSpan="3">
                  <a:txBody>
                    <a:bodyPr/>
                    <a:lstStyle/>
                    <a:p>
                      <a:pPr algn="ctr"/>
                      <a:r>
                        <a:rPr lang="el-GR" sz="1600" b="1" u="sng" dirty="0">
                          <a:solidFill>
                            <a:srgbClr val="006600"/>
                          </a:solidFill>
                          <a:latin typeface="Arial" pitchFamily="34" charset="0"/>
                          <a:ea typeface="Calibri"/>
                          <a:cs typeface="Arial" pitchFamily="34" charset="0"/>
                        </a:rPr>
                        <a:t>ΛΟΓΑΡΙΑΣΜΟΙ ΕΝΕΡΓΗΤΙΚΟΥ</a:t>
                      </a:r>
                    </a:p>
                  </a:txBody>
                  <a:tcPr marL="0" marR="0" marT="0" marB="0" anchor="ctr">
                    <a:lnL>
                      <a:noFill/>
                    </a:lnL>
                    <a:lnR>
                      <a:noFill/>
                    </a:lnR>
                    <a:lnT>
                      <a:noFill/>
                    </a:lnT>
                    <a:lnB>
                      <a:noFill/>
                    </a:lnB>
                  </a:tcPr>
                </a:tc>
                <a:tc hMerge="1">
                  <a:txBody>
                    <a:bodyPr/>
                    <a:lstStyle/>
                    <a:p>
                      <a:endParaRPr lang="el-GR"/>
                    </a:p>
                  </a:txBody>
                  <a:tcPr/>
                </a:tc>
                <a:tc hMerge="1">
                  <a:txBody>
                    <a:bodyPr/>
                    <a:lstStyle/>
                    <a:p>
                      <a:endParaRPr lang="el-GR"/>
                    </a:p>
                  </a:txBody>
                  <a:tcPr/>
                </a:tc>
              </a:tr>
              <a:tr h="442919">
                <a:tc>
                  <a:txBody>
                    <a:bodyPr/>
                    <a:lstStyle/>
                    <a:p>
                      <a:pPr algn="ctr"/>
                      <a:r>
                        <a:rPr lang="el-GR" sz="1400" b="1" u="sng" dirty="0" smtClean="0">
                          <a:solidFill>
                            <a:srgbClr val="7030A0"/>
                          </a:solidFill>
                          <a:latin typeface="Arial" pitchFamily="34" charset="0"/>
                          <a:ea typeface="Calibri"/>
                          <a:cs typeface="Arial" pitchFamily="34" charset="0"/>
                        </a:rPr>
                        <a:t>Πάγιο Ενεργητικό</a:t>
                      </a:r>
                      <a:endParaRPr lang="el-GR" sz="1400" b="1" u="sng" dirty="0">
                        <a:solidFill>
                          <a:srgbClr val="7030A0"/>
                        </a:solidFill>
                        <a:latin typeface="Arial" pitchFamily="34" charset="0"/>
                        <a:ea typeface="Calibri"/>
                        <a:cs typeface="Arial" pitchFamily="34" charset="0"/>
                      </a:endParaRPr>
                    </a:p>
                  </a:txBody>
                  <a:tcPr marL="0" marR="0" marT="0" marB="0" anchor="ctr">
                    <a:lnL>
                      <a:noFill/>
                    </a:lnL>
                    <a:lnR>
                      <a:noFill/>
                    </a:lnR>
                    <a:lnT>
                      <a:noFill/>
                    </a:lnT>
                    <a:lnB>
                      <a:noFill/>
                    </a:lnB>
                  </a:tcPr>
                </a:tc>
                <a:tc>
                  <a:txBody>
                    <a:bodyPr/>
                    <a:lstStyle/>
                    <a:p>
                      <a:pPr algn="ctr"/>
                      <a:r>
                        <a:rPr lang="el-GR" sz="1400" b="1" u="sng" dirty="0">
                          <a:solidFill>
                            <a:srgbClr val="0000FF"/>
                          </a:solidFill>
                          <a:latin typeface="Arial" pitchFamily="34" charset="0"/>
                          <a:ea typeface="Calibri"/>
                          <a:cs typeface="Arial" pitchFamily="34" charset="0"/>
                        </a:rPr>
                        <a:t>Χορηγήσεις</a:t>
                      </a:r>
                    </a:p>
                  </a:txBody>
                  <a:tcPr marL="0" marR="0" marT="0" marB="0" anchor="ctr">
                    <a:lnL>
                      <a:noFill/>
                    </a:lnL>
                    <a:lnR>
                      <a:noFill/>
                    </a:lnR>
                    <a:lnT>
                      <a:noFill/>
                    </a:lnT>
                    <a:lnB>
                      <a:noFill/>
                    </a:lnB>
                  </a:tcPr>
                </a:tc>
                <a:tc>
                  <a:txBody>
                    <a:bodyPr/>
                    <a:lstStyle/>
                    <a:p>
                      <a:pPr algn="ctr"/>
                      <a:r>
                        <a:rPr lang="el-GR" sz="1400" b="1" u="sng" dirty="0">
                          <a:solidFill>
                            <a:srgbClr val="C00000"/>
                          </a:solidFill>
                          <a:latin typeface="Arial" pitchFamily="34" charset="0"/>
                          <a:ea typeface="Calibri"/>
                          <a:cs typeface="Arial" pitchFamily="34" charset="0"/>
                        </a:rPr>
                        <a:t>Απαιτήσεις </a:t>
                      </a:r>
                      <a:r>
                        <a:rPr lang="el-GR" sz="1400" b="1" u="sng" baseline="0" dirty="0" smtClean="0">
                          <a:solidFill>
                            <a:srgbClr val="C00000"/>
                          </a:solidFill>
                          <a:latin typeface="Arial" pitchFamily="34" charset="0"/>
                          <a:ea typeface="Calibri"/>
                          <a:cs typeface="Arial" pitchFamily="34" charset="0"/>
                        </a:rPr>
                        <a:t> </a:t>
                      </a:r>
                      <a:r>
                        <a:rPr lang="el-GR" sz="1400" b="1" u="sng" dirty="0" smtClean="0">
                          <a:solidFill>
                            <a:srgbClr val="C00000"/>
                          </a:solidFill>
                          <a:latin typeface="Arial" pitchFamily="34" charset="0"/>
                          <a:ea typeface="Calibri"/>
                          <a:cs typeface="Arial" pitchFamily="34" charset="0"/>
                        </a:rPr>
                        <a:t>Χρεόγραφα &amp; Διαθέσιμα</a:t>
                      </a:r>
                      <a:endParaRPr lang="el-GR" sz="1400" b="1" u="sng" dirty="0">
                        <a:solidFill>
                          <a:srgbClr val="C00000"/>
                        </a:solidFill>
                        <a:latin typeface="Arial" pitchFamily="34" charset="0"/>
                        <a:ea typeface="Calibri"/>
                        <a:cs typeface="Arial" pitchFamily="34" charset="0"/>
                      </a:endParaRPr>
                    </a:p>
                  </a:txBody>
                  <a:tcPr marL="0" marR="0" marT="0" marB="0" anchor="ctr">
                    <a:lnL>
                      <a:noFill/>
                    </a:lnL>
                    <a:lnR>
                      <a:noFill/>
                    </a:lnR>
                    <a:lnT>
                      <a:noFill/>
                    </a:lnT>
                    <a:lnB>
                      <a:noFill/>
                    </a:lnB>
                  </a:tcPr>
                </a:tc>
              </a:tr>
              <a:tr h="232534">
                <a:tc>
                  <a:txBody>
                    <a:bodyPr/>
                    <a:lstStyle/>
                    <a:p>
                      <a:pPr algn="just"/>
                      <a:r>
                        <a:rPr lang="el-GR" sz="1400" b="1" u="sng" dirty="0" smtClean="0">
                          <a:latin typeface="Arial" pitchFamily="34" charset="0"/>
                          <a:ea typeface="Calibri"/>
                          <a:cs typeface="Arial" pitchFamily="34" charset="0"/>
                        </a:rPr>
                        <a:t>ΟΜΑΔΑ 1</a:t>
                      </a:r>
                      <a:r>
                        <a:rPr lang="el-GR" sz="1400" b="1" u="sng" baseline="30000" dirty="0" smtClean="0">
                          <a:latin typeface="Arial" pitchFamily="34" charset="0"/>
                          <a:ea typeface="Calibri"/>
                          <a:cs typeface="Arial" pitchFamily="34" charset="0"/>
                        </a:rPr>
                        <a:t>η</a:t>
                      </a:r>
                      <a:endParaRPr lang="el-GR" sz="1400" b="1" u="sng" dirty="0">
                        <a:latin typeface="Arial" pitchFamily="34" charset="0"/>
                        <a:ea typeface="Calibri"/>
                        <a:cs typeface="Arial" pitchFamily="34" charset="0"/>
                      </a:endParaRPr>
                    </a:p>
                  </a:txBody>
                  <a:tcPr marL="0" marR="0" marT="0" marB="0" anchor="ctr">
                    <a:lnL>
                      <a:noFill/>
                    </a:lnL>
                    <a:lnR>
                      <a:noFill/>
                    </a:lnR>
                    <a:lnT>
                      <a:noFill/>
                    </a:lnT>
                    <a:lnB>
                      <a:noFill/>
                    </a:lnB>
                  </a:tcPr>
                </a:tc>
                <a:tc>
                  <a:txBody>
                    <a:bodyPr/>
                    <a:lstStyle/>
                    <a:p>
                      <a:pPr algn="just"/>
                      <a:r>
                        <a:rPr lang="el-GR" sz="1400" b="1" u="sng" dirty="0">
                          <a:latin typeface="Arial" pitchFamily="34" charset="0"/>
                          <a:ea typeface="Calibri"/>
                          <a:cs typeface="Arial" pitchFamily="34" charset="0"/>
                        </a:rPr>
                        <a:t>ΟΜΑΔΑ 2</a:t>
                      </a:r>
                      <a:r>
                        <a:rPr lang="el-GR" sz="1400" b="1" u="sng" baseline="30000" dirty="0">
                          <a:latin typeface="Arial" pitchFamily="34" charset="0"/>
                          <a:ea typeface="Calibri"/>
                          <a:cs typeface="Arial" pitchFamily="34" charset="0"/>
                        </a:rPr>
                        <a:t>η</a:t>
                      </a:r>
                      <a:endParaRPr lang="el-GR" sz="1400" b="1" u="sng" dirty="0">
                        <a:latin typeface="Arial" pitchFamily="34" charset="0"/>
                        <a:ea typeface="Calibri"/>
                        <a:cs typeface="Arial" pitchFamily="34" charset="0"/>
                      </a:endParaRPr>
                    </a:p>
                  </a:txBody>
                  <a:tcPr marL="0" marR="0" marT="0" marB="0" anchor="ctr">
                    <a:lnL>
                      <a:noFill/>
                    </a:lnL>
                    <a:lnR>
                      <a:noFill/>
                    </a:lnR>
                    <a:lnT>
                      <a:noFill/>
                    </a:lnT>
                    <a:lnB>
                      <a:noFill/>
                    </a:lnB>
                  </a:tcPr>
                </a:tc>
                <a:tc>
                  <a:txBody>
                    <a:bodyPr/>
                    <a:lstStyle/>
                    <a:p>
                      <a:pPr algn="just"/>
                      <a:r>
                        <a:rPr lang="el-GR" sz="1400" b="1" u="sng" dirty="0">
                          <a:latin typeface="Arial" pitchFamily="34" charset="0"/>
                          <a:ea typeface="Calibri"/>
                          <a:cs typeface="Arial" pitchFamily="34" charset="0"/>
                        </a:rPr>
                        <a:t>ΟΜΑΔΑ 3η</a:t>
                      </a:r>
                    </a:p>
                  </a:txBody>
                  <a:tcPr marL="0" marR="0" marT="0" marB="0" anchor="ctr">
                    <a:lnL>
                      <a:noFill/>
                    </a:lnL>
                    <a:lnR>
                      <a:noFill/>
                    </a:lnR>
                    <a:lnT>
                      <a:noFill/>
                    </a:lnT>
                    <a:lnB>
                      <a:noFill/>
                    </a:lnB>
                  </a:tcPr>
                </a:tc>
              </a:tr>
              <a:tr h="465067">
                <a:tc>
                  <a:txBody>
                    <a:bodyPr/>
                    <a:lstStyle/>
                    <a:p>
                      <a:r>
                        <a:rPr lang="el-GR" sz="1400" b="1" dirty="0" smtClean="0">
                          <a:solidFill>
                            <a:srgbClr val="7030A0"/>
                          </a:solidFill>
                          <a:latin typeface="Arial" pitchFamily="34" charset="0"/>
                          <a:ea typeface="Calibri"/>
                          <a:cs typeface="Arial" pitchFamily="34" charset="0"/>
                        </a:rPr>
                        <a:t>10 Εδαφικές εκτάσεις</a:t>
                      </a:r>
                      <a:endParaRPr lang="el-GR" sz="1400" b="1" dirty="0">
                        <a:solidFill>
                          <a:srgbClr val="7030A0"/>
                        </a:solidFill>
                        <a:latin typeface="Arial" pitchFamily="34" charset="0"/>
                        <a:ea typeface="Calibri"/>
                        <a:cs typeface="Arial" pitchFamily="34" charset="0"/>
                      </a:endParaRPr>
                    </a:p>
                  </a:txBody>
                  <a:tcPr marL="0" marR="0" marT="0" marB="0" anchor="ctr">
                    <a:lnL>
                      <a:noFill/>
                    </a:lnL>
                    <a:lnR>
                      <a:noFill/>
                    </a:lnR>
                    <a:lnT>
                      <a:noFill/>
                    </a:lnT>
                    <a:lnB>
                      <a:noFill/>
                    </a:lnB>
                  </a:tcPr>
                </a:tc>
                <a:tc>
                  <a:txBody>
                    <a:bodyPr/>
                    <a:lstStyle/>
                    <a:p>
                      <a:r>
                        <a:rPr lang="el-GR" sz="1400" b="1" dirty="0">
                          <a:solidFill>
                            <a:srgbClr val="0000FF"/>
                          </a:solidFill>
                          <a:latin typeface="Arial" pitchFamily="34" charset="0"/>
                          <a:ea typeface="Calibri"/>
                          <a:cs typeface="Arial" pitchFamily="34" charset="0"/>
                        </a:rPr>
                        <a:t>20 Χορηγήσεις </a:t>
                      </a:r>
                    </a:p>
                  </a:txBody>
                  <a:tcPr marL="0" marR="0" marT="0" marB="0" anchor="ctr">
                    <a:lnL>
                      <a:noFill/>
                    </a:lnL>
                    <a:lnR>
                      <a:noFill/>
                    </a:lnR>
                    <a:lnT>
                      <a:noFill/>
                    </a:lnT>
                    <a:lnB>
                      <a:noFill/>
                    </a:lnB>
                  </a:tcPr>
                </a:tc>
                <a:tc>
                  <a:txBody>
                    <a:bodyPr/>
                    <a:lstStyle/>
                    <a:p>
                      <a:r>
                        <a:rPr lang="el-GR" sz="1400" b="1" dirty="0">
                          <a:latin typeface="Arial" pitchFamily="34" charset="0"/>
                          <a:ea typeface="Calibri"/>
                          <a:cs typeface="Arial" pitchFamily="34" charset="0"/>
                        </a:rPr>
                        <a:t>30 Απαιτήσεις από τραπεζικές εργασίες (εκτός χορηγήσεων) </a:t>
                      </a:r>
                    </a:p>
                  </a:txBody>
                  <a:tcPr marL="0" marR="0" marT="0" marB="0" anchor="ctr">
                    <a:lnL>
                      <a:noFill/>
                    </a:lnL>
                    <a:lnR>
                      <a:noFill/>
                    </a:lnR>
                    <a:lnT>
                      <a:noFill/>
                    </a:lnT>
                    <a:lnB>
                      <a:noFill/>
                    </a:lnB>
                  </a:tcPr>
                </a:tc>
              </a:tr>
              <a:tr h="465067">
                <a:tc>
                  <a:txBody>
                    <a:bodyPr/>
                    <a:lstStyle/>
                    <a:p>
                      <a:r>
                        <a:rPr lang="el-GR" sz="1400" b="1" dirty="0" smtClean="0">
                          <a:solidFill>
                            <a:srgbClr val="7030A0"/>
                          </a:solidFill>
                          <a:latin typeface="Arial" pitchFamily="34" charset="0"/>
                          <a:ea typeface="Calibri"/>
                          <a:cs typeface="Arial" pitchFamily="34" charset="0"/>
                        </a:rPr>
                        <a:t>11 Κτίρια - Εγκαταστάσεις κτιρίων - Τεχνικά έργα</a:t>
                      </a:r>
                      <a:endParaRPr lang="el-GR" sz="1400" b="1" dirty="0">
                        <a:solidFill>
                          <a:srgbClr val="7030A0"/>
                        </a:solidFill>
                        <a:latin typeface="Arial" pitchFamily="34" charset="0"/>
                        <a:ea typeface="Calibri"/>
                        <a:cs typeface="Arial" pitchFamily="34" charset="0"/>
                      </a:endParaRPr>
                    </a:p>
                  </a:txBody>
                  <a:tcPr marL="0" marR="0" marT="0" marB="0" anchor="ctr">
                    <a:lnL>
                      <a:noFill/>
                    </a:lnL>
                    <a:lnR>
                      <a:noFill/>
                    </a:lnR>
                    <a:lnT>
                      <a:noFill/>
                    </a:lnT>
                    <a:lnB>
                      <a:noFill/>
                    </a:lnB>
                  </a:tcPr>
                </a:tc>
                <a:tc>
                  <a:txBody>
                    <a:bodyPr/>
                    <a:lstStyle/>
                    <a:p>
                      <a:r>
                        <a:rPr lang="el-GR" sz="1400" b="1" dirty="0">
                          <a:solidFill>
                            <a:srgbClr val="0000FF"/>
                          </a:solidFill>
                          <a:latin typeface="Arial" pitchFamily="34" charset="0"/>
                          <a:ea typeface="Calibri"/>
                          <a:cs typeface="Arial" pitchFamily="34" charset="0"/>
                        </a:rPr>
                        <a:t>21 Χορηγήσεις σε συνδεδεμένες επιχειρήσεις </a:t>
                      </a:r>
                    </a:p>
                  </a:txBody>
                  <a:tcPr marL="0" marR="0" marT="0" marB="0" anchor="ctr">
                    <a:lnL>
                      <a:noFill/>
                    </a:lnL>
                    <a:lnR>
                      <a:noFill/>
                    </a:lnR>
                    <a:lnT>
                      <a:noFill/>
                    </a:lnT>
                    <a:lnB>
                      <a:noFill/>
                    </a:lnB>
                  </a:tcPr>
                </a:tc>
                <a:tc>
                  <a:txBody>
                    <a:bodyPr/>
                    <a:lstStyle/>
                    <a:p>
                      <a:r>
                        <a:rPr lang="el-GR" sz="1400" b="1" dirty="0">
                          <a:latin typeface="Arial" pitchFamily="34" charset="0"/>
                          <a:ea typeface="Calibri"/>
                          <a:cs typeface="Arial" pitchFamily="34" charset="0"/>
                        </a:rPr>
                        <a:t>31 Έντοκα γραμμάτια δημοσίου </a:t>
                      </a:r>
                    </a:p>
                  </a:txBody>
                  <a:tcPr marL="0" marR="0" marT="0" marB="0" anchor="ctr">
                    <a:lnL>
                      <a:noFill/>
                    </a:lnL>
                    <a:lnR>
                      <a:noFill/>
                    </a:lnR>
                    <a:lnT>
                      <a:noFill/>
                    </a:lnT>
                    <a:lnB>
                      <a:noFill/>
                    </a:lnB>
                  </a:tcPr>
                </a:tc>
              </a:tr>
              <a:tr h="664382">
                <a:tc>
                  <a:txBody>
                    <a:bodyPr/>
                    <a:lstStyle/>
                    <a:p>
                      <a:r>
                        <a:rPr lang="el-GR" sz="1400" b="1" dirty="0" smtClean="0">
                          <a:solidFill>
                            <a:srgbClr val="7030A0"/>
                          </a:solidFill>
                          <a:latin typeface="Arial" pitchFamily="34" charset="0"/>
                          <a:ea typeface="Calibri"/>
                          <a:cs typeface="Arial" pitchFamily="34" charset="0"/>
                        </a:rPr>
                        <a:t>12 Μηχ/τα - Τεχνικές Εγκ/σεις- Λοιπός μηχανολογικός εξοπλισμός</a:t>
                      </a:r>
                      <a:endParaRPr lang="el-GR" sz="1400" b="1" dirty="0">
                        <a:solidFill>
                          <a:srgbClr val="7030A0"/>
                        </a:solidFill>
                        <a:latin typeface="Arial" pitchFamily="34" charset="0"/>
                        <a:ea typeface="Calibri"/>
                        <a:cs typeface="Arial" pitchFamily="34" charset="0"/>
                      </a:endParaRPr>
                    </a:p>
                  </a:txBody>
                  <a:tcPr marL="0" marR="0" marT="0" marB="0" anchor="ctr">
                    <a:lnL>
                      <a:noFill/>
                    </a:lnL>
                    <a:lnR>
                      <a:noFill/>
                    </a:lnR>
                    <a:lnT>
                      <a:noFill/>
                    </a:lnT>
                    <a:lnB>
                      <a:noFill/>
                    </a:lnB>
                  </a:tcPr>
                </a:tc>
                <a:tc>
                  <a:txBody>
                    <a:bodyPr/>
                    <a:lstStyle/>
                    <a:p>
                      <a:r>
                        <a:rPr lang="el-GR" sz="1400" b="1" dirty="0">
                          <a:solidFill>
                            <a:srgbClr val="0000FF"/>
                          </a:solidFill>
                          <a:latin typeface="Arial" pitchFamily="34" charset="0"/>
                          <a:ea typeface="Calibri"/>
                          <a:cs typeface="Arial" pitchFamily="34" charset="0"/>
                        </a:rPr>
                        <a:t>22 …………</a:t>
                      </a:r>
                    </a:p>
                  </a:txBody>
                  <a:tcPr marL="0" marR="0" marT="0" marB="0" anchor="ctr">
                    <a:lnL>
                      <a:noFill/>
                    </a:lnL>
                    <a:lnR>
                      <a:noFill/>
                    </a:lnR>
                    <a:lnT>
                      <a:noFill/>
                    </a:lnT>
                    <a:lnB>
                      <a:noFill/>
                    </a:lnB>
                  </a:tcPr>
                </a:tc>
                <a:tc>
                  <a:txBody>
                    <a:bodyPr/>
                    <a:lstStyle/>
                    <a:p>
                      <a:r>
                        <a:rPr lang="el-GR" sz="1400" b="1" dirty="0">
                          <a:latin typeface="Arial" pitchFamily="34" charset="0"/>
                          <a:ea typeface="Calibri"/>
                          <a:cs typeface="Arial" pitchFamily="34" charset="0"/>
                        </a:rPr>
                        <a:t>32 …………</a:t>
                      </a:r>
                    </a:p>
                  </a:txBody>
                  <a:tcPr marL="0" marR="0" marT="0" marB="0" anchor="ctr">
                    <a:lnL>
                      <a:noFill/>
                    </a:lnL>
                    <a:lnR>
                      <a:noFill/>
                    </a:lnR>
                    <a:lnT>
                      <a:noFill/>
                    </a:lnT>
                    <a:lnB>
                      <a:noFill/>
                    </a:lnB>
                  </a:tcPr>
                </a:tc>
              </a:tr>
              <a:tr h="232534">
                <a:tc>
                  <a:txBody>
                    <a:bodyPr/>
                    <a:lstStyle/>
                    <a:p>
                      <a:r>
                        <a:rPr lang="el-GR" sz="1400" b="1" dirty="0" smtClean="0">
                          <a:solidFill>
                            <a:srgbClr val="7030A0"/>
                          </a:solidFill>
                          <a:latin typeface="Arial" pitchFamily="34" charset="0"/>
                          <a:ea typeface="Calibri"/>
                          <a:cs typeface="Arial" pitchFamily="34" charset="0"/>
                        </a:rPr>
                        <a:t>13 Μεταφορικά μέσα</a:t>
                      </a:r>
                      <a:endParaRPr lang="el-GR" sz="1400" b="1" dirty="0">
                        <a:solidFill>
                          <a:srgbClr val="7030A0"/>
                        </a:solidFill>
                        <a:latin typeface="Arial" pitchFamily="34" charset="0"/>
                        <a:ea typeface="Calibri"/>
                        <a:cs typeface="Arial" pitchFamily="34" charset="0"/>
                      </a:endParaRPr>
                    </a:p>
                  </a:txBody>
                  <a:tcPr marL="0" marR="0" marT="0" marB="0" anchor="ctr">
                    <a:lnL>
                      <a:noFill/>
                    </a:lnL>
                    <a:lnR>
                      <a:noFill/>
                    </a:lnR>
                    <a:lnT>
                      <a:noFill/>
                    </a:lnT>
                    <a:lnB>
                      <a:noFill/>
                    </a:lnB>
                  </a:tcPr>
                </a:tc>
                <a:tc>
                  <a:txBody>
                    <a:bodyPr/>
                    <a:lstStyle/>
                    <a:p>
                      <a:r>
                        <a:rPr lang="el-GR" sz="1400" b="1" dirty="0">
                          <a:solidFill>
                            <a:srgbClr val="0000FF"/>
                          </a:solidFill>
                          <a:latin typeface="Arial" pitchFamily="34" charset="0"/>
                          <a:ea typeface="Calibri"/>
                          <a:cs typeface="Arial" pitchFamily="34" charset="0"/>
                        </a:rPr>
                        <a:t>23 …………</a:t>
                      </a:r>
                    </a:p>
                  </a:txBody>
                  <a:tcPr marL="0" marR="0" marT="0" marB="0" anchor="ctr">
                    <a:lnL>
                      <a:noFill/>
                    </a:lnL>
                    <a:lnR>
                      <a:noFill/>
                    </a:lnR>
                    <a:lnT>
                      <a:noFill/>
                    </a:lnT>
                    <a:lnB>
                      <a:noFill/>
                    </a:lnB>
                  </a:tcPr>
                </a:tc>
                <a:tc>
                  <a:txBody>
                    <a:bodyPr/>
                    <a:lstStyle/>
                    <a:p>
                      <a:r>
                        <a:rPr lang="el-GR" sz="1400" b="1" dirty="0">
                          <a:latin typeface="Arial" pitchFamily="34" charset="0"/>
                          <a:ea typeface="Calibri"/>
                          <a:cs typeface="Arial" pitchFamily="34" charset="0"/>
                        </a:rPr>
                        <a:t>33 …………</a:t>
                      </a:r>
                    </a:p>
                  </a:txBody>
                  <a:tcPr marL="0" marR="0" marT="0" marB="0" anchor="ctr">
                    <a:lnL>
                      <a:noFill/>
                    </a:lnL>
                    <a:lnR>
                      <a:noFill/>
                    </a:lnR>
                    <a:lnT>
                      <a:noFill/>
                    </a:lnT>
                    <a:lnB>
                      <a:noFill/>
                    </a:lnB>
                  </a:tcPr>
                </a:tc>
              </a:tr>
              <a:tr h="442919">
                <a:tc>
                  <a:txBody>
                    <a:bodyPr/>
                    <a:lstStyle/>
                    <a:p>
                      <a:r>
                        <a:rPr lang="el-GR" sz="1400" b="1" dirty="0" smtClean="0">
                          <a:solidFill>
                            <a:srgbClr val="7030A0"/>
                          </a:solidFill>
                          <a:latin typeface="Arial" pitchFamily="34" charset="0"/>
                          <a:ea typeface="Calibri"/>
                          <a:cs typeface="Arial" pitchFamily="34" charset="0"/>
                        </a:rPr>
                        <a:t>14 Έπιπλα και λοιπός εξοπλισμός</a:t>
                      </a:r>
                      <a:endParaRPr lang="el-GR" sz="1400" b="1" dirty="0">
                        <a:solidFill>
                          <a:srgbClr val="7030A0"/>
                        </a:solidFill>
                        <a:latin typeface="Arial" pitchFamily="34" charset="0"/>
                        <a:ea typeface="Calibri"/>
                        <a:cs typeface="Arial" pitchFamily="34" charset="0"/>
                      </a:endParaRPr>
                    </a:p>
                  </a:txBody>
                  <a:tcPr marL="0" marR="0" marT="0" marB="0" anchor="ctr">
                    <a:lnL>
                      <a:noFill/>
                    </a:lnL>
                    <a:lnR>
                      <a:noFill/>
                    </a:lnR>
                    <a:lnT>
                      <a:noFill/>
                    </a:lnT>
                    <a:lnB>
                      <a:noFill/>
                    </a:lnB>
                  </a:tcPr>
                </a:tc>
                <a:tc>
                  <a:txBody>
                    <a:bodyPr/>
                    <a:lstStyle/>
                    <a:p>
                      <a:r>
                        <a:rPr lang="el-GR" sz="1400" b="1" dirty="0">
                          <a:solidFill>
                            <a:srgbClr val="0000FF"/>
                          </a:solidFill>
                          <a:latin typeface="Arial" pitchFamily="34" charset="0"/>
                          <a:ea typeface="Calibri"/>
                          <a:cs typeface="Arial" pitchFamily="34" charset="0"/>
                        </a:rPr>
                        <a:t>24 Χορηγήσεις σε καθυστέρηση </a:t>
                      </a:r>
                    </a:p>
                  </a:txBody>
                  <a:tcPr marL="0" marR="0" marT="0" marB="0" anchor="ctr">
                    <a:lnL>
                      <a:noFill/>
                    </a:lnL>
                    <a:lnR>
                      <a:noFill/>
                    </a:lnR>
                    <a:lnT>
                      <a:noFill/>
                    </a:lnT>
                    <a:lnB>
                      <a:noFill/>
                    </a:lnB>
                  </a:tcPr>
                </a:tc>
                <a:tc>
                  <a:txBody>
                    <a:bodyPr/>
                    <a:lstStyle/>
                    <a:p>
                      <a:r>
                        <a:rPr lang="el-GR" sz="1400" b="1" dirty="0">
                          <a:latin typeface="Arial" pitchFamily="34" charset="0"/>
                          <a:ea typeface="Calibri"/>
                          <a:cs typeface="Arial" pitchFamily="34" charset="0"/>
                        </a:rPr>
                        <a:t>34 Χρεόγραφα</a:t>
                      </a:r>
                    </a:p>
                  </a:txBody>
                  <a:tcPr marL="0" marR="0" marT="0" marB="0" anchor="ctr">
                    <a:lnL>
                      <a:noFill/>
                    </a:lnL>
                    <a:lnR>
                      <a:noFill/>
                    </a:lnR>
                    <a:lnT>
                      <a:noFill/>
                    </a:lnT>
                    <a:lnB>
                      <a:noFill/>
                    </a:lnB>
                  </a:tcPr>
                </a:tc>
              </a:tr>
              <a:tr h="664382">
                <a:tc>
                  <a:txBody>
                    <a:bodyPr/>
                    <a:lstStyle/>
                    <a:p>
                      <a:r>
                        <a:rPr lang="el-GR" sz="1400" b="1" dirty="0" smtClean="0">
                          <a:solidFill>
                            <a:srgbClr val="7030A0"/>
                          </a:solidFill>
                          <a:latin typeface="Arial" pitchFamily="34" charset="0"/>
                          <a:ea typeface="Calibri"/>
                          <a:cs typeface="Arial" pitchFamily="34" charset="0"/>
                        </a:rPr>
                        <a:t>15 Ακινητοποιήσεις υπό εκτέλεση και προκαταβολές κτήσεως πάγιων</a:t>
                      </a:r>
                      <a:endParaRPr lang="el-GR" sz="1400" b="1" dirty="0">
                        <a:solidFill>
                          <a:srgbClr val="7030A0"/>
                        </a:solidFill>
                        <a:latin typeface="Arial" pitchFamily="34" charset="0"/>
                        <a:ea typeface="Calibri"/>
                        <a:cs typeface="Arial" pitchFamily="34" charset="0"/>
                      </a:endParaRPr>
                    </a:p>
                  </a:txBody>
                  <a:tcPr marL="0" marR="0" marT="0" marB="0" anchor="ctr">
                    <a:lnL>
                      <a:noFill/>
                    </a:lnL>
                    <a:lnR>
                      <a:noFill/>
                    </a:lnR>
                    <a:lnT>
                      <a:noFill/>
                    </a:lnT>
                    <a:lnB>
                      <a:noFill/>
                    </a:lnB>
                  </a:tcPr>
                </a:tc>
                <a:tc>
                  <a:txBody>
                    <a:bodyPr/>
                    <a:lstStyle/>
                    <a:p>
                      <a:r>
                        <a:rPr lang="el-GR" sz="1400" b="1" dirty="0">
                          <a:solidFill>
                            <a:srgbClr val="0000FF"/>
                          </a:solidFill>
                          <a:latin typeface="Arial" pitchFamily="34" charset="0"/>
                          <a:ea typeface="Calibri"/>
                          <a:cs typeface="Arial" pitchFamily="34" charset="0"/>
                        </a:rPr>
                        <a:t>25 Χορηγήσεις σε καθυστέρηση (σε συγγενής επιχειρήσεις) </a:t>
                      </a:r>
                    </a:p>
                  </a:txBody>
                  <a:tcPr marL="0" marR="0" marT="0" marB="0" anchor="ctr">
                    <a:lnL>
                      <a:noFill/>
                    </a:lnL>
                    <a:lnR>
                      <a:noFill/>
                    </a:lnR>
                    <a:lnT>
                      <a:noFill/>
                    </a:lnT>
                    <a:lnB>
                      <a:noFill/>
                    </a:lnB>
                  </a:tcPr>
                </a:tc>
                <a:tc>
                  <a:txBody>
                    <a:bodyPr/>
                    <a:lstStyle/>
                    <a:p>
                      <a:r>
                        <a:rPr lang="el-GR" sz="1400" b="1" dirty="0">
                          <a:latin typeface="Arial" pitchFamily="34" charset="0"/>
                          <a:ea typeface="Calibri"/>
                          <a:cs typeface="Arial" pitchFamily="34" charset="0"/>
                        </a:rPr>
                        <a:t>35 Λογαριασμοί διαχειρίσεως προκαταβολών </a:t>
                      </a:r>
                    </a:p>
                  </a:txBody>
                  <a:tcPr marL="0" marR="0" marT="0" marB="0" anchor="ctr">
                    <a:lnL>
                      <a:noFill/>
                    </a:lnL>
                    <a:lnR>
                      <a:noFill/>
                    </a:lnR>
                    <a:lnT>
                      <a:noFill/>
                    </a:lnT>
                    <a:lnB>
                      <a:noFill/>
                    </a:lnB>
                  </a:tcPr>
                </a:tc>
              </a:tr>
              <a:tr h="664382">
                <a:tc>
                  <a:txBody>
                    <a:bodyPr/>
                    <a:lstStyle/>
                    <a:p>
                      <a:r>
                        <a:rPr lang="el-GR" sz="1400" b="1" dirty="0" smtClean="0">
                          <a:solidFill>
                            <a:srgbClr val="7030A0"/>
                          </a:solidFill>
                          <a:latin typeface="Arial" pitchFamily="34" charset="0"/>
                          <a:ea typeface="Calibri"/>
                          <a:cs typeface="Arial" pitchFamily="34" charset="0"/>
                        </a:rPr>
                        <a:t>16 Ασώματες ακινητοποιήσεις και έξοδα πολυετούς αποσβέσεως</a:t>
                      </a:r>
                      <a:endParaRPr lang="el-GR" sz="1400" b="1" dirty="0">
                        <a:solidFill>
                          <a:srgbClr val="7030A0"/>
                        </a:solidFill>
                        <a:latin typeface="Arial" pitchFamily="34" charset="0"/>
                        <a:ea typeface="Calibri"/>
                        <a:cs typeface="Arial" pitchFamily="34" charset="0"/>
                      </a:endParaRPr>
                    </a:p>
                  </a:txBody>
                  <a:tcPr marL="0" marR="0" marT="0" marB="0" anchor="ctr">
                    <a:lnL>
                      <a:noFill/>
                    </a:lnL>
                    <a:lnR>
                      <a:noFill/>
                    </a:lnR>
                    <a:lnT>
                      <a:noFill/>
                    </a:lnT>
                    <a:lnB>
                      <a:noFill/>
                    </a:lnB>
                  </a:tcPr>
                </a:tc>
                <a:tc>
                  <a:txBody>
                    <a:bodyPr/>
                    <a:lstStyle/>
                    <a:p>
                      <a:r>
                        <a:rPr lang="el-GR" sz="1400" b="1" dirty="0">
                          <a:solidFill>
                            <a:srgbClr val="0000FF"/>
                          </a:solidFill>
                          <a:latin typeface="Arial" pitchFamily="34" charset="0"/>
                          <a:ea typeface="Calibri"/>
                          <a:cs typeface="Arial" pitchFamily="34" charset="0"/>
                        </a:rPr>
                        <a:t>26 …………</a:t>
                      </a:r>
                    </a:p>
                  </a:txBody>
                  <a:tcPr marL="0" marR="0" marT="0" marB="0" anchor="ctr">
                    <a:lnL>
                      <a:noFill/>
                    </a:lnL>
                    <a:lnR>
                      <a:noFill/>
                    </a:lnR>
                    <a:lnT>
                      <a:noFill/>
                    </a:lnT>
                    <a:lnB>
                      <a:noFill/>
                    </a:lnB>
                  </a:tcPr>
                </a:tc>
                <a:tc>
                  <a:txBody>
                    <a:bodyPr/>
                    <a:lstStyle/>
                    <a:p>
                      <a:r>
                        <a:rPr lang="el-GR" sz="1400" b="1" dirty="0">
                          <a:latin typeface="Arial" pitchFamily="34" charset="0"/>
                          <a:ea typeface="Calibri"/>
                          <a:cs typeface="Arial" pitchFamily="34" charset="0"/>
                        </a:rPr>
                        <a:t>36 Μεταβατικοί λογαριασμοί ενεργητικού</a:t>
                      </a:r>
                    </a:p>
                  </a:txBody>
                  <a:tcPr marL="0" marR="0" marT="0" marB="0" anchor="ctr">
                    <a:lnL>
                      <a:noFill/>
                    </a:lnL>
                    <a:lnR>
                      <a:noFill/>
                    </a:lnR>
                    <a:lnT>
                      <a:noFill/>
                    </a:lnT>
                    <a:lnB>
                      <a:noFill/>
                    </a:lnB>
                  </a:tcPr>
                </a:tc>
              </a:tr>
              <a:tr h="664382">
                <a:tc>
                  <a:txBody>
                    <a:bodyPr/>
                    <a:lstStyle/>
                    <a:p>
                      <a:r>
                        <a:rPr lang="el-GR" sz="1400" b="1" dirty="0" smtClean="0">
                          <a:solidFill>
                            <a:srgbClr val="7030A0"/>
                          </a:solidFill>
                          <a:latin typeface="Arial" pitchFamily="34" charset="0"/>
                          <a:ea typeface="Calibri"/>
                          <a:cs typeface="Arial" pitchFamily="34" charset="0"/>
                        </a:rPr>
                        <a:t>17 Συμμετοχές και λοιποί τίτλοι (με χαρακτήρα ακινητοποιήσεων)</a:t>
                      </a:r>
                      <a:endParaRPr lang="el-GR" sz="1400" b="1" dirty="0">
                        <a:solidFill>
                          <a:srgbClr val="7030A0"/>
                        </a:solidFill>
                        <a:latin typeface="Arial" pitchFamily="34" charset="0"/>
                        <a:ea typeface="Calibri"/>
                        <a:cs typeface="Arial" pitchFamily="34" charset="0"/>
                      </a:endParaRPr>
                    </a:p>
                  </a:txBody>
                  <a:tcPr marL="0" marR="0" marT="0" marB="0" anchor="ctr">
                    <a:lnL>
                      <a:noFill/>
                    </a:lnL>
                    <a:lnR>
                      <a:noFill/>
                    </a:lnR>
                    <a:lnT>
                      <a:noFill/>
                    </a:lnT>
                    <a:lnB>
                      <a:noFill/>
                    </a:lnB>
                  </a:tcPr>
                </a:tc>
                <a:tc>
                  <a:txBody>
                    <a:bodyPr/>
                    <a:lstStyle/>
                    <a:p>
                      <a:r>
                        <a:rPr lang="el-GR" sz="1400" b="1" dirty="0">
                          <a:solidFill>
                            <a:srgbClr val="0000FF"/>
                          </a:solidFill>
                          <a:latin typeface="Arial" pitchFamily="34" charset="0"/>
                          <a:ea typeface="Calibri"/>
                          <a:cs typeface="Arial" pitchFamily="34" charset="0"/>
                        </a:rPr>
                        <a:t>27 Επισφαλής χορηγήσεις </a:t>
                      </a:r>
                    </a:p>
                  </a:txBody>
                  <a:tcPr marL="0" marR="0" marT="0" marB="0" anchor="ctr">
                    <a:lnL>
                      <a:noFill/>
                    </a:lnL>
                    <a:lnR>
                      <a:noFill/>
                    </a:lnR>
                    <a:lnT>
                      <a:noFill/>
                    </a:lnT>
                    <a:lnB>
                      <a:noFill/>
                    </a:lnB>
                  </a:tcPr>
                </a:tc>
                <a:tc>
                  <a:txBody>
                    <a:bodyPr/>
                    <a:lstStyle/>
                    <a:p>
                      <a:r>
                        <a:rPr lang="el-GR" sz="1400" b="1" dirty="0">
                          <a:latin typeface="Arial" pitchFamily="34" charset="0"/>
                          <a:ea typeface="Calibri"/>
                          <a:cs typeface="Arial" pitchFamily="34" charset="0"/>
                        </a:rPr>
                        <a:t>37 Ειδικές καταθέσεις στην κεντρική τράπεζα </a:t>
                      </a:r>
                    </a:p>
                  </a:txBody>
                  <a:tcPr marL="0" marR="0" marT="0" marB="0" anchor="ctr">
                    <a:lnL>
                      <a:noFill/>
                    </a:lnL>
                    <a:lnR>
                      <a:noFill/>
                    </a:lnR>
                    <a:lnT>
                      <a:noFill/>
                    </a:lnT>
                    <a:lnB>
                      <a:noFill/>
                    </a:lnB>
                  </a:tcPr>
                </a:tc>
              </a:tr>
              <a:tr h="465067">
                <a:tc>
                  <a:txBody>
                    <a:bodyPr/>
                    <a:lstStyle/>
                    <a:p>
                      <a:r>
                        <a:rPr lang="el-GR" sz="1400" b="1" dirty="0" smtClean="0">
                          <a:solidFill>
                            <a:srgbClr val="7030A0"/>
                          </a:solidFill>
                          <a:latin typeface="Arial" pitchFamily="34" charset="0"/>
                          <a:ea typeface="Calibri"/>
                          <a:cs typeface="Arial" pitchFamily="34" charset="0"/>
                        </a:rPr>
                        <a:t>18 Μακροπρόθεσμες απαιτήσεις εκτός χορηγήσεων </a:t>
                      </a:r>
                      <a:endParaRPr lang="el-GR" sz="1400" b="1" dirty="0">
                        <a:solidFill>
                          <a:srgbClr val="7030A0"/>
                        </a:solidFill>
                        <a:latin typeface="Arial" pitchFamily="34" charset="0"/>
                        <a:ea typeface="Calibri"/>
                        <a:cs typeface="Arial" pitchFamily="34" charset="0"/>
                      </a:endParaRPr>
                    </a:p>
                  </a:txBody>
                  <a:tcPr marL="0" marR="0" marT="0" marB="0" anchor="ctr">
                    <a:lnL>
                      <a:noFill/>
                    </a:lnL>
                    <a:lnR>
                      <a:noFill/>
                    </a:lnR>
                    <a:lnT>
                      <a:noFill/>
                    </a:lnT>
                    <a:lnB>
                      <a:noFill/>
                    </a:lnB>
                  </a:tcPr>
                </a:tc>
                <a:tc>
                  <a:txBody>
                    <a:bodyPr/>
                    <a:lstStyle/>
                    <a:p>
                      <a:r>
                        <a:rPr lang="el-GR" sz="1400" b="1" dirty="0">
                          <a:solidFill>
                            <a:srgbClr val="0000FF"/>
                          </a:solidFill>
                          <a:latin typeface="Arial" pitchFamily="34" charset="0"/>
                          <a:ea typeface="Calibri"/>
                          <a:cs typeface="Arial" pitchFamily="34" charset="0"/>
                        </a:rPr>
                        <a:t>28 Επισφαλής χορηγήσεις (σε συγγενής επιχειρήσεις) </a:t>
                      </a:r>
                    </a:p>
                  </a:txBody>
                  <a:tcPr marL="0" marR="0" marT="0" marB="0" anchor="ctr">
                    <a:lnL>
                      <a:noFill/>
                    </a:lnL>
                    <a:lnR>
                      <a:noFill/>
                    </a:lnR>
                    <a:lnT>
                      <a:noFill/>
                    </a:lnT>
                    <a:lnB>
                      <a:noFill/>
                    </a:lnB>
                  </a:tcPr>
                </a:tc>
                <a:tc>
                  <a:txBody>
                    <a:bodyPr/>
                    <a:lstStyle/>
                    <a:p>
                      <a:r>
                        <a:rPr lang="el-GR" sz="1400" b="1" dirty="0">
                          <a:latin typeface="Arial" pitchFamily="34" charset="0"/>
                          <a:ea typeface="Calibri"/>
                          <a:cs typeface="Arial" pitchFamily="34" charset="0"/>
                        </a:rPr>
                        <a:t>38 Χρηματικά διαθέσιμα</a:t>
                      </a:r>
                    </a:p>
                  </a:txBody>
                  <a:tcPr marL="0" marR="0" marT="0" marB="0" anchor="ctr">
                    <a:lnL>
                      <a:noFill/>
                    </a:lnL>
                    <a:lnR>
                      <a:noFill/>
                    </a:lnR>
                    <a:lnT>
                      <a:noFill/>
                    </a:lnT>
                    <a:lnB>
                      <a:noFill/>
                    </a:lnB>
                  </a:tcPr>
                </a:tc>
              </a:tr>
              <a:tr h="465067">
                <a:tc>
                  <a:txBody>
                    <a:bodyPr/>
                    <a:lstStyle/>
                    <a:p>
                      <a:r>
                        <a:rPr lang="el-GR" sz="1400" b="1" dirty="0" smtClean="0">
                          <a:solidFill>
                            <a:srgbClr val="7030A0"/>
                          </a:solidFill>
                          <a:latin typeface="Arial" pitchFamily="34" charset="0"/>
                          <a:ea typeface="Calibri"/>
                          <a:cs typeface="Arial" pitchFamily="34" charset="0"/>
                        </a:rPr>
                        <a:t>19 …………</a:t>
                      </a:r>
                      <a:endParaRPr lang="el-GR" sz="1400" b="1" dirty="0">
                        <a:solidFill>
                          <a:srgbClr val="7030A0"/>
                        </a:solidFill>
                        <a:latin typeface="Arial" pitchFamily="34" charset="0"/>
                        <a:ea typeface="Calibri"/>
                        <a:cs typeface="Arial" pitchFamily="34" charset="0"/>
                      </a:endParaRPr>
                    </a:p>
                  </a:txBody>
                  <a:tcPr marL="0" marR="0" marT="0" marB="0" anchor="ctr">
                    <a:lnL>
                      <a:noFill/>
                    </a:lnL>
                    <a:lnR>
                      <a:noFill/>
                    </a:lnR>
                    <a:lnT>
                      <a:noFill/>
                    </a:lnT>
                    <a:lnB>
                      <a:noFill/>
                    </a:lnB>
                  </a:tcPr>
                </a:tc>
                <a:tc>
                  <a:txBody>
                    <a:bodyPr/>
                    <a:lstStyle/>
                    <a:p>
                      <a:r>
                        <a:rPr lang="el-GR" sz="1400" b="1" dirty="0">
                          <a:solidFill>
                            <a:srgbClr val="0000FF"/>
                          </a:solidFill>
                          <a:latin typeface="Arial" pitchFamily="34" charset="0"/>
                          <a:ea typeface="Calibri"/>
                          <a:cs typeface="Arial" pitchFamily="34" charset="0"/>
                        </a:rPr>
                        <a:t>29 Περιουσιακά στοιχεία από πλειστηριασμούς </a:t>
                      </a:r>
                    </a:p>
                  </a:txBody>
                  <a:tcPr marL="0" marR="0" marT="0" marB="0" anchor="ctr">
                    <a:lnL>
                      <a:noFill/>
                    </a:lnL>
                    <a:lnR>
                      <a:noFill/>
                    </a:lnR>
                    <a:lnT>
                      <a:noFill/>
                    </a:lnT>
                    <a:lnB>
                      <a:noFill/>
                    </a:lnB>
                  </a:tcPr>
                </a:tc>
                <a:tc>
                  <a:txBody>
                    <a:bodyPr/>
                    <a:lstStyle/>
                    <a:p>
                      <a:r>
                        <a:rPr lang="el-GR" sz="1400" b="1" dirty="0">
                          <a:latin typeface="Arial" pitchFamily="34" charset="0"/>
                          <a:ea typeface="Calibri"/>
                          <a:cs typeface="Arial" pitchFamily="34" charset="0"/>
                        </a:rPr>
                        <a:t>39 Λοιποί χρεωστικοί λογαριασμοί </a:t>
                      </a:r>
                    </a:p>
                  </a:txBody>
                  <a:tcPr marL="0" marR="0" marT="0" marB="0" anchor="ctr">
                    <a:lnL>
                      <a:noFill/>
                    </a:lnL>
                    <a:lnR>
                      <a:noFill/>
                    </a:lnR>
                    <a:lnT>
                      <a:noFill/>
                    </a:lnT>
                    <a:lnB>
                      <a:noFill/>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9" name="Text Box 91"/>
          <p:cNvSpPr txBox="1">
            <a:spLocks noChangeArrowheads="1"/>
          </p:cNvSpPr>
          <p:nvPr/>
        </p:nvSpPr>
        <p:spPr bwMode="auto">
          <a:xfrm>
            <a:off x="685800" y="2178051"/>
            <a:ext cx="335280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spcBef>
                <a:spcPct val="50000"/>
              </a:spcBef>
            </a:pPr>
            <a:r>
              <a:rPr lang="el-GR" altLang="el-GR" sz="1600" b="1" dirty="0"/>
              <a:t>- </a:t>
            </a:r>
            <a:r>
              <a:rPr lang="el-GR" altLang="el-GR" sz="1600" b="1" dirty="0" smtClean="0">
                <a:solidFill>
                  <a:srgbClr val="7030A0"/>
                </a:solidFill>
              </a:rPr>
              <a:t>ΔΙΟΙΚΗΣΗ ΚΑΙ ΜΕΤΟΧΟΙ</a:t>
            </a:r>
            <a:endParaRPr lang="el-GR" altLang="el-GR" sz="1600" b="1" dirty="0">
              <a:solidFill>
                <a:srgbClr val="7030A0"/>
              </a:solidFill>
            </a:endParaRPr>
          </a:p>
          <a:p>
            <a:pPr algn="just">
              <a:spcBef>
                <a:spcPct val="50000"/>
              </a:spcBef>
            </a:pPr>
            <a:r>
              <a:rPr lang="el-GR" altLang="el-GR" sz="1600" b="1" dirty="0">
                <a:solidFill>
                  <a:srgbClr val="7030A0"/>
                </a:solidFill>
              </a:rPr>
              <a:t>- ΕΠΕΝΔΥΤΕΣ</a:t>
            </a:r>
          </a:p>
          <a:p>
            <a:pPr algn="just">
              <a:spcBef>
                <a:spcPct val="50000"/>
              </a:spcBef>
            </a:pPr>
            <a:r>
              <a:rPr lang="el-GR" altLang="el-GR" sz="1600" b="1" dirty="0" smtClean="0">
                <a:solidFill>
                  <a:srgbClr val="7030A0"/>
                </a:solidFill>
              </a:rPr>
              <a:t>- ΠΕΛΑΤΕΣ</a:t>
            </a:r>
            <a:endParaRPr lang="el-GR" altLang="el-GR" sz="1600" b="1" dirty="0">
              <a:solidFill>
                <a:srgbClr val="7030A0"/>
              </a:solidFill>
            </a:endParaRPr>
          </a:p>
          <a:p>
            <a:pPr algn="just">
              <a:spcBef>
                <a:spcPct val="50000"/>
              </a:spcBef>
            </a:pPr>
            <a:r>
              <a:rPr lang="el-GR" altLang="el-GR" sz="1600" b="1" dirty="0">
                <a:solidFill>
                  <a:srgbClr val="7030A0"/>
                </a:solidFill>
              </a:rPr>
              <a:t>- ΕΡΓΑΖΟΜΕΝΟΙ</a:t>
            </a:r>
          </a:p>
          <a:p>
            <a:pPr algn="just">
              <a:spcBef>
                <a:spcPct val="50000"/>
              </a:spcBef>
            </a:pPr>
            <a:r>
              <a:rPr lang="el-GR" altLang="el-GR" sz="1600" b="1" dirty="0" smtClean="0">
                <a:solidFill>
                  <a:srgbClr val="7030A0"/>
                </a:solidFill>
              </a:rPr>
              <a:t>- ΚΥΒΕΡΝΗΣΗ</a:t>
            </a:r>
          </a:p>
          <a:p>
            <a:pPr algn="just">
              <a:spcBef>
                <a:spcPct val="50000"/>
              </a:spcBef>
            </a:pPr>
            <a:r>
              <a:rPr lang="el-GR" altLang="el-GR" sz="1600" b="1" dirty="0" smtClean="0">
                <a:solidFill>
                  <a:srgbClr val="7030A0"/>
                </a:solidFill>
              </a:rPr>
              <a:t>- ΡΥΘΜΙΣΤΙΚΟΙ </a:t>
            </a:r>
            <a:r>
              <a:rPr lang="el-GR" altLang="el-GR" sz="1600" b="1" dirty="0">
                <a:solidFill>
                  <a:srgbClr val="7030A0"/>
                </a:solidFill>
              </a:rPr>
              <a:t>ΦΟΡΕΙΣ</a:t>
            </a:r>
          </a:p>
          <a:p>
            <a:pPr>
              <a:spcBef>
                <a:spcPct val="50000"/>
              </a:spcBef>
            </a:pPr>
            <a:endParaRPr lang="el-GR" altLang="el-GR" sz="1600" dirty="0"/>
          </a:p>
        </p:txBody>
      </p:sp>
      <p:sp>
        <p:nvSpPr>
          <p:cNvPr id="2140" name="Text Box 92"/>
          <p:cNvSpPr txBox="1">
            <a:spLocks noChangeArrowheads="1"/>
          </p:cNvSpPr>
          <p:nvPr/>
        </p:nvSpPr>
        <p:spPr bwMode="auto">
          <a:xfrm>
            <a:off x="5638800" y="2330450"/>
            <a:ext cx="2540054"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just"/>
            <a:r>
              <a:rPr lang="el-GR" altLang="el-GR" sz="1600" b="1" dirty="0">
                <a:solidFill>
                  <a:srgbClr val="FF0000"/>
                </a:solidFill>
              </a:rPr>
              <a:t>-</a:t>
            </a:r>
            <a:r>
              <a:rPr lang="el-GR" altLang="el-GR" sz="1600" dirty="0"/>
              <a:t> </a:t>
            </a:r>
            <a:r>
              <a:rPr lang="el-GR" altLang="el-GR" sz="1600" b="1" dirty="0">
                <a:solidFill>
                  <a:srgbClr val="C00000"/>
                </a:solidFill>
              </a:rPr>
              <a:t>ΦΟΡΟΛΟΓΙΚΕΣ ΑΡΧΕΣ</a:t>
            </a:r>
          </a:p>
          <a:p>
            <a:endParaRPr lang="el-GR" altLang="el-GR" sz="1800" dirty="0"/>
          </a:p>
        </p:txBody>
      </p:sp>
      <p:sp>
        <p:nvSpPr>
          <p:cNvPr id="2141" name="Text Box 93"/>
          <p:cNvSpPr txBox="1">
            <a:spLocks noChangeArrowheads="1"/>
          </p:cNvSpPr>
          <p:nvPr/>
        </p:nvSpPr>
        <p:spPr bwMode="auto">
          <a:xfrm>
            <a:off x="5715000" y="5454650"/>
            <a:ext cx="28352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el-GR" altLang="el-GR" sz="1800" b="1" dirty="0" smtClean="0">
                <a:solidFill>
                  <a:srgbClr val="003300"/>
                </a:solidFill>
              </a:rPr>
              <a:t>- ΚΥΒΕΡΝΗΣΗ</a:t>
            </a:r>
            <a:endParaRPr lang="el-GR" altLang="el-GR" sz="1800" b="1" dirty="0">
              <a:solidFill>
                <a:srgbClr val="003300"/>
              </a:solidFill>
            </a:endParaRPr>
          </a:p>
          <a:p>
            <a:pPr algn="just"/>
            <a:r>
              <a:rPr lang="el-GR" altLang="el-GR" sz="1800" b="1" dirty="0" smtClean="0">
                <a:solidFill>
                  <a:srgbClr val="003300"/>
                </a:solidFill>
              </a:rPr>
              <a:t>- ΡΥΘΜΙΣΤΙΚΟΙ  </a:t>
            </a:r>
            <a:r>
              <a:rPr lang="el-GR" altLang="el-GR" sz="1800" b="1" dirty="0">
                <a:solidFill>
                  <a:srgbClr val="003300"/>
                </a:solidFill>
              </a:rPr>
              <a:t>ΦΟΡΕΙΣ</a:t>
            </a:r>
          </a:p>
        </p:txBody>
      </p:sp>
      <p:sp>
        <p:nvSpPr>
          <p:cNvPr id="2142" name="Text Box 94"/>
          <p:cNvSpPr txBox="1">
            <a:spLocks noChangeArrowheads="1"/>
          </p:cNvSpPr>
          <p:nvPr/>
        </p:nvSpPr>
        <p:spPr bwMode="auto">
          <a:xfrm>
            <a:off x="467544" y="5454650"/>
            <a:ext cx="316835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el-GR" altLang="el-GR" sz="1800" b="1" dirty="0" smtClean="0">
                <a:solidFill>
                  <a:srgbClr val="663300"/>
                </a:solidFill>
              </a:rPr>
              <a:t>- ΔΙΟΙΚΗΣΗ ΚΑΙ ΜΕΤΟΧΟΙ</a:t>
            </a:r>
          </a:p>
          <a:p>
            <a:pPr algn="just"/>
            <a:r>
              <a:rPr lang="el-GR" altLang="el-GR" b="1" dirty="0" smtClean="0">
                <a:solidFill>
                  <a:srgbClr val="663300"/>
                </a:solidFill>
              </a:rPr>
              <a:t>- ΕΠΕΝΔΥΤΕΣ</a:t>
            </a:r>
            <a:endParaRPr lang="el-GR" altLang="el-GR" sz="1800" b="1" dirty="0">
              <a:solidFill>
                <a:srgbClr val="663300"/>
              </a:solidFill>
            </a:endParaRPr>
          </a:p>
        </p:txBody>
      </p:sp>
      <p:sp>
        <p:nvSpPr>
          <p:cNvPr id="2143" name="Rectangle 95"/>
          <p:cNvSpPr>
            <a:spLocks noChangeArrowheads="1"/>
          </p:cNvSpPr>
          <p:nvPr/>
        </p:nvSpPr>
        <p:spPr bwMode="auto">
          <a:xfrm>
            <a:off x="304800" y="1416050"/>
            <a:ext cx="38862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l-GR" altLang="el-GR" sz="1800" b="1" dirty="0" smtClean="0"/>
              <a:t>Χ/Ο </a:t>
            </a:r>
            <a:r>
              <a:rPr lang="el-GR" altLang="el-GR" sz="1800" b="1" dirty="0"/>
              <a:t>ΚΑΤΑΣΤΑΣΕΙΣ</a:t>
            </a:r>
          </a:p>
        </p:txBody>
      </p:sp>
      <p:sp>
        <p:nvSpPr>
          <p:cNvPr id="2144" name="Rectangle 96"/>
          <p:cNvSpPr>
            <a:spLocks noChangeArrowheads="1"/>
          </p:cNvSpPr>
          <p:nvPr/>
        </p:nvSpPr>
        <p:spPr bwMode="auto">
          <a:xfrm>
            <a:off x="5638800" y="1416050"/>
            <a:ext cx="30480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l-GR" altLang="el-GR" sz="1800" b="1" dirty="0"/>
              <a:t>ΦΟΡΟΛΟΓΙΚΕΣ ΔΗΛΩΣΕΙΣ</a:t>
            </a:r>
          </a:p>
        </p:txBody>
      </p:sp>
      <p:sp>
        <p:nvSpPr>
          <p:cNvPr id="2145" name="Rectangle 97"/>
          <p:cNvSpPr>
            <a:spLocks noChangeArrowheads="1"/>
          </p:cNvSpPr>
          <p:nvPr/>
        </p:nvSpPr>
        <p:spPr bwMode="auto">
          <a:xfrm>
            <a:off x="381000" y="4387850"/>
            <a:ext cx="38100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l-GR" altLang="el-GR" sz="1800" b="1" dirty="0"/>
              <a:t>ΣΤΟΙΧΕΙΑ ΚΑΙ ΕΚΘΕΣΕΙΣ</a:t>
            </a:r>
          </a:p>
        </p:txBody>
      </p:sp>
      <p:sp>
        <p:nvSpPr>
          <p:cNvPr id="2146" name="Rectangle 98"/>
          <p:cNvSpPr>
            <a:spLocks noChangeArrowheads="1"/>
          </p:cNvSpPr>
          <p:nvPr/>
        </p:nvSpPr>
        <p:spPr bwMode="auto">
          <a:xfrm>
            <a:off x="5410200" y="4311650"/>
            <a:ext cx="34290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l-GR" altLang="el-GR" sz="1800" dirty="0"/>
          </a:p>
          <a:p>
            <a:pPr algn="ctr"/>
            <a:r>
              <a:rPr lang="el-GR" altLang="el-GR" sz="1800" b="1" dirty="0"/>
              <a:t>ΕΙΔΙΚΕΣ ΕΚΘΕΣΕΙΣ</a:t>
            </a:r>
            <a:endParaRPr lang="el-GR" altLang="el-GR" sz="1600" b="1" dirty="0"/>
          </a:p>
          <a:p>
            <a:pPr algn="ctr"/>
            <a:endParaRPr lang="el-GR" altLang="el-GR" sz="1800" dirty="0"/>
          </a:p>
        </p:txBody>
      </p:sp>
      <p:sp>
        <p:nvSpPr>
          <p:cNvPr id="2147" name="Rectangle 99"/>
          <p:cNvSpPr>
            <a:spLocks noChangeArrowheads="1"/>
          </p:cNvSpPr>
          <p:nvPr/>
        </p:nvSpPr>
        <p:spPr bwMode="auto">
          <a:xfrm>
            <a:off x="179512" y="304799"/>
            <a:ext cx="865089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l-GR" altLang="el-GR" sz="3200" b="1" dirty="0" smtClean="0"/>
              <a:t>ΠΑΡΟΥΣΙΑΣΗ </a:t>
            </a:r>
            <a:r>
              <a:rPr lang="el-GR" altLang="el-GR" sz="3200" b="1" dirty="0"/>
              <a:t>ΛΟΓΙΣΤΙΚΩΝ ΠΛΗΡΟΦΟΡΙΩΝ</a:t>
            </a:r>
          </a:p>
        </p:txBody>
      </p:sp>
    </p:spTree>
    <p:extLst>
      <p:ext uri="{BB962C8B-B14F-4D97-AF65-F5344CB8AC3E}">
        <p14:creationId xmlns:p14="http://schemas.microsoft.com/office/powerpoint/2010/main" xmlns="" val="2995663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60648"/>
            <a:ext cx="9144000" cy="288627"/>
          </a:xfrm>
        </p:spPr>
        <p:txBody>
          <a:bodyPr>
            <a:noAutofit/>
          </a:bodyPr>
          <a:lstStyle/>
          <a:p>
            <a:r>
              <a:rPr lang="el-GR" altLang="el-GR" sz="2800" b="1" u="sng" dirty="0" smtClean="0">
                <a:solidFill>
                  <a:schemeClr val="accent6">
                    <a:lumMod val="50000"/>
                  </a:schemeClr>
                </a:solidFill>
                <a:latin typeface="Arial" charset="0"/>
                <a:ea typeface="ＭＳ Ｐゴシック" pitchFamily="34" charset="-128"/>
                <a:cs typeface="Arial" charset="0"/>
              </a:rPr>
              <a:t>ΚΛΑΔΙΚΟ ΣΧΕΔΙΟ ΛΟΓΑΡΙΑΣΜΩΝ ΤΡΑΠΕΖΩΝ [2]</a:t>
            </a:r>
            <a:endParaRPr lang="en-US" altLang="el-GR" sz="2800" u="sng" dirty="0" smtClean="0">
              <a:latin typeface="Arial" charset="0"/>
              <a:ea typeface="ＭＳ Ｐゴシック" pitchFamily="34" charset="-128"/>
              <a:cs typeface="Arial" charset="0"/>
            </a:endParaRPr>
          </a:p>
        </p:txBody>
      </p:sp>
      <p:graphicFrame>
        <p:nvGraphicFramePr>
          <p:cNvPr id="5" name="Table 4"/>
          <p:cNvGraphicFramePr>
            <a:graphicFrameLocks noGrp="1"/>
          </p:cNvGraphicFramePr>
          <p:nvPr/>
        </p:nvGraphicFramePr>
        <p:xfrm>
          <a:off x="179512" y="765176"/>
          <a:ext cx="8964488" cy="5921799"/>
        </p:xfrm>
        <a:graphic>
          <a:graphicData uri="http://schemas.openxmlformats.org/drawingml/2006/table">
            <a:tbl>
              <a:tblPr/>
              <a:tblGrid>
                <a:gridCol w="4782526"/>
                <a:gridCol w="4181962"/>
              </a:tblGrid>
              <a:tr h="256704">
                <a:tc gridSpan="2">
                  <a:txBody>
                    <a:bodyPr/>
                    <a:lstStyle/>
                    <a:p>
                      <a:pPr algn="ctr"/>
                      <a:r>
                        <a:rPr lang="el-GR" sz="1800" b="1" u="sng" dirty="0">
                          <a:solidFill>
                            <a:srgbClr val="C00000"/>
                          </a:solidFill>
                          <a:latin typeface="Arial" pitchFamily="34" charset="0"/>
                          <a:ea typeface="Calibri"/>
                          <a:cs typeface="Arial" pitchFamily="34" charset="0"/>
                        </a:rPr>
                        <a:t>ΛΟΓΑΡΙΑΣΜΟΙ ΠΑΘΗΤΙΚΟΥ</a:t>
                      </a:r>
                    </a:p>
                  </a:txBody>
                  <a:tcPr marL="0" marR="0" marT="0" marB="0" anchor="ctr">
                    <a:lnL>
                      <a:noFill/>
                    </a:lnL>
                    <a:lnR>
                      <a:noFill/>
                    </a:lnR>
                    <a:lnT>
                      <a:noFill/>
                    </a:lnT>
                    <a:lnB>
                      <a:noFill/>
                    </a:lnB>
                  </a:tcPr>
                </a:tc>
                <a:tc hMerge="1">
                  <a:txBody>
                    <a:bodyPr/>
                    <a:lstStyle/>
                    <a:p>
                      <a:endParaRPr lang="el-GR"/>
                    </a:p>
                  </a:txBody>
                  <a:tcPr/>
                </a:tc>
              </a:tr>
              <a:tr h="513407">
                <a:tc>
                  <a:txBody>
                    <a:bodyPr/>
                    <a:lstStyle/>
                    <a:p>
                      <a:pPr algn="ctr"/>
                      <a:r>
                        <a:rPr lang="el-GR" sz="1600" b="1" dirty="0">
                          <a:latin typeface="Arial" pitchFamily="34" charset="0"/>
                          <a:ea typeface="Calibri"/>
                          <a:cs typeface="Arial" pitchFamily="34" charset="0"/>
                        </a:rPr>
                        <a:t>Καθαρή Θέση Προβλέψεις Μακρ/σμες Υποχρεώσεις</a:t>
                      </a:r>
                    </a:p>
                  </a:txBody>
                  <a:tcPr marL="0" marR="0" marT="0" marB="0" anchor="ctr">
                    <a:lnL>
                      <a:noFill/>
                    </a:lnL>
                    <a:lnR>
                      <a:noFill/>
                    </a:lnR>
                    <a:lnT>
                      <a:noFill/>
                    </a:lnT>
                    <a:lnB>
                      <a:noFill/>
                    </a:lnB>
                  </a:tcPr>
                </a:tc>
                <a:tc>
                  <a:txBody>
                    <a:bodyPr/>
                    <a:lstStyle/>
                    <a:p>
                      <a:pPr algn="ctr"/>
                      <a:r>
                        <a:rPr lang="el-GR" sz="1600" b="1" dirty="0">
                          <a:latin typeface="Arial" pitchFamily="34" charset="0"/>
                          <a:ea typeface="Calibri"/>
                          <a:cs typeface="Arial" pitchFamily="34" charset="0"/>
                        </a:rPr>
                        <a:t>Καταθέσεις και Βραχυπρόθεσμες Υποχρεώσεις</a:t>
                      </a:r>
                    </a:p>
                  </a:txBody>
                  <a:tcPr marL="0" marR="0" marT="0" marB="0" anchor="ctr">
                    <a:lnL>
                      <a:noFill/>
                    </a:lnL>
                    <a:lnR>
                      <a:noFill/>
                    </a:lnR>
                    <a:lnT>
                      <a:noFill/>
                    </a:lnT>
                    <a:lnB>
                      <a:noFill/>
                    </a:lnB>
                  </a:tcPr>
                </a:tc>
              </a:tr>
              <a:tr h="256704">
                <a:tc>
                  <a:txBody>
                    <a:bodyPr/>
                    <a:lstStyle/>
                    <a:p>
                      <a:pPr>
                        <a:spcAft>
                          <a:spcPts val="0"/>
                        </a:spcAft>
                      </a:pPr>
                      <a:r>
                        <a:rPr lang="el-GR" sz="1200" dirty="0">
                          <a:latin typeface="Arial" pitchFamily="34" charset="0"/>
                          <a:ea typeface="Times New Roman"/>
                          <a:cs typeface="Arial" pitchFamily="34" charset="0"/>
                        </a:rPr>
                        <a:t> </a:t>
                      </a:r>
                    </a:p>
                  </a:txBody>
                  <a:tcPr marL="0" marR="0" marT="0" marB="0" anchor="ctr">
                    <a:lnL>
                      <a:noFill/>
                    </a:lnL>
                    <a:lnR>
                      <a:noFill/>
                    </a:lnR>
                    <a:lnT>
                      <a:noFill/>
                    </a:lnT>
                    <a:lnB>
                      <a:noFill/>
                    </a:lnB>
                  </a:tcPr>
                </a:tc>
                <a:tc>
                  <a:txBody>
                    <a:bodyPr/>
                    <a:lstStyle/>
                    <a:p>
                      <a:pPr>
                        <a:spcAft>
                          <a:spcPts val="0"/>
                        </a:spcAft>
                      </a:pPr>
                      <a:r>
                        <a:rPr lang="el-GR" sz="1200" dirty="0">
                          <a:latin typeface="Arial" pitchFamily="34" charset="0"/>
                          <a:ea typeface="Times New Roman"/>
                          <a:cs typeface="Arial" pitchFamily="34" charset="0"/>
                        </a:rPr>
                        <a:t> </a:t>
                      </a:r>
                    </a:p>
                  </a:txBody>
                  <a:tcPr marL="0" marR="0" marT="0" marB="0" anchor="ctr">
                    <a:lnL>
                      <a:noFill/>
                    </a:lnL>
                    <a:lnR>
                      <a:noFill/>
                    </a:lnR>
                    <a:lnT>
                      <a:noFill/>
                    </a:lnT>
                    <a:lnB>
                      <a:noFill/>
                    </a:lnB>
                  </a:tcPr>
                </a:tc>
              </a:tr>
              <a:tr h="256704">
                <a:tc>
                  <a:txBody>
                    <a:bodyPr/>
                    <a:lstStyle/>
                    <a:p>
                      <a:r>
                        <a:rPr lang="el-GR" sz="1600" b="1" u="sng" dirty="0">
                          <a:latin typeface="Arial" pitchFamily="34" charset="0"/>
                          <a:ea typeface="Calibri"/>
                          <a:cs typeface="Arial" pitchFamily="34" charset="0"/>
                        </a:rPr>
                        <a:t>ΟΜΑΔΑ 4η</a:t>
                      </a:r>
                    </a:p>
                  </a:txBody>
                  <a:tcPr marL="0" marR="0" marT="0" marB="0" anchor="ctr">
                    <a:lnL>
                      <a:noFill/>
                    </a:lnL>
                    <a:lnR>
                      <a:noFill/>
                    </a:lnR>
                    <a:lnT>
                      <a:noFill/>
                    </a:lnT>
                    <a:lnB>
                      <a:noFill/>
                    </a:lnB>
                  </a:tcPr>
                </a:tc>
                <a:tc>
                  <a:txBody>
                    <a:bodyPr/>
                    <a:lstStyle/>
                    <a:p>
                      <a:pPr>
                        <a:spcAft>
                          <a:spcPts val="0"/>
                        </a:spcAft>
                      </a:pPr>
                      <a:r>
                        <a:rPr lang="el-GR" sz="1600" b="1" u="sng" dirty="0">
                          <a:latin typeface="Arial" pitchFamily="34" charset="0"/>
                          <a:ea typeface="Times New Roman"/>
                          <a:cs typeface="Arial" pitchFamily="34" charset="0"/>
                        </a:rPr>
                        <a:t> ΟΜΑΔΑ 5</a:t>
                      </a:r>
                      <a:r>
                        <a:rPr lang="el-GR" sz="1600" b="1" u="sng" baseline="30000" dirty="0">
                          <a:latin typeface="Arial" pitchFamily="34" charset="0"/>
                          <a:ea typeface="Times New Roman"/>
                          <a:cs typeface="Arial" pitchFamily="34" charset="0"/>
                        </a:rPr>
                        <a:t>η</a:t>
                      </a:r>
                      <a:endParaRPr lang="el-GR" sz="1600" b="1" u="sng" dirty="0">
                        <a:latin typeface="Arial" pitchFamily="34" charset="0"/>
                        <a:ea typeface="Times New Roman"/>
                        <a:cs typeface="Arial" pitchFamily="34" charset="0"/>
                      </a:endParaRPr>
                    </a:p>
                  </a:txBody>
                  <a:tcPr marL="0" marR="0" marT="0" marB="0" anchor="ctr">
                    <a:lnL>
                      <a:noFill/>
                    </a:lnL>
                    <a:lnR>
                      <a:noFill/>
                    </a:lnR>
                    <a:lnT>
                      <a:noFill/>
                    </a:lnT>
                    <a:lnB>
                      <a:noFill/>
                    </a:lnB>
                  </a:tcPr>
                </a:tc>
              </a:tr>
              <a:tr h="256704">
                <a:tc>
                  <a:txBody>
                    <a:bodyPr/>
                    <a:lstStyle/>
                    <a:p>
                      <a:r>
                        <a:rPr lang="el-GR" sz="1600" b="1" dirty="0">
                          <a:latin typeface="Arial" pitchFamily="34" charset="0"/>
                          <a:ea typeface="Calibri"/>
                          <a:cs typeface="Arial" pitchFamily="34" charset="0"/>
                        </a:rPr>
                        <a:t>40 Κεφάλαιο</a:t>
                      </a:r>
                    </a:p>
                  </a:txBody>
                  <a:tcPr marL="0" marR="0" marT="0" marB="0" anchor="ctr">
                    <a:lnL>
                      <a:noFill/>
                    </a:lnL>
                    <a:lnR>
                      <a:noFill/>
                    </a:lnR>
                    <a:lnT>
                      <a:noFill/>
                    </a:lnT>
                    <a:lnB>
                      <a:noFill/>
                    </a:lnB>
                  </a:tcPr>
                </a:tc>
                <a:tc>
                  <a:txBody>
                    <a:bodyPr/>
                    <a:lstStyle/>
                    <a:p>
                      <a:r>
                        <a:rPr lang="el-GR" sz="1600" b="1" dirty="0">
                          <a:latin typeface="Arial" pitchFamily="34" charset="0"/>
                          <a:ea typeface="Calibri"/>
                          <a:cs typeface="Arial" pitchFamily="34" charset="0"/>
                        </a:rPr>
                        <a:t>50 Καταθέσεις όψεως </a:t>
                      </a:r>
                    </a:p>
                  </a:txBody>
                  <a:tcPr marL="0" marR="0" marT="0" marB="0" anchor="ctr">
                    <a:lnL>
                      <a:noFill/>
                    </a:lnL>
                    <a:lnR>
                      <a:noFill/>
                    </a:lnR>
                    <a:lnT>
                      <a:noFill/>
                    </a:lnT>
                    <a:lnB>
                      <a:noFill/>
                    </a:lnB>
                  </a:tcPr>
                </a:tc>
              </a:tr>
              <a:tr h="513407">
                <a:tc>
                  <a:txBody>
                    <a:bodyPr/>
                    <a:lstStyle/>
                    <a:p>
                      <a:r>
                        <a:rPr lang="el-GR" sz="1600" b="1" dirty="0">
                          <a:latin typeface="Arial" pitchFamily="34" charset="0"/>
                          <a:ea typeface="Calibri"/>
                          <a:cs typeface="Arial" pitchFamily="34" charset="0"/>
                        </a:rPr>
                        <a:t>41 Αποθεματικά - Διαφορές αναπροσαρμογής</a:t>
                      </a:r>
                    </a:p>
                  </a:txBody>
                  <a:tcPr marL="0" marR="0" marT="0" marB="0" anchor="ctr">
                    <a:lnL>
                      <a:noFill/>
                    </a:lnL>
                    <a:lnR>
                      <a:noFill/>
                    </a:lnR>
                    <a:lnT>
                      <a:noFill/>
                    </a:lnT>
                    <a:lnB>
                      <a:noFill/>
                    </a:lnB>
                  </a:tcPr>
                </a:tc>
                <a:tc>
                  <a:txBody>
                    <a:bodyPr/>
                    <a:lstStyle/>
                    <a:p>
                      <a:r>
                        <a:rPr lang="el-GR" sz="1600" b="1" dirty="0">
                          <a:latin typeface="Arial" pitchFamily="34" charset="0"/>
                          <a:ea typeface="Calibri"/>
                          <a:cs typeface="Arial" pitchFamily="34" charset="0"/>
                        </a:rPr>
                        <a:t>51 Καταθέσεις ταμιευτηρίου </a:t>
                      </a:r>
                    </a:p>
                  </a:txBody>
                  <a:tcPr marL="0" marR="0" marT="0" marB="0" anchor="ctr">
                    <a:lnL>
                      <a:noFill/>
                    </a:lnL>
                    <a:lnR>
                      <a:noFill/>
                    </a:lnR>
                    <a:lnT>
                      <a:noFill/>
                    </a:lnT>
                    <a:lnB>
                      <a:noFill/>
                    </a:lnB>
                  </a:tcPr>
                </a:tc>
              </a:tr>
              <a:tr h="513407">
                <a:tc>
                  <a:txBody>
                    <a:bodyPr/>
                    <a:lstStyle/>
                    <a:p>
                      <a:r>
                        <a:rPr lang="el-GR" sz="1600" b="1" dirty="0">
                          <a:latin typeface="Arial" pitchFamily="34" charset="0"/>
                          <a:ea typeface="Calibri"/>
                          <a:cs typeface="Arial" pitchFamily="34" charset="0"/>
                        </a:rPr>
                        <a:t>42 Αποτελέσματα εις νέο</a:t>
                      </a:r>
                    </a:p>
                  </a:txBody>
                  <a:tcPr marL="0" marR="0" marT="0" marB="0" anchor="ctr">
                    <a:lnL>
                      <a:noFill/>
                    </a:lnL>
                    <a:lnR>
                      <a:noFill/>
                    </a:lnR>
                    <a:lnT>
                      <a:noFill/>
                    </a:lnT>
                    <a:lnB>
                      <a:noFill/>
                    </a:lnB>
                  </a:tcPr>
                </a:tc>
                <a:tc>
                  <a:txBody>
                    <a:bodyPr/>
                    <a:lstStyle/>
                    <a:p>
                      <a:r>
                        <a:rPr lang="el-GR" sz="1600" b="1" dirty="0">
                          <a:latin typeface="Arial" pitchFamily="34" charset="0"/>
                          <a:ea typeface="Calibri"/>
                          <a:cs typeface="Arial" pitchFamily="34" charset="0"/>
                        </a:rPr>
                        <a:t>52 Καταθέσεις προθεσμίας και τραπεζικά ομόλογα </a:t>
                      </a:r>
                    </a:p>
                  </a:txBody>
                  <a:tcPr marL="0" marR="0" marT="0" marB="0" anchor="ctr">
                    <a:lnL>
                      <a:noFill/>
                    </a:lnL>
                    <a:lnR>
                      <a:noFill/>
                    </a:lnR>
                    <a:lnT>
                      <a:noFill/>
                    </a:lnT>
                    <a:lnB>
                      <a:noFill/>
                    </a:lnB>
                  </a:tcPr>
                </a:tc>
              </a:tr>
              <a:tr h="513407">
                <a:tc>
                  <a:txBody>
                    <a:bodyPr/>
                    <a:lstStyle/>
                    <a:p>
                      <a:r>
                        <a:rPr lang="el-GR" sz="1600" b="1" dirty="0">
                          <a:latin typeface="Arial" pitchFamily="34" charset="0"/>
                          <a:ea typeface="Calibri"/>
                          <a:cs typeface="Arial" pitchFamily="34" charset="0"/>
                        </a:rPr>
                        <a:t>43 Ποσά προορισμένα για αύξηση κεφαλαίου</a:t>
                      </a:r>
                    </a:p>
                  </a:txBody>
                  <a:tcPr marL="0" marR="0" marT="0" marB="0" anchor="ctr">
                    <a:lnL>
                      <a:noFill/>
                    </a:lnL>
                    <a:lnR>
                      <a:noFill/>
                    </a:lnR>
                    <a:lnT>
                      <a:noFill/>
                    </a:lnT>
                    <a:lnB>
                      <a:noFill/>
                    </a:lnB>
                  </a:tcPr>
                </a:tc>
                <a:tc>
                  <a:txBody>
                    <a:bodyPr/>
                    <a:lstStyle/>
                    <a:p>
                      <a:r>
                        <a:rPr lang="el-GR" sz="1600" b="1" dirty="0">
                          <a:latin typeface="Arial" pitchFamily="34" charset="0"/>
                          <a:ea typeface="Calibri"/>
                          <a:cs typeface="Arial" pitchFamily="34" charset="0"/>
                        </a:rPr>
                        <a:t>53 Λοιπές κατηγορίες καταθέσεων </a:t>
                      </a:r>
                    </a:p>
                  </a:txBody>
                  <a:tcPr marL="0" marR="0" marT="0" marB="0" anchor="ctr">
                    <a:lnL>
                      <a:noFill/>
                    </a:lnL>
                    <a:lnR>
                      <a:noFill/>
                    </a:lnR>
                    <a:lnT>
                      <a:noFill/>
                    </a:lnT>
                    <a:lnB>
                      <a:noFill/>
                    </a:lnB>
                  </a:tcPr>
                </a:tc>
              </a:tr>
              <a:tr h="256704">
                <a:tc>
                  <a:txBody>
                    <a:bodyPr/>
                    <a:lstStyle/>
                    <a:p>
                      <a:r>
                        <a:rPr lang="el-GR" sz="1600" b="1" dirty="0">
                          <a:latin typeface="Arial" pitchFamily="34" charset="0"/>
                          <a:ea typeface="Calibri"/>
                          <a:cs typeface="Arial" pitchFamily="34" charset="0"/>
                        </a:rPr>
                        <a:t>44 Προβλέψεις</a:t>
                      </a:r>
                    </a:p>
                  </a:txBody>
                  <a:tcPr marL="0" marR="0" marT="0" marB="0" anchor="ctr">
                    <a:lnL>
                      <a:noFill/>
                    </a:lnL>
                    <a:lnR>
                      <a:noFill/>
                    </a:lnR>
                    <a:lnT>
                      <a:noFill/>
                    </a:lnT>
                    <a:lnB>
                      <a:noFill/>
                    </a:lnB>
                  </a:tcPr>
                </a:tc>
                <a:tc>
                  <a:txBody>
                    <a:bodyPr/>
                    <a:lstStyle/>
                    <a:p>
                      <a:r>
                        <a:rPr lang="el-GR" sz="1600" b="1" dirty="0">
                          <a:latin typeface="Arial" pitchFamily="34" charset="0"/>
                          <a:ea typeface="Calibri"/>
                          <a:cs typeface="Arial" pitchFamily="34" charset="0"/>
                        </a:rPr>
                        <a:t>54 Υποχρεώσεις από φόρους -τέλη</a:t>
                      </a:r>
                    </a:p>
                  </a:txBody>
                  <a:tcPr marL="0" marR="0" marT="0" marB="0" anchor="ctr">
                    <a:lnL>
                      <a:noFill/>
                    </a:lnL>
                    <a:lnR>
                      <a:noFill/>
                    </a:lnR>
                    <a:lnT>
                      <a:noFill/>
                    </a:lnT>
                    <a:lnB>
                      <a:noFill/>
                    </a:lnB>
                  </a:tcPr>
                </a:tc>
              </a:tr>
              <a:tr h="513407">
                <a:tc>
                  <a:txBody>
                    <a:bodyPr/>
                    <a:lstStyle/>
                    <a:p>
                      <a:r>
                        <a:rPr lang="el-GR" sz="1600" b="1" dirty="0">
                          <a:latin typeface="Arial" pitchFamily="34" charset="0"/>
                          <a:ea typeface="Calibri"/>
                          <a:cs typeface="Arial" pitchFamily="34" charset="0"/>
                        </a:rPr>
                        <a:t>45 Μακροπρόθεσμες υποχρεώσεις (εκτός καταθέσεων) </a:t>
                      </a:r>
                    </a:p>
                  </a:txBody>
                  <a:tcPr marL="0" marR="0" marT="0" marB="0" anchor="ctr">
                    <a:lnL>
                      <a:noFill/>
                    </a:lnL>
                    <a:lnR>
                      <a:noFill/>
                    </a:lnR>
                    <a:lnT>
                      <a:noFill/>
                    </a:lnT>
                    <a:lnB>
                      <a:noFill/>
                    </a:lnB>
                  </a:tcPr>
                </a:tc>
                <a:tc>
                  <a:txBody>
                    <a:bodyPr/>
                    <a:lstStyle/>
                    <a:p>
                      <a:r>
                        <a:rPr lang="el-GR" sz="1600" b="1" dirty="0">
                          <a:latin typeface="Arial" pitchFamily="34" charset="0"/>
                          <a:ea typeface="Calibri"/>
                          <a:cs typeface="Arial" pitchFamily="34" charset="0"/>
                        </a:rPr>
                        <a:t>55 Ασφαλιστικοί οργανισμοί</a:t>
                      </a:r>
                    </a:p>
                  </a:txBody>
                  <a:tcPr marL="0" marR="0" marT="0" marB="0" anchor="ctr">
                    <a:lnL>
                      <a:noFill/>
                    </a:lnL>
                    <a:lnR>
                      <a:noFill/>
                    </a:lnR>
                    <a:lnT>
                      <a:noFill/>
                    </a:lnT>
                    <a:lnB>
                      <a:noFill/>
                    </a:lnB>
                  </a:tcPr>
                </a:tc>
              </a:tr>
              <a:tr h="513407">
                <a:tc>
                  <a:txBody>
                    <a:bodyPr/>
                    <a:lstStyle/>
                    <a:p>
                      <a:r>
                        <a:rPr lang="el-GR" sz="1600" b="1" dirty="0">
                          <a:latin typeface="Arial" pitchFamily="34" charset="0"/>
                          <a:ea typeface="Calibri"/>
                          <a:cs typeface="Arial" pitchFamily="34" charset="0"/>
                        </a:rPr>
                        <a:t>46 Συναλλαγματική θέση </a:t>
                      </a:r>
                    </a:p>
                  </a:txBody>
                  <a:tcPr marL="0" marR="0" marT="0" marB="0" anchor="ctr">
                    <a:lnL>
                      <a:noFill/>
                    </a:lnL>
                    <a:lnR>
                      <a:noFill/>
                    </a:lnR>
                    <a:lnT>
                      <a:noFill/>
                    </a:lnT>
                    <a:lnB>
                      <a:noFill/>
                    </a:lnB>
                  </a:tcPr>
                </a:tc>
                <a:tc>
                  <a:txBody>
                    <a:bodyPr/>
                    <a:lstStyle/>
                    <a:p>
                      <a:r>
                        <a:rPr lang="el-GR" sz="1600" b="1" dirty="0">
                          <a:latin typeface="Arial" pitchFamily="34" charset="0"/>
                          <a:ea typeface="Calibri"/>
                          <a:cs typeface="Arial" pitchFamily="34" charset="0"/>
                        </a:rPr>
                        <a:t>56 Μεταβατικοί λογαριασμοί παθητικού</a:t>
                      </a:r>
                    </a:p>
                  </a:txBody>
                  <a:tcPr marL="0" marR="0" marT="0" marB="0" anchor="ctr">
                    <a:lnL>
                      <a:noFill/>
                    </a:lnL>
                    <a:lnR>
                      <a:noFill/>
                    </a:lnR>
                    <a:lnT>
                      <a:noFill/>
                    </a:lnT>
                    <a:lnB>
                      <a:noFill/>
                    </a:lnB>
                  </a:tcPr>
                </a:tc>
              </a:tr>
              <a:tr h="513407">
                <a:tc>
                  <a:txBody>
                    <a:bodyPr/>
                    <a:lstStyle/>
                    <a:p>
                      <a:r>
                        <a:rPr lang="el-GR" sz="1600" b="1" dirty="0">
                          <a:latin typeface="Arial" pitchFamily="34" charset="0"/>
                          <a:ea typeface="Calibri"/>
                          <a:cs typeface="Arial" pitchFamily="34" charset="0"/>
                        </a:rPr>
                        <a:t>47 Αποθέματα ξένων τραπεζογραμματίων </a:t>
                      </a:r>
                    </a:p>
                  </a:txBody>
                  <a:tcPr marL="0" marR="0" marT="0" marB="0" anchor="ctr">
                    <a:lnL>
                      <a:noFill/>
                    </a:lnL>
                    <a:lnR>
                      <a:noFill/>
                    </a:lnR>
                    <a:lnT>
                      <a:noFill/>
                    </a:lnT>
                    <a:lnB>
                      <a:noFill/>
                    </a:lnB>
                  </a:tcPr>
                </a:tc>
                <a:tc>
                  <a:txBody>
                    <a:bodyPr/>
                    <a:lstStyle/>
                    <a:p>
                      <a:r>
                        <a:rPr lang="el-GR" sz="1600" b="1" dirty="0">
                          <a:latin typeface="Arial" pitchFamily="34" charset="0"/>
                          <a:ea typeface="Calibri"/>
                          <a:cs typeface="Arial" pitchFamily="34" charset="0"/>
                        </a:rPr>
                        <a:t>57 Επιταγές και εντολές πληρωμής </a:t>
                      </a:r>
                    </a:p>
                  </a:txBody>
                  <a:tcPr marL="0" marR="0" marT="0" marB="0" anchor="ctr">
                    <a:lnL>
                      <a:noFill/>
                    </a:lnL>
                    <a:lnR>
                      <a:noFill/>
                    </a:lnR>
                    <a:lnT>
                      <a:noFill/>
                    </a:lnT>
                    <a:lnB>
                      <a:noFill/>
                    </a:lnB>
                  </a:tcPr>
                </a:tc>
              </a:tr>
              <a:tr h="513407">
                <a:tc>
                  <a:txBody>
                    <a:bodyPr/>
                    <a:lstStyle/>
                    <a:p>
                      <a:r>
                        <a:rPr lang="el-GR" sz="1600" b="1" dirty="0">
                          <a:latin typeface="Arial" pitchFamily="34" charset="0"/>
                          <a:ea typeface="Calibri"/>
                          <a:cs typeface="Arial" pitchFamily="34" charset="0"/>
                        </a:rPr>
                        <a:t>48 Λογαριασμοί συνδέσμου καταστημάτων</a:t>
                      </a:r>
                    </a:p>
                  </a:txBody>
                  <a:tcPr marL="0" marR="0" marT="0" marB="0" anchor="ctr">
                    <a:lnL>
                      <a:noFill/>
                    </a:lnL>
                    <a:lnR>
                      <a:noFill/>
                    </a:lnR>
                    <a:lnT>
                      <a:noFill/>
                    </a:lnT>
                    <a:lnB>
                      <a:noFill/>
                    </a:lnB>
                  </a:tcPr>
                </a:tc>
                <a:tc>
                  <a:txBody>
                    <a:bodyPr/>
                    <a:lstStyle/>
                    <a:p>
                      <a:r>
                        <a:rPr lang="el-GR" sz="1600" b="1" dirty="0">
                          <a:latin typeface="Arial" pitchFamily="34" charset="0"/>
                          <a:ea typeface="Calibri"/>
                          <a:cs typeface="Arial" pitchFamily="34" charset="0"/>
                        </a:rPr>
                        <a:t>58 Λογαριασμοί περιοδικής κατανομής</a:t>
                      </a:r>
                    </a:p>
                  </a:txBody>
                  <a:tcPr marL="0" marR="0" marT="0" marB="0" anchor="ctr">
                    <a:lnL>
                      <a:noFill/>
                    </a:lnL>
                    <a:lnR>
                      <a:noFill/>
                    </a:lnR>
                    <a:lnT>
                      <a:noFill/>
                    </a:lnT>
                    <a:lnB>
                      <a:noFill/>
                    </a:lnB>
                  </a:tcPr>
                </a:tc>
              </a:tr>
              <a:tr h="513407">
                <a:tc>
                  <a:txBody>
                    <a:bodyPr/>
                    <a:lstStyle/>
                    <a:p>
                      <a:r>
                        <a:rPr lang="el-GR" sz="1600" b="1" dirty="0">
                          <a:latin typeface="Arial" pitchFamily="34" charset="0"/>
                          <a:ea typeface="Calibri"/>
                          <a:cs typeface="Arial" pitchFamily="34" charset="0"/>
                        </a:rPr>
                        <a:t>49 …………</a:t>
                      </a:r>
                    </a:p>
                  </a:txBody>
                  <a:tcPr marL="0" marR="0" marT="0" marB="0" anchor="ctr">
                    <a:lnL>
                      <a:noFill/>
                    </a:lnL>
                    <a:lnR>
                      <a:noFill/>
                    </a:lnR>
                    <a:lnT>
                      <a:noFill/>
                    </a:lnT>
                    <a:lnB>
                      <a:noFill/>
                    </a:lnB>
                  </a:tcPr>
                </a:tc>
                <a:tc>
                  <a:txBody>
                    <a:bodyPr/>
                    <a:lstStyle/>
                    <a:p>
                      <a:r>
                        <a:rPr lang="el-GR" sz="1600" b="1" dirty="0">
                          <a:latin typeface="Arial" pitchFamily="34" charset="0"/>
                          <a:ea typeface="Calibri"/>
                          <a:cs typeface="Arial" pitchFamily="34" charset="0"/>
                        </a:rPr>
                        <a:t>59 Λοιπές βραχυπρόθεσμες υποχρεώσεις </a:t>
                      </a:r>
                    </a:p>
                  </a:txBody>
                  <a:tcPr marL="0" marR="0" marT="0" marB="0" anchor="ctr">
                    <a:lnL>
                      <a:noFill/>
                    </a:lnL>
                    <a:lnR>
                      <a:noFill/>
                    </a:lnR>
                    <a:lnT>
                      <a:noFill/>
                    </a:lnT>
                    <a:lnB>
                      <a:noFill/>
                    </a:lnB>
                  </a:tcPr>
                </a:tc>
              </a:tr>
            </a:tbl>
          </a:graphicData>
        </a:graphic>
      </p:graphicFrame>
      <p:sp>
        <p:nvSpPr>
          <p:cNvPr id="8224" name="Θέση υποσέλιδου 1"/>
          <p:cNvSpPr>
            <a:spLocks noGrp="1"/>
          </p:cNvSpPr>
          <p:nvPr>
            <p:ph type="ftr" sz="quarter" idx="11"/>
          </p:nvPr>
        </p:nvSpPr>
        <p:spPr bwMode="auto">
          <a:noFill/>
          <a:ln>
            <a:miter lim="800000"/>
            <a:headEnd/>
            <a:tailEnd/>
          </a:ln>
        </p:spPr>
        <p:txBody>
          <a:bodyPr/>
          <a:lstStyle/>
          <a:p>
            <a:r>
              <a:rPr lang="el-GR" dirty="0" smtClean="0">
                <a:latin typeface="Calibri" pitchFamily="34" charset="0"/>
                <a:ea typeface="ＭＳ Ｐゴシック" pitchFamily="34" charset="-128"/>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549275"/>
          </a:xfrm>
        </p:spPr>
        <p:txBody>
          <a:bodyPr>
            <a:normAutofit/>
          </a:bodyPr>
          <a:lstStyle/>
          <a:p>
            <a:r>
              <a:rPr lang="el-GR" altLang="el-GR" sz="2400" b="1" u="sng" dirty="0" smtClean="0">
                <a:solidFill>
                  <a:schemeClr val="accent6">
                    <a:lumMod val="50000"/>
                  </a:schemeClr>
                </a:solidFill>
                <a:latin typeface="Arial" charset="0"/>
                <a:ea typeface="ＭＳ Ｐゴシック" pitchFamily="34" charset="-128"/>
                <a:cs typeface="Arial" charset="0"/>
              </a:rPr>
              <a:t>ΚΛΑΔΙΚΟ ΣΧΕΔΙΟ ΛΟΓΑΡΙΑΣΜΩΝ ΤΡΑΠΕΖΩΝ [3]</a:t>
            </a:r>
            <a:endParaRPr lang="en-US" altLang="el-GR" sz="2400" u="sng" dirty="0"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179513" y="476675"/>
          <a:ext cx="8784976" cy="6345254"/>
        </p:xfrm>
        <a:graphic>
          <a:graphicData uri="http://schemas.openxmlformats.org/drawingml/2006/table">
            <a:tbl>
              <a:tblPr/>
              <a:tblGrid>
                <a:gridCol w="1816123"/>
                <a:gridCol w="1661264"/>
                <a:gridCol w="1999143"/>
                <a:gridCol w="1661264"/>
                <a:gridCol w="1647182"/>
              </a:tblGrid>
              <a:tr h="163028">
                <a:tc gridSpan="5">
                  <a:txBody>
                    <a:bodyPr/>
                    <a:lstStyle/>
                    <a:p>
                      <a:r>
                        <a:rPr lang="el-GR" sz="1100" b="1" dirty="0">
                          <a:solidFill>
                            <a:srgbClr val="C00000"/>
                          </a:solidFill>
                          <a:latin typeface="Arial" pitchFamily="34" charset="0"/>
                          <a:ea typeface="Calibri"/>
                          <a:cs typeface="Arial" pitchFamily="34" charset="0"/>
                        </a:rPr>
                        <a:t>ΓΕΝΙΚΗ ΛΟΓΙΣΤΙΚΗ</a:t>
                      </a:r>
                    </a:p>
                  </a:txBody>
                  <a:tcPr marL="0" marR="0" marT="0" marB="0" anchor="ctr">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63028">
                <a:tc gridSpan="2">
                  <a:txBody>
                    <a:bodyPr/>
                    <a:lstStyle/>
                    <a:p>
                      <a:r>
                        <a:rPr lang="el-GR" sz="1100" b="1" dirty="0">
                          <a:solidFill>
                            <a:srgbClr val="C00000"/>
                          </a:solidFill>
                          <a:latin typeface="Arial" pitchFamily="34" charset="0"/>
                          <a:ea typeface="Calibri"/>
                          <a:cs typeface="Arial" pitchFamily="34" charset="0"/>
                        </a:rPr>
                        <a:t>Λ/ΣΜΟΙ ΕΚΜΕΤΑΛΛΕΥΣΕΩΣ</a:t>
                      </a:r>
                    </a:p>
                  </a:txBody>
                  <a:tcPr marL="0" marR="0" marT="0" marB="0" anchor="ctr">
                    <a:lnL>
                      <a:noFill/>
                    </a:lnL>
                    <a:lnR>
                      <a:noFill/>
                    </a:lnR>
                    <a:lnT>
                      <a:noFill/>
                    </a:lnT>
                    <a:lnB>
                      <a:noFill/>
                    </a:lnB>
                  </a:tcPr>
                </a:tc>
                <a:tc hMerge="1">
                  <a:txBody>
                    <a:bodyPr/>
                    <a:lstStyle/>
                    <a:p>
                      <a:endParaRPr lang="el-GR"/>
                    </a:p>
                  </a:txBody>
                  <a:tcPr/>
                </a:tc>
                <a:tc rowSpan="2">
                  <a:txBody>
                    <a:bodyPr/>
                    <a:lstStyle/>
                    <a:p>
                      <a:r>
                        <a:rPr lang="el-GR" sz="1100" b="1" dirty="0">
                          <a:solidFill>
                            <a:srgbClr val="0000FF"/>
                          </a:solidFill>
                          <a:latin typeface="Arial" pitchFamily="34" charset="0"/>
                          <a:ea typeface="Calibri"/>
                          <a:cs typeface="Arial" pitchFamily="34" charset="0"/>
                        </a:rPr>
                        <a:t>ΛΟΓΑΡΙΑΣΜΟΙ ΑΠΟΤΕΛΕΣΜΑΤΩΝ</a:t>
                      </a:r>
                    </a:p>
                  </a:txBody>
                  <a:tcPr marL="0" marR="0" marT="0" marB="0" anchor="ctr">
                    <a:lnL>
                      <a:noFill/>
                    </a:lnL>
                    <a:lnR>
                      <a:noFill/>
                    </a:lnR>
                    <a:lnT>
                      <a:noFill/>
                    </a:lnT>
                    <a:lnB>
                      <a:noFill/>
                    </a:lnB>
                  </a:tcPr>
                </a:tc>
                <a:tc rowSpan="2">
                  <a:txBody>
                    <a:bodyPr/>
                    <a:lstStyle/>
                    <a:p>
                      <a:r>
                        <a:rPr lang="el-GR" sz="1100" b="1" dirty="0">
                          <a:solidFill>
                            <a:srgbClr val="006600"/>
                          </a:solidFill>
                          <a:latin typeface="Arial" pitchFamily="34" charset="0"/>
                          <a:ea typeface="Calibri"/>
                          <a:cs typeface="Arial" pitchFamily="34" charset="0"/>
                        </a:rPr>
                        <a:t>ΑΝΑΛΥΤΙΚΗ ΛΟΓΙΣΤΙΚΗ ΕΚΜΕΤΑΛ/ΣΕΩΣ (Λογαριασμοί κατά προορισμό)</a:t>
                      </a:r>
                    </a:p>
                  </a:txBody>
                  <a:tcPr marL="0" marR="0" marT="0" marB="0" anchor="ctr">
                    <a:lnL>
                      <a:noFill/>
                    </a:lnL>
                    <a:lnR>
                      <a:noFill/>
                    </a:lnR>
                    <a:lnT>
                      <a:noFill/>
                    </a:lnT>
                    <a:lnB>
                      <a:noFill/>
                    </a:lnB>
                  </a:tcPr>
                </a:tc>
                <a:tc rowSpan="2">
                  <a:txBody>
                    <a:bodyPr/>
                    <a:lstStyle/>
                    <a:p>
                      <a:r>
                        <a:rPr lang="el-GR" sz="1100" b="1" dirty="0">
                          <a:solidFill>
                            <a:srgbClr val="7030A0"/>
                          </a:solidFill>
                          <a:latin typeface="Arial" pitchFamily="34" charset="0"/>
                          <a:ea typeface="Calibri"/>
                          <a:cs typeface="Arial" pitchFamily="34" charset="0"/>
                        </a:rPr>
                        <a:t>ΛΟΓΑΡΙΑΣΜΟΙ ΤΑΞΕΩΣ</a:t>
                      </a:r>
                    </a:p>
                  </a:txBody>
                  <a:tcPr marL="0" marR="0" marT="0" marB="0" anchor="ctr">
                    <a:lnL>
                      <a:noFill/>
                    </a:lnL>
                    <a:lnR>
                      <a:noFill/>
                    </a:lnR>
                    <a:lnT>
                      <a:noFill/>
                    </a:lnT>
                    <a:lnB>
                      <a:noFill/>
                    </a:lnB>
                  </a:tcPr>
                </a:tc>
              </a:tr>
              <a:tr h="508103">
                <a:tc>
                  <a:txBody>
                    <a:bodyPr/>
                    <a:lstStyle/>
                    <a:p>
                      <a:pPr algn="ctr"/>
                      <a:r>
                        <a:rPr lang="el-GR" sz="1100" b="1" dirty="0">
                          <a:solidFill>
                            <a:srgbClr val="C00000"/>
                          </a:solidFill>
                          <a:latin typeface="Arial" pitchFamily="34" charset="0"/>
                          <a:ea typeface="Calibri"/>
                          <a:cs typeface="Arial" pitchFamily="34" charset="0"/>
                        </a:rPr>
                        <a:t>Οργανικά Έξοδα κατ' Είδος</a:t>
                      </a:r>
                    </a:p>
                  </a:txBody>
                  <a:tcPr marL="0" marR="0" marT="0" marB="0" anchor="ctr">
                    <a:lnL>
                      <a:noFill/>
                    </a:lnL>
                    <a:lnR>
                      <a:noFill/>
                    </a:lnR>
                    <a:lnT>
                      <a:noFill/>
                    </a:lnT>
                    <a:lnB>
                      <a:noFill/>
                    </a:lnB>
                  </a:tcPr>
                </a:tc>
                <a:tc>
                  <a:txBody>
                    <a:bodyPr/>
                    <a:lstStyle/>
                    <a:p>
                      <a:pPr algn="ctr"/>
                      <a:r>
                        <a:rPr lang="el-GR" sz="1100" b="1" dirty="0">
                          <a:solidFill>
                            <a:srgbClr val="C00000"/>
                          </a:solidFill>
                          <a:latin typeface="Arial" pitchFamily="34" charset="0"/>
                          <a:ea typeface="Calibri"/>
                          <a:cs typeface="Arial" pitchFamily="34" charset="0"/>
                        </a:rPr>
                        <a:t>Οργανικά Έσοδα κατ' Είδος</a:t>
                      </a:r>
                    </a:p>
                  </a:txBody>
                  <a:tcPr marL="0" marR="0" marT="0" marB="0" anchor="ctr">
                    <a:lnL>
                      <a:noFill/>
                    </a:lnL>
                    <a:lnR>
                      <a:noFill/>
                    </a:lnR>
                    <a:lnT>
                      <a:noFill/>
                    </a:lnT>
                    <a:lnB>
                      <a:noFill/>
                    </a:lnB>
                  </a:tcPr>
                </a:tc>
                <a:tc vMerge="1">
                  <a:txBody>
                    <a:bodyPr/>
                    <a:lstStyle/>
                    <a:p>
                      <a:endParaRPr lang="el-GR"/>
                    </a:p>
                  </a:txBody>
                  <a:tcPr/>
                </a:tc>
                <a:tc vMerge="1">
                  <a:txBody>
                    <a:bodyPr/>
                    <a:lstStyle/>
                    <a:p>
                      <a:endParaRPr lang="el-GR"/>
                    </a:p>
                  </a:txBody>
                  <a:tcPr/>
                </a:tc>
                <a:tc vMerge="1">
                  <a:txBody>
                    <a:bodyPr/>
                    <a:lstStyle/>
                    <a:p>
                      <a:endParaRPr lang="el-GR"/>
                    </a:p>
                  </a:txBody>
                  <a:tcPr/>
                </a:tc>
              </a:tr>
              <a:tr h="163028">
                <a:tc>
                  <a:txBody>
                    <a:bodyPr/>
                    <a:lstStyle/>
                    <a:p>
                      <a:r>
                        <a:rPr lang="el-GR" sz="1100" b="1" u="sng" dirty="0">
                          <a:solidFill>
                            <a:srgbClr val="C00000"/>
                          </a:solidFill>
                          <a:latin typeface="Arial" pitchFamily="34" charset="0"/>
                          <a:ea typeface="Calibri"/>
                          <a:cs typeface="Arial" pitchFamily="34" charset="0"/>
                        </a:rPr>
                        <a:t>ΟΜΑΔΑ 6η</a:t>
                      </a:r>
                    </a:p>
                  </a:txBody>
                  <a:tcPr marL="0" marR="0" marT="0" marB="0" anchor="ctr">
                    <a:lnL>
                      <a:noFill/>
                    </a:lnL>
                    <a:lnR>
                      <a:noFill/>
                    </a:lnR>
                    <a:lnT>
                      <a:noFill/>
                    </a:lnT>
                    <a:lnB>
                      <a:noFill/>
                    </a:lnB>
                  </a:tcPr>
                </a:tc>
                <a:tc>
                  <a:txBody>
                    <a:bodyPr/>
                    <a:lstStyle/>
                    <a:p>
                      <a:r>
                        <a:rPr lang="el-GR" sz="1100" b="1" u="sng" dirty="0">
                          <a:solidFill>
                            <a:srgbClr val="C00000"/>
                          </a:solidFill>
                          <a:latin typeface="Arial" pitchFamily="34" charset="0"/>
                          <a:ea typeface="Calibri"/>
                          <a:cs typeface="Arial" pitchFamily="34" charset="0"/>
                        </a:rPr>
                        <a:t>ΟΜΑΔΑ 7</a:t>
                      </a:r>
                      <a:r>
                        <a:rPr lang="el-GR" sz="1100" b="1" u="sng" baseline="30000" dirty="0">
                          <a:solidFill>
                            <a:srgbClr val="C00000"/>
                          </a:solidFill>
                          <a:latin typeface="Arial" pitchFamily="34" charset="0"/>
                          <a:ea typeface="Calibri"/>
                          <a:cs typeface="Arial" pitchFamily="34" charset="0"/>
                        </a:rPr>
                        <a:t>η</a:t>
                      </a:r>
                      <a:endParaRPr lang="el-GR" sz="1100" b="1" u="sng" dirty="0">
                        <a:solidFill>
                          <a:srgbClr val="C00000"/>
                        </a:solidFill>
                        <a:latin typeface="Arial" pitchFamily="34" charset="0"/>
                        <a:ea typeface="Calibri"/>
                        <a:cs typeface="Arial" pitchFamily="34" charset="0"/>
                      </a:endParaRPr>
                    </a:p>
                  </a:txBody>
                  <a:tcPr marL="0" marR="0" marT="0" marB="0" anchor="ctr">
                    <a:lnL>
                      <a:noFill/>
                    </a:lnL>
                    <a:lnR>
                      <a:noFill/>
                    </a:lnR>
                    <a:lnT>
                      <a:noFill/>
                    </a:lnT>
                    <a:lnB>
                      <a:noFill/>
                    </a:lnB>
                  </a:tcPr>
                </a:tc>
                <a:tc>
                  <a:txBody>
                    <a:bodyPr/>
                    <a:lstStyle/>
                    <a:p>
                      <a:r>
                        <a:rPr lang="el-GR" sz="1100" b="1" u="sng" dirty="0">
                          <a:solidFill>
                            <a:srgbClr val="0000FF"/>
                          </a:solidFill>
                          <a:latin typeface="Arial" pitchFamily="34" charset="0"/>
                          <a:ea typeface="Calibri"/>
                          <a:cs typeface="Arial" pitchFamily="34" charset="0"/>
                        </a:rPr>
                        <a:t>ΟΜΑΔΑ 8η</a:t>
                      </a:r>
                    </a:p>
                  </a:txBody>
                  <a:tcPr marL="0" marR="0" marT="0" marB="0" anchor="ctr">
                    <a:lnL>
                      <a:noFill/>
                    </a:lnL>
                    <a:lnR>
                      <a:noFill/>
                    </a:lnR>
                    <a:lnT>
                      <a:noFill/>
                    </a:lnT>
                    <a:lnB>
                      <a:noFill/>
                    </a:lnB>
                  </a:tcPr>
                </a:tc>
                <a:tc>
                  <a:txBody>
                    <a:bodyPr/>
                    <a:lstStyle/>
                    <a:p>
                      <a:r>
                        <a:rPr lang="el-GR" sz="1100" b="1" u="sng" dirty="0">
                          <a:solidFill>
                            <a:srgbClr val="006600"/>
                          </a:solidFill>
                          <a:latin typeface="Arial" pitchFamily="34" charset="0"/>
                          <a:ea typeface="Calibri"/>
                          <a:cs typeface="Arial" pitchFamily="34" charset="0"/>
                        </a:rPr>
                        <a:t>ΟΜΑΔΑ 9η</a:t>
                      </a:r>
                    </a:p>
                  </a:txBody>
                  <a:tcPr marL="0" marR="0" marT="0" marB="0" anchor="ctr">
                    <a:lnL>
                      <a:noFill/>
                    </a:lnL>
                    <a:lnR>
                      <a:noFill/>
                    </a:lnR>
                    <a:lnT>
                      <a:noFill/>
                    </a:lnT>
                    <a:lnB>
                      <a:noFill/>
                    </a:lnB>
                  </a:tcPr>
                </a:tc>
                <a:tc>
                  <a:txBody>
                    <a:bodyPr/>
                    <a:lstStyle/>
                    <a:p>
                      <a:r>
                        <a:rPr lang="el-GR" sz="1100" b="1" u="sng" dirty="0">
                          <a:solidFill>
                            <a:srgbClr val="7030A0"/>
                          </a:solidFill>
                          <a:latin typeface="Arial" pitchFamily="34" charset="0"/>
                          <a:ea typeface="Calibri"/>
                          <a:cs typeface="Arial" pitchFamily="34" charset="0"/>
                        </a:rPr>
                        <a:t>ΟΜΑΔΑ 10η (0)</a:t>
                      </a:r>
                    </a:p>
                  </a:txBody>
                  <a:tcPr marL="0" marR="0" marT="0" marB="0" anchor="ctr">
                    <a:lnL>
                      <a:noFill/>
                    </a:lnL>
                    <a:lnR>
                      <a:noFill/>
                    </a:lnR>
                    <a:lnT>
                      <a:noFill/>
                    </a:lnT>
                    <a:lnB>
                      <a:noFill/>
                    </a:lnB>
                  </a:tcPr>
                </a:tc>
              </a:tr>
              <a:tr h="326057">
                <a:tc>
                  <a:txBody>
                    <a:bodyPr/>
                    <a:lstStyle/>
                    <a:p>
                      <a:r>
                        <a:rPr lang="el-GR" sz="1100" b="1" dirty="0">
                          <a:solidFill>
                            <a:srgbClr val="C00000"/>
                          </a:solidFill>
                          <a:latin typeface="Arial" pitchFamily="34" charset="0"/>
                          <a:ea typeface="Calibri"/>
                          <a:cs typeface="Arial" pitchFamily="34" charset="0"/>
                        </a:rPr>
                        <a:t>60 Αμοιβές και έξοδα προσωπικού</a:t>
                      </a:r>
                    </a:p>
                  </a:txBody>
                  <a:tcPr marL="0" marR="0" marT="0" marB="0" anchor="ctr">
                    <a:lnL>
                      <a:noFill/>
                    </a:lnL>
                    <a:lnR>
                      <a:noFill/>
                    </a:lnR>
                    <a:lnT>
                      <a:noFill/>
                    </a:lnT>
                    <a:lnB>
                      <a:noFill/>
                    </a:lnB>
                  </a:tcPr>
                </a:tc>
                <a:tc>
                  <a:txBody>
                    <a:bodyPr/>
                    <a:lstStyle/>
                    <a:p>
                      <a:r>
                        <a:rPr lang="el-GR" sz="1100" b="1" dirty="0">
                          <a:solidFill>
                            <a:srgbClr val="C00000"/>
                          </a:solidFill>
                          <a:latin typeface="Arial" pitchFamily="34" charset="0"/>
                          <a:ea typeface="Calibri"/>
                          <a:cs typeface="Arial" pitchFamily="34" charset="0"/>
                        </a:rPr>
                        <a:t>70 Τόκοι - έσοδα από χορηγήσεις </a:t>
                      </a:r>
                    </a:p>
                  </a:txBody>
                  <a:tcPr marL="0" marR="0" marT="0" marB="0" anchor="ctr">
                    <a:lnL>
                      <a:noFill/>
                    </a:lnL>
                    <a:lnR>
                      <a:noFill/>
                    </a:lnR>
                    <a:lnT>
                      <a:noFill/>
                    </a:lnT>
                    <a:lnB>
                      <a:noFill/>
                    </a:lnB>
                  </a:tcPr>
                </a:tc>
                <a:tc>
                  <a:txBody>
                    <a:bodyPr/>
                    <a:lstStyle/>
                    <a:p>
                      <a:r>
                        <a:rPr lang="el-GR" sz="1100" b="1" dirty="0">
                          <a:solidFill>
                            <a:srgbClr val="0000FF"/>
                          </a:solidFill>
                          <a:latin typeface="Arial" pitchFamily="34" charset="0"/>
                          <a:ea typeface="Calibri"/>
                          <a:cs typeface="Arial" pitchFamily="34" charset="0"/>
                        </a:rPr>
                        <a:t>80 Αποτελέσματα εκμετάλλευσης</a:t>
                      </a:r>
                    </a:p>
                  </a:txBody>
                  <a:tcPr marL="0" marR="0" marT="0" marB="0" anchor="ctr">
                    <a:lnL>
                      <a:noFill/>
                    </a:lnL>
                    <a:lnR>
                      <a:noFill/>
                    </a:lnR>
                    <a:lnT>
                      <a:noFill/>
                    </a:lnT>
                    <a:lnB>
                      <a:noFill/>
                    </a:lnB>
                  </a:tcPr>
                </a:tc>
                <a:tc>
                  <a:txBody>
                    <a:bodyPr/>
                    <a:lstStyle/>
                    <a:p>
                      <a:r>
                        <a:rPr lang="el-GR" sz="1100" b="1" dirty="0">
                          <a:solidFill>
                            <a:srgbClr val="006600"/>
                          </a:solidFill>
                          <a:latin typeface="Arial" pitchFamily="34" charset="0"/>
                          <a:ea typeface="Calibri"/>
                          <a:cs typeface="Arial" pitchFamily="34" charset="0"/>
                        </a:rPr>
                        <a:t>90 …………</a:t>
                      </a:r>
                    </a:p>
                  </a:txBody>
                  <a:tcPr marL="0" marR="0" marT="0" marB="0" anchor="ctr">
                    <a:lnL>
                      <a:noFill/>
                    </a:lnL>
                    <a:lnR>
                      <a:noFill/>
                    </a:lnR>
                    <a:lnT>
                      <a:noFill/>
                    </a:lnT>
                    <a:lnB>
                      <a:noFill/>
                    </a:lnB>
                  </a:tcPr>
                </a:tc>
                <a:tc>
                  <a:txBody>
                    <a:bodyPr/>
                    <a:lstStyle/>
                    <a:p>
                      <a:r>
                        <a:rPr lang="el-GR" sz="1100" b="1" dirty="0">
                          <a:solidFill>
                            <a:srgbClr val="7030A0"/>
                          </a:solidFill>
                          <a:latin typeface="Arial" pitchFamily="34" charset="0"/>
                          <a:ea typeface="Calibri"/>
                          <a:cs typeface="Arial" pitchFamily="34" charset="0"/>
                        </a:rPr>
                        <a:t>00 …………</a:t>
                      </a:r>
                    </a:p>
                  </a:txBody>
                  <a:tcPr marL="0" marR="0" marT="0" marB="0" anchor="ctr">
                    <a:lnL>
                      <a:noFill/>
                    </a:lnL>
                    <a:lnR>
                      <a:noFill/>
                    </a:lnR>
                    <a:lnT>
                      <a:noFill/>
                    </a:lnT>
                    <a:lnB>
                      <a:noFill/>
                    </a:lnB>
                  </a:tcPr>
                </a:tc>
              </a:tr>
              <a:tr h="381077">
                <a:tc>
                  <a:txBody>
                    <a:bodyPr/>
                    <a:lstStyle/>
                    <a:p>
                      <a:r>
                        <a:rPr lang="el-GR" sz="1100" b="1" dirty="0">
                          <a:solidFill>
                            <a:srgbClr val="C00000"/>
                          </a:solidFill>
                          <a:latin typeface="Arial" pitchFamily="34" charset="0"/>
                          <a:ea typeface="Calibri"/>
                          <a:cs typeface="Arial" pitchFamily="34" charset="0"/>
                        </a:rPr>
                        <a:t>61 Αμοιβές και έξοδα τρίτων</a:t>
                      </a:r>
                    </a:p>
                  </a:txBody>
                  <a:tcPr marL="0" marR="0" marT="0" marB="0" anchor="ctr">
                    <a:lnL>
                      <a:noFill/>
                    </a:lnL>
                    <a:lnR>
                      <a:noFill/>
                    </a:lnR>
                    <a:lnT>
                      <a:noFill/>
                    </a:lnT>
                    <a:lnB>
                      <a:noFill/>
                    </a:lnB>
                  </a:tcPr>
                </a:tc>
                <a:tc>
                  <a:txBody>
                    <a:bodyPr/>
                    <a:lstStyle/>
                    <a:p>
                      <a:r>
                        <a:rPr lang="el-GR" sz="1100" b="1" dirty="0">
                          <a:solidFill>
                            <a:srgbClr val="C00000"/>
                          </a:solidFill>
                          <a:latin typeface="Arial" pitchFamily="34" charset="0"/>
                          <a:ea typeface="Calibri"/>
                          <a:cs typeface="Arial" pitchFamily="34" charset="0"/>
                        </a:rPr>
                        <a:t>71 Λοιποί τόκοι - έσοδα </a:t>
                      </a:r>
                    </a:p>
                  </a:txBody>
                  <a:tcPr marL="0" marR="0" marT="0" marB="0" anchor="ctr">
                    <a:lnL>
                      <a:noFill/>
                    </a:lnL>
                    <a:lnR>
                      <a:noFill/>
                    </a:lnR>
                    <a:lnT>
                      <a:noFill/>
                    </a:lnT>
                    <a:lnB>
                      <a:noFill/>
                    </a:lnB>
                  </a:tcPr>
                </a:tc>
                <a:tc>
                  <a:txBody>
                    <a:bodyPr/>
                    <a:lstStyle/>
                    <a:p>
                      <a:r>
                        <a:rPr lang="el-GR" sz="1100" b="1" dirty="0">
                          <a:solidFill>
                            <a:srgbClr val="0000FF"/>
                          </a:solidFill>
                          <a:latin typeface="Arial" pitchFamily="34" charset="0"/>
                          <a:ea typeface="Calibri"/>
                          <a:cs typeface="Arial" pitchFamily="34" charset="0"/>
                        </a:rPr>
                        <a:t>81 Έκτακτα και ανόργανα αποτελέσματα</a:t>
                      </a:r>
                    </a:p>
                  </a:txBody>
                  <a:tcPr marL="0" marR="0" marT="0" marB="0" anchor="ctr">
                    <a:lnL>
                      <a:noFill/>
                    </a:lnL>
                    <a:lnR>
                      <a:noFill/>
                    </a:lnR>
                    <a:lnT>
                      <a:noFill/>
                    </a:lnT>
                    <a:lnB>
                      <a:noFill/>
                    </a:lnB>
                  </a:tcPr>
                </a:tc>
                <a:tc>
                  <a:txBody>
                    <a:bodyPr/>
                    <a:lstStyle/>
                    <a:p>
                      <a:r>
                        <a:rPr lang="el-GR" sz="1100" b="1" dirty="0">
                          <a:solidFill>
                            <a:srgbClr val="006600"/>
                          </a:solidFill>
                          <a:latin typeface="Arial" pitchFamily="34" charset="0"/>
                          <a:ea typeface="Calibri"/>
                          <a:cs typeface="Arial" pitchFamily="34" charset="0"/>
                        </a:rPr>
                        <a:t>91 …………</a:t>
                      </a:r>
                    </a:p>
                  </a:txBody>
                  <a:tcPr marL="0" marR="0" marT="0" marB="0" anchor="ctr">
                    <a:lnL>
                      <a:noFill/>
                    </a:lnL>
                    <a:lnR>
                      <a:noFill/>
                    </a:lnR>
                    <a:lnT>
                      <a:noFill/>
                    </a:lnT>
                    <a:lnB>
                      <a:noFill/>
                    </a:lnB>
                  </a:tcPr>
                </a:tc>
                <a:tc>
                  <a:txBody>
                    <a:bodyPr/>
                    <a:lstStyle/>
                    <a:p>
                      <a:r>
                        <a:rPr lang="el-GR" sz="1100" b="1" dirty="0">
                          <a:solidFill>
                            <a:srgbClr val="7030A0"/>
                          </a:solidFill>
                          <a:latin typeface="Arial" pitchFamily="34" charset="0"/>
                          <a:ea typeface="Calibri"/>
                          <a:cs typeface="Arial" pitchFamily="34" charset="0"/>
                        </a:rPr>
                        <a:t>01 Αλλότρια περιουσιακά στοιχεία</a:t>
                      </a:r>
                    </a:p>
                  </a:txBody>
                  <a:tcPr marL="0" marR="0" marT="0" marB="0" anchor="ctr">
                    <a:lnL>
                      <a:noFill/>
                    </a:lnL>
                    <a:lnR>
                      <a:noFill/>
                    </a:lnR>
                    <a:lnT>
                      <a:noFill/>
                    </a:lnT>
                    <a:lnB>
                      <a:noFill/>
                    </a:lnB>
                  </a:tcPr>
                </a:tc>
              </a:tr>
              <a:tr h="652111">
                <a:tc>
                  <a:txBody>
                    <a:bodyPr/>
                    <a:lstStyle/>
                    <a:p>
                      <a:r>
                        <a:rPr lang="el-GR" sz="1100" b="1" dirty="0">
                          <a:solidFill>
                            <a:srgbClr val="C00000"/>
                          </a:solidFill>
                          <a:latin typeface="Arial" pitchFamily="34" charset="0"/>
                          <a:ea typeface="Calibri"/>
                          <a:cs typeface="Arial" pitchFamily="34" charset="0"/>
                        </a:rPr>
                        <a:t>62 Παροχές τρίτων</a:t>
                      </a:r>
                    </a:p>
                  </a:txBody>
                  <a:tcPr marL="0" marR="0" marT="0" marB="0" anchor="ctr">
                    <a:lnL>
                      <a:noFill/>
                    </a:lnL>
                    <a:lnR>
                      <a:noFill/>
                    </a:lnR>
                    <a:lnT>
                      <a:noFill/>
                    </a:lnT>
                    <a:lnB>
                      <a:noFill/>
                    </a:lnB>
                  </a:tcPr>
                </a:tc>
                <a:tc>
                  <a:txBody>
                    <a:bodyPr/>
                    <a:lstStyle/>
                    <a:p>
                      <a:r>
                        <a:rPr lang="el-GR" sz="1100" b="1" dirty="0">
                          <a:solidFill>
                            <a:srgbClr val="C00000"/>
                          </a:solidFill>
                          <a:latin typeface="Arial" pitchFamily="34" charset="0"/>
                          <a:ea typeface="Calibri"/>
                          <a:cs typeface="Arial" pitchFamily="34" charset="0"/>
                        </a:rPr>
                        <a:t>72 Έσοδα συμμετοχών </a:t>
                      </a:r>
                    </a:p>
                  </a:txBody>
                  <a:tcPr marL="0" marR="0" marT="0" marB="0" anchor="ctr">
                    <a:lnL>
                      <a:noFill/>
                    </a:lnL>
                    <a:lnR>
                      <a:noFill/>
                    </a:lnR>
                    <a:lnT>
                      <a:noFill/>
                    </a:lnT>
                    <a:lnB>
                      <a:noFill/>
                    </a:lnB>
                  </a:tcPr>
                </a:tc>
                <a:tc>
                  <a:txBody>
                    <a:bodyPr/>
                    <a:lstStyle/>
                    <a:p>
                      <a:r>
                        <a:rPr lang="el-GR" sz="1100" b="1" dirty="0">
                          <a:solidFill>
                            <a:srgbClr val="0000FF"/>
                          </a:solidFill>
                          <a:latin typeface="Arial" pitchFamily="34" charset="0"/>
                          <a:ea typeface="Calibri"/>
                          <a:cs typeface="Arial" pitchFamily="34" charset="0"/>
                        </a:rPr>
                        <a:t>82 Έσοδα και Έξοδα προηγούμενων χρήσεων</a:t>
                      </a:r>
                    </a:p>
                  </a:txBody>
                  <a:tcPr marL="0" marR="0" marT="0" marB="0" anchor="ctr">
                    <a:lnL>
                      <a:noFill/>
                    </a:lnL>
                    <a:lnR>
                      <a:noFill/>
                    </a:lnR>
                    <a:lnT>
                      <a:noFill/>
                    </a:lnT>
                    <a:lnB>
                      <a:noFill/>
                    </a:lnB>
                  </a:tcPr>
                </a:tc>
                <a:tc>
                  <a:txBody>
                    <a:bodyPr/>
                    <a:lstStyle/>
                    <a:p>
                      <a:r>
                        <a:rPr lang="el-GR" sz="1100" b="1" dirty="0">
                          <a:solidFill>
                            <a:srgbClr val="006600"/>
                          </a:solidFill>
                          <a:latin typeface="Arial" pitchFamily="34" charset="0"/>
                          <a:ea typeface="Calibri"/>
                          <a:cs typeface="Arial" pitchFamily="34" charset="0"/>
                        </a:rPr>
                        <a:t>92 …………</a:t>
                      </a:r>
                    </a:p>
                  </a:txBody>
                  <a:tcPr marL="0" marR="0" marT="0" marB="0" anchor="ctr">
                    <a:lnL>
                      <a:noFill/>
                    </a:lnL>
                    <a:lnR>
                      <a:noFill/>
                    </a:lnR>
                    <a:lnT>
                      <a:noFill/>
                    </a:lnT>
                    <a:lnB>
                      <a:noFill/>
                    </a:lnB>
                  </a:tcPr>
                </a:tc>
                <a:tc>
                  <a:txBody>
                    <a:bodyPr/>
                    <a:lstStyle/>
                    <a:p>
                      <a:r>
                        <a:rPr lang="el-GR" sz="1100" b="1" dirty="0">
                          <a:solidFill>
                            <a:srgbClr val="7030A0"/>
                          </a:solidFill>
                          <a:latin typeface="Arial" pitchFamily="34" charset="0"/>
                          <a:ea typeface="Calibri"/>
                          <a:cs typeface="Arial" pitchFamily="34" charset="0"/>
                        </a:rPr>
                        <a:t>02 Χρεωστικοί λογαριασμοί εγγυήσεως και εμπράγματων ασφαλειών</a:t>
                      </a:r>
                    </a:p>
                  </a:txBody>
                  <a:tcPr marL="0" marR="0" marT="0" marB="0" anchor="ctr">
                    <a:lnL>
                      <a:noFill/>
                    </a:lnL>
                    <a:lnR>
                      <a:noFill/>
                    </a:lnR>
                    <a:lnT>
                      <a:noFill/>
                    </a:lnT>
                    <a:lnB>
                      <a:noFill/>
                    </a:lnB>
                  </a:tcPr>
                </a:tc>
              </a:tr>
              <a:tr h="489084">
                <a:tc>
                  <a:txBody>
                    <a:bodyPr/>
                    <a:lstStyle/>
                    <a:p>
                      <a:r>
                        <a:rPr lang="el-GR" sz="1100" b="1" dirty="0">
                          <a:solidFill>
                            <a:srgbClr val="C00000"/>
                          </a:solidFill>
                          <a:latin typeface="Arial" pitchFamily="34" charset="0"/>
                          <a:ea typeface="Calibri"/>
                          <a:cs typeface="Arial" pitchFamily="34" charset="0"/>
                        </a:rPr>
                        <a:t>63 Φόροι - Τέλη</a:t>
                      </a:r>
                    </a:p>
                  </a:txBody>
                  <a:tcPr marL="0" marR="0" marT="0" marB="0" anchor="ctr">
                    <a:lnL>
                      <a:noFill/>
                    </a:lnL>
                    <a:lnR>
                      <a:noFill/>
                    </a:lnR>
                    <a:lnT>
                      <a:noFill/>
                    </a:lnT>
                    <a:lnB>
                      <a:noFill/>
                    </a:lnB>
                  </a:tcPr>
                </a:tc>
                <a:tc>
                  <a:txBody>
                    <a:bodyPr/>
                    <a:lstStyle/>
                    <a:p>
                      <a:r>
                        <a:rPr lang="el-GR" sz="1100" b="1" dirty="0">
                          <a:solidFill>
                            <a:srgbClr val="C00000"/>
                          </a:solidFill>
                          <a:latin typeface="Arial" pitchFamily="34" charset="0"/>
                          <a:ea typeface="Calibri"/>
                          <a:cs typeface="Arial" pitchFamily="34" charset="0"/>
                        </a:rPr>
                        <a:t>73 Έσοδα χρεογράφων</a:t>
                      </a:r>
                    </a:p>
                  </a:txBody>
                  <a:tcPr marL="0" marR="0" marT="0" marB="0" anchor="ctr">
                    <a:lnL>
                      <a:noFill/>
                    </a:lnL>
                    <a:lnR>
                      <a:noFill/>
                    </a:lnR>
                    <a:lnT>
                      <a:noFill/>
                    </a:lnT>
                    <a:lnB>
                      <a:noFill/>
                    </a:lnB>
                  </a:tcPr>
                </a:tc>
                <a:tc>
                  <a:txBody>
                    <a:bodyPr/>
                    <a:lstStyle/>
                    <a:p>
                      <a:r>
                        <a:rPr lang="el-GR" sz="1100" b="1" dirty="0">
                          <a:solidFill>
                            <a:srgbClr val="0000FF"/>
                          </a:solidFill>
                          <a:latin typeface="Arial" pitchFamily="34" charset="0"/>
                          <a:ea typeface="Calibri"/>
                          <a:cs typeface="Arial" pitchFamily="34" charset="0"/>
                        </a:rPr>
                        <a:t>83 Προβλέψεις για έκτακτους κινδύνους</a:t>
                      </a:r>
                    </a:p>
                  </a:txBody>
                  <a:tcPr marL="0" marR="0" marT="0" marB="0" anchor="ctr">
                    <a:lnL>
                      <a:noFill/>
                    </a:lnL>
                    <a:lnR>
                      <a:noFill/>
                    </a:lnR>
                    <a:lnT>
                      <a:noFill/>
                    </a:lnT>
                    <a:lnB>
                      <a:noFill/>
                    </a:lnB>
                  </a:tcPr>
                </a:tc>
                <a:tc>
                  <a:txBody>
                    <a:bodyPr/>
                    <a:lstStyle/>
                    <a:p>
                      <a:r>
                        <a:rPr lang="el-GR" sz="1100" b="1" dirty="0">
                          <a:solidFill>
                            <a:srgbClr val="006600"/>
                          </a:solidFill>
                          <a:latin typeface="Arial" pitchFamily="34" charset="0"/>
                          <a:ea typeface="Calibri"/>
                          <a:cs typeface="Arial" pitchFamily="34" charset="0"/>
                        </a:rPr>
                        <a:t>93 …………</a:t>
                      </a:r>
                    </a:p>
                  </a:txBody>
                  <a:tcPr marL="0" marR="0" marT="0" marB="0" anchor="ctr">
                    <a:lnL>
                      <a:noFill/>
                    </a:lnL>
                    <a:lnR>
                      <a:noFill/>
                    </a:lnR>
                    <a:lnT>
                      <a:noFill/>
                    </a:lnT>
                    <a:lnB>
                      <a:noFill/>
                    </a:lnB>
                  </a:tcPr>
                </a:tc>
                <a:tc>
                  <a:txBody>
                    <a:bodyPr/>
                    <a:lstStyle/>
                    <a:p>
                      <a:r>
                        <a:rPr lang="el-GR" sz="1100" b="1" dirty="0">
                          <a:solidFill>
                            <a:srgbClr val="7030A0"/>
                          </a:solidFill>
                          <a:latin typeface="Arial" pitchFamily="34" charset="0"/>
                          <a:ea typeface="Calibri"/>
                          <a:cs typeface="Arial" pitchFamily="34" charset="0"/>
                        </a:rPr>
                        <a:t>03 Απαιτήσεις από αμφοτεροβαρείς συμβάσεις</a:t>
                      </a:r>
                    </a:p>
                  </a:txBody>
                  <a:tcPr marL="0" marR="0" marT="0" marB="0" anchor="ctr">
                    <a:lnL>
                      <a:noFill/>
                    </a:lnL>
                    <a:lnR>
                      <a:noFill/>
                    </a:lnR>
                    <a:lnT>
                      <a:noFill/>
                    </a:lnT>
                    <a:lnB>
                      <a:noFill/>
                    </a:lnB>
                  </a:tcPr>
                </a:tc>
              </a:tr>
              <a:tr h="644302">
                <a:tc>
                  <a:txBody>
                    <a:bodyPr/>
                    <a:lstStyle/>
                    <a:p>
                      <a:r>
                        <a:rPr lang="el-GR" sz="1100" b="1" dirty="0">
                          <a:solidFill>
                            <a:srgbClr val="C00000"/>
                          </a:solidFill>
                          <a:latin typeface="Arial" pitchFamily="34" charset="0"/>
                          <a:ea typeface="Calibri"/>
                          <a:cs typeface="Arial" pitchFamily="34" charset="0"/>
                        </a:rPr>
                        <a:t>64 Διάφορα έξοδα</a:t>
                      </a:r>
                    </a:p>
                  </a:txBody>
                  <a:tcPr marL="0" marR="0" marT="0" marB="0" anchor="ctr">
                    <a:lnL>
                      <a:noFill/>
                    </a:lnL>
                    <a:lnR>
                      <a:noFill/>
                    </a:lnR>
                    <a:lnT>
                      <a:noFill/>
                    </a:lnT>
                    <a:lnB>
                      <a:noFill/>
                    </a:lnB>
                  </a:tcPr>
                </a:tc>
                <a:tc>
                  <a:txBody>
                    <a:bodyPr/>
                    <a:lstStyle/>
                    <a:p>
                      <a:r>
                        <a:rPr lang="el-GR" sz="1100" b="1" dirty="0">
                          <a:solidFill>
                            <a:srgbClr val="C00000"/>
                          </a:solidFill>
                          <a:latin typeface="Arial" pitchFamily="34" charset="0"/>
                          <a:ea typeface="Calibri"/>
                          <a:cs typeface="Arial" pitchFamily="34" charset="0"/>
                        </a:rPr>
                        <a:t>74 Προμήθειες – έσοδα </a:t>
                      </a:r>
                    </a:p>
                  </a:txBody>
                  <a:tcPr marL="0" marR="0" marT="0" marB="0" anchor="ctr">
                    <a:lnL>
                      <a:noFill/>
                    </a:lnL>
                    <a:lnR>
                      <a:noFill/>
                    </a:lnR>
                    <a:lnT>
                      <a:noFill/>
                    </a:lnT>
                    <a:lnB>
                      <a:noFill/>
                    </a:lnB>
                  </a:tcPr>
                </a:tc>
                <a:tc>
                  <a:txBody>
                    <a:bodyPr/>
                    <a:lstStyle/>
                    <a:p>
                      <a:r>
                        <a:rPr lang="el-GR" sz="1100" b="1" dirty="0">
                          <a:solidFill>
                            <a:srgbClr val="0000FF"/>
                          </a:solidFill>
                          <a:latin typeface="Arial" pitchFamily="34" charset="0"/>
                          <a:ea typeface="Calibri"/>
                          <a:cs typeface="Arial" pitchFamily="34" charset="0"/>
                        </a:rPr>
                        <a:t>84 Έσοδα από προβλέψεις προηγούμενων χρήσεων</a:t>
                      </a:r>
                    </a:p>
                  </a:txBody>
                  <a:tcPr marL="0" marR="0" marT="0" marB="0" anchor="ctr">
                    <a:lnL>
                      <a:noFill/>
                    </a:lnL>
                    <a:lnR>
                      <a:noFill/>
                    </a:lnR>
                    <a:lnT>
                      <a:noFill/>
                    </a:lnT>
                    <a:lnB>
                      <a:noFill/>
                    </a:lnB>
                  </a:tcPr>
                </a:tc>
                <a:tc>
                  <a:txBody>
                    <a:bodyPr/>
                    <a:lstStyle/>
                    <a:p>
                      <a:r>
                        <a:rPr lang="el-GR" sz="1100" b="1" dirty="0">
                          <a:solidFill>
                            <a:srgbClr val="006600"/>
                          </a:solidFill>
                          <a:latin typeface="Arial" pitchFamily="34" charset="0"/>
                          <a:ea typeface="Calibri"/>
                          <a:cs typeface="Arial" pitchFamily="34" charset="0"/>
                        </a:rPr>
                        <a:t>94 …………</a:t>
                      </a:r>
                    </a:p>
                  </a:txBody>
                  <a:tcPr marL="0" marR="0" marT="0" marB="0" anchor="ctr">
                    <a:lnL>
                      <a:noFill/>
                    </a:lnL>
                    <a:lnR>
                      <a:noFill/>
                    </a:lnR>
                    <a:lnT>
                      <a:noFill/>
                    </a:lnT>
                    <a:lnB>
                      <a:noFill/>
                    </a:lnB>
                  </a:tcPr>
                </a:tc>
                <a:tc>
                  <a:txBody>
                    <a:bodyPr/>
                    <a:lstStyle/>
                    <a:p>
                      <a:r>
                        <a:rPr lang="el-GR" sz="1100" b="1" dirty="0">
                          <a:solidFill>
                            <a:srgbClr val="7030A0"/>
                          </a:solidFill>
                          <a:latin typeface="Arial" pitchFamily="34" charset="0"/>
                          <a:ea typeface="Calibri"/>
                          <a:cs typeface="Arial" pitchFamily="34" charset="0"/>
                        </a:rPr>
                        <a:t>04 Διάφοροι λογαριασμοί πληροφοριών χρεωστικοί</a:t>
                      </a:r>
                    </a:p>
                  </a:txBody>
                  <a:tcPr marL="0" marR="0" marT="0" marB="0" anchor="ctr">
                    <a:lnL>
                      <a:noFill/>
                    </a:lnL>
                    <a:lnR>
                      <a:noFill/>
                    </a:lnR>
                    <a:lnT>
                      <a:noFill/>
                    </a:lnT>
                    <a:lnB>
                      <a:noFill/>
                    </a:lnB>
                  </a:tcPr>
                </a:tc>
              </a:tr>
              <a:tr h="644302">
                <a:tc>
                  <a:txBody>
                    <a:bodyPr/>
                    <a:lstStyle/>
                    <a:p>
                      <a:r>
                        <a:rPr lang="el-GR" sz="1100" b="1" dirty="0">
                          <a:solidFill>
                            <a:srgbClr val="C00000"/>
                          </a:solidFill>
                          <a:latin typeface="Arial" pitchFamily="34" charset="0"/>
                          <a:ea typeface="Calibri"/>
                          <a:cs typeface="Arial" pitchFamily="34" charset="0"/>
                        </a:rPr>
                        <a:t>65 Τόκοι και προμήθειες </a:t>
                      </a:r>
                    </a:p>
                  </a:txBody>
                  <a:tcPr marL="0" marR="0" marT="0" marB="0" anchor="ctr">
                    <a:lnL>
                      <a:noFill/>
                    </a:lnL>
                    <a:lnR>
                      <a:noFill/>
                    </a:lnR>
                    <a:lnT>
                      <a:noFill/>
                    </a:lnT>
                    <a:lnB>
                      <a:noFill/>
                    </a:lnB>
                  </a:tcPr>
                </a:tc>
                <a:tc>
                  <a:txBody>
                    <a:bodyPr/>
                    <a:lstStyle/>
                    <a:p>
                      <a:r>
                        <a:rPr lang="el-GR" sz="1100" b="1" dirty="0">
                          <a:solidFill>
                            <a:srgbClr val="C00000"/>
                          </a:solidFill>
                          <a:latin typeface="Arial" pitchFamily="34" charset="0"/>
                          <a:ea typeface="Calibri"/>
                          <a:cs typeface="Arial" pitchFamily="34" charset="0"/>
                        </a:rPr>
                        <a:t>75 Έσοδα παρεπόμενων ασχολιών</a:t>
                      </a:r>
                    </a:p>
                  </a:txBody>
                  <a:tcPr marL="0" marR="0" marT="0" marB="0" anchor="ctr">
                    <a:lnL>
                      <a:noFill/>
                    </a:lnL>
                    <a:lnR>
                      <a:noFill/>
                    </a:lnR>
                    <a:lnT>
                      <a:noFill/>
                    </a:lnT>
                    <a:lnB>
                      <a:noFill/>
                    </a:lnB>
                  </a:tcPr>
                </a:tc>
                <a:tc>
                  <a:txBody>
                    <a:bodyPr/>
                    <a:lstStyle/>
                    <a:p>
                      <a:r>
                        <a:rPr lang="el-GR" sz="1100" b="1" dirty="0">
                          <a:solidFill>
                            <a:srgbClr val="0000FF"/>
                          </a:solidFill>
                          <a:latin typeface="Arial" pitchFamily="34" charset="0"/>
                          <a:ea typeface="Calibri"/>
                          <a:cs typeface="Arial" pitchFamily="34" charset="0"/>
                        </a:rPr>
                        <a:t>85 Αποσβέσεις παγίων μη ενσωματωμένες στο λειτουργικό κόστος</a:t>
                      </a:r>
                    </a:p>
                  </a:txBody>
                  <a:tcPr marL="0" marR="0" marT="0" marB="0" anchor="ctr">
                    <a:lnL>
                      <a:noFill/>
                    </a:lnL>
                    <a:lnR>
                      <a:noFill/>
                    </a:lnR>
                    <a:lnT>
                      <a:noFill/>
                    </a:lnT>
                    <a:lnB>
                      <a:noFill/>
                    </a:lnB>
                  </a:tcPr>
                </a:tc>
                <a:tc>
                  <a:txBody>
                    <a:bodyPr/>
                    <a:lstStyle/>
                    <a:p>
                      <a:r>
                        <a:rPr lang="el-GR" sz="1100" b="1" dirty="0">
                          <a:solidFill>
                            <a:srgbClr val="006600"/>
                          </a:solidFill>
                          <a:latin typeface="Arial" pitchFamily="34" charset="0"/>
                          <a:ea typeface="Calibri"/>
                          <a:cs typeface="Arial" pitchFamily="34" charset="0"/>
                        </a:rPr>
                        <a:t>95 …………</a:t>
                      </a:r>
                    </a:p>
                  </a:txBody>
                  <a:tcPr marL="0" marR="0" marT="0" marB="0" anchor="ctr">
                    <a:lnL>
                      <a:noFill/>
                    </a:lnL>
                    <a:lnR>
                      <a:noFill/>
                    </a:lnR>
                    <a:lnT>
                      <a:noFill/>
                    </a:lnT>
                    <a:lnB>
                      <a:noFill/>
                    </a:lnB>
                  </a:tcPr>
                </a:tc>
                <a:tc>
                  <a:txBody>
                    <a:bodyPr/>
                    <a:lstStyle/>
                    <a:p>
                      <a:r>
                        <a:rPr lang="el-GR" sz="1100" b="1" dirty="0">
                          <a:solidFill>
                            <a:srgbClr val="7030A0"/>
                          </a:solidFill>
                          <a:latin typeface="Arial" pitchFamily="34" charset="0"/>
                          <a:ea typeface="Calibri"/>
                          <a:cs typeface="Arial" pitchFamily="34" charset="0"/>
                        </a:rPr>
                        <a:t>05 Δικαιούχοι αλλότριων περιουσιακών στοιχείων</a:t>
                      </a:r>
                    </a:p>
                  </a:txBody>
                  <a:tcPr marL="0" marR="0" marT="0" marB="0" anchor="ctr">
                    <a:lnL>
                      <a:noFill/>
                    </a:lnL>
                    <a:lnR>
                      <a:noFill/>
                    </a:lnR>
                    <a:lnT>
                      <a:noFill/>
                    </a:lnT>
                    <a:lnB>
                      <a:noFill/>
                    </a:lnB>
                  </a:tcPr>
                </a:tc>
              </a:tr>
              <a:tr h="652111">
                <a:tc>
                  <a:txBody>
                    <a:bodyPr/>
                    <a:lstStyle/>
                    <a:p>
                      <a:r>
                        <a:rPr lang="el-GR" sz="1100" b="1" dirty="0">
                          <a:solidFill>
                            <a:srgbClr val="C00000"/>
                          </a:solidFill>
                          <a:latin typeface="Arial" pitchFamily="34" charset="0"/>
                          <a:ea typeface="Calibri"/>
                          <a:cs typeface="Arial" pitchFamily="34" charset="0"/>
                        </a:rPr>
                        <a:t>66 Αποσβέσεις παγίων στοιχείων ενσωματωμένες στο λειτουργικό κόστος</a:t>
                      </a:r>
                    </a:p>
                  </a:txBody>
                  <a:tcPr marL="0" marR="0" marT="0" marB="0" anchor="ctr">
                    <a:lnL>
                      <a:noFill/>
                    </a:lnL>
                    <a:lnR>
                      <a:noFill/>
                    </a:lnR>
                    <a:lnT>
                      <a:noFill/>
                    </a:lnT>
                    <a:lnB>
                      <a:noFill/>
                    </a:lnB>
                  </a:tcPr>
                </a:tc>
                <a:tc>
                  <a:txBody>
                    <a:bodyPr/>
                    <a:lstStyle/>
                    <a:p>
                      <a:r>
                        <a:rPr lang="el-GR" sz="1100" b="1" dirty="0">
                          <a:solidFill>
                            <a:srgbClr val="C00000"/>
                          </a:solidFill>
                          <a:latin typeface="Arial" pitchFamily="34" charset="0"/>
                          <a:ea typeface="Calibri"/>
                          <a:cs typeface="Arial" pitchFamily="34" charset="0"/>
                        </a:rPr>
                        <a:t>76 …………</a:t>
                      </a:r>
                    </a:p>
                  </a:txBody>
                  <a:tcPr marL="0" marR="0" marT="0" marB="0" anchor="ctr">
                    <a:lnL>
                      <a:noFill/>
                    </a:lnL>
                    <a:lnR>
                      <a:noFill/>
                    </a:lnR>
                    <a:lnT>
                      <a:noFill/>
                    </a:lnT>
                    <a:lnB>
                      <a:noFill/>
                    </a:lnB>
                  </a:tcPr>
                </a:tc>
                <a:tc>
                  <a:txBody>
                    <a:bodyPr/>
                    <a:lstStyle/>
                    <a:p>
                      <a:r>
                        <a:rPr lang="el-GR" sz="1100" b="1" dirty="0">
                          <a:solidFill>
                            <a:srgbClr val="0000FF"/>
                          </a:solidFill>
                          <a:latin typeface="Arial" pitchFamily="34" charset="0"/>
                          <a:ea typeface="Calibri"/>
                          <a:cs typeface="Arial" pitchFamily="34" charset="0"/>
                        </a:rPr>
                        <a:t>86 Αποτελέσματα χρήσεως</a:t>
                      </a:r>
                    </a:p>
                  </a:txBody>
                  <a:tcPr marL="0" marR="0" marT="0" marB="0" anchor="ctr">
                    <a:lnL>
                      <a:noFill/>
                    </a:lnL>
                    <a:lnR>
                      <a:noFill/>
                    </a:lnR>
                    <a:lnT>
                      <a:noFill/>
                    </a:lnT>
                    <a:lnB>
                      <a:noFill/>
                    </a:lnB>
                  </a:tcPr>
                </a:tc>
                <a:tc>
                  <a:txBody>
                    <a:bodyPr/>
                    <a:lstStyle/>
                    <a:p>
                      <a:r>
                        <a:rPr lang="el-GR" sz="1100" b="1" dirty="0">
                          <a:solidFill>
                            <a:srgbClr val="006600"/>
                          </a:solidFill>
                          <a:latin typeface="Arial" pitchFamily="34" charset="0"/>
                          <a:ea typeface="Calibri"/>
                          <a:cs typeface="Arial" pitchFamily="34" charset="0"/>
                        </a:rPr>
                        <a:t>96 …………</a:t>
                      </a:r>
                    </a:p>
                  </a:txBody>
                  <a:tcPr marL="0" marR="0" marT="0" marB="0" anchor="ctr">
                    <a:lnL>
                      <a:noFill/>
                    </a:lnL>
                    <a:lnR>
                      <a:noFill/>
                    </a:lnR>
                    <a:lnT>
                      <a:noFill/>
                    </a:lnT>
                    <a:lnB>
                      <a:noFill/>
                    </a:lnB>
                  </a:tcPr>
                </a:tc>
                <a:tc>
                  <a:txBody>
                    <a:bodyPr/>
                    <a:lstStyle/>
                    <a:p>
                      <a:r>
                        <a:rPr lang="el-GR" sz="1100" b="1" dirty="0">
                          <a:solidFill>
                            <a:srgbClr val="7030A0"/>
                          </a:solidFill>
                          <a:latin typeface="Arial" pitchFamily="34" charset="0"/>
                          <a:ea typeface="Calibri"/>
                          <a:cs typeface="Arial" pitchFamily="34" charset="0"/>
                        </a:rPr>
                        <a:t>06 Πιστωτικοί λογαριασμοί εγγυήσεων και εμπράγματων ασφαλειών</a:t>
                      </a:r>
                    </a:p>
                  </a:txBody>
                  <a:tcPr marL="0" marR="0" marT="0" marB="0" anchor="ctr">
                    <a:lnL>
                      <a:noFill/>
                    </a:lnL>
                    <a:lnR>
                      <a:noFill/>
                    </a:lnR>
                    <a:lnT>
                      <a:noFill/>
                    </a:lnT>
                    <a:lnB>
                      <a:noFill/>
                    </a:lnB>
                  </a:tcPr>
                </a:tc>
              </a:tr>
              <a:tr h="508103">
                <a:tc>
                  <a:txBody>
                    <a:bodyPr/>
                    <a:lstStyle/>
                    <a:p>
                      <a:r>
                        <a:rPr lang="el-GR" sz="1100" b="1" dirty="0">
                          <a:solidFill>
                            <a:srgbClr val="C00000"/>
                          </a:solidFill>
                          <a:latin typeface="Arial" pitchFamily="34" charset="0"/>
                          <a:ea typeface="Calibri"/>
                          <a:cs typeface="Arial" pitchFamily="34" charset="0"/>
                        </a:rPr>
                        <a:t>67 …………</a:t>
                      </a:r>
                    </a:p>
                  </a:txBody>
                  <a:tcPr marL="0" marR="0" marT="0" marB="0" anchor="ctr">
                    <a:lnL>
                      <a:noFill/>
                    </a:lnL>
                    <a:lnR>
                      <a:noFill/>
                    </a:lnR>
                    <a:lnT>
                      <a:noFill/>
                    </a:lnT>
                    <a:lnB>
                      <a:noFill/>
                    </a:lnB>
                  </a:tcPr>
                </a:tc>
                <a:tc>
                  <a:txBody>
                    <a:bodyPr/>
                    <a:lstStyle/>
                    <a:p>
                      <a:r>
                        <a:rPr lang="el-GR" sz="1100" b="1" dirty="0">
                          <a:solidFill>
                            <a:srgbClr val="C00000"/>
                          </a:solidFill>
                          <a:latin typeface="Arial" pitchFamily="34" charset="0"/>
                          <a:ea typeface="Calibri"/>
                          <a:cs typeface="Arial" pitchFamily="34" charset="0"/>
                        </a:rPr>
                        <a:t>77 …………</a:t>
                      </a:r>
                    </a:p>
                  </a:txBody>
                  <a:tcPr marL="0" marR="0" marT="0" marB="0" anchor="ctr">
                    <a:lnL>
                      <a:noFill/>
                    </a:lnL>
                    <a:lnR>
                      <a:noFill/>
                    </a:lnR>
                    <a:lnT>
                      <a:noFill/>
                    </a:lnT>
                    <a:lnB>
                      <a:noFill/>
                    </a:lnB>
                  </a:tcPr>
                </a:tc>
                <a:tc>
                  <a:txBody>
                    <a:bodyPr/>
                    <a:lstStyle/>
                    <a:p>
                      <a:r>
                        <a:rPr lang="el-GR" sz="1100" b="1" dirty="0">
                          <a:solidFill>
                            <a:srgbClr val="0000FF"/>
                          </a:solidFill>
                          <a:latin typeface="Arial" pitchFamily="34" charset="0"/>
                          <a:ea typeface="Calibri"/>
                          <a:cs typeface="Arial" pitchFamily="34" charset="0"/>
                        </a:rPr>
                        <a:t>87 …………</a:t>
                      </a:r>
                    </a:p>
                  </a:txBody>
                  <a:tcPr marL="0" marR="0" marT="0" marB="0" anchor="ctr">
                    <a:lnL>
                      <a:noFill/>
                    </a:lnL>
                    <a:lnR>
                      <a:noFill/>
                    </a:lnR>
                    <a:lnT>
                      <a:noFill/>
                    </a:lnT>
                    <a:lnB>
                      <a:noFill/>
                    </a:lnB>
                  </a:tcPr>
                </a:tc>
                <a:tc>
                  <a:txBody>
                    <a:bodyPr/>
                    <a:lstStyle/>
                    <a:p>
                      <a:r>
                        <a:rPr lang="el-GR" sz="1100" b="1" dirty="0">
                          <a:solidFill>
                            <a:srgbClr val="006600"/>
                          </a:solidFill>
                          <a:latin typeface="Arial" pitchFamily="34" charset="0"/>
                          <a:ea typeface="Calibri"/>
                          <a:cs typeface="Arial" pitchFamily="34" charset="0"/>
                        </a:rPr>
                        <a:t>97 …………</a:t>
                      </a:r>
                    </a:p>
                  </a:txBody>
                  <a:tcPr marL="0" marR="0" marT="0" marB="0" anchor="ctr">
                    <a:lnL>
                      <a:noFill/>
                    </a:lnL>
                    <a:lnR>
                      <a:noFill/>
                    </a:lnR>
                    <a:lnT>
                      <a:noFill/>
                    </a:lnT>
                    <a:lnB>
                      <a:noFill/>
                    </a:lnB>
                  </a:tcPr>
                </a:tc>
                <a:tc>
                  <a:txBody>
                    <a:bodyPr/>
                    <a:lstStyle/>
                    <a:p>
                      <a:r>
                        <a:rPr lang="el-GR" sz="1100" b="1" dirty="0">
                          <a:solidFill>
                            <a:srgbClr val="7030A0"/>
                          </a:solidFill>
                          <a:latin typeface="Arial" pitchFamily="34" charset="0"/>
                          <a:ea typeface="Calibri"/>
                          <a:cs typeface="Arial" pitchFamily="34" charset="0"/>
                        </a:rPr>
                        <a:t>07 Υποχρεώσεις από αμφοτεροβαρείς συμβάσεις</a:t>
                      </a:r>
                    </a:p>
                  </a:txBody>
                  <a:tcPr marL="0" marR="0" marT="0" marB="0" anchor="ctr">
                    <a:lnL>
                      <a:noFill/>
                    </a:lnL>
                    <a:lnR>
                      <a:noFill/>
                    </a:lnR>
                    <a:lnT>
                      <a:noFill/>
                    </a:lnT>
                    <a:lnB>
                      <a:noFill/>
                    </a:lnB>
                  </a:tcPr>
                </a:tc>
              </a:tr>
              <a:tr h="644302">
                <a:tc>
                  <a:txBody>
                    <a:bodyPr/>
                    <a:lstStyle/>
                    <a:p>
                      <a:r>
                        <a:rPr lang="el-GR" sz="1100" b="1" dirty="0">
                          <a:solidFill>
                            <a:srgbClr val="C00000"/>
                          </a:solidFill>
                          <a:latin typeface="Arial" pitchFamily="34" charset="0"/>
                          <a:ea typeface="Calibri"/>
                          <a:cs typeface="Arial" pitchFamily="34" charset="0"/>
                        </a:rPr>
                        <a:t>68 …………</a:t>
                      </a:r>
                    </a:p>
                  </a:txBody>
                  <a:tcPr marL="0" marR="0" marT="0" marB="0" anchor="ctr">
                    <a:lnL>
                      <a:noFill/>
                    </a:lnL>
                    <a:lnR>
                      <a:noFill/>
                    </a:lnR>
                    <a:lnT>
                      <a:noFill/>
                    </a:lnT>
                    <a:lnB>
                      <a:noFill/>
                    </a:lnB>
                  </a:tcPr>
                </a:tc>
                <a:tc>
                  <a:txBody>
                    <a:bodyPr/>
                    <a:lstStyle/>
                    <a:p>
                      <a:r>
                        <a:rPr lang="el-GR" sz="1100" b="1" dirty="0">
                          <a:solidFill>
                            <a:srgbClr val="C00000"/>
                          </a:solidFill>
                          <a:latin typeface="Arial" pitchFamily="34" charset="0"/>
                          <a:ea typeface="Calibri"/>
                          <a:cs typeface="Arial" pitchFamily="34" charset="0"/>
                        </a:rPr>
                        <a:t>78 …………</a:t>
                      </a:r>
                    </a:p>
                  </a:txBody>
                  <a:tcPr marL="0" marR="0" marT="0" marB="0" anchor="ctr">
                    <a:lnL>
                      <a:noFill/>
                    </a:lnL>
                    <a:lnR>
                      <a:noFill/>
                    </a:lnR>
                    <a:lnT>
                      <a:noFill/>
                    </a:lnT>
                    <a:lnB>
                      <a:noFill/>
                    </a:lnB>
                  </a:tcPr>
                </a:tc>
                <a:tc>
                  <a:txBody>
                    <a:bodyPr/>
                    <a:lstStyle/>
                    <a:p>
                      <a:r>
                        <a:rPr lang="el-GR" sz="1100" b="1" dirty="0">
                          <a:solidFill>
                            <a:srgbClr val="0000FF"/>
                          </a:solidFill>
                          <a:latin typeface="Arial" pitchFamily="34" charset="0"/>
                          <a:ea typeface="Calibri"/>
                          <a:cs typeface="Arial" pitchFamily="34" charset="0"/>
                        </a:rPr>
                        <a:t>88 Αποτελέσματα προς διάθεση</a:t>
                      </a:r>
                    </a:p>
                  </a:txBody>
                  <a:tcPr marL="0" marR="0" marT="0" marB="0" anchor="ctr">
                    <a:lnL>
                      <a:noFill/>
                    </a:lnL>
                    <a:lnR>
                      <a:noFill/>
                    </a:lnR>
                    <a:lnT>
                      <a:noFill/>
                    </a:lnT>
                    <a:lnB>
                      <a:noFill/>
                    </a:lnB>
                  </a:tcPr>
                </a:tc>
                <a:tc>
                  <a:txBody>
                    <a:bodyPr/>
                    <a:lstStyle/>
                    <a:p>
                      <a:r>
                        <a:rPr lang="el-GR" sz="1100" b="1" dirty="0">
                          <a:solidFill>
                            <a:srgbClr val="006600"/>
                          </a:solidFill>
                          <a:latin typeface="Arial" pitchFamily="34" charset="0"/>
                          <a:ea typeface="Calibri"/>
                          <a:cs typeface="Arial" pitchFamily="34" charset="0"/>
                        </a:rPr>
                        <a:t>98 …………</a:t>
                      </a:r>
                    </a:p>
                  </a:txBody>
                  <a:tcPr marL="0" marR="0" marT="0" marB="0" anchor="ctr">
                    <a:lnL>
                      <a:noFill/>
                    </a:lnL>
                    <a:lnR>
                      <a:noFill/>
                    </a:lnR>
                    <a:lnT>
                      <a:noFill/>
                    </a:lnT>
                    <a:lnB>
                      <a:noFill/>
                    </a:lnB>
                  </a:tcPr>
                </a:tc>
                <a:tc>
                  <a:txBody>
                    <a:bodyPr/>
                    <a:lstStyle/>
                    <a:p>
                      <a:r>
                        <a:rPr lang="el-GR" sz="1100" b="1" dirty="0">
                          <a:solidFill>
                            <a:srgbClr val="7030A0"/>
                          </a:solidFill>
                          <a:latin typeface="Arial" pitchFamily="34" charset="0"/>
                          <a:ea typeface="Calibri"/>
                          <a:cs typeface="Arial" pitchFamily="34" charset="0"/>
                        </a:rPr>
                        <a:t>08 Διάφοροι λογαριασμοί πληροφοριών πιστωτικοί</a:t>
                      </a:r>
                    </a:p>
                  </a:txBody>
                  <a:tcPr marL="0" marR="0" marT="0" marB="0" anchor="ctr">
                    <a:lnL>
                      <a:noFill/>
                    </a:lnL>
                    <a:lnR>
                      <a:noFill/>
                    </a:lnR>
                    <a:lnT>
                      <a:noFill/>
                    </a:lnT>
                    <a:lnB>
                      <a:noFill/>
                    </a:lnB>
                  </a:tcPr>
                </a:tc>
              </a:tr>
              <a:tr h="254051">
                <a:tc>
                  <a:txBody>
                    <a:bodyPr/>
                    <a:lstStyle/>
                    <a:p>
                      <a:r>
                        <a:rPr lang="el-GR" sz="1100" b="1" dirty="0">
                          <a:solidFill>
                            <a:srgbClr val="C00000"/>
                          </a:solidFill>
                          <a:latin typeface="Arial" pitchFamily="34" charset="0"/>
                          <a:ea typeface="Calibri"/>
                          <a:cs typeface="Arial" pitchFamily="34" charset="0"/>
                        </a:rPr>
                        <a:t>69 Ζημίες εκμετάλλευσης </a:t>
                      </a:r>
                    </a:p>
                  </a:txBody>
                  <a:tcPr marL="0" marR="0" marT="0" marB="0" anchor="ctr">
                    <a:lnL>
                      <a:noFill/>
                    </a:lnL>
                    <a:lnR>
                      <a:noFill/>
                    </a:lnR>
                    <a:lnT>
                      <a:noFill/>
                    </a:lnT>
                    <a:lnB>
                      <a:noFill/>
                    </a:lnB>
                  </a:tcPr>
                </a:tc>
                <a:tc>
                  <a:txBody>
                    <a:bodyPr/>
                    <a:lstStyle/>
                    <a:p>
                      <a:r>
                        <a:rPr lang="el-GR" sz="1100" b="1" dirty="0">
                          <a:solidFill>
                            <a:srgbClr val="C00000"/>
                          </a:solidFill>
                          <a:latin typeface="Arial" pitchFamily="34" charset="0"/>
                          <a:ea typeface="Calibri"/>
                          <a:cs typeface="Arial" pitchFamily="34" charset="0"/>
                        </a:rPr>
                        <a:t>79 Κέρδη εκμετάλλευσης </a:t>
                      </a:r>
                    </a:p>
                  </a:txBody>
                  <a:tcPr marL="0" marR="0" marT="0" marB="0" anchor="ctr">
                    <a:lnL>
                      <a:noFill/>
                    </a:lnL>
                    <a:lnR>
                      <a:noFill/>
                    </a:lnR>
                    <a:lnT>
                      <a:noFill/>
                    </a:lnT>
                    <a:lnB>
                      <a:noFill/>
                    </a:lnB>
                  </a:tcPr>
                </a:tc>
                <a:tc>
                  <a:txBody>
                    <a:bodyPr/>
                    <a:lstStyle/>
                    <a:p>
                      <a:r>
                        <a:rPr lang="el-GR" sz="1100" b="1" dirty="0">
                          <a:solidFill>
                            <a:srgbClr val="0000FF"/>
                          </a:solidFill>
                          <a:latin typeface="Arial" pitchFamily="34" charset="0"/>
                          <a:ea typeface="Calibri"/>
                          <a:cs typeface="Arial" pitchFamily="34" charset="0"/>
                        </a:rPr>
                        <a:t>89 Ισολογισμός</a:t>
                      </a:r>
                    </a:p>
                  </a:txBody>
                  <a:tcPr marL="0" marR="0" marT="0" marB="0" anchor="ctr">
                    <a:lnL>
                      <a:noFill/>
                    </a:lnL>
                    <a:lnR>
                      <a:noFill/>
                    </a:lnR>
                    <a:lnT>
                      <a:noFill/>
                    </a:lnT>
                    <a:lnB>
                      <a:noFill/>
                    </a:lnB>
                  </a:tcPr>
                </a:tc>
                <a:tc>
                  <a:txBody>
                    <a:bodyPr/>
                    <a:lstStyle/>
                    <a:p>
                      <a:r>
                        <a:rPr lang="el-GR" sz="1100" b="1" dirty="0">
                          <a:solidFill>
                            <a:srgbClr val="006600"/>
                          </a:solidFill>
                          <a:latin typeface="Arial" pitchFamily="34" charset="0"/>
                          <a:ea typeface="Calibri"/>
                          <a:cs typeface="Arial" pitchFamily="34" charset="0"/>
                        </a:rPr>
                        <a:t>99 …………</a:t>
                      </a:r>
                    </a:p>
                  </a:txBody>
                  <a:tcPr marL="0" marR="0" marT="0" marB="0" anchor="ctr">
                    <a:lnL>
                      <a:noFill/>
                    </a:lnL>
                    <a:lnR>
                      <a:noFill/>
                    </a:lnR>
                    <a:lnT>
                      <a:noFill/>
                    </a:lnT>
                    <a:lnB>
                      <a:noFill/>
                    </a:lnB>
                  </a:tcPr>
                </a:tc>
                <a:tc>
                  <a:txBody>
                    <a:bodyPr/>
                    <a:lstStyle/>
                    <a:p>
                      <a:r>
                        <a:rPr lang="el-GR" sz="1100" b="1" dirty="0">
                          <a:solidFill>
                            <a:srgbClr val="7030A0"/>
                          </a:solidFill>
                          <a:latin typeface="Arial" pitchFamily="34" charset="0"/>
                          <a:ea typeface="Calibri"/>
                          <a:cs typeface="Arial" pitchFamily="34" charset="0"/>
                        </a:rPr>
                        <a:t>09 …………</a:t>
                      </a:r>
                    </a:p>
                  </a:txBody>
                  <a:tcPr marL="0" marR="0" marT="0" marB="0" anchor="ctr">
                    <a:lnL>
                      <a:noFill/>
                    </a:lnL>
                    <a:lnR>
                      <a:noFill/>
                    </a:lnR>
                    <a:lnT>
                      <a:noFill/>
                    </a:lnT>
                    <a:lnB>
                      <a:noFill/>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548680"/>
          </a:xfrm>
        </p:spPr>
        <p:txBody>
          <a:bodyPr>
            <a:noAutofit/>
          </a:bodyPr>
          <a:lstStyle/>
          <a:p>
            <a:pPr eaLnBrk="1" hangingPunct="1"/>
            <a:r>
              <a:rPr lang="el-GR" altLang="el-GR" sz="3200" b="1" u="sng" dirty="0" smtClean="0">
                <a:solidFill>
                  <a:srgbClr val="7030A0"/>
                </a:solidFill>
                <a:latin typeface="Arial" charset="0"/>
                <a:ea typeface="ＭＳ Ｐゴシック" pitchFamily="34" charset="-128"/>
                <a:cs typeface="Arial" charset="0"/>
              </a:rPr>
              <a:t>Διαφορές μεταξύ του ΚΛΣΤ και ΕΓΛΣ [1]</a:t>
            </a:r>
            <a:endParaRPr lang="en-US" altLang="el-GR" sz="3200" b="1" u="sng" dirty="0" smtClean="0">
              <a:solidFill>
                <a:srgbClr val="7030A0"/>
              </a:solidFill>
              <a:latin typeface="Arial" charset="0"/>
              <a:ea typeface="ＭＳ Ｐゴシック" pitchFamily="34" charset="-128"/>
              <a:cs typeface="Arial" charset="0"/>
            </a:endParaRPr>
          </a:p>
        </p:txBody>
      </p:sp>
      <p:sp>
        <p:nvSpPr>
          <p:cNvPr id="10243" name="Content Placeholder 2"/>
          <p:cNvSpPr>
            <a:spLocks noGrp="1"/>
          </p:cNvSpPr>
          <p:nvPr>
            <p:ph idx="1"/>
          </p:nvPr>
        </p:nvSpPr>
        <p:spPr>
          <a:xfrm>
            <a:off x="251520" y="692696"/>
            <a:ext cx="8568952" cy="5976664"/>
          </a:xfrm>
        </p:spPr>
        <p:txBody>
          <a:bodyPr>
            <a:normAutofit fontScale="92500" lnSpcReduction="10000"/>
          </a:bodyPr>
          <a:lstStyle/>
          <a:p>
            <a:pPr algn="just" eaLnBrk="1" hangingPunct="1">
              <a:buFont typeface="Arial" charset="0"/>
              <a:buNone/>
            </a:pPr>
            <a:r>
              <a:rPr lang="el-GR" altLang="el-GR" sz="1600" dirty="0" smtClean="0">
                <a:latin typeface="Arial" charset="0"/>
                <a:ea typeface="ＭＳ Ｐゴシック" pitchFamily="34" charset="-128"/>
                <a:cs typeface="Arial" charset="0"/>
              </a:rPr>
              <a:t>	</a:t>
            </a:r>
            <a:r>
              <a:rPr lang="el-GR" altLang="el-GR" sz="2000" b="1" u="sng" dirty="0" smtClean="0">
                <a:latin typeface="Arial" charset="0"/>
                <a:ea typeface="ＭＳ Ｐゴシック" pitchFamily="34" charset="-128"/>
                <a:cs typeface="Arial" charset="0"/>
              </a:rPr>
              <a:t>Ομάδα 1</a:t>
            </a:r>
            <a:r>
              <a:rPr lang="el-GR" altLang="el-GR" sz="2000" b="1" u="sng" baseline="30000" dirty="0" smtClean="0">
                <a:latin typeface="Arial" charset="0"/>
                <a:ea typeface="ＭＳ Ｐゴシック" pitchFamily="34" charset="-128"/>
                <a:cs typeface="Arial" charset="0"/>
              </a:rPr>
              <a:t>η</a:t>
            </a:r>
            <a:r>
              <a:rPr lang="el-GR" altLang="el-GR" sz="2000" b="1" u="sng" dirty="0" smtClean="0">
                <a:latin typeface="Arial" charset="0"/>
                <a:ea typeface="ＭＳ Ｐゴシック" pitchFamily="34" charset="-128"/>
                <a:cs typeface="Arial" charset="0"/>
              </a:rPr>
              <a:t> (Πάγιο Ενεργητικό) </a:t>
            </a:r>
            <a:endParaRPr lang="el-GR" altLang="el-GR" sz="2000" b="1" dirty="0" smtClean="0">
              <a:latin typeface="Arial" charset="0"/>
              <a:ea typeface="ＭＳ Ｐゴシック" pitchFamily="34" charset="-128"/>
              <a:cs typeface="Arial" charset="0"/>
            </a:endParaRPr>
          </a:p>
          <a:p>
            <a:pPr algn="just"/>
            <a:r>
              <a:rPr lang="el-GR" altLang="el-GR" sz="2000" dirty="0" smtClean="0">
                <a:latin typeface="Arial" charset="0"/>
                <a:ea typeface="ＭＳ Ｐゴシック" pitchFamily="34" charset="-128"/>
                <a:cs typeface="Arial" charset="0"/>
              </a:rPr>
              <a:t>Οι συμμετοχές των τραπεζών απεικονίζονται στο λογαριασμό με κωδικό 17 ενώ σύμφωνα με το ΕΓΛΣ αυτές για τις Α.Ε. απεικονίζονται στο λογαριασμό με κωδικό 18 (Συμμετοχές και λοιπές μακροπρόθεσμες απαιτήσεις). </a:t>
            </a:r>
          </a:p>
          <a:p>
            <a:pPr algn="just"/>
            <a:r>
              <a:rPr lang="el-GR" altLang="el-GR" sz="2000" dirty="0" smtClean="0">
                <a:latin typeface="Arial" charset="0"/>
                <a:ea typeface="ＭＳ Ｐゴシック" pitchFamily="34" charset="-128"/>
                <a:cs typeface="Arial" charset="0"/>
              </a:rPr>
              <a:t>Η αποτίμηση των συμμετοχών και των χρεογράφων των τραπεζών γίνεται στη συνολικά χαμηλότερη αξία μεταξύ της τρέχουσας και της αξίας κτήσεως αντί της κατ’ είδος χαμηλότερης αξίας που προβλέπεται στις ανώνυμες εταιρίες. </a:t>
            </a:r>
          </a:p>
          <a:p>
            <a:pPr algn="just"/>
            <a:r>
              <a:rPr lang="el-GR" altLang="el-GR" sz="2000" dirty="0" smtClean="0">
                <a:latin typeface="Arial" charset="0"/>
                <a:ea typeface="ＭＳ Ｐゴシック" pitchFamily="34" charset="-128"/>
                <a:cs typeface="Arial" charset="0"/>
              </a:rPr>
              <a:t>Τα αποτελέσματα από την πώληση συμμετοχών των τραπεζών θεωρούνται ανόργανα αποτελέσματα και καταχωρούνται στον λογαριασμό 81 (έκτακτα και ανόργανα αποτελέσματα) ενώ σύμφωνα με το ΕΓΛΣ αυτά καταχωρούνται είτε στον λογαριασμό 76 είτε στον 64 (όταν προκύπτει κέρδος από την συναλλαγή στον 76.04 - διαφορές (κέρδη) από πώληση συμμετοχών και χρεογράφων ενώ όταν η συναλλαγή είναι ζημιογόνα στον 64.12 - διαφορές (ζημίες) από πώληση συμμετοχών και χρεογράφων). </a:t>
            </a:r>
          </a:p>
          <a:p>
            <a:pPr algn="just" eaLnBrk="1" hangingPunct="1"/>
            <a:endParaRPr lang="el-GR" altLang="el-GR" sz="2000" dirty="0" smtClean="0">
              <a:latin typeface="Arial" charset="0"/>
              <a:ea typeface="ＭＳ Ｐゴシック" pitchFamily="34" charset="-128"/>
              <a:cs typeface="Arial" charset="0"/>
            </a:endParaRPr>
          </a:p>
          <a:p>
            <a:pPr algn="just">
              <a:buFont typeface="Arial" charset="0"/>
              <a:buNone/>
            </a:pPr>
            <a:r>
              <a:rPr lang="el-GR" altLang="el-GR" sz="2000" dirty="0" smtClean="0">
                <a:latin typeface="Arial" charset="0"/>
                <a:ea typeface="ＭＳ Ｐゴシック" pitchFamily="34" charset="-128"/>
                <a:cs typeface="Arial" charset="0"/>
              </a:rPr>
              <a:t>	</a:t>
            </a:r>
            <a:r>
              <a:rPr lang="el-GR" altLang="el-GR" sz="2000" b="1" u="sng" dirty="0" smtClean="0">
                <a:latin typeface="Arial" charset="0"/>
                <a:ea typeface="ＭＳ Ｐゴシック" pitchFamily="34" charset="-128"/>
                <a:cs typeface="Arial" charset="0"/>
              </a:rPr>
              <a:t>Ομάδα 2</a:t>
            </a:r>
            <a:r>
              <a:rPr lang="el-GR" altLang="el-GR" sz="2000" b="1" u="sng" baseline="30000" dirty="0" smtClean="0">
                <a:latin typeface="Arial" charset="0"/>
                <a:ea typeface="ＭＳ Ｐゴシック" pitchFamily="34" charset="-128"/>
                <a:cs typeface="Arial" charset="0"/>
              </a:rPr>
              <a:t>η</a:t>
            </a:r>
            <a:r>
              <a:rPr lang="el-GR" altLang="el-GR" sz="2000" b="1" u="sng" dirty="0" smtClean="0">
                <a:latin typeface="Arial" charset="0"/>
                <a:ea typeface="ＭＳ Ｐゴシック" pitchFamily="34" charset="-128"/>
                <a:cs typeface="Arial" charset="0"/>
              </a:rPr>
              <a:t> (Χορηγήσεις στο ΚΛΣΤ και Αποθέματα στο ΕΓΛΣ)</a:t>
            </a:r>
            <a:endParaRPr lang="el-GR" altLang="el-GR" sz="2000" b="1" dirty="0" smtClean="0">
              <a:latin typeface="Arial" charset="0"/>
              <a:ea typeface="ＭＳ Ｐゴシック" pitchFamily="34" charset="-128"/>
              <a:cs typeface="Arial" charset="0"/>
            </a:endParaRPr>
          </a:p>
          <a:p>
            <a:pPr algn="just"/>
            <a:r>
              <a:rPr lang="el-GR" altLang="el-GR" sz="2000" dirty="0" smtClean="0">
                <a:latin typeface="Arial" charset="0"/>
                <a:ea typeface="ＭＳ Ｐゴシック" pitchFamily="34" charset="-128"/>
                <a:cs typeface="Arial" charset="0"/>
              </a:rPr>
              <a:t>Η 2</a:t>
            </a:r>
            <a:r>
              <a:rPr lang="el-GR" altLang="el-GR" sz="2000" baseline="30000" dirty="0" smtClean="0">
                <a:latin typeface="Arial" charset="0"/>
                <a:ea typeface="ＭＳ Ｐゴシック" pitchFamily="34" charset="-128"/>
                <a:cs typeface="Arial" charset="0"/>
              </a:rPr>
              <a:t>η</a:t>
            </a:r>
            <a:r>
              <a:rPr lang="el-GR" altLang="el-GR" sz="2000" dirty="0" smtClean="0">
                <a:latin typeface="Arial" charset="0"/>
                <a:ea typeface="ＭＳ Ｐゴシック" pitchFamily="34" charset="-128"/>
                <a:cs typeface="Arial" charset="0"/>
              </a:rPr>
              <a:t> ομάδα στο ΕΓΛΣ περιλαμβάνει τα αποθέματα που διατηρεί η εταιρία (είτε αυτά είναι έτοιμα εμπορεύματα προς πώληση, είτε προϊόντα σε στάδιο κατεργασίας, είτε πρώτες και βοηθητικές ύλες). </a:t>
            </a:r>
          </a:p>
          <a:p>
            <a:pPr algn="just" eaLnBrk="1" hangingPunct="1"/>
            <a:endParaRPr lang="en-US" altLang="el-GR" sz="1600" dirty="0" smtClean="0">
              <a:latin typeface="Arial" charset="0"/>
              <a:ea typeface="ＭＳ Ｐゴシック" pitchFamily="34" charset="-128"/>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914400"/>
          </a:xfrm>
        </p:spPr>
        <p:txBody>
          <a:bodyPr>
            <a:normAutofit/>
          </a:bodyPr>
          <a:lstStyle/>
          <a:p>
            <a:r>
              <a:rPr lang="el-GR" altLang="el-GR" sz="3200" b="1" u="sng" dirty="0" smtClean="0">
                <a:solidFill>
                  <a:srgbClr val="7030A0"/>
                </a:solidFill>
                <a:latin typeface="Arial" charset="0"/>
                <a:ea typeface="ＭＳ Ｐゴシック" pitchFamily="34" charset="-128"/>
                <a:cs typeface="Arial" charset="0"/>
              </a:rPr>
              <a:t>Διαφορές μεταξύ του ΚΛΣΤ και ΕΓΛΣ [2]</a:t>
            </a:r>
            <a:endParaRPr lang="en-US" altLang="el-GR" sz="3200" u="sng" dirty="0" smtClean="0">
              <a:latin typeface="Arial" charset="0"/>
              <a:ea typeface="ＭＳ Ｐゴシック" pitchFamily="34" charset="-128"/>
              <a:cs typeface="Arial" charset="0"/>
            </a:endParaRPr>
          </a:p>
        </p:txBody>
      </p:sp>
      <p:sp>
        <p:nvSpPr>
          <p:cNvPr id="11267" name="Content Placeholder 2"/>
          <p:cNvSpPr>
            <a:spLocks noGrp="1"/>
          </p:cNvSpPr>
          <p:nvPr>
            <p:ph idx="1"/>
          </p:nvPr>
        </p:nvSpPr>
        <p:spPr>
          <a:xfrm>
            <a:off x="179512" y="914400"/>
            <a:ext cx="8784976" cy="5754960"/>
          </a:xfrm>
        </p:spPr>
        <p:txBody>
          <a:bodyPr>
            <a:normAutofit lnSpcReduction="10000"/>
          </a:bodyPr>
          <a:lstStyle/>
          <a:p>
            <a:pPr algn="just" eaLnBrk="1" hangingPunct="1">
              <a:buFont typeface="Arial" charset="0"/>
              <a:buNone/>
            </a:pPr>
            <a:r>
              <a:rPr lang="el-GR" altLang="el-GR" sz="1600" dirty="0" smtClean="0">
                <a:latin typeface="Arial" charset="0"/>
                <a:ea typeface="ＭＳ Ｐゴシック" pitchFamily="34" charset="-128"/>
                <a:cs typeface="Arial" charset="0"/>
              </a:rPr>
              <a:t>	</a:t>
            </a:r>
            <a:r>
              <a:rPr lang="el-GR" altLang="el-GR" sz="1800" dirty="0" smtClean="0">
                <a:latin typeface="Arial" charset="0"/>
                <a:ea typeface="ＭＳ Ｐゴシック" pitchFamily="34" charset="-128"/>
                <a:cs typeface="Arial" charset="0"/>
              </a:rPr>
              <a:t>Οι τράπεζες όμως από την φύση των εργασιών τους δεν διατηρούν σημαντικά αποθέματα για την υποστήριξη της λειτουργίας τους με αποτέλεσμα δεν θεωρήθηκε σκόπιμο τα αποθέματα να καταλαμβάνουν ολόκληρη ομάδα λογαριασμών. Αφού λοιπόν η 2</a:t>
            </a:r>
            <a:r>
              <a:rPr lang="el-GR" altLang="el-GR" sz="1800" baseline="30000" dirty="0" smtClean="0">
                <a:latin typeface="Arial" charset="0"/>
                <a:ea typeface="ＭＳ Ｐゴシック" pitchFamily="34" charset="-128"/>
                <a:cs typeface="Arial" charset="0"/>
              </a:rPr>
              <a:t>η</a:t>
            </a:r>
            <a:r>
              <a:rPr lang="el-GR" altLang="el-GR" sz="1800" dirty="0" smtClean="0">
                <a:latin typeface="Arial" charset="0"/>
                <a:ea typeface="ＭＳ Ｐゴシック" pitchFamily="34" charset="-128"/>
                <a:cs typeface="Arial" charset="0"/>
              </a:rPr>
              <a:t> ομάδα ελευθερώθηκε σε αυτή παρακολουθούνται οι χορηγήσεις που διαδραματίζουν έναν ιδιαίτερα σημαντικό ρόλο στην λειτουργία κάθε τραπεζικού φορέα. </a:t>
            </a:r>
          </a:p>
          <a:p>
            <a:pPr algn="just" eaLnBrk="1" hangingPunct="1">
              <a:buFont typeface="Arial" charset="0"/>
              <a:buNone/>
            </a:pPr>
            <a:endParaRPr lang="el-GR" altLang="el-GR" sz="1800" dirty="0" smtClean="0">
              <a:latin typeface="Arial" charset="0"/>
              <a:ea typeface="ＭＳ Ｐゴシック" pitchFamily="34" charset="-128"/>
              <a:cs typeface="Arial" charset="0"/>
            </a:endParaRPr>
          </a:p>
          <a:p>
            <a:pPr algn="just">
              <a:buFont typeface="Arial" charset="0"/>
              <a:buNone/>
            </a:pPr>
            <a:r>
              <a:rPr lang="el-GR" altLang="el-GR" sz="1800" dirty="0" smtClean="0">
                <a:latin typeface="Arial" charset="0"/>
                <a:ea typeface="ＭＳ Ｐゴシック" pitchFamily="34" charset="-128"/>
                <a:cs typeface="Arial" charset="0"/>
              </a:rPr>
              <a:t>	</a:t>
            </a:r>
            <a:r>
              <a:rPr lang="el-GR" altLang="el-GR" sz="1800" b="1" u="sng" dirty="0" smtClean="0">
                <a:latin typeface="Arial" charset="0"/>
                <a:ea typeface="ＭＳ Ｐゴシック" pitchFamily="34" charset="-128"/>
                <a:cs typeface="Arial" charset="0"/>
              </a:rPr>
              <a:t>Ομάδα 3</a:t>
            </a:r>
            <a:r>
              <a:rPr lang="el-GR" altLang="el-GR" sz="1800" b="1" u="sng" baseline="30000" dirty="0" smtClean="0">
                <a:latin typeface="Arial" charset="0"/>
                <a:ea typeface="ＭＳ Ｐゴシック" pitchFamily="34" charset="-128"/>
                <a:cs typeface="Arial" charset="0"/>
              </a:rPr>
              <a:t>η</a:t>
            </a:r>
            <a:r>
              <a:rPr lang="el-GR" altLang="el-GR" sz="1800" b="1" u="sng" dirty="0" smtClean="0">
                <a:latin typeface="Arial" charset="0"/>
                <a:ea typeface="ＭＳ Ｐゴシック" pitchFamily="34" charset="-128"/>
                <a:cs typeface="Arial" charset="0"/>
              </a:rPr>
              <a:t> (Απαιτήσεις) </a:t>
            </a:r>
            <a:endParaRPr lang="el-GR" altLang="el-GR" sz="1800" b="1" dirty="0" smtClean="0">
              <a:latin typeface="Arial" charset="0"/>
              <a:ea typeface="ＭＳ Ｐゴシック" pitchFamily="34" charset="-128"/>
              <a:cs typeface="Arial" charset="0"/>
            </a:endParaRPr>
          </a:p>
          <a:p>
            <a:pPr algn="just"/>
            <a:r>
              <a:rPr lang="el-GR" altLang="el-GR" sz="1800" dirty="0" smtClean="0">
                <a:latin typeface="Arial" charset="0"/>
                <a:ea typeface="ＭＳ Ｐゴシック" pitchFamily="34" charset="-128"/>
                <a:cs typeface="Arial" charset="0"/>
              </a:rPr>
              <a:t>Στο ΕΓΛΣ ο λογαριασμός 30 περιλαμβάνει τους πελάτες κάθε εταιρίας ενώ στο ΚΛΣΤ απεικονίζονται οι απαιτήσεις των τραπεζών (εκτός χορηγήσεων) από προμήθειες εγγυητικών επιστολών, από μισθώματα θυρίδων, από αναδοχές για εισαγωγή εταιριών σε οργανωμένα χρηματιστήρια, από παροχή συμβουλευτικών εργασιών σε πελάτες της καθώς και από την κεντρική τράπεζα της χώρας λόγω εξοφλήσεως από την τράπεζα ομολόγων του Δημοσίου ή έντοκων γραμματίων του. </a:t>
            </a:r>
          </a:p>
          <a:p>
            <a:pPr algn="just"/>
            <a:r>
              <a:rPr lang="el-GR" altLang="el-GR" sz="1800" dirty="0" smtClean="0">
                <a:latin typeface="Arial" charset="0"/>
                <a:ea typeface="ＭＳ Ｐゴシック" pitchFamily="34" charset="-128"/>
                <a:cs typeface="Arial" charset="0"/>
              </a:rPr>
              <a:t>Στο ΕΓΛΣ ο λογαριασμός 31 περιλαμβάνει τα γραμμάτια εισπρακτέα της εταιρίας από τους πελάτες της ενώ στο ΚΛΣΤ τα έντοκα γραμμάτια του ελληνικού δημοσίου (στο ΕΓΛΣ αυτά παρακολουθούνται στο λογαριασμό 34 - Χρεόγραφα).</a:t>
            </a:r>
          </a:p>
          <a:p>
            <a:pPr algn="just"/>
            <a:r>
              <a:rPr lang="el-GR" altLang="el-GR" sz="1800" dirty="0" smtClean="0">
                <a:latin typeface="Arial" charset="0"/>
                <a:ea typeface="ＭＳ Ｐゴシック" pitchFamily="34" charset="-128"/>
                <a:cs typeface="Arial" charset="0"/>
              </a:rPr>
              <a:t>Στο ΕΓΛΣ οι λογαριασμοί 32 και 33 παρακολουθούν τις παραγγελίες στο εξωτερικό καθώς και του διαφόρους χρεώστες ενώ στο ΚΛΣΤ οι λογαριασμοί αυτοί είναι κενοί για να χρησιμοποιηθούν αν αποφασισθεί σε μελλοντικό χρόνο. </a:t>
            </a:r>
          </a:p>
          <a:p>
            <a:pPr algn="just"/>
            <a:endParaRPr lang="el-GR" altLang="el-GR" sz="1600" dirty="0" smtClean="0">
              <a:latin typeface="Arial" charset="0"/>
              <a:ea typeface="ＭＳ Ｐゴシック" pitchFamily="34" charset="-128"/>
              <a:cs typeface="Arial" charset="0"/>
            </a:endParaRPr>
          </a:p>
          <a:p>
            <a:pPr algn="just" eaLnBrk="1" hangingPunct="1">
              <a:buFont typeface="Arial" charset="0"/>
              <a:buNone/>
            </a:pPr>
            <a:endParaRPr lang="en-US" altLang="el-GR" sz="1600" dirty="0" smtClean="0">
              <a:latin typeface="Arial" charset="0"/>
              <a:ea typeface="ＭＳ Ｐゴシック" pitchFamily="34" charset="-128"/>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692696"/>
          </a:xfrm>
        </p:spPr>
        <p:txBody>
          <a:bodyPr>
            <a:normAutofit/>
          </a:bodyPr>
          <a:lstStyle/>
          <a:p>
            <a:r>
              <a:rPr lang="el-GR" altLang="el-GR" sz="3200" b="1" u="sng" dirty="0" smtClean="0">
                <a:solidFill>
                  <a:srgbClr val="7030A0"/>
                </a:solidFill>
                <a:latin typeface="Arial" charset="0"/>
                <a:ea typeface="ＭＳ Ｐゴシック" pitchFamily="34" charset="-128"/>
                <a:cs typeface="Arial" charset="0"/>
              </a:rPr>
              <a:t>Διαφορές μεταξύ του ΚΛΣΤ και ΕΓΛΣ [3]</a:t>
            </a:r>
            <a:endParaRPr lang="en-US" altLang="el-GR" sz="3200" u="sng" dirty="0" smtClean="0">
              <a:latin typeface="Arial" charset="0"/>
              <a:ea typeface="ＭＳ Ｐゴシック" pitchFamily="34" charset="-128"/>
              <a:cs typeface="Arial" charset="0"/>
            </a:endParaRPr>
          </a:p>
        </p:txBody>
      </p:sp>
      <p:sp>
        <p:nvSpPr>
          <p:cNvPr id="12291" name="Content Placeholder 2"/>
          <p:cNvSpPr>
            <a:spLocks noGrp="1"/>
          </p:cNvSpPr>
          <p:nvPr>
            <p:ph idx="1"/>
          </p:nvPr>
        </p:nvSpPr>
        <p:spPr>
          <a:xfrm>
            <a:off x="179512" y="914400"/>
            <a:ext cx="8712968" cy="5754960"/>
          </a:xfrm>
        </p:spPr>
        <p:txBody>
          <a:bodyPr>
            <a:normAutofit lnSpcReduction="10000"/>
          </a:bodyPr>
          <a:lstStyle/>
          <a:p>
            <a:pPr algn="just" eaLnBrk="1" hangingPunct="1"/>
            <a:r>
              <a:rPr lang="el-GR" altLang="el-GR" sz="1800" dirty="0" smtClean="0">
                <a:latin typeface="Arial" charset="0"/>
                <a:ea typeface="ＭＳ Ｐゴシック" pitchFamily="34" charset="-128"/>
                <a:cs typeface="Arial" charset="0"/>
              </a:rPr>
              <a:t>Ο λογαριασμός 37 στο ΕΓΛΣ είναι κενός ενώ στο ΚΛΣΤ παρακολουθεί ορισμένες ειδικές καταθέσεις στην κεντρική τράπεζα που έχουν δημιουργηθεί παλαιότερα με αποφάσεις των νομισματικών αρχών για την χρηματοδότηση συγκεκριμένων κλάδων της οικονομίας. </a:t>
            </a:r>
          </a:p>
          <a:p>
            <a:pPr algn="just"/>
            <a:r>
              <a:rPr lang="el-GR" altLang="el-GR" sz="1800" dirty="0" smtClean="0">
                <a:latin typeface="Arial" charset="0"/>
                <a:ea typeface="ＭＳ Ｐゴシック" pitchFamily="34" charset="-128"/>
                <a:cs typeface="Arial" charset="0"/>
              </a:rPr>
              <a:t>Ο λογαριασμός 39 στο ΕΓΛΣ παρακολουθεί τις απαιτήσεις και τα διαθέσιμα των υποκαταστημάτων των εταιριών ενώ στο ΚΛΣΤ τις απαιτήσεις που μπορεί να προέρχονται από τους μετόχους (για κάλυψη του μετοχικού κεφαλαίου), από προμερίσματα καθώς και από χρηματικές διευκολύνσεις στο προσωπικό.</a:t>
            </a:r>
          </a:p>
          <a:p>
            <a:pPr algn="just" eaLnBrk="1" hangingPunct="1">
              <a:buFont typeface="Arial" charset="0"/>
              <a:buNone/>
            </a:pPr>
            <a:endParaRPr lang="el-GR" altLang="el-GR" sz="1800" dirty="0" smtClean="0">
              <a:latin typeface="Arial" charset="0"/>
              <a:ea typeface="ＭＳ Ｐゴシック" pitchFamily="34" charset="-128"/>
              <a:cs typeface="Arial" charset="0"/>
            </a:endParaRPr>
          </a:p>
          <a:p>
            <a:pPr algn="just">
              <a:buFont typeface="Arial" charset="0"/>
              <a:buNone/>
            </a:pPr>
            <a:r>
              <a:rPr lang="el-GR" altLang="el-GR" sz="1800" dirty="0" smtClean="0">
                <a:latin typeface="Arial" charset="0"/>
                <a:ea typeface="ＭＳ Ｐゴシック" pitchFamily="34" charset="-128"/>
                <a:cs typeface="Arial" charset="0"/>
              </a:rPr>
              <a:t>	</a:t>
            </a:r>
            <a:r>
              <a:rPr lang="el-GR" altLang="el-GR" sz="1800" b="1" u="sng" dirty="0" smtClean="0">
                <a:latin typeface="Arial" charset="0"/>
                <a:ea typeface="ＭＳ Ｐゴシック" pitchFamily="34" charset="-128"/>
                <a:cs typeface="Arial" charset="0"/>
              </a:rPr>
              <a:t>Ομάδα 4</a:t>
            </a:r>
            <a:r>
              <a:rPr lang="el-GR" altLang="el-GR" sz="1800" b="1" u="sng" baseline="30000" dirty="0" smtClean="0">
                <a:latin typeface="Arial" charset="0"/>
                <a:ea typeface="ＭＳ Ｐゴシック" pitchFamily="34" charset="-128"/>
                <a:cs typeface="Arial" charset="0"/>
              </a:rPr>
              <a:t>η</a:t>
            </a:r>
            <a:r>
              <a:rPr lang="el-GR" altLang="el-GR" sz="1800" b="1" u="sng" dirty="0" smtClean="0">
                <a:latin typeface="Arial" charset="0"/>
                <a:ea typeface="ＭＳ Ｐゴシック" pitchFamily="34" charset="-128"/>
                <a:cs typeface="Arial" charset="0"/>
              </a:rPr>
              <a:t> (Καθαρή Θέση - Μακροπρόθεσμες Υποχρεώσεις) </a:t>
            </a:r>
            <a:endParaRPr lang="el-GR" altLang="el-GR" sz="1800" b="1" dirty="0" smtClean="0">
              <a:latin typeface="Arial" charset="0"/>
              <a:ea typeface="ＭＳ Ｐゴシック" pitchFamily="34" charset="-128"/>
              <a:cs typeface="Arial" charset="0"/>
            </a:endParaRPr>
          </a:p>
          <a:p>
            <a:pPr algn="just"/>
            <a:r>
              <a:rPr lang="el-GR" altLang="el-GR" sz="1800" dirty="0" smtClean="0">
                <a:latin typeface="Arial" charset="0"/>
                <a:ea typeface="ＭＳ Ｐゴシック" pitchFamily="34" charset="-128"/>
                <a:cs typeface="Arial" charset="0"/>
              </a:rPr>
              <a:t>Οι λογαριασμοί στο ΚΛΣΤ 46 (Συναλλαγματική θέση) και 47 (Αποθέματα ξένων τραπεζογραμματίων) δεν υπάρχουν στο ΕΓΛΣ στο οποίο οι δύο λογαριασμοί αυτοί είναι κενοί.</a:t>
            </a:r>
          </a:p>
          <a:p>
            <a:pPr algn="just"/>
            <a:endParaRPr lang="el-GR" altLang="el-GR" sz="1800" dirty="0" smtClean="0">
              <a:latin typeface="Arial" charset="0"/>
              <a:ea typeface="ＭＳ Ｐゴシック" pitchFamily="34" charset="-128"/>
              <a:cs typeface="Arial" charset="0"/>
            </a:endParaRPr>
          </a:p>
          <a:p>
            <a:pPr algn="just">
              <a:buFont typeface="Arial" charset="0"/>
              <a:buNone/>
            </a:pPr>
            <a:r>
              <a:rPr lang="el-GR" altLang="el-GR" sz="1800" dirty="0" smtClean="0">
                <a:latin typeface="Arial" charset="0"/>
                <a:ea typeface="ＭＳ Ｐゴシック" pitchFamily="34" charset="-128"/>
                <a:cs typeface="Arial" charset="0"/>
              </a:rPr>
              <a:t>	</a:t>
            </a:r>
            <a:r>
              <a:rPr lang="el-GR" altLang="el-GR" sz="1800" b="1" u="sng" dirty="0" smtClean="0">
                <a:latin typeface="Arial" charset="0"/>
                <a:ea typeface="ＭＳ Ｐゴシック" pitchFamily="34" charset="-128"/>
                <a:cs typeface="Arial" charset="0"/>
              </a:rPr>
              <a:t>Ομάδα 5</a:t>
            </a:r>
            <a:r>
              <a:rPr lang="el-GR" altLang="el-GR" sz="1800" b="1" u="sng" baseline="30000" dirty="0" smtClean="0">
                <a:latin typeface="Arial" charset="0"/>
                <a:ea typeface="ＭＳ Ｐゴシック" pitchFamily="34" charset="-128"/>
                <a:cs typeface="Arial" charset="0"/>
              </a:rPr>
              <a:t>η</a:t>
            </a:r>
            <a:r>
              <a:rPr lang="el-GR" altLang="el-GR" sz="1800" b="1" u="sng" dirty="0" smtClean="0">
                <a:latin typeface="Arial" charset="0"/>
                <a:ea typeface="ＭＳ Ｐゴシック" pitchFamily="34" charset="-128"/>
                <a:cs typeface="Arial" charset="0"/>
              </a:rPr>
              <a:t> (Καταθέσεις - Βραχυπρόθεσμες Υποχρεώσεις στο ΚΛΣΤ και Βραχυπρόθεσμες υποχρεώσεις στο ΕΓΛΣ) </a:t>
            </a:r>
            <a:endParaRPr lang="el-GR" altLang="el-GR" sz="1800" b="1" dirty="0" smtClean="0">
              <a:latin typeface="Arial" charset="0"/>
              <a:ea typeface="ＭＳ Ｐゴシック" pitchFamily="34" charset="-128"/>
              <a:cs typeface="Arial" charset="0"/>
            </a:endParaRPr>
          </a:p>
          <a:p>
            <a:pPr algn="just"/>
            <a:r>
              <a:rPr lang="el-GR" altLang="el-GR" sz="1800" dirty="0" smtClean="0">
                <a:latin typeface="Arial" charset="0"/>
                <a:ea typeface="ＭＳ Ｐゴシック" pitchFamily="34" charset="-128"/>
                <a:cs typeface="Arial" charset="0"/>
              </a:rPr>
              <a:t>Στο ΚΛΣΤ η ομάδα αυτή είναι πολύ σημαντική διότι περιλαμβάνονται ανά λογαριασμό όλες οι μορφές καταθέσεων που αποδέχεται η τράπεζα από τους πελάτες της ενώ στο ΕΓΛΣ στην ομάδα αυτή παρακολουθούνται οι λογαριασμοί των προμηθευτών, των γραμματίων πληρωτέων, των βραχυπρόθεσμων υποχρεώσεων προς τράπεζες και των διαφόρων άλλων πιστωτών. </a:t>
            </a:r>
          </a:p>
          <a:p>
            <a:pPr algn="just" eaLnBrk="1" hangingPunct="1">
              <a:buFont typeface="Arial" charset="0"/>
              <a:buNone/>
            </a:pPr>
            <a:endParaRPr lang="en-US" altLang="el-GR" sz="1600" dirty="0" smtClean="0">
              <a:latin typeface="Arial" charset="0"/>
              <a:ea typeface="ＭＳ Ｐゴシック" pitchFamily="34" charset="-128"/>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639762"/>
          </a:xfrm>
        </p:spPr>
        <p:txBody>
          <a:bodyPr>
            <a:normAutofit/>
          </a:bodyPr>
          <a:lstStyle/>
          <a:p>
            <a:r>
              <a:rPr lang="el-GR" altLang="el-GR" sz="3200" b="1" u="sng" dirty="0" smtClean="0">
                <a:solidFill>
                  <a:srgbClr val="7030A0"/>
                </a:solidFill>
                <a:latin typeface="Arial" charset="0"/>
                <a:ea typeface="ＭＳ Ｐゴシック" pitchFamily="34" charset="-128"/>
                <a:cs typeface="Arial" charset="0"/>
              </a:rPr>
              <a:t>Διαφορές μεταξύ του ΚΛΣΤ και ΕΓΛΣ [4]</a:t>
            </a:r>
            <a:endParaRPr lang="en-US" altLang="el-GR" sz="3200" u="sng" dirty="0" smtClean="0">
              <a:latin typeface="Arial" charset="0"/>
              <a:ea typeface="ＭＳ Ｐゴシック" pitchFamily="34" charset="-128"/>
              <a:cs typeface="Arial" charset="0"/>
            </a:endParaRPr>
          </a:p>
        </p:txBody>
      </p:sp>
      <p:sp>
        <p:nvSpPr>
          <p:cNvPr id="13315" name="Content Placeholder 2"/>
          <p:cNvSpPr>
            <a:spLocks noGrp="1"/>
          </p:cNvSpPr>
          <p:nvPr>
            <p:ph idx="1"/>
          </p:nvPr>
        </p:nvSpPr>
        <p:spPr>
          <a:xfrm>
            <a:off x="179512" y="914400"/>
            <a:ext cx="8712968" cy="5754960"/>
          </a:xfrm>
        </p:spPr>
        <p:txBody>
          <a:bodyPr/>
          <a:lstStyle/>
          <a:p>
            <a:pPr algn="just">
              <a:buFont typeface="Arial" charset="0"/>
              <a:buNone/>
            </a:pPr>
            <a:r>
              <a:rPr lang="el-GR" altLang="el-GR" sz="1600" dirty="0" smtClean="0">
                <a:ea typeface="ＭＳ Ｐゴシック" pitchFamily="34" charset="-128"/>
              </a:rPr>
              <a:t>	</a:t>
            </a:r>
            <a:r>
              <a:rPr lang="el-GR" altLang="el-GR" sz="1800" b="1" u="sng" dirty="0" smtClean="0">
                <a:latin typeface="Arial" charset="0"/>
                <a:ea typeface="ＭＳ Ｐゴシック" pitchFamily="34" charset="-128"/>
                <a:cs typeface="Arial" charset="0"/>
              </a:rPr>
              <a:t>Ομάδα 6</a:t>
            </a:r>
            <a:r>
              <a:rPr lang="el-GR" altLang="el-GR" sz="1800" b="1" u="sng" baseline="30000" dirty="0" smtClean="0">
                <a:latin typeface="Arial" charset="0"/>
                <a:ea typeface="ＭＳ Ｐゴシック" pitchFamily="34" charset="-128"/>
                <a:cs typeface="Arial" charset="0"/>
              </a:rPr>
              <a:t>η</a:t>
            </a:r>
            <a:r>
              <a:rPr lang="el-GR" altLang="el-GR" sz="1800" b="1" u="sng" dirty="0" smtClean="0">
                <a:latin typeface="Arial" charset="0"/>
                <a:ea typeface="ＭＳ Ｐゴシック" pitchFamily="34" charset="-128"/>
                <a:cs typeface="Arial" charset="0"/>
              </a:rPr>
              <a:t> (Οργανικά Έξοδα) </a:t>
            </a:r>
            <a:endParaRPr lang="el-GR" altLang="el-GR" sz="1800" b="1" dirty="0" smtClean="0">
              <a:latin typeface="Arial" charset="0"/>
              <a:ea typeface="ＭＳ Ｐゴシック" pitchFamily="34" charset="-128"/>
              <a:cs typeface="Arial" charset="0"/>
            </a:endParaRPr>
          </a:p>
          <a:p>
            <a:pPr algn="just"/>
            <a:r>
              <a:rPr lang="el-GR" altLang="el-GR" sz="1800" dirty="0" smtClean="0">
                <a:latin typeface="Arial" charset="0"/>
                <a:ea typeface="ＭＳ Ｐゴシック" pitchFamily="34" charset="-128"/>
                <a:cs typeface="Arial" charset="0"/>
              </a:rPr>
              <a:t>Στο ΚΛΣΤ στο λογαριασμό με κωδικό 68 (προβλέψεις εκμεταλλεύσεως) καταχωρούνται οι προβλέψεις των τραπεζών για τις επισφαλείς τους απαιτήσεις που αποτελούν για αυτές οργανικό έξοδο ενώ στο ΕΓΛΣ οι επισφαλείς αυτές απαιτήσεις των εταιριών καταχωρούνται στο λογαριασμό με κωδικό 83.11 (προβλέψεις για επισφαλείς απαιτήσεις). </a:t>
            </a:r>
          </a:p>
          <a:p>
            <a:pPr algn="just" eaLnBrk="1" hangingPunct="1">
              <a:buFont typeface="Arial" charset="0"/>
              <a:buNone/>
            </a:pPr>
            <a:endParaRPr lang="el-GR" altLang="el-GR" sz="1800" dirty="0" smtClean="0">
              <a:latin typeface="Arial" charset="0"/>
              <a:ea typeface="ＭＳ Ｐゴシック" pitchFamily="34" charset="-128"/>
              <a:cs typeface="Arial" charset="0"/>
            </a:endParaRPr>
          </a:p>
          <a:p>
            <a:pPr algn="just">
              <a:buFont typeface="Arial" charset="0"/>
              <a:buNone/>
            </a:pPr>
            <a:r>
              <a:rPr lang="el-GR" altLang="el-GR" sz="1800" dirty="0" smtClean="0">
                <a:latin typeface="Arial" charset="0"/>
                <a:ea typeface="ＭＳ Ｐゴシック" pitchFamily="34" charset="-128"/>
                <a:cs typeface="Arial" charset="0"/>
              </a:rPr>
              <a:t>	</a:t>
            </a:r>
            <a:r>
              <a:rPr lang="el-GR" altLang="el-GR" sz="1800" b="1" u="sng" dirty="0" smtClean="0">
                <a:latin typeface="Arial" charset="0"/>
                <a:ea typeface="ＭＳ Ｐゴシック" pitchFamily="34" charset="-128"/>
                <a:cs typeface="Arial" charset="0"/>
              </a:rPr>
              <a:t>Ομάδα 7</a:t>
            </a:r>
            <a:r>
              <a:rPr lang="el-GR" altLang="el-GR" sz="1800" b="1" u="sng" baseline="30000" dirty="0" smtClean="0">
                <a:latin typeface="Arial" charset="0"/>
                <a:ea typeface="ＭＳ Ｐゴシック" pitchFamily="34" charset="-128"/>
                <a:cs typeface="Arial" charset="0"/>
              </a:rPr>
              <a:t>η</a:t>
            </a:r>
            <a:r>
              <a:rPr lang="el-GR" altLang="el-GR" sz="1800" b="1" u="sng" dirty="0" smtClean="0">
                <a:latin typeface="Arial" charset="0"/>
                <a:ea typeface="ＭＳ Ｐゴシック" pitchFamily="34" charset="-128"/>
                <a:cs typeface="Arial" charset="0"/>
              </a:rPr>
              <a:t> (Οργανικά Έσοδα) </a:t>
            </a:r>
            <a:endParaRPr lang="el-GR" altLang="el-GR" sz="1800" b="1" dirty="0" smtClean="0">
              <a:latin typeface="Arial" charset="0"/>
              <a:ea typeface="ＭＳ Ｐゴシック" pitchFamily="34" charset="-128"/>
              <a:cs typeface="Arial" charset="0"/>
            </a:endParaRPr>
          </a:p>
          <a:p>
            <a:pPr algn="just"/>
            <a:r>
              <a:rPr lang="el-GR" altLang="el-GR" sz="1800" dirty="0" smtClean="0">
                <a:latin typeface="Arial" charset="0"/>
                <a:ea typeface="ＭＳ Ｐゴシック" pitchFamily="34" charset="-128"/>
                <a:cs typeface="Arial" charset="0"/>
              </a:rPr>
              <a:t>Στο ΕΓΛΣ στην ομάδα αυτή οι λογαριασμοί περιλαμβάνουν κυρίως τις πωλήσεις των εταιριών καθώς και τις επιχορηγήσεις που έχουν λάβει. </a:t>
            </a:r>
          </a:p>
          <a:p>
            <a:pPr algn="just"/>
            <a:r>
              <a:rPr lang="el-GR" altLang="el-GR" sz="1800" dirty="0" smtClean="0">
                <a:latin typeface="Arial" charset="0"/>
                <a:ea typeface="ＭＳ Ｐゴシック" pitchFamily="34" charset="-128"/>
                <a:cs typeface="Arial" charset="0"/>
              </a:rPr>
              <a:t>Στο ΚΛΣΤ οι λογαριασμοί της ομάδας αυτής περιγράφουν τα οργανικά έσοδα κάθε τράπεζας κατ’ είδος. </a:t>
            </a:r>
          </a:p>
          <a:p>
            <a:pPr algn="just" eaLnBrk="1" hangingPunct="1">
              <a:buFont typeface="Arial" charset="0"/>
              <a:buNone/>
            </a:pPr>
            <a:endParaRPr lang="el-GR" altLang="el-GR" sz="1800" dirty="0" smtClean="0">
              <a:latin typeface="Arial" charset="0"/>
              <a:ea typeface="ＭＳ Ｐゴシック" pitchFamily="34" charset="-128"/>
              <a:cs typeface="Arial" charset="0"/>
            </a:endParaRPr>
          </a:p>
          <a:p>
            <a:pPr algn="just">
              <a:buFont typeface="Arial" charset="0"/>
              <a:buNone/>
            </a:pPr>
            <a:r>
              <a:rPr lang="el-GR" altLang="el-GR" sz="1800" dirty="0" smtClean="0">
                <a:latin typeface="Arial" charset="0"/>
                <a:ea typeface="ＭＳ Ｐゴシック" pitchFamily="34" charset="-128"/>
                <a:cs typeface="Arial" charset="0"/>
              </a:rPr>
              <a:t>	</a:t>
            </a:r>
            <a:r>
              <a:rPr lang="el-GR" altLang="el-GR" sz="1800" b="1" u="sng" dirty="0" smtClean="0">
                <a:latin typeface="Arial" charset="0"/>
                <a:ea typeface="ＭＳ Ｐゴシック" pitchFamily="34" charset="-128"/>
                <a:cs typeface="Arial" charset="0"/>
              </a:rPr>
              <a:t>Ομάδα 8</a:t>
            </a:r>
            <a:r>
              <a:rPr lang="el-GR" altLang="el-GR" sz="1800" b="1" u="sng" baseline="30000" dirty="0" smtClean="0">
                <a:latin typeface="Arial" charset="0"/>
                <a:ea typeface="ＭＳ Ｐゴシック" pitchFamily="34" charset="-128"/>
                <a:cs typeface="Arial" charset="0"/>
              </a:rPr>
              <a:t>η</a:t>
            </a:r>
            <a:r>
              <a:rPr lang="el-GR" altLang="el-GR" sz="1800" b="1" u="sng" dirty="0" smtClean="0">
                <a:latin typeface="Arial" charset="0"/>
                <a:ea typeface="ＭＳ Ｐゴシック" pitchFamily="34" charset="-128"/>
                <a:cs typeface="Arial" charset="0"/>
              </a:rPr>
              <a:t> (Λογαριασμοί Αποτελεσμάτων) </a:t>
            </a:r>
            <a:endParaRPr lang="el-GR" altLang="el-GR" sz="1800" b="1" dirty="0" smtClean="0">
              <a:latin typeface="Arial" charset="0"/>
              <a:ea typeface="ＭＳ Ｐゴシック" pitchFamily="34" charset="-128"/>
              <a:cs typeface="Arial" charset="0"/>
            </a:endParaRPr>
          </a:p>
          <a:p>
            <a:pPr algn="just"/>
            <a:r>
              <a:rPr lang="el-GR" altLang="el-GR" sz="1800" dirty="0" smtClean="0">
                <a:latin typeface="Arial" charset="0"/>
                <a:ea typeface="ＭＳ Ｐゴシック" pitchFamily="34" charset="-128"/>
                <a:cs typeface="Arial" charset="0"/>
              </a:rPr>
              <a:t>Στο ΕΓΛΣ οι συναλλαγματικές διαφορές (χρεωστικές ή πιστωτικές) καταχωρούνται στον λογαριασμό με κωδικό 81 (έκτακτα και ανόργανα αποτελέσματα) ενώ στο ΚΛΣΤ οι προαναφερόμενες διαφορές θεωρούνται οργανικές και παρακολουθούνται στους λογαριασμούς με κωδικό 69 (όταν είναι χρεωστικές) και 79 (όταν είναι πιστωτικές). </a:t>
            </a:r>
          </a:p>
          <a:p>
            <a:pPr algn="just" eaLnBrk="1" hangingPunct="1">
              <a:buFont typeface="Arial" charset="0"/>
              <a:buNone/>
            </a:pPr>
            <a:endParaRPr lang="en-US" altLang="el-GR" sz="1600" dirty="0" smtClean="0">
              <a:latin typeface="Arial" charset="0"/>
              <a:ea typeface="ＭＳ Ｐゴシック" pitchFamily="34" charset="-128"/>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sz="4400" b="1" dirty="0" smtClean="0">
                <a:solidFill>
                  <a:srgbClr val="7030A0"/>
                </a:solidFill>
              </a:rPr>
              <a:t>ΔΙΑΦΟΡΕΣ ΔΛΠ ΚΑΙ ΕΛΠ</a:t>
            </a:r>
            <a:endParaRPr lang="el-GR" sz="4400" b="1" dirty="0">
              <a:solidFill>
                <a:srgbClr val="7030A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solidFill>
                  <a:srgbClr val="FF0000"/>
                </a:solidFill>
              </a:rPr>
              <a:t>ΧΟΡΗΓΗΣΕΙΣ</a:t>
            </a:r>
            <a:endParaRPr lang="el-GR" b="1" dirty="0">
              <a:solidFill>
                <a:srgbClr val="FF0000"/>
              </a:solidFill>
            </a:endParaRPr>
          </a:p>
        </p:txBody>
      </p:sp>
      <p:pic>
        <p:nvPicPr>
          <p:cNvPr id="605186"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7030A0"/>
                </a:solidFill>
              </a:rPr>
              <a:t>ΧΡΕΟΓΡΑΦΑ [1]</a:t>
            </a:r>
            <a:endParaRPr lang="el-GR" b="1" dirty="0">
              <a:solidFill>
                <a:srgbClr val="7030A0"/>
              </a:solidFill>
            </a:endParaRPr>
          </a:p>
        </p:txBody>
      </p:sp>
      <p:pic>
        <p:nvPicPr>
          <p:cNvPr id="606210"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solidFill>
                  <a:srgbClr val="7030A0"/>
                </a:solidFill>
              </a:rPr>
              <a:t>ΧΡΕΟΓΡΑΦΑ [2]</a:t>
            </a:r>
            <a:endParaRPr lang="el-GR" b="1" dirty="0">
              <a:solidFill>
                <a:srgbClr val="7030A0"/>
              </a:solidFill>
            </a:endParaRPr>
          </a:p>
        </p:txBody>
      </p:sp>
      <p:pic>
        <p:nvPicPr>
          <p:cNvPr id="607234" name="Picture 2"/>
          <p:cNvPicPr>
            <a:picLocks noGrp="1" noChangeAspect="1" noChangeArrowheads="1"/>
          </p:cNvPicPr>
          <p:nvPr>
            <p:ph idx="1"/>
          </p:nvPr>
        </p:nvPicPr>
        <p:blipFill>
          <a:blip r:embed="rId2" cstate="print"/>
          <a:srcRect/>
          <a:stretch>
            <a:fillRect/>
          </a:stretch>
        </p:blipFill>
        <p:spPr bwMode="auto">
          <a:xfrm>
            <a:off x="0" y="836712"/>
            <a:ext cx="9144000" cy="60212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 name="Rectangle 103"/>
          <p:cNvSpPr>
            <a:spLocks noChangeArrowheads="1"/>
          </p:cNvSpPr>
          <p:nvPr/>
        </p:nvSpPr>
        <p:spPr bwMode="auto">
          <a:xfrm>
            <a:off x="609600" y="152400"/>
            <a:ext cx="77724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r>
              <a:rPr lang="el-GR" altLang="el-GR" sz="3600" b="1" dirty="0">
                <a:latin typeface="+mn-lt"/>
              </a:rPr>
              <a:t>ΒΑΣΙΚΕΣ ΛΟΓΙΣΤΙΚΕΣ ΕΝΝΟΙΕΣ</a:t>
            </a:r>
            <a:br>
              <a:rPr lang="el-GR" altLang="el-GR" sz="3600" b="1" dirty="0">
                <a:latin typeface="+mn-lt"/>
              </a:rPr>
            </a:br>
            <a:r>
              <a:rPr lang="el-GR" altLang="el-GR" sz="3600" b="1" dirty="0">
                <a:latin typeface="+mn-lt"/>
              </a:rPr>
              <a:t>(ΠΑΡΑΔΟΧΕΣ ή ΥΠΟΘΕΣΕΙΣ)</a:t>
            </a:r>
            <a:endParaRPr lang="el-GR" altLang="el-GR" sz="3600" dirty="0">
              <a:latin typeface="+mn-lt"/>
            </a:endParaRPr>
          </a:p>
        </p:txBody>
      </p:sp>
      <p:sp>
        <p:nvSpPr>
          <p:cNvPr id="2152" name="Text Box 104"/>
          <p:cNvSpPr txBox="1">
            <a:spLocks noChangeArrowheads="1"/>
          </p:cNvSpPr>
          <p:nvPr/>
        </p:nvSpPr>
        <p:spPr bwMode="auto">
          <a:xfrm>
            <a:off x="723900" y="1219199"/>
            <a:ext cx="7315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l-GR" altLang="el-GR" sz="2000" b="1" dirty="0"/>
              <a:t>Ι. ΒΑΣΙΚΗ ΛΟΓΙΣΤΙΚΗ </a:t>
            </a:r>
            <a:r>
              <a:rPr lang="el-GR" altLang="el-GR" sz="2000" b="1" dirty="0" smtClean="0"/>
              <a:t>ΙΣΟΤΗΤΑ Ε = Π</a:t>
            </a:r>
            <a:endParaRPr lang="el-GR" altLang="el-GR" sz="1800" b="1" dirty="0"/>
          </a:p>
        </p:txBody>
      </p:sp>
      <p:sp>
        <p:nvSpPr>
          <p:cNvPr id="2153" name="Rectangle 105"/>
          <p:cNvSpPr>
            <a:spLocks noChangeArrowheads="1"/>
          </p:cNvSpPr>
          <p:nvPr/>
        </p:nvSpPr>
        <p:spPr bwMode="auto">
          <a:xfrm>
            <a:off x="228600" y="1828800"/>
            <a:ext cx="8686800" cy="12954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dirty="0"/>
          </a:p>
        </p:txBody>
      </p:sp>
      <p:sp>
        <p:nvSpPr>
          <p:cNvPr id="2154" name="Text Box 106"/>
          <p:cNvSpPr txBox="1">
            <a:spLocks noChangeArrowheads="1"/>
          </p:cNvSpPr>
          <p:nvPr/>
        </p:nvSpPr>
        <p:spPr bwMode="auto">
          <a:xfrm>
            <a:off x="304800" y="2286000"/>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solidFill>
                  <a:srgbClr val="7030A0"/>
                </a:solidFill>
              </a:rPr>
              <a:t>1. ΝΟΜΙΚΗ ΔΙΑΤΥΠΩΣΗ</a:t>
            </a:r>
          </a:p>
        </p:txBody>
      </p:sp>
      <p:sp>
        <p:nvSpPr>
          <p:cNvPr id="2155" name="Rectangle 107"/>
          <p:cNvSpPr>
            <a:spLocks noChangeArrowheads="1"/>
          </p:cNvSpPr>
          <p:nvPr/>
        </p:nvSpPr>
        <p:spPr bwMode="auto">
          <a:xfrm>
            <a:off x="228600" y="3429000"/>
            <a:ext cx="8686800" cy="9144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dirty="0"/>
          </a:p>
        </p:txBody>
      </p:sp>
      <p:sp>
        <p:nvSpPr>
          <p:cNvPr id="2156" name="Rectangle 108"/>
          <p:cNvSpPr>
            <a:spLocks noChangeArrowheads="1"/>
          </p:cNvSpPr>
          <p:nvPr/>
        </p:nvSpPr>
        <p:spPr bwMode="auto">
          <a:xfrm>
            <a:off x="251520" y="4797152"/>
            <a:ext cx="8610600" cy="12954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dirty="0"/>
          </a:p>
        </p:txBody>
      </p:sp>
      <p:sp>
        <p:nvSpPr>
          <p:cNvPr id="2157" name="Text Box 109"/>
          <p:cNvSpPr txBox="1">
            <a:spLocks noChangeArrowheads="1"/>
          </p:cNvSpPr>
          <p:nvPr/>
        </p:nvSpPr>
        <p:spPr bwMode="auto">
          <a:xfrm>
            <a:off x="304800" y="3733800"/>
            <a:ext cx="3048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solidFill>
                  <a:srgbClr val="003300"/>
                </a:solidFill>
              </a:rPr>
              <a:t>2. ΟΙΚΟΝΟΜΙΚΗ ΔΙΑΤΥΠΩΣΗ</a:t>
            </a:r>
            <a:endParaRPr lang="el-GR" altLang="el-GR" sz="1800" b="1" dirty="0">
              <a:solidFill>
                <a:srgbClr val="003300"/>
              </a:solidFill>
            </a:endParaRPr>
          </a:p>
        </p:txBody>
      </p:sp>
      <p:sp>
        <p:nvSpPr>
          <p:cNvPr id="2158" name="Text Box 110"/>
          <p:cNvSpPr txBox="1">
            <a:spLocks noChangeArrowheads="1"/>
          </p:cNvSpPr>
          <p:nvPr/>
        </p:nvSpPr>
        <p:spPr bwMode="auto">
          <a:xfrm>
            <a:off x="304800" y="5105400"/>
            <a:ext cx="28956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solidFill>
                  <a:srgbClr val="C00000"/>
                </a:solidFill>
              </a:rPr>
              <a:t>3. ΛΟΓΙΣΤΙΚΗ ΔΙΑΤΥΠΩΣΗ</a:t>
            </a:r>
            <a:endParaRPr lang="el-GR" altLang="el-GR" sz="1800" b="1" dirty="0">
              <a:solidFill>
                <a:srgbClr val="C00000"/>
              </a:solidFill>
            </a:endParaRPr>
          </a:p>
        </p:txBody>
      </p:sp>
      <p:sp>
        <p:nvSpPr>
          <p:cNvPr id="2159" name="Text Box 111"/>
          <p:cNvSpPr txBox="1">
            <a:spLocks noChangeArrowheads="1"/>
          </p:cNvSpPr>
          <p:nvPr/>
        </p:nvSpPr>
        <p:spPr bwMode="auto">
          <a:xfrm>
            <a:off x="2987824" y="2133600"/>
            <a:ext cx="188897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l-GR" altLang="el-GR" sz="1600" b="1" dirty="0"/>
              <a:t>ΠΕΡΙΟΥΣΙΑΚΑ</a:t>
            </a:r>
            <a:br>
              <a:rPr lang="el-GR" altLang="el-GR" sz="1600" b="1" dirty="0"/>
            </a:br>
            <a:r>
              <a:rPr lang="el-GR" altLang="el-GR" sz="1600" b="1" dirty="0"/>
              <a:t>     ΣΤΟΙΧΕΙΑ</a:t>
            </a:r>
          </a:p>
        </p:txBody>
      </p:sp>
      <p:sp>
        <p:nvSpPr>
          <p:cNvPr id="2160" name="Text Box 112"/>
          <p:cNvSpPr txBox="1">
            <a:spLocks noChangeArrowheads="1"/>
          </p:cNvSpPr>
          <p:nvPr/>
        </p:nvSpPr>
        <p:spPr bwMode="auto">
          <a:xfrm>
            <a:off x="4876800" y="2286000"/>
            <a:ext cx="304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800" b="1" dirty="0"/>
              <a:t>=</a:t>
            </a:r>
          </a:p>
        </p:txBody>
      </p:sp>
      <p:sp>
        <p:nvSpPr>
          <p:cNvPr id="2161" name="Text Box 113"/>
          <p:cNvSpPr txBox="1">
            <a:spLocks noChangeArrowheads="1"/>
          </p:cNvSpPr>
          <p:nvPr/>
        </p:nvSpPr>
        <p:spPr bwMode="auto">
          <a:xfrm>
            <a:off x="5181600" y="1828800"/>
            <a:ext cx="2057400" cy="119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l-GR" altLang="el-GR" sz="1600" b="1" dirty="0"/>
              <a:t>ΥΠΟΧΡΕΩΣΕΙΣ</a:t>
            </a:r>
            <a:br>
              <a:rPr lang="el-GR" altLang="el-GR" sz="1600" b="1" dirty="0"/>
            </a:br>
            <a:r>
              <a:rPr lang="el-GR" altLang="el-GR" sz="1600" b="1" dirty="0"/>
              <a:t>ΠΡΟΣ ΙΔΙΟΚΤΗΤΕΣ</a:t>
            </a:r>
          </a:p>
          <a:p>
            <a:pPr algn="ctr">
              <a:spcBef>
                <a:spcPct val="50000"/>
              </a:spcBef>
            </a:pPr>
            <a:r>
              <a:rPr lang="el-GR" altLang="el-GR" sz="1600" b="1" dirty="0"/>
              <a:t>(ΑΞΙΩΣΕΙΣ ΙΔΙΟΚΤΗΤΩΝ)</a:t>
            </a:r>
          </a:p>
        </p:txBody>
      </p:sp>
      <p:sp>
        <p:nvSpPr>
          <p:cNvPr id="2162" name="Text Box 114"/>
          <p:cNvSpPr txBox="1">
            <a:spLocks noChangeArrowheads="1"/>
          </p:cNvSpPr>
          <p:nvPr/>
        </p:nvSpPr>
        <p:spPr bwMode="auto">
          <a:xfrm>
            <a:off x="7164288" y="2420888"/>
            <a:ext cx="228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800" b="1" dirty="0"/>
              <a:t>+</a:t>
            </a:r>
          </a:p>
        </p:txBody>
      </p:sp>
      <p:sp>
        <p:nvSpPr>
          <p:cNvPr id="2163" name="Text Box 115"/>
          <p:cNvSpPr txBox="1">
            <a:spLocks noChangeArrowheads="1"/>
          </p:cNvSpPr>
          <p:nvPr/>
        </p:nvSpPr>
        <p:spPr bwMode="auto">
          <a:xfrm>
            <a:off x="7315200" y="1828800"/>
            <a:ext cx="1676400" cy="119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l-GR" altLang="el-GR" sz="1600" b="1" dirty="0"/>
              <a:t>ΥΠΟΧΡΕΩΣΕΙΣ</a:t>
            </a:r>
            <a:br>
              <a:rPr lang="el-GR" altLang="el-GR" sz="1600" b="1" dirty="0"/>
            </a:br>
            <a:r>
              <a:rPr lang="el-GR" altLang="el-GR" sz="1600" b="1" dirty="0"/>
              <a:t>ΠΡΟΣ ΤΡΙΤΟΥΣ</a:t>
            </a:r>
          </a:p>
          <a:p>
            <a:pPr algn="ctr">
              <a:spcBef>
                <a:spcPct val="50000"/>
              </a:spcBef>
            </a:pPr>
            <a:r>
              <a:rPr lang="el-GR" altLang="el-GR" sz="1600" b="1" dirty="0"/>
              <a:t>(ΑΞΙΩΣΕΙΣ</a:t>
            </a:r>
            <a:br>
              <a:rPr lang="el-GR" altLang="el-GR" sz="1600" b="1" dirty="0"/>
            </a:br>
            <a:r>
              <a:rPr lang="el-GR" altLang="el-GR" sz="1600" b="1" dirty="0"/>
              <a:t>ΤΡΙΤΩΝ)</a:t>
            </a:r>
          </a:p>
        </p:txBody>
      </p:sp>
      <p:sp>
        <p:nvSpPr>
          <p:cNvPr id="2164" name="Text Box 116"/>
          <p:cNvSpPr txBox="1">
            <a:spLocks noChangeArrowheads="1"/>
          </p:cNvSpPr>
          <p:nvPr/>
        </p:nvSpPr>
        <p:spPr bwMode="auto">
          <a:xfrm>
            <a:off x="3276600" y="3686175"/>
            <a:ext cx="22860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t>ΟΙΚΟΝΟΜΙΚΟΙ</a:t>
            </a:r>
            <a:br>
              <a:rPr lang="el-GR" altLang="el-GR" sz="1600" b="1" dirty="0"/>
            </a:br>
            <a:r>
              <a:rPr lang="el-GR" altLang="el-GR" sz="1600" b="1" dirty="0"/>
              <a:t>          ΠΟΡΟΙ</a:t>
            </a:r>
            <a:endParaRPr lang="el-GR" altLang="el-GR" sz="1800" b="1" dirty="0"/>
          </a:p>
        </p:txBody>
      </p:sp>
      <p:sp>
        <p:nvSpPr>
          <p:cNvPr id="2165" name="Text Box 117"/>
          <p:cNvSpPr txBox="1">
            <a:spLocks noChangeArrowheads="1"/>
          </p:cNvSpPr>
          <p:nvPr/>
        </p:nvSpPr>
        <p:spPr bwMode="auto">
          <a:xfrm>
            <a:off x="4953000" y="3810000"/>
            <a:ext cx="381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800" b="1" dirty="0"/>
              <a:t>=</a:t>
            </a:r>
          </a:p>
        </p:txBody>
      </p:sp>
      <p:sp>
        <p:nvSpPr>
          <p:cNvPr id="2166" name="Text Box 118"/>
          <p:cNvSpPr txBox="1">
            <a:spLocks noChangeArrowheads="1"/>
          </p:cNvSpPr>
          <p:nvPr/>
        </p:nvSpPr>
        <p:spPr bwMode="auto">
          <a:xfrm>
            <a:off x="5257800" y="3657600"/>
            <a:ext cx="2438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t>        ΙΔΙΑ</a:t>
            </a:r>
            <a:br>
              <a:rPr lang="el-GR" altLang="el-GR" sz="1600" b="1" dirty="0"/>
            </a:br>
            <a:r>
              <a:rPr lang="el-GR" altLang="el-GR" sz="1600" b="1" dirty="0"/>
              <a:t> ΚΕΦΑΛΑΙΑ</a:t>
            </a:r>
            <a:endParaRPr lang="el-GR" altLang="el-GR" sz="1800" b="1" dirty="0"/>
          </a:p>
        </p:txBody>
      </p:sp>
      <p:sp>
        <p:nvSpPr>
          <p:cNvPr id="2167" name="Text Box 119"/>
          <p:cNvSpPr txBox="1">
            <a:spLocks noChangeArrowheads="1"/>
          </p:cNvSpPr>
          <p:nvPr/>
        </p:nvSpPr>
        <p:spPr bwMode="auto">
          <a:xfrm>
            <a:off x="6804248" y="3717032"/>
            <a:ext cx="304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800" b="1" dirty="0"/>
              <a:t>+</a:t>
            </a:r>
          </a:p>
        </p:txBody>
      </p:sp>
      <p:sp>
        <p:nvSpPr>
          <p:cNvPr id="2168" name="Text Box 120"/>
          <p:cNvSpPr txBox="1">
            <a:spLocks noChangeArrowheads="1"/>
          </p:cNvSpPr>
          <p:nvPr/>
        </p:nvSpPr>
        <p:spPr bwMode="auto">
          <a:xfrm>
            <a:off x="7467600" y="35814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t>    ΞΕΝΑ</a:t>
            </a:r>
            <a:br>
              <a:rPr lang="el-GR" altLang="el-GR" sz="1600" b="1" dirty="0"/>
            </a:br>
            <a:r>
              <a:rPr lang="el-GR" altLang="el-GR" sz="1600" b="1" dirty="0"/>
              <a:t>ΚΕΦΑΛΑΙΑ</a:t>
            </a:r>
          </a:p>
        </p:txBody>
      </p:sp>
      <p:sp>
        <p:nvSpPr>
          <p:cNvPr id="2169" name="Text Box 121"/>
          <p:cNvSpPr txBox="1">
            <a:spLocks noChangeArrowheads="1"/>
          </p:cNvSpPr>
          <p:nvPr/>
        </p:nvSpPr>
        <p:spPr bwMode="auto">
          <a:xfrm>
            <a:off x="3352800" y="4953000"/>
            <a:ext cx="2057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800" b="1" dirty="0"/>
              <a:t>ΕΝΕΡΓΗΤΙΚΟ</a:t>
            </a:r>
          </a:p>
        </p:txBody>
      </p:sp>
      <p:sp>
        <p:nvSpPr>
          <p:cNvPr id="2170" name="Text Box 122"/>
          <p:cNvSpPr txBox="1">
            <a:spLocks noChangeArrowheads="1"/>
          </p:cNvSpPr>
          <p:nvPr/>
        </p:nvSpPr>
        <p:spPr bwMode="auto">
          <a:xfrm>
            <a:off x="4953000" y="4953000"/>
            <a:ext cx="457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800" b="1" dirty="0"/>
              <a:t>=</a:t>
            </a:r>
          </a:p>
        </p:txBody>
      </p:sp>
      <p:sp>
        <p:nvSpPr>
          <p:cNvPr id="2171" name="Text Box 123"/>
          <p:cNvSpPr txBox="1">
            <a:spLocks noChangeArrowheads="1"/>
          </p:cNvSpPr>
          <p:nvPr/>
        </p:nvSpPr>
        <p:spPr bwMode="auto">
          <a:xfrm>
            <a:off x="6477000" y="4953000"/>
            <a:ext cx="2286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800" b="1" dirty="0"/>
              <a:t>ΠΑΘΗΤΙΚΟ</a:t>
            </a:r>
          </a:p>
        </p:txBody>
      </p:sp>
      <p:sp>
        <p:nvSpPr>
          <p:cNvPr id="2172" name="Text Box 124"/>
          <p:cNvSpPr txBox="1">
            <a:spLocks noChangeArrowheads="1"/>
          </p:cNvSpPr>
          <p:nvPr/>
        </p:nvSpPr>
        <p:spPr bwMode="auto">
          <a:xfrm>
            <a:off x="3352800" y="5576888"/>
            <a:ext cx="1981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800" b="1" dirty="0"/>
              <a:t>ΕΝΕΡΓΗΤΙΚΟ</a:t>
            </a:r>
          </a:p>
        </p:txBody>
      </p:sp>
      <p:sp>
        <p:nvSpPr>
          <p:cNvPr id="2173" name="Text Box 125"/>
          <p:cNvSpPr txBox="1">
            <a:spLocks noChangeArrowheads="1"/>
          </p:cNvSpPr>
          <p:nvPr/>
        </p:nvSpPr>
        <p:spPr bwMode="auto">
          <a:xfrm>
            <a:off x="4953000" y="5576888"/>
            <a:ext cx="2286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800" b="1" dirty="0"/>
              <a:t>=</a:t>
            </a:r>
          </a:p>
        </p:txBody>
      </p:sp>
      <p:sp>
        <p:nvSpPr>
          <p:cNvPr id="2174" name="Text Box 126"/>
          <p:cNvSpPr txBox="1">
            <a:spLocks noChangeArrowheads="1"/>
          </p:cNvSpPr>
          <p:nvPr/>
        </p:nvSpPr>
        <p:spPr bwMode="auto">
          <a:xfrm>
            <a:off x="5410200" y="5410200"/>
            <a:ext cx="14478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t>ΛΟΓΙΣΤΙΚΟ</a:t>
            </a:r>
            <a:br>
              <a:rPr lang="el-GR" altLang="el-GR" sz="1600" b="1" dirty="0"/>
            </a:br>
            <a:r>
              <a:rPr lang="el-GR" altLang="el-GR" sz="1600" b="1" dirty="0"/>
              <a:t>ΠΑΘΗΤΙΚΟ</a:t>
            </a:r>
          </a:p>
        </p:txBody>
      </p:sp>
      <p:sp>
        <p:nvSpPr>
          <p:cNvPr id="2175" name="Text Box 127"/>
          <p:cNvSpPr txBox="1">
            <a:spLocks noChangeArrowheads="1"/>
          </p:cNvSpPr>
          <p:nvPr/>
        </p:nvSpPr>
        <p:spPr bwMode="auto">
          <a:xfrm>
            <a:off x="7010400" y="5486400"/>
            <a:ext cx="533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800" b="1" dirty="0"/>
              <a:t>+</a:t>
            </a:r>
          </a:p>
        </p:txBody>
      </p:sp>
      <p:sp>
        <p:nvSpPr>
          <p:cNvPr id="2176" name="Text Box 128"/>
          <p:cNvSpPr txBox="1">
            <a:spLocks noChangeArrowheads="1"/>
          </p:cNvSpPr>
          <p:nvPr/>
        </p:nvSpPr>
        <p:spPr bwMode="auto">
          <a:xfrm>
            <a:off x="7391400" y="5438775"/>
            <a:ext cx="16002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t>ΠΡΑΓΜΑΤΙΚΟ</a:t>
            </a:r>
            <a:br>
              <a:rPr lang="el-GR" altLang="el-GR" sz="1600" b="1" dirty="0"/>
            </a:br>
            <a:r>
              <a:rPr lang="el-GR" altLang="el-GR" sz="1600" b="1" dirty="0"/>
              <a:t>ΠΑΘΗΤΙΚΟ</a:t>
            </a:r>
            <a:endParaRPr lang="el-GR" altLang="el-GR" sz="1800" b="1" dirty="0"/>
          </a:p>
        </p:txBody>
      </p:sp>
    </p:spTree>
    <p:extLst>
      <p:ext uri="{BB962C8B-B14F-4D97-AF65-F5344CB8AC3E}">
        <p14:creationId xmlns:p14="http://schemas.microsoft.com/office/powerpoint/2010/main" xmlns="" val="14200702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6600"/>
                </a:solidFill>
              </a:rPr>
              <a:t>ΠΑΡΑΓΩΓΑ ΚΑΙ </a:t>
            </a:r>
            <a:r>
              <a:rPr lang="en-US" b="1" dirty="0" smtClean="0">
                <a:solidFill>
                  <a:srgbClr val="006600"/>
                </a:solidFill>
              </a:rPr>
              <a:t>HEDGING [1]</a:t>
            </a:r>
            <a:endParaRPr lang="el-GR" b="1" dirty="0">
              <a:solidFill>
                <a:srgbClr val="006600"/>
              </a:solidFill>
            </a:endParaRPr>
          </a:p>
        </p:txBody>
      </p:sp>
      <p:pic>
        <p:nvPicPr>
          <p:cNvPr id="608258"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solidFill>
                  <a:srgbClr val="006600"/>
                </a:solidFill>
              </a:rPr>
              <a:t>ΠΑΡΑΓΩΓΑ ΚΑΙ </a:t>
            </a:r>
            <a:r>
              <a:rPr lang="en-US" b="1" dirty="0" smtClean="0">
                <a:solidFill>
                  <a:srgbClr val="006600"/>
                </a:solidFill>
              </a:rPr>
              <a:t>HEDGING [2]</a:t>
            </a:r>
            <a:endParaRPr lang="el-GR" dirty="0"/>
          </a:p>
        </p:txBody>
      </p:sp>
      <p:pic>
        <p:nvPicPr>
          <p:cNvPr id="609282" name="Picture 2"/>
          <p:cNvPicPr>
            <a:picLocks noGrp="1" noChangeAspect="1" noChangeArrowheads="1"/>
          </p:cNvPicPr>
          <p:nvPr>
            <p:ph idx="1"/>
          </p:nvPr>
        </p:nvPicPr>
        <p:blipFill>
          <a:blip r:embed="rId2" cstate="print"/>
          <a:srcRect/>
          <a:stretch>
            <a:fillRect/>
          </a:stretch>
        </p:blipFill>
        <p:spPr bwMode="auto">
          <a:xfrm>
            <a:off x="179512" y="1196752"/>
            <a:ext cx="8712968" cy="54006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solidFill>
                  <a:srgbClr val="006600"/>
                </a:solidFill>
              </a:rPr>
              <a:t>ΠΑΡΑΓΩΓΑ ΚΑΙ </a:t>
            </a:r>
            <a:r>
              <a:rPr lang="en-US" b="1" dirty="0" smtClean="0">
                <a:solidFill>
                  <a:srgbClr val="006600"/>
                </a:solidFill>
              </a:rPr>
              <a:t>HEDGING [3]</a:t>
            </a:r>
            <a:endParaRPr lang="el-GR" dirty="0"/>
          </a:p>
        </p:txBody>
      </p:sp>
      <p:pic>
        <p:nvPicPr>
          <p:cNvPr id="610306" name="Picture 2"/>
          <p:cNvPicPr>
            <a:picLocks noGrp="1" noChangeAspect="1" noChangeArrowheads="1"/>
          </p:cNvPicPr>
          <p:nvPr>
            <p:ph idx="1"/>
          </p:nvPr>
        </p:nvPicPr>
        <p:blipFill>
          <a:blip r:embed="rId2" cstate="print"/>
          <a:srcRect/>
          <a:stretch>
            <a:fillRect/>
          </a:stretch>
        </p:blipFill>
        <p:spPr bwMode="auto">
          <a:xfrm>
            <a:off x="0" y="908720"/>
            <a:ext cx="9143999" cy="594928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solidFill>
                  <a:srgbClr val="006600"/>
                </a:solidFill>
              </a:rPr>
              <a:t>ΠΑΡΑΓΩΓΑ ΚΑΙ </a:t>
            </a:r>
            <a:r>
              <a:rPr lang="en-US" b="1" dirty="0" smtClean="0">
                <a:solidFill>
                  <a:srgbClr val="006600"/>
                </a:solidFill>
              </a:rPr>
              <a:t>HEDGING [4]</a:t>
            </a:r>
            <a:endParaRPr lang="el-GR" dirty="0"/>
          </a:p>
        </p:txBody>
      </p:sp>
      <p:pic>
        <p:nvPicPr>
          <p:cNvPr id="611330" name="Picture 2"/>
          <p:cNvPicPr>
            <a:picLocks noGrp="1" noChangeAspect="1" noChangeArrowheads="1"/>
          </p:cNvPicPr>
          <p:nvPr>
            <p:ph idx="1"/>
          </p:nvPr>
        </p:nvPicPr>
        <p:blipFill>
          <a:blip r:embed="rId2" cstate="print"/>
          <a:srcRect/>
          <a:stretch>
            <a:fillRect/>
          </a:stretch>
        </p:blipFill>
        <p:spPr bwMode="auto">
          <a:xfrm>
            <a:off x="251520" y="980728"/>
            <a:ext cx="8640960" cy="5688632"/>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solidFill>
                  <a:srgbClr val="C00000"/>
                </a:solidFill>
              </a:rPr>
              <a:t>ΑΝΑΒΑΛΛΟΜΕΝΟΙ ΦΟΡΟΙ</a:t>
            </a:r>
            <a:endParaRPr lang="el-GR" dirty="0">
              <a:solidFill>
                <a:srgbClr val="C00000"/>
              </a:solidFill>
            </a:endParaRPr>
          </a:p>
        </p:txBody>
      </p:sp>
      <p:pic>
        <p:nvPicPr>
          <p:cNvPr id="612354" name="Picture 2"/>
          <p:cNvPicPr>
            <a:picLocks noGrp="1" noChangeAspect="1" noChangeArrowheads="1"/>
          </p:cNvPicPr>
          <p:nvPr>
            <p:ph idx="1"/>
          </p:nvPr>
        </p:nvPicPr>
        <p:blipFill>
          <a:blip r:embed="rId2" cstate="print"/>
          <a:srcRect/>
          <a:stretch>
            <a:fillRect/>
          </a:stretch>
        </p:blipFill>
        <p:spPr bwMode="auto">
          <a:xfrm>
            <a:off x="0" y="836712"/>
            <a:ext cx="9144000" cy="5040560"/>
          </a:xfrm>
          <a:prstGeom prst="rect">
            <a:avLst/>
          </a:prstGeom>
          <a:noFill/>
          <a:ln w="9525">
            <a:noFill/>
            <a:miter lim="800000"/>
            <a:headEnd/>
            <a:tailEnd/>
          </a:ln>
        </p:spPr>
      </p:pic>
      <p:pic>
        <p:nvPicPr>
          <p:cNvPr id="612355" name="Picture 3"/>
          <p:cNvPicPr>
            <a:picLocks noChangeAspect="1" noChangeArrowheads="1"/>
          </p:cNvPicPr>
          <p:nvPr/>
        </p:nvPicPr>
        <p:blipFill>
          <a:blip r:embed="rId3" cstate="print"/>
          <a:srcRect/>
          <a:stretch>
            <a:fillRect/>
          </a:stretch>
        </p:blipFill>
        <p:spPr bwMode="auto">
          <a:xfrm>
            <a:off x="0" y="5877272"/>
            <a:ext cx="9144000" cy="98072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562074"/>
          </a:xfrm>
        </p:spPr>
        <p:txBody>
          <a:bodyPr>
            <a:noAutofit/>
          </a:bodyPr>
          <a:lstStyle/>
          <a:p>
            <a:r>
              <a:rPr lang="el-GR" sz="3200" b="1" dirty="0" smtClean="0">
                <a:solidFill>
                  <a:srgbClr val="FF0066"/>
                </a:solidFill>
              </a:rPr>
              <a:t>ΥΠΟΧΡΕΩΣΕΙΣ ΓΙΑ ΣΥΝΤΑΞΙΟΔΟΤΙΚΕΣ ΕΙΣΦΟΡΕΣ</a:t>
            </a:r>
            <a:endParaRPr lang="el-GR" sz="3200" b="1" dirty="0">
              <a:solidFill>
                <a:srgbClr val="FF0066"/>
              </a:solidFill>
            </a:endParaRPr>
          </a:p>
        </p:txBody>
      </p:sp>
      <p:pic>
        <p:nvPicPr>
          <p:cNvPr id="613378"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rmAutofit fontScale="90000"/>
          </a:bodyPr>
          <a:lstStyle/>
          <a:p>
            <a:r>
              <a:rPr lang="el-GR" sz="3600" b="1" dirty="0" smtClean="0">
                <a:solidFill>
                  <a:srgbClr val="0000FF"/>
                </a:solidFill>
              </a:rPr>
              <a:t>ΥΠΕΡΑΞΙΑ ΑΠΟ ΕΞΑΓΟΡΕΣ </a:t>
            </a:r>
            <a:r>
              <a:rPr lang="el-GR" sz="3600" b="1" smtClean="0">
                <a:solidFill>
                  <a:srgbClr val="0000FF"/>
                </a:solidFill>
              </a:rPr>
              <a:t>&amp; ΣΥΓΧΩΝΕΥΣΕΙΣ [1]</a:t>
            </a:r>
            <a:endParaRPr lang="el-GR" sz="3600" b="1" dirty="0">
              <a:solidFill>
                <a:srgbClr val="0000FF"/>
              </a:solidFill>
            </a:endParaRPr>
          </a:p>
        </p:txBody>
      </p:sp>
      <p:pic>
        <p:nvPicPr>
          <p:cNvPr id="614402"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Autofit/>
          </a:bodyPr>
          <a:lstStyle/>
          <a:p>
            <a:r>
              <a:rPr lang="el-GR" sz="3600" b="1" dirty="0" smtClean="0">
                <a:solidFill>
                  <a:srgbClr val="0000FF"/>
                </a:solidFill>
              </a:rPr>
              <a:t>ΥΠΕΡΑΞΙΑ ΑΠΟ ΕΞΑΓΟΡΕΣ &amp; ΣΥΓΧΩΝΕΥΣΕΙΣ [2]</a:t>
            </a:r>
            <a:endParaRPr lang="el-GR" sz="3600" dirty="0"/>
          </a:p>
        </p:txBody>
      </p:sp>
      <p:pic>
        <p:nvPicPr>
          <p:cNvPr id="615426" name="Picture 2"/>
          <p:cNvPicPr>
            <a:picLocks noGrp="1" noChangeAspect="1" noChangeArrowheads="1"/>
          </p:cNvPicPr>
          <p:nvPr>
            <p:ph idx="1"/>
          </p:nvPr>
        </p:nvPicPr>
        <p:blipFill>
          <a:blip r:embed="rId2" cstate="print"/>
          <a:srcRect/>
          <a:stretch>
            <a:fillRect/>
          </a:stretch>
        </p:blipFill>
        <p:spPr bwMode="auto">
          <a:xfrm>
            <a:off x="0" y="980728"/>
            <a:ext cx="9143999" cy="587727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b="1" dirty="0" smtClean="0"/>
              <a:t>ΙΣΟΛΟΓΙΣΜΟΣ  ΤΡΑΠΕΖΑΣ</a:t>
            </a:r>
            <a:endParaRPr lang="el-GR" sz="3600" b="1" dirty="0"/>
          </a:p>
        </p:txBody>
      </p:sp>
      <p:sp>
        <p:nvSpPr>
          <p:cNvPr id="3" name="2 - Θέση περιεχομένου"/>
          <p:cNvSpPr>
            <a:spLocks noGrp="1"/>
          </p:cNvSpPr>
          <p:nvPr>
            <p:ph idx="1"/>
          </p:nvPr>
        </p:nvSpPr>
        <p:spPr>
          <a:xfrm>
            <a:off x="179512" y="1412776"/>
            <a:ext cx="8640960" cy="4713387"/>
          </a:xfrm>
        </p:spPr>
        <p:txBody>
          <a:bodyPr/>
          <a:lstStyle/>
          <a:p>
            <a:pPr marL="609600" indent="-609600" algn="just">
              <a:lnSpc>
                <a:spcPct val="90000"/>
              </a:lnSpc>
              <a:buFont typeface="Wingdings" pitchFamily="2" charset="2"/>
              <a:buChar char="v"/>
            </a:pPr>
            <a:r>
              <a:rPr lang="el-GR" b="1" dirty="0" smtClean="0"/>
              <a:t>Ο ισολογισμός μιας τράπεζας περιγράφει τη οικονομική της κατάσταση και ειδικότερα την περιουσία της σε μια συγκεκριμένη χρονική στιγμή.</a:t>
            </a:r>
            <a:endParaRPr lang="en-US" b="1" dirty="0" smtClean="0"/>
          </a:p>
          <a:p>
            <a:pPr marL="609600" indent="-609600" algn="just">
              <a:lnSpc>
                <a:spcPct val="90000"/>
              </a:lnSpc>
              <a:buFont typeface="Wingdings" pitchFamily="2" charset="2"/>
              <a:buChar char="v"/>
            </a:pPr>
            <a:r>
              <a:rPr lang="el-GR" dirty="0" smtClean="0"/>
              <a:t>Τα στοιχεία του ισολογισμού είναι εκφρασμένα σε αξίες (μονάδες €)</a:t>
            </a:r>
            <a:r>
              <a:rPr lang="el-GR" b="1" dirty="0" smtClean="0"/>
              <a:t>.</a:t>
            </a:r>
            <a:endParaRPr lang="en-US" b="1" dirty="0" smtClean="0"/>
          </a:p>
          <a:p>
            <a:pPr marL="609600" indent="-609600" algn="just">
              <a:lnSpc>
                <a:spcPct val="90000"/>
              </a:lnSpc>
              <a:buFont typeface="Wingdings" pitchFamily="2" charset="2"/>
              <a:buChar char="v"/>
            </a:pPr>
            <a:r>
              <a:rPr lang="el-GR" b="1" dirty="0" smtClean="0"/>
              <a:t>Ταυτότητα του Ισολογισμού:</a:t>
            </a:r>
            <a:endParaRPr lang="en-US" b="1" dirty="0" smtClean="0"/>
          </a:p>
          <a:p>
            <a:pPr marL="609600" indent="-609600" algn="just">
              <a:lnSpc>
                <a:spcPct val="90000"/>
              </a:lnSpc>
              <a:buFont typeface="Wingdings" pitchFamily="2" charset="2"/>
              <a:buChar char="§"/>
            </a:pPr>
            <a:r>
              <a:rPr lang="el-GR" b="1" dirty="0" smtClean="0"/>
              <a:t>Σύνολο Ενεργητικού </a:t>
            </a:r>
            <a:r>
              <a:rPr lang="el-GR" sz="3600" b="1" dirty="0" smtClean="0">
                <a:latin typeface="Symbol" pitchFamily="18" charset="2"/>
                <a:cs typeface="Times New Roman" pitchFamily="18" charset="0"/>
              </a:rPr>
              <a:t>=</a:t>
            </a:r>
            <a:r>
              <a:rPr lang="el-GR" b="1" dirty="0" smtClean="0"/>
              <a:t> Σύνολο Υποχρεώσεων + Ίδια Κεφάλαια</a:t>
            </a:r>
            <a:endParaRPr lang="en-US" b="1" dirty="0" smtClean="0"/>
          </a:p>
          <a:p>
            <a:pPr marL="609600" indent="-609600" algn="just">
              <a:lnSpc>
                <a:spcPct val="90000"/>
              </a:lnSpc>
              <a:buFont typeface="Wingdings" pitchFamily="2" charset="2"/>
              <a:buChar char="§"/>
            </a:pPr>
            <a:endParaRPr lang="el-GR" sz="700" b="1" dirty="0" smtClean="0">
              <a:solidFill>
                <a:schemeClr val="accent2"/>
              </a:solidFill>
            </a:endParaRP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7" name="Text Box 129"/>
          <p:cNvSpPr txBox="1">
            <a:spLocks noChangeArrowheads="1"/>
          </p:cNvSpPr>
          <p:nvPr/>
        </p:nvSpPr>
        <p:spPr bwMode="auto">
          <a:xfrm>
            <a:off x="1295400" y="2362200"/>
            <a:ext cx="69881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2000" b="1" dirty="0">
                <a:solidFill>
                  <a:srgbClr val="C00000"/>
                </a:solidFill>
              </a:rPr>
              <a:t>ΙΙ. ΥΠΟΔΕΙΓΜΑ ΑΠΟΤΕΛΕΣΜΑΤΩΝ </a:t>
            </a:r>
            <a:r>
              <a:rPr lang="el-GR" altLang="el-GR" sz="2000" b="1" dirty="0" smtClean="0">
                <a:solidFill>
                  <a:srgbClr val="C00000"/>
                </a:solidFill>
              </a:rPr>
              <a:t>ΧΡΗΣΗΣ ή ΕΡΓΑΣΙΩΝ</a:t>
            </a:r>
            <a:endParaRPr lang="el-GR" altLang="el-GR" sz="2000" b="1" dirty="0">
              <a:solidFill>
                <a:srgbClr val="C00000"/>
              </a:solidFill>
            </a:endParaRPr>
          </a:p>
        </p:txBody>
      </p:sp>
      <p:sp>
        <p:nvSpPr>
          <p:cNvPr id="2178" name="Rectangle 130"/>
          <p:cNvSpPr>
            <a:spLocks noChangeArrowheads="1"/>
          </p:cNvSpPr>
          <p:nvPr/>
        </p:nvSpPr>
        <p:spPr bwMode="auto">
          <a:xfrm>
            <a:off x="304800" y="3200400"/>
            <a:ext cx="8458200" cy="9144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l-GR" altLang="el-GR" sz="2000" b="1" dirty="0" smtClean="0"/>
              <a:t>ΣΥΝΟΛΟ ΕΣΟΔΩΝ – ΣΥΝΟΛΟ ΕΞΟΔΩΝ </a:t>
            </a:r>
            <a:r>
              <a:rPr lang="el-GR" altLang="el-GR" sz="2000" b="1" dirty="0"/>
              <a:t>= ΚΑΘΑΡΟ ΚΕΡΔΟΣ</a:t>
            </a:r>
          </a:p>
        </p:txBody>
      </p:sp>
      <p:sp>
        <p:nvSpPr>
          <p:cNvPr id="2179" name="Rectangle 131"/>
          <p:cNvSpPr>
            <a:spLocks noChangeArrowheads="1"/>
          </p:cNvSpPr>
          <p:nvPr/>
        </p:nvSpPr>
        <p:spPr bwMode="auto">
          <a:xfrm>
            <a:off x="990600" y="4572000"/>
            <a:ext cx="65516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altLang="el-GR" sz="2000" b="1" dirty="0">
                <a:solidFill>
                  <a:srgbClr val="7030A0"/>
                </a:solidFill>
              </a:rPr>
              <a:t>ΙΙΙ. ΥΠΟΔΕΙΓΜΑ ΕΙΣΡΟΩΝ &amp; ΕΚΡΟΩΝ ΚΕΦΑΛΑΙΟΥ</a:t>
            </a:r>
          </a:p>
        </p:txBody>
      </p:sp>
      <p:sp>
        <p:nvSpPr>
          <p:cNvPr id="2180" name="Rectangle 132"/>
          <p:cNvSpPr>
            <a:spLocks noChangeArrowheads="1"/>
          </p:cNvSpPr>
          <p:nvPr/>
        </p:nvSpPr>
        <p:spPr bwMode="auto">
          <a:xfrm>
            <a:off x="0" y="5257800"/>
            <a:ext cx="9144000" cy="914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l-GR" altLang="el-GR" b="1" dirty="0"/>
              <a:t>ΕΙΣΡΟΕΣ </a:t>
            </a:r>
            <a:r>
              <a:rPr lang="el-GR" altLang="el-GR" b="1" dirty="0" smtClean="0"/>
              <a:t>ΚΕΦΑΛΑΙΟΥ - ΕΚΡΟΕΣ ΚΕΦΑΛΑΙΟΥ= </a:t>
            </a:r>
            <a:r>
              <a:rPr lang="el-GR" altLang="el-GR" b="1" dirty="0"/>
              <a:t>ΚΑΘΑΡΗ ΜΕΤΑΒΟΛΗ ΚΕΦΑΛΑΙΟΥ</a:t>
            </a:r>
            <a:endParaRPr lang="el-GR" altLang="el-GR" dirty="0"/>
          </a:p>
        </p:txBody>
      </p:sp>
      <p:sp>
        <p:nvSpPr>
          <p:cNvPr id="2181" name="Rectangle 133"/>
          <p:cNvSpPr>
            <a:spLocks noChangeArrowheads="1"/>
          </p:cNvSpPr>
          <p:nvPr/>
        </p:nvSpPr>
        <p:spPr bwMode="auto">
          <a:xfrm>
            <a:off x="304800" y="533400"/>
            <a:ext cx="8458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2000" b="1" dirty="0" smtClean="0">
                <a:solidFill>
                  <a:srgbClr val="002060"/>
                </a:solidFill>
              </a:rPr>
              <a:t>ΙΙ</a:t>
            </a:r>
            <a:r>
              <a:rPr lang="el-GR" altLang="el-GR" sz="2000" b="1" dirty="0">
                <a:solidFill>
                  <a:srgbClr val="002060"/>
                </a:solidFill>
              </a:rPr>
              <a:t>. ΥΠΟΔΕΙΓΜΑ </a:t>
            </a:r>
            <a:r>
              <a:rPr lang="el-GR" altLang="el-GR" sz="2000" b="1" dirty="0" smtClean="0">
                <a:solidFill>
                  <a:srgbClr val="002060"/>
                </a:solidFill>
              </a:rPr>
              <a:t>Χ/Ο </a:t>
            </a:r>
            <a:r>
              <a:rPr lang="el-GR" altLang="el-GR" sz="2000" b="1" dirty="0">
                <a:solidFill>
                  <a:srgbClr val="002060"/>
                </a:solidFill>
              </a:rPr>
              <a:t>ΘΕΣΗΣ</a:t>
            </a:r>
          </a:p>
        </p:txBody>
      </p:sp>
      <p:sp>
        <p:nvSpPr>
          <p:cNvPr id="2182" name="Rectangle 134"/>
          <p:cNvSpPr>
            <a:spLocks noChangeArrowheads="1"/>
          </p:cNvSpPr>
          <p:nvPr/>
        </p:nvSpPr>
        <p:spPr bwMode="auto">
          <a:xfrm>
            <a:off x="304800" y="1143000"/>
            <a:ext cx="8382000" cy="9144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l-GR" altLang="el-GR" sz="2000" b="1" dirty="0"/>
              <a:t>ΕΝΕΡΓΗΤΙΚΟ </a:t>
            </a:r>
            <a:r>
              <a:rPr lang="el-GR" altLang="el-GR" sz="2000" b="1" dirty="0" smtClean="0"/>
              <a:t>- ΥΠΟΧΡΕΩΣΕΙΣ </a:t>
            </a:r>
            <a:r>
              <a:rPr lang="el-GR" altLang="el-GR" sz="2000" b="1" dirty="0"/>
              <a:t>= ΚΑΘΑΡΑ </a:t>
            </a:r>
            <a:r>
              <a:rPr lang="el-GR" altLang="el-GR" sz="2000" b="1" dirty="0" smtClean="0"/>
              <a:t>ΘΕΣΗ ή ΙΔΙΑ ΚΕΦΑΛΑΙΑ</a:t>
            </a:r>
            <a:endParaRPr lang="el-GR" altLang="el-GR" sz="2000" dirty="0"/>
          </a:p>
        </p:txBody>
      </p:sp>
    </p:spTree>
    <p:extLst>
      <p:ext uri="{BB962C8B-B14F-4D97-AF65-F5344CB8AC3E}">
        <p14:creationId xmlns:p14="http://schemas.microsoft.com/office/powerpoint/2010/main" xmlns="" val="6874358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lstStyle/>
          <a:p>
            <a:r>
              <a:rPr lang="el-GR" sz="3600" b="1" dirty="0" smtClean="0">
                <a:solidFill>
                  <a:schemeClr val="accent2"/>
                </a:solidFill>
              </a:rPr>
              <a:t>Στοιχεία Ενεργητικού </a:t>
            </a:r>
            <a:r>
              <a:rPr lang="el-GR" sz="3600" b="1" dirty="0" smtClean="0"/>
              <a:t>Τράπεζας (1)</a:t>
            </a:r>
            <a:endParaRPr lang="el-GR" sz="3600" b="1" dirty="0"/>
          </a:p>
        </p:txBody>
      </p:sp>
      <p:sp>
        <p:nvSpPr>
          <p:cNvPr id="3" name="2 - Θέση περιεχομένου"/>
          <p:cNvSpPr>
            <a:spLocks noGrp="1"/>
          </p:cNvSpPr>
          <p:nvPr>
            <p:ph idx="1"/>
          </p:nvPr>
        </p:nvSpPr>
        <p:spPr>
          <a:xfrm>
            <a:off x="179512" y="980728"/>
            <a:ext cx="8784976" cy="5877272"/>
          </a:xfrm>
        </p:spPr>
        <p:txBody>
          <a:bodyPr/>
          <a:lstStyle/>
          <a:p>
            <a:pPr marL="609600" indent="-609600">
              <a:lnSpc>
                <a:spcPct val="90000"/>
              </a:lnSpc>
              <a:buFont typeface="Wingdings" pitchFamily="2" charset="2"/>
              <a:buChar char="§"/>
            </a:pPr>
            <a:endParaRPr lang="en-US" sz="500" u="sng" dirty="0" smtClean="0">
              <a:solidFill>
                <a:schemeClr val="accent2"/>
              </a:solidFill>
            </a:endParaRPr>
          </a:p>
          <a:p>
            <a:pPr marL="609600" indent="-609600" algn="just">
              <a:lnSpc>
                <a:spcPct val="90000"/>
              </a:lnSpc>
              <a:buNone/>
            </a:pPr>
            <a:r>
              <a:rPr lang="el-GR" sz="2800" b="1" dirty="0" smtClean="0"/>
              <a:t>Ι. Διαθέσιμα ή Αποθεματικά (</a:t>
            </a:r>
            <a:r>
              <a:rPr lang="en-US" sz="2800" b="1" dirty="0" smtClean="0"/>
              <a:t>reserves)</a:t>
            </a:r>
            <a:r>
              <a:rPr lang="el-GR" sz="2800" b="1" dirty="0" smtClean="0"/>
              <a:t>:</a:t>
            </a:r>
            <a:endParaRPr lang="en-US" sz="2800" b="1" dirty="0" smtClean="0"/>
          </a:p>
          <a:p>
            <a:pPr marL="540000" lvl="1" indent="-533400" algn="just">
              <a:lnSpc>
                <a:spcPct val="90000"/>
              </a:lnSpc>
              <a:spcBef>
                <a:spcPts val="0"/>
              </a:spcBef>
              <a:spcAft>
                <a:spcPts val="300"/>
              </a:spcAft>
              <a:buClr>
                <a:srgbClr val="FF0000"/>
              </a:buClr>
              <a:buFont typeface="Wingdings" pitchFamily="2" charset="2"/>
              <a:buChar char="Ø"/>
            </a:pPr>
            <a:r>
              <a:rPr lang="el-GR" sz="2600" b="1" dirty="0" smtClean="0"/>
              <a:t>Μετρητά στο ταμείο της τράπεζας (</a:t>
            </a:r>
            <a:r>
              <a:rPr lang="en-US" sz="2600" b="1" dirty="0" smtClean="0"/>
              <a:t>vault cash)</a:t>
            </a:r>
          </a:p>
          <a:p>
            <a:pPr marL="540000" lvl="1" indent="-533400" algn="just">
              <a:lnSpc>
                <a:spcPct val="90000"/>
              </a:lnSpc>
              <a:spcBef>
                <a:spcPts val="0"/>
              </a:spcBef>
              <a:spcAft>
                <a:spcPts val="300"/>
              </a:spcAft>
              <a:buClr>
                <a:srgbClr val="FF0000"/>
              </a:buClr>
              <a:buFont typeface="Wingdings" pitchFamily="2" charset="2"/>
              <a:buChar char="Ø"/>
            </a:pPr>
            <a:r>
              <a:rPr lang="el-GR" sz="2600" b="1" dirty="0" smtClean="0"/>
              <a:t>Καταθέσεις στην Κεντρική Τράπεζα (</a:t>
            </a:r>
            <a:r>
              <a:rPr lang="en-US" sz="2600" b="1" dirty="0" smtClean="0"/>
              <a:t>reserve account)</a:t>
            </a:r>
            <a:endParaRPr lang="el-GR" sz="2600" b="1" dirty="0" smtClean="0"/>
          </a:p>
          <a:p>
            <a:pPr marL="1080000" lvl="3" indent="-381000" algn="just">
              <a:lnSpc>
                <a:spcPct val="90000"/>
              </a:lnSpc>
              <a:buClr>
                <a:srgbClr val="FF0000"/>
              </a:buClr>
              <a:buFont typeface="Wingdings" pitchFamily="2" charset="2"/>
              <a:buChar char="ü"/>
            </a:pPr>
            <a:r>
              <a:rPr lang="el-GR" sz="2600" b="1" dirty="0" smtClean="0"/>
              <a:t>Υποχρεωτικά αποθεματικά (</a:t>
            </a:r>
            <a:r>
              <a:rPr lang="en-US" sz="2600" b="1" dirty="0" smtClean="0"/>
              <a:t>required reserves)</a:t>
            </a:r>
          </a:p>
          <a:p>
            <a:pPr marL="1080000" lvl="3" indent="-381000" algn="just">
              <a:lnSpc>
                <a:spcPct val="90000"/>
              </a:lnSpc>
              <a:buClr>
                <a:srgbClr val="FF0000"/>
              </a:buClr>
              <a:buFont typeface="Wingdings" pitchFamily="2" charset="2"/>
              <a:buChar char="ü"/>
            </a:pPr>
            <a:r>
              <a:rPr lang="el-GR" sz="2600" b="1" dirty="0" smtClean="0"/>
              <a:t>Πλεονάζοντα </a:t>
            </a:r>
            <a:r>
              <a:rPr lang="en-US" sz="2600" b="1" dirty="0" smtClean="0"/>
              <a:t> </a:t>
            </a:r>
            <a:r>
              <a:rPr lang="el-GR" sz="2600" b="1" dirty="0" smtClean="0"/>
              <a:t>αποθεματικά (</a:t>
            </a:r>
            <a:r>
              <a:rPr lang="en-US" sz="2600" b="1" dirty="0" smtClean="0"/>
              <a:t>excess reserves)</a:t>
            </a:r>
            <a:endParaRPr lang="el-GR" sz="2600" b="1" dirty="0" smtClean="0"/>
          </a:p>
          <a:p>
            <a:pPr marL="609600" indent="-609600" algn="just">
              <a:lnSpc>
                <a:spcPct val="90000"/>
              </a:lnSpc>
              <a:buNone/>
            </a:pPr>
            <a:r>
              <a:rPr lang="el-GR" sz="2600" b="1" dirty="0" smtClean="0"/>
              <a:t>ΙΙ. Καταθέσεις σε άλλες τράπεζες:</a:t>
            </a:r>
          </a:p>
          <a:p>
            <a:pPr marL="540000" lvl="1" indent="-533400" algn="just">
              <a:lnSpc>
                <a:spcPct val="90000"/>
              </a:lnSpc>
              <a:buClr>
                <a:srgbClr val="FF0000"/>
              </a:buClr>
              <a:buFont typeface="Wingdings" pitchFamily="2" charset="2"/>
              <a:buChar char="Ø"/>
            </a:pPr>
            <a:r>
              <a:rPr lang="el-GR" sz="2600" b="1" dirty="0" smtClean="0"/>
              <a:t>Ανταποκρίτριες τράπεζες </a:t>
            </a:r>
            <a:r>
              <a:rPr lang="en-US" sz="2600" b="1" dirty="0" smtClean="0"/>
              <a:t>(correspondent banking)</a:t>
            </a:r>
            <a:endParaRPr lang="el-GR" sz="2600" b="1" dirty="0" smtClean="0"/>
          </a:p>
          <a:p>
            <a:pPr marL="609600" indent="-609600" algn="just">
              <a:lnSpc>
                <a:spcPct val="90000"/>
              </a:lnSpc>
              <a:buNone/>
            </a:pPr>
            <a:r>
              <a:rPr lang="el-GR" sz="2600" b="1" dirty="0" smtClean="0"/>
              <a:t>ΙΙΙ. Διαθέσιμα προς είσπραξη (</a:t>
            </a:r>
            <a:r>
              <a:rPr lang="en-US" sz="2600" b="1" dirty="0" smtClean="0"/>
              <a:t>cash items in processes of collection)</a:t>
            </a:r>
            <a:r>
              <a:rPr lang="el-GR" sz="2600" b="1" dirty="0" smtClean="0"/>
              <a:t>:</a:t>
            </a:r>
          </a:p>
          <a:p>
            <a:pPr marL="540000" lvl="1" indent="-533400" algn="just">
              <a:lnSpc>
                <a:spcPct val="90000"/>
              </a:lnSpc>
              <a:buClr>
                <a:srgbClr val="FF0000"/>
              </a:buClr>
              <a:buFont typeface="Wingdings" pitchFamily="2" charset="2"/>
              <a:buChar char="Ø"/>
            </a:pPr>
            <a:r>
              <a:rPr lang="el-GR" sz="2600" b="1" dirty="0" smtClean="0"/>
              <a:t>Προκύπτει από τη διαδικασία εκκαθάρισης επιταγών.</a:t>
            </a:r>
            <a:r>
              <a:rPr lang="el-GR" sz="2400" b="1" dirty="0" smtClean="0"/>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8964488" cy="432048"/>
          </a:xfrm>
        </p:spPr>
        <p:txBody>
          <a:bodyPr>
            <a:normAutofit fontScale="90000"/>
          </a:bodyPr>
          <a:lstStyle/>
          <a:p>
            <a:r>
              <a:rPr lang="el-GR" sz="3600" b="1" dirty="0" smtClean="0">
                <a:solidFill>
                  <a:schemeClr val="accent2"/>
                </a:solidFill>
              </a:rPr>
              <a:t>Στοιχεία Ενεργητικού </a:t>
            </a:r>
            <a:r>
              <a:rPr lang="el-GR" sz="3600" b="1" dirty="0" smtClean="0"/>
              <a:t>Τράπεζας (2)</a:t>
            </a:r>
            <a:endParaRPr lang="el-GR" sz="3600" dirty="0"/>
          </a:p>
        </p:txBody>
      </p:sp>
      <p:sp>
        <p:nvSpPr>
          <p:cNvPr id="3" name="2 - Θέση περιεχομένου"/>
          <p:cNvSpPr>
            <a:spLocks noGrp="1"/>
          </p:cNvSpPr>
          <p:nvPr>
            <p:ph idx="1"/>
          </p:nvPr>
        </p:nvSpPr>
        <p:spPr>
          <a:xfrm>
            <a:off x="0" y="692696"/>
            <a:ext cx="8964488" cy="6165304"/>
          </a:xfrm>
        </p:spPr>
        <p:txBody>
          <a:bodyPr/>
          <a:lstStyle/>
          <a:p>
            <a:pPr marL="609600" indent="-609600" algn="just">
              <a:lnSpc>
                <a:spcPct val="90000"/>
              </a:lnSpc>
              <a:buNone/>
            </a:pPr>
            <a:r>
              <a:rPr lang="el-GR" sz="2100" b="1" dirty="0" smtClean="0"/>
              <a:t>Ι</a:t>
            </a:r>
            <a:r>
              <a:rPr lang="en-US" sz="2100" b="1" dirty="0" smtClean="0"/>
              <a:t>V. </a:t>
            </a:r>
            <a:r>
              <a:rPr lang="el-GR" sz="2100" b="1" dirty="0" smtClean="0"/>
              <a:t>Επενδύσεις:</a:t>
            </a:r>
          </a:p>
          <a:p>
            <a:pPr marL="540000" lvl="1" indent="-533400" algn="just">
              <a:lnSpc>
                <a:spcPct val="90000"/>
              </a:lnSpc>
              <a:buClr>
                <a:srgbClr val="FF0000"/>
              </a:buClr>
              <a:buFont typeface="Wingdings" pitchFamily="2" charset="2"/>
              <a:buChar char="Ø"/>
            </a:pPr>
            <a:r>
              <a:rPr lang="el-GR" sz="2100" b="1" dirty="0" smtClean="0"/>
              <a:t>Ομολογίες και έντοκα γραμμάτια του δημοσίου, πιστοποιητικά καταθέσεων (</a:t>
            </a:r>
            <a:r>
              <a:rPr lang="en-US" sz="2100" b="1" dirty="0" smtClean="0"/>
              <a:t>certificates of deposit) </a:t>
            </a:r>
            <a:r>
              <a:rPr lang="el-GR" sz="2100" b="1" dirty="0" smtClean="0"/>
              <a:t>ομολογίες επιχειρήσεων, </a:t>
            </a:r>
            <a:r>
              <a:rPr lang="en-US" sz="2100" b="1" dirty="0" smtClean="0"/>
              <a:t>Repos</a:t>
            </a:r>
            <a:r>
              <a:rPr lang="el-GR" sz="2100" b="1" dirty="0" smtClean="0"/>
              <a:t>, κ.α.</a:t>
            </a:r>
          </a:p>
          <a:p>
            <a:pPr marL="900000" lvl="2" indent="-457200" algn="just">
              <a:lnSpc>
                <a:spcPct val="90000"/>
              </a:lnSpc>
              <a:buClr>
                <a:srgbClr val="FF0000"/>
              </a:buClr>
              <a:buFont typeface="Wingdings" pitchFamily="2" charset="2"/>
              <a:buChar char="ü"/>
            </a:pPr>
            <a:r>
              <a:rPr lang="el-GR" sz="2100" b="1" dirty="0" smtClean="0"/>
              <a:t>Οι ομολογίες, λόγω της υψηλής ρευστότητάς τους θεωρούνται δευτερογενή διαθέσιμα ή αποθεματικά (</a:t>
            </a:r>
            <a:r>
              <a:rPr lang="en-US" sz="2100" b="1" dirty="0" smtClean="0"/>
              <a:t>secondary reserves)</a:t>
            </a:r>
            <a:endParaRPr lang="el-GR" sz="2100" b="1" dirty="0" smtClean="0"/>
          </a:p>
          <a:p>
            <a:pPr marL="540000" lvl="1" indent="-533400" algn="just">
              <a:lnSpc>
                <a:spcPct val="90000"/>
              </a:lnSpc>
              <a:buClr>
                <a:srgbClr val="FF0000"/>
              </a:buClr>
              <a:buFont typeface="Wingdings" pitchFamily="2" charset="2"/>
              <a:buChar char="Ø"/>
            </a:pPr>
            <a:r>
              <a:rPr lang="el-GR" sz="2100" b="1" dirty="0" smtClean="0"/>
              <a:t>Μετοχές ανωνύμων εταιριών και εταιρικά μερίδια</a:t>
            </a:r>
            <a:endParaRPr lang="el-GR" sz="2100" dirty="0" smtClean="0"/>
          </a:p>
          <a:p>
            <a:pPr marL="609600" indent="-609600" algn="just">
              <a:lnSpc>
                <a:spcPct val="90000"/>
              </a:lnSpc>
              <a:buClr>
                <a:schemeClr val="accent2"/>
              </a:buClr>
              <a:buNone/>
            </a:pPr>
            <a:r>
              <a:rPr lang="en-US" sz="2100" b="1" dirty="0" smtClean="0"/>
              <a:t>V. </a:t>
            </a:r>
            <a:r>
              <a:rPr lang="el-GR" sz="2100" b="1" dirty="0" smtClean="0"/>
              <a:t>Χορηγήσεις:</a:t>
            </a:r>
          </a:p>
          <a:p>
            <a:pPr marL="990600" lvl="1" indent="-533400" algn="just">
              <a:lnSpc>
                <a:spcPct val="90000"/>
              </a:lnSpc>
              <a:buClr>
                <a:srgbClr val="FF0000"/>
              </a:buClr>
              <a:buFont typeface="Wingdings" pitchFamily="2" charset="2"/>
              <a:buChar char="Ø"/>
            </a:pPr>
            <a:r>
              <a:rPr lang="el-GR" sz="2100" b="1" dirty="0" smtClean="0"/>
              <a:t>Εμπορικά Βιοτεχνικά &amp; Βιομηχανικά δάνεια</a:t>
            </a:r>
          </a:p>
          <a:p>
            <a:pPr marL="990600" lvl="1" indent="-533400" algn="just">
              <a:lnSpc>
                <a:spcPct val="90000"/>
              </a:lnSpc>
              <a:buClr>
                <a:srgbClr val="FF0000"/>
              </a:buClr>
              <a:buFont typeface="Wingdings" pitchFamily="2" charset="2"/>
              <a:buChar char="Ø"/>
            </a:pPr>
            <a:r>
              <a:rPr lang="el-GR" sz="2100" b="1" dirty="0" smtClean="0"/>
              <a:t>Στεγαστικά δάνεια,</a:t>
            </a:r>
          </a:p>
          <a:p>
            <a:pPr marL="990600" lvl="1" indent="-533400" algn="just">
              <a:lnSpc>
                <a:spcPct val="90000"/>
              </a:lnSpc>
              <a:buClr>
                <a:srgbClr val="FF0000"/>
              </a:buClr>
              <a:buFont typeface="Wingdings" pitchFamily="2" charset="2"/>
              <a:buChar char="Ø"/>
            </a:pPr>
            <a:r>
              <a:rPr lang="el-GR" sz="2100" b="1" dirty="0" smtClean="0"/>
              <a:t>Καταναλωτικά,</a:t>
            </a:r>
          </a:p>
          <a:p>
            <a:pPr marL="990600" lvl="1" indent="-533400" algn="just">
              <a:lnSpc>
                <a:spcPct val="90000"/>
              </a:lnSpc>
              <a:buClr>
                <a:srgbClr val="FF0000"/>
              </a:buClr>
              <a:buFont typeface="Wingdings" pitchFamily="2" charset="2"/>
              <a:buChar char="Ø"/>
            </a:pPr>
            <a:r>
              <a:rPr lang="el-GR" sz="2100" b="1" dirty="0" smtClean="0"/>
              <a:t>Κοινοπρακτικά δάνεια</a:t>
            </a:r>
          </a:p>
          <a:p>
            <a:pPr marL="990600" lvl="1" indent="-533400" algn="just">
              <a:lnSpc>
                <a:spcPct val="90000"/>
              </a:lnSpc>
              <a:buClr>
                <a:srgbClr val="FF0000"/>
              </a:buClr>
              <a:buFont typeface="Wingdings" pitchFamily="2" charset="2"/>
              <a:buChar char="Ø"/>
            </a:pPr>
            <a:r>
              <a:rPr lang="el-GR" sz="2100" b="1" dirty="0" smtClean="0"/>
              <a:t>Διατραπεζικά δάνεια</a:t>
            </a:r>
          </a:p>
          <a:p>
            <a:pPr marL="609600" indent="-609600" algn="just">
              <a:lnSpc>
                <a:spcPct val="90000"/>
              </a:lnSpc>
              <a:buClr>
                <a:schemeClr val="accent2"/>
              </a:buClr>
              <a:buNone/>
            </a:pPr>
            <a:r>
              <a:rPr lang="en-US" sz="2100" b="1" dirty="0" smtClean="0"/>
              <a:t>VI. </a:t>
            </a:r>
            <a:r>
              <a:rPr lang="el-GR" sz="2100" b="1" dirty="0" smtClean="0"/>
              <a:t>Λοιπά στοιχεία ενεργητικού: </a:t>
            </a:r>
          </a:p>
          <a:p>
            <a:pPr marL="990600" lvl="1" indent="-533400" algn="just">
              <a:lnSpc>
                <a:spcPct val="90000"/>
              </a:lnSpc>
              <a:buClr>
                <a:srgbClr val="FF0000"/>
              </a:buClr>
              <a:buFont typeface="Wingdings" pitchFamily="2" charset="2"/>
              <a:buChar char="Ø"/>
            </a:pPr>
            <a:r>
              <a:rPr lang="el-GR" sz="2100" b="1" dirty="0" smtClean="0"/>
              <a:t>Ενσώματα πάγια στοιχεία,</a:t>
            </a:r>
          </a:p>
          <a:p>
            <a:pPr marL="990600" lvl="1" indent="-533400" algn="just">
              <a:lnSpc>
                <a:spcPct val="90000"/>
              </a:lnSpc>
              <a:buClr>
                <a:srgbClr val="FF0000"/>
              </a:buClr>
              <a:buFont typeface="Wingdings" pitchFamily="2" charset="2"/>
              <a:buChar char="Ø"/>
            </a:pPr>
            <a:r>
              <a:rPr lang="el-GR" sz="2100" b="1" dirty="0" smtClean="0"/>
              <a:t>Ασώματα ή άυλα πάγια στοιχεία (πελατεία, φήμη (</a:t>
            </a:r>
            <a:r>
              <a:rPr lang="en-US" sz="2100" b="1" dirty="0" smtClean="0"/>
              <a:t>good will) </a:t>
            </a:r>
            <a:r>
              <a:rPr lang="el-GR" sz="2100" b="1" dirty="0" smtClean="0"/>
              <a:t>κ.α.</a:t>
            </a:r>
          </a:p>
          <a:p>
            <a:pPr algn="just"/>
            <a:endParaRPr lang="el-GR"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504056"/>
          </a:xfrm>
        </p:spPr>
        <p:txBody>
          <a:bodyPr>
            <a:normAutofit fontScale="90000"/>
          </a:bodyPr>
          <a:lstStyle/>
          <a:p>
            <a:r>
              <a:rPr lang="el-GR" sz="3600" b="1" dirty="0" smtClean="0">
                <a:solidFill>
                  <a:srgbClr val="FF0000"/>
                </a:solidFill>
              </a:rPr>
              <a:t>Στοιχεία Παθητικού Τράπεζας</a:t>
            </a:r>
            <a:endParaRPr lang="el-GR" sz="3600" dirty="0">
              <a:solidFill>
                <a:srgbClr val="FF0000"/>
              </a:solidFill>
            </a:endParaRPr>
          </a:p>
        </p:txBody>
      </p:sp>
      <p:sp>
        <p:nvSpPr>
          <p:cNvPr id="3" name="2 - Θέση περιεχομένου"/>
          <p:cNvSpPr>
            <a:spLocks noGrp="1"/>
          </p:cNvSpPr>
          <p:nvPr>
            <p:ph idx="1"/>
          </p:nvPr>
        </p:nvSpPr>
        <p:spPr>
          <a:xfrm>
            <a:off x="0" y="692696"/>
            <a:ext cx="9144000" cy="6165304"/>
          </a:xfrm>
        </p:spPr>
        <p:txBody>
          <a:bodyPr/>
          <a:lstStyle/>
          <a:p>
            <a:pPr marL="609600" indent="-609600">
              <a:lnSpc>
                <a:spcPct val="90000"/>
              </a:lnSpc>
              <a:buNone/>
            </a:pPr>
            <a:r>
              <a:rPr lang="en-US" sz="2400" b="1" dirty="0" smtClean="0">
                <a:solidFill>
                  <a:schemeClr val="accent2"/>
                </a:solidFill>
              </a:rPr>
              <a:t>I</a:t>
            </a:r>
            <a:r>
              <a:rPr lang="en-US" sz="2400" b="1" dirty="0" smtClean="0"/>
              <a:t>. </a:t>
            </a:r>
            <a:r>
              <a:rPr lang="el-GR" sz="2400" b="1" dirty="0" smtClean="0"/>
              <a:t>Καταθέσεις:</a:t>
            </a:r>
            <a:r>
              <a:rPr lang="el-GR" sz="2000" b="1" dirty="0" smtClean="0"/>
              <a:t>  </a:t>
            </a:r>
          </a:p>
          <a:p>
            <a:pPr marL="990600" lvl="1" indent="-533400">
              <a:lnSpc>
                <a:spcPct val="90000"/>
              </a:lnSpc>
              <a:buClr>
                <a:srgbClr val="FF0000"/>
              </a:buClr>
              <a:buFont typeface="Wingdings" pitchFamily="2" charset="2"/>
              <a:buChar char="Ø"/>
            </a:pPr>
            <a:r>
              <a:rPr lang="el-GR" sz="2000" b="1" dirty="0" smtClean="0"/>
              <a:t>όψεως (</a:t>
            </a:r>
            <a:r>
              <a:rPr lang="en-US" sz="2000" b="1" dirty="0" smtClean="0"/>
              <a:t>demand deposits</a:t>
            </a:r>
            <a:r>
              <a:rPr lang="en-US" sz="2000" b="1" dirty="0" smtClean="0">
                <a:sym typeface="Wingdings" pitchFamily="2" charset="2"/>
              </a:rPr>
              <a:t>)</a:t>
            </a:r>
            <a:r>
              <a:rPr lang="el-GR" sz="2000" b="1" dirty="0" smtClean="0">
                <a:sym typeface="Wingdings" pitchFamily="2" charset="2"/>
              </a:rPr>
              <a:t> </a:t>
            </a:r>
          </a:p>
          <a:p>
            <a:pPr marL="990600" lvl="1" indent="-533400">
              <a:lnSpc>
                <a:spcPct val="90000"/>
              </a:lnSpc>
              <a:buClr>
                <a:srgbClr val="FF0000"/>
              </a:buClr>
              <a:buFont typeface="Wingdings" pitchFamily="2" charset="2"/>
              <a:buChar char="Ø"/>
            </a:pPr>
            <a:r>
              <a:rPr lang="el-GR" sz="2000" b="1" dirty="0" smtClean="0">
                <a:sym typeface="Wingdings" pitchFamily="2" charset="2"/>
              </a:rPr>
              <a:t>τρεχούμενοι λογαριασμοί</a:t>
            </a:r>
            <a:endParaRPr lang="el-GR" sz="2000" b="1" dirty="0" smtClean="0"/>
          </a:p>
          <a:p>
            <a:pPr marL="990600" lvl="1" indent="-533400">
              <a:lnSpc>
                <a:spcPct val="90000"/>
              </a:lnSpc>
              <a:buClr>
                <a:srgbClr val="FF0000"/>
              </a:buClr>
              <a:buFont typeface="Wingdings" pitchFamily="2" charset="2"/>
              <a:buChar char="Ø"/>
            </a:pPr>
            <a:r>
              <a:rPr lang="el-GR" sz="2000" b="1" dirty="0" smtClean="0">
                <a:sym typeface="Wingdings" pitchFamily="2" charset="2"/>
              </a:rPr>
              <a:t>ταμιευτηρίου</a:t>
            </a:r>
          </a:p>
          <a:p>
            <a:pPr marL="990600" lvl="1" indent="-533400">
              <a:lnSpc>
                <a:spcPct val="90000"/>
              </a:lnSpc>
              <a:buClr>
                <a:srgbClr val="FF0000"/>
              </a:buClr>
              <a:buFont typeface="Wingdings" pitchFamily="2" charset="2"/>
              <a:buChar char="Ø"/>
            </a:pPr>
            <a:r>
              <a:rPr lang="el-GR" sz="2000" b="1" dirty="0" smtClean="0">
                <a:sym typeface="Wingdings" pitchFamily="2" charset="2"/>
              </a:rPr>
              <a:t>με προειδοποίηση</a:t>
            </a:r>
          </a:p>
          <a:p>
            <a:pPr marL="990600" lvl="1" indent="-533400">
              <a:lnSpc>
                <a:spcPct val="90000"/>
              </a:lnSpc>
              <a:buClr>
                <a:srgbClr val="FF0000"/>
              </a:buClr>
              <a:buFont typeface="Wingdings" pitchFamily="2" charset="2"/>
              <a:buChar char="Ø"/>
            </a:pPr>
            <a:r>
              <a:rPr lang="el-GR" sz="2000" b="1" dirty="0" smtClean="0">
                <a:sym typeface="Wingdings" pitchFamily="2" charset="2"/>
              </a:rPr>
              <a:t>προθεσμίας</a:t>
            </a:r>
          </a:p>
          <a:p>
            <a:pPr marL="990600" lvl="1" indent="-533400">
              <a:lnSpc>
                <a:spcPct val="90000"/>
              </a:lnSpc>
              <a:buClr>
                <a:srgbClr val="FF0000"/>
              </a:buClr>
              <a:buFont typeface="Wingdings" pitchFamily="2" charset="2"/>
              <a:buChar char="Ø"/>
            </a:pPr>
            <a:r>
              <a:rPr lang="el-GR" sz="2000" b="1" dirty="0" smtClean="0">
                <a:sym typeface="Wingdings" pitchFamily="2" charset="2"/>
              </a:rPr>
              <a:t>σε συνάλλαγμα, </a:t>
            </a:r>
            <a:endParaRPr lang="en-US" sz="2000" b="1" dirty="0" smtClean="0">
              <a:sym typeface="Wingdings" pitchFamily="2" charset="2"/>
            </a:endParaRPr>
          </a:p>
          <a:p>
            <a:pPr marL="990600" lvl="1" indent="-533400">
              <a:lnSpc>
                <a:spcPct val="90000"/>
              </a:lnSpc>
              <a:buClr>
                <a:srgbClr val="FF0000"/>
              </a:buClr>
              <a:buFont typeface="Wingdings" pitchFamily="2" charset="2"/>
              <a:buChar char="Ø"/>
            </a:pPr>
            <a:r>
              <a:rPr lang="el-GR" sz="2000" b="1" dirty="0" smtClean="0">
                <a:sym typeface="Wingdings" pitchFamily="2" charset="2"/>
              </a:rPr>
              <a:t>άλλων τραπεζών κ.α.</a:t>
            </a:r>
            <a:endParaRPr lang="el-GR" sz="2000" b="1" dirty="0" smtClean="0"/>
          </a:p>
          <a:p>
            <a:pPr marL="609600" indent="-609600">
              <a:lnSpc>
                <a:spcPct val="90000"/>
              </a:lnSpc>
              <a:buNone/>
            </a:pPr>
            <a:r>
              <a:rPr lang="en-US" sz="2400" b="1" dirty="0" smtClean="0"/>
              <a:t>II. </a:t>
            </a:r>
            <a:r>
              <a:rPr lang="el-GR" sz="2400" b="1" dirty="0" smtClean="0"/>
              <a:t>Ίδια Κεφάλαια:</a:t>
            </a:r>
          </a:p>
          <a:p>
            <a:pPr marL="990600" lvl="1" indent="-533400">
              <a:lnSpc>
                <a:spcPct val="90000"/>
              </a:lnSpc>
              <a:buClr>
                <a:srgbClr val="FF0000"/>
              </a:buClr>
              <a:buFont typeface="Wingdings" pitchFamily="2" charset="2"/>
              <a:buChar char="Ø"/>
            </a:pPr>
            <a:r>
              <a:rPr lang="el-GR" sz="2000" b="1" dirty="0" smtClean="0"/>
              <a:t>Μετοχικό κεφάλαιο</a:t>
            </a:r>
          </a:p>
          <a:p>
            <a:pPr marL="990600" lvl="1" indent="-533400">
              <a:lnSpc>
                <a:spcPct val="90000"/>
              </a:lnSpc>
              <a:buClr>
                <a:srgbClr val="FF0000"/>
              </a:buClr>
              <a:buFont typeface="Wingdings" pitchFamily="2" charset="2"/>
              <a:buChar char="Ø"/>
            </a:pPr>
            <a:r>
              <a:rPr lang="el-GR" sz="2000" b="1" dirty="0" smtClean="0"/>
              <a:t>Αποθεματικά (τακτικά, έκτατα, και ειδικών διατάξεων νόμων)</a:t>
            </a:r>
          </a:p>
          <a:p>
            <a:pPr marL="990600" lvl="1" indent="-533400">
              <a:lnSpc>
                <a:spcPct val="90000"/>
              </a:lnSpc>
              <a:buClr>
                <a:srgbClr val="FF0000"/>
              </a:buClr>
              <a:buFont typeface="Wingdings" pitchFamily="2" charset="2"/>
              <a:buChar char="Ø"/>
            </a:pPr>
            <a:r>
              <a:rPr lang="el-GR" sz="2000" b="1" dirty="0" smtClean="0"/>
              <a:t>Διαφορά από την έκδοση μετοχών υπέρ το άρτιο</a:t>
            </a:r>
          </a:p>
          <a:p>
            <a:pPr marL="990600" lvl="1" indent="-533400">
              <a:lnSpc>
                <a:spcPct val="90000"/>
              </a:lnSpc>
              <a:buClr>
                <a:srgbClr val="FF0000"/>
              </a:buClr>
              <a:buFont typeface="Wingdings" pitchFamily="2" charset="2"/>
              <a:buChar char="Ø"/>
            </a:pPr>
            <a:r>
              <a:rPr lang="el-GR" sz="2000" b="1" dirty="0" smtClean="0"/>
              <a:t>Αποτελέσματα εις νέον, κ.α.</a:t>
            </a:r>
            <a:endParaRPr lang="en-US" sz="2000" b="1" dirty="0" smtClean="0"/>
          </a:p>
          <a:p>
            <a:pPr marL="609600" indent="-609600">
              <a:lnSpc>
                <a:spcPct val="90000"/>
              </a:lnSpc>
              <a:buClr>
                <a:schemeClr val="accent2"/>
              </a:buClr>
              <a:buNone/>
            </a:pPr>
            <a:r>
              <a:rPr lang="en-US" sz="2400" b="1" dirty="0" smtClean="0"/>
              <a:t>III. </a:t>
            </a:r>
            <a:r>
              <a:rPr lang="el-GR" sz="2400" b="1" dirty="0" smtClean="0"/>
              <a:t>Λοιπά στοιχεία παθητικού</a:t>
            </a:r>
            <a:r>
              <a:rPr lang="el-GR" sz="2000" b="1" dirty="0" smtClean="0"/>
              <a:t>:</a:t>
            </a:r>
          </a:p>
          <a:p>
            <a:pPr marL="990600" lvl="1" indent="-533400">
              <a:lnSpc>
                <a:spcPct val="90000"/>
              </a:lnSpc>
              <a:buClr>
                <a:srgbClr val="FF0000"/>
              </a:buClr>
              <a:buFont typeface="Wingdings" pitchFamily="2" charset="2"/>
              <a:buChar char="Ø"/>
            </a:pPr>
            <a:r>
              <a:rPr lang="el-GR" sz="2000" b="1" dirty="0" smtClean="0"/>
              <a:t>Μερίσματα πληρωτέα</a:t>
            </a:r>
          </a:p>
          <a:p>
            <a:pPr marL="990600" lvl="1" indent="-533400">
              <a:lnSpc>
                <a:spcPct val="90000"/>
              </a:lnSpc>
              <a:buClr>
                <a:srgbClr val="FF0000"/>
              </a:buClr>
              <a:buFont typeface="Wingdings" pitchFamily="2" charset="2"/>
              <a:buChar char="Ø"/>
            </a:pPr>
            <a:r>
              <a:rPr lang="el-GR" sz="2000" b="1" dirty="0" smtClean="0"/>
              <a:t>Επιταγές και εντολές πληρωτέες,</a:t>
            </a:r>
          </a:p>
          <a:p>
            <a:pPr marL="990600" lvl="1" indent="-533400">
              <a:lnSpc>
                <a:spcPct val="90000"/>
              </a:lnSpc>
              <a:buClr>
                <a:srgbClr val="FF0000"/>
              </a:buClr>
              <a:buFont typeface="Wingdings" pitchFamily="2" charset="2"/>
              <a:buChar char="Ø"/>
            </a:pPr>
            <a:r>
              <a:rPr lang="el-GR" sz="2000" b="1" dirty="0" smtClean="0"/>
              <a:t>Φόροι, </a:t>
            </a:r>
            <a:r>
              <a:rPr lang="el-GR" sz="1800" b="1" dirty="0" smtClean="0"/>
              <a:t>κ.α.</a:t>
            </a:r>
          </a:p>
          <a:p>
            <a:endParaRPr lang="el-G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9144000" cy="533400"/>
          </a:xfrm>
        </p:spPr>
        <p:txBody>
          <a:bodyPr>
            <a:normAutofit fontScale="90000"/>
          </a:bodyPr>
          <a:lstStyle/>
          <a:p>
            <a:r>
              <a:rPr lang="el-GR" sz="3600" b="1" dirty="0">
                <a:solidFill>
                  <a:srgbClr val="0000FF"/>
                </a:solidFill>
              </a:rPr>
              <a:t>Βασική Λειτουργία μιας </a:t>
            </a:r>
            <a:r>
              <a:rPr lang="el-GR" sz="3600" b="1" dirty="0" smtClean="0">
                <a:solidFill>
                  <a:srgbClr val="0000FF"/>
                </a:solidFill>
              </a:rPr>
              <a:t>Τράπεζας (1)</a:t>
            </a:r>
            <a:endParaRPr lang="el-GR" sz="3600" b="1" dirty="0">
              <a:solidFill>
                <a:srgbClr val="0000FF"/>
              </a:solidFill>
            </a:endParaRPr>
          </a:p>
        </p:txBody>
      </p:sp>
      <p:sp>
        <p:nvSpPr>
          <p:cNvPr id="11267" name="Rectangle 3"/>
          <p:cNvSpPr>
            <a:spLocks noGrp="1" noChangeArrowheads="1"/>
          </p:cNvSpPr>
          <p:nvPr>
            <p:ph type="body" idx="1"/>
          </p:nvPr>
        </p:nvSpPr>
        <p:spPr>
          <a:xfrm>
            <a:off x="0" y="1196752"/>
            <a:ext cx="9144000" cy="5661248"/>
          </a:xfrm>
        </p:spPr>
        <p:txBody>
          <a:bodyPr/>
          <a:lstStyle/>
          <a:p>
            <a:pPr marL="609600" indent="-609600">
              <a:lnSpc>
                <a:spcPct val="90000"/>
              </a:lnSpc>
              <a:buClr>
                <a:srgbClr val="FF0000"/>
              </a:buClr>
              <a:buFont typeface="Wingdings" pitchFamily="2" charset="2"/>
              <a:buChar char="q"/>
            </a:pPr>
            <a:r>
              <a:rPr lang="el-GR" sz="2000" b="1" dirty="0"/>
              <a:t>Ο Α καταθέτει </a:t>
            </a:r>
            <a:r>
              <a:rPr lang="el-GR" sz="2000" b="1" dirty="0" smtClean="0"/>
              <a:t>€2.000 </a:t>
            </a:r>
            <a:r>
              <a:rPr lang="el-GR" sz="2000" b="1" dirty="0"/>
              <a:t>στην τράπεζα </a:t>
            </a:r>
            <a:r>
              <a:rPr lang="el-GR" sz="2000" b="1" dirty="0" smtClean="0"/>
              <a:t>ΔΕΛΤΑ </a:t>
            </a:r>
            <a:r>
              <a:rPr lang="el-GR" sz="2000" b="1" dirty="0"/>
              <a:t>και ανοίγει ένα </a:t>
            </a:r>
            <a:r>
              <a:rPr lang="el-GR" sz="2000" b="1" dirty="0" smtClean="0"/>
              <a:t>λογ/σμό </a:t>
            </a:r>
            <a:r>
              <a:rPr lang="el-GR" sz="2000" b="1" dirty="0"/>
              <a:t>όψεως. Έχουμε τις εξής αλλαγές: </a:t>
            </a:r>
          </a:p>
          <a:p>
            <a:pPr marL="609600" indent="-609600">
              <a:lnSpc>
                <a:spcPct val="90000"/>
              </a:lnSpc>
              <a:buFont typeface="Wingdings" pitchFamily="2" charset="2"/>
              <a:buChar char="v"/>
            </a:pPr>
            <a:r>
              <a:rPr lang="el-GR" sz="2400" b="1" dirty="0"/>
              <a:t>    </a:t>
            </a:r>
            <a:r>
              <a:rPr lang="el-GR" sz="2400" b="1" u="sng" dirty="0"/>
              <a:t>Ενεργητικό                       </a:t>
            </a:r>
            <a:r>
              <a:rPr lang="el-GR" sz="2400" b="1" u="sng" dirty="0" smtClean="0"/>
              <a:t>ΔΕΛΤΑ                        </a:t>
            </a:r>
            <a:r>
              <a:rPr lang="el-GR" sz="2400" b="1" u="sng" dirty="0"/>
              <a:t>Παθητικό</a:t>
            </a:r>
            <a:r>
              <a:rPr lang="el-GR" sz="2000" b="1" dirty="0"/>
              <a:t>  </a:t>
            </a:r>
          </a:p>
          <a:p>
            <a:pPr marL="990600" lvl="1" indent="-533400">
              <a:lnSpc>
                <a:spcPct val="90000"/>
              </a:lnSpc>
              <a:buClr>
                <a:srgbClr val="FF0000"/>
              </a:buClr>
              <a:buFont typeface="Wingdings" pitchFamily="2" charset="2"/>
              <a:buNone/>
            </a:pPr>
            <a:r>
              <a:rPr lang="el-GR" sz="2000" b="1" dirty="0"/>
              <a:t>       Διαθέσιμα</a:t>
            </a:r>
            <a:r>
              <a:rPr lang="en-US" sz="2000" b="1" dirty="0"/>
              <a:t> </a:t>
            </a:r>
            <a:r>
              <a:rPr lang="el-GR" sz="2000" b="1" dirty="0" smtClean="0"/>
              <a:t>+2.000</a:t>
            </a:r>
            <a:r>
              <a:rPr lang="el-GR" sz="2000" b="1" dirty="0"/>
              <a:t>		       </a:t>
            </a:r>
            <a:r>
              <a:rPr lang="el-GR" sz="2000" b="1" dirty="0" smtClean="0"/>
              <a:t>        Καταθέσεις </a:t>
            </a:r>
            <a:r>
              <a:rPr lang="el-GR" sz="2000" b="1" dirty="0"/>
              <a:t>Όψεως</a:t>
            </a:r>
            <a:r>
              <a:rPr lang="en-US" sz="2000" b="1" dirty="0"/>
              <a:t> </a:t>
            </a:r>
            <a:r>
              <a:rPr lang="el-GR" sz="2000" b="1" dirty="0" smtClean="0"/>
              <a:t>+2.000</a:t>
            </a:r>
            <a:endParaRPr lang="el-GR" sz="2000" b="1" dirty="0"/>
          </a:p>
          <a:p>
            <a:pPr marL="990600" lvl="1" indent="-533400">
              <a:lnSpc>
                <a:spcPct val="90000"/>
              </a:lnSpc>
              <a:buClr>
                <a:srgbClr val="FF0000"/>
              </a:buClr>
              <a:buFont typeface="Wingdings" pitchFamily="2" charset="2"/>
              <a:buNone/>
            </a:pPr>
            <a:endParaRPr lang="el-GR" sz="500" b="1" dirty="0"/>
          </a:p>
          <a:p>
            <a:pPr marL="609600" indent="-609600" algn="just">
              <a:lnSpc>
                <a:spcPct val="90000"/>
              </a:lnSpc>
              <a:buClr>
                <a:srgbClr val="FF0000"/>
              </a:buClr>
              <a:buFont typeface="Wingdings" pitchFamily="2" charset="2"/>
              <a:buChar char="q"/>
            </a:pPr>
            <a:r>
              <a:rPr lang="el-GR" sz="2000" b="1" dirty="0"/>
              <a:t>Ο Β έχει λογαριασμό όψεως στην Τράπεζα </a:t>
            </a:r>
            <a:r>
              <a:rPr lang="el-GR" sz="2000" b="1" dirty="0" smtClean="0"/>
              <a:t>ΖΗΤΑ </a:t>
            </a:r>
            <a:r>
              <a:rPr lang="el-GR" sz="2000" b="1" dirty="0"/>
              <a:t>και </a:t>
            </a:r>
            <a:r>
              <a:rPr lang="el-GR" sz="2000" b="1" dirty="0" smtClean="0"/>
              <a:t>δίνει </a:t>
            </a:r>
            <a:r>
              <a:rPr lang="el-GR" sz="2000" b="1" dirty="0"/>
              <a:t>μια προσωπική </a:t>
            </a:r>
            <a:r>
              <a:rPr lang="el-GR" sz="2000" b="1" dirty="0" smtClean="0"/>
              <a:t>επιταγή </a:t>
            </a:r>
            <a:r>
              <a:rPr lang="el-GR" sz="2000" b="1" dirty="0"/>
              <a:t>€1.000 στον Α που την καταθέτει </a:t>
            </a:r>
            <a:r>
              <a:rPr lang="el-GR" sz="2000" b="1" dirty="0" smtClean="0"/>
              <a:t> προς είσπραξη στην ΔΕΛΤΑ στο λογαριασμό όψεως που τηρεί εκεί. </a:t>
            </a:r>
          </a:p>
          <a:p>
            <a:pPr marL="609600" indent="-609600" algn="just">
              <a:lnSpc>
                <a:spcPct val="90000"/>
              </a:lnSpc>
              <a:buClr>
                <a:srgbClr val="FF0000"/>
              </a:buClr>
              <a:buFont typeface="Wingdings" pitchFamily="2" charset="2"/>
              <a:buChar char="q"/>
            </a:pPr>
            <a:r>
              <a:rPr lang="el-GR" sz="2000" b="1" dirty="0" smtClean="0"/>
              <a:t>Αρχικά </a:t>
            </a:r>
            <a:r>
              <a:rPr lang="el-GR" sz="2000" b="1" dirty="0"/>
              <a:t>έχουμε:</a:t>
            </a:r>
          </a:p>
          <a:p>
            <a:pPr marL="609600" indent="-609600">
              <a:lnSpc>
                <a:spcPct val="90000"/>
              </a:lnSpc>
              <a:buFont typeface="Wingdings" pitchFamily="2" charset="2"/>
              <a:buChar char="v"/>
            </a:pPr>
            <a:r>
              <a:rPr lang="el-GR" sz="2400" b="1" u="sng" dirty="0"/>
              <a:t>Ενεργητικό                          </a:t>
            </a:r>
            <a:r>
              <a:rPr lang="el-GR" sz="2400" b="1" u="sng" dirty="0" smtClean="0"/>
              <a:t>ΔΕΛΤΑ                         </a:t>
            </a:r>
            <a:r>
              <a:rPr lang="el-GR" sz="2400" b="1" u="sng" dirty="0"/>
              <a:t>Παθητικό</a:t>
            </a:r>
            <a:r>
              <a:rPr lang="el-GR" sz="2000" b="1" dirty="0"/>
              <a:t>  </a:t>
            </a:r>
          </a:p>
          <a:p>
            <a:pPr marL="990600" lvl="1" indent="-533400">
              <a:lnSpc>
                <a:spcPct val="90000"/>
              </a:lnSpc>
              <a:buClr>
                <a:srgbClr val="FF0000"/>
              </a:buClr>
              <a:buNone/>
            </a:pPr>
            <a:r>
              <a:rPr lang="el-GR" sz="2000" b="1" dirty="0" smtClean="0"/>
              <a:t>Διαθέσιμα</a:t>
            </a:r>
            <a:r>
              <a:rPr lang="en-US" sz="2000" b="1" dirty="0" smtClean="0"/>
              <a:t> </a:t>
            </a:r>
            <a:r>
              <a:rPr lang="el-GR" sz="2000" b="1" dirty="0" smtClean="0"/>
              <a:t> + 2.000		 Καταθέσεις Όψεως</a:t>
            </a:r>
            <a:r>
              <a:rPr lang="en-US" sz="2000" b="1" dirty="0" smtClean="0"/>
              <a:t> </a:t>
            </a:r>
            <a:r>
              <a:rPr lang="el-GR" sz="2000" b="1" dirty="0" smtClean="0"/>
              <a:t>		     + 2.000</a:t>
            </a:r>
          </a:p>
          <a:p>
            <a:pPr marL="990600" lvl="1" indent="-533400">
              <a:lnSpc>
                <a:spcPct val="90000"/>
              </a:lnSpc>
              <a:buClr>
                <a:srgbClr val="FF0000"/>
              </a:buClr>
              <a:buNone/>
            </a:pPr>
            <a:r>
              <a:rPr lang="el-GR" sz="2000" b="1" dirty="0" smtClean="0"/>
              <a:t>Διαθέσιμα  + 1.000		 Δεσμευμένες Καταθέσεις όψεως + 1.000</a:t>
            </a:r>
          </a:p>
          <a:p>
            <a:pPr marL="990600" lvl="1" indent="-533400">
              <a:lnSpc>
                <a:spcPct val="90000"/>
              </a:lnSpc>
              <a:buClr>
                <a:srgbClr val="FF0000"/>
              </a:buClr>
              <a:buNone/>
            </a:pPr>
            <a:r>
              <a:rPr lang="el-GR" sz="2000" b="1" dirty="0" smtClean="0"/>
              <a:t>(προς είσπραξη) 	</a:t>
            </a:r>
          </a:p>
        </p:txBody>
      </p:sp>
      <p:sp>
        <p:nvSpPr>
          <p:cNvPr id="11268" name="Line 4"/>
          <p:cNvSpPr>
            <a:spLocks noChangeShapeType="1"/>
          </p:cNvSpPr>
          <p:nvPr/>
        </p:nvSpPr>
        <p:spPr bwMode="auto">
          <a:xfrm>
            <a:off x="533400" y="2819400"/>
            <a:ext cx="0" cy="0"/>
          </a:xfrm>
          <a:prstGeom prst="line">
            <a:avLst/>
          </a:prstGeom>
          <a:noFill/>
          <a:ln w="9525">
            <a:solidFill>
              <a:schemeClr val="tx1"/>
            </a:solidFill>
            <a:round/>
            <a:headEnd/>
            <a:tailEnd/>
          </a:ln>
          <a:effectLst/>
        </p:spPr>
        <p:txBody>
          <a:bodyPr/>
          <a:lstStyle/>
          <a:p>
            <a:endParaRPr lang="el-GR" dirty="0"/>
          </a:p>
        </p:txBody>
      </p:sp>
      <p:sp>
        <p:nvSpPr>
          <p:cNvPr id="11269" name="Line 5"/>
          <p:cNvSpPr>
            <a:spLocks noChangeShapeType="1"/>
          </p:cNvSpPr>
          <p:nvPr/>
        </p:nvSpPr>
        <p:spPr bwMode="auto">
          <a:xfrm>
            <a:off x="0" y="2667000"/>
            <a:ext cx="0" cy="0"/>
          </a:xfrm>
          <a:prstGeom prst="line">
            <a:avLst/>
          </a:prstGeom>
          <a:noFill/>
          <a:ln w="9525">
            <a:solidFill>
              <a:schemeClr val="tx1"/>
            </a:solidFill>
            <a:round/>
            <a:headEnd/>
            <a:tailEnd/>
          </a:ln>
          <a:effectLst/>
        </p:spPr>
        <p:txBody>
          <a:bodyPr/>
          <a:lstStyle/>
          <a:p>
            <a:endParaRPr lang="el-GR" dirty="0"/>
          </a:p>
        </p:txBody>
      </p:sp>
      <p:sp>
        <p:nvSpPr>
          <p:cNvPr id="11270" name="Line 6"/>
          <p:cNvSpPr>
            <a:spLocks noChangeShapeType="1"/>
          </p:cNvSpPr>
          <p:nvPr/>
        </p:nvSpPr>
        <p:spPr bwMode="auto">
          <a:xfrm>
            <a:off x="4191000" y="2667000"/>
            <a:ext cx="0" cy="0"/>
          </a:xfrm>
          <a:prstGeom prst="line">
            <a:avLst/>
          </a:prstGeom>
          <a:noFill/>
          <a:ln w="9525">
            <a:solidFill>
              <a:schemeClr val="tx1"/>
            </a:solidFill>
            <a:round/>
            <a:headEnd/>
            <a:tailEnd/>
          </a:ln>
          <a:effectLst/>
        </p:spPr>
        <p:txBody>
          <a:bodyPr/>
          <a:lstStyle/>
          <a:p>
            <a:endParaRPr lang="el-GR" dirty="0"/>
          </a:p>
        </p:txBody>
      </p:sp>
      <p:sp>
        <p:nvSpPr>
          <p:cNvPr id="11282" name="Line 18"/>
          <p:cNvSpPr>
            <a:spLocks noChangeShapeType="1"/>
          </p:cNvSpPr>
          <p:nvPr/>
        </p:nvSpPr>
        <p:spPr bwMode="auto">
          <a:xfrm>
            <a:off x="1066800" y="1752600"/>
            <a:ext cx="0" cy="0"/>
          </a:xfrm>
          <a:prstGeom prst="line">
            <a:avLst/>
          </a:prstGeom>
          <a:noFill/>
          <a:ln w="9525">
            <a:solidFill>
              <a:schemeClr val="tx1"/>
            </a:solidFill>
            <a:round/>
            <a:headEnd/>
            <a:tailEnd/>
          </a:ln>
          <a:effectLst/>
        </p:spPr>
        <p:txBody>
          <a:bodyPr/>
          <a:lstStyle/>
          <a:p>
            <a:endParaRPr lang="el-GR" dirty="0"/>
          </a:p>
        </p:txBody>
      </p:sp>
      <p:sp>
        <p:nvSpPr>
          <p:cNvPr id="11290" name="Line 26"/>
          <p:cNvSpPr>
            <a:spLocks noChangeShapeType="1"/>
          </p:cNvSpPr>
          <p:nvPr/>
        </p:nvSpPr>
        <p:spPr bwMode="auto">
          <a:xfrm>
            <a:off x="4724400" y="4724400"/>
            <a:ext cx="0" cy="0"/>
          </a:xfrm>
          <a:prstGeom prst="line">
            <a:avLst/>
          </a:prstGeom>
          <a:noFill/>
          <a:ln w="9525">
            <a:solidFill>
              <a:schemeClr val="tx1"/>
            </a:solidFill>
            <a:round/>
            <a:headEnd/>
            <a:tailEnd/>
          </a:ln>
          <a:effectLst/>
        </p:spPr>
        <p:txBody>
          <a:bodyPr/>
          <a:lstStyle/>
          <a:p>
            <a:endParaRPr lang="el-GR" dirty="0"/>
          </a:p>
        </p:txBody>
      </p:sp>
      <p:sp>
        <p:nvSpPr>
          <p:cNvPr id="11292" name="Line 28"/>
          <p:cNvSpPr>
            <a:spLocks noChangeShapeType="1"/>
          </p:cNvSpPr>
          <p:nvPr/>
        </p:nvSpPr>
        <p:spPr bwMode="auto">
          <a:xfrm>
            <a:off x="4724400" y="6019800"/>
            <a:ext cx="0" cy="0"/>
          </a:xfrm>
          <a:prstGeom prst="line">
            <a:avLst/>
          </a:prstGeom>
          <a:noFill/>
          <a:ln w="9525">
            <a:solidFill>
              <a:schemeClr val="tx1"/>
            </a:solidFill>
            <a:round/>
            <a:headEnd/>
            <a:tailEnd/>
          </a:ln>
          <a:effectLst/>
        </p:spPr>
        <p:txBody>
          <a:bodyPr/>
          <a:lstStyle/>
          <a:p>
            <a:endParaRPr lang="el-GR" dirty="0"/>
          </a:p>
        </p:txBody>
      </p:sp>
      <p:sp>
        <p:nvSpPr>
          <p:cNvPr id="11293" name="Line 29"/>
          <p:cNvSpPr>
            <a:spLocks noChangeShapeType="1"/>
          </p:cNvSpPr>
          <p:nvPr/>
        </p:nvSpPr>
        <p:spPr bwMode="auto">
          <a:xfrm>
            <a:off x="4724400" y="5943600"/>
            <a:ext cx="0" cy="0"/>
          </a:xfrm>
          <a:prstGeom prst="line">
            <a:avLst/>
          </a:prstGeom>
          <a:noFill/>
          <a:ln w="9525">
            <a:solidFill>
              <a:schemeClr val="tx1"/>
            </a:solidFill>
            <a:round/>
            <a:headEnd/>
            <a:tailEnd/>
          </a:ln>
          <a:effectLst/>
        </p:spPr>
        <p:txBody>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left)">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ipe(left)">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Effect transition="in" filter="wipe(left)">
                                      <p:cBhvr>
                                        <p:cTn id="22" dur="500"/>
                                        <p:tgtEl>
                                          <p:spTgt spid="112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Effect transition="in" filter="wipe(left)">
                                      <p:cBhvr>
                                        <p:cTn id="27" dur="500"/>
                                        <p:tgtEl>
                                          <p:spTgt spid="1126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wipe(left)">
                                      <p:cBhvr>
                                        <p:cTn id="32" dur="500"/>
                                        <p:tgtEl>
                                          <p:spTgt spid="1126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267">
                                            <p:txEl>
                                              <p:pRg st="7" end="7"/>
                                            </p:txEl>
                                          </p:spTgt>
                                        </p:tgtEl>
                                        <p:attrNameLst>
                                          <p:attrName>style.visibility</p:attrName>
                                        </p:attrNameLst>
                                      </p:cBhvr>
                                      <p:to>
                                        <p:strVal val="visible"/>
                                      </p:to>
                                    </p:set>
                                    <p:animEffect transition="in" filter="wipe(left)">
                                      <p:cBhvr>
                                        <p:cTn id="37" dur="500"/>
                                        <p:tgtEl>
                                          <p:spTgt spid="1126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267">
                                            <p:txEl>
                                              <p:pRg st="8" end="8"/>
                                            </p:txEl>
                                          </p:spTgt>
                                        </p:tgtEl>
                                        <p:attrNameLst>
                                          <p:attrName>style.visibility</p:attrName>
                                        </p:attrNameLst>
                                      </p:cBhvr>
                                      <p:to>
                                        <p:strVal val="visible"/>
                                      </p:to>
                                    </p:set>
                                    <p:animEffect transition="in" filter="wipe(left)">
                                      <p:cBhvr>
                                        <p:cTn id="42" dur="500"/>
                                        <p:tgtEl>
                                          <p:spTgt spid="1126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267">
                                            <p:txEl>
                                              <p:pRg st="9" end="9"/>
                                            </p:txEl>
                                          </p:spTgt>
                                        </p:tgtEl>
                                        <p:attrNameLst>
                                          <p:attrName>style.visibility</p:attrName>
                                        </p:attrNameLst>
                                      </p:cBhvr>
                                      <p:to>
                                        <p:strVal val="visible"/>
                                      </p:to>
                                    </p:set>
                                    <p:animEffect transition="in" filter="wipe(left)">
                                      <p:cBhvr>
                                        <p:cTn id="47" dur="5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1143000"/>
          </a:xfrm>
        </p:spPr>
        <p:txBody>
          <a:bodyPr/>
          <a:lstStyle/>
          <a:p>
            <a:r>
              <a:rPr lang="el-GR" sz="3600" b="1" dirty="0" smtClean="0">
                <a:solidFill>
                  <a:srgbClr val="0000FF"/>
                </a:solidFill>
              </a:rPr>
              <a:t>Βασική Λειτουργία μιας Τράπεζας (2)</a:t>
            </a:r>
            <a:endParaRPr lang="el-GR" sz="3600" dirty="0">
              <a:solidFill>
                <a:srgbClr val="0000FF"/>
              </a:solidFill>
            </a:endParaRPr>
          </a:p>
        </p:txBody>
      </p:sp>
      <p:sp>
        <p:nvSpPr>
          <p:cNvPr id="3" name="2 - Θέση περιεχομένου"/>
          <p:cNvSpPr>
            <a:spLocks noGrp="1"/>
          </p:cNvSpPr>
          <p:nvPr>
            <p:ph idx="1"/>
          </p:nvPr>
        </p:nvSpPr>
        <p:spPr>
          <a:xfrm>
            <a:off x="0" y="1600200"/>
            <a:ext cx="9144000" cy="4997151"/>
          </a:xfrm>
        </p:spPr>
        <p:txBody>
          <a:bodyPr/>
          <a:lstStyle/>
          <a:p>
            <a:pPr marL="609600" indent="-609600">
              <a:lnSpc>
                <a:spcPct val="90000"/>
              </a:lnSpc>
              <a:buClr>
                <a:srgbClr val="FF0000"/>
              </a:buClr>
              <a:buFont typeface="Wingdings" pitchFamily="2" charset="2"/>
              <a:buChar char="q"/>
            </a:pPr>
            <a:r>
              <a:rPr lang="el-GR" sz="2000" b="1" dirty="0" smtClean="0"/>
              <a:t>Αργότερα </a:t>
            </a:r>
            <a:r>
              <a:rPr lang="el-GR" sz="2000" b="1" u="sng" dirty="0" smtClean="0"/>
              <a:t>μετά</a:t>
            </a:r>
            <a:r>
              <a:rPr lang="el-GR" sz="2000" b="1" dirty="0" smtClean="0"/>
              <a:t> την εκκαθάριση της επιταγής δίχως έξοδα έχουμε:</a:t>
            </a:r>
            <a:endParaRPr lang="el-GR" sz="2400" b="1" dirty="0" smtClean="0"/>
          </a:p>
          <a:p>
            <a:pPr marL="609600" indent="-609600">
              <a:lnSpc>
                <a:spcPct val="90000"/>
              </a:lnSpc>
              <a:buFont typeface="Wingdings" pitchFamily="2" charset="2"/>
              <a:buChar char="v"/>
            </a:pPr>
            <a:r>
              <a:rPr lang="el-GR" sz="2400" b="1" u="sng" dirty="0" smtClean="0"/>
              <a:t>Ενεργητικό                        ΔΕΛΤΑ                           Παθητικό</a:t>
            </a:r>
            <a:endParaRPr lang="el-GR" sz="2000" b="1" dirty="0" smtClean="0"/>
          </a:p>
          <a:p>
            <a:pPr marL="609600" indent="-609600">
              <a:lnSpc>
                <a:spcPct val="90000"/>
              </a:lnSpc>
              <a:buNone/>
            </a:pPr>
            <a:r>
              <a:rPr lang="el-GR" sz="2000" b="1" dirty="0" smtClean="0"/>
              <a:t>Διαθέσιμα 3.000 (1.000+2.000)	        Καταθέσεις Όψεως 3.000 (1.000 +2.000)</a:t>
            </a:r>
          </a:p>
          <a:p>
            <a:pPr marL="990600" lvl="1" indent="-533400">
              <a:lnSpc>
                <a:spcPct val="90000"/>
              </a:lnSpc>
              <a:buClr>
                <a:srgbClr val="FF0000"/>
              </a:buClr>
              <a:buFont typeface="Wingdings" pitchFamily="2" charset="2"/>
              <a:buNone/>
            </a:pPr>
            <a:endParaRPr lang="el-GR" sz="2000" b="1" dirty="0" smtClean="0"/>
          </a:p>
          <a:p>
            <a:pPr marL="990600" lvl="1" indent="-533400">
              <a:lnSpc>
                <a:spcPct val="90000"/>
              </a:lnSpc>
              <a:buClr>
                <a:srgbClr val="FF0000"/>
              </a:buClr>
              <a:buFont typeface="Wingdings" pitchFamily="2" charset="2"/>
              <a:buNone/>
            </a:pPr>
            <a:endParaRPr lang="el-GR" sz="2000" b="1" dirty="0" smtClean="0"/>
          </a:p>
          <a:p>
            <a:pPr marL="990600" lvl="1" indent="-533400">
              <a:lnSpc>
                <a:spcPct val="90000"/>
              </a:lnSpc>
              <a:buClr>
                <a:srgbClr val="FF0000"/>
              </a:buClr>
              <a:buFont typeface="Wingdings" pitchFamily="2" charset="2"/>
              <a:buNone/>
            </a:pPr>
            <a:endParaRPr lang="el-GR" sz="600" b="1" dirty="0" smtClean="0"/>
          </a:p>
          <a:p>
            <a:pPr marL="609600" indent="-609600">
              <a:lnSpc>
                <a:spcPct val="90000"/>
              </a:lnSpc>
              <a:buFont typeface="Wingdings" pitchFamily="2" charset="2"/>
              <a:buChar char="v"/>
            </a:pPr>
            <a:r>
              <a:rPr lang="el-GR" sz="2400" b="1" u="sng" dirty="0" smtClean="0"/>
              <a:t>Ενεργητικό                         ΖΗΤΑ                            Παθητικό</a:t>
            </a:r>
            <a:r>
              <a:rPr lang="el-GR" sz="2000" b="1" dirty="0" smtClean="0"/>
              <a:t>  </a:t>
            </a:r>
          </a:p>
          <a:p>
            <a:pPr marL="990600" lvl="1" indent="-533400">
              <a:lnSpc>
                <a:spcPct val="90000"/>
              </a:lnSpc>
              <a:buClr>
                <a:srgbClr val="FF0000"/>
              </a:buClr>
              <a:buFont typeface="Wingdings" pitchFamily="2" charset="2"/>
              <a:buNone/>
            </a:pPr>
            <a:r>
              <a:rPr lang="el-GR" sz="2000" b="1" dirty="0" smtClean="0"/>
              <a:t>  Διαθέσιμα           -1.000                          Καταθέσεις Όψεως -1.000 </a:t>
            </a:r>
          </a:p>
          <a:p>
            <a:pPr marL="990600" lvl="1" indent="-533400">
              <a:lnSpc>
                <a:spcPct val="90000"/>
              </a:lnSpc>
              <a:buClr>
                <a:srgbClr val="FF0000"/>
              </a:buClr>
              <a:buFont typeface="Wingdings" pitchFamily="2" charset="2"/>
              <a:buNone/>
            </a:pPr>
            <a:endParaRPr lang="el-GR" sz="2000" b="1" dirty="0" smtClean="0"/>
          </a:p>
          <a:p>
            <a:pPr marL="990600" lvl="1" indent="-533400">
              <a:lnSpc>
                <a:spcPct val="90000"/>
              </a:lnSpc>
              <a:buClr>
                <a:srgbClr val="FF0000"/>
              </a:buClr>
              <a:buFont typeface="Wingdings" pitchFamily="2" charset="2"/>
              <a:buNone/>
            </a:pPr>
            <a:r>
              <a:rPr lang="el-GR" sz="500" b="1" dirty="0" smtClean="0"/>
              <a:t> </a:t>
            </a:r>
          </a:p>
          <a:p>
            <a:pPr marL="609600" indent="-609600">
              <a:lnSpc>
                <a:spcPct val="90000"/>
              </a:lnSpc>
              <a:buClr>
                <a:srgbClr val="FF0000"/>
              </a:buClr>
              <a:buFont typeface="Wingdings" pitchFamily="2" charset="2"/>
              <a:buChar char="q"/>
            </a:pPr>
            <a:r>
              <a:rPr lang="el-GR" sz="2000" b="1" dirty="0" smtClean="0">
                <a:sym typeface="Wingdings" pitchFamily="2" charset="2"/>
              </a:rPr>
              <a:t>Συμπέρασμα: Όταν η τράπεζα κερδίζει (χάνει) καταθέσεις κερδίζει (χάνει) ίσο ποσό αποθεματικών </a:t>
            </a:r>
          </a:p>
          <a:p>
            <a:endParaRPr lang="el-G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533400"/>
          </a:xfrm>
        </p:spPr>
        <p:txBody>
          <a:bodyPr>
            <a:normAutofit fontScale="90000"/>
          </a:bodyPr>
          <a:lstStyle/>
          <a:p>
            <a:r>
              <a:rPr lang="el-GR" sz="3600" b="1" dirty="0">
                <a:solidFill>
                  <a:srgbClr val="0000FF"/>
                </a:solidFill>
              </a:rPr>
              <a:t>Βασική Λειτουργία μιας </a:t>
            </a:r>
            <a:r>
              <a:rPr lang="el-GR" sz="3600" b="1" dirty="0" smtClean="0">
                <a:solidFill>
                  <a:srgbClr val="0000FF"/>
                </a:solidFill>
              </a:rPr>
              <a:t>Τράπεζας</a:t>
            </a:r>
            <a:r>
              <a:rPr lang="en-US" sz="3600" b="1" dirty="0" smtClean="0">
                <a:solidFill>
                  <a:srgbClr val="0000FF"/>
                </a:solidFill>
              </a:rPr>
              <a:t> (3)</a:t>
            </a:r>
            <a:endParaRPr lang="el-GR" sz="3600" b="1" dirty="0">
              <a:solidFill>
                <a:srgbClr val="0000FF"/>
              </a:solidFill>
            </a:endParaRPr>
          </a:p>
        </p:txBody>
      </p:sp>
      <p:sp>
        <p:nvSpPr>
          <p:cNvPr id="12291" name="Rectangle 3"/>
          <p:cNvSpPr>
            <a:spLocks noGrp="1" noChangeArrowheads="1"/>
          </p:cNvSpPr>
          <p:nvPr>
            <p:ph type="body" idx="1"/>
          </p:nvPr>
        </p:nvSpPr>
        <p:spPr>
          <a:xfrm>
            <a:off x="0" y="762000"/>
            <a:ext cx="9144000" cy="6096000"/>
          </a:xfrm>
        </p:spPr>
        <p:txBody>
          <a:bodyPr/>
          <a:lstStyle/>
          <a:p>
            <a:pPr marL="609600" indent="-609600">
              <a:buClr>
                <a:srgbClr val="FF0000"/>
              </a:buClr>
              <a:buFont typeface="Wingdings" pitchFamily="2" charset="2"/>
              <a:buChar char="q"/>
            </a:pPr>
            <a:r>
              <a:rPr lang="el-GR" sz="2400" b="1" dirty="0"/>
              <a:t>Παράδειγμα: </a:t>
            </a:r>
            <a:r>
              <a:rPr lang="el-GR" sz="2000" b="1" dirty="0"/>
              <a:t>ο Α καταθέτει </a:t>
            </a:r>
            <a:r>
              <a:rPr lang="el-GR" sz="2000" b="1" dirty="0" smtClean="0"/>
              <a:t>€2.000 </a:t>
            </a:r>
            <a:r>
              <a:rPr lang="el-GR" sz="2000" b="1" dirty="0"/>
              <a:t>μετρητά στην τράπεζα </a:t>
            </a:r>
            <a:r>
              <a:rPr lang="el-GR" sz="2000" b="1" dirty="0" smtClean="0"/>
              <a:t>ΔΕΛΤΑ</a:t>
            </a:r>
            <a:r>
              <a:rPr lang="el-GR" sz="2000" b="1" dirty="0"/>
              <a:t>: </a:t>
            </a:r>
          </a:p>
          <a:p>
            <a:pPr marL="609600" indent="-609600">
              <a:buFont typeface="Wingdings" pitchFamily="2" charset="2"/>
              <a:buChar char="v"/>
            </a:pPr>
            <a:r>
              <a:rPr lang="el-GR" sz="2400" b="1" dirty="0"/>
              <a:t>    </a:t>
            </a:r>
            <a:r>
              <a:rPr lang="el-GR" sz="2400" b="1" u="sng" dirty="0"/>
              <a:t>Ενεργητικό  </a:t>
            </a:r>
            <a:r>
              <a:rPr lang="el-GR" sz="2400" b="1" u="sng" dirty="0" smtClean="0"/>
              <a:t>          ΔΕΛΤΑ                                   Παθητικό</a:t>
            </a:r>
            <a:r>
              <a:rPr lang="el-GR" sz="2000" b="1" dirty="0" smtClean="0"/>
              <a:t>  </a:t>
            </a:r>
            <a:endParaRPr lang="el-GR" sz="2000" b="1" dirty="0"/>
          </a:p>
          <a:p>
            <a:pPr marL="990600" lvl="1" indent="-533400">
              <a:buClr>
                <a:srgbClr val="FF0000"/>
              </a:buClr>
              <a:buFont typeface="Wingdings" pitchFamily="2" charset="2"/>
              <a:buNone/>
            </a:pPr>
            <a:r>
              <a:rPr lang="el-GR" sz="2000" b="1" dirty="0"/>
              <a:t>       Διαθέσιμα</a:t>
            </a:r>
            <a:r>
              <a:rPr lang="en-US" sz="2000" b="1" dirty="0"/>
              <a:t> </a:t>
            </a:r>
            <a:r>
              <a:rPr lang="el-GR" sz="2000" b="1" dirty="0"/>
              <a:t>(Δ</a:t>
            </a:r>
            <a:r>
              <a:rPr lang="en-US" sz="2000" b="1" dirty="0"/>
              <a:t>R</a:t>
            </a:r>
            <a:r>
              <a:rPr lang="el-GR" sz="2000" b="1" dirty="0"/>
              <a:t> = ) </a:t>
            </a:r>
            <a:r>
              <a:rPr lang="el-GR" sz="2000" b="1" dirty="0" smtClean="0"/>
              <a:t>+</a:t>
            </a:r>
            <a:r>
              <a:rPr lang="en-US" sz="2000" b="1" dirty="0" smtClean="0"/>
              <a:t> </a:t>
            </a:r>
            <a:r>
              <a:rPr lang="el-GR" sz="2000" b="1" dirty="0" smtClean="0"/>
              <a:t>2.000</a:t>
            </a:r>
            <a:r>
              <a:rPr lang="el-GR" sz="2000" b="1" dirty="0"/>
              <a:t>	</a:t>
            </a:r>
            <a:r>
              <a:rPr lang="el-GR" sz="2000" b="1" dirty="0" smtClean="0"/>
              <a:t>Καταθέσεις </a:t>
            </a:r>
            <a:r>
              <a:rPr lang="el-GR" sz="2000" b="1" dirty="0"/>
              <a:t>Όψεως (Δ</a:t>
            </a:r>
            <a:r>
              <a:rPr lang="en-US" sz="2000" b="1" dirty="0"/>
              <a:t>D</a:t>
            </a:r>
            <a:r>
              <a:rPr lang="el-GR" sz="2000" b="1" dirty="0"/>
              <a:t>=</a:t>
            </a:r>
            <a:r>
              <a:rPr lang="en-US" sz="2000" b="1" dirty="0"/>
              <a:t>)</a:t>
            </a:r>
            <a:r>
              <a:rPr lang="el-GR" sz="2000" b="1" dirty="0"/>
              <a:t> </a:t>
            </a:r>
            <a:r>
              <a:rPr lang="el-GR" sz="2000" b="1" dirty="0" smtClean="0"/>
              <a:t>+</a:t>
            </a:r>
            <a:r>
              <a:rPr lang="en-US" sz="2000" b="1" dirty="0" smtClean="0"/>
              <a:t> </a:t>
            </a:r>
            <a:r>
              <a:rPr lang="el-GR" sz="2000" b="1" dirty="0" smtClean="0"/>
              <a:t>2.000</a:t>
            </a:r>
            <a:endParaRPr lang="el-GR" sz="2000" b="1" dirty="0"/>
          </a:p>
          <a:p>
            <a:pPr marL="990600" lvl="1" indent="-533400">
              <a:buClr>
                <a:srgbClr val="FF0000"/>
              </a:buClr>
              <a:buFont typeface="Wingdings" pitchFamily="2" charset="2"/>
              <a:buNone/>
            </a:pPr>
            <a:endParaRPr lang="el-GR" sz="500" b="1" dirty="0"/>
          </a:p>
          <a:p>
            <a:pPr marL="609600" indent="-609600" algn="just">
              <a:buClr>
                <a:schemeClr val="accent2"/>
              </a:buClr>
              <a:buFont typeface="Wingdings" pitchFamily="2" charset="2"/>
              <a:buChar char="§"/>
            </a:pPr>
            <a:r>
              <a:rPr lang="el-GR" sz="2000" b="1" dirty="0">
                <a:sym typeface="Wingdings" pitchFamily="2" charset="2"/>
              </a:rPr>
              <a:t>Ας υποθέσουμε ότι οι τράπεζες υποχρεούνται να διατηρούν υπό μορφή διαθεσίμων το 10% </a:t>
            </a:r>
            <a:r>
              <a:rPr lang="en-US" sz="2000" b="1" dirty="0" smtClean="0">
                <a:sym typeface="Wingdings" pitchFamily="2" charset="2"/>
              </a:rPr>
              <a:t>r</a:t>
            </a:r>
            <a:r>
              <a:rPr lang="en-US" sz="1200" b="1" dirty="0" smtClean="0">
                <a:sym typeface="Wingdings" pitchFamily="2" charset="2"/>
              </a:rPr>
              <a:t>d</a:t>
            </a:r>
            <a:r>
              <a:rPr lang="el-GR" sz="2000" b="1" dirty="0" smtClean="0">
                <a:sym typeface="Wingdings" pitchFamily="2" charset="2"/>
              </a:rPr>
              <a:t> </a:t>
            </a:r>
            <a:r>
              <a:rPr lang="el-GR" sz="2000" b="1" dirty="0">
                <a:sym typeface="Wingdings" pitchFamily="2" charset="2"/>
              </a:rPr>
              <a:t>των υποχρεώσεών τους σε καταθέσεις </a:t>
            </a:r>
            <a:r>
              <a:rPr lang="el-GR" sz="2000" b="1" dirty="0" smtClean="0">
                <a:sym typeface="Wingdings" pitchFamily="2" charset="2"/>
              </a:rPr>
              <a:t>όψεως. Μετά από μια κατάθεση θα έχουμε:</a:t>
            </a:r>
            <a:endParaRPr lang="en-US" sz="2000" b="1" dirty="0">
              <a:sym typeface="Wingdings" pitchFamily="2" charset="2"/>
            </a:endParaRPr>
          </a:p>
          <a:p>
            <a:pPr marL="609600" indent="-609600" algn="just">
              <a:buClr>
                <a:srgbClr val="FF0000"/>
              </a:buClr>
              <a:buFont typeface="Wingdings" pitchFamily="2" charset="2"/>
              <a:buChar char="§"/>
            </a:pPr>
            <a:r>
              <a:rPr lang="el-GR" sz="2000" b="1" dirty="0">
                <a:sym typeface="Wingdings" pitchFamily="2" charset="2"/>
              </a:rPr>
              <a:t>τα υποχρεωτικά διαθέσιμα (</a:t>
            </a:r>
            <a:r>
              <a:rPr lang="en-US" sz="2000" b="1" dirty="0">
                <a:sym typeface="Wingdings" pitchFamily="2" charset="2"/>
              </a:rPr>
              <a:t>RR)</a:t>
            </a:r>
            <a:r>
              <a:rPr lang="el-GR" sz="2000" b="1" dirty="0">
                <a:sym typeface="Wingdings" pitchFamily="2" charset="2"/>
              </a:rPr>
              <a:t> της τράπεζας</a:t>
            </a:r>
            <a:r>
              <a:rPr lang="en-US" sz="2000" b="1" dirty="0">
                <a:sym typeface="Wingdings" pitchFamily="2" charset="2"/>
              </a:rPr>
              <a:t> </a:t>
            </a:r>
            <a:r>
              <a:rPr lang="el-GR" sz="2000" b="1" dirty="0">
                <a:sym typeface="Wingdings" pitchFamily="2" charset="2"/>
              </a:rPr>
              <a:t>έχουν αυξηθεί κατά:               Δ</a:t>
            </a:r>
            <a:r>
              <a:rPr lang="en-US" sz="2000" b="1" dirty="0">
                <a:sym typeface="Wingdings" pitchFamily="2" charset="2"/>
              </a:rPr>
              <a:t>RR</a:t>
            </a:r>
            <a:r>
              <a:rPr lang="el-GR" sz="2000" b="1" dirty="0">
                <a:sym typeface="Wingdings" pitchFamily="2" charset="2"/>
              </a:rPr>
              <a:t>=  </a:t>
            </a:r>
            <a:r>
              <a:rPr lang="en-US" sz="2000" b="1" dirty="0">
                <a:sym typeface="Wingdings" pitchFamily="2" charset="2"/>
              </a:rPr>
              <a:t>r</a:t>
            </a:r>
            <a:r>
              <a:rPr lang="en-US" sz="1200" b="1" dirty="0">
                <a:sym typeface="Wingdings" pitchFamily="2" charset="2"/>
              </a:rPr>
              <a:t>d </a:t>
            </a:r>
            <a:r>
              <a:rPr lang="en-US" sz="2000" b="1" dirty="0">
                <a:sym typeface="Wingdings" pitchFamily="2" charset="2"/>
              </a:rPr>
              <a:t>x </a:t>
            </a:r>
            <a:r>
              <a:rPr lang="el-GR" sz="2000" b="1" dirty="0">
                <a:sym typeface="Wingdings" pitchFamily="2" charset="2"/>
              </a:rPr>
              <a:t>Δ</a:t>
            </a:r>
            <a:r>
              <a:rPr lang="en-US" sz="2000" b="1" dirty="0">
                <a:sym typeface="Wingdings" pitchFamily="2" charset="2"/>
              </a:rPr>
              <a:t>D</a:t>
            </a:r>
            <a:r>
              <a:rPr lang="el-GR" sz="2000" b="1" dirty="0">
                <a:sym typeface="Wingdings" pitchFamily="2" charset="2"/>
              </a:rPr>
              <a:t> </a:t>
            </a:r>
            <a:r>
              <a:rPr lang="en-US" sz="2000" b="1" dirty="0">
                <a:sym typeface="Wingdings" pitchFamily="2" charset="2"/>
              </a:rPr>
              <a:t>=</a:t>
            </a:r>
            <a:r>
              <a:rPr lang="el-GR" sz="2000" b="1" dirty="0">
                <a:sym typeface="Wingdings" pitchFamily="2" charset="2"/>
              </a:rPr>
              <a:t> </a:t>
            </a:r>
            <a:r>
              <a:rPr lang="en-US" sz="2000" b="1" dirty="0">
                <a:sym typeface="Wingdings" pitchFamily="2" charset="2"/>
              </a:rPr>
              <a:t>0,10</a:t>
            </a:r>
            <a:r>
              <a:rPr lang="el-GR" sz="2000" b="1" dirty="0">
                <a:sym typeface="Wingdings" pitchFamily="2" charset="2"/>
              </a:rPr>
              <a:t> </a:t>
            </a:r>
            <a:r>
              <a:rPr lang="en-US" sz="2000" b="1" dirty="0">
                <a:sym typeface="Wingdings" pitchFamily="2" charset="2"/>
              </a:rPr>
              <a:t>x</a:t>
            </a:r>
            <a:r>
              <a:rPr lang="el-GR" sz="2000" b="1" dirty="0">
                <a:sym typeface="Wingdings" pitchFamily="2" charset="2"/>
              </a:rPr>
              <a:t> </a:t>
            </a:r>
            <a:r>
              <a:rPr lang="el-GR" sz="2000" b="1" dirty="0" smtClean="0">
                <a:sym typeface="Wingdings" pitchFamily="2" charset="2"/>
              </a:rPr>
              <a:t>2</a:t>
            </a:r>
            <a:r>
              <a:rPr lang="en-US" sz="2000" b="1" dirty="0" smtClean="0">
                <a:sym typeface="Wingdings" pitchFamily="2" charset="2"/>
              </a:rPr>
              <a:t>.000</a:t>
            </a:r>
            <a:r>
              <a:rPr lang="el-GR" sz="2000" b="1" dirty="0" smtClean="0">
                <a:sym typeface="Wingdings" pitchFamily="2" charset="2"/>
              </a:rPr>
              <a:t> </a:t>
            </a:r>
            <a:r>
              <a:rPr lang="en-US" sz="2000" b="1" dirty="0">
                <a:sym typeface="Wingdings" pitchFamily="2" charset="2"/>
              </a:rPr>
              <a:t>= </a:t>
            </a:r>
            <a:r>
              <a:rPr lang="el-GR" sz="2000" b="1" dirty="0">
                <a:sym typeface="Wingdings" pitchFamily="2" charset="2"/>
              </a:rPr>
              <a:t> </a:t>
            </a:r>
            <a:r>
              <a:rPr lang="el-GR" sz="2000" b="1" dirty="0" smtClean="0">
                <a:sym typeface="Wingdings" pitchFamily="2" charset="2"/>
              </a:rPr>
              <a:t>€2</a:t>
            </a:r>
            <a:r>
              <a:rPr lang="en-US" sz="2000" b="1" dirty="0" smtClean="0">
                <a:sym typeface="Wingdings" pitchFamily="2" charset="2"/>
              </a:rPr>
              <a:t>00</a:t>
            </a:r>
            <a:endParaRPr lang="el-GR" sz="2000" b="1" dirty="0">
              <a:sym typeface="Wingdings" pitchFamily="2" charset="2"/>
            </a:endParaRPr>
          </a:p>
          <a:p>
            <a:pPr marL="609600" indent="-609600" algn="just">
              <a:buClr>
                <a:srgbClr val="FF0000"/>
              </a:buClr>
              <a:buFont typeface="Wingdings" pitchFamily="2" charset="2"/>
              <a:buChar char="§"/>
            </a:pPr>
            <a:r>
              <a:rPr lang="el-GR" sz="2000" b="1" dirty="0">
                <a:sym typeface="Wingdings" pitchFamily="2" charset="2"/>
              </a:rPr>
              <a:t>τα πλεονάζοντα διαθέσιμα </a:t>
            </a:r>
            <a:r>
              <a:rPr lang="en-US" sz="2000" b="1" dirty="0">
                <a:sym typeface="Wingdings" pitchFamily="2" charset="2"/>
              </a:rPr>
              <a:t>(ER) </a:t>
            </a:r>
            <a:r>
              <a:rPr lang="el-GR" sz="2000" b="1" dirty="0">
                <a:sym typeface="Wingdings" pitchFamily="2" charset="2"/>
              </a:rPr>
              <a:t>της τράπεζας έχουν αυξηθεί κατά:                         Δ</a:t>
            </a:r>
            <a:r>
              <a:rPr lang="en-US" sz="2000" b="1" dirty="0">
                <a:sym typeface="Wingdings" pitchFamily="2" charset="2"/>
              </a:rPr>
              <a:t>ER=</a:t>
            </a:r>
            <a:r>
              <a:rPr lang="el-GR" sz="2000" b="1" dirty="0">
                <a:sym typeface="Wingdings" pitchFamily="2" charset="2"/>
              </a:rPr>
              <a:t> Δ</a:t>
            </a:r>
            <a:r>
              <a:rPr lang="en-US" sz="2000" b="1" dirty="0">
                <a:sym typeface="Wingdings" pitchFamily="2" charset="2"/>
              </a:rPr>
              <a:t>R- </a:t>
            </a:r>
            <a:r>
              <a:rPr lang="el-GR" sz="2000" b="1" dirty="0">
                <a:sym typeface="Wingdings" pitchFamily="2" charset="2"/>
              </a:rPr>
              <a:t>Δ</a:t>
            </a:r>
            <a:r>
              <a:rPr lang="en-US" sz="2000" b="1" dirty="0" smtClean="0">
                <a:sym typeface="Wingdings" pitchFamily="2" charset="2"/>
              </a:rPr>
              <a:t>RR=</a:t>
            </a:r>
            <a:r>
              <a:rPr lang="el-GR" sz="2000" b="1" dirty="0" smtClean="0">
                <a:sym typeface="Wingdings" pitchFamily="2" charset="2"/>
              </a:rPr>
              <a:t>2</a:t>
            </a:r>
            <a:r>
              <a:rPr lang="en-US" sz="2000" b="1" dirty="0" smtClean="0">
                <a:sym typeface="Wingdings" pitchFamily="2" charset="2"/>
              </a:rPr>
              <a:t>.000-</a:t>
            </a:r>
            <a:r>
              <a:rPr lang="el-GR" sz="2000" b="1" dirty="0" smtClean="0">
                <a:sym typeface="Wingdings" pitchFamily="2" charset="2"/>
              </a:rPr>
              <a:t>2</a:t>
            </a:r>
            <a:r>
              <a:rPr lang="en-US" sz="2000" b="1" dirty="0" smtClean="0">
                <a:sym typeface="Wingdings" pitchFamily="2" charset="2"/>
              </a:rPr>
              <a:t>00</a:t>
            </a:r>
            <a:r>
              <a:rPr lang="en-US" sz="2000" b="1" dirty="0">
                <a:sym typeface="Wingdings" pitchFamily="2" charset="2"/>
              </a:rPr>
              <a:t>= </a:t>
            </a:r>
            <a:r>
              <a:rPr lang="el-GR" sz="2000" b="1" dirty="0">
                <a:sym typeface="Wingdings" pitchFamily="2" charset="2"/>
              </a:rPr>
              <a:t>€ </a:t>
            </a:r>
            <a:r>
              <a:rPr lang="el-GR" sz="2000" b="1" dirty="0" smtClean="0">
                <a:sym typeface="Wingdings" pitchFamily="2" charset="2"/>
              </a:rPr>
              <a:t>1.8</a:t>
            </a:r>
            <a:r>
              <a:rPr lang="en-US" sz="2000" b="1" dirty="0" smtClean="0">
                <a:sym typeface="Wingdings" pitchFamily="2" charset="2"/>
              </a:rPr>
              <a:t>00</a:t>
            </a:r>
            <a:r>
              <a:rPr lang="el-GR" sz="2000" b="1" dirty="0" smtClean="0">
                <a:sym typeface="Wingdings" pitchFamily="2" charset="2"/>
              </a:rPr>
              <a:t> τα οποία η </a:t>
            </a:r>
            <a:r>
              <a:rPr lang="el-GR" sz="2000" b="1" dirty="0">
                <a:sym typeface="Wingdings" pitchFamily="2" charset="2"/>
              </a:rPr>
              <a:t>τράπεζα </a:t>
            </a:r>
            <a:r>
              <a:rPr lang="el-GR" sz="2000" b="1" dirty="0" smtClean="0">
                <a:sym typeface="Wingdings" pitchFamily="2" charset="2"/>
              </a:rPr>
              <a:t>τα κάνει </a:t>
            </a:r>
            <a:r>
              <a:rPr lang="el-GR" sz="2000" b="1" dirty="0">
                <a:sym typeface="Wingdings" pitchFamily="2" charset="2"/>
              </a:rPr>
              <a:t>ένα </a:t>
            </a:r>
            <a:r>
              <a:rPr lang="el-GR" sz="2000" b="1" dirty="0" smtClean="0">
                <a:sym typeface="Wingdings" pitchFamily="2" charset="2"/>
              </a:rPr>
              <a:t>ισόποσο δάνειο </a:t>
            </a:r>
            <a:r>
              <a:rPr lang="el-GR" sz="2000" b="1" dirty="0">
                <a:sym typeface="Wingdings" pitchFamily="2" charset="2"/>
              </a:rPr>
              <a:t>€ </a:t>
            </a:r>
            <a:r>
              <a:rPr lang="el-GR" sz="2000" b="1" dirty="0" smtClean="0">
                <a:sym typeface="Wingdings" pitchFamily="2" charset="2"/>
              </a:rPr>
              <a:t>1.800</a:t>
            </a:r>
            <a:r>
              <a:rPr lang="el-GR" sz="2000" b="1" dirty="0">
                <a:sym typeface="Wingdings" pitchFamily="2" charset="2"/>
              </a:rPr>
              <a:t>: </a:t>
            </a:r>
          </a:p>
          <a:p>
            <a:pPr marL="609600" indent="-609600">
              <a:buClr>
                <a:schemeClr val="accent2"/>
              </a:buClr>
              <a:buFont typeface="Wingdings" pitchFamily="2" charset="2"/>
              <a:buChar char="v"/>
            </a:pPr>
            <a:r>
              <a:rPr lang="el-GR" sz="2400" b="1" u="sng" dirty="0"/>
              <a:t>Ενεργητικό    </a:t>
            </a:r>
            <a:r>
              <a:rPr lang="el-GR" sz="2400" b="1" u="sng" dirty="0" smtClean="0"/>
              <a:t>             ΔΕΛΤΑ                                  Παθητικό</a:t>
            </a:r>
            <a:r>
              <a:rPr lang="el-GR" sz="2000" b="1" u="sng" dirty="0" smtClean="0"/>
              <a:t>  </a:t>
            </a:r>
            <a:endParaRPr lang="el-GR" sz="2000" b="1" u="sng" dirty="0"/>
          </a:p>
          <a:p>
            <a:pPr marL="990600" lvl="1" indent="-533400">
              <a:buClr>
                <a:srgbClr val="FF0000"/>
              </a:buClr>
              <a:buFont typeface="Wingdings" pitchFamily="2" charset="2"/>
              <a:buNone/>
            </a:pPr>
            <a:r>
              <a:rPr lang="el-GR" sz="2000" b="1" dirty="0"/>
              <a:t>   Αποθεματικά</a:t>
            </a:r>
            <a:r>
              <a:rPr lang="en-US" sz="2000" b="1" dirty="0"/>
              <a:t> </a:t>
            </a:r>
            <a:r>
              <a:rPr lang="en-US" sz="2000" b="1" dirty="0" smtClean="0"/>
              <a:t>(</a:t>
            </a:r>
            <a:r>
              <a:rPr lang="el-GR" sz="2000" b="1" dirty="0" smtClean="0"/>
              <a:t>Δ</a:t>
            </a:r>
            <a:r>
              <a:rPr lang="en-US" sz="2000" b="1" dirty="0"/>
              <a:t>R</a:t>
            </a:r>
            <a:r>
              <a:rPr lang="el-GR" sz="2000" b="1" dirty="0"/>
              <a:t>=</a:t>
            </a:r>
            <a:r>
              <a:rPr lang="en-US" sz="2000" b="1" dirty="0"/>
              <a:t>)</a:t>
            </a:r>
            <a:r>
              <a:rPr lang="el-GR" sz="2000" b="1" dirty="0"/>
              <a:t> </a:t>
            </a:r>
            <a:r>
              <a:rPr lang="en-US" sz="2000" b="1" dirty="0" smtClean="0"/>
              <a:t> </a:t>
            </a:r>
            <a:r>
              <a:rPr lang="el-GR" sz="2000" b="1" dirty="0" smtClean="0"/>
              <a:t>+     200</a:t>
            </a:r>
            <a:r>
              <a:rPr lang="el-GR" sz="2000" b="1" dirty="0"/>
              <a:t>	</a:t>
            </a:r>
            <a:r>
              <a:rPr lang="el-GR" sz="2000" b="1" dirty="0" smtClean="0"/>
              <a:t> </a:t>
            </a:r>
            <a:r>
              <a:rPr lang="el-GR" sz="2000" b="1" dirty="0"/>
              <a:t>Καταθέσεις Όψεως</a:t>
            </a:r>
            <a:r>
              <a:rPr lang="en-US" sz="2000" b="1" dirty="0"/>
              <a:t> </a:t>
            </a:r>
            <a:r>
              <a:rPr lang="el-GR" sz="2000" b="1" dirty="0"/>
              <a:t>(Δ</a:t>
            </a:r>
            <a:r>
              <a:rPr lang="en-US" sz="2000" b="1" dirty="0"/>
              <a:t>D</a:t>
            </a:r>
            <a:r>
              <a:rPr lang="el-GR" sz="2000" b="1" dirty="0"/>
              <a:t>=</a:t>
            </a:r>
            <a:r>
              <a:rPr lang="en-US" sz="2000" b="1" dirty="0" smtClean="0"/>
              <a:t>)</a:t>
            </a:r>
            <a:r>
              <a:rPr lang="el-GR" sz="2000" b="1" dirty="0" smtClean="0"/>
              <a:t> +</a:t>
            </a:r>
            <a:r>
              <a:rPr lang="en-US" sz="2000" b="1" dirty="0" smtClean="0"/>
              <a:t> </a:t>
            </a:r>
            <a:r>
              <a:rPr lang="el-GR" sz="2000" b="1" dirty="0" smtClean="0"/>
              <a:t>2.000</a:t>
            </a:r>
            <a:endParaRPr lang="el-GR" sz="2000" b="1" dirty="0"/>
          </a:p>
          <a:p>
            <a:pPr marL="990600" lvl="1" indent="-533400">
              <a:buClr>
                <a:srgbClr val="FF0000"/>
              </a:buClr>
              <a:buFont typeface="Wingdings" pitchFamily="2" charset="2"/>
              <a:buNone/>
            </a:pPr>
            <a:r>
              <a:rPr lang="el-GR" sz="2000" b="1" dirty="0"/>
              <a:t>   </a:t>
            </a:r>
            <a:r>
              <a:rPr lang="el-GR" sz="2000" b="1" dirty="0" smtClean="0"/>
              <a:t>Χορηγήσεις   (Δ</a:t>
            </a:r>
            <a:r>
              <a:rPr lang="en-US" sz="2000" b="1" dirty="0"/>
              <a:t>L</a:t>
            </a:r>
            <a:r>
              <a:rPr lang="el-GR" sz="2000" b="1" dirty="0"/>
              <a:t>=</a:t>
            </a:r>
            <a:r>
              <a:rPr lang="en-US" sz="2000" b="1" dirty="0"/>
              <a:t>)  </a:t>
            </a:r>
            <a:r>
              <a:rPr lang="el-GR" sz="2000" b="1" dirty="0"/>
              <a:t>+</a:t>
            </a:r>
            <a:r>
              <a:rPr lang="en-US" sz="2000" b="1" dirty="0"/>
              <a:t> </a:t>
            </a:r>
            <a:r>
              <a:rPr lang="el-GR" sz="2000" b="1" dirty="0"/>
              <a:t> </a:t>
            </a:r>
            <a:r>
              <a:rPr lang="el-GR" sz="2000" b="1" dirty="0" smtClean="0"/>
              <a:t>1.800</a:t>
            </a:r>
            <a:endParaRPr lang="el-GR" sz="2000" b="1" dirty="0"/>
          </a:p>
          <a:p>
            <a:pPr marL="990600" lvl="1" indent="-533400">
              <a:buClr>
                <a:srgbClr val="FF0000"/>
              </a:buClr>
              <a:buFont typeface="Wingdings" pitchFamily="2" charset="2"/>
              <a:buNone/>
            </a:pPr>
            <a:endParaRPr lang="el-GR" sz="500" b="1" dirty="0"/>
          </a:p>
          <a:p>
            <a:pPr marL="609600" indent="-609600">
              <a:buClr>
                <a:srgbClr val="FF0000"/>
              </a:buClr>
              <a:buFont typeface="Wingdings" pitchFamily="2" charset="2"/>
              <a:buChar char="q"/>
            </a:pPr>
            <a:r>
              <a:rPr lang="el-GR" sz="2000" b="1" dirty="0"/>
              <a:t>Η τράπεζα κάνει κέρδη όταν κάνει χορηγήσεις και (συνήθως) χάνει ίση ποσότητα </a:t>
            </a:r>
            <a:r>
              <a:rPr lang="el-GR" sz="2000" b="1" dirty="0" smtClean="0"/>
              <a:t>αποθεματικών.</a:t>
            </a:r>
            <a:endParaRPr lang="el-GR" sz="2400" b="1" dirty="0"/>
          </a:p>
          <a:p>
            <a:pPr marL="990600" lvl="1" indent="-533400">
              <a:buClr>
                <a:srgbClr val="FF0000"/>
              </a:buClr>
              <a:buFont typeface="Wingdings" pitchFamily="2" charset="2"/>
              <a:buNone/>
            </a:pPr>
            <a:r>
              <a:rPr lang="el-GR" sz="500" b="1" dirty="0">
                <a:solidFill>
                  <a:schemeClr val="accent2"/>
                </a:solidFill>
              </a:rPr>
              <a:t> </a:t>
            </a:r>
          </a:p>
          <a:p>
            <a:pPr marL="990600" lvl="1" indent="-533400">
              <a:buClr>
                <a:srgbClr val="FF0000"/>
              </a:buClr>
              <a:buFont typeface="Wingdings" pitchFamily="2" charset="2"/>
              <a:buNone/>
            </a:pPr>
            <a:endParaRPr lang="el-GR" sz="1800" b="1" dirty="0">
              <a:solidFill>
                <a:schemeClr val="accent2"/>
              </a:solidFill>
              <a:sym typeface="Wingdings" pitchFamily="2" charset="2"/>
            </a:endParaRPr>
          </a:p>
        </p:txBody>
      </p:sp>
      <p:sp>
        <p:nvSpPr>
          <p:cNvPr id="12292" name="Line 4"/>
          <p:cNvSpPr>
            <a:spLocks noChangeShapeType="1"/>
          </p:cNvSpPr>
          <p:nvPr/>
        </p:nvSpPr>
        <p:spPr bwMode="auto">
          <a:xfrm>
            <a:off x="533400" y="2819400"/>
            <a:ext cx="0" cy="0"/>
          </a:xfrm>
          <a:prstGeom prst="line">
            <a:avLst/>
          </a:prstGeom>
          <a:noFill/>
          <a:ln w="9525">
            <a:solidFill>
              <a:schemeClr val="tx1"/>
            </a:solidFill>
            <a:round/>
            <a:headEnd/>
            <a:tailEnd/>
          </a:ln>
          <a:effectLst/>
        </p:spPr>
        <p:txBody>
          <a:bodyPr/>
          <a:lstStyle/>
          <a:p>
            <a:endParaRPr lang="el-GR" dirty="0"/>
          </a:p>
        </p:txBody>
      </p:sp>
      <p:sp>
        <p:nvSpPr>
          <p:cNvPr id="12293" name="Line 5"/>
          <p:cNvSpPr>
            <a:spLocks noChangeShapeType="1"/>
          </p:cNvSpPr>
          <p:nvPr/>
        </p:nvSpPr>
        <p:spPr bwMode="auto">
          <a:xfrm>
            <a:off x="0" y="2667000"/>
            <a:ext cx="0" cy="0"/>
          </a:xfrm>
          <a:prstGeom prst="line">
            <a:avLst/>
          </a:prstGeom>
          <a:noFill/>
          <a:ln w="9525">
            <a:solidFill>
              <a:schemeClr val="tx1"/>
            </a:solidFill>
            <a:round/>
            <a:headEnd/>
            <a:tailEnd/>
          </a:ln>
          <a:effectLst/>
        </p:spPr>
        <p:txBody>
          <a:bodyPr/>
          <a:lstStyle/>
          <a:p>
            <a:endParaRPr lang="el-GR" dirty="0"/>
          </a:p>
        </p:txBody>
      </p:sp>
      <p:sp>
        <p:nvSpPr>
          <p:cNvPr id="12294" name="Line 6"/>
          <p:cNvSpPr>
            <a:spLocks noChangeShapeType="1"/>
          </p:cNvSpPr>
          <p:nvPr/>
        </p:nvSpPr>
        <p:spPr bwMode="auto">
          <a:xfrm>
            <a:off x="4191000" y="2667000"/>
            <a:ext cx="0" cy="0"/>
          </a:xfrm>
          <a:prstGeom prst="line">
            <a:avLst/>
          </a:prstGeom>
          <a:noFill/>
          <a:ln w="9525">
            <a:solidFill>
              <a:schemeClr val="tx1"/>
            </a:solidFill>
            <a:round/>
            <a:headEnd/>
            <a:tailEnd/>
          </a:ln>
          <a:effectLst/>
        </p:spPr>
        <p:txBody>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left)">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left)">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wipe(left)">
                                      <p:cBhvr>
                                        <p:cTn id="22" dur="500"/>
                                        <p:tgtEl>
                                          <p:spTgt spid="122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wipe(left)">
                                      <p:cBhvr>
                                        <p:cTn id="27" dur="500"/>
                                        <p:tgtEl>
                                          <p:spTgt spid="1229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291">
                                            <p:txEl>
                                              <p:pRg st="6" end="6"/>
                                            </p:txEl>
                                          </p:spTgt>
                                        </p:tgtEl>
                                        <p:attrNameLst>
                                          <p:attrName>style.visibility</p:attrName>
                                        </p:attrNameLst>
                                      </p:cBhvr>
                                      <p:to>
                                        <p:strVal val="visible"/>
                                      </p:to>
                                    </p:set>
                                    <p:animEffect transition="in" filter="wipe(left)">
                                      <p:cBhvr>
                                        <p:cTn id="32" dur="500"/>
                                        <p:tgtEl>
                                          <p:spTgt spid="1229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291">
                                            <p:txEl>
                                              <p:pRg st="7" end="7"/>
                                            </p:txEl>
                                          </p:spTgt>
                                        </p:tgtEl>
                                        <p:attrNameLst>
                                          <p:attrName>style.visibility</p:attrName>
                                        </p:attrNameLst>
                                      </p:cBhvr>
                                      <p:to>
                                        <p:strVal val="visible"/>
                                      </p:to>
                                    </p:set>
                                    <p:animEffect transition="in" filter="wipe(left)">
                                      <p:cBhvr>
                                        <p:cTn id="37" dur="500"/>
                                        <p:tgtEl>
                                          <p:spTgt spid="1229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291">
                                            <p:txEl>
                                              <p:pRg st="8" end="8"/>
                                            </p:txEl>
                                          </p:spTgt>
                                        </p:tgtEl>
                                        <p:attrNameLst>
                                          <p:attrName>style.visibility</p:attrName>
                                        </p:attrNameLst>
                                      </p:cBhvr>
                                      <p:to>
                                        <p:strVal val="visible"/>
                                      </p:to>
                                    </p:set>
                                    <p:animEffect transition="in" filter="wipe(left)">
                                      <p:cBhvr>
                                        <p:cTn id="42" dur="500"/>
                                        <p:tgtEl>
                                          <p:spTgt spid="1229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291">
                                            <p:txEl>
                                              <p:pRg st="9" end="9"/>
                                            </p:txEl>
                                          </p:spTgt>
                                        </p:tgtEl>
                                        <p:attrNameLst>
                                          <p:attrName>style.visibility</p:attrName>
                                        </p:attrNameLst>
                                      </p:cBhvr>
                                      <p:to>
                                        <p:strVal val="visible"/>
                                      </p:to>
                                    </p:set>
                                    <p:animEffect transition="in" filter="wipe(left)">
                                      <p:cBhvr>
                                        <p:cTn id="47" dur="500"/>
                                        <p:tgtEl>
                                          <p:spTgt spid="1229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291">
                                            <p:txEl>
                                              <p:pRg st="11" end="11"/>
                                            </p:txEl>
                                          </p:spTgt>
                                        </p:tgtEl>
                                        <p:attrNameLst>
                                          <p:attrName>style.visibility</p:attrName>
                                        </p:attrNameLst>
                                      </p:cBhvr>
                                      <p:to>
                                        <p:strVal val="visible"/>
                                      </p:to>
                                    </p:set>
                                    <p:animEffect transition="in" filter="wipe(left)">
                                      <p:cBhvr>
                                        <p:cTn id="52" dur="500"/>
                                        <p:tgtEl>
                                          <p:spTgt spid="12291">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291">
                                            <p:txEl>
                                              <p:pRg st="12" end="12"/>
                                            </p:txEl>
                                          </p:spTgt>
                                        </p:tgtEl>
                                        <p:attrNameLst>
                                          <p:attrName>style.visibility</p:attrName>
                                        </p:attrNameLst>
                                      </p:cBhvr>
                                      <p:to>
                                        <p:strVal val="visible"/>
                                      </p:to>
                                    </p:set>
                                    <p:animEffect transition="in" filter="wipe(left)">
                                      <p:cBhvr>
                                        <p:cTn id="57" dur="500"/>
                                        <p:tgtEl>
                                          <p:spTgt spid="122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52400"/>
            <a:ext cx="9144000" cy="324272"/>
          </a:xfrm>
        </p:spPr>
        <p:txBody>
          <a:bodyPr>
            <a:normAutofit fontScale="90000"/>
          </a:bodyPr>
          <a:lstStyle/>
          <a:p>
            <a:r>
              <a:rPr lang="el-GR" sz="3600" b="1" dirty="0">
                <a:solidFill>
                  <a:schemeClr val="accent2"/>
                </a:solidFill>
              </a:rPr>
              <a:t>Αρχές Τραπεζικής Διοικητικής</a:t>
            </a:r>
          </a:p>
        </p:txBody>
      </p:sp>
      <p:sp>
        <p:nvSpPr>
          <p:cNvPr id="13315" name="Rectangle 3"/>
          <p:cNvSpPr>
            <a:spLocks noGrp="1" noChangeArrowheads="1"/>
          </p:cNvSpPr>
          <p:nvPr>
            <p:ph type="body" idx="1"/>
          </p:nvPr>
        </p:nvSpPr>
        <p:spPr>
          <a:xfrm>
            <a:off x="0" y="548680"/>
            <a:ext cx="9144000" cy="6309320"/>
          </a:xfrm>
        </p:spPr>
        <p:txBody>
          <a:bodyPr/>
          <a:lstStyle/>
          <a:p>
            <a:pPr marL="711200" indent="-711200">
              <a:buClr>
                <a:schemeClr val="accent2"/>
              </a:buClr>
              <a:buFont typeface="Wingdings" pitchFamily="2" charset="2"/>
              <a:buChar char="§"/>
            </a:pPr>
            <a:endParaRPr lang="en-US" sz="600" b="1" dirty="0">
              <a:solidFill>
                <a:srgbClr val="FF0000"/>
              </a:solidFill>
            </a:endParaRPr>
          </a:p>
          <a:p>
            <a:pPr marL="0" indent="0" algn="ctr">
              <a:spcBef>
                <a:spcPts val="0"/>
              </a:spcBef>
              <a:buClr>
                <a:schemeClr val="accent2"/>
              </a:buClr>
              <a:buNone/>
            </a:pPr>
            <a:r>
              <a:rPr lang="el-GR" sz="2400" b="1" dirty="0"/>
              <a:t>Στόχος της τράπεζας: η μέγιστη δυνατή απόδοση των ιδίων κεφαλαίων </a:t>
            </a:r>
            <a:r>
              <a:rPr lang="el-GR" sz="2400" b="1" dirty="0" smtClean="0"/>
              <a:t>της (</a:t>
            </a:r>
            <a:r>
              <a:rPr lang="en-US" sz="2400" b="1" dirty="0" smtClean="0"/>
              <a:t>ROE)</a:t>
            </a:r>
            <a:r>
              <a:rPr lang="el-GR" sz="2400" b="1" dirty="0" smtClean="0"/>
              <a:t>.</a:t>
            </a:r>
          </a:p>
          <a:p>
            <a:pPr marL="0" indent="0" algn="just">
              <a:spcBef>
                <a:spcPts val="0"/>
              </a:spcBef>
              <a:buClr>
                <a:schemeClr val="accent2"/>
              </a:buClr>
              <a:buFont typeface="Wingdings" pitchFamily="2" charset="2"/>
              <a:buChar char="§"/>
            </a:pPr>
            <a:endParaRPr lang="el-GR" sz="500" b="1" dirty="0"/>
          </a:p>
          <a:p>
            <a:pPr marL="0" indent="0" algn="just">
              <a:spcBef>
                <a:spcPts val="0"/>
              </a:spcBef>
              <a:buClr>
                <a:schemeClr val="accent2"/>
              </a:buClr>
              <a:buNone/>
            </a:pPr>
            <a:r>
              <a:rPr lang="el-GR" sz="2400" b="1" dirty="0" smtClean="0"/>
              <a:t>Αντιμετώπιση ενδεχόμενου κινδύνου </a:t>
            </a:r>
            <a:r>
              <a:rPr lang="el-GR" sz="2400" b="1" dirty="0"/>
              <a:t>απώλειας </a:t>
            </a:r>
            <a:r>
              <a:rPr lang="el-GR" sz="2400" b="1" dirty="0" smtClean="0"/>
              <a:t>διαθεσίμων:</a:t>
            </a:r>
          </a:p>
          <a:p>
            <a:pPr marL="0" indent="0" algn="just">
              <a:spcBef>
                <a:spcPts val="0"/>
              </a:spcBef>
              <a:buClr>
                <a:schemeClr val="accent2"/>
              </a:buClr>
              <a:buFont typeface="Wingdings" pitchFamily="2" charset="2"/>
              <a:buChar char="v"/>
            </a:pPr>
            <a:endParaRPr lang="el-GR" sz="2400" b="1" dirty="0"/>
          </a:p>
          <a:p>
            <a:pPr marL="0" indent="0" algn="just">
              <a:spcBef>
                <a:spcPts val="0"/>
              </a:spcBef>
              <a:buClr>
                <a:schemeClr val="accent2"/>
              </a:buClr>
              <a:buFont typeface="Wingdings" pitchFamily="2" charset="2"/>
              <a:buNone/>
            </a:pPr>
            <a:endParaRPr lang="el-GR" sz="400" b="1" dirty="0"/>
          </a:p>
          <a:p>
            <a:pPr marL="0" indent="0" algn="just">
              <a:spcBef>
                <a:spcPts val="0"/>
              </a:spcBef>
              <a:buClr>
                <a:schemeClr val="accent2"/>
              </a:buClr>
              <a:buNone/>
            </a:pPr>
            <a:r>
              <a:rPr lang="el-GR" sz="2400" b="1" dirty="0" smtClean="0"/>
              <a:t>Ι. </a:t>
            </a:r>
            <a:r>
              <a:rPr lang="el-GR" sz="2400" b="1" u="sng" dirty="0" smtClean="0"/>
              <a:t>Διαχείριση </a:t>
            </a:r>
            <a:r>
              <a:rPr lang="el-GR" sz="2400" b="1" u="sng" dirty="0"/>
              <a:t>ρευστότητας</a:t>
            </a:r>
            <a:r>
              <a:rPr lang="el-GR" sz="2400" b="1" dirty="0"/>
              <a:t> </a:t>
            </a:r>
            <a:r>
              <a:rPr lang="en-US" sz="2400" b="1" dirty="0"/>
              <a:t>(liquidity management): </a:t>
            </a:r>
            <a:r>
              <a:rPr lang="el-GR" sz="2400" b="1" dirty="0"/>
              <a:t>διατήρηση ενεργητικών στοιχείων υψηλής ρευστότητας για να μπορεί να  αντιμετωπίσει τη ζήτηση διαθεσίμων των καταθετών </a:t>
            </a:r>
            <a:r>
              <a:rPr lang="el-GR" sz="2400" b="1" dirty="0" smtClean="0"/>
              <a:t>της</a:t>
            </a:r>
            <a:r>
              <a:rPr lang="en-US" sz="2400" b="1" dirty="0" smtClean="0"/>
              <a:t>.</a:t>
            </a:r>
          </a:p>
          <a:p>
            <a:pPr marL="0" indent="0" algn="just">
              <a:spcBef>
                <a:spcPts val="0"/>
              </a:spcBef>
              <a:buClr>
                <a:schemeClr val="accent2"/>
              </a:buClr>
              <a:buNone/>
            </a:pPr>
            <a:r>
              <a:rPr lang="el-GR" sz="2400" b="1" dirty="0" smtClean="0"/>
              <a:t>       </a:t>
            </a:r>
            <a:endParaRPr lang="en-US" sz="2400" b="1" dirty="0"/>
          </a:p>
          <a:p>
            <a:pPr marL="0" indent="0" algn="just">
              <a:spcBef>
                <a:spcPts val="0"/>
              </a:spcBef>
              <a:buClr>
                <a:schemeClr val="accent2"/>
              </a:buClr>
              <a:buFont typeface="Wingdings" pitchFamily="2" charset="2"/>
              <a:buAutoNum type="romanUcPeriod"/>
            </a:pPr>
            <a:endParaRPr lang="en-US" sz="500" b="1" dirty="0"/>
          </a:p>
          <a:p>
            <a:pPr marL="0" indent="0" algn="just">
              <a:spcBef>
                <a:spcPts val="0"/>
              </a:spcBef>
              <a:buClr>
                <a:schemeClr val="accent2"/>
              </a:buClr>
              <a:buNone/>
            </a:pPr>
            <a:r>
              <a:rPr lang="el-GR" sz="2400" b="1" dirty="0" smtClean="0"/>
              <a:t>ΙΙ. </a:t>
            </a:r>
            <a:r>
              <a:rPr lang="el-GR" sz="2400" b="1" u="sng" dirty="0" smtClean="0"/>
              <a:t>Διαχείριση </a:t>
            </a:r>
            <a:r>
              <a:rPr lang="el-GR" sz="2400" b="1" u="sng" dirty="0"/>
              <a:t>ενεργητικού</a:t>
            </a:r>
            <a:r>
              <a:rPr lang="el-GR" sz="2400" b="1" dirty="0"/>
              <a:t> </a:t>
            </a:r>
            <a:r>
              <a:rPr lang="en-US" sz="2400" b="1" dirty="0" smtClean="0"/>
              <a:t> </a:t>
            </a:r>
            <a:r>
              <a:rPr lang="el-GR" sz="2400" b="1" dirty="0" smtClean="0"/>
              <a:t>(</a:t>
            </a:r>
            <a:r>
              <a:rPr lang="en-US" sz="2400" b="1" dirty="0"/>
              <a:t>asset management)</a:t>
            </a:r>
            <a:r>
              <a:rPr lang="el-GR" sz="2400" b="1" dirty="0"/>
              <a:t>:</a:t>
            </a:r>
            <a:endParaRPr lang="el-GR" sz="500" b="1" dirty="0"/>
          </a:p>
          <a:p>
            <a:pPr marL="0" lvl="2" indent="0" algn="just">
              <a:spcBef>
                <a:spcPts val="0"/>
              </a:spcBef>
              <a:buClr>
                <a:srgbClr val="FF0000"/>
              </a:buClr>
              <a:buFont typeface="Wingdings" pitchFamily="2" charset="2"/>
              <a:buChar char="Ø"/>
            </a:pPr>
            <a:r>
              <a:rPr lang="el-GR" sz="2100" b="1" dirty="0"/>
              <a:t>Διαχείριση πιστωτικού κινδύνου (</a:t>
            </a:r>
            <a:r>
              <a:rPr lang="en-US" sz="2100" b="1" dirty="0"/>
              <a:t>credit risk management)</a:t>
            </a:r>
            <a:r>
              <a:rPr lang="el-GR" sz="2100" b="1" dirty="0"/>
              <a:t>. </a:t>
            </a:r>
          </a:p>
          <a:p>
            <a:pPr marL="0" lvl="2" indent="0" algn="just">
              <a:spcBef>
                <a:spcPts val="0"/>
              </a:spcBef>
              <a:buClr>
                <a:srgbClr val="FF0000"/>
              </a:buClr>
              <a:buFont typeface="Wingdings" pitchFamily="2" charset="2"/>
              <a:buChar char="Ø"/>
            </a:pPr>
            <a:r>
              <a:rPr lang="el-GR" sz="2100" b="1" dirty="0" smtClean="0"/>
              <a:t>Διαχείριση </a:t>
            </a:r>
            <a:r>
              <a:rPr lang="el-GR" sz="2100" b="1" dirty="0"/>
              <a:t>επιτοκιακού κινδύνου </a:t>
            </a:r>
            <a:r>
              <a:rPr lang="en-US" sz="2100" b="1" dirty="0"/>
              <a:t>(interest-rate risk management</a:t>
            </a:r>
            <a:r>
              <a:rPr lang="en-US" sz="2100" b="1" dirty="0" smtClean="0"/>
              <a:t>).</a:t>
            </a:r>
          </a:p>
          <a:p>
            <a:pPr marL="0" lvl="2" indent="0" algn="just">
              <a:spcBef>
                <a:spcPts val="0"/>
              </a:spcBef>
              <a:buClr>
                <a:srgbClr val="FF0000"/>
              </a:buClr>
              <a:buNone/>
            </a:pPr>
            <a:endParaRPr lang="en-US" sz="2000" b="1" dirty="0"/>
          </a:p>
          <a:p>
            <a:pPr marL="0" lvl="2" indent="0" algn="just">
              <a:spcBef>
                <a:spcPts val="0"/>
              </a:spcBef>
              <a:buClr>
                <a:srgbClr val="FF0000"/>
              </a:buClr>
              <a:buFont typeface="Wingdings" pitchFamily="2" charset="2"/>
              <a:buChar char="Ø"/>
            </a:pPr>
            <a:endParaRPr lang="el-GR" sz="500" b="1" dirty="0"/>
          </a:p>
          <a:p>
            <a:pPr marL="0" indent="0" algn="just">
              <a:spcBef>
                <a:spcPts val="0"/>
              </a:spcBef>
              <a:buClr>
                <a:schemeClr val="accent2"/>
              </a:buClr>
              <a:buNone/>
            </a:pPr>
            <a:r>
              <a:rPr lang="el-GR" sz="2400" b="1" dirty="0" smtClean="0"/>
              <a:t>ΙΙΙ. </a:t>
            </a:r>
            <a:r>
              <a:rPr lang="el-GR" sz="2400" b="1" u="sng" dirty="0" smtClean="0"/>
              <a:t>Διαχείριση </a:t>
            </a:r>
            <a:r>
              <a:rPr lang="el-GR" sz="2400" b="1" u="sng" dirty="0"/>
              <a:t>παθητικού</a:t>
            </a:r>
            <a:r>
              <a:rPr lang="el-GR" sz="2400" b="1" dirty="0"/>
              <a:t> </a:t>
            </a:r>
            <a:r>
              <a:rPr lang="en-US" sz="2400" b="1" dirty="0" smtClean="0"/>
              <a:t> </a:t>
            </a:r>
            <a:r>
              <a:rPr lang="el-GR" sz="2400" b="1" dirty="0" smtClean="0"/>
              <a:t>(</a:t>
            </a:r>
            <a:r>
              <a:rPr lang="en-US" sz="2400" b="1" dirty="0"/>
              <a:t>liability management</a:t>
            </a:r>
            <a:r>
              <a:rPr lang="el-GR" sz="2400" b="1" dirty="0" smtClean="0"/>
              <a:t>)</a:t>
            </a:r>
            <a:endParaRPr lang="en-US" sz="2400" b="1" dirty="0" smtClean="0"/>
          </a:p>
          <a:p>
            <a:pPr marL="0" indent="0" algn="just">
              <a:spcBef>
                <a:spcPts val="0"/>
              </a:spcBef>
              <a:buClr>
                <a:schemeClr val="accent2"/>
              </a:buClr>
              <a:buNone/>
            </a:pPr>
            <a:endParaRPr lang="el-GR" sz="2400" b="1" dirty="0"/>
          </a:p>
          <a:p>
            <a:pPr marL="0" indent="0" algn="just">
              <a:spcBef>
                <a:spcPts val="0"/>
              </a:spcBef>
              <a:buClr>
                <a:schemeClr val="accent2"/>
              </a:buClr>
              <a:buFont typeface="Wingdings" pitchFamily="2" charset="2"/>
              <a:buNone/>
            </a:pPr>
            <a:endParaRPr lang="el-GR" sz="700" b="1" dirty="0"/>
          </a:p>
          <a:p>
            <a:pPr marL="0" indent="0" algn="just">
              <a:spcBef>
                <a:spcPts val="0"/>
              </a:spcBef>
              <a:buClr>
                <a:schemeClr val="accent2"/>
              </a:buClr>
              <a:buNone/>
            </a:pPr>
            <a:r>
              <a:rPr lang="el-GR" sz="2400" b="1" dirty="0" smtClean="0">
                <a:sym typeface="Wingdings" pitchFamily="2" charset="2"/>
              </a:rPr>
              <a:t>Ι</a:t>
            </a:r>
            <a:r>
              <a:rPr lang="en-US" sz="2400" b="1" dirty="0" smtClean="0">
                <a:sym typeface="Wingdings" pitchFamily="2" charset="2"/>
              </a:rPr>
              <a:t>V. </a:t>
            </a:r>
            <a:r>
              <a:rPr lang="el-GR" sz="2400" b="1" u="sng" dirty="0" smtClean="0">
                <a:sym typeface="Wingdings" pitchFamily="2" charset="2"/>
              </a:rPr>
              <a:t>Διαχείριση </a:t>
            </a:r>
            <a:r>
              <a:rPr lang="el-GR" sz="2400" b="1" u="sng" dirty="0">
                <a:sym typeface="Wingdings" pitchFamily="2" charset="2"/>
              </a:rPr>
              <a:t>κεφαλαιακής επάρκειας</a:t>
            </a:r>
            <a:r>
              <a:rPr lang="el-GR" sz="2000" b="1" dirty="0">
                <a:sym typeface="Wingdings" pitchFamily="2" charset="2"/>
              </a:rPr>
              <a:t> (</a:t>
            </a:r>
            <a:r>
              <a:rPr lang="en-US" sz="2400" b="1" dirty="0">
                <a:sym typeface="Wingdings" pitchFamily="2" charset="2"/>
              </a:rPr>
              <a:t>capital adequacy management</a:t>
            </a:r>
            <a:r>
              <a:rPr lang="en-US" sz="2000" b="1" dirty="0">
                <a:sym typeface="Wingdings" pitchFamily="2" charset="2"/>
              </a:rPr>
              <a:t>)</a:t>
            </a:r>
            <a:endParaRPr lang="el-GR" sz="2000" b="1" dirty="0">
              <a:sym typeface="Wingdings" pitchFamily="2" charset="2"/>
            </a:endParaRPr>
          </a:p>
        </p:txBody>
      </p:sp>
      <p:sp>
        <p:nvSpPr>
          <p:cNvPr id="13316" name="Line 4"/>
          <p:cNvSpPr>
            <a:spLocks noChangeShapeType="1"/>
          </p:cNvSpPr>
          <p:nvPr/>
        </p:nvSpPr>
        <p:spPr bwMode="auto">
          <a:xfrm>
            <a:off x="533400" y="2819400"/>
            <a:ext cx="0" cy="0"/>
          </a:xfrm>
          <a:prstGeom prst="line">
            <a:avLst/>
          </a:prstGeom>
          <a:noFill/>
          <a:ln w="9525">
            <a:solidFill>
              <a:schemeClr val="tx1"/>
            </a:solidFill>
            <a:round/>
            <a:headEnd/>
            <a:tailEnd/>
          </a:ln>
          <a:effectLst/>
        </p:spPr>
        <p:txBody>
          <a:bodyPr/>
          <a:lstStyle/>
          <a:p>
            <a:endParaRPr lang="el-GR" dirty="0"/>
          </a:p>
        </p:txBody>
      </p:sp>
      <p:sp>
        <p:nvSpPr>
          <p:cNvPr id="13317" name="Line 5"/>
          <p:cNvSpPr>
            <a:spLocks noChangeShapeType="1"/>
          </p:cNvSpPr>
          <p:nvPr/>
        </p:nvSpPr>
        <p:spPr bwMode="auto">
          <a:xfrm>
            <a:off x="0" y="2667000"/>
            <a:ext cx="0" cy="0"/>
          </a:xfrm>
          <a:prstGeom prst="line">
            <a:avLst/>
          </a:prstGeom>
          <a:noFill/>
          <a:ln w="9525">
            <a:solidFill>
              <a:schemeClr val="tx1"/>
            </a:solidFill>
            <a:round/>
            <a:headEnd/>
            <a:tailEnd/>
          </a:ln>
          <a:effectLst/>
        </p:spPr>
        <p:txBody>
          <a:bodyPr/>
          <a:lstStyle/>
          <a:p>
            <a:endParaRPr lang="el-GR" dirty="0"/>
          </a:p>
        </p:txBody>
      </p:sp>
      <p:sp>
        <p:nvSpPr>
          <p:cNvPr id="13318" name="Line 6"/>
          <p:cNvSpPr>
            <a:spLocks noChangeShapeType="1"/>
          </p:cNvSpPr>
          <p:nvPr/>
        </p:nvSpPr>
        <p:spPr bwMode="auto">
          <a:xfrm>
            <a:off x="4191000" y="2667000"/>
            <a:ext cx="0" cy="0"/>
          </a:xfrm>
          <a:prstGeom prst="line">
            <a:avLst/>
          </a:prstGeom>
          <a:noFill/>
          <a:ln w="9525">
            <a:solidFill>
              <a:schemeClr val="tx1"/>
            </a:solidFill>
            <a:round/>
            <a:headEnd/>
            <a:tailEnd/>
          </a:ln>
          <a:effectLst/>
        </p:spPr>
        <p:txBody>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wipe(left)">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wipe(left)">
                                      <p:cBhvr>
                                        <p:cTn id="12" dur="500"/>
                                        <p:tgtEl>
                                          <p:spTgt spid="133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5">
                                            <p:txEl>
                                              <p:pRg st="6" end="6"/>
                                            </p:txEl>
                                          </p:spTgt>
                                        </p:tgtEl>
                                        <p:attrNameLst>
                                          <p:attrName>style.visibility</p:attrName>
                                        </p:attrNameLst>
                                      </p:cBhvr>
                                      <p:to>
                                        <p:strVal val="visible"/>
                                      </p:to>
                                    </p:set>
                                    <p:animEffect transition="in" filter="wipe(left)">
                                      <p:cBhvr>
                                        <p:cTn id="17" dur="500"/>
                                        <p:tgtEl>
                                          <p:spTgt spid="1331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5">
                                            <p:txEl>
                                              <p:pRg st="7" end="7"/>
                                            </p:txEl>
                                          </p:spTgt>
                                        </p:tgtEl>
                                        <p:attrNameLst>
                                          <p:attrName>style.visibility</p:attrName>
                                        </p:attrNameLst>
                                      </p:cBhvr>
                                      <p:to>
                                        <p:strVal val="visible"/>
                                      </p:to>
                                    </p:set>
                                    <p:animEffect transition="in" filter="wipe(left)">
                                      <p:cBhvr>
                                        <p:cTn id="22" dur="500"/>
                                        <p:tgtEl>
                                          <p:spTgt spid="1331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15">
                                            <p:txEl>
                                              <p:pRg st="9" end="9"/>
                                            </p:txEl>
                                          </p:spTgt>
                                        </p:tgtEl>
                                        <p:attrNameLst>
                                          <p:attrName>style.visibility</p:attrName>
                                        </p:attrNameLst>
                                      </p:cBhvr>
                                      <p:to>
                                        <p:strVal val="visible"/>
                                      </p:to>
                                    </p:set>
                                    <p:animEffect transition="in" filter="wipe(left)">
                                      <p:cBhvr>
                                        <p:cTn id="27" dur="500"/>
                                        <p:tgtEl>
                                          <p:spTgt spid="1331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15">
                                            <p:txEl>
                                              <p:pRg st="10" end="10"/>
                                            </p:txEl>
                                          </p:spTgt>
                                        </p:tgtEl>
                                        <p:attrNameLst>
                                          <p:attrName>style.visibility</p:attrName>
                                        </p:attrNameLst>
                                      </p:cBhvr>
                                      <p:to>
                                        <p:strVal val="visible"/>
                                      </p:to>
                                    </p:set>
                                    <p:animEffect transition="in" filter="wipe(left)">
                                      <p:cBhvr>
                                        <p:cTn id="32" dur="500"/>
                                        <p:tgtEl>
                                          <p:spTgt spid="1331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315">
                                            <p:txEl>
                                              <p:pRg st="11" end="11"/>
                                            </p:txEl>
                                          </p:spTgt>
                                        </p:tgtEl>
                                        <p:attrNameLst>
                                          <p:attrName>style.visibility</p:attrName>
                                        </p:attrNameLst>
                                      </p:cBhvr>
                                      <p:to>
                                        <p:strVal val="visible"/>
                                      </p:to>
                                    </p:set>
                                    <p:animEffect transition="in" filter="wipe(left)">
                                      <p:cBhvr>
                                        <p:cTn id="37" dur="500"/>
                                        <p:tgtEl>
                                          <p:spTgt spid="13315">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315">
                                            <p:txEl>
                                              <p:pRg st="14" end="14"/>
                                            </p:txEl>
                                          </p:spTgt>
                                        </p:tgtEl>
                                        <p:attrNameLst>
                                          <p:attrName>style.visibility</p:attrName>
                                        </p:attrNameLst>
                                      </p:cBhvr>
                                      <p:to>
                                        <p:strVal val="visible"/>
                                      </p:to>
                                    </p:set>
                                    <p:animEffect transition="in" filter="wipe(left)">
                                      <p:cBhvr>
                                        <p:cTn id="42" dur="500"/>
                                        <p:tgtEl>
                                          <p:spTgt spid="13315">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315">
                                            <p:txEl>
                                              <p:pRg st="17" end="17"/>
                                            </p:txEl>
                                          </p:spTgt>
                                        </p:tgtEl>
                                        <p:attrNameLst>
                                          <p:attrName>style.visibility</p:attrName>
                                        </p:attrNameLst>
                                      </p:cBhvr>
                                      <p:to>
                                        <p:strVal val="visible"/>
                                      </p:to>
                                    </p:set>
                                    <p:animEffect transition="in" filter="wipe(left)">
                                      <p:cBhvr>
                                        <p:cTn id="47" dur="500"/>
                                        <p:tgtEl>
                                          <p:spTgt spid="13315">
                                            <p:txEl>
                                              <p:pRg st="17" end="1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3316"/>
                                        </p:tgtEl>
                                        <p:attrNameLst>
                                          <p:attrName>style.visibility</p:attrName>
                                        </p:attrNameLst>
                                      </p:cBhvr>
                                      <p:to>
                                        <p:strVal val="visible"/>
                                      </p:to>
                                    </p:set>
                                    <p:anim calcmode="lin" valueType="num">
                                      <p:cBhvr additive="base">
                                        <p:cTn id="52" dur="500" fill="hold"/>
                                        <p:tgtEl>
                                          <p:spTgt spid="13316"/>
                                        </p:tgtEl>
                                        <p:attrNameLst>
                                          <p:attrName>ppt_x</p:attrName>
                                        </p:attrNameLst>
                                      </p:cBhvr>
                                      <p:tavLst>
                                        <p:tav tm="0">
                                          <p:val>
                                            <p:strVal val="0-#ppt_w/2"/>
                                          </p:val>
                                        </p:tav>
                                        <p:tav tm="100000">
                                          <p:val>
                                            <p:strVal val="#ppt_x"/>
                                          </p:val>
                                        </p:tav>
                                      </p:tavLst>
                                    </p:anim>
                                    <p:anim calcmode="lin" valueType="num">
                                      <p:cBhvr additive="base">
                                        <p:cTn id="53"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3317"/>
                                        </p:tgtEl>
                                        <p:attrNameLst>
                                          <p:attrName>style.visibility</p:attrName>
                                        </p:attrNameLst>
                                      </p:cBhvr>
                                      <p:to>
                                        <p:strVal val="visible"/>
                                      </p:to>
                                    </p:set>
                                    <p:anim calcmode="lin" valueType="num">
                                      <p:cBhvr additive="base">
                                        <p:cTn id="58" dur="500" fill="hold"/>
                                        <p:tgtEl>
                                          <p:spTgt spid="13317"/>
                                        </p:tgtEl>
                                        <p:attrNameLst>
                                          <p:attrName>ppt_x</p:attrName>
                                        </p:attrNameLst>
                                      </p:cBhvr>
                                      <p:tavLst>
                                        <p:tav tm="0">
                                          <p:val>
                                            <p:strVal val="0-#ppt_w/2"/>
                                          </p:val>
                                        </p:tav>
                                        <p:tav tm="100000">
                                          <p:val>
                                            <p:strVal val="#ppt_x"/>
                                          </p:val>
                                        </p:tav>
                                      </p:tavLst>
                                    </p:anim>
                                    <p:anim calcmode="lin" valueType="num">
                                      <p:cBhvr additive="base">
                                        <p:cTn id="59"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3318"/>
                                        </p:tgtEl>
                                        <p:attrNameLst>
                                          <p:attrName>style.visibility</p:attrName>
                                        </p:attrNameLst>
                                      </p:cBhvr>
                                      <p:to>
                                        <p:strVal val="visible"/>
                                      </p:to>
                                    </p:set>
                                    <p:anim calcmode="lin" valueType="num">
                                      <p:cBhvr additive="base">
                                        <p:cTn id="64" dur="500" fill="hold"/>
                                        <p:tgtEl>
                                          <p:spTgt spid="13318"/>
                                        </p:tgtEl>
                                        <p:attrNameLst>
                                          <p:attrName>ppt_x</p:attrName>
                                        </p:attrNameLst>
                                      </p:cBhvr>
                                      <p:tavLst>
                                        <p:tav tm="0">
                                          <p:val>
                                            <p:strVal val="0-#ppt_w/2"/>
                                          </p:val>
                                        </p:tav>
                                        <p:tav tm="100000">
                                          <p:val>
                                            <p:strVal val="#ppt_x"/>
                                          </p:val>
                                        </p:tav>
                                      </p:tavLst>
                                    </p:anim>
                                    <p:anim calcmode="lin" valueType="num">
                                      <p:cBhvr additive="base">
                                        <p:cTn id="65"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5" autoUpdateAnimBg="0"/>
      <p:bldP spid="13316" grpId="0" animBg="1"/>
      <p:bldP spid="13317" grpId="0" animBg="1"/>
      <p:bldP spid="13318"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0" y="152400"/>
            <a:ext cx="9144000" cy="324272"/>
          </a:xfrm>
        </p:spPr>
        <p:txBody>
          <a:bodyPr>
            <a:normAutofit fontScale="90000"/>
          </a:bodyPr>
          <a:lstStyle/>
          <a:p>
            <a:r>
              <a:rPr lang="el-GR" sz="2500" b="1" dirty="0" smtClean="0">
                <a:solidFill>
                  <a:srgbClr val="006600"/>
                </a:solidFill>
              </a:rPr>
              <a:t>Ι.</a:t>
            </a:r>
            <a:r>
              <a:rPr lang="en-US" sz="2500" b="1" dirty="0" smtClean="0">
                <a:solidFill>
                  <a:srgbClr val="006600"/>
                </a:solidFill>
              </a:rPr>
              <a:t> </a:t>
            </a:r>
            <a:r>
              <a:rPr lang="el-GR" sz="2500" b="1" dirty="0" smtClean="0">
                <a:solidFill>
                  <a:srgbClr val="006600"/>
                </a:solidFill>
              </a:rPr>
              <a:t>Διαχείριση </a:t>
            </a:r>
            <a:r>
              <a:rPr lang="el-GR" sz="2500" b="1" dirty="0">
                <a:solidFill>
                  <a:srgbClr val="006600"/>
                </a:solidFill>
              </a:rPr>
              <a:t>Ρευστότητας και ο Ρόλος των </a:t>
            </a:r>
            <a:r>
              <a:rPr lang="el-GR" sz="2500" b="1" dirty="0" smtClean="0">
                <a:solidFill>
                  <a:srgbClr val="006600"/>
                </a:solidFill>
              </a:rPr>
              <a:t>Διαθεσίμων</a:t>
            </a:r>
            <a:r>
              <a:rPr lang="en-US" sz="2500" b="1" dirty="0" smtClean="0">
                <a:solidFill>
                  <a:srgbClr val="006600"/>
                </a:solidFill>
              </a:rPr>
              <a:t> (1)</a:t>
            </a:r>
            <a:endParaRPr lang="el-GR" sz="2500" b="1" dirty="0">
              <a:solidFill>
                <a:srgbClr val="006600"/>
              </a:solidFill>
            </a:endParaRPr>
          </a:p>
        </p:txBody>
      </p:sp>
      <p:sp>
        <p:nvSpPr>
          <p:cNvPr id="17411" name="Rectangle 1027"/>
          <p:cNvSpPr>
            <a:spLocks noGrp="1" noChangeArrowheads="1"/>
          </p:cNvSpPr>
          <p:nvPr>
            <p:ph type="body" idx="1"/>
          </p:nvPr>
        </p:nvSpPr>
        <p:spPr>
          <a:xfrm>
            <a:off x="0" y="620688"/>
            <a:ext cx="9144000" cy="6237312"/>
          </a:xfrm>
        </p:spPr>
        <p:txBody>
          <a:bodyPr/>
          <a:lstStyle/>
          <a:p>
            <a:pPr marL="609600" indent="-609600" algn="just">
              <a:lnSpc>
                <a:spcPct val="90000"/>
              </a:lnSpc>
              <a:buClr>
                <a:srgbClr val="FF0000"/>
              </a:buClr>
              <a:buFont typeface="Wingdings" pitchFamily="2" charset="2"/>
              <a:buChar char="q"/>
            </a:pPr>
            <a:r>
              <a:rPr lang="el-GR" sz="2200" b="1" dirty="0" smtClean="0"/>
              <a:t>Εισροή διαθεσίμων λόγω κατάθεσης ποσοστό </a:t>
            </a:r>
            <a:r>
              <a:rPr lang="el-GR" sz="2200" b="1" dirty="0"/>
              <a:t>υποχρεωτικών διαθεσίμων </a:t>
            </a:r>
            <a:r>
              <a:rPr lang="en-US" sz="2200" b="1" dirty="0">
                <a:sym typeface="Wingdings" pitchFamily="2" charset="2"/>
              </a:rPr>
              <a:t>rd</a:t>
            </a:r>
            <a:r>
              <a:rPr lang="el-GR" sz="2200" b="1" dirty="0">
                <a:sym typeface="Wingdings" pitchFamily="2" charset="2"/>
              </a:rPr>
              <a:t> = 10</a:t>
            </a:r>
            <a:r>
              <a:rPr lang="el-GR" sz="2200" b="1" dirty="0" smtClean="0">
                <a:sym typeface="Wingdings" pitchFamily="2" charset="2"/>
              </a:rPr>
              <a:t>%*1.000 = 100, άρα τα πλεονάζοντα </a:t>
            </a:r>
            <a:r>
              <a:rPr lang="el-GR" sz="2200" b="1" dirty="0">
                <a:sym typeface="Wingdings" pitchFamily="2" charset="2"/>
              </a:rPr>
              <a:t>διαθέσιμα </a:t>
            </a:r>
            <a:r>
              <a:rPr lang="el-GR" sz="2200" b="1" dirty="0" smtClean="0">
                <a:sym typeface="Wingdings" pitchFamily="2" charset="2"/>
              </a:rPr>
              <a:t>1.000-100=900, εξ’ αυτών τα 800 δίδονται ως δάνειο</a:t>
            </a:r>
            <a:r>
              <a:rPr lang="el-GR" sz="2200" b="1" dirty="0" smtClean="0"/>
              <a:t>: </a:t>
            </a:r>
            <a:endParaRPr lang="el-GR" sz="2200" b="1" dirty="0"/>
          </a:p>
          <a:p>
            <a:pPr marL="609600" indent="-609600">
              <a:lnSpc>
                <a:spcPct val="90000"/>
              </a:lnSpc>
              <a:buClr>
                <a:schemeClr val="accent2"/>
              </a:buClr>
              <a:buFont typeface="Wingdings" pitchFamily="2" charset="2"/>
              <a:buChar char="§"/>
            </a:pPr>
            <a:endParaRPr lang="el-GR" sz="500" b="1" dirty="0"/>
          </a:p>
          <a:p>
            <a:pPr marL="609600" indent="-609600">
              <a:lnSpc>
                <a:spcPct val="90000"/>
              </a:lnSpc>
              <a:buFont typeface="Wingdings" pitchFamily="2" charset="2"/>
              <a:buChar char="v"/>
            </a:pPr>
            <a:r>
              <a:rPr lang="el-GR" sz="2400" b="1" dirty="0" smtClean="0"/>
              <a:t>  </a:t>
            </a:r>
            <a:r>
              <a:rPr lang="el-GR" sz="2000" b="1" u="sng" dirty="0"/>
              <a:t>Ενεργητικό </a:t>
            </a:r>
            <a:r>
              <a:rPr lang="el-GR" sz="2000" b="1" u="sng" dirty="0" smtClean="0"/>
              <a:t>              ΔΕΛΤΑ                               		Παθητικό</a:t>
            </a:r>
            <a:r>
              <a:rPr lang="el-GR" sz="2000" b="1" dirty="0" smtClean="0"/>
              <a:t>  </a:t>
            </a:r>
            <a:endParaRPr lang="el-GR" sz="2000" b="1" dirty="0"/>
          </a:p>
          <a:p>
            <a:pPr marL="990600" lvl="1" indent="-533400">
              <a:lnSpc>
                <a:spcPct val="90000"/>
              </a:lnSpc>
              <a:buClr>
                <a:srgbClr val="FF0000"/>
              </a:buClr>
              <a:buFont typeface="Wingdings" pitchFamily="2" charset="2"/>
              <a:buNone/>
            </a:pPr>
            <a:r>
              <a:rPr lang="el-GR" sz="2000" b="1" dirty="0" smtClean="0"/>
              <a:t>    Υποχρεωτικά Διαθέσιμα</a:t>
            </a:r>
            <a:r>
              <a:rPr lang="en-US" sz="2000" b="1" dirty="0" smtClean="0"/>
              <a:t> </a:t>
            </a:r>
            <a:r>
              <a:rPr lang="el-GR" sz="2000" b="1" dirty="0" smtClean="0"/>
              <a:t> €</a:t>
            </a:r>
            <a:r>
              <a:rPr lang="en-US" sz="2000" b="1" dirty="0" smtClean="0"/>
              <a:t> </a:t>
            </a:r>
            <a:r>
              <a:rPr lang="el-GR" sz="2000" b="1" dirty="0" smtClean="0"/>
              <a:t>100        </a:t>
            </a:r>
            <a:r>
              <a:rPr lang="el-GR" sz="2000" b="1" dirty="0"/>
              <a:t>Καταθέσεις Όψεως </a:t>
            </a:r>
            <a:r>
              <a:rPr lang="el-GR" sz="2000" b="1" dirty="0" smtClean="0"/>
              <a:t>€</a:t>
            </a:r>
            <a:r>
              <a:rPr lang="en-US" sz="2000" b="1" dirty="0" smtClean="0"/>
              <a:t> </a:t>
            </a:r>
            <a:r>
              <a:rPr lang="el-GR" sz="2000" b="1" dirty="0" smtClean="0"/>
              <a:t>1.000</a:t>
            </a:r>
          </a:p>
          <a:p>
            <a:pPr marL="990600" lvl="1" indent="-533400">
              <a:lnSpc>
                <a:spcPct val="90000"/>
              </a:lnSpc>
              <a:buClr>
                <a:srgbClr val="FF0000"/>
              </a:buClr>
              <a:buFont typeface="Wingdings" pitchFamily="2" charset="2"/>
              <a:buNone/>
            </a:pPr>
            <a:r>
              <a:rPr lang="el-GR" sz="2000" b="1" dirty="0" smtClean="0"/>
              <a:t>    Πλεονάζοντα € 100</a:t>
            </a:r>
            <a:endParaRPr lang="el-GR" sz="2000" b="1" dirty="0"/>
          </a:p>
          <a:p>
            <a:pPr marL="990600" lvl="1" indent="-533400">
              <a:lnSpc>
                <a:spcPct val="90000"/>
              </a:lnSpc>
              <a:buClr>
                <a:srgbClr val="FF0000"/>
              </a:buClr>
              <a:buFont typeface="Wingdings" pitchFamily="2" charset="2"/>
              <a:buNone/>
            </a:pPr>
            <a:r>
              <a:rPr lang="el-GR" sz="2000" b="1" dirty="0">
                <a:sym typeface="Wingdings" pitchFamily="2" charset="2"/>
              </a:rPr>
              <a:t>    </a:t>
            </a:r>
            <a:r>
              <a:rPr lang="el-GR" sz="2000" b="1" dirty="0" smtClean="0">
                <a:sym typeface="Wingdings" pitchFamily="2" charset="2"/>
              </a:rPr>
              <a:t>Χορηγήσεις </a:t>
            </a:r>
            <a:r>
              <a:rPr lang="en-US" sz="2000" b="1" dirty="0" smtClean="0">
                <a:sym typeface="Wingdings" pitchFamily="2" charset="2"/>
              </a:rPr>
              <a:t> </a:t>
            </a:r>
            <a:r>
              <a:rPr lang="el-GR" sz="2000" b="1" dirty="0" smtClean="0">
                <a:sym typeface="Wingdings" pitchFamily="2" charset="2"/>
              </a:rPr>
              <a:t> € </a:t>
            </a:r>
            <a:r>
              <a:rPr lang="el-GR" sz="2000" b="1" dirty="0">
                <a:sym typeface="Wingdings" pitchFamily="2" charset="2"/>
              </a:rPr>
              <a:t>800    </a:t>
            </a:r>
            <a:r>
              <a:rPr lang="el-GR" sz="2000" b="1" dirty="0" smtClean="0">
                <a:sym typeface="Wingdings" pitchFamily="2" charset="2"/>
              </a:rPr>
              <a:t>                         Μετοχικό </a:t>
            </a:r>
            <a:r>
              <a:rPr lang="el-GR" sz="2000" b="1" dirty="0">
                <a:sym typeface="Wingdings" pitchFamily="2" charset="2"/>
              </a:rPr>
              <a:t>Κεφάλαιο  € </a:t>
            </a:r>
            <a:r>
              <a:rPr lang="el-GR" sz="2000" b="1" dirty="0" smtClean="0">
                <a:sym typeface="Wingdings" pitchFamily="2" charset="2"/>
              </a:rPr>
              <a:t> </a:t>
            </a:r>
            <a:r>
              <a:rPr lang="el-GR" sz="2000" b="1" dirty="0">
                <a:sym typeface="Wingdings" pitchFamily="2" charset="2"/>
              </a:rPr>
              <a:t>100</a:t>
            </a:r>
          </a:p>
          <a:p>
            <a:pPr marL="990600" lvl="1" indent="-533400">
              <a:lnSpc>
                <a:spcPct val="90000"/>
              </a:lnSpc>
              <a:buClr>
                <a:srgbClr val="FF0000"/>
              </a:buClr>
              <a:buFont typeface="Wingdings" pitchFamily="2" charset="2"/>
              <a:buNone/>
            </a:pPr>
            <a:r>
              <a:rPr lang="el-GR" sz="2000" b="1" dirty="0">
                <a:sym typeface="Wingdings" pitchFamily="2" charset="2"/>
              </a:rPr>
              <a:t>    </a:t>
            </a:r>
            <a:r>
              <a:rPr lang="el-GR" sz="2000" b="1" dirty="0" smtClean="0">
                <a:sym typeface="Wingdings" pitchFamily="2" charset="2"/>
              </a:rPr>
              <a:t>Επενδύσεις   € </a:t>
            </a:r>
            <a:r>
              <a:rPr lang="el-GR" sz="2000" b="1" dirty="0">
                <a:sym typeface="Wingdings" pitchFamily="2" charset="2"/>
              </a:rPr>
              <a:t>100</a:t>
            </a:r>
          </a:p>
          <a:p>
            <a:pPr marL="609600" indent="-609600">
              <a:lnSpc>
                <a:spcPct val="90000"/>
              </a:lnSpc>
              <a:buClr>
                <a:srgbClr val="FF0000"/>
              </a:buClr>
              <a:buFont typeface="Wingdings" pitchFamily="2" charset="2"/>
              <a:buChar char="q"/>
            </a:pPr>
            <a:r>
              <a:rPr lang="el-GR" sz="2200" b="1" dirty="0" smtClean="0">
                <a:sym typeface="Wingdings" pitchFamily="2" charset="2"/>
              </a:rPr>
              <a:t>Εκροή </a:t>
            </a:r>
            <a:r>
              <a:rPr lang="el-GR" sz="2200" b="1" dirty="0">
                <a:sym typeface="Wingdings" pitchFamily="2" charset="2"/>
              </a:rPr>
              <a:t>διαθεσίμων λόγω αναλήψεων καταθέσεων: € 100: </a:t>
            </a:r>
          </a:p>
          <a:p>
            <a:pPr marL="609600" indent="-609600">
              <a:lnSpc>
                <a:spcPct val="90000"/>
              </a:lnSpc>
              <a:buFont typeface="Wingdings" pitchFamily="2" charset="2"/>
              <a:buChar char="v"/>
            </a:pPr>
            <a:r>
              <a:rPr lang="el-GR" sz="2000" b="1" u="sng" dirty="0" smtClean="0"/>
              <a:t>Ενεργητικό              ΔΕΛΤΑ 		                              </a:t>
            </a:r>
            <a:r>
              <a:rPr lang="el-GR" sz="2000" b="1" u="sng" dirty="0"/>
              <a:t>Παθητικό</a:t>
            </a:r>
            <a:r>
              <a:rPr lang="el-GR" sz="2000" b="1" dirty="0"/>
              <a:t>  </a:t>
            </a:r>
          </a:p>
          <a:p>
            <a:pPr marL="990600" lvl="1" indent="-533400">
              <a:lnSpc>
                <a:spcPct val="90000"/>
              </a:lnSpc>
              <a:buClr>
                <a:srgbClr val="FF0000"/>
              </a:buClr>
              <a:buFont typeface="Wingdings" pitchFamily="2" charset="2"/>
              <a:buNone/>
            </a:pPr>
            <a:r>
              <a:rPr lang="el-GR" sz="2000" b="1" dirty="0"/>
              <a:t>  </a:t>
            </a:r>
            <a:r>
              <a:rPr lang="el-GR" sz="2000" b="1" dirty="0" smtClean="0"/>
              <a:t> Υποχρεωτικά Διαθέσιμα</a:t>
            </a:r>
            <a:r>
              <a:rPr lang="en-US" sz="2000" b="1" dirty="0" smtClean="0"/>
              <a:t> </a:t>
            </a:r>
            <a:r>
              <a:rPr lang="el-GR" sz="2000" b="1" dirty="0" smtClean="0"/>
              <a:t>€90</a:t>
            </a:r>
            <a:r>
              <a:rPr lang="el-GR" sz="2000" b="1" dirty="0"/>
              <a:t>	</a:t>
            </a:r>
            <a:r>
              <a:rPr lang="el-GR" sz="2000" b="1" dirty="0" smtClean="0"/>
              <a:t>         </a:t>
            </a:r>
            <a:r>
              <a:rPr lang="en-US" sz="2000" b="1" dirty="0" smtClean="0"/>
              <a:t> </a:t>
            </a:r>
            <a:r>
              <a:rPr lang="el-GR" sz="2000" b="1" dirty="0" smtClean="0"/>
              <a:t>Καταθέσεις </a:t>
            </a:r>
            <a:r>
              <a:rPr lang="el-GR" sz="2000" b="1" dirty="0"/>
              <a:t>Όψεως  </a:t>
            </a:r>
            <a:r>
              <a:rPr lang="en-US" sz="2000" b="1" dirty="0" smtClean="0"/>
              <a:t> </a:t>
            </a:r>
            <a:r>
              <a:rPr lang="el-GR" sz="2000" b="1" dirty="0" smtClean="0"/>
              <a:t> </a:t>
            </a:r>
            <a:r>
              <a:rPr lang="el-GR" sz="2000" b="1" dirty="0"/>
              <a:t>€ </a:t>
            </a:r>
            <a:r>
              <a:rPr lang="el-GR" sz="2000" b="1" dirty="0" smtClean="0"/>
              <a:t>900</a:t>
            </a:r>
          </a:p>
          <a:p>
            <a:pPr marL="990600" lvl="1" indent="-533400">
              <a:lnSpc>
                <a:spcPct val="90000"/>
              </a:lnSpc>
              <a:buClr>
                <a:srgbClr val="FF0000"/>
              </a:buClr>
              <a:buFont typeface="Wingdings" pitchFamily="2" charset="2"/>
              <a:buNone/>
            </a:pPr>
            <a:r>
              <a:rPr lang="el-GR" sz="2000" b="1" dirty="0" smtClean="0"/>
              <a:t>   Πλεονάζοντα € 10</a:t>
            </a:r>
            <a:endParaRPr lang="el-GR" sz="2000" b="1" dirty="0"/>
          </a:p>
          <a:p>
            <a:pPr marL="990600" lvl="1" indent="-533400">
              <a:lnSpc>
                <a:spcPct val="90000"/>
              </a:lnSpc>
              <a:buClr>
                <a:srgbClr val="FF0000"/>
              </a:buClr>
              <a:buFont typeface="Wingdings" pitchFamily="2" charset="2"/>
              <a:buNone/>
            </a:pPr>
            <a:r>
              <a:rPr lang="el-GR" sz="2000" b="1" dirty="0">
                <a:sym typeface="Wingdings" pitchFamily="2" charset="2"/>
              </a:rPr>
              <a:t>   </a:t>
            </a:r>
            <a:r>
              <a:rPr lang="el-GR" sz="2000" b="1" dirty="0" smtClean="0">
                <a:sym typeface="Wingdings" pitchFamily="2" charset="2"/>
              </a:rPr>
              <a:t>Χορηγήσεις </a:t>
            </a:r>
            <a:r>
              <a:rPr lang="en-US" sz="2000" b="1" dirty="0" smtClean="0">
                <a:sym typeface="Wingdings" pitchFamily="2" charset="2"/>
              </a:rPr>
              <a:t> </a:t>
            </a:r>
            <a:r>
              <a:rPr lang="el-GR" sz="2000" b="1" dirty="0" smtClean="0">
                <a:sym typeface="Wingdings" pitchFamily="2" charset="2"/>
              </a:rPr>
              <a:t>€ </a:t>
            </a:r>
            <a:r>
              <a:rPr lang="el-GR" sz="2000" b="1" dirty="0">
                <a:sym typeface="Wingdings" pitchFamily="2" charset="2"/>
              </a:rPr>
              <a:t>800                      </a:t>
            </a:r>
            <a:r>
              <a:rPr lang="el-GR" sz="2000" b="1" dirty="0" smtClean="0">
                <a:sym typeface="Wingdings" pitchFamily="2" charset="2"/>
              </a:rPr>
              <a:t>             Μετοχικό </a:t>
            </a:r>
            <a:r>
              <a:rPr lang="el-GR" sz="2000" b="1" dirty="0">
                <a:sym typeface="Wingdings" pitchFamily="2" charset="2"/>
              </a:rPr>
              <a:t>Κεφάλαιο  </a:t>
            </a:r>
            <a:r>
              <a:rPr lang="en-US" sz="2000" b="1" dirty="0" smtClean="0">
                <a:sym typeface="Wingdings" pitchFamily="2" charset="2"/>
              </a:rPr>
              <a:t> </a:t>
            </a:r>
            <a:r>
              <a:rPr lang="el-GR" sz="2000" b="1" dirty="0" smtClean="0">
                <a:sym typeface="Wingdings" pitchFamily="2" charset="2"/>
              </a:rPr>
              <a:t> € </a:t>
            </a:r>
            <a:r>
              <a:rPr lang="el-GR" sz="2000" b="1" dirty="0">
                <a:sym typeface="Wingdings" pitchFamily="2" charset="2"/>
              </a:rPr>
              <a:t>100</a:t>
            </a:r>
          </a:p>
          <a:p>
            <a:pPr marL="990600" lvl="1" indent="-533400">
              <a:lnSpc>
                <a:spcPct val="90000"/>
              </a:lnSpc>
              <a:buClr>
                <a:srgbClr val="FF0000"/>
              </a:buClr>
              <a:buFont typeface="Wingdings" pitchFamily="2" charset="2"/>
              <a:buNone/>
            </a:pPr>
            <a:r>
              <a:rPr lang="el-GR" sz="2000" b="1" dirty="0">
                <a:sym typeface="Wingdings" pitchFamily="2" charset="2"/>
              </a:rPr>
              <a:t>   </a:t>
            </a:r>
            <a:r>
              <a:rPr lang="el-GR" sz="2000" b="1" dirty="0" smtClean="0">
                <a:sym typeface="Wingdings" pitchFamily="2" charset="2"/>
              </a:rPr>
              <a:t>Επενδύσεις  </a:t>
            </a:r>
            <a:r>
              <a:rPr lang="el-GR" sz="2000" b="1" dirty="0">
                <a:sym typeface="Wingdings" pitchFamily="2" charset="2"/>
              </a:rPr>
              <a:t>€ 100</a:t>
            </a:r>
          </a:p>
          <a:p>
            <a:pPr marL="609600" indent="-609600">
              <a:lnSpc>
                <a:spcPct val="90000"/>
              </a:lnSpc>
              <a:buClr>
                <a:schemeClr val="accent2"/>
              </a:buClr>
              <a:buFont typeface="Wingdings" pitchFamily="2" charset="2"/>
              <a:buChar char="q"/>
            </a:pPr>
            <a:r>
              <a:rPr lang="el-GR" sz="2000" b="1" dirty="0" smtClean="0"/>
              <a:t>με </a:t>
            </a:r>
            <a:r>
              <a:rPr lang="en-US" sz="2000" b="1" dirty="0">
                <a:sym typeface="Wingdings" pitchFamily="2" charset="2"/>
              </a:rPr>
              <a:t>rd</a:t>
            </a:r>
            <a:r>
              <a:rPr lang="el-GR" sz="2000" b="1" dirty="0">
                <a:sym typeface="Wingdings" pitchFamily="2" charset="2"/>
              </a:rPr>
              <a:t> = 10% η</a:t>
            </a:r>
            <a:r>
              <a:rPr lang="el-GR" sz="2000" b="1" dirty="0"/>
              <a:t> τράπεζα τώρα έχει </a:t>
            </a:r>
            <a:r>
              <a:rPr lang="el-GR" sz="2000" b="1" dirty="0" smtClean="0"/>
              <a:t>υποχρεωτικά διαθέσιμα 900*10% = 90 και €810 </a:t>
            </a:r>
            <a:r>
              <a:rPr lang="el-GR" sz="2000" b="1" dirty="0"/>
              <a:t>πλεονάζοντα </a:t>
            </a:r>
            <a:r>
              <a:rPr lang="el-GR" sz="2000" b="1" dirty="0" smtClean="0"/>
              <a:t>διαθέσιμα. Αν </a:t>
            </a:r>
            <a:r>
              <a:rPr lang="el-GR" sz="2000" b="1" dirty="0"/>
              <a:t>έχει πλεονάζοντα διαθέσιμα, απώλειες  καταθέσεων δεν απαιτούν μεταβολές σε άλλα στοιχεία του </a:t>
            </a:r>
            <a:r>
              <a:rPr lang="el-GR" sz="2000" b="1" dirty="0" smtClean="0"/>
              <a:t>ισολογισμού</a:t>
            </a:r>
            <a:r>
              <a:rPr lang="en-US" sz="2000" b="1" dirty="0" smtClean="0"/>
              <a:t>.</a:t>
            </a:r>
            <a:r>
              <a:rPr lang="el-GR" sz="2000" b="1" dirty="0" smtClean="0"/>
              <a:t> </a:t>
            </a:r>
            <a:endParaRPr lang="el-GR" sz="2000" b="1" dirty="0"/>
          </a:p>
          <a:p>
            <a:pPr marL="990600" lvl="1" indent="-533400">
              <a:lnSpc>
                <a:spcPct val="90000"/>
              </a:lnSpc>
              <a:buClr>
                <a:srgbClr val="FF0000"/>
              </a:buClr>
              <a:buFont typeface="Wingdings" pitchFamily="2" charset="2"/>
              <a:buNone/>
            </a:pPr>
            <a:r>
              <a:rPr lang="el-GR" sz="500" b="1" dirty="0">
                <a:solidFill>
                  <a:schemeClr val="accent2"/>
                </a:solidFill>
              </a:rPr>
              <a:t> </a:t>
            </a:r>
          </a:p>
          <a:p>
            <a:pPr marL="990600" lvl="1" indent="-533400">
              <a:lnSpc>
                <a:spcPct val="90000"/>
              </a:lnSpc>
              <a:buClr>
                <a:srgbClr val="FF0000"/>
              </a:buClr>
              <a:buFont typeface="Wingdings" pitchFamily="2" charset="2"/>
              <a:buNone/>
            </a:pPr>
            <a:endParaRPr lang="el-GR" sz="1800" b="1" dirty="0">
              <a:solidFill>
                <a:schemeClr val="accent2"/>
              </a:solidFill>
              <a:sym typeface="Wingdings" pitchFamily="2" charset="2"/>
            </a:endParaRPr>
          </a:p>
        </p:txBody>
      </p:sp>
      <p:sp>
        <p:nvSpPr>
          <p:cNvPr id="17412" name="Line 1028"/>
          <p:cNvSpPr>
            <a:spLocks noChangeShapeType="1"/>
          </p:cNvSpPr>
          <p:nvPr/>
        </p:nvSpPr>
        <p:spPr bwMode="auto">
          <a:xfrm>
            <a:off x="533400" y="2819400"/>
            <a:ext cx="0" cy="0"/>
          </a:xfrm>
          <a:prstGeom prst="line">
            <a:avLst/>
          </a:prstGeom>
          <a:noFill/>
          <a:ln w="9525">
            <a:solidFill>
              <a:schemeClr val="tx1"/>
            </a:solidFill>
            <a:round/>
            <a:headEnd/>
            <a:tailEnd/>
          </a:ln>
          <a:effectLst/>
        </p:spPr>
        <p:txBody>
          <a:bodyPr/>
          <a:lstStyle/>
          <a:p>
            <a:endParaRPr lang="el-GR" dirty="0"/>
          </a:p>
        </p:txBody>
      </p:sp>
      <p:sp>
        <p:nvSpPr>
          <p:cNvPr id="17413" name="Line 1029"/>
          <p:cNvSpPr>
            <a:spLocks noChangeShapeType="1"/>
          </p:cNvSpPr>
          <p:nvPr/>
        </p:nvSpPr>
        <p:spPr bwMode="auto">
          <a:xfrm>
            <a:off x="0" y="2667000"/>
            <a:ext cx="0" cy="0"/>
          </a:xfrm>
          <a:prstGeom prst="line">
            <a:avLst/>
          </a:prstGeom>
          <a:noFill/>
          <a:ln w="9525">
            <a:solidFill>
              <a:schemeClr val="tx1"/>
            </a:solidFill>
            <a:round/>
            <a:headEnd/>
            <a:tailEnd/>
          </a:ln>
          <a:effectLst/>
        </p:spPr>
        <p:txBody>
          <a:bodyPr/>
          <a:lstStyle/>
          <a:p>
            <a:endParaRPr lang="el-GR" dirty="0"/>
          </a:p>
        </p:txBody>
      </p:sp>
      <p:sp>
        <p:nvSpPr>
          <p:cNvPr id="17414" name="Line 1030"/>
          <p:cNvSpPr>
            <a:spLocks noChangeShapeType="1"/>
          </p:cNvSpPr>
          <p:nvPr/>
        </p:nvSpPr>
        <p:spPr bwMode="auto">
          <a:xfrm>
            <a:off x="4191000" y="2667000"/>
            <a:ext cx="0" cy="0"/>
          </a:xfrm>
          <a:prstGeom prst="line">
            <a:avLst/>
          </a:prstGeom>
          <a:noFill/>
          <a:ln w="9525">
            <a:solidFill>
              <a:schemeClr val="tx1"/>
            </a:solidFill>
            <a:round/>
            <a:headEnd/>
            <a:tailEnd/>
          </a:ln>
          <a:effectLst/>
        </p:spPr>
        <p:txBody>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wipe(left)">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wipe(left)">
                                      <p:cBhvr>
                                        <p:cTn id="17" dur="500"/>
                                        <p:tgtEl>
                                          <p:spTgt spid="174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wipe(left)">
                                      <p:cBhvr>
                                        <p:cTn id="22" dur="500"/>
                                        <p:tgtEl>
                                          <p:spTgt spid="174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wipe(left)">
                                      <p:cBhvr>
                                        <p:cTn id="27" dur="500"/>
                                        <p:tgtEl>
                                          <p:spTgt spid="174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411">
                                            <p:txEl>
                                              <p:pRg st="6" end="6"/>
                                            </p:txEl>
                                          </p:spTgt>
                                        </p:tgtEl>
                                        <p:attrNameLst>
                                          <p:attrName>style.visibility</p:attrName>
                                        </p:attrNameLst>
                                      </p:cBhvr>
                                      <p:to>
                                        <p:strVal val="visible"/>
                                      </p:to>
                                    </p:set>
                                    <p:animEffect transition="in" filter="wipe(left)">
                                      <p:cBhvr>
                                        <p:cTn id="32" dur="500"/>
                                        <p:tgtEl>
                                          <p:spTgt spid="174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411">
                                            <p:txEl>
                                              <p:pRg st="7" end="7"/>
                                            </p:txEl>
                                          </p:spTgt>
                                        </p:tgtEl>
                                        <p:attrNameLst>
                                          <p:attrName>style.visibility</p:attrName>
                                        </p:attrNameLst>
                                      </p:cBhvr>
                                      <p:to>
                                        <p:strVal val="visible"/>
                                      </p:to>
                                    </p:set>
                                    <p:animEffect transition="in" filter="wipe(left)">
                                      <p:cBhvr>
                                        <p:cTn id="37" dur="500"/>
                                        <p:tgtEl>
                                          <p:spTgt spid="1741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411">
                                            <p:txEl>
                                              <p:pRg st="8" end="8"/>
                                            </p:txEl>
                                          </p:spTgt>
                                        </p:tgtEl>
                                        <p:attrNameLst>
                                          <p:attrName>style.visibility</p:attrName>
                                        </p:attrNameLst>
                                      </p:cBhvr>
                                      <p:to>
                                        <p:strVal val="visible"/>
                                      </p:to>
                                    </p:set>
                                    <p:animEffect transition="in" filter="wipe(left)">
                                      <p:cBhvr>
                                        <p:cTn id="42" dur="500"/>
                                        <p:tgtEl>
                                          <p:spTgt spid="1741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411">
                                            <p:txEl>
                                              <p:pRg st="9" end="9"/>
                                            </p:txEl>
                                          </p:spTgt>
                                        </p:tgtEl>
                                        <p:attrNameLst>
                                          <p:attrName>style.visibility</p:attrName>
                                        </p:attrNameLst>
                                      </p:cBhvr>
                                      <p:to>
                                        <p:strVal val="visible"/>
                                      </p:to>
                                    </p:set>
                                    <p:animEffect transition="in" filter="wipe(left)">
                                      <p:cBhvr>
                                        <p:cTn id="47" dur="500"/>
                                        <p:tgtEl>
                                          <p:spTgt spid="1741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411">
                                            <p:txEl>
                                              <p:pRg st="10" end="10"/>
                                            </p:txEl>
                                          </p:spTgt>
                                        </p:tgtEl>
                                        <p:attrNameLst>
                                          <p:attrName>style.visibility</p:attrName>
                                        </p:attrNameLst>
                                      </p:cBhvr>
                                      <p:to>
                                        <p:strVal val="visible"/>
                                      </p:to>
                                    </p:set>
                                    <p:animEffect transition="in" filter="wipe(left)">
                                      <p:cBhvr>
                                        <p:cTn id="52" dur="500"/>
                                        <p:tgtEl>
                                          <p:spTgt spid="17411">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411">
                                            <p:txEl>
                                              <p:pRg st="11" end="11"/>
                                            </p:txEl>
                                          </p:spTgt>
                                        </p:tgtEl>
                                        <p:attrNameLst>
                                          <p:attrName>style.visibility</p:attrName>
                                        </p:attrNameLst>
                                      </p:cBhvr>
                                      <p:to>
                                        <p:strVal val="visible"/>
                                      </p:to>
                                    </p:set>
                                    <p:animEffect transition="in" filter="wipe(left)">
                                      <p:cBhvr>
                                        <p:cTn id="57" dur="500"/>
                                        <p:tgtEl>
                                          <p:spTgt spid="17411">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411">
                                            <p:txEl>
                                              <p:pRg st="12" end="12"/>
                                            </p:txEl>
                                          </p:spTgt>
                                        </p:tgtEl>
                                        <p:attrNameLst>
                                          <p:attrName>style.visibility</p:attrName>
                                        </p:attrNameLst>
                                      </p:cBhvr>
                                      <p:to>
                                        <p:strVal val="visible"/>
                                      </p:to>
                                    </p:set>
                                    <p:animEffect transition="in" filter="wipe(left)">
                                      <p:cBhvr>
                                        <p:cTn id="62" dur="500"/>
                                        <p:tgtEl>
                                          <p:spTgt spid="17411">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411">
                                            <p:txEl>
                                              <p:pRg st="13" end="13"/>
                                            </p:txEl>
                                          </p:spTgt>
                                        </p:tgtEl>
                                        <p:attrNameLst>
                                          <p:attrName>style.visibility</p:attrName>
                                        </p:attrNameLst>
                                      </p:cBhvr>
                                      <p:to>
                                        <p:strVal val="visible"/>
                                      </p:to>
                                    </p:set>
                                    <p:animEffect transition="in" filter="wipe(left)">
                                      <p:cBhvr>
                                        <p:cTn id="67" dur="500"/>
                                        <p:tgtEl>
                                          <p:spTgt spid="17411">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411">
                                            <p:txEl>
                                              <p:pRg st="14" end="14"/>
                                            </p:txEl>
                                          </p:spTgt>
                                        </p:tgtEl>
                                        <p:attrNameLst>
                                          <p:attrName>style.visibility</p:attrName>
                                        </p:attrNameLst>
                                      </p:cBhvr>
                                      <p:to>
                                        <p:strVal val="visible"/>
                                      </p:to>
                                    </p:set>
                                    <p:animEffect transition="in" filter="wipe(left)">
                                      <p:cBhvr>
                                        <p:cTn id="72" dur="500"/>
                                        <p:tgtEl>
                                          <p:spTgt spid="174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52400"/>
            <a:ext cx="9144000" cy="533400"/>
          </a:xfrm>
        </p:spPr>
        <p:txBody>
          <a:bodyPr/>
          <a:lstStyle/>
          <a:p>
            <a:r>
              <a:rPr lang="el-GR" sz="2500" b="1" dirty="0" smtClean="0">
                <a:solidFill>
                  <a:srgbClr val="006600"/>
                </a:solidFill>
              </a:rPr>
              <a:t>Ι. Διαχείριση </a:t>
            </a:r>
            <a:r>
              <a:rPr lang="el-GR" sz="2500" b="1" dirty="0">
                <a:solidFill>
                  <a:srgbClr val="006600"/>
                </a:solidFill>
              </a:rPr>
              <a:t>Ρευστότητας και ο Ρόλος των </a:t>
            </a:r>
            <a:r>
              <a:rPr lang="el-GR" sz="2500" b="1" dirty="0" smtClean="0">
                <a:solidFill>
                  <a:srgbClr val="006600"/>
                </a:solidFill>
              </a:rPr>
              <a:t>Διαθεσίμων</a:t>
            </a:r>
            <a:r>
              <a:rPr lang="en-US" sz="2500" b="1" dirty="0" smtClean="0">
                <a:solidFill>
                  <a:srgbClr val="006600"/>
                </a:solidFill>
              </a:rPr>
              <a:t> (2)</a:t>
            </a:r>
            <a:endParaRPr lang="el-GR" sz="2500" b="1" dirty="0">
              <a:solidFill>
                <a:srgbClr val="006600"/>
              </a:solidFill>
            </a:endParaRPr>
          </a:p>
        </p:txBody>
      </p:sp>
      <p:sp>
        <p:nvSpPr>
          <p:cNvPr id="18435" name="Rectangle 3"/>
          <p:cNvSpPr>
            <a:spLocks noGrp="1" noChangeArrowheads="1"/>
          </p:cNvSpPr>
          <p:nvPr>
            <p:ph type="body" idx="1"/>
          </p:nvPr>
        </p:nvSpPr>
        <p:spPr>
          <a:xfrm>
            <a:off x="0" y="764704"/>
            <a:ext cx="9144000" cy="6093296"/>
          </a:xfrm>
        </p:spPr>
        <p:txBody>
          <a:bodyPr/>
          <a:lstStyle/>
          <a:p>
            <a:pPr marL="609600" indent="-609600" algn="just">
              <a:lnSpc>
                <a:spcPct val="90000"/>
              </a:lnSpc>
              <a:buClr>
                <a:srgbClr val="FF0000"/>
              </a:buClr>
              <a:buFont typeface="Wingdings" pitchFamily="2" charset="2"/>
              <a:buChar char="q"/>
            </a:pPr>
            <a:r>
              <a:rPr lang="el-GR" sz="2400" b="1" dirty="0">
                <a:sym typeface="Wingdings" pitchFamily="2" charset="2"/>
              </a:rPr>
              <a:t>Η τράπεζα κάνει μια χορήγηση € </a:t>
            </a:r>
            <a:r>
              <a:rPr lang="el-GR" sz="2400" b="1" dirty="0" smtClean="0">
                <a:sym typeface="Wingdings" pitchFamily="2" charset="2"/>
              </a:rPr>
              <a:t>10 </a:t>
            </a:r>
            <a:r>
              <a:rPr lang="el-GR" sz="2400" b="1" dirty="0">
                <a:cs typeface="Times New Roman" pitchFamily="18" charset="0"/>
                <a:sym typeface="Wingdings" pitchFamily="2" charset="2"/>
              </a:rPr>
              <a:t>→</a:t>
            </a:r>
            <a:r>
              <a:rPr lang="el-GR" sz="2400" b="1" dirty="0">
                <a:sym typeface="Wingdings" pitchFamily="2" charset="2"/>
              </a:rPr>
              <a:t>  πλεονάζοντα διαθέσιμα </a:t>
            </a:r>
            <a:r>
              <a:rPr lang="en-US" sz="2400" b="1" dirty="0" smtClean="0">
                <a:sym typeface="Wingdings" pitchFamily="2" charset="2"/>
              </a:rPr>
              <a:t>Extra Reserve </a:t>
            </a:r>
            <a:r>
              <a:rPr lang="el-GR" sz="2400" b="1" dirty="0" smtClean="0">
                <a:sym typeface="Wingdings" pitchFamily="2" charset="2"/>
              </a:rPr>
              <a:t>= </a:t>
            </a:r>
            <a:r>
              <a:rPr lang="el-GR" sz="2400" b="1" dirty="0">
                <a:sym typeface="Wingdings" pitchFamily="2" charset="2"/>
              </a:rPr>
              <a:t>0</a:t>
            </a:r>
            <a:r>
              <a:rPr lang="el-GR" sz="2000" b="1" dirty="0"/>
              <a:t> </a:t>
            </a:r>
          </a:p>
          <a:p>
            <a:pPr marL="609600" indent="-609600">
              <a:lnSpc>
                <a:spcPct val="90000"/>
              </a:lnSpc>
              <a:buClr>
                <a:schemeClr val="accent2"/>
              </a:buClr>
              <a:buFont typeface="Wingdings" pitchFamily="2" charset="2"/>
              <a:buChar char="§"/>
            </a:pPr>
            <a:endParaRPr lang="el-GR" sz="500" b="1" dirty="0"/>
          </a:p>
          <a:p>
            <a:pPr marL="609600" indent="-609600">
              <a:lnSpc>
                <a:spcPct val="90000"/>
              </a:lnSpc>
              <a:buClr>
                <a:srgbClr val="FF0000"/>
              </a:buClr>
              <a:buFont typeface="Wingdings" pitchFamily="2" charset="2"/>
              <a:buNone/>
            </a:pPr>
            <a:endParaRPr lang="el-GR" sz="500" b="1" dirty="0">
              <a:sym typeface="Wingdings" pitchFamily="2" charset="2"/>
            </a:endParaRPr>
          </a:p>
          <a:p>
            <a:pPr marL="609600" indent="-609600">
              <a:lnSpc>
                <a:spcPct val="90000"/>
              </a:lnSpc>
              <a:buFont typeface="Wingdings" pitchFamily="2" charset="2"/>
              <a:buChar char="v"/>
            </a:pPr>
            <a:r>
              <a:rPr lang="el-GR" sz="2000" b="1" u="sng" dirty="0"/>
              <a:t>Ενεργητικό   </a:t>
            </a:r>
            <a:r>
              <a:rPr lang="el-GR" sz="2000" b="1" u="sng" dirty="0" smtClean="0"/>
              <a:t>                       ΔΕΛΤΑ                                             </a:t>
            </a:r>
            <a:r>
              <a:rPr lang="el-GR" sz="2000" b="1" u="sng" dirty="0"/>
              <a:t>Παθητικό</a:t>
            </a:r>
            <a:r>
              <a:rPr lang="el-GR" sz="2000" b="1" dirty="0"/>
              <a:t>  </a:t>
            </a:r>
          </a:p>
          <a:p>
            <a:pPr marL="990600" lvl="1" indent="-533400">
              <a:lnSpc>
                <a:spcPct val="90000"/>
              </a:lnSpc>
              <a:buClr>
                <a:srgbClr val="FF0000"/>
              </a:buClr>
              <a:buFont typeface="Wingdings" pitchFamily="2" charset="2"/>
              <a:buNone/>
            </a:pPr>
            <a:r>
              <a:rPr lang="el-GR" sz="2000" b="1" dirty="0"/>
              <a:t>       </a:t>
            </a:r>
            <a:r>
              <a:rPr lang="el-GR" sz="1800" b="1" dirty="0"/>
              <a:t>Διαθέσιμα</a:t>
            </a:r>
            <a:r>
              <a:rPr lang="en-US" sz="1800" b="1" dirty="0"/>
              <a:t> </a:t>
            </a:r>
            <a:r>
              <a:rPr lang="el-GR" sz="1800" b="1" dirty="0"/>
              <a:t>   €   </a:t>
            </a:r>
            <a:r>
              <a:rPr lang="en-US" sz="1800" b="1" dirty="0" smtClean="0"/>
              <a:t> </a:t>
            </a:r>
            <a:r>
              <a:rPr lang="el-GR" sz="1800" b="1" dirty="0" smtClean="0"/>
              <a:t>90                                         </a:t>
            </a:r>
            <a:r>
              <a:rPr lang="el-GR" sz="1800" b="1" dirty="0"/>
              <a:t>Καταθέσεις Όψεως           € 900</a:t>
            </a:r>
          </a:p>
          <a:p>
            <a:pPr marL="990600" lvl="1" indent="-533400">
              <a:lnSpc>
                <a:spcPct val="90000"/>
              </a:lnSpc>
              <a:buClr>
                <a:srgbClr val="FF0000"/>
              </a:buClr>
              <a:buFont typeface="Wingdings" pitchFamily="2" charset="2"/>
              <a:buNone/>
            </a:pPr>
            <a:r>
              <a:rPr lang="el-GR" sz="1800" b="1" dirty="0">
                <a:sym typeface="Wingdings" pitchFamily="2" charset="2"/>
              </a:rPr>
              <a:t>        Χορηγήσεις € </a:t>
            </a:r>
            <a:r>
              <a:rPr lang="en-US" sz="1800" b="1" dirty="0" smtClean="0">
                <a:sym typeface="Wingdings" pitchFamily="2" charset="2"/>
              </a:rPr>
              <a:t> </a:t>
            </a:r>
            <a:r>
              <a:rPr lang="el-GR" sz="1800" b="1" dirty="0" smtClean="0">
                <a:sym typeface="Wingdings" pitchFamily="2" charset="2"/>
              </a:rPr>
              <a:t>810          </a:t>
            </a:r>
            <a:r>
              <a:rPr lang="en-US" sz="1800" b="1" dirty="0" smtClean="0">
                <a:sym typeface="Wingdings" pitchFamily="2" charset="2"/>
              </a:rPr>
              <a:t> </a:t>
            </a:r>
            <a:r>
              <a:rPr lang="el-GR" sz="1800" b="1" dirty="0" smtClean="0">
                <a:sym typeface="Wingdings" pitchFamily="2" charset="2"/>
              </a:rPr>
              <a:t>                              </a:t>
            </a:r>
            <a:r>
              <a:rPr lang="el-GR" sz="1800" b="1" dirty="0">
                <a:sym typeface="Wingdings" pitchFamily="2" charset="2"/>
              </a:rPr>
              <a:t>Μετοχικό Κεφάλαιο   </a:t>
            </a:r>
            <a:r>
              <a:rPr lang="en-US" sz="1800" b="1" dirty="0">
                <a:sym typeface="Wingdings" pitchFamily="2" charset="2"/>
              </a:rPr>
              <a:t> </a:t>
            </a:r>
            <a:r>
              <a:rPr lang="el-GR" sz="1800" b="1" dirty="0">
                <a:sym typeface="Wingdings" pitchFamily="2" charset="2"/>
              </a:rPr>
              <a:t>      € 100</a:t>
            </a:r>
          </a:p>
          <a:p>
            <a:pPr marL="990600" lvl="1" indent="-533400">
              <a:lnSpc>
                <a:spcPct val="90000"/>
              </a:lnSpc>
              <a:buClr>
                <a:srgbClr val="FF0000"/>
              </a:buClr>
              <a:buFont typeface="Wingdings" pitchFamily="2" charset="2"/>
              <a:buNone/>
            </a:pPr>
            <a:r>
              <a:rPr lang="el-GR" sz="1800" b="1" dirty="0">
                <a:sym typeface="Wingdings" pitchFamily="2" charset="2"/>
              </a:rPr>
              <a:t>        Επενδύσεις  € 100</a:t>
            </a:r>
          </a:p>
          <a:p>
            <a:pPr marL="990600" lvl="1" indent="-533400">
              <a:lnSpc>
                <a:spcPct val="90000"/>
              </a:lnSpc>
              <a:buClr>
                <a:srgbClr val="FF0000"/>
              </a:buClr>
              <a:buFont typeface="Wingdings" pitchFamily="2" charset="2"/>
              <a:buNone/>
            </a:pPr>
            <a:endParaRPr lang="el-GR" sz="500" b="1" dirty="0"/>
          </a:p>
          <a:p>
            <a:pPr marL="609600" indent="-609600" algn="just">
              <a:lnSpc>
                <a:spcPct val="90000"/>
              </a:lnSpc>
              <a:buClr>
                <a:srgbClr val="FF0000"/>
              </a:buClr>
              <a:buFont typeface="Wingdings" pitchFamily="2" charset="2"/>
              <a:buChar char="q"/>
            </a:pPr>
            <a:r>
              <a:rPr lang="el-GR" sz="2400" b="1" dirty="0"/>
              <a:t>Απώλεια καταθέσεων και διαθεσίμων € 90</a:t>
            </a:r>
          </a:p>
          <a:p>
            <a:pPr marL="609600" indent="-609600">
              <a:lnSpc>
                <a:spcPct val="90000"/>
              </a:lnSpc>
              <a:buClr>
                <a:srgbClr val="FF0000"/>
              </a:buClr>
              <a:buFont typeface="Wingdings" pitchFamily="2" charset="2"/>
              <a:buNone/>
            </a:pPr>
            <a:endParaRPr lang="el-GR" sz="600" b="1" dirty="0"/>
          </a:p>
          <a:p>
            <a:pPr marL="609600" indent="-609600">
              <a:lnSpc>
                <a:spcPct val="90000"/>
              </a:lnSpc>
              <a:buFont typeface="Wingdings" pitchFamily="2" charset="2"/>
              <a:buChar char="v"/>
            </a:pPr>
            <a:r>
              <a:rPr lang="el-GR" sz="2000" b="1" u="sng" dirty="0"/>
              <a:t>Ενεργητικό        </a:t>
            </a:r>
            <a:r>
              <a:rPr lang="el-GR" sz="2000" b="1" u="sng" dirty="0" smtClean="0"/>
              <a:t>                  ΔΕΛΤΑ                                             Παθητικό</a:t>
            </a:r>
            <a:r>
              <a:rPr lang="el-GR" sz="2000" b="1" dirty="0" smtClean="0"/>
              <a:t>  </a:t>
            </a:r>
            <a:endParaRPr lang="el-GR" sz="2000" b="1" dirty="0"/>
          </a:p>
          <a:p>
            <a:pPr marL="990600" lvl="1" indent="-533400">
              <a:lnSpc>
                <a:spcPct val="90000"/>
              </a:lnSpc>
              <a:buClr>
                <a:srgbClr val="FF0000"/>
              </a:buClr>
              <a:buFont typeface="Wingdings" pitchFamily="2" charset="2"/>
              <a:buNone/>
            </a:pPr>
            <a:r>
              <a:rPr lang="el-GR" sz="2000" b="1" dirty="0"/>
              <a:t>       </a:t>
            </a:r>
            <a:r>
              <a:rPr lang="el-GR" sz="1800" b="1" dirty="0"/>
              <a:t>Διαθέσιμα</a:t>
            </a:r>
            <a:r>
              <a:rPr lang="en-US" sz="1800" b="1" dirty="0"/>
              <a:t> </a:t>
            </a:r>
            <a:r>
              <a:rPr lang="el-GR" sz="1800" b="1" dirty="0"/>
              <a:t>     €     </a:t>
            </a:r>
            <a:r>
              <a:rPr lang="en-US" sz="1800" b="1" dirty="0" smtClean="0"/>
              <a:t> </a:t>
            </a:r>
            <a:r>
              <a:rPr lang="el-GR" sz="1800" b="1" dirty="0" smtClean="0"/>
              <a:t>0                                    </a:t>
            </a:r>
            <a:r>
              <a:rPr lang="el-GR" sz="1800" b="1" dirty="0"/>
              <a:t>Καταθέσεις Όψεως           € 810</a:t>
            </a:r>
          </a:p>
          <a:p>
            <a:pPr marL="990600" lvl="1" indent="-533400">
              <a:lnSpc>
                <a:spcPct val="90000"/>
              </a:lnSpc>
              <a:buClr>
                <a:srgbClr val="FF0000"/>
              </a:buClr>
              <a:buFont typeface="Wingdings" pitchFamily="2" charset="2"/>
              <a:buNone/>
            </a:pPr>
            <a:r>
              <a:rPr lang="el-GR" sz="1800" b="1" dirty="0">
                <a:sym typeface="Wingdings" pitchFamily="2" charset="2"/>
              </a:rPr>
              <a:t>        Χορηγήσεις   € </a:t>
            </a:r>
            <a:r>
              <a:rPr lang="en-US" sz="1800" b="1" dirty="0" smtClean="0">
                <a:sym typeface="Wingdings" pitchFamily="2" charset="2"/>
              </a:rPr>
              <a:t> </a:t>
            </a:r>
            <a:r>
              <a:rPr lang="el-GR" sz="1800" b="1" dirty="0" smtClean="0">
                <a:sym typeface="Wingdings" pitchFamily="2" charset="2"/>
              </a:rPr>
              <a:t>810                                    </a:t>
            </a:r>
            <a:r>
              <a:rPr lang="el-GR" sz="1800" b="1" dirty="0">
                <a:sym typeface="Wingdings" pitchFamily="2" charset="2"/>
              </a:rPr>
              <a:t>Μετοχικό Κεφάλαιο   </a:t>
            </a:r>
            <a:r>
              <a:rPr lang="en-US" sz="1800" b="1" dirty="0">
                <a:sym typeface="Wingdings" pitchFamily="2" charset="2"/>
              </a:rPr>
              <a:t> </a:t>
            </a:r>
            <a:r>
              <a:rPr lang="el-GR" sz="1800" b="1" dirty="0">
                <a:sym typeface="Wingdings" pitchFamily="2" charset="2"/>
              </a:rPr>
              <a:t>      € 100</a:t>
            </a:r>
          </a:p>
          <a:p>
            <a:pPr marL="990600" lvl="1" indent="-533400">
              <a:lnSpc>
                <a:spcPct val="90000"/>
              </a:lnSpc>
              <a:buClr>
                <a:srgbClr val="FF0000"/>
              </a:buClr>
              <a:buFont typeface="Wingdings" pitchFamily="2" charset="2"/>
              <a:buNone/>
            </a:pPr>
            <a:r>
              <a:rPr lang="el-GR" sz="1800" b="1" dirty="0">
                <a:sym typeface="Wingdings" pitchFamily="2" charset="2"/>
              </a:rPr>
              <a:t>        Επενδύσεις    € 100</a:t>
            </a:r>
          </a:p>
          <a:p>
            <a:pPr marL="990600" lvl="1" indent="-533400">
              <a:lnSpc>
                <a:spcPct val="90000"/>
              </a:lnSpc>
              <a:buClr>
                <a:srgbClr val="FF0000"/>
              </a:buClr>
              <a:buFont typeface="Wingdings" pitchFamily="2" charset="2"/>
              <a:buNone/>
            </a:pPr>
            <a:endParaRPr lang="el-GR" sz="500" b="1" dirty="0"/>
          </a:p>
          <a:p>
            <a:pPr marL="609600" indent="-609600">
              <a:lnSpc>
                <a:spcPct val="90000"/>
              </a:lnSpc>
              <a:buClr>
                <a:srgbClr val="FF0000"/>
              </a:buClr>
              <a:buFont typeface="Wingdings" pitchFamily="2" charset="2"/>
              <a:buNone/>
            </a:pPr>
            <a:endParaRPr lang="el-GR" sz="500" b="1" dirty="0"/>
          </a:p>
          <a:p>
            <a:pPr marL="609600" indent="-609600" algn="just">
              <a:lnSpc>
                <a:spcPct val="90000"/>
              </a:lnSpc>
              <a:buClr>
                <a:schemeClr val="accent2"/>
              </a:buClr>
              <a:buFont typeface="Wingdings" pitchFamily="2" charset="2"/>
              <a:buChar char="q"/>
            </a:pPr>
            <a:r>
              <a:rPr lang="el-GR" sz="2400" b="1" dirty="0"/>
              <a:t>Ο ισολογισμός της τράπεζας χαρακτηρίζεται από ανεπάρκεια διαθεσίμων </a:t>
            </a:r>
            <a:r>
              <a:rPr lang="en-US" sz="2400" b="1" dirty="0"/>
              <a:t>(reserve deficiency) </a:t>
            </a:r>
            <a:r>
              <a:rPr lang="el-GR" sz="2400" b="1" dirty="0"/>
              <a:t>€ 81</a:t>
            </a:r>
          </a:p>
          <a:p>
            <a:pPr marL="609600" indent="-609600">
              <a:lnSpc>
                <a:spcPct val="90000"/>
              </a:lnSpc>
              <a:buClr>
                <a:schemeClr val="accent2"/>
              </a:buClr>
              <a:buFont typeface="Wingdings" pitchFamily="2" charset="2"/>
              <a:buChar char="§"/>
            </a:pPr>
            <a:endParaRPr lang="el-GR" sz="700" b="1" dirty="0"/>
          </a:p>
          <a:p>
            <a:pPr marL="609600" indent="-609600" algn="just">
              <a:lnSpc>
                <a:spcPct val="90000"/>
              </a:lnSpc>
              <a:buClr>
                <a:schemeClr val="accent2"/>
              </a:buClr>
              <a:buFont typeface="Wingdings" pitchFamily="2" charset="2"/>
              <a:buChar char="q"/>
            </a:pPr>
            <a:r>
              <a:rPr lang="el-GR" sz="2400" b="1" dirty="0"/>
              <a:t>Η τράπεζα έχει τέσσερις </a:t>
            </a:r>
            <a:r>
              <a:rPr lang="en-US" sz="2400" b="1" dirty="0" smtClean="0"/>
              <a:t>(4) </a:t>
            </a:r>
            <a:r>
              <a:rPr lang="el-GR" sz="2400" b="1" dirty="0" smtClean="0"/>
              <a:t>επιλογές </a:t>
            </a:r>
            <a:r>
              <a:rPr lang="el-GR" sz="2400" b="1" dirty="0"/>
              <a:t>να εξαλείψει την ανεπάρκεια:</a:t>
            </a:r>
          </a:p>
        </p:txBody>
      </p:sp>
      <p:sp>
        <p:nvSpPr>
          <p:cNvPr id="18436" name="Line 4"/>
          <p:cNvSpPr>
            <a:spLocks noChangeShapeType="1"/>
          </p:cNvSpPr>
          <p:nvPr/>
        </p:nvSpPr>
        <p:spPr bwMode="auto">
          <a:xfrm>
            <a:off x="533400" y="2819400"/>
            <a:ext cx="0" cy="0"/>
          </a:xfrm>
          <a:prstGeom prst="line">
            <a:avLst/>
          </a:prstGeom>
          <a:noFill/>
          <a:ln w="9525">
            <a:solidFill>
              <a:schemeClr val="tx1"/>
            </a:solidFill>
            <a:round/>
            <a:headEnd/>
            <a:tailEnd/>
          </a:ln>
          <a:effectLst/>
        </p:spPr>
        <p:txBody>
          <a:bodyPr/>
          <a:lstStyle/>
          <a:p>
            <a:endParaRPr lang="el-GR" dirty="0"/>
          </a:p>
        </p:txBody>
      </p:sp>
      <p:sp>
        <p:nvSpPr>
          <p:cNvPr id="18437" name="Line 5"/>
          <p:cNvSpPr>
            <a:spLocks noChangeShapeType="1"/>
          </p:cNvSpPr>
          <p:nvPr/>
        </p:nvSpPr>
        <p:spPr bwMode="auto">
          <a:xfrm>
            <a:off x="0" y="2667000"/>
            <a:ext cx="0" cy="0"/>
          </a:xfrm>
          <a:prstGeom prst="line">
            <a:avLst/>
          </a:prstGeom>
          <a:noFill/>
          <a:ln w="9525">
            <a:solidFill>
              <a:schemeClr val="tx1"/>
            </a:solidFill>
            <a:round/>
            <a:headEnd/>
            <a:tailEnd/>
          </a:ln>
          <a:effectLst/>
        </p:spPr>
        <p:txBody>
          <a:bodyPr/>
          <a:lstStyle/>
          <a:p>
            <a:endParaRPr lang="el-GR" dirty="0"/>
          </a:p>
        </p:txBody>
      </p:sp>
      <p:sp>
        <p:nvSpPr>
          <p:cNvPr id="18438" name="Line 6"/>
          <p:cNvSpPr>
            <a:spLocks noChangeShapeType="1"/>
          </p:cNvSpPr>
          <p:nvPr/>
        </p:nvSpPr>
        <p:spPr bwMode="auto">
          <a:xfrm>
            <a:off x="4191000" y="2667000"/>
            <a:ext cx="0" cy="0"/>
          </a:xfrm>
          <a:prstGeom prst="line">
            <a:avLst/>
          </a:prstGeom>
          <a:noFill/>
          <a:ln w="9525">
            <a:solidFill>
              <a:schemeClr val="tx1"/>
            </a:solidFill>
            <a:round/>
            <a:headEnd/>
            <a:tailEnd/>
          </a:ln>
          <a:effectLst/>
        </p:spPr>
        <p:txBody>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3" end="3"/>
                                            </p:txEl>
                                          </p:spTgt>
                                        </p:tgtEl>
                                        <p:attrNameLst>
                                          <p:attrName>style.visibility</p:attrName>
                                        </p:attrNameLst>
                                      </p:cBhvr>
                                      <p:to>
                                        <p:strVal val="visible"/>
                                      </p:to>
                                    </p:set>
                                    <p:animEffect transition="in" filter="wipe(left)">
                                      <p:cBhvr>
                                        <p:cTn id="12" dur="500"/>
                                        <p:tgtEl>
                                          <p:spTgt spid="1843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wipe(left)">
                                      <p:cBhvr>
                                        <p:cTn id="17" dur="500"/>
                                        <p:tgtEl>
                                          <p:spTgt spid="184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5">
                                            <p:txEl>
                                              <p:pRg st="5" end="5"/>
                                            </p:txEl>
                                          </p:spTgt>
                                        </p:tgtEl>
                                        <p:attrNameLst>
                                          <p:attrName>style.visibility</p:attrName>
                                        </p:attrNameLst>
                                      </p:cBhvr>
                                      <p:to>
                                        <p:strVal val="visible"/>
                                      </p:to>
                                    </p:set>
                                    <p:animEffect transition="in" filter="wipe(left)">
                                      <p:cBhvr>
                                        <p:cTn id="22" dur="500"/>
                                        <p:tgtEl>
                                          <p:spTgt spid="1843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animEffect transition="in" filter="wipe(left)">
                                      <p:cBhvr>
                                        <p:cTn id="27" dur="500"/>
                                        <p:tgtEl>
                                          <p:spTgt spid="1843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435">
                                            <p:txEl>
                                              <p:pRg st="8" end="8"/>
                                            </p:txEl>
                                          </p:spTgt>
                                        </p:tgtEl>
                                        <p:attrNameLst>
                                          <p:attrName>style.visibility</p:attrName>
                                        </p:attrNameLst>
                                      </p:cBhvr>
                                      <p:to>
                                        <p:strVal val="visible"/>
                                      </p:to>
                                    </p:set>
                                    <p:animEffect transition="in" filter="wipe(left)">
                                      <p:cBhvr>
                                        <p:cTn id="32" dur="500"/>
                                        <p:tgtEl>
                                          <p:spTgt spid="1843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435">
                                            <p:txEl>
                                              <p:pRg st="10" end="10"/>
                                            </p:txEl>
                                          </p:spTgt>
                                        </p:tgtEl>
                                        <p:attrNameLst>
                                          <p:attrName>style.visibility</p:attrName>
                                        </p:attrNameLst>
                                      </p:cBhvr>
                                      <p:to>
                                        <p:strVal val="visible"/>
                                      </p:to>
                                    </p:set>
                                    <p:animEffect transition="in" filter="wipe(left)">
                                      <p:cBhvr>
                                        <p:cTn id="37" dur="500"/>
                                        <p:tgtEl>
                                          <p:spTgt spid="1843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435">
                                            <p:txEl>
                                              <p:pRg st="11" end="11"/>
                                            </p:txEl>
                                          </p:spTgt>
                                        </p:tgtEl>
                                        <p:attrNameLst>
                                          <p:attrName>style.visibility</p:attrName>
                                        </p:attrNameLst>
                                      </p:cBhvr>
                                      <p:to>
                                        <p:strVal val="visible"/>
                                      </p:to>
                                    </p:set>
                                    <p:animEffect transition="in" filter="wipe(left)">
                                      <p:cBhvr>
                                        <p:cTn id="42" dur="500"/>
                                        <p:tgtEl>
                                          <p:spTgt spid="18435">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435">
                                            <p:txEl>
                                              <p:pRg st="12" end="12"/>
                                            </p:txEl>
                                          </p:spTgt>
                                        </p:tgtEl>
                                        <p:attrNameLst>
                                          <p:attrName>style.visibility</p:attrName>
                                        </p:attrNameLst>
                                      </p:cBhvr>
                                      <p:to>
                                        <p:strVal val="visible"/>
                                      </p:to>
                                    </p:set>
                                    <p:animEffect transition="in" filter="wipe(left)">
                                      <p:cBhvr>
                                        <p:cTn id="47" dur="500"/>
                                        <p:tgtEl>
                                          <p:spTgt spid="18435">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435">
                                            <p:txEl>
                                              <p:pRg st="13" end="13"/>
                                            </p:txEl>
                                          </p:spTgt>
                                        </p:tgtEl>
                                        <p:attrNameLst>
                                          <p:attrName>style.visibility</p:attrName>
                                        </p:attrNameLst>
                                      </p:cBhvr>
                                      <p:to>
                                        <p:strVal val="visible"/>
                                      </p:to>
                                    </p:set>
                                    <p:animEffect transition="in" filter="wipe(left)">
                                      <p:cBhvr>
                                        <p:cTn id="52" dur="500"/>
                                        <p:tgtEl>
                                          <p:spTgt spid="18435">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435">
                                            <p:txEl>
                                              <p:pRg st="16" end="16"/>
                                            </p:txEl>
                                          </p:spTgt>
                                        </p:tgtEl>
                                        <p:attrNameLst>
                                          <p:attrName>style.visibility</p:attrName>
                                        </p:attrNameLst>
                                      </p:cBhvr>
                                      <p:to>
                                        <p:strVal val="visible"/>
                                      </p:to>
                                    </p:set>
                                    <p:animEffect transition="in" filter="wipe(left)">
                                      <p:cBhvr>
                                        <p:cTn id="57" dur="500"/>
                                        <p:tgtEl>
                                          <p:spTgt spid="18435">
                                            <p:txEl>
                                              <p:pRg st="16" end="1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435">
                                            <p:txEl>
                                              <p:pRg st="18" end="18"/>
                                            </p:txEl>
                                          </p:spTgt>
                                        </p:tgtEl>
                                        <p:attrNameLst>
                                          <p:attrName>style.visibility</p:attrName>
                                        </p:attrNameLst>
                                      </p:cBhvr>
                                      <p:to>
                                        <p:strVal val="visible"/>
                                      </p:to>
                                    </p:set>
                                    <p:animEffect transition="in" filter="wipe(left)">
                                      <p:cBhvr>
                                        <p:cTn id="62" dur="500"/>
                                        <p:tgtEl>
                                          <p:spTgt spid="1843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52400"/>
            <a:ext cx="9144000" cy="533400"/>
          </a:xfrm>
        </p:spPr>
        <p:txBody>
          <a:bodyPr/>
          <a:lstStyle/>
          <a:p>
            <a:r>
              <a:rPr lang="el-GR" sz="2500" b="1" dirty="0" smtClean="0">
                <a:solidFill>
                  <a:srgbClr val="006600"/>
                </a:solidFill>
              </a:rPr>
              <a:t>Ι. Διαχείριση </a:t>
            </a:r>
            <a:r>
              <a:rPr lang="el-GR" sz="2500" b="1" dirty="0">
                <a:solidFill>
                  <a:srgbClr val="006600"/>
                </a:solidFill>
              </a:rPr>
              <a:t>Ρευστότητας και ο Ρόλος των </a:t>
            </a:r>
            <a:r>
              <a:rPr lang="el-GR" sz="2500" b="1" dirty="0" smtClean="0">
                <a:solidFill>
                  <a:srgbClr val="006600"/>
                </a:solidFill>
              </a:rPr>
              <a:t>Διαθεσίμων</a:t>
            </a:r>
            <a:r>
              <a:rPr lang="en-US" sz="2500" b="1" dirty="0" smtClean="0">
                <a:solidFill>
                  <a:srgbClr val="006600"/>
                </a:solidFill>
              </a:rPr>
              <a:t> (3)</a:t>
            </a:r>
            <a:endParaRPr lang="el-GR" sz="2500" b="1" dirty="0">
              <a:solidFill>
                <a:srgbClr val="006600"/>
              </a:solidFill>
            </a:endParaRPr>
          </a:p>
        </p:txBody>
      </p:sp>
      <p:sp>
        <p:nvSpPr>
          <p:cNvPr id="19459" name="Rectangle 3"/>
          <p:cNvSpPr>
            <a:spLocks noGrp="1" noChangeArrowheads="1"/>
          </p:cNvSpPr>
          <p:nvPr>
            <p:ph type="body" idx="1"/>
          </p:nvPr>
        </p:nvSpPr>
        <p:spPr>
          <a:xfrm>
            <a:off x="0" y="692696"/>
            <a:ext cx="9144000" cy="6165304"/>
          </a:xfrm>
        </p:spPr>
        <p:txBody>
          <a:bodyPr/>
          <a:lstStyle/>
          <a:p>
            <a:pPr marL="0" indent="-711200" algn="just">
              <a:lnSpc>
                <a:spcPct val="90000"/>
              </a:lnSpc>
              <a:buClr>
                <a:srgbClr val="FF0000"/>
              </a:buClr>
              <a:buFont typeface="Wingdings" pitchFamily="2" charset="2"/>
              <a:buAutoNum type="romanUcPeriod"/>
            </a:pPr>
            <a:r>
              <a:rPr lang="el-GR" sz="2100" b="1" dirty="0">
                <a:sym typeface="Wingdings" pitchFamily="2" charset="2"/>
              </a:rPr>
              <a:t>Να δανειστεί € </a:t>
            </a:r>
            <a:r>
              <a:rPr lang="en-US" sz="2100" b="1" dirty="0">
                <a:sym typeface="Wingdings" pitchFamily="2" charset="2"/>
              </a:rPr>
              <a:t>81</a:t>
            </a:r>
            <a:r>
              <a:rPr lang="el-GR" sz="2100" b="1" dirty="0">
                <a:sym typeface="Wingdings" pitchFamily="2" charset="2"/>
              </a:rPr>
              <a:t> στη διατραπεζική αγορά</a:t>
            </a:r>
            <a:r>
              <a:rPr lang="el-GR" sz="2100" b="1" dirty="0"/>
              <a:t> ή από </a:t>
            </a:r>
            <a:r>
              <a:rPr lang="el-GR" sz="2100" b="1" dirty="0" smtClean="0"/>
              <a:t>επιχειρήσεις.</a:t>
            </a:r>
            <a:endParaRPr lang="el-GR" sz="2100" b="1" dirty="0"/>
          </a:p>
          <a:p>
            <a:pPr marL="0" indent="-711200" algn="just">
              <a:lnSpc>
                <a:spcPct val="90000"/>
              </a:lnSpc>
              <a:buClr>
                <a:schemeClr val="accent2"/>
              </a:buClr>
              <a:buFont typeface="Wingdings" pitchFamily="2" charset="2"/>
              <a:buChar char="§"/>
            </a:pPr>
            <a:endParaRPr lang="el-GR" sz="500" b="1" dirty="0"/>
          </a:p>
          <a:p>
            <a:pPr marL="0" indent="-711200" algn="just">
              <a:lnSpc>
                <a:spcPct val="90000"/>
              </a:lnSpc>
              <a:buClr>
                <a:srgbClr val="FF0000"/>
              </a:buClr>
              <a:buFont typeface="Wingdings" pitchFamily="2" charset="2"/>
              <a:buNone/>
            </a:pPr>
            <a:endParaRPr lang="el-GR" sz="500" b="1" dirty="0">
              <a:sym typeface="Wingdings" pitchFamily="2" charset="2"/>
            </a:endParaRPr>
          </a:p>
          <a:p>
            <a:pPr marL="0" indent="-711200" algn="just">
              <a:lnSpc>
                <a:spcPct val="90000"/>
              </a:lnSpc>
              <a:buFont typeface="Wingdings" pitchFamily="2" charset="2"/>
              <a:buChar char="v"/>
            </a:pPr>
            <a:r>
              <a:rPr lang="el-GR" sz="2000" b="1" u="sng" dirty="0"/>
              <a:t>Ενεργητικό     </a:t>
            </a:r>
            <a:r>
              <a:rPr lang="el-GR" sz="2000" b="1" u="sng" dirty="0" smtClean="0"/>
              <a:t>                 ΔΕΛΤΑ                                               Παθητικό</a:t>
            </a:r>
            <a:r>
              <a:rPr lang="el-GR" sz="2000" b="1" dirty="0" smtClean="0"/>
              <a:t>  </a:t>
            </a:r>
            <a:endParaRPr lang="el-GR" sz="2000" b="1" dirty="0"/>
          </a:p>
          <a:p>
            <a:pPr marL="1066800" lvl="1" indent="-609600">
              <a:lnSpc>
                <a:spcPct val="90000"/>
              </a:lnSpc>
              <a:buClr>
                <a:srgbClr val="FF0000"/>
              </a:buClr>
              <a:buFont typeface="Wingdings" pitchFamily="2" charset="2"/>
              <a:buNone/>
            </a:pPr>
            <a:r>
              <a:rPr lang="el-GR" sz="2000" b="1" dirty="0"/>
              <a:t>       </a:t>
            </a:r>
            <a:r>
              <a:rPr lang="en-US" sz="2000" b="1" dirty="0" smtClean="0"/>
              <a:t> </a:t>
            </a:r>
            <a:r>
              <a:rPr lang="el-GR" sz="1800" b="1" dirty="0" smtClean="0"/>
              <a:t>Διαθέσιμα</a:t>
            </a:r>
            <a:r>
              <a:rPr lang="en-US" sz="1800" b="1" dirty="0" smtClean="0"/>
              <a:t> </a:t>
            </a:r>
            <a:r>
              <a:rPr lang="el-GR" sz="1800" b="1" dirty="0" smtClean="0"/>
              <a:t>   €  </a:t>
            </a:r>
            <a:r>
              <a:rPr lang="en-US" sz="1800" b="1" dirty="0" smtClean="0"/>
              <a:t> </a:t>
            </a:r>
            <a:r>
              <a:rPr lang="el-GR" sz="1800" b="1" dirty="0" smtClean="0"/>
              <a:t>81                                     </a:t>
            </a:r>
            <a:r>
              <a:rPr lang="el-GR" sz="1800" b="1" dirty="0"/>
              <a:t>Καταθέσεις Όψεως           € 810</a:t>
            </a:r>
          </a:p>
          <a:p>
            <a:pPr marL="1066800" lvl="1" indent="-609600">
              <a:lnSpc>
                <a:spcPct val="90000"/>
              </a:lnSpc>
              <a:buClr>
                <a:srgbClr val="FF0000"/>
              </a:buClr>
              <a:buFont typeface="Wingdings" pitchFamily="2" charset="2"/>
              <a:buNone/>
            </a:pPr>
            <a:r>
              <a:rPr lang="el-GR" sz="1800" b="1" dirty="0">
                <a:sym typeface="Wingdings" pitchFamily="2" charset="2"/>
              </a:rPr>
              <a:t>        Χορηγήσεις € </a:t>
            </a:r>
            <a:r>
              <a:rPr lang="en-US" sz="1800" b="1" dirty="0" smtClean="0">
                <a:sym typeface="Wingdings" pitchFamily="2" charset="2"/>
              </a:rPr>
              <a:t> </a:t>
            </a:r>
            <a:r>
              <a:rPr lang="el-GR" sz="1800" b="1" dirty="0" smtClean="0">
                <a:sym typeface="Wingdings" pitchFamily="2" charset="2"/>
              </a:rPr>
              <a:t>810                                     </a:t>
            </a:r>
            <a:r>
              <a:rPr lang="el-GR" sz="1800" b="1" dirty="0">
                <a:sym typeface="Wingdings" pitchFamily="2" charset="2"/>
              </a:rPr>
              <a:t>Δάνεια από Τράπεζες      </a:t>
            </a:r>
            <a:r>
              <a:rPr lang="el-GR" sz="1800" b="1" dirty="0" smtClean="0">
                <a:sym typeface="Wingdings" pitchFamily="2" charset="2"/>
              </a:rPr>
              <a:t>€   </a:t>
            </a:r>
            <a:r>
              <a:rPr lang="el-GR" sz="1800" b="1" dirty="0">
                <a:sym typeface="Wingdings" pitchFamily="2" charset="2"/>
              </a:rPr>
              <a:t>81</a:t>
            </a:r>
          </a:p>
          <a:p>
            <a:pPr marL="1066800" lvl="1" indent="-609600">
              <a:lnSpc>
                <a:spcPct val="90000"/>
              </a:lnSpc>
              <a:buClr>
                <a:srgbClr val="FF0000"/>
              </a:buClr>
              <a:buFont typeface="Wingdings" pitchFamily="2" charset="2"/>
              <a:buNone/>
            </a:pPr>
            <a:r>
              <a:rPr lang="el-GR" sz="1800" b="1" dirty="0">
                <a:sym typeface="Wingdings" pitchFamily="2" charset="2"/>
              </a:rPr>
              <a:t>        Επενδύσεις  </a:t>
            </a:r>
            <a:r>
              <a:rPr lang="el-GR" sz="1800" b="1" dirty="0" smtClean="0">
                <a:sym typeface="Wingdings" pitchFamily="2" charset="2"/>
              </a:rPr>
              <a:t>€</a:t>
            </a:r>
            <a:r>
              <a:rPr lang="en-US" sz="1800" b="1" dirty="0" smtClean="0">
                <a:sym typeface="Wingdings" pitchFamily="2" charset="2"/>
              </a:rPr>
              <a:t> </a:t>
            </a:r>
            <a:r>
              <a:rPr lang="el-GR" sz="1800" b="1" dirty="0" smtClean="0">
                <a:sym typeface="Wingdings" pitchFamily="2" charset="2"/>
              </a:rPr>
              <a:t>100                                    </a:t>
            </a:r>
            <a:r>
              <a:rPr lang="en-US" sz="1800" b="1" dirty="0" smtClean="0">
                <a:sym typeface="Wingdings" pitchFamily="2" charset="2"/>
              </a:rPr>
              <a:t> </a:t>
            </a:r>
            <a:r>
              <a:rPr lang="el-GR" sz="1800" b="1" dirty="0" smtClean="0">
                <a:sym typeface="Wingdings" pitchFamily="2" charset="2"/>
              </a:rPr>
              <a:t>Μετοχικό </a:t>
            </a:r>
            <a:r>
              <a:rPr lang="el-GR" sz="1800" b="1" dirty="0">
                <a:sym typeface="Wingdings" pitchFamily="2" charset="2"/>
              </a:rPr>
              <a:t>Κεφάλαιο   </a:t>
            </a:r>
            <a:r>
              <a:rPr lang="en-US" sz="1800" b="1" dirty="0">
                <a:sym typeface="Wingdings" pitchFamily="2" charset="2"/>
              </a:rPr>
              <a:t> </a:t>
            </a:r>
            <a:r>
              <a:rPr lang="el-GR" sz="1800" b="1" dirty="0">
                <a:sym typeface="Wingdings" pitchFamily="2" charset="2"/>
              </a:rPr>
              <a:t>      € 100</a:t>
            </a:r>
          </a:p>
          <a:p>
            <a:pPr marL="711200" indent="-711200">
              <a:lnSpc>
                <a:spcPct val="90000"/>
              </a:lnSpc>
              <a:buClr>
                <a:srgbClr val="FF0000"/>
              </a:buClr>
              <a:buFont typeface="Wingdings" pitchFamily="2" charset="2"/>
              <a:buAutoNum type="romanUcPeriod" startAt="2"/>
            </a:pPr>
            <a:r>
              <a:rPr lang="el-GR" sz="2400" b="1" dirty="0">
                <a:sym typeface="Wingdings" pitchFamily="2" charset="2"/>
              </a:rPr>
              <a:t>Να πωλήσει ομόλογα αξίας € 81 </a:t>
            </a:r>
          </a:p>
          <a:p>
            <a:pPr marL="711200" indent="-711200">
              <a:lnSpc>
                <a:spcPct val="90000"/>
              </a:lnSpc>
              <a:buFont typeface="Wingdings" pitchFamily="2" charset="2"/>
              <a:buChar char="v"/>
            </a:pPr>
            <a:r>
              <a:rPr lang="el-GR" sz="2000" b="1" u="sng" dirty="0"/>
              <a:t>Ενεργητικό       </a:t>
            </a:r>
            <a:r>
              <a:rPr lang="el-GR" sz="2000" b="1" u="sng" dirty="0" smtClean="0"/>
              <a:t>                   ΔΕΛΤΑ                                           </a:t>
            </a:r>
            <a:r>
              <a:rPr lang="el-GR" sz="2000" b="1" u="sng" dirty="0"/>
              <a:t>Παθητικό</a:t>
            </a:r>
            <a:r>
              <a:rPr lang="el-GR" sz="2000" b="1" dirty="0"/>
              <a:t>  </a:t>
            </a:r>
          </a:p>
          <a:p>
            <a:pPr marL="1066800" lvl="1" indent="-609600">
              <a:lnSpc>
                <a:spcPct val="90000"/>
              </a:lnSpc>
              <a:buClr>
                <a:srgbClr val="FF0000"/>
              </a:buClr>
              <a:buFont typeface="Wingdings" pitchFamily="2" charset="2"/>
              <a:buNone/>
            </a:pPr>
            <a:r>
              <a:rPr lang="el-GR" sz="2000" b="1" dirty="0"/>
              <a:t>       </a:t>
            </a:r>
            <a:r>
              <a:rPr lang="el-GR" sz="1800" b="1" dirty="0"/>
              <a:t>Διαθέσιμα</a:t>
            </a:r>
            <a:r>
              <a:rPr lang="en-US" sz="1800" b="1" dirty="0"/>
              <a:t> </a:t>
            </a:r>
            <a:r>
              <a:rPr lang="el-GR" sz="1800" b="1" dirty="0"/>
              <a:t>     €   81  </a:t>
            </a:r>
            <a:r>
              <a:rPr lang="el-GR" sz="1800" b="1" dirty="0" smtClean="0"/>
              <a:t>                                  </a:t>
            </a:r>
            <a:r>
              <a:rPr lang="el-GR" sz="1800" b="1" dirty="0"/>
              <a:t>Καταθέσεις Όψεως           € 810</a:t>
            </a:r>
          </a:p>
          <a:p>
            <a:pPr marL="1066800" lvl="1" indent="-609600">
              <a:lnSpc>
                <a:spcPct val="90000"/>
              </a:lnSpc>
              <a:buClr>
                <a:srgbClr val="FF0000"/>
              </a:buClr>
              <a:buFont typeface="Wingdings" pitchFamily="2" charset="2"/>
              <a:buNone/>
            </a:pPr>
            <a:r>
              <a:rPr lang="el-GR" sz="1800" b="1" dirty="0">
                <a:sym typeface="Wingdings" pitchFamily="2" charset="2"/>
              </a:rPr>
              <a:t>        Χορηγήσεις   € 810    </a:t>
            </a:r>
            <a:r>
              <a:rPr lang="el-GR" sz="1800" b="1" dirty="0" smtClean="0">
                <a:sym typeface="Wingdings" pitchFamily="2" charset="2"/>
              </a:rPr>
              <a:t>                                </a:t>
            </a:r>
            <a:r>
              <a:rPr lang="el-GR" sz="1800" b="1" dirty="0">
                <a:sym typeface="Wingdings" pitchFamily="2" charset="2"/>
              </a:rPr>
              <a:t>Μετοχικό Κεφάλαιο   </a:t>
            </a:r>
            <a:r>
              <a:rPr lang="en-US" sz="1800" b="1" dirty="0">
                <a:sym typeface="Wingdings" pitchFamily="2" charset="2"/>
              </a:rPr>
              <a:t> </a:t>
            </a:r>
            <a:r>
              <a:rPr lang="el-GR" sz="1800" b="1" dirty="0">
                <a:sym typeface="Wingdings" pitchFamily="2" charset="2"/>
              </a:rPr>
              <a:t>      € 100</a:t>
            </a:r>
          </a:p>
          <a:p>
            <a:pPr marL="1066800" lvl="1" indent="-609600">
              <a:lnSpc>
                <a:spcPct val="90000"/>
              </a:lnSpc>
              <a:buClr>
                <a:srgbClr val="FF0000"/>
              </a:buClr>
              <a:buFont typeface="Wingdings" pitchFamily="2" charset="2"/>
              <a:buNone/>
            </a:pPr>
            <a:r>
              <a:rPr lang="el-GR" sz="1800" b="1" dirty="0">
                <a:sym typeface="Wingdings" pitchFamily="2" charset="2"/>
              </a:rPr>
              <a:t>        Επενδύσεις    </a:t>
            </a:r>
            <a:r>
              <a:rPr lang="el-GR" sz="1800" b="1" dirty="0" smtClean="0">
                <a:sym typeface="Wingdings" pitchFamily="2" charset="2"/>
              </a:rPr>
              <a:t>€  </a:t>
            </a:r>
            <a:r>
              <a:rPr lang="el-GR" sz="1800" b="1" dirty="0">
                <a:sym typeface="Wingdings" pitchFamily="2" charset="2"/>
              </a:rPr>
              <a:t>19</a:t>
            </a:r>
          </a:p>
          <a:p>
            <a:pPr marL="1066800" lvl="1" indent="-609600">
              <a:lnSpc>
                <a:spcPct val="90000"/>
              </a:lnSpc>
              <a:buClr>
                <a:srgbClr val="FF0000"/>
              </a:buClr>
              <a:buFont typeface="Wingdings" pitchFamily="2" charset="2"/>
              <a:buNone/>
            </a:pPr>
            <a:endParaRPr lang="el-GR" sz="500" b="1" dirty="0"/>
          </a:p>
          <a:p>
            <a:pPr marL="711200" indent="-711200">
              <a:lnSpc>
                <a:spcPct val="90000"/>
              </a:lnSpc>
              <a:buClr>
                <a:srgbClr val="FF0000"/>
              </a:buClr>
              <a:buFont typeface="Wingdings" pitchFamily="2" charset="2"/>
              <a:buAutoNum type="romanUcPeriod" startAt="3"/>
            </a:pPr>
            <a:r>
              <a:rPr lang="el-GR" sz="2400" b="1" dirty="0">
                <a:sym typeface="Wingdings" pitchFamily="2" charset="2"/>
              </a:rPr>
              <a:t>Να δανειστεί διαθέσιμα € 81 από την Κεντρική Τράπεζα</a:t>
            </a:r>
          </a:p>
          <a:p>
            <a:pPr marL="711200" indent="-711200">
              <a:lnSpc>
                <a:spcPct val="90000"/>
              </a:lnSpc>
              <a:buClr>
                <a:srgbClr val="FF0000"/>
              </a:buClr>
              <a:buFont typeface="Wingdings" pitchFamily="2" charset="2"/>
              <a:buNone/>
            </a:pPr>
            <a:endParaRPr lang="el-GR" sz="600" b="1" dirty="0">
              <a:sym typeface="Wingdings" pitchFamily="2" charset="2"/>
            </a:endParaRPr>
          </a:p>
          <a:p>
            <a:pPr marL="711200" indent="-711200">
              <a:lnSpc>
                <a:spcPct val="90000"/>
              </a:lnSpc>
              <a:buFont typeface="Wingdings" pitchFamily="2" charset="2"/>
              <a:buChar char="v"/>
            </a:pPr>
            <a:r>
              <a:rPr lang="el-GR" sz="2000" b="1" u="sng" dirty="0"/>
              <a:t>Ενεργητικό    </a:t>
            </a:r>
            <a:r>
              <a:rPr lang="el-GR" sz="2000" b="1" u="sng" dirty="0" smtClean="0"/>
              <a:t>                   ΔΕΛΤΑ                                              Παθητικό</a:t>
            </a:r>
            <a:r>
              <a:rPr lang="el-GR" sz="2000" b="1" dirty="0" smtClean="0"/>
              <a:t>  </a:t>
            </a:r>
            <a:endParaRPr lang="el-GR" sz="2000" b="1" dirty="0"/>
          </a:p>
          <a:p>
            <a:pPr marL="1066800" lvl="1" indent="-609600">
              <a:lnSpc>
                <a:spcPct val="90000"/>
              </a:lnSpc>
              <a:buClr>
                <a:srgbClr val="FF0000"/>
              </a:buClr>
              <a:buFont typeface="Wingdings" pitchFamily="2" charset="2"/>
              <a:buNone/>
            </a:pPr>
            <a:r>
              <a:rPr lang="el-GR" sz="2000" b="1" dirty="0"/>
              <a:t>       </a:t>
            </a:r>
            <a:r>
              <a:rPr lang="el-GR" sz="1800" b="1" dirty="0"/>
              <a:t>Διαθέσιμα</a:t>
            </a:r>
            <a:r>
              <a:rPr lang="en-US" sz="1800" b="1" dirty="0"/>
              <a:t> </a:t>
            </a:r>
            <a:r>
              <a:rPr lang="el-GR" sz="1800" b="1" dirty="0"/>
              <a:t>   €   81  </a:t>
            </a:r>
            <a:r>
              <a:rPr lang="el-GR" sz="1800" b="1" dirty="0" smtClean="0"/>
              <a:t>                       </a:t>
            </a:r>
            <a:r>
              <a:rPr lang="en-US" sz="1800" b="1" dirty="0" smtClean="0"/>
              <a:t> </a:t>
            </a:r>
            <a:r>
              <a:rPr lang="el-GR" sz="1800" b="1" dirty="0" smtClean="0"/>
              <a:t>Καταθέσεις </a:t>
            </a:r>
            <a:r>
              <a:rPr lang="el-GR" sz="1800" b="1" dirty="0"/>
              <a:t>Όψεως                        € 810</a:t>
            </a:r>
          </a:p>
          <a:p>
            <a:pPr marL="1066800" lvl="1" indent="-609600">
              <a:lnSpc>
                <a:spcPct val="90000"/>
              </a:lnSpc>
              <a:buClr>
                <a:srgbClr val="FF0000"/>
              </a:buClr>
              <a:buFont typeface="Wingdings" pitchFamily="2" charset="2"/>
              <a:buNone/>
            </a:pPr>
            <a:r>
              <a:rPr lang="el-GR" sz="1800" b="1" dirty="0">
                <a:sym typeface="Wingdings" pitchFamily="2" charset="2"/>
              </a:rPr>
              <a:t>       </a:t>
            </a:r>
            <a:r>
              <a:rPr lang="el-GR" sz="1800" b="1" dirty="0" smtClean="0">
                <a:sym typeface="Wingdings" pitchFamily="2" charset="2"/>
              </a:rPr>
              <a:t>Χορηγήσεις </a:t>
            </a:r>
            <a:r>
              <a:rPr lang="el-GR" sz="1800" b="1" dirty="0">
                <a:sym typeface="Wingdings" pitchFamily="2" charset="2"/>
              </a:rPr>
              <a:t>€ </a:t>
            </a:r>
            <a:r>
              <a:rPr lang="en-US" sz="1800" b="1" dirty="0" smtClean="0">
                <a:sym typeface="Wingdings" pitchFamily="2" charset="2"/>
              </a:rPr>
              <a:t> </a:t>
            </a:r>
            <a:r>
              <a:rPr lang="el-GR" sz="1800" b="1" dirty="0" smtClean="0">
                <a:sym typeface="Wingdings" pitchFamily="2" charset="2"/>
              </a:rPr>
              <a:t>810                      </a:t>
            </a:r>
            <a:r>
              <a:rPr lang="en-US" sz="1800" b="1" dirty="0" smtClean="0">
                <a:sym typeface="Wingdings" pitchFamily="2" charset="2"/>
              </a:rPr>
              <a:t> </a:t>
            </a:r>
            <a:r>
              <a:rPr lang="el-GR" sz="1800" b="1" dirty="0" smtClean="0">
                <a:sym typeface="Wingdings" pitchFamily="2" charset="2"/>
              </a:rPr>
              <a:t> </a:t>
            </a:r>
            <a:r>
              <a:rPr lang="en-US" sz="1800" b="1" dirty="0" smtClean="0">
                <a:sym typeface="Wingdings" pitchFamily="2" charset="2"/>
              </a:rPr>
              <a:t> </a:t>
            </a:r>
            <a:r>
              <a:rPr lang="el-GR" sz="1800" b="1" dirty="0" smtClean="0">
                <a:sym typeface="Wingdings" pitchFamily="2" charset="2"/>
              </a:rPr>
              <a:t> </a:t>
            </a:r>
            <a:r>
              <a:rPr lang="el-GR" sz="1800" b="1" dirty="0">
                <a:sym typeface="Wingdings" pitchFamily="2" charset="2"/>
              </a:rPr>
              <a:t>Δάνεια από Κεντρική Τράπεζα  </a:t>
            </a:r>
            <a:r>
              <a:rPr lang="en-US" sz="1800" b="1" dirty="0" smtClean="0">
                <a:sym typeface="Wingdings" pitchFamily="2" charset="2"/>
              </a:rPr>
              <a:t> </a:t>
            </a:r>
            <a:r>
              <a:rPr lang="el-GR" sz="1800" b="1" dirty="0" smtClean="0">
                <a:sym typeface="Wingdings" pitchFamily="2" charset="2"/>
              </a:rPr>
              <a:t> €  </a:t>
            </a:r>
            <a:r>
              <a:rPr lang="en-US" sz="1800" b="1" dirty="0" smtClean="0">
                <a:sym typeface="Wingdings" pitchFamily="2" charset="2"/>
              </a:rPr>
              <a:t> </a:t>
            </a:r>
            <a:r>
              <a:rPr lang="el-GR" sz="1800" b="1" dirty="0" smtClean="0">
                <a:sym typeface="Wingdings" pitchFamily="2" charset="2"/>
              </a:rPr>
              <a:t>81</a:t>
            </a:r>
            <a:endParaRPr lang="el-GR" sz="1800" b="1" dirty="0">
              <a:sym typeface="Wingdings" pitchFamily="2" charset="2"/>
            </a:endParaRPr>
          </a:p>
          <a:p>
            <a:pPr marL="1066800" lvl="1" indent="-609600">
              <a:lnSpc>
                <a:spcPct val="90000"/>
              </a:lnSpc>
              <a:buClr>
                <a:srgbClr val="FF0000"/>
              </a:buClr>
              <a:buFont typeface="Wingdings" pitchFamily="2" charset="2"/>
              <a:buNone/>
            </a:pPr>
            <a:r>
              <a:rPr lang="el-GR" sz="1800" b="1" dirty="0">
                <a:sym typeface="Wingdings" pitchFamily="2" charset="2"/>
              </a:rPr>
              <a:t>       </a:t>
            </a:r>
            <a:r>
              <a:rPr lang="el-GR" sz="1800" b="1" dirty="0" smtClean="0">
                <a:sym typeface="Wingdings" pitchFamily="2" charset="2"/>
              </a:rPr>
              <a:t>Επενδύσεις  </a:t>
            </a:r>
            <a:r>
              <a:rPr lang="el-GR" sz="1800" b="1" dirty="0">
                <a:sym typeface="Wingdings" pitchFamily="2" charset="2"/>
              </a:rPr>
              <a:t>€ 100          </a:t>
            </a:r>
            <a:r>
              <a:rPr lang="el-GR" sz="1800" b="1" dirty="0" smtClean="0">
                <a:sym typeface="Wingdings" pitchFamily="2" charset="2"/>
              </a:rPr>
              <a:t>               </a:t>
            </a:r>
            <a:r>
              <a:rPr lang="en-US" sz="1800" b="1" dirty="0" smtClean="0">
                <a:sym typeface="Wingdings" pitchFamily="2" charset="2"/>
              </a:rPr>
              <a:t> </a:t>
            </a:r>
            <a:r>
              <a:rPr lang="el-GR" sz="1800" b="1" dirty="0" smtClean="0">
                <a:sym typeface="Wingdings" pitchFamily="2" charset="2"/>
              </a:rPr>
              <a:t>Μετοχικό </a:t>
            </a:r>
            <a:r>
              <a:rPr lang="el-GR" sz="1800" b="1" dirty="0">
                <a:sym typeface="Wingdings" pitchFamily="2" charset="2"/>
              </a:rPr>
              <a:t>Κεφάλαιο                 </a:t>
            </a:r>
            <a:r>
              <a:rPr lang="en-US" sz="1800" b="1" dirty="0">
                <a:sym typeface="Wingdings" pitchFamily="2" charset="2"/>
              </a:rPr>
              <a:t> </a:t>
            </a:r>
            <a:r>
              <a:rPr lang="el-GR" sz="1800" b="1" dirty="0">
                <a:sym typeface="Wingdings" pitchFamily="2" charset="2"/>
              </a:rPr>
              <a:t>     € 100</a:t>
            </a:r>
          </a:p>
          <a:p>
            <a:pPr marL="1066800" lvl="1" indent="-609600">
              <a:lnSpc>
                <a:spcPct val="90000"/>
              </a:lnSpc>
              <a:buClr>
                <a:srgbClr val="FF0000"/>
              </a:buClr>
              <a:buFont typeface="Wingdings" pitchFamily="2" charset="2"/>
              <a:buNone/>
            </a:pPr>
            <a:endParaRPr lang="el-GR" sz="500" b="1" dirty="0">
              <a:solidFill>
                <a:schemeClr val="accent2"/>
              </a:solidFill>
            </a:endParaRPr>
          </a:p>
        </p:txBody>
      </p:sp>
      <p:sp>
        <p:nvSpPr>
          <p:cNvPr id="19460" name="Line 4"/>
          <p:cNvSpPr>
            <a:spLocks noChangeShapeType="1"/>
          </p:cNvSpPr>
          <p:nvPr/>
        </p:nvSpPr>
        <p:spPr bwMode="auto">
          <a:xfrm>
            <a:off x="533400" y="2819400"/>
            <a:ext cx="0" cy="0"/>
          </a:xfrm>
          <a:prstGeom prst="line">
            <a:avLst/>
          </a:prstGeom>
          <a:noFill/>
          <a:ln w="9525">
            <a:solidFill>
              <a:schemeClr val="tx1"/>
            </a:solidFill>
            <a:round/>
            <a:headEnd/>
            <a:tailEnd/>
          </a:ln>
          <a:effectLst/>
        </p:spPr>
        <p:txBody>
          <a:bodyPr/>
          <a:lstStyle/>
          <a:p>
            <a:endParaRPr lang="el-GR" dirty="0"/>
          </a:p>
        </p:txBody>
      </p:sp>
      <p:sp>
        <p:nvSpPr>
          <p:cNvPr id="19461" name="Line 5"/>
          <p:cNvSpPr>
            <a:spLocks noChangeShapeType="1"/>
          </p:cNvSpPr>
          <p:nvPr/>
        </p:nvSpPr>
        <p:spPr bwMode="auto">
          <a:xfrm>
            <a:off x="0" y="2667000"/>
            <a:ext cx="0" cy="0"/>
          </a:xfrm>
          <a:prstGeom prst="line">
            <a:avLst/>
          </a:prstGeom>
          <a:noFill/>
          <a:ln w="9525">
            <a:solidFill>
              <a:schemeClr val="tx1"/>
            </a:solidFill>
            <a:round/>
            <a:headEnd/>
            <a:tailEnd/>
          </a:ln>
          <a:effectLst/>
        </p:spPr>
        <p:txBody>
          <a:bodyPr/>
          <a:lstStyle/>
          <a:p>
            <a:endParaRPr lang="el-GR" dirty="0"/>
          </a:p>
        </p:txBody>
      </p:sp>
      <p:sp>
        <p:nvSpPr>
          <p:cNvPr id="19462" name="Line 6"/>
          <p:cNvSpPr>
            <a:spLocks noChangeShapeType="1"/>
          </p:cNvSpPr>
          <p:nvPr/>
        </p:nvSpPr>
        <p:spPr bwMode="auto">
          <a:xfrm>
            <a:off x="4191000" y="2667000"/>
            <a:ext cx="0" cy="0"/>
          </a:xfrm>
          <a:prstGeom prst="line">
            <a:avLst/>
          </a:prstGeom>
          <a:noFill/>
          <a:ln w="9525">
            <a:solidFill>
              <a:schemeClr val="tx1"/>
            </a:solidFill>
            <a:round/>
            <a:headEnd/>
            <a:tailEnd/>
          </a:ln>
          <a:effectLst/>
        </p:spPr>
        <p:txBody>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3" end="3"/>
                                            </p:txEl>
                                          </p:spTgt>
                                        </p:tgtEl>
                                        <p:attrNameLst>
                                          <p:attrName>style.visibility</p:attrName>
                                        </p:attrNameLst>
                                      </p:cBhvr>
                                      <p:to>
                                        <p:strVal val="visible"/>
                                      </p:to>
                                    </p:set>
                                    <p:animEffect transition="in" filter="wipe(left)">
                                      <p:cBhvr>
                                        <p:cTn id="12" dur="500"/>
                                        <p:tgtEl>
                                          <p:spTgt spid="1945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animEffect transition="in" filter="wipe(left)">
                                      <p:cBhvr>
                                        <p:cTn id="17" dur="500"/>
                                        <p:tgtEl>
                                          <p:spTgt spid="194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5" end="5"/>
                                            </p:txEl>
                                          </p:spTgt>
                                        </p:tgtEl>
                                        <p:attrNameLst>
                                          <p:attrName>style.visibility</p:attrName>
                                        </p:attrNameLst>
                                      </p:cBhvr>
                                      <p:to>
                                        <p:strVal val="visible"/>
                                      </p:to>
                                    </p:set>
                                    <p:animEffect transition="in" filter="wipe(left)">
                                      <p:cBhvr>
                                        <p:cTn id="22" dur="500"/>
                                        <p:tgtEl>
                                          <p:spTgt spid="1945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animEffect transition="in" filter="wipe(left)">
                                      <p:cBhvr>
                                        <p:cTn id="27" dur="500"/>
                                        <p:tgtEl>
                                          <p:spTgt spid="1945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59">
                                            <p:txEl>
                                              <p:pRg st="7" end="7"/>
                                            </p:txEl>
                                          </p:spTgt>
                                        </p:tgtEl>
                                        <p:attrNameLst>
                                          <p:attrName>style.visibility</p:attrName>
                                        </p:attrNameLst>
                                      </p:cBhvr>
                                      <p:to>
                                        <p:strVal val="visible"/>
                                      </p:to>
                                    </p:set>
                                    <p:animEffect transition="in" filter="wipe(left)">
                                      <p:cBhvr>
                                        <p:cTn id="32" dur="500"/>
                                        <p:tgtEl>
                                          <p:spTgt spid="1945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459">
                                            <p:txEl>
                                              <p:pRg st="8" end="8"/>
                                            </p:txEl>
                                          </p:spTgt>
                                        </p:tgtEl>
                                        <p:attrNameLst>
                                          <p:attrName>style.visibility</p:attrName>
                                        </p:attrNameLst>
                                      </p:cBhvr>
                                      <p:to>
                                        <p:strVal val="visible"/>
                                      </p:to>
                                    </p:set>
                                    <p:animEffect transition="in" filter="wipe(left)">
                                      <p:cBhvr>
                                        <p:cTn id="37" dur="500"/>
                                        <p:tgtEl>
                                          <p:spTgt spid="1945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459">
                                            <p:txEl>
                                              <p:pRg st="9" end="9"/>
                                            </p:txEl>
                                          </p:spTgt>
                                        </p:tgtEl>
                                        <p:attrNameLst>
                                          <p:attrName>style.visibility</p:attrName>
                                        </p:attrNameLst>
                                      </p:cBhvr>
                                      <p:to>
                                        <p:strVal val="visible"/>
                                      </p:to>
                                    </p:set>
                                    <p:animEffect transition="in" filter="wipe(left)">
                                      <p:cBhvr>
                                        <p:cTn id="42" dur="500"/>
                                        <p:tgtEl>
                                          <p:spTgt spid="1945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459">
                                            <p:txEl>
                                              <p:pRg st="10" end="10"/>
                                            </p:txEl>
                                          </p:spTgt>
                                        </p:tgtEl>
                                        <p:attrNameLst>
                                          <p:attrName>style.visibility</p:attrName>
                                        </p:attrNameLst>
                                      </p:cBhvr>
                                      <p:to>
                                        <p:strVal val="visible"/>
                                      </p:to>
                                    </p:set>
                                    <p:animEffect transition="in" filter="wipe(left)">
                                      <p:cBhvr>
                                        <p:cTn id="47" dur="500"/>
                                        <p:tgtEl>
                                          <p:spTgt spid="19459">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459">
                                            <p:txEl>
                                              <p:pRg st="11" end="11"/>
                                            </p:txEl>
                                          </p:spTgt>
                                        </p:tgtEl>
                                        <p:attrNameLst>
                                          <p:attrName>style.visibility</p:attrName>
                                        </p:attrNameLst>
                                      </p:cBhvr>
                                      <p:to>
                                        <p:strVal val="visible"/>
                                      </p:to>
                                    </p:set>
                                    <p:animEffect transition="in" filter="wipe(left)">
                                      <p:cBhvr>
                                        <p:cTn id="52" dur="500"/>
                                        <p:tgtEl>
                                          <p:spTgt spid="19459">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459">
                                            <p:txEl>
                                              <p:pRg st="13" end="13"/>
                                            </p:txEl>
                                          </p:spTgt>
                                        </p:tgtEl>
                                        <p:attrNameLst>
                                          <p:attrName>style.visibility</p:attrName>
                                        </p:attrNameLst>
                                      </p:cBhvr>
                                      <p:to>
                                        <p:strVal val="visible"/>
                                      </p:to>
                                    </p:set>
                                    <p:animEffect transition="in" filter="wipe(left)">
                                      <p:cBhvr>
                                        <p:cTn id="57" dur="500"/>
                                        <p:tgtEl>
                                          <p:spTgt spid="19459">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459">
                                            <p:txEl>
                                              <p:pRg st="15" end="15"/>
                                            </p:txEl>
                                          </p:spTgt>
                                        </p:tgtEl>
                                        <p:attrNameLst>
                                          <p:attrName>style.visibility</p:attrName>
                                        </p:attrNameLst>
                                      </p:cBhvr>
                                      <p:to>
                                        <p:strVal val="visible"/>
                                      </p:to>
                                    </p:set>
                                    <p:animEffect transition="in" filter="wipe(left)">
                                      <p:cBhvr>
                                        <p:cTn id="62" dur="500"/>
                                        <p:tgtEl>
                                          <p:spTgt spid="19459">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459">
                                            <p:txEl>
                                              <p:pRg st="16" end="16"/>
                                            </p:txEl>
                                          </p:spTgt>
                                        </p:tgtEl>
                                        <p:attrNameLst>
                                          <p:attrName>style.visibility</p:attrName>
                                        </p:attrNameLst>
                                      </p:cBhvr>
                                      <p:to>
                                        <p:strVal val="visible"/>
                                      </p:to>
                                    </p:set>
                                    <p:animEffect transition="in" filter="wipe(left)">
                                      <p:cBhvr>
                                        <p:cTn id="67" dur="500"/>
                                        <p:tgtEl>
                                          <p:spTgt spid="19459">
                                            <p:txEl>
                                              <p:pRg st="16" end="1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459">
                                            <p:txEl>
                                              <p:pRg st="17" end="17"/>
                                            </p:txEl>
                                          </p:spTgt>
                                        </p:tgtEl>
                                        <p:attrNameLst>
                                          <p:attrName>style.visibility</p:attrName>
                                        </p:attrNameLst>
                                      </p:cBhvr>
                                      <p:to>
                                        <p:strVal val="visible"/>
                                      </p:to>
                                    </p:set>
                                    <p:animEffect transition="in" filter="wipe(left)">
                                      <p:cBhvr>
                                        <p:cTn id="72" dur="500"/>
                                        <p:tgtEl>
                                          <p:spTgt spid="19459">
                                            <p:txEl>
                                              <p:pRg st="17" end="1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9459">
                                            <p:txEl>
                                              <p:pRg st="18" end="18"/>
                                            </p:txEl>
                                          </p:spTgt>
                                        </p:tgtEl>
                                        <p:attrNameLst>
                                          <p:attrName>style.visibility</p:attrName>
                                        </p:attrNameLst>
                                      </p:cBhvr>
                                      <p:to>
                                        <p:strVal val="visible"/>
                                      </p:to>
                                    </p:set>
                                    <p:animEffect transition="in" filter="wipe(left)">
                                      <p:cBhvr>
                                        <p:cTn id="77" dur="500"/>
                                        <p:tgtEl>
                                          <p:spTgt spid="19459">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3" name="Text Box 135"/>
          <p:cNvSpPr txBox="1">
            <a:spLocks noChangeArrowheads="1"/>
          </p:cNvSpPr>
          <p:nvPr/>
        </p:nvSpPr>
        <p:spPr bwMode="auto">
          <a:xfrm>
            <a:off x="0" y="0"/>
            <a:ext cx="9144000"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2000" b="1" dirty="0"/>
              <a:t>ΔΙΠΛΟΓΡΑΦΙΚΗ ΜΕΘΟΔΟΣ (ΧΡΕΩΣΗ-ΠΙΣΤΩΣΗ)</a:t>
            </a:r>
          </a:p>
          <a:p>
            <a:pPr algn="ctr">
              <a:spcBef>
                <a:spcPct val="50000"/>
              </a:spcBef>
            </a:pPr>
            <a:r>
              <a:rPr lang="el-GR" altLang="el-GR" sz="2000" b="1" dirty="0" smtClean="0"/>
              <a:t>ΙΙΙ. ΑΡΧΗ </a:t>
            </a:r>
            <a:r>
              <a:rPr lang="el-GR" altLang="el-GR" sz="2000" b="1" dirty="0"/>
              <a:t>ΔΕΔΟΥΛΕΥΜΕΝΩΝ</a:t>
            </a:r>
          </a:p>
        </p:txBody>
      </p:sp>
      <p:sp>
        <p:nvSpPr>
          <p:cNvPr id="2184" name="Line 136"/>
          <p:cNvSpPr>
            <a:spLocks noChangeShapeType="1"/>
          </p:cNvSpPr>
          <p:nvPr/>
        </p:nvSpPr>
        <p:spPr bwMode="auto">
          <a:xfrm>
            <a:off x="2667000" y="1752600"/>
            <a:ext cx="3733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dirty="0"/>
          </a:p>
        </p:txBody>
      </p:sp>
      <p:sp>
        <p:nvSpPr>
          <p:cNvPr id="2185" name="Rectangle 137"/>
          <p:cNvSpPr>
            <a:spLocks noChangeArrowheads="1"/>
          </p:cNvSpPr>
          <p:nvPr/>
        </p:nvSpPr>
        <p:spPr bwMode="auto">
          <a:xfrm>
            <a:off x="6400800" y="1524000"/>
            <a:ext cx="2514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l-GR" altLang="el-GR" sz="1800" b="1" dirty="0"/>
              <a:t>ΤΕΛΟΣ ΠΕΡΙΟΔΟΥ</a:t>
            </a:r>
          </a:p>
        </p:txBody>
      </p:sp>
      <p:sp>
        <p:nvSpPr>
          <p:cNvPr id="2186" name="Rectangle 138"/>
          <p:cNvSpPr>
            <a:spLocks noChangeArrowheads="1"/>
          </p:cNvSpPr>
          <p:nvPr/>
        </p:nvSpPr>
        <p:spPr bwMode="auto">
          <a:xfrm>
            <a:off x="304800" y="1524000"/>
            <a:ext cx="24384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l-GR" altLang="el-GR" sz="1800" b="1" dirty="0"/>
              <a:t>ΑΡΧΗ ΠΕΡΙΟΔΟΥ</a:t>
            </a:r>
          </a:p>
        </p:txBody>
      </p:sp>
      <p:sp>
        <p:nvSpPr>
          <p:cNvPr id="2187" name="Rectangle 139"/>
          <p:cNvSpPr>
            <a:spLocks noChangeArrowheads="1"/>
          </p:cNvSpPr>
          <p:nvPr/>
        </p:nvSpPr>
        <p:spPr bwMode="auto">
          <a:xfrm>
            <a:off x="3352800" y="1371600"/>
            <a:ext cx="2895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l-GR" altLang="el-GR" sz="1800" b="1" dirty="0"/>
              <a:t>ΔΙΑΡΚΕΙΑ ΠΕΡΙΟΔΟΥ</a:t>
            </a:r>
          </a:p>
        </p:txBody>
      </p:sp>
      <p:sp>
        <p:nvSpPr>
          <p:cNvPr id="2188" name="Text Box 140"/>
          <p:cNvSpPr txBox="1">
            <a:spLocks noChangeArrowheads="1"/>
          </p:cNvSpPr>
          <p:nvPr/>
        </p:nvSpPr>
        <p:spPr bwMode="auto">
          <a:xfrm>
            <a:off x="76200" y="2338039"/>
            <a:ext cx="89154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l-GR" altLang="el-GR" sz="1600" b="1" dirty="0"/>
              <a:t>ΣΥΝΟΛΟ </a:t>
            </a:r>
            <a:r>
              <a:rPr lang="el-GR" altLang="el-GR" sz="1600" b="1" dirty="0" smtClean="0"/>
              <a:t>ΕΝΕΡΓΗΤΙΚΟΥ </a:t>
            </a:r>
            <a:r>
              <a:rPr lang="el-GR" altLang="el-GR" sz="2000" b="1" dirty="0" smtClean="0"/>
              <a:t>+</a:t>
            </a:r>
            <a:r>
              <a:rPr lang="el-GR" altLang="el-GR" sz="1600" b="1" dirty="0" smtClean="0"/>
              <a:t>     ΕΝΕΡΓΗΤΙΚΟΥ </a:t>
            </a:r>
            <a:r>
              <a:rPr lang="el-GR" altLang="el-GR" sz="2000" b="1" dirty="0" smtClean="0"/>
              <a:t>-</a:t>
            </a:r>
            <a:r>
              <a:rPr lang="el-GR" altLang="el-GR" sz="1600" b="1" dirty="0" smtClean="0"/>
              <a:t>      ΕΝΕΡΓΗΤΙΚΟΥ </a:t>
            </a:r>
            <a:r>
              <a:rPr lang="el-GR" altLang="el-GR" sz="1600" b="1" dirty="0"/>
              <a:t>= </a:t>
            </a:r>
            <a:r>
              <a:rPr lang="el-GR" altLang="el-GR" sz="1600" b="1" dirty="0" smtClean="0"/>
              <a:t>ΣΥΝΟΛΟ </a:t>
            </a:r>
            <a:r>
              <a:rPr lang="el-GR" altLang="el-GR" sz="1600" b="1" dirty="0"/>
              <a:t>ΕΝΕΡΓΗΤΙΚΟΥ</a:t>
            </a:r>
            <a:endParaRPr lang="el-GR" altLang="el-GR" sz="1800" b="1" dirty="0"/>
          </a:p>
        </p:txBody>
      </p:sp>
      <p:sp>
        <p:nvSpPr>
          <p:cNvPr id="2189" name="Rectangle 141"/>
          <p:cNvSpPr>
            <a:spLocks noChangeArrowheads="1"/>
          </p:cNvSpPr>
          <p:nvPr/>
        </p:nvSpPr>
        <p:spPr bwMode="auto">
          <a:xfrm>
            <a:off x="0" y="4768850"/>
            <a:ext cx="910429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l-GR" altLang="el-GR" sz="1600" b="1" dirty="0"/>
              <a:t>ΣΥΝΟΛΟ ΠΑΘΗΤΙΚΟΥ </a:t>
            </a:r>
            <a:r>
              <a:rPr lang="en-US" altLang="el-GR" sz="2000" b="1" dirty="0" smtClean="0"/>
              <a:t>+</a:t>
            </a:r>
            <a:r>
              <a:rPr lang="el-GR" altLang="el-GR" sz="1600" b="1" dirty="0" smtClean="0"/>
              <a:t>      </a:t>
            </a:r>
            <a:r>
              <a:rPr lang="en-US" altLang="el-GR" sz="1600" b="1" dirty="0" smtClean="0"/>
              <a:t> </a:t>
            </a:r>
            <a:r>
              <a:rPr lang="el-GR" altLang="el-GR" sz="1600" b="1" dirty="0" smtClean="0"/>
              <a:t>    ΠΑΘΗΤΙΚΟΥ    </a:t>
            </a:r>
            <a:r>
              <a:rPr lang="el-GR" altLang="el-GR" sz="2000" b="1" dirty="0" smtClean="0"/>
              <a:t>-</a:t>
            </a:r>
            <a:r>
              <a:rPr lang="el-GR" altLang="el-GR" sz="1600" b="1" dirty="0" smtClean="0"/>
              <a:t>          ΠΑΘΗΤΙΚΟΥ    =   ΣΥΝΟΛΟ </a:t>
            </a:r>
            <a:r>
              <a:rPr lang="el-GR" altLang="el-GR" sz="1600" b="1" dirty="0"/>
              <a:t>ΠΑΘΗΤΙΚΟΥ</a:t>
            </a:r>
          </a:p>
        </p:txBody>
      </p:sp>
      <p:sp>
        <p:nvSpPr>
          <p:cNvPr id="2190" name="Rectangle 142"/>
          <p:cNvSpPr>
            <a:spLocks noChangeArrowheads="1"/>
          </p:cNvSpPr>
          <p:nvPr/>
        </p:nvSpPr>
        <p:spPr bwMode="auto">
          <a:xfrm>
            <a:off x="304800" y="3352800"/>
            <a:ext cx="2514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l-GR" altLang="el-GR" sz="1800" b="1" dirty="0"/>
              <a:t>ΙΣΟΥΤΑΙ</a:t>
            </a:r>
          </a:p>
        </p:txBody>
      </p:sp>
      <p:sp>
        <p:nvSpPr>
          <p:cNvPr id="2191" name="Rectangle 143"/>
          <p:cNvSpPr>
            <a:spLocks noChangeArrowheads="1"/>
          </p:cNvSpPr>
          <p:nvPr/>
        </p:nvSpPr>
        <p:spPr bwMode="auto">
          <a:xfrm>
            <a:off x="6324600" y="3352800"/>
            <a:ext cx="2590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l-GR" altLang="el-GR" sz="1800" b="1" dirty="0"/>
              <a:t>ΙΣΟΥΤΑΙ</a:t>
            </a:r>
          </a:p>
        </p:txBody>
      </p:sp>
      <p:sp>
        <p:nvSpPr>
          <p:cNvPr id="2192" name="Line 144"/>
          <p:cNvSpPr>
            <a:spLocks noChangeShapeType="1"/>
          </p:cNvSpPr>
          <p:nvPr/>
        </p:nvSpPr>
        <p:spPr bwMode="auto">
          <a:xfrm>
            <a:off x="1447800" y="1981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dirty="0"/>
          </a:p>
        </p:txBody>
      </p:sp>
      <p:sp>
        <p:nvSpPr>
          <p:cNvPr id="2193" name="Line 145"/>
          <p:cNvSpPr>
            <a:spLocks noChangeShapeType="1"/>
          </p:cNvSpPr>
          <p:nvPr/>
        </p:nvSpPr>
        <p:spPr bwMode="auto">
          <a:xfrm>
            <a:off x="1447800" y="2667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dirty="0"/>
          </a:p>
        </p:txBody>
      </p:sp>
      <p:sp>
        <p:nvSpPr>
          <p:cNvPr id="2194" name="Line 146"/>
          <p:cNvSpPr>
            <a:spLocks noChangeShapeType="1"/>
          </p:cNvSpPr>
          <p:nvPr/>
        </p:nvSpPr>
        <p:spPr bwMode="auto">
          <a:xfrm flipV="1">
            <a:off x="1447800" y="39624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dirty="0"/>
          </a:p>
        </p:txBody>
      </p:sp>
      <p:sp>
        <p:nvSpPr>
          <p:cNvPr id="2195" name="Line 147"/>
          <p:cNvSpPr>
            <a:spLocks noChangeShapeType="1"/>
          </p:cNvSpPr>
          <p:nvPr/>
        </p:nvSpPr>
        <p:spPr bwMode="auto">
          <a:xfrm flipV="1">
            <a:off x="1447800" y="5105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dirty="0"/>
          </a:p>
        </p:txBody>
      </p:sp>
      <p:sp>
        <p:nvSpPr>
          <p:cNvPr id="2196" name="Line 148"/>
          <p:cNvSpPr>
            <a:spLocks noChangeShapeType="1"/>
          </p:cNvSpPr>
          <p:nvPr/>
        </p:nvSpPr>
        <p:spPr bwMode="auto">
          <a:xfrm>
            <a:off x="2590800" y="5867400"/>
            <a:ext cx="3733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dirty="0"/>
          </a:p>
        </p:txBody>
      </p:sp>
      <p:sp>
        <p:nvSpPr>
          <p:cNvPr id="2197" name="Rectangle 149"/>
          <p:cNvSpPr>
            <a:spLocks noChangeArrowheads="1"/>
          </p:cNvSpPr>
          <p:nvPr/>
        </p:nvSpPr>
        <p:spPr bwMode="auto">
          <a:xfrm>
            <a:off x="6324600" y="5638800"/>
            <a:ext cx="2514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l-GR" altLang="el-GR" sz="1800" b="1" dirty="0"/>
              <a:t>ΤΕΛΟΣ ΠΕΡΙΟΔΟΥ</a:t>
            </a:r>
          </a:p>
        </p:txBody>
      </p:sp>
      <p:sp>
        <p:nvSpPr>
          <p:cNvPr id="2198" name="Rectangle 150"/>
          <p:cNvSpPr>
            <a:spLocks noChangeArrowheads="1"/>
          </p:cNvSpPr>
          <p:nvPr/>
        </p:nvSpPr>
        <p:spPr bwMode="auto">
          <a:xfrm>
            <a:off x="228600" y="5638800"/>
            <a:ext cx="24384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l-GR" altLang="el-GR" sz="1800" b="1" dirty="0"/>
              <a:t>ΑΡΧΗ ΠΕΡΙΟΔΟΥ</a:t>
            </a:r>
          </a:p>
        </p:txBody>
      </p:sp>
      <p:sp>
        <p:nvSpPr>
          <p:cNvPr id="2200" name="Line 152"/>
          <p:cNvSpPr>
            <a:spLocks noChangeShapeType="1"/>
          </p:cNvSpPr>
          <p:nvPr/>
        </p:nvSpPr>
        <p:spPr bwMode="auto">
          <a:xfrm>
            <a:off x="7543800" y="2057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dirty="0"/>
          </a:p>
        </p:txBody>
      </p:sp>
      <p:sp>
        <p:nvSpPr>
          <p:cNvPr id="2201" name="Line 153"/>
          <p:cNvSpPr>
            <a:spLocks noChangeShapeType="1"/>
          </p:cNvSpPr>
          <p:nvPr/>
        </p:nvSpPr>
        <p:spPr bwMode="auto">
          <a:xfrm>
            <a:off x="7543800" y="2743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dirty="0"/>
          </a:p>
        </p:txBody>
      </p:sp>
      <p:sp>
        <p:nvSpPr>
          <p:cNvPr id="2202" name="Line 154"/>
          <p:cNvSpPr>
            <a:spLocks noChangeShapeType="1"/>
          </p:cNvSpPr>
          <p:nvPr/>
        </p:nvSpPr>
        <p:spPr bwMode="auto">
          <a:xfrm flipV="1">
            <a:off x="7543800" y="4038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dirty="0"/>
          </a:p>
        </p:txBody>
      </p:sp>
      <p:sp>
        <p:nvSpPr>
          <p:cNvPr id="2203" name="Line 155"/>
          <p:cNvSpPr>
            <a:spLocks noChangeShapeType="1"/>
          </p:cNvSpPr>
          <p:nvPr/>
        </p:nvSpPr>
        <p:spPr bwMode="auto">
          <a:xfrm flipV="1">
            <a:off x="7543800" y="5181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dirty="0"/>
          </a:p>
        </p:txBody>
      </p:sp>
      <p:sp>
        <p:nvSpPr>
          <p:cNvPr id="23" name="22 - Βέλος προς τα επάνω"/>
          <p:cNvSpPr/>
          <p:nvPr/>
        </p:nvSpPr>
        <p:spPr>
          <a:xfrm>
            <a:off x="2555776" y="206084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4" name="23 - Βέλος προς τα κάτω"/>
          <p:cNvSpPr/>
          <p:nvPr/>
        </p:nvSpPr>
        <p:spPr>
          <a:xfrm>
            <a:off x="4508214" y="217779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6" name="25 - Βέλος προς τα κάτω"/>
          <p:cNvSpPr/>
          <p:nvPr/>
        </p:nvSpPr>
        <p:spPr>
          <a:xfrm>
            <a:off x="4572000" y="4460263"/>
            <a:ext cx="484632" cy="978408"/>
          </a:xfrm>
          <a:prstGeom prst="downArrow">
            <a:avLst>
              <a:gd name="adj1" fmla="val 50000"/>
              <a:gd name="adj2" fmla="val 46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7" name="Rectangle 151"/>
          <p:cNvSpPr>
            <a:spLocks noChangeArrowheads="1"/>
          </p:cNvSpPr>
          <p:nvPr/>
        </p:nvSpPr>
        <p:spPr bwMode="auto">
          <a:xfrm>
            <a:off x="3131840" y="6021288"/>
            <a:ext cx="2895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l-GR" altLang="el-GR" sz="1800" b="1" dirty="0"/>
              <a:t>ΔΙΑΡΚΕΙΑ ΠΕΡΙΟΔΟΥ</a:t>
            </a:r>
          </a:p>
        </p:txBody>
      </p:sp>
      <p:pic>
        <p:nvPicPr>
          <p:cNvPr id="34334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3454" y="4475162"/>
            <a:ext cx="549275" cy="1011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3892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52400"/>
            <a:ext cx="9144000" cy="324272"/>
          </a:xfrm>
        </p:spPr>
        <p:txBody>
          <a:bodyPr>
            <a:normAutofit fontScale="90000"/>
          </a:bodyPr>
          <a:lstStyle/>
          <a:p>
            <a:r>
              <a:rPr lang="el-GR" sz="2500" b="1" dirty="0" smtClean="0">
                <a:solidFill>
                  <a:srgbClr val="006600"/>
                </a:solidFill>
              </a:rPr>
              <a:t>Ι. Διαχείριση </a:t>
            </a:r>
            <a:r>
              <a:rPr lang="el-GR" sz="2500" b="1" dirty="0">
                <a:solidFill>
                  <a:srgbClr val="006600"/>
                </a:solidFill>
              </a:rPr>
              <a:t>Ρευστότητας και ο Ρόλος των </a:t>
            </a:r>
            <a:r>
              <a:rPr lang="el-GR" sz="2500" b="1" dirty="0" smtClean="0">
                <a:solidFill>
                  <a:srgbClr val="006600"/>
                </a:solidFill>
              </a:rPr>
              <a:t>Διαθεσίμων</a:t>
            </a:r>
            <a:r>
              <a:rPr lang="en-US" sz="2500" b="1" dirty="0" smtClean="0">
                <a:solidFill>
                  <a:srgbClr val="006600"/>
                </a:solidFill>
              </a:rPr>
              <a:t> (4)</a:t>
            </a:r>
            <a:endParaRPr lang="el-GR" sz="2500" b="1" dirty="0">
              <a:solidFill>
                <a:srgbClr val="006600"/>
              </a:solidFill>
            </a:endParaRPr>
          </a:p>
        </p:txBody>
      </p:sp>
      <p:sp>
        <p:nvSpPr>
          <p:cNvPr id="20483" name="Rectangle 3"/>
          <p:cNvSpPr>
            <a:spLocks noGrp="1" noChangeArrowheads="1"/>
          </p:cNvSpPr>
          <p:nvPr>
            <p:ph type="body" idx="1"/>
          </p:nvPr>
        </p:nvSpPr>
        <p:spPr>
          <a:xfrm>
            <a:off x="0" y="476672"/>
            <a:ext cx="9144000" cy="6381328"/>
          </a:xfrm>
        </p:spPr>
        <p:txBody>
          <a:bodyPr/>
          <a:lstStyle/>
          <a:p>
            <a:pPr marL="711200" indent="-711200" algn="just">
              <a:buClr>
                <a:srgbClr val="FF0000"/>
              </a:buClr>
              <a:buFont typeface="Wingdings" pitchFamily="2" charset="2"/>
              <a:buAutoNum type="romanUcPeriod" startAt="4"/>
            </a:pPr>
            <a:r>
              <a:rPr lang="el-GR" sz="2200" b="1" dirty="0">
                <a:sym typeface="Wingdings" pitchFamily="2" charset="2"/>
              </a:rPr>
              <a:t>Να μειώσει τις χορηγήσεις της με τη μη ανανέωση στη λήξη τους (ή προεξοφλώντας) χορηγήσεις ύψους € 81</a:t>
            </a:r>
            <a:endParaRPr lang="el-GR" sz="2200" b="1" dirty="0"/>
          </a:p>
          <a:p>
            <a:pPr marL="711200" indent="-711200" algn="just">
              <a:buFont typeface="Wingdings" pitchFamily="2" charset="2"/>
              <a:buChar char="v"/>
            </a:pPr>
            <a:r>
              <a:rPr lang="el-GR" sz="2200" b="1" u="sng" dirty="0" smtClean="0"/>
              <a:t>Ενεργητικό               ΔΕΛΤΑ                                           </a:t>
            </a:r>
            <a:r>
              <a:rPr lang="el-GR" sz="2200" b="1" u="sng" dirty="0"/>
              <a:t>Παθητικό</a:t>
            </a:r>
            <a:r>
              <a:rPr lang="el-GR" sz="2200" b="1" dirty="0"/>
              <a:t>  </a:t>
            </a:r>
          </a:p>
          <a:p>
            <a:pPr marL="1066800" lvl="1" indent="-609600">
              <a:buClr>
                <a:srgbClr val="FF0000"/>
              </a:buClr>
              <a:buFont typeface="Wingdings" pitchFamily="2" charset="2"/>
              <a:buNone/>
            </a:pPr>
            <a:r>
              <a:rPr lang="el-GR" sz="2200" b="1" dirty="0"/>
              <a:t>       Διαθέσιμα</a:t>
            </a:r>
            <a:r>
              <a:rPr lang="en-US" sz="2200" b="1" dirty="0"/>
              <a:t> </a:t>
            </a:r>
            <a:r>
              <a:rPr lang="el-GR" sz="2200" b="1" dirty="0"/>
              <a:t>   </a:t>
            </a:r>
            <a:r>
              <a:rPr lang="en-US" sz="2200" b="1" dirty="0" smtClean="0"/>
              <a:t> </a:t>
            </a:r>
            <a:r>
              <a:rPr lang="el-GR" sz="2200" b="1" dirty="0" smtClean="0"/>
              <a:t>€ </a:t>
            </a:r>
            <a:r>
              <a:rPr lang="en-US" sz="2200" b="1" dirty="0" smtClean="0"/>
              <a:t> </a:t>
            </a:r>
            <a:r>
              <a:rPr lang="el-GR" sz="2200" b="1" dirty="0" smtClean="0"/>
              <a:t> </a:t>
            </a:r>
            <a:r>
              <a:rPr lang="el-GR" sz="2200" b="1" dirty="0"/>
              <a:t>81    </a:t>
            </a:r>
            <a:r>
              <a:rPr lang="el-GR" sz="2200" b="1" dirty="0" smtClean="0"/>
              <a:t>           </a:t>
            </a:r>
            <a:r>
              <a:rPr lang="el-GR" sz="2200" b="1" dirty="0"/>
              <a:t>Καταθέσεις Όψεως           € 810</a:t>
            </a:r>
          </a:p>
          <a:p>
            <a:pPr marL="1066800" lvl="1" indent="-609600">
              <a:buClr>
                <a:srgbClr val="FF0000"/>
              </a:buClr>
              <a:buFont typeface="Wingdings" pitchFamily="2" charset="2"/>
              <a:buNone/>
            </a:pPr>
            <a:r>
              <a:rPr lang="el-GR" sz="2200" b="1" dirty="0">
                <a:sym typeface="Wingdings" pitchFamily="2" charset="2"/>
              </a:rPr>
              <a:t>       </a:t>
            </a:r>
            <a:r>
              <a:rPr lang="el-GR" sz="2200" b="1" dirty="0" smtClean="0">
                <a:sym typeface="Wingdings" pitchFamily="2" charset="2"/>
              </a:rPr>
              <a:t>Χορηγήσεις  </a:t>
            </a:r>
            <a:r>
              <a:rPr lang="el-GR" sz="2200" b="1" dirty="0">
                <a:sym typeface="Wingdings" pitchFamily="2" charset="2"/>
              </a:rPr>
              <a:t>€ 729   </a:t>
            </a:r>
            <a:r>
              <a:rPr lang="el-GR" sz="2200" b="1" dirty="0" smtClean="0">
                <a:sym typeface="Wingdings" pitchFamily="2" charset="2"/>
              </a:rPr>
              <a:t>            </a:t>
            </a:r>
            <a:r>
              <a:rPr lang="el-GR" sz="2200" b="1" dirty="0">
                <a:sym typeface="Wingdings" pitchFamily="2" charset="2"/>
              </a:rPr>
              <a:t>Μετοχικό Κεφάλαιο   </a:t>
            </a:r>
            <a:r>
              <a:rPr lang="en-US" sz="2200" b="1" dirty="0">
                <a:sym typeface="Wingdings" pitchFamily="2" charset="2"/>
              </a:rPr>
              <a:t> </a:t>
            </a:r>
            <a:r>
              <a:rPr lang="el-GR" sz="2200" b="1" dirty="0">
                <a:sym typeface="Wingdings" pitchFamily="2" charset="2"/>
              </a:rPr>
              <a:t>      € 100</a:t>
            </a:r>
          </a:p>
          <a:p>
            <a:pPr marL="1066800" lvl="1" indent="-609600">
              <a:buClr>
                <a:srgbClr val="FF0000"/>
              </a:buClr>
              <a:buFont typeface="Wingdings" pitchFamily="2" charset="2"/>
              <a:buNone/>
            </a:pPr>
            <a:r>
              <a:rPr lang="el-GR" sz="2200" b="1" dirty="0">
                <a:sym typeface="Wingdings" pitchFamily="2" charset="2"/>
              </a:rPr>
              <a:t>      </a:t>
            </a:r>
            <a:r>
              <a:rPr lang="el-GR" sz="2200" b="1" dirty="0" smtClean="0">
                <a:sym typeface="Wingdings" pitchFamily="2" charset="2"/>
              </a:rPr>
              <a:t> Επενδύσεις  </a:t>
            </a:r>
            <a:r>
              <a:rPr lang="el-GR" sz="2200" b="1" dirty="0">
                <a:sym typeface="Wingdings" pitchFamily="2" charset="2"/>
              </a:rPr>
              <a:t>€ 100</a:t>
            </a:r>
          </a:p>
          <a:p>
            <a:pPr marL="711200" indent="-711200" algn="just">
              <a:buClr>
                <a:schemeClr val="accent2"/>
              </a:buClr>
              <a:buFont typeface="Wingdings" pitchFamily="2" charset="2"/>
              <a:buChar char="q"/>
            </a:pPr>
            <a:r>
              <a:rPr lang="el-GR" sz="2200" b="1" dirty="0" smtClean="0">
                <a:sym typeface="Wingdings" pitchFamily="2" charset="2"/>
              </a:rPr>
              <a:t>Τα </a:t>
            </a:r>
            <a:r>
              <a:rPr lang="el-GR" sz="2200" b="1" dirty="0">
                <a:sym typeface="Wingdings" pitchFamily="2" charset="2"/>
              </a:rPr>
              <a:t>παραπάνω εξηγούν γιατί οι τράπεζες διατηρούν </a:t>
            </a:r>
            <a:r>
              <a:rPr lang="en-US" sz="2200" b="1" dirty="0" smtClean="0">
                <a:sym typeface="Wingdings" pitchFamily="2" charset="2"/>
              </a:rPr>
              <a:t>Extra Reserves</a:t>
            </a:r>
            <a:r>
              <a:rPr lang="el-GR" sz="2200" b="1" dirty="0" smtClean="0">
                <a:sym typeface="Wingdings" pitchFamily="2" charset="2"/>
              </a:rPr>
              <a:t> </a:t>
            </a:r>
            <a:r>
              <a:rPr lang="el-GR" sz="2200" b="1" dirty="0">
                <a:sym typeface="Wingdings" pitchFamily="2" charset="2"/>
              </a:rPr>
              <a:t>μολονότι θα μπορούσαν να τα επενδύσουν σε χορηγήσεις ή ομόλογα και να κερδίσουν υψηλές αποδόσεις  </a:t>
            </a:r>
          </a:p>
          <a:p>
            <a:pPr marL="711200" indent="-711200" algn="just">
              <a:buClr>
                <a:schemeClr val="accent2"/>
              </a:buClr>
              <a:buFont typeface="Wingdings" pitchFamily="2" charset="2"/>
              <a:buChar char="q"/>
            </a:pPr>
            <a:r>
              <a:rPr lang="el-GR" sz="2200" b="1" dirty="0">
                <a:sym typeface="Wingdings" pitchFamily="2" charset="2"/>
              </a:rPr>
              <a:t>Τα </a:t>
            </a:r>
            <a:r>
              <a:rPr lang="en-US" sz="2200" b="1" dirty="0">
                <a:sym typeface="Wingdings" pitchFamily="2" charset="2"/>
              </a:rPr>
              <a:t>ER</a:t>
            </a:r>
            <a:r>
              <a:rPr lang="el-GR" sz="2200" b="1" dirty="0">
                <a:sym typeface="Wingdings" pitchFamily="2" charset="2"/>
              </a:rPr>
              <a:t> παρέχουν στην τράπεζα ασφάλεια και της επιτρέπουν να αποφύγει το κόστος που συνεπάγεται η ανεπάρκεια </a:t>
            </a:r>
            <a:r>
              <a:rPr lang="el-GR" sz="2200" b="1" dirty="0" smtClean="0">
                <a:sym typeface="Wingdings" pitchFamily="2" charset="2"/>
              </a:rPr>
              <a:t>διαθεσίμων</a:t>
            </a:r>
            <a:r>
              <a:rPr lang="en-US" sz="2200" b="1" dirty="0" smtClean="0">
                <a:sym typeface="Wingdings" pitchFamily="2" charset="2"/>
              </a:rPr>
              <a:t>.</a:t>
            </a:r>
            <a:endParaRPr lang="el-GR" sz="2200" b="1" dirty="0">
              <a:sym typeface="Wingdings" pitchFamily="2" charset="2"/>
            </a:endParaRPr>
          </a:p>
          <a:p>
            <a:pPr marL="711200" indent="-711200" algn="just">
              <a:buClr>
                <a:schemeClr val="accent2"/>
              </a:buClr>
              <a:buFont typeface="Wingdings" pitchFamily="2" charset="2"/>
              <a:buChar char="q"/>
            </a:pPr>
            <a:r>
              <a:rPr lang="el-GR" sz="2200" b="1" dirty="0">
                <a:sym typeface="Wingdings" pitchFamily="2" charset="2"/>
              </a:rPr>
              <a:t>Όσο υψηλότερο είναι το κόστος της ανεπάρκειας διαθεσίμων τόσο υψηλότερο είναι το επιθυμητό επίπεδο </a:t>
            </a:r>
            <a:r>
              <a:rPr lang="en-US" sz="2200" b="1" dirty="0">
                <a:sym typeface="Wingdings" pitchFamily="2" charset="2"/>
              </a:rPr>
              <a:t>ER</a:t>
            </a:r>
            <a:r>
              <a:rPr lang="el-GR" sz="2200" b="1" dirty="0">
                <a:sym typeface="Wingdings" pitchFamily="2" charset="2"/>
              </a:rPr>
              <a:t> των </a:t>
            </a:r>
            <a:r>
              <a:rPr lang="el-GR" sz="2200" b="1" dirty="0" smtClean="0">
                <a:sym typeface="Wingdings" pitchFamily="2" charset="2"/>
              </a:rPr>
              <a:t>τραπεζών</a:t>
            </a:r>
            <a:r>
              <a:rPr lang="en-US" sz="2200" b="1" dirty="0" smtClean="0">
                <a:sym typeface="Wingdings" pitchFamily="2" charset="2"/>
              </a:rPr>
              <a:t>.</a:t>
            </a:r>
            <a:endParaRPr lang="el-GR" sz="2200" b="1" dirty="0"/>
          </a:p>
        </p:txBody>
      </p:sp>
      <p:sp>
        <p:nvSpPr>
          <p:cNvPr id="20484" name="Line 4"/>
          <p:cNvSpPr>
            <a:spLocks noChangeShapeType="1"/>
          </p:cNvSpPr>
          <p:nvPr/>
        </p:nvSpPr>
        <p:spPr bwMode="auto">
          <a:xfrm>
            <a:off x="533400" y="2819400"/>
            <a:ext cx="0" cy="0"/>
          </a:xfrm>
          <a:prstGeom prst="line">
            <a:avLst/>
          </a:prstGeom>
          <a:noFill/>
          <a:ln w="9525">
            <a:solidFill>
              <a:schemeClr val="tx1"/>
            </a:solidFill>
            <a:round/>
            <a:headEnd/>
            <a:tailEnd/>
          </a:ln>
          <a:effectLst/>
        </p:spPr>
        <p:txBody>
          <a:bodyPr/>
          <a:lstStyle/>
          <a:p>
            <a:endParaRPr lang="el-GR" dirty="0"/>
          </a:p>
        </p:txBody>
      </p:sp>
      <p:sp>
        <p:nvSpPr>
          <p:cNvPr id="20485" name="Line 5"/>
          <p:cNvSpPr>
            <a:spLocks noChangeShapeType="1"/>
          </p:cNvSpPr>
          <p:nvPr/>
        </p:nvSpPr>
        <p:spPr bwMode="auto">
          <a:xfrm>
            <a:off x="0" y="2667000"/>
            <a:ext cx="0" cy="0"/>
          </a:xfrm>
          <a:prstGeom prst="line">
            <a:avLst/>
          </a:prstGeom>
          <a:noFill/>
          <a:ln w="9525">
            <a:solidFill>
              <a:schemeClr val="tx1"/>
            </a:solidFill>
            <a:round/>
            <a:headEnd/>
            <a:tailEnd/>
          </a:ln>
          <a:effectLst/>
        </p:spPr>
        <p:txBody>
          <a:bodyPr/>
          <a:lstStyle/>
          <a:p>
            <a:endParaRPr lang="el-GR" dirty="0"/>
          </a:p>
        </p:txBody>
      </p:sp>
      <p:sp>
        <p:nvSpPr>
          <p:cNvPr id="20486" name="Line 6"/>
          <p:cNvSpPr>
            <a:spLocks noChangeShapeType="1"/>
          </p:cNvSpPr>
          <p:nvPr/>
        </p:nvSpPr>
        <p:spPr bwMode="auto">
          <a:xfrm>
            <a:off x="4191000" y="2667000"/>
            <a:ext cx="0" cy="0"/>
          </a:xfrm>
          <a:prstGeom prst="line">
            <a:avLst/>
          </a:prstGeom>
          <a:noFill/>
          <a:ln w="9525">
            <a:solidFill>
              <a:schemeClr val="tx1"/>
            </a:solidFill>
            <a:round/>
            <a:headEnd/>
            <a:tailEnd/>
          </a:ln>
          <a:effectLst/>
        </p:spPr>
        <p:txBody>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left)">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wipe(left)">
                                      <p:cBhvr>
                                        <p:cTn id="32" dur="5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wipe(left)">
                                      <p:cBhvr>
                                        <p:cTn id="37" dur="500"/>
                                        <p:tgtEl>
                                          <p:spTgt spid="204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483">
                                            <p:txEl>
                                              <p:pRg st="7" end="7"/>
                                            </p:txEl>
                                          </p:spTgt>
                                        </p:tgtEl>
                                        <p:attrNameLst>
                                          <p:attrName>style.visibility</p:attrName>
                                        </p:attrNameLst>
                                      </p:cBhvr>
                                      <p:to>
                                        <p:strVal val="visible"/>
                                      </p:to>
                                    </p:set>
                                    <p:animEffect transition="in" filter="wipe(left)">
                                      <p:cBhvr>
                                        <p:cTn id="42" dur="5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609600"/>
          </a:xfrm>
        </p:spPr>
        <p:txBody>
          <a:bodyPr>
            <a:normAutofit fontScale="90000"/>
          </a:bodyPr>
          <a:lstStyle/>
          <a:p>
            <a:r>
              <a:rPr lang="el-GR" sz="3600" b="1" dirty="0" smtClean="0">
                <a:solidFill>
                  <a:srgbClr val="7030A0"/>
                </a:solidFill>
              </a:rPr>
              <a:t>ΙΙ. Διαχείριση Ενεργητικού</a:t>
            </a:r>
            <a:endParaRPr lang="el-GR" sz="3600" b="1" dirty="0">
              <a:solidFill>
                <a:srgbClr val="7030A0"/>
              </a:solidFill>
            </a:endParaRPr>
          </a:p>
        </p:txBody>
      </p:sp>
      <p:sp>
        <p:nvSpPr>
          <p:cNvPr id="21507" name="Rectangle 3"/>
          <p:cNvSpPr>
            <a:spLocks noGrp="1" noChangeArrowheads="1"/>
          </p:cNvSpPr>
          <p:nvPr>
            <p:ph type="body" idx="1"/>
          </p:nvPr>
        </p:nvSpPr>
        <p:spPr>
          <a:xfrm>
            <a:off x="0" y="685800"/>
            <a:ext cx="9144000" cy="6172200"/>
          </a:xfrm>
        </p:spPr>
        <p:txBody>
          <a:bodyPr/>
          <a:lstStyle/>
          <a:p>
            <a:pPr marL="711200" indent="-711200">
              <a:buClr>
                <a:schemeClr val="accent2"/>
              </a:buClr>
              <a:buFont typeface="Wingdings" pitchFamily="2" charset="2"/>
              <a:buChar char="§"/>
            </a:pPr>
            <a:endParaRPr lang="el-GR" sz="500" b="1" u="sng" dirty="0">
              <a:solidFill>
                <a:srgbClr val="FF0000"/>
              </a:solidFill>
            </a:endParaRPr>
          </a:p>
          <a:p>
            <a:pPr marL="711200" indent="-711200" algn="just">
              <a:buClr>
                <a:schemeClr val="accent2"/>
              </a:buClr>
              <a:buFont typeface="Wingdings" pitchFamily="2" charset="2"/>
              <a:buChar char="v"/>
            </a:pPr>
            <a:r>
              <a:rPr lang="el-GR" sz="2400" b="1" dirty="0"/>
              <a:t>Η τράπεζα έχει </a:t>
            </a:r>
            <a:r>
              <a:rPr lang="en-US" sz="2400" b="1" dirty="0" smtClean="0"/>
              <a:t>3</a:t>
            </a:r>
            <a:r>
              <a:rPr lang="el-GR" sz="2400" b="1" dirty="0" smtClean="0"/>
              <a:t> </a:t>
            </a:r>
            <a:r>
              <a:rPr lang="el-GR" sz="2400" b="1" dirty="0"/>
              <a:t>στόχους στη διαχείριση του ενεργητικού της, να επιτύχει:</a:t>
            </a:r>
          </a:p>
          <a:p>
            <a:pPr marL="711200" indent="-711200" algn="just">
              <a:buClr>
                <a:schemeClr val="accent2"/>
              </a:buClr>
              <a:buFont typeface="Wingdings" pitchFamily="2" charset="2"/>
              <a:buChar char="§"/>
            </a:pPr>
            <a:endParaRPr lang="el-GR" sz="500" b="1" dirty="0"/>
          </a:p>
          <a:p>
            <a:pPr marL="711200" indent="-711200" algn="just">
              <a:buClr>
                <a:srgbClr val="FF0000"/>
              </a:buClr>
              <a:buFont typeface="Wingdings" pitchFamily="2" charset="2"/>
              <a:buAutoNum type="romanUcPeriod"/>
            </a:pPr>
            <a:r>
              <a:rPr lang="el-GR" sz="2400" b="1" dirty="0" smtClean="0"/>
              <a:t>Τη </a:t>
            </a:r>
            <a:r>
              <a:rPr lang="el-GR" sz="2400" b="1" dirty="0"/>
              <a:t>μέγιστη δυνατή απόδοση των χορηγήσεων και επενδύσεων που </a:t>
            </a:r>
            <a:r>
              <a:rPr lang="el-GR" sz="2400" b="1" dirty="0" smtClean="0"/>
              <a:t>κάνει</a:t>
            </a:r>
            <a:r>
              <a:rPr lang="en-US" sz="2400" b="1" dirty="0" smtClean="0"/>
              <a:t>.</a:t>
            </a:r>
            <a:endParaRPr lang="el-GR" sz="2400" b="1" dirty="0"/>
          </a:p>
          <a:p>
            <a:pPr marL="711200" indent="-711200" algn="just">
              <a:buClr>
                <a:srgbClr val="FF0000"/>
              </a:buClr>
              <a:buFont typeface="Wingdings" pitchFamily="2" charset="2"/>
              <a:buNone/>
            </a:pPr>
            <a:endParaRPr lang="el-GR" sz="500" b="1" dirty="0"/>
          </a:p>
          <a:p>
            <a:pPr marL="711200" indent="-711200" algn="just">
              <a:buClr>
                <a:srgbClr val="FF0000"/>
              </a:buClr>
              <a:buFont typeface="Wingdings" pitchFamily="2" charset="2"/>
              <a:buAutoNum type="romanUcPeriod" startAt="2"/>
            </a:pPr>
            <a:r>
              <a:rPr lang="el-GR" sz="2400" b="1" dirty="0" smtClean="0"/>
              <a:t>Το </a:t>
            </a:r>
            <a:r>
              <a:rPr lang="el-GR" sz="2400" b="1" dirty="0"/>
              <a:t>χαμηλότερο δυνατό κίνδυνο (</a:t>
            </a:r>
            <a:r>
              <a:rPr lang="en-US" sz="2400" b="1" dirty="0"/>
              <a:t>default risk) </a:t>
            </a:r>
            <a:r>
              <a:rPr lang="el-GR" sz="2400" b="1" dirty="0"/>
              <a:t>στις χορηγήσεις και επενδύσεις που κάνει – διαφοροποίηση </a:t>
            </a:r>
            <a:r>
              <a:rPr lang="el-GR" sz="2400" b="1" dirty="0" smtClean="0"/>
              <a:t>χαρτοφυλακίου.</a:t>
            </a:r>
            <a:endParaRPr lang="el-GR" sz="2400" b="1" dirty="0"/>
          </a:p>
          <a:p>
            <a:pPr marL="711200" indent="-711200" algn="just">
              <a:buClr>
                <a:srgbClr val="FF0000"/>
              </a:buClr>
              <a:buFont typeface="Wingdings" pitchFamily="2" charset="2"/>
              <a:buNone/>
            </a:pPr>
            <a:endParaRPr lang="el-GR" sz="500" b="1" dirty="0"/>
          </a:p>
          <a:p>
            <a:pPr marL="711200" indent="-711200" algn="just">
              <a:buClr>
                <a:srgbClr val="FF0000"/>
              </a:buClr>
              <a:buFont typeface="Wingdings" pitchFamily="2" charset="2"/>
              <a:buAutoNum type="romanUcPeriod" startAt="3"/>
            </a:pPr>
            <a:r>
              <a:rPr lang="el-GR" sz="2400" b="1" dirty="0" smtClean="0"/>
              <a:t>Ικανοποιητική </a:t>
            </a:r>
            <a:r>
              <a:rPr lang="el-GR" sz="2400" b="1" dirty="0"/>
              <a:t>ρευστότητα διατηρώντας ενεργητικά στοιχεία υψηλής ρευστότητας, π.χ. ομολογίες και έντοκα του </a:t>
            </a:r>
            <a:r>
              <a:rPr lang="el-GR" sz="2400" b="1" dirty="0" smtClean="0"/>
              <a:t>δημοσίου.</a:t>
            </a:r>
            <a:endParaRPr lang="el-GR" sz="2400" b="1" dirty="0"/>
          </a:p>
          <a:p>
            <a:pPr marL="711200" indent="-711200" algn="just">
              <a:buClr>
                <a:schemeClr val="accent2"/>
              </a:buClr>
              <a:buFont typeface="Wingdings" pitchFamily="2" charset="2"/>
              <a:buChar char="q"/>
            </a:pPr>
            <a:r>
              <a:rPr lang="el-GR" sz="2400" b="1" dirty="0"/>
              <a:t>Όσο μεγαλύτερος είναι ο βαθμός ρευστότητας ενός ενεργητικού στοιχείου τόσο μικρότερος είναι ο κίνδυνος ρευστότητας και τόσο χαμηλότερη είναι η απόδοσή </a:t>
            </a:r>
            <a:r>
              <a:rPr lang="el-GR" sz="2400" b="1" dirty="0" smtClean="0"/>
              <a:t>του.</a:t>
            </a:r>
            <a:endParaRPr lang="el-GR" sz="2400" b="1" dirty="0"/>
          </a:p>
          <a:p>
            <a:pPr marL="711200" indent="-711200">
              <a:buClr>
                <a:schemeClr val="accent2"/>
              </a:buClr>
              <a:buFont typeface="Wingdings" pitchFamily="2" charset="2"/>
              <a:buChar char="§"/>
            </a:pPr>
            <a:endParaRPr lang="el-GR" sz="2400" b="1" dirty="0">
              <a:solidFill>
                <a:schemeClr val="accent2"/>
              </a:solidFill>
              <a:cs typeface="Times New Roman" pitchFamily="18" charset="0"/>
            </a:endParaRPr>
          </a:p>
          <a:p>
            <a:pPr marL="711200" indent="-711200">
              <a:buClr>
                <a:schemeClr val="accent2"/>
              </a:buClr>
              <a:buFont typeface="Wingdings" pitchFamily="2" charset="2"/>
              <a:buChar char="§"/>
            </a:pPr>
            <a:endParaRPr lang="el-GR" sz="2400" b="1" dirty="0">
              <a:solidFill>
                <a:schemeClr val="accent2"/>
              </a:solidFill>
            </a:endParaRPr>
          </a:p>
          <a:p>
            <a:pPr marL="711200" indent="-711200">
              <a:buClr>
                <a:schemeClr val="accent2"/>
              </a:buClr>
              <a:buFont typeface="Wingdings" pitchFamily="2" charset="2"/>
              <a:buNone/>
            </a:pPr>
            <a:endParaRPr lang="el-GR" sz="400" b="1" dirty="0">
              <a:solidFill>
                <a:srgbClr val="FF0000"/>
              </a:solidFill>
            </a:endParaRPr>
          </a:p>
        </p:txBody>
      </p:sp>
      <p:sp>
        <p:nvSpPr>
          <p:cNvPr id="21508" name="Line 4"/>
          <p:cNvSpPr>
            <a:spLocks noChangeShapeType="1"/>
          </p:cNvSpPr>
          <p:nvPr/>
        </p:nvSpPr>
        <p:spPr bwMode="auto">
          <a:xfrm>
            <a:off x="533400" y="2819400"/>
            <a:ext cx="0" cy="0"/>
          </a:xfrm>
          <a:prstGeom prst="line">
            <a:avLst/>
          </a:prstGeom>
          <a:noFill/>
          <a:ln w="9525">
            <a:solidFill>
              <a:schemeClr val="tx1"/>
            </a:solidFill>
            <a:round/>
            <a:headEnd/>
            <a:tailEnd/>
          </a:ln>
          <a:effectLst/>
        </p:spPr>
        <p:txBody>
          <a:bodyPr/>
          <a:lstStyle/>
          <a:p>
            <a:endParaRPr lang="el-GR" dirty="0"/>
          </a:p>
        </p:txBody>
      </p:sp>
      <p:sp>
        <p:nvSpPr>
          <p:cNvPr id="21509" name="Line 5"/>
          <p:cNvSpPr>
            <a:spLocks noChangeShapeType="1"/>
          </p:cNvSpPr>
          <p:nvPr/>
        </p:nvSpPr>
        <p:spPr bwMode="auto">
          <a:xfrm>
            <a:off x="0" y="2667000"/>
            <a:ext cx="0" cy="0"/>
          </a:xfrm>
          <a:prstGeom prst="line">
            <a:avLst/>
          </a:prstGeom>
          <a:noFill/>
          <a:ln w="9525">
            <a:solidFill>
              <a:schemeClr val="tx1"/>
            </a:solidFill>
            <a:round/>
            <a:headEnd/>
            <a:tailEnd/>
          </a:ln>
          <a:effectLst/>
        </p:spPr>
        <p:txBody>
          <a:bodyPr/>
          <a:lstStyle/>
          <a:p>
            <a:endParaRPr lang="el-GR" dirty="0"/>
          </a:p>
        </p:txBody>
      </p:sp>
      <p:sp>
        <p:nvSpPr>
          <p:cNvPr id="21510" name="Line 6"/>
          <p:cNvSpPr>
            <a:spLocks noChangeShapeType="1"/>
          </p:cNvSpPr>
          <p:nvPr/>
        </p:nvSpPr>
        <p:spPr bwMode="auto">
          <a:xfrm>
            <a:off x="4191000" y="2667000"/>
            <a:ext cx="0" cy="0"/>
          </a:xfrm>
          <a:prstGeom prst="line">
            <a:avLst/>
          </a:prstGeom>
          <a:noFill/>
          <a:ln w="9525">
            <a:solidFill>
              <a:schemeClr val="tx1"/>
            </a:solidFill>
            <a:round/>
            <a:headEnd/>
            <a:tailEnd/>
          </a:ln>
          <a:effectLst/>
        </p:spPr>
        <p:txBody>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wipe(left)">
                                      <p:cBhvr>
                                        <p:cTn id="7" dur="5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7">
                                            <p:txEl>
                                              <p:pRg st="3" end="3"/>
                                            </p:txEl>
                                          </p:spTgt>
                                        </p:tgtEl>
                                        <p:attrNameLst>
                                          <p:attrName>style.visibility</p:attrName>
                                        </p:attrNameLst>
                                      </p:cBhvr>
                                      <p:to>
                                        <p:strVal val="visible"/>
                                      </p:to>
                                    </p:set>
                                    <p:animEffect transition="in" filter="wipe(left)">
                                      <p:cBhvr>
                                        <p:cTn id="12" dur="500"/>
                                        <p:tgtEl>
                                          <p:spTgt spid="2150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animEffect transition="in" filter="wipe(left)">
                                      <p:cBhvr>
                                        <p:cTn id="17" dur="500"/>
                                        <p:tgtEl>
                                          <p:spTgt spid="2150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7">
                                            <p:txEl>
                                              <p:pRg st="7" end="7"/>
                                            </p:txEl>
                                          </p:spTgt>
                                        </p:tgtEl>
                                        <p:attrNameLst>
                                          <p:attrName>style.visibility</p:attrName>
                                        </p:attrNameLst>
                                      </p:cBhvr>
                                      <p:to>
                                        <p:strVal val="visible"/>
                                      </p:to>
                                    </p:set>
                                    <p:animEffect transition="in" filter="wipe(left)">
                                      <p:cBhvr>
                                        <p:cTn id="22" dur="500"/>
                                        <p:tgtEl>
                                          <p:spTgt spid="2150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07">
                                            <p:txEl>
                                              <p:pRg st="8" end="8"/>
                                            </p:txEl>
                                          </p:spTgt>
                                        </p:tgtEl>
                                        <p:attrNameLst>
                                          <p:attrName>style.visibility</p:attrName>
                                        </p:attrNameLst>
                                      </p:cBhvr>
                                      <p:to>
                                        <p:strVal val="visible"/>
                                      </p:to>
                                    </p:set>
                                    <p:animEffect transition="in" filter="wipe(left)">
                                      <p:cBhvr>
                                        <p:cTn id="27" dur="500"/>
                                        <p:tgtEl>
                                          <p:spTgt spid="2150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1508"/>
                                        </p:tgtEl>
                                        <p:attrNameLst>
                                          <p:attrName>style.visibility</p:attrName>
                                        </p:attrNameLst>
                                      </p:cBhvr>
                                      <p:to>
                                        <p:strVal val="visible"/>
                                      </p:to>
                                    </p:set>
                                    <p:anim calcmode="lin" valueType="num">
                                      <p:cBhvr additive="base">
                                        <p:cTn id="32" dur="500" fill="hold"/>
                                        <p:tgtEl>
                                          <p:spTgt spid="21508"/>
                                        </p:tgtEl>
                                        <p:attrNameLst>
                                          <p:attrName>ppt_x</p:attrName>
                                        </p:attrNameLst>
                                      </p:cBhvr>
                                      <p:tavLst>
                                        <p:tav tm="0">
                                          <p:val>
                                            <p:strVal val="0-#ppt_w/2"/>
                                          </p:val>
                                        </p:tav>
                                        <p:tav tm="100000">
                                          <p:val>
                                            <p:strVal val="#ppt_x"/>
                                          </p:val>
                                        </p:tav>
                                      </p:tavLst>
                                    </p:anim>
                                    <p:anim calcmode="lin" valueType="num">
                                      <p:cBhvr additive="base">
                                        <p:cTn id="33"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1509"/>
                                        </p:tgtEl>
                                        <p:attrNameLst>
                                          <p:attrName>style.visibility</p:attrName>
                                        </p:attrNameLst>
                                      </p:cBhvr>
                                      <p:to>
                                        <p:strVal val="visible"/>
                                      </p:to>
                                    </p:set>
                                    <p:anim calcmode="lin" valueType="num">
                                      <p:cBhvr additive="base">
                                        <p:cTn id="38" dur="500" fill="hold"/>
                                        <p:tgtEl>
                                          <p:spTgt spid="21509"/>
                                        </p:tgtEl>
                                        <p:attrNameLst>
                                          <p:attrName>ppt_x</p:attrName>
                                        </p:attrNameLst>
                                      </p:cBhvr>
                                      <p:tavLst>
                                        <p:tav tm="0">
                                          <p:val>
                                            <p:strVal val="0-#ppt_w/2"/>
                                          </p:val>
                                        </p:tav>
                                        <p:tav tm="100000">
                                          <p:val>
                                            <p:strVal val="#ppt_x"/>
                                          </p:val>
                                        </p:tav>
                                      </p:tavLst>
                                    </p:anim>
                                    <p:anim calcmode="lin" valueType="num">
                                      <p:cBhvr additive="base">
                                        <p:cTn id="39"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21510"/>
                                        </p:tgtEl>
                                        <p:attrNameLst>
                                          <p:attrName>style.visibility</p:attrName>
                                        </p:attrNameLst>
                                      </p:cBhvr>
                                      <p:to>
                                        <p:strVal val="visible"/>
                                      </p:to>
                                    </p:set>
                                    <p:anim calcmode="lin" valueType="num">
                                      <p:cBhvr additive="base">
                                        <p:cTn id="44" dur="500" fill="hold"/>
                                        <p:tgtEl>
                                          <p:spTgt spid="21510"/>
                                        </p:tgtEl>
                                        <p:attrNameLst>
                                          <p:attrName>ppt_x</p:attrName>
                                        </p:attrNameLst>
                                      </p:cBhvr>
                                      <p:tavLst>
                                        <p:tav tm="0">
                                          <p:val>
                                            <p:strVal val="0-#ppt_w/2"/>
                                          </p:val>
                                        </p:tav>
                                        <p:tav tm="100000">
                                          <p:val>
                                            <p:strVal val="#ppt_x"/>
                                          </p:val>
                                        </p:tav>
                                      </p:tavLst>
                                    </p:anim>
                                    <p:anim calcmode="lin" valueType="num">
                                      <p:cBhvr additive="base">
                                        <p:cTn id="45"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5" autoUpdateAnimBg="0"/>
      <p:bldP spid="21508" grpId="0" animBg="1"/>
      <p:bldP spid="21509" grpId="0" animBg="1"/>
      <p:bldP spid="21510"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609600"/>
          </a:xfrm>
        </p:spPr>
        <p:txBody>
          <a:bodyPr>
            <a:normAutofit fontScale="90000"/>
          </a:bodyPr>
          <a:lstStyle/>
          <a:p>
            <a:r>
              <a:rPr lang="el-GR" sz="3600" b="1" dirty="0" smtClean="0">
                <a:solidFill>
                  <a:srgbClr val="C00000"/>
                </a:solidFill>
              </a:rPr>
              <a:t>ΙΙΙ. Διαχείριση Παθητικού</a:t>
            </a:r>
            <a:r>
              <a:rPr lang="en-US" sz="3600" b="1" dirty="0" smtClean="0">
                <a:solidFill>
                  <a:srgbClr val="C00000"/>
                </a:solidFill>
              </a:rPr>
              <a:t> (1)</a:t>
            </a:r>
            <a:endParaRPr lang="el-GR" sz="3600" b="1" dirty="0">
              <a:solidFill>
                <a:srgbClr val="C00000"/>
              </a:solidFill>
            </a:endParaRPr>
          </a:p>
        </p:txBody>
      </p:sp>
      <p:sp>
        <p:nvSpPr>
          <p:cNvPr id="22531" name="Rectangle 3"/>
          <p:cNvSpPr>
            <a:spLocks noGrp="1" noChangeArrowheads="1"/>
          </p:cNvSpPr>
          <p:nvPr>
            <p:ph type="body" idx="1"/>
          </p:nvPr>
        </p:nvSpPr>
        <p:spPr>
          <a:xfrm>
            <a:off x="0" y="685800"/>
            <a:ext cx="9144000" cy="6172200"/>
          </a:xfrm>
        </p:spPr>
        <p:txBody>
          <a:bodyPr/>
          <a:lstStyle/>
          <a:p>
            <a:pPr marL="711200" indent="-711200">
              <a:buClr>
                <a:schemeClr val="accent2"/>
              </a:buClr>
              <a:buFont typeface="Wingdings" pitchFamily="2" charset="2"/>
              <a:buChar char="§"/>
            </a:pPr>
            <a:endParaRPr lang="el-GR" sz="500" b="1" u="sng" dirty="0">
              <a:solidFill>
                <a:srgbClr val="FF0000"/>
              </a:solidFill>
            </a:endParaRPr>
          </a:p>
          <a:p>
            <a:pPr marL="711200" indent="-711200" algn="just">
              <a:buClr>
                <a:schemeClr val="accent2"/>
              </a:buClr>
              <a:buFont typeface="Wingdings" pitchFamily="2" charset="2"/>
              <a:buChar char="v"/>
            </a:pPr>
            <a:r>
              <a:rPr lang="el-GR" b="1" dirty="0"/>
              <a:t>Πριν από τη δεκαετία του ’60, οι τράπεζες θεωρούσαν το παθητικό τους δεδομένο και προσπαθούσαν να προσδιορίσουν την «άριστη διάρθρωση του ενεργητικού τους</a:t>
            </a:r>
            <a:r>
              <a:rPr lang="el-GR" b="1" dirty="0" smtClean="0"/>
              <a:t>»</a:t>
            </a:r>
            <a:r>
              <a:rPr lang="en-US" b="1" dirty="0" smtClean="0"/>
              <a:t>.</a:t>
            </a:r>
            <a:endParaRPr lang="el-GR" b="1" dirty="0"/>
          </a:p>
          <a:p>
            <a:pPr marL="711200" indent="-711200" algn="just">
              <a:buClr>
                <a:schemeClr val="accent2"/>
              </a:buClr>
              <a:buFont typeface="Wingdings" pitchFamily="2" charset="2"/>
              <a:buNone/>
            </a:pPr>
            <a:endParaRPr lang="el-GR" b="1" dirty="0"/>
          </a:p>
          <a:p>
            <a:pPr marL="711200" indent="-711200" algn="just">
              <a:buClr>
                <a:schemeClr val="accent2"/>
              </a:buClr>
              <a:buFont typeface="Wingdings" pitchFamily="2" charset="2"/>
              <a:buChar char="v"/>
            </a:pPr>
            <a:r>
              <a:rPr lang="el-GR" b="1" dirty="0" smtClean="0"/>
              <a:t>Όμως</a:t>
            </a:r>
            <a:r>
              <a:rPr lang="el-GR" b="1" dirty="0"/>
              <a:t>, μετά τη δεκαετία του ’60 οι τράπεζες άρχισαν να μην εξαρτώνται από τις καταθέσεις για άντληση </a:t>
            </a:r>
            <a:r>
              <a:rPr lang="el-GR" b="1" dirty="0" smtClean="0"/>
              <a:t>κεφαλαίων.</a:t>
            </a:r>
            <a:endParaRPr lang="el-GR" b="1" dirty="0"/>
          </a:p>
          <a:p>
            <a:pPr marL="711200" indent="-711200" algn="just">
              <a:buClr>
                <a:schemeClr val="accent2"/>
              </a:buClr>
              <a:buFont typeface="Wingdings" pitchFamily="2" charset="2"/>
              <a:buChar char="§"/>
            </a:pPr>
            <a:endParaRPr lang="el-GR" sz="500" b="1" dirty="0"/>
          </a:p>
          <a:p>
            <a:pPr marL="711200" indent="-711200" algn="just">
              <a:buClr>
                <a:schemeClr val="accent2"/>
              </a:buClr>
              <a:buFont typeface="Wingdings" pitchFamily="2" charset="2"/>
              <a:buChar char="§"/>
            </a:pPr>
            <a:endParaRPr lang="el-GR" sz="500" b="1" dirty="0"/>
          </a:p>
        </p:txBody>
      </p:sp>
      <p:sp>
        <p:nvSpPr>
          <p:cNvPr id="22532" name="Line 4"/>
          <p:cNvSpPr>
            <a:spLocks noChangeShapeType="1"/>
          </p:cNvSpPr>
          <p:nvPr/>
        </p:nvSpPr>
        <p:spPr bwMode="auto">
          <a:xfrm>
            <a:off x="533400" y="2819400"/>
            <a:ext cx="0" cy="0"/>
          </a:xfrm>
          <a:prstGeom prst="line">
            <a:avLst/>
          </a:prstGeom>
          <a:noFill/>
          <a:ln w="9525">
            <a:solidFill>
              <a:schemeClr val="tx1"/>
            </a:solidFill>
            <a:round/>
            <a:headEnd/>
            <a:tailEnd/>
          </a:ln>
          <a:effectLst/>
        </p:spPr>
        <p:txBody>
          <a:bodyPr/>
          <a:lstStyle/>
          <a:p>
            <a:endParaRPr lang="el-GR" dirty="0"/>
          </a:p>
        </p:txBody>
      </p:sp>
      <p:sp>
        <p:nvSpPr>
          <p:cNvPr id="22533" name="Line 5"/>
          <p:cNvSpPr>
            <a:spLocks noChangeShapeType="1"/>
          </p:cNvSpPr>
          <p:nvPr/>
        </p:nvSpPr>
        <p:spPr bwMode="auto">
          <a:xfrm>
            <a:off x="0" y="2667000"/>
            <a:ext cx="0" cy="0"/>
          </a:xfrm>
          <a:prstGeom prst="line">
            <a:avLst/>
          </a:prstGeom>
          <a:noFill/>
          <a:ln w="9525">
            <a:solidFill>
              <a:schemeClr val="tx1"/>
            </a:solidFill>
            <a:round/>
            <a:headEnd/>
            <a:tailEnd/>
          </a:ln>
          <a:effectLst/>
        </p:spPr>
        <p:txBody>
          <a:bodyPr/>
          <a:lstStyle/>
          <a:p>
            <a:endParaRPr lang="el-GR" dirty="0"/>
          </a:p>
        </p:txBody>
      </p:sp>
      <p:sp>
        <p:nvSpPr>
          <p:cNvPr id="22534" name="Line 6"/>
          <p:cNvSpPr>
            <a:spLocks noChangeShapeType="1"/>
          </p:cNvSpPr>
          <p:nvPr/>
        </p:nvSpPr>
        <p:spPr bwMode="auto">
          <a:xfrm>
            <a:off x="4191000" y="2667000"/>
            <a:ext cx="0" cy="0"/>
          </a:xfrm>
          <a:prstGeom prst="line">
            <a:avLst/>
          </a:prstGeom>
          <a:noFill/>
          <a:ln w="9525">
            <a:solidFill>
              <a:schemeClr val="tx1"/>
            </a:solidFill>
            <a:round/>
            <a:headEnd/>
            <a:tailEnd/>
          </a:ln>
          <a:effectLst/>
        </p:spPr>
        <p:txBody>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wipe(left)">
                                      <p:cBhvr>
                                        <p:cTn id="7" dur="500"/>
                                        <p:tgtEl>
                                          <p:spTgt spid="22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3" end="3"/>
                                            </p:txEl>
                                          </p:spTgt>
                                        </p:tgtEl>
                                        <p:attrNameLst>
                                          <p:attrName>style.visibility</p:attrName>
                                        </p:attrNameLst>
                                      </p:cBhvr>
                                      <p:to>
                                        <p:strVal val="visible"/>
                                      </p:to>
                                    </p:set>
                                    <p:animEffect transition="in" filter="wipe(left)">
                                      <p:cBhvr>
                                        <p:cTn id="12" dur="500"/>
                                        <p:tgtEl>
                                          <p:spTgt spid="2253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2532"/>
                                        </p:tgtEl>
                                        <p:attrNameLst>
                                          <p:attrName>style.visibility</p:attrName>
                                        </p:attrNameLst>
                                      </p:cBhvr>
                                      <p:to>
                                        <p:strVal val="visible"/>
                                      </p:to>
                                    </p:set>
                                    <p:anim calcmode="lin" valueType="num">
                                      <p:cBhvr additive="base">
                                        <p:cTn id="17" dur="500" fill="hold"/>
                                        <p:tgtEl>
                                          <p:spTgt spid="22532"/>
                                        </p:tgtEl>
                                        <p:attrNameLst>
                                          <p:attrName>ppt_x</p:attrName>
                                        </p:attrNameLst>
                                      </p:cBhvr>
                                      <p:tavLst>
                                        <p:tav tm="0">
                                          <p:val>
                                            <p:strVal val="0-#ppt_w/2"/>
                                          </p:val>
                                        </p:tav>
                                        <p:tav tm="100000">
                                          <p:val>
                                            <p:strVal val="#ppt_x"/>
                                          </p:val>
                                        </p:tav>
                                      </p:tavLst>
                                    </p:anim>
                                    <p:anim calcmode="lin" valueType="num">
                                      <p:cBhvr additive="base">
                                        <p:cTn id="18"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2533"/>
                                        </p:tgtEl>
                                        <p:attrNameLst>
                                          <p:attrName>style.visibility</p:attrName>
                                        </p:attrNameLst>
                                      </p:cBhvr>
                                      <p:to>
                                        <p:strVal val="visible"/>
                                      </p:to>
                                    </p:set>
                                    <p:anim calcmode="lin" valueType="num">
                                      <p:cBhvr additive="base">
                                        <p:cTn id="23" dur="500" fill="hold"/>
                                        <p:tgtEl>
                                          <p:spTgt spid="22533"/>
                                        </p:tgtEl>
                                        <p:attrNameLst>
                                          <p:attrName>ppt_x</p:attrName>
                                        </p:attrNameLst>
                                      </p:cBhvr>
                                      <p:tavLst>
                                        <p:tav tm="0">
                                          <p:val>
                                            <p:strVal val="0-#ppt_w/2"/>
                                          </p:val>
                                        </p:tav>
                                        <p:tav tm="100000">
                                          <p:val>
                                            <p:strVal val="#ppt_x"/>
                                          </p:val>
                                        </p:tav>
                                      </p:tavLst>
                                    </p:anim>
                                    <p:anim calcmode="lin" valueType="num">
                                      <p:cBhvr additive="base">
                                        <p:cTn id="24"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2534"/>
                                        </p:tgtEl>
                                        <p:attrNameLst>
                                          <p:attrName>style.visibility</p:attrName>
                                        </p:attrNameLst>
                                      </p:cBhvr>
                                      <p:to>
                                        <p:strVal val="visible"/>
                                      </p:to>
                                    </p:set>
                                    <p:anim calcmode="lin" valueType="num">
                                      <p:cBhvr additive="base">
                                        <p:cTn id="29" dur="500" fill="hold"/>
                                        <p:tgtEl>
                                          <p:spTgt spid="22534"/>
                                        </p:tgtEl>
                                        <p:attrNameLst>
                                          <p:attrName>ppt_x</p:attrName>
                                        </p:attrNameLst>
                                      </p:cBhvr>
                                      <p:tavLst>
                                        <p:tav tm="0">
                                          <p:val>
                                            <p:strVal val="0-#ppt_w/2"/>
                                          </p:val>
                                        </p:tav>
                                        <p:tav tm="100000">
                                          <p:val>
                                            <p:strVal val="#ppt_x"/>
                                          </p:val>
                                        </p:tav>
                                      </p:tavLst>
                                    </p:anim>
                                    <p:anim calcmode="lin" valueType="num">
                                      <p:cBhvr additive="base">
                                        <p:cTn id="30"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5" autoUpdateAnimBg="0"/>
      <p:bldP spid="22532" grpId="0" animBg="1"/>
      <p:bldP spid="22533" grpId="0" animBg="1"/>
      <p:bldP spid="2253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normAutofit fontScale="90000"/>
          </a:bodyPr>
          <a:lstStyle/>
          <a:p>
            <a:r>
              <a:rPr lang="el-GR" sz="3600" b="1" dirty="0" smtClean="0">
                <a:solidFill>
                  <a:srgbClr val="C00000"/>
                </a:solidFill>
              </a:rPr>
              <a:t>ΙΙΙ. Διαχείριση Παθητικού</a:t>
            </a:r>
            <a:r>
              <a:rPr lang="en-US" sz="3600" b="1" dirty="0" smtClean="0">
                <a:solidFill>
                  <a:srgbClr val="C00000"/>
                </a:solidFill>
              </a:rPr>
              <a:t> (</a:t>
            </a:r>
            <a:r>
              <a:rPr lang="el-GR" sz="3600" b="1" dirty="0" smtClean="0">
                <a:solidFill>
                  <a:srgbClr val="C00000"/>
                </a:solidFill>
              </a:rPr>
              <a:t>2</a:t>
            </a:r>
            <a:r>
              <a:rPr lang="en-US" sz="3600" b="1" dirty="0" smtClean="0">
                <a:solidFill>
                  <a:srgbClr val="C00000"/>
                </a:solidFill>
              </a:rPr>
              <a:t>)</a:t>
            </a:r>
            <a:endParaRPr lang="el-GR" sz="3600" dirty="0">
              <a:solidFill>
                <a:srgbClr val="C00000"/>
              </a:solidFill>
            </a:endParaRPr>
          </a:p>
        </p:txBody>
      </p:sp>
      <p:sp>
        <p:nvSpPr>
          <p:cNvPr id="3" name="2 - Θέση περιεχομένου"/>
          <p:cNvSpPr>
            <a:spLocks noGrp="1"/>
          </p:cNvSpPr>
          <p:nvPr>
            <p:ph idx="1"/>
          </p:nvPr>
        </p:nvSpPr>
        <p:spPr>
          <a:xfrm>
            <a:off x="0" y="1052736"/>
            <a:ext cx="9144000" cy="5805264"/>
          </a:xfrm>
        </p:spPr>
        <p:txBody>
          <a:bodyPr/>
          <a:lstStyle/>
          <a:p>
            <a:pPr algn="just">
              <a:buFont typeface="Wingdings" pitchFamily="2" charset="2"/>
              <a:buChar char="v"/>
            </a:pPr>
            <a:r>
              <a:rPr lang="el-GR" b="1" dirty="0" smtClean="0">
                <a:solidFill>
                  <a:schemeClr val="accent2"/>
                </a:solidFill>
              </a:rPr>
              <a:t> </a:t>
            </a:r>
            <a:r>
              <a:rPr lang="el-GR" b="1" dirty="0" smtClean="0"/>
              <a:t>Η τράπεζα προσδιορίζει το μέγεθος και το ρυθμό ανάπτυξης του ενεργητικού της και αντλεί τα αναγκαία κεφάλαιά της από το παθητικό της, εκδίδοντας νέες υποχρεώσεις (</a:t>
            </a:r>
            <a:r>
              <a:rPr lang="en-US" b="1" dirty="0" smtClean="0"/>
              <a:t>liabilities)</a:t>
            </a:r>
            <a:r>
              <a:rPr lang="el-GR" b="1" dirty="0" smtClean="0"/>
              <a:t>, δηλαδή κατασκευάζει και πουλάει πλέον νέα προϊόντα,</a:t>
            </a:r>
            <a:r>
              <a:rPr lang="en-US" b="1" dirty="0" smtClean="0"/>
              <a:t> </a:t>
            </a:r>
            <a:r>
              <a:rPr lang="el-GR" b="1" dirty="0" smtClean="0"/>
              <a:t>π.χ. πιστοποιητικά καταθέσεων </a:t>
            </a:r>
            <a:r>
              <a:rPr lang="en-US" b="1" dirty="0" smtClean="0"/>
              <a:t>(certificates of deposits), </a:t>
            </a:r>
            <a:r>
              <a:rPr lang="el-GR" b="1" dirty="0" smtClean="0"/>
              <a:t>δανεισμό από τη διατραπεζική αγορά, κ.α.</a:t>
            </a:r>
          </a:p>
          <a:p>
            <a:endParaRPr lang="el-G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normAutofit fontScale="90000"/>
          </a:bodyPr>
          <a:lstStyle/>
          <a:p>
            <a:r>
              <a:rPr lang="en-US" sz="3600" b="1" dirty="0" smtClean="0">
                <a:solidFill>
                  <a:srgbClr val="C00000"/>
                </a:solidFill>
              </a:rPr>
              <a:t>III. </a:t>
            </a:r>
            <a:r>
              <a:rPr lang="el-GR" sz="3600" b="1" dirty="0" smtClean="0">
                <a:solidFill>
                  <a:srgbClr val="C00000"/>
                </a:solidFill>
              </a:rPr>
              <a:t>Διαχείριση Παθητικού</a:t>
            </a:r>
            <a:r>
              <a:rPr lang="en-US" sz="3600" b="1" dirty="0" smtClean="0">
                <a:solidFill>
                  <a:srgbClr val="C00000"/>
                </a:solidFill>
              </a:rPr>
              <a:t> (</a:t>
            </a:r>
            <a:r>
              <a:rPr lang="el-GR" sz="3600" b="1" dirty="0" smtClean="0">
                <a:solidFill>
                  <a:srgbClr val="C00000"/>
                </a:solidFill>
              </a:rPr>
              <a:t>3</a:t>
            </a:r>
            <a:r>
              <a:rPr lang="en-US" sz="3600" b="1" dirty="0" smtClean="0">
                <a:solidFill>
                  <a:srgbClr val="C00000"/>
                </a:solidFill>
              </a:rPr>
              <a:t>)</a:t>
            </a:r>
            <a:endParaRPr lang="el-GR" sz="3600" dirty="0">
              <a:solidFill>
                <a:srgbClr val="C00000"/>
              </a:solidFill>
            </a:endParaRPr>
          </a:p>
        </p:txBody>
      </p:sp>
      <p:sp>
        <p:nvSpPr>
          <p:cNvPr id="3" name="2 - Θέση περιεχομένου"/>
          <p:cNvSpPr>
            <a:spLocks noGrp="1"/>
          </p:cNvSpPr>
          <p:nvPr>
            <p:ph idx="1"/>
          </p:nvPr>
        </p:nvSpPr>
        <p:spPr>
          <a:xfrm>
            <a:off x="0" y="692696"/>
            <a:ext cx="9144000" cy="6165304"/>
          </a:xfrm>
        </p:spPr>
        <p:txBody>
          <a:bodyPr/>
          <a:lstStyle/>
          <a:p>
            <a:pPr marL="711200" indent="-711200" algn="just">
              <a:buClr>
                <a:schemeClr val="accent2"/>
              </a:buClr>
              <a:buFont typeface="Wingdings" pitchFamily="2" charset="2"/>
              <a:buChar char="v"/>
            </a:pPr>
            <a:r>
              <a:rPr lang="el-GR" sz="2800" b="1" dirty="0" smtClean="0"/>
              <a:t>Αν υπάρχουν κερδοφόρες ευκαιρίες χορηγήσεων, η τράπεζα μπορεί να δανεισθεί από επιχειρήσεις, ιδιώτες, ή άλλες τράπεζες (διατραπεζική αγορά, κεντρικές τράπεζες) για να τις ικανοποιήσει (αγορά κρατικών ομολόγων με επιτόκιο 3% τοποθέτηση ως εγγύηση αυτών στην ΕΚΤ και δανεισμός με 1% από την ΕΚΤ για εκ νέου δανεισμό με 10% στην αγορά). </a:t>
            </a:r>
          </a:p>
          <a:p>
            <a:pPr marL="711200" indent="-711200" algn="just">
              <a:buClr>
                <a:schemeClr val="accent2"/>
              </a:buClr>
              <a:buFont typeface="Wingdings" pitchFamily="2" charset="2"/>
              <a:buChar char="§"/>
            </a:pPr>
            <a:endParaRPr lang="el-GR" sz="2800" b="1" dirty="0" smtClean="0"/>
          </a:p>
          <a:p>
            <a:pPr marL="711200" indent="-711200" algn="just">
              <a:buClr>
                <a:schemeClr val="accent2"/>
              </a:buClr>
              <a:buFont typeface="Wingdings" pitchFamily="2" charset="2"/>
              <a:buChar char="v"/>
            </a:pPr>
            <a:r>
              <a:rPr lang="el-GR" sz="2800" b="1" dirty="0" smtClean="0"/>
              <a:t>Σήμερα οι τράπεζες διαχειρίζονται τόσο το  ενεργητικό όσο και το παθητικό του ισολογισμού τους για την επίτευξη των στόχων τους.</a:t>
            </a:r>
          </a:p>
          <a:p>
            <a:endParaRPr lang="el-G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124075" y="2924175"/>
            <a:ext cx="3529013" cy="422275"/>
          </a:xfrm>
          <a:prstGeom prst="rect">
            <a:avLst/>
          </a:prstGeom>
          <a:noFill/>
          <a:ln w="9525">
            <a:noFill/>
            <a:miter lim="800000"/>
            <a:headEnd/>
            <a:tailEnd/>
          </a:ln>
          <a:effectLst/>
        </p:spPr>
        <p:txBody>
          <a:bodyPr anchor="ctr"/>
          <a:lstStyle/>
          <a:p>
            <a:pPr algn="ctr"/>
            <a:r>
              <a:rPr lang="el-GR" altLang="el-GR" sz="4400" b="1" dirty="0">
                <a:solidFill>
                  <a:srgbClr val="990033"/>
                </a:solidFill>
              </a:rPr>
              <a:t>ΚΑΤΑΘΕΣΕΙΣ</a:t>
            </a:r>
          </a:p>
        </p:txBody>
      </p:sp>
    </p:spTree>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562074"/>
          </a:xfrm>
          <a:noFill/>
        </p:spPr>
        <p:txBody>
          <a:bodyPr>
            <a:normAutofit fontScale="90000"/>
          </a:bodyPr>
          <a:lstStyle/>
          <a:p>
            <a:pPr eaLnBrk="1" hangingPunct="1"/>
            <a:r>
              <a:rPr lang="el-GR" altLang="el-GR" b="1" dirty="0" smtClean="0">
                <a:solidFill>
                  <a:srgbClr val="C00000"/>
                </a:solidFill>
              </a:rPr>
              <a:t>Καταθέσεις - Γενικά</a:t>
            </a:r>
          </a:p>
        </p:txBody>
      </p:sp>
      <p:sp>
        <p:nvSpPr>
          <p:cNvPr id="21507" name="Rectangle 3"/>
          <p:cNvSpPr>
            <a:spLocks noGrp="1" noChangeArrowheads="1"/>
          </p:cNvSpPr>
          <p:nvPr>
            <p:ph type="body" idx="1"/>
          </p:nvPr>
        </p:nvSpPr>
        <p:spPr>
          <a:xfrm>
            <a:off x="179512" y="980728"/>
            <a:ext cx="8784976" cy="5688632"/>
          </a:xfrm>
          <a:noFill/>
        </p:spPr>
        <p:txBody>
          <a:bodyPr>
            <a:noAutofit/>
          </a:bodyPr>
          <a:lstStyle/>
          <a:p>
            <a:pPr algn="just" eaLnBrk="1" hangingPunct="1"/>
            <a:r>
              <a:rPr lang="el-GR" altLang="el-GR" sz="2800" b="1" dirty="0" smtClean="0"/>
              <a:t>Οι καταθέσεις</a:t>
            </a:r>
            <a:r>
              <a:rPr lang="el-GR" altLang="el-GR" sz="2800" dirty="0" smtClean="0"/>
              <a:t> αποτελούν ιστορικά τη βασική </a:t>
            </a:r>
            <a:r>
              <a:rPr lang="el-GR" altLang="el-GR" sz="2800" b="1" dirty="0" smtClean="0"/>
              <a:t>πηγή άντλησης κεφαλαίων</a:t>
            </a:r>
            <a:r>
              <a:rPr lang="el-GR" altLang="el-GR" sz="2800" dirty="0" smtClean="0"/>
              <a:t> για τις Τράπεζες, πηγή που διακρίνεται από σταθερότητα και φθηνό κόστος άντλησης.</a:t>
            </a:r>
          </a:p>
          <a:p>
            <a:pPr algn="just" eaLnBrk="1" hangingPunct="1"/>
            <a:r>
              <a:rPr lang="el-GR" altLang="el-GR" sz="2800" dirty="0" smtClean="0"/>
              <a:t>Μέσω αυτής εξασφαλίζεται η </a:t>
            </a:r>
            <a:r>
              <a:rPr lang="el-GR" altLang="el-GR" sz="2800" b="1" dirty="0" smtClean="0"/>
              <a:t>χρηματοδότηση</a:t>
            </a:r>
            <a:r>
              <a:rPr lang="el-GR" altLang="el-GR" sz="2800" dirty="0" smtClean="0"/>
              <a:t> σημαντικών </a:t>
            </a:r>
            <a:r>
              <a:rPr lang="el-GR" altLang="el-GR" sz="2800" b="1" dirty="0" smtClean="0"/>
              <a:t>δραστηριοτήτων </a:t>
            </a:r>
            <a:r>
              <a:rPr lang="el-GR" altLang="el-GR" sz="2800" dirty="0" smtClean="0"/>
              <a:t>του ενεργητικού τους, όπως οι χορηγήσεις, η αγορά κρατικών και εταιρικών ομολόγων, κ.λπ.</a:t>
            </a:r>
          </a:p>
          <a:p>
            <a:pPr algn="just" eaLnBrk="1" hangingPunct="1"/>
            <a:r>
              <a:rPr lang="el-GR" altLang="el-GR" sz="2800" dirty="0" smtClean="0"/>
              <a:t>Η ικανότητα μιας Τράπεζας να προσελκύει αποταμιευτικά κεφάλαια έγκειται στην εμπιστοσύνη που εμπνέει στο κοινό που της εμπιστεύεται τα κεφάλαιά του, στην απόδοση που εξασφαλίζει στους πελάτες, κ.λπ.</a:t>
            </a:r>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88640"/>
            <a:ext cx="8229600" cy="504056"/>
          </a:xfrm>
        </p:spPr>
        <p:txBody>
          <a:bodyPr>
            <a:noAutofit/>
          </a:bodyPr>
          <a:lstStyle/>
          <a:p>
            <a:pPr eaLnBrk="1" hangingPunct="1"/>
            <a:r>
              <a:rPr lang="el-GR" altLang="el-GR" sz="3600" b="1" dirty="0" smtClean="0">
                <a:solidFill>
                  <a:srgbClr val="002060"/>
                </a:solidFill>
                <a:latin typeface="Arial" charset="0"/>
                <a:ea typeface="ＭＳ Ｐゴシック" pitchFamily="34" charset="-128"/>
                <a:cs typeface="Arial" charset="0"/>
              </a:rPr>
              <a:t>Τα προϊόντα των καταθέσεων</a:t>
            </a:r>
            <a:endParaRPr lang="en-US" altLang="el-GR" sz="3600" b="1" dirty="0" smtClean="0">
              <a:solidFill>
                <a:srgbClr val="002060"/>
              </a:solidFill>
              <a:latin typeface="Arial" charset="0"/>
              <a:ea typeface="ＭＳ Ｐゴシック" pitchFamily="34" charset="-128"/>
              <a:cs typeface="Arial" charset="0"/>
            </a:endParaRPr>
          </a:p>
        </p:txBody>
      </p:sp>
      <p:sp>
        <p:nvSpPr>
          <p:cNvPr id="14339" name="Content Placeholder 2"/>
          <p:cNvSpPr>
            <a:spLocks noGrp="1"/>
          </p:cNvSpPr>
          <p:nvPr>
            <p:ph idx="1"/>
          </p:nvPr>
        </p:nvSpPr>
        <p:spPr>
          <a:xfrm>
            <a:off x="251520" y="836712"/>
            <a:ext cx="8712968" cy="5832648"/>
          </a:xfrm>
        </p:spPr>
        <p:txBody>
          <a:bodyPr>
            <a:normAutofit fontScale="47500" lnSpcReduction="20000"/>
          </a:bodyPr>
          <a:lstStyle/>
          <a:p>
            <a:pPr algn="just">
              <a:buFont typeface="Arial" charset="0"/>
              <a:buNone/>
            </a:pPr>
            <a:r>
              <a:rPr lang="el-GR" altLang="el-GR" sz="1600" dirty="0" smtClean="0">
                <a:ea typeface="ＭＳ Ｐゴシック" pitchFamily="34" charset="-128"/>
              </a:rPr>
              <a:t>	</a:t>
            </a:r>
            <a:r>
              <a:rPr lang="el-GR" altLang="el-GR" sz="4200" dirty="0" smtClean="0">
                <a:ea typeface="ＭＳ Ｐゴシック" pitchFamily="34" charset="-128"/>
                <a:cs typeface="Arial" charset="0"/>
              </a:rPr>
              <a:t>Το ΚΛΣΤ εντάσσει τις καταθέσεις στην ομάδα 5 (καταθέσεις και βραχυπρόθεσμες υποχρεώσεις) </a:t>
            </a:r>
          </a:p>
          <a:p>
            <a:pPr algn="just">
              <a:buFont typeface="Arial" charset="0"/>
              <a:buNone/>
            </a:pPr>
            <a:endParaRPr lang="el-GR" altLang="el-GR" sz="4200" dirty="0" smtClean="0">
              <a:ea typeface="ＭＳ Ｐゴシック" pitchFamily="34" charset="-128"/>
              <a:cs typeface="Arial" charset="0"/>
            </a:endParaRPr>
          </a:p>
          <a:p>
            <a:pPr algn="just">
              <a:buFont typeface="Arial" charset="0"/>
              <a:buNone/>
            </a:pPr>
            <a:r>
              <a:rPr lang="el-GR" altLang="el-GR" sz="4200" dirty="0" smtClean="0">
                <a:ea typeface="ＭＳ Ｐゴシック" pitchFamily="34" charset="-128"/>
                <a:cs typeface="Arial" charset="0"/>
              </a:rPr>
              <a:t>	Η παρακολούθησή τους γίνεται από 4 πρωτοβάθμιους λογαριασμούς </a:t>
            </a:r>
          </a:p>
          <a:p>
            <a:pPr algn="just"/>
            <a:r>
              <a:rPr lang="el-GR" altLang="el-GR" sz="4200" dirty="0" smtClean="0">
                <a:ea typeface="ＭＳ Ｐゴシック" pitchFamily="34" charset="-128"/>
                <a:cs typeface="Arial" charset="0"/>
              </a:rPr>
              <a:t>50 (καταθέσεις όψεως) </a:t>
            </a:r>
          </a:p>
          <a:p>
            <a:pPr algn="just"/>
            <a:r>
              <a:rPr lang="el-GR" altLang="el-GR" sz="4200" dirty="0" smtClean="0">
                <a:ea typeface="ＭＳ Ｐゴシック" pitchFamily="34" charset="-128"/>
                <a:cs typeface="Arial" charset="0"/>
              </a:rPr>
              <a:t>51 (καταθέσεις ταμιευτηρίου)</a:t>
            </a:r>
          </a:p>
          <a:p>
            <a:pPr algn="just"/>
            <a:r>
              <a:rPr lang="el-GR" altLang="el-GR" sz="4200" dirty="0" smtClean="0">
                <a:ea typeface="ＭＳ Ｐゴシック" pitchFamily="34" charset="-128"/>
                <a:cs typeface="Arial" charset="0"/>
              </a:rPr>
              <a:t>52 (καταθέσεις προθεσμίας - ομόλογα) </a:t>
            </a:r>
          </a:p>
          <a:p>
            <a:pPr algn="just"/>
            <a:r>
              <a:rPr lang="el-GR" altLang="el-GR" sz="4200" dirty="0" smtClean="0">
                <a:ea typeface="ＭＳ Ｐゴシック" pitchFamily="34" charset="-128"/>
                <a:cs typeface="Arial" charset="0"/>
              </a:rPr>
              <a:t>53 (λοιπές κατηγορίες καταθέσεων)</a:t>
            </a:r>
          </a:p>
          <a:p>
            <a:pPr algn="just">
              <a:buFont typeface="Arial" charset="0"/>
              <a:buNone/>
            </a:pPr>
            <a:r>
              <a:rPr lang="el-GR" altLang="el-GR" sz="4200" dirty="0" smtClean="0">
                <a:ea typeface="ＭＳ Ｐゴシック" pitchFamily="34" charset="-128"/>
                <a:cs typeface="Arial" charset="0"/>
              </a:rPr>
              <a:t> </a:t>
            </a:r>
          </a:p>
          <a:p>
            <a:pPr algn="just"/>
            <a:r>
              <a:rPr lang="el-GR" altLang="el-GR" sz="4200" dirty="0" smtClean="0">
                <a:ea typeface="ＭＳ Ｐゴシック" pitchFamily="34" charset="-128"/>
                <a:cs typeface="Arial" charset="0"/>
              </a:rPr>
              <a:t>Οι λογαριασμοί αναπτύσσονται υποχρεωτικά και στους δευτεροβάθμιούς τους που για τον 50 και 52 περιγράφουν αν ο καταθέτης είναι ιδιώτης ή εταιρία (οι καταθέσεις ταμιευτηρίου στον 51 αφορούν πάντα ιδιώτες) ενώ οι δευτεροβάθμιοι στον 53 αναφέρουν τις δεσμευμένες και σε εγγύηση καταθέσεις ιδιωτών ή επιχειρήσεων.</a:t>
            </a:r>
          </a:p>
          <a:p>
            <a:pPr algn="just">
              <a:buFont typeface="Arial" charset="0"/>
              <a:buNone/>
            </a:pPr>
            <a:endParaRPr lang="el-GR" altLang="el-GR" sz="4200" dirty="0" smtClean="0">
              <a:ea typeface="ＭＳ Ｐゴシック" pitchFamily="34" charset="-128"/>
              <a:cs typeface="Arial" charset="0"/>
            </a:endParaRPr>
          </a:p>
          <a:p>
            <a:pPr algn="just"/>
            <a:r>
              <a:rPr lang="el-GR" altLang="el-GR" sz="4200" dirty="0" smtClean="0">
                <a:ea typeface="ＭＳ Ｐゴシック" pitchFamily="34" charset="-128"/>
                <a:cs typeface="Arial" charset="0"/>
              </a:rPr>
              <a:t>Η αποτίμηση των καταθέσεων γίνεται στο αναπόσβεστο κόστος τους και μόνο για συγκεκριμένα είδη καταθετικών προϊόντων (όπως τα παράγωγα καταθέσεων που είναι στοιχεία υποχρεώσεων για την τράπεζα) η αποτίμησή τους διενεργείται σύμφωνα με τα ΔΛΠ στην εύλογη αξία τους (με την κάθε πιθανή διαφορά που προκύπτει να μεταφέρεται στα αποτελέσματα).</a:t>
            </a:r>
            <a:endParaRPr lang="en-US" altLang="el-GR" sz="4200" dirty="0" smtClean="0">
              <a:latin typeface="Arial" charset="0"/>
              <a:ea typeface="ＭＳ Ｐゴシック" pitchFamily="34" charset="-128"/>
              <a:cs typeface="Arial"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639762"/>
          </a:xfrm>
        </p:spPr>
        <p:txBody>
          <a:bodyPr>
            <a:noAutofit/>
          </a:bodyPr>
          <a:lstStyle/>
          <a:p>
            <a:r>
              <a:rPr lang="el-GR" altLang="el-GR" sz="3600" b="1" dirty="0" smtClean="0">
                <a:solidFill>
                  <a:srgbClr val="002060"/>
                </a:solidFill>
                <a:latin typeface="Arial" charset="0"/>
                <a:ea typeface="ＭＳ Ｐゴシック" pitchFamily="34" charset="-128"/>
                <a:cs typeface="Arial" charset="0"/>
              </a:rPr>
              <a:t>Τα προϊόντα των καταθέσεων [2]</a:t>
            </a:r>
            <a:endParaRPr lang="en-US" altLang="el-GR" sz="3600" u="sng" dirty="0" smtClean="0">
              <a:latin typeface="Arial" charset="0"/>
              <a:ea typeface="ＭＳ Ｐゴシック" pitchFamily="34" charset="-128"/>
              <a:cs typeface="Arial" charset="0"/>
            </a:endParaRPr>
          </a:p>
        </p:txBody>
      </p:sp>
      <p:sp>
        <p:nvSpPr>
          <p:cNvPr id="15363" name="Content Placeholder 2"/>
          <p:cNvSpPr>
            <a:spLocks noGrp="1"/>
          </p:cNvSpPr>
          <p:nvPr>
            <p:ph idx="1"/>
          </p:nvPr>
        </p:nvSpPr>
        <p:spPr>
          <a:xfrm>
            <a:off x="457200" y="914400"/>
            <a:ext cx="8229600" cy="5467350"/>
          </a:xfrm>
        </p:spPr>
        <p:txBody>
          <a:bodyPr>
            <a:normAutofit fontScale="92500" lnSpcReduction="20000"/>
          </a:bodyPr>
          <a:lstStyle/>
          <a:p>
            <a:pPr>
              <a:buFont typeface="Arial" charset="0"/>
              <a:buNone/>
            </a:pPr>
            <a:r>
              <a:rPr lang="el-GR" altLang="el-GR" sz="1600" dirty="0" smtClean="0">
                <a:ea typeface="ＭＳ Ｐゴシック" pitchFamily="34" charset="-128"/>
              </a:rPr>
              <a:t>	</a:t>
            </a:r>
          </a:p>
          <a:p>
            <a:pPr algn="ctr">
              <a:buFont typeface="Arial" charset="0"/>
              <a:buNone/>
            </a:pPr>
            <a:r>
              <a:rPr lang="el-GR" altLang="el-GR" sz="1600" dirty="0" smtClean="0">
                <a:latin typeface="Arial" charset="0"/>
                <a:ea typeface="ＭＳ Ｐゴシック" pitchFamily="34" charset="-128"/>
                <a:cs typeface="Arial" charset="0"/>
              </a:rPr>
              <a:t>	</a:t>
            </a:r>
            <a:r>
              <a:rPr lang="el-GR" altLang="el-GR" sz="2600" b="1" u="sng" dirty="0" smtClean="0">
                <a:latin typeface="Arial" charset="0"/>
                <a:ea typeface="ＭＳ Ｐゴシック" pitchFamily="34" charset="-128"/>
                <a:cs typeface="Arial" charset="0"/>
              </a:rPr>
              <a:t>Λογιστικός χειρισμός των καταθέσεων</a:t>
            </a:r>
            <a:r>
              <a:rPr lang="el-GR" altLang="el-GR" sz="2600" b="1" dirty="0" smtClean="0">
                <a:latin typeface="Arial" charset="0"/>
                <a:ea typeface="ＭＳ Ｐゴシック" pitchFamily="34" charset="-128"/>
                <a:cs typeface="Arial" charset="0"/>
              </a:rPr>
              <a:t> </a:t>
            </a:r>
          </a:p>
          <a:p>
            <a:pPr algn="just">
              <a:buFont typeface="Arial" charset="0"/>
              <a:buNone/>
            </a:pPr>
            <a:r>
              <a:rPr lang="el-GR" altLang="el-GR" sz="2600" dirty="0" smtClean="0">
                <a:latin typeface="Arial" charset="0"/>
                <a:ea typeface="ＭＳ Ｐゴシック" pitchFamily="34" charset="-128"/>
                <a:cs typeface="Arial" charset="0"/>
              </a:rPr>
              <a:t>	</a:t>
            </a:r>
          </a:p>
          <a:p>
            <a:pPr algn="just">
              <a:buFont typeface="Arial" charset="0"/>
              <a:buNone/>
            </a:pPr>
            <a:r>
              <a:rPr lang="el-GR" altLang="el-GR" sz="2600" dirty="0" smtClean="0">
                <a:latin typeface="Arial" charset="0"/>
                <a:ea typeface="ＭＳ Ｐゴシック" pitchFamily="34" charset="-128"/>
                <a:cs typeface="Arial" charset="0"/>
              </a:rPr>
              <a:t>	Ο λογιστικός χειρισμός των καταθέσεων αφορά τα παρακάτω τέσσερα στάδια: </a:t>
            </a:r>
          </a:p>
          <a:p>
            <a:pPr algn="just"/>
            <a:r>
              <a:rPr lang="el-GR" altLang="el-GR" sz="2600" dirty="0" smtClean="0">
                <a:latin typeface="Arial" charset="0"/>
                <a:ea typeface="ＭＳ Ｐゴシック" pitchFamily="34" charset="-128"/>
                <a:cs typeface="Arial" charset="0"/>
              </a:rPr>
              <a:t>το στάδιο του ανοίγματος κάποιου λογαριασμού καταθέσεων (ή και μελλοντικών επανα-καταθέσεων στον ίδιο λογαριασμό)</a:t>
            </a:r>
          </a:p>
          <a:p>
            <a:pPr algn="just"/>
            <a:r>
              <a:rPr lang="el-GR" altLang="el-GR" sz="2600" dirty="0" smtClean="0">
                <a:latin typeface="Arial" charset="0"/>
                <a:ea typeface="ＭＳ Ｐゴシック" pitchFamily="34" charset="-128"/>
                <a:cs typeface="Arial" charset="0"/>
              </a:rPr>
              <a:t>το στάδιο των αναλήψεων από κάποιον λογαριασμό καταθέσεων</a:t>
            </a:r>
          </a:p>
          <a:p>
            <a:pPr algn="just"/>
            <a:r>
              <a:rPr lang="el-GR" altLang="el-GR" sz="2600" dirty="0" smtClean="0">
                <a:latin typeface="Arial" charset="0"/>
                <a:ea typeface="ＭＳ Ｐゴシック" pitchFamily="34" charset="-128"/>
                <a:cs typeface="Arial" charset="0"/>
              </a:rPr>
              <a:t>το στάδιο των εκτοκισμών που θα πραγματοποιηθούν όσο ο λογαριασμός είναι ανοικτός καθώς και </a:t>
            </a:r>
          </a:p>
          <a:p>
            <a:pPr algn="just"/>
            <a:r>
              <a:rPr lang="el-GR" altLang="el-GR" sz="2600" dirty="0" smtClean="0">
                <a:latin typeface="Arial" charset="0"/>
                <a:ea typeface="ＭＳ Ｐゴシック" pitchFamily="34" charset="-128"/>
                <a:cs typeface="Arial" charset="0"/>
              </a:rPr>
              <a:t>το στάδιο του οριστικού κλεισίματος του λογαριασμού.  </a:t>
            </a: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r>
              <a:rPr lang="el-GR" altLang="el-GR" sz="1600" dirty="0" smtClean="0">
                <a:latin typeface="Arial" charset="0"/>
                <a:ea typeface="ＭＳ Ｐゴシック" pitchFamily="34" charset="-128"/>
                <a:cs typeface="Arial" charset="0"/>
              </a:rPr>
              <a:t>	</a:t>
            </a:r>
            <a:endParaRPr lang="en-US" altLang="el-GR" sz="1600" dirty="0" smtClean="0">
              <a:latin typeface="Arial" charset="0"/>
              <a:ea typeface="ＭＳ Ｐゴシック" pitchFamily="34" charset="-128"/>
              <a:cs typeface="Arial"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639762"/>
          </a:xfrm>
        </p:spPr>
        <p:txBody>
          <a:bodyPr>
            <a:noAutofit/>
          </a:bodyPr>
          <a:lstStyle/>
          <a:p>
            <a:r>
              <a:rPr lang="el-GR" altLang="el-GR" sz="3600" b="1" dirty="0" smtClean="0">
                <a:solidFill>
                  <a:srgbClr val="002060"/>
                </a:solidFill>
                <a:latin typeface="Arial" charset="0"/>
                <a:ea typeface="ＭＳ Ｐゴシック" pitchFamily="34" charset="-128"/>
                <a:cs typeface="Arial" charset="0"/>
              </a:rPr>
              <a:t>Τα προϊόντα των καταθέσεων [3]</a:t>
            </a:r>
            <a:endParaRPr lang="en-US" altLang="el-GR" sz="3600" u="sng" dirty="0" smtClean="0">
              <a:latin typeface="Arial" charset="0"/>
              <a:ea typeface="ＭＳ Ｐゴシック" pitchFamily="34" charset="-128"/>
              <a:cs typeface="Arial" charset="0"/>
            </a:endParaRPr>
          </a:p>
        </p:txBody>
      </p:sp>
      <p:sp>
        <p:nvSpPr>
          <p:cNvPr id="16387" name="Content Placeholder 2"/>
          <p:cNvSpPr>
            <a:spLocks noGrp="1"/>
          </p:cNvSpPr>
          <p:nvPr>
            <p:ph idx="1"/>
          </p:nvPr>
        </p:nvSpPr>
        <p:spPr>
          <a:xfrm>
            <a:off x="251520" y="914400"/>
            <a:ext cx="8712968" cy="3018656"/>
          </a:xfrm>
        </p:spPr>
        <p:txBody>
          <a:bodyPr>
            <a:normAutofit fontScale="40000" lnSpcReduction="20000"/>
          </a:bodyPr>
          <a:lstStyle/>
          <a:p>
            <a:pPr>
              <a:buFont typeface="Arial" charset="0"/>
              <a:buNone/>
            </a:pPr>
            <a:r>
              <a:rPr lang="el-GR" altLang="el-GR" sz="1600" dirty="0" smtClean="0">
                <a:ea typeface="ＭＳ Ｐゴシック" pitchFamily="34" charset="-128"/>
              </a:rPr>
              <a:t>	</a:t>
            </a:r>
          </a:p>
          <a:p>
            <a:pPr>
              <a:buFont typeface="Arial" charset="0"/>
              <a:buNone/>
            </a:pPr>
            <a:r>
              <a:rPr lang="el-GR" altLang="el-GR" sz="1600" dirty="0" smtClean="0">
                <a:latin typeface="Arial" charset="0"/>
                <a:ea typeface="ＭＳ Ｐゴシック" pitchFamily="34" charset="-128"/>
                <a:cs typeface="Arial" charset="0"/>
              </a:rPr>
              <a:t>	</a:t>
            </a:r>
            <a:r>
              <a:rPr lang="el-GR" altLang="el-GR" sz="6000" u="sng" dirty="0" smtClean="0">
                <a:latin typeface="Arial" charset="0"/>
                <a:ea typeface="ＭＳ Ｐゴシック" pitchFamily="34" charset="-128"/>
                <a:cs typeface="Arial" charset="0"/>
              </a:rPr>
              <a:t>Παραδείγματα λογιστικών χειρισμών των καταθέσεων </a:t>
            </a:r>
          </a:p>
          <a:p>
            <a:pPr>
              <a:buFont typeface="Arial" charset="0"/>
              <a:buNone/>
            </a:pPr>
            <a:r>
              <a:rPr lang="el-GR" altLang="el-GR" sz="6000" dirty="0" smtClean="0">
                <a:latin typeface="Arial" charset="0"/>
                <a:ea typeface="ＭＳ Ｐゴシック" pitchFamily="34" charset="-128"/>
                <a:cs typeface="Arial" charset="0"/>
              </a:rPr>
              <a:t>	</a:t>
            </a:r>
          </a:p>
          <a:p>
            <a:pPr algn="just">
              <a:buFont typeface="Arial" charset="0"/>
              <a:buNone/>
            </a:pPr>
            <a:r>
              <a:rPr lang="el-GR" altLang="el-GR" sz="6000" dirty="0" smtClean="0">
                <a:latin typeface="Arial" charset="0"/>
                <a:ea typeface="ＭＳ Ｐゴシック" pitchFamily="34" charset="-128"/>
                <a:cs typeface="Arial" charset="0"/>
              </a:rPr>
              <a:t>	Πελάτης επιχείρηση την 5.7.2012 ανοίγει έναν λογαριασμό όψεως στην επωνυμία της με το ποσό των € 100.000, το επιτόκιο της κατάθεσης είναι 1%.</a:t>
            </a:r>
          </a:p>
          <a:p>
            <a:pPr>
              <a:buFont typeface="Arial" charset="0"/>
              <a:buNone/>
            </a:pPr>
            <a:r>
              <a:rPr lang="el-GR" altLang="el-GR" sz="6000" dirty="0" smtClean="0">
                <a:latin typeface="Arial" charset="0"/>
                <a:ea typeface="ＭＳ Ｐゴシック" pitchFamily="34" charset="-128"/>
                <a:cs typeface="Arial" charset="0"/>
              </a:rPr>
              <a:t>	</a:t>
            </a:r>
          </a:p>
          <a:p>
            <a:pPr>
              <a:buFont typeface="Arial" charset="0"/>
              <a:buNone/>
            </a:pPr>
            <a:r>
              <a:rPr lang="el-GR" altLang="el-GR" sz="6000" dirty="0" smtClean="0">
                <a:latin typeface="Arial" charset="0"/>
                <a:ea typeface="ＭＳ Ｐゴシック" pitchFamily="34" charset="-128"/>
                <a:cs typeface="Arial" charset="0"/>
              </a:rPr>
              <a:t>	5.7.2012</a:t>
            </a: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r>
              <a:rPr lang="el-GR" altLang="el-GR" sz="1600" dirty="0" smtClean="0">
                <a:latin typeface="Arial" charset="0"/>
                <a:ea typeface="ＭＳ Ｐゴシック" pitchFamily="34" charset="-128"/>
                <a:cs typeface="Arial" charset="0"/>
              </a:rPr>
              <a:t>	</a:t>
            </a:r>
            <a:endParaRPr lang="en-US" altLang="el-GR" sz="1600" dirty="0"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179511" y="4365104"/>
          <a:ext cx="8784977" cy="2088231"/>
        </p:xfrm>
        <a:graphic>
          <a:graphicData uri="http://schemas.openxmlformats.org/drawingml/2006/table">
            <a:tbl>
              <a:tblPr/>
              <a:tblGrid>
                <a:gridCol w="1691639"/>
                <a:gridCol w="1759677"/>
                <a:gridCol w="3154427"/>
                <a:gridCol w="1113326"/>
                <a:gridCol w="1065908"/>
              </a:tblGrid>
              <a:tr h="696077">
                <a:tc>
                  <a:txBody>
                    <a:bodyPr/>
                    <a:lstStyle/>
                    <a:p>
                      <a:pPr algn="ctr">
                        <a:spcAft>
                          <a:spcPts val="0"/>
                        </a:spcAft>
                      </a:pPr>
                      <a:endParaRPr lang="en-US" sz="20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2000" b="1" dirty="0">
                          <a:latin typeface="Arial" pitchFamily="34" charset="0"/>
                          <a:ea typeface="Times New Roman"/>
                          <a:cs typeface="Arial" pitchFamily="34" charset="0"/>
                        </a:rPr>
                        <a:t>Κωδ. Λογ/μών</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2000" b="1" dirty="0">
                          <a:latin typeface="Arial" pitchFamily="34" charset="0"/>
                          <a:ea typeface="Times New Roman"/>
                          <a:cs typeface="Arial" pitchFamily="34" charset="0"/>
                        </a:rPr>
                        <a:t>Περιγραφή Λογ/μών</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2000" b="1" dirty="0">
                          <a:latin typeface="Arial" pitchFamily="34" charset="0"/>
                          <a:ea typeface="Times New Roman"/>
                          <a:cs typeface="Arial" pitchFamily="34" charset="0"/>
                        </a:rPr>
                        <a:t>Χ</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2000" b="1" dirty="0">
                          <a:latin typeface="Arial" pitchFamily="34" charset="0"/>
                          <a:ea typeface="Times New Roman"/>
                          <a:cs typeface="Arial" pitchFamily="34" charset="0"/>
                        </a:rPr>
                        <a:t>Π</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696077">
                <a:tc>
                  <a:txBody>
                    <a:bodyPr/>
                    <a:lstStyle/>
                    <a:p>
                      <a:pPr algn="just">
                        <a:spcAft>
                          <a:spcPts val="0"/>
                        </a:spcAft>
                      </a:pPr>
                      <a:r>
                        <a:rPr lang="el-GR" sz="2000" b="1" dirty="0">
                          <a:latin typeface="Arial" pitchFamily="34" charset="0"/>
                          <a:ea typeface="Times New Roman"/>
                          <a:cs typeface="Arial" pitchFamily="34" charset="0"/>
                        </a:rPr>
                        <a:t>Χρέωση (Χ)</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b="1" dirty="0">
                          <a:latin typeface="Arial" pitchFamily="34" charset="0"/>
                          <a:ea typeface="Times New Roman"/>
                          <a:cs typeface="Arial" pitchFamily="34" charset="0"/>
                        </a:rPr>
                        <a:t>38.00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b="1" dirty="0">
                          <a:latin typeface="Arial" pitchFamily="34" charset="0"/>
                          <a:ea typeface="Times New Roman"/>
                          <a:cs typeface="Arial" pitchFamily="34" charset="0"/>
                        </a:rPr>
                        <a:t>Ταμείο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b="1" dirty="0">
                          <a:latin typeface="Arial" pitchFamily="34" charset="0"/>
                          <a:ea typeface="Times New Roman"/>
                          <a:cs typeface="Arial" pitchFamily="34" charset="0"/>
                        </a:rPr>
                        <a:t>100.000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20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077">
                <a:tc>
                  <a:txBody>
                    <a:bodyPr/>
                    <a:lstStyle/>
                    <a:p>
                      <a:pPr algn="just">
                        <a:spcAft>
                          <a:spcPts val="0"/>
                        </a:spcAft>
                      </a:pPr>
                      <a:r>
                        <a:rPr lang="el-GR" sz="2000" b="1" dirty="0">
                          <a:latin typeface="Arial" pitchFamily="34" charset="0"/>
                          <a:ea typeface="Times New Roman"/>
                          <a:cs typeface="Arial" pitchFamily="34" charset="0"/>
                        </a:rPr>
                        <a:t>Πίστωση (Π)</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b="1" dirty="0">
                          <a:latin typeface="Arial" pitchFamily="34" charset="0"/>
                          <a:ea typeface="Times New Roman"/>
                          <a:cs typeface="Arial" pitchFamily="34" charset="0"/>
                        </a:rPr>
                        <a:t>50.00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b="1" dirty="0">
                          <a:latin typeface="Arial" pitchFamily="34" charset="0"/>
                          <a:ea typeface="Times New Roman"/>
                          <a:cs typeface="Arial" pitchFamily="34" charset="0"/>
                        </a:rPr>
                        <a:t>Καταθέσεις όψεως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20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b="1" dirty="0">
                          <a:latin typeface="Arial" pitchFamily="34" charset="0"/>
                          <a:ea typeface="Times New Roman"/>
                          <a:cs typeface="Arial" pitchFamily="34" charset="0"/>
                        </a:rPr>
                        <a:t>100.000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414"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b="1" dirty="0" smtClean="0"/>
              <a:t>ΛΟΓΙΣΤΙΚΗ ΙΣΟΤΗΤΑ ΕΓΓΡΑΦΩΝ</a:t>
            </a:r>
            <a:endParaRPr lang="el-GR" sz="3600" b="1" dirty="0"/>
          </a:p>
        </p:txBody>
      </p:sp>
      <p:sp>
        <p:nvSpPr>
          <p:cNvPr id="3" name="2 - Θέση περιεχομένου"/>
          <p:cNvSpPr>
            <a:spLocks noGrp="1"/>
          </p:cNvSpPr>
          <p:nvPr>
            <p:ph idx="1"/>
          </p:nvPr>
        </p:nvSpPr>
        <p:spPr>
          <a:xfrm>
            <a:off x="457200" y="1600200"/>
            <a:ext cx="8229600" cy="4997152"/>
          </a:xfrm>
        </p:spPr>
        <p:txBody>
          <a:bodyPr/>
          <a:lstStyle/>
          <a:p>
            <a:pPr algn="ctr">
              <a:buFontTx/>
              <a:buChar char="-"/>
            </a:pPr>
            <a:r>
              <a:rPr lang="el-GR" sz="3600" b="1" dirty="0" smtClean="0"/>
              <a:t>Ε + Ε</a:t>
            </a:r>
          </a:p>
          <a:p>
            <a:pPr algn="ctr">
              <a:buFontTx/>
              <a:buChar char="-"/>
            </a:pPr>
            <a:endParaRPr lang="el-GR" sz="3600" b="1" dirty="0" smtClean="0"/>
          </a:p>
          <a:p>
            <a:pPr algn="ctr">
              <a:buFontTx/>
              <a:buChar char="-"/>
            </a:pPr>
            <a:r>
              <a:rPr lang="el-GR" sz="3600" b="1" dirty="0" smtClean="0"/>
              <a:t>Π + Π</a:t>
            </a:r>
          </a:p>
          <a:p>
            <a:pPr algn="ctr">
              <a:buFontTx/>
              <a:buChar char="-"/>
            </a:pPr>
            <a:endParaRPr lang="el-GR" sz="3600" b="1" dirty="0" smtClean="0"/>
          </a:p>
          <a:p>
            <a:pPr algn="ctr">
              <a:buFontTx/>
              <a:buChar char="-"/>
            </a:pPr>
            <a:r>
              <a:rPr lang="el-GR" sz="3600" b="1" dirty="0" smtClean="0"/>
              <a:t>Ε – Π</a:t>
            </a:r>
          </a:p>
          <a:p>
            <a:pPr algn="ctr">
              <a:buFontTx/>
              <a:buChar char="-"/>
            </a:pPr>
            <a:endParaRPr lang="el-GR" sz="3600" b="1" dirty="0" smtClean="0"/>
          </a:p>
          <a:p>
            <a:pPr algn="ctr">
              <a:buNone/>
            </a:pPr>
            <a:r>
              <a:rPr lang="el-GR" sz="3600" b="1" dirty="0" smtClean="0"/>
              <a:t>+ Ε + Π</a:t>
            </a:r>
            <a:endParaRPr lang="el-GR" sz="3600"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639762"/>
          </a:xfrm>
        </p:spPr>
        <p:txBody>
          <a:bodyPr>
            <a:noAutofit/>
          </a:bodyPr>
          <a:lstStyle/>
          <a:p>
            <a:r>
              <a:rPr lang="el-GR" altLang="el-GR" sz="3600" b="1" dirty="0" smtClean="0">
                <a:solidFill>
                  <a:srgbClr val="002060"/>
                </a:solidFill>
                <a:latin typeface="Arial" charset="0"/>
                <a:ea typeface="ＭＳ Ｐゴシック" pitchFamily="34" charset="-128"/>
                <a:cs typeface="Arial" charset="0"/>
              </a:rPr>
              <a:t>Τα προϊόντα των καταθέσεων [4]</a:t>
            </a:r>
            <a:endParaRPr lang="en-US" altLang="el-GR" sz="3600" u="sng" dirty="0" smtClean="0">
              <a:latin typeface="Arial" charset="0"/>
              <a:ea typeface="ＭＳ Ｐゴシック" pitchFamily="34" charset="-128"/>
              <a:cs typeface="Arial" charset="0"/>
            </a:endParaRPr>
          </a:p>
        </p:txBody>
      </p:sp>
      <p:sp>
        <p:nvSpPr>
          <p:cNvPr id="17411" name="Content Placeholder 2"/>
          <p:cNvSpPr>
            <a:spLocks noGrp="1"/>
          </p:cNvSpPr>
          <p:nvPr>
            <p:ph idx="1"/>
          </p:nvPr>
        </p:nvSpPr>
        <p:spPr>
          <a:xfrm>
            <a:off x="457200" y="914400"/>
            <a:ext cx="8229600" cy="3450704"/>
          </a:xfrm>
        </p:spPr>
        <p:txBody>
          <a:bodyPr>
            <a:normAutofit fontScale="85000" lnSpcReduction="20000"/>
          </a:bodyPr>
          <a:lstStyle/>
          <a:p>
            <a:pPr>
              <a:buFont typeface="Arial" charset="0"/>
              <a:buNone/>
            </a:pPr>
            <a:r>
              <a:rPr lang="el-GR" altLang="el-GR" sz="1600" dirty="0" smtClean="0">
                <a:ea typeface="ＭＳ Ｐゴシック" pitchFamily="34" charset="-128"/>
              </a:rPr>
              <a:t>	</a:t>
            </a:r>
          </a:p>
          <a:p>
            <a:pPr>
              <a:buFont typeface="Arial" charset="0"/>
              <a:buNone/>
            </a:pPr>
            <a:r>
              <a:rPr lang="el-GR" altLang="el-GR" sz="1600" dirty="0" smtClean="0">
                <a:latin typeface="Arial" charset="0"/>
                <a:ea typeface="ＭＳ Ｐゴシック" pitchFamily="34" charset="-128"/>
                <a:cs typeface="Arial" charset="0"/>
              </a:rPr>
              <a:t>	</a:t>
            </a:r>
            <a:r>
              <a:rPr lang="el-GR" altLang="el-GR" sz="2800" u="sng" dirty="0" smtClean="0">
                <a:latin typeface="Arial" charset="0"/>
                <a:ea typeface="ＭＳ Ｐゴシック" pitchFamily="34" charset="-128"/>
                <a:cs typeface="Arial" charset="0"/>
              </a:rPr>
              <a:t>Παραδείγματα λογιστικών χειρισμών των καταθέσεων  (συνέχεια)</a:t>
            </a:r>
          </a:p>
          <a:p>
            <a:pPr>
              <a:buFont typeface="Arial" charset="0"/>
              <a:buNone/>
            </a:pPr>
            <a:r>
              <a:rPr lang="el-GR" altLang="el-GR" sz="2800" dirty="0" smtClean="0">
                <a:latin typeface="Arial" charset="0"/>
                <a:ea typeface="ＭＳ Ｐゴシック" pitchFamily="34" charset="-128"/>
                <a:cs typeface="Arial" charset="0"/>
              </a:rPr>
              <a:t>	</a:t>
            </a:r>
          </a:p>
          <a:p>
            <a:pPr>
              <a:buFont typeface="Arial" charset="0"/>
              <a:buNone/>
            </a:pPr>
            <a:r>
              <a:rPr lang="el-GR" altLang="el-GR" sz="2800" dirty="0" smtClean="0">
                <a:latin typeface="Arial" charset="0"/>
                <a:ea typeface="ＭＳ Ｐゴシック" pitchFamily="34" charset="-128"/>
                <a:cs typeface="Arial" charset="0"/>
              </a:rPr>
              <a:t>	Η επιχείρηση την </a:t>
            </a:r>
            <a:r>
              <a:rPr lang="en-US" altLang="el-GR" sz="2800" dirty="0" smtClean="0">
                <a:latin typeface="Arial" charset="0"/>
                <a:ea typeface="ＭＳ Ｐゴシック" pitchFamily="34" charset="-128"/>
                <a:cs typeface="Arial" charset="0"/>
              </a:rPr>
              <a:t>2</a:t>
            </a:r>
            <a:r>
              <a:rPr lang="el-GR" altLang="el-GR" sz="2800" dirty="0" smtClean="0">
                <a:latin typeface="Arial" charset="0"/>
                <a:ea typeface="ＭＳ Ｐゴシック" pitchFamily="34" charset="-128"/>
                <a:cs typeface="Arial" charset="0"/>
              </a:rPr>
              <a:t>0.7.2012 προχωρεί σε ανάληψη από τον λογαριασμό όψεώς της του ποσού των € 20.000</a:t>
            </a:r>
          </a:p>
          <a:p>
            <a:pPr>
              <a:buFont typeface="Arial" charset="0"/>
              <a:buNone/>
            </a:pPr>
            <a:r>
              <a:rPr lang="el-GR" altLang="el-GR" sz="2800" b="1" dirty="0" smtClean="0">
                <a:latin typeface="Arial" charset="0"/>
                <a:ea typeface="ＭＳ Ｐゴシック" pitchFamily="34" charset="-128"/>
                <a:cs typeface="Arial" charset="0"/>
              </a:rPr>
              <a:t> 	</a:t>
            </a:r>
            <a:endParaRPr lang="el-GR" altLang="el-GR" sz="2800" dirty="0" smtClean="0">
              <a:latin typeface="Arial" charset="0"/>
              <a:ea typeface="ＭＳ Ｐゴシック" pitchFamily="34" charset="-128"/>
              <a:cs typeface="Arial" charset="0"/>
            </a:endParaRPr>
          </a:p>
          <a:p>
            <a:pPr>
              <a:buFont typeface="Arial" charset="0"/>
              <a:buNone/>
            </a:pPr>
            <a:r>
              <a:rPr lang="el-GR" altLang="el-GR" sz="2800" dirty="0" smtClean="0">
                <a:latin typeface="Arial" charset="0"/>
                <a:ea typeface="ＭＳ Ｐゴシック" pitchFamily="34" charset="-128"/>
                <a:cs typeface="Arial" charset="0"/>
              </a:rPr>
              <a:t>	</a:t>
            </a:r>
            <a:r>
              <a:rPr lang="en-US" altLang="el-GR" sz="2800" dirty="0" smtClean="0">
                <a:latin typeface="Arial" charset="0"/>
                <a:ea typeface="ＭＳ Ｐゴシック" pitchFamily="34" charset="-128"/>
                <a:cs typeface="Arial" charset="0"/>
              </a:rPr>
              <a:t>2</a:t>
            </a:r>
            <a:r>
              <a:rPr lang="el-GR" altLang="el-GR" sz="2800" dirty="0" smtClean="0">
                <a:latin typeface="Arial" charset="0"/>
                <a:ea typeface="ＭＳ Ｐゴシック" pitchFamily="34" charset="-128"/>
                <a:cs typeface="Arial" charset="0"/>
              </a:rPr>
              <a:t>0.7.2012</a:t>
            </a: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r>
              <a:rPr lang="el-GR" altLang="el-GR" sz="1600" dirty="0" smtClean="0">
                <a:latin typeface="Arial" charset="0"/>
                <a:ea typeface="ＭＳ Ｐゴシック" pitchFamily="34" charset="-128"/>
                <a:cs typeface="Arial" charset="0"/>
              </a:rPr>
              <a:t>	</a:t>
            </a:r>
            <a:endParaRPr lang="en-US" altLang="el-GR" sz="1600" dirty="0"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179512" y="4077071"/>
          <a:ext cx="8712969" cy="2520282"/>
        </p:xfrm>
        <a:graphic>
          <a:graphicData uri="http://schemas.openxmlformats.org/drawingml/2006/table">
            <a:tbl>
              <a:tblPr/>
              <a:tblGrid>
                <a:gridCol w="1677773"/>
                <a:gridCol w="1745253"/>
                <a:gridCol w="3128572"/>
                <a:gridCol w="1104201"/>
                <a:gridCol w="1057170"/>
              </a:tblGrid>
              <a:tr h="840094">
                <a:tc>
                  <a:txBody>
                    <a:bodyPr/>
                    <a:lstStyle/>
                    <a:p>
                      <a:pPr algn="ctr">
                        <a:spcAft>
                          <a:spcPts val="0"/>
                        </a:spcAft>
                      </a:pPr>
                      <a:endParaRPr lang="el-GR" sz="18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Κωδ. Λογ/μών</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Περιγραφή Λογ/μών</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Χ</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Π</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840094">
                <a:tc>
                  <a:txBody>
                    <a:bodyPr/>
                    <a:lstStyle/>
                    <a:p>
                      <a:pPr algn="just">
                        <a:spcAft>
                          <a:spcPts val="0"/>
                        </a:spcAft>
                      </a:pPr>
                      <a:r>
                        <a:rPr lang="el-GR" sz="1800" b="1" dirty="0">
                          <a:latin typeface="Arial" pitchFamily="34" charset="0"/>
                          <a:ea typeface="Times New Roman"/>
                          <a:cs typeface="Arial" pitchFamily="34" charset="0"/>
                        </a:rPr>
                        <a:t>Χρέωση (Χ)</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50.00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Καταθέσεις όψεως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b="1" dirty="0">
                          <a:latin typeface="Arial" pitchFamily="34" charset="0"/>
                          <a:ea typeface="Times New Roman"/>
                          <a:cs typeface="Arial" pitchFamily="34" charset="0"/>
                        </a:rPr>
                        <a:t>20.000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8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094">
                <a:tc>
                  <a:txBody>
                    <a:bodyPr/>
                    <a:lstStyle/>
                    <a:p>
                      <a:pPr algn="just">
                        <a:spcAft>
                          <a:spcPts val="0"/>
                        </a:spcAft>
                      </a:pPr>
                      <a:r>
                        <a:rPr lang="el-GR" sz="1800" b="1" dirty="0">
                          <a:latin typeface="Arial" pitchFamily="34" charset="0"/>
                          <a:ea typeface="Times New Roman"/>
                          <a:cs typeface="Arial" pitchFamily="34" charset="0"/>
                        </a:rPr>
                        <a:t>Πίστωση (Π)</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38.00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Ταμείο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8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b="1" dirty="0">
                          <a:latin typeface="Arial" pitchFamily="34" charset="0"/>
                          <a:ea typeface="Times New Roman"/>
                          <a:cs typeface="Arial" pitchFamily="34" charset="0"/>
                        </a:rPr>
                        <a:t>20.000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38"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639762"/>
          </a:xfrm>
        </p:spPr>
        <p:txBody>
          <a:bodyPr>
            <a:noAutofit/>
          </a:bodyPr>
          <a:lstStyle/>
          <a:p>
            <a:r>
              <a:rPr lang="el-GR" altLang="el-GR" sz="3600" b="1" dirty="0" smtClean="0">
                <a:solidFill>
                  <a:srgbClr val="002060"/>
                </a:solidFill>
                <a:latin typeface="Arial" charset="0"/>
                <a:ea typeface="ＭＳ Ｐゴシック" pitchFamily="34" charset="-128"/>
                <a:cs typeface="Arial" charset="0"/>
              </a:rPr>
              <a:t>Τα προϊόντα των καταθέσεων [5]</a:t>
            </a:r>
            <a:endParaRPr lang="en-US" altLang="el-GR" sz="3600" u="sng" dirty="0" smtClean="0">
              <a:latin typeface="Arial" charset="0"/>
              <a:ea typeface="ＭＳ Ｐゴシック" pitchFamily="34" charset="-128"/>
              <a:cs typeface="Arial" charset="0"/>
            </a:endParaRPr>
          </a:p>
        </p:txBody>
      </p:sp>
      <p:sp>
        <p:nvSpPr>
          <p:cNvPr id="18435" name="Content Placeholder 2"/>
          <p:cNvSpPr>
            <a:spLocks noGrp="1"/>
          </p:cNvSpPr>
          <p:nvPr>
            <p:ph idx="1"/>
          </p:nvPr>
        </p:nvSpPr>
        <p:spPr>
          <a:xfrm>
            <a:off x="179512" y="904875"/>
            <a:ext cx="8727951" cy="1866900"/>
          </a:xfrm>
        </p:spPr>
        <p:txBody>
          <a:bodyPr>
            <a:normAutofit fontScale="32500" lnSpcReduction="20000"/>
          </a:bodyPr>
          <a:lstStyle/>
          <a:p>
            <a:pPr>
              <a:buFont typeface="Arial" charset="0"/>
              <a:buNone/>
            </a:pPr>
            <a:r>
              <a:rPr lang="el-GR" altLang="el-GR" sz="1600" dirty="0" smtClean="0">
                <a:ea typeface="ＭＳ Ｐゴシック" pitchFamily="34" charset="-128"/>
              </a:rPr>
              <a:t>	</a:t>
            </a:r>
          </a:p>
          <a:p>
            <a:pPr>
              <a:buFont typeface="Arial" charset="0"/>
              <a:buNone/>
            </a:pPr>
            <a:r>
              <a:rPr lang="el-GR" altLang="el-GR" sz="1600" dirty="0" smtClean="0">
                <a:latin typeface="Arial" charset="0"/>
                <a:ea typeface="ＭＳ Ｐゴシック" pitchFamily="34" charset="-128"/>
                <a:cs typeface="Arial" charset="0"/>
              </a:rPr>
              <a:t>	</a:t>
            </a:r>
            <a:r>
              <a:rPr lang="el-GR" altLang="el-GR" sz="5000" u="sng" dirty="0" smtClean="0">
                <a:latin typeface="Arial" charset="0"/>
                <a:ea typeface="ＭＳ Ｐゴシック" pitchFamily="34" charset="-128"/>
                <a:cs typeface="Arial" charset="0"/>
              </a:rPr>
              <a:t>Παραδείγματα λογιστικών χειρισμών των καταθέσεων  (συνέχεια)</a:t>
            </a:r>
          </a:p>
          <a:p>
            <a:pPr>
              <a:buFont typeface="Arial" charset="0"/>
              <a:buNone/>
            </a:pPr>
            <a:r>
              <a:rPr lang="el-GR" altLang="el-GR" sz="5000" dirty="0" smtClean="0">
                <a:latin typeface="Arial" charset="0"/>
                <a:ea typeface="ＭＳ Ｐゴシック" pitchFamily="34" charset="-128"/>
                <a:cs typeface="Arial" charset="0"/>
              </a:rPr>
              <a:t>	</a:t>
            </a:r>
          </a:p>
          <a:p>
            <a:pPr>
              <a:buFont typeface="Arial" charset="0"/>
              <a:buNone/>
            </a:pPr>
            <a:r>
              <a:rPr lang="el-GR" altLang="el-GR" sz="5000" dirty="0" smtClean="0">
                <a:latin typeface="Arial" charset="0"/>
                <a:ea typeface="ＭＳ Ｐゴシック" pitchFamily="34" charset="-128"/>
                <a:cs typeface="Arial" charset="0"/>
              </a:rPr>
              <a:t>	Την 3</a:t>
            </a:r>
            <a:r>
              <a:rPr lang="en-US" altLang="el-GR" sz="5000" dirty="0" smtClean="0">
                <a:latin typeface="Arial" charset="0"/>
                <a:ea typeface="ＭＳ Ｐゴシック" pitchFamily="34" charset="-128"/>
                <a:cs typeface="Arial" charset="0"/>
              </a:rPr>
              <a:t>0</a:t>
            </a:r>
            <a:r>
              <a:rPr lang="el-GR" altLang="el-GR" sz="5000" dirty="0" smtClean="0">
                <a:latin typeface="Arial" charset="0"/>
                <a:ea typeface="ＭＳ Ｐゴシック" pitchFamily="34" charset="-128"/>
                <a:cs typeface="Arial" charset="0"/>
              </a:rPr>
              <a:t>.9.2012 καταλογίζονται στο λογαριασμό οι τόκοι του (οι οποίοι κατατίθενται αυτόματα σε αυτόν) </a:t>
            </a:r>
          </a:p>
          <a:p>
            <a:pPr>
              <a:buFont typeface="Arial" charset="0"/>
              <a:buNone/>
            </a:pPr>
            <a:r>
              <a:rPr lang="el-GR" altLang="el-GR" sz="5000" dirty="0" smtClean="0">
                <a:latin typeface="Arial" charset="0"/>
                <a:ea typeface="ＭＳ Ｐゴシック" pitchFamily="34" charset="-128"/>
                <a:cs typeface="Arial" charset="0"/>
              </a:rPr>
              <a:t> </a:t>
            </a:r>
          </a:p>
          <a:p>
            <a:pPr>
              <a:buFont typeface="Arial" charset="0"/>
              <a:buNone/>
            </a:pPr>
            <a:r>
              <a:rPr lang="el-GR" altLang="el-GR" sz="5000" dirty="0" smtClean="0">
                <a:latin typeface="Arial" charset="0"/>
                <a:ea typeface="ＭＳ Ｐゴシック" pitchFamily="34" charset="-128"/>
                <a:cs typeface="Arial" charset="0"/>
              </a:rPr>
              <a:t>	30.9.2012</a:t>
            </a: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r>
              <a:rPr lang="el-GR" altLang="el-GR" sz="1600" dirty="0" smtClean="0">
                <a:latin typeface="Arial" charset="0"/>
                <a:ea typeface="ＭＳ Ｐゴシック" pitchFamily="34" charset="-128"/>
                <a:cs typeface="Arial" charset="0"/>
              </a:rPr>
              <a:t>	</a:t>
            </a:r>
            <a:endParaRPr lang="en-US" altLang="el-GR" sz="1600" dirty="0"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179512" y="2924173"/>
          <a:ext cx="8712969" cy="1872978"/>
        </p:xfrm>
        <a:graphic>
          <a:graphicData uri="http://schemas.openxmlformats.org/drawingml/2006/table">
            <a:tbl>
              <a:tblPr/>
              <a:tblGrid>
                <a:gridCol w="1677773"/>
                <a:gridCol w="1745253"/>
                <a:gridCol w="3128571"/>
                <a:gridCol w="1104201"/>
                <a:gridCol w="1057171"/>
              </a:tblGrid>
              <a:tr h="624326">
                <a:tc>
                  <a:txBody>
                    <a:bodyPr/>
                    <a:lstStyle/>
                    <a:p>
                      <a:pPr algn="ctr">
                        <a:spcAft>
                          <a:spcPts val="0"/>
                        </a:spcAft>
                      </a:pPr>
                      <a:endParaRPr lang="el-GR" sz="18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Κωδ. Λογ/μών</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Περιγραφή Λογ/μών</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Χ</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Π</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624326">
                <a:tc>
                  <a:txBody>
                    <a:bodyPr/>
                    <a:lstStyle/>
                    <a:p>
                      <a:pPr algn="just">
                        <a:spcAft>
                          <a:spcPts val="0"/>
                        </a:spcAft>
                      </a:pPr>
                      <a:r>
                        <a:rPr lang="el-GR" sz="1800" b="1" dirty="0">
                          <a:latin typeface="Arial" pitchFamily="34" charset="0"/>
                          <a:ea typeface="Times New Roman"/>
                          <a:cs typeface="Arial" pitchFamily="34" charset="0"/>
                        </a:rPr>
                        <a:t>Χρέωση (Χ)</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65.00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Τόκοι λογ. όψεως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b="1" dirty="0">
                          <a:latin typeface="Arial" pitchFamily="34" charset="0"/>
                          <a:ea typeface="Times New Roman"/>
                          <a:cs typeface="Arial" pitchFamily="34" charset="0"/>
                        </a:rPr>
                        <a:t>201,65</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8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326">
                <a:tc>
                  <a:txBody>
                    <a:bodyPr/>
                    <a:lstStyle/>
                    <a:p>
                      <a:pPr algn="just">
                        <a:spcAft>
                          <a:spcPts val="0"/>
                        </a:spcAft>
                      </a:pPr>
                      <a:r>
                        <a:rPr lang="el-GR" sz="1800" b="1" dirty="0">
                          <a:latin typeface="Arial" pitchFamily="34" charset="0"/>
                          <a:ea typeface="Times New Roman"/>
                          <a:cs typeface="Arial" pitchFamily="34" charset="0"/>
                        </a:rPr>
                        <a:t>Πίστωση (Π)</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50.00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Καταθέσεις όψεως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8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b="1" dirty="0">
                          <a:latin typeface="Arial" pitchFamily="34" charset="0"/>
                          <a:ea typeface="Times New Roman"/>
                          <a:cs typeface="Arial" pitchFamily="34" charset="0"/>
                        </a:rPr>
                        <a:t>201,65</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62"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
        <p:nvSpPr>
          <p:cNvPr id="18463" name="Rectangle 1"/>
          <p:cNvSpPr>
            <a:spLocks noChangeArrowheads="1"/>
          </p:cNvSpPr>
          <p:nvPr/>
        </p:nvSpPr>
        <p:spPr bwMode="auto">
          <a:xfrm>
            <a:off x="179512" y="4999794"/>
            <a:ext cx="8784975" cy="1323439"/>
          </a:xfrm>
          <a:prstGeom prst="rect">
            <a:avLst/>
          </a:prstGeom>
          <a:noFill/>
          <a:ln w="9525">
            <a:noFill/>
            <a:miter lim="800000"/>
            <a:headEnd/>
            <a:tailEnd/>
          </a:ln>
        </p:spPr>
        <p:txBody>
          <a:bodyPr wrap="square" anchor="ctr">
            <a:spAutoFit/>
          </a:bodyPr>
          <a:lstStyle/>
          <a:p>
            <a:pPr algn="just"/>
            <a:r>
              <a:rPr lang="el-GR" altLang="el-GR" sz="1600" dirty="0"/>
              <a:t>Οι τόκοι υπολογίζονται για την περίοδο από 5.7 (όταν άνοιξε ο λογαριασμός) μέχρι 31.9 (όταν καταλογίσθηκαν) σε € 201 περίπου ως εξής:</a:t>
            </a:r>
          </a:p>
          <a:p>
            <a:pPr algn="just"/>
            <a:r>
              <a:rPr lang="el-GR" altLang="el-GR" sz="1600" dirty="0"/>
              <a:t>- από 5.7 έως 20.7 (δηλαδή για 16 ημέρες) 		100.000 * 1% * 16 : 365 = 43,84</a:t>
            </a:r>
          </a:p>
          <a:p>
            <a:pPr algn="just"/>
            <a:r>
              <a:rPr lang="el-GR" altLang="el-GR" sz="1600" dirty="0"/>
              <a:t>- από 21.7.έως 3</a:t>
            </a:r>
            <a:r>
              <a:rPr lang="en-US" altLang="el-GR" sz="1600" dirty="0"/>
              <a:t>0</a:t>
            </a:r>
            <a:r>
              <a:rPr lang="el-GR" altLang="el-GR" sz="1600" dirty="0"/>
              <a:t>.9 (δηλαδή για 72 ημέρες) 		80.000 * 1% * 72 : 365 = 157,81</a:t>
            </a:r>
          </a:p>
          <a:p>
            <a:pPr algn="just"/>
            <a:r>
              <a:rPr lang="el-GR" altLang="el-GR" sz="1600" dirty="0"/>
              <a:t>Συνολικά για όλη την περίοδο των 88 ημερών 	43,84 + 157,81 = 201,65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639762"/>
          </a:xfrm>
        </p:spPr>
        <p:txBody>
          <a:bodyPr>
            <a:noAutofit/>
          </a:bodyPr>
          <a:lstStyle/>
          <a:p>
            <a:r>
              <a:rPr lang="el-GR" altLang="el-GR" sz="3600" b="1" dirty="0" smtClean="0">
                <a:solidFill>
                  <a:srgbClr val="002060"/>
                </a:solidFill>
                <a:latin typeface="Arial" charset="0"/>
                <a:ea typeface="ＭＳ Ｐゴシック" pitchFamily="34" charset="-128"/>
                <a:cs typeface="Arial" charset="0"/>
              </a:rPr>
              <a:t>Τα προϊόντα των καταθέσεων [6]</a:t>
            </a:r>
            <a:endParaRPr lang="en-US" altLang="el-GR" sz="3600" u="sng" dirty="0" smtClean="0">
              <a:latin typeface="Arial" charset="0"/>
              <a:ea typeface="ＭＳ Ｐゴシック" pitchFamily="34" charset="-128"/>
              <a:cs typeface="Arial" charset="0"/>
            </a:endParaRPr>
          </a:p>
        </p:txBody>
      </p:sp>
      <p:sp>
        <p:nvSpPr>
          <p:cNvPr id="19459" name="Content Placeholder 2"/>
          <p:cNvSpPr>
            <a:spLocks noGrp="1"/>
          </p:cNvSpPr>
          <p:nvPr>
            <p:ph idx="1"/>
          </p:nvPr>
        </p:nvSpPr>
        <p:spPr>
          <a:xfrm>
            <a:off x="179512" y="914400"/>
            <a:ext cx="8784976" cy="3378200"/>
          </a:xfrm>
        </p:spPr>
        <p:txBody>
          <a:bodyPr>
            <a:normAutofit fontScale="47500" lnSpcReduction="20000"/>
          </a:bodyPr>
          <a:lstStyle/>
          <a:p>
            <a:pPr>
              <a:buFont typeface="Arial" charset="0"/>
              <a:buNone/>
            </a:pPr>
            <a:r>
              <a:rPr lang="el-GR" altLang="el-GR" sz="1600" dirty="0" smtClean="0">
                <a:ea typeface="ＭＳ Ｐゴシック" pitchFamily="34" charset="-128"/>
              </a:rPr>
              <a:t>	</a:t>
            </a:r>
          </a:p>
          <a:p>
            <a:pPr algn="just">
              <a:buFont typeface="Arial" charset="0"/>
              <a:buNone/>
            </a:pPr>
            <a:r>
              <a:rPr lang="el-GR" altLang="el-GR" sz="1600" dirty="0" smtClean="0">
                <a:latin typeface="Arial" charset="0"/>
                <a:ea typeface="ＭＳ Ｐゴシック" pitchFamily="34" charset="-128"/>
                <a:cs typeface="Arial" charset="0"/>
              </a:rPr>
              <a:t>	</a:t>
            </a:r>
            <a:r>
              <a:rPr lang="el-GR" altLang="el-GR" sz="4000" u="sng" dirty="0" smtClean="0">
                <a:latin typeface="Arial" charset="0"/>
                <a:ea typeface="ＭＳ Ｐゴシック" pitchFamily="34" charset="-128"/>
                <a:cs typeface="Arial" charset="0"/>
              </a:rPr>
              <a:t>Παραδείγματα λογιστικών χειρισμών των καταθέσεων  (συνέχεια)</a:t>
            </a:r>
          </a:p>
          <a:p>
            <a:pPr algn="just">
              <a:buFont typeface="Arial" charset="0"/>
              <a:buNone/>
            </a:pPr>
            <a:r>
              <a:rPr lang="el-GR" altLang="el-GR" sz="4000" dirty="0" smtClean="0">
                <a:latin typeface="Arial" charset="0"/>
                <a:ea typeface="ＭＳ Ｐゴシック" pitchFamily="34" charset="-128"/>
                <a:cs typeface="Arial" charset="0"/>
              </a:rPr>
              <a:t>	</a:t>
            </a:r>
          </a:p>
          <a:p>
            <a:pPr algn="just">
              <a:buFont typeface="Arial" charset="0"/>
              <a:buNone/>
            </a:pPr>
            <a:r>
              <a:rPr lang="el-GR" altLang="el-GR" sz="4000" dirty="0" smtClean="0">
                <a:latin typeface="Arial" charset="0"/>
                <a:ea typeface="ＭＳ Ｐゴシック" pitchFamily="34" charset="-128"/>
                <a:cs typeface="Arial" charset="0"/>
              </a:rPr>
              <a:t>	Η επιχείρηση την 10.10.2012 προβαίνει σε συνολική ανάλυση των υπολοίπων της του λογαριασμού όψεως και κλείνει τον λογαριασμό</a:t>
            </a:r>
          </a:p>
          <a:p>
            <a:pPr algn="just">
              <a:buFont typeface="Arial" charset="0"/>
              <a:buNone/>
            </a:pPr>
            <a:endParaRPr lang="el-GR" altLang="el-GR" sz="4000" dirty="0" smtClean="0">
              <a:latin typeface="Arial" charset="0"/>
              <a:ea typeface="ＭＳ Ｐゴシック" pitchFamily="34" charset="-128"/>
              <a:cs typeface="Arial" charset="0"/>
            </a:endParaRPr>
          </a:p>
          <a:p>
            <a:pPr algn="just">
              <a:buFont typeface="Arial" charset="0"/>
              <a:buNone/>
            </a:pPr>
            <a:r>
              <a:rPr lang="en-US" altLang="el-GR" sz="4000" dirty="0" smtClean="0">
                <a:ea typeface="ＭＳ Ｐゴシック" pitchFamily="34" charset="-128"/>
              </a:rPr>
              <a:t>	</a:t>
            </a:r>
            <a:r>
              <a:rPr lang="el-GR" altLang="el-GR" sz="4000" dirty="0" smtClean="0">
                <a:ea typeface="ＭＳ Ｐゴシック" pitchFamily="34" charset="-128"/>
              </a:rPr>
              <a:t>Αφού ο λογαριασμός θα κλείσει θα πρέπει να λογισθούν και αποδοθούν τόκοι για το διάστημα από τον τελευταίο καταλογισμό τους (δηλ. από 30.9)</a:t>
            </a:r>
          </a:p>
          <a:p>
            <a:pPr algn="just">
              <a:buFont typeface="Arial" charset="0"/>
              <a:buNone/>
            </a:pPr>
            <a:r>
              <a:rPr lang="en-US" altLang="el-GR" sz="4000" dirty="0" smtClean="0">
                <a:ea typeface="ＭＳ Ｐゴシック" pitchFamily="34" charset="-128"/>
              </a:rPr>
              <a:t>	</a:t>
            </a:r>
            <a:r>
              <a:rPr lang="el-GR" altLang="el-GR" sz="4000" dirty="0" smtClean="0">
                <a:ea typeface="ＭＳ Ｐゴシック" pitchFamily="34" charset="-128"/>
              </a:rPr>
              <a:t>Έτσι οι τόκοι υπολογίζονται από 1.10 έως 10.10 (δηλαδή για 10 ημέρες) ως εξής </a:t>
            </a:r>
            <a:endParaRPr lang="en-US" altLang="el-GR" sz="4000" dirty="0" smtClean="0">
              <a:ea typeface="ＭＳ Ｐゴシック" pitchFamily="34" charset="-128"/>
            </a:endParaRPr>
          </a:p>
          <a:p>
            <a:pPr algn="just">
              <a:buFont typeface="Arial" charset="0"/>
              <a:buNone/>
            </a:pPr>
            <a:r>
              <a:rPr lang="en-US" altLang="el-GR" sz="4000" dirty="0" smtClean="0">
                <a:ea typeface="ＭＳ Ｐゴシック" pitchFamily="34" charset="-128"/>
              </a:rPr>
              <a:t>	</a:t>
            </a:r>
            <a:r>
              <a:rPr lang="el-GR" altLang="el-GR" sz="4000" dirty="0" smtClean="0">
                <a:ea typeface="ＭＳ Ｐゴシック" pitchFamily="34" charset="-128"/>
              </a:rPr>
              <a:t>80.201 * 1% * 10 : 365 = 21,97</a:t>
            </a:r>
          </a:p>
          <a:p>
            <a:pPr algn="just">
              <a:buFont typeface="Arial" charset="0"/>
              <a:buNone/>
            </a:pPr>
            <a:endParaRPr lang="en-US" altLang="el-GR" sz="4000" dirty="0" smtClean="0">
              <a:ea typeface="ＭＳ Ｐゴシック" pitchFamily="34" charset="-128"/>
            </a:endParaRPr>
          </a:p>
          <a:p>
            <a:pPr algn="just">
              <a:buFont typeface="Arial" charset="0"/>
              <a:buNone/>
            </a:pPr>
            <a:r>
              <a:rPr lang="en-US" altLang="el-GR" sz="4000" dirty="0" smtClean="0">
                <a:latin typeface="Arial" charset="0"/>
                <a:ea typeface="ＭＳ Ｐゴシック" pitchFamily="34" charset="-128"/>
                <a:cs typeface="Arial" charset="0"/>
              </a:rPr>
              <a:t>	</a:t>
            </a:r>
            <a:r>
              <a:rPr lang="el-GR" altLang="el-GR" sz="4000" dirty="0" smtClean="0">
                <a:latin typeface="Arial" charset="0"/>
                <a:ea typeface="ＭＳ Ｐゴシック" pitchFamily="34" charset="-128"/>
                <a:cs typeface="Arial" charset="0"/>
              </a:rPr>
              <a:t>10.10.2012</a:t>
            </a:r>
            <a:endParaRPr lang="en-US" altLang="el-GR" sz="4000" dirty="0"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251520" y="4437062"/>
          <a:ext cx="8640960" cy="2016273"/>
        </p:xfrm>
        <a:graphic>
          <a:graphicData uri="http://schemas.openxmlformats.org/drawingml/2006/table">
            <a:tbl>
              <a:tblPr/>
              <a:tblGrid>
                <a:gridCol w="1663906"/>
                <a:gridCol w="1730829"/>
                <a:gridCol w="3102715"/>
                <a:gridCol w="1095076"/>
                <a:gridCol w="1048434"/>
              </a:tblGrid>
              <a:tr h="672091">
                <a:tc>
                  <a:txBody>
                    <a:bodyPr/>
                    <a:lstStyle/>
                    <a:p>
                      <a:pPr algn="ctr">
                        <a:spcAft>
                          <a:spcPts val="0"/>
                        </a:spcAft>
                      </a:pPr>
                      <a:endParaRPr lang="el-GR" sz="18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Κωδ. Λογ/μών</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Περιγραφή Λογ/μών</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Χ</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Π</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672091">
                <a:tc>
                  <a:txBody>
                    <a:bodyPr/>
                    <a:lstStyle/>
                    <a:p>
                      <a:pPr algn="just">
                        <a:spcAft>
                          <a:spcPts val="0"/>
                        </a:spcAft>
                      </a:pPr>
                      <a:r>
                        <a:rPr lang="el-GR" sz="1800" b="1" dirty="0">
                          <a:latin typeface="Arial" pitchFamily="34" charset="0"/>
                          <a:ea typeface="Times New Roman"/>
                          <a:cs typeface="Arial" pitchFamily="34" charset="0"/>
                        </a:rPr>
                        <a:t>Χρέωση (Χ)</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65.00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Τόκοι λογ. όψεως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b="1" dirty="0">
                          <a:latin typeface="Arial" pitchFamily="34" charset="0"/>
                          <a:ea typeface="Times New Roman"/>
                          <a:cs typeface="Arial" pitchFamily="34" charset="0"/>
                        </a:rPr>
                        <a:t>21,97</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8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091">
                <a:tc>
                  <a:txBody>
                    <a:bodyPr/>
                    <a:lstStyle/>
                    <a:p>
                      <a:pPr algn="just">
                        <a:spcAft>
                          <a:spcPts val="0"/>
                        </a:spcAft>
                      </a:pPr>
                      <a:r>
                        <a:rPr lang="el-GR" sz="1800" b="1" dirty="0">
                          <a:latin typeface="Arial" pitchFamily="34" charset="0"/>
                          <a:ea typeface="Times New Roman"/>
                          <a:cs typeface="Arial" pitchFamily="34" charset="0"/>
                        </a:rPr>
                        <a:t>Πίστωση (Π)</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50.00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Καταθέσεις όψεως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8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b="1" dirty="0">
                          <a:latin typeface="Arial" pitchFamily="34" charset="0"/>
                          <a:ea typeface="Times New Roman"/>
                          <a:cs typeface="Arial" pitchFamily="34" charset="0"/>
                        </a:rPr>
                        <a:t>21,97</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486"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639762"/>
          </a:xfrm>
        </p:spPr>
        <p:txBody>
          <a:bodyPr>
            <a:noAutofit/>
          </a:bodyPr>
          <a:lstStyle/>
          <a:p>
            <a:r>
              <a:rPr lang="el-GR" altLang="el-GR" sz="3600" b="1" dirty="0" smtClean="0">
                <a:solidFill>
                  <a:srgbClr val="002060"/>
                </a:solidFill>
                <a:latin typeface="Arial" charset="0"/>
                <a:ea typeface="ＭＳ Ｐゴシック" pitchFamily="34" charset="-128"/>
                <a:cs typeface="Arial" charset="0"/>
              </a:rPr>
              <a:t>Τα προϊόντα των καταθέσεων [7]</a:t>
            </a:r>
            <a:endParaRPr lang="en-US" altLang="el-GR" sz="3600" u="sng" dirty="0" smtClean="0">
              <a:latin typeface="Arial" charset="0"/>
              <a:ea typeface="ＭＳ Ｐゴシック" pitchFamily="34" charset="-128"/>
              <a:cs typeface="Arial" charset="0"/>
            </a:endParaRPr>
          </a:p>
        </p:txBody>
      </p:sp>
      <p:sp>
        <p:nvSpPr>
          <p:cNvPr id="20483" name="Content Placeholder 2"/>
          <p:cNvSpPr>
            <a:spLocks noGrp="1"/>
          </p:cNvSpPr>
          <p:nvPr>
            <p:ph idx="1"/>
          </p:nvPr>
        </p:nvSpPr>
        <p:spPr>
          <a:xfrm>
            <a:off x="179512" y="914400"/>
            <a:ext cx="8784976" cy="2514600"/>
          </a:xfrm>
        </p:spPr>
        <p:txBody>
          <a:bodyPr>
            <a:normAutofit fontScale="62500" lnSpcReduction="20000"/>
          </a:bodyPr>
          <a:lstStyle/>
          <a:p>
            <a:pPr>
              <a:buFont typeface="Arial" charset="0"/>
              <a:buNone/>
            </a:pPr>
            <a:r>
              <a:rPr lang="el-GR" altLang="el-GR" sz="1600" dirty="0" smtClean="0">
                <a:ea typeface="ＭＳ Ｐゴシック" pitchFamily="34" charset="-128"/>
              </a:rPr>
              <a:t>	</a:t>
            </a:r>
          </a:p>
          <a:p>
            <a:pPr>
              <a:buFont typeface="Arial" charset="0"/>
              <a:buNone/>
            </a:pPr>
            <a:r>
              <a:rPr lang="el-GR" altLang="el-GR" sz="1600" dirty="0" smtClean="0">
                <a:latin typeface="Arial" charset="0"/>
                <a:ea typeface="ＭＳ Ｐゴシック" pitchFamily="34" charset="-128"/>
                <a:cs typeface="Arial" charset="0"/>
              </a:rPr>
              <a:t>	</a:t>
            </a:r>
            <a:r>
              <a:rPr lang="el-GR" altLang="el-GR" u="sng" dirty="0" smtClean="0">
                <a:latin typeface="Arial" charset="0"/>
                <a:ea typeface="ＭＳ Ｐゴシック" pitchFamily="34" charset="-128"/>
                <a:cs typeface="Arial" charset="0"/>
              </a:rPr>
              <a:t>Παραδείγματα λογιστικών χειρισμών των καταθέσεων  (συνέχεια)</a:t>
            </a:r>
          </a:p>
          <a:p>
            <a:pPr>
              <a:buFont typeface="Arial" charset="0"/>
              <a:buNone/>
            </a:pPr>
            <a:r>
              <a:rPr lang="el-GR" altLang="el-GR" dirty="0" smtClean="0">
                <a:latin typeface="Arial" charset="0"/>
                <a:ea typeface="ＭＳ Ｐゴシック" pitchFamily="34" charset="-128"/>
                <a:cs typeface="Arial" charset="0"/>
              </a:rPr>
              <a:t>	</a:t>
            </a:r>
            <a:endParaRPr lang="en-US" altLang="el-GR" dirty="0" smtClean="0">
              <a:latin typeface="Arial" charset="0"/>
              <a:ea typeface="ＭＳ Ｐゴシック" pitchFamily="34" charset="-128"/>
              <a:cs typeface="Arial" charset="0"/>
            </a:endParaRPr>
          </a:p>
          <a:p>
            <a:pPr>
              <a:buFont typeface="Arial" charset="0"/>
              <a:buNone/>
            </a:pPr>
            <a:r>
              <a:rPr lang="en-US" altLang="el-GR" dirty="0" smtClean="0">
                <a:latin typeface="Arial" charset="0"/>
                <a:ea typeface="ＭＳ Ｐゴシック" pitchFamily="34" charset="-128"/>
                <a:cs typeface="Arial" charset="0"/>
              </a:rPr>
              <a:t>	</a:t>
            </a:r>
            <a:r>
              <a:rPr lang="el-GR" altLang="el-GR" dirty="0" smtClean="0">
                <a:latin typeface="Arial" charset="0"/>
                <a:ea typeface="ＭＳ Ｐゴシック" pitchFamily="34" charset="-128"/>
                <a:cs typeface="Arial" charset="0"/>
              </a:rPr>
              <a:t>Τέλος για την ανάληψη του τελικού ποσού και το κλείσιμο του λογαριασμού </a:t>
            </a:r>
          </a:p>
          <a:p>
            <a:pPr>
              <a:buFont typeface="Arial" charset="0"/>
              <a:buNone/>
            </a:pPr>
            <a:endParaRPr lang="el-GR" altLang="el-GR" dirty="0" smtClean="0">
              <a:latin typeface="Arial" charset="0"/>
              <a:ea typeface="ＭＳ Ｐゴシック" pitchFamily="34" charset="-128"/>
              <a:cs typeface="Arial" charset="0"/>
            </a:endParaRPr>
          </a:p>
          <a:p>
            <a:pPr>
              <a:buFont typeface="Arial" charset="0"/>
              <a:buNone/>
            </a:pPr>
            <a:r>
              <a:rPr lang="el-GR" altLang="el-GR" dirty="0" smtClean="0">
                <a:latin typeface="Arial" charset="0"/>
                <a:ea typeface="ＭＳ Ｐゴシック" pitchFamily="34" charset="-128"/>
                <a:cs typeface="Arial" charset="0"/>
              </a:rPr>
              <a:t>	</a:t>
            </a:r>
            <a:endParaRPr lang="en-US" altLang="el-GR" dirty="0" smtClean="0">
              <a:latin typeface="Arial" charset="0"/>
              <a:ea typeface="ＭＳ Ｐゴシック" pitchFamily="34" charset="-128"/>
              <a:cs typeface="Arial" charset="0"/>
            </a:endParaRPr>
          </a:p>
          <a:p>
            <a:pPr>
              <a:buFont typeface="Arial" charset="0"/>
              <a:buNone/>
            </a:pPr>
            <a:r>
              <a:rPr lang="en-US" altLang="el-GR" dirty="0" smtClean="0">
                <a:latin typeface="Arial" charset="0"/>
                <a:ea typeface="ＭＳ Ｐゴシック" pitchFamily="34" charset="-128"/>
                <a:cs typeface="Arial" charset="0"/>
              </a:rPr>
              <a:t>	</a:t>
            </a:r>
            <a:r>
              <a:rPr lang="el-GR" altLang="el-GR" dirty="0" smtClean="0">
                <a:latin typeface="Arial" charset="0"/>
                <a:ea typeface="ＭＳ Ｐゴシック" pitchFamily="34" charset="-128"/>
                <a:cs typeface="Arial" charset="0"/>
              </a:rPr>
              <a:t>10.10.2012</a:t>
            </a:r>
            <a:endParaRPr lang="el-GR" altLang="el-GR" sz="1600" dirty="0" smtClean="0">
              <a:latin typeface="Arial" charset="0"/>
              <a:ea typeface="ＭＳ Ｐゴシック" pitchFamily="34" charset="-128"/>
              <a:cs typeface="Arial" charset="0"/>
            </a:endParaRPr>
          </a:p>
          <a:p>
            <a:pPr>
              <a:buFont typeface="Arial" charset="0"/>
              <a:buNone/>
            </a:pPr>
            <a:r>
              <a:rPr lang="el-GR" altLang="el-GR" sz="1600" dirty="0" smtClean="0">
                <a:latin typeface="Arial" charset="0"/>
                <a:ea typeface="ＭＳ Ｐゴシック" pitchFamily="34" charset="-128"/>
                <a:cs typeface="Arial" charset="0"/>
              </a:rPr>
              <a:t>	</a:t>
            </a:r>
            <a:endParaRPr lang="en-US" altLang="el-GR" sz="1600" dirty="0"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179513" y="3573017"/>
          <a:ext cx="8712967" cy="1872207"/>
        </p:xfrm>
        <a:graphic>
          <a:graphicData uri="http://schemas.openxmlformats.org/drawingml/2006/table">
            <a:tbl>
              <a:tblPr/>
              <a:tblGrid>
                <a:gridCol w="1677772"/>
                <a:gridCol w="1745252"/>
                <a:gridCol w="3128571"/>
                <a:gridCol w="1104201"/>
                <a:gridCol w="1057171"/>
              </a:tblGrid>
              <a:tr h="624069">
                <a:tc>
                  <a:txBody>
                    <a:bodyPr/>
                    <a:lstStyle/>
                    <a:p>
                      <a:pPr algn="ctr">
                        <a:spcAft>
                          <a:spcPts val="0"/>
                        </a:spcAft>
                      </a:pPr>
                      <a:endParaRPr lang="el-GR" sz="18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Κωδ. Λογ/μών</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Περιγραφή Λογ/μών</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Χ</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l-GR" sz="1800" b="1" dirty="0">
                          <a:latin typeface="Arial" pitchFamily="34" charset="0"/>
                          <a:ea typeface="Times New Roman"/>
                          <a:cs typeface="Arial" pitchFamily="34" charset="0"/>
                        </a:rPr>
                        <a:t>Π</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624069">
                <a:tc>
                  <a:txBody>
                    <a:bodyPr/>
                    <a:lstStyle/>
                    <a:p>
                      <a:pPr algn="just">
                        <a:spcAft>
                          <a:spcPts val="0"/>
                        </a:spcAft>
                      </a:pPr>
                      <a:r>
                        <a:rPr lang="el-GR" sz="1800" b="1" dirty="0">
                          <a:latin typeface="Arial" pitchFamily="34" charset="0"/>
                          <a:ea typeface="Times New Roman"/>
                          <a:cs typeface="Arial" pitchFamily="34" charset="0"/>
                        </a:rPr>
                        <a:t>Χρέωση (Χ)</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50.00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Καταθέσεις όψεως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b="1" dirty="0">
                          <a:latin typeface="Arial" pitchFamily="34" charset="0"/>
                          <a:ea typeface="Times New Roman"/>
                          <a:cs typeface="Arial" pitchFamily="34" charset="0"/>
                        </a:rPr>
                        <a:t>80.223</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8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069">
                <a:tc>
                  <a:txBody>
                    <a:bodyPr/>
                    <a:lstStyle/>
                    <a:p>
                      <a:pPr algn="just">
                        <a:spcAft>
                          <a:spcPts val="0"/>
                        </a:spcAft>
                      </a:pPr>
                      <a:r>
                        <a:rPr lang="el-GR" sz="1800" b="1" dirty="0">
                          <a:latin typeface="Arial" pitchFamily="34" charset="0"/>
                          <a:ea typeface="Times New Roman"/>
                          <a:cs typeface="Arial" pitchFamily="34" charset="0"/>
                        </a:rPr>
                        <a:t>Πίστωση (Π)</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38.00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b="1" dirty="0">
                          <a:latin typeface="Arial" pitchFamily="34" charset="0"/>
                          <a:ea typeface="Times New Roman"/>
                          <a:cs typeface="Arial" pitchFamily="34" charset="0"/>
                        </a:rPr>
                        <a:t>Ταμείο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8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b="1" dirty="0">
                          <a:latin typeface="Arial" pitchFamily="34" charset="0"/>
                          <a:ea typeface="Times New Roman"/>
                          <a:cs typeface="Arial" pitchFamily="34" charset="0"/>
                        </a:rPr>
                        <a:t>80.223</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10" name="Rectangle 1"/>
          <p:cNvSpPr>
            <a:spLocks noChangeArrowheads="1"/>
          </p:cNvSpPr>
          <p:nvPr/>
        </p:nvSpPr>
        <p:spPr bwMode="auto">
          <a:xfrm>
            <a:off x="0" y="-41275"/>
            <a:ext cx="184150" cy="539750"/>
          </a:xfrm>
          <a:prstGeom prst="rect">
            <a:avLst/>
          </a:prstGeom>
          <a:noFill/>
          <a:ln w="9525">
            <a:noFill/>
            <a:miter lim="800000"/>
            <a:headEnd/>
            <a:tailEnd/>
          </a:ln>
        </p:spPr>
        <p:txBody>
          <a:bodyPr wrap="none" anchor="ctr">
            <a:spAutoFit/>
          </a:bodyPr>
          <a:lstStyle/>
          <a:p>
            <a:endParaRPr lang="el-GR" altLang="el-GR" sz="1100" dirty="0"/>
          </a:p>
          <a:p>
            <a:endParaRPr lang="el-GR" altLang="el-GR" dirty="0"/>
          </a:p>
        </p:txBody>
      </p:sp>
      <p:sp>
        <p:nvSpPr>
          <p:cNvPr id="20511" name="Rectangle 1"/>
          <p:cNvSpPr>
            <a:spLocks noChangeArrowheads="1"/>
          </p:cNvSpPr>
          <p:nvPr/>
        </p:nvSpPr>
        <p:spPr bwMode="auto">
          <a:xfrm>
            <a:off x="179512" y="5679492"/>
            <a:ext cx="8784976" cy="707886"/>
          </a:xfrm>
          <a:prstGeom prst="rect">
            <a:avLst/>
          </a:prstGeom>
          <a:noFill/>
          <a:ln w="9525">
            <a:noFill/>
            <a:miter lim="800000"/>
            <a:headEnd/>
            <a:tailEnd/>
          </a:ln>
        </p:spPr>
        <p:txBody>
          <a:bodyPr wrap="square" anchor="ctr">
            <a:spAutoFit/>
          </a:bodyPr>
          <a:lstStyle/>
          <a:p>
            <a:pPr algn="just"/>
            <a:r>
              <a:rPr lang="el-GR" altLang="el-GR" sz="2000" b="1" dirty="0"/>
              <a:t>Σημειώνεται ότι για τον υπολογισμό των τόκων θεωρήσαμε ότι η έναρξη κάθε τοκοφόρου περιόδου είναι η ίδια με την ημέρα κάθε κατάθεσης.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639762"/>
          </a:xfrm>
        </p:spPr>
        <p:txBody>
          <a:bodyPr>
            <a:noAutofit/>
          </a:bodyPr>
          <a:lstStyle/>
          <a:p>
            <a:r>
              <a:rPr lang="el-GR" altLang="el-GR" sz="3600" b="1" dirty="0" smtClean="0">
                <a:solidFill>
                  <a:srgbClr val="002060"/>
                </a:solidFill>
                <a:latin typeface="Arial" charset="0"/>
                <a:ea typeface="ＭＳ Ｐゴシック" pitchFamily="34" charset="-128"/>
                <a:cs typeface="Arial" charset="0"/>
              </a:rPr>
              <a:t>Τα προϊόντα των καταθέσεων [8]</a:t>
            </a:r>
            <a:endParaRPr lang="en-US" altLang="el-GR" sz="3600" u="sng" dirty="0" smtClean="0">
              <a:latin typeface="Arial" charset="0"/>
              <a:ea typeface="ＭＳ Ｐゴシック" pitchFamily="34" charset="-128"/>
              <a:cs typeface="Arial" charset="0"/>
            </a:endParaRPr>
          </a:p>
        </p:txBody>
      </p:sp>
      <p:sp>
        <p:nvSpPr>
          <p:cNvPr id="21507" name="Content Placeholder 2"/>
          <p:cNvSpPr>
            <a:spLocks noGrp="1"/>
          </p:cNvSpPr>
          <p:nvPr>
            <p:ph idx="1"/>
          </p:nvPr>
        </p:nvSpPr>
        <p:spPr>
          <a:xfrm>
            <a:off x="457200" y="914400"/>
            <a:ext cx="8229600" cy="3378696"/>
          </a:xfrm>
        </p:spPr>
        <p:txBody>
          <a:bodyPr>
            <a:normAutofit fontScale="40000" lnSpcReduction="20000"/>
          </a:bodyPr>
          <a:lstStyle/>
          <a:p>
            <a:pPr>
              <a:buFont typeface="Arial" charset="0"/>
              <a:buNone/>
            </a:pPr>
            <a:r>
              <a:rPr lang="el-GR" altLang="el-GR" sz="1600" dirty="0" smtClean="0">
                <a:ea typeface="ＭＳ Ｐゴシック" pitchFamily="34" charset="-128"/>
              </a:rPr>
              <a:t>	</a:t>
            </a:r>
            <a:r>
              <a:rPr lang="el-GR" altLang="el-GR" sz="4300" u="sng" dirty="0" smtClean="0">
                <a:latin typeface="Arial" charset="0"/>
                <a:ea typeface="ＭＳ Ｐゴシック" pitchFamily="34" charset="-128"/>
                <a:cs typeface="Arial" charset="0"/>
              </a:rPr>
              <a:t>Παράδειγμα λογιστικού χειρισμού κατάθεσης </a:t>
            </a:r>
            <a:endParaRPr lang="el-GR" altLang="el-GR" sz="4300" dirty="0" smtClean="0">
              <a:latin typeface="Arial" charset="0"/>
              <a:ea typeface="ＭＳ Ｐゴシック" pitchFamily="34" charset="-128"/>
              <a:cs typeface="Arial" charset="0"/>
            </a:endParaRPr>
          </a:p>
          <a:p>
            <a:pPr>
              <a:buFont typeface="Arial" charset="0"/>
              <a:buNone/>
            </a:pPr>
            <a:r>
              <a:rPr lang="el-GR" altLang="el-GR" sz="4300" dirty="0" smtClean="0">
                <a:latin typeface="Arial" charset="0"/>
                <a:ea typeface="ＭＳ Ｐゴシック" pitchFamily="34" charset="-128"/>
                <a:cs typeface="Arial" charset="0"/>
              </a:rPr>
              <a:t>	</a:t>
            </a:r>
          </a:p>
          <a:p>
            <a:r>
              <a:rPr lang="el-GR" altLang="el-GR" sz="4300" dirty="0" smtClean="0">
                <a:latin typeface="Arial" charset="0"/>
                <a:ea typeface="ＭＳ Ｐゴシック" pitchFamily="34" charset="-128"/>
                <a:cs typeface="Arial" charset="0"/>
              </a:rPr>
              <a:t> Έστω ότι μία τράπεζα δέχεται κατάθεση ύψους € 2.500.000 την 15.6.2011 και διάρκειας έως 20.9.2011 με ετήσιο επιτόκιο 3,7%.</a:t>
            </a:r>
          </a:p>
          <a:p>
            <a:pPr>
              <a:buFont typeface="Arial" charset="0"/>
              <a:buNone/>
            </a:pPr>
            <a:r>
              <a:rPr lang="el-GR" altLang="el-GR" sz="4300" dirty="0" smtClean="0">
                <a:latin typeface="Arial" charset="0"/>
                <a:ea typeface="ＭＳ Ｐゴシック" pitchFamily="34" charset="-128"/>
                <a:cs typeface="Arial" charset="0"/>
              </a:rPr>
              <a:t>	Να υπολογισθούν οι τόκοι τις απαραίτητες ημερομηνίες εάν είναι γνωστό ότι η τράπεζα συντάσσει τις οικονομικές της καταστάσεις ανά ημερολογιακό τρίμηνο.</a:t>
            </a:r>
          </a:p>
          <a:p>
            <a:pPr>
              <a:buFont typeface="Arial" charset="0"/>
              <a:buNone/>
            </a:pPr>
            <a:r>
              <a:rPr lang="el-GR" altLang="el-GR" sz="4300" dirty="0" smtClean="0">
                <a:latin typeface="Arial" charset="0"/>
                <a:ea typeface="ＭＳ Ｐゴシック" pitchFamily="34" charset="-128"/>
                <a:cs typeface="Arial" charset="0"/>
              </a:rPr>
              <a:t>	</a:t>
            </a:r>
          </a:p>
          <a:p>
            <a:pPr>
              <a:buFont typeface="Arial" charset="0"/>
              <a:buNone/>
            </a:pPr>
            <a:r>
              <a:rPr lang="el-GR" altLang="el-GR" sz="4300" dirty="0" smtClean="0">
                <a:latin typeface="Arial" charset="0"/>
                <a:ea typeface="ＭＳ Ｐゴシック" pitchFamily="34" charset="-128"/>
                <a:cs typeface="Arial" charset="0"/>
              </a:rPr>
              <a:t>	Η τράπεζα αρχικά θα υπολογίσει τόκους την 30.6.2011 για την σύνταξη των οικονομικών της καταστάσεων την ίδια ημερομηνία.</a:t>
            </a:r>
          </a:p>
          <a:p>
            <a:pPr>
              <a:buFont typeface="Arial" charset="0"/>
              <a:buNone/>
            </a:pPr>
            <a:r>
              <a:rPr lang="el-GR" altLang="el-GR" sz="4300" dirty="0" smtClean="0">
                <a:latin typeface="Arial" charset="0"/>
                <a:ea typeface="ＭＳ Ｐゴシック" pitchFamily="34" charset="-128"/>
                <a:cs typeface="Arial" charset="0"/>
              </a:rPr>
              <a:t>	Το διάστημα που θα αφορούν οι τόκοι θα είναι από 15.6.2011 έως την 30.6.2011 οι οποίοι θα είναι δεδουλευμένοι μεν αλλά δεν θα καταβληθούν στον πελάτη μέχρι το τέλος της προθεσμιακής του κατάθεσης την 20.9.2011.</a:t>
            </a:r>
          </a:p>
          <a:p>
            <a:pPr>
              <a:buFont typeface="Arial" charset="0"/>
              <a:buNone/>
            </a:pPr>
            <a:r>
              <a:rPr lang="el-GR" altLang="el-GR" sz="4300" dirty="0" smtClean="0">
                <a:latin typeface="Arial" charset="0"/>
                <a:ea typeface="ＭＳ Ｐゴシック" pitchFamily="34" charset="-128"/>
                <a:cs typeface="Arial" charset="0"/>
              </a:rPr>
              <a:t>	Η λογιστική εγγραφή την 30.6.2011 θα είναι η παρακάτω:</a:t>
            </a:r>
            <a:endParaRPr lang="en-US" altLang="el-GR" sz="4300" dirty="0"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251518" y="4508500"/>
          <a:ext cx="8712969" cy="1728812"/>
        </p:xfrm>
        <a:graphic>
          <a:graphicData uri="http://schemas.openxmlformats.org/drawingml/2006/table">
            <a:tbl>
              <a:tblPr/>
              <a:tblGrid>
                <a:gridCol w="1677773"/>
                <a:gridCol w="1745253"/>
                <a:gridCol w="3128571"/>
                <a:gridCol w="1104201"/>
                <a:gridCol w="1057171"/>
              </a:tblGrid>
              <a:tr h="550804">
                <a:tc>
                  <a:txBody>
                    <a:bodyPr/>
                    <a:lstStyle/>
                    <a:p>
                      <a:pPr algn="just">
                        <a:spcAft>
                          <a:spcPts val="0"/>
                        </a:spcAft>
                      </a:pPr>
                      <a:r>
                        <a:rPr lang="el-GR" sz="1600" b="1" dirty="0">
                          <a:latin typeface="Arial" pitchFamily="34" charset="0"/>
                          <a:ea typeface="Times New Roman"/>
                          <a:cs typeface="Arial" pitchFamily="34" charset="0"/>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just">
                        <a:spcAft>
                          <a:spcPts val="0"/>
                        </a:spcAft>
                      </a:pPr>
                      <a:r>
                        <a:rPr lang="el-GR" sz="1600" b="1" dirty="0">
                          <a:latin typeface="Arial" pitchFamily="34" charset="0"/>
                          <a:ea typeface="Times New Roman"/>
                          <a:cs typeface="Arial" pitchFamily="34" charset="0"/>
                        </a:rPr>
                        <a:t>Κωδ. Λογ/μών</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just">
                        <a:spcAft>
                          <a:spcPts val="0"/>
                        </a:spcAft>
                      </a:pPr>
                      <a:r>
                        <a:rPr lang="el-GR" sz="1600" b="1" dirty="0">
                          <a:latin typeface="Arial" pitchFamily="34" charset="0"/>
                          <a:ea typeface="Times New Roman"/>
                          <a:cs typeface="Arial" pitchFamily="34" charset="0"/>
                        </a:rPr>
                        <a:t>Περιγραφή Λογ/μών</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just">
                        <a:spcAft>
                          <a:spcPts val="0"/>
                        </a:spcAft>
                      </a:pPr>
                      <a:r>
                        <a:rPr lang="el-GR" sz="1600" b="1" dirty="0">
                          <a:latin typeface="Arial" pitchFamily="34" charset="0"/>
                          <a:ea typeface="Times New Roman"/>
                          <a:cs typeface="Arial" pitchFamily="34" charset="0"/>
                        </a:rPr>
                        <a:t>Χ</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just">
                        <a:spcAft>
                          <a:spcPts val="0"/>
                        </a:spcAft>
                      </a:pPr>
                      <a:r>
                        <a:rPr lang="el-GR" sz="1600" b="1" dirty="0">
                          <a:latin typeface="Arial" pitchFamily="34" charset="0"/>
                          <a:ea typeface="Times New Roman"/>
                          <a:cs typeface="Arial" pitchFamily="34" charset="0"/>
                        </a:rPr>
                        <a:t>Π</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589004">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65.02.00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Τόκοι ιδιωτών καταθέσεων</a:t>
                      </a:r>
                    </a:p>
                    <a:p>
                      <a:pPr algn="just">
                        <a:spcAft>
                          <a:spcPts val="0"/>
                        </a:spcAft>
                      </a:pPr>
                      <a:r>
                        <a:rPr lang="el-GR" sz="1600" b="1" dirty="0">
                          <a:latin typeface="Arial" pitchFamily="34" charset="0"/>
                          <a:ea typeface="Times New Roman"/>
                          <a:cs typeface="Arial" pitchFamily="34" charset="0"/>
                        </a:rPr>
                        <a:t> προθεσμίας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3.801*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l-GR" sz="16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004">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52.00.03</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Καταθέσεις προθεσμίας /</a:t>
                      </a:r>
                    </a:p>
                    <a:p>
                      <a:pPr algn="just">
                        <a:spcAft>
                          <a:spcPts val="0"/>
                        </a:spcAft>
                      </a:pPr>
                      <a:r>
                        <a:rPr lang="el-GR" sz="1600" b="1" dirty="0">
                          <a:latin typeface="Arial" pitchFamily="34" charset="0"/>
                          <a:ea typeface="Times New Roman"/>
                          <a:cs typeface="Arial" pitchFamily="34" charset="0"/>
                        </a:rPr>
                        <a:t>αναλογούντες μη πληρωτέοι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l-GR" sz="16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3.801</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535" name="Rectangle 3"/>
          <p:cNvSpPr>
            <a:spLocks noChangeArrowheads="1"/>
          </p:cNvSpPr>
          <p:nvPr/>
        </p:nvSpPr>
        <p:spPr bwMode="auto">
          <a:xfrm>
            <a:off x="4499992" y="6356771"/>
            <a:ext cx="4392612" cy="369332"/>
          </a:xfrm>
          <a:prstGeom prst="rect">
            <a:avLst/>
          </a:prstGeom>
          <a:noFill/>
          <a:ln w="9525">
            <a:noFill/>
            <a:miter lim="800000"/>
            <a:headEnd/>
            <a:tailEnd/>
          </a:ln>
        </p:spPr>
        <p:txBody>
          <a:bodyPr wrap="square" anchor="ctr">
            <a:spAutoFit/>
          </a:bodyPr>
          <a:lstStyle/>
          <a:p>
            <a:r>
              <a:rPr lang="el-GR" altLang="el-GR" sz="1400" b="1" dirty="0"/>
              <a:t>*   </a:t>
            </a:r>
            <a:r>
              <a:rPr lang="el-GR" altLang="el-GR" b="1" dirty="0"/>
              <a:t>(2.500.000 * 15 : 365 * 3,7% = 3.801)</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639762"/>
          </a:xfrm>
        </p:spPr>
        <p:txBody>
          <a:bodyPr>
            <a:noAutofit/>
          </a:bodyPr>
          <a:lstStyle/>
          <a:p>
            <a:r>
              <a:rPr lang="el-GR" altLang="el-GR" sz="3600" b="1" dirty="0" smtClean="0">
                <a:solidFill>
                  <a:srgbClr val="002060"/>
                </a:solidFill>
                <a:latin typeface="Arial" charset="0"/>
                <a:ea typeface="ＭＳ Ｐゴシック" pitchFamily="34" charset="-128"/>
                <a:cs typeface="Arial" charset="0"/>
              </a:rPr>
              <a:t>Τα προϊόντα των καταθέσεων [9]</a:t>
            </a:r>
            <a:endParaRPr lang="en-US" altLang="el-GR" sz="3600" u="sng" dirty="0" smtClean="0">
              <a:latin typeface="Arial" charset="0"/>
              <a:ea typeface="ＭＳ Ｐゴシック" pitchFamily="34" charset="-128"/>
              <a:cs typeface="Arial" charset="0"/>
            </a:endParaRPr>
          </a:p>
        </p:txBody>
      </p:sp>
      <p:sp>
        <p:nvSpPr>
          <p:cNvPr id="22531" name="Content Placeholder 2"/>
          <p:cNvSpPr>
            <a:spLocks noGrp="1"/>
          </p:cNvSpPr>
          <p:nvPr>
            <p:ph idx="1"/>
          </p:nvPr>
        </p:nvSpPr>
        <p:spPr>
          <a:xfrm>
            <a:off x="457200" y="914400"/>
            <a:ext cx="8229600" cy="2946648"/>
          </a:xfrm>
        </p:spPr>
        <p:txBody>
          <a:bodyPr>
            <a:normAutofit fontScale="62500" lnSpcReduction="20000"/>
          </a:bodyPr>
          <a:lstStyle/>
          <a:p>
            <a:pPr>
              <a:buFont typeface="Arial" charset="0"/>
              <a:buNone/>
            </a:pPr>
            <a:r>
              <a:rPr lang="el-GR" altLang="el-GR" sz="1600" dirty="0" smtClean="0">
                <a:ea typeface="ＭＳ Ｐゴシック" pitchFamily="34" charset="-128"/>
              </a:rPr>
              <a:t>	</a:t>
            </a:r>
            <a:r>
              <a:rPr lang="el-GR" altLang="el-GR" sz="3800" u="sng" dirty="0" smtClean="0">
                <a:latin typeface="Arial" charset="0"/>
                <a:ea typeface="ＭＳ Ｐゴシック" pitchFamily="34" charset="-128"/>
                <a:cs typeface="Arial" charset="0"/>
              </a:rPr>
              <a:t>Παράδειγμα λογιστικού χειρισμού κατάθεσης  (συνέχεια)</a:t>
            </a:r>
            <a:endParaRPr lang="el-GR" altLang="el-GR" sz="3800" dirty="0" smtClean="0">
              <a:latin typeface="Arial" charset="0"/>
              <a:ea typeface="ＭＳ Ｐゴシック" pitchFamily="34" charset="-128"/>
              <a:cs typeface="Arial" charset="0"/>
            </a:endParaRPr>
          </a:p>
          <a:p>
            <a:pPr>
              <a:buFont typeface="Arial" charset="0"/>
              <a:buNone/>
            </a:pPr>
            <a:r>
              <a:rPr lang="el-GR" altLang="el-GR" sz="3800" dirty="0" smtClean="0">
                <a:latin typeface="Arial" charset="0"/>
                <a:ea typeface="ＭＳ Ｐゴシック" pitchFamily="34" charset="-128"/>
                <a:cs typeface="Arial" charset="0"/>
              </a:rPr>
              <a:t>	</a:t>
            </a:r>
          </a:p>
          <a:p>
            <a:pPr>
              <a:buFont typeface="Arial" charset="0"/>
              <a:buNone/>
            </a:pPr>
            <a:r>
              <a:rPr lang="el-GR" altLang="el-GR" sz="3800" dirty="0" smtClean="0">
                <a:latin typeface="Arial" charset="0"/>
                <a:ea typeface="ＭＳ Ｐゴシック" pitchFamily="34" charset="-128"/>
                <a:cs typeface="Arial" charset="0"/>
              </a:rPr>
              <a:t>	</a:t>
            </a:r>
            <a:r>
              <a:rPr lang="el-GR" altLang="el-GR" sz="3800" dirty="0" smtClean="0">
                <a:ea typeface="ＭＳ Ｐゴシック" pitchFamily="34" charset="-128"/>
              </a:rPr>
              <a:t>Η τράπεζα θα υπολογίσει επίσης τόκους την 20.9.2011 για το διάστημα από 15.6.2011 μέχρι και 20.9.2011 με σκοπό να τους καταλογίσει και καταβάλει στον πελάτη της. </a:t>
            </a:r>
          </a:p>
          <a:p>
            <a:pPr>
              <a:buFont typeface="Arial" charset="0"/>
              <a:buNone/>
            </a:pPr>
            <a:r>
              <a:rPr lang="el-GR" altLang="el-GR" sz="3800" dirty="0" smtClean="0">
                <a:ea typeface="ＭＳ Ｐゴシック" pitchFamily="34" charset="-128"/>
              </a:rPr>
              <a:t>	Έτσι η τράπεζα θα αντιλογήσει της προαναφερόμενη εγγραφή και θα συντάξει την παρακάτω:</a:t>
            </a:r>
            <a:endParaRPr lang="el-GR" altLang="el-GR" sz="1600" dirty="0" smtClean="0">
              <a:latin typeface="Arial" charset="0"/>
              <a:ea typeface="ＭＳ Ｐゴシック" pitchFamily="34" charset="-128"/>
              <a:cs typeface="Arial" charset="0"/>
            </a:endParaRPr>
          </a:p>
          <a:p>
            <a:pPr>
              <a:buFont typeface="Arial" charset="0"/>
              <a:buNone/>
            </a:pPr>
            <a:endParaRPr lang="el-GR" altLang="el-GR" sz="1600" dirty="0" smtClean="0">
              <a:latin typeface="Arial" charset="0"/>
              <a:ea typeface="ＭＳ Ｐゴシック" pitchFamily="34" charset="-128"/>
              <a:cs typeface="Arial" charset="0"/>
            </a:endParaRPr>
          </a:p>
          <a:p>
            <a:pPr>
              <a:buFont typeface="Arial" charset="0"/>
              <a:buNone/>
            </a:pPr>
            <a:r>
              <a:rPr lang="el-GR" altLang="el-GR" sz="1600" dirty="0" smtClean="0">
                <a:latin typeface="Arial" charset="0"/>
                <a:ea typeface="ＭＳ Ｐゴシック" pitchFamily="34" charset="-128"/>
                <a:cs typeface="Arial" charset="0"/>
              </a:rPr>
              <a:t>	</a:t>
            </a:r>
            <a:endParaRPr lang="en-US" altLang="el-GR" sz="1600" dirty="0"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251517" y="4053728"/>
          <a:ext cx="8640962" cy="1967561"/>
        </p:xfrm>
        <a:graphic>
          <a:graphicData uri="http://schemas.openxmlformats.org/drawingml/2006/table">
            <a:tbl>
              <a:tblPr/>
              <a:tblGrid>
                <a:gridCol w="1663907"/>
                <a:gridCol w="1730830"/>
                <a:gridCol w="3102715"/>
                <a:gridCol w="1095076"/>
                <a:gridCol w="1048434"/>
              </a:tblGrid>
              <a:tr h="513149">
                <a:tc>
                  <a:txBody>
                    <a:bodyPr/>
                    <a:lstStyle/>
                    <a:p>
                      <a:pPr algn="just">
                        <a:spcAft>
                          <a:spcPts val="0"/>
                        </a:spcAft>
                      </a:pPr>
                      <a:endParaRPr lang="el-GR" sz="16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just">
                        <a:spcAft>
                          <a:spcPts val="0"/>
                        </a:spcAft>
                      </a:pPr>
                      <a:r>
                        <a:rPr lang="el-GR" sz="1600" b="1" dirty="0">
                          <a:latin typeface="Arial" pitchFamily="34" charset="0"/>
                          <a:ea typeface="Times New Roman"/>
                          <a:cs typeface="Arial" pitchFamily="34" charset="0"/>
                        </a:rPr>
                        <a:t>Κωδ. Λογ/μών</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just">
                        <a:spcAft>
                          <a:spcPts val="0"/>
                        </a:spcAft>
                      </a:pPr>
                      <a:r>
                        <a:rPr lang="el-GR" sz="1600" b="1" dirty="0">
                          <a:latin typeface="Arial" pitchFamily="34" charset="0"/>
                          <a:ea typeface="Times New Roman"/>
                          <a:cs typeface="Arial" pitchFamily="34" charset="0"/>
                        </a:rPr>
                        <a:t>Περιγραφή Λογ/μών</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just">
                        <a:spcAft>
                          <a:spcPts val="0"/>
                        </a:spcAft>
                      </a:pPr>
                      <a:r>
                        <a:rPr lang="el-GR" sz="1600" b="1" dirty="0">
                          <a:latin typeface="Arial" pitchFamily="34" charset="0"/>
                          <a:ea typeface="Times New Roman"/>
                          <a:cs typeface="Arial" pitchFamily="34" charset="0"/>
                        </a:rPr>
                        <a:t>Χ</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just">
                        <a:spcAft>
                          <a:spcPts val="0"/>
                        </a:spcAft>
                      </a:pPr>
                      <a:r>
                        <a:rPr lang="el-GR" sz="1600" b="1" dirty="0">
                          <a:latin typeface="Arial" pitchFamily="34" charset="0"/>
                          <a:ea typeface="Times New Roman"/>
                          <a:cs typeface="Arial" pitchFamily="34" charset="0"/>
                        </a:rPr>
                        <a:t>Π</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727206">
                <a:tc>
                  <a:txBody>
                    <a:bodyPr/>
                    <a:lstStyle/>
                    <a:p>
                      <a:pPr algn="just">
                        <a:spcAft>
                          <a:spcPts val="0"/>
                        </a:spcAft>
                      </a:pPr>
                      <a:r>
                        <a:rPr lang="el-GR" sz="1600" b="1" dirty="0">
                          <a:latin typeface="Arial" pitchFamily="34" charset="0"/>
                          <a:ea typeface="Times New Roman"/>
                          <a:cs typeface="Arial" pitchFamily="34" charset="0"/>
                        </a:rPr>
                        <a:t>Χρέωση (Χ)</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65.02.00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Τόκοι ιδιωτών καταθέσεων</a:t>
                      </a:r>
                    </a:p>
                    <a:p>
                      <a:pPr algn="just">
                        <a:spcAft>
                          <a:spcPts val="0"/>
                        </a:spcAft>
                      </a:pPr>
                      <a:r>
                        <a:rPr lang="el-GR" sz="1600" b="1" dirty="0">
                          <a:latin typeface="Arial" pitchFamily="34" charset="0"/>
                          <a:ea typeface="Times New Roman"/>
                          <a:cs typeface="Arial" pitchFamily="34" charset="0"/>
                        </a:rPr>
                        <a:t> προθεσμίας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24.329*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l-GR" sz="16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206">
                <a:tc>
                  <a:txBody>
                    <a:bodyPr/>
                    <a:lstStyle/>
                    <a:p>
                      <a:pPr algn="just">
                        <a:spcAft>
                          <a:spcPts val="0"/>
                        </a:spcAft>
                      </a:pPr>
                      <a:r>
                        <a:rPr lang="el-GR" sz="1600" b="1" dirty="0">
                          <a:latin typeface="Arial" pitchFamily="34" charset="0"/>
                          <a:ea typeface="Times New Roman"/>
                          <a:cs typeface="Arial" pitchFamily="34" charset="0"/>
                        </a:rPr>
                        <a:t>Πίστωση (Π)</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52.00.02</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Καταθέσεις προθεσμίας /</a:t>
                      </a:r>
                    </a:p>
                    <a:p>
                      <a:pPr algn="just">
                        <a:spcAft>
                          <a:spcPts val="0"/>
                        </a:spcAft>
                      </a:pPr>
                      <a:r>
                        <a:rPr lang="el-GR" sz="1600" b="1" dirty="0">
                          <a:latin typeface="Arial" pitchFamily="34" charset="0"/>
                          <a:ea typeface="Times New Roman"/>
                          <a:cs typeface="Arial" pitchFamily="34" charset="0"/>
                        </a:rPr>
                        <a:t>Κεφαλοποιηθέντες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l-GR" sz="1600" b="1" dirty="0">
                        <a:latin typeface="Arial" pitchFamily="34" charset="0"/>
                        <a:ea typeface="Times New Roman"/>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b="1" dirty="0">
                          <a:latin typeface="Arial" pitchFamily="34" charset="0"/>
                          <a:ea typeface="Times New Roman"/>
                          <a:cs typeface="Arial" pitchFamily="34" charset="0"/>
                        </a:rPr>
                        <a:t>24.329</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59" name="Rectangle 3"/>
          <p:cNvSpPr>
            <a:spLocks noChangeArrowheads="1"/>
          </p:cNvSpPr>
          <p:nvPr/>
        </p:nvSpPr>
        <p:spPr bwMode="auto">
          <a:xfrm>
            <a:off x="4427984" y="6278642"/>
            <a:ext cx="4392612" cy="369332"/>
          </a:xfrm>
          <a:prstGeom prst="rect">
            <a:avLst/>
          </a:prstGeom>
          <a:noFill/>
          <a:ln w="9525">
            <a:noFill/>
            <a:miter lim="800000"/>
            <a:headEnd/>
            <a:tailEnd/>
          </a:ln>
        </p:spPr>
        <p:txBody>
          <a:bodyPr anchor="ctr">
            <a:spAutoFit/>
          </a:bodyPr>
          <a:lstStyle/>
          <a:p>
            <a:r>
              <a:rPr lang="el-GR" altLang="el-GR" b="1" dirty="0"/>
              <a:t>*   (2.500.000 * 96 : 365 * 3,7% = 24.329)</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pPr eaLnBrk="1" hangingPunct="1"/>
            <a:r>
              <a:rPr lang="el-GR" altLang="el-GR" b="1" dirty="0" smtClean="0">
                <a:solidFill>
                  <a:srgbClr val="C00000"/>
                </a:solidFill>
              </a:rPr>
              <a:t>Καταθέσεις - Νομική άποψη [1]</a:t>
            </a:r>
          </a:p>
        </p:txBody>
      </p:sp>
      <p:sp>
        <p:nvSpPr>
          <p:cNvPr id="22531" name="Rectangle 3"/>
          <p:cNvSpPr>
            <a:spLocks noGrp="1" noChangeArrowheads="1"/>
          </p:cNvSpPr>
          <p:nvPr>
            <p:ph type="body" idx="1"/>
          </p:nvPr>
        </p:nvSpPr>
        <p:spPr>
          <a:xfrm>
            <a:off x="251520" y="1412875"/>
            <a:ext cx="8640960" cy="5040461"/>
          </a:xfrm>
          <a:noFill/>
        </p:spPr>
        <p:txBody>
          <a:bodyPr/>
          <a:lstStyle/>
          <a:p>
            <a:pPr marL="280988" indent="-280988" algn="just" eaLnBrk="1" hangingPunct="1">
              <a:buFont typeface="Wingdings" pitchFamily="2" charset="2"/>
              <a:buNone/>
            </a:pPr>
            <a:r>
              <a:rPr lang="el-GR" altLang="el-GR" sz="2600" dirty="0" smtClean="0"/>
              <a:t>	</a:t>
            </a:r>
            <a:r>
              <a:rPr lang="el-GR" altLang="el-GR" sz="2800" dirty="0" smtClean="0"/>
              <a:t>Με βάση την οικονομική της λειτουργία,</a:t>
            </a:r>
            <a:br>
              <a:rPr lang="el-GR" altLang="el-GR" sz="2800" dirty="0" smtClean="0"/>
            </a:br>
            <a:r>
              <a:rPr lang="el-GR" altLang="el-GR" sz="2800" dirty="0" smtClean="0"/>
              <a:t>ως </a:t>
            </a:r>
            <a:r>
              <a:rPr lang="el-GR" altLang="el-GR" sz="2800" b="1" dirty="0" smtClean="0"/>
              <a:t>κατάθεση</a:t>
            </a:r>
            <a:r>
              <a:rPr lang="el-GR" altLang="el-GR" sz="2800" dirty="0" smtClean="0"/>
              <a:t> θα μπορούσαμε να ορίσουμε, </a:t>
            </a:r>
            <a:br>
              <a:rPr lang="el-GR" altLang="el-GR" sz="2800" dirty="0" smtClean="0"/>
            </a:br>
            <a:r>
              <a:rPr lang="el-GR" altLang="el-GR" sz="2800" dirty="0" smtClean="0"/>
              <a:t>την </a:t>
            </a:r>
            <a:r>
              <a:rPr lang="el-GR" altLang="el-GR" sz="2800" b="1" dirty="0" smtClean="0"/>
              <a:t>αποδοχή</a:t>
            </a:r>
            <a:r>
              <a:rPr lang="el-GR" altLang="el-GR" sz="2800" dirty="0" smtClean="0"/>
              <a:t> εκ μέρους </a:t>
            </a:r>
            <a:r>
              <a:rPr lang="el-GR" altLang="el-GR" sz="2800" b="1" dirty="0" smtClean="0"/>
              <a:t>των τραπεζών</a:t>
            </a:r>
            <a:r>
              <a:rPr lang="el-GR" altLang="el-GR" sz="2800" dirty="0" smtClean="0"/>
              <a:t> </a:t>
            </a:r>
            <a:br>
              <a:rPr lang="el-GR" altLang="el-GR" sz="2800" dirty="0" smtClean="0"/>
            </a:br>
            <a:r>
              <a:rPr lang="el-GR" altLang="el-GR" sz="2800" b="1" dirty="0" smtClean="0"/>
              <a:t>χρημάτων</a:t>
            </a:r>
            <a:r>
              <a:rPr lang="el-GR" altLang="el-GR" sz="2800" dirty="0" smtClean="0"/>
              <a:t> από το κοινό, </a:t>
            </a:r>
            <a:r>
              <a:rPr lang="el-GR" altLang="el-GR" sz="2800" b="1" dirty="0" smtClean="0"/>
              <a:t>με όρους</a:t>
            </a:r>
            <a:r>
              <a:rPr lang="el-GR" altLang="el-GR" sz="2800" dirty="0" smtClean="0"/>
              <a:t> που αφορούν</a:t>
            </a:r>
          </a:p>
          <a:p>
            <a:pPr marL="876300" lvl="1" indent="-325438" eaLnBrk="1" hangingPunct="1"/>
            <a:r>
              <a:rPr lang="el-GR" altLang="el-GR" dirty="0" smtClean="0"/>
              <a:t>το χρόνο απόδοσης των χρημάτων</a:t>
            </a:r>
          </a:p>
          <a:p>
            <a:pPr marL="876300" lvl="1" indent="-325438" eaLnBrk="1" hangingPunct="1"/>
            <a:r>
              <a:rPr lang="el-GR" altLang="el-GR" dirty="0" smtClean="0"/>
              <a:t>το έντοκο ή άτοκο της κατάθεσης</a:t>
            </a:r>
          </a:p>
          <a:p>
            <a:pPr marL="876300" lvl="1" indent="-325438" eaLnBrk="1" hangingPunct="1"/>
            <a:r>
              <a:rPr lang="el-GR" altLang="el-GR" dirty="0" smtClean="0"/>
              <a:t>το επιτόκιο για τον εκτοκισμό του κεφαλαίου</a:t>
            </a:r>
          </a:p>
          <a:p>
            <a:pPr marL="280988" indent="-280988" algn="just" eaLnBrk="1" hangingPunct="1">
              <a:buFont typeface="Wingdings" pitchFamily="2" charset="2"/>
              <a:buNone/>
            </a:pPr>
            <a:r>
              <a:rPr lang="el-GR" altLang="el-GR" sz="2800" dirty="0" smtClean="0"/>
              <a:t>	Οι όροι είτε καθορίζονται εκ των προτέρων από τις τράπεζες, είτε αποτελούν αντικείμενο διαπραγμάτευσης μεταξύ καταθέτη και τράπεζας.</a:t>
            </a:r>
          </a:p>
        </p:txBody>
      </p:sp>
    </p:spTree>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eaLnBrk="1" hangingPunct="1"/>
            <a:r>
              <a:rPr lang="el-GR" altLang="el-GR" b="1" dirty="0" smtClean="0">
                <a:solidFill>
                  <a:srgbClr val="C00000"/>
                </a:solidFill>
              </a:rPr>
              <a:t>Καταθέσεις - Νομική άποψη [2]</a:t>
            </a:r>
          </a:p>
        </p:txBody>
      </p:sp>
      <p:sp>
        <p:nvSpPr>
          <p:cNvPr id="23555" name="Rectangle 3"/>
          <p:cNvSpPr>
            <a:spLocks noGrp="1" noChangeArrowheads="1"/>
          </p:cNvSpPr>
          <p:nvPr>
            <p:ph type="body" idx="1"/>
          </p:nvPr>
        </p:nvSpPr>
        <p:spPr>
          <a:xfrm>
            <a:off x="179512" y="1412875"/>
            <a:ext cx="8784976" cy="5184477"/>
          </a:xfrm>
          <a:noFill/>
        </p:spPr>
        <p:txBody>
          <a:bodyPr>
            <a:normAutofit/>
          </a:bodyPr>
          <a:lstStyle/>
          <a:p>
            <a:pPr marL="365125" indent="-365125" algn="just" eaLnBrk="1" hangingPunct="1">
              <a:lnSpc>
                <a:spcPct val="130000"/>
              </a:lnSpc>
              <a:spcBef>
                <a:spcPct val="60000"/>
              </a:spcBef>
            </a:pPr>
            <a:r>
              <a:rPr lang="el-GR" altLang="el-GR" sz="2800" dirty="0" smtClean="0"/>
              <a:t>Στην </a:t>
            </a:r>
            <a:r>
              <a:rPr lang="el-GR" altLang="el-GR" sz="2800" b="1" dirty="0" smtClean="0"/>
              <a:t>κοινή κατάθεση</a:t>
            </a:r>
            <a:r>
              <a:rPr lang="el-GR" altLang="el-GR" sz="2800" dirty="0" smtClean="0"/>
              <a:t>, η Τράπεζα αποκτά </a:t>
            </a:r>
            <a:r>
              <a:rPr lang="el-GR" altLang="el-GR" sz="2800" b="1" dirty="0" smtClean="0"/>
              <a:t>κυριότητα στο ποσό των χρημάτων</a:t>
            </a:r>
            <a:r>
              <a:rPr lang="el-GR" altLang="el-GR" sz="2800" dirty="0" smtClean="0"/>
              <a:t> που κατατίθενται.</a:t>
            </a:r>
          </a:p>
          <a:p>
            <a:pPr marL="365125" indent="-365125" algn="just" eaLnBrk="1" hangingPunct="1">
              <a:lnSpc>
                <a:spcPct val="130000"/>
              </a:lnSpc>
              <a:spcBef>
                <a:spcPct val="60000"/>
              </a:spcBef>
              <a:buFont typeface="Wingdings" pitchFamily="2" charset="2"/>
              <a:buNone/>
            </a:pPr>
            <a:r>
              <a:rPr lang="el-GR" altLang="el-GR" sz="2800" dirty="0" smtClean="0"/>
              <a:t>	Η κατάθεση χρημάτων, θεωρητικά, παρέχει εξουσία χρήσεώς των από την τράπεζα.</a:t>
            </a:r>
          </a:p>
          <a:p>
            <a:pPr marL="365125" indent="-365125" algn="just" eaLnBrk="1" hangingPunct="1">
              <a:lnSpc>
                <a:spcPct val="130000"/>
              </a:lnSpc>
              <a:spcBef>
                <a:spcPct val="60000"/>
              </a:spcBef>
              <a:buFont typeface="Wingdings" pitchFamily="2" charset="2"/>
              <a:buNone/>
            </a:pPr>
            <a:r>
              <a:rPr lang="el-GR" altLang="el-GR" sz="2800" dirty="0" smtClean="0"/>
              <a:t>	Ως εκ τούτου η Τράπεζα θεωρείται </a:t>
            </a:r>
            <a:r>
              <a:rPr lang="el-GR" altLang="el-GR" sz="2800" b="1" dirty="0" smtClean="0"/>
              <a:t>δανειολήπτης</a:t>
            </a:r>
            <a:r>
              <a:rPr lang="el-GR" altLang="el-GR" sz="2800" dirty="0" smtClean="0"/>
              <a:t>, η δε σχετική σύμβαση μεταξύ καταθέτη και Τράπεζας λογίζεται ως </a:t>
            </a:r>
            <a:r>
              <a:rPr lang="el-GR" altLang="el-GR" sz="2800" b="1" dirty="0" smtClean="0"/>
              <a:t>σύμβαση δανείου.</a:t>
            </a:r>
          </a:p>
        </p:txBody>
      </p:sp>
    </p:spTree>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pPr eaLnBrk="1" hangingPunct="1"/>
            <a:r>
              <a:rPr lang="el-GR" altLang="el-GR" b="1" dirty="0" smtClean="0">
                <a:solidFill>
                  <a:srgbClr val="C00000"/>
                </a:solidFill>
              </a:rPr>
              <a:t>Καταθέσεις - Νομική άποψη [3]</a:t>
            </a:r>
          </a:p>
        </p:txBody>
      </p:sp>
      <p:sp>
        <p:nvSpPr>
          <p:cNvPr id="24579" name="Rectangle 3"/>
          <p:cNvSpPr>
            <a:spLocks noGrp="1" noChangeArrowheads="1"/>
          </p:cNvSpPr>
          <p:nvPr>
            <p:ph type="body" idx="1"/>
          </p:nvPr>
        </p:nvSpPr>
        <p:spPr>
          <a:xfrm>
            <a:off x="457200" y="1412875"/>
            <a:ext cx="8229600" cy="5184477"/>
          </a:xfrm>
          <a:noFill/>
        </p:spPr>
        <p:txBody>
          <a:bodyPr>
            <a:normAutofit/>
          </a:bodyPr>
          <a:lstStyle/>
          <a:p>
            <a:pPr eaLnBrk="1" hangingPunct="1">
              <a:lnSpc>
                <a:spcPct val="150000"/>
              </a:lnSpc>
              <a:buFont typeface="Wingdings" pitchFamily="2" charset="2"/>
              <a:buNone/>
            </a:pPr>
            <a:r>
              <a:rPr lang="el-GR" altLang="el-GR" dirty="0" smtClean="0"/>
              <a:t>	«Με τη </a:t>
            </a:r>
            <a:r>
              <a:rPr lang="el-GR" altLang="el-GR" b="1" dirty="0" smtClean="0"/>
              <a:t>σύμβαση του δανείου</a:t>
            </a:r>
            <a:r>
              <a:rPr lang="el-GR" altLang="el-GR" dirty="0" smtClean="0"/>
              <a:t> ο ένας από τους συμβαλλόμενους </a:t>
            </a:r>
            <a:r>
              <a:rPr lang="el-GR" altLang="el-GR" b="1" dirty="0" smtClean="0"/>
              <a:t>μεταβιβάζει </a:t>
            </a:r>
            <a:r>
              <a:rPr lang="el-GR" altLang="el-GR" dirty="0" smtClean="0"/>
              <a:t>στον άλλον κατά κυριότητα χρήματα ή άλλα αντικαταστατά πράγματα,  και αυτός έχει </a:t>
            </a:r>
            <a:r>
              <a:rPr lang="el-GR" altLang="el-GR" b="1" dirty="0" smtClean="0"/>
              <a:t>υποχρέωση</a:t>
            </a:r>
            <a:r>
              <a:rPr lang="el-GR" altLang="el-GR" dirty="0" smtClean="0"/>
              <a:t> να </a:t>
            </a:r>
            <a:r>
              <a:rPr lang="el-GR" altLang="el-GR" b="1" dirty="0" smtClean="0"/>
              <a:t>αποδώσει</a:t>
            </a:r>
            <a:r>
              <a:rPr lang="el-GR" altLang="el-GR" dirty="0" smtClean="0"/>
              <a:t> άλλα πράγματα της ίδιας ποσότητας και ποιότητας»</a:t>
            </a:r>
          </a:p>
          <a:p>
            <a:pPr eaLnBrk="1" hangingPunct="1">
              <a:spcBef>
                <a:spcPct val="70000"/>
              </a:spcBef>
              <a:buFont typeface="Wingdings" pitchFamily="2" charset="2"/>
              <a:buNone/>
            </a:pPr>
            <a:r>
              <a:rPr lang="el-GR" altLang="el-GR" sz="2100" dirty="0" smtClean="0"/>
              <a:t>Άρθρο 806 ΑΚ</a:t>
            </a:r>
          </a:p>
        </p:txBody>
      </p:sp>
    </p:spTree>
  </p:cSld>
  <p:clrMapOvr>
    <a:masterClrMapping/>
  </p:clrMapOvr>
  <p:transition spd="med">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1520" y="274638"/>
            <a:ext cx="8435280" cy="1143000"/>
          </a:xfrm>
          <a:noFill/>
        </p:spPr>
        <p:txBody>
          <a:bodyPr>
            <a:normAutofit fontScale="90000"/>
          </a:bodyPr>
          <a:lstStyle/>
          <a:p>
            <a:pPr eaLnBrk="1" hangingPunct="1"/>
            <a:r>
              <a:rPr lang="el-GR" altLang="el-GR" b="1" dirty="0" smtClean="0">
                <a:solidFill>
                  <a:srgbClr val="C00000"/>
                </a:solidFill>
              </a:rPr>
              <a:t>Κατάθεση – Νομική Άποψη [4]</a:t>
            </a:r>
            <a:br>
              <a:rPr lang="el-GR" altLang="el-GR" b="1" dirty="0" smtClean="0">
                <a:solidFill>
                  <a:srgbClr val="C00000"/>
                </a:solidFill>
              </a:rPr>
            </a:br>
            <a:r>
              <a:rPr lang="el-GR" altLang="el-GR" b="1" dirty="0" smtClean="0">
                <a:solidFill>
                  <a:srgbClr val="C00000"/>
                </a:solidFill>
              </a:rPr>
              <a:t>Η παρακαταθήκη</a:t>
            </a:r>
          </a:p>
        </p:txBody>
      </p:sp>
      <p:sp>
        <p:nvSpPr>
          <p:cNvPr id="25603" name="Rectangle 3"/>
          <p:cNvSpPr>
            <a:spLocks noGrp="1" noChangeArrowheads="1"/>
          </p:cNvSpPr>
          <p:nvPr>
            <p:ph type="body" idx="1"/>
          </p:nvPr>
        </p:nvSpPr>
        <p:spPr>
          <a:xfrm>
            <a:off x="179512" y="1412875"/>
            <a:ext cx="8784976" cy="5184477"/>
          </a:xfrm>
          <a:noFill/>
        </p:spPr>
        <p:txBody>
          <a:bodyPr>
            <a:normAutofit/>
          </a:bodyPr>
          <a:lstStyle/>
          <a:p>
            <a:pPr algn="just" eaLnBrk="1" hangingPunct="1">
              <a:spcBef>
                <a:spcPct val="50000"/>
              </a:spcBef>
            </a:pPr>
            <a:r>
              <a:rPr lang="el-GR" altLang="el-GR" sz="2800" dirty="0" smtClean="0"/>
              <a:t>Στην </a:t>
            </a:r>
            <a:r>
              <a:rPr lang="el-GR" altLang="el-GR" sz="2800" b="1" dirty="0" smtClean="0"/>
              <a:t>κατάθεση - παρακαταθήκη</a:t>
            </a:r>
            <a:r>
              <a:rPr lang="el-GR" altLang="el-GR" sz="2800" dirty="0" smtClean="0"/>
              <a:t>, </a:t>
            </a:r>
            <a:br>
              <a:rPr lang="el-GR" altLang="el-GR" sz="2800" dirty="0" smtClean="0"/>
            </a:br>
            <a:r>
              <a:rPr lang="el-GR" altLang="el-GR" sz="2800" dirty="0" smtClean="0"/>
              <a:t>η τράπεζα είναι </a:t>
            </a:r>
            <a:r>
              <a:rPr lang="el-GR" altLang="el-GR" sz="2800" b="1" dirty="0" smtClean="0"/>
              <a:t>θεματοφύλακας, δεν έχει δικαίωμα</a:t>
            </a:r>
            <a:r>
              <a:rPr lang="el-GR" altLang="el-GR" sz="2800" dirty="0" smtClean="0"/>
              <a:t> χρήσεως, δεδομένου ότι η </a:t>
            </a:r>
            <a:r>
              <a:rPr lang="el-GR" altLang="el-GR" sz="2800" b="1" dirty="0" smtClean="0"/>
              <a:t>κυριότητα</a:t>
            </a:r>
            <a:r>
              <a:rPr lang="el-GR" altLang="el-GR" sz="2800" dirty="0" smtClean="0"/>
              <a:t> </a:t>
            </a:r>
            <a:br>
              <a:rPr lang="el-GR" altLang="el-GR" sz="2800" dirty="0" smtClean="0"/>
            </a:br>
            <a:r>
              <a:rPr lang="el-GR" altLang="el-GR" sz="2800" dirty="0" smtClean="0"/>
              <a:t>των κατατεθειμένων παραμένει στον</a:t>
            </a:r>
            <a:r>
              <a:rPr lang="el-GR" altLang="el-GR" sz="2800" b="1" dirty="0" smtClean="0"/>
              <a:t> καταθέτη</a:t>
            </a:r>
            <a:r>
              <a:rPr lang="el-GR" altLang="el-GR" sz="2800" dirty="0" smtClean="0"/>
              <a:t>.</a:t>
            </a:r>
          </a:p>
          <a:p>
            <a:pPr algn="just" eaLnBrk="1" hangingPunct="1">
              <a:spcBef>
                <a:spcPct val="50000"/>
              </a:spcBef>
            </a:pPr>
            <a:r>
              <a:rPr lang="el-GR" altLang="el-GR" sz="2800" b="1" dirty="0" smtClean="0"/>
              <a:t>Κατάθεση - παρακαταθήκη</a:t>
            </a:r>
            <a:r>
              <a:rPr lang="el-GR" altLang="el-GR" sz="2800" dirty="0" smtClean="0"/>
              <a:t> έχουμε στην περίπτωση </a:t>
            </a:r>
            <a:r>
              <a:rPr lang="el-GR" altLang="el-GR" sz="2800" b="1" dirty="0" smtClean="0"/>
              <a:t>παραλαβής</a:t>
            </a:r>
            <a:r>
              <a:rPr lang="el-GR" altLang="el-GR" sz="2800" dirty="0" smtClean="0"/>
              <a:t> της τραπέζης από τον πελάτη, </a:t>
            </a:r>
            <a:r>
              <a:rPr lang="el-GR" altLang="el-GR" sz="2800" b="1" dirty="0" smtClean="0"/>
              <a:t>μετοχών, ομολόγων</a:t>
            </a:r>
            <a:r>
              <a:rPr lang="el-GR" altLang="el-GR" sz="2800" dirty="0" smtClean="0"/>
              <a:t> κ.λπ.</a:t>
            </a:r>
          </a:p>
          <a:p>
            <a:pPr algn="just" eaLnBrk="1" hangingPunct="1">
              <a:spcBef>
                <a:spcPct val="50000"/>
              </a:spcBef>
            </a:pPr>
            <a:r>
              <a:rPr lang="el-GR" altLang="el-GR" sz="2800" dirty="0" smtClean="0"/>
              <a:t>Τα περιουσιακά αυτά στοιχεία θεωρούνται </a:t>
            </a:r>
            <a:r>
              <a:rPr lang="el-GR" altLang="el-GR" sz="2800" b="1" dirty="0" smtClean="0"/>
              <a:t>ξένα (αλλότρια)</a:t>
            </a:r>
            <a:r>
              <a:rPr lang="el-GR" altLang="el-GR" sz="2800" dirty="0" smtClean="0"/>
              <a:t> για την Τράπεζα και παρακολουθούνται από λογαριασμούς τάξεως.</a:t>
            </a:r>
            <a:endParaRPr lang="el-GR" altLang="el-GR" sz="2800" b="1" dirty="0" smtClean="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0" y="274638"/>
            <a:ext cx="9144000" cy="1143000"/>
          </a:xfrm>
        </p:spPr>
        <p:txBody>
          <a:bodyPr/>
          <a:lstStyle/>
          <a:p>
            <a:r>
              <a:rPr lang="el-GR" b="1" dirty="0"/>
              <a:t>Οι 5 βασικές εξισώσεις της λογιστικής</a:t>
            </a:r>
          </a:p>
        </p:txBody>
      </p:sp>
      <p:sp>
        <p:nvSpPr>
          <p:cNvPr id="26627" name="Rectangle 1027"/>
          <p:cNvSpPr>
            <a:spLocks noGrp="1" noChangeArrowheads="1"/>
          </p:cNvSpPr>
          <p:nvPr>
            <p:ph type="body" idx="1"/>
          </p:nvPr>
        </p:nvSpPr>
        <p:spPr>
          <a:xfrm>
            <a:off x="0" y="1600200"/>
            <a:ext cx="9144000" cy="4525963"/>
          </a:xfrm>
        </p:spPr>
        <p:txBody>
          <a:bodyPr/>
          <a:lstStyle/>
          <a:p>
            <a:r>
              <a:rPr lang="el-GR" dirty="0"/>
              <a:t>Εξίσωση ισολογισμού</a:t>
            </a:r>
          </a:p>
          <a:p>
            <a:r>
              <a:rPr lang="el-GR" dirty="0"/>
              <a:t>Εξίσωση καθαρού κέρδους-εσόδων-εξόδων</a:t>
            </a:r>
          </a:p>
          <a:p>
            <a:r>
              <a:rPr lang="el-GR" dirty="0"/>
              <a:t>Εξίσωση κόστους πωληθέντων -αποθήκης</a:t>
            </a:r>
          </a:p>
          <a:p>
            <a:r>
              <a:rPr lang="el-GR" dirty="0"/>
              <a:t>Εξίσωση κερδών-φόρων-μερισμάτων</a:t>
            </a:r>
          </a:p>
          <a:p>
            <a:r>
              <a:rPr lang="el-GR" dirty="0"/>
              <a:t>Εξίσωση ιδίων κεφαλαίων-μετοχικού κεφαλαίου</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normAutofit fontScale="90000"/>
          </a:bodyPr>
          <a:lstStyle/>
          <a:p>
            <a:pPr eaLnBrk="1" hangingPunct="1"/>
            <a:r>
              <a:rPr lang="el-GR" altLang="el-GR" b="1" dirty="0" smtClean="0">
                <a:solidFill>
                  <a:srgbClr val="C00000"/>
                </a:solidFill>
              </a:rPr>
              <a:t>Καταθέσεις - Νομική άποψη [5]</a:t>
            </a:r>
            <a:br>
              <a:rPr lang="el-GR" altLang="el-GR" b="1" dirty="0" smtClean="0">
                <a:solidFill>
                  <a:srgbClr val="C00000"/>
                </a:solidFill>
              </a:rPr>
            </a:br>
            <a:r>
              <a:rPr lang="el-GR" altLang="el-GR" b="1" dirty="0" smtClean="0">
                <a:solidFill>
                  <a:srgbClr val="C00000"/>
                </a:solidFill>
              </a:rPr>
              <a:t>Η παρακαταθήκη</a:t>
            </a:r>
          </a:p>
        </p:txBody>
      </p:sp>
      <p:sp>
        <p:nvSpPr>
          <p:cNvPr id="26627" name="Rectangle 3"/>
          <p:cNvSpPr>
            <a:spLocks noGrp="1" noChangeArrowheads="1"/>
          </p:cNvSpPr>
          <p:nvPr>
            <p:ph type="body" idx="1"/>
          </p:nvPr>
        </p:nvSpPr>
        <p:spPr>
          <a:xfrm>
            <a:off x="457200" y="1772816"/>
            <a:ext cx="8229600" cy="4680520"/>
          </a:xfrm>
          <a:noFill/>
        </p:spPr>
        <p:txBody>
          <a:bodyPr>
            <a:normAutofit fontScale="92500" lnSpcReduction="10000"/>
          </a:bodyPr>
          <a:lstStyle/>
          <a:p>
            <a:pPr algn="just" eaLnBrk="1" hangingPunct="1">
              <a:lnSpc>
                <a:spcPct val="150000"/>
              </a:lnSpc>
              <a:buFont typeface="Wingdings" pitchFamily="2" charset="2"/>
              <a:buNone/>
            </a:pPr>
            <a:r>
              <a:rPr lang="el-GR" altLang="el-GR" dirty="0" smtClean="0"/>
              <a:t>	«Με τη </a:t>
            </a:r>
            <a:r>
              <a:rPr lang="el-GR" altLang="el-GR" b="1" dirty="0" smtClean="0"/>
              <a:t>σύμβαση της παρακαταθήκης</a:t>
            </a:r>
            <a:r>
              <a:rPr lang="el-GR" altLang="el-GR" dirty="0" smtClean="0"/>
              <a:t>, </a:t>
            </a:r>
            <a:br>
              <a:rPr lang="el-GR" altLang="el-GR" dirty="0" smtClean="0"/>
            </a:br>
            <a:r>
              <a:rPr lang="el-GR" altLang="el-GR" dirty="0" smtClean="0"/>
              <a:t>ο θεματοφύλακας </a:t>
            </a:r>
            <a:r>
              <a:rPr lang="el-GR" altLang="el-GR" b="1" dirty="0" smtClean="0"/>
              <a:t>παραλαμβάνει</a:t>
            </a:r>
            <a:r>
              <a:rPr lang="el-GR" altLang="el-GR" dirty="0" smtClean="0"/>
              <a:t> από άλλον κινητό πράγμα για </a:t>
            </a:r>
            <a:r>
              <a:rPr lang="el-GR" altLang="el-GR" b="1" dirty="0" smtClean="0"/>
              <a:t>να το φυλάει</a:t>
            </a:r>
            <a:r>
              <a:rPr lang="el-GR" altLang="el-GR" dirty="0" smtClean="0"/>
              <a:t>, με την υποχρέωση να το αποδώσει όταν του ζητηθεί. Αμοιβή μπορεί να απαιτηθεί μόνο όταν συμφωνήθηκε ή συνάγεται από τις περιστάσεις»</a:t>
            </a:r>
          </a:p>
          <a:p>
            <a:pPr eaLnBrk="1" hangingPunct="1">
              <a:spcBef>
                <a:spcPct val="70000"/>
              </a:spcBef>
              <a:buFont typeface="Wingdings" pitchFamily="2" charset="2"/>
              <a:buNone/>
            </a:pPr>
            <a:r>
              <a:rPr lang="el-GR" altLang="el-GR" sz="2100" dirty="0" smtClean="0"/>
              <a:t>Άρθρο 822 ΑΚ</a:t>
            </a:r>
            <a:endParaRPr lang="el-GR" altLang="el-GR" dirty="0" smtClean="0"/>
          </a:p>
        </p:txBody>
      </p:sp>
    </p:spTree>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pPr eaLnBrk="1" hangingPunct="1"/>
            <a:r>
              <a:rPr lang="el-GR" altLang="el-GR" b="1" dirty="0" smtClean="0">
                <a:solidFill>
                  <a:srgbClr val="C00000"/>
                </a:solidFill>
              </a:rPr>
              <a:t>Καταθέσεις - Νομική άποψη [6]</a:t>
            </a:r>
          </a:p>
        </p:txBody>
      </p:sp>
      <p:sp>
        <p:nvSpPr>
          <p:cNvPr id="27651" name="Rectangle 3"/>
          <p:cNvSpPr>
            <a:spLocks noGrp="1" noChangeArrowheads="1"/>
          </p:cNvSpPr>
          <p:nvPr>
            <p:ph type="body" idx="1"/>
          </p:nvPr>
        </p:nvSpPr>
        <p:spPr>
          <a:xfrm>
            <a:off x="179512" y="1412874"/>
            <a:ext cx="8784976" cy="5184477"/>
          </a:xfrm>
          <a:noFill/>
        </p:spPr>
        <p:txBody>
          <a:bodyPr>
            <a:noAutofit/>
          </a:bodyPr>
          <a:lstStyle/>
          <a:p>
            <a:pPr eaLnBrk="1" hangingPunct="1">
              <a:lnSpc>
                <a:spcPct val="80000"/>
              </a:lnSpc>
              <a:buFont typeface="Wingdings" pitchFamily="2" charset="2"/>
              <a:buNone/>
            </a:pPr>
            <a:r>
              <a:rPr lang="el-GR" altLang="el-GR" sz="2800" dirty="0" smtClean="0"/>
              <a:t>Υπάρχουν δύο είδη παρακαταθήκης:</a:t>
            </a:r>
          </a:p>
          <a:p>
            <a:pPr eaLnBrk="1" hangingPunct="1">
              <a:lnSpc>
                <a:spcPct val="80000"/>
              </a:lnSpc>
            </a:pPr>
            <a:endParaRPr lang="el-GR" altLang="el-GR" sz="2800" b="1" dirty="0" smtClean="0"/>
          </a:p>
          <a:p>
            <a:pPr algn="just" eaLnBrk="1" hangingPunct="1">
              <a:lnSpc>
                <a:spcPct val="80000"/>
              </a:lnSpc>
            </a:pPr>
            <a:r>
              <a:rPr lang="el-GR" altLang="el-GR" sz="2800" b="1" u="sng" dirty="0" smtClean="0">
                <a:solidFill>
                  <a:srgbClr val="7030A0"/>
                </a:solidFill>
              </a:rPr>
              <a:t>Ομαλή παρακαταθήκη:</a:t>
            </a:r>
            <a:r>
              <a:rPr lang="el-GR" altLang="el-GR" sz="2800" b="1" dirty="0" smtClean="0">
                <a:solidFill>
                  <a:srgbClr val="7030A0"/>
                </a:solidFill>
              </a:rPr>
              <a:t> </a:t>
            </a:r>
            <a:r>
              <a:rPr lang="el-GR" altLang="el-GR" sz="2800" dirty="0" smtClean="0"/>
              <a:t>Ο θεματοφύλακας </a:t>
            </a:r>
            <a:r>
              <a:rPr lang="el-GR" altLang="el-GR" sz="2800" b="1" dirty="0" smtClean="0"/>
              <a:t>δεν έχει δικαίωμα</a:t>
            </a:r>
            <a:r>
              <a:rPr lang="el-GR" altLang="el-GR" sz="2800" dirty="0" smtClean="0"/>
              <a:t> να χρησιμοποιεί τα πράγματα που έχει παραλάβει, αλλά ευθύνεται για την φύλαξη τους.</a:t>
            </a:r>
          </a:p>
          <a:p>
            <a:pPr algn="just" eaLnBrk="1" hangingPunct="1">
              <a:lnSpc>
                <a:spcPct val="80000"/>
              </a:lnSpc>
              <a:spcBef>
                <a:spcPct val="50000"/>
              </a:spcBef>
            </a:pPr>
            <a:r>
              <a:rPr lang="el-GR" altLang="el-GR" sz="2800" b="1" u="sng" dirty="0" smtClean="0">
                <a:solidFill>
                  <a:srgbClr val="0000FF"/>
                </a:solidFill>
              </a:rPr>
              <a:t>Ανώμαλη παρακαταθήκη:</a:t>
            </a:r>
            <a:r>
              <a:rPr lang="el-GR" altLang="el-GR" sz="2800" b="1" dirty="0" smtClean="0">
                <a:solidFill>
                  <a:srgbClr val="0000FF"/>
                </a:solidFill>
              </a:rPr>
              <a:t> </a:t>
            </a:r>
            <a:r>
              <a:rPr lang="el-GR" altLang="el-GR" sz="2800" dirty="0" smtClean="0"/>
              <a:t>Ο θεματοφύλακας </a:t>
            </a:r>
            <a:r>
              <a:rPr lang="el-GR" altLang="el-GR" sz="2800" b="1" dirty="0" smtClean="0"/>
              <a:t>έχει δικαίωμα</a:t>
            </a:r>
            <a:r>
              <a:rPr lang="el-GR" altLang="el-GR" sz="2800" dirty="0" smtClean="0"/>
              <a:t> να χρησιμοποιεί τα πράγματα που έχει παραλάβει, αλλά </a:t>
            </a:r>
            <a:r>
              <a:rPr lang="el-GR" altLang="el-GR" sz="2800" b="1" dirty="0" smtClean="0"/>
              <a:t>οφείλει </a:t>
            </a:r>
            <a:r>
              <a:rPr lang="el-GR" altLang="el-GR" sz="2800" dirty="0" smtClean="0"/>
              <a:t>να αποδώσει πράγματα της ίδιας ποιότητα και ποσότητας. Σε αυτή την περίπτωση ο θεματοφύλακας αποκτά κυριότητα επί του πράγματος, όπως και στην περίπτωση του δανείου.</a:t>
            </a:r>
          </a:p>
        </p:txBody>
      </p:sp>
    </p:spTree>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78098"/>
          </a:xfrm>
          <a:noFill/>
        </p:spPr>
        <p:txBody>
          <a:bodyPr>
            <a:noAutofit/>
          </a:bodyPr>
          <a:lstStyle/>
          <a:p>
            <a:r>
              <a:rPr lang="el-GR" altLang="el-GR" sz="3600" b="1" dirty="0" smtClean="0">
                <a:solidFill>
                  <a:srgbClr val="C00000"/>
                </a:solidFill>
              </a:rPr>
              <a:t>Καταθέσεις - Νομική άποψη [7] </a:t>
            </a:r>
            <a:br>
              <a:rPr lang="el-GR" altLang="el-GR" sz="3600" b="1" dirty="0" smtClean="0">
                <a:solidFill>
                  <a:srgbClr val="C00000"/>
                </a:solidFill>
              </a:rPr>
            </a:br>
            <a:r>
              <a:rPr lang="el-GR" altLang="el-GR" sz="3600" b="1" dirty="0" smtClean="0">
                <a:solidFill>
                  <a:srgbClr val="C00000"/>
                </a:solidFill>
              </a:rPr>
              <a:t>Ανώμαλη παρακαταθήκη</a:t>
            </a:r>
          </a:p>
        </p:txBody>
      </p:sp>
      <p:sp>
        <p:nvSpPr>
          <p:cNvPr id="28675" name="Rectangle 3"/>
          <p:cNvSpPr>
            <a:spLocks noGrp="1" noChangeArrowheads="1"/>
          </p:cNvSpPr>
          <p:nvPr>
            <p:ph type="body" idx="1"/>
          </p:nvPr>
        </p:nvSpPr>
        <p:spPr>
          <a:xfrm>
            <a:off x="179512" y="1412875"/>
            <a:ext cx="8712968" cy="5112469"/>
          </a:xfrm>
          <a:noFill/>
        </p:spPr>
        <p:txBody>
          <a:bodyPr>
            <a:normAutofit lnSpcReduction="10000"/>
          </a:bodyPr>
          <a:lstStyle/>
          <a:p>
            <a:pPr algn="just" eaLnBrk="1" hangingPunct="1">
              <a:buFont typeface="Wingdings" pitchFamily="2" charset="2"/>
              <a:buNone/>
            </a:pPr>
            <a:r>
              <a:rPr lang="el-GR" altLang="el-GR" sz="2600" dirty="0" smtClean="0"/>
              <a:t> 	</a:t>
            </a:r>
            <a:r>
              <a:rPr lang="el-GR" altLang="el-GR" sz="2800" dirty="0" smtClean="0"/>
              <a:t>«Η </a:t>
            </a:r>
            <a:r>
              <a:rPr lang="el-GR" altLang="el-GR" sz="2800" b="1" dirty="0" smtClean="0"/>
              <a:t>κατάθεση</a:t>
            </a:r>
            <a:r>
              <a:rPr lang="el-GR" altLang="el-GR" sz="2800" dirty="0" smtClean="0"/>
              <a:t> χρημάτων ή άλλων αντικαταστατών πραγμάτων, </a:t>
            </a:r>
            <a:r>
              <a:rPr lang="el-GR" altLang="el-GR" sz="2800" b="1" dirty="0" smtClean="0"/>
              <a:t>σε περίπτωση αμφιβολίας</a:t>
            </a:r>
            <a:r>
              <a:rPr lang="el-GR" altLang="el-GR" sz="2800" dirty="0" smtClean="0"/>
              <a:t> λογίζεται ως </a:t>
            </a:r>
            <a:r>
              <a:rPr lang="el-GR" altLang="el-GR" sz="2800" b="1" dirty="0" smtClean="0"/>
              <a:t>δάνειο</a:t>
            </a:r>
            <a:r>
              <a:rPr lang="el-GR" altLang="el-GR" sz="2800" dirty="0" smtClean="0"/>
              <a:t>, αν ο θεματοφύλακας έχει την εξουσία να τα χρησιμοποιεί. Σχετικά όμως με το χρόνο και τον τόπο της απόδοσης ισχύουν, σε περίπτωση αμφιβολίας, οι διατάξεις για την παρακαταθήκη.</a:t>
            </a:r>
          </a:p>
          <a:p>
            <a:pPr algn="just" eaLnBrk="1" hangingPunct="1">
              <a:lnSpc>
                <a:spcPct val="115000"/>
              </a:lnSpc>
              <a:buFont typeface="Wingdings" pitchFamily="2" charset="2"/>
              <a:buNone/>
            </a:pPr>
            <a:r>
              <a:rPr lang="el-GR" altLang="el-GR" sz="2800" dirty="0" smtClean="0"/>
              <a:t>	Ο </a:t>
            </a:r>
            <a:r>
              <a:rPr lang="el-GR" altLang="el-GR" sz="2800" b="1" dirty="0" smtClean="0"/>
              <a:t>θεματοφύλακας</a:t>
            </a:r>
            <a:r>
              <a:rPr lang="el-GR" altLang="el-GR" sz="2800" dirty="0" smtClean="0"/>
              <a:t> χρεογράφων </a:t>
            </a:r>
            <a:r>
              <a:rPr lang="el-GR" altLang="el-GR" sz="2800" b="1" dirty="0" smtClean="0"/>
              <a:t>δεν έχει εξουσία</a:t>
            </a:r>
            <a:r>
              <a:rPr lang="el-GR" altLang="el-GR" sz="2800" dirty="0" smtClean="0"/>
              <a:t> να τα διαθέτει, </a:t>
            </a:r>
            <a:r>
              <a:rPr lang="el-GR" altLang="el-GR" sz="2800" b="1" dirty="0" smtClean="0"/>
              <a:t>αν</a:t>
            </a:r>
            <a:r>
              <a:rPr lang="el-GR" altLang="el-GR" sz="2800" dirty="0" smtClean="0"/>
              <a:t> αυτή </a:t>
            </a:r>
            <a:r>
              <a:rPr lang="el-GR" altLang="el-GR" sz="2800" b="1" dirty="0" smtClean="0"/>
              <a:t>δεν του δόθηκε</a:t>
            </a:r>
            <a:r>
              <a:rPr lang="el-GR" altLang="el-GR" sz="2800" dirty="0" smtClean="0"/>
              <a:t> με έγγραφο και ρητά».</a:t>
            </a:r>
          </a:p>
          <a:p>
            <a:pPr eaLnBrk="1" hangingPunct="1">
              <a:spcBef>
                <a:spcPct val="70000"/>
              </a:spcBef>
              <a:buFont typeface="Wingdings" pitchFamily="2" charset="2"/>
              <a:buNone/>
            </a:pPr>
            <a:endParaRPr lang="el-GR" altLang="el-GR" sz="2100" dirty="0" smtClean="0"/>
          </a:p>
          <a:p>
            <a:pPr eaLnBrk="1" hangingPunct="1">
              <a:spcBef>
                <a:spcPct val="70000"/>
              </a:spcBef>
              <a:buFont typeface="Wingdings" pitchFamily="2" charset="2"/>
              <a:buNone/>
            </a:pPr>
            <a:r>
              <a:rPr lang="el-GR" altLang="el-GR" sz="2100" dirty="0" smtClean="0"/>
              <a:t>Άρθρο 830 ΑΚ</a:t>
            </a:r>
          </a:p>
        </p:txBody>
      </p:sp>
    </p:spTree>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pPr eaLnBrk="1" hangingPunct="1"/>
            <a:r>
              <a:rPr lang="el-GR" altLang="el-GR" b="1" dirty="0" smtClean="0">
                <a:solidFill>
                  <a:srgbClr val="C00000"/>
                </a:solidFill>
              </a:rPr>
              <a:t>Καταθέσεις - Νομική άποψη [8]</a:t>
            </a:r>
          </a:p>
        </p:txBody>
      </p:sp>
      <p:sp>
        <p:nvSpPr>
          <p:cNvPr id="29699" name="Rectangle 3"/>
          <p:cNvSpPr>
            <a:spLocks noGrp="1" noChangeArrowheads="1"/>
          </p:cNvSpPr>
          <p:nvPr>
            <p:ph type="body" idx="1"/>
          </p:nvPr>
        </p:nvSpPr>
        <p:spPr>
          <a:xfrm>
            <a:off x="457200" y="1412875"/>
            <a:ext cx="8229600" cy="4530725"/>
          </a:xfrm>
          <a:noFill/>
        </p:spPr>
        <p:txBody>
          <a:bodyPr>
            <a:normAutofit lnSpcReduction="10000"/>
          </a:bodyPr>
          <a:lstStyle/>
          <a:p>
            <a:pPr eaLnBrk="1" hangingPunct="1">
              <a:buFont typeface="Wingdings" pitchFamily="2" charset="2"/>
              <a:buNone/>
            </a:pPr>
            <a:endParaRPr lang="el-GR" altLang="el-GR" dirty="0" smtClean="0"/>
          </a:p>
          <a:p>
            <a:pPr algn="just" eaLnBrk="1" hangingPunct="1"/>
            <a:r>
              <a:rPr lang="el-GR" altLang="el-GR" dirty="0" smtClean="0"/>
              <a:t>Η κατάθεση - δάνειο φαίνεται ότι προήλθε από την κατάθεση - παρακαταθήκη.</a:t>
            </a:r>
          </a:p>
          <a:p>
            <a:pPr algn="just" eaLnBrk="1" hangingPunct="1"/>
            <a:r>
              <a:rPr lang="el-GR" altLang="el-GR" dirty="0" smtClean="0"/>
              <a:t>Στην προσπάθεια εξασφάλισης πραγμάτων της ιδίας ποιότητας, συνδέεται η απόδοση από τον θεματοφύλακα-τραπεζίτη τόκων στους καταθέτες, που τους προστατεύει από την απώλεια αγοραστικής δύναμης του χρήματος, λόγω πληθωρισμού.</a:t>
            </a:r>
          </a:p>
        </p:txBody>
      </p:sp>
    </p:spTree>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pPr eaLnBrk="1" hangingPunct="1"/>
            <a:r>
              <a:rPr lang="el-GR" altLang="el-GR" b="1" dirty="0" smtClean="0">
                <a:solidFill>
                  <a:srgbClr val="C00000"/>
                </a:solidFill>
              </a:rPr>
              <a:t>Καταθέσεις - Νομική άποψη [9]</a:t>
            </a:r>
          </a:p>
        </p:txBody>
      </p:sp>
      <p:sp>
        <p:nvSpPr>
          <p:cNvPr id="30723" name="Rectangle 3"/>
          <p:cNvSpPr>
            <a:spLocks noGrp="1" noChangeArrowheads="1"/>
          </p:cNvSpPr>
          <p:nvPr>
            <p:ph type="body" idx="1"/>
          </p:nvPr>
        </p:nvSpPr>
        <p:spPr>
          <a:xfrm>
            <a:off x="457200" y="1412875"/>
            <a:ext cx="8229600" cy="4530725"/>
          </a:xfrm>
          <a:noFill/>
        </p:spPr>
        <p:txBody>
          <a:bodyPr/>
          <a:lstStyle/>
          <a:p>
            <a:pPr algn="just" eaLnBrk="1" hangingPunct="1">
              <a:lnSpc>
                <a:spcPct val="150000"/>
              </a:lnSpc>
              <a:buFont typeface="Wingdings" pitchFamily="2" charset="2"/>
              <a:buNone/>
            </a:pPr>
            <a:r>
              <a:rPr lang="el-GR" altLang="el-GR" dirty="0" smtClean="0"/>
              <a:t>	Από απόψεως νομικού χαρακτηρισμού, </a:t>
            </a:r>
            <a:br>
              <a:rPr lang="el-GR" altLang="el-GR" dirty="0" smtClean="0"/>
            </a:br>
            <a:r>
              <a:rPr lang="el-GR" altLang="el-GR" dirty="0" smtClean="0"/>
              <a:t>η σύμβαση τραπεζικής κατάθεσης συνιστά, σύμφωνα με την κρατούσα γνώμη και την πάγια νομολογία, μορφή ανώμαλης παρακαταθήκης, όπου εφαρμόζονται οι διατάξεις για το δάνειο.</a:t>
            </a:r>
          </a:p>
          <a:p>
            <a:pPr eaLnBrk="1" hangingPunct="1">
              <a:lnSpc>
                <a:spcPct val="150000"/>
              </a:lnSpc>
              <a:spcBef>
                <a:spcPct val="150000"/>
              </a:spcBef>
              <a:buFont typeface="Wingdings" pitchFamily="2" charset="2"/>
              <a:buNone/>
            </a:pPr>
            <a:endParaRPr lang="el-GR" altLang="el-GR" sz="2100" dirty="0" smtClean="0"/>
          </a:p>
        </p:txBody>
      </p:sp>
    </p:spTree>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pPr eaLnBrk="1" hangingPunct="1"/>
            <a:r>
              <a:rPr lang="el-GR" altLang="el-GR" b="1" dirty="0" smtClean="0">
                <a:solidFill>
                  <a:srgbClr val="C00000"/>
                </a:solidFill>
              </a:rPr>
              <a:t>Καταθέσεις - Νομική άποψη [10]</a:t>
            </a:r>
          </a:p>
        </p:txBody>
      </p:sp>
      <p:sp>
        <p:nvSpPr>
          <p:cNvPr id="31747" name="Rectangle 3"/>
          <p:cNvSpPr>
            <a:spLocks noGrp="1" noChangeArrowheads="1"/>
          </p:cNvSpPr>
          <p:nvPr>
            <p:ph type="body" idx="1"/>
          </p:nvPr>
        </p:nvSpPr>
        <p:spPr>
          <a:xfrm>
            <a:off x="457200" y="1412875"/>
            <a:ext cx="8075613" cy="4896445"/>
          </a:xfrm>
          <a:noFill/>
        </p:spPr>
        <p:txBody>
          <a:bodyPr/>
          <a:lstStyle/>
          <a:p>
            <a:pPr marL="0" indent="0" algn="just" eaLnBrk="1" hangingPunct="1">
              <a:lnSpc>
                <a:spcPct val="150000"/>
              </a:lnSpc>
              <a:buFont typeface="Wingdings" pitchFamily="2" charset="2"/>
              <a:buNone/>
            </a:pPr>
            <a:r>
              <a:rPr lang="el-GR" altLang="el-GR" dirty="0" smtClean="0"/>
              <a:t>Σύμφωνα με τη </a:t>
            </a:r>
            <a:r>
              <a:rPr lang="el-GR" altLang="el-GR" b="1" dirty="0" smtClean="0"/>
              <a:t>Δεύτερη Τραπεζική Οδηγία μόνο τα πιστωτικά ιδρύματα</a:t>
            </a:r>
            <a:r>
              <a:rPr lang="el-GR" altLang="el-GR" dirty="0" smtClean="0"/>
              <a:t>, δηλαδή </a:t>
            </a:r>
            <a:r>
              <a:rPr lang="el-GR" altLang="el-GR" b="1" dirty="0" smtClean="0"/>
              <a:t>οι τράπεζες</a:t>
            </a:r>
            <a:r>
              <a:rPr lang="el-GR" altLang="el-GR" dirty="0" smtClean="0"/>
              <a:t>, μπορούν να </a:t>
            </a:r>
            <a:r>
              <a:rPr lang="el-GR" altLang="el-GR" b="1" dirty="0" smtClean="0"/>
              <a:t>δέχονται κατ’ επάγγελμα καταθέσεις</a:t>
            </a:r>
            <a:r>
              <a:rPr lang="el-GR" altLang="el-GR" dirty="0" smtClean="0"/>
              <a:t> από το κοινό.</a:t>
            </a:r>
          </a:p>
        </p:txBody>
      </p:sp>
    </p:spTree>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850106"/>
          </a:xfrm>
          <a:noFill/>
        </p:spPr>
        <p:txBody>
          <a:bodyPr/>
          <a:lstStyle/>
          <a:p>
            <a:pPr eaLnBrk="1" hangingPunct="1"/>
            <a:r>
              <a:rPr lang="el-GR" altLang="el-GR" b="1" dirty="0" smtClean="0">
                <a:solidFill>
                  <a:srgbClr val="0000FF"/>
                </a:solidFill>
              </a:rPr>
              <a:t>Είδη καταθέσεων</a:t>
            </a:r>
          </a:p>
        </p:txBody>
      </p:sp>
      <p:sp>
        <p:nvSpPr>
          <p:cNvPr id="32771" name="Rectangle 3"/>
          <p:cNvSpPr>
            <a:spLocks noGrp="1" noChangeArrowheads="1"/>
          </p:cNvSpPr>
          <p:nvPr>
            <p:ph type="body" idx="1"/>
          </p:nvPr>
        </p:nvSpPr>
        <p:spPr>
          <a:xfrm>
            <a:off x="457200" y="1412875"/>
            <a:ext cx="8229600" cy="4530725"/>
          </a:xfrm>
          <a:noFill/>
        </p:spPr>
        <p:txBody>
          <a:bodyPr/>
          <a:lstStyle/>
          <a:p>
            <a:pPr marL="0" indent="0" eaLnBrk="1" hangingPunct="1">
              <a:buFont typeface="Wingdings" pitchFamily="2" charset="2"/>
              <a:buNone/>
              <a:tabLst>
                <a:tab pos="441325" algn="l"/>
              </a:tabLst>
            </a:pPr>
            <a:r>
              <a:rPr lang="el-GR" altLang="el-GR" dirty="0" smtClean="0"/>
              <a:t>Ανάλογα με τη χρονική διάρκεια, οι καταθέσεις διακρίνονται σε τρεις βασικές κατηγορίες:</a:t>
            </a:r>
          </a:p>
          <a:p>
            <a:pPr marL="0" indent="0" eaLnBrk="1" hangingPunct="1">
              <a:lnSpc>
                <a:spcPct val="190000"/>
              </a:lnSpc>
              <a:tabLst>
                <a:tab pos="441325" algn="l"/>
              </a:tabLst>
            </a:pPr>
            <a:r>
              <a:rPr lang="el-GR" altLang="el-GR" dirty="0" smtClean="0"/>
              <a:t>	Καταθέσεις όψεως</a:t>
            </a:r>
          </a:p>
          <a:p>
            <a:pPr marL="0" indent="0" eaLnBrk="1" hangingPunct="1">
              <a:lnSpc>
                <a:spcPct val="150000"/>
              </a:lnSpc>
              <a:tabLst>
                <a:tab pos="441325" algn="l"/>
              </a:tabLst>
            </a:pPr>
            <a:r>
              <a:rPr lang="el-GR" altLang="el-GR" dirty="0" smtClean="0"/>
              <a:t>	Καταθέσεις ταμιευτηρίου</a:t>
            </a:r>
          </a:p>
          <a:p>
            <a:pPr marL="0" indent="0" eaLnBrk="1" hangingPunct="1">
              <a:lnSpc>
                <a:spcPct val="150000"/>
              </a:lnSpc>
              <a:tabLst>
                <a:tab pos="441325" algn="l"/>
              </a:tabLst>
            </a:pPr>
            <a:r>
              <a:rPr lang="el-GR" altLang="el-GR" dirty="0" smtClean="0"/>
              <a:t>	Καταθέσεις προθεσμίας</a:t>
            </a:r>
          </a:p>
        </p:txBody>
      </p:sp>
    </p:spTree>
  </p:cSld>
  <p:clrMapOvr>
    <a:masterClrMapping/>
  </p:clrMapOvr>
  <p:transition spd="med">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a:lstStyle/>
          <a:p>
            <a:pPr eaLnBrk="1" hangingPunct="1"/>
            <a:r>
              <a:rPr lang="el-GR" altLang="el-GR" b="1" dirty="0" smtClean="0">
                <a:solidFill>
                  <a:srgbClr val="0070C0"/>
                </a:solidFill>
              </a:rPr>
              <a:t>Καταθέσεις όψεως [1]</a:t>
            </a:r>
          </a:p>
        </p:txBody>
      </p:sp>
      <p:sp>
        <p:nvSpPr>
          <p:cNvPr id="33795" name="Rectangle 3"/>
          <p:cNvSpPr>
            <a:spLocks noGrp="1" noChangeArrowheads="1"/>
          </p:cNvSpPr>
          <p:nvPr>
            <p:ph type="body" idx="1"/>
          </p:nvPr>
        </p:nvSpPr>
        <p:spPr>
          <a:xfrm>
            <a:off x="455613" y="1412875"/>
            <a:ext cx="8439150" cy="4852988"/>
          </a:xfrm>
          <a:noFill/>
        </p:spPr>
        <p:txBody>
          <a:bodyPr>
            <a:normAutofit lnSpcReduction="10000"/>
          </a:bodyPr>
          <a:lstStyle/>
          <a:p>
            <a:pPr algn="just" eaLnBrk="1" hangingPunct="1">
              <a:tabLst>
                <a:tab pos="1965325" algn="l"/>
              </a:tabLst>
            </a:pPr>
            <a:r>
              <a:rPr lang="el-GR" altLang="el-GR" sz="2800" dirty="0" smtClean="0"/>
              <a:t>Αναλαμβάνονται οποτεδήποτε, ανάλογα με την επιθυμία του καταθέτη</a:t>
            </a:r>
          </a:p>
          <a:p>
            <a:pPr algn="just" eaLnBrk="1" hangingPunct="1">
              <a:tabLst>
                <a:tab pos="1965325" algn="l"/>
              </a:tabLst>
            </a:pPr>
            <a:r>
              <a:rPr lang="el-GR" altLang="el-GR" sz="2800" dirty="0" smtClean="0"/>
              <a:t>Οι αναλήψεις μπορεί να γίνουν και με επιταγές</a:t>
            </a:r>
          </a:p>
          <a:p>
            <a:pPr algn="just" eaLnBrk="1" hangingPunct="1">
              <a:tabLst>
                <a:tab pos="1965325" algn="l"/>
              </a:tabLst>
            </a:pPr>
            <a:r>
              <a:rPr lang="el-GR" altLang="el-GR" sz="2800" dirty="0" smtClean="0"/>
              <a:t>Χρησιμοποιούνται κυρίως από τις επιχειρήσεις, οι οποίες με τον τρόπο αυτό πραγματοποιούν τις πάσης φύσεως πληρωμές τους, αποφεύγοντας να διατηρούν ταμείο που αποτελεί κίνδυνο για κλοπές, υπεξαιρέσεις κ.λπ. </a:t>
            </a:r>
          </a:p>
          <a:p>
            <a:pPr algn="just" eaLnBrk="1" hangingPunct="1">
              <a:tabLst>
                <a:tab pos="1965325" algn="l"/>
              </a:tabLst>
            </a:pPr>
            <a:r>
              <a:rPr lang="el-GR" altLang="el-GR" sz="2800" dirty="0" smtClean="0"/>
              <a:t>Παράλληλα, επιταγές που λαμβάνουν από τους πελάτες τους τις καταθέτουν σε πίστωση του λογαριασμού των </a:t>
            </a:r>
          </a:p>
        </p:txBody>
      </p:sp>
    </p:spTree>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normAutofit/>
          </a:bodyPr>
          <a:lstStyle/>
          <a:p>
            <a:pPr eaLnBrk="1" hangingPunct="1"/>
            <a:r>
              <a:rPr lang="el-GR" altLang="el-GR" sz="4000" b="1" dirty="0" smtClean="0">
                <a:solidFill>
                  <a:srgbClr val="0070C0"/>
                </a:solidFill>
              </a:rPr>
              <a:t>Καταθέσεις όψεως [2]</a:t>
            </a:r>
          </a:p>
        </p:txBody>
      </p:sp>
      <p:sp>
        <p:nvSpPr>
          <p:cNvPr id="34819" name="Rectangle 3"/>
          <p:cNvSpPr>
            <a:spLocks noGrp="1" noChangeArrowheads="1"/>
          </p:cNvSpPr>
          <p:nvPr>
            <p:ph type="body" idx="1"/>
          </p:nvPr>
        </p:nvSpPr>
        <p:spPr>
          <a:xfrm>
            <a:off x="251520" y="1412875"/>
            <a:ext cx="8497193" cy="4752975"/>
          </a:xfrm>
          <a:noFill/>
        </p:spPr>
        <p:txBody>
          <a:bodyPr/>
          <a:lstStyle/>
          <a:p>
            <a:pPr marL="274638" indent="-274638" algn="just" eaLnBrk="1" hangingPunct="1">
              <a:lnSpc>
                <a:spcPct val="110000"/>
              </a:lnSpc>
              <a:spcBef>
                <a:spcPct val="40000"/>
              </a:spcBef>
              <a:buFont typeface="Wingdings" pitchFamily="2" charset="2"/>
              <a:buNone/>
            </a:pPr>
            <a:r>
              <a:rPr lang="el-GR" altLang="el-GR" sz="2400" b="1" dirty="0" smtClean="0"/>
              <a:t>	</a:t>
            </a:r>
            <a:r>
              <a:rPr lang="el-GR" altLang="el-GR" sz="2800" dirty="0" smtClean="0"/>
              <a:t>Υπάρχει δυνατότητα μετατροπής ενός λογαριασμού όψεως σε </a:t>
            </a:r>
            <a:r>
              <a:rPr lang="el-GR" altLang="el-GR" sz="2800" b="1" dirty="0" smtClean="0"/>
              <a:t>χρεωστικό (overdraft facility) </a:t>
            </a:r>
            <a:r>
              <a:rPr lang="el-GR" altLang="el-GR" sz="2800" dirty="0" smtClean="0"/>
              <a:t>γεγονός που οπλίζει το λογαριασμό με πολλά πλεονεκτήματα και παρέχει μεγάλη ευελιξία στους κατόχους του.</a:t>
            </a:r>
          </a:p>
          <a:p>
            <a:pPr marL="274638" indent="-274638" algn="just" eaLnBrk="1" hangingPunct="1">
              <a:lnSpc>
                <a:spcPct val="110000"/>
              </a:lnSpc>
              <a:spcBef>
                <a:spcPct val="40000"/>
              </a:spcBef>
              <a:buFont typeface="Wingdings" pitchFamily="2" charset="2"/>
              <a:buNone/>
            </a:pPr>
            <a:r>
              <a:rPr lang="el-GR" altLang="el-GR" sz="2800" dirty="0" smtClean="0"/>
              <a:t>	Οι καταθέσεις όψεως ήσαν αρχικά άτοκες, ένα μεγάλο μέρος όμως έγινε έντοκο στα πλαίσια του ανταγωνισμού.</a:t>
            </a:r>
          </a:p>
          <a:p>
            <a:pPr marL="274638" indent="-274638" algn="just" eaLnBrk="1" hangingPunct="1">
              <a:lnSpc>
                <a:spcPct val="110000"/>
              </a:lnSpc>
              <a:spcBef>
                <a:spcPct val="40000"/>
              </a:spcBef>
              <a:buFont typeface="Wingdings" pitchFamily="2" charset="2"/>
              <a:buNone/>
            </a:pPr>
            <a:r>
              <a:rPr lang="el-GR" altLang="el-GR" sz="2800" dirty="0" smtClean="0"/>
              <a:t>	Το επιτόκιο που συμφωνείται αποτελεί αντικείμενο διαπραγμάτευσης μεταξύ καταθέτη και τράπεζας.</a:t>
            </a:r>
          </a:p>
        </p:txBody>
      </p:sp>
    </p:spTree>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42" name="Rectangle 2"/>
          <p:cNvSpPr>
            <a:spLocks noGrp="1" noChangeArrowheads="1"/>
          </p:cNvSpPr>
          <p:nvPr>
            <p:ph type="title"/>
          </p:nvPr>
        </p:nvSpPr>
        <p:spPr>
          <a:noFill/>
        </p:spPr>
        <p:txBody>
          <a:bodyPr/>
          <a:lstStyle/>
          <a:p>
            <a:pPr eaLnBrk="1" hangingPunct="1"/>
            <a:r>
              <a:rPr lang="el-GR" altLang="el-GR" b="1" dirty="0" smtClean="0">
                <a:solidFill>
                  <a:srgbClr val="0000FF"/>
                </a:solidFill>
              </a:rPr>
              <a:t>Καταθέσεις ταμιευτηρίου</a:t>
            </a:r>
          </a:p>
        </p:txBody>
      </p:sp>
      <p:sp>
        <p:nvSpPr>
          <p:cNvPr id="1751043" name="Rectangle 3"/>
          <p:cNvSpPr>
            <a:spLocks noGrp="1" noChangeArrowheads="1"/>
          </p:cNvSpPr>
          <p:nvPr>
            <p:ph type="body" idx="1"/>
          </p:nvPr>
        </p:nvSpPr>
        <p:spPr>
          <a:xfrm>
            <a:off x="457200" y="1412875"/>
            <a:ext cx="8229600" cy="4176713"/>
          </a:xfrm>
          <a:noFill/>
        </p:spPr>
        <p:txBody>
          <a:bodyPr/>
          <a:lstStyle/>
          <a:p>
            <a:pPr eaLnBrk="1" hangingPunct="1">
              <a:buFont typeface="Wingdings" pitchFamily="2" charset="2"/>
              <a:buNone/>
            </a:pPr>
            <a:r>
              <a:rPr lang="el-GR" altLang="el-GR" b="1" dirty="0" smtClean="0"/>
              <a:t>	Αποτελούν </a:t>
            </a:r>
            <a:r>
              <a:rPr lang="el-GR" altLang="el-GR" dirty="0" smtClean="0"/>
              <a:t>τον κορμό της καταθετικής βάσης.</a:t>
            </a:r>
          </a:p>
          <a:p>
            <a:pPr eaLnBrk="1" hangingPunct="1">
              <a:lnSpc>
                <a:spcPct val="120000"/>
              </a:lnSpc>
              <a:spcBef>
                <a:spcPct val="50000"/>
              </a:spcBef>
              <a:buFont typeface="Wingdings" pitchFamily="2" charset="2"/>
              <a:buNone/>
            </a:pPr>
            <a:r>
              <a:rPr lang="el-GR" altLang="el-GR" dirty="0" smtClean="0"/>
              <a:t>	</a:t>
            </a:r>
            <a:r>
              <a:rPr lang="el-GR" altLang="el-GR" b="1" dirty="0" smtClean="0"/>
              <a:t>Έχουν </a:t>
            </a:r>
            <a:r>
              <a:rPr lang="el-GR" altLang="el-GR" dirty="0" smtClean="0"/>
              <a:t>έντονο αποταμιευτικό χαρακτήρα.</a:t>
            </a:r>
          </a:p>
          <a:p>
            <a:pPr eaLnBrk="1" hangingPunct="1">
              <a:lnSpc>
                <a:spcPct val="120000"/>
              </a:lnSpc>
              <a:spcBef>
                <a:spcPct val="50000"/>
              </a:spcBef>
              <a:buFont typeface="Wingdings" pitchFamily="2" charset="2"/>
              <a:buNone/>
            </a:pPr>
            <a:r>
              <a:rPr lang="el-GR" altLang="el-GR" dirty="0" smtClean="0"/>
              <a:t>	</a:t>
            </a:r>
            <a:r>
              <a:rPr lang="el-GR" altLang="el-GR" b="1" dirty="0" smtClean="0"/>
              <a:t>Προτιμούνται</a:t>
            </a:r>
            <a:r>
              <a:rPr lang="el-GR" altLang="el-GR" dirty="0" smtClean="0"/>
              <a:t> από τις ευρείες, κυρίως, λαϊκές μάζες (φυσικά πρόσωπα).</a:t>
            </a:r>
          </a:p>
          <a:p>
            <a:pPr eaLnBrk="1" hangingPunct="1">
              <a:lnSpc>
                <a:spcPct val="120000"/>
              </a:lnSpc>
              <a:spcBef>
                <a:spcPct val="50000"/>
              </a:spcBef>
              <a:buFont typeface="Wingdings" pitchFamily="2" charset="2"/>
              <a:buNone/>
            </a:pPr>
            <a:r>
              <a:rPr lang="el-GR" altLang="el-GR" dirty="0" smtClean="0"/>
              <a:t>	</a:t>
            </a:r>
            <a:r>
              <a:rPr lang="el-GR" altLang="el-GR" b="1" dirty="0" smtClean="0"/>
              <a:t>Αναλαμβάνονται</a:t>
            </a:r>
            <a:r>
              <a:rPr lang="el-GR" altLang="el-GR" dirty="0" smtClean="0"/>
              <a:t> οποτεδήποτε.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51042"/>
                                        </p:tgtEl>
                                        <p:attrNameLst>
                                          <p:attrName>style.visibility</p:attrName>
                                        </p:attrNameLst>
                                      </p:cBhvr>
                                      <p:to>
                                        <p:strVal val="visible"/>
                                      </p:to>
                                    </p:set>
                                    <p:animEffect transition="in" filter="fade">
                                      <p:cBhvr>
                                        <p:cTn id="7" dur="2000"/>
                                        <p:tgtEl>
                                          <p:spTgt spid="17510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51043"/>
                                        </p:tgtEl>
                                        <p:attrNameLst>
                                          <p:attrName>style.visibility</p:attrName>
                                        </p:attrNameLst>
                                      </p:cBhvr>
                                      <p:to>
                                        <p:strVal val="visible"/>
                                      </p:to>
                                    </p:set>
                                    <p:animEffect transition="in" filter="fade">
                                      <p:cBhvr>
                                        <p:cTn id="10" dur="2000"/>
                                        <p:tgtEl>
                                          <p:spTgt spid="1751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42" grpId="0"/>
      <p:bldP spid="1751043"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13390</Words>
  <Application>Microsoft Office PowerPoint</Application>
  <PresentationFormat>Προβολή στην οθόνη (4:3)</PresentationFormat>
  <Paragraphs>3719</Paragraphs>
  <Slides>342</Slides>
  <Notes>37</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342</vt:i4>
      </vt:variant>
    </vt:vector>
  </HeadingPairs>
  <TitlesOfParts>
    <vt:vector size="346" baseType="lpstr">
      <vt:lpstr>Θέμα του Office</vt:lpstr>
      <vt:lpstr>Document</vt:lpstr>
      <vt:lpstr>Equation</vt:lpstr>
      <vt:lpstr>Εξίσωση</vt:lpstr>
      <vt:lpstr>ΤΡΑΠΕΖΙΚΗ ΛΟΓΙΣΤΙΚΗ</vt:lpstr>
      <vt:lpstr>Ορισμός τραπεζικής επιχείρησης </vt:lpstr>
      <vt:lpstr>Διαφάνεια 3</vt:lpstr>
      <vt:lpstr>Διαφάνεια 4</vt:lpstr>
      <vt:lpstr>Διαφάνεια 5</vt:lpstr>
      <vt:lpstr>Διαφάνεια 6</vt:lpstr>
      <vt:lpstr>Διαφάνεια 7</vt:lpstr>
      <vt:lpstr>ΛΟΓΙΣΤΙΚΗ ΙΣΟΤΗΤΑ ΕΓΓΡΑΦΩΝ</vt:lpstr>
      <vt:lpstr>Οι 5 βασικές εξισώσεις της λογιστικής</vt:lpstr>
      <vt:lpstr>Εξίσωση ισολογισμού (χρηματοοικονομική κατάσταση ισολογισμού)</vt:lpstr>
      <vt:lpstr>Εξίσωση κερδών (εσόδων-εξόδων),αποθήκης (χρηματοοικονομική κατάσταση αποτελεσμάτων)</vt:lpstr>
      <vt:lpstr>Εξίσωση κόστους πωληθέντων και αποθήκης για εμπορικές επιχειρήσεις</vt:lpstr>
      <vt:lpstr>Εξίσωση μερισμάτων (χρηματοοικονομική κατάσταση διάθεσης αποτελεσμάτων)</vt:lpstr>
      <vt:lpstr>Εξίσωση ιδίων κεφαλαίων (χρηματοοικονομική κατάσταση ιδίων κεφαλαίων ευρωπαϊκής ένωσης)</vt:lpstr>
      <vt:lpstr>Διαίρεση της Λογιστικής</vt:lpstr>
      <vt:lpstr>Διάκριση των τραπεζών</vt:lpstr>
      <vt:lpstr>Σημασία των χρηματοοικονομικών μέσων</vt:lpstr>
      <vt:lpstr>Κατάταξη των στοιχείων του ενεργητικού</vt:lpstr>
      <vt:lpstr>Κατάταξη των στοιχείων του παθητικού</vt:lpstr>
      <vt:lpstr>Χρηματοοικονομικό μέσο</vt:lpstr>
      <vt:lpstr>Ομοιότητες και διαφορές χρηματοοικονομικών μέσων</vt:lpstr>
      <vt:lpstr>Τα χρηματοοικονομικά μέσα και τα σχετικά με αυτά θέματα μελέτης και έρευνας</vt:lpstr>
      <vt:lpstr>Διαφάνεια 23</vt:lpstr>
      <vt:lpstr>ΛΕΙΤΟΥΡΓΙΕΣ ΧΡΗΜΑΤΟΠΙΣΤΩΤΙΚΩΝ ΙΔΡΥΜΑΤΩΝ (Χ.Ι.)</vt:lpstr>
      <vt:lpstr>ΔΙΑΜΕΣΟΛΑΒΗΣΗ</vt:lpstr>
      <vt:lpstr>Το κύκλωμα χρηματοδότησης των ελλειμματικών μονάδων με την παρεμβολή των τραπεζών</vt:lpstr>
      <vt:lpstr>ΠΛΕΟΝΕΚΤΗΜΑΤΑ ΔΙΑΜΕΣΟΛΑΒΗΣΗΣ</vt:lpstr>
      <vt:lpstr> ΠΛΕΟΝΕΚΤΗΜΑΤΑ ΑΠΟΔΙΑΜΕΣΟΛΑΒΗΣΗΣ</vt:lpstr>
      <vt:lpstr>ΔΙΑΜΕΣΟΛΑΒΗΤΕΣ</vt:lpstr>
      <vt:lpstr>Ο Ρόλος των Χρηματοοικονομικών Ιδρυμάτων</vt:lpstr>
      <vt:lpstr>ΣΤΟΧΟΙ ΤΡΑΠΕΖΩΝ (1)</vt:lpstr>
      <vt:lpstr>ΣΤΟΧΟΙ ΤΡΑΠΕΖΩΝ (2)</vt:lpstr>
      <vt:lpstr>Τρόποι Επίτευξης Στόχων των Τραπεζών (1)</vt:lpstr>
      <vt:lpstr>Τρόποι Επίτευξης Στόχων των Τραπεζών (2)</vt:lpstr>
      <vt:lpstr>Τρόποι Επίτευξης Στόχων των Τραπεζών (3)</vt:lpstr>
      <vt:lpstr>Βασικές εργασίες Τραπεζικών Επιχειρήσεων [1]</vt:lpstr>
      <vt:lpstr>Βασικές εργασίες Τραπεζικών Επιχειρήσεων [1]</vt:lpstr>
      <vt:lpstr>Δομή και διάρθρωση του (ΚΛΣΤ )</vt:lpstr>
      <vt:lpstr>ΚΛΑΔΙΚΟ ΣΧΕΔΙΟ ΛΟΓΑΡΙΑΣΜΩΝ ΤΡΑΠΕΖΩΝ [1]</vt:lpstr>
      <vt:lpstr>ΚΛΑΔΙΚΟ ΣΧΕΔΙΟ ΛΟΓΑΡΙΑΣΜΩΝ ΤΡΑΠΕΖΩΝ [2]</vt:lpstr>
      <vt:lpstr>ΚΛΑΔΙΚΟ ΣΧΕΔΙΟ ΛΟΓΑΡΙΑΣΜΩΝ ΤΡΑΠΕΖΩΝ [3]</vt:lpstr>
      <vt:lpstr>Διαφορές μεταξύ του ΚΛΣΤ και ΕΓΛΣ [1]</vt:lpstr>
      <vt:lpstr>Διαφορές μεταξύ του ΚΛΣΤ και ΕΓΛΣ [2]</vt:lpstr>
      <vt:lpstr>Διαφορές μεταξύ του ΚΛΣΤ και ΕΓΛΣ [3]</vt:lpstr>
      <vt:lpstr>Διαφορές μεταξύ του ΚΛΣΤ και ΕΓΛΣ [4]</vt:lpstr>
      <vt:lpstr>Διαφάνεια 46</vt:lpstr>
      <vt:lpstr>ΧΟΡΗΓΗΣΕΙΣ</vt:lpstr>
      <vt:lpstr>ΧΡΕΟΓΡΑΦΑ [1]</vt:lpstr>
      <vt:lpstr>ΧΡΕΟΓΡΑΦΑ [2]</vt:lpstr>
      <vt:lpstr>ΠΑΡΑΓΩΓΑ ΚΑΙ HEDGING [1]</vt:lpstr>
      <vt:lpstr>ΠΑΡΑΓΩΓΑ ΚΑΙ HEDGING [2]</vt:lpstr>
      <vt:lpstr>ΠΑΡΑΓΩΓΑ ΚΑΙ HEDGING [3]</vt:lpstr>
      <vt:lpstr>ΠΑΡΑΓΩΓΑ ΚΑΙ HEDGING [4]</vt:lpstr>
      <vt:lpstr>ΑΝΑΒΑΛΛΟΜΕΝΟΙ ΦΟΡΟΙ</vt:lpstr>
      <vt:lpstr>ΥΠΟΧΡΕΩΣΕΙΣ ΓΙΑ ΣΥΝΤΑΞΙΟΔΟΤΙΚΕΣ ΕΙΣΦΟΡΕΣ</vt:lpstr>
      <vt:lpstr>ΥΠΕΡΑΞΙΑ ΑΠΟ ΕΞΑΓΟΡΕΣ &amp; ΣΥΓΧΩΝΕΥΣΕΙΣ [1]</vt:lpstr>
      <vt:lpstr>ΥΠΕΡΑΞΙΑ ΑΠΟ ΕΞΑΓΟΡΕΣ &amp; ΣΥΓΧΩΝΕΥΣΕΙΣ [2]</vt:lpstr>
      <vt:lpstr>Διαφάνεια 58</vt:lpstr>
      <vt:lpstr>ΙΣΟΛΟΓΙΣΜΟΣ  ΤΡΑΠΕΖΑΣ</vt:lpstr>
      <vt:lpstr>Στοιχεία Ενεργητικού Τράπεζας (1)</vt:lpstr>
      <vt:lpstr>Στοιχεία Ενεργητικού Τράπεζας (2)</vt:lpstr>
      <vt:lpstr>Στοιχεία Παθητικού Τράπεζας</vt:lpstr>
      <vt:lpstr>Βασική Λειτουργία μιας Τράπεζας (1)</vt:lpstr>
      <vt:lpstr>Βασική Λειτουργία μιας Τράπεζας (2)</vt:lpstr>
      <vt:lpstr>Βασική Λειτουργία μιας Τράπεζας (3)</vt:lpstr>
      <vt:lpstr>Αρχές Τραπεζικής Διοικητικής</vt:lpstr>
      <vt:lpstr>Ι. Διαχείριση Ρευστότητας και ο Ρόλος των Διαθεσίμων (1)</vt:lpstr>
      <vt:lpstr>Ι. Διαχείριση Ρευστότητας και ο Ρόλος των Διαθεσίμων (2)</vt:lpstr>
      <vt:lpstr>Ι. Διαχείριση Ρευστότητας και ο Ρόλος των Διαθεσίμων (3)</vt:lpstr>
      <vt:lpstr>Ι. Διαχείριση Ρευστότητας και ο Ρόλος των Διαθεσίμων (4)</vt:lpstr>
      <vt:lpstr>ΙΙ. Διαχείριση Ενεργητικού</vt:lpstr>
      <vt:lpstr>ΙΙΙ. Διαχείριση Παθητικού (1)</vt:lpstr>
      <vt:lpstr>ΙΙΙ. Διαχείριση Παθητικού (2)</vt:lpstr>
      <vt:lpstr>III. Διαχείριση Παθητικού (3)</vt:lpstr>
      <vt:lpstr>Διαφάνεια 75</vt:lpstr>
      <vt:lpstr>Καταθέσεις - Γενικά</vt:lpstr>
      <vt:lpstr>Τα προϊόντα των καταθέσεων</vt:lpstr>
      <vt:lpstr>Τα προϊόντα των καταθέσεων [2]</vt:lpstr>
      <vt:lpstr>Τα προϊόντα των καταθέσεων [3]</vt:lpstr>
      <vt:lpstr>Τα προϊόντα των καταθέσεων [4]</vt:lpstr>
      <vt:lpstr>Τα προϊόντα των καταθέσεων [5]</vt:lpstr>
      <vt:lpstr>Τα προϊόντα των καταθέσεων [6]</vt:lpstr>
      <vt:lpstr>Τα προϊόντα των καταθέσεων [7]</vt:lpstr>
      <vt:lpstr>Τα προϊόντα των καταθέσεων [8]</vt:lpstr>
      <vt:lpstr>Τα προϊόντα των καταθέσεων [9]</vt:lpstr>
      <vt:lpstr>Καταθέσεις - Νομική άποψη [1]</vt:lpstr>
      <vt:lpstr>Καταθέσεις - Νομική άποψη [2]</vt:lpstr>
      <vt:lpstr>Καταθέσεις - Νομική άποψη [3]</vt:lpstr>
      <vt:lpstr>Κατάθεση – Νομική Άποψη [4] Η παρακαταθήκη</vt:lpstr>
      <vt:lpstr>Καταθέσεις - Νομική άποψη [5] Η παρακαταθήκη</vt:lpstr>
      <vt:lpstr>Καταθέσεις - Νομική άποψη [6]</vt:lpstr>
      <vt:lpstr>Καταθέσεις - Νομική άποψη [7]  Ανώμαλη παρακαταθήκη</vt:lpstr>
      <vt:lpstr>Καταθέσεις - Νομική άποψη [8]</vt:lpstr>
      <vt:lpstr>Καταθέσεις - Νομική άποψη [9]</vt:lpstr>
      <vt:lpstr>Καταθέσεις - Νομική άποψη [10]</vt:lpstr>
      <vt:lpstr>Είδη καταθέσεων</vt:lpstr>
      <vt:lpstr>Καταθέσεις όψεως [1]</vt:lpstr>
      <vt:lpstr>Καταθέσεις όψεως [2]</vt:lpstr>
      <vt:lpstr>Καταθέσεις ταμιευτηρίου</vt:lpstr>
      <vt:lpstr>Καταθέσεις προθεσμίας</vt:lpstr>
      <vt:lpstr>ΧΟΡΗΓΗΣΕΙΣ</vt:lpstr>
      <vt:lpstr>Εισαγωγή στις χορηγήσεις</vt:lpstr>
      <vt:lpstr>Εισαγωγή στις χορηγήσεις</vt:lpstr>
      <vt:lpstr>Εισαγωγή στις χορηγήσεις</vt:lpstr>
      <vt:lpstr>Το κύκλωμα χρηματοδότησης των ελλειμματικών μονάδων με την παρεμβολή των τραπεζών</vt:lpstr>
      <vt:lpstr>Τα προϊόντα χορηγήσεων [1]</vt:lpstr>
      <vt:lpstr>Τα προϊόντα χορηγήσεων [2]</vt:lpstr>
      <vt:lpstr>Τα προϊόντα χορηγήσεων [3]</vt:lpstr>
      <vt:lpstr>Τα προϊόντα χορηγήσεων [4]</vt:lpstr>
      <vt:lpstr>Τα προϊόντα χορηγήσεων [5]</vt:lpstr>
      <vt:lpstr>Τα προϊόντα χορηγήσεων [6]</vt:lpstr>
      <vt:lpstr>Τα προϊόντα χορηγήσεων [7]</vt:lpstr>
      <vt:lpstr>Τα προϊόντα χορηγήσεων [8]</vt:lpstr>
      <vt:lpstr>Τα προϊόντα χορηγήσεων [9]</vt:lpstr>
      <vt:lpstr>Τα προϊόντα χορηγήσεων [10]</vt:lpstr>
      <vt:lpstr>Τα προϊόντα χορηγήσεων [11]</vt:lpstr>
      <vt:lpstr>Τα προϊόντα χορηγήσεων [12]</vt:lpstr>
      <vt:lpstr>Τα προϊόντα χορηγήσεων [13]</vt:lpstr>
      <vt:lpstr>Τα προϊόντα χορηγήσεων [14]</vt:lpstr>
      <vt:lpstr>Τα προϊόντα χορηγήσεων [15]</vt:lpstr>
      <vt:lpstr>Τα προϊόντα χορηγήσεων [16]</vt:lpstr>
      <vt:lpstr>Τα προϊόντα χορηγήσεων [17]</vt:lpstr>
      <vt:lpstr>Τα προϊόντα χορηγήσεων [18]</vt:lpstr>
      <vt:lpstr>Τα προϊόντα χορηγήσεων [19]</vt:lpstr>
      <vt:lpstr>Τα προϊόντα χορηγήσεων [19]</vt:lpstr>
      <vt:lpstr>Τα προϊόντα χορηγήσεων [20]</vt:lpstr>
      <vt:lpstr>Τα προϊόντα χορηγήσεων [20]</vt:lpstr>
      <vt:lpstr>Τα προϊόντα χορηγήσεων [21]</vt:lpstr>
      <vt:lpstr>Τα προϊόντα χορηγήσεων [22]</vt:lpstr>
      <vt:lpstr>Τα προϊόντα χορηγήσεων [23]</vt:lpstr>
      <vt:lpstr>Μορφές πίστωσης [1]</vt:lpstr>
      <vt:lpstr>Μορφές πίστωσης  [2] Παράδειγμα 1</vt:lpstr>
      <vt:lpstr>Μορφές πίστωσης [3] Παράδειγμα 2</vt:lpstr>
      <vt:lpstr>Μορφές πίστωσης [4] Παράδειγμα 3</vt:lpstr>
      <vt:lpstr>Μορφές πίστωσης [5]</vt:lpstr>
      <vt:lpstr>Μορφές πίστωσης [6]</vt:lpstr>
      <vt:lpstr>ΕΚΤΟΚΙΣΜΟΣ</vt:lpstr>
      <vt:lpstr>Εκτοκισμός λογαριασμών [1]</vt:lpstr>
      <vt:lpstr>Εκτοκισμός λογαριασμών [2]</vt:lpstr>
      <vt:lpstr>Εκτοκισμός λογαριασμών [3]</vt:lpstr>
      <vt:lpstr>Διαφάνεια 141</vt:lpstr>
      <vt:lpstr>Εκτοκισμός λογαριασμών [4]</vt:lpstr>
      <vt:lpstr>Διαφάνεια 143</vt:lpstr>
      <vt:lpstr>Εκτοκισμός λογαριασμών [5] </vt:lpstr>
      <vt:lpstr>Εκτοκισμός λογαριασμών [6]</vt:lpstr>
      <vt:lpstr>ΛΟΓΑΡΙΑΣΜΟΙ ΑΠΟΤΕΛΕΣΜΑΤΩΝ</vt:lpstr>
      <vt:lpstr>Λογαριασμοί Αποτελεσμάτων [1]</vt:lpstr>
      <vt:lpstr>Λογαριασμοί αποτελεσμάτων [2]</vt:lpstr>
      <vt:lpstr>Λογαριασμοί Αποτελεσμάτων [3]</vt:lpstr>
      <vt:lpstr>Λογαριασμοί Αποτελεσμάτων [4]</vt:lpstr>
      <vt:lpstr>Λογαριασμοί Αποτελεσμάτων [5]</vt:lpstr>
      <vt:lpstr>Λογαριασμοί Αποτελεσμάτων [6]</vt:lpstr>
      <vt:lpstr>Λογαριασμοί Αποτελεσμάτων [7]</vt:lpstr>
      <vt:lpstr>Λογαριασμοί Αποτελεσμάτων [8]</vt:lpstr>
      <vt:lpstr>Λογαριασμοί Αποτελεσμάτων [9]</vt:lpstr>
      <vt:lpstr>ΔΛΠ</vt:lpstr>
      <vt:lpstr>Τι είναι τα Λογιστικά Πρότυπα</vt:lpstr>
      <vt:lpstr>Διεθνή Λογιστικά Πρότυπα</vt:lpstr>
      <vt:lpstr>Τι είναι το IASB (πρώην IASC)</vt:lpstr>
      <vt:lpstr>Η Δομή του IASB</vt:lpstr>
      <vt:lpstr>Διεθνή Λογιστικά Πρότυπα (IAS) και Διεθνή Πρότυπα χρηματοοικονομικής πληροφόρησης (IFRS)</vt:lpstr>
      <vt:lpstr>Χρησιμοποιούμενη ορολογία</vt:lpstr>
      <vt:lpstr>Η ανάγκη για τυποποίηση της λογιστικής πληροφορίας</vt:lpstr>
      <vt:lpstr>Κατηγορίες λογιστικών προτύπων και φορείς λογιστικής τυποποίησης σε ολόκληρο τον κόσμο πριν τα IAS</vt:lpstr>
      <vt:lpstr>Φορείς λογιστικής τυποποίησης στην Ελλάδα μέχρι 31.12.2004</vt:lpstr>
      <vt:lpstr>Διαδικασία θεσμοθέτησης των προτύπων  σε κάθε χώρα</vt:lpstr>
      <vt:lpstr>Θεσμικό πλαίσιο εφαρμογής των ΔΛΠ</vt:lpstr>
      <vt:lpstr>Υπόχρεοι σύνταξης οικονομικών καταστάσεων με IAS</vt:lpstr>
      <vt:lpstr>Κλαδικό Λογιστικό Σχέδιο Τραπεζών</vt:lpstr>
      <vt:lpstr>Λογιστικά πρότυπα και λογιστικό σχέδιο</vt:lpstr>
      <vt:lpstr>Διαφάνεια 171</vt:lpstr>
      <vt:lpstr>Η πυραμίδα των πληροφοριών</vt:lpstr>
      <vt:lpstr>Βασικοί λογαριασμοί ισολογισμού μιας  εμπορικής τράπεζας</vt:lpstr>
      <vt:lpstr>Βασικοί λογαριασμοί αποτελεσμάτων μιας εμπορικής τράπεζας</vt:lpstr>
      <vt:lpstr>Διαφάνεια 175</vt:lpstr>
      <vt:lpstr>Εκτοκισμός</vt:lpstr>
      <vt:lpstr>Λόγοι για τους οποίους γίνεται εκτοκισμός</vt:lpstr>
      <vt:lpstr>Το πρώτο σημαντικό βήμα για τη σύνταξη των οικονομικών  καταστάσεων των τραπεζών</vt:lpstr>
      <vt:lpstr>Τοκοφόροι λογαριασμοί ενεργητικού (χορηγήσεις, καταθέσεις σε άλλες τράπεζες, ομόλογα κ.λπ.)</vt:lpstr>
      <vt:lpstr>Τοκοφόροι λογαριασμοί υποχρεώσεων (καταθέσεις, repos, κ.λπ.)</vt:lpstr>
      <vt:lpstr>Επιτόκιο εκτοκισμού</vt:lpstr>
      <vt:lpstr>Επιτόκιο εκτοκισμού</vt:lpstr>
      <vt:lpstr>Ημερομηνία συναλλαγής  (transaction ή trade date)</vt:lpstr>
      <vt:lpstr>Ημερομηνία αξίας (value date)</vt:lpstr>
      <vt:lpstr>Ημερομηνία διακανονισμού (settlement date)</vt:lpstr>
      <vt:lpstr>Η μεταβλητή του χρόνου στον εκτοκισμό</vt:lpstr>
      <vt:lpstr>Υπολογισμός ημερών εκτοκισμού</vt:lpstr>
      <vt:lpstr>Διαφάνεια 188</vt:lpstr>
      <vt:lpstr>Συνδυασμοί για την έκφραση του χρόνου</vt:lpstr>
      <vt:lpstr>Μέθοδοι εκτοκισμού </vt:lpstr>
      <vt:lpstr>Γραμμική μέθοδος vs μεθόδου παρουσών αξιών</vt:lpstr>
      <vt:lpstr>Διαφάνεια 192</vt:lpstr>
      <vt:lpstr>Διαφάνεια 193</vt:lpstr>
      <vt:lpstr>Συναλλαγματική θέση</vt:lpstr>
      <vt:lpstr>Ισολογισμός</vt:lpstr>
      <vt:lpstr>Κατηγορίες συναλλαγματικών θέσεων</vt:lpstr>
      <vt:lpstr>Κατηγορίες συναλλαγματικών θέσεων (positions)</vt:lpstr>
      <vt:lpstr>Συνάλλαγμα και χαρτονόμισμα</vt:lpstr>
      <vt:lpstr>Μέθοδοι παρακολουθήσεως των πράξεων σε συνάλλαγμα</vt:lpstr>
      <vt:lpstr>Μέθοδος του αντιτίμου σε Euro</vt:lpstr>
      <vt:lpstr>Μέθοδος του λογιστικού ισοτίμου</vt:lpstr>
      <vt:lpstr>Μέθοδος της αυτοτελούς λογιστικής</vt:lpstr>
      <vt:lpstr>Παράδειγμα αυτοτελούς λογιστικής Συναλλάγματος [1]</vt:lpstr>
      <vt:lpstr>Παράδειγμα αυτοτελούς λογιστικής Συναλλάγματος [2]</vt:lpstr>
      <vt:lpstr>Λογιστικό γεγονός 1: Ο πελάτης Χ καταθέτει επιταγή USD 1.000,  σε βάρος της Citibank για άνοιγμα λογαριασμού Ταμιευτηρίου σε USD. 1 USD = 0,75 EUR / Λογιστικό ισότιμο 1 USD = 0,80 EUR</vt:lpstr>
      <vt:lpstr>Λογιστικό γεγονός 2: Ο πελάτης Χ κάνει ανάληψη USD 300 σε ευρώ 1 USD (αγορά)= 0,78 EUR</vt:lpstr>
      <vt:lpstr>Νομισματικά στοιχεία ενεργητικού Monetary assets</vt:lpstr>
      <vt:lpstr>Νομισματικά στοιχεία παθητικού Monetary liabilities</vt:lpstr>
      <vt:lpstr>Διαφάνεια 209</vt:lpstr>
      <vt:lpstr>Διαμόρφωση υπολοίπων λογαριασμών χορηγήσεων, καταθέσεων σε Ευρώ, με βάση τα υπόλοιπα σε συνάλλαγμα και τις τιμές κλεισίματος μιας ορισμένης ημερομηνίας αναφοράς</vt:lpstr>
      <vt:lpstr>Αποτίμηση μη νομισματικών μεγεθών</vt:lpstr>
      <vt:lpstr>Διαφάνεια 212</vt:lpstr>
      <vt:lpstr>Διάκριση ομολόγων</vt:lpstr>
      <vt:lpstr>Ομόλογα</vt:lpstr>
      <vt:lpstr>Τίτλοι μηδενικού κουπονιού </vt:lpstr>
      <vt:lpstr>Διάκριση των αγορών</vt:lpstr>
      <vt:lpstr>Θέματα που προκύπτουν στα  τοκοφόρα στοιχεία</vt:lpstr>
      <vt:lpstr>Premium</vt:lpstr>
      <vt:lpstr>Discount</vt:lpstr>
      <vt:lpstr>Θέματα που προκύπτουν κατά την αγορά χρηματοοικονομικών μέσων στη δευτερογενή αγορά</vt:lpstr>
      <vt:lpstr>Πραγματικό επιτόκιο Effective Interest Rate (EIR)</vt:lpstr>
      <vt:lpstr>Μέθοδος του πραγματικού επιτοκίου The effective interest method  </vt:lpstr>
      <vt:lpstr>Απόσβεση premium</vt:lpstr>
      <vt:lpstr>Απόσβεση discount</vt:lpstr>
      <vt:lpstr>Απόσβεση premium και discount</vt:lpstr>
      <vt:lpstr>Τόκοι από την απόσβεση premium και  discount</vt:lpstr>
      <vt:lpstr>Διαφάνεια 227</vt:lpstr>
      <vt:lpstr>Διαφάνεια 228</vt:lpstr>
      <vt:lpstr>Αναγνώριση</vt:lpstr>
      <vt:lpstr>Τα προβλήματα που προκύπτουν κατά την αναγνώριση</vt:lpstr>
      <vt:lpstr>Τί στοιχείο αναγνωρίζουμε</vt:lpstr>
      <vt:lpstr>Διαφάνεια 232</vt:lpstr>
      <vt:lpstr>Παραδείγματα που κίνδυνοι και οφέλη ενός χρηματοοικονομικού στοιχείου ενεργητικού παραμένουν στη μεταβιβάζουσα εταιρεία</vt:lpstr>
      <vt:lpstr>Παραδείγματα μεταφοράς των κινδύνων και ωφελειών ενός χρηματοοικονομικού στοιχείου ενεργητικού</vt:lpstr>
      <vt:lpstr>Διαφάνεια 235</vt:lpstr>
      <vt:lpstr>Διαφάνεια 236</vt:lpstr>
      <vt:lpstr>Χρόνος αναγνώρισης δανείων, καταθέσεων, ομολογιακών δανείων</vt:lpstr>
      <vt:lpstr>Διακοπή αναγνώρισης / Διαγραφή</vt:lpstr>
      <vt:lpstr>Διακοπή αναγνώρισης (derecognition)</vt:lpstr>
      <vt:lpstr>Διαφάνεια 240</vt:lpstr>
      <vt:lpstr>Αποτίμηση </vt:lpstr>
      <vt:lpstr>Αρχές αποτίμησης</vt:lpstr>
      <vt:lpstr>Ιστορικό κόστος  </vt:lpstr>
      <vt:lpstr>Η δυναμική και οι μεταμορφώσεις του ιστορικού κόστους</vt:lpstr>
      <vt:lpstr> Εύλογη αξία </vt:lpstr>
      <vt:lpstr>Κριτήρια επιλογής της πιο κατάλληλης μεθόδου αποτίμησης</vt:lpstr>
      <vt:lpstr>Αποτίμηση κατά τη φάση της αρχικής καταχώρισης</vt:lpstr>
      <vt:lpstr>Μέθοδοι αποτίμησης χρηματοοικονομικών μέσων  μετά την αρχική αναγνώριση</vt:lpstr>
      <vt:lpstr>Ιστορικό κόστος vs εύλογης αξίας</vt:lpstr>
      <vt:lpstr>Αναπόσβεστο κόστος </vt:lpstr>
      <vt:lpstr>Βook value (BV) (or carrying amount),  Fair value (FV) and amortised cost (AC) </vt:lpstr>
      <vt:lpstr>Διαφάνεια 252</vt:lpstr>
      <vt:lpstr>Απομείωση και ζημίες απομείωσης δανείων</vt:lpstr>
      <vt:lpstr>Διαφάνεια 254</vt:lpstr>
      <vt:lpstr>Ζημίες απομείωσης</vt:lpstr>
      <vt:lpstr>Επελθούσες αλλά μη γνωστοποιηθείσες ζημίες (Incurred but not reported losses)</vt:lpstr>
      <vt:lpstr>Προϋποθέσεις για αναγνώριση απομείωσης</vt:lpstr>
      <vt:lpstr>Έλεγχος απομείωσης σε σχέση με το χρόνο επέλευσης του ζημιογόνου γεγονότος</vt:lpstr>
      <vt:lpstr>Χρηματοοικονομικά μέσα που υπόκεινται σε έλεγχο απομείωσης</vt:lpstr>
      <vt:lpstr>Ενδείξεις απομείωσης</vt:lpstr>
      <vt:lpstr>Ακολουθούμενη διαδικασία  για τον έλεγχο της απομείωσης των δανείων</vt:lpstr>
      <vt:lpstr>Καθιέρωση κριτηρίων για τον έλεγχο σε ατομική βάση ή σε επίπεδο χαρτοφυλακίου</vt:lpstr>
      <vt:lpstr>Υπολογισμός της απομείωσης σε ατομική βάση</vt:lpstr>
      <vt:lpstr>Παράδειγμα  υπολογισμού της ζημίας απομείωσης</vt:lpstr>
      <vt:lpstr>Εκτοκισμός απομειωμένων δανείων</vt:lpstr>
      <vt:lpstr>Παράδειγμα  εκτοκισμού απομειωμένου δανείου</vt:lpstr>
      <vt:lpstr>Υπολογισμός της απομείωσης  σε επίπεδο χαρτοφυλακίου</vt:lpstr>
      <vt:lpstr>Η έννοια των κοινών χαρακτηριστικών</vt:lpstr>
      <vt:lpstr>Έλεγχος απομείωσης σε επίπεδο χαρτοφυλακίου</vt:lpstr>
      <vt:lpstr>Χειρισμός των ζημιών απομείωσης δανείων</vt:lpstr>
      <vt:lpstr>Εικόνες ενός λογαριασμού χορηγήσεων 27.10.ΧΧ.00358 ΛΑΜΔΑ ΤΕΧΝΙΚΗ</vt:lpstr>
      <vt:lpstr>Μη εξυπηρετούμενα δάνεια και ζημίες απομείωσης</vt:lpstr>
      <vt:lpstr>Ανακτήσεις / εισπράξεις  ποσών από απομειωθέντα δάνεια</vt:lpstr>
      <vt:lpstr>Λογιστική ανατροπής ζημιών απομείωσης (reversals)</vt:lpstr>
      <vt:lpstr>Λογιστική ανακτήσεως ποσών (recoveries)</vt:lpstr>
      <vt:lpstr>Διαφάνεια 276</vt:lpstr>
      <vt:lpstr>Θεματολογία</vt:lpstr>
      <vt:lpstr>Εισαγωγή στη Διοικητική Λογιστική</vt:lpstr>
      <vt:lpstr>Η δημιουργία του κόστους σε μια βιομηχανική επιχείρηση</vt:lpstr>
      <vt:lpstr>Η δημιουργία του κόστους σε μια τραπεζική επιχείρηση που πωλεί προϊόντα (δάνεια, καταθέσεις κ.λπ.)</vt:lpstr>
      <vt:lpstr>Βασικές αρχές κοστολογήσεως κεφαλαίων</vt:lpstr>
      <vt:lpstr>Οι καταθέσεις ως κέντρο κέρδους </vt:lpstr>
      <vt:lpstr>Το θεώρημα διαχωρισμού</vt:lpstr>
      <vt:lpstr>Διαφάνεια 284</vt:lpstr>
      <vt:lpstr>Ισολογισμός της 31.12.2009  μιας τυπικής ελληνικής τράπεζας</vt:lpstr>
      <vt:lpstr>Αποτέλεσμα από τόκους για σκοπούς διοικητικής λογιστικής</vt:lpstr>
      <vt:lpstr>Κατανομή του αποτελέσματος βάσει των διαχειριζομένων κινδύνων</vt:lpstr>
      <vt:lpstr>Βασικές μεταβλητές επηρεάζονται από τον προορισμό της πληροφορίας</vt:lpstr>
      <vt:lpstr>Διαφάνεια 289</vt:lpstr>
      <vt:lpstr>Αγορά χρήματος Money market</vt:lpstr>
      <vt:lpstr>Euribor (Euro Interbank offered rate)</vt:lpstr>
      <vt:lpstr>Eonia (Euro over night index average)</vt:lpstr>
      <vt:lpstr>Libor (London interbank offered rate)</vt:lpstr>
      <vt:lpstr>Αγορά κεφαλαίου (κεφαλαιαγορά) Capital market</vt:lpstr>
      <vt:lpstr>Swap rates</vt:lpstr>
      <vt:lpstr>Καμπύλη επιτοκίων και πιστωτικός κίνδυνος </vt:lpstr>
      <vt:lpstr>Καμπύλη επιτοκίων και νόμισμα (πιστωτικός κίνδυνος : Κρατικά Ομόλογα)</vt:lpstr>
      <vt:lpstr>Καμπύλες επιτοκίων Term structure of interest rates</vt:lpstr>
      <vt:lpstr>Είδη καμπυλών επιτοκίων</vt:lpstr>
      <vt:lpstr>Είδη επιτοκίων</vt:lpstr>
      <vt:lpstr>Διαφάνεια 301</vt:lpstr>
      <vt:lpstr>Επιτόκια βάσης Base rates</vt:lpstr>
      <vt:lpstr>Σταθερό επιτόκιο Fixed rate</vt:lpstr>
      <vt:lpstr>Κυμαινόμενο επιτόκιο Floating rate</vt:lpstr>
      <vt:lpstr>Αναπροσαρμοζόμενο επιτόκιο Adjustable rate</vt:lpstr>
      <vt:lpstr>Κυμαινόμενο vs αναπροσαρμοζόμενου επιτοκίου</vt:lpstr>
      <vt:lpstr>  Σύγχρονοι μέθοδοι FTP</vt:lpstr>
      <vt:lpstr>Μέθοδος επιλογής τού πλέον αντιπροσωπευτικού επιτοκίου Assigned rate method</vt:lpstr>
      <vt:lpstr>Μέθοδος τού χρόνου μέχρι τη λήξη ή την επόμενη περίοδο επανατιμολόγησης Term to maturity or repricing term method</vt:lpstr>
      <vt:lpstr>Μέθοδος των ταμειακών ροών Cash flow method</vt:lpstr>
      <vt:lpstr>Διαφάνεια 311</vt:lpstr>
      <vt:lpstr>Ανάλυση του αποτελέσματος της μονάδας διαχείρισης διαθεσίμων (Funding center)</vt:lpstr>
      <vt:lpstr>Αποτέλεσμα από τη διαχείριση κινδύνων</vt:lpstr>
      <vt:lpstr>Αποτέλεσμα από τη διαφορά μεταξύ τοκοφόρων στοιχείων ενεργητικού και υποχρεώσεων</vt:lpstr>
      <vt:lpstr>Οικονομικές καταστάσεις</vt:lpstr>
      <vt:lpstr>Διαφάνεια 316</vt:lpstr>
      <vt:lpstr>Διαφάνεια 317</vt:lpstr>
      <vt:lpstr>Διαφάνεια 318</vt:lpstr>
      <vt:lpstr>Διαφάνεια 319</vt:lpstr>
      <vt:lpstr>Κεφαλαιακή Επάρκεια</vt:lpstr>
      <vt:lpstr>ΔΕΙΚΤΗΣ ΚΕΦΑΛΑΙΑΚΗΣ ΕΠΑΡΚΕΙΑΣ</vt:lpstr>
      <vt:lpstr>Δείκτης Κεφαλαιακής Επάρκειας με βάση την Επιτροπή Βασιλείας ΙΙΙ</vt:lpstr>
      <vt:lpstr>ΒΑΣΙΛΕΙΑ ΙΙ &amp; ΒΑΣΙΛΕΙΑ ΙΙΙ</vt:lpstr>
      <vt:lpstr>Ελάχιστες Κεφαλαιακές Απαιτήσεις της Βασιλείας ΙΙΙ</vt:lpstr>
      <vt:lpstr>Από τι αποτελείται ο δείκτης κεφαλαιακής επάρκειας</vt:lpstr>
      <vt:lpstr>Tier 1 = Α-Β</vt:lpstr>
      <vt:lpstr>Υπολογισμός του Tier 1 σύμφωνα με την Επιτροπή Βασιλείας ΙΙΙ</vt:lpstr>
      <vt:lpstr>Tier 2 = Δ+Ε+Ζ+Η+Θ-Κ</vt:lpstr>
      <vt:lpstr>Υπολογισμός του Tier 2 σύμφωνα με την Επιτροπή Βασιλείας ΙΙΙ</vt:lpstr>
      <vt:lpstr>Tier 3</vt:lpstr>
      <vt:lpstr> ΙV. Διαχείριση Κεφαλαιακής Επάρκειας (1) </vt:lpstr>
      <vt:lpstr> IV. Διαχείριση Κεφαλαιακής Επάρκειας (2)</vt:lpstr>
      <vt:lpstr> ΙV. Διαχείριση Κεφαλαιακής Επάρκειας (3)</vt:lpstr>
      <vt:lpstr>IV. Διαχείριση Κεφαλαιακής Επάρκειας (3)</vt:lpstr>
      <vt:lpstr>Απλός Ισολογισμός</vt:lpstr>
      <vt:lpstr>Κεφάλαια και διαθέσιμα</vt:lpstr>
      <vt:lpstr>Η αύξηση του δανεισμού που οδηγείται από αύξηση των καταθέσεων αυξάνουν τον όγκο του ισολογισμού</vt:lpstr>
      <vt:lpstr>Βασικοί δείκτες</vt:lpstr>
      <vt:lpstr>Δείκτες Ρευστότητας (1)</vt:lpstr>
      <vt:lpstr>Δείκτες ρευστότητας (2)</vt:lpstr>
      <vt:lpstr>ΒΙΒΛΙΟΓΡΑΦΙΑ [1]</vt:lpstr>
      <vt:lpstr>ΒΙΒΛΙΟΓΡΑΦΙΑ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ΤΡΑΠΕΖΙΚΗ ΛΟΓΙΣΤΙΚΗ</dc:title>
  <dc:creator>user</dc:creator>
  <cp:lastModifiedBy>user</cp:lastModifiedBy>
  <cp:revision>134</cp:revision>
  <dcterms:created xsi:type="dcterms:W3CDTF">2019-06-15T10:16:47Z</dcterms:created>
  <dcterms:modified xsi:type="dcterms:W3CDTF">2019-06-18T18:25:53Z</dcterms:modified>
</cp:coreProperties>
</file>