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326" r:id="rId3"/>
    <p:sldId id="353" r:id="rId4"/>
    <p:sldId id="354" r:id="rId5"/>
    <p:sldId id="355" r:id="rId6"/>
    <p:sldId id="352" r:id="rId7"/>
    <p:sldId id="333" r:id="rId8"/>
    <p:sldId id="327" r:id="rId9"/>
    <p:sldId id="334" r:id="rId10"/>
    <p:sldId id="259" r:id="rId11"/>
    <p:sldId id="260" r:id="rId12"/>
    <p:sldId id="261" r:id="rId13"/>
    <p:sldId id="262" r:id="rId14"/>
    <p:sldId id="263" r:id="rId15"/>
    <p:sldId id="264" r:id="rId16"/>
    <p:sldId id="265" r:id="rId17"/>
    <p:sldId id="266" r:id="rId18"/>
    <p:sldId id="330" r:id="rId19"/>
    <p:sldId id="331" r:id="rId20"/>
    <p:sldId id="332" r:id="rId21"/>
    <p:sldId id="267" r:id="rId22"/>
    <p:sldId id="268" r:id="rId23"/>
    <p:sldId id="269" r:id="rId24"/>
    <p:sldId id="270" r:id="rId25"/>
    <p:sldId id="356" r:id="rId26"/>
    <p:sldId id="271" r:id="rId27"/>
    <p:sldId id="328" r:id="rId28"/>
    <p:sldId id="272" r:id="rId29"/>
    <p:sldId id="329"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58" r:id="rId84"/>
    <p:sldId id="359" r:id="rId85"/>
    <p:sldId id="360" r:id="rId86"/>
    <p:sldId id="361" r:id="rId87"/>
    <p:sldId id="362"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57" r:id="rId102"/>
    <p:sldId id="349" r:id="rId103"/>
    <p:sldId id="350" r:id="rId104"/>
    <p:sldId id="351" r:id="rId10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AA4B6-28E4-44CA-9D80-20E8B23D2785}" type="datetimeFigureOut">
              <a:rPr lang="el-GR" smtClean="0"/>
              <a:t>3/6/2021</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9E39A-2351-4FB5-8564-849F6660D6EF}" type="slidenum">
              <a:rPr lang="el-GR" smtClean="0"/>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47C8518-F4C0-4D63-9A67-8DE79FE03B19}" type="slidenum">
              <a:rPr lang="el-GR" smtClean="0"/>
              <a:pPr/>
              <a:t>6</a:t>
            </a:fld>
            <a:endParaRPr lang="el-GR"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8F13FCFE-CEAF-44E5-9854-6F16777385C5}" type="slidenum">
              <a:rPr lang="el-GR" altLang="el-GR" smtClean="0">
                <a:latin typeface="Arial" pitchFamily="34" charset="0"/>
              </a:rPr>
              <a:pPr/>
              <a:t>47</a:t>
            </a:fld>
            <a:endParaRPr lang="el-GR" altLang="el-GR" dirty="0" smtClean="0">
              <a:latin typeface="Arial" pitchFamily="34"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ED87B250-DBF4-40BB-9D80-CAE2C8EA335B}" type="slidenum">
              <a:rPr lang="el-GR" altLang="el-GR" smtClean="0">
                <a:latin typeface="Arial" pitchFamily="34" charset="0"/>
              </a:rPr>
              <a:pPr/>
              <a:t>48</a:t>
            </a:fld>
            <a:endParaRPr lang="el-GR" altLang="el-GR" dirty="0" smtClean="0">
              <a:latin typeface="Arial" pitchFamily="34"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D78E4605-F6FE-496B-B598-7F703F426EE1}" type="slidenum">
              <a:rPr lang="el-GR" altLang="el-GR" smtClean="0">
                <a:latin typeface="Arial" pitchFamily="34" charset="0"/>
              </a:rPr>
              <a:pPr/>
              <a:t>49</a:t>
            </a:fld>
            <a:endParaRPr lang="el-GR" altLang="el-GR" dirty="0" smtClean="0">
              <a:latin typeface="Arial" pitchFamily="34" charset="0"/>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06FFA65F-BF96-4DDB-85B8-F3A600405851}" type="slidenum">
              <a:rPr lang="el-GR" altLang="el-GR" smtClean="0">
                <a:latin typeface="Arial" pitchFamily="34" charset="0"/>
              </a:rPr>
              <a:pPr/>
              <a:t>41</a:t>
            </a:fld>
            <a:endParaRPr lang="el-GR" altLang="el-GR" dirty="0" smtClean="0">
              <a:latin typeface="Arial" pitchFamily="34" charset="0"/>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endParaRPr lang="el-GR" altLang="el-GR"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AC89EF32-3110-4DD7-AB63-8EDED10B3CE2}" type="slidenum">
              <a:rPr lang="el-GR" altLang="el-GR" smtClean="0">
                <a:latin typeface="Arial" pitchFamily="34" charset="0"/>
              </a:rPr>
              <a:pPr/>
              <a:t>45</a:t>
            </a:fld>
            <a:endParaRPr lang="el-GR" altLang="el-GR" dirty="0" smtClean="0">
              <a:latin typeface="Arial" pitchFamily="34" charset="0"/>
            </a:endParaRPr>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E179D4C4-5411-4613-B076-446A897A426A}" type="slidenum">
              <a:rPr lang="el-GR" altLang="el-GR" smtClean="0">
                <a:latin typeface="Arial" pitchFamily="34" charset="0"/>
              </a:rPr>
              <a:pPr/>
              <a:t>46</a:t>
            </a:fld>
            <a:endParaRPr lang="el-GR" altLang="el-GR" dirty="0" smtClean="0">
              <a:latin typeface="Arial" pitchFamily="34" charset="0"/>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endParaRPr lang="el-GR" altLang="el-GR"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B393CE67-EC0E-4C0F-897B-71A28BFAE79A}"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584A77-2A54-426B-A0F9-1CDF483A131C}" type="datetimeFigureOut">
              <a:rPr lang="el-GR" smtClean="0"/>
              <a:t>3/6/2021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5F74B0F-8009-457F-8FBD-580632DD42E2}" type="slidenum">
              <a:rPr lang="el-GR" smtClean="0"/>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84A77-2A54-426B-A0F9-1CDF483A131C}" type="datetimeFigureOut">
              <a:rPr lang="el-GR" smtClean="0"/>
              <a:t>3/6/2021</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74B0F-8009-457F-8FBD-580632DD42E2}"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eclass.teicrete.gr/modules/document/index.php?course=DSA102&amp;download=/52797021gqmb/546a20bao6HR/529babd7m5Z1.pdf"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hyperlink" Target="http://www.bluewavemag.com/blueart227.htm" TargetMode="External"/><Relationship Id="rId1" Type="http://schemas.openxmlformats.org/officeDocument/2006/relationships/slideLayout" Target="../slideLayouts/slideLayout2.xml"/><Relationship Id="rId4" Type="http://schemas.openxmlformats.org/officeDocument/2006/relationships/hyperlink" Target="http://www.investopedia.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3.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9512" y="1628801"/>
            <a:ext cx="8784976" cy="1971650"/>
          </a:xfrm>
        </p:spPr>
        <p:txBody>
          <a:bodyPr>
            <a:normAutofit fontScale="90000"/>
          </a:bodyPr>
          <a:lstStyle/>
          <a:p>
            <a:r>
              <a:rPr lang="el-GR" b="1" dirty="0" smtClean="0">
                <a:solidFill>
                  <a:srgbClr val="7030A0"/>
                </a:solidFill>
              </a:rPr>
              <a:t>ΧΡΗΜΑΤΟΟΙΚΟΝΟΜΙΚΗ ΔΙΟΙΚΗΣΗ</a:t>
            </a:r>
            <a:r>
              <a:rPr lang="el-GR" b="1" dirty="0" smtClean="0"/>
              <a:t/>
            </a:r>
            <a:br>
              <a:rPr lang="el-GR" b="1" dirty="0" smtClean="0"/>
            </a:br>
            <a:r>
              <a:rPr lang="el-GR" b="1" dirty="0" smtClean="0">
                <a:solidFill>
                  <a:srgbClr val="006600"/>
                </a:solidFill>
              </a:rPr>
              <a:t>ΕΝΙΣΧΥΤΙΚΗ ΔΙΔΑΣΚΑΛΙΑ</a:t>
            </a:r>
            <a:r>
              <a:rPr lang="el-GR" b="1" dirty="0" smtClean="0"/>
              <a:t/>
            </a:r>
            <a:br>
              <a:rPr lang="el-GR" b="1" dirty="0" smtClean="0"/>
            </a:br>
            <a:r>
              <a:rPr lang="el-GR" b="1" dirty="0" smtClean="0">
                <a:solidFill>
                  <a:srgbClr val="002060"/>
                </a:solidFill>
              </a:rPr>
              <a:t>ΝΕΚΡΟ ΣΗΜΕΙΟ</a:t>
            </a:r>
            <a:endParaRPr lang="el-GR" b="1" dirty="0">
              <a:solidFill>
                <a:srgbClr val="C00000"/>
              </a:solidFill>
            </a:endParaRPr>
          </a:p>
        </p:txBody>
      </p:sp>
      <p:sp>
        <p:nvSpPr>
          <p:cNvPr id="3" name="2 - Υπότιτλος"/>
          <p:cNvSpPr>
            <a:spLocks noGrp="1"/>
          </p:cNvSpPr>
          <p:nvPr>
            <p:ph type="subTitle" idx="1"/>
          </p:nvPr>
        </p:nvSpPr>
        <p:spPr>
          <a:xfrm>
            <a:off x="179512" y="3717032"/>
            <a:ext cx="8784976" cy="2880320"/>
          </a:xfrm>
        </p:spPr>
        <p:txBody>
          <a:bodyPr>
            <a:noAutofit/>
          </a:bodyPr>
          <a:lstStyle/>
          <a:p>
            <a:r>
              <a:rPr lang="el-GR" sz="2600" b="1" dirty="0" smtClean="0">
                <a:solidFill>
                  <a:schemeClr val="tx1"/>
                </a:solidFill>
              </a:rPr>
              <a:t>Δρ. Κυριαζόπουλος Γεώργιος</a:t>
            </a:r>
          </a:p>
          <a:p>
            <a:r>
              <a:rPr lang="el-GR" sz="2600" b="1" dirty="0" smtClean="0">
                <a:solidFill>
                  <a:schemeClr val="tx1"/>
                </a:solidFill>
              </a:rPr>
              <a:t>Αναπληρωτής Καθηγητής</a:t>
            </a:r>
          </a:p>
          <a:p>
            <a:r>
              <a:rPr lang="el-GR" sz="2600" b="1" dirty="0">
                <a:solidFill>
                  <a:schemeClr val="tx1"/>
                </a:solidFill>
              </a:rPr>
              <a:t>&amp;</a:t>
            </a:r>
            <a:endParaRPr lang="el-GR" sz="2600" b="1" dirty="0" smtClean="0">
              <a:solidFill>
                <a:schemeClr val="tx1"/>
              </a:solidFill>
            </a:endParaRPr>
          </a:p>
          <a:p>
            <a:r>
              <a:rPr lang="en-US" sz="2600" b="1" dirty="0" smtClean="0">
                <a:solidFill>
                  <a:schemeClr val="tx1"/>
                </a:solidFill>
              </a:rPr>
              <a:t>Msc </a:t>
            </a:r>
            <a:r>
              <a:rPr lang="el-GR" sz="2600" b="1" dirty="0" smtClean="0">
                <a:solidFill>
                  <a:schemeClr val="tx1"/>
                </a:solidFill>
              </a:rPr>
              <a:t>Παρπουτζίδου Ανδρονίκη</a:t>
            </a:r>
          </a:p>
          <a:p>
            <a:r>
              <a:rPr lang="el-GR" sz="2600" b="1" dirty="0" smtClean="0">
                <a:solidFill>
                  <a:srgbClr val="C00000"/>
                </a:solidFill>
              </a:rPr>
              <a:t>Τμήμα Λογιστικής &amp; Χρηματοοικονομικής</a:t>
            </a:r>
            <a:endParaRPr lang="el-GR" sz="2600" b="1" dirty="0">
              <a:solidFill>
                <a:srgbClr val="C00000"/>
              </a:solidFill>
            </a:endParaRPr>
          </a:p>
        </p:txBody>
      </p:sp>
      <p:pic>
        <p:nvPicPr>
          <p:cNvPr id="4" name="Picture 2" descr="Πανεπιστήμιο Δυτικής Μακεδονίας"/>
          <p:cNvPicPr>
            <a:picLocks noChangeAspect="1" noChangeArrowheads="1"/>
          </p:cNvPicPr>
          <p:nvPr/>
        </p:nvPicPr>
        <p:blipFill>
          <a:blip r:embed="rId2" cstate="print"/>
          <a:srcRect/>
          <a:stretch>
            <a:fillRect/>
          </a:stretch>
        </p:blipFill>
        <p:spPr bwMode="auto">
          <a:xfrm>
            <a:off x="1907704" y="404664"/>
            <a:ext cx="4968552" cy="93610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4082"/>
          </a:xfrm>
        </p:spPr>
        <p:txBody>
          <a:bodyPr>
            <a:normAutofit fontScale="90000"/>
          </a:bodyPr>
          <a:lstStyle/>
          <a:p>
            <a:r>
              <a:rPr lang="el-GR" sz="3600" b="1" dirty="0"/>
              <a:t>ΚΑΤΗΓΟΡΙΕΣ </a:t>
            </a:r>
            <a:r>
              <a:rPr lang="el-GR" sz="3600" b="1" dirty="0" smtClean="0"/>
              <a:t>ΔΑΠΑΝΩΝ</a:t>
            </a:r>
            <a:r>
              <a:rPr lang="en-US" sz="3600" b="1" dirty="0" smtClean="0"/>
              <a:t> (1)</a:t>
            </a:r>
            <a:endParaRPr lang="el-GR" sz="3600" b="1" dirty="0"/>
          </a:p>
        </p:txBody>
      </p:sp>
      <p:sp>
        <p:nvSpPr>
          <p:cNvPr id="20483" name="Rectangle 3"/>
          <p:cNvSpPr>
            <a:spLocks noGrp="1" noChangeArrowheads="1"/>
          </p:cNvSpPr>
          <p:nvPr>
            <p:ph type="body" idx="1"/>
          </p:nvPr>
        </p:nvSpPr>
        <p:spPr>
          <a:xfrm>
            <a:off x="0" y="908720"/>
            <a:ext cx="9144000" cy="5949280"/>
          </a:xfrm>
        </p:spPr>
        <p:txBody>
          <a:bodyPr/>
          <a:lstStyle/>
          <a:p>
            <a:pPr algn="ctr">
              <a:lnSpc>
                <a:spcPct val="90000"/>
              </a:lnSpc>
              <a:buNone/>
            </a:pPr>
            <a:r>
              <a:rPr lang="el-GR" b="1" u="sng" dirty="0" smtClean="0">
                <a:solidFill>
                  <a:srgbClr val="C00000"/>
                </a:solidFill>
              </a:rPr>
              <a:t>Σταθερές </a:t>
            </a:r>
            <a:r>
              <a:rPr lang="el-GR" b="1" u="sng" dirty="0">
                <a:solidFill>
                  <a:srgbClr val="C00000"/>
                </a:solidFill>
              </a:rPr>
              <a:t>Δαπάνες (μη ελεγχόμενες)</a:t>
            </a:r>
            <a:r>
              <a:rPr lang="el-GR" dirty="0">
                <a:solidFill>
                  <a:srgbClr val="C00000"/>
                </a:solidFill>
              </a:rPr>
              <a:t>: </a:t>
            </a:r>
            <a:endParaRPr lang="en-US" dirty="0" smtClean="0">
              <a:solidFill>
                <a:srgbClr val="C00000"/>
              </a:solidFill>
            </a:endParaRPr>
          </a:p>
          <a:p>
            <a:pPr algn="just">
              <a:lnSpc>
                <a:spcPct val="90000"/>
              </a:lnSpc>
            </a:pPr>
            <a:r>
              <a:rPr lang="el-GR" sz="2800" dirty="0" smtClean="0"/>
              <a:t>Δαπάνες </a:t>
            </a:r>
            <a:r>
              <a:rPr lang="el-GR" sz="2800" dirty="0"/>
              <a:t>που υφίστανται σε προκαθορισμένα ποσά και δεν συνδέονται με τις πωλήσεις (15% -30</a:t>
            </a:r>
            <a:r>
              <a:rPr lang="el-GR" sz="2800" dirty="0" smtClean="0"/>
              <a:t>%) όπως είναι οι εξής:</a:t>
            </a:r>
            <a:endParaRPr lang="el-GR" sz="2800" dirty="0"/>
          </a:p>
          <a:p>
            <a:pPr marL="514350" indent="-514350">
              <a:lnSpc>
                <a:spcPct val="90000"/>
              </a:lnSpc>
              <a:buFont typeface="+mj-lt"/>
              <a:buAutoNum type="arabicPeriod"/>
            </a:pPr>
            <a:r>
              <a:rPr lang="el-GR" dirty="0"/>
              <a:t>   Ενοίκια</a:t>
            </a:r>
          </a:p>
          <a:p>
            <a:pPr marL="514350" indent="-514350">
              <a:lnSpc>
                <a:spcPct val="90000"/>
              </a:lnSpc>
              <a:buFont typeface="+mj-lt"/>
              <a:buAutoNum type="arabicPeriod"/>
            </a:pPr>
            <a:r>
              <a:rPr lang="el-GR" dirty="0"/>
              <a:t>   Κοινόχρηστα</a:t>
            </a:r>
          </a:p>
          <a:p>
            <a:pPr marL="514350" indent="-514350">
              <a:lnSpc>
                <a:spcPct val="90000"/>
              </a:lnSpc>
              <a:buFont typeface="+mj-lt"/>
              <a:buAutoNum type="arabicPeriod"/>
            </a:pPr>
            <a:r>
              <a:rPr lang="el-GR" dirty="0"/>
              <a:t>   Φόροι Ακίνητης Περιουσίας, </a:t>
            </a:r>
            <a:r>
              <a:rPr lang="el-GR" dirty="0" smtClean="0"/>
              <a:t>Δημοτικά Τέλη</a:t>
            </a:r>
            <a:endParaRPr lang="el-GR" dirty="0"/>
          </a:p>
          <a:p>
            <a:pPr marL="514350" indent="-514350">
              <a:lnSpc>
                <a:spcPct val="90000"/>
              </a:lnSpc>
              <a:buFont typeface="+mj-lt"/>
              <a:buAutoNum type="arabicPeriod"/>
            </a:pPr>
            <a:r>
              <a:rPr lang="el-GR" dirty="0"/>
              <a:t>   Απόσβεση</a:t>
            </a:r>
          </a:p>
          <a:p>
            <a:pPr marL="514350" indent="-514350">
              <a:lnSpc>
                <a:spcPct val="90000"/>
              </a:lnSpc>
              <a:buFont typeface="+mj-lt"/>
              <a:buAutoNum type="arabicPeriod"/>
            </a:pPr>
            <a:r>
              <a:rPr lang="el-GR" dirty="0"/>
              <a:t>   </a:t>
            </a:r>
            <a:r>
              <a:rPr lang="el-GR" dirty="0" smtClean="0"/>
              <a:t>Τόκοι Δανείων</a:t>
            </a:r>
            <a:endParaRPr lang="el-GR" dirty="0"/>
          </a:p>
          <a:p>
            <a:pPr marL="514350" indent="-514350">
              <a:lnSpc>
                <a:spcPct val="90000"/>
              </a:lnSpc>
              <a:buFont typeface="+mj-lt"/>
              <a:buAutoNum type="arabicPeriod"/>
            </a:pPr>
            <a:r>
              <a:rPr lang="el-GR" dirty="0"/>
              <a:t>   Επαγγελματική ασφάλιση (πυρός, κλοπής, </a:t>
            </a:r>
            <a:r>
              <a:rPr lang="el-GR" dirty="0" smtClean="0"/>
              <a:t>	αστικής ευθύνης</a:t>
            </a:r>
            <a:r>
              <a:rPr lang="en-US" dirty="0" smtClean="0"/>
              <a:t> </a:t>
            </a:r>
            <a:r>
              <a:rPr lang="el-GR" dirty="0" smtClean="0"/>
              <a:t>και σεισμού). </a:t>
            </a:r>
            <a:endParaRPr lang="el-GR" dirty="0"/>
          </a:p>
        </p:txBody>
      </p:sp>
    </p:spTree>
    <p:extLst>
      <p:ext uri="{BB962C8B-B14F-4D97-AF65-F5344CB8AC3E}">
        <p14:creationId xmlns:p14="http://schemas.microsoft.com/office/powerpoint/2010/main" xmlns="" val="41568860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Σχέσεις Κόστους-Όγκου-Κέρδους</a:t>
            </a:r>
            <a:br>
              <a:rPr lang="el-GR" b="1" dirty="0"/>
            </a:br>
            <a:r>
              <a:rPr lang="el-GR" b="1" dirty="0"/>
              <a:t>σε μορφή </a:t>
            </a:r>
            <a:r>
              <a:rPr lang="el-GR" b="1" dirty="0" smtClean="0"/>
              <a:t>εξίσωσης (6)</a:t>
            </a:r>
            <a:endParaRPr lang="el-GR" b="1" dirty="0"/>
          </a:p>
        </p:txBody>
      </p:sp>
      <p:sp>
        <p:nvSpPr>
          <p:cNvPr id="3" name="2 - Θέση περιεχομένου"/>
          <p:cNvSpPr>
            <a:spLocks noGrp="1"/>
          </p:cNvSpPr>
          <p:nvPr>
            <p:ph idx="1"/>
          </p:nvPr>
        </p:nvSpPr>
        <p:spPr>
          <a:xfrm>
            <a:off x="179512" y="1600200"/>
            <a:ext cx="8784976" cy="4997152"/>
          </a:xfrm>
        </p:spPr>
        <p:txBody>
          <a:bodyPr>
            <a:normAutofit fontScale="92500" lnSpcReduction="10000"/>
          </a:bodyPr>
          <a:lstStyle/>
          <a:p>
            <a:r>
              <a:rPr lang="el-GR" dirty="0"/>
              <a:t>Κέρδος = (P × Q – V × Q) – Σταθερό κόστος</a:t>
            </a:r>
          </a:p>
          <a:p>
            <a:r>
              <a:rPr lang="el-GR" dirty="0"/>
              <a:t>Κέρδος = (P – V) × Q – Σταθερό κόστος</a:t>
            </a:r>
          </a:p>
          <a:p>
            <a:r>
              <a:rPr lang="el-GR" dirty="0"/>
              <a:t>Κέρδος = Μοναδιαίο ΠΣ × Q – Σταθερό κόστος</a:t>
            </a:r>
          </a:p>
          <a:p>
            <a:r>
              <a:rPr lang="el-GR" dirty="0"/>
              <a:t>Κέρδος = (500€ – $300€) × 401 – $80.000€</a:t>
            </a:r>
          </a:p>
          <a:p>
            <a:r>
              <a:rPr lang="el-GR" dirty="0"/>
              <a:t>Κέρδος = 200€ × 401 – $80.000€</a:t>
            </a:r>
          </a:p>
          <a:p>
            <a:r>
              <a:rPr lang="el-GR" dirty="0"/>
              <a:t>Κέρδος = 80.200€ – $80.000€</a:t>
            </a:r>
          </a:p>
          <a:p>
            <a:r>
              <a:rPr lang="el-GR" dirty="0"/>
              <a:t>Κέρδος = 200</a:t>
            </a:r>
            <a:r>
              <a:rPr lang="el-GR" dirty="0" smtClean="0"/>
              <a:t>€</a:t>
            </a:r>
          </a:p>
          <a:p>
            <a:r>
              <a:rPr lang="el-GR" dirty="0" smtClean="0"/>
              <a:t>Αυτές οι  εξισώσεις μπορούν να χρησιμοποιηθούν για τον </a:t>
            </a:r>
            <a:r>
              <a:rPr lang="el-GR" dirty="0"/>
              <a:t>υπολογισμό </a:t>
            </a:r>
            <a:r>
              <a:rPr lang="el-GR" dirty="0" smtClean="0"/>
              <a:t>του κέρδους στην περίπτωση της πώλησης των 401 ποδηλάτων</a:t>
            </a:r>
            <a:r>
              <a:rPr lang="el-GR" dirty="0"/>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fontScale="90000"/>
          </a:bodyPr>
          <a:lstStyle/>
          <a:p>
            <a:r>
              <a:rPr lang="el-GR" altLang="el-GR" sz="4000" b="1" dirty="0">
                <a:cs typeface="Arial" panose="020B0604020202020204" pitchFamily="34" charset="0"/>
              </a:rPr>
              <a:t>ΑΡΙΘΜΟΔΕΙΚΤΗΣ ΠΕΡΙΘΩΡΙΟΥ </a:t>
            </a:r>
            <a:r>
              <a:rPr lang="el-GR" altLang="el-GR" sz="4000" b="1" dirty="0" smtClean="0">
                <a:cs typeface="Arial" panose="020B0604020202020204" pitchFamily="34" charset="0"/>
              </a:rPr>
              <a:t>ΑΣΦΑΛΕΙΑΣ (</a:t>
            </a:r>
            <a:r>
              <a:rPr lang="en-US" altLang="el-GR" sz="4000" b="1" dirty="0">
                <a:cs typeface="Arial" panose="020B0604020202020204" pitchFamily="34" charset="0"/>
              </a:rPr>
              <a:t>Margin of Safety Ratio) </a:t>
            </a:r>
            <a:endParaRPr lang="el-GR" sz="6000" b="1" dirty="0"/>
          </a:p>
        </p:txBody>
      </p:sp>
      <p:pic>
        <p:nvPicPr>
          <p:cNvPr id="6" name="Content Placeholder 5" descr="ΤΥΠΟΣ ΑΡΙΘΜΟΔΕΙΚΤΗ ΠΕΡΙΘΩΡΙΟΥ ΑΣΦΑΛΕΙΑΣ"/>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67544" y="1647825"/>
            <a:ext cx="7632848" cy="1133103"/>
          </a:xfrm>
        </p:spPr>
      </p:pic>
      <p:sp>
        <p:nvSpPr>
          <p:cNvPr id="4" name="Content Placeholder 3"/>
          <p:cNvSpPr>
            <a:spLocks noGrp="1"/>
          </p:cNvSpPr>
          <p:nvPr>
            <p:ph sz="half" idx="2"/>
          </p:nvPr>
        </p:nvSpPr>
        <p:spPr>
          <a:xfrm>
            <a:off x="395536" y="2924943"/>
            <a:ext cx="8490392" cy="3201219"/>
          </a:xfrm>
        </p:spPr>
        <p:txBody>
          <a:bodyPr/>
          <a:lstStyle/>
          <a:p>
            <a:pPr marL="0" indent="0" eaLnBrk="1" hangingPunct="1">
              <a:buNone/>
            </a:pPr>
            <a:endParaRPr lang="el-GR" altLang="el-GR" dirty="0" smtClean="0">
              <a:cs typeface="Arial" panose="020B0604020202020204" pitchFamily="34" charset="0"/>
            </a:endParaRPr>
          </a:p>
          <a:p>
            <a:pPr marL="0" indent="0" eaLnBrk="1" hangingPunct="1">
              <a:buNone/>
            </a:pPr>
            <a:r>
              <a:rPr lang="el-GR" altLang="el-GR" dirty="0" smtClean="0">
                <a:cs typeface="Arial" panose="020B0604020202020204" pitchFamily="34" charset="0"/>
              </a:rPr>
              <a:t>Όσο </a:t>
            </a:r>
            <a:r>
              <a:rPr lang="el-GR" altLang="el-GR" dirty="0">
                <a:cs typeface="Arial" panose="020B0604020202020204" pitchFamily="34" charset="0"/>
              </a:rPr>
              <a:t>μεγαλύτερος είναι ο δείκτης τόσο πιο ασφαλής είναι η χρηματοοικονομική θέση της Επιχείρησης. </a:t>
            </a:r>
          </a:p>
          <a:p>
            <a:pPr marL="0" indent="0" eaLnBrk="1" hangingPunct="1">
              <a:buNone/>
            </a:pPr>
            <a:r>
              <a:rPr lang="el-GR" altLang="el-GR" dirty="0" smtClean="0">
                <a:cs typeface="Arial" panose="020B0604020202020204" pitchFamily="34" charset="0"/>
              </a:rPr>
              <a:t>(Περιθώριο      (Πραγματικές           (Πωλήσεις</a:t>
            </a:r>
            <a:endParaRPr lang="el-GR" altLang="el-GR" dirty="0">
              <a:cs typeface="Arial" panose="020B0604020202020204" pitchFamily="34" charset="0"/>
            </a:endParaRPr>
          </a:p>
          <a:p>
            <a:pPr marL="0" indent="0" eaLnBrk="1" hangingPunct="1">
              <a:buNone/>
            </a:pPr>
            <a:r>
              <a:rPr lang="el-GR" altLang="el-GR" dirty="0" smtClean="0">
                <a:cs typeface="Arial" panose="020B0604020202020204" pitchFamily="34" charset="0"/>
              </a:rPr>
              <a:t>Ασφαλείας)  </a:t>
            </a:r>
            <a:r>
              <a:rPr lang="el-GR" altLang="el-GR" b="1" dirty="0" smtClean="0">
                <a:cs typeface="Arial" panose="020B0604020202020204" pitchFamily="34" charset="0"/>
              </a:rPr>
              <a:t>=</a:t>
            </a:r>
            <a:r>
              <a:rPr lang="el-GR" altLang="el-GR" dirty="0" smtClean="0">
                <a:cs typeface="Arial" panose="020B0604020202020204" pitchFamily="34" charset="0"/>
              </a:rPr>
              <a:t>   πωλήσεις)    </a:t>
            </a:r>
            <a:r>
              <a:rPr lang="el-GR" altLang="el-GR" b="1" dirty="0" smtClean="0">
                <a:cs typeface="Arial" panose="020B0604020202020204" pitchFamily="34" charset="0"/>
              </a:rPr>
              <a:t> </a:t>
            </a:r>
            <a:r>
              <a:rPr lang="el-GR" altLang="el-GR" b="1" dirty="0">
                <a:cs typeface="Arial" panose="020B0604020202020204" pitchFamily="34" charset="0"/>
              </a:rPr>
              <a:t>–    </a:t>
            </a:r>
            <a:r>
              <a:rPr lang="el-GR" altLang="el-GR" dirty="0">
                <a:cs typeface="Arial" panose="020B0604020202020204" pitchFamily="34" charset="0"/>
              </a:rPr>
              <a:t>στο Νεκρό </a:t>
            </a:r>
            <a:r>
              <a:rPr lang="el-GR" altLang="el-GR" dirty="0" smtClean="0">
                <a:cs typeface="Arial" panose="020B0604020202020204" pitchFamily="34" charset="0"/>
              </a:rPr>
              <a:t>Σημείο). </a:t>
            </a:r>
            <a:endParaRPr lang="el-GR" altLang="el-GR" dirty="0">
              <a:cs typeface="Arial" panose="020B0604020202020204" pitchFamily="34" charset="0"/>
            </a:endParaRPr>
          </a:p>
          <a:p>
            <a:endParaRPr lang="el-GR" dirty="0"/>
          </a:p>
        </p:txBody>
      </p:sp>
      <p:sp>
        <p:nvSpPr>
          <p:cNvPr id="5" name="Slide Number Placeholder 4"/>
          <p:cNvSpPr>
            <a:spLocks noGrp="1"/>
          </p:cNvSpPr>
          <p:nvPr>
            <p:ph type="sldNum" sz="quarter" idx="10"/>
          </p:nvPr>
        </p:nvSpPr>
        <p:spPr/>
        <p:txBody>
          <a:bodyPr/>
          <a:lstStyle/>
          <a:p>
            <a:pPr>
              <a:defRPr/>
            </a:pPr>
            <a:fld id="{B789AC01-63D8-4AE8-897F-18297E075ED2}" type="slidenum">
              <a:rPr lang="el-GR" smtClean="0"/>
              <a:pPr>
                <a:defRPr/>
              </a:pPr>
              <a:t>101</a:t>
            </a:fld>
            <a:endParaRPr lang="el-GR" dirty="0"/>
          </a:p>
        </p:txBody>
      </p:sp>
    </p:spTree>
    <p:extLst>
      <p:ext uri="{BB962C8B-B14F-4D97-AF65-F5344CB8AC3E}">
        <p14:creationId xmlns:p14="http://schemas.microsoft.com/office/powerpoint/2010/main" xmlns="" val="17980871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normAutofit fontScale="90000"/>
          </a:bodyPr>
          <a:lstStyle/>
          <a:p>
            <a:r>
              <a:rPr lang="el-GR" sz="3600" b="1" dirty="0" smtClean="0"/>
              <a:t>ΒΙΒΛΙΟΓΡΑΦΙΑ (1)</a:t>
            </a:r>
            <a:endParaRPr lang="el-GR" sz="3600" b="1" dirty="0"/>
          </a:p>
        </p:txBody>
      </p:sp>
      <p:sp>
        <p:nvSpPr>
          <p:cNvPr id="3" name="Content Placeholder 2"/>
          <p:cNvSpPr>
            <a:spLocks noGrp="1"/>
          </p:cNvSpPr>
          <p:nvPr>
            <p:ph idx="1"/>
          </p:nvPr>
        </p:nvSpPr>
        <p:spPr>
          <a:xfrm>
            <a:off x="0" y="692696"/>
            <a:ext cx="9144000" cy="6165304"/>
          </a:xfrm>
        </p:spPr>
        <p:txBody>
          <a:bodyPr/>
          <a:lstStyle/>
          <a:p>
            <a:pPr algn="just"/>
            <a:r>
              <a:rPr lang="el-GR" sz="2000" dirty="0" smtClean="0"/>
              <a:t>Αδαμίδης  Α.,  (1998), </a:t>
            </a:r>
            <a:r>
              <a:rPr lang="el-GR" sz="2000" i="1" dirty="0" smtClean="0"/>
              <a:t>Ανάλυση Χρηματοοικονομικών Καταστάσεων, </a:t>
            </a:r>
            <a:r>
              <a:rPr lang="el-GR" sz="2000" dirty="0" smtClean="0"/>
              <a:t>Εκδ</a:t>
            </a:r>
            <a:r>
              <a:rPr lang="en-US" sz="2000" dirty="0" smtClean="0"/>
              <a:t>.</a:t>
            </a:r>
            <a:r>
              <a:rPr lang="el-GR" sz="2000" dirty="0" smtClean="0"/>
              <a:t> </a:t>
            </a:r>
            <a:r>
              <a:rPr lang="en-US" sz="2000" dirty="0" smtClean="0"/>
              <a:t>University Studio Press A.E. </a:t>
            </a:r>
            <a:r>
              <a:rPr lang="el-GR" sz="2000" dirty="0" smtClean="0"/>
              <a:t>Θεσσαλονίκη.</a:t>
            </a:r>
          </a:p>
          <a:p>
            <a:pPr lvl="0" algn="just"/>
            <a:r>
              <a:rPr lang="el-GR" sz="2000" dirty="0" smtClean="0"/>
              <a:t>Αρτίκης Γ., (2002), Χρηματοοικονομική Διοίκηση, Εκδ. </a:t>
            </a:r>
            <a:r>
              <a:rPr lang="en-US" sz="2000" dirty="0" smtClean="0"/>
              <a:t>Interbooks, </a:t>
            </a:r>
            <a:r>
              <a:rPr lang="el-GR" sz="2000" dirty="0" smtClean="0"/>
              <a:t>Αθήνα </a:t>
            </a:r>
            <a:r>
              <a:rPr lang="en-US" sz="2000" dirty="0" smtClean="0"/>
              <a:t>ISBN   960-390-116-4</a:t>
            </a:r>
            <a:endParaRPr lang="el-GR" sz="2000" dirty="0" smtClean="0"/>
          </a:p>
          <a:p>
            <a:pPr algn="just"/>
            <a:r>
              <a:rPr lang="el-GR" sz="2000" dirty="0" smtClean="0"/>
              <a:t>Αλεξάκης Α. (2015). Παραγωγικότητα της Εργασίας (1): Σκοπός της οργάνωσης της εργασίας είναι η αποδοτική χρησιμοποίηση των μέσων παραγωγής (δηλαδή των κεφαλαίων και των υλικών.</a:t>
            </a:r>
          </a:p>
          <a:p>
            <a:pPr lvl="0" algn="just"/>
            <a:r>
              <a:rPr lang="el-GR" sz="2000" dirty="0" smtClean="0"/>
              <a:t>Βασιλείου Δ., Ηρειώτης Ν., (2008) </a:t>
            </a:r>
            <a:r>
              <a:rPr lang="el-GR" sz="2000" i="1" dirty="0" smtClean="0"/>
              <a:t>Χρηματοοικονομική Διοίκηση  Θεωρία &amp; Πράξη</a:t>
            </a:r>
            <a:r>
              <a:rPr lang="el-GR" sz="2000" dirty="0" smtClean="0"/>
              <a:t>, Εκδ. Rosili Αθήνα, </a:t>
            </a:r>
            <a:r>
              <a:rPr lang="en-US" sz="2000" dirty="0" smtClean="0"/>
              <a:t>ISBN 978-960-89407-1-0</a:t>
            </a:r>
          </a:p>
          <a:p>
            <a:pPr algn="just"/>
            <a:r>
              <a:rPr lang="el-GR" altLang="ko-KR" sz="2000" dirty="0" smtClean="0">
                <a:latin typeface="Calibri" pitchFamily="34" charset="0"/>
              </a:rPr>
              <a:t>Δερβιτσιώτης </a:t>
            </a:r>
            <a:r>
              <a:rPr lang="en-US" altLang="ko-KR" sz="2000" dirty="0" smtClean="0">
                <a:latin typeface="Calibri" pitchFamily="34" charset="0"/>
              </a:rPr>
              <a:t>K., (2006). </a:t>
            </a:r>
            <a:r>
              <a:rPr lang="el-GR" altLang="ko-KR" sz="2000" dirty="0" smtClean="0">
                <a:latin typeface="Calibri" pitchFamily="34" charset="0"/>
              </a:rPr>
              <a:t>Διοίκηση Παραγωγής, Δ’ έκδοση, Οικονομική Βιβλιοθήκη, 2006.</a:t>
            </a:r>
            <a:endParaRPr lang="en-US" sz="2000" dirty="0" smtClean="0"/>
          </a:p>
          <a:p>
            <a:pPr algn="just"/>
            <a:r>
              <a:rPr lang="el-GR" sz="2000" dirty="0" smtClean="0"/>
              <a:t>Κάντζος Κωνσταντίνος (2002) </a:t>
            </a:r>
            <a:r>
              <a:rPr lang="el-GR" sz="2000" i="1" dirty="0" smtClean="0"/>
              <a:t>Ανάλυση Χρηματοοικονομικών Καταστάσεων</a:t>
            </a:r>
            <a:r>
              <a:rPr lang="el-GR" sz="2000" dirty="0" smtClean="0"/>
              <a:t> Εκδ. Νικητόπουλος Ε. και Σία Ο.Ε. [ISBN 960-390-024-0] </a:t>
            </a:r>
          </a:p>
          <a:p>
            <a:pPr algn="just"/>
            <a:r>
              <a:rPr lang="el-GR" sz="2000" dirty="0" smtClean="0"/>
              <a:t>Καραθανάση Γ., (1999), Χρηματοοικονομική Διοίκηση και Χρηματιστηριακές Αγορές, Εκδ. Ευγ. Μπένου Αθήνα </a:t>
            </a:r>
            <a:r>
              <a:rPr lang="en-US" sz="2000" dirty="0" smtClean="0"/>
              <a:t>ISBN 960-359-063-0</a:t>
            </a:r>
          </a:p>
          <a:p>
            <a:pPr algn="just"/>
            <a:r>
              <a:rPr lang="el-GR" sz="2000" dirty="0" smtClean="0"/>
              <a:t>Καρτάλης Ν., (2011) </a:t>
            </a:r>
            <a:r>
              <a:rPr lang="el-GR" sz="2000" i="1" dirty="0" smtClean="0"/>
              <a:t>Ανάλυση Χρηματοοικονομικών Καταστάσεων</a:t>
            </a:r>
            <a:r>
              <a:rPr lang="el-GR" sz="2000" dirty="0" smtClean="0"/>
              <a:t> Αυτοέκδοση [ISBN: 978-618-80095-3-0]</a:t>
            </a:r>
          </a:p>
          <a:p>
            <a:endParaRPr lang="el-GR" dirty="0"/>
          </a:p>
        </p:txBody>
      </p:sp>
    </p:spTree>
    <p:extLst>
      <p:ext uri="{BB962C8B-B14F-4D97-AF65-F5344CB8AC3E}">
        <p14:creationId xmlns="" xmlns:p14="http://schemas.microsoft.com/office/powerpoint/2010/main" val="33387689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r>
              <a:rPr lang="el-GR" sz="3600" b="1" dirty="0" smtClean="0"/>
              <a:t>ΒΙΒΛΙΟΓΡΑΦΙΑ (2)</a:t>
            </a:r>
            <a:endParaRPr lang="el-GR" sz="3600" b="1" dirty="0"/>
          </a:p>
        </p:txBody>
      </p:sp>
      <p:sp>
        <p:nvSpPr>
          <p:cNvPr id="3" name="2 - Θέση περιεχομένου"/>
          <p:cNvSpPr>
            <a:spLocks noGrp="1"/>
          </p:cNvSpPr>
          <p:nvPr>
            <p:ph idx="1"/>
          </p:nvPr>
        </p:nvSpPr>
        <p:spPr>
          <a:xfrm>
            <a:off x="0" y="764704"/>
            <a:ext cx="9144000" cy="6093296"/>
          </a:xfrm>
        </p:spPr>
        <p:txBody>
          <a:bodyPr/>
          <a:lstStyle/>
          <a:p>
            <a:pPr algn="just"/>
            <a:r>
              <a:rPr lang="el-GR" sz="2000" dirty="0" smtClean="0"/>
              <a:t>Κατσανίδης Στ., (2006) Χρηματοοικονομική </a:t>
            </a:r>
            <a:r>
              <a:rPr lang="el-GR" sz="2000" i="1" dirty="0" smtClean="0"/>
              <a:t>Επιχειρήσεων</a:t>
            </a:r>
            <a:r>
              <a:rPr lang="el-GR" sz="2000" dirty="0" smtClean="0"/>
              <a:t> Εκδ. Μπαρμπουνάκης Χαράλαμπος [ISBN: 960-287-068-0]</a:t>
            </a:r>
          </a:p>
          <a:p>
            <a:pPr algn="just"/>
            <a:r>
              <a:rPr lang="el-GR" sz="2000" dirty="0" smtClean="0"/>
              <a:t>Κιόχος Π., Παπανικολάου Γ., Θάνος Γ., Κιόχος Α., (2002)., </a:t>
            </a:r>
            <a:r>
              <a:rPr lang="el-GR" sz="2000" i="1" dirty="0" smtClean="0"/>
              <a:t>Χρηματοοικονομική Διοίκηση &amp; Πολιτική</a:t>
            </a:r>
            <a:r>
              <a:rPr lang="el-GR" sz="2000" dirty="0" smtClean="0"/>
              <a:t>, Εκδ. Σύγχρονη Εκδοτική Αθήνα </a:t>
            </a:r>
            <a:r>
              <a:rPr lang="en-US" sz="2000" dirty="0" smtClean="0"/>
              <a:t>ISBN 978-960-8165-34-2</a:t>
            </a:r>
          </a:p>
          <a:p>
            <a:pPr lvl="0" algn="just"/>
            <a:r>
              <a:rPr lang="el-GR" sz="2000" dirty="0" smtClean="0"/>
              <a:t>Λαζαρίδης Θ., Κοντέος Γ., Σαριαννίδης Ν., (2013) </a:t>
            </a:r>
            <a:r>
              <a:rPr lang="el-GR" sz="2000" i="1" dirty="0" smtClean="0"/>
              <a:t>Σύγχρονη Χρηματοοικονομική Ανάλυση</a:t>
            </a:r>
            <a:r>
              <a:rPr lang="el-GR" sz="2000" dirty="0" smtClean="0"/>
              <a:t> Αυτοέκδοση των συγγραφέων [</a:t>
            </a:r>
            <a:r>
              <a:rPr lang="en-US" sz="2000" dirty="0" smtClean="0"/>
              <a:t>ISBN</a:t>
            </a:r>
            <a:r>
              <a:rPr lang="el-GR" sz="2000" dirty="0" smtClean="0"/>
              <a:t>: 978-960-93-5138-6]</a:t>
            </a:r>
          </a:p>
          <a:p>
            <a:pPr lvl="0" algn="just"/>
            <a:r>
              <a:rPr lang="el-GR" sz="2000" dirty="0" smtClean="0"/>
              <a:t>Λαζαρίδης Ι., Παπαδόπουλος Δ. (2005) </a:t>
            </a:r>
            <a:r>
              <a:rPr lang="el-GR" sz="2000" i="1" dirty="0" smtClean="0"/>
              <a:t>Χρηματοοικονομική Διοίκηση, τεύχος Α΄</a:t>
            </a:r>
            <a:r>
              <a:rPr lang="el-GR" sz="2000" dirty="0" smtClean="0"/>
              <a:t> Εκδ. Ιωάννης Λαζαρίδης [ISBN 960-92515-0-1]</a:t>
            </a:r>
          </a:p>
          <a:p>
            <a:pPr lvl="0" algn="just"/>
            <a:r>
              <a:rPr lang="el-GR" sz="2000" dirty="0" smtClean="0"/>
              <a:t>Λαζαρίδης Ι., Παπαδόπουλος Δ. (2005) </a:t>
            </a:r>
            <a:r>
              <a:rPr lang="el-GR" sz="2000" i="1" dirty="0" smtClean="0"/>
              <a:t>Χρηματοοικονομική Διοίκηση, </a:t>
            </a:r>
            <a:r>
              <a:rPr lang="el-GR" sz="2000" dirty="0" smtClean="0"/>
              <a:t>Case Studies Αυτοέκδοση [ISBN 978-960-92515-5-6]</a:t>
            </a:r>
          </a:p>
          <a:p>
            <a:pPr lvl="0" algn="just"/>
            <a:r>
              <a:rPr lang="el-GR" sz="2000" dirty="0" smtClean="0"/>
              <a:t>Νεάρχου Α. (2014) Διοίκηση Λειτουργιών στα Ανοικτά Ακαδημαϊκά Μαθήματα Πανεπιστήμιο Πατρών</a:t>
            </a:r>
            <a:endParaRPr lang="en-US" sz="2000" dirty="0" smtClean="0"/>
          </a:p>
          <a:p>
            <a:pPr lvl="0" algn="just"/>
            <a:r>
              <a:rPr lang="el-GR" sz="2000" dirty="0" smtClean="0"/>
              <a:t>Ξανθάκης Μ., Αλεξάκης Χ., (2007), </a:t>
            </a:r>
            <a:r>
              <a:rPr lang="el-GR" sz="2000" i="1" dirty="0" smtClean="0"/>
              <a:t>Χρηματοοικονομική Ανάλυση Επιχειρήσεων</a:t>
            </a:r>
            <a:r>
              <a:rPr lang="el-GR" sz="2000" dirty="0" smtClean="0"/>
              <a:t>, Εκδ. ΣΤΑΜΟΥΛΗ Α.Ε. Αθήνα</a:t>
            </a:r>
            <a:r>
              <a:rPr lang="en-US" sz="2000" dirty="0" smtClean="0"/>
              <a:t> ISBN 978-960-351-679-8</a:t>
            </a:r>
            <a:endParaRPr lang="el-GR" sz="2000" dirty="0" smtClean="0"/>
          </a:p>
          <a:p>
            <a:r>
              <a:rPr lang="el-GR" sz="2000" dirty="0" smtClean="0"/>
              <a:t>Ψιµάρνη-Βούλγαρη Φωτεινή (2013). «Σημειώσεις Μόχλευσης Εταιρειών» </a:t>
            </a:r>
            <a:r>
              <a:rPr lang="en-US" sz="2000" dirty="0" smtClean="0"/>
              <a:t>eclass teicrete.gr.</a:t>
            </a:r>
            <a:endParaRPr lang="en-US" sz="2000" dirty="0" smtClean="0">
              <a:hlinkClick r:id="rId2"/>
            </a:endParaRPr>
          </a:p>
          <a:p>
            <a:pPr lvl="0" algn="just"/>
            <a:endParaRPr lang="el-GR" sz="2000" dirty="0" smtClean="0"/>
          </a:p>
          <a:p>
            <a:endParaRPr lang="el-GR" sz="20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r>
              <a:rPr lang="el-GR" sz="3600" b="1" dirty="0" smtClean="0"/>
              <a:t>ΒΙΒΛΙΟΓΡΑΦΙΑ (</a:t>
            </a:r>
            <a:r>
              <a:rPr lang="en-US" sz="3600" b="1" dirty="0" smtClean="0"/>
              <a:t>3</a:t>
            </a:r>
            <a:r>
              <a:rPr lang="el-GR" sz="3600" b="1" dirty="0" smtClean="0"/>
              <a:t>)</a:t>
            </a:r>
            <a:endParaRPr lang="el-GR" sz="3600" b="1" dirty="0"/>
          </a:p>
        </p:txBody>
      </p:sp>
      <p:sp>
        <p:nvSpPr>
          <p:cNvPr id="3" name="2 - Θέση περιεχομένου"/>
          <p:cNvSpPr>
            <a:spLocks noGrp="1"/>
          </p:cNvSpPr>
          <p:nvPr>
            <p:ph idx="1"/>
          </p:nvPr>
        </p:nvSpPr>
        <p:spPr>
          <a:xfrm>
            <a:off x="0" y="692696"/>
            <a:ext cx="9144000" cy="6165304"/>
          </a:xfrm>
        </p:spPr>
        <p:txBody>
          <a:bodyPr>
            <a:normAutofit/>
          </a:bodyPr>
          <a:lstStyle/>
          <a:p>
            <a:pPr algn="just"/>
            <a:r>
              <a:rPr lang="en-US" sz="2400" dirty="0" smtClean="0"/>
              <a:t>Garrison, R., Noreen, E. </a:t>
            </a:r>
            <a:r>
              <a:rPr lang="el-GR" sz="2400" dirty="0" smtClean="0"/>
              <a:t>και </a:t>
            </a:r>
            <a:r>
              <a:rPr lang="en-US" sz="2400" dirty="0" smtClean="0"/>
              <a:t>Brewer, P. (2018), </a:t>
            </a:r>
            <a:r>
              <a:rPr lang="el-GR" sz="2400" dirty="0" smtClean="0"/>
              <a:t>Διοικητική λογιστική, Κεφάλαιο 5 Εκδόσεις Κλειδάριθμος.</a:t>
            </a:r>
          </a:p>
          <a:p>
            <a:pPr lvl="0" algn="just"/>
            <a:r>
              <a:rPr lang="en-US" sz="2400" dirty="0" smtClean="0">
                <a:latin typeface="Arial" pitchFamily="34" charset="0"/>
                <a:cs typeface="Arial" pitchFamily="34" charset="0"/>
              </a:rPr>
              <a:t>Gropelli </a:t>
            </a:r>
            <a:r>
              <a:rPr lang="en-US" sz="2400" dirty="0" smtClean="0">
                <a:latin typeface="Arial" pitchFamily="34" charset="0"/>
                <a:cs typeface="Arial" pitchFamily="34" charset="0"/>
              </a:rPr>
              <a:t>A.A.,  Nikbakht E., (2012), </a:t>
            </a:r>
            <a:r>
              <a:rPr lang="el-GR" sz="2400" i="1" dirty="0" smtClean="0">
                <a:latin typeface="Arial" pitchFamily="34" charset="0"/>
                <a:cs typeface="Arial" pitchFamily="34" charset="0"/>
              </a:rPr>
              <a:t>Χρηματοοικονομική</a:t>
            </a:r>
            <a:r>
              <a:rPr lang="el-GR" sz="2400" dirty="0" smtClean="0">
                <a:latin typeface="Arial" pitchFamily="34" charset="0"/>
                <a:cs typeface="Arial" pitchFamily="34" charset="0"/>
              </a:rPr>
              <a:t>, Εκδ. Κλειδάριθμος</a:t>
            </a:r>
            <a:r>
              <a:rPr lang="en-US" sz="2400" dirty="0" smtClean="0">
                <a:latin typeface="Arial" pitchFamily="34" charset="0"/>
                <a:cs typeface="Arial" pitchFamily="34" charset="0"/>
              </a:rPr>
              <a:t> </a:t>
            </a:r>
            <a:r>
              <a:rPr lang="el-GR" sz="2400" dirty="0" smtClean="0">
                <a:latin typeface="Arial" pitchFamily="34" charset="0"/>
                <a:cs typeface="Arial" pitchFamily="34" charset="0"/>
              </a:rPr>
              <a:t>ΕΠΕ Αθήνα  </a:t>
            </a:r>
            <a:r>
              <a:rPr lang="en-US" sz="2400" dirty="0" smtClean="0">
                <a:latin typeface="Arial" pitchFamily="34" charset="0"/>
                <a:cs typeface="Arial" pitchFamily="34" charset="0"/>
              </a:rPr>
              <a:t>ISBN 978-960-461-460-8</a:t>
            </a:r>
          </a:p>
          <a:p>
            <a:pPr algn="just"/>
            <a:r>
              <a:rPr lang="en-US" sz="2400" dirty="0" smtClean="0">
                <a:latin typeface="Arial" pitchFamily="34" charset="0"/>
                <a:cs typeface="Arial" pitchFamily="34" charset="0"/>
              </a:rPr>
              <a:t>Heizer J. and B. Render, (2008) Principles of Operations Management 9th edition, Pearson. </a:t>
            </a:r>
          </a:p>
          <a:p>
            <a:pPr algn="just"/>
            <a:r>
              <a:rPr lang="en-GB" sz="2400" dirty="0" smtClean="0">
                <a:latin typeface="Arial" pitchFamily="34" charset="0"/>
                <a:cs typeface="Arial" pitchFamily="34" charset="0"/>
              </a:rPr>
              <a:t>Slack N., Chambers S., Johnston R., (2010). Operations management /– 6th edition, Pearson</a:t>
            </a:r>
            <a:endParaRPr lang="el-GR" sz="2400" dirty="0" smtClean="0">
              <a:latin typeface="Arial" pitchFamily="34" charset="0"/>
              <a:cs typeface="Arial" pitchFamily="34" charset="0"/>
            </a:endParaRPr>
          </a:p>
          <a:p>
            <a:pPr lvl="0" algn="just"/>
            <a:r>
              <a:rPr lang="en-US" sz="2400" dirty="0" smtClean="0">
                <a:latin typeface="Arial" pitchFamily="34" charset="0"/>
                <a:cs typeface="Arial" pitchFamily="34" charset="0"/>
              </a:rPr>
              <a:t>Weston F.,  Brigham E., (1986)  </a:t>
            </a:r>
            <a:r>
              <a:rPr lang="el-GR" sz="2400" dirty="0" smtClean="0">
                <a:latin typeface="Arial" pitchFamily="34" charset="0"/>
                <a:cs typeface="Arial" pitchFamily="34" charset="0"/>
              </a:rPr>
              <a:t>Βασικές Αρχές της Χρηματοοικονομικής Διαχείρισης και Πολιτικής, Εκδ. Παπαζήση Αθήνα </a:t>
            </a:r>
            <a:r>
              <a:rPr lang="en-US" sz="2400" dirty="0" smtClean="0">
                <a:latin typeface="Arial" pitchFamily="34" charset="0"/>
                <a:cs typeface="Arial" pitchFamily="34" charset="0"/>
              </a:rPr>
              <a:t>ISBN 0-03-059548-7</a:t>
            </a:r>
            <a:r>
              <a:rPr lang="el-GR" sz="2400" dirty="0" smtClean="0">
                <a:latin typeface="Arial" pitchFamily="34" charset="0"/>
                <a:cs typeface="Arial" pitchFamily="34" charset="0"/>
              </a:rPr>
              <a:t> </a:t>
            </a:r>
          </a:p>
          <a:p>
            <a:pPr lvl="0" algn="just"/>
            <a:r>
              <a:rPr lang="en-US" sz="2400" dirty="0" smtClean="0">
                <a:solidFill>
                  <a:srgbClr val="0000CC"/>
                </a:solidFill>
                <a:latin typeface="Arial" pitchFamily="34" charset="0"/>
                <a:cs typeface="Arial" pitchFamily="34" charset="0"/>
                <a:hlinkClick r:id="rId2"/>
              </a:rPr>
              <a:t>http://www.bluewavemag.com/blueart227.htm</a:t>
            </a:r>
            <a:endParaRPr lang="en-US" sz="2400" dirty="0" smtClean="0">
              <a:solidFill>
                <a:srgbClr val="0000CC"/>
              </a:solidFill>
              <a:latin typeface="Arial" pitchFamily="34" charset="0"/>
              <a:cs typeface="Arial" pitchFamily="34" charset="0"/>
            </a:endParaRPr>
          </a:p>
          <a:p>
            <a:pPr lvl="0" algn="just"/>
            <a:r>
              <a:rPr lang="en-US" sz="2400" dirty="0" smtClean="0">
                <a:solidFill>
                  <a:srgbClr val="0000CC"/>
                </a:solidFill>
                <a:latin typeface="Arial" pitchFamily="34" charset="0"/>
                <a:cs typeface="Arial" pitchFamily="34" charset="0"/>
                <a:hlinkClick r:id="rId3"/>
              </a:rPr>
              <a:t>www.wikipedia.org</a:t>
            </a:r>
            <a:endParaRPr lang="en-US" sz="2400" dirty="0" smtClean="0">
              <a:solidFill>
                <a:srgbClr val="0000CC"/>
              </a:solidFill>
              <a:latin typeface="Arial" pitchFamily="34" charset="0"/>
              <a:cs typeface="Arial" pitchFamily="34" charset="0"/>
            </a:endParaRPr>
          </a:p>
          <a:p>
            <a:pPr lvl="0" algn="just"/>
            <a:r>
              <a:rPr lang="en-US" sz="2400" dirty="0" smtClean="0">
                <a:solidFill>
                  <a:srgbClr val="0000CC"/>
                </a:solidFill>
                <a:latin typeface="Arial" pitchFamily="34" charset="0"/>
                <a:cs typeface="Arial" pitchFamily="34" charset="0"/>
                <a:hlinkClick r:id="rId4"/>
              </a:rPr>
              <a:t>www.investopedia.com</a:t>
            </a:r>
            <a:endParaRPr lang="en-US" sz="2400" dirty="0" smtClean="0">
              <a:solidFill>
                <a:srgbClr val="0000CC"/>
              </a:solidFill>
              <a:latin typeface="Arial" pitchFamily="34" charset="0"/>
              <a:cs typeface="Arial" pitchFamily="34" charset="0"/>
            </a:endParaRPr>
          </a:p>
          <a:p>
            <a:pPr lvl="0"/>
            <a:endParaRPr lang="en-US" sz="2800" dirty="0" smtClean="0"/>
          </a:p>
          <a:p>
            <a:pPr lvl="0"/>
            <a:endParaRPr lang="el-GR" dirty="0" smtClean="0"/>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90066"/>
          </a:xfrm>
        </p:spPr>
        <p:txBody>
          <a:bodyPr>
            <a:normAutofit fontScale="90000"/>
          </a:bodyPr>
          <a:lstStyle/>
          <a:p>
            <a:r>
              <a:rPr lang="el-GR" sz="3600" b="1" dirty="0" smtClean="0"/>
              <a:t>ΚΑΤΗΓΟΡΙΕΣ ΔΑΠΑΝΩΝ</a:t>
            </a:r>
            <a:r>
              <a:rPr lang="en-US" sz="3600" b="1" dirty="0" smtClean="0"/>
              <a:t> (2)</a:t>
            </a:r>
            <a:endParaRPr lang="el-GR" sz="3600" dirty="0"/>
          </a:p>
        </p:txBody>
      </p:sp>
      <p:sp>
        <p:nvSpPr>
          <p:cNvPr id="22531" name="Rectangle 3"/>
          <p:cNvSpPr>
            <a:spLocks noGrp="1" noChangeArrowheads="1"/>
          </p:cNvSpPr>
          <p:nvPr>
            <p:ph type="body" idx="1"/>
          </p:nvPr>
        </p:nvSpPr>
        <p:spPr>
          <a:xfrm>
            <a:off x="0" y="764704"/>
            <a:ext cx="9144000" cy="6093296"/>
          </a:xfrm>
        </p:spPr>
        <p:txBody>
          <a:bodyPr/>
          <a:lstStyle/>
          <a:p>
            <a:pPr algn="ctr">
              <a:lnSpc>
                <a:spcPct val="90000"/>
              </a:lnSpc>
              <a:buNone/>
            </a:pPr>
            <a:r>
              <a:rPr lang="el-GR" sz="3000" b="1" u="sng" dirty="0" smtClean="0">
                <a:solidFill>
                  <a:srgbClr val="7030A0"/>
                </a:solidFill>
              </a:rPr>
              <a:t>Σταθερές Δαπάνες</a:t>
            </a:r>
            <a:r>
              <a:rPr lang="en-US" sz="3000" b="1" u="sng" dirty="0" smtClean="0">
                <a:solidFill>
                  <a:srgbClr val="7030A0"/>
                </a:solidFill>
              </a:rPr>
              <a:t> </a:t>
            </a:r>
            <a:r>
              <a:rPr lang="el-GR" sz="3000" b="1" u="sng" dirty="0" smtClean="0">
                <a:solidFill>
                  <a:srgbClr val="7030A0"/>
                </a:solidFill>
              </a:rPr>
              <a:t>(ελεγχόμενες)</a:t>
            </a:r>
            <a:endParaRPr lang="en-US" sz="3000" b="1" u="sng" dirty="0" smtClean="0">
              <a:solidFill>
                <a:srgbClr val="7030A0"/>
              </a:solidFill>
            </a:endParaRPr>
          </a:p>
          <a:p>
            <a:pPr>
              <a:lnSpc>
                <a:spcPct val="90000"/>
              </a:lnSpc>
            </a:pPr>
            <a:r>
              <a:rPr lang="el-GR" sz="3000" dirty="0" smtClean="0"/>
              <a:t>Αυτές </a:t>
            </a:r>
            <a:r>
              <a:rPr lang="el-GR" sz="3000" dirty="0"/>
              <a:t>οι δαπάνες δεν αυξάνονται με τις πωλήσεις, αλλά μπορούν να ελεγχθούν (15%-20%).</a:t>
            </a:r>
          </a:p>
          <a:p>
            <a:pPr marL="514350" indent="-514350">
              <a:lnSpc>
                <a:spcPct val="90000"/>
              </a:lnSpc>
              <a:buFont typeface="+mj-lt"/>
              <a:buAutoNum type="arabicPeriod"/>
            </a:pPr>
            <a:r>
              <a:rPr lang="el-GR" sz="3000" dirty="0" smtClean="0"/>
              <a:t> </a:t>
            </a:r>
            <a:r>
              <a:rPr lang="el-GR" sz="3000" dirty="0"/>
              <a:t>Ενέργεια (</a:t>
            </a:r>
            <a:r>
              <a:rPr lang="el-GR" sz="3000" dirty="0" smtClean="0"/>
              <a:t>Δ.Ε.Η., Υγραέριο</a:t>
            </a:r>
            <a:r>
              <a:rPr lang="el-GR" sz="3000" dirty="0"/>
              <a:t>, </a:t>
            </a:r>
            <a:r>
              <a:rPr lang="el-GR" sz="3000" dirty="0" smtClean="0"/>
              <a:t>Φυσικό Αέριο</a:t>
            </a:r>
            <a:r>
              <a:rPr lang="el-GR" sz="3000" dirty="0"/>
              <a:t>, </a:t>
            </a:r>
            <a:r>
              <a:rPr lang="el-GR" sz="3000" dirty="0" smtClean="0"/>
              <a:t>   	Πετρέλαιο</a:t>
            </a:r>
            <a:r>
              <a:rPr lang="el-GR" sz="3000" dirty="0"/>
              <a:t>)</a:t>
            </a:r>
          </a:p>
          <a:p>
            <a:pPr marL="514350" indent="-514350">
              <a:lnSpc>
                <a:spcPct val="90000"/>
              </a:lnSpc>
              <a:buFont typeface="+mj-lt"/>
              <a:buAutoNum type="arabicPeriod"/>
            </a:pPr>
            <a:r>
              <a:rPr lang="el-GR" sz="3000" dirty="0" smtClean="0"/>
              <a:t> Τηλέφωνο</a:t>
            </a:r>
            <a:endParaRPr lang="el-GR" sz="3000" dirty="0"/>
          </a:p>
          <a:p>
            <a:pPr marL="514350" indent="-514350">
              <a:lnSpc>
                <a:spcPct val="90000"/>
              </a:lnSpc>
              <a:buFont typeface="+mj-lt"/>
              <a:buAutoNum type="arabicPeriod"/>
            </a:pPr>
            <a:r>
              <a:rPr lang="el-GR" sz="3000" dirty="0"/>
              <a:t> </a:t>
            </a:r>
            <a:r>
              <a:rPr lang="el-GR" sz="3000" dirty="0" smtClean="0"/>
              <a:t>Ύδρευση </a:t>
            </a:r>
            <a:r>
              <a:rPr lang="el-GR" sz="3000" dirty="0"/>
              <a:t>και </a:t>
            </a:r>
            <a:r>
              <a:rPr lang="el-GR" sz="3000" dirty="0" smtClean="0"/>
              <a:t>Αποχέτευση</a:t>
            </a:r>
            <a:endParaRPr lang="el-GR" sz="3000" dirty="0"/>
          </a:p>
          <a:p>
            <a:pPr marL="514350" indent="-514350">
              <a:lnSpc>
                <a:spcPct val="90000"/>
              </a:lnSpc>
              <a:buFont typeface="+mj-lt"/>
              <a:buAutoNum type="arabicPeriod"/>
            </a:pPr>
            <a:r>
              <a:rPr lang="el-GR" sz="3000" dirty="0" smtClean="0"/>
              <a:t> </a:t>
            </a:r>
            <a:r>
              <a:rPr lang="el-GR" sz="3000" dirty="0"/>
              <a:t>Επισκευές και </a:t>
            </a:r>
            <a:r>
              <a:rPr lang="el-GR" sz="3000" dirty="0" smtClean="0"/>
              <a:t>Συντήρηση (εκτός των εκτάκτων)</a:t>
            </a:r>
            <a:endParaRPr lang="el-GR" sz="3000" dirty="0"/>
          </a:p>
          <a:p>
            <a:pPr marL="514350" indent="-514350">
              <a:lnSpc>
                <a:spcPct val="90000"/>
              </a:lnSpc>
              <a:buFont typeface="+mj-lt"/>
              <a:buAutoNum type="arabicPeriod"/>
            </a:pPr>
            <a:r>
              <a:rPr lang="el-GR" sz="3000" dirty="0" smtClean="0"/>
              <a:t> Οδοιπορικά</a:t>
            </a:r>
          </a:p>
          <a:p>
            <a:pPr marL="514350" indent="-514350">
              <a:lnSpc>
                <a:spcPct val="90000"/>
              </a:lnSpc>
              <a:buFont typeface="+mj-lt"/>
              <a:buAutoNum type="arabicPeriod"/>
            </a:pPr>
            <a:r>
              <a:rPr lang="el-GR" sz="3000" dirty="0" smtClean="0"/>
              <a:t> </a:t>
            </a:r>
            <a:r>
              <a:rPr lang="el-GR" sz="3000" dirty="0"/>
              <a:t>Εισφορές και </a:t>
            </a:r>
            <a:r>
              <a:rPr lang="el-GR" sz="3000" dirty="0" smtClean="0"/>
              <a:t>Συνδρομές</a:t>
            </a:r>
            <a:endParaRPr lang="el-GR" sz="3000" dirty="0"/>
          </a:p>
          <a:p>
            <a:pPr marL="514350" indent="-514350">
              <a:lnSpc>
                <a:spcPct val="90000"/>
              </a:lnSpc>
              <a:buFont typeface="+mj-lt"/>
              <a:buAutoNum type="arabicPeriod"/>
            </a:pPr>
            <a:r>
              <a:rPr lang="el-GR" sz="3000" dirty="0" smtClean="0"/>
              <a:t> Δωρεές </a:t>
            </a:r>
            <a:r>
              <a:rPr lang="el-GR" sz="3000" dirty="0"/>
              <a:t>και </a:t>
            </a:r>
            <a:r>
              <a:rPr lang="el-GR" sz="3000" dirty="0" smtClean="0"/>
              <a:t>Χορηγίες</a:t>
            </a:r>
            <a:endParaRPr lang="el-GR" sz="3000" dirty="0"/>
          </a:p>
          <a:p>
            <a:pPr marL="514350" indent="-514350">
              <a:lnSpc>
                <a:spcPct val="90000"/>
              </a:lnSpc>
              <a:buFont typeface="+mj-lt"/>
              <a:buAutoNum type="arabicPeriod"/>
            </a:pPr>
            <a:r>
              <a:rPr lang="el-GR" sz="3000" dirty="0"/>
              <a:t> </a:t>
            </a:r>
            <a:r>
              <a:rPr lang="el-GR" sz="3000" dirty="0" smtClean="0"/>
              <a:t>Αμοιβές </a:t>
            </a:r>
            <a:r>
              <a:rPr lang="el-GR" sz="3000" dirty="0"/>
              <a:t>Τρίτων </a:t>
            </a:r>
            <a:r>
              <a:rPr lang="el-GR" sz="3000" dirty="0" smtClean="0"/>
              <a:t>(Λογιστής</a:t>
            </a:r>
            <a:r>
              <a:rPr lang="el-GR" sz="3000" dirty="0"/>
              <a:t>, </a:t>
            </a:r>
            <a:r>
              <a:rPr lang="el-GR" sz="3000" dirty="0" smtClean="0"/>
              <a:t>Δικηγόρος</a:t>
            </a:r>
            <a:r>
              <a:rPr lang="el-GR" sz="3000" dirty="0"/>
              <a:t>)</a:t>
            </a:r>
            <a:endParaRPr lang="en-US" sz="3000" dirty="0"/>
          </a:p>
          <a:p>
            <a:pPr>
              <a:lnSpc>
                <a:spcPct val="90000"/>
              </a:lnSpc>
              <a:buFontTx/>
              <a:buNone/>
            </a:pPr>
            <a:endParaRPr lang="el-GR" sz="2800" dirty="0"/>
          </a:p>
        </p:txBody>
      </p:sp>
    </p:spTree>
    <p:extLst>
      <p:ext uri="{BB962C8B-B14F-4D97-AF65-F5344CB8AC3E}">
        <p14:creationId xmlns:p14="http://schemas.microsoft.com/office/powerpoint/2010/main" xmlns="" val="4191897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sz="3600" b="1" dirty="0">
                <a:solidFill>
                  <a:srgbClr val="002060"/>
                </a:solidFill>
              </a:rPr>
              <a:t>ΜΕΤΑΒΛΗΤΕΣ ΔΑΠΑΝΕΣ</a:t>
            </a:r>
          </a:p>
        </p:txBody>
      </p:sp>
      <p:sp>
        <p:nvSpPr>
          <p:cNvPr id="23555" name="Rectangle 3"/>
          <p:cNvSpPr>
            <a:spLocks noGrp="1" noChangeArrowheads="1"/>
          </p:cNvSpPr>
          <p:nvPr>
            <p:ph type="body" idx="1"/>
          </p:nvPr>
        </p:nvSpPr>
        <p:spPr>
          <a:xfrm>
            <a:off x="179512" y="1340768"/>
            <a:ext cx="8784976" cy="5256584"/>
          </a:xfrm>
        </p:spPr>
        <p:txBody>
          <a:bodyPr/>
          <a:lstStyle/>
          <a:p>
            <a:pPr algn="just">
              <a:lnSpc>
                <a:spcPct val="90000"/>
              </a:lnSpc>
            </a:pPr>
            <a:r>
              <a:rPr lang="el-GR" dirty="0" smtClean="0"/>
              <a:t>Αυξάνονται </a:t>
            </a:r>
            <a:r>
              <a:rPr lang="el-GR" dirty="0"/>
              <a:t>με τον </a:t>
            </a:r>
            <a:r>
              <a:rPr lang="el-GR" dirty="0" smtClean="0"/>
              <a:t>Κύκλο Εργασιών </a:t>
            </a:r>
            <a:r>
              <a:rPr lang="el-GR" dirty="0"/>
              <a:t>της επιχείρησης, αλλά όχι με σταθερή αναλογία  (1</a:t>
            </a:r>
            <a:r>
              <a:rPr lang="el-GR" dirty="0">
                <a:cs typeface="Tahoma" pitchFamily="34" charset="0"/>
              </a:rPr>
              <a:t>/</a:t>
            </a:r>
            <a:r>
              <a:rPr lang="el-GR" dirty="0"/>
              <a:t>3-2</a:t>
            </a:r>
            <a:r>
              <a:rPr lang="el-GR" dirty="0">
                <a:cs typeface="Tahoma" pitchFamily="34" charset="0"/>
              </a:rPr>
              <a:t>/</a:t>
            </a:r>
            <a:r>
              <a:rPr lang="el-GR" dirty="0"/>
              <a:t>3 των </a:t>
            </a:r>
            <a:r>
              <a:rPr lang="el-GR" dirty="0" smtClean="0"/>
              <a:t>Συνολικών Δαπανών), </a:t>
            </a:r>
            <a:r>
              <a:rPr lang="el-GR" dirty="0"/>
              <a:t>εντάσσονται σε 2 </a:t>
            </a:r>
            <a:r>
              <a:rPr lang="el-GR" dirty="0" smtClean="0"/>
              <a:t>κατηγορίες:</a:t>
            </a:r>
            <a:endParaRPr lang="el-GR" dirty="0"/>
          </a:p>
          <a:p>
            <a:pPr algn="just">
              <a:lnSpc>
                <a:spcPct val="90000"/>
              </a:lnSpc>
              <a:buFontTx/>
              <a:buNone/>
            </a:pPr>
            <a:r>
              <a:rPr lang="el-GR" dirty="0"/>
              <a:t>  </a:t>
            </a:r>
            <a:r>
              <a:rPr lang="el-GR" b="1" dirty="0"/>
              <a:t>1.</a:t>
            </a:r>
            <a:r>
              <a:rPr lang="el-GR" dirty="0"/>
              <a:t> Δαπάνες </a:t>
            </a:r>
            <a:r>
              <a:rPr lang="el-GR" dirty="0" smtClean="0"/>
              <a:t>Προσωπικού.</a:t>
            </a:r>
            <a:endParaRPr lang="el-GR" dirty="0"/>
          </a:p>
          <a:p>
            <a:pPr algn="just">
              <a:lnSpc>
                <a:spcPct val="90000"/>
              </a:lnSpc>
              <a:buFontTx/>
              <a:buNone/>
            </a:pPr>
            <a:r>
              <a:rPr lang="el-GR" dirty="0"/>
              <a:t>  </a:t>
            </a:r>
            <a:r>
              <a:rPr lang="el-GR" b="1" dirty="0"/>
              <a:t>2.</a:t>
            </a:r>
            <a:r>
              <a:rPr lang="el-GR" dirty="0"/>
              <a:t> Άλλες μεταβλητές </a:t>
            </a:r>
            <a:r>
              <a:rPr lang="el-GR" dirty="0" smtClean="0"/>
              <a:t>δαπάνες όπως είναι:</a:t>
            </a:r>
            <a:endParaRPr lang="el-GR" dirty="0"/>
          </a:p>
          <a:p>
            <a:pPr algn="just">
              <a:lnSpc>
                <a:spcPct val="90000"/>
              </a:lnSpc>
              <a:buFontTx/>
              <a:buNone/>
            </a:pPr>
            <a:r>
              <a:rPr lang="el-GR" dirty="0"/>
              <a:t> </a:t>
            </a:r>
            <a:r>
              <a:rPr lang="el-GR" dirty="0" smtClean="0"/>
              <a:t>	Διαφήμιση </a:t>
            </a:r>
            <a:r>
              <a:rPr lang="el-GR" dirty="0"/>
              <a:t>&amp; Προβολή, Υλικά </a:t>
            </a:r>
            <a:r>
              <a:rPr lang="el-GR" dirty="0" smtClean="0"/>
              <a:t>Συσκευασίας</a:t>
            </a:r>
            <a:r>
              <a:rPr lang="el-GR" dirty="0"/>
              <a:t>, Μεταφορικά, Προμήθειες Πιστωτικών Καρτών, Γραφική </a:t>
            </a:r>
            <a:r>
              <a:rPr lang="el-GR" dirty="0" smtClean="0"/>
              <a:t>Ύλη. </a:t>
            </a:r>
            <a:endParaRPr lang="el-GR" dirty="0"/>
          </a:p>
          <a:p>
            <a:pPr>
              <a:lnSpc>
                <a:spcPct val="90000"/>
              </a:lnSpc>
            </a:pPr>
            <a:endParaRPr lang="el-GR" dirty="0"/>
          </a:p>
        </p:txBody>
      </p:sp>
    </p:spTree>
    <p:extLst>
      <p:ext uri="{BB962C8B-B14F-4D97-AF65-F5344CB8AC3E}">
        <p14:creationId xmlns:p14="http://schemas.microsoft.com/office/powerpoint/2010/main" xmlns="" val="319163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r>
              <a:rPr lang="en-US" sz="4000" b="1" dirty="0" smtClean="0"/>
              <a:t>BREAK EVEN </a:t>
            </a:r>
            <a:r>
              <a:rPr lang="en-US" sz="4000" b="1" dirty="0" smtClean="0"/>
              <a:t>POINT</a:t>
            </a:r>
            <a:r>
              <a:rPr lang="el-GR" sz="4000" b="1" dirty="0" smtClean="0"/>
              <a:t> </a:t>
            </a:r>
            <a:r>
              <a:rPr lang="en-US" sz="4000" b="1" dirty="0" smtClean="0"/>
              <a:t> </a:t>
            </a:r>
            <a:r>
              <a:rPr lang="el-GR" sz="4000" b="1" dirty="0" smtClean="0"/>
              <a:t>Ή</a:t>
            </a:r>
            <a:br>
              <a:rPr lang="el-GR" sz="4000" b="1" dirty="0" smtClean="0"/>
            </a:br>
            <a:r>
              <a:rPr lang="en-US" sz="4000" b="1" dirty="0" smtClean="0"/>
              <a:t> </a:t>
            </a:r>
            <a:r>
              <a:rPr lang="el-GR" sz="4000" b="1" dirty="0" smtClean="0"/>
              <a:t>ΝΕΚΡΟ ΣΗΜΕΙΟ ΕΠΙΧΕΙΡΗΣΕΩΝ (1)</a:t>
            </a:r>
            <a:endParaRPr lang="el-GR" sz="4000" b="1" dirty="0"/>
          </a:p>
        </p:txBody>
      </p:sp>
      <p:sp>
        <p:nvSpPr>
          <p:cNvPr id="3" name="2 - Θέση περιεχομένου"/>
          <p:cNvSpPr>
            <a:spLocks noGrp="1"/>
          </p:cNvSpPr>
          <p:nvPr>
            <p:ph idx="1"/>
          </p:nvPr>
        </p:nvSpPr>
        <p:spPr>
          <a:xfrm>
            <a:off x="0" y="1484784"/>
            <a:ext cx="9144000" cy="5373216"/>
          </a:xfrm>
        </p:spPr>
        <p:txBody>
          <a:bodyPr/>
          <a:lstStyle/>
          <a:p>
            <a:pPr algn="just"/>
            <a:r>
              <a:rPr lang="el-GR" dirty="0" smtClean="0"/>
              <a:t>Είναι η κατάσταση εκείνη όπου η επιχείρηση δεν έχει κέρδη ούτε ζημία. Είναι το ποσό των συναλλαγών (του κύκλου εργασιών), όπου η επιχείρηση καλύπτει ακριβώς τα σταθερά και μεταβλητά της έξοδα και δεν αποκομίζει κανένα οικονομικό αποτέλεσμα κέρδους ή ζημίας.</a:t>
            </a:r>
            <a:endParaRPr lang="en-US" dirty="0" smtClean="0"/>
          </a:p>
          <a:p>
            <a:pPr marL="0" indent="0" algn="just"/>
            <a:r>
              <a:rPr lang="el-GR" altLang="el-GR" b="1" dirty="0" smtClean="0"/>
              <a:t> Νεκρό Σημείο</a:t>
            </a:r>
            <a:r>
              <a:rPr lang="en-US" altLang="el-GR" dirty="0" smtClean="0"/>
              <a:t>:</a:t>
            </a:r>
            <a:r>
              <a:rPr lang="el-GR" altLang="el-GR" dirty="0" smtClean="0"/>
              <a:t> είναι εκείνο το ποσό πωλήσεων με το οποίο μια επιχείρηση καλύπτει ακριβώς τα έξοδα της, τόσο σταθερά όσο και μεταβλητά. (Σταθερά και Μεταβλητά Κόστη)</a:t>
            </a:r>
            <a:r>
              <a:rPr lang="en-US" altLang="el-GR" dirty="0" smtClean="0"/>
              <a:t>.</a:t>
            </a:r>
            <a:endParaRPr lang="el-GR"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r>
              <a:rPr lang="en-US" sz="4000" b="1" dirty="0" smtClean="0"/>
              <a:t>BREAK EVEN </a:t>
            </a:r>
            <a:r>
              <a:rPr lang="en-US" sz="4000" b="1" dirty="0" smtClean="0"/>
              <a:t>POINT</a:t>
            </a:r>
            <a:r>
              <a:rPr lang="el-GR" sz="4000" b="1" dirty="0" smtClean="0"/>
              <a:t> </a:t>
            </a:r>
            <a:r>
              <a:rPr lang="en-US" sz="4000" b="1" dirty="0" smtClean="0"/>
              <a:t> </a:t>
            </a:r>
            <a:r>
              <a:rPr lang="el-GR" sz="4000" b="1" dirty="0" smtClean="0"/>
              <a:t>Ή</a:t>
            </a:r>
            <a:br>
              <a:rPr lang="el-GR" sz="4000" b="1" dirty="0" smtClean="0"/>
            </a:br>
            <a:r>
              <a:rPr lang="en-US" sz="4000" b="1" dirty="0" smtClean="0"/>
              <a:t> </a:t>
            </a:r>
            <a:r>
              <a:rPr lang="el-GR" sz="4000" b="1" dirty="0" smtClean="0"/>
              <a:t>ΝΕΚΡΟ ΣΗΜΕΙΟ ΕΠΙΧΕΙΡΗΣΕΩΝ (2)</a:t>
            </a:r>
            <a:endParaRPr lang="el-GR" sz="4000" dirty="0"/>
          </a:p>
        </p:txBody>
      </p:sp>
      <p:sp>
        <p:nvSpPr>
          <p:cNvPr id="3" name="2 - Θέση περιεχομένου"/>
          <p:cNvSpPr>
            <a:spLocks noGrp="1"/>
          </p:cNvSpPr>
          <p:nvPr>
            <p:ph idx="1"/>
          </p:nvPr>
        </p:nvSpPr>
        <p:spPr>
          <a:xfrm>
            <a:off x="0" y="1600200"/>
            <a:ext cx="9144000" cy="5257800"/>
          </a:xfrm>
        </p:spPr>
        <p:txBody>
          <a:bodyPr/>
          <a:lstStyle/>
          <a:p>
            <a:pPr algn="just" eaLnBrk="1" hangingPunct="1"/>
            <a:r>
              <a:rPr lang="el-GR" dirty="0" smtClean="0"/>
              <a:t>Με την ανάλυση του νεκρού σημείου εξετάζονται οι επιπτώσεις στην κερδοφορία μιας επιχείρησης από τις μεταβολές κυρίως του ύψους της παραγωγής.</a:t>
            </a:r>
          </a:p>
          <a:p>
            <a:pPr algn="just" eaLnBrk="1" hangingPunct="1"/>
            <a:r>
              <a:rPr lang="el-GR" dirty="0" smtClean="0"/>
              <a:t>Μπορούν όμως να εξεταστούν και οι επιπτώσεις στην κερδοφορία από μεταβολές των μεταβλητών και σταθερών δαπανών καθώς και στην τιμή πώλησης του προϊόντος.</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p:spPr>
        <p:txBody>
          <a:bodyPr>
            <a:normAutofit fontScale="90000"/>
          </a:bodyPr>
          <a:lstStyle/>
          <a:p>
            <a:r>
              <a:rPr lang="en-US" sz="3600" b="1" dirty="0" smtClean="0"/>
              <a:t>BREAK EVEN POINT </a:t>
            </a:r>
            <a:r>
              <a:rPr lang="el-GR" sz="3600" b="1" dirty="0" smtClean="0"/>
              <a:t> Ή</a:t>
            </a:r>
            <a:r>
              <a:rPr lang="el-GR" sz="3600" b="1" dirty="0" smtClean="0"/>
              <a:t/>
            </a:r>
            <a:br>
              <a:rPr lang="el-GR" sz="3600" b="1" dirty="0" smtClean="0"/>
            </a:br>
            <a:r>
              <a:rPr lang="en-US" sz="3600" b="1" dirty="0" smtClean="0"/>
              <a:t> </a:t>
            </a:r>
            <a:r>
              <a:rPr lang="el-GR" sz="3600" b="1" dirty="0" smtClean="0"/>
              <a:t>ΝΕΚΡΟ ΣΗΜΕΙΟ ΕΠΙΧΕΙΡΗΣΕΩΝ (2)</a:t>
            </a:r>
            <a:endParaRPr lang="el-GR" sz="3600" dirty="0"/>
          </a:p>
        </p:txBody>
      </p:sp>
      <p:sp>
        <p:nvSpPr>
          <p:cNvPr id="3" name="2 - Θέση περιεχομένου"/>
          <p:cNvSpPr>
            <a:spLocks noGrp="1"/>
          </p:cNvSpPr>
          <p:nvPr>
            <p:ph idx="1"/>
          </p:nvPr>
        </p:nvSpPr>
        <p:spPr>
          <a:xfrm>
            <a:off x="0" y="980728"/>
            <a:ext cx="9144000" cy="5877272"/>
          </a:xfrm>
        </p:spPr>
        <p:txBody>
          <a:bodyPr/>
          <a:lstStyle/>
          <a:p>
            <a:pPr algn="just" eaLnBrk="1" hangingPunct="1">
              <a:lnSpc>
                <a:spcPct val="90000"/>
              </a:lnSpc>
            </a:pPr>
            <a:r>
              <a:rPr lang="el-GR" sz="3000" dirty="0" smtClean="0"/>
              <a:t>Το νεκρό σημείο είναι το ύψος της παραγωγής, στο οποίο η συνολική πρόσοδος καλύπτει μόνο το σύνολο των δαπανών (μεταβλητά + σταθερά).</a:t>
            </a:r>
          </a:p>
          <a:p>
            <a:pPr algn="just" eaLnBrk="1" hangingPunct="1">
              <a:lnSpc>
                <a:spcPct val="90000"/>
              </a:lnSpc>
            </a:pPr>
            <a:r>
              <a:rPr lang="el-GR" sz="3000" dirty="0" smtClean="0"/>
              <a:t>Μελέτη του Ν.Σ. πραγματοποιούμε στις παρακάτω περιπτώσεις</a:t>
            </a:r>
            <a:r>
              <a:rPr lang="en-US" sz="3000" dirty="0" smtClean="0"/>
              <a:t>:</a:t>
            </a:r>
            <a:endParaRPr lang="el-GR" sz="3000" dirty="0" smtClean="0"/>
          </a:p>
          <a:p>
            <a:pPr marL="0" indent="0" algn="just" eaLnBrk="1" hangingPunct="1">
              <a:spcBef>
                <a:spcPts val="0"/>
              </a:spcBef>
              <a:buFont typeface="Wingdings" pitchFamily="2" charset="2"/>
              <a:buNone/>
            </a:pPr>
            <a:r>
              <a:rPr lang="el-GR" sz="3000" b="1" dirty="0" smtClean="0">
                <a:solidFill>
                  <a:srgbClr val="7030A0"/>
                </a:solidFill>
              </a:rPr>
              <a:t>1) Επένδυση που δικαιολογείται από την μελλοντική εξοικονόμηση κόστους.</a:t>
            </a:r>
          </a:p>
          <a:p>
            <a:pPr marL="0" indent="0" algn="just" eaLnBrk="1" hangingPunct="1">
              <a:spcBef>
                <a:spcPts val="0"/>
              </a:spcBef>
              <a:buFont typeface="Wingdings" pitchFamily="2" charset="2"/>
              <a:buNone/>
            </a:pPr>
            <a:r>
              <a:rPr lang="el-GR" sz="3000" b="1" dirty="0" smtClean="0">
                <a:solidFill>
                  <a:srgbClr val="0070C0"/>
                </a:solidFill>
              </a:rPr>
              <a:t>2) Οι ετήσιες ώρες λειτουργίας, που είναι αναγκαίες πριν μια προτεινόμενη επένδυση γίνει επικερδής.</a:t>
            </a:r>
          </a:p>
          <a:p>
            <a:pPr marL="0" indent="0" algn="just" eaLnBrk="1" hangingPunct="1">
              <a:spcBef>
                <a:spcPts val="0"/>
              </a:spcBef>
              <a:buFont typeface="Wingdings" pitchFamily="2" charset="2"/>
              <a:buNone/>
            </a:pPr>
            <a:r>
              <a:rPr lang="el-GR" sz="3000" b="1" dirty="0" smtClean="0">
                <a:solidFill>
                  <a:srgbClr val="FF0000"/>
                </a:solidFill>
              </a:rPr>
              <a:t>3) Η χρονική περίοδος κατά την οποία μια προτεινόμενη επένδυση θα δώσει ποσό ίσο με αυτή την ίδια την επένδυση.</a:t>
            </a:r>
            <a:endParaRPr lang="en-US" sz="3000" b="1" dirty="0" smtClean="0">
              <a:solidFill>
                <a:srgbClr val="FF0000"/>
              </a:solidFill>
            </a:endParaRP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t>ΛΕΙΤΟΥΡΓΙΑ Ν.Σ. (1)</a:t>
            </a:r>
            <a:endParaRPr lang="el-GR" b="1" dirty="0"/>
          </a:p>
        </p:txBody>
      </p:sp>
      <p:sp>
        <p:nvSpPr>
          <p:cNvPr id="3" name="2 - Θέση περιεχομένου"/>
          <p:cNvSpPr>
            <a:spLocks noGrp="1"/>
          </p:cNvSpPr>
          <p:nvPr>
            <p:ph idx="1"/>
          </p:nvPr>
        </p:nvSpPr>
        <p:spPr>
          <a:xfrm>
            <a:off x="0" y="836712"/>
            <a:ext cx="9144000" cy="6021288"/>
          </a:xfrm>
        </p:spPr>
        <p:txBody>
          <a:bodyPr/>
          <a:lstStyle/>
          <a:p>
            <a:pPr algn="just"/>
            <a:r>
              <a:rPr lang="el-GR" sz="3000" dirty="0" smtClean="0"/>
              <a:t>Τα έσοδα της επιχείρησης θα πρέπει να καλύπτουν τα εξής:</a:t>
            </a:r>
          </a:p>
          <a:p>
            <a:pPr marL="514350" indent="-514350" algn="just">
              <a:buFont typeface="+mj-lt"/>
              <a:buAutoNum type="arabicPeriod"/>
            </a:pPr>
            <a:r>
              <a:rPr lang="el-GR" sz="3000" dirty="0" smtClean="0">
                <a:solidFill>
                  <a:srgbClr val="FF0000"/>
                </a:solidFill>
              </a:rPr>
              <a:t>Το κόστος που απαιτείται για την παραγωγή των προϊόντων (π.χ. Α΄ ύλες, κεφαλαιουχικός εξοπλισμός, εργατικά, γενικά έξοδα παραγωγής, μεταφοράς κλπ.).</a:t>
            </a:r>
          </a:p>
          <a:p>
            <a:pPr marL="514350" indent="-514350" algn="just">
              <a:buFont typeface="+mj-lt"/>
              <a:buAutoNum type="arabicPeriod"/>
            </a:pPr>
            <a:r>
              <a:rPr lang="el-GR" sz="3000" dirty="0" smtClean="0">
                <a:solidFill>
                  <a:srgbClr val="7030A0"/>
                </a:solidFill>
              </a:rPr>
              <a:t>Το κόστος του Marketing, της προώθησης πωλήσεων και της διαφήμισης για τα προϊόντα της.</a:t>
            </a:r>
          </a:p>
          <a:p>
            <a:pPr marL="514350" indent="-514350" algn="just">
              <a:buFont typeface="+mj-lt"/>
              <a:buAutoNum type="arabicPeriod"/>
            </a:pPr>
            <a:r>
              <a:rPr lang="el-GR" sz="3000" dirty="0" smtClean="0">
                <a:solidFill>
                  <a:srgbClr val="006600"/>
                </a:solidFill>
              </a:rPr>
              <a:t>Τα Γενικά Διοικητικά Έξοδα.</a:t>
            </a:r>
          </a:p>
          <a:p>
            <a:pPr marL="514350" indent="-514350" algn="just">
              <a:buFont typeface="+mj-lt"/>
              <a:buAutoNum type="arabicPeriod"/>
            </a:pPr>
            <a:r>
              <a:rPr lang="el-GR" sz="3000" dirty="0" smtClean="0">
                <a:solidFill>
                  <a:srgbClr val="002060"/>
                </a:solidFill>
              </a:rPr>
              <a:t>Το ποσό του κέρδους που αναμένει να πραγματοποιήσει κατά τη διάρκεια της χρήσης.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ΛΕΙΤΟΥΡΓΙΑ Ν.Σ. (2)</a:t>
            </a:r>
            <a:endParaRPr lang="el-GR" dirty="0"/>
          </a:p>
        </p:txBody>
      </p:sp>
      <p:sp>
        <p:nvSpPr>
          <p:cNvPr id="3" name="2 - Θέση περιεχομένου"/>
          <p:cNvSpPr>
            <a:spLocks noGrp="1"/>
          </p:cNvSpPr>
          <p:nvPr>
            <p:ph idx="1"/>
          </p:nvPr>
        </p:nvSpPr>
        <p:spPr>
          <a:xfrm>
            <a:off x="323528" y="1600200"/>
            <a:ext cx="8424936" cy="4781128"/>
          </a:xfrm>
        </p:spPr>
        <p:txBody>
          <a:bodyPr/>
          <a:lstStyle/>
          <a:p>
            <a:pPr algn="just"/>
            <a:r>
              <a:rPr lang="el-GR" dirty="0" smtClean="0"/>
              <a:t>Στην περίπτωση κατά την οποία η επιχείρηση καλύπτει με τις πωλήσεις της τα τρία πρώτα από τα παραπάνω στοιχεία τότε λέμε ότι λειτουργεί στο νεκρό σημείο του κύκλου εργασιών της.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r>
              <a:rPr lang="el-GR" b="1" dirty="0" smtClean="0"/>
              <a:t>Αποφάσεις &amp; Νεκρό Σημείο</a:t>
            </a:r>
            <a:endParaRPr lang="el-GR" b="1" dirty="0" smtClean="0"/>
          </a:p>
        </p:txBody>
      </p:sp>
      <p:sp>
        <p:nvSpPr>
          <p:cNvPr id="21507" name="Θέση περιεχομένου 2"/>
          <p:cNvSpPr>
            <a:spLocks noGrp="1"/>
          </p:cNvSpPr>
          <p:nvPr>
            <p:ph idx="1"/>
          </p:nvPr>
        </p:nvSpPr>
        <p:spPr>
          <a:xfrm>
            <a:off x="179513" y="1628774"/>
            <a:ext cx="8784976" cy="4464521"/>
          </a:xfrm>
        </p:spPr>
        <p:txBody>
          <a:bodyPr>
            <a:normAutofit/>
          </a:bodyPr>
          <a:lstStyle/>
          <a:p>
            <a:pPr algn="just"/>
            <a:r>
              <a:rPr lang="el-GR" sz="2800" dirty="0" smtClean="0"/>
              <a:t>Ο προσδιορισμός της συμβολής μιας συγκεκριμένης απόφασης στη διαμόρφωση του επιπέδου δραστηριότητας και του επιπέδου κερδών (δηλαδή, των εσόδων και των εξόδων) της επιχείρησης εξασφαλίζεται με την </a:t>
            </a:r>
            <a:r>
              <a:rPr lang="el-GR" sz="2800" i="1" dirty="0" smtClean="0"/>
              <a:t>Ανάλυση του Νεκρού Σημείου ή του Σημείου Εξίσωσης Εσόδων και Εξόδων </a:t>
            </a:r>
            <a:r>
              <a:rPr lang="el-GR" sz="2800" dirty="0" smtClean="0"/>
              <a:t>(</a:t>
            </a:r>
            <a:r>
              <a:rPr lang="en-US" sz="2800" dirty="0" smtClean="0"/>
              <a:t>Breakeven point Analysis</a:t>
            </a:r>
            <a:r>
              <a:rPr lang="el-GR" sz="2800" dirty="0" smtClean="0"/>
              <a:t>). Πρόκειται για ανάλυση της σχέσης Κόστους – Επίπεδου Δραστηριότητας – Κέρδους  (</a:t>
            </a:r>
            <a:r>
              <a:rPr lang="en-US" sz="2800" dirty="0" smtClean="0"/>
              <a:t>Cost</a:t>
            </a:r>
            <a:r>
              <a:rPr lang="el-GR" sz="2800" dirty="0" smtClean="0"/>
              <a:t> – </a:t>
            </a:r>
            <a:r>
              <a:rPr lang="en-US" sz="2800" dirty="0" smtClean="0"/>
              <a:t>Volume</a:t>
            </a:r>
            <a:r>
              <a:rPr lang="el-GR" sz="2800" dirty="0" smtClean="0"/>
              <a:t> – </a:t>
            </a:r>
            <a:r>
              <a:rPr lang="en-US" sz="2800" dirty="0" smtClean="0"/>
              <a:t>Profit Analysis</a:t>
            </a:r>
            <a:r>
              <a:rPr lang="el-GR" sz="2800" dirty="0" smtClean="0"/>
              <a:t> ή </a:t>
            </a:r>
            <a:r>
              <a:rPr lang="en-US" sz="2800" dirty="0" smtClean="0"/>
              <a:t>CVP Analysis</a:t>
            </a:r>
            <a:r>
              <a:rPr lang="el-GR" sz="2800" dirty="0" smtClean="0"/>
              <a:t>).  </a:t>
            </a:r>
          </a:p>
        </p:txBody>
      </p:sp>
      <p:sp>
        <p:nvSpPr>
          <p:cNvPr id="21508" name="Θέση αριθμού διαφάνειας 3"/>
          <p:cNvSpPr>
            <a:spLocks noGrp="1"/>
          </p:cNvSpPr>
          <p:nvPr>
            <p:ph type="sldNum" sz="quarter" idx="12"/>
          </p:nvPr>
        </p:nvSpPr>
        <p:spPr>
          <a:noFill/>
          <a:ln>
            <a:miter lim="800000"/>
            <a:headEnd/>
            <a:tailEnd/>
          </a:ln>
        </p:spPr>
        <p:txBody>
          <a:bodyPr/>
          <a:lstStyle/>
          <a:p>
            <a:fld id="{2217E3BE-1D1D-4C08-A6E8-867F6508D113}" type="slidenum">
              <a:rPr lang="el-GR" smtClean="0"/>
              <a:pPr/>
              <a:t>18</a:t>
            </a:fld>
            <a:endParaRPr lang="el-G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r>
              <a:rPr lang="el-GR" b="1" dirty="0" smtClean="0"/>
              <a:t>Το Ταμειακό </a:t>
            </a:r>
            <a:r>
              <a:rPr lang="el-GR" b="1" dirty="0" smtClean="0"/>
              <a:t>Νεκρό σημείο</a:t>
            </a:r>
          </a:p>
        </p:txBody>
      </p:sp>
      <p:sp>
        <p:nvSpPr>
          <p:cNvPr id="3" name="Θέση περιεχομένου 2"/>
          <p:cNvSpPr>
            <a:spLocks noGrp="1"/>
          </p:cNvSpPr>
          <p:nvPr>
            <p:ph idx="1"/>
          </p:nvPr>
        </p:nvSpPr>
        <p:spPr>
          <a:xfrm>
            <a:off x="179512" y="1484784"/>
            <a:ext cx="8785101" cy="4896544"/>
          </a:xfrm>
        </p:spPr>
        <p:txBody>
          <a:bodyPr/>
          <a:lstStyle/>
          <a:p>
            <a:pPr algn="just">
              <a:defRPr/>
            </a:pPr>
            <a:r>
              <a:rPr lang="el-GR" sz="2800" dirty="0" smtClean="0"/>
              <a:t>Ο </a:t>
            </a:r>
            <a:r>
              <a:rPr lang="el-GR" sz="2800" dirty="0" smtClean="0"/>
              <a:t>προσδιορισμός της συμβολής της ίδιας απόφασης στη διαμόρφωση της ρευστότητας εξασφαλίζεται με την </a:t>
            </a:r>
            <a:r>
              <a:rPr lang="el-GR" sz="2800" i="1" dirty="0" smtClean="0"/>
              <a:t>Ανάλυση του Ταμειακού Νεκρού Σημείου.  </a:t>
            </a:r>
            <a:endParaRPr lang="el-GR" sz="2800" i="1" dirty="0" smtClean="0"/>
          </a:p>
          <a:p>
            <a:pPr algn="just">
              <a:defRPr/>
            </a:pPr>
            <a:r>
              <a:rPr lang="el-GR" sz="2800" i="1" dirty="0"/>
              <a:t>Το ταμειακό νεκρό</a:t>
            </a:r>
            <a:r>
              <a:rPr lang="el-GR" sz="2800" dirty="0"/>
              <a:t> σημείο είναι το επίπεδο δραστηριότητας στο οποίο οι εισπράξεις από τα έσοδα της πώλησης συγκεκριμένου προϊόντος ή παροχής υπηρεσιών είναι ίσα με τις πληρωμές για τα έξοδα  παραγωγής και πώλησης του προϊόντος ή  παροχής της υπηρεσίας. </a:t>
            </a:r>
            <a:endParaRPr lang="el-GR" sz="2800" dirty="0" smtClean="0"/>
          </a:p>
          <a:p>
            <a:pPr marL="0" indent="0">
              <a:buFont typeface="Wingdings" pitchFamily="2" charset="2"/>
              <a:buNone/>
              <a:defRPr/>
            </a:pPr>
            <a:endParaRPr lang="el-GR" sz="2400" dirty="0"/>
          </a:p>
        </p:txBody>
      </p:sp>
      <p:sp>
        <p:nvSpPr>
          <p:cNvPr id="22532" name="Θέση αριθμού διαφάνειας 3"/>
          <p:cNvSpPr>
            <a:spLocks noGrp="1"/>
          </p:cNvSpPr>
          <p:nvPr>
            <p:ph type="sldNum" sz="quarter" idx="12"/>
          </p:nvPr>
        </p:nvSpPr>
        <p:spPr>
          <a:noFill/>
          <a:ln>
            <a:miter lim="800000"/>
            <a:headEnd/>
            <a:tailEnd/>
          </a:ln>
        </p:spPr>
        <p:txBody>
          <a:bodyPr/>
          <a:lstStyle/>
          <a:p>
            <a:fld id="{0FC99349-E2B0-4342-8E95-385F76057B47}" type="slidenum">
              <a:rPr lang="el-GR" smtClean="0"/>
              <a:pPr/>
              <a:t>19</a:t>
            </a:fld>
            <a:endParaRPr lang="el-G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Θέση αριθμού διαφάνειας 5"/>
          <p:cNvSpPr>
            <a:spLocks noGrp="1"/>
          </p:cNvSpPr>
          <p:nvPr>
            <p:ph type="sldNum" sz="quarter" idx="12"/>
          </p:nvPr>
        </p:nvSpPr>
        <p:spPr>
          <a:noFill/>
          <a:ln>
            <a:miter lim="800000"/>
            <a:headEnd/>
            <a:tailEnd/>
          </a:ln>
        </p:spPr>
        <p:txBody>
          <a:bodyPr/>
          <a:lstStyle/>
          <a:p>
            <a:fld id="{6570D1BA-4E70-4A2C-B652-A1C03DC08356}" type="slidenum">
              <a:rPr lang="el-GR" smtClean="0"/>
              <a:pPr/>
              <a:t>2</a:t>
            </a:fld>
            <a:endParaRPr lang="el-GR" dirty="0" smtClean="0"/>
          </a:p>
        </p:txBody>
      </p:sp>
      <p:sp>
        <p:nvSpPr>
          <p:cNvPr id="4099" name="Rectangle 2"/>
          <p:cNvSpPr>
            <a:spLocks noGrp="1" noChangeArrowheads="1"/>
          </p:cNvSpPr>
          <p:nvPr>
            <p:ph type="title"/>
          </p:nvPr>
        </p:nvSpPr>
        <p:spPr>
          <a:xfrm>
            <a:off x="457200" y="274638"/>
            <a:ext cx="8229600" cy="778098"/>
          </a:xfrm>
        </p:spPr>
        <p:txBody>
          <a:bodyPr/>
          <a:lstStyle/>
          <a:p>
            <a:pPr eaLnBrk="1" hangingPunct="1"/>
            <a:r>
              <a:rPr lang="el-GR" b="1" dirty="0" smtClean="0"/>
              <a:t>Εισαγωγικά Στοιχεία</a:t>
            </a:r>
            <a:endParaRPr lang="el-GR" b="1" dirty="0" smtClean="0"/>
          </a:p>
        </p:txBody>
      </p:sp>
      <p:sp>
        <p:nvSpPr>
          <p:cNvPr id="4100" name="Rectangle 3"/>
          <p:cNvSpPr>
            <a:spLocks noGrp="1" noChangeArrowheads="1"/>
          </p:cNvSpPr>
          <p:nvPr>
            <p:ph type="body" idx="1"/>
          </p:nvPr>
        </p:nvSpPr>
        <p:spPr>
          <a:xfrm>
            <a:off x="251520" y="1600200"/>
            <a:ext cx="8640960" cy="4525963"/>
          </a:xfrm>
        </p:spPr>
        <p:txBody>
          <a:bodyPr>
            <a:normAutofit/>
          </a:bodyPr>
          <a:lstStyle/>
          <a:p>
            <a:pPr algn="just"/>
            <a:r>
              <a:rPr lang="el-GR" sz="2800" dirty="0" smtClean="0"/>
              <a:t>Η ανάλυση του Νεκρού Σημείου είναι </a:t>
            </a:r>
            <a:r>
              <a:rPr lang="el-GR" sz="2800" dirty="0" smtClean="0"/>
              <a:t>μία σημαντική χρηματοοικονομική διεργασία που συμπεριλαμβάνει και λογιστικά δεδομένα.</a:t>
            </a:r>
          </a:p>
          <a:p>
            <a:pPr algn="just"/>
            <a:r>
              <a:rPr lang="el-GR" sz="2800" dirty="0" smtClean="0"/>
              <a:t>Η ανάλυση του Νεκρού Σημείου </a:t>
            </a:r>
            <a:r>
              <a:rPr lang="el-GR" sz="2800" dirty="0" smtClean="0"/>
              <a:t>αποτελεί </a:t>
            </a:r>
            <a:r>
              <a:rPr lang="el-GR" sz="2800" dirty="0" smtClean="0"/>
              <a:t>βασικά μια </a:t>
            </a:r>
            <a:r>
              <a:rPr lang="el-GR" sz="2800" dirty="0" smtClean="0"/>
              <a:t>χρηματοοικονομική και λογιστική αναλυτική </a:t>
            </a:r>
            <a:r>
              <a:rPr lang="el-GR" sz="2800" dirty="0" smtClean="0"/>
              <a:t>τεχνική </a:t>
            </a:r>
            <a:r>
              <a:rPr lang="el-GR" sz="2800" dirty="0" smtClean="0"/>
              <a:t>για μελέτη</a:t>
            </a:r>
            <a:r>
              <a:rPr lang="el-GR" sz="2800" dirty="0" smtClean="0"/>
              <a:t>, έρευνα και συμπεράσματα </a:t>
            </a:r>
            <a:r>
              <a:rPr lang="el-GR" sz="2800" dirty="0" smtClean="0"/>
              <a:t>μεταξύ των πωλήσεων </a:t>
            </a:r>
            <a:r>
              <a:rPr lang="el-GR" sz="2800" dirty="0" smtClean="0"/>
              <a:t>των μεταβλητών εξόδων, </a:t>
            </a:r>
            <a:r>
              <a:rPr lang="el-GR" sz="2800" dirty="0" smtClean="0"/>
              <a:t>σταθερών </a:t>
            </a:r>
            <a:r>
              <a:rPr lang="el-GR" sz="2800" dirty="0" smtClean="0"/>
              <a:t>εξόδων</a:t>
            </a:r>
            <a:r>
              <a:rPr lang="el-GR" sz="2800" dirty="0" smtClean="0"/>
              <a:t>, </a:t>
            </a:r>
            <a:r>
              <a:rPr lang="el-GR" sz="2800" dirty="0" smtClean="0"/>
              <a:t>των εισπράξεων και </a:t>
            </a:r>
            <a:r>
              <a:rPr lang="el-GR" sz="2800" dirty="0" smtClean="0"/>
              <a:t>των κερδών </a:t>
            </a:r>
            <a:r>
              <a:rPr lang="el-GR" sz="2800" dirty="0" smtClean="0"/>
              <a:t>οποιασδήποτε </a:t>
            </a:r>
            <a:r>
              <a:rPr lang="el-GR" sz="2800" dirty="0" smtClean="0"/>
              <a:t>κατάστασης εκμετάλλευσης σε κάθε επιχείρηση.</a:t>
            </a:r>
            <a:endParaRPr lang="el-GR"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l-GR" b="1" dirty="0" smtClean="0"/>
              <a:t>Υπολογισμός Ταμειακού Νεκρού Σημείου</a:t>
            </a:r>
            <a:endParaRPr lang="el-GR" b="1"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sz="3600" b="1" dirty="0" smtClean="0"/>
              <a:t>Εκφράσεις του Ν.Σ.</a:t>
            </a:r>
            <a:endParaRPr lang="el-GR" sz="3600" b="1" dirty="0"/>
          </a:p>
        </p:txBody>
      </p:sp>
      <p:sp>
        <p:nvSpPr>
          <p:cNvPr id="3" name="2 - Θέση περιεχομένου"/>
          <p:cNvSpPr>
            <a:spLocks noGrp="1"/>
          </p:cNvSpPr>
          <p:nvPr>
            <p:ph idx="1"/>
          </p:nvPr>
        </p:nvSpPr>
        <p:spPr>
          <a:xfrm>
            <a:off x="0" y="764704"/>
            <a:ext cx="9144000" cy="6093296"/>
          </a:xfrm>
        </p:spPr>
        <p:txBody>
          <a:bodyPr/>
          <a:lstStyle/>
          <a:p>
            <a:r>
              <a:rPr lang="el-GR" sz="2600" dirty="0" smtClean="0"/>
              <a:t>Εκφράζεται κατά διαφόρους τρόπους:</a:t>
            </a:r>
          </a:p>
          <a:p>
            <a:pPr marL="457200" indent="-457200" algn="just">
              <a:buFont typeface="+mj-lt"/>
              <a:buAutoNum type="arabicPeriod"/>
            </a:pPr>
            <a:r>
              <a:rPr lang="el-GR" sz="2600" b="1" dirty="0" smtClean="0">
                <a:solidFill>
                  <a:srgbClr val="002060"/>
                </a:solidFill>
              </a:rPr>
              <a:t>Ως αξία πωλήσεων: </a:t>
            </a:r>
            <a:r>
              <a:rPr lang="el-GR" sz="2600" dirty="0" smtClean="0"/>
              <a:t>Σε τι ύψος πωλήσεων (τζίρου) η επιχείρηση δεν πραγματοποιεί ούτε κέρδος ούτε ζημία.</a:t>
            </a:r>
          </a:p>
          <a:p>
            <a:pPr marL="457200" indent="-457200" algn="just">
              <a:buFont typeface="+mj-lt"/>
              <a:buAutoNum type="arabicPeriod"/>
            </a:pPr>
            <a:r>
              <a:rPr lang="el-GR" sz="2600" b="1" dirty="0" smtClean="0">
                <a:solidFill>
                  <a:srgbClr val="C00000"/>
                </a:solidFill>
              </a:rPr>
              <a:t>Ως ποσοστό % των Πωλήσεων: </a:t>
            </a:r>
            <a:r>
              <a:rPr lang="el-GR" sz="2600" dirty="0" smtClean="0"/>
              <a:t>Σε πιο ποσοστό επί των προβλεπόμενων πωλήσεων, η επιχείρηση δεν πραγματοποιεί ούτε κέρδος ούτε ζημία.</a:t>
            </a:r>
          </a:p>
          <a:p>
            <a:pPr marL="457200" indent="-457200" algn="just">
              <a:buFont typeface="+mj-lt"/>
              <a:buAutoNum type="arabicPeriod"/>
            </a:pPr>
            <a:r>
              <a:rPr lang="el-GR" sz="2600" b="1" dirty="0" smtClean="0">
                <a:solidFill>
                  <a:srgbClr val="006600"/>
                </a:solidFill>
              </a:rPr>
              <a:t>Ως ποσότητα Πωλήσεων: </a:t>
            </a:r>
            <a:r>
              <a:rPr lang="el-GR" sz="2600" dirty="0" smtClean="0"/>
              <a:t>Πόσα προϊόντα (ή άλλη μονάδα μέτρησης) πρέπει να πωλήσει η επιχείρηση για να μην πραγματοποιήσει ούτε κέρδος ούτε ζημία.</a:t>
            </a:r>
          </a:p>
          <a:p>
            <a:pPr marL="457200" indent="-457200" algn="just">
              <a:buFont typeface="+mj-lt"/>
              <a:buAutoNum type="arabicPeriod"/>
            </a:pPr>
            <a:r>
              <a:rPr lang="el-GR" sz="2600" b="1" dirty="0" smtClean="0">
                <a:solidFill>
                  <a:srgbClr val="7030A0"/>
                </a:solidFill>
              </a:rPr>
              <a:t>Ως χρόνος: </a:t>
            </a:r>
            <a:r>
              <a:rPr lang="el-GR" sz="2600" dirty="0" smtClean="0"/>
              <a:t>Σε ένα ετήσιο χρονικό ορίζοντα, πόσους μήνες θα χρειασθεί η επιχείρηση για να πραγματοποιήσει εκείνες τις πωλήσεις που θα την φέρουν σε σημείο να μην πραγματοποιήσει ούτε κέρδος ούτε ζημία.</a:t>
            </a:r>
            <a:endParaRPr lang="el-GR"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Συνιστώσες Ν.Σ.</a:t>
            </a:r>
            <a:endParaRPr lang="el-GR" b="1" dirty="0"/>
          </a:p>
        </p:txBody>
      </p:sp>
      <p:sp>
        <p:nvSpPr>
          <p:cNvPr id="3" name="2 - Θέση περιεχομένου"/>
          <p:cNvSpPr>
            <a:spLocks noGrp="1"/>
          </p:cNvSpPr>
          <p:nvPr>
            <p:ph idx="1"/>
          </p:nvPr>
        </p:nvSpPr>
        <p:spPr>
          <a:xfrm>
            <a:off x="0" y="1600200"/>
            <a:ext cx="9144000" cy="5257800"/>
          </a:xfrm>
        </p:spPr>
        <p:txBody>
          <a:bodyPr/>
          <a:lstStyle/>
          <a:p>
            <a:pPr algn="just"/>
            <a:r>
              <a:rPr lang="el-GR" dirty="0" smtClean="0"/>
              <a:t>Οι συνιστώσες του Νεκρού Σημείου είναι:</a:t>
            </a:r>
          </a:p>
          <a:p>
            <a:pPr marL="514350" indent="-514350" algn="just">
              <a:buFont typeface="+mj-lt"/>
              <a:buAutoNum type="arabicPeriod"/>
            </a:pPr>
            <a:r>
              <a:rPr lang="el-GR" dirty="0" smtClean="0"/>
              <a:t>Οι Πωλήσεις, </a:t>
            </a:r>
          </a:p>
          <a:p>
            <a:pPr marL="514350" indent="-514350" algn="just">
              <a:buFont typeface="+mj-lt"/>
              <a:buAutoNum type="arabicPeriod"/>
            </a:pPr>
            <a:r>
              <a:rPr lang="el-GR" dirty="0" smtClean="0"/>
              <a:t>Τα Έσοδα και </a:t>
            </a:r>
          </a:p>
          <a:p>
            <a:pPr marL="514350" indent="-514350" algn="just">
              <a:buFont typeface="+mj-lt"/>
              <a:buAutoNum type="arabicPeriod"/>
            </a:pPr>
            <a:r>
              <a:rPr lang="el-GR" dirty="0" smtClean="0"/>
              <a:t>Τα Έξοδα.</a:t>
            </a:r>
          </a:p>
          <a:p>
            <a:pPr algn="just"/>
            <a:endParaRPr lang="el-GR" dirty="0" smtClean="0"/>
          </a:p>
          <a:p>
            <a:pPr algn="just"/>
            <a:r>
              <a:rPr lang="el-GR" dirty="0" smtClean="0"/>
              <a:t>Τα έξοδα διακρίνονται σε </a:t>
            </a:r>
            <a:r>
              <a:rPr lang="el-GR" b="1" dirty="0" smtClean="0"/>
              <a:t>σταθερά έξοδα και μεταβλητά έξοδα.</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b="1" dirty="0" smtClean="0"/>
              <a:t>Συνολικά Έσοδα</a:t>
            </a:r>
            <a:endParaRPr lang="el-GR" b="1" dirty="0"/>
          </a:p>
        </p:txBody>
      </p:sp>
      <p:sp>
        <p:nvSpPr>
          <p:cNvPr id="3" name="2 - Θέση περιεχομένου"/>
          <p:cNvSpPr>
            <a:spLocks noGrp="1"/>
          </p:cNvSpPr>
          <p:nvPr>
            <p:ph idx="1"/>
          </p:nvPr>
        </p:nvSpPr>
        <p:spPr>
          <a:xfrm>
            <a:off x="0" y="1196752"/>
            <a:ext cx="9144000" cy="5661248"/>
          </a:xfrm>
        </p:spPr>
        <p:txBody>
          <a:bodyPr/>
          <a:lstStyle/>
          <a:p>
            <a:r>
              <a:rPr lang="el-GR" dirty="0" smtClean="0"/>
              <a:t>Τα συνολικά έσοδα των πωλήσεων είναι ίσα με τον αριθμό των πωλουμένων μονάδων (Q) επί την τιμή πωλήσεως κατά μονάδα προϊόντος (P)</a:t>
            </a:r>
          </a:p>
          <a:p>
            <a:pPr>
              <a:buNone/>
            </a:pPr>
            <a:r>
              <a:rPr lang="el-GR" dirty="0" smtClean="0"/>
              <a:t> 	Δηλαδή </a:t>
            </a:r>
            <a:r>
              <a:rPr lang="el-GR" b="1" dirty="0" smtClean="0"/>
              <a:t>TR = Q*P</a:t>
            </a:r>
          </a:p>
          <a:p>
            <a:r>
              <a:rPr lang="el-GR" dirty="0" smtClean="0"/>
              <a:t>Π.χ. </a:t>
            </a:r>
            <a:r>
              <a:rPr lang="en-US" dirty="0" smtClean="0"/>
              <a:t>Total Revenue = </a:t>
            </a:r>
            <a:r>
              <a:rPr lang="el-GR" dirty="0" smtClean="0"/>
              <a:t>Συνολικά Έσοδα =</a:t>
            </a:r>
          </a:p>
          <a:p>
            <a:r>
              <a:rPr lang="en-US" dirty="0" smtClean="0"/>
              <a:t>Quantity (</a:t>
            </a:r>
            <a:r>
              <a:rPr lang="el-GR" dirty="0" smtClean="0"/>
              <a:t>ποσότητα ή αριθμός τεμαχίων) </a:t>
            </a:r>
            <a:r>
              <a:rPr lang="en-US" dirty="0" smtClean="0"/>
              <a:t>*</a:t>
            </a:r>
            <a:endParaRPr lang="el-GR" dirty="0" smtClean="0"/>
          </a:p>
          <a:p>
            <a:r>
              <a:rPr lang="en-US" dirty="0" smtClean="0"/>
              <a:t>Price </a:t>
            </a:r>
            <a:r>
              <a:rPr lang="el-GR" dirty="0" smtClean="0"/>
              <a:t>(τιμή ανά τεμάχιο προϊόντος)</a:t>
            </a:r>
            <a:r>
              <a:rPr lang="en-US" dirty="0" smtClean="0"/>
              <a:t> </a:t>
            </a:r>
            <a:endParaRPr lang="el-GR" dirty="0" smtClean="0"/>
          </a:p>
          <a:p>
            <a:r>
              <a:rPr lang="el-GR" dirty="0" smtClean="0"/>
              <a:t>100.000 = 10.000 τεμάχια * 10€ ανά τεμάχιο</a:t>
            </a:r>
          </a:p>
          <a:p>
            <a:endParaRPr lang="el-GR" dirty="0" smtClean="0"/>
          </a:p>
          <a:p>
            <a:pPr>
              <a:buNone/>
            </a:pPr>
            <a:endParaRPr lang="el-GR" dirty="0" smtClean="0"/>
          </a:p>
          <a:p>
            <a:pPr>
              <a:buNone/>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t>Σταθερά Έξοδα</a:t>
            </a:r>
            <a:endParaRPr lang="el-GR" b="1" dirty="0"/>
          </a:p>
        </p:txBody>
      </p:sp>
      <p:sp>
        <p:nvSpPr>
          <p:cNvPr id="3" name="2 - Θέση περιεχομένου"/>
          <p:cNvSpPr>
            <a:spLocks noGrp="1"/>
          </p:cNvSpPr>
          <p:nvPr>
            <p:ph idx="1"/>
          </p:nvPr>
        </p:nvSpPr>
        <p:spPr>
          <a:xfrm>
            <a:off x="251520" y="836712"/>
            <a:ext cx="8712968" cy="5832648"/>
          </a:xfrm>
        </p:spPr>
        <p:txBody>
          <a:bodyPr/>
          <a:lstStyle/>
          <a:p>
            <a:pPr algn="just"/>
            <a:r>
              <a:rPr lang="el-GR" b="1" dirty="0" smtClean="0"/>
              <a:t>Σταθερά, ονομάζονται τα έξοδα, τα οποία </a:t>
            </a:r>
            <a:r>
              <a:rPr lang="el-GR" dirty="0" smtClean="0"/>
              <a:t>πραγματοποιούνται σε κάθε περίπτωση, άσχετα με το αν λειτουργεί ή όχι η επιχείρηση ή αλλιώς ανεξάρτητα από τον βαθμό απασχόλησης.</a:t>
            </a:r>
          </a:p>
          <a:p>
            <a:pPr algn="just"/>
            <a:r>
              <a:rPr lang="el-GR" u="sng" dirty="0" smtClean="0"/>
              <a:t>Τέτοια έξοδα είναι:</a:t>
            </a:r>
            <a:r>
              <a:rPr lang="el-GR" dirty="0" smtClean="0"/>
              <a:t> Ενοίκια, Μισθοί Διοικητικού Προσωπικού Αποσβέσεις, Ασφάλιστρα χρηματοοικονομικά έξοδα κ.α.</a:t>
            </a:r>
          </a:p>
          <a:p>
            <a:pPr algn="just"/>
            <a:r>
              <a:rPr lang="el-GR" dirty="0" smtClean="0"/>
              <a:t>Είναι φανερό ότι </a:t>
            </a:r>
            <a:r>
              <a:rPr lang="el-GR" dirty="0" smtClean="0">
                <a:solidFill>
                  <a:srgbClr val="006600"/>
                </a:solidFill>
              </a:rPr>
              <a:t>όσο αυξάνει ο αριθμός των παραγόμενων μονάδων προϊόντος τόσο τα σταθερά έξοδα κατά μονάδα </a:t>
            </a:r>
            <a:r>
              <a:rPr lang="el-GR" dirty="0" smtClean="0">
                <a:solidFill>
                  <a:srgbClr val="C00000"/>
                </a:solidFill>
              </a:rPr>
              <a:t>ελαττώνονται.</a:t>
            </a:r>
            <a:endParaRPr lang="el-GR"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σχήμα Δαπάνες"/>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tretch>
            <a:fillRect/>
          </a:stretch>
        </p:blipFill>
        <p:spPr>
          <a:xfrm>
            <a:off x="251520" y="1124744"/>
            <a:ext cx="8712968" cy="5400600"/>
          </a:xfrm>
          <a:prstGeom prst="rect">
            <a:avLst/>
          </a:prstGeom>
          <a:noFill/>
          <a:ln>
            <a:noFill/>
          </a:ln>
        </p:spPr>
      </p:pic>
      <p:sp>
        <p:nvSpPr>
          <p:cNvPr id="4" name="Title 3"/>
          <p:cNvSpPr>
            <a:spLocks noGrp="1"/>
          </p:cNvSpPr>
          <p:nvPr>
            <p:ph type="title"/>
          </p:nvPr>
        </p:nvSpPr>
        <p:spPr>
          <a:xfrm>
            <a:off x="1907704" y="476672"/>
            <a:ext cx="5486400" cy="566738"/>
          </a:xfrm>
        </p:spPr>
        <p:txBody>
          <a:bodyPr>
            <a:noAutofit/>
          </a:bodyPr>
          <a:lstStyle/>
          <a:p>
            <a:pPr algn="ctr"/>
            <a:r>
              <a:rPr lang="el-GR" altLang="el-GR" sz="4400" dirty="0">
                <a:solidFill>
                  <a:srgbClr val="0070C0"/>
                </a:solidFill>
                <a:latin typeface="+mn-lt"/>
                <a:cs typeface="Arial" panose="020B0604020202020204" pitchFamily="34" charset="0"/>
              </a:rPr>
              <a:t>ΔΑΠΑΝΕΣ</a:t>
            </a:r>
            <a:endParaRPr lang="el-GR" sz="4400" dirty="0">
              <a:solidFill>
                <a:srgbClr val="0070C0"/>
              </a:solidFill>
              <a:latin typeface="+mn-lt"/>
            </a:endParaRPr>
          </a:p>
        </p:txBody>
      </p:sp>
      <p:sp>
        <p:nvSpPr>
          <p:cNvPr id="5" name="Slide Number Placeholder 4"/>
          <p:cNvSpPr>
            <a:spLocks noGrp="1"/>
          </p:cNvSpPr>
          <p:nvPr>
            <p:ph type="sldNum" sz="quarter" idx="10"/>
          </p:nvPr>
        </p:nvSpPr>
        <p:spPr/>
        <p:txBody>
          <a:bodyPr/>
          <a:lstStyle/>
          <a:p>
            <a:pPr>
              <a:defRPr/>
            </a:pPr>
            <a:fld id="{A8325ED7-93F5-42BD-96D9-D20545A262B1}" type="slidenum">
              <a:rPr lang="el-GR" smtClean="0"/>
              <a:pPr>
                <a:defRPr/>
              </a:pPr>
              <a:t>25</a:t>
            </a:fld>
            <a:endParaRPr lang="el-GR" dirty="0"/>
          </a:p>
        </p:txBody>
      </p:sp>
    </p:spTree>
    <p:extLst>
      <p:ext uri="{BB962C8B-B14F-4D97-AF65-F5344CB8AC3E}">
        <p14:creationId xmlns:p14="http://schemas.microsoft.com/office/powerpoint/2010/main" xmlns="" val="147925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t>Μεταβλητά Έξοδα</a:t>
            </a:r>
            <a:endParaRPr lang="el-GR" b="1" dirty="0"/>
          </a:p>
        </p:txBody>
      </p:sp>
      <p:sp>
        <p:nvSpPr>
          <p:cNvPr id="3" name="2 - Θέση περιεχομένου"/>
          <p:cNvSpPr>
            <a:spLocks noGrp="1"/>
          </p:cNvSpPr>
          <p:nvPr>
            <p:ph idx="1"/>
          </p:nvPr>
        </p:nvSpPr>
        <p:spPr>
          <a:xfrm>
            <a:off x="0" y="908720"/>
            <a:ext cx="9144000" cy="5949280"/>
          </a:xfrm>
        </p:spPr>
        <p:txBody>
          <a:bodyPr/>
          <a:lstStyle/>
          <a:p>
            <a:pPr algn="just"/>
            <a:r>
              <a:rPr lang="el-GR" b="1" dirty="0" smtClean="0"/>
              <a:t>Μεταβλητά, ονομάζονται τα έξοδα, τα οποία είναι </a:t>
            </a:r>
            <a:r>
              <a:rPr lang="el-GR" dirty="0" smtClean="0"/>
              <a:t>συνυφασμένα απόλυτα με τη λειτουργία της επιχείρησης</a:t>
            </a:r>
          </a:p>
          <a:p>
            <a:pPr algn="just"/>
            <a:r>
              <a:rPr lang="el-GR" u="sng" dirty="0" smtClean="0"/>
              <a:t>Τέτοια έξοδα είναι:</a:t>
            </a:r>
            <a:r>
              <a:rPr lang="el-GR" dirty="0" smtClean="0"/>
              <a:t> Ηλεκτρικό Ρεύμα, Αναλώσιμα τρόφιμα ποτά, υλικά καθαριότητας, μισθοί εργαζομένων στα παραγωγικά τμήματα κ.α.</a:t>
            </a:r>
          </a:p>
          <a:p>
            <a:pPr algn="just"/>
            <a:r>
              <a:rPr lang="el-GR" dirty="0" smtClean="0">
                <a:solidFill>
                  <a:srgbClr val="7030A0"/>
                </a:solidFill>
              </a:rPr>
              <a:t>Όσο αυξάνει η παραγωγή αυξάνουν και τα μεταβλητά έξοδα. </a:t>
            </a:r>
            <a:r>
              <a:rPr lang="el-GR" dirty="0" smtClean="0"/>
              <a:t>Διακρίνουμε το κατά μονάδα μεταβλητό κόστος </a:t>
            </a:r>
            <a:r>
              <a:rPr lang="el-GR" b="1" dirty="0" smtClean="0"/>
              <a:t>V </a:t>
            </a:r>
            <a:r>
              <a:rPr lang="el-GR" dirty="0" smtClean="0"/>
              <a:t>και το συνολικό μεταβλητό κόστος που είναι </a:t>
            </a:r>
            <a:r>
              <a:rPr lang="el-GR" b="1" dirty="0" smtClean="0"/>
              <a:t>VC = V*Q</a:t>
            </a:r>
            <a:endParaRPr lang="el-GR"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αριθμού διαφάνειας 5"/>
          <p:cNvSpPr>
            <a:spLocks noGrp="1"/>
          </p:cNvSpPr>
          <p:nvPr>
            <p:ph type="sldNum" sz="quarter" idx="12"/>
          </p:nvPr>
        </p:nvSpPr>
        <p:spPr>
          <a:noFill/>
          <a:ln>
            <a:miter lim="800000"/>
            <a:headEnd/>
            <a:tailEnd/>
          </a:ln>
        </p:spPr>
        <p:txBody>
          <a:bodyPr/>
          <a:lstStyle/>
          <a:p>
            <a:fld id="{53FA7979-8B18-4E71-A539-76802C4BAA90}" type="slidenum">
              <a:rPr lang="el-GR" smtClean="0"/>
              <a:pPr/>
              <a:t>27</a:t>
            </a:fld>
            <a:endParaRPr lang="el-GR" smtClean="0"/>
          </a:p>
        </p:txBody>
      </p:sp>
      <p:sp>
        <p:nvSpPr>
          <p:cNvPr id="15363" name="Rectangle 2"/>
          <p:cNvSpPr>
            <a:spLocks noGrp="1" noChangeArrowheads="1"/>
          </p:cNvSpPr>
          <p:nvPr>
            <p:ph type="title"/>
          </p:nvPr>
        </p:nvSpPr>
        <p:spPr>
          <a:xfrm>
            <a:off x="0" y="274638"/>
            <a:ext cx="9144000" cy="1143000"/>
          </a:xfrm>
        </p:spPr>
        <p:txBody>
          <a:bodyPr>
            <a:normAutofit fontScale="90000"/>
          </a:bodyPr>
          <a:lstStyle/>
          <a:p>
            <a:pPr eaLnBrk="1" hangingPunct="1"/>
            <a:r>
              <a:rPr lang="el-GR" b="1" dirty="0" smtClean="0"/>
              <a:t>Γραφική Απεικόνιση Μεταβλητά Έξοδα</a:t>
            </a:r>
          </a:p>
        </p:txBody>
      </p:sp>
      <p:pic>
        <p:nvPicPr>
          <p:cNvPr id="15364" name="Picture 4"/>
          <p:cNvPicPr>
            <a:picLocks noChangeAspect="1" noChangeArrowheads="1"/>
          </p:cNvPicPr>
          <p:nvPr>
            <p:ph type="body" idx="1"/>
          </p:nvPr>
        </p:nvPicPr>
        <p:blipFill>
          <a:blip r:embed="rId2" cstate="print"/>
          <a:srcRect/>
          <a:stretch>
            <a:fillRect/>
          </a:stretch>
        </p:blipFill>
        <p:spPr>
          <a:xfrm>
            <a:off x="1692275" y="2492375"/>
            <a:ext cx="5357813" cy="331311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Συνολικά Έξοδα</a:t>
            </a:r>
            <a:endParaRPr lang="el-GR" b="1" dirty="0"/>
          </a:p>
        </p:txBody>
      </p:sp>
      <p:sp>
        <p:nvSpPr>
          <p:cNvPr id="3" name="2 - Θέση περιεχομένου"/>
          <p:cNvSpPr>
            <a:spLocks noGrp="1"/>
          </p:cNvSpPr>
          <p:nvPr>
            <p:ph idx="1"/>
          </p:nvPr>
        </p:nvSpPr>
        <p:spPr>
          <a:xfrm>
            <a:off x="467544" y="1600200"/>
            <a:ext cx="8208912" cy="4925144"/>
          </a:xfrm>
        </p:spPr>
        <p:txBody>
          <a:bodyPr/>
          <a:lstStyle/>
          <a:p>
            <a:pPr algn="just"/>
            <a:r>
              <a:rPr lang="el-GR" dirty="0" smtClean="0"/>
              <a:t>Το άθροισμα των σταθερών και μεταβλητών εξόδων μας δίνει τα συνολικά έξοδα. </a:t>
            </a:r>
          </a:p>
          <a:p>
            <a:r>
              <a:rPr lang="el-GR" dirty="0" smtClean="0"/>
              <a:t>Επομένως TC = FC + VC</a:t>
            </a:r>
          </a:p>
          <a:p>
            <a:endParaRPr lang="el-GR" dirty="0" smtClean="0"/>
          </a:p>
          <a:p>
            <a:r>
              <a:rPr lang="en-US" dirty="0" smtClean="0"/>
              <a:t>Fixed Cost =</a:t>
            </a:r>
            <a:r>
              <a:rPr lang="el-GR" dirty="0" smtClean="0"/>
              <a:t> </a:t>
            </a:r>
            <a:r>
              <a:rPr lang="en-US" b="1" dirty="0" smtClean="0"/>
              <a:t>S </a:t>
            </a:r>
            <a:r>
              <a:rPr lang="en-US" dirty="0" smtClean="0"/>
              <a:t>= </a:t>
            </a:r>
            <a:r>
              <a:rPr lang="el-GR" dirty="0" smtClean="0"/>
              <a:t>ΣΤΑΘΕΡΑ ΕΞΟΔΑ</a:t>
            </a:r>
            <a:endParaRPr lang="en-US" dirty="0" smtClean="0"/>
          </a:p>
          <a:p>
            <a:endParaRPr lang="en-US" dirty="0" smtClean="0"/>
          </a:p>
          <a:p>
            <a:r>
              <a:rPr lang="en-US" dirty="0" smtClean="0"/>
              <a:t>VC =</a:t>
            </a:r>
            <a:r>
              <a:rPr lang="el-GR" dirty="0" smtClean="0"/>
              <a:t> </a:t>
            </a:r>
            <a:r>
              <a:rPr lang="en-US" b="1" dirty="0" smtClean="0"/>
              <a:t>V</a:t>
            </a:r>
            <a:r>
              <a:rPr lang="en-US" dirty="0" smtClean="0"/>
              <a:t> = </a:t>
            </a:r>
            <a:r>
              <a:rPr lang="el-GR" dirty="0" smtClean="0"/>
              <a:t>ΜΕΤΑΒΛΗΤΑ ΕΞΟΔΑ</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αριθμού διαφάνειας 5"/>
          <p:cNvSpPr>
            <a:spLocks noGrp="1"/>
          </p:cNvSpPr>
          <p:nvPr>
            <p:ph type="sldNum" sz="quarter" idx="12"/>
          </p:nvPr>
        </p:nvSpPr>
        <p:spPr>
          <a:noFill/>
          <a:ln>
            <a:miter lim="800000"/>
            <a:headEnd/>
            <a:tailEnd/>
          </a:ln>
        </p:spPr>
        <p:txBody>
          <a:bodyPr/>
          <a:lstStyle/>
          <a:p>
            <a:fld id="{EEF415B8-39ED-4F32-A628-8FA84AD75A8F}" type="slidenum">
              <a:rPr lang="el-GR" smtClean="0"/>
              <a:pPr/>
              <a:t>29</a:t>
            </a:fld>
            <a:endParaRPr lang="el-GR" smtClean="0"/>
          </a:p>
        </p:txBody>
      </p:sp>
      <p:sp>
        <p:nvSpPr>
          <p:cNvPr id="16387" name="Rectangle 2"/>
          <p:cNvSpPr>
            <a:spLocks noGrp="1" noChangeArrowheads="1"/>
          </p:cNvSpPr>
          <p:nvPr>
            <p:ph type="title"/>
          </p:nvPr>
        </p:nvSpPr>
        <p:spPr/>
        <p:txBody>
          <a:bodyPr/>
          <a:lstStyle/>
          <a:p>
            <a:pPr eaLnBrk="1" hangingPunct="1"/>
            <a:r>
              <a:rPr lang="el-GR" b="1" dirty="0" smtClean="0"/>
              <a:t>Συνολικά Έξοδα</a:t>
            </a:r>
          </a:p>
        </p:txBody>
      </p:sp>
      <p:sp>
        <p:nvSpPr>
          <p:cNvPr id="16388" name="Rectangle 3"/>
          <p:cNvSpPr>
            <a:spLocks noGrp="1" noChangeArrowheads="1"/>
          </p:cNvSpPr>
          <p:nvPr>
            <p:ph type="body" idx="1"/>
          </p:nvPr>
        </p:nvSpPr>
        <p:spPr>
          <a:xfrm>
            <a:off x="0" y="1844675"/>
            <a:ext cx="3479800" cy="4187825"/>
          </a:xfrm>
        </p:spPr>
        <p:txBody>
          <a:bodyPr/>
          <a:lstStyle/>
          <a:p>
            <a:pPr eaLnBrk="1" hangingPunct="1"/>
            <a:r>
              <a:rPr lang="el-GR" smtClean="0"/>
              <a:t>Το άθροισμα των σταθερών και μεταβλητών εξόδων μας δίνει</a:t>
            </a:r>
          </a:p>
          <a:p>
            <a:pPr eaLnBrk="1" hangingPunct="1">
              <a:buFont typeface="Wingdings" pitchFamily="2" charset="2"/>
              <a:buNone/>
            </a:pPr>
            <a:r>
              <a:rPr lang="el-GR" smtClean="0"/>
              <a:t>τα συνολικά έξοδα. Επομένως TC = FC + VC.</a:t>
            </a:r>
          </a:p>
        </p:txBody>
      </p:sp>
      <p:pic>
        <p:nvPicPr>
          <p:cNvPr id="16389" name="Picture 4"/>
          <p:cNvPicPr>
            <a:picLocks noChangeAspect="1" noChangeArrowheads="1"/>
          </p:cNvPicPr>
          <p:nvPr/>
        </p:nvPicPr>
        <p:blipFill>
          <a:blip r:embed="rId2" cstate="print"/>
          <a:srcRect/>
          <a:stretch>
            <a:fillRect/>
          </a:stretch>
        </p:blipFill>
        <p:spPr bwMode="auto">
          <a:xfrm>
            <a:off x="3635375" y="1916113"/>
            <a:ext cx="5508625" cy="432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1 - Τίτλος"/>
          <p:cNvSpPr>
            <a:spLocks noGrp="1"/>
          </p:cNvSpPr>
          <p:nvPr>
            <p:ph type="title"/>
          </p:nvPr>
        </p:nvSpPr>
        <p:spPr/>
        <p:txBody>
          <a:bodyPr/>
          <a:lstStyle/>
          <a:p>
            <a:r>
              <a:rPr lang="el-GR" altLang="el-GR" b="1" dirty="0" smtClean="0"/>
              <a:t>ΟΡΙΣΜΟΙ 1/2</a:t>
            </a:r>
          </a:p>
        </p:txBody>
      </p:sp>
      <p:sp>
        <p:nvSpPr>
          <p:cNvPr id="134148" name="2 - Υπότιτλος"/>
          <p:cNvSpPr>
            <a:spLocks noGrp="1"/>
          </p:cNvSpPr>
          <p:nvPr>
            <p:ph idx="1"/>
          </p:nvPr>
        </p:nvSpPr>
        <p:spPr/>
        <p:txBody>
          <a:bodyPr/>
          <a:lstStyle/>
          <a:p>
            <a:pPr marL="0" indent="0" algn="just">
              <a:buNone/>
            </a:pPr>
            <a:r>
              <a:rPr lang="el-GR" altLang="el-GR" sz="2800" b="1" dirty="0" smtClean="0"/>
              <a:t>Νεκρό Σημείο</a:t>
            </a:r>
            <a:r>
              <a:rPr lang="en-US" altLang="el-GR" sz="2800" dirty="0" smtClean="0"/>
              <a:t>:</a:t>
            </a:r>
            <a:r>
              <a:rPr lang="el-GR" altLang="el-GR" sz="2800" dirty="0" smtClean="0"/>
              <a:t> είναι εκείνο το ποσό πωλήσεων με το οποίο μια επιχείρηση καλύπτει ακριβώς τα έξοδα της, τόσο σταθερά όσο και μεταβλητά. </a:t>
            </a:r>
            <a:r>
              <a:rPr lang="el-GR" altLang="el-GR" sz="2800" dirty="0" smtClean="0"/>
              <a:t> (</a:t>
            </a:r>
            <a:r>
              <a:rPr lang="el-GR" altLang="el-GR" sz="2800" dirty="0" smtClean="0"/>
              <a:t>Σταθερά και Μεταβλητά Κόστη).</a:t>
            </a:r>
          </a:p>
          <a:p>
            <a:pPr algn="just"/>
            <a:r>
              <a:rPr lang="el-GR" altLang="el-GR" sz="2800" dirty="0" smtClean="0"/>
              <a:t>Με απλά λόγια είναι εκείνο το σημείο κατά το οποίο η επιχείρηση δεν έχει ούτε κέρδη ούτε ζημίες.</a:t>
            </a:r>
          </a:p>
          <a:p>
            <a:endParaRPr lang="el-GR" altLang="el-GR" dirty="0" smtClean="0"/>
          </a:p>
        </p:txBody>
      </p:sp>
      <p:sp>
        <p:nvSpPr>
          <p:cNvPr id="2" name="Slide Number Placeholder 1"/>
          <p:cNvSpPr>
            <a:spLocks noGrp="1"/>
          </p:cNvSpPr>
          <p:nvPr>
            <p:ph type="sldNum" sz="quarter" idx="10"/>
          </p:nvPr>
        </p:nvSpPr>
        <p:spPr/>
        <p:txBody>
          <a:bodyPr/>
          <a:lstStyle/>
          <a:p>
            <a:pPr>
              <a:defRPr/>
            </a:pPr>
            <a:fld id="{2D82CCFB-321B-4A86-9BCE-161236418C8C}" type="slidenum">
              <a:rPr lang="el-GR" smtClean="0"/>
              <a:pPr>
                <a:defRPr/>
              </a:pPr>
              <a:t>3</a:t>
            </a:fld>
            <a:endParaRPr lang="el-GR" dirty="0"/>
          </a:p>
        </p:txBody>
      </p:sp>
    </p:spTree>
    <p:extLst>
      <p:ext uri="{BB962C8B-B14F-4D97-AF65-F5344CB8AC3E}">
        <p14:creationId xmlns:p14="http://schemas.microsoft.com/office/powerpoint/2010/main" xmlns="" val="3311500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r>
              <a:rPr lang="el-GR" sz="3200" b="1" dirty="0" smtClean="0"/>
              <a:t>Μεταβολές Εσόδων Εξόδων</a:t>
            </a:r>
            <a:endParaRPr lang="el-GR" sz="3200" b="1" dirty="0"/>
          </a:p>
        </p:txBody>
      </p:sp>
      <p:sp>
        <p:nvSpPr>
          <p:cNvPr id="3" name="2 - Θέση περιεχομένου"/>
          <p:cNvSpPr>
            <a:spLocks noGrp="1"/>
          </p:cNvSpPr>
          <p:nvPr>
            <p:ph idx="1"/>
          </p:nvPr>
        </p:nvSpPr>
        <p:spPr>
          <a:xfrm>
            <a:off x="179512" y="764704"/>
            <a:ext cx="8784976" cy="5976664"/>
          </a:xfrm>
        </p:spPr>
        <p:txBody>
          <a:bodyPr/>
          <a:lstStyle/>
          <a:p>
            <a:pPr algn="just"/>
            <a:r>
              <a:rPr lang="el-GR" sz="2500" dirty="0" smtClean="0"/>
              <a:t>Το συνολικό κέρδος της επιχείρησης προσδιορίζεται από την αλληλεπίδραση </a:t>
            </a:r>
            <a:r>
              <a:rPr lang="el-GR" sz="2500" b="1" dirty="0" smtClean="0"/>
              <a:t>3 βασικών μεταβλητών</a:t>
            </a:r>
            <a:r>
              <a:rPr lang="el-GR" sz="2500" dirty="0" smtClean="0"/>
              <a:t>, </a:t>
            </a:r>
            <a:r>
              <a:rPr lang="el-GR" sz="2500" dirty="0" smtClean="0">
                <a:solidFill>
                  <a:srgbClr val="0000CC"/>
                </a:solidFill>
              </a:rPr>
              <a:t>των εσόδων </a:t>
            </a:r>
            <a:r>
              <a:rPr lang="el-GR" sz="2500" dirty="0" smtClean="0">
                <a:solidFill>
                  <a:srgbClr val="7030A0"/>
                </a:solidFill>
              </a:rPr>
              <a:t>των σταθερών εξόδων </a:t>
            </a:r>
            <a:r>
              <a:rPr lang="el-GR" sz="2500" dirty="0" smtClean="0"/>
              <a:t>και των </a:t>
            </a:r>
            <a:r>
              <a:rPr lang="el-GR" sz="2500" dirty="0" smtClean="0">
                <a:solidFill>
                  <a:srgbClr val="FF0000"/>
                </a:solidFill>
              </a:rPr>
              <a:t>μεταβλητών εξόδων</a:t>
            </a:r>
          </a:p>
          <a:p>
            <a:pPr algn="just"/>
            <a:r>
              <a:rPr lang="el-GR" sz="2500" dirty="0" smtClean="0"/>
              <a:t>Όταν επέλθει οποιαδήποτε μεταβολή σε μία ή περισσότερες από τις μεταβλητές αυτές θα μεταβληθεί και το συνολικό κέρδος της εταιρίας.</a:t>
            </a:r>
          </a:p>
          <a:p>
            <a:pPr algn="just"/>
            <a:r>
              <a:rPr lang="el-GR" sz="2500" dirty="0" smtClean="0"/>
              <a:t>Μπορεί για παράδειγμα να έχουμε μεταβολή της τιμής πώλησης του προϊόντος οπότε θα έχουμε μεταβολή των συνολικών εσόδων. </a:t>
            </a:r>
          </a:p>
          <a:p>
            <a:pPr algn="just"/>
            <a:r>
              <a:rPr lang="el-GR" sz="2500" dirty="0" smtClean="0"/>
              <a:t>Μπορεί να έχουμε μεταβολή των σταθερών εξόδων, π.χ. αύξηση των ενοικίων που πληρώνει η επιχείρηση και τέλος, </a:t>
            </a:r>
          </a:p>
          <a:p>
            <a:pPr algn="just"/>
            <a:r>
              <a:rPr lang="el-GR" sz="2500" dirty="0" smtClean="0"/>
              <a:t>Μπορεί να έχουμε μεταβολή των μεταβλητών εξόδων π.χ. μείωση </a:t>
            </a:r>
            <a:r>
              <a:rPr lang="en-US" sz="2500" dirty="0" smtClean="0"/>
              <a:t> </a:t>
            </a:r>
            <a:r>
              <a:rPr lang="el-GR" sz="2500" dirty="0" smtClean="0"/>
              <a:t>ή αύξηση της τιμής των Α΄ υλών.</a:t>
            </a:r>
            <a:endParaRPr lang="el-GR" sz="25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sz="3600" b="1" dirty="0" smtClean="0"/>
              <a:t>Μαθηματικός Προσδιορισμός Ν.Σ.</a:t>
            </a:r>
            <a:endParaRPr lang="el-GR" sz="3600" b="1" dirty="0"/>
          </a:p>
        </p:txBody>
      </p:sp>
      <p:sp>
        <p:nvSpPr>
          <p:cNvPr id="3" name="2 - Θέση περιεχομένου"/>
          <p:cNvSpPr>
            <a:spLocks noGrp="1"/>
          </p:cNvSpPr>
          <p:nvPr>
            <p:ph idx="1"/>
          </p:nvPr>
        </p:nvSpPr>
        <p:spPr>
          <a:xfrm>
            <a:off x="179512" y="980728"/>
            <a:ext cx="8784976" cy="5616624"/>
          </a:xfrm>
        </p:spPr>
        <p:txBody>
          <a:bodyPr/>
          <a:lstStyle/>
          <a:p>
            <a:pPr algn="just"/>
            <a:r>
              <a:rPr lang="el-GR" sz="2600" dirty="0" smtClean="0"/>
              <a:t>Μαθηματικά ο προσδιορισμός του Ν. Σ. γίνεται όπως ήδη αναφέρθηκε με απλή εξίσωση και με βάση τη σκέψη:</a:t>
            </a:r>
          </a:p>
          <a:p>
            <a:pPr algn="just"/>
            <a:r>
              <a:rPr lang="el-GR" sz="2600" dirty="0" smtClean="0"/>
              <a:t>Τα Έσοδα (κύκλος εργασιών ή τζίρος) είναι ίσα με το σύνολο των δαπανών που καταναλώθηκαν με σκοπό την πραγματοποίηση των εσόδων και οι οποίες αποτελούνται από Σταθερές (Σ) και Μεταβλητές (Μ) δαπάνες, συν ή μείον το Αποτέλεσμα (κέρδος ή ζημία (Α). Δηλαδή: </a:t>
            </a:r>
            <a:r>
              <a:rPr lang="el-GR" sz="2600" b="1" dirty="0" smtClean="0"/>
              <a:t>Κύκλος Εργασιών = Σ + Μ + (+ Α ή –Α)</a:t>
            </a:r>
          </a:p>
          <a:p>
            <a:r>
              <a:rPr lang="el-GR" sz="2600" dirty="0" smtClean="0"/>
              <a:t>Όταν δεν υπάρχει αποτέλεσμα, όπως στην περίπτωση του Νεκρού Σημείου, τότε το </a:t>
            </a:r>
            <a:r>
              <a:rPr lang="el-GR" sz="2600" b="1" dirty="0" smtClean="0"/>
              <a:t>Α = 0 </a:t>
            </a:r>
            <a:r>
              <a:rPr lang="el-GR" sz="2600" dirty="0" smtClean="0"/>
              <a:t>οπότε στο Ν. Σ. θα έχουμε : </a:t>
            </a:r>
            <a:r>
              <a:rPr lang="el-GR" sz="2600" b="1" dirty="0" smtClean="0"/>
              <a:t>Κύκλος Εργασιών = Σ + Μ = Ν.Σ.</a:t>
            </a:r>
          </a:p>
          <a:p>
            <a:r>
              <a:rPr lang="el-GR" sz="2600" b="1" dirty="0" smtClean="0"/>
              <a:t>Σ: Σταθερά έξοδα και Μ: Μεταβλητά έξοδα</a:t>
            </a:r>
            <a:endParaRPr lang="el-GR"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504056"/>
          </a:xfrm>
        </p:spPr>
        <p:txBody>
          <a:bodyPr>
            <a:normAutofit fontScale="90000"/>
          </a:bodyPr>
          <a:lstStyle/>
          <a:p>
            <a:r>
              <a:rPr lang="el-GR" b="1" dirty="0" smtClean="0"/>
              <a:t>Περιορισμοί Ν.Σ. (1)</a:t>
            </a:r>
            <a:endParaRPr lang="el-GR" b="1" dirty="0"/>
          </a:p>
        </p:txBody>
      </p:sp>
      <p:sp>
        <p:nvSpPr>
          <p:cNvPr id="3" name="2 - Θέση περιεχομένου"/>
          <p:cNvSpPr>
            <a:spLocks noGrp="1"/>
          </p:cNvSpPr>
          <p:nvPr>
            <p:ph idx="1"/>
          </p:nvPr>
        </p:nvSpPr>
        <p:spPr>
          <a:xfrm>
            <a:off x="0" y="764704"/>
            <a:ext cx="9144000" cy="6093296"/>
          </a:xfrm>
        </p:spPr>
        <p:txBody>
          <a:bodyPr/>
          <a:lstStyle/>
          <a:p>
            <a:pPr algn="just"/>
            <a:r>
              <a:rPr lang="el-GR" dirty="0" smtClean="0"/>
              <a:t>Η υπόθεση της γραμμικότητας των εσόδων και των εξόδων πολύ σπάνια συναντάται στην πράξη.</a:t>
            </a:r>
          </a:p>
          <a:p>
            <a:pPr algn="just"/>
            <a:r>
              <a:rPr lang="el-GR" dirty="0" smtClean="0"/>
              <a:t>Ακόμα και όταν έχουμε μη γραμμικές σχέσεις περιοριζόμαστε στην ανάλυση ενός προϊόντος. Ωστόσο, στην πράξη οι περισσότερες επιχειρήσεις παράγουν μια ποικιλία προϊόντων.</a:t>
            </a:r>
          </a:p>
          <a:p>
            <a:pPr algn="just"/>
            <a:r>
              <a:rPr lang="el-GR" dirty="0" smtClean="0"/>
              <a:t>Η ανάλυση του Ν.Σ. είναι μια στατική και όχι δυναμική ανάλυση. Αυτό σημαίνει ότι δεν λαμβάνεται υπόψη η δυναμική συμπεριφορά των εσόδων και των εξόδων, δηλαδή η πορεία τους στη διάρκεια του χρόνου.</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548680"/>
          </a:xfrm>
        </p:spPr>
        <p:txBody>
          <a:bodyPr>
            <a:normAutofit fontScale="90000"/>
          </a:bodyPr>
          <a:lstStyle/>
          <a:p>
            <a:r>
              <a:rPr lang="el-GR" sz="3200" b="1" dirty="0" smtClean="0"/>
              <a:t>Περιορισμοί Ν.Σ. (2)</a:t>
            </a:r>
            <a:endParaRPr lang="el-GR" sz="3200" dirty="0"/>
          </a:p>
        </p:txBody>
      </p:sp>
      <p:sp>
        <p:nvSpPr>
          <p:cNvPr id="3" name="2 - Θέση περιεχομένου"/>
          <p:cNvSpPr>
            <a:spLocks noGrp="1"/>
          </p:cNvSpPr>
          <p:nvPr>
            <p:ph idx="1"/>
          </p:nvPr>
        </p:nvSpPr>
        <p:spPr>
          <a:xfrm>
            <a:off x="0" y="548680"/>
            <a:ext cx="9144000" cy="6309320"/>
          </a:xfrm>
        </p:spPr>
        <p:txBody>
          <a:bodyPr/>
          <a:lstStyle/>
          <a:p>
            <a:pPr algn="just"/>
            <a:r>
              <a:rPr lang="el-GR" sz="2300" dirty="0" smtClean="0"/>
              <a:t>Όταν μια επιχείρηση παράγει πολλά ανόμοια προϊόντα είναι σχεδόν αδύνατο να υπολογιστεί το Ν.Σ. Εξάλλου για κάποια προϊόντα μπορεί η ανάλυση Ν.Σ. να δείξει ότι είναι ασύμφορα για την επιχείρηση, ωστόσο μπορεί να είναι εξαιρετικά σημαντικά για την συνολική λειτουργία ή εικόνα της επιχείρησης.</a:t>
            </a:r>
          </a:p>
          <a:p>
            <a:pPr algn="just"/>
            <a:r>
              <a:rPr lang="el-GR" sz="2300" dirty="0" smtClean="0"/>
              <a:t>Είναι πολύ δύσκολο να εφαρμοστεί ανάλυση Ν.Σ. σε επιχειρήσεις παροχής υπηρεσιών όπως τράπεζες, ασφάλειες, κλπ.</a:t>
            </a:r>
          </a:p>
          <a:p>
            <a:pPr algn="just"/>
            <a:r>
              <a:rPr lang="el-GR" sz="2300" dirty="0" smtClean="0"/>
              <a:t>Η ανάλυση Ν.Σ. είναι ένα εργαλείο βραχυχρόνιας χρήσης και δεν μπορεί να χρησιμοποιηθεί για μακροχρόνιες αποφάσεις.</a:t>
            </a:r>
          </a:p>
          <a:p>
            <a:pPr algn="just"/>
            <a:r>
              <a:rPr lang="el-GR" sz="2300" dirty="0" smtClean="0"/>
              <a:t>Οι υποθέσεις της σταθερής τιμής και απεριόριστης ζήτησης για το προϊόν ή τα προϊόντα της επιχείρησης είναι πολύ περιοριστικές και μη ρεαλιστικές.</a:t>
            </a:r>
          </a:p>
          <a:p>
            <a:pPr algn="just"/>
            <a:r>
              <a:rPr lang="el-GR" sz="2300" dirty="0" smtClean="0"/>
              <a:t>Υποθέτουμε σταθερή τεχνολογία και σταθερές αποδοτικότητες και παραγωγικότητες των παραγωγικών συντελεστών. Αυτό στην πράξη δεν συμβαίνει συχνά.</a:t>
            </a:r>
            <a:endParaRPr lang="el-GR" sz="23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l-GR" sz="4000" b="1" u="sng" dirty="0" smtClean="0"/>
              <a:t>ΝΕΚΡΟ ΣΗΜΕΙΟ</a:t>
            </a:r>
          </a:p>
        </p:txBody>
      </p:sp>
      <p:sp>
        <p:nvSpPr>
          <p:cNvPr id="70659" name="Rectangle 3"/>
          <p:cNvSpPr>
            <a:spLocks noGrp="1" noChangeArrowheads="1"/>
          </p:cNvSpPr>
          <p:nvPr>
            <p:ph type="body" idx="1"/>
          </p:nvPr>
        </p:nvSpPr>
        <p:spPr>
          <a:xfrm>
            <a:off x="0" y="981075"/>
            <a:ext cx="9144000" cy="5876925"/>
          </a:xfrm>
        </p:spPr>
        <p:txBody>
          <a:bodyPr/>
          <a:lstStyle/>
          <a:p>
            <a:pPr algn="ctr" eaLnBrk="1" hangingPunct="1">
              <a:buFontTx/>
              <a:buNone/>
            </a:pPr>
            <a:r>
              <a:rPr lang="el-GR" u="sng" dirty="0" smtClean="0">
                <a:cs typeface="Arial" charset="0"/>
              </a:rPr>
              <a:t>Όταν η επιχείρηση παράγει 1 προϊόν</a:t>
            </a:r>
            <a:r>
              <a:rPr lang="en-US" dirty="0" smtClean="0"/>
              <a:t> </a:t>
            </a:r>
            <a:endParaRPr lang="el-GR" dirty="0" smtClean="0"/>
          </a:p>
          <a:p>
            <a:pPr eaLnBrk="1" hangingPunct="1">
              <a:buFontTx/>
              <a:buNone/>
            </a:pPr>
            <a:r>
              <a:rPr lang="en-US" dirty="0" smtClean="0"/>
              <a:t> </a:t>
            </a:r>
            <a:r>
              <a:rPr lang="el-GR" dirty="0" smtClean="0"/>
              <a:t>            </a:t>
            </a:r>
            <a:r>
              <a:rPr lang="en-US" b="1" dirty="0" smtClean="0"/>
              <a:t>FC</a:t>
            </a:r>
            <a:r>
              <a:rPr lang="en-US" dirty="0" smtClean="0"/>
              <a:t>= </a:t>
            </a:r>
            <a:r>
              <a:rPr lang="en-US" b="1" dirty="0" smtClean="0"/>
              <a:t>S</a:t>
            </a:r>
          </a:p>
          <a:p>
            <a:pPr eaLnBrk="1" hangingPunct="1">
              <a:buFontTx/>
              <a:buNone/>
            </a:pPr>
            <a:r>
              <a:rPr lang="el-GR" b="1" dirty="0" smtClean="0"/>
              <a:t>Ν.Σ. =</a:t>
            </a:r>
            <a:r>
              <a:rPr lang="en-US" b="1" dirty="0" smtClean="0"/>
              <a:t>     </a:t>
            </a:r>
            <a:r>
              <a:rPr lang="en-US" b="1" dirty="0" smtClean="0">
                <a:cs typeface="Arial" charset="0"/>
              </a:rPr>
              <a:t>───</a:t>
            </a:r>
            <a:endParaRPr lang="en-US" dirty="0" smtClean="0">
              <a:cs typeface="Arial" charset="0"/>
            </a:endParaRPr>
          </a:p>
          <a:p>
            <a:pPr eaLnBrk="1" hangingPunct="1">
              <a:buFontTx/>
              <a:buNone/>
            </a:pPr>
            <a:r>
              <a:rPr lang="en-US" b="1" dirty="0" smtClean="0"/>
              <a:t>               P-V</a:t>
            </a:r>
            <a:endParaRPr lang="el-GR" b="1" dirty="0" smtClean="0"/>
          </a:p>
          <a:p>
            <a:pPr eaLnBrk="1" hangingPunct="1">
              <a:buFontTx/>
              <a:buNone/>
            </a:pPr>
            <a:r>
              <a:rPr lang="en-US" b="1" dirty="0" smtClean="0"/>
              <a:t>S :</a:t>
            </a:r>
            <a:r>
              <a:rPr lang="el-GR" dirty="0" smtClean="0"/>
              <a:t> Σταθερό Κόστος</a:t>
            </a:r>
            <a:endParaRPr lang="en-US" dirty="0" smtClean="0"/>
          </a:p>
          <a:p>
            <a:pPr eaLnBrk="1" hangingPunct="1">
              <a:buFontTx/>
              <a:buNone/>
            </a:pPr>
            <a:r>
              <a:rPr lang="en-US" b="1" dirty="0" smtClean="0"/>
              <a:t>P :</a:t>
            </a:r>
            <a:r>
              <a:rPr lang="el-GR" b="1" dirty="0" smtClean="0"/>
              <a:t> </a:t>
            </a:r>
            <a:r>
              <a:rPr lang="el-GR" dirty="0" smtClean="0"/>
              <a:t>Τιμή Πώλησης ανά μονάδα προϊόντος</a:t>
            </a:r>
            <a:endParaRPr lang="en-US" dirty="0" smtClean="0"/>
          </a:p>
          <a:p>
            <a:pPr eaLnBrk="1" hangingPunct="1">
              <a:buFontTx/>
              <a:buNone/>
            </a:pPr>
            <a:r>
              <a:rPr lang="en-US" b="1" dirty="0" smtClean="0"/>
              <a:t>V</a:t>
            </a:r>
            <a:r>
              <a:rPr lang="el-GR" b="1" dirty="0" smtClean="0"/>
              <a:t> </a:t>
            </a:r>
            <a:r>
              <a:rPr lang="en-US" b="1" dirty="0" smtClean="0"/>
              <a:t>:</a:t>
            </a:r>
            <a:r>
              <a:rPr lang="el-GR" dirty="0" smtClean="0"/>
              <a:t> Μεταβλητές δαπάνες ανά μονάδα προϊόντος</a:t>
            </a:r>
            <a:endParaRPr lang="en-US" dirty="0" smtClean="0"/>
          </a:p>
          <a:p>
            <a:pPr eaLnBrk="1" hangingPunct="1">
              <a:buFontTx/>
              <a:buNone/>
            </a:pPr>
            <a:r>
              <a:rPr lang="en-US" b="1" dirty="0" smtClean="0"/>
              <a:t>P-V :</a:t>
            </a:r>
            <a:r>
              <a:rPr lang="en-US" dirty="0" smtClean="0"/>
              <a:t> </a:t>
            </a:r>
            <a:r>
              <a:rPr lang="el-GR" dirty="0" smtClean="0"/>
              <a:t>Μικτό κέρδος ανά μονάδα προϊόντος</a:t>
            </a:r>
            <a:endParaRPr lang="en-US" dirty="0" smtClean="0"/>
          </a:p>
          <a:p>
            <a:pPr eaLnBrk="1" hangingPunct="1">
              <a:buFontTx/>
              <a:buNone/>
            </a:pPr>
            <a:endParaRPr lang="el-GR" dirty="0" smtClean="0"/>
          </a:p>
          <a:p>
            <a:pPr eaLnBrk="1" hangingPunct="1">
              <a:buFontTx/>
              <a:buNone/>
            </a:pPr>
            <a:endParaRPr lang="el-GR" dirty="0" smtClean="0"/>
          </a:p>
          <a:p>
            <a:pPr eaLnBrk="1" hangingPunct="1">
              <a:buFontTx/>
              <a:buNone/>
            </a:pPr>
            <a:endParaRPr lang="el-GR"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79512" y="188640"/>
            <a:ext cx="8784976" cy="864096"/>
          </a:xfrm>
        </p:spPr>
        <p:txBody>
          <a:bodyPr>
            <a:normAutofit fontScale="90000"/>
          </a:bodyPr>
          <a:lstStyle/>
          <a:p>
            <a:pPr eaLnBrk="1" hangingPunct="1"/>
            <a:r>
              <a:rPr lang="el-GR" sz="3000" b="1" dirty="0" smtClean="0">
                <a:solidFill>
                  <a:srgbClr val="0000CC"/>
                </a:solidFill>
              </a:rPr>
              <a:t>Υπολογισμός Ν.Σ. σε Αξία Πωλήσεων όταν η Επιχείρηση Παράγει Περισσότερα Προϊόντα</a:t>
            </a:r>
          </a:p>
        </p:txBody>
      </p:sp>
      <p:sp>
        <p:nvSpPr>
          <p:cNvPr id="71683" name="Rectangle 3"/>
          <p:cNvSpPr>
            <a:spLocks noGrp="1" noChangeArrowheads="1"/>
          </p:cNvSpPr>
          <p:nvPr>
            <p:ph type="body" idx="1"/>
          </p:nvPr>
        </p:nvSpPr>
        <p:spPr>
          <a:xfrm>
            <a:off x="179512" y="1196752"/>
            <a:ext cx="8964488" cy="5472608"/>
          </a:xfrm>
        </p:spPr>
        <p:txBody>
          <a:bodyPr/>
          <a:lstStyle/>
          <a:p>
            <a:pPr eaLnBrk="1" hangingPunct="1">
              <a:buFontTx/>
              <a:buNone/>
            </a:pPr>
            <a:r>
              <a:rPr lang="el-GR" b="1" dirty="0" smtClean="0"/>
              <a:t>Α = </a:t>
            </a:r>
            <a:r>
              <a:rPr lang="el-GR" b="1" u="sng" dirty="0" smtClean="0"/>
              <a:t> </a:t>
            </a:r>
            <a:r>
              <a:rPr lang="en-US" b="1" u="sng" dirty="0" smtClean="0"/>
              <a:t>P-V</a:t>
            </a:r>
            <a:r>
              <a:rPr lang="en-US" b="1" dirty="0" smtClean="0"/>
              <a:t>  = 1 - </a:t>
            </a:r>
            <a:r>
              <a:rPr lang="en-US" b="1" u="sng" dirty="0" smtClean="0"/>
              <a:t>V</a:t>
            </a:r>
          </a:p>
          <a:p>
            <a:pPr eaLnBrk="1" hangingPunct="1">
              <a:buFontTx/>
              <a:buNone/>
            </a:pPr>
            <a:r>
              <a:rPr lang="en-US" b="1" dirty="0" smtClean="0"/>
              <a:t>        </a:t>
            </a:r>
            <a:r>
              <a:rPr lang="el-GR" b="1" dirty="0" smtClean="0"/>
              <a:t> </a:t>
            </a:r>
            <a:r>
              <a:rPr lang="en-US" b="1" dirty="0" smtClean="0"/>
              <a:t>P            </a:t>
            </a:r>
            <a:r>
              <a:rPr lang="el-GR" b="1" dirty="0" smtClean="0"/>
              <a:t> </a:t>
            </a:r>
            <a:r>
              <a:rPr lang="en-US" b="1" dirty="0" smtClean="0"/>
              <a:t>P</a:t>
            </a:r>
          </a:p>
          <a:p>
            <a:pPr eaLnBrk="1" hangingPunct="1">
              <a:buFontTx/>
              <a:buNone/>
            </a:pPr>
            <a:r>
              <a:rPr lang="el-GR" sz="3000" b="1" dirty="0" smtClean="0"/>
              <a:t>Ρ = </a:t>
            </a:r>
            <a:r>
              <a:rPr lang="el-GR" sz="3000" dirty="0" smtClean="0"/>
              <a:t> Τιμή πώλησης ανά μονάδα προϊόντος</a:t>
            </a:r>
            <a:r>
              <a:rPr lang="el-GR" sz="3000" b="1" dirty="0" smtClean="0"/>
              <a:t> </a:t>
            </a:r>
          </a:p>
          <a:p>
            <a:pPr eaLnBrk="1" hangingPunct="1">
              <a:buFontTx/>
              <a:buNone/>
            </a:pPr>
            <a:r>
              <a:rPr lang="en-US" sz="3000" b="1" dirty="0" smtClean="0"/>
              <a:t>V = </a:t>
            </a:r>
            <a:r>
              <a:rPr lang="el-GR" sz="3000" dirty="0" smtClean="0"/>
              <a:t>Τιμή Μεταβλητού κόστους ανά μονάδα 	πωληθέντος προϊόντος. </a:t>
            </a:r>
          </a:p>
          <a:p>
            <a:pPr eaLnBrk="1" hangingPunct="1">
              <a:buFontTx/>
              <a:buNone/>
            </a:pPr>
            <a:r>
              <a:rPr lang="en-US" sz="3000" b="1" dirty="0" smtClean="0"/>
              <a:t>A </a:t>
            </a:r>
            <a:r>
              <a:rPr lang="el-GR" sz="3000" b="1" dirty="0" smtClean="0"/>
              <a:t>:</a:t>
            </a:r>
            <a:r>
              <a:rPr lang="en-US" sz="3000" dirty="0" smtClean="0"/>
              <a:t> </a:t>
            </a:r>
            <a:r>
              <a:rPr lang="el-GR" sz="3000" dirty="0" smtClean="0"/>
              <a:t>Συντελεστής Μικτού Περιθωρίου κέρδους</a:t>
            </a:r>
            <a:endParaRPr lang="en-US" sz="3000" dirty="0" smtClean="0"/>
          </a:p>
          <a:p>
            <a:pPr eaLnBrk="1" hangingPunct="1">
              <a:spcBef>
                <a:spcPts val="0"/>
              </a:spcBef>
              <a:buFontTx/>
              <a:buNone/>
            </a:pPr>
            <a:r>
              <a:rPr lang="en-US" b="1" dirty="0" smtClean="0"/>
              <a:t>              S         S          S</a:t>
            </a:r>
          </a:p>
          <a:p>
            <a:pPr eaLnBrk="1" hangingPunct="1">
              <a:spcBef>
                <a:spcPts val="0"/>
              </a:spcBef>
              <a:buFontTx/>
              <a:buNone/>
            </a:pPr>
            <a:r>
              <a:rPr lang="el-GR" b="1" dirty="0" smtClean="0"/>
              <a:t>Ν.Σ. =</a:t>
            </a:r>
            <a:r>
              <a:rPr lang="en-US" b="1" dirty="0" smtClean="0"/>
              <a:t> </a:t>
            </a:r>
            <a:r>
              <a:rPr lang="en-US" b="1" dirty="0" smtClean="0">
                <a:cs typeface="Arial" charset="0"/>
              </a:rPr>
              <a:t>─── = ───  = ───</a:t>
            </a:r>
            <a:endParaRPr lang="en-US" dirty="0" smtClean="0">
              <a:cs typeface="Arial" charset="0"/>
            </a:endParaRPr>
          </a:p>
          <a:p>
            <a:pPr eaLnBrk="1" hangingPunct="1">
              <a:spcBef>
                <a:spcPts val="0"/>
              </a:spcBef>
              <a:buFontTx/>
              <a:buNone/>
            </a:pPr>
            <a:r>
              <a:rPr lang="en-US" b="1" dirty="0" smtClean="0"/>
              <a:t>            </a:t>
            </a:r>
            <a:r>
              <a:rPr lang="en-US" b="1" u="sng" dirty="0" smtClean="0"/>
              <a:t>P-V</a:t>
            </a:r>
            <a:r>
              <a:rPr lang="en-US" b="1" dirty="0" smtClean="0"/>
              <a:t>    1 – </a:t>
            </a:r>
            <a:r>
              <a:rPr lang="en-US" b="1" u="sng" dirty="0" smtClean="0"/>
              <a:t>V</a:t>
            </a:r>
            <a:r>
              <a:rPr lang="en-US" b="1" dirty="0" smtClean="0"/>
              <a:t>      </a:t>
            </a:r>
            <a:r>
              <a:rPr lang="el-GR" b="1" dirty="0" smtClean="0"/>
              <a:t> </a:t>
            </a:r>
            <a:r>
              <a:rPr lang="en-US" b="1" dirty="0" smtClean="0"/>
              <a:t> A</a:t>
            </a:r>
            <a:endParaRPr lang="en-US" b="1" u="sng" dirty="0" smtClean="0"/>
          </a:p>
          <a:p>
            <a:pPr eaLnBrk="1" hangingPunct="1">
              <a:spcBef>
                <a:spcPts val="0"/>
              </a:spcBef>
              <a:buFontTx/>
              <a:buNone/>
            </a:pPr>
            <a:r>
              <a:rPr lang="en-US" dirty="0" smtClean="0"/>
              <a:t>              </a:t>
            </a:r>
            <a:r>
              <a:rPr lang="en-US" b="1" dirty="0" smtClean="0"/>
              <a:t>P            P</a:t>
            </a:r>
            <a:endParaRPr lang="el-GR"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777875"/>
          </a:xfrm>
        </p:spPr>
        <p:txBody>
          <a:bodyPr/>
          <a:lstStyle/>
          <a:p>
            <a:pPr eaLnBrk="1" hangingPunct="1"/>
            <a:r>
              <a:rPr lang="el-GR" sz="3200" b="1" u="sng" dirty="0" smtClean="0"/>
              <a:t>1. Δείκτης Περιθωρίου Ασφαλείας Πωλήσεων</a:t>
            </a:r>
          </a:p>
        </p:txBody>
      </p:sp>
      <p:sp>
        <p:nvSpPr>
          <p:cNvPr id="73731" name="Rectangle 3"/>
          <p:cNvSpPr>
            <a:spLocks noGrp="1" noChangeArrowheads="1"/>
          </p:cNvSpPr>
          <p:nvPr>
            <p:ph type="body" idx="1"/>
          </p:nvPr>
        </p:nvSpPr>
        <p:spPr>
          <a:xfrm>
            <a:off x="0" y="1196752"/>
            <a:ext cx="9144000" cy="5661248"/>
          </a:xfrm>
        </p:spPr>
        <p:txBody>
          <a:bodyPr/>
          <a:lstStyle/>
          <a:p>
            <a:pPr eaLnBrk="1" hangingPunct="1">
              <a:buFontTx/>
              <a:buNone/>
            </a:pPr>
            <a:endParaRPr lang="el-GR" sz="2800" b="1" dirty="0" smtClean="0"/>
          </a:p>
          <a:p>
            <a:pPr eaLnBrk="1" hangingPunct="1">
              <a:buFontTx/>
              <a:buNone/>
            </a:pPr>
            <a:r>
              <a:rPr lang="el-GR" sz="2300" b="1" dirty="0" smtClean="0"/>
              <a:t>ΔΠΑΠ = </a:t>
            </a:r>
            <a:r>
              <a:rPr lang="el-GR" sz="2300" b="1" u="sng" dirty="0" smtClean="0"/>
              <a:t>Περιθώριο Ασφάλειας Πωλήσεων Χ 100</a:t>
            </a:r>
            <a:r>
              <a:rPr lang="el-GR" sz="2300" b="1" dirty="0" smtClean="0"/>
              <a:t> = </a:t>
            </a:r>
            <a:r>
              <a:rPr lang="el-GR" sz="2300" b="1" u="sng" dirty="0" smtClean="0"/>
              <a:t>1500</a:t>
            </a:r>
            <a:r>
              <a:rPr lang="el-GR" sz="2300" b="1" dirty="0" smtClean="0"/>
              <a:t> = 75%</a:t>
            </a:r>
          </a:p>
          <a:p>
            <a:pPr eaLnBrk="1" hangingPunct="1">
              <a:buFontTx/>
              <a:buNone/>
            </a:pPr>
            <a:r>
              <a:rPr lang="el-GR" sz="2400" b="1" dirty="0" smtClean="0"/>
              <a:t>                          </a:t>
            </a:r>
            <a:r>
              <a:rPr lang="el-GR" sz="2300" b="1" dirty="0" smtClean="0"/>
              <a:t>Συνολικές Πωλήσεις                         2000</a:t>
            </a:r>
          </a:p>
          <a:p>
            <a:pPr eaLnBrk="1" hangingPunct="1">
              <a:buFontTx/>
              <a:buNone/>
            </a:pPr>
            <a:endParaRPr lang="el-GR" dirty="0" smtClean="0"/>
          </a:p>
          <a:p>
            <a:pPr algn="just" eaLnBrk="1" hangingPunct="1"/>
            <a:r>
              <a:rPr lang="el-GR" dirty="0" smtClean="0"/>
              <a:t>Όσο μεγαλύτερος είναι ο δείκτης τόσο πιο </a:t>
            </a:r>
            <a:r>
              <a:rPr lang="el-GR" b="1" dirty="0" smtClean="0">
                <a:solidFill>
                  <a:srgbClr val="0000CC"/>
                </a:solidFill>
              </a:rPr>
              <a:t>ασφαλής</a:t>
            </a:r>
            <a:r>
              <a:rPr lang="el-GR" dirty="0" smtClean="0"/>
              <a:t> είναι η χρηματοοικονομική θέση της Επιχείρησης. </a:t>
            </a:r>
          </a:p>
          <a:p>
            <a:pPr algn="just" eaLnBrk="1" hangingPunct="1">
              <a:buFontTx/>
              <a:buNone/>
            </a:pPr>
            <a:r>
              <a:rPr lang="el-GR" b="1" dirty="0" smtClean="0"/>
              <a:t>Περιθώριο Ασφαλείας πωλήσεων = </a:t>
            </a:r>
          </a:p>
          <a:p>
            <a:pPr algn="just" eaLnBrk="1" hangingPunct="1">
              <a:buFontTx/>
              <a:buNone/>
            </a:pPr>
            <a:r>
              <a:rPr lang="el-GR" sz="2900" b="1" dirty="0" smtClean="0">
                <a:solidFill>
                  <a:schemeClr val="accent6"/>
                </a:solidFill>
              </a:rPr>
              <a:t>Συνολικές Πωλήσεις </a:t>
            </a:r>
            <a:r>
              <a:rPr lang="el-GR" sz="2900" b="1" dirty="0" smtClean="0"/>
              <a:t>–</a:t>
            </a:r>
            <a:r>
              <a:rPr lang="el-GR" sz="2900" dirty="0" smtClean="0"/>
              <a:t> </a:t>
            </a:r>
            <a:r>
              <a:rPr lang="el-GR" sz="2900" b="1" dirty="0" smtClean="0">
                <a:solidFill>
                  <a:srgbClr val="C00000"/>
                </a:solidFill>
              </a:rPr>
              <a:t>Πωλήσεις στο Νεκρό Σημείο</a:t>
            </a:r>
          </a:p>
          <a:p>
            <a:pPr eaLnBrk="1" hangingPunct="1">
              <a:buFontTx/>
              <a:buNone/>
            </a:pPr>
            <a:endParaRPr lang="el-GR" sz="2900" dirty="0" smtClean="0"/>
          </a:p>
          <a:p>
            <a:pPr eaLnBrk="1" hangingPunct="1">
              <a:buFontTx/>
              <a:buNone/>
            </a:pPr>
            <a:endParaRPr lang="el-GR" dirty="0" smtClean="0"/>
          </a:p>
          <a:p>
            <a:pPr eaLnBrk="1" hangingPunct="1">
              <a:buFontTx/>
              <a:buNone/>
            </a:pPr>
            <a:endParaRPr lang="el-GR"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184150"/>
            <a:ext cx="9144000" cy="504825"/>
          </a:xfrm>
          <a:noFill/>
        </p:spPr>
        <p:txBody>
          <a:bodyPr anchor="t">
            <a:normAutofit fontScale="90000"/>
          </a:bodyPr>
          <a:lstStyle/>
          <a:p>
            <a:r>
              <a:rPr lang="en-GB" altLang="el-GR" sz="3600" b="1" dirty="0" smtClean="0">
                <a:latin typeface="+mn-lt"/>
              </a:rPr>
              <a:t>Ανάλυση Νεκρού Σημείου</a:t>
            </a:r>
            <a:r>
              <a:rPr lang="en-GB" altLang="el-GR" sz="2800" b="1" dirty="0" smtClean="0">
                <a:latin typeface="+mn-lt"/>
              </a:rPr>
              <a:t> (1)</a:t>
            </a:r>
            <a:r>
              <a:rPr lang="el-GR" altLang="el-GR" sz="2800" b="1" dirty="0" smtClean="0">
                <a:latin typeface="+mn-lt"/>
              </a:rPr>
              <a:t/>
            </a:r>
            <a:br>
              <a:rPr lang="el-GR" altLang="el-GR" sz="2800" b="1" dirty="0" smtClean="0">
                <a:latin typeface="+mn-lt"/>
              </a:rPr>
            </a:br>
            <a:r>
              <a:rPr lang="el-GR" altLang="el-GR" sz="2800" b="1" dirty="0" smtClean="0">
                <a:latin typeface="+mn-lt"/>
              </a:rPr>
              <a:t>Έσοδα = Έξοδα ή</a:t>
            </a:r>
            <a:br>
              <a:rPr lang="el-GR" altLang="el-GR" sz="2800" b="1" dirty="0" smtClean="0">
                <a:latin typeface="+mn-lt"/>
              </a:rPr>
            </a:br>
            <a:r>
              <a:rPr lang="el-GR" altLang="el-GR" sz="2800" b="1" dirty="0" smtClean="0">
                <a:latin typeface="+mn-lt"/>
              </a:rPr>
              <a:t> Έσοδα-Έξοδα = 0</a:t>
            </a:r>
            <a:endParaRPr lang="el-GR" altLang="el-GR" sz="3600" dirty="0" smtClean="0">
              <a:latin typeface="+mn-lt"/>
            </a:endParaRPr>
          </a:p>
        </p:txBody>
      </p:sp>
      <p:sp>
        <p:nvSpPr>
          <p:cNvPr id="48132" name="Rectangle 3"/>
          <p:cNvSpPr>
            <a:spLocks noGrp="1" noChangeArrowheads="1"/>
          </p:cNvSpPr>
          <p:nvPr>
            <p:ph type="body" idx="1"/>
          </p:nvPr>
        </p:nvSpPr>
        <p:spPr>
          <a:xfrm>
            <a:off x="395536" y="1772816"/>
            <a:ext cx="8291513" cy="4564435"/>
          </a:xfrm>
        </p:spPr>
        <p:txBody>
          <a:bodyPr/>
          <a:lstStyle/>
          <a:p>
            <a:pPr marL="0" indent="0" algn="just">
              <a:buFont typeface="Wingdings" pitchFamily="2" charset="2"/>
              <a:buNone/>
            </a:pPr>
            <a:r>
              <a:rPr lang="en-GB" altLang="el-GR" sz="2800" dirty="0" smtClean="0"/>
              <a:t>Η ανάλυση νεκρού σημείου είναι μια τεχνική η οποία χρησιμοποιείται για να καθοριστεί η ποσότητα παραγωγής ή πωλήσεων η οποία αντιστοιχεί σε μηδενικό επίπεδο κερδών πριν από τόκους και φόρους.</a:t>
            </a:r>
            <a:endParaRPr lang="el-GR" altLang="el-GR" sz="2800" dirty="0" smtClean="0"/>
          </a:p>
          <a:p>
            <a:pPr marL="0" indent="0" algn="just">
              <a:buFont typeface="Wingdings" pitchFamily="2" charset="2"/>
              <a:buNone/>
            </a:pPr>
            <a:r>
              <a:rPr lang="en-GB" altLang="el-GR" sz="2800" dirty="0" smtClean="0"/>
              <a:t>Νεκρό σημείο </a:t>
            </a:r>
            <a:r>
              <a:rPr lang="el-GR" altLang="el-GR" sz="2800" dirty="0" smtClean="0"/>
              <a:t>λέγεται</a:t>
            </a:r>
            <a:r>
              <a:rPr lang="en-GB" altLang="el-GR" sz="2800" dirty="0" smtClean="0"/>
              <a:t> το επίπεδο δραστηριότητας της επιχείρησης, εκφρασμένο συνήθως σε μονάδες προϊόντος ή αξία (έσοδα πωλήσεων), όπου τα έσοδα από τις πωλήσεις ισούνται με το σύνολο των εξόδων.</a:t>
            </a:r>
            <a:r>
              <a:rPr lang="el-GR" altLang="el-GR" sz="2800" dirty="0" smtClean="0"/>
              <a:t> </a:t>
            </a:r>
          </a:p>
          <a:p>
            <a:pPr marL="0" indent="0">
              <a:lnSpc>
                <a:spcPct val="90000"/>
              </a:lnSpc>
              <a:buFont typeface="Wingdings" pitchFamily="2" charset="2"/>
              <a:buNone/>
            </a:pPr>
            <a:endParaRPr lang="el-GR" altLang="el-GR"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5"/>
          <p:cNvSpPr txBox="1">
            <a:spLocks noChangeArrowheads="1"/>
          </p:cNvSpPr>
          <p:nvPr/>
        </p:nvSpPr>
        <p:spPr bwMode="auto">
          <a:xfrm>
            <a:off x="539750" y="4214813"/>
            <a:ext cx="560388" cy="277812"/>
          </a:xfrm>
          <a:prstGeom prst="rect">
            <a:avLst/>
          </a:prstGeom>
          <a:noFill/>
          <a:ln w="9525">
            <a:noFill/>
            <a:miter lim="800000"/>
            <a:headEnd/>
            <a:tailEnd/>
          </a:ln>
        </p:spPr>
        <p:txBody>
          <a:bodyPr/>
          <a:lstStyle/>
          <a:p>
            <a:r>
              <a:rPr lang="el-GR" altLang="el-GR" dirty="0">
                <a:latin typeface="Times New Roman" pitchFamily="18" charset="0"/>
              </a:rPr>
              <a:t>S</a:t>
            </a:r>
            <a:r>
              <a:rPr lang="el-GR" altLang="el-GR" baseline="-25000" dirty="0">
                <a:latin typeface="Times New Roman" pitchFamily="18" charset="0"/>
              </a:rPr>
              <a:t>B</a:t>
            </a:r>
            <a:endParaRPr lang="el-GR" altLang="el-GR" dirty="0">
              <a:latin typeface="Times New Roman" pitchFamily="18" charset="0"/>
            </a:endParaRPr>
          </a:p>
        </p:txBody>
      </p:sp>
      <p:sp>
        <p:nvSpPr>
          <p:cNvPr id="49156" name="Text Box 6"/>
          <p:cNvSpPr txBox="1">
            <a:spLocks noChangeArrowheads="1"/>
          </p:cNvSpPr>
          <p:nvPr/>
        </p:nvSpPr>
        <p:spPr bwMode="auto">
          <a:xfrm>
            <a:off x="6356350" y="3311525"/>
            <a:ext cx="2032000" cy="277813"/>
          </a:xfrm>
          <a:prstGeom prst="rect">
            <a:avLst/>
          </a:prstGeom>
          <a:noFill/>
          <a:ln w="9525">
            <a:noFill/>
            <a:miter lim="800000"/>
            <a:headEnd/>
            <a:tailEnd/>
          </a:ln>
        </p:spPr>
        <p:txBody>
          <a:bodyPr/>
          <a:lstStyle/>
          <a:p>
            <a:r>
              <a:rPr lang="el-GR" altLang="el-GR" dirty="0">
                <a:latin typeface="Times New Roman" pitchFamily="18" charset="0"/>
              </a:rPr>
              <a:t>Συνολικό κόστος</a:t>
            </a:r>
          </a:p>
        </p:txBody>
      </p:sp>
      <p:sp>
        <p:nvSpPr>
          <p:cNvPr id="49157" name="Text Box 7"/>
          <p:cNvSpPr txBox="1">
            <a:spLocks noChangeArrowheads="1"/>
          </p:cNvSpPr>
          <p:nvPr/>
        </p:nvSpPr>
        <p:spPr bwMode="auto">
          <a:xfrm>
            <a:off x="4183063" y="3311525"/>
            <a:ext cx="981075" cy="277813"/>
          </a:xfrm>
          <a:prstGeom prst="rect">
            <a:avLst/>
          </a:prstGeom>
          <a:noFill/>
          <a:ln w="9525">
            <a:noFill/>
            <a:miter lim="800000"/>
            <a:headEnd/>
            <a:tailEnd/>
          </a:ln>
        </p:spPr>
        <p:txBody>
          <a:bodyPr/>
          <a:lstStyle/>
          <a:p>
            <a:r>
              <a:rPr lang="el-GR" altLang="el-GR" dirty="0">
                <a:latin typeface="Times New Roman" pitchFamily="18" charset="0"/>
              </a:rPr>
              <a:t>Κέρδη</a:t>
            </a:r>
          </a:p>
        </p:txBody>
      </p:sp>
      <p:sp>
        <p:nvSpPr>
          <p:cNvPr id="49158" name="Text Box 8"/>
          <p:cNvSpPr txBox="1">
            <a:spLocks noChangeArrowheads="1"/>
          </p:cNvSpPr>
          <p:nvPr/>
        </p:nvSpPr>
        <p:spPr bwMode="auto">
          <a:xfrm>
            <a:off x="1100138" y="4840288"/>
            <a:ext cx="981075" cy="277812"/>
          </a:xfrm>
          <a:prstGeom prst="rect">
            <a:avLst/>
          </a:prstGeom>
          <a:noFill/>
          <a:ln w="9525">
            <a:noFill/>
            <a:miter lim="800000"/>
            <a:headEnd/>
            <a:tailEnd/>
          </a:ln>
        </p:spPr>
        <p:txBody>
          <a:bodyPr/>
          <a:lstStyle/>
          <a:p>
            <a:r>
              <a:rPr lang="el-GR" altLang="el-GR" dirty="0">
                <a:latin typeface="Times New Roman" pitchFamily="18" charset="0"/>
              </a:rPr>
              <a:t>Ζημιές</a:t>
            </a:r>
          </a:p>
        </p:txBody>
      </p:sp>
      <p:grpSp>
        <p:nvGrpSpPr>
          <p:cNvPr id="2" name="Group 9"/>
          <p:cNvGrpSpPr>
            <a:grpSpLocks/>
          </p:cNvGrpSpPr>
          <p:nvPr/>
        </p:nvGrpSpPr>
        <p:grpSpPr bwMode="auto">
          <a:xfrm>
            <a:off x="1100138" y="1782763"/>
            <a:ext cx="7007225" cy="3821112"/>
            <a:chOff x="2175" y="5214"/>
            <a:chExt cx="7500" cy="5610"/>
          </a:xfrm>
        </p:grpSpPr>
        <p:sp>
          <p:nvSpPr>
            <p:cNvPr id="49172" name="Line 10"/>
            <p:cNvSpPr>
              <a:spLocks noChangeShapeType="1"/>
            </p:cNvSpPr>
            <p:nvPr/>
          </p:nvSpPr>
          <p:spPr bwMode="auto">
            <a:xfrm>
              <a:off x="2175" y="5214"/>
              <a:ext cx="0" cy="5610"/>
            </a:xfrm>
            <a:prstGeom prst="line">
              <a:avLst/>
            </a:prstGeom>
            <a:noFill/>
            <a:ln w="9525">
              <a:solidFill>
                <a:schemeClr val="tx1"/>
              </a:solidFill>
              <a:round/>
              <a:headEnd type="triangle" w="med" len="med"/>
              <a:tailEnd/>
            </a:ln>
          </p:spPr>
          <p:txBody>
            <a:bodyPr/>
            <a:lstStyle/>
            <a:p>
              <a:endParaRPr lang="el-GR" dirty="0"/>
            </a:p>
          </p:txBody>
        </p:sp>
        <p:sp>
          <p:nvSpPr>
            <p:cNvPr id="49173" name="Line 11"/>
            <p:cNvSpPr>
              <a:spLocks noChangeShapeType="1"/>
            </p:cNvSpPr>
            <p:nvPr/>
          </p:nvSpPr>
          <p:spPr bwMode="auto">
            <a:xfrm>
              <a:off x="2175" y="10824"/>
              <a:ext cx="7500" cy="0"/>
            </a:xfrm>
            <a:prstGeom prst="line">
              <a:avLst/>
            </a:prstGeom>
            <a:noFill/>
            <a:ln w="9525">
              <a:solidFill>
                <a:schemeClr val="tx1"/>
              </a:solidFill>
              <a:round/>
              <a:headEnd/>
              <a:tailEnd type="triangle" w="med" len="med"/>
            </a:ln>
          </p:spPr>
          <p:txBody>
            <a:bodyPr/>
            <a:lstStyle/>
            <a:p>
              <a:endParaRPr lang="el-GR" dirty="0"/>
            </a:p>
          </p:txBody>
        </p:sp>
        <p:sp>
          <p:nvSpPr>
            <p:cNvPr id="49174" name="Line 12"/>
            <p:cNvSpPr>
              <a:spLocks noChangeShapeType="1"/>
            </p:cNvSpPr>
            <p:nvPr/>
          </p:nvSpPr>
          <p:spPr bwMode="auto">
            <a:xfrm flipV="1">
              <a:off x="2175" y="5826"/>
              <a:ext cx="4950" cy="4998"/>
            </a:xfrm>
            <a:prstGeom prst="line">
              <a:avLst/>
            </a:prstGeom>
            <a:noFill/>
            <a:ln w="9525">
              <a:solidFill>
                <a:schemeClr val="tx1"/>
              </a:solidFill>
              <a:round/>
              <a:headEnd/>
              <a:tailEnd/>
            </a:ln>
          </p:spPr>
          <p:txBody>
            <a:bodyPr/>
            <a:lstStyle/>
            <a:p>
              <a:endParaRPr lang="el-GR" dirty="0"/>
            </a:p>
          </p:txBody>
        </p:sp>
        <p:sp>
          <p:nvSpPr>
            <p:cNvPr id="49175" name="Line 13"/>
            <p:cNvSpPr>
              <a:spLocks noChangeShapeType="1"/>
            </p:cNvSpPr>
            <p:nvPr/>
          </p:nvSpPr>
          <p:spPr bwMode="auto">
            <a:xfrm flipV="1">
              <a:off x="2175" y="7254"/>
              <a:ext cx="6450" cy="2448"/>
            </a:xfrm>
            <a:prstGeom prst="line">
              <a:avLst/>
            </a:prstGeom>
            <a:noFill/>
            <a:ln w="9525">
              <a:solidFill>
                <a:schemeClr val="tx1"/>
              </a:solidFill>
              <a:round/>
              <a:headEnd/>
              <a:tailEnd/>
            </a:ln>
          </p:spPr>
          <p:txBody>
            <a:bodyPr/>
            <a:lstStyle/>
            <a:p>
              <a:endParaRPr lang="el-GR" dirty="0"/>
            </a:p>
          </p:txBody>
        </p:sp>
        <p:sp>
          <p:nvSpPr>
            <p:cNvPr id="49176" name="Line 14"/>
            <p:cNvSpPr>
              <a:spLocks noChangeShapeType="1"/>
            </p:cNvSpPr>
            <p:nvPr/>
          </p:nvSpPr>
          <p:spPr bwMode="auto">
            <a:xfrm flipH="1">
              <a:off x="2175" y="9001"/>
              <a:ext cx="1759" cy="0"/>
            </a:xfrm>
            <a:prstGeom prst="line">
              <a:avLst/>
            </a:prstGeom>
            <a:noFill/>
            <a:ln w="9525">
              <a:solidFill>
                <a:schemeClr val="tx1"/>
              </a:solidFill>
              <a:prstDash val="sysDot"/>
              <a:round/>
              <a:headEnd/>
              <a:tailEnd/>
            </a:ln>
          </p:spPr>
          <p:txBody>
            <a:bodyPr/>
            <a:lstStyle/>
            <a:p>
              <a:endParaRPr lang="el-GR" dirty="0"/>
            </a:p>
          </p:txBody>
        </p:sp>
        <p:sp>
          <p:nvSpPr>
            <p:cNvPr id="49177" name="Line 15"/>
            <p:cNvSpPr>
              <a:spLocks noChangeShapeType="1"/>
            </p:cNvSpPr>
            <p:nvPr/>
          </p:nvSpPr>
          <p:spPr bwMode="auto">
            <a:xfrm>
              <a:off x="3934" y="9001"/>
              <a:ext cx="0" cy="1823"/>
            </a:xfrm>
            <a:prstGeom prst="line">
              <a:avLst/>
            </a:prstGeom>
            <a:noFill/>
            <a:ln w="9525">
              <a:solidFill>
                <a:schemeClr val="tx1"/>
              </a:solidFill>
              <a:prstDash val="sysDot"/>
              <a:round/>
              <a:headEnd/>
              <a:tailEnd/>
            </a:ln>
          </p:spPr>
          <p:txBody>
            <a:bodyPr/>
            <a:lstStyle/>
            <a:p>
              <a:endParaRPr lang="el-GR" dirty="0"/>
            </a:p>
          </p:txBody>
        </p:sp>
        <p:sp>
          <p:nvSpPr>
            <p:cNvPr id="49178" name="Line 16"/>
            <p:cNvSpPr>
              <a:spLocks noChangeShapeType="1"/>
            </p:cNvSpPr>
            <p:nvPr/>
          </p:nvSpPr>
          <p:spPr bwMode="auto">
            <a:xfrm>
              <a:off x="2175" y="9702"/>
              <a:ext cx="6852" cy="0"/>
            </a:xfrm>
            <a:prstGeom prst="line">
              <a:avLst/>
            </a:prstGeom>
            <a:noFill/>
            <a:ln w="9525">
              <a:solidFill>
                <a:schemeClr val="tx1"/>
              </a:solidFill>
              <a:prstDash val="sysDot"/>
              <a:round/>
              <a:headEnd/>
              <a:tailEnd/>
            </a:ln>
          </p:spPr>
          <p:txBody>
            <a:bodyPr/>
            <a:lstStyle/>
            <a:p>
              <a:endParaRPr lang="el-GR" dirty="0"/>
            </a:p>
          </p:txBody>
        </p:sp>
      </p:grpSp>
      <p:sp>
        <p:nvSpPr>
          <p:cNvPr id="49160" name="Text Box 17"/>
          <p:cNvSpPr txBox="1">
            <a:spLocks noChangeArrowheads="1"/>
          </p:cNvSpPr>
          <p:nvPr/>
        </p:nvSpPr>
        <p:spPr bwMode="auto">
          <a:xfrm>
            <a:off x="890588" y="1268413"/>
            <a:ext cx="2017712" cy="277812"/>
          </a:xfrm>
          <a:prstGeom prst="rect">
            <a:avLst/>
          </a:prstGeom>
          <a:noFill/>
          <a:ln w="9525">
            <a:noFill/>
            <a:miter lim="800000"/>
            <a:headEnd/>
            <a:tailEnd/>
          </a:ln>
        </p:spPr>
        <p:txBody>
          <a:bodyPr/>
          <a:lstStyle/>
          <a:p>
            <a:r>
              <a:rPr lang="el-GR" altLang="el-GR" dirty="0">
                <a:latin typeface="Times New Roman" pitchFamily="18" charset="0"/>
              </a:rPr>
              <a:t>Έσοδα και κόστος</a:t>
            </a:r>
          </a:p>
        </p:txBody>
      </p:sp>
      <p:sp>
        <p:nvSpPr>
          <p:cNvPr id="49161" name="Text Box 18"/>
          <p:cNvSpPr txBox="1">
            <a:spLocks noChangeArrowheads="1"/>
          </p:cNvSpPr>
          <p:nvPr/>
        </p:nvSpPr>
        <p:spPr bwMode="auto">
          <a:xfrm>
            <a:off x="5726113" y="5673725"/>
            <a:ext cx="2662237" cy="277813"/>
          </a:xfrm>
          <a:prstGeom prst="rect">
            <a:avLst/>
          </a:prstGeom>
          <a:noFill/>
          <a:ln w="9525">
            <a:noFill/>
            <a:miter lim="800000"/>
            <a:headEnd/>
            <a:tailEnd/>
          </a:ln>
        </p:spPr>
        <p:txBody>
          <a:bodyPr/>
          <a:lstStyle/>
          <a:p>
            <a:r>
              <a:rPr lang="el-GR" altLang="el-GR" dirty="0">
                <a:latin typeface="Times New Roman" pitchFamily="18" charset="0"/>
              </a:rPr>
              <a:t>Παραγωγή και πωλήσεις</a:t>
            </a:r>
          </a:p>
        </p:txBody>
      </p:sp>
      <p:sp>
        <p:nvSpPr>
          <p:cNvPr id="49162" name="Text Box 19"/>
          <p:cNvSpPr txBox="1">
            <a:spLocks noChangeArrowheads="1"/>
          </p:cNvSpPr>
          <p:nvPr/>
        </p:nvSpPr>
        <p:spPr bwMode="auto">
          <a:xfrm>
            <a:off x="1311275" y="3519488"/>
            <a:ext cx="2032000" cy="279400"/>
          </a:xfrm>
          <a:prstGeom prst="rect">
            <a:avLst/>
          </a:prstGeom>
          <a:noFill/>
          <a:ln w="9525">
            <a:noFill/>
            <a:miter lim="800000"/>
            <a:headEnd/>
            <a:tailEnd/>
          </a:ln>
        </p:spPr>
        <p:txBody>
          <a:bodyPr/>
          <a:lstStyle/>
          <a:p>
            <a:r>
              <a:rPr lang="el-GR" altLang="el-GR" dirty="0">
                <a:latin typeface="Times New Roman" pitchFamily="18" charset="0"/>
              </a:rPr>
              <a:t>Νεκρό σημείο</a:t>
            </a:r>
          </a:p>
        </p:txBody>
      </p:sp>
      <p:sp>
        <p:nvSpPr>
          <p:cNvPr id="49163" name="Text Box 20"/>
          <p:cNvSpPr txBox="1">
            <a:spLocks noChangeArrowheads="1"/>
          </p:cNvSpPr>
          <p:nvPr/>
        </p:nvSpPr>
        <p:spPr bwMode="auto">
          <a:xfrm>
            <a:off x="5445125" y="5048250"/>
            <a:ext cx="2032000" cy="277813"/>
          </a:xfrm>
          <a:prstGeom prst="rect">
            <a:avLst/>
          </a:prstGeom>
          <a:noFill/>
          <a:ln w="9525">
            <a:noFill/>
            <a:miter lim="800000"/>
            <a:headEnd/>
            <a:tailEnd/>
          </a:ln>
        </p:spPr>
        <p:txBody>
          <a:bodyPr/>
          <a:lstStyle/>
          <a:p>
            <a:r>
              <a:rPr lang="el-GR" altLang="el-GR" dirty="0">
                <a:latin typeface="Times New Roman" pitchFamily="18" charset="0"/>
              </a:rPr>
              <a:t>Σταθερό κόστος</a:t>
            </a:r>
          </a:p>
        </p:txBody>
      </p:sp>
      <p:sp>
        <p:nvSpPr>
          <p:cNvPr id="49164" name="Line 21"/>
          <p:cNvSpPr>
            <a:spLocks noChangeShapeType="1"/>
          </p:cNvSpPr>
          <p:nvPr/>
        </p:nvSpPr>
        <p:spPr bwMode="auto">
          <a:xfrm>
            <a:off x="2432050" y="3937000"/>
            <a:ext cx="279400" cy="347663"/>
          </a:xfrm>
          <a:prstGeom prst="line">
            <a:avLst/>
          </a:prstGeom>
          <a:noFill/>
          <a:ln w="9525">
            <a:solidFill>
              <a:schemeClr val="tx1"/>
            </a:solidFill>
            <a:round/>
            <a:headEnd/>
            <a:tailEnd type="triangle" w="med" len="med"/>
          </a:ln>
        </p:spPr>
        <p:txBody>
          <a:bodyPr/>
          <a:lstStyle/>
          <a:p>
            <a:endParaRPr lang="el-GR" dirty="0"/>
          </a:p>
        </p:txBody>
      </p:sp>
      <p:sp>
        <p:nvSpPr>
          <p:cNvPr id="49165" name="Text Box 22"/>
          <p:cNvSpPr txBox="1">
            <a:spLocks noChangeArrowheads="1"/>
          </p:cNvSpPr>
          <p:nvPr/>
        </p:nvSpPr>
        <p:spPr bwMode="auto">
          <a:xfrm>
            <a:off x="2501900" y="5673725"/>
            <a:ext cx="630238" cy="277813"/>
          </a:xfrm>
          <a:prstGeom prst="rect">
            <a:avLst/>
          </a:prstGeom>
          <a:noFill/>
          <a:ln w="9525">
            <a:noFill/>
            <a:miter lim="800000"/>
            <a:headEnd/>
            <a:tailEnd/>
          </a:ln>
        </p:spPr>
        <p:txBody>
          <a:bodyPr/>
          <a:lstStyle/>
          <a:p>
            <a:r>
              <a:rPr lang="el-GR" altLang="el-GR" dirty="0">
                <a:latin typeface="Times New Roman" pitchFamily="18" charset="0"/>
              </a:rPr>
              <a:t>Q</a:t>
            </a:r>
            <a:r>
              <a:rPr lang="el-GR" altLang="el-GR" baseline="-25000" dirty="0">
                <a:latin typeface="Times New Roman" pitchFamily="18" charset="0"/>
              </a:rPr>
              <a:t>B</a:t>
            </a:r>
            <a:endParaRPr lang="el-GR" altLang="el-GR" dirty="0">
              <a:latin typeface="Times New Roman" pitchFamily="18" charset="0"/>
            </a:endParaRPr>
          </a:p>
        </p:txBody>
      </p:sp>
      <p:sp>
        <p:nvSpPr>
          <p:cNvPr id="49166" name="Text Box 23"/>
          <p:cNvSpPr txBox="1">
            <a:spLocks noChangeArrowheads="1"/>
          </p:cNvSpPr>
          <p:nvPr/>
        </p:nvSpPr>
        <p:spPr bwMode="auto">
          <a:xfrm>
            <a:off x="749300" y="5743575"/>
            <a:ext cx="631825" cy="277813"/>
          </a:xfrm>
          <a:prstGeom prst="rect">
            <a:avLst/>
          </a:prstGeom>
          <a:noFill/>
          <a:ln w="9525">
            <a:noFill/>
            <a:miter lim="800000"/>
            <a:headEnd/>
            <a:tailEnd/>
          </a:ln>
        </p:spPr>
        <p:txBody>
          <a:bodyPr/>
          <a:lstStyle/>
          <a:p>
            <a:r>
              <a:rPr lang="el-GR" altLang="el-GR" dirty="0">
                <a:latin typeface="Times New Roman" pitchFamily="18" charset="0"/>
              </a:rPr>
              <a:t>0</a:t>
            </a:r>
          </a:p>
        </p:txBody>
      </p:sp>
      <p:sp>
        <p:nvSpPr>
          <p:cNvPr id="49167" name="Text Box 24"/>
          <p:cNvSpPr txBox="1">
            <a:spLocks noChangeArrowheads="1"/>
          </p:cNvSpPr>
          <p:nvPr/>
        </p:nvSpPr>
        <p:spPr bwMode="auto">
          <a:xfrm>
            <a:off x="4394200" y="4071938"/>
            <a:ext cx="2032000" cy="279400"/>
          </a:xfrm>
          <a:prstGeom prst="rect">
            <a:avLst/>
          </a:prstGeom>
          <a:noFill/>
          <a:ln w="9525">
            <a:noFill/>
            <a:miter lim="800000"/>
            <a:headEnd/>
            <a:tailEnd/>
          </a:ln>
        </p:spPr>
        <p:txBody>
          <a:bodyPr/>
          <a:lstStyle/>
          <a:p>
            <a:r>
              <a:rPr lang="el-GR" altLang="el-GR" dirty="0">
                <a:latin typeface="Times New Roman" pitchFamily="18" charset="0"/>
              </a:rPr>
              <a:t>Μεταβλητό κόστος</a:t>
            </a:r>
          </a:p>
        </p:txBody>
      </p:sp>
      <p:sp>
        <p:nvSpPr>
          <p:cNvPr id="49168" name="Line 25"/>
          <p:cNvSpPr>
            <a:spLocks noChangeShapeType="1"/>
          </p:cNvSpPr>
          <p:nvPr/>
        </p:nvSpPr>
        <p:spPr bwMode="auto">
          <a:xfrm>
            <a:off x="5235575" y="3724275"/>
            <a:ext cx="0" cy="277813"/>
          </a:xfrm>
          <a:prstGeom prst="line">
            <a:avLst/>
          </a:prstGeom>
          <a:noFill/>
          <a:ln w="9525">
            <a:solidFill>
              <a:schemeClr val="tx1"/>
            </a:solidFill>
            <a:round/>
            <a:headEnd type="arrow" w="med" len="med"/>
            <a:tailEnd/>
          </a:ln>
        </p:spPr>
        <p:txBody>
          <a:bodyPr/>
          <a:lstStyle/>
          <a:p>
            <a:endParaRPr lang="el-GR" dirty="0"/>
          </a:p>
        </p:txBody>
      </p:sp>
      <p:sp>
        <p:nvSpPr>
          <p:cNvPr id="49169" name="Line 26"/>
          <p:cNvSpPr>
            <a:spLocks noChangeShapeType="1"/>
          </p:cNvSpPr>
          <p:nvPr/>
        </p:nvSpPr>
        <p:spPr bwMode="auto">
          <a:xfrm>
            <a:off x="5235575" y="4489450"/>
            <a:ext cx="0" cy="346075"/>
          </a:xfrm>
          <a:prstGeom prst="line">
            <a:avLst/>
          </a:prstGeom>
          <a:noFill/>
          <a:ln w="9525">
            <a:solidFill>
              <a:schemeClr val="tx1"/>
            </a:solidFill>
            <a:round/>
            <a:headEnd/>
            <a:tailEnd type="arrow" w="med" len="med"/>
          </a:ln>
        </p:spPr>
        <p:txBody>
          <a:bodyPr/>
          <a:lstStyle/>
          <a:p>
            <a:endParaRPr lang="el-GR" dirty="0"/>
          </a:p>
        </p:txBody>
      </p:sp>
      <p:sp>
        <p:nvSpPr>
          <p:cNvPr id="49170" name="Text Box 27"/>
          <p:cNvSpPr txBox="1">
            <a:spLocks noChangeArrowheads="1"/>
          </p:cNvSpPr>
          <p:nvPr/>
        </p:nvSpPr>
        <p:spPr bwMode="auto">
          <a:xfrm>
            <a:off x="5867400" y="1844675"/>
            <a:ext cx="2032000" cy="277813"/>
          </a:xfrm>
          <a:prstGeom prst="rect">
            <a:avLst/>
          </a:prstGeom>
          <a:noFill/>
          <a:ln w="9525">
            <a:noFill/>
            <a:miter lim="800000"/>
            <a:headEnd/>
            <a:tailEnd/>
          </a:ln>
        </p:spPr>
        <p:txBody>
          <a:bodyPr/>
          <a:lstStyle/>
          <a:p>
            <a:r>
              <a:rPr lang="el-GR" altLang="el-GR" dirty="0">
                <a:latin typeface="Times New Roman" pitchFamily="18" charset="0"/>
              </a:rPr>
              <a:t>Συνολικά έσοδα</a:t>
            </a:r>
          </a:p>
        </p:txBody>
      </p:sp>
      <p:sp>
        <p:nvSpPr>
          <p:cNvPr id="49171" name="Rectangle 30"/>
          <p:cNvSpPr>
            <a:spLocks noGrp="1" noChangeArrowheads="1"/>
          </p:cNvSpPr>
          <p:nvPr>
            <p:ph type="title"/>
          </p:nvPr>
        </p:nvSpPr>
        <p:spPr>
          <a:xfrm>
            <a:off x="0" y="201613"/>
            <a:ext cx="9144000" cy="490537"/>
          </a:xfrm>
          <a:noFill/>
        </p:spPr>
        <p:txBody>
          <a:bodyPr anchor="t">
            <a:normAutofit fontScale="90000"/>
          </a:bodyPr>
          <a:lstStyle/>
          <a:p>
            <a:r>
              <a:rPr lang="en-GB" altLang="el-GR" sz="3600" b="1" dirty="0" smtClean="0">
                <a:latin typeface="+mn-lt"/>
              </a:rPr>
              <a:t>Ανάλυση Νεκρού Σημείου (2)</a:t>
            </a:r>
            <a:endParaRPr lang="el-GR" altLang="el-GR" sz="3600" b="1" dirty="0" smtClean="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79512" y="1196975"/>
            <a:ext cx="8856984" cy="5400377"/>
          </a:xfrm>
        </p:spPr>
        <p:txBody>
          <a:bodyPr/>
          <a:lstStyle/>
          <a:p>
            <a:pPr marL="0" indent="0" algn="just">
              <a:buFont typeface="Wingdings" pitchFamily="2" charset="2"/>
              <a:buNone/>
            </a:pPr>
            <a:r>
              <a:rPr lang="en-GB" altLang="el-GR" sz="2800" dirty="0" smtClean="0">
                <a:latin typeface="Calibri" pitchFamily="34" charset="0"/>
              </a:rPr>
              <a:t>Στο </a:t>
            </a:r>
            <a:r>
              <a:rPr lang="el-GR" altLang="el-GR" sz="2800" dirty="0" smtClean="0">
                <a:latin typeface="Calibri" pitchFamily="34" charset="0"/>
              </a:rPr>
              <a:t>Νεκρό</a:t>
            </a:r>
            <a:r>
              <a:rPr lang="en-GB" altLang="el-GR" sz="2800" dirty="0" smtClean="0">
                <a:latin typeface="Calibri" pitchFamily="34" charset="0"/>
              </a:rPr>
              <a:t> σημείο θα έχουμε </a:t>
            </a:r>
            <a:r>
              <a:rPr lang="el-GR" altLang="el-GR" sz="2800" dirty="0" smtClean="0">
                <a:latin typeface="Calibri" pitchFamily="34" charset="0"/>
              </a:rPr>
              <a:t>Έσοδα - Έξοδα</a:t>
            </a:r>
            <a:r>
              <a:rPr lang="en-GB" altLang="el-GR" sz="2800" dirty="0" smtClean="0">
                <a:latin typeface="Calibri" pitchFamily="34" charset="0"/>
              </a:rPr>
              <a:t> = 0 και </a:t>
            </a:r>
            <a:r>
              <a:rPr lang="el-GR" altLang="el-GR" sz="2800" dirty="0" smtClean="0">
                <a:latin typeface="Calibri" pitchFamily="34" charset="0"/>
              </a:rPr>
              <a:t>η ποσότητα </a:t>
            </a:r>
            <a:r>
              <a:rPr lang="en-US" altLang="el-GR" sz="2800" dirty="0" smtClean="0">
                <a:latin typeface="Calibri" pitchFamily="34" charset="0"/>
              </a:rPr>
              <a:t>Q</a:t>
            </a:r>
            <a:r>
              <a:rPr lang="en-GB" altLang="el-GR" sz="2800" baseline="-25000" dirty="0" smtClean="0">
                <a:latin typeface="Calibri" pitchFamily="34" charset="0"/>
              </a:rPr>
              <a:t>Β</a:t>
            </a:r>
            <a:r>
              <a:rPr lang="en-GB" altLang="el-GR" sz="2800" dirty="0" smtClean="0">
                <a:latin typeface="Calibri" pitchFamily="34" charset="0"/>
              </a:rPr>
              <a:t> που παράγεται και πωλείται στο </a:t>
            </a:r>
            <a:r>
              <a:rPr lang="el-GR" altLang="el-GR" sz="2800" dirty="0" smtClean="0">
                <a:latin typeface="Calibri" pitchFamily="34" charset="0"/>
              </a:rPr>
              <a:t>Νεκρό</a:t>
            </a:r>
            <a:r>
              <a:rPr lang="en-GB" altLang="el-GR" sz="2800" dirty="0" smtClean="0">
                <a:latin typeface="Calibri" pitchFamily="34" charset="0"/>
              </a:rPr>
              <a:t> </a:t>
            </a:r>
            <a:r>
              <a:rPr lang="el-GR" altLang="el-GR" sz="2800" dirty="0" smtClean="0">
                <a:latin typeface="Calibri" pitchFamily="34" charset="0"/>
              </a:rPr>
              <a:t>Σημείο</a:t>
            </a:r>
            <a:r>
              <a:rPr lang="en-GB" altLang="el-GR" sz="2800" dirty="0" smtClean="0">
                <a:latin typeface="Calibri" pitchFamily="34" charset="0"/>
              </a:rPr>
              <a:t> εκφρασμένη σε μονάδες</a:t>
            </a:r>
            <a:r>
              <a:rPr lang="el-GR" altLang="el-GR" sz="2800" dirty="0" smtClean="0">
                <a:latin typeface="Calibri" pitchFamily="34" charset="0"/>
              </a:rPr>
              <a:t> </a:t>
            </a:r>
            <a:r>
              <a:rPr lang="en-GB" altLang="el-GR" sz="2800" dirty="0" smtClean="0">
                <a:latin typeface="Calibri" pitchFamily="34" charset="0"/>
              </a:rPr>
              <a:t>θα</a:t>
            </a:r>
            <a:r>
              <a:rPr lang="el-GR" altLang="el-GR" sz="2800" dirty="0" smtClean="0">
                <a:latin typeface="Calibri" pitchFamily="34" charset="0"/>
              </a:rPr>
              <a:t> είναι ίση </a:t>
            </a:r>
            <a:r>
              <a:rPr lang="en-GB" altLang="el-GR" sz="2800" dirty="0" smtClean="0">
                <a:latin typeface="Calibri" pitchFamily="34" charset="0"/>
              </a:rPr>
              <a:t>με</a:t>
            </a:r>
            <a:r>
              <a:rPr lang="el-GR" altLang="el-GR" sz="2800" dirty="0" smtClean="0">
                <a:latin typeface="Calibri" pitchFamily="34" charset="0"/>
              </a:rPr>
              <a:t>:</a:t>
            </a:r>
          </a:p>
          <a:p>
            <a:pPr marL="0" indent="0" algn="just">
              <a:buFont typeface="Wingdings" pitchFamily="2" charset="2"/>
              <a:buNone/>
            </a:pPr>
            <a:r>
              <a:rPr lang="el-GR" altLang="el-GR" sz="2800" b="1" dirty="0" smtClean="0">
                <a:latin typeface="Calibri" pitchFamily="34" charset="0"/>
              </a:rPr>
              <a:t>Έσοδα = </a:t>
            </a:r>
            <a:r>
              <a:rPr lang="en-US" altLang="el-GR" sz="2800" b="1" dirty="0" smtClean="0">
                <a:latin typeface="Calibri" pitchFamily="34" charset="0"/>
              </a:rPr>
              <a:t>p*Q</a:t>
            </a:r>
          </a:p>
          <a:p>
            <a:pPr marL="0" indent="0" algn="just">
              <a:buFont typeface="Wingdings" pitchFamily="2" charset="2"/>
              <a:buNone/>
            </a:pPr>
            <a:r>
              <a:rPr lang="el-GR" altLang="el-GR" sz="2800" dirty="0" smtClean="0">
                <a:solidFill>
                  <a:srgbClr val="0000CC"/>
                </a:solidFill>
                <a:latin typeface="Calibri" pitchFamily="34" charset="0"/>
              </a:rPr>
              <a:t>Όπου: </a:t>
            </a:r>
            <a:r>
              <a:rPr lang="en-US" altLang="el-GR" sz="2800" b="1" dirty="0" smtClean="0">
                <a:solidFill>
                  <a:srgbClr val="0000CC"/>
                </a:solidFill>
                <a:latin typeface="Calibri" pitchFamily="34" charset="0"/>
              </a:rPr>
              <a:t>p</a:t>
            </a:r>
            <a:r>
              <a:rPr lang="en-US" altLang="el-GR" sz="2800" dirty="0" smtClean="0">
                <a:solidFill>
                  <a:srgbClr val="0000CC"/>
                </a:solidFill>
                <a:latin typeface="Calibri" pitchFamily="34" charset="0"/>
              </a:rPr>
              <a:t> = </a:t>
            </a:r>
            <a:r>
              <a:rPr lang="el-GR" altLang="el-GR" sz="2800" dirty="0" smtClean="0">
                <a:solidFill>
                  <a:srgbClr val="0000CC"/>
                </a:solidFill>
                <a:latin typeface="Calibri" pitchFamily="34" charset="0"/>
              </a:rPr>
              <a:t>τιμή μονάδος πώλησης και </a:t>
            </a:r>
            <a:r>
              <a:rPr lang="en-US" altLang="el-GR" sz="2800" b="1" dirty="0" smtClean="0">
                <a:solidFill>
                  <a:srgbClr val="0000CC"/>
                </a:solidFill>
                <a:latin typeface="Calibri" pitchFamily="34" charset="0"/>
              </a:rPr>
              <a:t>Q</a:t>
            </a:r>
            <a:r>
              <a:rPr lang="en-US" altLang="el-GR" sz="2800" dirty="0" smtClean="0">
                <a:solidFill>
                  <a:srgbClr val="0000CC"/>
                </a:solidFill>
                <a:latin typeface="Calibri" pitchFamily="34" charset="0"/>
              </a:rPr>
              <a:t> = </a:t>
            </a:r>
            <a:r>
              <a:rPr lang="el-GR" altLang="el-GR" sz="2800" dirty="0" smtClean="0">
                <a:solidFill>
                  <a:srgbClr val="0000CC"/>
                </a:solidFill>
                <a:latin typeface="Calibri" pitchFamily="34" charset="0"/>
              </a:rPr>
              <a:t>Μονάδες πωλήσεων</a:t>
            </a:r>
          </a:p>
          <a:p>
            <a:pPr marL="0" indent="0" algn="just">
              <a:buFont typeface="Wingdings" pitchFamily="2" charset="2"/>
              <a:buNone/>
            </a:pPr>
            <a:r>
              <a:rPr lang="el-GR" altLang="el-GR" sz="2800" b="1" dirty="0" smtClean="0">
                <a:latin typeface="Calibri" pitchFamily="34" charset="0"/>
              </a:rPr>
              <a:t>Έξοδα = Σταθερά + Μεταβλητά = </a:t>
            </a:r>
            <a:r>
              <a:rPr lang="en-US" altLang="el-GR" sz="2800" b="1" dirty="0" smtClean="0">
                <a:latin typeface="Calibri" pitchFamily="34" charset="0"/>
              </a:rPr>
              <a:t>S + (v*Q)</a:t>
            </a:r>
            <a:endParaRPr lang="el-GR" altLang="el-GR" sz="2800" b="1" dirty="0" smtClean="0">
              <a:latin typeface="Calibri" pitchFamily="34" charset="0"/>
            </a:endParaRPr>
          </a:p>
          <a:p>
            <a:pPr marL="0" indent="0" algn="just">
              <a:buFont typeface="Wingdings" pitchFamily="2" charset="2"/>
              <a:buNone/>
            </a:pPr>
            <a:r>
              <a:rPr lang="el-GR" altLang="el-GR" sz="2800" dirty="0" smtClean="0">
                <a:solidFill>
                  <a:srgbClr val="C00000"/>
                </a:solidFill>
                <a:latin typeface="Calibri" pitchFamily="34" charset="0"/>
              </a:rPr>
              <a:t>Σταθερά = </a:t>
            </a:r>
            <a:r>
              <a:rPr lang="en-US" altLang="el-GR" sz="2800" b="1" dirty="0" smtClean="0">
                <a:solidFill>
                  <a:srgbClr val="C00000"/>
                </a:solidFill>
                <a:latin typeface="Calibri" pitchFamily="34" charset="0"/>
              </a:rPr>
              <a:t>S</a:t>
            </a:r>
            <a:r>
              <a:rPr lang="el-GR" altLang="el-GR" sz="2800" b="1" dirty="0" smtClean="0">
                <a:solidFill>
                  <a:srgbClr val="C00000"/>
                </a:solidFill>
                <a:latin typeface="Calibri" pitchFamily="34" charset="0"/>
              </a:rPr>
              <a:t> ή </a:t>
            </a:r>
            <a:r>
              <a:rPr lang="en-US" altLang="el-GR" sz="2800" b="1" dirty="0" smtClean="0">
                <a:solidFill>
                  <a:srgbClr val="C00000"/>
                </a:solidFill>
                <a:latin typeface="Calibri" pitchFamily="34" charset="0"/>
              </a:rPr>
              <a:t>F</a:t>
            </a:r>
          </a:p>
          <a:p>
            <a:pPr marL="0" indent="0" algn="just">
              <a:buFont typeface="Wingdings" pitchFamily="2" charset="2"/>
              <a:buNone/>
            </a:pPr>
            <a:r>
              <a:rPr lang="el-GR" altLang="el-GR" sz="2800" dirty="0" smtClean="0">
                <a:solidFill>
                  <a:srgbClr val="FF0000"/>
                </a:solidFill>
                <a:latin typeface="Calibri" pitchFamily="34" charset="0"/>
              </a:rPr>
              <a:t>Μεταβλητά = </a:t>
            </a:r>
            <a:r>
              <a:rPr lang="en-US" altLang="el-GR" sz="2800" b="1" dirty="0" smtClean="0">
                <a:solidFill>
                  <a:srgbClr val="FF0000"/>
                </a:solidFill>
                <a:latin typeface="Calibri" pitchFamily="34" charset="0"/>
              </a:rPr>
              <a:t>v*Q</a:t>
            </a:r>
          </a:p>
          <a:p>
            <a:pPr marL="0" indent="0" algn="just">
              <a:buFont typeface="Wingdings" pitchFamily="2" charset="2"/>
              <a:buNone/>
            </a:pPr>
            <a:r>
              <a:rPr lang="el-GR" altLang="el-GR" sz="2800" dirty="0" smtClean="0">
                <a:solidFill>
                  <a:srgbClr val="FF0000"/>
                </a:solidFill>
                <a:latin typeface="Calibri" pitchFamily="34" charset="0"/>
              </a:rPr>
              <a:t>Όπου </a:t>
            </a:r>
            <a:r>
              <a:rPr lang="en-US" altLang="el-GR" sz="2800" b="1" dirty="0" smtClean="0">
                <a:solidFill>
                  <a:srgbClr val="FF0000"/>
                </a:solidFill>
                <a:latin typeface="Calibri" pitchFamily="34" charset="0"/>
              </a:rPr>
              <a:t>v</a:t>
            </a:r>
            <a:r>
              <a:rPr lang="en-US" altLang="el-GR" sz="2800" dirty="0" smtClean="0">
                <a:solidFill>
                  <a:srgbClr val="FF0000"/>
                </a:solidFill>
                <a:latin typeface="Calibri" pitchFamily="34" charset="0"/>
              </a:rPr>
              <a:t> = </a:t>
            </a:r>
            <a:r>
              <a:rPr lang="el-GR" altLang="el-GR" sz="2800" dirty="0" smtClean="0">
                <a:solidFill>
                  <a:srgbClr val="FF0000"/>
                </a:solidFill>
                <a:latin typeface="Calibri" pitchFamily="34" charset="0"/>
              </a:rPr>
              <a:t>τιμή μεταβλητού εξόδου</a:t>
            </a:r>
            <a:r>
              <a:rPr lang="en-US" altLang="el-GR" sz="2800" dirty="0" smtClean="0">
                <a:solidFill>
                  <a:srgbClr val="FF0000"/>
                </a:solidFill>
                <a:latin typeface="Calibri" pitchFamily="34" charset="0"/>
              </a:rPr>
              <a:t> </a:t>
            </a:r>
            <a:r>
              <a:rPr lang="el-GR" altLang="el-GR" sz="2800" dirty="0" smtClean="0">
                <a:solidFill>
                  <a:srgbClr val="FF0000"/>
                </a:solidFill>
                <a:latin typeface="Calibri" pitchFamily="34" charset="0"/>
              </a:rPr>
              <a:t>ανά μονάδα πωλήσεων</a:t>
            </a:r>
          </a:p>
          <a:p>
            <a:pPr marL="0" indent="0" algn="just">
              <a:buFont typeface="Wingdings" pitchFamily="2" charset="2"/>
              <a:buNone/>
            </a:pPr>
            <a:endParaRPr lang="el-GR" altLang="el-GR" sz="2800" dirty="0" smtClean="0">
              <a:latin typeface="Times New Roman" pitchFamily="18" charset="0"/>
            </a:endParaRPr>
          </a:p>
        </p:txBody>
      </p:sp>
      <p:sp>
        <p:nvSpPr>
          <p:cNvPr id="50180" name="Rectangle 5"/>
          <p:cNvSpPr>
            <a:spLocks noChangeArrowheads="1"/>
          </p:cNvSpPr>
          <p:nvPr/>
        </p:nvSpPr>
        <p:spPr bwMode="auto">
          <a:xfrm>
            <a:off x="0" y="2443163"/>
            <a:ext cx="9144000" cy="0"/>
          </a:xfrm>
          <a:prstGeom prst="rect">
            <a:avLst/>
          </a:prstGeom>
          <a:noFill/>
          <a:ln w="9525">
            <a:noFill/>
            <a:miter lim="800000"/>
            <a:headEnd/>
            <a:tailEnd/>
          </a:ln>
        </p:spPr>
        <p:txBody>
          <a:bodyPr wrap="none" anchor="ctr">
            <a:spAutoFit/>
          </a:bodyPr>
          <a:lstStyle/>
          <a:p>
            <a:endParaRPr lang="el-GR" altLang="el-GR" dirty="0"/>
          </a:p>
        </p:txBody>
      </p:sp>
      <p:sp>
        <p:nvSpPr>
          <p:cNvPr id="50181" name="Rectangle 7"/>
          <p:cNvSpPr>
            <a:spLocks noChangeArrowheads="1"/>
          </p:cNvSpPr>
          <p:nvPr/>
        </p:nvSpPr>
        <p:spPr bwMode="auto">
          <a:xfrm>
            <a:off x="0" y="2743200"/>
            <a:ext cx="9144000" cy="0"/>
          </a:xfrm>
          <a:prstGeom prst="rect">
            <a:avLst/>
          </a:prstGeom>
          <a:noFill/>
          <a:ln w="9525">
            <a:noFill/>
            <a:miter lim="800000"/>
            <a:headEnd/>
            <a:tailEnd/>
          </a:ln>
        </p:spPr>
        <p:txBody>
          <a:bodyPr wrap="none" anchor="ctr">
            <a:spAutoFit/>
          </a:bodyPr>
          <a:lstStyle/>
          <a:p>
            <a:endParaRPr lang="el-GR" altLang="el-GR" dirty="0"/>
          </a:p>
        </p:txBody>
      </p:sp>
      <p:sp>
        <p:nvSpPr>
          <p:cNvPr id="9224" name="Rectangle 8"/>
          <p:cNvSpPr>
            <a:spLocks noChangeArrowheads="1"/>
          </p:cNvSpPr>
          <p:nvPr/>
        </p:nvSpPr>
        <p:spPr bwMode="auto">
          <a:xfrm>
            <a:off x="0" y="222250"/>
            <a:ext cx="9144000" cy="504825"/>
          </a:xfrm>
          <a:prstGeom prst="rect">
            <a:avLst/>
          </a:prstGeom>
          <a:noFill/>
          <a:ln w="9525">
            <a:noFill/>
            <a:miter lim="800000"/>
            <a:headEnd/>
            <a:tailEnd/>
          </a:ln>
        </p:spPr>
        <p:txBody>
          <a:bodyPr/>
          <a:lstStyle/>
          <a:p>
            <a:pPr algn="ctr">
              <a:defRPr/>
            </a:pPr>
            <a:r>
              <a:rPr lang="en-GB" sz="3600" b="1" dirty="0">
                <a:solidFill>
                  <a:schemeClr val="tx2"/>
                </a:solidFill>
              </a:rPr>
              <a:t>Ανάλυση Νεκρού Σημείου (3)</a:t>
            </a:r>
            <a:endParaRPr lang="el-GR" sz="3600"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1 - Τίτλος"/>
          <p:cNvSpPr>
            <a:spLocks noGrp="1"/>
          </p:cNvSpPr>
          <p:nvPr>
            <p:ph type="title"/>
          </p:nvPr>
        </p:nvSpPr>
        <p:spPr>
          <a:xfrm>
            <a:off x="457200" y="274638"/>
            <a:ext cx="8229600" cy="490066"/>
          </a:xfrm>
        </p:spPr>
        <p:txBody>
          <a:bodyPr>
            <a:normAutofit fontScale="90000"/>
          </a:bodyPr>
          <a:lstStyle/>
          <a:p>
            <a:r>
              <a:rPr lang="el-GR" altLang="el-GR" b="1" dirty="0" smtClean="0"/>
              <a:t>ΟΡΙΣΜΟΙ 2/2</a:t>
            </a:r>
          </a:p>
        </p:txBody>
      </p:sp>
      <p:sp>
        <p:nvSpPr>
          <p:cNvPr id="3" name="2 - Υπότιτλος"/>
          <p:cNvSpPr>
            <a:spLocks noGrp="1"/>
          </p:cNvSpPr>
          <p:nvPr>
            <p:ph idx="1"/>
          </p:nvPr>
        </p:nvSpPr>
        <p:spPr>
          <a:xfrm>
            <a:off x="179512" y="908720"/>
            <a:ext cx="8784976" cy="5688632"/>
          </a:xfrm>
        </p:spPr>
        <p:txBody>
          <a:bodyPr>
            <a:noAutofit/>
          </a:bodyPr>
          <a:lstStyle/>
          <a:p>
            <a:pPr algn="just">
              <a:spcBef>
                <a:spcPts val="0"/>
              </a:spcBef>
            </a:pPr>
            <a:r>
              <a:rPr lang="el-GR" sz="2800" b="1" dirty="0" smtClean="0"/>
              <a:t>Μεταβλητό Κόστος</a:t>
            </a:r>
            <a:r>
              <a:rPr lang="en-US" sz="2800" dirty="0" smtClean="0"/>
              <a:t>:</a:t>
            </a:r>
            <a:r>
              <a:rPr lang="el-GR" sz="2800" dirty="0" smtClean="0"/>
              <a:t>  είναι το κόστος το οποίο μεταβάλλεται ανάλογα με τον όγκο των πωλήσεων.</a:t>
            </a:r>
          </a:p>
          <a:p>
            <a:pPr algn="just">
              <a:spcBef>
                <a:spcPts val="0"/>
              </a:spcBef>
            </a:pPr>
            <a:r>
              <a:rPr lang="el-GR" sz="2800" b="1" dirty="0" smtClean="0"/>
              <a:t>Σταθερό Κόστος</a:t>
            </a:r>
            <a:r>
              <a:rPr lang="en-US" sz="2800" dirty="0" smtClean="0"/>
              <a:t>: </a:t>
            </a:r>
            <a:r>
              <a:rPr lang="el-GR" sz="2800" dirty="0" smtClean="0"/>
              <a:t>είναι το κόστος που παραμένει αμετάβλητο καθ΄ όλη τη λειτουργία της επιχείρησης.</a:t>
            </a:r>
          </a:p>
          <a:p>
            <a:pPr algn="just">
              <a:spcBef>
                <a:spcPts val="0"/>
              </a:spcBef>
            </a:pPr>
            <a:r>
              <a:rPr lang="el-GR" sz="2800" b="1" dirty="0" smtClean="0"/>
              <a:t>Ημισταθερό Κόστος</a:t>
            </a:r>
            <a:r>
              <a:rPr lang="en-US" sz="2800" dirty="0" smtClean="0"/>
              <a:t>: </a:t>
            </a:r>
            <a:r>
              <a:rPr lang="el-GR" sz="2800" dirty="0" smtClean="0"/>
              <a:t>είναι το κόστος που μεταβάλλεται σύμφωνα με τον όγκο των πωλήσεων αλλά όχι σε ευθεία αναλογία.</a:t>
            </a:r>
            <a:r>
              <a:rPr lang="en-US" sz="2800" dirty="0" smtClean="0"/>
              <a:t> </a:t>
            </a:r>
            <a:endParaRPr lang="el-GR" sz="2800" dirty="0" smtClean="0"/>
          </a:p>
          <a:p>
            <a:pPr algn="just">
              <a:spcBef>
                <a:spcPts val="0"/>
              </a:spcBef>
            </a:pPr>
            <a:r>
              <a:rPr lang="el-GR" sz="2800" b="1" dirty="0" smtClean="0"/>
              <a:t>Κλιμακωτό Κόστος</a:t>
            </a:r>
            <a:r>
              <a:rPr lang="en-US" sz="2800" dirty="0" smtClean="0"/>
              <a:t>:</a:t>
            </a:r>
            <a:r>
              <a:rPr lang="el-GR" sz="2800" dirty="0" smtClean="0"/>
              <a:t> είναι το κόστος που παραμένει σταθερό μέχρι μια συγκεκριμένη παραγωγική ακτίνα και μετά από αυτή την ακτίνα μεταβάλλεται και παραμένει σταθερό μέσα στα όρια της νέας ακτίνας δράσης.</a:t>
            </a:r>
          </a:p>
        </p:txBody>
      </p:sp>
      <p:sp>
        <p:nvSpPr>
          <p:cNvPr id="2" name="Slide Number Placeholder 1"/>
          <p:cNvSpPr>
            <a:spLocks noGrp="1"/>
          </p:cNvSpPr>
          <p:nvPr>
            <p:ph type="sldNum" sz="quarter" idx="10"/>
          </p:nvPr>
        </p:nvSpPr>
        <p:spPr/>
        <p:txBody>
          <a:bodyPr/>
          <a:lstStyle/>
          <a:p>
            <a:pPr>
              <a:defRPr/>
            </a:pPr>
            <a:fld id="{2D82CCFB-321B-4A86-9BCE-161236418C8C}" type="slidenum">
              <a:rPr lang="el-GR" smtClean="0"/>
              <a:pPr>
                <a:defRPr/>
              </a:pPr>
              <a:t>4</a:t>
            </a:fld>
            <a:endParaRPr lang="el-GR" dirty="0"/>
          </a:p>
        </p:txBody>
      </p:sp>
    </p:spTree>
    <p:extLst>
      <p:ext uri="{BB962C8B-B14F-4D97-AF65-F5344CB8AC3E}">
        <p14:creationId xmlns:p14="http://schemas.microsoft.com/office/powerpoint/2010/main" xmlns="" val="1983954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rmAutofit fontScale="90000"/>
          </a:bodyPr>
          <a:lstStyle/>
          <a:p>
            <a:r>
              <a:rPr lang="el-GR" sz="3600" b="1" dirty="0" smtClean="0">
                <a:latin typeface="+mn-lt"/>
              </a:rPr>
              <a:t/>
            </a:r>
            <a:br>
              <a:rPr lang="el-GR" sz="3600" b="1" dirty="0" smtClean="0">
                <a:latin typeface="+mn-lt"/>
              </a:rPr>
            </a:br>
            <a:r>
              <a:rPr lang="en-GB" sz="3600" b="1" dirty="0" smtClean="0">
                <a:latin typeface="+mn-lt"/>
              </a:rPr>
              <a:t>Ανάλυση </a:t>
            </a:r>
            <a:r>
              <a:rPr lang="en-GB" sz="3600" b="1" dirty="0" smtClean="0">
                <a:latin typeface="+mn-lt"/>
              </a:rPr>
              <a:t>Νεκρού Σημείου (4)</a:t>
            </a:r>
            <a:r>
              <a:rPr lang="el-GR" sz="3600" dirty="0" smtClean="0">
                <a:latin typeface="+mn-lt"/>
              </a:rPr>
              <a:t/>
            </a:r>
            <a:br>
              <a:rPr lang="el-GR" sz="3600" dirty="0" smtClean="0">
                <a:latin typeface="+mn-lt"/>
              </a:rPr>
            </a:br>
            <a:endParaRPr lang="el-GR" sz="3600" dirty="0">
              <a:latin typeface="+mn-lt"/>
            </a:endParaRPr>
          </a:p>
        </p:txBody>
      </p:sp>
      <p:sp>
        <p:nvSpPr>
          <p:cNvPr id="3" name="2 - Θέση περιεχομένου"/>
          <p:cNvSpPr>
            <a:spLocks noGrp="1"/>
          </p:cNvSpPr>
          <p:nvPr>
            <p:ph idx="1"/>
          </p:nvPr>
        </p:nvSpPr>
        <p:spPr/>
        <p:txBody>
          <a:bodyPr/>
          <a:lstStyle/>
          <a:p>
            <a:endParaRPr lang="el-GR" dirty="0"/>
          </a:p>
        </p:txBody>
      </p:sp>
      <p:graphicFrame>
        <p:nvGraphicFramePr>
          <p:cNvPr id="534530" name="Object 2"/>
          <p:cNvGraphicFramePr>
            <a:graphicFrameLocks noChangeAspect="1"/>
          </p:cNvGraphicFramePr>
          <p:nvPr/>
        </p:nvGraphicFramePr>
        <p:xfrm>
          <a:off x="467544" y="1052736"/>
          <a:ext cx="8352928" cy="5400600"/>
        </p:xfrm>
        <a:graphic>
          <a:graphicData uri="http://schemas.openxmlformats.org/presentationml/2006/ole">
            <p:oleObj spid="_x0000_s1026" name="Equation" r:id="rId3" imgW="1943100" imgH="1371600" progId="">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0"/>
            <a:ext cx="9144000" cy="981075"/>
          </a:xfrm>
        </p:spPr>
        <p:txBody>
          <a:bodyPr/>
          <a:lstStyle/>
          <a:p>
            <a:pPr eaLnBrk="1" hangingPunct="1"/>
            <a:r>
              <a:rPr lang="en-US" altLang="el-GR" sz="3500" b="1" u="sng" dirty="0" smtClean="0"/>
              <a:t>Σημείο εξίσωσης (Break Even Point)</a:t>
            </a:r>
            <a:endParaRPr lang="el-GR" altLang="el-GR" sz="3500" b="1" u="sng" dirty="0" smtClean="0"/>
          </a:p>
        </p:txBody>
      </p:sp>
      <p:sp>
        <p:nvSpPr>
          <p:cNvPr id="179203" name="Rectangle 3"/>
          <p:cNvSpPr>
            <a:spLocks noGrp="1" noChangeArrowheads="1"/>
          </p:cNvSpPr>
          <p:nvPr>
            <p:ph type="body" idx="1"/>
          </p:nvPr>
        </p:nvSpPr>
        <p:spPr>
          <a:xfrm>
            <a:off x="323528" y="1196975"/>
            <a:ext cx="8424936" cy="5112345"/>
          </a:xfrm>
        </p:spPr>
        <p:txBody>
          <a:bodyPr/>
          <a:lstStyle/>
          <a:p>
            <a:pPr eaLnBrk="1" hangingPunct="1"/>
            <a:r>
              <a:rPr lang="el-GR" altLang="el-GR" sz="3600" u="sng" dirty="0" smtClean="0"/>
              <a:t>To </a:t>
            </a:r>
            <a:r>
              <a:rPr lang="en-US" altLang="el-GR" sz="3600" u="sng" dirty="0" smtClean="0"/>
              <a:t>Break Even Point </a:t>
            </a:r>
            <a:r>
              <a:rPr lang="el-GR" altLang="el-GR" sz="3600" u="sng" dirty="0" smtClean="0"/>
              <a:t>είναι:</a:t>
            </a:r>
          </a:p>
          <a:p>
            <a:pPr lvl="1" algn="just" eaLnBrk="1" hangingPunct="1"/>
            <a:r>
              <a:rPr lang="el-GR" altLang="el-GR" sz="3600" dirty="0" smtClean="0"/>
              <a:t>Το σημείο στο οποίο τα </a:t>
            </a:r>
            <a:r>
              <a:rPr lang="el-GR" altLang="el-GR" sz="3600" i="1" dirty="0" smtClean="0"/>
              <a:t>έσοδα </a:t>
            </a:r>
            <a:r>
              <a:rPr lang="el-GR" altLang="el-GR" sz="3600" b="1" i="1" dirty="0" smtClean="0"/>
              <a:t>ισούνται</a:t>
            </a:r>
            <a:r>
              <a:rPr lang="el-GR" altLang="el-GR" sz="3600" i="1" dirty="0" smtClean="0"/>
              <a:t> με το συνολικό κόστος</a:t>
            </a:r>
            <a:r>
              <a:rPr lang="el-GR" altLang="el-GR" sz="3600" dirty="0" smtClean="0"/>
              <a:t>, άρα η επιχείρηση έχει κέρδος </a:t>
            </a:r>
            <a:r>
              <a:rPr lang="el-GR" altLang="el-GR" sz="3600" b="1" dirty="0" smtClean="0"/>
              <a:t>0</a:t>
            </a:r>
            <a:r>
              <a:rPr lang="el-GR" altLang="el-GR" sz="3600" dirty="0" smtClean="0"/>
              <a:t> (μηδέν)</a:t>
            </a:r>
            <a:r>
              <a:rPr lang="en-US" altLang="el-GR" sz="3600" dirty="0" smtClean="0"/>
              <a:t>.</a:t>
            </a:r>
            <a:endParaRPr lang="el-GR" altLang="el-GR" sz="3600" dirty="0" smtClean="0"/>
          </a:p>
          <a:p>
            <a:pPr lvl="1" algn="just" eaLnBrk="1" hangingPunct="1"/>
            <a:r>
              <a:rPr lang="el-GR" altLang="el-GR" sz="3600" dirty="0" smtClean="0"/>
              <a:t>Το σημείο όπου το </a:t>
            </a:r>
            <a:r>
              <a:rPr lang="el-GR" altLang="el-GR" sz="3600" i="1" dirty="0" smtClean="0"/>
              <a:t>συνολικό περιθώριο συμμετοχής</a:t>
            </a:r>
            <a:r>
              <a:rPr lang="el-GR" altLang="el-GR" sz="3600" dirty="0" smtClean="0"/>
              <a:t> ισούται με το σταθερό κόστος</a:t>
            </a:r>
            <a:r>
              <a:rPr lang="en-US" altLang="el-GR" sz="3600" dirty="0" smtClean="0"/>
              <a:t>.</a:t>
            </a:r>
            <a:endParaRPr lang="el-GR" altLang="el-GR" sz="3600" dirty="0" smtClean="0"/>
          </a:p>
          <a:p>
            <a:pPr lvl="1" algn="just" eaLnBrk="1" hangingPunct="1"/>
            <a:r>
              <a:rPr lang="el-GR" altLang="el-GR" sz="3600" dirty="0" smtClean="0"/>
              <a:t>Δηλαδή: </a:t>
            </a:r>
            <a:r>
              <a:rPr lang="en-US" altLang="el-GR" sz="3600" dirty="0" smtClean="0"/>
              <a:t>(p*Q – v*Q) = F </a:t>
            </a:r>
            <a:r>
              <a:rPr lang="el-GR" altLang="el-GR" sz="3600" dirty="0" smtClean="0"/>
              <a:t>ή </a:t>
            </a:r>
            <a:r>
              <a:rPr lang="en-US" altLang="el-GR" sz="3600" dirty="0" smtClean="0"/>
              <a:t>S</a:t>
            </a:r>
            <a:endParaRPr lang="el-GR" altLang="el-GR" sz="3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additive="base">
                                        <p:cTn id="7" dur="500" fill="hold"/>
                                        <p:tgtEl>
                                          <p:spTgt spid="179202"/>
                                        </p:tgtEl>
                                        <p:attrNameLst>
                                          <p:attrName>ppt_x</p:attrName>
                                        </p:attrNameLst>
                                      </p:cBhvr>
                                      <p:tavLst>
                                        <p:tav tm="0">
                                          <p:val>
                                            <p:strVal val="#ppt_x"/>
                                          </p:val>
                                        </p:tav>
                                        <p:tav tm="100000">
                                          <p:val>
                                            <p:strVal val="#ppt_x"/>
                                          </p:val>
                                        </p:tav>
                                      </p:tavLst>
                                    </p:anim>
                                    <p:anim calcmode="lin" valueType="num">
                                      <p:cBhvr additive="base">
                                        <p:cTn id="8" dur="500" fill="hold"/>
                                        <p:tgtEl>
                                          <p:spTgt spid="1792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9203">
                                            <p:txEl>
                                              <p:pRg st="0" end="0"/>
                                            </p:txEl>
                                          </p:spTgt>
                                        </p:tgtEl>
                                        <p:attrNameLst>
                                          <p:attrName>style.visibility</p:attrName>
                                        </p:attrNameLst>
                                      </p:cBhvr>
                                      <p:to>
                                        <p:strVal val="visible"/>
                                      </p:to>
                                    </p:set>
                                    <p:anim calcmode="lin" valueType="num">
                                      <p:cBhvr additive="base">
                                        <p:cTn id="13" dur="500" fill="hold"/>
                                        <p:tgtEl>
                                          <p:spTgt spid="1792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79203">
                                            <p:txEl>
                                              <p:pRg st="1" end="1"/>
                                            </p:txEl>
                                          </p:spTgt>
                                        </p:tgtEl>
                                        <p:attrNameLst>
                                          <p:attrName>style.visibility</p:attrName>
                                        </p:attrNameLst>
                                      </p:cBhvr>
                                      <p:to>
                                        <p:strVal val="visible"/>
                                      </p:to>
                                    </p:set>
                                    <p:anim calcmode="lin" valueType="num">
                                      <p:cBhvr additive="base">
                                        <p:cTn id="19" dur="5000" fill="hold"/>
                                        <p:tgtEl>
                                          <p:spTgt spid="17920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79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179203">
                                            <p:txEl>
                                              <p:pRg st="2" end="2"/>
                                            </p:txEl>
                                          </p:spTgt>
                                        </p:tgtEl>
                                        <p:attrNameLst>
                                          <p:attrName>style.visibility</p:attrName>
                                        </p:attrNameLst>
                                      </p:cBhvr>
                                      <p:to>
                                        <p:strVal val="visible"/>
                                      </p:to>
                                    </p:set>
                                    <p:anim calcmode="lin" valueType="num">
                                      <p:cBhvr additive="base">
                                        <p:cTn id="25" dur="5000" fill="hold"/>
                                        <p:tgtEl>
                                          <p:spTgt spid="17920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79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79203">
                                            <p:txEl>
                                              <p:pRg st="3" end="3"/>
                                            </p:txEl>
                                          </p:spTgt>
                                        </p:tgtEl>
                                        <p:attrNameLst>
                                          <p:attrName>style.visibility</p:attrName>
                                        </p:attrNameLst>
                                      </p:cBhvr>
                                      <p:to>
                                        <p:strVal val="visible"/>
                                      </p:to>
                                    </p:set>
                                    <p:anim calcmode="lin" valueType="num">
                                      <p:cBhvr additive="base">
                                        <p:cTn id="31" dur="5000" fill="hold"/>
                                        <p:tgtEl>
                                          <p:spTgt spid="179203">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179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 Θέση αριθμού διαφάνειας"/>
          <p:cNvSpPr>
            <a:spLocks noGrp="1"/>
          </p:cNvSpPr>
          <p:nvPr>
            <p:ph type="sldNum" sz="quarter" idx="12"/>
          </p:nvPr>
        </p:nvSpPr>
        <p:spPr>
          <a:xfrm>
            <a:off x="457200" y="6245225"/>
            <a:ext cx="2133600" cy="476250"/>
          </a:xfrm>
          <a:noFill/>
        </p:spPr>
        <p:txBody>
          <a:bodyPr/>
          <a:lstStyle/>
          <a:p>
            <a:pPr algn="l"/>
            <a:fld id="{55669B24-FE4C-4B14-B970-420A981E17BD}" type="slidenum">
              <a:rPr lang="el-GR" altLang="el-GR" smtClean="0">
                <a:latin typeface="Arial" pitchFamily="34" charset="0"/>
              </a:rPr>
              <a:pPr algn="l"/>
              <a:t>42</a:t>
            </a:fld>
            <a:endParaRPr lang="el-GR" altLang="el-GR" dirty="0" smtClean="0">
              <a:latin typeface="Arial" pitchFamily="34" charset="0"/>
            </a:endParaRPr>
          </a:p>
        </p:txBody>
      </p:sp>
      <p:sp>
        <p:nvSpPr>
          <p:cNvPr id="51203" name="Rectangle 7"/>
          <p:cNvSpPr>
            <a:spLocks noGrp="1" noChangeArrowheads="1"/>
          </p:cNvSpPr>
          <p:nvPr>
            <p:ph type="body" idx="1"/>
          </p:nvPr>
        </p:nvSpPr>
        <p:spPr>
          <a:xfrm>
            <a:off x="251520" y="1556792"/>
            <a:ext cx="8589640" cy="4392959"/>
          </a:xfrm>
        </p:spPr>
        <p:txBody>
          <a:bodyPr/>
          <a:lstStyle/>
          <a:p>
            <a:pPr marL="0" indent="0" algn="just">
              <a:buFont typeface="Wingdings" pitchFamily="2" charset="2"/>
              <a:buNone/>
            </a:pPr>
            <a:r>
              <a:rPr lang="el-GR" altLang="el-GR" sz="3000" dirty="0" smtClean="0"/>
              <a:t>Έστω ότι η επιχείρηση ΑΒΓ παράγει ένα προϊόν το οποίο πωλεί προς 10 ευρώ. Το μεταβλητό κόστος ανά μονάδα προϊόντος είναι 7 ευρώ και το συνολικό σταθερό κόστος είναι 150.000 ευρώ. </a:t>
            </a:r>
            <a:endParaRPr lang="el-GR" altLang="el-GR" sz="3000" dirty="0" smtClean="0"/>
          </a:p>
          <a:p>
            <a:pPr marL="0" indent="0" algn="just">
              <a:buFont typeface="Wingdings" pitchFamily="2" charset="2"/>
              <a:buNone/>
            </a:pPr>
            <a:r>
              <a:rPr lang="el-GR" altLang="el-GR" sz="3000" dirty="0" smtClean="0"/>
              <a:t>Ζητείται</a:t>
            </a:r>
            <a:r>
              <a:rPr lang="el-GR" altLang="el-GR" sz="3000" dirty="0" smtClean="0"/>
              <a:t>: Να βρεθεί ποιο είναι το νεκρό σημείο της επιχείρησης σε μονάδες πωλήσεων και σε αξία πωλήσεων. </a:t>
            </a:r>
          </a:p>
        </p:txBody>
      </p:sp>
      <p:sp>
        <p:nvSpPr>
          <p:cNvPr id="51204" name="Rectangle 9"/>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el-GR" altLang="el-GR" dirty="0"/>
          </a:p>
        </p:txBody>
      </p:sp>
      <p:sp>
        <p:nvSpPr>
          <p:cNvPr id="10251" name="Rectangle 11"/>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4400" b="1" dirty="0"/>
              <a:t>Παράδειγμα</a:t>
            </a:r>
            <a:endParaRPr lang="el-GR" sz="4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52228" name="Object 2"/>
          <p:cNvGraphicFramePr>
            <a:graphicFrameLocks noChangeAspect="1"/>
          </p:cNvGraphicFramePr>
          <p:nvPr/>
        </p:nvGraphicFramePr>
        <p:xfrm>
          <a:off x="671513" y="1412875"/>
          <a:ext cx="7513637" cy="1223963"/>
        </p:xfrm>
        <a:graphic>
          <a:graphicData uri="http://schemas.openxmlformats.org/presentationml/2006/ole">
            <p:oleObj spid="_x0000_s2050" name="Equation" r:id="rId4" imgW="3251200" imgH="393700" progId="">
              <p:embed/>
            </p:oleObj>
          </a:graphicData>
        </a:graphic>
      </p:graphicFrame>
      <p:sp>
        <p:nvSpPr>
          <p:cNvPr id="52229"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52230" name="Object 3"/>
          <p:cNvGraphicFramePr>
            <a:graphicFrameLocks noChangeAspect="1"/>
          </p:cNvGraphicFramePr>
          <p:nvPr/>
        </p:nvGraphicFramePr>
        <p:xfrm>
          <a:off x="395536" y="4365104"/>
          <a:ext cx="8351837" cy="2305050"/>
        </p:xfrm>
        <a:graphic>
          <a:graphicData uri="http://schemas.openxmlformats.org/presentationml/2006/ole">
            <p:oleObj spid="_x0000_s2051" name="Equation" r:id="rId5" imgW="3708400" imgH="622300" progId="">
              <p:embed/>
            </p:oleObj>
          </a:graphicData>
        </a:graphic>
      </p:graphicFrame>
      <p:sp>
        <p:nvSpPr>
          <p:cNvPr id="56337" name="Rectangle 17"/>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3600" b="1" dirty="0">
                <a:latin typeface="Times New Roman" pitchFamily="18" charset="0"/>
              </a:rPr>
              <a:t>Απάντηση </a:t>
            </a:r>
            <a:r>
              <a:rPr lang="el-GR" sz="3600" b="1" dirty="0" smtClean="0">
                <a:latin typeface="Times New Roman" pitchFamily="18" charset="0"/>
              </a:rPr>
              <a:t>Παραδείγματος</a:t>
            </a:r>
            <a:endParaRPr lang="en-US" sz="3600" b="1" dirty="0" smtClean="0">
              <a:latin typeface="Times New Roman" pitchFamily="18" charset="0"/>
            </a:endParaRPr>
          </a:p>
          <a:p>
            <a:pPr algn="ctr">
              <a:spcBef>
                <a:spcPct val="20000"/>
              </a:spcBef>
              <a:buClr>
                <a:schemeClr val="hlink"/>
              </a:buClr>
              <a:buSzPct val="90000"/>
              <a:buFont typeface="Wingdings" pitchFamily="2" charset="2"/>
              <a:buNone/>
              <a:defRPr/>
            </a:pPr>
            <a:endParaRPr lang="en-US" sz="3600" b="1" dirty="0" smtClean="0">
              <a:latin typeface="Times New Roman" pitchFamily="18" charset="0"/>
            </a:endParaRPr>
          </a:p>
          <a:p>
            <a:pPr algn="ctr">
              <a:spcBef>
                <a:spcPct val="20000"/>
              </a:spcBef>
              <a:buClr>
                <a:schemeClr val="hlink"/>
              </a:buClr>
              <a:buSzPct val="90000"/>
              <a:buFont typeface="Wingdings" pitchFamily="2" charset="2"/>
              <a:buNone/>
              <a:defRPr/>
            </a:pPr>
            <a:endParaRPr lang="en-US" sz="3600" b="1" dirty="0" smtClean="0">
              <a:latin typeface="Times New Roman" pitchFamily="18" charset="0"/>
            </a:endParaRPr>
          </a:p>
          <a:p>
            <a:pPr algn="ctr">
              <a:spcBef>
                <a:spcPct val="20000"/>
              </a:spcBef>
              <a:buClr>
                <a:schemeClr val="hlink"/>
              </a:buClr>
              <a:buSzPct val="90000"/>
              <a:buFont typeface="Wingdings" pitchFamily="2" charset="2"/>
              <a:buNone/>
              <a:defRPr/>
            </a:pPr>
            <a:endParaRPr lang="en-US" sz="3600" b="1" dirty="0" smtClean="0">
              <a:latin typeface="Times New Roman" pitchFamily="18" charset="0"/>
            </a:endParaRPr>
          </a:p>
          <a:p>
            <a:pPr algn="ctr">
              <a:spcBef>
                <a:spcPct val="20000"/>
              </a:spcBef>
              <a:buClr>
                <a:schemeClr val="hlink"/>
              </a:buClr>
              <a:buSzPct val="90000"/>
              <a:buFont typeface="Wingdings" pitchFamily="2" charset="2"/>
              <a:buNone/>
              <a:defRPr/>
            </a:pPr>
            <a:r>
              <a:rPr lang="el-GR" sz="3600" b="1" dirty="0" smtClean="0">
                <a:latin typeface="Times New Roman" pitchFamily="18" charset="0"/>
              </a:rPr>
              <a:t>Ν.Σ. σε αξία πωλήσεων: </a:t>
            </a:r>
            <a:r>
              <a:rPr lang="en-US" sz="3600" b="1" dirty="0" smtClean="0">
                <a:latin typeface="Times New Roman" pitchFamily="18" charset="0"/>
              </a:rPr>
              <a:t>Q</a:t>
            </a:r>
            <a:r>
              <a:rPr lang="en-US" sz="2000" b="1" dirty="0" smtClean="0">
                <a:latin typeface="Times New Roman" pitchFamily="18" charset="0"/>
              </a:rPr>
              <a:t>A</a:t>
            </a:r>
            <a:r>
              <a:rPr lang="en-US" sz="3600" b="1" dirty="0" smtClean="0">
                <a:latin typeface="Times New Roman" pitchFamily="18" charset="0"/>
              </a:rPr>
              <a:t> = Q</a:t>
            </a:r>
            <a:r>
              <a:rPr lang="en-US" sz="2000" b="1" dirty="0" smtClean="0">
                <a:latin typeface="Times New Roman" pitchFamily="18" charset="0"/>
              </a:rPr>
              <a:t>B</a:t>
            </a:r>
            <a:r>
              <a:rPr lang="en-US" sz="3600" b="1" dirty="0" smtClean="0">
                <a:latin typeface="Times New Roman" pitchFamily="18" charset="0"/>
              </a:rPr>
              <a:t>*p =&gt;</a:t>
            </a:r>
            <a:endParaRPr lang="el-GR" sz="3600" b="1" dirty="0" smtClean="0">
              <a:latin typeface="Times New Roman" pitchFamily="18" charset="0"/>
            </a:endParaRPr>
          </a:p>
          <a:p>
            <a:pPr algn="ctr">
              <a:spcBef>
                <a:spcPct val="20000"/>
              </a:spcBef>
              <a:buClr>
                <a:schemeClr val="hlink"/>
              </a:buClr>
              <a:buSzPct val="90000"/>
              <a:buFont typeface="Wingdings" pitchFamily="2" charset="2"/>
              <a:buNone/>
              <a:defRPr/>
            </a:pPr>
            <a:r>
              <a:rPr lang="el-GR" sz="3600" b="1" dirty="0" smtClean="0">
                <a:latin typeface="Times New Roman" pitchFamily="18" charset="0"/>
              </a:rPr>
              <a:t> </a:t>
            </a:r>
            <a:r>
              <a:rPr lang="en-US" sz="3600" b="1" dirty="0" smtClean="0">
                <a:latin typeface="Times New Roman" pitchFamily="18" charset="0"/>
              </a:rPr>
              <a:t>Q</a:t>
            </a:r>
            <a:r>
              <a:rPr lang="en-US" sz="2000" b="1" dirty="0" smtClean="0">
                <a:latin typeface="Times New Roman" pitchFamily="18" charset="0"/>
              </a:rPr>
              <a:t>A</a:t>
            </a:r>
            <a:r>
              <a:rPr lang="en-US" sz="3600" b="1" dirty="0" smtClean="0">
                <a:latin typeface="Times New Roman" pitchFamily="18" charset="0"/>
              </a:rPr>
              <a:t> = 50.000</a:t>
            </a:r>
            <a:r>
              <a:rPr lang="el-GR" sz="3600" b="1" dirty="0" smtClean="0">
                <a:latin typeface="Times New Roman" pitchFamily="18" charset="0"/>
              </a:rPr>
              <a:t>μονάδες * 10€/μ = 500.000€</a:t>
            </a:r>
            <a:endParaRPr lang="el-GR" sz="3600" b="1" dirty="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0"/>
            <a:ext cx="8856984" cy="1268760"/>
          </a:xfrm>
        </p:spPr>
        <p:txBody>
          <a:bodyPr>
            <a:normAutofit fontScale="90000"/>
          </a:bodyPr>
          <a:lstStyle/>
          <a:p>
            <a:r>
              <a:rPr lang="el-GR" altLang="el-GR" sz="4000" b="1" u="sng" dirty="0" smtClean="0"/>
              <a:t/>
            </a:r>
            <a:br>
              <a:rPr lang="el-GR" altLang="el-GR" sz="4000" b="1" u="sng" dirty="0" smtClean="0"/>
            </a:br>
            <a:r>
              <a:rPr lang="el-GR" altLang="el-GR" sz="3600" b="1" u="sng" dirty="0" smtClean="0">
                <a:solidFill>
                  <a:srgbClr val="FF0000"/>
                </a:solidFill>
              </a:rPr>
              <a:t>Σημείο Εξίσωσης Συνολικών</a:t>
            </a:r>
            <a:br>
              <a:rPr lang="el-GR" altLang="el-GR" sz="3600" b="1" u="sng" dirty="0" smtClean="0">
                <a:solidFill>
                  <a:srgbClr val="FF0000"/>
                </a:solidFill>
              </a:rPr>
            </a:br>
            <a:r>
              <a:rPr lang="el-GR" altLang="el-GR" sz="3600" b="1" u="sng" dirty="0" smtClean="0">
                <a:solidFill>
                  <a:srgbClr val="FF0000"/>
                </a:solidFill>
              </a:rPr>
              <a:t> Εσόδων – Εξόδων</a:t>
            </a:r>
            <a:r>
              <a:rPr lang="en-US" altLang="el-GR" sz="3600" b="1" u="sng" dirty="0" smtClean="0">
                <a:solidFill>
                  <a:srgbClr val="FF0000"/>
                </a:solidFill>
              </a:rPr>
              <a:t> =</a:t>
            </a:r>
            <a:r>
              <a:rPr lang="el-GR" altLang="el-GR" sz="3600" b="1" u="sng" dirty="0" smtClean="0">
                <a:solidFill>
                  <a:srgbClr val="FF0000"/>
                </a:solidFill>
              </a:rPr>
              <a:t> </a:t>
            </a:r>
            <a:r>
              <a:rPr lang="en-US" altLang="el-GR" sz="3600" b="1" u="sng" dirty="0" smtClean="0">
                <a:solidFill>
                  <a:srgbClr val="FF0000"/>
                </a:solidFill>
              </a:rPr>
              <a:t>0</a:t>
            </a:r>
            <a:r>
              <a:rPr lang="en-US" altLang="el-GR" sz="4000" b="1" u="sng" dirty="0" smtClean="0"/>
              <a:t/>
            </a:r>
            <a:br>
              <a:rPr lang="en-US" altLang="el-GR" sz="4000" b="1" u="sng" dirty="0" smtClean="0"/>
            </a:br>
            <a:endParaRPr lang="el-GR" dirty="0"/>
          </a:p>
        </p:txBody>
      </p:sp>
      <p:sp>
        <p:nvSpPr>
          <p:cNvPr id="3" name="2 - Θέση περιεχομένου"/>
          <p:cNvSpPr>
            <a:spLocks noGrp="1"/>
          </p:cNvSpPr>
          <p:nvPr>
            <p:ph idx="1"/>
          </p:nvPr>
        </p:nvSpPr>
        <p:spPr>
          <a:xfrm>
            <a:off x="179512" y="1268760"/>
            <a:ext cx="8784976" cy="5328592"/>
          </a:xfrm>
        </p:spPr>
        <p:txBody>
          <a:bodyPr/>
          <a:lstStyle/>
          <a:p>
            <a:pPr marL="514350" indent="-514350">
              <a:spcBef>
                <a:spcPts val="0"/>
              </a:spcBef>
              <a:buNone/>
            </a:pPr>
            <a:r>
              <a:rPr lang="en-US" altLang="el-GR" sz="2800" dirty="0" smtClean="0"/>
              <a:t>1) </a:t>
            </a:r>
            <a:r>
              <a:rPr lang="el-GR" altLang="el-GR" sz="2800" dirty="0" smtClean="0"/>
              <a:t>Περιθώριο συμμετοχής (ανά μονάδα) = </a:t>
            </a:r>
            <a:endParaRPr lang="en-US" altLang="el-GR" sz="2800" dirty="0" smtClean="0"/>
          </a:p>
          <a:p>
            <a:pPr marL="514350" indent="-514350">
              <a:spcBef>
                <a:spcPts val="0"/>
              </a:spcBef>
              <a:buNone/>
            </a:pPr>
            <a:r>
              <a:rPr lang="en-US" altLang="el-GR" sz="2800" dirty="0" smtClean="0"/>
              <a:t>	</a:t>
            </a:r>
            <a:r>
              <a:rPr lang="el-GR" altLang="el-GR" sz="2800" dirty="0" smtClean="0"/>
              <a:t>Τιμή - Μεταβλητό κόστος</a:t>
            </a:r>
            <a:endParaRPr lang="en-US" altLang="el-GR" sz="2800" dirty="0" smtClean="0"/>
          </a:p>
          <a:p>
            <a:pPr marL="514350" indent="-514350">
              <a:spcBef>
                <a:spcPts val="0"/>
              </a:spcBef>
              <a:buNone/>
            </a:pPr>
            <a:endParaRPr lang="el-GR" altLang="el-GR" sz="2800" dirty="0" smtClean="0"/>
          </a:p>
          <a:p>
            <a:pPr marL="514350" indent="-514350">
              <a:spcBef>
                <a:spcPts val="0"/>
              </a:spcBef>
              <a:buNone/>
            </a:pPr>
            <a:r>
              <a:rPr lang="en-US" altLang="el-GR" sz="2800" dirty="0" smtClean="0"/>
              <a:t>2) </a:t>
            </a:r>
            <a:r>
              <a:rPr lang="el-GR" altLang="el-GR" sz="2800" dirty="0" smtClean="0"/>
              <a:t>Σημείο εξίσωσης (σε μονάδες) = </a:t>
            </a:r>
            <a:endParaRPr lang="en-US" altLang="el-GR" sz="2800" dirty="0" smtClean="0"/>
          </a:p>
          <a:p>
            <a:pPr marL="514350" indent="-514350">
              <a:spcBef>
                <a:spcPts val="0"/>
              </a:spcBef>
              <a:buNone/>
            </a:pPr>
            <a:r>
              <a:rPr lang="el-GR" altLang="el-GR" sz="2800" dirty="0" smtClean="0"/>
              <a:t>Σταθερό Κόστος </a:t>
            </a:r>
            <a:r>
              <a:rPr lang="el-GR" altLang="el-GR" sz="2800" b="1" dirty="0" smtClean="0"/>
              <a:t>/</a:t>
            </a:r>
            <a:r>
              <a:rPr lang="el-GR" altLang="el-GR" sz="2800" dirty="0" smtClean="0"/>
              <a:t> Περιθώριο συμμετοχής ανά μονάδα</a:t>
            </a:r>
          </a:p>
          <a:p>
            <a:pPr marL="514350" indent="-514350">
              <a:spcBef>
                <a:spcPts val="0"/>
              </a:spcBef>
              <a:buNone/>
            </a:pPr>
            <a:endParaRPr lang="en-US" altLang="el-GR" sz="2800" dirty="0" smtClean="0"/>
          </a:p>
          <a:p>
            <a:pPr marL="514350" indent="-514350">
              <a:spcBef>
                <a:spcPts val="0"/>
              </a:spcBef>
              <a:buNone/>
            </a:pPr>
            <a:r>
              <a:rPr lang="en-US" altLang="el-GR" sz="2800" dirty="0" smtClean="0"/>
              <a:t>3) </a:t>
            </a:r>
            <a:r>
              <a:rPr lang="el-GR" altLang="el-GR" sz="2800" dirty="0" smtClean="0"/>
              <a:t>% Περιθωρίου συμμετοχής = </a:t>
            </a:r>
            <a:endParaRPr lang="en-US" altLang="el-GR" sz="2800" dirty="0" smtClean="0"/>
          </a:p>
          <a:p>
            <a:pPr marL="514350" indent="-514350">
              <a:spcBef>
                <a:spcPts val="0"/>
              </a:spcBef>
              <a:buNone/>
            </a:pPr>
            <a:r>
              <a:rPr lang="el-GR" altLang="el-GR" sz="2800" dirty="0" smtClean="0"/>
              <a:t>(Περιθώριο συμμετοχής ανά μονάδα </a:t>
            </a:r>
            <a:r>
              <a:rPr lang="el-GR" altLang="el-GR" sz="2800" b="1" dirty="0" smtClean="0"/>
              <a:t>/</a:t>
            </a:r>
            <a:r>
              <a:rPr lang="el-GR" altLang="el-GR" sz="2800" dirty="0" smtClean="0"/>
              <a:t> Τιμή)*100</a:t>
            </a:r>
          </a:p>
          <a:p>
            <a:pPr marL="514350" indent="-514350">
              <a:spcBef>
                <a:spcPts val="0"/>
              </a:spcBef>
              <a:buNone/>
            </a:pPr>
            <a:endParaRPr lang="en-US" altLang="el-GR" sz="2800" dirty="0" smtClean="0"/>
          </a:p>
          <a:p>
            <a:pPr marL="514350" indent="-514350">
              <a:spcBef>
                <a:spcPts val="0"/>
              </a:spcBef>
              <a:buNone/>
            </a:pPr>
            <a:r>
              <a:rPr lang="en-US" altLang="el-GR" sz="2800" dirty="0" smtClean="0"/>
              <a:t>4) </a:t>
            </a:r>
            <a:r>
              <a:rPr lang="el-GR" altLang="el-GR" sz="2800" dirty="0" smtClean="0"/>
              <a:t>Σημείο εξίσωσης (σε αξία) = </a:t>
            </a:r>
            <a:endParaRPr lang="en-US" altLang="el-GR" sz="2800" dirty="0" smtClean="0"/>
          </a:p>
          <a:p>
            <a:pPr marL="514350" indent="-514350">
              <a:spcBef>
                <a:spcPts val="0"/>
              </a:spcBef>
              <a:buNone/>
            </a:pPr>
            <a:r>
              <a:rPr lang="en-US" altLang="el-GR" sz="2800" dirty="0" smtClean="0"/>
              <a:t>	</a:t>
            </a:r>
            <a:r>
              <a:rPr lang="el-GR" altLang="el-GR" sz="2800" dirty="0" smtClean="0"/>
              <a:t>Σταθερό κόστος </a:t>
            </a:r>
            <a:r>
              <a:rPr lang="el-GR" altLang="el-GR" sz="2800" b="1" dirty="0" smtClean="0"/>
              <a:t>/</a:t>
            </a:r>
            <a:r>
              <a:rPr lang="el-GR" altLang="el-GR" sz="2800" dirty="0" smtClean="0"/>
              <a:t> % Περιθωρίου συμμετοχής </a:t>
            </a:r>
          </a:p>
          <a:p>
            <a:endParaRPr lang="el-GR" altLang="el-GR" sz="2400" dirty="0" smtClean="0"/>
          </a:p>
          <a:p>
            <a:endParaRPr lang="el-GR" altLang="el-GR" sz="2400" dirty="0" smtClean="0"/>
          </a:p>
          <a:p>
            <a:endParaRPr lang="el-G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57200" y="381000"/>
            <a:ext cx="8458200" cy="1219200"/>
          </a:xfrm>
          <a:prstGeom prst="rect">
            <a:avLst/>
          </a:prstGeom>
          <a:noFill/>
          <a:ln w="9525">
            <a:noFill/>
            <a:miter lim="800000"/>
            <a:headEnd/>
            <a:tailEnd/>
          </a:ln>
        </p:spPr>
        <p:txBody>
          <a:bodyPr lIns="92075" tIns="46038" rIns="92075" bIns="46038" anchor="ctr"/>
          <a:lstStyle/>
          <a:p>
            <a:pPr algn="ctr" eaLnBrk="0" hangingPunct="0">
              <a:lnSpc>
                <a:spcPct val="90000"/>
              </a:lnSpc>
            </a:pPr>
            <a:r>
              <a:rPr lang="el-GR" altLang="el-GR" sz="4000" dirty="0">
                <a:solidFill>
                  <a:schemeClr val="tx2"/>
                </a:solidFill>
              </a:rPr>
              <a:t>Σημείο Εξίσωσης Συνολικών Εσόδων - Εξόδων</a:t>
            </a:r>
            <a:endParaRPr lang="en-US" altLang="el-GR" sz="3600" dirty="0">
              <a:solidFill>
                <a:schemeClr val="tx2"/>
              </a:solidFill>
            </a:endParaRPr>
          </a:p>
        </p:txBody>
      </p:sp>
      <p:grpSp>
        <p:nvGrpSpPr>
          <p:cNvPr id="2" name="Group 3"/>
          <p:cNvGrpSpPr>
            <a:grpSpLocks/>
          </p:cNvGrpSpPr>
          <p:nvPr/>
        </p:nvGrpSpPr>
        <p:grpSpPr bwMode="auto">
          <a:xfrm>
            <a:off x="179389" y="1905000"/>
            <a:ext cx="6768876" cy="4764088"/>
            <a:chOff x="525" y="1248"/>
            <a:chExt cx="4275" cy="3001"/>
          </a:xfrm>
        </p:grpSpPr>
        <p:sp>
          <p:nvSpPr>
            <p:cNvPr id="71690" name="Rectangle 4"/>
            <p:cNvSpPr>
              <a:spLocks noChangeArrowheads="1"/>
            </p:cNvSpPr>
            <p:nvPr/>
          </p:nvSpPr>
          <p:spPr bwMode="auto">
            <a:xfrm>
              <a:off x="525" y="1248"/>
              <a:ext cx="3856" cy="3001"/>
            </a:xfrm>
            <a:prstGeom prst="rect">
              <a:avLst/>
            </a:prstGeom>
            <a:noFill/>
            <a:ln w="9525">
              <a:noFill/>
              <a:miter lim="800000"/>
              <a:headEnd/>
              <a:tailEnd/>
            </a:ln>
          </p:spPr>
          <p:txBody>
            <a:bodyPr lIns="92075" tIns="46038" rIns="92075" bIns="46038"/>
            <a:lstStyle/>
            <a:p>
              <a:pPr marL="342900" indent="-342900" eaLnBrk="0" hangingPunct="0">
                <a:lnSpc>
                  <a:spcPct val="50000"/>
                </a:lnSpc>
                <a:spcBef>
                  <a:spcPct val="20000"/>
                </a:spcBef>
                <a:buClr>
                  <a:schemeClr val="tx2"/>
                </a:buClr>
                <a:buSzPct val="75000"/>
              </a:pPr>
              <a:r>
                <a:rPr lang="el-GR" altLang="el-GR" sz="2400" dirty="0"/>
                <a:t>Περιθώριο συμμετοχής (ανά μονάδα) = </a:t>
              </a:r>
            </a:p>
            <a:p>
              <a:pPr marL="342900" indent="-342900" eaLnBrk="0" hangingPunct="0">
                <a:lnSpc>
                  <a:spcPct val="50000"/>
                </a:lnSpc>
                <a:spcBef>
                  <a:spcPct val="20000"/>
                </a:spcBef>
              </a:pPr>
              <a:r>
                <a:rPr lang="el-GR" altLang="el-GR" sz="2400" dirty="0"/>
                <a:t>		Τιμή - Μεταβλητό κόστος</a:t>
              </a:r>
            </a:p>
            <a:p>
              <a:pPr marL="342900" indent="-342900" eaLnBrk="0" hangingPunct="0">
                <a:lnSpc>
                  <a:spcPct val="50000"/>
                </a:lnSpc>
                <a:spcBef>
                  <a:spcPct val="20000"/>
                </a:spcBef>
              </a:pPr>
              <a:endParaRPr lang="el-GR" altLang="el-GR" sz="2400" dirty="0"/>
            </a:p>
            <a:p>
              <a:pPr marL="342900" indent="-342900" eaLnBrk="0" hangingPunct="0">
                <a:lnSpc>
                  <a:spcPct val="50000"/>
                </a:lnSpc>
                <a:spcBef>
                  <a:spcPct val="20000"/>
                </a:spcBef>
                <a:buClr>
                  <a:schemeClr val="tx2"/>
                </a:buClr>
                <a:buSzPct val="75000"/>
              </a:pPr>
              <a:r>
                <a:rPr lang="el-GR" altLang="el-GR" sz="2400" dirty="0"/>
                <a:t>Σημείο εξίσωσης (σε μονάδες) = </a:t>
              </a:r>
            </a:p>
            <a:p>
              <a:pPr marL="342900" indent="-342900" eaLnBrk="0" hangingPunct="0">
                <a:lnSpc>
                  <a:spcPct val="50000"/>
                </a:lnSpc>
                <a:spcBef>
                  <a:spcPct val="20000"/>
                </a:spcBef>
                <a:buClr>
                  <a:schemeClr val="tx2"/>
                </a:buClr>
                <a:buSzPct val="75000"/>
                <a:buFont typeface="Monotype Sorts"/>
                <a:buNone/>
              </a:pPr>
              <a:r>
                <a:rPr lang="el-GR" altLang="el-GR" sz="2400" dirty="0"/>
                <a:t>				Σταθερό κόστος		</a:t>
              </a:r>
            </a:p>
            <a:p>
              <a:pPr marL="342900" indent="-342900" eaLnBrk="0" hangingPunct="0">
                <a:lnSpc>
                  <a:spcPct val="50000"/>
                </a:lnSpc>
                <a:spcBef>
                  <a:spcPct val="20000"/>
                </a:spcBef>
              </a:pPr>
              <a:r>
                <a:rPr lang="el-GR" altLang="el-GR" sz="2400" dirty="0"/>
                <a:t>		</a:t>
              </a:r>
            </a:p>
            <a:p>
              <a:pPr marL="342900" indent="-342900" eaLnBrk="0" hangingPunct="0">
                <a:lnSpc>
                  <a:spcPct val="50000"/>
                </a:lnSpc>
                <a:spcBef>
                  <a:spcPct val="20000"/>
                </a:spcBef>
              </a:pPr>
              <a:r>
                <a:rPr lang="el-GR" altLang="el-GR" sz="2400" dirty="0"/>
                <a:t>		  Περιθώριο συμμετοχής ανά μονάδα</a:t>
              </a:r>
            </a:p>
            <a:p>
              <a:pPr marL="342900" indent="-342900" eaLnBrk="0" hangingPunct="0">
                <a:lnSpc>
                  <a:spcPct val="50000"/>
                </a:lnSpc>
                <a:spcBef>
                  <a:spcPct val="20000"/>
                </a:spcBef>
              </a:pPr>
              <a:endParaRPr lang="el-GR" altLang="el-GR" sz="2400" dirty="0"/>
            </a:p>
            <a:p>
              <a:pPr marL="342900" indent="-342900" eaLnBrk="0" hangingPunct="0">
                <a:lnSpc>
                  <a:spcPct val="50000"/>
                </a:lnSpc>
                <a:spcBef>
                  <a:spcPct val="20000"/>
                </a:spcBef>
              </a:pPr>
              <a:endParaRPr lang="el-GR" altLang="el-GR" sz="2400" dirty="0"/>
            </a:p>
            <a:p>
              <a:pPr marL="342900" indent="-342900" eaLnBrk="0" hangingPunct="0">
                <a:lnSpc>
                  <a:spcPct val="50000"/>
                </a:lnSpc>
                <a:spcBef>
                  <a:spcPct val="20000"/>
                </a:spcBef>
                <a:buClr>
                  <a:schemeClr val="tx2"/>
                </a:buClr>
                <a:buSzPct val="75000"/>
              </a:pPr>
              <a:r>
                <a:rPr lang="el-GR" altLang="el-GR" sz="2400" dirty="0"/>
                <a:t>% </a:t>
              </a:r>
              <a:r>
                <a:rPr lang="el-GR" altLang="el-GR" sz="2400" dirty="0" smtClean="0"/>
                <a:t>Περιθωρίου </a:t>
              </a:r>
              <a:r>
                <a:rPr lang="el-GR" altLang="el-GR" sz="2400" dirty="0"/>
                <a:t>συμμετοχής </a:t>
              </a:r>
              <a:r>
                <a:rPr lang="el-GR" altLang="el-GR" sz="2400" dirty="0" smtClean="0"/>
                <a:t>= </a:t>
              </a:r>
            </a:p>
            <a:p>
              <a:pPr marL="342900" indent="-342900" eaLnBrk="0" hangingPunct="0">
                <a:lnSpc>
                  <a:spcPct val="50000"/>
                </a:lnSpc>
                <a:spcBef>
                  <a:spcPct val="20000"/>
                </a:spcBef>
                <a:buClr>
                  <a:schemeClr val="tx2"/>
                </a:buClr>
                <a:buSzPct val="75000"/>
                <a:buFont typeface="Monotype Sorts"/>
                <a:buNone/>
              </a:pPr>
              <a:r>
                <a:rPr lang="el-GR" altLang="el-GR" sz="2400" dirty="0" smtClean="0"/>
                <a:t>			Περιθώριο συμμετοχής </a:t>
              </a:r>
            </a:p>
            <a:p>
              <a:pPr marL="1600200" lvl="3" indent="-228600" eaLnBrk="0" hangingPunct="0">
                <a:lnSpc>
                  <a:spcPct val="50000"/>
                </a:lnSpc>
                <a:spcBef>
                  <a:spcPct val="20000"/>
                </a:spcBef>
              </a:pPr>
              <a:r>
                <a:rPr lang="el-GR" altLang="el-GR" sz="2400" dirty="0"/>
                <a:t>		      </a:t>
              </a:r>
              <a:r>
                <a:rPr lang="el-GR" altLang="el-GR" sz="2400" dirty="0" smtClean="0"/>
                <a:t>		       </a:t>
              </a:r>
              <a:r>
                <a:rPr lang="el-GR" altLang="el-GR" sz="2400" dirty="0" smtClean="0"/>
                <a:t>                 *</a:t>
              </a:r>
              <a:r>
                <a:rPr lang="el-GR" altLang="el-GR" sz="2400" dirty="0" smtClean="0"/>
                <a:t>100</a:t>
              </a:r>
              <a:endParaRPr lang="el-GR" altLang="el-GR" sz="2400" dirty="0"/>
            </a:p>
            <a:p>
              <a:pPr marL="1600200" lvl="3" indent="-228600" eaLnBrk="0" hangingPunct="0">
                <a:lnSpc>
                  <a:spcPct val="50000"/>
                </a:lnSpc>
                <a:spcBef>
                  <a:spcPct val="20000"/>
                </a:spcBef>
              </a:pPr>
              <a:r>
                <a:rPr lang="el-GR" altLang="el-GR" sz="2400" dirty="0"/>
                <a:t>  </a:t>
              </a:r>
              <a:r>
                <a:rPr lang="el-GR" altLang="el-GR" sz="2400" dirty="0" smtClean="0"/>
                <a:t>(Τιμή </a:t>
              </a:r>
              <a:r>
                <a:rPr lang="el-GR" altLang="el-GR" sz="2400" dirty="0" smtClean="0"/>
                <a:t>ανά μονάδα </a:t>
              </a:r>
              <a:r>
                <a:rPr lang="el-GR" altLang="el-GR" sz="2400" dirty="0" smtClean="0"/>
                <a:t>πώλησης)</a:t>
              </a:r>
              <a:endParaRPr lang="el-GR" altLang="el-GR" sz="2400" dirty="0"/>
            </a:p>
            <a:p>
              <a:pPr marL="342900" indent="-342900" eaLnBrk="0" hangingPunct="0">
                <a:lnSpc>
                  <a:spcPct val="50000"/>
                </a:lnSpc>
                <a:spcBef>
                  <a:spcPct val="20000"/>
                </a:spcBef>
              </a:pPr>
              <a:endParaRPr lang="el-GR" altLang="el-GR" sz="2400" dirty="0"/>
            </a:p>
            <a:p>
              <a:pPr marL="342900" indent="-342900" eaLnBrk="0" hangingPunct="0">
                <a:lnSpc>
                  <a:spcPct val="50000"/>
                </a:lnSpc>
                <a:spcBef>
                  <a:spcPct val="20000"/>
                </a:spcBef>
                <a:buClr>
                  <a:schemeClr val="tx2"/>
                </a:buClr>
                <a:buSzPct val="75000"/>
              </a:pPr>
              <a:r>
                <a:rPr lang="el-GR" altLang="el-GR" sz="2400" dirty="0"/>
                <a:t>Σημείο εξίσωσης (σε αξία) = </a:t>
              </a:r>
            </a:p>
            <a:p>
              <a:pPr marL="342900" indent="-342900" eaLnBrk="0" hangingPunct="0">
                <a:lnSpc>
                  <a:spcPct val="50000"/>
                </a:lnSpc>
                <a:spcBef>
                  <a:spcPct val="20000"/>
                </a:spcBef>
                <a:buClr>
                  <a:schemeClr val="tx2"/>
                </a:buClr>
                <a:buSzPct val="75000"/>
                <a:buFont typeface="Monotype Sorts"/>
                <a:buNone/>
              </a:pPr>
              <a:r>
                <a:rPr lang="el-GR" altLang="el-GR" sz="2400" dirty="0"/>
                <a:t>				Σταθερό κόστος</a:t>
              </a:r>
            </a:p>
            <a:p>
              <a:pPr marL="342900" indent="-342900" eaLnBrk="0" hangingPunct="0">
                <a:lnSpc>
                  <a:spcPct val="50000"/>
                </a:lnSpc>
                <a:spcBef>
                  <a:spcPct val="20000"/>
                </a:spcBef>
              </a:pPr>
              <a:r>
                <a:rPr lang="el-GR" altLang="el-GR" sz="2400" dirty="0"/>
                <a:t>		    </a:t>
              </a:r>
            </a:p>
            <a:p>
              <a:pPr marL="342900" indent="-342900" eaLnBrk="0" hangingPunct="0">
                <a:lnSpc>
                  <a:spcPct val="50000"/>
                </a:lnSpc>
                <a:spcBef>
                  <a:spcPct val="20000"/>
                </a:spcBef>
              </a:pPr>
              <a:r>
                <a:rPr lang="el-GR" altLang="el-GR" sz="2400" dirty="0"/>
                <a:t>                   % Περιθώριο συμμετοχής </a:t>
              </a:r>
            </a:p>
          </p:txBody>
        </p:sp>
        <p:sp>
          <p:nvSpPr>
            <p:cNvPr id="71691" name="Line 5"/>
            <p:cNvSpPr>
              <a:spLocks noChangeShapeType="1"/>
            </p:cNvSpPr>
            <p:nvPr/>
          </p:nvSpPr>
          <p:spPr bwMode="auto">
            <a:xfrm>
              <a:off x="748" y="2064"/>
              <a:ext cx="4052"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1692" name="Line 6"/>
            <p:cNvSpPr>
              <a:spLocks noChangeShapeType="1"/>
            </p:cNvSpPr>
            <p:nvPr/>
          </p:nvSpPr>
          <p:spPr bwMode="auto">
            <a:xfrm flipV="1">
              <a:off x="1387" y="3161"/>
              <a:ext cx="2549"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1693" name="Line 7"/>
            <p:cNvSpPr>
              <a:spLocks noChangeShapeType="1"/>
            </p:cNvSpPr>
            <p:nvPr/>
          </p:nvSpPr>
          <p:spPr bwMode="auto">
            <a:xfrm>
              <a:off x="1514" y="3940"/>
              <a:ext cx="2690" cy="0"/>
            </a:xfrm>
            <a:prstGeom prst="line">
              <a:avLst/>
            </a:prstGeom>
            <a:noFill/>
            <a:ln w="12700">
              <a:solidFill>
                <a:schemeClr val="tx1"/>
              </a:solidFill>
              <a:round/>
              <a:headEnd type="none" w="sm" len="sm"/>
              <a:tailEnd type="none" w="sm" len="sm"/>
            </a:ln>
          </p:spPr>
          <p:txBody>
            <a:bodyPr wrap="none" anchor="ctr"/>
            <a:lstStyle/>
            <a:p>
              <a:endParaRPr lang="el-GR" dirty="0"/>
            </a:p>
          </p:txBody>
        </p:sp>
      </p:grpSp>
      <p:sp>
        <p:nvSpPr>
          <p:cNvPr id="71684" name="Rectangle 8"/>
          <p:cNvSpPr>
            <a:spLocks noChangeArrowheads="1"/>
          </p:cNvSpPr>
          <p:nvPr/>
        </p:nvSpPr>
        <p:spPr bwMode="auto">
          <a:xfrm>
            <a:off x="0" y="188640"/>
            <a:ext cx="9144000" cy="1335360"/>
          </a:xfrm>
          <a:prstGeom prst="rect">
            <a:avLst/>
          </a:prstGeom>
          <a:solidFill>
            <a:srgbClr val="F7FD15"/>
          </a:solidFill>
          <a:ln w="12700">
            <a:solidFill>
              <a:schemeClr val="tx1"/>
            </a:solidFill>
            <a:miter lim="800000"/>
            <a:headEnd type="none" w="sm" len="sm"/>
            <a:tailEnd type="none" w="sm" len="sm"/>
          </a:ln>
        </p:spPr>
        <p:txBody>
          <a:bodyPr wrap="none" anchor="ctr"/>
          <a:lstStyle/>
          <a:p>
            <a:pPr algn="ctr" eaLnBrk="0" hangingPunct="0"/>
            <a:r>
              <a:rPr lang="el-GR" altLang="el-GR" sz="2400" b="1" u="sng" dirty="0" smtClean="0"/>
              <a:t>ΠΑΡΑΔΕΙΓΜΑ:</a:t>
            </a:r>
          </a:p>
          <a:p>
            <a:pPr algn="ctr" eaLnBrk="0" hangingPunct="0"/>
            <a:r>
              <a:rPr lang="el-GR" altLang="el-GR" sz="2400" b="1" dirty="0" smtClean="0"/>
              <a:t>Τιμή </a:t>
            </a:r>
            <a:r>
              <a:rPr lang="el-GR" altLang="el-GR" sz="2400" b="1" dirty="0"/>
              <a:t>= €</a:t>
            </a:r>
            <a:r>
              <a:rPr lang="el-GR" altLang="el-GR" sz="2400" b="1" dirty="0" smtClean="0"/>
              <a:t>10/μονάδα πώλησης</a:t>
            </a:r>
            <a:endParaRPr lang="el-GR" altLang="el-GR" sz="2400" b="1" dirty="0"/>
          </a:p>
          <a:p>
            <a:pPr algn="ctr" eaLnBrk="0" hangingPunct="0"/>
            <a:r>
              <a:rPr lang="el-GR" altLang="el-GR" sz="2400" b="1" dirty="0"/>
              <a:t>Μεταβλητό κόστος = €</a:t>
            </a:r>
            <a:r>
              <a:rPr lang="el-GR" altLang="el-GR" sz="2400" b="1" dirty="0" smtClean="0"/>
              <a:t>6/μονάδα πώλησης</a:t>
            </a:r>
            <a:endParaRPr lang="el-GR" altLang="el-GR" sz="2400" b="1" dirty="0"/>
          </a:p>
          <a:p>
            <a:pPr algn="ctr" eaLnBrk="0" hangingPunct="0"/>
            <a:r>
              <a:rPr lang="el-GR" altLang="el-GR" sz="2400" b="1" dirty="0"/>
              <a:t>Σταθερό κόστος = €</a:t>
            </a:r>
            <a:r>
              <a:rPr lang="el-GR" altLang="el-GR" sz="2400" b="1" dirty="0" smtClean="0"/>
              <a:t>4.000 ανεξαρτήτως πωλήσεων </a:t>
            </a:r>
            <a:endParaRPr lang="el-GR" altLang="el-GR" sz="2400" b="1" dirty="0"/>
          </a:p>
        </p:txBody>
      </p:sp>
      <p:sp>
        <p:nvSpPr>
          <p:cNvPr id="181257" name="Rectangle 9"/>
          <p:cNvSpPr>
            <a:spLocks noChangeArrowheads="1"/>
          </p:cNvSpPr>
          <p:nvPr/>
        </p:nvSpPr>
        <p:spPr bwMode="auto">
          <a:xfrm>
            <a:off x="7086600" y="1752600"/>
            <a:ext cx="2057400" cy="6096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eaLnBrk="0" hangingPunct="0"/>
            <a:r>
              <a:rPr lang="el-GR" altLang="el-GR" sz="3200" dirty="0"/>
              <a:t>10-6 = €4</a:t>
            </a:r>
          </a:p>
        </p:txBody>
      </p:sp>
      <p:sp>
        <p:nvSpPr>
          <p:cNvPr id="181258" name="Rectangle 10"/>
          <p:cNvSpPr>
            <a:spLocks noChangeArrowheads="1"/>
          </p:cNvSpPr>
          <p:nvPr/>
        </p:nvSpPr>
        <p:spPr bwMode="auto">
          <a:xfrm>
            <a:off x="7086600" y="2743200"/>
            <a:ext cx="2057400" cy="12954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eaLnBrk="0" hangingPunct="0"/>
            <a:r>
              <a:rPr lang="el-GR" altLang="el-GR" sz="2400" dirty="0"/>
              <a:t>4.000/4 = </a:t>
            </a:r>
          </a:p>
          <a:p>
            <a:pPr algn="ctr" eaLnBrk="0" hangingPunct="0"/>
            <a:r>
              <a:rPr lang="el-GR" altLang="el-GR" sz="2400" dirty="0"/>
              <a:t>1.000 μονάδες</a:t>
            </a:r>
            <a:endParaRPr lang="el-GR" altLang="el-GR" sz="3200" dirty="0"/>
          </a:p>
        </p:txBody>
      </p:sp>
      <p:sp>
        <p:nvSpPr>
          <p:cNvPr id="181259" name="Rectangle 11"/>
          <p:cNvSpPr>
            <a:spLocks noChangeArrowheads="1"/>
          </p:cNvSpPr>
          <p:nvPr/>
        </p:nvSpPr>
        <p:spPr bwMode="auto">
          <a:xfrm>
            <a:off x="6400800" y="4343400"/>
            <a:ext cx="2743200" cy="609600"/>
          </a:xfrm>
          <a:prstGeom prst="rect">
            <a:avLst/>
          </a:prstGeom>
          <a:solidFill>
            <a:schemeClr val="folHlink"/>
          </a:solidFill>
          <a:ln w="12700">
            <a:solidFill>
              <a:schemeClr val="tx1"/>
            </a:solidFill>
            <a:miter lim="800000"/>
            <a:headEnd type="none" w="sm" len="sm"/>
            <a:tailEnd type="none" w="sm" len="sm"/>
          </a:ln>
        </p:spPr>
        <p:txBody>
          <a:bodyPr wrap="none" anchor="ctr"/>
          <a:lstStyle/>
          <a:p>
            <a:pPr algn="ctr" eaLnBrk="0" hangingPunct="0"/>
            <a:r>
              <a:rPr lang="el-GR" altLang="el-GR" sz="3200" dirty="0"/>
              <a:t>4/10= 40%</a:t>
            </a:r>
          </a:p>
        </p:txBody>
      </p:sp>
      <p:sp>
        <p:nvSpPr>
          <p:cNvPr id="181260" name="Rectangle 12"/>
          <p:cNvSpPr>
            <a:spLocks noChangeArrowheads="1"/>
          </p:cNvSpPr>
          <p:nvPr/>
        </p:nvSpPr>
        <p:spPr bwMode="auto">
          <a:xfrm>
            <a:off x="6400800" y="5181600"/>
            <a:ext cx="2743200" cy="838200"/>
          </a:xfrm>
          <a:prstGeom prst="rect">
            <a:avLst/>
          </a:prstGeom>
          <a:solidFill>
            <a:schemeClr val="folHlink"/>
          </a:solidFill>
          <a:ln w="12700">
            <a:solidFill>
              <a:schemeClr val="tx1"/>
            </a:solidFill>
            <a:miter lim="800000"/>
            <a:headEnd type="none" w="sm" len="sm"/>
            <a:tailEnd type="none" w="sm" len="sm"/>
          </a:ln>
        </p:spPr>
        <p:txBody>
          <a:bodyPr wrap="none" anchor="ctr"/>
          <a:lstStyle/>
          <a:p>
            <a:pPr algn="ctr" eaLnBrk="0" hangingPunct="0"/>
            <a:r>
              <a:rPr lang="el-GR" altLang="el-GR" sz="2400" dirty="0"/>
              <a:t>4.000 /40% = </a:t>
            </a:r>
          </a:p>
          <a:p>
            <a:pPr algn="ctr" eaLnBrk="0" hangingPunct="0"/>
            <a:r>
              <a:rPr lang="el-GR" altLang="el-GR" sz="2400" dirty="0"/>
              <a:t>€10.000</a:t>
            </a:r>
          </a:p>
        </p:txBody>
      </p:sp>
      <p:sp>
        <p:nvSpPr>
          <p:cNvPr id="181261" name="Rectangle 13"/>
          <p:cNvSpPr>
            <a:spLocks noChangeArrowheads="1"/>
          </p:cNvSpPr>
          <p:nvPr/>
        </p:nvSpPr>
        <p:spPr bwMode="auto">
          <a:xfrm>
            <a:off x="6400800" y="6019800"/>
            <a:ext cx="2743200" cy="838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l-GR" altLang="el-GR" b="1" dirty="0"/>
              <a:t>Ή </a:t>
            </a:r>
          </a:p>
          <a:p>
            <a:pPr algn="ctr" eaLnBrk="0" hangingPunct="0"/>
            <a:r>
              <a:rPr lang="el-GR" altLang="el-GR" sz="2000" dirty="0"/>
              <a:t>1.000 μονάδες Χ €10</a:t>
            </a:r>
          </a:p>
          <a:p>
            <a:pPr algn="ctr" eaLnBrk="0" hangingPunct="0"/>
            <a:r>
              <a:rPr lang="el-GR" altLang="el-GR" sz="2000" dirty="0"/>
              <a:t>=€10.000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7"/>
                                        </p:tgtEl>
                                        <p:attrNameLst>
                                          <p:attrName>style.visibility</p:attrName>
                                        </p:attrNameLst>
                                      </p:cBhvr>
                                      <p:to>
                                        <p:strVal val="visible"/>
                                      </p:to>
                                    </p:set>
                                    <p:anim calcmode="lin" valueType="num">
                                      <p:cBhvr additive="base">
                                        <p:cTn id="7" dur="500" fill="hold"/>
                                        <p:tgtEl>
                                          <p:spTgt spid="181257"/>
                                        </p:tgtEl>
                                        <p:attrNameLst>
                                          <p:attrName>ppt_x</p:attrName>
                                        </p:attrNameLst>
                                      </p:cBhvr>
                                      <p:tavLst>
                                        <p:tav tm="0">
                                          <p:val>
                                            <p:strVal val="0-#ppt_w/2"/>
                                          </p:val>
                                        </p:tav>
                                        <p:tav tm="100000">
                                          <p:val>
                                            <p:strVal val="#ppt_x"/>
                                          </p:val>
                                        </p:tav>
                                      </p:tavLst>
                                    </p:anim>
                                    <p:anim calcmode="lin" valueType="num">
                                      <p:cBhvr additive="base">
                                        <p:cTn id="8" dur="500" fill="hold"/>
                                        <p:tgtEl>
                                          <p:spTgt spid="1812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258"/>
                                        </p:tgtEl>
                                        <p:attrNameLst>
                                          <p:attrName>style.visibility</p:attrName>
                                        </p:attrNameLst>
                                      </p:cBhvr>
                                      <p:to>
                                        <p:strVal val="visible"/>
                                      </p:to>
                                    </p:set>
                                    <p:anim calcmode="lin" valueType="num">
                                      <p:cBhvr additive="base">
                                        <p:cTn id="13" dur="500" fill="hold"/>
                                        <p:tgtEl>
                                          <p:spTgt spid="181258"/>
                                        </p:tgtEl>
                                        <p:attrNameLst>
                                          <p:attrName>ppt_x</p:attrName>
                                        </p:attrNameLst>
                                      </p:cBhvr>
                                      <p:tavLst>
                                        <p:tav tm="0">
                                          <p:val>
                                            <p:strVal val="0-#ppt_w/2"/>
                                          </p:val>
                                        </p:tav>
                                        <p:tav tm="100000">
                                          <p:val>
                                            <p:strVal val="#ppt_x"/>
                                          </p:val>
                                        </p:tav>
                                      </p:tavLst>
                                    </p:anim>
                                    <p:anim calcmode="lin" valueType="num">
                                      <p:cBhvr additive="base">
                                        <p:cTn id="14" dur="500" fill="hold"/>
                                        <p:tgtEl>
                                          <p:spTgt spid="1812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1259"/>
                                        </p:tgtEl>
                                        <p:attrNameLst>
                                          <p:attrName>style.visibility</p:attrName>
                                        </p:attrNameLst>
                                      </p:cBhvr>
                                      <p:to>
                                        <p:strVal val="visible"/>
                                      </p:to>
                                    </p:set>
                                    <p:anim calcmode="lin" valueType="num">
                                      <p:cBhvr additive="base">
                                        <p:cTn id="19" dur="500" fill="hold"/>
                                        <p:tgtEl>
                                          <p:spTgt spid="181259"/>
                                        </p:tgtEl>
                                        <p:attrNameLst>
                                          <p:attrName>ppt_x</p:attrName>
                                        </p:attrNameLst>
                                      </p:cBhvr>
                                      <p:tavLst>
                                        <p:tav tm="0">
                                          <p:val>
                                            <p:strVal val="0-#ppt_w/2"/>
                                          </p:val>
                                        </p:tav>
                                        <p:tav tm="100000">
                                          <p:val>
                                            <p:strVal val="#ppt_x"/>
                                          </p:val>
                                        </p:tav>
                                      </p:tavLst>
                                    </p:anim>
                                    <p:anim calcmode="lin" valueType="num">
                                      <p:cBhvr additive="base">
                                        <p:cTn id="20" dur="500" fill="hold"/>
                                        <p:tgtEl>
                                          <p:spTgt spid="1812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1260"/>
                                        </p:tgtEl>
                                        <p:attrNameLst>
                                          <p:attrName>style.visibility</p:attrName>
                                        </p:attrNameLst>
                                      </p:cBhvr>
                                      <p:to>
                                        <p:strVal val="visible"/>
                                      </p:to>
                                    </p:set>
                                    <p:anim calcmode="lin" valueType="num">
                                      <p:cBhvr additive="base">
                                        <p:cTn id="25" dur="500" fill="hold"/>
                                        <p:tgtEl>
                                          <p:spTgt spid="181260"/>
                                        </p:tgtEl>
                                        <p:attrNameLst>
                                          <p:attrName>ppt_x</p:attrName>
                                        </p:attrNameLst>
                                      </p:cBhvr>
                                      <p:tavLst>
                                        <p:tav tm="0">
                                          <p:val>
                                            <p:strVal val="0-#ppt_w/2"/>
                                          </p:val>
                                        </p:tav>
                                        <p:tav tm="100000">
                                          <p:val>
                                            <p:strVal val="#ppt_x"/>
                                          </p:val>
                                        </p:tav>
                                      </p:tavLst>
                                    </p:anim>
                                    <p:anim calcmode="lin" valueType="num">
                                      <p:cBhvr additive="base">
                                        <p:cTn id="26" dur="500" fill="hold"/>
                                        <p:tgtEl>
                                          <p:spTgt spid="18126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1261"/>
                                        </p:tgtEl>
                                        <p:attrNameLst>
                                          <p:attrName>style.visibility</p:attrName>
                                        </p:attrNameLst>
                                      </p:cBhvr>
                                      <p:to>
                                        <p:strVal val="visible"/>
                                      </p:to>
                                    </p:set>
                                    <p:anim calcmode="lin" valueType="num">
                                      <p:cBhvr additive="base">
                                        <p:cTn id="31" dur="500" fill="hold"/>
                                        <p:tgtEl>
                                          <p:spTgt spid="181261"/>
                                        </p:tgtEl>
                                        <p:attrNameLst>
                                          <p:attrName>ppt_x</p:attrName>
                                        </p:attrNameLst>
                                      </p:cBhvr>
                                      <p:tavLst>
                                        <p:tav tm="0">
                                          <p:val>
                                            <p:strVal val="0-#ppt_w/2"/>
                                          </p:val>
                                        </p:tav>
                                        <p:tav tm="100000">
                                          <p:val>
                                            <p:strVal val="#ppt_x"/>
                                          </p:val>
                                        </p:tav>
                                      </p:tavLst>
                                    </p:anim>
                                    <p:anim calcmode="lin" valueType="num">
                                      <p:cBhvr additive="base">
                                        <p:cTn id="32" dur="500" fill="hold"/>
                                        <p:tgtEl>
                                          <p:spTgt spid="1812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7" grpId="0" animBg="1" autoUpdateAnimBg="0"/>
      <p:bldP spid="181258" grpId="0" animBg="1" autoUpdateAnimBg="0"/>
      <p:bldP spid="181259" grpId="0" animBg="1" autoUpdateAnimBg="0"/>
      <p:bldP spid="181260" grpId="0" animBg="1" autoUpdateAnimBg="0"/>
      <p:bldP spid="181261"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692150"/>
          </a:xfrm>
        </p:spPr>
        <p:txBody>
          <a:bodyPr>
            <a:normAutofit fontScale="90000"/>
          </a:bodyPr>
          <a:lstStyle/>
          <a:p>
            <a:pPr eaLnBrk="1" hangingPunct="1"/>
            <a:r>
              <a:rPr lang="el-GR" altLang="el-GR" sz="4000" b="1" u="sng" dirty="0" smtClean="0"/>
              <a:t>Άσκηση</a:t>
            </a:r>
            <a:endParaRPr lang="en-GB" altLang="el-GR" sz="4000" b="1" u="sng" dirty="0" smtClean="0"/>
          </a:p>
        </p:txBody>
      </p:sp>
      <p:sp>
        <p:nvSpPr>
          <p:cNvPr id="72707" name="Rectangle 3"/>
          <p:cNvSpPr>
            <a:spLocks noGrp="1" noChangeArrowheads="1"/>
          </p:cNvSpPr>
          <p:nvPr>
            <p:ph type="body" idx="1"/>
          </p:nvPr>
        </p:nvSpPr>
        <p:spPr>
          <a:xfrm>
            <a:off x="0" y="836613"/>
            <a:ext cx="9144000" cy="6021387"/>
          </a:xfrm>
        </p:spPr>
        <p:txBody>
          <a:bodyPr/>
          <a:lstStyle/>
          <a:p>
            <a:pPr algn="just" eaLnBrk="1" hangingPunct="1"/>
            <a:r>
              <a:rPr lang="el-GR" altLang="el-GR" sz="2900" b="1" i="1" dirty="0" smtClean="0">
                <a:solidFill>
                  <a:srgbClr val="0000CC"/>
                </a:solidFill>
              </a:rPr>
              <a:t>Το σταθερό λειτουργικό κόστος μιας εταιρείας είναι €5.000. Η τιμή πώλησης ανά μονάδα προϊόντος είναι €20 το δε μεταβλητό κόστος ανά μονάδα είναι €10. Πόσες μονάδες προϊόντος πρέπει να πωλήσει η εταιρεία έτσι ώστε τα κέρδη της να είναι μηδενικά;</a:t>
            </a:r>
          </a:p>
          <a:p>
            <a:pPr algn="just" eaLnBrk="1" hangingPunct="1"/>
            <a:r>
              <a:rPr lang="el-GR" altLang="el-GR" sz="2900" b="1" dirty="0" smtClean="0"/>
              <a:t>Γνωρίζουμε ότι ο τύπος του νεκρού σημείου είναι:</a:t>
            </a:r>
          </a:p>
          <a:p>
            <a:pPr eaLnBrk="1" hangingPunct="1"/>
            <a:endParaRPr lang="el-GR" altLang="el-GR" sz="2900" b="1" dirty="0" smtClean="0"/>
          </a:p>
          <a:p>
            <a:pPr eaLnBrk="1" hangingPunct="1"/>
            <a:r>
              <a:rPr lang="el-GR" altLang="el-GR" sz="2900" dirty="0" smtClean="0"/>
              <a:t>Όπου </a:t>
            </a:r>
            <a:r>
              <a:rPr lang="el-GR" altLang="el-GR" sz="2900" b="1" dirty="0" smtClean="0"/>
              <a:t>Χ </a:t>
            </a:r>
            <a:r>
              <a:rPr lang="el-GR" altLang="el-GR" sz="2900" dirty="0" smtClean="0"/>
              <a:t>είναι οι μονάδες πώλησης αποθέματος</a:t>
            </a:r>
          </a:p>
          <a:p>
            <a:pPr eaLnBrk="1" hangingPunct="1">
              <a:buFontTx/>
              <a:buNone/>
            </a:pPr>
            <a:r>
              <a:rPr lang="el-GR" altLang="el-GR" sz="2900" b="1" i="1" dirty="0" smtClean="0">
                <a:solidFill>
                  <a:srgbClr val="CC3300"/>
                </a:solidFill>
              </a:rPr>
              <a:t>	</a:t>
            </a:r>
            <a:r>
              <a:rPr lang="el-GR" altLang="el-GR" sz="2900" b="1" dirty="0" smtClean="0"/>
              <a:t>Άρα:</a:t>
            </a:r>
          </a:p>
          <a:p>
            <a:pPr eaLnBrk="1" hangingPunct="1">
              <a:buFontTx/>
              <a:buNone/>
            </a:pPr>
            <a:r>
              <a:rPr lang="el-GR" altLang="el-GR" sz="2000" b="1" dirty="0" smtClean="0"/>
              <a:t>ΝΣ: Σε αξία πωλήσεων</a:t>
            </a:r>
          </a:p>
          <a:p>
            <a:pPr eaLnBrk="1" hangingPunct="1">
              <a:buFontTx/>
              <a:buNone/>
            </a:pPr>
            <a:r>
              <a:rPr lang="el-GR" altLang="el-GR" sz="2000" b="1" dirty="0" smtClean="0"/>
              <a:t>500*20 =10.000€</a:t>
            </a:r>
          </a:p>
          <a:p>
            <a:pPr eaLnBrk="1" hangingPunct="1">
              <a:buFontTx/>
              <a:buNone/>
            </a:pPr>
            <a:endParaRPr lang="el-GR" altLang="el-GR" sz="2400" dirty="0" smtClean="0"/>
          </a:p>
        </p:txBody>
      </p:sp>
      <p:graphicFrame>
        <p:nvGraphicFramePr>
          <p:cNvPr id="72708" name="Object 5"/>
          <p:cNvGraphicFramePr>
            <a:graphicFrameLocks noChangeAspect="1"/>
          </p:cNvGraphicFramePr>
          <p:nvPr/>
        </p:nvGraphicFramePr>
        <p:xfrm>
          <a:off x="1691680" y="4149080"/>
          <a:ext cx="7096125" cy="771525"/>
        </p:xfrm>
        <a:graphic>
          <a:graphicData uri="http://schemas.openxmlformats.org/presentationml/2006/ole">
            <p:oleObj spid="_x0000_s3074" name="Equation" r:id="rId4" imgW="5321300" imgH="723900" progId="Equation.3">
              <p:embed/>
            </p:oleObj>
          </a:graphicData>
        </a:graphic>
      </p:graphicFrame>
      <p:graphicFrame>
        <p:nvGraphicFramePr>
          <p:cNvPr id="72709" name="Object 6"/>
          <p:cNvGraphicFramePr>
            <a:graphicFrameLocks noChangeAspect="1"/>
          </p:cNvGraphicFramePr>
          <p:nvPr/>
        </p:nvGraphicFramePr>
        <p:xfrm>
          <a:off x="3419872" y="5733256"/>
          <a:ext cx="4048125" cy="771525"/>
        </p:xfrm>
        <a:graphic>
          <a:graphicData uri="http://schemas.openxmlformats.org/presentationml/2006/ole">
            <p:oleObj spid="_x0000_s3075" name="Equation" r:id="rId5" imgW="3035300" imgH="72390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609600"/>
            <a:ext cx="9220200" cy="838200"/>
          </a:xfrm>
          <a:prstGeom prst="rect">
            <a:avLst/>
          </a:prstGeom>
          <a:solidFill>
            <a:srgbClr val="F47B6E"/>
          </a:solidFill>
          <a:ln w="9525">
            <a:solidFill>
              <a:srgbClr val="009900"/>
            </a:solidFill>
            <a:miter lim="800000"/>
            <a:headEnd/>
            <a:tailEnd/>
          </a:ln>
          <a:effectLst/>
          <a:extLst/>
        </p:spPr>
        <p:txBody>
          <a:bodyPr lIns="92075" tIns="46038" rIns="92075" bIns="46038" anchor="ctr"/>
          <a:lstStyle/>
          <a:p>
            <a:pPr algn="ctr" eaLnBrk="0" hangingPunct="0">
              <a:defRPr/>
            </a:pPr>
            <a:r>
              <a:rPr lang="el-GR" sz="4000" b="1" u="sng" dirty="0">
                <a:effectLst>
                  <a:outerShdw blurRad="38100" dist="38100" dir="2700000" algn="tl">
                    <a:srgbClr val="FFFFFF"/>
                  </a:outerShdw>
                </a:effectLst>
                <a:latin typeface="Arial" charset="0"/>
              </a:rPr>
              <a:t>Σ</a:t>
            </a:r>
            <a:r>
              <a:rPr lang="el-GR" sz="4000" b="1" u="sng" dirty="0">
                <a:latin typeface="Arial" charset="0"/>
              </a:rPr>
              <a:t>χέση Κόστους - Όγκου - Κέρδους</a:t>
            </a:r>
            <a:endParaRPr lang="en-US" sz="4000" b="1" u="sng" dirty="0">
              <a:latin typeface="Arial" charset="0"/>
            </a:endParaRPr>
          </a:p>
        </p:txBody>
      </p:sp>
      <p:sp>
        <p:nvSpPr>
          <p:cNvPr id="73731" name="Rectangle 3"/>
          <p:cNvSpPr>
            <a:spLocks noChangeArrowheads="1"/>
          </p:cNvSpPr>
          <p:nvPr/>
        </p:nvSpPr>
        <p:spPr bwMode="auto">
          <a:xfrm>
            <a:off x="395536" y="1905000"/>
            <a:ext cx="8519864" cy="41148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tx2"/>
              </a:buClr>
              <a:buSzPct val="75000"/>
              <a:buFont typeface="Arial" pitchFamily="34" charset="0"/>
              <a:buChar char="•"/>
            </a:pPr>
            <a:r>
              <a:rPr lang="el-GR" altLang="el-GR" sz="3000" dirty="0">
                <a:solidFill>
                  <a:schemeClr val="accent2"/>
                </a:solidFill>
              </a:rPr>
              <a:t>Απαιτούμενος όγκος πωλήσεων (μονάδες) = </a:t>
            </a:r>
          </a:p>
          <a:p>
            <a:pPr marL="342900" indent="-342900" eaLnBrk="0" hangingPunct="0">
              <a:spcBef>
                <a:spcPct val="20000"/>
              </a:spcBef>
            </a:pPr>
            <a:r>
              <a:rPr lang="el-GR" altLang="el-GR" sz="3000" dirty="0"/>
              <a:t>		Σταθερό κόστος + </a:t>
            </a:r>
            <a:r>
              <a:rPr lang="el-GR" altLang="el-GR" sz="3000" dirty="0" smtClean="0"/>
              <a:t>Απαιτούμενα </a:t>
            </a:r>
            <a:r>
              <a:rPr lang="el-GR" altLang="el-GR" sz="3000" dirty="0"/>
              <a:t>κέρδη </a:t>
            </a:r>
          </a:p>
          <a:p>
            <a:pPr marL="342900" indent="-342900" eaLnBrk="0" hangingPunct="0">
              <a:spcBef>
                <a:spcPct val="20000"/>
              </a:spcBef>
            </a:pPr>
            <a:r>
              <a:rPr lang="el-GR" altLang="el-GR" sz="3000" dirty="0"/>
              <a:t>          </a:t>
            </a:r>
            <a:r>
              <a:rPr lang="el-GR" altLang="el-GR" sz="3000" dirty="0" smtClean="0"/>
              <a:t>Περιθωρίου </a:t>
            </a:r>
            <a:r>
              <a:rPr lang="el-GR" altLang="el-GR" sz="3000" dirty="0"/>
              <a:t>συμμετοχής ανά μονάδα </a:t>
            </a:r>
          </a:p>
          <a:p>
            <a:pPr marL="342900" indent="-342900" eaLnBrk="0" hangingPunct="0">
              <a:spcBef>
                <a:spcPct val="20000"/>
              </a:spcBef>
            </a:pPr>
            <a:endParaRPr lang="el-GR" altLang="el-GR" sz="3000" dirty="0"/>
          </a:p>
          <a:p>
            <a:pPr marL="342900" indent="-342900" eaLnBrk="0" hangingPunct="0">
              <a:spcBef>
                <a:spcPct val="20000"/>
              </a:spcBef>
              <a:buClr>
                <a:schemeClr val="tx2"/>
              </a:buClr>
              <a:buSzPct val="75000"/>
              <a:buFont typeface="Arial" pitchFamily="34" charset="0"/>
              <a:buChar char="•"/>
            </a:pPr>
            <a:r>
              <a:rPr lang="el-GR" altLang="el-GR" sz="3000" dirty="0">
                <a:solidFill>
                  <a:srgbClr val="3B49CB"/>
                </a:solidFill>
              </a:rPr>
              <a:t>Απαιτούμενος όγκος πωλήσεων (σε αξία) = </a:t>
            </a:r>
          </a:p>
          <a:p>
            <a:pPr marL="342900" indent="-342900" eaLnBrk="0" hangingPunct="0">
              <a:spcBef>
                <a:spcPct val="20000"/>
              </a:spcBef>
            </a:pPr>
            <a:r>
              <a:rPr lang="el-GR" altLang="el-GR" sz="3000" dirty="0"/>
              <a:t>		Σταθερό κόστος + </a:t>
            </a:r>
            <a:r>
              <a:rPr lang="el-GR" altLang="el-GR" sz="3000" dirty="0" smtClean="0"/>
              <a:t>Απαιτούμενα </a:t>
            </a:r>
            <a:r>
              <a:rPr lang="el-GR" altLang="el-GR" sz="3000" dirty="0"/>
              <a:t>κέρδη </a:t>
            </a:r>
          </a:p>
          <a:p>
            <a:pPr marL="342900" indent="-342900" eaLnBrk="0" hangingPunct="0">
              <a:spcBef>
                <a:spcPct val="20000"/>
              </a:spcBef>
            </a:pPr>
            <a:r>
              <a:rPr lang="el-GR" altLang="el-GR" sz="3000" dirty="0"/>
              <a:t>        % </a:t>
            </a:r>
            <a:r>
              <a:rPr lang="el-GR" altLang="el-GR" sz="3000" dirty="0" smtClean="0"/>
              <a:t>Περιθωρίου </a:t>
            </a:r>
            <a:r>
              <a:rPr lang="el-GR" altLang="el-GR" sz="3000" dirty="0"/>
              <a:t>συμμετοχής ανά μονάδα </a:t>
            </a:r>
          </a:p>
          <a:p>
            <a:pPr marL="342900" indent="-342900" eaLnBrk="0" hangingPunct="0">
              <a:spcBef>
                <a:spcPct val="20000"/>
              </a:spcBef>
            </a:pPr>
            <a:endParaRPr lang="el-GR" altLang="el-GR" sz="3000" dirty="0"/>
          </a:p>
        </p:txBody>
      </p:sp>
      <p:sp>
        <p:nvSpPr>
          <p:cNvPr id="73732" name="Line 4"/>
          <p:cNvSpPr>
            <a:spLocks noChangeShapeType="1"/>
          </p:cNvSpPr>
          <p:nvPr/>
        </p:nvSpPr>
        <p:spPr bwMode="auto">
          <a:xfrm>
            <a:off x="1296988" y="3048000"/>
            <a:ext cx="6913562"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3733" name="Line 5"/>
          <p:cNvSpPr>
            <a:spLocks noChangeShapeType="1"/>
          </p:cNvSpPr>
          <p:nvPr/>
        </p:nvSpPr>
        <p:spPr bwMode="auto">
          <a:xfrm>
            <a:off x="1295400" y="5257800"/>
            <a:ext cx="6837363" cy="0"/>
          </a:xfrm>
          <a:prstGeom prst="line">
            <a:avLst/>
          </a:prstGeom>
          <a:noFill/>
          <a:ln w="12700">
            <a:solidFill>
              <a:schemeClr val="tx1"/>
            </a:solidFill>
            <a:round/>
            <a:headEnd type="none" w="sm" len="sm"/>
            <a:tailEnd type="none" w="sm" len="sm"/>
          </a:ln>
        </p:spPr>
        <p:txBody>
          <a:bodyPr wrap="none" anchor="ctr"/>
          <a:lstStyle/>
          <a:p>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762000" y="609600"/>
            <a:ext cx="8458200" cy="838200"/>
          </a:xfrm>
          <a:prstGeom prst="rect">
            <a:avLst/>
          </a:prstGeom>
          <a:noFill/>
          <a:ln>
            <a:noFill/>
          </a:ln>
          <a:effectLst/>
          <a:extLst/>
        </p:spPr>
        <p:txBody>
          <a:bodyPr lIns="92075" tIns="46038" rIns="92075" bIns="46038" anchor="ctr"/>
          <a:lstStyle/>
          <a:p>
            <a:pPr algn="ctr" eaLnBrk="0" hangingPunct="0">
              <a:defRPr/>
            </a:pPr>
            <a:r>
              <a:rPr lang="el-GR" sz="4000" dirty="0">
                <a:solidFill>
                  <a:schemeClr val="tx2"/>
                </a:solidFill>
                <a:effectLst>
                  <a:outerShdw blurRad="38100" dist="38100" dir="2700000" algn="tl">
                    <a:srgbClr val="C0C0C0"/>
                  </a:outerShdw>
                </a:effectLst>
                <a:latin typeface="Arial" charset="0"/>
              </a:rPr>
              <a:t>Σ</a:t>
            </a:r>
            <a:r>
              <a:rPr lang="el-GR" sz="4000" dirty="0">
                <a:solidFill>
                  <a:schemeClr val="tx2"/>
                </a:solidFill>
                <a:latin typeface="Arial" charset="0"/>
              </a:rPr>
              <a:t>χέση Κόστους - Όγκου - Κέρδους</a:t>
            </a:r>
            <a:endParaRPr lang="en-US" sz="4000" dirty="0">
              <a:solidFill>
                <a:schemeClr val="tx2"/>
              </a:solidFill>
              <a:latin typeface="Arial" charset="0"/>
            </a:endParaRPr>
          </a:p>
        </p:txBody>
      </p:sp>
      <p:sp>
        <p:nvSpPr>
          <p:cNvPr id="74755" name="Rectangle 3"/>
          <p:cNvSpPr>
            <a:spLocks noChangeArrowheads="1"/>
          </p:cNvSpPr>
          <p:nvPr/>
        </p:nvSpPr>
        <p:spPr bwMode="auto">
          <a:xfrm>
            <a:off x="0" y="1905000"/>
            <a:ext cx="9144000" cy="49530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tx2"/>
              </a:buClr>
              <a:buSzPct val="75000"/>
              <a:buFont typeface="Arial" pitchFamily="34" charset="0"/>
              <a:buChar char="•"/>
            </a:pPr>
            <a:r>
              <a:rPr lang="el-GR" altLang="el-GR" sz="3000" dirty="0">
                <a:solidFill>
                  <a:schemeClr val="accent2"/>
                </a:solidFill>
              </a:rPr>
              <a:t>Απαιτούμενος όγκος πωλήσεων (μονάδες) = </a:t>
            </a:r>
          </a:p>
          <a:p>
            <a:pPr marL="342900" indent="-342900" eaLnBrk="0" hangingPunct="0">
              <a:spcBef>
                <a:spcPct val="20000"/>
              </a:spcBef>
            </a:pPr>
            <a:r>
              <a:rPr lang="el-GR" altLang="el-GR" sz="3000" dirty="0"/>
              <a:t>		</a:t>
            </a:r>
            <a:r>
              <a:rPr lang="el-GR" altLang="el-GR" sz="2800" dirty="0"/>
              <a:t>Σταθερό κόστος + </a:t>
            </a:r>
            <a:r>
              <a:rPr lang="el-GR" altLang="el-GR" sz="2800" dirty="0" smtClean="0"/>
              <a:t>Απαιτούμενα </a:t>
            </a:r>
            <a:r>
              <a:rPr lang="el-GR" altLang="el-GR" sz="2800" dirty="0"/>
              <a:t>κέρδη </a:t>
            </a:r>
          </a:p>
          <a:p>
            <a:pPr marL="342900" indent="-342900" eaLnBrk="0" hangingPunct="0">
              <a:spcBef>
                <a:spcPct val="20000"/>
              </a:spcBef>
            </a:pPr>
            <a:r>
              <a:rPr lang="el-GR" altLang="el-GR" sz="2800" dirty="0"/>
              <a:t>          </a:t>
            </a:r>
            <a:r>
              <a:rPr lang="el-GR" altLang="el-GR" sz="2800" dirty="0" smtClean="0"/>
              <a:t>Περιθωρίου </a:t>
            </a:r>
            <a:r>
              <a:rPr lang="el-GR" altLang="el-GR" sz="2800" dirty="0"/>
              <a:t>συμμετοχής ανά μονάδα </a:t>
            </a:r>
          </a:p>
          <a:p>
            <a:pPr marL="342900" indent="-342900" eaLnBrk="0" hangingPunct="0">
              <a:spcBef>
                <a:spcPct val="20000"/>
              </a:spcBef>
            </a:pPr>
            <a:endParaRPr lang="el-GR" altLang="el-GR" sz="3000" dirty="0"/>
          </a:p>
          <a:p>
            <a:pPr marL="342900" indent="-342900" eaLnBrk="0" hangingPunct="0">
              <a:spcBef>
                <a:spcPct val="20000"/>
              </a:spcBef>
              <a:buClr>
                <a:schemeClr val="tx2"/>
              </a:buClr>
              <a:buSzPct val="75000"/>
              <a:buFont typeface="Arial" pitchFamily="34" charset="0"/>
              <a:buChar char="•"/>
            </a:pPr>
            <a:r>
              <a:rPr lang="el-GR" altLang="el-GR" sz="3000" dirty="0">
                <a:solidFill>
                  <a:srgbClr val="3B49CB"/>
                </a:solidFill>
              </a:rPr>
              <a:t>Απαιτούμενος όγκος πωλήσεων (σε αξία) = </a:t>
            </a:r>
          </a:p>
          <a:p>
            <a:pPr marL="342900" indent="-342900" eaLnBrk="0" hangingPunct="0">
              <a:spcBef>
                <a:spcPct val="20000"/>
              </a:spcBef>
            </a:pPr>
            <a:r>
              <a:rPr lang="el-GR" altLang="el-GR" sz="3000" dirty="0"/>
              <a:t>		Σταθερό κόστος + απαιτούμενα κέρδη </a:t>
            </a:r>
          </a:p>
          <a:p>
            <a:pPr marL="342900" indent="-342900" eaLnBrk="0" hangingPunct="0">
              <a:spcBef>
                <a:spcPct val="20000"/>
              </a:spcBef>
            </a:pPr>
            <a:r>
              <a:rPr lang="el-GR" altLang="el-GR" sz="3000" dirty="0"/>
              <a:t>        % </a:t>
            </a:r>
            <a:r>
              <a:rPr lang="el-GR" altLang="el-GR" sz="3000" dirty="0" smtClean="0"/>
              <a:t>Περιθωρίου </a:t>
            </a:r>
            <a:r>
              <a:rPr lang="el-GR" altLang="el-GR" sz="3000" dirty="0"/>
              <a:t>συμμετοχής ανά μονάδα </a:t>
            </a:r>
          </a:p>
          <a:p>
            <a:pPr marL="342900" indent="-342900" eaLnBrk="0" hangingPunct="0">
              <a:spcBef>
                <a:spcPct val="20000"/>
              </a:spcBef>
            </a:pPr>
            <a:endParaRPr lang="el-GR" altLang="el-GR" sz="3000" dirty="0"/>
          </a:p>
        </p:txBody>
      </p:sp>
      <p:sp>
        <p:nvSpPr>
          <p:cNvPr id="74756" name="Line 4"/>
          <p:cNvSpPr>
            <a:spLocks noChangeShapeType="1"/>
          </p:cNvSpPr>
          <p:nvPr/>
        </p:nvSpPr>
        <p:spPr bwMode="auto">
          <a:xfrm>
            <a:off x="1296988" y="3048000"/>
            <a:ext cx="6913562"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4757" name="Line 5"/>
          <p:cNvSpPr>
            <a:spLocks noChangeShapeType="1"/>
          </p:cNvSpPr>
          <p:nvPr/>
        </p:nvSpPr>
        <p:spPr bwMode="auto">
          <a:xfrm>
            <a:off x="1295400" y="5257800"/>
            <a:ext cx="6837363"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184326" name="Rectangle 6"/>
          <p:cNvSpPr>
            <a:spLocks noChangeArrowheads="1"/>
          </p:cNvSpPr>
          <p:nvPr/>
        </p:nvSpPr>
        <p:spPr bwMode="auto">
          <a:xfrm>
            <a:off x="0" y="457200"/>
            <a:ext cx="8991600" cy="1447800"/>
          </a:xfrm>
          <a:prstGeom prst="rect">
            <a:avLst/>
          </a:prstGeom>
          <a:solidFill>
            <a:srgbClr val="F7FD15"/>
          </a:solidFill>
          <a:ln w="12700">
            <a:solidFill>
              <a:schemeClr val="tx1"/>
            </a:solidFill>
            <a:miter lim="800000"/>
            <a:headEnd type="none" w="sm" len="sm"/>
            <a:tailEnd type="none" w="sm" len="sm"/>
          </a:ln>
        </p:spPr>
        <p:txBody>
          <a:bodyPr wrap="none" anchor="ctr"/>
          <a:lstStyle/>
          <a:p>
            <a:pPr eaLnBrk="0" hangingPunct="0"/>
            <a:r>
              <a:rPr lang="el-GR" altLang="el-GR" sz="2400" i="1" dirty="0"/>
              <a:t>Τιμή = €10/μονάδα</a:t>
            </a:r>
          </a:p>
          <a:p>
            <a:pPr eaLnBrk="0" hangingPunct="0"/>
            <a:r>
              <a:rPr lang="el-GR" altLang="el-GR" sz="2400" i="1" dirty="0"/>
              <a:t>Μεταβλητό κόστος = €6/μονάδα</a:t>
            </a:r>
          </a:p>
          <a:p>
            <a:pPr eaLnBrk="0" hangingPunct="0"/>
            <a:r>
              <a:rPr lang="el-GR" altLang="el-GR" sz="2400" i="1" dirty="0"/>
              <a:t>Σταθερό κόστος = €4.000  </a:t>
            </a:r>
          </a:p>
          <a:p>
            <a:pPr eaLnBrk="0" hangingPunct="0"/>
            <a:r>
              <a:rPr lang="el-GR" altLang="el-GR" sz="2400" i="1" dirty="0"/>
              <a:t>Απαιτούμενο κέρδος = € 2.000 (αγνοούνται οι </a:t>
            </a:r>
            <a:r>
              <a:rPr lang="el-GR" altLang="el-GR" sz="2400" i="1" dirty="0" smtClean="0"/>
              <a:t>φόροι –προ φόρων)</a:t>
            </a:r>
            <a:endParaRPr lang="el-GR" altLang="el-GR" sz="2400" i="1" dirty="0"/>
          </a:p>
        </p:txBody>
      </p:sp>
      <p:sp>
        <p:nvSpPr>
          <p:cNvPr id="184327" name="Rectangle 7"/>
          <p:cNvSpPr>
            <a:spLocks noChangeArrowheads="1"/>
          </p:cNvSpPr>
          <p:nvPr/>
        </p:nvSpPr>
        <p:spPr bwMode="auto">
          <a:xfrm>
            <a:off x="395536" y="3429000"/>
            <a:ext cx="8443664" cy="685800"/>
          </a:xfrm>
          <a:prstGeom prst="rect">
            <a:avLst/>
          </a:prstGeom>
          <a:solidFill>
            <a:srgbClr val="F6F628"/>
          </a:solidFill>
          <a:ln w="12700">
            <a:solidFill>
              <a:schemeClr val="tx1"/>
            </a:solidFill>
            <a:miter lim="800000"/>
            <a:headEnd type="none" w="sm" len="sm"/>
            <a:tailEnd type="none" w="sm" len="sm"/>
          </a:ln>
        </p:spPr>
        <p:txBody>
          <a:bodyPr wrap="none" anchor="ctr"/>
          <a:lstStyle/>
          <a:p>
            <a:pPr algn="ctr" eaLnBrk="0" hangingPunct="0"/>
            <a:r>
              <a:rPr lang="el-GR" altLang="el-GR" sz="2800" dirty="0">
                <a:solidFill>
                  <a:schemeClr val="accent2"/>
                </a:solidFill>
              </a:rPr>
              <a:t>= (4.000+2.000</a:t>
            </a:r>
            <a:r>
              <a:rPr lang="el-GR" altLang="el-GR" sz="2800" dirty="0" smtClean="0">
                <a:solidFill>
                  <a:schemeClr val="accent2"/>
                </a:solidFill>
              </a:rPr>
              <a:t>)</a:t>
            </a:r>
            <a:r>
              <a:rPr lang="en-US" altLang="el-GR" sz="2800" dirty="0" smtClean="0">
                <a:solidFill>
                  <a:schemeClr val="accent2"/>
                </a:solidFill>
              </a:rPr>
              <a:t> </a:t>
            </a:r>
            <a:r>
              <a:rPr lang="el-GR" altLang="el-GR" sz="2800" b="1" dirty="0" smtClean="0">
                <a:solidFill>
                  <a:schemeClr val="accent2"/>
                </a:solidFill>
              </a:rPr>
              <a:t>/</a:t>
            </a:r>
            <a:r>
              <a:rPr lang="el-GR" altLang="el-GR" sz="2800" dirty="0" smtClean="0">
                <a:solidFill>
                  <a:schemeClr val="accent2"/>
                </a:solidFill>
              </a:rPr>
              <a:t> </a:t>
            </a:r>
            <a:r>
              <a:rPr lang="el-GR" altLang="el-GR" sz="2800" dirty="0">
                <a:solidFill>
                  <a:schemeClr val="accent2"/>
                </a:solidFill>
              </a:rPr>
              <a:t>(10-6</a:t>
            </a:r>
            <a:r>
              <a:rPr lang="el-GR" altLang="el-GR" sz="2800" dirty="0" smtClean="0">
                <a:solidFill>
                  <a:schemeClr val="accent2"/>
                </a:solidFill>
              </a:rPr>
              <a:t>)</a:t>
            </a:r>
            <a:r>
              <a:rPr lang="en-US" altLang="el-GR" sz="2800" dirty="0" smtClean="0">
                <a:solidFill>
                  <a:schemeClr val="accent2"/>
                </a:solidFill>
              </a:rPr>
              <a:t> </a:t>
            </a:r>
            <a:r>
              <a:rPr lang="el-GR" altLang="el-GR" sz="2800" dirty="0" smtClean="0">
                <a:solidFill>
                  <a:schemeClr val="accent2"/>
                </a:solidFill>
              </a:rPr>
              <a:t>= 6.000</a:t>
            </a:r>
            <a:r>
              <a:rPr lang="en-US" altLang="el-GR" sz="2800" dirty="0" smtClean="0">
                <a:solidFill>
                  <a:schemeClr val="accent2"/>
                </a:solidFill>
              </a:rPr>
              <a:t> </a:t>
            </a:r>
            <a:r>
              <a:rPr lang="el-GR" altLang="el-GR" sz="2800" b="1" dirty="0" smtClean="0">
                <a:solidFill>
                  <a:schemeClr val="accent2"/>
                </a:solidFill>
              </a:rPr>
              <a:t>/</a:t>
            </a:r>
            <a:r>
              <a:rPr lang="en-US" altLang="el-GR" sz="2800" dirty="0" smtClean="0">
                <a:solidFill>
                  <a:schemeClr val="accent2"/>
                </a:solidFill>
              </a:rPr>
              <a:t> </a:t>
            </a:r>
            <a:r>
              <a:rPr lang="el-GR" altLang="el-GR" sz="2800" dirty="0" smtClean="0">
                <a:solidFill>
                  <a:schemeClr val="accent2"/>
                </a:solidFill>
              </a:rPr>
              <a:t>4</a:t>
            </a:r>
            <a:r>
              <a:rPr lang="en-US" altLang="el-GR" sz="2800" dirty="0" smtClean="0">
                <a:solidFill>
                  <a:schemeClr val="accent2"/>
                </a:solidFill>
              </a:rPr>
              <a:t> </a:t>
            </a:r>
            <a:r>
              <a:rPr lang="el-GR" altLang="el-GR" sz="2800" dirty="0" smtClean="0">
                <a:solidFill>
                  <a:schemeClr val="accent2"/>
                </a:solidFill>
              </a:rPr>
              <a:t>= </a:t>
            </a:r>
            <a:r>
              <a:rPr lang="el-GR" altLang="el-GR" sz="2800" dirty="0">
                <a:solidFill>
                  <a:schemeClr val="accent2"/>
                </a:solidFill>
              </a:rPr>
              <a:t>1.500 μονάδες</a:t>
            </a:r>
          </a:p>
        </p:txBody>
      </p:sp>
      <p:sp>
        <p:nvSpPr>
          <p:cNvPr id="184328" name="Rectangle 8"/>
          <p:cNvSpPr>
            <a:spLocks noChangeArrowheads="1"/>
          </p:cNvSpPr>
          <p:nvPr/>
        </p:nvSpPr>
        <p:spPr bwMode="auto">
          <a:xfrm>
            <a:off x="107504" y="5733256"/>
            <a:ext cx="8856984" cy="457200"/>
          </a:xfrm>
          <a:prstGeom prst="rect">
            <a:avLst/>
          </a:prstGeom>
          <a:solidFill>
            <a:srgbClr val="F6F628"/>
          </a:solidFill>
          <a:ln w="12700">
            <a:solidFill>
              <a:schemeClr val="tx1"/>
            </a:solidFill>
            <a:miter lim="800000"/>
            <a:headEnd type="none" w="sm" len="sm"/>
            <a:tailEnd type="none" w="sm" len="sm"/>
          </a:ln>
        </p:spPr>
        <p:txBody>
          <a:bodyPr wrap="none" anchor="ctr"/>
          <a:lstStyle/>
          <a:p>
            <a:pPr algn="ctr" eaLnBrk="0" hangingPunct="0"/>
            <a:r>
              <a:rPr lang="el-GR" altLang="el-GR" sz="2800" dirty="0">
                <a:solidFill>
                  <a:srgbClr val="3B49CB"/>
                </a:solidFill>
              </a:rPr>
              <a:t>= (4.000+2.000</a:t>
            </a:r>
            <a:r>
              <a:rPr lang="el-GR" altLang="el-GR" sz="2800" dirty="0" smtClean="0">
                <a:solidFill>
                  <a:srgbClr val="3B49CB"/>
                </a:solidFill>
              </a:rPr>
              <a:t>)</a:t>
            </a:r>
            <a:r>
              <a:rPr lang="en-US" altLang="el-GR" sz="2800" dirty="0" smtClean="0">
                <a:solidFill>
                  <a:srgbClr val="3B49CB"/>
                </a:solidFill>
              </a:rPr>
              <a:t> </a:t>
            </a:r>
            <a:r>
              <a:rPr lang="el-GR" altLang="el-GR" sz="2800" b="1" dirty="0" smtClean="0">
                <a:solidFill>
                  <a:srgbClr val="3B49CB"/>
                </a:solidFill>
              </a:rPr>
              <a:t>/</a:t>
            </a:r>
            <a:r>
              <a:rPr lang="el-GR" altLang="el-GR" sz="2800" dirty="0" smtClean="0">
                <a:solidFill>
                  <a:srgbClr val="3B49CB"/>
                </a:solidFill>
              </a:rPr>
              <a:t> </a:t>
            </a:r>
            <a:r>
              <a:rPr lang="el-GR" altLang="el-GR" sz="2800" dirty="0">
                <a:solidFill>
                  <a:srgbClr val="3B49CB"/>
                </a:solidFill>
              </a:rPr>
              <a:t>[(10-6</a:t>
            </a:r>
            <a:r>
              <a:rPr lang="el-GR" altLang="el-GR" sz="2800" dirty="0" smtClean="0">
                <a:solidFill>
                  <a:srgbClr val="3B49CB"/>
                </a:solidFill>
              </a:rPr>
              <a:t>) </a:t>
            </a:r>
            <a:r>
              <a:rPr lang="el-GR" altLang="el-GR" sz="2800" b="1" dirty="0" smtClean="0">
                <a:solidFill>
                  <a:srgbClr val="3B49CB"/>
                </a:solidFill>
              </a:rPr>
              <a:t>/ </a:t>
            </a:r>
            <a:r>
              <a:rPr lang="el-GR" altLang="el-GR" sz="2800" dirty="0" smtClean="0">
                <a:solidFill>
                  <a:srgbClr val="3B49CB"/>
                </a:solidFill>
              </a:rPr>
              <a:t>10</a:t>
            </a:r>
            <a:r>
              <a:rPr lang="el-GR" altLang="el-GR" sz="2800" dirty="0">
                <a:solidFill>
                  <a:srgbClr val="3B49CB"/>
                </a:solidFill>
              </a:rPr>
              <a:t>] = </a:t>
            </a:r>
            <a:r>
              <a:rPr lang="el-GR" altLang="el-GR" sz="2800" dirty="0" smtClean="0">
                <a:solidFill>
                  <a:srgbClr val="3B49CB"/>
                </a:solidFill>
              </a:rPr>
              <a:t>6.000</a:t>
            </a:r>
            <a:r>
              <a:rPr lang="en-US" altLang="el-GR" sz="2800" dirty="0" smtClean="0">
                <a:solidFill>
                  <a:srgbClr val="3B49CB"/>
                </a:solidFill>
              </a:rPr>
              <a:t> </a:t>
            </a:r>
            <a:r>
              <a:rPr lang="el-GR" altLang="el-GR" sz="2800" b="1" dirty="0" smtClean="0">
                <a:solidFill>
                  <a:srgbClr val="3B49CB"/>
                </a:solidFill>
              </a:rPr>
              <a:t>/</a:t>
            </a:r>
            <a:r>
              <a:rPr lang="en-US" altLang="el-GR" sz="2800" b="1" dirty="0" smtClean="0">
                <a:solidFill>
                  <a:srgbClr val="3B49CB"/>
                </a:solidFill>
              </a:rPr>
              <a:t> </a:t>
            </a:r>
            <a:r>
              <a:rPr lang="el-GR" altLang="el-GR" sz="2800" dirty="0" smtClean="0">
                <a:solidFill>
                  <a:srgbClr val="3B49CB"/>
                </a:solidFill>
              </a:rPr>
              <a:t>40%</a:t>
            </a:r>
            <a:r>
              <a:rPr lang="en-US" altLang="el-GR" sz="2800" dirty="0" smtClean="0">
                <a:solidFill>
                  <a:srgbClr val="3B49CB"/>
                </a:solidFill>
              </a:rPr>
              <a:t> </a:t>
            </a:r>
            <a:r>
              <a:rPr lang="el-GR" altLang="el-GR" sz="2800" dirty="0" smtClean="0">
                <a:solidFill>
                  <a:srgbClr val="3B49CB"/>
                </a:solidFill>
              </a:rPr>
              <a:t>= </a:t>
            </a:r>
            <a:r>
              <a:rPr lang="el-GR" altLang="el-GR" sz="2800" dirty="0">
                <a:solidFill>
                  <a:srgbClr val="3B49CB"/>
                </a:solidFill>
              </a:rPr>
              <a:t>€15.000</a:t>
            </a:r>
            <a:endParaRPr lang="el-GR" altLang="el-GR" sz="2800" dirty="0">
              <a:solidFill>
                <a:schemeClr val="accent2"/>
              </a:solidFill>
            </a:endParaRPr>
          </a:p>
        </p:txBody>
      </p:sp>
      <p:sp>
        <p:nvSpPr>
          <p:cNvPr id="184329" name="Rectangle 9"/>
          <p:cNvSpPr>
            <a:spLocks noChangeArrowheads="1"/>
          </p:cNvSpPr>
          <p:nvPr/>
        </p:nvSpPr>
        <p:spPr bwMode="auto">
          <a:xfrm>
            <a:off x="1115616" y="6248400"/>
            <a:ext cx="7272808" cy="519113"/>
          </a:xfrm>
          <a:prstGeom prst="rect">
            <a:avLst/>
          </a:prstGeom>
          <a:solidFill>
            <a:srgbClr val="F6F628"/>
          </a:solidFill>
          <a:ln w="12700">
            <a:solidFill>
              <a:schemeClr val="tx1"/>
            </a:solidFill>
            <a:miter lim="800000"/>
            <a:headEnd type="none" w="sm" len="sm"/>
            <a:tailEnd type="none" w="sm" len="sm"/>
          </a:ln>
        </p:spPr>
        <p:txBody>
          <a:bodyPr wrap="none" anchor="ctr"/>
          <a:lstStyle/>
          <a:p>
            <a:pPr algn="ctr" eaLnBrk="0" hangingPunct="0"/>
            <a:r>
              <a:rPr lang="el-GR" altLang="el-GR" sz="2800" b="1" dirty="0">
                <a:solidFill>
                  <a:schemeClr val="accent2"/>
                </a:solidFill>
              </a:rPr>
              <a:t>ή</a:t>
            </a:r>
            <a:r>
              <a:rPr lang="el-GR" altLang="el-GR" sz="2800" dirty="0">
                <a:solidFill>
                  <a:srgbClr val="3B49CB"/>
                </a:solidFill>
              </a:rPr>
              <a:t> 1.500 μονάδες Χ €</a:t>
            </a:r>
            <a:r>
              <a:rPr lang="el-GR" altLang="el-GR" sz="2800" dirty="0" smtClean="0">
                <a:solidFill>
                  <a:srgbClr val="3B49CB"/>
                </a:solidFill>
              </a:rPr>
              <a:t>10</a:t>
            </a:r>
            <a:r>
              <a:rPr lang="en-US" altLang="el-GR" sz="2800" dirty="0" smtClean="0">
                <a:solidFill>
                  <a:srgbClr val="3B49CB"/>
                </a:solidFill>
              </a:rPr>
              <a:t> </a:t>
            </a:r>
            <a:r>
              <a:rPr lang="el-GR" altLang="el-GR" sz="2800" dirty="0" smtClean="0">
                <a:solidFill>
                  <a:srgbClr val="3B49CB"/>
                </a:solidFill>
              </a:rPr>
              <a:t>ανά</a:t>
            </a:r>
            <a:r>
              <a:rPr lang="en-US" altLang="el-GR" sz="2800" b="1" dirty="0" smtClean="0">
                <a:solidFill>
                  <a:srgbClr val="3B49CB"/>
                </a:solidFill>
              </a:rPr>
              <a:t> </a:t>
            </a:r>
            <a:r>
              <a:rPr lang="el-GR" altLang="el-GR" sz="2800" dirty="0" smtClean="0">
                <a:solidFill>
                  <a:srgbClr val="3B49CB"/>
                </a:solidFill>
              </a:rPr>
              <a:t>μονάδα </a:t>
            </a:r>
            <a:r>
              <a:rPr lang="el-GR" altLang="el-GR" sz="2800" dirty="0">
                <a:solidFill>
                  <a:srgbClr val="3B49CB"/>
                </a:solidFill>
              </a:rPr>
              <a:t>= </a:t>
            </a:r>
            <a:r>
              <a:rPr lang="el-GR" altLang="el-GR" sz="2800" dirty="0" smtClean="0">
                <a:solidFill>
                  <a:srgbClr val="3B49CB"/>
                </a:solidFill>
              </a:rPr>
              <a:t>€15.000</a:t>
            </a:r>
            <a:endParaRPr lang="el-GR" altLang="el-GR" sz="2800" dirty="0">
              <a:solidFill>
                <a:srgbClr val="3B49CB"/>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anim calcmode="lin" valueType="num">
                                      <p:cBhvr additive="base">
                                        <p:cTn id="7" dur="500" fill="hold"/>
                                        <p:tgtEl>
                                          <p:spTgt spid="184326"/>
                                        </p:tgtEl>
                                        <p:attrNameLst>
                                          <p:attrName>ppt_x</p:attrName>
                                        </p:attrNameLst>
                                      </p:cBhvr>
                                      <p:tavLst>
                                        <p:tav tm="0">
                                          <p:val>
                                            <p:strVal val="0-#ppt_w/2"/>
                                          </p:val>
                                        </p:tav>
                                        <p:tav tm="100000">
                                          <p:val>
                                            <p:strVal val="#ppt_x"/>
                                          </p:val>
                                        </p:tav>
                                      </p:tavLst>
                                    </p:anim>
                                    <p:anim calcmode="lin" valueType="num">
                                      <p:cBhvr additive="base">
                                        <p:cTn id="8" dur="500" fill="hold"/>
                                        <p:tgtEl>
                                          <p:spTgt spid="1843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27"/>
                                        </p:tgtEl>
                                        <p:attrNameLst>
                                          <p:attrName>style.visibility</p:attrName>
                                        </p:attrNameLst>
                                      </p:cBhvr>
                                      <p:to>
                                        <p:strVal val="visible"/>
                                      </p:to>
                                    </p:set>
                                    <p:anim calcmode="lin" valueType="num">
                                      <p:cBhvr additive="base">
                                        <p:cTn id="13" dur="500" fill="hold"/>
                                        <p:tgtEl>
                                          <p:spTgt spid="184327"/>
                                        </p:tgtEl>
                                        <p:attrNameLst>
                                          <p:attrName>ppt_x</p:attrName>
                                        </p:attrNameLst>
                                      </p:cBhvr>
                                      <p:tavLst>
                                        <p:tav tm="0">
                                          <p:val>
                                            <p:strVal val="0-#ppt_w/2"/>
                                          </p:val>
                                        </p:tav>
                                        <p:tav tm="100000">
                                          <p:val>
                                            <p:strVal val="#ppt_x"/>
                                          </p:val>
                                        </p:tav>
                                      </p:tavLst>
                                    </p:anim>
                                    <p:anim calcmode="lin" valueType="num">
                                      <p:cBhvr additive="base">
                                        <p:cTn id="14" dur="500" fill="hold"/>
                                        <p:tgtEl>
                                          <p:spTgt spid="1843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28"/>
                                        </p:tgtEl>
                                        <p:attrNameLst>
                                          <p:attrName>style.visibility</p:attrName>
                                        </p:attrNameLst>
                                      </p:cBhvr>
                                      <p:to>
                                        <p:strVal val="visible"/>
                                      </p:to>
                                    </p:set>
                                    <p:anim calcmode="lin" valueType="num">
                                      <p:cBhvr additive="base">
                                        <p:cTn id="19" dur="500" fill="hold"/>
                                        <p:tgtEl>
                                          <p:spTgt spid="184328"/>
                                        </p:tgtEl>
                                        <p:attrNameLst>
                                          <p:attrName>ppt_x</p:attrName>
                                        </p:attrNameLst>
                                      </p:cBhvr>
                                      <p:tavLst>
                                        <p:tav tm="0">
                                          <p:val>
                                            <p:strVal val="0-#ppt_w/2"/>
                                          </p:val>
                                        </p:tav>
                                        <p:tav tm="100000">
                                          <p:val>
                                            <p:strVal val="#ppt_x"/>
                                          </p:val>
                                        </p:tav>
                                      </p:tavLst>
                                    </p:anim>
                                    <p:anim calcmode="lin" valueType="num">
                                      <p:cBhvr additive="base">
                                        <p:cTn id="20" dur="500" fill="hold"/>
                                        <p:tgtEl>
                                          <p:spTgt spid="1843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29"/>
                                        </p:tgtEl>
                                        <p:attrNameLst>
                                          <p:attrName>style.visibility</p:attrName>
                                        </p:attrNameLst>
                                      </p:cBhvr>
                                      <p:to>
                                        <p:strVal val="visible"/>
                                      </p:to>
                                    </p:set>
                                    <p:anim calcmode="lin" valueType="num">
                                      <p:cBhvr additive="base">
                                        <p:cTn id="25" dur="500" fill="hold"/>
                                        <p:tgtEl>
                                          <p:spTgt spid="184329"/>
                                        </p:tgtEl>
                                        <p:attrNameLst>
                                          <p:attrName>ppt_x</p:attrName>
                                        </p:attrNameLst>
                                      </p:cBhvr>
                                      <p:tavLst>
                                        <p:tav tm="0">
                                          <p:val>
                                            <p:strVal val="0-#ppt_w/2"/>
                                          </p:val>
                                        </p:tav>
                                        <p:tav tm="100000">
                                          <p:val>
                                            <p:strVal val="#ppt_x"/>
                                          </p:val>
                                        </p:tav>
                                      </p:tavLst>
                                    </p:anim>
                                    <p:anim calcmode="lin" valueType="num">
                                      <p:cBhvr additive="base">
                                        <p:cTn id="26" dur="500" fill="hold"/>
                                        <p:tgtEl>
                                          <p:spTgt spid="1843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animBg="1" autoUpdateAnimBg="0"/>
      <p:bldP spid="184327" grpId="0" animBg="1" autoUpdateAnimBg="0"/>
      <p:bldP spid="184328" grpId="0" animBg="1" autoUpdateAnimBg="0"/>
      <p:bldP spid="184329"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274638"/>
            <a:ext cx="9144000" cy="634082"/>
          </a:xfrm>
        </p:spPr>
        <p:txBody>
          <a:bodyPr/>
          <a:lstStyle/>
          <a:p>
            <a:pPr eaLnBrk="1" hangingPunct="1"/>
            <a:r>
              <a:rPr lang="el-GR" altLang="el-GR" sz="2800" b="1" u="sng" dirty="0" smtClean="0"/>
              <a:t>Κέρδος Μετά από Φόρους και Κέρδος Προ Φόρων</a:t>
            </a:r>
            <a:r>
              <a:rPr lang="el-GR" altLang="el-GR" sz="2800" dirty="0" smtClean="0"/>
              <a:t> </a:t>
            </a:r>
            <a:endParaRPr lang="en-GB" altLang="el-GR" sz="2800" dirty="0" smtClean="0"/>
          </a:p>
        </p:txBody>
      </p:sp>
      <p:sp>
        <p:nvSpPr>
          <p:cNvPr id="75779" name="Rectangle 3"/>
          <p:cNvSpPr>
            <a:spLocks noGrp="1" noChangeArrowheads="1"/>
          </p:cNvSpPr>
          <p:nvPr>
            <p:ph type="body" idx="1"/>
          </p:nvPr>
        </p:nvSpPr>
        <p:spPr>
          <a:xfrm>
            <a:off x="251520" y="1124744"/>
            <a:ext cx="8712968" cy="5472608"/>
          </a:xfrm>
        </p:spPr>
        <p:txBody>
          <a:bodyPr/>
          <a:lstStyle/>
          <a:p>
            <a:pPr eaLnBrk="1" hangingPunct="1">
              <a:buFontTx/>
              <a:buNone/>
            </a:pPr>
            <a:r>
              <a:rPr lang="en-GB" altLang="el-GR" b="1" dirty="0" smtClean="0">
                <a:solidFill>
                  <a:srgbClr val="7030A0"/>
                </a:solidFill>
              </a:rPr>
              <a:t>ΚΜΦ</a:t>
            </a:r>
            <a:r>
              <a:rPr lang="en-GB" altLang="el-GR" b="1" dirty="0" smtClean="0"/>
              <a:t> = </a:t>
            </a:r>
            <a:r>
              <a:rPr lang="en-GB" altLang="el-GR" b="1" dirty="0" smtClean="0">
                <a:solidFill>
                  <a:srgbClr val="0000CC"/>
                </a:solidFill>
              </a:rPr>
              <a:t>ΚΠΦ</a:t>
            </a:r>
            <a:r>
              <a:rPr lang="en-GB" altLang="el-GR" b="1" dirty="0" smtClean="0"/>
              <a:t> – </a:t>
            </a:r>
            <a:r>
              <a:rPr lang="en-GB" altLang="el-GR" b="1" dirty="0" smtClean="0">
                <a:solidFill>
                  <a:srgbClr val="FF0000"/>
                </a:solidFill>
              </a:rPr>
              <a:t>Φόρος</a:t>
            </a:r>
            <a:r>
              <a:rPr lang="el-GR" altLang="el-GR" dirty="0" smtClean="0"/>
              <a:t>	</a:t>
            </a:r>
            <a:endParaRPr lang="en-GB" altLang="el-GR" b="1" dirty="0" smtClean="0">
              <a:solidFill>
                <a:srgbClr val="FF0000"/>
              </a:solidFill>
            </a:endParaRPr>
          </a:p>
          <a:p>
            <a:pPr eaLnBrk="1" hangingPunct="1">
              <a:buFontTx/>
              <a:buNone/>
            </a:pPr>
            <a:r>
              <a:rPr lang="en-GB" altLang="el-GR" b="1" dirty="0" smtClean="0">
                <a:solidFill>
                  <a:srgbClr val="7030A0"/>
                </a:solidFill>
              </a:rPr>
              <a:t>ΚΜΦ</a:t>
            </a:r>
            <a:r>
              <a:rPr lang="en-GB" altLang="el-GR" b="1" dirty="0" smtClean="0"/>
              <a:t> = </a:t>
            </a:r>
            <a:r>
              <a:rPr lang="en-GB" altLang="el-GR" b="1" dirty="0" smtClean="0">
                <a:solidFill>
                  <a:srgbClr val="0000CC"/>
                </a:solidFill>
              </a:rPr>
              <a:t>ΚΠΦ</a:t>
            </a:r>
            <a:r>
              <a:rPr lang="en-GB" altLang="el-GR" b="1" dirty="0" smtClean="0"/>
              <a:t> – </a:t>
            </a:r>
            <a:r>
              <a:rPr lang="el-GR" altLang="el-GR" b="1" dirty="0" smtClean="0"/>
              <a:t>(</a:t>
            </a:r>
            <a:r>
              <a:rPr lang="en-GB" altLang="el-GR" b="1" dirty="0" smtClean="0">
                <a:solidFill>
                  <a:srgbClr val="0000CC"/>
                </a:solidFill>
              </a:rPr>
              <a:t>ΚΠΦ</a:t>
            </a:r>
            <a:r>
              <a:rPr lang="en-GB" altLang="el-GR" b="1" dirty="0" smtClean="0"/>
              <a:t> * </a:t>
            </a:r>
            <a:r>
              <a:rPr lang="en-GB" altLang="el-GR" b="1" dirty="0" smtClean="0">
                <a:solidFill>
                  <a:srgbClr val="C00000"/>
                </a:solidFill>
              </a:rPr>
              <a:t>ΦΣ</a:t>
            </a:r>
            <a:r>
              <a:rPr lang="el-GR" altLang="el-GR" b="1" dirty="0" smtClean="0"/>
              <a:t>)</a:t>
            </a:r>
            <a:endParaRPr lang="en-GB" altLang="el-GR" b="1" dirty="0" smtClean="0"/>
          </a:p>
          <a:p>
            <a:pPr eaLnBrk="1" hangingPunct="1">
              <a:buFontTx/>
              <a:buNone/>
            </a:pPr>
            <a:r>
              <a:rPr lang="en-GB" altLang="el-GR" b="1" dirty="0" smtClean="0">
                <a:solidFill>
                  <a:srgbClr val="7030A0"/>
                </a:solidFill>
              </a:rPr>
              <a:t>ΚΜΦ</a:t>
            </a:r>
            <a:r>
              <a:rPr lang="en-GB" altLang="el-GR" b="1" dirty="0" smtClean="0"/>
              <a:t> = </a:t>
            </a:r>
            <a:r>
              <a:rPr lang="en-GB" altLang="el-GR" b="1" dirty="0" smtClean="0">
                <a:solidFill>
                  <a:srgbClr val="0000CC"/>
                </a:solidFill>
              </a:rPr>
              <a:t>ΚΠΦ</a:t>
            </a:r>
            <a:r>
              <a:rPr lang="en-GB" altLang="el-GR" b="1" dirty="0" smtClean="0"/>
              <a:t> *(</a:t>
            </a:r>
            <a:r>
              <a:rPr lang="en-GB" altLang="el-GR" b="1" dirty="0" smtClean="0">
                <a:solidFill>
                  <a:srgbClr val="C00000"/>
                </a:solidFill>
              </a:rPr>
              <a:t>1-ΦΣ</a:t>
            </a:r>
            <a:r>
              <a:rPr lang="en-GB" altLang="el-GR" b="1" dirty="0" smtClean="0"/>
              <a:t>)</a:t>
            </a:r>
          </a:p>
          <a:p>
            <a:pPr eaLnBrk="1" hangingPunct="1">
              <a:buFontTx/>
              <a:buNone/>
            </a:pPr>
            <a:r>
              <a:rPr lang="en-GB" altLang="el-GR" b="1" dirty="0" smtClean="0">
                <a:solidFill>
                  <a:srgbClr val="7030A0"/>
                </a:solidFill>
              </a:rPr>
              <a:t>ΚΜΦ</a:t>
            </a:r>
            <a:r>
              <a:rPr lang="en-GB" altLang="el-GR" b="1" dirty="0" smtClean="0"/>
              <a:t>  </a:t>
            </a:r>
            <a:r>
              <a:rPr lang="en-GB" altLang="el-GR" b="1" dirty="0" smtClean="0">
                <a:solidFill>
                  <a:srgbClr val="7030A0"/>
                </a:solidFill>
              </a:rPr>
              <a:t>= Κέρδος </a:t>
            </a:r>
            <a:r>
              <a:rPr lang="el-GR" altLang="el-GR" b="1" dirty="0" smtClean="0">
                <a:solidFill>
                  <a:srgbClr val="7030A0"/>
                </a:solidFill>
              </a:rPr>
              <a:t>Μ</a:t>
            </a:r>
            <a:r>
              <a:rPr lang="en-GB" altLang="el-GR" b="1" dirty="0" smtClean="0">
                <a:solidFill>
                  <a:srgbClr val="7030A0"/>
                </a:solidFill>
              </a:rPr>
              <a:t>ετά </a:t>
            </a:r>
            <a:r>
              <a:rPr lang="el-GR" altLang="el-GR" b="1" dirty="0" smtClean="0">
                <a:solidFill>
                  <a:srgbClr val="7030A0"/>
                </a:solidFill>
              </a:rPr>
              <a:t>Φ</a:t>
            </a:r>
            <a:r>
              <a:rPr lang="en-GB" altLang="el-GR" b="1" dirty="0" smtClean="0">
                <a:solidFill>
                  <a:srgbClr val="7030A0"/>
                </a:solidFill>
              </a:rPr>
              <a:t>όρων </a:t>
            </a:r>
          </a:p>
          <a:p>
            <a:pPr eaLnBrk="1" hangingPunct="1">
              <a:buFontTx/>
              <a:buNone/>
            </a:pPr>
            <a:r>
              <a:rPr lang="el-GR" altLang="el-GR" b="1" dirty="0" smtClean="0">
                <a:solidFill>
                  <a:srgbClr val="FF0000"/>
                </a:solidFill>
              </a:rPr>
              <a:t>Φόρος = (</a:t>
            </a:r>
            <a:r>
              <a:rPr lang="en-GB" altLang="el-GR" b="1" dirty="0" smtClean="0">
                <a:solidFill>
                  <a:srgbClr val="0000CC"/>
                </a:solidFill>
              </a:rPr>
              <a:t>ΚΠΦ</a:t>
            </a:r>
            <a:r>
              <a:rPr lang="en-GB" altLang="el-GR" b="1" dirty="0" smtClean="0">
                <a:solidFill>
                  <a:srgbClr val="FF0000"/>
                </a:solidFill>
              </a:rPr>
              <a:t> * </a:t>
            </a:r>
            <a:r>
              <a:rPr lang="en-GB" altLang="el-GR" b="1" dirty="0" smtClean="0">
                <a:solidFill>
                  <a:srgbClr val="C00000"/>
                </a:solidFill>
              </a:rPr>
              <a:t>ΦΣ</a:t>
            </a:r>
            <a:r>
              <a:rPr lang="el-GR" altLang="el-GR" b="1" dirty="0" smtClean="0">
                <a:solidFill>
                  <a:srgbClr val="FF0000"/>
                </a:solidFill>
              </a:rPr>
              <a:t>)</a:t>
            </a:r>
            <a:endParaRPr lang="el-GR" altLang="el-GR" b="1" dirty="0" smtClean="0">
              <a:solidFill>
                <a:srgbClr val="0000CC"/>
              </a:solidFill>
            </a:endParaRPr>
          </a:p>
          <a:p>
            <a:pPr eaLnBrk="1" hangingPunct="1">
              <a:buFontTx/>
              <a:buNone/>
            </a:pPr>
            <a:r>
              <a:rPr lang="en-GB" altLang="el-GR" b="1" dirty="0" smtClean="0">
                <a:solidFill>
                  <a:srgbClr val="0000CC"/>
                </a:solidFill>
              </a:rPr>
              <a:t>ΚΠΦ</a:t>
            </a:r>
            <a:r>
              <a:rPr lang="el-GR" altLang="el-GR" b="1" dirty="0" smtClean="0">
                <a:solidFill>
                  <a:srgbClr val="0000CC"/>
                </a:solidFill>
              </a:rPr>
              <a:t> </a:t>
            </a:r>
            <a:r>
              <a:rPr lang="en-GB" altLang="el-GR" b="1" dirty="0" smtClean="0">
                <a:solidFill>
                  <a:srgbClr val="0000CC"/>
                </a:solidFill>
              </a:rPr>
              <a:t>= Κέρδος </a:t>
            </a:r>
            <a:r>
              <a:rPr lang="el-GR" altLang="el-GR" b="1" dirty="0" smtClean="0">
                <a:solidFill>
                  <a:srgbClr val="0000CC"/>
                </a:solidFill>
              </a:rPr>
              <a:t>Π</a:t>
            </a:r>
            <a:r>
              <a:rPr lang="en-GB" altLang="el-GR" b="1" dirty="0" smtClean="0">
                <a:solidFill>
                  <a:srgbClr val="0000CC"/>
                </a:solidFill>
              </a:rPr>
              <a:t>ρο </a:t>
            </a:r>
            <a:r>
              <a:rPr lang="el-GR" altLang="el-GR" b="1" dirty="0" smtClean="0">
                <a:solidFill>
                  <a:srgbClr val="0000CC"/>
                </a:solidFill>
              </a:rPr>
              <a:t>Φ</a:t>
            </a:r>
            <a:r>
              <a:rPr lang="en-GB" altLang="el-GR" b="1" dirty="0" smtClean="0">
                <a:solidFill>
                  <a:srgbClr val="0000CC"/>
                </a:solidFill>
              </a:rPr>
              <a:t>όρων </a:t>
            </a:r>
          </a:p>
          <a:p>
            <a:pPr eaLnBrk="1" hangingPunct="1">
              <a:buFontTx/>
              <a:buNone/>
            </a:pPr>
            <a:r>
              <a:rPr lang="en-GB" altLang="el-GR" b="1" dirty="0" smtClean="0">
                <a:solidFill>
                  <a:srgbClr val="C00000"/>
                </a:solidFill>
              </a:rPr>
              <a:t>ΦΣ = Φορολογικός </a:t>
            </a:r>
            <a:r>
              <a:rPr lang="el-GR" altLang="el-GR" b="1" dirty="0" smtClean="0">
                <a:solidFill>
                  <a:srgbClr val="C00000"/>
                </a:solidFill>
              </a:rPr>
              <a:t>Σ</a:t>
            </a:r>
            <a:r>
              <a:rPr lang="en-GB" altLang="el-GR" b="1" dirty="0" smtClean="0">
                <a:solidFill>
                  <a:srgbClr val="C00000"/>
                </a:solidFill>
              </a:rPr>
              <a:t>υντελεστής </a:t>
            </a:r>
          </a:p>
          <a:p>
            <a:pPr eaLnBrk="1" hangingPunct="1"/>
            <a:endParaRPr lang="en-GB" altLang="el-GR" dirty="0" smtClean="0"/>
          </a:p>
        </p:txBody>
      </p:sp>
      <p:sp>
        <p:nvSpPr>
          <p:cNvPr id="185348" name="Rectangle 4"/>
          <p:cNvSpPr>
            <a:spLocks noChangeArrowheads="1"/>
          </p:cNvSpPr>
          <p:nvPr/>
        </p:nvSpPr>
        <p:spPr bwMode="auto">
          <a:xfrm>
            <a:off x="467544" y="5445224"/>
            <a:ext cx="3352800" cy="914400"/>
          </a:xfrm>
          <a:prstGeom prst="rect">
            <a:avLst/>
          </a:prstGeom>
          <a:solidFill>
            <a:srgbClr val="F6F628"/>
          </a:solidFill>
          <a:ln w="12700">
            <a:solidFill>
              <a:schemeClr val="tx1"/>
            </a:solidFill>
            <a:miter lim="800000"/>
            <a:headEnd type="none" w="sm" len="sm"/>
            <a:tailEnd type="none" w="sm" len="sm"/>
          </a:ln>
        </p:spPr>
        <p:txBody>
          <a:bodyPr wrap="none" anchor="ctr"/>
          <a:lstStyle/>
          <a:p>
            <a:pPr algn="ctr" eaLnBrk="0" hangingPunct="0"/>
            <a:r>
              <a:rPr lang="el-GR" altLang="el-GR" sz="3200" b="1" dirty="0">
                <a:solidFill>
                  <a:srgbClr val="7030A0"/>
                </a:solidFill>
              </a:rPr>
              <a:t>ΚΜΦ</a:t>
            </a:r>
            <a:r>
              <a:rPr lang="el-GR" altLang="el-GR" sz="3200" b="1" dirty="0"/>
              <a:t> = €1.200</a:t>
            </a:r>
          </a:p>
          <a:p>
            <a:pPr algn="ctr" eaLnBrk="0" hangingPunct="0"/>
            <a:r>
              <a:rPr lang="el-GR" altLang="el-GR" sz="3200" b="1" dirty="0">
                <a:solidFill>
                  <a:srgbClr val="C00000"/>
                </a:solidFill>
              </a:rPr>
              <a:t>ΦΣ</a:t>
            </a:r>
            <a:r>
              <a:rPr lang="el-GR" altLang="el-GR" sz="3200" b="1" dirty="0"/>
              <a:t> = 40%</a:t>
            </a:r>
          </a:p>
        </p:txBody>
      </p:sp>
      <p:grpSp>
        <p:nvGrpSpPr>
          <p:cNvPr id="2" name="Group 5"/>
          <p:cNvGrpSpPr>
            <a:grpSpLocks/>
          </p:cNvGrpSpPr>
          <p:nvPr/>
        </p:nvGrpSpPr>
        <p:grpSpPr bwMode="auto">
          <a:xfrm>
            <a:off x="3923928" y="5373216"/>
            <a:ext cx="4800600" cy="1143000"/>
            <a:chOff x="2736" y="3360"/>
            <a:chExt cx="3024" cy="720"/>
          </a:xfrm>
        </p:grpSpPr>
        <p:sp>
          <p:nvSpPr>
            <p:cNvPr id="75782" name="Rectangle 6"/>
            <p:cNvSpPr>
              <a:spLocks noChangeArrowheads="1"/>
            </p:cNvSpPr>
            <p:nvPr/>
          </p:nvSpPr>
          <p:spPr bwMode="auto">
            <a:xfrm>
              <a:off x="2736" y="3360"/>
              <a:ext cx="3024" cy="720"/>
            </a:xfrm>
            <a:prstGeom prst="rect">
              <a:avLst/>
            </a:prstGeom>
            <a:solidFill>
              <a:srgbClr val="99FF99"/>
            </a:solidFill>
            <a:ln w="12700">
              <a:solidFill>
                <a:schemeClr val="tx1"/>
              </a:solidFill>
              <a:miter lim="800000"/>
              <a:headEnd type="none" w="sm" len="sm"/>
              <a:tailEnd type="none" w="sm" len="sm"/>
            </a:ln>
          </p:spPr>
          <p:txBody>
            <a:bodyPr wrap="none" anchor="ctr"/>
            <a:lstStyle/>
            <a:p>
              <a:pPr eaLnBrk="0" hangingPunct="0"/>
              <a:r>
                <a:rPr lang="el-GR" altLang="el-GR" sz="2800" b="1" dirty="0">
                  <a:solidFill>
                    <a:srgbClr val="0000CC"/>
                  </a:solidFill>
                </a:rPr>
                <a:t>ΚΠΦ</a:t>
              </a:r>
              <a:r>
                <a:rPr lang="el-GR" altLang="el-GR" sz="2800" b="1" dirty="0"/>
                <a:t> =</a:t>
              </a:r>
            </a:p>
          </p:txBody>
        </p:sp>
        <p:grpSp>
          <p:nvGrpSpPr>
            <p:cNvPr id="3" name="Group 7"/>
            <p:cNvGrpSpPr>
              <a:grpSpLocks/>
            </p:cNvGrpSpPr>
            <p:nvPr/>
          </p:nvGrpSpPr>
          <p:grpSpPr bwMode="auto">
            <a:xfrm>
              <a:off x="3552" y="3439"/>
              <a:ext cx="1104" cy="618"/>
              <a:chOff x="3936" y="3410"/>
              <a:chExt cx="1104" cy="618"/>
            </a:xfrm>
          </p:grpSpPr>
          <p:sp>
            <p:nvSpPr>
              <p:cNvPr id="75785" name="Line 8"/>
              <p:cNvSpPr>
                <a:spLocks noChangeShapeType="1"/>
              </p:cNvSpPr>
              <p:nvPr/>
            </p:nvSpPr>
            <p:spPr bwMode="auto">
              <a:xfrm>
                <a:off x="3936" y="3696"/>
                <a:ext cx="1104" cy="0"/>
              </a:xfrm>
              <a:prstGeom prst="line">
                <a:avLst/>
              </a:prstGeom>
              <a:noFill/>
              <a:ln w="12700">
                <a:solidFill>
                  <a:schemeClr val="tx1"/>
                </a:solidFill>
                <a:round/>
                <a:headEnd type="none" w="sm" len="sm"/>
                <a:tailEnd type="none" w="sm" len="sm"/>
              </a:ln>
            </p:spPr>
            <p:txBody>
              <a:bodyPr wrap="none" anchor="ctr"/>
              <a:lstStyle/>
              <a:p>
                <a:endParaRPr lang="el-GR" dirty="0"/>
              </a:p>
            </p:txBody>
          </p:sp>
          <p:sp>
            <p:nvSpPr>
              <p:cNvPr id="75786" name="Text Box 9"/>
              <p:cNvSpPr txBox="1">
                <a:spLocks noChangeArrowheads="1"/>
              </p:cNvSpPr>
              <p:nvPr/>
            </p:nvSpPr>
            <p:spPr bwMode="auto">
              <a:xfrm>
                <a:off x="4070" y="3410"/>
                <a:ext cx="678" cy="327"/>
              </a:xfrm>
              <a:prstGeom prst="rect">
                <a:avLst/>
              </a:prstGeom>
              <a:noFill/>
              <a:ln w="12700">
                <a:noFill/>
                <a:miter lim="800000"/>
                <a:headEnd type="none" w="sm" len="sm"/>
                <a:tailEnd type="none" w="sm" len="sm"/>
              </a:ln>
            </p:spPr>
            <p:txBody>
              <a:bodyPr wrap="none">
                <a:spAutoFit/>
              </a:bodyPr>
              <a:lstStyle/>
              <a:p>
                <a:pPr eaLnBrk="0" hangingPunct="0"/>
                <a:r>
                  <a:rPr lang="el-GR" altLang="el-GR" sz="2800" b="1" dirty="0"/>
                  <a:t>1.200</a:t>
                </a:r>
              </a:p>
            </p:txBody>
          </p:sp>
          <p:sp>
            <p:nvSpPr>
              <p:cNvPr id="75787" name="Text Box 10"/>
              <p:cNvSpPr txBox="1">
                <a:spLocks noChangeArrowheads="1"/>
              </p:cNvSpPr>
              <p:nvPr/>
            </p:nvSpPr>
            <p:spPr bwMode="auto">
              <a:xfrm>
                <a:off x="4080" y="3698"/>
                <a:ext cx="834" cy="330"/>
              </a:xfrm>
              <a:prstGeom prst="rect">
                <a:avLst/>
              </a:prstGeom>
              <a:noFill/>
              <a:ln w="12700">
                <a:noFill/>
                <a:miter lim="800000"/>
                <a:headEnd type="none" w="sm" len="sm"/>
                <a:tailEnd type="none" w="sm" len="sm"/>
              </a:ln>
            </p:spPr>
            <p:txBody>
              <a:bodyPr wrap="none">
                <a:spAutoFit/>
              </a:bodyPr>
              <a:lstStyle/>
              <a:p>
                <a:pPr eaLnBrk="0" hangingPunct="0"/>
                <a:r>
                  <a:rPr lang="el-GR" altLang="el-GR" sz="2800" b="1" dirty="0" smtClean="0"/>
                  <a:t>1- 40</a:t>
                </a:r>
                <a:r>
                  <a:rPr lang="el-GR" altLang="el-GR" sz="2800" b="1" dirty="0"/>
                  <a:t>%</a:t>
                </a:r>
              </a:p>
            </p:txBody>
          </p:sp>
        </p:grpSp>
        <p:sp>
          <p:nvSpPr>
            <p:cNvPr id="75784" name="Text Box 11"/>
            <p:cNvSpPr txBox="1">
              <a:spLocks noChangeArrowheads="1"/>
            </p:cNvSpPr>
            <p:nvPr/>
          </p:nvSpPr>
          <p:spPr bwMode="auto">
            <a:xfrm>
              <a:off x="4608" y="3554"/>
              <a:ext cx="996" cy="327"/>
            </a:xfrm>
            <a:prstGeom prst="rect">
              <a:avLst/>
            </a:prstGeom>
            <a:noFill/>
            <a:ln w="12700">
              <a:noFill/>
              <a:miter lim="800000"/>
              <a:headEnd type="none" w="sm" len="sm"/>
              <a:tailEnd type="none" w="sm" len="sm"/>
            </a:ln>
          </p:spPr>
          <p:txBody>
            <a:bodyPr wrap="none">
              <a:spAutoFit/>
            </a:bodyPr>
            <a:lstStyle/>
            <a:p>
              <a:pPr eaLnBrk="0" hangingPunct="0"/>
              <a:r>
                <a:rPr lang="el-GR" altLang="el-GR" sz="2800" b="1" dirty="0"/>
                <a:t>= €2.000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additive="base">
                                        <p:cTn id="7" dur="500" fill="hold"/>
                                        <p:tgtEl>
                                          <p:spTgt spid="185348"/>
                                        </p:tgtEl>
                                        <p:attrNameLst>
                                          <p:attrName>ppt_x</p:attrName>
                                        </p:attrNameLst>
                                      </p:cBhvr>
                                      <p:tavLst>
                                        <p:tav tm="0">
                                          <p:val>
                                            <p:strVal val="0-#ppt_w/2"/>
                                          </p:val>
                                        </p:tav>
                                        <p:tav tm="100000">
                                          <p:val>
                                            <p:strVal val="#ppt_x"/>
                                          </p:val>
                                        </p:tav>
                                      </p:tavLst>
                                    </p:anim>
                                    <p:anim calcmode="lin" valueType="num">
                                      <p:cBhvr additive="base">
                                        <p:cTn id="8" dur="500" fill="hold"/>
                                        <p:tgtEl>
                                          <p:spTgt spid="1853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r>
              <a:rPr lang="el-GR" sz="4000" dirty="0" smtClean="0"/>
              <a:t/>
            </a:r>
            <a:br>
              <a:rPr lang="el-GR" sz="4000" dirty="0" smtClean="0"/>
            </a:br>
            <a:r>
              <a:rPr lang="el-GR" sz="4000" b="1" dirty="0" smtClean="0"/>
              <a:t>Μελέτη του Ν.Σ. έχουμε στις παρακάτω περιπτώσεις</a:t>
            </a:r>
            <a:r>
              <a:rPr lang="el-GR" dirty="0" smtClean="0"/>
              <a:t/>
            </a:r>
            <a:br>
              <a:rPr lang="el-GR" dirty="0" smtClean="0"/>
            </a:br>
            <a:endParaRPr lang="el-GR" dirty="0"/>
          </a:p>
        </p:txBody>
      </p:sp>
      <p:sp>
        <p:nvSpPr>
          <p:cNvPr id="3" name="2 - Θέση περιεχομένου"/>
          <p:cNvSpPr>
            <a:spLocks noGrp="1"/>
          </p:cNvSpPr>
          <p:nvPr>
            <p:ph idx="1"/>
          </p:nvPr>
        </p:nvSpPr>
        <p:spPr>
          <a:xfrm>
            <a:off x="179512" y="1600200"/>
            <a:ext cx="8784976" cy="4525963"/>
          </a:xfrm>
        </p:spPr>
        <p:txBody>
          <a:bodyPr/>
          <a:lstStyle/>
          <a:p>
            <a:pPr marL="0" indent="0" algn="just">
              <a:buNone/>
            </a:pPr>
            <a:r>
              <a:rPr lang="en-US" dirty="0" smtClean="0"/>
              <a:t>1. </a:t>
            </a:r>
            <a:r>
              <a:rPr lang="el-GR" dirty="0" smtClean="0"/>
              <a:t>Επένδυση που δικαιολογείται από την μελλοντική εξοικονόμηση κόστους</a:t>
            </a:r>
            <a:r>
              <a:rPr lang="en-US" dirty="0" smtClean="0"/>
              <a:t>.</a:t>
            </a:r>
            <a:endParaRPr lang="el-GR" dirty="0" smtClean="0"/>
          </a:p>
          <a:p>
            <a:pPr marL="0" indent="0" algn="just">
              <a:buNone/>
            </a:pPr>
            <a:r>
              <a:rPr lang="en-US" dirty="0" smtClean="0"/>
              <a:t>2. </a:t>
            </a:r>
            <a:r>
              <a:rPr lang="el-GR" dirty="0" smtClean="0"/>
              <a:t>Οι ετήσιες ώρες λειτουργίας που είναι αναγκαίες πριν μια προτεινόμενη επένδυση γίνει επικερδής</a:t>
            </a:r>
            <a:r>
              <a:rPr lang="en-US" dirty="0" smtClean="0"/>
              <a:t>.</a:t>
            </a:r>
            <a:endParaRPr lang="el-GR" dirty="0" smtClean="0"/>
          </a:p>
          <a:p>
            <a:pPr marL="0" indent="0" algn="just">
              <a:buNone/>
            </a:pPr>
            <a:r>
              <a:rPr lang="en-US" dirty="0" smtClean="0"/>
              <a:t>3. </a:t>
            </a:r>
            <a:r>
              <a:rPr lang="el-GR" dirty="0" smtClean="0"/>
              <a:t>Η χρονική περίοδος κατά την οποία μια προτεινόμενη επένδυση θα δώσει ποσό ίσο με αυτή.</a:t>
            </a:r>
            <a:endParaRPr lang="en-US" dirty="0" smtClean="0"/>
          </a:p>
          <a:p>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4 - Θέση αριθμού διαφάνειας"/>
          <p:cNvSpPr>
            <a:spLocks noGrp="1"/>
          </p:cNvSpPr>
          <p:nvPr>
            <p:ph type="sldNum" sz="quarter" idx="12"/>
          </p:nvPr>
        </p:nvSpPr>
        <p:spPr>
          <a:xfrm>
            <a:off x="457200" y="6245225"/>
            <a:ext cx="2133600" cy="476250"/>
          </a:xfrm>
          <a:noFill/>
        </p:spPr>
        <p:txBody>
          <a:bodyPr/>
          <a:lstStyle/>
          <a:p>
            <a:pPr algn="l"/>
            <a:fld id="{C14D8022-D672-448C-8298-005CC96FA2BB}" type="slidenum">
              <a:rPr lang="el-GR" altLang="el-GR" smtClean="0">
                <a:latin typeface="Arial" pitchFamily="34" charset="0"/>
              </a:rPr>
              <a:pPr algn="l"/>
              <a:t>50</a:t>
            </a:fld>
            <a:endParaRPr lang="el-GR" altLang="el-GR" dirty="0" smtClean="0">
              <a:latin typeface="Arial" pitchFamily="34" charset="0"/>
            </a:endParaRPr>
          </a:p>
        </p:txBody>
      </p:sp>
      <p:sp>
        <p:nvSpPr>
          <p:cNvPr id="53251" name="Rectangle 2"/>
          <p:cNvSpPr>
            <a:spLocks noGrp="1" noChangeArrowheads="1"/>
          </p:cNvSpPr>
          <p:nvPr>
            <p:ph type="title"/>
          </p:nvPr>
        </p:nvSpPr>
        <p:spPr>
          <a:xfrm>
            <a:off x="0" y="198438"/>
            <a:ext cx="9144000" cy="638274"/>
          </a:xfrm>
          <a:noFill/>
        </p:spPr>
        <p:txBody>
          <a:bodyPr anchor="t">
            <a:noAutofit/>
          </a:bodyPr>
          <a:lstStyle/>
          <a:p>
            <a:r>
              <a:rPr lang="en-GB" altLang="el-GR" sz="3600" b="1" dirty="0" smtClean="0">
                <a:latin typeface="+mn-lt"/>
              </a:rPr>
              <a:t>Επιχειρηματικός </a:t>
            </a:r>
            <a:r>
              <a:rPr lang="el-GR" altLang="el-GR" sz="3600" b="1" dirty="0" smtClean="0">
                <a:latin typeface="+mn-lt"/>
              </a:rPr>
              <a:t>Κ</a:t>
            </a:r>
            <a:r>
              <a:rPr lang="en-GB" altLang="el-GR" sz="3600" b="1" dirty="0" smtClean="0">
                <a:latin typeface="+mn-lt"/>
              </a:rPr>
              <a:t>ίνδυνος</a:t>
            </a:r>
            <a:r>
              <a:rPr lang="en-GB" altLang="el-GR" sz="3600" dirty="0" smtClean="0">
                <a:latin typeface="+mn-lt"/>
              </a:rPr>
              <a:t> </a:t>
            </a:r>
            <a:r>
              <a:rPr lang="en-GB" altLang="el-GR" sz="3600" b="1" dirty="0" smtClean="0">
                <a:latin typeface="+mn-lt"/>
              </a:rPr>
              <a:t>(1)</a:t>
            </a:r>
            <a:endParaRPr lang="el-GR" altLang="el-GR" sz="3600" b="1" dirty="0" smtClean="0">
              <a:latin typeface="+mn-lt"/>
            </a:endParaRPr>
          </a:p>
        </p:txBody>
      </p:sp>
      <p:sp>
        <p:nvSpPr>
          <p:cNvPr id="53252" name="Rectangle 3"/>
          <p:cNvSpPr>
            <a:spLocks noGrp="1" noChangeArrowheads="1"/>
          </p:cNvSpPr>
          <p:nvPr>
            <p:ph type="body" sz="half" idx="1"/>
          </p:nvPr>
        </p:nvSpPr>
        <p:spPr>
          <a:xfrm>
            <a:off x="395536" y="1196975"/>
            <a:ext cx="8352928" cy="4608513"/>
          </a:xfrm>
        </p:spPr>
        <p:txBody>
          <a:bodyPr/>
          <a:lstStyle/>
          <a:p>
            <a:pPr marL="0" indent="0" algn="just">
              <a:buFont typeface="Wingdings" pitchFamily="2" charset="2"/>
              <a:buNone/>
            </a:pPr>
            <a:r>
              <a:rPr lang="en-GB" altLang="el-GR" sz="2800" dirty="0" smtClean="0"/>
              <a:t>Ο επιχειρηματικός κίνδυνος είναι ο κίνδυνος τον οποίο αντιμετωπίζουν οι μέτοχοι μιας επιχείρησης η οποία δεν έχει δανειακά κεφάλαια.</a:t>
            </a:r>
            <a:endParaRPr lang="el-GR" altLang="el-GR" sz="2800" dirty="0" smtClean="0"/>
          </a:p>
          <a:p>
            <a:pPr marL="0" indent="0" algn="just">
              <a:buFont typeface="Wingdings" pitchFamily="2" charset="2"/>
              <a:buNone/>
            </a:pPr>
            <a:r>
              <a:rPr lang="en-GB" altLang="el-GR" sz="2800" dirty="0" smtClean="0"/>
              <a:t>Ο επιχειρηματικός κίνδυνος πηγάζει από την αβεβαιότητα των προβλεπόμενων ταμιακών ροών μιας επιχείρησης, η οποία με την σειρά της προέρχεται από την αβεβαιότητα των λειτουργικών κερδών που θα έχει η επιχείρηση και των κεφαλαίων που θα πρέπει να επενδύσει.</a:t>
            </a:r>
            <a:endParaRPr lang="el-GR" altLang="el-GR"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 Θέση αριθμού διαφάνειας"/>
          <p:cNvSpPr>
            <a:spLocks noGrp="1"/>
          </p:cNvSpPr>
          <p:nvPr>
            <p:ph type="sldNum" sz="quarter" idx="12"/>
          </p:nvPr>
        </p:nvSpPr>
        <p:spPr>
          <a:xfrm>
            <a:off x="457200" y="6245225"/>
            <a:ext cx="2133600" cy="476250"/>
          </a:xfrm>
          <a:noFill/>
        </p:spPr>
        <p:txBody>
          <a:bodyPr/>
          <a:lstStyle/>
          <a:p>
            <a:pPr algn="l"/>
            <a:fld id="{9FF5399D-FA77-4551-9ED4-6667AB7801F6}" type="slidenum">
              <a:rPr lang="el-GR" altLang="el-GR" smtClean="0">
                <a:latin typeface="Arial" pitchFamily="34" charset="0"/>
              </a:rPr>
              <a:pPr algn="l"/>
              <a:t>51</a:t>
            </a:fld>
            <a:endParaRPr lang="el-GR" altLang="el-GR" dirty="0" smtClean="0">
              <a:latin typeface="Arial" pitchFamily="34" charset="0"/>
            </a:endParaRPr>
          </a:p>
        </p:txBody>
      </p:sp>
      <p:sp>
        <p:nvSpPr>
          <p:cNvPr id="54275" name="Rectangle 3"/>
          <p:cNvSpPr>
            <a:spLocks noGrp="1" noChangeArrowheads="1"/>
          </p:cNvSpPr>
          <p:nvPr>
            <p:ph type="body" idx="1"/>
          </p:nvPr>
        </p:nvSpPr>
        <p:spPr>
          <a:xfrm>
            <a:off x="539552" y="1484312"/>
            <a:ext cx="8208912" cy="4032919"/>
          </a:xfrm>
        </p:spPr>
        <p:txBody>
          <a:bodyPr/>
          <a:lstStyle/>
          <a:p>
            <a:pPr marL="0" indent="0" algn="just">
              <a:buFont typeface="Wingdings" pitchFamily="2" charset="2"/>
              <a:buNone/>
            </a:pPr>
            <a:r>
              <a:rPr lang="en-GB" altLang="el-GR" sz="2800" dirty="0" smtClean="0"/>
              <a:t>Η απόδοση του επενδυμένου κεφαλαίου (</a:t>
            </a:r>
            <a:r>
              <a:rPr lang="en-US" altLang="el-GR" sz="2800" dirty="0" smtClean="0"/>
              <a:t>Return on Invested Capital</a:t>
            </a:r>
            <a:r>
              <a:rPr lang="en-GB" altLang="el-GR" sz="2800" dirty="0" smtClean="0"/>
              <a:t> – </a:t>
            </a:r>
            <a:r>
              <a:rPr lang="en-US" altLang="el-GR" sz="2800" dirty="0" smtClean="0"/>
              <a:t>ROIC</a:t>
            </a:r>
            <a:r>
              <a:rPr lang="en-GB" altLang="el-GR" sz="2800" dirty="0" smtClean="0"/>
              <a:t>) συνδυάζει αυτές τις δύο πηγές αβεβαιότητας και η μεταβλητότητά της μπορεί να χρησιμοποιηθεί για να μετρήσει τον μεμονωμένο επιχειρηματικό κίνδυνο. </a:t>
            </a:r>
            <a:r>
              <a:rPr lang="el-GR" altLang="el-GR" sz="2800" dirty="0" smtClean="0"/>
              <a:t>Η απόδοση του επενδυμένου κεφαλαίου υπολογίζεται ως εξής:</a:t>
            </a:r>
          </a:p>
        </p:txBody>
      </p:sp>
      <p:sp>
        <p:nvSpPr>
          <p:cNvPr id="54276" name="Rectangle 5"/>
          <p:cNvSpPr>
            <a:spLocks noGrp="1" noChangeArrowheads="1"/>
          </p:cNvSpPr>
          <p:nvPr>
            <p:ph type="title"/>
          </p:nvPr>
        </p:nvSpPr>
        <p:spPr>
          <a:xfrm>
            <a:off x="0" y="198438"/>
            <a:ext cx="9144000" cy="638274"/>
          </a:xfrm>
          <a:noFill/>
        </p:spPr>
        <p:txBody>
          <a:bodyPr anchor="t">
            <a:noAutofit/>
          </a:bodyPr>
          <a:lstStyle/>
          <a:p>
            <a:r>
              <a:rPr lang="en-GB" altLang="el-GR" sz="3600" b="1" dirty="0" smtClean="0">
                <a:latin typeface="+mn-lt"/>
              </a:rPr>
              <a:t>Επιχειρηματικός </a:t>
            </a:r>
            <a:r>
              <a:rPr lang="el-GR" altLang="el-GR" sz="3600" b="1" dirty="0" smtClean="0">
                <a:latin typeface="+mn-lt"/>
              </a:rPr>
              <a:t>Κ</a:t>
            </a:r>
            <a:r>
              <a:rPr lang="en-GB" altLang="el-GR" sz="3600" b="1" dirty="0" smtClean="0">
                <a:latin typeface="+mn-lt"/>
              </a:rPr>
              <a:t>ίνδυνος</a:t>
            </a:r>
            <a:r>
              <a:rPr lang="en-GB" altLang="el-GR" sz="3600" dirty="0" smtClean="0">
                <a:latin typeface="+mn-lt"/>
              </a:rPr>
              <a:t> </a:t>
            </a:r>
            <a:r>
              <a:rPr lang="en-GB" altLang="el-GR" sz="3600" b="1" dirty="0" smtClean="0">
                <a:latin typeface="+mn-lt"/>
              </a:rPr>
              <a:t>(2)</a:t>
            </a:r>
            <a:endParaRPr lang="el-GR" altLang="el-GR" sz="3600" b="1" dirty="0" smtClean="0">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 Θέση αριθμού διαφάνειας"/>
          <p:cNvSpPr>
            <a:spLocks noGrp="1"/>
          </p:cNvSpPr>
          <p:nvPr>
            <p:ph type="sldNum" sz="quarter" idx="12"/>
          </p:nvPr>
        </p:nvSpPr>
        <p:spPr>
          <a:xfrm>
            <a:off x="457200" y="6245225"/>
            <a:ext cx="2133600" cy="476250"/>
          </a:xfrm>
          <a:noFill/>
        </p:spPr>
        <p:txBody>
          <a:bodyPr/>
          <a:lstStyle/>
          <a:p>
            <a:pPr algn="l"/>
            <a:fld id="{D281B684-60D3-4090-BEE7-446503C59177}" type="slidenum">
              <a:rPr lang="el-GR" altLang="el-GR" smtClean="0">
                <a:latin typeface="Arial" pitchFamily="34" charset="0"/>
              </a:rPr>
              <a:pPr algn="l"/>
              <a:t>52</a:t>
            </a:fld>
            <a:endParaRPr lang="el-GR" altLang="el-GR" dirty="0" smtClean="0">
              <a:latin typeface="Arial" pitchFamily="34" charset="0"/>
            </a:endParaRPr>
          </a:p>
        </p:txBody>
      </p:sp>
      <p:sp>
        <p:nvSpPr>
          <p:cNvPr id="552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55300" name="Object 2"/>
          <p:cNvGraphicFramePr>
            <a:graphicFrameLocks noChangeAspect="1"/>
          </p:cNvGraphicFramePr>
          <p:nvPr/>
        </p:nvGraphicFramePr>
        <p:xfrm>
          <a:off x="250825" y="1916113"/>
          <a:ext cx="8748713" cy="3313112"/>
        </p:xfrm>
        <a:graphic>
          <a:graphicData uri="http://schemas.openxmlformats.org/presentationml/2006/ole">
            <p:oleObj spid="_x0000_s4098" name="Equation" r:id="rId4" imgW="5219700" imgH="1536700" progId="">
              <p:embed/>
            </p:oleObj>
          </a:graphicData>
        </a:graphic>
      </p:graphicFrame>
      <p:sp>
        <p:nvSpPr>
          <p:cNvPr id="55301" name="Rectangle 7"/>
          <p:cNvSpPr>
            <a:spLocks noGrp="1" noChangeArrowheads="1"/>
          </p:cNvSpPr>
          <p:nvPr>
            <p:ph type="title"/>
          </p:nvPr>
        </p:nvSpPr>
        <p:spPr>
          <a:xfrm>
            <a:off x="0" y="198438"/>
            <a:ext cx="9144000" cy="926306"/>
          </a:xfrm>
          <a:noFill/>
        </p:spPr>
        <p:txBody>
          <a:bodyPr anchor="t">
            <a:noAutofit/>
          </a:bodyPr>
          <a:lstStyle/>
          <a:p>
            <a:r>
              <a:rPr lang="en-GB" altLang="el-GR" sz="3600" b="1" dirty="0" smtClean="0">
                <a:latin typeface="+mn-lt"/>
              </a:rPr>
              <a:t>Επιχειρηματικός κίνδυνος</a:t>
            </a:r>
            <a:r>
              <a:rPr lang="en-GB" altLang="el-GR" sz="3600" dirty="0" smtClean="0">
                <a:latin typeface="+mn-lt"/>
              </a:rPr>
              <a:t> </a:t>
            </a:r>
            <a:r>
              <a:rPr lang="en-GB" altLang="el-GR" sz="3600" b="1" dirty="0" smtClean="0">
                <a:latin typeface="+mn-lt"/>
              </a:rPr>
              <a:t>(3)</a:t>
            </a:r>
            <a:endParaRPr lang="el-GR" altLang="el-GR" sz="3600" b="1" dirty="0" smtClean="0">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87325"/>
            <a:ext cx="9144000" cy="721395"/>
          </a:xfrm>
          <a:noFill/>
        </p:spPr>
        <p:txBody>
          <a:bodyPr anchor="t"/>
          <a:lstStyle/>
          <a:p>
            <a:r>
              <a:rPr lang="en-GB" altLang="el-GR" sz="3600" b="1" dirty="0" smtClean="0">
                <a:latin typeface="+mn-lt"/>
              </a:rPr>
              <a:t>Λειτουργική Μόχλευση</a:t>
            </a:r>
            <a:r>
              <a:rPr lang="en-US" altLang="el-GR" sz="3600" b="1" dirty="0" smtClean="0">
                <a:latin typeface="+mn-lt"/>
              </a:rPr>
              <a:t> (1)</a:t>
            </a:r>
            <a:endParaRPr lang="el-GR" altLang="el-GR" sz="3600" dirty="0" smtClean="0">
              <a:latin typeface="+mn-lt"/>
            </a:endParaRPr>
          </a:p>
        </p:txBody>
      </p:sp>
      <p:sp>
        <p:nvSpPr>
          <p:cNvPr id="56323" name="Rectangle 3"/>
          <p:cNvSpPr>
            <a:spLocks noGrp="1" noChangeArrowheads="1"/>
          </p:cNvSpPr>
          <p:nvPr>
            <p:ph type="body" idx="1"/>
          </p:nvPr>
        </p:nvSpPr>
        <p:spPr>
          <a:xfrm>
            <a:off x="251521" y="1268413"/>
            <a:ext cx="8568630" cy="5329237"/>
          </a:xfrm>
        </p:spPr>
        <p:txBody>
          <a:bodyPr/>
          <a:lstStyle/>
          <a:p>
            <a:pPr marL="0" indent="0" algn="just">
              <a:lnSpc>
                <a:spcPct val="150000"/>
              </a:lnSpc>
              <a:buFont typeface="Wingdings" pitchFamily="2" charset="2"/>
              <a:buNone/>
            </a:pPr>
            <a:r>
              <a:rPr lang="en-GB" altLang="el-GR" sz="2800" dirty="0" smtClean="0"/>
              <a:t>Λειτουργική μόχλευση λέγεται η αντικατάσταση μεθόδων παραγωγής μεταβλητού κόστους με μεθόδους σταθερού κόστους, με σκοπό διάφορες μεταβολές στις πωλήσεις να οδηγούν σε μεγαλύτερες μεταβολές στα καθαρά λειτουργικά κέρδη μιας επιχείρησης.</a:t>
            </a:r>
            <a:r>
              <a:rPr lang="el-GR" altLang="el-GR" sz="2800" dirty="0" smtClean="0"/>
              <a:t> </a:t>
            </a:r>
            <a:r>
              <a:rPr lang="en-GB" altLang="el-GR" sz="2800" dirty="0" smtClean="0"/>
              <a:t>Εάν ένα μεγάλο ποσοστό του συνολικού κόστους μιας επιχείρησης είναι σταθερό, τότε η επιχείρηση λέγεται ότι έχει ένα υψηλό βαθμό λειτουργικής μόχλευσης.</a:t>
            </a:r>
            <a:r>
              <a:rPr lang="el-GR" altLang="el-GR" sz="2800" dirty="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 Θέση αριθμού διαφάνειας"/>
          <p:cNvSpPr>
            <a:spLocks noGrp="1"/>
          </p:cNvSpPr>
          <p:nvPr>
            <p:ph type="sldNum" sz="quarter" idx="12"/>
          </p:nvPr>
        </p:nvSpPr>
        <p:spPr>
          <a:xfrm>
            <a:off x="457200" y="6245225"/>
            <a:ext cx="2133600" cy="476250"/>
          </a:xfrm>
          <a:noFill/>
        </p:spPr>
        <p:txBody>
          <a:bodyPr/>
          <a:lstStyle/>
          <a:p>
            <a:pPr algn="l"/>
            <a:fld id="{1EE47BB2-53CB-44A2-8ECE-E2255B15E10F}" type="slidenum">
              <a:rPr lang="el-GR" altLang="el-GR" smtClean="0">
                <a:latin typeface="Arial" pitchFamily="34" charset="0"/>
              </a:rPr>
              <a:pPr algn="l"/>
              <a:t>54</a:t>
            </a:fld>
            <a:endParaRPr lang="el-GR" altLang="el-GR" dirty="0" smtClean="0">
              <a:latin typeface="Arial" pitchFamily="34" charset="0"/>
            </a:endParaRPr>
          </a:p>
        </p:txBody>
      </p:sp>
      <p:sp>
        <p:nvSpPr>
          <p:cNvPr id="57347" name="Rectangle 3"/>
          <p:cNvSpPr>
            <a:spLocks noGrp="1" noChangeArrowheads="1"/>
          </p:cNvSpPr>
          <p:nvPr>
            <p:ph type="body" idx="1"/>
          </p:nvPr>
        </p:nvSpPr>
        <p:spPr>
          <a:xfrm>
            <a:off x="250825" y="1196975"/>
            <a:ext cx="8569325" cy="4968875"/>
          </a:xfrm>
        </p:spPr>
        <p:txBody>
          <a:bodyPr>
            <a:normAutofit fontScale="92500" lnSpcReduction="20000"/>
          </a:bodyPr>
          <a:lstStyle/>
          <a:p>
            <a:pPr marL="0" indent="0" algn="just">
              <a:lnSpc>
                <a:spcPct val="150000"/>
              </a:lnSpc>
              <a:buFont typeface="Wingdings" pitchFamily="2" charset="2"/>
              <a:buNone/>
            </a:pPr>
            <a:r>
              <a:rPr lang="en-GB" altLang="el-GR" sz="3600" dirty="0" smtClean="0"/>
              <a:t>Ένας μεγάλος βαθμός λειτουργικής μόχλευσης σημαίνει ότι, όταν όλα τα άλλα παραμένουν σταθερά, μία σχετικά μικρή μεταβολή των πωλήσεων έχει ως αποτέλεσμα μία μεγάλη μεταβολή στα καθαρά λειτουργικά κέρδη, δηλαδή στα κέρδη πριν από τόκους</a:t>
            </a:r>
            <a:r>
              <a:rPr lang="el-GR" altLang="el-GR" sz="3600" dirty="0" smtClean="0"/>
              <a:t> </a:t>
            </a:r>
            <a:r>
              <a:rPr lang="en-GB" altLang="el-GR" sz="3600" dirty="0" smtClean="0"/>
              <a:t>και φόρους (ΕΒΙΤ). </a:t>
            </a:r>
            <a:endParaRPr lang="el-GR" altLang="el-GR" sz="3600" dirty="0" smtClean="0"/>
          </a:p>
          <a:p>
            <a:pPr marL="0" indent="0"/>
            <a:endParaRPr lang="el-GR" altLang="el-GR" dirty="0" smtClean="0"/>
          </a:p>
        </p:txBody>
      </p:sp>
      <p:sp>
        <p:nvSpPr>
          <p:cNvPr id="57348" name="Rectangle 5"/>
          <p:cNvSpPr>
            <a:spLocks noGrp="1" noChangeArrowheads="1"/>
          </p:cNvSpPr>
          <p:nvPr>
            <p:ph type="title"/>
          </p:nvPr>
        </p:nvSpPr>
        <p:spPr>
          <a:xfrm>
            <a:off x="0" y="187325"/>
            <a:ext cx="9144000" cy="721395"/>
          </a:xfrm>
          <a:noFill/>
        </p:spPr>
        <p:txBody>
          <a:bodyPr anchor="t">
            <a:normAutofit/>
          </a:bodyPr>
          <a:lstStyle/>
          <a:p>
            <a:r>
              <a:rPr lang="en-GB" altLang="el-GR" sz="3600" b="1" dirty="0" smtClean="0">
                <a:latin typeface="+mn-lt"/>
              </a:rPr>
              <a:t>Λειτουργική Μόχλευση</a:t>
            </a:r>
            <a:r>
              <a:rPr lang="en-US" altLang="el-GR" sz="3600" b="1" dirty="0" smtClean="0">
                <a:latin typeface="+mn-lt"/>
              </a:rPr>
              <a:t> (2)</a:t>
            </a:r>
            <a:endParaRPr lang="el-GR" altLang="el-GR" sz="3600" b="1" dirty="0" smtClean="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84150"/>
            <a:ext cx="9144000" cy="504825"/>
          </a:xfrm>
          <a:noFill/>
        </p:spPr>
        <p:txBody>
          <a:bodyPr anchor="t">
            <a:noAutofit/>
          </a:bodyPr>
          <a:lstStyle/>
          <a:p>
            <a:r>
              <a:rPr lang="en-GB" altLang="el-GR" sz="3600" b="1" dirty="0" smtClean="0">
                <a:latin typeface="+mn-lt"/>
              </a:rPr>
              <a:t>Βαθμός </a:t>
            </a:r>
            <a:r>
              <a:rPr lang="el-GR" altLang="el-GR" sz="3600" b="1" dirty="0" smtClean="0">
                <a:latin typeface="+mn-lt"/>
              </a:rPr>
              <a:t>Λ</a:t>
            </a:r>
            <a:r>
              <a:rPr lang="en-GB" altLang="el-GR" sz="3600" b="1" dirty="0" smtClean="0">
                <a:latin typeface="+mn-lt"/>
              </a:rPr>
              <a:t>ειτουργικής </a:t>
            </a:r>
            <a:r>
              <a:rPr lang="el-GR" altLang="el-GR" sz="3600" b="1" dirty="0" smtClean="0">
                <a:latin typeface="+mn-lt"/>
              </a:rPr>
              <a:t>Μ</a:t>
            </a:r>
            <a:r>
              <a:rPr lang="en-GB" altLang="el-GR" sz="3600" b="1" dirty="0" smtClean="0">
                <a:latin typeface="+mn-lt"/>
              </a:rPr>
              <a:t>όχλευσης</a:t>
            </a:r>
            <a:r>
              <a:rPr lang="en-US" altLang="el-GR" sz="3600" b="1" dirty="0" smtClean="0">
                <a:latin typeface="+mn-lt"/>
              </a:rPr>
              <a:t> (1)</a:t>
            </a:r>
            <a:endParaRPr lang="el-GR" altLang="el-GR" sz="3600" dirty="0" smtClean="0">
              <a:latin typeface="+mn-lt"/>
            </a:endParaRPr>
          </a:p>
        </p:txBody>
      </p:sp>
      <p:sp>
        <p:nvSpPr>
          <p:cNvPr id="58371" name="Rectangle 3"/>
          <p:cNvSpPr>
            <a:spLocks noGrp="1" noChangeArrowheads="1"/>
          </p:cNvSpPr>
          <p:nvPr>
            <p:ph type="body" idx="1"/>
          </p:nvPr>
        </p:nvSpPr>
        <p:spPr>
          <a:xfrm>
            <a:off x="250825" y="1196975"/>
            <a:ext cx="8569325" cy="5111750"/>
          </a:xfrm>
        </p:spPr>
        <p:txBody>
          <a:bodyPr>
            <a:normAutofit lnSpcReduction="10000"/>
          </a:bodyPr>
          <a:lstStyle/>
          <a:p>
            <a:pPr marL="0" indent="0" algn="just">
              <a:lnSpc>
                <a:spcPct val="150000"/>
              </a:lnSpc>
              <a:buFont typeface="Wingdings" pitchFamily="2" charset="2"/>
              <a:buNone/>
            </a:pPr>
            <a:r>
              <a:rPr lang="el-GR" altLang="el-GR" sz="2800" dirty="0" smtClean="0"/>
              <a:t>Η λειτουργική μόχλευση την οποία χρησιμοποιεί μια επιχείρηση μετριέται με τον βαθμό λειτουργικής μόχλευσης (</a:t>
            </a:r>
            <a:r>
              <a:rPr lang="en-GB" altLang="el-GR" sz="2800" dirty="0" smtClean="0"/>
              <a:t>Degree of Operating Leverage</a:t>
            </a:r>
            <a:r>
              <a:rPr lang="el-GR" altLang="el-GR" sz="2800" dirty="0" smtClean="0"/>
              <a:t> ή </a:t>
            </a:r>
            <a:r>
              <a:rPr lang="en-GB" altLang="el-GR" sz="2800" dirty="0" smtClean="0"/>
              <a:t>DOL</a:t>
            </a:r>
            <a:r>
              <a:rPr lang="el-GR" altLang="el-GR" sz="2800" dirty="0" smtClean="0"/>
              <a:t>).  Ο Βαθμός Λειτουργικής Μόχλευσης είναι ο λόγος της ποσοστιαίας μεταβολής των καθαρών λειτουργικών κερδών (</a:t>
            </a:r>
            <a:r>
              <a:rPr lang="en-GB" altLang="el-GR" sz="2800" dirty="0" smtClean="0"/>
              <a:t>Earnings Before Interest and Taxes</a:t>
            </a:r>
            <a:r>
              <a:rPr lang="el-GR" altLang="el-GR" sz="2800" dirty="0" smtClean="0"/>
              <a:t> - </a:t>
            </a:r>
            <a:r>
              <a:rPr lang="en-GB" altLang="el-GR" sz="2800" dirty="0" smtClean="0"/>
              <a:t>EBIT</a:t>
            </a:r>
            <a:r>
              <a:rPr lang="el-GR" altLang="el-GR" sz="2800" dirty="0" smtClean="0"/>
              <a:t>) προς την ποσοστιαία μεταβολή του αριθμού των μονάδων προϊόντος που πουλήθηκαν:</a:t>
            </a:r>
          </a:p>
        </p:txBody>
      </p:sp>
      <p:sp>
        <p:nvSpPr>
          <p:cNvPr id="58372" name="Rectangle 5"/>
          <p:cNvSpPr>
            <a:spLocks noChangeArrowheads="1"/>
          </p:cNvSpPr>
          <p:nvPr/>
        </p:nvSpPr>
        <p:spPr bwMode="auto">
          <a:xfrm>
            <a:off x="0" y="3119438"/>
            <a:ext cx="9144000" cy="0"/>
          </a:xfrm>
          <a:prstGeom prst="rect">
            <a:avLst/>
          </a:prstGeom>
          <a:noFill/>
          <a:ln w="9525">
            <a:noFill/>
            <a:miter lim="800000"/>
            <a:headEnd/>
            <a:tailEnd/>
          </a:ln>
        </p:spPr>
        <p:txBody>
          <a:bodyPr anchor="ctr">
            <a:spAutoFit/>
          </a:bodyPr>
          <a:lstStyle/>
          <a:p>
            <a:endParaRPr lang="el-GR" alt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 Θέση αριθμού διαφάνειας"/>
          <p:cNvSpPr>
            <a:spLocks noGrp="1"/>
          </p:cNvSpPr>
          <p:nvPr>
            <p:ph type="sldNum" sz="quarter" idx="12"/>
          </p:nvPr>
        </p:nvSpPr>
        <p:spPr>
          <a:xfrm>
            <a:off x="457200" y="6245225"/>
            <a:ext cx="2133600" cy="476250"/>
          </a:xfrm>
          <a:noFill/>
        </p:spPr>
        <p:txBody>
          <a:bodyPr/>
          <a:lstStyle/>
          <a:p>
            <a:pPr algn="l"/>
            <a:fld id="{12A57A34-1019-4D20-97C4-AE7F2501374C}" type="slidenum">
              <a:rPr lang="el-GR" altLang="el-GR" smtClean="0">
                <a:latin typeface="Arial" pitchFamily="34" charset="0"/>
              </a:rPr>
              <a:pPr algn="l"/>
              <a:t>56</a:t>
            </a:fld>
            <a:endParaRPr lang="el-GR" altLang="el-GR" dirty="0" smtClean="0">
              <a:latin typeface="Arial" pitchFamily="34" charset="0"/>
            </a:endParaRPr>
          </a:p>
        </p:txBody>
      </p:sp>
      <p:graphicFrame>
        <p:nvGraphicFramePr>
          <p:cNvPr id="59395" name="Object 2"/>
          <p:cNvGraphicFramePr>
            <a:graphicFrameLocks noChangeAspect="1"/>
          </p:cNvGraphicFramePr>
          <p:nvPr>
            <p:ph idx="1"/>
          </p:nvPr>
        </p:nvGraphicFramePr>
        <p:xfrm>
          <a:off x="1979712" y="3429000"/>
          <a:ext cx="5545137" cy="1708150"/>
        </p:xfrm>
        <a:graphic>
          <a:graphicData uri="http://schemas.openxmlformats.org/presentationml/2006/ole">
            <p:oleObj spid="_x0000_s5122" name="Equation" r:id="rId4" imgW="2019300" imgH="622300" progId="">
              <p:embed/>
            </p:oleObj>
          </a:graphicData>
        </a:graphic>
      </p:graphicFrame>
      <p:sp>
        <p:nvSpPr>
          <p:cNvPr id="59396" name="Rectangle 8"/>
          <p:cNvSpPr>
            <a:spLocks noGrp="1" noChangeArrowheads="1"/>
          </p:cNvSpPr>
          <p:nvPr>
            <p:ph type="title"/>
          </p:nvPr>
        </p:nvSpPr>
        <p:spPr>
          <a:xfrm>
            <a:off x="0" y="184150"/>
            <a:ext cx="9144000" cy="504825"/>
          </a:xfrm>
          <a:noFill/>
        </p:spPr>
        <p:txBody>
          <a:bodyPr anchor="t">
            <a:normAutofit fontScale="90000"/>
          </a:bodyPr>
          <a:lstStyle/>
          <a:p>
            <a:pPr algn="just"/>
            <a:r>
              <a:rPr lang="en-GB" altLang="el-GR" sz="4000" b="1" dirty="0" smtClean="0">
                <a:solidFill>
                  <a:srgbClr val="0000CC"/>
                </a:solidFill>
                <a:latin typeface="+mn-lt"/>
              </a:rPr>
              <a:t>Βαθμός </a:t>
            </a:r>
            <a:r>
              <a:rPr lang="el-GR" altLang="el-GR" sz="4000" b="1" dirty="0" smtClean="0">
                <a:solidFill>
                  <a:srgbClr val="0000CC"/>
                </a:solidFill>
                <a:latin typeface="+mn-lt"/>
              </a:rPr>
              <a:t>Λ</a:t>
            </a:r>
            <a:r>
              <a:rPr lang="en-GB" altLang="el-GR" sz="4000" b="1" dirty="0" smtClean="0">
                <a:solidFill>
                  <a:srgbClr val="0000CC"/>
                </a:solidFill>
                <a:latin typeface="+mn-lt"/>
              </a:rPr>
              <a:t>ειτουργικής </a:t>
            </a:r>
            <a:r>
              <a:rPr lang="el-GR" altLang="el-GR" sz="4000" b="1" dirty="0" smtClean="0">
                <a:solidFill>
                  <a:srgbClr val="0000CC"/>
                </a:solidFill>
                <a:latin typeface="+mn-lt"/>
              </a:rPr>
              <a:t>Μ</a:t>
            </a:r>
            <a:r>
              <a:rPr lang="en-GB" altLang="el-GR" sz="4000" b="1" dirty="0" smtClean="0">
                <a:solidFill>
                  <a:srgbClr val="0000CC"/>
                </a:solidFill>
                <a:latin typeface="+mn-lt"/>
              </a:rPr>
              <a:t>όχλευσης</a:t>
            </a:r>
            <a:r>
              <a:rPr lang="en-US" altLang="el-GR" sz="4000" b="1" dirty="0" smtClean="0">
                <a:solidFill>
                  <a:srgbClr val="0000CC"/>
                </a:solidFill>
                <a:latin typeface="+mn-lt"/>
              </a:rPr>
              <a:t> (2)</a:t>
            </a:r>
            <a:r>
              <a:rPr lang="el-GR" altLang="el-GR" sz="2800" b="1" dirty="0" smtClean="0"/>
              <a:t/>
            </a:r>
            <a:br>
              <a:rPr lang="el-GR" altLang="el-GR" sz="2800" b="1" dirty="0" smtClean="0"/>
            </a:br>
            <a:r>
              <a:rPr lang="el-GR" altLang="el-GR" sz="2800" b="1" dirty="0" smtClean="0"/>
              <a:t/>
            </a:r>
            <a:br>
              <a:rPr lang="el-GR" altLang="el-GR" sz="2800" b="1" dirty="0" smtClean="0"/>
            </a:br>
            <a:r>
              <a:rPr lang="el-GR" altLang="el-GR" sz="2800" b="1" dirty="0" smtClean="0"/>
              <a:t>ΑΡΙΘΜΗΤΗΣ [(ΕΒΙΤ</a:t>
            </a:r>
            <a:r>
              <a:rPr lang="el-GR" altLang="el-GR" sz="2800" b="1" baseline="-25000" dirty="0" smtClean="0"/>
              <a:t>2019</a:t>
            </a:r>
            <a:r>
              <a:rPr lang="el-GR" altLang="el-GR" sz="2800" b="1" dirty="0" smtClean="0"/>
              <a:t> – ΕΒΙΤ</a:t>
            </a:r>
            <a:r>
              <a:rPr lang="el-GR" altLang="el-GR" sz="2800" b="1" baseline="-25000" dirty="0" smtClean="0"/>
              <a:t>2018</a:t>
            </a:r>
            <a:r>
              <a:rPr lang="el-GR" altLang="el-GR" sz="2800" b="1" dirty="0" smtClean="0"/>
              <a:t>) / ΕΒΙΤ</a:t>
            </a:r>
            <a:r>
              <a:rPr lang="el-GR" altLang="el-GR" sz="2800" b="1" baseline="-25000" dirty="0" smtClean="0"/>
              <a:t>2018</a:t>
            </a:r>
            <a:r>
              <a:rPr lang="el-GR" altLang="el-GR" sz="2800" b="1" dirty="0" smtClean="0"/>
              <a:t>]*100</a:t>
            </a:r>
            <a:br>
              <a:rPr lang="el-GR" altLang="el-GR" sz="2800" b="1" dirty="0" smtClean="0"/>
            </a:br>
            <a:r>
              <a:rPr lang="el-GR" altLang="el-GR" sz="2800" b="1" dirty="0" smtClean="0"/>
              <a:t/>
            </a:r>
            <a:br>
              <a:rPr lang="el-GR" altLang="el-GR" sz="2800" b="1" dirty="0" smtClean="0"/>
            </a:br>
            <a:r>
              <a:rPr lang="el-GR" altLang="el-GR" sz="2800" b="1" dirty="0" smtClean="0"/>
              <a:t>ΠΑΡΟΝΟΜΑΣΤΗΣ: [</a:t>
            </a:r>
            <a:r>
              <a:rPr lang="en-US" altLang="el-GR" sz="2800" b="1" dirty="0" smtClean="0"/>
              <a:t>Q</a:t>
            </a:r>
            <a:r>
              <a:rPr lang="en-US" altLang="el-GR" sz="2800" b="1" baseline="-25000" dirty="0" smtClean="0"/>
              <a:t>2019</a:t>
            </a:r>
            <a:r>
              <a:rPr lang="en-US" altLang="el-GR" sz="2800" b="1" dirty="0" smtClean="0"/>
              <a:t> – Q</a:t>
            </a:r>
            <a:r>
              <a:rPr lang="en-US" altLang="el-GR" sz="2800" b="1" baseline="-25000" dirty="0" smtClean="0"/>
              <a:t>2018</a:t>
            </a:r>
            <a:r>
              <a:rPr lang="en-US" altLang="el-GR" sz="2800" b="1" dirty="0" smtClean="0"/>
              <a:t>) / Q</a:t>
            </a:r>
            <a:r>
              <a:rPr lang="en-US" altLang="el-GR" sz="2800" b="1" baseline="-25000" dirty="0" smtClean="0"/>
              <a:t>2018</a:t>
            </a:r>
            <a:r>
              <a:rPr lang="en-US" altLang="el-GR" sz="2800" b="1" dirty="0" smtClean="0"/>
              <a:t>]*100</a:t>
            </a:r>
            <a:endParaRPr lang="el-GR" altLang="el-GR" sz="2800" b="1"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 Θέση αριθμού διαφάνειας"/>
          <p:cNvSpPr>
            <a:spLocks noGrp="1"/>
          </p:cNvSpPr>
          <p:nvPr>
            <p:ph type="sldNum" sz="quarter" idx="12"/>
          </p:nvPr>
        </p:nvSpPr>
        <p:spPr>
          <a:xfrm>
            <a:off x="457200" y="6245225"/>
            <a:ext cx="2133600" cy="476250"/>
          </a:xfrm>
          <a:noFill/>
        </p:spPr>
        <p:txBody>
          <a:bodyPr/>
          <a:lstStyle/>
          <a:p>
            <a:pPr algn="l"/>
            <a:fld id="{2929D4F3-E98D-41AD-B4F2-77E5216B6C33}" type="slidenum">
              <a:rPr lang="el-GR" altLang="el-GR" smtClean="0">
                <a:latin typeface="Arial" pitchFamily="34" charset="0"/>
              </a:rPr>
              <a:pPr algn="l"/>
              <a:t>57</a:t>
            </a:fld>
            <a:endParaRPr lang="el-GR" altLang="el-GR" dirty="0" smtClean="0">
              <a:latin typeface="Arial" pitchFamily="34" charset="0"/>
            </a:endParaRPr>
          </a:p>
        </p:txBody>
      </p:sp>
      <p:sp>
        <p:nvSpPr>
          <p:cNvPr id="60419" name="Rectangle 3"/>
          <p:cNvSpPr>
            <a:spLocks noGrp="1" noChangeArrowheads="1"/>
          </p:cNvSpPr>
          <p:nvPr>
            <p:ph type="body" idx="1"/>
          </p:nvPr>
        </p:nvSpPr>
        <p:spPr>
          <a:xfrm>
            <a:off x="179512" y="981075"/>
            <a:ext cx="8784976" cy="3240088"/>
          </a:xfrm>
        </p:spPr>
        <p:txBody>
          <a:bodyPr>
            <a:normAutofit lnSpcReduction="10000"/>
          </a:bodyPr>
          <a:lstStyle/>
          <a:p>
            <a:pPr marL="0" indent="0" algn="just"/>
            <a:r>
              <a:rPr lang="en-GB" altLang="el-GR" sz="2800" dirty="0" smtClean="0"/>
              <a:t>Πρέπει να υπογραμμιστεί ότι αυτό που έχει σημασία στον υπολογισμό του βαθμού λειτουργικής μόχλευσης, είναι το επίπεδο παραγωγής που παίρνουμε ως βάση</a:t>
            </a:r>
            <a:r>
              <a:rPr lang="el-GR" altLang="el-GR" sz="2800" dirty="0" smtClean="0"/>
              <a:t>. </a:t>
            </a:r>
            <a:endParaRPr lang="el-GR" altLang="el-GR" sz="2800" dirty="0" smtClean="0"/>
          </a:p>
          <a:p>
            <a:pPr marL="0" indent="0" algn="just"/>
            <a:r>
              <a:rPr lang="el-GR" altLang="el-GR" sz="2800" dirty="0" smtClean="0"/>
              <a:t>Για </a:t>
            </a:r>
            <a:r>
              <a:rPr lang="el-GR" altLang="el-GR" sz="2800" dirty="0" smtClean="0"/>
              <a:t>γραμμικό νεκρό σημείο έχει αναπτυχθεί μια σχέση η οποία δίνει τον βαθμό λειτουργικής μόχλευσης σε οποιοδήποτε επίπεδο παραγωγής </a:t>
            </a:r>
            <a:r>
              <a:rPr lang="en-GB" altLang="el-GR" sz="2800" dirty="0" smtClean="0"/>
              <a:t>Q</a:t>
            </a:r>
            <a:r>
              <a:rPr lang="el-GR" altLang="el-GR" sz="2800" dirty="0" smtClean="0"/>
              <a:t>.  </a:t>
            </a:r>
            <a:endParaRPr lang="el-GR" altLang="el-GR" sz="2800" dirty="0" smtClean="0"/>
          </a:p>
          <a:p>
            <a:pPr marL="0" indent="0" algn="just"/>
            <a:r>
              <a:rPr lang="el-GR" altLang="el-GR" sz="2800" dirty="0" smtClean="0"/>
              <a:t>Η </a:t>
            </a:r>
            <a:r>
              <a:rPr lang="el-GR" altLang="el-GR" sz="2800" dirty="0" smtClean="0"/>
              <a:t>σχέση αυτή είναι η εξής: </a:t>
            </a:r>
          </a:p>
        </p:txBody>
      </p:sp>
      <p:sp>
        <p:nvSpPr>
          <p:cNvPr id="60420" name="Rectangle 5"/>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60421" name="Object 2"/>
          <p:cNvGraphicFramePr>
            <a:graphicFrameLocks noChangeAspect="1"/>
          </p:cNvGraphicFramePr>
          <p:nvPr/>
        </p:nvGraphicFramePr>
        <p:xfrm>
          <a:off x="1116013" y="4292600"/>
          <a:ext cx="7343775" cy="1958975"/>
        </p:xfrm>
        <a:graphic>
          <a:graphicData uri="http://schemas.openxmlformats.org/presentationml/2006/ole">
            <p:oleObj spid="_x0000_s6146" name="Equation" r:id="rId4" imgW="2578100" imgH="660400" progId="">
              <p:embed/>
            </p:oleObj>
          </a:graphicData>
        </a:graphic>
      </p:graphicFrame>
      <p:sp>
        <p:nvSpPr>
          <p:cNvPr id="60422" name="Rectangle 7"/>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el-GR" altLang="el-GR" dirty="0"/>
          </a:p>
        </p:txBody>
      </p:sp>
      <p:sp>
        <p:nvSpPr>
          <p:cNvPr id="60423" name="Rectangle 10"/>
          <p:cNvSpPr>
            <a:spLocks noGrp="1" noChangeArrowheads="1"/>
          </p:cNvSpPr>
          <p:nvPr>
            <p:ph type="title"/>
          </p:nvPr>
        </p:nvSpPr>
        <p:spPr>
          <a:xfrm>
            <a:off x="0" y="184150"/>
            <a:ext cx="9144000" cy="504825"/>
          </a:xfrm>
          <a:noFill/>
        </p:spPr>
        <p:txBody>
          <a:bodyPr anchor="t">
            <a:noAutofit/>
          </a:bodyPr>
          <a:lstStyle/>
          <a:p>
            <a:r>
              <a:rPr lang="en-GB" altLang="el-GR" sz="3600" b="1" dirty="0" smtClean="0">
                <a:latin typeface="+mn-lt"/>
              </a:rPr>
              <a:t>Βαθμός </a:t>
            </a:r>
            <a:r>
              <a:rPr lang="el-GR" altLang="el-GR" sz="3600" b="1" dirty="0" smtClean="0">
                <a:latin typeface="+mn-lt"/>
              </a:rPr>
              <a:t>Λ</a:t>
            </a:r>
            <a:r>
              <a:rPr lang="en-GB" altLang="el-GR" sz="3600" b="1" dirty="0" smtClean="0">
                <a:latin typeface="+mn-lt"/>
              </a:rPr>
              <a:t>ειτουργικής </a:t>
            </a:r>
            <a:r>
              <a:rPr lang="el-GR" altLang="el-GR" sz="3600" b="1" dirty="0" smtClean="0">
                <a:latin typeface="+mn-lt"/>
              </a:rPr>
              <a:t>Μ</a:t>
            </a:r>
            <a:r>
              <a:rPr lang="en-GB" altLang="el-GR" sz="3600" b="1" dirty="0" smtClean="0">
                <a:latin typeface="+mn-lt"/>
              </a:rPr>
              <a:t>όχλευσης</a:t>
            </a:r>
            <a:r>
              <a:rPr lang="en-US" altLang="el-GR" sz="3600" b="1" dirty="0" smtClean="0">
                <a:latin typeface="+mn-lt"/>
              </a:rPr>
              <a:t> (3)</a:t>
            </a:r>
            <a:endParaRPr lang="el-GR" altLang="el-GR" sz="3600" b="1" dirty="0" smtClean="0">
              <a:latin typeface="+mn-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sz="half" idx="1"/>
          </p:nvPr>
        </p:nvSpPr>
        <p:spPr>
          <a:xfrm>
            <a:off x="107504" y="1484313"/>
            <a:ext cx="9036496" cy="792559"/>
          </a:xfrm>
        </p:spPr>
        <p:txBody>
          <a:bodyPr>
            <a:normAutofit/>
          </a:bodyPr>
          <a:lstStyle/>
          <a:p>
            <a:pPr marL="0" indent="0" algn="just">
              <a:buFont typeface="Wingdings" pitchFamily="2" charset="2"/>
              <a:buNone/>
            </a:pPr>
            <a:r>
              <a:rPr lang="en-GB" altLang="el-GR" sz="2400" dirty="0" smtClean="0"/>
              <a:t>Οπότε ο βαθμός λειτουργικής μόχλευσης βρίσκεται από τον τύπο:</a:t>
            </a:r>
            <a:endParaRPr lang="el-GR" altLang="el-GR" sz="2400" dirty="0" smtClean="0"/>
          </a:p>
        </p:txBody>
      </p:sp>
      <p:graphicFrame>
        <p:nvGraphicFramePr>
          <p:cNvPr id="61443" name="Object 2"/>
          <p:cNvGraphicFramePr>
            <a:graphicFrameLocks noChangeAspect="1"/>
          </p:cNvGraphicFramePr>
          <p:nvPr>
            <p:ph sz="half" idx="2"/>
          </p:nvPr>
        </p:nvGraphicFramePr>
        <p:xfrm>
          <a:off x="323850" y="2636838"/>
          <a:ext cx="8353425" cy="3082925"/>
        </p:xfrm>
        <a:graphic>
          <a:graphicData uri="http://schemas.openxmlformats.org/presentationml/2006/ole">
            <p:oleObj spid="_x0000_s7170" name="Equation" r:id="rId4" imgW="4064000" imgH="1498600" progId="">
              <p:embed/>
            </p:oleObj>
          </a:graphicData>
        </a:graphic>
      </p:graphicFrame>
      <p:sp>
        <p:nvSpPr>
          <p:cNvPr id="61444" name="Rectangle 8"/>
          <p:cNvSpPr>
            <a:spLocks noGrp="1" noChangeArrowheads="1"/>
          </p:cNvSpPr>
          <p:nvPr>
            <p:ph type="title"/>
          </p:nvPr>
        </p:nvSpPr>
        <p:spPr>
          <a:xfrm>
            <a:off x="0" y="184150"/>
            <a:ext cx="9144000" cy="504825"/>
          </a:xfrm>
          <a:noFill/>
        </p:spPr>
        <p:txBody>
          <a:bodyPr anchor="t">
            <a:noAutofit/>
          </a:bodyPr>
          <a:lstStyle/>
          <a:p>
            <a:r>
              <a:rPr lang="en-GB" altLang="el-GR" sz="3600" b="1" dirty="0" smtClean="0">
                <a:latin typeface="+mn-lt"/>
              </a:rPr>
              <a:t>Βαθμός </a:t>
            </a:r>
            <a:r>
              <a:rPr lang="el-GR" altLang="el-GR" sz="3600" b="1" dirty="0" smtClean="0">
                <a:latin typeface="+mn-lt"/>
              </a:rPr>
              <a:t>Λ</a:t>
            </a:r>
            <a:r>
              <a:rPr lang="en-GB" altLang="el-GR" sz="3600" b="1" dirty="0" smtClean="0">
                <a:latin typeface="+mn-lt"/>
              </a:rPr>
              <a:t>ειτουργικής </a:t>
            </a:r>
            <a:r>
              <a:rPr lang="el-GR" altLang="el-GR" sz="3600" b="1" dirty="0" smtClean="0">
                <a:latin typeface="+mn-lt"/>
              </a:rPr>
              <a:t>Μ</a:t>
            </a:r>
            <a:r>
              <a:rPr lang="en-GB" altLang="el-GR" sz="3600" b="1" dirty="0" smtClean="0">
                <a:latin typeface="+mn-lt"/>
              </a:rPr>
              <a:t>όχλευσης</a:t>
            </a:r>
            <a:r>
              <a:rPr lang="en-US" altLang="el-GR" sz="3600" b="1" dirty="0" smtClean="0">
                <a:latin typeface="+mn-lt"/>
              </a:rPr>
              <a:t> (4)</a:t>
            </a:r>
            <a:endParaRPr lang="el-GR" altLang="el-GR" sz="3600" b="1" dirty="0" smtClean="0">
              <a:latin typeface="+mn-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 Θέση αριθμού διαφάνειας"/>
          <p:cNvSpPr>
            <a:spLocks noGrp="1"/>
          </p:cNvSpPr>
          <p:nvPr>
            <p:ph type="sldNum" sz="quarter" idx="12"/>
          </p:nvPr>
        </p:nvSpPr>
        <p:spPr>
          <a:xfrm>
            <a:off x="457200" y="6245225"/>
            <a:ext cx="2133600" cy="476250"/>
          </a:xfrm>
          <a:noFill/>
        </p:spPr>
        <p:txBody>
          <a:bodyPr/>
          <a:lstStyle/>
          <a:p>
            <a:pPr algn="l"/>
            <a:fld id="{8D28ED93-CE11-4334-B585-2AA4E24813BB}" type="slidenum">
              <a:rPr lang="el-GR" altLang="el-GR" smtClean="0">
                <a:latin typeface="Arial" pitchFamily="34" charset="0"/>
              </a:rPr>
              <a:pPr algn="l"/>
              <a:t>59</a:t>
            </a:fld>
            <a:endParaRPr lang="el-GR" altLang="el-GR" dirty="0" smtClean="0">
              <a:latin typeface="Arial" pitchFamily="34" charset="0"/>
            </a:endParaRPr>
          </a:p>
        </p:txBody>
      </p:sp>
      <p:sp>
        <p:nvSpPr>
          <p:cNvPr id="62467" name="Rectangle 3"/>
          <p:cNvSpPr>
            <a:spLocks noGrp="1" noChangeArrowheads="1"/>
          </p:cNvSpPr>
          <p:nvPr>
            <p:ph type="body" idx="1"/>
          </p:nvPr>
        </p:nvSpPr>
        <p:spPr>
          <a:xfrm>
            <a:off x="323528" y="1268413"/>
            <a:ext cx="8352160" cy="4824412"/>
          </a:xfrm>
        </p:spPr>
        <p:txBody>
          <a:bodyPr/>
          <a:lstStyle/>
          <a:p>
            <a:pPr marL="0" indent="0" algn="just"/>
            <a:r>
              <a:rPr lang="el-GR" altLang="el-GR" sz="2800" dirty="0" smtClean="0"/>
              <a:t>Έστω μια επιχείρηση ΑΒΓ η οποία παράγει ένα προϊόν το οποίο πουλά προς 20 ευρώ το τεμάχιο, ενώ πουλά 100.000 μονάδες προϊόντος. </a:t>
            </a:r>
            <a:endParaRPr lang="el-GR" altLang="el-GR" sz="2800" dirty="0" smtClean="0"/>
          </a:p>
          <a:p>
            <a:pPr marL="0" indent="0" algn="just"/>
            <a:r>
              <a:rPr lang="el-GR" altLang="el-GR" sz="2800" dirty="0" smtClean="0"/>
              <a:t>Η </a:t>
            </a:r>
            <a:r>
              <a:rPr lang="el-GR" altLang="el-GR" sz="2800" dirty="0" smtClean="0"/>
              <a:t>ΑΒΓ χρησιμοποιεί  σταθερό κόστος, ύψους 800.000 ευρώ, το μεταβλητό της κόστος ανέρχεται σε 10 ευρώ ανά μονάδα προϊόντος και επομένως τα κέρδη της προ τόκων και φόρων ανέρχονται σε 200.000 ευρώ. </a:t>
            </a:r>
            <a:endParaRPr lang="el-GR" altLang="el-GR" sz="2800" dirty="0" smtClean="0"/>
          </a:p>
          <a:p>
            <a:pPr marL="0" indent="0" algn="just"/>
            <a:r>
              <a:rPr lang="el-GR" altLang="el-GR" sz="2800" dirty="0" smtClean="0"/>
              <a:t>Ποιος </a:t>
            </a:r>
            <a:r>
              <a:rPr lang="el-GR" altLang="el-GR" sz="2800" dirty="0" smtClean="0"/>
              <a:t>είναι ο βαθμός λειτουργικής μόχλευσης της ΑΒΓ;</a:t>
            </a:r>
          </a:p>
        </p:txBody>
      </p:sp>
      <p:sp>
        <p:nvSpPr>
          <p:cNvPr id="20487" name="Rectangle 7"/>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4000" b="1" dirty="0"/>
              <a:t>Παράδειγμα</a:t>
            </a:r>
            <a:endParaRPr lang="el-GR"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4294967295"/>
          </p:nvPr>
        </p:nvSpPr>
        <p:spPr>
          <a:xfrm>
            <a:off x="6553200" y="6243638"/>
            <a:ext cx="2133600" cy="457200"/>
          </a:xfrm>
          <a:prstGeom prst="rect">
            <a:avLst/>
          </a:prstGeom>
        </p:spPr>
        <p:txBody>
          <a:bodyPr/>
          <a:lstStyle/>
          <a:p>
            <a:pPr>
              <a:defRPr/>
            </a:pPr>
            <a:fld id="{00A9622C-33E8-4DF8-A304-A2631F8768CA}" type="slidenum">
              <a:rPr lang="el-GR" altLang="en-US"/>
              <a:pPr>
                <a:defRPr/>
              </a:pPr>
              <a:t>6</a:t>
            </a:fld>
            <a:endParaRPr lang="el-GR" altLang="en-US" dirty="0"/>
          </a:p>
        </p:txBody>
      </p:sp>
      <p:sp>
        <p:nvSpPr>
          <p:cNvPr id="4100" name="Rectangle 3"/>
          <p:cNvSpPr>
            <a:spLocks noGrp="1" noChangeArrowheads="1"/>
          </p:cNvSpPr>
          <p:nvPr>
            <p:ph type="body" idx="1"/>
          </p:nvPr>
        </p:nvSpPr>
        <p:spPr>
          <a:xfrm>
            <a:off x="251520" y="188913"/>
            <a:ext cx="8712968" cy="6264423"/>
          </a:xfrm>
        </p:spPr>
        <p:txBody>
          <a:bodyPr/>
          <a:lstStyle/>
          <a:p>
            <a:pPr eaLnBrk="1" hangingPunct="1">
              <a:buFont typeface="Wingdings" pitchFamily="2" charset="2"/>
              <a:buNone/>
            </a:pPr>
            <a:endParaRPr lang="el-GR" dirty="0" smtClean="0"/>
          </a:p>
          <a:p>
            <a:pPr algn="ctr" eaLnBrk="1" hangingPunct="1">
              <a:buFont typeface="Wingdings" pitchFamily="2" charset="2"/>
              <a:buChar char="q"/>
            </a:pPr>
            <a:r>
              <a:rPr lang="el-GR" sz="2800" b="1" u="sng" dirty="0" smtClean="0">
                <a:solidFill>
                  <a:srgbClr val="0070C0"/>
                </a:solidFill>
              </a:rPr>
              <a:t>ΛΟΓΙΣΤΙΚΟ ΑΠΟΤΕΛΕΣΜΑ</a:t>
            </a:r>
          </a:p>
          <a:p>
            <a:pPr eaLnBrk="1" hangingPunct="1">
              <a:buFont typeface="Wingdings" pitchFamily="2" charset="2"/>
              <a:buNone/>
            </a:pPr>
            <a:endParaRPr lang="el-GR" sz="2000" b="1" dirty="0" smtClean="0"/>
          </a:p>
          <a:p>
            <a:pPr algn="ctr" eaLnBrk="1" hangingPunct="1">
              <a:buFont typeface="Wingdings" pitchFamily="2" charset="2"/>
              <a:buNone/>
            </a:pPr>
            <a:endParaRPr lang="el-GR" sz="2400" b="1" dirty="0" smtClean="0">
              <a:solidFill>
                <a:schemeClr val="tx2"/>
              </a:solidFill>
            </a:endParaRPr>
          </a:p>
          <a:p>
            <a:pPr algn="ctr" eaLnBrk="1" hangingPunct="1">
              <a:buFont typeface="Wingdings" pitchFamily="2" charset="2"/>
              <a:buNone/>
            </a:pPr>
            <a:endParaRPr lang="el-GR" sz="2400" b="1" dirty="0" smtClean="0">
              <a:solidFill>
                <a:schemeClr val="tx2"/>
              </a:solidFill>
            </a:endParaRPr>
          </a:p>
          <a:p>
            <a:pPr algn="ctr" eaLnBrk="1" hangingPunct="1">
              <a:buFont typeface="Wingdings" pitchFamily="2" charset="2"/>
              <a:buNone/>
            </a:pPr>
            <a:r>
              <a:rPr lang="el-GR" sz="2400" b="1" dirty="0" smtClean="0">
                <a:solidFill>
                  <a:schemeClr val="tx2"/>
                </a:solidFill>
              </a:rPr>
              <a:t>ΛΟΓΙΣΤΙΚΟ ΑΠΟΤΕΛΕΣΜΑ </a:t>
            </a:r>
            <a:r>
              <a:rPr lang="el-GR" sz="2400" b="1" dirty="0" smtClean="0">
                <a:solidFill>
                  <a:schemeClr val="tx2"/>
                </a:solidFill>
              </a:rPr>
              <a:t>ΝΕΚΡΟΥ ΣΗΜΕΙΟΥ </a:t>
            </a:r>
            <a:r>
              <a:rPr lang="el-GR" sz="2400" b="1" dirty="0" smtClean="0">
                <a:solidFill>
                  <a:schemeClr val="tx2"/>
                </a:solidFill>
              </a:rPr>
              <a:t>= </a:t>
            </a:r>
            <a:r>
              <a:rPr lang="el-GR" sz="2400" b="1" dirty="0" smtClean="0">
                <a:solidFill>
                  <a:schemeClr val="tx2"/>
                </a:solidFill>
              </a:rPr>
              <a:t>ΕΣΟΔΑ-ΕΞΟΔΑ</a:t>
            </a:r>
          </a:p>
          <a:p>
            <a:pPr algn="ctr" eaLnBrk="1" hangingPunct="1">
              <a:buFont typeface="Wingdings" pitchFamily="2" charset="2"/>
              <a:buNone/>
            </a:pPr>
            <a:endParaRPr lang="el-GR" sz="2400" b="1" dirty="0" smtClean="0">
              <a:solidFill>
                <a:schemeClr val="tx2"/>
              </a:solidFill>
            </a:endParaRPr>
          </a:p>
          <a:p>
            <a:pPr algn="ctr" eaLnBrk="1" hangingPunct="1">
              <a:buFont typeface="Wingdings" pitchFamily="2" charset="2"/>
              <a:buNone/>
            </a:pPr>
            <a:endParaRPr lang="el-GR" sz="2400" b="1" dirty="0" smtClean="0">
              <a:solidFill>
                <a:schemeClr val="tx2"/>
              </a:solidFill>
            </a:endParaRPr>
          </a:p>
          <a:p>
            <a:pPr eaLnBrk="1" hangingPunct="1">
              <a:buFont typeface="Wingdings" pitchFamily="2" charset="2"/>
              <a:buNone/>
            </a:pPr>
            <a:endParaRPr lang="el-GR" sz="2400" b="1" dirty="0" smtClean="0">
              <a:solidFill>
                <a:schemeClr val="tx2"/>
              </a:solidFill>
            </a:endParaRPr>
          </a:p>
          <a:p>
            <a:pPr eaLnBrk="1" hangingPunct="1">
              <a:buFont typeface="Wingdings" pitchFamily="2" charset="2"/>
              <a:buNone/>
            </a:pPr>
            <a:r>
              <a:rPr lang="en-US" sz="2800" dirty="0" smtClean="0"/>
              <a:t>A</a:t>
            </a:r>
            <a:r>
              <a:rPr lang="el-GR" sz="2800" dirty="0" smtClean="0"/>
              <a:t>ν  Έσοδα &gt; Εξοδα τότε κέρδος</a:t>
            </a:r>
          </a:p>
          <a:p>
            <a:pPr eaLnBrk="1" hangingPunct="1">
              <a:buFont typeface="Wingdings" pitchFamily="2" charset="2"/>
              <a:buNone/>
            </a:pPr>
            <a:r>
              <a:rPr lang="el-GR" sz="2800" dirty="0" smtClean="0"/>
              <a:t>Αν  Έσοδα &lt; Εξοδα τότε ζημία</a:t>
            </a:r>
          </a:p>
          <a:p>
            <a:pPr>
              <a:buNone/>
            </a:pPr>
            <a:r>
              <a:rPr lang="el-GR" sz="2800" dirty="0" smtClean="0"/>
              <a:t>Αν  Έσοδα = Εξοδα τότε Νεκρό Σημείο</a:t>
            </a:r>
          </a:p>
          <a:p>
            <a:pPr algn="ctr" eaLnBrk="1" hangingPunct="1">
              <a:buFont typeface="Wingdings" pitchFamily="2" charset="2"/>
              <a:buNone/>
            </a:pPr>
            <a:r>
              <a:rPr lang="el-GR" sz="2400" dirty="0" smtClean="0">
                <a:solidFill>
                  <a:schemeClr val="tx2"/>
                </a:solidFill>
              </a:rPr>
              <a:t>  </a:t>
            </a:r>
          </a:p>
        </p:txBody>
      </p:sp>
      <p:sp>
        <p:nvSpPr>
          <p:cNvPr id="4101" name="Oval 4"/>
          <p:cNvSpPr>
            <a:spLocks noChangeArrowheads="1"/>
          </p:cNvSpPr>
          <p:nvPr/>
        </p:nvSpPr>
        <p:spPr bwMode="auto">
          <a:xfrm>
            <a:off x="611560" y="1916832"/>
            <a:ext cx="7848278" cy="1800225"/>
          </a:xfrm>
          <a:prstGeom prst="ellipse">
            <a:avLst/>
          </a:prstGeom>
          <a:noFill/>
          <a:ln w="9525">
            <a:solidFill>
              <a:schemeClr val="tx1"/>
            </a:solidFill>
            <a:round/>
            <a:headEnd/>
            <a:tailEnd/>
          </a:ln>
        </p:spPr>
        <p:txBody>
          <a:bodyPr wrap="none" anchor="ctr"/>
          <a:lstStyle/>
          <a:p>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4 - Θέση αριθμού διαφάνειας"/>
          <p:cNvSpPr>
            <a:spLocks noGrp="1"/>
          </p:cNvSpPr>
          <p:nvPr>
            <p:ph type="sldNum" sz="quarter" idx="12"/>
          </p:nvPr>
        </p:nvSpPr>
        <p:spPr>
          <a:xfrm>
            <a:off x="457200" y="6245225"/>
            <a:ext cx="2133600" cy="476250"/>
          </a:xfrm>
          <a:noFill/>
        </p:spPr>
        <p:txBody>
          <a:bodyPr/>
          <a:lstStyle/>
          <a:p>
            <a:pPr algn="l"/>
            <a:fld id="{CC560BC4-6D59-427D-9E66-0EF729A3B79A}" type="slidenum">
              <a:rPr lang="el-GR" altLang="el-GR" smtClean="0">
                <a:latin typeface="Arial" pitchFamily="34" charset="0"/>
              </a:rPr>
              <a:pPr algn="l"/>
              <a:t>60</a:t>
            </a:fld>
            <a:endParaRPr lang="el-GR" altLang="el-GR" dirty="0" smtClean="0">
              <a:latin typeface="Arial" pitchFamily="34" charset="0"/>
            </a:endParaRPr>
          </a:p>
        </p:txBody>
      </p:sp>
      <p:sp>
        <p:nvSpPr>
          <p:cNvPr id="63491" name="Rectangle 3"/>
          <p:cNvSpPr>
            <a:spLocks noGrp="1" noChangeArrowheads="1"/>
          </p:cNvSpPr>
          <p:nvPr>
            <p:ph type="body" sz="half" idx="1"/>
          </p:nvPr>
        </p:nvSpPr>
        <p:spPr>
          <a:xfrm>
            <a:off x="323528" y="4221162"/>
            <a:ext cx="8352928" cy="2232173"/>
          </a:xfrm>
        </p:spPr>
        <p:txBody>
          <a:bodyPr>
            <a:noAutofit/>
          </a:bodyPr>
          <a:lstStyle/>
          <a:p>
            <a:pPr marL="0" indent="0" algn="just">
              <a:buFont typeface="Wingdings" pitchFamily="2" charset="2"/>
              <a:buNone/>
            </a:pPr>
            <a:r>
              <a:rPr lang="el-GR" altLang="el-GR" sz="3600" dirty="0" smtClean="0"/>
              <a:t>Άρα, μ</a:t>
            </a:r>
            <a:r>
              <a:rPr lang="en-GB" altLang="el-GR" sz="3600" dirty="0" smtClean="0"/>
              <a:t>ια αύξηση κατά 10% στις πωλήσεις θα επιφέρει μια αύξηση κατά 10% *5  = 50% στα καθαρά λειτουργικά κέρδη (ΕΒΙΤ) της επιχείρησης.</a:t>
            </a:r>
            <a:r>
              <a:rPr lang="el-GR" altLang="el-GR" sz="3600" dirty="0" smtClean="0"/>
              <a:t> </a:t>
            </a:r>
          </a:p>
        </p:txBody>
      </p:sp>
      <p:graphicFrame>
        <p:nvGraphicFramePr>
          <p:cNvPr id="63492" name="Object 2"/>
          <p:cNvGraphicFramePr>
            <a:graphicFrameLocks noChangeAspect="1"/>
          </p:cNvGraphicFramePr>
          <p:nvPr>
            <p:ph sz="half" idx="2"/>
          </p:nvPr>
        </p:nvGraphicFramePr>
        <p:xfrm>
          <a:off x="395288" y="1484313"/>
          <a:ext cx="8137525" cy="2343150"/>
        </p:xfrm>
        <a:graphic>
          <a:graphicData uri="http://schemas.openxmlformats.org/presentationml/2006/ole">
            <p:oleObj spid="_x0000_s8194" name="Equation" r:id="rId4" imgW="3022600" imgH="1092200" progId="">
              <p:embed/>
            </p:oleObj>
          </a:graphicData>
        </a:graphic>
      </p:graphicFrame>
      <p:sp>
        <p:nvSpPr>
          <p:cNvPr id="74759" name="Rectangle 7"/>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defRPr/>
            </a:pPr>
            <a:r>
              <a:rPr lang="el-GR" sz="4000" b="1" dirty="0"/>
              <a:t>Απάντηση Παραδείγματος</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 Θέση αριθμού διαφάνειας"/>
          <p:cNvSpPr>
            <a:spLocks noGrp="1"/>
          </p:cNvSpPr>
          <p:nvPr>
            <p:ph type="sldNum" sz="quarter" idx="12"/>
          </p:nvPr>
        </p:nvSpPr>
        <p:spPr>
          <a:xfrm>
            <a:off x="457200" y="6245225"/>
            <a:ext cx="2133600" cy="476250"/>
          </a:xfrm>
          <a:noFill/>
        </p:spPr>
        <p:txBody>
          <a:bodyPr/>
          <a:lstStyle/>
          <a:p>
            <a:pPr algn="l"/>
            <a:fld id="{0900EDEA-CB17-4B90-AD71-AA9EC01239C0}" type="slidenum">
              <a:rPr lang="el-GR" altLang="el-GR" smtClean="0">
                <a:latin typeface="Arial" pitchFamily="34" charset="0"/>
              </a:rPr>
              <a:pPr algn="l"/>
              <a:t>61</a:t>
            </a:fld>
            <a:endParaRPr lang="el-GR" altLang="el-GR" dirty="0" smtClean="0">
              <a:latin typeface="Arial" pitchFamily="34" charset="0"/>
            </a:endParaRPr>
          </a:p>
        </p:txBody>
      </p:sp>
      <p:sp>
        <p:nvSpPr>
          <p:cNvPr id="64515" name="Rectangle 2"/>
          <p:cNvSpPr>
            <a:spLocks noGrp="1" noChangeArrowheads="1"/>
          </p:cNvSpPr>
          <p:nvPr>
            <p:ph type="title"/>
          </p:nvPr>
        </p:nvSpPr>
        <p:spPr>
          <a:xfrm>
            <a:off x="0" y="209550"/>
            <a:ext cx="9144000" cy="987202"/>
          </a:xfrm>
          <a:noFill/>
        </p:spPr>
        <p:txBody>
          <a:bodyPr anchor="t">
            <a:noAutofit/>
          </a:bodyPr>
          <a:lstStyle/>
          <a:p>
            <a:r>
              <a:rPr lang="el-GR" altLang="el-GR" sz="3600" b="1" dirty="0" smtClean="0">
                <a:latin typeface="+mn-lt"/>
              </a:rPr>
              <a:t>Χρηματοοικονομικός Κίνδυνος</a:t>
            </a:r>
          </a:p>
        </p:txBody>
      </p:sp>
      <p:sp>
        <p:nvSpPr>
          <p:cNvPr id="64516" name="Rectangle 3"/>
          <p:cNvSpPr>
            <a:spLocks noGrp="1" noChangeArrowheads="1"/>
          </p:cNvSpPr>
          <p:nvPr>
            <p:ph type="body" idx="1"/>
          </p:nvPr>
        </p:nvSpPr>
        <p:spPr>
          <a:xfrm>
            <a:off x="468313" y="1628775"/>
            <a:ext cx="8207375" cy="3168650"/>
          </a:xfrm>
        </p:spPr>
        <p:txBody>
          <a:bodyPr/>
          <a:lstStyle/>
          <a:p>
            <a:pPr marL="0" indent="0" algn="just">
              <a:buFont typeface="Wingdings" pitchFamily="2" charset="2"/>
              <a:buNone/>
            </a:pPr>
            <a:r>
              <a:rPr lang="en-GB" altLang="el-GR" dirty="0" smtClean="0"/>
              <a:t>Χρηματοοικονομικός κίνδυνος λέγεται ο πρόσθετος κίνδυνος τ</a:t>
            </a:r>
            <a:r>
              <a:rPr lang="el-GR" altLang="el-GR" dirty="0" smtClean="0"/>
              <a:t>ο</a:t>
            </a:r>
            <a:r>
              <a:rPr lang="en-GB" altLang="el-GR" dirty="0" smtClean="0"/>
              <a:t>ν οποίο αναλαμβάνουν οι μέτοχοι μιας επιχείρησης, λόγω της απόφασης της επιχείρησης να χρηματοδοτηθεί με δανειακά κεφάλαια.</a:t>
            </a:r>
            <a:endParaRPr lang="el-GR" altLang="el-GR" dirty="0" smtClean="0"/>
          </a:p>
          <a:p>
            <a:pPr marL="0" indent="0" algn="just">
              <a:lnSpc>
                <a:spcPct val="80000"/>
              </a:lnSpc>
              <a:buFont typeface="Wingdings" pitchFamily="2" charset="2"/>
              <a:buNone/>
            </a:pPr>
            <a:endParaRPr lang="el-GR" altLang="el-GR" sz="2200" b="1"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0" y="209550"/>
            <a:ext cx="9144000" cy="504825"/>
          </a:xfrm>
          <a:noFill/>
        </p:spPr>
        <p:txBody>
          <a:bodyPr anchor="t">
            <a:noAutofit/>
          </a:bodyPr>
          <a:lstStyle/>
          <a:p>
            <a:r>
              <a:rPr lang="en-GB" altLang="el-GR" sz="3600" b="1" dirty="0" smtClean="0">
                <a:latin typeface="+mn-lt"/>
              </a:rPr>
              <a:t>Χρηματοοικονομική </a:t>
            </a:r>
            <a:r>
              <a:rPr lang="el-GR" altLang="el-GR" sz="3600" b="1" dirty="0" smtClean="0">
                <a:latin typeface="+mn-lt"/>
              </a:rPr>
              <a:t>Μ</a:t>
            </a:r>
            <a:r>
              <a:rPr lang="en-GB" altLang="el-GR" sz="3600" b="1" dirty="0" smtClean="0">
                <a:latin typeface="+mn-lt"/>
              </a:rPr>
              <a:t>όχλευση</a:t>
            </a:r>
            <a:r>
              <a:rPr lang="el-GR" altLang="el-GR" sz="3600" dirty="0" smtClean="0">
                <a:latin typeface="+mn-lt"/>
              </a:rPr>
              <a:t> </a:t>
            </a:r>
            <a:r>
              <a:rPr lang="en-US" altLang="el-GR" sz="3600" b="1" dirty="0" smtClean="0">
                <a:latin typeface="+mn-lt"/>
              </a:rPr>
              <a:t>(1)</a:t>
            </a:r>
            <a:endParaRPr lang="el-GR" altLang="el-GR" sz="3600" b="1" dirty="0" smtClean="0">
              <a:latin typeface="+mn-lt"/>
            </a:endParaRPr>
          </a:p>
        </p:txBody>
      </p:sp>
      <p:sp>
        <p:nvSpPr>
          <p:cNvPr id="65540" name="Rectangle 3"/>
          <p:cNvSpPr>
            <a:spLocks noGrp="1" noChangeArrowheads="1"/>
          </p:cNvSpPr>
          <p:nvPr>
            <p:ph type="body" idx="1"/>
          </p:nvPr>
        </p:nvSpPr>
        <p:spPr>
          <a:xfrm>
            <a:off x="251520" y="980728"/>
            <a:ext cx="8640960" cy="5616624"/>
          </a:xfrm>
        </p:spPr>
        <p:txBody>
          <a:bodyPr>
            <a:normAutofit lnSpcReduction="10000"/>
          </a:bodyPr>
          <a:lstStyle/>
          <a:p>
            <a:pPr marL="0" indent="0" algn="just">
              <a:buFont typeface="Wingdings" pitchFamily="2" charset="2"/>
              <a:buNone/>
            </a:pPr>
            <a:r>
              <a:rPr lang="en-GB" altLang="el-GR" sz="2800" dirty="0" smtClean="0"/>
              <a:t>Η χρηματοοικονομική μόχλευση είναι η χρησιμοποίηση δανειακών κεφαλαίων με σκοπό την αύξηση της απόδοσης των ιδίων κεφαλαίων. </a:t>
            </a:r>
            <a:endParaRPr lang="el-GR" altLang="el-GR" sz="2800" dirty="0" smtClean="0"/>
          </a:p>
          <a:p>
            <a:pPr marL="0" indent="0" algn="just">
              <a:buFont typeface="Wingdings" pitchFamily="2" charset="2"/>
              <a:buNone/>
            </a:pPr>
            <a:r>
              <a:rPr lang="en-GB" altLang="el-GR" sz="2800" dirty="0" smtClean="0"/>
              <a:t>Είναι </a:t>
            </a:r>
            <a:r>
              <a:rPr lang="en-GB" altLang="el-GR" sz="2800" dirty="0" smtClean="0"/>
              <a:t>γενικά παραδεκτό ότι η χρησιμοποίηση δανειακών κεφαλαίων αυξάνει την αναμενόμενη απόδοση ιδίων κεφαλαίων μιας επιχείρησης</a:t>
            </a:r>
            <a:r>
              <a:rPr lang="el-GR" altLang="el-GR" sz="2800" dirty="0" smtClean="0"/>
              <a:t> (= </a:t>
            </a:r>
            <a:r>
              <a:rPr lang="en-US" altLang="el-GR" sz="2800" dirty="0" smtClean="0"/>
              <a:t>ROE)</a:t>
            </a:r>
            <a:r>
              <a:rPr lang="en-GB" altLang="el-GR" sz="2800" dirty="0" smtClean="0"/>
              <a:t>.</a:t>
            </a:r>
          </a:p>
          <a:p>
            <a:pPr marL="0" indent="0" algn="just">
              <a:buFont typeface="Wingdings" pitchFamily="2" charset="2"/>
              <a:buNone/>
            </a:pPr>
            <a:r>
              <a:rPr lang="el-GR" altLang="el-GR" sz="2800" u="sng" dirty="0" smtClean="0"/>
              <a:t>Εξήγηση:</a:t>
            </a:r>
            <a:r>
              <a:rPr lang="en-GB" altLang="el-GR" sz="2800" dirty="0" smtClean="0"/>
              <a:t> </a:t>
            </a:r>
            <a:r>
              <a:rPr lang="el-GR" altLang="el-GR" sz="2800" dirty="0" smtClean="0"/>
              <a:t>Αναμενόμενη Απόδοση Ιδίων Κεφαλαίων ισούται με </a:t>
            </a:r>
            <a:r>
              <a:rPr lang="en-US" altLang="el-GR" sz="2800" dirty="0" smtClean="0"/>
              <a:t>ROE</a:t>
            </a:r>
            <a:r>
              <a:rPr lang="el-GR" altLang="el-GR" sz="2800" baseline="-25000" dirty="0" smtClean="0"/>
              <a:t>ΧΔ</a:t>
            </a:r>
            <a:r>
              <a:rPr lang="en-US" altLang="el-GR" sz="2800" dirty="0" smtClean="0"/>
              <a:t> = </a:t>
            </a:r>
            <a:r>
              <a:rPr lang="el-GR" altLang="el-GR" sz="2800" dirty="0" smtClean="0"/>
              <a:t>(</a:t>
            </a:r>
            <a:r>
              <a:rPr lang="en-US" altLang="el-GR" sz="2800" dirty="0" smtClean="0"/>
              <a:t>EBIT</a:t>
            </a:r>
            <a:r>
              <a:rPr lang="el-GR" altLang="el-GR" sz="2800" dirty="0" smtClean="0"/>
              <a:t> </a:t>
            </a:r>
            <a:r>
              <a:rPr lang="en-US" altLang="el-GR" sz="2800" b="1" dirty="0" smtClean="0"/>
              <a:t>/</a:t>
            </a:r>
            <a:r>
              <a:rPr lang="el-GR" altLang="el-GR" sz="2800" dirty="0" smtClean="0"/>
              <a:t> ΙΔΙΑ ΚΕΦΑΛΑΙΑ)*100</a:t>
            </a:r>
          </a:p>
          <a:p>
            <a:pPr marL="0" indent="0" algn="just">
              <a:buFont typeface="Wingdings" pitchFamily="2" charset="2"/>
              <a:buNone/>
            </a:pPr>
            <a:r>
              <a:rPr lang="en-US" altLang="el-GR" sz="2800" dirty="0" smtClean="0"/>
              <a:t>ROE</a:t>
            </a:r>
            <a:r>
              <a:rPr lang="el-GR" altLang="el-GR" sz="2800" baseline="-25000" dirty="0" smtClean="0"/>
              <a:t>Δ</a:t>
            </a:r>
            <a:r>
              <a:rPr lang="el-GR" altLang="el-GR" sz="2800" dirty="0" smtClean="0"/>
              <a:t> = [</a:t>
            </a:r>
            <a:r>
              <a:rPr lang="en-US" altLang="el-GR" sz="2800" dirty="0" smtClean="0"/>
              <a:t>EBIT </a:t>
            </a:r>
            <a:r>
              <a:rPr lang="en-US" altLang="el-GR" sz="2800" b="1" dirty="0" smtClean="0"/>
              <a:t>/</a:t>
            </a:r>
            <a:r>
              <a:rPr lang="el-GR" altLang="el-GR" sz="2800" dirty="0" smtClean="0"/>
              <a:t> (ΙΔΙΑ ΚΕΦΑΛΑΙΑ - ΔΑΝΕΙΟ)]*100</a:t>
            </a:r>
          </a:p>
          <a:p>
            <a:pPr marL="0" indent="0" algn="just">
              <a:buFont typeface="Wingdings" pitchFamily="2" charset="2"/>
              <a:buNone/>
            </a:pPr>
            <a:r>
              <a:rPr lang="el-GR" altLang="el-GR" sz="2800" dirty="0" smtClean="0"/>
              <a:t>(ΙΔΙΑ ΚΕΦΑΛΑΙΑ – ΔΑΝΕΙΟ) &lt; ΙΔΙΑ ΚΕΦΑΛΑΙΑ και</a:t>
            </a:r>
          </a:p>
          <a:p>
            <a:pPr marL="0" indent="0" algn="just">
              <a:buFont typeface="Wingdings" pitchFamily="2" charset="2"/>
              <a:buNone/>
            </a:pPr>
            <a:r>
              <a:rPr lang="el-GR" altLang="el-GR" sz="2800" dirty="0" smtClean="0"/>
              <a:t>Άρα ο Δείκτης </a:t>
            </a:r>
            <a:r>
              <a:rPr lang="en-US" altLang="el-GR" sz="2800" dirty="0" smtClean="0"/>
              <a:t>ROE</a:t>
            </a:r>
            <a:r>
              <a:rPr lang="el-GR" altLang="el-GR" sz="2800" baseline="-25000" dirty="0" smtClean="0"/>
              <a:t>Δ</a:t>
            </a:r>
            <a:r>
              <a:rPr lang="el-GR" altLang="el-GR" sz="2800" dirty="0" smtClean="0"/>
              <a:t> &gt; </a:t>
            </a:r>
            <a:r>
              <a:rPr lang="en-US" altLang="el-GR" sz="2800" dirty="0" smtClean="0"/>
              <a:t>ROE</a:t>
            </a:r>
            <a:r>
              <a:rPr lang="el-GR" altLang="el-GR" sz="2800" baseline="-25000" dirty="0" smtClean="0"/>
              <a:t>ΧΔ</a:t>
            </a:r>
            <a:r>
              <a:rPr lang="en-US" altLang="el-GR" sz="2800" dirty="0" smtClean="0"/>
              <a:t> </a:t>
            </a:r>
            <a:r>
              <a:rPr lang="el-GR" altLang="el-GR" sz="2800" dirty="0" smtClean="0"/>
              <a:t>δεδομένου ότι δεν αλλάζει ο αριθμητής και παραμένει ίδιος.</a:t>
            </a:r>
          </a:p>
        </p:txBody>
      </p:sp>
      <p:sp>
        <p:nvSpPr>
          <p:cNvPr id="65541" name="Rectangle 5"/>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el-GR" alt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4 - Θέση αριθμού διαφάνειας"/>
          <p:cNvSpPr>
            <a:spLocks noGrp="1"/>
          </p:cNvSpPr>
          <p:nvPr>
            <p:ph type="sldNum" sz="quarter" idx="12"/>
          </p:nvPr>
        </p:nvSpPr>
        <p:spPr>
          <a:xfrm>
            <a:off x="457200" y="6245225"/>
            <a:ext cx="2133600" cy="476250"/>
          </a:xfrm>
          <a:noFill/>
        </p:spPr>
        <p:txBody>
          <a:bodyPr/>
          <a:lstStyle/>
          <a:p>
            <a:pPr algn="l"/>
            <a:fld id="{3A82FEBF-5670-495D-AAEC-E998C7CCECEF}" type="slidenum">
              <a:rPr lang="el-GR" altLang="el-GR" smtClean="0">
                <a:latin typeface="Arial" pitchFamily="34" charset="0"/>
              </a:rPr>
              <a:pPr algn="l"/>
              <a:t>63</a:t>
            </a:fld>
            <a:endParaRPr lang="el-GR" altLang="el-GR" dirty="0" smtClean="0">
              <a:latin typeface="Arial" pitchFamily="34" charset="0"/>
            </a:endParaRPr>
          </a:p>
        </p:txBody>
      </p:sp>
      <p:sp>
        <p:nvSpPr>
          <p:cNvPr id="66563" name="Rectangle 3"/>
          <p:cNvSpPr>
            <a:spLocks noGrp="1" noChangeArrowheads="1"/>
          </p:cNvSpPr>
          <p:nvPr>
            <p:ph type="body" sz="half" idx="1"/>
          </p:nvPr>
        </p:nvSpPr>
        <p:spPr>
          <a:xfrm>
            <a:off x="323528" y="1052736"/>
            <a:ext cx="8640960" cy="2521074"/>
          </a:xfrm>
        </p:spPr>
        <p:txBody>
          <a:bodyPr/>
          <a:lstStyle/>
          <a:p>
            <a:pPr marL="0" indent="0" algn="just">
              <a:buFont typeface="Wingdings" pitchFamily="2" charset="2"/>
              <a:buNone/>
            </a:pPr>
            <a:r>
              <a:rPr lang="el-GR" altLang="el-GR" sz="2800" dirty="0" smtClean="0"/>
              <a:t>Ο βαθμός χρηματοοικονομικός μόχλευσης είναι ο λόγος της ποσοστιαίας μεταβολής των κερδών προς διάθεση ανά μετοχή προς τη ποσοστιαία μεταβολή των καθαρών λειτουργικών κερδών, δηλαδή:</a:t>
            </a:r>
          </a:p>
        </p:txBody>
      </p:sp>
      <p:graphicFrame>
        <p:nvGraphicFramePr>
          <p:cNvPr id="66564" name="Object 2"/>
          <p:cNvGraphicFramePr>
            <a:graphicFrameLocks noChangeAspect="1"/>
          </p:cNvGraphicFramePr>
          <p:nvPr>
            <p:ph sz="half" idx="2"/>
          </p:nvPr>
        </p:nvGraphicFramePr>
        <p:xfrm>
          <a:off x="2195513" y="3860800"/>
          <a:ext cx="5546725" cy="1535113"/>
        </p:xfrm>
        <a:graphic>
          <a:graphicData uri="http://schemas.openxmlformats.org/presentationml/2006/ole">
            <p:oleObj spid="_x0000_s9218" name="Equation" r:id="rId4" imgW="2019300" imgH="558800" progId="">
              <p:embed/>
            </p:oleObj>
          </a:graphicData>
        </a:graphic>
      </p:graphicFrame>
      <p:sp>
        <p:nvSpPr>
          <p:cNvPr id="66565" name="Rectangle 8"/>
          <p:cNvSpPr>
            <a:spLocks noGrp="1" noChangeArrowheads="1"/>
          </p:cNvSpPr>
          <p:nvPr>
            <p:ph type="title"/>
          </p:nvPr>
        </p:nvSpPr>
        <p:spPr>
          <a:xfrm>
            <a:off x="0" y="209550"/>
            <a:ext cx="9144000" cy="504825"/>
          </a:xfrm>
          <a:noFill/>
        </p:spPr>
        <p:txBody>
          <a:bodyPr anchor="t">
            <a:noAutofit/>
          </a:bodyPr>
          <a:lstStyle/>
          <a:p>
            <a:r>
              <a:rPr lang="en-GB" altLang="el-GR" sz="3600" b="1" dirty="0" smtClean="0">
                <a:latin typeface="+mn-lt"/>
              </a:rPr>
              <a:t>Χρηματοοικονομική </a:t>
            </a:r>
            <a:r>
              <a:rPr lang="el-GR" altLang="el-GR" sz="3600" b="1" dirty="0" smtClean="0">
                <a:latin typeface="+mn-lt"/>
              </a:rPr>
              <a:t>Μ</a:t>
            </a:r>
            <a:r>
              <a:rPr lang="en-GB" altLang="el-GR" sz="3600" b="1" dirty="0" smtClean="0">
                <a:latin typeface="+mn-lt"/>
              </a:rPr>
              <a:t>όχλευση</a:t>
            </a:r>
            <a:r>
              <a:rPr lang="el-GR" altLang="el-GR" sz="3600" dirty="0" smtClean="0">
                <a:latin typeface="+mn-lt"/>
              </a:rPr>
              <a:t> </a:t>
            </a:r>
            <a:r>
              <a:rPr lang="en-US" altLang="el-GR" sz="3600" b="1" dirty="0" smtClean="0">
                <a:latin typeface="+mn-lt"/>
              </a:rPr>
              <a:t>(2)</a:t>
            </a:r>
            <a:endParaRPr lang="el-GR" altLang="el-GR" sz="3600" b="1" dirty="0" smtClean="0">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3 - Θέση αριθμού διαφάνειας"/>
          <p:cNvSpPr>
            <a:spLocks noGrp="1"/>
          </p:cNvSpPr>
          <p:nvPr>
            <p:ph type="sldNum" sz="quarter" idx="12"/>
          </p:nvPr>
        </p:nvSpPr>
        <p:spPr>
          <a:xfrm>
            <a:off x="457200" y="6245225"/>
            <a:ext cx="2133600" cy="476250"/>
          </a:xfrm>
          <a:noFill/>
        </p:spPr>
        <p:txBody>
          <a:bodyPr/>
          <a:lstStyle/>
          <a:p>
            <a:pPr algn="l"/>
            <a:fld id="{585EEED2-4194-4C46-AF18-D3348BA67693}" type="slidenum">
              <a:rPr lang="el-GR" altLang="el-GR" smtClean="0">
                <a:latin typeface="Arial" pitchFamily="34" charset="0"/>
              </a:rPr>
              <a:pPr algn="l"/>
              <a:t>64</a:t>
            </a:fld>
            <a:endParaRPr lang="el-GR" altLang="el-GR" dirty="0" smtClean="0">
              <a:latin typeface="Arial" pitchFamily="34" charset="0"/>
            </a:endParaRPr>
          </a:p>
        </p:txBody>
      </p:sp>
      <p:sp>
        <p:nvSpPr>
          <p:cNvPr id="67587" name="Rectangle 2"/>
          <p:cNvSpPr>
            <a:spLocks noGrp="1" noChangeArrowheads="1"/>
          </p:cNvSpPr>
          <p:nvPr>
            <p:ph type="title"/>
          </p:nvPr>
        </p:nvSpPr>
        <p:spPr>
          <a:xfrm>
            <a:off x="0" y="188913"/>
            <a:ext cx="9144000" cy="504825"/>
          </a:xfrm>
          <a:noFill/>
        </p:spPr>
        <p:txBody>
          <a:bodyPr anchor="t">
            <a:noAutofit/>
          </a:bodyPr>
          <a:lstStyle/>
          <a:p>
            <a:r>
              <a:rPr lang="en-GB" altLang="el-GR" sz="3600" b="1" dirty="0" smtClean="0">
                <a:latin typeface="+mn-lt"/>
              </a:rPr>
              <a:t>Συνδυασμένη Μόχλευση (1)</a:t>
            </a:r>
            <a:r>
              <a:rPr lang="el-GR" altLang="el-GR" sz="3600" dirty="0" smtClean="0">
                <a:latin typeface="+mn-lt"/>
              </a:rPr>
              <a:t> </a:t>
            </a:r>
          </a:p>
        </p:txBody>
      </p:sp>
      <p:sp>
        <p:nvSpPr>
          <p:cNvPr id="67588" name="Rectangle 3"/>
          <p:cNvSpPr>
            <a:spLocks noGrp="1" noChangeArrowheads="1"/>
          </p:cNvSpPr>
          <p:nvPr>
            <p:ph type="body" idx="1"/>
          </p:nvPr>
        </p:nvSpPr>
        <p:spPr>
          <a:xfrm>
            <a:off x="251520" y="1052512"/>
            <a:ext cx="8640960" cy="3312591"/>
          </a:xfrm>
        </p:spPr>
        <p:txBody>
          <a:bodyPr>
            <a:normAutofit lnSpcReduction="10000"/>
          </a:bodyPr>
          <a:lstStyle/>
          <a:p>
            <a:pPr marL="0" indent="0" algn="just">
              <a:buFont typeface="Wingdings" pitchFamily="2" charset="2"/>
              <a:buNone/>
            </a:pPr>
            <a:r>
              <a:rPr lang="en-GB" altLang="el-GR" sz="2800" dirty="0" smtClean="0"/>
              <a:t>Η εξίσωση που μας δίνει την λειτουργική μόχλευση μπορεί να συνδυαστεί με την εξίσωση που μας δίνει την χρηματοοικονομική μόχλευση και να παραχθεί μια εξίσωση που θα μας δώσει την συνολική ή συνδυασμένη μόχλευση. </a:t>
            </a:r>
            <a:endParaRPr lang="el-GR" altLang="el-GR" sz="2800" dirty="0" smtClean="0"/>
          </a:p>
          <a:p>
            <a:pPr marL="0" indent="0" algn="just">
              <a:buFont typeface="Wingdings" pitchFamily="2" charset="2"/>
              <a:buNone/>
            </a:pPr>
            <a:r>
              <a:rPr lang="el-GR" altLang="el-GR" sz="2800" dirty="0" smtClean="0"/>
              <a:t>Ο </a:t>
            </a:r>
            <a:r>
              <a:rPr lang="en-GB" altLang="el-GR" sz="2800" dirty="0" smtClean="0"/>
              <a:t>βαθμό</a:t>
            </a:r>
            <a:r>
              <a:rPr lang="el-GR" altLang="el-GR" sz="2800" dirty="0" smtClean="0"/>
              <a:t>ς</a:t>
            </a:r>
            <a:r>
              <a:rPr lang="en-GB" altLang="el-GR" sz="2800" dirty="0" smtClean="0"/>
              <a:t> συνολικής ή συνδυασμένης μόχλευσης (</a:t>
            </a:r>
            <a:r>
              <a:rPr lang="en-US" altLang="el-GR" sz="2800" dirty="0" smtClean="0"/>
              <a:t>degree of total or combined leverage</a:t>
            </a:r>
            <a:r>
              <a:rPr lang="en-GB" altLang="el-GR" sz="2800" dirty="0" smtClean="0"/>
              <a:t> - D</a:t>
            </a:r>
            <a:r>
              <a:rPr lang="en-US" altLang="el-GR" sz="2800" dirty="0" smtClean="0"/>
              <a:t>C</a:t>
            </a:r>
            <a:r>
              <a:rPr lang="en-GB" altLang="el-GR" sz="2800" dirty="0" smtClean="0"/>
              <a:t>L)</a:t>
            </a:r>
            <a:r>
              <a:rPr lang="el-GR" altLang="el-GR" sz="2800" dirty="0" smtClean="0"/>
              <a:t> δίνεται από την σχέση:</a:t>
            </a:r>
          </a:p>
        </p:txBody>
      </p:sp>
      <p:sp>
        <p:nvSpPr>
          <p:cNvPr id="67589" name="Rectangle 5"/>
          <p:cNvSpPr>
            <a:spLocks noChangeArrowheads="1"/>
          </p:cNvSpPr>
          <p:nvPr/>
        </p:nvSpPr>
        <p:spPr bwMode="auto">
          <a:xfrm>
            <a:off x="0" y="3119438"/>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67590" name="Object 2"/>
          <p:cNvGraphicFramePr>
            <a:graphicFrameLocks noChangeAspect="1"/>
          </p:cNvGraphicFramePr>
          <p:nvPr/>
        </p:nvGraphicFramePr>
        <p:xfrm>
          <a:off x="2555875" y="4581525"/>
          <a:ext cx="5111750" cy="1673225"/>
        </p:xfrm>
        <a:graphic>
          <a:graphicData uri="http://schemas.openxmlformats.org/presentationml/2006/ole">
            <p:oleObj spid="_x0000_s10242" name="Equation" r:id="rId4" imgW="1892300" imgH="622300" progId="">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 Θέση αριθμού διαφάνειας"/>
          <p:cNvSpPr>
            <a:spLocks noGrp="1"/>
          </p:cNvSpPr>
          <p:nvPr>
            <p:ph type="sldNum" sz="quarter" idx="12"/>
          </p:nvPr>
        </p:nvSpPr>
        <p:spPr>
          <a:xfrm>
            <a:off x="457200" y="6245225"/>
            <a:ext cx="2133600" cy="476250"/>
          </a:xfrm>
          <a:noFill/>
        </p:spPr>
        <p:txBody>
          <a:bodyPr/>
          <a:lstStyle/>
          <a:p>
            <a:pPr algn="l"/>
            <a:fld id="{E540D33A-0478-43EA-B5B2-9495812B4751}" type="slidenum">
              <a:rPr lang="el-GR" altLang="el-GR" smtClean="0">
                <a:latin typeface="Arial" pitchFamily="34" charset="0"/>
              </a:rPr>
              <a:pPr algn="l"/>
              <a:t>65</a:t>
            </a:fld>
            <a:endParaRPr lang="el-GR" altLang="el-GR" dirty="0" smtClean="0">
              <a:latin typeface="Arial" pitchFamily="34" charset="0"/>
            </a:endParaRPr>
          </a:p>
        </p:txBody>
      </p:sp>
      <p:sp>
        <p:nvSpPr>
          <p:cNvPr id="68611" name="Rectangle 3"/>
          <p:cNvSpPr>
            <a:spLocks noGrp="1" noChangeArrowheads="1"/>
          </p:cNvSpPr>
          <p:nvPr>
            <p:ph type="body" idx="1"/>
          </p:nvPr>
        </p:nvSpPr>
        <p:spPr>
          <a:xfrm>
            <a:off x="0" y="981075"/>
            <a:ext cx="9144000" cy="1800225"/>
          </a:xfrm>
        </p:spPr>
        <p:txBody>
          <a:bodyPr/>
          <a:lstStyle/>
          <a:p>
            <a:pPr marL="0" indent="0" algn="just">
              <a:buFont typeface="Wingdings" pitchFamily="2" charset="2"/>
              <a:buNone/>
            </a:pPr>
            <a:r>
              <a:rPr lang="el-GR" altLang="el-GR" sz="2800" dirty="0" smtClean="0"/>
              <a:t>Για γραμμικό νεκρό σημείο έχει αναπτυχθεί μια σχέση η οποία δίνει τον βαθμό συνδυασμένης μόχλευσης σε οποιοδήποτε επίπεδο παραγωγής </a:t>
            </a:r>
            <a:r>
              <a:rPr lang="en-GB" altLang="el-GR" sz="2800" dirty="0" smtClean="0"/>
              <a:t>Q</a:t>
            </a:r>
            <a:r>
              <a:rPr lang="el-GR" altLang="el-GR" sz="2800" dirty="0" smtClean="0"/>
              <a:t> και χρηματοοικονομικών δαπανών Ι:</a:t>
            </a:r>
          </a:p>
        </p:txBody>
      </p:sp>
      <p:sp>
        <p:nvSpPr>
          <p:cNvPr id="6861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tLang="el-GR" dirty="0"/>
          </a:p>
        </p:txBody>
      </p:sp>
      <p:sp>
        <p:nvSpPr>
          <p:cNvPr id="68613" name="Rectangle 7"/>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el-GR" altLang="el-GR" dirty="0"/>
          </a:p>
        </p:txBody>
      </p:sp>
      <p:graphicFrame>
        <p:nvGraphicFramePr>
          <p:cNvPr id="68614" name="Object 2"/>
          <p:cNvGraphicFramePr>
            <a:graphicFrameLocks noChangeAspect="1"/>
          </p:cNvGraphicFramePr>
          <p:nvPr/>
        </p:nvGraphicFramePr>
        <p:xfrm>
          <a:off x="755650" y="3068638"/>
          <a:ext cx="7632700" cy="3081337"/>
        </p:xfrm>
        <a:graphic>
          <a:graphicData uri="http://schemas.openxmlformats.org/presentationml/2006/ole">
            <p:oleObj spid="_x0000_s11266" name="Equation" r:id="rId4" imgW="3149600" imgH="1549400" progId="">
              <p:embed/>
            </p:oleObj>
          </a:graphicData>
        </a:graphic>
      </p:graphicFrame>
      <p:sp>
        <p:nvSpPr>
          <p:cNvPr id="68615" name="Rectangle 10"/>
          <p:cNvSpPr>
            <a:spLocks noGrp="1" noChangeArrowheads="1"/>
          </p:cNvSpPr>
          <p:nvPr>
            <p:ph type="title"/>
          </p:nvPr>
        </p:nvSpPr>
        <p:spPr>
          <a:xfrm>
            <a:off x="0" y="188913"/>
            <a:ext cx="9144000" cy="504825"/>
          </a:xfrm>
          <a:noFill/>
        </p:spPr>
        <p:txBody>
          <a:bodyPr anchor="t">
            <a:noAutofit/>
          </a:bodyPr>
          <a:lstStyle/>
          <a:p>
            <a:r>
              <a:rPr lang="en-GB" altLang="el-GR" sz="3600" b="1" dirty="0" smtClean="0">
                <a:latin typeface="+mn-lt"/>
              </a:rPr>
              <a:t>Συνδυασμένη Μόχλευση (2)</a:t>
            </a:r>
            <a:r>
              <a:rPr lang="el-GR" altLang="el-GR" sz="3600" dirty="0" smtClean="0">
                <a:latin typeface="+mn-lt"/>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1 - Τίτλος"/>
          <p:cNvSpPr>
            <a:spLocks noGrp="1"/>
          </p:cNvSpPr>
          <p:nvPr>
            <p:ph type="title"/>
          </p:nvPr>
        </p:nvSpPr>
        <p:spPr/>
        <p:txBody>
          <a:bodyPr>
            <a:normAutofit fontScale="90000"/>
          </a:bodyPr>
          <a:lstStyle/>
          <a:p>
            <a:pPr eaLnBrk="1" hangingPunct="1"/>
            <a:r>
              <a:rPr lang="el-GR" altLang="el-GR" sz="4000" b="1" dirty="0" smtClean="0">
                <a:cs typeface="Arial" panose="020B0604020202020204" pitchFamily="34" charset="0"/>
              </a:rPr>
              <a:t>ΜΕΘΟΔΟΙ ΥΠΟΛΟΓΙΣΜΟΥ ΤΟΥ ΝΕΚΡΟΥ ΣΗΜΕΙΟΥ </a:t>
            </a:r>
          </a:p>
        </p:txBody>
      </p:sp>
      <p:sp>
        <p:nvSpPr>
          <p:cNvPr id="150532" name="2 - Υπότιτλος"/>
          <p:cNvSpPr>
            <a:spLocks noGrp="1"/>
          </p:cNvSpPr>
          <p:nvPr>
            <p:ph idx="1"/>
          </p:nvPr>
        </p:nvSpPr>
        <p:spPr/>
        <p:txBody>
          <a:bodyPr/>
          <a:lstStyle/>
          <a:p>
            <a:pPr marL="0" indent="0" algn="just" eaLnBrk="1" hangingPunct="1">
              <a:buNone/>
            </a:pPr>
            <a:r>
              <a:rPr lang="el-GR" altLang="el-GR" dirty="0" smtClean="0">
                <a:solidFill>
                  <a:schemeClr val="tx1"/>
                </a:solidFill>
                <a:cs typeface="Arial" panose="020B0604020202020204" pitchFamily="34" charset="0"/>
              </a:rPr>
              <a:t>Οι μέθοδοι που χρησιμοποιούνται συνήθως για τον υπολογισμό του Νεκρού Σημείου είναι</a:t>
            </a:r>
            <a:r>
              <a:rPr lang="en-US" altLang="el-GR" dirty="0" smtClean="0">
                <a:solidFill>
                  <a:schemeClr val="tx1"/>
                </a:solidFill>
                <a:cs typeface="Arial" panose="020B0604020202020204" pitchFamily="34" charset="0"/>
              </a:rPr>
              <a:t>:</a:t>
            </a:r>
            <a:r>
              <a:rPr lang="el-GR" altLang="el-GR" dirty="0" smtClean="0">
                <a:solidFill>
                  <a:schemeClr val="tx1"/>
                </a:solidFill>
                <a:cs typeface="Arial" panose="020B0604020202020204" pitchFamily="34" charset="0"/>
              </a:rPr>
              <a:t> </a:t>
            </a:r>
          </a:p>
          <a:p>
            <a:pPr algn="just" eaLnBrk="1" hangingPunct="1">
              <a:buClr>
                <a:schemeClr val="tx1"/>
              </a:buClr>
              <a:buFont typeface="Arial" panose="020B0604020202020204" pitchFamily="34" charset="0"/>
              <a:buChar char="•"/>
            </a:pPr>
            <a:r>
              <a:rPr lang="el-GR" altLang="el-GR" dirty="0" smtClean="0">
                <a:solidFill>
                  <a:schemeClr val="tx1"/>
                </a:solidFill>
                <a:cs typeface="Arial" panose="020B0604020202020204" pitchFamily="34" charset="0"/>
              </a:rPr>
              <a:t>Η μέθοδος της μαθηματικής ισότητας.</a:t>
            </a:r>
          </a:p>
          <a:p>
            <a:pPr algn="just" eaLnBrk="1" hangingPunct="1">
              <a:buClr>
                <a:schemeClr val="tx1"/>
              </a:buClr>
              <a:buFont typeface="Arial" panose="020B0604020202020204" pitchFamily="34" charset="0"/>
              <a:buChar char="•"/>
            </a:pPr>
            <a:r>
              <a:rPr lang="el-GR" altLang="el-GR" dirty="0" smtClean="0">
                <a:solidFill>
                  <a:schemeClr val="tx1"/>
                </a:solidFill>
                <a:cs typeface="Arial" panose="020B0604020202020204" pitchFamily="34" charset="0"/>
              </a:rPr>
              <a:t>Η μέθοδος του μικτού περιθωρίου.</a:t>
            </a:r>
          </a:p>
          <a:p>
            <a:pPr algn="just" eaLnBrk="1" hangingPunct="1">
              <a:buClr>
                <a:schemeClr val="tx1"/>
              </a:buClr>
              <a:buFont typeface="Arial" panose="020B0604020202020204" pitchFamily="34" charset="0"/>
              <a:buChar char="•"/>
            </a:pPr>
            <a:r>
              <a:rPr lang="el-GR" altLang="el-GR" dirty="0" smtClean="0">
                <a:solidFill>
                  <a:schemeClr val="tx1"/>
                </a:solidFill>
                <a:cs typeface="Arial" panose="020B0604020202020204" pitchFamily="34" charset="0"/>
              </a:rPr>
              <a:t>Η μέθοδος της γραφικής παράστασης. </a:t>
            </a:r>
          </a:p>
        </p:txBody>
      </p:sp>
      <p:sp>
        <p:nvSpPr>
          <p:cNvPr id="2" name="Slide Number Placeholder 1"/>
          <p:cNvSpPr>
            <a:spLocks noGrp="1"/>
          </p:cNvSpPr>
          <p:nvPr>
            <p:ph type="sldNum" sz="quarter" idx="10"/>
          </p:nvPr>
        </p:nvSpPr>
        <p:spPr/>
        <p:txBody>
          <a:bodyPr/>
          <a:lstStyle/>
          <a:p>
            <a:pPr>
              <a:defRPr/>
            </a:pPr>
            <a:fld id="{2D82CCFB-321B-4A86-9BCE-161236418C8C}" type="slidenum">
              <a:rPr lang="el-GR" smtClean="0"/>
              <a:pPr>
                <a:defRPr/>
              </a:pPr>
              <a:t>66</a:t>
            </a:fld>
            <a:endParaRPr lang="el-GR" dirty="0"/>
          </a:p>
        </p:txBody>
      </p:sp>
    </p:spTree>
    <p:extLst>
      <p:ext uri="{BB962C8B-B14F-4D97-AF65-F5344CB8AC3E}">
        <p14:creationId xmlns:p14="http://schemas.microsoft.com/office/powerpoint/2010/main" xmlns="" val="1649124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706090"/>
          </a:xfrm>
        </p:spPr>
        <p:txBody>
          <a:bodyPr/>
          <a:lstStyle/>
          <a:p>
            <a:r>
              <a:rPr lang="el-GR" altLang="el-GR" sz="2800" b="1" dirty="0">
                <a:latin typeface="+mn-lt"/>
                <a:cs typeface="Arial" panose="020B0604020202020204" pitchFamily="34" charset="0"/>
              </a:rPr>
              <a:t>Η ΜΕΘΟΔΟΣ ΤΗΣ ΜΑΘΗΜΑΤΙΚΗΣ </a:t>
            </a:r>
            <a:r>
              <a:rPr lang="el-GR" altLang="el-GR" sz="2800" b="1" dirty="0" smtClean="0">
                <a:latin typeface="+mn-lt"/>
                <a:cs typeface="Arial" panose="020B0604020202020204" pitchFamily="34" charset="0"/>
              </a:rPr>
              <a:t>ΙΣΟΤΗΤΑΣ (1)</a:t>
            </a:r>
            <a:endParaRPr lang="el-GR" sz="2800" b="1" dirty="0">
              <a:latin typeface="+mn-lt"/>
            </a:endParaRPr>
          </a:p>
        </p:txBody>
      </p:sp>
      <p:sp>
        <p:nvSpPr>
          <p:cNvPr id="6" name="Content Placeholder 5"/>
          <p:cNvSpPr>
            <a:spLocks noGrp="1"/>
          </p:cNvSpPr>
          <p:nvPr>
            <p:ph sz="half" idx="1"/>
          </p:nvPr>
        </p:nvSpPr>
        <p:spPr>
          <a:xfrm>
            <a:off x="179512" y="1268760"/>
            <a:ext cx="8784976" cy="5374950"/>
          </a:xfrm>
        </p:spPr>
        <p:txBody>
          <a:bodyPr/>
          <a:lstStyle/>
          <a:p>
            <a:pPr marL="0" lvl="0" indent="0" algn="just" eaLnBrk="1" fontAlgn="auto" hangingPunct="1">
              <a:spcAft>
                <a:spcPts val="0"/>
              </a:spcAft>
              <a:buNone/>
              <a:defRPr/>
            </a:pPr>
            <a:r>
              <a:rPr lang="el-GR" dirty="0">
                <a:solidFill>
                  <a:prstClr val="black"/>
                </a:solidFill>
                <a:cs typeface="Arial" pitchFamily="34" charset="0"/>
              </a:rPr>
              <a:t>Σύμφωνα με αυτή τη μέθοδο η σχέση μεταξύ </a:t>
            </a:r>
            <a:r>
              <a:rPr lang="el-GR" dirty="0" smtClean="0">
                <a:solidFill>
                  <a:prstClr val="black"/>
                </a:solidFill>
                <a:cs typeface="Arial" pitchFamily="34" charset="0"/>
              </a:rPr>
              <a:t>των</a:t>
            </a:r>
            <a:r>
              <a:rPr lang="en-US" dirty="0" smtClean="0">
                <a:solidFill>
                  <a:prstClr val="black"/>
                </a:solidFill>
                <a:cs typeface="Arial" pitchFamily="34" charset="0"/>
              </a:rPr>
              <a:t> </a:t>
            </a:r>
            <a:r>
              <a:rPr lang="el-GR" dirty="0" smtClean="0">
                <a:solidFill>
                  <a:prstClr val="black"/>
                </a:solidFill>
                <a:cs typeface="Arial" pitchFamily="34" charset="0"/>
              </a:rPr>
              <a:t>πωλήσεων</a:t>
            </a:r>
            <a:r>
              <a:rPr lang="en-US" dirty="0" smtClean="0">
                <a:solidFill>
                  <a:prstClr val="black"/>
                </a:solidFill>
                <a:cs typeface="Arial" pitchFamily="34" charset="0"/>
              </a:rPr>
              <a:t>, </a:t>
            </a:r>
            <a:r>
              <a:rPr lang="el-GR" dirty="0" smtClean="0">
                <a:solidFill>
                  <a:prstClr val="black"/>
                </a:solidFill>
                <a:cs typeface="Arial" pitchFamily="34" charset="0"/>
              </a:rPr>
              <a:t>δαπανών και </a:t>
            </a:r>
            <a:r>
              <a:rPr lang="el-GR" dirty="0">
                <a:solidFill>
                  <a:prstClr val="black"/>
                </a:solidFill>
                <a:cs typeface="Arial" pitchFamily="34" charset="0"/>
              </a:rPr>
              <a:t>κερδών μιας επιχείρησης μπορεί να εκφραστεί ως εξής</a:t>
            </a:r>
            <a:r>
              <a:rPr lang="en-US" dirty="0">
                <a:solidFill>
                  <a:prstClr val="black"/>
                </a:solidFill>
                <a:cs typeface="Arial" pitchFamily="34" charset="0"/>
              </a:rPr>
              <a:t>:</a:t>
            </a:r>
          </a:p>
          <a:p>
            <a:pPr marL="0" lvl="0" indent="0" eaLnBrk="1" fontAlgn="auto" hangingPunct="1">
              <a:spcAft>
                <a:spcPts val="0"/>
              </a:spcAft>
              <a:buNone/>
              <a:defRPr/>
            </a:pPr>
            <a:endParaRPr lang="en-US" sz="2600" dirty="0">
              <a:solidFill>
                <a:prstClr val="black"/>
              </a:solidFill>
              <a:cs typeface="Arial" pitchFamily="34" charset="0"/>
            </a:endParaRPr>
          </a:p>
          <a:p>
            <a:pPr marL="0" lvl="0" indent="0" eaLnBrk="1" fontAlgn="auto" hangingPunct="1">
              <a:spcAft>
                <a:spcPts val="0"/>
              </a:spcAft>
              <a:buNone/>
              <a:defRPr/>
            </a:pPr>
            <a:endParaRPr lang="en-US" sz="2600" dirty="0">
              <a:solidFill>
                <a:prstClr val="black"/>
              </a:solidFill>
              <a:cs typeface="Arial" pitchFamily="34" charset="0"/>
            </a:endParaRPr>
          </a:p>
          <a:p>
            <a:pPr marL="0" lvl="0" indent="0" algn="just" eaLnBrk="1" fontAlgn="auto" hangingPunct="1">
              <a:spcAft>
                <a:spcPts val="0"/>
              </a:spcAft>
              <a:buNone/>
              <a:defRPr/>
            </a:pPr>
            <a:r>
              <a:rPr lang="el-GR" dirty="0" smtClean="0">
                <a:solidFill>
                  <a:prstClr val="black"/>
                </a:solidFill>
                <a:cs typeface="Arial" pitchFamily="34" charset="0"/>
              </a:rPr>
              <a:t>Όπου</a:t>
            </a:r>
            <a:r>
              <a:rPr lang="en-US" dirty="0" smtClean="0">
                <a:solidFill>
                  <a:prstClr val="black"/>
                </a:solidFill>
                <a:cs typeface="Arial" pitchFamily="34" charset="0"/>
              </a:rPr>
              <a:t>:</a:t>
            </a:r>
            <a:r>
              <a:rPr lang="el-GR" dirty="0" smtClean="0">
                <a:solidFill>
                  <a:prstClr val="black"/>
                </a:solidFill>
                <a:cs typeface="Arial" pitchFamily="34" charset="0"/>
              </a:rPr>
              <a:t> </a:t>
            </a:r>
            <a:endParaRPr lang="el-GR" dirty="0">
              <a:solidFill>
                <a:prstClr val="black"/>
              </a:solidFill>
              <a:cs typeface="Arial" pitchFamily="34" charset="0"/>
            </a:endParaRPr>
          </a:p>
          <a:p>
            <a:pPr marL="0" lvl="0" indent="0" algn="just" eaLnBrk="1" fontAlgn="auto" hangingPunct="1">
              <a:spcAft>
                <a:spcPts val="0"/>
              </a:spcAft>
              <a:buNone/>
              <a:defRPr/>
            </a:pPr>
            <a:r>
              <a:rPr lang="el-GR" dirty="0">
                <a:solidFill>
                  <a:prstClr val="black"/>
                </a:solidFill>
                <a:cs typeface="Arial" pitchFamily="34" charset="0"/>
              </a:rPr>
              <a:t>Π = Έσοδα από </a:t>
            </a:r>
            <a:r>
              <a:rPr lang="el-GR" dirty="0" smtClean="0">
                <a:solidFill>
                  <a:prstClr val="black"/>
                </a:solidFill>
                <a:cs typeface="Arial" pitchFamily="34" charset="0"/>
              </a:rPr>
              <a:t>πωλήσεις</a:t>
            </a:r>
            <a:r>
              <a:rPr lang="en-US" dirty="0" smtClean="0">
                <a:solidFill>
                  <a:prstClr val="black"/>
                </a:solidFill>
                <a:cs typeface="Arial" pitchFamily="34" charset="0"/>
              </a:rPr>
              <a:t>.</a:t>
            </a:r>
            <a:endParaRPr lang="el-GR" dirty="0">
              <a:solidFill>
                <a:prstClr val="black"/>
              </a:solidFill>
              <a:cs typeface="Arial" pitchFamily="34" charset="0"/>
            </a:endParaRPr>
          </a:p>
          <a:p>
            <a:pPr marL="0" lvl="0" indent="0" algn="just" eaLnBrk="1" fontAlgn="auto" hangingPunct="1">
              <a:spcAft>
                <a:spcPts val="0"/>
              </a:spcAft>
              <a:buNone/>
              <a:defRPr/>
            </a:pPr>
            <a:r>
              <a:rPr lang="en-US" dirty="0" smtClean="0">
                <a:solidFill>
                  <a:prstClr val="black"/>
                </a:solidFill>
                <a:cs typeface="Arial" pitchFamily="34" charset="0"/>
              </a:rPr>
              <a:t>S</a:t>
            </a:r>
            <a:r>
              <a:rPr lang="el-GR" dirty="0" smtClean="0">
                <a:solidFill>
                  <a:prstClr val="black"/>
                </a:solidFill>
                <a:cs typeface="Arial" pitchFamily="34" charset="0"/>
              </a:rPr>
              <a:t> = </a:t>
            </a:r>
            <a:r>
              <a:rPr lang="el-GR" dirty="0">
                <a:solidFill>
                  <a:prstClr val="black"/>
                </a:solidFill>
                <a:cs typeface="Arial" pitchFamily="34" charset="0"/>
              </a:rPr>
              <a:t>Σταθερές Δαπάνες </a:t>
            </a:r>
            <a:r>
              <a:rPr lang="el-GR" dirty="0" smtClean="0">
                <a:solidFill>
                  <a:prstClr val="black"/>
                </a:solidFill>
                <a:cs typeface="Arial" pitchFamily="34" charset="0"/>
              </a:rPr>
              <a:t>(ή </a:t>
            </a:r>
            <a:r>
              <a:rPr lang="el-GR" dirty="0">
                <a:solidFill>
                  <a:prstClr val="black"/>
                </a:solidFill>
                <a:cs typeface="Arial" pitchFamily="34" charset="0"/>
              </a:rPr>
              <a:t>Σταθερό Κόστος</a:t>
            </a:r>
            <a:r>
              <a:rPr lang="el-GR" dirty="0" smtClean="0">
                <a:solidFill>
                  <a:prstClr val="black"/>
                </a:solidFill>
                <a:cs typeface="Arial" pitchFamily="34" charset="0"/>
              </a:rPr>
              <a:t>)</a:t>
            </a:r>
            <a:r>
              <a:rPr lang="en-US" dirty="0" smtClean="0">
                <a:solidFill>
                  <a:prstClr val="black"/>
                </a:solidFill>
                <a:cs typeface="Arial" pitchFamily="34" charset="0"/>
              </a:rPr>
              <a:t>.</a:t>
            </a:r>
            <a:endParaRPr lang="el-GR" dirty="0">
              <a:solidFill>
                <a:prstClr val="black"/>
              </a:solidFill>
              <a:cs typeface="Arial" pitchFamily="34" charset="0"/>
            </a:endParaRPr>
          </a:p>
          <a:p>
            <a:pPr marL="0" lvl="0" indent="0" algn="just" eaLnBrk="1" fontAlgn="auto" hangingPunct="1">
              <a:spcAft>
                <a:spcPts val="0"/>
              </a:spcAft>
              <a:buNone/>
              <a:defRPr/>
            </a:pPr>
            <a:r>
              <a:rPr lang="el-GR" dirty="0" smtClean="0">
                <a:solidFill>
                  <a:prstClr val="black"/>
                </a:solidFill>
                <a:cs typeface="Arial" pitchFamily="34" charset="0"/>
              </a:rPr>
              <a:t>Μ = </a:t>
            </a:r>
            <a:r>
              <a:rPr lang="el-GR" dirty="0">
                <a:solidFill>
                  <a:prstClr val="black"/>
                </a:solidFill>
                <a:cs typeface="Arial" pitchFamily="34" charset="0"/>
              </a:rPr>
              <a:t>Μεταβλητές Δαπάνες </a:t>
            </a:r>
            <a:r>
              <a:rPr lang="el-GR" dirty="0" smtClean="0">
                <a:solidFill>
                  <a:prstClr val="black"/>
                </a:solidFill>
                <a:cs typeface="Arial" pitchFamily="34" charset="0"/>
              </a:rPr>
              <a:t>(ή </a:t>
            </a:r>
            <a:r>
              <a:rPr lang="el-GR" dirty="0">
                <a:solidFill>
                  <a:prstClr val="black"/>
                </a:solidFill>
                <a:cs typeface="Arial" pitchFamily="34" charset="0"/>
              </a:rPr>
              <a:t>Μεταβλητό Κόστος</a:t>
            </a:r>
            <a:r>
              <a:rPr lang="el-GR" dirty="0" smtClean="0">
                <a:solidFill>
                  <a:prstClr val="black"/>
                </a:solidFill>
                <a:cs typeface="Arial" pitchFamily="34" charset="0"/>
              </a:rPr>
              <a:t>)</a:t>
            </a:r>
            <a:r>
              <a:rPr lang="en-US" dirty="0" smtClean="0">
                <a:solidFill>
                  <a:prstClr val="black"/>
                </a:solidFill>
                <a:cs typeface="Arial" pitchFamily="34" charset="0"/>
              </a:rPr>
              <a:t>.</a:t>
            </a:r>
            <a:endParaRPr lang="el-GR" dirty="0">
              <a:solidFill>
                <a:prstClr val="black"/>
              </a:solidFill>
              <a:cs typeface="Arial" pitchFamily="34" charset="0"/>
            </a:endParaRPr>
          </a:p>
          <a:p>
            <a:pPr marL="0" lvl="0" indent="0" algn="just" eaLnBrk="1" fontAlgn="auto" hangingPunct="1">
              <a:spcAft>
                <a:spcPts val="0"/>
              </a:spcAft>
              <a:buNone/>
              <a:defRPr/>
            </a:pPr>
            <a:r>
              <a:rPr lang="el-GR" dirty="0" smtClean="0">
                <a:solidFill>
                  <a:prstClr val="black"/>
                </a:solidFill>
                <a:cs typeface="Arial" pitchFamily="34" charset="0"/>
              </a:rPr>
              <a:t>Κ = </a:t>
            </a:r>
            <a:r>
              <a:rPr lang="el-GR" dirty="0">
                <a:solidFill>
                  <a:prstClr val="black"/>
                </a:solidFill>
                <a:cs typeface="Arial" pitchFamily="34" charset="0"/>
              </a:rPr>
              <a:t>Καθαρά </a:t>
            </a:r>
            <a:r>
              <a:rPr lang="el-GR" dirty="0" smtClean="0">
                <a:solidFill>
                  <a:prstClr val="black"/>
                </a:solidFill>
                <a:cs typeface="Arial" pitchFamily="34" charset="0"/>
              </a:rPr>
              <a:t>Κέρδη</a:t>
            </a:r>
            <a:r>
              <a:rPr lang="en-US" dirty="0" smtClean="0">
                <a:solidFill>
                  <a:prstClr val="black"/>
                </a:solidFill>
                <a:cs typeface="Arial" pitchFamily="34" charset="0"/>
              </a:rPr>
              <a:t>.</a:t>
            </a:r>
            <a:endParaRPr lang="el-GR" dirty="0">
              <a:solidFill>
                <a:prstClr val="black"/>
              </a:solidFill>
              <a:cs typeface="Arial" pitchFamily="34" charset="0"/>
            </a:endParaRPr>
          </a:p>
          <a:p>
            <a:endParaRPr lang="el-GR" dirty="0"/>
          </a:p>
        </p:txBody>
      </p:sp>
      <p:pic>
        <p:nvPicPr>
          <p:cNvPr id="8" name="Content Placeholder 7" descr="σχέση μεταξύ πωλήσεων- δαπανών – κερδών μιας επιχείρησης "/>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203848" y="2852936"/>
            <a:ext cx="3960440" cy="1008112"/>
          </a:xfrm>
        </p:spPr>
      </p:pic>
    </p:spTree>
    <p:extLst>
      <p:ext uri="{BB962C8B-B14F-4D97-AF65-F5344CB8AC3E}">
        <p14:creationId xmlns:p14="http://schemas.microsoft.com/office/powerpoint/2010/main" xmlns="" val="1601988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1 - Τίτλος"/>
          <p:cNvSpPr>
            <a:spLocks noGrp="1"/>
          </p:cNvSpPr>
          <p:nvPr>
            <p:ph type="title"/>
          </p:nvPr>
        </p:nvSpPr>
        <p:spPr>
          <a:xfrm>
            <a:off x="0" y="274638"/>
            <a:ext cx="9144000" cy="1143000"/>
          </a:xfrm>
        </p:spPr>
        <p:txBody>
          <a:bodyPr>
            <a:normAutofit fontScale="90000"/>
          </a:bodyPr>
          <a:lstStyle/>
          <a:p>
            <a:pPr eaLnBrk="1" hangingPunct="1"/>
            <a:r>
              <a:rPr lang="el-GR" altLang="el-GR" sz="4000" b="1" dirty="0">
                <a:latin typeface="+mn-lt"/>
                <a:cs typeface="Arial" panose="020B0604020202020204" pitchFamily="34" charset="0"/>
              </a:rPr>
              <a:t>Η ΜΕΘΟΔΟΣ ΤΗΣ ΜΑΘΗΜΑΤΙΚΗΣ ΙΣΟΤΗΤΑΣ </a:t>
            </a:r>
            <a:r>
              <a:rPr lang="el-GR" altLang="el-GR" sz="4000" b="1" dirty="0" smtClean="0">
                <a:latin typeface="+mn-lt"/>
                <a:cs typeface="Arial" panose="020B0604020202020204" pitchFamily="34" charset="0"/>
              </a:rPr>
              <a:t>(2)</a:t>
            </a:r>
            <a:endParaRPr lang="el-GR" altLang="el-GR" sz="4000" b="1" dirty="0">
              <a:latin typeface="+mn-lt"/>
              <a:cs typeface="Arial" panose="020B0604020202020204" pitchFamily="34" charset="0"/>
            </a:endParaRPr>
          </a:p>
        </p:txBody>
      </p:sp>
      <p:sp>
        <p:nvSpPr>
          <p:cNvPr id="3" name="2 - Υπότιτλος"/>
          <p:cNvSpPr>
            <a:spLocks noGrp="1"/>
          </p:cNvSpPr>
          <p:nvPr>
            <p:ph sz="half" idx="1"/>
          </p:nvPr>
        </p:nvSpPr>
        <p:spPr>
          <a:xfrm>
            <a:off x="0" y="1857364"/>
            <a:ext cx="9144000" cy="5000636"/>
          </a:xfrm>
        </p:spPr>
        <p:txBody>
          <a:bodyPr rtlCol="0">
            <a:normAutofit/>
          </a:bodyPr>
          <a:lstStyle/>
          <a:p>
            <a:pPr algn="l" eaLnBrk="1" fontAlgn="auto" hangingPunct="1">
              <a:spcAft>
                <a:spcPts val="0"/>
              </a:spcAft>
              <a:defRPr/>
            </a:pPr>
            <a:r>
              <a:rPr lang="el-GR" sz="3600" dirty="0" smtClean="0">
                <a:solidFill>
                  <a:schemeClr val="tx1"/>
                </a:solidFill>
                <a:cs typeface="Arial" pitchFamily="34" charset="0"/>
              </a:rPr>
              <a:t>Επειδή στο ΝΣ η επιχείρηση δεν έχει κέρδος, δηλαδή Κ=0, η παραπάνω εξίσωση γίνεται</a:t>
            </a:r>
            <a:r>
              <a:rPr lang="en-US" sz="3600" dirty="0" smtClean="0">
                <a:solidFill>
                  <a:schemeClr val="tx1"/>
                </a:solidFill>
                <a:cs typeface="Arial" pitchFamily="34" charset="0"/>
              </a:rPr>
              <a:t>:</a:t>
            </a:r>
            <a:endParaRPr lang="el-GR" sz="2000" dirty="0" smtClean="0">
              <a:solidFill>
                <a:schemeClr val="tx1"/>
              </a:solidFill>
              <a:cs typeface="Arial" pitchFamily="34" charset="0"/>
            </a:endParaRPr>
          </a:p>
          <a:p>
            <a:pPr algn="l" eaLnBrk="1" fontAlgn="auto" hangingPunct="1">
              <a:spcAft>
                <a:spcPts val="0"/>
              </a:spcAft>
              <a:defRPr/>
            </a:pPr>
            <a:endParaRPr lang="el-GR" sz="2600" dirty="0" smtClean="0">
              <a:solidFill>
                <a:schemeClr val="tx1"/>
              </a:solidFill>
              <a:latin typeface="Arial" pitchFamily="34" charset="0"/>
              <a:cs typeface="Arial" pitchFamily="34" charset="0"/>
            </a:endParaRPr>
          </a:p>
          <a:p>
            <a:pPr algn="l" eaLnBrk="1" fontAlgn="auto" hangingPunct="1">
              <a:spcAft>
                <a:spcPts val="0"/>
              </a:spcAft>
              <a:defRPr/>
            </a:pPr>
            <a:endParaRPr lang="el-GR" sz="2600" dirty="0" smtClean="0">
              <a:solidFill>
                <a:schemeClr val="tx1"/>
              </a:solidFill>
              <a:latin typeface="Arial" pitchFamily="34" charset="0"/>
              <a:cs typeface="Arial" pitchFamily="34" charset="0"/>
            </a:endParaRPr>
          </a:p>
        </p:txBody>
      </p:sp>
      <p:pic>
        <p:nvPicPr>
          <p:cNvPr id="4" name="Content Placeholder 3" descr="τύπος"/>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267744" y="3501008"/>
            <a:ext cx="5400600" cy="1626152"/>
          </a:xfrm>
        </p:spPr>
      </p:pic>
    </p:spTree>
    <p:extLst>
      <p:ext uri="{BB962C8B-B14F-4D97-AF65-F5344CB8AC3E}">
        <p14:creationId xmlns:p14="http://schemas.microsoft.com/office/powerpoint/2010/main" xmlns="" val="1390679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normAutofit fontScale="90000"/>
          </a:bodyPr>
          <a:lstStyle/>
          <a:p>
            <a:r>
              <a:rPr lang="el-GR" altLang="el-GR" sz="4000" b="1" dirty="0">
                <a:cs typeface="Arial" panose="020B0604020202020204" pitchFamily="34" charset="0"/>
              </a:rPr>
              <a:t>Η ΜΕΘΟΔΟΣ ΤΗΣ ΜΑΘΗΜΑΤΙΚΗΣ ΙΣΟΤΗΤΑΣ </a:t>
            </a:r>
            <a:r>
              <a:rPr lang="el-GR" altLang="el-GR" sz="4000" b="1" dirty="0" smtClean="0">
                <a:cs typeface="Arial" panose="020B0604020202020204" pitchFamily="34" charset="0"/>
              </a:rPr>
              <a:t>(</a:t>
            </a:r>
            <a:r>
              <a:rPr lang="en-US" altLang="el-GR" sz="4000" b="1" dirty="0" smtClean="0">
                <a:cs typeface="Arial" panose="020B0604020202020204" pitchFamily="34" charset="0"/>
              </a:rPr>
              <a:t>3</a:t>
            </a:r>
            <a:r>
              <a:rPr lang="el-GR" altLang="el-GR" sz="4000" b="1" dirty="0" smtClean="0">
                <a:cs typeface="Arial" panose="020B0604020202020204" pitchFamily="34" charset="0"/>
              </a:rPr>
              <a:t>)</a:t>
            </a:r>
            <a:endParaRPr lang="el-GR" b="1" dirty="0"/>
          </a:p>
        </p:txBody>
      </p:sp>
      <p:sp>
        <p:nvSpPr>
          <p:cNvPr id="3" name="Content Placeholder 2"/>
          <p:cNvSpPr>
            <a:spLocks noGrp="1"/>
          </p:cNvSpPr>
          <p:nvPr>
            <p:ph sz="half" idx="1"/>
          </p:nvPr>
        </p:nvSpPr>
        <p:spPr>
          <a:xfrm>
            <a:off x="251520" y="1340768"/>
            <a:ext cx="8640960" cy="5256584"/>
          </a:xfrm>
        </p:spPr>
        <p:txBody>
          <a:bodyPr/>
          <a:lstStyle/>
          <a:p>
            <a:r>
              <a:rPr lang="el-GR" dirty="0">
                <a:cs typeface="Arial" pitchFamily="34" charset="0"/>
              </a:rPr>
              <a:t>Και επειδή </a:t>
            </a:r>
            <a:r>
              <a:rPr lang="el-GR" dirty="0" smtClean="0">
                <a:cs typeface="Arial" pitchFamily="34" charset="0"/>
              </a:rPr>
              <a:t>Π = </a:t>
            </a:r>
            <a:r>
              <a:rPr lang="en-US" dirty="0">
                <a:cs typeface="Arial" pitchFamily="34" charset="0"/>
              </a:rPr>
              <a:t>P x Q </a:t>
            </a:r>
            <a:r>
              <a:rPr lang="el-GR" dirty="0">
                <a:cs typeface="Arial" pitchFamily="34" charset="0"/>
              </a:rPr>
              <a:t>και </a:t>
            </a:r>
            <a:r>
              <a:rPr lang="en-US" dirty="0" smtClean="0">
                <a:cs typeface="Arial" pitchFamily="34" charset="0"/>
              </a:rPr>
              <a:t>M</a:t>
            </a:r>
            <a:r>
              <a:rPr lang="el-GR" dirty="0" smtClean="0">
                <a:cs typeface="Arial" pitchFamily="34" charset="0"/>
              </a:rPr>
              <a:t> </a:t>
            </a:r>
            <a:r>
              <a:rPr lang="en-US" dirty="0" smtClean="0">
                <a:cs typeface="Arial" pitchFamily="34" charset="0"/>
              </a:rPr>
              <a:t>= </a:t>
            </a:r>
            <a:r>
              <a:rPr lang="en-US" dirty="0">
                <a:cs typeface="Arial" pitchFamily="34" charset="0"/>
              </a:rPr>
              <a:t>V x Q</a:t>
            </a:r>
            <a:r>
              <a:rPr lang="el-GR" dirty="0">
                <a:cs typeface="Arial" pitchFamily="34" charset="0"/>
              </a:rPr>
              <a:t> ο τύπος (1) γίνεται</a:t>
            </a:r>
            <a:r>
              <a:rPr lang="en-US" dirty="0">
                <a:cs typeface="Arial" pitchFamily="34" charset="0"/>
              </a:rPr>
              <a:t>:</a:t>
            </a:r>
          </a:p>
          <a:p>
            <a:endParaRPr lang="el-GR" dirty="0" smtClean="0"/>
          </a:p>
          <a:p>
            <a:endParaRPr lang="el-GR" dirty="0"/>
          </a:p>
          <a:p>
            <a:pPr>
              <a:spcBef>
                <a:spcPct val="0"/>
              </a:spcBef>
              <a:buFontTx/>
              <a:buNone/>
            </a:pPr>
            <a:endParaRPr lang="el-GR" altLang="el-GR" sz="2400" dirty="0" smtClean="0">
              <a:solidFill>
                <a:prstClr val="black"/>
              </a:solidFill>
              <a:cs typeface="Arial" panose="020B0604020202020204" pitchFamily="34" charset="0"/>
            </a:endParaRPr>
          </a:p>
          <a:p>
            <a:pPr algn="just">
              <a:spcBef>
                <a:spcPct val="0"/>
              </a:spcBef>
              <a:buFontTx/>
              <a:buNone/>
            </a:pPr>
            <a:r>
              <a:rPr lang="el-GR" altLang="el-GR" dirty="0" smtClean="0">
                <a:solidFill>
                  <a:prstClr val="black"/>
                </a:solidFill>
                <a:cs typeface="Arial" panose="020B0604020202020204" pitchFamily="34" charset="0"/>
              </a:rPr>
              <a:t>Όπου</a:t>
            </a:r>
            <a:r>
              <a:rPr lang="en-US" altLang="el-GR" dirty="0" smtClean="0">
                <a:solidFill>
                  <a:prstClr val="black"/>
                </a:solidFill>
                <a:cs typeface="Arial" panose="020B0604020202020204" pitchFamily="34" charset="0"/>
              </a:rPr>
              <a:t>:</a:t>
            </a:r>
            <a:r>
              <a:rPr lang="el-GR" altLang="el-GR" dirty="0" smtClean="0">
                <a:solidFill>
                  <a:prstClr val="black"/>
                </a:solidFill>
                <a:cs typeface="Arial" panose="020B0604020202020204" pitchFamily="34" charset="0"/>
              </a:rPr>
              <a:t>  </a:t>
            </a:r>
          </a:p>
          <a:p>
            <a:pPr algn="just">
              <a:spcBef>
                <a:spcPct val="0"/>
              </a:spcBef>
              <a:buFontTx/>
              <a:buNone/>
            </a:pPr>
            <a:r>
              <a:rPr lang="en-US" altLang="el-GR" dirty="0" smtClean="0">
                <a:solidFill>
                  <a:prstClr val="black"/>
                </a:solidFill>
                <a:cs typeface="Arial" panose="020B0604020202020204" pitchFamily="34" charset="0"/>
              </a:rPr>
              <a:t>P </a:t>
            </a:r>
            <a:r>
              <a:rPr lang="el-GR" altLang="el-GR" dirty="0">
                <a:solidFill>
                  <a:prstClr val="black"/>
                </a:solidFill>
                <a:cs typeface="Arial" panose="020B0604020202020204" pitchFamily="34" charset="0"/>
              </a:rPr>
              <a:t>= Τιμή πώλησης ανά μονάδα </a:t>
            </a:r>
            <a:r>
              <a:rPr lang="el-GR" altLang="el-GR" dirty="0" smtClean="0">
                <a:solidFill>
                  <a:prstClr val="black"/>
                </a:solidFill>
                <a:cs typeface="Arial" panose="020B0604020202020204" pitchFamily="34" charset="0"/>
              </a:rPr>
              <a:t>προϊόντος.</a:t>
            </a:r>
            <a:endParaRPr lang="el-GR" altLang="el-GR" dirty="0">
              <a:solidFill>
                <a:prstClr val="black"/>
              </a:solidFill>
              <a:cs typeface="Arial" panose="020B0604020202020204" pitchFamily="34" charset="0"/>
            </a:endParaRPr>
          </a:p>
          <a:p>
            <a:pPr algn="just">
              <a:spcBef>
                <a:spcPct val="0"/>
              </a:spcBef>
              <a:buFontTx/>
              <a:buNone/>
            </a:pPr>
            <a:r>
              <a:rPr lang="en-US" altLang="el-GR" dirty="0" smtClean="0">
                <a:solidFill>
                  <a:prstClr val="black"/>
                </a:solidFill>
                <a:cs typeface="Arial" panose="020B0604020202020204" pitchFamily="34" charset="0"/>
              </a:rPr>
              <a:t>Q </a:t>
            </a:r>
            <a:r>
              <a:rPr lang="en-US" altLang="el-GR" dirty="0">
                <a:solidFill>
                  <a:prstClr val="black"/>
                </a:solidFill>
                <a:cs typeface="Arial" panose="020B0604020202020204" pitchFamily="34" charset="0"/>
              </a:rPr>
              <a:t>= </a:t>
            </a:r>
            <a:r>
              <a:rPr lang="el-GR" altLang="el-GR" dirty="0" smtClean="0">
                <a:solidFill>
                  <a:prstClr val="black"/>
                </a:solidFill>
                <a:cs typeface="Arial" panose="020B0604020202020204" pitchFamily="34" charset="0"/>
              </a:rPr>
              <a:t>Ζητούμενη Ποσότητα</a:t>
            </a:r>
            <a:r>
              <a:rPr lang="en-US" altLang="el-GR" dirty="0" smtClean="0">
                <a:solidFill>
                  <a:prstClr val="black"/>
                </a:solidFill>
                <a:cs typeface="Arial" panose="020B0604020202020204" pitchFamily="34" charset="0"/>
              </a:rPr>
              <a:t>.</a:t>
            </a:r>
            <a:endParaRPr lang="el-GR" altLang="el-GR" dirty="0">
              <a:solidFill>
                <a:prstClr val="black"/>
              </a:solidFill>
              <a:cs typeface="Arial" panose="020B0604020202020204" pitchFamily="34" charset="0"/>
            </a:endParaRPr>
          </a:p>
          <a:p>
            <a:pPr algn="just">
              <a:spcBef>
                <a:spcPct val="0"/>
              </a:spcBef>
              <a:buFontTx/>
              <a:buNone/>
            </a:pPr>
            <a:r>
              <a:rPr lang="en-US" altLang="el-GR" dirty="0" smtClean="0">
                <a:solidFill>
                  <a:prstClr val="black"/>
                </a:solidFill>
                <a:cs typeface="Arial" panose="020B0604020202020204" pitchFamily="34" charset="0"/>
              </a:rPr>
              <a:t>V </a:t>
            </a:r>
            <a:r>
              <a:rPr lang="el-GR" altLang="el-GR" dirty="0">
                <a:solidFill>
                  <a:prstClr val="black"/>
                </a:solidFill>
                <a:cs typeface="Arial" panose="020B0604020202020204" pitchFamily="34" charset="0"/>
              </a:rPr>
              <a:t>= Μεταβλητό Κόστος ανά μονάδα </a:t>
            </a:r>
            <a:r>
              <a:rPr lang="el-GR" altLang="el-GR" dirty="0" smtClean="0">
                <a:solidFill>
                  <a:prstClr val="black"/>
                </a:solidFill>
                <a:cs typeface="Arial" panose="020B0604020202020204" pitchFamily="34" charset="0"/>
              </a:rPr>
              <a:t>προϊόντος.</a:t>
            </a:r>
            <a:endParaRPr lang="el-GR" altLang="el-GR" dirty="0">
              <a:solidFill>
                <a:prstClr val="black"/>
              </a:solidFill>
              <a:cs typeface="Arial" panose="020B0604020202020204" pitchFamily="34" charset="0"/>
            </a:endParaRPr>
          </a:p>
          <a:p>
            <a:pPr algn="just">
              <a:spcBef>
                <a:spcPct val="0"/>
              </a:spcBef>
              <a:buFontTx/>
              <a:buNone/>
            </a:pPr>
            <a:r>
              <a:rPr lang="el-GR" altLang="el-GR" dirty="0" smtClean="0">
                <a:solidFill>
                  <a:prstClr val="black"/>
                </a:solidFill>
                <a:cs typeface="Arial" panose="020B0604020202020204" pitchFamily="34" charset="0"/>
              </a:rPr>
              <a:t>Κ </a:t>
            </a:r>
            <a:r>
              <a:rPr lang="el-GR" altLang="el-GR" dirty="0">
                <a:solidFill>
                  <a:prstClr val="black"/>
                </a:solidFill>
                <a:cs typeface="Arial" panose="020B0604020202020204" pitchFamily="34" charset="0"/>
              </a:rPr>
              <a:t>= Καθαρό Κέρδος </a:t>
            </a:r>
            <a:r>
              <a:rPr lang="el-GR" altLang="el-GR" dirty="0" smtClean="0">
                <a:solidFill>
                  <a:prstClr val="black"/>
                </a:solidFill>
                <a:cs typeface="Arial" panose="020B0604020202020204" pitchFamily="34" charset="0"/>
              </a:rPr>
              <a:t>(στο </a:t>
            </a:r>
            <a:r>
              <a:rPr lang="el-GR" altLang="el-GR" dirty="0">
                <a:solidFill>
                  <a:prstClr val="black"/>
                </a:solidFill>
                <a:cs typeface="Arial" panose="020B0604020202020204" pitchFamily="34" charset="0"/>
              </a:rPr>
              <a:t>ΝΣ = 0</a:t>
            </a:r>
            <a:r>
              <a:rPr lang="el-GR" altLang="el-GR" dirty="0" smtClean="0">
                <a:solidFill>
                  <a:prstClr val="black"/>
                </a:solidFill>
                <a:cs typeface="Arial" panose="020B0604020202020204" pitchFamily="34" charset="0"/>
              </a:rPr>
              <a:t>)</a:t>
            </a:r>
            <a:r>
              <a:rPr lang="en-US" altLang="el-GR" dirty="0" smtClean="0">
                <a:solidFill>
                  <a:prstClr val="black"/>
                </a:solidFill>
                <a:cs typeface="Arial" panose="020B0604020202020204" pitchFamily="34" charset="0"/>
              </a:rPr>
              <a:t>.</a:t>
            </a:r>
            <a:endParaRPr lang="el-GR" altLang="el-GR" dirty="0">
              <a:solidFill>
                <a:prstClr val="black"/>
              </a:solidFill>
              <a:cs typeface="Arial" panose="020B0604020202020204" pitchFamily="34" charset="0"/>
            </a:endParaRPr>
          </a:p>
          <a:p>
            <a:pPr algn="just">
              <a:spcBef>
                <a:spcPct val="0"/>
              </a:spcBef>
              <a:buFontTx/>
              <a:buNone/>
            </a:pPr>
            <a:r>
              <a:rPr lang="en-US" altLang="el-GR" dirty="0" smtClean="0">
                <a:solidFill>
                  <a:prstClr val="black"/>
                </a:solidFill>
                <a:cs typeface="Arial" panose="020B0604020202020204" pitchFamily="34" charset="0"/>
              </a:rPr>
              <a:t>S </a:t>
            </a:r>
            <a:r>
              <a:rPr lang="en-US" altLang="el-GR" dirty="0">
                <a:solidFill>
                  <a:prstClr val="black"/>
                </a:solidFill>
                <a:cs typeface="Arial" panose="020B0604020202020204" pitchFamily="34" charset="0"/>
              </a:rPr>
              <a:t>= </a:t>
            </a:r>
            <a:r>
              <a:rPr lang="el-GR" altLang="el-GR" dirty="0">
                <a:solidFill>
                  <a:prstClr val="black"/>
                </a:solidFill>
                <a:cs typeface="Arial" panose="020B0604020202020204" pitchFamily="34" charset="0"/>
              </a:rPr>
              <a:t>Σταθερό </a:t>
            </a:r>
            <a:r>
              <a:rPr lang="el-GR" altLang="el-GR" dirty="0" smtClean="0">
                <a:solidFill>
                  <a:prstClr val="black"/>
                </a:solidFill>
                <a:cs typeface="Arial" panose="020B0604020202020204" pitchFamily="34" charset="0"/>
              </a:rPr>
              <a:t>Κόστος</a:t>
            </a:r>
            <a:r>
              <a:rPr lang="en-US" altLang="el-GR" dirty="0" smtClean="0">
                <a:solidFill>
                  <a:prstClr val="black"/>
                </a:solidFill>
                <a:cs typeface="Arial" panose="020B0604020202020204" pitchFamily="34" charset="0"/>
              </a:rPr>
              <a:t>.</a:t>
            </a:r>
            <a:r>
              <a:rPr lang="el-GR" altLang="el-GR" dirty="0" smtClean="0">
                <a:solidFill>
                  <a:prstClr val="black"/>
                </a:solidFill>
                <a:cs typeface="Arial" panose="020B0604020202020204" pitchFamily="34" charset="0"/>
              </a:rPr>
              <a:t> </a:t>
            </a:r>
            <a:endParaRPr lang="el-GR" altLang="el-GR" dirty="0">
              <a:solidFill>
                <a:prstClr val="black"/>
              </a:solidFill>
              <a:cs typeface="Arial" panose="020B0604020202020204" pitchFamily="34" charset="0"/>
            </a:endParaRPr>
          </a:p>
          <a:p>
            <a:endParaRPr lang="el-GR" dirty="0"/>
          </a:p>
        </p:txBody>
      </p:sp>
      <p:pic>
        <p:nvPicPr>
          <p:cNvPr id="6" name="Content Placeholder 5" descr="τύπος "/>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275856" y="2204864"/>
            <a:ext cx="3960440" cy="1296144"/>
          </a:xfrm>
        </p:spPr>
      </p:pic>
    </p:spTree>
    <p:extLst>
      <p:ext uri="{BB962C8B-B14F-4D97-AF65-F5344CB8AC3E}">
        <p14:creationId xmlns:p14="http://schemas.microsoft.com/office/powerpoint/2010/main" xmlns="" val="288581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b="1" dirty="0" smtClean="0"/>
              <a:t>Σχηματική Παράσταση Νεκρού Σημείου</a:t>
            </a:r>
            <a:endParaRPr lang="el-GR" b="1"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323528" y="1124744"/>
            <a:ext cx="8424936" cy="5544616"/>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34082"/>
          </a:xfrm>
        </p:spPr>
        <p:txBody>
          <a:bodyPr>
            <a:normAutofit fontScale="90000"/>
          </a:bodyPr>
          <a:lstStyle/>
          <a:p>
            <a:r>
              <a:rPr lang="el-GR" altLang="el-GR" sz="4000" b="1" dirty="0">
                <a:cs typeface="Arial" panose="020B0604020202020204" pitchFamily="34" charset="0"/>
              </a:rPr>
              <a:t>Η ΜΕΘΟΔΟΣ ΤΗΣ ΜΑΘΗΜΑΤΙΚΗΣ ΙΣΟΤΗΤΑΣ </a:t>
            </a:r>
            <a:r>
              <a:rPr lang="el-GR" altLang="el-GR" sz="4000" b="1" dirty="0" smtClean="0">
                <a:cs typeface="Arial" panose="020B0604020202020204" pitchFamily="34" charset="0"/>
              </a:rPr>
              <a:t>(4)</a:t>
            </a:r>
            <a:endParaRPr lang="el-GR" sz="4000" b="1" dirty="0">
              <a:cs typeface="Arial" panose="020B0604020202020204" pitchFamily="34" charset="0"/>
            </a:endParaRPr>
          </a:p>
        </p:txBody>
      </p:sp>
      <p:sp>
        <p:nvSpPr>
          <p:cNvPr id="3" name="Content Placeholder 2"/>
          <p:cNvSpPr>
            <a:spLocks noGrp="1"/>
          </p:cNvSpPr>
          <p:nvPr>
            <p:ph sz="half" idx="1"/>
          </p:nvPr>
        </p:nvSpPr>
        <p:spPr>
          <a:xfrm>
            <a:off x="0" y="1340768"/>
            <a:ext cx="9144000" cy="5517232"/>
          </a:xfrm>
        </p:spPr>
        <p:txBody>
          <a:bodyPr/>
          <a:lstStyle/>
          <a:p>
            <a:r>
              <a:rPr lang="el-GR" altLang="el-GR" sz="2400" dirty="0">
                <a:cs typeface="Arial" panose="020B0604020202020204" pitchFamily="34" charset="0"/>
              </a:rPr>
              <a:t>Εάν λύσουμε τον τύπο (3) ως προς </a:t>
            </a:r>
            <a:r>
              <a:rPr lang="en-US" altLang="el-GR" sz="2400" dirty="0">
                <a:cs typeface="Arial" panose="020B0604020202020204" pitchFamily="34" charset="0"/>
              </a:rPr>
              <a:t>Q</a:t>
            </a:r>
            <a:r>
              <a:rPr lang="el-GR" altLang="el-GR" sz="2400" dirty="0">
                <a:cs typeface="Arial" panose="020B0604020202020204" pitchFamily="34" charset="0"/>
              </a:rPr>
              <a:t> θα έχουμε</a:t>
            </a:r>
            <a:r>
              <a:rPr lang="en-US" altLang="el-GR" sz="2400" dirty="0">
                <a:cs typeface="Arial" panose="020B0604020202020204" pitchFamily="34" charset="0"/>
              </a:rPr>
              <a:t>:</a:t>
            </a:r>
            <a:endParaRPr lang="el-GR" altLang="el-GR" sz="2400" dirty="0">
              <a:cs typeface="Arial" panose="020B0604020202020204" pitchFamily="34" charset="0"/>
            </a:endParaRPr>
          </a:p>
          <a:p>
            <a:endParaRPr lang="en-US" dirty="0" smtClean="0"/>
          </a:p>
          <a:p>
            <a:endParaRPr lang="en-US" dirty="0"/>
          </a:p>
          <a:p>
            <a:endParaRPr lang="en-US" dirty="0" smtClean="0"/>
          </a:p>
          <a:p>
            <a:endParaRPr lang="en-US" dirty="0"/>
          </a:p>
          <a:p>
            <a:endParaRPr lang="el-GR" altLang="el-GR" sz="2400" dirty="0" smtClean="0">
              <a:cs typeface="Arial" panose="020B0604020202020204" pitchFamily="34" charset="0"/>
            </a:endParaRPr>
          </a:p>
          <a:p>
            <a:pPr algn="just"/>
            <a:r>
              <a:rPr lang="el-GR" altLang="el-GR" dirty="0" smtClean="0">
                <a:cs typeface="Arial" panose="020B0604020202020204" pitchFamily="34" charset="0"/>
              </a:rPr>
              <a:t>Το </a:t>
            </a:r>
            <a:r>
              <a:rPr lang="en-US" altLang="el-GR" dirty="0" smtClean="0">
                <a:cs typeface="Arial" panose="020B0604020202020204" pitchFamily="34" charset="0"/>
              </a:rPr>
              <a:t> (P </a:t>
            </a:r>
            <a:r>
              <a:rPr lang="en-US" altLang="el-GR" dirty="0">
                <a:cs typeface="Arial" panose="020B0604020202020204" pitchFamily="34" charset="0"/>
              </a:rPr>
              <a:t>– </a:t>
            </a:r>
            <a:r>
              <a:rPr lang="en-US" altLang="el-GR" dirty="0" smtClean="0">
                <a:cs typeface="Arial" panose="020B0604020202020204" pitchFamily="34" charset="0"/>
              </a:rPr>
              <a:t>V</a:t>
            </a:r>
            <a:r>
              <a:rPr lang="el-GR" altLang="el-GR" dirty="0" smtClean="0">
                <a:cs typeface="Arial" panose="020B0604020202020204" pitchFamily="34" charset="0"/>
              </a:rPr>
              <a:t>) </a:t>
            </a:r>
            <a:r>
              <a:rPr lang="el-GR" altLang="el-GR" dirty="0">
                <a:cs typeface="Arial" panose="020B0604020202020204" pitchFamily="34" charset="0"/>
              </a:rPr>
              <a:t>μας δίνει τις Σταθερές Δαπάνες ανά μονάδα προϊόντος, αν κατά την πώληση μίας μονάδας προϊόντος αφαιρέσουμε (από την τιμή) το μεταβλητό κόστος.</a:t>
            </a:r>
          </a:p>
          <a:p>
            <a:endParaRPr lang="el-GR" dirty="0"/>
          </a:p>
        </p:txBody>
      </p:sp>
      <p:pic>
        <p:nvPicPr>
          <p:cNvPr id="6" name="Content Placeholder 5" descr="τύποι "/>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643174" y="2143116"/>
            <a:ext cx="2828925" cy="1943100"/>
          </a:xfrm>
        </p:spPr>
      </p:pic>
    </p:spTree>
    <p:extLst>
      <p:ext uri="{BB962C8B-B14F-4D97-AF65-F5344CB8AC3E}">
        <p14:creationId xmlns:p14="http://schemas.microsoft.com/office/powerpoint/2010/main" xmlns="" val="3372410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1 - Τίτλος"/>
          <p:cNvSpPr>
            <a:spLocks noGrp="1"/>
          </p:cNvSpPr>
          <p:nvPr>
            <p:ph type="title"/>
          </p:nvPr>
        </p:nvSpPr>
        <p:spPr>
          <a:xfrm>
            <a:off x="1094928" y="274638"/>
            <a:ext cx="7797552" cy="634082"/>
          </a:xfrm>
        </p:spPr>
        <p:txBody>
          <a:bodyPr>
            <a:normAutofit fontScale="90000"/>
          </a:bodyPr>
          <a:lstStyle/>
          <a:p>
            <a:pPr eaLnBrk="1" hangingPunct="1"/>
            <a:r>
              <a:rPr lang="el-GR" altLang="el-GR" b="1" dirty="0" smtClean="0">
                <a:latin typeface="+mn-lt"/>
                <a:cs typeface="Arial" panose="020B0604020202020204" pitchFamily="34" charset="0"/>
              </a:rPr>
              <a:t>ΕΦΑΡΜΟΓΗ</a:t>
            </a:r>
          </a:p>
        </p:txBody>
      </p:sp>
      <p:sp>
        <p:nvSpPr>
          <p:cNvPr id="3" name="2 - Υπότιτλος"/>
          <p:cNvSpPr>
            <a:spLocks noGrp="1"/>
          </p:cNvSpPr>
          <p:nvPr>
            <p:ph idx="1"/>
          </p:nvPr>
        </p:nvSpPr>
        <p:spPr>
          <a:xfrm>
            <a:off x="179512" y="980728"/>
            <a:ext cx="8640960" cy="5662982"/>
          </a:xfrm>
        </p:spPr>
        <p:txBody>
          <a:bodyPr rtlCol="0">
            <a:noAutofit/>
          </a:bodyPr>
          <a:lstStyle/>
          <a:p>
            <a:pPr algn="just" eaLnBrk="1" fontAlgn="auto" hangingPunct="1">
              <a:spcAft>
                <a:spcPts val="0"/>
              </a:spcAft>
              <a:defRPr/>
            </a:pPr>
            <a:r>
              <a:rPr lang="el-GR" sz="2800" dirty="0" smtClean="0">
                <a:solidFill>
                  <a:schemeClr val="tx1"/>
                </a:solidFill>
                <a:cs typeface="Arial" pitchFamily="34" charset="0"/>
              </a:rPr>
              <a:t>Έστω ότι η επιχείρηση «ΑΛΦΑ  Α.Ε.» παράγει ένα προϊόν το οποίο πουλάει προς 20€ το ένα. Τα σταθερά της έξοδα είναι 140.000€ το έτος και το μεταβλητό κόστος είναι 8€ ανά μονάδα προϊόντος. Η επιχείρηση παράγει 12.000 μονάδες από το συγκεκριμένο προϊόν. Ζητείται: </a:t>
            </a:r>
          </a:p>
          <a:p>
            <a:pPr marL="514350" indent="-514350" algn="just" eaLnBrk="1" fontAlgn="auto" hangingPunct="1">
              <a:spcAft>
                <a:spcPts val="0"/>
              </a:spcAft>
              <a:buFont typeface="Arial" panose="020B0604020202020204" pitchFamily="34" charset="0"/>
              <a:buAutoNum type="arabicPeriod"/>
              <a:defRPr/>
            </a:pPr>
            <a:r>
              <a:rPr lang="el-GR" sz="2800" dirty="0" smtClean="0">
                <a:solidFill>
                  <a:schemeClr val="tx1"/>
                </a:solidFill>
                <a:cs typeface="Arial" pitchFamily="34" charset="0"/>
              </a:rPr>
              <a:t>Να βρεθεί ποιο είναι το Ν.Σ. της επιχείρησης «ΑΛΦΑ Α.Ε.» στο δεδομένο σημείο παραγωγής σε </a:t>
            </a:r>
            <a:r>
              <a:rPr lang="el-GR" sz="2800" b="1" dirty="0" smtClean="0">
                <a:solidFill>
                  <a:schemeClr val="tx1"/>
                </a:solidFill>
                <a:cs typeface="Arial" pitchFamily="34" charset="0"/>
              </a:rPr>
              <a:t>μονάδες  πωλήσεων</a:t>
            </a:r>
            <a:r>
              <a:rPr lang="el-GR" sz="2800" dirty="0" smtClean="0">
                <a:solidFill>
                  <a:schemeClr val="tx1"/>
                </a:solidFill>
                <a:cs typeface="Arial" pitchFamily="34" charset="0"/>
              </a:rPr>
              <a:t>.</a:t>
            </a:r>
          </a:p>
          <a:p>
            <a:pPr marL="514350" indent="-514350" algn="just" eaLnBrk="1" fontAlgn="auto" hangingPunct="1">
              <a:spcAft>
                <a:spcPts val="0"/>
              </a:spcAft>
              <a:buFont typeface="Arial" panose="020B0604020202020204" pitchFamily="34" charset="0"/>
              <a:buAutoNum type="arabicPeriod"/>
              <a:defRPr/>
            </a:pPr>
            <a:r>
              <a:rPr lang="el-GR" sz="2800" dirty="0" smtClean="0">
                <a:solidFill>
                  <a:schemeClr val="tx1"/>
                </a:solidFill>
                <a:cs typeface="Arial" pitchFamily="34" charset="0"/>
              </a:rPr>
              <a:t>Να βρεθεί ποιο είναι το Ν.Σ. της επιχείρησης στο δεδομένο σημείο παραγωγής σε αξία πωλήσεων.</a:t>
            </a:r>
          </a:p>
        </p:txBody>
      </p:sp>
    </p:spTree>
    <p:extLst>
      <p:ext uri="{BB962C8B-B14F-4D97-AF65-F5344CB8AC3E}">
        <p14:creationId xmlns:p14="http://schemas.microsoft.com/office/powerpoint/2010/main" xmlns="" val="69037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8892480" cy="634082"/>
          </a:xfrm>
        </p:spPr>
        <p:txBody>
          <a:bodyPr>
            <a:normAutofit fontScale="90000"/>
          </a:bodyPr>
          <a:lstStyle/>
          <a:p>
            <a:r>
              <a:rPr lang="el-GR" altLang="el-GR" b="1" dirty="0" smtClean="0">
                <a:latin typeface="+mn-lt"/>
                <a:cs typeface="Arial" panose="020B0604020202020204" pitchFamily="34" charset="0"/>
              </a:rPr>
              <a:t>ΑΠΑΝΤΗΣΗ 1/7</a:t>
            </a:r>
            <a:endParaRPr lang="el-GR" b="1" dirty="0">
              <a:latin typeface="+mn-lt"/>
            </a:endParaRPr>
          </a:p>
        </p:txBody>
      </p:sp>
      <p:sp>
        <p:nvSpPr>
          <p:cNvPr id="11" name="Content Placeholder 10"/>
          <p:cNvSpPr>
            <a:spLocks noGrp="1"/>
          </p:cNvSpPr>
          <p:nvPr>
            <p:ph sz="half" idx="1"/>
          </p:nvPr>
        </p:nvSpPr>
        <p:spPr>
          <a:xfrm>
            <a:off x="179512" y="1000108"/>
            <a:ext cx="8784976" cy="5597244"/>
          </a:xfrm>
        </p:spPr>
        <p:txBody>
          <a:bodyPr/>
          <a:lstStyle/>
          <a:p>
            <a:pPr algn="just" eaLnBrk="1" fontAlgn="auto" hangingPunct="1">
              <a:spcAft>
                <a:spcPts val="0"/>
              </a:spcAft>
              <a:defRPr/>
            </a:pPr>
            <a:r>
              <a:rPr lang="el-GR" dirty="0">
                <a:cs typeface="Arial" pitchFamily="34" charset="0"/>
              </a:rPr>
              <a:t>1. Από την εξίσωση  </a:t>
            </a:r>
            <a:r>
              <a:rPr lang="en-US" b="1" dirty="0">
                <a:cs typeface="Arial" pitchFamily="34" charset="0"/>
              </a:rPr>
              <a:t>P x Q= S + V x Q  + K </a:t>
            </a:r>
            <a:r>
              <a:rPr lang="el-GR" b="1" dirty="0">
                <a:cs typeface="Arial" pitchFamily="34" charset="0"/>
              </a:rPr>
              <a:t> </a:t>
            </a:r>
            <a:r>
              <a:rPr lang="el-GR" dirty="0">
                <a:cs typeface="Arial" pitchFamily="34" charset="0"/>
              </a:rPr>
              <a:t>θα βρούμε το </a:t>
            </a:r>
            <a:r>
              <a:rPr lang="en-US" dirty="0">
                <a:cs typeface="Arial" pitchFamily="34" charset="0"/>
              </a:rPr>
              <a:t>Q </a:t>
            </a:r>
            <a:r>
              <a:rPr lang="el-GR" dirty="0">
                <a:cs typeface="Arial" pitchFamily="34" charset="0"/>
              </a:rPr>
              <a:t> δηλαδή το ύψος παραγωγής σε μονάδες προϊόντος. </a:t>
            </a:r>
          </a:p>
          <a:p>
            <a:pPr algn="just" eaLnBrk="1" fontAlgn="auto" hangingPunct="1">
              <a:spcAft>
                <a:spcPts val="0"/>
              </a:spcAft>
              <a:defRPr/>
            </a:pPr>
            <a:r>
              <a:rPr lang="el-GR" dirty="0" smtClean="0">
                <a:cs typeface="Arial" pitchFamily="34" charset="0"/>
              </a:rPr>
              <a:t>Δεδομένα</a:t>
            </a:r>
            <a:r>
              <a:rPr lang="en-US" dirty="0">
                <a:cs typeface="Arial" pitchFamily="34" charset="0"/>
              </a:rPr>
              <a:t>: P = 20€    Q = ?     S = 140.000€     </a:t>
            </a:r>
            <a:endParaRPr lang="el-GR" dirty="0" smtClean="0">
              <a:cs typeface="Arial" pitchFamily="34" charset="0"/>
            </a:endParaRPr>
          </a:p>
          <a:p>
            <a:pPr eaLnBrk="1" fontAlgn="auto" hangingPunct="1">
              <a:spcAft>
                <a:spcPts val="0"/>
              </a:spcAft>
              <a:buNone/>
              <a:defRPr/>
            </a:pPr>
            <a:r>
              <a:rPr lang="el-GR" dirty="0" smtClean="0">
                <a:cs typeface="Arial" pitchFamily="34" charset="0"/>
              </a:rPr>
              <a:t>	</a:t>
            </a:r>
            <a:r>
              <a:rPr lang="en-US" dirty="0" smtClean="0">
                <a:cs typeface="Arial" pitchFamily="34" charset="0"/>
              </a:rPr>
              <a:t>V</a:t>
            </a:r>
            <a:r>
              <a:rPr lang="el-GR" dirty="0" smtClean="0">
                <a:cs typeface="Arial" pitchFamily="34" charset="0"/>
              </a:rPr>
              <a:t> </a:t>
            </a:r>
            <a:r>
              <a:rPr lang="en-US" dirty="0" smtClean="0">
                <a:cs typeface="Arial" pitchFamily="34" charset="0"/>
              </a:rPr>
              <a:t>= </a:t>
            </a:r>
            <a:r>
              <a:rPr lang="en-US" dirty="0">
                <a:cs typeface="Arial" pitchFamily="34" charset="0"/>
              </a:rPr>
              <a:t>8€    </a:t>
            </a:r>
            <a:r>
              <a:rPr lang="en-US" dirty="0" smtClean="0">
                <a:cs typeface="Arial" pitchFamily="34" charset="0"/>
              </a:rPr>
              <a:t>K</a:t>
            </a:r>
            <a:r>
              <a:rPr lang="el-GR" dirty="0" smtClean="0">
                <a:cs typeface="Arial" pitchFamily="34" charset="0"/>
              </a:rPr>
              <a:t> </a:t>
            </a:r>
            <a:r>
              <a:rPr lang="en-US" dirty="0" smtClean="0">
                <a:cs typeface="Arial" pitchFamily="34" charset="0"/>
              </a:rPr>
              <a:t>=</a:t>
            </a:r>
            <a:r>
              <a:rPr lang="el-GR" dirty="0" smtClean="0">
                <a:cs typeface="Arial" pitchFamily="34" charset="0"/>
              </a:rPr>
              <a:t> </a:t>
            </a:r>
            <a:r>
              <a:rPr lang="en-US" dirty="0" smtClean="0">
                <a:cs typeface="Arial" pitchFamily="34" charset="0"/>
              </a:rPr>
              <a:t>0</a:t>
            </a:r>
            <a:r>
              <a:rPr lang="el-GR" dirty="0" smtClean="0">
                <a:cs typeface="Arial" pitchFamily="34" charset="0"/>
              </a:rPr>
              <a:t>.</a:t>
            </a:r>
            <a:r>
              <a:rPr lang="en-US" dirty="0" smtClean="0">
                <a:cs typeface="Arial" pitchFamily="34" charset="0"/>
              </a:rPr>
              <a:t> </a:t>
            </a:r>
            <a:endParaRPr lang="en-US" dirty="0">
              <a:cs typeface="Arial" pitchFamily="34" charset="0"/>
            </a:endParaRPr>
          </a:p>
          <a:p>
            <a:pPr algn="just" eaLnBrk="1" fontAlgn="auto" hangingPunct="1">
              <a:spcAft>
                <a:spcPts val="0"/>
              </a:spcAft>
              <a:defRPr/>
            </a:pPr>
            <a:r>
              <a:rPr lang="el-GR" dirty="0" smtClean="0">
                <a:cs typeface="Arial" pitchFamily="34" charset="0"/>
              </a:rPr>
              <a:t>Εφαρμόζω </a:t>
            </a:r>
            <a:r>
              <a:rPr lang="el-GR" dirty="0">
                <a:cs typeface="Arial" pitchFamily="34" charset="0"/>
              </a:rPr>
              <a:t>τα παραπάνω δεδομένα στον τύπο και έχω</a:t>
            </a:r>
            <a:r>
              <a:rPr lang="en-US" dirty="0" smtClean="0">
                <a:cs typeface="Arial" pitchFamily="34" charset="0"/>
              </a:rPr>
              <a:t>:</a:t>
            </a:r>
            <a:r>
              <a:rPr lang="el-GR" dirty="0" smtClean="0">
                <a:cs typeface="Arial" pitchFamily="34" charset="0"/>
              </a:rPr>
              <a:t> 20*</a:t>
            </a:r>
            <a:r>
              <a:rPr lang="en-US" dirty="0" smtClean="0">
                <a:cs typeface="Arial" pitchFamily="34" charset="0"/>
              </a:rPr>
              <a:t>Q = 140.000 + (8*Q) + 0 = 140.000 + (8*Q) </a:t>
            </a:r>
            <a:endParaRPr lang="el-GR" dirty="0">
              <a:cs typeface="Arial" pitchFamily="34" charset="0"/>
            </a:endParaRPr>
          </a:p>
          <a:p>
            <a:pPr algn="just"/>
            <a:r>
              <a:rPr lang="en-US" dirty="0" smtClean="0"/>
              <a:t>=&gt; 20Q-8Q = 140.000 =&gt; 12Q = 140.000 =&gt;</a:t>
            </a:r>
          </a:p>
          <a:p>
            <a:pPr algn="just"/>
            <a:r>
              <a:rPr lang="en-US" dirty="0" smtClean="0"/>
              <a:t>Q = 140.000 / 12 = 11.667 </a:t>
            </a:r>
            <a:r>
              <a:rPr lang="el-GR" dirty="0" smtClean="0"/>
              <a:t>μονάδες προϊόντος</a:t>
            </a:r>
            <a:endParaRPr lang="el-GR" dirty="0"/>
          </a:p>
        </p:txBody>
      </p:sp>
    </p:spTree>
    <p:extLst>
      <p:ext uri="{BB962C8B-B14F-4D97-AF65-F5344CB8AC3E}">
        <p14:creationId xmlns:p14="http://schemas.microsoft.com/office/powerpoint/2010/main" xmlns="" val="33277096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1 - Τίτλος"/>
          <p:cNvSpPr>
            <a:spLocks noGrp="1"/>
          </p:cNvSpPr>
          <p:nvPr>
            <p:ph type="title"/>
          </p:nvPr>
        </p:nvSpPr>
        <p:spPr>
          <a:xfrm>
            <a:off x="0" y="274638"/>
            <a:ext cx="9144000" cy="562074"/>
          </a:xfrm>
        </p:spPr>
        <p:txBody>
          <a:bodyPr>
            <a:normAutofit fontScale="90000"/>
          </a:bodyPr>
          <a:lstStyle/>
          <a:p>
            <a:pPr eaLnBrk="1" hangingPunct="1"/>
            <a:r>
              <a:rPr lang="el-GR" altLang="el-GR" b="1" dirty="0" smtClean="0">
                <a:latin typeface="+mn-lt"/>
                <a:cs typeface="Arial" panose="020B0604020202020204" pitchFamily="34" charset="0"/>
              </a:rPr>
              <a:t>ΑΠΑΝΤΗΣΗ 2/7</a:t>
            </a:r>
            <a:endParaRPr lang="el-GR" altLang="el-GR" b="1" dirty="0">
              <a:latin typeface="+mn-lt"/>
              <a:cs typeface="Arial" panose="020B0604020202020204" pitchFamily="34" charset="0"/>
            </a:endParaRPr>
          </a:p>
        </p:txBody>
      </p:sp>
      <p:sp>
        <p:nvSpPr>
          <p:cNvPr id="157700" name="2 - Υπότιτλος"/>
          <p:cNvSpPr>
            <a:spLocks noGrp="1"/>
          </p:cNvSpPr>
          <p:nvPr>
            <p:ph idx="1"/>
          </p:nvPr>
        </p:nvSpPr>
        <p:spPr>
          <a:xfrm>
            <a:off x="251520" y="980728"/>
            <a:ext cx="8640960" cy="5662982"/>
          </a:xfrm>
        </p:spPr>
        <p:txBody>
          <a:bodyPr/>
          <a:lstStyle/>
          <a:p>
            <a:pPr marL="0" indent="0" algn="just" eaLnBrk="1" hangingPunct="1">
              <a:buNone/>
            </a:pPr>
            <a:r>
              <a:rPr lang="el-GR" altLang="el-GR" sz="2800" dirty="0" smtClean="0">
                <a:solidFill>
                  <a:schemeClr val="tx1"/>
                </a:solidFill>
                <a:cs typeface="Arial" panose="020B0604020202020204" pitchFamily="34" charset="0"/>
              </a:rPr>
              <a:t>Άρα η επιχείρηση για να καλύψει μόνο τα σταθερά της έξοδα χρειάζεται να παράγει 11.667 μονάδες προϊόντος τις οποίες πρέπει να τις πουλήσει όλες.</a:t>
            </a:r>
          </a:p>
          <a:p>
            <a:pPr marL="0" indent="0" algn="just" eaLnBrk="1" hangingPunct="1">
              <a:buNone/>
            </a:pPr>
            <a:r>
              <a:rPr lang="el-GR" altLang="el-GR" sz="2800" dirty="0" smtClean="0">
                <a:solidFill>
                  <a:schemeClr val="tx1"/>
                </a:solidFill>
                <a:cs typeface="Arial" panose="020B0604020202020204" pitchFamily="34" charset="0"/>
              </a:rPr>
              <a:t>2. Για να βρούμε το ύψος των συνολικών εξόδων που απαιτούνται προκειμένου η επιχείρηση να είναι σε θέση να καλύψει τις σταθερές της δαπάνες, πρέπει να βρούμε την αξία των πωλήσεων στο Ν.Σ. </a:t>
            </a:r>
          </a:p>
          <a:p>
            <a:pPr algn="just" eaLnBrk="1" hangingPunct="1"/>
            <a:r>
              <a:rPr lang="el-GR" altLang="el-GR" sz="2800" dirty="0" smtClean="0">
                <a:solidFill>
                  <a:schemeClr val="tx1"/>
                </a:solidFill>
                <a:cs typeface="Arial" panose="020B0604020202020204" pitchFamily="34" charset="0"/>
              </a:rPr>
              <a:t>Αρχικά θα πρέπει να βρούμε το ποσοστό των μεταβλητών δαπανών στο σύνολο των δαπανών.</a:t>
            </a:r>
          </a:p>
        </p:txBody>
      </p:sp>
    </p:spTree>
    <p:extLst>
      <p:ext uri="{BB962C8B-B14F-4D97-AF65-F5344CB8AC3E}">
        <p14:creationId xmlns:p14="http://schemas.microsoft.com/office/powerpoint/2010/main" xmlns="" val="29334544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1 - Τίτλος"/>
          <p:cNvSpPr>
            <a:spLocks noGrp="1"/>
          </p:cNvSpPr>
          <p:nvPr>
            <p:ph type="title"/>
          </p:nvPr>
        </p:nvSpPr>
        <p:spPr/>
        <p:txBody>
          <a:bodyPr/>
          <a:lstStyle/>
          <a:p>
            <a:pPr eaLnBrk="1" hangingPunct="1"/>
            <a:r>
              <a:rPr lang="el-GR" altLang="el-GR" b="1" dirty="0" smtClean="0">
                <a:cs typeface="Arial" panose="020B0604020202020204" pitchFamily="34" charset="0"/>
              </a:rPr>
              <a:t>ΑΠΑΝΤΗΣΗ 3/7</a:t>
            </a:r>
            <a:endParaRPr lang="el-GR" altLang="el-GR" sz="2800" b="1" dirty="0" smtClean="0">
              <a:cs typeface="Arial" panose="020B0604020202020204" pitchFamily="34" charset="0"/>
            </a:endParaRPr>
          </a:p>
        </p:txBody>
      </p:sp>
      <p:sp>
        <p:nvSpPr>
          <p:cNvPr id="158724" name="2 - Υπότιτλος"/>
          <p:cNvSpPr>
            <a:spLocks noGrp="1"/>
          </p:cNvSpPr>
          <p:nvPr>
            <p:ph sz="half" idx="1"/>
          </p:nvPr>
        </p:nvSpPr>
        <p:spPr>
          <a:xfrm>
            <a:off x="0" y="1268760"/>
            <a:ext cx="9144000" cy="5589240"/>
          </a:xfrm>
        </p:spPr>
        <p:txBody>
          <a:bodyPr/>
          <a:lstStyle/>
          <a:p>
            <a:pPr algn="just" eaLnBrk="1" hangingPunct="1"/>
            <a:r>
              <a:rPr lang="el-GR" altLang="el-GR" sz="2600" dirty="0" smtClean="0">
                <a:cs typeface="Arial" panose="020B0604020202020204" pitchFamily="34" charset="0"/>
              </a:rPr>
              <a:t>Λαμβάνουμε την εξίσωση </a:t>
            </a:r>
            <a:r>
              <a:rPr lang="el-GR" altLang="el-GR" sz="2600" b="1" dirty="0" smtClean="0">
                <a:cs typeface="Arial" panose="020B0604020202020204" pitchFamily="34" charset="0"/>
              </a:rPr>
              <a:t>Π = </a:t>
            </a:r>
            <a:r>
              <a:rPr lang="en-US" altLang="el-GR" sz="2600" b="1" dirty="0" smtClean="0">
                <a:cs typeface="Arial" panose="020B0604020202020204" pitchFamily="34" charset="0"/>
              </a:rPr>
              <a:t>S + M + K</a:t>
            </a:r>
            <a:r>
              <a:rPr lang="el-GR" altLang="el-GR" sz="2600" b="1" dirty="0" smtClean="0">
                <a:cs typeface="Arial" panose="020B0604020202020204" pitchFamily="34" charset="0"/>
              </a:rPr>
              <a:t> (1)</a:t>
            </a:r>
            <a:r>
              <a:rPr lang="el-GR" altLang="el-GR" sz="2600" dirty="0" smtClean="0">
                <a:cs typeface="Arial" panose="020B0604020202020204" pitchFamily="34" charset="0"/>
              </a:rPr>
              <a:t>. Θέτουμε Χ΄ τα ζητούμενα έσοδα πωλήσεων και έτσι θα εκφράσουμε το σύνολο των μεταβλητών δαπανών ως ποσοστό των συνολικών εσόδων, δηλαδή</a:t>
            </a:r>
            <a:r>
              <a:rPr lang="en-US" altLang="el-GR" sz="2600" dirty="0" smtClean="0">
                <a:cs typeface="Arial" panose="020B0604020202020204" pitchFamily="34" charset="0"/>
              </a:rPr>
              <a:t>:</a:t>
            </a:r>
            <a:endParaRPr lang="el-GR" altLang="el-GR" sz="2600" dirty="0" smtClean="0">
              <a:cs typeface="Arial" panose="020B0604020202020204" pitchFamily="34" charset="0"/>
            </a:endParaRPr>
          </a:p>
          <a:p>
            <a:pPr algn="l" eaLnBrk="1" hangingPunct="1"/>
            <a:endParaRPr lang="el-GR" altLang="el-GR" sz="2600" dirty="0" smtClean="0">
              <a:cs typeface="Arial" panose="020B0604020202020204" pitchFamily="34" charset="0"/>
            </a:endParaRPr>
          </a:p>
        </p:txBody>
      </p:sp>
      <p:pic>
        <p:nvPicPr>
          <p:cNvPr id="3" name="Content Placeholder 2" descr="ΠΡΑΞΕΙΣ"/>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475656" y="3356992"/>
            <a:ext cx="6329253" cy="2105975"/>
          </a:xfrm>
        </p:spPr>
      </p:pic>
    </p:spTree>
    <p:extLst>
      <p:ext uri="{BB962C8B-B14F-4D97-AF65-F5344CB8AC3E}">
        <p14:creationId xmlns:p14="http://schemas.microsoft.com/office/powerpoint/2010/main" xmlns="" val="24120682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smtClean="0">
                <a:cs typeface="Arial" panose="020B0604020202020204" pitchFamily="34" charset="0"/>
              </a:rPr>
              <a:t>ΑΠΑΝΤΗΣΗ 4/7</a:t>
            </a:r>
            <a:endParaRPr lang="el-GR" b="1" dirty="0"/>
          </a:p>
        </p:txBody>
      </p:sp>
      <p:sp>
        <p:nvSpPr>
          <p:cNvPr id="3" name="Content Placeholder 2"/>
          <p:cNvSpPr>
            <a:spLocks noGrp="1"/>
          </p:cNvSpPr>
          <p:nvPr>
            <p:ph sz="half" idx="1"/>
          </p:nvPr>
        </p:nvSpPr>
        <p:spPr>
          <a:xfrm>
            <a:off x="0" y="1214422"/>
            <a:ext cx="9144000" cy="5643578"/>
          </a:xfrm>
        </p:spPr>
        <p:txBody>
          <a:bodyPr/>
          <a:lstStyle/>
          <a:p>
            <a:r>
              <a:rPr lang="el-GR" altLang="el-GR" dirty="0">
                <a:latin typeface="Arial" panose="020B0604020202020204" pitchFamily="34" charset="0"/>
                <a:cs typeface="Arial" panose="020B0604020202020204" pitchFamily="34" charset="0"/>
              </a:rPr>
              <a:t>Εφαρμόζοντας την εξίσωση (4) έχουμε</a:t>
            </a:r>
            <a:r>
              <a:rPr lang="en-US" altLang="el-GR" dirty="0">
                <a:latin typeface="Arial" panose="020B0604020202020204" pitchFamily="34" charset="0"/>
                <a:cs typeface="Arial" panose="020B0604020202020204" pitchFamily="34" charset="0"/>
              </a:rPr>
              <a:t>:</a:t>
            </a:r>
            <a:endParaRPr lang="el-GR" altLang="el-GR" dirty="0">
              <a:latin typeface="Arial" panose="020B0604020202020204" pitchFamily="34" charset="0"/>
              <a:cs typeface="Arial" panose="020B0604020202020204" pitchFamily="34" charset="0"/>
            </a:endParaRPr>
          </a:p>
          <a:p>
            <a:endParaRPr lang="el-GR" dirty="0"/>
          </a:p>
        </p:txBody>
      </p:sp>
      <p:pic>
        <p:nvPicPr>
          <p:cNvPr id="6" name="Content Placeholder 5" descr="ΠΡΑΞΕΙΣ"/>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094928" y="2276871"/>
            <a:ext cx="6573416" cy="3412907"/>
          </a:xfrm>
        </p:spPr>
      </p:pic>
    </p:spTree>
    <p:extLst>
      <p:ext uri="{BB962C8B-B14F-4D97-AF65-F5344CB8AC3E}">
        <p14:creationId xmlns:p14="http://schemas.microsoft.com/office/powerpoint/2010/main" xmlns="" val="7469428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1 - Τίτλος"/>
          <p:cNvSpPr>
            <a:spLocks noGrp="1"/>
          </p:cNvSpPr>
          <p:nvPr>
            <p:ph type="title"/>
          </p:nvPr>
        </p:nvSpPr>
        <p:spPr>
          <a:xfrm>
            <a:off x="1094928" y="274638"/>
            <a:ext cx="7797552" cy="706090"/>
          </a:xfrm>
        </p:spPr>
        <p:txBody>
          <a:bodyPr>
            <a:normAutofit fontScale="90000"/>
          </a:bodyPr>
          <a:lstStyle/>
          <a:p>
            <a:r>
              <a:rPr lang="el-GR" altLang="el-GR" b="1" dirty="0" smtClean="0"/>
              <a:t>ΑΠΑΝΤΗΣΗ 5/7</a:t>
            </a:r>
          </a:p>
        </p:txBody>
      </p:sp>
      <p:sp>
        <p:nvSpPr>
          <p:cNvPr id="160772" name="2 - Υπότιτλος"/>
          <p:cNvSpPr>
            <a:spLocks noGrp="1"/>
          </p:cNvSpPr>
          <p:nvPr>
            <p:ph idx="1"/>
          </p:nvPr>
        </p:nvSpPr>
        <p:spPr>
          <a:xfrm>
            <a:off x="0" y="1412776"/>
            <a:ext cx="9144000" cy="4713387"/>
          </a:xfrm>
        </p:spPr>
        <p:txBody>
          <a:bodyPr/>
          <a:lstStyle/>
          <a:p>
            <a:pPr algn="just"/>
            <a:r>
              <a:rPr lang="el-GR" altLang="el-GR" sz="4000" dirty="0" smtClean="0"/>
              <a:t>Άρα το Ν.Σ. για την επιχείρηση «ΑΛΦΑ Α.Ε.» σε </a:t>
            </a:r>
            <a:r>
              <a:rPr lang="el-GR" altLang="el-GR" sz="4000" b="1" dirty="0" smtClean="0"/>
              <a:t>αξία πωλήσεων </a:t>
            </a:r>
            <a:r>
              <a:rPr lang="el-GR" altLang="el-GR" sz="4000" dirty="0" smtClean="0"/>
              <a:t>είναι 23.333 €.</a:t>
            </a:r>
          </a:p>
        </p:txBody>
      </p:sp>
    </p:spTree>
    <p:extLst>
      <p:ext uri="{BB962C8B-B14F-4D97-AF65-F5344CB8AC3E}">
        <p14:creationId xmlns:p14="http://schemas.microsoft.com/office/powerpoint/2010/main" xmlns="" val="18397224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1 - Τίτλος"/>
          <p:cNvSpPr>
            <a:spLocks noGrp="1"/>
          </p:cNvSpPr>
          <p:nvPr>
            <p:ph type="title"/>
          </p:nvPr>
        </p:nvSpPr>
        <p:spPr>
          <a:xfrm>
            <a:off x="0" y="274638"/>
            <a:ext cx="9036496" cy="418058"/>
          </a:xfrm>
        </p:spPr>
        <p:txBody>
          <a:bodyPr>
            <a:normAutofit fontScale="90000"/>
          </a:bodyPr>
          <a:lstStyle/>
          <a:p>
            <a:pPr eaLnBrk="1" hangingPunct="1"/>
            <a:r>
              <a:rPr lang="el-GR" altLang="el-GR" sz="3800" b="1" dirty="0">
                <a:cs typeface="Arial" panose="020B0604020202020204" pitchFamily="34" charset="0"/>
              </a:rPr>
              <a:t>ΜΕΘΟΔΟΣ ΤΟΥ ΜΙΚΤΟΥ </a:t>
            </a:r>
            <a:r>
              <a:rPr lang="el-GR" altLang="el-GR" sz="3800" b="1" dirty="0" smtClean="0">
                <a:cs typeface="Arial" panose="020B0604020202020204" pitchFamily="34" charset="0"/>
              </a:rPr>
              <a:t>ΚΕΡΔΟΥΣ (1)  </a:t>
            </a:r>
            <a:endParaRPr lang="el-GR" altLang="el-GR" sz="3800" b="1" i="1" u="sng" dirty="0" smtClean="0">
              <a:latin typeface="Arial" panose="020B0604020202020204" pitchFamily="34" charset="0"/>
              <a:cs typeface="Arial" panose="020B0604020202020204" pitchFamily="34" charset="0"/>
            </a:endParaRPr>
          </a:p>
        </p:txBody>
      </p:sp>
      <p:sp>
        <p:nvSpPr>
          <p:cNvPr id="161796" name="2 - Υπότιτλος"/>
          <p:cNvSpPr>
            <a:spLocks noGrp="1"/>
          </p:cNvSpPr>
          <p:nvPr>
            <p:ph idx="1"/>
          </p:nvPr>
        </p:nvSpPr>
        <p:spPr>
          <a:xfrm>
            <a:off x="179512" y="1000108"/>
            <a:ext cx="8856984" cy="5572164"/>
          </a:xfrm>
        </p:spPr>
        <p:txBody>
          <a:bodyPr/>
          <a:lstStyle/>
          <a:p>
            <a:pPr algn="just" eaLnBrk="1" hangingPunct="1">
              <a:buClr>
                <a:srgbClr val="552803"/>
              </a:buClr>
            </a:pPr>
            <a:r>
              <a:rPr lang="el-GR" altLang="el-GR" sz="3000" dirty="0" smtClean="0">
                <a:solidFill>
                  <a:schemeClr val="tx1"/>
                </a:solidFill>
                <a:cs typeface="Arial" panose="020B0604020202020204" pitchFamily="34" charset="0"/>
              </a:rPr>
              <a:t>Αυτή η μέθοδος προσδιορισμού του Νεκρού Σημείου δείχνει πιο ξεκάθαρα τις σχέσεις μεταξύ των Πωλήσεων, του Κόστους και των Κερδών μιας επιχείρησης. </a:t>
            </a:r>
          </a:p>
          <a:p>
            <a:pPr algn="just" eaLnBrk="1" hangingPunct="1">
              <a:buClr>
                <a:srgbClr val="552803"/>
              </a:buClr>
              <a:buFont typeface="Arial" panose="020B0604020202020204" pitchFamily="34" charset="0"/>
              <a:buChar char="•"/>
            </a:pPr>
            <a:r>
              <a:rPr lang="el-GR" altLang="el-GR" sz="3000" b="1" dirty="0" smtClean="0">
                <a:solidFill>
                  <a:schemeClr val="tx1"/>
                </a:solidFill>
                <a:cs typeface="Arial" panose="020B0604020202020204" pitchFamily="34" charset="0"/>
              </a:rPr>
              <a:t>Μικτό Περιθώριο Κέρδους </a:t>
            </a:r>
            <a:r>
              <a:rPr lang="el-GR" altLang="el-GR" sz="3000" dirty="0" smtClean="0">
                <a:solidFill>
                  <a:schemeClr val="tx1"/>
                </a:solidFill>
                <a:cs typeface="Arial" panose="020B0604020202020204" pitchFamily="34" charset="0"/>
              </a:rPr>
              <a:t>είναι εκείνο το ποσό που απομένει μετά την αφαίρεση των σταθερών και μεταβλητών δαπανών από την τιμή πώλησης. Το ποσό αυτό συνήθως διατίθεται για να καλυφθούν πρώτα οι σταθερές δαπάνες ή κόστος και αυτό που θα απομείνει αποτελεί κέρδος.</a:t>
            </a:r>
          </a:p>
        </p:txBody>
      </p:sp>
    </p:spTree>
    <p:extLst>
      <p:ext uri="{BB962C8B-B14F-4D97-AF65-F5344CB8AC3E}">
        <p14:creationId xmlns:p14="http://schemas.microsoft.com/office/powerpoint/2010/main" xmlns="" val="30404654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036496" cy="634082"/>
          </a:xfrm>
        </p:spPr>
        <p:txBody>
          <a:bodyPr>
            <a:normAutofit fontScale="90000"/>
          </a:bodyPr>
          <a:lstStyle/>
          <a:p>
            <a:r>
              <a:rPr lang="el-GR" altLang="el-GR" sz="3800" b="1" dirty="0">
                <a:cs typeface="Arial" panose="020B0604020202020204" pitchFamily="34" charset="0"/>
              </a:rPr>
              <a:t>ΜΕΘΟΔΟΣ ΤΟΥ ΜΙΚΤΟΥ </a:t>
            </a:r>
            <a:r>
              <a:rPr lang="el-GR" altLang="el-GR" sz="3800" b="1" dirty="0" smtClean="0">
                <a:cs typeface="Arial" panose="020B0604020202020204" pitchFamily="34" charset="0"/>
              </a:rPr>
              <a:t>ΚΕΡΔΟΥΣ (2) </a:t>
            </a:r>
            <a:endParaRPr lang="el-GR" sz="3800" b="1" dirty="0"/>
          </a:p>
        </p:txBody>
      </p:sp>
      <p:sp>
        <p:nvSpPr>
          <p:cNvPr id="5" name="Content Placeholder 4"/>
          <p:cNvSpPr>
            <a:spLocks noGrp="1"/>
          </p:cNvSpPr>
          <p:nvPr>
            <p:ph sz="half" idx="1"/>
          </p:nvPr>
        </p:nvSpPr>
        <p:spPr>
          <a:xfrm>
            <a:off x="179512" y="1124744"/>
            <a:ext cx="8784976" cy="5328592"/>
          </a:xfrm>
        </p:spPr>
        <p:txBody>
          <a:bodyPr/>
          <a:lstStyle/>
          <a:p>
            <a:pPr marL="0" indent="0" eaLnBrk="1" hangingPunct="1">
              <a:buNone/>
            </a:pPr>
            <a:r>
              <a:rPr lang="el-GR" altLang="el-GR" b="1" dirty="0" smtClean="0">
                <a:cs typeface="Arial" panose="020B0604020202020204" pitchFamily="34" charset="0"/>
              </a:rPr>
              <a:t>ΤΥΠΟΣ</a:t>
            </a:r>
            <a:r>
              <a:rPr lang="en-US" altLang="el-GR" dirty="0" smtClean="0">
                <a:cs typeface="Arial" panose="020B0604020202020204" pitchFamily="34" charset="0"/>
              </a:rPr>
              <a:t>:</a:t>
            </a:r>
            <a:endParaRPr lang="en-US" altLang="el-GR" dirty="0">
              <a:cs typeface="Arial" panose="020B0604020202020204" pitchFamily="34" charset="0"/>
            </a:endParaRPr>
          </a:p>
          <a:p>
            <a:pPr marL="0" indent="0" eaLnBrk="1" hangingPunct="1">
              <a:buNone/>
            </a:pPr>
            <a:endParaRPr lang="en-US" altLang="el-GR" dirty="0">
              <a:cs typeface="Arial" panose="020B0604020202020204" pitchFamily="34" charset="0"/>
            </a:endParaRPr>
          </a:p>
          <a:p>
            <a:pPr marL="0" indent="0" eaLnBrk="1" hangingPunct="1">
              <a:buNone/>
            </a:pPr>
            <a:endParaRPr lang="en-US" altLang="el-GR" dirty="0">
              <a:cs typeface="Arial" panose="020B0604020202020204" pitchFamily="34" charset="0"/>
            </a:endParaRPr>
          </a:p>
          <a:p>
            <a:pPr marL="0" indent="0" eaLnBrk="1" hangingPunct="1">
              <a:buNone/>
            </a:pPr>
            <a:endParaRPr lang="el-GR" altLang="el-GR" sz="2400" dirty="0" smtClean="0">
              <a:cs typeface="Arial" panose="020B0604020202020204" pitchFamily="34" charset="0"/>
            </a:endParaRPr>
          </a:p>
          <a:p>
            <a:pPr marL="0" indent="0" eaLnBrk="1" hangingPunct="1">
              <a:buNone/>
            </a:pPr>
            <a:r>
              <a:rPr lang="el-GR" altLang="el-GR" sz="2400" dirty="0" smtClean="0">
                <a:cs typeface="Arial" panose="020B0604020202020204" pitchFamily="34" charset="0"/>
              </a:rPr>
              <a:t>Όπου</a:t>
            </a:r>
            <a:r>
              <a:rPr lang="en-US" altLang="el-GR" sz="2400" dirty="0" smtClean="0">
                <a:cs typeface="Arial" panose="020B0604020202020204" pitchFamily="34" charset="0"/>
              </a:rPr>
              <a:t>:</a:t>
            </a:r>
            <a:r>
              <a:rPr lang="el-GR" altLang="el-GR" sz="2400" dirty="0" smtClean="0">
                <a:cs typeface="Arial" panose="020B0604020202020204" pitchFamily="34" charset="0"/>
              </a:rPr>
              <a:t>  </a:t>
            </a:r>
          </a:p>
          <a:p>
            <a:pPr eaLnBrk="1" hangingPunct="1"/>
            <a:r>
              <a:rPr lang="el-GR" altLang="el-GR" sz="2400" dirty="0" smtClean="0">
                <a:cs typeface="Arial" panose="020B0604020202020204" pitchFamily="34" charset="0"/>
              </a:rPr>
              <a:t>Χ </a:t>
            </a:r>
            <a:r>
              <a:rPr lang="el-GR" altLang="el-GR" sz="2400" dirty="0">
                <a:cs typeface="Arial" panose="020B0604020202020204" pitchFamily="34" charset="0"/>
              </a:rPr>
              <a:t>= ζητούμενες μονάδες </a:t>
            </a:r>
            <a:r>
              <a:rPr lang="el-GR" altLang="el-GR" sz="2400" dirty="0" smtClean="0">
                <a:cs typeface="Arial" panose="020B0604020202020204" pitchFamily="34" charset="0"/>
              </a:rPr>
              <a:t>πωλήσεων.</a:t>
            </a:r>
            <a:endParaRPr lang="el-GR" altLang="el-GR" sz="2400" dirty="0">
              <a:cs typeface="Arial" panose="020B0604020202020204" pitchFamily="34" charset="0"/>
            </a:endParaRPr>
          </a:p>
          <a:p>
            <a:pPr eaLnBrk="1" hangingPunct="1"/>
            <a:r>
              <a:rPr lang="en-US" altLang="el-GR" sz="2400" dirty="0" smtClean="0">
                <a:cs typeface="Arial" panose="020B0604020202020204" pitchFamily="34" charset="0"/>
              </a:rPr>
              <a:t>S</a:t>
            </a:r>
            <a:r>
              <a:rPr lang="el-GR" altLang="el-GR" sz="2400" dirty="0" smtClean="0">
                <a:cs typeface="Arial" panose="020B0604020202020204" pitchFamily="34" charset="0"/>
              </a:rPr>
              <a:t> </a:t>
            </a:r>
            <a:r>
              <a:rPr lang="el-GR" altLang="el-GR" sz="2400" dirty="0">
                <a:cs typeface="Arial" panose="020B0604020202020204" pitchFamily="34" charset="0"/>
              </a:rPr>
              <a:t>= συνολικές σταθερές δαπάνες ή σταθερό </a:t>
            </a:r>
            <a:r>
              <a:rPr lang="el-GR" altLang="el-GR" sz="2400" dirty="0" smtClean="0">
                <a:cs typeface="Arial" panose="020B0604020202020204" pitchFamily="34" charset="0"/>
              </a:rPr>
              <a:t>κόστος.</a:t>
            </a:r>
            <a:endParaRPr lang="el-GR" altLang="el-GR" sz="2400" dirty="0">
              <a:cs typeface="Arial" panose="020B0604020202020204" pitchFamily="34" charset="0"/>
            </a:endParaRPr>
          </a:p>
          <a:p>
            <a:pPr eaLnBrk="1" hangingPunct="1"/>
            <a:r>
              <a:rPr lang="en-US" altLang="el-GR" sz="2400" dirty="0" smtClean="0">
                <a:cs typeface="Arial" panose="020B0604020202020204" pitchFamily="34" charset="0"/>
              </a:rPr>
              <a:t>K</a:t>
            </a:r>
            <a:r>
              <a:rPr lang="el-GR" altLang="el-GR" sz="2400" dirty="0" smtClean="0">
                <a:cs typeface="Arial" panose="020B0604020202020204" pitchFamily="34" charset="0"/>
              </a:rPr>
              <a:t> </a:t>
            </a:r>
            <a:r>
              <a:rPr lang="el-GR" altLang="el-GR" sz="2400" dirty="0">
                <a:cs typeface="Arial" panose="020B0604020202020204" pitchFamily="34" charset="0"/>
              </a:rPr>
              <a:t>= κέρδος, το οποίο στο ΝΣ είναι ΠΑΝΤΑ  «0</a:t>
            </a:r>
            <a:r>
              <a:rPr lang="el-GR" altLang="el-GR" sz="2400" dirty="0" smtClean="0">
                <a:cs typeface="Arial" panose="020B0604020202020204" pitchFamily="34" charset="0"/>
              </a:rPr>
              <a:t>».</a:t>
            </a:r>
            <a:endParaRPr lang="el-GR" altLang="el-GR" sz="2400" dirty="0">
              <a:cs typeface="Arial" panose="020B0604020202020204" pitchFamily="34" charset="0"/>
            </a:endParaRPr>
          </a:p>
          <a:p>
            <a:pPr eaLnBrk="1" hangingPunct="1"/>
            <a:r>
              <a:rPr lang="en-US" altLang="el-GR" sz="2400" dirty="0" smtClean="0">
                <a:cs typeface="Arial" panose="020B0604020202020204" pitchFamily="34" charset="0"/>
              </a:rPr>
              <a:t>P</a:t>
            </a:r>
            <a:r>
              <a:rPr lang="el-GR" altLang="el-GR" sz="2400" dirty="0" smtClean="0">
                <a:cs typeface="Arial" panose="020B0604020202020204" pitchFamily="34" charset="0"/>
              </a:rPr>
              <a:t> </a:t>
            </a:r>
            <a:r>
              <a:rPr lang="el-GR" altLang="el-GR" sz="2400" dirty="0">
                <a:cs typeface="Arial" panose="020B0604020202020204" pitchFamily="34" charset="0"/>
              </a:rPr>
              <a:t>= τιμή πώλησης μιας μονάδας </a:t>
            </a:r>
            <a:r>
              <a:rPr lang="el-GR" altLang="el-GR" sz="2400" dirty="0" smtClean="0">
                <a:cs typeface="Arial" panose="020B0604020202020204" pitchFamily="34" charset="0"/>
              </a:rPr>
              <a:t>προϊόντος.</a:t>
            </a:r>
            <a:endParaRPr lang="el-GR" altLang="el-GR" sz="2400" dirty="0">
              <a:cs typeface="Arial" panose="020B0604020202020204" pitchFamily="34" charset="0"/>
            </a:endParaRPr>
          </a:p>
          <a:p>
            <a:pPr eaLnBrk="1" hangingPunct="1"/>
            <a:r>
              <a:rPr lang="en-US" altLang="el-GR" sz="2400" dirty="0" smtClean="0">
                <a:cs typeface="Arial" panose="020B0604020202020204" pitchFamily="34" charset="0"/>
              </a:rPr>
              <a:t>V</a:t>
            </a:r>
            <a:r>
              <a:rPr lang="el-GR" altLang="el-GR" sz="2400" dirty="0" smtClean="0">
                <a:cs typeface="Arial" panose="020B0604020202020204" pitchFamily="34" charset="0"/>
              </a:rPr>
              <a:t> </a:t>
            </a:r>
            <a:r>
              <a:rPr lang="el-GR" altLang="el-GR" sz="2400" dirty="0">
                <a:cs typeface="Arial" panose="020B0604020202020204" pitchFamily="34" charset="0"/>
              </a:rPr>
              <a:t>= μεταβλητές δαπάνες ανά μονάδα </a:t>
            </a:r>
            <a:r>
              <a:rPr lang="el-GR" altLang="el-GR" sz="2400" dirty="0" smtClean="0">
                <a:cs typeface="Arial" panose="020B0604020202020204" pitchFamily="34" charset="0"/>
              </a:rPr>
              <a:t>προϊόντος.   </a:t>
            </a:r>
            <a:endParaRPr lang="el-GR" altLang="el-GR" sz="2400" dirty="0">
              <a:cs typeface="Arial" panose="020B0604020202020204" pitchFamily="34" charset="0"/>
            </a:endParaRPr>
          </a:p>
          <a:p>
            <a:pPr marL="0" indent="0">
              <a:buNone/>
            </a:pPr>
            <a:endParaRPr lang="el-GR" dirty="0"/>
          </a:p>
        </p:txBody>
      </p:sp>
      <p:pic>
        <p:nvPicPr>
          <p:cNvPr id="10" name="Content Placeholder 5" descr="ΤΎΠΟΣ Χ"/>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428860" y="1643050"/>
            <a:ext cx="4032448" cy="1656184"/>
          </a:xfrm>
        </p:spPr>
      </p:pic>
    </p:spTree>
    <p:extLst>
      <p:ext uri="{BB962C8B-B14F-4D97-AF65-F5344CB8AC3E}">
        <p14:creationId xmlns:p14="http://schemas.microsoft.com/office/powerpoint/2010/main" xmlns="" val="30180967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1 - Τίτλος"/>
          <p:cNvSpPr>
            <a:spLocks noGrp="1"/>
          </p:cNvSpPr>
          <p:nvPr>
            <p:ph type="title"/>
          </p:nvPr>
        </p:nvSpPr>
        <p:spPr>
          <a:xfrm>
            <a:off x="0" y="274638"/>
            <a:ext cx="9144000" cy="562074"/>
          </a:xfrm>
        </p:spPr>
        <p:txBody>
          <a:bodyPr>
            <a:normAutofit fontScale="90000"/>
          </a:bodyPr>
          <a:lstStyle/>
          <a:p>
            <a:r>
              <a:rPr lang="el-GR" altLang="el-GR" b="1" dirty="0" smtClean="0"/>
              <a:t>ΕΦΑΡΜΟΓΗ 2/2</a:t>
            </a:r>
          </a:p>
        </p:txBody>
      </p:sp>
      <p:sp>
        <p:nvSpPr>
          <p:cNvPr id="163844" name="2 - Υπότιτλος"/>
          <p:cNvSpPr>
            <a:spLocks noGrp="1"/>
          </p:cNvSpPr>
          <p:nvPr>
            <p:ph idx="1"/>
          </p:nvPr>
        </p:nvSpPr>
        <p:spPr>
          <a:xfrm>
            <a:off x="179512" y="1052736"/>
            <a:ext cx="8712968" cy="5519536"/>
          </a:xfrm>
        </p:spPr>
        <p:txBody>
          <a:bodyPr/>
          <a:lstStyle/>
          <a:p>
            <a:pPr algn="just"/>
            <a:r>
              <a:rPr lang="el-GR" altLang="el-GR" dirty="0" smtClean="0"/>
              <a:t>Έστω η επιχείρηση «</a:t>
            </a:r>
            <a:r>
              <a:rPr lang="en-US" altLang="el-GR" dirty="0" smtClean="0"/>
              <a:t>ACCESSORIES</a:t>
            </a:r>
            <a:r>
              <a:rPr lang="el-GR" altLang="el-GR" dirty="0" smtClean="0"/>
              <a:t> </a:t>
            </a:r>
            <a:r>
              <a:rPr lang="en-US" altLang="el-GR" dirty="0" smtClean="0"/>
              <a:t>S.A</a:t>
            </a:r>
            <a:r>
              <a:rPr lang="el-GR" altLang="el-GR" dirty="0" smtClean="0"/>
              <a:t>.» παράγει το προϊόν Α. Μία μονάδα του προϊόντος Α διατίθεται στην αγορά προς 5€. Τα σταθερά έξοδα για να παραχθεί η μία μονάδα του προϊόντος Α είναι 120€ το έτος ενώ το μεταβλητό κόστος παραγωγής ανά μονάδα προϊόντος είναι 2€. Το παρόν επίπεδο παραγωγής ανέρχεται σε 10.000 μονάδες. Να βρεθεί το Νεκρό Σημείο με τη μέθοδο του Μικτού Κέρδους.    </a:t>
            </a:r>
          </a:p>
        </p:txBody>
      </p:sp>
    </p:spTree>
    <p:extLst>
      <p:ext uri="{BB962C8B-B14F-4D97-AF65-F5344CB8AC3E}">
        <p14:creationId xmlns:p14="http://schemas.microsoft.com/office/powerpoint/2010/main" xmlns="" val="426830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αριθμού διαφάνειας 5"/>
          <p:cNvSpPr>
            <a:spLocks noGrp="1"/>
          </p:cNvSpPr>
          <p:nvPr>
            <p:ph type="sldNum" sz="quarter" idx="12"/>
          </p:nvPr>
        </p:nvSpPr>
        <p:spPr>
          <a:noFill/>
          <a:ln>
            <a:miter lim="800000"/>
            <a:headEnd/>
            <a:tailEnd/>
          </a:ln>
        </p:spPr>
        <p:txBody>
          <a:bodyPr/>
          <a:lstStyle/>
          <a:p>
            <a:fld id="{98CAD83E-7737-4745-9A98-159E00B44E50}" type="slidenum">
              <a:rPr lang="el-GR" smtClean="0"/>
              <a:pPr/>
              <a:t>8</a:t>
            </a:fld>
            <a:endParaRPr lang="el-GR" dirty="0" smtClean="0"/>
          </a:p>
        </p:txBody>
      </p:sp>
      <p:sp>
        <p:nvSpPr>
          <p:cNvPr id="5123" name="Rectangle 2"/>
          <p:cNvSpPr>
            <a:spLocks noGrp="1" noChangeArrowheads="1"/>
          </p:cNvSpPr>
          <p:nvPr>
            <p:ph type="title"/>
          </p:nvPr>
        </p:nvSpPr>
        <p:spPr>
          <a:xfrm>
            <a:off x="457200" y="274638"/>
            <a:ext cx="8229600" cy="706090"/>
          </a:xfrm>
        </p:spPr>
        <p:txBody>
          <a:bodyPr>
            <a:normAutofit fontScale="90000"/>
          </a:bodyPr>
          <a:lstStyle/>
          <a:p>
            <a:pPr eaLnBrk="1" hangingPunct="1"/>
            <a:r>
              <a:rPr lang="el-GR" b="1" dirty="0" smtClean="0"/>
              <a:t>Η Σημαντικότητα του Νεκρού </a:t>
            </a:r>
            <a:r>
              <a:rPr lang="el-GR" b="1" dirty="0" smtClean="0"/>
              <a:t>Σημείου</a:t>
            </a:r>
          </a:p>
        </p:txBody>
      </p:sp>
      <p:sp>
        <p:nvSpPr>
          <p:cNvPr id="5124" name="Rectangle 3"/>
          <p:cNvSpPr>
            <a:spLocks noGrp="1" noChangeArrowheads="1"/>
          </p:cNvSpPr>
          <p:nvPr>
            <p:ph type="body" idx="1"/>
          </p:nvPr>
        </p:nvSpPr>
        <p:spPr>
          <a:xfrm>
            <a:off x="251520" y="1268760"/>
            <a:ext cx="8640960" cy="5184576"/>
          </a:xfrm>
        </p:spPr>
        <p:txBody>
          <a:bodyPr>
            <a:normAutofit/>
          </a:bodyPr>
          <a:lstStyle/>
          <a:p>
            <a:pPr algn="just" eaLnBrk="1" hangingPunct="1"/>
            <a:r>
              <a:rPr lang="el-GR" sz="2800" dirty="0" smtClean="0"/>
              <a:t>Κάθε επιχείρηση θα πρέπει να μελετάει </a:t>
            </a:r>
            <a:r>
              <a:rPr lang="el-GR" sz="2800" dirty="0" smtClean="0"/>
              <a:t>με προσοχή </a:t>
            </a:r>
            <a:r>
              <a:rPr lang="el-GR" sz="2800" dirty="0" smtClean="0"/>
              <a:t>τις σχέσεις μεταξύ κόστους, </a:t>
            </a:r>
            <a:r>
              <a:rPr lang="el-GR" sz="2800" dirty="0" smtClean="0"/>
              <a:t>όγκου παραγωγής</a:t>
            </a:r>
            <a:r>
              <a:rPr lang="el-GR" sz="2800" dirty="0" smtClean="0"/>
              <a:t>, εσόδων και κέρδους. </a:t>
            </a:r>
            <a:endParaRPr lang="el-GR" sz="2800" dirty="0" smtClean="0"/>
          </a:p>
          <a:p>
            <a:pPr algn="just" eaLnBrk="1" hangingPunct="1"/>
            <a:r>
              <a:rPr lang="el-GR" sz="2800" dirty="0" smtClean="0"/>
              <a:t>Επίσης πρέπει να γίνεται μελάτη και υπολογισμός της τιμής πώλησης και της τιμής μεταβλητών εξόδων ανά μονάδα πωλούμενου προϊόντος.</a:t>
            </a:r>
            <a:endParaRPr lang="el-GR" sz="2800" dirty="0" smtClean="0"/>
          </a:p>
          <a:p>
            <a:pPr algn="just" eaLnBrk="1" hangingPunct="1"/>
            <a:r>
              <a:rPr lang="el-GR" sz="2800" dirty="0" smtClean="0"/>
              <a:t>Πρέπει να βρει ποιοι παράγοντες επηρεάζουν το κέρδος και πως αυτό διαμορφώνεται κάτω από διαφορετικές συνθήκες οι οποίες υπάρχουν στο περιβάλλον που η επιχείρηση δρα και αναπτύσσεται.</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l-GR" altLang="el-GR" b="1" dirty="0" smtClean="0">
                <a:cs typeface="Arial" panose="020B0604020202020204" pitchFamily="34" charset="0"/>
              </a:rPr>
              <a:t>ΑΠΑΝΤΗΣΗ 6/7</a:t>
            </a:r>
            <a:endParaRPr lang="el-GR" b="1" dirty="0"/>
          </a:p>
        </p:txBody>
      </p:sp>
      <p:sp>
        <p:nvSpPr>
          <p:cNvPr id="3" name="Content Placeholder 2"/>
          <p:cNvSpPr>
            <a:spLocks noGrp="1"/>
          </p:cNvSpPr>
          <p:nvPr>
            <p:ph sz="half" idx="1"/>
          </p:nvPr>
        </p:nvSpPr>
        <p:spPr>
          <a:xfrm>
            <a:off x="179512" y="1600200"/>
            <a:ext cx="8784976" cy="4525963"/>
          </a:xfrm>
        </p:spPr>
        <p:txBody>
          <a:bodyPr/>
          <a:lstStyle/>
          <a:p>
            <a:pPr marL="0" lvl="0" indent="0" eaLnBrk="1" hangingPunct="1">
              <a:buNone/>
            </a:pPr>
            <a:r>
              <a:rPr lang="el-GR" altLang="el-GR" sz="2600" dirty="0" smtClean="0">
                <a:solidFill>
                  <a:prstClr val="black"/>
                </a:solidFill>
                <a:cs typeface="Arial" panose="020B0604020202020204" pitchFamily="34" charset="0"/>
              </a:rPr>
              <a:t>Δεδομένα</a:t>
            </a:r>
            <a:r>
              <a:rPr lang="en-US" altLang="el-GR" sz="2600" dirty="0" smtClean="0">
                <a:solidFill>
                  <a:prstClr val="black"/>
                </a:solidFill>
                <a:cs typeface="Arial" panose="020B0604020202020204" pitchFamily="34" charset="0"/>
              </a:rPr>
              <a:t>:</a:t>
            </a:r>
            <a:r>
              <a:rPr lang="el-GR" altLang="el-GR" sz="2600" dirty="0" smtClean="0">
                <a:solidFill>
                  <a:prstClr val="black"/>
                </a:solidFill>
                <a:cs typeface="Arial" panose="020B0604020202020204" pitchFamily="34" charset="0"/>
              </a:rPr>
              <a:t>  </a:t>
            </a:r>
            <a:r>
              <a:rPr lang="en-US" altLang="el-GR" sz="2600" dirty="0">
                <a:solidFill>
                  <a:prstClr val="black"/>
                </a:solidFill>
                <a:cs typeface="Arial" panose="020B0604020202020204" pitchFamily="34" charset="0"/>
              </a:rPr>
              <a:t>P = 5</a:t>
            </a:r>
            <a:r>
              <a:rPr lang="en-US" altLang="el-GR" sz="2600" dirty="0" smtClean="0">
                <a:solidFill>
                  <a:prstClr val="black"/>
                </a:solidFill>
                <a:cs typeface="Arial" panose="020B0604020202020204" pitchFamily="34" charset="0"/>
              </a:rPr>
              <a:t>€</a:t>
            </a:r>
            <a:r>
              <a:rPr lang="el-GR" altLang="el-GR" sz="2600" dirty="0" smtClean="0">
                <a:solidFill>
                  <a:prstClr val="black"/>
                </a:solidFill>
                <a:cs typeface="Arial" panose="020B0604020202020204" pitchFamily="34" charset="0"/>
              </a:rPr>
              <a:t> </a:t>
            </a:r>
            <a:r>
              <a:rPr lang="en-US" altLang="el-GR" sz="2600" dirty="0" smtClean="0">
                <a:solidFill>
                  <a:prstClr val="black"/>
                </a:solidFill>
                <a:cs typeface="Arial" panose="020B0604020202020204" pitchFamily="34" charset="0"/>
              </a:rPr>
              <a:t>S </a:t>
            </a:r>
            <a:r>
              <a:rPr lang="en-US" altLang="el-GR" sz="2600" dirty="0">
                <a:solidFill>
                  <a:prstClr val="black"/>
                </a:solidFill>
                <a:cs typeface="Arial" panose="020B0604020202020204" pitchFamily="34" charset="0"/>
              </a:rPr>
              <a:t>= 120 €/</a:t>
            </a:r>
            <a:r>
              <a:rPr lang="el-GR" altLang="el-GR" sz="2600" dirty="0" smtClean="0">
                <a:solidFill>
                  <a:prstClr val="black"/>
                </a:solidFill>
                <a:cs typeface="Arial" panose="020B0604020202020204" pitchFamily="34" charset="0"/>
              </a:rPr>
              <a:t>μονάδα </a:t>
            </a:r>
            <a:r>
              <a:rPr lang="en-US" altLang="el-GR" sz="2600" dirty="0" smtClean="0">
                <a:solidFill>
                  <a:prstClr val="black"/>
                </a:solidFill>
                <a:cs typeface="Arial" panose="020B0604020202020204" pitchFamily="34" charset="0"/>
              </a:rPr>
              <a:t>V</a:t>
            </a:r>
            <a:r>
              <a:rPr lang="el-GR" altLang="el-GR" sz="2600" dirty="0">
                <a:solidFill>
                  <a:prstClr val="black"/>
                </a:solidFill>
                <a:cs typeface="Arial" panose="020B0604020202020204" pitchFamily="34" charset="0"/>
              </a:rPr>
              <a:t>= 2</a:t>
            </a:r>
            <a:r>
              <a:rPr lang="el-GR" altLang="el-GR" sz="2600" dirty="0" smtClean="0">
                <a:solidFill>
                  <a:prstClr val="black"/>
                </a:solidFill>
                <a:cs typeface="Arial" panose="020B0604020202020204" pitchFamily="34" charset="0"/>
              </a:rPr>
              <a:t>€ και </a:t>
            </a:r>
            <a:r>
              <a:rPr lang="en-US" altLang="el-GR" sz="2600" dirty="0">
                <a:solidFill>
                  <a:prstClr val="black"/>
                </a:solidFill>
                <a:cs typeface="Arial" panose="020B0604020202020204" pitchFamily="34" charset="0"/>
              </a:rPr>
              <a:t>Q</a:t>
            </a:r>
            <a:r>
              <a:rPr lang="el-GR" altLang="el-GR" sz="2600" dirty="0">
                <a:solidFill>
                  <a:prstClr val="black"/>
                </a:solidFill>
                <a:cs typeface="Arial" panose="020B0604020202020204" pitchFamily="34" charset="0"/>
              </a:rPr>
              <a:t> = 10.000 </a:t>
            </a:r>
            <a:r>
              <a:rPr lang="el-GR" altLang="el-GR" sz="2600" dirty="0" smtClean="0">
                <a:solidFill>
                  <a:prstClr val="black"/>
                </a:solidFill>
                <a:cs typeface="Arial" panose="020B0604020202020204" pitchFamily="34" charset="0"/>
              </a:rPr>
              <a:t>μονάδες.    </a:t>
            </a:r>
            <a:endParaRPr lang="el-GR" altLang="el-GR" sz="2600" dirty="0">
              <a:solidFill>
                <a:prstClr val="black"/>
              </a:solidFill>
              <a:cs typeface="Arial" panose="020B0604020202020204" pitchFamily="34" charset="0"/>
            </a:endParaRPr>
          </a:p>
          <a:p>
            <a:endParaRPr lang="el-GR" dirty="0"/>
          </a:p>
        </p:txBody>
      </p:sp>
      <p:pic>
        <p:nvPicPr>
          <p:cNvPr id="6" name="Content Placeholder 5" descr="ΤΎΠΟΣ Χ"/>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286116" y="3500438"/>
            <a:ext cx="2664296" cy="1451445"/>
          </a:xfrm>
        </p:spPr>
      </p:pic>
    </p:spTree>
    <p:extLst>
      <p:ext uri="{BB962C8B-B14F-4D97-AF65-F5344CB8AC3E}">
        <p14:creationId xmlns:p14="http://schemas.microsoft.com/office/powerpoint/2010/main" xmlns="" val="35967950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ΑΠΑΝΤΗΣΗ 7/7</a:t>
            </a:r>
            <a:endParaRPr lang="el-GR" b="1" dirty="0"/>
          </a:p>
        </p:txBody>
      </p:sp>
      <p:sp>
        <p:nvSpPr>
          <p:cNvPr id="3" name="Content Placeholder 2"/>
          <p:cNvSpPr>
            <a:spLocks noGrp="1"/>
          </p:cNvSpPr>
          <p:nvPr>
            <p:ph sz="half" idx="1"/>
          </p:nvPr>
        </p:nvSpPr>
        <p:spPr>
          <a:xfrm>
            <a:off x="179512" y="1600200"/>
            <a:ext cx="8712968" cy="4525963"/>
          </a:xfrm>
        </p:spPr>
        <p:txBody>
          <a:bodyPr/>
          <a:lstStyle/>
          <a:p>
            <a:r>
              <a:rPr lang="el-GR" altLang="el-GR" dirty="0">
                <a:cs typeface="Arial" panose="020B0604020202020204" pitchFamily="34" charset="0"/>
              </a:rPr>
              <a:t>Ο τύπος σύμφωνα με τα δεδομένα της άσκησης είναι</a:t>
            </a:r>
            <a:r>
              <a:rPr lang="en-US" altLang="el-GR" dirty="0">
                <a:cs typeface="Arial" panose="020B0604020202020204" pitchFamily="34" charset="0"/>
              </a:rPr>
              <a:t>:</a:t>
            </a:r>
            <a:endParaRPr lang="el-GR" altLang="el-GR" dirty="0">
              <a:cs typeface="Arial" panose="020B0604020202020204" pitchFamily="34" charset="0"/>
            </a:endParaRPr>
          </a:p>
          <a:p>
            <a:endParaRPr lang="el-GR" dirty="0"/>
          </a:p>
        </p:txBody>
      </p:sp>
      <p:pic>
        <p:nvPicPr>
          <p:cNvPr id="6" name="Content Placeholder 5" descr="ΕΠΙΛΥΣΗ ΠΡΟΒΛΗΜΑΤΟΣ"/>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57158" y="2714608"/>
            <a:ext cx="8286808" cy="3357598"/>
          </a:xfrm>
        </p:spPr>
      </p:pic>
    </p:spTree>
    <p:extLst>
      <p:ext uri="{BB962C8B-B14F-4D97-AF65-F5344CB8AC3E}">
        <p14:creationId xmlns:p14="http://schemas.microsoft.com/office/powerpoint/2010/main" xmlns="" val="11046390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ΠΑΡΑΔΕΙΓΜΑ ΓΡΑΦΙΚΗΣ ΠΑΡΑΣΤΑΣΗΣ ΝΕΚΡΟΥ ΣΗΜΕΙΟΥ"/>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tretch>
            <a:fillRect/>
          </a:stretch>
        </p:blipFill>
        <p:spPr>
          <a:xfrm>
            <a:off x="0" y="714356"/>
            <a:ext cx="9144000" cy="6143643"/>
          </a:xfrm>
          <a:prstGeom prst="rect">
            <a:avLst/>
          </a:prstGeom>
          <a:noFill/>
          <a:ln>
            <a:noFill/>
          </a:ln>
        </p:spPr>
      </p:pic>
      <p:sp>
        <p:nvSpPr>
          <p:cNvPr id="4" name="Title 3"/>
          <p:cNvSpPr>
            <a:spLocks noGrp="1"/>
          </p:cNvSpPr>
          <p:nvPr>
            <p:ph type="title"/>
          </p:nvPr>
        </p:nvSpPr>
        <p:spPr>
          <a:xfrm>
            <a:off x="0" y="0"/>
            <a:ext cx="9144000" cy="571480"/>
          </a:xfrm>
        </p:spPr>
        <p:txBody>
          <a:bodyPr>
            <a:normAutofit/>
          </a:bodyPr>
          <a:lstStyle/>
          <a:p>
            <a:pPr algn="ctr"/>
            <a:r>
              <a:rPr lang="el-GR" altLang="el-GR" sz="2400" dirty="0">
                <a:latin typeface="+mn-lt"/>
                <a:cs typeface="Arial" panose="020B0604020202020204" pitchFamily="34" charset="0"/>
              </a:rPr>
              <a:t>ΠΑΡΑΔΕΙΓΜΑ ΓΡΑΦΙΚΗΣ ΠΑΡΑΣΤΑΣΗΣ ΝΕΚΡΟΥ ΣΗΜΕΙΟΥ</a:t>
            </a:r>
            <a:endParaRPr lang="el-GR" sz="2400" dirty="0">
              <a:latin typeface="+mn-lt"/>
            </a:endParaRPr>
          </a:p>
        </p:txBody>
      </p:sp>
    </p:spTree>
    <p:extLst>
      <p:ext uri="{BB962C8B-B14F-4D97-AF65-F5344CB8AC3E}">
        <p14:creationId xmlns:p14="http://schemas.microsoft.com/office/powerpoint/2010/main" xmlns="" val="33767133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ΜΗ ΓΡΑΜΜΙΚΟ ΔΙΑΓΡΑΜΜΑ ΝΕΚΡΟΥ ΣΗΜΕΙΟΥ "/>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tretch>
            <a:fillRect/>
          </a:stretch>
        </p:blipFill>
        <p:spPr>
          <a:xfrm>
            <a:off x="251520" y="1700808"/>
            <a:ext cx="8496944" cy="4348812"/>
          </a:xfrm>
          <a:prstGeom prst="rect">
            <a:avLst/>
          </a:prstGeom>
          <a:noFill/>
          <a:ln>
            <a:noFill/>
          </a:ln>
        </p:spPr>
      </p:pic>
      <p:sp>
        <p:nvSpPr>
          <p:cNvPr id="4" name="Title 3" descr="ΜΗ ΓΡΑΜΜΙΚΟ ΔΙΑΓΡΑΜΜΑ ΝΕΚΡΟΥ ΣΗΜΕΙΟΥ   σ"/>
          <p:cNvSpPr>
            <a:spLocks noGrp="1"/>
          </p:cNvSpPr>
          <p:nvPr>
            <p:ph type="title"/>
          </p:nvPr>
        </p:nvSpPr>
        <p:spPr>
          <a:xfrm>
            <a:off x="0" y="332656"/>
            <a:ext cx="9144000" cy="1224136"/>
          </a:xfrm>
        </p:spPr>
        <p:txBody>
          <a:bodyPr>
            <a:noAutofit/>
          </a:bodyPr>
          <a:lstStyle/>
          <a:p>
            <a:pPr algn="ctr"/>
            <a:r>
              <a:rPr lang="el-GR" altLang="el-GR" sz="3600" dirty="0" smtClean="0">
                <a:solidFill>
                  <a:srgbClr val="0070C0"/>
                </a:solidFill>
                <a:cs typeface="Arial" panose="020B0604020202020204" pitchFamily="34" charset="0"/>
              </a:rPr>
              <a:t/>
            </a:r>
            <a:br>
              <a:rPr lang="el-GR" altLang="el-GR" sz="3600" dirty="0" smtClean="0">
                <a:solidFill>
                  <a:srgbClr val="0070C0"/>
                </a:solidFill>
                <a:cs typeface="Arial" panose="020B0604020202020204" pitchFamily="34" charset="0"/>
              </a:rPr>
            </a:br>
            <a:r>
              <a:rPr lang="el-GR" altLang="el-GR" sz="3600" dirty="0">
                <a:solidFill>
                  <a:srgbClr val="0070C0"/>
                </a:solidFill>
                <a:cs typeface="Arial" panose="020B0604020202020204" pitchFamily="34" charset="0"/>
              </a:rPr>
              <a:t/>
            </a:r>
            <a:br>
              <a:rPr lang="el-GR" altLang="el-GR" sz="3600" dirty="0">
                <a:solidFill>
                  <a:srgbClr val="0070C0"/>
                </a:solidFill>
                <a:cs typeface="Arial" panose="020B0604020202020204" pitchFamily="34" charset="0"/>
              </a:rPr>
            </a:br>
            <a:r>
              <a:rPr lang="el-GR" altLang="el-GR" sz="3600" dirty="0" smtClean="0">
                <a:solidFill>
                  <a:srgbClr val="0070C0"/>
                </a:solidFill>
                <a:cs typeface="Arial" panose="020B0604020202020204" pitchFamily="34" charset="0"/>
              </a:rPr>
              <a:t>ΜΗ </a:t>
            </a:r>
            <a:r>
              <a:rPr lang="el-GR" altLang="el-GR" sz="3600" dirty="0">
                <a:solidFill>
                  <a:srgbClr val="0070C0"/>
                </a:solidFill>
                <a:cs typeface="Arial" panose="020B0604020202020204" pitchFamily="34" charset="0"/>
              </a:rPr>
              <a:t>ΓΡΑΜΜΙΚΟ ΔΙΑΓΡΑΜΜΑ </a:t>
            </a:r>
            <a:r>
              <a:rPr lang="el-GR" altLang="el-GR" sz="3600" dirty="0" smtClean="0">
                <a:solidFill>
                  <a:srgbClr val="0070C0"/>
                </a:solidFill>
                <a:cs typeface="Arial" panose="020B0604020202020204" pitchFamily="34" charset="0"/>
              </a:rPr>
              <a:t/>
            </a:r>
            <a:br>
              <a:rPr lang="el-GR" altLang="el-GR" sz="3600" dirty="0" smtClean="0">
                <a:solidFill>
                  <a:srgbClr val="0070C0"/>
                </a:solidFill>
                <a:cs typeface="Arial" panose="020B0604020202020204" pitchFamily="34" charset="0"/>
              </a:rPr>
            </a:br>
            <a:r>
              <a:rPr lang="el-GR" altLang="el-GR" sz="3600" dirty="0" smtClean="0">
                <a:solidFill>
                  <a:srgbClr val="0070C0"/>
                </a:solidFill>
                <a:cs typeface="Arial" panose="020B0604020202020204" pitchFamily="34" charset="0"/>
              </a:rPr>
              <a:t>ΝΕΚΡΟΥ </a:t>
            </a:r>
            <a:r>
              <a:rPr lang="el-GR" altLang="el-GR" sz="3600" dirty="0">
                <a:solidFill>
                  <a:srgbClr val="0070C0"/>
                </a:solidFill>
                <a:cs typeface="Arial" panose="020B0604020202020204" pitchFamily="34" charset="0"/>
              </a:rPr>
              <a:t>ΣΗΜΕΙΟΥ </a:t>
            </a:r>
            <a:endParaRPr lang="el-GR" sz="3600" dirty="0">
              <a:solidFill>
                <a:srgbClr val="0070C0"/>
              </a:solidFill>
            </a:endParaRPr>
          </a:p>
        </p:txBody>
      </p:sp>
      <p:sp>
        <p:nvSpPr>
          <p:cNvPr id="5" name="Slide Number Placeholder 4"/>
          <p:cNvSpPr>
            <a:spLocks noGrp="1"/>
          </p:cNvSpPr>
          <p:nvPr>
            <p:ph type="sldNum" sz="quarter" idx="10"/>
          </p:nvPr>
        </p:nvSpPr>
        <p:spPr/>
        <p:txBody>
          <a:bodyPr/>
          <a:lstStyle/>
          <a:p>
            <a:pPr>
              <a:defRPr/>
            </a:pPr>
            <a:fld id="{A8325ED7-93F5-42BD-96D9-D20545A262B1}" type="slidenum">
              <a:rPr lang="el-GR" smtClean="0"/>
              <a:pPr>
                <a:defRPr/>
              </a:pPr>
              <a:t>83</a:t>
            </a:fld>
            <a:endParaRPr lang="el-GR" dirty="0"/>
          </a:p>
        </p:txBody>
      </p:sp>
    </p:spTree>
    <p:extLst>
      <p:ext uri="{BB962C8B-B14F-4D97-AF65-F5344CB8AC3E}">
        <p14:creationId xmlns:p14="http://schemas.microsoft.com/office/powerpoint/2010/main" xmlns="" val="41137383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1 - Τίτλος"/>
          <p:cNvSpPr>
            <a:spLocks noGrp="1"/>
          </p:cNvSpPr>
          <p:nvPr>
            <p:ph type="title"/>
          </p:nvPr>
        </p:nvSpPr>
        <p:spPr/>
        <p:txBody>
          <a:bodyPr>
            <a:normAutofit fontScale="90000"/>
          </a:bodyPr>
          <a:lstStyle/>
          <a:p>
            <a:r>
              <a:rPr lang="el-GR" altLang="el-GR" sz="4000" b="1" dirty="0" smtClean="0"/>
              <a:t>ΤΟ ΝΕΚΡΟ ΣΗΜΕΙΟ ΣΕ ΕΠΙΧΕΙΡΗΣΕΙΣ ΠΑΡΟΧΗΣ ΥΠΗΡΕΣΙΩΝ 1/3</a:t>
            </a:r>
          </a:p>
        </p:txBody>
      </p:sp>
      <p:sp>
        <p:nvSpPr>
          <p:cNvPr id="5" name="2 - Θέση περιεχομένου"/>
          <p:cNvSpPr>
            <a:spLocks noGrp="1"/>
          </p:cNvSpPr>
          <p:nvPr>
            <p:ph idx="1"/>
          </p:nvPr>
        </p:nvSpPr>
        <p:spPr>
          <a:xfrm>
            <a:off x="251520" y="1600200"/>
            <a:ext cx="8435280" cy="4525963"/>
          </a:xfrm>
        </p:spPr>
        <p:txBody>
          <a:bodyPr>
            <a:normAutofit lnSpcReduction="10000"/>
          </a:bodyPr>
          <a:lstStyle/>
          <a:p>
            <a:pPr algn="just">
              <a:spcBef>
                <a:spcPts val="0"/>
              </a:spcBef>
            </a:pPr>
            <a:r>
              <a:rPr lang="el-GR" sz="2800" dirty="0" smtClean="0"/>
              <a:t>Υπολογίζεται σε χρονικές μονάδες αφού καθοριστεί η ακριβείς χρονολογία που μια τέτοια επιχείρηση καλύπτει τα σταθερά έξοδα με τα έσοδα από τις εργασίες της.</a:t>
            </a:r>
          </a:p>
          <a:p>
            <a:pPr algn="just">
              <a:spcBef>
                <a:spcPts val="0"/>
              </a:spcBef>
            </a:pPr>
            <a:r>
              <a:rPr lang="el-GR" sz="2800" dirty="0" smtClean="0"/>
              <a:t>Στις περιπτώσεις αυτές ο υπολογισμός του Ν.Σ. στηρίζεται στη διάκριση των εξόδων σε σταθερά και μεταβλητά.</a:t>
            </a:r>
          </a:p>
          <a:p>
            <a:pPr algn="just">
              <a:spcBef>
                <a:spcPts val="0"/>
              </a:spcBef>
            </a:pPr>
            <a:r>
              <a:rPr lang="el-GR" sz="2800" dirty="0" smtClean="0"/>
              <a:t>Σε μια επιχείρηση παροχής υπηρεσιών το Ν.Σ. επιτρέπει τον προσδιορισμό τόσο της συνολικής απόδοσης όσο και κατά τμήματα ή υπηρεσίες αποδοτικότητας αυτής. </a:t>
            </a:r>
          </a:p>
          <a:p>
            <a:endParaRPr lang="el-GR" dirty="0" smtClean="0"/>
          </a:p>
          <a:p>
            <a:endParaRPr lang="el-GR" dirty="0" smtClean="0"/>
          </a:p>
          <a:p>
            <a:endParaRPr lang="el-GR" dirty="0" smtClean="0"/>
          </a:p>
          <a:p>
            <a:endParaRPr lang="el-GR" dirty="0" smtClean="0"/>
          </a:p>
        </p:txBody>
      </p:sp>
      <p:sp>
        <p:nvSpPr>
          <p:cNvPr id="2" name="Slide Number Placeholder 1"/>
          <p:cNvSpPr>
            <a:spLocks noGrp="1"/>
          </p:cNvSpPr>
          <p:nvPr>
            <p:ph type="sldNum" sz="quarter" idx="10"/>
          </p:nvPr>
        </p:nvSpPr>
        <p:spPr/>
        <p:txBody>
          <a:bodyPr/>
          <a:lstStyle/>
          <a:p>
            <a:pPr>
              <a:defRPr/>
            </a:pPr>
            <a:fld id="{2D82CCFB-321B-4A86-9BCE-161236418C8C}" type="slidenum">
              <a:rPr lang="el-GR" smtClean="0"/>
              <a:pPr>
                <a:defRPr/>
              </a:pPr>
              <a:t>84</a:t>
            </a:fld>
            <a:endParaRPr lang="el-GR" dirty="0"/>
          </a:p>
        </p:txBody>
      </p:sp>
    </p:spTree>
    <p:extLst>
      <p:ext uri="{BB962C8B-B14F-4D97-AF65-F5344CB8AC3E}">
        <p14:creationId xmlns:p14="http://schemas.microsoft.com/office/powerpoint/2010/main" xmlns="" val="1416789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sz="4000" b="1" dirty="0">
                <a:cs typeface="Arial" panose="020B0604020202020204" pitchFamily="34" charset="0"/>
              </a:rPr>
              <a:t>ΤΟ ΝΕΚΡΟ ΣΗΜΕΙΟ ΣΕ ΕΠΙΧΕΙΡΗΣΕΙΣ ΠΑΡΟΧΗΣ </a:t>
            </a:r>
            <a:r>
              <a:rPr lang="el-GR" altLang="el-GR" sz="4000" b="1" dirty="0" smtClean="0">
                <a:cs typeface="Arial" panose="020B0604020202020204" pitchFamily="34" charset="0"/>
              </a:rPr>
              <a:t>ΥΠΗΡΕΣΙΩΝ 2/3</a:t>
            </a:r>
            <a:endParaRPr lang="el-GR" sz="4000" b="1" dirty="0"/>
          </a:p>
        </p:txBody>
      </p:sp>
      <p:sp>
        <p:nvSpPr>
          <p:cNvPr id="3" name="Content Placeholder 2"/>
          <p:cNvSpPr>
            <a:spLocks noGrp="1"/>
          </p:cNvSpPr>
          <p:nvPr>
            <p:ph sz="half" idx="1"/>
          </p:nvPr>
        </p:nvSpPr>
        <p:spPr>
          <a:xfrm>
            <a:off x="323528" y="1600200"/>
            <a:ext cx="8568952" cy="4525963"/>
          </a:xfrm>
        </p:spPr>
        <p:txBody>
          <a:bodyPr/>
          <a:lstStyle/>
          <a:p>
            <a:pPr algn="just" eaLnBrk="1" hangingPunct="1">
              <a:buClr>
                <a:srgbClr val="552803"/>
              </a:buClr>
              <a:buFont typeface="Arial" panose="020B0604020202020204" pitchFamily="34" charset="0"/>
              <a:buChar char="•"/>
            </a:pPr>
            <a:r>
              <a:rPr lang="el-GR" altLang="el-GR" sz="2400" dirty="0">
                <a:cs typeface="Arial" panose="020B0604020202020204" pitchFamily="34" charset="0"/>
              </a:rPr>
              <a:t>Έτσι με βάση το Ν.Σ. είναι δυνατόν να επιδιωχθεί η ανάπτυξη των πλέον αποδοτικών τμημάτων ή κλάδων και η περιστολή ή/ και κατάργηση άλλων λιγότερο αποδοτικών.</a:t>
            </a:r>
          </a:p>
          <a:p>
            <a:pPr algn="just" eaLnBrk="1" hangingPunct="1">
              <a:buClr>
                <a:srgbClr val="552803"/>
              </a:buClr>
              <a:buFont typeface="Arial" panose="020B0604020202020204" pitchFamily="34" charset="0"/>
              <a:buChar char="•"/>
            </a:pPr>
            <a:r>
              <a:rPr lang="el-GR" altLang="el-GR" sz="2400" dirty="0" smtClean="0">
                <a:cs typeface="Arial" panose="020B0604020202020204" pitchFamily="34" charset="0"/>
              </a:rPr>
              <a:t>Παραδείγματος </a:t>
            </a:r>
            <a:r>
              <a:rPr lang="el-GR" altLang="el-GR" sz="2400" dirty="0">
                <a:cs typeface="Arial" panose="020B0604020202020204" pitchFamily="34" charset="0"/>
              </a:rPr>
              <a:t>χάρη αν υποθέσουμε ότι η τράπεζα «Ψ» παρουσιάζει τα ακόλουθα αποτελέσματα</a:t>
            </a:r>
            <a:r>
              <a:rPr lang="en-US" altLang="el-GR" sz="2400" dirty="0">
                <a:cs typeface="Arial" panose="020B0604020202020204" pitchFamily="34" charset="0"/>
              </a:rPr>
              <a:t>: </a:t>
            </a:r>
            <a:endParaRPr lang="el-GR" altLang="el-GR" sz="2400" dirty="0" smtClean="0">
              <a:cs typeface="Arial" panose="020B0604020202020204" pitchFamily="34" charset="0"/>
            </a:endParaRPr>
          </a:p>
          <a:p>
            <a:pPr eaLnBrk="1" hangingPunct="1">
              <a:buClr>
                <a:srgbClr val="552803"/>
              </a:buClr>
              <a:buFont typeface="Arial" panose="020B0604020202020204" pitchFamily="34" charset="0"/>
              <a:buChar char="•"/>
            </a:pPr>
            <a:endParaRPr lang="el-GR" altLang="el-GR" sz="2400" dirty="0">
              <a:cs typeface="Arial" panose="020B0604020202020204" pitchFamily="34" charset="0"/>
            </a:endParaRPr>
          </a:p>
          <a:p>
            <a:pPr eaLnBrk="1" hangingPunct="1">
              <a:buClr>
                <a:srgbClr val="552803"/>
              </a:buClr>
              <a:buFont typeface="Arial" panose="020B0604020202020204" pitchFamily="34" charset="0"/>
              <a:buChar char="•"/>
            </a:pPr>
            <a:endParaRPr lang="el-GR" altLang="el-GR" sz="2400" dirty="0" smtClean="0">
              <a:cs typeface="Arial" panose="020B0604020202020204" pitchFamily="34" charset="0"/>
            </a:endParaRPr>
          </a:p>
          <a:p>
            <a:pPr eaLnBrk="1" hangingPunct="1">
              <a:buClr>
                <a:srgbClr val="552803"/>
              </a:buClr>
              <a:buFont typeface="Arial" panose="020B0604020202020204" pitchFamily="34" charset="0"/>
              <a:buChar char="•"/>
            </a:pPr>
            <a:endParaRPr lang="el-GR" altLang="el-GR" sz="2400" dirty="0">
              <a:cs typeface="Arial" panose="020B0604020202020204" pitchFamily="34" charset="0"/>
            </a:endParaRPr>
          </a:p>
          <a:p>
            <a:pPr eaLnBrk="1" hangingPunct="1">
              <a:buClr>
                <a:srgbClr val="552803"/>
              </a:buClr>
              <a:buFont typeface="Arial" panose="020B0604020202020204" pitchFamily="34" charset="0"/>
              <a:buChar char="•"/>
            </a:pPr>
            <a:endParaRPr lang="el-GR" altLang="el-GR" sz="2400" dirty="0" smtClean="0">
              <a:cs typeface="Arial" panose="020B0604020202020204" pitchFamily="34" charset="0"/>
            </a:endParaRPr>
          </a:p>
          <a:p>
            <a:pPr eaLnBrk="1" hangingPunct="1">
              <a:buClr>
                <a:srgbClr val="552803"/>
              </a:buClr>
              <a:buFont typeface="Arial" panose="020B0604020202020204" pitchFamily="34" charset="0"/>
              <a:buChar char="•"/>
            </a:pPr>
            <a:endParaRPr lang="en-US" altLang="el-GR" sz="2400" dirty="0">
              <a:solidFill>
                <a:srgbClr val="FF0000"/>
              </a:solidFill>
              <a:cs typeface="Arial" panose="020B0604020202020204" pitchFamily="34" charset="0"/>
            </a:endParaRPr>
          </a:p>
          <a:p>
            <a:endParaRPr lang="el-GR" dirty="0"/>
          </a:p>
        </p:txBody>
      </p:sp>
      <p:pic>
        <p:nvPicPr>
          <p:cNvPr id="6" name="Content Placeholder 5" descr="πινακας δεδομενων"/>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127631" y="3933055"/>
            <a:ext cx="6396697" cy="1800201"/>
          </a:xfrm>
        </p:spPr>
      </p:pic>
      <p:sp>
        <p:nvSpPr>
          <p:cNvPr id="5" name="Slide Number Placeholder 4"/>
          <p:cNvSpPr>
            <a:spLocks noGrp="1"/>
          </p:cNvSpPr>
          <p:nvPr>
            <p:ph type="sldNum" sz="quarter" idx="10"/>
          </p:nvPr>
        </p:nvSpPr>
        <p:spPr/>
        <p:txBody>
          <a:bodyPr/>
          <a:lstStyle/>
          <a:p>
            <a:pPr>
              <a:defRPr/>
            </a:pPr>
            <a:fld id="{B789AC01-63D8-4AE8-897F-18297E075ED2}" type="slidenum">
              <a:rPr lang="el-GR" smtClean="0"/>
              <a:pPr>
                <a:defRPr/>
              </a:pPr>
              <a:t>85</a:t>
            </a:fld>
            <a:endParaRPr lang="el-GR" dirty="0"/>
          </a:p>
        </p:txBody>
      </p:sp>
    </p:spTree>
    <p:extLst>
      <p:ext uri="{BB962C8B-B14F-4D97-AF65-F5344CB8AC3E}">
        <p14:creationId xmlns:p14="http://schemas.microsoft.com/office/powerpoint/2010/main" xmlns="" val="1096155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1 - Τίτλος"/>
          <p:cNvSpPr>
            <a:spLocks noGrp="1"/>
          </p:cNvSpPr>
          <p:nvPr>
            <p:ph type="title"/>
          </p:nvPr>
        </p:nvSpPr>
        <p:spPr/>
        <p:txBody>
          <a:bodyPr>
            <a:normAutofit fontScale="90000"/>
          </a:bodyPr>
          <a:lstStyle/>
          <a:p>
            <a:pPr eaLnBrk="1" hangingPunct="1"/>
            <a:r>
              <a:rPr lang="el-GR" altLang="el-GR" sz="4000" b="1" dirty="0" smtClean="0">
                <a:latin typeface="+mn-lt"/>
                <a:cs typeface="Arial" panose="020B0604020202020204" pitchFamily="34" charset="0"/>
              </a:rPr>
              <a:t>ΤΟ ΝΕΚΡΟ ΣΗΜΕΙΟ ΣΕ ΕΠΙΧΕΙΡΗΣΕΙΣ ΠΑΡΟΧΗΣ ΥΠΗΡΕΣΙΩΝ 3/3</a:t>
            </a:r>
            <a:endParaRPr lang="el-GR" altLang="el-GR" sz="4000" dirty="0" smtClean="0">
              <a:latin typeface="+mn-lt"/>
            </a:endParaRPr>
          </a:p>
        </p:txBody>
      </p:sp>
      <p:sp>
        <p:nvSpPr>
          <p:cNvPr id="176132" name="2 - Υπότιτλος"/>
          <p:cNvSpPr>
            <a:spLocks noGrp="1"/>
          </p:cNvSpPr>
          <p:nvPr>
            <p:ph sz="half" idx="1"/>
          </p:nvPr>
        </p:nvSpPr>
        <p:spPr>
          <a:xfrm>
            <a:off x="107504" y="1600200"/>
            <a:ext cx="8928992" cy="4525963"/>
          </a:xfrm>
        </p:spPr>
        <p:txBody>
          <a:bodyPr/>
          <a:lstStyle/>
          <a:p>
            <a:pPr eaLnBrk="1" hangingPunct="1"/>
            <a:r>
              <a:rPr lang="el-GR" altLang="el-GR" sz="2600" dirty="0" smtClean="0">
                <a:solidFill>
                  <a:schemeClr val="tx1"/>
                </a:solidFill>
                <a:cs typeface="Arial" panose="020B0604020202020204" pitchFamily="34" charset="0"/>
              </a:rPr>
              <a:t>Τότε το Ν.Σ. της τράπεζας «Ψ» βρίσκεται με την απλή μέθοδο των τριών, δηλαδή</a:t>
            </a:r>
            <a:r>
              <a:rPr lang="en-US" altLang="el-GR" sz="2600" dirty="0" smtClean="0">
                <a:solidFill>
                  <a:schemeClr val="tx1"/>
                </a:solidFill>
                <a:cs typeface="Arial" panose="020B0604020202020204" pitchFamily="34" charset="0"/>
              </a:rPr>
              <a:t>:</a:t>
            </a:r>
            <a:endParaRPr lang="el-GR" altLang="el-GR" sz="2600" dirty="0" smtClean="0">
              <a:solidFill>
                <a:schemeClr val="tx1"/>
              </a:solidFill>
              <a:cs typeface="Arial" panose="020B0604020202020204" pitchFamily="34" charset="0"/>
            </a:endParaRPr>
          </a:p>
          <a:p>
            <a:pPr eaLnBrk="1" hangingPunct="1"/>
            <a:r>
              <a:rPr lang="el-GR" altLang="el-GR" sz="2600" dirty="0" smtClean="0">
                <a:solidFill>
                  <a:schemeClr val="tx1"/>
                </a:solidFill>
                <a:cs typeface="Arial" panose="020B0604020202020204" pitchFamily="34" charset="0"/>
              </a:rPr>
              <a:t>Σε 365 ημέρες έχουμε σταθερά έξοδα και κέρδη 2.000.000 €</a:t>
            </a:r>
          </a:p>
          <a:p>
            <a:pPr eaLnBrk="1" hangingPunct="1"/>
            <a:r>
              <a:rPr lang="el-GR" altLang="el-GR" sz="2600" dirty="0" smtClean="0">
                <a:solidFill>
                  <a:schemeClr val="tx1"/>
                </a:solidFill>
                <a:cs typeface="Arial" panose="020B0604020202020204" pitchFamily="34" charset="0"/>
              </a:rPr>
              <a:t>Σε Χ ημέρες θα έχουμε σταθερά έξοδα και κέρδη 1.300.000 €</a:t>
            </a:r>
            <a:r>
              <a:rPr lang="en-US" altLang="el-GR" sz="2600" dirty="0" smtClean="0">
                <a:solidFill>
                  <a:schemeClr val="tx1"/>
                </a:solidFill>
                <a:cs typeface="Arial" panose="020B0604020202020204" pitchFamily="34" charset="0"/>
              </a:rPr>
              <a:t>;</a:t>
            </a:r>
            <a:endParaRPr lang="el-GR" altLang="el-GR" sz="2600" dirty="0" smtClean="0">
              <a:solidFill>
                <a:schemeClr val="tx1"/>
              </a:solidFill>
              <a:cs typeface="Arial" panose="020B0604020202020204" pitchFamily="34" charset="0"/>
            </a:endParaRPr>
          </a:p>
          <a:p>
            <a:pPr algn="l" eaLnBrk="1" hangingPunct="1"/>
            <a:endParaRPr lang="el-GR" altLang="el-GR" sz="2600" dirty="0" smtClean="0">
              <a:solidFill>
                <a:schemeClr val="tx1"/>
              </a:solidFill>
              <a:cs typeface="Arial" panose="020B0604020202020204" pitchFamily="34" charset="0"/>
            </a:endParaRPr>
          </a:p>
          <a:p>
            <a:pPr algn="l" eaLnBrk="1" hangingPunct="1"/>
            <a:endParaRPr lang="el-GR" altLang="el-GR" sz="2600" dirty="0" smtClean="0">
              <a:solidFill>
                <a:schemeClr val="tx1"/>
              </a:solidFill>
              <a:cs typeface="Arial" panose="020B0604020202020204" pitchFamily="34" charset="0"/>
            </a:endParaRPr>
          </a:p>
          <a:p>
            <a:pPr algn="l" eaLnBrk="1" hangingPunct="1"/>
            <a:endParaRPr lang="el-GR" altLang="el-GR" sz="2600" dirty="0" smtClean="0">
              <a:solidFill>
                <a:schemeClr val="tx1"/>
              </a:solidFill>
              <a:cs typeface="Arial" panose="020B0604020202020204" pitchFamily="34" charset="0"/>
            </a:endParaRPr>
          </a:p>
        </p:txBody>
      </p:sp>
      <p:pic>
        <p:nvPicPr>
          <p:cNvPr id="3" name="Content Placeholder 2" descr="υπολογισμός χρόνου"/>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827584" y="4149080"/>
            <a:ext cx="7560841" cy="1368152"/>
          </a:xfrm>
        </p:spPr>
      </p:pic>
      <p:sp>
        <p:nvSpPr>
          <p:cNvPr id="2" name="Slide Number Placeholder 1"/>
          <p:cNvSpPr>
            <a:spLocks noGrp="1"/>
          </p:cNvSpPr>
          <p:nvPr>
            <p:ph type="sldNum" sz="quarter" idx="10"/>
          </p:nvPr>
        </p:nvSpPr>
        <p:spPr/>
        <p:txBody>
          <a:bodyPr/>
          <a:lstStyle/>
          <a:p>
            <a:pPr>
              <a:defRPr/>
            </a:pPr>
            <a:fld id="{B789AC01-63D8-4AE8-897F-18297E075ED2}" type="slidenum">
              <a:rPr lang="el-GR" smtClean="0"/>
              <a:pPr>
                <a:defRPr/>
              </a:pPr>
              <a:t>86</a:t>
            </a:fld>
            <a:endParaRPr lang="el-GR" dirty="0"/>
          </a:p>
        </p:txBody>
      </p:sp>
    </p:spTree>
    <p:extLst>
      <p:ext uri="{BB962C8B-B14F-4D97-AF65-F5344CB8AC3E}">
        <p14:creationId xmlns:p14="http://schemas.microsoft.com/office/powerpoint/2010/main" xmlns="" val="2971772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1 - Τίτλος"/>
          <p:cNvSpPr>
            <a:spLocks noGrp="1"/>
          </p:cNvSpPr>
          <p:nvPr>
            <p:ph type="title"/>
          </p:nvPr>
        </p:nvSpPr>
        <p:spPr>
          <a:xfrm>
            <a:off x="1094928" y="274638"/>
            <a:ext cx="7797552" cy="634082"/>
          </a:xfrm>
        </p:spPr>
        <p:txBody>
          <a:bodyPr>
            <a:normAutofit fontScale="90000"/>
          </a:bodyPr>
          <a:lstStyle/>
          <a:p>
            <a:pPr eaLnBrk="1" hangingPunct="1"/>
            <a:r>
              <a:rPr lang="el-GR" altLang="el-GR" sz="4000" b="1" dirty="0" smtClean="0">
                <a:latin typeface="+mn-lt"/>
                <a:cs typeface="Arial" panose="020B0604020202020204" pitchFamily="34" charset="0"/>
              </a:rPr>
              <a:t>ΤΟ ΝΕΚΡΟ ΣΗΜΕΙΟ ΣΕ ΕΠΙΧΕΙΡΗΣΕΙΣ ΠΑΡΟΧΗΣ ΥΠΗΡΕΣΙΩΝ</a:t>
            </a:r>
            <a:endParaRPr lang="el-GR" altLang="el-GR" sz="4000" dirty="0" smtClean="0">
              <a:latin typeface="+mn-lt"/>
            </a:endParaRPr>
          </a:p>
        </p:txBody>
      </p:sp>
      <p:sp>
        <p:nvSpPr>
          <p:cNvPr id="177156" name="2 - Υπότιτλος"/>
          <p:cNvSpPr>
            <a:spLocks noGrp="1"/>
          </p:cNvSpPr>
          <p:nvPr>
            <p:ph idx="1"/>
          </p:nvPr>
        </p:nvSpPr>
        <p:spPr>
          <a:xfrm>
            <a:off x="251520" y="1268760"/>
            <a:ext cx="8640960" cy="4857403"/>
          </a:xfrm>
        </p:spPr>
        <p:txBody>
          <a:bodyPr/>
          <a:lstStyle/>
          <a:p>
            <a:pPr marL="0" indent="0" algn="just" eaLnBrk="1" hangingPunct="1">
              <a:buNone/>
            </a:pPr>
            <a:r>
              <a:rPr lang="el-GR" altLang="el-GR" sz="2600" dirty="0" smtClean="0">
                <a:solidFill>
                  <a:schemeClr val="tx1"/>
                </a:solidFill>
                <a:cs typeface="Arial" panose="020B0604020202020204" pitchFamily="34" charset="0"/>
              </a:rPr>
              <a:t>Οπότε αν η χρήση αρχίζει στις 1 Ιανουαρίου, η τράπεζα «Ψ» θα είναι σε θέση να καλύψει τα σταθερά της έξοδα μόνο στις 28 Αυγούστου. Επίσης από αυτή την ημερομηνία αρχίζει και η περίοδος των κερδών της.</a:t>
            </a:r>
          </a:p>
          <a:p>
            <a:pPr marL="0" indent="0" algn="just" eaLnBrk="1" hangingPunct="1">
              <a:buNone/>
            </a:pPr>
            <a:r>
              <a:rPr lang="el-GR" altLang="el-GR" sz="2600" dirty="0" smtClean="0">
                <a:solidFill>
                  <a:schemeClr val="tx1"/>
                </a:solidFill>
                <a:cs typeface="Arial" panose="020B0604020202020204" pitchFamily="34" charset="0"/>
              </a:rPr>
              <a:t>Τέλος, το Ν.Σ. μιας επιχείρησης μεταβάλλεται αν μεταβληθεί ένας από τους παρακάτω παράγοντες</a:t>
            </a:r>
            <a:r>
              <a:rPr lang="en-US" altLang="el-GR" sz="2600" dirty="0" smtClean="0">
                <a:solidFill>
                  <a:schemeClr val="tx1"/>
                </a:solidFill>
                <a:cs typeface="Arial" panose="020B0604020202020204" pitchFamily="34" charset="0"/>
              </a:rPr>
              <a:t>:</a:t>
            </a:r>
            <a:endParaRPr lang="el-GR" altLang="el-GR" sz="2600" dirty="0" smtClean="0">
              <a:solidFill>
                <a:schemeClr val="tx1"/>
              </a:solidFill>
              <a:cs typeface="Arial" panose="020B0604020202020204" pitchFamily="34" charset="0"/>
            </a:endParaRPr>
          </a:p>
          <a:p>
            <a:pPr marL="0" indent="0" eaLnBrk="1" hangingPunct="1">
              <a:buNone/>
            </a:pPr>
            <a:r>
              <a:rPr lang="el-GR" altLang="el-GR" sz="2600" b="1" dirty="0" smtClean="0">
                <a:solidFill>
                  <a:schemeClr val="tx1"/>
                </a:solidFill>
                <a:cs typeface="Arial" panose="020B0604020202020204" pitchFamily="34" charset="0"/>
              </a:rPr>
              <a:t>Α) Το Σταθερό Κόστος.</a:t>
            </a:r>
          </a:p>
          <a:p>
            <a:pPr marL="0" indent="0" eaLnBrk="1" hangingPunct="1">
              <a:buNone/>
            </a:pPr>
            <a:r>
              <a:rPr lang="el-GR" altLang="el-GR" sz="2600" b="1" dirty="0" smtClean="0">
                <a:solidFill>
                  <a:schemeClr val="tx1"/>
                </a:solidFill>
                <a:cs typeface="Arial" panose="020B0604020202020204" pitchFamily="34" charset="0"/>
              </a:rPr>
              <a:t>Β) Το Μεταβλητό Κόστος.</a:t>
            </a:r>
          </a:p>
          <a:p>
            <a:pPr marL="0" indent="0" eaLnBrk="1" hangingPunct="1">
              <a:buNone/>
            </a:pPr>
            <a:r>
              <a:rPr lang="el-GR" altLang="el-GR" sz="2600" b="1" dirty="0" smtClean="0">
                <a:solidFill>
                  <a:schemeClr val="tx1"/>
                </a:solidFill>
                <a:cs typeface="Arial" panose="020B0604020202020204" pitchFamily="34" charset="0"/>
              </a:rPr>
              <a:t>Γ) Η τιμή πώλησης.</a:t>
            </a:r>
          </a:p>
          <a:p>
            <a:pPr marL="0" indent="0" eaLnBrk="1" hangingPunct="1">
              <a:buNone/>
            </a:pPr>
            <a:r>
              <a:rPr lang="el-GR" altLang="el-GR" sz="2600" b="1" dirty="0" smtClean="0">
                <a:solidFill>
                  <a:schemeClr val="tx1"/>
                </a:solidFill>
                <a:cs typeface="Arial" panose="020B0604020202020204" pitchFamily="34" charset="0"/>
              </a:rPr>
              <a:t>Δ) Ο όγκος των πωλήσεων.</a:t>
            </a:r>
            <a:endParaRPr lang="en-US" altLang="el-GR" sz="2600" b="1" dirty="0" smtClean="0">
              <a:solidFill>
                <a:schemeClr val="tx1"/>
              </a:solidFill>
              <a:cs typeface="Arial" panose="020B0604020202020204" pitchFamily="34" charset="0"/>
            </a:endParaRPr>
          </a:p>
          <a:p>
            <a:pPr algn="l" eaLnBrk="1" hangingPunct="1"/>
            <a:endParaRPr lang="el-GR" altLang="el-GR" sz="2600" dirty="0" smtClean="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2D82CCFB-321B-4A86-9BCE-161236418C8C}" type="slidenum">
              <a:rPr lang="el-GR" smtClean="0"/>
              <a:pPr>
                <a:defRPr/>
              </a:pPr>
              <a:t>87</a:t>
            </a:fld>
            <a:endParaRPr lang="el-GR" dirty="0"/>
          </a:p>
        </p:txBody>
      </p:sp>
    </p:spTree>
    <p:extLst>
      <p:ext uri="{BB962C8B-B14F-4D97-AF65-F5344CB8AC3E}">
        <p14:creationId xmlns:p14="http://schemas.microsoft.com/office/powerpoint/2010/main" xmlns="" val="14053759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Περιθώριο Συνεισφοράς</a:t>
            </a:r>
          </a:p>
        </p:txBody>
      </p:sp>
      <p:sp>
        <p:nvSpPr>
          <p:cNvPr id="3" name="2 - Θέση περιεχομένου"/>
          <p:cNvSpPr>
            <a:spLocks noGrp="1"/>
          </p:cNvSpPr>
          <p:nvPr>
            <p:ph idx="1"/>
          </p:nvPr>
        </p:nvSpPr>
        <p:spPr>
          <a:xfrm>
            <a:off x="179512" y="1600200"/>
            <a:ext cx="8507288" cy="4525963"/>
          </a:xfrm>
        </p:spPr>
        <p:txBody>
          <a:bodyPr/>
          <a:lstStyle/>
          <a:p>
            <a:pPr algn="just"/>
            <a:r>
              <a:rPr lang="el-GR" dirty="0"/>
              <a:t>Το Περιθώριο Συνεισφοράς </a:t>
            </a:r>
            <a:r>
              <a:rPr lang="el-GR" dirty="0" smtClean="0"/>
              <a:t>είναι </a:t>
            </a:r>
            <a:r>
              <a:rPr lang="el-GR" dirty="0"/>
              <a:t>το ποσό που απομένει από τα έσοδα </a:t>
            </a:r>
            <a:r>
              <a:rPr lang="el-GR" dirty="0" smtClean="0"/>
              <a:t>των πωλήσεων</a:t>
            </a:r>
            <a:r>
              <a:rPr lang="el-GR" dirty="0"/>
              <a:t>, μετά την αφαίρεση των </a:t>
            </a:r>
            <a:r>
              <a:rPr lang="el-GR" dirty="0" smtClean="0"/>
              <a:t>μεταβλητών δαπανών.</a:t>
            </a:r>
          </a:p>
          <a:p>
            <a:pPr algn="just"/>
            <a:r>
              <a:rPr lang="el-GR" dirty="0"/>
              <a:t>Το Περιθώριο Συνεισφοράς χρησιμοποιείται, αρχικά, </a:t>
            </a:r>
            <a:r>
              <a:rPr lang="el-GR" dirty="0" smtClean="0"/>
              <a:t>για να </a:t>
            </a:r>
            <a:r>
              <a:rPr lang="el-GR" dirty="0"/>
              <a:t>καλύψει τις σταθερές δαπάνες.</a:t>
            </a:r>
          </a:p>
          <a:p>
            <a:pPr algn="just"/>
            <a:r>
              <a:rPr lang="el-GR" dirty="0"/>
              <a:t>Ότι απομένει, συνεισφέρει στη δημιουργία κερδών.</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964488" cy="1008112"/>
          </a:xfrm>
        </p:spPr>
        <p:txBody>
          <a:bodyPr>
            <a:normAutofit fontScale="90000"/>
          </a:bodyPr>
          <a:lstStyle/>
          <a:p>
            <a:r>
              <a:rPr lang="el-GR" b="1" dirty="0" smtClean="0"/>
              <a:t>Άσκηση Περιθωρίου Συνεισφοράς (1)</a:t>
            </a:r>
            <a:br>
              <a:rPr lang="el-GR" b="1" dirty="0" smtClean="0"/>
            </a:br>
            <a:r>
              <a:rPr lang="el-GR" b="1" dirty="0" smtClean="0"/>
              <a:t>Δεδομένα</a:t>
            </a:r>
            <a:endParaRPr lang="el-GR" b="1"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179512" y="1340768"/>
            <a:ext cx="8784976" cy="51125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ΕΙΔΗ ΔΑΠΑΝΩΝ ΚΟΣΤΟΥΣ</a:t>
            </a:r>
            <a:endParaRPr lang="el-GR" b="1" dirty="0"/>
          </a:p>
        </p:txBody>
      </p:sp>
      <p:sp>
        <p:nvSpPr>
          <p:cNvPr id="3" name="2 - Θέση περιεχομένου"/>
          <p:cNvSpPr>
            <a:spLocks noGrp="1"/>
          </p:cNvSpPr>
          <p:nvPr>
            <p:ph idx="1"/>
          </p:nvPr>
        </p:nvSpPr>
        <p:spPr/>
        <p:txBody>
          <a:bodyPr>
            <a:normAutofit lnSpcReduction="10000"/>
          </a:bodyPr>
          <a:lstStyle/>
          <a:p>
            <a:r>
              <a:rPr lang="el-GR" dirty="0" smtClean="0"/>
              <a:t>Τα σημαντικότερα είδη δαπανών του κόστους είναι δύο.</a:t>
            </a:r>
          </a:p>
          <a:p>
            <a:pPr marL="514350" indent="-514350" algn="just">
              <a:buFont typeface="+mj-lt"/>
              <a:buAutoNum type="arabicPeriod"/>
            </a:pPr>
            <a:r>
              <a:rPr lang="el-GR" dirty="0" smtClean="0"/>
              <a:t>Οι σταθερές δαπάνες αποτελούνται από τις δαπάνες εκείνες που παραμένουν ανεξάρτητες και αμετάβλητες από το ύψος των πωλήσεων</a:t>
            </a:r>
          </a:p>
          <a:p>
            <a:pPr marL="514350" indent="-514350">
              <a:buFont typeface="+mj-lt"/>
              <a:buAutoNum type="arabicPeriod"/>
            </a:pPr>
            <a:r>
              <a:rPr lang="el-GR" dirty="0" smtClean="0"/>
              <a:t>Οι μεταβλητές δαπάνες είναι ανάλογες προς το ύψος των πωλήσεων ή του κύκλου εργασιών μιας επιχείρησης</a:t>
            </a:r>
            <a:endParaRPr lang="el-G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Άσκηση Περιθωρίου Συνεισφοράς (2)</a:t>
            </a:r>
            <a:endParaRPr lang="el-GR" b="1" dirty="0"/>
          </a:p>
        </p:txBody>
      </p:sp>
      <p:sp>
        <p:nvSpPr>
          <p:cNvPr id="3" name="2 - Θέση περιεχομένου"/>
          <p:cNvSpPr>
            <a:spLocks noGrp="1"/>
          </p:cNvSpPr>
          <p:nvPr>
            <p:ph idx="1"/>
          </p:nvPr>
        </p:nvSpPr>
        <p:spPr>
          <a:xfrm>
            <a:off x="107504" y="980728"/>
            <a:ext cx="8856984" cy="5145435"/>
          </a:xfrm>
        </p:spPr>
        <p:txBody>
          <a:bodyPr>
            <a:normAutofit/>
          </a:bodyPr>
          <a:lstStyle/>
          <a:p>
            <a:pPr algn="just"/>
            <a:r>
              <a:rPr lang="el-GR" sz="2400" dirty="0"/>
              <a:t>Αν πωληθεί μια επιπλέον μονάδα (ένα </a:t>
            </a:r>
            <a:r>
              <a:rPr lang="el-GR" sz="2400" dirty="0" smtClean="0"/>
              <a:t>επιπλέον ποδήλατο</a:t>
            </a:r>
            <a:r>
              <a:rPr lang="el-GR" sz="2400" dirty="0"/>
              <a:t>), επιπλέον 200€ θα δημιουργηθούν για </a:t>
            </a:r>
            <a:r>
              <a:rPr lang="el-GR" sz="2400" dirty="0" smtClean="0"/>
              <a:t>την κάλυψη </a:t>
            </a:r>
            <a:r>
              <a:rPr lang="el-GR" sz="2400" dirty="0"/>
              <a:t>του σταθερού κόστους και τη </a:t>
            </a:r>
            <a:r>
              <a:rPr lang="el-GR" sz="2400" dirty="0" smtClean="0"/>
              <a:t>δημιουργία κερδών</a:t>
            </a:r>
            <a:r>
              <a:rPr lang="el-GR" sz="2400" dirty="0"/>
              <a:t>.</a:t>
            </a:r>
          </a:p>
        </p:txBody>
      </p:sp>
      <p:pic>
        <p:nvPicPr>
          <p:cNvPr id="15362" name="Picture 2"/>
          <p:cNvPicPr>
            <a:picLocks noChangeAspect="1" noChangeArrowheads="1"/>
          </p:cNvPicPr>
          <p:nvPr/>
        </p:nvPicPr>
        <p:blipFill>
          <a:blip r:embed="rId2" cstate="print"/>
          <a:srcRect/>
          <a:stretch>
            <a:fillRect/>
          </a:stretch>
        </p:blipFill>
        <p:spPr bwMode="auto">
          <a:xfrm>
            <a:off x="0" y="2132856"/>
            <a:ext cx="9144000" cy="4725144"/>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Άσκηση Περιθωρίου Συνεισφοράς (3)</a:t>
            </a:r>
            <a:endParaRPr lang="el-GR" b="1" dirty="0"/>
          </a:p>
        </p:txBody>
      </p:sp>
      <p:sp>
        <p:nvSpPr>
          <p:cNvPr id="3" name="2 - Θέση περιεχομένου"/>
          <p:cNvSpPr>
            <a:spLocks noGrp="1"/>
          </p:cNvSpPr>
          <p:nvPr>
            <p:ph idx="1"/>
          </p:nvPr>
        </p:nvSpPr>
        <p:spPr>
          <a:xfrm>
            <a:off x="107504" y="1052736"/>
            <a:ext cx="8856984" cy="5616624"/>
          </a:xfrm>
        </p:spPr>
        <p:txBody>
          <a:bodyPr>
            <a:normAutofit/>
          </a:bodyPr>
          <a:lstStyle/>
          <a:p>
            <a:pPr algn="just"/>
            <a:r>
              <a:rPr lang="el-GR" sz="2400" dirty="0"/>
              <a:t>Κάθε μήνα, η επιχείρηση θα πρέπει να </a:t>
            </a:r>
            <a:r>
              <a:rPr lang="el-GR" sz="2400" dirty="0" smtClean="0"/>
              <a:t>δημιουργεί τουλάχιστον </a:t>
            </a:r>
            <a:r>
              <a:rPr lang="el-GR" sz="2400" dirty="0"/>
              <a:t>80.000€ σε περιθώριο συνεισφοράς</a:t>
            </a:r>
            <a:r>
              <a:rPr lang="el-GR" sz="2400" dirty="0" smtClean="0"/>
              <a:t>, προκειμένου </a:t>
            </a:r>
            <a:r>
              <a:rPr lang="el-GR" sz="2400" dirty="0"/>
              <a:t>να φτάνει το σημείο </a:t>
            </a:r>
            <a:r>
              <a:rPr lang="el-GR" sz="2400" dirty="0" smtClean="0"/>
              <a:t>ισορροπίας (</a:t>
            </a:r>
            <a:r>
              <a:rPr lang="el-GR" sz="2400" dirty="0"/>
              <a:t>μηδενικό κέρδος).</a:t>
            </a:r>
          </a:p>
        </p:txBody>
      </p:sp>
      <p:pic>
        <p:nvPicPr>
          <p:cNvPr id="16386" name="Picture 2"/>
          <p:cNvPicPr>
            <a:picLocks noChangeAspect="1" noChangeArrowheads="1"/>
          </p:cNvPicPr>
          <p:nvPr/>
        </p:nvPicPr>
        <p:blipFill>
          <a:blip r:embed="rId2" cstate="print"/>
          <a:srcRect/>
          <a:stretch>
            <a:fillRect/>
          </a:stretch>
        </p:blipFill>
        <p:spPr bwMode="auto">
          <a:xfrm>
            <a:off x="1" y="2276872"/>
            <a:ext cx="9144000" cy="4581128"/>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Άσκηση Περιθωρίου Συνεισφοράς (4)</a:t>
            </a:r>
            <a:endParaRPr lang="el-GR" b="1" dirty="0"/>
          </a:p>
        </p:txBody>
      </p:sp>
      <p:sp>
        <p:nvSpPr>
          <p:cNvPr id="3" name="2 - Θέση περιεχομένου"/>
          <p:cNvSpPr>
            <a:spLocks noGrp="1"/>
          </p:cNvSpPr>
          <p:nvPr>
            <p:ph idx="1"/>
          </p:nvPr>
        </p:nvSpPr>
        <p:spPr>
          <a:xfrm>
            <a:off x="0" y="980728"/>
            <a:ext cx="9144000" cy="5145435"/>
          </a:xfrm>
        </p:spPr>
        <p:txBody>
          <a:bodyPr>
            <a:normAutofit/>
          </a:bodyPr>
          <a:lstStyle/>
          <a:p>
            <a:pPr algn="just"/>
            <a:r>
              <a:rPr lang="el-GR" sz="2400" dirty="0"/>
              <a:t>Αν η επιχείρηση πουλήσει 400 μονάδες σε </a:t>
            </a:r>
            <a:r>
              <a:rPr lang="el-GR" sz="2400" dirty="0" smtClean="0"/>
              <a:t>ένα μήνα</a:t>
            </a:r>
            <a:r>
              <a:rPr lang="el-GR" sz="2400" dirty="0"/>
              <a:t>, θα λειτουργεί ακριβώς πάνω στο </a:t>
            </a:r>
            <a:r>
              <a:rPr lang="el-GR" sz="2400" dirty="0" smtClean="0"/>
              <a:t>σημείο ισορροπίας (δηλαδή το Νεκρό Σημείο</a:t>
            </a:r>
            <a:r>
              <a:rPr lang="en-US" sz="2400" dirty="0" smtClean="0"/>
              <a:t>).</a:t>
            </a:r>
            <a:endParaRPr lang="el-GR" sz="2400" dirty="0"/>
          </a:p>
        </p:txBody>
      </p:sp>
      <p:pic>
        <p:nvPicPr>
          <p:cNvPr id="17410" name="Picture 2"/>
          <p:cNvPicPr>
            <a:picLocks noChangeAspect="1" noChangeArrowheads="1"/>
          </p:cNvPicPr>
          <p:nvPr/>
        </p:nvPicPr>
        <p:blipFill>
          <a:blip r:embed="rId2" cstate="print"/>
          <a:srcRect/>
          <a:stretch>
            <a:fillRect/>
          </a:stretch>
        </p:blipFill>
        <p:spPr bwMode="auto">
          <a:xfrm>
            <a:off x="1" y="1844824"/>
            <a:ext cx="9144000" cy="5013176"/>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b="1" dirty="0" smtClean="0"/>
              <a:t>Άσκηση Περιθωρίου Συνεισφοράς (5)</a:t>
            </a:r>
            <a:endParaRPr lang="el-GR" b="1" dirty="0"/>
          </a:p>
        </p:txBody>
      </p:sp>
      <p:sp>
        <p:nvSpPr>
          <p:cNvPr id="3" name="2 - Θέση περιεχομένου"/>
          <p:cNvSpPr>
            <a:spLocks noGrp="1"/>
          </p:cNvSpPr>
          <p:nvPr>
            <p:ph idx="1"/>
          </p:nvPr>
        </p:nvSpPr>
        <p:spPr>
          <a:xfrm>
            <a:off x="0" y="980728"/>
            <a:ext cx="9144000" cy="5145435"/>
          </a:xfrm>
        </p:spPr>
        <p:txBody>
          <a:bodyPr/>
          <a:lstStyle/>
          <a:p>
            <a:pPr algn="just"/>
            <a:r>
              <a:rPr lang="el-GR" sz="2400" dirty="0"/>
              <a:t>Αν η επιχείρηση πουλήσει ένα ακόμα </a:t>
            </a:r>
            <a:r>
              <a:rPr lang="el-GR" sz="2400" dirty="0" smtClean="0"/>
              <a:t>ποδήλατο (</a:t>
            </a:r>
            <a:r>
              <a:rPr lang="el-GR" sz="2400" dirty="0"/>
              <a:t>401 μονάδες), το καθαρό λειτουργικό </a:t>
            </a:r>
            <a:r>
              <a:rPr lang="el-GR" sz="2400" dirty="0" smtClean="0"/>
              <a:t>αποτέλεσμα (</a:t>
            </a:r>
            <a:r>
              <a:rPr lang="el-GR" sz="2400" dirty="0"/>
              <a:t>κέρδη) θα αυξηθεί 200€.</a:t>
            </a:r>
          </a:p>
        </p:txBody>
      </p:sp>
      <p:pic>
        <p:nvPicPr>
          <p:cNvPr id="18434" name="Picture 2"/>
          <p:cNvPicPr>
            <a:picLocks noChangeAspect="1" noChangeArrowheads="1"/>
          </p:cNvPicPr>
          <p:nvPr/>
        </p:nvPicPr>
        <p:blipFill>
          <a:blip r:embed="rId2" cstate="print"/>
          <a:srcRect/>
          <a:stretch>
            <a:fillRect/>
          </a:stretch>
        </p:blipFill>
        <p:spPr bwMode="auto">
          <a:xfrm>
            <a:off x="1" y="1772817"/>
            <a:ext cx="9144000" cy="5085184"/>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txBody>
          <a:bodyPr>
            <a:normAutofit/>
          </a:bodyPr>
          <a:lstStyle/>
          <a:p>
            <a:r>
              <a:rPr lang="el-GR" sz="3200" b="1" dirty="0" smtClean="0"/>
              <a:t>Άσκηση Περιθωρίου Συνεισφοράς (6)</a:t>
            </a:r>
            <a:endParaRPr lang="el-GR" sz="3600" b="1" dirty="0"/>
          </a:p>
        </p:txBody>
      </p:sp>
      <p:sp>
        <p:nvSpPr>
          <p:cNvPr id="3" name="2 - Θέση περιεχομένου"/>
          <p:cNvSpPr>
            <a:spLocks noGrp="1"/>
          </p:cNvSpPr>
          <p:nvPr>
            <p:ph idx="1"/>
          </p:nvPr>
        </p:nvSpPr>
        <p:spPr>
          <a:xfrm>
            <a:off x="0" y="836712"/>
            <a:ext cx="9144000" cy="5832648"/>
          </a:xfrm>
        </p:spPr>
        <p:txBody>
          <a:bodyPr>
            <a:normAutofit/>
          </a:bodyPr>
          <a:lstStyle/>
          <a:p>
            <a:pPr algn="just"/>
            <a:r>
              <a:rPr lang="el-GR" sz="2800" dirty="0"/>
              <a:t>Δεν χρειάζεται να ετοιμάσουμε την </a:t>
            </a:r>
            <a:r>
              <a:rPr lang="el-GR" sz="2800" dirty="0" smtClean="0"/>
              <a:t>κατάσταση αποτελεσμάτων </a:t>
            </a:r>
            <a:r>
              <a:rPr lang="el-GR" sz="2800" dirty="0"/>
              <a:t>χρήσης για να υπολογίσουμε </a:t>
            </a:r>
            <a:r>
              <a:rPr lang="el-GR" sz="2800" dirty="0" smtClean="0"/>
              <a:t>τα κέρδη </a:t>
            </a:r>
            <a:r>
              <a:rPr lang="el-GR" sz="2800" dirty="0"/>
              <a:t>για οποιοδήποτε επίπεδο πωλήσεων.</a:t>
            </a:r>
          </a:p>
          <a:p>
            <a:pPr algn="just"/>
            <a:r>
              <a:rPr lang="el-GR" sz="2800" dirty="0"/>
              <a:t>Κέρδος = Αριθμός μονάδων που βρίσκονται </a:t>
            </a:r>
            <a:r>
              <a:rPr lang="el-GR" sz="2800" dirty="0" smtClean="0"/>
              <a:t>πάνω από </a:t>
            </a:r>
            <a:r>
              <a:rPr lang="el-GR" sz="2800" dirty="0"/>
              <a:t>το Νεκρό Σημείο * Μοναδιαίο </a:t>
            </a:r>
            <a:r>
              <a:rPr lang="el-GR" sz="2800" dirty="0" smtClean="0"/>
              <a:t>περιθώριο συνεισφοράς</a:t>
            </a:r>
          </a:p>
          <a:p>
            <a:r>
              <a:rPr lang="el-GR" sz="2800" dirty="0"/>
              <a:t>Πουλάμε </a:t>
            </a:r>
            <a:r>
              <a:rPr lang="el-GR" sz="2800" dirty="0" smtClean="0"/>
              <a:t>430 ποδήλατα</a:t>
            </a:r>
            <a:r>
              <a:rPr lang="el-GR" sz="2800" dirty="0"/>
              <a:t>, </a:t>
            </a:r>
            <a:r>
              <a:rPr lang="el-GR" sz="2800" dirty="0" smtClean="0"/>
              <a:t>άρα έχουμε κέρδη:</a:t>
            </a:r>
            <a:endParaRPr lang="el-GR" sz="2800" dirty="0"/>
          </a:p>
          <a:p>
            <a:pPr algn="just"/>
            <a:r>
              <a:rPr lang="el-GR" sz="2800" dirty="0" smtClean="0"/>
              <a:t>Πωλήσεις: 4</a:t>
            </a:r>
            <a:r>
              <a:rPr lang="en-US" sz="2800" dirty="0" smtClean="0"/>
              <a:t>30*</a:t>
            </a:r>
            <a:r>
              <a:rPr lang="el-GR" sz="2800" dirty="0" smtClean="0"/>
              <a:t>5</a:t>
            </a:r>
            <a:r>
              <a:rPr lang="en-US" sz="2800" dirty="0" smtClean="0"/>
              <a:t>00= </a:t>
            </a:r>
            <a:r>
              <a:rPr lang="el-GR" sz="2800" dirty="0" smtClean="0"/>
              <a:t>215.000</a:t>
            </a:r>
            <a:endParaRPr lang="en-US" sz="2800" dirty="0" smtClean="0"/>
          </a:p>
          <a:p>
            <a:pPr algn="just"/>
            <a:r>
              <a:rPr lang="el-GR" sz="2800" dirty="0"/>
              <a:t>Μ</a:t>
            </a:r>
            <a:r>
              <a:rPr lang="el-GR" sz="2800" dirty="0" smtClean="0"/>
              <a:t>εταβλητές δαπάνες 430*300 = 129.000</a:t>
            </a:r>
          </a:p>
          <a:p>
            <a:pPr algn="just"/>
            <a:r>
              <a:rPr lang="el-GR" sz="2800" dirty="0" smtClean="0"/>
              <a:t>Περιθώριο συνεισφοράς = 215.000-129.000 = 86.000</a:t>
            </a:r>
          </a:p>
          <a:p>
            <a:pPr algn="just"/>
            <a:r>
              <a:rPr lang="el-GR" sz="2800" dirty="0" smtClean="0"/>
              <a:t>Κέρδη = Περιθώριο συνεισφοράς – Σταθερά έξοδα, άρα</a:t>
            </a:r>
          </a:p>
          <a:p>
            <a:pPr algn="just"/>
            <a:r>
              <a:rPr lang="el-GR" sz="2800" dirty="0" smtClean="0"/>
              <a:t>Κέρδη = 86.000 – 80.000 = 6.000</a:t>
            </a:r>
            <a:endParaRPr lang="el-GR" sz="28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936104"/>
          </a:xfrm>
        </p:spPr>
        <p:txBody>
          <a:bodyPr>
            <a:normAutofit fontScale="90000"/>
          </a:bodyPr>
          <a:lstStyle/>
          <a:p>
            <a:r>
              <a:rPr lang="el-GR" b="1" dirty="0"/>
              <a:t>Σχέσεις Κόστους-Όγκου-Κέρδους</a:t>
            </a:r>
            <a:br>
              <a:rPr lang="el-GR" b="1" dirty="0"/>
            </a:br>
            <a:r>
              <a:rPr lang="el-GR" b="1" dirty="0"/>
              <a:t>σε μορφή </a:t>
            </a:r>
            <a:r>
              <a:rPr lang="el-GR" b="1" dirty="0" smtClean="0"/>
              <a:t>εξίσωσης (1)</a:t>
            </a:r>
            <a:endParaRPr lang="el-GR" b="1" dirty="0"/>
          </a:p>
        </p:txBody>
      </p:sp>
      <p:sp>
        <p:nvSpPr>
          <p:cNvPr id="3" name="2 - Θέση περιεχομένου"/>
          <p:cNvSpPr>
            <a:spLocks noGrp="1"/>
          </p:cNvSpPr>
          <p:nvPr>
            <p:ph idx="1"/>
          </p:nvPr>
        </p:nvSpPr>
        <p:spPr>
          <a:xfrm>
            <a:off x="0" y="1340768"/>
            <a:ext cx="9144000" cy="4785395"/>
          </a:xfrm>
        </p:spPr>
        <p:txBody>
          <a:bodyPr>
            <a:normAutofit/>
          </a:bodyPr>
          <a:lstStyle/>
          <a:p>
            <a:pPr algn="just"/>
            <a:r>
              <a:rPr lang="el-GR" sz="2700" dirty="0"/>
              <a:t>Η κατάσταση αποτελεσμάτων χρήσης της </a:t>
            </a:r>
            <a:r>
              <a:rPr lang="el-GR" sz="2700" dirty="0" smtClean="0"/>
              <a:t>μορφής συνεισφοράς </a:t>
            </a:r>
            <a:r>
              <a:rPr lang="el-GR" sz="2700" dirty="0"/>
              <a:t>μπορεί να εκφραστεί με μορφή εξίσωσης:</a:t>
            </a:r>
          </a:p>
          <a:p>
            <a:pPr algn="just"/>
            <a:r>
              <a:rPr lang="el-GR" sz="2700" dirty="0"/>
              <a:t>Κέρδος = (Πωλήσεις – Μεταβλητό κόστος) – Σταθερό κόστος</a:t>
            </a:r>
          </a:p>
        </p:txBody>
      </p:sp>
      <p:pic>
        <p:nvPicPr>
          <p:cNvPr id="19458" name="Picture 2"/>
          <p:cNvPicPr>
            <a:picLocks noChangeAspect="1" noChangeArrowheads="1"/>
          </p:cNvPicPr>
          <p:nvPr/>
        </p:nvPicPr>
        <p:blipFill>
          <a:blip r:embed="rId2" cstate="print"/>
          <a:srcRect/>
          <a:stretch>
            <a:fillRect/>
          </a:stretch>
        </p:blipFill>
        <p:spPr bwMode="auto">
          <a:xfrm>
            <a:off x="0" y="2708920"/>
            <a:ext cx="9144000" cy="414908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Σχέσεις Κόστους-Όγκου-Κέρδους</a:t>
            </a:r>
            <a:br>
              <a:rPr lang="el-GR" b="1" dirty="0" smtClean="0"/>
            </a:br>
            <a:r>
              <a:rPr lang="el-GR" b="1" dirty="0" smtClean="0"/>
              <a:t>σε μορφή εξίσωσης (2)</a:t>
            </a:r>
            <a:endParaRPr lang="el-GR" b="1"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1856049"/>
            <a:ext cx="8229600" cy="4014264"/>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784976" cy="1143000"/>
          </a:xfrm>
        </p:spPr>
        <p:txBody>
          <a:bodyPr>
            <a:normAutofit fontScale="90000"/>
          </a:bodyPr>
          <a:lstStyle/>
          <a:p>
            <a:r>
              <a:rPr lang="el-GR" b="1" dirty="0" smtClean="0"/>
              <a:t>Σχέσεις Κόστους-Όγκου-Κέρδους</a:t>
            </a:r>
            <a:br>
              <a:rPr lang="el-GR" b="1" dirty="0" smtClean="0"/>
            </a:br>
            <a:r>
              <a:rPr lang="el-GR" b="1" dirty="0" smtClean="0"/>
              <a:t>σε μορφή εξίσωσης (3)</a:t>
            </a:r>
            <a:endParaRPr lang="el-GR" b="1" dirty="0"/>
          </a:p>
        </p:txBody>
      </p:sp>
      <p:sp>
        <p:nvSpPr>
          <p:cNvPr id="3" name="2 - Θέση περιεχομένου"/>
          <p:cNvSpPr>
            <a:spLocks noGrp="1"/>
          </p:cNvSpPr>
          <p:nvPr>
            <p:ph idx="1"/>
          </p:nvPr>
        </p:nvSpPr>
        <p:spPr>
          <a:xfrm>
            <a:off x="179512" y="1600200"/>
            <a:ext cx="8507288" cy="4525963"/>
          </a:xfrm>
        </p:spPr>
        <p:txBody>
          <a:bodyPr>
            <a:normAutofit/>
          </a:bodyPr>
          <a:lstStyle/>
          <a:p>
            <a:r>
              <a:rPr lang="el-GR" sz="2400" dirty="0"/>
              <a:t>Όταν μια επιχείρηση διαθέτει μόνο ένα προϊόν, </a:t>
            </a:r>
            <a:r>
              <a:rPr lang="el-GR" sz="2400" dirty="0" smtClean="0"/>
              <a:t>η εξίσωση </a:t>
            </a:r>
            <a:r>
              <a:rPr lang="el-GR" sz="2400" dirty="0"/>
              <a:t>μπορεί να γραφτεί ως εξής:</a:t>
            </a:r>
          </a:p>
        </p:txBody>
      </p:sp>
      <p:pic>
        <p:nvPicPr>
          <p:cNvPr id="21506" name="Picture 2"/>
          <p:cNvPicPr>
            <a:picLocks noChangeAspect="1" noChangeArrowheads="1"/>
          </p:cNvPicPr>
          <p:nvPr/>
        </p:nvPicPr>
        <p:blipFill>
          <a:blip r:embed="rId2" cstate="print"/>
          <a:srcRect/>
          <a:stretch>
            <a:fillRect/>
          </a:stretch>
        </p:blipFill>
        <p:spPr bwMode="auto">
          <a:xfrm>
            <a:off x="1" y="2420888"/>
            <a:ext cx="9144000" cy="4437112"/>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Σχέσεις Κόστους-Όγκου-Κέρδους</a:t>
            </a:r>
            <a:br>
              <a:rPr lang="el-GR" b="1" dirty="0" smtClean="0"/>
            </a:br>
            <a:r>
              <a:rPr lang="el-GR" b="1" dirty="0" smtClean="0"/>
              <a:t>σε μορφή εξίσωσης (4)</a:t>
            </a:r>
            <a:endParaRPr lang="el-GR" b="1" dirty="0"/>
          </a:p>
        </p:txBody>
      </p:sp>
      <p:sp>
        <p:nvSpPr>
          <p:cNvPr id="3" name="2 - Θέση περιεχομένου"/>
          <p:cNvSpPr>
            <a:spLocks noGrp="1"/>
          </p:cNvSpPr>
          <p:nvPr>
            <p:ph idx="1"/>
          </p:nvPr>
        </p:nvSpPr>
        <p:spPr/>
        <p:txBody>
          <a:bodyPr>
            <a:normAutofit/>
          </a:bodyPr>
          <a:lstStyle/>
          <a:p>
            <a:r>
              <a:rPr lang="el-GR" sz="2400" dirty="0"/>
              <a:t>Και οι δύο εξισώσεις δείχνουν το ίδιο πράγμα.</a:t>
            </a:r>
          </a:p>
        </p:txBody>
      </p:sp>
      <p:pic>
        <p:nvPicPr>
          <p:cNvPr id="22530" name="Picture 2"/>
          <p:cNvPicPr>
            <a:picLocks noChangeAspect="1" noChangeArrowheads="1"/>
          </p:cNvPicPr>
          <p:nvPr/>
        </p:nvPicPr>
        <p:blipFill>
          <a:blip r:embed="rId2" cstate="print"/>
          <a:srcRect/>
          <a:stretch>
            <a:fillRect/>
          </a:stretch>
        </p:blipFill>
        <p:spPr bwMode="auto">
          <a:xfrm>
            <a:off x="0" y="2348880"/>
            <a:ext cx="9144000" cy="432048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Σχέσεις Κόστους-Όγκου-Κέρδους</a:t>
            </a:r>
            <a:br>
              <a:rPr lang="el-GR" b="1" dirty="0" smtClean="0"/>
            </a:br>
            <a:r>
              <a:rPr lang="el-GR" b="1" dirty="0" smtClean="0"/>
              <a:t>σε μορφή εξίσωσης (5)</a:t>
            </a:r>
            <a:endParaRPr lang="el-GR" b="1" dirty="0"/>
          </a:p>
        </p:txBody>
      </p:sp>
      <p:sp>
        <p:nvSpPr>
          <p:cNvPr id="3" name="2 - Θέση περιεχομένου"/>
          <p:cNvSpPr>
            <a:spLocks noGrp="1"/>
          </p:cNvSpPr>
          <p:nvPr>
            <p:ph idx="1"/>
          </p:nvPr>
        </p:nvSpPr>
        <p:spPr>
          <a:xfrm>
            <a:off x="179512" y="1600200"/>
            <a:ext cx="8784976" cy="4525963"/>
          </a:xfrm>
        </p:spPr>
        <p:txBody>
          <a:bodyPr>
            <a:normAutofit/>
          </a:bodyPr>
          <a:lstStyle/>
          <a:p>
            <a:pPr algn="just"/>
            <a:r>
              <a:rPr lang="el-GR" sz="2400" dirty="0"/>
              <a:t>Συχνά είναι χρήσιμο να εκφράζεται η απλή </a:t>
            </a:r>
            <a:r>
              <a:rPr lang="el-GR" sz="2400" dirty="0" smtClean="0"/>
              <a:t>εξίσωση κέρδους </a:t>
            </a:r>
            <a:r>
              <a:rPr lang="el-GR" sz="2400" dirty="0"/>
              <a:t>σε όρους μοναδιαίου </a:t>
            </a:r>
            <a:r>
              <a:rPr lang="el-GR" sz="2400" dirty="0" smtClean="0"/>
              <a:t>Περιθωρίου Συνεισφοράς (Π.Σ.).</a:t>
            </a:r>
          </a:p>
          <a:p>
            <a:r>
              <a:rPr lang="el-GR" sz="2400" dirty="0"/>
              <a:t>Μοναδιαίο ΠΣ = Τιμή πώλησης ανά μονάδα (P) – </a:t>
            </a:r>
            <a:r>
              <a:rPr lang="el-GR" sz="2400" dirty="0" smtClean="0"/>
              <a:t>Μεταβλητές δαπάνες </a:t>
            </a:r>
            <a:r>
              <a:rPr lang="el-GR" sz="2400" dirty="0"/>
              <a:t>ανά μονάδα (</a:t>
            </a:r>
            <a:r>
              <a:rPr lang="en-US" sz="2400" dirty="0"/>
              <a:t>V</a:t>
            </a:r>
            <a:r>
              <a:rPr lang="en-US" sz="2400" dirty="0" smtClean="0"/>
              <a:t>)</a:t>
            </a:r>
            <a:endParaRPr lang="el-GR" sz="2400" dirty="0" smtClean="0"/>
          </a:p>
          <a:p>
            <a:r>
              <a:rPr lang="el-GR" sz="2400" dirty="0"/>
              <a:t>Μοναδιαίο ΠΣ = </a:t>
            </a:r>
            <a:r>
              <a:rPr lang="en-US" sz="2400" dirty="0"/>
              <a:t>P – </a:t>
            </a:r>
            <a:r>
              <a:rPr lang="en-US" sz="2400" dirty="0" smtClean="0"/>
              <a:t>V</a:t>
            </a:r>
            <a:endParaRPr lang="el-GR" sz="2400" dirty="0" smtClean="0"/>
          </a:p>
          <a:p>
            <a:r>
              <a:rPr lang="el-GR" sz="2400" dirty="0"/>
              <a:t>Κέρδος = (P × Q – V × Q) – Σταθερό κόστος</a:t>
            </a:r>
          </a:p>
          <a:p>
            <a:r>
              <a:rPr lang="el-GR" sz="2400" dirty="0"/>
              <a:t>Κέρδος = (P – V) × Q – Σταθερό κόστος</a:t>
            </a:r>
          </a:p>
          <a:p>
            <a:r>
              <a:rPr lang="el-GR" sz="2400" dirty="0"/>
              <a:t>Κέρδος = Μοναδιαίο ΠΣ × Q – Σταθερό κόστος</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5254</Words>
  <Application>Microsoft Office PowerPoint</Application>
  <PresentationFormat>Προβολή στην οθόνη (4:3)</PresentationFormat>
  <Paragraphs>574</Paragraphs>
  <Slides>104</Slides>
  <Notes>28</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104</vt:i4>
      </vt:variant>
    </vt:vector>
  </HeadingPairs>
  <TitlesOfParts>
    <vt:vector size="106" baseType="lpstr">
      <vt:lpstr>Θέμα του Office</vt:lpstr>
      <vt:lpstr>Equation</vt:lpstr>
      <vt:lpstr>ΧΡΗΜΑΤΟΟΙΚΟΝΟΜΙΚΗ ΔΙΟΙΚΗΣΗ ΕΝΙΣΧΥΤΙΚΗ ΔΙΔΑΣΚΑΛΙΑ ΝΕΚΡΟ ΣΗΜΕΙΟ</vt:lpstr>
      <vt:lpstr>Εισαγωγικά Στοιχεία</vt:lpstr>
      <vt:lpstr>ΟΡΙΣΜΟΙ 1/2</vt:lpstr>
      <vt:lpstr>ΟΡΙΣΜΟΙ 2/2</vt:lpstr>
      <vt:lpstr> Μελέτη του Ν.Σ. έχουμε στις παρακάτω περιπτώσεις </vt:lpstr>
      <vt:lpstr>Διαφάνεια 6</vt:lpstr>
      <vt:lpstr>Σχηματική Παράσταση Νεκρού Σημείου</vt:lpstr>
      <vt:lpstr>Η Σημαντικότητα του Νεκρού Σημείου</vt:lpstr>
      <vt:lpstr>ΕΙΔΗ ΔΑΠΑΝΩΝ ΚΟΣΤΟΥΣ</vt:lpstr>
      <vt:lpstr>ΚΑΤΗΓΟΡΙΕΣ ΔΑΠΑΝΩΝ (1)</vt:lpstr>
      <vt:lpstr>ΚΑΤΗΓΟΡΙΕΣ ΔΑΠΑΝΩΝ (2)</vt:lpstr>
      <vt:lpstr>ΜΕΤΑΒΛΗΤΕΣ ΔΑΠΑΝΕΣ</vt:lpstr>
      <vt:lpstr>BREAK EVEN POINT  Ή  ΝΕΚΡΟ ΣΗΜΕΙΟ ΕΠΙΧΕΙΡΗΣΕΩΝ (1)</vt:lpstr>
      <vt:lpstr>BREAK EVEN POINT  Ή  ΝΕΚΡΟ ΣΗΜΕΙΟ ΕΠΙΧΕΙΡΗΣΕΩΝ (2)</vt:lpstr>
      <vt:lpstr>BREAK EVEN POINT  Ή  ΝΕΚΡΟ ΣΗΜΕΙΟ ΕΠΙΧΕΙΡΗΣΕΩΝ (2)</vt:lpstr>
      <vt:lpstr>ΛΕΙΤΟΥΡΓΙΑ Ν.Σ. (1)</vt:lpstr>
      <vt:lpstr>ΛΕΙΤΟΥΡΓΙΑ Ν.Σ. (2)</vt:lpstr>
      <vt:lpstr>Αποφάσεις &amp; Νεκρό Σημείο</vt:lpstr>
      <vt:lpstr>Το Ταμειακό Νεκρό σημείο</vt:lpstr>
      <vt:lpstr>Υπολογισμός Ταμειακού Νεκρού Σημείου</vt:lpstr>
      <vt:lpstr>Εκφράσεις του Ν.Σ.</vt:lpstr>
      <vt:lpstr>Συνιστώσες Ν.Σ.</vt:lpstr>
      <vt:lpstr>Συνολικά Έσοδα</vt:lpstr>
      <vt:lpstr>Σταθερά Έξοδα</vt:lpstr>
      <vt:lpstr>ΔΑΠΑΝΕΣ</vt:lpstr>
      <vt:lpstr>Μεταβλητά Έξοδα</vt:lpstr>
      <vt:lpstr>Γραφική Απεικόνιση Μεταβλητά Έξοδα</vt:lpstr>
      <vt:lpstr>Συνολικά Έξοδα</vt:lpstr>
      <vt:lpstr>Συνολικά Έξοδα</vt:lpstr>
      <vt:lpstr>Μεταβολές Εσόδων Εξόδων</vt:lpstr>
      <vt:lpstr>Μαθηματικός Προσδιορισμός Ν.Σ.</vt:lpstr>
      <vt:lpstr>Περιορισμοί Ν.Σ. (1)</vt:lpstr>
      <vt:lpstr>Περιορισμοί Ν.Σ. (2)</vt:lpstr>
      <vt:lpstr>ΝΕΚΡΟ ΣΗΜΕΙΟ</vt:lpstr>
      <vt:lpstr>Υπολογισμός Ν.Σ. σε Αξία Πωλήσεων όταν η Επιχείρηση Παράγει Περισσότερα Προϊόντα</vt:lpstr>
      <vt:lpstr>1. Δείκτης Περιθωρίου Ασφαλείας Πωλήσεων</vt:lpstr>
      <vt:lpstr>Ανάλυση Νεκρού Σημείου (1) Έσοδα = Έξοδα ή  Έσοδα-Έξοδα = 0</vt:lpstr>
      <vt:lpstr>Ανάλυση Νεκρού Σημείου (2)</vt:lpstr>
      <vt:lpstr>Διαφάνεια 39</vt:lpstr>
      <vt:lpstr> Ανάλυση Νεκρού Σημείου (4) </vt:lpstr>
      <vt:lpstr>Σημείο εξίσωσης (Break Even Point)</vt:lpstr>
      <vt:lpstr>Διαφάνεια 42</vt:lpstr>
      <vt:lpstr>Διαφάνεια 43</vt:lpstr>
      <vt:lpstr> Σημείο Εξίσωσης Συνολικών  Εσόδων – Εξόδων = 0 </vt:lpstr>
      <vt:lpstr>Διαφάνεια 45</vt:lpstr>
      <vt:lpstr>Άσκηση</vt:lpstr>
      <vt:lpstr>Διαφάνεια 47</vt:lpstr>
      <vt:lpstr>Διαφάνεια 48</vt:lpstr>
      <vt:lpstr>Κέρδος Μετά από Φόρους και Κέρδος Προ Φόρων </vt:lpstr>
      <vt:lpstr>Επιχειρηματικός Κίνδυνος (1)</vt:lpstr>
      <vt:lpstr>Επιχειρηματικός Κίνδυνος (2)</vt:lpstr>
      <vt:lpstr>Επιχειρηματικός κίνδυνος (3)</vt:lpstr>
      <vt:lpstr>Λειτουργική Μόχλευση (1)</vt:lpstr>
      <vt:lpstr>Λειτουργική Μόχλευση (2)</vt:lpstr>
      <vt:lpstr>Βαθμός Λειτουργικής Μόχλευσης (1)</vt:lpstr>
      <vt:lpstr>Βαθμός Λειτουργικής Μόχλευσης (2)  ΑΡΙΘΜΗΤΗΣ [(ΕΒΙΤ2019 – ΕΒΙΤ2018) / ΕΒΙΤ2018]*100  ΠΑΡΟΝΟΜΑΣΤΗΣ: [Q2019 – Q2018) / Q2018]*100</vt:lpstr>
      <vt:lpstr>Βαθμός Λειτουργικής Μόχλευσης (3)</vt:lpstr>
      <vt:lpstr>Βαθμός Λειτουργικής Μόχλευσης (4)</vt:lpstr>
      <vt:lpstr>Διαφάνεια 59</vt:lpstr>
      <vt:lpstr>Διαφάνεια 60</vt:lpstr>
      <vt:lpstr>Χρηματοοικονομικός Κίνδυνος</vt:lpstr>
      <vt:lpstr>Χρηματοοικονομική Μόχλευση (1)</vt:lpstr>
      <vt:lpstr>Χρηματοοικονομική Μόχλευση (2)</vt:lpstr>
      <vt:lpstr>Συνδυασμένη Μόχλευση (1) </vt:lpstr>
      <vt:lpstr>Συνδυασμένη Μόχλευση (2) </vt:lpstr>
      <vt:lpstr>ΜΕΘΟΔΟΙ ΥΠΟΛΟΓΙΣΜΟΥ ΤΟΥ ΝΕΚΡΟΥ ΣΗΜΕΙΟΥ </vt:lpstr>
      <vt:lpstr>Η ΜΕΘΟΔΟΣ ΤΗΣ ΜΑΘΗΜΑΤΙΚΗΣ ΙΣΟΤΗΤΑΣ (1)</vt:lpstr>
      <vt:lpstr>Η ΜΕΘΟΔΟΣ ΤΗΣ ΜΑΘΗΜΑΤΙΚΗΣ ΙΣΟΤΗΤΑΣ (2)</vt:lpstr>
      <vt:lpstr>Η ΜΕΘΟΔΟΣ ΤΗΣ ΜΑΘΗΜΑΤΙΚΗΣ ΙΣΟΤΗΤΑΣ (3)</vt:lpstr>
      <vt:lpstr>Η ΜΕΘΟΔΟΣ ΤΗΣ ΜΑΘΗΜΑΤΙΚΗΣ ΙΣΟΤΗΤΑΣ (4)</vt:lpstr>
      <vt:lpstr>ΕΦΑΡΜΟΓΗ</vt:lpstr>
      <vt:lpstr>ΑΠΑΝΤΗΣΗ 1/7</vt:lpstr>
      <vt:lpstr>ΑΠΑΝΤΗΣΗ 2/7</vt:lpstr>
      <vt:lpstr>ΑΠΑΝΤΗΣΗ 3/7</vt:lpstr>
      <vt:lpstr>ΑΠΑΝΤΗΣΗ 4/7</vt:lpstr>
      <vt:lpstr>ΑΠΑΝΤΗΣΗ 5/7</vt:lpstr>
      <vt:lpstr>ΜΕΘΟΔΟΣ ΤΟΥ ΜΙΚΤΟΥ ΚΕΡΔΟΥΣ (1)  </vt:lpstr>
      <vt:lpstr>ΜΕΘΟΔΟΣ ΤΟΥ ΜΙΚΤΟΥ ΚΕΡΔΟΥΣ (2) </vt:lpstr>
      <vt:lpstr>ΕΦΑΡΜΟΓΗ 2/2</vt:lpstr>
      <vt:lpstr>ΑΠΑΝΤΗΣΗ 6/7</vt:lpstr>
      <vt:lpstr>ΑΠΑΝΤΗΣΗ 7/7</vt:lpstr>
      <vt:lpstr>ΠΑΡΑΔΕΙΓΜΑ ΓΡΑΦΙΚΗΣ ΠΑΡΑΣΤΑΣΗΣ ΝΕΚΡΟΥ ΣΗΜΕΙΟΥ</vt:lpstr>
      <vt:lpstr>  ΜΗ ΓΡΑΜΜΙΚΟ ΔΙΑΓΡΑΜΜΑ  ΝΕΚΡΟΥ ΣΗΜΕΙΟΥ </vt:lpstr>
      <vt:lpstr>ΤΟ ΝΕΚΡΟ ΣΗΜΕΙΟ ΣΕ ΕΠΙΧΕΙΡΗΣΕΙΣ ΠΑΡΟΧΗΣ ΥΠΗΡΕΣΙΩΝ 1/3</vt:lpstr>
      <vt:lpstr>ΤΟ ΝΕΚΡΟ ΣΗΜΕΙΟ ΣΕ ΕΠΙΧΕΙΡΗΣΕΙΣ ΠΑΡΟΧΗΣ ΥΠΗΡΕΣΙΩΝ 2/3</vt:lpstr>
      <vt:lpstr>ΤΟ ΝΕΚΡΟ ΣΗΜΕΙΟ ΣΕ ΕΠΙΧΕΙΡΗΣΕΙΣ ΠΑΡΟΧΗΣ ΥΠΗΡΕΣΙΩΝ 3/3</vt:lpstr>
      <vt:lpstr>ΤΟ ΝΕΚΡΟ ΣΗΜΕΙΟ ΣΕ ΕΠΙΧΕΙΡΗΣΕΙΣ ΠΑΡΟΧΗΣ ΥΠΗΡΕΣΙΩΝ</vt:lpstr>
      <vt:lpstr>Περιθώριο Συνεισφοράς</vt:lpstr>
      <vt:lpstr>Άσκηση Περιθωρίου Συνεισφοράς (1) Δεδομένα</vt:lpstr>
      <vt:lpstr>Άσκηση Περιθωρίου Συνεισφοράς (2)</vt:lpstr>
      <vt:lpstr>Άσκηση Περιθωρίου Συνεισφοράς (3)</vt:lpstr>
      <vt:lpstr>Άσκηση Περιθωρίου Συνεισφοράς (4)</vt:lpstr>
      <vt:lpstr>Άσκηση Περιθωρίου Συνεισφοράς (5)</vt:lpstr>
      <vt:lpstr>Άσκηση Περιθωρίου Συνεισφοράς (6)</vt:lpstr>
      <vt:lpstr>Σχέσεις Κόστους-Όγκου-Κέρδους σε μορφή εξίσωσης (1)</vt:lpstr>
      <vt:lpstr>Σχέσεις Κόστους-Όγκου-Κέρδους σε μορφή εξίσωσης (2)</vt:lpstr>
      <vt:lpstr>Σχέσεις Κόστους-Όγκου-Κέρδους σε μορφή εξίσωσης (3)</vt:lpstr>
      <vt:lpstr>Σχέσεις Κόστους-Όγκου-Κέρδους σε μορφή εξίσωσης (4)</vt:lpstr>
      <vt:lpstr>Σχέσεις Κόστους-Όγκου-Κέρδους σε μορφή εξίσωσης (5)</vt:lpstr>
      <vt:lpstr>Σχέσεις Κόστους-Όγκου-Κέρδους σε μορφή εξίσωσης (6)</vt:lpstr>
      <vt:lpstr>ΑΡΙΘΜΟΔΕΙΚΤΗΣ ΠΕΡΙΘΩΡΙΟΥ ΑΣΦΑΛΕΙΑΣ (Margin of Safety Ratio) </vt:lpstr>
      <vt:lpstr>ΒΙΒΛΙΟΓΡΑΦΙΑ (1)</vt:lpstr>
      <vt:lpstr>ΒΙΒΛΙΟΓΡΑΦΙΑ (2)</vt:lpstr>
      <vt:lpstr>ΒΙΒΛΙΟΓΡΑΦΙΑ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ΝΕΚΡΟ ΣΗΜΕΙΟ</dc:title>
  <dc:creator>user</dc:creator>
  <cp:lastModifiedBy>user</cp:lastModifiedBy>
  <cp:revision>35</cp:revision>
  <dcterms:created xsi:type="dcterms:W3CDTF">2021-06-03T16:52:50Z</dcterms:created>
  <dcterms:modified xsi:type="dcterms:W3CDTF">2021-06-03T19:04:53Z</dcterms:modified>
</cp:coreProperties>
</file>