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4DA84D9-5F44-4A72-98C1-F9845120EFBC}" type="datetimeFigureOut">
              <a:rPr lang="el-GR" smtClean="0"/>
              <a:t>9/5/2018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B0067A5-90EE-4EF1-A8F2-BDCE7671480C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ΠΡΙΝ ΤΗΝ ΕΝΑΡΞΗ ΤΟΚΕΤΟΥ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12%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ΤΕΛΕΙΟΜΗΝΗ ΠΡΥ (8%ΚΥΗΣΕΩΝ)</a:t>
            </a:r>
            <a:r>
              <a:rPr lang="en-US" sz="3200" dirty="0" smtClean="0">
                <a:latin typeface="Book Antiqua" pitchFamily="18" charset="0"/>
              </a:rPr>
              <a:t> </a:t>
            </a:r>
            <a:r>
              <a:rPr lang="el-GR" sz="3200" dirty="0" smtClean="0">
                <a:latin typeface="Book Antiqua" pitchFamily="18" charset="0"/>
              </a:rPr>
              <a:t>ΜΕΤΑ 37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baseline="30000" dirty="0" smtClean="0">
                <a:latin typeface="Book Antiqua" pitchFamily="18" charset="0"/>
              </a:rPr>
              <a:t> </a:t>
            </a:r>
            <a:r>
              <a:rPr lang="el-GR" sz="3200" dirty="0" smtClean="0">
                <a:latin typeface="Book Antiqua" pitchFamily="18" charset="0"/>
              </a:rPr>
              <a:t> ΠΡΟ ΤΟΥ ΤΕΡΜΑΤΟΣ ΠΡΥ  ΠΡΙΝ ΤΙΣ 37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(2-3%)—</a:t>
            </a:r>
            <a:r>
              <a:rPr lang="el-GR" sz="3200" dirty="0" smtClean="0">
                <a:solidFill>
                  <a:srgbClr val="FFFF00"/>
                </a:solidFill>
                <a:latin typeface="Book Antiqua" pitchFamily="18" charset="0"/>
              </a:rPr>
              <a:t>1/3 ΤΩΝ ΠΡΟΩΡΩΝ ΤΟΚΕΤΩΝ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ΠΡΥ ΠΡΙΝ ΒΙΩΣΙΜΟΤΗΤΑ &lt;25</a:t>
            </a:r>
            <a:r>
              <a:rPr lang="el-GR" sz="3200" baseline="30000" dirty="0" smtClean="0">
                <a:solidFill>
                  <a:schemeClr val="tx1"/>
                </a:solidFill>
                <a:latin typeface="Book Antiqua" pitchFamily="18" charset="0"/>
              </a:rPr>
              <a:t>Ε</a:t>
            </a: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 (1%)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ΤΟ ΠΕΡΙΓΕΝΝΗΤΙΚΟ ΑΠΟΤΕΛΕΣΜΑ ΕΊΝΑΙ ΑΝΑΛΟΓΟ ΤΗΣ Ε ΚΥΗΣΗΣ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ΠΡΟΩΡΗ ΡΗΞΗ ΥΜΕΝΩΝ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ÎÏÎ¿ÏÎ­Î»ÎµÏÎ¼Î± ÎµÎ¹ÎºÏÎ½Î±Ï Î³Î¹Î± VAGINAL SME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6242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2530" name="Picture 2" descr="ÎÏÎ¿ÏÎ­Î»ÎµÏÎ¼Î± ÎµÎ¹ÎºÏÎ½Î±Ï Î³Î¹Î± VAGINAL PH TE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167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Υ/Χ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ΔΕΝ ΕΊΝΑΙ ΔΙΑΓΝΩΣΤΙΚΗ ΑΛΛΑ ΣΥΝΗΓΟΡΕΙ ΥΠΕΡ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ΙΙΙ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4578" name="AutoShape 2" descr="ÎÏÎ¿ÏÎ­Î»ÎµÏÎ¼Î± ÎµÎ¹ÎºÏÎ½Î±Ï Î³Î¹Î± pregnancy cervix lengt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4580" name="Picture 4" descr="Î£ÏÎµÏÎ¹ÎºÎ® ÎµÎ¹ÎºÏÎ½Î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938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6626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6877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7650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64363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ΣΤΗΝ ΤΕΛΕΙΟΜΗΝΗ ΠΡΥ 95% ΓΕΝΝΗΣΕ ΣΕ 28 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 ΤΟΥ ΤΕΡΜΑΤΟΣ ΠΡΥ 50% ΓΕΝΝΗΣΕ ΕΝΤΟΣ ΕΒΔΟΜΑΔΑΣ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ΠΡΥ ΠΡΟ ΒΙΩΣΙΜΟΤΗΤΑΣ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ΠΡΙΝ 22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ΜΟΝΟ ΤΟ 14% ΕΠΙΒΙΩΝΕΙ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ΜΕΤΑ 22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57,7% ΕΠΙΒΙΩΝΕΙ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ΑΝΤΙΜΕΤΩΠΙΣΗ -ΣΤΑΤΙΣΤΙΚΑ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ΚΑΛΗ ΚΑΤΑΣΤΑΣΗ ΕΜΒΡΥΟΥ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ΑΠΟΥΣΙΑ ΚΛΙΝΙΚΗΣ ΧΟΡΙΟΑΜΝΟΝΙΤΙΔΑΣ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      ,,              ΑΠΟΚΟΛΛΗΣΗΣ ΠΛ.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Υ/Χ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ΚΤΓ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ΠΡΟΦΥΛΑΚΤΙΚΗ ΑΝΤΙΒΙΩΣΗ ΓΙΑ Β-ΑΙΜ ΣΤΡΕ ΜΕΧΡΙ ΝΑ ΒΓΟΥΝ ΟΙ Κ/Α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ΑΝΤΙΜΕΤΩΠΙΣΗ ΙΙ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&gt;37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ΠΡΟΚΛΗΣΗ ΤΟΚΕΤΟΥ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34 -  36+6Ε ΠΡΟΚΛΗΣΗ ΣΕ ΛΙΓΟΤΕΡΟ ΑΠΌ 32 ΩΡΕΣ(ΜΕΙΩΝΕΙ 70%ΧΟΡΙΟΑΜΝΟΝΙΤΙΔΑ)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24 – 34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ΚΟΡΤΙΖΟΝΗ, ΑΝΤΙΒΙΩΣΗ ΓΙΑ 7 ΗΜΕΡΕΣ, ΠΡΙΝ 32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ΘΕΙΙΚΟ ΜΑΓΝΗΣΙΟ(ΕΛΑΤΤΩΝΕΙ ΕΠ 30%), ΤΟΚΟΛΥΣΗ ΓΙΑ 48 ΩΡΕΣ, ΜΕΤΑΦΟΡΑ ΣΕ ΤΡΙΤΟΒΑΘΜΙΟ ΚΕΝΤΡΟ, ΠΑΡΑΚΟΛΟΥΘΗΣΗ-ΚΛΙΝΟΣΤΑΤΙΣΜΟΣ</a:t>
            </a:r>
          </a:p>
          <a:p>
            <a:pPr>
              <a:buFont typeface="Arial" pitchFamily="34" charset="0"/>
              <a:buChar char="•"/>
            </a:pPr>
            <a:endParaRPr lang="el-GR" sz="3200" baseline="30000" dirty="0" smtClean="0">
              <a:latin typeface="Book Antiqua" pitchFamily="18" charset="0"/>
            </a:endParaRP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ΑΝΤΙΜΕΤΩΠΙΣΗ ΙΙΙ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ΠΡΥ ΠΡΙΝ ΒΙΩΣΙΜΟΤΗΤΑ ΔΕΝ ΧΡΕΙΑΖΕΤΑΙ ΤΟΚΟΛΥΣΗ-ΚΟΡΤΙΖΟΝΗ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ΙΑΤΡΟΓΕΝΗ ΡΗΞΗ , ΑΝΤΙΒΙΩΣΗ, ΑΥΤΟΜΑΤΗ ΕΠΟΥΛΩΣΗ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 lnSpcReduction="10000"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ΣΥΣΤΑΣΗ-ΜΕΙΩΜΕΝΗ ΜΗΧΑΝΙΚΗ ΑΝΤΟΧΗ ΜΕΜΒΡΑΝΩΝ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ΧΑΜΗΛΟ ΚΟΛΛΑΓΟΝΟ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ΕΞΑΣΘΕΝΗΜΕΝΗ ΔΟΜΗ ΑΠΌ ΦΛΕΓΜΟΝΗ-ΧΟΡΙΟΑΜΝΟΝΙΤΙΔΑ(ΚΥΡΙΟ ΑΙΤΙΟ)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 ΠΡΥ ΣΕ ΠΡΟΗΓΟΥΜΕΝΗ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ΑΙΜΟΡΡΑΓΙΑ 2</a:t>
            </a:r>
            <a:r>
              <a:rPr lang="el-GR" sz="3200" baseline="30000" dirty="0" smtClean="0">
                <a:latin typeface="Book Antiqua" pitchFamily="18" charset="0"/>
              </a:rPr>
              <a:t>ΟΥ</a:t>
            </a:r>
            <a:r>
              <a:rPr lang="el-GR" sz="3200" dirty="0" smtClean="0">
                <a:latin typeface="Book Antiqua" pitchFamily="18" charset="0"/>
              </a:rPr>
              <a:t> -3</a:t>
            </a:r>
            <a:r>
              <a:rPr lang="el-GR" sz="3200" baseline="30000" dirty="0" smtClean="0">
                <a:latin typeface="Book Antiqua" pitchFamily="18" charset="0"/>
              </a:rPr>
              <a:t>ΟΥ</a:t>
            </a:r>
            <a:r>
              <a:rPr lang="el-GR" sz="3200" dirty="0" smtClean="0">
                <a:latin typeface="Book Antiqua" pitchFamily="18" charset="0"/>
              </a:rPr>
              <a:t> ΤΡΙΜΗΝΟΥ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ΧΑΜΗΛΟ ΒΑΡΟΣ ΜΗΤΕΡΑΣ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ΒΡΑΧΥΣ ΤΡΑΧΗΛΟΣ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ΑΙΤΙΑ-ΠΑΘΟΦΥΣΙΟΛΟΓΙΑ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292038"/>
          </a:xfrm>
        </p:spPr>
        <p:txBody>
          <a:bodyPr>
            <a:normAutofit lnSpcReduction="10000"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ΧΟΡΙΟΑΜΝΟΝΙΤΙΔΑ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ΑΠΟΚΟΛΛΗΣΗ ΠΛ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ΚΤ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ΣΥΜΦΥΤΙΚΟ ΠΛ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ΥΜΕΝΩΔΗ ΕΚΦΥΣΗ ΟΛ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ΑΙΜΟΡΡΑΓΙΑ ΤΟΚΕΤΟΥ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ΕΝΔΟΜΗΤΡΙΤΙΔΑ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ΚΑΤΑΚΡΑΤΗΣΗ ΠΛ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ΜΗΤΡΙΚΗ ΣΗΨΗ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ΨΥΧΟΛΟΓΙΚΕΣ ΕΠΙΠΤΩΣΕΙΣ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ΕΠΙΠΛΟΚΕΣ ΜΗΤΕΡΑΣ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 lnSpcReduction="10000"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ΠΡΟΩΡΟΤΗΤΑ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ΑΝΑΠΝΕΣΤΙΚΗ ΔΥΣΧΕΡΕΙΑ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ΣΗΨΗ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ΕΝΔΟΕΓΚΕΦΑΛΙΚΗ ΑΙΜΟΡΡΑΓΙΑ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ΝΕΚΡΩΤΙΚΗ ΕΝΤΕΡΟΚΟΛΙΤΙΔΑ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ΔΙΑΤΑΡ. ΛΕΥΚΗΣ ΟΥΣΙΑΣ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ΝΕΥΡΟΑΝΑΠΤΥΞΙΑΚΕΣ Δ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ΠΝ.ΥΠΟΠΛΑΣΙΑ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 ΠΑΡΑΜΟΡΦΩΣΕΙΣ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ΣΥΜΠΙΕΣΗ ΟΛ(ΕΓΧΥΣΗ ΦΥΣ.ΟΡΟΥ)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 ΝΕΟΓΝΟΥ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ΕΆΝ ΔΕΝ ΥΠΑΡΧΕΙ ΕΙΚΟΝΑ ΧΟΡΙΟΑΜΝΟΝΙΤΙΔΑΣ,Ε ΔΥΣΧΕΡΕΙΑΣ, ΑΠΟΚΟΛΛΗΣΗΣ---ΣΥΝΤΗΡΗΤΙΚΗ ΑΝΤΙΜΕΤΩΠΙΣΗ ΠΑΡΑΤΑΣΗΣ</a:t>
            </a:r>
          </a:p>
          <a:p>
            <a:pPr>
              <a:buFont typeface="Arial" pitchFamily="34" charset="0"/>
              <a:buChar char="•"/>
            </a:pPr>
            <a:r>
              <a:rPr lang="el-GR" sz="3200" smtClean="0">
                <a:latin typeface="Book Antiqua" pitchFamily="18" charset="0"/>
              </a:rPr>
              <a:t>ΣΕ ΠΡΥ ΠΡΙΝ 20</a:t>
            </a:r>
            <a:r>
              <a:rPr lang="el-GR" sz="3200" baseline="30000" smtClean="0">
                <a:latin typeface="Book Antiqua" pitchFamily="18" charset="0"/>
              </a:rPr>
              <a:t>Ε</a:t>
            </a:r>
            <a:r>
              <a:rPr lang="el-GR" sz="3200" smtClean="0">
                <a:latin typeface="Book Antiqua" pitchFamily="18" charset="0"/>
              </a:rPr>
              <a:t> ΑΥΞΗΜΕΝΟΣ ΚΙΝΔΥΝΟΣ ΠΝ.ΥΠΟΠΛΑΣΙΑΣ ΚΑΙ ΣΚΕΛΕΤΙΚΩΝ ΑΝΩΜΑΛΙΩΝ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ΠΡΟΓΝΩΣΗ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8. ΚΑΠΝΙΣΜΑ</a:t>
            </a:r>
          </a:p>
          <a:p>
            <a:r>
              <a:rPr lang="el-GR" sz="3200" dirty="0" smtClean="0">
                <a:latin typeface="Book Antiqua" pitchFamily="18" charset="0"/>
              </a:rPr>
              <a:t>9. ΝΑΡΚΩΤΙΚΑ</a:t>
            </a:r>
          </a:p>
          <a:p>
            <a:r>
              <a:rPr lang="el-GR" sz="3200" dirty="0" smtClean="0">
                <a:latin typeface="Book Antiqua" pitchFamily="18" charset="0"/>
              </a:rPr>
              <a:t>10.ΥΠΟΚΛΙΝΙΚΗ ΑΠΟΚΟΛΛΗΣΗ ΠΛΑΚ</a:t>
            </a:r>
          </a:p>
          <a:p>
            <a:r>
              <a:rPr lang="el-GR" sz="3200" dirty="0" smtClean="0">
                <a:latin typeface="Book Antiqua" pitchFamily="18" charset="0"/>
              </a:rPr>
              <a:t>11.ΥΠΕΡΔΙΑΤΑΣΗ(ΠΟΛΥΔΥΜΗ,ΠΟΛΥΑΜΝΙΟ,ΜΕΓΑΛΑ ΙΝΟΜΥΩΜΑΤΑ)</a:t>
            </a:r>
          </a:p>
          <a:p>
            <a:r>
              <a:rPr lang="el-GR" sz="3200" dirty="0" smtClean="0">
                <a:latin typeface="Book Antiqua" pitchFamily="18" charset="0"/>
              </a:rPr>
              <a:t>12.ΠΡΟΩΡΟΣ ΘΑΝΑΤΟΣ ΚΥΤΤΑΡΩΝ ΑΜΝΙΟΥ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ΑΙΤΙΑ ΙΙ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ΚΛΙΝΙΚΗ Η ΥΠΟΚΛΙΝΙΚΗ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3-8%ΓΥΝΑΙΚΩΝ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Κ/Α ΑΥ ΘΕΤΙΚΗ 50%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 ΠΛΕΙΟΨΗΦΙΑ ΥΠΟΚΛΙΝΙΚΗ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ΣΥΝΗΘΩΣ Ε.ΚΟΛΙ, Β-ΑΙΜΟΛΥΤΙΚΟΣ ΣΤΡΕΠΤ.ΟΜΑΔΑΣ Β, </a:t>
            </a:r>
            <a:r>
              <a:rPr lang="en-US" sz="3200" dirty="0" smtClean="0">
                <a:latin typeface="Book Antiqua" pitchFamily="18" charset="0"/>
              </a:rPr>
              <a:t>GARNERELLA VAG., UREAPLASMA UREAL., </a:t>
            </a:r>
            <a:r>
              <a:rPr lang="el-GR" sz="3200" dirty="0" smtClean="0">
                <a:latin typeface="Book Antiqua" pitchFamily="18" charset="0"/>
              </a:rPr>
              <a:t>ΚΑΙ ΑΛΛΑ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ΚΥΡΙΟ ΑΙΤΙΟ ΧΟΡΙΟΑΜΝΟΝΙΤΙΔΑ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 ΠΡΥ 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ΒΑΚΤΗΡΙΔΙΑΚΗ ΚΟΛΠΙΤΙΣ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ΠΟΛΥΤΟΚΙΑ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ΠΟΛΥΔΥΜΗ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ΥΔΡΑΜΝΙΟ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ΜΕΙΩΜΕΝΟ ΜΗΚΟΣ ΤΡΑΧΗΛΟΥ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ΜΑΥΡΗ ΦΥΛΗ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ΚΑΠΝΙΣΜΑ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ΧΑΜΗΛΟ ΚΟΙΝΩΝΙΚΟΟΙΚΟΝΟΜΙΚΟ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ΠΡΟΔΙΑΘΕΣΙΚΟΙ ΠΑΡΑΓΟΝΤΕΣ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10. ΧΑΜΗΛΟΣ ΔΜΣ</a:t>
            </a:r>
          </a:p>
          <a:p>
            <a:r>
              <a:rPr lang="el-GR" sz="3200" dirty="0" smtClean="0">
                <a:latin typeface="Book Antiqua" pitchFamily="18" charset="0"/>
              </a:rPr>
              <a:t>11.ΕΠΑΝΕΙΛΗΜΕΝΗ ΚΟΛΠΙΚΗ ΑΙΜΟΡΡΟΙΑ</a:t>
            </a:r>
          </a:p>
          <a:p>
            <a:r>
              <a:rPr lang="el-GR" sz="3200" dirty="0" smtClean="0">
                <a:latin typeface="Book Antiqua" pitchFamily="18" charset="0"/>
              </a:rPr>
              <a:t>12. ΝΑΡΚΩΤΙΚΑ</a:t>
            </a:r>
          </a:p>
          <a:p>
            <a:r>
              <a:rPr lang="el-GR" sz="3200" dirty="0" smtClean="0">
                <a:latin typeface="Book Antiqua" pitchFamily="18" charset="0"/>
              </a:rPr>
              <a:t>13. ΣΟΒΑΡΟΣ ΤΡΑΥΜΑΤΙΣΜΟΣ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ΙΣΤΟΡΙΚΟ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ΚΟΛΠΟΔΙΑΣΤΟΛΕΑΣ ΑΠΟΣΤΕΙΡΩΜΕΝΟΣ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ΕΠΙΣΚΟΠΗΣΗ 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ΤΡΑΧΗΛΙΤΙΔΑ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ΠΡΟΠΤΩΣΗ ΟΛ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ΔΙΑΣΤΟΛΗ ΤΡΑΧΗΛΟΥ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ΣΥΣΣΩΡΕΥΣΗ ΑΥ</a:t>
            </a:r>
          </a:p>
          <a:p>
            <a:pPr marL="569214" indent="-514350"/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ΔΙΑΓΝΩΣΗ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3554" name="Picture 2" descr="ÎÏÎ¿ÏÎ­Î»ÎµÏÎ¼Î± ÎµÎ¹ÎºÏÎ½Î±Ï Î³Î¹Î± pregnancy cervix dil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ΚΑΛΛΙΕΡΓΕΙΕΣ ΚΟΛΠΙΚΟΥ , ΙΔΙΑΙΤΕΡΑ ΓΙΑ Β ΑΙΜ ΣΤΡΕ ΟΜ Β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ΧΑΡΤΗΣ ΗΛΙΟΤΡΟΠΙΟΥ – ρΗ ΑΛΚΑΛΙΚΟ (ΥΨΗΛΟ ΠΟΣΟΣΤΟ ΨΕΥΔΩΝ 10-17%)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ΚΟΛΠΙΚΗ ΔΑΚΤΥΛΙΚΗ ΕΞΕΤΑΣΗ(ΕΛΑΤΤΩΝΕΙ ΛΑΝΘΑΝΟΥΣΑ ΠΕΡΙΟΔΟ)</a:t>
            </a:r>
          </a:p>
          <a:p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ΙΙ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268</TotalTime>
  <Words>392</Words>
  <Application>Microsoft Office PowerPoint</Application>
  <PresentationFormat>Προβολή στην οθόνη (4:3)</PresentationFormat>
  <Paragraphs>101</Paragraphs>
  <Slides>22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3" baseType="lpstr">
      <vt:lpstr>Μετρό</vt:lpstr>
      <vt:lpstr>ΠΡΟΩΡΗ ΡΗΞΗ ΥΜΕΝΩΝ</vt:lpstr>
      <vt:lpstr>ΑΙΤΙΑ-ΠΑΘΟΦΥΣΙΟΛΟΓΙΑ</vt:lpstr>
      <vt:lpstr>ΑΙΤΙΑ ΙΙ</vt:lpstr>
      <vt:lpstr>ΚΥΡΙΟ ΑΙΤΙΟ ΧΟΡΙΟΑΜΝΟΝΙΤΙΔΑ</vt:lpstr>
      <vt:lpstr>ΠΡΟΔΙΑΘΕΣΙΚΟΙ ΠΑΡΑΓΟΝΤΕΣ</vt:lpstr>
      <vt:lpstr>ΙΙ</vt:lpstr>
      <vt:lpstr>ΔΙΑΓΝΩΣΗ</vt:lpstr>
      <vt:lpstr>Διαφάνεια 8</vt:lpstr>
      <vt:lpstr>ΙΙ</vt:lpstr>
      <vt:lpstr>Διαφάνεια 10</vt:lpstr>
      <vt:lpstr>Διαφάνεια 11</vt:lpstr>
      <vt:lpstr>ΙΙΙ</vt:lpstr>
      <vt:lpstr>Διαφάνεια 13</vt:lpstr>
      <vt:lpstr>Διαφάνεια 14</vt:lpstr>
      <vt:lpstr>Διαφάνεια 15</vt:lpstr>
      <vt:lpstr>ΑΝΤΙΜΕΤΩΠΙΣΗ -ΣΤΑΤΙΣΤΙΚΑ</vt:lpstr>
      <vt:lpstr>ΑΝΤΙΜΕΤΩΠΙΣΗ ΙΙ</vt:lpstr>
      <vt:lpstr>ΑΝΤΙΜΕΤΩΠΙΣΗ ΙΙΙ</vt:lpstr>
      <vt:lpstr>Διαφάνεια 19</vt:lpstr>
      <vt:lpstr>ΕΠΙΠΛΟΚΕΣ ΜΗΤΕΡΑΣ</vt:lpstr>
      <vt:lpstr>Ε ΝΕΟΓΝΟΥ</vt:lpstr>
      <vt:lpstr>ΠΡΟΓΝΩΣΗ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ΠΡΟΩΡΗ ΡΗΞΗ ΥΜΕΝΩΝ</dc:title>
  <dc:creator>user</dc:creator>
  <cp:lastModifiedBy>user</cp:lastModifiedBy>
  <cp:revision>30</cp:revision>
  <dcterms:created xsi:type="dcterms:W3CDTF">2018-05-09T06:12:11Z</dcterms:created>
  <dcterms:modified xsi:type="dcterms:W3CDTF">2018-05-09T10:41:03Z</dcterms:modified>
</cp:coreProperties>
</file>