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58" r:id="rId5"/>
    <p:sldId id="263" r:id="rId6"/>
    <p:sldId id="264" r:id="rId7"/>
    <p:sldId id="260" r:id="rId8"/>
    <p:sldId id="261" r:id="rId9"/>
    <p:sldId id="265" r:id="rId10"/>
    <p:sldId id="266" r:id="rId11"/>
    <p:sldId id="267" r:id="rId12"/>
    <p:sldId id="262" r:id="rId13"/>
    <p:sldId id="268" r:id="rId14"/>
    <p:sldId id="269" r:id="rId15"/>
    <p:sldId id="270"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10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FECE704-F069-4E28-B86C-74CBD352B054}" type="datetimeFigureOut">
              <a:rPr lang="el-GR" smtClean="0"/>
              <a:pPr/>
              <a:t>25/8/2016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D58B79-37CD-4DC6-B035-45986141DC8A}"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ECE704-F069-4E28-B86C-74CBD352B054}" type="datetimeFigureOut">
              <a:rPr lang="el-GR" smtClean="0"/>
              <a:pPr/>
              <a:t>25/8/2016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D58B79-37CD-4DC6-B035-45986141DC8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26.png"/><Relationship Id="rId4" Type="http://schemas.openxmlformats.org/officeDocument/2006/relationships/image" Target="../media/image25.png"/></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1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40.png"/><Relationship Id="rId4" Type="http://schemas.openxmlformats.org/officeDocument/2006/relationships/image" Target="../media/image34.png"/></Relationships>
</file>

<file path=ppt/slides/_rels/slide5.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50.png"/><Relationship Id="rId1" Type="http://schemas.openxmlformats.org/officeDocument/2006/relationships/slideLayout" Target="../slideLayouts/slideLayout2.xml"/><Relationship Id="rId5" Type="http://schemas.openxmlformats.org/officeDocument/2006/relationships/image" Target="../media/image60.png"/><Relationship Id="rId4" Type="http://schemas.openxmlformats.org/officeDocument/2006/relationships/image" Target="../media/image40.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40.png"/><Relationship Id="rId4" Type="http://schemas.openxmlformats.org/officeDocument/2006/relationships/image" Target="../media/image34.png"/></Relationships>
</file>

<file path=ppt/slides/_rels/slide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10.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Autofit/>
          </a:bodyPr>
          <a:lstStyle/>
          <a:p>
            <a:pPr lvl="1" algn="ctr" rtl="0">
              <a:spcBef>
                <a:spcPct val="0"/>
              </a:spcBef>
            </a:pPr>
            <a:r>
              <a:rPr lang="el-GR" sz="3200" b="1" dirty="0"/>
              <a:t>Διάστημα εμπιστοσύνης για τη διαφορά δύο αναλογιών</a:t>
            </a:r>
            <a:r>
              <a:rPr lang="el-GR" sz="3200" dirty="0"/>
              <a:t/>
            </a:r>
            <a:br>
              <a:rPr lang="el-GR" sz="3200" dirty="0"/>
            </a:br>
            <a:endParaRPr lang="el-GR" sz="3200" dirty="0"/>
          </a:p>
        </p:txBody>
      </p:sp>
      <p:sp>
        <p:nvSpPr>
          <p:cNvPr id="3" name="2 - Υπότιτλος"/>
          <p:cNvSpPr>
            <a:spLocks noGrp="1"/>
          </p:cNvSpPr>
          <p:nvPr>
            <p:ph type="subTitle" idx="1"/>
          </p:nvPr>
        </p:nvSpPr>
        <p:spPr/>
        <p:txBody>
          <a:bodyPr/>
          <a:lstStyle/>
          <a:p>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lstStyle/>
          <a:p>
            <a:pPr algn="just"/>
            <a:r>
              <a:rPr lang="el-GR" sz="2800" dirty="0"/>
              <a:t>Σε έρευνα που αφορούσε στις μουσικές προτιμήσεις των δυο φύλων στο ΤΕΙ Δυτικής Μακεδονίας βρέθηκε ότι σε δείγμα 500 ανδρών οι </a:t>
            </a:r>
            <a:r>
              <a:rPr lang="el-GR" sz="2800" dirty="0" smtClean="0"/>
              <a:t>200 </a:t>
            </a:r>
            <a:r>
              <a:rPr lang="el-GR" sz="2800" dirty="0"/>
              <a:t>ακούνε </a:t>
            </a:r>
            <a:r>
              <a:rPr lang="el-GR" sz="2800" dirty="0" smtClean="0"/>
              <a:t>ροκ </a:t>
            </a:r>
            <a:r>
              <a:rPr lang="el-GR" sz="2800" dirty="0"/>
              <a:t>μουσική,  ενώ σε δείγμα </a:t>
            </a:r>
            <a:r>
              <a:rPr lang="el-GR" sz="2800" dirty="0" smtClean="0"/>
              <a:t>600 </a:t>
            </a:r>
            <a:r>
              <a:rPr lang="el-GR" sz="2800" dirty="0"/>
              <a:t>γυναικών οι </a:t>
            </a:r>
            <a:r>
              <a:rPr lang="el-GR" sz="2800" dirty="0" smtClean="0"/>
              <a:t>150 </a:t>
            </a:r>
            <a:r>
              <a:rPr lang="el-GR" sz="2800" dirty="0"/>
              <a:t>ακούνε </a:t>
            </a:r>
            <a:r>
              <a:rPr lang="el-GR" sz="2800" dirty="0" smtClean="0"/>
              <a:t>ρο </a:t>
            </a:r>
            <a:r>
              <a:rPr lang="el-GR" sz="2800" dirty="0"/>
              <a:t>μουσική. Να υπολογιστεί το 95% διάστημα εμπιστοσύνης για τη ποσοστιαία  διαφορά στις προτιμήσεις των ανδρών και γυναικών.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2" name="Ορθογώνιο 1"/>
              <p:cNvSpPr/>
              <p:nvPr/>
            </p:nvSpPr>
            <p:spPr>
              <a:xfrm>
                <a:off x="-36235" y="3825869"/>
                <a:ext cx="7207614" cy="15473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rad>
                        <m:radPr>
                          <m:degHide m:val="on"/>
                          <m:ctrlPr>
                            <a:rPr lang="el-GR" sz="3200" b="1" i="1">
                              <a:latin typeface="Cambria Math"/>
                            </a:rPr>
                          </m:ctrlPr>
                        </m:radPr>
                        <m:deg/>
                        <m:e>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𝟏</m:t>
                                  </m:r>
                                </m:sub>
                              </m:sSub>
                            </m:den>
                          </m:f>
                          <m:r>
                            <a:rPr lang="el-GR" sz="3200" b="1" i="1" smtClean="0">
                              <a:latin typeface="Cambria Math"/>
                            </a:rPr>
                            <m:t>+</m:t>
                          </m:r>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d>
                                <m:dPr>
                                  <m:ctrlPr>
                                    <a:rPr lang="el-GR" sz="3200" b="1" i="1">
                                      <a:latin typeface="Cambria Math"/>
                                    </a:rPr>
                                  </m:ctrlPr>
                                </m:dPr>
                                <m:e>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e>
                              </m:d>
                            </m:num>
                            <m:den>
                              <m:sSub>
                                <m:sSubPr>
                                  <m:ctrlPr>
                                    <a:rPr lang="el-GR" sz="3200" b="1" i="1">
                                      <a:latin typeface="Cambria Math"/>
                                    </a:rPr>
                                  </m:ctrlPr>
                                </m:sSubPr>
                                <m:e>
                                  <m:r>
                                    <a:rPr lang="el-GR" sz="3200" b="1" i="1">
                                      <a:latin typeface="Cambria Math"/>
                                    </a:rPr>
                                    <m:t>𝒏</m:t>
                                  </m:r>
                                </m:e>
                                <m:sub>
                                  <m:r>
                                    <a:rPr lang="el-GR" sz="3200" b="1" i="1">
                                      <a:latin typeface="Cambria Math"/>
                                    </a:rPr>
                                    <m:t>𝟐</m:t>
                                  </m:r>
                                </m:sub>
                              </m:sSub>
                            </m:den>
                          </m:f>
                          <m:r>
                            <a:rPr lang="el-GR" sz="3200" b="1" i="1" smtClean="0">
                              <a:latin typeface="Cambria Math"/>
                            </a:rPr>
                            <m:t>=</m:t>
                          </m:r>
                        </m:e>
                      </m:rad>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36235" y="3825869"/>
                <a:ext cx="7207614" cy="1547347"/>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Ορθογώνιο 5"/>
              <p:cNvSpPr/>
              <p:nvPr/>
            </p:nvSpPr>
            <p:spPr>
              <a:xfrm>
                <a:off x="2449388" y="5373216"/>
                <a:ext cx="6205417" cy="136537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ad>
                        <m:radPr>
                          <m:degHide m:val="on"/>
                          <m:ctrlPr>
                            <a:rPr lang="el-GR" sz="2800" b="1" i="1" smtClean="0">
                              <a:latin typeface="Cambria Math"/>
                            </a:rPr>
                          </m:ctrlPr>
                        </m:radPr>
                        <m:deg/>
                        <m:e>
                          <m:f>
                            <m:fPr>
                              <m:ctrlPr>
                                <a:rPr lang="el-GR" sz="2800" b="1" i="1">
                                  <a:latin typeface="Cambria Math"/>
                                </a:rPr>
                              </m:ctrlPr>
                            </m:fPr>
                            <m:num>
                              <m:r>
                                <a:rPr lang="el-GR" sz="2800" b="1" i="1" smtClean="0">
                                  <a:latin typeface="Cambria Math"/>
                                </a:rPr>
                                <m:t>𝟎</m:t>
                              </m:r>
                              <m:r>
                                <a:rPr lang="el-GR" sz="2800" b="1" i="1" smtClean="0">
                                  <a:latin typeface="Cambria Math"/>
                                </a:rPr>
                                <m:t>,</m:t>
                              </m:r>
                              <m:r>
                                <a:rPr lang="el-GR" sz="2800" b="1" i="1" smtClean="0">
                                  <a:latin typeface="Cambria Math"/>
                                </a:rPr>
                                <m:t>𝟒𝟎</m:t>
                              </m:r>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𝟔𝟎</m:t>
                              </m:r>
                            </m:num>
                            <m:den>
                              <m:r>
                                <a:rPr lang="el-GR" sz="2800" b="1" i="1" smtClean="0">
                                  <a:latin typeface="Cambria Math"/>
                                </a:rPr>
                                <m:t>𝟓𝟎𝟎</m:t>
                              </m:r>
                            </m:den>
                          </m:f>
                          <m:r>
                            <a:rPr lang="el-GR" sz="2800" b="1" i="1" smtClean="0">
                              <a:latin typeface="Cambria Math"/>
                            </a:rPr>
                            <m:t>+</m:t>
                          </m:r>
                          <m:f>
                            <m:fPr>
                              <m:ctrlPr>
                                <a:rPr lang="el-GR" sz="2800" b="1" i="1">
                                  <a:latin typeface="Cambria Math"/>
                                </a:rPr>
                              </m:ctrlPr>
                            </m:fPr>
                            <m:num>
                              <m:r>
                                <a:rPr lang="el-GR" sz="2800" b="1" i="1" smtClean="0">
                                  <a:latin typeface="Cambria Math"/>
                                </a:rPr>
                                <m:t>𝟎</m:t>
                              </m:r>
                              <m:r>
                                <a:rPr lang="el-GR" sz="2800" b="1" i="1" smtClean="0">
                                  <a:latin typeface="Cambria Math"/>
                                </a:rPr>
                                <m:t>,</m:t>
                              </m:r>
                              <m:r>
                                <a:rPr lang="el-GR" sz="2800" b="1" i="1" smtClean="0">
                                  <a:latin typeface="Cambria Math"/>
                                </a:rPr>
                                <m:t>𝟐𝟓</m:t>
                              </m:r>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𝟕𝟓</m:t>
                              </m:r>
                            </m:num>
                            <m:den>
                              <m:r>
                                <a:rPr lang="el-GR" sz="2800" b="1" i="1" smtClean="0">
                                  <a:latin typeface="Cambria Math"/>
                                </a:rPr>
                                <m:t>𝟔𝟎𝟎</m:t>
                              </m:r>
                            </m:den>
                          </m:f>
                        </m:e>
                      </m:rad>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𝟎𝟐𝟖</m:t>
                      </m:r>
                    </m:oMath>
                  </m:oMathPara>
                </a14:m>
                <a:endParaRPr lang="el-GR" sz="2800" dirty="0"/>
              </a:p>
            </p:txBody>
          </p:sp>
        </mc:Choice>
        <mc:Fallback xmlns="">
          <p:sp>
            <p:nvSpPr>
              <p:cNvPr id="6" name="Ορθογώνιο 5"/>
              <p:cNvSpPr>
                <a:spLocks noRot="1" noChangeAspect="1" noMove="1" noResize="1" noEditPoints="1" noAdjustHandles="1" noChangeArrowheads="1" noChangeShapeType="1" noTextEdit="1"/>
              </p:cNvSpPr>
              <p:nvPr/>
            </p:nvSpPr>
            <p:spPr>
              <a:xfrm>
                <a:off x="2449388" y="5373216"/>
                <a:ext cx="6205417" cy="1365374"/>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0" name="Ορθογώνιο 9"/>
              <p:cNvSpPr/>
              <p:nvPr/>
            </p:nvSpPr>
            <p:spPr>
              <a:xfrm>
                <a:off x="2420639" y="3036997"/>
                <a:ext cx="1899687" cy="632545"/>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0" i="1" dirty="0" smtClean="0">
                        <a:latin typeface="Cambria Math"/>
                      </a:rPr>
                      <m:t>0,</m:t>
                    </m:r>
                  </m:oMath>
                </a14:m>
                <a:r>
                  <a:rPr lang="el-GR" sz="3200" dirty="0" smtClean="0"/>
                  <a:t>40</a:t>
                </a:r>
                <a:endParaRPr lang="el-GR" sz="3200" dirty="0"/>
              </a:p>
            </p:txBody>
          </p:sp>
        </mc:Choice>
        <mc:Fallback xmlns="">
          <p:sp>
            <p:nvSpPr>
              <p:cNvPr id="10" name="Ορθογώνιο 9"/>
              <p:cNvSpPr>
                <a:spLocks noRot="1" noChangeAspect="1" noMove="1" noResize="1" noEditPoints="1" noAdjustHandles="1" noChangeArrowheads="1" noChangeShapeType="1" noTextEdit="1"/>
              </p:cNvSpPr>
              <p:nvPr/>
            </p:nvSpPr>
            <p:spPr>
              <a:xfrm>
                <a:off x="2420639" y="3036997"/>
                <a:ext cx="1899687" cy="632545"/>
              </a:xfrm>
              <a:prstGeom prst="rect">
                <a:avLst/>
              </a:prstGeom>
              <a:blipFill rotWithShape="1">
                <a:blip r:embed="rId4"/>
                <a:stretch>
                  <a:fillRect t="-11538" r="-7372" b="-24038"/>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 name="Ορθογώνιο 10"/>
              <p:cNvSpPr/>
              <p:nvPr/>
            </p:nvSpPr>
            <p:spPr>
              <a:xfrm>
                <a:off x="5504808" y="3033903"/>
                <a:ext cx="2031133" cy="58477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r>
                        <a:rPr lang="el-GR" sz="3200" i="1" dirty="0">
                          <a:latin typeface="Cambria Math"/>
                        </a:rPr>
                        <m:t>0,</m:t>
                      </m:r>
                      <m:r>
                        <a:rPr lang="el-GR" sz="3200" b="0" i="0" dirty="0" smtClean="0">
                          <a:latin typeface="Cambria Math"/>
                        </a:rPr>
                        <m:t>25</m:t>
                      </m:r>
                    </m:oMath>
                  </m:oMathPara>
                </a14:m>
                <a:endParaRPr lang="el-GR" sz="3200" dirty="0" smtClean="0"/>
              </a:p>
            </p:txBody>
          </p:sp>
        </mc:Choice>
        <mc:Fallback xmlns="">
          <p:sp>
            <p:nvSpPr>
              <p:cNvPr id="11" name="Ορθογώνιο 10"/>
              <p:cNvSpPr>
                <a:spLocks noRot="1" noChangeAspect="1" noMove="1" noResize="1" noEditPoints="1" noAdjustHandles="1" noChangeArrowheads="1" noChangeShapeType="1" noTextEdit="1"/>
              </p:cNvSpPr>
              <p:nvPr/>
            </p:nvSpPr>
            <p:spPr>
              <a:xfrm>
                <a:off x="5504808" y="3033903"/>
                <a:ext cx="2031133" cy="584775"/>
              </a:xfrm>
              <a:prstGeom prst="rect">
                <a:avLst/>
              </a:prstGeom>
              <a:blipFill rotWithShape="1">
                <a:blip r:embed="rId5"/>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433290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normAutofit/>
          </a:bodyPr>
          <a:lstStyle/>
          <a:p>
            <a:pPr algn="just"/>
            <a:r>
              <a:rPr lang="el-GR" sz="2400" dirty="0"/>
              <a:t>Σε έρευνα που αφορούσε στις μουσικές προτιμήσεις των δυο φύλων στο ΤΕΙ Δυτικής Μακεδονίας βρέθηκε ότι σε δείγμα 500 ανδρών οι 200 ακούνε ροκ μουσική,  ενώ σε δείγμα 600 γυναικών οι 150 ακούνε ρο μουσική. Να υπολογιστεί το 95% διάστημα εμπιστοσύνης για τη ποσοστιαία  διαφορά στις προτιμήσεις των ανδρών και γυναικών.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8" name="Ορθογώνιο 7"/>
              <p:cNvSpPr/>
              <p:nvPr/>
            </p:nvSpPr>
            <p:spPr>
              <a:xfrm>
                <a:off x="60401" y="4361883"/>
                <a:ext cx="8406660" cy="7141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2800" b="1" i="1" smtClean="0">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𝟏</m:t>
                          </m:r>
                        </m:sub>
                      </m:sSub>
                      <m:r>
                        <a:rPr lang="el-GR" sz="2800" b="1" i="1" smtClean="0">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smtClean="0">
                              <a:latin typeface="Cambria Math"/>
                            </a:rPr>
                          </m:ctrlPr>
                        </m:sSubPr>
                        <m:e>
                          <m:r>
                            <a:rPr lang="el-GR" sz="2800" b="1" i="1" smtClean="0">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a:latin typeface="Cambria Math"/>
                            </a:rPr>
                          </m:ctrlPr>
                        </m:sSubPr>
                        <m:e>
                          <m:r>
                            <a:rPr lang="el-GR" sz="2800" b="1" i="1">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oMath>
                  </m:oMathPara>
                </a14:m>
                <a:endParaRPr lang="el-GR" sz="2800" b="1" dirty="0"/>
              </a:p>
            </p:txBody>
          </p:sp>
        </mc:Choice>
        <mc:Fallback xmlns="">
          <p:sp>
            <p:nvSpPr>
              <p:cNvPr id="8" name="Ορθογώνιο 7"/>
              <p:cNvSpPr>
                <a:spLocks noRot="1" noChangeAspect="1" noMove="1" noResize="1" noEditPoints="1" noAdjustHandles="1" noChangeArrowheads="1" noChangeShapeType="1" noTextEdit="1"/>
              </p:cNvSpPr>
              <p:nvPr/>
            </p:nvSpPr>
            <p:spPr>
              <a:xfrm>
                <a:off x="60401" y="4361883"/>
                <a:ext cx="8406660" cy="714170"/>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2627784" y="3384402"/>
                <a:ext cx="3149067" cy="675634"/>
              </a:xfrm>
              <a:prstGeom prst="rect">
                <a:avLst/>
              </a:prstGeom>
            </p:spPr>
            <p:txBody>
              <a:bodyPr wrap="none">
                <a:spAutoFit/>
              </a:bodyPr>
              <a:lstStyle/>
              <a:p>
                <a14:m>
                  <m:oMath xmlns:m="http://schemas.openxmlformats.org/officeDocument/2006/math">
                    <m:sSub>
                      <m:sSubPr>
                        <m:ctrlPr>
                          <a:rPr lang="el-GR" sz="3200" b="1" i="1">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oMath>
                </a14:m>
                <a:r>
                  <a:rPr lang="el-GR" sz="3200" dirty="0" smtClean="0"/>
                  <a:t>0,00039</a:t>
                </a:r>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2627784" y="3384402"/>
                <a:ext cx="3149067" cy="675634"/>
              </a:xfrm>
              <a:prstGeom prst="rect">
                <a:avLst/>
              </a:prstGeom>
              <a:blipFill rotWithShape="1">
                <a:blip r:embed="rId3"/>
                <a:stretch>
                  <a:fillRect t="-10811" r="-4255" b="-1621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 name="Ορθογώνιο 3"/>
              <p:cNvSpPr/>
              <p:nvPr/>
            </p:nvSpPr>
            <p:spPr>
              <a:xfrm>
                <a:off x="2051720" y="2374945"/>
                <a:ext cx="1803506" cy="63254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0" i="1" dirty="0" smtClean="0">
                          <a:latin typeface="Cambria Math"/>
                        </a:rPr>
                        <m:t>0,4</m:t>
                      </m:r>
                    </m:oMath>
                  </m:oMathPara>
                </a14:m>
                <a:endParaRPr lang="el-GR" sz="3200" dirty="0"/>
              </a:p>
            </p:txBody>
          </p:sp>
        </mc:Choice>
        <mc:Fallback xmlns="">
          <p:sp>
            <p:nvSpPr>
              <p:cNvPr id="4" name="Ορθογώνιο 3"/>
              <p:cNvSpPr>
                <a:spLocks noRot="1" noChangeAspect="1" noMove="1" noResize="1" noEditPoints="1" noAdjustHandles="1" noChangeArrowheads="1" noChangeShapeType="1" noTextEdit="1"/>
              </p:cNvSpPr>
              <p:nvPr/>
            </p:nvSpPr>
            <p:spPr>
              <a:xfrm>
                <a:off x="2051720" y="2374945"/>
                <a:ext cx="1803506" cy="632545"/>
              </a:xfrm>
              <a:prstGeom prst="rect">
                <a:avLst/>
              </a:prstGeom>
              <a:blipFill rotWithShape="1">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Ορθογώνιο 4"/>
              <p:cNvSpPr/>
              <p:nvPr/>
            </p:nvSpPr>
            <p:spPr>
              <a:xfrm>
                <a:off x="4592267" y="2398831"/>
                <a:ext cx="1899687" cy="584775"/>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r>
                      <a:rPr lang="el-GR" sz="3200" i="1" dirty="0">
                        <a:latin typeface="Cambria Math"/>
                      </a:rPr>
                      <m:t>0,</m:t>
                    </m:r>
                  </m:oMath>
                </a14:m>
                <a:r>
                  <a:rPr lang="el-GR" sz="3200" dirty="0" smtClean="0"/>
                  <a:t>25</a:t>
                </a:r>
                <a:endParaRPr lang="el-GR" sz="3200" dirty="0"/>
              </a:p>
            </p:txBody>
          </p:sp>
        </mc:Choice>
        <mc:Fallback xmlns="">
          <p:sp>
            <p:nvSpPr>
              <p:cNvPr id="5" name="Ορθογώνιο 4"/>
              <p:cNvSpPr>
                <a:spLocks noRot="1" noChangeAspect="1" noMove="1" noResize="1" noEditPoints="1" noAdjustHandles="1" noChangeArrowheads="1" noChangeShapeType="1" noTextEdit="1"/>
              </p:cNvSpPr>
              <p:nvPr/>
            </p:nvSpPr>
            <p:spPr>
              <a:xfrm>
                <a:off x="4592267" y="2398831"/>
                <a:ext cx="1899687" cy="584775"/>
              </a:xfrm>
              <a:prstGeom prst="rect">
                <a:avLst/>
              </a:prstGeom>
              <a:blipFill rotWithShape="1">
                <a:blip r:embed="rId5"/>
                <a:stretch>
                  <a:fillRect t="-12632" r="-7372" b="-35789"/>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0" name="Ορθογώνιο 9"/>
              <p:cNvSpPr/>
              <p:nvPr/>
            </p:nvSpPr>
            <p:spPr>
              <a:xfrm>
                <a:off x="-108155" y="5287809"/>
                <a:ext cx="9353394" cy="511615"/>
              </a:xfrm>
              <a:prstGeom prst="rect">
                <a:avLst/>
              </a:prstGeom>
            </p:spPr>
            <p:txBody>
              <a:bodyPr wrap="none">
                <a:spAutoFit/>
              </a:bodyPr>
              <a:lstStyle/>
              <a:p>
                <a14:m>
                  <m:oMath xmlns:m="http://schemas.openxmlformats.org/officeDocument/2006/math">
                    <m:r>
                      <a:rPr lang="el-GR" sz="2500" b="1" i="1" smtClean="0">
                        <a:latin typeface="Cambria Math"/>
                      </a:rPr>
                      <m:t>𝟎</m:t>
                    </m:r>
                    <m:r>
                      <a:rPr lang="el-GR" sz="2500" b="1" i="1" smtClean="0">
                        <a:latin typeface="Cambria Math"/>
                      </a:rPr>
                      <m:t>,</m:t>
                    </m:r>
                    <m:r>
                      <a:rPr lang="el-GR" sz="2500" b="1" i="1" smtClean="0">
                        <a:latin typeface="Cambria Math"/>
                      </a:rPr>
                      <m:t>𝟒</m:t>
                    </m:r>
                    <m:r>
                      <a:rPr lang="el-GR" sz="2500" b="1" i="1" smtClean="0">
                        <a:latin typeface="Cambria Math"/>
                      </a:rPr>
                      <m:t>−</m:t>
                    </m:r>
                    <m:r>
                      <a:rPr lang="el-GR" sz="2500" b="1" i="1" smtClean="0">
                        <a:latin typeface="Cambria Math"/>
                      </a:rPr>
                      <m:t>𝟎</m:t>
                    </m:r>
                    <m:r>
                      <a:rPr lang="el-GR" sz="2500" b="1" i="1" smtClean="0">
                        <a:latin typeface="Cambria Math"/>
                      </a:rPr>
                      <m:t>,</m:t>
                    </m:r>
                    <m:r>
                      <a:rPr lang="el-GR" sz="2500" b="1" i="1" smtClean="0">
                        <a:latin typeface="Cambria Math"/>
                      </a:rPr>
                      <m:t>𝟐𝟓</m:t>
                    </m:r>
                    <m:r>
                      <a:rPr lang="el-GR" sz="2500" b="1" i="1" smtClean="0">
                        <a:latin typeface="Cambria Math"/>
                      </a:rPr>
                      <m:t>−</m:t>
                    </m:r>
                    <m:r>
                      <a:rPr lang="el-GR" sz="2500" b="1" i="1" smtClean="0">
                        <a:latin typeface="Cambria Math"/>
                      </a:rPr>
                      <m:t>𝟏</m:t>
                    </m:r>
                    <m:r>
                      <a:rPr lang="el-GR" sz="2500" b="1" i="1" smtClean="0">
                        <a:latin typeface="Cambria Math"/>
                      </a:rPr>
                      <m:t>,</m:t>
                    </m:r>
                    <m:r>
                      <a:rPr lang="el-GR" sz="2500" b="1" i="1" smtClean="0">
                        <a:latin typeface="Cambria Math"/>
                      </a:rPr>
                      <m:t>𝟗𝟔</m:t>
                    </m:r>
                    <m:r>
                      <a:rPr lang="el-GR" sz="2500" b="1" i="1" smtClean="0">
                        <a:latin typeface="Cambria Math"/>
                      </a:rPr>
                      <m:t>∗</m:t>
                    </m:r>
                    <m:r>
                      <a:rPr lang="el-GR" sz="2500" b="1" i="1" smtClean="0">
                        <a:latin typeface="Cambria Math"/>
                      </a:rPr>
                      <m:t>𝟎</m:t>
                    </m:r>
                    <m:r>
                      <a:rPr lang="el-GR" sz="2500" b="1" i="1" smtClean="0">
                        <a:latin typeface="Cambria Math"/>
                      </a:rPr>
                      <m:t>,</m:t>
                    </m:r>
                    <m:r>
                      <a:rPr lang="el-GR" sz="2500" b="1" i="1" smtClean="0">
                        <a:latin typeface="Cambria Math"/>
                      </a:rPr>
                      <m:t>𝟎𝟐𝟖</m:t>
                    </m:r>
                    <m:r>
                      <a:rPr lang="el-GR" sz="2500" b="1" i="1">
                        <a:latin typeface="Cambria Math"/>
                      </a:rPr>
                      <m:t>&lt;</m:t>
                    </m:r>
                    <m:sSub>
                      <m:sSubPr>
                        <m:ctrlPr>
                          <a:rPr lang="el-GR" sz="2500" b="1" i="1">
                            <a:latin typeface="Cambria Math"/>
                          </a:rPr>
                        </m:ctrlPr>
                      </m:sSubPr>
                      <m:e>
                        <m:r>
                          <a:rPr lang="el-GR" sz="2500" b="1" i="1">
                            <a:latin typeface="Cambria Math"/>
                          </a:rPr>
                          <m:t>𝝁</m:t>
                        </m:r>
                      </m:e>
                      <m:sub>
                        <m:sSub>
                          <m:sSubPr>
                            <m:ctrlPr>
                              <a:rPr lang="el-GR" sz="2500" b="1" i="1">
                                <a:latin typeface="Cambria Math"/>
                              </a:rPr>
                            </m:ctrlPr>
                          </m:sSubPr>
                          <m:e>
                            <m:acc>
                              <m:accPr>
                                <m:chr m:val="̂"/>
                                <m:ctrlPr>
                                  <a:rPr lang="el-GR" sz="2500" b="1" i="1">
                                    <a:latin typeface="Cambria Math"/>
                                  </a:rPr>
                                </m:ctrlPr>
                              </m:accPr>
                              <m:e>
                                <m:r>
                                  <a:rPr lang="en-US" sz="2500" b="1" i="1">
                                    <a:latin typeface="Cambria Math"/>
                                  </a:rPr>
                                  <m:t>𝒑</m:t>
                                </m:r>
                              </m:e>
                            </m:acc>
                          </m:e>
                          <m:sub>
                            <m:r>
                              <a:rPr lang="el-GR" sz="2500" b="1" i="1">
                                <a:latin typeface="Cambria Math"/>
                              </a:rPr>
                              <m:t>𝟏</m:t>
                            </m:r>
                          </m:sub>
                        </m:sSub>
                        <m:r>
                          <a:rPr lang="el-GR" sz="2500" b="1" i="1">
                            <a:latin typeface="Cambria Math"/>
                          </a:rPr>
                          <m:t>−</m:t>
                        </m:r>
                        <m:sSub>
                          <m:sSubPr>
                            <m:ctrlPr>
                              <a:rPr lang="el-GR" sz="2500" b="1" i="1">
                                <a:latin typeface="Cambria Math"/>
                              </a:rPr>
                            </m:ctrlPr>
                          </m:sSubPr>
                          <m:e>
                            <m:acc>
                              <m:accPr>
                                <m:chr m:val="̂"/>
                                <m:ctrlPr>
                                  <a:rPr lang="el-GR" sz="2500" b="1" i="1">
                                    <a:latin typeface="Cambria Math"/>
                                  </a:rPr>
                                </m:ctrlPr>
                              </m:accPr>
                              <m:e>
                                <m:r>
                                  <a:rPr lang="en-US" sz="2500" b="1" i="1">
                                    <a:latin typeface="Cambria Math"/>
                                  </a:rPr>
                                  <m:t>𝒑</m:t>
                                </m:r>
                              </m:e>
                            </m:acc>
                          </m:e>
                          <m:sub>
                            <m:r>
                              <a:rPr lang="el-GR" sz="2500" b="1" i="1">
                                <a:latin typeface="Cambria Math"/>
                              </a:rPr>
                              <m:t>𝟐</m:t>
                            </m:r>
                          </m:sub>
                        </m:sSub>
                      </m:sub>
                    </m:sSub>
                    <m:r>
                      <a:rPr lang="el-GR" sz="2500" b="1" i="1">
                        <a:latin typeface="Cambria Math"/>
                      </a:rPr>
                      <m:t>&lt;</m:t>
                    </m:r>
                    <m:r>
                      <a:rPr lang="el-GR" sz="2500" b="1" i="1" smtClean="0">
                        <a:latin typeface="Cambria Math"/>
                      </a:rPr>
                      <m:t>𝟎</m:t>
                    </m:r>
                    <m:r>
                      <a:rPr lang="el-GR" sz="2500" b="1" i="1" smtClean="0">
                        <a:latin typeface="Cambria Math"/>
                      </a:rPr>
                      <m:t>,</m:t>
                    </m:r>
                    <m:r>
                      <a:rPr lang="el-GR" sz="2500" b="1" i="1" smtClean="0">
                        <a:latin typeface="Cambria Math"/>
                      </a:rPr>
                      <m:t>𝟒</m:t>
                    </m:r>
                    <m:r>
                      <a:rPr lang="el-GR" sz="2500" b="1" i="1">
                        <a:latin typeface="Cambria Math"/>
                      </a:rPr>
                      <m:t>−</m:t>
                    </m:r>
                    <m:r>
                      <a:rPr lang="el-GR" sz="2500" b="1" i="1" smtClean="0">
                        <a:latin typeface="Cambria Math"/>
                      </a:rPr>
                      <m:t>𝟎</m:t>
                    </m:r>
                    <m:r>
                      <a:rPr lang="el-GR" sz="2500" b="1" i="1" smtClean="0">
                        <a:latin typeface="Cambria Math"/>
                      </a:rPr>
                      <m:t>,</m:t>
                    </m:r>
                    <m:r>
                      <a:rPr lang="el-GR" sz="2500" b="1" i="1" smtClean="0">
                        <a:latin typeface="Cambria Math"/>
                      </a:rPr>
                      <m:t>𝟐𝟓</m:t>
                    </m:r>
                    <m:r>
                      <a:rPr lang="el-GR" sz="2500" b="1" i="1" smtClean="0">
                        <a:latin typeface="Cambria Math"/>
                      </a:rPr>
                      <m:t>+</m:t>
                    </m:r>
                    <m:r>
                      <a:rPr lang="el-GR" sz="2500" b="1" i="1" smtClean="0">
                        <a:latin typeface="Cambria Math"/>
                      </a:rPr>
                      <m:t>𝟏</m:t>
                    </m:r>
                    <m:r>
                      <a:rPr lang="el-GR" sz="2500" b="1" i="1" smtClean="0">
                        <a:latin typeface="Cambria Math"/>
                      </a:rPr>
                      <m:t>,</m:t>
                    </m:r>
                    <m:r>
                      <a:rPr lang="el-GR" sz="2500" b="1" i="1" smtClean="0">
                        <a:latin typeface="Cambria Math"/>
                      </a:rPr>
                      <m:t>𝟗𝟔</m:t>
                    </m:r>
                    <m:r>
                      <a:rPr lang="el-GR" sz="2500" b="1" i="1" smtClean="0">
                        <a:latin typeface="Cambria Math"/>
                      </a:rPr>
                      <m:t>∗</m:t>
                    </m:r>
                  </m:oMath>
                </a14:m>
                <a:r>
                  <a:rPr lang="el-GR" sz="2300" b="1" dirty="0" smtClean="0"/>
                  <a:t>0,028</a:t>
                </a:r>
                <a:endParaRPr lang="el-GR" sz="2300" b="1" dirty="0"/>
              </a:p>
            </p:txBody>
          </p:sp>
        </mc:Choice>
        <mc:Fallback xmlns="">
          <p:sp>
            <p:nvSpPr>
              <p:cNvPr id="10" name="Ορθογώνιο 9"/>
              <p:cNvSpPr>
                <a:spLocks noRot="1" noChangeAspect="1" noMove="1" noResize="1" noEditPoints="1" noAdjustHandles="1" noChangeArrowheads="1" noChangeShapeType="1" noTextEdit="1"/>
              </p:cNvSpPr>
              <p:nvPr/>
            </p:nvSpPr>
            <p:spPr>
              <a:xfrm>
                <a:off x="-108155" y="5287809"/>
                <a:ext cx="9353394" cy="511615"/>
              </a:xfrm>
              <a:prstGeom prst="rect">
                <a:avLst/>
              </a:prstGeom>
              <a:blipFill rotWithShape="1">
                <a:blip r:embed="rId6"/>
                <a:stretch>
                  <a:fillRect l="-130" t="-3571" b="-1785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2" name="Ορθογώνιο 11"/>
              <p:cNvSpPr/>
              <p:nvPr/>
            </p:nvSpPr>
            <p:spPr>
              <a:xfrm>
                <a:off x="336471" y="5938471"/>
                <a:ext cx="3874522" cy="561820"/>
              </a:xfrm>
              <a:prstGeom prst="rect">
                <a:avLst/>
              </a:prstGeom>
            </p:spPr>
            <p:txBody>
              <a:bodyPr wrap="none">
                <a:spAutoFit/>
              </a:bodyPr>
              <a:lstStyle/>
              <a:p>
                <a:r>
                  <a:rPr lang="el-GR" sz="2800" b="1" dirty="0" smtClean="0"/>
                  <a:t>0,095</a:t>
                </a:r>
                <a14:m>
                  <m:oMath xmlns:m="http://schemas.openxmlformats.org/officeDocument/2006/math">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r>
                      <a:rPr lang="el-GR" sz="2800" b="1" i="1" smtClean="0">
                        <a:latin typeface="Cambria Math"/>
                      </a:rPr>
                      <m:t>𝟎</m:t>
                    </m:r>
                    <m:r>
                      <a:rPr lang="el-GR" sz="2800" b="1" i="1" smtClean="0">
                        <a:latin typeface="Cambria Math"/>
                      </a:rPr>
                      <m:t>,</m:t>
                    </m:r>
                    <m:r>
                      <a:rPr lang="el-GR" sz="2800" b="1" i="1" smtClean="0">
                        <a:latin typeface="Cambria Math"/>
                      </a:rPr>
                      <m:t>𝟐𝟎𝟓</m:t>
                    </m:r>
                  </m:oMath>
                </a14:m>
                <a:endParaRPr lang="el-GR" sz="2800" b="1" dirty="0"/>
              </a:p>
            </p:txBody>
          </p:sp>
        </mc:Choice>
        <mc:Fallback xmlns="">
          <p:sp>
            <p:nvSpPr>
              <p:cNvPr id="12" name="Ορθογώνιο 11"/>
              <p:cNvSpPr>
                <a:spLocks noRot="1" noChangeAspect="1" noMove="1" noResize="1" noEditPoints="1" noAdjustHandles="1" noChangeArrowheads="1" noChangeShapeType="1" noTextEdit="1"/>
              </p:cNvSpPr>
              <p:nvPr/>
            </p:nvSpPr>
            <p:spPr>
              <a:xfrm>
                <a:off x="336471" y="5938471"/>
                <a:ext cx="3874522" cy="561820"/>
              </a:xfrm>
              <a:prstGeom prst="rect">
                <a:avLst/>
              </a:prstGeom>
              <a:blipFill rotWithShape="1">
                <a:blip r:embed="rId7"/>
                <a:stretch>
                  <a:fillRect l="-3145" t="-9783" b="-23913"/>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3" name="Ορθογώνιο 12"/>
              <p:cNvSpPr/>
              <p:nvPr/>
            </p:nvSpPr>
            <p:spPr>
              <a:xfrm>
                <a:off x="4615182" y="5938471"/>
                <a:ext cx="4032001" cy="561820"/>
              </a:xfrm>
              <a:prstGeom prst="rect">
                <a:avLst/>
              </a:prstGeom>
            </p:spPr>
            <p:txBody>
              <a:bodyPr wrap="none">
                <a:spAutoFit/>
              </a:bodyPr>
              <a:lstStyle/>
              <a:p>
                <a:r>
                  <a:rPr lang="el-GR" sz="2800" b="1" dirty="0" smtClean="0"/>
                  <a:t>9,5</a:t>
                </a:r>
                <a14:m>
                  <m:oMath xmlns:m="http://schemas.openxmlformats.org/officeDocument/2006/math">
                    <m:r>
                      <a:rPr lang="el-GR" sz="2800" b="1" i="0" smtClean="0">
                        <a:latin typeface="Cambria Math"/>
                      </a:rPr>
                      <m:t>%</m:t>
                    </m:r>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r>
                      <a:rPr lang="el-GR" sz="2800" b="1" i="1" smtClean="0">
                        <a:latin typeface="Cambria Math"/>
                      </a:rPr>
                      <m:t>𝟐𝟎</m:t>
                    </m:r>
                    <m:r>
                      <a:rPr lang="el-GR" sz="2800" b="1" i="1" smtClean="0">
                        <a:latin typeface="Cambria Math"/>
                      </a:rPr>
                      <m:t>,</m:t>
                    </m:r>
                    <m:r>
                      <a:rPr lang="el-GR" sz="2800" b="1" i="1" smtClean="0">
                        <a:latin typeface="Cambria Math"/>
                      </a:rPr>
                      <m:t>𝟓</m:t>
                    </m:r>
                    <m:r>
                      <a:rPr lang="el-GR" sz="2800" b="1" i="1" smtClean="0">
                        <a:latin typeface="Cambria Math"/>
                      </a:rPr>
                      <m:t>%</m:t>
                    </m:r>
                  </m:oMath>
                </a14:m>
                <a:endParaRPr lang="el-GR" sz="2800" b="1" dirty="0"/>
              </a:p>
            </p:txBody>
          </p:sp>
        </mc:Choice>
        <mc:Fallback xmlns="">
          <p:sp>
            <p:nvSpPr>
              <p:cNvPr id="13" name="Ορθογώνιο 12"/>
              <p:cNvSpPr>
                <a:spLocks noRot="1" noChangeAspect="1" noMove="1" noResize="1" noEditPoints="1" noAdjustHandles="1" noChangeArrowheads="1" noChangeShapeType="1" noTextEdit="1"/>
              </p:cNvSpPr>
              <p:nvPr/>
            </p:nvSpPr>
            <p:spPr>
              <a:xfrm>
                <a:off x="4615182" y="5938471"/>
                <a:ext cx="4032001" cy="561820"/>
              </a:xfrm>
              <a:prstGeom prst="rect">
                <a:avLst/>
              </a:prstGeom>
              <a:blipFill rotWithShape="1">
                <a:blip r:embed="rId8"/>
                <a:stretch>
                  <a:fillRect l="-3021" t="-9783" b="-23913"/>
                </a:stretch>
              </a:blipFill>
            </p:spPr>
            <p:txBody>
              <a:bodyPr/>
              <a:lstStyle/>
              <a:p>
                <a:r>
                  <a:rPr lang="el-GR">
                    <a:noFill/>
                  </a:rPr>
                  <a:t> </a:t>
                </a:r>
              </a:p>
            </p:txBody>
          </p:sp>
        </mc:Fallback>
      </mc:AlternateContent>
    </p:spTree>
    <p:extLst>
      <p:ext uri="{BB962C8B-B14F-4D97-AF65-F5344CB8AC3E}">
        <p14:creationId xmlns:p14="http://schemas.microsoft.com/office/powerpoint/2010/main" val="2967651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4525963"/>
          </a:xfrm>
        </p:spPr>
        <p:txBody>
          <a:bodyPr>
            <a:normAutofit/>
          </a:bodyPr>
          <a:lstStyle/>
          <a:p>
            <a:pPr algn="just"/>
            <a:r>
              <a:rPr lang="el-GR" dirty="0"/>
              <a:t>Σε μια έρευνα για το διαδίκτυο σε δείγμα 400 ατόμων του ΤΕΙ Δυτικής Μακεδονίας βρέθηκε ότι οι 70 αθλούνται τουλάχιστον τρεις φορές την εβδομάδα, ενώ σε δείγμα 1000 ατόμων της Γυμναστικός ακαδημίας οι 300 αθλούνται τουλάχιστον τρεις φορές την εβδομάδα. Να υπολογιστεί το 90% διάστημα εμπιστοσύνης για τη ποσοστιαία  διαφορά των δυο ιδρυμάτων. </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lstStyle/>
          <a:p>
            <a:pPr algn="just"/>
            <a:r>
              <a:rPr lang="el-GR" sz="2800" dirty="0"/>
              <a:t>Σε μια έρευνα για το διαδίκτυο σε δείγμα 400 ατόμων του ΤΕΙ Δυτικής Μακεδονίας βρέθηκε ότι οι 70 αθλούνται τουλάχιστον τρεις φορές την εβδομάδα, ενώ σε δείγμα </a:t>
            </a:r>
            <a:r>
              <a:rPr lang="el-GR" sz="2800" dirty="0" smtClean="0"/>
              <a:t>1000 </a:t>
            </a:r>
            <a:r>
              <a:rPr lang="el-GR" sz="2800" dirty="0"/>
              <a:t>ατόμων της Γυμναστικός ακαδημίας οι </a:t>
            </a:r>
            <a:r>
              <a:rPr lang="el-GR" sz="2800" dirty="0" smtClean="0"/>
              <a:t>300 </a:t>
            </a:r>
            <a:r>
              <a:rPr lang="el-GR" sz="2800" dirty="0"/>
              <a:t>αθλούνται τουλάχιστον τρεις φορές την εβδομάδα. Να υπολογιστεί το 90% διάστημα εμπιστοσύνης για τη ποσοστιαία  διαφορά των δυο ιδρυμάτων.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8" name="Ορθογώνιο 7"/>
              <p:cNvSpPr/>
              <p:nvPr/>
            </p:nvSpPr>
            <p:spPr>
              <a:xfrm>
                <a:off x="165868" y="4336126"/>
                <a:ext cx="8406660" cy="7141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2800" b="1" i="1" smtClean="0">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𝟏</m:t>
                          </m:r>
                        </m:sub>
                      </m:sSub>
                      <m:r>
                        <a:rPr lang="el-GR" sz="2800" b="1" i="1" smtClean="0">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smtClean="0">
                              <a:latin typeface="Cambria Math"/>
                            </a:rPr>
                          </m:ctrlPr>
                        </m:sSubPr>
                        <m:e>
                          <m:r>
                            <a:rPr lang="el-GR" sz="2800" b="1" i="1" smtClean="0">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a:latin typeface="Cambria Math"/>
                            </a:rPr>
                          </m:ctrlPr>
                        </m:sSubPr>
                        <m:e>
                          <m:r>
                            <a:rPr lang="el-GR" sz="2800" b="1" i="1">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oMath>
                  </m:oMathPara>
                </a14:m>
                <a:endParaRPr lang="el-GR" sz="2800" b="1" dirty="0"/>
              </a:p>
            </p:txBody>
          </p:sp>
        </mc:Choice>
        <mc:Fallback xmlns="">
          <p:sp>
            <p:nvSpPr>
              <p:cNvPr id="8" name="Ορθογώνιο 7"/>
              <p:cNvSpPr>
                <a:spLocks noRot="1" noChangeAspect="1" noMove="1" noResize="1" noEditPoints="1" noAdjustHandles="1" noChangeArrowheads="1" noChangeShapeType="1" noTextEdit="1"/>
              </p:cNvSpPr>
              <p:nvPr/>
            </p:nvSpPr>
            <p:spPr>
              <a:xfrm>
                <a:off x="165868" y="4336126"/>
                <a:ext cx="8406660" cy="714170"/>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1043608" y="5157191"/>
                <a:ext cx="6758581" cy="15473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rad>
                        <m:radPr>
                          <m:degHide m:val="on"/>
                          <m:ctrlPr>
                            <a:rPr lang="el-GR" sz="3200" b="1" i="1">
                              <a:latin typeface="Cambria Math"/>
                            </a:rPr>
                          </m:ctrlPr>
                        </m:radPr>
                        <m:deg/>
                        <m:e>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𝟏</m:t>
                                  </m:r>
                                </m:sub>
                              </m:sSub>
                            </m:den>
                          </m:f>
                          <m:r>
                            <a:rPr lang="el-GR" sz="3200" b="1" i="1" smtClean="0">
                              <a:latin typeface="Cambria Math"/>
                            </a:rPr>
                            <m:t>+</m:t>
                          </m:r>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𝟐</m:t>
                                  </m:r>
                                </m:sub>
                              </m:sSub>
                            </m:den>
                          </m:f>
                        </m:e>
                      </m:rad>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1043608" y="5157191"/>
                <a:ext cx="6758581" cy="1547347"/>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 name="Ορθογώνιο 3"/>
              <p:cNvSpPr/>
              <p:nvPr/>
            </p:nvSpPr>
            <p:spPr>
              <a:xfrm>
                <a:off x="60401" y="3126473"/>
                <a:ext cx="3791231"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a:latin typeface="Cambria Math"/>
                              </a:rPr>
                              <m:t>𝟏</m:t>
                            </m:r>
                          </m:sub>
                        </m:sSub>
                      </m:num>
                      <m:den>
                        <m:sSub>
                          <m:sSubPr>
                            <m:ctrlPr>
                              <a:rPr lang="el-GR" sz="3200" b="1" i="1">
                                <a:latin typeface="Cambria Math"/>
                              </a:rPr>
                            </m:ctrlPr>
                          </m:sSubPr>
                          <m:e>
                            <m:r>
                              <a:rPr lang="en-US" sz="3200" b="1" i="1">
                                <a:latin typeface="Cambria Math"/>
                              </a:rPr>
                              <m:t>𝒏</m:t>
                            </m:r>
                          </m:e>
                          <m:sub>
                            <m:r>
                              <a:rPr lang="en-US" sz="3200" b="1" i="1">
                                <a:latin typeface="Cambria Math"/>
                              </a:rPr>
                              <m:t>𝟏</m:t>
                            </m:r>
                          </m:sub>
                        </m:sSub>
                      </m:den>
                    </m:f>
                  </m:oMath>
                </a14:m>
                <a:r>
                  <a:rPr lang="el-GR" sz="3200" dirty="0" smtClean="0"/>
                  <a:t>=</a:t>
                </a:r>
                <a14:m>
                  <m:oMath xmlns:m="http://schemas.openxmlformats.org/officeDocument/2006/math">
                    <m:f>
                      <m:fPr>
                        <m:ctrlPr>
                          <a:rPr lang="el-GR" sz="3200" i="1" dirty="0" smtClean="0">
                            <a:latin typeface="Cambria Math"/>
                          </a:rPr>
                        </m:ctrlPr>
                      </m:fPr>
                      <m:num>
                        <m:r>
                          <a:rPr lang="el-GR" sz="3200" b="0" i="1" dirty="0" smtClean="0">
                            <a:latin typeface="Cambria Math"/>
                          </a:rPr>
                          <m:t>70</m:t>
                        </m:r>
                      </m:num>
                      <m:den>
                        <m:r>
                          <a:rPr lang="el-GR" sz="3200" b="0" i="1" dirty="0" smtClean="0">
                            <a:latin typeface="Cambria Math"/>
                          </a:rPr>
                          <m:t>400</m:t>
                        </m:r>
                      </m:den>
                    </m:f>
                    <m:r>
                      <a:rPr lang="el-GR" sz="3200" b="0" i="1" dirty="0" smtClean="0">
                        <a:latin typeface="Cambria Math"/>
                      </a:rPr>
                      <m:t>=0,</m:t>
                    </m:r>
                    <m:r>
                      <a:rPr lang="el-GR" sz="3200" b="0" i="0" dirty="0" smtClean="0">
                        <a:latin typeface="Cambria Math"/>
                      </a:rPr>
                      <m:t>175</m:t>
                    </m:r>
                  </m:oMath>
                </a14:m>
                <a:endParaRPr lang="el-GR" sz="3200" dirty="0"/>
              </a:p>
            </p:txBody>
          </p:sp>
        </mc:Choice>
        <mc:Fallback xmlns="">
          <p:sp>
            <p:nvSpPr>
              <p:cNvPr id="4" name="Ορθογώνιο 3"/>
              <p:cNvSpPr>
                <a:spLocks noRot="1" noChangeAspect="1" noMove="1" noResize="1" noEditPoints="1" noAdjustHandles="1" noChangeArrowheads="1" noChangeShapeType="1" noTextEdit="1"/>
              </p:cNvSpPr>
              <p:nvPr/>
            </p:nvSpPr>
            <p:spPr>
              <a:xfrm>
                <a:off x="60401" y="3126473"/>
                <a:ext cx="3791231" cy="860107"/>
              </a:xfrm>
              <a:prstGeom prst="rect">
                <a:avLst/>
              </a:prstGeom>
              <a:blipFill rotWithShape="1">
                <a:blip r:embed="rId4"/>
                <a:stretch>
                  <a:fillRect b="-425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Ορθογώνιο 4"/>
              <p:cNvSpPr/>
              <p:nvPr/>
            </p:nvSpPr>
            <p:spPr>
              <a:xfrm>
                <a:off x="4716016" y="3126472"/>
                <a:ext cx="3698257"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smtClean="0">
                                <a:latin typeface="Cambria Math"/>
                              </a:rPr>
                              <m:t>𝟐</m:t>
                            </m:r>
                          </m:sub>
                        </m:sSub>
                      </m:num>
                      <m:den>
                        <m:sSub>
                          <m:sSubPr>
                            <m:ctrlPr>
                              <a:rPr lang="el-GR" sz="3200" b="1" i="1">
                                <a:latin typeface="Cambria Math"/>
                              </a:rPr>
                            </m:ctrlPr>
                          </m:sSubPr>
                          <m:e>
                            <m:r>
                              <a:rPr lang="en-US" sz="3200" b="1" i="1">
                                <a:latin typeface="Cambria Math"/>
                              </a:rPr>
                              <m:t>𝒏</m:t>
                            </m:r>
                          </m:e>
                          <m:sub>
                            <m:r>
                              <a:rPr lang="el-GR" sz="3200" b="1" i="1" smtClean="0">
                                <a:latin typeface="Cambria Math"/>
                              </a:rPr>
                              <m:t>𝟐</m:t>
                            </m:r>
                          </m:sub>
                        </m:sSub>
                      </m:den>
                    </m:f>
                  </m:oMath>
                </a14:m>
                <a:r>
                  <a:rPr lang="el-GR" sz="3200" dirty="0"/>
                  <a:t>=</a:t>
                </a:r>
                <a14:m>
                  <m:oMath xmlns:m="http://schemas.openxmlformats.org/officeDocument/2006/math">
                    <m:f>
                      <m:fPr>
                        <m:ctrlPr>
                          <a:rPr lang="el-GR" sz="3200" i="1" dirty="0">
                            <a:latin typeface="Cambria Math"/>
                          </a:rPr>
                        </m:ctrlPr>
                      </m:fPr>
                      <m:num>
                        <m:r>
                          <a:rPr lang="el-GR" sz="3200" b="0" i="1" dirty="0" smtClean="0">
                            <a:latin typeface="Cambria Math"/>
                          </a:rPr>
                          <m:t>300</m:t>
                        </m:r>
                      </m:num>
                      <m:den>
                        <m:r>
                          <a:rPr lang="el-GR" sz="3200" b="0" i="1" dirty="0" smtClean="0">
                            <a:latin typeface="Cambria Math"/>
                          </a:rPr>
                          <m:t>100</m:t>
                        </m:r>
                        <m:r>
                          <a:rPr lang="el-GR" sz="3200" i="1" dirty="0">
                            <a:latin typeface="Cambria Math"/>
                          </a:rPr>
                          <m:t>0</m:t>
                        </m:r>
                      </m:den>
                    </m:f>
                    <m:r>
                      <a:rPr lang="el-GR" sz="3200" i="1" dirty="0">
                        <a:latin typeface="Cambria Math"/>
                      </a:rPr>
                      <m:t>=0,</m:t>
                    </m:r>
                  </m:oMath>
                </a14:m>
                <a:r>
                  <a:rPr lang="el-GR" sz="3200" dirty="0" smtClean="0"/>
                  <a:t>30</a:t>
                </a:r>
                <a:endParaRPr lang="el-GR" sz="3200" dirty="0"/>
              </a:p>
            </p:txBody>
          </p:sp>
        </mc:Choice>
        <mc:Fallback xmlns="">
          <p:sp>
            <p:nvSpPr>
              <p:cNvPr id="5" name="Ορθογώνιο 4"/>
              <p:cNvSpPr>
                <a:spLocks noRot="1" noChangeAspect="1" noMove="1" noResize="1" noEditPoints="1" noAdjustHandles="1" noChangeArrowheads="1" noChangeShapeType="1" noTextEdit="1"/>
              </p:cNvSpPr>
              <p:nvPr/>
            </p:nvSpPr>
            <p:spPr>
              <a:xfrm>
                <a:off x="4716016" y="3126472"/>
                <a:ext cx="3698257" cy="860107"/>
              </a:xfrm>
              <a:prstGeom prst="rect">
                <a:avLst/>
              </a:prstGeom>
              <a:blipFill rotWithShape="1">
                <a:blip r:embed="rId5"/>
                <a:stretch>
                  <a:fillRect r="-3300" b="-4255"/>
                </a:stretch>
              </a:blipFill>
            </p:spPr>
            <p:txBody>
              <a:bodyPr/>
              <a:lstStyle/>
              <a:p>
                <a:r>
                  <a:rPr lang="el-GR">
                    <a:noFill/>
                  </a:rPr>
                  <a:t> </a:t>
                </a:r>
              </a:p>
            </p:txBody>
          </p:sp>
        </mc:Fallback>
      </mc:AlternateContent>
    </p:spTree>
    <p:extLst>
      <p:ext uri="{BB962C8B-B14F-4D97-AF65-F5344CB8AC3E}">
        <p14:creationId xmlns:p14="http://schemas.microsoft.com/office/powerpoint/2010/main" val="2730201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lstStyle/>
          <a:p>
            <a:pPr algn="just"/>
            <a:r>
              <a:rPr lang="el-GR" sz="2800" dirty="0"/>
              <a:t>Σε μια έρευνα για το διαδίκτυο σε δείγμα 400 ατόμων του ΤΕΙ Δυτικής Μακεδονίας βρέθηκε ότι οι 70 αθλούνται τουλάχιστον τρεις φορές την εβδομάδα, ενώ σε δείγμα 1000 ατόμων της Γυμναστικός ακαδημίας οι 300 αθλούνται τουλάχιστον τρεις φορές την εβδομάδα. Να υπολογιστεί το 90% διάστημα εμπιστοσύνης για τη ποσοστιαία  διαφορά των δυο ιδρυμάτων.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2" name="Ορθογώνιο 1"/>
              <p:cNvSpPr/>
              <p:nvPr/>
            </p:nvSpPr>
            <p:spPr>
              <a:xfrm>
                <a:off x="-36235" y="3825869"/>
                <a:ext cx="7207614" cy="15473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rad>
                        <m:radPr>
                          <m:degHide m:val="on"/>
                          <m:ctrlPr>
                            <a:rPr lang="el-GR" sz="3200" b="1" i="1">
                              <a:latin typeface="Cambria Math"/>
                            </a:rPr>
                          </m:ctrlPr>
                        </m:radPr>
                        <m:deg/>
                        <m:e>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𝟏</m:t>
                                  </m:r>
                                </m:sub>
                              </m:sSub>
                            </m:den>
                          </m:f>
                          <m:r>
                            <a:rPr lang="el-GR" sz="3200" b="1" i="1" smtClean="0">
                              <a:latin typeface="Cambria Math"/>
                            </a:rPr>
                            <m:t>+</m:t>
                          </m:r>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d>
                                <m:dPr>
                                  <m:ctrlPr>
                                    <a:rPr lang="el-GR" sz="3200" b="1" i="1">
                                      <a:latin typeface="Cambria Math"/>
                                    </a:rPr>
                                  </m:ctrlPr>
                                </m:dPr>
                                <m:e>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e>
                              </m:d>
                            </m:num>
                            <m:den>
                              <m:sSub>
                                <m:sSubPr>
                                  <m:ctrlPr>
                                    <a:rPr lang="el-GR" sz="3200" b="1" i="1">
                                      <a:latin typeface="Cambria Math"/>
                                    </a:rPr>
                                  </m:ctrlPr>
                                </m:sSubPr>
                                <m:e>
                                  <m:r>
                                    <a:rPr lang="el-GR" sz="3200" b="1" i="1">
                                      <a:latin typeface="Cambria Math"/>
                                    </a:rPr>
                                    <m:t>𝒏</m:t>
                                  </m:r>
                                </m:e>
                                <m:sub>
                                  <m:r>
                                    <a:rPr lang="el-GR" sz="3200" b="1" i="1">
                                      <a:latin typeface="Cambria Math"/>
                                    </a:rPr>
                                    <m:t>𝟐</m:t>
                                  </m:r>
                                </m:sub>
                              </m:sSub>
                            </m:den>
                          </m:f>
                          <m:r>
                            <a:rPr lang="el-GR" sz="3200" b="1" i="1" smtClean="0">
                              <a:latin typeface="Cambria Math"/>
                            </a:rPr>
                            <m:t>=</m:t>
                          </m:r>
                        </m:e>
                      </m:rad>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36235" y="3825869"/>
                <a:ext cx="7207614" cy="1547347"/>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Ορθογώνιο 5"/>
              <p:cNvSpPr/>
              <p:nvPr/>
            </p:nvSpPr>
            <p:spPr>
              <a:xfrm>
                <a:off x="2173950" y="5492626"/>
                <a:ext cx="6205417" cy="136537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ad>
                        <m:radPr>
                          <m:degHide m:val="on"/>
                          <m:ctrlPr>
                            <a:rPr lang="el-GR" sz="2800" b="1" i="1" smtClean="0">
                              <a:latin typeface="Cambria Math"/>
                            </a:rPr>
                          </m:ctrlPr>
                        </m:radPr>
                        <m:deg/>
                        <m:e>
                          <m:f>
                            <m:fPr>
                              <m:ctrlPr>
                                <a:rPr lang="el-GR" sz="2800" b="1" i="1">
                                  <a:latin typeface="Cambria Math"/>
                                </a:rPr>
                              </m:ctrlPr>
                            </m:fPr>
                            <m:num>
                              <m:r>
                                <a:rPr lang="el-GR" sz="2800" b="1" i="1" smtClean="0">
                                  <a:latin typeface="Cambria Math"/>
                                </a:rPr>
                                <m:t>𝟎</m:t>
                              </m:r>
                              <m:r>
                                <a:rPr lang="el-GR" sz="2800" b="1" i="1" smtClean="0">
                                  <a:latin typeface="Cambria Math"/>
                                </a:rPr>
                                <m:t>,</m:t>
                              </m:r>
                              <m:r>
                                <a:rPr lang="el-GR" sz="2800" b="1" i="1" smtClean="0">
                                  <a:latin typeface="Cambria Math"/>
                                </a:rPr>
                                <m:t>𝟏𝟕𝟓</m:t>
                              </m:r>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𝟖𝟐𝟓</m:t>
                              </m:r>
                            </m:num>
                            <m:den>
                              <m:r>
                                <a:rPr lang="el-GR" sz="2800" b="1" i="1" smtClean="0">
                                  <a:latin typeface="Cambria Math"/>
                                </a:rPr>
                                <m:t>𝟒𝟎𝟎</m:t>
                              </m:r>
                            </m:den>
                          </m:f>
                          <m:r>
                            <a:rPr lang="el-GR" sz="2800" b="1" i="1" smtClean="0">
                              <a:latin typeface="Cambria Math"/>
                            </a:rPr>
                            <m:t>+</m:t>
                          </m:r>
                          <m:f>
                            <m:fPr>
                              <m:ctrlPr>
                                <a:rPr lang="el-GR" sz="2800" b="1" i="1">
                                  <a:latin typeface="Cambria Math"/>
                                </a:rPr>
                              </m:ctrlPr>
                            </m:fPr>
                            <m:num>
                              <m:r>
                                <a:rPr lang="el-GR" sz="2800" b="1" i="1" smtClean="0">
                                  <a:latin typeface="Cambria Math"/>
                                </a:rPr>
                                <m:t>𝟎</m:t>
                              </m:r>
                              <m:r>
                                <a:rPr lang="el-GR" sz="2800" b="1" i="1" smtClean="0">
                                  <a:latin typeface="Cambria Math"/>
                                </a:rPr>
                                <m:t>,</m:t>
                              </m:r>
                              <m:r>
                                <a:rPr lang="el-GR" sz="2800" b="1" i="1" smtClean="0">
                                  <a:latin typeface="Cambria Math"/>
                                </a:rPr>
                                <m:t>𝟑</m:t>
                              </m:r>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𝟕</m:t>
                              </m:r>
                            </m:num>
                            <m:den>
                              <m:r>
                                <a:rPr lang="el-GR" sz="2800" b="1" i="1" smtClean="0">
                                  <a:latin typeface="Cambria Math"/>
                                </a:rPr>
                                <m:t>𝟏𝟎𝟎𝟎</m:t>
                              </m:r>
                            </m:den>
                          </m:f>
                        </m:e>
                      </m:rad>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𝟎𝟐𝟒</m:t>
                      </m:r>
                    </m:oMath>
                  </m:oMathPara>
                </a14:m>
                <a:endParaRPr lang="el-GR" sz="2800" dirty="0"/>
              </a:p>
            </p:txBody>
          </p:sp>
        </mc:Choice>
        <mc:Fallback xmlns="">
          <p:sp>
            <p:nvSpPr>
              <p:cNvPr id="6" name="Ορθογώνιο 5"/>
              <p:cNvSpPr>
                <a:spLocks noRot="1" noChangeAspect="1" noMove="1" noResize="1" noEditPoints="1" noAdjustHandles="1" noChangeArrowheads="1" noChangeShapeType="1" noTextEdit="1"/>
              </p:cNvSpPr>
              <p:nvPr/>
            </p:nvSpPr>
            <p:spPr>
              <a:xfrm>
                <a:off x="2173950" y="5492626"/>
                <a:ext cx="6205417" cy="1365374"/>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0" name="Ορθογώνιο 9"/>
              <p:cNvSpPr/>
              <p:nvPr/>
            </p:nvSpPr>
            <p:spPr>
              <a:xfrm>
                <a:off x="2420639" y="3036997"/>
                <a:ext cx="2258760" cy="63254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0" i="1" dirty="0" smtClean="0">
                          <a:latin typeface="Cambria Math"/>
                        </a:rPr>
                        <m:t>0,</m:t>
                      </m:r>
                      <m:r>
                        <a:rPr lang="el-GR" sz="3200" b="0" i="0" dirty="0" smtClean="0">
                          <a:latin typeface="Cambria Math"/>
                        </a:rPr>
                        <m:t>175</m:t>
                      </m:r>
                    </m:oMath>
                  </m:oMathPara>
                </a14:m>
                <a:endParaRPr lang="el-GR" sz="3200" dirty="0"/>
              </a:p>
            </p:txBody>
          </p:sp>
        </mc:Choice>
        <mc:Fallback xmlns="">
          <p:sp>
            <p:nvSpPr>
              <p:cNvPr id="10" name="Ορθογώνιο 9"/>
              <p:cNvSpPr>
                <a:spLocks noRot="1" noChangeAspect="1" noMove="1" noResize="1" noEditPoints="1" noAdjustHandles="1" noChangeArrowheads="1" noChangeShapeType="1" noTextEdit="1"/>
              </p:cNvSpPr>
              <p:nvPr/>
            </p:nvSpPr>
            <p:spPr>
              <a:xfrm>
                <a:off x="2420639" y="3036997"/>
                <a:ext cx="2258760" cy="632545"/>
              </a:xfrm>
              <a:prstGeom prst="rect">
                <a:avLst/>
              </a:prstGeom>
              <a:blipFill rotWithShape="1">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 name="Ορθογώνιο 10"/>
              <p:cNvSpPr/>
              <p:nvPr/>
            </p:nvSpPr>
            <p:spPr>
              <a:xfrm>
                <a:off x="5504808" y="3033903"/>
                <a:ext cx="1899687" cy="584775"/>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r>
                      <a:rPr lang="el-GR" sz="3200" i="1" dirty="0">
                        <a:latin typeface="Cambria Math"/>
                      </a:rPr>
                      <m:t>0,</m:t>
                    </m:r>
                  </m:oMath>
                </a14:m>
                <a:r>
                  <a:rPr lang="el-GR" sz="3200" dirty="0" smtClean="0"/>
                  <a:t>30</a:t>
                </a:r>
              </a:p>
            </p:txBody>
          </p:sp>
        </mc:Choice>
        <mc:Fallback xmlns="">
          <p:sp>
            <p:nvSpPr>
              <p:cNvPr id="11" name="Ορθογώνιο 10"/>
              <p:cNvSpPr>
                <a:spLocks noRot="1" noChangeAspect="1" noMove="1" noResize="1" noEditPoints="1" noAdjustHandles="1" noChangeArrowheads="1" noChangeShapeType="1" noTextEdit="1"/>
              </p:cNvSpPr>
              <p:nvPr/>
            </p:nvSpPr>
            <p:spPr>
              <a:xfrm>
                <a:off x="5504808" y="3033903"/>
                <a:ext cx="1899687" cy="584775"/>
              </a:xfrm>
              <a:prstGeom prst="rect">
                <a:avLst/>
              </a:prstGeom>
              <a:blipFill rotWithShape="1">
                <a:blip r:embed="rId5"/>
                <a:stretch>
                  <a:fillRect t="-12500" r="-7372" b="-34375"/>
                </a:stretch>
              </a:blipFill>
            </p:spPr>
            <p:txBody>
              <a:bodyPr/>
              <a:lstStyle/>
              <a:p>
                <a:r>
                  <a:rPr lang="el-GR">
                    <a:noFill/>
                  </a:rPr>
                  <a:t> </a:t>
                </a:r>
              </a:p>
            </p:txBody>
          </p:sp>
        </mc:Fallback>
      </mc:AlternateContent>
    </p:spTree>
    <p:extLst>
      <p:ext uri="{BB962C8B-B14F-4D97-AF65-F5344CB8AC3E}">
        <p14:creationId xmlns:p14="http://schemas.microsoft.com/office/powerpoint/2010/main" val="3226575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normAutofit/>
          </a:bodyPr>
          <a:lstStyle/>
          <a:p>
            <a:pPr algn="just"/>
            <a:r>
              <a:rPr lang="el-GR" sz="2400" dirty="0"/>
              <a:t>Σε μια έρευνα για το διαδίκτυο σε δείγμα 400 ατόμων του ΤΕΙ Δυτικής Μακεδονίας βρέθηκε ότι οι 70 αθλούνται τουλάχιστον τρεις φορές την εβδομάδα, ενώ σε δείγμα 1000 ατόμων της Γυμναστικός ακαδημίας οι 300 αθλούνται τουλάχιστον τρεις φορές την εβδομάδα. Να υπολογιστεί το 90% διάστημα εμπιστοσύνης για τη ποσοστιαία  διαφορά των δυο ιδρυμάτων.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8" name="Ορθογώνιο 7"/>
              <p:cNvSpPr/>
              <p:nvPr/>
            </p:nvSpPr>
            <p:spPr>
              <a:xfrm>
                <a:off x="60401" y="4361883"/>
                <a:ext cx="8406660" cy="7141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2800" b="1" i="1" smtClean="0">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𝟏</m:t>
                          </m:r>
                        </m:sub>
                      </m:sSub>
                      <m:r>
                        <a:rPr lang="el-GR" sz="2800" b="1" i="1" smtClean="0">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smtClean="0">
                              <a:latin typeface="Cambria Math"/>
                            </a:rPr>
                          </m:ctrlPr>
                        </m:sSubPr>
                        <m:e>
                          <m:r>
                            <a:rPr lang="el-GR" sz="2800" b="1" i="1" smtClean="0">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a:latin typeface="Cambria Math"/>
                            </a:rPr>
                          </m:ctrlPr>
                        </m:sSubPr>
                        <m:e>
                          <m:r>
                            <a:rPr lang="el-GR" sz="2800" b="1" i="1">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oMath>
                  </m:oMathPara>
                </a14:m>
                <a:endParaRPr lang="el-GR" sz="2800" b="1" dirty="0"/>
              </a:p>
            </p:txBody>
          </p:sp>
        </mc:Choice>
        <mc:Fallback xmlns="">
          <p:sp>
            <p:nvSpPr>
              <p:cNvPr id="8" name="Ορθογώνιο 7"/>
              <p:cNvSpPr>
                <a:spLocks noRot="1" noChangeAspect="1" noMove="1" noResize="1" noEditPoints="1" noAdjustHandles="1" noChangeArrowheads="1" noChangeShapeType="1" noTextEdit="1"/>
              </p:cNvSpPr>
              <p:nvPr/>
            </p:nvSpPr>
            <p:spPr>
              <a:xfrm>
                <a:off x="60401" y="4361883"/>
                <a:ext cx="8406660" cy="714170"/>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2627784" y="3384402"/>
                <a:ext cx="2732286" cy="675634"/>
              </a:xfrm>
              <a:prstGeom prst="rect">
                <a:avLst/>
              </a:prstGeom>
            </p:spPr>
            <p:txBody>
              <a:bodyPr wrap="none">
                <a:spAutoFit/>
              </a:bodyPr>
              <a:lstStyle/>
              <a:p>
                <a14:m>
                  <m:oMath xmlns:m="http://schemas.openxmlformats.org/officeDocument/2006/math">
                    <m:sSub>
                      <m:sSubPr>
                        <m:ctrlPr>
                          <a:rPr lang="el-GR" sz="3200" b="1" i="1">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oMath>
                </a14:m>
                <a:r>
                  <a:rPr lang="el-GR" sz="3200" dirty="0" smtClean="0"/>
                  <a:t>0,024</a:t>
                </a:r>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2627784" y="3384402"/>
                <a:ext cx="2732286" cy="675634"/>
              </a:xfrm>
              <a:prstGeom prst="rect">
                <a:avLst/>
              </a:prstGeom>
              <a:blipFill rotWithShape="1">
                <a:blip r:embed="rId3"/>
                <a:stretch>
                  <a:fillRect t="-10811" r="-5134" b="-1621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0" name="Ορθογώνιο 9"/>
              <p:cNvSpPr/>
              <p:nvPr/>
            </p:nvSpPr>
            <p:spPr>
              <a:xfrm>
                <a:off x="-108155" y="5287809"/>
                <a:ext cx="9366154" cy="478016"/>
              </a:xfrm>
              <a:prstGeom prst="rect">
                <a:avLst/>
              </a:prstGeom>
            </p:spPr>
            <p:txBody>
              <a:bodyPr wrap="none">
                <a:spAutoFit/>
              </a:bodyPr>
              <a:lstStyle/>
              <a:p>
                <a14:m>
                  <m:oMath xmlns:m="http://schemas.openxmlformats.org/officeDocument/2006/math">
                    <m:r>
                      <a:rPr lang="el-GR" sz="2300" b="1" i="1" smtClean="0">
                        <a:latin typeface="Cambria Math"/>
                      </a:rPr>
                      <m:t>𝟎</m:t>
                    </m:r>
                    <m:r>
                      <a:rPr lang="el-GR" sz="2300" b="1" i="1" smtClean="0">
                        <a:latin typeface="Cambria Math"/>
                      </a:rPr>
                      <m:t>,</m:t>
                    </m:r>
                    <m:r>
                      <a:rPr lang="el-GR" sz="2300" b="1" i="1" smtClean="0">
                        <a:latin typeface="Cambria Math"/>
                      </a:rPr>
                      <m:t>𝟏𝟕𝟓</m:t>
                    </m:r>
                    <m:r>
                      <a:rPr lang="el-GR" sz="2300" b="1" i="1" smtClean="0">
                        <a:latin typeface="Cambria Math"/>
                      </a:rPr>
                      <m:t>−</m:t>
                    </m:r>
                    <m:r>
                      <a:rPr lang="el-GR" sz="2300" b="1" i="1" smtClean="0">
                        <a:latin typeface="Cambria Math"/>
                      </a:rPr>
                      <m:t>𝟎</m:t>
                    </m:r>
                    <m:r>
                      <a:rPr lang="el-GR" sz="2300" b="1" i="1" smtClean="0">
                        <a:latin typeface="Cambria Math"/>
                      </a:rPr>
                      <m:t>,</m:t>
                    </m:r>
                    <m:r>
                      <a:rPr lang="el-GR" sz="2300" b="1" i="1" smtClean="0">
                        <a:latin typeface="Cambria Math"/>
                      </a:rPr>
                      <m:t>𝟑𝟎</m:t>
                    </m:r>
                    <m:r>
                      <a:rPr lang="el-GR" sz="2300" b="1" i="1" smtClean="0">
                        <a:latin typeface="Cambria Math"/>
                      </a:rPr>
                      <m:t>−</m:t>
                    </m:r>
                    <m:r>
                      <a:rPr lang="el-GR" sz="2300" b="1" i="1" smtClean="0">
                        <a:latin typeface="Cambria Math"/>
                      </a:rPr>
                      <m:t>𝟏</m:t>
                    </m:r>
                    <m:r>
                      <a:rPr lang="el-GR" sz="2300" b="1" i="1" smtClean="0">
                        <a:latin typeface="Cambria Math"/>
                      </a:rPr>
                      <m:t>,</m:t>
                    </m:r>
                    <m:r>
                      <a:rPr lang="el-GR" sz="2300" b="1" i="1" smtClean="0">
                        <a:latin typeface="Cambria Math"/>
                      </a:rPr>
                      <m:t>𝟗𝟔</m:t>
                    </m:r>
                    <m:r>
                      <a:rPr lang="el-GR" sz="2300" b="1" i="1" smtClean="0">
                        <a:latin typeface="Cambria Math"/>
                      </a:rPr>
                      <m:t>∗</m:t>
                    </m:r>
                    <m:r>
                      <a:rPr lang="el-GR" sz="2300" b="1" i="1" smtClean="0">
                        <a:latin typeface="Cambria Math"/>
                      </a:rPr>
                      <m:t>𝟎</m:t>
                    </m:r>
                    <m:r>
                      <a:rPr lang="el-GR" sz="2300" b="1" i="1" smtClean="0">
                        <a:latin typeface="Cambria Math"/>
                      </a:rPr>
                      <m:t>,</m:t>
                    </m:r>
                    <m:r>
                      <a:rPr lang="el-GR" sz="2300" b="1" i="1" smtClean="0">
                        <a:latin typeface="Cambria Math"/>
                      </a:rPr>
                      <m:t>𝟎𝟐𝟒</m:t>
                    </m:r>
                    <m:r>
                      <a:rPr lang="el-GR" sz="2300" b="1" i="1">
                        <a:latin typeface="Cambria Math"/>
                      </a:rPr>
                      <m:t>&lt;</m:t>
                    </m:r>
                    <m:sSub>
                      <m:sSubPr>
                        <m:ctrlPr>
                          <a:rPr lang="el-GR" sz="2300" b="1" i="1">
                            <a:latin typeface="Cambria Math"/>
                          </a:rPr>
                        </m:ctrlPr>
                      </m:sSubPr>
                      <m:e>
                        <m:r>
                          <a:rPr lang="el-GR" sz="2300" b="1" i="1">
                            <a:latin typeface="Cambria Math"/>
                          </a:rPr>
                          <m:t>𝝁</m:t>
                        </m:r>
                      </m:e>
                      <m:sub>
                        <m:sSub>
                          <m:sSubPr>
                            <m:ctrlPr>
                              <a:rPr lang="el-GR" sz="2300" b="1" i="1">
                                <a:latin typeface="Cambria Math"/>
                              </a:rPr>
                            </m:ctrlPr>
                          </m:sSubPr>
                          <m:e>
                            <m:acc>
                              <m:accPr>
                                <m:chr m:val="̂"/>
                                <m:ctrlPr>
                                  <a:rPr lang="el-GR" sz="2300" b="1" i="1">
                                    <a:latin typeface="Cambria Math"/>
                                  </a:rPr>
                                </m:ctrlPr>
                              </m:accPr>
                              <m:e>
                                <m:r>
                                  <a:rPr lang="en-US" sz="2300" b="1" i="1">
                                    <a:latin typeface="Cambria Math"/>
                                  </a:rPr>
                                  <m:t>𝒑</m:t>
                                </m:r>
                              </m:e>
                            </m:acc>
                          </m:e>
                          <m:sub>
                            <m:r>
                              <a:rPr lang="el-GR" sz="2300" b="1" i="1">
                                <a:latin typeface="Cambria Math"/>
                              </a:rPr>
                              <m:t>𝟏</m:t>
                            </m:r>
                          </m:sub>
                        </m:sSub>
                        <m:r>
                          <a:rPr lang="el-GR" sz="2300" b="1" i="1">
                            <a:latin typeface="Cambria Math"/>
                          </a:rPr>
                          <m:t>−</m:t>
                        </m:r>
                        <m:sSub>
                          <m:sSubPr>
                            <m:ctrlPr>
                              <a:rPr lang="el-GR" sz="2300" b="1" i="1">
                                <a:latin typeface="Cambria Math"/>
                              </a:rPr>
                            </m:ctrlPr>
                          </m:sSubPr>
                          <m:e>
                            <m:acc>
                              <m:accPr>
                                <m:chr m:val="̂"/>
                                <m:ctrlPr>
                                  <a:rPr lang="el-GR" sz="2300" b="1" i="1">
                                    <a:latin typeface="Cambria Math"/>
                                  </a:rPr>
                                </m:ctrlPr>
                              </m:accPr>
                              <m:e>
                                <m:r>
                                  <a:rPr lang="en-US" sz="2300" b="1" i="1">
                                    <a:latin typeface="Cambria Math"/>
                                  </a:rPr>
                                  <m:t>𝒑</m:t>
                                </m:r>
                              </m:e>
                            </m:acc>
                          </m:e>
                          <m:sub>
                            <m:r>
                              <a:rPr lang="el-GR" sz="2300" b="1" i="1">
                                <a:latin typeface="Cambria Math"/>
                              </a:rPr>
                              <m:t>𝟐</m:t>
                            </m:r>
                          </m:sub>
                        </m:sSub>
                      </m:sub>
                    </m:sSub>
                    <m:r>
                      <a:rPr lang="el-GR" sz="2300" b="1" i="1">
                        <a:latin typeface="Cambria Math"/>
                      </a:rPr>
                      <m:t>&lt;</m:t>
                    </m:r>
                    <m:r>
                      <a:rPr lang="el-GR" sz="2300" b="1" i="1" smtClean="0">
                        <a:latin typeface="Cambria Math"/>
                      </a:rPr>
                      <m:t>𝟎</m:t>
                    </m:r>
                    <m:r>
                      <a:rPr lang="el-GR" sz="2300" b="1" i="1" smtClean="0">
                        <a:latin typeface="Cambria Math"/>
                      </a:rPr>
                      <m:t>,</m:t>
                    </m:r>
                    <m:r>
                      <a:rPr lang="el-GR" sz="2300" b="1" i="1" smtClean="0">
                        <a:latin typeface="Cambria Math"/>
                      </a:rPr>
                      <m:t>𝟏𝟕𝟓</m:t>
                    </m:r>
                    <m:r>
                      <a:rPr lang="el-GR" sz="2300" b="1" i="1">
                        <a:latin typeface="Cambria Math"/>
                      </a:rPr>
                      <m:t>−</m:t>
                    </m:r>
                    <m:r>
                      <a:rPr lang="el-GR" sz="2300" b="1" i="1" smtClean="0">
                        <a:latin typeface="Cambria Math"/>
                      </a:rPr>
                      <m:t>𝟎</m:t>
                    </m:r>
                    <m:r>
                      <a:rPr lang="el-GR" sz="2300" b="1" i="1" smtClean="0">
                        <a:latin typeface="Cambria Math"/>
                      </a:rPr>
                      <m:t>,</m:t>
                    </m:r>
                    <m:r>
                      <a:rPr lang="el-GR" sz="2300" b="1" i="1" smtClean="0">
                        <a:latin typeface="Cambria Math"/>
                      </a:rPr>
                      <m:t>𝟑𝟎</m:t>
                    </m:r>
                    <m:r>
                      <a:rPr lang="el-GR" sz="2300" b="1" i="1" smtClean="0">
                        <a:latin typeface="Cambria Math"/>
                      </a:rPr>
                      <m:t>+</m:t>
                    </m:r>
                    <m:r>
                      <a:rPr lang="el-GR" sz="2300" b="1" i="1" smtClean="0">
                        <a:latin typeface="Cambria Math"/>
                      </a:rPr>
                      <m:t>𝟏</m:t>
                    </m:r>
                    <m:r>
                      <a:rPr lang="el-GR" sz="2300" b="1" i="1" smtClean="0">
                        <a:latin typeface="Cambria Math"/>
                      </a:rPr>
                      <m:t>,</m:t>
                    </m:r>
                    <m:r>
                      <a:rPr lang="el-GR" sz="2300" b="1" i="1" smtClean="0">
                        <a:latin typeface="Cambria Math"/>
                      </a:rPr>
                      <m:t>𝟗𝟔</m:t>
                    </m:r>
                    <m:r>
                      <a:rPr lang="el-GR" sz="2300" b="1" i="1" smtClean="0">
                        <a:latin typeface="Cambria Math"/>
                      </a:rPr>
                      <m:t>∗</m:t>
                    </m:r>
                  </m:oMath>
                </a14:m>
                <a:r>
                  <a:rPr lang="el-GR" sz="2300" b="1" dirty="0" smtClean="0"/>
                  <a:t>0,024</a:t>
                </a:r>
                <a:endParaRPr lang="el-GR" sz="2300" b="1" dirty="0"/>
              </a:p>
            </p:txBody>
          </p:sp>
        </mc:Choice>
        <mc:Fallback xmlns="">
          <p:sp>
            <p:nvSpPr>
              <p:cNvPr id="10" name="Ορθογώνιο 9"/>
              <p:cNvSpPr>
                <a:spLocks noRot="1" noChangeAspect="1" noMove="1" noResize="1" noEditPoints="1" noAdjustHandles="1" noChangeArrowheads="1" noChangeShapeType="1" noTextEdit="1"/>
              </p:cNvSpPr>
              <p:nvPr/>
            </p:nvSpPr>
            <p:spPr>
              <a:xfrm>
                <a:off x="-108155" y="5287809"/>
                <a:ext cx="9366154" cy="478016"/>
              </a:xfrm>
              <a:prstGeom prst="rect">
                <a:avLst/>
              </a:prstGeom>
              <a:blipFill rotWithShape="1">
                <a:blip r:embed="rId4"/>
                <a:stretch>
                  <a:fillRect l="-65" t="-7595" b="-21519"/>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4" name="Ορθογώνιο 13"/>
              <p:cNvSpPr/>
              <p:nvPr/>
            </p:nvSpPr>
            <p:spPr>
              <a:xfrm>
                <a:off x="1144352" y="2492896"/>
                <a:ext cx="2258760" cy="63254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0" i="1" dirty="0" smtClean="0">
                          <a:latin typeface="Cambria Math"/>
                        </a:rPr>
                        <m:t>0,</m:t>
                      </m:r>
                      <m:r>
                        <a:rPr lang="el-GR" sz="3200" b="0" i="0" dirty="0" smtClean="0">
                          <a:latin typeface="Cambria Math"/>
                        </a:rPr>
                        <m:t>175</m:t>
                      </m:r>
                    </m:oMath>
                  </m:oMathPara>
                </a14:m>
                <a:endParaRPr lang="el-GR" sz="3200" dirty="0"/>
              </a:p>
            </p:txBody>
          </p:sp>
        </mc:Choice>
        <mc:Fallback xmlns="">
          <p:sp>
            <p:nvSpPr>
              <p:cNvPr id="14" name="Ορθογώνιο 13"/>
              <p:cNvSpPr>
                <a:spLocks noRot="1" noChangeAspect="1" noMove="1" noResize="1" noEditPoints="1" noAdjustHandles="1" noChangeArrowheads="1" noChangeShapeType="1" noTextEdit="1"/>
              </p:cNvSpPr>
              <p:nvPr/>
            </p:nvSpPr>
            <p:spPr>
              <a:xfrm>
                <a:off x="1144352" y="2492896"/>
                <a:ext cx="2258760" cy="632545"/>
              </a:xfrm>
              <a:prstGeom prst="rect">
                <a:avLst/>
              </a:prstGeom>
              <a:blipFill rotWithShape="1">
                <a:blip r:embed="rId5"/>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5" name="Ορθογώνιο 14"/>
              <p:cNvSpPr/>
              <p:nvPr/>
            </p:nvSpPr>
            <p:spPr>
              <a:xfrm>
                <a:off x="5504808" y="2430738"/>
                <a:ext cx="1899687" cy="584775"/>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r>
                      <a:rPr lang="el-GR" sz="3200" i="1" dirty="0">
                        <a:latin typeface="Cambria Math"/>
                      </a:rPr>
                      <m:t>0,</m:t>
                    </m:r>
                  </m:oMath>
                </a14:m>
                <a:r>
                  <a:rPr lang="el-GR" sz="3200" dirty="0" smtClean="0"/>
                  <a:t>30</a:t>
                </a:r>
              </a:p>
            </p:txBody>
          </p:sp>
        </mc:Choice>
        <mc:Fallback xmlns="">
          <p:sp>
            <p:nvSpPr>
              <p:cNvPr id="15" name="Ορθογώνιο 14"/>
              <p:cNvSpPr>
                <a:spLocks noRot="1" noChangeAspect="1" noMove="1" noResize="1" noEditPoints="1" noAdjustHandles="1" noChangeArrowheads="1" noChangeShapeType="1" noTextEdit="1"/>
              </p:cNvSpPr>
              <p:nvPr/>
            </p:nvSpPr>
            <p:spPr>
              <a:xfrm>
                <a:off x="5504808" y="2430738"/>
                <a:ext cx="1899687" cy="584775"/>
              </a:xfrm>
              <a:prstGeom prst="rect">
                <a:avLst/>
              </a:prstGeom>
              <a:blipFill rotWithShape="1">
                <a:blip r:embed="rId6"/>
                <a:stretch>
                  <a:fillRect t="-12500" r="-7372" b="-34375"/>
                </a:stretch>
              </a:blipFill>
            </p:spPr>
            <p:txBody>
              <a:bodyPr/>
              <a:lstStyle/>
              <a:p>
                <a:r>
                  <a:rPr lang="el-GR">
                    <a:noFill/>
                  </a:rPr>
                  <a:t> </a:t>
                </a:r>
              </a:p>
            </p:txBody>
          </p:sp>
        </mc:Fallback>
      </mc:AlternateContent>
    </p:spTree>
    <p:extLst>
      <p:ext uri="{BB962C8B-B14F-4D97-AF65-F5344CB8AC3E}">
        <p14:creationId xmlns:p14="http://schemas.microsoft.com/office/powerpoint/2010/main" val="3043472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6" name="Rectangle 3"/>
              <p:cNvSpPr>
                <a:spLocks noGrp="1" noChangeArrowheads="1"/>
              </p:cNvSpPr>
              <p:nvPr>
                <p:ph idx="1"/>
              </p:nvPr>
            </p:nvSpPr>
            <p:spPr>
              <a:xfrm>
                <a:off x="0" y="0"/>
                <a:ext cx="9144000" cy="6126163"/>
              </a:xfrm>
            </p:spPr>
            <p:txBody>
              <a:bodyPr>
                <a:normAutofit/>
              </a:bodyPr>
              <a:lstStyle/>
              <a:p>
                <a:pPr algn="just"/>
                <a:r>
                  <a:rPr lang="el-GR" sz="2800" dirty="0" smtClean="0"/>
                  <a:t>Για να εξάγουμε συμπεράσματα σχετικά με την παράμετρο</a:t>
                </a:r>
                <a:r>
                  <a:rPr lang="en-US" sz="2800" dirty="0"/>
                  <a:t> </a:t>
                </a:r>
                <a:r>
                  <a:rPr lang="en-US" sz="2800" i="1" dirty="0"/>
                  <a:t>p</a:t>
                </a:r>
                <a:r>
                  <a:rPr lang="en-US" sz="2800" i="1" baseline="-25000" dirty="0"/>
                  <a:t>1</a:t>
                </a:r>
                <a:r>
                  <a:rPr lang="en-US" sz="2800" i="1" dirty="0"/>
                  <a:t>–p</a:t>
                </a:r>
                <a:r>
                  <a:rPr lang="en-US" sz="2800" i="1" baseline="-25000" dirty="0"/>
                  <a:t>2</a:t>
                </a:r>
                <a:r>
                  <a:rPr lang="en-US" sz="2800" dirty="0"/>
                  <a:t>, </a:t>
                </a:r>
                <a:r>
                  <a:rPr lang="el-GR" sz="2800" dirty="0"/>
                  <a:t>παίρνουμε δείγματα από τον πληθυσμό, υπολογίζουμε τις δειγματοληπτικές αναλογίες και εξετάζουμε την διαφορά </a:t>
                </a:r>
                <a:r>
                  <a:rPr lang="el-GR" sz="2800" dirty="0" smtClean="0"/>
                  <a:t>τους</a:t>
                </a:r>
                <a:r>
                  <a:rPr lang="en-US" sz="2800" dirty="0" smtClean="0"/>
                  <a:t>.</a:t>
                </a:r>
                <a:endParaRPr lang="en-US" sz="2800" dirty="0"/>
              </a:p>
              <a:p>
                <a:pPr algn="just"/>
                <a:endParaRPr lang="el-GR" sz="2800" dirty="0" smtClean="0"/>
              </a:p>
              <a:p>
                <a:pPr algn="just"/>
                <a:endParaRPr lang="el-GR" sz="2800" dirty="0"/>
              </a:p>
              <a:p>
                <a:pPr algn="just"/>
                <a:r>
                  <a:rPr lang="el-GR" sz="2800" dirty="0" smtClean="0"/>
                  <a:t>Π.χ. σε ένα πρώτο δείγμα </a:t>
                </a:r>
                <a14:m>
                  <m:oMath xmlns:m="http://schemas.openxmlformats.org/officeDocument/2006/math">
                    <m:sSub>
                      <m:sSubPr>
                        <m:ctrlPr>
                          <a:rPr lang="en-US" sz="2800" i="1" dirty="0" smtClean="0">
                            <a:latin typeface="Cambria Math"/>
                          </a:rPr>
                        </m:ctrlPr>
                      </m:sSubPr>
                      <m:e>
                        <m:r>
                          <a:rPr lang="en-US" sz="2800" b="0" i="1" dirty="0" smtClean="0">
                            <a:latin typeface="Cambria Math"/>
                          </a:rPr>
                          <m:t>𝑛</m:t>
                        </m:r>
                      </m:e>
                      <m:sub>
                        <m:r>
                          <a:rPr lang="en-US" sz="2800" b="0" i="1" dirty="0" smtClean="0">
                            <a:latin typeface="Cambria Math"/>
                          </a:rPr>
                          <m:t>1</m:t>
                        </m:r>
                      </m:sub>
                    </m:sSub>
                  </m:oMath>
                </a14:m>
                <a:r>
                  <a:rPr lang="en-US" sz="2800" dirty="0" smtClean="0"/>
                  <a:t>=100</a:t>
                </a:r>
                <a:endParaRPr lang="el-GR" sz="2800" dirty="0" smtClean="0"/>
              </a:p>
              <a:p>
                <a:pPr algn="just"/>
                <a14:m>
                  <m:oMath xmlns:m="http://schemas.openxmlformats.org/officeDocument/2006/math">
                    <m:sSub>
                      <m:sSubPr>
                        <m:ctrlPr>
                          <a:rPr lang="en-US" sz="2800" i="1" smtClean="0">
                            <a:latin typeface="Cambria Math"/>
                          </a:rPr>
                        </m:ctrlPr>
                      </m:sSubPr>
                      <m:e>
                        <m:acc>
                          <m:accPr>
                            <m:chr m:val="̂"/>
                            <m:ctrlPr>
                              <a:rPr lang="en-US" sz="2800" i="1" smtClean="0">
                                <a:latin typeface="Cambria Math"/>
                              </a:rPr>
                            </m:ctrlPr>
                          </m:accPr>
                          <m:e>
                            <m:r>
                              <a:rPr lang="en-US" sz="2800" b="0" i="1" smtClean="0">
                                <a:latin typeface="Cambria Math"/>
                              </a:rPr>
                              <m:t>𝑝</m:t>
                            </m:r>
                          </m:e>
                        </m:acc>
                      </m:e>
                      <m:sub>
                        <m:r>
                          <a:rPr lang="en-US" sz="2800" b="0" i="1" smtClean="0">
                            <a:latin typeface="Cambria Math"/>
                          </a:rPr>
                          <m:t>1</m:t>
                        </m:r>
                      </m:sub>
                    </m:sSub>
                    <m:r>
                      <a:rPr lang="en-US" sz="2800" b="0" i="1" smtClean="0">
                        <a:latin typeface="Cambria Math"/>
                      </a:rPr>
                      <m:t>=0,40</m:t>
                    </m:r>
                  </m:oMath>
                </a14:m>
                <a:r>
                  <a:rPr lang="en-US" sz="2800" dirty="0" smtClean="0"/>
                  <a:t> </a:t>
                </a:r>
                <a:r>
                  <a:rPr lang="el-GR" sz="2800" dirty="0" smtClean="0"/>
                  <a:t>και </a:t>
                </a:r>
                <a14:m>
                  <m:oMath xmlns:m="http://schemas.openxmlformats.org/officeDocument/2006/math">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l-GR" sz="2800" b="0" i="1" smtClean="0">
                            <a:latin typeface="Cambria Math"/>
                          </a:rPr>
                          <m:t>2</m:t>
                        </m:r>
                      </m:sub>
                    </m:sSub>
                    <m:r>
                      <a:rPr lang="en-US" sz="2800" i="1">
                        <a:latin typeface="Cambria Math"/>
                      </a:rPr>
                      <m:t>=0</m:t>
                    </m:r>
                    <m:r>
                      <a:rPr lang="el-GR" sz="2800" b="0" i="1" smtClean="0">
                        <a:latin typeface="Cambria Math"/>
                      </a:rPr>
                      <m:t>,30</m:t>
                    </m:r>
                    <m:r>
                      <a:rPr lang="el-GR" sz="2800" b="0" i="0" smtClean="0">
                        <a:latin typeface="Cambria Math"/>
                      </a:rPr>
                      <m:t>, </m:t>
                    </m:r>
                  </m:oMath>
                </a14:m>
                <a:r>
                  <a:rPr lang="el-GR" sz="2800" dirty="0" smtClean="0"/>
                  <a:t>δηλαδή   </a:t>
                </a:r>
                <a14:m>
                  <m:oMath xmlns:m="http://schemas.openxmlformats.org/officeDocument/2006/math">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n-US" sz="2800" i="1">
                            <a:latin typeface="Cambria Math"/>
                          </a:rPr>
                          <m:t>1</m:t>
                        </m:r>
                      </m:sub>
                    </m:sSub>
                    <m:r>
                      <a:rPr lang="el-GR" sz="2800" b="0" i="1" smtClean="0">
                        <a:latin typeface="Cambria Math"/>
                      </a:rPr>
                      <m:t>−</m:t>
                    </m:r>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l-GR" sz="2800" i="1">
                            <a:latin typeface="Cambria Math"/>
                          </a:rPr>
                          <m:t>2</m:t>
                        </m:r>
                      </m:sub>
                    </m:sSub>
                    <m:r>
                      <a:rPr lang="el-GR" sz="2800" b="0" i="1" smtClean="0">
                        <a:latin typeface="Cambria Math"/>
                      </a:rPr>
                      <m:t>=0,10</m:t>
                    </m:r>
                  </m:oMath>
                </a14:m>
                <a:endParaRPr lang="en-US" sz="2800" dirty="0"/>
              </a:p>
              <a:p>
                <a:pPr algn="just"/>
                <a:r>
                  <a:rPr lang="el-GR" sz="2800" dirty="0"/>
                  <a:t>σε </a:t>
                </a:r>
                <a:r>
                  <a:rPr lang="el-GR" sz="2800" dirty="0" smtClean="0"/>
                  <a:t>δεύτερο δείγμα </a:t>
                </a:r>
                <a14:m>
                  <m:oMath xmlns:m="http://schemas.openxmlformats.org/officeDocument/2006/math">
                    <m:sSub>
                      <m:sSubPr>
                        <m:ctrlPr>
                          <a:rPr lang="en-US" sz="2800" i="1" dirty="0">
                            <a:latin typeface="Cambria Math"/>
                          </a:rPr>
                        </m:ctrlPr>
                      </m:sSubPr>
                      <m:e>
                        <m:r>
                          <a:rPr lang="en-US" sz="2800" i="1" dirty="0">
                            <a:latin typeface="Cambria Math"/>
                          </a:rPr>
                          <m:t>𝑛</m:t>
                        </m:r>
                      </m:e>
                      <m:sub>
                        <m:r>
                          <a:rPr lang="el-GR" sz="2800" b="0" i="1" dirty="0" smtClean="0">
                            <a:latin typeface="Cambria Math"/>
                          </a:rPr>
                          <m:t>2</m:t>
                        </m:r>
                      </m:sub>
                    </m:sSub>
                  </m:oMath>
                </a14:m>
                <a:r>
                  <a:rPr lang="en-US" sz="2800" dirty="0"/>
                  <a:t>=100</a:t>
                </a:r>
                <a:endParaRPr lang="el-GR" sz="2800" dirty="0"/>
              </a:p>
              <a:p>
                <a:pPr algn="just"/>
                <a14:m>
                  <m:oMath xmlns:m="http://schemas.openxmlformats.org/officeDocument/2006/math">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n-US" sz="2800" i="1">
                            <a:latin typeface="Cambria Math"/>
                          </a:rPr>
                          <m:t>1</m:t>
                        </m:r>
                      </m:sub>
                    </m:sSub>
                    <m:r>
                      <a:rPr lang="en-US" sz="2800" i="1">
                        <a:latin typeface="Cambria Math"/>
                      </a:rPr>
                      <m:t>=0,4</m:t>
                    </m:r>
                  </m:oMath>
                </a14:m>
                <a:r>
                  <a:rPr lang="el-GR" sz="2800" dirty="0" smtClean="0"/>
                  <a:t>2</a:t>
                </a:r>
                <a:r>
                  <a:rPr lang="en-US" sz="2800" dirty="0"/>
                  <a:t> </a:t>
                </a:r>
                <a:r>
                  <a:rPr lang="el-GR" sz="2800" dirty="0"/>
                  <a:t>και </a:t>
                </a:r>
                <a14:m>
                  <m:oMath xmlns:m="http://schemas.openxmlformats.org/officeDocument/2006/math">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l-GR" sz="2800" i="1">
                            <a:latin typeface="Cambria Math"/>
                          </a:rPr>
                          <m:t>2</m:t>
                        </m:r>
                      </m:sub>
                    </m:sSub>
                    <m:r>
                      <a:rPr lang="en-US" sz="2800" i="1">
                        <a:latin typeface="Cambria Math"/>
                      </a:rPr>
                      <m:t>=0</m:t>
                    </m:r>
                    <m:r>
                      <a:rPr lang="el-GR" sz="2800" i="1">
                        <a:latin typeface="Cambria Math"/>
                      </a:rPr>
                      <m:t>,3</m:t>
                    </m:r>
                    <m:r>
                      <a:rPr lang="el-GR" sz="2800" b="0" i="0" smtClean="0">
                        <a:latin typeface="Cambria Math"/>
                      </a:rPr>
                      <m:t>5</m:t>
                    </m:r>
                    <m:r>
                      <a:rPr lang="el-GR" sz="2800">
                        <a:latin typeface="Cambria Math"/>
                      </a:rPr>
                      <m:t>, </m:t>
                    </m:r>
                  </m:oMath>
                </a14:m>
                <a:r>
                  <a:rPr lang="el-GR" sz="2800" dirty="0"/>
                  <a:t>δηλαδή   </a:t>
                </a:r>
                <a14:m>
                  <m:oMath xmlns:m="http://schemas.openxmlformats.org/officeDocument/2006/math">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n-US" sz="2800" i="1">
                            <a:latin typeface="Cambria Math"/>
                          </a:rPr>
                          <m:t>1</m:t>
                        </m:r>
                      </m:sub>
                    </m:sSub>
                    <m:r>
                      <a:rPr lang="el-GR" sz="2800" i="1">
                        <a:latin typeface="Cambria Math"/>
                      </a:rPr>
                      <m:t>−</m:t>
                    </m:r>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l-GR" sz="2800" i="1">
                            <a:latin typeface="Cambria Math"/>
                          </a:rPr>
                          <m:t>2</m:t>
                        </m:r>
                      </m:sub>
                    </m:sSub>
                    <m:r>
                      <a:rPr lang="el-GR" sz="2800" i="1">
                        <a:latin typeface="Cambria Math"/>
                      </a:rPr>
                      <m:t>=0,0</m:t>
                    </m:r>
                    <m:r>
                      <a:rPr lang="el-GR" sz="2800" b="0" i="1" smtClean="0">
                        <a:latin typeface="Cambria Math"/>
                      </a:rPr>
                      <m:t>7</m:t>
                    </m:r>
                  </m:oMath>
                </a14:m>
                <a:endParaRPr lang="en-US" sz="2800" dirty="0"/>
              </a:p>
              <a:p>
                <a:pPr algn="just"/>
                <a:r>
                  <a:rPr lang="el-GR" sz="2800" dirty="0" smtClean="0"/>
                  <a:t>Η μέση τιμή των διαφορών </a:t>
                </a:r>
                <a14:m>
                  <m:oMath xmlns:m="http://schemas.openxmlformats.org/officeDocument/2006/math">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n-US" sz="2800" i="1">
                            <a:latin typeface="Cambria Math"/>
                          </a:rPr>
                          <m:t>1</m:t>
                        </m:r>
                      </m:sub>
                    </m:sSub>
                    <m:r>
                      <a:rPr lang="el-GR" sz="2800" i="1">
                        <a:latin typeface="Cambria Math"/>
                      </a:rPr>
                      <m:t>−</m:t>
                    </m:r>
                    <m:sSub>
                      <m:sSubPr>
                        <m:ctrlPr>
                          <a:rPr lang="en-US" sz="2800" i="1">
                            <a:latin typeface="Cambria Math"/>
                          </a:rPr>
                        </m:ctrlPr>
                      </m:sSubPr>
                      <m:e>
                        <m:acc>
                          <m:accPr>
                            <m:chr m:val="̂"/>
                            <m:ctrlPr>
                              <a:rPr lang="en-US" sz="2800" i="1">
                                <a:latin typeface="Cambria Math"/>
                              </a:rPr>
                            </m:ctrlPr>
                          </m:accPr>
                          <m:e>
                            <m:r>
                              <a:rPr lang="en-US" sz="2800" i="1">
                                <a:latin typeface="Cambria Math"/>
                              </a:rPr>
                              <m:t>𝑝</m:t>
                            </m:r>
                          </m:e>
                        </m:acc>
                      </m:e>
                      <m:sub>
                        <m:r>
                          <a:rPr lang="el-GR" sz="2800" i="1">
                            <a:latin typeface="Cambria Math"/>
                          </a:rPr>
                          <m:t>2</m:t>
                        </m:r>
                      </m:sub>
                    </m:sSub>
                  </m:oMath>
                </a14:m>
                <a:r>
                  <a:rPr lang="el-GR" sz="2800" dirty="0" smtClean="0"/>
                  <a:t> είναι </a:t>
                </a:r>
                <a:r>
                  <a:rPr lang="el-GR" sz="2800" dirty="0"/>
                  <a:t>μία </a:t>
                </a:r>
                <a:r>
                  <a:rPr lang="el-GR" sz="2800" dirty="0" smtClean="0"/>
                  <a:t>αμερόληπτ</a:t>
                </a:r>
                <a:r>
                  <a:rPr lang="el-GR" sz="2800" dirty="0"/>
                  <a:t>η</a:t>
                </a:r>
                <a:r>
                  <a:rPr lang="el-GR" sz="2800" dirty="0" smtClean="0"/>
                  <a:t> </a:t>
                </a:r>
                <a:r>
                  <a:rPr lang="el-GR" sz="2800" dirty="0"/>
                  <a:t>εκτιμήτρια για</a:t>
                </a:r>
                <a:r>
                  <a:rPr lang="en-US" sz="2800" dirty="0"/>
                  <a:t> </a:t>
                </a:r>
                <a:r>
                  <a:rPr lang="en-US" sz="2800" i="1" dirty="0"/>
                  <a:t>p</a:t>
                </a:r>
                <a:r>
                  <a:rPr lang="en-US" sz="2800" i="1" baseline="-25000" dirty="0"/>
                  <a:t>1</a:t>
                </a:r>
                <a:r>
                  <a:rPr lang="en-US" sz="2800" i="1" dirty="0"/>
                  <a:t>–p</a:t>
                </a:r>
                <a:r>
                  <a:rPr lang="en-US" sz="2800" i="1" baseline="-25000" dirty="0"/>
                  <a:t>2</a:t>
                </a:r>
                <a:r>
                  <a:rPr lang="en-US" sz="2800" dirty="0"/>
                  <a:t>.</a:t>
                </a:r>
              </a:p>
            </p:txBody>
          </p:sp>
        </mc:Choice>
        <mc:Fallback>
          <p:sp>
            <p:nvSpPr>
              <p:cNvPr id="6" name="Rectangle 3"/>
              <p:cNvSpPr>
                <a:spLocks noGrp="1" noRot="1" noChangeAspect="1" noMove="1" noResize="1" noEditPoints="1" noAdjustHandles="1" noChangeArrowheads="1" noChangeShapeType="1" noTextEdit="1"/>
              </p:cNvSpPr>
              <p:nvPr>
                <p:ph idx="1"/>
              </p:nvPr>
            </p:nvSpPr>
            <p:spPr>
              <a:xfrm>
                <a:off x="0" y="0"/>
                <a:ext cx="9144000" cy="6126163"/>
              </a:xfrm>
              <a:blipFill rotWithShape="1">
                <a:blip r:embed="rId2"/>
                <a:stretch>
                  <a:fillRect l="-1133" t="-896" r="-1333"/>
                </a:stretch>
              </a:blipFill>
            </p:spPr>
            <p:txBody>
              <a:bodyPr/>
              <a:lstStyle/>
              <a:p>
                <a:r>
                  <a:rPr lang="el-GR">
                    <a:noFill/>
                  </a:rPr>
                  <a:t> </a:t>
                </a:r>
              </a:p>
            </p:txBody>
          </p:sp>
        </mc:Fallback>
      </mc:AlternateContent>
      <p:pic>
        <p:nvPicPr>
          <p:cNvPr id="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824" y="1916832"/>
            <a:ext cx="2628900"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6021287"/>
            <a:ext cx="4104456" cy="843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2741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a:xfrm>
                <a:off x="0" y="0"/>
                <a:ext cx="9144000" cy="6858000"/>
              </a:xfrm>
            </p:spPr>
            <p:txBody>
              <a:bodyPr/>
              <a:lstStyle/>
              <a:p>
                <a:pPr algn="just"/>
                <a:r>
                  <a:rPr lang="el-GR" dirty="0" smtClean="0"/>
                  <a:t>Το στατιστικό στοιχείο  </a:t>
                </a:r>
                <a14:m>
                  <m:oMath xmlns:m="http://schemas.openxmlformats.org/officeDocument/2006/math">
                    <m:sSub>
                      <m:sSubPr>
                        <m:ctrlPr>
                          <a:rPr lang="en-US" i="1">
                            <a:latin typeface="Cambria Math"/>
                          </a:rPr>
                        </m:ctrlPr>
                      </m:sSubPr>
                      <m:e>
                        <m:acc>
                          <m:accPr>
                            <m:chr m:val="̂"/>
                            <m:ctrlPr>
                              <a:rPr lang="en-US" i="1">
                                <a:latin typeface="Cambria Math"/>
                              </a:rPr>
                            </m:ctrlPr>
                          </m:accPr>
                          <m:e>
                            <m:r>
                              <a:rPr lang="en-US" i="1">
                                <a:latin typeface="Cambria Math"/>
                              </a:rPr>
                              <m:t>𝑝</m:t>
                            </m:r>
                          </m:e>
                        </m:acc>
                      </m:e>
                      <m:sub>
                        <m:r>
                          <a:rPr lang="en-US" i="1">
                            <a:latin typeface="Cambria Math"/>
                          </a:rPr>
                          <m:t>1</m:t>
                        </m:r>
                      </m:sub>
                    </m:sSub>
                    <m:r>
                      <a:rPr lang="el-GR" i="1">
                        <a:latin typeface="Cambria Math"/>
                      </a:rPr>
                      <m:t>−</m:t>
                    </m:r>
                    <m:sSub>
                      <m:sSubPr>
                        <m:ctrlPr>
                          <a:rPr lang="en-US" i="1">
                            <a:latin typeface="Cambria Math"/>
                          </a:rPr>
                        </m:ctrlPr>
                      </m:sSubPr>
                      <m:e>
                        <m:acc>
                          <m:accPr>
                            <m:chr m:val="̂"/>
                            <m:ctrlPr>
                              <a:rPr lang="en-US" i="1">
                                <a:latin typeface="Cambria Math"/>
                              </a:rPr>
                            </m:ctrlPr>
                          </m:accPr>
                          <m:e>
                            <m:r>
                              <a:rPr lang="en-US" i="1">
                                <a:latin typeface="Cambria Math"/>
                              </a:rPr>
                              <m:t>𝑝</m:t>
                            </m:r>
                          </m:e>
                        </m:acc>
                      </m:e>
                      <m:sub>
                        <m:r>
                          <a:rPr lang="el-GR" i="1">
                            <a:latin typeface="Cambria Math"/>
                          </a:rPr>
                          <m:t>2</m:t>
                        </m:r>
                      </m:sub>
                    </m:sSub>
                  </m:oMath>
                </a14:m>
                <a:r>
                  <a:rPr lang="el-GR" dirty="0" smtClean="0"/>
                  <a:t>είναι </a:t>
                </a:r>
                <a:r>
                  <a:rPr lang="el-GR" b="1" i="1" dirty="0"/>
                  <a:t>προσεγγιστικά κανονικά κατανεμημένο</a:t>
                </a:r>
                <a:r>
                  <a:rPr lang="el-GR" dirty="0"/>
                  <a:t> εάν τα μεγέθη των δειγμάτων είναι αρκετά μεγάλα έτσι ώστε:  </a:t>
                </a:r>
                <a:endParaRPr lang="el-GR" dirty="0" smtClean="0"/>
              </a:p>
              <a:p>
                <a:pPr algn="just"/>
                <a14:m>
                  <m:oMath xmlns:m="http://schemas.openxmlformats.org/officeDocument/2006/math">
                    <m:sSub>
                      <m:sSubPr>
                        <m:ctrlPr>
                          <a:rPr lang="en-US" i="1" dirty="0">
                            <a:latin typeface="Cambria Math"/>
                          </a:rPr>
                        </m:ctrlPr>
                      </m:sSubPr>
                      <m:e>
                        <m:r>
                          <a:rPr lang="en-US" i="1" dirty="0">
                            <a:latin typeface="Cambria Math"/>
                          </a:rPr>
                          <m:t>𝑛</m:t>
                        </m:r>
                      </m:e>
                      <m:sub>
                        <m:r>
                          <a:rPr lang="en-US" i="1" dirty="0">
                            <a:latin typeface="Cambria Math"/>
                          </a:rPr>
                          <m:t>1</m:t>
                        </m:r>
                      </m:sub>
                    </m:sSub>
                    <m:sSub>
                      <m:sSubPr>
                        <m:ctrlPr>
                          <a:rPr lang="en-US" i="1">
                            <a:latin typeface="Cambria Math"/>
                          </a:rPr>
                        </m:ctrlPr>
                      </m:sSubPr>
                      <m:e>
                        <m:acc>
                          <m:accPr>
                            <m:chr m:val="̂"/>
                            <m:ctrlPr>
                              <a:rPr lang="en-US" i="1">
                                <a:latin typeface="Cambria Math"/>
                              </a:rPr>
                            </m:ctrlPr>
                          </m:accPr>
                          <m:e>
                            <m:r>
                              <a:rPr lang="en-US" i="1">
                                <a:latin typeface="Cambria Math"/>
                              </a:rPr>
                              <m:t>𝑝</m:t>
                            </m:r>
                          </m:e>
                        </m:acc>
                      </m:e>
                      <m:sub>
                        <m:r>
                          <a:rPr lang="en-US" i="1">
                            <a:latin typeface="Cambria Math"/>
                          </a:rPr>
                          <m:t>1</m:t>
                        </m:r>
                      </m:sub>
                    </m:sSub>
                    <m:r>
                      <a:rPr lang="el-GR" b="0" i="1" smtClean="0">
                        <a:latin typeface="Cambria Math"/>
                      </a:rPr>
                      <m:t> ,</m:t>
                    </m:r>
                    <m:sSub>
                      <m:sSubPr>
                        <m:ctrlPr>
                          <a:rPr lang="en-US" i="1" dirty="0">
                            <a:latin typeface="Cambria Math"/>
                          </a:rPr>
                        </m:ctrlPr>
                      </m:sSubPr>
                      <m:e>
                        <m:r>
                          <a:rPr lang="en-US" i="1" dirty="0">
                            <a:latin typeface="Cambria Math"/>
                          </a:rPr>
                          <m:t>𝑛</m:t>
                        </m:r>
                      </m:e>
                      <m:sub>
                        <m:r>
                          <a:rPr lang="el-GR" b="0" i="1" dirty="0" smtClean="0">
                            <a:latin typeface="Cambria Math"/>
                          </a:rPr>
                          <m:t>2</m:t>
                        </m:r>
                      </m:sub>
                    </m:sSub>
                    <m:sSub>
                      <m:sSubPr>
                        <m:ctrlPr>
                          <a:rPr lang="en-US" i="1">
                            <a:latin typeface="Cambria Math"/>
                          </a:rPr>
                        </m:ctrlPr>
                      </m:sSubPr>
                      <m:e>
                        <m:acc>
                          <m:accPr>
                            <m:chr m:val="̂"/>
                            <m:ctrlPr>
                              <a:rPr lang="en-US" i="1">
                                <a:latin typeface="Cambria Math"/>
                              </a:rPr>
                            </m:ctrlPr>
                          </m:accPr>
                          <m:e>
                            <m:r>
                              <a:rPr lang="en-US" i="1">
                                <a:latin typeface="Cambria Math"/>
                              </a:rPr>
                              <m:t>𝑝</m:t>
                            </m:r>
                          </m:e>
                        </m:acc>
                      </m:e>
                      <m:sub>
                        <m:r>
                          <a:rPr lang="el-GR" b="0" i="1" smtClean="0">
                            <a:latin typeface="Cambria Math"/>
                          </a:rPr>
                          <m:t>2</m:t>
                        </m:r>
                      </m:sub>
                    </m:sSub>
                    <m:r>
                      <a:rPr lang="el-GR" b="0" i="1" smtClean="0">
                        <a:latin typeface="Cambria Math"/>
                      </a:rPr>
                      <m:t>,</m:t>
                    </m:r>
                    <m:sSub>
                      <m:sSubPr>
                        <m:ctrlPr>
                          <a:rPr lang="en-US" i="1" dirty="0">
                            <a:latin typeface="Cambria Math"/>
                          </a:rPr>
                        </m:ctrlPr>
                      </m:sSubPr>
                      <m:e>
                        <m:r>
                          <a:rPr lang="en-US" i="1" dirty="0">
                            <a:latin typeface="Cambria Math"/>
                          </a:rPr>
                          <m:t>𝑛</m:t>
                        </m:r>
                      </m:e>
                      <m:sub>
                        <m:r>
                          <a:rPr lang="en-US" i="1" dirty="0">
                            <a:latin typeface="Cambria Math"/>
                          </a:rPr>
                          <m:t>1</m:t>
                        </m:r>
                      </m:sub>
                    </m:sSub>
                    <m:d>
                      <m:dPr>
                        <m:ctrlPr>
                          <a:rPr lang="el-GR" b="0" i="1" dirty="0" smtClean="0">
                            <a:latin typeface="Cambria Math"/>
                          </a:rPr>
                        </m:ctrlPr>
                      </m:dPr>
                      <m:e>
                        <m:r>
                          <a:rPr lang="el-GR" b="0" i="1" dirty="0" smtClean="0">
                            <a:latin typeface="Cambria Math"/>
                          </a:rPr>
                          <m:t>1−</m:t>
                        </m:r>
                        <m:sSub>
                          <m:sSubPr>
                            <m:ctrlPr>
                              <a:rPr lang="en-US" i="1">
                                <a:latin typeface="Cambria Math"/>
                              </a:rPr>
                            </m:ctrlPr>
                          </m:sSubPr>
                          <m:e>
                            <m:acc>
                              <m:accPr>
                                <m:chr m:val="̂"/>
                                <m:ctrlPr>
                                  <a:rPr lang="en-US" i="1">
                                    <a:latin typeface="Cambria Math"/>
                                  </a:rPr>
                                </m:ctrlPr>
                              </m:accPr>
                              <m:e>
                                <m:r>
                                  <a:rPr lang="en-US" i="1">
                                    <a:latin typeface="Cambria Math"/>
                                  </a:rPr>
                                  <m:t>𝑝</m:t>
                                </m:r>
                              </m:e>
                            </m:acc>
                          </m:e>
                          <m:sub>
                            <m:r>
                              <a:rPr lang="en-US" i="1">
                                <a:latin typeface="Cambria Math"/>
                              </a:rPr>
                              <m:t>1</m:t>
                            </m:r>
                          </m:sub>
                        </m:sSub>
                      </m:e>
                    </m:d>
                    <m:r>
                      <a:rPr lang="el-GR" b="0" i="1" smtClean="0">
                        <a:latin typeface="Cambria Math"/>
                      </a:rPr>
                      <m:t>, </m:t>
                    </m:r>
                    <m:sSub>
                      <m:sSubPr>
                        <m:ctrlPr>
                          <a:rPr lang="en-US" i="1" dirty="0">
                            <a:latin typeface="Cambria Math"/>
                          </a:rPr>
                        </m:ctrlPr>
                      </m:sSubPr>
                      <m:e>
                        <m:r>
                          <a:rPr lang="en-US" i="1" dirty="0">
                            <a:latin typeface="Cambria Math"/>
                          </a:rPr>
                          <m:t>𝑛</m:t>
                        </m:r>
                      </m:e>
                      <m:sub>
                        <m:r>
                          <a:rPr lang="el-GR" b="0" i="1" dirty="0" smtClean="0">
                            <a:latin typeface="Cambria Math"/>
                          </a:rPr>
                          <m:t>2</m:t>
                        </m:r>
                      </m:sub>
                    </m:sSub>
                    <m:r>
                      <a:rPr lang="el-GR" b="0" i="1" dirty="0" smtClean="0">
                        <a:latin typeface="Cambria Math"/>
                      </a:rPr>
                      <m:t>(1−</m:t>
                    </m:r>
                    <m:sSub>
                      <m:sSubPr>
                        <m:ctrlPr>
                          <a:rPr lang="en-US" i="1">
                            <a:latin typeface="Cambria Math"/>
                          </a:rPr>
                        </m:ctrlPr>
                      </m:sSubPr>
                      <m:e>
                        <m:acc>
                          <m:accPr>
                            <m:chr m:val="̂"/>
                            <m:ctrlPr>
                              <a:rPr lang="en-US" i="1">
                                <a:latin typeface="Cambria Math"/>
                              </a:rPr>
                            </m:ctrlPr>
                          </m:accPr>
                          <m:e>
                            <m:r>
                              <a:rPr lang="en-US" i="1">
                                <a:latin typeface="Cambria Math"/>
                              </a:rPr>
                              <m:t>𝑝</m:t>
                            </m:r>
                          </m:e>
                        </m:acc>
                      </m:e>
                      <m:sub>
                        <m:r>
                          <a:rPr lang="el-GR" b="0" i="1" smtClean="0">
                            <a:latin typeface="Cambria Math"/>
                          </a:rPr>
                          <m:t>2</m:t>
                        </m:r>
                      </m:sub>
                    </m:sSub>
                    <m:r>
                      <a:rPr lang="el-GR" b="0" i="1" smtClean="0">
                        <a:latin typeface="Cambria Math"/>
                      </a:rPr>
                      <m:t>)  </m:t>
                    </m:r>
                    <m:r>
                      <a:rPr lang="el-GR" b="0" i="1" smtClean="0">
                        <a:latin typeface="Cambria Math"/>
                      </a:rPr>
                      <m:t>𝜀𝜄𝜈𝛼𝜄</m:t>
                    </m:r>
                    <m:r>
                      <a:rPr lang="el-GR" b="0" i="1" smtClean="0">
                        <a:latin typeface="Cambria Math"/>
                      </a:rPr>
                      <m:t> </m:t>
                    </m:r>
                    <m:r>
                      <m:rPr>
                        <m:sty m:val="p"/>
                      </m:rPr>
                      <a:rPr lang="el-GR" b="0" i="1" smtClean="0">
                        <a:latin typeface="Cambria Math"/>
                      </a:rPr>
                      <m:t>ό</m:t>
                    </m:r>
                    <m:r>
                      <a:rPr lang="el-GR" b="0" i="1" smtClean="0">
                        <a:latin typeface="Cambria Math"/>
                      </a:rPr>
                      <m:t>𝜆𝛼</m:t>
                    </m:r>
                    <m:r>
                      <a:rPr lang="en-US" i="1" smtClean="0">
                        <a:latin typeface="Cambria Math"/>
                        <a:ea typeface="Cambria Math"/>
                      </a:rPr>
                      <m:t>≥</m:t>
                    </m:r>
                    <m:r>
                      <a:rPr lang="el-GR" b="0" i="1" smtClean="0">
                        <a:latin typeface="Cambria Math"/>
                        <a:ea typeface="Cambria Math"/>
                      </a:rPr>
                      <m:t>5</m:t>
                    </m:r>
                  </m:oMath>
                </a14:m>
                <a:endParaRPr lang="el-GR" dirty="0"/>
              </a:p>
              <a:p>
                <a:pPr algn="just"/>
                <a:r>
                  <a:rPr lang="el-GR" dirty="0" smtClean="0"/>
                  <a:t> </a:t>
                </a:r>
                <a:endParaRPr lang="en-US" dirty="0"/>
              </a:p>
              <a:p>
                <a:r>
                  <a:rPr lang="el-GR" dirty="0" smtClean="0"/>
                  <a:t> </a:t>
                </a:r>
              </a:p>
              <a:p>
                <a:endParaRPr lang="el-GR" dirty="0"/>
              </a:p>
              <a:p>
                <a:r>
                  <a:rPr lang="el-GR" dirty="0" smtClean="0"/>
                  <a:t>ή </a:t>
                </a:r>
              </a:p>
              <a:p>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xfrm>
                <a:off x="0" y="0"/>
                <a:ext cx="9144000" cy="6858000"/>
              </a:xfrm>
              <a:blipFill rotWithShape="1">
                <a:blip r:embed="rId2"/>
                <a:stretch>
                  <a:fillRect l="-1467" t="-1067" r="-166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Ορθογώνιο 4"/>
              <p:cNvSpPr/>
              <p:nvPr/>
            </p:nvSpPr>
            <p:spPr>
              <a:xfrm>
                <a:off x="251520" y="3290894"/>
                <a:ext cx="8779006" cy="7141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2800" b="1" i="1" smtClean="0">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𝟏</m:t>
                          </m:r>
                        </m:sub>
                      </m:sSub>
                      <m:r>
                        <a:rPr lang="el-GR" sz="2800" b="1" i="1" smtClean="0">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smtClean="0">
                              <a:latin typeface="Cambria Math"/>
                            </a:rPr>
                          </m:ctrlPr>
                        </m:sSubPr>
                        <m:e>
                          <m:r>
                            <a:rPr lang="el-GR" sz="2800" b="1" i="1" smtClean="0">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smtClean="0">
                              <a:latin typeface="Cambria Math"/>
                            </a:rPr>
                          </m:ctrlPr>
                        </m:sSubPr>
                        <m:e>
                          <m:r>
                            <a:rPr lang="en-US" sz="2800" b="1" i="1" smtClean="0">
                              <a:latin typeface="Cambria Math"/>
                            </a:rPr>
                            <m:t>𝒑</m:t>
                          </m:r>
                        </m:e>
                        <m:sub>
                          <m:r>
                            <a:rPr lang="en-US" sz="2800" b="1" i="1" smtClean="0">
                              <a:latin typeface="Cambria Math"/>
                            </a:rPr>
                            <m:t>𝟏</m:t>
                          </m:r>
                        </m:sub>
                      </m:sSub>
                      <m:r>
                        <a:rPr lang="en-US" sz="2800" b="1" i="1" smtClean="0">
                          <a:latin typeface="Cambria Math"/>
                        </a:rPr>
                        <m:t>−</m:t>
                      </m:r>
                      <m:sSub>
                        <m:sSubPr>
                          <m:ctrlPr>
                            <a:rPr lang="en-US" sz="2800" b="1" i="1" smtClean="0">
                              <a:latin typeface="Cambria Math"/>
                            </a:rPr>
                          </m:ctrlPr>
                        </m:sSubPr>
                        <m:e>
                          <m:r>
                            <a:rPr lang="en-US" sz="2800" b="1" i="1" smtClean="0">
                              <a:latin typeface="Cambria Math"/>
                            </a:rPr>
                            <m:t>𝒑</m:t>
                          </m:r>
                        </m:e>
                        <m:sub>
                          <m:r>
                            <a:rPr lang="en-US" sz="2800" b="1" i="1" smtClean="0">
                              <a:latin typeface="Cambria Math"/>
                            </a:rPr>
                            <m:t>𝟐</m:t>
                          </m:r>
                        </m:sub>
                      </m:sSub>
                      <m:r>
                        <a:rPr lang="el-GR" sz="2800" b="1" i="1">
                          <a:latin typeface="Cambria Math"/>
                        </a:rPr>
                        <m:t>&lt;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a:latin typeface="Cambria Math"/>
                            </a:rPr>
                          </m:ctrlPr>
                        </m:sSubPr>
                        <m:e>
                          <m:r>
                            <a:rPr lang="el-GR" sz="2800" b="1" i="1">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oMath>
                  </m:oMathPara>
                </a14:m>
                <a:endParaRPr lang="el-GR" sz="2800" b="1" dirty="0"/>
              </a:p>
            </p:txBody>
          </p:sp>
        </mc:Choice>
        <mc:Fallback xmlns="">
          <p:sp>
            <p:nvSpPr>
              <p:cNvPr id="5" name="Ορθογώνιο 4"/>
              <p:cNvSpPr>
                <a:spLocks noRot="1" noChangeAspect="1" noMove="1" noResize="1" noEditPoints="1" noAdjustHandles="1" noChangeArrowheads="1" noChangeShapeType="1" noTextEdit="1"/>
              </p:cNvSpPr>
              <p:nvPr/>
            </p:nvSpPr>
            <p:spPr>
              <a:xfrm>
                <a:off x="251520" y="3290894"/>
                <a:ext cx="8779006" cy="714170"/>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Ορθογώνιο 5"/>
              <p:cNvSpPr/>
              <p:nvPr/>
            </p:nvSpPr>
            <p:spPr>
              <a:xfrm>
                <a:off x="323528" y="4719234"/>
                <a:ext cx="8406660" cy="7141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2800" b="1" i="1" smtClean="0">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𝟏</m:t>
                          </m:r>
                        </m:sub>
                      </m:sSub>
                      <m:r>
                        <a:rPr lang="el-GR" sz="2800" b="1" i="1" smtClean="0">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smtClean="0">
                              <a:latin typeface="Cambria Math"/>
                            </a:rPr>
                          </m:ctrlPr>
                        </m:sSubPr>
                        <m:e>
                          <m:r>
                            <a:rPr lang="el-GR" sz="2800" b="1" i="1" smtClean="0">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a:latin typeface="Cambria Math"/>
                            </a:rPr>
                          </m:ctrlPr>
                        </m:sSubPr>
                        <m:e>
                          <m:r>
                            <a:rPr lang="el-GR" sz="2800" b="1" i="1">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oMath>
                  </m:oMathPara>
                </a14:m>
                <a:endParaRPr lang="el-GR" sz="2800" b="1" dirty="0"/>
              </a:p>
            </p:txBody>
          </p:sp>
        </mc:Choice>
        <mc:Fallback xmlns="">
          <p:sp>
            <p:nvSpPr>
              <p:cNvPr id="6" name="Ορθογώνιο 5"/>
              <p:cNvSpPr>
                <a:spLocks noRot="1" noChangeAspect="1" noMove="1" noResize="1" noEditPoints="1" noAdjustHandles="1" noChangeArrowheads="1" noChangeShapeType="1" noTextEdit="1"/>
              </p:cNvSpPr>
              <p:nvPr/>
            </p:nvSpPr>
            <p:spPr>
              <a:xfrm>
                <a:off x="323528" y="4719234"/>
                <a:ext cx="8406660" cy="714170"/>
              </a:xfrm>
              <a:prstGeom prst="rect">
                <a:avLst/>
              </a:prstGeom>
              <a:blipFill rotWithShape="1">
                <a:blip r:embed="rId4"/>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2118768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lstStyle/>
          <a:p>
            <a:pPr algn="just"/>
            <a:r>
              <a:rPr lang="el-GR" sz="2800" dirty="0"/>
              <a:t>Ένα πολιτικό κόμμα, σε έρευνα που έκανε βρήκε ότι σε δείγμα 400 ανδρών έχει στήριξη από τους 180, ενώ σε δείγμα 350 γυναικών  έχει στήριξη από τις 140. Να υπολογιστεί το 90% διάστημα εμπιστοσύνης για τη διαφορά στήριξης στο κόμμα ανδρών και γυναικών</a:t>
            </a:r>
            <a:r>
              <a:rPr lang="el-GR" dirty="0"/>
              <a:t>.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8" name="Ορθογώνιο 7"/>
              <p:cNvSpPr/>
              <p:nvPr/>
            </p:nvSpPr>
            <p:spPr>
              <a:xfrm>
                <a:off x="60401" y="4005064"/>
                <a:ext cx="8406660" cy="7141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2800" b="1" i="1" smtClean="0">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𝟏</m:t>
                          </m:r>
                        </m:sub>
                      </m:sSub>
                      <m:r>
                        <a:rPr lang="el-GR" sz="2800" b="1" i="1" smtClean="0">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smtClean="0">
                              <a:latin typeface="Cambria Math"/>
                            </a:rPr>
                          </m:ctrlPr>
                        </m:sSubPr>
                        <m:e>
                          <m:r>
                            <a:rPr lang="el-GR" sz="2800" b="1" i="1" smtClean="0">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a:latin typeface="Cambria Math"/>
                            </a:rPr>
                          </m:ctrlPr>
                        </m:sSubPr>
                        <m:e>
                          <m:r>
                            <a:rPr lang="el-GR" sz="2800" b="1" i="1">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oMath>
                  </m:oMathPara>
                </a14:m>
                <a:endParaRPr lang="el-GR" sz="2800" b="1" dirty="0"/>
              </a:p>
            </p:txBody>
          </p:sp>
        </mc:Choice>
        <mc:Fallback xmlns="">
          <p:sp>
            <p:nvSpPr>
              <p:cNvPr id="8" name="Ορθογώνιο 7"/>
              <p:cNvSpPr>
                <a:spLocks noRot="1" noChangeAspect="1" noMove="1" noResize="1" noEditPoints="1" noAdjustHandles="1" noChangeArrowheads="1" noChangeShapeType="1" noTextEdit="1"/>
              </p:cNvSpPr>
              <p:nvPr/>
            </p:nvSpPr>
            <p:spPr>
              <a:xfrm>
                <a:off x="60401" y="4005064"/>
                <a:ext cx="8406660" cy="714170"/>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1043608" y="5157191"/>
                <a:ext cx="6758581" cy="15473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rad>
                        <m:radPr>
                          <m:degHide m:val="on"/>
                          <m:ctrlPr>
                            <a:rPr lang="el-GR" sz="3200" b="1" i="1">
                              <a:latin typeface="Cambria Math"/>
                            </a:rPr>
                          </m:ctrlPr>
                        </m:radPr>
                        <m:deg/>
                        <m:e>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𝟏</m:t>
                                  </m:r>
                                </m:sub>
                              </m:sSub>
                            </m:den>
                          </m:f>
                          <m:r>
                            <a:rPr lang="el-GR" sz="3200" b="1" i="1" smtClean="0">
                              <a:latin typeface="Cambria Math"/>
                            </a:rPr>
                            <m:t>+</m:t>
                          </m:r>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𝟐</m:t>
                                  </m:r>
                                </m:sub>
                              </m:sSub>
                            </m:den>
                          </m:f>
                        </m:e>
                      </m:rad>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1043608" y="5157191"/>
                <a:ext cx="6758581" cy="1547347"/>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 name="Ορθογώνιο 3"/>
              <p:cNvSpPr/>
              <p:nvPr/>
            </p:nvSpPr>
            <p:spPr>
              <a:xfrm>
                <a:off x="25683" y="2492896"/>
                <a:ext cx="3563604"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a:latin typeface="Cambria Math"/>
                              </a:rPr>
                              <m:t>𝟏</m:t>
                            </m:r>
                          </m:sub>
                        </m:sSub>
                      </m:num>
                      <m:den>
                        <m:sSub>
                          <m:sSubPr>
                            <m:ctrlPr>
                              <a:rPr lang="el-GR" sz="3200" b="1" i="1">
                                <a:latin typeface="Cambria Math"/>
                              </a:rPr>
                            </m:ctrlPr>
                          </m:sSubPr>
                          <m:e>
                            <m:r>
                              <a:rPr lang="en-US" sz="3200" b="1" i="1">
                                <a:latin typeface="Cambria Math"/>
                              </a:rPr>
                              <m:t>𝒏</m:t>
                            </m:r>
                          </m:e>
                          <m:sub>
                            <m:r>
                              <a:rPr lang="en-US" sz="3200" b="1" i="1">
                                <a:latin typeface="Cambria Math"/>
                              </a:rPr>
                              <m:t>𝟏</m:t>
                            </m:r>
                          </m:sub>
                        </m:sSub>
                      </m:den>
                    </m:f>
                  </m:oMath>
                </a14:m>
                <a:r>
                  <a:rPr lang="el-GR" sz="3200" dirty="0" smtClean="0"/>
                  <a:t>=</a:t>
                </a:r>
                <a14:m>
                  <m:oMath xmlns:m="http://schemas.openxmlformats.org/officeDocument/2006/math">
                    <m:f>
                      <m:fPr>
                        <m:ctrlPr>
                          <a:rPr lang="el-GR" sz="3200" i="1" dirty="0" smtClean="0">
                            <a:latin typeface="Cambria Math"/>
                          </a:rPr>
                        </m:ctrlPr>
                      </m:fPr>
                      <m:num>
                        <m:r>
                          <a:rPr lang="el-GR" sz="3200" b="0" i="1" dirty="0" smtClean="0">
                            <a:latin typeface="Cambria Math"/>
                          </a:rPr>
                          <m:t>180</m:t>
                        </m:r>
                      </m:num>
                      <m:den>
                        <m:r>
                          <a:rPr lang="el-GR" sz="3200" b="0" i="1" dirty="0" smtClean="0">
                            <a:latin typeface="Cambria Math"/>
                          </a:rPr>
                          <m:t>400</m:t>
                        </m:r>
                      </m:den>
                    </m:f>
                    <m:r>
                      <a:rPr lang="el-GR" sz="3200" b="0" i="1" dirty="0" smtClean="0">
                        <a:latin typeface="Cambria Math"/>
                      </a:rPr>
                      <m:t>=0,45</m:t>
                    </m:r>
                  </m:oMath>
                </a14:m>
                <a:endParaRPr lang="el-GR" sz="3200" dirty="0"/>
              </a:p>
            </p:txBody>
          </p:sp>
        </mc:Choice>
        <mc:Fallback xmlns="">
          <p:sp>
            <p:nvSpPr>
              <p:cNvPr id="4" name="Ορθογώνιο 3"/>
              <p:cNvSpPr>
                <a:spLocks noRot="1" noChangeAspect="1" noMove="1" noResize="1" noEditPoints="1" noAdjustHandles="1" noChangeArrowheads="1" noChangeShapeType="1" noTextEdit="1"/>
              </p:cNvSpPr>
              <p:nvPr/>
            </p:nvSpPr>
            <p:spPr>
              <a:xfrm>
                <a:off x="25683" y="2492896"/>
                <a:ext cx="3563604" cy="860107"/>
              </a:xfrm>
              <a:prstGeom prst="rect">
                <a:avLst/>
              </a:prstGeom>
              <a:blipFill rotWithShape="1">
                <a:blip r:embed="rId4"/>
                <a:stretch>
                  <a:fillRect b="-425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Ορθογώνιο 4"/>
              <p:cNvSpPr/>
              <p:nvPr/>
            </p:nvSpPr>
            <p:spPr>
              <a:xfrm>
                <a:off x="4592267" y="2398831"/>
                <a:ext cx="3544368"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smtClean="0">
                                <a:latin typeface="Cambria Math"/>
                              </a:rPr>
                              <m:t>𝟐</m:t>
                            </m:r>
                          </m:sub>
                        </m:sSub>
                      </m:num>
                      <m:den>
                        <m:sSub>
                          <m:sSubPr>
                            <m:ctrlPr>
                              <a:rPr lang="el-GR" sz="3200" b="1" i="1">
                                <a:latin typeface="Cambria Math"/>
                              </a:rPr>
                            </m:ctrlPr>
                          </m:sSubPr>
                          <m:e>
                            <m:r>
                              <a:rPr lang="en-US" sz="3200" b="1" i="1">
                                <a:latin typeface="Cambria Math"/>
                              </a:rPr>
                              <m:t>𝒏</m:t>
                            </m:r>
                          </m:e>
                          <m:sub>
                            <m:r>
                              <a:rPr lang="el-GR" sz="3200" b="1" i="1" smtClean="0">
                                <a:latin typeface="Cambria Math"/>
                              </a:rPr>
                              <m:t>𝟐</m:t>
                            </m:r>
                          </m:sub>
                        </m:sSub>
                      </m:den>
                    </m:f>
                  </m:oMath>
                </a14:m>
                <a:r>
                  <a:rPr lang="el-GR" sz="3200" dirty="0"/>
                  <a:t>=</a:t>
                </a:r>
                <a14:m>
                  <m:oMath xmlns:m="http://schemas.openxmlformats.org/officeDocument/2006/math">
                    <m:f>
                      <m:fPr>
                        <m:ctrlPr>
                          <a:rPr lang="el-GR" sz="3200" i="1" dirty="0">
                            <a:latin typeface="Cambria Math"/>
                          </a:rPr>
                        </m:ctrlPr>
                      </m:fPr>
                      <m:num>
                        <m:r>
                          <a:rPr lang="el-GR" sz="3200" i="1" dirty="0">
                            <a:latin typeface="Cambria Math"/>
                          </a:rPr>
                          <m:t>1</m:t>
                        </m:r>
                        <m:r>
                          <a:rPr lang="el-GR" sz="3200" b="0" i="1" dirty="0" smtClean="0">
                            <a:latin typeface="Cambria Math"/>
                          </a:rPr>
                          <m:t>4</m:t>
                        </m:r>
                        <m:r>
                          <a:rPr lang="el-GR" sz="3200" i="1" dirty="0">
                            <a:latin typeface="Cambria Math"/>
                          </a:rPr>
                          <m:t>0</m:t>
                        </m:r>
                      </m:num>
                      <m:den>
                        <m:r>
                          <a:rPr lang="el-GR" sz="3200" b="0" i="1" dirty="0" smtClean="0">
                            <a:latin typeface="Cambria Math"/>
                          </a:rPr>
                          <m:t>35</m:t>
                        </m:r>
                        <m:r>
                          <a:rPr lang="el-GR" sz="3200" i="1" dirty="0">
                            <a:latin typeface="Cambria Math"/>
                          </a:rPr>
                          <m:t>0</m:t>
                        </m:r>
                      </m:den>
                    </m:f>
                    <m:r>
                      <a:rPr lang="el-GR" sz="3200" i="1" dirty="0">
                        <a:latin typeface="Cambria Math"/>
                      </a:rPr>
                      <m:t>=0,4</m:t>
                    </m:r>
                  </m:oMath>
                </a14:m>
                <a:r>
                  <a:rPr lang="el-GR" sz="3200" dirty="0" smtClean="0"/>
                  <a:t>0</a:t>
                </a:r>
                <a:endParaRPr lang="el-GR" sz="3200" dirty="0"/>
              </a:p>
            </p:txBody>
          </p:sp>
        </mc:Choice>
        <mc:Fallback xmlns="">
          <p:sp>
            <p:nvSpPr>
              <p:cNvPr id="5" name="Ορθογώνιο 4"/>
              <p:cNvSpPr>
                <a:spLocks noRot="1" noChangeAspect="1" noMove="1" noResize="1" noEditPoints="1" noAdjustHandles="1" noChangeArrowheads="1" noChangeShapeType="1" noTextEdit="1"/>
              </p:cNvSpPr>
              <p:nvPr/>
            </p:nvSpPr>
            <p:spPr>
              <a:xfrm>
                <a:off x="4592267" y="2398831"/>
                <a:ext cx="3544368" cy="860107"/>
              </a:xfrm>
              <a:prstGeom prst="rect">
                <a:avLst/>
              </a:prstGeom>
              <a:blipFill rotWithShape="1">
                <a:blip r:embed="rId5"/>
                <a:stretch>
                  <a:fillRect r="-3436" b="-4255"/>
                </a:stretch>
              </a:blipFill>
            </p:spPr>
            <p:txBody>
              <a:bodyPr/>
              <a:lstStyle/>
              <a:p>
                <a:r>
                  <a:rPr lang="el-GR">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lstStyle/>
          <a:p>
            <a:pPr algn="just"/>
            <a:r>
              <a:rPr lang="el-GR" sz="2800" dirty="0"/>
              <a:t>Ένα πολιτικό κόμμα, σε έρευνα που έκανε βρήκε ότι σε δείγμα 400 ανδρών έχει στήριξη από τους 180, ενώ σε δείγμα 350 γυναικών  έχει στήριξη από τις 140. Να υπολογιστεί το 90% διάστημα εμπιστοσύνης για τη διαφορά στήριξης στο κόμμα ανδρών και γυναικών</a:t>
            </a:r>
            <a:r>
              <a:rPr lang="el-GR" dirty="0"/>
              <a:t>.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2" name="Ορθογώνιο 1"/>
              <p:cNvSpPr/>
              <p:nvPr/>
            </p:nvSpPr>
            <p:spPr>
              <a:xfrm>
                <a:off x="39180" y="3501008"/>
                <a:ext cx="7207614" cy="15473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rad>
                        <m:radPr>
                          <m:degHide m:val="on"/>
                          <m:ctrlPr>
                            <a:rPr lang="el-GR" sz="3200" b="1" i="1">
                              <a:latin typeface="Cambria Math"/>
                            </a:rPr>
                          </m:ctrlPr>
                        </m:radPr>
                        <m:deg/>
                        <m:e>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𝟏</m:t>
                                  </m:r>
                                </m:sub>
                              </m:sSub>
                            </m:den>
                          </m:f>
                          <m:r>
                            <a:rPr lang="el-GR" sz="3200" b="1" i="1" smtClean="0">
                              <a:latin typeface="Cambria Math"/>
                            </a:rPr>
                            <m:t>+</m:t>
                          </m:r>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d>
                                <m:dPr>
                                  <m:ctrlPr>
                                    <a:rPr lang="el-GR" sz="3200" b="1" i="1">
                                      <a:latin typeface="Cambria Math"/>
                                    </a:rPr>
                                  </m:ctrlPr>
                                </m:dPr>
                                <m:e>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e>
                              </m:d>
                            </m:num>
                            <m:den>
                              <m:sSub>
                                <m:sSubPr>
                                  <m:ctrlPr>
                                    <a:rPr lang="el-GR" sz="3200" b="1" i="1">
                                      <a:latin typeface="Cambria Math"/>
                                    </a:rPr>
                                  </m:ctrlPr>
                                </m:sSubPr>
                                <m:e>
                                  <m:r>
                                    <a:rPr lang="el-GR" sz="3200" b="1" i="1">
                                      <a:latin typeface="Cambria Math"/>
                                    </a:rPr>
                                    <m:t>𝒏</m:t>
                                  </m:r>
                                </m:e>
                                <m:sub>
                                  <m:r>
                                    <a:rPr lang="el-GR" sz="3200" b="1" i="1">
                                      <a:latin typeface="Cambria Math"/>
                                    </a:rPr>
                                    <m:t>𝟐</m:t>
                                  </m:r>
                                </m:sub>
                              </m:sSub>
                            </m:den>
                          </m:f>
                          <m:r>
                            <a:rPr lang="el-GR" sz="3200" b="1" i="1" smtClean="0">
                              <a:latin typeface="Cambria Math"/>
                            </a:rPr>
                            <m:t>=</m:t>
                          </m:r>
                        </m:e>
                      </m:rad>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39180" y="3501008"/>
                <a:ext cx="7207614" cy="1547347"/>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 name="Ορθογώνιο 3"/>
              <p:cNvSpPr/>
              <p:nvPr/>
            </p:nvSpPr>
            <p:spPr>
              <a:xfrm>
                <a:off x="25683" y="2492896"/>
                <a:ext cx="3563604"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a:latin typeface="Cambria Math"/>
                              </a:rPr>
                              <m:t>𝟏</m:t>
                            </m:r>
                          </m:sub>
                        </m:sSub>
                      </m:num>
                      <m:den>
                        <m:sSub>
                          <m:sSubPr>
                            <m:ctrlPr>
                              <a:rPr lang="el-GR" sz="3200" b="1" i="1">
                                <a:latin typeface="Cambria Math"/>
                              </a:rPr>
                            </m:ctrlPr>
                          </m:sSubPr>
                          <m:e>
                            <m:r>
                              <a:rPr lang="en-US" sz="3200" b="1" i="1">
                                <a:latin typeface="Cambria Math"/>
                              </a:rPr>
                              <m:t>𝒏</m:t>
                            </m:r>
                          </m:e>
                          <m:sub>
                            <m:r>
                              <a:rPr lang="en-US" sz="3200" b="1" i="1">
                                <a:latin typeface="Cambria Math"/>
                              </a:rPr>
                              <m:t>𝟏</m:t>
                            </m:r>
                          </m:sub>
                        </m:sSub>
                      </m:den>
                    </m:f>
                  </m:oMath>
                </a14:m>
                <a:r>
                  <a:rPr lang="el-GR" sz="3200" dirty="0" smtClean="0"/>
                  <a:t>=</a:t>
                </a:r>
                <a14:m>
                  <m:oMath xmlns:m="http://schemas.openxmlformats.org/officeDocument/2006/math">
                    <m:f>
                      <m:fPr>
                        <m:ctrlPr>
                          <a:rPr lang="el-GR" sz="3200" i="1" dirty="0" smtClean="0">
                            <a:latin typeface="Cambria Math"/>
                          </a:rPr>
                        </m:ctrlPr>
                      </m:fPr>
                      <m:num>
                        <m:r>
                          <a:rPr lang="el-GR" sz="3200" b="0" i="1" dirty="0" smtClean="0">
                            <a:latin typeface="Cambria Math"/>
                          </a:rPr>
                          <m:t>180</m:t>
                        </m:r>
                      </m:num>
                      <m:den>
                        <m:r>
                          <a:rPr lang="el-GR" sz="3200" b="0" i="1" dirty="0" smtClean="0">
                            <a:latin typeface="Cambria Math"/>
                          </a:rPr>
                          <m:t>400</m:t>
                        </m:r>
                      </m:den>
                    </m:f>
                    <m:r>
                      <a:rPr lang="el-GR" sz="3200" b="0" i="1" dirty="0" smtClean="0">
                        <a:latin typeface="Cambria Math"/>
                      </a:rPr>
                      <m:t>=0,45</m:t>
                    </m:r>
                  </m:oMath>
                </a14:m>
                <a:endParaRPr lang="el-GR" sz="3200" dirty="0"/>
              </a:p>
            </p:txBody>
          </p:sp>
        </mc:Choice>
        <mc:Fallback xmlns="">
          <p:sp>
            <p:nvSpPr>
              <p:cNvPr id="4" name="Ορθογώνιο 3"/>
              <p:cNvSpPr>
                <a:spLocks noRot="1" noChangeAspect="1" noMove="1" noResize="1" noEditPoints="1" noAdjustHandles="1" noChangeArrowheads="1" noChangeShapeType="1" noTextEdit="1"/>
              </p:cNvSpPr>
              <p:nvPr/>
            </p:nvSpPr>
            <p:spPr>
              <a:xfrm>
                <a:off x="25683" y="2492896"/>
                <a:ext cx="3563604" cy="860107"/>
              </a:xfrm>
              <a:prstGeom prst="rect">
                <a:avLst/>
              </a:prstGeom>
              <a:blipFill rotWithShape="1">
                <a:blip r:embed="rId3"/>
                <a:stretch>
                  <a:fillRect b="-425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Ορθογώνιο 4"/>
              <p:cNvSpPr/>
              <p:nvPr/>
            </p:nvSpPr>
            <p:spPr>
              <a:xfrm>
                <a:off x="4592267" y="2398831"/>
                <a:ext cx="3544368"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smtClean="0">
                                <a:latin typeface="Cambria Math"/>
                              </a:rPr>
                              <m:t>𝟐</m:t>
                            </m:r>
                          </m:sub>
                        </m:sSub>
                      </m:num>
                      <m:den>
                        <m:sSub>
                          <m:sSubPr>
                            <m:ctrlPr>
                              <a:rPr lang="el-GR" sz="3200" b="1" i="1">
                                <a:latin typeface="Cambria Math"/>
                              </a:rPr>
                            </m:ctrlPr>
                          </m:sSubPr>
                          <m:e>
                            <m:r>
                              <a:rPr lang="en-US" sz="3200" b="1" i="1">
                                <a:latin typeface="Cambria Math"/>
                              </a:rPr>
                              <m:t>𝒏</m:t>
                            </m:r>
                          </m:e>
                          <m:sub>
                            <m:r>
                              <a:rPr lang="el-GR" sz="3200" b="1" i="1" smtClean="0">
                                <a:latin typeface="Cambria Math"/>
                              </a:rPr>
                              <m:t>𝟐</m:t>
                            </m:r>
                          </m:sub>
                        </m:sSub>
                      </m:den>
                    </m:f>
                  </m:oMath>
                </a14:m>
                <a:r>
                  <a:rPr lang="el-GR" sz="3200" dirty="0"/>
                  <a:t>=</a:t>
                </a:r>
                <a14:m>
                  <m:oMath xmlns:m="http://schemas.openxmlformats.org/officeDocument/2006/math">
                    <m:f>
                      <m:fPr>
                        <m:ctrlPr>
                          <a:rPr lang="el-GR" sz="3200" i="1" dirty="0">
                            <a:latin typeface="Cambria Math"/>
                          </a:rPr>
                        </m:ctrlPr>
                      </m:fPr>
                      <m:num>
                        <m:r>
                          <a:rPr lang="el-GR" sz="3200" i="1" dirty="0">
                            <a:latin typeface="Cambria Math"/>
                          </a:rPr>
                          <m:t>1</m:t>
                        </m:r>
                        <m:r>
                          <a:rPr lang="el-GR" sz="3200" b="0" i="1" dirty="0" smtClean="0">
                            <a:latin typeface="Cambria Math"/>
                          </a:rPr>
                          <m:t>4</m:t>
                        </m:r>
                        <m:r>
                          <a:rPr lang="el-GR" sz="3200" i="1" dirty="0">
                            <a:latin typeface="Cambria Math"/>
                          </a:rPr>
                          <m:t>0</m:t>
                        </m:r>
                      </m:num>
                      <m:den>
                        <m:r>
                          <a:rPr lang="el-GR" sz="3200" b="0" i="1" dirty="0" smtClean="0">
                            <a:latin typeface="Cambria Math"/>
                          </a:rPr>
                          <m:t>35</m:t>
                        </m:r>
                        <m:r>
                          <a:rPr lang="el-GR" sz="3200" i="1" dirty="0">
                            <a:latin typeface="Cambria Math"/>
                          </a:rPr>
                          <m:t>0</m:t>
                        </m:r>
                      </m:den>
                    </m:f>
                    <m:r>
                      <a:rPr lang="el-GR" sz="3200" i="1" dirty="0">
                        <a:latin typeface="Cambria Math"/>
                      </a:rPr>
                      <m:t>=0,4</m:t>
                    </m:r>
                  </m:oMath>
                </a14:m>
                <a:r>
                  <a:rPr lang="el-GR" sz="3200" dirty="0" smtClean="0"/>
                  <a:t>0</a:t>
                </a:r>
                <a:endParaRPr lang="el-GR" sz="3200" dirty="0"/>
              </a:p>
            </p:txBody>
          </p:sp>
        </mc:Choice>
        <mc:Fallback xmlns="">
          <p:sp>
            <p:nvSpPr>
              <p:cNvPr id="5" name="Ορθογώνιο 4"/>
              <p:cNvSpPr>
                <a:spLocks noRot="1" noChangeAspect="1" noMove="1" noResize="1" noEditPoints="1" noAdjustHandles="1" noChangeArrowheads="1" noChangeShapeType="1" noTextEdit="1"/>
              </p:cNvSpPr>
              <p:nvPr/>
            </p:nvSpPr>
            <p:spPr>
              <a:xfrm>
                <a:off x="4592267" y="2398831"/>
                <a:ext cx="3544368" cy="860107"/>
              </a:xfrm>
              <a:prstGeom prst="rect">
                <a:avLst/>
              </a:prstGeom>
              <a:blipFill rotWithShape="1">
                <a:blip r:embed="rId4"/>
                <a:stretch>
                  <a:fillRect r="-3436" b="-425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Ορθογώνιο 5"/>
              <p:cNvSpPr/>
              <p:nvPr/>
            </p:nvSpPr>
            <p:spPr>
              <a:xfrm>
                <a:off x="2449388" y="5373216"/>
                <a:ext cx="6205417" cy="136537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ad>
                        <m:radPr>
                          <m:degHide m:val="on"/>
                          <m:ctrlPr>
                            <a:rPr lang="el-GR" sz="2800" b="1" i="1" smtClean="0">
                              <a:latin typeface="Cambria Math"/>
                            </a:rPr>
                          </m:ctrlPr>
                        </m:radPr>
                        <m:deg/>
                        <m:e>
                          <m:f>
                            <m:fPr>
                              <m:ctrlPr>
                                <a:rPr lang="el-GR" sz="2800" b="1" i="1">
                                  <a:latin typeface="Cambria Math"/>
                                </a:rPr>
                              </m:ctrlPr>
                            </m:fPr>
                            <m:num>
                              <m:r>
                                <a:rPr lang="el-GR" sz="2800" b="1" i="1" smtClean="0">
                                  <a:latin typeface="Cambria Math"/>
                                </a:rPr>
                                <m:t>𝟎</m:t>
                              </m:r>
                              <m:r>
                                <a:rPr lang="el-GR" sz="2800" b="1" i="1" smtClean="0">
                                  <a:latin typeface="Cambria Math"/>
                                </a:rPr>
                                <m:t>,</m:t>
                              </m:r>
                              <m:r>
                                <a:rPr lang="el-GR" sz="2800" b="1" i="1" smtClean="0">
                                  <a:latin typeface="Cambria Math"/>
                                </a:rPr>
                                <m:t>𝟒𝟓</m:t>
                              </m:r>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𝟔𝟓</m:t>
                              </m:r>
                            </m:num>
                            <m:den>
                              <m:r>
                                <a:rPr lang="el-GR" sz="2800" b="1" i="1" smtClean="0">
                                  <a:latin typeface="Cambria Math"/>
                                </a:rPr>
                                <m:t>𝟒𝟎𝟎</m:t>
                              </m:r>
                            </m:den>
                          </m:f>
                          <m:r>
                            <a:rPr lang="el-GR" sz="2800" b="1" i="1" smtClean="0">
                              <a:latin typeface="Cambria Math"/>
                            </a:rPr>
                            <m:t>+</m:t>
                          </m:r>
                          <m:f>
                            <m:fPr>
                              <m:ctrlPr>
                                <a:rPr lang="el-GR" sz="2800" b="1" i="1">
                                  <a:latin typeface="Cambria Math"/>
                                </a:rPr>
                              </m:ctrlPr>
                            </m:fPr>
                            <m:num>
                              <m:r>
                                <a:rPr lang="el-GR" sz="2800" b="1" i="1" smtClean="0">
                                  <a:latin typeface="Cambria Math"/>
                                </a:rPr>
                                <m:t>𝟎</m:t>
                              </m:r>
                              <m:r>
                                <a:rPr lang="el-GR" sz="2800" b="1" i="1" smtClean="0">
                                  <a:latin typeface="Cambria Math"/>
                                </a:rPr>
                                <m:t>,</m:t>
                              </m:r>
                              <m:r>
                                <a:rPr lang="el-GR" sz="2800" b="1" i="1" smtClean="0">
                                  <a:latin typeface="Cambria Math"/>
                                </a:rPr>
                                <m:t>𝟒𝟎</m:t>
                              </m:r>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𝟔𝟎</m:t>
                              </m:r>
                            </m:num>
                            <m:den>
                              <m:r>
                                <a:rPr lang="el-GR" sz="2800" b="1" i="1" smtClean="0">
                                  <a:latin typeface="Cambria Math"/>
                                </a:rPr>
                                <m:t>𝟑𝟓𝟎</m:t>
                              </m:r>
                            </m:den>
                          </m:f>
                        </m:e>
                      </m:rad>
                      <m:r>
                        <a:rPr lang="el-GR" sz="2800" b="1" i="1" smtClean="0">
                          <a:latin typeface="Cambria Math"/>
                        </a:rPr>
                        <m:t>=</m:t>
                      </m:r>
                      <m:r>
                        <a:rPr lang="el-GR" sz="2800" b="1" i="1" smtClean="0">
                          <a:latin typeface="Cambria Math"/>
                        </a:rPr>
                        <m:t>𝟎</m:t>
                      </m:r>
                      <m:r>
                        <a:rPr lang="el-GR" sz="2800" b="1" i="1" smtClean="0">
                          <a:latin typeface="Cambria Math"/>
                        </a:rPr>
                        <m:t>,</m:t>
                      </m:r>
                      <m:r>
                        <a:rPr lang="el-GR" sz="2800" b="1" i="1" smtClean="0">
                          <a:latin typeface="Cambria Math"/>
                        </a:rPr>
                        <m:t>𝟎𝟑𝟔</m:t>
                      </m:r>
                    </m:oMath>
                  </m:oMathPara>
                </a14:m>
                <a:endParaRPr lang="el-GR" sz="2800" dirty="0"/>
              </a:p>
            </p:txBody>
          </p:sp>
        </mc:Choice>
        <mc:Fallback xmlns="">
          <p:sp>
            <p:nvSpPr>
              <p:cNvPr id="6" name="Ορθογώνιο 5"/>
              <p:cNvSpPr>
                <a:spLocks noRot="1" noChangeAspect="1" noMove="1" noResize="1" noEditPoints="1" noAdjustHandles="1" noChangeArrowheads="1" noChangeShapeType="1" noTextEdit="1"/>
              </p:cNvSpPr>
              <p:nvPr/>
            </p:nvSpPr>
            <p:spPr>
              <a:xfrm>
                <a:off x="2449388" y="5373216"/>
                <a:ext cx="6205417" cy="1365374"/>
              </a:xfrm>
              <a:prstGeom prst="rect">
                <a:avLst/>
              </a:prstGeom>
              <a:blipFill rotWithShape="1">
                <a:blip r:embed="rId5"/>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2965632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lstStyle/>
          <a:p>
            <a:pPr algn="just"/>
            <a:r>
              <a:rPr lang="el-GR" sz="2800" dirty="0"/>
              <a:t>Ένα πολιτικό κόμμα, σε έρευνα που έκανε βρήκε ότι σε δείγμα 400 ανδρών έχει στήριξη από τους 180, ενώ σε δείγμα 350 γυναικών  έχει στήριξη από τις 140. Να υπολογιστεί το 90% διάστημα εμπιστοσύνης για τη διαφορά στήριξης στο κόμμα ανδρών και γυναικών</a:t>
            </a:r>
            <a:r>
              <a:rPr lang="el-GR" dirty="0"/>
              <a:t>.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8" name="Ορθογώνιο 7"/>
              <p:cNvSpPr/>
              <p:nvPr/>
            </p:nvSpPr>
            <p:spPr>
              <a:xfrm>
                <a:off x="60401" y="4361883"/>
                <a:ext cx="8406660" cy="7141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2800" b="1" i="1" smtClean="0">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𝟏</m:t>
                          </m:r>
                        </m:sub>
                      </m:sSub>
                      <m:r>
                        <a:rPr lang="el-GR" sz="2800" b="1" i="1" smtClean="0">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smtClean="0">
                              <a:latin typeface="Cambria Math"/>
                            </a:rPr>
                          </m:ctrlPr>
                        </m:sSubPr>
                        <m:e>
                          <m:r>
                            <a:rPr lang="el-GR" sz="2800" b="1" i="1" smtClean="0">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a:latin typeface="Cambria Math"/>
                            </a:rPr>
                          </m:ctrlPr>
                        </m:sSubPr>
                        <m:e>
                          <m:r>
                            <a:rPr lang="el-GR" sz="2800" b="1" i="1">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oMath>
                  </m:oMathPara>
                </a14:m>
                <a:endParaRPr lang="el-GR" sz="2800" b="1" dirty="0"/>
              </a:p>
            </p:txBody>
          </p:sp>
        </mc:Choice>
        <mc:Fallback xmlns="">
          <p:sp>
            <p:nvSpPr>
              <p:cNvPr id="8" name="Ορθογώνιο 7"/>
              <p:cNvSpPr>
                <a:spLocks noRot="1" noChangeAspect="1" noMove="1" noResize="1" noEditPoints="1" noAdjustHandles="1" noChangeArrowheads="1" noChangeShapeType="1" noTextEdit="1"/>
              </p:cNvSpPr>
              <p:nvPr/>
            </p:nvSpPr>
            <p:spPr>
              <a:xfrm>
                <a:off x="60401" y="4361883"/>
                <a:ext cx="8406660" cy="714170"/>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2627784" y="3384402"/>
                <a:ext cx="2732286" cy="675634"/>
              </a:xfrm>
              <a:prstGeom prst="rect">
                <a:avLst/>
              </a:prstGeom>
            </p:spPr>
            <p:txBody>
              <a:bodyPr wrap="none">
                <a:spAutoFit/>
              </a:bodyPr>
              <a:lstStyle/>
              <a:p>
                <a14:m>
                  <m:oMath xmlns:m="http://schemas.openxmlformats.org/officeDocument/2006/math">
                    <m:sSub>
                      <m:sSubPr>
                        <m:ctrlPr>
                          <a:rPr lang="el-GR" sz="3200" b="1" i="1">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oMath>
                </a14:m>
                <a:r>
                  <a:rPr lang="el-GR" sz="3200" dirty="0" smtClean="0"/>
                  <a:t>0,036</a:t>
                </a:r>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2627784" y="3384402"/>
                <a:ext cx="2732286" cy="675634"/>
              </a:xfrm>
              <a:prstGeom prst="rect">
                <a:avLst/>
              </a:prstGeom>
              <a:blipFill rotWithShape="1">
                <a:blip r:embed="rId3"/>
                <a:stretch>
                  <a:fillRect t="-10811" r="-5134" b="-16216"/>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 name="Ορθογώνιο 3"/>
              <p:cNvSpPr/>
              <p:nvPr/>
            </p:nvSpPr>
            <p:spPr>
              <a:xfrm>
                <a:off x="25683" y="2492896"/>
                <a:ext cx="3563604"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a:latin typeface="Cambria Math"/>
                              </a:rPr>
                              <m:t>𝟏</m:t>
                            </m:r>
                          </m:sub>
                        </m:sSub>
                      </m:num>
                      <m:den>
                        <m:sSub>
                          <m:sSubPr>
                            <m:ctrlPr>
                              <a:rPr lang="el-GR" sz="3200" b="1" i="1">
                                <a:latin typeface="Cambria Math"/>
                              </a:rPr>
                            </m:ctrlPr>
                          </m:sSubPr>
                          <m:e>
                            <m:r>
                              <a:rPr lang="en-US" sz="3200" b="1" i="1">
                                <a:latin typeface="Cambria Math"/>
                              </a:rPr>
                              <m:t>𝒏</m:t>
                            </m:r>
                          </m:e>
                          <m:sub>
                            <m:r>
                              <a:rPr lang="en-US" sz="3200" b="1" i="1">
                                <a:latin typeface="Cambria Math"/>
                              </a:rPr>
                              <m:t>𝟏</m:t>
                            </m:r>
                          </m:sub>
                        </m:sSub>
                      </m:den>
                    </m:f>
                  </m:oMath>
                </a14:m>
                <a:r>
                  <a:rPr lang="el-GR" sz="3200" dirty="0" smtClean="0"/>
                  <a:t>=</a:t>
                </a:r>
                <a14:m>
                  <m:oMath xmlns:m="http://schemas.openxmlformats.org/officeDocument/2006/math">
                    <m:f>
                      <m:fPr>
                        <m:ctrlPr>
                          <a:rPr lang="el-GR" sz="3200" i="1" dirty="0" smtClean="0">
                            <a:latin typeface="Cambria Math"/>
                          </a:rPr>
                        </m:ctrlPr>
                      </m:fPr>
                      <m:num>
                        <m:r>
                          <a:rPr lang="el-GR" sz="3200" b="0" i="1" dirty="0" smtClean="0">
                            <a:latin typeface="Cambria Math"/>
                          </a:rPr>
                          <m:t>180</m:t>
                        </m:r>
                      </m:num>
                      <m:den>
                        <m:r>
                          <a:rPr lang="el-GR" sz="3200" b="0" i="1" dirty="0" smtClean="0">
                            <a:latin typeface="Cambria Math"/>
                          </a:rPr>
                          <m:t>400</m:t>
                        </m:r>
                      </m:den>
                    </m:f>
                    <m:r>
                      <a:rPr lang="el-GR" sz="3200" b="0" i="1" dirty="0" smtClean="0">
                        <a:latin typeface="Cambria Math"/>
                      </a:rPr>
                      <m:t>=0,45</m:t>
                    </m:r>
                  </m:oMath>
                </a14:m>
                <a:endParaRPr lang="el-GR" sz="3200" dirty="0"/>
              </a:p>
            </p:txBody>
          </p:sp>
        </mc:Choice>
        <mc:Fallback xmlns="">
          <p:sp>
            <p:nvSpPr>
              <p:cNvPr id="4" name="Ορθογώνιο 3"/>
              <p:cNvSpPr>
                <a:spLocks noRot="1" noChangeAspect="1" noMove="1" noResize="1" noEditPoints="1" noAdjustHandles="1" noChangeArrowheads="1" noChangeShapeType="1" noTextEdit="1"/>
              </p:cNvSpPr>
              <p:nvPr/>
            </p:nvSpPr>
            <p:spPr>
              <a:xfrm>
                <a:off x="25683" y="2492896"/>
                <a:ext cx="3563604" cy="860107"/>
              </a:xfrm>
              <a:prstGeom prst="rect">
                <a:avLst/>
              </a:prstGeom>
              <a:blipFill rotWithShape="1">
                <a:blip r:embed="rId4"/>
                <a:stretch>
                  <a:fillRect b="-425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Ορθογώνιο 4"/>
              <p:cNvSpPr/>
              <p:nvPr/>
            </p:nvSpPr>
            <p:spPr>
              <a:xfrm>
                <a:off x="4592267" y="2398831"/>
                <a:ext cx="3544368"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smtClean="0">
                                <a:latin typeface="Cambria Math"/>
                              </a:rPr>
                              <m:t>𝟐</m:t>
                            </m:r>
                          </m:sub>
                        </m:sSub>
                      </m:num>
                      <m:den>
                        <m:sSub>
                          <m:sSubPr>
                            <m:ctrlPr>
                              <a:rPr lang="el-GR" sz="3200" b="1" i="1">
                                <a:latin typeface="Cambria Math"/>
                              </a:rPr>
                            </m:ctrlPr>
                          </m:sSubPr>
                          <m:e>
                            <m:r>
                              <a:rPr lang="en-US" sz="3200" b="1" i="1">
                                <a:latin typeface="Cambria Math"/>
                              </a:rPr>
                              <m:t>𝒏</m:t>
                            </m:r>
                          </m:e>
                          <m:sub>
                            <m:r>
                              <a:rPr lang="el-GR" sz="3200" b="1" i="1" smtClean="0">
                                <a:latin typeface="Cambria Math"/>
                              </a:rPr>
                              <m:t>𝟐</m:t>
                            </m:r>
                          </m:sub>
                        </m:sSub>
                      </m:den>
                    </m:f>
                  </m:oMath>
                </a14:m>
                <a:r>
                  <a:rPr lang="el-GR" sz="3200" dirty="0"/>
                  <a:t>=</a:t>
                </a:r>
                <a14:m>
                  <m:oMath xmlns:m="http://schemas.openxmlformats.org/officeDocument/2006/math">
                    <m:f>
                      <m:fPr>
                        <m:ctrlPr>
                          <a:rPr lang="el-GR" sz="3200" i="1" dirty="0">
                            <a:latin typeface="Cambria Math"/>
                          </a:rPr>
                        </m:ctrlPr>
                      </m:fPr>
                      <m:num>
                        <m:r>
                          <a:rPr lang="el-GR" sz="3200" i="1" dirty="0">
                            <a:latin typeface="Cambria Math"/>
                          </a:rPr>
                          <m:t>1</m:t>
                        </m:r>
                        <m:r>
                          <a:rPr lang="el-GR" sz="3200" b="0" i="1" dirty="0" smtClean="0">
                            <a:latin typeface="Cambria Math"/>
                          </a:rPr>
                          <m:t>4</m:t>
                        </m:r>
                        <m:r>
                          <a:rPr lang="el-GR" sz="3200" i="1" dirty="0">
                            <a:latin typeface="Cambria Math"/>
                          </a:rPr>
                          <m:t>0</m:t>
                        </m:r>
                      </m:num>
                      <m:den>
                        <m:r>
                          <a:rPr lang="el-GR" sz="3200" b="0" i="1" dirty="0" smtClean="0">
                            <a:latin typeface="Cambria Math"/>
                          </a:rPr>
                          <m:t>35</m:t>
                        </m:r>
                        <m:r>
                          <a:rPr lang="el-GR" sz="3200" i="1" dirty="0">
                            <a:latin typeface="Cambria Math"/>
                          </a:rPr>
                          <m:t>0</m:t>
                        </m:r>
                      </m:den>
                    </m:f>
                    <m:r>
                      <a:rPr lang="el-GR" sz="3200" i="1" dirty="0">
                        <a:latin typeface="Cambria Math"/>
                      </a:rPr>
                      <m:t>=0,4</m:t>
                    </m:r>
                  </m:oMath>
                </a14:m>
                <a:r>
                  <a:rPr lang="el-GR" sz="3200" dirty="0" smtClean="0"/>
                  <a:t>0</a:t>
                </a:r>
                <a:endParaRPr lang="el-GR" sz="3200" dirty="0"/>
              </a:p>
            </p:txBody>
          </p:sp>
        </mc:Choice>
        <mc:Fallback xmlns="">
          <p:sp>
            <p:nvSpPr>
              <p:cNvPr id="5" name="Ορθογώνιο 4"/>
              <p:cNvSpPr>
                <a:spLocks noRot="1" noChangeAspect="1" noMove="1" noResize="1" noEditPoints="1" noAdjustHandles="1" noChangeArrowheads="1" noChangeShapeType="1" noTextEdit="1"/>
              </p:cNvSpPr>
              <p:nvPr/>
            </p:nvSpPr>
            <p:spPr>
              <a:xfrm>
                <a:off x="4592267" y="2398831"/>
                <a:ext cx="3544368" cy="860107"/>
              </a:xfrm>
              <a:prstGeom prst="rect">
                <a:avLst/>
              </a:prstGeom>
              <a:blipFill rotWithShape="1">
                <a:blip r:embed="rId5"/>
                <a:stretch>
                  <a:fillRect r="-3436" b="-425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0" name="Ορθογώνιο 9"/>
              <p:cNvSpPr/>
              <p:nvPr/>
            </p:nvSpPr>
            <p:spPr>
              <a:xfrm>
                <a:off x="-108155" y="5287809"/>
                <a:ext cx="9400843" cy="494751"/>
              </a:xfrm>
              <a:prstGeom prst="rect">
                <a:avLst/>
              </a:prstGeom>
            </p:spPr>
            <p:txBody>
              <a:bodyPr wrap="none">
                <a:spAutoFit/>
              </a:bodyPr>
              <a:lstStyle/>
              <a:p>
                <a14:m>
                  <m:oMath xmlns:m="http://schemas.openxmlformats.org/officeDocument/2006/math">
                    <m:r>
                      <a:rPr lang="el-GR" sz="2400" b="1" i="1" smtClean="0">
                        <a:latin typeface="Cambria Math"/>
                      </a:rPr>
                      <m:t>𝟎</m:t>
                    </m:r>
                    <m:r>
                      <a:rPr lang="el-GR" sz="2400" b="1" i="1" smtClean="0">
                        <a:latin typeface="Cambria Math"/>
                      </a:rPr>
                      <m:t>,</m:t>
                    </m:r>
                    <m:r>
                      <a:rPr lang="el-GR" sz="2400" b="1" i="1" smtClean="0">
                        <a:latin typeface="Cambria Math"/>
                      </a:rPr>
                      <m:t>𝟒𝟓</m:t>
                    </m:r>
                    <m:r>
                      <a:rPr lang="el-GR" sz="2400" b="1" i="1" smtClean="0">
                        <a:latin typeface="Cambria Math"/>
                      </a:rPr>
                      <m:t>−</m:t>
                    </m:r>
                    <m:r>
                      <a:rPr lang="el-GR" sz="2400" b="1" i="1" smtClean="0">
                        <a:latin typeface="Cambria Math"/>
                      </a:rPr>
                      <m:t>𝟎</m:t>
                    </m:r>
                    <m:r>
                      <a:rPr lang="el-GR" sz="2400" b="1" i="1" smtClean="0">
                        <a:latin typeface="Cambria Math"/>
                      </a:rPr>
                      <m:t>,</m:t>
                    </m:r>
                    <m:r>
                      <a:rPr lang="el-GR" sz="2400" b="1" i="1" smtClean="0">
                        <a:latin typeface="Cambria Math"/>
                      </a:rPr>
                      <m:t>𝟒𝟎</m:t>
                    </m:r>
                    <m:r>
                      <a:rPr lang="el-GR" sz="2400" b="1" i="1" smtClean="0">
                        <a:latin typeface="Cambria Math"/>
                      </a:rPr>
                      <m:t>−</m:t>
                    </m:r>
                    <m:r>
                      <a:rPr lang="el-GR" sz="2400" b="1" i="1" smtClean="0">
                        <a:latin typeface="Cambria Math"/>
                      </a:rPr>
                      <m:t>𝟏</m:t>
                    </m:r>
                    <m:r>
                      <a:rPr lang="el-GR" sz="2400" b="1" i="1" smtClean="0">
                        <a:latin typeface="Cambria Math"/>
                      </a:rPr>
                      <m:t>,</m:t>
                    </m:r>
                    <m:r>
                      <a:rPr lang="el-GR" sz="2400" b="1" i="1" smtClean="0">
                        <a:latin typeface="Cambria Math"/>
                      </a:rPr>
                      <m:t>𝟔𝟓</m:t>
                    </m:r>
                    <m:r>
                      <a:rPr lang="el-GR" sz="2400" b="1" i="1" smtClean="0">
                        <a:latin typeface="Cambria Math"/>
                      </a:rPr>
                      <m:t>∗</m:t>
                    </m:r>
                    <m:r>
                      <a:rPr lang="el-GR" sz="2400" b="1" i="1" smtClean="0">
                        <a:latin typeface="Cambria Math"/>
                      </a:rPr>
                      <m:t>𝟎</m:t>
                    </m:r>
                    <m:r>
                      <a:rPr lang="el-GR" sz="2400" b="1" i="1" smtClean="0">
                        <a:latin typeface="Cambria Math"/>
                      </a:rPr>
                      <m:t>,</m:t>
                    </m:r>
                    <m:r>
                      <a:rPr lang="el-GR" sz="2400" b="1" i="1" smtClean="0">
                        <a:latin typeface="Cambria Math"/>
                      </a:rPr>
                      <m:t>𝟎𝟑𝟔</m:t>
                    </m:r>
                    <m:r>
                      <a:rPr lang="el-GR" sz="2400" b="1" i="1">
                        <a:latin typeface="Cambria Math"/>
                      </a:rPr>
                      <m:t>&lt;</m:t>
                    </m:r>
                    <m:sSub>
                      <m:sSubPr>
                        <m:ctrlPr>
                          <a:rPr lang="el-GR" sz="2400" b="1" i="1">
                            <a:latin typeface="Cambria Math"/>
                          </a:rPr>
                        </m:ctrlPr>
                      </m:sSubPr>
                      <m:e>
                        <m:r>
                          <a:rPr lang="el-GR" sz="2400" b="1" i="1">
                            <a:latin typeface="Cambria Math"/>
                          </a:rPr>
                          <m:t>𝝁</m:t>
                        </m:r>
                      </m:e>
                      <m:sub>
                        <m:sSub>
                          <m:sSubPr>
                            <m:ctrlPr>
                              <a:rPr lang="el-GR" sz="2400" b="1" i="1">
                                <a:latin typeface="Cambria Math"/>
                              </a:rPr>
                            </m:ctrlPr>
                          </m:sSubPr>
                          <m:e>
                            <m:acc>
                              <m:accPr>
                                <m:chr m:val="̂"/>
                                <m:ctrlPr>
                                  <a:rPr lang="el-GR" sz="2400" b="1" i="1">
                                    <a:latin typeface="Cambria Math"/>
                                  </a:rPr>
                                </m:ctrlPr>
                              </m:accPr>
                              <m:e>
                                <m:r>
                                  <a:rPr lang="en-US" sz="2400" b="1" i="1">
                                    <a:latin typeface="Cambria Math"/>
                                  </a:rPr>
                                  <m:t>𝒑</m:t>
                                </m:r>
                              </m:e>
                            </m:acc>
                          </m:e>
                          <m:sub>
                            <m:r>
                              <a:rPr lang="el-GR" sz="2400" b="1" i="1">
                                <a:latin typeface="Cambria Math"/>
                              </a:rPr>
                              <m:t>𝟏</m:t>
                            </m:r>
                          </m:sub>
                        </m:sSub>
                        <m:r>
                          <a:rPr lang="el-GR" sz="2400" b="1" i="1">
                            <a:latin typeface="Cambria Math"/>
                          </a:rPr>
                          <m:t>−</m:t>
                        </m:r>
                        <m:sSub>
                          <m:sSubPr>
                            <m:ctrlPr>
                              <a:rPr lang="el-GR" sz="2400" b="1" i="1">
                                <a:latin typeface="Cambria Math"/>
                              </a:rPr>
                            </m:ctrlPr>
                          </m:sSubPr>
                          <m:e>
                            <m:acc>
                              <m:accPr>
                                <m:chr m:val="̂"/>
                                <m:ctrlPr>
                                  <a:rPr lang="el-GR" sz="2400" b="1" i="1">
                                    <a:latin typeface="Cambria Math"/>
                                  </a:rPr>
                                </m:ctrlPr>
                              </m:accPr>
                              <m:e>
                                <m:r>
                                  <a:rPr lang="en-US" sz="2400" b="1" i="1">
                                    <a:latin typeface="Cambria Math"/>
                                  </a:rPr>
                                  <m:t>𝒑</m:t>
                                </m:r>
                              </m:e>
                            </m:acc>
                          </m:e>
                          <m:sub>
                            <m:r>
                              <a:rPr lang="el-GR" sz="2400" b="1" i="1">
                                <a:latin typeface="Cambria Math"/>
                              </a:rPr>
                              <m:t>𝟐</m:t>
                            </m:r>
                          </m:sub>
                        </m:sSub>
                      </m:sub>
                    </m:sSub>
                    <m:r>
                      <a:rPr lang="el-GR" sz="2400" b="1" i="1">
                        <a:latin typeface="Cambria Math"/>
                      </a:rPr>
                      <m:t>&lt;</m:t>
                    </m:r>
                    <m:r>
                      <a:rPr lang="el-GR" sz="2400" b="1" i="1" smtClean="0">
                        <a:latin typeface="Cambria Math"/>
                      </a:rPr>
                      <m:t>𝟎</m:t>
                    </m:r>
                    <m:r>
                      <a:rPr lang="el-GR" sz="2400" b="1" i="1" smtClean="0">
                        <a:latin typeface="Cambria Math"/>
                      </a:rPr>
                      <m:t>,</m:t>
                    </m:r>
                    <m:r>
                      <a:rPr lang="el-GR" sz="2400" b="1" i="1" smtClean="0">
                        <a:latin typeface="Cambria Math"/>
                      </a:rPr>
                      <m:t>𝟒𝟓</m:t>
                    </m:r>
                    <m:r>
                      <a:rPr lang="el-GR" sz="2400" b="1" i="1">
                        <a:latin typeface="Cambria Math"/>
                      </a:rPr>
                      <m:t>−</m:t>
                    </m:r>
                    <m:r>
                      <a:rPr lang="el-GR" sz="2400" b="1" i="1" smtClean="0">
                        <a:latin typeface="Cambria Math"/>
                      </a:rPr>
                      <m:t>𝟎</m:t>
                    </m:r>
                    <m:r>
                      <a:rPr lang="el-GR" sz="2400" b="1" i="1" smtClean="0">
                        <a:latin typeface="Cambria Math"/>
                      </a:rPr>
                      <m:t>,</m:t>
                    </m:r>
                    <m:r>
                      <a:rPr lang="el-GR" sz="2400" b="1" i="1" smtClean="0">
                        <a:latin typeface="Cambria Math"/>
                      </a:rPr>
                      <m:t>𝟒𝟎</m:t>
                    </m:r>
                    <m:r>
                      <a:rPr lang="el-GR" sz="2400" b="1" i="1" smtClean="0">
                        <a:latin typeface="Cambria Math"/>
                      </a:rPr>
                      <m:t>+</m:t>
                    </m:r>
                    <m:r>
                      <a:rPr lang="el-GR" sz="2400" b="1" i="1" smtClean="0">
                        <a:latin typeface="Cambria Math"/>
                      </a:rPr>
                      <m:t>𝟏</m:t>
                    </m:r>
                    <m:r>
                      <a:rPr lang="el-GR" sz="2400" b="1" i="1" smtClean="0">
                        <a:latin typeface="Cambria Math"/>
                      </a:rPr>
                      <m:t>,</m:t>
                    </m:r>
                    <m:r>
                      <a:rPr lang="el-GR" sz="2400" b="1" i="1" smtClean="0">
                        <a:latin typeface="Cambria Math"/>
                      </a:rPr>
                      <m:t>𝟔𝟓</m:t>
                    </m:r>
                    <m:r>
                      <a:rPr lang="el-GR" sz="2400" b="1" i="1" smtClean="0">
                        <a:latin typeface="Cambria Math"/>
                      </a:rPr>
                      <m:t>∗</m:t>
                    </m:r>
                  </m:oMath>
                </a14:m>
                <a:r>
                  <a:rPr lang="el-GR" sz="2400" b="1" dirty="0" smtClean="0"/>
                  <a:t>0,036</a:t>
                </a:r>
                <a:endParaRPr lang="el-GR" sz="2400" b="1" dirty="0"/>
              </a:p>
            </p:txBody>
          </p:sp>
        </mc:Choice>
        <mc:Fallback xmlns="">
          <p:sp>
            <p:nvSpPr>
              <p:cNvPr id="10" name="Ορθογώνιο 9"/>
              <p:cNvSpPr>
                <a:spLocks noRot="1" noChangeAspect="1" noMove="1" noResize="1" noEditPoints="1" noAdjustHandles="1" noChangeArrowheads="1" noChangeShapeType="1" noTextEdit="1"/>
              </p:cNvSpPr>
              <p:nvPr/>
            </p:nvSpPr>
            <p:spPr>
              <a:xfrm>
                <a:off x="-108155" y="5287809"/>
                <a:ext cx="9400843" cy="494751"/>
              </a:xfrm>
              <a:prstGeom prst="rect">
                <a:avLst/>
              </a:prstGeom>
              <a:blipFill rotWithShape="1">
                <a:blip r:embed="rId6"/>
                <a:stretch>
                  <a:fillRect l="-130" t="-8537" b="-20732"/>
                </a:stretch>
              </a:blipFill>
            </p:spPr>
            <p:txBody>
              <a:bodyPr/>
              <a:lstStyle/>
              <a:p>
                <a:r>
                  <a:rPr lang="el-GR">
                    <a:noFill/>
                  </a:rPr>
                  <a:t> </a:t>
                </a:r>
              </a:p>
            </p:txBody>
          </p:sp>
        </mc:Fallback>
      </mc:AlternateContent>
      <p:pic>
        <p:nvPicPr>
          <p:cNvPr id="11" name="Picture 6"/>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051720" y="6072206"/>
            <a:ext cx="6011812" cy="428628"/>
          </a:xfrm>
          <a:prstGeom prst="rect">
            <a:avLst/>
          </a:prstGeom>
          <a:noFill/>
        </p:spPr>
      </p:pic>
    </p:spTree>
    <p:extLst>
      <p:ext uri="{BB962C8B-B14F-4D97-AF65-F5344CB8AC3E}">
        <p14:creationId xmlns:p14="http://schemas.microsoft.com/office/powerpoint/2010/main" val="1699619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3000372"/>
            <a:ext cx="9144000" cy="3857628"/>
          </a:xfrm>
        </p:spPr>
        <p:txBody>
          <a:bodyPr>
            <a:normAutofit/>
          </a:bodyPr>
          <a:lstStyle/>
          <a:p>
            <a:pPr algn="just"/>
            <a:r>
              <a:rPr lang="el-GR" dirty="0"/>
              <a:t>Μπορούμε λοιπόν να πούμε ότι με 95% εμπιστοσύνη οι άνδρες στηρίζουν περισσότερο το συγκεκριμένο πολιτικό κόμμα και </a:t>
            </a:r>
            <a:endParaRPr lang="el-GR" dirty="0" smtClean="0"/>
          </a:p>
          <a:p>
            <a:pPr lvl="1" algn="just"/>
            <a:r>
              <a:rPr lang="el-GR" b="1" dirty="0" smtClean="0"/>
              <a:t>η </a:t>
            </a:r>
            <a:r>
              <a:rPr lang="el-GR" b="1" dirty="0"/>
              <a:t>διαφορά στη στήριξη κυμαίνεται ανάμεσα σε 1,38% και 8,61%, με βάση τα στοιχεία των δειγμάτων της έρευνας. </a:t>
            </a:r>
          </a:p>
          <a:p>
            <a:endParaRPr lang="el-GR" dirty="0"/>
          </a:p>
        </p:txBody>
      </p:sp>
      <p:pic>
        <p:nvPicPr>
          <p:cNvPr id="17414" name="Picture 6"/>
          <p:cNvPicPr>
            <a:picLocks noChangeAspect="1" noChangeArrowheads="1"/>
          </p:cNvPicPr>
          <p:nvPr/>
        </p:nvPicPr>
        <p:blipFill>
          <a:blip r:embed="rId2"/>
          <a:srcRect/>
          <a:stretch>
            <a:fillRect/>
          </a:stretch>
        </p:blipFill>
        <p:spPr bwMode="auto">
          <a:xfrm>
            <a:off x="285719" y="214290"/>
            <a:ext cx="11597345" cy="2714644"/>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4525963"/>
          </a:xfrm>
        </p:spPr>
        <p:txBody>
          <a:bodyPr/>
          <a:lstStyle/>
          <a:p>
            <a:pPr algn="just"/>
            <a:r>
              <a:rPr lang="el-GR" dirty="0" smtClean="0"/>
              <a:t>Σε έρευνα που αφορούσε στις μουσικές προτιμήσεις των δυο φύλων στο ΤΕΙ Δυτικής Μακεδονίας βρέθηκε ότι σε δείγμα 500 ανδρών οι 200 ακούνε ροκ μουσική</a:t>
            </a:r>
            <a:r>
              <a:rPr lang="en-US" dirty="0" smtClean="0"/>
              <a:t>, </a:t>
            </a:r>
            <a:r>
              <a:rPr lang="el-GR" dirty="0" smtClean="0"/>
              <a:t> ενώ σε δείγμα 600 γυναικών οι 150 ακούνε ροκ μουσική. Να υπολογιστεί το 95% διάστημα εμπιστοσύνης για τη ποσοστιαία  διαφορά στις προτιμήσεις των ανδρών και γυναικών. </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143248"/>
          </a:xfrm>
        </p:spPr>
        <p:txBody>
          <a:bodyPr/>
          <a:lstStyle/>
          <a:p>
            <a:pPr algn="just"/>
            <a:r>
              <a:rPr lang="el-GR" sz="2800" dirty="0"/>
              <a:t>Σε έρευνα που αφορούσε στις μουσικές προτιμήσεις των δυο φύλων στο ΤΕΙ Δυτικής Μακεδονίας βρέθηκε ότι σε δείγμα 500 ανδρών οι </a:t>
            </a:r>
            <a:r>
              <a:rPr lang="el-GR" sz="2800" dirty="0" smtClean="0"/>
              <a:t>200 </a:t>
            </a:r>
            <a:r>
              <a:rPr lang="el-GR" sz="2800" dirty="0"/>
              <a:t>ακούνε </a:t>
            </a:r>
            <a:r>
              <a:rPr lang="el-GR" sz="2800" dirty="0" smtClean="0"/>
              <a:t>ροκ </a:t>
            </a:r>
            <a:r>
              <a:rPr lang="el-GR" sz="2800" dirty="0"/>
              <a:t>μουσική,  ενώ σε δείγμα </a:t>
            </a:r>
            <a:r>
              <a:rPr lang="el-GR" sz="2800" dirty="0" smtClean="0"/>
              <a:t>600 </a:t>
            </a:r>
            <a:r>
              <a:rPr lang="el-GR" sz="2800" dirty="0"/>
              <a:t>γυναικών οι </a:t>
            </a:r>
            <a:r>
              <a:rPr lang="el-GR" sz="2800" dirty="0" smtClean="0"/>
              <a:t>150 </a:t>
            </a:r>
            <a:r>
              <a:rPr lang="el-GR" sz="2800" dirty="0"/>
              <a:t>ακούνε </a:t>
            </a:r>
            <a:r>
              <a:rPr lang="el-GR" sz="2800" dirty="0" smtClean="0"/>
              <a:t>ροκ </a:t>
            </a:r>
            <a:r>
              <a:rPr lang="el-GR" sz="2800" dirty="0"/>
              <a:t>μουσική. Να υπολογιστεί το 95% διάστημα εμπιστοσύνης για τη ποσοστιαία  διαφορά στις προτιμήσεις των ανδρών και γυναικών. </a:t>
            </a:r>
          </a:p>
        </p:txBody>
      </p:sp>
      <p:sp>
        <p:nvSpPr>
          <p:cNvPr id="153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153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mc:AlternateContent xmlns:mc="http://schemas.openxmlformats.org/markup-compatibility/2006" xmlns:a14="http://schemas.microsoft.com/office/drawing/2010/main">
        <mc:Choice Requires="a14">
          <p:sp>
            <p:nvSpPr>
              <p:cNvPr id="8" name="Ορθογώνιο 7"/>
              <p:cNvSpPr/>
              <p:nvPr/>
            </p:nvSpPr>
            <p:spPr>
              <a:xfrm>
                <a:off x="165868" y="4336126"/>
                <a:ext cx="8406660" cy="71417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2800" b="1" i="1" smtClean="0">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𝟏</m:t>
                          </m:r>
                        </m:sub>
                      </m:sSub>
                      <m:r>
                        <a:rPr lang="el-GR" sz="2800" b="1" i="1" smtClean="0">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smtClean="0">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smtClean="0">
                              <a:latin typeface="Cambria Math"/>
                            </a:rPr>
                          </m:ctrlPr>
                        </m:sSubPr>
                        <m:e>
                          <m:r>
                            <a:rPr lang="el-GR" sz="2800" b="1" i="1" smtClean="0">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r>
                            <a:rPr lang="el-GR" sz="2800" b="1" i="1">
                              <a:latin typeface="Cambria Math"/>
                            </a:rPr>
                            <m:t>𝝁</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r>
                        <a:rPr lang="el-GR" sz="2800" b="1" i="1">
                          <a:latin typeface="Cambria Math"/>
                        </a:rPr>
                        <m:t>&lt;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r>
                        <a:rPr lang="el-GR" sz="2800" b="1" i="1" smtClean="0">
                          <a:latin typeface="Cambria Math"/>
                        </a:rPr>
                        <m:t>+</m:t>
                      </m:r>
                      <m:sSub>
                        <m:sSubPr>
                          <m:ctrlPr>
                            <a:rPr lang="el-GR" sz="2800" b="1" i="1">
                              <a:latin typeface="Cambria Math"/>
                            </a:rPr>
                          </m:ctrlPr>
                        </m:sSubPr>
                        <m:e>
                          <m:r>
                            <a:rPr lang="en-US" sz="2800" b="1" i="1">
                              <a:latin typeface="Cambria Math"/>
                            </a:rPr>
                            <m:t>𝒁</m:t>
                          </m:r>
                        </m:e>
                        <m:sub>
                          <m:f>
                            <m:fPr>
                              <m:ctrlPr>
                                <a:rPr lang="en-US" sz="2800" b="1" i="1">
                                  <a:latin typeface="Cambria Math"/>
                                </a:rPr>
                              </m:ctrlPr>
                            </m:fPr>
                            <m:num>
                              <m:r>
                                <a:rPr lang="en-US" sz="2800" b="1" i="1">
                                  <a:latin typeface="Cambria Math"/>
                                </a:rPr>
                                <m:t>𝒂</m:t>
                              </m:r>
                            </m:num>
                            <m:den>
                              <m:r>
                                <a:rPr lang="en-US" sz="2800" b="1" i="1">
                                  <a:latin typeface="Cambria Math"/>
                                </a:rPr>
                                <m:t>𝟐</m:t>
                              </m:r>
                            </m:den>
                          </m:f>
                        </m:sub>
                      </m:sSub>
                      <m:sSub>
                        <m:sSubPr>
                          <m:ctrlPr>
                            <a:rPr lang="en-US" sz="2800" b="1" i="1">
                              <a:latin typeface="Cambria Math"/>
                            </a:rPr>
                          </m:ctrlPr>
                        </m:sSubPr>
                        <m:e>
                          <m:r>
                            <a:rPr lang="el-GR" sz="2800" b="1" i="1">
                              <a:latin typeface="Cambria Math"/>
                            </a:rPr>
                            <m:t>𝝈</m:t>
                          </m:r>
                        </m:e>
                        <m:sub>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𝟏</m:t>
                              </m:r>
                            </m:sub>
                          </m:sSub>
                          <m:r>
                            <a:rPr lang="el-GR" sz="2800" b="1" i="1">
                              <a:latin typeface="Cambria Math"/>
                            </a:rPr>
                            <m:t>−</m:t>
                          </m:r>
                          <m:sSub>
                            <m:sSubPr>
                              <m:ctrlPr>
                                <a:rPr lang="el-GR" sz="2800" b="1" i="1">
                                  <a:latin typeface="Cambria Math"/>
                                </a:rPr>
                              </m:ctrlPr>
                            </m:sSubPr>
                            <m:e>
                              <m:acc>
                                <m:accPr>
                                  <m:chr m:val="̂"/>
                                  <m:ctrlPr>
                                    <a:rPr lang="el-GR" sz="2800" b="1" i="1">
                                      <a:latin typeface="Cambria Math"/>
                                    </a:rPr>
                                  </m:ctrlPr>
                                </m:accPr>
                                <m:e>
                                  <m:r>
                                    <a:rPr lang="en-US" sz="2800" b="1" i="1">
                                      <a:latin typeface="Cambria Math"/>
                                    </a:rPr>
                                    <m:t>𝒑</m:t>
                                  </m:r>
                                </m:e>
                              </m:acc>
                            </m:e>
                            <m:sub>
                              <m:r>
                                <a:rPr lang="el-GR" sz="2800" b="1" i="1">
                                  <a:latin typeface="Cambria Math"/>
                                </a:rPr>
                                <m:t>𝟐</m:t>
                              </m:r>
                            </m:sub>
                          </m:sSub>
                        </m:sub>
                      </m:sSub>
                    </m:oMath>
                  </m:oMathPara>
                </a14:m>
                <a:endParaRPr lang="el-GR" sz="2800" b="1" dirty="0"/>
              </a:p>
            </p:txBody>
          </p:sp>
        </mc:Choice>
        <mc:Fallback xmlns="">
          <p:sp>
            <p:nvSpPr>
              <p:cNvPr id="8" name="Ορθογώνιο 7"/>
              <p:cNvSpPr>
                <a:spLocks noRot="1" noChangeAspect="1" noMove="1" noResize="1" noEditPoints="1" noAdjustHandles="1" noChangeArrowheads="1" noChangeShapeType="1" noTextEdit="1"/>
              </p:cNvSpPr>
              <p:nvPr/>
            </p:nvSpPr>
            <p:spPr>
              <a:xfrm>
                <a:off x="165868" y="4336126"/>
                <a:ext cx="8406660" cy="714170"/>
              </a:xfrm>
              <a:prstGeom prst="rect">
                <a:avLst/>
              </a:prstGeom>
              <a:blipFill rotWithShape="1">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2" name="Ορθογώνιο 1"/>
              <p:cNvSpPr/>
              <p:nvPr/>
            </p:nvSpPr>
            <p:spPr>
              <a:xfrm>
                <a:off x="1043608" y="5157191"/>
                <a:ext cx="6758581" cy="15473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b="1" i="1" smtClean="0">
                              <a:latin typeface="Cambria Math"/>
                            </a:rPr>
                          </m:ctrlPr>
                        </m:sSubPr>
                        <m:e>
                          <m:r>
                            <a:rPr lang="el-GR" sz="3200" b="1" i="1">
                              <a:latin typeface="Cambria Math"/>
                            </a:rPr>
                            <m:t>𝝈</m:t>
                          </m:r>
                        </m:e>
                        <m:sub>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sub>
                      </m:sSub>
                      <m:r>
                        <a:rPr lang="el-GR" sz="3200" b="1" i="1">
                          <a:latin typeface="Cambria Math"/>
                        </a:rPr>
                        <m:t>=</m:t>
                      </m:r>
                      <m:rad>
                        <m:radPr>
                          <m:degHide m:val="on"/>
                          <m:ctrlPr>
                            <a:rPr lang="el-GR" sz="3200" b="1" i="1">
                              <a:latin typeface="Cambria Math"/>
                            </a:rPr>
                          </m:ctrlPr>
                        </m:radPr>
                        <m:deg/>
                        <m:e>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𝟏</m:t>
                                  </m:r>
                                </m:sub>
                              </m:sSub>
                            </m:den>
                          </m:f>
                          <m:r>
                            <a:rPr lang="el-GR" sz="3200" b="1" i="1" smtClean="0">
                              <a:latin typeface="Cambria Math"/>
                            </a:rPr>
                            <m:t>+</m:t>
                          </m:r>
                          <m:f>
                            <m:fPr>
                              <m:ctrlPr>
                                <a:rPr lang="el-GR" sz="3200" b="1" i="1">
                                  <a:latin typeface="Cambria Math"/>
                                </a:rPr>
                              </m:ctrlPr>
                            </m:fPr>
                            <m:num>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r>
                                <a:rPr lang="el-GR" sz="3200" b="1" i="1">
                                  <a:latin typeface="Cambria Math"/>
                                </a:rPr>
                                <m:t>(</m:t>
                              </m:r>
                              <m:r>
                                <a:rPr lang="el-GR" sz="3200" b="1" i="1">
                                  <a:latin typeface="Cambria Math"/>
                                </a:rPr>
                                <m:t>𝟏</m:t>
                              </m:r>
                              <m:r>
                                <a:rPr lang="el-GR" sz="3200" b="1" i="1">
                                  <a:latin typeface="Cambria Math"/>
                                </a:rPr>
                                <m:t>−</m:t>
                              </m:r>
                              <m:sSub>
                                <m:sSubPr>
                                  <m:ctrlPr>
                                    <a:rPr lang="el-GR" sz="3200" b="1" i="1">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𝟐</m:t>
                                  </m:r>
                                </m:sub>
                              </m:sSub>
                              <m:r>
                                <a:rPr lang="el-GR" sz="3200" b="1" i="1">
                                  <a:latin typeface="Cambria Math"/>
                                </a:rPr>
                                <m:t>)</m:t>
                              </m:r>
                            </m:num>
                            <m:den>
                              <m:sSub>
                                <m:sSubPr>
                                  <m:ctrlPr>
                                    <a:rPr lang="el-GR" sz="3200" b="1" i="1">
                                      <a:latin typeface="Cambria Math"/>
                                    </a:rPr>
                                  </m:ctrlPr>
                                </m:sSubPr>
                                <m:e>
                                  <m:r>
                                    <a:rPr lang="el-GR" sz="3200" b="1" i="1">
                                      <a:latin typeface="Cambria Math"/>
                                    </a:rPr>
                                    <m:t>𝒏</m:t>
                                  </m:r>
                                </m:e>
                                <m:sub>
                                  <m:r>
                                    <a:rPr lang="el-GR" sz="3200" b="1" i="1">
                                      <a:latin typeface="Cambria Math"/>
                                    </a:rPr>
                                    <m:t>𝟐</m:t>
                                  </m:r>
                                </m:sub>
                              </m:sSub>
                            </m:den>
                          </m:f>
                        </m:e>
                      </m:rad>
                    </m:oMath>
                  </m:oMathPara>
                </a14:m>
                <a:endParaRPr lang="el-GR" sz="3200" dirty="0"/>
              </a:p>
            </p:txBody>
          </p:sp>
        </mc:Choice>
        <mc:Fallback xmlns="">
          <p:sp>
            <p:nvSpPr>
              <p:cNvPr id="2" name="Ορθογώνιο 1"/>
              <p:cNvSpPr>
                <a:spLocks noRot="1" noChangeAspect="1" noMove="1" noResize="1" noEditPoints="1" noAdjustHandles="1" noChangeArrowheads="1" noChangeShapeType="1" noTextEdit="1"/>
              </p:cNvSpPr>
              <p:nvPr/>
            </p:nvSpPr>
            <p:spPr>
              <a:xfrm>
                <a:off x="1043608" y="5157191"/>
                <a:ext cx="6758581" cy="1547347"/>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 name="Ορθογώνιο 3"/>
              <p:cNvSpPr/>
              <p:nvPr/>
            </p:nvSpPr>
            <p:spPr>
              <a:xfrm>
                <a:off x="60401" y="3126473"/>
                <a:ext cx="3525132"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a:latin typeface="Cambria Math"/>
                          </a:rPr>
                          <m:t>𝟏</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a:latin typeface="Cambria Math"/>
                              </a:rPr>
                              <m:t>𝟏</m:t>
                            </m:r>
                          </m:sub>
                        </m:sSub>
                      </m:num>
                      <m:den>
                        <m:sSub>
                          <m:sSubPr>
                            <m:ctrlPr>
                              <a:rPr lang="el-GR" sz="3200" b="1" i="1">
                                <a:latin typeface="Cambria Math"/>
                              </a:rPr>
                            </m:ctrlPr>
                          </m:sSubPr>
                          <m:e>
                            <m:r>
                              <a:rPr lang="en-US" sz="3200" b="1" i="1">
                                <a:latin typeface="Cambria Math"/>
                              </a:rPr>
                              <m:t>𝒏</m:t>
                            </m:r>
                          </m:e>
                          <m:sub>
                            <m:r>
                              <a:rPr lang="en-US" sz="3200" b="1" i="1">
                                <a:latin typeface="Cambria Math"/>
                              </a:rPr>
                              <m:t>𝟏</m:t>
                            </m:r>
                          </m:sub>
                        </m:sSub>
                      </m:den>
                    </m:f>
                  </m:oMath>
                </a14:m>
                <a:r>
                  <a:rPr lang="el-GR" sz="3200" dirty="0" smtClean="0"/>
                  <a:t>=</a:t>
                </a:r>
                <a14:m>
                  <m:oMath xmlns:m="http://schemas.openxmlformats.org/officeDocument/2006/math">
                    <m:f>
                      <m:fPr>
                        <m:ctrlPr>
                          <a:rPr lang="el-GR" sz="3200" i="1" dirty="0" smtClean="0">
                            <a:latin typeface="Cambria Math"/>
                          </a:rPr>
                        </m:ctrlPr>
                      </m:fPr>
                      <m:num>
                        <m:r>
                          <a:rPr lang="el-GR" sz="3200" b="0" i="1" dirty="0" smtClean="0">
                            <a:latin typeface="Cambria Math"/>
                          </a:rPr>
                          <m:t>200</m:t>
                        </m:r>
                      </m:num>
                      <m:den>
                        <m:r>
                          <a:rPr lang="el-GR" sz="3200" b="0" i="1" dirty="0" smtClean="0">
                            <a:latin typeface="Cambria Math"/>
                          </a:rPr>
                          <m:t>500</m:t>
                        </m:r>
                      </m:den>
                    </m:f>
                    <m:r>
                      <a:rPr lang="el-GR" sz="3200" b="0" i="1" dirty="0" smtClean="0">
                        <a:latin typeface="Cambria Math"/>
                      </a:rPr>
                      <m:t>=0,</m:t>
                    </m:r>
                  </m:oMath>
                </a14:m>
                <a:r>
                  <a:rPr lang="el-GR" sz="3200" dirty="0" smtClean="0"/>
                  <a:t>40</a:t>
                </a:r>
                <a:endParaRPr lang="el-GR" sz="3200" dirty="0"/>
              </a:p>
            </p:txBody>
          </p:sp>
        </mc:Choice>
        <mc:Fallback xmlns="">
          <p:sp>
            <p:nvSpPr>
              <p:cNvPr id="4" name="Ορθογώνιο 3"/>
              <p:cNvSpPr>
                <a:spLocks noRot="1" noChangeAspect="1" noMove="1" noResize="1" noEditPoints="1" noAdjustHandles="1" noChangeArrowheads="1" noChangeShapeType="1" noTextEdit="1"/>
              </p:cNvSpPr>
              <p:nvPr/>
            </p:nvSpPr>
            <p:spPr>
              <a:xfrm>
                <a:off x="60401" y="3126473"/>
                <a:ext cx="3525132" cy="860107"/>
              </a:xfrm>
              <a:prstGeom prst="rect">
                <a:avLst/>
              </a:prstGeom>
              <a:blipFill rotWithShape="1">
                <a:blip r:embed="rId4"/>
                <a:stretch>
                  <a:fillRect r="-3460" b="-425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Ορθογώνιο 4"/>
              <p:cNvSpPr/>
              <p:nvPr/>
            </p:nvSpPr>
            <p:spPr>
              <a:xfrm>
                <a:off x="4716016" y="3126472"/>
                <a:ext cx="3525132" cy="860107"/>
              </a:xfrm>
              <a:prstGeom prst="rect">
                <a:avLst/>
              </a:prstGeom>
            </p:spPr>
            <p:txBody>
              <a:bodyPr wrap="none">
                <a:spAutoFit/>
              </a:bodyPr>
              <a:lstStyle/>
              <a:p>
                <a14:m>
                  <m:oMath xmlns:m="http://schemas.openxmlformats.org/officeDocument/2006/math">
                    <m:sSub>
                      <m:sSubPr>
                        <m:ctrlPr>
                          <a:rPr lang="el-GR" sz="3200" b="1" i="1" smtClean="0">
                            <a:latin typeface="Cambria Math"/>
                          </a:rPr>
                        </m:ctrlPr>
                      </m:sSubPr>
                      <m:e>
                        <m:acc>
                          <m:accPr>
                            <m:chr m:val="̂"/>
                            <m:ctrlPr>
                              <a:rPr lang="el-GR" sz="3200" b="1" i="1">
                                <a:latin typeface="Cambria Math"/>
                              </a:rPr>
                            </m:ctrlPr>
                          </m:accPr>
                          <m:e>
                            <m:r>
                              <a:rPr lang="en-US" sz="3200" b="1" i="1">
                                <a:latin typeface="Cambria Math"/>
                              </a:rPr>
                              <m:t>𝒑</m:t>
                            </m:r>
                          </m:e>
                        </m:acc>
                      </m:e>
                      <m:sub>
                        <m:r>
                          <a:rPr lang="el-GR" sz="3200" b="1" i="1" smtClean="0">
                            <a:latin typeface="Cambria Math"/>
                          </a:rPr>
                          <m:t>𝟐</m:t>
                        </m:r>
                      </m:sub>
                    </m:sSub>
                    <m:r>
                      <a:rPr lang="el-GR" sz="3200" b="1" i="1">
                        <a:latin typeface="Cambria Math"/>
                      </a:rPr>
                      <m:t>=</m:t>
                    </m:r>
                    <m:f>
                      <m:fPr>
                        <m:ctrlPr>
                          <a:rPr lang="el-GR" sz="3200" b="1" i="1">
                            <a:latin typeface="Cambria Math"/>
                          </a:rPr>
                        </m:ctrlPr>
                      </m:fPr>
                      <m:num>
                        <m:sSub>
                          <m:sSubPr>
                            <m:ctrlPr>
                              <a:rPr lang="el-GR" sz="3200" b="1" i="1">
                                <a:latin typeface="Cambria Math"/>
                              </a:rPr>
                            </m:ctrlPr>
                          </m:sSubPr>
                          <m:e>
                            <m:r>
                              <a:rPr lang="el-GR" sz="3200" b="1" i="1">
                                <a:latin typeface="Cambria Math"/>
                              </a:rPr>
                              <m:t>𝜲</m:t>
                            </m:r>
                          </m:e>
                          <m:sub>
                            <m:r>
                              <a:rPr lang="el-GR" sz="3200" b="1" i="1" smtClean="0">
                                <a:latin typeface="Cambria Math"/>
                              </a:rPr>
                              <m:t>𝟐</m:t>
                            </m:r>
                          </m:sub>
                        </m:sSub>
                      </m:num>
                      <m:den>
                        <m:sSub>
                          <m:sSubPr>
                            <m:ctrlPr>
                              <a:rPr lang="el-GR" sz="3200" b="1" i="1">
                                <a:latin typeface="Cambria Math"/>
                              </a:rPr>
                            </m:ctrlPr>
                          </m:sSubPr>
                          <m:e>
                            <m:r>
                              <a:rPr lang="en-US" sz="3200" b="1" i="1">
                                <a:latin typeface="Cambria Math"/>
                              </a:rPr>
                              <m:t>𝒏</m:t>
                            </m:r>
                          </m:e>
                          <m:sub>
                            <m:r>
                              <a:rPr lang="el-GR" sz="3200" b="1" i="1" smtClean="0">
                                <a:latin typeface="Cambria Math"/>
                              </a:rPr>
                              <m:t>𝟐</m:t>
                            </m:r>
                          </m:sub>
                        </m:sSub>
                      </m:den>
                    </m:f>
                  </m:oMath>
                </a14:m>
                <a:r>
                  <a:rPr lang="el-GR" sz="3200" dirty="0"/>
                  <a:t>=</a:t>
                </a:r>
                <a14:m>
                  <m:oMath xmlns:m="http://schemas.openxmlformats.org/officeDocument/2006/math">
                    <m:f>
                      <m:fPr>
                        <m:ctrlPr>
                          <a:rPr lang="el-GR" sz="3200" i="1" dirty="0">
                            <a:latin typeface="Cambria Math"/>
                          </a:rPr>
                        </m:ctrlPr>
                      </m:fPr>
                      <m:num>
                        <m:r>
                          <a:rPr lang="el-GR" sz="3200" b="0" i="1" dirty="0" smtClean="0">
                            <a:latin typeface="Cambria Math"/>
                          </a:rPr>
                          <m:t>150</m:t>
                        </m:r>
                      </m:num>
                      <m:den>
                        <m:r>
                          <a:rPr lang="el-GR" sz="3200" b="0" i="1" dirty="0" smtClean="0">
                            <a:latin typeface="Cambria Math"/>
                          </a:rPr>
                          <m:t>60</m:t>
                        </m:r>
                        <m:r>
                          <a:rPr lang="el-GR" sz="3200" i="1" dirty="0">
                            <a:latin typeface="Cambria Math"/>
                          </a:rPr>
                          <m:t>0</m:t>
                        </m:r>
                      </m:den>
                    </m:f>
                    <m:r>
                      <a:rPr lang="el-GR" sz="3200" i="1" dirty="0">
                        <a:latin typeface="Cambria Math"/>
                      </a:rPr>
                      <m:t>=0,</m:t>
                    </m:r>
                  </m:oMath>
                </a14:m>
                <a:r>
                  <a:rPr lang="el-GR" sz="3200" dirty="0" smtClean="0"/>
                  <a:t>25</a:t>
                </a:r>
                <a:endParaRPr lang="el-GR" sz="3200" dirty="0"/>
              </a:p>
            </p:txBody>
          </p:sp>
        </mc:Choice>
        <mc:Fallback xmlns="">
          <p:sp>
            <p:nvSpPr>
              <p:cNvPr id="5" name="Ορθογώνιο 4"/>
              <p:cNvSpPr>
                <a:spLocks noRot="1" noChangeAspect="1" noMove="1" noResize="1" noEditPoints="1" noAdjustHandles="1" noChangeArrowheads="1" noChangeShapeType="1" noTextEdit="1"/>
              </p:cNvSpPr>
              <p:nvPr/>
            </p:nvSpPr>
            <p:spPr>
              <a:xfrm>
                <a:off x="4716016" y="3126472"/>
                <a:ext cx="3525132" cy="860107"/>
              </a:xfrm>
              <a:prstGeom prst="rect">
                <a:avLst/>
              </a:prstGeom>
              <a:blipFill rotWithShape="1">
                <a:blip r:embed="rId5"/>
                <a:stretch>
                  <a:fillRect r="-3460" b="-4255"/>
                </a:stretch>
              </a:blipFill>
            </p:spPr>
            <p:txBody>
              <a:bodyPr/>
              <a:lstStyle/>
              <a:p>
                <a:r>
                  <a:rPr lang="el-GR">
                    <a:noFill/>
                  </a:rPr>
                  <a:t> </a:t>
                </a:r>
              </a:p>
            </p:txBody>
          </p:sp>
        </mc:Fallback>
      </mc:AlternateContent>
    </p:spTree>
    <p:extLst>
      <p:ext uri="{BB962C8B-B14F-4D97-AF65-F5344CB8AC3E}">
        <p14:creationId xmlns:p14="http://schemas.microsoft.com/office/powerpoint/2010/main" val="79819848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13112</TotalTime>
  <Words>2181</Words>
  <Application>Microsoft Office PowerPoint</Application>
  <PresentationFormat>Προβολή στην οθόνη (4:3)</PresentationFormat>
  <Paragraphs>71</Paragraphs>
  <Slides>15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Θέμα του Office</vt:lpstr>
      <vt:lpstr>Διάστημα εμπιστοσύνης για τη διαφορά δύο αναλογιών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Διάστημα εμπιστοσύνης για τη διαφορά δύο αναλογιών</dc:title>
  <dc:creator>ΝΙΚΟΣ</dc:creator>
  <cp:lastModifiedBy>nikos</cp:lastModifiedBy>
  <cp:revision>26</cp:revision>
  <dcterms:created xsi:type="dcterms:W3CDTF">2014-04-18T13:57:56Z</dcterms:created>
  <dcterms:modified xsi:type="dcterms:W3CDTF">2016-08-26T14:35:33Z</dcterms:modified>
</cp:coreProperties>
</file>