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24"/>
  </p:notesMasterIdLst>
  <p:sldIdLst>
    <p:sldId id="281" r:id="rId2"/>
    <p:sldId id="282" r:id="rId3"/>
    <p:sldId id="283" r:id="rId4"/>
    <p:sldId id="279" r:id="rId5"/>
    <p:sldId id="257" r:id="rId6"/>
    <p:sldId id="259" r:id="rId7"/>
    <p:sldId id="260" r:id="rId8"/>
    <p:sldId id="261" r:id="rId9"/>
    <p:sldId id="262" r:id="rId10"/>
    <p:sldId id="264" r:id="rId11"/>
    <p:sldId id="265" r:id="rId12"/>
    <p:sldId id="266" r:id="rId13"/>
    <p:sldId id="268" r:id="rId14"/>
    <p:sldId id="270" r:id="rId15"/>
    <p:sldId id="271" r:id="rId16"/>
    <p:sldId id="272" r:id="rId17"/>
    <p:sldId id="273" r:id="rId18"/>
    <p:sldId id="274" r:id="rId19"/>
    <p:sldId id="275" r:id="rId20"/>
    <p:sldId id="276" r:id="rId21"/>
    <p:sldId id="280" r:id="rId22"/>
    <p:sldId id="278" r:id="rId23"/>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99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13" autoAdjust="0"/>
  </p:normalViewPr>
  <p:slideViewPr>
    <p:cSldViewPr>
      <p:cViewPr varScale="1">
        <p:scale>
          <a:sx n="86" d="100"/>
          <a:sy n="86" d="100"/>
        </p:scale>
        <p:origin x="-1092"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defRPr>
            </a:lvl1pPr>
          </a:lstStyle>
          <a:p>
            <a:pPr>
              <a:defRPr/>
            </a:pPr>
            <a:endParaRPr lang="el-GR"/>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defRPr>
            </a:lvl1pPr>
          </a:lstStyle>
          <a:p>
            <a:pPr>
              <a:defRPr/>
            </a:pPr>
            <a:fld id="{3E8BB82D-30B5-4A10-95EC-7A32E07BCB1D}" type="datetimeFigureOut">
              <a:rPr lang="el-GR"/>
              <a:pPr>
                <a:defRPr/>
              </a:pPr>
              <a:t>3/3/2016</a:t>
            </a:fld>
            <a:endParaRPr lang="el-GR"/>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l-GR"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defRPr>
            </a:lvl1pPr>
          </a:lstStyle>
          <a:p>
            <a:pPr>
              <a:defRPr/>
            </a:pPr>
            <a:endParaRPr lang="el-G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defRPr>
            </a:lvl1pPr>
          </a:lstStyle>
          <a:p>
            <a:pPr>
              <a:defRPr/>
            </a:pPr>
            <a:fld id="{0A14AB38-303B-49BA-951F-36AC64DD28DE}" type="slidenum">
              <a:rPr lang="el-GR"/>
              <a:pPr>
                <a:defRPr/>
              </a:pPr>
              <a:t>‹#›</a:t>
            </a:fld>
            <a:endParaRPr lang="el-G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15363" name="2 - Θέση σημειώσεων"/>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5364" name="3 - Θέση αριθμού διαφάνειας"/>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6117504-D2E8-48EC-9F17-24028EF14A47}" type="slidenum">
              <a:rPr lang="el-GR" smtClean="0"/>
              <a:pPr/>
              <a:t>2</a:t>
            </a:fld>
            <a:endParaRPr lang="el-G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16387" name="2 - Θέση σημειώσεων"/>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smtClean="0"/>
          </a:p>
        </p:txBody>
      </p:sp>
      <p:sp>
        <p:nvSpPr>
          <p:cNvPr id="16388" name="3 - Θέση αριθμού διαφάνειας"/>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B1C6A2D2-0097-4EE9-9E11-B2E0C142EAF8}" type="slidenum">
              <a:rPr lang="el-GR" smtClean="0"/>
              <a:pPr/>
              <a:t>3</a:t>
            </a:fld>
            <a:endParaRPr lang="el-GR"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Slide Image Placeholder 1"/>
          <p:cNvSpPr>
            <a:spLocks noGrp="1" noRot="1" noChangeAspect="1" noTextEdit="1"/>
          </p:cNvSpPr>
          <p:nvPr>
            <p:ph type="sldImg"/>
          </p:nvPr>
        </p:nvSpPr>
        <p:spPr bwMode="auto">
          <a:noFill/>
          <a:ln>
            <a:solidFill>
              <a:srgbClr val="000000"/>
            </a:solidFill>
            <a:miter lim="800000"/>
            <a:headEnd/>
            <a:tailEnd/>
          </a:ln>
        </p:spPr>
      </p:sp>
      <p:sp>
        <p:nvSpPr>
          <p:cNvPr id="3072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l-GR" smtClean="0"/>
          </a:p>
        </p:txBody>
      </p:sp>
      <p:sp>
        <p:nvSpPr>
          <p:cNvPr id="3072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5B68698-E13A-458E-9D86-65303BEF91E3}" type="slidenum">
              <a:rPr lang="el-GR"/>
              <a:pPr fontAlgn="base">
                <a:spcBef>
                  <a:spcPct val="0"/>
                </a:spcBef>
                <a:spcAft>
                  <a:spcPct val="0"/>
                </a:spcAft>
              </a:pPr>
              <a:t>5</a:t>
            </a:fld>
            <a:endParaRPr lang="el-G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pPr>
              <a:defRPr/>
            </a:pPr>
            <a:fld id="{81444BFC-41AB-4A63-B18F-DAC9D54D49A4}" type="datetimeFigureOut">
              <a:rPr lang="el-GR" smtClean="0"/>
              <a:pPr>
                <a:defRPr/>
              </a:pPr>
              <a:t>3/3/2016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187D09D5-C20B-44E7-98AA-A4ADDAA38020}" type="slidenum">
              <a:rPr lang="el-GR" smtClean="0"/>
              <a:pPr>
                <a:defRPr/>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81444BFC-41AB-4A63-B18F-DAC9D54D49A4}" type="datetimeFigureOut">
              <a:rPr lang="el-GR" smtClean="0"/>
              <a:pPr>
                <a:defRPr/>
              </a:pPr>
              <a:t>3/3/2016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187D09D5-C20B-44E7-98AA-A4ADDAA38020}" type="slidenum">
              <a:rPr lang="el-GR" smtClean="0"/>
              <a:pPr>
                <a:defRPr/>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81444BFC-41AB-4A63-B18F-DAC9D54D49A4}" type="datetimeFigureOut">
              <a:rPr lang="el-GR" smtClean="0"/>
              <a:pPr>
                <a:defRPr/>
              </a:pPr>
              <a:t>3/3/2016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187D09D5-C20B-44E7-98AA-A4ADDAA38020}" type="slidenum">
              <a:rPr lang="el-GR" smtClean="0"/>
              <a:pPr>
                <a:defRPr/>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81444BFC-41AB-4A63-B18F-DAC9D54D49A4}" type="datetimeFigureOut">
              <a:rPr lang="el-GR" smtClean="0"/>
              <a:pPr>
                <a:defRPr/>
              </a:pPr>
              <a:t>3/3/2016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187D09D5-C20B-44E7-98AA-A4ADDAA38020}" type="slidenum">
              <a:rPr lang="el-GR" smtClean="0"/>
              <a:pPr>
                <a:defRPr/>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pPr>
              <a:defRPr/>
            </a:pPr>
            <a:fld id="{81444BFC-41AB-4A63-B18F-DAC9D54D49A4}" type="datetimeFigureOut">
              <a:rPr lang="el-GR" smtClean="0"/>
              <a:pPr>
                <a:defRPr/>
              </a:pPr>
              <a:t>3/3/2016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187D09D5-C20B-44E7-98AA-A4ADDAA38020}" type="slidenum">
              <a:rPr lang="el-GR" smtClean="0"/>
              <a:pPr>
                <a:defRPr/>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pPr>
              <a:defRPr/>
            </a:pPr>
            <a:fld id="{81444BFC-41AB-4A63-B18F-DAC9D54D49A4}" type="datetimeFigureOut">
              <a:rPr lang="el-GR" smtClean="0"/>
              <a:pPr>
                <a:defRPr/>
              </a:pPr>
              <a:t>3/3/2016</a:t>
            </a:fld>
            <a:endParaRPr lang="el-GR"/>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187D09D5-C20B-44E7-98AA-A4ADDAA38020}" type="slidenum">
              <a:rPr lang="el-GR" smtClean="0"/>
              <a:pPr>
                <a:defRPr/>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pPr>
              <a:defRPr/>
            </a:pPr>
            <a:fld id="{81444BFC-41AB-4A63-B18F-DAC9D54D49A4}" type="datetimeFigureOut">
              <a:rPr lang="el-GR" smtClean="0"/>
              <a:pPr>
                <a:defRPr/>
              </a:pPr>
              <a:t>3/3/2016</a:t>
            </a:fld>
            <a:endParaRPr lang="el-GR"/>
          </a:p>
        </p:txBody>
      </p:sp>
      <p:sp>
        <p:nvSpPr>
          <p:cNvPr id="8" name="7 - Θέση υποσέλιδου"/>
          <p:cNvSpPr>
            <a:spLocks noGrp="1"/>
          </p:cNvSpPr>
          <p:nvPr>
            <p:ph type="ftr" sz="quarter" idx="11"/>
          </p:nvPr>
        </p:nvSpPr>
        <p:spPr/>
        <p:txBody>
          <a:bodyPr/>
          <a:lstStyle/>
          <a:p>
            <a:pPr>
              <a:defRPr/>
            </a:pPr>
            <a:endParaRPr lang="el-GR"/>
          </a:p>
        </p:txBody>
      </p:sp>
      <p:sp>
        <p:nvSpPr>
          <p:cNvPr id="9" name="8 - Θέση αριθμού διαφάνειας"/>
          <p:cNvSpPr>
            <a:spLocks noGrp="1"/>
          </p:cNvSpPr>
          <p:nvPr>
            <p:ph type="sldNum" sz="quarter" idx="12"/>
          </p:nvPr>
        </p:nvSpPr>
        <p:spPr/>
        <p:txBody>
          <a:bodyPr/>
          <a:lstStyle/>
          <a:p>
            <a:pPr>
              <a:defRPr/>
            </a:pPr>
            <a:fld id="{187D09D5-C20B-44E7-98AA-A4ADDAA38020}" type="slidenum">
              <a:rPr lang="el-GR" smtClean="0"/>
              <a:pPr>
                <a:defRPr/>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pPr>
              <a:defRPr/>
            </a:pPr>
            <a:fld id="{81444BFC-41AB-4A63-B18F-DAC9D54D49A4}" type="datetimeFigureOut">
              <a:rPr lang="el-GR" smtClean="0"/>
              <a:pPr>
                <a:defRPr/>
              </a:pPr>
              <a:t>3/3/2016</a:t>
            </a:fld>
            <a:endParaRPr lang="el-GR"/>
          </a:p>
        </p:txBody>
      </p:sp>
      <p:sp>
        <p:nvSpPr>
          <p:cNvPr id="4" name="3 - Θέση υποσέλιδου"/>
          <p:cNvSpPr>
            <a:spLocks noGrp="1"/>
          </p:cNvSpPr>
          <p:nvPr>
            <p:ph type="ftr" sz="quarter" idx="11"/>
          </p:nvPr>
        </p:nvSpPr>
        <p:spPr/>
        <p:txBody>
          <a:bodyPr/>
          <a:lstStyle/>
          <a:p>
            <a:pPr>
              <a:defRPr/>
            </a:pPr>
            <a:endParaRPr lang="el-GR"/>
          </a:p>
        </p:txBody>
      </p:sp>
      <p:sp>
        <p:nvSpPr>
          <p:cNvPr id="5" name="4 - Θέση αριθμού διαφάνειας"/>
          <p:cNvSpPr>
            <a:spLocks noGrp="1"/>
          </p:cNvSpPr>
          <p:nvPr>
            <p:ph type="sldNum" sz="quarter" idx="12"/>
          </p:nvPr>
        </p:nvSpPr>
        <p:spPr/>
        <p:txBody>
          <a:bodyPr/>
          <a:lstStyle/>
          <a:p>
            <a:pPr>
              <a:defRPr/>
            </a:pPr>
            <a:fld id="{187D09D5-C20B-44E7-98AA-A4ADDAA38020}" type="slidenum">
              <a:rPr lang="el-GR" smtClean="0"/>
              <a:pPr>
                <a:defRPr/>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pPr>
              <a:defRPr/>
            </a:pPr>
            <a:fld id="{81444BFC-41AB-4A63-B18F-DAC9D54D49A4}" type="datetimeFigureOut">
              <a:rPr lang="el-GR" smtClean="0"/>
              <a:pPr>
                <a:defRPr/>
              </a:pPr>
              <a:t>3/3/2016</a:t>
            </a:fld>
            <a:endParaRPr lang="el-GR"/>
          </a:p>
        </p:txBody>
      </p:sp>
      <p:sp>
        <p:nvSpPr>
          <p:cNvPr id="3" name="2 - Θέση υποσέλιδου"/>
          <p:cNvSpPr>
            <a:spLocks noGrp="1"/>
          </p:cNvSpPr>
          <p:nvPr>
            <p:ph type="ftr" sz="quarter" idx="11"/>
          </p:nvPr>
        </p:nvSpPr>
        <p:spPr/>
        <p:txBody>
          <a:bodyPr/>
          <a:lstStyle/>
          <a:p>
            <a:pPr>
              <a:defRPr/>
            </a:pPr>
            <a:endParaRPr lang="el-GR"/>
          </a:p>
        </p:txBody>
      </p:sp>
      <p:sp>
        <p:nvSpPr>
          <p:cNvPr id="4" name="3 - Θέση αριθμού διαφάνειας"/>
          <p:cNvSpPr>
            <a:spLocks noGrp="1"/>
          </p:cNvSpPr>
          <p:nvPr>
            <p:ph type="sldNum" sz="quarter" idx="12"/>
          </p:nvPr>
        </p:nvSpPr>
        <p:spPr/>
        <p:txBody>
          <a:bodyPr/>
          <a:lstStyle/>
          <a:p>
            <a:pPr>
              <a:defRPr/>
            </a:pPr>
            <a:fld id="{187D09D5-C20B-44E7-98AA-A4ADDAA38020}" type="slidenum">
              <a:rPr lang="el-GR" smtClean="0"/>
              <a:pPr>
                <a:defRPr/>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81444BFC-41AB-4A63-B18F-DAC9D54D49A4}" type="datetimeFigureOut">
              <a:rPr lang="el-GR" smtClean="0"/>
              <a:pPr>
                <a:defRPr/>
              </a:pPr>
              <a:t>3/3/2016</a:t>
            </a:fld>
            <a:endParaRPr lang="el-GR"/>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187D09D5-C20B-44E7-98AA-A4ADDAA38020}" type="slidenum">
              <a:rPr lang="el-GR" smtClean="0"/>
              <a:pPr>
                <a:defRPr/>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81444BFC-41AB-4A63-B18F-DAC9D54D49A4}" type="datetimeFigureOut">
              <a:rPr lang="el-GR" smtClean="0"/>
              <a:pPr>
                <a:defRPr/>
              </a:pPr>
              <a:t>3/3/2016</a:t>
            </a:fld>
            <a:endParaRPr lang="el-GR"/>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187D09D5-C20B-44E7-98AA-A4ADDAA38020}" type="slidenum">
              <a:rPr lang="el-GR" smtClean="0"/>
              <a:pPr>
                <a:defRPr/>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81444BFC-41AB-4A63-B18F-DAC9D54D49A4}" type="datetimeFigureOut">
              <a:rPr lang="el-GR" smtClean="0"/>
              <a:pPr>
                <a:defRPr/>
              </a:pPr>
              <a:t>3/3/2016</a:t>
            </a:fld>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187D09D5-C20B-44E7-98AA-A4ADDAA38020}" type="slidenum">
              <a:rPr lang="el-GR" smtClean="0"/>
              <a:pPr>
                <a:defRPr/>
              </a:pPr>
              <a:t>‹#›</a:t>
            </a:fld>
            <a:endParaRPr lang="el-GR"/>
          </a:p>
        </p:txBody>
      </p:sp>
    </p:spTree>
  </p:cSld>
  <p:clrMap bg1="lt1" tx1="dk1" bg2="lt2" tx2="dk2" accent1="accent1" accent2="accent2" accent3="accent3" accent4="accent4" accent5="accent5" accent6="accent6" hlink="hlink" folHlink="folHlink"/>
  <p:sldLayoutIdLst>
    <p:sldLayoutId id="2147483690" r:id="rId1"/>
    <p:sldLayoutId id="2147483691" r:id="rId2"/>
    <p:sldLayoutId id="2147483692" r:id="rId3"/>
    <p:sldLayoutId id="2147483693" r:id="rId4"/>
    <p:sldLayoutId id="2147483694" r:id="rId5"/>
    <p:sldLayoutId id="2147483695" r:id="rId6"/>
    <p:sldLayoutId id="2147483696" r:id="rId7"/>
    <p:sldLayoutId id="2147483697" r:id="rId8"/>
    <p:sldLayoutId id="2147483698" r:id="rId9"/>
    <p:sldLayoutId id="2147483699" r:id="rId10"/>
    <p:sldLayoutId id="2147483700"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500063" y="3886200"/>
            <a:ext cx="7272337" cy="1752600"/>
          </a:xfrm>
        </p:spPr>
        <p:txBody>
          <a:bodyPr>
            <a:normAutofit lnSpcReduction="10000"/>
          </a:bodyPr>
          <a:lstStyle/>
          <a:p>
            <a:pPr>
              <a:defRPr/>
            </a:pPr>
            <a:endParaRPr lang="el-GR" dirty="0" smtClean="0"/>
          </a:p>
          <a:p>
            <a:pPr>
              <a:defRPr/>
            </a:pPr>
            <a:endParaRPr lang="el-GR" dirty="0" smtClean="0"/>
          </a:p>
          <a:p>
            <a:pPr algn="l">
              <a:defRPr/>
            </a:pPr>
            <a:r>
              <a:rPr lang="en-US" sz="1800" dirty="0" err="1" smtClean="0">
                <a:solidFill>
                  <a:schemeClr val="tx1">
                    <a:lumMod val="65000"/>
                    <a:lumOff val="35000"/>
                  </a:schemeClr>
                </a:solidFill>
              </a:rPr>
              <a:t>MSc</a:t>
            </a:r>
            <a:r>
              <a:rPr lang="en-US" sz="1800" dirty="0" smtClean="0">
                <a:solidFill>
                  <a:schemeClr val="tx1">
                    <a:lumMod val="65000"/>
                    <a:lumOff val="35000"/>
                  </a:schemeClr>
                </a:solidFill>
              </a:rPr>
              <a:t> </a:t>
            </a:r>
            <a:r>
              <a:rPr lang="el-GR" sz="1800" dirty="0" smtClean="0">
                <a:solidFill>
                  <a:schemeClr val="tx1">
                    <a:lumMod val="65000"/>
                    <a:lumOff val="35000"/>
                  </a:schemeClr>
                </a:solidFill>
              </a:rPr>
              <a:t>Τραπεζική &amp; Χρηματοοικονομική</a:t>
            </a:r>
          </a:p>
          <a:p>
            <a:pPr algn="l">
              <a:defRPr/>
            </a:pPr>
            <a:r>
              <a:rPr lang="el-GR" sz="1800" dirty="0" smtClean="0">
                <a:solidFill>
                  <a:schemeClr val="tx1">
                    <a:lumMod val="50000"/>
                    <a:lumOff val="50000"/>
                  </a:schemeClr>
                </a:solidFill>
              </a:rPr>
              <a:t>Δρ. Ανδρονίκη </a:t>
            </a:r>
            <a:r>
              <a:rPr lang="el-GR" sz="1800" dirty="0" err="1" smtClean="0">
                <a:solidFill>
                  <a:schemeClr val="tx1">
                    <a:lumMod val="50000"/>
                    <a:lumOff val="50000"/>
                  </a:schemeClr>
                </a:solidFill>
              </a:rPr>
              <a:t>Καταραχιά</a:t>
            </a:r>
            <a:endParaRPr lang="el-GR" sz="1800" dirty="0" smtClean="0">
              <a:solidFill>
                <a:schemeClr val="tx1">
                  <a:lumMod val="50000"/>
                  <a:lumOff val="50000"/>
                </a:schemeClr>
              </a:solidFill>
            </a:endParaRPr>
          </a:p>
          <a:p>
            <a:pPr>
              <a:defRPr/>
            </a:pPr>
            <a:endParaRPr lang="el-GR" sz="2000" dirty="0"/>
          </a:p>
        </p:txBody>
      </p:sp>
      <p:sp>
        <p:nvSpPr>
          <p:cNvPr id="4" name="2 - Υπότιτλος"/>
          <p:cNvSpPr txBox="1">
            <a:spLocks/>
          </p:cNvSpPr>
          <p:nvPr/>
        </p:nvSpPr>
        <p:spPr bwMode="auto">
          <a:xfrm>
            <a:off x="357188" y="214313"/>
            <a:ext cx="8215312" cy="1500187"/>
          </a:xfrm>
          <a:prstGeom prst="rect">
            <a:avLst/>
          </a:prstGeom>
          <a:solidFill>
            <a:schemeClr val="bg2">
              <a:lumMod val="75000"/>
            </a:schemeClr>
          </a:solidFill>
          <a:ln w="9525">
            <a:noFill/>
            <a:miter lim="800000"/>
            <a:headEnd/>
            <a:tailEnd/>
          </a:ln>
        </p:spPr>
        <p:txBody>
          <a:bodyPr/>
          <a:lstStyle/>
          <a:p>
            <a:pPr algn="ctr" eaLnBrk="0" hangingPunct="0">
              <a:spcBef>
                <a:spcPct val="20000"/>
              </a:spcBef>
              <a:defRPr/>
            </a:pPr>
            <a:endParaRPr lang="el-GR" sz="3200" kern="0" dirty="0">
              <a:latin typeface="+mn-lt"/>
            </a:endParaRPr>
          </a:p>
          <a:p>
            <a:pPr algn="ctr" eaLnBrk="0" hangingPunct="0">
              <a:spcBef>
                <a:spcPct val="20000"/>
              </a:spcBef>
              <a:defRPr/>
            </a:pPr>
            <a:r>
              <a:rPr lang="el-GR" sz="2800" b="1" kern="0" dirty="0">
                <a:solidFill>
                  <a:schemeClr val="bg2">
                    <a:lumMod val="60000"/>
                    <a:lumOff val="40000"/>
                  </a:schemeClr>
                </a:solidFill>
                <a:latin typeface="+mn-lt"/>
              </a:rPr>
              <a:t>ΤΡΑΠΕΖΙΚΟ ΜΑΡΚΕΤΙΝΓΚ &amp; ΧΡΗΜΑΤΟΟΙΚΟΝΟΜΙΚΗ ΣΥΜΠΕΡΙΦΟΡΑ</a:t>
            </a:r>
          </a:p>
        </p:txBody>
      </p:sp>
      <p:sp>
        <p:nvSpPr>
          <p:cNvPr id="5" name="Rectangle 3"/>
          <p:cNvSpPr>
            <a:spLocks noGrp="1" noChangeArrowheads="1"/>
          </p:cNvSpPr>
          <p:nvPr>
            <p:ph type="ctrTitle"/>
          </p:nvPr>
        </p:nvSpPr>
        <p:spPr>
          <a:xfrm>
            <a:off x="714375" y="2714625"/>
            <a:ext cx="7772400" cy="1470025"/>
          </a:xfr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5400000" scaled="1"/>
            <a:tileRect/>
          </a:gradFill>
        </p:spPr>
        <p:txBody>
          <a:bodyPr>
            <a:normAutofit/>
          </a:bodyPr>
          <a:lstStyle/>
          <a:p>
            <a:pPr>
              <a:defRPr/>
            </a:pPr>
            <a:r>
              <a:rPr lang="el-GR" sz="2800" b="1" dirty="0" smtClean="0">
                <a:solidFill>
                  <a:srgbClr val="C00000"/>
                </a:solidFill>
              </a:rPr>
              <a:t>ΤΟ ΜΙΓΜΑ ΜΑΡΚΕΤΙΝΓΚ ΣΤΙΣ ΤΡΑΠΕΖΕΣ</a:t>
            </a:r>
            <a:endParaRPr lang="el-GR" sz="2800" dirty="0" smtClean="0">
              <a:solidFill>
                <a:srgbClr val="C0000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marL="411480" fontAlgn="auto">
              <a:spcAft>
                <a:spcPts val="0"/>
              </a:spcAft>
              <a:defRPr/>
            </a:pPr>
            <a:r>
              <a:rPr lang="el-GR" sz="2400" b="1" dirty="0"/>
              <a:t>Ο ΡΟΛΟΣ ΤΩΝ ΠΕΛΑΤΩΝ</a:t>
            </a:r>
          </a:p>
        </p:txBody>
      </p:sp>
      <p:sp>
        <p:nvSpPr>
          <p:cNvPr id="3" name="Content Placeholder 2"/>
          <p:cNvSpPr>
            <a:spLocks noGrp="1"/>
          </p:cNvSpPr>
          <p:nvPr>
            <p:ph idx="1"/>
          </p:nvPr>
        </p:nvSpPr>
        <p:spPr/>
        <p:txBody>
          <a:bodyPr>
            <a:normAutofit/>
          </a:bodyPr>
          <a:lstStyle/>
          <a:p>
            <a:pPr marL="411480" algn="ctr" fontAlgn="auto">
              <a:spcAft>
                <a:spcPts val="0"/>
              </a:spcAft>
              <a:buFont typeface="Wingdings"/>
              <a:buNone/>
              <a:defRPr/>
            </a:pPr>
            <a:r>
              <a:rPr lang="el-GR" sz="2000" dirty="0" smtClean="0">
                <a:solidFill>
                  <a:srgbClr val="0070C0"/>
                </a:solidFill>
              </a:rPr>
              <a:t>ΟΙ ΠΕΛΑΤΕΣ </a:t>
            </a:r>
            <a:r>
              <a:rPr lang="el-GR" sz="2000" dirty="0" smtClean="0">
                <a:solidFill>
                  <a:srgbClr val="0070C0"/>
                </a:solidFill>
              </a:rPr>
              <a:t>ΣΥΜΜΕΤΕΧΟΥΝ</a:t>
            </a:r>
            <a:r>
              <a:rPr lang="el-GR" sz="2000" dirty="0" smtClean="0">
                <a:solidFill>
                  <a:srgbClr val="0070C0"/>
                </a:solidFill>
              </a:rPr>
              <a:t>:</a:t>
            </a:r>
          </a:p>
          <a:p>
            <a:pPr marL="525780" indent="-457200" fontAlgn="auto">
              <a:spcAft>
                <a:spcPts val="0"/>
              </a:spcAft>
              <a:buClr>
                <a:schemeClr val="tx2"/>
              </a:buClr>
              <a:buFont typeface="+mj-lt"/>
              <a:buAutoNum type="alphaUcPeriod"/>
              <a:defRPr/>
            </a:pPr>
            <a:r>
              <a:rPr lang="el-GR" sz="2000" dirty="0" smtClean="0"/>
              <a:t>ΩΣ ΣΥΜΠΑΡΑΓΩΓΟΙ ΤΗΣ ΤΡΑΠΕΖΙΚΗΣ ΥΠΗΡΕΣΙΑΣ (ΜΕ ΤΙΣ ΓΝΩΣΕΙΣ, ΙΚΑΝΟΤΗΤΕΣ, ΕΜΠΕΙΡΙΑ ΤΟΥΣ Κ.Λ.Π.)</a:t>
            </a:r>
          </a:p>
          <a:p>
            <a:pPr marL="525780" indent="-457200" fontAlgn="auto">
              <a:spcAft>
                <a:spcPts val="0"/>
              </a:spcAft>
              <a:buClr>
                <a:schemeClr val="tx2"/>
              </a:buClr>
              <a:buFont typeface="+mj-lt"/>
              <a:buAutoNum type="alphaUcPeriod"/>
              <a:defRPr/>
            </a:pPr>
            <a:r>
              <a:rPr lang="el-GR" sz="2000" dirty="0" smtClean="0"/>
              <a:t>ΩΣ ΧΡΗΣΤΕΣ ΥΠΗΡΕΣΙΩΝ ΠΟΥ ΑΠΑΙΤΟΥΝ ΑΠΟ ΤΗΝ ΤΡΑΠΕΖΑ ΤΟΥΣ ΝΑ ΕΞΥΠΗΡΕΤΟΥΝΤΑΙ ΜΕ ΣΥΝΕΠΕΙΑ, ΑΣΦΑΛΕΙΑ, ΘΕΤΙΚΗ ΑΝΤΙΜΕΤΩΠΙΣΗ, ΤΑΧΥΤΗΤΑ ΕΞΥΠΗΡΕΤΗΣΗΣ Κ.Λ.Π.</a:t>
            </a:r>
          </a:p>
          <a:p>
            <a:pPr marL="525780" indent="-457200" fontAlgn="auto">
              <a:spcAft>
                <a:spcPts val="0"/>
              </a:spcAft>
              <a:buFont typeface="Wingdings"/>
              <a:buNone/>
              <a:defRPr/>
            </a:pPr>
            <a:r>
              <a:rPr lang="el-GR" sz="2000" dirty="0" smtClean="0"/>
              <a:t>        </a:t>
            </a:r>
            <a:r>
              <a:rPr lang="el-GR" sz="2000" i="1" dirty="0" smtClean="0">
                <a:solidFill>
                  <a:srgbClr val="0070C0"/>
                </a:solidFill>
              </a:rPr>
              <a:t>ΜΙΑ </a:t>
            </a:r>
            <a:r>
              <a:rPr lang="el-GR" sz="2000" i="1" dirty="0" smtClean="0">
                <a:solidFill>
                  <a:srgbClr val="0070C0"/>
                </a:solidFill>
              </a:rPr>
              <a:t>ΑΠΟΤΕΛΕΣΜΑΤΙΚΗ ΕΠΙΚΟΙΝΩΝΙΑ ΜΕΤΑΞΥ ΠΕΛΑΤΗ ΚΑΙ ΠΩΛΗΤΗ ΠΑΡΑΓΕΙ ΘΕΤΙΚΑ ΣΥΝΑΙΣΘΗΜΑΤΑ ΚΑΙ ΓΙΑ ΤΟΥΣ ΔΥΟ ΜΕ ΑΠΟΤΕΛΕΣΜΑ ΤΗΝ ΕΞΕΥΡΕΣΗ ΤΗΣ ΚΑΛΥΤΕΡΗΣ ΔΥΝΑΤΗΣ ΛΥΣΗΣ ΑΛΛΑ ΚΑΙ ΓΙΑ ΤΗΝ ΠΑΡΑΓΩΓΗ ΤΗΣ ΠΙΟ ΣΩΣΤΗΣ ΥΠΗΡΕΣΙΑΣ</a:t>
            </a:r>
          </a:p>
          <a:p>
            <a:pPr marL="525780" indent="-457200" fontAlgn="auto">
              <a:spcAft>
                <a:spcPts val="0"/>
              </a:spcAft>
              <a:buFont typeface="+mj-lt"/>
              <a:buAutoNum type="alphaUcPeriod"/>
              <a:defRPr/>
            </a:pPr>
            <a:endParaRPr lang="el-GR" sz="20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a:defRPr/>
            </a:pPr>
            <a:r>
              <a:rPr lang="el-GR" sz="2400" b="1" dirty="0">
                <a:solidFill>
                  <a:schemeClr val="accent1"/>
                </a:solidFill>
              </a:rPr>
              <a:t>Β.      ΟΙ ΔΙΑΔΙΚΑΣΙΕΣ</a:t>
            </a:r>
            <a:r>
              <a:rPr lang="en-US" sz="2400" b="1" dirty="0">
                <a:solidFill>
                  <a:schemeClr val="accent1"/>
                </a:solidFill>
              </a:rPr>
              <a:t> (PROCESS)</a:t>
            </a:r>
            <a:br>
              <a:rPr lang="en-US" sz="2400" b="1" dirty="0">
                <a:solidFill>
                  <a:schemeClr val="accent1"/>
                </a:solidFill>
              </a:rPr>
            </a:br>
            <a:endParaRPr lang="el-GR" sz="2400" dirty="0">
              <a:solidFill>
                <a:schemeClr val="accent1"/>
              </a:solidFill>
            </a:endParaRPr>
          </a:p>
        </p:txBody>
      </p:sp>
      <p:sp>
        <p:nvSpPr>
          <p:cNvPr id="16387" name="Content Placeholder 2"/>
          <p:cNvSpPr>
            <a:spLocks noGrp="1"/>
          </p:cNvSpPr>
          <p:nvPr>
            <p:ph idx="1"/>
          </p:nvPr>
        </p:nvSpPr>
        <p:spPr/>
        <p:txBody>
          <a:bodyPr/>
          <a:lstStyle/>
          <a:p>
            <a:pPr>
              <a:buFont typeface="Wingdings" pitchFamily="2" charset="2"/>
              <a:buNone/>
            </a:pPr>
            <a:r>
              <a:rPr lang="en-US" sz="2000" dirty="0" smtClean="0"/>
              <a:t>      </a:t>
            </a:r>
            <a:r>
              <a:rPr lang="el-GR" sz="2000" dirty="0" smtClean="0"/>
              <a:t>ΤΟ ΔΕΥΤΕΡΟ ΣΥΣΤΑΤΙΚΟ ΣΤΟΙΧΕΙΟ ΤΟΥ ΜΙΓΜΑΤΟΣ Μ.Χ.Υ.    ΕΙΝΑΙ ΟΙ ΔΙΑΔΙΚΑΣΙΕΣ ΠΟΥ ΕΠΟΝΤΑΙ ΤΗΣ ΠΩΛΗΣΗΣ </a:t>
            </a:r>
          </a:p>
          <a:p>
            <a:pPr>
              <a:buClr>
                <a:schemeClr val="tx2">
                  <a:lumMod val="75000"/>
                </a:schemeClr>
              </a:buClr>
              <a:buFont typeface="Wingdings" pitchFamily="2" charset="2"/>
              <a:buChar char="Ø"/>
            </a:pPr>
            <a:r>
              <a:rPr lang="el-GR" sz="2000" dirty="0" smtClean="0"/>
              <a:t>ΚΡΙΝΟΝΤΑΙ ΣΕ ΜΕΓΑΛΟ ΒΑΘΜΟ ΑΠΟ ΤΟΥΣ ΠΕΛΑΤΕΣ ΓΙΑΤΙ ΕΚΛΑΜΒΑΝΟΝΤΑΙ ΩΣ ΣΤΟΙΧΕΙΟ ΠΟΙΟΤΗΤΑΣ ΤΗΣ ΥΠΗΡΕΣΙΑΣ ΚΑΙ ΤΗΣ ΙΔΙΑΣ ΤΗΣ ΤΡΑΠΕΖΑΣ</a:t>
            </a:r>
          </a:p>
          <a:p>
            <a:pPr>
              <a:buClr>
                <a:schemeClr val="tx2">
                  <a:lumMod val="75000"/>
                </a:schemeClr>
              </a:buClr>
              <a:buFont typeface="Wingdings" pitchFamily="2" charset="2"/>
              <a:buChar char="Ø"/>
            </a:pPr>
            <a:r>
              <a:rPr lang="el-GR" sz="2000" dirty="0" smtClean="0"/>
              <a:t>ΣΤΗΝ ΠΕΡΙΠΤΩΣΗ ΟΠΟΥ ΕΙΝΑΙ ΑΝΑΠΟΤΕΛΕΣΜΑΤΙΚΕΣ ΥΠΟΝΟΜΕΥΟΥΝ ΤΗΝ ΑΠΟΤΕΛΕΣΜΑΤΙΚΟΤΗΤΑ ΤΗΣ ΠΩΛΗΣΗΣ</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fontAlgn="auto">
              <a:spcAft>
                <a:spcPts val="0"/>
              </a:spcAft>
              <a:defRPr/>
            </a:pPr>
            <a:r>
              <a:rPr lang="el-GR" sz="2400" b="1" dirty="0"/>
              <a:t>ΛΕΙΤΟΥΡΓΙΚΟΙ  ΑΝΑΣΧΕΔΙΑΣΜΟΙ, ΠΟΙΟΤΗΤΑ, ΙΚΑΝΟΠΟΙΗΣΗ ΚΑΙ ΣΥΣΤΗΜΑΤΑ  ΔΙΑΧΕΙΡΗΣΗΣ ΤΩΝ ΣΧΕΣΕΩΝ ΜΕ ΤΟΥΣ ΠΕΛΑΤΕΣ</a:t>
            </a:r>
            <a:endParaRPr lang="el-GR" sz="2400" dirty="0">
              <a:solidFill>
                <a:schemeClr val="tx2">
                  <a:satMod val="200000"/>
                </a:schemeClr>
              </a:solidFill>
            </a:endParaRPr>
          </a:p>
        </p:txBody>
      </p:sp>
      <p:sp>
        <p:nvSpPr>
          <p:cNvPr id="3" name="Content Placeholder 2"/>
          <p:cNvSpPr>
            <a:spLocks noGrp="1"/>
          </p:cNvSpPr>
          <p:nvPr>
            <p:ph idx="1"/>
          </p:nvPr>
        </p:nvSpPr>
        <p:spPr>
          <a:xfrm>
            <a:off x="457200" y="1412776"/>
            <a:ext cx="8229600" cy="4713387"/>
          </a:xfrm>
        </p:spPr>
        <p:txBody>
          <a:bodyPr>
            <a:normAutofit lnSpcReduction="10000"/>
          </a:bodyPr>
          <a:lstStyle/>
          <a:p>
            <a:pPr marL="411480" fontAlgn="auto">
              <a:spcAft>
                <a:spcPts val="0"/>
              </a:spcAft>
              <a:buFont typeface="Wingdings"/>
              <a:buNone/>
              <a:defRPr/>
            </a:pPr>
            <a:r>
              <a:rPr lang="el-GR" sz="2000" b="1" dirty="0" smtClean="0"/>
              <a:t>   </a:t>
            </a:r>
            <a:r>
              <a:rPr lang="en-US" sz="2000" b="1" dirty="0" smtClean="0"/>
              <a:t>   </a:t>
            </a:r>
            <a:endParaRPr lang="el-GR" sz="2000" b="1" dirty="0" smtClean="0"/>
          </a:p>
          <a:p>
            <a:pPr marL="411480" fontAlgn="auto">
              <a:spcAft>
                <a:spcPts val="0"/>
              </a:spcAft>
              <a:buFont typeface="Wingdings"/>
              <a:buNone/>
              <a:defRPr/>
            </a:pPr>
            <a:r>
              <a:rPr lang="el-GR" sz="2000" dirty="0" smtClean="0"/>
              <a:t>       ΣΕ ΠΕΡΙΠΤΩΣΕΙΣ ΛΕΙΤΟΥΡΓΙΚΩΝ ΑΝΑΣΧΕΔΙΑΣΜΩΝ Η ΔΙΟΙΚΗΣΗ ΤΗΣ ΤΡΑΠΕΖΑΣ ΘΑ </a:t>
            </a:r>
            <a:r>
              <a:rPr lang="el-GR" sz="2000" dirty="0" smtClean="0"/>
              <a:t>ΠΡΕΠΕΙ:</a:t>
            </a:r>
            <a:endParaRPr lang="el-GR" sz="2000" dirty="0" smtClean="0"/>
          </a:p>
          <a:p>
            <a:pPr marL="525780" indent="-457200" fontAlgn="auto">
              <a:spcAft>
                <a:spcPts val="0"/>
              </a:spcAft>
              <a:buFont typeface="Wingdings" pitchFamily="2" charset="2"/>
              <a:buChar char="v"/>
              <a:defRPr/>
            </a:pPr>
            <a:r>
              <a:rPr lang="el-GR" sz="2000" dirty="0" smtClean="0"/>
              <a:t>ΝΑ ΜΕΛΕΤΗΣΕΙ </a:t>
            </a:r>
            <a:r>
              <a:rPr lang="el-GR" sz="2000" dirty="0" smtClean="0"/>
              <a:t>ΚΑΙ ΑΝΑΛΥΣΕΙ ΤΙΣ ΣΥΝΗΘΕΙΕΣ ΚΑΙ ΤΗ ΣΥΜΠΕΡΙΦΟΡΑ ΤΩΝ ΠΕΛΑΤΩΝ ΤΗΣ</a:t>
            </a:r>
          </a:p>
          <a:p>
            <a:pPr marL="525780" indent="-457200" fontAlgn="auto">
              <a:spcAft>
                <a:spcPts val="0"/>
              </a:spcAft>
              <a:buFont typeface="Wingdings" pitchFamily="2" charset="2"/>
              <a:buChar char="v"/>
              <a:defRPr/>
            </a:pPr>
            <a:r>
              <a:rPr lang="el-GR" sz="2000" dirty="0" smtClean="0"/>
              <a:t>ΝΑ </a:t>
            </a:r>
            <a:r>
              <a:rPr lang="el-GR" sz="2000" dirty="0" smtClean="0"/>
              <a:t>ΕΞΑΣΦΑΛΙΣΘΕΙ </a:t>
            </a:r>
            <a:r>
              <a:rPr lang="el-GR" sz="2000" dirty="0" smtClean="0"/>
              <a:t>Η ΕΜΠΙΣΤΟΣΥΝΗ ΤΟΥΣ ΓΙΑ ΤΗΝ ΑΝΑΓΚΑΙΟΤΗΤΑ  ΤΗΣ ΑΛΛΑΓΗΣ</a:t>
            </a:r>
          </a:p>
          <a:p>
            <a:pPr marL="525780" indent="-457200" fontAlgn="auto">
              <a:spcAft>
                <a:spcPts val="0"/>
              </a:spcAft>
              <a:buFont typeface="Wingdings" pitchFamily="2" charset="2"/>
              <a:buChar char="v"/>
              <a:defRPr/>
            </a:pPr>
            <a:r>
              <a:rPr lang="el-GR" sz="2000" dirty="0" smtClean="0"/>
              <a:t>ΝΑ ΔΟΚΙΜΑΣΘΟΥΝ ΟΙ ΚΑΙΝΟΥΡΙΕΣ ΥΠΗΡΕΣΙΕΣ ΚΑΙ ΤΑ ΜΗΧΑΝΗΜΑΤΑ  ΥΠΟ ΠΡΑΓΜΑΤΙΚΕΣ ΣΥΝΘΗΚΕΣ ΣΕ ΜΙΚΡΗ ΕΚΤΑΣΗ ΠΡΙΝ ΛΑΝΣΑΡΙΣΤΟΥΝ ΣΤΗΝ ΑΓΟΡΑ</a:t>
            </a:r>
          </a:p>
          <a:p>
            <a:pPr marL="525780" indent="-457200" fontAlgn="auto">
              <a:spcAft>
                <a:spcPts val="0"/>
              </a:spcAft>
              <a:buFont typeface="Wingdings" pitchFamily="2" charset="2"/>
              <a:buChar char="v"/>
              <a:defRPr/>
            </a:pPr>
            <a:r>
              <a:rPr lang="el-GR" sz="2000" dirty="0" smtClean="0"/>
              <a:t>ΝΑ ΕΝΤΟΠΙΣΤΟΥΝ ΤΑ ΠΛΕΟΝΕΚΤΗΜΑΤΑ ΚΑΙ ΤΑ ΜΕΙΟΝΕΚΤΗΜΑΤΑ ΚΑΙ ΝΑ ΠΑΡΑΚΙΝΗΘΟΥΝ ΟΙ ΠΕΛΑΤΕΣ ΓΙΑ ΔΟΚΙΜΗ</a:t>
            </a:r>
            <a:endParaRPr lang="en-US" sz="2000" dirty="0" smtClean="0"/>
          </a:p>
          <a:p>
            <a:pPr>
              <a:buFont typeface="Wingdings" pitchFamily="2" charset="2"/>
              <a:buChar char="v"/>
            </a:pPr>
            <a:r>
              <a:rPr lang="el-GR" sz="2000" dirty="0" smtClean="0"/>
              <a:t>   ΝΑ </a:t>
            </a:r>
            <a:r>
              <a:rPr lang="el-GR" sz="2000" dirty="0" smtClean="0"/>
              <a:t>ΕΚΠΑΙΔΕΥΘΟΥΝ ΟΙ ΠΕΛΑΤΕΣ ΣΤΗ ΧΡΗΣΗ</a:t>
            </a:r>
          </a:p>
          <a:p>
            <a:pPr>
              <a:buFont typeface="Wingdings" pitchFamily="2" charset="2"/>
              <a:buChar char="v"/>
            </a:pPr>
            <a:r>
              <a:rPr lang="el-GR" sz="2000" dirty="0" smtClean="0"/>
              <a:t>   ΝΑ </a:t>
            </a:r>
            <a:r>
              <a:rPr lang="el-GR" sz="2000" dirty="0" smtClean="0"/>
              <a:t>ΑΞΙΟΛΟΓΗΘΟΥΝ ΤΑ ΑΠΟΤΕΛΕΣΜΑΤΑ ΚΑΙ ΝΑ ΓΙΝΟΥΝ ΟΙ </a:t>
            </a:r>
            <a:r>
              <a:rPr lang="el-GR" sz="2000" dirty="0" smtClean="0"/>
              <a:t>ΠΙΘΑΝΕΣ</a:t>
            </a:r>
          </a:p>
          <a:p>
            <a:pPr>
              <a:buNone/>
            </a:pPr>
            <a:r>
              <a:rPr lang="el-GR" sz="2000" dirty="0" smtClean="0"/>
              <a:t>         </a:t>
            </a:r>
            <a:r>
              <a:rPr lang="el-GR" sz="2000" dirty="0" smtClean="0"/>
              <a:t>ΤΡΟΠΟΠΟΙΗΣΕΙΣ</a:t>
            </a:r>
            <a:endParaRPr lang="el-GR" sz="2000" dirty="0" smtClean="0"/>
          </a:p>
          <a:p>
            <a:pPr marL="525780" indent="-457200" fontAlgn="auto">
              <a:spcAft>
                <a:spcPts val="0"/>
              </a:spcAft>
              <a:buFont typeface="Wingdings" pitchFamily="2" charset="2"/>
              <a:buChar char="v"/>
              <a:defRPr/>
            </a:pPr>
            <a:endParaRPr lang="el-GR" sz="2000" dirty="0" smtClean="0"/>
          </a:p>
          <a:p>
            <a:pPr marL="525780" indent="-457200" fontAlgn="auto">
              <a:spcAft>
                <a:spcPts val="0"/>
              </a:spcAft>
              <a:buFont typeface="Wingdings"/>
              <a:buNone/>
              <a:defRPr/>
            </a:pPr>
            <a:endParaRPr lang="el-GR" sz="2000" dirty="0" smtClean="0"/>
          </a:p>
          <a:p>
            <a:pPr marL="411480" fontAlgn="auto">
              <a:spcAft>
                <a:spcPts val="0"/>
              </a:spcAft>
              <a:buFont typeface="Wingdings"/>
              <a:buNone/>
              <a:defRPr/>
            </a:pPr>
            <a:endParaRPr lang="el-GR" sz="20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marL="411480" fontAlgn="auto">
              <a:spcAft>
                <a:spcPts val="0"/>
              </a:spcAft>
              <a:defRPr/>
            </a:pPr>
            <a:r>
              <a:rPr lang="el-GR" sz="2400" b="1" dirty="0"/>
              <a:t>Η ΦΙΛΟΣΟΦΙΑ ΤΗΣ ‘’ΔΙΟΙΚΗΣΗΣ ΟΛΙΚΗΣ ΠΟΙΟΤΗΤΑΣ’’</a:t>
            </a:r>
          </a:p>
        </p:txBody>
      </p:sp>
      <p:sp>
        <p:nvSpPr>
          <p:cNvPr id="3" name="Content Placeholder 2"/>
          <p:cNvSpPr>
            <a:spLocks noGrp="1"/>
          </p:cNvSpPr>
          <p:nvPr>
            <p:ph idx="1"/>
          </p:nvPr>
        </p:nvSpPr>
        <p:spPr/>
        <p:txBody>
          <a:bodyPr>
            <a:normAutofit fontScale="92500" lnSpcReduction="10000"/>
          </a:bodyPr>
          <a:lstStyle/>
          <a:p>
            <a:pPr marL="411480" fontAlgn="auto">
              <a:spcAft>
                <a:spcPts val="0"/>
              </a:spcAft>
              <a:buFont typeface="Wingdings"/>
              <a:buNone/>
              <a:defRPr/>
            </a:pPr>
            <a:r>
              <a:rPr lang="en-US" sz="2000" dirty="0" smtClean="0"/>
              <a:t>       </a:t>
            </a:r>
            <a:r>
              <a:rPr lang="el-GR" sz="2000" dirty="0" smtClean="0"/>
              <a:t>ΔΗΜΙΟΥΡΓΙΑ ΜΙΑΣ ΟΛΟΚΛΗΡΩΤΙΚΗΣ ΔΕΣΜΕΥΣΗΣ ΟΛΩΝ ΤΩΝ ΜΕΛΩΝ ΕΝΟΣ ΟΡΓΑΝΙΣΜΟΥ ΓΙΑ ΤΗ ΣΥΝΕΧΗ ΒΕΛΤΙΩΣΗ ΤΗΣ ΠΟΙΟΤΗΤΑΣ ΤΩΝ ΠΡΟΣΦΕΡΟΜΕΝΩΝ ΠΡΟΙΟΝΤΩΝ </a:t>
            </a:r>
            <a:r>
              <a:rPr lang="el-GR" sz="2000" dirty="0"/>
              <a:t>/</a:t>
            </a:r>
            <a:r>
              <a:rPr lang="el-GR" sz="2000" dirty="0" smtClean="0"/>
              <a:t> ΥΠΗΡΕΣΙΩΝ</a:t>
            </a:r>
            <a:r>
              <a:rPr lang="en-US" sz="2000" dirty="0" smtClean="0"/>
              <a:t>.</a:t>
            </a:r>
            <a:endParaRPr lang="el-GR" sz="2000" dirty="0" smtClean="0"/>
          </a:p>
          <a:p>
            <a:pPr marL="411480" fontAlgn="auto">
              <a:spcAft>
                <a:spcPts val="0"/>
              </a:spcAft>
              <a:buFont typeface="Wingdings"/>
              <a:buNone/>
              <a:defRPr/>
            </a:pPr>
            <a:r>
              <a:rPr lang="el-GR" sz="2000" dirty="0" smtClean="0"/>
              <a:t>      </a:t>
            </a:r>
            <a:r>
              <a:rPr lang="el-GR" sz="2000" dirty="0" smtClean="0">
                <a:solidFill>
                  <a:srgbClr val="FF0000"/>
                </a:solidFill>
              </a:rPr>
              <a:t>ΓΙΑ ΝΑ ΕΠΙΤΕΥΧΘΕΙ ΘΑ ΠΡΕΠΕΙ:</a:t>
            </a:r>
            <a:r>
              <a:rPr lang="el-GR" sz="2000" dirty="0" smtClean="0"/>
              <a:t>                                                                                               </a:t>
            </a:r>
          </a:p>
          <a:p>
            <a:pPr marL="411480">
              <a:defRPr/>
            </a:pPr>
            <a:r>
              <a:rPr lang="el-GR" sz="2000" dirty="0" smtClean="0"/>
              <a:t>ΝΑ ΔΗΜΙΟΥΡΓΗΘΕΙ ΠΟΙΟΤΙΚΗ ΣΥΝΕΙΔΗΣΗ ΚΑΙ ΟΛΙΚΗ ΔΕΣΜΕΥΣΗ ΓΙΑ ΤΗΝ ΠΟΙΟΤΗΤΑ                                                                                                                           </a:t>
            </a:r>
          </a:p>
          <a:p>
            <a:pPr marL="411480">
              <a:defRPr/>
            </a:pPr>
            <a:r>
              <a:rPr lang="el-GR" sz="2000" dirty="0" smtClean="0"/>
              <a:t>ΝΑ ΥΠΑΡΧΕΙ ΣΥΜΜΕΤΟΧΗ ΣΤΙΣ ΑΠΟΦΑΣΕΙΣ, ΟΜΑΔΙΚΗ ΣΥΝΕΡΓΑΣΙΑ ΚΑΙ ΑΜΦΙΔΡΟΜΗ ΕΠΙΚΟΙΝΩΝΙΑ ΣΕ ΟΛΑ ΤΑ ΕΠΠΕΔΑ                                                                </a:t>
            </a:r>
          </a:p>
          <a:p>
            <a:pPr marL="411480">
              <a:defRPr/>
            </a:pPr>
            <a:r>
              <a:rPr lang="el-GR" sz="2000" dirty="0" smtClean="0"/>
              <a:t>ΝΑ ΕΚΤΙΜΩΝΤΑΙ ΟΙ ΑΤΟΜΙΚΕΣ ΚΑΙ ΟΙ ΟΜΑΔΙΚΕΣ ΑΠΟΔΟΣΕΙΣ</a:t>
            </a:r>
          </a:p>
          <a:p>
            <a:pPr marL="411480">
              <a:defRPr/>
            </a:pPr>
            <a:r>
              <a:rPr lang="el-GR" sz="2000" dirty="0" smtClean="0"/>
              <a:t>ΝΑ ΥΠΑΡΧΕΙ ΜΙΑ ΔΙΑΔΙΚΑΣΙΑ ΣΥΝΕΧΟΥΣ ΕΚΠΑΙΔΕΥΣΗΣ ΚΑΙ ΕΠΙΜΟΡΦΩΣΗΣ ΤΟΥ ΠΡΟΣΩΠΙΚΟΥ</a:t>
            </a:r>
            <a:endParaRPr lang="en-US" sz="2000" dirty="0" smtClean="0"/>
          </a:p>
          <a:p>
            <a:r>
              <a:rPr lang="el-GR" sz="2000" dirty="0" smtClean="0"/>
              <a:t> </a:t>
            </a:r>
            <a:r>
              <a:rPr lang="el-GR" sz="2000" dirty="0" smtClean="0"/>
              <a:t>ΝΑ </a:t>
            </a:r>
            <a:r>
              <a:rPr lang="el-GR" sz="2000" dirty="0" smtClean="0"/>
              <a:t>ΚΑΘΟΡΙΖΟΝΤΑΙ ΥΨΗΛΟΙ ΣΤΟΧΟΙ ΑΛΛΑ ΠΡΑΓΜΑΤΟΠΟΙΗΣΙΜΟΙ ΚΑΙ ΚΟΙΝΑ   ΑΠΟΔΕΚΤΟΙ                                                                                                                                      </a:t>
            </a:r>
          </a:p>
          <a:p>
            <a:r>
              <a:rPr lang="el-GR" sz="2000" dirty="0" smtClean="0"/>
              <a:t> ΝΑ ΔΩΘΕΙ ΕΜΦΑΣΗ ΚΑΙ ΣΤΟΝ ΕΣΩΤΕΡΙΚΟ ΠΕΛΑΤΗ ΚΑΙ ΑΝΤΙΛΗΨΗ ΟΤΙ ΚΑΘΕ ΥΠΑΛΛΗΛΟΣ ΕΊΝΑΙ ΚΑΙ ΤΑΥΤΟΧΡΟΝΑ ΠΕΛΑΤΗΣ </a:t>
            </a:r>
          </a:p>
          <a:p>
            <a:pPr marL="411480" fontAlgn="auto">
              <a:spcAft>
                <a:spcPts val="0"/>
              </a:spcAft>
              <a:buFont typeface="Courier New" pitchFamily="49" charset="0"/>
              <a:buChar char="o"/>
              <a:defRPr/>
            </a:pPr>
            <a:endParaRPr lang="el-GR" sz="2000" dirty="0" smtClean="0"/>
          </a:p>
          <a:p>
            <a:pPr marL="411480" fontAlgn="auto">
              <a:spcAft>
                <a:spcPts val="0"/>
              </a:spcAft>
              <a:buFont typeface="Courier New" pitchFamily="49" charset="0"/>
              <a:buChar char="o"/>
              <a:defRPr/>
            </a:pPr>
            <a:endParaRPr lang="el-GR" sz="2000" dirty="0" smtClean="0"/>
          </a:p>
          <a:p>
            <a:pPr marL="411480" fontAlgn="auto">
              <a:spcAft>
                <a:spcPts val="0"/>
              </a:spcAft>
              <a:buFont typeface="Courier New" pitchFamily="49" charset="0"/>
              <a:buChar char="o"/>
              <a:defRPr/>
            </a:pPr>
            <a:endParaRPr lang="el-GR" sz="2000" dirty="0" smtClean="0"/>
          </a:p>
          <a:p>
            <a:pPr marL="411480" fontAlgn="auto">
              <a:spcAft>
                <a:spcPts val="0"/>
              </a:spcAft>
              <a:buFont typeface="Courier New" pitchFamily="49" charset="0"/>
              <a:buChar char="o"/>
              <a:defRPr/>
            </a:pPr>
            <a:endParaRPr lang="el-GR" sz="2000" dirty="0" smtClean="0"/>
          </a:p>
          <a:p>
            <a:pPr marL="411480" fontAlgn="auto">
              <a:spcAft>
                <a:spcPts val="0"/>
              </a:spcAft>
              <a:buFont typeface="Courier New" pitchFamily="49" charset="0"/>
              <a:buChar char="o"/>
              <a:defRPr/>
            </a:pPr>
            <a:endParaRPr lang="el-GR" sz="2000" dirty="0" smtClean="0"/>
          </a:p>
          <a:p>
            <a:pPr marL="411480" fontAlgn="auto">
              <a:spcAft>
                <a:spcPts val="0"/>
              </a:spcAft>
              <a:buFont typeface="Courier New" pitchFamily="49" charset="0"/>
              <a:buChar char="o"/>
              <a:defRPr/>
            </a:pPr>
            <a:endParaRPr lang="el-GR" sz="2000" dirty="0" smtClean="0"/>
          </a:p>
          <a:p>
            <a:pPr marL="411480" fontAlgn="auto">
              <a:spcAft>
                <a:spcPts val="0"/>
              </a:spcAft>
              <a:buFont typeface="Courier New" pitchFamily="49" charset="0"/>
              <a:buChar char="o"/>
              <a:defRPr/>
            </a:pPr>
            <a:endParaRPr lang="el-GR" sz="2000" dirty="0" smtClean="0"/>
          </a:p>
          <a:p>
            <a:pPr marL="411480" fontAlgn="auto">
              <a:spcAft>
                <a:spcPts val="0"/>
              </a:spcAft>
              <a:buFont typeface="Courier New" pitchFamily="49" charset="0"/>
              <a:buChar char="o"/>
              <a:defRPr/>
            </a:pPr>
            <a:endParaRPr lang="el-GR" sz="2000" dirty="0" smtClean="0"/>
          </a:p>
          <a:p>
            <a:pPr marL="411480" fontAlgn="auto">
              <a:spcAft>
                <a:spcPts val="0"/>
              </a:spcAft>
              <a:buFont typeface="Courier New" pitchFamily="49" charset="0"/>
              <a:buChar char="o"/>
              <a:defRPr/>
            </a:pPr>
            <a:endParaRPr lang="el-GR" sz="2000" dirty="0" smtClean="0"/>
          </a:p>
          <a:p>
            <a:pPr marL="411480" fontAlgn="auto">
              <a:spcAft>
                <a:spcPts val="0"/>
              </a:spcAft>
              <a:buFont typeface="Wingdings"/>
              <a:buNone/>
              <a:defRPr/>
            </a:pPr>
            <a:endParaRPr lang="el-GR" sz="2000" dirty="0" smtClean="0"/>
          </a:p>
          <a:p>
            <a:pPr marL="411480" fontAlgn="auto">
              <a:spcAft>
                <a:spcPts val="0"/>
              </a:spcAft>
              <a:buFont typeface="Wingdings"/>
              <a:buNone/>
              <a:defRPr/>
            </a:pPr>
            <a:endParaRPr lang="el-GR" sz="20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fontAlgn="auto">
              <a:spcAft>
                <a:spcPts val="0"/>
              </a:spcAft>
              <a:defRPr/>
            </a:pPr>
            <a:r>
              <a:rPr lang="el-GR" sz="2400" b="1" dirty="0"/>
              <a:t>ΑΓΟΡΑΣΤΙΚΗ ΠΡΟΣΗΛΩΣΗ</a:t>
            </a:r>
            <a:endParaRPr lang="el-GR" sz="2400" dirty="0">
              <a:solidFill>
                <a:schemeClr val="tx2">
                  <a:satMod val="200000"/>
                </a:schemeClr>
              </a:solidFill>
            </a:endParaRPr>
          </a:p>
        </p:txBody>
      </p:sp>
      <p:sp>
        <p:nvSpPr>
          <p:cNvPr id="21507" name="Content Placeholder 2"/>
          <p:cNvSpPr>
            <a:spLocks noGrp="1"/>
          </p:cNvSpPr>
          <p:nvPr>
            <p:ph idx="1"/>
          </p:nvPr>
        </p:nvSpPr>
        <p:spPr/>
        <p:txBody>
          <a:bodyPr/>
          <a:lstStyle/>
          <a:p>
            <a:pPr algn="ctr">
              <a:buFont typeface="Wingdings" pitchFamily="2" charset="2"/>
              <a:buNone/>
            </a:pPr>
            <a:r>
              <a:rPr lang="el-GR" sz="2400" b="1" dirty="0" smtClean="0"/>
              <a:t>   </a:t>
            </a:r>
          </a:p>
          <a:p>
            <a:pPr>
              <a:buFont typeface="Wingdings" pitchFamily="2" charset="2"/>
              <a:buNone/>
            </a:pPr>
            <a:r>
              <a:rPr lang="el-GR" sz="2000" dirty="0" smtClean="0"/>
              <a:t>ΟΙ ΕΠΙΧΕΙΡΗΣΕΙΣ ΕΠΙΔΙΩΚΟΥΝ ΝΑ ΑΥΞΗΣΟΥΝ ΤΗΝ ΑΓΟΡΑΣΤΙΚΗ ΠΡΟΣΗΛΩΣΗ ΤΩΝ ΠΕΛΑΤΩΝ ΠΡΟΚΕΙΜΕΝΟΥ ΝΑ ΤΟΥΣ  ΔΙΑΤΗΡΗΣΟΥΝ ΓΙΑΤΙ ΣΥΜΦΩΝΑ ΜΕ ΕΡΕΥΝΕΣ ΟΙ ΕΤΑΙΡΕΙΕΣ ΧΑΝΟΥΝ 15 – 20% ΤΩΝ ΠΕΛΑΤΩΝ ΤΟΥΣ ΤΟ ΧΡΟΝΟ.</a:t>
            </a:r>
          </a:p>
          <a:p>
            <a:pPr>
              <a:buFont typeface="Wingdings" pitchFamily="2" charset="2"/>
              <a:buNone/>
            </a:pPr>
            <a:r>
              <a:rPr lang="el-GR" sz="2000" dirty="0" smtClean="0"/>
              <a:t>Η ΠΡΟΣΗΛΩΣΗ ΑΥΤΉ ΠΡΟΥΠΟΘΕΤΕΙ ΜΙΑ ΜΑΚΡΟΧΡΟΝΙΑ ΣΧΕΣΗ ΕΜΠΙΣΤΟΣΥΝΗΣ ΚΑΙ ΑΦΟΣΙΩΣΗΣ ΤΟΥ ΠΕΛΑΤΗΣΕ ΜΙΑΣ ΣΥΓΚΕΚΡΙΜΕΝΗ ΕΠΙΧΕΙΡΗΣΗ ΚΑΙ ΣΤΑ ΠΡΟΙΟΝΤΑ ΤΗΣ</a:t>
            </a:r>
          </a:p>
          <a:p>
            <a:pPr>
              <a:buFont typeface="Wingdings" pitchFamily="2" charset="2"/>
              <a:buNone/>
            </a:pPr>
            <a:r>
              <a:rPr lang="el-GR" sz="2000" dirty="0" smtClean="0"/>
              <a:t>ΓΙΑ ΝΑ ΩΘΗΘΕΙ Ο ΠΕΛΑΤΗΣ ΣΤΟ ΝΑ ΑΦΟΣΙΩΘΕΙ ΣΤΗΝ ΤΡΑΠΕΖΑ ΚΑΙ ΝΑ ΕΠΙΤΕΥΧΕΙ Ο ΚΑΛΥΤΕΡΟΣ ΔΥΝΑΤΟΣ ΒΑΘΜΟΣ ΠΡΟΣΗΛΩΣΗΣ ΤΟΥ ΟΙ ΕΠΙΧΕΙΡΗΣΕΙΣ ΠΡΟΣΦΕΡΟΥΝ ΞΕΧΩΡΙΣΤΕΣ ΚΑΙ ΠΡΟΣΑΡΜΟΣΜΕΝΕΣ ΥΠΗΡΕΣΙΕΣ ΜΕ ΒΑΣΗ ΤΙΣ ΑΝΑΓΚΕΣ ΤΟΥ</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normAutofit fontScale="90000"/>
          </a:bodyPr>
          <a:lstStyle/>
          <a:p>
            <a:pPr>
              <a:defRPr/>
            </a:pPr>
            <a:r>
              <a:rPr lang="en-US" sz="2400" dirty="0" smtClean="0"/>
              <a:t>CUSTOMER </a:t>
            </a:r>
            <a:r>
              <a:rPr lang="en-US" sz="2400" dirty="0"/>
              <a:t>RELATIONSHIP </a:t>
            </a:r>
            <a:r>
              <a:rPr lang="en-US" sz="2400" dirty="0" smtClean="0"/>
              <a:t>MANAGEMENT (CRM)</a:t>
            </a:r>
            <a:r>
              <a:rPr lang="el-GR" sz="2400" dirty="0"/>
              <a:t>-</a:t>
            </a:r>
            <a:r>
              <a:rPr lang="en-US" sz="2400" dirty="0"/>
              <a:t> </a:t>
            </a:r>
            <a:r>
              <a:rPr lang="en-US" sz="2400" dirty="0" smtClean="0"/>
              <a:t>DATA </a:t>
            </a:r>
            <a:r>
              <a:rPr lang="en-US" sz="2400" dirty="0"/>
              <a:t>WAREHOUSING</a:t>
            </a:r>
            <a:br>
              <a:rPr lang="en-US" sz="2400" dirty="0"/>
            </a:br>
            <a:endParaRPr lang="el-GR" sz="2400" dirty="0">
              <a:solidFill>
                <a:schemeClr val="tx2">
                  <a:satMod val="200000"/>
                </a:schemeClr>
              </a:solidFill>
            </a:endParaRPr>
          </a:p>
        </p:txBody>
      </p:sp>
      <p:sp>
        <p:nvSpPr>
          <p:cNvPr id="22531" name="Content Placeholder 2"/>
          <p:cNvSpPr>
            <a:spLocks noGrp="1"/>
          </p:cNvSpPr>
          <p:nvPr>
            <p:ph idx="1"/>
          </p:nvPr>
        </p:nvSpPr>
        <p:spPr/>
        <p:txBody>
          <a:bodyPr/>
          <a:lstStyle/>
          <a:p>
            <a:pPr>
              <a:buFont typeface="Wingdings" pitchFamily="2" charset="2"/>
              <a:buNone/>
            </a:pPr>
            <a:r>
              <a:rPr lang="el-GR" sz="2000" dirty="0" smtClean="0"/>
              <a:t>       ΒΑΣΕΙΣ ΔΕΔΟΜΕΝΩΝ ΠΟΥ ΔΙΝΟΥΝ ΤΗ ΔΥΝΑΤΟΤΗΤΑ ΣΤΑ ΣΤΕΛΕΧΗ ΤΗΣ ΤΡΑΠΕΖΑΣΝΑ ΚΑΤΑΝΟΗΣΟΥΝ ΚΑΛΥΤΕΡΑ ΤΗ ΣΥΜΠΕΡΙΦΟΡΑ ΚΑΙ ΤΙΣ ΑΝΑΓΚΕΣ ΤΩΝ ΠΕΛΑΤΩΝ</a:t>
            </a:r>
            <a:endParaRPr lang="en-US" sz="2000" dirty="0" smtClean="0"/>
          </a:p>
          <a:p>
            <a:r>
              <a:rPr lang="el-GR" sz="2000" dirty="0" smtClean="0"/>
              <a:t>ΤΜΗΜΑΤΟΠΟΙΟΥΝ ΤΟ ΠΕΛΑΤΟΛΟΓΙΟ ΒΑΣΕΙ ΔΗΜΟΓΡΑΦΙΚΩΝ ΧΑΡΑΚΤΗΡΙΣΤΙΚΩΝ ΚΑΙ ΣΥΜΠΕΡΙΦΟΡΩΝ ΑΓΟΡΑΣ</a:t>
            </a:r>
          </a:p>
          <a:p>
            <a:r>
              <a:rPr lang="el-GR" sz="2000" dirty="0" smtClean="0"/>
              <a:t>ΑΝΑΛΥΟΥΝ ΤΗΝ ΚΕΡΔΟΦΟΡΙΑ ΑΝΑ ΠΕΛΑΤΗ, ΤΟ ΒΑΘΜΟ ΑΝΤΑΠΟΚΡΙΣΗΣ ΤΟΥΣ ΣΕ ΠΡΟΩΘΗΤΙΚΕΣ ΕΝΕΡΓΕΙΕΣ ΚΑΙ ΤΗ ΣΥΝΑΛΛΑΚΤΙΚΗ ΤΟΥΣ ΙΣΤΟΡΙΑ</a:t>
            </a:r>
          </a:p>
          <a:p>
            <a:endParaRPr lang="el-GR" sz="2000"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r>
              <a:rPr lang="el-GR" sz="2400" b="1" dirty="0" smtClean="0">
                <a:solidFill>
                  <a:schemeClr val="accent1"/>
                </a:solidFill>
              </a:rPr>
              <a:t>Γ.       Η ΦΥΣΙΚΗ ΥΠΟΣΤΑΣΗ ΤΩΝ ΤΡΑΠΕΖΙΚΩΝ ΥΠΗΡΕΣΙΩΝ  (</a:t>
            </a:r>
            <a:r>
              <a:rPr lang="en-US" sz="2400" b="1" dirty="0" smtClean="0">
                <a:solidFill>
                  <a:schemeClr val="accent1"/>
                </a:solidFill>
              </a:rPr>
              <a:t>PHYSICAL EVIDENCE)</a:t>
            </a:r>
          </a:p>
        </p:txBody>
      </p:sp>
      <p:sp>
        <p:nvSpPr>
          <p:cNvPr id="23555" name="Content Placeholder 2"/>
          <p:cNvSpPr>
            <a:spLocks noGrp="1"/>
          </p:cNvSpPr>
          <p:nvPr>
            <p:ph idx="1"/>
          </p:nvPr>
        </p:nvSpPr>
        <p:spPr/>
        <p:txBody>
          <a:bodyPr/>
          <a:lstStyle/>
          <a:p>
            <a:pPr>
              <a:buFont typeface="Wingdings" pitchFamily="2" charset="2"/>
              <a:buChar char="§"/>
            </a:pPr>
            <a:r>
              <a:rPr lang="el-GR" sz="2000" dirty="0" smtClean="0"/>
              <a:t>ΟΙ ΕΝΤΥΠΩΣΕΙΣ ΚΑΙ Η ΕΙΚΟΝΑ ΠΟΥ ΣΧΗΜΑΤΙΖΟΥΝ ΟΙ ΠΕΛΑΤΕΣ ΓΙΑ ΚΑΘΕ ΧΡΗΜΑΤΟΠΙΣΤΩΤΙΚΟ ΟΡΓΑΝΙΣΜΟ ΑΠΟ ΤΑ ΥΛΙΚΑ ΣΤΟΙΧΕΙΑ ΚΑΙ ΤΟΝ ΠΕΡΙΒΑΛΛΟΝΤΑ ΧΩΡΟ ΟΠΟΥ ΚΑΙ ΠΡΟΣΦΕΡΕΤΑΙ Η ΥΠΗΡΕΣΙΑ ΕΙΝΑΙ ΣΗΜΑΝΤΙΚΗ ΚΑΙ ΕΠΗΡΡΕΑΖΕΙ ΤΗΝ ΨΥΧΟΛΟΓΙΚΗ ΤΟΥΣ ΠΡΟΔΙΑΘΕΣΗ.</a:t>
            </a:r>
          </a:p>
          <a:p>
            <a:pPr>
              <a:buFont typeface="Wingdings" pitchFamily="2" charset="2"/>
              <a:buChar char="§"/>
            </a:pPr>
            <a:r>
              <a:rPr lang="el-GR" sz="2000" dirty="0" smtClean="0"/>
              <a:t>ΕΤΑΙΡΕΙΕΣ ΠΟΥ ΔΕΝ ΜΠΟΡΟΥΝ ΝΑ ΔΙΑΦΟΡΟΠΟΙΗΣΟΥΝ ΟΥΣΙΩΔΩΣ ΤΑ ΣΤΟΙΧΕΙΑ ΤΟΥ ΜΙΓΜΑΤΟΣ ΜΑΡΚΕΤΙΝΓΚΔΙΝΟΥΝ ΜΕΓΑΛΗ ΣΗΜΑΣΙΑ ΣΕ ΑΥΤΌΝ ΤΟΝ ΠΑΡΑΓΟΝΤΑ (</a:t>
            </a:r>
            <a:r>
              <a:rPr lang="en-US" sz="2000" dirty="0" smtClean="0"/>
              <a:t>POSITIONING </a:t>
            </a:r>
            <a:r>
              <a:rPr lang="el-GR" sz="2000" dirty="0" smtClean="0"/>
              <a:t>ΜΕ ΥΛΙΚΑ ΣΤΟΙΧΕΙΑ)</a:t>
            </a:r>
          </a:p>
          <a:p>
            <a:pPr>
              <a:buFont typeface="Wingdings" pitchFamily="2" charset="2"/>
              <a:buChar char="§"/>
            </a:pPr>
            <a:endParaRPr lang="el-GR" sz="2000"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a:defRPr/>
            </a:pPr>
            <a:r>
              <a:rPr lang="el-GR" sz="2400" b="1" dirty="0"/>
              <a:t>ΤΑ ΣΤΟΙΧΕΙΑ ΤΟΥ ΠΕΡΙΒΑΛΛΟΝΤΟΣ ΧΩΡΟΥ</a:t>
            </a:r>
            <a:br>
              <a:rPr lang="el-GR" sz="2400" b="1" dirty="0"/>
            </a:br>
            <a:endParaRPr lang="el-GR" sz="2400" dirty="0">
              <a:solidFill>
                <a:schemeClr val="tx2">
                  <a:satMod val="200000"/>
                </a:schemeClr>
              </a:solidFill>
            </a:endParaRPr>
          </a:p>
        </p:txBody>
      </p:sp>
      <p:sp>
        <p:nvSpPr>
          <p:cNvPr id="24579" name="Content Placeholder 2"/>
          <p:cNvSpPr>
            <a:spLocks noGrp="1"/>
          </p:cNvSpPr>
          <p:nvPr>
            <p:ph idx="1"/>
          </p:nvPr>
        </p:nvSpPr>
        <p:spPr/>
        <p:txBody>
          <a:bodyPr/>
          <a:lstStyle/>
          <a:p>
            <a:pPr>
              <a:buFont typeface="Wingdings" pitchFamily="2" charset="2"/>
              <a:buNone/>
            </a:pPr>
            <a:r>
              <a:rPr lang="el-GR" sz="2000" dirty="0" smtClean="0"/>
              <a:t>      Η ΔΙΑΜΟΡΦΩΣΗ ΤΟΥΣ ΑΝΤΑΝΑΚΛΑ ΜΙΑ ΑΙΣΘΗΤΙΚΗ ΚΑΙ ΜΙΑ ΑΝΤΙΛΗΨΗ ΓΙΑ ΤΗ ΛΕΙΤΟΥΡΓΙΚΟΤΗΤΑ ΚΑΙ ΓΕΝΙΚΟΤΕΡΑ ΓΙΑ ΤΗ ΦΙΛΟΣΟΦΙΑ ΤΗΣ ΤΡΑΠΕΖΑΣ. Σ’ ΑΥΤΑ ΠΕΡΙΛΑΜΒΑΝΟΝΤΑΙ:</a:t>
            </a:r>
          </a:p>
          <a:p>
            <a:r>
              <a:rPr lang="el-GR" sz="2000" dirty="0" smtClean="0"/>
              <a:t>Η ΕΞΩΤΕΡΙΚΟΙ ΑΡΧΙΤΕΚΤΟΝΙΚΗ, ΤΟ ΠΑΡΚΙΝΓΚ, Ο ΦΩΤΙΣΜΟΣ ΤΟΥ ΚΤΙΡΙΟΥ, Ο ΦΩΤΙΣΜΟΣ Κ.Λ.Π.</a:t>
            </a:r>
          </a:p>
          <a:p>
            <a:r>
              <a:rPr lang="el-GR" sz="2000" dirty="0" smtClean="0"/>
              <a:t>Η ΕΣΩΤΕΡΙΚΗ ΑΡΧΙΤΕΚΤΟΝΙΚΗ, Η ΔΙΑΚΟΣΜΗΣΗ, Η ΧΩΡΟΤΑΞΙΑ, ΤΟ ΕΙΔΟΣ ΤΩΝ ΕΠΙΠΛΩΝ, Ο ΧΡΩΜΑΤΙΣΜΟΣ Κ.Λ.Π.</a:t>
            </a:r>
          </a:p>
          <a:p>
            <a:r>
              <a:rPr lang="el-GR" sz="2000" dirty="0" smtClean="0"/>
              <a:t>ΟΙ ΕΦΑΡΜΟΓΕΣ ΤΗΣ ΕΤΑΙΡΙΚΗΣ ΤΑΥΤΟΤΗΤΑΣ (ΤΑΜΠΕΛΕΣ ΚΑΤΑΣΤΗΜΑΤΩΝ, ΜΠΛΟΚ ΕΠΙΤΑΓΩΝ, ΕΠΙΣΤΟΛΟΧΑΡΤΑ)</a:t>
            </a:r>
          </a:p>
          <a:p>
            <a:pPr>
              <a:buFont typeface="Wingdings" pitchFamily="2" charset="2"/>
              <a:buNone/>
            </a:pPr>
            <a:r>
              <a:rPr lang="el-GR" sz="2000" dirty="0" smtClean="0"/>
              <a:t>      ΤΑ ΠΑΡΑΠΑΝΩ ΣΤΟΙΧΕΙΑ ΒΟΗΘΟΥΝ ΣΤΗ ΔΗΜΙΟΥΡΓΙΑ ΜΙΑΣ ΜΟΝΑΔΙΚΗΣ ΕΤΑΙΡΙΚΗΣ ΠΡΟΣΩΠΙΚΟΤΗΤΑΣ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marL="411480" fontAlgn="auto">
              <a:spcAft>
                <a:spcPts val="0"/>
              </a:spcAft>
              <a:defRPr/>
            </a:pPr>
            <a:r>
              <a:rPr lang="el-GR" sz="2400" b="1" dirty="0"/>
              <a:t>Ο ΡΟΛΟΣ ΤΟΥ ΠΕΡΙΒΑΛΛΟΝΤΟΣ ΧΩΡΟΥ ΠΡΟΣΦΟΡΑΣ ΤΩΝ ΥΠΗΡΕΣΙΩΝ</a:t>
            </a:r>
          </a:p>
        </p:txBody>
      </p:sp>
      <p:sp>
        <p:nvSpPr>
          <p:cNvPr id="3" name="Content Placeholder 2"/>
          <p:cNvSpPr>
            <a:spLocks noGrp="1"/>
          </p:cNvSpPr>
          <p:nvPr>
            <p:ph idx="1"/>
          </p:nvPr>
        </p:nvSpPr>
        <p:spPr/>
        <p:txBody>
          <a:bodyPr>
            <a:normAutofit/>
          </a:bodyPr>
          <a:lstStyle/>
          <a:p>
            <a:pPr marL="411480">
              <a:defRPr/>
            </a:pPr>
            <a:r>
              <a:rPr lang="el-GR" sz="2000" dirty="0" smtClean="0"/>
              <a:t>Η ΧΩΡΟΤΑΞΙΑ ΚΑΙ Η ΕΡΓΟΝΟΜΙΑ ΔΙΕΥΚΟΛΥΝΟΥΝ ΤΟΥΣ ΥΠΑΛΛΗΛΟΥΣ ΚΑΙ ΤΟΥΣ ΠΕΛΑΤΕΣ ΣΤΗΝ ΠΑΡΑΓΩΓΗ ΤΗΣ ΥΠΗΡΕΣΙΑΣ</a:t>
            </a:r>
          </a:p>
          <a:p>
            <a:pPr marL="411480">
              <a:defRPr/>
            </a:pPr>
            <a:r>
              <a:rPr lang="el-GR" sz="2000" dirty="0" smtClean="0"/>
              <a:t>Η ΔΙΑΡΡΥΘΜΙΣΗ ΚΑΙ Η ΔΙΑΚΟΣΜΗΣΗ ΣΥΜΒΑΛΛΟΥΝ ΣΤΗ ΔΗΜΙΟΥΡΓΙΑ ΤΗΣ ΑΝΤΙΛΗΨΗΣ ΟΤΙ Η ΔΙΑΔΙΚΑΣΙΑ ΤΗΣ ΣΥΝΑΛΛΑΓΗΣ ΜΠΟΡΕΙ ΝΑ ΓΙΝΕΙ ΜΙΑ ΠΙΟ ΕΥΧΑΡΙΣΤΗ Η’ ΜΙΑ ΔΥΣΑΡΕΣΤΗ ΕΜΠΕΙΡΙΑ</a:t>
            </a:r>
          </a:p>
          <a:p>
            <a:pPr marL="411480">
              <a:defRPr/>
            </a:pPr>
            <a:r>
              <a:rPr lang="el-GR" sz="2000" dirty="0" smtClean="0"/>
              <a:t>ΓΙ’ΑΥΤΟ Ο ΧΩΡΟΣ ΘΑ ΠΡΕΠΕΙ ΝΑ ΕΙΝΑΙ ΑΝΑΛΟΓΑ ΔΙΑΡΡΥΘΜΙΣΜΕΝΟΣ ΓΙΑ ΝΑ ΠΡΟΔΙΑΘΕΤΕΙ ΘΕΤΙΚΑ ΤΟΝ ΠΕΛΑΤΗ ΚΑΙ ΝΑ ΕΥΝΟΕΙΤΑΙ ΜΙΑ ΑΝΕΤΗ ΚΑΙ ΦΙΛΙΚΗ ΣΥΖΗΤΗΣΗ ΜΑΖΙ ΤΟΥ</a:t>
            </a:r>
          </a:p>
          <a:p>
            <a:pPr marL="411480" fontAlgn="auto">
              <a:spcAft>
                <a:spcPts val="0"/>
              </a:spcAft>
              <a:buFont typeface="Wingdings"/>
              <a:buNone/>
              <a:defRPr/>
            </a:pPr>
            <a:endParaRPr lang="el-G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a:defRPr/>
            </a:pPr>
            <a:r>
              <a:rPr lang="el-GR" sz="2400" b="1" dirty="0"/>
              <a:t>Η ΠΡΟΕΤΟΙΜΑΣΙΑ ΤΩΝ ΑΛΛΑΓΩΝ ΕΤΑΙΡΙΚΗΣ ΤΑΥΤΟΤΗΤΑΣ</a:t>
            </a:r>
            <a:br>
              <a:rPr lang="el-GR" sz="2400" b="1" dirty="0"/>
            </a:br>
            <a:endParaRPr lang="el-GR" sz="2400" dirty="0">
              <a:solidFill>
                <a:schemeClr val="tx2">
                  <a:satMod val="200000"/>
                </a:schemeClr>
              </a:solidFill>
            </a:endParaRPr>
          </a:p>
        </p:txBody>
      </p:sp>
      <p:sp>
        <p:nvSpPr>
          <p:cNvPr id="26627" name="Content Placeholder 2"/>
          <p:cNvSpPr>
            <a:spLocks noGrp="1"/>
          </p:cNvSpPr>
          <p:nvPr>
            <p:ph idx="1"/>
          </p:nvPr>
        </p:nvSpPr>
        <p:spPr/>
        <p:txBody>
          <a:bodyPr/>
          <a:lstStyle/>
          <a:p>
            <a:pPr>
              <a:buFont typeface="Wingdings" pitchFamily="2" charset="2"/>
              <a:buNone/>
            </a:pPr>
            <a:r>
              <a:rPr lang="el-GR" sz="2000" dirty="0" smtClean="0"/>
              <a:t>ΑΦΟΡΑ ΤΗΝ ΕΙΚΟΝΑ ΚΑΙ ΤΗΝ ΠΡΟΣΩΠΙΚΟΤΗΤΑ ΤΗΣ ΕΤΑΙΡΕΙΑΣ (ΛΟΓΟΤΥΠΟ) ΚΑΙ ΓΙ’ΑΥΤΟ ΠΡΕΠΕΙ ΝΑ ΣΧΕΔΙΑΣΤΕΙ ΚΑΙ ΝΑ ΥΛΟΠΟΙΗΘΕΙ ΠΡΟΣΕΚΤΙΚΑ </a:t>
            </a:r>
          </a:p>
          <a:p>
            <a:r>
              <a:rPr lang="el-GR" sz="2000" dirty="0" smtClean="0"/>
              <a:t>ΕΝΗΜΕΡΩΣΗ ΜΜΕ</a:t>
            </a:r>
          </a:p>
          <a:p>
            <a:r>
              <a:rPr lang="el-GR" sz="2000" dirty="0" smtClean="0"/>
              <a:t>ΕΝΗΜΕΡΩΣΗ ΔΙΕΥΘΥΝΤΩΝ</a:t>
            </a:r>
          </a:p>
          <a:p>
            <a:r>
              <a:rPr lang="el-GR" sz="2000" dirty="0" smtClean="0"/>
              <a:t>ΕΚΔΟΣΗ ΦΥΛΛΑΔΙΩΝ ΓΙΑ ΤΟ ΚΟΙΝΟ ΚΑΙ ΓΙΑ ΤΟΥΣ ΥΠΑΛΛΗΛΟΥΣ</a:t>
            </a:r>
          </a:p>
          <a:p>
            <a:r>
              <a:rPr lang="el-GR" sz="2000" dirty="0" smtClean="0"/>
              <a:t>ΔΙΑΦΟΡΑ ΔΙΑΦΗΜΙΣΤΙΚΑ ΜΕΣΑ</a:t>
            </a:r>
          </a:p>
          <a:p>
            <a:endParaRPr lang="el-GR" sz="2000" dirty="0" smtClean="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solidFill>
            <a:schemeClr val="bg2">
              <a:lumMod val="75000"/>
            </a:schemeClr>
          </a:solidFill>
        </p:spPr>
        <p:txBody>
          <a:bodyPr>
            <a:normAutofit fontScale="90000"/>
          </a:bodyPr>
          <a:lstStyle/>
          <a:p>
            <a:pPr eaLnBrk="1" hangingPunct="1">
              <a:defRPr/>
            </a:pPr>
            <a:r>
              <a:rPr lang="el-GR" sz="3600" dirty="0" smtClean="0">
                <a:solidFill>
                  <a:schemeClr val="bg1"/>
                </a:solidFill>
              </a:rPr>
              <a:t>ΤΑ 7</a:t>
            </a:r>
            <a:r>
              <a:rPr lang="en-US" sz="3600" dirty="0" smtClean="0">
                <a:solidFill>
                  <a:schemeClr val="bg1"/>
                </a:solidFill>
              </a:rPr>
              <a:t>P</a:t>
            </a:r>
            <a:r>
              <a:rPr lang="el-GR" sz="3600" dirty="0" smtClean="0">
                <a:solidFill>
                  <a:schemeClr val="bg1"/>
                </a:solidFill>
              </a:rPr>
              <a:t> ΤΟΥ ΜΑΡΚΕΤΙΝΓΚ ΧΡΗΜ/ΚΩΝ ΥΠΗΡΕΣΙΩΝ</a:t>
            </a:r>
            <a:r>
              <a:rPr lang="en-US" sz="3600" dirty="0" smtClean="0">
                <a:solidFill>
                  <a:schemeClr val="bg1"/>
                </a:solidFill>
              </a:rPr>
              <a:t> (1)</a:t>
            </a:r>
            <a:r>
              <a:rPr lang="el-GR" sz="3600" dirty="0" smtClean="0">
                <a:solidFill>
                  <a:schemeClr val="bg1"/>
                </a:solidFill>
              </a:rPr>
              <a:t> </a:t>
            </a:r>
            <a:endParaRPr lang="el-GR" sz="3600" dirty="0">
              <a:solidFill>
                <a:schemeClr val="bg1"/>
              </a:solidFill>
            </a:endParaRPr>
          </a:p>
        </p:txBody>
      </p:sp>
      <p:sp>
        <p:nvSpPr>
          <p:cNvPr id="3" name="2 - Θέση περιεχομένου"/>
          <p:cNvSpPr>
            <a:spLocks noGrp="1"/>
          </p:cNvSpPr>
          <p:nvPr>
            <p:ph idx="1"/>
          </p:nvPr>
        </p:nvSpPr>
        <p:spPr/>
        <p:txBody>
          <a:bodyPr>
            <a:normAutofit fontScale="92500" lnSpcReduction="20000"/>
          </a:bodyPr>
          <a:lstStyle/>
          <a:p>
            <a:pPr eaLnBrk="1" hangingPunct="1">
              <a:buFont typeface="Arial" pitchFamily="34" charset="0"/>
              <a:buChar char="•"/>
              <a:defRPr/>
            </a:pPr>
            <a:r>
              <a:rPr lang="en-US" dirty="0" smtClean="0">
                <a:solidFill>
                  <a:srgbClr val="FF0000"/>
                </a:solidFill>
                <a:latin typeface="Arial Narrow" pitchFamily="34" charset="0"/>
              </a:rPr>
              <a:t>Product</a:t>
            </a:r>
            <a:r>
              <a:rPr lang="en-US" dirty="0" smtClean="0">
                <a:latin typeface="Arial Narrow" pitchFamily="34" charset="0"/>
              </a:rPr>
              <a:t> (</a:t>
            </a:r>
            <a:r>
              <a:rPr lang="el-GR" dirty="0" smtClean="0">
                <a:latin typeface="Arial Narrow" pitchFamily="34" charset="0"/>
              </a:rPr>
              <a:t>είδος και ποιότητα των προσφερομένων υπηρεσιών)</a:t>
            </a:r>
          </a:p>
          <a:p>
            <a:pPr eaLnBrk="1" hangingPunct="1">
              <a:buFont typeface="Arial" pitchFamily="34" charset="0"/>
              <a:buChar char="•"/>
              <a:defRPr/>
            </a:pPr>
            <a:r>
              <a:rPr lang="en-US" dirty="0" smtClean="0">
                <a:solidFill>
                  <a:srgbClr val="FF0000"/>
                </a:solidFill>
                <a:latin typeface="Arial Narrow" pitchFamily="34" charset="0"/>
              </a:rPr>
              <a:t>Price</a:t>
            </a:r>
            <a:r>
              <a:rPr lang="el-GR" dirty="0" smtClean="0">
                <a:solidFill>
                  <a:srgbClr val="FF0000"/>
                </a:solidFill>
                <a:latin typeface="Arial Narrow" pitchFamily="34" charset="0"/>
              </a:rPr>
              <a:t> </a:t>
            </a:r>
            <a:r>
              <a:rPr lang="el-GR" dirty="0" smtClean="0">
                <a:latin typeface="Arial Narrow" pitchFamily="34" charset="0"/>
              </a:rPr>
              <a:t>(διαμόρφωση της τιμολογιακής πολιτικής)</a:t>
            </a:r>
          </a:p>
          <a:p>
            <a:pPr eaLnBrk="1" hangingPunct="1">
              <a:buFont typeface="Arial" pitchFamily="34" charset="0"/>
              <a:buChar char="•"/>
              <a:defRPr/>
            </a:pPr>
            <a:r>
              <a:rPr lang="en-US" dirty="0" smtClean="0">
                <a:solidFill>
                  <a:srgbClr val="FF0000"/>
                </a:solidFill>
                <a:latin typeface="Arial Narrow" pitchFamily="34" charset="0"/>
              </a:rPr>
              <a:t>Place</a:t>
            </a:r>
            <a:r>
              <a:rPr lang="el-GR" dirty="0" smtClean="0">
                <a:latin typeface="Arial Narrow" pitchFamily="34" charset="0"/>
              </a:rPr>
              <a:t> (δίκτυο διανομής)</a:t>
            </a:r>
          </a:p>
          <a:p>
            <a:pPr eaLnBrk="1" hangingPunct="1">
              <a:buFont typeface="Arial" pitchFamily="34" charset="0"/>
              <a:buChar char="•"/>
              <a:defRPr/>
            </a:pPr>
            <a:r>
              <a:rPr lang="en-US" dirty="0" smtClean="0">
                <a:solidFill>
                  <a:srgbClr val="FF0000"/>
                </a:solidFill>
                <a:latin typeface="Arial Narrow" pitchFamily="34" charset="0"/>
              </a:rPr>
              <a:t>Promotion</a:t>
            </a:r>
            <a:r>
              <a:rPr lang="el-GR" dirty="0" smtClean="0">
                <a:latin typeface="Arial Narrow" pitchFamily="34" charset="0"/>
              </a:rPr>
              <a:t> (επικοινωνιακό μίγμα)</a:t>
            </a:r>
          </a:p>
          <a:p>
            <a:pPr lvl="1" eaLnBrk="1" hangingPunct="1">
              <a:buSzPct val="80000"/>
              <a:buFont typeface="Wingdings" pitchFamily="2" charset="2"/>
              <a:buChar char="Ø"/>
              <a:defRPr/>
            </a:pPr>
            <a:r>
              <a:rPr lang="el-GR" dirty="0" smtClean="0">
                <a:latin typeface="Arial Narrow" pitchFamily="34" charset="0"/>
              </a:rPr>
              <a:t>Πωλήσεις τραπεζικών υπηρεσιών </a:t>
            </a:r>
          </a:p>
          <a:p>
            <a:pPr lvl="1" eaLnBrk="1" hangingPunct="1">
              <a:buSzPct val="80000"/>
              <a:buFont typeface="Wingdings" pitchFamily="2" charset="2"/>
              <a:buChar char="Ø"/>
              <a:defRPr/>
            </a:pPr>
            <a:r>
              <a:rPr lang="el-GR" dirty="0" smtClean="0">
                <a:latin typeface="Arial Narrow" pitchFamily="34" charset="0"/>
              </a:rPr>
              <a:t>Προώθηση πωλήσεων</a:t>
            </a:r>
          </a:p>
          <a:p>
            <a:pPr lvl="1" eaLnBrk="1" hangingPunct="1">
              <a:buSzPct val="80000"/>
              <a:buFont typeface="Wingdings" pitchFamily="2" charset="2"/>
              <a:buChar char="Ø"/>
              <a:defRPr/>
            </a:pPr>
            <a:r>
              <a:rPr lang="el-GR" dirty="0" smtClean="0">
                <a:latin typeface="Arial Narrow" pitchFamily="34" charset="0"/>
              </a:rPr>
              <a:t>Διαφήμιση </a:t>
            </a:r>
          </a:p>
          <a:p>
            <a:pPr lvl="1" eaLnBrk="1" hangingPunct="1">
              <a:buSzPct val="80000"/>
              <a:buFont typeface="Wingdings" pitchFamily="2" charset="2"/>
              <a:buChar char="Ø"/>
              <a:defRPr/>
            </a:pPr>
            <a:r>
              <a:rPr lang="el-GR" dirty="0" smtClean="0">
                <a:latin typeface="Arial Narrow" pitchFamily="34" charset="0"/>
              </a:rPr>
              <a:t>Δημόσιες σχέσεις</a:t>
            </a:r>
          </a:p>
          <a:p>
            <a:pPr lvl="1" eaLnBrk="1" hangingPunct="1">
              <a:buSzPct val="80000"/>
              <a:buFont typeface="Wingdings" pitchFamily="2" charset="2"/>
              <a:buChar char="Ø"/>
              <a:defRPr/>
            </a:pPr>
            <a:r>
              <a:rPr lang="el-GR" dirty="0" smtClean="0">
                <a:latin typeface="Arial Narrow" pitchFamily="34" charset="0"/>
              </a:rPr>
              <a:t>Άμεσο Μάρκετινγκ</a:t>
            </a:r>
            <a:endParaRPr lang="el-GR" dirty="0">
              <a:latin typeface="Arial Narrow"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fontAlgn="auto">
              <a:spcAft>
                <a:spcPts val="0"/>
              </a:spcAft>
              <a:defRPr/>
            </a:pPr>
            <a:r>
              <a:rPr lang="el-GR" sz="2400" b="1" dirty="0"/>
              <a:t>Ο ΕΛΕΓΧΟΣ ΤΩΝ ΤΡΙΩΝ ΕΠΙΠΛΕΟΝ ΣΤΟΙΧΕΙΩΝ ΤΟΥ ΜΙΓΜΑΤΟΣ ΜΑΡΚΕΤΙΝΓΚ ΣΤΙΣ ΥΠΗΡΕΣΙΕΣ</a:t>
            </a:r>
            <a:endParaRPr lang="el-GR" sz="2400" dirty="0">
              <a:solidFill>
                <a:schemeClr val="tx2">
                  <a:satMod val="200000"/>
                </a:schemeClr>
              </a:solidFill>
            </a:endParaRPr>
          </a:p>
        </p:txBody>
      </p:sp>
      <p:sp>
        <p:nvSpPr>
          <p:cNvPr id="3" name="Content Placeholder 2"/>
          <p:cNvSpPr>
            <a:spLocks noGrp="1"/>
          </p:cNvSpPr>
          <p:nvPr>
            <p:ph idx="1"/>
          </p:nvPr>
        </p:nvSpPr>
        <p:spPr/>
        <p:txBody>
          <a:bodyPr>
            <a:normAutofit/>
          </a:bodyPr>
          <a:lstStyle/>
          <a:p>
            <a:pPr marL="411480" fontAlgn="auto">
              <a:spcAft>
                <a:spcPts val="0"/>
              </a:spcAft>
              <a:buFont typeface="Wingdings"/>
              <a:buNone/>
              <a:defRPr/>
            </a:pPr>
            <a:r>
              <a:rPr lang="el-GR" sz="2400" b="1" dirty="0" smtClean="0"/>
              <a:t>    </a:t>
            </a:r>
          </a:p>
          <a:p>
            <a:pPr marL="411480" fontAlgn="auto">
              <a:spcAft>
                <a:spcPts val="0"/>
              </a:spcAft>
              <a:buFont typeface="Wingdings"/>
              <a:buNone/>
              <a:defRPr/>
            </a:pPr>
            <a:r>
              <a:rPr lang="el-GR" sz="2000" dirty="0" smtClean="0"/>
              <a:t>      ΟΙ ΔΙΟΙΚΗΣΕΙΣ ΤΩΝ ΧΡΗΜ/ΚΩΝ ΟΡΓΑΝΙΣΜΩΝ ΟΦΕΙΛΟΥΝ ΝΑ ΕΛΕΓΧΟΥΝ ΤΟΝ ΒΑΘΜΟ ΑΠΟΚΛΙΣΗΣ ΑΠΟ ΤΟΥΣ ΣΤΟΧΟΥΣ ΠΟΥ ΕΧΟΥΝ ΚΑΘΟΡΙΣΤΕΙ ΚΑΙ ΝΑ ΑΝΑΖΗΤΟΥΝ ΤΑ ΑΙΤΙΑ</a:t>
            </a:r>
          </a:p>
          <a:p>
            <a:pPr marL="411480" fontAlgn="auto">
              <a:spcAft>
                <a:spcPts val="0"/>
              </a:spcAft>
              <a:buFont typeface="Wingdings"/>
              <a:buNone/>
              <a:defRPr/>
            </a:pPr>
            <a:r>
              <a:rPr lang="el-GR" sz="2000" dirty="0" smtClean="0"/>
              <a:t>ΟΙ ΣΤΟΧΟΙ ΑΥΤΟΙ ΜΠΟΡΕΙ ΝΑ ΕΙΝΑΙ:</a:t>
            </a:r>
          </a:p>
          <a:p>
            <a:pPr marL="411480" fontAlgn="auto">
              <a:spcAft>
                <a:spcPts val="0"/>
              </a:spcAft>
              <a:buFont typeface="Wingdings"/>
              <a:buChar char=""/>
              <a:defRPr/>
            </a:pPr>
            <a:r>
              <a:rPr lang="el-GR" sz="2000" dirty="0" smtClean="0"/>
              <a:t>ΣΥΝΔΕΔΕΜΕΝΟΙ ΜΕ ΤΙΣ ΠΩΛΗΣΕΙΣ</a:t>
            </a:r>
          </a:p>
          <a:p>
            <a:pPr marL="411480" fontAlgn="auto">
              <a:spcAft>
                <a:spcPts val="0"/>
              </a:spcAft>
              <a:buFont typeface="Wingdings"/>
              <a:buChar char=""/>
              <a:defRPr/>
            </a:pPr>
            <a:r>
              <a:rPr lang="el-GR" sz="2000" dirty="0" smtClean="0"/>
              <a:t>ΣΧΕΤΙΚΟΙ ΜΕ ΠΑΡΑΠΟΝΑ ΚΑΙ ΠΡΟΤΑΣΕΙΣ</a:t>
            </a:r>
          </a:p>
          <a:p>
            <a:pPr marL="411480" fontAlgn="auto">
              <a:spcAft>
                <a:spcPts val="0"/>
              </a:spcAft>
              <a:buFont typeface="Wingdings"/>
              <a:buChar char=""/>
              <a:defRPr/>
            </a:pPr>
            <a:r>
              <a:rPr lang="el-GR" sz="2000" dirty="0" smtClean="0"/>
              <a:t>ΣΧΕΤΙΚΟΙ ΜΕ ΤΟ ΒΑΘΜΟ ΙΚΑΝΟΠΟΙΗΣΗΣ ΤΩΝ ΠΕΛΑΤΩΝ ΚΑΙ ΜΕ ΤΗΝ ΠΟΙΟΤΗΤΑ ΤΩΝ ΠΡΟΣΦΕΡΟΜΕΝΩΝ ΥΠΗΡΕΣΙΩΝ</a:t>
            </a:r>
          </a:p>
          <a:p>
            <a:pPr marL="411480" fontAlgn="auto">
              <a:spcAft>
                <a:spcPts val="0"/>
              </a:spcAft>
              <a:buFont typeface="Wingdings"/>
              <a:buNone/>
              <a:defRPr/>
            </a:pPr>
            <a:r>
              <a:rPr lang="el-GR" sz="2000" dirty="0" smtClean="0"/>
              <a:t>      ΜΕ ΤΗ ΣΥΣΤΗΜΑΤΙΚΗ ΑΥΤΗ ΠΑΡΑΚΟΛΟΥΘΗΣΗ ΑΞΙΟΛΟΓΟΥΝΤΑΙ ΟΙ ΕΝΕΡΓΕΙΕΣ ΜΑΡΚΕΤΙΝΓΚ ΚΑΙ ΑΝΑΖΗΤΟΥΝΤΑΙ ΤΑ ΑΙΤΙΑ ΠΑΡΕΚΛΙΣΗΣ ΑΠΌ ΤΟΥΣ ΣΤΟΧΟΥΣ ΠΟΥ ΕΙΧΑΜΕ ΘΕΣΕΙ</a:t>
            </a:r>
            <a:endParaRPr lang="el-GR" sz="2000"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 Θέση αριθμού διαφάνειας"/>
          <p:cNvSpPr>
            <a:spLocks noGrp="1"/>
          </p:cNvSpPr>
          <p:nvPr>
            <p:ph type="sldNum" sz="quarter" idx="12"/>
          </p:nvPr>
        </p:nvSpPr>
        <p:spPr/>
        <p:txBody>
          <a:bodyPr/>
          <a:lstStyle/>
          <a:p>
            <a:fld id="{2E659E4F-AFF7-4505-BD91-218B7F320EB6}" type="slidenum">
              <a:rPr lang="en-US"/>
              <a:pPr/>
              <a:t>21</a:t>
            </a:fld>
            <a:endParaRPr lang="en-US"/>
          </a:p>
        </p:txBody>
      </p:sp>
      <p:sp>
        <p:nvSpPr>
          <p:cNvPr id="130055" name="Rectangle 7"/>
          <p:cNvSpPr>
            <a:spLocks noGrp="1" noChangeArrowheads="1"/>
          </p:cNvSpPr>
          <p:nvPr>
            <p:ph type="title"/>
          </p:nvPr>
        </p:nvSpPr>
        <p:spPr/>
        <p:txBody>
          <a:bodyPr/>
          <a:lstStyle/>
          <a:p>
            <a:endParaRPr lang="el-GR"/>
          </a:p>
        </p:txBody>
      </p:sp>
      <p:sp>
        <p:nvSpPr>
          <p:cNvPr id="130056" name="Rectangle 8"/>
          <p:cNvSpPr>
            <a:spLocks noGrp="1" noChangeArrowheads="1"/>
          </p:cNvSpPr>
          <p:nvPr>
            <p:ph type="body" idx="1"/>
          </p:nvPr>
        </p:nvSpPr>
        <p:spPr/>
        <p:txBody>
          <a:bodyPr/>
          <a:lstStyle/>
          <a:p>
            <a:pPr>
              <a:buFont typeface="Wingdings" pitchFamily="2" charset="2"/>
              <a:buNone/>
            </a:pPr>
            <a:r>
              <a:rPr lang="el-GR" sz="9600" dirty="0">
                <a:latin typeface="Comic Sans MS" pitchFamily="66" charset="0"/>
              </a:rPr>
              <a:t>					</a:t>
            </a:r>
            <a:r>
              <a:rPr lang="el-GR" sz="9600" dirty="0">
                <a:solidFill>
                  <a:srgbClr val="C00000"/>
                </a:solidFill>
                <a:latin typeface="Comic Sans MS" pitchFamily="66" charset="0"/>
              </a:rPr>
              <a:t>?</a:t>
            </a:r>
          </a:p>
          <a:p>
            <a:pPr>
              <a:buFont typeface="Wingdings" pitchFamily="2" charset="2"/>
              <a:buNone/>
            </a:pPr>
            <a:r>
              <a:rPr lang="el-GR" sz="9600" dirty="0">
                <a:solidFill>
                  <a:srgbClr val="C00000"/>
                </a:solidFill>
                <a:latin typeface="Comic Sans MS" pitchFamily="66" charset="0"/>
              </a:rPr>
              <a:t>ΕΡΩΤΗΣΕΙΣ</a:t>
            </a:r>
            <a:endParaRPr lang="en-US" sz="9600" dirty="0">
              <a:solidFill>
                <a:srgbClr val="C00000"/>
              </a:solidFill>
              <a:latin typeface="Comic Sans MS" pitchFamily="66"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Βιβλιογραφία</a:t>
            </a:r>
            <a:endParaRPr lang="el-GR" dirty="0"/>
          </a:p>
        </p:txBody>
      </p:sp>
      <p:sp>
        <p:nvSpPr>
          <p:cNvPr id="3" name="2 - Θέση περιεχομένου"/>
          <p:cNvSpPr>
            <a:spLocks noGrp="1"/>
          </p:cNvSpPr>
          <p:nvPr>
            <p:ph idx="1"/>
          </p:nvPr>
        </p:nvSpPr>
        <p:spPr/>
        <p:txBody>
          <a:bodyPr>
            <a:normAutofit/>
          </a:bodyPr>
          <a:lstStyle/>
          <a:p>
            <a:endParaRPr lang="el-GR" dirty="0" smtClean="0"/>
          </a:p>
          <a:p>
            <a:pPr lvl="1">
              <a:buNone/>
            </a:pPr>
            <a:r>
              <a:rPr lang="el-GR" sz="2000" dirty="0" err="1" smtClean="0"/>
              <a:t>Λυμπερόπουλος</a:t>
            </a:r>
            <a:r>
              <a:rPr lang="el-GR" sz="2000" dirty="0" smtClean="0"/>
              <a:t> Κωνσταντίνος(2006). </a:t>
            </a:r>
            <a:r>
              <a:rPr lang="el-GR" sz="2000" i="1" dirty="0" smtClean="0"/>
              <a:t>Μάρκετινγκ Χρηματοπιστωτικών Υπηρεσιών</a:t>
            </a:r>
            <a:r>
              <a:rPr lang="el-GR" sz="2000" dirty="0" smtClean="0"/>
              <a:t>. Εκδόσεις </a:t>
            </a:r>
            <a:r>
              <a:rPr lang="en-US" sz="2000" dirty="0" err="1" smtClean="0"/>
              <a:t>Interbooks</a:t>
            </a:r>
            <a:r>
              <a:rPr lang="el-GR" sz="2000" dirty="0" smtClean="0"/>
              <a:t>.</a:t>
            </a:r>
          </a:p>
          <a:p>
            <a:pPr lvl="1">
              <a:buNone/>
            </a:pPr>
            <a:r>
              <a:rPr lang="en-US" sz="2000" dirty="0" smtClean="0"/>
              <a:t> Clapp A</a:t>
            </a:r>
            <a:r>
              <a:rPr lang="el-GR" sz="2000" dirty="0" smtClean="0"/>
              <a:t>. </a:t>
            </a:r>
            <a:r>
              <a:rPr lang="en-US" sz="2000" dirty="0" smtClean="0"/>
              <a:t>Bruce</a:t>
            </a:r>
            <a:r>
              <a:rPr lang="el-GR" sz="2000" dirty="0" smtClean="0"/>
              <a:t> (2010). </a:t>
            </a:r>
            <a:r>
              <a:rPr lang="el-GR" sz="2000" i="1" dirty="0" smtClean="0"/>
              <a:t>Μάρκετινγκ Χρηματοοικονομικών Υπηρεσιών</a:t>
            </a:r>
            <a:r>
              <a:rPr lang="el-GR" sz="2000" dirty="0" smtClean="0"/>
              <a:t>.  Εκδόσεις  </a:t>
            </a:r>
            <a:r>
              <a:rPr lang="el-GR" sz="2000" dirty="0" err="1" smtClean="0"/>
              <a:t>Ε.κ</a:t>
            </a:r>
            <a:r>
              <a:rPr lang="el-GR" sz="2000" dirty="0" smtClean="0"/>
              <a:t> Δ. </a:t>
            </a:r>
            <a:r>
              <a:rPr lang="el-GR" sz="2000" dirty="0" err="1" smtClean="0"/>
              <a:t>Ανικούλα</a:t>
            </a:r>
            <a:r>
              <a:rPr lang="el-GR" sz="2000" dirty="0" smtClean="0"/>
              <a:t>., Ι. </a:t>
            </a:r>
            <a:r>
              <a:rPr lang="el-GR" sz="2000" dirty="0" err="1" smtClean="0"/>
              <a:t>Αλεξίκος</a:t>
            </a:r>
            <a:r>
              <a:rPr lang="el-GR" sz="2000" dirty="0" smtClean="0"/>
              <a:t> ΟΕ.</a:t>
            </a:r>
          </a:p>
          <a:p>
            <a:pPr lvl="1">
              <a:buNone/>
            </a:pPr>
            <a:r>
              <a:rPr lang="el-GR" sz="2000" dirty="0" smtClean="0"/>
              <a:t>Γούναρης Σπύρος (2011). </a:t>
            </a:r>
            <a:r>
              <a:rPr lang="el-GR" sz="2000" i="1" dirty="0" smtClean="0"/>
              <a:t>Μάρκετινγκ Υπηρεσιών</a:t>
            </a:r>
            <a:r>
              <a:rPr lang="el-GR" sz="2000" dirty="0" smtClean="0"/>
              <a:t>. Εκδόσεις  </a:t>
            </a:r>
            <a:r>
              <a:rPr lang="en-US" sz="2000" dirty="0" err="1" smtClean="0"/>
              <a:t>Rosili</a:t>
            </a:r>
            <a:r>
              <a:rPr lang="el-GR" sz="2000" dirty="0" smtClean="0"/>
              <a:t>.</a:t>
            </a:r>
          </a:p>
          <a:p>
            <a:endParaRPr lang="el-GR"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solidFill>
            <a:schemeClr val="bg2">
              <a:lumMod val="75000"/>
            </a:schemeClr>
          </a:solidFill>
        </p:spPr>
        <p:txBody>
          <a:bodyPr>
            <a:normAutofit fontScale="90000"/>
          </a:bodyPr>
          <a:lstStyle/>
          <a:p>
            <a:pPr eaLnBrk="1" hangingPunct="1">
              <a:defRPr/>
            </a:pPr>
            <a:r>
              <a:rPr lang="el-GR" sz="3600" dirty="0" smtClean="0">
                <a:solidFill>
                  <a:schemeClr val="bg1"/>
                </a:solidFill>
                <a:latin typeface="Arial Narrow" pitchFamily="34" charset="0"/>
              </a:rPr>
              <a:t>ΤΑ 7</a:t>
            </a:r>
            <a:r>
              <a:rPr lang="en-US" sz="3600" dirty="0" smtClean="0">
                <a:solidFill>
                  <a:schemeClr val="bg1"/>
                </a:solidFill>
                <a:latin typeface="Arial Narrow" pitchFamily="34" charset="0"/>
              </a:rPr>
              <a:t>P</a:t>
            </a:r>
            <a:r>
              <a:rPr lang="el-GR" sz="3600" dirty="0" smtClean="0">
                <a:solidFill>
                  <a:schemeClr val="bg1"/>
                </a:solidFill>
                <a:latin typeface="Arial Narrow" pitchFamily="34" charset="0"/>
              </a:rPr>
              <a:t> ΤΟΥ ΜΑΡΚΕΤΙΝΓΚ ΧΡΗΜ/ΚΩΝ ΥΠΗΡΕΣΙΩΝ</a:t>
            </a:r>
            <a:r>
              <a:rPr lang="en-US" sz="3600" dirty="0" smtClean="0">
                <a:solidFill>
                  <a:schemeClr val="bg1"/>
                </a:solidFill>
                <a:latin typeface="Arial Narrow" pitchFamily="34" charset="0"/>
              </a:rPr>
              <a:t> (2)</a:t>
            </a:r>
            <a:r>
              <a:rPr lang="el-GR" sz="3600" dirty="0" smtClean="0">
                <a:solidFill>
                  <a:schemeClr val="bg1"/>
                </a:solidFill>
                <a:latin typeface="Arial Narrow" pitchFamily="34" charset="0"/>
              </a:rPr>
              <a:t> </a:t>
            </a:r>
            <a:endParaRPr lang="el-GR" sz="3600" dirty="0">
              <a:solidFill>
                <a:schemeClr val="bg1"/>
              </a:solidFill>
            </a:endParaRPr>
          </a:p>
        </p:txBody>
      </p:sp>
      <p:sp>
        <p:nvSpPr>
          <p:cNvPr id="4099" name="2 - Θέση περιεχομένου"/>
          <p:cNvSpPr>
            <a:spLocks noGrp="1"/>
          </p:cNvSpPr>
          <p:nvPr>
            <p:ph idx="1"/>
          </p:nvPr>
        </p:nvSpPr>
        <p:spPr/>
        <p:txBody>
          <a:bodyPr/>
          <a:lstStyle/>
          <a:p>
            <a:pPr eaLnBrk="1" hangingPunct="1"/>
            <a:r>
              <a:rPr lang="en-US" smtClean="0">
                <a:solidFill>
                  <a:srgbClr val="FF0000"/>
                </a:solidFill>
                <a:latin typeface="Arial Narrow" pitchFamily="34" charset="0"/>
              </a:rPr>
              <a:t>People</a:t>
            </a:r>
            <a:r>
              <a:rPr lang="en-US" smtClean="0">
                <a:latin typeface="Arial Narrow" pitchFamily="34" charset="0"/>
              </a:rPr>
              <a:t> </a:t>
            </a:r>
            <a:r>
              <a:rPr lang="el-GR" smtClean="0">
                <a:latin typeface="Arial Narrow" pitchFamily="34" charset="0"/>
              </a:rPr>
              <a:t>(ανθρώπινος παράγοντας)</a:t>
            </a:r>
          </a:p>
          <a:p>
            <a:pPr eaLnBrk="1" hangingPunct="1"/>
            <a:r>
              <a:rPr lang="en-US" smtClean="0">
                <a:solidFill>
                  <a:srgbClr val="FF0000"/>
                </a:solidFill>
                <a:latin typeface="Arial Narrow" pitchFamily="34" charset="0"/>
              </a:rPr>
              <a:t>Processes</a:t>
            </a:r>
            <a:r>
              <a:rPr lang="el-GR" smtClean="0">
                <a:latin typeface="Arial Narrow" pitchFamily="34" charset="0"/>
              </a:rPr>
              <a:t> (διαδικασίες παραγωγής)</a:t>
            </a:r>
          </a:p>
          <a:p>
            <a:pPr eaLnBrk="1" hangingPunct="1"/>
            <a:r>
              <a:rPr lang="en-US" smtClean="0">
                <a:solidFill>
                  <a:srgbClr val="FF0000"/>
                </a:solidFill>
                <a:latin typeface="Arial Narrow" pitchFamily="34" charset="0"/>
              </a:rPr>
              <a:t>Physical evidence </a:t>
            </a:r>
            <a:r>
              <a:rPr lang="en-US" smtClean="0">
                <a:latin typeface="Arial Narrow" pitchFamily="34" charset="0"/>
              </a:rPr>
              <a:t>(</a:t>
            </a:r>
            <a:r>
              <a:rPr lang="el-GR" smtClean="0">
                <a:latin typeface="Arial Narrow" pitchFamily="34" charset="0"/>
              </a:rPr>
              <a:t>φυσική υπόσταση)</a:t>
            </a:r>
          </a:p>
          <a:p>
            <a:pPr eaLnBrk="1" hangingPunct="1">
              <a:buFont typeface="Wingdings" pitchFamily="2" charset="2"/>
              <a:buNone/>
            </a:pPr>
            <a:r>
              <a:rPr lang="el-GR" smtClean="0">
                <a:latin typeface="Arial Narrow" pitchFamily="34" charset="0"/>
              </a:rPr>
              <a:t>    περιλαμβάνει:</a:t>
            </a:r>
          </a:p>
          <a:p>
            <a:pPr lvl="1" eaLnBrk="1" hangingPunct="1">
              <a:buClr>
                <a:srgbClr val="FF0000"/>
              </a:buClr>
              <a:buFont typeface="Wingdings" pitchFamily="2" charset="2"/>
              <a:buChar char="Ø"/>
            </a:pPr>
            <a:r>
              <a:rPr lang="el-GR" smtClean="0">
                <a:latin typeface="Arial Narrow" pitchFamily="34" charset="0"/>
              </a:rPr>
              <a:t>Τον περιβάλλοντα χώρο</a:t>
            </a:r>
          </a:p>
          <a:p>
            <a:pPr lvl="1" eaLnBrk="1" hangingPunct="1">
              <a:buClr>
                <a:srgbClr val="FF0000"/>
              </a:buClr>
              <a:buFont typeface="Wingdings" pitchFamily="2" charset="2"/>
              <a:buChar char="Ø"/>
            </a:pPr>
            <a:r>
              <a:rPr lang="el-GR" smtClean="0">
                <a:latin typeface="Arial Narrow" pitchFamily="34" charset="0"/>
              </a:rPr>
              <a:t>Τα υλικά στοιχεία της προσφοράς</a:t>
            </a:r>
          </a:p>
          <a:p>
            <a:pPr lvl="1" eaLnBrk="1" hangingPunct="1">
              <a:buFont typeface="Wingdings" pitchFamily="2" charset="2"/>
              <a:buNone/>
            </a:pPr>
            <a:endParaRPr lang="el-GR" smtClean="0">
              <a:latin typeface="Arial Narrow"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500063" y="3886200"/>
            <a:ext cx="7272337" cy="1752600"/>
          </a:xfrm>
        </p:spPr>
        <p:txBody>
          <a:bodyPr>
            <a:normAutofit/>
          </a:bodyPr>
          <a:lstStyle/>
          <a:p>
            <a:pPr>
              <a:defRPr/>
            </a:pPr>
            <a:endParaRPr lang="el-GR" dirty="0" smtClean="0"/>
          </a:p>
          <a:p>
            <a:pPr>
              <a:defRPr/>
            </a:pPr>
            <a:endParaRPr lang="el-GR" dirty="0" smtClean="0"/>
          </a:p>
          <a:p>
            <a:pPr>
              <a:defRPr/>
            </a:pPr>
            <a:endParaRPr lang="el-GR" sz="2000" dirty="0"/>
          </a:p>
        </p:txBody>
      </p:sp>
      <p:sp>
        <p:nvSpPr>
          <p:cNvPr id="5" name="Rectangle 3"/>
          <p:cNvSpPr>
            <a:spLocks noGrp="1" noChangeArrowheads="1"/>
          </p:cNvSpPr>
          <p:nvPr>
            <p:ph type="ctrTitle"/>
          </p:nvPr>
        </p:nvSpPr>
        <p:spPr>
          <a:xfrm>
            <a:off x="714375" y="2714625"/>
            <a:ext cx="7772400" cy="1470025"/>
          </a:xfr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5400000" scaled="1"/>
            <a:tileRect/>
          </a:gradFill>
        </p:spPr>
        <p:txBody>
          <a:bodyPr>
            <a:normAutofit/>
          </a:bodyPr>
          <a:lstStyle/>
          <a:p>
            <a:pPr>
              <a:defRPr/>
            </a:pPr>
            <a:r>
              <a:rPr lang="el-GR" sz="2800" dirty="0" smtClean="0">
                <a:solidFill>
                  <a:srgbClr val="C00000"/>
                </a:solidFill>
              </a:rPr>
              <a:t>ΤΑ ΕΠΙΠΛΕΟΝ ΣΤΟΙΧΕΙΑ ΤΟΥ ΜΙΓΜΑΤΟΣ ΜΑΡΚΕΤΙΝΓΚ ΧΡΗΜΑΤΟΟΙΚΟΝΟΜΙΚΩΝ</a:t>
            </a:r>
            <a:r>
              <a:rPr lang="el-GR" sz="2800" dirty="0" smtClean="0">
                <a:solidFill>
                  <a:schemeClr val="tx2">
                    <a:satMod val="200000"/>
                  </a:schemeClr>
                </a:solidFill>
              </a:rPr>
              <a:t> </a:t>
            </a:r>
            <a:r>
              <a:rPr lang="el-GR" sz="2800" dirty="0" smtClean="0">
                <a:solidFill>
                  <a:srgbClr val="C00000"/>
                </a:solidFill>
              </a:rPr>
              <a:t>ΥΠΗΡΕΣΙΩΝ</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fontAlgn="auto">
              <a:spcAft>
                <a:spcPts val="0"/>
              </a:spcAft>
              <a:defRPr/>
            </a:pPr>
            <a:r>
              <a:rPr lang="el-GR" sz="2400" dirty="0">
                <a:solidFill>
                  <a:schemeClr val="tx2">
                    <a:satMod val="200000"/>
                  </a:schemeClr>
                </a:solidFill>
              </a:rPr>
              <a:t>ΤΑ ΕΠΙΠΛΕΟΝ ΣΤΟΙΧΕΙΑ ΤΟΥ ΜΙΓΜΑΤΟΣ ΜΑΡΚΕΤΙΝΓΚ ΧΡΗΜΑΤΟΟΙΚΟΝΟΜΙΚΩΝ (Μ.Χ.Υ.)ΥΠΗΡΕΣΙΩΝ</a:t>
            </a:r>
          </a:p>
        </p:txBody>
      </p:sp>
      <p:sp>
        <p:nvSpPr>
          <p:cNvPr id="9219" name="Content Placeholder 2"/>
          <p:cNvSpPr>
            <a:spLocks noGrp="1"/>
          </p:cNvSpPr>
          <p:nvPr>
            <p:ph idx="1"/>
          </p:nvPr>
        </p:nvSpPr>
        <p:spPr/>
        <p:txBody>
          <a:bodyPr/>
          <a:lstStyle/>
          <a:p>
            <a:pPr>
              <a:buFont typeface="Wingdings" pitchFamily="2" charset="2"/>
              <a:buNone/>
            </a:pPr>
            <a:r>
              <a:rPr lang="el-GR" sz="2000" dirty="0" smtClean="0"/>
              <a:t>     </a:t>
            </a:r>
          </a:p>
          <a:p>
            <a:pPr>
              <a:buClr>
                <a:schemeClr val="accent1">
                  <a:lumMod val="75000"/>
                </a:schemeClr>
              </a:buClr>
              <a:buFont typeface="Wingdings" pitchFamily="2" charset="2"/>
              <a:buChar char="§"/>
            </a:pPr>
            <a:r>
              <a:rPr lang="el-GR" sz="2000" b="1" dirty="0" smtClean="0">
                <a:solidFill>
                  <a:schemeClr val="accent1"/>
                </a:solidFill>
              </a:rPr>
              <a:t>ΑΝΘΡΩΠΟΙ</a:t>
            </a:r>
          </a:p>
          <a:p>
            <a:pPr>
              <a:buClr>
                <a:schemeClr val="accent1">
                  <a:lumMod val="75000"/>
                </a:schemeClr>
              </a:buClr>
              <a:buFont typeface="Wingdings" pitchFamily="2" charset="2"/>
              <a:buChar char="§"/>
            </a:pPr>
            <a:r>
              <a:rPr lang="el-GR" sz="2000" b="1" dirty="0" smtClean="0">
                <a:solidFill>
                  <a:schemeClr val="accent1"/>
                </a:solidFill>
              </a:rPr>
              <a:t>ΔΙΑΔΙΚΑΣΙΕΣ</a:t>
            </a:r>
          </a:p>
          <a:p>
            <a:pPr>
              <a:buClr>
                <a:schemeClr val="accent1">
                  <a:lumMod val="75000"/>
                </a:schemeClr>
              </a:buClr>
              <a:buFont typeface="Wingdings" pitchFamily="2" charset="2"/>
              <a:buChar char="§"/>
            </a:pPr>
            <a:r>
              <a:rPr lang="el-GR" sz="2000" b="1" dirty="0" smtClean="0">
                <a:solidFill>
                  <a:schemeClr val="accent1"/>
                </a:solidFill>
              </a:rPr>
              <a:t>ΦΥΣΙΚΗ ΥΠΟΣΤΑΣΗ</a:t>
            </a:r>
            <a:endParaRPr lang="el-GR" sz="2000" dirty="0">
              <a:solidFill>
                <a:schemeClr val="accent1"/>
              </a:solidFill>
            </a:endParaRPr>
          </a:p>
          <a:p>
            <a:pPr>
              <a:buFont typeface="Wingdings" pitchFamily="2" charset="2"/>
              <a:buNone/>
            </a:pPr>
            <a:r>
              <a:rPr lang="el-GR" sz="2000" dirty="0" smtClean="0"/>
              <a:t>      Η ΑΝΑΓΚΑΙΟΤΗΤΑ  ΣΥΝΥΠΟΛΟΓΙΣΜΟΥ ΤΩΝ ΤΡΙΩΝ ΕΠΙΠΛΕΟΝ ΣΤΟΙΧΕΙΩΝ ΣΤΟ ΜΙΓΜΑ ΤΟΥ ΜΑΡΚΕΤΙΝΓΚ ΥΠΗΡΕΣΙΩΝ ΟΦΕΙΛΕΤΑΙ ΣΤΑ ΕΞΗΣ:</a:t>
            </a:r>
          </a:p>
          <a:p>
            <a:pPr>
              <a:buClr>
                <a:schemeClr val="accent1"/>
              </a:buClr>
              <a:buFont typeface="Wingdings" pitchFamily="2" charset="2"/>
              <a:buChar char="Ø"/>
            </a:pPr>
            <a:r>
              <a:rPr lang="el-GR" sz="2000" i="1" dirty="0" smtClean="0"/>
              <a:t>ΦΥΣΙΚΗ ΥΠΟΣΤΑΣΗ ΥΠΗΡΕΣΙΩΝ (ΑΥΛΟΤΗΤΑ)</a:t>
            </a:r>
          </a:p>
          <a:p>
            <a:pPr>
              <a:buClr>
                <a:schemeClr val="accent1"/>
              </a:buClr>
              <a:buFont typeface="Wingdings" pitchFamily="2" charset="2"/>
              <a:buChar char="Ø"/>
            </a:pPr>
            <a:r>
              <a:rPr lang="el-GR" sz="2000" i="1" dirty="0" smtClean="0"/>
              <a:t>ΑΝΟΜΟΙΟΓΕΝΙΑ</a:t>
            </a:r>
          </a:p>
          <a:p>
            <a:pPr>
              <a:buClr>
                <a:schemeClr val="accent1"/>
              </a:buClr>
              <a:buFont typeface="Wingdings" pitchFamily="2" charset="2"/>
              <a:buChar char="Ø"/>
            </a:pPr>
            <a:r>
              <a:rPr lang="el-GR" sz="2000" i="1" dirty="0" smtClean="0"/>
              <a:t>ΑΔΙΑΙΡΕΤΟΤΗΤΑ</a:t>
            </a:r>
          </a:p>
          <a:p>
            <a:pPr>
              <a:buClr>
                <a:schemeClr val="accent1"/>
              </a:buClr>
              <a:buFont typeface="Wingdings" pitchFamily="2" charset="2"/>
              <a:buChar char="Ø"/>
            </a:pPr>
            <a:r>
              <a:rPr lang="el-GR" sz="2000" i="1" dirty="0" smtClean="0"/>
              <a:t>ΧΑΡΑΚΤΗΡΙΣΤΙΚΑ  ΤΩΝ ΑΤΟΜΩΝ ΠΟΥ ΣΥΜΜΕΤΕΧΟΥΝ ΣΤΗ ΠΑΡΑΓΩΓΗ ΤΗΣ ΥΠΗΡΕΣΙΑΣ</a:t>
            </a:r>
          </a:p>
          <a:p>
            <a:pPr>
              <a:buNone/>
            </a:pPr>
            <a:endParaRPr lang="el-GR" sz="2000" dirty="0" smtClean="0"/>
          </a:p>
          <a:p>
            <a:pPr>
              <a:buClr>
                <a:schemeClr val="accent1">
                  <a:lumMod val="75000"/>
                </a:schemeClr>
              </a:buClr>
              <a:buFont typeface="Wingdings" pitchFamily="2" charset="2"/>
              <a:buChar char="§"/>
            </a:pPr>
            <a:endParaRPr lang="el-GR" sz="2000" b="1" dirty="0" smtClean="0">
              <a:solidFill>
                <a:schemeClr val="accent1">
                  <a:lumMod val="75000"/>
                </a:schemeClr>
              </a:solidFill>
            </a:endParaRPr>
          </a:p>
          <a:p>
            <a:pPr>
              <a:buFont typeface="Wingdings" pitchFamily="2" charset="2"/>
              <a:buChar char="Ø"/>
            </a:pPr>
            <a:endParaRPr lang="el-GR" sz="1800" dirty="0" smtClean="0"/>
          </a:p>
          <a:p>
            <a:endParaRPr lang="el-GR" dirty="0" smtClean="0"/>
          </a:p>
          <a:p>
            <a:endParaRPr lang="el-GR" dirty="0" smtClean="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a:defRPr/>
            </a:pPr>
            <a:r>
              <a:rPr lang="el-GR" sz="2400" b="1" dirty="0" smtClean="0">
                <a:solidFill>
                  <a:schemeClr val="tx2"/>
                </a:solidFill>
              </a:rPr>
              <a:t>Α.       Ο </a:t>
            </a:r>
            <a:r>
              <a:rPr lang="el-GR" sz="2400" b="1" dirty="0">
                <a:solidFill>
                  <a:schemeClr val="tx2"/>
                </a:solidFill>
              </a:rPr>
              <a:t>ΑΝΘΡΩΠΙΝΟΣ ΠΑΡΑΓΟΝΤΑΣ </a:t>
            </a:r>
            <a:r>
              <a:rPr lang="en-US" sz="2400" b="1" dirty="0">
                <a:solidFill>
                  <a:schemeClr val="tx2"/>
                </a:solidFill>
              </a:rPr>
              <a:t>(PEOPLE)</a:t>
            </a:r>
            <a:br>
              <a:rPr lang="en-US" sz="2400" b="1" dirty="0">
                <a:solidFill>
                  <a:schemeClr val="tx2"/>
                </a:solidFill>
              </a:rPr>
            </a:br>
            <a:endParaRPr lang="el-GR" sz="2400" dirty="0">
              <a:solidFill>
                <a:schemeClr val="tx2">
                  <a:satMod val="200000"/>
                </a:schemeClr>
              </a:solidFill>
            </a:endParaRPr>
          </a:p>
        </p:txBody>
      </p:sp>
      <p:sp>
        <p:nvSpPr>
          <p:cNvPr id="3" name="Content Placeholder 2"/>
          <p:cNvSpPr>
            <a:spLocks noGrp="1"/>
          </p:cNvSpPr>
          <p:nvPr>
            <p:ph idx="1"/>
          </p:nvPr>
        </p:nvSpPr>
        <p:spPr/>
        <p:txBody>
          <a:bodyPr>
            <a:normAutofit/>
          </a:bodyPr>
          <a:lstStyle/>
          <a:p>
            <a:pPr marL="525780" indent="-457200" fontAlgn="auto">
              <a:spcAft>
                <a:spcPts val="0"/>
              </a:spcAft>
              <a:buClr>
                <a:schemeClr val="accent1"/>
              </a:buClr>
              <a:buFont typeface="Wingdings" pitchFamily="2" charset="2"/>
              <a:buChar char="Ø"/>
              <a:defRPr/>
            </a:pPr>
            <a:r>
              <a:rPr lang="el-GR" sz="2000" dirty="0" smtClean="0"/>
              <a:t>Ο ΑΝΘΡΩΠΙΝΟΣ ΠΑΡΑΓΟΝΤΑΣ ΠΑΙΖΕΙ ΣΗΜΑΝΤΙΚΟ ΡΟΛΟ ΣΤΟ Μ.Χ.Υ.  ΛΟΓΩ ΤΗΣ ΣΥΝΕΧΟΥΣ ΕΠΑΦΗΣ ΠΕΛΑΤΗ-ΠΩΛΗΤΗ.</a:t>
            </a:r>
          </a:p>
          <a:p>
            <a:pPr marL="525780" indent="-457200" fontAlgn="auto">
              <a:spcAft>
                <a:spcPts val="0"/>
              </a:spcAft>
              <a:buClr>
                <a:schemeClr val="accent1"/>
              </a:buClr>
              <a:buFont typeface="Wingdings" pitchFamily="2" charset="2"/>
              <a:buChar char="Ø"/>
              <a:defRPr/>
            </a:pPr>
            <a:r>
              <a:rPr lang="el-GR" sz="2000" dirty="0" smtClean="0"/>
              <a:t>ΛΟΓΩ ΤΗΣ ΕΠΑΦΗΣ ΑΥΤΗΣ Η ΕΜΦΑΝΙΣΗ ΚΑΙ Η ΣΥΜΠΕΡΙΦΟΡΑ ΤΟΥ ΠΩΛΗΤΗ ΑΠΟΤΕΛΟΥΝ ΚΑΤΑΛΥΤΙΚΟ ΠΑΡΑΓΟΝΤΑ ΣΤΗΝ ΑΠΟΤΕΛΕΣΜΑΤΙΚΟΤΗΤΑ ΤΩΝ ΠΩΛΗΣΕΩΝ ΚΑΙ ΔΗΜΙΟΥΡΓΟΥΝ ΠΡΟΥΠΟΘΕΣΕΙΣ ΓΙΑ ΕΠΑΝΑΛΑΜΒΑΝΟΜΕΝΕΣ ΠΩΛΗΣΕΙΣ ΣΤΟ ΜΕΛΛΟΝ.</a:t>
            </a:r>
          </a:p>
          <a:p>
            <a:pPr marL="525780" indent="-457200" fontAlgn="auto">
              <a:spcAft>
                <a:spcPts val="0"/>
              </a:spcAft>
              <a:buClr>
                <a:schemeClr val="accent1"/>
              </a:buClr>
              <a:buFont typeface="Wingdings" pitchFamily="2" charset="2"/>
              <a:buChar char="Ø"/>
              <a:defRPr/>
            </a:pPr>
            <a:r>
              <a:rPr lang="el-GR" sz="2000" dirty="0" smtClean="0"/>
              <a:t>ΣΤΙΣ Χ.Υ. Η ΠΩΛΗΣΗ ΠΡΟΗΓΕΙΤΑΙ ΤΗΣ ΠΑΡΑΓΩΓΗΣ ΚΑΙ ΤΗΣ ΧΡΗΣΗΣ ΚΑΙ ΕΝΔΥΝΑΤΑΙ ΝΑ ΕΙΝΑΙ ΑΝΑΠΟΤΕΛΕΣΜΑΤΙΚΗ ΕΑΝ Ο ΠΩΛΗΤΗΣ ΔΕΝ ΠΡΟΣΕΦΕΡΕΙ ΤΗΝ ΚΑΤΑΛΛΗΛΗ ΥΠΗΡΕΣΙΑ ΣΤΗΝ ΚΑΤΑΛΛΗΛΗ ΤΙΜΗ ΜΕ ΤΗΝ ΚΑΛΗ ΕΞΥΠΗΡΕΤΗΣΗ. </a:t>
            </a:r>
          </a:p>
          <a:p>
            <a:pPr marL="525780" indent="-457200" fontAlgn="auto">
              <a:spcAft>
                <a:spcPts val="0"/>
              </a:spcAft>
              <a:buFont typeface="Wingdings"/>
              <a:buNone/>
              <a:defRPr/>
            </a:pPr>
            <a:endParaRPr lang="el-GR" sz="1800" dirty="0" smtClean="0">
              <a:solidFill>
                <a:schemeClr val="tx2"/>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fontAlgn="auto">
              <a:spcAft>
                <a:spcPts val="0"/>
              </a:spcAft>
              <a:defRPr/>
            </a:pPr>
            <a:r>
              <a:rPr lang="el-GR" sz="2400" dirty="0" smtClean="0">
                <a:solidFill>
                  <a:srgbClr val="0070C0"/>
                </a:solidFill>
              </a:rPr>
              <a:t>ΕΠΙΔΡΑΣΗ ΣΦΑΛΜΑΤΩΝ ΣΤΟΝ ΠΕΛΑΤΗ</a:t>
            </a:r>
            <a:endParaRPr lang="el-GR" sz="2400" dirty="0">
              <a:solidFill>
                <a:srgbClr val="0070C0"/>
              </a:solidFill>
            </a:endParaRPr>
          </a:p>
        </p:txBody>
      </p:sp>
      <p:sp>
        <p:nvSpPr>
          <p:cNvPr id="11267" name="Content Placeholder 2"/>
          <p:cNvSpPr>
            <a:spLocks noGrp="1"/>
          </p:cNvSpPr>
          <p:nvPr>
            <p:ph idx="1"/>
          </p:nvPr>
        </p:nvSpPr>
        <p:spPr>
          <a:xfrm>
            <a:off x="457200" y="1124744"/>
            <a:ext cx="8229600" cy="5001419"/>
          </a:xfrm>
        </p:spPr>
        <p:txBody>
          <a:bodyPr>
            <a:normAutofit lnSpcReduction="10000"/>
          </a:bodyPr>
          <a:lstStyle/>
          <a:p>
            <a:pPr marL="582613" indent="-514350">
              <a:buNone/>
            </a:pPr>
            <a:r>
              <a:rPr lang="el-GR" sz="2000" dirty="0" smtClean="0">
                <a:solidFill>
                  <a:schemeClr val="tx2"/>
                </a:solidFill>
              </a:rPr>
              <a:t>        </a:t>
            </a:r>
          </a:p>
          <a:p>
            <a:pPr marL="582613" indent="-514350">
              <a:buNone/>
            </a:pPr>
            <a:r>
              <a:rPr lang="el-GR" sz="2000" b="1" dirty="0" smtClean="0">
                <a:solidFill>
                  <a:srgbClr val="0070C0"/>
                </a:solidFill>
              </a:rPr>
              <a:t>        Τα σφάλματα στην παροχή υπηρεσιών  έχουν σαν συνέπεια ο πελάτης: </a:t>
            </a:r>
          </a:p>
          <a:p>
            <a:pPr marL="582613" indent="-514350">
              <a:buNone/>
            </a:pPr>
            <a:endParaRPr lang="el-GR" sz="2000" dirty="0"/>
          </a:p>
          <a:p>
            <a:pPr marL="582613" indent="-514350">
              <a:buNone/>
            </a:pPr>
            <a:r>
              <a:rPr lang="el-GR" sz="2000" b="1" dirty="0">
                <a:solidFill>
                  <a:schemeClr val="accent1"/>
                </a:solidFill>
              </a:rPr>
              <a:t>α</a:t>
            </a:r>
            <a:r>
              <a:rPr lang="el-GR" sz="2000" b="1" dirty="0" smtClean="0">
                <a:solidFill>
                  <a:schemeClr val="accent1"/>
                </a:solidFill>
              </a:rPr>
              <a:t>) ΝΑ  ΑΝΤΙΔΡΑΣΕΙ</a:t>
            </a:r>
          </a:p>
          <a:p>
            <a:pPr marL="582613" indent="-514350">
              <a:buFont typeface="Consolas" pitchFamily="49" charset="0"/>
              <a:buAutoNum type="romanUcPeriod"/>
            </a:pPr>
            <a:r>
              <a:rPr lang="el-GR" sz="2000" dirty="0" smtClean="0"/>
              <a:t>ΜΕ ΑΜΕΣΗ ΑΝΟΙΚΤΗ ΑΝΤΙΠΑΡΑΘΕΣΗ (ΕΠΙΣΤΟΛΗ ΔΙΑΜΑΡΤΥΡΙΑΣ, ΣΥΖΗΤΗΣΗ ΠΑΡΑΠΟΝΩΝ ΜΕ ΤΟΝ ΠΡΟΙΣΤΑΜΕΝΟ, ΑΝΟΙΚΤΗ ΑΝΤΙΠΑΡΑΘΕΣΗ ΜΕ ΤΟΝ ΥΠΑΛΛΗΛΟ, ΕΠΙΣΤΟΛΗ ΣΕ ΜΜΕ)</a:t>
            </a:r>
          </a:p>
          <a:p>
            <a:pPr marL="582613" indent="-514350">
              <a:buFont typeface="Consolas" pitchFamily="49" charset="0"/>
              <a:buAutoNum type="romanUcPeriod"/>
            </a:pPr>
            <a:r>
              <a:rPr lang="el-GR" sz="2000" dirty="0" smtClean="0"/>
              <a:t>ΔΕΙΧΝΟΝΤΑΣ ΤΗ ΔΥΣΑΡΕΣΚΕΙΑ ΤΟΥ ΜΕ ΤΗΝ ΑΛΛΑΑΓΗ ΤΗΣ ΑΓΟΡΑΣΤΙΚΗΣ ΤΟΥ ΣΥΜΠΕΡΙΦΟΡΑΣ (ΛΗΞΗ ΣΥΝΕΡΓΑΣΙΑΣ, ΑΠΟΦΥΓΗ ΑΓΕΝΩΝ ΥΠΑΛΛΗΛΩΝ ΚΑΙ ΤΩΝ ΚΑΤΑΣΤΗΜΑΤΩΝ ΠΟΥ ΕΡΓΑΖΟΝΤΑΙ, ΜΕΙΩΣΗ ΤΩΝ ΕΡΓΑΣΙΩΝ ΤΟΥ ΜΕ ΤΗΝ ΤΡΑΠΕΖΑ ΧΡΗΣΙΜΟΠΟΙΩΝΤΑΣ ΆΛΛΗ ΩΣ ΚΥΡΙΑ</a:t>
            </a:r>
          </a:p>
          <a:p>
            <a:pPr marL="582613" indent="-514350">
              <a:buNone/>
            </a:pPr>
            <a:r>
              <a:rPr lang="el-GR" sz="2000" b="1" dirty="0">
                <a:solidFill>
                  <a:schemeClr val="accent1"/>
                </a:solidFill>
              </a:rPr>
              <a:t>β</a:t>
            </a:r>
            <a:r>
              <a:rPr lang="el-GR" sz="2000" b="1" dirty="0" smtClean="0">
                <a:solidFill>
                  <a:schemeClr val="accent1"/>
                </a:solidFill>
              </a:rPr>
              <a:t>) ΝΑ ΜΗΝ ΑΝΤΙΔΡΑΣΕΙ  </a:t>
            </a:r>
          </a:p>
          <a:p>
            <a:pPr marL="582613" indent="-514350">
              <a:buFont typeface="Wingdings" pitchFamily="2" charset="2"/>
              <a:buNone/>
            </a:pPr>
            <a:r>
              <a:rPr lang="el-GR" sz="2000" dirty="0" smtClean="0"/>
              <a:t>          </a:t>
            </a:r>
            <a:r>
              <a:rPr lang="el-GR" sz="2000" dirty="0" smtClean="0"/>
              <a:t>Σ’ΑΥΤΗ  </a:t>
            </a:r>
            <a:r>
              <a:rPr lang="el-GR" sz="2000" dirty="0" smtClean="0"/>
              <a:t>ΤΗΝ ΠΕΡΙΠΤΩΣΗ Ο ΠΕΛΑΤΗΣ ΓΙΝΕΤΑΙ Η ΖΩΝΤΑΝΗ ΔΥΣΦΗΜΙΣΗ ΤΗΣ ΤΡΑΠΕΖΑΣ ΣΤΟΝ ΚΥΚΛΟ ΦΙΛΩΝ, ΣΥΓΓΕΝΩΝ Κ.Λ.Π.</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a:defRPr/>
            </a:pPr>
            <a:r>
              <a:rPr lang="el-GR" sz="2400" b="1" dirty="0">
                <a:solidFill>
                  <a:srgbClr val="0070C0"/>
                </a:solidFill>
              </a:rPr>
              <a:t>Ο ΡΟΛΟΣ ΤΩΝ ΥΠΑΛΛΗΛΩΝ</a:t>
            </a:r>
            <a:r>
              <a:rPr lang="el-GR" sz="2400" b="1" dirty="0"/>
              <a:t/>
            </a:r>
            <a:br>
              <a:rPr lang="el-GR" sz="2400" b="1" dirty="0"/>
            </a:br>
            <a:endParaRPr lang="el-GR" sz="2400" dirty="0">
              <a:solidFill>
                <a:schemeClr val="tx2">
                  <a:satMod val="200000"/>
                </a:schemeClr>
              </a:solidFill>
            </a:endParaRPr>
          </a:p>
        </p:txBody>
      </p:sp>
      <p:sp>
        <p:nvSpPr>
          <p:cNvPr id="12291" name="Content Placeholder 2"/>
          <p:cNvSpPr>
            <a:spLocks noGrp="1"/>
          </p:cNvSpPr>
          <p:nvPr>
            <p:ph idx="1"/>
          </p:nvPr>
        </p:nvSpPr>
        <p:spPr/>
        <p:txBody>
          <a:bodyPr/>
          <a:lstStyle/>
          <a:p>
            <a:pPr marL="582613" indent="-514350">
              <a:buClr>
                <a:schemeClr val="accent1"/>
              </a:buClr>
              <a:buFont typeface="Wingdings" pitchFamily="2" charset="2"/>
              <a:buChar char="v"/>
            </a:pPr>
            <a:r>
              <a:rPr lang="el-GR" sz="2000" dirty="0" smtClean="0"/>
              <a:t>ΟΣΟ ΜΕΓΑΛΥΤΕΡΗ Η ΑΝΘΡΩΠΙΝΗ ΑΛΛΗΛΕΠΙΔΡΑΣΗ  ΚΑΤΑ ΤΙΣ ΣΤΙΓΜΕΣ ΕΞΥΠΗΡΕΤΗΣΗΣ, ΤΟΣΟ ΜΕΓΑΛΥΤΕΡΗ ΕΙΝΑΙ Η ΠΙΘΑΝΟΤΗΤΑ ΟΙ ΠΕΛΑΤΕΣ ΝΑ ΕΠΗΡΡΕΑΖΟΝΤΑΙ ΑΠΟ ΤΙΣ ΔΙΑΘΕΣΕΙΣ ΚΑΙ ΤΑ ΣΥΝΑΙΣΘΗΜΑΤΑ ΤΟΥΣ.</a:t>
            </a:r>
          </a:p>
          <a:p>
            <a:pPr marL="582613" indent="-514350">
              <a:buClr>
                <a:schemeClr val="accent1"/>
              </a:buClr>
              <a:buFont typeface="Wingdings" pitchFamily="2" charset="2"/>
              <a:buChar char="v"/>
            </a:pPr>
            <a:r>
              <a:rPr lang="el-GR" sz="2000" dirty="0" smtClean="0"/>
              <a:t>ΓΙΑ ΝΑ ΕΠΙΤΕΥΧΘΟΥΝ ΟΙ ΠΩΛΗΣΕΙΣ ΘΑ ΠΡΕΠΕΙ ΟΙ ‘’ΣΥΜΜΕΤΕΧΟΝΤΕΣ’’ ΝΑ ΕΧΟΥΝ ΤΗΝ ΚΑΤΑΛΛΗΛΗ ΣΥΜΠΕΡΙΦΟΡΑ ΚΑΙ ΤΗΝ ΣΩΣΤΗ ΚΑΘΟΔΗΓΗΣΗ.</a:t>
            </a:r>
          </a:p>
          <a:p>
            <a:pPr marL="582613" indent="-514350">
              <a:buFont typeface="Arial" charset="0"/>
              <a:buChar char="•"/>
            </a:pPr>
            <a:endParaRPr lang="el-GR" sz="1800" dirty="0" smtClean="0"/>
          </a:p>
          <a:p>
            <a:pPr marL="582613" indent="-514350">
              <a:buFont typeface="Wingdings" pitchFamily="2" charset="2"/>
              <a:buNone/>
            </a:pPr>
            <a:endParaRPr lang="el-GR" sz="2400" dirty="0" smtClean="0"/>
          </a:p>
          <a:p>
            <a:pPr marL="582613" indent="-514350">
              <a:buFont typeface="Wingdings" pitchFamily="2" charset="2"/>
              <a:buNone/>
            </a:pPr>
            <a:endParaRPr lang="el-GR" sz="2400"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bg2">
              <a:lumMod val="75000"/>
            </a:schemeClr>
          </a:solidFill>
        </p:spPr>
        <p:txBody>
          <a:bodyPr/>
          <a:lstStyle/>
          <a:p>
            <a:pPr fontAlgn="auto">
              <a:spcAft>
                <a:spcPts val="0"/>
              </a:spcAft>
              <a:defRPr/>
            </a:pPr>
            <a:r>
              <a:rPr lang="el-GR" sz="2400" dirty="0" smtClean="0">
                <a:solidFill>
                  <a:srgbClr val="0070C0"/>
                </a:solidFill>
              </a:rPr>
              <a:t>ΔΙΑΜΟΡΦΩΣΗ ΕΠΙΘΥΜΥΤΗΣ ΣΤΑΣΗΣ ΚΑΙ ΣΥΜΠΕΡΙΦΟΡΑΣ ΥΠΑΛΛΗΛΩΝ</a:t>
            </a:r>
            <a:endParaRPr lang="el-GR" sz="2400" dirty="0">
              <a:solidFill>
                <a:srgbClr val="0070C0"/>
              </a:solidFill>
            </a:endParaRPr>
          </a:p>
        </p:txBody>
      </p:sp>
      <p:sp>
        <p:nvSpPr>
          <p:cNvPr id="3" name="Content Placeholder 2"/>
          <p:cNvSpPr>
            <a:spLocks noGrp="1"/>
          </p:cNvSpPr>
          <p:nvPr>
            <p:ph idx="1"/>
          </p:nvPr>
        </p:nvSpPr>
        <p:spPr/>
        <p:txBody>
          <a:bodyPr>
            <a:normAutofit fontScale="92500" lnSpcReduction="10000"/>
          </a:bodyPr>
          <a:lstStyle/>
          <a:p>
            <a:pPr marL="411480" fontAlgn="auto">
              <a:spcAft>
                <a:spcPts val="0"/>
              </a:spcAft>
              <a:buFont typeface="Wingdings"/>
              <a:buNone/>
              <a:defRPr/>
            </a:pPr>
            <a:r>
              <a:rPr lang="el-GR" sz="2000" b="1" u="sng" dirty="0" smtClean="0">
                <a:solidFill>
                  <a:schemeClr val="accent1">
                    <a:lumMod val="75000"/>
                  </a:schemeClr>
                </a:solidFill>
              </a:rPr>
              <a:t>Ο ΟΡΓΑΝΙΣΜΟΣ ΠΡΕΠΕΙ:</a:t>
            </a:r>
          </a:p>
          <a:p>
            <a:pPr marL="525780" indent="-457200" fontAlgn="auto">
              <a:spcAft>
                <a:spcPts val="0"/>
              </a:spcAft>
              <a:buClr>
                <a:schemeClr val="tx2"/>
              </a:buClr>
              <a:buSzPct val="115000"/>
              <a:buFont typeface="Wingdings" pitchFamily="2" charset="2"/>
              <a:buChar char="ü"/>
              <a:defRPr/>
            </a:pPr>
            <a:r>
              <a:rPr lang="el-GR" sz="2000" dirty="0" smtClean="0"/>
              <a:t>ΝΑ ΠΕΡΙΓΡΑΨΕΙ ΕΠΑΚΡΙΒΩΣ ΟΛΕΣ ΤΙΣ ΘΕΣΕΙΣ ΕΡΓΑΣΙΑΣ ΠΟΥ ΕΧΟΥΝ ΕΠΑΦΗ ΜΕ ΤΟΥΣ ΠΕΛΑΤΕΣ ΚΑΙ ΝΑ ΠΡΟΔΙΑΓΡΑΨΕΙ ΤΑ ΤΥΠΙΚΑ ΚΑΙ ΟΥΣΙΑΣΤΙΚΑ ΠΡΟΣΟΝΤΑ ΤΩΝ ΥΠΑΛΛΗΛΩΝ ΠΟΥ ΘΑ ΤΙΣ ΚΑΤΑΛΑΒΟΥΝ.</a:t>
            </a:r>
          </a:p>
          <a:p>
            <a:pPr marL="525780" indent="-457200" fontAlgn="auto">
              <a:spcAft>
                <a:spcPts val="0"/>
              </a:spcAft>
              <a:buClr>
                <a:schemeClr val="tx2"/>
              </a:buClr>
              <a:buSzPct val="115000"/>
              <a:buFont typeface="Wingdings" pitchFamily="2" charset="2"/>
              <a:buChar char="ü"/>
              <a:defRPr/>
            </a:pPr>
            <a:r>
              <a:rPr lang="el-GR" sz="2000" dirty="0" smtClean="0"/>
              <a:t>ΝΑ ΔΗΜΙΟΥΡΓΗΣΕΙ ΣΥΣΤΗΜΑ ΠΡΟΓΡΑΜΜΑΤΙΣΜΟΥ, ΑΞΙΟΚΡΑΤΙΚΗΣ ΕΠΙΛΟΓΗΣ, ΑΞΙΟΛΟΓΗΣΗΣ ΕΚΠΑΙΔΕΥΣΗΣ, ΑΝΑΠΤΥΞΗΣ ΚΑΙ ΑΞΙΟΠΟΙΗΣΗΣ ΤΟΥ ΑΝΘΡΩΠΙΝΟΥ ΔΥΝΑΜΙΚΟΥ ΠΟΥ ΕΡΓΑΖΕΤΑΙ ΣΕ ΕΡΓΑΣΙΕΣ ΠΑΡΑΓΩΓΗΣ ΥΠΗΡΕΣΙΩΝ, ΟΙ ΟΠΟΙΕΣ ΕΧΟΥΝ ΑΜΕΣΗ ΣΧΕΣΗ ΜΕ ΤΗΝ ΕΞΥΠΗΡΕΤΗΣΗ ΤΗΣ ΠΕΛΑΤΕΙΑΣ.</a:t>
            </a:r>
          </a:p>
          <a:p>
            <a:pPr>
              <a:buClr>
                <a:schemeClr val="tx2"/>
              </a:buClr>
              <a:buSzPct val="115000"/>
              <a:buFont typeface="Wingdings" pitchFamily="2" charset="2"/>
              <a:buChar char="ü"/>
            </a:pPr>
            <a:r>
              <a:rPr lang="el-GR" sz="2000" dirty="0" smtClean="0"/>
              <a:t>ΝΑ ΑΝΑΠΤΥΞΕΙ ΤΟ ΕΣΩΤΕΡΙΚΟ ΜΑΡΚΕΤΙΝΓΚ</a:t>
            </a:r>
          </a:p>
          <a:p>
            <a:pPr>
              <a:buClr>
                <a:schemeClr val="tx2"/>
              </a:buClr>
              <a:buSzPct val="115000"/>
              <a:buFont typeface="Wingdings" pitchFamily="2" charset="2"/>
              <a:buChar char="ü"/>
            </a:pPr>
            <a:r>
              <a:rPr lang="el-GR" sz="2000" dirty="0" smtClean="0"/>
              <a:t>ΝΑ ΔΗΜΙΟΥΡΓΗΣΕΙ ΤΙΣ ΠΡΟΥΠΟΘΕΣΕΙΣ ΓΙΑ ΝΑ ΕΞΑΣΦΑΛΙΣΕΙ ΟΣΟ ΤΟ ΔΥΝΑΤΟΝ ΜΕΓΑΛΥΤΕΡΗ ΟΜΟΙΟΓΕΝΕΙΑ ΕΠΑΓΓΕΛΜΑΤΙΚΗΣ ΝΟΟΤΡΟΠΙΑΣ, ΣΥΜΠΕΡΙΦΟΡΑΣ ΚΑΙ ΕΜΦΑΝΙΣΗΣ</a:t>
            </a:r>
          </a:p>
          <a:p>
            <a:pPr>
              <a:buClr>
                <a:schemeClr val="tx2"/>
              </a:buClr>
              <a:buSzPct val="115000"/>
              <a:buFont typeface="Wingdings" pitchFamily="2" charset="2"/>
              <a:buChar char="ü"/>
            </a:pPr>
            <a:r>
              <a:rPr lang="el-GR" sz="2000" dirty="0" smtClean="0"/>
              <a:t>ΝΑ ΕΦΑΡΜΟΣΕΙ ΣΥΓΧΡΟΝΕΣ ΚΑΙ ΑΠΟΤΕΛΕΣΜΑΤΙΚΕΣ ΜΕΘΟΔΟΥΣ  ΔΙΟΙΚΗΣΗΣ(ΗΓΕΣΙΑΣ,ΥΠΟΚΙΝΗΣΗΣ, ΕΠΙΚΟΙΝΩΝΙΑΣ)</a:t>
            </a:r>
          </a:p>
          <a:p>
            <a:pPr marL="525780" indent="-457200" fontAlgn="auto">
              <a:spcAft>
                <a:spcPts val="0"/>
              </a:spcAft>
              <a:buFont typeface="Wingdings" pitchFamily="2" charset="2"/>
              <a:buChar char="ü"/>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smtClean="0"/>
          </a:p>
          <a:p>
            <a:pPr marL="525780" indent="-457200" fontAlgn="auto">
              <a:spcAft>
                <a:spcPts val="0"/>
              </a:spcAft>
              <a:buFont typeface="+mj-lt"/>
              <a:buAutoNum type="alphaUcPeriod"/>
              <a:defRPr/>
            </a:pPr>
            <a:endParaRPr lang="el-GR" sz="20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1977</TotalTime>
  <Words>1360</Words>
  <Application>Microsoft Office PowerPoint</Application>
  <PresentationFormat>Προβολή στην οθόνη (4:3)</PresentationFormat>
  <Paragraphs>160</Paragraphs>
  <Slides>22</Slides>
  <Notes>3</Notes>
  <HiddenSlides>0</HiddenSlides>
  <MMClips>0</MMClips>
  <ScaleCrop>false</ScaleCrop>
  <HeadingPairs>
    <vt:vector size="4" baseType="variant">
      <vt:variant>
        <vt:lpstr>Θέμα</vt:lpstr>
      </vt:variant>
      <vt:variant>
        <vt:i4>1</vt:i4>
      </vt:variant>
      <vt:variant>
        <vt:lpstr>Τίτλοι διαφανειών</vt:lpstr>
      </vt:variant>
      <vt:variant>
        <vt:i4>22</vt:i4>
      </vt:variant>
    </vt:vector>
  </HeadingPairs>
  <TitlesOfParts>
    <vt:vector size="23" baseType="lpstr">
      <vt:lpstr>Θέμα του Office</vt:lpstr>
      <vt:lpstr>ΤΟ ΜΙΓΜΑ ΜΑΡΚΕΤΙΝΓΚ ΣΤΙΣ ΤΡΑΠΕΖΕΣ</vt:lpstr>
      <vt:lpstr>ΤΑ 7P ΤΟΥ ΜΑΡΚΕΤΙΝΓΚ ΧΡΗΜ/ΚΩΝ ΥΠΗΡΕΣΙΩΝ (1) </vt:lpstr>
      <vt:lpstr>ΤΑ 7P ΤΟΥ ΜΑΡΚΕΤΙΝΓΚ ΧΡΗΜ/ΚΩΝ ΥΠΗΡΕΣΙΩΝ (2) </vt:lpstr>
      <vt:lpstr>ΤΑ ΕΠΙΠΛΕΟΝ ΣΤΟΙΧΕΙΑ ΤΟΥ ΜΙΓΜΑΤΟΣ ΜΑΡΚΕΤΙΝΓΚ ΧΡΗΜΑΤΟΟΙΚΟΝΟΜΙΚΩΝ ΥΠΗΡΕΣΙΩΝ</vt:lpstr>
      <vt:lpstr>ΤΑ ΕΠΙΠΛΕΟΝ ΣΤΟΙΧΕΙΑ ΤΟΥ ΜΙΓΜΑΤΟΣ ΜΑΡΚΕΤΙΝΓΚ ΧΡΗΜΑΤΟΟΙΚΟΝΟΜΙΚΩΝ (Μ.Χ.Υ.)ΥΠΗΡΕΣΙΩΝ</vt:lpstr>
      <vt:lpstr>Α.       Ο ΑΝΘΡΩΠΙΝΟΣ ΠΑΡΑΓΟΝΤΑΣ (PEOPLE) </vt:lpstr>
      <vt:lpstr>ΕΠΙΔΡΑΣΗ ΣΦΑΛΜΑΤΩΝ ΣΤΟΝ ΠΕΛΑΤΗ</vt:lpstr>
      <vt:lpstr>Ο ΡΟΛΟΣ ΤΩΝ ΥΠΑΛΛΗΛΩΝ </vt:lpstr>
      <vt:lpstr>ΔΙΑΜΟΡΦΩΣΗ ΕΠΙΘΥΜΥΤΗΣ ΣΤΑΣΗΣ ΚΑΙ ΣΥΜΠΕΡΙΦΟΡΑΣ ΥΠΑΛΛΗΛΩΝ</vt:lpstr>
      <vt:lpstr>Ο ΡΟΛΟΣ ΤΩΝ ΠΕΛΑΤΩΝ</vt:lpstr>
      <vt:lpstr>Β.      ΟΙ ΔΙΑΔΙΚΑΣΙΕΣ (PROCESS) </vt:lpstr>
      <vt:lpstr>ΛΕΙΤΟΥΡΓΙΚΟΙ  ΑΝΑΣΧΕΔΙΑΣΜΟΙ, ΠΟΙΟΤΗΤΑ, ΙΚΑΝΟΠΟΙΗΣΗ ΚΑΙ ΣΥΣΤΗΜΑΤΑ  ΔΙΑΧΕΙΡΗΣΗΣ ΤΩΝ ΣΧΕΣΕΩΝ ΜΕ ΤΟΥΣ ΠΕΛΑΤΕΣ</vt:lpstr>
      <vt:lpstr>Η ΦΙΛΟΣΟΦΙΑ ΤΗΣ ‘’ΔΙΟΙΚΗΣΗΣ ΟΛΙΚΗΣ ΠΟΙΟΤΗΤΑΣ’’</vt:lpstr>
      <vt:lpstr>ΑΓΟΡΑΣΤΙΚΗ ΠΡΟΣΗΛΩΣΗ</vt:lpstr>
      <vt:lpstr>CUSTOMER RELATIONSHIP MANAGEMENT (CRM)- DATA WAREHOUSING </vt:lpstr>
      <vt:lpstr>Γ.       Η ΦΥΣΙΚΗ ΥΠΟΣΤΑΣΗ ΤΩΝ ΤΡΑΠΕΖΙΚΩΝ ΥΠΗΡΕΣΙΩΝ  (PHYSICAL EVIDENCE)</vt:lpstr>
      <vt:lpstr>ΤΑ ΣΤΟΙΧΕΙΑ ΤΟΥ ΠΕΡΙΒΑΛΛΟΝΤΟΣ ΧΩΡΟΥ </vt:lpstr>
      <vt:lpstr>Ο ΡΟΛΟΣ ΤΟΥ ΠΕΡΙΒΑΛΛΟΝΤΟΣ ΧΩΡΟΥ ΠΡΟΣΦΟΡΑΣ ΤΩΝ ΥΠΗΡΕΣΙΩΝ</vt:lpstr>
      <vt:lpstr>Η ΠΡΟΕΤΟΙΜΑΣΙΑ ΤΩΝ ΑΛΛΑΓΩΝ ΕΤΑΙΡΙΚΗΣ ΤΑΥΤΟΤΗΤΑΣ </vt:lpstr>
      <vt:lpstr>Ο ΕΛΕΓΧΟΣ ΤΩΝ ΤΡΙΩΝ ΕΠΙΠΛΕΟΝ ΣΤΟΙΧΕΙΩΝ ΤΟΥ ΜΙΓΜΑΤΟΣ ΜΑΡΚΕΤΙΝΓΚ ΣΤΙΣ ΥΠΗΡΕΣΙΕΣ</vt:lpstr>
      <vt:lpstr>Διαφάνεια 21</vt:lpstr>
      <vt:lpstr>Βιβλιογραφία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ΠΑΠΟΥΤΣΑΚΗΣ ΓΙΩΡΓΟΣ</dc:title>
  <dc:creator>ΠΑΠΟΥΤΣΑΚΗΣ ΓΙΩΡΓΟΣ</dc:creator>
  <cp:lastModifiedBy>USER</cp:lastModifiedBy>
  <cp:revision>110</cp:revision>
  <dcterms:created xsi:type="dcterms:W3CDTF">2008-11-11T00:25:05Z</dcterms:created>
  <dcterms:modified xsi:type="dcterms:W3CDTF">2016-03-03T14:50:50Z</dcterms:modified>
</cp:coreProperties>
</file>