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75" r:id="rId4"/>
    <p:sldId id="276" r:id="rId5"/>
    <p:sldId id="277" r:id="rId6"/>
    <p:sldId id="278" r:id="rId7"/>
    <p:sldId id="279" r:id="rId8"/>
    <p:sldId id="257" r:id="rId9"/>
    <p:sldId id="258" r:id="rId10"/>
    <p:sldId id="259" r:id="rId11"/>
    <p:sldId id="260" r:id="rId12"/>
    <p:sldId id="261" r:id="rId13"/>
    <p:sldId id="262" r:id="rId14"/>
    <p:sldId id="263" r:id="rId15"/>
    <p:sldId id="264" r:id="rId16"/>
    <p:sldId id="266" r:id="rId17"/>
    <p:sldId id="267" r:id="rId18"/>
    <p:sldId id="268" r:id="rId19"/>
    <p:sldId id="269" r:id="rId20"/>
    <p:sldId id="270" r:id="rId21"/>
    <p:sldId id="271" r:id="rId22"/>
    <p:sldId id="272" r:id="rId23"/>
    <p:sldId id="273" r:id="rId24"/>
    <p:sldId id="265" r:id="rId25"/>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85" autoAdjust="0"/>
    <p:restoredTop sz="94660"/>
  </p:normalViewPr>
  <p:slideViewPr>
    <p:cSldViewPr>
      <p:cViewPr>
        <p:scale>
          <a:sx n="78" d="100"/>
          <a:sy n="78" d="100"/>
        </p:scale>
        <p:origin x="-936" y="-6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l-GR" smtClean="0"/>
              <a:t>Kλικ για επεξεργασία του τίτλου</a:t>
            </a:r>
            <a:endParaRPr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a:p>
        </p:txBody>
      </p:sp>
      <p:sp>
        <p:nvSpPr>
          <p:cNvPr id="4" name="29 - Θέση ημερομηνίας"/>
          <p:cNvSpPr>
            <a:spLocks noGrp="1"/>
          </p:cNvSpPr>
          <p:nvPr>
            <p:ph type="dt" sz="half" idx="10"/>
          </p:nvPr>
        </p:nvSpPr>
        <p:spPr/>
        <p:txBody>
          <a:bodyPr/>
          <a:lstStyle>
            <a:lvl1pPr>
              <a:defRPr/>
            </a:lvl1pPr>
          </a:lstStyle>
          <a:p>
            <a:pPr>
              <a:defRPr/>
            </a:pPr>
            <a:fld id="{ED9A5745-F60C-4E74-BBF0-9617AC1B6DEE}" type="datetimeFigureOut">
              <a:rPr lang="el-GR"/>
              <a:pPr>
                <a:defRPr/>
              </a:pPr>
              <a:t>3/11/2015</a:t>
            </a:fld>
            <a:endParaRPr lang="el-GR" dirty="0"/>
          </a:p>
        </p:txBody>
      </p:sp>
      <p:sp>
        <p:nvSpPr>
          <p:cNvPr id="5" name="18 - Θέση υποσέλιδου"/>
          <p:cNvSpPr>
            <a:spLocks noGrp="1"/>
          </p:cNvSpPr>
          <p:nvPr>
            <p:ph type="ftr" sz="quarter" idx="11"/>
          </p:nvPr>
        </p:nvSpPr>
        <p:spPr/>
        <p:txBody>
          <a:bodyPr/>
          <a:lstStyle>
            <a:lvl1pPr>
              <a:defRPr/>
            </a:lvl1pPr>
          </a:lstStyle>
          <a:p>
            <a:pPr>
              <a:defRPr/>
            </a:pPr>
            <a:endParaRPr lang="el-GR"/>
          </a:p>
        </p:txBody>
      </p:sp>
      <p:sp>
        <p:nvSpPr>
          <p:cNvPr id="6" name="26 - Θέση αριθμού διαφάνειας"/>
          <p:cNvSpPr>
            <a:spLocks noGrp="1"/>
          </p:cNvSpPr>
          <p:nvPr>
            <p:ph type="sldNum" sz="quarter" idx="12"/>
          </p:nvPr>
        </p:nvSpPr>
        <p:spPr/>
        <p:txBody>
          <a:bodyPr/>
          <a:lstStyle>
            <a:lvl1pPr>
              <a:defRPr/>
            </a:lvl1pPr>
          </a:lstStyle>
          <a:p>
            <a:pPr>
              <a:defRPr/>
            </a:pPr>
            <a:fld id="{B970B1F2-9BB4-465C-8826-39F600C02021}" type="slidenum">
              <a:rPr lang="el-GR"/>
              <a:pPr>
                <a:defRPr/>
              </a:pPr>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9 - Θέση ημερομηνίας"/>
          <p:cNvSpPr>
            <a:spLocks noGrp="1"/>
          </p:cNvSpPr>
          <p:nvPr>
            <p:ph type="dt" sz="half" idx="10"/>
          </p:nvPr>
        </p:nvSpPr>
        <p:spPr/>
        <p:txBody>
          <a:bodyPr/>
          <a:lstStyle>
            <a:lvl1pPr>
              <a:defRPr/>
            </a:lvl1pPr>
          </a:lstStyle>
          <a:p>
            <a:pPr>
              <a:defRPr/>
            </a:pPr>
            <a:fld id="{3B608C84-BE4A-4EAA-BFC4-B064B9A34EEC}" type="datetimeFigureOut">
              <a:rPr lang="el-GR"/>
              <a:pPr>
                <a:defRPr/>
              </a:pPr>
              <a:t>3/11/2015</a:t>
            </a:fld>
            <a:endParaRPr lang="el-GR" dirty="0"/>
          </a:p>
        </p:txBody>
      </p:sp>
      <p:sp>
        <p:nvSpPr>
          <p:cNvPr id="5" name="21 - Θέση υποσέλιδου"/>
          <p:cNvSpPr>
            <a:spLocks noGrp="1"/>
          </p:cNvSpPr>
          <p:nvPr>
            <p:ph type="ftr" sz="quarter" idx="11"/>
          </p:nvPr>
        </p:nvSpPr>
        <p:spPr/>
        <p:txBody>
          <a:bodyPr/>
          <a:lstStyle>
            <a:lvl1pPr>
              <a:defRPr/>
            </a:lvl1pPr>
          </a:lstStyle>
          <a:p>
            <a:pPr>
              <a:defRPr/>
            </a:pPr>
            <a:endParaRPr lang="el-GR"/>
          </a:p>
        </p:txBody>
      </p:sp>
      <p:sp>
        <p:nvSpPr>
          <p:cNvPr id="6" name="17 - Θέση αριθμού διαφάνειας"/>
          <p:cNvSpPr>
            <a:spLocks noGrp="1"/>
          </p:cNvSpPr>
          <p:nvPr>
            <p:ph type="sldNum" sz="quarter" idx="12"/>
          </p:nvPr>
        </p:nvSpPr>
        <p:spPr/>
        <p:txBody>
          <a:bodyPr/>
          <a:lstStyle>
            <a:lvl1pPr>
              <a:defRPr/>
            </a:lvl1pPr>
          </a:lstStyle>
          <a:p>
            <a:pPr>
              <a:defRPr/>
            </a:pPr>
            <a:fld id="{4C42A92E-B574-4871-9ADA-CF1584780568}" type="slidenum">
              <a:rPr lang="el-GR"/>
              <a:pPr>
                <a:defRPr/>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9 - Θέση ημερομηνίας"/>
          <p:cNvSpPr>
            <a:spLocks noGrp="1"/>
          </p:cNvSpPr>
          <p:nvPr>
            <p:ph type="dt" sz="half" idx="10"/>
          </p:nvPr>
        </p:nvSpPr>
        <p:spPr/>
        <p:txBody>
          <a:bodyPr/>
          <a:lstStyle>
            <a:lvl1pPr>
              <a:defRPr/>
            </a:lvl1pPr>
          </a:lstStyle>
          <a:p>
            <a:pPr>
              <a:defRPr/>
            </a:pPr>
            <a:fld id="{B6F76155-AF28-4E89-9ADE-87FCB38B46A8}" type="datetimeFigureOut">
              <a:rPr lang="el-GR"/>
              <a:pPr>
                <a:defRPr/>
              </a:pPr>
              <a:t>3/11/2015</a:t>
            </a:fld>
            <a:endParaRPr lang="el-GR" dirty="0"/>
          </a:p>
        </p:txBody>
      </p:sp>
      <p:sp>
        <p:nvSpPr>
          <p:cNvPr id="5" name="21 - Θέση υποσέλιδου"/>
          <p:cNvSpPr>
            <a:spLocks noGrp="1"/>
          </p:cNvSpPr>
          <p:nvPr>
            <p:ph type="ftr" sz="quarter" idx="11"/>
          </p:nvPr>
        </p:nvSpPr>
        <p:spPr/>
        <p:txBody>
          <a:bodyPr/>
          <a:lstStyle>
            <a:lvl1pPr>
              <a:defRPr/>
            </a:lvl1pPr>
          </a:lstStyle>
          <a:p>
            <a:pPr>
              <a:defRPr/>
            </a:pPr>
            <a:endParaRPr lang="el-GR"/>
          </a:p>
        </p:txBody>
      </p:sp>
      <p:sp>
        <p:nvSpPr>
          <p:cNvPr id="6" name="17 - Θέση αριθμού διαφάνειας"/>
          <p:cNvSpPr>
            <a:spLocks noGrp="1"/>
          </p:cNvSpPr>
          <p:nvPr>
            <p:ph type="sldNum" sz="quarter" idx="12"/>
          </p:nvPr>
        </p:nvSpPr>
        <p:spPr/>
        <p:txBody>
          <a:bodyPr/>
          <a:lstStyle>
            <a:lvl1pPr>
              <a:defRPr/>
            </a:lvl1pPr>
          </a:lstStyle>
          <a:p>
            <a:pPr>
              <a:defRPr/>
            </a:pPr>
            <a:fld id="{3CA549DB-CC33-44BF-B743-54AA238C6230}" type="slidenum">
              <a:rPr lang="el-GR"/>
              <a:pPr>
                <a:defRPr/>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9 - Θέση ημερομηνίας"/>
          <p:cNvSpPr>
            <a:spLocks noGrp="1"/>
          </p:cNvSpPr>
          <p:nvPr>
            <p:ph type="dt" sz="half" idx="10"/>
          </p:nvPr>
        </p:nvSpPr>
        <p:spPr/>
        <p:txBody>
          <a:bodyPr/>
          <a:lstStyle>
            <a:lvl1pPr>
              <a:defRPr/>
            </a:lvl1pPr>
          </a:lstStyle>
          <a:p>
            <a:pPr>
              <a:defRPr/>
            </a:pPr>
            <a:fld id="{BA5FAF44-03CE-436B-BA6C-A43F1B3600F0}" type="datetimeFigureOut">
              <a:rPr lang="el-GR"/>
              <a:pPr>
                <a:defRPr/>
              </a:pPr>
              <a:t>3/11/2015</a:t>
            </a:fld>
            <a:endParaRPr lang="el-GR" dirty="0"/>
          </a:p>
        </p:txBody>
      </p:sp>
      <p:sp>
        <p:nvSpPr>
          <p:cNvPr id="5" name="21 - Θέση υποσέλιδου"/>
          <p:cNvSpPr>
            <a:spLocks noGrp="1"/>
          </p:cNvSpPr>
          <p:nvPr>
            <p:ph type="ftr" sz="quarter" idx="11"/>
          </p:nvPr>
        </p:nvSpPr>
        <p:spPr/>
        <p:txBody>
          <a:bodyPr/>
          <a:lstStyle>
            <a:lvl1pPr>
              <a:defRPr/>
            </a:lvl1pPr>
          </a:lstStyle>
          <a:p>
            <a:pPr>
              <a:defRPr/>
            </a:pPr>
            <a:endParaRPr lang="el-GR"/>
          </a:p>
        </p:txBody>
      </p:sp>
      <p:sp>
        <p:nvSpPr>
          <p:cNvPr id="6" name="17 - Θέση αριθμού διαφάνειας"/>
          <p:cNvSpPr>
            <a:spLocks noGrp="1"/>
          </p:cNvSpPr>
          <p:nvPr>
            <p:ph type="sldNum" sz="quarter" idx="12"/>
          </p:nvPr>
        </p:nvSpPr>
        <p:spPr/>
        <p:txBody>
          <a:bodyPr/>
          <a:lstStyle>
            <a:lvl1pPr>
              <a:defRPr/>
            </a:lvl1pPr>
          </a:lstStyle>
          <a:p>
            <a:pPr>
              <a:defRPr/>
            </a:pPr>
            <a:fld id="{08D524F9-1560-4E74-8BAD-1FCBA485F171}" type="slidenum">
              <a:rPr lang="el-GR"/>
              <a:pPr>
                <a:defRPr/>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fld id="{B70ABFB4-F154-4852-B5DD-8995E2EB6997}" type="datetimeFigureOut">
              <a:rPr lang="el-GR"/>
              <a:pPr>
                <a:defRPr/>
              </a:pPr>
              <a:t>3/11/2015</a:t>
            </a:fld>
            <a:endParaRPr lang="el-GR" dirty="0"/>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CB84056C-4EF2-4D1B-B46E-ECCD7EBDC0D6}" type="slidenum">
              <a:rPr lang="el-GR"/>
              <a:pPr>
                <a:defRPr/>
              </a:pPr>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9 - Θέση ημερομηνίας"/>
          <p:cNvSpPr>
            <a:spLocks noGrp="1"/>
          </p:cNvSpPr>
          <p:nvPr>
            <p:ph type="dt" sz="half" idx="10"/>
          </p:nvPr>
        </p:nvSpPr>
        <p:spPr/>
        <p:txBody>
          <a:bodyPr/>
          <a:lstStyle>
            <a:lvl1pPr>
              <a:defRPr/>
            </a:lvl1pPr>
          </a:lstStyle>
          <a:p>
            <a:pPr>
              <a:defRPr/>
            </a:pPr>
            <a:fld id="{4B2219B3-99D9-4BD3-BA83-ABA494C63440}" type="datetimeFigureOut">
              <a:rPr lang="el-GR"/>
              <a:pPr>
                <a:defRPr/>
              </a:pPr>
              <a:t>3/11/2015</a:t>
            </a:fld>
            <a:endParaRPr lang="el-GR" dirty="0"/>
          </a:p>
        </p:txBody>
      </p:sp>
      <p:sp>
        <p:nvSpPr>
          <p:cNvPr id="6" name="21 - Θέση υποσέλιδου"/>
          <p:cNvSpPr>
            <a:spLocks noGrp="1"/>
          </p:cNvSpPr>
          <p:nvPr>
            <p:ph type="ftr" sz="quarter" idx="11"/>
          </p:nvPr>
        </p:nvSpPr>
        <p:spPr/>
        <p:txBody>
          <a:bodyPr/>
          <a:lstStyle>
            <a:lvl1pPr>
              <a:defRPr/>
            </a:lvl1pPr>
          </a:lstStyle>
          <a:p>
            <a:pPr>
              <a:defRPr/>
            </a:pPr>
            <a:endParaRPr lang="el-GR"/>
          </a:p>
        </p:txBody>
      </p:sp>
      <p:sp>
        <p:nvSpPr>
          <p:cNvPr id="7" name="17 - Θέση αριθμού διαφάνειας"/>
          <p:cNvSpPr>
            <a:spLocks noGrp="1"/>
          </p:cNvSpPr>
          <p:nvPr>
            <p:ph type="sldNum" sz="quarter" idx="12"/>
          </p:nvPr>
        </p:nvSpPr>
        <p:spPr/>
        <p:txBody>
          <a:bodyPr/>
          <a:lstStyle>
            <a:lvl1pPr>
              <a:defRPr/>
            </a:lvl1pPr>
          </a:lstStyle>
          <a:p>
            <a:pPr>
              <a:defRPr/>
            </a:pPr>
            <a:fld id="{97C51969-C5AF-4F3F-92AF-9CE154783F79}" type="slidenum">
              <a:rPr lang="el-GR"/>
              <a:pPr>
                <a:defRPr/>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9 - Θέση ημερομηνίας"/>
          <p:cNvSpPr>
            <a:spLocks noGrp="1"/>
          </p:cNvSpPr>
          <p:nvPr>
            <p:ph type="dt" sz="half" idx="10"/>
          </p:nvPr>
        </p:nvSpPr>
        <p:spPr/>
        <p:txBody>
          <a:bodyPr/>
          <a:lstStyle>
            <a:lvl1pPr>
              <a:defRPr/>
            </a:lvl1pPr>
          </a:lstStyle>
          <a:p>
            <a:pPr>
              <a:defRPr/>
            </a:pPr>
            <a:fld id="{D520E839-4B2E-447A-BF24-E7ABD8900625}" type="datetimeFigureOut">
              <a:rPr lang="el-GR"/>
              <a:pPr>
                <a:defRPr/>
              </a:pPr>
              <a:t>3/11/2015</a:t>
            </a:fld>
            <a:endParaRPr lang="el-GR" dirty="0"/>
          </a:p>
        </p:txBody>
      </p:sp>
      <p:sp>
        <p:nvSpPr>
          <p:cNvPr id="8" name="21 - Θέση υποσέλιδου"/>
          <p:cNvSpPr>
            <a:spLocks noGrp="1"/>
          </p:cNvSpPr>
          <p:nvPr>
            <p:ph type="ftr" sz="quarter" idx="11"/>
          </p:nvPr>
        </p:nvSpPr>
        <p:spPr/>
        <p:txBody>
          <a:bodyPr/>
          <a:lstStyle>
            <a:lvl1pPr>
              <a:defRPr/>
            </a:lvl1pPr>
          </a:lstStyle>
          <a:p>
            <a:pPr>
              <a:defRPr/>
            </a:pPr>
            <a:endParaRPr lang="el-GR"/>
          </a:p>
        </p:txBody>
      </p:sp>
      <p:sp>
        <p:nvSpPr>
          <p:cNvPr id="9" name="17 - Θέση αριθμού διαφάνειας"/>
          <p:cNvSpPr>
            <a:spLocks noGrp="1"/>
          </p:cNvSpPr>
          <p:nvPr>
            <p:ph type="sldNum" sz="quarter" idx="12"/>
          </p:nvPr>
        </p:nvSpPr>
        <p:spPr/>
        <p:txBody>
          <a:bodyPr/>
          <a:lstStyle>
            <a:lvl1pPr>
              <a:defRPr/>
            </a:lvl1pPr>
          </a:lstStyle>
          <a:p>
            <a:pPr>
              <a:defRPr/>
            </a:pPr>
            <a:fld id="{CF1D41C3-E7BF-49DE-8264-8984BC08BF4C}" type="slidenum">
              <a:rPr lang="el-GR"/>
              <a:pPr>
                <a:defRPr/>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l-GR" smtClean="0"/>
              <a:t>Kλικ για επεξεργασία του τίτλου</a:t>
            </a:r>
            <a:endParaRPr lang="en-US"/>
          </a:p>
        </p:txBody>
      </p:sp>
      <p:sp>
        <p:nvSpPr>
          <p:cNvPr id="3" name="9 - Θέση ημερομηνίας"/>
          <p:cNvSpPr>
            <a:spLocks noGrp="1"/>
          </p:cNvSpPr>
          <p:nvPr>
            <p:ph type="dt" sz="half" idx="10"/>
          </p:nvPr>
        </p:nvSpPr>
        <p:spPr/>
        <p:txBody>
          <a:bodyPr/>
          <a:lstStyle>
            <a:lvl1pPr>
              <a:defRPr/>
            </a:lvl1pPr>
          </a:lstStyle>
          <a:p>
            <a:pPr>
              <a:defRPr/>
            </a:pPr>
            <a:fld id="{B7D40B21-E7CF-4DE2-A3CA-A9C032B023B8}" type="datetimeFigureOut">
              <a:rPr lang="el-GR"/>
              <a:pPr>
                <a:defRPr/>
              </a:pPr>
              <a:t>3/11/2015</a:t>
            </a:fld>
            <a:endParaRPr lang="el-GR" dirty="0"/>
          </a:p>
        </p:txBody>
      </p:sp>
      <p:sp>
        <p:nvSpPr>
          <p:cNvPr id="4" name="21 - Θέση υποσέλιδου"/>
          <p:cNvSpPr>
            <a:spLocks noGrp="1"/>
          </p:cNvSpPr>
          <p:nvPr>
            <p:ph type="ftr" sz="quarter" idx="11"/>
          </p:nvPr>
        </p:nvSpPr>
        <p:spPr/>
        <p:txBody>
          <a:bodyPr/>
          <a:lstStyle>
            <a:lvl1pPr>
              <a:defRPr/>
            </a:lvl1pPr>
          </a:lstStyle>
          <a:p>
            <a:pPr>
              <a:defRPr/>
            </a:pPr>
            <a:endParaRPr lang="el-GR"/>
          </a:p>
        </p:txBody>
      </p:sp>
      <p:sp>
        <p:nvSpPr>
          <p:cNvPr id="5" name="17 - Θέση αριθμού διαφάνειας"/>
          <p:cNvSpPr>
            <a:spLocks noGrp="1"/>
          </p:cNvSpPr>
          <p:nvPr>
            <p:ph type="sldNum" sz="quarter" idx="12"/>
          </p:nvPr>
        </p:nvSpPr>
        <p:spPr/>
        <p:txBody>
          <a:bodyPr/>
          <a:lstStyle>
            <a:lvl1pPr>
              <a:defRPr/>
            </a:lvl1pPr>
          </a:lstStyle>
          <a:p>
            <a:pPr>
              <a:defRPr/>
            </a:pPr>
            <a:fld id="{A6EF6BCA-A6EA-4038-8F12-48C67D019731}" type="slidenum">
              <a:rPr lang="el-GR"/>
              <a:pPr>
                <a:defRPr/>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9 - Θέση ημερομηνίας"/>
          <p:cNvSpPr>
            <a:spLocks noGrp="1"/>
          </p:cNvSpPr>
          <p:nvPr>
            <p:ph type="dt" sz="half" idx="10"/>
          </p:nvPr>
        </p:nvSpPr>
        <p:spPr/>
        <p:txBody>
          <a:bodyPr/>
          <a:lstStyle>
            <a:lvl1pPr>
              <a:defRPr/>
            </a:lvl1pPr>
          </a:lstStyle>
          <a:p>
            <a:pPr>
              <a:defRPr/>
            </a:pPr>
            <a:fld id="{2F4C2EB3-F7A9-45DE-AC7E-3B57324A8E39}" type="datetimeFigureOut">
              <a:rPr lang="el-GR"/>
              <a:pPr>
                <a:defRPr/>
              </a:pPr>
              <a:t>3/11/2015</a:t>
            </a:fld>
            <a:endParaRPr lang="el-GR" dirty="0"/>
          </a:p>
        </p:txBody>
      </p:sp>
      <p:sp>
        <p:nvSpPr>
          <p:cNvPr id="3" name="21 - Θέση υποσέλιδου"/>
          <p:cNvSpPr>
            <a:spLocks noGrp="1"/>
          </p:cNvSpPr>
          <p:nvPr>
            <p:ph type="ftr" sz="quarter" idx="11"/>
          </p:nvPr>
        </p:nvSpPr>
        <p:spPr/>
        <p:txBody>
          <a:bodyPr/>
          <a:lstStyle>
            <a:lvl1pPr>
              <a:defRPr/>
            </a:lvl1pPr>
          </a:lstStyle>
          <a:p>
            <a:pPr>
              <a:defRPr/>
            </a:pPr>
            <a:endParaRPr lang="el-GR"/>
          </a:p>
        </p:txBody>
      </p:sp>
      <p:sp>
        <p:nvSpPr>
          <p:cNvPr id="4" name="17 - Θέση αριθμού διαφάνειας"/>
          <p:cNvSpPr>
            <a:spLocks noGrp="1"/>
          </p:cNvSpPr>
          <p:nvPr>
            <p:ph type="sldNum" sz="quarter" idx="12"/>
          </p:nvPr>
        </p:nvSpPr>
        <p:spPr/>
        <p:txBody>
          <a:bodyPr/>
          <a:lstStyle>
            <a:lvl1pPr>
              <a:defRPr/>
            </a:lvl1pPr>
          </a:lstStyle>
          <a:p>
            <a:pPr>
              <a:defRPr/>
            </a:pPr>
            <a:fld id="{8404C9C5-1CFB-4FCC-88A1-B452E791BA79}" type="slidenum">
              <a:rPr lang="el-GR"/>
              <a:pPr>
                <a:defRPr/>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l-GR" smtClean="0"/>
              <a:t>Kλικ για επεξεργασία του τίτλου</a:t>
            </a:r>
            <a:endParaRPr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9 - Θέση ημερομηνίας"/>
          <p:cNvSpPr>
            <a:spLocks noGrp="1"/>
          </p:cNvSpPr>
          <p:nvPr>
            <p:ph type="dt" sz="half" idx="10"/>
          </p:nvPr>
        </p:nvSpPr>
        <p:spPr/>
        <p:txBody>
          <a:bodyPr/>
          <a:lstStyle>
            <a:lvl1pPr>
              <a:defRPr/>
            </a:lvl1pPr>
          </a:lstStyle>
          <a:p>
            <a:pPr>
              <a:defRPr/>
            </a:pPr>
            <a:fld id="{49B66C6D-7912-428A-958B-1A262D76A627}" type="datetimeFigureOut">
              <a:rPr lang="el-GR"/>
              <a:pPr>
                <a:defRPr/>
              </a:pPr>
              <a:t>3/11/2015</a:t>
            </a:fld>
            <a:endParaRPr lang="el-GR" dirty="0"/>
          </a:p>
        </p:txBody>
      </p:sp>
      <p:sp>
        <p:nvSpPr>
          <p:cNvPr id="6" name="21 - Θέση υποσέλιδου"/>
          <p:cNvSpPr>
            <a:spLocks noGrp="1"/>
          </p:cNvSpPr>
          <p:nvPr>
            <p:ph type="ftr" sz="quarter" idx="11"/>
          </p:nvPr>
        </p:nvSpPr>
        <p:spPr/>
        <p:txBody>
          <a:bodyPr/>
          <a:lstStyle>
            <a:lvl1pPr>
              <a:defRPr/>
            </a:lvl1pPr>
          </a:lstStyle>
          <a:p>
            <a:pPr>
              <a:defRPr/>
            </a:pPr>
            <a:endParaRPr lang="el-GR"/>
          </a:p>
        </p:txBody>
      </p:sp>
      <p:sp>
        <p:nvSpPr>
          <p:cNvPr id="7" name="17 - Θέση αριθμού διαφάνειας"/>
          <p:cNvSpPr>
            <a:spLocks noGrp="1"/>
          </p:cNvSpPr>
          <p:nvPr>
            <p:ph type="sldNum" sz="quarter" idx="12"/>
          </p:nvPr>
        </p:nvSpPr>
        <p:spPr/>
        <p:txBody>
          <a:bodyPr/>
          <a:lstStyle>
            <a:lvl1pPr>
              <a:defRPr/>
            </a:lvl1pPr>
          </a:lstStyle>
          <a:p>
            <a:pPr>
              <a:defRPr/>
            </a:pPr>
            <a:fld id="{17EB7875-6300-41E5-97B8-4F4489FC2AB5}" type="slidenum">
              <a:rPr lang="el-GR"/>
              <a:pPr>
                <a:defRPr/>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5" name="8 - Ψαλίδισμα και στρογγύλεμα μίας γωνίας του ορθογωνίου"/>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11 - Ορθογώνιο τρίγωνο"/>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8"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 name="1 - Τίτλος"/>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l-GR" smtClean="0"/>
              <a:t>Kλικ για επεξεργασία του τίτλου</a:t>
            </a:r>
            <a:endParaRPr lang="en-US"/>
          </a:p>
        </p:txBody>
      </p:sp>
      <p:sp>
        <p:nvSpPr>
          <p:cNvPr id="4" name="3 - Θέση κειμένου"/>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l-GR" smtClean="0"/>
              <a:t>Kλικ για επεξεργασία των στυλ του υποδείγματος</a:t>
            </a:r>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l-GR" noProof="0" dirty="0" smtClean="0"/>
              <a:t>Κάντε κλικ στο εικονίδιο για να προσθέσετε μια εικόνα</a:t>
            </a:r>
            <a:endParaRPr lang="en-US" noProof="0" dirty="0"/>
          </a:p>
        </p:txBody>
      </p:sp>
      <p:sp>
        <p:nvSpPr>
          <p:cNvPr id="9" name="4 - Θέση ημερομηνίας"/>
          <p:cNvSpPr>
            <a:spLocks noGrp="1"/>
          </p:cNvSpPr>
          <p:nvPr>
            <p:ph type="dt" sz="half" idx="10"/>
          </p:nvPr>
        </p:nvSpPr>
        <p:spPr/>
        <p:txBody>
          <a:bodyPr/>
          <a:lstStyle>
            <a:lvl1pPr>
              <a:defRPr/>
            </a:lvl1pPr>
          </a:lstStyle>
          <a:p>
            <a:pPr>
              <a:defRPr/>
            </a:pPr>
            <a:fld id="{A43167B7-EF61-49E5-8F5E-E52109C6F88E}" type="datetimeFigureOut">
              <a:rPr lang="el-GR"/>
              <a:pPr>
                <a:defRPr/>
              </a:pPr>
              <a:t>3/11/2015</a:t>
            </a:fld>
            <a:endParaRPr lang="el-GR" dirty="0"/>
          </a:p>
        </p:txBody>
      </p:sp>
      <p:sp>
        <p:nvSpPr>
          <p:cNvPr id="10" name="5 - Θέση υποσέλιδου"/>
          <p:cNvSpPr>
            <a:spLocks noGrp="1"/>
          </p:cNvSpPr>
          <p:nvPr>
            <p:ph type="ftr" sz="quarter" idx="11"/>
          </p:nvPr>
        </p:nvSpPr>
        <p:spPr/>
        <p:txBody>
          <a:bodyPr/>
          <a:lstStyle>
            <a:lvl1pPr>
              <a:defRPr/>
            </a:lvl1pPr>
          </a:lstStyle>
          <a:p>
            <a:pPr>
              <a:defRPr/>
            </a:pPr>
            <a:endParaRPr lang="el-GR"/>
          </a:p>
        </p:txBody>
      </p:sp>
      <p:sp>
        <p:nvSpPr>
          <p:cNvPr id="11" name="6 - Θέση αριθμού διαφάνειας"/>
          <p:cNvSpPr>
            <a:spLocks noGrp="1"/>
          </p:cNvSpPr>
          <p:nvPr>
            <p:ph type="sldNum" sz="quarter" idx="12"/>
          </p:nvPr>
        </p:nvSpPr>
        <p:spPr>
          <a:xfrm>
            <a:off x="8077200" y="6356350"/>
            <a:ext cx="609600" cy="365125"/>
          </a:xfrm>
        </p:spPr>
        <p:txBody>
          <a:bodyPr/>
          <a:lstStyle>
            <a:lvl1pPr>
              <a:defRPr/>
            </a:lvl1pPr>
          </a:lstStyle>
          <a:p>
            <a:pPr>
              <a:defRPr/>
            </a:pPr>
            <a:fld id="{02849153-D4D4-4187-819C-83BFF3CE112D}" type="slidenum">
              <a:rPr lang="el-GR"/>
              <a:pPr>
                <a:defRPr/>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8" name="7 - Ελεύθερη σχεδίαση"/>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028" name="8 - Θέση τίτλου"/>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l-GR" smtClean="0"/>
              <a:t>Kλικ για επεξεργασία του τίτλου</a:t>
            </a:r>
            <a:endParaRPr lang="en-US" smtClean="0"/>
          </a:p>
        </p:txBody>
      </p:sp>
      <p:sp>
        <p:nvSpPr>
          <p:cNvPr id="1029" name="29 - Θέση κειμένου"/>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D70AA902-1B2B-4D7B-81EB-0A5C03DE363A}" type="datetimeFigureOut">
              <a:rPr lang="el-GR"/>
              <a:pPr>
                <a:defRPr/>
              </a:pPr>
              <a:t>3/11/2015</a:t>
            </a:fld>
            <a:endParaRPr lang="el-GR" dirty="0"/>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dirty="0">
                <a:solidFill>
                  <a:schemeClr val="tx2">
                    <a:shade val="90000"/>
                  </a:schemeClr>
                </a:solidFill>
                <a:latin typeface="+mn-lt"/>
              </a:defRPr>
            </a:lvl1pPr>
          </a:lstStyle>
          <a:p>
            <a:pPr>
              <a:defRPr/>
            </a:pPr>
            <a:endParaRPr lang="el-GR"/>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45477D38-5E3D-4370-B52F-07B01D657357}" type="slidenum">
              <a:rPr lang="el-GR"/>
              <a:pPr>
                <a:defRPr/>
              </a:pPr>
              <a:t>‹#›</a:t>
            </a:fld>
            <a:endParaRPr lang="el-GR" dirty="0"/>
          </a:p>
        </p:txBody>
      </p:sp>
      <p:grpSp>
        <p:nvGrpSpPr>
          <p:cNvPr id="1033" name="1 - Ομάδα"/>
          <p:cNvGrpSpPr>
            <a:grpSpLocks/>
          </p:cNvGrpSpPr>
          <p:nvPr/>
        </p:nvGrpSpPr>
        <p:grpSpPr bwMode="auto">
          <a:xfrm>
            <a:off x="-19050" y="203200"/>
            <a:ext cx="9180513" cy="647700"/>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gr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66" r:id="rId8"/>
    <p:sldLayoutId id="2147483674" r:id="rId9"/>
    <p:sldLayoutId id="2147483665" r:id="rId10"/>
    <p:sldLayoutId id="2147483664"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pPr fontAlgn="auto">
              <a:spcAft>
                <a:spcPts val="0"/>
              </a:spcAft>
              <a:defRPr/>
            </a:pPr>
            <a:r>
              <a:rPr lang="en-US" dirty="0" smtClean="0"/>
              <a:t>TEI OF WESTERN MACEDONIA</a:t>
            </a:r>
            <a:br>
              <a:rPr lang="en-US" dirty="0" smtClean="0"/>
            </a:br>
            <a:r>
              <a:rPr lang="en-US" dirty="0" smtClean="0"/>
              <a:t>M.Sc in Accounting and Auditing</a:t>
            </a:r>
            <a:endParaRPr lang="el-GR" dirty="0"/>
          </a:p>
        </p:txBody>
      </p:sp>
      <p:sp>
        <p:nvSpPr>
          <p:cNvPr id="13314" name="2 - Υπότιτλος"/>
          <p:cNvSpPr>
            <a:spLocks noGrp="1"/>
          </p:cNvSpPr>
          <p:nvPr>
            <p:ph type="subTitle" idx="1"/>
          </p:nvPr>
        </p:nvSpPr>
        <p:spPr>
          <a:xfrm>
            <a:off x="533400" y="3228975"/>
            <a:ext cx="7854950" cy="1752600"/>
          </a:xfrm>
        </p:spPr>
        <p:txBody>
          <a:bodyPr/>
          <a:lstStyle/>
          <a:p>
            <a:pPr marR="0"/>
            <a:r>
              <a:rPr lang="en-US" smtClean="0"/>
              <a:t>Dr. KARTALIS NIKOS</a:t>
            </a:r>
          </a:p>
          <a:p>
            <a:pPr marR="0"/>
            <a:r>
              <a:rPr lang="en-US" smtClean="0"/>
              <a:t>ASSOCIATE PROFESSOR</a:t>
            </a:r>
            <a:endParaRPr lang="el-GR" smtClean="0"/>
          </a:p>
          <a:p>
            <a:pPr marR="0"/>
            <a:endParaRPr lang="el-GR"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1 - Τίτλος"/>
          <p:cNvSpPr>
            <a:spLocks noGrp="1"/>
          </p:cNvSpPr>
          <p:nvPr>
            <p:ph type="title"/>
          </p:nvPr>
        </p:nvSpPr>
        <p:spPr/>
        <p:txBody>
          <a:bodyPr/>
          <a:lstStyle/>
          <a:p>
            <a:endParaRPr lang="el-GR" smtClean="0"/>
          </a:p>
        </p:txBody>
      </p:sp>
      <p:sp>
        <p:nvSpPr>
          <p:cNvPr id="3" name="2 - Θέση περιεχομένου"/>
          <p:cNvSpPr>
            <a:spLocks noGrp="1"/>
          </p:cNvSpPr>
          <p:nvPr>
            <p:ph idx="1"/>
          </p:nvPr>
        </p:nvSpPr>
        <p:spPr/>
        <p:txBody>
          <a:bodyPr>
            <a:normAutofit lnSpcReduction="10000"/>
          </a:bodyPr>
          <a:lstStyle/>
          <a:p>
            <a:pPr marL="274320" indent="-274320" fontAlgn="auto">
              <a:spcAft>
                <a:spcPts val="0"/>
              </a:spcAft>
              <a:buClr>
                <a:schemeClr val="accent3"/>
              </a:buClr>
              <a:buFont typeface="Wingdings 2"/>
              <a:buChar char=""/>
              <a:defRPr/>
            </a:pPr>
            <a:r>
              <a:rPr lang="el-GR" dirty="0" smtClean="0"/>
              <a:t>6.χρονικη τακτοποίηση των λοιπών οργανικών εσόδων που δεν αφορουν πωλησεις</a:t>
            </a:r>
          </a:p>
          <a:p>
            <a:pPr marL="274320" indent="-274320" fontAlgn="auto">
              <a:spcAft>
                <a:spcPts val="0"/>
              </a:spcAft>
              <a:buClr>
                <a:schemeClr val="accent3"/>
              </a:buClr>
              <a:buFont typeface="Wingdings 2"/>
              <a:buChar char=""/>
              <a:defRPr/>
            </a:pPr>
            <a:r>
              <a:rPr lang="el-GR" dirty="0" smtClean="0"/>
              <a:t>(λογ.74,75,76,78)</a:t>
            </a:r>
          </a:p>
          <a:p>
            <a:pPr marL="274320" indent="-274320" fontAlgn="auto">
              <a:spcAft>
                <a:spcPts val="0"/>
              </a:spcAft>
              <a:buClr>
                <a:schemeClr val="accent3"/>
              </a:buClr>
              <a:buFont typeface="Wingdings 2"/>
              <a:buChar char=""/>
              <a:defRPr/>
            </a:pPr>
            <a:r>
              <a:rPr lang="el-GR" dirty="0" smtClean="0"/>
              <a:t>Καταχωρηση δουλευμενων εσοδων και αφαιρεση εσοδων επομενων χρησεων</a:t>
            </a:r>
          </a:p>
          <a:p>
            <a:pPr marL="274320" indent="-274320" fontAlgn="auto">
              <a:spcAft>
                <a:spcPts val="0"/>
              </a:spcAft>
              <a:buClr>
                <a:schemeClr val="accent3"/>
              </a:buClr>
              <a:buFont typeface="Wingdings 2"/>
              <a:buChar char=""/>
              <a:defRPr/>
            </a:pPr>
            <a:r>
              <a:rPr lang="el-GR" dirty="0" smtClean="0"/>
              <a:t>7.τακτοποιηση λογ/σμων απαιτησεων</a:t>
            </a:r>
          </a:p>
          <a:p>
            <a:pPr marL="274320" indent="-274320" fontAlgn="auto">
              <a:spcAft>
                <a:spcPts val="0"/>
              </a:spcAft>
              <a:buClr>
                <a:schemeClr val="accent3"/>
              </a:buClr>
              <a:buFont typeface="Wingdings 2"/>
              <a:buChar char=""/>
              <a:defRPr/>
            </a:pPr>
            <a:r>
              <a:rPr lang="el-GR" dirty="0" smtClean="0"/>
              <a:t>Εκπτωσεις πωλησεων</a:t>
            </a:r>
          </a:p>
          <a:p>
            <a:pPr marL="274320" indent="-274320" fontAlgn="auto">
              <a:spcAft>
                <a:spcPts val="0"/>
              </a:spcAft>
              <a:buClr>
                <a:schemeClr val="accent3"/>
              </a:buClr>
              <a:buFont typeface="Wingdings 2"/>
              <a:buChar char=""/>
              <a:defRPr/>
            </a:pPr>
            <a:r>
              <a:rPr lang="el-GR" dirty="0" smtClean="0"/>
              <a:t>Λογισμος τοκων</a:t>
            </a:r>
          </a:p>
          <a:p>
            <a:pPr marL="274320" indent="-274320" fontAlgn="auto">
              <a:spcAft>
                <a:spcPts val="0"/>
              </a:spcAft>
              <a:buClr>
                <a:schemeClr val="accent3"/>
              </a:buClr>
              <a:buFont typeface="Wingdings 2"/>
              <a:buChar char=""/>
              <a:defRPr/>
            </a:pPr>
            <a:r>
              <a:rPr lang="el-GR" dirty="0" err="1" smtClean="0"/>
              <a:t>Αποτιμηση</a:t>
            </a:r>
            <a:r>
              <a:rPr lang="el-GR" dirty="0" smtClean="0"/>
              <a:t> </a:t>
            </a:r>
            <a:r>
              <a:rPr lang="el-GR" dirty="0" err="1" smtClean="0"/>
              <a:t>απαιτησεων</a:t>
            </a:r>
            <a:r>
              <a:rPr lang="el-GR" dirty="0" smtClean="0"/>
              <a:t> σε ξενο νομισμα</a:t>
            </a:r>
          </a:p>
          <a:p>
            <a:pPr marL="274320" indent="-274320" fontAlgn="auto">
              <a:spcAft>
                <a:spcPts val="0"/>
              </a:spcAft>
              <a:buClr>
                <a:schemeClr val="accent3"/>
              </a:buClr>
              <a:buFont typeface="Wingdings 2"/>
              <a:buChar char=""/>
              <a:defRPr/>
            </a:pPr>
            <a:r>
              <a:rPr lang="el-GR" dirty="0" smtClean="0"/>
              <a:t>Διενεργεια προβλεψεων για επισφαλης απαιτησεις</a:t>
            </a:r>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1 - Τίτλος"/>
          <p:cNvSpPr>
            <a:spLocks noGrp="1"/>
          </p:cNvSpPr>
          <p:nvPr>
            <p:ph type="title"/>
          </p:nvPr>
        </p:nvSpPr>
        <p:spPr/>
        <p:txBody>
          <a:bodyPr/>
          <a:lstStyle/>
          <a:p>
            <a:endParaRPr lang="el-GR" smtClean="0"/>
          </a:p>
        </p:txBody>
      </p:sp>
      <p:sp>
        <p:nvSpPr>
          <p:cNvPr id="17410" name="2 - Θέση περιεχομένου"/>
          <p:cNvSpPr>
            <a:spLocks noGrp="1"/>
          </p:cNvSpPr>
          <p:nvPr>
            <p:ph idx="1"/>
          </p:nvPr>
        </p:nvSpPr>
        <p:spPr/>
        <p:txBody>
          <a:bodyPr/>
          <a:lstStyle/>
          <a:p>
            <a:r>
              <a:rPr lang="el-GR" smtClean="0"/>
              <a:t>8. Τακτοποιηση των λογαριασμων υποχρεωσεων</a:t>
            </a:r>
          </a:p>
          <a:p>
            <a:r>
              <a:rPr lang="el-GR" smtClean="0"/>
              <a:t>Εκπτωσεις επι αγορων</a:t>
            </a:r>
          </a:p>
          <a:p>
            <a:r>
              <a:rPr lang="el-GR" smtClean="0"/>
              <a:t>Λογισμος τοκων</a:t>
            </a:r>
          </a:p>
          <a:p>
            <a:r>
              <a:rPr lang="el-GR" smtClean="0"/>
              <a:t>Αποτιμηση υποχρεωσεων σε ξενο νομισμα</a:t>
            </a:r>
          </a:p>
          <a:p>
            <a:r>
              <a:rPr lang="el-GR" smtClean="0"/>
              <a:t>9. Τακτοποιηση Λογαριασμων Τραπεζων</a:t>
            </a:r>
          </a:p>
          <a:p>
            <a:r>
              <a:rPr lang="el-GR" smtClean="0"/>
              <a:t>Καταθεσεων –δανειων</a:t>
            </a:r>
          </a:p>
          <a:p>
            <a:r>
              <a:rPr lang="el-GR" smtClean="0"/>
              <a:t>Λογισμος δεδουλευμενων τοκων</a:t>
            </a:r>
          </a:p>
          <a:p>
            <a:endParaRPr lang="el-GR" smtClean="0"/>
          </a:p>
          <a:p>
            <a:endParaRPr lang="el-GR"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1 - Τίτλος"/>
          <p:cNvSpPr>
            <a:spLocks noGrp="1"/>
          </p:cNvSpPr>
          <p:nvPr>
            <p:ph type="title"/>
          </p:nvPr>
        </p:nvSpPr>
        <p:spPr/>
        <p:txBody>
          <a:bodyPr/>
          <a:lstStyle/>
          <a:p>
            <a:endParaRPr lang="el-GR" smtClean="0"/>
          </a:p>
        </p:txBody>
      </p:sp>
      <p:sp>
        <p:nvSpPr>
          <p:cNvPr id="18434" name="2 - Θέση περιεχομένου"/>
          <p:cNvSpPr>
            <a:spLocks noGrp="1"/>
          </p:cNvSpPr>
          <p:nvPr>
            <p:ph idx="1"/>
          </p:nvPr>
        </p:nvSpPr>
        <p:spPr/>
        <p:txBody>
          <a:bodyPr/>
          <a:lstStyle/>
          <a:p>
            <a:r>
              <a:rPr lang="el-GR" smtClean="0"/>
              <a:t>10. Κοστολογηση αποθεματων</a:t>
            </a:r>
          </a:p>
          <a:p>
            <a:r>
              <a:rPr lang="el-GR" smtClean="0"/>
              <a:t>Τηρηση ομαδας 9 ή</a:t>
            </a:r>
          </a:p>
          <a:p>
            <a:r>
              <a:rPr lang="el-GR" smtClean="0"/>
              <a:t>Τηρηση βιβλιου παραγωγης και κοστολογιου</a:t>
            </a:r>
          </a:p>
          <a:p>
            <a:r>
              <a:rPr lang="el-GR" smtClean="0"/>
              <a:t>11.Αποτιμηση περιουσιακων στοιχειων</a:t>
            </a:r>
          </a:p>
          <a:p>
            <a:r>
              <a:rPr lang="el-GR" smtClean="0"/>
              <a:t>Αποθεματων</a:t>
            </a:r>
          </a:p>
          <a:p>
            <a:r>
              <a:rPr lang="el-GR" smtClean="0"/>
              <a:t>Χρεογραφων</a:t>
            </a:r>
          </a:p>
          <a:p>
            <a:r>
              <a:rPr lang="el-GR" smtClean="0"/>
              <a:t>Συμμετοχων</a:t>
            </a:r>
          </a:p>
          <a:p>
            <a:r>
              <a:rPr lang="el-GR" smtClean="0"/>
              <a:t>παγιων</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1 - Τίτλος"/>
          <p:cNvSpPr>
            <a:spLocks noGrp="1"/>
          </p:cNvSpPr>
          <p:nvPr>
            <p:ph type="title"/>
          </p:nvPr>
        </p:nvSpPr>
        <p:spPr/>
        <p:txBody>
          <a:bodyPr/>
          <a:lstStyle/>
          <a:p>
            <a:endParaRPr lang="el-GR" smtClean="0"/>
          </a:p>
        </p:txBody>
      </p:sp>
      <p:sp>
        <p:nvSpPr>
          <p:cNvPr id="19458" name="2 - Θέση περιεχομένου"/>
          <p:cNvSpPr>
            <a:spLocks noGrp="1"/>
          </p:cNvSpPr>
          <p:nvPr>
            <p:ph idx="1"/>
          </p:nvPr>
        </p:nvSpPr>
        <p:spPr/>
        <p:txBody>
          <a:bodyPr/>
          <a:lstStyle/>
          <a:p>
            <a:r>
              <a:rPr lang="el-GR" smtClean="0"/>
              <a:t>12. Καταρτιση των λογ/σμων εκμεταλλευσης</a:t>
            </a:r>
          </a:p>
          <a:p>
            <a:r>
              <a:rPr lang="el-GR" smtClean="0"/>
              <a:t>Λογσμου 80 (Λ. Γενικης Εκμεταλλευσης)</a:t>
            </a:r>
          </a:p>
          <a:p>
            <a:r>
              <a:rPr lang="el-GR" smtClean="0"/>
              <a:t>Λογσμου  86  ( Λ. Αποτελεσματων Χρησης)</a:t>
            </a:r>
          </a:p>
          <a:p>
            <a:r>
              <a:rPr lang="el-GR" smtClean="0"/>
              <a:t>Λογ/σμου 88  (Αποτελεσματα προς διαθεσης)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1 - Τίτλος"/>
          <p:cNvSpPr>
            <a:spLocks noGrp="1"/>
          </p:cNvSpPr>
          <p:nvPr>
            <p:ph type="title"/>
          </p:nvPr>
        </p:nvSpPr>
        <p:spPr/>
        <p:txBody>
          <a:bodyPr/>
          <a:lstStyle/>
          <a:p>
            <a:endParaRPr lang="el-GR" smtClean="0"/>
          </a:p>
        </p:txBody>
      </p:sp>
      <p:sp>
        <p:nvSpPr>
          <p:cNvPr id="20482" name="2 - Θέση περιεχομένου"/>
          <p:cNvSpPr>
            <a:spLocks noGrp="1"/>
          </p:cNvSpPr>
          <p:nvPr>
            <p:ph idx="1"/>
          </p:nvPr>
        </p:nvSpPr>
        <p:spPr/>
        <p:txBody>
          <a:bodyPr/>
          <a:lstStyle/>
          <a:p>
            <a:r>
              <a:rPr lang="el-GR" smtClean="0"/>
              <a:t>13. Καταρτιση κλεισιματος και ανοιγματος βιβλιων</a:t>
            </a:r>
          </a:p>
          <a:p>
            <a:r>
              <a:rPr lang="el-GR" smtClean="0"/>
              <a:t>Καταρτιση του Λ.80</a:t>
            </a:r>
          </a:p>
          <a:p>
            <a:r>
              <a:rPr lang="el-GR" smtClean="0"/>
              <a:t>Λ.80.01 (Μεικτα αποτελεσματα)</a:t>
            </a:r>
          </a:p>
          <a:p>
            <a:r>
              <a:rPr lang="el-GR" smtClean="0"/>
              <a:t>Λ.80.02 (εξοδα μη προσδιοριστικα των μικτων αποτελεσματων)</a:t>
            </a:r>
          </a:p>
          <a:p>
            <a:endParaRPr lang="el-GR"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fontAlgn="auto">
              <a:spcAft>
                <a:spcPts val="0"/>
              </a:spcAft>
              <a:defRPr/>
            </a:pPr>
            <a:r>
              <a:rPr lang="en-US" dirty="0"/>
              <a:t>KY</a:t>
            </a:r>
            <a:r>
              <a:rPr lang="el-GR" dirty="0"/>
              <a:t>ΡΙΟΤΕΡΑ ΣΤΑΔΙΑ ΤΟΥ ΕΛΕΓΧΟΥ</a:t>
            </a:r>
          </a:p>
        </p:txBody>
      </p:sp>
      <p:sp>
        <p:nvSpPr>
          <p:cNvPr id="21506" name="2 - Θέση περιεχομένου"/>
          <p:cNvSpPr>
            <a:spLocks noGrp="1"/>
          </p:cNvSpPr>
          <p:nvPr>
            <p:ph idx="1"/>
          </p:nvPr>
        </p:nvSpPr>
        <p:spPr/>
        <p:txBody>
          <a:bodyPr/>
          <a:lstStyle/>
          <a:p>
            <a:pPr algn="ctr"/>
            <a:r>
              <a:rPr lang="el-GR" b="1" u="sng" smtClean="0"/>
              <a:t>ΠΡΟΚΑΤΑΡΚΤΙΚΗ ΕΞΕΤΑΣΗ</a:t>
            </a:r>
          </a:p>
          <a:p>
            <a:r>
              <a:rPr lang="el-GR" smtClean="0"/>
              <a:t>1. ΓΕΝΙΚΗ ΓΝΩΡΙΜΙΑ ΜΕ ΤΗΝ ΕΠΙΧΕΙΡΗΣΗ</a:t>
            </a:r>
          </a:p>
          <a:p>
            <a:r>
              <a:rPr lang="el-GR" smtClean="0"/>
              <a:t>Γραπτά κείμενα, πληροφορίες, διαδίκτυο</a:t>
            </a:r>
          </a:p>
          <a:p>
            <a:r>
              <a:rPr lang="el-GR" smtClean="0"/>
              <a:t>2. ΣΥΓΚΕΝΤΡΩΣΗ ΣΤΟΙΧΕΙΩΝ</a:t>
            </a:r>
          </a:p>
          <a:p>
            <a:r>
              <a:rPr lang="el-GR" smtClean="0"/>
              <a:t>Γραπτοί αντικειμενικοί στόχοι</a:t>
            </a:r>
          </a:p>
          <a:p>
            <a:r>
              <a:rPr lang="el-GR" smtClean="0"/>
              <a:t>Οργανόγραμμα</a:t>
            </a:r>
          </a:p>
          <a:p>
            <a:r>
              <a:rPr lang="el-GR" smtClean="0"/>
              <a:t>Οδηγίες και εγχειρίδια διαδικασιών</a:t>
            </a:r>
          </a:p>
          <a:p>
            <a:r>
              <a:rPr lang="el-GR" smtClean="0"/>
              <a:t>Προϋπολογισμός</a:t>
            </a:r>
          </a:p>
          <a:p>
            <a:r>
              <a:rPr lang="el-GR" smtClean="0"/>
              <a:t>Εκθέσεις οργάνων της διοίκησης</a:t>
            </a:r>
          </a:p>
          <a:p>
            <a:endParaRPr lang="el-GR"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Τίτλος 1"/>
          <p:cNvSpPr>
            <a:spLocks noGrp="1"/>
          </p:cNvSpPr>
          <p:nvPr>
            <p:ph type="title"/>
          </p:nvPr>
        </p:nvSpPr>
        <p:spPr/>
        <p:txBody>
          <a:bodyPr/>
          <a:lstStyle/>
          <a:p>
            <a:endParaRPr lang="el-GR" smtClean="0"/>
          </a:p>
        </p:txBody>
      </p:sp>
      <p:sp>
        <p:nvSpPr>
          <p:cNvPr id="22530" name="Θέση περιεχομένου 2"/>
          <p:cNvSpPr>
            <a:spLocks noGrp="1"/>
          </p:cNvSpPr>
          <p:nvPr>
            <p:ph idx="1"/>
          </p:nvPr>
        </p:nvSpPr>
        <p:spPr/>
        <p:txBody>
          <a:bodyPr/>
          <a:lstStyle/>
          <a:p>
            <a:r>
              <a:rPr lang="el-GR" smtClean="0"/>
              <a:t>ΣΥΝΘΕΣΗ ΚΑΙ ΠΡΟΚΑΤΑΡΚΤΙΚΗ ΑΞΙΟΛΟΓΗΣΗ</a:t>
            </a:r>
          </a:p>
          <a:p>
            <a:r>
              <a:rPr lang="el-GR" smtClean="0"/>
              <a:t>Προσδιορισμός των τομέων</a:t>
            </a:r>
          </a:p>
          <a:p>
            <a:r>
              <a:rPr lang="el-GR" smtClean="0"/>
              <a:t>Γενικό σχέδιο έλεγχου</a:t>
            </a:r>
          </a:p>
          <a:p>
            <a:endParaRPr lang="el-GR"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Τίτλος 1"/>
          <p:cNvSpPr>
            <a:spLocks noGrp="1"/>
          </p:cNvSpPr>
          <p:nvPr>
            <p:ph type="title"/>
          </p:nvPr>
        </p:nvSpPr>
        <p:spPr/>
        <p:txBody>
          <a:bodyPr/>
          <a:lstStyle/>
          <a:p>
            <a:endParaRPr lang="el-GR" smtClean="0"/>
          </a:p>
        </p:txBody>
      </p:sp>
      <p:sp>
        <p:nvSpPr>
          <p:cNvPr id="23554" name="Θέση περιεχομένου 2"/>
          <p:cNvSpPr>
            <a:spLocks noGrp="1"/>
          </p:cNvSpPr>
          <p:nvPr>
            <p:ph idx="1"/>
          </p:nvPr>
        </p:nvSpPr>
        <p:spPr/>
        <p:txBody>
          <a:bodyPr/>
          <a:lstStyle/>
          <a:p>
            <a:pPr algn="ctr"/>
            <a:r>
              <a:rPr lang="el-GR" b="1" u="sng" smtClean="0"/>
              <a:t>ΣΕ ΒΑΘΟΣ ΑΝΑΛΥΣΗ</a:t>
            </a:r>
          </a:p>
          <a:p>
            <a:r>
              <a:rPr lang="el-GR" smtClean="0"/>
              <a:t>1.ΑΝΑΛΥΣΗ ΤΟΥ ΕΣΩΤΕΡΙΚΟΥ ΕΛΕΓΧΟΥ ΤΗΣ ΔΙΟΙΚΗΣΗΣ</a:t>
            </a:r>
          </a:p>
          <a:p>
            <a:r>
              <a:rPr lang="el-GR" smtClean="0"/>
              <a:t>Υπάρχουσες Αξιολογήσεις</a:t>
            </a:r>
          </a:p>
          <a:p>
            <a:r>
              <a:rPr lang="el-GR" smtClean="0"/>
              <a:t>2. ΑΞΙΟΛΟΓΗΣΗ ΤΟΥ ΕΣΩΤΕΡΙΚΟΥ ΕΛΕΓΧΟΥ</a:t>
            </a:r>
          </a:p>
          <a:p>
            <a:r>
              <a:rPr lang="el-GR" smtClean="0"/>
              <a:t>3.ΑΝΑΖΗΤΗΣΗ ΚΑΙ ΠΡΟΣΔΙΟΡΙΣΜΟΣ ΚΡΙΤΗΡΙΩΝ</a:t>
            </a:r>
          </a:p>
          <a:p>
            <a:r>
              <a:rPr lang="el-GR" smtClean="0"/>
              <a:t>ΔΙΟΙΚΗΣΗ</a:t>
            </a:r>
          </a:p>
          <a:p>
            <a:r>
              <a:rPr lang="el-GR" smtClean="0"/>
              <a:t>4.ΑΞΙΟΛΟΓΗΣΗ ΤΗΣ ΑΠΟΤΕΛΕΣΜΑΤΙΚΟΤΗΤΑΣ</a:t>
            </a:r>
          </a:p>
          <a:p>
            <a:r>
              <a:rPr lang="el-GR" smtClean="0"/>
              <a:t>ΠΡΟΣΔΙΟΡΙΣΜΟΣ ΚΡΙΤΗΡΙΩΝ</a:t>
            </a:r>
          </a:p>
          <a:p>
            <a:endParaRPr lang="el-G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fontAlgn="auto">
              <a:spcAft>
                <a:spcPts val="0"/>
              </a:spcAft>
              <a:defRPr/>
            </a:pPr>
            <a:r>
              <a:rPr lang="en-US" dirty="0"/>
              <a:t>TEXNIKE</a:t>
            </a:r>
            <a:r>
              <a:rPr lang="el-GR" dirty="0"/>
              <a:t>Σ ΕΛΕΓΧΟΥ ΤΩΝ ΛΟΓΑΡΙΑΣΜΩΝ</a:t>
            </a:r>
          </a:p>
        </p:txBody>
      </p:sp>
      <p:sp>
        <p:nvSpPr>
          <p:cNvPr id="3" name="Θέση περιεχομένου 2"/>
          <p:cNvSpPr>
            <a:spLocks noGrp="1"/>
          </p:cNvSpPr>
          <p:nvPr>
            <p:ph idx="1"/>
          </p:nvPr>
        </p:nvSpPr>
        <p:spPr/>
        <p:txBody>
          <a:bodyPr>
            <a:normAutofit fontScale="92500"/>
          </a:bodyPr>
          <a:lstStyle/>
          <a:p>
            <a:pPr marL="274320" indent="-274320" fontAlgn="auto">
              <a:spcAft>
                <a:spcPts val="0"/>
              </a:spcAft>
              <a:buClr>
                <a:schemeClr val="accent3"/>
              </a:buClr>
              <a:buFont typeface="Wingdings 2"/>
              <a:buChar char=""/>
              <a:defRPr/>
            </a:pPr>
            <a:r>
              <a:rPr lang="el-GR" dirty="0"/>
              <a:t>Α) ΤΗΝ </a:t>
            </a:r>
            <a:r>
              <a:rPr lang="el-GR" dirty="0" smtClean="0"/>
              <a:t>ΕΠΑΛΗΘΥΣΗ </a:t>
            </a:r>
            <a:r>
              <a:rPr lang="el-GR" dirty="0"/>
              <a:t>Της ΣΧΕΤΙΚΟΤΗΤΑΣ ΤΩΝ ΛΟΓΑΡΙΑΣΜΩΝ</a:t>
            </a:r>
          </a:p>
          <a:p>
            <a:pPr marL="274320" indent="-274320" fontAlgn="auto">
              <a:spcAft>
                <a:spcPts val="0"/>
              </a:spcAft>
              <a:buClr>
                <a:schemeClr val="accent3"/>
              </a:buClr>
              <a:buFont typeface="Wingdings 2"/>
              <a:buChar char=""/>
              <a:defRPr/>
            </a:pPr>
            <a:r>
              <a:rPr lang="el-GR" dirty="0"/>
              <a:t>ΟΜΟΙΟΓΕΝΕΙΑ Της ΛΟΓΙΣΤΙΚΕΣ ΠΛΗΡΟΦΟΡΗΣΗΣ</a:t>
            </a:r>
          </a:p>
          <a:p>
            <a:pPr marL="274320" indent="-274320" fontAlgn="auto">
              <a:spcAft>
                <a:spcPts val="0"/>
              </a:spcAft>
              <a:buClr>
                <a:schemeClr val="accent3"/>
              </a:buClr>
              <a:buFont typeface="Wingdings 2"/>
              <a:buChar char=""/>
              <a:defRPr/>
            </a:pPr>
            <a:r>
              <a:rPr lang="el-GR" dirty="0"/>
              <a:t>ΣΥΝΑΦΕΙΑ ΜΕ ΤΑ ΕΞΩΛΟΓΙΣΤΙΚΑ ΓΕΓΟΝΟΤΑ</a:t>
            </a:r>
          </a:p>
          <a:p>
            <a:pPr marL="274320" indent="-274320" fontAlgn="auto">
              <a:spcAft>
                <a:spcPts val="0"/>
              </a:spcAft>
              <a:buClr>
                <a:schemeClr val="accent3"/>
              </a:buClr>
              <a:buFont typeface="Wingdings 2"/>
              <a:buChar char=""/>
              <a:defRPr/>
            </a:pPr>
            <a:r>
              <a:rPr lang="el-GR" dirty="0"/>
              <a:t>(ΑΠΟΦΑΣΕΙΣ Δ.Σ, Γ.Σ)</a:t>
            </a:r>
          </a:p>
          <a:p>
            <a:pPr marL="274320" indent="-274320" fontAlgn="auto">
              <a:spcAft>
                <a:spcPts val="0"/>
              </a:spcAft>
              <a:buClr>
                <a:schemeClr val="accent3"/>
              </a:buClr>
              <a:buFont typeface="Wingdings 2"/>
              <a:buChar char=""/>
              <a:defRPr/>
            </a:pPr>
            <a:r>
              <a:rPr lang="el-GR" dirty="0"/>
              <a:t>Π.Χ ΑΥΞΗΣΗ ΤΩΝ ΑΠΟΘΕΜΑΤΩΝ ΕΝΏ ΕΧΟΥΜΕ ΔΙΑΚΟΠΗ ΠΑΡΑΓΩΓΗΣ </a:t>
            </a:r>
            <a:r>
              <a:rPr lang="el-GR" dirty="0" smtClean="0"/>
              <a:t>ή ΠΩΛΗΣΕΩΝ</a:t>
            </a:r>
            <a:endParaRPr lang="el-GR" dirty="0"/>
          </a:p>
          <a:p>
            <a:pPr marL="274320" indent="-274320" fontAlgn="auto">
              <a:spcAft>
                <a:spcPts val="0"/>
              </a:spcAft>
              <a:buClr>
                <a:schemeClr val="accent3"/>
              </a:buClr>
              <a:buFont typeface="Wingdings 2"/>
              <a:buChar char=""/>
              <a:defRPr/>
            </a:pPr>
            <a:r>
              <a:rPr lang="el-GR" dirty="0"/>
              <a:t>Ο ΔΕΙΚΤΗΣ ΚΥΚΛ.ΤΑΧΥΤΗΤΑΣ ΠΕΛΑΤΩΝ ΝΑ ΑΥΞΑΝΕΙ ΕΝΏ Η ΕΠΙΧΕΙΡΗΣΗ ΕΧΕΙ ΚΑΘΙΕΡΩΣΕΙ ΗΠΙΟΤΕΡΟΥΣ ΟΡΟΥΣ ΠΛΗΡΩΜΗΣ</a:t>
            </a:r>
          </a:p>
          <a:p>
            <a:pPr marL="274320" indent="-274320" algn="ctr" fontAlgn="auto">
              <a:spcAft>
                <a:spcPts val="0"/>
              </a:spcAft>
              <a:buClr>
                <a:schemeClr val="accent3"/>
              </a:buClr>
              <a:buFont typeface="Wingdings 2"/>
              <a:buChar char=""/>
              <a:defRPr/>
            </a:pPr>
            <a:endParaRPr lang="el-GR" u="sng"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Τίτλος 1"/>
          <p:cNvSpPr>
            <a:spLocks noGrp="1"/>
          </p:cNvSpPr>
          <p:nvPr>
            <p:ph type="title"/>
          </p:nvPr>
        </p:nvSpPr>
        <p:spPr/>
        <p:txBody>
          <a:bodyPr/>
          <a:lstStyle/>
          <a:p>
            <a:endParaRPr lang="el-GR" smtClean="0"/>
          </a:p>
        </p:txBody>
      </p:sp>
      <p:sp>
        <p:nvSpPr>
          <p:cNvPr id="25602" name="Θέση περιεχομένου 2"/>
          <p:cNvSpPr>
            <a:spLocks noGrp="1"/>
          </p:cNvSpPr>
          <p:nvPr>
            <p:ph idx="1"/>
          </p:nvPr>
        </p:nvSpPr>
        <p:spPr/>
        <p:txBody>
          <a:bodyPr/>
          <a:lstStyle/>
          <a:p>
            <a:r>
              <a:rPr lang="el-GR" smtClean="0"/>
              <a:t>ΟΙ ΠΩΛΗΣΕΙΣ ΝΑ ΕΧΟΥΝ ΑΥΞΗΘΕΙ ΣΗΜΑΝΤΙΚΑ ΕΝΏ ΟΙ ΑΝΤΙΣΤΟΙΧΕΣ ΤΟΥ ΚΛΑΔΟΥ ΝΑ ΕΧΟΥΝ ΜΕΙΩΘΕΙ</a:t>
            </a:r>
          </a:p>
          <a:p>
            <a:r>
              <a:rPr lang="el-GR" smtClean="0"/>
              <a:t>ΣΕ ΑΥΤΈΣ ΤΙΣ ΠΕΡΙΠΤΩΣΕΙΣ ΟΙ ΛΟΓΑΡΙΑΣΜΟΙ ΚΑΙ ΤΑ ΥΠΟΛΟΙΠΑ ΤΟΥΣ ΘΑ ΓΙΝΟΥΝ ΑΝΤΙΚΕΙΜΕΝΟ ΕΛΕΓΧΟΥ</a:t>
            </a:r>
          </a:p>
          <a:p>
            <a:endParaRPr lang="el-GR"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p:txBody>
          <a:bodyPr/>
          <a:lstStyle/>
          <a:p>
            <a:r>
              <a:rPr lang="el-GR" smtClean="0"/>
              <a:t>ΕΓΓΡΑΦΕΣ ΤΕΛΟΥΣ ΧΡΗΣΗΣ</a:t>
            </a:r>
          </a:p>
        </p:txBody>
      </p:sp>
      <p:sp>
        <p:nvSpPr>
          <p:cNvPr id="34819" name="Rectangle 3"/>
          <p:cNvSpPr>
            <a:spLocks noGrp="1"/>
          </p:cNvSpPr>
          <p:nvPr>
            <p:ph type="body" idx="1"/>
          </p:nvPr>
        </p:nvSpPr>
        <p:spPr/>
        <p:txBody>
          <a:bodyPr/>
          <a:lstStyle/>
          <a:p>
            <a:r>
              <a:rPr lang="el-GR" smtClean="0"/>
              <a:t>Όταν ολοκληρωθούν όλες οι οικονομικές συναλλαγές στο τέλος της χρήσης θα πρέπει να συσταθεί το μηνιαίο Ισοζυγιο που απεικονίζει την εικόνα της επιχείρησης στο τέλος της χρήσης χωρίς όμως να αποτελεί τον Ακρογωνιαίο Λίθο της πραγματικής εικόνας.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Τίτλος 1"/>
          <p:cNvSpPr>
            <a:spLocks noGrp="1"/>
          </p:cNvSpPr>
          <p:nvPr>
            <p:ph type="title"/>
          </p:nvPr>
        </p:nvSpPr>
        <p:spPr/>
        <p:txBody>
          <a:bodyPr/>
          <a:lstStyle/>
          <a:p>
            <a:endParaRPr lang="el-GR" smtClean="0"/>
          </a:p>
        </p:txBody>
      </p:sp>
      <p:sp>
        <p:nvSpPr>
          <p:cNvPr id="26626" name="Θέση περιεχομένου 2"/>
          <p:cNvSpPr>
            <a:spLocks noGrp="1"/>
          </p:cNvSpPr>
          <p:nvPr>
            <p:ph idx="1"/>
          </p:nvPr>
        </p:nvSpPr>
        <p:spPr/>
        <p:txBody>
          <a:bodyPr/>
          <a:lstStyle/>
          <a:p>
            <a:r>
              <a:rPr lang="el-GR" smtClean="0"/>
              <a:t>Β) ΕΠΙΚΥΡΩΣΗ ΛΟΓΑΡΙΣΜΩΝ</a:t>
            </a:r>
          </a:p>
          <a:p>
            <a:r>
              <a:rPr lang="el-GR" smtClean="0"/>
              <a:t>1. ΜΕ ΕΞΕΤΑΣΗ ΤΩΝ ΚΆΘΕ ΦΥΣΕΩΣ ΔΙΚΑΙΟΛΟΓΗΤΙΚΩΝ ΠΟΥ ΚΡΑΤΑ Η ΕΠΙΧΕΙΡΗΣΗ</a:t>
            </a:r>
          </a:p>
          <a:p>
            <a:r>
              <a:rPr lang="el-GR" smtClean="0"/>
              <a:t>2.ΜΕ ΕΞΩΤΕΡΙΚΗ ΕΠΙΒΕΒΑΙΩΣΗ</a:t>
            </a:r>
          </a:p>
          <a:p>
            <a:r>
              <a:rPr lang="el-GR" smtClean="0"/>
              <a:t>ΜΕ ΕΠΙΤΟΠΙΑ ΑΥΤΟΠΡΟΣΩΠΩΣ ΕΞΕΤΑΣΗ</a:t>
            </a:r>
          </a:p>
          <a:p>
            <a:endParaRPr lang="el-GR"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Τίτλος 1"/>
          <p:cNvSpPr>
            <a:spLocks noGrp="1"/>
          </p:cNvSpPr>
          <p:nvPr>
            <p:ph type="title"/>
          </p:nvPr>
        </p:nvSpPr>
        <p:spPr/>
        <p:txBody>
          <a:bodyPr/>
          <a:lstStyle/>
          <a:p>
            <a:r>
              <a:rPr lang="el-GR" smtClean="0"/>
              <a:t>ΕΞΕΤΑΣΗ ΠΩΛΗΣΕΩΝ</a:t>
            </a:r>
          </a:p>
        </p:txBody>
      </p:sp>
      <p:sp>
        <p:nvSpPr>
          <p:cNvPr id="27650" name="Θέση περιεχομένου 2"/>
          <p:cNvSpPr>
            <a:spLocks noGrp="1"/>
          </p:cNvSpPr>
          <p:nvPr>
            <p:ph idx="1"/>
          </p:nvPr>
        </p:nvSpPr>
        <p:spPr/>
        <p:txBody>
          <a:bodyPr/>
          <a:lstStyle/>
          <a:p>
            <a:r>
              <a:rPr lang="el-GR" smtClean="0"/>
              <a:t>ΣΤΑΔΙΑ ΛΕΙΤΟΥΡΓΙΑΣ</a:t>
            </a:r>
          </a:p>
          <a:p>
            <a:r>
              <a:rPr lang="el-GR" smtClean="0"/>
              <a:t>1.ΠΑΡΑΓΓΕΛΙΑ</a:t>
            </a:r>
          </a:p>
          <a:p>
            <a:r>
              <a:rPr lang="el-GR" smtClean="0"/>
              <a:t>2.ΠΑΡΑΔΟΣΗ</a:t>
            </a:r>
          </a:p>
          <a:p>
            <a:r>
              <a:rPr lang="el-GR" smtClean="0"/>
              <a:t>3.ΤΙΜΟΛΟΓΗΣΗ</a:t>
            </a:r>
          </a:p>
          <a:p>
            <a:r>
              <a:rPr lang="el-GR" smtClean="0"/>
              <a:t>4.ΚΑΤΑΓΡΑΦΗ</a:t>
            </a:r>
          </a:p>
          <a:p>
            <a:r>
              <a:rPr lang="el-GR" smtClean="0"/>
              <a:t>5.ΕΙΣΠΡΑΞΗ</a:t>
            </a:r>
          </a:p>
          <a:p>
            <a:endParaRPr lang="el-GR"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Τίτλος 1"/>
          <p:cNvSpPr>
            <a:spLocks noGrp="1"/>
          </p:cNvSpPr>
          <p:nvPr>
            <p:ph type="title"/>
          </p:nvPr>
        </p:nvSpPr>
        <p:spPr/>
        <p:txBody>
          <a:bodyPr/>
          <a:lstStyle/>
          <a:p>
            <a:r>
              <a:rPr lang="el-GR" smtClean="0"/>
              <a:t>ΕΞΕΤΑΣΗ ΑΓΟΡΩΝ</a:t>
            </a:r>
          </a:p>
        </p:txBody>
      </p:sp>
      <p:sp>
        <p:nvSpPr>
          <p:cNvPr id="28674" name="Θέση περιεχομένου 2"/>
          <p:cNvSpPr>
            <a:spLocks noGrp="1"/>
          </p:cNvSpPr>
          <p:nvPr>
            <p:ph idx="1"/>
          </p:nvPr>
        </p:nvSpPr>
        <p:spPr/>
        <p:txBody>
          <a:bodyPr/>
          <a:lstStyle/>
          <a:p>
            <a:r>
              <a:rPr lang="el-GR" smtClean="0"/>
              <a:t>ΑΠΟΦΑΣΗ ΓΙΑ ΠΑΡΑΓΓΕΛΙΑ</a:t>
            </a:r>
          </a:p>
          <a:p>
            <a:r>
              <a:rPr lang="el-GR" smtClean="0"/>
              <a:t>ΠΑΡΑΓΓΕΛΙΑ</a:t>
            </a:r>
          </a:p>
          <a:p>
            <a:r>
              <a:rPr lang="el-GR" smtClean="0"/>
              <a:t>ΠΑΡΑΛΑΒΗ</a:t>
            </a:r>
          </a:p>
          <a:p>
            <a:r>
              <a:rPr lang="el-GR" smtClean="0"/>
              <a:t>ΚΑΤΑΓΡΑΦΗ</a:t>
            </a:r>
          </a:p>
          <a:p>
            <a:r>
              <a:rPr lang="el-GR" smtClean="0"/>
              <a:t>ΠΛΗΡΩΜΗ</a:t>
            </a:r>
          </a:p>
          <a:p>
            <a:endParaRPr lang="el-GR"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p:cNvSpPr>
            <a:spLocks noGrp="1"/>
          </p:cNvSpPr>
          <p:nvPr>
            <p:ph type="title"/>
          </p:nvPr>
        </p:nvSpPr>
        <p:spPr/>
        <p:txBody>
          <a:bodyPr/>
          <a:lstStyle/>
          <a:p>
            <a:r>
              <a:rPr lang="el-GR" smtClean="0"/>
              <a:t>ΕΞΟΔΑ ΠΡΟΣΩΠΙΚΟΥ</a:t>
            </a:r>
          </a:p>
        </p:txBody>
      </p:sp>
      <p:sp>
        <p:nvSpPr>
          <p:cNvPr id="29698" name="Θέση περιεχομένου 2"/>
          <p:cNvSpPr>
            <a:spLocks noGrp="1"/>
          </p:cNvSpPr>
          <p:nvPr>
            <p:ph idx="1"/>
          </p:nvPr>
        </p:nvSpPr>
        <p:spPr/>
        <p:txBody>
          <a:bodyPr/>
          <a:lstStyle/>
          <a:p>
            <a:r>
              <a:rPr lang="el-GR" smtClean="0"/>
              <a:t>1.ΠΡΟΣΛΗΨΗ ΚΑΙ ΠΑΡΑΚΟΛΟΥΘΗΣΗ ΠΡΟΣΩΠΙΚΟΥ</a:t>
            </a:r>
          </a:p>
          <a:p>
            <a:r>
              <a:rPr lang="el-GR" smtClean="0"/>
              <a:t>2.ΥΠΗΡΕΣΙΑ ΚΑΤΑΓΡΑΦΗΣ ΗΜΕΡΟΜΙΣΘΙΩΝ</a:t>
            </a:r>
          </a:p>
          <a:p>
            <a:r>
              <a:rPr lang="el-GR" smtClean="0"/>
              <a:t>3.ΣΥΝΤΑΞΗ Της ΜΙΣΘΟΛΟΓΙΚΗΣ ΚΑΤΑΤΑΣΤΑΣΗΣ</a:t>
            </a:r>
          </a:p>
          <a:p>
            <a:r>
              <a:rPr lang="el-GR" smtClean="0"/>
              <a:t>4.ΛΟΓΙΣΤΙΚΗ ΚΑΤΑΓΡΑΦΗ ΤΗΣ ΜΙΣΘΟΔΟΤΙΚΗΣ ΚΑΤΑΤΑΣΤΑΣΗΣ</a:t>
            </a:r>
          </a:p>
          <a:p>
            <a:r>
              <a:rPr lang="el-GR" smtClean="0"/>
              <a:t>5. ΠΛΗΡΩΜΗ ΑΜΟΙΒΩΝ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1 - Τίτλος"/>
          <p:cNvSpPr>
            <a:spLocks noGrp="1"/>
          </p:cNvSpPr>
          <p:nvPr>
            <p:ph type="title"/>
          </p:nvPr>
        </p:nvSpPr>
        <p:spPr/>
        <p:txBody>
          <a:bodyPr/>
          <a:lstStyle/>
          <a:p>
            <a:endParaRPr lang="el-GR" smtClean="0"/>
          </a:p>
        </p:txBody>
      </p:sp>
      <p:sp>
        <p:nvSpPr>
          <p:cNvPr id="30722" name="2 - Θέση περιεχομένου"/>
          <p:cNvSpPr>
            <a:spLocks noGrp="1"/>
          </p:cNvSpPr>
          <p:nvPr>
            <p:ph idx="1"/>
          </p:nvPr>
        </p:nvSpPr>
        <p:spPr/>
        <p:txBody>
          <a:bodyPr/>
          <a:lstStyle/>
          <a:p>
            <a:endParaRPr lang="el-G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p:txBody>
          <a:bodyPr/>
          <a:lstStyle/>
          <a:p>
            <a:endParaRPr lang="el-GR" smtClean="0"/>
          </a:p>
        </p:txBody>
      </p:sp>
      <p:sp>
        <p:nvSpPr>
          <p:cNvPr id="35843" name="Rectangle 3"/>
          <p:cNvSpPr>
            <a:spLocks noGrp="1"/>
          </p:cNvSpPr>
          <p:nvPr>
            <p:ph type="body" idx="1"/>
          </p:nvPr>
        </p:nvSpPr>
        <p:spPr/>
        <p:txBody>
          <a:bodyPr/>
          <a:lstStyle/>
          <a:p>
            <a:r>
              <a:rPr lang="el-GR" smtClean="0"/>
              <a:t>Γι’ αυτό τον λόγο θα πρέπει να συνταχθεί η Τελική Απογραφή η οποία θα παρουσιάζει την πραγματική εικόνα της επιχείρησης σε περίπτωση που αναφερθούν αποκλίσεις και διαφορές πραγματοποιούνται οι εγγραφές προσαρμογής με τα δεδομένα της Απογραφής και συντάσσεται το Β΄ Προσωρινό Ισοζύγιο. </a:t>
            </a:r>
          </a:p>
          <a:p>
            <a:endParaRPr lang="el-GR"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p:txBody>
          <a:bodyPr/>
          <a:lstStyle/>
          <a:p>
            <a:endParaRPr lang="el-GR" smtClean="0"/>
          </a:p>
        </p:txBody>
      </p:sp>
      <p:sp>
        <p:nvSpPr>
          <p:cNvPr id="36867" name="Rectangle 3"/>
          <p:cNvSpPr>
            <a:spLocks noGrp="1"/>
          </p:cNvSpPr>
          <p:nvPr>
            <p:ph type="body" idx="1"/>
          </p:nvPr>
        </p:nvSpPr>
        <p:spPr/>
        <p:txBody>
          <a:bodyPr/>
          <a:lstStyle/>
          <a:p>
            <a:r>
              <a:rPr lang="el-GR" smtClean="0"/>
              <a:t>Στην συνέχεια πραγματοποιούνται οι εγγραφές προσδιορισμού των Οργανικών Αποτελεσμάτων (Λογ/σμος Γενικής Εκμετάλλευσης) των Μικτών Αποτελεσμάτων (Λογ/σμος Μικτών Αποτελεσμάτων) και τέλος του Λογ/σμου Καθαρού Αποτελέσματος (Λογ/σμος Καθαρού Αποτελέσματος).</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p:txBody>
          <a:bodyPr/>
          <a:lstStyle/>
          <a:p>
            <a:endParaRPr lang="el-GR" smtClean="0"/>
          </a:p>
        </p:txBody>
      </p:sp>
      <p:sp>
        <p:nvSpPr>
          <p:cNvPr id="37891" name="Rectangle 3"/>
          <p:cNvSpPr>
            <a:spLocks noGrp="1"/>
          </p:cNvSpPr>
          <p:nvPr>
            <p:ph type="body" idx="1"/>
          </p:nvPr>
        </p:nvSpPr>
        <p:spPr/>
        <p:txBody>
          <a:bodyPr/>
          <a:lstStyle/>
          <a:p>
            <a:r>
              <a:rPr lang="el-GR" smtClean="0"/>
              <a:t>Τα υπόλοιπα του Καθαρού Αποτελέσματος διανέμονται σύμφωνα με τις αποφάσεις της Γενικής Συνέλευσης στους μετόχους γίνονται αποθέματα ή μεταφέρονται στο Λογ/σμο Αποτελέσματα είς Νέον</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p:txBody>
          <a:bodyPr/>
          <a:lstStyle/>
          <a:p>
            <a:endParaRPr lang="el-GR" smtClean="0"/>
          </a:p>
        </p:txBody>
      </p:sp>
      <p:sp>
        <p:nvSpPr>
          <p:cNvPr id="38915" name="Rectangle 3"/>
          <p:cNvSpPr>
            <a:spLocks noGrp="1"/>
          </p:cNvSpPr>
          <p:nvPr>
            <p:ph type="body" idx="1"/>
          </p:nvPr>
        </p:nvSpPr>
        <p:spPr/>
        <p:txBody>
          <a:bodyPr/>
          <a:lstStyle/>
          <a:p>
            <a:r>
              <a:rPr lang="el-GR" smtClean="0"/>
              <a:t>Μετά την σύνταξη των παραπάνω Λογ/σμων συντάσσεται το Οριστικό Ισοζύγιο με το καταγράφεται ο Ισολογισμός Τέλους Χρήσης. Στην συνέχεια συντάσσονται οι οικονομικές καταστάσεις όπως: α) Η Κατάσταση Αποτελεσμάτων Χρήσης, β) Ο Λ/σμος Γενική Εκμετάλλευσης, γ) Ο Πίνακας Διάθεσης Αποτελεσμάτων και δ) Το Προσάρτημα του Ισολογισμού και των Αποτελεσμάτων Χρήσης όπως γίνονται οι Ημερολογιακές Εγγραφές κλεισίματος στο Ημερολόγιο.</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p:txBody>
          <a:bodyPr/>
          <a:lstStyle/>
          <a:p>
            <a:endParaRPr lang="el-GR" smtClean="0"/>
          </a:p>
        </p:txBody>
      </p:sp>
      <p:sp>
        <p:nvSpPr>
          <p:cNvPr id="40963" name="Rectangle 3"/>
          <p:cNvSpPr>
            <a:spLocks noGrp="1"/>
          </p:cNvSpPr>
          <p:nvPr>
            <p:ph type="body" idx="1"/>
          </p:nvPr>
        </p:nvSpPr>
        <p:spPr/>
        <p:txBody>
          <a:bodyPr/>
          <a:lstStyle/>
          <a:p>
            <a:r>
              <a:rPr lang="el-GR" smtClean="0"/>
              <a:t>Στην συνέχεια συντάσσονται οι οικονομικές καταστάσεις όπως: α) Η Κατάσταση Αποτελεσμάτων Χρήσης, β) Ο Λ/σμος Γενική Εκμετάλλευσης, γ) Ο Πίνακας Διάθεσης Αποτελεσμάτων και δ) Το Προσάρτημα του Ισολογισμού και των Αποτελεσμάτων Χρήσης όπως γίνονται οι Ημερολογιακές Εγγραφές κλεισίματος στο Ημερολόγιο.</a:t>
            </a:r>
          </a:p>
          <a:p>
            <a:pPr>
              <a:buFont typeface="Wingdings 2" pitchFamily="18" charset="2"/>
              <a:buNone/>
            </a:pPr>
            <a:endParaRPr lang="el-GR"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fontAlgn="auto">
              <a:spcAft>
                <a:spcPts val="0"/>
              </a:spcAft>
              <a:defRPr/>
            </a:pPr>
            <a:r>
              <a:rPr lang="en-US" dirty="0" smtClean="0"/>
              <a:t>IE</a:t>
            </a:r>
            <a:r>
              <a:rPr lang="el-GR" dirty="0" smtClean="0"/>
              <a:t>ΡΑΡΧΗΣΗ ΤΩΝ ΠΡΑΞΕΩΝ ΤΟΥ ΙΣΟΛΟΓΙΣΜΟΥ</a:t>
            </a:r>
            <a:endParaRPr lang="el-GR" dirty="0"/>
          </a:p>
        </p:txBody>
      </p:sp>
      <p:sp>
        <p:nvSpPr>
          <p:cNvPr id="14338" name="2 - Θέση περιεχομένου"/>
          <p:cNvSpPr>
            <a:spLocks noGrp="1"/>
          </p:cNvSpPr>
          <p:nvPr>
            <p:ph idx="1"/>
          </p:nvPr>
        </p:nvSpPr>
        <p:spPr/>
        <p:txBody>
          <a:bodyPr/>
          <a:lstStyle/>
          <a:p>
            <a:r>
              <a:rPr lang="el-GR" smtClean="0"/>
              <a:t>Οι λογιστικές ενέργειες (εγγραφές) του ισολογισμού θα πρέπει να ιεραρχούνται και να πραγματοποιούνται με ορισμένη σειρά </a:t>
            </a:r>
          </a:p>
          <a:p>
            <a:r>
              <a:rPr lang="el-GR" smtClean="0"/>
              <a:t>1. φυσική απογραφή των αποθεμάτων</a:t>
            </a:r>
          </a:p>
          <a:p>
            <a:r>
              <a:rPr lang="el-GR" smtClean="0"/>
              <a:t>2.χρονικη τακτοποίηση των αγοραζομένων αποθεμάτων</a:t>
            </a:r>
          </a:p>
          <a:p>
            <a:r>
              <a:rPr lang="el-GR" smtClean="0"/>
              <a:t>3.χρονικη τακτοποίηση των πωλήσεων</a:t>
            </a:r>
          </a:p>
          <a:p>
            <a:r>
              <a:rPr lang="el-GR" smtClean="0"/>
              <a:t>4. χρονική τακτοποίηση των οργανικών εξόδων</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1 - Τίτλος"/>
          <p:cNvSpPr>
            <a:spLocks noGrp="1"/>
          </p:cNvSpPr>
          <p:nvPr>
            <p:ph type="title"/>
          </p:nvPr>
        </p:nvSpPr>
        <p:spPr/>
        <p:txBody>
          <a:bodyPr/>
          <a:lstStyle/>
          <a:p>
            <a:endParaRPr lang="el-GR" smtClean="0"/>
          </a:p>
        </p:txBody>
      </p:sp>
      <p:sp>
        <p:nvSpPr>
          <p:cNvPr id="15362" name="2 - Θέση περιεχομένου"/>
          <p:cNvSpPr>
            <a:spLocks noGrp="1"/>
          </p:cNvSpPr>
          <p:nvPr>
            <p:ph idx="1"/>
          </p:nvPr>
        </p:nvSpPr>
        <p:spPr/>
        <p:txBody>
          <a:bodyPr/>
          <a:lstStyle/>
          <a:p>
            <a:r>
              <a:rPr lang="el-GR" smtClean="0"/>
              <a:t> 5. λογισμός υπολογιστικών εξόδων</a:t>
            </a:r>
          </a:p>
          <a:p>
            <a:r>
              <a:rPr lang="el-GR" smtClean="0"/>
              <a:t>Αποσβέσεων πάγιων</a:t>
            </a:r>
          </a:p>
          <a:p>
            <a:r>
              <a:rPr lang="el-GR" smtClean="0"/>
              <a:t>Αποσβέσεις εξόδων πολυετούς αποσβέσεως</a:t>
            </a:r>
          </a:p>
          <a:p>
            <a:r>
              <a:rPr lang="el-GR" smtClean="0"/>
              <a:t>Προβλέψεις για επισφαλείς πελάτες</a:t>
            </a:r>
          </a:p>
          <a:p>
            <a:r>
              <a:rPr lang="el-GR" smtClean="0"/>
              <a:t>Προβλέψεις για αποζημίωση προσωπικού λόγω εξόδου από την υπηρεσία</a:t>
            </a:r>
          </a:p>
          <a:p>
            <a:r>
              <a:rPr lang="el-GR" smtClean="0"/>
              <a:t>Λοιπές προβλέψεις επιβαλλόμενες από τις παραδεγμένες λογιστικές αρχές</a:t>
            </a:r>
          </a:p>
          <a:p>
            <a:r>
              <a:rPr lang="el-GR" smtClean="0"/>
              <a:t>Προσαρμογή των προβλέψεων στο κανονικό ύψος</a:t>
            </a:r>
          </a:p>
          <a:p>
            <a:endParaRPr lang="el-GR"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146</TotalTime>
  <Words>707</Words>
  <Application>Microsoft Office PowerPoint</Application>
  <PresentationFormat>Προβολή στην οθόνη (4:3)</PresentationFormat>
  <Paragraphs>107</Paragraphs>
  <Slides>24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24</vt:i4>
      </vt:variant>
    </vt:vector>
  </HeadingPairs>
  <TitlesOfParts>
    <vt:vector size="25" baseType="lpstr">
      <vt:lpstr>Ροή</vt:lpstr>
      <vt:lpstr>TEI OF WESTERN MACEDONIA M.Sc in Accounting and Auditing</vt:lpstr>
      <vt:lpstr>ΕΓΓΡΑΦΕΣ ΤΕΛΟΥΣ ΧΡΗΣΗΣ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IEΡΑΡΧΗΣΗ ΤΩΝ ΠΡΑΞΕΩΝ ΤΟΥ ΙΣΟΛΟΓΙΣΜΟΥ</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KYΡΙΟΤΕΡΑ ΣΤΑΔΙΑ ΤΟΥ ΕΛΕΓΧΟΥ</vt:lpstr>
      <vt:lpstr>Παρουσίαση του PowerPoint</vt:lpstr>
      <vt:lpstr>Παρουσίαση του PowerPoint</vt:lpstr>
      <vt:lpstr>TEXNIKEΣ ΕΛΕΓΧΟΥ ΤΩΝ ΛΟΓΑΡΙΑΣΜΩΝ</vt:lpstr>
      <vt:lpstr>Παρουσίαση του PowerPoint</vt:lpstr>
      <vt:lpstr>Παρουσίαση του PowerPoint</vt:lpstr>
      <vt:lpstr>ΕΞΕΤΑΣΗ ΠΩΛΗΣΕΩΝ</vt:lpstr>
      <vt:lpstr>ΕΞΕΤΑΣΗ ΑΓΟΡΩΝ</vt:lpstr>
      <vt:lpstr>ΕΞΟΔΑ ΠΡΟΣΩΠΙΚΟΥ</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TEI OF WESTERN MACEDONIA M.Sc in Accounting and Auditing</dc:title>
  <dc:creator>ΝΙΚΟΣ</dc:creator>
  <cp:lastModifiedBy>user</cp:lastModifiedBy>
  <cp:revision>8</cp:revision>
  <dcterms:created xsi:type="dcterms:W3CDTF">2015-04-29T02:56:02Z</dcterms:created>
  <dcterms:modified xsi:type="dcterms:W3CDTF">2015-11-03T16:35:06Z</dcterms:modified>
</cp:coreProperties>
</file>