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5" r:id="rId3"/>
    <p:sldId id="300" r:id="rId4"/>
    <p:sldId id="260" r:id="rId5"/>
    <p:sldId id="301" r:id="rId6"/>
    <p:sldId id="258" r:id="rId7"/>
    <p:sldId id="302" r:id="rId8"/>
    <p:sldId id="298" r:id="rId9"/>
    <p:sldId id="265" r:id="rId10"/>
    <p:sldId id="299" r:id="rId11"/>
    <p:sldId id="304" r:id="rId12"/>
    <p:sldId id="303" r:id="rId13"/>
    <p:sldId id="262" r:id="rId14"/>
    <p:sldId id="264" r:id="rId15"/>
    <p:sldId id="277" r:id="rId16"/>
    <p:sldId id="278" r:id="rId17"/>
    <p:sldId id="279" r:id="rId18"/>
    <p:sldId id="291" r:id="rId19"/>
    <p:sldId id="292" r:id="rId20"/>
    <p:sldId id="293" r:id="rId21"/>
    <p:sldId id="294" r:id="rId22"/>
    <p:sldId id="29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96" r:id="rId31"/>
    <p:sldId id="297" r:id="rId32"/>
    <p:sldId id="276" r:id="rId33"/>
    <p:sldId id="285" r:id="rId34"/>
    <p:sldId id="286" r:id="rId35"/>
    <p:sldId id="287" r:id="rId36"/>
    <p:sldId id="288" r:id="rId37"/>
    <p:sldId id="289" r:id="rId38"/>
    <p:sldId id="290" r:id="rId39"/>
    <p:sldId id="280" r:id="rId40"/>
    <p:sldId id="281" r:id="rId41"/>
    <p:sldId id="282" r:id="rId42"/>
    <p:sldId id="308" r:id="rId43"/>
    <p:sldId id="312" r:id="rId44"/>
    <p:sldId id="313" r:id="rId45"/>
    <p:sldId id="314" r:id="rId46"/>
    <p:sldId id="307" r:id="rId47"/>
    <p:sldId id="309" r:id="rId48"/>
    <p:sldId id="310" r:id="rId49"/>
    <p:sldId id="311" r:id="rId50"/>
    <p:sldId id="306" r:id="rId51"/>
  </p:sldIdLst>
  <p:sldSz cx="9906000" cy="6858000" type="A4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  <a:srgbClr val="80808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BBBF6-1092-4FD8-A7A4-74E72A09C7F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C6F815EA-58BE-4EFE-9A85-2567FA8CEFE7}">
      <dgm:prSet phldrT="[Text]"/>
      <dgm:spPr/>
      <dgm:t>
        <a:bodyPr/>
        <a:lstStyle/>
        <a:p>
          <a:r>
            <a:rPr lang="en-US" dirty="0" smtClean="0"/>
            <a:t>Browser</a:t>
          </a:r>
          <a:endParaRPr lang="el-GR" dirty="0"/>
        </a:p>
      </dgm:t>
    </dgm:pt>
    <dgm:pt modelId="{4646D1F5-860D-467C-AB38-82381D7DC5D8}" type="parTrans" cxnId="{674CF495-CD7F-4CA4-8EEB-D78285F0538D}">
      <dgm:prSet/>
      <dgm:spPr/>
      <dgm:t>
        <a:bodyPr/>
        <a:lstStyle/>
        <a:p>
          <a:endParaRPr lang="el-GR"/>
        </a:p>
      </dgm:t>
    </dgm:pt>
    <dgm:pt modelId="{05BAF0E0-7DEB-4B55-8903-E3AC59A0FE47}" type="sibTrans" cxnId="{674CF495-CD7F-4CA4-8EEB-D78285F0538D}">
      <dgm:prSet/>
      <dgm:spPr/>
      <dgm:t>
        <a:bodyPr/>
        <a:lstStyle/>
        <a:p>
          <a:endParaRPr lang="el-GR"/>
        </a:p>
      </dgm:t>
    </dgm:pt>
    <dgm:pt modelId="{90389640-A3E6-45A3-9B67-4BE205D48DCF}">
      <dgm:prSet phldrT="[Text]"/>
      <dgm:spPr/>
      <dgm:t>
        <a:bodyPr/>
        <a:lstStyle/>
        <a:p>
          <a:r>
            <a:rPr lang="el-GR" dirty="0" smtClean="0"/>
            <a:t>Κείμενο με Σήμανση </a:t>
          </a:r>
          <a:r>
            <a:rPr lang="en-US" dirty="0" smtClean="0"/>
            <a:t>HTML</a:t>
          </a:r>
          <a:endParaRPr lang="el-GR" dirty="0"/>
        </a:p>
      </dgm:t>
    </dgm:pt>
    <dgm:pt modelId="{657D2285-1992-4D9B-AB4D-A784289DDD0F}" type="parTrans" cxnId="{E614E61E-717A-4706-801A-6095B290F53E}">
      <dgm:prSet/>
      <dgm:spPr/>
      <dgm:t>
        <a:bodyPr/>
        <a:lstStyle/>
        <a:p>
          <a:endParaRPr lang="el-GR"/>
        </a:p>
      </dgm:t>
    </dgm:pt>
    <dgm:pt modelId="{BC418A96-BAA1-4F45-AF74-9E555972D0F3}" type="sibTrans" cxnId="{E614E61E-717A-4706-801A-6095B290F53E}">
      <dgm:prSet/>
      <dgm:spPr/>
      <dgm:t>
        <a:bodyPr/>
        <a:lstStyle/>
        <a:p>
          <a:endParaRPr lang="el-GR"/>
        </a:p>
      </dgm:t>
    </dgm:pt>
    <dgm:pt modelId="{6AA7E3CB-48CD-4CD2-948A-A023D51F7B6C}">
      <dgm:prSet phldrT="[Text]"/>
      <dgm:spPr/>
      <dgm:t>
        <a:bodyPr/>
        <a:lstStyle/>
        <a:p>
          <a:r>
            <a:rPr lang="el-GR" dirty="0" smtClean="0"/>
            <a:t>Πληροφορία Μορφοποίησης</a:t>
          </a:r>
          <a:endParaRPr lang="el-GR" dirty="0"/>
        </a:p>
      </dgm:t>
    </dgm:pt>
    <dgm:pt modelId="{0E92A947-B473-4ED5-B808-5F55D17F3A74}" type="parTrans" cxnId="{3090406B-14B4-4E11-8628-A84D9D656BF2}">
      <dgm:prSet/>
      <dgm:spPr/>
      <dgm:t>
        <a:bodyPr/>
        <a:lstStyle/>
        <a:p>
          <a:endParaRPr lang="el-GR"/>
        </a:p>
      </dgm:t>
    </dgm:pt>
    <dgm:pt modelId="{E928BB1E-1A5E-43F5-840A-509B67A80B5B}" type="sibTrans" cxnId="{3090406B-14B4-4E11-8628-A84D9D656BF2}">
      <dgm:prSet/>
      <dgm:spPr/>
      <dgm:t>
        <a:bodyPr/>
        <a:lstStyle/>
        <a:p>
          <a:endParaRPr lang="el-GR"/>
        </a:p>
      </dgm:t>
    </dgm:pt>
    <dgm:pt modelId="{CFC32B41-481E-41E4-9574-2BD032BB88C7}" type="pres">
      <dgm:prSet presAssocID="{3BFBBBF6-1092-4FD8-A7A4-74E72A09C7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0AFF993-C391-4890-ACF1-BDD7276D144A}" type="pres">
      <dgm:prSet presAssocID="{C6F815EA-58BE-4EFE-9A85-2567FA8CEFE7}" presName="centerShape" presStyleLbl="node0" presStyleIdx="0" presStyleCnt="1"/>
      <dgm:spPr/>
      <dgm:t>
        <a:bodyPr/>
        <a:lstStyle/>
        <a:p>
          <a:endParaRPr lang="el-GR"/>
        </a:p>
      </dgm:t>
    </dgm:pt>
    <dgm:pt modelId="{07565CDD-2623-44B3-BEF2-C4DB95202DF8}" type="pres">
      <dgm:prSet presAssocID="{657D2285-1992-4D9B-AB4D-A784289DDD0F}" presName="parTrans" presStyleLbl="bgSibTrans2D1" presStyleIdx="0" presStyleCnt="2"/>
      <dgm:spPr/>
      <dgm:t>
        <a:bodyPr/>
        <a:lstStyle/>
        <a:p>
          <a:endParaRPr lang="el-GR"/>
        </a:p>
      </dgm:t>
    </dgm:pt>
    <dgm:pt modelId="{4E3E5D6F-2B8A-48BC-B162-A48F1E01E022}" type="pres">
      <dgm:prSet presAssocID="{90389640-A3E6-45A3-9B67-4BE205D48DC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91CE48-7AF9-47E4-BE0E-83D88ED02360}" type="pres">
      <dgm:prSet presAssocID="{0E92A947-B473-4ED5-B808-5F55D17F3A74}" presName="parTrans" presStyleLbl="bgSibTrans2D1" presStyleIdx="1" presStyleCnt="2"/>
      <dgm:spPr/>
      <dgm:t>
        <a:bodyPr/>
        <a:lstStyle/>
        <a:p>
          <a:endParaRPr lang="el-GR"/>
        </a:p>
      </dgm:t>
    </dgm:pt>
    <dgm:pt modelId="{A27C758A-B388-4DC0-94D7-34F4CEE0CD67}" type="pres">
      <dgm:prSet presAssocID="{6AA7E3CB-48CD-4CD2-948A-A023D51F7B6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10BCCC9-C4BB-41BE-B465-609E53EE6C5A}" type="presOf" srcId="{90389640-A3E6-45A3-9B67-4BE205D48DCF}" destId="{4E3E5D6F-2B8A-48BC-B162-A48F1E01E022}" srcOrd="0" destOrd="0" presId="urn:microsoft.com/office/officeart/2005/8/layout/radial4"/>
    <dgm:cxn modelId="{E614E61E-717A-4706-801A-6095B290F53E}" srcId="{C6F815EA-58BE-4EFE-9A85-2567FA8CEFE7}" destId="{90389640-A3E6-45A3-9B67-4BE205D48DCF}" srcOrd="0" destOrd="0" parTransId="{657D2285-1992-4D9B-AB4D-A784289DDD0F}" sibTransId="{BC418A96-BAA1-4F45-AF74-9E555972D0F3}"/>
    <dgm:cxn modelId="{D48BB387-F43F-4103-90A6-7940B1A4CB00}" type="presOf" srcId="{657D2285-1992-4D9B-AB4D-A784289DDD0F}" destId="{07565CDD-2623-44B3-BEF2-C4DB95202DF8}" srcOrd="0" destOrd="0" presId="urn:microsoft.com/office/officeart/2005/8/layout/radial4"/>
    <dgm:cxn modelId="{022C86F5-C335-4A67-9E61-8F11C9C6CC63}" type="presOf" srcId="{6AA7E3CB-48CD-4CD2-948A-A023D51F7B6C}" destId="{A27C758A-B388-4DC0-94D7-34F4CEE0CD67}" srcOrd="0" destOrd="0" presId="urn:microsoft.com/office/officeart/2005/8/layout/radial4"/>
    <dgm:cxn modelId="{3090406B-14B4-4E11-8628-A84D9D656BF2}" srcId="{C6F815EA-58BE-4EFE-9A85-2567FA8CEFE7}" destId="{6AA7E3CB-48CD-4CD2-948A-A023D51F7B6C}" srcOrd="1" destOrd="0" parTransId="{0E92A947-B473-4ED5-B808-5F55D17F3A74}" sibTransId="{E928BB1E-1A5E-43F5-840A-509B67A80B5B}"/>
    <dgm:cxn modelId="{C618EE15-DF9C-4FA9-B7F5-EEC0985C5AAC}" type="presOf" srcId="{3BFBBBF6-1092-4FD8-A7A4-74E72A09C7F6}" destId="{CFC32B41-481E-41E4-9574-2BD032BB88C7}" srcOrd="0" destOrd="0" presId="urn:microsoft.com/office/officeart/2005/8/layout/radial4"/>
    <dgm:cxn modelId="{70DFB88B-0CF1-486F-8B91-E43C40DE2CDC}" type="presOf" srcId="{C6F815EA-58BE-4EFE-9A85-2567FA8CEFE7}" destId="{C0AFF993-C391-4890-ACF1-BDD7276D144A}" srcOrd="0" destOrd="0" presId="urn:microsoft.com/office/officeart/2005/8/layout/radial4"/>
    <dgm:cxn modelId="{68689F21-B41B-47C7-894A-CED84A6849C1}" type="presOf" srcId="{0E92A947-B473-4ED5-B808-5F55D17F3A74}" destId="{8E91CE48-7AF9-47E4-BE0E-83D88ED02360}" srcOrd="0" destOrd="0" presId="urn:microsoft.com/office/officeart/2005/8/layout/radial4"/>
    <dgm:cxn modelId="{674CF495-CD7F-4CA4-8EEB-D78285F0538D}" srcId="{3BFBBBF6-1092-4FD8-A7A4-74E72A09C7F6}" destId="{C6F815EA-58BE-4EFE-9A85-2567FA8CEFE7}" srcOrd="0" destOrd="0" parTransId="{4646D1F5-860D-467C-AB38-82381D7DC5D8}" sibTransId="{05BAF0E0-7DEB-4B55-8903-E3AC59A0FE47}"/>
    <dgm:cxn modelId="{6CB5631E-C5B6-498B-8FDF-DD37F657B712}" type="presParOf" srcId="{CFC32B41-481E-41E4-9574-2BD032BB88C7}" destId="{C0AFF993-C391-4890-ACF1-BDD7276D144A}" srcOrd="0" destOrd="0" presId="urn:microsoft.com/office/officeart/2005/8/layout/radial4"/>
    <dgm:cxn modelId="{E7B51467-35CF-4E01-9418-954CC5A2231B}" type="presParOf" srcId="{CFC32B41-481E-41E4-9574-2BD032BB88C7}" destId="{07565CDD-2623-44B3-BEF2-C4DB95202DF8}" srcOrd="1" destOrd="0" presId="urn:microsoft.com/office/officeart/2005/8/layout/radial4"/>
    <dgm:cxn modelId="{72B7FC80-80B4-453E-83AF-A5047B46B670}" type="presParOf" srcId="{CFC32B41-481E-41E4-9574-2BD032BB88C7}" destId="{4E3E5D6F-2B8A-48BC-B162-A48F1E01E022}" srcOrd="2" destOrd="0" presId="urn:microsoft.com/office/officeart/2005/8/layout/radial4"/>
    <dgm:cxn modelId="{73728264-FF47-4474-8647-AE29113FECB4}" type="presParOf" srcId="{CFC32B41-481E-41E4-9574-2BD032BB88C7}" destId="{8E91CE48-7AF9-47E4-BE0E-83D88ED02360}" srcOrd="3" destOrd="0" presId="urn:microsoft.com/office/officeart/2005/8/layout/radial4"/>
    <dgm:cxn modelId="{F29DCBC1-C9A1-435A-8EDA-7B89A1507404}" type="presParOf" srcId="{CFC32B41-481E-41E4-9574-2BD032BB88C7}" destId="{A27C758A-B388-4DC0-94D7-34F4CEE0CD6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AFF993-C391-4890-ACF1-BDD7276D144A}">
      <dsp:nvSpPr>
        <dsp:cNvPr id="0" name=""/>
        <dsp:cNvSpPr/>
      </dsp:nvSpPr>
      <dsp:spPr>
        <a:xfrm>
          <a:off x="1680363" y="872304"/>
          <a:ext cx="1243008" cy="1243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Browser</a:t>
          </a:r>
          <a:endParaRPr lang="el-GR" sz="1800" kern="1200" dirty="0"/>
        </a:p>
      </dsp:txBody>
      <dsp:txXfrm>
        <a:off x="1680363" y="872304"/>
        <a:ext cx="1243008" cy="1243008"/>
      </dsp:txXfrm>
    </dsp:sp>
    <dsp:sp modelId="{07565CDD-2623-44B3-BEF2-C4DB95202DF8}">
      <dsp:nvSpPr>
        <dsp:cNvPr id="0" name=""/>
        <dsp:cNvSpPr/>
      </dsp:nvSpPr>
      <dsp:spPr>
        <a:xfrm rot="12900000">
          <a:off x="746103" y="610125"/>
          <a:ext cx="1093398" cy="35425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E5D6F-2B8A-48BC-B162-A48F1E01E022}">
      <dsp:nvSpPr>
        <dsp:cNvPr id="0" name=""/>
        <dsp:cNvSpPr/>
      </dsp:nvSpPr>
      <dsp:spPr>
        <a:xfrm>
          <a:off x="254544" y="1337"/>
          <a:ext cx="1180858" cy="944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Κείμενο με Σήμανση </a:t>
          </a:r>
          <a:r>
            <a:rPr lang="en-US" sz="1200" kern="1200" dirty="0" smtClean="0"/>
            <a:t>HTML</a:t>
          </a:r>
          <a:endParaRPr lang="el-GR" sz="1200" kern="1200" dirty="0"/>
        </a:p>
      </dsp:txBody>
      <dsp:txXfrm>
        <a:off x="254544" y="1337"/>
        <a:ext cx="1180858" cy="944686"/>
      </dsp:txXfrm>
    </dsp:sp>
    <dsp:sp modelId="{8E91CE48-7AF9-47E4-BE0E-83D88ED02360}">
      <dsp:nvSpPr>
        <dsp:cNvPr id="0" name=""/>
        <dsp:cNvSpPr/>
      </dsp:nvSpPr>
      <dsp:spPr>
        <a:xfrm rot="19500000">
          <a:off x="2764233" y="610125"/>
          <a:ext cx="1093398" cy="35425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C758A-B388-4DC0-94D7-34F4CEE0CD67}">
      <dsp:nvSpPr>
        <dsp:cNvPr id="0" name=""/>
        <dsp:cNvSpPr/>
      </dsp:nvSpPr>
      <dsp:spPr>
        <a:xfrm>
          <a:off x="3168333" y="1337"/>
          <a:ext cx="1180858" cy="944686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Πληροφορία Μορφοποίησης</a:t>
          </a:r>
          <a:endParaRPr lang="el-GR" sz="1200" kern="1200" dirty="0"/>
        </a:p>
      </dsp:txBody>
      <dsp:txXfrm>
        <a:off x="3168333" y="1337"/>
        <a:ext cx="1180858" cy="944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defTabSz="990519">
              <a:defRPr sz="1300"/>
            </a:lvl1pPr>
          </a:lstStyle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1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r" defTabSz="990519">
              <a:defRPr sz="1300"/>
            </a:lvl1pPr>
          </a:lstStyle>
          <a:p>
            <a:fld id="{76C8017B-49B2-4060-B5FF-8A4927E58B44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defTabSz="990519">
              <a:defRPr sz="1300"/>
            </a:lvl1pPr>
          </a:lstStyle>
          <a:p>
            <a:endParaRPr lang="el-GR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r" defTabSz="990519">
              <a:defRPr sz="1300"/>
            </a:lvl1pPr>
          </a:lstStyle>
          <a:p>
            <a:fld id="{C4B26D76-5242-43C2-8863-D452AD7B8F7B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defTabSz="990519">
              <a:defRPr sz="1300"/>
            </a:lvl1pPr>
          </a:lstStyle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r" defTabSz="990519">
              <a:defRPr sz="1300"/>
            </a:lvl1pPr>
          </a:lstStyle>
          <a:p>
            <a:fld id="{5F8F4725-99AC-452B-ABB7-BD70B46BE374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9938"/>
            <a:ext cx="554037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0926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defTabSz="990519">
              <a:defRPr sz="1300"/>
            </a:lvl1pPr>
          </a:lstStyle>
          <a:p>
            <a:endParaRPr lang="el-GR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r" defTabSz="990519">
              <a:defRPr sz="1300"/>
            </a:lvl1pPr>
          </a:lstStyle>
          <a:p>
            <a:fld id="{1EA83C82-AFBB-46C2-B323-698EEBAE26ED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F3459-38B0-459B-9B9D-72F943AF9737}" type="slidenum">
              <a:rPr lang="el-GR"/>
              <a:pPr/>
              <a:t>1</a:t>
            </a:fld>
            <a:endParaRPr lang="el-GR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95EB2B-FFA8-4150-9E97-EABB52D05D93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7A909-5C80-4D4A-952A-E547DFC69791}" type="slidenum">
              <a:rPr lang="el-GR"/>
              <a:pPr/>
              <a:t>11</a:t>
            </a:fld>
            <a:endParaRPr lang="el-G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FCD6F1C-1D81-4A4F-8EBA-1C0E309DA5CC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7A909-5C80-4D4A-952A-E547DFC69791}" type="slidenum">
              <a:rPr lang="el-GR"/>
              <a:pPr/>
              <a:t>12</a:t>
            </a:fld>
            <a:endParaRPr lang="el-G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E5F12D0-BCFB-4E30-B9AD-D2A47CEBDE80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7A909-5C80-4D4A-952A-E547DFC69791}" type="slidenum">
              <a:rPr lang="el-GR"/>
              <a:pPr/>
              <a:t>13</a:t>
            </a:fld>
            <a:endParaRPr lang="el-G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F9DCDF-62A2-438E-8D1D-7737B0CF1CE1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CC6C9-7493-45D8-96C7-779391575EA8}" type="slidenum">
              <a:rPr lang="el-GR"/>
              <a:pPr/>
              <a:t>14</a:t>
            </a:fld>
            <a:endParaRPr lang="el-GR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9FD440F-9E9A-4953-8605-789B33D10E6D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9BEB-CBDC-4A72-81A3-7A31E31C0775}" type="slidenum">
              <a:rPr lang="el-GR"/>
              <a:pPr/>
              <a:t>15</a:t>
            </a:fld>
            <a:endParaRPr lang="el-G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146093-B583-437A-AFCE-E6E3CD41A88C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4812E-F1C4-4524-8851-CAC623443842}" type="slidenum">
              <a:rPr lang="el-GR"/>
              <a:pPr/>
              <a:t>16</a:t>
            </a:fld>
            <a:endParaRPr lang="el-GR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95E9033-444D-491E-8F8C-55C7C354D9D3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6BD96-B71E-451B-BC76-CD2B93D5E6F0}" type="slidenum">
              <a:rPr lang="el-GR"/>
              <a:pPr/>
              <a:t>17</a:t>
            </a:fld>
            <a:endParaRPr lang="el-GR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EF4445-3FB5-407A-88A3-AD85A0246CD6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19075-53F5-42C5-A654-8E29A9AE1513}" type="slidenum">
              <a:rPr lang="el-GR"/>
              <a:pPr/>
              <a:t>18</a:t>
            </a:fld>
            <a:endParaRPr lang="el-GR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1A3A188-60CB-440A-8B7F-3C7179972181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17F3B-9C88-4B4B-8267-1B987B8961DE}" type="slidenum">
              <a:rPr lang="el-GR"/>
              <a:pPr/>
              <a:t>19</a:t>
            </a:fld>
            <a:endParaRPr lang="el-GR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BF8C10-8B41-4300-814E-D53248DA24B8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4CC8C-D665-499F-A355-C7D6B7B64CB0}" type="slidenum">
              <a:rPr lang="el-GR"/>
              <a:pPr/>
              <a:t>20</a:t>
            </a:fld>
            <a:endParaRPr lang="el-GR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415CA1-E4EE-4F60-87D8-110DC62ED0BD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AACF3-2381-4FCB-950A-E02C6F813D06}" type="slidenum">
              <a:rPr lang="el-GR"/>
              <a:pPr/>
              <a:t>3</a:t>
            </a:fld>
            <a:endParaRPr lang="el-GR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D165C3E-F207-4920-AFF3-947BDE367D5F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F7E49-61A8-4F46-8B58-971428673C5D}" type="slidenum">
              <a:rPr lang="el-GR"/>
              <a:pPr/>
              <a:t>21</a:t>
            </a:fld>
            <a:endParaRPr lang="el-GR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7C277A1-7625-4C5B-AE48-DD7B339F62B7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FFE68-91F0-46BA-9547-03C175E9D832}" type="slidenum">
              <a:rPr lang="el-GR"/>
              <a:pPr/>
              <a:t>22</a:t>
            </a:fld>
            <a:endParaRPr lang="el-GR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172AE5-7E69-4FF0-A625-D2EB95B08126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3960C-0889-4748-88C5-DD1ADEDCDD85}" type="slidenum">
              <a:rPr lang="el-GR"/>
              <a:pPr/>
              <a:t>23</a:t>
            </a:fld>
            <a:endParaRPr lang="el-G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72C67A-EE75-4B3A-B478-5B620FD324FC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CA323-FE56-44EB-B96D-CA9653DCD716}" type="slidenum">
              <a:rPr lang="el-GR"/>
              <a:pPr/>
              <a:t>24</a:t>
            </a:fld>
            <a:endParaRPr lang="el-GR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75429A9-2796-4F4D-8809-02F5096B11E8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C4061-4594-44A2-A38C-FD2B95697BFA}" type="slidenum">
              <a:rPr lang="el-GR"/>
              <a:pPr/>
              <a:t>25</a:t>
            </a:fld>
            <a:endParaRPr lang="el-GR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BBFA3F-D2CD-4F2F-847E-C054BB14A9F4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E6EBD-32D8-4B16-8ED0-A76F28E1943A}" type="slidenum">
              <a:rPr lang="el-GR"/>
              <a:pPr/>
              <a:t>26</a:t>
            </a:fld>
            <a:endParaRPr lang="el-GR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CA4882B-9BA1-4CF4-80B2-7AE831EA1C56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12E75-DBE1-4A00-9D29-2964B07FE65F}" type="slidenum">
              <a:rPr lang="el-GR"/>
              <a:pPr/>
              <a:t>27</a:t>
            </a:fld>
            <a:endParaRPr lang="el-GR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D586461-0AD1-4DFB-8F88-498FF3FCA14D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65B0A-B8E9-447E-AAE4-FB9BA2E2FF0A}" type="slidenum">
              <a:rPr lang="el-GR"/>
              <a:pPr/>
              <a:t>28</a:t>
            </a:fld>
            <a:endParaRPr lang="el-GR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8B485B-FF4D-4CCD-935C-AD37A8B5A12C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944F2-D092-40C7-862D-D8D1F9E75AD8}" type="slidenum">
              <a:rPr lang="el-GR"/>
              <a:pPr/>
              <a:t>29</a:t>
            </a:fld>
            <a:endParaRPr lang="el-GR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D8B7FA-0292-446C-BA0B-854089B337AE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2C3B6-6A49-47A1-957E-665CFFFA804A}" type="slidenum">
              <a:rPr lang="el-GR"/>
              <a:pPr/>
              <a:t>30</a:t>
            </a:fld>
            <a:endParaRPr lang="el-GR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F91558-A075-422A-B1C0-93A0B56EACE0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35E6E-50E0-4B34-BD90-E413E36BA55A}" type="slidenum">
              <a:rPr lang="el-GR"/>
              <a:pPr/>
              <a:t>4</a:t>
            </a:fld>
            <a:endParaRPr lang="el-G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85B93E5-F332-46BE-BD0D-2A1DFE877CD8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FEEC13-9233-4AF8-9FCD-4FDEF975EB9B}" type="slidenum">
              <a:rPr lang="el-GR"/>
              <a:pPr/>
              <a:t>31</a:t>
            </a:fld>
            <a:endParaRPr lang="el-GR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D6DFD52-5E6B-4D86-85D4-17AAECA6F758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DE2F4-2F40-4F3F-B7DC-365C01C5EAB0}" type="slidenum">
              <a:rPr lang="el-GR"/>
              <a:pPr/>
              <a:t>32</a:t>
            </a:fld>
            <a:endParaRPr lang="el-GR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43A209C-D2B6-4F90-A69A-954A84845AD9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3616E-20C0-4EF9-A7DA-4287F1409CBC}" type="slidenum">
              <a:rPr lang="el-GR"/>
              <a:pPr/>
              <a:t>33</a:t>
            </a:fld>
            <a:endParaRPr lang="el-G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E7525-0AAC-40F1-A153-7D142608F76F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6C2E0-34CC-48EB-8F43-B16674ABA3C8}" type="slidenum">
              <a:rPr lang="el-GR"/>
              <a:pPr/>
              <a:t>34</a:t>
            </a:fld>
            <a:endParaRPr lang="el-GR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A0E919-D8E7-4953-99B6-77E54562F1F7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27F3B-4A7A-4C96-A2DE-CF79FD3B34AC}" type="slidenum">
              <a:rPr lang="el-GR"/>
              <a:pPr/>
              <a:t>35</a:t>
            </a:fld>
            <a:endParaRPr lang="el-GR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9FAD55-57D5-4418-9E56-DB936231B588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C7A2C-1344-47CC-A979-1616FDA15A4D}" type="slidenum">
              <a:rPr lang="el-GR"/>
              <a:pPr/>
              <a:t>36</a:t>
            </a:fld>
            <a:endParaRPr lang="el-G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C11A38C-EE53-49FD-9513-D447FE5856C1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EFB07-31DC-4D0E-A3E3-0AF8C661D428}" type="slidenum">
              <a:rPr lang="el-GR"/>
              <a:pPr/>
              <a:t>37</a:t>
            </a:fld>
            <a:endParaRPr lang="el-GR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DBA25B-19AD-4C32-979E-746BFA23228C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85FE3-921F-4FD4-AED8-FFC05D8C5DD5}" type="slidenum">
              <a:rPr lang="el-GR"/>
              <a:pPr/>
              <a:t>38</a:t>
            </a:fld>
            <a:endParaRPr lang="el-GR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609B60-BD13-4DA7-8EAC-0210FC42D6E3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8E54B-6827-4580-87B2-CB681500F954}" type="slidenum">
              <a:rPr lang="el-GR"/>
              <a:pPr/>
              <a:t>39</a:t>
            </a:fld>
            <a:endParaRPr lang="el-GR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D4CE31-FA59-4E45-8BDC-266EDBD65E83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BAE77-4537-49FB-965D-CEC3B22008C1}" type="slidenum">
              <a:rPr lang="el-GR"/>
              <a:pPr/>
              <a:t>40</a:t>
            </a:fld>
            <a:endParaRPr lang="el-GR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F5D1A7-14D8-4BF6-AD86-6D31ACCFE1AE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76AB6-3ED9-44EE-B42C-46197D841AA0}" type="slidenum">
              <a:rPr lang="el-GR"/>
              <a:pPr/>
              <a:t>5</a:t>
            </a:fld>
            <a:endParaRPr lang="el-GR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C7F46CB-A430-4EE0-8CF0-63F4BC8EAF1D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0EF78-DF86-48F1-A9A4-22FCDD741492}" type="slidenum">
              <a:rPr lang="el-GR"/>
              <a:pPr/>
              <a:t>41</a:t>
            </a:fld>
            <a:endParaRPr lang="el-GR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E869CBB-B9C7-40B1-9847-F3B60313F241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2BAC9-F538-40B8-8196-11575085B6EB}" type="slidenum">
              <a:rPr lang="el-GR"/>
              <a:pPr/>
              <a:t>6</a:t>
            </a:fld>
            <a:endParaRPr lang="el-GR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D88106-DA22-43FD-89B5-F08BC9CED774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71D08-E3EC-427D-B9A5-3F8977ABAEE3}" type="slidenum">
              <a:rPr lang="el-GR"/>
              <a:pPr/>
              <a:t>7</a:t>
            </a:fld>
            <a:endParaRPr lang="el-GR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5C2887-571D-4E0B-B670-2A3AB2DE91D3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52B8A-F114-4253-B277-A5E6536BC34E}" type="slidenum">
              <a:rPr lang="el-GR"/>
              <a:pPr/>
              <a:t>8</a:t>
            </a:fld>
            <a:endParaRPr lang="el-GR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86F6323-720A-4640-8F4B-0639FD6E4EE9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6CAAE-839A-4833-81A6-0104CF93424E}" type="slidenum">
              <a:rPr lang="el-GR"/>
              <a:pPr/>
              <a:t>9</a:t>
            </a:fld>
            <a:endParaRPr lang="el-G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062D75-C29C-463D-8F72-D6E4B34C8981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76975-9171-46BC-9D96-D02B5EEC59B1}" type="slidenum">
              <a:rPr lang="el-GR"/>
              <a:pPr/>
              <a:t>10</a:t>
            </a:fld>
            <a:endParaRPr lang="el-GR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83D77F-DF2C-4FD3-81B8-F5C66F0A88D6}" type="datetime1">
              <a:rPr lang="el-GR" smtClean="0"/>
              <a:pPr/>
              <a:t>11/10/2010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740900" y="3048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906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0150" y="6391657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85900" y="2819400"/>
            <a:ext cx="69342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30200" y="6410848"/>
            <a:ext cx="4622800" cy="365760"/>
          </a:xfrm>
        </p:spPr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68402" y="2420112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5100" y="152400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622800" y="2115312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725162" y="2209800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705350" y="2199451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2BC259-0EC7-4E0A-B802-91BEC81B702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42950" y="381000"/>
            <a:ext cx="84201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8926-4C75-436B-BB09-BA08BA889E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594600" y="0"/>
            <a:ext cx="2311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906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8496" y="6391657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617212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7409688" y="2925763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7512050" y="3020251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2238" y="3009902"/>
            <a:ext cx="495300" cy="441325"/>
          </a:xfrm>
        </p:spPr>
        <p:txBody>
          <a:bodyPr/>
          <a:lstStyle/>
          <a:p>
            <a:fld id="{B3547440-A989-4DF7-BB2A-0F1DCA2C25C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304800"/>
            <a:ext cx="70993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7350" y="304802"/>
            <a:ext cx="156845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39" y="228600"/>
            <a:ext cx="86836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0" y="1600200"/>
            <a:ext cx="8585200" cy="44196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6B9CD58D-5A59-4B7A-B0A4-13D1923D9C9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200" y="6410848"/>
            <a:ext cx="4622800" cy="365760"/>
          </a:xfrm>
        </p:spPr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5162" y="1026373"/>
            <a:ext cx="495300" cy="441325"/>
          </a:xfrm>
        </p:spPr>
        <p:txBody>
          <a:bodyPr/>
          <a:lstStyle/>
          <a:p>
            <a:fld id="{EC6C2FA9-91A6-4969-BE28-9A4CAF32A00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6898" y="1527048"/>
            <a:ext cx="921258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9740900" y="1905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65100" y="2286000"/>
            <a:ext cx="9569196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8402" y="142352"/>
            <a:ext cx="9569196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2461" y="2743200"/>
            <a:ext cx="7020189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96" y="6391657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5100" y="152400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65100" y="2438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622800" y="2115312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725162" y="2209800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5350" y="2199451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C147CC-780D-4C5F-AD50-554E48D5A59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533400"/>
            <a:ext cx="84201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228600"/>
            <a:ext cx="92456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3800" y="6409944"/>
            <a:ext cx="3298698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01C-B636-46C0-B1FF-C96D906CF07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943337" y="1575653"/>
            <a:ext cx="9664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26898" y="1371600"/>
            <a:ext cx="437515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200650" y="1371600"/>
            <a:ext cx="437515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953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906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65100" y="1371600"/>
            <a:ext cx="9569196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083" y="6391656"/>
            <a:ext cx="9569196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898" y="1524000"/>
            <a:ext cx="4376870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90608" y="1524000"/>
            <a:ext cx="437859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200" y="6409944"/>
            <a:ext cx="4622800" cy="365760"/>
          </a:xfrm>
        </p:spPr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65100" y="128016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26898" y="2471383"/>
            <a:ext cx="4378452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5200650" y="2471383"/>
            <a:ext cx="437515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622800" y="956036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725162" y="1050524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05350" y="1042417"/>
            <a:ext cx="495300" cy="441325"/>
          </a:xfrm>
        </p:spPr>
        <p:txBody>
          <a:bodyPr/>
          <a:lstStyle>
            <a:lvl1pPr algn="ctr">
              <a:defRPr/>
            </a:lvl1pPr>
          </a:lstStyle>
          <a:p>
            <a:fld id="{CE69D8F7-02EE-4D8B-81A1-84ABA90F033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05350" y="1036021"/>
            <a:ext cx="495300" cy="441325"/>
          </a:xfrm>
        </p:spPr>
        <p:txBody>
          <a:bodyPr/>
          <a:lstStyle/>
          <a:p>
            <a:fld id="{8F4DBC5E-366E-4B64-B59C-C95BFE8055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906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91657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5100" y="158496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22800" y="6324600"/>
            <a:ext cx="6604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522BA1-3225-4DE7-9F7B-0E8720137B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65100" y="152400"/>
            <a:ext cx="9569196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906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65100" y="609600"/>
            <a:ext cx="29718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914400"/>
            <a:ext cx="255905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2750" y="1981201"/>
            <a:ext cx="255905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5100" y="152400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65100" y="533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384550" y="685800"/>
            <a:ext cx="61087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403350" y="228600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505712" y="323088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85900" y="312739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85290E-518C-4C8D-B0CF-9FB74ED6CB9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1798" y="6388386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6898" y="6410848"/>
            <a:ext cx="4626102" cy="365760"/>
          </a:xfrm>
        </p:spPr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65100" y="533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5100" y="152400"/>
            <a:ext cx="9569196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65100" y="609600"/>
            <a:ext cx="29718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403350" y="228600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505712" y="323088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85900" y="312739"/>
            <a:ext cx="495300" cy="441325"/>
          </a:xfrm>
        </p:spPr>
        <p:txBody>
          <a:bodyPr/>
          <a:lstStyle/>
          <a:p>
            <a:fld id="{10E638BC-4747-46F0-95E0-0146CC76D3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6" y="5029200"/>
            <a:ext cx="635635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50406" y="609600"/>
            <a:ext cx="635635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750" y="990600"/>
            <a:ext cx="26416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1798" y="6388386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0498" y="6404984"/>
            <a:ext cx="3298698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6898" y="6410848"/>
            <a:ext cx="4626102" cy="365760"/>
          </a:xfrm>
        </p:spPr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906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1798" y="6388386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273800" y="6404984"/>
            <a:ext cx="329869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0200" y="6410848"/>
            <a:ext cx="46228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65100" y="1276743"/>
            <a:ext cx="956919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622800" y="956036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725162" y="1050524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705350" y="1040175"/>
            <a:ext cx="4953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3A02D7-CD48-416A-9B8F-0BC0CD32A62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26898" y="228600"/>
            <a:ext cx="92456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26898" y="1524000"/>
            <a:ext cx="92456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/>
              <a:t>Εισαγωγή στη χρήση </a:t>
            </a:r>
            <a:r>
              <a:rPr lang="en-US"/>
              <a:t>Cascading Style Sheets (CSS)</a:t>
            </a:r>
            <a:endParaRPr lang="el-G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A4D521D-107D-49D0-9866-DED6699D7821}" type="slidenum">
              <a:rPr lang="el-GR"/>
              <a:pPr/>
              <a:t>1</a:t>
            </a:fld>
            <a:endParaRPr lang="el-G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200"/>
              <a:t>Ανάπτυξη </a:t>
            </a:r>
            <a:br>
              <a:rPr lang="el-GR" sz="4200"/>
            </a:br>
            <a:r>
              <a:rPr lang="el-GR" sz="4200"/>
              <a:t>Διαδικτυακών Εφαρμογών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Χρήση </a:t>
            </a:r>
            <a:r>
              <a:rPr lang="en-US"/>
              <a:t>CSS</a:t>
            </a:r>
            <a:r>
              <a:rPr lang="el-GR"/>
              <a:t> σε Ιστοσελίδες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D019-3D37-4248-87CB-7BE7676B2B96}" type="slidenum">
              <a:rPr lang="el-GR"/>
              <a:pPr/>
              <a:t>10</a:t>
            </a:fld>
            <a:endParaRPr lang="el-G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800" dirty="0"/>
              <a:t>Τρεις διαφορετικοί τύποι χρήσης σύμφωνα με το σημείο δήλωσης του κώδικα </a:t>
            </a:r>
            <a:r>
              <a:rPr lang="en-US" sz="2800" dirty="0"/>
              <a:t>CSS</a:t>
            </a:r>
          </a:p>
          <a:p>
            <a:pPr lvl="1"/>
            <a:r>
              <a:rPr lang="el-GR" sz="2400" dirty="0" smtClean="0"/>
              <a:t>Ενσωματωμένη Δήλωση</a:t>
            </a:r>
            <a:endParaRPr lang="el-GR" sz="2400" dirty="0"/>
          </a:p>
          <a:p>
            <a:pPr lvl="1"/>
            <a:r>
              <a:rPr lang="el-GR" sz="2400" dirty="0" smtClean="0"/>
              <a:t>Εσωτερική Δήλωση</a:t>
            </a:r>
            <a:endParaRPr lang="el-GR" sz="2400" dirty="0"/>
          </a:p>
          <a:p>
            <a:pPr lvl="1"/>
            <a:r>
              <a:rPr lang="el-GR" sz="2400" dirty="0" smtClean="0"/>
              <a:t>Εξωτερική Δήλωση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227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Ενσωματωμένη Δήλωση</a:t>
            </a:r>
            <a:endParaRPr lang="el-G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33CB-4E46-4EB0-862E-9F950410ADF9}" type="slidenum">
              <a:rPr lang="el-GR"/>
              <a:pPr/>
              <a:t>11</a:t>
            </a:fld>
            <a:endParaRPr lang="el-GR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26898" y="1571612"/>
            <a:ext cx="4375150" cy="1571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&lt;p style=</a:t>
            </a:r>
            <a:r>
              <a:rPr lang="el-GR" sz="16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l-GR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margin-left:</a:t>
            </a:r>
            <a:r>
              <a:rPr lang="el-GR" sz="16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20px</a:t>
            </a:r>
            <a:r>
              <a:rPr lang="en-US" sz="16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; </a:t>
            </a:r>
            <a:r>
              <a:rPr lang="el-GR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color</a:t>
            </a:r>
            <a:r>
              <a:rPr lang="el-GR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en-US" sz="16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blue</a:t>
            </a:r>
            <a:r>
              <a:rPr lang="el-GR" sz="16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;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text-</a:t>
            </a:r>
            <a:r>
              <a:rPr lang="en-US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align:</a:t>
            </a:r>
            <a:r>
              <a:rPr lang="en-US" sz="16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center</a:t>
            </a:r>
            <a:r>
              <a:rPr lang="el-GR" sz="16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n-US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Παράγραφος με ενσωματωμένη δήλωση 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style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&lt;/p&gt; </a:t>
            </a:r>
            <a:endParaRPr lang="el-GR" sz="16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Εισάγει το </a:t>
            </a:r>
            <a:r>
              <a:rPr lang="en-US" sz="2000" dirty="0" smtClean="0"/>
              <a:t>style </a:t>
            </a:r>
            <a:r>
              <a:rPr lang="el-GR" sz="2000" dirty="0" smtClean="0"/>
              <a:t>μέσα στο </a:t>
            </a:r>
            <a:r>
              <a:rPr lang="en-US" sz="2000" dirty="0" smtClean="0"/>
              <a:t>tag </a:t>
            </a:r>
            <a:r>
              <a:rPr lang="el-GR" sz="2000" dirty="0" smtClean="0"/>
              <a:t>που θα εφαρμοστεί</a:t>
            </a:r>
          </a:p>
          <a:p>
            <a:r>
              <a:rPr lang="el-GR" sz="2000" dirty="0" smtClean="0"/>
              <a:t>Για την εφαρμογή σε περισσότερα σημεία μέσα στο ίδιο ή άλλα έγγραφα, απαιτείται αντιγραφή του κειμένου του </a:t>
            </a:r>
            <a:r>
              <a:rPr lang="en-US" sz="2000" dirty="0" smtClean="0"/>
              <a:t>style sheet</a:t>
            </a:r>
            <a:endParaRPr lang="el-GR" sz="2000" dirty="0" smtClean="0"/>
          </a:p>
          <a:p>
            <a:r>
              <a:rPr lang="el-GR" sz="2000" dirty="0" smtClean="0"/>
              <a:t>Καταργεί τα πλεονεκτήματα της </a:t>
            </a:r>
            <a:r>
              <a:rPr lang="en-US" sz="2000" dirty="0" smtClean="0"/>
              <a:t>CSS</a:t>
            </a:r>
            <a:r>
              <a:rPr lang="el-GR" sz="2000" dirty="0" smtClean="0"/>
              <a:t> φιλοσοφίας για ανεξαρτητοποίηση της παρουσίασης από την πληροφορία</a:t>
            </a:r>
            <a:endParaRPr lang="el-GR" sz="2000" dirty="0"/>
          </a:p>
        </p:txBody>
      </p:sp>
      <p:sp>
        <p:nvSpPr>
          <p:cNvPr id="7" name="Rectangle 6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223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Εσωτερική Δήλωση</a:t>
            </a:r>
            <a:endParaRPr lang="el-G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33CB-4E46-4EB0-862E-9F950410ADF9}" type="slidenum">
              <a:rPr lang="el-GR"/>
              <a:pPr/>
              <a:t>12</a:t>
            </a:fld>
            <a:endParaRPr lang="el-GR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26898" y="1571612"/>
            <a:ext cx="4375150" cy="27214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n-US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style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type=</a:t>
            </a:r>
            <a:r>
              <a:rPr lang="el-GR" sz="16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"text</a:t>
            </a:r>
            <a:r>
              <a:rPr lang="el-GR" sz="16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l-GR" sz="16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css</a:t>
            </a:r>
            <a:r>
              <a:rPr lang="el-GR" sz="16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"&gt;</a:t>
            </a:r>
            <a:endParaRPr lang="en-US" sz="16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&lt;!–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margin-left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el-GR" sz="16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20px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</a:t>
            </a:r>
            <a:r>
              <a:rPr lang="el-GR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font-size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el-GR" sz="16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12px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;}</a:t>
            </a:r>
            <a:endParaRPr lang="en-US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body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background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el-GR" sz="16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url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("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imgs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/b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g01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gif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")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--&gt;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style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 </a:t>
            </a:r>
            <a:endParaRPr lang="el-GR" sz="16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000" dirty="0" smtClean="0"/>
              <a:t>Τα </a:t>
            </a:r>
            <a:r>
              <a:rPr lang="en-US" sz="2000" dirty="0" smtClean="0"/>
              <a:t>style sheets </a:t>
            </a:r>
            <a:r>
              <a:rPr lang="el-GR" sz="2000" dirty="0" smtClean="0"/>
              <a:t>ενσωματώνονται στο τμήμα </a:t>
            </a:r>
            <a:r>
              <a:rPr lang="en-US" sz="2000" dirty="0" smtClean="0"/>
              <a:t>head </a:t>
            </a:r>
            <a:r>
              <a:rPr lang="el-GR" sz="2000" dirty="0" smtClean="0"/>
              <a:t>του εγγράφου </a:t>
            </a:r>
          </a:p>
          <a:p>
            <a:pPr>
              <a:lnSpc>
                <a:spcPct val="80000"/>
              </a:lnSpc>
            </a:pPr>
            <a:r>
              <a:rPr lang="el-GR" sz="2000" dirty="0" smtClean="0"/>
              <a:t>Κάθε έγγραφο πρέπει να περιέχει αντίγραφο του κώδικα </a:t>
            </a:r>
            <a:r>
              <a:rPr lang="en-US" sz="2000" dirty="0" err="1" smtClean="0"/>
              <a:t>css</a:t>
            </a:r>
            <a:r>
              <a:rPr lang="en-US" sz="2000" dirty="0" smtClean="0"/>
              <a:t> </a:t>
            </a:r>
            <a:r>
              <a:rPr lang="el-GR" sz="2000" dirty="0" smtClean="0"/>
              <a:t>προκειμένου να εμφανίσει με τον ίδιο τρόπο τις πληροφορίες του Δηλώνει στην αρχή του εγγράφου τη μορφή παρουσίασης των πληροφοριών που ακολουθούν στον κορμό του ιδίου εγγράφου</a:t>
            </a:r>
          </a:p>
          <a:p>
            <a:pPr>
              <a:lnSpc>
                <a:spcPct val="80000"/>
              </a:lnSpc>
            </a:pPr>
            <a:r>
              <a:rPr lang="el-GR" sz="2000" dirty="0" smtClean="0"/>
              <a:t>Για την αποφυγή εμφάνισης του κειμένου των </a:t>
            </a:r>
            <a:r>
              <a:rPr lang="en-US" sz="2000" dirty="0" smtClean="0"/>
              <a:t>style sheets </a:t>
            </a:r>
            <a:r>
              <a:rPr lang="el-GR" sz="2000" dirty="0" smtClean="0"/>
              <a:t>σε παλαιότερους </a:t>
            </a:r>
            <a:r>
              <a:rPr lang="en-US" sz="2000" dirty="0" smtClean="0"/>
              <a:t>browsers, </a:t>
            </a:r>
            <a:r>
              <a:rPr lang="el-GR" sz="2000" dirty="0" smtClean="0"/>
              <a:t>αυτό περικλείεται από </a:t>
            </a:r>
            <a:r>
              <a:rPr lang="en-US" sz="2000" dirty="0" smtClean="0"/>
              <a:t>tags </a:t>
            </a:r>
            <a:r>
              <a:rPr lang="el-GR" sz="2000" dirty="0" smtClean="0"/>
              <a:t>σήμανσης σχολίων </a:t>
            </a:r>
            <a:r>
              <a:rPr lang="en-US" sz="2000" dirty="0" smtClean="0"/>
              <a:t>HTML</a:t>
            </a:r>
            <a:endParaRPr lang="el-GR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22</a:t>
            </a:r>
            <a:r>
              <a:rPr lang="el-GR" sz="1400" dirty="0" smtClean="0">
                <a:sym typeface="Webdings"/>
              </a:rPr>
              <a:t>7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Εξωτερική Δήλωση</a:t>
            </a:r>
            <a:endParaRPr lang="el-G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33CB-4E46-4EB0-862E-9F950410ADF9}" type="slidenum">
              <a:rPr lang="el-GR"/>
              <a:pPr/>
              <a:t>13</a:t>
            </a:fld>
            <a:endParaRPr lang="el-GR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72480" y="1556792"/>
            <a:ext cx="4554094" cy="1428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head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&gt;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link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rel</a:t>
            </a:r>
            <a:r>
              <a:rPr lang="el-GR" sz="1600" dirty="0" err="1" smtClean="0">
                <a:latin typeface="Consolas" pitchFamily="49" charset="0"/>
                <a:cs typeface="Consolas" pitchFamily="49" charset="0"/>
              </a:rPr>
              <a:t>="stylesheet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type</a:t>
            </a:r>
            <a:r>
              <a:rPr lang="el-GR" sz="1600" dirty="0" err="1" smtClean="0">
                <a:latin typeface="Consolas" pitchFamily="49" charset="0"/>
                <a:cs typeface="Consolas" pitchFamily="49" charset="0"/>
              </a:rPr>
              <a:t>="text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l-GR" sz="1600" dirty="0" err="1" smtClean="0">
                <a:latin typeface="Consolas" pitchFamily="49" charset="0"/>
                <a:cs typeface="Consolas" pitchFamily="49" charset="0"/>
              </a:rPr>
              <a:t>css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href</a:t>
            </a:r>
            <a:r>
              <a:rPr lang="el-GR" sz="1600" dirty="0" err="1" smtClean="0">
                <a:latin typeface="Consolas" pitchFamily="49" charset="0"/>
                <a:cs typeface="Consolas" pitchFamily="49" charset="0"/>
              </a:rPr>
              <a:t>="mystyle.css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/&gt;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>
                <a:latin typeface="Consolas" pitchFamily="49" charset="0"/>
                <a:cs typeface="Consolas" pitchFamily="49" charset="0"/>
              </a:rPr>
              <a:t>&lt;/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head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&gt;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000" dirty="0" smtClean="0"/>
              <a:t>Επιτρέπει την αποθήκευση των </a:t>
            </a:r>
            <a:r>
              <a:rPr lang="en-US" sz="2000" dirty="0" smtClean="0"/>
              <a:t>style sheets </a:t>
            </a:r>
            <a:r>
              <a:rPr lang="el-GR" sz="2000" dirty="0" smtClean="0"/>
              <a:t>σε εξωτερικά αρχεία, τα οποία μπορούν να συνδεθούν με όλες τις σελίδες του </a:t>
            </a:r>
            <a:r>
              <a:rPr lang="en-US" sz="2000" dirty="0" smtClean="0"/>
              <a:t>site</a:t>
            </a:r>
            <a:r>
              <a:rPr lang="el-GR" sz="2000" dirty="0" smtClean="0"/>
              <a:t> με σχετική δήλωση στο τμήμα </a:t>
            </a:r>
            <a:r>
              <a:rPr lang="en-US" sz="2000" dirty="0" smtClean="0">
                <a:solidFill>
                  <a:srgbClr val="C00000"/>
                </a:solidFill>
              </a:rPr>
              <a:t>head</a:t>
            </a:r>
            <a:endParaRPr lang="el-GR" sz="20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2000" dirty="0" smtClean="0"/>
              <a:t>Μια αλλαγή στο εξωτερικό αρχείο .</a:t>
            </a:r>
            <a:r>
              <a:rPr lang="en-US" sz="2000" dirty="0" err="1" smtClean="0"/>
              <a:t>css</a:t>
            </a:r>
            <a:r>
              <a:rPr lang="el-GR" sz="2000" dirty="0" smtClean="0"/>
              <a:t> επηρεάζει όλες τις σελίδες που συνδέονται με αυτό</a:t>
            </a:r>
          </a:p>
          <a:p>
            <a:pPr>
              <a:lnSpc>
                <a:spcPct val="80000"/>
              </a:lnSpc>
            </a:pPr>
            <a:r>
              <a:rPr lang="el-GR" sz="2000" dirty="0" smtClean="0"/>
              <a:t>Με χρήση τεχνικών </a:t>
            </a:r>
            <a:r>
              <a:rPr lang="en-US" sz="2000" dirty="0" smtClean="0"/>
              <a:t>caching </a:t>
            </a:r>
            <a:r>
              <a:rPr lang="el-GR" sz="2000" dirty="0" smtClean="0"/>
              <a:t>του .</a:t>
            </a:r>
            <a:r>
              <a:rPr lang="en-US" sz="2000" dirty="0" err="1" smtClean="0"/>
              <a:t>css</a:t>
            </a:r>
            <a:r>
              <a:rPr lang="en-US" sz="2000" dirty="0" smtClean="0"/>
              <a:t> </a:t>
            </a:r>
            <a:r>
              <a:rPr lang="el-GR" sz="2000" dirty="0" smtClean="0"/>
              <a:t>αρχείου μειώνεται ο απαιτούμενος μεταφέρσιμος όγκος δεδομένων προκειμένου να διαμορφωθεί το κάθε έγγραφο </a:t>
            </a:r>
            <a:r>
              <a:rPr lang="en-US" sz="2000" dirty="0" smtClean="0"/>
              <a:t>HTML</a:t>
            </a:r>
            <a:endParaRPr lang="el-GR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22</a:t>
            </a:r>
            <a:r>
              <a:rPr lang="el-GR" sz="1400" dirty="0" smtClean="0">
                <a:sym typeface="Webdings"/>
              </a:rPr>
              <a:t>8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Προτεραιότητα Εφαρμογής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AF5D1-D87D-486F-ACB8-4E2C69297958}" type="slidenum">
              <a:rPr lang="el-GR"/>
              <a:pPr/>
              <a:t>14</a:t>
            </a:fld>
            <a:endParaRPr lang="el-GR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/>
            <a:r>
              <a:rPr lang="el-GR" dirty="0"/>
              <a:t>Όταν δηλώνονται πολλαπλά </a:t>
            </a:r>
            <a:r>
              <a:rPr lang="en-US" dirty="0"/>
              <a:t>style sheets </a:t>
            </a:r>
            <a:r>
              <a:rPr lang="el-GR" dirty="0"/>
              <a:t>σε ένα έγγραφο, ανά σημείο εφαρμογής υπερισχύουν οι μορφοποιήσεις κατά φθίνουσα σειρά προτεραιότητας:</a:t>
            </a:r>
          </a:p>
          <a:p>
            <a:pPr marL="990600" lvl="1" indent="-533400">
              <a:buClr>
                <a:srgbClr val="FF3300"/>
              </a:buClr>
              <a:buSzTx/>
              <a:buFont typeface="+mj-lt"/>
              <a:buAutoNum type="arabicPeriod"/>
            </a:pPr>
            <a:r>
              <a:rPr lang="el-GR" dirty="0"/>
              <a:t>Ενσωματωμένο </a:t>
            </a:r>
            <a:r>
              <a:rPr lang="en-US" dirty="0"/>
              <a:t>style sheet</a:t>
            </a:r>
          </a:p>
          <a:p>
            <a:pPr marL="990600" lvl="1" indent="-533400">
              <a:buClr>
                <a:srgbClr val="FF3300"/>
              </a:buClr>
              <a:buSzTx/>
              <a:buFont typeface="+mj-lt"/>
              <a:buAutoNum type="arabicPeriod"/>
            </a:pPr>
            <a:r>
              <a:rPr lang="el-GR" dirty="0"/>
              <a:t>Εσωτερικό </a:t>
            </a:r>
            <a:r>
              <a:rPr lang="en-US" dirty="0"/>
              <a:t>style sheet</a:t>
            </a:r>
          </a:p>
          <a:p>
            <a:pPr marL="990600" lvl="1" indent="-533400">
              <a:buClr>
                <a:srgbClr val="FF3300"/>
              </a:buClr>
              <a:buSzTx/>
              <a:buFont typeface="+mj-lt"/>
              <a:buAutoNum type="arabicPeriod"/>
            </a:pPr>
            <a:r>
              <a:rPr lang="el-GR" dirty="0"/>
              <a:t>Εξωτερικό </a:t>
            </a:r>
            <a:r>
              <a:rPr lang="en-US" dirty="0"/>
              <a:t>style sheet</a:t>
            </a:r>
          </a:p>
          <a:p>
            <a:pPr marL="990600" lvl="1" indent="-533400">
              <a:buClr>
                <a:srgbClr val="FF3300"/>
              </a:buClr>
              <a:buSzTx/>
              <a:buFont typeface="+mj-lt"/>
              <a:buAutoNum type="arabicPeriod"/>
            </a:pPr>
            <a:r>
              <a:rPr lang="el-GR" dirty="0"/>
              <a:t>Μορφοποίηση εξ ορισμού από τον</a:t>
            </a:r>
            <a:r>
              <a:rPr lang="en-US" dirty="0"/>
              <a:t> Browser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800"/>
              <a:t>Προσαρμόσιμη Εμφάνιση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4A10-5BC9-482B-96B8-819291E7A792}" type="slidenum">
              <a:rPr lang="el-GR"/>
              <a:pPr/>
              <a:t>15</a:t>
            </a:fld>
            <a:endParaRPr lang="el-GR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Κάποιες μορφοποιήσεις έχουν καλύτερο οπτικό αποτέλεσμα σε διαφορετικά μέσα παρουσίασης, π.χ. διαφορετικό μέγεθος γραμματοσειράς για εμφάνιση στην οθόνη από ότι στον εκτυπωτή</a:t>
            </a:r>
          </a:p>
          <a:p>
            <a:r>
              <a:rPr lang="el-GR" dirty="0"/>
              <a:t>Με τη χρήση </a:t>
            </a:r>
            <a:r>
              <a:rPr lang="en-US" dirty="0"/>
              <a:t>CSS</a:t>
            </a:r>
            <a:r>
              <a:rPr lang="el-GR" dirty="0"/>
              <a:t> είναι δυνατός ο καθορισμός διαφορετικής μορφοποίησης σύμφωνα με το μέσο εμφάνισης</a:t>
            </a:r>
          </a:p>
        </p:txBody>
      </p:sp>
      <p:sp>
        <p:nvSpPr>
          <p:cNvPr id="7" name="Rectangle 6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231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800"/>
              <a:t>Μέσα Εμφάνισης</a:t>
            </a:r>
            <a:r>
              <a:rPr lang="en-US" sz="3800"/>
              <a:t> </a:t>
            </a:r>
            <a:r>
              <a:rPr lang="el-GR" sz="3800"/>
              <a:t>– </a:t>
            </a:r>
            <a:r>
              <a:rPr lang="en-US" sz="3800"/>
              <a:t>Media Types</a:t>
            </a:r>
            <a:endParaRPr lang="el-GR" sz="3800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3FA2-7EE4-46BC-8462-40395D503F98}" type="slidenum">
              <a:rPr lang="el-GR"/>
              <a:pPr/>
              <a:t>16</a:t>
            </a:fld>
            <a:endParaRPr lang="el-GR"/>
          </a:p>
        </p:txBody>
      </p:sp>
      <p:graphicFrame>
        <p:nvGraphicFramePr>
          <p:cNvPr id="58455" name="Group 87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2" cy="4082098"/>
        </p:xfrm>
        <a:graphic>
          <a:graphicData uri="http://schemas.openxmlformats.org/drawingml/2006/table">
            <a:tbl>
              <a:tblPr/>
              <a:tblGrid>
                <a:gridCol w="2095548"/>
                <a:gridCol w="7116714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Μέσο Εμφάνισης</a:t>
                      </a:r>
                    </a:p>
                  </a:txBody>
                  <a:tcPr marL="106723" marR="106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Περιγραφή</a:t>
                      </a:r>
                    </a:p>
                  </a:txBody>
                  <a:tcPr marL="106723" marR="106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all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06723" marR="106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Χρησιμοποιείται για όλους τους τύπους μέσων εμφάνισης</a:t>
                      </a:r>
                    </a:p>
                  </a:txBody>
                  <a:tcPr marL="106723" marR="106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aural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06723" marR="106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Χρησιμοποιείται για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synthesizers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ήχου και φωνής</a:t>
                      </a:r>
                    </a:p>
                  </a:txBody>
                  <a:tcPr marL="106723" marR="106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braile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06723" marR="106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Χρησιμοποιείται από συσκευές ψηλάφησης ανάδρασης σε σύστημα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Μπράιγ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06723" marR="106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embossed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106723" marR="106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Χρησιμοποιείται για εκτυπωτές σελίδας σε σύστημα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Μπράιγ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06723" marR="106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handheld </a:t>
                      </a:r>
                    </a:p>
                  </a:txBody>
                  <a:tcPr marL="106723" marR="106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Χρησιμοποιείται για μικρές φορητές συσκευές (π.χ.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PDAs,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κινητά τηλέφωνα)</a:t>
                      </a:r>
                    </a:p>
                  </a:txBody>
                  <a:tcPr marL="106723" marR="106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print </a:t>
                      </a:r>
                    </a:p>
                  </a:txBody>
                  <a:tcPr marL="106723" marR="106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Χρησιμοποιείται για εκτυπωτές</a:t>
                      </a:r>
                    </a:p>
                  </a:txBody>
                  <a:tcPr marL="106723" marR="106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projection </a:t>
                      </a:r>
                    </a:p>
                  </a:txBody>
                  <a:tcPr marL="106723" marR="106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Χρησιμοποιείται για προβαλλόμενες παρουσιάσεις, π.χ.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slides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06723" marR="106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screen </a:t>
                      </a:r>
                    </a:p>
                  </a:txBody>
                  <a:tcPr marL="106723" marR="106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Χρησιμοποιείται για εμφάνιση σε οθόνη υπολογιστή</a:t>
                      </a:r>
                    </a:p>
                  </a:txBody>
                  <a:tcPr marL="106723" marR="106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tty </a:t>
                      </a:r>
                    </a:p>
                  </a:txBody>
                  <a:tcPr marL="106723" marR="106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Χρησιμοποιείται για συσκευές σταθερής μήτρας χαρακτήρων, π.χ. τηλέτυπα ή τερματικά</a:t>
                      </a:r>
                    </a:p>
                  </a:txBody>
                  <a:tcPr marL="106723" marR="106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tv </a:t>
                      </a:r>
                    </a:p>
                  </a:txBody>
                  <a:tcPr marL="106723" marR="106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Χρησιμοποιείται για εμφάνιση σε συσκευές τύπου τηλεόρασης</a:t>
                      </a:r>
                    </a:p>
                  </a:txBody>
                  <a:tcPr marL="106723" marR="106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800"/>
              <a:t>Παράδειγμα Προσαρμόσιμης Εμφάνισης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87F6-C0A6-473F-AB71-7F7555A5849D}" type="slidenum">
              <a:rPr lang="el-GR"/>
              <a:pPr/>
              <a:t>17</a:t>
            </a:fld>
            <a:endParaRPr lang="el-GR"/>
          </a:p>
        </p:txBody>
      </p:sp>
      <p:sp>
        <p:nvSpPr>
          <p:cNvPr id="604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53000" y="1484313"/>
            <a:ext cx="4292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/>
              <a:t>Καθορισμός </a:t>
            </a:r>
            <a:r>
              <a:rPr lang="el-GR" sz="2400" dirty="0" smtClean="0"/>
              <a:t>διαφορετικού στυλ </a:t>
            </a:r>
            <a:r>
              <a:rPr lang="el-GR" sz="2400" dirty="0"/>
              <a:t>και μεγέθους γραμματοσειράς σύμφωνα με τη συσκευή εμφάνισης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Καθορισμός κοινού στυλ έντονης γραφής για πολλαπλές συσκευές εμφάνισης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400" dirty="0"/>
          </a:p>
        </p:txBody>
      </p:sp>
      <p:sp>
        <p:nvSpPr>
          <p:cNvPr id="9" name="Rectangle 8"/>
          <p:cNvSpPr/>
          <p:nvPr/>
        </p:nvSpPr>
        <p:spPr>
          <a:xfrm>
            <a:off x="380968" y="1643050"/>
            <a:ext cx="4286280" cy="37301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@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media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screen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 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p {</a:t>
            </a:r>
            <a:endParaRPr lang="en-US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font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family:verdana,sans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serif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font-size:14px</a:t>
            </a:r>
            <a:endParaRPr lang="en-US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 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endParaRPr lang="el-GR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@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media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 </a:t>
            </a:r>
            <a:endParaRPr lang="en-US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font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family:times,serif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font-size:10px </a:t>
            </a:r>
            <a:endParaRPr lang="en-US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 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endParaRPr lang="el-GR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@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media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screen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l-GR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p { 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font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weight:bold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}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l-GR" sz="16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Ιδιότητες Στοιχείων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868-F6BA-4C5F-9448-DE23D2D0EE84}" type="slidenum">
              <a:rPr lang="el-GR"/>
              <a:pPr/>
              <a:t>18</a:t>
            </a:fld>
            <a:endParaRPr lang="el-GR"/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800" dirty="0"/>
              <a:t>Τοποθέτηση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Διαστάσεις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Μορφοποίηση Φόντου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Μορφοποίηση Κειμένου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Μορφοποίηση Γραμματοσειράς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Περιθώρια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Περιθώρια Γεμίσματος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Περιγράμματα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Κατηγοριοποίηση</a:t>
            </a:r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234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Τοποθέτηση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7219-9E24-4BB7-A6A9-C17A17231F1D}" type="slidenum">
              <a:rPr lang="el-GR"/>
              <a:pPr/>
              <a:t>19</a:t>
            </a:fld>
            <a:endParaRPr lang="el-GR"/>
          </a:p>
        </p:txBody>
      </p:sp>
      <p:graphicFrame>
        <p:nvGraphicFramePr>
          <p:cNvPr id="75779" name="Group 3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2" cy="4101529"/>
        </p:xfrm>
        <a:graphic>
          <a:graphicData uri="http://schemas.openxmlformats.org/drawingml/2006/table">
            <a:tbl>
              <a:tblPr/>
              <a:tblGrid>
                <a:gridCol w="1516071"/>
                <a:gridCol w="4624870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bottom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την απόσταση (θετική/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αρνητική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 του κάτω άκρου ενός στοιχείου από το κάτω άκρο του γονικού στοιχείου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auto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clip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σχήμα ενός στοιχείου, στο οποίο κόβεται και κατόπιν εμφανίζεται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shape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auto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left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την απόσταση του αριστερού άκρου του στοιχείου (θετική προς τα δεξιά ή αρνητική προς τα αριστερά) από το αριστερό άκρο του γονικού στοιχείου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auto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overflow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τι συμβαίνει αν το περιεχόμενο ενός στοιχείου υπερχειλίσει τη διαθέσιμη περιοχή του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visible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hidden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scroll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auto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position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Τοποθετεί ένα στοιχείο σε στατική, σχετική, απόλυτη ή αμετάβλητη θέση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static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relative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absolute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fixed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Παρουσίασης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E02A-DFDF-413E-8186-E3FA5EC15E7C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8" name="Content Placeholder 7" descr="book_cove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9324" y="1555774"/>
            <a:ext cx="3270551" cy="4681538"/>
          </a:xfrm>
          <a:ln w="9525"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00650" y="1371600"/>
            <a:ext cx="4375150" cy="2777480"/>
          </a:xfrm>
        </p:spPr>
        <p:txBody>
          <a:bodyPr/>
          <a:lstStyle/>
          <a:p>
            <a:r>
              <a:rPr lang="en-US" dirty="0" smtClean="0"/>
              <a:t>Cascading Style Sheets</a:t>
            </a:r>
          </a:p>
          <a:p>
            <a:pPr lvl="1"/>
            <a:r>
              <a:rPr lang="el-GR" dirty="0" smtClean="0"/>
              <a:t>Κεφάλαιο </a:t>
            </a:r>
            <a:r>
              <a:rPr lang="en-US" dirty="0" smtClean="0"/>
              <a:t>5</a:t>
            </a:r>
            <a:r>
              <a:rPr lang="el-GR" baseline="30000" dirty="0" smtClean="0"/>
              <a:t>ο</a:t>
            </a:r>
            <a:endParaRPr lang="el-GR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Τοποθέτηση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8328-545D-4955-A323-920E4A47E9C6}" type="slidenum">
              <a:rPr lang="el-GR"/>
              <a:pPr/>
              <a:t>20</a:t>
            </a:fld>
            <a:endParaRPr lang="el-GR"/>
          </a:p>
        </p:txBody>
      </p:sp>
      <p:graphicFrame>
        <p:nvGraphicFramePr>
          <p:cNvPr id="76803" name="Group 3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2" cy="4485577"/>
        </p:xfrm>
        <a:graphic>
          <a:graphicData uri="http://schemas.openxmlformats.org/drawingml/2006/table">
            <a:tbl>
              <a:tblPr/>
              <a:tblGrid>
                <a:gridCol w="1516071"/>
                <a:gridCol w="4624870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right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την απόσταση του δεξιού άκρου του στοιχείου (θετική προς τα αριστερά ή αρνητική προς τα δεξιά) από το δεξιό άκρο του γονικού στοιχείου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auto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top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την απόσταση του άνω άκρου του στοιχείου (θετική προς τα κάτω ή αρνητική προς τα άνω) από το άνω άκρο του γονικού στοιχείου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auto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vertical-align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την κάθετη στοίχιση του στοιχείου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baseline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sub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super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text-top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middle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bottom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text-bottom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z-index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τη θέση του στοιχείου στον άξονα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(βάθος)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auto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number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Διαστάσεις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C28-8DBF-4184-BD46-059806EE362A}" type="slidenum">
              <a:rPr lang="el-GR"/>
              <a:pPr/>
              <a:t>21</a:t>
            </a:fld>
            <a:endParaRPr lang="el-GR"/>
          </a:p>
        </p:txBody>
      </p:sp>
      <p:graphicFrame>
        <p:nvGraphicFramePr>
          <p:cNvPr id="92163" name="Group 3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3059113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height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ύψος ενός στοιχείου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auto</a:t>
                      </a: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b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line-height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ύψος μιας γραμμής κειμένου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normal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number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max-height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μέγιστο ύψος ενός στοιχείου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none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max-width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μέγιστο πλάτος ενός στοιχείου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none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Διαστάσεις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CB58-A656-4E58-ADDE-6595C453A735}" type="slidenum">
              <a:rPr lang="el-GR"/>
              <a:pPr/>
              <a:t>22</a:t>
            </a:fld>
            <a:endParaRPr lang="el-GR"/>
          </a:p>
        </p:txBody>
      </p:sp>
      <p:graphicFrame>
        <p:nvGraphicFramePr>
          <p:cNvPr id="93210" name="Group 26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1870393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min-height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ελάχιστο ύψος ενός στοιχείου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b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min-width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ελάχιστο πλάτος ενός στοιχείου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width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πλάτος ενός στοιχείου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none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Μορφοποίηση Φόντου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E95D-E274-4024-8624-59CF9DCE5D2B}" type="slidenum">
              <a:rPr lang="el-GR"/>
              <a:pPr/>
              <a:t>23</a:t>
            </a:fld>
            <a:endParaRPr lang="el-GR"/>
          </a:p>
        </p:txBody>
      </p:sp>
      <p:graphicFrame>
        <p:nvGraphicFramePr>
          <p:cNvPr id="45135" name="Group 79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3270314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background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Συντομογραφία ιδιότητας για τον ορισμό ιδιοτήτων φόντου σε μια δήλωση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background-color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background-image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background-repeat background-attachment background-position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background-attachment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αν μια εικόνα φόντου είναι σταθερή ή κυλάει μαζί με την υπόλοιπη σελίδα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scroll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fixed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background-color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Θέτει το χρώμα φόντου του στοιχείου στο οποίο εφαρμόζεται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color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rgb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color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hex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color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name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transparent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background-image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Θέτει μια εικόνα ως φόντο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url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Μορφοποίηση Φόντου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7068-EC6C-4E17-8839-31717473D57E}" type="slidenum">
              <a:rPr lang="el-GR"/>
              <a:pPr/>
              <a:t>24</a:t>
            </a:fld>
            <a:endParaRPr lang="el-GR"/>
          </a:p>
        </p:txBody>
      </p:sp>
      <p:graphicFrame>
        <p:nvGraphicFramePr>
          <p:cNvPr id="47144" name="Group 40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3717481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background-position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σημείο αρχικής τοποθέτησης μια εικόνας φόντου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top left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top center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top right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center left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center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center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center right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bottom left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bottom center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bottom right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x-% y-%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x-pos y-pos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background-repeat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τον τρόπο επανάληψης μιας εικόνας φόντου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repeat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repeat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repeat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repeat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Μορφοποίηση Κειμένου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D9A3-5786-429F-81FF-4894F84AF003}" type="slidenum">
              <a:rPr lang="el-GR"/>
              <a:pPr/>
              <a:t>25</a:t>
            </a:fld>
            <a:endParaRPr lang="el-GR"/>
          </a:p>
        </p:txBody>
      </p:sp>
      <p:graphicFrame>
        <p:nvGraphicFramePr>
          <p:cNvPr id="48195" name="Group 67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3828987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color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Θέτει το χρώμα ενός κειμένου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color</a:t>
                      </a:r>
                      <a:endParaRPr kumimoji="0" lang="el-GR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direction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την κατεύθυνση ανάγνωσης του κειμένου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ltr –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Αριστερά προς δεξιά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rtl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– Δεξιά προς αριστερά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letter-spacing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Αυξάνει ή μειώνει την απόσταση ανάμεσα στους χαρακτήρες του κειμένου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normal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text-align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την οριζόντια στοίχιση του κειμένου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left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right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center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justify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text-decoration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επιπλέον μορφοποιήσεις του κειμένου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underline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overline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line-through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blink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Μορφοποίηση Κειμένου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6163-6F02-4ADB-93ED-66098EA3A946}" type="slidenum">
              <a:rPr lang="el-GR"/>
              <a:pPr/>
              <a:t>26</a:t>
            </a:fld>
            <a:endParaRPr lang="el-GR"/>
          </a:p>
        </p:txBody>
      </p:sp>
      <p:graphicFrame>
        <p:nvGraphicFramePr>
          <p:cNvPr id="49204" name="Group 52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3085847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text-indent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Δημιουργία εσοχής για την πρώτη γραμμή κειμένου στο εφαρμοζόμενο στοιχείο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text-transform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Επιβολή μορφοποίησης κειμένου σε πεζά ή κεφαλαία γράμματα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capitalize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uppercase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lowercase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white-space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τον τρόπο χειρισμού των λευκών χαρακτήρων ενός κειμένου μέσα στο εφαρμοζόμενο στοιχείο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normal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nowrap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word-spacing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Αύξηση ή μείωση της απόστασης ανάμεσα σε λέξεις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normal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Μορφοποίηση Γραμματοσειράς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992F-A0CC-4AFE-A802-1AF9F9425E16}" type="slidenum">
              <a:rPr lang="el-GR"/>
              <a:pPr/>
              <a:t>27</a:t>
            </a:fld>
            <a:endParaRPr lang="el-GR"/>
          </a:p>
        </p:txBody>
      </p:sp>
      <p:graphicFrame>
        <p:nvGraphicFramePr>
          <p:cNvPr id="50235" name="Group 59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3059113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font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Συντομογραφία για τον ορισμό όλων των ιδιοτήτων για τη γραμματοσειρά του κειμένου σε μια δήλωση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font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style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font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variant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font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weight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font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size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line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height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font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family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caption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icon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menu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message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box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small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caption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status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bar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font-family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Λίστα προτεραιότητας ονομάτων οικογενειών γραμματοσειρών  και/ή γενικά ονόματα οικογενειών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family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name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generic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family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Μορφοποίηση Γραμματοσειράς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78A5-A73B-4790-B962-95B7061DFDBD}" type="slidenum">
              <a:rPr lang="el-GR"/>
              <a:pPr/>
              <a:t>28</a:t>
            </a:fld>
            <a:endParaRPr lang="el-GR"/>
          </a:p>
        </p:txBody>
      </p:sp>
      <p:graphicFrame>
        <p:nvGraphicFramePr>
          <p:cNvPr id="51246" name="Group 46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3882073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font-size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μέγεθος της γραμματοσειράς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xx-small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x-small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small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medium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x-large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xx-large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smaller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larger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font-style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εκφραστικό ύφος της γραμματοσειράς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normal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italic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oblique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font-variant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την παραλλαγή μορφοποίησης της γραμματοσειράς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normal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small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caps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Μορφοποίηση Γραμματοσειράς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1740-C1DF-4F6D-A08C-7C6F09822581}" type="slidenum">
              <a:rPr lang="el-GR"/>
              <a:pPr/>
              <a:t>29</a:t>
            </a:fld>
            <a:endParaRPr lang="el-GR"/>
          </a:p>
        </p:txBody>
      </p:sp>
      <p:graphicFrame>
        <p:nvGraphicFramePr>
          <p:cNvPr id="52254" name="Group 30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2784793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font-weight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πάχος (βάρος) της γραμματοσειράς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normal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bold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bolder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lighter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200</a:t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300</a:t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400</a:t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500</a:t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600</a:t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700</a:t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800</a:t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900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Περιεχόμενα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9EBF-8BD0-4A99-92BF-581DD1A95857}" type="slidenum">
              <a:rPr lang="el-GR"/>
              <a:pPr/>
              <a:t>3</a:t>
            </a:fld>
            <a:endParaRPr lang="el-GR"/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400"/>
              <a:t>Ανάγκες</a:t>
            </a:r>
          </a:p>
          <a:p>
            <a:pPr>
              <a:lnSpc>
                <a:spcPct val="90000"/>
              </a:lnSpc>
            </a:pPr>
            <a:r>
              <a:rPr lang="en-US" sz="2400"/>
              <a:t>CSS, Cascading Style Sheets</a:t>
            </a:r>
          </a:p>
          <a:p>
            <a:pPr>
              <a:lnSpc>
                <a:spcPct val="90000"/>
              </a:lnSpc>
            </a:pPr>
            <a:r>
              <a:rPr lang="el-GR" sz="2400"/>
              <a:t>Σύνταξη της </a:t>
            </a:r>
            <a:r>
              <a:rPr lang="en-US" sz="2400"/>
              <a:t>CSS</a:t>
            </a:r>
          </a:p>
          <a:p>
            <a:pPr>
              <a:lnSpc>
                <a:spcPct val="90000"/>
              </a:lnSpc>
            </a:pPr>
            <a:r>
              <a:rPr lang="el-GR" sz="2400"/>
              <a:t>Παραδείγματα Σύνταξης</a:t>
            </a:r>
          </a:p>
          <a:p>
            <a:pPr>
              <a:lnSpc>
                <a:spcPct val="90000"/>
              </a:lnSpc>
            </a:pPr>
            <a:r>
              <a:rPr lang="el-GR" sz="2400"/>
              <a:t>Χρήση της </a:t>
            </a:r>
            <a:r>
              <a:rPr lang="en-US" sz="2400"/>
              <a:t>CSS</a:t>
            </a:r>
            <a:r>
              <a:rPr lang="el-GR" sz="2400"/>
              <a:t> σε Ιστοσελίδες</a:t>
            </a:r>
          </a:p>
          <a:p>
            <a:pPr>
              <a:lnSpc>
                <a:spcPct val="90000"/>
              </a:lnSpc>
            </a:pPr>
            <a:r>
              <a:rPr lang="el-GR" sz="2400"/>
              <a:t>Προσαρμόσιμη Εμφάνιση - Μέσα Εμφάνισης</a:t>
            </a:r>
          </a:p>
          <a:p>
            <a:pPr>
              <a:lnSpc>
                <a:spcPct val="90000"/>
              </a:lnSpc>
            </a:pPr>
            <a:r>
              <a:rPr lang="en-US" sz="2400"/>
              <a:t>CSS </a:t>
            </a:r>
            <a:r>
              <a:rPr lang="el-GR" sz="2400"/>
              <a:t>Ιδιότητες Στοιχείων Εγγράφου </a:t>
            </a:r>
            <a:r>
              <a:rPr lang="en-US" sz="2400"/>
              <a:t>HTML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Μορφοποίηση Λιστών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4843-A0B3-4E47-BA09-060B355DDD1E}" type="slidenum">
              <a:rPr lang="el-GR"/>
              <a:pPr/>
              <a:t>30</a:t>
            </a:fld>
            <a:endParaRPr lang="el-GR"/>
          </a:p>
        </p:txBody>
      </p:sp>
      <p:graphicFrame>
        <p:nvGraphicFramePr>
          <p:cNvPr id="94266" name="Group 58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2163001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list-style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Συντομογραφία ιδιότητας για τον ορισμό ιδιοτήτων μιας λίστας σε μια δήλωση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list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style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type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list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style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position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list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style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image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list-style-image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Θέτει μια εικόνα ως το χαρακτηριστικό σημάδι στοιχείου λίστας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url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list-style-position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σημείο τοποθέτησης του χαρακτηριστικού σημαδιού στοιχείου λίστας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inside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outside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Μορφοποίηση Λιστών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580E-0A94-4ABE-8B60-5D099A65F679}" type="slidenum">
              <a:rPr lang="el-GR"/>
              <a:pPr/>
              <a:t>31</a:t>
            </a:fld>
            <a:endParaRPr lang="el-GR"/>
          </a:p>
        </p:txBody>
      </p:sp>
      <p:graphicFrame>
        <p:nvGraphicFramePr>
          <p:cNvPr id="95265" name="Group 33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3223705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list-style-type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τον τύπο του χαρακτηριστικού σημαδιού στοιχείου λίστας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disc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circle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square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decimal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decimal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leading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zero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lower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roman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upper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roman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lower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alpha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upper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alpha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lower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greek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lower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latin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upper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latin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Περιθώρια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8891-A4F2-4662-978A-AA036F2B9192}" type="slidenum">
              <a:rPr lang="el-GR"/>
              <a:pPr/>
              <a:t>32</a:t>
            </a:fld>
            <a:endParaRPr lang="el-GR"/>
          </a:p>
        </p:txBody>
      </p:sp>
      <p:graphicFrame>
        <p:nvGraphicFramePr>
          <p:cNvPr id="56373" name="Group 53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3918649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margin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Συντομογραφία για τον ορισμό όλων των ιδιοτήτων για τα περιθώρια του στοιχείου σε μια δήλωση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(Απόσταση από τα εξωτερικά τοιχώματα άλλων στοιχείων ή γονικού στοιχείου)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margin-top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margin-right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margin-bottom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margin-left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margin-bottom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κάτω περιθώριο ενός στοιχείου από άλλα στοιχεία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auto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margin-left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αριστερό περιθώριο ενός στοιχείου από άλλα στοιχεία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auto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margin-right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δεξί περιθώριο ενός στοιχείου από άλλα στοιχεία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auto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margin-top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άνω περιθώριο ενός στοιχείου από άλλα στοιχεία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auto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Περιθώρια Γεμίσματος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1531-19EF-4A8C-B0C0-E1ED867BBBEB}" type="slidenum">
              <a:rPr lang="el-GR"/>
              <a:pPr/>
              <a:t>33</a:t>
            </a:fld>
            <a:endParaRPr lang="el-GR"/>
          </a:p>
        </p:txBody>
      </p:sp>
      <p:graphicFrame>
        <p:nvGraphicFramePr>
          <p:cNvPr id="67636" name="Group 52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3370009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padding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Συντομογραφία για τον ορισμό όλων των ιδιοτήτων για τα περιθώρια γεμίσματος του στοιχείου σε μια δήλωση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Απόσταση εσωτερικά τοποθετημένων στοιχείων-παιδιών από τα εσωτερικά τοιχώματα του στοιχείου)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padding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top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padding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right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padding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bottom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padding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left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padding-bottom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κάτω περιθώριο γεμίσματος ενός στοιχείου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padding-left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αριστερό περιθώριο ενός στοιχείου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padding-right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δεξί περιθώριο γεμίσματος ενός στοιχείου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padding-top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άνω περιθώριο γεμίσματος ενός στοιχείου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Περιγράμματα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F74C-573C-406C-B36A-E76F338FD1DF}" type="slidenum">
              <a:rPr lang="el-GR"/>
              <a:pPr/>
              <a:t>34</a:t>
            </a:fld>
            <a:endParaRPr lang="el-GR"/>
          </a:p>
        </p:txBody>
      </p:sp>
      <p:graphicFrame>
        <p:nvGraphicFramePr>
          <p:cNvPr id="68708" name="Group 100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3534601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Συντομογραφία για τον ορισμό όλων των ιδιοτήτων για τα περιγράμματα του στοιχείου σε μια δήλωση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border-width</a:t>
                      </a:r>
                      <a:b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border-style</a:t>
                      </a:r>
                      <a:b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border-color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border-bottom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Συντομογραφία για τον ορισμό όλων των ιδιοτήτων για το κάτω περίγραμμα του στοιχείου σε μια δήλωση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border-bottom-width</a:t>
                      </a:r>
                      <a:b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bottom-</a:t>
                      </a: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style</a:t>
                      </a:r>
                      <a:b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bottom-</a:t>
                      </a: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color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border-bottom-color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χρώμα του κάτω περιγράμματος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color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border-bottom-style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στυλ του κάτω περιγράμματος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style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border-bottom-width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πάχος του κάτω περιγράμματος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thin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medium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thick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border-color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χρώμα και των τεσσάρων πλευρών περιγράμματος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color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Περιγράμματα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9ED7-11FA-4B6D-B165-1567484B2A5F}" type="slidenum">
              <a:rPr lang="el-GR"/>
              <a:pPr/>
              <a:t>35</a:t>
            </a:fld>
            <a:endParaRPr lang="el-GR"/>
          </a:p>
        </p:txBody>
      </p:sp>
      <p:graphicFrame>
        <p:nvGraphicFramePr>
          <p:cNvPr id="69685" name="Group 53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2803081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border-left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Συντομογραφία για τον ορισμό όλων των ιδιοτήτων για το αριστερό περίγραμμα του στοιχείου σε μια δήλωση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left-</a:t>
                      </a: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width</a:t>
                      </a:r>
                      <a:b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left</a:t>
                      </a: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-style</a:t>
                      </a:r>
                      <a:b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left</a:t>
                      </a: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-color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border-left-color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χρώμα του αριστερού περιγράμματος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border-color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border-left-style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στυλ του αριστερού περιγράμματος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border-style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border-left-width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πάχος του αριστερού περιγράμματος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thin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medium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thick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Περιγράμματα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7BC4-9230-4B26-B045-323B7525008A}" type="slidenum">
              <a:rPr lang="el-GR"/>
              <a:pPr/>
              <a:t>36</a:t>
            </a:fld>
            <a:endParaRPr lang="el-GR"/>
          </a:p>
        </p:txBody>
      </p:sp>
      <p:graphicFrame>
        <p:nvGraphicFramePr>
          <p:cNvPr id="70689" name="Group 33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2437321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border-right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Συντομογραφία για τον ορισμό όλων των ιδιοτήτων για το δεξί περίγραμμα του στοιχείου σε μια δήλωση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right-</a:t>
                      </a: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width</a:t>
                      </a:r>
                      <a:b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border-style</a:t>
                      </a:r>
                      <a:b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border-color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l-GR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border-right-color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χρώμα του δεξιού περιγράμματος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border-color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border-right-style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στυλ του δεξιού περιγράμματος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style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border-right-width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πάχος του δεξιού περιγράμματος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thin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medium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thick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length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Περιγράμματα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83B9-CD7E-4C66-BC76-3D3C32E16155}" type="slidenum">
              <a:rPr lang="el-GR"/>
              <a:pPr/>
              <a:t>37</a:t>
            </a:fld>
            <a:endParaRPr lang="el-GR"/>
          </a:p>
        </p:txBody>
      </p:sp>
      <p:graphicFrame>
        <p:nvGraphicFramePr>
          <p:cNvPr id="72754" name="Group 50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3754057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border-style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στυλ περιγράμματος των τεσσάρων πλευρών του στοιχείου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hidden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dotted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dashed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solid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double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groove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ridge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inset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outset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border-top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Συντομογραφία για τον ορισμό όλων των ιδιοτήτων για το άνω περίγραμμα του στοιχείου σε μια δήλωση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top-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width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top-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style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-top-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color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border-top-color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χρώμα του άνω περιγράμματος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color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border-top-style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στυλ του άνω περιγράμματος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border</a:t>
                      </a:r>
                      <a:r>
                        <a:rPr kumimoji="0" lang="el-G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style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Περιγράμματα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C10C-F051-4B4D-9EA1-56E2D5ACD8C0}" type="slidenum">
              <a:rPr lang="el-GR"/>
              <a:pPr/>
              <a:t>38</a:t>
            </a:fld>
            <a:endParaRPr lang="el-GR"/>
          </a:p>
        </p:txBody>
      </p:sp>
      <p:graphicFrame>
        <p:nvGraphicFramePr>
          <p:cNvPr id="73765" name="Group 37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2181289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border-top-width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πάχος του άνω περιγράμματος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medium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thick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</a:t>
                      </a:r>
                      <a:r>
                        <a:rPr kumimoji="0" lang="el-G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ength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border-width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πάχος περιγράμματος των τεσσάρων πλευρών του στοιχείου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thin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medium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thick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</a:t>
                      </a: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ength</a:t>
                      </a:r>
                      <a:endParaRPr kumimoji="0" lang="el-G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Κατηγοριοποίηση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CB4-B372-43EF-9BF3-A40446A9A0FB}" type="slidenum">
              <a:rPr lang="el-GR"/>
              <a:pPr/>
              <a:t>39</a:t>
            </a:fld>
            <a:endParaRPr lang="el-GR"/>
          </a:p>
        </p:txBody>
      </p:sp>
      <p:graphicFrame>
        <p:nvGraphicFramePr>
          <p:cNvPr id="62513" name="Group 49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4339273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clear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τις πλευρές ενός στοιχείου όπου άλλα μεταβλητά στοιχεία δεν επιτρέπονται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left</a:t>
                      </a:r>
                      <a:b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right</a:t>
                      </a:r>
                      <a:b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both</a:t>
                      </a:r>
                      <a:b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none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cursor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τον τύπο του δείκτη ποντικιού για το στοιχείο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url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auto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crosshair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default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pointer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move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e-resize</a:t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ne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resize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nw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resize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n-resize</a:t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resize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sw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resize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s-resize</a:t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w-resize</a:t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wait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help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Γεγονός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172-7AD5-475C-879B-14179E323723}" type="slidenum">
              <a:rPr lang="el-GR"/>
              <a:pPr/>
              <a:t>4</a:t>
            </a:fld>
            <a:endParaRPr lang="el-GR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0401" y="1989138"/>
            <a:ext cx="8613775" cy="3600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dirty="0"/>
              <a:t>Η </a:t>
            </a:r>
            <a:r>
              <a:rPr lang="en-US" dirty="0"/>
              <a:t>HTML</a:t>
            </a:r>
            <a:r>
              <a:rPr lang="el-GR" dirty="0"/>
              <a:t> καθορίζει δομή,</a:t>
            </a:r>
          </a:p>
          <a:p>
            <a:pPr algn="ctr">
              <a:buFont typeface="Wingdings" pitchFamily="2" charset="2"/>
              <a:buNone/>
            </a:pPr>
            <a:r>
              <a:rPr lang="el-GR" dirty="0"/>
              <a:t>όχι μορφή παρουσίασης</a:t>
            </a:r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218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Κατηγοριοποίηση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3552-5633-4F4A-82DB-E804F4E723C6}" type="slidenum">
              <a:rPr lang="el-GR"/>
              <a:pPr/>
              <a:t>40</a:t>
            </a:fld>
            <a:endParaRPr lang="el-GR"/>
          </a:p>
        </p:txBody>
      </p:sp>
      <p:graphicFrame>
        <p:nvGraphicFramePr>
          <p:cNvPr id="63528" name="Group 40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4101529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display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πώς και αν θα εμφανίζεται ένα στοιχείο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block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list-item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run-in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compact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marker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inline-table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table-row-group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table-header-group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table-footer-group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table-row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table-column-group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table-column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table-cell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table-caption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CSS </a:t>
            </a:r>
            <a:r>
              <a:rPr lang="el-GR"/>
              <a:t>Κατηγοριοποίηση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D2A5-0C10-4AF2-945F-D3A8FD0F02E7}" type="slidenum">
              <a:rPr lang="el-GR"/>
              <a:pPr/>
              <a:t>41</a:t>
            </a:fld>
            <a:endParaRPr lang="el-GR"/>
          </a:p>
        </p:txBody>
      </p:sp>
      <p:graphicFrame>
        <p:nvGraphicFramePr>
          <p:cNvPr id="64547" name="Group 35"/>
          <p:cNvGraphicFramePr>
            <a:graphicFrameLocks noGrp="1"/>
          </p:cNvGraphicFramePr>
          <p:nvPr>
            <p:ph sz="quarter" idx="1"/>
          </p:nvPr>
        </p:nvGraphicFramePr>
        <p:xfrm>
          <a:off x="327025" y="1643050"/>
          <a:ext cx="9212263" cy="2675065"/>
        </p:xfrm>
        <a:graphic>
          <a:graphicData uri="http://schemas.openxmlformats.org/drawingml/2006/table">
            <a:tbl>
              <a:tblPr/>
              <a:tblGrid>
                <a:gridCol w="3071323"/>
                <a:gridCol w="3069619"/>
                <a:gridCol w="3071321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Ιδιότητα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Επεξήγηση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Πιθανές Τιμές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float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που θα εμφανίζεται μια εικόνα ή ένα κείμενο μέσα σε ένα άλλο στοιχείο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none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position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Τοποθετεί ένα στοιχείο σε στατική, σχετική, απόλυτη ή αμετάβλητη θέση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static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relative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absolute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fixed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visibility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αν ένα στοιχείο είναι ορατό ή αόρατο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visible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hidden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collapse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A9-91A6-4969-BE28-9A4CAF32A00A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Στιβάδες - </a:t>
            </a:r>
            <a:r>
              <a:rPr lang="en-US" dirty="0" smtClean="0"/>
              <a:t>Layers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στην Τοποθέτηση Περιεχομένου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47CC-780D-4C5F-AD50-554E48D5A599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Πίνακες</a:t>
            </a:r>
          </a:p>
          <a:p>
            <a:pPr lvl="1"/>
            <a:r>
              <a:rPr lang="el-GR" dirty="0" smtClean="0"/>
              <a:t>Μεγάλο πλήθος ετικετών για την πιο απλή δομή πίνακα</a:t>
            </a:r>
          </a:p>
          <a:p>
            <a:pPr lvl="1"/>
            <a:r>
              <a:rPr lang="el-GR" dirty="0" smtClean="0"/>
              <a:t>Μικρές αλλαγές στην τοποθέτηση μπορεί να σημαίνουν μεγάλες τροποποιήσεις του κώδικα </a:t>
            </a:r>
            <a:r>
              <a:rPr lang="en-US" dirty="0" smtClean="0"/>
              <a:t>HTML</a:t>
            </a:r>
            <a:endParaRPr lang="el-GR" dirty="0" smtClean="0"/>
          </a:p>
          <a:p>
            <a:pPr lvl="1"/>
            <a:r>
              <a:rPr lang="el-GR" dirty="0" smtClean="0"/>
              <a:t>Μια αλλαγή στο πλάτος ενός κελιού επηρεάζει όλα τα κελιά στην ίδια στήλη, αντίστοιχα και για το ύψος των κελιών της γραμμής</a:t>
            </a:r>
          </a:p>
          <a:p>
            <a:pPr lvl="1"/>
            <a:r>
              <a:rPr lang="el-GR" dirty="0" smtClean="0"/>
              <a:t>Τα περιεχόμενα ενός πίνακα εμφανίζονται μόνο εφόσον έχει ληφθεί όλος ο κώδικας του πίνακα</a:t>
            </a:r>
          </a:p>
          <a:p>
            <a:r>
              <a:rPr lang="el-GR" dirty="0" smtClean="0"/>
              <a:t>Πλαίσια</a:t>
            </a:r>
          </a:p>
          <a:p>
            <a:pPr lvl="1"/>
            <a:r>
              <a:rPr lang="el-GR" dirty="0" smtClean="0"/>
              <a:t>Δυσκολία στη διαχείριση πολλαπλών αρχείων-εγγράφων </a:t>
            </a:r>
            <a:r>
              <a:rPr lang="en-US" dirty="0" smtClean="0"/>
              <a:t>HTML</a:t>
            </a:r>
            <a:r>
              <a:rPr lang="el-GR" dirty="0" smtClean="0"/>
              <a:t> για την εμφάνιση της πλήρης πληροφορίας</a:t>
            </a:r>
          </a:p>
          <a:p>
            <a:pPr lvl="1"/>
            <a:r>
              <a:rPr lang="el-GR" dirty="0" smtClean="0"/>
              <a:t>Δυσκολία στην κατανομή του περιεχομένου στα πλαίσια</a:t>
            </a:r>
          </a:p>
          <a:p>
            <a:pPr lvl="1"/>
            <a:r>
              <a:rPr lang="el-GR" dirty="0" smtClean="0"/>
              <a:t>Η εκτύπωση του συνολικού εγγράφου είναι προβληματική και δεν μπορεί να μεταφερθεί με συνέπεια και ακρίβεια στο χαρτί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242</a:t>
            </a:r>
            <a:endParaRPr lang="el-GR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Στιβάδες – </a:t>
            </a:r>
            <a:r>
              <a:rPr lang="en-US" dirty="0" smtClean="0"/>
              <a:t>Layers (</a:t>
            </a:r>
            <a:r>
              <a:rPr lang="en-US" dirty="0" err="1" smtClean="0"/>
              <a:t>Divs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A9-91A6-4969-BE28-9A4CAF32A00A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Οι στιβάδες είναι ορθογώνια παραλληλόγραμμα κοντέινερ πληροφοριών, όπως και τα κελιά ενός πίνακα</a:t>
            </a:r>
          </a:p>
          <a:p>
            <a:r>
              <a:rPr lang="el-GR" dirty="0" smtClean="0"/>
              <a:t>Εντός μιας στιβάδας μπορούν να τοποθετηθούν παράγραφοι, </a:t>
            </a:r>
            <a:r>
              <a:rPr lang="el-GR" dirty="0" err="1" smtClean="0"/>
              <a:t>υπερσύνδεσμοι</a:t>
            </a:r>
            <a:r>
              <a:rPr lang="el-GR" dirty="0" smtClean="0"/>
              <a:t>, φόρμες δεδομένων, εικόνες, πίνακες καθώς και άλλες στιβάδες</a:t>
            </a:r>
          </a:p>
        </p:txBody>
      </p:sp>
      <p:sp>
        <p:nvSpPr>
          <p:cNvPr id="7" name="Rectangle 6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243</a:t>
            </a:r>
            <a:endParaRPr lang="el-GR" sz="1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Στιβάδες – </a:t>
            </a:r>
            <a:r>
              <a:rPr lang="en-US" dirty="0" smtClean="0"/>
              <a:t>Layers (</a:t>
            </a:r>
            <a:r>
              <a:rPr lang="en-US" dirty="0" err="1" smtClean="0"/>
              <a:t>Divs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A9-91A6-4969-BE28-9A4CAF32A00A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Οι στιβάδες μπορεί να είναι κομμάτι της ροής του εγγράφου (</a:t>
            </a:r>
            <a:r>
              <a:rPr lang="en-US" dirty="0" smtClean="0"/>
              <a:t>in-line</a:t>
            </a:r>
            <a:r>
              <a:rPr lang="el-GR" dirty="0" smtClean="0"/>
              <a:t>, εξ ορισμού συμπεριφορά</a:t>
            </a:r>
            <a:r>
              <a:rPr lang="en-US" dirty="0" smtClean="0"/>
              <a:t>) </a:t>
            </a:r>
            <a:r>
              <a:rPr lang="el-GR" dirty="0" smtClean="0"/>
              <a:t>ή ελεύθερες προς τοποθέτηση (</a:t>
            </a:r>
            <a:r>
              <a:rPr lang="en-US" dirty="0" smtClean="0"/>
              <a:t>floating)</a:t>
            </a:r>
          </a:p>
          <a:p>
            <a:r>
              <a:rPr lang="el-GR" dirty="0" smtClean="0"/>
              <a:t>Οι ελεύθερες στιβάδες μπορούν να τοποθετηθούν σε οποιοδήποτε μέρος του εγγράφου ακόμα και αν η δήλωση τους στον πηγαίο κώδικα βρίσκεται κάπου αλλού</a:t>
            </a:r>
          </a:p>
          <a:p>
            <a:r>
              <a:rPr lang="el-GR" dirty="0" smtClean="0"/>
              <a:t>Οι στιβάδες μπορούν να μορφοποιηθούν με το μέγιστο πλήθος των διαθέσιμων ιδιοτήτων της </a:t>
            </a:r>
            <a:r>
              <a:rPr lang="en-US" dirty="0" smtClean="0"/>
              <a:t>CSS</a:t>
            </a:r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#1</a:t>
            </a:r>
            <a:endParaRPr lang="el-GR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" name="Picture Placeholder 19" descr="fig5_3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384550" y="1891720"/>
            <a:ext cx="6108700" cy="3049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A9-91A6-4969-BE28-9A4CAF32A00A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848544" y="5589240"/>
          <a:ext cx="1676400" cy="687388"/>
        </p:xfrm>
        <a:graphic>
          <a:graphicData uri="http://schemas.openxmlformats.org/presentationml/2006/ole">
            <p:oleObj spid="_x0000_s1028" name="Packager Shell Object" showAsIcon="1" r:id="rId4" imgW="1676520" imgH="686880" progId="Package">
              <p:embed/>
            </p:oleObj>
          </a:graphicData>
        </a:graphic>
      </p:graphicFrame>
      <p:sp>
        <p:nvSpPr>
          <p:cNvPr id="23" name="Rectangle 22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244</a:t>
            </a:r>
            <a:endParaRPr lang="el-GR" sz="1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#2</a:t>
            </a:r>
            <a:endParaRPr lang="el-GR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" name="Picture Placeholder 19" descr="fig5_3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368824" y="769098"/>
            <a:ext cx="6091093" cy="53241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A9-91A6-4969-BE28-9A4CAF32A00A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48544" y="5589240"/>
          <a:ext cx="1676400" cy="687387"/>
        </p:xfrm>
        <a:graphic>
          <a:graphicData uri="http://schemas.openxmlformats.org/presentationml/2006/ole">
            <p:oleObj spid="_x0000_s2051" name="Packager Shell Object" showAsIcon="1" r:id="rId4" imgW="1676520" imgH="686880" progId="Package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246</a:t>
            </a:r>
            <a:endParaRPr lang="el-GR" sz="1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#3</a:t>
            </a:r>
            <a:endParaRPr lang="el-GR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" name="Picture Placeholder 19" descr="fig5_3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368824" y="799698"/>
            <a:ext cx="6091093" cy="5262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A9-91A6-4969-BE28-9A4CAF32A00A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48544" y="5589240"/>
          <a:ext cx="1676400" cy="687388"/>
        </p:xfrm>
        <a:graphic>
          <a:graphicData uri="http://schemas.openxmlformats.org/presentationml/2006/ole">
            <p:oleObj spid="_x0000_s3075" name="Packager Shell Object" showAsIcon="1" r:id="rId4" imgW="1676520" imgH="686880" progId="Package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249</a:t>
            </a:r>
            <a:endParaRPr lang="el-GR" sz="1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#4</a:t>
            </a:r>
            <a:endParaRPr lang="el-GR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" name="Picture Placeholder 19" descr="fig5_3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411366" y="799698"/>
            <a:ext cx="6006009" cy="5262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C2FA9-91A6-4969-BE28-9A4CAF32A00A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848544" y="5589240"/>
          <a:ext cx="1676400" cy="687388"/>
        </p:xfrm>
        <a:graphic>
          <a:graphicData uri="http://schemas.openxmlformats.org/presentationml/2006/ole">
            <p:oleObj spid="_x0000_s4099" name="Packager Shell Object" showAsIcon="1" r:id="rId4" imgW="1676520" imgH="686880" progId="Package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251</a:t>
            </a:r>
            <a:endParaRPr lang="el-G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Προσπάθειες και Προβλήματα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60C2-DDCE-4741-9D93-EAFF90F5163E}" type="slidenum">
              <a:rPr lang="el-GR"/>
              <a:pPr/>
              <a:t>5</a:t>
            </a:fld>
            <a:endParaRPr lang="el-G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400"/>
              <a:t>Χρήση επεκτάσεων </a:t>
            </a:r>
            <a:r>
              <a:rPr lang="en-US" sz="2400"/>
              <a:t>HTML</a:t>
            </a:r>
            <a:r>
              <a:rPr lang="el-GR" sz="2400"/>
              <a:t> ειδικής κατασκευής</a:t>
            </a:r>
          </a:p>
          <a:p>
            <a:pPr lvl="1">
              <a:lnSpc>
                <a:spcPct val="90000"/>
              </a:lnSpc>
            </a:pPr>
            <a:r>
              <a:rPr lang="el-GR" sz="2000"/>
              <a:t>Δεν υποστηρίζονται από όλους τους </a:t>
            </a:r>
            <a:r>
              <a:rPr lang="en-US" sz="2000"/>
              <a:t>Browsers</a:t>
            </a:r>
          </a:p>
          <a:p>
            <a:pPr lvl="1">
              <a:lnSpc>
                <a:spcPct val="90000"/>
              </a:lnSpc>
            </a:pPr>
            <a:r>
              <a:rPr lang="el-GR" sz="2000"/>
              <a:t>Δεν χρησιμοποιούνται σε </a:t>
            </a:r>
            <a:r>
              <a:rPr lang="en-US" sz="2000"/>
              <a:t>Browsers </a:t>
            </a:r>
            <a:r>
              <a:rPr lang="el-GR" sz="2000"/>
              <a:t>εμφάνισης μόνο κειμένου ή σε </a:t>
            </a:r>
            <a:r>
              <a:rPr lang="en-US" sz="2000"/>
              <a:t>Browsers </a:t>
            </a:r>
            <a:r>
              <a:rPr lang="el-GR" sz="2000"/>
              <a:t>που είναι εγκατεστημένοι σε μικρές ή φορητές συσκευές</a:t>
            </a:r>
          </a:p>
          <a:p>
            <a:pPr>
              <a:lnSpc>
                <a:spcPct val="90000"/>
              </a:lnSpc>
            </a:pPr>
            <a:r>
              <a:rPr lang="el-GR" sz="2400"/>
              <a:t>Χρήση εικόνων αντί για κείμενο</a:t>
            </a:r>
          </a:p>
          <a:p>
            <a:pPr lvl="1">
              <a:lnSpc>
                <a:spcPct val="90000"/>
              </a:lnSpc>
            </a:pPr>
            <a:r>
              <a:rPr lang="el-GR" sz="2000"/>
              <a:t>Μείωση απόδοσης</a:t>
            </a:r>
          </a:p>
          <a:p>
            <a:pPr lvl="1">
              <a:lnSpc>
                <a:spcPct val="90000"/>
              </a:lnSpc>
            </a:pPr>
            <a:r>
              <a:rPr lang="el-GR" sz="2000"/>
              <a:t>Αύξηση απαιτούμενου όγκου μεταφερομένων δεδομένων</a:t>
            </a:r>
          </a:p>
          <a:p>
            <a:pPr lvl="1">
              <a:lnSpc>
                <a:spcPct val="90000"/>
              </a:lnSpc>
            </a:pPr>
            <a:r>
              <a:rPr lang="el-GR" sz="2000"/>
              <a:t>Δεν χρησιμοποιούνται σε </a:t>
            </a:r>
            <a:r>
              <a:rPr lang="en-US" sz="2000"/>
              <a:t>Browsers </a:t>
            </a:r>
            <a:r>
              <a:rPr lang="el-GR" sz="2000"/>
              <a:t>εμφάνισης μόνο κειμένου ή σε </a:t>
            </a:r>
            <a:r>
              <a:rPr lang="en-US" sz="2000"/>
              <a:t>Browsers </a:t>
            </a:r>
            <a:r>
              <a:rPr lang="el-GR" sz="2000"/>
              <a:t>που είναι εγκατεστημένοι σε μικρές ή φορητές συσκευές</a:t>
            </a:r>
          </a:p>
          <a:p>
            <a:pPr>
              <a:lnSpc>
                <a:spcPct val="90000"/>
              </a:lnSpc>
            </a:pPr>
            <a:r>
              <a:rPr lang="el-GR" sz="2400"/>
              <a:t>Τοποθέτηση κειμένου σε πίνακες</a:t>
            </a:r>
          </a:p>
          <a:p>
            <a:pPr lvl="1">
              <a:lnSpc>
                <a:spcPct val="90000"/>
              </a:lnSpc>
            </a:pPr>
            <a:r>
              <a:rPr lang="el-GR" sz="2000"/>
              <a:t>Αύξηση της πολυπλοκότητας των κειμένων</a:t>
            </a:r>
          </a:p>
          <a:p>
            <a:pPr lvl="1">
              <a:lnSpc>
                <a:spcPct val="90000"/>
              </a:lnSpc>
            </a:pPr>
            <a:r>
              <a:rPr lang="el-GR" sz="2000"/>
              <a:t>Ακατάλληλα για εφαρμογές προορισμένες για άτομα με ειδικές ανάγκες</a:t>
            </a:r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218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ΣΑΣ ΕΥΧΑΡΙΣΤΩ ΓΙΑ ΤΗ ΣΥΜΜΕΤΟΧΗ ΣΑΣ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l-GR" sz="1800" dirty="0" smtClean="0"/>
              <a:t>Παρακαλώ διαβάστε το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κεφάλαιο </a:t>
            </a:r>
            <a:r>
              <a:rPr lang="en-US" sz="1800" dirty="0" smtClean="0"/>
              <a:t>5</a:t>
            </a:r>
            <a:r>
              <a:rPr lang="el-GR" sz="1800" dirty="0" smtClean="0"/>
              <a:t> του βιβλίου</a:t>
            </a:r>
            <a:endParaRPr lang="en-US" sz="1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A987-C0A4-4EEF-8E84-9F2676CB8363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Style Sheets</a:t>
            </a:r>
            <a:endParaRPr lang="el-G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C77D-062B-4280-9A11-87CC80E09670}" type="slidenum">
              <a:rPr lang="el-GR"/>
              <a:pPr/>
              <a:t>6</a:t>
            </a:fld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0400" y="1600202"/>
            <a:ext cx="8585200" cy="2549525"/>
          </a:xfrm>
        </p:spPr>
        <p:txBody>
          <a:bodyPr/>
          <a:lstStyle/>
          <a:p>
            <a:r>
              <a:rPr lang="el-GR" sz="2400" dirty="0"/>
              <a:t>Το έγγραφο </a:t>
            </a:r>
            <a:r>
              <a:rPr lang="en-US" sz="2400" dirty="0"/>
              <a:t>HTML</a:t>
            </a:r>
            <a:r>
              <a:rPr lang="el-GR" sz="2400" dirty="0"/>
              <a:t> περιορίζεται στη σήμανση της πληροφορίας ενώ η εμφάνιση της στο </a:t>
            </a:r>
            <a:r>
              <a:rPr lang="en-US" sz="2400" dirty="0"/>
              <a:t>Browser </a:t>
            </a:r>
            <a:r>
              <a:rPr lang="el-GR" sz="2400" dirty="0"/>
              <a:t>καθορίζεται από ξεχωριστή πληροφορία μορφοποίησης παρουσίασης</a:t>
            </a:r>
            <a:r>
              <a:rPr lang="en-US" sz="2400" dirty="0"/>
              <a:t> </a:t>
            </a:r>
            <a:r>
              <a:rPr lang="el-GR" sz="2400" dirty="0"/>
              <a:t>γραμμένη σε γλώσσα </a:t>
            </a:r>
            <a:r>
              <a:rPr lang="en-US" sz="2400" dirty="0"/>
              <a:t>CSS</a:t>
            </a:r>
            <a:endParaRPr lang="el-GR" sz="2400" dirty="0"/>
          </a:p>
          <a:p>
            <a:r>
              <a:rPr lang="en-US" sz="2400" dirty="0"/>
              <a:t>CSS: </a:t>
            </a:r>
            <a:r>
              <a:rPr lang="el-GR" sz="2400" dirty="0"/>
              <a:t>Γλώσσα ορισμού ιδιοτήτων σε στοιχεία </a:t>
            </a:r>
            <a:r>
              <a:rPr lang="en-US" sz="2400" dirty="0"/>
              <a:t>HTML</a:t>
            </a:r>
            <a:r>
              <a:rPr lang="el-GR" sz="2400" dirty="0"/>
              <a:t> για την καλύτερη παρουσίαση των εγγράφων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2635280" y="4071942"/>
          <a:ext cx="4603736" cy="211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221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Εκδόσεις </a:t>
            </a:r>
            <a:r>
              <a:rPr lang="en-US" dirty="0"/>
              <a:t>CSS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65A2-0913-41C9-9A09-2F553B6B5393}" type="slidenum">
              <a:rPr lang="el-GR"/>
              <a:pPr/>
              <a:t>7</a:t>
            </a:fld>
            <a:endParaRPr lang="el-GR"/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CSS1</a:t>
            </a:r>
            <a:endParaRPr lang="el-GR" dirty="0"/>
          </a:p>
          <a:p>
            <a:pPr lvl="1">
              <a:lnSpc>
                <a:spcPct val="80000"/>
              </a:lnSpc>
            </a:pPr>
            <a:r>
              <a:rPr lang="el-GR" sz="2000" dirty="0"/>
              <a:t>Καθορίστηκε το Δεκέμβριο του 1996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Στυλ/μέγεθος/χρώμα γραμματοσειράς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Χρώμα φόντου/προσκηνίου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Εικόνες, </a:t>
            </a:r>
            <a:r>
              <a:rPr lang="el-GR" sz="2000" dirty="0" err="1"/>
              <a:t>κ.λ.π</a:t>
            </a:r>
            <a:r>
              <a:rPr lang="el-GR" sz="2000" dirty="0"/>
              <a:t>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dirty="0"/>
              <a:t>CSS2</a:t>
            </a:r>
            <a:endParaRPr lang="el-GR" dirty="0"/>
          </a:p>
          <a:p>
            <a:pPr lvl="1">
              <a:lnSpc>
                <a:spcPct val="80000"/>
              </a:lnSpc>
            </a:pPr>
            <a:r>
              <a:rPr lang="el-GR" sz="2000" dirty="0"/>
              <a:t>Οριστικοποιήθηκε το Μάιο του 1998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Μορφοποίηση με βάση τον τύπο συσκευής παρουσίασης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Τοποθέτηση περιεχομένου, διάταξη πινάκων, αυτόματη αρίθμηση λιστών, </a:t>
            </a:r>
            <a:r>
              <a:rPr lang="el-GR" sz="2000" dirty="0" err="1"/>
              <a:t>κ.λ.π</a:t>
            </a:r>
            <a:r>
              <a:rPr lang="el-GR" sz="2000" dirty="0"/>
              <a:t>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dirty="0"/>
              <a:t>CSS3</a:t>
            </a:r>
            <a:endParaRPr lang="el-GR" dirty="0"/>
          </a:p>
          <a:p>
            <a:pPr lvl="1">
              <a:lnSpc>
                <a:spcPct val="80000"/>
              </a:lnSpc>
            </a:pPr>
            <a:r>
              <a:rPr lang="el-GR" sz="2000" dirty="0"/>
              <a:t>Υπό ανάπτυξη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Επικεντρώνεται στη χρήση πρότυπων συναρτησιακών στοιχείων στις προδιαγραφές της </a:t>
            </a:r>
            <a:r>
              <a:rPr lang="en-US" sz="2000" dirty="0"/>
              <a:t>CSS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Σύνταξη της </a:t>
            </a:r>
            <a:r>
              <a:rPr lang="en-US" dirty="0"/>
              <a:t>CSS</a:t>
            </a:r>
            <a:endParaRPr lang="el-GR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9242-BAB4-4036-8343-B11E64341042}" type="slidenum">
              <a:rPr lang="el-GR"/>
              <a:pPr/>
              <a:t>8</a:t>
            </a:fld>
            <a:endParaRPr lang="el-GR"/>
          </a:p>
        </p:txBody>
      </p:sp>
      <p:sp>
        <p:nvSpPr>
          <p:cNvPr id="972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95876" y="1571613"/>
            <a:ext cx="4500594" cy="44481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000" dirty="0" smtClean="0"/>
              <a:t>Ο επιλογέας (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css_selector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χαρακτηρίζεται από μια σειρά ιδιοτήτων (</a:t>
            </a:r>
            <a:r>
              <a:rPr lang="en-US" sz="2000" dirty="0" smtClean="0">
                <a:solidFill>
                  <a:srgbClr val="C00000"/>
                </a:solidFill>
              </a:rPr>
              <a:t>properties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και τις αντίστοιχες τιμές (</a:t>
            </a:r>
            <a:r>
              <a:rPr lang="en-US" sz="2000" dirty="0" smtClean="0">
                <a:solidFill>
                  <a:srgbClr val="0070C0"/>
                </a:solidFill>
              </a:rPr>
              <a:t>values</a:t>
            </a:r>
            <a:r>
              <a:rPr lang="en-US" sz="2000" dirty="0" smtClean="0"/>
              <a:t>) </a:t>
            </a:r>
            <a:r>
              <a:rPr lang="el-GR" sz="2000" dirty="0" smtClean="0"/>
              <a:t>αυτών που εσωκλείονται σε αγκύλες </a:t>
            </a:r>
            <a:r>
              <a:rPr lang="el-GR" sz="2000" dirty="0" smtClean="0">
                <a:solidFill>
                  <a:srgbClr val="00B050"/>
                </a:solidFill>
              </a:rPr>
              <a:t>{</a:t>
            </a:r>
            <a:r>
              <a:rPr lang="el-GR" sz="2000" dirty="0" smtClean="0">
                <a:solidFill>
                  <a:schemeClr val="folHlink"/>
                </a:solidFill>
              </a:rPr>
              <a:t>…</a:t>
            </a:r>
            <a:r>
              <a:rPr lang="el-GR" sz="2000" dirty="0" smtClean="0">
                <a:solidFill>
                  <a:srgbClr val="00B050"/>
                </a:solidFill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Τα ζεύγη ιδιότητας-τιμής τερματίζονται με το </a:t>
            </a:r>
            <a:r>
              <a:rPr lang="en-US" sz="2000" dirty="0" smtClean="0"/>
              <a:t>"</a:t>
            </a:r>
            <a:r>
              <a:rPr lang="el-GR" sz="2000" dirty="0" smtClean="0">
                <a:solidFill>
                  <a:srgbClr val="C00000"/>
                </a:solidFill>
              </a:rPr>
              <a:t>;</a:t>
            </a:r>
            <a:r>
              <a:rPr lang="en-US" sz="2000" dirty="0" smtClean="0"/>
              <a:t>"</a:t>
            </a:r>
            <a:r>
              <a:rPr lang="el-GR" sz="2000" dirty="0" smtClean="0"/>
              <a:t>, ενώ δεν απαιτείται τερματισμός αν είναι το τελευταίο ζεύγος του επιλογέα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l-GR" sz="20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Ένα στυλ εφαρμόζεται με αναφορά του ονόματος του επιλογέα στην παράμετρο </a:t>
            </a:r>
            <a:r>
              <a:rPr lang="en-US" sz="2000" dirty="0" smtClean="0">
                <a:solidFill>
                  <a:srgbClr val="C00000"/>
                </a:solidFill>
              </a:rPr>
              <a:t>class</a:t>
            </a:r>
            <a:r>
              <a:rPr lang="el-GR" sz="2000" dirty="0" smtClean="0"/>
              <a:t> ή </a:t>
            </a:r>
            <a:r>
              <a:rPr lang="en-US" sz="2000" dirty="0" smtClean="0">
                <a:solidFill>
                  <a:srgbClr val="C00000"/>
                </a:solidFill>
              </a:rPr>
              <a:t>id</a:t>
            </a:r>
            <a:r>
              <a:rPr lang="en-US" sz="2000" dirty="0" smtClean="0"/>
              <a:t> </a:t>
            </a:r>
            <a:r>
              <a:rPr lang="el-GR" sz="2000" dirty="0" smtClean="0"/>
              <a:t>του στοιχείου </a:t>
            </a:r>
            <a:r>
              <a:rPr lang="en-US" sz="2000" dirty="0" smtClean="0"/>
              <a:t>HTML</a:t>
            </a:r>
            <a:endParaRPr lang="el-GR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3844" y="1571612"/>
            <a:ext cx="4071966" cy="4572032"/>
            <a:chOff x="595282" y="1571612"/>
            <a:chExt cx="3643338" cy="4143404"/>
          </a:xfrm>
        </p:grpSpPr>
        <p:sp>
          <p:nvSpPr>
            <p:cNvPr id="10" name="Rectangle 9"/>
            <p:cNvSpPr/>
            <p:nvPr/>
          </p:nvSpPr>
          <p:spPr>
            <a:xfrm>
              <a:off x="595282" y="1571612"/>
              <a:ext cx="3643338" cy="42862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 smtClean="0">
                  <a:solidFill>
                    <a:schemeClr val="accent3">
                      <a:lumMod val="75000"/>
                    </a:schemeClr>
                  </a:solidFill>
                  <a:latin typeface="Consolas" pitchFamily="49" charset="0"/>
                  <a:cs typeface="Consolas" pitchFamily="49" charset="0"/>
                </a:rPr>
                <a:t>css</a:t>
              </a: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  <a:latin typeface="Consolas" pitchFamily="49" charset="0"/>
                  <a:cs typeface="Consolas" pitchFamily="49" charset="0"/>
                </a:rPr>
                <a:t>_</a:t>
              </a:r>
              <a:r>
                <a:rPr lang="el-GR" dirty="0" err="1" smtClean="0">
                  <a:solidFill>
                    <a:schemeClr val="accent3">
                      <a:lumMod val="75000"/>
                    </a:schemeClr>
                  </a:solidFill>
                  <a:latin typeface="Consolas" pitchFamily="49" charset="0"/>
                  <a:cs typeface="Consolas" pitchFamily="49" charset="0"/>
                </a:rPr>
                <a:t>selector</a:t>
              </a:r>
              <a:r>
                <a:rPr lang="el-GR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{</a:t>
              </a:r>
              <a:r>
                <a:rPr lang="el-GR" dirty="0" err="1" smtClean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property</a:t>
              </a:r>
              <a:r>
                <a:rPr lang="el-GR" dirty="0" err="1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:</a:t>
              </a:r>
              <a:r>
                <a:rPr lang="el-GR" dirty="0" err="1" smtClean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rPr>
                <a:t>value</a:t>
              </a:r>
              <a:r>
                <a:rPr lang="el-GR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}</a:t>
              </a:r>
              <a:endParaRPr lang="el-GR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5282" y="2143116"/>
              <a:ext cx="3643338" cy="128588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63538" indent="-363538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 dirty="0" err="1" smtClean="0">
                  <a:solidFill>
                    <a:schemeClr val="accent3">
                      <a:lumMod val="75000"/>
                    </a:schemeClr>
                  </a:solidFill>
                  <a:latin typeface="Consolas" pitchFamily="49" charset="0"/>
                  <a:cs typeface="Consolas" pitchFamily="49" charset="0"/>
                </a:rPr>
                <a:t>css</a:t>
              </a: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  <a:latin typeface="Consolas" pitchFamily="49" charset="0"/>
                  <a:cs typeface="Consolas" pitchFamily="49" charset="0"/>
                </a:rPr>
                <a:t>_</a:t>
              </a:r>
              <a:r>
                <a:rPr lang="el-GR" dirty="0" err="1" smtClean="0">
                  <a:solidFill>
                    <a:schemeClr val="accent3">
                      <a:lumMod val="75000"/>
                    </a:schemeClr>
                  </a:solidFill>
                  <a:latin typeface="Consolas" pitchFamily="49" charset="0"/>
                  <a:cs typeface="Consolas" pitchFamily="49" charset="0"/>
                </a:rPr>
                <a:t>selector</a:t>
              </a:r>
              <a:r>
                <a:rPr lang="el-GR" dirty="0" smtClean="0">
                  <a:solidFill>
                    <a:schemeClr val="accent3">
                      <a:lumMod val="75000"/>
                    </a:schemeClr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l-GR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{</a:t>
              </a:r>
            </a:p>
            <a:p>
              <a:pPr marL="363538" indent="-363538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l-GR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		</a:t>
              </a:r>
              <a:r>
                <a:rPr lang="el-GR" dirty="0" err="1" smtClean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property</a:t>
              </a:r>
              <a:r>
                <a:rPr lang="en-US" dirty="0" smtClean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1</a:t>
              </a:r>
              <a:r>
                <a:rPr lang="el-GR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:</a:t>
              </a:r>
              <a:r>
                <a:rPr lang="el-GR" dirty="0" err="1" smtClean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rPr>
                <a:t>value</a:t>
              </a:r>
              <a:r>
                <a:rPr lang="en-US" dirty="0" smtClean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;</a:t>
              </a:r>
              <a:endParaRPr lang="el-GR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  <a:p>
              <a:pPr marL="363538" indent="-363538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l-GR" dirty="0" smtClean="0">
                  <a:solidFill>
                    <a:srgbClr val="FF3300"/>
                  </a:solidFill>
                  <a:latin typeface="Consolas" pitchFamily="49" charset="0"/>
                  <a:cs typeface="Consolas" pitchFamily="49" charset="0"/>
                </a:rPr>
                <a:t>		</a:t>
              </a:r>
              <a:r>
                <a:rPr lang="el-GR" dirty="0" err="1" smtClean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property</a:t>
              </a:r>
              <a:r>
                <a:rPr lang="en-US" dirty="0" smtClean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2</a:t>
              </a:r>
              <a:r>
                <a:rPr lang="el-GR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:</a:t>
              </a:r>
              <a:r>
                <a:rPr lang="el-GR" dirty="0" err="1" smtClean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rPr>
                <a:t>value</a:t>
              </a:r>
              <a:r>
                <a:rPr lang="en-US" dirty="0" smtClean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rPr>
                <a:t>2</a:t>
              </a:r>
              <a:endParaRPr lang="el-GR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endParaRPr>
            </a:p>
            <a:p>
              <a:pPr marL="363538" indent="-363538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l-GR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} </a:t>
              </a:r>
              <a:endParaRPr lang="el-GR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5282" y="4143380"/>
              <a:ext cx="3643338" cy="7143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l-GR" dirty="0" smtClean="0">
                  <a:latin typeface="Consolas" pitchFamily="49" charset="0"/>
                  <a:cs typeface="Consolas" pitchFamily="49" charset="0"/>
                </a:rPr>
                <a:t>&lt;</a:t>
              </a:r>
              <a:r>
                <a:rPr lang="en-US" dirty="0" err="1" smtClean="0">
                  <a:latin typeface="Consolas" pitchFamily="49" charset="0"/>
                  <a:cs typeface="Consolas" pitchFamily="49" charset="0"/>
                </a:rPr>
                <a:t>tagname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 class="</a:t>
              </a:r>
              <a:r>
                <a:rPr lang="en-US" dirty="0" err="1" smtClean="0">
                  <a:solidFill>
                    <a:schemeClr val="accent3">
                      <a:lumMod val="75000"/>
                    </a:schemeClr>
                  </a:solidFill>
                  <a:latin typeface="Consolas" pitchFamily="49" charset="0"/>
                  <a:cs typeface="Consolas" pitchFamily="49" charset="0"/>
                </a:rPr>
                <a:t>css_selector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"&gt;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 … &lt;/</a:t>
              </a:r>
              <a:r>
                <a:rPr lang="en-US" dirty="0" err="1" smtClean="0">
                  <a:latin typeface="Consolas" pitchFamily="49" charset="0"/>
                  <a:cs typeface="Consolas" pitchFamily="49" charset="0"/>
                </a:rPr>
                <a:t>tagname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&gt;</a:t>
              </a:r>
              <a:endParaRPr lang="el-GR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5282" y="5072074"/>
              <a:ext cx="3643338" cy="64294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l-GR" dirty="0" smtClean="0">
                  <a:latin typeface="Consolas" pitchFamily="49" charset="0"/>
                  <a:cs typeface="Consolas" pitchFamily="49" charset="0"/>
                </a:rPr>
                <a:t>&lt;</a:t>
              </a:r>
              <a:r>
                <a:rPr lang="en-US" dirty="0" err="1" smtClean="0">
                  <a:latin typeface="Consolas" pitchFamily="49" charset="0"/>
                  <a:cs typeface="Consolas" pitchFamily="49" charset="0"/>
                </a:rPr>
                <a:t>tagname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 id="</a:t>
              </a:r>
              <a:r>
                <a:rPr lang="en-US" dirty="0" err="1" smtClean="0">
                  <a:solidFill>
                    <a:schemeClr val="accent3">
                      <a:lumMod val="75000"/>
                    </a:schemeClr>
                  </a:solidFill>
                  <a:latin typeface="Consolas" pitchFamily="49" charset="0"/>
                  <a:cs typeface="Consolas" pitchFamily="49" charset="0"/>
                </a:rPr>
                <a:t>css_selector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"&gt;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 … &lt;/</a:t>
              </a:r>
              <a:r>
                <a:rPr lang="en-US" dirty="0" err="1" smtClean="0">
                  <a:latin typeface="Consolas" pitchFamily="49" charset="0"/>
                  <a:cs typeface="Consolas" pitchFamily="49" charset="0"/>
                </a:rPr>
                <a:t>tagname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&gt;</a:t>
              </a:r>
              <a:endParaRPr lang="el-GR" dirty="0" smtClean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223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Σύνταξη της </a:t>
            </a:r>
            <a:r>
              <a:rPr lang="en-US"/>
              <a:t>CSS</a:t>
            </a:r>
            <a:r>
              <a:rPr lang="el-GR"/>
              <a:t> - Παραδείγματα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A4A5-436A-4ADF-B48E-4D8D7BAE2EC0}" type="slidenum">
              <a:rPr lang="el-GR"/>
              <a:pPr/>
              <a:t>9</a:t>
            </a:fld>
            <a:endParaRPr lang="el-GR"/>
          </a:p>
        </p:txBody>
      </p:sp>
      <p:graphicFrame>
        <p:nvGraphicFramePr>
          <p:cNvPr id="44109" name="Group 77"/>
          <p:cNvGraphicFramePr>
            <a:graphicFrameLocks noGrp="1"/>
          </p:cNvGraphicFramePr>
          <p:nvPr>
            <p:ph sz="quarter" idx="1"/>
          </p:nvPr>
        </p:nvGraphicFramePr>
        <p:xfrm>
          <a:off x="272480" y="1731724"/>
          <a:ext cx="9378503" cy="4566794"/>
        </p:xfrm>
        <a:graphic>
          <a:graphicData uri="http://schemas.openxmlformats.org/drawingml/2006/table">
            <a:tbl>
              <a:tblPr/>
              <a:tblGrid>
                <a:gridCol w="4269609"/>
                <a:gridCol w="5108894"/>
              </a:tblGrid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body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{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color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: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#FF0000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Θέτει το κόκκινο ως χρώμα του κειμένου του εγγράφου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{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text-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align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: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center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color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: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blue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Θέτει οριζόντια στοίχιση στο κέντρο για τις παραγράφους και μπλε χρώμα κειμένου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h1,h2,h3,h4,h5,h6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{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color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: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green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} 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πράσινο χρώμα κειμένου για όλες τις επικεφαλίδες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p.right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Aligned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{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text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-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align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: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right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p.center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ed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{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text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-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align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: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center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} 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υπό-στυλ τα οποία συνδέονται μόνο με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tags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τύπου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paragraph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&lt;p&gt;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.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center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ed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{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text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-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align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: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center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} 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υπό-στυλ το οποίο συνδέεται με όλα τα στοιχεία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HTML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του εγγράφου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#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center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ed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{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text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-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align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: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center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} 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στυλ που εφαρμόζεται μόνο μέσω αναφοράς στην παράμετρο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id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των στοιχείων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HTML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img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#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center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ed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{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border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: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none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} 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στυλ που εφαρμόζεται μόνο μέσω αναφοράς στην παράμετρο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id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των εικόνων του εγγράφου</a:t>
                      </a: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#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para1 strong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{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color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: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maroon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} </a:t>
                      </a:r>
                    </a:p>
                  </a:txBody>
                  <a:tcPr marL="98119" marR="981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Ορίζει το στυλ όλων των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tags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τύπου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strong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που βρίσκονται στην παράγραφο με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id="para1"</a:t>
                      </a:r>
                      <a:endParaRPr kumimoji="0" lang="el-G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8119" marR="981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5787</TotalTime>
  <Words>3206</Words>
  <Application>Microsoft Office PowerPoint</Application>
  <PresentationFormat>A4 Paper (210x297 mm)</PresentationFormat>
  <Paragraphs>896</Paragraphs>
  <Slides>50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Civic</vt:lpstr>
      <vt:lpstr>Packager Shell Object</vt:lpstr>
      <vt:lpstr>Ανάπτυξη  Διαδικτυακών Εφαρμογών</vt:lpstr>
      <vt:lpstr>Βιβλιογραφία Παρουσίασης</vt:lpstr>
      <vt:lpstr>Περιεχόμενα</vt:lpstr>
      <vt:lpstr>Γεγονός</vt:lpstr>
      <vt:lpstr>Προσπάθειες και Προβλήματα</vt:lpstr>
      <vt:lpstr>Cascading Style Sheets</vt:lpstr>
      <vt:lpstr>Εκδόσεις CSS</vt:lpstr>
      <vt:lpstr>Σύνταξη της CSS</vt:lpstr>
      <vt:lpstr>Σύνταξη της CSS - Παραδείγματα</vt:lpstr>
      <vt:lpstr>Χρήση CSS σε Ιστοσελίδες</vt:lpstr>
      <vt:lpstr>Ενσωματωμένη Δήλωση</vt:lpstr>
      <vt:lpstr>Εσωτερική Δήλωση</vt:lpstr>
      <vt:lpstr>Εξωτερική Δήλωση</vt:lpstr>
      <vt:lpstr>Προτεραιότητα Εφαρμογής</vt:lpstr>
      <vt:lpstr>Προσαρμόσιμη Εμφάνιση</vt:lpstr>
      <vt:lpstr>Μέσα Εμφάνισης – Media Types</vt:lpstr>
      <vt:lpstr>Παράδειγμα Προσαρμόσιμης Εμφάνισης</vt:lpstr>
      <vt:lpstr>CSS Ιδιότητες Στοιχείων</vt:lpstr>
      <vt:lpstr>CSS Τοποθέτηση</vt:lpstr>
      <vt:lpstr>CSS Τοποθέτηση</vt:lpstr>
      <vt:lpstr>CSS Διαστάσεις</vt:lpstr>
      <vt:lpstr>CSS Διαστάσεις</vt:lpstr>
      <vt:lpstr>CSS Μορφοποίηση Φόντου</vt:lpstr>
      <vt:lpstr>CSS Μορφοποίηση Φόντου</vt:lpstr>
      <vt:lpstr>CSS Μορφοποίηση Κειμένου</vt:lpstr>
      <vt:lpstr>CSS Μορφοποίηση Κειμένου</vt:lpstr>
      <vt:lpstr>CSS Μορφοποίηση Γραμματοσειράς</vt:lpstr>
      <vt:lpstr>CSS Μορφοποίηση Γραμματοσειράς</vt:lpstr>
      <vt:lpstr>CSS Μορφοποίηση Γραμματοσειράς</vt:lpstr>
      <vt:lpstr>CSS Μορφοποίηση Λιστών</vt:lpstr>
      <vt:lpstr>CSS Μορφοποίηση Λιστών</vt:lpstr>
      <vt:lpstr>CSS Περιθώρια</vt:lpstr>
      <vt:lpstr>CSS Περιθώρια Γεμίσματος</vt:lpstr>
      <vt:lpstr>CSS Περιγράμματα</vt:lpstr>
      <vt:lpstr>CSS Περιγράμματα</vt:lpstr>
      <vt:lpstr>CSS Περιγράμματα</vt:lpstr>
      <vt:lpstr>CSS Περιγράμματα</vt:lpstr>
      <vt:lpstr>CSS Περιγράμματα</vt:lpstr>
      <vt:lpstr>CSS Κατηγοριοποίηση</vt:lpstr>
      <vt:lpstr>CSS Κατηγοριοποίηση</vt:lpstr>
      <vt:lpstr>CSS Κατηγοριοποίηση</vt:lpstr>
      <vt:lpstr>Στιβάδες - Layers</vt:lpstr>
      <vt:lpstr>Προβλήματα στην Τοποθέτηση Περιεχομένου</vt:lpstr>
      <vt:lpstr>Στιβάδες – Layers (Divs)</vt:lpstr>
      <vt:lpstr>Στιβάδες – Layers (Divs)</vt:lpstr>
      <vt:lpstr>Παράδειγμα #1</vt:lpstr>
      <vt:lpstr>Παράδειγμα #2</vt:lpstr>
      <vt:lpstr>Παράδειγμα #3</vt:lpstr>
      <vt:lpstr>Παράδειγμα #4</vt:lpstr>
      <vt:lpstr>Τέλος Παρουσίασης</vt:lpstr>
    </vt:vector>
  </TitlesOfParts>
  <Company>Kenterlis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Ανάπτυξη  Διαδικτυακών Εφαρμογών</dc:title>
  <dc:creator>Panagiotis Kenterlis</dc:creator>
  <cp:lastModifiedBy>panos</cp:lastModifiedBy>
  <cp:revision>200</cp:revision>
  <dcterms:created xsi:type="dcterms:W3CDTF">2005-09-14T20:57:32Z</dcterms:created>
  <dcterms:modified xsi:type="dcterms:W3CDTF">2010-10-11T20:28:25Z</dcterms:modified>
</cp:coreProperties>
</file>