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3" r:id="rId25"/>
    <p:sldId id="275" r:id="rId26"/>
    <p:sldId id="280" r:id="rId27"/>
    <p:sldId id="281" r:id="rId28"/>
    <p:sldId id="287" r:id="rId29"/>
    <p:sldId id="282" r:id="rId30"/>
    <p:sldId id="284"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8" r:id="rId49"/>
    <p:sldId id="303" r:id="rId50"/>
    <p:sldId id="304" r:id="rId51"/>
    <p:sldId id="305" r:id="rId52"/>
    <p:sldId id="306" r:id="rId53"/>
    <p:sldId id="307" r:id="rId54"/>
    <p:sldId id="309" r:id="rId5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1" autoAdjust="0"/>
    <p:restoredTop sz="94660"/>
  </p:normalViewPr>
  <p:slideViewPr>
    <p:cSldViewPr>
      <p:cViewPr>
        <p:scale>
          <a:sx n="110" d="100"/>
          <a:sy n="110" d="100"/>
        </p:scale>
        <p:origin x="-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C18B67-9162-46FE-A4BD-8C3C914DBF6B}" type="datetimeFigureOut">
              <a:rPr lang="el-GR" smtClean="0"/>
              <a:pPr/>
              <a:t>8/11/2017</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B38F94-CE3A-493B-86F8-8E47AE416367}" type="slidenum">
              <a:rPr lang="el-GR" smtClean="0"/>
              <a:pPr/>
              <a:t>‹#›</a:t>
            </a:fld>
            <a:endParaRPr lang="el-GR"/>
          </a:p>
        </p:txBody>
      </p:sp>
    </p:spTree>
    <p:extLst>
      <p:ext uri="{BB962C8B-B14F-4D97-AF65-F5344CB8AC3E}">
        <p14:creationId xmlns:p14="http://schemas.microsoft.com/office/powerpoint/2010/main" val="13793108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66BFA1-C22C-4B96-ADCF-E185DEA4A77B}" type="datetimeFigureOut">
              <a:rPr lang="el-GR" smtClean="0"/>
              <a:pPr/>
              <a:t>8/11/2017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79C7F7C0-76DC-4323-BDE1-291B560CD249}"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6BFA1-C22C-4B96-ADCF-E185DEA4A77B}" type="datetimeFigureOut">
              <a:rPr lang="el-GR" smtClean="0"/>
              <a:pPr/>
              <a:t>8/11/2017</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7F7C0-76DC-4323-BDE1-291B560CD24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ΕΝΟΠΟΙΗΜΕΝΕΣ ΛΟΓΙΣΤΙΚΕΣ ΚΑΤΑΣΤΑΣΕΙΣ</a:t>
            </a:r>
            <a:endParaRPr lang="el-GR" dirty="0"/>
          </a:p>
        </p:txBody>
      </p:sp>
      <p:sp>
        <p:nvSpPr>
          <p:cNvPr id="3" name="2 - Υπότιτλος"/>
          <p:cNvSpPr>
            <a:spLocks noGrp="1"/>
          </p:cNvSpPr>
          <p:nvPr>
            <p:ph type="subTitle" idx="1"/>
          </p:nvPr>
        </p:nvSpPr>
        <p:spPr/>
        <p:txBody>
          <a:bodyPr/>
          <a:lstStyle/>
          <a:p>
            <a:r>
              <a:rPr lang="el-GR" dirty="0" smtClean="0"/>
              <a:t>Δρ. Νικόλαος Καρταλης</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ΚΑΘΑΡΗ ΘΕΣΗ ΔΙΑΜΟΡΦΩΝΕΤΑΙ ΑΠΌ ΤΟΥΣ ΛΟΓ/ΣΜΟΥΣ ΌΠΩΣ:</a:t>
            </a:r>
          </a:p>
          <a:p>
            <a:r>
              <a:rPr lang="el-GR" dirty="0" smtClean="0"/>
              <a:t>Μ.Κ    		    4500</a:t>
            </a:r>
          </a:p>
          <a:p>
            <a:r>
              <a:rPr lang="el-GR" dirty="0" smtClean="0"/>
              <a:t>ΔΙΑΦ.ΑΡΤ 	    1000</a:t>
            </a:r>
          </a:p>
          <a:p>
            <a:r>
              <a:rPr lang="el-GR" dirty="0" smtClean="0"/>
              <a:t>ΑΠΟΘ                   </a:t>
            </a:r>
            <a:r>
              <a:rPr lang="el-GR" u="sng" dirty="0" smtClean="0"/>
              <a:t>1500</a:t>
            </a:r>
          </a:p>
          <a:p>
            <a:pPr lvl="6">
              <a:buNone/>
            </a:pPr>
            <a:r>
              <a:rPr lang="el-GR" sz="3200" dirty="0" smtClean="0"/>
              <a:t>     7000</a:t>
            </a:r>
          </a:p>
          <a:p>
            <a:r>
              <a:rPr lang="el-GR" dirty="0" smtClean="0"/>
              <a:t>- ΖΗΜΙΑ ΕΙΣ ΝΈΟ  </a:t>
            </a:r>
            <a:r>
              <a:rPr lang="el-GR" u="sng" dirty="0" smtClean="0"/>
              <a:t>2000</a:t>
            </a:r>
          </a:p>
          <a:p>
            <a:r>
              <a:rPr lang="el-GR" dirty="0" smtClean="0"/>
              <a:t>ΚΑΘΑΡΗ ΘΕΣΗ     5000</a:t>
            </a:r>
          </a:p>
          <a:p>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ΕΝΟΠΟΙΗΜΕΝΟΣ</a:t>
            </a:r>
            <a:endParaRPr lang="el-GR" dirty="0"/>
          </a:p>
        </p:txBody>
      </p:sp>
      <p:sp>
        <p:nvSpPr>
          <p:cNvPr id="3" name="2 - Θέση περιεχομένου"/>
          <p:cNvSpPr>
            <a:spLocks noGrp="1"/>
          </p:cNvSpPr>
          <p:nvPr>
            <p:ph idx="1"/>
          </p:nvPr>
        </p:nvSpPr>
        <p:spPr/>
        <p:txBody>
          <a:bodyPr/>
          <a:lstStyle/>
          <a:p>
            <a:r>
              <a:rPr lang="el-GR" u="sng" dirty="0" smtClean="0"/>
              <a:t>ΕΝΕΡΓ           ΙΣΟΛΟΓΙΣΜΟΣ Α+Β   ΠΑΘΗΤΙΚΟ</a:t>
            </a:r>
          </a:p>
          <a:p>
            <a:r>
              <a:rPr lang="el-GR" dirty="0" smtClean="0"/>
              <a:t>ΠΑΓΙΑ      17000		Μ.Κ        18000</a:t>
            </a:r>
          </a:p>
          <a:p>
            <a:r>
              <a:rPr lang="el-GR" dirty="0" smtClean="0"/>
              <a:t>ΑΠΟΘ.      7000		ΔΙΑΦ.ΑΡ 4000</a:t>
            </a:r>
          </a:p>
          <a:p>
            <a:r>
              <a:rPr lang="el-GR" dirty="0" smtClean="0"/>
              <a:t>ΑΠΑΙΤ.       6000		ΥΠΟΧΡ.    </a:t>
            </a:r>
            <a:r>
              <a:rPr lang="el-GR" u="sng" dirty="0" smtClean="0"/>
              <a:t>12000	</a:t>
            </a:r>
          </a:p>
          <a:p>
            <a:r>
              <a:rPr lang="el-GR" dirty="0" smtClean="0"/>
              <a:t>ΧΡΗΜ Δ    </a:t>
            </a:r>
            <a:r>
              <a:rPr lang="el-GR" u="sng" dirty="0" smtClean="0"/>
              <a:t>4000</a:t>
            </a:r>
          </a:p>
          <a:p>
            <a:r>
              <a:rPr lang="el-GR" dirty="0" smtClean="0"/>
              <a:t>ΣΥΝΟΛΟ    34000		ΣΥΝΟΛΟ  34000</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3</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u="sng" dirty="0" smtClean="0"/>
              <a:t>ΕΝΕΡ.          ΙΣΟΛΟΓΙΣΜΟΣ  Α       ΠΑΘΗΤΙΚΟ</a:t>
            </a:r>
          </a:p>
          <a:p>
            <a:r>
              <a:rPr lang="el-GR" dirty="0" smtClean="0"/>
              <a:t>ΠΑΓΙΑ   20000				Μ.Κ  22000</a:t>
            </a:r>
          </a:p>
          <a:p>
            <a:r>
              <a:rPr lang="el-GR" dirty="0" smtClean="0"/>
              <a:t>ΣΥΜ Β   6000				ΑΠΟΘ.3000</a:t>
            </a:r>
          </a:p>
          <a:p>
            <a:r>
              <a:rPr lang="el-GR" dirty="0" smtClean="0"/>
              <a:t>ΑΠΟΘ    8000				ΥΠΟΧ  </a:t>
            </a:r>
            <a:r>
              <a:rPr lang="el-GR" u="sng" dirty="0" smtClean="0"/>
              <a:t>15000</a:t>
            </a:r>
          </a:p>
          <a:p>
            <a:r>
              <a:rPr lang="el-GR" dirty="0" smtClean="0"/>
              <a:t>ΑΠΑΙΤ     4000</a:t>
            </a:r>
          </a:p>
          <a:p>
            <a:r>
              <a:rPr lang="el-GR" dirty="0" smtClean="0"/>
              <a:t>ΧΡΗΜ.Δ  </a:t>
            </a:r>
            <a:r>
              <a:rPr lang="el-GR" u="sng" dirty="0" smtClean="0"/>
              <a:t>2000	</a:t>
            </a:r>
          </a:p>
          <a:p>
            <a:r>
              <a:rPr lang="el-GR" dirty="0" smtClean="0"/>
              <a:t>ΣΥΝΟΛΟ  40000		  ΣΥΝΟΛΟ    40000</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Β     ΠΑΘΗΤΙΚΟ</a:t>
            </a:r>
          </a:p>
          <a:p>
            <a:r>
              <a:rPr lang="el-GR" dirty="0" smtClean="0"/>
              <a:t>ΠΑΓΙΑ  6000			Μ.Κ     4000</a:t>
            </a:r>
          </a:p>
          <a:p>
            <a:r>
              <a:rPr lang="el-GR" dirty="0" smtClean="0"/>
              <a:t>ΑΠΟΘ. 2000			ΑΠΟΘ. 1000</a:t>
            </a:r>
          </a:p>
          <a:p>
            <a:r>
              <a:rPr lang="el-GR" dirty="0" smtClean="0"/>
              <a:t>ΑΠΑΙΤ  1000			ΥΠΟΧ.   </a:t>
            </a:r>
            <a:r>
              <a:rPr lang="el-GR" u="sng" dirty="0" smtClean="0"/>
              <a:t>6000</a:t>
            </a:r>
          </a:p>
          <a:p>
            <a:r>
              <a:rPr lang="el-GR" dirty="0" smtClean="0"/>
              <a:t>ΧΡΗΜ   </a:t>
            </a:r>
            <a:r>
              <a:rPr lang="el-GR" u="sng" dirty="0" smtClean="0"/>
              <a:t>2000</a:t>
            </a:r>
          </a:p>
          <a:p>
            <a:r>
              <a:rPr lang="el-GR" dirty="0" smtClean="0"/>
              <a:t>ΣΥΝΟΛΟ 11000		ΣΥΝΟΛΟ 11000</a:t>
            </a:r>
          </a:p>
          <a:p>
            <a:endParaRPr lang="el-GR" u="sn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Μ.Κ                            4000</a:t>
            </a:r>
          </a:p>
          <a:p>
            <a:r>
              <a:rPr lang="el-GR" dirty="0" smtClean="0"/>
              <a:t>ΑΠΟΘ                        </a:t>
            </a:r>
            <a:r>
              <a:rPr lang="el-GR" u="sng" dirty="0" smtClean="0"/>
              <a:t>1000</a:t>
            </a:r>
          </a:p>
          <a:p>
            <a:r>
              <a:rPr lang="el-GR" dirty="0" smtClean="0"/>
              <a:t>ΣΥΝΟΛΟ Κ.Θ             5000</a:t>
            </a:r>
          </a:p>
          <a:p>
            <a:r>
              <a:rPr lang="el-GR" dirty="0" smtClean="0"/>
              <a:t>ΣΥΜ Της Α ΣΤΗΝ Β    6000</a:t>
            </a:r>
          </a:p>
          <a:p>
            <a:r>
              <a:rPr lang="el-GR" dirty="0" smtClean="0"/>
              <a:t>ΔΙΑΦ ΕΝΟΠΟΙΗΣΕΩΣ 1000</a:t>
            </a:r>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ΕΝΟΠ ΙΣΟΛΟΓΙΣΜΟΣ  Α+Β  ΠΑΘΗΤΙΚΟ </a:t>
            </a:r>
          </a:p>
          <a:p>
            <a:r>
              <a:rPr lang="el-GR" dirty="0" smtClean="0"/>
              <a:t>ΠΑΓΙΑ           26000			Μ.Κ  22000</a:t>
            </a:r>
          </a:p>
          <a:p>
            <a:r>
              <a:rPr lang="el-GR" dirty="0" smtClean="0"/>
              <a:t>ΔΙΑΦ.ΕΝ        1000			ΑΠΟΘ 3000</a:t>
            </a:r>
          </a:p>
          <a:p>
            <a:r>
              <a:rPr lang="el-GR" dirty="0" smtClean="0"/>
              <a:t>ΑΠΟΘ          10000			ΥΠΟΧ   </a:t>
            </a:r>
            <a:r>
              <a:rPr lang="el-GR" u="sng" dirty="0" smtClean="0"/>
              <a:t>21000</a:t>
            </a:r>
          </a:p>
          <a:p>
            <a:r>
              <a:rPr lang="el-GR" dirty="0" smtClean="0"/>
              <a:t>ΑΠΑΙΤ            5000</a:t>
            </a:r>
          </a:p>
          <a:p>
            <a:r>
              <a:rPr lang="el-GR" dirty="0" smtClean="0"/>
              <a:t>ΧΡΗΜ ΔΙΑΘ </a:t>
            </a:r>
            <a:r>
              <a:rPr lang="el-GR" u="sng" dirty="0" smtClean="0"/>
              <a:t>4000</a:t>
            </a:r>
          </a:p>
          <a:p>
            <a:r>
              <a:rPr lang="el-GR" dirty="0" smtClean="0"/>
              <a:t>ΣΥΝΟΛΟ        46000			ΣΥΝΟΛΟ 46000</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ΟΛΙΚΗ ΕΝΟΠΟΙΗΣΗ</a:t>
            </a:r>
            <a:endParaRPr lang="el-GR" dirty="0"/>
          </a:p>
        </p:txBody>
      </p:sp>
      <p:sp>
        <p:nvSpPr>
          <p:cNvPr id="3" name="2 - Θέση περιεχομένου"/>
          <p:cNvSpPr>
            <a:spLocks noGrp="1"/>
          </p:cNvSpPr>
          <p:nvPr>
            <p:ph idx="1"/>
          </p:nvPr>
        </p:nvSpPr>
        <p:spPr/>
        <p:txBody>
          <a:bodyPr/>
          <a:lstStyle/>
          <a:p>
            <a:r>
              <a:rPr lang="el-GR" dirty="0" smtClean="0"/>
              <a:t>1</a:t>
            </a:r>
            <a:r>
              <a:rPr lang="el-GR" baseline="30000" dirty="0" smtClean="0"/>
              <a:t>Η</a:t>
            </a:r>
            <a:r>
              <a:rPr lang="el-GR" dirty="0" smtClean="0"/>
              <a:t> .Η ΣΥΜΜΕΤΟΧΗ ΕΜΦΑΝΙΖΕΤΑΙ ΜΕ ΤΟ ΠΟΣΟ ΤΗΣ ΚΑΘΑΡΗΣ ΘΕΣΗΣ ΤΗΣ ΕΛΕΓΧΟΜΕΝΗΣ ΣΤΟ ΟΠΟΙΟ ΑΝΤΙΣΤΟΙΧΕΙ. ΕΆΝ ΤΟ ΠΟΣΟΣΤΟ ΑΥΤΌ ΔΙΑΦΕΡΕΙ ΑΠΌ ΤΗΝ ΑΞΙΑ ΣΤΗΝ ΟΠΟΙΑ ΕΧΕΙ ΑΠΟΤΙΜΗΘΕΙ Η ΣΥΜΜΕΤΟΧΗ ΣΤΟΝ ΙΣΟΛΟΓΙΣΜΟ ΤΗΣ  ΕΛΕΓΧΟΥΣΑΣ Η ΔΙΑΦΟΡΑ ΕΜΦΑΝΙΖΕΤΑΙ ΩΣ ΔΙΑΦΟΡΑ ΕΝΟΠΟΙΗΣΕΩΣ   </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2</a:t>
            </a:r>
            <a:r>
              <a:rPr lang="el-GR" baseline="30000" dirty="0" smtClean="0"/>
              <a:t>Η</a:t>
            </a:r>
            <a:r>
              <a:rPr lang="el-GR" dirty="0" smtClean="0"/>
              <a:t> . ΤΑ ΟΜΟΕΙΔΗ ΚΟΝΔΥΛΙΑ ΤΩΝ ΠΡΟΣ ΕΝΟΠΟΙΗΣΗ ΙΣΟΛΟΓΙΣΜΩΝ ΣΥΝΑΘΡΟΙΖΟΝΤΑΙ ΣΤΟ ΑΚΕΡΑΙΟ.</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3</a:t>
            </a:r>
            <a:r>
              <a:rPr lang="el-GR" baseline="30000" dirty="0" smtClean="0"/>
              <a:t>Η</a:t>
            </a:r>
            <a:r>
              <a:rPr lang="el-GR" dirty="0" smtClean="0"/>
              <a:t>.ΤΟ ΤΜΗΜΑ ΤΗΣ ΚΑΘΑΡΗΣ ΘΕΣΗΣ ΤΗΣ ΕΛΕΓΧΟΜΕΝΗΣ ΕΤΑΙΡΕΙΑΣ ΤΟ ΟΠΟΙΟ ΔΕΝ ΚΑΛΥΠΤΕΤΑΙ ΑΠΌ ΤΗΝ ΣΥΜΜΕΤΟΧΗ ΕΜΦΑΝΙΖΕΤΑΙ ΣΤΟ ΕΝΟΠΟΙΗΜΕΝΟ ΙΣΟΛΟΓΙΣΜΟ ΩΣ «ΔΙΚΑΙΩΜΑΤΑ ΜΕΙΟΨΗΦΙΑΣ ΚΑΙ ΕΚΦΡΑΖΕΙ ΤΗΝ ΣΥΜΜΕΤΟΧΗ ΤΩΝ ΕΚΤΟΣ ΤΟΥ ΟΜΙΛΟΥ ΜΕΤΟΧΩΝ ΣΤΑ ΚΕΦΑΛΑΙ</a:t>
            </a:r>
            <a:r>
              <a:rPr lang="en-US" dirty="0" smtClean="0"/>
              <a:t>A</a:t>
            </a:r>
            <a:r>
              <a:rPr lang="el-GR" dirty="0" smtClean="0"/>
              <a:t> Της ΕΛΕΓΧΟΜΕΝΗΣ. ΤΟ ΚΟΝΔΥΛΙ ΑΥΤΌ ΠΕΡΙΛΑΜΒΑΝΕΤΑΙ ΣΤΗΝ ΚΑΤΗΓΟΡΙΑ ΤΩΝ ΙΔΙΩΝ ΚΕΦΑΛ</a:t>
            </a:r>
            <a:r>
              <a:rPr lang="en-US" dirty="0" smtClean="0"/>
              <a:t>A</a:t>
            </a:r>
            <a:r>
              <a:rPr lang="el-GR" dirty="0" smtClean="0"/>
              <a:t>ΙΩΝ ΤΟΥ ΕΝΟΠΟΙΗΜΕΝΟΥ ΙΣΟΛΟΓΙΣΜΟΥ </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4</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dirty="0" smtClean="0"/>
              <a:t>Η ΕΤΑΙΡΕΙΑ Α ΜΕΤΕΧΕΙ ΣΤΟ Μ.Κ Της Β ΣΕ ΠΟΣΟΣΤΟ 60% . ΟΙ  ΙΣΟΛΟΓΙΣΜΟΙ ΕΊΝΑΙ ΟΙ ΠΑΡΑΚΑΤΩ</a:t>
            </a:r>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Όταν μια επιχείρηση μετέχει στο κεφάλαιο μιας άλλης κατέχοντας μετοχές ή μερίδια , εμφανίζονται στους λογ/σμους 18.00 Συμμετοχές σε συνδεδεμένες  επιχειρήσεις και 18.00 Συμμέτοχες σε λοιπές επιχειρήσεις</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u="sng" dirty="0" smtClean="0"/>
              <a:t>ΕΝΕΡ.         ΙΣΟΛΟΓΙΣΜΟΣ Α      ΠΑΘΗΤΙΚΟ </a:t>
            </a:r>
          </a:p>
          <a:p>
            <a:r>
              <a:rPr lang="el-GR" dirty="0" smtClean="0"/>
              <a:t>ΠΑΓΙΑ  22000			Μ.Κ         20000</a:t>
            </a:r>
          </a:p>
          <a:p>
            <a:r>
              <a:rPr lang="el-GR" dirty="0" smtClean="0"/>
              <a:t>ΣΥΜ Β  6000			ΔΙΑΦ.ΑΡ  2000</a:t>
            </a:r>
          </a:p>
          <a:p>
            <a:r>
              <a:rPr lang="el-GR" dirty="0" smtClean="0"/>
              <a:t>ΑΠΟΘ.  6000			ΑΠΟΘ.      3000</a:t>
            </a:r>
          </a:p>
          <a:p>
            <a:r>
              <a:rPr lang="el-GR" dirty="0" smtClean="0"/>
              <a:t>ΑΠΑΙΤ.   4000			ΥΠΟΧ.       </a:t>
            </a:r>
            <a:r>
              <a:rPr lang="el-GR" u="sng" dirty="0" smtClean="0"/>
              <a:t>15000</a:t>
            </a:r>
          </a:p>
          <a:p>
            <a:r>
              <a:rPr lang="el-GR" dirty="0" smtClean="0"/>
              <a:t>ΧΡΗΜ    </a:t>
            </a:r>
            <a:r>
              <a:rPr lang="el-GR" u="sng" dirty="0" smtClean="0"/>
              <a:t>2000</a:t>
            </a:r>
          </a:p>
          <a:p>
            <a:r>
              <a:rPr lang="el-GR" dirty="0" smtClean="0"/>
              <a:t>ΣΥΝΟΛΟ 40000		ΣΥΝΟΛΟ  40000</a:t>
            </a:r>
          </a:p>
          <a:p>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Β           ΠΑΘΗΤΙΚΟ</a:t>
            </a:r>
          </a:p>
          <a:p>
            <a:r>
              <a:rPr lang="el-GR" dirty="0" smtClean="0"/>
              <a:t>ΠΑΓΙΑ     8000			Μ.Κ          8000</a:t>
            </a:r>
          </a:p>
          <a:p>
            <a:r>
              <a:rPr lang="el-GR" dirty="0" smtClean="0"/>
              <a:t>ΑΠΟΘ.   4000			ΔΙΑΦ.ΑΡ  2000</a:t>
            </a:r>
          </a:p>
          <a:p>
            <a:r>
              <a:rPr lang="el-GR" dirty="0" smtClean="0"/>
              <a:t>ΑΠΑΙΤ     3000			ΑΠΟΘ.      2000</a:t>
            </a:r>
          </a:p>
          <a:p>
            <a:r>
              <a:rPr lang="el-GR" dirty="0" smtClean="0"/>
              <a:t>ΧΡ.ΔΙΑΘ  </a:t>
            </a:r>
            <a:r>
              <a:rPr lang="el-GR" u="sng" dirty="0" smtClean="0"/>
              <a:t>1000</a:t>
            </a:r>
            <a:r>
              <a:rPr lang="el-GR" dirty="0" smtClean="0"/>
              <a:t>			ΥΠΟΧ.        </a:t>
            </a:r>
            <a:r>
              <a:rPr lang="el-GR" u="sng" dirty="0" smtClean="0"/>
              <a:t>4000	</a:t>
            </a:r>
          </a:p>
          <a:p>
            <a:r>
              <a:rPr lang="el-GR" dirty="0" smtClean="0"/>
              <a:t>ΣΥΝΟΛΟ 16000		ΣΥΝΟΛΟ   16000  </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ΚΑΘΑΡΗ ΘΕΣΗ        			12000</a:t>
            </a:r>
          </a:p>
          <a:p>
            <a:r>
              <a:rPr lang="el-GR" dirty="0" smtClean="0"/>
              <a:t>ΑΝΑΛΟΓΙΑ ΣΥΜ.</a:t>
            </a:r>
          </a:p>
          <a:p>
            <a:pPr>
              <a:buNone/>
            </a:pPr>
            <a:r>
              <a:rPr lang="el-GR" dirty="0" smtClean="0"/>
              <a:t>   Α ΣΤΗΝ Κ.Θ ΣΤΗΝ Β 			7200</a:t>
            </a:r>
          </a:p>
          <a:p>
            <a:pPr>
              <a:buNone/>
            </a:pPr>
            <a:r>
              <a:rPr lang="el-GR" dirty="0" smtClean="0"/>
              <a:t>12000 Χ60%</a:t>
            </a:r>
          </a:p>
          <a:p>
            <a:pPr>
              <a:buNone/>
            </a:pPr>
            <a:r>
              <a:rPr lang="el-GR" dirty="0" smtClean="0"/>
              <a:t>ΔΙΚΑΙΩΜΑΤΑ ΜΕΙΟΨ.  		            </a:t>
            </a:r>
            <a:r>
              <a:rPr lang="el-GR" u="sng" dirty="0" smtClean="0"/>
              <a:t>4800</a:t>
            </a:r>
          </a:p>
          <a:p>
            <a:r>
              <a:rPr lang="el-GR" dirty="0" smtClean="0"/>
              <a:t>ΣΥΝΟΛΟ                      		            12000</a:t>
            </a:r>
          </a:p>
          <a:p>
            <a:r>
              <a:rPr lang="el-GR" dirty="0" smtClean="0"/>
              <a:t>ΑΝΑΛΟΓΙΑ ΣΥΜ. ΤΗΣ Α ΣΤΗΝ Β        7200 </a:t>
            </a:r>
          </a:p>
          <a:p>
            <a:r>
              <a:rPr lang="el-GR" dirty="0" smtClean="0"/>
              <a:t>ΑΠΟΤΙΜΗΣΗ ΣΥΜ. ΣΤΟΝ ΙΣΟΛ. Β     </a:t>
            </a:r>
            <a:r>
              <a:rPr lang="el-GR" u="sng" dirty="0" smtClean="0"/>
              <a:t>6000</a:t>
            </a:r>
          </a:p>
          <a:p>
            <a:r>
              <a:rPr lang="el-GR" dirty="0" smtClean="0"/>
              <a:t>ΔΙΑΦΟΡΑ ΕΝΟΠΟΙΗΣΕΩΣ                  1200</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u="sng" dirty="0" smtClean="0"/>
              <a:t>ΕΝΕΡ      ΕΝΟΠ. ΙΣΟΛΟΓΙΣΜΟΣ Α+Β  ΠΑΘΗΤΙΚΟ</a:t>
            </a:r>
          </a:p>
          <a:p>
            <a:r>
              <a:rPr lang="el-GR" dirty="0" smtClean="0"/>
              <a:t>ΠΑΓΙΑ 30000			Μ.Κ        20000</a:t>
            </a:r>
          </a:p>
          <a:p>
            <a:r>
              <a:rPr lang="el-GR" dirty="0" smtClean="0"/>
              <a:t>ΑΠΟΘ. 10000			ΔΙΑΦ.ΕΚΔ 2000</a:t>
            </a:r>
          </a:p>
          <a:p>
            <a:r>
              <a:rPr lang="el-GR" dirty="0" smtClean="0"/>
              <a:t>ΑΠΑΙΤ   7000			ΑΠΟΘ.     3000</a:t>
            </a:r>
          </a:p>
          <a:p>
            <a:r>
              <a:rPr lang="el-GR" dirty="0" smtClean="0"/>
              <a:t>ΧΡ.ΔΙΑΘ </a:t>
            </a:r>
            <a:r>
              <a:rPr lang="el-GR" u="sng" dirty="0" smtClean="0"/>
              <a:t>3000</a:t>
            </a:r>
            <a:r>
              <a:rPr lang="el-GR" dirty="0" smtClean="0"/>
              <a:t>			ΔΙΚ.ΜΕΙΟΨ 4800</a:t>
            </a:r>
          </a:p>
          <a:p>
            <a:r>
              <a:rPr lang="el-GR" dirty="0" smtClean="0"/>
              <a:t>ΣΥΝΟΛΟ 50000		ΔΙΑΦ.ΕΝ.     1200</a:t>
            </a:r>
          </a:p>
          <a:p>
            <a:pPr lvl="8">
              <a:buNone/>
            </a:pPr>
            <a:r>
              <a:rPr lang="el-GR" sz="3200" dirty="0" smtClean="0"/>
              <a:t>         ΥΠΟΧΡ       </a:t>
            </a:r>
            <a:r>
              <a:rPr lang="el-GR" sz="3200" u="sng" dirty="0" smtClean="0"/>
              <a:t>19000</a:t>
            </a:r>
          </a:p>
          <a:p>
            <a:pPr lvl="8">
              <a:buNone/>
            </a:pPr>
            <a:r>
              <a:rPr lang="el-GR" sz="3200" dirty="0"/>
              <a:t> </a:t>
            </a:r>
            <a:r>
              <a:rPr lang="el-GR" sz="3200" dirty="0" smtClean="0"/>
              <a:t>         ΣΥΝΟΛΟ   50000</a:t>
            </a:r>
            <a:endParaRPr lang="el-GR"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ΚΑΤΆ ΠΟΣΟΣΤΟ Η ΑΝΑΛΟΓΙΚΗ ΕΝΟΠΟΙΗΣΗ</a:t>
            </a:r>
            <a:endParaRPr lang="el-GR" dirty="0"/>
          </a:p>
        </p:txBody>
      </p:sp>
      <p:sp>
        <p:nvSpPr>
          <p:cNvPr id="3" name="2 - Θέση περιεχομένου"/>
          <p:cNvSpPr>
            <a:spLocks noGrp="1"/>
          </p:cNvSpPr>
          <p:nvPr>
            <p:ph idx="1"/>
          </p:nvPr>
        </p:nvSpPr>
        <p:spPr/>
        <p:txBody>
          <a:bodyPr/>
          <a:lstStyle/>
          <a:p>
            <a:r>
              <a:rPr lang="el-GR" dirty="0" smtClean="0"/>
              <a:t>ΕΦΑΡΜΟΖΕΤΑΙ ΌΤΑΝ:</a:t>
            </a:r>
          </a:p>
          <a:p>
            <a:r>
              <a:rPr lang="el-GR" dirty="0" smtClean="0"/>
              <a:t>1</a:t>
            </a:r>
            <a:r>
              <a:rPr lang="el-GR" baseline="30000" dirty="0" smtClean="0"/>
              <a:t>Ο</a:t>
            </a:r>
            <a:r>
              <a:rPr lang="el-GR" dirty="0" smtClean="0"/>
              <a:t> Η ΣΥΜΜΕΤΟΧΗ ΣΥΜΨΗ</a:t>
            </a:r>
            <a:r>
              <a:rPr lang="el-GR" dirty="0"/>
              <a:t>Φ</a:t>
            </a:r>
            <a:r>
              <a:rPr lang="el-GR" dirty="0" smtClean="0"/>
              <a:t>ΙΖΕΤΑΙ ΜΕ ΤΟ ΠΟΣΟΣΤΟ Της Κ.Θ Της ΕΛΕΓΧΟΜΕΝΗΣ ΤΟ ΟΠΟΙΟ ΑΝΤΙΠΡΟΣΩΠΕΥΕΙ ΌΠΩΣ ΚΑΙ ΚΑΤΆ ΤΗΝ ΠΡΟΗΓΟΥΜΕΝΗ ΜΕΘΟΔΟ</a:t>
            </a:r>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2</a:t>
            </a:r>
            <a:r>
              <a:rPr lang="el-GR" baseline="30000" dirty="0" smtClean="0"/>
              <a:t>Ο.</a:t>
            </a:r>
            <a:r>
              <a:rPr lang="el-GR" dirty="0" smtClean="0"/>
              <a:t> ΤΑ ΚΟΝΔΥΛΙΑ ΤΟΥ ΠΡΟΣ ΕΝΟΠΟΙΗΣΗ ΙΣΟΛΟΓΙΣΜΟΥ Της ΕΛΕΓΧΟΜΕΝΗΣ ΔΕΝ ΣΥΝΑΘΡΟΙΖΟΝΤΑΙ ΣΤΟ ΑΚΕΡΑΙΟ ΜΕ ΤΑ ΑΝΤΙΣΤΟΙΧΑ ΚΟΝΔΥΛΙΑ ΤΟΥ ΙΣΟΛΟΓΙΣΜΟΥ Της ΕΛΕΓΧΟΥΣΑΣ ΑΛΛΑ ΛΑΜΒΑΝΕΤΑΙ ΓΙΑ ΤΟ ΚΑΘΕΝΑ ΤΟΥΣ ΠΟΣΟΣΤΟ ΙΣΟ προς ΤΟ ΠΟΣΟΣΤΟ ΣΥΜΜΕΤΟΧΗΣ Της ΕΛΕΓΧΟΥΣΑΣ ΑΛΛΑ ΛΑΜΒΑΝΕΤΑΙ ΓΙΑ ΤΟ ΚΑΘΕΝΑ ΤΟΥΣ ΠΟΣΟΣΤΟ ΙΣΟ ΠΡΟΣ ΤΟ ΠΟΣΟΣΤΟ ΣΥΜΜΕΤΟΧΗΣ Της ΕΛΕΓΧΟΥΣΑΣ. ΤΟ ΑΛΓΕΒΡΙΚΟ ΑΘΡΟΙΣΜΑ ΤΩΝ ΠΟΣΟΣΤΩΝ ΑΥΤΩΝ ΠΡΕΠΕΙ ΝΑ ΙΣΟΥΤΑΙ ΠΡΟΣ ΤΗΝ ΑΝΑΛΟΓΙΑ ΣΥΜΜΕΤΟΧΗΣ Της ΕΛΕΓΧΟΥΣΑΣ ΣΤΗΝ Κ.Θ Της ΕΛΕΓΧΟΜΕΝΗΣ </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3</a:t>
            </a:r>
            <a:r>
              <a:rPr lang="el-GR" baseline="30000" dirty="0" smtClean="0"/>
              <a:t>Ο</a:t>
            </a:r>
            <a:r>
              <a:rPr lang="el-GR" dirty="0" smtClean="0"/>
              <a:t> ΔΕΝ ΕΜΦΑΝΙΖΟΝΤΑΙ ΤΑ ΔΙΚΑΙΩΜΑΤΑ ΜΕΙΟΨΗΦΙΑΣ</a:t>
            </a: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5</a:t>
            </a:r>
            <a:r>
              <a:rPr lang="el-GR" baseline="30000" dirty="0" smtClean="0"/>
              <a:t>Ο</a:t>
            </a:r>
            <a:r>
              <a:rPr lang="el-GR" dirty="0" smtClean="0"/>
              <a:t> ΠΑΡΑΔΕΙΓΜΑ</a:t>
            </a:r>
            <a:endParaRPr lang="el-GR" dirty="0"/>
          </a:p>
        </p:txBody>
      </p:sp>
      <p:sp>
        <p:nvSpPr>
          <p:cNvPr id="3" name="2 - Θέση περιεχομένου"/>
          <p:cNvSpPr>
            <a:spLocks noGrp="1"/>
          </p:cNvSpPr>
          <p:nvPr>
            <p:ph idx="1"/>
          </p:nvPr>
        </p:nvSpPr>
        <p:spPr/>
        <p:txBody>
          <a:bodyPr/>
          <a:lstStyle/>
          <a:p>
            <a:r>
              <a:rPr lang="el-GR" dirty="0" smtClean="0"/>
              <a:t>ΠΑΙΡΝΟΝΤΑΣ ΤΑ ΔΕΔΟΜΕΝΑ  ΤΟΥ ΠΡΟΗΓΟΥΜΕΝΟΥ   ΠΑΡΑΔΕΙΓΜΑΤΟΣ ΕΧΟΥΜΕ:</a:t>
            </a:r>
          </a:p>
          <a:p>
            <a:r>
              <a:rPr lang="el-GR" dirty="0" smtClean="0"/>
              <a:t>ΕΝΕΡΓΗΤΙΚΟ</a:t>
            </a:r>
          </a:p>
          <a:p>
            <a:r>
              <a:rPr lang="el-GR" dirty="0" smtClean="0"/>
              <a:t>ΠΑΓΙΟ   8000Χ60%=    4800</a:t>
            </a:r>
          </a:p>
          <a:p>
            <a:r>
              <a:rPr lang="el-GR" dirty="0" smtClean="0"/>
              <a:t>ΑΠΟΘ    4000 Χ60% =  2400</a:t>
            </a:r>
          </a:p>
          <a:p>
            <a:r>
              <a:rPr lang="el-GR" dirty="0" smtClean="0"/>
              <a:t>ΑΠΑΙΤ.    3000 Χ 60% = 1800</a:t>
            </a:r>
          </a:p>
          <a:p>
            <a:r>
              <a:rPr lang="el-GR" dirty="0" smtClean="0"/>
              <a:t>ΧΡΗΜ.ΔΙΑΘ 1000 Χ 60%= </a:t>
            </a:r>
            <a:r>
              <a:rPr lang="el-GR" u="sng" dirty="0" smtClean="0"/>
              <a:t>600</a:t>
            </a:r>
          </a:p>
          <a:p>
            <a:pPr lvl="8"/>
            <a:r>
              <a:rPr lang="el-GR" dirty="0" smtClean="0"/>
              <a:t>             9600</a:t>
            </a:r>
          </a:p>
          <a:p>
            <a:endParaRPr lang="el-GR" dirty="0" smtClean="0"/>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ΠΑΘΗΤΙΚΟ</a:t>
            </a:r>
          </a:p>
          <a:p>
            <a:r>
              <a:rPr lang="el-GR" dirty="0" smtClean="0"/>
              <a:t>ΥΠΟΧΡΕΩΣΕΙΣ   4000 Χ 60% = </a:t>
            </a:r>
            <a:r>
              <a:rPr lang="el-GR" u="sng" dirty="0" smtClean="0"/>
              <a:t>2400</a:t>
            </a:r>
          </a:p>
          <a:p>
            <a:r>
              <a:rPr lang="el-GR" dirty="0" smtClean="0"/>
              <a:t>ΑΝΑΛΟΓΙΑ ΤΗΑ Α ΣΤΗΝ Β   =   7200</a:t>
            </a:r>
            <a:endParaRPr lang="el-GR" dirty="0"/>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ΕΝΟΠΟΙΗΜΕΝΟΣ ΙΣΟΛΟΓΙΣΜΟΣ Α+Β</a:t>
            </a:r>
            <a:endParaRPr lang="el-GR" dirty="0"/>
          </a:p>
        </p:txBody>
      </p:sp>
      <p:sp>
        <p:nvSpPr>
          <p:cNvPr id="3" name="2 - Θέση περιεχομένου"/>
          <p:cNvSpPr>
            <a:spLocks noGrp="1"/>
          </p:cNvSpPr>
          <p:nvPr>
            <p:ph idx="1"/>
          </p:nvPr>
        </p:nvSpPr>
        <p:spPr/>
        <p:txBody>
          <a:bodyPr/>
          <a:lstStyle/>
          <a:p>
            <a:r>
              <a:rPr lang="el-GR" u="sng" dirty="0" smtClean="0"/>
              <a:t>ΕΝΕΡΓΗΤΙΚΟ        ΕΝ.ΙΣΟΛΟΓΙΣΜΟΣ  ΠΑΘΗΤΙΚΟ  </a:t>
            </a:r>
          </a:p>
          <a:p>
            <a:r>
              <a:rPr lang="el-GR" dirty="0" smtClean="0"/>
              <a:t>ΠΑΓΙΑ       26800			Μ.Κ 20000</a:t>
            </a:r>
          </a:p>
          <a:p>
            <a:r>
              <a:rPr lang="el-GR" dirty="0" smtClean="0"/>
              <a:t>ΑΠΟΘ        8400			ΔΙΑΦ.ΕΚΔ 2000</a:t>
            </a:r>
          </a:p>
          <a:p>
            <a:r>
              <a:rPr lang="el-GR" dirty="0" smtClean="0"/>
              <a:t>ΑΠΑΙΤ.        5800			ΑΠΟΘ      3000</a:t>
            </a:r>
          </a:p>
          <a:p>
            <a:r>
              <a:rPr lang="el-GR" dirty="0" smtClean="0"/>
              <a:t>ΧΡΗΜ.ΔΙΑ </a:t>
            </a:r>
            <a:r>
              <a:rPr lang="el-GR" u="sng" dirty="0" smtClean="0"/>
              <a:t>2600</a:t>
            </a:r>
            <a:r>
              <a:rPr lang="el-GR" dirty="0" smtClean="0"/>
              <a:t>			ΔΙΑΦ.ΕΝ  1200</a:t>
            </a:r>
          </a:p>
          <a:p>
            <a:r>
              <a:rPr lang="el-GR" dirty="0" smtClean="0"/>
              <a:t>ΣΥΝΟΛΟ    43600		      ΥΠΟΧ          </a:t>
            </a:r>
            <a:r>
              <a:rPr lang="el-GR" u="sng" dirty="0" smtClean="0"/>
              <a:t>17400</a:t>
            </a:r>
            <a:r>
              <a:rPr lang="el-GR" smtClean="0"/>
              <a:t>				       ΣΥΝΟΛΟ             43600	</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Παραδειγμα</a:t>
            </a:r>
            <a:endParaRPr lang="el-GR" dirty="0"/>
          </a:p>
        </p:txBody>
      </p:sp>
      <p:sp>
        <p:nvSpPr>
          <p:cNvPr id="3" name="2 - Θέση περιεχομένου"/>
          <p:cNvSpPr>
            <a:spLocks noGrp="1"/>
          </p:cNvSpPr>
          <p:nvPr>
            <p:ph idx="1"/>
          </p:nvPr>
        </p:nvSpPr>
        <p:spPr/>
        <p:txBody>
          <a:bodyPr/>
          <a:lstStyle/>
          <a:p>
            <a:r>
              <a:rPr lang="el-GR" dirty="0" smtClean="0"/>
              <a:t>Εστω η </a:t>
            </a:r>
            <a:r>
              <a:rPr lang="el-GR" dirty="0" err="1" smtClean="0"/>
              <a:t>εταιρεια</a:t>
            </a:r>
            <a:r>
              <a:rPr lang="el-GR" dirty="0" smtClean="0"/>
              <a:t> Α </a:t>
            </a:r>
            <a:r>
              <a:rPr lang="el-GR" dirty="0" err="1" smtClean="0"/>
              <a:t>ιδρυσε</a:t>
            </a:r>
            <a:r>
              <a:rPr lang="el-GR" dirty="0" smtClean="0"/>
              <a:t> την </a:t>
            </a:r>
            <a:r>
              <a:rPr lang="el-GR" dirty="0" err="1" smtClean="0"/>
              <a:t>εταιρια</a:t>
            </a:r>
            <a:r>
              <a:rPr lang="el-GR" dirty="0" smtClean="0"/>
              <a:t> Β με συμμετοχή 100%. Την 31.12  θα πρέπει να συντάξουν ισολογισμούς όπως παρακάτω</a:t>
            </a:r>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H </a:t>
            </a:r>
            <a:r>
              <a:rPr lang="el-GR" dirty="0" err="1" smtClean="0"/>
              <a:t>Ενοποιηση</a:t>
            </a:r>
            <a:r>
              <a:rPr lang="el-GR" dirty="0" smtClean="0"/>
              <a:t> των </a:t>
            </a:r>
            <a:r>
              <a:rPr lang="el-GR" dirty="0" err="1" smtClean="0"/>
              <a:t>Ιδιων</a:t>
            </a:r>
            <a:r>
              <a:rPr lang="el-GR" dirty="0" smtClean="0"/>
              <a:t> </a:t>
            </a:r>
            <a:r>
              <a:rPr lang="el-GR" dirty="0" err="1" smtClean="0"/>
              <a:t>Κεφαλαιων</a:t>
            </a:r>
            <a:r>
              <a:rPr lang="el-GR" dirty="0" smtClean="0"/>
              <a:t> </a:t>
            </a:r>
            <a:r>
              <a:rPr lang="el-GR" dirty="0" err="1" smtClean="0"/>
              <a:t>υποθυγατρικης</a:t>
            </a:r>
            <a:endParaRPr lang="el-GR" dirty="0"/>
          </a:p>
        </p:txBody>
      </p:sp>
      <p:sp>
        <p:nvSpPr>
          <p:cNvPr id="3" name="2 - Θέση περιεχομένου"/>
          <p:cNvSpPr>
            <a:spLocks noGrp="1"/>
          </p:cNvSpPr>
          <p:nvPr>
            <p:ph idx="1"/>
          </p:nvPr>
        </p:nvSpPr>
        <p:spPr/>
        <p:txBody>
          <a:bodyPr>
            <a:normAutofit/>
          </a:bodyPr>
          <a:lstStyle/>
          <a:p>
            <a:r>
              <a:rPr lang="el-GR" dirty="0" err="1" smtClean="0"/>
              <a:t>Ενοποιηση</a:t>
            </a:r>
            <a:r>
              <a:rPr lang="el-GR" dirty="0" smtClean="0"/>
              <a:t> του </a:t>
            </a:r>
            <a:r>
              <a:rPr lang="el-GR" dirty="0" err="1" smtClean="0"/>
              <a:t>ισολογισμου</a:t>
            </a:r>
            <a:r>
              <a:rPr lang="el-GR" dirty="0" smtClean="0"/>
              <a:t> μιας </a:t>
            </a:r>
            <a:r>
              <a:rPr lang="el-GR" dirty="0" err="1" smtClean="0"/>
              <a:t>μητρικης</a:t>
            </a:r>
            <a:r>
              <a:rPr lang="el-GR" dirty="0" smtClean="0"/>
              <a:t> με τους </a:t>
            </a:r>
            <a:r>
              <a:rPr lang="el-GR" dirty="0" err="1" smtClean="0"/>
              <a:t>ισολογισμους</a:t>
            </a:r>
            <a:r>
              <a:rPr lang="el-GR" dirty="0" smtClean="0"/>
              <a:t> μιας </a:t>
            </a:r>
            <a:r>
              <a:rPr lang="el-GR" dirty="0" err="1" smtClean="0"/>
              <a:t>θυγατρικης</a:t>
            </a:r>
            <a:r>
              <a:rPr lang="el-GR" dirty="0" smtClean="0"/>
              <a:t> και μιας </a:t>
            </a:r>
            <a:r>
              <a:rPr lang="el-GR" dirty="0" err="1" smtClean="0"/>
              <a:t>υποθυγατρικής</a:t>
            </a:r>
            <a:r>
              <a:rPr lang="el-GR" dirty="0" smtClean="0"/>
              <a:t> </a:t>
            </a:r>
            <a:r>
              <a:rPr lang="el-GR" dirty="0" err="1" smtClean="0"/>
              <a:t>γινεται</a:t>
            </a:r>
            <a:r>
              <a:rPr lang="el-GR" dirty="0" smtClean="0"/>
              <a:t> με δυο </a:t>
            </a:r>
            <a:r>
              <a:rPr lang="el-GR" dirty="0" err="1" smtClean="0"/>
              <a:t>τροπους</a:t>
            </a:r>
            <a:r>
              <a:rPr lang="el-GR" dirty="0" smtClean="0"/>
              <a:t>.</a:t>
            </a:r>
          </a:p>
          <a:p>
            <a:r>
              <a:rPr lang="el-GR" dirty="0" smtClean="0"/>
              <a:t>Α) </a:t>
            </a:r>
            <a:r>
              <a:rPr lang="el-GR" dirty="0" err="1" smtClean="0"/>
              <a:t>Ταυτοχρονη</a:t>
            </a:r>
            <a:r>
              <a:rPr lang="el-GR" dirty="0" smtClean="0"/>
              <a:t> ή </a:t>
            </a:r>
            <a:r>
              <a:rPr lang="el-GR" dirty="0" err="1" smtClean="0"/>
              <a:t>αμεση</a:t>
            </a:r>
            <a:r>
              <a:rPr lang="el-GR" dirty="0" smtClean="0"/>
              <a:t> </a:t>
            </a:r>
            <a:r>
              <a:rPr lang="el-GR" dirty="0" err="1" smtClean="0"/>
              <a:t>ενοποιηση</a:t>
            </a:r>
            <a:r>
              <a:rPr lang="el-GR" dirty="0" smtClean="0"/>
              <a:t> και των </a:t>
            </a:r>
            <a:r>
              <a:rPr lang="el-GR" dirty="0" err="1" smtClean="0"/>
              <a:t>τριων</a:t>
            </a:r>
            <a:r>
              <a:rPr lang="el-GR" dirty="0" smtClean="0"/>
              <a:t> </a:t>
            </a:r>
            <a:r>
              <a:rPr lang="el-GR" dirty="0" err="1" smtClean="0"/>
              <a:t>ισολογισμων</a:t>
            </a:r>
            <a:r>
              <a:rPr lang="el-GR" dirty="0" smtClean="0"/>
              <a:t> </a:t>
            </a:r>
            <a:r>
              <a:rPr lang="el-GR" dirty="0" err="1" smtClean="0"/>
              <a:t>αφου</a:t>
            </a:r>
            <a:r>
              <a:rPr lang="el-GR" dirty="0" smtClean="0"/>
              <a:t> </a:t>
            </a:r>
            <a:r>
              <a:rPr lang="el-GR" dirty="0" err="1" smtClean="0"/>
              <a:t>προηγουμενως</a:t>
            </a:r>
            <a:r>
              <a:rPr lang="el-GR" dirty="0" smtClean="0"/>
              <a:t> </a:t>
            </a:r>
            <a:r>
              <a:rPr lang="el-GR" dirty="0" err="1" smtClean="0"/>
              <a:t>εχουμε</a:t>
            </a:r>
            <a:r>
              <a:rPr lang="el-GR" dirty="0" smtClean="0"/>
              <a:t> </a:t>
            </a:r>
            <a:r>
              <a:rPr lang="el-GR" dirty="0" err="1" smtClean="0"/>
              <a:t>υπολογισει</a:t>
            </a:r>
            <a:r>
              <a:rPr lang="el-GR" dirty="0" smtClean="0"/>
              <a:t> </a:t>
            </a:r>
            <a:r>
              <a:rPr lang="el-GR" dirty="0" err="1" smtClean="0"/>
              <a:t>ολες</a:t>
            </a:r>
            <a:r>
              <a:rPr lang="el-GR" dirty="0" smtClean="0"/>
              <a:t> τις </a:t>
            </a:r>
            <a:r>
              <a:rPr lang="el-GR" dirty="0" err="1" smtClean="0"/>
              <a:t>διαφορες</a:t>
            </a:r>
            <a:r>
              <a:rPr lang="el-GR" dirty="0" smtClean="0"/>
              <a:t> </a:t>
            </a:r>
            <a:r>
              <a:rPr lang="el-GR" dirty="0" err="1" smtClean="0"/>
              <a:t>ενοποιησης</a:t>
            </a:r>
            <a:r>
              <a:rPr lang="el-GR" dirty="0" smtClean="0"/>
              <a:t> και τα </a:t>
            </a:r>
            <a:r>
              <a:rPr lang="el-GR" dirty="0" err="1" smtClean="0"/>
              <a:t>δικαιωματα</a:t>
            </a:r>
            <a:r>
              <a:rPr lang="el-GR" dirty="0" smtClean="0"/>
              <a:t> </a:t>
            </a:r>
            <a:r>
              <a:rPr lang="el-GR" dirty="0" err="1" smtClean="0"/>
              <a:t>μειοψηφιας</a:t>
            </a:r>
            <a:endParaRPr lang="el-GR"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Β) Κλιμακωτή ή έμμεση </a:t>
            </a:r>
            <a:r>
              <a:rPr lang="el-GR" dirty="0" err="1" smtClean="0"/>
              <a:t>ενοποιηση</a:t>
            </a:r>
            <a:r>
              <a:rPr lang="el-GR" dirty="0" smtClean="0"/>
              <a:t> κατ την </a:t>
            </a:r>
            <a:r>
              <a:rPr lang="el-GR" dirty="0" err="1" smtClean="0"/>
              <a:t>οποια</a:t>
            </a:r>
            <a:r>
              <a:rPr lang="el-GR" dirty="0" smtClean="0"/>
              <a:t> </a:t>
            </a:r>
            <a:r>
              <a:rPr lang="el-GR" dirty="0" err="1" smtClean="0"/>
              <a:t>ενοποιουμε</a:t>
            </a:r>
            <a:r>
              <a:rPr lang="el-GR" dirty="0" smtClean="0"/>
              <a:t> </a:t>
            </a:r>
            <a:r>
              <a:rPr lang="el-GR" dirty="0" err="1" smtClean="0"/>
              <a:t>πρωτα</a:t>
            </a:r>
            <a:r>
              <a:rPr lang="el-GR" dirty="0" smtClean="0"/>
              <a:t> τους </a:t>
            </a:r>
            <a:r>
              <a:rPr lang="el-GR" dirty="0" err="1" smtClean="0"/>
              <a:t>ισολογισμους</a:t>
            </a:r>
            <a:r>
              <a:rPr lang="el-GR" dirty="0" smtClean="0"/>
              <a:t> της </a:t>
            </a:r>
            <a:r>
              <a:rPr lang="el-GR" dirty="0" err="1" smtClean="0"/>
              <a:t>θυγατρικης</a:t>
            </a:r>
            <a:r>
              <a:rPr lang="el-GR" dirty="0" smtClean="0"/>
              <a:t> και της </a:t>
            </a:r>
            <a:r>
              <a:rPr lang="el-GR" dirty="0" err="1" smtClean="0"/>
              <a:t>υποθυγατρικής</a:t>
            </a:r>
            <a:r>
              <a:rPr lang="el-GR" dirty="0" smtClean="0"/>
              <a:t>  και στην </a:t>
            </a:r>
            <a:r>
              <a:rPr lang="el-GR" dirty="0" err="1" smtClean="0"/>
              <a:t>συνεχεια</a:t>
            </a:r>
            <a:r>
              <a:rPr lang="el-GR" dirty="0" smtClean="0"/>
              <a:t> τον </a:t>
            </a:r>
            <a:r>
              <a:rPr lang="el-GR" dirty="0" err="1" smtClean="0"/>
              <a:t>ενοποιημενο</a:t>
            </a:r>
            <a:r>
              <a:rPr lang="el-GR" dirty="0" smtClean="0"/>
              <a:t> αυτό </a:t>
            </a:r>
            <a:r>
              <a:rPr lang="el-GR" dirty="0" err="1" smtClean="0"/>
              <a:t>ισολογισμο</a:t>
            </a:r>
            <a:r>
              <a:rPr lang="el-GR" dirty="0" smtClean="0"/>
              <a:t> με τον </a:t>
            </a:r>
            <a:r>
              <a:rPr lang="el-GR" dirty="0" err="1" smtClean="0"/>
              <a:t>ισολογισμο</a:t>
            </a:r>
            <a:r>
              <a:rPr lang="el-GR" dirty="0" smtClean="0"/>
              <a:t> της </a:t>
            </a:r>
            <a:r>
              <a:rPr lang="el-GR" dirty="0" err="1" smtClean="0"/>
              <a:t>μητρικης</a:t>
            </a:r>
            <a:r>
              <a:rPr lang="el-GR" dirty="0" smtClean="0"/>
              <a:t>. </a:t>
            </a:r>
          </a:p>
          <a:p>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Παραδειγμα</a:t>
            </a:r>
            <a:endParaRPr lang="el-GR" dirty="0"/>
          </a:p>
        </p:txBody>
      </p:sp>
      <p:sp>
        <p:nvSpPr>
          <p:cNvPr id="3" name="2 - Θέση περιεχομένου"/>
          <p:cNvSpPr>
            <a:spLocks noGrp="1"/>
          </p:cNvSpPr>
          <p:nvPr>
            <p:ph idx="1"/>
          </p:nvPr>
        </p:nvSpPr>
        <p:spPr/>
        <p:txBody>
          <a:bodyPr/>
          <a:lstStyle/>
          <a:p>
            <a:r>
              <a:rPr lang="el-GR" sz="2400" u="sng" dirty="0" smtClean="0"/>
              <a:t>Η Α.Ε  </a:t>
            </a:r>
            <a:r>
              <a:rPr lang="el-GR" sz="2400" u="sng" dirty="0" err="1" smtClean="0"/>
              <a:t>μητρικη</a:t>
            </a:r>
            <a:r>
              <a:rPr lang="el-GR" sz="2400" u="sng" dirty="0" smtClean="0"/>
              <a:t> </a:t>
            </a:r>
            <a:r>
              <a:rPr lang="el-GR" sz="2400" u="sng" dirty="0" err="1" smtClean="0"/>
              <a:t>μετεχει</a:t>
            </a:r>
            <a:r>
              <a:rPr lang="el-GR" sz="2400" u="sng" dirty="0" smtClean="0"/>
              <a:t> στο </a:t>
            </a:r>
            <a:r>
              <a:rPr lang="el-GR" sz="2400" u="sng" dirty="0" err="1" smtClean="0"/>
              <a:t>κεφαλαιο</a:t>
            </a:r>
            <a:r>
              <a:rPr lang="el-GR" sz="2400" u="sng" dirty="0" smtClean="0"/>
              <a:t> της Β κατά 75% και η Β στο </a:t>
            </a:r>
            <a:r>
              <a:rPr lang="el-GR" sz="2400" u="sng" dirty="0" err="1" smtClean="0"/>
              <a:t>κεφαλαιο</a:t>
            </a:r>
            <a:r>
              <a:rPr lang="el-GR" sz="2400" u="sng" dirty="0" smtClean="0"/>
              <a:t> της Γ κατά 6</a:t>
            </a:r>
            <a:r>
              <a:rPr lang="en-US" sz="2400" u="sng" smtClean="0"/>
              <a:t>0</a:t>
            </a:r>
            <a:r>
              <a:rPr lang="el-GR" sz="2400" u="sng" smtClean="0"/>
              <a:t>%</a:t>
            </a:r>
            <a:endParaRPr lang="el-GR" sz="2400" u="sng" dirty="0" smtClean="0"/>
          </a:p>
          <a:p>
            <a:endParaRPr lang="el-GR" u="sng" dirty="0" smtClean="0"/>
          </a:p>
          <a:p>
            <a:r>
              <a:rPr lang="el-GR" u="sng" dirty="0" smtClean="0"/>
              <a:t>ΕΝΕΡ           ΙΣΟΛΟΓΙΣΜΟΣ Α           ΠΑΘΗΤΙΚΟ</a:t>
            </a:r>
          </a:p>
          <a:p>
            <a:r>
              <a:rPr lang="el-GR" sz="2400" dirty="0" err="1" smtClean="0"/>
              <a:t>Διαφορα</a:t>
            </a:r>
            <a:r>
              <a:rPr lang="el-GR" sz="2400" dirty="0" smtClean="0"/>
              <a:t> </a:t>
            </a:r>
            <a:r>
              <a:rPr lang="el-GR" sz="2400" dirty="0" err="1" smtClean="0"/>
              <a:t>στοιχεια</a:t>
            </a:r>
            <a:r>
              <a:rPr lang="el-GR" sz="2400" dirty="0" smtClean="0"/>
              <a:t>				Μ.Κ    450000</a:t>
            </a:r>
          </a:p>
          <a:p>
            <a:r>
              <a:rPr lang="el-GR" sz="2400" dirty="0" err="1" smtClean="0"/>
              <a:t>Ενεργητικου</a:t>
            </a:r>
            <a:r>
              <a:rPr lang="el-GR" sz="2400" dirty="0" smtClean="0"/>
              <a:t>             820000		ΥΠΟΧ  </a:t>
            </a:r>
            <a:r>
              <a:rPr lang="el-GR" sz="2400" u="sng" dirty="0" smtClean="0"/>
              <a:t>550000	</a:t>
            </a:r>
          </a:p>
          <a:p>
            <a:r>
              <a:rPr lang="el-GR" sz="2400" dirty="0" err="1" smtClean="0"/>
              <a:t>Συμμετοχη</a:t>
            </a:r>
            <a:r>
              <a:rPr lang="el-GR" sz="2400" dirty="0" smtClean="0"/>
              <a:t> στην Β    </a:t>
            </a:r>
            <a:r>
              <a:rPr lang="el-GR" sz="2400" u="sng" dirty="0" smtClean="0"/>
              <a:t>180000</a:t>
            </a:r>
          </a:p>
          <a:p>
            <a:pPr lvl="6">
              <a:buNone/>
            </a:pPr>
            <a:r>
              <a:rPr lang="el-GR" dirty="0" smtClean="0"/>
              <a:t>1000000				</a:t>
            </a:r>
            <a:r>
              <a:rPr lang="el-GR" dirty="0" err="1" smtClean="0"/>
              <a:t>1000000</a:t>
            </a:r>
            <a:endParaRPr lang="el-GR" dirty="0" smtClean="0"/>
          </a:p>
          <a:p>
            <a:endParaRPr lang="el-GR" sz="2400" dirty="0" smtClean="0"/>
          </a:p>
          <a:p>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Β           ΠΑΘΗΤΙΚΟ</a:t>
            </a:r>
          </a:p>
          <a:p>
            <a:r>
              <a:rPr lang="el-GR" dirty="0" smtClean="0"/>
              <a:t>ΔΙΑΦ ΕΝΕΡΓ    235000		Μ.Κ  200000</a:t>
            </a:r>
          </a:p>
          <a:p>
            <a:r>
              <a:rPr lang="el-GR" dirty="0" smtClean="0"/>
              <a:t>ΣΥΜΜΕΤΟΧΗ Γ </a:t>
            </a:r>
            <a:r>
              <a:rPr lang="el-GR" u="sng" dirty="0" smtClean="0"/>
              <a:t>65000</a:t>
            </a:r>
            <a:r>
              <a:rPr lang="el-GR" dirty="0" smtClean="0"/>
              <a:t>		</a:t>
            </a:r>
            <a:r>
              <a:rPr lang="el-GR" u="sng" dirty="0" smtClean="0"/>
              <a:t>ΥΠΟΧ 10000</a:t>
            </a:r>
            <a:r>
              <a:rPr lang="en-US" u="sng" dirty="0" smtClean="0"/>
              <a:t>0</a:t>
            </a:r>
            <a:endParaRPr lang="el-GR" u="sng" dirty="0" smtClean="0"/>
          </a:p>
          <a:p>
            <a:r>
              <a:rPr lang="el-GR" dirty="0" smtClean="0"/>
              <a:t>                            300000                      </a:t>
            </a:r>
            <a:r>
              <a:rPr lang="el-GR" dirty="0" err="1" smtClean="0"/>
              <a:t>300000</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           ΙΣΟΛΟΓΙΣΜΟΣ Γ           ΠΑΘΗΤΙΚΟ</a:t>
            </a:r>
          </a:p>
          <a:p>
            <a:r>
              <a:rPr lang="el-GR" dirty="0" smtClean="0"/>
              <a:t>ΔΙΑΦ ΕΝΕΡΓ  </a:t>
            </a:r>
            <a:r>
              <a:rPr lang="el-GR" u="sng" dirty="0" smtClean="0"/>
              <a:t>180000</a:t>
            </a:r>
            <a:r>
              <a:rPr lang="el-GR" dirty="0" smtClean="0"/>
              <a:t>             Μ.Κ   100000</a:t>
            </a:r>
          </a:p>
          <a:p>
            <a:r>
              <a:rPr lang="el-GR" dirty="0" smtClean="0"/>
              <a:t>ΣΥΝΟΛΟ         180000             ΥΠΟΧΡ</a:t>
            </a:r>
            <a:r>
              <a:rPr lang="el-GR" u="sng" dirty="0" smtClean="0"/>
              <a:t>80000 </a:t>
            </a:r>
          </a:p>
          <a:p>
            <a:r>
              <a:rPr lang="el-GR" dirty="0" smtClean="0"/>
              <a:t>                                                    </a:t>
            </a:r>
            <a:r>
              <a:rPr lang="el-GR" dirty="0" err="1" smtClean="0"/>
              <a:t>Συνολο</a:t>
            </a:r>
            <a:r>
              <a:rPr lang="el-GR" dirty="0" smtClean="0"/>
              <a:t> 180000</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ΤΑΥΤΟΧΡΟΝΗ ΟΛΙΚΗ ΕΝΟΠΟΙΗΣΗ</a:t>
            </a:r>
            <a:endParaRPr lang="el-GR" dirty="0"/>
          </a:p>
        </p:txBody>
      </p:sp>
      <p:sp>
        <p:nvSpPr>
          <p:cNvPr id="3" name="2 - Θέση περιεχομένου"/>
          <p:cNvSpPr>
            <a:spLocks noGrp="1"/>
          </p:cNvSpPr>
          <p:nvPr>
            <p:ph idx="1"/>
          </p:nvPr>
        </p:nvSpPr>
        <p:spPr/>
        <p:txBody>
          <a:bodyPr/>
          <a:lstStyle/>
          <a:p>
            <a:r>
              <a:rPr lang="el-GR" dirty="0" smtClean="0"/>
              <a:t>ΣΥΜΜ της Α στο </a:t>
            </a:r>
            <a:r>
              <a:rPr lang="el-GR" dirty="0" err="1" smtClean="0"/>
              <a:t>Κεφαλαιο</a:t>
            </a:r>
            <a:r>
              <a:rPr lang="el-GR" dirty="0" smtClean="0"/>
              <a:t>  Β</a:t>
            </a:r>
          </a:p>
          <a:p>
            <a:r>
              <a:rPr lang="el-GR" dirty="0" smtClean="0"/>
              <a:t>200000  χ 0,75                            150000</a:t>
            </a:r>
          </a:p>
          <a:p>
            <a:r>
              <a:rPr lang="el-GR" dirty="0" err="1" smtClean="0"/>
              <a:t>Αποτιμηση</a:t>
            </a:r>
            <a:r>
              <a:rPr lang="el-GR" dirty="0" smtClean="0"/>
              <a:t> της </a:t>
            </a:r>
            <a:r>
              <a:rPr lang="el-GR" dirty="0" err="1" smtClean="0"/>
              <a:t>συμμ</a:t>
            </a:r>
            <a:r>
              <a:rPr lang="el-GR" dirty="0" smtClean="0"/>
              <a:t>.</a:t>
            </a:r>
          </a:p>
          <a:p>
            <a:r>
              <a:rPr lang="el-GR" dirty="0" err="1" smtClean="0"/>
              <a:t>οπως</a:t>
            </a:r>
            <a:r>
              <a:rPr lang="el-GR" dirty="0" smtClean="0"/>
              <a:t> </a:t>
            </a:r>
            <a:r>
              <a:rPr lang="el-GR" dirty="0" err="1" smtClean="0"/>
              <a:t>εμφ</a:t>
            </a:r>
            <a:r>
              <a:rPr lang="el-GR" dirty="0" smtClean="0"/>
              <a:t> στον </a:t>
            </a:r>
            <a:r>
              <a:rPr lang="el-GR" dirty="0" err="1" smtClean="0"/>
              <a:t>Ισολογ</a:t>
            </a:r>
            <a:r>
              <a:rPr lang="el-GR" dirty="0" smtClean="0"/>
              <a:t> της Α    </a:t>
            </a:r>
            <a:r>
              <a:rPr lang="el-GR" u="sng" dirty="0" smtClean="0"/>
              <a:t>180000</a:t>
            </a:r>
          </a:p>
          <a:p>
            <a:r>
              <a:rPr lang="el-GR" dirty="0" err="1" smtClean="0"/>
              <a:t>Χρεωστικη</a:t>
            </a:r>
            <a:r>
              <a:rPr lang="el-GR" dirty="0" smtClean="0"/>
              <a:t> Διαφορά                     30000</a:t>
            </a:r>
          </a:p>
          <a:p>
            <a:r>
              <a:rPr lang="el-GR" dirty="0" smtClean="0"/>
              <a:t>-ΔΙΚΑΙΩΜΑΤΑ </a:t>
            </a:r>
            <a:r>
              <a:rPr lang="el-GR" dirty="0" err="1" smtClean="0"/>
              <a:t>Μειοψ</a:t>
            </a:r>
            <a:r>
              <a:rPr lang="el-GR" dirty="0" smtClean="0"/>
              <a:t> της Β</a:t>
            </a:r>
          </a:p>
          <a:p>
            <a:r>
              <a:rPr lang="el-GR" dirty="0" smtClean="0"/>
              <a:t>200000-150000		=       50000</a:t>
            </a:r>
          </a:p>
          <a:p>
            <a:endParaRPr lang="el-GR" u="sng"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a:t>
            </a:r>
            <a:r>
              <a:rPr lang="el-GR" dirty="0" err="1" smtClean="0"/>
              <a:t>μητρικη</a:t>
            </a:r>
            <a:r>
              <a:rPr lang="el-GR" dirty="0" smtClean="0"/>
              <a:t> Α </a:t>
            </a:r>
            <a:r>
              <a:rPr lang="el-GR" dirty="0" err="1" smtClean="0"/>
              <a:t>ελεγχει</a:t>
            </a:r>
            <a:r>
              <a:rPr lang="el-GR" dirty="0" smtClean="0"/>
              <a:t> το 75 % της Β και το 45%της Γ</a:t>
            </a:r>
          </a:p>
          <a:p>
            <a:r>
              <a:rPr lang="el-GR" dirty="0" smtClean="0"/>
              <a:t>Μ.Κ  Της Γ                   100000 Χ 0,45 = 45000</a:t>
            </a:r>
          </a:p>
          <a:p>
            <a:r>
              <a:rPr lang="el-GR" dirty="0" err="1" smtClean="0"/>
              <a:t>Επι</a:t>
            </a:r>
            <a:r>
              <a:rPr lang="el-GR" dirty="0" smtClean="0"/>
              <a:t> της </a:t>
            </a:r>
            <a:r>
              <a:rPr lang="el-GR" dirty="0" err="1" smtClean="0"/>
              <a:t>εμφανιζομενης</a:t>
            </a:r>
            <a:r>
              <a:rPr lang="el-GR" dirty="0" smtClean="0"/>
              <a:t> </a:t>
            </a:r>
          </a:p>
          <a:p>
            <a:r>
              <a:rPr lang="el-GR" dirty="0" smtClean="0"/>
              <a:t>στον </a:t>
            </a:r>
            <a:r>
              <a:rPr lang="el-GR" dirty="0" err="1" smtClean="0"/>
              <a:t>ισολογισμο</a:t>
            </a:r>
            <a:r>
              <a:rPr lang="el-GR" dirty="0" smtClean="0"/>
              <a:t>  της Β </a:t>
            </a:r>
          </a:p>
          <a:p>
            <a:r>
              <a:rPr lang="el-GR" dirty="0" err="1" smtClean="0"/>
              <a:t>συμμετοχης</a:t>
            </a:r>
            <a:r>
              <a:rPr lang="el-GR" dirty="0" smtClean="0"/>
              <a:t> στην Γ     65000 χ 0,75=  </a:t>
            </a:r>
            <a:r>
              <a:rPr lang="el-GR" u="sng" dirty="0" smtClean="0"/>
              <a:t>48750</a:t>
            </a:r>
          </a:p>
          <a:p>
            <a:pPr lvl="4"/>
            <a:r>
              <a:rPr lang="el-GR" dirty="0" smtClean="0"/>
              <a:t>                                                                                </a:t>
            </a:r>
            <a:r>
              <a:rPr lang="el-GR" sz="3200" dirty="0" smtClean="0"/>
              <a:t>3750 </a:t>
            </a:r>
            <a:endParaRPr lang="el-GR" sz="3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Μ.Κ της Γ – </a:t>
            </a:r>
            <a:r>
              <a:rPr lang="el-GR" dirty="0" err="1" smtClean="0"/>
              <a:t>Οικον</a:t>
            </a:r>
            <a:r>
              <a:rPr lang="el-GR" dirty="0" smtClean="0"/>
              <a:t> </a:t>
            </a:r>
            <a:r>
              <a:rPr lang="el-GR" dirty="0" err="1" smtClean="0"/>
              <a:t>ενδιαφ</a:t>
            </a:r>
            <a:r>
              <a:rPr lang="el-GR" dirty="0" smtClean="0"/>
              <a:t>. Της Α =100000-45000=55000</a:t>
            </a:r>
          </a:p>
          <a:p>
            <a:r>
              <a:rPr lang="el-GR" dirty="0" err="1" smtClean="0"/>
              <a:t>Επι</a:t>
            </a:r>
            <a:r>
              <a:rPr lang="el-GR" dirty="0" smtClean="0"/>
              <a:t> της Γ </a:t>
            </a:r>
            <a:r>
              <a:rPr lang="el-GR" dirty="0" err="1" smtClean="0"/>
              <a:t>ασκουμενα</a:t>
            </a:r>
            <a:r>
              <a:rPr lang="el-GR" dirty="0" smtClean="0"/>
              <a:t> </a:t>
            </a:r>
            <a:r>
              <a:rPr lang="el-GR" dirty="0" err="1" smtClean="0"/>
              <a:t>δικαιωμ</a:t>
            </a:r>
            <a:r>
              <a:rPr lang="el-GR" dirty="0" smtClean="0"/>
              <a:t>. </a:t>
            </a:r>
            <a:r>
              <a:rPr lang="el-GR" dirty="0" err="1" smtClean="0"/>
              <a:t>Μειοψηφιας</a:t>
            </a:r>
            <a:r>
              <a:rPr lang="el-GR" dirty="0" smtClean="0"/>
              <a:t> είναι :</a:t>
            </a:r>
          </a:p>
          <a:p>
            <a:r>
              <a:rPr lang="el-GR" dirty="0" smtClean="0"/>
              <a:t>55000-(65000 χ 0,25) =55000 -16250= 38750</a:t>
            </a:r>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ΙΣΟΛΟΓΙΣΜΟΣ Α+Β+Γ   ΠΑΘΗΤΙΚΟ </a:t>
            </a:r>
          </a:p>
          <a:p>
            <a:r>
              <a:rPr lang="el-GR" sz="2800" dirty="0" smtClean="0"/>
              <a:t>ΔΙΑΦ. ΣΤΟΙΧ			Μ.Κ    450000</a:t>
            </a:r>
          </a:p>
          <a:p>
            <a:r>
              <a:rPr lang="el-GR" sz="2800" dirty="0" smtClean="0"/>
              <a:t>ΕΝΕΡΓ          1235000                ΔΙΚ.ΜΕΙΟΨ</a:t>
            </a:r>
          </a:p>
          <a:p>
            <a:r>
              <a:rPr lang="el-GR" sz="2800" dirty="0" smtClean="0"/>
              <a:t>ΔΙΑΦ ΕΝΟΠ. 			ΜΕΙΟΨ Της Β 50000</a:t>
            </a:r>
          </a:p>
          <a:p>
            <a:r>
              <a:rPr lang="el-GR" sz="2800" dirty="0" smtClean="0"/>
              <a:t>ΜΕΤΑΞΥ Α ΚΑΙ Β 30000            ΜΕΙΟΨ  Της Γ  38750</a:t>
            </a:r>
          </a:p>
          <a:p>
            <a:r>
              <a:rPr lang="el-GR" sz="2800" dirty="0" smtClean="0"/>
              <a:t>ΜΕΤΑΞΥ Α ΚΑΙ Γ    </a:t>
            </a:r>
            <a:r>
              <a:rPr lang="el-GR" sz="2800" u="sng" dirty="0" smtClean="0"/>
              <a:t>3750 </a:t>
            </a:r>
            <a:r>
              <a:rPr lang="el-GR" sz="2800" dirty="0" smtClean="0"/>
              <a:t>           ΥΠΟΧΡΕΩΣΕΙΣ  </a:t>
            </a:r>
            <a:r>
              <a:rPr lang="el-GR" sz="2800" u="sng" dirty="0" smtClean="0"/>
              <a:t>730000</a:t>
            </a:r>
          </a:p>
          <a:p>
            <a:r>
              <a:rPr lang="el-GR" dirty="0" smtClean="0"/>
              <a:t>ΣΥΝΟΛΟ             1268750    ΣΥΝΟΛΟ  1268750</a:t>
            </a: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Κλιμακωτη</a:t>
            </a:r>
            <a:r>
              <a:rPr lang="el-GR" dirty="0" smtClean="0"/>
              <a:t> </a:t>
            </a:r>
            <a:r>
              <a:rPr lang="el-GR" dirty="0" err="1" smtClean="0"/>
              <a:t>Ολικη</a:t>
            </a:r>
            <a:r>
              <a:rPr lang="el-GR" dirty="0" smtClean="0"/>
              <a:t> </a:t>
            </a:r>
            <a:r>
              <a:rPr lang="el-GR" dirty="0" err="1" smtClean="0"/>
              <a:t>Ενοποιηση</a:t>
            </a:r>
            <a:endParaRPr lang="el-GR" dirty="0"/>
          </a:p>
        </p:txBody>
      </p:sp>
      <p:sp>
        <p:nvSpPr>
          <p:cNvPr id="3" name="2 - Θέση περιεχομένου"/>
          <p:cNvSpPr>
            <a:spLocks noGrp="1"/>
          </p:cNvSpPr>
          <p:nvPr>
            <p:ph idx="1"/>
          </p:nvPr>
        </p:nvSpPr>
        <p:spPr/>
        <p:txBody>
          <a:bodyPr/>
          <a:lstStyle/>
          <a:p>
            <a:r>
              <a:rPr lang="el-GR" dirty="0" err="1" smtClean="0"/>
              <a:t>Πρωτα</a:t>
            </a:r>
            <a:r>
              <a:rPr lang="el-GR" dirty="0" smtClean="0"/>
              <a:t> θα </a:t>
            </a:r>
            <a:r>
              <a:rPr lang="el-GR" dirty="0" err="1" smtClean="0"/>
              <a:t>ενοποιηθουν</a:t>
            </a:r>
            <a:r>
              <a:rPr lang="el-GR" dirty="0" smtClean="0"/>
              <a:t> οι </a:t>
            </a:r>
            <a:r>
              <a:rPr lang="el-GR" dirty="0" err="1" smtClean="0"/>
              <a:t>Ισολογισμοι</a:t>
            </a:r>
            <a:r>
              <a:rPr lang="el-GR" dirty="0" smtClean="0"/>
              <a:t> των Β και Γ. Τα </a:t>
            </a:r>
            <a:r>
              <a:rPr lang="el-GR" dirty="0" err="1" smtClean="0"/>
              <a:t>δικαιωματα</a:t>
            </a:r>
            <a:r>
              <a:rPr lang="el-GR" dirty="0" smtClean="0"/>
              <a:t> </a:t>
            </a:r>
            <a:r>
              <a:rPr lang="el-GR" dirty="0" err="1" smtClean="0"/>
              <a:t>μειοψηφιας</a:t>
            </a:r>
            <a:r>
              <a:rPr lang="el-GR" dirty="0" smtClean="0"/>
              <a:t> των </a:t>
            </a:r>
            <a:r>
              <a:rPr lang="el-GR" dirty="0" err="1" smtClean="0"/>
              <a:t>μετοχων</a:t>
            </a:r>
            <a:r>
              <a:rPr lang="el-GR" dirty="0" smtClean="0"/>
              <a:t> της Γ είναι 100000 χ 0,40 = 40000, ενώ τα </a:t>
            </a:r>
            <a:r>
              <a:rPr lang="el-GR" dirty="0" err="1" smtClean="0"/>
              <a:t>υπολοιπα</a:t>
            </a:r>
            <a:r>
              <a:rPr lang="el-GR" dirty="0" smtClean="0"/>
              <a:t> </a:t>
            </a:r>
            <a:r>
              <a:rPr lang="el-GR" dirty="0" err="1" smtClean="0"/>
              <a:t>κεφαλαι</a:t>
            </a:r>
            <a:r>
              <a:rPr lang="el-GR" dirty="0" err="1"/>
              <a:t>α</a:t>
            </a:r>
            <a:r>
              <a:rPr lang="el-GR" dirty="0" smtClean="0"/>
              <a:t> της Γ 100000 χ 0,60= 60000 είναι τα </a:t>
            </a:r>
            <a:r>
              <a:rPr lang="el-GR" dirty="0" err="1" smtClean="0"/>
              <a:t>ελεγχομενα</a:t>
            </a:r>
            <a:r>
              <a:rPr lang="el-GR" dirty="0" smtClean="0"/>
              <a:t> από την Β.</a:t>
            </a:r>
          </a:p>
          <a:p>
            <a:r>
              <a:rPr lang="el-GR" dirty="0" smtClean="0"/>
              <a:t>Η </a:t>
            </a:r>
            <a:r>
              <a:rPr lang="el-GR" dirty="0" err="1" smtClean="0"/>
              <a:t>αξια</a:t>
            </a:r>
            <a:r>
              <a:rPr lang="el-GR" dirty="0" smtClean="0"/>
              <a:t> της </a:t>
            </a:r>
            <a:r>
              <a:rPr lang="el-GR" dirty="0" err="1" smtClean="0"/>
              <a:t>συμμετοχης</a:t>
            </a:r>
            <a:r>
              <a:rPr lang="el-GR" dirty="0" smtClean="0"/>
              <a:t> της Β στην Γ </a:t>
            </a:r>
            <a:r>
              <a:rPr lang="el-GR" dirty="0" err="1" smtClean="0"/>
              <a:t>εμφανιζεται</a:t>
            </a:r>
            <a:r>
              <a:rPr lang="el-GR" dirty="0" smtClean="0"/>
              <a:t> στον </a:t>
            </a:r>
            <a:r>
              <a:rPr lang="el-GR" dirty="0" err="1" smtClean="0"/>
              <a:t>ισολογισμο</a:t>
            </a:r>
            <a:r>
              <a:rPr lang="el-GR" dirty="0" smtClean="0"/>
              <a:t> της Β για </a:t>
            </a:r>
            <a:r>
              <a:rPr lang="el-GR" dirty="0" err="1" smtClean="0"/>
              <a:t>ποσο</a:t>
            </a:r>
            <a:r>
              <a:rPr lang="el-GR" dirty="0" smtClean="0"/>
              <a:t> 65000 </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a:bodyPr>
          <a:lstStyle/>
          <a:p>
            <a:r>
              <a:rPr lang="el-GR" sz="2400" u="sng" dirty="0" smtClean="0"/>
              <a:t>ΕΝΕΡΓ                 ΙΣΟΛΟΓΙΣΜΟΣ  </a:t>
            </a:r>
            <a:r>
              <a:rPr lang="el-GR" sz="2400" u="sng" dirty="0"/>
              <a:t>Α</a:t>
            </a:r>
            <a:r>
              <a:rPr lang="el-GR" sz="2400" u="sng" dirty="0" smtClean="0"/>
              <a:t>     ΠΑΘΗΤΙΚΟ</a:t>
            </a:r>
          </a:p>
          <a:p>
            <a:r>
              <a:rPr lang="el-GR" sz="2400" dirty="0" smtClean="0"/>
              <a:t>ΠΑΓΙΑ      10000			Μ.Κ     1500</a:t>
            </a:r>
            <a:r>
              <a:rPr lang="en-US" sz="2400" dirty="0" smtClean="0"/>
              <a:t>0</a:t>
            </a:r>
            <a:endParaRPr lang="el-GR" sz="2400" dirty="0" smtClean="0"/>
          </a:p>
          <a:p>
            <a:r>
              <a:rPr lang="el-GR" sz="2400" dirty="0" err="1" smtClean="0"/>
              <a:t>Συμμ</a:t>
            </a:r>
            <a:r>
              <a:rPr lang="el-GR" sz="2400" dirty="0" smtClean="0"/>
              <a:t> </a:t>
            </a:r>
            <a:r>
              <a:rPr lang="en-US" sz="2400" dirty="0" smtClean="0"/>
              <a:t>B</a:t>
            </a:r>
            <a:r>
              <a:rPr lang="el-GR" sz="2400" dirty="0" smtClean="0"/>
              <a:t>     5000			ΥΠΟΧ   </a:t>
            </a:r>
            <a:r>
              <a:rPr lang="el-GR" sz="2400" u="sng" dirty="0" smtClean="0"/>
              <a:t>13000</a:t>
            </a:r>
          </a:p>
          <a:p>
            <a:r>
              <a:rPr lang="el-GR" sz="2400" dirty="0" smtClean="0"/>
              <a:t>ΑΠΑΙΤ       4000</a:t>
            </a:r>
          </a:p>
          <a:p>
            <a:r>
              <a:rPr lang="el-GR" sz="2400" dirty="0" smtClean="0"/>
              <a:t>ΑΠΟΘ       6000</a:t>
            </a:r>
          </a:p>
          <a:p>
            <a:r>
              <a:rPr lang="el-GR" sz="2400" dirty="0" smtClean="0"/>
              <a:t>ΧΡΗΜ.Δ    </a:t>
            </a:r>
            <a:r>
              <a:rPr lang="el-GR" sz="2400" u="sng" dirty="0" smtClean="0"/>
              <a:t>3000</a:t>
            </a:r>
          </a:p>
          <a:p>
            <a:r>
              <a:rPr lang="el-GR" sz="2400" dirty="0" smtClean="0"/>
              <a:t>ΣΥΝΟΛΟ   28000			ΣΥΝΟΛΟ 28000</a:t>
            </a:r>
            <a:endParaRPr lang="el-GR" sz="2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err="1" smtClean="0"/>
              <a:t>Επειδη</a:t>
            </a:r>
            <a:r>
              <a:rPr lang="el-GR" dirty="0" smtClean="0"/>
              <a:t> τα </a:t>
            </a:r>
            <a:r>
              <a:rPr lang="el-GR" dirty="0" err="1" smtClean="0"/>
              <a:t>κεφαλαια</a:t>
            </a:r>
            <a:r>
              <a:rPr lang="el-GR" dirty="0" smtClean="0"/>
              <a:t> της Β </a:t>
            </a:r>
            <a:r>
              <a:rPr lang="el-GR" dirty="0" err="1" smtClean="0"/>
              <a:t>ελεγχονται</a:t>
            </a:r>
            <a:r>
              <a:rPr lang="el-GR" dirty="0" smtClean="0"/>
              <a:t> κατά 75 % από την Α και κατά 25% από τους </a:t>
            </a:r>
            <a:r>
              <a:rPr lang="el-GR" dirty="0" err="1" smtClean="0"/>
              <a:t>μετοχους</a:t>
            </a:r>
            <a:r>
              <a:rPr lang="el-GR" dirty="0" smtClean="0"/>
              <a:t> </a:t>
            </a:r>
            <a:r>
              <a:rPr lang="el-GR" dirty="0" err="1" smtClean="0"/>
              <a:t>μειοψηφιας</a:t>
            </a:r>
            <a:r>
              <a:rPr lang="el-GR" dirty="0" smtClean="0"/>
              <a:t> της Β στον </a:t>
            </a:r>
            <a:r>
              <a:rPr lang="el-GR" dirty="0" err="1" smtClean="0"/>
              <a:t>ομιλο</a:t>
            </a:r>
            <a:r>
              <a:rPr lang="el-GR" dirty="0" smtClean="0"/>
              <a:t> </a:t>
            </a:r>
            <a:r>
              <a:rPr lang="el-GR" dirty="0" err="1" smtClean="0"/>
              <a:t>ανηκουν</a:t>
            </a:r>
            <a:r>
              <a:rPr lang="el-GR" dirty="0" smtClean="0"/>
              <a:t> ως </a:t>
            </a:r>
            <a:r>
              <a:rPr lang="el-GR" dirty="0" err="1" smtClean="0"/>
              <a:t>διαφορα</a:t>
            </a:r>
            <a:r>
              <a:rPr lang="el-GR" dirty="0" smtClean="0"/>
              <a:t> </a:t>
            </a:r>
            <a:r>
              <a:rPr lang="el-GR" dirty="0" err="1" smtClean="0"/>
              <a:t>ενοποιησεως</a:t>
            </a:r>
            <a:r>
              <a:rPr lang="el-GR" dirty="0" smtClean="0"/>
              <a:t> 5000 χ 75%=3750 ενώ το </a:t>
            </a:r>
            <a:r>
              <a:rPr lang="el-GR" dirty="0" err="1" smtClean="0"/>
              <a:t>υπολοιπο</a:t>
            </a:r>
            <a:r>
              <a:rPr lang="el-GR" dirty="0" smtClean="0"/>
              <a:t> 5000 χ 25%= 1250 .</a:t>
            </a:r>
          </a:p>
          <a:p>
            <a:r>
              <a:rPr lang="el-GR" dirty="0" err="1" smtClean="0"/>
              <a:t>Διαφορα</a:t>
            </a:r>
            <a:r>
              <a:rPr lang="el-GR" dirty="0" smtClean="0"/>
              <a:t> </a:t>
            </a:r>
            <a:r>
              <a:rPr lang="el-GR" dirty="0" err="1" smtClean="0"/>
              <a:t>ενοποιησεως</a:t>
            </a:r>
            <a:r>
              <a:rPr lang="el-GR" dirty="0" smtClean="0"/>
              <a:t> = 5000-1250=3750</a:t>
            </a:r>
          </a:p>
          <a:p>
            <a:r>
              <a:rPr lang="el-GR" dirty="0" err="1" smtClean="0"/>
              <a:t>Δικαιωματα</a:t>
            </a:r>
            <a:r>
              <a:rPr lang="el-GR" dirty="0" smtClean="0"/>
              <a:t> </a:t>
            </a:r>
            <a:r>
              <a:rPr lang="el-GR" dirty="0" err="1" smtClean="0"/>
              <a:t>μειοψηφιας</a:t>
            </a:r>
            <a:r>
              <a:rPr lang="el-GR" dirty="0" smtClean="0"/>
              <a:t> = 40000-1250=38750</a:t>
            </a:r>
          </a:p>
          <a:p>
            <a:pPr>
              <a:buNone/>
            </a:pPr>
            <a:endParaRPr lang="el-G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Ενοποιημενος</a:t>
            </a:r>
            <a:r>
              <a:rPr lang="el-GR" dirty="0" smtClean="0"/>
              <a:t> </a:t>
            </a:r>
            <a:r>
              <a:rPr lang="el-GR" dirty="0" err="1" smtClean="0"/>
              <a:t>Ισολογισμος</a:t>
            </a:r>
            <a:r>
              <a:rPr lang="el-GR" dirty="0" smtClean="0"/>
              <a:t> </a:t>
            </a:r>
            <a:r>
              <a:rPr lang="el-GR" dirty="0" err="1" smtClean="0"/>
              <a:t>Θυγατρικης</a:t>
            </a:r>
            <a:r>
              <a:rPr lang="el-GR" dirty="0" smtClean="0"/>
              <a:t> -</a:t>
            </a:r>
            <a:r>
              <a:rPr lang="el-GR" dirty="0" err="1" smtClean="0"/>
              <a:t>Υποθυγατρικης</a:t>
            </a:r>
            <a:endParaRPr lang="el-GR" dirty="0"/>
          </a:p>
        </p:txBody>
      </p:sp>
      <p:sp>
        <p:nvSpPr>
          <p:cNvPr id="3" name="2 - Θέση περιεχομένου"/>
          <p:cNvSpPr>
            <a:spLocks noGrp="1"/>
          </p:cNvSpPr>
          <p:nvPr>
            <p:ph idx="1"/>
          </p:nvPr>
        </p:nvSpPr>
        <p:spPr/>
        <p:txBody>
          <a:bodyPr/>
          <a:lstStyle/>
          <a:p>
            <a:r>
              <a:rPr lang="el-GR" u="sng" dirty="0" smtClean="0"/>
              <a:t>ΕΝΕΡ        ΕΝΟΠΟΙΗΜΕΝΟΣ Β+Γ       ΠΑΘΗΤΙΚΟ </a:t>
            </a:r>
          </a:p>
          <a:p>
            <a:r>
              <a:rPr lang="el-GR" dirty="0" err="1" smtClean="0"/>
              <a:t>Διαφ</a:t>
            </a:r>
            <a:r>
              <a:rPr lang="el-GR" dirty="0" smtClean="0"/>
              <a:t> </a:t>
            </a:r>
            <a:r>
              <a:rPr lang="el-GR" dirty="0" err="1" smtClean="0"/>
              <a:t>στοιχεια</a:t>
            </a:r>
            <a:r>
              <a:rPr lang="el-GR" dirty="0" smtClean="0"/>
              <a:t>				Μ.Κ     200000</a:t>
            </a:r>
          </a:p>
          <a:p>
            <a:r>
              <a:rPr lang="el-GR" dirty="0" err="1" smtClean="0"/>
              <a:t>ενεργ</a:t>
            </a:r>
            <a:r>
              <a:rPr lang="el-GR" dirty="0" smtClean="0"/>
              <a:t>                  415000		ΔΙΚ.Μ  38750</a:t>
            </a:r>
          </a:p>
          <a:p>
            <a:r>
              <a:rPr lang="el-GR" dirty="0" err="1" smtClean="0"/>
              <a:t>Διαφ</a:t>
            </a:r>
            <a:r>
              <a:rPr lang="el-GR" dirty="0" smtClean="0"/>
              <a:t> </a:t>
            </a:r>
            <a:r>
              <a:rPr lang="el-GR" dirty="0" err="1" smtClean="0"/>
              <a:t>Ενοποιησ</a:t>
            </a:r>
            <a:r>
              <a:rPr lang="el-GR" dirty="0" smtClean="0"/>
              <a:t>  </a:t>
            </a:r>
            <a:r>
              <a:rPr lang="el-GR" u="sng" dirty="0" smtClean="0"/>
              <a:t>3750  </a:t>
            </a:r>
            <a:r>
              <a:rPr lang="el-GR" dirty="0" smtClean="0"/>
              <a:t>                 </a:t>
            </a:r>
            <a:r>
              <a:rPr lang="el-GR" dirty="0" err="1" smtClean="0"/>
              <a:t>Υποχ</a:t>
            </a:r>
            <a:r>
              <a:rPr lang="el-GR" dirty="0" smtClean="0"/>
              <a:t>    </a:t>
            </a:r>
            <a:r>
              <a:rPr lang="el-GR" u="sng" dirty="0" smtClean="0"/>
              <a:t>180000</a:t>
            </a:r>
          </a:p>
          <a:p>
            <a:r>
              <a:rPr lang="el-GR" dirty="0" smtClean="0"/>
              <a:t>                             418750			</a:t>
            </a:r>
            <a:r>
              <a:rPr lang="el-GR" dirty="0" err="1" smtClean="0"/>
              <a:t>418750</a:t>
            </a:r>
            <a:endParaRPr lang="el-G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Θα </a:t>
            </a:r>
            <a:r>
              <a:rPr lang="el-GR" dirty="0" err="1" smtClean="0"/>
              <a:t>πρεπει</a:t>
            </a:r>
            <a:r>
              <a:rPr lang="el-GR" dirty="0" smtClean="0"/>
              <a:t> να </a:t>
            </a:r>
            <a:r>
              <a:rPr lang="el-GR" dirty="0" err="1" smtClean="0"/>
              <a:t>ενοποιηθει</a:t>
            </a:r>
            <a:r>
              <a:rPr lang="el-GR" dirty="0" smtClean="0"/>
              <a:t> η </a:t>
            </a:r>
            <a:r>
              <a:rPr lang="en-US" dirty="0" smtClean="0"/>
              <a:t>A </a:t>
            </a:r>
            <a:r>
              <a:rPr lang="el-GR" dirty="0" smtClean="0"/>
              <a:t>με την </a:t>
            </a:r>
            <a:r>
              <a:rPr lang="el-GR" dirty="0" err="1" smtClean="0"/>
              <a:t>ενοποιημενο</a:t>
            </a:r>
            <a:r>
              <a:rPr lang="el-GR" dirty="0" smtClean="0"/>
              <a:t> </a:t>
            </a:r>
            <a:r>
              <a:rPr lang="el-GR" dirty="0" err="1" smtClean="0"/>
              <a:t>ισολογισμο</a:t>
            </a:r>
            <a:r>
              <a:rPr lang="el-GR" dirty="0" smtClean="0"/>
              <a:t> (Β + Γ)</a:t>
            </a:r>
          </a:p>
          <a:p>
            <a:r>
              <a:rPr lang="el-GR" dirty="0" err="1" smtClean="0"/>
              <a:t>Διαφορα</a:t>
            </a:r>
            <a:r>
              <a:rPr lang="el-GR" dirty="0" smtClean="0"/>
              <a:t> </a:t>
            </a:r>
            <a:r>
              <a:rPr lang="el-GR" dirty="0" err="1" smtClean="0"/>
              <a:t>Ενοποιησεως</a:t>
            </a:r>
            <a:r>
              <a:rPr lang="el-GR" dirty="0" smtClean="0"/>
              <a:t> 180000-200000χ 0,75%=30000</a:t>
            </a:r>
          </a:p>
          <a:p>
            <a:r>
              <a:rPr lang="el-GR" dirty="0" err="1" smtClean="0"/>
              <a:t>Δικαιωματα</a:t>
            </a:r>
            <a:r>
              <a:rPr lang="el-GR" dirty="0" smtClean="0"/>
              <a:t> </a:t>
            </a:r>
            <a:r>
              <a:rPr lang="el-GR" dirty="0" err="1" smtClean="0"/>
              <a:t>μειοψηφιας</a:t>
            </a:r>
            <a:r>
              <a:rPr lang="el-GR" dirty="0" smtClean="0"/>
              <a:t> 200000-150000=50000</a:t>
            </a:r>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Ενοποιημενος</a:t>
            </a:r>
            <a:r>
              <a:rPr lang="el-GR" dirty="0" smtClean="0"/>
              <a:t> </a:t>
            </a:r>
            <a:r>
              <a:rPr lang="el-GR" dirty="0" err="1" smtClean="0"/>
              <a:t>Ισολογισμος</a:t>
            </a:r>
            <a:endParaRPr lang="el-GR" dirty="0"/>
          </a:p>
        </p:txBody>
      </p:sp>
      <p:sp>
        <p:nvSpPr>
          <p:cNvPr id="3" name="2 - Θέση περιεχομένου"/>
          <p:cNvSpPr>
            <a:spLocks noGrp="1"/>
          </p:cNvSpPr>
          <p:nvPr>
            <p:ph idx="1"/>
          </p:nvPr>
        </p:nvSpPr>
        <p:spPr/>
        <p:txBody>
          <a:bodyPr/>
          <a:lstStyle/>
          <a:p>
            <a:r>
              <a:rPr lang="el-GR" u="sng" dirty="0" smtClean="0"/>
              <a:t>ΕΝΕΡΓ         ΙΣΟΛΟΓΙΣΜΟΣ Α+Β+Γ    ΠΑΘΗΤΙΚΟ  </a:t>
            </a:r>
          </a:p>
          <a:p>
            <a:r>
              <a:rPr lang="el-GR" dirty="0" smtClean="0"/>
              <a:t>Διαφ. </a:t>
            </a:r>
            <a:r>
              <a:rPr lang="el-GR" dirty="0" err="1" smtClean="0"/>
              <a:t>Στοιχ</a:t>
            </a:r>
            <a:r>
              <a:rPr lang="el-GR" dirty="0" smtClean="0"/>
              <a:t> Ε   1235000          Μ.Κ  Α    450000</a:t>
            </a:r>
          </a:p>
          <a:p>
            <a:r>
              <a:rPr lang="el-GR" dirty="0" smtClean="0"/>
              <a:t>Διαφ. Εν				      </a:t>
            </a:r>
            <a:r>
              <a:rPr lang="el-GR" dirty="0" err="1" smtClean="0"/>
              <a:t>Δικ.Μειοψ</a:t>
            </a:r>
            <a:endParaRPr lang="el-GR" dirty="0" smtClean="0"/>
          </a:p>
          <a:p>
            <a:r>
              <a:rPr lang="el-GR" dirty="0" err="1" smtClean="0"/>
              <a:t>Μεταξυ</a:t>
            </a:r>
            <a:r>
              <a:rPr lang="el-GR" dirty="0" smtClean="0"/>
              <a:t>  Α+Β      30000	       </a:t>
            </a:r>
            <a:r>
              <a:rPr lang="el-GR" dirty="0" err="1" smtClean="0"/>
              <a:t>Μειοψ</a:t>
            </a:r>
            <a:r>
              <a:rPr lang="el-GR" dirty="0" smtClean="0"/>
              <a:t> Β   50000</a:t>
            </a:r>
          </a:p>
          <a:p>
            <a:r>
              <a:rPr lang="el-GR" dirty="0" err="1" smtClean="0"/>
              <a:t>Μεταξυ</a:t>
            </a:r>
            <a:r>
              <a:rPr lang="el-GR" dirty="0" smtClean="0"/>
              <a:t> Α+Γ        </a:t>
            </a:r>
            <a:r>
              <a:rPr lang="el-GR" u="sng" dirty="0" smtClean="0"/>
              <a:t>3750	</a:t>
            </a:r>
            <a:r>
              <a:rPr lang="el-GR" dirty="0" smtClean="0"/>
              <a:t>       </a:t>
            </a:r>
            <a:r>
              <a:rPr lang="el-GR" dirty="0" err="1" smtClean="0"/>
              <a:t>Μειοψ</a:t>
            </a:r>
            <a:r>
              <a:rPr lang="el-GR" dirty="0" smtClean="0"/>
              <a:t> Γ    38750</a:t>
            </a:r>
          </a:p>
          <a:p>
            <a:r>
              <a:rPr lang="el-GR" dirty="0" smtClean="0"/>
              <a:t>                             1268750		</a:t>
            </a:r>
            <a:r>
              <a:rPr lang="el-GR" dirty="0" err="1" smtClean="0"/>
              <a:t>Υποχ</a:t>
            </a:r>
            <a:r>
              <a:rPr lang="el-GR" dirty="0" smtClean="0"/>
              <a:t>    </a:t>
            </a:r>
            <a:r>
              <a:rPr lang="el-GR" u="sng" dirty="0" smtClean="0"/>
              <a:t>730000</a:t>
            </a:r>
          </a:p>
          <a:p>
            <a:pPr lvl="8"/>
            <a:r>
              <a:rPr lang="el-GR" sz="2400" dirty="0" smtClean="0"/>
              <a:t>                                            1268750 </a:t>
            </a:r>
            <a:endParaRPr lang="el-GR"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ΤΑΥΤΟΧΡΟΝΗ ΑΝΑΛΟΓΙΚΗ ΕΝΟΠΟΙΗΣΗ</a:t>
            </a:r>
            <a:endParaRPr lang="el-GR" dirty="0"/>
          </a:p>
        </p:txBody>
      </p:sp>
      <p:sp>
        <p:nvSpPr>
          <p:cNvPr id="3" name="2 - Θέση περιεχομένου"/>
          <p:cNvSpPr>
            <a:spLocks noGrp="1"/>
          </p:cNvSpPr>
          <p:nvPr>
            <p:ph idx="1"/>
          </p:nvPr>
        </p:nvSpPr>
        <p:spPr/>
        <p:txBody>
          <a:bodyPr/>
          <a:lstStyle/>
          <a:p>
            <a:r>
              <a:rPr lang="el-GR" dirty="0" smtClean="0"/>
              <a:t>ΜΕΤΑΤΡΕΠΟΥΜΕ ΤΟΥΣ ΙΣΟΛΟΓΙΣΜΟΥΣ Β ΚΑΙ Γ ΣΕ ΑΝΑΛΟΓΙΚΟΥΣ ΠΟΛ/ΝΤΑΣ ΌΛΑ ΤΑ ΚΟΝΔΥΛΙΑ ΕΠΙ ΤΑ ΠΟΣΟΣΤΑ ΤΟΥΣ ΣΤΑ ΟΙΚΟΝΟΜΙΚΑ ΕΝΔΙΑΦΕΡΟΝΤΑ ΤΗΣ Α</a:t>
            </a:r>
            <a:endParaRPr lang="el-G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ΑΝΑΛ ΙΣΟΛΟΓΙΣΜΟΣ Β(75%)  ΠΑΘΗΤ </a:t>
            </a:r>
          </a:p>
          <a:p>
            <a:r>
              <a:rPr lang="el-GR" dirty="0" smtClean="0"/>
              <a:t>ΔΙΑΦ.ΕΝΕΡ  176250          Μ.Κ  150000</a:t>
            </a:r>
          </a:p>
          <a:p>
            <a:r>
              <a:rPr lang="el-GR" dirty="0" smtClean="0"/>
              <a:t>ΣΥΜ ΣΤΗΝ Γ   </a:t>
            </a:r>
            <a:r>
              <a:rPr lang="el-GR" u="sng" dirty="0" smtClean="0"/>
              <a:t>48750   </a:t>
            </a:r>
            <a:r>
              <a:rPr lang="el-GR" dirty="0" smtClean="0"/>
              <a:t>        </a:t>
            </a:r>
            <a:r>
              <a:rPr lang="el-GR" u="sng" dirty="0" smtClean="0"/>
              <a:t>ΥΠΟΧ  75000</a:t>
            </a:r>
          </a:p>
          <a:p>
            <a:r>
              <a:rPr lang="el-GR" dirty="0" smtClean="0"/>
              <a:t>                          225000            </a:t>
            </a:r>
            <a:r>
              <a:rPr lang="el-GR" dirty="0" err="1" smtClean="0"/>
              <a:t>225000</a:t>
            </a:r>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ΑΝΑΛ ΙΣΟΛΟΓΙΣΜΟΣ Γ(45%)  ΠΑΘΗΤ </a:t>
            </a:r>
          </a:p>
          <a:p>
            <a:r>
              <a:rPr lang="el-GR" dirty="0" smtClean="0"/>
              <a:t>ΔΙΑΦ.ΕΝΕΡ  </a:t>
            </a:r>
            <a:r>
              <a:rPr lang="el-GR" u="sng" dirty="0" smtClean="0"/>
              <a:t>81000   </a:t>
            </a:r>
            <a:r>
              <a:rPr lang="el-GR" dirty="0" smtClean="0"/>
              <a:t>              Μ.Κ  45000</a:t>
            </a:r>
          </a:p>
          <a:p>
            <a:r>
              <a:rPr lang="el-GR" dirty="0" smtClean="0"/>
              <a:t>                                                  </a:t>
            </a:r>
            <a:r>
              <a:rPr lang="el-GR" u="sng" dirty="0" smtClean="0"/>
              <a:t>ΥΠΟΧ  36000</a:t>
            </a:r>
          </a:p>
          <a:p>
            <a:r>
              <a:rPr lang="el-GR" dirty="0" smtClean="0"/>
              <a:t>                       81000                 </a:t>
            </a:r>
            <a:r>
              <a:rPr lang="el-GR" dirty="0" err="1" smtClean="0"/>
              <a:t>81000</a:t>
            </a: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err="1" smtClean="0"/>
              <a:t>Διαφ</a:t>
            </a:r>
            <a:r>
              <a:rPr lang="el-GR" dirty="0" smtClean="0"/>
              <a:t> </a:t>
            </a:r>
            <a:r>
              <a:rPr lang="el-GR" dirty="0" err="1" smtClean="0"/>
              <a:t>Ενοπ</a:t>
            </a:r>
            <a:r>
              <a:rPr lang="el-GR" dirty="0" smtClean="0"/>
              <a:t>  Α και Β/75%</a:t>
            </a:r>
          </a:p>
          <a:p>
            <a:r>
              <a:rPr lang="el-GR" dirty="0" smtClean="0"/>
              <a:t>ΣΥΜΜΕΤΟΧΗ Α ΣΤΗΝ Β –ΜΚ Β/75%=</a:t>
            </a:r>
          </a:p>
          <a:p>
            <a:r>
              <a:rPr lang="el-GR" dirty="0" smtClean="0"/>
              <a:t>180000-150000  =30000</a:t>
            </a:r>
          </a:p>
          <a:p>
            <a:r>
              <a:rPr lang="el-GR" dirty="0" smtClean="0"/>
              <a:t>ΔΙΑΦ ΕΝΟΠΟΙΗΣ Β/75% ΚΑΙ Γ/45%</a:t>
            </a:r>
          </a:p>
          <a:p>
            <a:r>
              <a:rPr lang="el-GR" dirty="0" smtClean="0"/>
              <a:t>ΣΥΜΜ Β ΣΤΗΝ Γ –ΜΚ Γ/45% = 48750-45000=3750</a:t>
            </a:r>
            <a:endParaRPr 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ΕΝΟΠΟΙΗΜΕΝΟΣ ΙΣΟΛΟΓΙΣΜΟΣ Α+Β+Γ ΑΝΑΛΟΓΙΚΗ ΕΝΟΠΟΙΗΣΗ</a:t>
            </a:r>
            <a:endParaRPr lang="el-GR" dirty="0"/>
          </a:p>
        </p:txBody>
      </p:sp>
      <p:sp>
        <p:nvSpPr>
          <p:cNvPr id="3" name="2 - Θέση περιεχομένου"/>
          <p:cNvSpPr>
            <a:spLocks noGrp="1"/>
          </p:cNvSpPr>
          <p:nvPr>
            <p:ph idx="1"/>
          </p:nvPr>
        </p:nvSpPr>
        <p:spPr/>
        <p:txBody>
          <a:bodyPr/>
          <a:lstStyle/>
          <a:p>
            <a:r>
              <a:rPr lang="el-GR" u="sng" dirty="0" smtClean="0"/>
              <a:t>ΕΝΕΡΓ      ΑΝΑΛ ΙΣΟΛΟΓΙΣΜΟΣ Α+Β+Γ  ΠΑΘΗΤ </a:t>
            </a:r>
          </a:p>
          <a:p>
            <a:r>
              <a:rPr lang="el-GR" dirty="0" smtClean="0"/>
              <a:t>ΔΙΑΦ.ΕΝΕΡ  1077250            Μ.Κ  450000</a:t>
            </a:r>
          </a:p>
          <a:p>
            <a:r>
              <a:rPr lang="el-GR" dirty="0" smtClean="0"/>
              <a:t>ΔΙΑΦ ΕΝΟΠ   			     </a:t>
            </a:r>
            <a:r>
              <a:rPr lang="el-GR" u="sng" dirty="0" smtClean="0"/>
              <a:t>ΥΠΟΧ 661000</a:t>
            </a:r>
            <a:endParaRPr lang="el-GR" dirty="0" smtClean="0"/>
          </a:p>
          <a:p>
            <a:r>
              <a:rPr lang="el-GR" dirty="0" smtClean="0"/>
              <a:t>ΜΕΤ  Α + Β       30000		</a:t>
            </a:r>
          </a:p>
          <a:p>
            <a:r>
              <a:rPr lang="el-GR" dirty="0" smtClean="0"/>
              <a:t>ΜΕΤ  Β +Γ        </a:t>
            </a:r>
            <a:r>
              <a:rPr lang="el-GR" u="sng" dirty="0" smtClean="0"/>
              <a:t>3750	</a:t>
            </a:r>
            <a:r>
              <a:rPr lang="el-GR" dirty="0" smtClean="0"/>
              <a:t>			</a:t>
            </a:r>
          </a:p>
          <a:p>
            <a:pPr lvl="5"/>
            <a:r>
              <a:rPr lang="el-GR" sz="3200" dirty="0" smtClean="0"/>
              <a:t>1111000			</a:t>
            </a:r>
            <a:r>
              <a:rPr lang="el-GR" sz="3200" dirty="0" err="1" smtClean="0"/>
              <a:t>1111000</a:t>
            </a:r>
            <a:endParaRPr lang="el-GR" sz="32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ΚΛΙΜΑΚΩΤΗ ΜΕΡΙΚΗ ΕΝΟΠΟΙΗΣΗ</a:t>
            </a:r>
            <a:endParaRPr lang="el-GR" dirty="0"/>
          </a:p>
        </p:txBody>
      </p:sp>
      <p:sp>
        <p:nvSpPr>
          <p:cNvPr id="3" name="2 - Θέση περιεχομένου"/>
          <p:cNvSpPr>
            <a:spLocks noGrp="1"/>
          </p:cNvSpPr>
          <p:nvPr>
            <p:ph idx="1"/>
          </p:nvPr>
        </p:nvSpPr>
        <p:spPr/>
        <p:txBody>
          <a:bodyPr/>
          <a:lstStyle/>
          <a:p>
            <a:r>
              <a:rPr lang="el-GR" dirty="0" smtClean="0"/>
              <a:t>ΜΕΤΑΤΡΕΠΟΥΜΕ  ΤΟΝ ΑΡΧΙΚΟ ΙΣΟΛΟΓΙΣΜΟ ΤΗΣ Γ ΣΕ ΑΝΑΛΟΓΙΚΟ ΙΣΟΛΟΓΙΣΜΟ ΣΥΜΦΩΝΑ ΜΕ ΤΟ ΠΟΣΟΣΤΟ ΠΟΥ ΕΧΟΥΜΕ Της Β 60%</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u="sng" dirty="0" smtClean="0"/>
              <a:t>ΕΝΕΡΓ             ΙΣΟΛΟΓΙΣΜΟΣ Β         ΠΑΘΗΤΙΚΟ</a:t>
            </a:r>
          </a:p>
          <a:p>
            <a:r>
              <a:rPr lang="el-GR" dirty="0" smtClean="0"/>
              <a:t>ΠΑΓΙΑ   4000</a:t>
            </a:r>
          </a:p>
          <a:p>
            <a:r>
              <a:rPr lang="el-GR" dirty="0" smtClean="0"/>
              <a:t>ΑΠΟΘ   3000				Μ.Κ     5000</a:t>
            </a:r>
            <a:r>
              <a:rPr lang="en-US" dirty="0" smtClean="0"/>
              <a:t>                		</a:t>
            </a:r>
            <a:r>
              <a:rPr lang="el-GR" dirty="0" smtClean="0"/>
              <a:t>			          ΥΠΟΧ  </a:t>
            </a:r>
            <a:r>
              <a:rPr lang="el-GR" u="sng" dirty="0" smtClean="0"/>
              <a:t>7000</a:t>
            </a:r>
          </a:p>
          <a:p>
            <a:r>
              <a:rPr lang="el-GR" dirty="0" smtClean="0"/>
              <a:t>ΑΠΑΙΤ    3000</a:t>
            </a:r>
          </a:p>
          <a:p>
            <a:r>
              <a:rPr lang="el-GR" dirty="0" smtClean="0"/>
              <a:t>ΔΙΑΘ.     2</a:t>
            </a:r>
            <a:r>
              <a:rPr lang="el-GR" u="sng" dirty="0" smtClean="0"/>
              <a:t>000</a:t>
            </a:r>
          </a:p>
          <a:p>
            <a:endParaRPr lang="el-GR" dirty="0"/>
          </a:p>
          <a:p>
            <a:r>
              <a:rPr lang="el-GR" dirty="0" smtClean="0"/>
              <a:t>ΣΥΝΟΛΟ  12000			ΣΥΝΟΛΟ 12000</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ΑΝΑΛ ΙΣΟΛΟΓΙΣΜΟΣ Γ(60%)  ΠΑΘΗΤ </a:t>
            </a:r>
          </a:p>
          <a:p>
            <a:r>
              <a:rPr lang="el-GR" dirty="0" smtClean="0"/>
              <a:t>ΔΙΑΦ.ΕΝΕΡ  </a:t>
            </a:r>
            <a:r>
              <a:rPr lang="el-GR" u="sng" dirty="0" smtClean="0"/>
              <a:t>108000  </a:t>
            </a:r>
            <a:r>
              <a:rPr lang="el-GR" dirty="0" smtClean="0"/>
              <a:t>         Μ.Κ  60000</a:t>
            </a:r>
          </a:p>
          <a:p>
            <a:pPr lvl="8">
              <a:buNone/>
            </a:pPr>
            <a:r>
              <a:rPr lang="el-GR" dirty="0" smtClean="0"/>
              <a:t>                </a:t>
            </a:r>
            <a:r>
              <a:rPr lang="el-GR" sz="3200" dirty="0" smtClean="0"/>
              <a:t>ΥΠΟΧ      </a:t>
            </a:r>
            <a:r>
              <a:rPr lang="el-GR" sz="3200" u="sng" dirty="0" smtClean="0"/>
              <a:t>48000</a:t>
            </a:r>
          </a:p>
          <a:p>
            <a:r>
              <a:rPr lang="el-GR" dirty="0" smtClean="0"/>
              <a:t>ΣΥΝΟΛ ΕΝΕΡΓ  108000      ΣΥΝ ΠΑΘ 108000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Στην </a:t>
            </a:r>
            <a:r>
              <a:rPr lang="el-GR" dirty="0" err="1" smtClean="0"/>
              <a:t>συνεχεια</a:t>
            </a:r>
            <a:r>
              <a:rPr lang="el-GR" dirty="0" smtClean="0"/>
              <a:t> </a:t>
            </a:r>
            <a:r>
              <a:rPr lang="el-GR" dirty="0" err="1" smtClean="0"/>
              <a:t>ενοποιουμε</a:t>
            </a:r>
            <a:r>
              <a:rPr lang="el-GR" dirty="0" smtClean="0"/>
              <a:t> τον </a:t>
            </a:r>
            <a:r>
              <a:rPr lang="el-GR" dirty="0" err="1" smtClean="0"/>
              <a:t>αρχικο</a:t>
            </a:r>
            <a:r>
              <a:rPr lang="el-GR" dirty="0" smtClean="0"/>
              <a:t> </a:t>
            </a:r>
            <a:r>
              <a:rPr lang="el-GR" dirty="0" err="1" smtClean="0"/>
              <a:t>ισολογισμο</a:t>
            </a:r>
            <a:r>
              <a:rPr lang="el-GR" dirty="0" smtClean="0"/>
              <a:t> της Β με τον </a:t>
            </a:r>
            <a:r>
              <a:rPr lang="el-GR" dirty="0" err="1" smtClean="0"/>
              <a:t>ισολογισμος</a:t>
            </a:r>
            <a:r>
              <a:rPr lang="el-GR" dirty="0" smtClean="0"/>
              <a:t> της Γ/60% και </a:t>
            </a:r>
            <a:r>
              <a:rPr lang="el-GR" dirty="0" err="1" smtClean="0"/>
              <a:t>προκυπτει</a:t>
            </a:r>
            <a:r>
              <a:rPr lang="el-GR" dirty="0" smtClean="0"/>
              <a:t> :</a:t>
            </a:r>
            <a:endParaRPr lang="el-G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sz="2800" u="sng" dirty="0" smtClean="0"/>
              <a:t>ΕΝΕΡΓ      ΑΝΑΛ ΙΣΟΛΟΓΙΣΜΟΣ Β+Γ (60%)  ΠΑΘΗΤ </a:t>
            </a:r>
          </a:p>
          <a:p>
            <a:r>
              <a:rPr lang="el-GR" dirty="0" smtClean="0"/>
              <a:t>ΔΙΑΦ.ΕΝΕΡ  343000           Μ.Κ της β  200000</a:t>
            </a:r>
          </a:p>
          <a:p>
            <a:r>
              <a:rPr lang="el-GR" dirty="0" err="1" smtClean="0"/>
              <a:t>Διαφ</a:t>
            </a:r>
            <a:r>
              <a:rPr lang="el-GR" dirty="0" smtClean="0"/>
              <a:t> </a:t>
            </a:r>
            <a:r>
              <a:rPr lang="el-GR" dirty="0" err="1" smtClean="0"/>
              <a:t>Ενοπ</a:t>
            </a:r>
            <a:r>
              <a:rPr lang="el-GR" dirty="0" smtClean="0"/>
              <a:t>      </a:t>
            </a:r>
            <a:r>
              <a:rPr lang="el-GR" u="sng" dirty="0" smtClean="0"/>
              <a:t>5000   </a:t>
            </a:r>
            <a:r>
              <a:rPr lang="el-GR" dirty="0" smtClean="0"/>
              <a:t>           </a:t>
            </a:r>
            <a:r>
              <a:rPr lang="el-GR" sz="3200" dirty="0" smtClean="0"/>
              <a:t>ΥΠΟΧ      1</a:t>
            </a:r>
            <a:r>
              <a:rPr lang="el-GR" sz="3200" u="sng" dirty="0" smtClean="0"/>
              <a:t>48000</a:t>
            </a:r>
          </a:p>
          <a:p>
            <a:r>
              <a:rPr lang="el-GR" dirty="0" smtClean="0"/>
              <a:t>ΣΥΝΟΛ ΕΝΕΡΓ  348000      ΣΥΝ ΠΑΘ 348000  </a:t>
            </a:r>
          </a:p>
          <a:p>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2400" u="sng" dirty="0" smtClean="0"/>
              <a:t>ΕΝΕΡΓ      ΑΝΑΛ ΙΣΟΛΟΓΙΣΜΟΣ (Β+Γ/60%)75%  ΠΑΘΗΤ </a:t>
            </a:r>
          </a:p>
          <a:p>
            <a:r>
              <a:rPr lang="el-GR" dirty="0" smtClean="0"/>
              <a:t>ΔΙΑΦ.ΕΝΕΡ  257250           Μ.Κ της β  150000</a:t>
            </a:r>
          </a:p>
          <a:p>
            <a:r>
              <a:rPr lang="el-GR" dirty="0" err="1" smtClean="0"/>
              <a:t>Διαφ</a:t>
            </a:r>
            <a:r>
              <a:rPr lang="el-GR" dirty="0" smtClean="0"/>
              <a:t> </a:t>
            </a:r>
            <a:r>
              <a:rPr lang="el-GR" dirty="0" err="1" smtClean="0"/>
              <a:t>Ενοπ</a:t>
            </a:r>
            <a:r>
              <a:rPr lang="el-GR" dirty="0" smtClean="0"/>
              <a:t>      </a:t>
            </a:r>
            <a:r>
              <a:rPr lang="el-GR" u="sng" dirty="0" smtClean="0"/>
              <a:t>3750   </a:t>
            </a:r>
            <a:r>
              <a:rPr lang="el-GR" dirty="0" smtClean="0"/>
              <a:t>           ΥΠΟΧ      </a:t>
            </a:r>
            <a:r>
              <a:rPr lang="el-GR" u="sng" dirty="0" smtClean="0"/>
              <a:t>111000</a:t>
            </a:r>
          </a:p>
          <a:p>
            <a:r>
              <a:rPr lang="el-GR" dirty="0" smtClean="0"/>
              <a:t>ΣΥΝΟΛ ΕΝΕΡΓ  261000      ΣΥΝ ΠΑΘ 261000  </a:t>
            </a:r>
          </a:p>
          <a:p>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ΕΝΟΠΟΙΗΜΕΝΟΣ ΙΣΟΛΟΓΙΣΜΟΣ Α+Β+Γ ΚΛΙΜΑΚΩΤΗ ΑΝΑΛΟΓΙΚΗ ΕΝΟΠΟΙΗΣΗ</a:t>
            </a:r>
            <a:endParaRPr lang="el-GR" dirty="0"/>
          </a:p>
        </p:txBody>
      </p:sp>
      <p:sp>
        <p:nvSpPr>
          <p:cNvPr id="3" name="2 - Θέση περιεχομένου"/>
          <p:cNvSpPr>
            <a:spLocks noGrp="1"/>
          </p:cNvSpPr>
          <p:nvPr>
            <p:ph idx="1"/>
          </p:nvPr>
        </p:nvSpPr>
        <p:spPr/>
        <p:txBody>
          <a:bodyPr/>
          <a:lstStyle/>
          <a:p>
            <a:r>
              <a:rPr lang="el-GR" u="sng" dirty="0" smtClean="0"/>
              <a:t>ΕΝΕΡΓ      ΑΝΑΛ ΙΣΟΛΟΓΙΣΜΟΣ Α+Β+Γ  ΠΑΘΗΤ </a:t>
            </a:r>
          </a:p>
          <a:p>
            <a:r>
              <a:rPr lang="el-GR" dirty="0" smtClean="0"/>
              <a:t>ΔΙΑΦ.ΕΝΕΡ  1077250            Μ.Κ  450000</a:t>
            </a:r>
          </a:p>
          <a:p>
            <a:r>
              <a:rPr lang="el-GR" dirty="0" smtClean="0"/>
              <a:t>ΔΙΑΦ ΕΝΟΠ   			     </a:t>
            </a:r>
            <a:r>
              <a:rPr lang="el-GR" u="sng" dirty="0" smtClean="0"/>
              <a:t>ΥΠΟΧ 661000</a:t>
            </a:r>
            <a:endParaRPr lang="el-GR" dirty="0" smtClean="0"/>
          </a:p>
          <a:p>
            <a:r>
              <a:rPr lang="el-GR" dirty="0" smtClean="0"/>
              <a:t>ΜΕΤ  Α + Β       30000		</a:t>
            </a:r>
          </a:p>
          <a:p>
            <a:r>
              <a:rPr lang="el-GR" dirty="0" smtClean="0"/>
              <a:t>ΜΕΤ  Β +Γ        </a:t>
            </a:r>
            <a:r>
              <a:rPr lang="el-GR" u="sng" dirty="0" smtClean="0"/>
              <a:t>3750	</a:t>
            </a:r>
            <a:r>
              <a:rPr lang="el-GR" dirty="0" smtClean="0"/>
              <a:t>			</a:t>
            </a:r>
          </a:p>
          <a:p>
            <a:pPr lvl="5"/>
            <a:r>
              <a:rPr lang="el-GR" sz="3200" dirty="0" smtClean="0"/>
              <a:t>1111000			</a:t>
            </a:r>
            <a:r>
              <a:rPr lang="el-GR" sz="3200" dirty="0" err="1" smtClean="0"/>
              <a:t>1111000</a:t>
            </a:r>
            <a:endParaRPr lang="el-GR" sz="3200" dirty="0" smtClean="0"/>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ΕΝΟΠΟΙΗΜΕΝΟΣ</a:t>
            </a:r>
            <a:endParaRPr lang="el-GR" dirty="0"/>
          </a:p>
        </p:txBody>
      </p:sp>
      <p:sp>
        <p:nvSpPr>
          <p:cNvPr id="3" name="2 - Θέση περιεχομένου"/>
          <p:cNvSpPr>
            <a:spLocks noGrp="1"/>
          </p:cNvSpPr>
          <p:nvPr>
            <p:ph idx="1"/>
          </p:nvPr>
        </p:nvSpPr>
        <p:spPr/>
        <p:txBody>
          <a:bodyPr/>
          <a:lstStyle/>
          <a:p>
            <a:r>
              <a:rPr lang="el-GR" sz="2800" u="sng" dirty="0" smtClean="0"/>
              <a:t>ΕΝΕΡΓ              ΙΣΟΛΟΓΙΣΜΟΣ  Α+Β         ΠΑΘΗΤΙΚΟ</a:t>
            </a:r>
          </a:p>
          <a:p>
            <a:r>
              <a:rPr lang="el-GR" dirty="0" smtClean="0"/>
              <a:t>ΠΑΓΙΑ         14000			Μ.Κ   15000</a:t>
            </a:r>
          </a:p>
          <a:p>
            <a:r>
              <a:rPr lang="el-GR" dirty="0" smtClean="0"/>
              <a:t>ΑΠΟΘ          </a:t>
            </a:r>
            <a:r>
              <a:rPr lang="en-US" dirty="0" smtClean="0"/>
              <a:t>9</a:t>
            </a:r>
            <a:r>
              <a:rPr lang="el-GR" dirty="0" smtClean="0"/>
              <a:t>000			ΥΠΟΧ </a:t>
            </a:r>
            <a:r>
              <a:rPr lang="el-GR" u="sng" dirty="0" smtClean="0"/>
              <a:t>20000</a:t>
            </a:r>
          </a:p>
          <a:p>
            <a:r>
              <a:rPr lang="el-GR" dirty="0" smtClean="0"/>
              <a:t>ΑΠΑΙΤ          </a:t>
            </a:r>
            <a:r>
              <a:rPr lang="en-US" dirty="0" smtClean="0"/>
              <a:t>70</a:t>
            </a:r>
            <a:r>
              <a:rPr lang="el-GR" dirty="0" smtClean="0"/>
              <a:t>00</a:t>
            </a:r>
          </a:p>
          <a:p>
            <a:r>
              <a:rPr lang="el-GR" dirty="0" smtClean="0"/>
              <a:t>ΧΡΗΜ.Δ      </a:t>
            </a:r>
            <a:r>
              <a:rPr lang="en-US" dirty="0" smtClean="0"/>
              <a:t>5</a:t>
            </a:r>
            <a:r>
              <a:rPr lang="el-GR" u="sng" dirty="0" smtClean="0"/>
              <a:t>000</a:t>
            </a:r>
          </a:p>
          <a:p>
            <a:r>
              <a:rPr lang="el-GR" dirty="0" smtClean="0"/>
              <a:t>ΣΥΝΟΛΟ      35000			ΣΥΝΟΛΟ 35000</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2</a:t>
            </a:r>
            <a:r>
              <a:rPr lang="el-GR" baseline="30000" dirty="0" smtClean="0"/>
              <a:t>Ο</a:t>
            </a:r>
            <a:r>
              <a:rPr lang="el-GR" dirty="0" smtClean="0"/>
              <a:t> Παράδειγμα</a:t>
            </a:r>
            <a:endParaRPr lang="el-GR" dirty="0"/>
          </a:p>
        </p:txBody>
      </p:sp>
      <p:sp>
        <p:nvSpPr>
          <p:cNvPr id="3" name="2 - Θέση περιεχομένου"/>
          <p:cNvSpPr>
            <a:spLocks noGrp="1"/>
          </p:cNvSpPr>
          <p:nvPr>
            <p:ph idx="1"/>
          </p:nvPr>
        </p:nvSpPr>
        <p:spPr/>
        <p:txBody>
          <a:bodyPr/>
          <a:lstStyle/>
          <a:p>
            <a:r>
              <a:rPr lang="el-GR" dirty="0" smtClean="0"/>
              <a:t>Η επιχείρηση Άλφα απέκτησε το σύνολο των μετοχών της Βήτα.</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lnSpcReduction="10000"/>
          </a:bodyPr>
          <a:lstStyle/>
          <a:p>
            <a:r>
              <a:rPr lang="el-GR" u="sng" dirty="0" smtClean="0"/>
              <a:t>ΕΝΕΡΓ.               ΙΣΟΛΟΓΙΣΜΟΣ Α      ΠΑΘΗΤΙΚΟ</a:t>
            </a:r>
          </a:p>
          <a:p>
            <a:r>
              <a:rPr lang="el-GR" dirty="0" smtClean="0"/>
              <a:t>ΠΑΓΙΑ   13000			Μ.Κ          18000</a:t>
            </a:r>
          </a:p>
          <a:p>
            <a:r>
              <a:rPr lang="el-GR" dirty="0" smtClean="0"/>
              <a:t>ΣΥΜ Β     5000			ΔΙΑΦ.ΑΡΤ 4000</a:t>
            </a:r>
          </a:p>
          <a:p>
            <a:r>
              <a:rPr lang="el-GR" dirty="0" smtClean="0"/>
              <a:t>ΑΠΟΘ    5000			ΥΠΟΧ	</a:t>
            </a:r>
            <a:r>
              <a:rPr lang="el-GR" u="sng" dirty="0" smtClean="0"/>
              <a:t>8000</a:t>
            </a:r>
          </a:p>
          <a:p>
            <a:r>
              <a:rPr lang="el-GR" dirty="0" smtClean="0"/>
              <a:t>ΑΠΑΙΤ     4000</a:t>
            </a:r>
          </a:p>
          <a:p>
            <a:r>
              <a:rPr lang="el-GR" dirty="0" smtClean="0"/>
              <a:t>ΔΙΑΘ.      </a:t>
            </a:r>
            <a:r>
              <a:rPr lang="el-GR" u="sng" dirty="0" smtClean="0"/>
              <a:t>3000</a:t>
            </a:r>
          </a:p>
          <a:p>
            <a:r>
              <a:rPr lang="el-GR" u="sng" dirty="0" smtClean="0"/>
              <a:t>ΣΥΝΟΛΟ  30000</a:t>
            </a:r>
            <a:r>
              <a:rPr lang="el-GR" dirty="0" smtClean="0"/>
              <a:t>		</a:t>
            </a:r>
            <a:r>
              <a:rPr lang="el-GR" u="sng" dirty="0" smtClean="0"/>
              <a:t>ΣΥΝΟΛΟ     30000</a:t>
            </a:r>
            <a:r>
              <a:rPr lang="el-GR" dirty="0" smtClean="0"/>
              <a:t>			</a:t>
            </a:r>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u="sng" dirty="0" smtClean="0"/>
              <a:t>ΕΝΕΡΓ.             ΙΣΟΛΟΓΙΣΜΟΣ  Β         ΠΑΘΗΤΙΚΟ</a:t>
            </a:r>
          </a:p>
          <a:p>
            <a:r>
              <a:rPr lang="el-GR" dirty="0" smtClean="0"/>
              <a:t>ΠΑΓΙΑ             4000		Μ.Κ           4500</a:t>
            </a:r>
          </a:p>
          <a:p>
            <a:r>
              <a:rPr lang="el-GR" dirty="0" smtClean="0"/>
              <a:t>ΑΠΟΘ.            2000		ΔΙΑΦ.ΑΡΤ  1000</a:t>
            </a:r>
          </a:p>
          <a:p>
            <a:r>
              <a:rPr lang="el-GR" dirty="0" smtClean="0"/>
              <a:t>ΑΠΑΙΤ             2000		ΑΠΟΘ.        1500</a:t>
            </a:r>
          </a:p>
          <a:p>
            <a:r>
              <a:rPr lang="el-GR" dirty="0" smtClean="0"/>
              <a:t>ΔΙΑΘ.              1000		ΥΠΟΧ           </a:t>
            </a:r>
            <a:r>
              <a:rPr lang="el-GR" u="sng" dirty="0" smtClean="0"/>
              <a:t>4000</a:t>
            </a:r>
          </a:p>
          <a:p>
            <a:r>
              <a:rPr lang="el-GR" dirty="0" smtClean="0"/>
              <a:t>ΖΗΜ ΕΙΣ ΝΈΟ </a:t>
            </a:r>
            <a:r>
              <a:rPr lang="el-GR" u="sng" dirty="0" smtClean="0"/>
              <a:t>2000</a:t>
            </a:r>
          </a:p>
          <a:p>
            <a:r>
              <a:rPr lang="el-GR" dirty="0" smtClean="0"/>
              <a:t>ΣΥΝΟΛΟ         11000		ΣΥΝΟΛΟ      11000</a:t>
            </a: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969</TotalTime>
  <Words>1111</Words>
  <Application>Microsoft Office PowerPoint</Application>
  <PresentationFormat>Προβολή στην οθόνη (4:3)</PresentationFormat>
  <Paragraphs>252</Paragraphs>
  <Slides>54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54</vt:i4>
      </vt:variant>
    </vt:vector>
  </HeadingPairs>
  <TitlesOfParts>
    <vt:vector size="55" baseType="lpstr">
      <vt:lpstr>Θέμα του Office</vt:lpstr>
      <vt:lpstr>ΕΝΟΠΟΙΗΜΕΝΕΣ ΛΟΓΙΣΤΙΚΕΣ ΚΑΤΑΣΤΑΣΕΙΣ</vt:lpstr>
      <vt:lpstr>Παρουσίαση του PowerPoint</vt:lpstr>
      <vt:lpstr>Παραδειγμα</vt:lpstr>
      <vt:lpstr>Παρουσίαση του PowerPoint</vt:lpstr>
      <vt:lpstr>Παρουσίαση του PowerPoint</vt:lpstr>
      <vt:lpstr>ΕΝΟΠΟΙΗΜΕΝΟΣ</vt:lpstr>
      <vt:lpstr>2Ο Παράδειγμα</vt:lpstr>
      <vt:lpstr>Παρουσίαση του PowerPoint</vt:lpstr>
      <vt:lpstr>Παρουσίαση του PowerPoint</vt:lpstr>
      <vt:lpstr>Παρουσίαση του PowerPoint</vt:lpstr>
      <vt:lpstr>ΕΝΟΠΟΙΗΜΕΝΟΣ</vt:lpstr>
      <vt:lpstr>3Ο ΠΑΡΑΔΕΙΓΜΑ</vt:lpstr>
      <vt:lpstr>Παρουσίαση του PowerPoint</vt:lpstr>
      <vt:lpstr>Παρουσίαση του PowerPoint</vt:lpstr>
      <vt:lpstr>Παρουσίαση του PowerPoint</vt:lpstr>
      <vt:lpstr>ΟΛΙΚΗ ΕΝΟΠΟΙΗΣΗ</vt:lpstr>
      <vt:lpstr>Παρουσίαση του PowerPoint</vt:lpstr>
      <vt:lpstr>Παρουσίαση του PowerPoint</vt:lpstr>
      <vt:lpstr>4Ο .ΠΑΡΑΔΕΙΓΜΑ</vt:lpstr>
      <vt:lpstr>Παρουσίαση του PowerPoint</vt:lpstr>
      <vt:lpstr>Παρουσίαση του PowerPoint</vt:lpstr>
      <vt:lpstr>Παρουσίαση του PowerPoint</vt:lpstr>
      <vt:lpstr>Παρουσίαση του PowerPoint</vt:lpstr>
      <vt:lpstr>ΚΑΤΆ ΠΟΣΟΣΤΟ Η ΑΝΑΛΟΓΙΚΗ ΕΝΟΠΟΙΗΣΗ</vt:lpstr>
      <vt:lpstr>Παρουσίαση του PowerPoint</vt:lpstr>
      <vt:lpstr>Παρουσίαση του PowerPoint</vt:lpstr>
      <vt:lpstr>5Ο ΠΑΡΑΔΕΙΓΜΑ</vt:lpstr>
      <vt:lpstr>Παρουσίαση του PowerPoint</vt:lpstr>
      <vt:lpstr>ΕΝΟΠΟΙΗΜΕΝΟΣ ΙΣΟΛΟΓΙΣΜΟΣ Α+Β</vt:lpstr>
      <vt:lpstr>H Ενοποιηση των Ιδιων Κεφαλαιων υποθυγατρικης</vt:lpstr>
      <vt:lpstr>Παρουσίαση του PowerPoint</vt:lpstr>
      <vt:lpstr>Παραδειγμα</vt:lpstr>
      <vt:lpstr>Παρουσίαση του PowerPoint</vt:lpstr>
      <vt:lpstr>Παρουσίαση του PowerPoint</vt:lpstr>
      <vt:lpstr>ΤΑΥΤΟΧΡΟΝΗ ΟΛΙΚΗ ΕΝΟΠΟΙΗΣΗ</vt:lpstr>
      <vt:lpstr>Παρουσίαση του PowerPoint</vt:lpstr>
      <vt:lpstr>Παρουσίαση του PowerPoint</vt:lpstr>
      <vt:lpstr>Παρουσίαση του PowerPoint</vt:lpstr>
      <vt:lpstr>Κλιμακωτη Ολικη Ενοποιηση</vt:lpstr>
      <vt:lpstr>Παρουσίαση του PowerPoint</vt:lpstr>
      <vt:lpstr>Ενοποιημενος Ισολογισμος Θυγατρικης -Υποθυγατρικης</vt:lpstr>
      <vt:lpstr>Παρουσίαση του PowerPoint</vt:lpstr>
      <vt:lpstr>Ενοποιημενος Ισολογισμος</vt:lpstr>
      <vt:lpstr>ΤΑΥΤΟΧΡΟΝΗ ΑΝΑΛΟΓΙΚΗ ΕΝΟΠΟΙΗΣΗ</vt:lpstr>
      <vt:lpstr>Παρουσίαση του PowerPoint</vt:lpstr>
      <vt:lpstr>Παρουσίαση του PowerPoint</vt:lpstr>
      <vt:lpstr>Παρουσίαση του PowerPoint</vt:lpstr>
      <vt:lpstr>ΕΝΟΠΟΙΗΜΕΝΟΣ ΙΣΟΛΟΓΙΣΜΟΣ Α+Β+Γ ΑΝΑΛΟΓΙΚΗ ΕΝΟΠΟΙΗΣΗ</vt:lpstr>
      <vt:lpstr>ΚΛΙΜΑΚΩΤΗ ΜΕΡΙΚΗ ΕΝΟΠΟΙΗΣΗ</vt:lpstr>
      <vt:lpstr>Παρουσίαση του PowerPoint</vt:lpstr>
      <vt:lpstr>Παρουσίαση του PowerPoint</vt:lpstr>
      <vt:lpstr>Παρουσίαση του PowerPoint</vt:lpstr>
      <vt:lpstr>Παρουσίαση του PowerPoint</vt:lpstr>
      <vt:lpstr>ΕΝΟΠΟΙΗΜΕΝΟΣ ΙΣΟΛΟΓΙΣΜΟΣ Α+Β+Γ ΚΛΙΜΑΚΩΤΗ ΑΝΑΛΟΓΙΚΗ ΕΝΟΠΟΙΗΣΗ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ΕΝΟΠΟΙΗΜΕΝΕΣ ΛΟΓΙΣΤΙΚΕΣ ΚΑΤΑΣΤΑΣΕΙΣ</dc:title>
  <dc:creator>ΝΙΚΟΣ</dc:creator>
  <cp:lastModifiedBy>user</cp:lastModifiedBy>
  <cp:revision>62</cp:revision>
  <dcterms:created xsi:type="dcterms:W3CDTF">2015-11-01T16:16:32Z</dcterms:created>
  <dcterms:modified xsi:type="dcterms:W3CDTF">2017-11-08T11:03:11Z</dcterms:modified>
</cp:coreProperties>
</file>