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9"/>
  </p:notesMasterIdLst>
  <p:sldIdLst>
    <p:sldId id="256" r:id="rId2"/>
    <p:sldId id="453" r:id="rId3"/>
    <p:sldId id="452" r:id="rId4"/>
    <p:sldId id="454" r:id="rId5"/>
    <p:sldId id="521" r:id="rId6"/>
    <p:sldId id="455" r:id="rId7"/>
    <p:sldId id="518" r:id="rId8"/>
    <p:sldId id="419" r:id="rId9"/>
    <p:sldId id="259" r:id="rId10"/>
    <p:sldId id="260" r:id="rId11"/>
    <p:sldId id="262" r:id="rId12"/>
    <p:sldId id="354" r:id="rId13"/>
    <p:sldId id="280" r:id="rId14"/>
    <p:sldId id="440" r:id="rId15"/>
    <p:sldId id="263" r:id="rId16"/>
    <p:sldId id="281" r:id="rId17"/>
    <p:sldId id="344" r:id="rId18"/>
    <p:sldId id="306" r:id="rId19"/>
    <p:sldId id="460" r:id="rId20"/>
    <p:sldId id="522" r:id="rId21"/>
    <p:sldId id="461" r:id="rId22"/>
    <p:sldId id="523" r:id="rId23"/>
    <p:sldId id="264" r:id="rId24"/>
    <p:sldId id="307" r:id="rId25"/>
    <p:sldId id="328" r:id="rId26"/>
    <p:sldId id="355" r:id="rId27"/>
    <p:sldId id="458" r:id="rId28"/>
    <p:sldId id="459" r:id="rId29"/>
    <p:sldId id="462" r:id="rId30"/>
    <p:sldId id="463" r:id="rId31"/>
    <p:sldId id="524" r:id="rId32"/>
    <p:sldId id="464" r:id="rId33"/>
    <p:sldId id="465" r:id="rId34"/>
    <p:sldId id="466" r:id="rId35"/>
    <p:sldId id="467" r:id="rId36"/>
    <p:sldId id="519" r:id="rId37"/>
    <p:sldId id="476" r:id="rId38"/>
    <p:sldId id="477" r:id="rId39"/>
    <p:sldId id="324" r:id="rId40"/>
    <p:sldId id="295" r:id="rId41"/>
    <p:sldId id="326" r:id="rId42"/>
    <p:sldId id="320" r:id="rId43"/>
    <p:sldId id="309" r:id="rId44"/>
    <p:sldId id="311" r:id="rId45"/>
    <p:sldId id="323" r:id="rId46"/>
    <p:sldId id="316" r:id="rId47"/>
    <p:sldId id="315" r:id="rId48"/>
    <p:sldId id="303" r:id="rId49"/>
    <p:sldId id="304" r:id="rId50"/>
    <p:sldId id="297" r:id="rId51"/>
    <p:sldId id="298" r:id="rId52"/>
    <p:sldId id="317" r:id="rId53"/>
    <p:sldId id="525" r:id="rId54"/>
    <p:sldId id="478" r:id="rId55"/>
    <p:sldId id="469" r:id="rId56"/>
    <p:sldId id="536" r:id="rId57"/>
    <p:sldId id="470" r:id="rId58"/>
    <p:sldId id="471" r:id="rId59"/>
    <p:sldId id="472" r:id="rId60"/>
    <p:sldId id="473" r:id="rId61"/>
    <p:sldId id="537" r:id="rId62"/>
    <p:sldId id="474" r:id="rId63"/>
    <p:sldId id="520" r:id="rId64"/>
    <p:sldId id="450" r:id="rId65"/>
    <p:sldId id="283" r:id="rId66"/>
    <p:sldId id="451" r:id="rId67"/>
    <p:sldId id="285" r:id="rId68"/>
    <p:sldId id="286" r:id="rId69"/>
    <p:sldId id="437" r:id="rId70"/>
    <p:sldId id="287" r:id="rId71"/>
    <p:sldId id="479" r:id="rId72"/>
    <p:sldId id="538" r:id="rId73"/>
    <p:sldId id="480" r:id="rId74"/>
    <p:sldId id="481" r:id="rId75"/>
    <p:sldId id="528" r:id="rId76"/>
    <p:sldId id="482" r:id="rId77"/>
    <p:sldId id="527" r:id="rId78"/>
    <p:sldId id="483" r:id="rId79"/>
    <p:sldId id="526" r:id="rId80"/>
    <p:sldId id="338" r:id="rId81"/>
    <p:sldId id="345" r:id="rId82"/>
    <p:sldId id="331" r:id="rId83"/>
    <p:sldId id="332" r:id="rId84"/>
    <p:sldId id="418" r:id="rId85"/>
    <p:sldId id="336" r:id="rId86"/>
    <p:sldId id="347" r:id="rId87"/>
    <p:sldId id="348" r:id="rId88"/>
    <p:sldId id="342" r:id="rId89"/>
    <p:sldId id="394" r:id="rId90"/>
    <p:sldId id="439" r:id="rId91"/>
    <p:sldId id="370" r:id="rId92"/>
    <p:sldId id="511" r:id="rId93"/>
    <p:sldId id="512" r:id="rId94"/>
    <p:sldId id="539" r:id="rId95"/>
    <p:sldId id="513" r:id="rId96"/>
    <p:sldId id="268" r:id="rId97"/>
    <p:sldId id="368" r:id="rId98"/>
    <p:sldId id="269" r:id="rId99"/>
    <p:sldId id="293" r:id="rId100"/>
    <p:sldId id="369" r:id="rId101"/>
    <p:sldId id="359" r:id="rId102"/>
    <p:sldId id="360" r:id="rId103"/>
    <p:sldId id="361" r:id="rId104"/>
    <p:sldId id="366" r:id="rId105"/>
    <p:sldId id="365" r:id="rId106"/>
    <p:sldId id="484" r:id="rId107"/>
    <p:sldId id="496" r:id="rId108"/>
    <p:sldId id="514" r:id="rId109"/>
    <p:sldId id="497" r:id="rId110"/>
    <p:sldId id="371" r:id="rId111"/>
    <p:sldId id="383" r:id="rId112"/>
    <p:sldId id="373" r:id="rId113"/>
    <p:sldId id="382" r:id="rId114"/>
    <p:sldId id="495" r:id="rId115"/>
    <p:sldId id="377" r:id="rId116"/>
    <p:sldId id="375" r:id="rId117"/>
    <p:sldId id="376" r:id="rId118"/>
    <p:sldId id="384" r:id="rId119"/>
    <p:sldId id="379" r:id="rId120"/>
    <p:sldId id="381" r:id="rId121"/>
    <p:sldId id="475" r:id="rId122"/>
    <p:sldId id="540" r:id="rId123"/>
    <p:sldId id="498" r:id="rId124"/>
    <p:sldId id="499" r:id="rId125"/>
    <p:sldId id="395" r:id="rId126"/>
    <p:sldId id="422" r:id="rId127"/>
    <p:sldId id="397" r:id="rId128"/>
    <p:sldId id="401" r:id="rId129"/>
    <p:sldId id="443" r:id="rId130"/>
    <p:sldId id="398" r:id="rId131"/>
    <p:sldId id="402" r:id="rId132"/>
    <p:sldId id="399" r:id="rId133"/>
    <p:sldId id="393" r:id="rId134"/>
    <p:sldId id="403" r:id="rId135"/>
    <p:sldId id="414" r:id="rId136"/>
    <p:sldId id="487" r:id="rId137"/>
    <p:sldId id="529" r:id="rId138"/>
    <p:sldId id="488" r:id="rId139"/>
    <p:sldId id="530" r:id="rId140"/>
    <p:sldId id="489" r:id="rId141"/>
    <p:sldId id="490" r:id="rId142"/>
    <p:sldId id="531" r:id="rId143"/>
    <p:sldId id="491" r:id="rId144"/>
    <p:sldId id="492" r:id="rId145"/>
    <p:sldId id="493" r:id="rId146"/>
    <p:sldId id="533" r:id="rId147"/>
    <p:sldId id="415" r:id="rId148"/>
    <p:sldId id="423" r:id="rId149"/>
    <p:sldId id="448" r:id="rId150"/>
    <p:sldId id="406" r:id="rId151"/>
    <p:sldId id="494" r:id="rId152"/>
    <p:sldId id="409" r:id="rId153"/>
    <p:sldId id="410" r:id="rId154"/>
    <p:sldId id="412" r:id="rId155"/>
    <p:sldId id="411" r:id="rId156"/>
    <p:sldId id="413" r:id="rId157"/>
    <p:sldId id="424" r:id="rId158"/>
    <p:sldId id="435" r:id="rId159"/>
    <p:sldId id="433" r:id="rId160"/>
    <p:sldId id="431" r:id="rId161"/>
    <p:sldId id="508" r:id="rId162"/>
    <p:sldId id="532" r:id="rId163"/>
    <p:sldId id="506" r:id="rId164"/>
    <p:sldId id="510" r:id="rId165"/>
    <p:sldId id="507" r:id="rId166"/>
    <p:sldId id="509" r:id="rId167"/>
    <p:sldId id="427" r:id="rId168"/>
    <p:sldId id="430" r:id="rId169"/>
    <p:sldId id="429" r:id="rId170"/>
    <p:sldId id="501" r:id="rId171"/>
    <p:sldId id="505" r:id="rId172"/>
    <p:sldId id="502" r:id="rId173"/>
    <p:sldId id="503" r:id="rId174"/>
    <p:sldId id="391" r:id="rId175"/>
    <p:sldId id="387" r:id="rId176"/>
    <p:sldId id="275" r:id="rId177"/>
    <p:sldId id="388" r:id="rId1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3293"/>
    <p:restoredTop sz="50000"/>
  </p:normalViewPr>
  <p:slideViewPr>
    <p:cSldViewPr snapToGrid="0" snapToObjects="1">
      <p:cViewPr varScale="1">
        <p:scale>
          <a:sx n="34" d="100"/>
          <a:sy n="34" d="100"/>
        </p:scale>
        <p:origin x="-214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70997-A91C-8E49-9EC7-2E0CDBCC8F6A}" type="datetimeFigureOut">
              <a:rPr lang="en-US" smtClean="0"/>
              <a:pPr/>
              <a:t>3/27/2020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56FC5-9313-214B-B6B6-3947E7CD8B35}" type="slidenum">
              <a:rPr lang="en-US" smtClean="0"/>
              <a:pPr/>
              <a:t>‹#›</a:t>
            </a:fld>
            <a:endParaRPr lang="en-US"/>
          </a:p>
        </p:txBody>
      </p:sp>
    </p:spTree>
    <p:extLst>
      <p:ext uri="{BB962C8B-B14F-4D97-AF65-F5344CB8AC3E}">
        <p14:creationId xmlns:p14="http://schemas.microsoft.com/office/powerpoint/2010/main" xmlns="" val="201515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056FC5-9313-214B-B6B6-3947E7CD8B35}" type="slidenum">
              <a:rPr lang="en-US" smtClean="0"/>
              <a:pPr/>
              <a:t>56</a:t>
            </a:fld>
            <a:endParaRPr lang="en-US"/>
          </a:p>
        </p:txBody>
      </p:sp>
    </p:spTree>
    <p:extLst>
      <p:ext uri="{BB962C8B-B14F-4D97-AF65-F5344CB8AC3E}">
        <p14:creationId xmlns:p14="http://schemas.microsoft.com/office/powerpoint/2010/main" xmlns="" val="68432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B8B97E91-273B-1F48-ABA5-65AD3E647FB6}"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B8B97E91-273B-1F48-ABA5-65AD3E647FB6}"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B8B97E91-273B-1F48-ABA5-65AD3E647FB6}"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B8B97E91-273B-1F48-ABA5-65AD3E647FB6}"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B8B97E91-273B-1F48-ABA5-65AD3E647FB6}" type="datetimeFigureOut">
              <a:rPr lang="en-US" smtClean="0"/>
              <a:pPr/>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B8B97E91-273B-1F48-ABA5-65AD3E647FB6}"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B8B97E91-273B-1F48-ABA5-65AD3E647FB6}" type="datetimeFigureOut">
              <a:rPr lang="en-US" smtClean="0"/>
              <a:pPr/>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B8B97E91-273B-1F48-ABA5-65AD3E647FB6}" type="datetimeFigureOut">
              <a:rPr lang="en-US" smtClean="0"/>
              <a:pPr/>
              <a:t>3/27/2020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97E91-273B-1F48-ABA5-65AD3E647FB6}" type="datetimeFigureOut">
              <a:rPr lang="en-US" smtClean="0"/>
              <a:pPr/>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B8B97E91-273B-1F48-ABA5-65AD3E647FB6}"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B8B97E91-273B-1F48-ABA5-65AD3E647FB6}" type="datetimeFigureOut">
              <a:rPr lang="en-US" smtClean="0"/>
              <a:pPr/>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38529-64FE-4647-BFF4-8F2D0C5B11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97E91-273B-1F48-ABA5-65AD3E647FB6}" type="datetimeFigureOut">
              <a:rPr lang="en-US" smtClean="0"/>
              <a:pPr/>
              <a:t>3/27/2020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38529-64FE-4647-BFF4-8F2D0C5B1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3200" b="1" dirty="0" smtClean="0"/>
              <a:t>ΑΣΘΕΝΕΙΕΣ ΑΜΠΕΛΟΥ</a:t>
            </a:r>
            <a:endParaRPr lang="en-US" sz="3200"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Το επίχρισμα (μυκήλιο και αγενείς καρποφορίες) του ωιδίου έχει καταλάβει ολόκληρη την επιφάνεια του ελάσματος</a:t>
            </a:r>
            <a:endParaRPr lang="en-US" sz="2400" dirty="0"/>
          </a:p>
        </p:txBody>
      </p:sp>
      <p:pic>
        <p:nvPicPr>
          <p:cNvPr id="4" name="Content Placeholder 3" descr="severe PM at MHRI 2013 (2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Οι βυθισμένοι ιστοί παρουσιάζουν κάποια ομοιότητα με τις μηχανικές ζημιές που προκαλεί η χαλαζόπτωση, αλλά οι κηλίδες του παθογόνου έχουν μαύρα περιθώρια</a:t>
            </a:r>
            <a:endParaRPr lang="en-US" sz="2400" dirty="0"/>
          </a:p>
        </p:txBody>
      </p:sp>
      <p:pic>
        <p:nvPicPr>
          <p:cNvPr id="4" name="Content Placeholder 3" descr="02_antracnose.jpg"/>
          <p:cNvPicPr>
            <a:picLocks noGrp="1" noChangeAspect="1"/>
          </p:cNvPicPr>
          <p:nvPr>
            <p:ph idx="1"/>
          </p:nvPr>
        </p:nvPicPr>
        <p:blipFill>
          <a:blip r:embed="rId2"/>
          <a:srcRect l="-84083" r="-84083"/>
          <a:stretch>
            <a:fillRect/>
          </a:stretch>
        </p:blipFill>
        <p:spPr>
          <a:xfrm>
            <a:off x="457200" y="1809175"/>
            <a:ext cx="8229600" cy="4525963"/>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Αρχικά εμφανίζονται μικρές, κυκλικές κηλίδες, ερυθρωπής απόχρωσης επί των προσβεβλημένων ραγών</a:t>
            </a:r>
            <a:endParaRPr lang="en-US" sz="2400" dirty="0"/>
          </a:p>
        </p:txBody>
      </p:sp>
      <p:pic>
        <p:nvPicPr>
          <p:cNvPr id="4" name="Content Placeholder 3" descr="elsinoe_ampelina_1_cle872b15.jpg"/>
          <p:cNvPicPr>
            <a:picLocks noGrp="1" noChangeAspect="1"/>
          </p:cNvPicPr>
          <p:nvPr>
            <p:ph idx="1"/>
          </p:nvPr>
        </p:nvPicPr>
        <p:blipFill>
          <a:blip r:embed="rId2"/>
          <a:srcRect l="-11048" r="-11048"/>
          <a:stretch>
            <a:fillRect/>
          </a:stretch>
        </p:blip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κηλίδες επί των ραγών έχουν μαύρο λεπτό </a:t>
            </a:r>
            <a:br>
              <a:rPr lang="el-GR" sz="2400" dirty="0" smtClean="0"/>
            </a:br>
            <a:r>
              <a:rPr lang="el-GR" sz="2400" dirty="0" smtClean="0"/>
              <a:t>περιθώριο και γκριζωπό κέντρο</a:t>
            </a:r>
            <a:endParaRPr lang="en-US" sz="2400" dirty="0"/>
          </a:p>
        </p:txBody>
      </p:sp>
      <p:pic>
        <p:nvPicPr>
          <p:cNvPr id="4" name="Content Placeholder 3" descr="anthracnose4_zoom.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Τα κονίδια (μολυσματικά όργανα του παθογόνου) χρειάζονται βρεγμένες φυτικές επιφάνειες για αρκετές ώρες ώστε να βλαστήσουν και να προκαλέσουν μόλυνση</a:t>
            </a:r>
            <a:endParaRPr lang="en-US" sz="2400" dirty="0"/>
          </a:p>
        </p:txBody>
      </p:sp>
      <p:pic>
        <p:nvPicPr>
          <p:cNvPr id="4" name="Content Placeholder 3" descr="5368757.jpg"/>
          <p:cNvPicPr>
            <a:picLocks noGrp="1" noChangeAspect="1"/>
          </p:cNvPicPr>
          <p:nvPr>
            <p:ph idx="1"/>
          </p:nvPr>
        </p:nvPicPr>
        <p:blipFill>
          <a:blip r:embed="rId2"/>
          <a:srcRect l="-18127" r="-18127"/>
          <a:stretch>
            <a:fillRect/>
          </a:stretch>
        </p:blip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Κονίδια (αγενή σπόρια) του παθογόνου </a:t>
            </a:r>
            <a:r>
              <a:rPr lang="en-US" sz="2400" i="1" dirty="0" err="1" smtClean="0"/>
              <a:t>Elsinoe</a:t>
            </a:r>
            <a:r>
              <a:rPr lang="en-US" sz="2400" i="1" dirty="0" smtClean="0"/>
              <a:t> </a:t>
            </a:r>
            <a:r>
              <a:rPr lang="en-US" sz="2400" i="1" dirty="0" err="1" smtClean="0"/>
              <a:t>ampelina</a:t>
            </a:r>
            <a:endParaRPr lang="en-US" sz="2400" i="1" dirty="0"/>
          </a:p>
        </p:txBody>
      </p:sp>
      <p:pic>
        <p:nvPicPr>
          <p:cNvPr id="4" name="Content Placeholder 3" descr="5368604.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Σχηματική απόδοση του βιολογικού κύκλου της ασθένειας</a:t>
            </a:r>
            <a:endParaRPr lang="en-US" sz="2400" dirty="0"/>
          </a:p>
        </p:txBody>
      </p:sp>
      <p:pic>
        <p:nvPicPr>
          <p:cNvPr id="4" name="Content Placeholder 3" descr="640px-Grape_Anthracnose_Disease_Cycle.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Μαύρη σήψη της αμπέλου</a:t>
            </a:r>
            <a:br>
              <a:rPr lang="el-GR" sz="2400" b="1" dirty="0" smtClean="0"/>
            </a:br>
            <a:r>
              <a:rPr lang="el-GR" sz="2400" b="1" dirty="0" smtClean="0"/>
              <a:t>(</a:t>
            </a:r>
            <a:r>
              <a:rPr lang="en-US" sz="2400" b="1" i="1" dirty="0" err="1" smtClean="0"/>
              <a:t>Guignardia</a:t>
            </a:r>
            <a:r>
              <a:rPr lang="en-US" sz="2400" b="1" i="1" dirty="0" smtClean="0"/>
              <a:t> </a:t>
            </a:r>
            <a:r>
              <a:rPr lang="en-US" sz="2400" b="1" i="1" dirty="0" err="1" smtClean="0"/>
              <a:t>bidwelii</a:t>
            </a:r>
            <a:r>
              <a:rPr lang="el-GR" sz="2400" b="1" dirty="0" smtClean="0"/>
              <a:t>)</a:t>
            </a:r>
            <a:endParaRPr lang="en-US" sz="2400" b="1" dirty="0"/>
          </a:p>
        </p:txBody>
      </p:sp>
      <p:sp>
        <p:nvSpPr>
          <p:cNvPr id="3" name="Content Placeholder 2"/>
          <p:cNvSpPr>
            <a:spLocks noGrp="1"/>
          </p:cNvSpPr>
          <p:nvPr>
            <p:ph idx="1"/>
          </p:nvPr>
        </p:nvSpPr>
        <p:spPr/>
        <p:txBody>
          <a:bodyPr>
            <a:normAutofit/>
          </a:bodyPr>
          <a:lstStyle/>
          <a:p>
            <a:r>
              <a:rPr lang="el-GR" sz="2400" dirty="0" smtClean="0"/>
              <a:t>Η ασθένεια είναι μια από τις σημαντικότερες ασθένειες της αμπέλου στην Αμερική αλλά και σε ορισμένες περιοχές της Ευρώπης</a:t>
            </a:r>
          </a:p>
          <a:p>
            <a:r>
              <a:rPr lang="el-GR" sz="2400" dirty="0" smtClean="0"/>
              <a:t>Η ασθένεια δεν έχει αναφερθεί ακόμα στην Ελλάδα</a:t>
            </a:r>
          </a:p>
          <a:p>
            <a:r>
              <a:rPr lang="el-GR" sz="2400" dirty="0" smtClean="0"/>
              <a:t>Το παθογόνο αίτιο εισήχθηκε στην Ευρώπη με τα αμερικανικά, ανθεκτικά στη φυλλοξήρα υποκείμενα</a:t>
            </a:r>
          </a:p>
          <a:p>
            <a:r>
              <a:rPr lang="el-GR" sz="2400" dirty="0" smtClean="0"/>
              <a:t>Όλη η νεαρή βλάστηση είναι ευπαθής στις μολύνσεις</a:t>
            </a:r>
          </a:p>
          <a:p>
            <a:r>
              <a:rPr lang="el-GR" sz="2400" dirty="0" smtClean="0"/>
              <a:t>Προσβάλλονται βλαστοί, φύλλα, ποδίσκοι, μίσχοι και ράγες των σταφυλιών</a:t>
            </a:r>
            <a:endParaRPr lang="en-US"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b="1" dirty="0" smtClean="0"/>
              <a:t>Μαύρη σήψη της αμπέλου</a:t>
            </a:r>
            <a:br>
              <a:rPr lang="el-GR" sz="2400" b="1" dirty="0" smtClean="0"/>
            </a:br>
            <a:r>
              <a:rPr lang="el-GR" sz="2400" b="1" dirty="0" smtClean="0"/>
              <a:t>(</a:t>
            </a:r>
            <a:r>
              <a:rPr lang="en-US" sz="2400" b="1" i="1" dirty="0" err="1" smtClean="0"/>
              <a:t>Guignardia</a:t>
            </a:r>
            <a:r>
              <a:rPr lang="en-US" sz="2400" b="1" i="1" dirty="0" smtClean="0"/>
              <a:t> </a:t>
            </a:r>
            <a:r>
              <a:rPr lang="en-US" sz="2400" b="1" i="1" dirty="0" err="1" smtClean="0"/>
              <a:t>bidwelii</a:t>
            </a:r>
            <a:r>
              <a:rPr lang="el-GR" sz="2400" b="1" dirty="0" smtClean="0"/>
              <a:t>)</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Επί των προσββελημένων οργάνων εμφανίζονται κυκλικές ή επιμήκεις, καστανές κηλίδες (2-10</a:t>
            </a:r>
            <a:r>
              <a:rPr lang="en-US" sz="2400" dirty="0" smtClean="0"/>
              <a:t>mm</a:t>
            </a:r>
            <a:r>
              <a:rPr lang="el-GR" sz="2400" dirty="0" smtClean="0"/>
              <a:t>) διαφόρων αποχρώσεων</a:t>
            </a:r>
          </a:p>
          <a:p>
            <a:r>
              <a:rPr lang="el-GR" sz="2400" dirty="0" smtClean="0"/>
              <a:t>Οι κηλίδες περιβάλλονται από μια στενή ζώνη σκούρας απόχρωσης</a:t>
            </a:r>
          </a:p>
          <a:p>
            <a:r>
              <a:rPr lang="el-GR" sz="2400" dirty="0" smtClean="0"/>
              <a:t>Στο κέντρο των νεκρωτικών κηλίδων εμφανίζονται μικρά μαύρα (μελανά) στίγματα</a:t>
            </a:r>
          </a:p>
          <a:p>
            <a:r>
              <a:rPr lang="el-GR" sz="2400" dirty="0" smtClean="0"/>
              <a:t>Είναι οι καρποφορίες, τα πυκνίδια του παθογόνου</a:t>
            </a:r>
          </a:p>
          <a:p>
            <a:r>
              <a:rPr lang="el-GR" sz="2400" dirty="0" smtClean="0"/>
              <a:t>Οι προσβεβλημένοι ιστοί τελικά γίνονται μαύροι</a:t>
            </a:r>
            <a:endParaRPr lang="en-US"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b="1" dirty="0" smtClean="0"/>
              <a:t>Μαύρη σήψη της αμπέλου</a:t>
            </a:r>
            <a:br>
              <a:rPr lang="el-GR" sz="2400" b="1" dirty="0" smtClean="0"/>
            </a:br>
            <a:r>
              <a:rPr lang="el-GR" sz="2400" b="1" dirty="0" smtClean="0"/>
              <a:t>(</a:t>
            </a:r>
            <a:r>
              <a:rPr lang="en-US" sz="2400" b="1" i="1" dirty="0" err="1" smtClean="0"/>
              <a:t>Guignardia</a:t>
            </a:r>
            <a:r>
              <a:rPr lang="en-US" sz="2400" b="1" i="1" dirty="0" smtClean="0"/>
              <a:t> </a:t>
            </a:r>
            <a:r>
              <a:rPr lang="en-US" sz="2400" b="1" i="1" dirty="0" err="1" smtClean="0"/>
              <a:t>bidwelii</a:t>
            </a:r>
            <a:r>
              <a:rPr lang="el-GR" sz="2400" b="1" dirty="0" smtClean="0"/>
              <a:t>)</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Τα συμπτώματα είναι περισσότερο εμφανή στα φύλλα την άνοιξη και στα φύλλα, τους βλαστούς και τις ράγες το φθινόπωρο</a:t>
            </a:r>
          </a:p>
          <a:p>
            <a:r>
              <a:rPr lang="el-GR" sz="2400" dirty="0" smtClean="0"/>
              <a:t>Επί των κληματίδων, μίσχων και ελίκων αναπτύσσονται κηλίδες αρχικά καστανού χρώματος, οι οποίες γίνονται τελικά ιώδεις έως μαύρες</a:t>
            </a:r>
          </a:p>
          <a:p>
            <a:r>
              <a:rPr lang="el-GR" sz="2400" dirty="0" smtClean="0"/>
              <a:t>Οι ιστοί των προσβεβλημένων κληματίδων μοιάζουν βυθισμένοι</a:t>
            </a:r>
          </a:p>
          <a:p>
            <a:r>
              <a:rPr lang="el-GR" sz="2400" dirty="0" smtClean="0"/>
              <a:t>Έχουν ελλειπτικό-επίμηκες σχήμα και μπορεί να εμφανίσουν ρωγμές (σχισίματα) του φλοιού</a:t>
            </a:r>
            <a:endParaRPr lang="en-US" sz="2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b="1" dirty="0" smtClean="0"/>
              <a:t>Μαύρη σήψη της αμπέλου</a:t>
            </a:r>
            <a:br>
              <a:rPr lang="el-GR" sz="2400" b="1" dirty="0" smtClean="0"/>
            </a:br>
            <a:r>
              <a:rPr lang="el-GR" sz="2400" b="1" dirty="0" smtClean="0"/>
              <a:t>(</a:t>
            </a:r>
            <a:r>
              <a:rPr lang="en-US" sz="2400" b="1" i="1" dirty="0" err="1" smtClean="0"/>
              <a:t>Guignardia</a:t>
            </a:r>
            <a:r>
              <a:rPr lang="en-US" sz="2400" b="1" i="1" dirty="0" smtClean="0"/>
              <a:t> </a:t>
            </a:r>
            <a:r>
              <a:rPr lang="en-US" sz="2400" b="1" i="1" dirty="0" err="1" smtClean="0"/>
              <a:t>bidwelii</a:t>
            </a:r>
            <a:r>
              <a:rPr lang="el-GR" sz="2400" b="1" dirty="0" smtClean="0"/>
              <a:t>)</a:t>
            </a:r>
            <a:br>
              <a:rPr lang="el-GR" sz="2400" b="1" dirty="0" smtClean="0"/>
            </a:br>
            <a:r>
              <a:rPr lang="el-GR" sz="2400" b="1" dirty="0" smtClean="0"/>
              <a:t>Παθογόνο αίτιο</a:t>
            </a:r>
            <a:endParaRPr lang="en-US" sz="2400" dirty="0"/>
          </a:p>
        </p:txBody>
      </p:sp>
      <p:sp>
        <p:nvSpPr>
          <p:cNvPr id="3" name="Content Placeholder 2"/>
          <p:cNvSpPr>
            <a:spLocks noGrp="1"/>
          </p:cNvSpPr>
          <p:nvPr>
            <p:ph idx="1"/>
          </p:nvPr>
        </p:nvSpPr>
        <p:spPr/>
        <p:txBody>
          <a:bodyPr>
            <a:normAutofit/>
          </a:bodyPr>
          <a:lstStyle/>
          <a:p>
            <a:r>
              <a:rPr lang="el-GR" sz="2400" dirty="0" smtClean="0"/>
              <a:t>Την ασθένεια προκαλεί ο ασκομύκητας </a:t>
            </a:r>
            <a:r>
              <a:rPr lang="en-US" sz="2400" i="1" dirty="0" err="1" smtClean="0"/>
              <a:t>Guignardia</a:t>
            </a:r>
            <a:r>
              <a:rPr lang="en-US" sz="2400" i="1" dirty="0" smtClean="0"/>
              <a:t> </a:t>
            </a:r>
            <a:r>
              <a:rPr lang="en-US" sz="2400" i="1" dirty="0" err="1" smtClean="0"/>
              <a:t>bidwellii</a:t>
            </a:r>
            <a:r>
              <a:rPr lang="en-US" sz="2400" i="1" dirty="0" smtClean="0"/>
              <a:t> </a:t>
            </a:r>
            <a:r>
              <a:rPr lang="en-US" sz="2400" dirty="0" smtClean="0"/>
              <a:t>(</a:t>
            </a:r>
            <a:r>
              <a:rPr lang="en-US" sz="2400" dirty="0" err="1" smtClean="0"/>
              <a:t>Dothidiales</a:t>
            </a:r>
            <a:r>
              <a:rPr lang="en-US" sz="2400" dirty="0" smtClean="0"/>
              <a:t>, </a:t>
            </a:r>
            <a:r>
              <a:rPr lang="en-US" sz="2400" dirty="0" err="1" smtClean="0"/>
              <a:t>Ascomycetes</a:t>
            </a:r>
            <a:r>
              <a:rPr lang="en-US" sz="2400" dirty="0" smtClean="0"/>
              <a:t>)</a:t>
            </a:r>
          </a:p>
          <a:p>
            <a:r>
              <a:rPr lang="en-US" sz="2400" dirty="0" smtClean="0"/>
              <a:t>To </a:t>
            </a:r>
            <a:r>
              <a:rPr lang="el-GR" sz="2400" dirty="0" smtClean="0"/>
              <a:t>παθογόνο σχηματίζει ψευδοθήκια σε στρώμα, σε μουμιοποιημένες ράγες στο έδαφος ή σε σταφύλια που παραμένουν το χειμώνα επί των πρέμνων</a:t>
            </a:r>
          </a:p>
          <a:p>
            <a:r>
              <a:rPr lang="el-GR" sz="2400" dirty="0" smtClean="0"/>
              <a:t>Επί των προσβεβλημένων ιστών της αμπέλου σχηματίζονται μαύρα, σφαιρικά πυκνίδια</a:t>
            </a:r>
          </a:p>
          <a:p>
            <a:r>
              <a:rPr lang="el-GR" sz="2400" dirty="0" smtClean="0"/>
              <a:t>Οι αρχικές μολύνσεις πραγματοποιούνται την άνοιξη με τα ασκοσπόρια του παθογόνου</a:t>
            </a:r>
          </a:p>
          <a:p>
            <a:r>
              <a:rPr lang="el-GR" sz="2400" dirty="0" smtClean="0"/>
              <a:t>Τα πυκνιδιοσπόρια (μυξοσπόρια) είναι υπεύθυνα για τις δευτερογενείς μολύνσεις</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Η προσβολή των κληματίδων από ωίδιο εκδηλώνεται </a:t>
            </a:r>
            <a:br>
              <a:rPr lang="el-GR" sz="2400" dirty="0" smtClean="0"/>
            </a:br>
            <a:r>
              <a:rPr lang="el-GR" sz="2400" dirty="0" smtClean="0"/>
              <a:t>με τον σχηματισμό μελανόχρωμων κηλίδων</a:t>
            </a:r>
            <a:endParaRPr lang="en-US" sz="2400" dirty="0"/>
          </a:p>
        </p:txBody>
      </p:sp>
      <p:pic>
        <p:nvPicPr>
          <p:cNvPr id="4" name="Content Placeholder 3" descr="PB274548.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 των φύλλων εμφανίζονται κυκλικές, καστανές </a:t>
            </a:r>
            <a:br>
              <a:rPr lang="el-GR" sz="2400" dirty="0" smtClean="0"/>
            </a:br>
            <a:r>
              <a:rPr lang="el-GR" sz="2400" dirty="0" smtClean="0"/>
              <a:t>κηλίδες διαφόρων αποχρώσεων</a:t>
            </a:r>
            <a:endParaRPr lang="en-US" sz="2400" dirty="0"/>
          </a:p>
        </p:txBody>
      </p:sp>
      <p:pic>
        <p:nvPicPr>
          <p:cNvPr id="4" name="Content Placeholder 3" descr="5492804.jpg"/>
          <p:cNvPicPr>
            <a:picLocks noGrp="1" noChangeAspect="1"/>
          </p:cNvPicPr>
          <p:nvPr>
            <p:ph idx="1"/>
          </p:nvPr>
        </p:nvPicPr>
        <p:blipFill>
          <a:blip r:embed="rId2"/>
          <a:srcRect l="-17950" r="-17950"/>
          <a:stretch>
            <a:fillRect/>
          </a:stretch>
        </p:blip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 των καστανών κηλίδων προσβολής αναπτύσσονται οι αγενείς καρποφορίες (μαύρα σφαιρικά πυκνίδια)</a:t>
            </a:r>
            <a:endParaRPr lang="en-US" sz="2400" dirty="0"/>
          </a:p>
        </p:txBody>
      </p:sp>
      <p:pic>
        <p:nvPicPr>
          <p:cNvPr id="4" name="Content Placeholder 3" descr="0176029.jpg"/>
          <p:cNvPicPr>
            <a:picLocks noGrp="1" noChangeAspect="1"/>
          </p:cNvPicPr>
          <p:nvPr>
            <p:ph idx="1"/>
          </p:nvPr>
        </p:nvPicPr>
        <p:blipFill>
          <a:blip r:embed="rId2"/>
          <a:srcRect l="-10610" r="-10610"/>
          <a:stretch>
            <a:fillRect/>
          </a:stretch>
        </p:blipFill>
        <p:spPr>
          <a:xfrm>
            <a:off x="457200" y="1617595"/>
            <a:ext cx="8229600" cy="4525963"/>
          </a:xfr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πυκνίδια είναι εμφανή σαν μικρά, μαύρα στίγματα</a:t>
            </a:r>
            <a:endParaRPr lang="en-US" sz="2400" dirty="0"/>
          </a:p>
        </p:txBody>
      </p:sp>
      <p:pic>
        <p:nvPicPr>
          <p:cNvPr id="4" name="Content Placeholder 3" descr="3358-large.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πυκνίδια σχηματίζονται και επί κηλίδων του παθογόνου που δημιουργούνται επί των κληματίδων της αμπέλου</a:t>
            </a:r>
            <a:endParaRPr lang="en-US" sz="2400" dirty="0"/>
          </a:p>
        </p:txBody>
      </p:sp>
      <p:pic>
        <p:nvPicPr>
          <p:cNvPr id="4" name="Content Placeholder 3" descr="1436097.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Πυκνίδιο του παθογόνου αίτιου της μαύρης σήψης και πυκνιδιοσπόρια στο εσωτερικό του</a:t>
            </a:r>
            <a:endParaRPr lang="en-US" sz="2400" dirty="0"/>
          </a:p>
        </p:txBody>
      </p:sp>
      <p:pic>
        <p:nvPicPr>
          <p:cNvPr id="4" name="Content Placeholder 3" descr="0176033.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Πυκνίδιο και μάζες πυκνιδιοσπορίων που </a:t>
            </a:r>
            <a:br>
              <a:rPr lang="el-GR" sz="2400" dirty="0" smtClean="0"/>
            </a:br>
            <a:r>
              <a:rPr lang="el-GR" sz="2400" dirty="0" smtClean="0"/>
              <a:t>εξέρχονται από την οστιόλη</a:t>
            </a:r>
            <a:endParaRPr lang="en-US" sz="2400" dirty="0"/>
          </a:p>
        </p:txBody>
      </p:sp>
      <p:pic>
        <p:nvPicPr>
          <p:cNvPr id="4" name="Content Placeholder 3" descr="5459202.jpg"/>
          <p:cNvPicPr>
            <a:picLocks noGrp="1" noChangeAspect="1"/>
          </p:cNvPicPr>
          <p:nvPr>
            <p:ph idx="1"/>
          </p:nvPr>
        </p:nvPicPr>
        <p:blipFill>
          <a:blip r:embed="rId2"/>
          <a:srcRect l="-18660" r="-18660"/>
          <a:stretch>
            <a:fillRect/>
          </a:stretch>
        </p:blip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Μάζες πυκνιδιοσπορίων εξέρχονται από</a:t>
            </a:r>
            <a:br>
              <a:rPr lang="el-GR" sz="2400" dirty="0" smtClean="0"/>
            </a:br>
            <a:r>
              <a:rPr lang="el-GR" sz="2400" dirty="0" smtClean="0"/>
              <a:t> το εσωτερικό πυκνιδίων</a:t>
            </a:r>
            <a:endParaRPr lang="en-US" sz="2400" dirty="0"/>
          </a:p>
        </p:txBody>
      </p:sp>
      <p:pic>
        <p:nvPicPr>
          <p:cNvPr id="4" name="Content Placeholder 3" descr="5459198.jpg"/>
          <p:cNvPicPr>
            <a:picLocks noGrp="1" noChangeAspect="1"/>
          </p:cNvPicPr>
          <p:nvPr>
            <p:ph idx="1"/>
          </p:nvPr>
        </p:nvPicPr>
        <p:blipFill>
          <a:blip r:embed="rId2"/>
          <a:srcRect l="-18660" r="-18660"/>
          <a:stretch>
            <a:fillRect/>
          </a:stretch>
        </p:blip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πυκνιδιοσπόρια απαιτούν βροχή για την απελευθέρωση και διασπορά τους, αλλά και για την πρόκληση νέων μολύνσεων</a:t>
            </a:r>
            <a:endParaRPr lang="en-US" sz="2400" dirty="0"/>
          </a:p>
        </p:txBody>
      </p:sp>
      <p:pic>
        <p:nvPicPr>
          <p:cNvPr id="4" name="Content Placeholder 3" descr="5459199.jpg"/>
          <p:cNvPicPr>
            <a:picLocks noGrp="1" noChangeAspect="1"/>
          </p:cNvPicPr>
          <p:nvPr>
            <p:ph idx="1"/>
          </p:nvPr>
        </p:nvPicPr>
        <p:blipFill>
          <a:blip r:embed="rId2"/>
          <a:srcRect l="-18660" r="-18660"/>
          <a:stretch>
            <a:fillRect/>
          </a:stretch>
        </p:blip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E</a:t>
            </a:r>
            <a:r>
              <a:rPr lang="el-GR" sz="2400" dirty="0" smtClean="0"/>
              <a:t>πί των ραγών αναπτύσσεται μια σοκολατόχρωμη-καστανή κηλίδα που επεκτείνεται μέχρι την πλήρη σήψη τους</a:t>
            </a:r>
            <a:endParaRPr lang="en-US" sz="2400" dirty="0"/>
          </a:p>
        </p:txBody>
      </p:sp>
      <p:pic>
        <p:nvPicPr>
          <p:cNvPr id="4" name="Content Placeholder 3" descr="5511718.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προσβεβλημένες ράγες συρρικνώνονται, αποκτούν σκούρο καστανό χρώμα και μουμιοποιούνται</a:t>
            </a:r>
            <a:endParaRPr lang="en-US" sz="2400" dirty="0"/>
          </a:p>
        </p:txBody>
      </p:sp>
      <p:pic>
        <p:nvPicPr>
          <p:cNvPr id="4" name="Content Placeholder 3" descr="545921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Ερυθροκαστανές περιοχές επί κληματίδας </a:t>
            </a:r>
            <a:br>
              <a:rPr lang="el-GR" sz="2400" dirty="0" smtClean="0"/>
            </a:br>
            <a:r>
              <a:rPr lang="el-GR" sz="2400" dirty="0" smtClean="0"/>
              <a:t>(όψιμη προσβολή του ξύλου από το παθογόνο)</a:t>
            </a:r>
            <a:endParaRPr lang="en-US" sz="2400" dirty="0"/>
          </a:p>
        </p:txBody>
      </p:sp>
      <p:pic>
        <p:nvPicPr>
          <p:cNvPr id="4" name="Content Placeholder 3" descr="Powdery_mildew_3.jpg"/>
          <p:cNvPicPr>
            <a:picLocks noGrp="1" noChangeAspect="1"/>
          </p:cNvPicPr>
          <p:nvPr>
            <p:ph idx="1"/>
          </p:nvPr>
        </p:nvPicPr>
        <p:blipFill>
          <a:blip r:embed="rId2"/>
          <a:srcRect l="-6254" r="-6254"/>
          <a:stretch>
            <a:fillRect/>
          </a:stretch>
        </p:blip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Μουμιοποιημένες ράγες σε τσαμπί, συνέπεια προσβολής</a:t>
            </a:r>
            <a:br>
              <a:rPr lang="el-GR" sz="2400" dirty="0" smtClean="0"/>
            </a:br>
            <a:r>
              <a:rPr lang="el-GR" sz="2400" dirty="0" smtClean="0"/>
              <a:t> από την ασθένεια μαύρη σήψη</a:t>
            </a:r>
            <a:endParaRPr lang="en-US" sz="2400" dirty="0"/>
          </a:p>
        </p:txBody>
      </p:sp>
      <p:pic>
        <p:nvPicPr>
          <p:cNvPr id="4" name="Content Placeholder 3" descr="1234220.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Νέκρωση βραχιόνων</a:t>
            </a:r>
            <a:br>
              <a:rPr lang="el-GR" sz="2400" b="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p:txBody>
          <a:bodyPr>
            <a:normAutofit/>
          </a:bodyPr>
          <a:lstStyle/>
          <a:p>
            <a:r>
              <a:rPr lang="el-GR" sz="2400" dirty="0" smtClean="0"/>
              <a:t>Στο αμπέλι παρατηρείται εκτεταμένη νέκρωση των ιστών</a:t>
            </a:r>
          </a:p>
          <a:p>
            <a:r>
              <a:rPr lang="el-GR" sz="2400" dirty="0" smtClean="0"/>
              <a:t>Η νέκρωση εκδηλώνεται γύρω από τις μολυσμένες τομές του κλαδέματος</a:t>
            </a:r>
          </a:p>
          <a:p>
            <a:r>
              <a:rPr lang="el-GR" sz="2400" dirty="0" smtClean="0"/>
              <a:t>Αυτό, αποκαλύπτεται μετά την απομάκρυνση του ρυτιδώματος των βραχιόνων</a:t>
            </a:r>
          </a:p>
          <a:p>
            <a:r>
              <a:rPr lang="el-GR" sz="2400" dirty="0" smtClean="0"/>
              <a:t>Από τους προσβεβλημένους βραχίονες βγαίνουν </a:t>
            </a:r>
            <a:r>
              <a:rPr lang="el-GR" sz="2400" b="1" dirty="0" smtClean="0"/>
              <a:t>την άνοιξη πολλοί νάνοι βλαστοί</a:t>
            </a:r>
          </a:p>
          <a:p>
            <a:r>
              <a:rPr lang="el-GR" sz="2400" dirty="0" smtClean="0"/>
              <a:t>Οι βλαστοί παρουσιάζουν </a:t>
            </a:r>
            <a:r>
              <a:rPr lang="el-GR" sz="2400" b="1" dirty="0" smtClean="0"/>
              <a:t>μικροφυλλία</a:t>
            </a:r>
            <a:r>
              <a:rPr lang="el-GR" sz="2400" dirty="0" smtClean="0"/>
              <a:t> και </a:t>
            </a:r>
            <a:r>
              <a:rPr lang="el-GR" sz="2400" b="1" dirty="0" smtClean="0"/>
              <a:t>μικρά μεσογονάτια διαστήματα</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Νέκρωση βραχιόνων</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lstStyle/>
          <a:p>
            <a:r>
              <a:rPr lang="el-GR" sz="2400" dirty="0"/>
              <a:t>Τα </a:t>
            </a:r>
            <a:r>
              <a:rPr lang="el-GR" sz="2400" b="1" dirty="0"/>
              <a:t>φύλλα</a:t>
            </a:r>
            <a:r>
              <a:rPr lang="el-GR" sz="2400" dirty="0"/>
              <a:t> τους είναι παραμορφωμένα, </a:t>
            </a:r>
            <a:r>
              <a:rPr lang="el-GR" sz="2400" b="1" dirty="0"/>
              <a:t>χλωρωτικά</a:t>
            </a:r>
            <a:r>
              <a:rPr lang="el-GR" sz="2400" dirty="0"/>
              <a:t> και συχνά εμφανίζουν περιφερειακή νέκρωση του ελάσματος</a:t>
            </a:r>
          </a:p>
          <a:p>
            <a:r>
              <a:rPr lang="el-GR" sz="2400" b="1" dirty="0"/>
              <a:t>Τα συμπτώματα μπορεί να εκδηλώνονται σε ένα μόνο βραχίονα </a:t>
            </a:r>
            <a:r>
              <a:rPr lang="el-GR" sz="2400" dirty="0"/>
              <a:t>ή και σε ολόκληρο το </a:t>
            </a:r>
            <a:r>
              <a:rPr lang="el-GR" sz="2400" dirty="0" err="1"/>
              <a:t>πρέμνο</a:t>
            </a:r>
            <a:endParaRPr lang="el-GR" sz="2400" dirty="0"/>
          </a:p>
          <a:p>
            <a:r>
              <a:rPr lang="el-GR" sz="2400" dirty="0"/>
              <a:t>Οι κληματίδες μαραίνονται και ξηραίνονται προς το τέλος του καλοκαιριού</a:t>
            </a:r>
            <a:endParaRPr lang="en-US" sz="2400" dirty="0"/>
          </a:p>
          <a:p>
            <a:r>
              <a:rPr lang="el-GR" sz="2400" dirty="0"/>
              <a:t>Ένα μήνα μετά την έναρξη της βλάστησης (εφόσον η προσβολή δεν έχει προχωρήσει πολύ), εκπτύσσονται κάποιοι κοιμώμενοι οφθαλμοί</a:t>
            </a:r>
          </a:p>
          <a:p>
            <a:endParaRPr lang="en-US" dirty="0"/>
          </a:p>
        </p:txBody>
      </p:sp>
    </p:spTree>
    <p:extLst>
      <p:ext uri="{BB962C8B-B14F-4D97-AF65-F5344CB8AC3E}">
        <p14:creationId xmlns:p14="http://schemas.microsoft.com/office/powerpoint/2010/main" xmlns="" val="7480232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Νέκρωση βραχιόνων</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Autofit/>
          </a:bodyPr>
          <a:lstStyle/>
          <a:p>
            <a:r>
              <a:rPr lang="el-GR" sz="2400" dirty="0" smtClean="0"/>
              <a:t>Αυτοί δίνουν νέες, κανονικές κληματίδες, αλλά χωρίς σταφύλια</a:t>
            </a:r>
          </a:p>
          <a:p>
            <a:r>
              <a:rPr lang="el-GR" sz="2400" dirty="0" smtClean="0"/>
              <a:t>Η παρουσία της φυσιολογικής αυτής βλάστησης καλύπτει τους νάνους βλαστούς, δίνοντας την εντύπωση ότι τα πρέμνα είναι υγιή</a:t>
            </a:r>
          </a:p>
          <a:p>
            <a:r>
              <a:rPr lang="el-GR" sz="2400" dirty="0" smtClean="0"/>
              <a:t>Αν σχίσουμε έναν προσβεβλημένο βραχίονα αποκαλύπτεται ο χαρακτηριστικός, </a:t>
            </a:r>
            <a:r>
              <a:rPr lang="el-GR" sz="2400" b="1" dirty="0" smtClean="0"/>
              <a:t>διάχυτος καστανός μεταχρωματισμός του ξύλου</a:t>
            </a:r>
          </a:p>
          <a:p>
            <a:r>
              <a:rPr lang="el-GR" sz="2400" u="sng" dirty="0" smtClean="0"/>
              <a:t>Ο μεταχρωματισμός αρχίζει πάντα από τομή κλαδέματος</a:t>
            </a:r>
          </a:p>
          <a:p>
            <a:r>
              <a:rPr lang="el-GR" sz="2400" b="1" dirty="0" smtClean="0"/>
              <a:t>Το μεταχρωματισμένο ξύλο είναι σκληρό, όπως το υγιές</a:t>
            </a:r>
            <a:endParaRPr lang="en-US" sz="2400" b="1"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Νέκρωση βραχιόνων</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fontScale="77500" lnSpcReduction="20000"/>
          </a:bodyPr>
          <a:lstStyle/>
          <a:p>
            <a:r>
              <a:rPr lang="el-GR" dirty="0" smtClean="0"/>
              <a:t>Αντίθετα στην προσβολή των πρέμνων από την ίσκα, το ξύλο είναι μαλακό και εύθρυπτο</a:t>
            </a:r>
          </a:p>
          <a:p>
            <a:r>
              <a:rPr lang="el-GR" b="1" dirty="0" smtClean="0"/>
              <a:t>Τα προσβεβλημένα πρέμνα ή οι βραχίονες ξεραίνονται, λίγα χρόνια μετά την εκδήλωση της ασθένειας</a:t>
            </a:r>
          </a:p>
          <a:p>
            <a:r>
              <a:rPr lang="el-GR" dirty="0" smtClean="0"/>
              <a:t>Η ασθένεια έχει διαπιστωθεί σε πολλές περιοχές της χώρας</a:t>
            </a:r>
          </a:p>
          <a:p>
            <a:r>
              <a:rPr lang="el-GR" dirty="0" smtClean="0"/>
              <a:t>Έντονες προσβολές υφίσταται η ποικιλία Σαββατιανό</a:t>
            </a:r>
          </a:p>
          <a:p>
            <a:r>
              <a:rPr lang="el-GR" dirty="0" smtClean="0"/>
              <a:t>Οι ποικιλίες </a:t>
            </a:r>
            <a:r>
              <a:rPr lang="el-GR" u="sng" dirty="0" smtClean="0"/>
              <a:t>Κάρτντιναλ</a:t>
            </a:r>
            <a:r>
              <a:rPr lang="el-GR" dirty="0" smtClean="0"/>
              <a:t>, </a:t>
            </a:r>
            <a:r>
              <a:rPr lang="el-GR" u="sng" dirty="0" smtClean="0"/>
              <a:t>Σουλτανίνα</a:t>
            </a:r>
            <a:r>
              <a:rPr lang="el-GR" dirty="0" smtClean="0"/>
              <a:t> και </a:t>
            </a:r>
            <a:r>
              <a:rPr lang="el-GR" u="sng" dirty="0" smtClean="0"/>
              <a:t>Ραζακί</a:t>
            </a:r>
            <a:r>
              <a:rPr lang="el-GR" dirty="0" smtClean="0"/>
              <a:t> είναι </a:t>
            </a:r>
            <a:r>
              <a:rPr lang="el-GR" b="1" dirty="0" smtClean="0"/>
              <a:t>πολύ ευαίσθητες</a:t>
            </a:r>
            <a:r>
              <a:rPr lang="el-GR" dirty="0" smtClean="0"/>
              <a:t> στην προσβολή από το παθογόνο</a:t>
            </a:r>
          </a:p>
          <a:p>
            <a:r>
              <a:rPr lang="el-GR" dirty="0" smtClean="0"/>
              <a:t>Κατά κανόνα, η ασθένεια δεν παρατηρείται σε νεαρά πρέμνα (ηλικίας μικρότερης από 5-6 χρόνια)</a:t>
            </a:r>
          </a:p>
          <a:p>
            <a:r>
              <a:rPr lang="el-GR" dirty="0" smtClean="0"/>
              <a:t>Εμφανίζεται συχνά σε ηλικιωμένους αμπελώνες (ηλικίας μεγαλύτερης των 10 ετών)</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Έντονα συμπτώματα ευτυπίωσης σε βραχίονα πρέμνου</a:t>
            </a:r>
            <a:endParaRPr lang="en-US" sz="2400" dirty="0"/>
          </a:p>
        </p:txBody>
      </p:sp>
      <p:pic>
        <p:nvPicPr>
          <p:cNvPr id="4" name="Content Placeholder 3" descr="fig1alg.jpg"/>
          <p:cNvPicPr>
            <a:picLocks noGrp="1" noChangeAspect="1"/>
          </p:cNvPicPr>
          <p:nvPr>
            <p:ph idx="1"/>
          </p:nvPr>
        </p:nvPicPr>
        <p:blipFill>
          <a:blip r:embed="rId2"/>
          <a:srcRect l="-9095" r="-9095"/>
          <a:stretch>
            <a:fillRect/>
          </a:stretch>
        </p:blip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Νάνοι βλαστοί εκπτύσσονται από</a:t>
            </a:r>
            <a:br>
              <a:rPr lang="el-GR" sz="2400" dirty="0" smtClean="0"/>
            </a:br>
            <a:r>
              <a:rPr lang="el-GR" sz="2400" dirty="0" smtClean="0"/>
              <a:t> προσβεβλημένους βραχίονες πρέμνου</a:t>
            </a:r>
            <a:endParaRPr lang="en-US" sz="2400" dirty="0"/>
          </a:p>
        </p:txBody>
      </p:sp>
      <p:pic>
        <p:nvPicPr>
          <p:cNvPr id="4" name="Content Placeholder 3" descr="Eutypa_on_Norton.jpg"/>
          <p:cNvPicPr>
            <a:picLocks noGrp="1" noChangeAspect="1"/>
          </p:cNvPicPr>
          <p:nvPr>
            <p:ph idx="1"/>
          </p:nvPr>
        </p:nvPicPr>
        <p:blipFill>
          <a:blip r:embed="rId2"/>
          <a:srcRect l="-18316" r="-18316"/>
          <a:stretch>
            <a:fillRect/>
          </a:stretch>
        </p:blip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Μικροφυλλία, μικρά παραμορφωμένα φύλλα και κοντά μεσογονάτια διαστήματα</a:t>
            </a:r>
            <a:endParaRPr lang="en-US" sz="2400" dirty="0"/>
          </a:p>
        </p:txBody>
      </p:sp>
      <p:pic>
        <p:nvPicPr>
          <p:cNvPr id="4" name="Content Placeholder 3" descr="fig1blg.jpg"/>
          <p:cNvPicPr>
            <a:picLocks noGrp="1" noChangeAspect="1"/>
          </p:cNvPicPr>
          <p:nvPr>
            <p:ph idx="1"/>
          </p:nvPr>
        </p:nvPicPr>
        <p:blipFill>
          <a:blip r:embed="rId2"/>
          <a:srcRect l="-10281" r="-10281"/>
          <a:stretch>
            <a:fillRect/>
          </a:stretch>
        </p:blip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Έντονη ανάσχεση της νεαρής βλάστησης πρέμνου με μικρά, χλωρωτικά, παραμορφωμένα φύλλα</a:t>
            </a:r>
            <a:endParaRPr lang="en-US" sz="2400" dirty="0"/>
          </a:p>
        </p:txBody>
      </p:sp>
      <p:pic>
        <p:nvPicPr>
          <p:cNvPr id="4" name="Content Placeholder 3" descr="tatter.jpg"/>
          <p:cNvPicPr>
            <a:picLocks noGrp="1" noChangeAspect="1"/>
          </p:cNvPicPr>
          <p:nvPr>
            <p:ph idx="1"/>
          </p:nvPr>
        </p:nvPicPr>
        <p:blipFill>
          <a:blip r:embed="rId2"/>
          <a:srcRect l="-10686" r="-10686"/>
          <a:stretch>
            <a:fillRect/>
          </a:stretch>
        </p:blip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Συμπτώματα προσβολής από νέκρωση βραχιόνων</a:t>
            </a:r>
            <a:br>
              <a:rPr lang="el-GR" sz="2400" dirty="0" smtClean="0"/>
            </a:br>
            <a:r>
              <a:rPr lang="el-GR" sz="2400" dirty="0" smtClean="0"/>
              <a:t> σε φύλλωμα και ξύλο αμπέλου</a:t>
            </a:r>
            <a:endParaRPr lang="en-US" sz="2400" dirty="0"/>
          </a:p>
        </p:txBody>
      </p:sp>
      <p:pic>
        <p:nvPicPr>
          <p:cNvPr id="4" name="Content Placeholder 3" descr="toxins-03-01569-g001-1024.png"/>
          <p:cNvPicPr>
            <a:picLocks noGrp="1" noChangeAspect="1"/>
          </p:cNvPicPr>
          <p:nvPr>
            <p:ph idx="1"/>
          </p:nvPr>
        </p:nvPicPr>
        <p:blipFill>
          <a:blip r:embed="rId2"/>
          <a:srcRect l="-67766" r="-67766"/>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Επίχρισμα λευκό-σταχτί επί ραγών σταφυλής</a:t>
            </a:r>
            <a:endParaRPr lang="en-US" sz="2400" dirty="0"/>
          </a:p>
        </p:txBody>
      </p:sp>
      <p:pic>
        <p:nvPicPr>
          <p:cNvPr id="4" name="Content Placeholder 3" descr="800px-UncinulaNecatorOnGrapes.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Έντονη επίπτωση της ευτυπίωσης σε βότρυ μολυσμένου πρέμνου σε σύγκριση με βότρυ από υγιές πρέμνο</a:t>
            </a:r>
            <a:endParaRPr lang="en-US" sz="2400" dirty="0"/>
          </a:p>
        </p:txBody>
      </p:sp>
      <p:pic>
        <p:nvPicPr>
          <p:cNvPr id="4" name="Content Placeholder 3" descr="fig2blg.jpg"/>
          <p:cNvPicPr>
            <a:picLocks noGrp="1" noChangeAspect="1"/>
          </p:cNvPicPr>
          <p:nvPr>
            <p:ph idx="1"/>
          </p:nvPr>
        </p:nvPicPr>
        <p:blipFill>
          <a:blip r:embed="rId2"/>
          <a:srcRect l="-87569" r="-87569"/>
          <a:stretch>
            <a:fillRect/>
          </a:stretch>
        </p:blip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Επίπτωση προσβολής σε τσαμπί</a:t>
            </a:r>
            <a:br>
              <a:rPr lang="el-GR" sz="2400" dirty="0" smtClean="0"/>
            </a:br>
            <a:r>
              <a:rPr lang="el-GR" sz="2400" dirty="0" smtClean="0"/>
              <a:t>Έντονη μείωση της παραγωγικότητας των πρέμνων</a:t>
            </a:r>
            <a:endParaRPr lang="en-US" sz="2400" dirty="0"/>
          </a:p>
        </p:txBody>
      </p:sp>
      <p:pic>
        <p:nvPicPr>
          <p:cNvPr id="4" name="Content Placeholder 3" descr="Fig5_bunch_symptoms.jpg"/>
          <p:cNvPicPr>
            <a:picLocks noGrp="1" noChangeAspect="1"/>
          </p:cNvPicPr>
          <p:nvPr>
            <p:ph idx="1"/>
          </p:nvPr>
        </p:nvPicPr>
        <p:blipFill>
          <a:blip r:embed="rId2"/>
          <a:srcRect l="-51017" r="-51017"/>
          <a:stretch>
            <a:fillRect/>
          </a:stretch>
        </p:blip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Έντονος καστανός μεταχρωματισμός του ξύλου που </a:t>
            </a:r>
            <a:br>
              <a:rPr lang="el-GR" sz="2400" dirty="0" smtClean="0"/>
            </a:br>
            <a:r>
              <a:rPr lang="el-GR" sz="2400" dirty="0" smtClean="0"/>
              <a:t>αρχίζει από τομές του κλαδέματος</a:t>
            </a:r>
            <a:endParaRPr lang="en-US" sz="2400" dirty="0"/>
          </a:p>
        </p:txBody>
      </p:sp>
      <p:pic>
        <p:nvPicPr>
          <p:cNvPr id="4" name="Content Placeholder 3" descr="canker.jpg"/>
          <p:cNvPicPr>
            <a:picLocks noGrp="1" noChangeAspect="1"/>
          </p:cNvPicPr>
          <p:nvPr>
            <p:ph idx="1"/>
          </p:nvPr>
        </p:nvPicPr>
        <p:blipFill>
          <a:blip r:embed="rId2"/>
          <a:srcRect l="-79879" r="-79879"/>
          <a:stretch>
            <a:fillRect/>
          </a:stretch>
        </p:blip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Ζώνη διάχυτου καστανού μεταχρωματισμού του ξύλου που παραμένει σκληρό σε αντίθεση με τις προσβολές της ίσκας</a:t>
            </a:r>
            <a:endParaRPr lang="en-US" sz="2400" dirty="0"/>
          </a:p>
        </p:txBody>
      </p:sp>
      <p:pic>
        <p:nvPicPr>
          <p:cNvPr id="4" name="Content Placeholder 3" descr="Eutypa_canker_1.jpg"/>
          <p:cNvPicPr>
            <a:picLocks noGrp="1" noChangeAspect="1"/>
          </p:cNvPicPr>
          <p:nvPr>
            <p:ph idx="1"/>
          </p:nvPr>
        </p:nvPicPr>
        <p:blipFill>
          <a:blip r:embed="rId2"/>
          <a:srcRect l="-18316" r="-18316"/>
          <a:stretch>
            <a:fillRect/>
          </a:stretch>
        </p:blip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Τριγωνικής διατομής αλλοίωση μεταχρωματισμένου ξύλου</a:t>
            </a:r>
            <a:endParaRPr lang="en-US" sz="2400" dirty="0"/>
          </a:p>
        </p:txBody>
      </p:sp>
      <p:pic>
        <p:nvPicPr>
          <p:cNvPr id="4" name="Content Placeholder 3" descr="351-64.jpg"/>
          <p:cNvPicPr>
            <a:picLocks noGrp="1" noChangeAspect="1"/>
          </p:cNvPicPr>
          <p:nvPr>
            <p:ph idx="1"/>
          </p:nvPr>
        </p:nvPicPr>
        <p:blipFill>
          <a:blip r:embed="rId2"/>
          <a:srcRect l="-8640" r="-8640"/>
          <a:stretch>
            <a:fillRect/>
          </a:stretch>
        </p:blip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Σχηματική αναπαράσταση του βιολογικού </a:t>
            </a:r>
            <a:br>
              <a:rPr lang="el-GR" sz="2400" dirty="0" smtClean="0"/>
            </a:br>
            <a:r>
              <a:rPr lang="el-GR" sz="2400" dirty="0" smtClean="0"/>
              <a:t>κύκλου της ασθένειας ευτυπίωση</a:t>
            </a:r>
            <a:endParaRPr lang="en-US" sz="2400" dirty="0"/>
          </a:p>
        </p:txBody>
      </p:sp>
      <p:pic>
        <p:nvPicPr>
          <p:cNvPr id="4" name="Content Placeholder 3" descr="Eutypa_life_cycle_web.jpg"/>
          <p:cNvPicPr>
            <a:picLocks noGrp="1" noChangeAspect="1"/>
          </p:cNvPicPr>
          <p:nvPr>
            <p:ph idx="1"/>
          </p:nvPr>
        </p:nvPicPr>
        <p:blipFill>
          <a:blip r:embed="rId2"/>
          <a:srcRect l="-20369" r="-20369"/>
          <a:stretch>
            <a:fillRect/>
          </a:stretch>
        </p:blip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ΣΥΜΠΛΟΚΟ ΤΗΣ ΙΣΚΑΣ</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Είναι ασθένεια ευρύτατης εξάπλωσης, με παρουσία σε κάθε σημαντική αμπελουργική περιοχή</a:t>
            </a:r>
          </a:p>
          <a:p>
            <a:r>
              <a:rPr lang="el-GR" sz="2400" dirty="0" smtClean="0"/>
              <a:t>Είναι μια </a:t>
            </a:r>
            <a:r>
              <a:rPr lang="el-GR" sz="2400" b="1" dirty="0" smtClean="0"/>
              <a:t>χρόνια ασθένεια</a:t>
            </a:r>
            <a:r>
              <a:rPr lang="el-GR" sz="2400" dirty="0" smtClean="0"/>
              <a:t>, της οποίας η ακριβής αιτιολογία δεν έχει ακόμα διευκρινιστεί πλήρως</a:t>
            </a:r>
          </a:p>
          <a:p>
            <a:r>
              <a:rPr lang="el-GR" sz="2400" dirty="0" smtClean="0"/>
              <a:t>Η ασθένεια τα τελευταία χρόνια εμφανίζει </a:t>
            </a:r>
            <a:r>
              <a:rPr lang="el-GR" sz="2400" b="1" dirty="0" smtClean="0"/>
              <a:t>έξαρση</a:t>
            </a:r>
            <a:r>
              <a:rPr lang="el-GR" sz="2400" dirty="0" smtClean="0"/>
              <a:t> τόσο </a:t>
            </a:r>
            <a:r>
              <a:rPr lang="el-GR" sz="2400" b="1" dirty="0" smtClean="0"/>
              <a:t>στην Ελλάδα</a:t>
            </a:r>
            <a:r>
              <a:rPr lang="el-GR" sz="2400" dirty="0" smtClean="0"/>
              <a:t>, όσο και σε άλλες ΕυρωπαΪκές χώρες</a:t>
            </a:r>
          </a:p>
          <a:p>
            <a:r>
              <a:rPr lang="el-GR" sz="2400" dirty="0" smtClean="0"/>
              <a:t>Εκδηλώνεται συνήθως σε </a:t>
            </a:r>
            <a:r>
              <a:rPr lang="el-GR" sz="2400" b="1" dirty="0" smtClean="0"/>
              <a:t>ενήλικα πρέμνα </a:t>
            </a:r>
            <a:r>
              <a:rPr lang="el-GR" sz="2400" dirty="0" smtClean="0"/>
              <a:t>τα οποία υφίστανται </a:t>
            </a:r>
            <a:r>
              <a:rPr lang="el-GR" sz="2400" b="1" dirty="0" smtClean="0"/>
              <a:t>βαθμιαία αποξήρανση</a:t>
            </a:r>
          </a:p>
          <a:p>
            <a:endParaRPr lang="en-US" sz="2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ΣΥΜΠΛΟΚΟ ΤΗΣ ΙΣΚΑΣ</a:t>
            </a:r>
            <a:endParaRPr lang="en-US" sz="2400" dirty="0"/>
          </a:p>
        </p:txBody>
      </p:sp>
      <p:sp>
        <p:nvSpPr>
          <p:cNvPr id="3" name="Content Placeholder 2"/>
          <p:cNvSpPr>
            <a:spLocks noGrp="1"/>
          </p:cNvSpPr>
          <p:nvPr>
            <p:ph idx="1"/>
          </p:nvPr>
        </p:nvSpPr>
        <p:spPr/>
        <p:txBody>
          <a:bodyPr>
            <a:normAutofit/>
          </a:bodyPr>
          <a:lstStyle/>
          <a:p>
            <a:r>
              <a:rPr lang="el-GR" sz="2400" dirty="0"/>
              <a:t>Η κατάπτωση (παρακμή) των πρέμνων συνδέεται με </a:t>
            </a:r>
            <a:r>
              <a:rPr lang="el-GR" sz="2400" b="1" dirty="0"/>
              <a:t>αλλοίωση των ξυλωδών ιστών </a:t>
            </a:r>
            <a:r>
              <a:rPr lang="el-GR" sz="2400" dirty="0"/>
              <a:t>των πρέμνων</a:t>
            </a:r>
          </a:p>
          <a:p>
            <a:r>
              <a:rPr lang="el-GR" sz="2400" dirty="0"/>
              <a:t>Πλέον, </a:t>
            </a:r>
            <a:r>
              <a:rPr lang="el-GR" sz="2400" b="1" dirty="0"/>
              <a:t>συμπτώματα</a:t>
            </a:r>
            <a:r>
              <a:rPr lang="el-GR" sz="2400" dirty="0"/>
              <a:t> στο φύλλωμα και αλλοιώσεις στο ξύλο που μοιάζουν με εκείνα που προκαλεί η ίσκα, </a:t>
            </a:r>
            <a:r>
              <a:rPr lang="el-GR" sz="2400" b="1" dirty="0"/>
              <a:t>παρατηρούνται και σε νεαρούς αμπελώνες</a:t>
            </a:r>
          </a:p>
          <a:p>
            <a:r>
              <a:rPr lang="el-GR" sz="2400" dirty="0"/>
              <a:t>Είναι μια μορφή της ασθένειας που ονομάζεται ‘</a:t>
            </a:r>
            <a:r>
              <a:rPr lang="el-GR" sz="2400" u="sng" dirty="0"/>
              <a:t>ασθένεια του</a:t>
            </a:r>
            <a:r>
              <a:rPr lang="en-US" sz="2400" u="sng" dirty="0"/>
              <a:t> Petri</a:t>
            </a:r>
            <a:r>
              <a:rPr lang="el-GR" sz="2400" dirty="0"/>
              <a:t>‘ ή ‘</a:t>
            </a:r>
            <a:r>
              <a:rPr lang="el-GR" sz="2400" u="sng" dirty="0"/>
              <a:t>παρακμή των νέων αμπελώνων</a:t>
            </a:r>
            <a:r>
              <a:rPr lang="el-GR" sz="2400" dirty="0"/>
              <a:t>’ ή ‘</a:t>
            </a:r>
            <a:r>
              <a:rPr lang="el-GR" sz="2400" u="sng" dirty="0"/>
              <a:t>μελανή νέκρωση βραχιόνων</a:t>
            </a:r>
            <a:r>
              <a:rPr lang="el-GR" sz="2400" dirty="0"/>
              <a:t>’ </a:t>
            </a:r>
            <a:endParaRPr lang="el-GR" sz="2400" dirty="0" smtClean="0"/>
          </a:p>
          <a:p>
            <a:r>
              <a:rPr lang="el-GR" sz="2400" dirty="0" smtClean="0"/>
              <a:t>Η ασθένεια αυτή σχετίζεται </a:t>
            </a:r>
            <a:r>
              <a:rPr lang="el-GR" sz="2400" dirty="0"/>
              <a:t>με το πολλαπλασιαστικό υλικό της αμπέλου</a:t>
            </a:r>
          </a:p>
          <a:p>
            <a:endParaRPr lang="en-US" dirty="0"/>
          </a:p>
        </p:txBody>
      </p:sp>
    </p:spTree>
    <p:extLst>
      <p:ext uri="{BB962C8B-B14F-4D97-AF65-F5344CB8AC3E}">
        <p14:creationId xmlns:p14="http://schemas.microsoft.com/office/powerpoint/2010/main" xmlns="" val="188735860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ΣΥΜΠΛΟΚΟ ΤΗΣ ΙΣΚΑΣ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Η ασθένεια εμφανίζεται κυρίως σε ενήλικα πρέμνα αμπέλου</a:t>
            </a:r>
          </a:p>
          <a:p>
            <a:r>
              <a:rPr lang="el-GR" sz="2400" dirty="0" smtClean="0"/>
              <a:t>Το πιο συχνό εσωτερικό σύμπτωμα είναι η </a:t>
            </a:r>
            <a:r>
              <a:rPr lang="el-GR" sz="2400" b="1" dirty="0" smtClean="0"/>
              <a:t>λευκή σήψη του ξύλου</a:t>
            </a:r>
          </a:p>
          <a:p>
            <a:r>
              <a:rPr lang="el-GR" sz="2400" dirty="0" smtClean="0"/>
              <a:t>Το ξύλο </a:t>
            </a:r>
            <a:r>
              <a:rPr lang="el-GR" sz="2400" b="1" dirty="0" smtClean="0"/>
              <a:t>μετατρέπεται σταδιακά σε μια μαλακή, εύθρυπτη, σπογγώδη μάζα</a:t>
            </a:r>
          </a:p>
          <a:p>
            <a:r>
              <a:rPr lang="el-GR" sz="2400" dirty="0" smtClean="0"/>
              <a:t>Τα πρώτα συμπτώματα εκδηλώνονται κατά τους </a:t>
            </a:r>
            <a:r>
              <a:rPr lang="el-GR" sz="2400" b="1" dirty="0" smtClean="0"/>
              <a:t>θερινούς μήνες</a:t>
            </a:r>
            <a:r>
              <a:rPr lang="el-GR" sz="2400" dirty="0" smtClean="0"/>
              <a:t>, όταν επικρατούν υψηλές θερμοκρασίες</a:t>
            </a:r>
          </a:p>
          <a:p>
            <a:r>
              <a:rPr lang="el-GR" sz="2400" b="1" dirty="0" smtClean="0"/>
              <a:t>Αρχικά</a:t>
            </a:r>
            <a:r>
              <a:rPr lang="el-GR" sz="2400" dirty="0" smtClean="0"/>
              <a:t>, </a:t>
            </a:r>
            <a:r>
              <a:rPr lang="el-GR" sz="2400" b="1" dirty="0" smtClean="0"/>
              <a:t>εμφανίζονται στα κατώτερα φύλλα </a:t>
            </a:r>
            <a:r>
              <a:rPr lang="el-GR" sz="2400" dirty="0" smtClean="0"/>
              <a:t>των κληματίδων μερικών βραχιόνων και ακολούθως επεκτείνονται σε ολόκληρο το πρέμνο</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ΣΥΜΠΛΟΚΟ ΤΗΣ ΙΣΚΑΣ</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fontScale="92500" lnSpcReduction="10000"/>
          </a:bodyPr>
          <a:lstStyle/>
          <a:p>
            <a:r>
              <a:rPr lang="el-GR" sz="2600" dirty="0"/>
              <a:t>Τα φύλλα αρχικά παρουσιάζουν μια </a:t>
            </a:r>
            <a:r>
              <a:rPr lang="el-GR" sz="2600" b="1" dirty="0"/>
              <a:t>περιφερειακή χλώρωση του ελάσματος</a:t>
            </a:r>
            <a:r>
              <a:rPr lang="el-GR" sz="2600" dirty="0"/>
              <a:t> η οποία επεκτείνεται και </a:t>
            </a:r>
            <a:r>
              <a:rPr lang="el-GR" sz="2600" b="1" dirty="0" smtClean="0"/>
              <a:t>μεσονεύρια</a:t>
            </a:r>
            <a:r>
              <a:rPr lang="el-GR" sz="2600" dirty="0" smtClean="0"/>
              <a:t>, μεταξύ </a:t>
            </a:r>
            <a:r>
              <a:rPr lang="el-GR" sz="2600" dirty="0"/>
              <a:t>των κύριων νευρώσεων</a:t>
            </a:r>
          </a:p>
          <a:p>
            <a:r>
              <a:rPr lang="el-GR" sz="2600" dirty="0"/>
              <a:t>Οι χλωρωτικές περιοχές τελικά νεκρώνονται και το έλασμα καθίσταται καστανό, εκτός από μερικές λωρίδες ιστών κατά μήκος των κύριων νεύρων</a:t>
            </a:r>
          </a:p>
          <a:p>
            <a:r>
              <a:rPr lang="el-GR" sz="2600" dirty="0"/>
              <a:t>Αυτές οι λωρίδες διατηρούν το πράσινο χρώμα </a:t>
            </a:r>
            <a:r>
              <a:rPr lang="el-GR" sz="2600" dirty="0" smtClean="0"/>
              <a:t>τους</a:t>
            </a:r>
          </a:p>
          <a:p>
            <a:r>
              <a:rPr lang="el-GR" sz="2600" dirty="0"/>
              <a:t>Μεταξύ των καστανών (νεκρών) και των πράσινων τμημάτων του ελάσματος παρεμβάλλεται μια στενή ζώνη χλωρωτικών ιστών</a:t>
            </a:r>
          </a:p>
          <a:p>
            <a:r>
              <a:rPr lang="el-GR" sz="2600" dirty="0"/>
              <a:t>Αυτό αποτελεί </a:t>
            </a:r>
            <a:r>
              <a:rPr lang="el-GR" sz="2600" u="sng" dirty="0"/>
              <a:t>παθογνωμονικό σύμπτωμα της ίσκας </a:t>
            </a:r>
            <a:r>
              <a:rPr lang="el-GR" sz="2600" dirty="0"/>
              <a:t>και αναφέρεται ως ΄</a:t>
            </a:r>
            <a:r>
              <a:rPr lang="el-GR" sz="2600" b="1" dirty="0"/>
              <a:t>λωρίδες τίγρης</a:t>
            </a:r>
            <a:r>
              <a:rPr lang="el-GR" sz="2600" dirty="0"/>
              <a:t>’</a:t>
            </a:r>
          </a:p>
          <a:p>
            <a:endParaRPr lang="en-US" dirty="0"/>
          </a:p>
          <a:p>
            <a:endParaRPr lang="en-US" dirty="0"/>
          </a:p>
        </p:txBody>
      </p:sp>
    </p:spTree>
    <p:extLst>
      <p:ext uri="{BB962C8B-B14F-4D97-AF65-F5344CB8AC3E}">
        <p14:creationId xmlns:p14="http://schemas.microsoft.com/office/powerpoint/2010/main" xmlns="" val="2101464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Αρχικό στάδιο προσβολής τσαμπιού αμπέλου από ωίδιο</a:t>
            </a:r>
            <a:endParaRPr lang="en-US" sz="2400" dirty="0"/>
          </a:p>
        </p:txBody>
      </p:sp>
      <p:pic>
        <p:nvPicPr>
          <p:cNvPr id="4" name="Content Placeholder 3" descr="chan_pm.jpg"/>
          <p:cNvPicPr>
            <a:picLocks noGrp="1" noChangeAspect="1"/>
          </p:cNvPicPr>
          <p:nvPr>
            <p:ph idx="1"/>
          </p:nvPr>
        </p:nvPicPr>
        <p:blipFill>
          <a:blip r:embed="rId2"/>
          <a:srcRect l="-18836" r="-18836"/>
          <a:stretch>
            <a:fillRect/>
          </a:stretch>
        </p:blip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ΣΥΜΠΛΟΚΟ ΤΗΣ ΙΣΚΑΣ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4974478"/>
          </a:xfrm>
        </p:spPr>
        <p:txBody>
          <a:bodyPr>
            <a:normAutofit/>
          </a:bodyPr>
          <a:lstStyle/>
          <a:p>
            <a:r>
              <a:rPr lang="el-GR" sz="2400" dirty="0" smtClean="0"/>
              <a:t>Τα συμπτώματα αυτά επεκτείνονται στα περισσότερα φύλλα των προσβεβλημένων κληματίδων</a:t>
            </a:r>
          </a:p>
          <a:p>
            <a:r>
              <a:rPr lang="el-GR" sz="2400" dirty="0" smtClean="0"/>
              <a:t>Τα πρέμνα που εκδηλώνουν αυτή τη συμπτωματολογία δεν αποξηραίνονται αμέσως</a:t>
            </a:r>
          </a:p>
          <a:p>
            <a:r>
              <a:rPr lang="el-GR" sz="2400" dirty="0"/>
              <a:t>Σ</a:t>
            </a:r>
            <a:r>
              <a:rPr lang="el-GR" sz="2400" dirty="0" smtClean="0"/>
              <a:t>υνήθως εμφανίζουν μια </a:t>
            </a:r>
            <a:r>
              <a:rPr lang="el-GR" sz="2400" b="1" dirty="0" smtClean="0"/>
              <a:t>βαθμιαία καχεξία </a:t>
            </a:r>
            <a:r>
              <a:rPr lang="el-GR" sz="2400" dirty="0" smtClean="0"/>
              <a:t>και </a:t>
            </a:r>
            <a:r>
              <a:rPr lang="el-GR" sz="2400" b="1" dirty="0" smtClean="0"/>
              <a:t>μείωση της παραγωγής </a:t>
            </a:r>
            <a:r>
              <a:rPr lang="el-GR" sz="2400" dirty="0" smtClean="0"/>
              <a:t>τους</a:t>
            </a:r>
          </a:p>
          <a:p>
            <a:r>
              <a:rPr lang="el-GR" sz="2400" dirty="0" smtClean="0"/>
              <a:t>Η χρόνια αυτή παρακμή οδηγεί τελικά στην πλήρη ξήρανσή τους</a:t>
            </a:r>
          </a:p>
          <a:p>
            <a:r>
              <a:rPr lang="el-GR" sz="2400" dirty="0" smtClean="0"/>
              <a:t>Μερικοί βραχίονες ξηραίνονται κάθε χρόνο, ενώ άλλοι παρουσιάζουν περιορισμένη έκπτυξη οφθαλμών την άνοιξη</a:t>
            </a:r>
          </a:p>
          <a:p>
            <a:r>
              <a:rPr lang="el-GR" sz="2400" dirty="0" smtClean="0"/>
              <a:t>Η </a:t>
            </a:r>
            <a:r>
              <a:rPr lang="el-GR" sz="2400" b="1" dirty="0" smtClean="0"/>
              <a:t>κληματίδες</a:t>
            </a:r>
            <a:r>
              <a:rPr lang="el-GR" sz="2400" dirty="0" smtClean="0"/>
              <a:t> που προέρχονται από τους ζημιωμένους αυτούς βραχίονες είναι </a:t>
            </a:r>
            <a:r>
              <a:rPr lang="el-GR" sz="2400" b="1" dirty="0" smtClean="0"/>
              <a:t>καχεκτικές </a:t>
            </a:r>
            <a:endParaRPr lang="en-US" sz="2400" b="1"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ΣΥΜΠΛΟΚΟ ΤΗΣ ΙΣΚΑΣ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Οι κληματίδες εμφανίζουν </a:t>
            </a:r>
          </a:p>
          <a:p>
            <a:pPr>
              <a:buFont typeface="Wingdings" charset="2"/>
              <a:buChar char="ü"/>
            </a:pPr>
            <a:r>
              <a:rPr lang="el-GR" sz="2400" dirty="0" smtClean="0"/>
              <a:t>βραχυγονάτωση </a:t>
            </a:r>
          </a:p>
          <a:p>
            <a:pPr>
              <a:buFont typeface="Wingdings" charset="2"/>
              <a:buChar char="ü"/>
            </a:pPr>
            <a:r>
              <a:rPr lang="el-GR" sz="2400" dirty="0" smtClean="0"/>
              <a:t>λεπτά διαφανή, φύλλα</a:t>
            </a:r>
          </a:p>
          <a:p>
            <a:pPr>
              <a:buFont typeface="Wingdings" charset="2"/>
              <a:buChar char="ü"/>
            </a:pPr>
            <a:r>
              <a:rPr lang="el-GR" sz="2400" dirty="0"/>
              <a:t>τ</a:t>
            </a:r>
            <a:r>
              <a:rPr lang="el-GR" sz="2400" dirty="0" smtClean="0"/>
              <a:t>α φύλλα έχουν ακανόνιστη οδόντωση και τελικά αποξηραίνονται</a:t>
            </a:r>
          </a:p>
          <a:p>
            <a:r>
              <a:rPr lang="el-GR" sz="2400" dirty="0" smtClean="0"/>
              <a:t>Η αντίδραση των φύλλων οφείλεται κυρίως στη δράση φαινολικών και άλλων τοξικών ουσιών που παράγουν και απελευθερώνουν τα παθογόνα, αλλά και το φυτό</a:t>
            </a:r>
          </a:p>
          <a:p>
            <a:r>
              <a:rPr lang="el-GR" sz="2400" dirty="0" smtClean="0"/>
              <a:t>Σε κατά μήκος τομή του ξύλου παρατηρείται </a:t>
            </a:r>
            <a:r>
              <a:rPr lang="el-GR" sz="2400" u="sng" dirty="0" smtClean="0"/>
              <a:t>σήψη που αρχίζει από τις τομές του κλαδέματος</a:t>
            </a:r>
          </a:p>
          <a:p>
            <a:r>
              <a:rPr lang="el-GR" sz="2400" b="1" dirty="0" smtClean="0"/>
              <a:t>Η προσβολή προχωρά σαν σφήνα, προς τα κάτω</a:t>
            </a:r>
          </a:p>
          <a:p>
            <a:endParaRPr lang="en-US" sz="240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ΣΥΜΠΛΟΚΟ ΤΗΣ ΙΣΚΑΣ</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Το ξύλο </a:t>
            </a:r>
            <a:r>
              <a:rPr lang="el-GR" sz="2400" dirty="0" smtClean="0"/>
              <a:t>των προσβεβλημένων </a:t>
            </a:r>
            <a:r>
              <a:rPr lang="el-GR" sz="2400" dirty="0" err="1" smtClean="0"/>
              <a:t>πρέμνων</a:t>
            </a:r>
            <a:endParaRPr lang="el-GR" sz="2400" dirty="0" smtClean="0"/>
          </a:p>
          <a:p>
            <a:pPr>
              <a:buFont typeface="Wingdings" charset="2"/>
              <a:buChar char="Ø"/>
            </a:pPr>
            <a:r>
              <a:rPr lang="el-GR" sz="2400" dirty="0" smtClean="0"/>
              <a:t>αποκτά </a:t>
            </a:r>
            <a:r>
              <a:rPr lang="el-GR" sz="2400" dirty="0"/>
              <a:t>χρώμα </a:t>
            </a:r>
            <a:r>
              <a:rPr lang="el-GR" sz="2400" b="1" dirty="0"/>
              <a:t>κιτρινόλευκο ή </a:t>
            </a:r>
            <a:r>
              <a:rPr lang="el-GR" sz="2400" b="1" dirty="0" smtClean="0"/>
              <a:t>λευκό</a:t>
            </a:r>
            <a:endParaRPr lang="el-GR" sz="2400" dirty="0"/>
          </a:p>
          <a:p>
            <a:pPr>
              <a:buFont typeface="Wingdings" charset="2"/>
              <a:buChar char="Ø"/>
            </a:pPr>
            <a:r>
              <a:rPr lang="el-GR" sz="2400" dirty="0" smtClean="0"/>
              <a:t>είναι </a:t>
            </a:r>
            <a:r>
              <a:rPr lang="el-GR" sz="2400" b="1" dirty="0"/>
              <a:t>μαλακό</a:t>
            </a:r>
            <a:r>
              <a:rPr lang="el-GR" sz="2400" dirty="0"/>
              <a:t> και </a:t>
            </a:r>
            <a:r>
              <a:rPr lang="el-GR" sz="2400" b="1" dirty="0"/>
              <a:t>εύθρυπτο</a:t>
            </a:r>
            <a:r>
              <a:rPr lang="el-GR" sz="2400" dirty="0"/>
              <a:t> </a:t>
            </a:r>
            <a:endParaRPr lang="el-GR" sz="2400" dirty="0" smtClean="0"/>
          </a:p>
          <a:p>
            <a:pPr>
              <a:buFont typeface="Wingdings" charset="2"/>
              <a:buChar char="Ø"/>
            </a:pPr>
            <a:r>
              <a:rPr lang="el-GR" sz="2400" dirty="0" smtClean="0"/>
              <a:t>συνήθως </a:t>
            </a:r>
            <a:r>
              <a:rPr lang="el-GR" sz="2400" b="1" dirty="0"/>
              <a:t>περιβάλλεται από στενή καστανόμαυρη ζώνη</a:t>
            </a:r>
          </a:p>
          <a:p>
            <a:r>
              <a:rPr lang="el-GR" sz="2400" dirty="0"/>
              <a:t>Η </a:t>
            </a:r>
            <a:r>
              <a:rPr lang="el-GR" sz="2400" b="1" dirty="0"/>
              <a:t>λευκή σήψη </a:t>
            </a:r>
            <a:r>
              <a:rPr lang="el-GR" sz="2400" dirty="0"/>
              <a:t>του ξύλου αποτελεί ασφαλές </a:t>
            </a:r>
            <a:r>
              <a:rPr lang="el-GR" sz="2400" b="1" dirty="0"/>
              <a:t>διαγνωστικό σύμπτωμα </a:t>
            </a:r>
            <a:r>
              <a:rPr lang="el-GR" sz="2400" dirty="0"/>
              <a:t>της ασθένειας</a:t>
            </a:r>
          </a:p>
          <a:p>
            <a:r>
              <a:rPr lang="el-GR" sz="2400" dirty="0"/>
              <a:t>Στην περιοχή του καστανόμαυρου μεταχρωματισμού ο ξυλώδης ιστός παραμένει σκληρός, καθώς δεν χάνει τη συνεκτικότητά του</a:t>
            </a:r>
          </a:p>
          <a:p>
            <a:endParaRPr lang="en-US" dirty="0"/>
          </a:p>
        </p:txBody>
      </p:sp>
    </p:spTree>
    <p:extLst>
      <p:ext uri="{BB962C8B-B14F-4D97-AF65-F5344CB8AC3E}">
        <p14:creationId xmlns:p14="http://schemas.microsoft.com/office/powerpoint/2010/main" xmlns="" val="387804258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Αίτια που προκαλούν συμπτώματα </a:t>
            </a:r>
            <a:br>
              <a:rPr lang="el-GR" sz="2400" b="1" dirty="0" smtClean="0"/>
            </a:br>
            <a:r>
              <a:rPr lang="el-GR" sz="2400" b="1" dirty="0" smtClean="0"/>
              <a:t>παραπλήσια με εκείνα της ίσκας στα πρέμνα</a:t>
            </a:r>
            <a:endParaRPr lang="en-US" sz="2400" b="1" dirty="0"/>
          </a:p>
        </p:txBody>
      </p:sp>
      <p:sp>
        <p:nvSpPr>
          <p:cNvPr id="3" name="Content Placeholder 2"/>
          <p:cNvSpPr>
            <a:spLocks noGrp="1"/>
          </p:cNvSpPr>
          <p:nvPr>
            <p:ph idx="1"/>
          </p:nvPr>
        </p:nvSpPr>
        <p:spPr/>
        <p:txBody>
          <a:bodyPr>
            <a:normAutofit fontScale="77500" lnSpcReduction="20000"/>
          </a:bodyPr>
          <a:lstStyle/>
          <a:p>
            <a:r>
              <a:rPr lang="el-GR" sz="3097" dirty="0" smtClean="0"/>
              <a:t>Τα συμπτώματα που αναφέρθηκαν προκαλούνται και από άλλα αίτια στα πρέμνα</a:t>
            </a:r>
          </a:p>
          <a:p>
            <a:r>
              <a:rPr lang="el-GR" sz="3097" dirty="0" smtClean="0"/>
              <a:t>Είναι δυνατό να οφείλονται σε προσβολή των πρέμνων από </a:t>
            </a:r>
            <a:r>
              <a:rPr lang="el-GR" sz="3097" b="1" dirty="0" smtClean="0"/>
              <a:t>σηψιρριζίες</a:t>
            </a:r>
            <a:r>
              <a:rPr lang="el-GR" sz="3097" dirty="0" smtClean="0"/>
              <a:t>, </a:t>
            </a:r>
            <a:r>
              <a:rPr lang="el-GR" sz="3097" b="1" dirty="0" smtClean="0"/>
              <a:t>αδρομύκωση</a:t>
            </a:r>
            <a:r>
              <a:rPr lang="el-GR" sz="3097" dirty="0" smtClean="0"/>
              <a:t> (</a:t>
            </a:r>
            <a:r>
              <a:rPr lang="en-US" sz="3097" i="1" dirty="0" err="1" smtClean="0"/>
              <a:t>Verticillium</a:t>
            </a:r>
            <a:r>
              <a:rPr lang="en-US" sz="3097" i="1" dirty="0" smtClean="0"/>
              <a:t> </a:t>
            </a:r>
            <a:r>
              <a:rPr lang="en-US" sz="3097" i="1" dirty="0" err="1" smtClean="0"/>
              <a:t>dahliae</a:t>
            </a:r>
            <a:r>
              <a:rPr lang="el-GR" sz="3097" dirty="0" smtClean="0"/>
              <a:t>), </a:t>
            </a:r>
            <a:r>
              <a:rPr lang="el-GR" sz="3097" b="1" dirty="0" smtClean="0"/>
              <a:t>βακτηριακή νέκρωση</a:t>
            </a:r>
            <a:r>
              <a:rPr lang="el-GR" sz="3097" dirty="0" smtClean="0"/>
              <a:t> ή </a:t>
            </a:r>
            <a:r>
              <a:rPr lang="el-GR" sz="3097" b="1" dirty="0" smtClean="0"/>
              <a:t>φυτικούς ιούς</a:t>
            </a:r>
          </a:p>
          <a:p>
            <a:r>
              <a:rPr lang="el-GR" sz="3097" dirty="0" smtClean="0"/>
              <a:t>Επίσης, μπορεί να οφείλονται σε </a:t>
            </a:r>
            <a:r>
              <a:rPr lang="el-GR" sz="3097" b="1" dirty="0" smtClean="0"/>
              <a:t>προβλήματα θρέψης </a:t>
            </a:r>
            <a:r>
              <a:rPr lang="el-GR" sz="3097" dirty="0" smtClean="0"/>
              <a:t>(τροφοπενίες θρεπτικών στοιχείων)</a:t>
            </a:r>
          </a:p>
          <a:p>
            <a:r>
              <a:rPr lang="el-GR" sz="3097" dirty="0" smtClean="0"/>
              <a:t>Συνεπώς, είναι αναγκαία για εξαγωγή ασφαλέστερων συμπερασμάτων, η εξέταση του κορμού εσωτερικώς καθώς και η εργαστηριακή επιβεβαίωση</a:t>
            </a:r>
          </a:p>
          <a:p>
            <a:r>
              <a:rPr lang="el-GR" sz="3097" b="1" dirty="0" smtClean="0"/>
              <a:t>Οι καρποφορίες των παθογόνων μυκήτων σπανίως σχηματίζονται στην επιφάνεια των προσβεβλημένων πρέμνων</a:t>
            </a:r>
          </a:p>
          <a:p>
            <a:pPr>
              <a:buNone/>
            </a:pP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ΣΥΜΠΛΟΚΟ ΤΗΣ ΙΣΚΑΣ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fontScale="77500" lnSpcReduction="20000"/>
          </a:bodyPr>
          <a:lstStyle/>
          <a:p>
            <a:r>
              <a:rPr lang="el-GR" sz="3097" dirty="0" smtClean="0"/>
              <a:t>Η ασθένεια μπορεί να εκδηλωθεί αιφνίδια με το </a:t>
            </a:r>
            <a:r>
              <a:rPr lang="el-GR" sz="3097" b="1" dirty="0" smtClean="0"/>
              <a:t>‘σύνδρομο της αποπληξίας’ </a:t>
            </a:r>
            <a:r>
              <a:rPr lang="el-GR" sz="3097" dirty="0" smtClean="0"/>
              <a:t>κατά τους θερινούς μήνες</a:t>
            </a:r>
          </a:p>
          <a:p>
            <a:r>
              <a:rPr lang="el-GR" sz="3097" dirty="0" smtClean="0"/>
              <a:t>Παρατηρείται </a:t>
            </a:r>
            <a:r>
              <a:rPr lang="el-GR" sz="3097" b="1" dirty="0" smtClean="0"/>
              <a:t>μαρασμός ολοκλήρου του πρέμνου</a:t>
            </a:r>
            <a:r>
              <a:rPr lang="el-GR" sz="3097" dirty="0" smtClean="0"/>
              <a:t>, συμπεριλαμβανομένων και των σταφυλιών</a:t>
            </a:r>
          </a:p>
          <a:p>
            <a:r>
              <a:rPr lang="el-GR" sz="3097" dirty="0" smtClean="0"/>
              <a:t>Τα πράσινα φύλλα γίνονται ωχροπράσινα, γκριζοπράσινα, μαραίνονται γρήγορα και </a:t>
            </a:r>
            <a:r>
              <a:rPr lang="el-GR" sz="3097" b="1" dirty="0" smtClean="0"/>
              <a:t>ξηραίνονται εντός λίγων ημερών</a:t>
            </a:r>
          </a:p>
          <a:p>
            <a:r>
              <a:rPr lang="el-GR" sz="3097" dirty="0" smtClean="0"/>
              <a:t>Η </a:t>
            </a:r>
            <a:r>
              <a:rPr lang="el-GR" sz="3097" b="1" dirty="0" smtClean="0"/>
              <a:t>αποπληξία</a:t>
            </a:r>
            <a:r>
              <a:rPr lang="el-GR" sz="3097" dirty="0" smtClean="0"/>
              <a:t> </a:t>
            </a:r>
            <a:r>
              <a:rPr lang="el-GR" sz="3097" b="1" dirty="0" smtClean="0"/>
              <a:t>παρατηρείται</a:t>
            </a:r>
            <a:r>
              <a:rPr lang="el-GR" sz="3097" dirty="0" smtClean="0"/>
              <a:t> όταν </a:t>
            </a:r>
            <a:r>
              <a:rPr lang="el-GR" sz="3097" b="1" dirty="0" smtClean="0"/>
              <a:t>μετά από έντονες βροχές επικρατήσει ξηρασία</a:t>
            </a:r>
            <a:r>
              <a:rPr lang="el-GR" sz="3097" dirty="0" smtClean="0"/>
              <a:t> και ιδιαίτερα υψηλές θερμοκρασίες</a:t>
            </a:r>
          </a:p>
          <a:p>
            <a:r>
              <a:rPr lang="el-GR" sz="3097" dirty="0" smtClean="0"/>
              <a:t>Μπορεί να οφείλεται όμως και στην απότομη αύξηση της συγκέντρωσης και της δραστηριότητας των τοξικών μεταβολιτών στο φύλλωμα των πρέμνων όταν αυτά διαπνέουν έντονα</a:t>
            </a:r>
          </a:p>
          <a:p>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ΣΥΝΔΡΟΜΟ ΤΗΣ ΠΑΡΑΚΜΗΣ ΤΩΝ ΝΕΑΡΩΝ ΑΜΠΕΛΩΝΩΝ</a:t>
            </a:r>
            <a:endParaRPr lang="en-US" sz="2400" b="1" dirty="0"/>
          </a:p>
        </p:txBody>
      </p:sp>
      <p:sp>
        <p:nvSpPr>
          <p:cNvPr id="3" name="Content Placeholder 2"/>
          <p:cNvSpPr>
            <a:spLocks noGrp="1"/>
          </p:cNvSpPr>
          <p:nvPr>
            <p:ph idx="1"/>
          </p:nvPr>
        </p:nvSpPr>
        <p:spPr>
          <a:xfrm>
            <a:off x="457200" y="1600200"/>
            <a:ext cx="8229600" cy="3679371"/>
          </a:xfrm>
        </p:spPr>
        <p:txBody>
          <a:bodyPr>
            <a:normAutofit/>
          </a:bodyPr>
          <a:lstStyle/>
          <a:p>
            <a:r>
              <a:rPr lang="el-GR" sz="2400" dirty="0" smtClean="0"/>
              <a:t>Σε νεαρά πρέμνα εμφανίζονται στη βλάστηση συμπτώματα ίσκας</a:t>
            </a:r>
          </a:p>
          <a:p>
            <a:r>
              <a:rPr lang="el-GR" sz="2400" dirty="0" smtClean="0"/>
              <a:t>Αυτά, συνδέονται με </a:t>
            </a:r>
            <a:r>
              <a:rPr lang="el-GR" sz="2400" b="1" dirty="0" smtClean="0"/>
              <a:t>καστανό μεταχρωματισμό του ξύλου </a:t>
            </a:r>
            <a:r>
              <a:rPr lang="el-GR" sz="2400" dirty="0" smtClean="0"/>
              <a:t>στο εσωτερικό του κορμού</a:t>
            </a:r>
          </a:p>
          <a:p>
            <a:r>
              <a:rPr lang="el-GR" sz="2400" dirty="0" smtClean="0"/>
              <a:t>Ο ξυλώδης ιστός που αλλοιώνεται </a:t>
            </a:r>
            <a:r>
              <a:rPr lang="el-GR" sz="2400" b="1" dirty="0" smtClean="0"/>
              <a:t>παραμένει σκληρός</a:t>
            </a:r>
            <a:r>
              <a:rPr lang="el-GR" sz="2400" dirty="0" smtClean="0"/>
              <a:t>, εμφανίζεται </a:t>
            </a:r>
            <a:r>
              <a:rPr lang="el-GR" sz="2400" b="1" dirty="0" smtClean="0"/>
              <a:t>έκκριση κόμμεος</a:t>
            </a:r>
          </a:p>
          <a:p>
            <a:r>
              <a:rPr lang="el-GR" sz="2400" dirty="0" smtClean="0"/>
              <a:t> Σε επιμήκεις τομές διαπιστώνεται η ύπαρξη </a:t>
            </a:r>
            <a:r>
              <a:rPr lang="el-GR" sz="2400" b="1" dirty="0" smtClean="0"/>
              <a:t>σκούρων καστανών έως μαύρων γραμμώσεων ή ζωνών</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ΣΥΝΔΡΟΜΟ ΤΗΣ ΠΑΡΑΚΜΗΣ ΤΩΝ ΝΕΑΡΩΝ ΑΜΠΕΛΩΝΩΝ</a:t>
            </a:r>
            <a:endParaRPr lang="en-US" sz="2400"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l-GR" sz="2400" dirty="0"/>
              <a:t>Οι ζώνες αυτές αποκαλύπτονται μετά από τομές και σε ενήλικα πρέμνα προσβεβλημένα από ίσκα</a:t>
            </a:r>
          </a:p>
          <a:p>
            <a:r>
              <a:rPr lang="el-GR" sz="2400" dirty="0"/>
              <a:t>Στα φύλλα </a:t>
            </a:r>
            <a:r>
              <a:rPr lang="el-GR" sz="2400" dirty="0" smtClean="0"/>
              <a:t>παρατηρούνται</a:t>
            </a:r>
            <a:r>
              <a:rPr lang="en-US" sz="2400" dirty="0" smtClean="0"/>
              <a:t>:</a:t>
            </a:r>
            <a:r>
              <a:rPr lang="el-GR" sz="2400" dirty="0" smtClean="0"/>
              <a:t> </a:t>
            </a:r>
          </a:p>
          <a:p>
            <a:pPr>
              <a:buFont typeface="Wingdings" charset="2"/>
              <a:buChar char="Ø"/>
            </a:pPr>
            <a:r>
              <a:rPr lang="el-GR" sz="2400" u="sng" dirty="0" err="1" smtClean="0"/>
              <a:t>μεσονεύρια</a:t>
            </a:r>
            <a:r>
              <a:rPr lang="el-GR" sz="2400" u="sng" dirty="0" smtClean="0"/>
              <a:t> χλώρωση</a:t>
            </a:r>
            <a:endParaRPr lang="el-GR" sz="2400" dirty="0"/>
          </a:p>
          <a:p>
            <a:pPr>
              <a:buFont typeface="Wingdings" charset="2"/>
              <a:buChar char="Ø"/>
            </a:pPr>
            <a:r>
              <a:rPr lang="el-GR" sz="2400" u="sng" dirty="0" smtClean="0"/>
              <a:t>κόκκινος μεταχρωματισμός</a:t>
            </a:r>
            <a:endParaRPr lang="el-GR" sz="2400" dirty="0"/>
          </a:p>
          <a:p>
            <a:pPr>
              <a:buFont typeface="Wingdings" charset="2"/>
              <a:buChar char="Ø"/>
            </a:pPr>
            <a:r>
              <a:rPr lang="el-GR" sz="2400" u="sng" dirty="0" smtClean="0"/>
              <a:t>μάρανση</a:t>
            </a:r>
            <a:r>
              <a:rPr lang="el-GR" sz="2400" dirty="0" smtClean="0"/>
              <a:t> </a:t>
            </a:r>
          </a:p>
          <a:p>
            <a:pPr>
              <a:buFont typeface="Wingdings" charset="2"/>
              <a:buChar char="Ø"/>
            </a:pPr>
            <a:r>
              <a:rPr lang="el-GR" sz="2400" u="sng" dirty="0" smtClean="0"/>
              <a:t>περιφερειακή </a:t>
            </a:r>
            <a:r>
              <a:rPr lang="el-GR" sz="2400" u="sng" dirty="0"/>
              <a:t>νέκρωση</a:t>
            </a:r>
          </a:p>
          <a:p>
            <a:endParaRPr lang="el-GR" sz="2400" dirty="0" smtClean="0"/>
          </a:p>
          <a:p>
            <a:r>
              <a:rPr lang="el-GR" sz="2400" dirty="0" smtClean="0"/>
              <a:t>Στις </a:t>
            </a:r>
            <a:r>
              <a:rPr lang="el-GR" sz="2400" dirty="0"/>
              <a:t>ράγες παρατηρούνται μικρού μεγέθους </a:t>
            </a:r>
            <a:r>
              <a:rPr lang="el-GR" sz="2400" b="1" dirty="0"/>
              <a:t>κηλίδες </a:t>
            </a:r>
            <a:r>
              <a:rPr lang="el-GR" sz="2400" dirty="0"/>
              <a:t>(</a:t>
            </a:r>
            <a:r>
              <a:rPr lang="el-GR" sz="2400" b="1" dirty="0"/>
              <a:t>στίγματα</a:t>
            </a:r>
            <a:r>
              <a:rPr lang="el-GR" sz="2400" dirty="0"/>
              <a:t>), </a:t>
            </a:r>
            <a:r>
              <a:rPr lang="el-GR" sz="2400" b="1" dirty="0"/>
              <a:t>βιολετί ή μωβ</a:t>
            </a:r>
          </a:p>
          <a:p>
            <a:r>
              <a:rPr lang="el-GR" sz="2400" dirty="0"/>
              <a:t>Η μορφή της ασθένειας είναι </a:t>
            </a:r>
            <a:r>
              <a:rPr lang="el-GR" sz="2400" u="sng" dirty="0"/>
              <a:t>πολύ κοινή στην Ελλάδα</a:t>
            </a:r>
            <a:r>
              <a:rPr lang="el-GR" sz="2400" dirty="0"/>
              <a:t>, ιδιαίτερα όπου έγινε αναμπέλωση με χρήση αμερικανικών υποκειμένων</a:t>
            </a:r>
          </a:p>
          <a:p>
            <a:endParaRPr lang="en-US" dirty="0"/>
          </a:p>
          <a:p>
            <a:endParaRPr lang="en-US" dirty="0"/>
          </a:p>
        </p:txBody>
      </p:sp>
    </p:spTree>
    <p:extLst>
      <p:ext uri="{BB962C8B-B14F-4D97-AF65-F5344CB8AC3E}">
        <p14:creationId xmlns:p14="http://schemas.microsoft.com/office/powerpoint/2010/main" xmlns="" val="217859137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Αρχικά συμπτώματα ίσκας σε φύλλο αμπέλου (μεσονεύρια χλώρωση που εξελίσσεται σε μεσονεύρια νέκρωση στο έλασμα)</a:t>
            </a:r>
            <a:endParaRPr lang="en-US" sz="2400" dirty="0"/>
          </a:p>
        </p:txBody>
      </p:sp>
      <p:pic>
        <p:nvPicPr>
          <p:cNvPr id="4" name="Content Placeholder 3" descr="EscaLeavesSauvblanc.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2000" dirty="0" smtClean="0"/>
              <a:t>(α) ασθένεια της ‘ράβδωσης του φύλλου’ (χρόνια μορφή ίσκας) (β) σχηματισμός αρχικών νεκρωτικών κηλίδων μεταξύ των νεύρων του ελάσματος (γ) μαύρο κομμιώδες υλικό σε ξύλο πρέμνου μολυσμένου με τον μύκητα </a:t>
            </a:r>
            <a:r>
              <a:rPr lang="en-US" sz="2000" i="1" dirty="0" err="1" smtClean="0"/>
              <a:t>Phaeomoniella</a:t>
            </a:r>
            <a:r>
              <a:rPr lang="en-US" sz="2000" i="1" dirty="0" smtClean="0"/>
              <a:t> </a:t>
            </a:r>
            <a:r>
              <a:rPr lang="en-US" sz="2000" i="1" dirty="0" err="1" smtClean="0"/>
              <a:t>clamydospora</a:t>
            </a:r>
            <a:r>
              <a:rPr lang="en-US" sz="2000" i="1" dirty="0" smtClean="0"/>
              <a:t> </a:t>
            </a:r>
            <a:r>
              <a:rPr lang="el-GR" sz="2000" dirty="0" smtClean="0"/>
              <a:t>και λευκή σήψη του ξύλου που προκαλεί ο μύκητας</a:t>
            </a:r>
            <a:r>
              <a:rPr lang="en-US" sz="2000" dirty="0" smtClean="0"/>
              <a:t>  </a:t>
            </a:r>
            <a:r>
              <a:rPr lang="en-US" sz="2000" i="1" dirty="0" err="1" smtClean="0"/>
              <a:t>Fomitiporia</a:t>
            </a:r>
            <a:r>
              <a:rPr lang="en-US" sz="2000" i="1" dirty="0" smtClean="0"/>
              <a:t> </a:t>
            </a:r>
            <a:r>
              <a:rPr lang="en-US" sz="2000" i="1" dirty="0" err="1" smtClean="0"/>
              <a:t>mediterranea</a:t>
            </a:r>
            <a:endParaRPr lang="en-US" sz="2000" i="1" dirty="0"/>
          </a:p>
        </p:txBody>
      </p:sp>
      <p:pic>
        <p:nvPicPr>
          <p:cNvPr id="6" name="Content Placeholder 5" descr="toxins-03-01569-g005-1024.png"/>
          <p:cNvPicPr>
            <a:picLocks noGrp="1" noChangeAspect="1"/>
          </p:cNvPicPr>
          <p:nvPr>
            <p:ph idx="1"/>
          </p:nvPr>
        </p:nvPicPr>
        <p:blipFill>
          <a:blip r:embed="rId2"/>
          <a:srcRect l="-143437" r="-143437"/>
          <a:stretch>
            <a:fillRect/>
          </a:stretch>
        </p:blipFill>
        <p:spPr>
          <a:xfrm>
            <a:off x="457200" y="1948246"/>
            <a:ext cx="8229600" cy="4661874"/>
          </a:xfr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Προοδευτική ξήρανση ελάσματος φύλλου </a:t>
            </a:r>
            <a:br>
              <a:rPr lang="el-GR" sz="2400" dirty="0" smtClean="0"/>
            </a:br>
            <a:r>
              <a:rPr lang="el-GR" sz="2400" dirty="0" smtClean="0"/>
              <a:t>προσβεβλημένου πρέμνου από ίσκα</a:t>
            </a:r>
            <a:endParaRPr lang="en-US" sz="2400" dirty="0"/>
          </a:p>
        </p:txBody>
      </p:sp>
      <p:pic>
        <p:nvPicPr>
          <p:cNvPr id="4" name="Content Placeholder 3" descr="Síntomas en vegetación_2.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Έντονη προσβολή ραγών από ωιδιο </a:t>
            </a:r>
            <a:br>
              <a:rPr lang="el-GR" sz="2400" dirty="0" smtClean="0"/>
            </a:br>
            <a:r>
              <a:rPr lang="el-GR" sz="2400" dirty="0" smtClean="0"/>
              <a:t>Ανάπτυξη πυκνού επιχρίσματος επί της επιφάνειας των ραγών </a:t>
            </a:r>
            <a:endParaRPr lang="en-US" sz="2400" dirty="0"/>
          </a:p>
        </p:txBody>
      </p:sp>
      <p:pic>
        <p:nvPicPr>
          <p:cNvPr id="4" name="Content Placeholder 3" descr="powdery mildew infection 80110 (5)_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Μεσονεύρια νέκρωση, ζώνη πράσινων ιστών κατά μήκος των κύριων νευρώσεων και λεπτή ζώνη χλωρωτικών ιστών</a:t>
            </a:r>
            <a:endParaRPr lang="en-US" sz="2400" dirty="0"/>
          </a:p>
        </p:txBody>
      </p:sp>
      <p:pic>
        <p:nvPicPr>
          <p:cNvPr id="4" name="Content Placeholder 3" descr="esca_IFV_1.jpg"/>
          <p:cNvPicPr>
            <a:picLocks noGrp="1" noChangeAspect="1"/>
          </p:cNvPicPr>
          <p:nvPr>
            <p:ph idx="1"/>
          </p:nvPr>
        </p:nvPicPr>
        <p:blipFill>
          <a:blip r:embed="rId2"/>
          <a:srcRect l="-48916" r="-48916"/>
          <a:stretch>
            <a:fillRect/>
          </a:stretch>
        </p:blip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προσβεβλημένες ράγες εμφανίζουν μικρά μαύρα, βιολετί ή μωβ στίγματα στην επιφάνειά τους</a:t>
            </a:r>
            <a:endParaRPr lang="en-US" sz="2400" dirty="0"/>
          </a:p>
        </p:txBody>
      </p:sp>
      <p:pic>
        <p:nvPicPr>
          <p:cNvPr id="4" name="Content Placeholder 3" descr="D-GR-UNKN-FR.002.jpg"/>
          <p:cNvPicPr>
            <a:picLocks noGrp="1" noChangeAspect="1"/>
          </p:cNvPicPr>
          <p:nvPr>
            <p:ph idx="1"/>
          </p:nvPr>
        </p:nvPicPr>
        <p:blipFill>
          <a:blip r:embed="rId2"/>
          <a:srcRect l="-10100" r="-10100"/>
          <a:stretch>
            <a:fillRect/>
          </a:stretch>
        </p:blip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παθογόνα αίτια εισβάλλουν και εγκαθίστανται </a:t>
            </a:r>
            <a:br>
              <a:rPr lang="el-GR" sz="2400" dirty="0" smtClean="0"/>
            </a:br>
            <a:r>
              <a:rPr lang="el-GR" sz="2400" dirty="0" smtClean="0"/>
              <a:t>στο ξύλο των πρέμνων από τομές κλαδέματος</a:t>
            </a:r>
            <a:endParaRPr lang="en-US" sz="2400" dirty="0"/>
          </a:p>
        </p:txBody>
      </p:sp>
      <p:pic>
        <p:nvPicPr>
          <p:cNvPr id="4" name="Content Placeholder 3" descr="TWOBUDS.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παθογόνα προκαλούν λευκή σήψη </a:t>
            </a:r>
            <a:br>
              <a:rPr lang="el-GR" sz="2400" dirty="0" smtClean="0"/>
            </a:br>
            <a:r>
              <a:rPr lang="el-GR" sz="2400" dirty="0" smtClean="0"/>
              <a:t>στο καρδιόξυλο των πρέμνων</a:t>
            </a:r>
            <a:endParaRPr lang="en-US" sz="2400" dirty="0"/>
          </a:p>
        </p:txBody>
      </p:sp>
      <p:pic>
        <p:nvPicPr>
          <p:cNvPr id="4" name="Content Placeholder 3" descr="351-205.jpg"/>
          <p:cNvPicPr>
            <a:picLocks noGrp="1" noChangeAspect="1"/>
          </p:cNvPicPr>
          <p:nvPr>
            <p:ph idx="1"/>
          </p:nvPr>
        </p:nvPicPr>
        <p:blipFill>
          <a:blip r:embed="rId2"/>
          <a:srcRect l="-21823" r="-21823"/>
          <a:stretch>
            <a:fillRect/>
          </a:stretch>
        </p:blip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Στο σύνδρομο της παρακμής των νεαρών αμπελώνων ο ιστός εμφανίζει καστανό μεταχρωματισμό σε ζώνες και διατηρεί τη συνεκτικότητά του</a:t>
            </a:r>
            <a:endParaRPr lang="en-US" sz="2400" dirty="0"/>
          </a:p>
        </p:txBody>
      </p:sp>
      <p:pic>
        <p:nvPicPr>
          <p:cNvPr id="4" name="Content Placeholder 3" descr="DSC01510.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Η προσβολή στο ξύλο ξεκινά από τομές κλαδέματος και προχωρά σφηνοειδώς προς τα κάτω</a:t>
            </a:r>
            <a:endParaRPr lang="en-US" sz="2400" dirty="0"/>
          </a:p>
        </p:txBody>
      </p:sp>
      <p:pic>
        <p:nvPicPr>
          <p:cNvPr id="4" name="Content Placeholder 3" descr="FungiGrapeMetaG_medium.jpg"/>
          <p:cNvPicPr>
            <a:picLocks noGrp="1" noChangeAspect="1"/>
          </p:cNvPicPr>
          <p:nvPr>
            <p:ph idx="1"/>
          </p:nvPr>
        </p:nvPicPr>
        <p:blipFill>
          <a:blip r:embed="rId2"/>
          <a:srcRect l="-51582" r="-51582"/>
          <a:stretch>
            <a:fillRect/>
          </a:stretch>
        </p:blip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αλλοιωμένοι ιστοί του ξύλου εμφανίζονται </a:t>
            </a:r>
            <a:br>
              <a:rPr lang="el-GR" sz="2400" dirty="0" smtClean="0"/>
            </a:br>
            <a:r>
              <a:rPr lang="el-GR" sz="2400" dirty="0" smtClean="0"/>
              <a:t>κιτρινόλευκοι ή λευκοί, μαλακοί και εύθρυπτοι</a:t>
            </a:r>
            <a:endParaRPr lang="en-US" sz="2400" dirty="0"/>
          </a:p>
        </p:txBody>
      </p:sp>
      <p:pic>
        <p:nvPicPr>
          <p:cNvPr id="4" name="Content Placeholder 3" descr="figure3.jpg"/>
          <p:cNvPicPr>
            <a:picLocks noGrp="1" noChangeAspect="1"/>
          </p:cNvPicPr>
          <p:nvPr>
            <p:ph idx="1"/>
          </p:nvPr>
        </p:nvPicPr>
        <p:blipFill>
          <a:blip r:embed="rId2"/>
          <a:srcRect l="-10480" r="-10480"/>
          <a:stretch>
            <a:fillRect/>
          </a:stretch>
        </p:blip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Σε εγκάρσια τομή κληματίδας αποκαλύπτεται </a:t>
            </a:r>
            <a:br>
              <a:rPr lang="el-GR" sz="2400" dirty="0" smtClean="0"/>
            </a:br>
            <a:r>
              <a:rPr lang="el-GR" sz="2400" dirty="0" smtClean="0"/>
              <a:t>καστανός μεταχρωματισμός των αγγείων </a:t>
            </a:r>
            <a:br>
              <a:rPr lang="el-GR" sz="2400" dirty="0" smtClean="0"/>
            </a:br>
            <a:r>
              <a:rPr lang="el-GR" sz="2400" dirty="0" smtClean="0"/>
              <a:t>(προσβολή από το παθογόνο </a:t>
            </a:r>
            <a:r>
              <a:rPr lang="en-US" sz="2400" i="1" dirty="0" err="1" smtClean="0"/>
              <a:t>Verticilium</a:t>
            </a:r>
            <a:r>
              <a:rPr lang="en-US" sz="2400" i="1" dirty="0" smtClean="0"/>
              <a:t> </a:t>
            </a:r>
            <a:r>
              <a:rPr lang="en-US" sz="2400" i="1" dirty="0" err="1" smtClean="0"/>
              <a:t>dahliae</a:t>
            </a:r>
            <a:r>
              <a:rPr lang="el-GR" sz="2400" dirty="0" smtClean="0"/>
              <a:t>)</a:t>
            </a:r>
            <a:endParaRPr lang="en-US" sz="2400" dirty="0"/>
          </a:p>
        </p:txBody>
      </p:sp>
      <p:pic>
        <p:nvPicPr>
          <p:cNvPr id="4" name="Content Placeholder 3" descr="supplimentary--wynboer-december-2001-diagnosis-of-fungal-diseases-and-their-involvement-in-dieback-disease-of-young-vines-5.jpg"/>
          <p:cNvPicPr>
            <a:picLocks noGrp="1" noChangeAspect="1"/>
          </p:cNvPicPr>
          <p:nvPr>
            <p:ph idx="1"/>
          </p:nvPr>
        </p:nvPicPr>
        <p:blipFill>
          <a:blip r:embed="rId2"/>
          <a:srcRect l="-29096" r="-29096"/>
          <a:stretch>
            <a:fillRect/>
          </a:stretch>
        </p:blip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Σε διαμήκη τομή κληματίδας ο μεταχρωματισμός και η νέκρωση των ξυλωδών αγγείων έχει τη μορφή γραμμών</a:t>
            </a:r>
            <a:endParaRPr lang="en-US" sz="2400" dirty="0"/>
          </a:p>
        </p:txBody>
      </p:sp>
      <p:pic>
        <p:nvPicPr>
          <p:cNvPr id="4" name="Content Placeholder 3" descr="verticillium_vascular_browning_cotton_ncsu.jpg"/>
          <p:cNvPicPr>
            <a:picLocks noGrp="1" noChangeAspect="1"/>
          </p:cNvPicPr>
          <p:nvPr>
            <p:ph idx="1"/>
          </p:nvPr>
        </p:nvPicPr>
        <p:blipFill>
          <a:blip r:embed="rId2"/>
          <a:srcRect l="-5506" r="-5506"/>
          <a:stretch>
            <a:fillRect/>
          </a:stretch>
        </p:blip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Σπονδυλωτοί κονιδιοφόροι του παθογόνου που έδωσαν </a:t>
            </a:r>
            <a:br>
              <a:rPr lang="el-GR" sz="2400" dirty="0" smtClean="0"/>
            </a:br>
            <a:r>
              <a:rPr lang="el-GR" sz="2400" dirty="0" smtClean="0"/>
              <a:t>και το όνομα στο παθογόνο αίτιο της αδρομύκωσης</a:t>
            </a:r>
            <a:endParaRPr lang="en-US" sz="2400" dirty="0"/>
          </a:p>
        </p:txBody>
      </p:sp>
      <p:pic>
        <p:nvPicPr>
          <p:cNvPr id="4" name="Content Placeholder 3" descr="verticillium_conidia_conidiophore.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l-GR" sz="2400" dirty="0" smtClean="0"/>
              <a:t>Όταν η προσβολή εκδηλώνεται μετά το ‘γυάλισμα’, αναπτύσσονται ριζοειδείς ή δικτυωτές σκωριοχρώσεις επί των προσβεβλημένων ραγών</a:t>
            </a:r>
            <a:endParaRPr lang="en-US" sz="2400" dirty="0"/>
          </a:p>
        </p:txBody>
      </p:sp>
      <p:pic>
        <p:nvPicPr>
          <p:cNvPr id="4" name="Content Placeholder 3" descr="P1214722.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Μικροσκληρώτια (όργανα διαχείμασης του παθογόνου) </a:t>
            </a:r>
            <a:br>
              <a:rPr lang="el-GR" sz="2400" dirty="0" smtClean="0"/>
            </a:br>
            <a:r>
              <a:rPr lang="el-GR" sz="2400" dirty="0" smtClean="0"/>
              <a:t>επί προσβεβλημένων ιστών</a:t>
            </a:r>
            <a:endParaRPr lang="en-US" sz="2400" dirty="0"/>
          </a:p>
        </p:txBody>
      </p:sp>
      <p:pic>
        <p:nvPicPr>
          <p:cNvPr id="4" name="Content Placeholder 3" descr="verticillium_microsclerotia_tissue.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Σηψιρριζία που οφείλεται στο μύκητα </a:t>
            </a:r>
            <a:r>
              <a:rPr lang="en-US" sz="2400" b="1" i="1" dirty="0" err="1" smtClean="0"/>
              <a:t>Armillaria</a:t>
            </a:r>
            <a:r>
              <a:rPr lang="en-US" sz="2400" b="1" i="1" dirty="0" smtClean="0"/>
              <a:t> </a:t>
            </a:r>
            <a:r>
              <a:rPr lang="en-US" sz="2400" b="1" i="1" dirty="0" err="1" smtClean="0"/>
              <a:t>mellea</a:t>
            </a:r>
            <a:r>
              <a:rPr lang="el-GR" sz="2400" b="1" i="1" dirty="0" smtClean="0"/>
              <a:t/>
            </a:r>
            <a:br>
              <a:rPr lang="el-GR" sz="2400" b="1" i="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Τα προσβεβλημένα φυτά </a:t>
            </a:r>
          </a:p>
          <a:p>
            <a:pPr>
              <a:buFont typeface="Wingdings" charset="2"/>
              <a:buChar char="ü"/>
            </a:pPr>
            <a:r>
              <a:rPr lang="el-GR" sz="2400" dirty="0" smtClean="0"/>
              <a:t>είναι καχεκτικά</a:t>
            </a:r>
            <a:endParaRPr lang="el-GR" sz="2400" dirty="0"/>
          </a:p>
          <a:p>
            <a:pPr>
              <a:buFont typeface="Wingdings" charset="2"/>
              <a:buChar char="ü"/>
            </a:pPr>
            <a:r>
              <a:rPr lang="el-GR" sz="2400" dirty="0" smtClean="0"/>
              <a:t>έχουν μικρή ετήσια βλάστηση </a:t>
            </a:r>
          </a:p>
          <a:p>
            <a:pPr>
              <a:buFont typeface="Wingdings" charset="2"/>
              <a:buChar char="ü"/>
            </a:pPr>
            <a:r>
              <a:rPr lang="el-GR" sz="2400" dirty="0" smtClean="0"/>
              <a:t>φύλλα μικρά και χλωρωτικά που πέφτουν πρόωρα</a:t>
            </a:r>
          </a:p>
          <a:p>
            <a:r>
              <a:rPr lang="el-GR" sz="2400" dirty="0" smtClean="0"/>
              <a:t>Τελικά παρατηρείται ξήρανση κλάδων και ολόκληρων των δέντρων (ή πρέμνων αμπέλου)</a:t>
            </a:r>
          </a:p>
          <a:p>
            <a:r>
              <a:rPr lang="el-GR" sz="2400" dirty="0" smtClean="0"/>
              <a:t>Σε κάποιες περιπτώσεις τα δέντρα παρουσιάζουν τη χρονιά πριν την ξήρανσή τους μεγάλη καρποφορία</a:t>
            </a:r>
          </a:p>
          <a:p>
            <a:r>
              <a:rPr lang="el-GR" sz="2400" dirty="0" smtClean="0"/>
              <a:t>Ομως, οι καρποί τους δεν προλαβαίνουν να ωριμάσουν</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Σηψιρριζία που οφείλεται στο μύκητα </a:t>
            </a:r>
            <a:r>
              <a:rPr lang="en-US" sz="2400" b="1" i="1" dirty="0" err="1"/>
              <a:t>Armillaria</a:t>
            </a:r>
            <a:r>
              <a:rPr lang="en-US" sz="2400" b="1" i="1" dirty="0"/>
              <a:t> </a:t>
            </a:r>
            <a:r>
              <a:rPr lang="en-US" sz="2400" b="1" i="1" dirty="0" err="1"/>
              <a:t>mellea</a:t>
            </a:r>
            <a:r>
              <a:rPr lang="el-GR" sz="2400" b="1" i="1" dirty="0"/>
              <a:t/>
            </a:r>
            <a:br>
              <a:rPr lang="el-GR" sz="2400" b="1" i="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Σε κάποιες περιπτώσεις, παρατηρείται έκκριση κόμμεος στη βάση του κορμού</a:t>
            </a:r>
          </a:p>
          <a:p>
            <a:r>
              <a:rPr lang="el-GR" sz="2400" dirty="0"/>
              <a:t>Κάποτε, προσβάλλονται νεαρά δενδρύλλια ή η προσβολή εντοπίζεται στη βάση του κορμού και των κεντρικών ριζών</a:t>
            </a:r>
          </a:p>
          <a:p>
            <a:r>
              <a:rPr lang="el-GR" sz="2400" dirty="0"/>
              <a:t>Σε αυτές τις περιπτώσεις η ασθένεια εξελίσσεται πολύ γρήγορα</a:t>
            </a:r>
          </a:p>
          <a:p>
            <a:r>
              <a:rPr lang="el-GR" sz="2400" dirty="0"/>
              <a:t>Αποκτά τη μορφή του απότομου μαρασμού και εκδηλώνεται το σύνδρομο της αποπληξίας</a:t>
            </a:r>
            <a:endParaRPr lang="en-US" sz="2400" dirty="0"/>
          </a:p>
        </p:txBody>
      </p:sp>
    </p:spTree>
    <p:extLst>
      <p:ext uri="{BB962C8B-B14F-4D97-AF65-F5344CB8AC3E}">
        <p14:creationId xmlns:p14="http://schemas.microsoft.com/office/powerpoint/2010/main" xmlns="" val="66862751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Σηψιρριζία που οφείλεται στο μύκητα </a:t>
            </a:r>
            <a:r>
              <a:rPr lang="en-US" sz="2400" b="1" i="1" dirty="0" err="1" smtClean="0"/>
              <a:t>Armillaria</a:t>
            </a:r>
            <a:r>
              <a:rPr lang="en-US" sz="2400" b="1" i="1" dirty="0" smtClean="0"/>
              <a:t> </a:t>
            </a:r>
            <a:r>
              <a:rPr lang="en-US" sz="2400" b="1" i="1" dirty="0" err="1" smtClean="0"/>
              <a:t>mellea</a:t>
            </a:r>
            <a:r>
              <a:rPr lang="el-GR" sz="2400" b="1" i="1" dirty="0" smtClean="0"/>
              <a:t/>
            </a:r>
            <a:br>
              <a:rPr lang="el-GR" sz="2400" b="1" i="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Autofit/>
          </a:bodyPr>
          <a:lstStyle/>
          <a:p>
            <a:r>
              <a:rPr lang="el-GR" sz="2400" dirty="0" smtClean="0"/>
              <a:t>Μερικές ρίζες παρουσιάζουν ξηρή σήψη που αρχίζει από τον φλοιό και φτάνει μέσα στο ξύλο</a:t>
            </a:r>
          </a:p>
          <a:p>
            <a:r>
              <a:rPr lang="el-GR" sz="2400" dirty="0" smtClean="0"/>
              <a:t>Ο </a:t>
            </a:r>
            <a:r>
              <a:rPr lang="el-GR" sz="2400" b="1" dirty="0" smtClean="0"/>
              <a:t>φλοιός</a:t>
            </a:r>
            <a:r>
              <a:rPr lang="el-GR" sz="2400" dirty="0" smtClean="0"/>
              <a:t> στα σημεία προσβολής είναι έντονα καστανός, </a:t>
            </a:r>
            <a:r>
              <a:rPr lang="el-GR" sz="2400" b="1" dirty="0" smtClean="0"/>
              <a:t>αποκολλάται εύκολα </a:t>
            </a:r>
            <a:r>
              <a:rPr lang="el-GR" sz="2400" dirty="0" smtClean="0"/>
              <a:t>από το ξύλο και αναδίδει </a:t>
            </a:r>
            <a:r>
              <a:rPr lang="el-GR" sz="2400" b="1" dirty="0" smtClean="0"/>
              <a:t>έντονη οσμή μανιταριού</a:t>
            </a:r>
          </a:p>
          <a:p>
            <a:r>
              <a:rPr lang="el-GR" sz="2400" dirty="0" smtClean="0"/>
              <a:t>Η οσμή αυτή είναι χαρακτηριστική της παρασιτικής σηψιρριζίας</a:t>
            </a:r>
          </a:p>
          <a:p>
            <a:r>
              <a:rPr lang="el-GR" sz="2400" dirty="0" smtClean="0"/>
              <a:t>Στις περιπτώσεις ασφυξίας οι ρίζες αναδίδουν οσμή οινοπνεύματος ή βούρκου</a:t>
            </a:r>
          </a:p>
          <a:p>
            <a:r>
              <a:rPr lang="el-GR" sz="2400" dirty="0" smtClean="0"/>
              <a:t>Στις ρίζες των προσβεβλημένων φυτών παρατηρούνται μεταξύ φλοιού και ξύλου πυκνές, </a:t>
            </a:r>
            <a:r>
              <a:rPr lang="el-GR" sz="2400" b="1" dirty="0" smtClean="0"/>
              <a:t>λευκές μυκηλιακές πλάκες</a:t>
            </a:r>
          </a:p>
          <a:p>
            <a:r>
              <a:rPr lang="el-GR" sz="2400" dirty="0" smtClean="0"/>
              <a:t>Οι πλάκες έχουν τη </a:t>
            </a:r>
            <a:r>
              <a:rPr lang="el-GR" sz="2400" b="1" dirty="0" smtClean="0"/>
              <a:t>μορφή ριπιδίου </a:t>
            </a:r>
            <a:r>
              <a:rPr lang="el-GR" sz="2400" dirty="0" smtClean="0"/>
              <a:t>(βεντάλιας)</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Σηψιρριζία που οφείλεται στο μύκητα </a:t>
            </a:r>
            <a:r>
              <a:rPr lang="en-US" sz="2400" b="1" i="1" dirty="0" err="1" smtClean="0"/>
              <a:t>Armillaria</a:t>
            </a:r>
            <a:r>
              <a:rPr lang="en-US" sz="2400" b="1" i="1" dirty="0" smtClean="0"/>
              <a:t> </a:t>
            </a:r>
            <a:r>
              <a:rPr lang="en-US" sz="2400" b="1" i="1" dirty="0" err="1" smtClean="0"/>
              <a:t>mellea</a:t>
            </a:r>
            <a:r>
              <a:rPr lang="el-GR" sz="2400" b="1" i="1" dirty="0" smtClean="0"/>
              <a:t/>
            </a:r>
            <a:br>
              <a:rPr lang="el-GR" sz="2400" b="1" i="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lstStyle/>
          <a:p>
            <a:r>
              <a:rPr lang="el-GR" sz="2400" dirty="0" smtClean="0"/>
              <a:t>Η προσβολή εκδηλώνεται κατά θέσεις στους οπωρώνες (ή τους αμπελώνες)</a:t>
            </a:r>
          </a:p>
          <a:p>
            <a:r>
              <a:rPr lang="el-GR" sz="2400" dirty="0" smtClean="0"/>
              <a:t>Τα πρέμνα συνήθως εκδηλώνουν μια χρόνια κατάπτωση (παρακμή) τόσο στη βλάστηση όσο και την παραγωγικότητά τους</a:t>
            </a:r>
          </a:p>
          <a:p>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Σηψιρριζία που οφείλεται στο μύκητα </a:t>
            </a:r>
            <a:r>
              <a:rPr lang="en-US" sz="2400" b="1" i="1" dirty="0" err="1" smtClean="0"/>
              <a:t>Armillaria</a:t>
            </a:r>
            <a:r>
              <a:rPr lang="en-US" sz="2400" b="1" i="1" dirty="0" smtClean="0"/>
              <a:t> </a:t>
            </a:r>
            <a:r>
              <a:rPr lang="en-US" sz="2400" b="1" i="1" dirty="0" err="1" smtClean="0"/>
              <a:t>mellea</a:t>
            </a:r>
            <a:r>
              <a:rPr lang="el-GR" sz="2400" b="1" i="1" dirty="0" smtClean="0"/>
              <a:t/>
            </a:r>
            <a:br>
              <a:rPr lang="el-GR" sz="2400" b="1" i="1" dirty="0" smtClean="0"/>
            </a:br>
            <a:r>
              <a:rPr lang="el-GR" sz="2400" b="1" dirty="0" smtClean="0"/>
              <a:t>Σημεία του παθογόνου</a:t>
            </a:r>
            <a:endParaRPr lang="en-US" sz="2400" dirty="0"/>
          </a:p>
        </p:txBody>
      </p:sp>
      <p:sp>
        <p:nvSpPr>
          <p:cNvPr id="3" name="Content Placeholder 2"/>
          <p:cNvSpPr>
            <a:spLocks noGrp="1"/>
          </p:cNvSpPr>
          <p:nvPr>
            <p:ph idx="1"/>
          </p:nvPr>
        </p:nvSpPr>
        <p:spPr/>
        <p:txBody>
          <a:bodyPr>
            <a:normAutofit fontScale="77500" lnSpcReduction="20000"/>
          </a:bodyPr>
          <a:lstStyle/>
          <a:p>
            <a:r>
              <a:rPr lang="el-GR" dirty="0" smtClean="0"/>
              <a:t>Οι μυκηλιακές πλάκες αναπτύσσονται και στο λαιμό των προσβεβλημένων δέντρων</a:t>
            </a:r>
          </a:p>
          <a:p>
            <a:r>
              <a:rPr lang="el-GR" dirty="0" smtClean="0"/>
              <a:t>Αρκετές φορές, εκτείνονται σε υπέργειο τμήμα του κορμού</a:t>
            </a:r>
          </a:p>
          <a:p>
            <a:r>
              <a:rPr lang="el-GR" dirty="0" smtClean="0"/>
              <a:t>Το χαρακτηριστικότερο σημείο της ασθένειας είναι η παρουσία των ριζομόρφων του μύκητα</a:t>
            </a:r>
          </a:p>
          <a:p>
            <a:r>
              <a:rPr lang="el-GR" dirty="0" smtClean="0"/>
              <a:t>Τα ριζόμορφα όταν βρίσκονται κάτω από το φλοιό είναι πελταυσμένα, ερυθροκαστανά ή σχεδόν μαύρα</a:t>
            </a:r>
          </a:p>
          <a:p>
            <a:r>
              <a:rPr lang="el-GR" dirty="0" smtClean="0"/>
              <a:t>Αναστομώνονται σε μορφή δικτύου</a:t>
            </a:r>
          </a:p>
          <a:p>
            <a:r>
              <a:rPr lang="el-GR" dirty="0" smtClean="0"/>
              <a:t>Όταν βρίσκονται στν επιφάνεια των ριζών και προχωρούν βαθιά στο έδαφος είναι κυλινδρικά </a:t>
            </a:r>
            <a:r>
              <a:rPr lang="el-GR" smtClean="0"/>
              <a:t>και μοιάζουν </a:t>
            </a:r>
            <a:r>
              <a:rPr lang="el-GR" dirty="0" smtClean="0"/>
              <a:t>με κορδόνια</a:t>
            </a:r>
          </a:p>
          <a:p>
            <a:r>
              <a:rPr lang="el-GR" dirty="0" smtClean="0"/>
              <a:t>Έχουν διάμετρο 1-3</a:t>
            </a:r>
            <a:r>
              <a:rPr lang="en-US" dirty="0" smtClean="0"/>
              <a:t>mm,</a:t>
            </a:r>
            <a:r>
              <a:rPr lang="el-GR" dirty="0" smtClean="0"/>
              <a:t> μήκος μέχρι 9 μέτρα και σπανίως αναστομώνονται</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Σηψιρριζία που οφείλεται στο μύκητα </a:t>
            </a:r>
            <a:r>
              <a:rPr lang="en-US" sz="2400" b="1" i="1" dirty="0" err="1" smtClean="0"/>
              <a:t>Armillaria</a:t>
            </a:r>
            <a:r>
              <a:rPr lang="en-US" sz="2400" b="1" i="1" dirty="0" smtClean="0"/>
              <a:t> </a:t>
            </a:r>
            <a:r>
              <a:rPr lang="en-US" sz="2400" b="1" i="1" dirty="0" err="1" smtClean="0"/>
              <a:t>mellea</a:t>
            </a:r>
            <a:r>
              <a:rPr lang="el-GR" sz="2400" b="1" i="1" dirty="0" smtClean="0"/>
              <a:t/>
            </a:r>
            <a:br>
              <a:rPr lang="el-GR" sz="2400" b="1" i="1" dirty="0" smtClean="0"/>
            </a:br>
            <a:r>
              <a:rPr lang="el-GR" sz="2400" b="1" dirty="0" smtClean="0"/>
              <a:t>Σημεία του παθογόνου</a:t>
            </a:r>
            <a:endParaRPr lang="en-US" sz="2400" dirty="0"/>
          </a:p>
        </p:txBody>
      </p:sp>
      <p:sp>
        <p:nvSpPr>
          <p:cNvPr id="3" name="Content Placeholder 2"/>
          <p:cNvSpPr>
            <a:spLocks noGrp="1"/>
          </p:cNvSpPr>
          <p:nvPr>
            <p:ph idx="1"/>
          </p:nvPr>
        </p:nvSpPr>
        <p:spPr/>
        <p:txBody>
          <a:bodyPr>
            <a:normAutofit/>
          </a:bodyPr>
          <a:lstStyle/>
          <a:p>
            <a:r>
              <a:rPr lang="el-GR" sz="2400" dirty="0" smtClean="0"/>
              <a:t>Τα ριζόμορφα αποτελούν τα βασικά όργανα για την προσβολή των φυτών και τη μετάδοση της ασθένειας</a:t>
            </a:r>
          </a:p>
          <a:p>
            <a:r>
              <a:rPr lang="el-GR" sz="2400" dirty="0" smtClean="0"/>
              <a:t>Γύρω από την περιοχή του λαιμού των προσβεβλημένων ειδών εμφανίζονται σε ομάδες το φθινόπωρο μετά από βροχές, οι καρποφορίες του παθογόνου</a:t>
            </a:r>
          </a:p>
          <a:p>
            <a:r>
              <a:rPr lang="el-GR" sz="2400" dirty="0" smtClean="0"/>
              <a:t>Η παρουσία τους είναι σύντομη (διαρκεί λίγες μόνο εβδομάδες)</a:t>
            </a:r>
          </a:p>
          <a:p>
            <a:r>
              <a:rPr lang="el-GR" sz="2400" dirty="0" smtClean="0"/>
              <a:t>Τα βασιδιοκάρπια (μανιτάρια) είναι μεγάλα, κίτρινου έως κιτρινιοκαστανού χρώματος, με αποχρώσεις στο χρώμα του μελιού</a:t>
            </a:r>
          </a:p>
          <a:p>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Πρέμνο ξελακώθηκε για να αποκαλυφθεί η προσβολή του από το παθογόνο αίτιο των σηψιρριζιών, </a:t>
            </a:r>
            <a:r>
              <a:rPr lang="en-US" sz="2400" i="1" dirty="0" err="1" smtClean="0"/>
              <a:t>Armillaria</a:t>
            </a:r>
            <a:r>
              <a:rPr lang="en-US" sz="2400" i="1" dirty="0" smtClean="0"/>
              <a:t> </a:t>
            </a:r>
            <a:r>
              <a:rPr lang="en-US" sz="2400" i="1" dirty="0" err="1" smtClean="0"/>
              <a:t>mellea</a:t>
            </a:r>
            <a:endParaRPr lang="en-US" sz="2400" i="1" dirty="0"/>
          </a:p>
        </p:txBody>
      </p:sp>
      <p:pic>
        <p:nvPicPr>
          <p:cNvPr id="4" name="Content Placeholder 3" descr="534-6.jpg"/>
          <p:cNvPicPr>
            <a:picLocks noGrp="1" noChangeAspect="1"/>
          </p:cNvPicPr>
          <p:nvPr>
            <p:ph idx="1"/>
          </p:nvPr>
        </p:nvPicPr>
        <p:blipFill>
          <a:blip r:embed="rId2"/>
          <a:srcRect l="-71145" r="-71145"/>
          <a:stretch>
            <a:fillRect/>
          </a:stretch>
        </p:blip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Τα ριζόμορφα του μύκητα αποτελούν τα βασικά όργανα προσβολής των φυτών και μετάδοσης της ασθένειας</a:t>
            </a:r>
            <a:endParaRPr lang="en-US" sz="2400" dirty="0"/>
          </a:p>
        </p:txBody>
      </p:sp>
      <p:pic>
        <p:nvPicPr>
          <p:cNvPr id="4" name="Content Placeholder 3" descr="002b.jpg"/>
          <p:cNvPicPr>
            <a:picLocks noGrp="1" noChangeAspect="1"/>
          </p:cNvPicPr>
          <p:nvPr>
            <p:ph idx="1"/>
          </p:nvPr>
        </p:nvPicPr>
        <p:blipFill>
          <a:blip r:embed="rId2"/>
          <a:srcRect l="-18490" r="-18490"/>
          <a:stretch>
            <a:fillRect/>
          </a:stretch>
        </p:blip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μυκηλιακές πλάκες του παθογόνου</a:t>
            </a:r>
            <a:br>
              <a:rPr lang="el-GR" sz="2400" dirty="0" smtClean="0"/>
            </a:br>
            <a:r>
              <a:rPr lang="el-GR" sz="2400" dirty="0" smtClean="0"/>
              <a:t>έχουν τη μορφή βεντάλιας (ριπιδίου)</a:t>
            </a:r>
            <a:endParaRPr lang="en-US" sz="2400" dirty="0"/>
          </a:p>
        </p:txBody>
      </p:sp>
      <p:pic>
        <p:nvPicPr>
          <p:cNvPr id="4" name="Content Placeholder 3" descr="grape_armillaria_12-1108b.jpg"/>
          <p:cNvPicPr>
            <a:picLocks noGrp="1" noChangeAspect="1"/>
          </p:cNvPicPr>
          <p:nvPr>
            <p:ph idx="1"/>
          </p:nvPr>
        </p:nvPicPr>
        <p:blipFill>
          <a:blip r:embed="rId2"/>
          <a:srcRect l="-2491" r="-2491"/>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Σκωριόχρωση ωιδίου επί προσβεβλημένων ραγών</a:t>
            </a:r>
            <a:endParaRPr lang="en-US" sz="2400" dirty="0"/>
          </a:p>
        </p:txBody>
      </p:sp>
      <p:pic>
        <p:nvPicPr>
          <p:cNvPr id="4" name="Content Placeholder 3" descr="39.jpg"/>
          <p:cNvPicPr>
            <a:picLocks noGrp="1" noChangeAspect="1"/>
          </p:cNvPicPr>
          <p:nvPr>
            <p:ph idx="1"/>
          </p:nvPr>
        </p:nvPicPr>
        <p:blipFill>
          <a:blip r:embed="rId2"/>
          <a:srcRect l="-10265" r="-10265"/>
          <a:stretch>
            <a:fillRect/>
          </a:stretch>
        </p:blip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Βακτηριακός καρκίνος</a:t>
            </a:r>
            <a:br>
              <a:rPr lang="el-GR" sz="2400" b="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a:xfrm>
            <a:off x="457200" y="1417638"/>
            <a:ext cx="8229600" cy="5440362"/>
          </a:xfrm>
        </p:spPr>
        <p:txBody>
          <a:bodyPr>
            <a:noAutofit/>
          </a:bodyPr>
          <a:lstStyle/>
          <a:p>
            <a:r>
              <a:rPr lang="el-GR" sz="2400" dirty="0" smtClean="0"/>
              <a:t>Η σοβαρότητα της ασθένειας εξαρτάται από την έκταση της προσβολής και τη θέση εμφάνισης των όγκων (λαιμό ή κεντρική ρίζα)</a:t>
            </a:r>
          </a:p>
          <a:p>
            <a:r>
              <a:rPr lang="el-GR" sz="2400" dirty="0" smtClean="0"/>
              <a:t>Το χαρακτηριστικότερο σύμπτωμα της ασθένειας είναι ο σχηματισμός σφαιρικών σχεδόν όγκων διαμέτρου 0,5-25</a:t>
            </a:r>
            <a:r>
              <a:rPr lang="en-US" sz="2400" dirty="0" smtClean="0"/>
              <a:t>cm</a:t>
            </a:r>
            <a:endParaRPr lang="el-GR" sz="2400" dirty="0" smtClean="0"/>
          </a:p>
          <a:p>
            <a:r>
              <a:rPr lang="el-GR" sz="2400" dirty="0" smtClean="0"/>
              <a:t>Αρχικά, οι όγκοι εμφανίζονται ως μικρές προεξοχές, μεμονωμένες ή σε ομάδες</a:t>
            </a:r>
          </a:p>
          <a:p>
            <a:r>
              <a:rPr lang="el-GR" sz="2400" dirty="0" smtClean="0"/>
              <a:t>Έχουν χρώμα υπόλευκο και σύσταση μαλακή, ενώ αργότερα αποκτούν σκοτεινότερο χρώμα και γίνονται σκληροί</a:t>
            </a:r>
          </a:p>
          <a:p>
            <a:r>
              <a:rPr lang="el-GR" sz="2400" dirty="0" smtClean="0"/>
              <a:t>Η επιφάνεια των νεαρών όγκων είναι σχεδόν λεία</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Βακτηριακός καρκίνος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lstStyle/>
          <a:p>
            <a:r>
              <a:rPr lang="el-GR" sz="2400" dirty="0" smtClean="0"/>
              <a:t>Αργότερα, γίνεται τραχειά και ανώμαλη, ενώ πολλές φορές εμφανίζει μικρές προεξοχές που μοιάζουν με καταβολές ριζών</a:t>
            </a:r>
          </a:p>
          <a:p>
            <a:r>
              <a:rPr lang="el-GR" sz="2400" dirty="0" smtClean="0"/>
              <a:t>Κατά τα αρχικά στάδια σχηματισμού τους, οι όγκοι μπορεί να συγχέονται με τον συνήθη επουλωτικό ιστό (κάλο)</a:t>
            </a:r>
          </a:p>
          <a:p>
            <a:r>
              <a:rPr lang="el-GR" sz="2400" dirty="0" smtClean="0"/>
              <a:t>Ο κάλος σχηματίζεται μετά τη επούλωση διαφόρων πληγών</a:t>
            </a:r>
          </a:p>
          <a:p>
            <a:r>
              <a:rPr lang="el-GR" sz="2400" dirty="0" smtClean="0"/>
              <a:t>Σύντομα, αναπτύσσονται σε μεγάλους σφαιρικούς ή ημισφαιρικούς σχηματισμούς</a:t>
            </a:r>
          </a:p>
          <a:p>
            <a:endParaRPr lang="en-US" sz="2400" dirty="0" smtClean="0"/>
          </a:p>
          <a:p>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Βακτηριακός καρκίνος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Οι όγκοι αποτελούνται από ανοργάνωτες μάζες παρεγχυματικού και αγγειώδους ιστού</a:t>
            </a:r>
          </a:p>
          <a:p>
            <a:r>
              <a:rPr lang="el-GR" sz="2400" dirty="0" smtClean="0"/>
              <a:t>Αυτές, περιέχουν αδιαφοροποίητα κύτταρα που είναι πολυπύρηνα και διαιρούνται με μεγάλη ταχύτητα</a:t>
            </a:r>
          </a:p>
          <a:p>
            <a:r>
              <a:rPr lang="el-GR" sz="2400" dirty="0" smtClean="0"/>
              <a:t>ΟΙ καρκινικοί όγκοι τελικά νεκρώνονται και αποδιοργανώνονται</a:t>
            </a:r>
          </a:p>
          <a:p>
            <a:r>
              <a:rPr lang="el-GR" sz="2400" dirty="0" smtClean="0"/>
              <a:t>Αυτό συμβαίνει συνήθως το φθινόπωρο ή τον χειμώνα</a:t>
            </a:r>
          </a:p>
          <a:p>
            <a:r>
              <a:rPr lang="el-GR" sz="2400" dirty="0" smtClean="0"/>
              <a:t>Στη θέση των όγκων που νεκρώνονται, σχηματίζονται νέοι όγκοι την επόμενη περίοδο (νωρίς την άνοιξη)</a:t>
            </a:r>
          </a:p>
          <a:p>
            <a:r>
              <a:rPr lang="el-GR" sz="2400" dirty="0" smtClean="0"/>
              <a:t>Οι όγκοι στα πολυετή είδη σχηματίζονται συνήθως στο λαιμό και το ριζικό σύστημα</a:t>
            </a:r>
            <a:endParaRPr lang="en-US" sz="2400"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Βακτηριακός καρκίνος</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fontScale="92500" lnSpcReduction="10000"/>
          </a:bodyPr>
          <a:lstStyle/>
          <a:p>
            <a:r>
              <a:rPr lang="el-GR" sz="2595" dirty="0" smtClean="0"/>
              <a:t>Στο αμπέλι οι </a:t>
            </a:r>
            <a:r>
              <a:rPr lang="el-GR" sz="2595" b="1" dirty="0" smtClean="0"/>
              <a:t>όγκοι σχηματίζονται συχνότερα στα υπέργεια μέρη του πρέμνου</a:t>
            </a:r>
          </a:p>
          <a:p>
            <a:r>
              <a:rPr lang="el-GR" sz="2595" dirty="0" smtClean="0"/>
              <a:t>Συγκεκριμένα σχηματίζονται στον </a:t>
            </a:r>
            <a:r>
              <a:rPr lang="el-GR" sz="2595" u="sng" dirty="0" smtClean="0"/>
              <a:t>κορμό</a:t>
            </a:r>
            <a:r>
              <a:rPr lang="el-GR" sz="2595" dirty="0" smtClean="0"/>
              <a:t>, τους </a:t>
            </a:r>
            <a:r>
              <a:rPr lang="el-GR" sz="2595" u="sng" dirty="0" smtClean="0"/>
              <a:t>βραχίονες</a:t>
            </a:r>
            <a:r>
              <a:rPr lang="el-GR" sz="2595" dirty="0" smtClean="0"/>
              <a:t>, τις </a:t>
            </a:r>
            <a:r>
              <a:rPr lang="el-GR" sz="2595" u="sng" dirty="0" smtClean="0"/>
              <a:t>κεφαλές</a:t>
            </a:r>
            <a:r>
              <a:rPr lang="el-GR" sz="2595" dirty="0" smtClean="0"/>
              <a:t> και τις </a:t>
            </a:r>
            <a:r>
              <a:rPr lang="el-GR" sz="2595" u="sng" dirty="0" smtClean="0"/>
              <a:t>κληματίδες</a:t>
            </a:r>
          </a:p>
          <a:p>
            <a:r>
              <a:rPr lang="el-GR" sz="2595" dirty="0" smtClean="0"/>
              <a:t>Συχνά στο αμπέλι, οι όγκοι δημιουργούνται στο σημείο εμβολιασμού εμβολίου-υποκειμένου</a:t>
            </a:r>
          </a:p>
          <a:p>
            <a:r>
              <a:rPr lang="el-GR" sz="2595" dirty="0" smtClean="0"/>
              <a:t>Γενικά </a:t>
            </a:r>
            <a:r>
              <a:rPr lang="el-GR" sz="2595" b="1" dirty="0" smtClean="0"/>
              <a:t>τα προσβεβλημένα φυτά γίνονται καχεκτικά, νάνα, χλωρωτικά, έχουν μικρή παραγωγικότητα</a:t>
            </a:r>
          </a:p>
          <a:p>
            <a:r>
              <a:rPr lang="el-GR" sz="2595" dirty="0" smtClean="0"/>
              <a:t>Πολλά εκ των προσβεβλημένων φυτών ξηραίνονται</a:t>
            </a:r>
          </a:p>
          <a:p>
            <a:r>
              <a:rPr lang="el-GR" sz="2595" dirty="0" smtClean="0"/>
              <a:t>Ειδικότερα, στο αμπέλι τα υπέργεια καρκινώματα προκαλούν ξηράνσεις βραχιόνων και μειωμένη παραγωγικότητα των ασθενών πρέμνων</a:t>
            </a:r>
          </a:p>
          <a:p>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Σχηματισμός όγκων στο λαιμό και σε </a:t>
            </a:r>
            <a:br>
              <a:rPr lang="el-GR" sz="2400" dirty="0" smtClean="0"/>
            </a:br>
            <a:r>
              <a:rPr lang="el-GR" sz="2400" dirty="0" smtClean="0"/>
              <a:t>υψηλότερες θέσεις του πρέμνου</a:t>
            </a:r>
            <a:endParaRPr lang="en-US" sz="2400" dirty="0"/>
          </a:p>
        </p:txBody>
      </p:sp>
      <p:pic>
        <p:nvPicPr>
          <p:cNvPr id="4" name="Content Placeholder 3" descr="cg-grape2.jpg"/>
          <p:cNvPicPr>
            <a:picLocks noGrp="1" noChangeAspect="1"/>
          </p:cNvPicPr>
          <p:nvPr>
            <p:ph idx="1"/>
          </p:nvPr>
        </p:nvPicPr>
        <p:blipFill>
          <a:blip r:embed="rId2"/>
          <a:srcRect l="-16732" r="-16732"/>
          <a:stretch>
            <a:fillRect/>
          </a:stretch>
        </p:blip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Δημιουργία εκτεταμένου άμορφου καρκινικού </a:t>
            </a:r>
            <a:br>
              <a:rPr lang="el-GR" sz="2400" dirty="0" smtClean="0"/>
            </a:br>
            <a:r>
              <a:rPr lang="el-GR" sz="2400" dirty="0" smtClean="0"/>
              <a:t>όγκου στις κεντρικές ρίζες οπωροφόρου </a:t>
            </a:r>
            <a:endParaRPr lang="en-US" sz="2400" dirty="0"/>
          </a:p>
        </p:txBody>
      </p:sp>
      <p:pic>
        <p:nvPicPr>
          <p:cNvPr id="4" name="Content Placeholder 3" descr="Grape-agrobac-1.jpg"/>
          <p:cNvPicPr>
            <a:picLocks noGrp="1" noChangeAspect="1"/>
          </p:cNvPicPr>
          <p:nvPr>
            <p:ph idx="1"/>
          </p:nvPr>
        </p:nvPicPr>
        <p:blipFill>
          <a:blip r:embed="rId2"/>
          <a:srcRect l="-23840" r="-23840"/>
          <a:stretch>
            <a:fillRect/>
          </a:stretch>
        </p:blip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Σφαιρικός όγκος με τραχειά, ανώμαλη επιφάνεια σε κορμό προσβεβλημένου πρέμνου</a:t>
            </a:r>
            <a:endParaRPr lang="en-US" sz="2400" dirty="0"/>
          </a:p>
        </p:txBody>
      </p:sp>
      <p:pic>
        <p:nvPicPr>
          <p:cNvPr id="4" name="Content Placeholder 3" descr="rak-258x300.jpg"/>
          <p:cNvPicPr>
            <a:picLocks noGrp="1" noChangeAspect="1"/>
          </p:cNvPicPr>
          <p:nvPr>
            <p:ph idx="1"/>
          </p:nvPr>
        </p:nvPicPr>
        <p:blipFill>
          <a:blip r:embed="rId2"/>
          <a:srcRect l="-55716" r="-55716"/>
          <a:stretch>
            <a:fillRect/>
          </a:stretch>
        </p:blip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όγκοι μεγαλύτερης ηλικίας καθίστανται </a:t>
            </a:r>
            <a:br>
              <a:rPr lang="el-GR" sz="2400" dirty="0" smtClean="0"/>
            </a:br>
            <a:r>
              <a:rPr lang="el-GR" sz="2400" dirty="0" smtClean="0"/>
              <a:t>καστανοί και σκληρότεροι</a:t>
            </a:r>
            <a:endParaRPr lang="en-US" sz="2400" dirty="0"/>
          </a:p>
        </p:txBody>
      </p:sp>
      <p:pic>
        <p:nvPicPr>
          <p:cNvPr id="4" name="Content Placeholder 3" descr="Vertical_Crown_Gall_Lesion.jpg"/>
          <p:cNvPicPr>
            <a:picLocks noGrp="1" noChangeAspect="1"/>
          </p:cNvPicPr>
          <p:nvPr>
            <p:ph idx="1"/>
          </p:nvPr>
        </p:nvPicPr>
        <p:blipFill>
          <a:blip r:embed="rId2"/>
          <a:srcRect l="-71099" r="-71099"/>
          <a:stretch>
            <a:fillRect/>
          </a:stretch>
        </p:blip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667" dirty="0" smtClean="0"/>
              <a:t>Σχίσιμο ραγών και αποκάλυψη των γιγάρτων καθώς τα σημεία που νεκρώθηκαν από την προσβολή του παθογόνου αδυνατούν να ακολουθήσουν την ανάπτυξη της ράγας</a:t>
            </a:r>
            <a:endParaRPr lang="en-US" sz="2667" dirty="0"/>
          </a:p>
        </p:txBody>
      </p:sp>
      <p:pic>
        <p:nvPicPr>
          <p:cNvPr id="4" name="Content Placeholder 3" descr="6037108.jpg"/>
          <p:cNvPicPr>
            <a:picLocks noGrp="1" noChangeAspect="1"/>
          </p:cNvPicPr>
          <p:nvPr>
            <p:ph idx="1"/>
          </p:nvPr>
        </p:nvPicPr>
        <p:blipFill>
          <a:blip r:embed="rId2"/>
          <a:srcRect l="-9398" r="-9398"/>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Παθογόνο αίτιο ωιδίου της αμπέλου</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Η ασθένεια οφείλεται στον ασκομύκητα</a:t>
            </a:r>
            <a:r>
              <a:rPr lang="en-US" sz="2400" dirty="0" smtClean="0"/>
              <a:t> </a:t>
            </a:r>
            <a:r>
              <a:rPr lang="en-US" sz="2400" b="1" i="1" dirty="0" err="1" smtClean="0"/>
              <a:t>Uncinula</a:t>
            </a:r>
            <a:r>
              <a:rPr lang="en-US" sz="2400" b="1" i="1" dirty="0" smtClean="0"/>
              <a:t> </a:t>
            </a:r>
            <a:r>
              <a:rPr lang="en-US" sz="2400" b="1" i="1" dirty="0" err="1" smtClean="0"/>
              <a:t>necator</a:t>
            </a:r>
            <a:r>
              <a:rPr lang="en-US" sz="2400" b="1" i="1" dirty="0" smtClean="0"/>
              <a:t> </a:t>
            </a:r>
            <a:r>
              <a:rPr lang="en-US" sz="2400" dirty="0" smtClean="0"/>
              <a:t>(</a:t>
            </a:r>
            <a:r>
              <a:rPr lang="en-US" sz="2400" dirty="0" err="1" smtClean="0"/>
              <a:t>Erysiphales</a:t>
            </a:r>
            <a:r>
              <a:rPr lang="en-US" sz="2400" dirty="0" smtClean="0"/>
              <a:t>, </a:t>
            </a:r>
            <a:r>
              <a:rPr lang="en-US" sz="2400" dirty="0" err="1" smtClean="0"/>
              <a:t>Erysiphaceae</a:t>
            </a:r>
            <a:r>
              <a:rPr lang="en-US" sz="2400" dirty="0" smtClean="0"/>
              <a:t>)</a:t>
            </a:r>
            <a:endParaRPr lang="el-GR" sz="2400" dirty="0" smtClean="0"/>
          </a:p>
          <a:p>
            <a:r>
              <a:rPr lang="el-GR" sz="2400" dirty="0" smtClean="0"/>
              <a:t>Η ατελής μορφή του παθογόνου είναι ο </a:t>
            </a:r>
            <a:r>
              <a:rPr lang="en-US" sz="2400" b="1" i="1" dirty="0" err="1" smtClean="0"/>
              <a:t>Oidium</a:t>
            </a:r>
            <a:r>
              <a:rPr lang="en-US" sz="2400" b="1" i="1" dirty="0" smtClean="0"/>
              <a:t> </a:t>
            </a:r>
            <a:r>
              <a:rPr lang="en-US" sz="2400" b="1" i="1" dirty="0" err="1" smtClean="0"/>
              <a:t>tuckeri</a:t>
            </a:r>
            <a:endParaRPr lang="en-US" sz="2400" b="1" i="1" dirty="0" smtClean="0"/>
          </a:p>
          <a:p>
            <a:r>
              <a:rPr lang="el-GR" sz="2400" dirty="0" smtClean="0"/>
              <a:t>Ο μύκητας είναι </a:t>
            </a:r>
            <a:r>
              <a:rPr lang="el-GR" sz="2400" b="1" dirty="0" smtClean="0"/>
              <a:t>εκτοπαράσιτο</a:t>
            </a:r>
            <a:r>
              <a:rPr lang="el-GR" sz="2400" dirty="0" smtClean="0"/>
              <a:t> και αναπτύσσεται επιφυτικά (στην επιφάνεια των φυτικών οργάνων)</a:t>
            </a:r>
          </a:p>
          <a:p>
            <a:r>
              <a:rPr lang="el-GR" sz="2400" b="1" dirty="0" smtClean="0"/>
              <a:t>Τρέφεται με μυζητήρες </a:t>
            </a:r>
            <a:r>
              <a:rPr lang="el-GR" sz="2400" dirty="0" smtClean="0"/>
              <a:t>που αποστέλλει στα επιδερμικά κύτταρα του φυτού</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ΩΙΔΙΟ ΤΗΣ ΑΜΠΕΛΟΥ</a:t>
            </a:r>
            <a:endParaRPr lang="en-US" sz="2400" b="1" dirty="0"/>
          </a:p>
        </p:txBody>
      </p:sp>
      <p:sp>
        <p:nvSpPr>
          <p:cNvPr id="3" name="Content Placeholder 2"/>
          <p:cNvSpPr>
            <a:spLocks noGrp="1"/>
          </p:cNvSpPr>
          <p:nvPr>
            <p:ph idx="1"/>
          </p:nvPr>
        </p:nvSpPr>
        <p:spPr>
          <a:xfrm>
            <a:off x="457200" y="1417638"/>
            <a:ext cx="8229600" cy="4525963"/>
          </a:xfrm>
        </p:spPr>
        <p:txBody>
          <a:bodyPr>
            <a:normAutofit/>
          </a:bodyPr>
          <a:lstStyle/>
          <a:p>
            <a:r>
              <a:rPr lang="el-GR" sz="2400" dirty="0" smtClean="0"/>
              <a:t>Αποτελεί τη </a:t>
            </a:r>
            <a:r>
              <a:rPr lang="el-GR" sz="2400" b="1" dirty="0" smtClean="0"/>
              <a:t>δεύτερη σημαντικότερη </a:t>
            </a:r>
            <a:r>
              <a:rPr lang="el-GR" sz="2400" dirty="0" smtClean="0"/>
              <a:t>μετά τον περονόσπορο </a:t>
            </a:r>
            <a:r>
              <a:rPr lang="el-GR" sz="2400" b="1" dirty="0" smtClean="0"/>
              <a:t>ασθένεια της αμπέλου</a:t>
            </a:r>
          </a:p>
          <a:p>
            <a:r>
              <a:rPr lang="el-GR" sz="2400" dirty="0" smtClean="0"/>
              <a:t>Παρουσιάζει </a:t>
            </a:r>
            <a:r>
              <a:rPr lang="el-GR" sz="2400" b="1" dirty="0" smtClean="0"/>
              <a:t>ευρεία διάδοση </a:t>
            </a:r>
            <a:r>
              <a:rPr lang="el-GR" sz="2400" dirty="0" smtClean="0"/>
              <a:t>σε όλες τις αμπελουργικές περιοχές του κόσμου</a:t>
            </a:r>
          </a:p>
          <a:p>
            <a:r>
              <a:rPr lang="el-GR" sz="2400" dirty="0" smtClean="0"/>
              <a:t>Η ασθένεια είναι πολύ διαδεδομένη σε όλες τις περιοχές της χώρας</a:t>
            </a:r>
          </a:p>
          <a:p>
            <a:r>
              <a:rPr lang="el-GR" sz="2400" dirty="0" smtClean="0"/>
              <a:t>Αν δεν καταπολεμηθεί εγκαίρως μπορεί να προκαλέσει </a:t>
            </a:r>
            <a:r>
              <a:rPr lang="el-GR" sz="2400" b="1" dirty="0" smtClean="0"/>
              <a:t>σημαντική απώλεια παραγωγής </a:t>
            </a:r>
            <a:r>
              <a:rPr lang="el-GR" sz="2400" dirty="0" smtClean="0"/>
              <a:t>και υποβάθμιση της ποιότητας του συγκομιζόμενου προϊόντος</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Παθογόνο αίτιο ωιδίου της αμπέλου</a:t>
            </a:r>
            <a:endParaRPr lang="en-US" sz="2400" dirty="0"/>
          </a:p>
        </p:txBody>
      </p:sp>
      <p:sp>
        <p:nvSpPr>
          <p:cNvPr id="3" name="Content Placeholder 2"/>
          <p:cNvSpPr>
            <a:spLocks noGrp="1"/>
          </p:cNvSpPr>
          <p:nvPr>
            <p:ph idx="1"/>
          </p:nvPr>
        </p:nvSpPr>
        <p:spPr/>
        <p:txBody>
          <a:bodyPr>
            <a:normAutofit/>
          </a:bodyPr>
          <a:lstStyle/>
          <a:p>
            <a:r>
              <a:rPr lang="el-GR" sz="2400" dirty="0"/>
              <a:t>Το επιφυτικό μυκήλιο είναι πολύ λεπτό, σχηματίζει απλούς, βραχείς κονιδιοφόρους, επί των οποίων παράγονται </a:t>
            </a:r>
            <a:r>
              <a:rPr lang="el-GR" sz="2400" b="1" dirty="0"/>
              <a:t>κονίδια σε αλυσίδες</a:t>
            </a:r>
          </a:p>
          <a:p>
            <a:r>
              <a:rPr lang="el-GR" sz="2400" dirty="0"/>
              <a:t>Τα κονίδια είναι υαλώδη, ελλειψοειδή μέχρι σχεδόν </a:t>
            </a:r>
            <a:r>
              <a:rPr lang="el-GR" sz="2400" dirty="0" smtClean="0"/>
              <a:t>κυλινδρικά</a:t>
            </a:r>
            <a:endParaRPr lang="el-GR" sz="2400" dirty="0"/>
          </a:p>
          <a:p>
            <a:r>
              <a:rPr lang="el-GR" sz="2400" dirty="0"/>
              <a:t>Τα </a:t>
            </a:r>
            <a:r>
              <a:rPr lang="el-GR" sz="2400" b="1" dirty="0"/>
              <a:t>κλειστοθήκια</a:t>
            </a:r>
            <a:r>
              <a:rPr lang="el-GR" sz="2400" dirty="0"/>
              <a:t> (τέλεια μορφή) εμφανίζονται αργά το καλοκαίρι, επί της επιφάνειας των προσβεβλημένων οργάνων της αμπέλου</a:t>
            </a:r>
          </a:p>
          <a:p>
            <a:r>
              <a:rPr lang="el-GR" sz="2400" dirty="0"/>
              <a:t>Είναι σφαιρικά, </a:t>
            </a:r>
            <a:r>
              <a:rPr lang="el-GR" sz="2400" b="1" dirty="0"/>
              <a:t>καστανά ή μαύρα </a:t>
            </a:r>
            <a:r>
              <a:rPr lang="el-GR" sz="2400" dirty="0"/>
              <a:t>και φέρουν πολυκύτταρα εξαρτήματα που καταλήγουν σε έλικα</a:t>
            </a:r>
            <a:endParaRPr lang="en-US" sz="2400" dirty="0"/>
          </a:p>
          <a:p>
            <a:endParaRPr lang="en-US" sz="2400" dirty="0"/>
          </a:p>
        </p:txBody>
      </p:sp>
    </p:spTree>
    <p:extLst>
      <p:ext uri="{BB962C8B-B14F-4D97-AF65-F5344CB8AC3E}">
        <p14:creationId xmlns:p14="http://schemas.microsoft.com/office/powerpoint/2010/main" xmlns="" val="2864274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Παθογόνο αίτιο ωιδίου της αμπέλου</a:t>
            </a:r>
            <a:endParaRPr lang="en-US" sz="2400" b="1" dirty="0"/>
          </a:p>
        </p:txBody>
      </p:sp>
      <p:sp>
        <p:nvSpPr>
          <p:cNvPr id="3" name="Content Placeholder 2"/>
          <p:cNvSpPr>
            <a:spLocks noGrp="1"/>
          </p:cNvSpPr>
          <p:nvPr>
            <p:ph idx="1"/>
          </p:nvPr>
        </p:nvSpPr>
        <p:spPr/>
        <p:txBody>
          <a:bodyPr>
            <a:normAutofit/>
          </a:bodyPr>
          <a:lstStyle/>
          <a:p>
            <a:r>
              <a:rPr lang="el-GR" sz="2400" dirty="0" smtClean="0"/>
              <a:t>Τα κλειστοθήκια περιέχουν 4-5 ασκούς</a:t>
            </a:r>
          </a:p>
          <a:p>
            <a:r>
              <a:rPr lang="el-GR" sz="2400" dirty="0" smtClean="0"/>
              <a:t>Ο μύκητας είναι </a:t>
            </a:r>
            <a:r>
              <a:rPr lang="el-GR" sz="2400" b="1" dirty="0" smtClean="0"/>
              <a:t>υποχρεωτικό παράσιτο</a:t>
            </a:r>
          </a:p>
          <a:p>
            <a:r>
              <a:rPr lang="el-GR" sz="2400" dirty="0" smtClean="0"/>
              <a:t>Προσβάλλει όλα τα αμερικανικά είδη αμπέλου, ενώ </a:t>
            </a:r>
            <a:r>
              <a:rPr lang="el-GR" sz="2400" u="sng" dirty="0" smtClean="0"/>
              <a:t>οι ποικιλίες της Ευρωπαϊκής αμπέλου είναι ευπαθέστερες στην ασθένεια</a:t>
            </a:r>
          </a:p>
          <a:p>
            <a:r>
              <a:rPr lang="el-GR" sz="2400" dirty="0" smtClean="0"/>
              <a:t>Το παθογόνο </a:t>
            </a:r>
            <a:r>
              <a:rPr lang="el-GR" sz="2400" b="1" dirty="0" smtClean="0"/>
              <a:t>διαχειμάζει </a:t>
            </a:r>
            <a:r>
              <a:rPr lang="el-GR" sz="2400" dirty="0" smtClean="0"/>
              <a:t>υπό τη μορφή </a:t>
            </a:r>
          </a:p>
          <a:p>
            <a:pPr>
              <a:buFont typeface="Wingdings" charset="2"/>
              <a:buChar char="ü"/>
            </a:pPr>
            <a:r>
              <a:rPr lang="el-GR" sz="2400" b="1" dirty="0" smtClean="0"/>
              <a:t>μυκηλίου </a:t>
            </a:r>
            <a:r>
              <a:rPr lang="el-GR" sz="2400" dirty="0" smtClean="0"/>
              <a:t>εντός των </a:t>
            </a:r>
            <a:r>
              <a:rPr lang="el-GR" sz="2400" b="1" dirty="0" smtClean="0"/>
              <a:t>κοιμώμενων οφθαλμών </a:t>
            </a:r>
          </a:p>
          <a:p>
            <a:pPr>
              <a:buFont typeface="Wingdings" charset="2"/>
              <a:buChar char="ü"/>
            </a:pPr>
            <a:r>
              <a:rPr lang="el-GR" sz="2400" b="1" dirty="0" smtClean="0"/>
              <a:t>κλειστοθηκίων</a:t>
            </a:r>
            <a:r>
              <a:rPr lang="el-GR" sz="2400" dirty="0" smtClean="0"/>
              <a:t> επί των </a:t>
            </a:r>
            <a:r>
              <a:rPr lang="el-GR" sz="2400" b="1" dirty="0" smtClean="0"/>
              <a:t>μολυσμένων φυτικών επιφανειών </a:t>
            </a:r>
            <a:r>
              <a:rPr lang="el-GR" sz="2400" dirty="0" smtClean="0"/>
              <a:t>της αμπέλου</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Παθογόνο αίτιο ωιδίου της αμπέλου</a:t>
            </a:r>
            <a:endParaRPr lang="en-US" sz="2400" dirty="0"/>
          </a:p>
        </p:txBody>
      </p:sp>
      <p:sp>
        <p:nvSpPr>
          <p:cNvPr id="3" name="Content Placeholder 2"/>
          <p:cNvSpPr>
            <a:spLocks noGrp="1"/>
          </p:cNvSpPr>
          <p:nvPr>
            <p:ph idx="1"/>
          </p:nvPr>
        </p:nvSpPr>
        <p:spPr/>
        <p:txBody>
          <a:bodyPr>
            <a:normAutofit/>
          </a:bodyPr>
          <a:lstStyle/>
          <a:p>
            <a:r>
              <a:rPr lang="el-GR" sz="2400" dirty="0"/>
              <a:t>Η μόλυνση των οφθαλμών γίνεται κατά το στάδιο σχηματισμού τους, στη διάρκεια της προηγούμενης καλλιεργητικής περιόδου</a:t>
            </a:r>
          </a:p>
          <a:p>
            <a:r>
              <a:rPr lang="el-GR" sz="2400" dirty="0"/>
              <a:t>Οι </a:t>
            </a:r>
            <a:r>
              <a:rPr lang="el-GR" sz="2400" b="1" dirty="0"/>
              <a:t>αρχικές μολύνσεις </a:t>
            </a:r>
            <a:r>
              <a:rPr lang="el-GR" sz="2400" dirty="0"/>
              <a:t>την άνοιξη προκύπτουν από </a:t>
            </a:r>
            <a:r>
              <a:rPr lang="el-GR" sz="2400" b="1" dirty="0"/>
              <a:t>κονίδια</a:t>
            </a:r>
            <a:r>
              <a:rPr lang="el-GR" sz="2400" dirty="0"/>
              <a:t> που παράγονται στο μυκήλιο που αναπτύσσεται στους μολυσμένους οφθαλμούς</a:t>
            </a:r>
          </a:p>
          <a:p>
            <a:r>
              <a:rPr lang="el-GR" sz="2400" dirty="0"/>
              <a:t>Επίσης, μπορεί να προκύψουν από τα </a:t>
            </a:r>
            <a:r>
              <a:rPr lang="el-GR" sz="2400" b="1" dirty="0"/>
              <a:t>ασκοσπόρια</a:t>
            </a:r>
            <a:r>
              <a:rPr lang="el-GR" sz="2400" dirty="0"/>
              <a:t> που εκτινάσσσονται από τα κλειστοθήκια μετά από βροχή</a:t>
            </a:r>
            <a:endParaRPr lang="en-US" sz="2400" dirty="0"/>
          </a:p>
          <a:p>
            <a:endParaRPr lang="en-US" dirty="0"/>
          </a:p>
        </p:txBody>
      </p:sp>
    </p:spTree>
    <p:extLst>
      <p:ext uri="{BB962C8B-B14F-4D97-AF65-F5344CB8AC3E}">
        <p14:creationId xmlns:p14="http://schemas.microsoft.com/office/powerpoint/2010/main" xmlns="" val="654690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Αλυσίδες αγενών σπορίων (κονιδίων) του παθογόνου επί μεμονωμένων κονιδιοφόρων</a:t>
            </a:r>
            <a:endParaRPr lang="en-US" sz="2400" dirty="0"/>
          </a:p>
        </p:txBody>
      </p:sp>
      <p:pic>
        <p:nvPicPr>
          <p:cNvPr id="4" name="Content Placeholder 3" descr="P107001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sz="2667" dirty="0" smtClean="0"/>
              <a:t>Κλειστοθήκια (όργανα διαχείμασης) ωιδίου σε διαφορετικά στάδια ωρίμανσης (καστανά/πορτοκαλί-ανώριμα, μαύρα-ώριμα)</a:t>
            </a:r>
            <a:endParaRPr lang="en-US" sz="2667" dirty="0"/>
          </a:p>
        </p:txBody>
      </p:sp>
      <p:pic>
        <p:nvPicPr>
          <p:cNvPr id="4" name="Content Placeholder 3" descr="9-4Cleistothecia-on-leaf-veinANNEMIEK.jpg"/>
          <p:cNvPicPr>
            <a:picLocks noGrp="1" noChangeAspect="1"/>
          </p:cNvPicPr>
          <p:nvPr>
            <p:ph idx="1"/>
          </p:nvPr>
        </p:nvPicPr>
        <p:blipFill>
          <a:blip r:embed="rId2"/>
          <a:srcRect l="-16873" r="-16873"/>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Κλειστοθήκιο του γένους </a:t>
            </a:r>
            <a:r>
              <a:rPr lang="en-US" sz="2400" i="1" dirty="0" err="1" smtClean="0"/>
              <a:t>Uncinula</a:t>
            </a:r>
            <a:r>
              <a:rPr lang="en-US" sz="2400" dirty="0" smtClean="0"/>
              <a:t> </a:t>
            </a:r>
            <a:r>
              <a:rPr lang="el-GR" sz="2400" dirty="0" smtClean="0"/>
              <a:t>με χαρακτηρισστική περιέλιξη του άκρου των τριχοειδών εξαρτημάτων του</a:t>
            </a:r>
            <a:endParaRPr lang="en-US" sz="2400" dirty="0"/>
          </a:p>
        </p:txBody>
      </p:sp>
      <p:pic>
        <p:nvPicPr>
          <p:cNvPr id="4" name="Content Placeholder 3" descr="uncinu1.jpg"/>
          <p:cNvPicPr>
            <a:picLocks noGrp="1" noChangeAspect="1"/>
          </p:cNvPicPr>
          <p:nvPr>
            <p:ph idx="1"/>
          </p:nvPr>
        </p:nvPicPr>
        <p:blipFill>
          <a:blip r:embed="rId2"/>
          <a:srcRect l="-11649" r="-11649"/>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Κλειστοθήκιο </a:t>
            </a:r>
            <a:r>
              <a:rPr lang="en-US" sz="2400" i="1" dirty="0" err="1" smtClean="0"/>
              <a:t>Uncinula</a:t>
            </a:r>
            <a:r>
              <a:rPr lang="en-US" sz="2400" dirty="0" smtClean="0"/>
              <a:t> </a:t>
            </a:r>
            <a:r>
              <a:rPr lang="el-GR" sz="2400" dirty="0" smtClean="0"/>
              <a:t>που διερράγει για να αποκαλυφθούν οι ασκοί με τα ασκοσπόρια (εγγενή σπόρια) που φέρονται στο εσωτερικό του</a:t>
            </a:r>
            <a:endParaRPr lang="en-US" sz="2400" dirty="0"/>
          </a:p>
        </p:txBody>
      </p:sp>
      <p:pic>
        <p:nvPicPr>
          <p:cNvPr id="4" name="Content Placeholder 3" descr="4b Uncinula ascoma and asci.jpg"/>
          <p:cNvPicPr>
            <a:picLocks noGrp="1" noChangeAspect="1"/>
          </p:cNvPicPr>
          <p:nvPr>
            <p:ph idx="1"/>
          </p:nvPr>
        </p:nvPicPr>
        <p:blipFill>
          <a:blip r:embed="rId2"/>
          <a:srcRect l="-55098" r="-55098"/>
          <a:stretch>
            <a:fillRect/>
          </a:stretch>
        </p:blip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Συνθήκες ανάπτυξης του παθογόνου</a:t>
            </a:r>
            <a:endParaRPr lang="en-US" sz="2400" b="1" dirty="0"/>
          </a:p>
        </p:txBody>
      </p:sp>
      <p:sp>
        <p:nvSpPr>
          <p:cNvPr id="3" name="Content Placeholder 2"/>
          <p:cNvSpPr>
            <a:spLocks noGrp="1"/>
          </p:cNvSpPr>
          <p:nvPr>
            <p:ph idx="1"/>
          </p:nvPr>
        </p:nvSpPr>
        <p:spPr/>
        <p:txBody>
          <a:bodyPr>
            <a:normAutofit fontScale="70000" lnSpcReduction="20000"/>
          </a:bodyPr>
          <a:lstStyle/>
          <a:p>
            <a:r>
              <a:rPr lang="el-GR" sz="3400" dirty="0" smtClean="0"/>
              <a:t>Το παθογόνο έχει πολλές γενεές στη διάρκεια μιας καλλιεργητικής περιόδου</a:t>
            </a:r>
          </a:p>
          <a:p>
            <a:r>
              <a:rPr lang="el-GR" sz="3400" b="1" dirty="0" smtClean="0"/>
              <a:t>Για τη βλάστηση των κονιδίων δεν είναι απαραίτητη η ύπαρξη νερού επί των φυτικών επιφανειών</a:t>
            </a:r>
          </a:p>
          <a:p>
            <a:r>
              <a:rPr lang="el-GR" sz="3400" u="sng" dirty="0" smtClean="0"/>
              <a:t>Η βροχή και η δροσιά δεν είναι απαραίτητες για την πρόκληση μολύνσεων από το παθογόνο</a:t>
            </a:r>
          </a:p>
          <a:p>
            <a:r>
              <a:rPr lang="el-GR" sz="3400" dirty="0" smtClean="0"/>
              <a:t>Τα μολύσματα μεταφέρονται με τον άνεμο, αλλά όχι σε πολύ μεγάλες αποστάσεις</a:t>
            </a:r>
          </a:p>
          <a:p>
            <a:r>
              <a:rPr lang="el-GR" sz="3400" b="1" dirty="0" smtClean="0"/>
              <a:t>Η ασθένεια ευνοείται από σχετικά θερμό καιρό</a:t>
            </a:r>
          </a:p>
          <a:p>
            <a:r>
              <a:rPr lang="el-GR" sz="3400" dirty="0" smtClean="0"/>
              <a:t>Άριστη θερμοκρασία βλάστησης των κονιδίων είναι οι </a:t>
            </a:r>
            <a:r>
              <a:rPr lang="el-GR" sz="3400" b="1" dirty="0" smtClean="0"/>
              <a:t>25</a:t>
            </a:r>
            <a:r>
              <a:rPr lang="el-GR" sz="3400" b="1" baseline="30000" dirty="0" smtClean="0"/>
              <a:t>ο</a:t>
            </a:r>
            <a:r>
              <a:rPr lang="en-US" sz="3400" b="1" dirty="0" smtClean="0"/>
              <a:t>C</a:t>
            </a:r>
            <a:endParaRPr lang="el-GR" sz="3400" b="1" dirty="0" smtClean="0"/>
          </a:p>
          <a:p>
            <a:r>
              <a:rPr lang="el-GR" sz="3400" dirty="0" smtClean="0"/>
              <a:t>Ο ήλιος παρεμποδίζει τη βλάστηση των κονιδίων του μύκητα</a:t>
            </a:r>
          </a:p>
          <a:p>
            <a:r>
              <a:rPr lang="el-GR" sz="3400" dirty="0" smtClean="0"/>
              <a:t>Γι’ αυτό η ασθένεια εμφανίζεται συνήθως στα </a:t>
            </a:r>
            <a:r>
              <a:rPr lang="el-GR" sz="3400" b="1" dirty="0" smtClean="0"/>
              <a:t>σκιαζόμενα μέρη των πρέμνων</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Ευπάθεια των φυτικών οργάνων ανάλογα με την ηλικία τους</a:t>
            </a:r>
            <a:endParaRPr lang="en-US" sz="2400" b="1" dirty="0"/>
          </a:p>
        </p:txBody>
      </p:sp>
      <p:sp>
        <p:nvSpPr>
          <p:cNvPr id="3" name="Content Placeholder 2"/>
          <p:cNvSpPr>
            <a:spLocks noGrp="1"/>
          </p:cNvSpPr>
          <p:nvPr>
            <p:ph idx="1"/>
          </p:nvPr>
        </p:nvSpPr>
        <p:spPr/>
        <p:txBody>
          <a:bodyPr>
            <a:normAutofit/>
          </a:bodyPr>
          <a:lstStyle/>
          <a:p>
            <a:r>
              <a:rPr lang="el-GR" sz="2400" dirty="0" smtClean="0"/>
              <a:t>Οι ράγες είναι ευπαθείς στις μολύνσεις από τότε που σχηματίζονται, μέχρις ότου η περιεκτικότητά τους σε σάκχαρα ανέλθει σε ποσοστό 8%</a:t>
            </a:r>
          </a:p>
          <a:p>
            <a:r>
              <a:rPr lang="el-GR" sz="2400" dirty="0" smtClean="0"/>
              <a:t>Σε εγκαταστημένες μολύνσεις το παθογόνο συνεχίζει να παράγει κονίδια, μέχρις ότου η περιεκτικότητα των ιστών σε σάκχαρα ανέλθει σε ποσοστό 12-15%</a:t>
            </a:r>
          </a:p>
          <a:p>
            <a:r>
              <a:rPr lang="el-GR" sz="2400" b="1" dirty="0" smtClean="0"/>
              <a:t>Το ωίδιο αναπτύσσεται καλύτερα σε τρυφερά φύλλα</a:t>
            </a:r>
          </a:p>
          <a:p>
            <a:r>
              <a:rPr lang="el-GR" sz="2400" dirty="0" smtClean="0"/>
              <a:t>Συνήθως, το παθογόνο δεν μολύνει φύλλα μεγαλύτερα των 2 μηνών</a:t>
            </a:r>
          </a:p>
          <a:p>
            <a:r>
              <a:rPr lang="el-GR" sz="2400" dirty="0" smtClean="0"/>
              <a:t>Οι </a:t>
            </a:r>
            <a:r>
              <a:rPr lang="el-GR" sz="2400" u="sng" dirty="0" smtClean="0"/>
              <a:t>βλαστοί</a:t>
            </a:r>
            <a:r>
              <a:rPr lang="el-GR" sz="2400" dirty="0" smtClean="0"/>
              <a:t>, οι </a:t>
            </a:r>
            <a:r>
              <a:rPr lang="el-GR" sz="2400" u="sng" dirty="0" smtClean="0"/>
              <a:t>ποδίσκοι</a:t>
            </a:r>
            <a:r>
              <a:rPr lang="el-GR" sz="2400" dirty="0" smtClean="0"/>
              <a:t> και οι </a:t>
            </a:r>
            <a:r>
              <a:rPr lang="el-GR" sz="2400" u="sng" dirty="0" smtClean="0"/>
              <a:t>ταξιανθίες</a:t>
            </a:r>
            <a:r>
              <a:rPr lang="el-GR" sz="2400" dirty="0" smtClean="0"/>
              <a:t> είναι </a:t>
            </a:r>
            <a:r>
              <a:rPr lang="el-GR" sz="2400" b="1" dirty="0" smtClean="0"/>
              <a:t>ευπαθείς καθ’ όλη τη διάρκεια της καλλιεργητικής περιόδου</a:t>
            </a:r>
            <a:endParaRPr lang="en-US" sz="24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endParaRPr lang="en-US" sz="2400" b="1" dirty="0"/>
          </a:p>
        </p:txBody>
      </p:sp>
      <p:sp>
        <p:nvSpPr>
          <p:cNvPr id="3" name="Content Placeholder 2"/>
          <p:cNvSpPr>
            <a:spLocks noGrp="1"/>
          </p:cNvSpPr>
          <p:nvPr>
            <p:ph idx="1"/>
          </p:nvPr>
        </p:nvSpPr>
        <p:spPr/>
        <p:txBody>
          <a:bodyPr>
            <a:normAutofit/>
          </a:bodyPr>
          <a:lstStyle/>
          <a:p>
            <a:r>
              <a:rPr lang="el-GR" sz="2400" dirty="0" smtClean="0"/>
              <a:t>Αποτελεί τη </a:t>
            </a:r>
            <a:r>
              <a:rPr lang="el-GR" sz="2400" b="1" dirty="0" smtClean="0"/>
              <a:t>σημαντικότερη μυκητολογική ασθένεια </a:t>
            </a:r>
            <a:r>
              <a:rPr lang="el-GR" sz="2400" dirty="0" smtClean="0"/>
              <a:t>της αμπέλου</a:t>
            </a:r>
          </a:p>
          <a:p>
            <a:r>
              <a:rPr lang="el-GR" sz="2400" dirty="0" smtClean="0"/>
              <a:t>Είναι ευρύτατα διαδεδομένη σε όλες τις αμπελουργικές περιοχές του κόσμου</a:t>
            </a:r>
          </a:p>
          <a:p>
            <a:r>
              <a:rPr lang="el-GR" sz="2400" dirty="0" smtClean="0"/>
              <a:t>Το παθογόνο ήρθε στην Ευρώπη από την Αμερική (με την εισαγωγή των αντι-φυλλοξηρικών υποκειμένων)</a:t>
            </a:r>
          </a:p>
          <a:p>
            <a:r>
              <a:rPr lang="el-GR" sz="2400" dirty="0" smtClean="0"/>
              <a:t>Η ασθένεια ενδημεί στη χώρα μας και απειλεί την παραγωγή της αμπελοκαλλιέργειας κάθε χρονιά, ιδιαίτερα στις </a:t>
            </a:r>
            <a:r>
              <a:rPr lang="el-GR" sz="2400" u="sng" dirty="0" smtClean="0"/>
              <a:t>υγρές, με συχνές βροχοπτώσεις περιοχές</a:t>
            </a:r>
          </a:p>
          <a:p>
            <a:r>
              <a:rPr lang="el-GR" sz="2400" dirty="0" smtClean="0"/>
              <a:t>Η ασθένεια </a:t>
            </a:r>
            <a:r>
              <a:rPr lang="el-GR" sz="2400" b="1" dirty="0" smtClean="0"/>
              <a:t>δεν δημιουργεί σοβαρά προβλήματα στις ξηρές περιοχές</a:t>
            </a:r>
            <a:r>
              <a:rPr lang="el-GR" sz="2400" dirty="0" smtClean="0"/>
              <a:t> της χώρας </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ΩΙΔΙΟ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Autofit/>
          </a:bodyPr>
          <a:lstStyle/>
          <a:p>
            <a:r>
              <a:rPr lang="el-GR" sz="2400" dirty="0" smtClean="0"/>
              <a:t>Η ασθένεια προσβάλλει όλα τα </a:t>
            </a:r>
            <a:r>
              <a:rPr lang="el-GR" sz="2400" b="1" dirty="0" smtClean="0"/>
              <a:t>τρυφερά όργανα </a:t>
            </a:r>
            <a:r>
              <a:rPr lang="el-GR" sz="2400" dirty="0" smtClean="0"/>
              <a:t>των πρέμνων την άνοιξη (</a:t>
            </a:r>
            <a:r>
              <a:rPr lang="el-GR" sz="2400" b="1" dirty="0" smtClean="0"/>
              <a:t>φύλλα</a:t>
            </a:r>
            <a:r>
              <a:rPr lang="el-GR" sz="2400" dirty="0" smtClean="0"/>
              <a:t>, </a:t>
            </a:r>
            <a:r>
              <a:rPr lang="el-GR" sz="2400" b="1" dirty="0" smtClean="0"/>
              <a:t>βλαστούς</a:t>
            </a:r>
            <a:r>
              <a:rPr lang="el-GR" sz="2400" dirty="0" smtClean="0"/>
              <a:t>, </a:t>
            </a:r>
            <a:r>
              <a:rPr lang="el-GR" sz="2400" b="1" dirty="0" smtClean="0"/>
              <a:t>σταφύλια</a:t>
            </a:r>
            <a:r>
              <a:rPr lang="el-GR" sz="2400" dirty="0" smtClean="0"/>
              <a:t>)</a:t>
            </a:r>
          </a:p>
          <a:p>
            <a:r>
              <a:rPr lang="el-GR" sz="2400" dirty="0" smtClean="0"/>
              <a:t>Τα πιο </a:t>
            </a:r>
            <a:r>
              <a:rPr lang="el-GR" sz="2400" b="1" dirty="0" smtClean="0"/>
              <a:t>χαρακτηριστικά συμπτώματα </a:t>
            </a:r>
            <a:r>
              <a:rPr lang="el-GR" sz="2400" dirty="0" smtClean="0"/>
              <a:t>προσβολής εμφανίζονται </a:t>
            </a:r>
            <a:r>
              <a:rPr lang="el-GR" sz="2400" b="1" dirty="0" smtClean="0"/>
              <a:t>στο έλασμα των φύλλων</a:t>
            </a:r>
          </a:p>
          <a:p>
            <a:r>
              <a:rPr lang="el-GR" sz="2400" dirty="0" smtClean="0"/>
              <a:t>Στο έλασμα εμφανίζονται κυκλικές </a:t>
            </a:r>
            <a:r>
              <a:rPr lang="el-GR" sz="2400" b="1" dirty="0" smtClean="0"/>
              <a:t>κηλίδες πολύ ανοικτού κίτρινου χρώματος </a:t>
            </a:r>
            <a:r>
              <a:rPr lang="el-GR" sz="2400" dirty="0" smtClean="0"/>
              <a:t>(λαδιές), με ασαφές περιθώριο</a:t>
            </a:r>
          </a:p>
          <a:p>
            <a:r>
              <a:rPr lang="el-GR" sz="2400" dirty="0" smtClean="0"/>
              <a:t>Επί των κηλίδων (τόσο </a:t>
            </a:r>
            <a:r>
              <a:rPr lang="el-GR" sz="2400" b="1" dirty="0" smtClean="0"/>
              <a:t>στην πάνω όσο και την κάτω φυλλική επιφάνεια</a:t>
            </a:r>
            <a:r>
              <a:rPr lang="el-GR" sz="2400" dirty="0" smtClean="0"/>
              <a:t>) εμφανίζεται ένα συνεχές </a:t>
            </a:r>
            <a:r>
              <a:rPr lang="el-GR" sz="2400" u="sng" dirty="0" smtClean="0"/>
              <a:t>αραχνοειδές</a:t>
            </a:r>
            <a:r>
              <a:rPr lang="el-GR" sz="2400" dirty="0" smtClean="0"/>
              <a:t>, </a:t>
            </a:r>
            <a:r>
              <a:rPr lang="el-GR" sz="2400" u="sng" dirty="0" smtClean="0"/>
              <a:t>λευκό</a:t>
            </a:r>
            <a:r>
              <a:rPr lang="el-GR" sz="2400" dirty="0" smtClean="0"/>
              <a:t>, </a:t>
            </a:r>
            <a:r>
              <a:rPr lang="el-GR" sz="2400" u="sng" dirty="0" smtClean="0"/>
              <a:t>αλευρώδες επίχρισμα</a:t>
            </a:r>
          </a:p>
          <a:p>
            <a:r>
              <a:rPr lang="el-GR" sz="2400" dirty="0" smtClean="0"/>
              <a:t>Τα συμπτώματα και τα σημεία του παθογόνου είναι εντονότερα σε φύλλα που βρίσκονται σε </a:t>
            </a:r>
            <a:r>
              <a:rPr lang="el-GR" sz="2400" b="1" dirty="0" smtClean="0"/>
              <a:t>σκιασμένα μέρη</a:t>
            </a:r>
            <a:r>
              <a:rPr lang="el-GR" sz="2400" dirty="0" smtClean="0"/>
              <a:t> των πρέμνων</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Η ασθένεια εκδηλώνεται σε όλα τα νέα όργανα των πρέμνων, τα οποία είναι ακόμα πράσινα</a:t>
            </a:r>
          </a:p>
          <a:p>
            <a:r>
              <a:rPr lang="el-GR" sz="2400" dirty="0" smtClean="0"/>
              <a:t>Προσβάλλονται </a:t>
            </a:r>
            <a:r>
              <a:rPr lang="el-GR" sz="2400" b="1" dirty="0" smtClean="0"/>
              <a:t>φύλλα</a:t>
            </a:r>
            <a:r>
              <a:rPr lang="el-GR" sz="2400" dirty="0" smtClean="0"/>
              <a:t>, </a:t>
            </a:r>
            <a:r>
              <a:rPr lang="el-GR" sz="2400" b="1" dirty="0" smtClean="0"/>
              <a:t>σταφύλια</a:t>
            </a:r>
            <a:r>
              <a:rPr lang="el-GR" sz="2400" dirty="0" smtClean="0"/>
              <a:t>, </a:t>
            </a:r>
            <a:r>
              <a:rPr lang="el-GR" sz="2400" b="1" dirty="0" smtClean="0"/>
              <a:t>νεαροί βλαστοί</a:t>
            </a:r>
          </a:p>
          <a:p>
            <a:r>
              <a:rPr lang="el-GR" sz="2400" dirty="0" smtClean="0"/>
              <a:t>Τα ξυλοποιημένα όργανα δεν προσβάλλονται</a:t>
            </a:r>
          </a:p>
          <a:p>
            <a:r>
              <a:rPr lang="el-GR" sz="2400" dirty="0" smtClean="0"/>
              <a:t>Στα νεαρά φύλλα σχηματίζονται κηλίδες κυκλικές, ανοικτού πράσινου ή κιτρινοπράσινου χρώματος </a:t>
            </a:r>
          </a:p>
          <a:p>
            <a:r>
              <a:rPr lang="el-GR" sz="2400" dirty="0" smtClean="0"/>
              <a:t>Συνήθως, αναφέρονται ως </a:t>
            </a:r>
            <a:r>
              <a:rPr lang="el-GR" sz="2400" b="1" dirty="0" smtClean="0"/>
              <a:t>‘κηλίδες ελαίου’ </a:t>
            </a:r>
            <a:r>
              <a:rPr lang="el-GR" sz="2400" dirty="0" smtClean="0"/>
              <a:t>ή </a:t>
            </a:r>
            <a:r>
              <a:rPr lang="el-GR" sz="2400" b="1" dirty="0" smtClean="0"/>
              <a:t>‘λαδιές’</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ΠΕΡΟΝΟΣΠΟΡΟΣ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lstStyle/>
          <a:p>
            <a:r>
              <a:rPr lang="el-GR" sz="2400" dirty="0"/>
              <a:t>Οι κηλίδες σχηματίζονται συχνότερα στην </a:t>
            </a:r>
            <a:r>
              <a:rPr lang="el-GR" sz="2400" b="1" dirty="0"/>
              <a:t>περιφέρεια του ελάσματος</a:t>
            </a:r>
          </a:p>
          <a:p>
            <a:r>
              <a:rPr lang="el-GR" sz="2400" dirty="0"/>
              <a:t>Συχνά, μπορούν να καταλάβουν ολόκληρη σχεδόν την επιφάνεια του ελάσματος</a:t>
            </a:r>
          </a:p>
          <a:p>
            <a:r>
              <a:rPr lang="el-GR" sz="2400" dirty="0"/>
              <a:t>Το </a:t>
            </a:r>
            <a:r>
              <a:rPr lang="el-GR" sz="2400" b="1" dirty="0"/>
              <a:t>κέντρο των κηλίδων </a:t>
            </a:r>
            <a:r>
              <a:rPr lang="el-GR" sz="2400" dirty="0"/>
              <a:t>αποκτά καστανό χρώμα</a:t>
            </a:r>
            <a:r>
              <a:rPr lang="el-GR" sz="2400" dirty="0" smtClean="0"/>
              <a:t>, </a:t>
            </a:r>
            <a:r>
              <a:rPr lang="el-GR" sz="2400" b="1" dirty="0" smtClean="0"/>
              <a:t>νεκρώνεται</a:t>
            </a:r>
            <a:r>
              <a:rPr lang="el-GR" sz="2400" dirty="0" smtClean="0"/>
              <a:t> </a:t>
            </a:r>
            <a:r>
              <a:rPr lang="el-GR" sz="2400" dirty="0"/>
              <a:t>και συχνά </a:t>
            </a:r>
            <a:r>
              <a:rPr lang="el-GR" sz="2400" b="1" dirty="0"/>
              <a:t>σχίζεται</a:t>
            </a:r>
          </a:p>
          <a:p>
            <a:r>
              <a:rPr lang="el-GR" sz="2400" dirty="0"/>
              <a:t>Τα έντονα προσβεβλημένα φύλλα </a:t>
            </a:r>
            <a:r>
              <a:rPr lang="el-GR" sz="2400" b="1" dirty="0"/>
              <a:t>αποξηραίνονται</a:t>
            </a:r>
            <a:r>
              <a:rPr lang="el-GR" sz="2400" dirty="0"/>
              <a:t> και </a:t>
            </a:r>
            <a:r>
              <a:rPr lang="el-GR" sz="2400" b="1" dirty="0"/>
              <a:t>πέφτουν</a:t>
            </a:r>
            <a:endParaRPr lang="en-US" sz="2400" b="1" dirty="0"/>
          </a:p>
          <a:p>
            <a:endParaRPr lang="en-US" dirty="0"/>
          </a:p>
        </p:txBody>
      </p:sp>
    </p:spTree>
    <p:extLst>
      <p:ext uri="{BB962C8B-B14F-4D97-AF65-F5344CB8AC3E}">
        <p14:creationId xmlns:p14="http://schemas.microsoft.com/office/powerpoint/2010/main" xmlns="" val="2568989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Όταν επικρατούν συνθήκες υψηλής Σ.Υ., στην </a:t>
            </a:r>
            <a:r>
              <a:rPr lang="el-GR" sz="2400" b="1" dirty="0" smtClean="0"/>
              <a:t>κάτω επιφάνεια του ελάσματος </a:t>
            </a:r>
            <a:r>
              <a:rPr lang="el-GR" sz="2400" dirty="0" smtClean="0"/>
              <a:t>σχηματίζονται τα </a:t>
            </a:r>
            <a:r>
              <a:rPr lang="el-GR" sz="2400" b="1" dirty="0" smtClean="0"/>
              <a:t>σημεία</a:t>
            </a:r>
            <a:r>
              <a:rPr lang="el-GR" sz="2400" dirty="0" smtClean="0"/>
              <a:t> του παθογόνου</a:t>
            </a:r>
          </a:p>
          <a:p>
            <a:r>
              <a:rPr lang="el-GR" sz="2400" b="1" dirty="0" smtClean="0"/>
              <a:t>Λευκές</a:t>
            </a:r>
            <a:r>
              <a:rPr lang="el-GR" sz="2400" dirty="0" smtClean="0"/>
              <a:t>, </a:t>
            </a:r>
            <a:r>
              <a:rPr lang="el-GR" sz="2400" b="1" dirty="0" smtClean="0"/>
              <a:t>χιονώδεις εξανθήσεις </a:t>
            </a:r>
            <a:r>
              <a:rPr lang="el-GR" sz="2400" dirty="0" smtClean="0"/>
              <a:t>(σποριαγγειοφόροι που εξέρχονται από τα στομάτια των προσβεβλημένων φύλλων)</a:t>
            </a:r>
          </a:p>
          <a:p>
            <a:r>
              <a:rPr lang="el-GR" sz="2400" dirty="0" smtClean="0"/>
              <a:t>Αρχικά, όταν οι ιστοί της κηλίδας παραμένουν πράσινοι, </a:t>
            </a:r>
            <a:r>
              <a:rPr lang="el-GR" sz="2400" b="1" dirty="0" smtClean="0"/>
              <a:t>οι εξανθήσεις καλύπτουν ολόκληρη την επιφάνεια της κηλίδας</a:t>
            </a:r>
          </a:p>
          <a:p>
            <a:r>
              <a:rPr lang="el-GR" sz="2400" dirty="0" smtClean="0"/>
              <a:t>Αργότερα, αφού προκληθεί η νέκρωση του κέντρου της κηλίδας, οι εξανθήσεις σχηματίζονται αποκλειστικά στην περιφέρεια της κηλίδας</a:t>
            </a:r>
          </a:p>
          <a:p>
            <a:r>
              <a:rPr lang="el-GR" sz="2400" dirty="0" smtClean="0"/>
              <a:t>Στα ώριμα και ηλικιωμένα φύλλα η εξάπλωση του παθογόνου εντός των ιστών δυσχεραίνεται από τις νευρώσεις του ελάσματος</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Έτσι, σχηματίζονται </a:t>
            </a:r>
            <a:r>
              <a:rPr lang="el-GR" sz="2400" b="1" dirty="0" smtClean="0"/>
              <a:t>μικρές</a:t>
            </a:r>
            <a:r>
              <a:rPr lang="el-GR" sz="2400" dirty="0" smtClean="0"/>
              <a:t>, </a:t>
            </a:r>
            <a:r>
              <a:rPr lang="el-GR" sz="2400" b="1" dirty="0" smtClean="0"/>
              <a:t>πολυγωνικές κηλίδες </a:t>
            </a:r>
            <a:r>
              <a:rPr lang="el-GR" sz="2400" dirty="0" smtClean="0"/>
              <a:t>διαμέτρου 1-7</a:t>
            </a:r>
            <a:r>
              <a:rPr lang="en-US" sz="2400" dirty="0" smtClean="0"/>
              <a:t>mm</a:t>
            </a:r>
            <a:r>
              <a:rPr lang="el-GR" sz="2400" dirty="0" smtClean="0"/>
              <a:t> και χρώματος ανοικτού πράσινου, κίτρινου, καστανού ή ενδιάμεσων αποχρώσεων</a:t>
            </a:r>
          </a:p>
          <a:p>
            <a:r>
              <a:rPr lang="el-GR" sz="2400" dirty="0" smtClean="0"/>
              <a:t>Οι κηλίδες αυτές σχηματίζονται η μια δίπλα στην άλλη, συνήθως </a:t>
            </a:r>
            <a:r>
              <a:rPr lang="el-GR" sz="2400" b="1" dirty="0" smtClean="0"/>
              <a:t>κατά μήκος των κεντρικών νευρώσεων</a:t>
            </a:r>
            <a:r>
              <a:rPr lang="el-GR" sz="2400" dirty="0" smtClean="0"/>
              <a:t>, δίνοντας την εντύπωση </a:t>
            </a:r>
            <a:r>
              <a:rPr lang="el-GR" sz="2400" b="1" dirty="0" smtClean="0"/>
              <a:t>μωσαϊκού</a:t>
            </a:r>
          </a:p>
          <a:p>
            <a:r>
              <a:rPr lang="el-GR" sz="2400" dirty="0" smtClean="0"/>
              <a:t>Το σύμπτωμα αυτό ονομάζεται ‘</a:t>
            </a:r>
            <a:r>
              <a:rPr lang="el-GR" sz="2400" u="sng" dirty="0" smtClean="0"/>
              <a:t>κηλίδες μωσαϊκού’</a:t>
            </a:r>
            <a:r>
              <a:rPr lang="el-GR" sz="2400" dirty="0" smtClean="0"/>
              <a:t> ή</a:t>
            </a:r>
            <a:r>
              <a:rPr lang="el-GR" sz="2400" u="sng" dirty="0" smtClean="0"/>
              <a:t> ‘σταυροβελονιά’</a:t>
            </a:r>
          </a:p>
          <a:p>
            <a:r>
              <a:rPr lang="el-GR" sz="2400" dirty="0" smtClean="0"/>
              <a:t>Με πολύ υγρό καιρό μπορεί να εμφανιστούν στα φύλλα οι λευκές εξανθήσεις χωρίς την παρουσία κηλίδων επί του ελάσματος</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Ομοιότητα κηλίδων προσβολής ωιδίου-περονοσπόρου</a:t>
            </a:r>
            <a:endParaRPr lang="en-US" sz="2400" b="1" dirty="0"/>
          </a:p>
        </p:txBody>
      </p:sp>
      <p:sp>
        <p:nvSpPr>
          <p:cNvPr id="3" name="Content Placeholder 2"/>
          <p:cNvSpPr>
            <a:spLocks noGrp="1"/>
          </p:cNvSpPr>
          <p:nvPr>
            <p:ph idx="1"/>
          </p:nvPr>
        </p:nvSpPr>
        <p:spPr/>
        <p:txBody>
          <a:bodyPr>
            <a:normAutofit lnSpcReduction="10000"/>
          </a:bodyPr>
          <a:lstStyle/>
          <a:p>
            <a:r>
              <a:rPr lang="el-GR" sz="2400" dirty="0" smtClean="0"/>
              <a:t>Οι κηλίδες ελαίου μπορεί να συγχυσθούν με τις κηλίδες προσβολής του ωιδίου της αμπέλου</a:t>
            </a:r>
          </a:p>
          <a:p>
            <a:r>
              <a:rPr lang="el-GR" sz="2400" dirty="0" smtClean="0"/>
              <a:t>Διαφορές για τη διάκριση μεταξύ τους</a:t>
            </a:r>
            <a:r>
              <a:rPr lang="en-US" sz="2400" dirty="0" smtClean="0"/>
              <a:t>:</a:t>
            </a:r>
            <a:endParaRPr lang="el-GR" sz="2400" dirty="0" smtClean="0"/>
          </a:p>
          <a:p>
            <a:pPr>
              <a:buFont typeface="Wingdings" charset="2"/>
              <a:buChar char="Ø"/>
            </a:pPr>
            <a:r>
              <a:rPr lang="el-GR" sz="2400" dirty="0" smtClean="0"/>
              <a:t>Οι κηλίδες του ωιδίου έχουν λιγότερο έντονο χρώμα, ασαφές περιθώριο, καλύπτονται από αραιή, υπόλευκη εξάνθηση</a:t>
            </a:r>
          </a:p>
          <a:p>
            <a:pPr>
              <a:buFont typeface="Wingdings" charset="2"/>
              <a:buChar char="Ø"/>
            </a:pPr>
            <a:r>
              <a:rPr lang="el-GR" sz="2400" dirty="0" smtClean="0"/>
              <a:t>Η εξάνθηση σχηματίζεται </a:t>
            </a:r>
            <a:r>
              <a:rPr lang="el-GR" sz="2400" b="1" dirty="0" smtClean="0"/>
              <a:t>τόσο στην άνω όσο και στην κάτω φυλλική επιφάνεια </a:t>
            </a:r>
            <a:r>
              <a:rPr lang="el-GR" sz="2400" dirty="0" smtClean="0"/>
              <a:t>του ελάσματος</a:t>
            </a:r>
          </a:p>
          <a:p>
            <a:pPr>
              <a:buFont typeface="Wingdings" charset="2"/>
              <a:buChar char="Ø"/>
            </a:pPr>
            <a:r>
              <a:rPr lang="el-GR" sz="2400" dirty="0" smtClean="0"/>
              <a:t>Οι εξανθήσεις του περονοσπόρου αποτελούνται από πυκνές δέσμες σποριαγγειοφόρων, που εξέρχονται από τα στομάτια, έχουν λευκή, χιονώδη εμφάνιση</a:t>
            </a:r>
          </a:p>
          <a:p>
            <a:pPr>
              <a:buFont typeface="Wingdings" charset="2"/>
              <a:buChar char="Ø"/>
            </a:pPr>
            <a:r>
              <a:rPr lang="el-GR" sz="2400" dirty="0" smtClean="0"/>
              <a:t>Οι εξανθήσεις του περονοσπόρου αναπτύσσονται </a:t>
            </a:r>
            <a:r>
              <a:rPr lang="el-GR" sz="2400" b="1" dirty="0" smtClean="0"/>
              <a:t>μόνο στην κάτω φυλλική επιφάνεια </a:t>
            </a:r>
            <a:r>
              <a:rPr lang="el-GR" sz="2400" dirty="0" smtClean="0"/>
              <a:t>του ελάσματος</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 καρποφόρων οργάνων</a:t>
            </a:r>
            <a:endParaRPr lang="en-US" sz="2400" dirty="0"/>
          </a:p>
        </p:txBody>
      </p:sp>
      <p:sp>
        <p:nvSpPr>
          <p:cNvPr id="3" name="Content Placeholder 2"/>
          <p:cNvSpPr>
            <a:spLocks noGrp="1"/>
          </p:cNvSpPr>
          <p:nvPr>
            <p:ph idx="1"/>
          </p:nvPr>
        </p:nvSpPr>
        <p:spPr/>
        <p:txBody>
          <a:bodyPr>
            <a:normAutofit/>
          </a:bodyPr>
          <a:lstStyle/>
          <a:p>
            <a:r>
              <a:rPr lang="el-GR" sz="2400" dirty="0" smtClean="0"/>
              <a:t>Η προσβολή ανθέων και σταφυλιών μπορεί να εκδηλωθεί με ποικιλία συμπτωμάτων, ανάλογα με την εποχή μόλυνσης και το τμήμα που προσβάλλεται</a:t>
            </a:r>
          </a:p>
          <a:p>
            <a:r>
              <a:rPr lang="el-GR" sz="2400" dirty="0" smtClean="0"/>
              <a:t>Η μόλυνση εκδηλώνεται σε οποιοδήποτε σημείο του κεντρικού ή των πλάγιων αξόνων της ταξιανθίας</a:t>
            </a:r>
          </a:p>
          <a:p>
            <a:r>
              <a:rPr lang="el-GR" sz="2400" dirty="0" smtClean="0"/>
              <a:t>Οι προσβεβλημένοι ιστοί αποκτούν χρώμα </a:t>
            </a:r>
            <a:r>
              <a:rPr lang="el-GR" sz="2400" b="1" dirty="0" smtClean="0"/>
              <a:t>σκοτεινό ελαιώδες</a:t>
            </a:r>
            <a:r>
              <a:rPr lang="el-GR" sz="2400" dirty="0" smtClean="0"/>
              <a:t>, αργότερα νεκρώνονται και αποκτούν </a:t>
            </a:r>
            <a:r>
              <a:rPr lang="el-GR" sz="2400" b="1" dirty="0" smtClean="0"/>
              <a:t>καστανό χρώμα</a:t>
            </a:r>
          </a:p>
          <a:p>
            <a:r>
              <a:rPr lang="el-GR" sz="2400" dirty="0" smtClean="0"/>
              <a:t>Ανάλογα με την ένταση της προσβολής προκαλείται </a:t>
            </a:r>
            <a:r>
              <a:rPr lang="el-GR" sz="2400" b="1" dirty="0" smtClean="0"/>
              <a:t>μερική ή ολική αποξήρανση του βότρυος</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ΠΕΡΟΝΟΣΠΟΡΟΣ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lstStyle/>
          <a:p>
            <a:r>
              <a:rPr lang="el-GR" sz="2400" dirty="0"/>
              <a:t>Αν η προσβολή εκδηλωθεί πριν την άνθηση, </a:t>
            </a:r>
            <a:r>
              <a:rPr lang="el-GR" sz="2400" b="1" dirty="0"/>
              <a:t>τα άνθη μαραίνονται </a:t>
            </a:r>
            <a:r>
              <a:rPr lang="el-GR" sz="2400" dirty="0"/>
              <a:t>και </a:t>
            </a:r>
            <a:r>
              <a:rPr lang="el-GR" sz="2400" b="1" dirty="0"/>
              <a:t>πέφτουν</a:t>
            </a:r>
          </a:p>
          <a:p>
            <a:r>
              <a:rPr lang="el-GR" sz="2400" u="sng" dirty="0"/>
              <a:t>Με υγρό καιρό ο κάλυκας και η στεφάνη καλύπτονται από τις λευκές εξανθήσεις του περονοσπόρου</a:t>
            </a:r>
          </a:p>
          <a:p>
            <a:r>
              <a:rPr lang="el-GR" sz="2400" dirty="0"/>
              <a:t>Μετά τη γονιμοποίηση, οι ράγες μολύνονται μόνο έμμεσα, μέσω του </a:t>
            </a:r>
            <a:r>
              <a:rPr lang="el-GR" sz="2400" dirty="0" smtClean="0"/>
              <a:t>ποδίσκου</a:t>
            </a:r>
          </a:p>
          <a:p>
            <a:r>
              <a:rPr lang="el-GR" sz="2400" dirty="0"/>
              <a:t>Οι νεαρές ράγες έχουν </a:t>
            </a:r>
            <a:r>
              <a:rPr lang="el-GR" sz="2400" b="1" dirty="0"/>
              <a:t>καστανοπράσινο χρώμα </a:t>
            </a:r>
            <a:r>
              <a:rPr lang="el-GR" sz="2400" dirty="0"/>
              <a:t>αλλά όταν καλύπτονται από εξανθήσεις αποκτούν μια </a:t>
            </a:r>
            <a:r>
              <a:rPr lang="el-GR" sz="2400" b="1" dirty="0"/>
              <a:t>τεφρή απόχρωση</a:t>
            </a:r>
          </a:p>
          <a:p>
            <a:r>
              <a:rPr lang="el-GR" sz="2400" dirty="0"/>
              <a:t>Η ασθένεια σε αυτό το </a:t>
            </a:r>
            <a:r>
              <a:rPr lang="el-GR" sz="2400" dirty="0" smtClean="0"/>
              <a:t>στάδιο </a:t>
            </a:r>
            <a:r>
              <a:rPr lang="el-GR" sz="2400" dirty="0"/>
              <a:t>ονομάζεται ‘</a:t>
            </a:r>
            <a:r>
              <a:rPr lang="el-GR" sz="2400" b="1" dirty="0"/>
              <a:t>τεφρή σήψη</a:t>
            </a:r>
            <a:r>
              <a:rPr lang="el-GR" sz="2400" dirty="0"/>
              <a:t>’</a:t>
            </a:r>
          </a:p>
          <a:p>
            <a:endParaRPr lang="en-US" sz="2400" dirty="0"/>
          </a:p>
          <a:p>
            <a:endParaRPr lang="en-US" dirty="0"/>
          </a:p>
        </p:txBody>
      </p:sp>
    </p:spTree>
    <p:extLst>
      <p:ext uri="{BB962C8B-B14F-4D97-AF65-F5344CB8AC3E}">
        <p14:creationId xmlns:p14="http://schemas.microsoft.com/office/powerpoint/2010/main" xmlns="" val="1747653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491342"/>
            <a:ext cx="8229600" cy="5472803"/>
          </a:xfrm>
        </p:spPr>
        <p:txBody>
          <a:bodyPr>
            <a:normAutofit/>
          </a:bodyPr>
          <a:lstStyle/>
          <a:p>
            <a:r>
              <a:rPr lang="el-GR" sz="2400" dirty="0" smtClean="0"/>
              <a:t>Τα σταφύλια καθώς ωριμάζουν, καθίστανται περισσότερο ανθεκτικά στις μολύνσεις</a:t>
            </a:r>
          </a:p>
          <a:p>
            <a:r>
              <a:rPr lang="el-GR" sz="2400" dirty="0" smtClean="0"/>
              <a:t>Στις ράγες που προσβάλλονται αργότερα και μέχρι την εποχή του ‘γυαλίσματος’, η εξάπλωση του παρασίτου γίνεται μόνο στους εσωτερικούς ιστούς</a:t>
            </a:r>
          </a:p>
          <a:p>
            <a:r>
              <a:rPr lang="el-GR" sz="2400" dirty="0" smtClean="0"/>
              <a:t>Οι ράγες γίνονται </a:t>
            </a:r>
            <a:r>
              <a:rPr lang="el-GR" sz="2400" b="1" dirty="0" smtClean="0"/>
              <a:t>δερματώδεις</a:t>
            </a:r>
            <a:r>
              <a:rPr lang="el-GR" sz="2400" dirty="0" smtClean="0"/>
              <a:t>, </a:t>
            </a:r>
            <a:r>
              <a:rPr lang="el-GR" sz="2400" b="1" dirty="0" smtClean="0"/>
              <a:t>συρρικνώνονται</a:t>
            </a:r>
            <a:r>
              <a:rPr lang="el-GR" sz="2400" dirty="0" smtClean="0"/>
              <a:t>, αποκτούν </a:t>
            </a:r>
            <a:r>
              <a:rPr lang="el-GR" sz="2400" b="1" dirty="0" smtClean="0"/>
              <a:t>χρώμα καστανό με πράσινες αποχρώσεις</a:t>
            </a:r>
          </a:p>
          <a:p>
            <a:r>
              <a:rPr lang="el-GR" sz="2400" dirty="0" smtClean="0"/>
              <a:t>Συχνά, οι προσβεβλημένες ράγες πέφτουν (η μορφή των συμπτωμάτων αυτών ονομάζεται ‘</a:t>
            </a:r>
            <a:r>
              <a:rPr lang="el-GR" sz="2400" b="1" dirty="0" smtClean="0"/>
              <a:t>καστανή σήψη</a:t>
            </a:r>
            <a:r>
              <a:rPr lang="el-GR" sz="2400" dirty="0" smtClean="0"/>
              <a:t>’)</a:t>
            </a:r>
          </a:p>
          <a:p>
            <a:r>
              <a:rPr lang="el-GR" sz="2400" b="1" dirty="0" smtClean="0"/>
              <a:t>Πάνω στις ράγες δεν σχηματίζονται εξανθήσεις του παθογόνου</a:t>
            </a:r>
          </a:p>
          <a:p>
            <a:r>
              <a:rPr lang="el-GR" sz="2400" dirty="0" smtClean="0"/>
              <a:t>Το σύμπτωμα αυτό παρουσιάζει ομοιότητα με τα ηλιακά εγκαύματα που υφίστανται οι ράγες</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ΠΕΡΟΝΟΣΠΟΡΟΣ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Οι νέοι και τρυφεροί βλαστοί προσβάλλονται κατά τις καλλιεργητικές περιόδους που επικρατούν ιδιαίτερα ευνοϊκές συνθήκες (πολύ βροχερές χρονιές)</a:t>
            </a:r>
          </a:p>
          <a:p>
            <a:r>
              <a:rPr lang="el-GR" sz="2400" dirty="0" smtClean="0"/>
              <a:t>Η μόλυνση εκδηλώνεται με τη μορφή </a:t>
            </a:r>
            <a:r>
              <a:rPr lang="el-GR" sz="2400" b="1" dirty="0" smtClean="0"/>
              <a:t>επιμήκων</a:t>
            </a:r>
            <a:r>
              <a:rPr lang="el-GR" sz="2400" dirty="0" smtClean="0"/>
              <a:t>, </a:t>
            </a:r>
            <a:r>
              <a:rPr lang="el-GR" sz="2400" b="1" dirty="0" smtClean="0"/>
              <a:t>καστανών</a:t>
            </a:r>
            <a:r>
              <a:rPr lang="el-GR" sz="2400" dirty="0" smtClean="0"/>
              <a:t> ή </a:t>
            </a:r>
            <a:r>
              <a:rPr lang="el-GR" sz="2400" b="1" dirty="0" smtClean="0"/>
              <a:t>καστανόμαυρων κηλίδων</a:t>
            </a:r>
          </a:p>
          <a:p>
            <a:r>
              <a:rPr lang="el-GR" sz="2400" dirty="0" smtClean="0"/>
              <a:t>Η προσβολή είναι </a:t>
            </a:r>
            <a:r>
              <a:rPr lang="el-GR" sz="2400" b="1" dirty="0" smtClean="0"/>
              <a:t>εντονότερη στην κορυφή των βλαστών</a:t>
            </a:r>
          </a:p>
          <a:p>
            <a:r>
              <a:rPr lang="el-GR" sz="2400" dirty="0" smtClean="0"/>
              <a:t>Οι προσβεβλημένοι βλαστοί εμφανίζουν </a:t>
            </a:r>
            <a:r>
              <a:rPr lang="el-GR" sz="2400" b="1" dirty="0" smtClean="0"/>
              <a:t>κυματοειδή παραμόρφωση</a:t>
            </a:r>
            <a:r>
              <a:rPr lang="el-GR" sz="2400" dirty="0" smtClean="0"/>
              <a:t> (‘γκλίτσα’)</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κηλίδες ελαίου είναι συνήθως περισσότερες </a:t>
            </a:r>
            <a:br>
              <a:rPr lang="el-GR" sz="2400" dirty="0" smtClean="0"/>
            </a:br>
            <a:r>
              <a:rPr lang="el-GR" sz="2400" dirty="0" smtClean="0"/>
              <a:t>στην περιφέρεια του ελάσματος</a:t>
            </a:r>
            <a:endParaRPr lang="en-US" sz="2400" dirty="0"/>
          </a:p>
        </p:txBody>
      </p:sp>
      <p:pic>
        <p:nvPicPr>
          <p:cNvPr id="5" name="Picture 4" descr="170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13990" y="1693451"/>
            <a:ext cx="5850110" cy="438758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ΩΙΔΙΟ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038778"/>
          </a:xfrm>
        </p:spPr>
        <p:txBody>
          <a:bodyPr>
            <a:noAutofit/>
          </a:bodyPr>
          <a:lstStyle/>
          <a:p>
            <a:r>
              <a:rPr lang="el-GR" sz="2400" dirty="0"/>
              <a:t>Το επίχρισμα αυτό είναι οι </a:t>
            </a:r>
            <a:r>
              <a:rPr lang="el-GR" sz="2400" b="1" dirty="0"/>
              <a:t>εξανθήσεις</a:t>
            </a:r>
            <a:r>
              <a:rPr lang="el-GR" sz="2400" dirty="0"/>
              <a:t> του </a:t>
            </a:r>
            <a:r>
              <a:rPr lang="el-GR" sz="2400" u="sng" dirty="0"/>
              <a:t>επίφυτου</a:t>
            </a:r>
            <a:r>
              <a:rPr lang="el-GR" sz="2400" dirty="0"/>
              <a:t> παθογόνου (μυκήλιο, βραχείς κονιδιοφόροι και κονίδια</a:t>
            </a:r>
            <a:r>
              <a:rPr lang="el-GR" sz="2400" dirty="0" smtClean="0"/>
              <a:t>)</a:t>
            </a:r>
          </a:p>
          <a:p>
            <a:r>
              <a:rPr lang="el-GR" sz="2400" dirty="0" smtClean="0"/>
              <a:t>Οι κηλίδες μπορεί να επεκταθούν και να καλύψουν μεγάλο μέρος ή και </a:t>
            </a:r>
            <a:r>
              <a:rPr lang="el-GR" sz="2400" u="sng" dirty="0" smtClean="0"/>
              <a:t>ολόκληρη την επιφάνεια του ελάσματος</a:t>
            </a:r>
          </a:p>
          <a:p>
            <a:r>
              <a:rPr lang="el-GR" sz="2400" dirty="0" smtClean="0"/>
              <a:t>Το έλασμα δεν μπορεί να αναπτυχθεί κανονικά και εμφανίζει </a:t>
            </a:r>
            <a:r>
              <a:rPr lang="el-GR" sz="2400" b="1" dirty="0" smtClean="0"/>
              <a:t>κυματοειδή παραμόρφωση</a:t>
            </a:r>
          </a:p>
          <a:p>
            <a:r>
              <a:rPr lang="el-GR" sz="2400" dirty="0" smtClean="0"/>
              <a:t>Αυτό οφείλεται στη νέκρωση που υφίστανται τα επιδερμικά κύτταρα από τους μυζητήρες του παθογόνου</a:t>
            </a:r>
          </a:p>
          <a:p>
            <a:r>
              <a:rPr lang="el-GR" sz="2400" dirty="0" smtClean="0"/>
              <a:t>Παρόμοια εξάνθηση αναπτύσσεται τόσο στους </a:t>
            </a:r>
            <a:r>
              <a:rPr lang="el-GR" sz="2400" b="1" dirty="0" smtClean="0"/>
              <a:t>βότρεις</a:t>
            </a:r>
            <a:r>
              <a:rPr lang="el-GR" sz="2400" dirty="0" smtClean="0"/>
              <a:t> όσο και τους </a:t>
            </a:r>
            <a:r>
              <a:rPr lang="el-GR" sz="2400" b="1" dirty="0" smtClean="0"/>
              <a:t>βλαστούς</a:t>
            </a:r>
            <a:r>
              <a:rPr lang="el-GR" sz="2400" dirty="0" smtClean="0"/>
              <a:t> των προσβεβλημένων πρέμνων</a:t>
            </a:r>
          </a:p>
          <a:p>
            <a:r>
              <a:rPr lang="el-GR" sz="2400" dirty="0" smtClean="0"/>
              <a:t>Αν η προσβολή εκδηλωθεί πριν από την άνθηση προκαλείται </a:t>
            </a:r>
            <a:r>
              <a:rPr lang="el-GR" sz="2400" b="1" dirty="0" smtClean="0"/>
              <a:t>ανθόρροια</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Συχνά, οι κηλίδες καταλαμβάνουν μεγάλο </a:t>
            </a:r>
            <a:br>
              <a:rPr lang="el-GR" sz="2400" dirty="0" smtClean="0"/>
            </a:br>
            <a:r>
              <a:rPr lang="el-GR" sz="2400" dirty="0" smtClean="0"/>
              <a:t>μέρος της επιφάνειας του ελάσματος</a:t>
            </a:r>
            <a:endParaRPr lang="en-US" sz="2400" dirty="0"/>
          </a:p>
        </p:txBody>
      </p:sp>
      <p:pic>
        <p:nvPicPr>
          <p:cNvPr id="4" name="Content Placeholder 3" descr="мильдью1.jpg"/>
          <p:cNvPicPr>
            <a:picLocks noGrp="1" noChangeAspect="1"/>
          </p:cNvPicPr>
          <p:nvPr>
            <p:ph idx="1"/>
          </p:nvPr>
        </p:nvPicPr>
        <p:blipFill>
          <a:blip r:embed="rId2"/>
          <a:srcRect l="-38358" r="-38358"/>
          <a:stretch>
            <a:fillRect/>
          </a:stretch>
        </p:blipFill>
        <p:spPr>
          <a:xfrm>
            <a:off x="457200" y="1634990"/>
            <a:ext cx="8229600" cy="45259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Τα φύλλα για να είναι επιδεκτικά μόλυνσης πρέπει να αποκτήσουν επιφάνεια τουλάχιστον 6-8</a:t>
            </a:r>
            <a:r>
              <a:rPr lang="en-US" sz="2400" dirty="0" smtClean="0"/>
              <a:t>cm</a:t>
            </a:r>
            <a:r>
              <a:rPr lang="en-US" sz="2400" baseline="30000" dirty="0" smtClean="0"/>
              <a:t>2</a:t>
            </a:r>
            <a:r>
              <a:rPr lang="en-US" sz="2400" dirty="0" smtClean="0"/>
              <a:t> </a:t>
            </a:r>
            <a:r>
              <a:rPr lang="el-GR" sz="2400" dirty="0" smtClean="0"/>
              <a:t>ή </a:t>
            </a:r>
            <a:br>
              <a:rPr lang="el-GR" sz="2400" dirty="0" smtClean="0"/>
            </a:br>
            <a:r>
              <a:rPr lang="el-GR" sz="2400" dirty="0" smtClean="0"/>
              <a:t>οι κληματίδες να αποκτήσουν μήκος 5-10</a:t>
            </a:r>
            <a:r>
              <a:rPr lang="en-US" sz="2400" dirty="0" smtClean="0"/>
              <a:t>cm</a:t>
            </a:r>
            <a:endParaRPr lang="en-US" sz="2400" dirty="0"/>
          </a:p>
        </p:txBody>
      </p:sp>
      <p:pic>
        <p:nvPicPr>
          <p:cNvPr id="4" name="Content Placeholder 3" descr="358.jpg"/>
          <p:cNvPicPr>
            <a:picLocks noGrp="1" noChangeAspect="1"/>
          </p:cNvPicPr>
          <p:nvPr>
            <p:ph idx="1"/>
          </p:nvPr>
        </p:nvPicPr>
        <p:blipFill>
          <a:blip r:embed="rId2"/>
          <a:srcRect l="-11151" r="-11151"/>
          <a:stretch>
            <a:fillRect/>
          </a:stretch>
        </p:blip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Λευκή, χιονώδης εξάνθηση περονοσπόρου της αμπέλου</a:t>
            </a:r>
            <a:br>
              <a:rPr lang="el-GR" sz="2400" dirty="0" smtClean="0"/>
            </a:br>
            <a:r>
              <a:rPr lang="el-GR" sz="2400" dirty="0" smtClean="0"/>
              <a:t>αναπτύσσεται  στην κάτω φυλλική επιφάνεια</a:t>
            </a:r>
            <a:endParaRPr lang="en-US" sz="2400" dirty="0"/>
          </a:p>
        </p:txBody>
      </p:sp>
      <p:pic>
        <p:nvPicPr>
          <p:cNvPr id="4" name="Content Placeholder 3" descr="img_279984690.jpg"/>
          <p:cNvPicPr>
            <a:picLocks noGrp="1" noChangeAspect="1"/>
          </p:cNvPicPr>
          <p:nvPr>
            <p:ph idx="1"/>
          </p:nvPr>
        </p:nvPicPr>
        <p:blipFill>
          <a:blip r:embed="rId2"/>
          <a:srcRect l="-71221" r="-71221"/>
          <a:stretch>
            <a:fillRect/>
          </a:stretch>
        </p:blipFill>
        <p:spPr>
          <a:xfrm>
            <a:off x="-795543" y="2103438"/>
            <a:ext cx="6804547" cy="3742239"/>
          </a:xfrm>
        </p:spPr>
      </p:pic>
      <p:pic>
        <p:nvPicPr>
          <p:cNvPr id="3" name="Picture 2" descr="178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10776" y="2460355"/>
            <a:ext cx="4037872" cy="302840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Ελαιώδης κηλίδα σε φύλλο αμπέλου που νεκρώθηκε στο κέντρο αλλά παραμένει δραστήρια στην περιφέρειά της</a:t>
            </a:r>
            <a:endParaRPr lang="en-US" sz="2400" dirty="0"/>
          </a:p>
        </p:txBody>
      </p:sp>
      <p:pic>
        <p:nvPicPr>
          <p:cNvPr id="4" name="Content Placeholder 3" descr="downy mildew spots 20-12-04 (29).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 ώριμων φύλλων αναπτύσσονται κίτρινες-καστανές γωνιώδεις κηλίδες, προσδίδοντας εικόνα μωσαϊκού στο έλασμα</a:t>
            </a:r>
            <a:endParaRPr lang="en-US" sz="2400" dirty="0"/>
          </a:p>
        </p:txBody>
      </p:sp>
      <p:pic>
        <p:nvPicPr>
          <p:cNvPr id="4" name="Content Placeholder 3" descr="mosaic symptoms 2013 lab (17).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μικρές πολυγωνικές κηλίδες σχηματίζονται η μια δίπλα στην άλλη, συνήθως κατά μήκος των κεντρικών νευρώσεων</a:t>
            </a:r>
            <a:endParaRPr lang="en-US" sz="2400" dirty="0"/>
          </a:p>
        </p:txBody>
      </p:sp>
      <p:pic>
        <p:nvPicPr>
          <p:cNvPr id="4" name="Content Placeholder 3" descr="tn_m450809d101728.jpg"/>
          <p:cNvPicPr>
            <a:picLocks noGrp="1" noChangeAspect="1"/>
          </p:cNvPicPr>
          <p:nvPr>
            <p:ph idx="1"/>
          </p:nvPr>
        </p:nvPicPr>
        <p:blipFill>
          <a:blip r:embed="rId2"/>
          <a:srcRect l="-9308" r="-9308"/>
          <a:stretch>
            <a:fillRect/>
          </a:stretch>
        </p:blip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Με υγρό καιρό οι ράγες καλύπτονται από τις </a:t>
            </a:r>
            <a:br>
              <a:rPr lang="el-GR" sz="2400" dirty="0" smtClean="0"/>
            </a:br>
            <a:r>
              <a:rPr lang="el-GR" sz="2400" dirty="0" smtClean="0"/>
              <a:t>λευκές εξανθήσεις του περονοσπόρου</a:t>
            </a:r>
            <a:endParaRPr lang="en-US" sz="2400" dirty="0"/>
          </a:p>
        </p:txBody>
      </p:sp>
      <p:pic>
        <p:nvPicPr>
          <p:cNvPr id="4" name="Content Placeholder 3" descr="img_279984691.jpg"/>
          <p:cNvPicPr>
            <a:picLocks noGrp="1" noChangeAspect="1"/>
          </p:cNvPicPr>
          <p:nvPr>
            <p:ph idx="1"/>
          </p:nvPr>
        </p:nvPicPr>
        <p:blipFill>
          <a:blip r:embed="rId2"/>
          <a:srcRect l="-18187" r="-18187"/>
          <a:stretch>
            <a:fillRect/>
          </a:stretch>
        </p:blipFill>
        <p:spPr>
          <a:xfrm>
            <a:off x="201576" y="1741799"/>
            <a:ext cx="4565900" cy="2511069"/>
          </a:xfrm>
        </p:spPr>
      </p:pic>
      <p:pic>
        <p:nvPicPr>
          <p:cNvPr id="3" name="Picture 2" descr="170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67475" y="3805065"/>
            <a:ext cx="3658409" cy="274380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Εξανθήσεις περονοσπόρου επί νεαρού βλαστού, αλλά </a:t>
            </a:r>
            <a:br>
              <a:rPr lang="el-GR" sz="2400" dirty="0" smtClean="0"/>
            </a:br>
            <a:r>
              <a:rPr lang="el-GR" sz="2400" dirty="0" smtClean="0"/>
              <a:t>και επί νεαρών ραγών σε σταφυλή</a:t>
            </a:r>
            <a:endParaRPr lang="en-US" sz="2400" dirty="0"/>
          </a:p>
        </p:txBody>
      </p:sp>
      <p:pic>
        <p:nvPicPr>
          <p:cNvPr id="4" name="Content Placeholder 3" descr="grapevine1.jpg"/>
          <p:cNvPicPr>
            <a:picLocks noGrp="1" noChangeAspect="1"/>
          </p:cNvPicPr>
          <p:nvPr>
            <p:ph idx="1"/>
          </p:nvPr>
        </p:nvPicPr>
        <p:blipFill>
          <a:blip r:embed="rId2"/>
          <a:srcRect t="-11334" b="-11334"/>
          <a:stretch>
            <a:fillRect/>
          </a:stretch>
        </p:blip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Όταν η προσβολή εκδηλωθεί κοντά στην άνθηση επιφέρει νέκρωση των ταξιανθιών (αποκτούν καστανό χρώμα)</a:t>
            </a:r>
            <a:endParaRPr lang="en-US" sz="2400" dirty="0"/>
          </a:p>
        </p:txBody>
      </p:sp>
      <p:pic>
        <p:nvPicPr>
          <p:cNvPr id="4" name="Content Placeholder 3" descr="downy in bunches (7).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Επί νεαρών προσβεβλημένων βλαστών σχηματίζονται ελαιώδεις-καστανές και αργότερα μαύρες κηλίδες</a:t>
            </a:r>
            <a:endParaRPr lang="en-US" sz="2400" dirty="0"/>
          </a:p>
        </p:txBody>
      </p:sp>
      <p:pic>
        <p:nvPicPr>
          <p:cNvPr id="4" name="Content Placeholder 3" descr="P1214726.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ΩΙΔΙΟ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Πιο συχνές είναι </a:t>
            </a:r>
            <a:r>
              <a:rPr lang="el-GR" sz="2400" b="1" dirty="0"/>
              <a:t>οι προσβολές των σταφυλιών που εκδηλώνονται μετά τη γονιμοποίηση </a:t>
            </a:r>
            <a:r>
              <a:rPr lang="el-GR" sz="2400" dirty="0"/>
              <a:t>στη ράχη του βότρυος και τις ράγες</a:t>
            </a:r>
          </a:p>
          <a:p>
            <a:r>
              <a:rPr lang="el-GR" sz="2400" dirty="0"/>
              <a:t>Τα σημεία προσβολής αρχικά καλύπτονται από εξανθήσεις και αργότερα γίνονται </a:t>
            </a:r>
            <a:r>
              <a:rPr lang="el-GR" sz="2400" dirty="0" smtClean="0"/>
              <a:t>καστανά</a:t>
            </a:r>
          </a:p>
          <a:p>
            <a:r>
              <a:rPr lang="el-GR" sz="2400" dirty="0"/>
              <a:t>Οι προσβεβλημένες ράγες όταν είναι μικρές (&lt;2</a:t>
            </a:r>
            <a:r>
              <a:rPr lang="en-US" sz="2400" dirty="0"/>
              <a:t>mm</a:t>
            </a:r>
            <a:r>
              <a:rPr lang="el-GR" sz="2400" dirty="0"/>
              <a:t>)</a:t>
            </a:r>
            <a:r>
              <a:rPr lang="en-US" sz="2400" dirty="0"/>
              <a:t>,</a:t>
            </a:r>
            <a:r>
              <a:rPr lang="el-GR" sz="2400" dirty="0"/>
              <a:t> </a:t>
            </a:r>
            <a:r>
              <a:rPr lang="el-GR" sz="2400" b="1" dirty="0"/>
              <a:t>ξηραίνονται και πέφτουν</a:t>
            </a:r>
          </a:p>
          <a:p>
            <a:endParaRPr lang="en-US" sz="2400" dirty="0"/>
          </a:p>
          <a:p>
            <a:endParaRPr lang="en-US" sz="2400" dirty="0"/>
          </a:p>
        </p:txBody>
      </p:sp>
    </p:spTree>
    <p:extLst>
      <p:ext uri="{BB962C8B-B14F-4D97-AF65-F5344CB8AC3E}">
        <p14:creationId xmlns:p14="http://schemas.microsoft.com/office/powerpoint/2010/main" xmlns="" val="3586935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Πυκνή, λευκή, χιονώδης εξάνθηση περονοσπόρου και αραιή, υπόλευκη, χνοώδης εξάνθηση ωιδίου επί ραγών </a:t>
            </a:r>
            <a:endParaRPr lang="en-US" sz="2400" dirty="0"/>
          </a:p>
        </p:txBody>
      </p:sp>
      <p:pic>
        <p:nvPicPr>
          <p:cNvPr id="4" name="Content Placeholder 3" descr="pic_09a_e.jpg"/>
          <p:cNvPicPr>
            <a:picLocks noGrp="1" noChangeAspect="1"/>
          </p:cNvPicPr>
          <p:nvPr>
            <p:ph idx="1"/>
          </p:nvPr>
        </p:nvPicPr>
        <p:blipFill>
          <a:blip r:embed="rId2"/>
          <a:srcRect l="-25397" r="-25397"/>
          <a:stretch>
            <a:fillRect/>
          </a:stretch>
        </p:blip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sz="2667" dirty="0" smtClean="0"/>
              <a:t>Στα φύλλα οι λαδιές του </a:t>
            </a:r>
            <a:r>
              <a:rPr lang="el-GR" sz="2667" dirty="0" err="1" smtClean="0"/>
              <a:t>περονοσπόρου</a:t>
            </a:r>
            <a:r>
              <a:rPr lang="el-GR" sz="2667" dirty="0" smtClean="0"/>
              <a:t> αποκτούν</a:t>
            </a:r>
            <a:br>
              <a:rPr lang="el-GR" sz="2667" dirty="0" smtClean="0"/>
            </a:br>
            <a:r>
              <a:rPr lang="el-GR" sz="2667" dirty="0" smtClean="0"/>
              <a:t> καστανό χρώμα, νεκρώνονται και συχνά σχίζονται</a:t>
            </a:r>
            <a:br>
              <a:rPr lang="el-GR" sz="2667" dirty="0" smtClean="0"/>
            </a:br>
            <a:r>
              <a:rPr lang="el-GR" sz="2667" dirty="0" smtClean="0"/>
              <a:t>Οι </a:t>
            </a:r>
            <a:r>
              <a:rPr lang="el-GR" sz="2667" dirty="0" err="1" smtClean="0"/>
              <a:t>εξανθήσεις</a:t>
            </a:r>
            <a:r>
              <a:rPr lang="el-GR" sz="2667" dirty="0" smtClean="0"/>
              <a:t> εμφανίζονται </a:t>
            </a:r>
            <a:r>
              <a:rPr lang="el-GR" sz="2667" b="1" dirty="0" smtClean="0"/>
              <a:t>μόνο στην κάτω φυλλική επιφάνεια</a:t>
            </a:r>
            <a:endParaRPr lang="en-US" sz="2667" b="1" dirty="0"/>
          </a:p>
        </p:txBody>
      </p:sp>
      <p:pic>
        <p:nvPicPr>
          <p:cNvPr id="4" name="Content Placeholder 3" descr="pic_09b_e.jpg"/>
          <p:cNvPicPr>
            <a:picLocks noGrp="1" noChangeAspect="1"/>
          </p:cNvPicPr>
          <p:nvPr>
            <p:ph idx="1"/>
          </p:nvPr>
        </p:nvPicPr>
        <p:blipFill>
          <a:blip r:embed="rId2"/>
          <a:srcRect l="-14895" r="-14895"/>
          <a:stretch>
            <a:fillRect/>
          </a:stretch>
        </p:blipFill>
        <p:spPr>
          <a:xfrm>
            <a:off x="457200" y="1937776"/>
            <a:ext cx="8229600" cy="45259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Παθογόνο αίτο περονοσπόρου</a:t>
            </a:r>
            <a:endParaRPr lang="en-US" sz="2400" b="1" dirty="0"/>
          </a:p>
        </p:txBody>
      </p:sp>
      <p:sp>
        <p:nvSpPr>
          <p:cNvPr id="5" name="Content Placeholder 4"/>
          <p:cNvSpPr>
            <a:spLocks noGrp="1"/>
          </p:cNvSpPr>
          <p:nvPr>
            <p:ph idx="1"/>
          </p:nvPr>
        </p:nvSpPr>
        <p:spPr>
          <a:xfrm>
            <a:off x="457200" y="1600200"/>
            <a:ext cx="8229600" cy="5257800"/>
          </a:xfrm>
        </p:spPr>
        <p:txBody>
          <a:bodyPr>
            <a:normAutofit/>
          </a:bodyPr>
          <a:lstStyle/>
          <a:p>
            <a:r>
              <a:rPr lang="el-GR" sz="2400" dirty="0" smtClean="0"/>
              <a:t>Η ασθένεια οφείλεται στον ωομύκητα </a:t>
            </a:r>
            <a:r>
              <a:rPr lang="en-US" sz="2400" i="1" dirty="0" err="1" smtClean="0"/>
              <a:t>Plasmopara</a:t>
            </a:r>
            <a:r>
              <a:rPr lang="en-US" sz="2400" i="1" dirty="0" smtClean="0"/>
              <a:t> </a:t>
            </a:r>
            <a:r>
              <a:rPr lang="en-US" sz="2400" i="1" dirty="0" err="1" smtClean="0"/>
              <a:t>viticola</a:t>
            </a:r>
            <a:r>
              <a:rPr lang="en-US" sz="2400" i="1" dirty="0" smtClean="0"/>
              <a:t> </a:t>
            </a:r>
            <a:r>
              <a:rPr lang="en-US" sz="2400" dirty="0" smtClean="0"/>
              <a:t>(</a:t>
            </a:r>
            <a:r>
              <a:rPr lang="en-US" sz="2400" dirty="0" err="1" smtClean="0"/>
              <a:t>Oomycetes</a:t>
            </a:r>
            <a:r>
              <a:rPr lang="en-US" sz="2400" dirty="0" smtClean="0"/>
              <a:t>, </a:t>
            </a:r>
            <a:r>
              <a:rPr lang="en-US" sz="2400" dirty="0" err="1" smtClean="0"/>
              <a:t>Peronosporales</a:t>
            </a:r>
            <a:r>
              <a:rPr lang="en-US" sz="2400" dirty="0" smtClean="0"/>
              <a:t>, </a:t>
            </a:r>
            <a:r>
              <a:rPr lang="en-US" sz="2400" dirty="0" err="1" smtClean="0"/>
              <a:t>Peronosporaceae</a:t>
            </a:r>
            <a:r>
              <a:rPr lang="en-US" sz="2400" dirty="0" smtClean="0"/>
              <a:t>)</a:t>
            </a:r>
          </a:p>
          <a:p>
            <a:r>
              <a:rPr lang="el-GR" sz="2400" dirty="0" smtClean="0"/>
              <a:t>Ο μύκητας είναι </a:t>
            </a:r>
            <a:r>
              <a:rPr lang="el-GR" sz="2400" b="1" dirty="0" smtClean="0"/>
              <a:t>υποχρεωτικό παράσιτο</a:t>
            </a:r>
          </a:p>
          <a:p>
            <a:r>
              <a:rPr lang="el-GR" sz="2400" dirty="0" smtClean="0"/>
              <a:t>Σχηματίζει δύο είδη αναπαραγωγικών οργάνων</a:t>
            </a:r>
          </a:p>
          <a:p>
            <a:pPr>
              <a:buFont typeface="Wingdings" charset="2"/>
              <a:buChar char="ü"/>
            </a:pPr>
            <a:r>
              <a:rPr lang="el-GR" sz="2400" dirty="0"/>
              <a:t>ζ</a:t>
            </a:r>
            <a:r>
              <a:rPr lang="el-GR" sz="2400" dirty="0" smtClean="0"/>
              <a:t>ωοσποριάγγεια (όργανα αγενούς αναπαραγωγής)</a:t>
            </a:r>
          </a:p>
          <a:p>
            <a:pPr>
              <a:buFont typeface="Wingdings" charset="2"/>
              <a:buChar char="ü"/>
            </a:pPr>
            <a:r>
              <a:rPr lang="el-GR" sz="2400" dirty="0"/>
              <a:t>ω</a:t>
            </a:r>
            <a:r>
              <a:rPr lang="el-GR" sz="2400" dirty="0" smtClean="0"/>
              <a:t>οσπόρια (όργανα εγγενούς αναπαραγωγής)</a:t>
            </a:r>
          </a:p>
          <a:p>
            <a:r>
              <a:rPr lang="el-GR" sz="2400" dirty="0" smtClean="0"/>
              <a:t>Οι καρποφορίες αγενούς αναπαραγωγής αποτελούνται από σποριαγγειοφόρους που </a:t>
            </a:r>
            <a:r>
              <a:rPr lang="el-GR" sz="2400" b="1" dirty="0" smtClean="0"/>
              <a:t>διακλαδίζονται μονοποδιακά</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Παθογόνο αίτο περονοσπόρου</a:t>
            </a:r>
            <a:endParaRPr lang="en-US" sz="2400" dirty="0"/>
          </a:p>
        </p:txBody>
      </p:sp>
      <p:sp>
        <p:nvSpPr>
          <p:cNvPr id="3" name="Content Placeholder 2"/>
          <p:cNvSpPr>
            <a:spLocks noGrp="1"/>
          </p:cNvSpPr>
          <p:nvPr>
            <p:ph idx="1"/>
          </p:nvPr>
        </p:nvSpPr>
        <p:spPr/>
        <p:txBody>
          <a:bodyPr>
            <a:normAutofit/>
          </a:bodyPr>
          <a:lstStyle/>
          <a:p>
            <a:r>
              <a:rPr lang="el-GR" sz="2400" u="sng" dirty="0"/>
              <a:t>Οι πλάγιοι κλάδοι (4-7) σχηματίζουν με τον κύριο άξονα σχεδόν κάθετους βραχίονες</a:t>
            </a:r>
          </a:p>
          <a:p>
            <a:r>
              <a:rPr lang="el-GR" sz="2400" dirty="0"/>
              <a:t>Επί των διακλαδώσεων δημιουργούνται τα ζωοσποριάγγεια, επί ειδικών </a:t>
            </a:r>
            <a:r>
              <a:rPr lang="el-GR" sz="2400" dirty="0" smtClean="0"/>
              <a:t>στηριγμάτων</a:t>
            </a:r>
          </a:p>
          <a:p>
            <a:pPr marL="0" indent="0">
              <a:buNone/>
            </a:pPr>
            <a:endParaRPr lang="el-GR" sz="2400" dirty="0"/>
          </a:p>
          <a:p>
            <a:r>
              <a:rPr lang="el-GR" sz="2400" dirty="0"/>
              <a:t>Οι σποριαγγειοφόροι εξέρχονται </a:t>
            </a:r>
            <a:endParaRPr lang="el-GR" sz="2400" dirty="0" smtClean="0"/>
          </a:p>
          <a:p>
            <a:pPr>
              <a:buFont typeface="Wingdings" charset="2"/>
              <a:buChar char="ü"/>
            </a:pPr>
            <a:r>
              <a:rPr lang="el-GR" sz="2400" dirty="0" smtClean="0"/>
              <a:t>από </a:t>
            </a:r>
            <a:r>
              <a:rPr lang="el-GR" sz="2400" dirty="0"/>
              <a:t>τα στομάτια των </a:t>
            </a:r>
            <a:r>
              <a:rPr lang="el-GR" sz="2400" dirty="0" smtClean="0"/>
              <a:t>φύλλων</a:t>
            </a:r>
          </a:p>
          <a:p>
            <a:pPr>
              <a:buFont typeface="Wingdings" charset="2"/>
              <a:buChar char="ü"/>
            </a:pPr>
            <a:r>
              <a:rPr lang="el-GR" sz="2400" dirty="0" smtClean="0"/>
              <a:t>από </a:t>
            </a:r>
            <a:r>
              <a:rPr lang="el-GR" sz="2400" dirty="0"/>
              <a:t>τα φακίδια ή </a:t>
            </a:r>
            <a:endParaRPr lang="el-GR" sz="2400" dirty="0" smtClean="0"/>
          </a:p>
          <a:p>
            <a:pPr>
              <a:buFont typeface="Wingdings" charset="2"/>
              <a:buChar char="ü"/>
            </a:pPr>
            <a:r>
              <a:rPr lang="el-GR" sz="2400" dirty="0" smtClean="0"/>
              <a:t>τις </a:t>
            </a:r>
            <a:r>
              <a:rPr lang="el-GR" sz="2400" dirty="0"/>
              <a:t>σχισμές της επιδερμίδας των ραγών </a:t>
            </a:r>
            <a:endParaRPr lang="en-US" sz="2400" dirty="0"/>
          </a:p>
          <a:p>
            <a:endParaRPr lang="en-US" sz="2400" dirty="0"/>
          </a:p>
        </p:txBody>
      </p:sp>
    </p:spTree>
    <p:extLst>
      <p:ext uri="{BB962C8B-B14F-4D97-AF65-F5344CB8AC3E}">
        <p14:creationId xmlns:p14="http://schemas.microsoft.com/office/powerpoint/2010/main" xmlns="" val="3025530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Συνθήκες ανάπτυξης του περονοσπόρου</a:t>
            </a:r>
            <a:endParaRPr lang="en-US" sz="2400" b="1" dirty="0"/>
          </a:p>
        </p:txBody>
      </p:sp>
      <p:sp>
        <p:nvSpPr>
          <p:cNvPr id="3" name="Content Placeholder 2"/>
          <p:cNvSpPr>
            <a:spLocks noGrp="1"/>
          </p:cNvSpPr>
          <p:nvPr>
            <p:ph idx="1"/>
          </p:nvPr>
        </p:nvSpPr>
        <p:spPr/>
        <p:txBody>
          <a:bodyPr/>
          <a:lstStyle/>
          <a:p>
            <a:r>
              <a:rPr lang="el-GR" sz="2400" dirty="0" smtClean="0"/>
              <a:t>Η βροχή συμβάλλει αποφασιστικά στη διακοπή του ληθάργου των ωοσπορίων</a:t>
            </a:r>
          </a:p>
          <a:p>
            <a:r>
              <a:rPr lang="el-GR" sz="2400" dirty="0" smtClean="0"/>
              <a:t>Τα ωοσπόρια μετά την ωρίμανσή τους πρέπει να παραμείνουν </a:t>
            </a:r>
            <a:r>
              <a:rPr lang="el-GR" sz="2400" b="1" dirty="0" smtClean="0"/>
              <a:t>διαβρεγμένα για αρκετές ημέρες</a:t>
            </a:r>
            <a:r>
              <a:rPr lang="el-GR" sz="2400" dirty="0" smtClean="0"/>
              <a:t> (σε θερμοκρασία γύρω στους 20</a:t>
            </a:r>
            <a:r>
              <a:rPr lang="el-GR" sz="2400" baseline="30000" dirty="0" smtClean="0"/>
              <a:t>ο</a:t>
            </a:r>
            <a:r>
              <a:rPr lang="en-US" sz="2400" dirty="0" smtClean="0"/>
              <a:t>C</a:t>
            </a:r>
            <a:r>
              <a:rPr lang="el-GR" sz="2400" dirty="0" smtClean="0"/>
              <a:t>)</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ΤΕΦΡΑ ΣΗΨΗ</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Το παθογόνο αναπτύσσεται επί </a:t>
            </a:r>
            <a:r>
              <a:rPr lang="el-GR" sz="2400" b="1" dirty="0" smtClean="0"/>
              <a:t>υγιών</a:t>
            </a:r>
            <a:r>
              <a:rPr lang="el-GR" sz="2400" dirty="0" smtClean="0"/>
              <a:t>, </a:t>
            </a:r>
            <a:r>
              <a:rPr lang="el-GR" sz="2400" b="1" dirty="0" smtClean="0"/>
              <a:t>γηρασμένων</a:t>
            </a:r>
            <a:r>
              <a:rPr lang="el-GR" sz="2400" dirty="0" smtClean="0"/>
              <a:t>, </a:t>
            </a:r>
            <a:r>
              <a:rPr lang="el-GR" sz="2400" b="1" dirty="0" smtClean="0"/>
              <a:t>εξασθενημένων</a:t>
            </a:r>
            <a:r>
              <a:rPr lang="el-GR" sz="2400" dirty="0" smtClean="0"/>
              <a:t> ή </a:t>
            </a:r>
            <a:r>
              <a:rPr lang="el-GR" sz="2400" b="1" dirty="0" smtClean="0"/>
              <a:t>νεκρών φυτικών ιστών</a:t>
            </a:r>
          </a:p>
          <a:p>
            <a:r>
              <a:rPr lang="el-GR" sz="2400" dirty="0" smtClean="0"/>
              <a:t>Προσβάλλει φυτά κάθε ηλικίας και σχεδόν όλα τα φυτικά όργανα </a:t>
            </a:r>
          </a:p>
          <a:p>
            <a:r>
              <a:rPr lang="el-GR" sz="2400" dirty="0" smtClean="0"/>
              <a:t>Οι μολύνσεις του προκαλούν συμπτώματα διαφόρων τύπων (κηλιδώσεις φύλλων, ανθέων και καρπών, σήψεις καρπών, ανθέων, κονδύλων, φυταρίων, έλκη βλαστών)</a:t>
            </a:r>
          </a:p>
          <a:p>
            <a:r>
              <a:rPr lang="el-GR" sz="2400" dirty="0" smtClean="0"/>
              <a:t>Στην άμπελο </a:t>
            </a:r>
            <a:r>
              <a:rPr lang="el-GR" sz="2400" b="1" dirty="0" smtClean="0"/>
              <a:t>προσβάλλει όλα τα πράσινα, υπέργεια μέρη των </a:t>
            </a:r>
            <a:r>
              <a:rPr lang="el-GR" sz="2400" b="1" dirty="0" err="1" smtClean="0"/>
              <a:t>πρέμνων</a:t>
            </a:r>
            <a:endParaRPr lang="el-GR" sz="2400" b="1"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ΤΕΦΡΑ ΣΗΨΗ</a:t>
            </a:r>
            <a:endParaRPr lang="en-US" sz="2400" dirty="0"/>
          </a:p>
        </p:txBody>
      </p:sp>
      <p:sp>
        <p:nvSpPr>
          <p:cNvPr id="3" name="Content Placeholder 2"/>
          <p:cNvSpPr>
            <a:spLocks noGrp="1"/>
          </p:cNvSpPr>
          <p:nvPr>
            <p:ph idx="1"/>
          </p:nvPr>
        </p:nvSpPr>
        <p:spPr/>
        <p:txBody>
          <a:bodyPr>
            <a:normAutofit/>
          </a:bodyPr>
          <a:lstStyle/>
          <a:p>
            <a:r>
              <a:rPr lang="el-GR" sz="2400" dirty="0"/>
              <a:t>Ιδιαίτερα σημαντικές είναι οι </a:t>
            </a:r>
            <a:r>
              <a:rPr lang="el-GR" sz="2400" b="1" dirty="0"/>
              <a:t>προσβολές στα σταφύλια </a:t>
            </a:r>
            <a:r>
              <a:rPr lang="el-GR" sz="2400" dirty="0"/>
              <a:t>λίγο πριν και μετά από τη συγκομιδή (</a:t>
            </a:r>
            <a:r>
              <a:rPr lang="el-GR" sz="2400" b="1" dirty="0"/>
              <a:t>προ- και </a:t>
            </a:r>
            <a:r>
              <a:rPr lang="el-GR" sz="2400" b="1" dirty="0" err="1" smtClean="0"/>
              <a:t>μετασυλλεκτικές</a:t>
            </a:r>
            <a:r>
              <a:rPr lang="el-GR" sz="2400" b="1" dirty="0" smtClean="0"/>
              <a:t> </a:t>
            </a:r>
            <a:r>
              <a:rPr lang="el-GR" sz="2400" b="1" dirty="0"/>
              <a:t>σήψεις</a:t>
            </a:r>
            <a:r>
              <a:rPr lang="el-GR" sz="2400" dirty="0"/>
              <a:t>)</a:t>
            </a:r>
          </a:p>
          <a:p>
            <a:r>
              <a:rPr lang="el-GR" sz="2400" dirty="0"/>
              <a:t>Το παθογόνο είναι υπεύθυνο για το φαινόμενο της ‘</a:t>
            </a:r>
            <a:r>
              <a:rPr lang="el-GR" sz="2400" u="sng" dirty="0"/>
              <a:t>ευγενούς σήψης</a:t>
            </a:r>
            <a:r>
              <a:rPr lang="el-GR" sz="2400" dirty="0"/>
              <a:t>’</a:t>
            </a:r>
          </a:p>
          <a:p>
            <a:r>
              <a:rPr lang="el-GR" sz="2400" dirty="0"/>
              <a:t>Αυτή συντελεί σε παραγωγή γλεύκους με υψηλή συγκέντρωση σακχάρου (30-40%), χωρίς παράλληλη αύξηση της </a:t>
            </a:r>
            <a:r>
              <a:rPr lang="el-GR" sz="2400" dirty="0" smtClean="0"/>
              <a:t>οξύτητας</a:t>
            </a:r>
          </a:p>
          <a:p>
            <a:endParaRPr lang="en-US" sz="2400" dirty="0" smtClean="0"/>
          </a:p>
          <a:p>
            <a:endParaRPr lang="en-US" sz="2400" dirty="0"/>
          </a:p>
        </p:txBody>
      </p:sp>
    </p:spTree>
    <p:extLst>
      <p:ext uri="{BB962C8B-B14F-4D97-AF65-F5344CB8AC3E}">
        <p14:creationId xmlns:p14="http://schemas.microsoft.com/office/powerpoint/2010/main" xmlns="" val="1169308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ΤΕΦΡΑ ΣΗΨΗ</a:t>
            </a:r>
            <a:br>
              <a:rPr lang="el-GR" sz="2400" b="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p:txBody>
          <a:bodyPr>
            <a:normAutofit/>
          </a:bodyPr>
          <a:lstStyle/>
          <a:p>
            <a:r>
              <a:rPr lang="el-GR" sz="2400" dirty="0" smtClean="0"/>
              <a:t>Η ράγα χάνει τη γυαλιστερή της όψη, </a:t>
            </a:r>
            <a:r>
              <a:rPr lang="el-GR" sz="2400" u="sng" dirty="0" smtClean="0"/>
              <a:t>η επιδερμίδα αποκολλάται εύκολα </a:t>
            </a:r>
            <a:r>
              <a:rPr lang="el-GR" sz="2400" dirty="0" smtClean="0"/>
              <a:t>από τη σάρκα, με ελαφρά πίεση του δακτύλου</a:t>
            </a:r>
          </a:p>
          <a:p>
            <a:r>
              <a:rPr lang="el-GR" sz="2400" dirty="0" smtClean="0"/>
              <a:t>Σταδιακά, η προσβολή επεκτείνεται σε όλη τη σάρκα, συντελώντας στη δημιουργία μιας </a:t>
            </a:r>
            <a:r>
              <a:rPr lang="el-GR" sz="2400" b="1" dirty="0" smtClean="0"/>
              <a:t>μαλακής</a:t>
            </a:r>
            <a:r>
              <a:rPr lang="el-GR" sz="2400" dirty="0" smtClean="0"/>
              <a:t>, </a:t>
            </a:r>
            <a:r>
              <a:rPr lang="el-GR" sz="2400" b="1" dirty="0" smtClean="0"/>
              <a:t>υδαρούς σήψης</a:t>
            </a:r>
          </a:p>
          <a:p>
            <a:r>
              <a:rPr lang="el-GR" sz="2400" dirty="0" smtClean="0"/>
              <a:t>Τελικά, οι προσβεβλημένοι ιστοί γίνονται καστανοί, </a:t>
            </a:r>
            <a:r>
              <a:rPr lang="el-GR" sz="2400" b="1" dirty="0" smtClean="0"/>
              <a:t>χάνουν υγρασία</a:t>
            </a:r>
            <a:r>
              <a:rPr lang="el-GR" sz="2400" dirty="0" smtClean="0"/>
              <a:t>, </a:t>
            </a:r>
            <a:r>
              <a:rPr lang="el-GR" sz="2400" b="1" dirty="0" smtClean="0"/>
              <a:t>ζαρώνουν</a:t>
            </a:r>
            <a:r>
              <a:rPr lang="el-GR" sz="2400" dirty="0" smtClean="0"/>
              <a:t> και συχνά </a:t>
            </a:r>
            <a:r>
              <a:rPr lang="el-GR" sz="2400" b="1" dirty="0" smtClean="0"/>
              <a:t>μουμιοποιούνται</a:t>
            </a:r>
          </a:p>
          <a:p>
            <a:r>
              <a:rPr lang="el-GR" sz="2400" dirty="0" smtClean="0"/>
              <a:t>Με υψηλή υγρασία η σήψη εξαπλώνεται γρήγορα στις ράγες που βρίσκονται σε επαφή με τις προσβεβλημένες</a:t>
            </a:r>
            <a:endParaRPr lang="en-US" sz="2400" dirty="0" smtClean="0"/>
          </a:p>
          <a:p>
            <a:r>
              <a:rPr lang="el-GR" sz="2400" dirty="0"/>
              <a:t>Προσβάλλονται οι </a:t>
            </a:r>
            <a:r>
              <a:rPr lang="el-GR" sz="2400" b="1" dirty="0" smtClean="0"/>
              <a:t>ράχες </a:t>
            </a:r>
            <a:r>
              <a:rPr lang="el-GR" sz="2400" b="1" dirty="0"/>
              <a:t>των σταφυλιών</a:t>
            </a:r>
            <a:r>
              <a:rPr lang="el-GR" sz="2400" dirty="0"/>
              <a:t>, στις οποίες </a:t>
            </a:r>
            <a:r>
              <a:rPr lang="el-GR" sz="2400" b="1" dirty="0"/>
              <a:t>αναπτύσσονται καστανές, νεκρωτικές κηλίδες</a:t>
            </a:r>
          </a:p>
          <a:p>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ΤΕΦΡΑ ΣΗΨΗ</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fontScale="92500" lnSpcReduction="10000"/>
          </a:bodyPr>
          <a:lstStyle/>
          <a:p>
            <a:r>
              <a:rPr lang="el-GR" sz="2600" dirty="0" smtClean="0"/>
              <a:t>Όταν η ατμόσφαιρα παραμένει υγρή, τα προσβεβλημένα όργανα καλύπτονται από τη </a:t>
            </a:r>
            <a:r>
              <a:rPr lang="el-GR" sz="2600" b="1" dirty="0" smtClean="0"/>
              <a:t>χαρακτηριστική τεφρά εξάνθηση του παθογόνου</a:t>
            </a:r>
          </a:p>
          <a:p>
            <a:r>
              <a:rPr lang="el-GR" sz="2600" dirty="0" smtClean="0"/>
              <a:t>Οι πυκνές εξανθήσεις αποτελούνται από τους </a:t>
            </a:r>
            <a:r>
              <a:rPr lang="el-GR" sz="2600" b="1" dirty="0" smtClean="0"/>
              <a:t>κονιδιοφόρους και τα κονίδια </a:t>
            </a:r>
            <a:r>
              <a:rPr lang="el-GR" sz="2600" dirty="0" smtClean="0"/>
              <a:t>του μύκητα</a:t>
            </a:r>
          </a:p>
          <a:p>
            <a:r>
              <a:rPr lang="el-GR" sz="2600" dirty="0" smtClean="0"/>
              <a:t>Πάνω ή εντός των προσβεβλημένων φυτικών ιστών μπορεί να σχηματιστούν τα </a:t>
            </a:r>
            <a:r>
              <a:rPr lang="el-GR" sz="2600" u="sng" dirty="0" smtClean="0"/>
              <a:t>σκληρώτια</a:t>
            </a:r>
            <a:r>
              <a:rPr lang="el-GR" sz="2600" dirty="0" smtClean="0"/>
              <a:t> του μύκητα</a:t>
            </a:r>
          </a:p>
          <a:p>
            <a:r>
              <a:rPr lang="el-GR" sz="2600" dirty="0" smtClean="0"/>
              <a:t> Τα σκληρώτια είναι μικρά, μαύρα, συχνά επίπεδα σώματα με μορφή ‘κρούστας’</a:t>
            </a:r>
          </a:p>
          <a:p>
            <a:r>
              <a:rPr lang="el-GR" sz="2600" dirty="0" smtClean="0"/>
              <a:t>Όταν επικρατεί </a:t>
            </a:r>
            <a:r>
              <a:rPr lang="el-GR" sz="2600" b="1" dirty="0" smtClean="0"/>
              <a:t>υγρή και βροχερή άνοιξη </a:t>
            </a:r>
            <a:r>
              <a:rPr lang="el-GR" sz="2600" dirty="0" smtClean="0"/>
              <a:t>προσβολές του παθογόνου εκδηλώνονται επί </a:t>
            </a:r>
            <a:r>
              <a:rPr lang="el-GR" sz="2600" u="sng" dirty="0" smtClean="0"/>
              <a:t>τρυφερών κληματίδων</a:t>
            </a:r>
            <a:r>
              <a:rPr lang="el-GR" sz="2600" dirty="0" smtClean="0"/>
              <a:t>, </a:t>
            </a:r>
            <a:r>
              <a:rPr lang="el-GR" sz="2600" u="sng" dirty="0" smtClean="0"/>
              <a:t>φύλλων</a:t>
            </a:r>
            <a:r>
              <a:rPr lang="el-GR" sz="2600" dirty="0" smtClean="0"/>
              <a:t> και </a:t>
            </a:r>
            <a:r>
              <a:rPr lang="el-GR" sz="2600" u="sng" dirty="0" smtClean="0"/>
              <a:t>ανθέων</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ΤΕΦΡΑ ΣΗΨΗ</a:t>
            </a:r>
            <a:br>
              <a:rPr lang="el-GR" sz="2400" b="1" dirty="0" smtClean="0"/>
            </a:br>
            <a:r>
              <a:rPr lang="el-GR" sz="2400" b="1" dirty="0" smtClean="0"/>
              <a:t>Συμπτώματα προσβολής</a:t>
            </a:r>
            <a:r>
              <a:rPr lang="en-US" sz="2400" b="1" dirty="0" smtClean="0"/>
              <a:t> </a:t>
            </a:r>
            <a:r>
              <a:rPr lang="el-GR" sz="2400" b="1" dirty="0" smtClean="0"/>
              <a:t>κληματίδων-φύλλων</a:t>
            </a:r>
            <a:endParaRPr lang="en-US" sz="2400" dirty="0"/>
          </a:p>
        </p:txBody>
      </p:sp>
      <p:sp>
        <p:nvSpPr>
          <p:cNvPr id="3" name="Content Placeholder 2"/>
          <p:cNvSpPr>
            <a:spLocks noGrp="1"/>
          </p:cNvSpPr>
          <p:nvPr>
            <p:ph idx="1"/>
          </p:nvPr>
        </p:nvSpPr>
        <p:spPr/>
        <p:txBody>
          <a:bodyPr>
            <a:normAutofit lnSpcReduction="10000"/>
          </a:bodyPr>
          <a:lstStyle/>
          <a:p>
            <a:r>
              <a:rPr lang="el-GR" sz="2400" dirty="0" smtClean="0"/>
              <a:t>Οι προσβολές εκδηλώνονται με τη μορφή </a:t>
            </a:r>
            <a:r>
              <a:rPr lang="el-GR" sz="2400" b="1" dirty="0" smtClean="0"/>
              <a:t>καστανών περιοχών στα μεσογονάτια ή στις τρυφερές κορυφές</a:t>
            </a:r>
          </a:p>
          <a:p>
            <a:endParaRPr lang="el-GR" sz="2400" dirty="0" smtClean="0"/>
          </a:p>
          <a:p>
            <a:r>
              <a:rPr lang="el-GR" sz="2400" dirty="0" smtClean="0"/>
              <a:t>Η προσβολή επιφέρει </a:t>
            </a:r>
            <a:r>
              <a:rPr lang="el-GR" sz="2400" b="1" dirty="0" smtClean="0"/>
              <a:t>σήψη και ξήρανση κορυφών και κληματίδων</a:t>
            </a:r>
          </a:p>
          <a:p>
            <a:endParaRPr lang="el-GR" sz="2400" dirty="0" smtClean="0"/>
          </a:p>
          <a:p>
            <a:r>
              <a:rPr lang="el-GR" sz="2400" dirty="0" smtClean="0"/>
              <a:t>Στα φύλλα σχηματίζονται μεγάλες νεκρωτικές, καστανές κηλίδες οι οποίες αρχίζουν από την περιφέρεια του ελάσματος</a:t>
            </a:r>
          </a:p>
          <a:p>
            <a:endParaRPr lang="el-GR" sz="2400" dirty="0" smtClean="0"/>
          </a:p>
          <a:p>
            <a:r>
              <a:rPr lang="el-GR" sz="2400" dirty="0" smtClean="0"/>
              <a:t>Το παθογόνο προσβάλλει επίσης τα στρωματωμένα εμβολιασμένα ή απλά μοσχεύματα</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ΩΙΔΙΟ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Όταν οι ράγες είναι μεγαλύτερες σταματούν να αναπτύσσονται κανονικά και </a:t>
            </a:r>
            <a:r>
              <a:rPr lang="el-GR" sz="2400" b="1" dirty="0" smtClean="0"/>
              <a:t>σχίζονται στα σημεία προσβολής</a:t>
            </a:r>
          </a:p>
          <a:p>
            <a:r>
              <a:rPr lang="el-GR" sz="2400" dirty="0" smtClean="0"/>
              <a:t>Το σχίσιμο οφείλεται </a:t>
            </a:r>
          </a:p>
          <a:p>
            <a:pPr>
              <a:buFont typeface="Wingdings" charset="2"/>
              <a:buChar char="Ø"/>
            </a:pPr>
            <a:r>
              <a:rPr lang="el-GR" sz="2400" dirty="0" smtClean="0"/>
              <a:t>στη νέκρωση των επιδερμικών κυττάρων και </a:t>
            </a:r>
          </a:p>
          <a:p>
            <a:pPr>
              <a:buFont typeface="Wingdings" charset="2"/>
              <a:buChar char="Ø"/>
            </a:pPr>
            <a:r>
              <a:rPr lang="el-GR" sz="2400" dirty="0" smtClean="0"/>
              <a:t>στη πίεση που ασκεί η αυξανόμενη σάρκα των ραγών</a:t>
            </a:r>
          </a:p>
          <a:p>
            <a:r>
              <a:rPr lang="el-GR" sz="2400" dirty="0" smtClean="0"/>
              <a:t>Οι </a:t>
            </a:r>
            <a:r>
              <a:rPr lang="el-GR" sz="2400" b="1" dirty="0" smtClean="0"/>
              <a:t>σχισμένες ράγες αφυδατώνονται ή σαπίζουν </a:t>
            </a:r>
            <a:r>
              <a:rPr lang="el-GR" sz="2400" dirty="0" smtClean="0"/>
              <a:t>μετά από εισβολή και εγκατάσταση δευτερογενών παθογόνων</a:t>
            </a:r>
          </a:p>
          <a:p>
            <a:r>
              <a:rPr lang="el-GR" sz="2400" dirty="0" smtClean="0"/>
              <a:t>Αν η μόλυνση των ραγών εκδηλωθεί </a:t>
            </a:r>
            <a:r>
              <a:rPr lang="el-GR" sz="2400" u="sng" dirty="0" smtClean="0"/>
              <a:t>μετά το ‘γυάλισμα’</a:t>
            </a:r>
            <a:r>
              <a:rPr lang="el-GR" sz="2400" dirty="0" smtClean="0"/>
              <a:t>, οι ράγες δεν σχίζονται αλλά </a:t>
            </a:r>
            <a:r>
              <a:rPr lang="el-GR" sz="2400" b="1" dirty="0" smtClean="0"/>
              <a:t>εμφανίζουν διχτυωτές σκωριοχρώσεις</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Παθογόνο αίτιο τεφράς σήψης</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Την ασθένεια προκαλεί ο ατελής μύκητας </a:t>
            </a:r>
            <a:r>
              <a:rPr lang="en-US" sz="2400" i="1" dirty="0" smtClean="0"/>
              <a:t>Botrytis </a:t>
            </a:r>
            <a:r>
              <a:rPr lang="en-US" sz="2400" i="1" dirty="0" err="1" smtClean="0"/>
              <a:t>cinerea</a:t>
            </a:r>
            <a:r>
              <a:rPr lang="en-US" sz="2400" i="1" dirty="0" smtClean="0"/>
              <a:t> </a:t>
            </a:r>
            <a:r>
              <a:rPr lang="en-US" sz="2400" dirty="0" smtClean="0"/>
              <a:t>(</a:t>
            </a:r>
            <a:r>
              <a:rPr lang="en-US" sz="2400" dirty="0" err="1" smtClean="0"/>
              <a:t>Hyphomycetes</a:t>
            </a:r>
            <a:r>
              <a:rPr lang="en-US" sz="2400" dirty="0" smtClean="0"/>
              <a:t>)</a:t>
            </a:r>
          </a:p>
          <a:p>
            <a:r>
              <a:rPr lang="el-GR" sz="2400" dirty="0" smtClean="0"/>
              <a:t>Σχηματίζει κονιδιοφόρους που αποτελούνται από ένα μακρύ ποδίσκο, καστανού χρώματος</a:t>
            </a:r>
          </a:p>
          <a:p>
            <a:r>
              <a:rPr lang="el-GR" sz="2400" dirty="0" smtClean="0"/>
              <a:t>Ο κονιφιοφόρος φέρει στην κορυφή του καθώς και επί μακριών κατ’ εναλλαγή διακλαδώσεων, υαλώδη κονίδια κατά κεφαλές</a:t>
            </a:r>
          </a:p>
          <a:p>
            <a:r>
              <a:rPr lang="el-GR" sz="2400" dirty="0" smtClean="0"/>
              <a:t>Τα </a:t>
            </a:r>
            <a:r>
              <a:rPr lang="el-GR" sz="2400" b="1" dirty="0" smtClean="0"/>
              <a:t>κονίδια φέρονται υπό μορφή βότρυος</a:t>
            </a:r>
            <a:r>
              <a:rPr lang="el-GR" sz="2400" dirty="0" smtClean="0"/>
              <a:t>, παράγονται επί κοντών στηριγμάτων, είναι μονοκύτταρα, ωοειδή ή σφαιρικά και λεία</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Παθογόνο αίτιο </a:t>
            </a:r>
            <a:r>
              <a:rPr lang="el-GR" sz="2400" b="1" dirty="0" err="1"/>
              <a:t>τεφράς</a:t>
            </a:r>
            <a:r>
              <a:rPr lang="el-GR" sz="2400" b="1" dirty="0"/>
              <a:t> σήψης</a:t>
            </a:r>
            <a:endParaRPr lang="en-US" sz="2400" dirty="0"/>
          </a:p>
        </p:txBody>
      </p:sp>
      <p:sp>
        <p:nvSpPr>
          <p:cNvPr id="3" name="Content Placeholder 2"/>
          <p:cNvSpPr>
            <a:spLocks noGrp="1"/>
          </p:cNvSpPr>
          <p:nvPr>
            <p:ph idx="1"/>
          </p:nvPr>
        </p:nvSpPr>
        <p:spPr/>
        <p:txBody>
          <a:bodyPr>
            <a:normAutofit/>
          </a:bodyPr>
          <a:lstStyle/>
          <a:p>
            <a:r>
              <a:rPr lang="el-GR" sz="2400" dirty="0"/>
              <a:t>Η ελευθέρωση και διασπορά των </a:t>
            </a:r>
            <a:r>
              <a:rPr lang="el-GR" sz="2400" dirty="0" err="1"/>
              <a:t>κονιδίων</a:t>
            </a:r>
            <a:r>
              <a:rPr lang="el-GR" sz="2400" dirty="0"/>
              <a:t> πραγματοποιείται κυρίως με τον άνεμο (</a:t>
            </a:r>
            <a:r>
              <a:rPr lang="el-GR" sz="2400" b="1" dirty="0" err="1"/>
              <a:t>ξηροσπόρια</a:t>
            </a:r>
            <a:r>
              <a:rPr lang="el-GR" sz="2400" dirty="0" smtClean="0"/>
              <a:t>)</a:t>
            </a:r>
          </a:p>
          <a:p>
            <a:endParaRPr lang="el-GR" sz="2400" dirty="0"/>
          </a:p>
          <a:p>
            <a:r>
              <a:rPr lang="el-GR" sz="2400" dirty="0"/>
              <a:t>Οι μολύνσεις συχνά γίνονται με σαπροφυτικό </a:t>
            </a:r>
            <a:r>
              <a:rPr lang="el-GR" sz="2400" dirty="0" err="1"/>
              <a:t>μυκήλιο</a:t>
            </a:r>
            <a:r>
              <a:rPr lang="el-GR" sz="2400" dirty="0"/>
              <a:t> που αναπτύσσεται σε νεκρούς ή εξασθενημένους φυτικούς </a:t>
            </a:r>
            <a:r>
              <a:rPr lang="el-GR" sz="2400" dirty="0" smtClean="0"/>
              <a:t>ιστούς</a:t>
            </a:r>
          </a:p>
          <a:p>
            <a:endParaRPr lang="el-GR" sz="2400" dirty="0"/>
          </a:p>
          <a:p>
            <a:r>
              <a:rPr lang="el-GR" sz="2400" dirty="0"/>
              <a:t>Οι </a:t>
            </a:r>
            <a:r>
              <a:rPr lang="el-GR" sz="2400" b="1" dirty="0"/>
              <a:t>μολύνσεις των σταφυλιών </a:t>
            </a:r>
            <a:r>
              <a:rPr lang="el-GR" sz="2400" dirty="0"/>
              <a:t>οφείλονται κυρίως στην προσβολή των </a:t>
            </a:r>
            <a:r>
              <a:rPr lang="el-GR" sz="2400" dirty="0" err="1"/>
              <a:t>ανθέων</a:t>
            </a:r>
            <a:r>
              <a:rPr lang="el-GR" sz="2400" dirty="0"/>
              <a:t> που πραγματοποιείται </a:t>
            </a:r>
            <a:r>
              <a:rPr lang="el-GR" sz="2400" b="1" dirty="0"/>
              <a:t>την άνοιξη</a:t>
            </a:r>
            <a:endParaRPr lang="en-US" sz="2400" b="1" dirty="0"/>
          </a:p>
          <a:p>
            <a:endParaRPr lang="en-US" sz="2400" dirty="0"/>
          </a:p>
        </p:txBody>
      </p:sp>
    </p:spTree>
    <p:extLst>
      <p:ext uri="{BB962C8B-B14F-4D97-AF65-F5344CB8AC3E}">
        <p14:creationId xmlns:p14="http://schemas.microsoft.com/office/powerpoint/2010/main" xmlns="" val="9126837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Παθογόνο αίτιο τεφράς σήψης</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Ο μύκητας εισέρχεται από την ανθοδόχη, το στίγμα και το στύλο των ανθέων</a:t>
            </a:r>
          </a:p>
          <a:p>
            <a:r>
              <a:rPr lang="el-GR" sz="2400" b="1" dirty="0" smtClean="0"/>
              <a:t>Προκαλείται μια λανθάνουσα μόλυνση στους άωρους καρπούς</a:t>
            </a:r>
            <a:endParaRPr lang="el-GR" sz="2400" dirty="0"/>
          </a:p>
          <a:p>
            <a:r>
              <a:rPr lang="el-GR" sz="2400" dirty="0" smtClean="0"/>
              <a:t>Η μόλυνση αυτή εξαπλώνεται το φθινόπωρο με την έναρξη ωρίμανσης των σταφυλιών</a:t>
            </a:r>
          </a:p>
          <a:p>
            <a:r>
              <a:rPr lang="el-GR" sz="2400" b="1" dirty="0" smtClean="0"/>
              <a:t>Μολύνσεις των σταφυλιών πραγματοποιούνται και από πληγές </a:t>
            </a:r>
            <a:r>
              <a:rPr lang="el-GR" sz="2400" dirty="0" smtClean="0"/>
              <a:t>που προκαλούν </a:t>
            </a:r>
            <a:r>
              <a:rPr lang="el-GR" sz="2400" u="sng" dirty="0" smtClean="0"/>
              <a:t>έντομα</a:t>
            </a:r>
            <a:r>
              <a:rPr lang="el-GR" sz="2400" dirty="0" smtClean="0"/>
              <a:t>, </a:t>
            </a:r>
            <a:r>
              <a:rPr lang="el-GR" sz="2400" u="sng" dirty="0" smtClean="0"/>
              <a:t>χαλάζι</a:t>
            </a:r>
            <a:r>
              <a:rPr lang="el-GR" sz="2400" dirty="0" smtClean="0"/>
              <a:t>, </a:t>
            </a:r>
            <a:r>
              <a:rPr lang="el-GR" sz="2400" u="sng" dirty="0" smtClean="0"/>
              <a:t>τραυματισμοί από κακούς χειρισμούς</a:t>
            </a:r>
            <a:r>
              <a:rPr lang="el-GR" sz="2400" dirty="0" smtClean="0"/>
              <a:t> κατά τη συγκομιδή, </a:t>
            </a:r>
            <a:r>
              <a:rPr lang="el-GR" sz="2400" u="sng" dirty="0" smtClean="0"/>
              <a:t>προσβολές απο ωίδιο</a:t>
            </a:r>
          </a:p>
          <a:p>
            <a:r>
              <a:rPr lang="el-GR" sz="2400" dirty="0" smtClean="0"/>
              <a:t>Μόλυνση των ώριμων ραγών μπορεί να γίνει και με απ’ ευθείας διάτρηση της εφυμενίδας</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Παθογόνο αίτιο τεφράς σήψης</a:t>
            </a:r>
            <a:endParaRPr lang="en-US" sz="2400" dirty="0"/>
          </a:p>
        </p:txBody>
      </p:sp>
      <p:sp>
        <p:nvSpPr>
          <p:cNvPr id="3" name="Content Placeholder 2"/>
          <p:cNvSpPr>
            <a:spLocks noGrp="1"/>
          </p:cNvSpPr>
          <p:nvPr>
            <p:ph idx="1"/>
          </p:nvPr>
        </p:nvSpPr>
        <p:spPr/>
        <p:txBody>
          <a:bodyPr>
            <a:normAutofit/>
          </a:bodyPr>
          <a:lstStyle/>
          <a:p>
            <a:r>
              <a:rPr lang="el-GR" sz="2400" dirty="0"/>
              <a:t>Οι προσβολές αυτές εξαρτώνται από την περιεκτικότητα των ραγών σε σάκχαρο και από τον χρόνο που η Σ.Υ. είναι μεγαλύτερη από 92%, ή αν υπάρχει ελεύθερο νερό επί της επιφάνειας της ράγας</a:t>
            </a:r>
          </a:p>
          <a:p>
            <a:r>
              <a:rPr lang="el-GR" sz="2400" dirty="0"/>
              <a:t>Οι πλέον </a:t>
            </a:r>
            <a:r>
              <a:rPr lang="el-GR" sz="2400" b="1" dirty="0"/>
              <a:t>ευνοϊκές συνθήκες για την επιδημική εκδήλωση της ασθένειας </a:t>
            </a:r>
            <a:r>
              <a:rPr lang="el-GR" sz="2400" dirty="0" smtClean="0"/>
              <a:t>συνδυάζουν</a:t>
            </a:r>
            <a:r>
              <a:rPr lang="en-US" sz="2400" dirty="0" smtClean="0"/>
              <a:t>:</a:t>
            </a:r>
            <a:r>
              <a:rPr lang="el-GR" sz="2400" dirty="0" smtClean="0"/>
              <a:t> </a:t>
            </a:r>
          </a:p>
          <a:p>
            <a:pPr>
              <a:buFont typeface="Wingdings" charset="2"/>
              <a:buChar char="Ø"/>
            </a:pPr>
            <a:r>
              <a:rPr lang="el-GR" sz="2400" u="sng" dirty="0" smtClean="0"/>
              <a:t>συχνές βροχοπτώσεις</a:t>
            </a:r>
          </a:p>
          <a:p>
            <a:pPr>
              <a:buFont typeface="Wingdings" charset="2"/>
              <a:buChar char="Ø"/>
            </a:pPr>
            <a:r>
              <a:rPr lang="el-GR" sz="2400" u="sng" dirty="0" smtClean="0"/>
              <a:t>υγρό </a:t>
            </a:r>
            <a:r>
              <a:rPr lang="el-GR" sz="2400" u="sng" dirty="0"/>
              <a:t>καιρό</a:t>
            </a:r>
            <a:r>
              <a:rPr lang="el-GR" sz="2400" dirty="0"/>
              <a:t> και </a:t>
            </a:r>
            <a:endParaRPr lang="el-GR" sz="2400" dirty="0" smtClean="0"/>
          </a:p>
          <a:p>
            <a:pPr>
              <a:buFont typeface="Wingdings" charset="2"/>
              <a:buChar char="Ø"/>
            </a:pPr>
            <a:r>
              <a:rPr lang="el-GR" sz="2400" u="sng" dirty="0" smtClean="0"/>
              <a:t>θερμοκρασίες </a:t>
            </a:r>
            <a:r>
              <a:rPr lang="el-GR" sz="2400" u="sng" dirty="0"/>
              <a:t>που κυμαίνονται μεταξύ 15 και 20</a:t>
            </a:r>
            <a:r>
              <a:rPr lang="el-GR" sz="2400" u="sng" baseline="30000" dirty="0"/>
              <a:t>ο</a:t>
            </a:r>
            <a:r>
              <a:rPr lang="en-US" sz="2400" u="sng" dirty="0"/>
              <a:t>C</a:t>
            </a:r>
          </a:p>
          <a:p>
            <a:r>
              <a:rPr lang="en-US" sz="2400" b="1" dirty="0"/>
              <a:t>O</a:t>
            </a:r>
            <a:r>
              <a:rPr lang="el-GR" sz="2400" b="1" dirty="0"/>
              <a:t>ι προσβολές σταματούν όταν επικρατούν ξηροθερμικές συνθήκες</a:t>
            </a:r>
            <a:endParaRPr lang="en-US" sz="2400" b="1" dirty="0"/>
          </a:p>
          <a:p>
            <a:endParaRPr lang="en-US" sz="2400" dirty="0"/>
          </a:p>
        </p:txBody>
      </p:sp>
    </p:spTree>
    <p:extLst>
      <p:ext uri="{BB962C8B-B14F-4D97-AF65-F5344CB8AC3E}">
        <p14:creationId xmlns:p14="http://schemas.microsoft.com/office/powerpoint/2010/main" xmlns="" val="2385960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Μαλακή, υδαρής σήψη σε προσβεβλημένο</a:t>
            </a:r>
            <a:br>
              <a:rPr lang="el-GR" sz="2400" dirty="0" smtClean="0"/>
            </a:br>
            <a:r>
              <a:rPr lang="el-GR" sz="2400" dirty="0" smtClean="0"/>
              <a:t> τσαμπί από τεφρά σήψη</a:t>
            </a:r>
            <a:endParaRPr lang="en-US" sz="2400" dirty="0"/>
          </a:p>
        </p:txBody>
      </p:sp>
      <p:pic>
        <p:nvPicPr>
          <p:cNvPr id="4" name="Content Placeholder 3" descr="start_of_Botrytis_bunch_rot.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Προσβολή ραγών που επεκτάθηκε στη σάρκα τους, μαλακή σήψη και ανάπτυξη γκριζοκάστανης εξάνθησης του παθογόνου</a:t>
            </a:r>
            <a:endParaRPr lang="en-US" sz="2400" dirty="0"/>
          </a:p>
        </p:txBody>
      </p:sp>
      <p:pic>
        <p:nvPicPr>
          <p:cNvPr id="4" name="Content Placeholder 3" descr="bot5_zoom.jpg"/>
          <p:cNvPicPr>
            <a:picLocks noGrp="1" noChangeAspect="1"/>
          </p:cNvPicPr>
          <p:nvPr>
            <p:ph idx="1"/>
          </p:nvPr>
        </p:nvPicPr>
        <p:blipFill>
          <a:blip r:embed="rId2"/>
          <a:srcRect l="-10408" r="-10408"/>
          <a:stretch>
            <a:fillRect/>
          </a:stretch>
        </p:blip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εξανθήσεις αποτελούνται από τις αγενείς καρποφορίες (κονιδιοφόρους και κονίδια του παθογόνου)</a:t>
            </a:r>
            <a:endParaRPr lang="en-US" sz="2400" dirty="0"/>
          </a:p>
        </p:txBody>
      </p:sp>
      <p:pic>
        <p:nvPicPr>
          <p:cNvPr id="4" name="Content Placeholder 3" descr="grape.28.jpg"/>
          <p:cNvPicPr>
            <a:picLocks noGrp="1" noChangeAspect="1"/>
          </p:cNvPicPr>
          <p:nvPr>
            <p:ph idx="1"/>
          </p:nvPr>
        </p:nvPicPr>
        <p:blipFill>
          <a:blip r:embed="rId2"/>
          <a:srcRect l="-10329" r="-10329"/>
          <a:stretch>
            <a:fillRect/>
          </a:stretch>
        </p:blip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Συρρίκνωση και αφυδάτωση ραγών</a:t>
            </a:r>
            <a:br>
              <a:rPr lang="el-GR" sz="2400" dirty="0" smtClean="0"/>
            </a:br>
            <a:r>
              <a:rPr lang="el-GR" sz="2400" dirty="0" smtClean="0"/>
              <a:t>Ανάπτυξη χαρακτηριστικής τεφράς εξάνθησης</a:t>
            </a:r>
            <a:endParaRPr lang="en-US" sz="2400" dirty="0"/>
          </a:p>
        </p:txBody>
      </p:sp>
      <p:pic>
        <p:nvPicPr>
          <p:cNvPr id="4" name="Content Placeholder 3" descr="botnoble1_zoom.jpg"/>
          <p:cNvPicPr>
            <a:picLocks noGrp="1" noChangeAspect="1"/>
          </p:cNvPicPr>
          <p:nvPr>
            <p:ph idx="1"/>
          </p:nvPr>
        </p:nvPicPr>
        <p:blipFill>
          <a:blip r:embed="rId2"/>
          <a:srcRect l="-71221" r="-71221"/>
          <a:stretch>
            <a:fillRect/>
          </a:stretch>
        </p:blip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προσβεβλημένοι ιστοί των ραγών γίνονται καστανοί, αφυδατώνονται, συρρικνώνονται και συχνά μουμιοποιούνται</a:t>
            </a:r>
            <a:endParaRPr lang="en-US" sz="2400" dirty="0"/>
          </a:p>
        </p:txBody>
      </p:sp>
      <p:pic>
        <p:nvPicPr>
          <p:cNvPr id="4" name="Content Placeholder 3" descr="botrytis.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2400" dirty="0" smtClean="0"/>
              <a:t>Στο έλασμα των φύλλων σχηματίζονται μεγάλες, νεκρωτικές, καστανές κηλίδες που ξεκινούν από την περιφέρεια του ελάσματος</a:t>
            </a:r>
            <a:endParaRPr lang="en-US" sz="2400" dirty="0"/>
          </a:p>
        </p:txBody>
      </p:sp>
      <p:pic>
        <p:nvPicPr>
          <p:cNvPr id="4" name="Content Placeholder 3" descr="Sintoma de botritis en hoja proxima a racimo.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ΩΙΔΙΟ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Η όψιμη προσβολή των κληματίδων εκδηλώνεται αρχικά με την μορφή κηλίδων από λευκή εξάνθηση</a:t>
            </a:r>
          </a:p>
          <a:p>
            <a:r>
              <a:rPr lang="el-GR" sz="2400" dirty="0"/>
              <a:t>Αυτές ακολούθως εξελίσσονται σε </a:t>
            </a:r>
            <a:r>
              <a:rPr lang="el-GR" sz="2400" b="1" dirty="0"/>
              <a:t>ερυθροκαστανές περιοχές </a:t>
            </a:r>
            <a:r>
              <a:rPr lang="el-GR" sz="2400" dirty="0"/>
              <a:t>με ανώμαλη ριζοειδή περιφέρεια</a:t>
            </a:r>
          </a:p>
          <a:p>
            <a:r>
              <a:rPr lang="el-GR" sz="2400" dirty="0"/>
              <a:t>Οι ερυθροκαστανές κηλίδες </a:t>
            </a:r>
            <a:r>
              <a:rPr lang="el-GR" sz="2400" b="1" dirty="0"/>
              <a:t>διακρίνονται </a:t>
            </a:r>
            <a:r>
              <a:rPr lang="el-GR" sz="2400" dirty="0"/>
              <a:t>επί των προσβεβλημένων κληματίδων και μετά τη νέκρωση του μυκηλίου (</a:t>
            </a:r>
            <a:r>
              <a:rPr lang="el-GR" sz="2400" b="1" dirty="0"/>
              <a:t>στη διάρκεια της χειμερινής περιόδου</a:t>
            </a:r>
            <a:r>
              <a:rPr lang="el-GR" sz="2400" dirty="0"/>
              <a:t>)</a:t>
            </a:r>
            <a:endParaRPr lang="en-US" sz="2400" dirty="0"/>
          </a:p>
          <a:p>
            <a:endParaRPr lang="en-US" dirty="0"/>
          </a:p>
        </p:txBody>
      </p:sp>
    </p:spTree>
    <p:extLst>
      <p:ext uri="{BB962C8B-B14F-4D97-AF65-F5344CB8AC3E}">
        <p14:creationId xmlns:p14="http://schemas.microsoft.com/office/powerpoint/2010/main" xmlns="" val="36035677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Κονιδιοφόρος του παθογόνου με χαρακτηριστική μορφή βότρυος</a:t>
            </a:r>
            <a:endParaRPr lang="en-US" sz="2400" dirty="0"/>
          </a:p>
        </p:txBody>
      </p:sp>
      <p:pic>
        <p:nvPicPr>
          <p:cNvPr id="4" name="Content Placeholder 3" descr="13345.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ΦΩΜΟΨΗ ΤΗΣ ΑΜΠΕΛΟΥ</a:t>
            </a:r>
            <a:endParaRPr lang="en-US" sz="2400" b="1" dirty="0"/>
          </a:p>
        </p:txBody>
      </p:sp>
      <p:sp>
        <p:nvSpPr>
          <p:cNvPr id="3" name="Content Placeholder 2"/>
          <p:cNvSpPr>
            <a:spLocks noGrp="1"/>
          </p:cNvSpPr>
          <p:nvPr>
            <p:ph idx="1"/>
          </p:nvPr>
        </p:nvSpPr>
        <p:spPr/>
        <p:txBody>
          <a:bodyPr>
            <a:noAutofit/>
          </a:bodyPr>
          <a:lstStyle/>
          <a:p>
            <a:r>
              <a:rPr lang="el-GR" sz="2400" dirty="0" smtClean="0"/>
              <a:t>Είναι σημαντική ασθένεια της αμπέλου</a:t>
            </a:r>
          </a:p>
          <a:p>
            <a:r>
              <a:rPr lang="el-GR" sz="2400" dirty="0" smtClean="0"/>
              <a:t>Προσβάλλει </a:t>
            </a:r>
            <a:r>
              <a:rPr lang="el-GR" sz="2400" b="1" dirty="0" smtClean="0"/>
              <a:t>ετήσιους βλαστούς</a:t>
            </a:r>
            <a:r>
              <a:rPr lang="el-GR" sz="2400" dirty="0" smtClean="0"/>
              <a:t>, </a:t>
            </a:r>
            <a:r>
              <a:rPr lang="el-GR" sz="2400" b="1" dirty="0" smtClean="0"/>
              <a:t>φύλλα</a:t>
            </a:r>
            <a:r>
              <a:rPr lang="el-GR" sz="2400" dirty="0" smtClean="0"/>
              <a:t> και </a:t>
            </a:r>
            <a:r>
              <a:rPr lang="el-GR" sz="2400" b="1" dirty="0" smtClean="0"/>
              <a:t>βότρεις</a:t>
            </a:r>
            <a:r>
              <a:rPr lang="el-GR" sz="2400" dirty="0" smtClean="0"/>
              <a:t> των πρέμνων</a:t>
            </a:r>
          </a:p>
          <a:p>
            <a:r>
              <a:rPr lang="el-GR" sz="2400" dirty="0" smtClean="0"/>
              <a:t>Η επίπτωσή της είναι σοβαρότερη σε περιοχές που τα πρέμνα διατηρούνται παρατεταμένα υγρά, λόγω συχνών βροχοπτώσεων</a:t>
            </a:r>
          </a:p>
          <a:p>
            <a:r>
              <a:rPr lang="el-GR" sz="2400" dirty="0" smtClean="0"/>
              <a:t>Ιδιαίτερα κρίσιμο είναι το διάστημα </a:t>
            </a:r>
            <a:r>
              <a:rPr lang="el-GR" sz="2400" u="sng" dirty="0" smtClean="0"/>
              <a:t>μετά την έκπτυξη των οφθαλμών την άνοιξη</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ΦΩΜΟΨΗ ΤΗΣ ΑΜΠΕΛΟΥ</a:t>
            </a:r>
            <a:endParaRPr lang="en-US" sz="2400" dirty="0"/>
          </a:p>
        </p:txBody>
      </p:sp>
      <p:sp>
        <p:nvSpPr>
          <p:cNvPr id="3" name="Content Placeholder 2"/>
          <p:cNvSpPr>
            <a:spLocks noGrp="1"/>
          </p:cNvSpPr>
          <p:nvPr>
            <p:ph idx="1"/>
          </p:nvPr>
        </p:nvSpPr>
        <p:spPr/>
        <p:txBody>
          <a:bodyPr/>
          <a:lstStyle/>
          <a:p>
            <a:r>
              <a:rPr lang="el-GR" sz="2400" dirty="0"/>
              <a:t>Τα ασθενή </a:t>
            </a:r>
            <a:r>
              <a:rPr lang="el-GR" sz="2400" dirty="0" err="1" smtClean="0"/>
              <a:t>πρέμνα</a:t>
            </a:r>
            <a:r>
              <a:rPr lang="en-US" sz="2400" dirty="0"/>
              <a:t>:</a:t>
            </a:r>
            <a:r>
              <a:rPr lang="el-GR" sz="2400" dirty="0" smtClean="0"/>
              <a:t> </a:t>
            </a:r>
          </a:p>
          <a:p>
            <a:pPr>
              <a:buFont typeface="Wingdings" charset="2"/>
              <a:buChar char="Ø"/>
            </a:pPr>
            <a:r>
              <a:rPr lang="el-GR" sz="2400" b="1" dirty="0" smtClean="0"/>
              <a:t>εξασθενούν</a:t>
            </a:r>
            <a:endParaRPr lang="el-GR" sz="2400" dirty="0" smtClean="0"/>
          </a:p>
          <a:p>
            <a:pPr>
              <a:buFont typeface="Wingdings" charset="2"/>
              <a:buChar char="Ø"/>
            </a:pPr>
            <a:r>
              <a:rPr lang="el-GR" sz="2400" dirty="0" smtClean="0"/>
              <a:t>έχουν </a:t>
            </a:r>
            <a:r>
              <a:rPr lang="el-GR" sz="2400" b="1" dirty="0"/>
              <a:t>μειωμένη παραγωγή </a:t>
            </a:r>
            <a:endParaRPr lang="el-GR" sz="2400" b="1" dirty="0" smtClean="0"/>
          </a:p>
          <a:p>
            <a:pPr>
              <a:buFont typeface="Wingdings" charset="2"/>
              <a:buChar char="Ø"/>
            </a:pPr>
            <a:r>
              <a:rPr lang="el-GR" sz="2400" b="1" dirty="0" smtClean="0"/>
              <a:t>παράγουν </a:t>
            </a:r>
            <a:r>
              <a:rPr lang="el-GR" sz="2400" b="1" dirty="0"/>
              <a:t>σταφύλια υποβαθμισμένης ποιότητας</a:t>
            </a:r>
          </a:p>
          <a:p>
            <a:pPr>
              <a:buFont typeface="Wingdings" charset="2"/>
              <a:buChar char="Ø"/>
            </a:pPr>
            <a:endParaRPr lang="el-GR" sz="2400" dirty="0" smtClean="0"/>
          </a:p>
          <a:p>
            <a:r>
              <a:rPr lang="el-GR" sz="2400" dirty="0" smtClean="0"/>
              <a:t>Στα </a:t>
            </a:r>
            <a:r>
              <a:rPr lang="el-GR" sz="2400" dirty="0"/>
              <a:t>φυτώρια παρατηρείται αποξήρανση φυτών και εμβολίων</a:t>
            </a:r>
          </a:p>
          <a:p>
            <a:r>
              <a:rPr lang="el-GR" sz="2400" dirty="0" smtClean="0"/>
              <a:t>Η ασθένεια παρουσιάζεται </a:t>
            </a:r>
            <a:r>
              <a:rPr lang="el-GR" sz="2400" dirty="0"/>
              <a:t>σε πολλές αμπελουργικές περιοχές της </a:t>
            </a:r>
            <a:r>
              <a:rPr lang="el-GR" sz="2400" dirty="0" smtClean="0"/>
              <a:t>χώρας</a:t>
            </a:r>
          </a:p>
          <a:p>
            <a:r>
              <a:rPr lang="el-GR" sz="2400" dirty="0"/>
              <a:t>Α</a:t>
            </a:r>
            <a:r>
              <a:rPr lang="el-GR" sz="2400" dirty="0" smtClean="0"/>
              <a:t>ποτελεί </a:t>
            </a:r>
            <a:r>
              <a:rPr lang="el-GR" sz="2400" dirty="0"/>
              <a:t>σοβαρό πρόβλημα στους αμπελώνες της Κρήτης </a:t>
            </a:r>
            <a:endParaRPr lang="en-US" sz="2400" dirty="0"/>
          </a:p>
          <a:p>
            <a:endParaRPr lang="en-US" dirty="0"/>
          </a:p>
        </p:txBody>
      </p:sp>
    </p:spTree>
    <p:extLst>
      <p:ext uri="{BB962C8B-B14F-4D97-AF65-F5344CB8AC3E}">
        <p14:creationId xmlns:p14="http://schemas.microsoft.com/office/powerpoint/2010/main" xmlns="" val="5962999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ΦΩΜΟΨΗ ΤΗΣ ΑΜΠΕΛΟΥ</a:t>
            </a:r>
            <a:br>
              <a:rPr lang="el-GR" sz="2400" b="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a:xfrm>
            <a:off x="457200" y="1600200"/>
            <a:ext cx="8229600" cy="5257800"/>
          </a:xfrm>
        </p:spPr>
        <p:txBody>
          <a:bodyPr>
            <a:normAutofit/>
          </a:bodyPr>
          <a:lstStyle/>
          <a:p>
            <a:r>
              <a:rPr lang="el-GR" sz="2400" dirty="0" smtClean="0"/>
              <a:t>Η ασθένεια προσβάλλει τις </a:t>
            </a:r>
            <a:r>
              <a:rPr lang="el-GR" sz="2400" b="1" dirty="0" smtClean="0"/>
              <a:t>κληματίδες</a:t>
            </a:r>
            <a:r>
              <a:rPr lang="el-GR" sz="2400" dirty="0" smtClean="0"/>
              <a:t>, τα </a:t>
            </a:r>
            <a:r>
              <a:rPr lang="el-GR" sz="2400" b="1" dirty="0" smtClean="0"/>
              <a:t>φύλλα</a:t>
            </a:r>
            <a:r>
              <a:rPr lang="el-GR" sz="2400" dirty="0" smtClean="0"/>
              <a:t>, τους </a:t>
            </a:r>
            <a:r>
              <a:rPr lang="el-GR" sz="2400" b="1" dirty="0" smtClean="0"/>
              <a:t>μίσχους</a:t>
            </a:r>
            <a:r>
              <a:rPr lang="el-GR" sz="2400" dirty="0" smtClean="0"/>
              <a:t> και τα </a:t>
            </a:r>
            <a:r>
              <a:rPr lang="el-GR" sz="2400" b="1" dirty="0" smtClean="0"/>
              <a:t>σταφύλια</a:t>
            </a:r>
            <a:r>
              <a:rPr lang="el-GR" sz="2400" dirty="0" smtClean="0"/>
              <a:t> των πρέμνων</a:t>
            </a:r>
          </a:p>
          <a:p>
            <a:r>
              <a:rPr lang="el-GR" sz="2400" dirty="0" smtClean="0"/>
              <a:t>Η ύπαρξη της ασθένειας διαπιστώνεται νωρίς την άνοιξη γιατί οι διαχειμάζουσες κληματίδες είναι νεκρές και </a:t>
            </a:r>
            <a:r>
              <a:rPr lang="el-GR" sz="2400" b="1" dirty="0" smtClean="0"/>
              <a:t>οι οφθαλμοί τους δεν εκπτύσσονται</a:t>
            </a:r>
          </a:p>
          <a:p>
            <a:r>
              <a:rPr lang="el-GR" sz="2400" dirty="0" smtClean="0"/>
              <a:t>Οι </a:t>
            </a:r>
            <a:r>
              <a:rPr lang="el-GR" sz="2400" b="1" dirty="0" smtClean="0"/>
              <a:t>κληματίδες</a:t>
            </a:r>
            <a:r>
              <a:rPr lang="el-GR" sz="2400" dirty="0" smtClean="0"/>
              <a:t> έχουν χρώμα </a:t>
            </a:r>
            <a:r>
              <a:rPr lang="el-GR" sz="2400" b="1" dirty="0" smtClean="0"/>
              <a:t>λευκό ή ανοικτό τεφρό </a:t>
            </a:r>
            <a:r>
              <a:rPr lang="el-GR" sz="2400" dirty="0" smtClean="0"/>
              <a:t>και είναι </a:t>
            </a:r>
            <a:r>
              <a:rPr lang="el-GR" sz="2400" b="1" dirty="0" smtClean="0"/>
              <a:t>διάστικτες με μικροσκοπικά μαύρα σώματα </a:t>
            </a:r>
            <a:r>
              <a:rPr lang="el-GR" sz="2400" dirty="0" smtClean="0"/>
              <a:t>(πυκνίδια) </a:t>
            </a:r>
          </a:p>
          <a:p>
            <a:r>
              <a:rPr lang="el-GR" sz="2400" dirty="0" smtClean="0"/>
              <a:t>Τα </a:t>
            </a:r>
            <a:r>
              <a:rPr lang="el-GR" sz="2400" dirty="0" err="1" smtClean="0"/>
              <a:t>πυκνίδια</a:t>
            </a:r>
            <a:r>
              <a:rPr lang="el-GR" sz="2400" dirty="0" smtClean="0"/>
              <a:t> προβάλλουν στην επιφάνεια των κληματίδων</a:t>
            </a:r>
          </a:p>
          <a:p>
            <a:r>
              <a:rPr lang="el-GR" sz="2400" dirty="0" smtClean="0"/>
              <a:t>Σε μερικές κεφαλές διακρίνονται ελλειψοειδείς, ελαφρά υπερυψωμένες περιοχές με επιμήκεις σχισμές </a:t>
            </a:r>
          </a:p>
          <a:p>
            <a:r>
              <a:rPr lang="el-GR" sz="2400" dirty="0" smtClean="0"/>
              <a:t>Οι θέσεις </a:t>
            </a:r>
            <a:r>
              <a:rPr lang="el-GR" sz="2400" b="1" dirty="0" smtClean="0"/>
              <a:t>αυτές περιβάλλονται από ένα μαύρο ή βαθύ καστανό περιθώριο </a:t>
            </a:r>
            <a:r>
              <a:rPr lang="el-GR" sz="2400" dirty="0" smtClean="0"/>
              <a:t>και αποτελούν παλαιές προσβολές των κληματίδων</a:t>
            </a:r>
            <a:endParaRPr lang="en-US" sz="2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ΦΩΜΟΨΗ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Οι νέες μολύνσεις πραγματοποιούνται την άνοιξη</a:t>
            </a:r>
          </a:p>
          <a:p>
            <a:r>
              <a:rPr lang="el-GR" sz="2400" dirty="0" smtClean="0"/>
              <a:t>Τα </a:t>
            </a:r>
            <a:r>
              <a:rPr lang="el-GR" sz="2400" b="1" dirty="0" smtClean="0"/>
              <a:t>πρώτα συμπτώματα εμφανίζονται </a:t>
            </a:r>
            <a:r>
              <a:rPr lang="el-GR" sz="2400" dirty="0" smtClean="0"/>
              <a:t>στη νέα βλάστηση </a:t>
            </a:r>
            <a:r>
              <a:rPr lang="el-GR" sz="2400" b="1" dirty="0" smtClean="0"/>
              <a:t>αργά την άνοιξη</a:t>
            </a:r>
          </a:p>
          <a:p>
            <a:r>
              <a:rPr lang="el-GR" sz="2400" dirty="0" smtClean="0"/>
              <a:t>Στα κατώτερα μέρη της κληματίδας (στα 5-6 μεσογονάτια), εμφανίζονται νεκρωτικές, </a:t>
            </a:r>
            <a:r>
              <a:rPr lang="el-GR" sz="2400" b="1" dirty="0" smtClean="0"/>
              <a:t>μαύρες</a:t>
            </a:r>
            <a:r>
              <a:rPr lang="el-GR" sz="2400" dirty="0" smtClean="0"/>
              <a:t> ή </a:t>
            </a:r>
            <a:r>
              <a:rPr lang="el-GR" sz="2400" b="1" dirty="0" smtClean="0"/>
              <a:t>καστανοϊώδεις</a:t>
            </a:r>
            <a:r>
              <a:rPr lang="el-GR" sz="2400" dirty="0"/>
              <a:t> </a:t>
            </a:r>
            <a:r>
              <a:rPr lang="el-GR" sz="2400" b="1" dirty="0" smtClean="0"/>
              <a:t>κηλίδες</a:t>
            </a:r>
          </a:p>
          <a:p>
            <a:r>
              <a:rPr lang="el-GR" sz="2400" dirty="0" smtClean="0"/>
              <a:t>Οι κηλίδες προσβολής είναι επιμήκεις ή στρογγυλές</a:t>
            </a:r>
          </a:p>
          <a:p>
            <a:r>
              <a:rPr lang="el-GR" sz="2400" dirty="0" smtClean="0"/>
              <a:t>Αρχικά αυτές μπορεί να είναι ελαφρά υπερυψωμένες, αλλά αργότερα είναι επίπεδες ή λίγο βυθισμένες</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ΦΩΜΟΨΗ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Συχνά, εμφανίζουν </a:t>
            </a:r>
            <a:r>
              <a:rPr lang="el-GR" sz="2400" b="1" dirty="0"/>
              <a:t>επιμήκεις σχισμές </a:t>
            </a:r>
            <a:r>
              <a:rPr lang="el-GR" sz="2400" dirty="0"/>
              <a:t>και </a:t>
            </a:r>
            <a:r>
              <a:rPr lang="el-GR" sz="2400" b="1" dirty="0"/>
              <a:t>ανοικτό καστανό χρώμα </a:t>
            </a:r>
            <a:r>
              <a:rPr lang="el-GR" sz="2400" dirty="0"/>
              <a:t>στην κεντρική τους περιοχή</a:t>
            </a:r>
          </a:p>
          <a:p>
            <a:r>
              <a:rPr lang="el-GR" sz="2400" dirty="0"/>
              <a:t>Οι νεκρώσεις στην αρχή είναι επιφανειακές, αλλά αργότερα προχωρούν σε μεγαλύτερο βάθος (1-2</a:t>
            </a:r>
            <a:r>
              <a:rPr lang="en-US" sz="2400" dirty="0"/>
              <a:t>mm</a:t>
            </a:r>
            <a:r>
              <a:rPr lang="el-GR" sz="2400" dirty="0"/>
              <a:t>)</a:t>
            </a:r>
          </a:p>
          <a:p>
            <a:r>
              <a:rPr lang="el-GR" sz="2400" dirty="0"/>
              <a:t>Επίσης, αυξάνονται σε μήκος και πλάτος (ιδιαίτερα με τη συνένωση πολλών κηλίδων) </a:t>
            </a:r>
            <a:endParaRPr lang="el-GR" sz="2400" dirty="0" smtClean="0"/>
          </a:p>
          <a:p>
            <a:r>
              <a:rPr lang="el-GR" sz="2400" dirty="0" smtClean="0"/>
              <a:t>Τελικά, σχηματίζονται </a:t>
            </a:r>
            <a:r>
              <a:rPr lang="el-GR" sz="2400" b="1" dirty="0"/>
              <a:t>εκτεταμένες εσχαρώσεις</a:t>
            </a:r>
            <a:r>
              <a:rPr lang="el-GR" sz="2400" dirty="0"/>
              <a:t> (μήκους 30-40</a:t>
            </a:r>
            <a:r>
              <a:rPr lang="en-US" sz="2400" dirty="0"/>
              <a:t>mm)</a:t>
            </a:r>
          </a:p>
          <a:p>
            <a:endParaRPr lang="en-US" sz="2400" dirty="0"/>
          </a:p>
        </p:txBody>
      </p:sp>
    </p:spTree>
    <p:extLst>
      <p:ext uri="{BB962C8B-B14F-4D97-AF65-F5344CB8AC3E}">
        <p14:creationId xmlns:p14="http://schemas.microsoft.com/office/powerpoint/2010/main" xmlns="" val="35931310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ΦΩΜΟΨΗ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a:xfrm>
            <a:off x="457200" y="1600200"/>
            <a:ext cx="8229600" cy="5022703"/>
          </a:xfrm>
        </p:spPr>
        <p:txBody>
          <a:bodyPr>
            <a:normAutofit/>
          </a:bodyPr>
          <a:lstStyle/>
          <a:p>
            <a:r>
              <a:rPr lang="el-GR" sz="2400" dirty="0" smtClean="0"/>
              <a:t>Έντονα προσβεβλημένες κληματίδες μπορεί να παρουσιάσουν </a:t>
            </a:r>
            <a:r>
              <a:rPr lang="el-GR" sz="2400" b="1" dirty="0" smtClean="0"/>
              <a:t>μαρασμό</a:t>
            </a:r>
            <a:r>
              <a:rPr lang="el-GR" sz="2400" dirty="0" smtClean="0"/>
              <a:t> και </a:t>
            </a:r>
            <a:r>
              <a:rPr lang="el-GR" sz="2400" b="1" dirty="0" smtClean="0"/>
              <a:t>νέκρωση</a:t>
            </a:r>
            <a:r>
              <a:rPr lang="el-GR" sz="2400" dirty="0" smtClean="0"/>
              <a:t> ή </a:t>
            </a:r>
            <a:r>
              <a:rPr lang="el-GR" sz="2400" b="1" dirty="0" smtClean="0"/>
              <a:t>νανισμό</a:t>
            </a:r>
          </a:p>
          <a:p>
            <a:r>
              <a:rPr lang="el-GR" sz="2400" dirty="0" smtClean="0"/>
              <a:t>Όταν οι κληματίδες αποκτήσουν μήκος 20-50</a:t>
            </a:r>
            <a:r>
              <a:rPr lang="en-US" sz="2400" dirty="0" smtClean="0"/>
              <a:t>cm</a:t>
            </a:r>
            <a:r>
              <a:rPr lang="el-GR" sz="2400" dirty="0" smtClean="0"/>
              <a:t> μπορεί να σπάζουν εύκολα όταν πνέει ισχυρός άνεμος</a:t>
            </a:r>
          </a:p>
          <a:p>
            <a:r>
              <a:rPr lang="el-GR" sz="2400" dirty="0" smtClean="0"/>
              <a:t>Στα φύλλα εμφανίζονται </a:t>
            </a:r>
            <a:r>
              <a:rPr lang="el-GR" sz="2400" b="1" dirty="0" smtClean="0"/>
              <a:t>γωνιώδεις κηλίδες</a:t>
            </a:r>
            <a:r>
              <a:rPr lang="el-GR" sz="2400" dirty="0" smtClean="0"/>
              <a:t>, στην αρχή μικροσκοπικές και αργότερα μέχρι 15</a:t>
            </a:r>
            <a:r>
              <a:rPr lang="en-US" sz="2400" dirty="0" smtClean="0"/>
              <a:t>mm</a:t>
            </a:r>
            <a:r>
              <a:rPr lang="el-GR" sz="2400" dirty="0"/>
              <a:t> </a:t>
            </a:r>
            <a:endParaRPr lang="el-GR" sz="2400" dirty="0" smtClean="0"/>
          </a:p>
          <a:p>
            <a:r>
              <a:rPr lang="el-GR" sz="2400" dirty="0" smtClean="0"/>
              <a:t>Οι κηλίδες είναι </a:t>
            </a:r>
            <a:r>
              <a:rPr lang="el-GR" sz="2400" b="1" dirty="0" smtClean="0"/>
              <a:t>καστανόμαυρες</a:t>
            </a:r>
            <a:r>
              <a:rPr lang="el-GR" sz="2400" dirty="0" smtClean="0"/>
              <a:t> ή </a:t>
            </a:r>
            <a:r>
              <a:rPr lang="el-GR" sz="2400" b="1" dirty="0" smtClean="0"/>
              <a:t>μαύρες</a:t>
            </a:r>
            <a:r>
              <a:rPr lang="el-GR" sz="2400" dirty="0" smtClean="0"/>
              <a:t>, με χλωρωτικό περιθώριο</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ΦΩΜΟΨΗ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Έντονη προσβολή του ελάσματος προκαλεί </a:t>
            </a:r>
            <a:r>
              <a:rPr lang="el-GR" sz="2400" b="1" dirty="0"/>
              <a:t>νέκρωση</a:t>
            </a:r>
            <a:r>
              <a:rPr lang="el-GR" sz="2400" dirty="0"/>
              <a:t> μεγάλων τμημάτων του φύλλου και </a:t>
            </a:r>
            <a:r>
              <a:rPr lang="el-GR" sz="2400" b="1" dirty="0" err="1"/>
              <a:t>φυλλόπτωση</a:t>
            </a:r>
            <a:endParaRPr lang="el-GR" sz="2400" b="1" dirty="0"/>
          </a:p>
          <a:p>
            <a:r>
              <a:rPr lang="el-GR" sz="2400" dirty="0" smtClean="0"/>
              <a:t>Εντονότερη </a:t>
            </a:r>
            <a:r>
              <a:rPr lang="el-GR" sz="2400" dirty="0"/>
              <a:t>και συχνότερη προσβολή υφίστανται τα κατώτερα φύλλα των κληματίδων</a:t>
            </a:r>
          </a:p>
          <a:p>
            <a:r>
              <a:rPr lang="el-GR" sz="2400" dirty="0"/>
              <a:t>Οι μολύνσεις των μίσχων, των ελίκων, των ράχεων και των ποδίσκων εκδηλώνονται με το σχηματισμό επιμήκων νεκρωτικών μαύρων κηλίδων με σχισμές</a:t>
            </a:r>
          </a:p>
          <a:p>
            <a:r>
              <a:rPr lang="el-GR" sz="2400" dirty="0"/>
              <a:t>Η </a:t>
            </a:r>
            <a:r>
              <a:rPr lang="el-GR" sz="2400" b="1" dirty="0"/>
              <a:t>προσβολή της ράχης </a:t>
            </a:r>
            <a:r>
              <a:rPr lang="el-GR" sz="2400" dirty="0"/>
              <a:t>οδηγεί σε </a:t>
            </a:r>
            <a:r>
              <a:rPr lang="el-GR" sz="2400" b="1" dirty="0"/>
              <a:t>αποξήρανση</a:t>
            </a:r>
            <a:r>
              <a:rPr lang="el-GR" sz="2400" dirty="0"/>
              <a:t> μέρους ή ολόκληρου του </a:t>
            </a:r>
            <a:r>
              <a:rPr lang="el-GR" sz="2400" b="1" dirty="0"/>
              <a:t>βότρυος</a:t>
            </a:r>
            <a:endParaRPr lang="en-US" sz="2400" b="1" dirty="0"/>
          </a:p>
          <a:p>
            <a:endParaRPr lang="en-US" dirty="0"/>
          </a:p>
        </p:txBody>
      </p:sp>
    </p:spTree>
    <p:extLst>
      <p:ext uri="{BB962C8B-B14F-4D97-AF65-F5344CB8AC3E}">
        <p14:creationId xmlns:p14="http://schemas.microsoft.com/office/powerpoint/2010/main" xmlns="" val="6471527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ΦΩΜΟΨΗ ΤΗΣ ΑΜΠΕΛΟΥ</a:t>
            </a:r>
            <a:br>
              <a:rPr lang="el-GR" sz="2400" b="1" dirty="0" smtClean="0"/>
            </a:br>
            <a:r>
              <a:rPr lang="el-GR" sz="2400" b="1" dirty="0" smtClean="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smtClean="0"/>
              <a:t>Αν επικρατήσει βροχερός καιρός πριν τη συγκομιδή μπορεί να εκδηλωθεί και προσβολή των ραγών</a:t>
            </a:r>
          </a:p>
          <a:p>
            <a:r>
              <a:rPr lang="el-GR" sz="2400" dirty="0" smtClean="0"/>
              <a:t>Οι ράγες </a:t>
            </a:r>
            <a:r>
              <a:rPr lang="el-GR" sz="2400" b="1" dirty="0" smtClean="0"/>
              <a:t>συρρικνώνονται </a:t>
            </a:r>
            <a:r>
              <a:rPr lang="el-GR" sz="2400" dirty="0" smtClean="0"/>
              <a:t>και</a:t>
            </a:r>
            <a:r>
              <a:rPr lang="el-GR" sz="2400" b="1" dirty="0" smtClean="0"/>
              <a:t> ξηραίνονται</a:t>
            </a:r>
          </a:p>
          <a:p>
            <a:r>
              <a:rPr lang="el-GR" sz="2400" dirty="0" smtClean="0"/>
              <a:t>Συχνά η επιφάνειά τους καλύπτεται από </a:t>
            </a:r>
            <a:r>
              <a:rPr lang="el-GR" sz="2400" b="1" dirty="0" smtClean="0"/>
              <a:t>πυκνίδια</a:t>
            </a:r>
            <a:r>
              <a:rPr lang="el-GR" sz="2400" dirty="0" smtClean="0"/>
              <a:t> του παθογόνου</a:t>
            </a:r>
          </a:p>
          <a:p>
            <a:r>
              <a:rPr lang="el-GR" sz="2400" dirty="0" smtClean="0"/>
              <a:t>Είναι ορατά ως </a:t>
            </a:r>
            <a:r>
              <a:rPr lang="el-GR" sz="2400" b="1" dirty="0" smtClean="0"/>
              <a:t>μικρά μελανά στίγματα διατεταγμένα σε συγκεντρική διάταξη</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ΦΩΜΟΨΗ ΤΗΣ ΑΜΠΕΛΟΥ</a:t>
            </a:r>
            <a:br>
              <a:rPr lang="el-GR" sz="2400" b="1" dirty="0"/>
            </a:br>
            <a:r>
              <a:rPr lang="el-GR" sz="2400" b="1" dirty="0"/>
              <a:t>Συμπτώματα προσβολής</a:t>
            </a:r>
            <a:endParaRPr lang="en-US" sz="2400" dirty="0"/>
          </a:p>
        </p:txBody>
      </p:sp>
      <p:sp>
        <p:nvSpPr>
          <p:cNvPr id="3" name="Content Placeholder 2"/>
          <p:cNvSpPr>
            <a:spLocks noGrp="1"/>
          </p:cNvSpPr>
          <p:nvPr>
            <p:ph idx="1"/>
          </p:nvPr>
        </p:nvSpPr>
        <p:spPr/>
        <p:txBody>
          <a:bodyPr>
            <a:normAutofit/>
          </a:bodyPr>
          <a:lstStyle/>
          <a:p>
            <a:r>
              <a:rPr lang="el-GR" sz="2400" dirty="0"/>
              <a:t>Κατά τη διάρκεια της βλαστικής περιόδου (άνοιξη και καλοκαίρι) οι καρποφορίες του παθογόνου επί των προσβεβλημένων οργάνων εκτός των ραγών είναι σπάνιες</a:t>
            </a:r>
          </a:p>
          <a:p>
            <a:r>
              <a:rPr lang="el-GR" sz="2400" dirty="0"/>
              <a:t>Κατά το χειμώνα οι κληματίδες νεκρώνονται και αποκτούν </a:t>
            </a:r>
            <a:r>
              <a:rPr lang="el-GR" sz="2400" b="1" dirty="0"/>
              <a:t>χρώμα λευκό ή ανοικτό τεφρό</a:t>
            </a:r>
          </a:p>
          <a:p>
            <a:r>
              <a:rPr lang="el-GR" sz="2400" dirty="0"/>
              <a:t>Επί των λευκών κληματίδων εμφανίζονται πολυάριθμα </a:t>
            </a:r>
            <a:r>
              <a:rPr lang="el-GR" sz="2400" b="1" dirty="0"/>
              <a:t>μαύρα μικροσκοπικά σώματα </a:t>
            </a:r>
            <a:r>
              <a:rPr lang="el-GR" sz="2400" dirty="0"/>
              <a:t>(</a:t>
            </a:r>
            <a:r>
              <a:rPr lang="el-GR" sz="2400" b="1" dirty="0"/>
              <a:t>πυκνίδια</a:t>
            </a:r>
            <a:r>
              <a:rPr lang="el-GR" sz="2400" dirty="0" smtClean="0"/>
              <a:t>)</a:t>
            </a:r>
          </a:p>
          <a:p>
            <a:r>
              <a:rPr lang="el-GR" sz="2400" dirty="0" smtClean="0"/>
              <a:t>Τα πυκνίδια είναι βυθισμένα </a:t>
            </a:r>
            <a:r>
              <a:rPr lang="el-GR" sz="2400" dirty="0"/>
              <a:t>στο </a:t>
            </a:r>
            <a:r>
              <a:rPr lang="el-GR" sz="2400" dirty="0" smtClean="0"/>
              <a:t>φλοιό και προεξέχουν </a:t>
            </a:r>
            <a:r>
              <a:rPr lang="el-GR" sz="2400" dirty="0"/>
              <a:t>στην επιφάνειά </a:t>
            </a:r>
            <a:r>
              <a:rPr lang="el-GR" sz="2400" dirty="0" smtClean="0"/>
              <a:t>του</a:t>
            </a:r>
            <a:endParaRPr lang="el-GR" sz="2400" dirty="0"/>
          </a:p>
          <a:p>
            <a:endParaRPr lang="en-US" sz="2400" dirty="0"/>
          </a:p>
        </p:txBody>
      </p:sp>
    </p:spTree>
    <p:extLst>
      <p:ext uri="{BB962C8B-B14F-4D97-AF65-F5344CB8AC3E}">
        <p14:creationId xmlns:p14="http://schemas.microsoft.com/office/powerpoint/2010/main" xmlns="" val="1531680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Χαρακτηριστική εικόνα ‘βλαστού-σημαία’</a:t>
            </a:r>
            <a:br>
              <a:rPr lang="el-GR" sz="2400" dirty="0" smtClean="0"/>
            </a:br>
            <a:r>
              <a:rPr lang="el-GR" sz="2400" dirty="0" smtClean="0"/>
              <a:t>Φύλλα καρουλιασμένα (συνεστραμένα) προς τα πάνω</a:t>
            </a:r>
            <a:endParaRPr lang="en-US" sz="2400" dirty="0"/>
          </a:p>
        </p:txBody>
      </p:sp>
      <p:pic>
        <p:nvPicPr>
          <p:cNvPr id="4" name="Content Placeholder 3" descr="26.jpg"/>
          <p:cNvPicPr>
            <a:picLocks noGrp="1" noChangeAspect="1"/>
          </p:cNvPicPr>
          <p:nvPr>
            <p:ph idx="1"/>
          </p:nvPr>
        </p:nvPicPr>
        <p:blipFill>
          <a:blip r:embed="rId2"/>
          <a:srcRect l="-10265" r="-10265"/>
          <a:stretch>
            <a:fillRect/>
          </a:stretch>
        </p:blip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900"/>
            <a:ext cx="8229600" cy="1224738"/>
          </a:xfrm>
        </p:spPr>
        <p:txBody>
          <a:bodyPr>
            <a:normAutofit fontScale="90000"/>
          </a:bodyPr>
          <a:lstStyle/>
          <a:p>
            <a:r>
              <a:rPr lang="el-GR" sz="2667" dirty="0" smtClean="0"/>
              <a:t>Επί των λευκών κληματίδων εμφανίζονται πολυάριθμα μαύρα μικροσκοπικά σώματα (πυκνίδια), βυθισμένα στο φλοιό, που προεξέχουν στην επιφάνειά τους</a:t>
            </a:r>
            <a:br>
              <a:rPr lang="el-GR" sz="2667" dirty="0" smtClean="0"/>
            </a:br>
            <a:endParaRPr lang="en-US" sz="2667" dirty="0"/>
          </a:p>
        </p:txBody>
      </p:sp>
      <p:pic>
        <p:nvPicPr>
          <p:cNvPr id="4" name="Content Placeholder 3" descr="1495106.jpg"/>
          <p:cNvPicPr>
            <a:picLocks noGrp="1" noChangeAspect="1"/>
          </p:cNvPicPr>
          <p:nvPr>
            <p:ph idx="1"/>
          </p:nvPr>
        </p:nvPicPr>
        <p:blipFill>
          <a:blip r:embed="rId2"/>
          <a:srcRect l="-10069" r="-10069"/>
          <a:stretch>
            <a:fillRect/>
          </a:stretch>
        </p:blip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Στις ‘λευκές’ (νεκρές) κληματίδες δεν εκδηλώνεται </a:t>
            </a:r>
            <a:br>
              <a:rPr lang="el-GR" sz="2400" dirty="0" smtClean="0"/>
            </a:br>
            <a:r>
              <a:rPr lang="el-GR" sz="2400" dirty="0" smtClean="0"/>
              <a:t>έκπτυξη οφθαλμών την επόμενη άνοιξη</a:t>
            </a:r>
            <a:endParaRPr lang="en-US" sz="2400" dirty="0"/>
          </a:p>
        </p:txBody>
      </p:sp>
      <p:pic>
        <p:nvPicPr>
          <p:cNvPr id="4" name="Content Placeholder 3" descr="DSC01793.jpg"/>
          <p:cNvPicPr>
            <a:picLocks noGrp="1" noChangeAspect="1"/>
          </p:cNvPicPr>
          <p:nvPr>
            <p:ph idx="1"/>
          </p:nvPr>
        </p:nvPicPr>
        <p:blipFill>
          <a:blip r:embed="rId2"/>
          <a:srcRect l="-18187" r="-18187"/>
          <a:stretch>
            <a:fillRect/>
          </a:stretch>
        </p:blipFill>
        <p:spPr>
          <a:xfrm>
            <a:off x="457200" y="1571625"/>
            <a:ext cx="8229600" cy="45259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Εσχαρώσεις, ρωγμές και αποχρωματισμένοι ιστοί στη βάση κληματίδας αμπέλου (προσβολή από φόμοψη)</a:t>
            </a:r>
            <a:endParaRPr lang="en-US" sz="2400" dirty="0"/>
          </a:p>
        </p:txBody>
      </p:sp>
      <p:pic>
        <p:nvPicPr>
          <p:cNvPr id="4" name="Content Placeholder 3" descr="1512.jpg"/>
          <p:cNvPicPr>
            <a:picLocks noGrp="1" noChangeAspect="1"/>
          </p:cNvPicPr>
          <p:nvPr>
            <p:ph idx="1"/>
          </p:nvPr>
        </p:nvPicPr>
        <p:blipFill>
          <a:blip r:embed="rId2"/>
          <a:srcRect l="-86575" r="-86575"/>
          <a:stretch>
            <a:fillRect/>
          </a:stretch>
        </p:blip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dirty="0" smtClean="0"/>
              <a:t>Επιμήκεις σχισμές, νεκρωτικές μαύρες ή καστανοϊώδεις σχηματίζονται στα κατώτερα μεσογονάτια της νέας βλάστησης των πρέμων </a:t>
            </a:r>
            <a:endParaRPr lang="en-US" sz="2400" dirty="0"/>
          </a:p>
        </p:txBody>
      </p:sp>
      <p:pic>
        <p:nvPicPr>
          <p:cNvPr id="4" name="Content Placeholder 3" descr="phomopsiscane1_zoom.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Κληματίδες έντονα προσβεβλημένες μπορεί να υποστούν νέκρωση ή να εμφανίσουν καθηλωμένη ανάπτυξη</a:t>
            </a:r>
            <a:endParaRPr lang="en-US" sz="2400" dirty="0"/>
          </a:p>
        </p:txBody>
      </p:sp>
      <p:pic>
        <p:nvPicPr>
          <p:cNvPr id="4" name="Content Placeholder 3" descr="6034644.jpg"/>
          <p:cNvPicPr>
            <a:picLocks noGrp="1" noChangeAspect="1"/>
          </p:cNvPicPr>
          <p:nvPr>
            <p:ph idx="1"/>
          </p:nvPr>
        </p:nvPicPr>
        <p:blipFill>
          <a:blip r:embed="rId2"/>
          <a:srcRect l="-9398" r="-9398"/>
          <a:stretch>
            <a:fillRect/>
          </a:stretch>
        </p:blip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Η προσβολή των ράχεων των σταμπιών εκδηλώνεται με το σχηματισμό μαύρων, επιμήκων, νεκρωτικών κηλίδων</a:t>
            </a:r>
            <a:endParaRPr lang="en-US" sz="2400" dirty="0"/>
          </a:p>
        </p:txBody>
      </p:sp>
      <p:pic>
        <p:nvPicPr>
          <p:cNvPr id="4" name="Content Placeholder 3" descr="grape1.jpg"/>
          <p:cNvPicPr>
            <a:picLocks noGrp="1" noChangeAspect="1"/>
          </p:cNvPicPr>
          <p:nvPr>
            <p:ph idx="1"/>
          </p:nvPr>
        </p:nvPicPr>
        <p:blipFill>
          <a:blip r:embed="rId2"/>
          <a:srcRect l="-31626" r="-31626"/>
          <a:stretch>
            <a:fillRect/>
          </a:stretch>
        </p:blip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Η προσβολή της ράχης συντελεί σε αποξήρανση</a:t>
            </a:r>
            <a:br>
              <a:rPr lang="el-GR" sz="2400" dirty="0" smtClean="0"/>
            </a:br>
            <a:r>
              <a:rPr lang="el-GR" sz="2400" dirty="0" smtClean="0"/>
              <a:t> μέρους ή ολόκληρου του βότρυος</a:t>
            </a:r>
            <a:endParaRPr lang="en-US" sz="2400" dirty="0"/>
          </a:p>
        </p:txBody>
      </p:sp>
      <p:pic>
        <p:nvPicPr>
          <p:cNvPr id="4" name="Content Placeholder 3" descr="bigphomopsis04.jpg"/>
          <p:cNvPicPr>
            <a:picLocks noGrp="1" noChangeAspect="1"/>
          </p:cNvPicPr>
          <p:nvPr>
            <p:ph idx="1"/>
          </p:nvPr>
        </p:nvPicPr>
        <p:blipFill>
          <a:blip r:embed="rId2"/>
          <a:srcRect l="-88802" r="-88802"/>
          <a:stretch>
            <a:fillRect/>
          </a:stretch>
        </p:blip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Παραμόρφωση ελάσματος φύλλου </a:t>
            </a:r>
            <a:br>
              <a:rPr lang="el-GR" sz="2400" dirty="0" smtClean="0"/>
            </a:br>
            <a:r>
              <a:rPr lang="el-GR" sz="2400" dirty="0" smtClean="0"/>
              <a:t>προσβεβλημένου από φώμοψη</a:t>
            </a:r>
            <a:endParaRPr lang="en-US" sz="2400" dirty="0"/>
          </a:p>
        </p:txBody>
      </p:sp>
      <p:pic>
        <p:nvPicPr>
          <p:cNvPr id="4" name="Content Placeholder 3" descr="bigphomopsis01.jpg"/>
          <p:cNvPicPr>
            <a:picLocks noGrp="1" noChangeAspect="1"/>
          </p:cNvPicPr>
          <p:nvPr>
            <p:ph idx="1"/>
          </p:nvPr>
        </p:nvPicPr>
        <p:blipFill>
          <a:blip r:embed="rId2"/>
          <a:srcRect l="-9398" r="-9398"/>
          <a:stretch>
            <a:fillRect/>
          </a:stretch>
        </p:blip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ράγες μετά από προσβολή της φώμοψης</a:t>
            </a:r>
            <a:br>
              <a:rPr lang="el-GR" sz="2400" dirty="0" smtClean="0"/>
            </a:br>
            <a:r>
              <a:rPr lang="el-GR" sz="2400" dirty="0" smtClean="0"/>
              <a:t> συρρικνώνονται και ξηραίνονται</a:t>
            </a:r>
            <a:endParaRPr lang="en-US" sz="2400" dirty="0"/>
          </a:p>
        </p:txBody>
      </p:sp>
      <p:pic>
        <p:nvPicPr>
          <p:cNvPr id="4" name="Content Placeholder 3" descr="grape2.jpg"/>
          <p:cNvPicPr>
            <a:picLocks noGrp="1" noChangeAspect="1"/>
          </p:cNvPicPr>
          <p:nvPr>
            <p:ph idx="1"/>
          </p:nvPr>
        </p:nvPicPr>
        <p:blipFill>
          <a:blip r:embed="rId2"/>
          <a:srcRect l="-84907" r="-84907"/>
          <a:stretch>
            <a:fillRect/>
          </a:stretch>
        </p:blip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2400" dirty="0" smtClean="0"/>
              <a:t>Έντονη προσβολή ραγών σε τσαμπί από φώμοψη, καθώς η επιφάνεια των ραγών έχει καταληφθεί από μαύρα πυκνίδια του μύκητα</a:t>
            </a:r>
            <a:endParaRPr lang="en-US" sz="2400" dirty="0"/>
          </a:p>
        </p:txBody>
      </p:sp>
      <p:pic>
        <p:nvPicPr>
          <p:cNvPr id="4" name="Content Placeholder 3" descr="Phomopsis2.jpg"/>
          <p:cNvPicPr>
            <a:picLocks noGrp="1" noChangeAspect="1"/>
          </p:cNvPicPr>
          <p:nvPr>
            <p:ph idx="1"/>
          </p:nvPr>
        </p:nvPicPr>
        <p:blipFill>
          <a:blip r:embed="rId2"/>
          <a:srcRect l="-33642" r="-33642"/>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Χλωρωτικές κηλίδες και γκριζωπό επίχρισμα ωιδίου </a:t>
            </a:r>
            <a:br>
              <a:rPr lang="el-GR" sz="2400" dirty="0" smtClean="0"/>
            </a:br>
            <a:r>
              <a:rPr lang="el-GR" sz="2400" dirty="0" smtClean="0"/>
              <a:t>επί φύλλου αμπέλου</a:t>
            </a:r>
            <a:endParaRPr lang="en-US" sz="2400" dirty="0"/>
          </a:p>
        </p:txBody>
      </p:sp>
      <p:pic>
        <p:nvPicPr>
          <p:cNvPr id="4" name="Content Placeholder 3" descr="PB274473.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dirty="0" smtClean="0"/>
              <a:t>Για την ελευθέρωση και διασπορά των πυκνιδιοσπορίων από τα πυκνίδια απαιτείται υγρός και βροχερός καιρός (πυκνιδιοσπόρια)</a:t>
            </a:r>
            <a:endParaRPr lang="en-US" sz="2400" dirty="0"/>
          </a:p>
        </p:txBody>
      </p:sp>
      <p:pic>
        <p:nvPicPr>
          <p:cNvPr id="4" name="Content Placeholder 3" descr="Cirro.jpg"/>
          <p:cNvPicPr>
            <a:picLocks noGrp="1" noChangeAspect="1"/>
          </p:cNvPicPr>
          <p:nvPr>
            <p:ph idx="1"/>
          </p:nvPr>
        </p:nvPicPr>
        <p:blipFill>
          <a:blip r:embed="rId2"/>
          <a:srcRect l="-22732" r="-22732"/>
          <a:stretch>
            <a:fillRect/>
          </a:stretch>
        </p:blip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Βιολογικός κύκλος της φόμοψης </a:t>
            </a:r>
            <a:br>
              <a:rPr lang="el-GR" sz="2400" dirty="0" smtClean="0"/>
            </a:br>
            <a:r>
              <a:rPr lang="el-GR" sz="2400" dirty="0" smtClean="0"/>
              <a:t>της αμπέλου (</a:t>
            </a:r>
            <a:r>
              <a:rPr lang="en-US" sz="2400" i="1" dirty="0" err="1" smtClean="0"/>
              <a:t>Phomopsis</a:t>
            </a:r>
            <a:r>
              <a:rPr lang="en-US" sz="2400" i="1" dirty="0" smtClean="0"/>
              <a:t> </a:t>
            </a:r>
            <a:r>
              <a:rPr lang="en-US" sz="2400" i="1" dirty="0" err="1" smtClean="0"/>
              <a:t>viticola</a:t>
            </a:r>
            <a:r>
              <a:rPr lang="el-GR" sz="2400" dirty="0" smtClean="0"/>
              <a:t>)</a:t>
            </a:r>
            <a:endParaRPr lang="en-US" sz="2400" dirty="0"/>
          </a:p>
        </p:txBody>
      </p:sp>
      <p:pic>
        <p:nvPicPr>
          <p:cNvPr id="4" name="Content Placeholder 3" descr="grape.12.jpg"/>
          <p:cNvPicPr>
            <a:picLocks noGrp="1" noChangeAspect="1"/>
          </p:cNvPicPr>
          <p:nvPr>
            <p:ph idx="1"/>
          </p:nvPr>
        </p:nvPicPr>
        <p:blipFill>
          <a:blip r:embed="rId2"/>
          <a:srcRect l="-9486" r="-9486"/>
          <a:stretch>
            <a:fillRect/>
          </a:stretch>
        </p:blip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b="1" dirty="0" smtClean="0"/>
              <a:t>Ανθράκωση ή μαύρη κηλίδωση</a:t>
            </a:r>
            <a:br>
              <a:rPr lang="el-GR" sz="2400" b="1" dirty="0" smtClean="0"/>
            </a:br>
            <a:r>
              <a:rPr lang="en-US" sz="2400" b="1" dirty="0" smtClean="0"/>
              <a:t>(</a:t>
            </a:r>
            <a:r>
              <a:rPr lang="en-US" sz="2400" b="1" i="1" dirty="0" err="1" smtClean="0"/>
              <a:t>Elsinoe</a:t>
            </a:r>
            <a:r>
              <a:rPr lang="en-US" sz="2400" b="1" i="1" dirty="0" smtClean="0"/>
              <a:t> </a:t>
            </a:r>
            <a:r>
              <a:rPr lang="en-US" sz="2400" b="1" i="1" dirty="0" err="1" smtClean="0"/>
              <a:t>ampelina</a:t>
            </a:r>
            <a:r>
              <a:rPr lang="en-US" sz="2400" b="1" dirty="0" smtClean="0"/>
              <a:t>)</a:t>
            </a:r>
            <a:r>
              <a:rPr lang="el-GR" sz="2400" b="1" dirty="0" smtClean="0"/>
              <a:t/>
            </a:r>
            <a:br>
              <a:rPr lang="el-GR" sz="2400" b="1" dirty="0" smtClean="0"/>
            </a:br>
            <a:r>
              <a:rPr lang="el-GR" sz="2400" b="1" dirty="0" smtClean="0"/>
              <a:t>Συμπτώματα προσβολής</a:t>
            </a:r>
            <a:endParaRPr lang="en-US" sz="2400" b="1" dirty="0"/>
          </a:p>
        </p:txBody>
      </p:sp>
      <p:sp>
        <p:nvSpPr>
          <p:cNvPr id="3" name="Content Placeholder 2"/>
          <p:cNvSpPr>
            <a:spLocks noGrp="1"/>
          </p:cNvSpPr>
          <p:nvPr>
            <p:ph idx="1"/>
          </p:nvPr>
        </p:nvSpPr>
        <p:spPr/>
        <p:txBody>
          <a:bodyPr>
            <a:normAutofit lnSpcReduction="10000"/>
          </a:bodyPr>
          <a:lstStyle/>
          <a:p>
            <a:r>
              <a:rPr lang="el-GR" sz="2400" dirty="0" smtClean="0"/>
              <a:t>Η ασθένεια έχει αναγνωριστεί κατά το παρελθόν στη χώρα μας</a:t>
            </a:r>
          </a:p>
          <a:p>
            <a:r>
              <a:rPr lang="el-GR" sz="2400" dirty="0" smtClean="0"/>
              <a:t>Προσβολές εκδηλώνονται στις κληματίδες, τα φύλλα, τους έλικες, τους νεαρούς βλαστούς και τις ράγες των σταφυλιών</a:t>
            </a:r>
          </a:p>
          <a:p>
            <a:r>
              <a:rPr lang="el-GR" sz="2400" dirty="0" smtClean="0"/>
              <a:t>Η προσβολή μπορεί να προκαλέσει αποφύλλωση των πρέμνων και δραστική μείωση της φωτοσυνθετικής τους ικανότητας</a:t>
            </a:r>
          </a:p>
          <a:p>
            <a:r>
              <a:rPr lang="el-GR" sz="2400" dirty="0" smtClean="0"/>
              <a:t>Εμφανίζεται σε υγρές και βροχερές περιοχές</a:t>
            </a:r>
          </a:p>
          <a:p>
            <a:r>
              <a:rPr lang="el-GR" sz="2400" dirty="0" smtClean="0"/>
              <a:t>Επί των προσβεβλημένων φυτικών ιστών εμφανίζονται κυκλικές κηλίδες με μελανή περιφέρεια και σταχτί κέντρο</a:t>
            </a:r>
          </a:p>
          <a:p>
            <a:r>
              <a:rPr lang="el-GR" sz="2400" dirty="0" smtClean="0"/>
              <a:t>Οι κηλίδες δημιουργούν ρωγμές στις προσβεβλημένες κληματίδες</a:t>
            </a:r>
          </a:p>
          <a:p>
            <a:endParaRPr lang="en-US" sz="24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b="1" dirty="0" smtClean="0"/>
              <a:t>Ανθράκωση ή μαύρη κηλίδωση</a:t>
            </a:r>
            <a:br>
              <a:rPr lang="el-GR" sz="2400" b="1" dirty="0" smtClean="0"/>
            </a:br>
            <a:r>
              <a:rPr lang="en-US" sz="2400" b="1" dirty="0" smtClean="0"/>
              <a:t>(</a:t>
            </a:r>
            <a:r>
              <a:rPr lang="en-US" sz="2400" b="1" i="1" dirty="0" err="1" smtClean="0"/>
              <a:t>Elsinoe</a:t>
            </a:r>
            <a:r>
              <a:rPr lang="en-US" sz="2400" b="1" i="1" dirty="0" smtClean="0"/>
              <a:t> </a:t>
            </a:r>
            <a:r>
              <a:rPr lang="en-US" sz="2400" b="1" i="1" dirty="0" err="1" smtClean="0"/>
              <a:t>ampelina</a:t>
            </a:r>
            <a:r>
              <a:rPr lang="en-US" sz="2400" b="1" dirty="0" smtClean="0"/>
              <a:t>)</a:t>
            </a:r>
            <a:r>
              <a:rPr lang="el-GR" sz="2400" b="1" dirty="0" smtClean="0"/>
              <a:t/>
            </a:r>
            <a:br>
              <a:rPr lang="el-GR" sz="2400" b="1" dirty="0" smtClean="0"/>
            </a:br>
            <a:r>
              <a:rPr lang="el-GR" sz="2400" b="1" dirty="0" smtClean="0"/>
              <a:t>Συμπτώματα προσβολής στα φύλλα</a:t>
            </a:r>
            <a:endParaRPr lang="en-US" sz="2400" dirty="0"/>
          </a:p>
        </p:txBody>
      </p:sp>
      <p:sp>
        <p:nvSpPr>
          <p:cNvPr id="3" name="Content Placeholder 2"/>
          <p:cNvSpPr>
            <a:spLocks noGrp="1"/>
          </p:cNvSpPr>
          <p:nvPr>
            <p:ph idx="1"/>
          </p:nvPr>
        </p:nvSpPr>
        <p:spPr/>
        <p:txBody>
          <a:bodyPr>
            <a:noAutofit/>
          </a:bodyPr>
          <a:lstStyle/>
          <a:p>
            <a:r>
              <a:rPr lang="el-GR" sz="2400" dirty="0"/>
              <a:t>Η διαφορά τους είναι ότι οι κηλίδες της ανθράκωσης έχουν υπερυψωμένα μαύρα περιθώρια</a:t>
            </a:r>
          </a:p>
          <a:p>
            <a:r>
              <a:rPr lang="el-GR" sz="2400" dirty="0"/>
              <a:t>Οι κηλίδες στο φύλλωμα όταν νεκρωθούν σχίζονται και δίνουν εντύπωση ζημιάς από χαλαζόπτωση</a:t>
            </a:r>
          </a:p>
          <a:p>
            <a:r>
              <a:rPr lang="el-GR" sz="2400" dirty="0" smtClean="0"/>
              <a:t>Τα νεαρά φύλλα είναι τα πλέον ευπαθή στην προσβολή από το παθογόνο</a:t>
            </a:r>
          </a:p>
          <a:p>
            <a:r>
              <a:rPr lang="el-GR" sz="2400" dirty="0" smtClean="0"/>
              <a:t>Επί του ελασματος δημιουργούνται κυκλικές κηλίδες με καστανά ή μαύρα περιθώρια</a:t>
            </a:r>
          </a:p>
          <a:p>
            <a:r>
              <a:rPr lang="el-GR" sz="2400" dirty="0" smtClean="0"/>
              <a:t>Το κέντρο των κηλίδων αποκτά γκριζωπό-λευκό χρώμα και ξηραίνεται</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b="1" dirty="0"/>
              <a:t>Ανθράκωση ή μαύρη κηλίδωση</a:t>
            </a:r>
            <a:br>
              <a:rPr lang="el-GR" sz="2400" b="1" dirty="0"/>
            </a:br>
            <a:r>
              <a:rPr lang="en-US" sz="2400" b="1" dirty="0"/>
              <a:t>(</a:t>
            </a:r>
            <a:r>
              <a:rPr lang="en-US" sz="2400" b="1" i="1" dirty="0" err="1"/>
              <a:t>Elsinoe</a:t>
            </a:r>
            <a:r>
              <a:rPr lang="en-US" sz="2400" b="1" i="1" dirty="0"/>
              <a:t> </a:t>
            </a:r>
            <a:r>
              <a:rPr lang="en-US" sz="2400" b="1" i="1" dirty="0" err="1"/>
              <a:t>ampelina</a:t>
            </a:r>
            <a:r>
              <a:rPr lang="en-US" sz="2400" b="1" dirty="0"/>
              <a:t>)</a:t>
            </a:r>
            <a:r>
              <a:rPr lang="el-GR" sz="2400" b="1" dirty="0"/>
              <a:t/>
            </a:r>
            <a:br>
              <a:rPr lang="el-GR" sz="2400" b="1" dirty="0"/>
            </a:br>
            <a:r>
              <a:rPr lang="el-GR" sz="2400" b="1" dirty="0"/>
              <a:t>Συμπτώματα προσβολής στα φύλλα</a:t>
            </a:r>
            <a:endParaRPr lang="en-US" sz="2400" dirty="0"/>
          </a:p>
        </p:txBody>
      </p:sp>
      <p:sp>
        <p:nvSpPr>
          <p:cNvPr id="3" name="Content Placeholder 2"/>
          <p:cNvSpPr>
            <a:spLocks noGrp="1"/>
          </p:cNvSpPr>
          <p:nvPr>
            <p:ph idx="1"/>
          </p:nvPr>
        </p:nvSpPr>
        <p:spPr/>
        <p:txBody>
          <a:bodyPr>
            <a:normAutofit/>
          </a:bodyPr>
          <a:lstStyle/>
          <a:p>
            <a:r>
              <a:rPr lang="el-GR" sz="2400" dirty="0"/>
              <a:t>Το κέντρο της κηλίδας τελικά αποχωρίζεται και πέφτει δίνοντας στο έλασμα την εικόνα ΄κηλίδων από σκάγια΄</a:t>
            </a:r>
          </a:p>
          <a:p>
            <a:r>
              <a:rPr lang="el-GR" sz="2400" dirty="0"/>
              <a:t>Οι κηλίδες μπορεί να ενωθούν και να καλύψουν ολόκληρη την επιφάνεια του ελάσματος ή να ‘αναπτυχθούν’ κατά μήκος των νεύρων του ελάσματος</a:t>
            </a:r>
          </a:p>
          <a:p>
            <a:r>
              <a:rPr lang="el-GR" sz="2400" dirty="0" smtClean="0"/>
              <a:t>Αν </a:t>
            </a:r>
            <a:r>
              <a:rPr lang="el-GR" sz="2400" dirty="0"/>
              <a:t>προσβληθούν τα νεύρα, οι κηλίδες παρεμποδίζουν την κανονική ανάπτυξη του ελάσματος</a:t>
            </a:r>
          </a:p>
          <a:p>
            <a:r>
              <a:rPr lang="el-GR" sz="2400" dirty="0"/>
              <a:t>Έτσι, προκαλείται παραμόρφωση ή πλήρης ξήρανση των προσβεβλημένων φύλλων</a:t>
            </a:r>
            <a:endParaRPr lang="en-US" sz="2400" dirty="0"/>
          </a:p>
          <a:p>
            <a:endParaRPr lang="en-US" dirty="0"/>
          </a:p>
        </p:txBody>
      </p:sp>
    </p:spTree>
    <p:extLst>
      <p:ext uri="{BB962C8B-B14F-4D97-AF65-F5344CB8AC3E}">
        <p14:creationId xmlns:p14="http://schemas.microsoft.com/office/powerpoint/2010/main" xmlns="" val="6260923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b="1" dirty="0" smtClean="0"/>
              <a:t>Ανθράκωση ή μαύρη κηλίδωση</a:t>
            </a:r>
            <a:br>
              <a:rPr lang="el-GR" sz="2400" b="1" dirty="0" smtClean="0"/>
            </a:br>
            <a:r>
              <a:rPr lang="en-US" sz="2400" b="1" dirty="0" smtClean="0"/>
              <a:t>(</a:t>
            </a:r>
            <a:r>
              <a:rPr lang="en-US" sz="2400" b="1" i="1" dirty="0" err="1" smtClean="0"/>
              <a:t>Elsinoe</a:t>
            </a:r>
            <a:r>
              <a:rPr lang="en-US" sz="2400" b="1" i="1" dirty="0" smtClean="0"/>
              <a:t> </a:t>
            </a:r>
            <a:r>
              <a:rPr lang="en-US" sz="2400" b="1" i="1" dirty="0" err="1" smtClean="0"/>
              <a:t>ampelina</a:t>
            </a:r>
            <a:r>
              <a:rPr lang="en-US" sz="2400" b="1" dirty="0" smtClean="0"/>
              <a:t>)</a:t>
            </a:r>
            <a:r>
              <a:rPr lang="el-GR" sz="2400" b="1" dirty="0" smtClean="0"/>
              <a:t/>
            </a:r>
            <a:br>
              <a:rPr lang="el-GR" sz="2400" b="1" dirty="0" smtClean="0"/>
            </a:br>
            <a:r>
              <a:rPr lang="el-GR" sz="2400" b="1" dirty="0" smtClean="0"/>
              <a:t>Συμπτώματα προσβολής στις ράγες</a:t>
            </a:r>
            <a:endParaRPr lang="en-US" sz="2400" dirty="0"/>
          </a:p>
        </p:txBody>
      </p:sp>
      <p:sp>
        <p:nvSpPr>
          <p:cNvPr id="3" name="Content Placeholder 2"/>
          <p:cNvSpPr>
            <a:spLocks noGrp="1"/>
          </p:cNvSpPr>
          <p:nvPr>
            <p:ph idx="1"/>
          </p:nvPr>
        </p:nvSpPr>
        <p:spPr/>
        <p:txBody>
          <a:bodyPr>
            <a:normAutofit lnSpcReduction="10000"/>
          </a:bodyPr>
          <a:lstStyle/>
          <a:p>
            <a:r>
              <a:rPr lang="el-GR" sz="2400" dirty="0" smtClean="0"/>
              <a:t>Αρχικά, αναπτύσσονται μικρές, κυκλικές, κοκκινωπής απόχρωσης κηλίδες επί των προσβεβλημένων ραγών</a:t>
            </a:r>
          </a:p>
          <a:p>
            <a:r>
              <a:rPr lang="el-GR" sz="2400" dirty="0" smtClean="0"/>
              <a:t>Οι ιστοί βυθίζονται και αποκτούν ένα περιθώριο σκούρου καστανού έως μαύρου χρώματος</a:t>
            </a:r>
          </a:p>
          <a:p>
            <a:r>
              <a:rPr lang="el-GR" sz="2400" dirty="0" smtClean="0"/>
              <a:t>Το κέντρο των κηλίδων είναι αρχικά βιολετί, αλλά τελικά καθώς εξελίσσεται η προσβολή, αποκτά γκριζωπό-λευκό χρώμα</a:t>
            </a:r>
          </a:p>
          <a:p>
            <a:r>
              <a:rPr lang="el-GR" sz="2400" dirty="0" smtClean="0"/>
              <a:t>Η μορφή αυτή της προσβολής έδωσε το όνομα στην ασθένεια και το παθογόνο αίτιο, ‘σήψη σαν μάτι πουλιού’</a:t>
            </a:r>
          </a:p>
          <a:p>
            <a:r>
              <a:rPr lang="el-GR" sz="2400" dirty="0" smtClean="0"/>
              <a:t>Οι κηλίδες προκαλούν σχίσιμο και εκθέτουν τις ράγες σε δευτερογενείς προσβολές και εισβολή από παθογόνα αδυναμίας</a:t>
            </a:r>
            <a:endParaRPr lang="en-US" sz="24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400" dirty="0" smtClean="0"/>
              <a:t>Η παρεμπόδιση της φυσιολογικής ανάπτυξης λόγω προσβολής-νέκρωσης των νευρώσεων συντελεί σε παραμόρφωση του ελάσματος</a:t>
            </a:r>
            <a:endParaRPr lang="en-US" sz="2400" dirty="0"/>
          </a:p>
        </p:txBody>
      </p:sp>
      <p:pic>
        <p:nvPicPr>
          <p:cNvPr id="4" name="Content Placeholder 3" descr="black spot (14).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Έντονη παραμόρφωση και ασύμμετρη ανάπτυξη προσβεβλημένου φύλλου αμπέλου</a:t>
            </a:r>
            <a:endParaRPr lang="en-US" sz="2400" dirty="0"/>
          </a:p>
        </p:txBody>
      </p:sp>
      <p:pic>
        <p:nvPicPr>
          <p:cNvPr id="4" name="Content Placeholder 3" descr="01b_antracnose.jpg"/>
          <p:cNvPicPr>
            <a:picLocks noGrp="1" noChangeAspect="1"/>
          </p:cNvPicPr>
          <p:nvPr>
            <p:ph idx="1"/>
          </p:nvPr>
        </p:nvPicPr>
        <p:blipFill>
          <a:blip r:embed="rId2"/>
          <a:srcRect l="-15439" r="-15439"/>
          <a:stretch>
            <a:fillRect/>
          </a:stretch>
        </p:blip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Οι ιστοί στο κέντρο των κηλίδων προσβολής αποχωρίζονται και πέφτουν (σύμπτωμα ‘κηλίδες από σκάγια’)</a:t>
            </a:r>
            <a:endParaRPr lang="en-US" sz="2400" dirty="0"/>
          </a:p>
        </p:txBody>
      </p:sp>
      <p:pic>
        <p:nvPicPr>
          <p:cNvPr id="4" name="Content Placeholder 3" descr="black spot (10).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Λεπτομέρεια κηλίδας προσβολής της ασθένειας </a:t>
            </a:r>
            <a:br>
              <a:rPr lang="el-GR" sz="2400" dirty="0" smtClean="0"/>
            </a:br>
            <a:r>
              <a:rPr lang="el-GR" sz="2400" dirty="0" smtClean="0"/>
              <a:t>ανθράκωση ή μαύρη κηλίδωση</a:t>
            </a:r>
            <a:endParaRPr lang="en-US" sz="2400" dirty="0"/>
          </a:p>
        </p:txBody>
      </p:sp>
      <p:pic>
        <p:nvPicPr>
          <p:cNvPr id="4" name="Content Placeholder 3" descr="b.224.450.10079334.0.stories.picst.all.antrakn1.jpg"/>
          <p:cNvPicPr>
            <a:picLocks noGrp="1" noChangeAspect="1"/>
          </p:cNvPicPr>
          <p:nvPr>
            <p:ph idx="1"/>
          </p:nvPr>
        </p:nvPicPr>
        <p:blipFill>
          <a:blip r:embed="rId2"/>
          <a:srcRect l="-132643" r="-132643"/>
          <a:stretch>
            <a:fillRect/>
          </a:stretch>
        </p:blip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10788</TotalTime>
  <Words>6050</Words>
  <Application>Microsoft Macintosh PowerPoint</Application>
  <PresentationFormat>Προβολή στην οθόνη (4:3)</PresentationFormat>
  <Paragraphs>556</Paragraphs>
  <Slides>177</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177</vt:i4>
      </vt:variant>
    </vt:vector>
  </HeadingPairs>
  <TitlesOfParts>
    <vt:vector size="178" baseType="lpstr">
      <vt:lpstr>Office Theme</vt:lpstr>
      <vt:lpstr>ΑΣΘΕΝΕΙΕΣ ΑΜΠΕΛΟΥ</vt:lpstr>
      <vt:lpstr>ΩΙΔΙΟ ΤΗΣ ΑΜΠΕΛΟΥ</vt:lpstr>
      <vt:lpstr>ΩΙΔΙΟ ΤΗΣ ΑΜΠΕΛΟΥ Συμπτώματα προσβολής</vt:lpstr>
      <vt:lpstr>ΩΙΔΙΟ ΤΗΣ ΑΜΠΕΛΟΥ Συμπτώματα προσβολής</vt:lpstr>
      <vt:lpstr>ΩΙΔΙΟ ΤΗΣ ΑΜΠΕΛΟΥ Συμπτώματα προσβολής</vt:lpstr>
      <vt:lpstr>ΩΙΔΙΟ ΤΗΣ ΑΜΠΕΛΟΥ Συμπτώματα προσβολής</vt:lpstr>
      <vt:lpstr>ΩΙΔΙΟ ΤΗΣ ΑΜΠΕΛΟΥ Συμπτώματα προσβολής</vt:lpstr>
      <vt:lpstr>Χαρακτηριστική εικόνα ‘βλαστού-σημαία’ Φύλλα καρουλιασμένα (συνεστραμένα) προς τα πάνω</vt:lpstr>
      <vt:lpstr>Χλωρωτικές κηλίδες και γκριζωπό επίχρισμα ωιδίου  επί φύλλου αμπέλου</vt:lpstr>
      <vt:lpstr>Το επίχρισμα (μυκήλιο και αγενείς καρποφορίες) του ωιδίου έχει καταλάβει ολόκληρη την επιφάνεια του ελάσματος</vt:lpstr>
      <vt:lpstr>Η προσβολή των κληματίδων από ωίδιο εκδηλώνεται  με τον σχηματισμό μελανόχρωμων κηλίδων</vt:lpstr>
      <vt:lpstr>Ερυθροκαστανές περιοχές επί κληματίδας  (όψιμη προσβολή του ξύλου από το παθογόνο)</vt:lpstr>
      <vt:lpstr>Επίχρισμα λευκό-σταχτί επί ραγών σταφυλής</vt:lpstr>
      <vt:lpstr>Αρχικό στάδιο προσβολής τσαμπιού αμπέλου από ωίδιο</vt:lpstr>
      <vt:lpstr>Έντονη προσβολή ραγών από ωιδιο  Ανάπτυξη πυκνού επιχρίσματος επί της επιφάνειας των ραγών </vt:lpstr>
      <vt:lpstr>Όταν η προσβολή εκδηλώνεται μετά το ‘γυάλισμα’, αναπτύσσονται ριζοειδείς ή δικτυωτές σκωριοχρώσεις επί των προσβεβλημένων ραγών</vt:lpstr>
      <vt:lpstr>Σκωριόχρωση ωιδίου επί προσβεβλημένων ραγών</vt:lpstr>
      <vt:lpstr>Σχίσιμο ραγών και αποκάλυψη των γιγάρτων καθώς τα σημεία που νεκρώθηκαν από την προσβολή του παθογόνου αδυνατούν να ακολουθήσουν την ανάπτυξη της ράγας</vt:lpstr>
      <vt:lpstr>Παθογόνο αίτιο ωιδίου της αμπέλου</vt:lpstr>
      <vt:lpstr>Παθογόνο αίτιο ωιδίου της αμπέλου</vt:lpstr>
      <vt:lpstr>Παθογόνο αίτιο ωιδίου της αμπέλου</vt:lpstr>
      <vt:lpstr>Παθογόνο αίτιο ωιδίου της αμπέλου</vt:lpstr>
      <vt:lpstr>Αλυσίδες αγενών σπορίων (κονιδίων) του παθογόνου επί μεμονωμένων κονιδιοφόρων</vt:lpstr>
      <vt:lpstr>Κλειστοθήκια (όργανα διαχείμασης) ωιδίου σε διαφορετικά στάδια ωρίμανσης (καστανά/πορτοκαλί-ανώριμα, μαύρα-ώριμα)</vt:lpstr>
      <vt:lpstr>Κλειστοθήκιο του γένους Uncinula με χαρακτηρισστική περιέλιξη του άκρου των τριχοειδών εξαρτημάτων του</vt:lpstr>
      <vt:lpstr>Κλειστοθήκιο Uncinula που διερράγει για να αποκαλυφθούν οι ασκοί με τα ασκοσπόρια (εγγενή σπόρια) που φέρονται στο εσωτερικό του</vt:lpstr>
      <vt:lpstr>Συνθήκες ανάπτυξης του παθογόνου</vt:lpstr>
      <vt:lpstr>Ευπάθεια των φυτικών οργάνων ανάλογα με την ηλικία τους</vt:lpstr>
      <vt:lpstr>ΠΕΡΟΝΟΣΠΟΡΟΣ ΤΗΣ ΑΜΠΕΛΟΥ</vt:lpstr>
      <vt:lpstr>ΠΕΡΟΝΟΣΠΟΡΟΣ ΤΗΣ ΑΜΠΕΛΟΥ Συμπτώματα προσβολής</vt:lpstr>
      <vt:lpstr>ΠΕΡΟΝΟΣΠΟΡΟΣ ΤΗΣ ΑΜΠΕΛΟΥ Συμπτώματα προσβολής</vt:lpstr>
      <vt:lpstr>ΠΕΡΟΝΟΣΠΟΡΟΣ ΤΗΣ ΑΜΠΕΛΟΥ Συμπτώματα προσβολής</vt:lpstr>
      <vt:lpstr>ΠΕΡΟΝΟΣΠΟΡΟΣ ΤΗΣ ΑΜΠΕΛΟΥ Συμπτώματα προσβολής</vt:lpstr>
      <vt:lpstr>Ομοιότητα κηλίδων προσβολής ωιδίου-περονοσπόρου</vt:lpstr>
      <vt:lpstr>ΠΕΡΟΝΟΣΠΟΡΟΣ ΤΗΣ ΑΜΠΕΛΟΥ Συμπτώματα προσβολής καρποφόρων οργάνων</vt:lpstr>
      <vt:lpstr>ΠΕΡΟΝΟΣΠΟΡΟΣ ΤΗΣ ΑΜΠΕΛΟΥ Συμπτώματα προσβολής</vt:lpstr>
      <vt:lpstr>ΠΕΡΟΝΟΣΠΟΡΟΣ ΤΗΣ ΑΜΠΕΛΟΥ Συμπτώματα προσβολής</vt:lpstr>
      <vt:lpstr>ΠΕΡΟΝΟΣΠΟΡΟΣ ΤΗΣ ΑΜΠΕΛΟΥ Συμπτώματα προσβολής</vt:lpstr>
      <vt:lpstr>Οι κηλίδες ελαίου είναι συνήθως περισσότερες  στην περιφέρεια του ελάσματος</vt:lpstr>
      <vt:lpstr>Συχνά, οι κηλίδες καταλαμβάνουν μεγάλο  μέρος της επιφάνειας του ελάσματος</vt:lpstr>
      <vt:lpstr>Τα φύλλα για να είναι επιδεκτικά μόλυνσης πρέπει να αποκτήσουν επιφάνεια τουλάχιστον 6-8cm2 ή  οι κληματίδες να αποκτήσουν μήκος 5-10cm</vt:lpstr>
      <vt:lpstr>Λευκή, χιονώδης εξάνθηση περονοσπόρου της αμπέλου αναπτύσσεται  στην κάτω φυλλική επιφάνεια</vt:lpstr>
      <vt:lpstr>Ελαιώδης κηλίδα σε φύλλο αμπέλου που νεκρώθηκε στο κέντρο αλλά παραμένει δραστήρια στην περιφέρειά της</vt:lpstr>
      <vt:lpstr>Επί ώριμων φύλλων αναπτύσσονται κίτρινες-καστανές γωνιώδεις κηλίδες, προσδίδοντας εικόνα μωσαϊκού στο έλασμα</vt:lpstr>
      <vt:lpstr>Οι μικρές πολυγωνικές κηλίδες σχηματίζονται η μια δίπλα στην άλλη, συνήθως κατά μήκος των κεντρικών νευρώσεων</vt:lpstr>
      <vt:lpstr>Με υγρό καιρό οι ράγες καλύπτονται από τις  λευκές εξανθήσεις του περονοσπόρου</vt:lpstr>
      <vt:lpstr>Εξανθήσεις περονοσπόρου επί νεαρού βλαστού, αλλά  και επί νεαρών ραγών σε σταφυλή</vt:lpstr>
      <vt:lpstr>Όταν η προσβολή εκδηλωθεί κοντά στην άνθηση επιφέρει νέκρωση των ταξιανθιών (αποκτούν καστανό χρώμα)</vt:lpstr>
      <vt:lpstr>Επί νεαρών προσβεβλημένων βλαστών σχηματίζονται ελαιώδεις-καστανές και αργότερα μαύρες κηλίδες</vt:lpstr>
      <vt:lpstr>Πυκνή, λευκή, χιονώδης εξάνθηση περονοσπόρου και αραιή, υπόλευκη, χνοώδης εξάνθηση ωιδίου επί ραγών </vt:lpstr>
      <vt:lpstr>Στα φύλλα οι λαδιές του περονοσπόρου αποκτούν  καστανό χρώμα, νεκρώνονται και συχνά σχίζονται Οι εξανθήσεις εμφανίζονται μόνο στην κάτω φυλλική επιφάνεια</vt:lpstr>
      <vt:lpstr>Παθογόνο αίτο περονοσπόρου</vt:lpstr>
      <vt:lpstr>Παθογόνο αίτο περονοσπόρου</vt:lpstr>
      <vt:lpstr>Συνθήκες ανάπτυξης του περονοσπόρου</vt:lpstr>
      <vt:lpstr>ΤΕΦΡΑ ΣΗΨΗ</vt:lpstr>
      <vt:lpstr>ΤΕΦΡΑ ΣΗΨΗ</vt:lpstr>
      <vt:lpstr>ΤΕΦΡΑ ΣΗΨΗ Συμπτώματα προσβολής</vt:lpstr>
      <vt:lpstr>ΤΕΦΡΑ ΣΗΨΗ Συμπτώματα προσβολής</vt:lpstr>
      <vt:lpstr>ΤΕΦΡΑ ΣΗΨΗ Συμπτώματα προσβολής κληματίδων-φύλλων</vt:lpstr>
      <vt:lpstr>Παθογόνο αίτιο τεφράς σήψης</vt:lpstr>
      <vt:lpstr>Παθογόνο αίτιο τεφράς σήψης</vt:lpstr>
      <vt:lpstr>Παθογόνο αίτιο τεφράς σήψης</vt:lpstr>
      <vt:lpstr>Παθογόνο αίτιο τεφράς σήψης</vt:lpstr>
      <vt:lpstr>Μαλακή, υδαρής σήψη σε προσβεβλημένο  τσαμπί από τεφρά σήψη</vt:lpstr>
      <vt:lpstr>Προσβολή ραγών που επεκτάθηκε στη σάρκα τους, μαλακή σήψη και ανάπτυξη γκριζοκάστανης εξάνθησης του παθογόνου</vt:lpstr>
      <vt:lpstr>Οι εξανθήσεις αποτελούνται από τις αγενείς καρποφορίες (κονιδιοφόρους και κονίδια του παθογόνου)</vt:lpstr>
      <vt:lpstr>Συρρίκνωση και αφυδάτωση ραγών Ανάπτυξη χαρακτηριστικής τεφράς εξάνθησης</vt:lpstr>
      <vt:lpstr>Οι προσβεβλημένοι ιστοί των ραγών γίνονται καστανοί, αφυδατώνονται, συρρικνώνονται και συχνά μουμιοποιούνται</vt:lpstr>
      <vt:lpstr>Στο έλασμα των φύλλων σχηματίζονται μεγάλες, νεκρωτικές, καστανές κηλίδες που ξεκινούν από την περιφέρεια του ελάσματος</vt:lpstr>
      <vt:lpstr>Κονιδιοφόρος του παθογόνου με χαρακτηριστική μορφή βότρυος</vt:lpstr>
      <vt:lpstr>ΦΩΜΟΨΗ ΤΗΣ ΑΜΠΕΛΟΥ</vt:lpstr>
      <vt:lpstr>ΦΩΜΟΨΗ ΤΗΣ ΑΜΠΕΛΟΥ</vt:lpstr>
      <vt:lpstr>ΦΩΜΟΨΗ ΤΗΣ ΑΜΠΕΛΟΥ Συμπτώματα προσβολής</vt:lpstr>
      <vt:lpstr>ΦΩΜΟΨΗ ΤΗΣ ΑΜΠΕΛΟΥ Συμπτώματα προσβολής</vt:lpstr>
      <vt:lpstr>ΦΩΜΟΨΗ ΤΗΣ ΑΜΠΕΛΟΥ Συμπτώματα προσβολής</vt:lpstr>
      <vt:lpstr>ΦΩΜΟΨΗ ΤΗΣ ΑΜΠΕΛΟΥ Συμπτώματα προσβολής</vt:lpstr>
      <vt:lpstr>ΦΩΜΟΨΗ ΤΗΣ ΑΜΠΕΛΟΥ Συμπτώματα προσβολής</vt:lpstr>
      <vt:lpstr>ΦΩΜΟΨΗ ΤΗΣ ΑΜΠΕΛΟΥ Συμπτώματα προσβολής</vt:lpstr>
      <vt:lpstr>ΦΩΜΟΨΗ ΤΗΣ ΑΜΠΕΛΟΥ Συμπτώματα προσβολής</vt:lpstr>
      <vt:lpstr>Επί των λευκών κληματίδων εμφανίζονται πολυάριθμα μαύρα μικροσκοπικά σώματα (πυκνίδια), βυθισμένα στο φλοιό, που προεξέχουν στην επιφάνειά τους </vt:lpstr>
      <vt:lpstr>Στις ‘λευκές’ (νεκρές) κληματίδες δεν εκδηλώνεται  έκπτυξη οφθαλμών την επόμενη άνοιξη</vt:lpstr>
      <vt:lpstr>Εσχαρώσεις, ρωγμές και αποχρωματισμένοι ιστοί στη βάση κληματίδας αμπέλου (προσβολή από φόμοψη)</vt:lpstr>
      <vt:lpstr>Επιμήκεις σχισμές, νεκρωτικές μαύρες ή καστανοϊώδεις σχηματίζονται στα κατώτερα μεσογονάτια της νέας βλάστησης των πρέμων </vt:lpstr>
      <vt:lpstr>Κληματίδες έντονα προσβεβλημένες μπορεί να υποστούν νέκρωση ή να εμφανίσουν καθηλωμένη ανάπτυξη</vt:lpstr>
      <vt:lpstr>Η προσβολή των ράχεων των σταμπιών εκδηλώνεται με το σχηματισμό μαύρων, επιμήκων, νεκρωτικών κηλίδων</vt:lpstr>
      <vt:lpstr>Η προσβολή της ράχης συντελεί σε αποξήρανση  μέρους ή ολόκληρου του βότρυος</vt:lpstr>
      <vt:lpstr>Παραμόρφωση ελάσματος φύλλου  προσβεβλημένου από φώμοψη</vt:lpstr>
      <vt:lpstr>Οι ράγες μετά από προσβολή της φώμοψης  συρρικνώνονται και ξηραίνονται</vt:lpstr>
      <vt:lpstr>Έντονη προσβολή ραγών σε τσαμπί από φώμοψη, καθώς η επιφάνεια των ραγών έχει καταληφθεί από μαύρα πυκνίδια του μύκητα</vt:lpstr>
      <vt:lpstr>Για την ελευθέρωση και διασπορά των πυκνιδιοσπορίων από τα πυκνίδια απαιτείται υγρός και βροχερός καιρός (πυκνιδιοσπόρια)</vt:lpstr>
      <vt:lpstr>Βιολογικός κύκλος της φόμοψης  της αμπέλου (Phomopsis viticola)</vt:lpstr>
      <vt:lpstr>Ανθράκωση ή μαύρη κηλίδωση (Elsinoe ampelina) Συμπτώματα προσβολής</vt:lpstr>
      <vt:lpstr>Ανθράκωση ή μαύρη κηλίδωση (Elsinoe ampelina) Συμπτώματα προσβολής στα φύλλα</vt:lpstr>
      <vt:lpstr>Ανθράκωση ή μαύρη κηλίδωση (Elsinoe ampelina) Συμπτώματα προσβολής στα φύλλα</vt:lpstr>
      <vt:lpstr>Ανθράκωση ή μαύρη κηλίδωση (Elsinoe ampelina) Συμπτώματα προσβολής στις ράγες</vt:lpstr>
      <vt:lpstr>Η παρεμπόδιση της φυσιολογικής ανάπτυξης λόγω προσβολής-νέκρωσης των νευρώσεων συντελεί σε παραμόρφωση του ελάσματος</vt:lpstr>
      <vt:lpstr>Έντονη παραμόρφωση και ασύμμετρη ανάπτυξη προσβεβλημένου φύλλου αμπέλου</vt:lpstr>
      <vt:lpstr>Οι ιστοί στο κέντρο των κηλίδων προσβολής αποχωρίζονται και πέφτουν (σύμπτωμα ‘κηλίδες από σκάγια’)</vt:lpstr>
      <vt:lpstr>Λεπτομέρεια κηλίδας προσβολής της ασθένειας  ανθράκωση ή μαύρη κηλίδωση</vt:lpstr>
      <vt:lpstr>Οι βυθισμένοι ιστοί παρουσιάζουν κάποια ομοιότητα με τις μηχανικές ζημιές που προκαλεί η χαλαζόπτωση, αλλά οι κηλίδες του παθογόνου έχουν μαύρα περιθώρια</vt:lpstr>
      <vt:lpstr>Αρχικά εμφανίζονται μικρές, κυκλικές κηλίδες, ερυθρωπής απόχρωσης επί των προσβεβλημένων ραγών</vt:lpstr>
      <vt:lpstr>Οι κηλίδες επί των ραγών έχουν μαύρο λεπτό  περιθώριο και γκριζωπό κέντρο</vt:lpstr>
      <vt:lpstr>Τα κονίδια (μολυσματικά όργανα του παθογόνου) χρειάζονται βρεγμένες φυτικές επιφάνειες για αρκετές ώρες ώστε να βλαστήσουν και να προκαλέσουν μόλυνση</vt:lpstr>
      <vt:lpstr>Κονίδια (αγενή σπόρια) του παθογόνου Elsinoe ampelina</vt:lpstr>
      <vt:lpstr>Σχηματική απόδοση του βιολογικού κύκλου της ασθένειας</vt:lpstr>
      <vt:lpstr>Μαύρη σήψη της αμπέλου (Guignardia bidwelii)</vt:lpstr>
      <vt:lpstr>Μαύρη σήψη της αμπέλου (Guignardia bidwelii) Συμπτώματα προσβολής</vt:lpstr>
      <vt:lpstr>Μαύρη σήψη της αμπέλου (Guignardia bidwelii) Συμπτώματα προσβολής</vt:lpstr>
      <vt:lpstr>Μαύρη σήψη της αμπέλου (Guignardia bidwelii) Παθογόνο αίτιο</vt:lpstr>
      <vt:lpstr>Επί των φύλλων εμφανίζονται κυκλικές, καστανές  κηλίδες διαφόρων αποχρώσεων</vt:lpstr>
      <vt:lpstr>Επί των καστανών κηλίδων προσβολής αναπτύσσονται οι αγενείς καρποφορίες (μαύρα σφαιρικά πυκνίδια)</vt:lpstr>
      <vt:lpstr>Τα πυκνίδια είναι εμφανή σαν μικρά, μαύρα στίγματα</vt:lpstr>
      <vt:lpstr>Τα πυκνίδια σχηματίζονται και επί κηλίδων του παθογόνου που δημιουργούνται επί των κληματίδων της αμπέλου</vt:lpstr>
      <vt:lpstr>Πυκνίδιο του παθογόνου αίτιου της μαύρης σήψης και πυκνιδιοσπόρια στο εσωτερικό του</vt:lpstr>
      <vt:lpstr>Πυκνίδιο και μάζες πυκνιδιοσπορίων που  εξέρχονται από την οστιόλη</vt:lpstr>
      <vt:lpstr>Μάζες πυκνιδιοσπορίων εξέρχονται από  το εσωτερικό πυκνιδίων</vt:lpstr>
      <vt:lpstr>Τα πυκνιδιοσπόρια απαιτούν βροχή για την απελευθέρωση και διασπορά τους, αλλά και για την πρόκληση νέων μολύνσεων</vt:lpstr>
      <vt:lpstr>Eπί των ραγών αναπτύσσεται μια σοκολατόχρωμη-καστανή κηλίδα που επεκτείνεται μέχρι την πλήρη σήψη τους</vt:lpstr>
      <vt:lpstr>Οι προσβεβλημένες ράγες συρρικνώνονται, αποκτούν σκούρο καστανό χρώμα και μουμιοποιούνται</vt:lpstr>
      <vt:lpstr>Μουμιοποιημένες ράγες σε τσαμπί, συνέπεια προσβολής  από την ασθένεια μαύρη σήψη</vt:lpstr>
      <vt:lpstr>Νέκρωση βραχιόνων Συμπτώματα προσβολής</vt:lpstr>
      <vt:lpstr>Νέκρωση βραχιόνων Συμπτώματα προσβολής</vt:lpstr>
      <vt:lpstr>Νέκρωση βραχιόνων Συμπτώματα προσβολής</vt:lpstr>
      <vt:lpstr>Νέκρωση βραχιόνων Συμπτώματα προσβολής</vt:lpstr>
      <vt:lpstr>Έντονα συμπτώματα ευτυπίωσης σε βραχίονα πρέμνου</vt:lpstr>
      <vt:lpstr>Νάνοι βλαστοί εκπτύσσονται από  προσβεβλημένους βραχίονες πρέμνου</vt:lpstr>
      <vt:lpstr>Μικροφυλλία, μικρά παραμορφωμένα φύλλα και κοντά μεσογονάτια διαστήματα</vt:lpstr>
      <vt:lpstr>Έντονη ανάσχεση της νεαρής βλάστησης πρέμνου με μικρά, χλωρωτικά, παραμορφωμένα φύλλα</vt:lpstr>
      <vt:lpstr>Συμπτώματα προσβολής από νέκρωση βραχιόνων  σε φύλλωμα και ξύλο αμπέλου</vt:lpstr>
      <vt:lpstr>Έντονη επίπτωση της ευτυπίωσης σε βότρυ μολυσμένου πρέμνου σε σύγκριση με βότρυ από υγιές πρέμνο</vt:lpstr>
      <vt:lpstr>Επίπτωση προσβολής σε τσαμπί Έντονη μείωση της παραγωγικότητας των πρέμνων</vt:lpstr>
      <vt:lpstr>Έντονος καστανός μεταχρωματισμός του ξύλου που  αρχίζει από τομές του κλαδέματος</vt:lpstr>
      <vt:lpstr>Ζώνη διάχυτου καστανού μεταχρωματισμού του ξύλου που παραμένει σκληρό σε αντίθεση με τις προσβολές της ίσκας</vt:lpstr>
      <vt:lpstr>Τριγωνικής διατομής αλλοίωση μεταχρωματισμένου ξύλου</vt:lpstr>
      <vt:lpstr>Σχηματική αναπαράσταση του βιολογικού  κύκλου της ασθένειας ευτυπίωση</vt:lpstr>
      <vt:lpstr>ΣΥΜΠΛΟΚΟ ΤΗΣ ΙΣΚΑΣ</vt:lpstr>
      <vt:lpstr>ΣΥΜΠΛΟΚΟ ΤΗΣ ΙΣΚΑΣ</vt:lpstr>
      <vt:lpstr>ΣΥΜΠΛΟΚΟ ΤΗΣ ΙΣΚΑΣ Συμπτώματα προσβολής</vt:lpstr>
      <vt:lpstr>ΣΥΜΠΛΟΚΟ ΤΗΣ ΙΣΚΑΣ Συμπτώματα προσβολής</vt:lpstr>
      <vt:lpstr>ΣΥΜΠΛΟΚΟ ΤΗΣ ΙΣΚΑΣ Συμπτώματα προσβολής</vt:lpstr>
      <vt:lpstr>ΣΥΜΠΛΟΚΟ ΤΗΣ ΙΣΚΑΣ Συμπτώματα προσβολής</vt:lpstr>
      <vt:lpstr>ΣΥΜΠΛΟΚΟ ΤΗΣ ΙΣΚΑΣ Συμπτώματα προσβολής</vt:lpstr>
      <vt:lpstr>Αίτια που προκαλούν συμπτώματα  παραπλήσια με εκείνα της ίσκας στα πρέμνα</vt:lpstr>
      <vt:lpstr>ΣΥΜΠΛΟΚΟ ΤΗΣ ΙΣΚΑΣ Συμπτώματα προσβολής</vt:lpstr>
      <vt:lpstr>ΣΥΝΔΡΟΜΟ ΤΗΣ ΠΑΡΑΚΜΗΣ ΤΩΝ ΝΕΑΡΩΝ ΑΜΠΕΛΩΝΩΝ</vt:lpstr>
      <vt:lpstr>ΣΥΝΔΡΟΜΟ ΤΗΣ ΠΑΡΑΚΜΗΣ ΤΩΝ ΝΕΑΡΩΝ ΑΜΠΕΛΩΝΩΝ</vt:lpstr>
      <vt:lpstr>Αρχικά συμπτώματα ίσκας σε φύλλο αμπέλου (μεσονεύρια χλώρωση που εξελίσσεται σε μεσονεύρια νέκρωση στο έλασμα)</vt:lpstr>
      <vt:lpstr>(α) ασθένεια της ‘ράβδωσης του φύλλου’ (χρόνια μορφή ίσκας) (β) σχηματισμός αρχικών νεκρωτικών κηλίδων μεταξύ των νεύρων του ελάσματος (γ) μαύρο κομμιώδες υλικό σε ξύλο πρέμνου μολυσμένου με τον μύκητα Phaeomoniella clamydospora και λευκή σήψη του ξύλου που προκαλεί ο μύκητας  Fomitiporia mediterranea</vt:lpstr>
      <vt:lpstr>Προοδευτική ξήρανση ελάσματος φύλλου  προσβεβλημένου πρέμνου από ίσκα</vt:lpstr>
      <vt:lpstr>Μεσονεύρια νέκρωση, ζώνη πράσινων ιστών κατά μήκος των κύριων νευρώσεων και λεπτή ζώνη χλωρωτικών ιστών</vt:lpstr>
      <vt:lpstr>Οι προσβεβλημένες ράγες εμφανίζουν μικρά μαύρα, βιολετί ή μωβ στίγματα στην επιφάνειά τους</vt:lpstr>
      <vt:lpstr>Τα παθογόνα αίτια εισβάλλουν και εγκαθίστανται  στο ξύλο των πρέμνων από τομές κλαδέματος</vt:lpstr>
      <vt:lpstr>Τα παθογόνα προκαλούν λευκή σήψη  στο καρδιόξυλο των πρέμνων</vt:lpstr>
      <vt:lpstr>Στο σύνδρομο της παρακμής των νεαρών αμπελώνων ο ιστός εμφανίζει καστανό μεταχρωματισμό σε ζώνες και διατηρεί τη συνεκτικότητά του</vt:lpstr>
      <vt:lpstr>Η προσβολή στο ξύλο ξεκινά από τομές κλαδέματος και προχωρά σφηνοειδώς προς τα κάτω</vt:lpstr>
      <vt:lpstr>Οι αλλοιωμένοι ιστοί του ξύλου εμφανίζονται  κιτρινόλευκοι ή λευκοί, μαλακοί και εύθρυπτοι</vt:lpstr>
      <vt:lpstr>Σε εγκάρσια τομή κληματίδας αποκαλύπτεται  καστανός μεταχρωματισμός των αγγείων  (προσβολή από το παθογόνο Verticilium dahliae)</vt:lpstr>
      <vt:lpstr>Σε διαμήκη τομή κληματίδας ο μεταχρωματισμός και η νέκρωση των ξυλωδών αγγείων έχει τη μορφή γραμμών</vt:lpstr>
      <vt:lpstr>Σπονδυλωτοί κονιδιοφόροι του παθογόνου που έδωσαν  και το όνομα στο παθογόνο αίτιο της αδρομύκωσης</vt:lpstr>
      <vt:lpstr>Μικροσκληρώτια (όργανα διαχείμασης του παθογόνου)  επί προσβεβλημένων ιστών</vt:lpstr>
      <vt:lpstr>Σηψιρριζία που οφείλεται στο μύκητα Armillaria mellea Συμπτώματα προσβολής</vt:lpstr>
      <vt:lpstr>Σηψιρριζία που οφείλεται στο μύκητα Armillaria mellea Συμπτώματα προσβολής</vt:lpstr>
      <vt:lpstr>Σηψιρριζία που οφείλεται στο μύκητα Armillaria mellea Συμπτώματα προσβολής</vt:lpstr>
      <vt:lpstr>Σηψιρριζία που οφείλεται στο μύκητα Armillaria mellea Συμπτώματα προσβολής</vt:lpstr>
      <vt:lpstr>Σηψιρριζία που οφείλεται στο μύκητα Armillaria mellea Σημεία του παθογόνου</vt:lpstr>
      <vt:lpstr>Σηψιρριζία που οφείλεται στο μύκητα Armillaria mellea Σημεία του παθογόνου</vt:lpstr>
      <vt:lpstr>Πρέμνο ξελακώθηκε για να αποκαλυφθεί η προσβολή του από το παθογόνο αίτιο των σηψιρριζιών, Armillaria mellea</vt:lpstr>
      <vt:lpstr>Τα ριζόμορφα του μύκητα αποτελούν τα βασικά όργανα προσβολής των φυτών και μετάδοσης της ασθένειας</vt:lpstr>
      <vt:lpstr>Οι μυκηλιακές πλάκες του παθογόνου έχουν τη μορφή βεντάλιας (ριπιδίου)</vt:lpstr>
      <vt:lpstr>Βακτηριακός καρκίνος Συμπτώματα προσβολής</vt:lpstr>
      <vt:lpstr>Βακτηριακός καρκίνος Συμπτώματα προσβολής</vt:lpstr>
      <vt:lpstr>Βακτηριακός καρκίνος Συμπτώματα προσβολής</vt:lpstr>
      <vt:lpstr>Βακτηριακός καρκίνος Συμπτώματα προσβολής</vt:lpstr>
      <vt:lpstr>Σχηματισμός όγκων στο λαιμό και σε  υψηλότερες θέσεις του πρέμνου</vt:lpstr>
      <vt:lpstr>Δημιουργία εκτεταμένου άμορφου καρκινικού  όγκου στις κεντρικές ρίζες οπωροφόρου </vt:lpstr>
      <vt:lpstr>Σφαιρικός όγκος με τραχειά, ανώμαλη επιφάνεια σε κορμό προσβεβλημένου πρέμνου</vt:lpstr>
      <vt:lpstr>Οι όγκοι μεγαλύτερης ηλικίας καθίστανται  καστανοί και σκληρότεροι</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ΑΣΘΕΝΕΙΕΣ ΑΜΠΕΛΟΥ</dc:title>
  <dc:creator>Aris</dc:creator>
  <cp:lastModifiedBy>Τει</cp:lastModifiedBy>
  <cp:revision>92</cp:revision>
  <dcterms:created xsi:type="dcterms:W3CDTF">2015-03-31T06:46:51Z</dcterms:created>
  <dcterms:modified xsi:type="dcterms:W3CDTF">2020-03-27T09:09:07Z</dcterms:modified>
</cp:coreProperties>
</file>