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0" r:id="rId3"/>
    <p:sldId id="317" r:id="rId4"/>
    <p:sldId id="318" r:id="rId5"/>
    <p:sldId id="319" r:id="rId6"/>
    <p:sldId id="321" r:id="rId7"/>
    <p:sldId id="322" r:id="rId8"/>
    <p:sldId id="323" r:id="rId9"/>
    <p:sldId id="324" r:id="rId10"/>
    <p:sldId id="325" r:id="rId11"/>
    <p:sldId id="285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5E04"/>
    <a:srgbClr val="CC3300"/>
    <a:srgbClr val="DA0000"/>
    <a:srgbClr val="FF33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56" autoAdjust="0"/>
    <p:restoredTop sz="94656" autoAdjust="0"/>
  </p:normalViewPr>
  <p:slideViewPr>
    <p:cSldViewPr>
      <p:cViewPr>
        <p:scale>
          <a:sx n="91" d="100"/>
          <a:sy n="91" d="100"/>
        </p:scale>
        <p:origin x="-1229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_________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3"/>
  <c:chart>
    <c:plotArea>
      <c:layout>
        <c:manualLayout>
          <c:layoutTarget val="inner"/>
          <c:xMode val="edge"/>
          <c:yMode val="edge"/>
          <c:x val="5.3140912073490795E-2"/>
          <c:y val="2.6865351686481215E-2"/>
          <c:w val="0.91857271161417364"/>
          <c:h val="0.9397069426853506"/>
        </c:manualLayout>
      </c:layout>
      <c:bubbleChart>
        <c:ser>
          <c:idx val="0"/>
          <c:order val="0"/>
          <c:tx>
            <c:strRef>
              <c:f>Φύλλο1!$B$1</c:f>
              <c:strCache>
                <c:ptCount val="1"/>
                <c:pt idx="0">
                  <c:v>Τιμές-Y</c:v>
                </c:pt>
              </c:strCache>
            </c:strRef>
          </c:tx>
          <c:spPr>
            <a:solidFill>
              <a:schemeClr val="accent1">
                <a:shade val="65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dLbls>
            <c:delete val="1"/>
          </c:dLbls>
          <c:xVal>
            <c:numRef>
              <c:f>Φύλλο1!$A$2:$A$4</c:f>
              <c:numCache>
                <c:formatCode>General</c:formatCode>
                <c:ptCount val="3"/>
                <c:pt idx="0">
                  <c:v>0.70000000000000062</c:v>
                </c:pt>
                <c:pt idx="1">
                  <c:v>1.8</c:v>
                </c:pt>
                <c:pt idx="2">
                  <c:v>2.6</c:v>
                </c:pt>
              </c:numCache>
            </c:numRef>
          </c:xVal>
          <c:yVal>
            <c:numRef>
              <c:f>Φύλλο1!$B$2:$B$4</c:f>
              <c:numCache>
                <c:formatCode>General</c:formatCode>
                <c:ptCount val="3"/>
                <c:pt idx="0">
                  <c:v>2.7</c:v>
                </c:pt>
                <c:pt idx="1">
                  <c:v>3.2</c:v>
                </c:pt>
                <c:pt idx="2">
                  <c:v>0.8</c:v>
                </c:pt>
              </c:numCache>
            </c:numRef>
          </c:yVal>
          <c:bubbleSize>
            <c:numRef>
              <c:f>Φύλλο1!$C$2:$C$4</c:f>
              <c:numCache>
                <c:formatCode>General</c:formatCode>
                <c:ptCount val="3"/>
                <c:pt idx="0">
                  <c:v>4</c:v>
                </c:pt>
                <c:pt idx="1">
                  <c:v>4</c:v>
                </c:pt>
                <c:pt idx="2">
                  <c:v>3</c:v>
                </c:pt>
              </c:numCache>
            </c:numRef>
          </c:bubbleSize>
          <c:bubble3D val="1"/>
        </c:ser>
        <c:ser>
          <c:idx val="1"/>
          <c:order val="1"/>
          <c:tx>
            <c:strRef>
              <c:f>Φύλλο1!$D$1</c:f>
              <c:strCache>
                <c:ptCount val="1"/>
                <c:pt idx="0">
                  <c:v>Στήλη1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dLbls>
            <c:delete val="1"/>
          </c:dLbls>
          <c:xVal>
            <c:numRef>
              <c:f>Φύλλο1!$A$2:$A$4</c:f>
              <c:numCache>
                <c:formatCode>General</c:formatCode>
                <c:ptCount val="3"/>
                <c:pt idx="0">
                  <c:v>0.70000000000000062</c:v>
                </c:pt>
                <c:pt idx="1">
                  <c:v>1.8</c:v>
                </c:pt>
                <c:pt idx="2">
                  <c:v>2.6</c:v>
                </c:pt>
              </c:numCache>
            </c:numRef>
          </c:xVal>
          <c:yVal>
            <c:numRef>
              <c:f>Φύλλο1!$D$2:$D$4</c:f>
              <c:numCache>
                <c:formatCode>General</c:formatCode>
                <c:ptCount val="3"/>
                <c:pt idx="0">
                  <c:v>6</c:v>
                </c:pt>
                <c:pt idx="1">
                  <c:v>8</c:v>
                </c:pt>
                <c:pt idx="2">
                  <c:v>10</c:v>
                </c:pt>
              </c:numCache>
            </c:numRef>
          </c:yVal>
          <c:bubbleSize>
            <c:numRef>
              <c:f>Φύλλο1!$E$2:$E$4</c:f>
              <c:numCache>
                <c:formatCode>General</c:formatCode>
                <c:ptCount val="3"/>
                <c:pt idx="0">
                  <c:v>5</c:v>
                </c:pt>
                <c:pt idx="1">
                  <c:v>8</c:v>
                </c:pt>
                <c:pt idx="2">
                  <c:v>14</c:v>
                </c:pt>
              </c:numCache>
            </c:numRef>
          </c:bubbleSize>
          <c:bubble3D val="1"/>
        </c:ser>
        <c:ser>
          <c:idx val="2"/>
          <c:order val="2"/>
          <c:tx>
            <c:strRef>
              <c:f>Φύλλο1!$F$1</c:f>
              <c:strCache>
                <c:ptCount val="1"/>
                <c:pt idx="0">
                  <c:v>Στήλη3</c:v>
                </c:pt>
              </c:strCache>
            </c:strRef>
          </c:tx>
          <c:spPr>
            <a:solidFill>
              <a:schemeClr val="accent1">
                <a:tint val="65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197" b="1" i="0" u="none" strike="noStrike" kern="1200" baseline="0">
                    <a:solidFill>
                      <a:schemeClr val="lt1"/>
                    </a:solidFill>
                    <a:latin typeface="Calibri"/>
                    <a:ea typeface="+mn-ea"/>
                    <a:cs typeface="+mn-cs"/>
                  </a:defRPr>
                </a:pPr>
                <a:endParaRPr lang="el-GR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Φύλλο1!$A$2:$A$4</c:f>
              <c:numCache>
                <c:formatCode>General</c:formatCode>
                <c:ptCount val="3"/>
                <c:pt idx="0">
                  <c:v>0.70000000000000062</c:v>
                </c:pt>
                <c:pt idx="1">
                  <c:v>1.8</c:v>
                </c:pt>
                <c:pt idx="2">
                  <c:v>2.6</c:v>
                </c:pt>
              </c:numCache>
            </c:numRef>
          </c:xVal>
          <c:yVal>
            <c:numRef>
              <c:f>Φύλλο1!$F$2:$F$4</c:f>
              <c:numCache>
                <c:formatCode>General</c:formatCode>
                <c:ptCount val="3"/>
              </c:numCache>
            </c:numRef>
          </c:yVal>
          <c:bubbleSize>
            <c:numLit>
              <c:formatCode>General</c:formatCode>
              <c:ptCount val="3"/>
              <c:pt idx="0">
                <c:v>1</c:v>
              </c:pt>
              <c:pt idx="1">
                <c:v>1</c:v>
              </c:pt>
              <c:pt idx="2">
                <c:v>1</c:v>
              </c:pt>
            </c:numLit>
          </c:bubbleSize>
          <c:bubble3D val="1"/>
        </c:ser>
        <c:dLbls>
          <c:showVal val="1"/>
        </c:dLbls>
        <c:bubbleScale val="100"/>
        <c:axId val="121418112"/>
        <c:axId val="121419648"/>
      </c:bubbleChart>
      <c:valAx>
        <c:axId val="12141811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21419648"/>
        <c:crosses val="autoZero"/>
        <c:crossBetween val="midCat"/>
      </c:valAx>
      <c:valAx>
        <c:axId val="121419648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2141811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l-GR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0.70541</cdr:x>
      <cdr:y>0.14424</cdr:y>
    </cdr:from>
    <cdr:to>
      <cdr:x>0.76323</cdr:x>
      <cdr:y>0.21779</cdr:y>
    </cdr:to>
    <cdr:sp macro="" textlink="">
      <cdr:nvSpPr>
        <cdr:cNvPr id="2" name="Ορθογώνιο 1"/>
        <cdr:cNvSpPr/>
      </cdr:nvSpPr>
      <cdr:spPr>
        <a:xfrm xmlns:a="http://schemas.openxmlformats.org/drawingml/2006/main">
          <a:off x="4300179" y="651324"/>
          <a:ext cx="352470" cy="33213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l-GR" dirty="0" smtClean="0"/>
            <a:t>Π1</a:t>
          </a:r>
          <a:endParaRPr lang="el-GR" dirty="0"/>
        </a:p>
      </cdr:txBody>
    </cdr:sp>
  </cdr:relSizeAnchor>
  <cdr:relSizeAnchor xmlns:cdr="http://schemas.openxmlformats.org/drawingml/2006/chartDrawing">
    <cdr:from>
      <cdr:x>0.49888</cdr:x>
      <cdr:y>0.27773</cdr:y>
    </cdr:from>
    <cdr:to>
      <cdr:x>0.56242</cdr:x>
      <cdr:y>0.32942</cdr:y>
    </cdr:to>
    <cdr:sp macro="" textlink="">
      <cdr:nvSpPr>
        <cdr:cNvPr id="3" name="Ορθογώνιο 2"/>
        <cdr:cNvSpPr/>
      </cdr:nvSpPr>
      <cdr:spPr>
        <a:xfrm xmlns:a="http://schemas.openxmlformats.org/drawingml/2006/main">
          <a:off x="3041172" y="1254105"/>
          <a:ext cx="387340" cy="233405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l-GR" dirty="0" smtClean="0"/>
            <a:t>Π2</a:t>
          </a:r>
          <a:endParaRPr lang="el-GR" dirty="0"/>
        </a:p>
      </cdr:txBody>
    </cdr:sp>
  </cdr:relSizeAnchor>
  <cdr:relSizeAnchor xmlns:cdr="http://schemas.openxmlformats.org/drawingml/2006/chartDrawing">
    <cdr:from>
      <cdr:x>0.50392</cdr:x>
      <cdr:y>0.59508</cdr:y>
    </cdr:from>
    <cdr:to>
      <cdr:x>0.56242</cdr:x>
      <cdr:y>0.6643</cdr:y>
    </cdr:to>
    <cdr:sp macro="" textlink="">
      <cdr:nvSpPr>
        <cdr:cNvPr id="4" name="Ορθογώνιο 3"/>
        <cdr:cNvSpPr/>
      </cdr:nvSpPr>
      <cdr:spPr>
        <a:xfrm xmlns:a="http://schemas.openxmlformats.org/drawingml/2006/main">
          <a:off x="3071896" y="2687117"/>
          <a:ext cx="356616" cy="312561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l-GR" dirty="0" smtClean="0"/>
            <a:t>Π3</a:t>
          </a:r>
          <a:endParaRPr lang="el-GR" dirty="0"/>
        </a:p>
      </cdr:txBody>
    </cdr:sp>
  </cdr:relSizeAnchor>
  <cdr:relSizeAnchor xmlns:cdr="http://schemas.openxmlformats.org/drawingml/2006/chartDrawing">
    <cdr:from>
      <cdr:x>0.20168</cdr:x>
      <cdr:y>0.41122</cdr:y>
    </cdr:from>
    <cdr:to>
      <cdr:x>0.29074</cdr:x>
      <cdr:y>0.47294</cdr:y>
    </cdr:to>
    <cdr:sp macro="" textlink="">
      <cdr:nvSpPr>
        <cdr:cNvPr id="5" name="Ορθογώνιο 4"/>
        <cdr:cNvSpPr/>
      </cdr:nvSpPr>
      <cdr:spPr>
        <a:xfrm xmlns:a="http://schemas.openxmlformats.org/drawingml/2006/main">
          <a:off x="1229440" y="1856887"/>
          <a:ext cx="542888" cy="278695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l-GR" dirty="0" smtClean="0"/>
            <a:t>Εμείς</a:t>
          </a:r>
          <a:endParaRPr lang="el-GR" dirty="0"/>
        </a:p>
      </cdr:txBody>
    </cdr:sp>
  </cdr:relSizeAnchor>
  <cdr:relSizeAnchor xmlns:cdr="http://schemas.openxmlformats.org/drawingml/2006/chartDrawing">
    <cdr:from>
      <cdr:x>0.21343</cdr:x>
      <cdr:y>0.64545</cdr:y>
    </cdr:from>
    <cdr:to>
      <cdr:x>0.27892</cdr:x>
      <cdr:y>0.69619</cdr:y>
    </cdr:to>
    <cdr:sp macro="" textlink="">
      <cdr:nvSpPr>
        <cdr:cNvPr id="6" name="Ορθογώνιο 5"/>
        <cdr:cNvSpPr/>
      </cdr:nvSpPr>
      <cdr:spPr>
        <a:xfrm xmlns:a="http://schemas.openxmlformats.org/drawingml/2006/main">
          <a:off x="1301068" y="2914566"/>
          <a:ext cx="399251" cy="229128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l-GR" dirty="0" smtClean="0"/>
            <a:t>Π4</a:t>
          </a:r>
          <a:endParaRPr lang="el-GR" dirty="0"/>
        </a:p>
      </cdr:txBody>
    </cdr:sp>
  </cdr:relSizeAnchor>
  <cdr:relSizeAnchor xmlns:cdr="http://schemas.openxmlformats.org/drawingml/2006/chartDrawing">
    <cdr:from>
      <cdr:x>0.71045</cdr:x>
      <cdr:y>0.76887</cdr:y>
    </cdr:from>
    <cdr:to>
      <cdr:x>0.77504</cdr:x>
      <cdr:y>0.82377</cdr:y>
    </cdr:to>
    <cdr:sp macro="" textlink="">
      <cdr:nvSpPr>
        <cdr:cNvPr id="7" name="Ορθογώνιο 6"/>
        <cdr:cNvSpPr/>
      </cdr:nvSpPr>
      <cdr:spPr>
        <a:xfrm xmlns:a="http://schemas.openxmlformats.org/drawingml/2006/main">
          <a:off x="4330903" y="3471876"/>
          <a:ext cx="393754" cy="247882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l-GR" dirty="0" smtClean="0"/>
            <a:t>Π5</a:t>
          </a:r>
          <a:endParaRPr lang="el-GR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11/5/2016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11/5/2016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3A271A1-F6D6-438B-A432-4747EE7ECD40}" type="datetimeFigureOut">
              <a:rPr lang="en-US" smtClean="0"/>
              <a:pPr/>
              <a:t>11/5/2016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6 - Ορθογώνιο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11/5/2016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11/5/2016</a:t>
            </a:fld>
            <a:endParaRPr lang="en-US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11/5/2016</a:t>
            </a:fld>
            <a:endParaRPr lang="en-US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11/5/2016</a:t>
            </a:fld>
            <a:endParaRPr lang="en-US"/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15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5" name="1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11/5/2016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11/5/2016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11/5/2016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A271A1-F6D6-438B-A432-4747EE7ECD40}" type="datetimeFigureOut">
              <a:rPr lang="en-US" smtClean="0"/>
              <a:pPr/>
              <a:t>11/5/2016</a:t>
            </a:fld>
            <a:endParaRPr lang="en-US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A271A1-F6D6-438B-A432-4747EE7ECD40}" type="datetimeFigureOut">
              <a:rPr lang="en-US" smtClean="0"/>
              <a:pPr/>
              <a:t>11/5/2016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357290" y="2571744"/>
            <a:ext cx="6477000" cy="857256"/>
          </a:xfrm>
        </p:spPr>
        <p:txBody>
          <a:bodyPr>
            <a:normAutofit/>
          </a:bodyPr>
          <a:lstStyle/>
          <a:p>
            <a:r>
              <a:rPr lang="el-GR" dirty="0" smtClean="0">
                <a:solidFill>
                  <a:schemeClr val="tx1"/>
                </a:solidFill>
              </a:rPr>
              <a:t>Επιχειρησιακή Στρατηγική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Καθηγητής</a:t>
            </a:r>
            <a:r>
              <a:rPr lang="en-US" dirty="0" smtClean="0"/>
              <a:t>:</a:t>
            </a:r>
            <a:r>
              <a:rPr lang="el-GR" dirty="0" smtClean="0"/>
              <a:t> Καλογερίδης Νικόλαος</a:t>
            </a:r>
            <a:endParaRPr lang="el-GR" dirty="0"/>
          </a:p>
        </p:txBody>
      </p:sp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4346" y="142852"/>
            <a:ext cx="4953000" cy="533400"/>
          </a:xfrm>
          <a:prstGeom prst="rect">
            <a:avLst/>
          </a:prstGeom>
          <a:noFill/>
        </p:spPr>
      </p:pic>
      <p:sp>
        <p:nvSpPr>
          <p:cNvPr id="5" name="2 - Υπότιτλος"/>
          <p:cNvSpPr txBox="1">
            <a:spLocks/>
          </p:cNvSpPr>
          <p:nvPr/>
        </p:nvSpPr>
        <p:spPr>
          <a:xfrm>
            <a:off x="142844" y="6072206"/>
            <a:ext cx="1928826" cy="685800"/>
          </a:xfrm>
          <a:prstGeom prst="rect">
            <a:avLst/>
          </a:prstGeom>
        </p:spPr>
        <p:txBody>
          <a:bodyPr vert="horz" anchor="ctr">
            <a:normAutofit fontScale="4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5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42" name="1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42844" y="2357430"/>
            <a:ext cx="1357322" cy="1143008"/>
          </a:xfrm>
        </p:spPr>
        <p:txBody>
          <a:bodyPr>
            <a:normAutofit fontScale="85000" lnSpcReduction="10000"/>
          </a:bodyPr>
          <a:lstStyle/>
          <a:p>
            <a:r>
              <a:rPr lang="el-GR" b="1" dirty="0" smtClean="0">
                <a:solidFill>
                  <a:schemeClr val="accent2">
                    <a:lumMod val="50000"/>
                  </a:schemeClr>
                </a:solidFill>
              </a:rPr>
              <a:t>1.</a:t>
            </a:r>
          </a:p>
          <a:p>
            <a:r>
              <a:rPr lang="el-GR" b="1" dirty="0" smtClean="0">
                <a:solidFill>
                  <a:schemeClr val="accent2">
                    <a:lumMod val="50000"/>
                  </a:schemeClr>
                </a:solidFill>
              </a:rPr>
              <a:t>Ανάλυση εξωτερικού περιβάλλοντος</a:t>
            </a:r>
            <a:endParaRPr lang="en-US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6" name="Γράφημα 5"/>
          <p:cNvGraphicFramePr/>
          <p:nvPr>
            <p:extLst>
              <p:ext uri="{D42A27DB-BD31-4B8C-83A1-F6EECF244321}">
                <p14:modId xmlns:p14="http://schemas.microsoft.com/office/powerpoint/2010/main" xmlns="" val="3592585039"/>
              </p:ext>
            </p:extLst>
          </p:nvPr>
        </p:nvGraphicFramePr>
        <p:xfrm>
          <a:off x="2143108" y="214290"/>
          <a:ext cx="6215106" cy="38220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Ορθογώνιο 8"/>
          <p:cNvSpPr/>
          <p:nvPr/>
        </p:nvSpPr>
        <p:spPr>
          <a:xfrm>
            <a:off x="7794585" y="214290"/>
            <a:ext cx="1349415" cy="11191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323" tIns="35662" rIns="71323" bIns="35662" rtlCol="0" anchor="ctr"/>
          <a:lstStyle/>
          <a:p>
            <a:pPr algn="ctr"/>
            <a:r>
              <a:rPr lang="el-GR" dirty="0" smtClean="0"/>
              <a:t>ΜΗΤΡΑ ΔΥΟ ΔΙΑΣΤΑΣΕΩΝ</a:t>
            </a:r>
            <a:endParaRPr lang="el-GR" dirty="0"/>
          </a:p>
        </p:txBody>
      </p:sp>
      <p:sp>
        <p:nvSpPr>
          <p:cNvPr id="9" name="Ορθογώνιο 6"/>
          <p:cNvSpPr/>
          <p:nvPr/>
        </p:nvSpPr>
        <p:spPr>
          <a:xfrm>
            <a:off x="1571604" y="428604"/>
            <a:ext cx="388961" cy="33300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71323" tIns="35662" rIns="71323" bIns="35662" rtlCol="0" anchor="ctr"/>
          <a:lstStyle/>
          <a:p>
            <a:pPr algn="ctr"/>
            <a:r>
              <a:rPr lang="el-GR" dirty="0" smtClean="0">
                <a:solidFill>
                  <a:schemeClr val="accent2">
                    <a:lumMod val="50000"/>
                  </a:schemeClr>
                </a:solidFill>
              </a:rPr>
              <a:t>ΔΙΑΣΤΑΣΗ 1</a:t>
            </a:r>
            <a:endParaRPr lang="el-GR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Ορθογώνιο 7"/>
          <p:cNvSpPr/>
          <p:nvPr/>
        </p:nvSpPr>
        <p:spPr>
          <a:xfrm>
            <a:off x="3428992" y="4143380"/>
            <a:ext cx="3203813" cy="4503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323" tIns="35662" rIns="71323" bIns="35662" rtlCol="0" anchor="ctr"/>
          <a:lstStyle/>
          <a:p>
            <a:pPr algn="ctr"/>
            <a:r>
              <a:rPr lang="el-GR" dirty="0" smtClean="0">
                <a:solidFill>
                  <a:schemeClr val="accent2">
                    <a:lumMod val="50000"/>
                  </a:schemeClr>
                </a:solidFill>
              </a:rPr>
              <a:t>ΔΙΑΣΤΑΣΗ 2</a:t>
            </a:r>
            <a:endParaRPr lang="el-GR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10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1571604" y="1857364"/>
            <a:ext cx="74295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l-GR" sz="1400" b="1" dirty="0" smtClean="0"/>
              <a:t>Συνέχεια Ανάλυσης </a:t>
            </a:r>
            <a:r>
              <a:rPr lang="en-US" sz="1400" b="1" dirty="0" smtClean="0"/>
              <a:t>SWOT</a:t>
            </a:r>
            <a:endParaRPr lang="el-GR" sz="1400" b="1" dirty="0"/>
          </a:p>
          <a:p>
            <a:pPr algn="just"/>
            <a:endParaRPr lang="el-GR" sz="1400" b="1" dirty="0" smtClean="0">
              <a:solidFill>
                <a:srgbClr val="FF0000"/>
              </a:solidFill>
            </a:endParaRPr>
          </a:p>
          <a:p>
            <a:pPr marL="342900" indent="-342900" algn="just"/>
            <a:endParaRPr lang="el-GR" sz="1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342900" algn="just"/>
            <a:r>
              <a:rPr lang="el-GR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	</a:t>
            </a:r>
            <a:endParaRPr lang="el-GR" sz="1400" b="1" dirty="0" smtClean="0">
              <a:solidFill>
                <a:srgbClr val="C00000"/>
              </a:solidFill>
            </a:endParaRPr>
          </a:p>
        </p:txBody>
      </p:sp>
      <p:sp>
        <p:nvSpPr>
          <p:cNvPr id="9" name="1 - Θέση κειμένου"/>
          <p:cNvSpPr>
            <a:spLocks noGrp="1"/>
          </p:cNvSpPr>
          <p:nvPr>
            <p:ph type="body" sz="half" idx="2"/>
          </p:nvPr>
        </p:nvSpPr>
        <p:spPr>
          <a:xfrm>
            <a:off x="71422" y="2060848"/>
            <a:ext cx="1357306" cy="1466599"/>
          </a:xfrm>
        </p:spPr>
        <p:txBody>
          <a:bodyPr>
            <a:normAutofit/>
          </a:bodyPr>
          <a:lstStyle/>
          <a:p>
            <a:r>
              <a:rPr lang="el-GR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Για το επόμενο μάθημα  </a:t>
            </a:r>
            <a:endParaRPr lang="el-GR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085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8" name="2 - Τίτλος"/>
          <p:cNvSpPr txBox="1">
            <a:spLocks/>
          </p:cNvSpPr>
          <p:nvPr/>
        </p:nvSpPr>
        <p:spPr>
          <a:xfrm>
            <a:off x="1643042" y="428604"/>
            <a:ext cx="7315200" cy="407194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3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971550" lvl="1" indent="-514350">
              <a:spcBef>
                <a:spcPct val="0"/>
              </a:spcBef>
              <a:buFont typeface="Arial" pitchFamily="34" charset="0"/>
              <a:buChar char="•"/>
            </a:pPr>
            <a:endParaRPr lang="en-US" sz="2800" baseline="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971550" lvl="1" indent="-514350">
              <a:spcBef>
                <a:spcPct val="0"/>
              </a:spcBef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	          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1714480" y="1428736"/>
            <a:ext cx="742952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l-GR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	</a:t>
            </a:r>
            <a:r>
              <a:rPr lang="el-GR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ΤΕΛΟΣ 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8</a:t>
            </a:r>
            <a:r>
              <a:rPr lang="el-GR" sz="3600" b="1" baseline="30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ΗΣ</a:t>
            </a:r>
            <a:r>
              <a:rPr lang="el-GR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ΕΝΟΤΗΤΑΣ </a:t>
            </a:r>
          </a:p>
          <a:p>
            <a:pPr marL="342900" indent="-342900" algn="ctr"/>
            <a:endParaRPr lang="el-GR" sz="36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342900" algn="ctr"/>
            <a:r>
              <a:rPr lang="el-GR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ΕΥΧΑΡΙΣΤΩ ΓΙΑ ΤΗΝ ΠΡΟΣΟΧΗ ΣΑΣ.</a:t>
            </a:r>
          </a:p>
          <a:p>
            <a:pPr marL="342900" indent="-342900" algn="ctr"/>
            <a:endParaRPr lang="el-GR" sz="14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342900" algn="ctr"/>
            <a:r>
              <a:rPr lang="el-GR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	</a:t>
            </a:r>
            <a:endParaRPr lang="el-GR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5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42" name="1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42844" y="2357430"/>
            <a:ext cx="1357322" cy="1143008"/>
          </a:xfrm>
        </p:spPr>
        <p:txBody>
          <a:bodyPr>
            <a:normAutofit fontScale="85000" lnSpcReduction="10000"/>
          </a:bodyPr>
          <a:lstStyle/>
          <a:p>
            <a:r>
              <a:rPr lang="el-GR" b="1" dirty="0" smtClean="0">
                <a:solidFill>
                  <a:schemeClr val="accent2">
                    <a:lumMod val="50000"/>
                  </a:schemeClr>
                </a:solidFill>
              </a:rPr>
              <a:t>1.</a:t>
            </a:r>
          </a:p>
          <a:p>
            <a:r>
              <a:rPr lang="el-GR" b="1" dirty="0" smtClean="0">
                <a:solidFill>
                  <a:schemeClr val="accent2">
                    <a:lumMod val="50000"/>
                  </a:schemeClr>
                </a:solidFill>
              </a:rPr>
              <a:t>Ανάλυση εξωτερικού περιβάλλοντος</a:t>
            </a:r>
            <a:endParaRPr lang="en-US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1714480" y="214290"/>
            <a:ext cx="7143800" cy="4093428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E25E04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l-GR" sz="1400" b="1" u="sng" dirty="0" smtClean="0">
                <a:solidFill>
                  <a:schemeClr val="accent2">
                    <a:lumMod val="50000"/>
                  </a:schemeClr>
                </a:solidFill>
              </a:rPr>
              <a:t>Εξωτερικό περιβάλλον</a:t>
            </a:r>
          </a:p>
          <a:p>
            <a:pPr algn="ctr"/>
            <a:r>
              <a:rPr lang="el-GR" sz="1400" b="1" u="sng" dirty="0" smtClean="0">
                <a:solidFill>
                  <a:schemeClr val="accent2">
                    <a:lumMod val="50000"/>
                  </a:schemeClr>
                </a:solidFill>
              </a:rPr>
              <a:t>Ανάλυση Στρατηγικών Ομάδων</a:t>
            </a:r>
            <a:endParaRPr lang="en-US" sz="1400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en-US" sz="1400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el-GR" sz="1400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el-GR" sz="1600" b="1" u="sng" dirty="0" smtClean="0">
                <a:solidFill>
                  <a:schemeClr val="accent2">
                    <a:lumMod val="50000"/>
                  </a:schemeClr>
                </a:solidFill>
              </a:rPr>
              <a:t>Ορισμός Στρατηγικής Ομάδας</a:t>
            </a:r>
          </a:p>
          <a:p>
            <a:pPr>
              <a:lnSpc>
                <a:spcPct val="90000"/>
              </a:lnSpc>
            </a:pPr>
            <a:endParaRPr lang="el-GR" sz="20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l-GR" dirty="0" smtClean="0">
                <a:solidFill>
                  <a:schemeClr val="accent2">
                    <a:lumMod val="50000"/>
                  </a:schemeClr>
                </a:solidFill>
              </a:rPr>
              <a:t>Ο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Hunt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dirty="0" smtClean="0">
                <a:solidFill>
                  <a:schemeClr val="accent2">
                    <a:lumMod val="50000"/>
                  </a:schemeClr>
                </a:solidFill>
              </a:rPr>
              <a:t>ασχολήθηκε με τον όρο </a:t>
            </a:r>
            <a:r>
              <a:rPr lang="el-GR" b="1" dirty="0" smtClean="0">
                <a:solidFill>
                  <a:schemeClr val="accent2">
                    <a:lumMod val="50000"/>
                  </a:schemeClr>
                </a:solidFill>
              </a:rPr>
              <a:t>στρατηγική ομάδα </a:t>
            </a:r>
            <a:r>
              <a:rPr lang="el-GR" dirty="0" smtClean="0">
                <a:solidFill>
                  <a:schemeClr val="accent2">
                    <a:lumMod val="50000"/>
                  </a:schemeClr>
                </a:solidFill>
              </a:rPr>
              <a:t>το 1972 όταν διαπίστωσε υποομάδες επιχειρήσεων με παρόμοια χαρακτηριστικά να υπάρχουν στην ίδια αγορά. Ο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Porter </a:t>
            </a:r>
            <a:r>
              <a:rPr lang="el-GR" dirty="0" smtClean="0">
                <a:solidFill>
                  <a:schemeClr val="accent2">
                    <a:lumMod val="50000"/>
                  </a:schemeClr>
                </a:solidFill>
              </a:rPr>
              <a:t>διεύρυνε την έννοια αυτή τη δεκαετία του 80.</a:t>
            </a:r>
          </a:p>
          <a:p>
            <a:pPr>
              <a:lnSpc>
                <a:spcPct val="90000"/>
              </a:lnSpc>
            </a:pPr>
            <a:r>
              <a:rPr lang="el-GR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l-GR" dirty="0" smtClean="0">
                <a:solidFill>
                  <a:schemeClr val="accent2">
                    <a:lumMod val="50000"/>
                  </a:schemeClr>
                </a:solidFill>
              </a:rPr>
              <a:t>Ως </a:t>
            </a:r>
            <a:r>
              <a:rPr lang="el-GR" b="1" dirty="0" smtClean="0">
                <a:solidFill>
                  <a:schemeClr val="accent2">
                    <a:lumMod val="50000"/>
                  </a:schemeClr>
                </a:solidFill>
              </a:rPr>
              <a:t>στρατηγική ομάδα </a:t>
            </a:r>
            <a:r>
              <a:rPr lang="el-GR" dirty="0" smtClean="0">
                <a:solidFill>
                  <a:schemeClr val="accent2">
                    <a:lumMod val="50000"/>
                  </a:schemeClr>
                </a:solidFill>
              </a:rPr>
              <a:t>ορίζεται μία ομάδα οργανισμών που ακολουθεί τις ίδιες ή παρόμοιες στρατηγικές σε έναν συγκεκριμένο κλάδο.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el-GR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800100" lvl="2" indent="-342900">
              <a:lnSpc>
                <a:spcPct val="90000"/>
              </a:lnSpc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el-GR" sz="1600" dirty="0" smtClean="0">
                <a:solidFill>
                  <a:schemeClr val="accent2">
                    <a:lumMod val="50000"/>
                  </a:schemeClr>
                </a:solidFill>
              </a:rPr>
              <a:t>Π.χ. ο κλάδος των εστιατορίων χωρίζεται σε ομάδες όπως τα 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</a:rPr>
              <a:t>fast-food</a:t>
            </a:r>
            <a:r>
              <a:rPr lang="el-GR" sz="1600" dirty="0" smtClean="0">
                <a:solidFill>
                  <a:schemeClr val="accent2">
                    <a:lumMod val="50000"/>
                  </a:schemeClr>
                </a:solidFill>
              </a:rPr>
              <a:t>, τις ταβέρνες, τα εστιατόρια βάσει μεταβλητών όπως η τιμολόγηση, η ώρα προετοιμασίας, η παρουσίαση, η εξυπηρέτηση.</a:t>
            </a:r>
            <a:endParaRPr lang="el-GR" sz="1100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5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42" name="1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42844" y="2357430"/>
            <a:ext cx="1357322" cy="1143008"/>
          </a:xfrm>
        </p:spPr>
        <p:txBody>
          <a:bodyPr>
            <a:normAutofit fontScale="85000" lnSpcReduction="10000"/>
          </a:bodyPr>
          <a:lstStyle/>
          <a:p>
            <a:r>
              <a:rPr lang="el-GR" b="1" dirty="0" smtClean="0">
                <a:solidFill>
                  <a:schemeClr val="accent2">
                    <a:lumMod val="50000"/>
                  </a:schemeClr>
                </a:solidFill>
              </a:rPr>
              <a:t>1.</a:t>
            </a:r>
          </a:p>
          <a:p>
            <a:r>
              <a:rPr lang="el-GR" b="1" dirty="0" smtClean="0">
                <a:solidFill>
                  <a:schemeClr val="accent2">
                    <a:lumMod val="50000"/>
                  </a:schemeClr>
                </a:solidFill>
              </a:rPr>
              <a:t>Ανάλυση εξωτερικού περιβάλλοντος</a:t>
            </a:r>
            <a:endParaRPr lang="en-US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1714480" y="214290"/>
            <a:ext cx="7143800" cy="4431983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E25E04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l-GR" sz="1400" b="1" u="sng" dirty="0" smtClean="0">
                <a:solidFill>
                  <a:schemeClr val="accent2">
                    <a:lumMod val="50000"/>
                  </a:schemeClr>
                </a:solidFill>
              </a:rPr>
              <a:t>Εξωτερικό περιβάλλον</a:t>
            </a:r>
          </a:p>
          <a:p>
            <a:pPr algn="ctr"/>
            <a:r>
              <a:rPr lang="el-GR" sz="1400" b="1" u="sng" dirty="0" smtClean="0">
                <a:solidFill>
                  <a:schemeClr val="accent2">
                    <a:lumMod val="50000"/>
                  </a:schemeClr>
                </a:solidFill>
              </a:rPr>
              <a:t>Ανάλυση Στρατηγικών Ομάδων</a:t>
            </a:r>
            <a:endParaRPr lang="en-US" sz="1400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el-GR" sz="1400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600" dirty="0" smtClean="0">
                <a:solidFill>
                  <a:schemeClr val="accent2">
                    <a:lumMod val="50000"/>
                  </a:schemeClr>
                </a:solidFill>
              </a:rPr>
              <a:t>Σε έναν κλάδο μπορεί να υπάρχουν περισσότερες από μία στρατηγικές ομάδες που μπορεί να απαρτίζονται από περισσότερα του ενός άτομα.</a:t>
            </a:r>
          </a:p>
          <a:p>
            <a:r>
              <a:rPr lang="el-GR" sz="1600" dirty="0" smtClean="0">
                <a:solidFill>
                  <a:schemeClr val="accent2">
                    <a:lumMod val="50000"/>
                  </a:schemeClr>
                </a:solidFill>
              </a:rPr>
              <a:t>Ο ανταγωνισμός συνήθως συναντάται ανάμεσα σε μέλη της ίδιας στρατηγικής ομάδας (πχ ανταγωνισμός μεταξύ εστιατορίων πολυτελείας, ανάμεσα σε 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</a:rPr>
              <a:t>fast food</a:t>
            </a:r>
            <a:r>
              <a:rPr lang="el-GR" sz="1600" dirty="0" smtClean="0">
                <a:solidFill>
                  <a:schemeClr val="accent2">
                    <a:lumMod val="50000"/>
                  </a:schemeClr>
                </a:solidFill>
              </a:rPr>
              <a:t> επιχειρήσεις αλλά όχι ανάμεσα σε πολυτελή εστιατόρια και 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</a:rPr>
              <a:t>fast food </a:t>
            </a:r>
            <a:r>
              <a:rPr lang="el-GR" sz="1600" dirty="0" smtClean="0">
                <a:solidFill>
                  <a:schemeClr val="accent2">
                    <a:lumMod val="50000"/>
                  </a:schemeClr>
                </a:solidFill>
              </a:rPr>
              <a:t>επιχειρήσεις. </a:t>
            </a:r>
            <a:endParaRPr lang="en-US" sz="1600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16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75000"/>
              </a:lnSpc>
            </a:pPr>
            <a:r>
              <a:rPr lang="el-GR" sz="1600" dirty="0" smtClean="0">
                <a:solidFill>
                  <a:schemeClr val="accent2">
                    <a:lumMod val="50000"/>
                  </a:schemeClr>
                </a:solidFill>
              </a:rPr>
              <a:t>Απαραίτητη κρίνεται η χαρτογράφηση των στρατηγικών ομάδων προκειμένου να προσδιοριστεί η θέσης της εταιρείας σε ένα τομέα ή πεδίο της αγοράς αλλά και  για να υπάρχει καλύτερη  ανάλυση του ανταγωνισμού σε έναν κλάδο. </a:t>
            </a:r>
          </a:p>
          <a:p>
            <a:pPr>
              <a:lnSpc>
                <a:spcPct val="75000"/>
              </a:lnSpc>
            </a:pPr>
            <a:r>
              <a:rPr lang="el-GR" sz="1600" dirty="0" smtClean="0">
                <a:solidFill>
                  <a:schemeClr val="accent2">
                    <a:lumMod val="50000"/>
                  </a:schemeClr>
                </a:solidFill>
              </a:rPr>
              <a:t>Μερικές από τις μεταβλητές που μπορεί να χρησιμοποιηθούν είναι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  <a:endParaRPr lang="el-GR" sz="16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lvl="2">
              <a:lnSpc>
                <a:spcPct val="75000"/>
              </a:lnSpc>
              <a:buFont typeface="Courier New" panose="02070309020205020404" pitchFamily="49" charset="0"/>
              <a:buChar char="o"/>
            </a:pPr>
            <a:r>
              <a:rPr lang="el-GR" sz="1600" dirty="0" smtClean="0">
                <a:solidFill>
                  <a:schemeClr val="accent2">
                    <a:lumMod val="50000"/>
                  </a:schemeClr>
                </a:solidFill>
              </a:rPr>
              <a:t>Προϊόντα, υπηρεσίες μετά την πώληση</a:t>
            </a:r>
          </a:p>
          <a:p>
            <a:pPr lvl="2">
              <a:lnSpc>
                <a:spcPct val="75000"/>
              </a:lnSpc>
              <a:buFont typeface="Courier New" panose="02070309020205020404" pitchFamily="49" charset="0"/>
              <a:buChar char="o"/>
            </a:pPr>
            <a:r>
              <a:rPr lang="el-GR" sz="1600" dirty="0" smtClean="0">
                <a:solidFill>
                  <a:schemeClr val="accent2">
                    <a:lumMod val="50000"/>
                  </a:schemeClr>
                </a:solidFill>
              </a:rPr>
              <a:t>Το μέγεθος της αγοράς στο οποίο απευθύνεται η επιχείρηση</a:t>
            </a:r>
          </a:p>
          <a:p>
            <a:pPr lvl="2">
              <a:lnSpc>
                <a:spcPct val="75000"/>
              </a:lnSpc>
              <a:buFont typeface="Courier New" panose="02070309020205020404" pitchFamily="49" charset="0"/>
              <a:buChar char="o"/>
            </a:pPr>
            <a:r>
              <a:rPr lang="el-GR" sz="1600" dirty="0" smtClean="0">
                <a:solidFill>
                  <a:schemeClr val="accent2">
                    <a:lumMod val="50000"/>
                  </a:schemeClr>
                </a:solidFill>
              </a:rPr>
              <a:t>Τιμολογιακή πολιτική</a:t>
            </a:r>
          </a:p>
          <a:p>
            <a:pPr lvl="2">
              <a:lnSpc>
                <a:spcPct val="75000"/>
              </a:lnSpc>
              <a:buFont typeface="Courier New" panose="02070309020205020404" pitchFamily="49" charset="0"/>
              <a:buChar char="o"/>
            </a:pPr>
            <a:r>
              <a:rPr lang="el-GR" sz="1600" dirty="0" smtClean="0">
                <a:solidFill>
                  <a:schemeClr val="accent2">
                    <a:lumMod val="50000"/>
                  </a:schemeClr>
                </a:solidFill>
              </a:rPr>
              <a:t>Τα κανάλια διανομής</a:t>
            </a:r>
          </a:p>
          <a:p>
            <a:pPr lvl="2">
              <a:lnSpc>
                <a:spcPct val="75000"/>
              </a:lnSpc>
              <a:buFont typeface="Courier New" panose="02070309020205020404" pitchFamily="49" charset="0"/>
              <a:buChar char="o"/>
            </a:pPr>
            <a:r>
              <a:rPr lang="el-GR" sz="1600" dirty="0" smtClean="0">
                <a:solidFill>
                  <a:schemeClr val="accent2">
                    <a:lumMod val="50000"/>
                  </a:schemeClr>
                </a:solidFill>
              </a:rPr>
              <a:t>Βαθμός καθετοποίησης</a:t>
            </a:r>
          </a:p>
          <a:p>
            <a:pPr lvl="2">
              <a:lnSpc>
                <a:spcPct val="75000"/>
              </a:lnSpc>
              <a:buFont typeface="Courier New" panose="02070309020205020404" pitchFamily="49" charset="0"/>
              <a:buChar char="o"/>
            </a:pPr>
            <a:r>
              <a:rPr lang="el-GR" sz="1600" dirty="0" smtClean="0">
                <a:solidFill>
                  <a:schemeClr val="accent2">
                    <a:lumMod val="50000"/>
                  </a:schemeClr>
                </a:solidFill>
              </a:rPr>
              <a:t>Προσπάθειες μάρκετινγκ</a:t>
            </a:r>
          </a:p>
          <a:p>
            <a:pPr lvl="2">
              <a:lnSpc>
                <a:spcPct val="75000"/>
              </a:lnSpc>
              <a:buFont typeface="Courier New" panose="02070309020205020404" pitchFamily="49" charset="0"/>
              <a:buChar char="o"/>
            </a:pPr>
            <a:r>
              <a:rPr lang="el-GR" sz="1600" dirty="0" smtClean="0">
                <a:solidFill>
                  <a:schemeClr val="accent2">
                    <a:lumMod val="50000"/>
                  </a:schemeClr>
                </a:solidFill>
              </a:rPr>
              <a:t>Η γεωγραφική κατανομή</a:t>
            </a:r>
          </a:p>
          <a:p>
            <a:pPr lvl="2">
              <a:lnSpc>
                <a:spcPct val="75000"/>
              </a:lnSpc>
              <a:buFont typeface="Courier New" panose="02070309020205020404" pitchFamily="49" charset="0"/>
              <a:buChar char="o"/>
            </a:pPr>
            <a:r>
              <a:rPr lang="el-GR" sz="1600" dirty="0" smtClean="0">
                <a:solidFill>
                  <a:schemeClr val="accent2">
                    <a:lumMod val="50000"/>
                  </a:schemeClr>
                </a:solidFill>
              </a:rPr>
              <a:t>Η χρησιμοποιούμενη τεχνολογία κ.α. </a:t>
            </a:r>
            <a:endParaRPr lang="el-GR" sz="1100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5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42" name="1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42844" y="2357430"/>
            <a:ext cx="1357322" cy="1143008"/>
          </a:xfrm>
        </p:spPr>
        <p:txBody>
          <a:bodyPr>
            <a:normAutofit fontScale="85000" lnSpcReduction="10000"/>
          </a:bodyPr>
          <a:lstStyle/>
          <a:p>
            <a:r>
              <a:rPr lang="el-GR" b="1" dirty="0" smtClean="0">
                <a:solidFill>
                  <a:schemeClr val="accent2">
                    <a:lumMod val="50000"/>
                  </a:schemeClr>
                </a:solidFill>
              </a:rPr>
              <a:t>1.</a:t>
            </a:r>
          </a:p>
          <a:p>
            <a:r>
              <a:rPr lang="el-GR" b="1" dirty="0" smtClean="0">
                <a:solidFill>
                  <a:schemeClr val="accent2">
                    <a:lumMod val="50000"/>
                  </a:schemeClr>
                </a:solidFill>
              </a:rPr>
              <a:t>Ανάλυση εξωτερικού περιβάλλοντος</a:t>
            </a:r>
            <a:endParaRPr lang="en-US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1714480" y="214290"/>
            <a:ext cx="7143800" cy="3754874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E25E04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l-GR" sz="1400" b="1" u="sng" dirty="0" smtClean="0">
                <a:solidFill>
                  <a:schemeClr val="accent2">
                    <a:lumMod val="50000"/>
                  </a:schemeClr>
                </a:solidFill>
              </a:rPr>
              <a:t>Εξωτερικό περιβάλλον</a:t>
            </a:r>
          </a:p>
          <a:p>
            <a:pPr algn="ctr"/>
            <a:r>
              <a:rPr lang="el-GR" sz="1400" b="1" u="sng" dirty="0" smtClean="0">
                <a:solidFill>
                  <a:schemeClr val="accent2">
                    <a:lumMod val="50000"/>
                  </a:schemeClr>
                </a:solidFill>
              </a:rPr>
              <a:t>Ανάλυση Στρατηγικών Ομάδων</a:t>
            </a:r>
            <a:endParaRPr lang="en-US" sz="1400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el-GR" sz="1400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Για την διαμόρφωση του στρατηγικού χάρτη ακολουθούνται τα εξής βήματα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Προσδιορισμός ανταγωνιστών κλάδου.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Επιλογή βασικών μεταβλητών.</a:t>
            </a:r>
          </a:p>
          <a:p>
            <a:pPr marL="342900" lvl="0" indent="-342900">
              <a:buFont typeface="+mj-lt"/>
              <a:buAutoNum type="arabicPeriod"/>
            </a:pP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Τοποθέτηση των ομάδων των επιχειρήσεων του κλάδου σε έναν χάρτη.</a:t>
            </a:r>
          </a:p>
          <a:p>
            <a:pPr marL="342900" lvl="0" indent="-342900">
              <a:buFont typeface="+mj-lt"/>
              <a:buAutoNum type="arabicPeriod"/>
            </a:pPr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42900" lvl="0" indent="-342900"/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Μέσω της χαρτογράφησης επιτυγχάνεται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Η αναγνώριση των άμεσων και έμμεσων ανταγωνιστών ( ή πιθανών συνεργατών)</a:t>
            </a:r>
          </a:p>
          <a:p>
            <a:pPr>
              <a:buFont typeface="Arial" pitchFamily="34" charset="0"/>
              <a:buChar char="•"/>
            </a:pP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Η διαπίστωση κατά πόσο είναι εύκολη η μετακίνηση της επιχείρησης σε μια άλλη στρατηγική ομάδα</a:t>
            </a:r>
          </a:p>
          <a:p>
            <a:pPr>
              <a:buFont typeface="Arial" pitchFamily="34" charset="0"/>
              <a:buChar char="•"/>
            </a:pP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Η αναγνώριση μελλοντικών ευκαιριών  ή στρατηγικών προβλημάτων</a:t>
            </a:r>
          </a:p>
          <a:p>
            <a:pPr>
              <a:buFont typeface="Arial" pitchFamily="34" charset="0"/>
              <a:buChar char="•"/>
            </a:pP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Η διασφάλιση ότι αναπτύσσεται η στρατηγική της λαμβάνοντας υπόψη τη γνώμη των πελατών ή άλλων ωφελούμενων από την λειτουργία της συγκεκριμένης εταιρείας.</a:t>
            </a:r>
          </a:p>
          <a:p>
            <a:pPr marL="342900" lvl="0" indent="-342900"/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5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42" name="1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42844" y="2357430"/>
            <a:ext cx="1357322" cy="1143008"/>
          </a:xfrm>
        </p:spPr>
        <p:txBody>
          <a:bodyPr>
            <a:normAutofit fontScale="85000" lnSpcReduction="10000"/>
          </a:bodyPr>
          <a:lstStyle/>
          <a:p>
            <a:r>
              <a:rPr lang="el-GR" b="1" dirty="0" smtClean="0">
                <a:solidFill>
                  <a:schemeClr val="accent2">
                    <a:lumMod val="50000"/>
                  </a:schemeClr>
                </a:solidFill>
              </a:rPr>
              <a:t>1.</a:t>
            </a:r>
          </a:p>
          <a:p>
            <a:r>
              <a:rPr lang="el-GR" b="1" dirty="0" smtClean="0">
                <a:solidFill>
                  <a:schemeClr val="accent2">
                    <a:lumMod val="50000"/>
                  </a:schemeClr>
                </a:solidFill>
              </a:rPr>
              <a:t>Ανάλυση εξωτερικού περιβάλλοντος</a:t>
            </a:r>
            <a:endParaRPr lang="en-US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1714480" y="214290"/>
            <a:ext cx="7143800" cy="3123932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E25E04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l-GR" sz="1400" b="1" u="sng" dirty="0" smtClean="0">
                <a:solidFill>
                  <a:schemeClr val="accent2">
                    <a:lumMod val="50000"/>
                  </a:schemeClr>
                </a:solidFill>
              </a:rPr>
              <a:t>Εξωτερικό περιβάλλον</a:t>
            </a:r>
          </a:p>
          <a:p>
            <a:pPr algn="ctr"/>
            <a:r>
              <a:rPr lang="el-GR" sz="1400" b="1" u="sng" dirty="0" smtClean="0">
                <a:solidFill>
                  <a:schemeClr val="accent2">
                    <a:lumMod val="50000"/>
                  </a:schemeClr>
                </a:solidFill>
              </a:rPr>
              <a:t>Ανάλυση Στρατηγικών Ομάδων</a:t>
            </a:r>
            <a:endParaRPr lang="en-US" sz="1400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el-GR" sz="1400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dirty="0" smtClean="0">
                <a:solidFill>
                  <a:schemeClr val="accent2">
                    <a:lumMod val="50000"/>
                  </a:schemeClr>
                </a:solidFill>
              </a:rPr>
              <a:t>Ο </a:t>
            </a:r>
            <a:r>
              <a:rPr lang="el-GR" b="1" dirty="0" smtClean="0">
                <a:solidFill>
                  <a:schemeClr val="accent2">
                    <a:lumMod val="50000"/>
                  </a:schemeClr>
                </a:solidFill>
              </a:rPr>
              <a:t>στόχος της χαρτογράφησης </a:t>
            </a:r>
            <a:r>
              <a:rPr lang="el-GR" dirty="0" smtClean="0">
                <a:solidFill>
                  <a:schemeClr val="accent2">
                    <a:lumMod val="50000"/>
                  </a:schemeClr>
                </a:solidFill>
              </a:rPr>
              <a:t>είναι να διασφαλίσει ότι η εταιρεία λαμβάνει υπόψη τις ανάγκες και τις επιθυμίες των πελατών και των ωφελούμενων της, καθώς κατά την χαρτογράφηση τίθενται ερωτήματα όπως: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>
                <a:solidFill>
                  <a:schemeClr val="accent2">
                    <a:lumMod val="50000"/>
                  </a:schemeClr>
                </a:solidFill>
              </a:rPr>
              <a:t>Ποια θα είναι η μελλοντική στρατηγική της εταιρείας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;</a:t>
            </a:r>
            <a:r>
              <a:rPr lang="el-GR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>
                <a:solidFill>
                  <a:schemeClr val="accent2">
                    <a:lumMod val="50000"/>
                  </a:schemeClr>
                </a:solidFill>
              </a:rPr>
              <a:t>Πως θα διαμορφωθούν οι σχέσεις με τις άλλες επιχειρήσεις του κλάδου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;</a:t>
            </a:r>
            <a:r>
              <a:rPr lang="el-GR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>
                <a:solidFill>
                  <a:schemeClr val="accent2">
                    <a:lumMod val="50000"/>
                  </a:schemeClr>
                </a:solidFill>
              </a:rPr>
              <a:t>Ποιοι είναι αυτοί που ωφελούνται περισσότερο από τα προϊόντα ή τις υπηρεσίες της εταιρείας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;</a:t>
            </a:r>
            <a:endParaRPr lang="el-GR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42900" lvl="0" indent="-342900"/>
            <a:endParaRPr lang="el-GR" sz="1100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5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42" name="1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42844" y="2357430"/>
            <a:ext cx="1357322" cy="1143008"/>
          </a:xfrm>
        </p:spPr>
        <p:txBody>
          <a:bodyPr>
            <a:normAutofit fontScale="85000" lnSpcReduction="10000"/>
          </a:bodyPr>
          <a:lstStyle/>
          <a:p>
            <a:r>
              <a:rPr lang="el-GR" b="1" dirty="0" smtClean="0">
                <a:solidFill>
                  <a:schemeClr val="accent2">
                    <a:lumMod val="50000"/>
                  </a:schemeClr>
                </a:solidFill>
              </a:rPr>
              <a:t>1.</a:t>
            </a:r>
          </a:p>
          <a:p>
            <a:r>
              <a:rPr lang="el-GR" b="1" dirty="0" smtClean="0">
                <a:solidFill>
                  <a:schemeClr val="accent2">
                    <a:lumMod val="50000"/>
                  </a:schemeClr>
                </a:solidFill>
              </a:rPr>
              <a:t>Ανάλυση εξωτερικού περιβάλλοντος</a:t>
            </a:r>
            <a:endParaRPr lang="en-US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1643042" y="285728"/>
            <a:ext cx="7143800" cy="3062377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E25E04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l-GR" sz="1400" b="1" u="sng" dirty="0" smtClean="0">
                <a:solidFill>
                  <a:schemeClr val="accent2">
                    <a:lumMod val="50000"/>
                  </a:schemeClr>
                </a:solidFill>
              </a:rPr>
              <a:t>Εξωτερικό περιβάλλον</a:t>
            </a:r>
          </a:p>
          <a:p>
            <a:pPr algn="ctr"/>
            <a:r>
              <a:rPr lang="el-GR" sz="1400" b="1" u="sng" dirty="0" smtClean="0">
                <a:solidFill>
                  <a:schemeClr val="accent2">
                    <a:lumMod val="50000"/>
                  </a:schemeClr>
                </a:solidFill>
              </a:rPr>
              <a:t>Ανάλυση Στρατηγικών Ομάδων</a:t>
            </a:r>
            <a:endParaRPr lang="en-US" sz="1400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el-GR" sz="1400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42900" lvl="0" indent="-342900"/>
            <a:endParaRPr lang="el-GR" sz="11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42900" lvl="0" indent="-342900"/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Βήματα ανάλυσης στρατηγικών ομάδων με τον χάρτη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42900" lvl="0" indent="-342900"/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Κάντε λίστα με του πέντε κυριότερους παίκτες του κλάδου.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Συμπληρώστε τον πίνακα της επόμενης διαφάνειας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Όσον αφορά τους πελάτες των προϊόντων / υπηρεσιών σας, τι νομίζετε  ότι κάνετε με βάση αυτά που περιμένουν αυτοί από εσάς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</a:rPr>
              <a:t>: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Π.χ. τους προσφέρετε μία εξατομικευμένη υπηρεσία, εύκολη πρόσβαση, χαμηλό κόστος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</a:rPr>
              <a:t>;</a:t>
            </a:r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Αφού επιλέξετε δύο ανάγκες / επιθυμίες πελατών από αυτές που προσδιορίστηκαν στον πίνακα 1 , σχεδιάστε μία μήτρα 2 διαστάσεων. Τοποθετήστε την επιχείρησή σας και τους πέντε κυριότερους παίκτες στην εν λόγω μήτρα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5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42" name="1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42844" y="2357430"/>
            <a:ext cx="1357322" cy="1143008"/>
          </a:xfrm>
        </p:spPr>
        <p:txBody>
          <a:bodyPr>
            <a:normAutofit fontScale="85000" lnSpcReduction="10000"/>
          </a:bodyPr>
          <a:lstStyle/>
          <a:p>
            <a:r>
              <a:rPr lang="el-GR" b="1" dirty="0" smtClean="0">
                <a:solidFill>
                  <a:schemeClr val="accent2">
                    <a:lumMod val="50000"/>
                  </a:schemeClr>
                </a:solidFill>
              </a:rPr>
              <a:t>1.</a:t>
            </a:r>
          </a:p>
          <a:p>
            <a:r>
              <a:rPr lang="el-GR" b="1" dirty="0" smtClean="0">
                <a:solidFill>
                  <a:schemeClr val="accent2">
                    <a:lumMod val="50000"/>
                  </a:schemeClr>
                </a:solidFill>
              </a:rPr>
              <a:t>Ανάλυση εξωτερικού περιβάλλοντος</a:t>
            </a:r>
            <a:endParaRPr lang="en-US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6" name="Πίνακα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79023155"/>
              </p:ext>
            </p:extLst>
          </p:nvPr>
        </p:nvGraphicFramePr>
        <p:xfrm>
          <a:off x="2000232" y="214291"/>
          <a:ext cx="6556062" cy="4343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49546"/>
                <a:gridCol w="1046699"/>
                <a:gridCol w="1119723"/>
                <a:gridCol w="1054813"/>
                <a:gridCol w="1103495"/>
                <a:gridCol w="981786"/>
              </a:tblGrid>
              <a:tr h="261689">
                <a:tc>
                  <a:txBody>
                    <a:bodyPr/>
                    <a:lstStyle/>
                    <a:p>
                      <a:endParaRPr lang="el-GR" sz="1200" b="1" dirty="0"/>
                    </a:p>
                  </a:txBody>
                  <a:tcPr marL="68580" marR="6858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b="1" dirty="0" smtClean="0"/>
                        <a:t>Παίκτης 1</a:t>
                      </a:r>
                      <a:endParaRPr lang="el-GR" sz="1200" b="1" dirty="0"/>
                    </a:p>
                  </a:txBody>
                  <a:tcPr marL="68580" marR="6858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b="1" dirty="0" smtClean="0"/>
                        <a:t>Παίκτης 2</a:t>
                      </a:r>
                      <a:endParaRPr lang="el-GR" sz="1200" b="1" dirty="0"/>
                    </a:p>
                  </a:txBody>
                  <a:tcPr marL="68580" marR="6858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b="1" dirty="0" smtClean="0"/>
                        <a:t>Παίκτης 3</a:t>
                      </a:r>
                      <a:endParaRPr lang="el-GR" sz="1200" b="1" dirty="0"/>
                    </a:p>
                  </a:txBody>
                  <a:tcPr marL="68580" marR="6858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b="1" dirty="0" smtClean="0"/>
                        <a:t>Παίκτης 4</a:t>
                      </a:r>
                      <a:endParaRPr lang="el-GR" sz="1200" b="1" dirty="0"/>
                    </a:p>
                  </a:txBody>
                  <a:tcPr marL="68580" marR="6858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b="1" dirty="0" smtClean="0"/>
                        <a:t>Παίκτης 5</a:t>
                      </a:r>
                      <a:endParaRPr lang="el-GR" sz="1200" b="1" dirty="0"/>
                    </a:p>
                  </a:txBody>
                  <a:tcPr marL="68580" marR="6858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07071">
                <a:tc>
                  <a:txBody>
                    <a:bodyPr/>
                    <a:lstStyle/>
                    <a:p>
                      <a:r>
                        <a:rPr lang="el-GR" sz="1100" b="1" dirty="0" smtClean="0"/>
                        <a:t>Ποιες υπηρεσίες προσφέρουν</a:t>
                      </a:r>
                      <a:r>
                        <a:rPr lang="en-US" sz="1100" b="1" dirty="0" smtClean="0"/>
                        <a:t>;</a:t>
                      </a:r>
                      <a:endParaRPr lang="el-GR" sz="1100" b="1" dirty="0"/>
                    </a:p>
                  </a:txBody>
                  <a:tcPr marL="68580" marR="6858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12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l-GR" sz="12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l-GR" sz="12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l-GR" sz="1200" b="1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l-GR" sz="1200" b="1"/>
                    </a:p>
                  </a:txBody>
                  <a:tcPr marL="68580" marR="68580"/>
                </a:tc>
              </a:tr>
              <a:tr h="4070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1" dirty="0" smtClean="0"/>
                        <a:t>Ποια</a:t>
                      </a:r>
                      <a:r>
                        <a:rPr lang="el-GR" sz="1100" b="1" baseline="0" dirty="0" smtClean="0"/>
                        <a:t> προϊόντα προσφέρουν</a:t>
                      </a:r>
                      <a:r>
                        <a:rPr lang="en-US" sz="1100" b="1" dirty="0" smtClean="0"/>
                        <a:t>;</a:t>
                      </a:r>
                      <a:endParaRPr lang="el-GR" sz="1100" b="1" dirty="0"/>
                    </a:p>
                  </a:txBody>
                  <a:tcPr marL="68580" marR="6858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12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l-GR" sz="1200" b="1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l-GR" sz="1200" b="1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l-GR" sz="1200" b="1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l-GR" sz="1200" b="1"/>
                    </a:p>
                  </a:txBody>
                  <a:tcPr marL="68580" marR="68580"/>
                </a:tc>
              </a:tr>
              <a:tr h="7269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1" dirty="0" smtClean="0"/>
                        <a:t>Εργάζονται</a:t>
                      </a:r>
                      <a:r>
                        <a:rPr lang="el-GR" sz="1100" b="1" baseline="0" dirty="0" smtClean="0"/>
                        <a:t> μαζί με κάποια ομάδα πελατών ή δικαιούχων</a:t>
                      </a:r>
                      <a:r>
                        <a:rPr lang="en-US" sz="1100" b="1" dirty="0" smtClean="0"/>
                        <a:t>;</a:t>
                      </a:r>
                      <a:r>
                        <a:rPr lang="el-GR" sz="1100" b="1" baseline="0" dirty="0" smtClean="0"/>
                        <a:t> </a:t>
                      </a:r>
                      <a:endParaRPr lang="el-GR" sz="1100" b="1" dirty="0"/>
                    </a:p>
                  </a:txBody>
                  <a:tcPr marL="68580" marR="6858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12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l-GR" sz="12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l-GR" sz="12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l-GR" sz="12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l-GR" sz="1200" b="1"/>
                    </a:p>
                  </a:txBody>
                  <a:tcPr marL="68580" marR="68580"/>
                </a:tc>
              </a:tr>
              <a:tr h="4070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1" dirty="0" smtClean="0"/>
                        <a:t>Ποια</a:t>
                      </a:r>
                      <a:r>
                        <a:rPr lang="el-GR" sz="1100" b="1" baseline="0" dirty="0" smtClean="0"/>
                        <a:t> είναι η επιρροή τους</a:t>
                      </a:r>
                      <a:r>
                        <a:rPr lang="en-US" sz="1100" b="1" dirty="0" smtClean="0"/>
                        <a:t>;</a:t>
                      </a:r>
                      <a:r>
                        <a:rPr lang="el-GR" sz="1100" b="1" baseline="0" dirty="0" smtClean="0"/>
                        <a:t>  </a:t>
                      </a:r>
                      <a:endParaRPr lang="el-GR" sz="1100" b="1" dirty="0"/>
                    </a:p>
                  </a:txBody>
                  <a:tcPr marL="68580" marR="6858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12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l-GR" sz="12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l-GR" sz="12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l-GR" sz="1200" b="1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l-GR" sz="1200" b="1"/>
                    </a:p>
                  </a:txBody>
                  <a:tcPr marL="68580" marR="68580"/>
                </a:tc>
              </a:tr>
              <a:tr h="7269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1" dirty="0" smtClean="0"/>
                        <a:t>Ποια</a:t>
                      </a:r>
                      <a:r>
                        <a:rPr lang="el-GR" sz="1100" b="1" baseline="0" dirty="0" smtClean="0"/>
                        <a:t> μπορεί να είναι τα σχέδια τους για το μέλλον</a:t>
                      </a:r>
                      <a:r>
                        <a:rPr lang="en-US" sz="1100" b="1" dirty="0" smtClean="0"/>
                        <a:t>;</a:t>
                      </a:r>
                      <a:r>
                        <a:rPr lang="el-GR" sz="1100" b="1" baseline="0" dirty="0" smtClean="0"/>
                        <a:t> </a:t>
                      </a:r>
                      <a:endParaRPr lang="el-GR" sz="1100" b="1" dirty="0"/>
                    </a:p>
                  </a:txBody>
                  <a:tcPr marL="68580" marR="6858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1200" b="1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l-GR" sz="1200" b="1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l-GR" sz="12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l-GR" sz="1200" b="1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l-GR" sz="1200" b="1" dirty="0"/>
                    </a:p>
                  </a:txBody>
                  <a:tcPr marL="68580" marR="68580"/>
                </a:tc>
              </a:tr>
              <a:tr h="1206675">
                <a:tc>
                  <a:txBody>
                    <a:bodyPr/>
                    <a:lstStyle/>
                    <a:p>
                      <a:r>
                        <a:rPr lang="el-GR" sz="1100" b="1" dirty="0" smtClean="0"/>
                        <a:t>Αν επαναπροσδιορίσετε τις σχέσεις σας με αυτούς</a:t>
                      </a:r>
                      <a:r>
                        <a:rPr lang="el-GR" sz="1100" b="1" baseline="0" dirty="0" smtClean="0"/>
                        <a:t> μπορείτε να αυξήσετε την επιρροή σας</a:t>
                      </a:r>
                      <a:r>
                        <a:rPr lang="en-US" sz="1100" b="1" baseline="0" dirty="0" smtClean="0"/>
                        <a:t>;</a:t>
                      </a:r>
                      <a:endParaRPr lang="el-GR" sz="1100" b="1" dirty="0"/>
                    </a:p>
                  </a:txBody>
                  <a:tcPr marL="68580" marR="6858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1200" b="1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l-GR" sz="12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l-GR" sz="1200" b="1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l-GR" sz="1200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endParaRPr lang="el-GR" sz="1200" b="1" dirty="0"/>
                    </a:p>
                  </a:txBody>
                  <a:tcPr marL="68580" marR="6858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5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42" name="1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42844" y="2357430"/>
            <a:ext cx="1357322" cy="1143008"/>
          </a:xfrm>
        </p:spPr>
        <p:txBody>
          <a:bodyPr>
            <a:normAutofit fontScale="85000" lnSpcReduction="10000"/>
          </a:bodyPr>
          <a:lstStyle/>
          <a:p>
            <a:r>
              <a:rPr lang="el-GR" b="1" dirty="0" smtClean="0">
                <a:solidFill>
                  <a:schemeClr val="accent2">
                    <a:lumMod val="50000"/>
                  </a:schemeClr>
                </a:solidFill>
              </a:rPr>
              <a:t>1.</a:t>
            </a:r>
          </a:p>
          <a:p>
            <a:r>
              <a:rPr lang="el-GR" b="1" dirty="0" smtClean="0">
                <a:solidFill>
                  <a:schemeClr val="accent2">
                    <a:lumMod val="50000"/>
                  </a:schemeClr>
                </a:solidFill>
              </a:rPr>
              <a:t>Ανάλυση εξωτερικού περιβάλλοντος</a:t>
            </a:r>
            <a:endParaRPr lang="en-US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1643042" y="285728"/>
            <a:ext cx="7143800" cy="4031873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E25E04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l-GR" sz="1600" b="1" u="sng" dirty="0" smtClean="0">
                <a:solidFill>
                  <a:schemeClr val="accent2">
                    <a:lumMod val="50000"/>
                  </a:schemeClr>
                </a:solidFill>
              </a:rPr>
              <a:t>Εξωτερικό περιβάλλον</a:t>
            </a:r>
          </a:p>
          <a:p>
            <a:pPr algn="ctr"/>
            <a:r>
              <a:rPr lang="el-GR" sz="1600" b="1" u="sng" dirty="0" smtClean="0">
                <a:solidFill>
                  <a:schemeClr val="accent2">
                    <a:lumMod val="50000"/>
                  </a:schemeClr>
                </a:solidFill>
              </a:rPr>
              <a:t>Ανάλυση Στρατηγικών Ομάδων</a:t>
            </a:r>
            <a:endParaRPr lang="en-US" sz="1600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el-GR" sz="1600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42900" lvl="0" indent="-342900"/>
            <a:endParaRPr lang="el-GR" sz="12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42900" lvl="0" indent="-342900"/>
            <a:r>
              <a:rPr lang="el-GR" sz="1600" b="1" dirty="0" smtClean="0">
                <a:solidFill>
                  <a:schemeClr val="accent2">
                    <a:lumMod val="50000"/>
                  </a:schemeClr>
                </a:solidFill>
              </a:rPr>
              <a:t>Στην συνέχεια διαπιστώνουμε</a:t>
            </a:r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  <a:endParaRPr lang="el-GR" sz="16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42900" lvl="0" indent="-342900"/>
            <a:endParaRPr lang="el-GR" sz="16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l-GR" sz="1600" b="1" dirty="0" smtClean="0">
                <a:solidFill>
                  <a:schemeClr val="accent2">
                    <a:lumMod val="50000"/>
                  </a:schemeClr>
                </a:solidFill>
              </a:rPr>
              <a:t>Που υπάρχουν κενά και γιατί και πως αυτά θα πρέπει να γεμίσουν</a:t>
            </a:r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</a:rPr>
              <a:t>;</a:t>
            </a:r>
            <a:endParaRPr lang="el-GR" sz="16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l-GR" sz="1600" b="1" dirty="0" smtClean="0">
                <a:solidFill>
                  <a:schemeClr val="accent2">
                    <a:lumMod val="50000"/>
                  </a:schemeClr>
                </a:solidFill>
              </a:rPr>
              <a:t>Υπάρχει δυνατότητα να αναπτύξουμε καινούργια υπηρεσία ή προϊόν</a:t>
            </a:r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</a:rPr>
              <a:t>;</a:t>
            </a:r>
            <a:endParaRPr lang="el-GR" sz="16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l-GR" sz="1600" b="1" dirty="0" smtClean="0">
                <a:solidFill>
                  <a:schemeClr val="accent2">
                    <a:lumMod val="50000"/>
                  </a:schemeClr>
                </a:solidFill>
              </a:rPr>
              <a:t>Πως μπορούμε να συνεργαστούμε με τους άλλους παίκτες για να ικανοποιήσουμε τις ανάγκες και τις επιθυμίες των καταναλωτών</a:t>
            </a:r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</a:rPr>
              <a:t>; </a:t>
            </a:r>
            <a:endParaRPr lang="el-GR" sz="16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l-GR" sz="1600" b="1" dirty="0" smtClean="0">
                <a:solidFill>
                  <a:schemeClr val="accent2">
                    <a:lumMod val="50000"/>
                  </a:schemeClr>
                </a:solidFill>
              </a:rPr>
              <a:t>Μήπως υπάρχει υπερκάλυψη στην παροχή προϊόντων και υπηρεσιών</a:t>
            </a:r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</a:rPr>
              <a:t>; </a:t>
            </a:r>
            <a:endParaRPr lang="el-GR" sz="16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l-GR" sz="1600" b="1" dirty="0" smtClean="0">
                <a:solidFill>
                  <a:schemeClr val="accent2">
                    <a:lumMod val="50000"/>
                  </a:schemeClr>
                </a:solidFill>
              </a:rPr>
              <a:t>Ποιες είναι οι επιλογές μας</a:t>
            </a:r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</a:rPr>
              <a:t> ; </a:t>
            </a:r>
            <a:endParaRPr lang="el-GR" sz="16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l-GR" sz="1600" b="1" dirty="0" smtClean="0">
                <a:solidFill>
                  <a:schemeClr val="accent2">
                    <a:lumMod val="50000"/>
                  </a:schemeClr>
                </a:solidFill>
              </a:rPr>
              <a:t>Τι άλλους είδους έρευνα χρειάζεται να κάνουμε</a:t>
            </a:r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;</a:t>
            </a:r>
          </a:p>
          <a:p>
            <a:pPr marL="342900" lvl="0" indent="-342900"/>
            <a:endParaRPr lang="el-GR" sz="16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42900" lvl="0" indent="-342900"/>
            <a:endParaRPr lang="el-GR" sz="16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42900" lvl="0" indent="-342900"/>
            <a:endParaRPr lang="el-GR" sz="1600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5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42" name="1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42844" y="2357430"/>
            <a:ext cx="1357322" cy="1143008"/>
          </a:xfrm>
        </p:spPr>
        <p:txBody>
          <a:bodyPr>
            <a:normAutofit fontScale="85000" lnSpcReduction="10000"/>
          </a:bodyPr>
          <a:lstStyle/>
          <a:p>
            <a:r>
              <a:rPr lang="el-GR" b="1" dirty="0" smtClean="0">
                <a:solidFill>
                  <a:schemeClr val="accent2">
                    <a:lumMod val="50000"/>
                  </a:schemeClr>
                </a:solidFill>
              </a:rPr>
              <a:t>1.</a:t>
            </a:r>
          </a:p>
          <a:p>
            <a:r>
              <a:rPr lang="el-GR" b="1" dirty="0" smtClean="0">
                <a:solidFill>
                  <a:schemeClr val="accent2">
                    <a:lumMod val="50000"/>
                  </a:schemeClr>
                </a:solidFill>
              </a:rPr>
              <a:t>Ανάλυση εξωτερικού περιβάλλοντος</a:t>
            </a:r>
            <a:endParaRPr lang="en-US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1643042" y="285728"/>
            <a:ext cx="7143800" cy="2985433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E25E04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l-GR" sz="1600" b="1" u="sng" dirty="0" smtClean="0">
                <a:solidFill>
                  <a:schemeClr val="accent2">
                    <a:lumMod val="50000"/>
                  </a:schemeClr>
                </a:solidFill>
              </a:rPr>
              <a:t>Εξωτερικό περιβάλλον</a:t>
            </a:r>
          </a:p>
          <a:p>
            <a:pPr algn="ctr"/>
            <a:r>
              <a:rPr lang="el-GR" sz="1600" b="1" u="sng" dirty="0" smtClean="0">
                <a:solidFill>
                  <a:schemeClr val="accent2">
                    <a:lumMod val="50000"/>
                  </a:schemeClr>
                </a:solidFill>
              </a:rPr>
              <a:t>Ανάλυση Στρατηγικών Ομάδων</a:t>
            </a:r>
            <a:endParaRPr lang="en-US" sz="1600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el-GR" sz="1600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42900" lvl="0" indent="-342900"/>
            <a:endParaRPr lang="el-GR" sz="12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42900" lvl="0" indent="-342900"/>
            <a:r>
              <a:rPr lang="el-GR" sz="1600" b="1" dirty="0" smtClean="0">
                <a:solidFill>
                  <a:schemeClr val="accent2">
                    <a:lumMod val="50000"/>
                  </a:schemeClr>
                </a:solidFill>
              </a:rPr>
              <a:t>Τέλος αναπτύξτε μία ανταγωνιστική στρατηγική ή στρατηγική συνεργασίας για</a:t>
            </a:r>
          </a:p>
          <a:p>
            <a:pPr marL="342900" lvl="0" indent="-342900"/>
            <a:r>
              <a:rPr lang="el-GR" sz="1600" b="1" dirty="0" smtClean="0">
                <a:solidFill>
                  <a:schemeClr val="accent2">
                    <a:lumMod val="50000"/>
                  </a:schemeClr>
                </a:solidFill>
              </a:rPr>
              <a:t>να σιγουρευτείτε ότι ικανοποιείται τις ανάγκες αυτών που ωφελούνται από την </a:t>
            </a:r>
          </a:p>
          <a:p>
            <a:pPr marL="342900" lvl="0" indent="-342900"/>
            <a:r>
              <a:rPr lang="el-GR" sz="1600" b="1" dirty="0" smtClean="0">
                <a:solidFill>
                  <a:schemeClr val="accent2">
                    <a:lumMod val="50000"/>
                  </a:schemeClr>
                </a:solidFill>
              </a:rPr>
              <a:t>επιχείρησή σας και ισχυροποιείστε στη συνέχεια τη θέση σας με την επιλεχθείσα </a:t>
            </a:r>
          </a:p>
          <a:p>
            <a:pPr marL="342900" lvl="0" indent="-342900"/>
            <a:r>
              <a:rPr lang="el-GR" sz="1600" b="1" dirty="0" smtClean="0">
                <a:solidFill>
                  <a:schemeClr val="accent2">
                    <a:lumMod val="50000"/>
                  </a:schemeClr>
                </a:solidFill>
              </a:rPr>
              <a:t>στρατηγική.</a:t>
            </a:r>
          </a:p>
          <a:p>
            <a:r>
              <a:rPr lang="el-GR" sz="1600" b="1" dirty="0" smtClean="0">
                <a:solidFill>
                  <a:schemeClr val="accent2">
                    <a:lumMod val="50000"/>
                  </a:schemeClr>
                </a:solidFill>
              </a:rPr>
              <a:t>Εν τέλει με την συγκεκριμένη ανάλυση τι διαπιστώσατε ότι γνωρίζετε για τους υπόλοιπους παίκτες</a:t>
            </a:r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</a:rPr>
              <a:t>;</a:t>
            </a:r>
            <a:r>
              <a:rPr lang="el-GR" sz="1600" b="1" dirty="0" smtClean="0">
                <a:solidFill>
                  <a:schemeClr val="accent2">
                    <a:lumMod val="50000"/>
                  </a:schemeClr>
                </a:solidFill>
              </a:rPr>
              <a:t> και αυτά που διαπιστώσατε βασίζονται σε υποθέσεις ή σε αποδείξεις</a:t>
            </a:r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</a:rPr>
              <a:t>; </a:t>
            </a:r>
            <a:r>
              <a:rPr lang="el-GR" sz="1600" b="1" dirty="0" smtClean="0">
                <a:solidFill>
                  <a:schemeClr val="accent2">
                    <a:lumMod val="50000"/>
                  </a:schemeClr>
                </a:solidFill>
              </a:rPr>
              <a:t>Υπήρξαν εκπλήξεις</a:t>
            </a:r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</a:rPr>
              <a:t>; </a:t>
            </a:r>
          </a:p>
          <a:p>
            <a:pPr marL="342900" lvl="0" indent="-342900"/>
            <a:endParaRPr lang="el-GR" sz="1600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3591</TotalTime>
  <Words>888</Words>
  <Application>Microsoft Office PowerPoint</Application>
  <PresentationFormat>Προβολή στην οθόνη (4:3)</PresentationFormat>
  <Paragraphs>158</Paragraphs>
  <Slides>12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Median</vt:lpstr>
      <vt:lpstr>Επιχειρησιακή Στρατηγική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Επιχειρησιακή Στρατηγική</dc:title>
  <dc:creator>User</dc:creator>
  <cp:lastModifiedBy>User</cp:lastModifiedBy>
  <cp:revision>272</cp:revision>
  <dcterms:created xsi:type="dcterms:W3CDTF">2016-10-06T08:58:31Z</dcterms:created>
  <dcterms:modified xsi:type="dcterms:W3CDTF">2016-11-05T09:40:49Z</dcterms:modified>
</cp:coreProperties>
</file>