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15" r:id="rId3"/>
    <p:sldId id="542" r:id="rId4"/>
    <p:sldId id="416" r:id="rId5"/>
    <p:sldId id="536" r:id="rId6"/>
    <p:sldId id="417" r:id="rId7"/>
    <p:sldId id="521" r:id="rId8"/>
    <p:sldId id="418" r:id="rId9"/>
    <p:sldId id="257" r:id="rId10"/>
    <p:sldId id="259" r:id="rId11"/>
    <p:sldId id="260" r:id="rId12"/>
    <p:sldId id="261" r:id="rId13"/>
    <p:sldId id="302" r:id="rId14"/>
    <p:sldId id="262" r:id="rId15"/>
    <p:sldId id="263" r:id="rId16"/>
    <p:sldId id="265" r:id="rId17"/>
    <p:sldId id="511" r:id="rId18"/>
    <p:sldId id="333" r:id="rId19"/>
    <p:sldId id="414" r:id="rId20"/>
    <p:sldId id="405" r:id="rId21"/>
    <p:sldId id="406" r:id="rId22"/>
    <p:sldId id="407" r:id="rId23"/>
    <p:sldId id="519" r:id="rId24"/>
    <p:sldId id="334" r:id="rId25"/>
    <p:sldId id="335" r:id="rId26"/>
    <p:sldId id="409" r:id="rId27"/>
    <p:sldId id="514" r:id="rId28"/>
    <p:sldId id="419" r:id="rId29"/>
    <p:sldId id="522" r:id="rId30"/>
    <p:sldId id="420" r:id="rId31"/>
    <p:sldId id="421" r:id="rId32"/>
    <p:sldId id="537" r:id="rId33"/>
    <p:sldId id="422" r:id="rId34"/>
    <p:sldId id="296" r:id="rId35"/>
    <p:sldId id="297" r:id="rId36"/>
    <p:sldId id="280" r:id="rId37"/>
    <p:sldId id="299" r:id="rId38"/>
    <p:sldId id="268" r:id="rId39"/>
    <p:sldId id="269" r:id="rId40"/>
    <p:sldId id="270" r:id="rId41"/>
    <p:sldId id="303" r:id="rId42"/>
    <p:sldId id="305" r:id="rId43"/>
    <p:sldId id="300" r:id="rId44"/>
    <p:sldId id="301" r:id="rId45"/>
    <p:sldId id="274" r:id="rId46"/>
    <p:sldId id="275" r:id="rId47"/>
    <p:sldId id="309" r:id="rId48"/>
    <p:sldId id="276" r:id="rId49"/>
    <p:sldId id="306" r:id="rId50"/>
    <p:sldId id="307" r:id="rId51"/>
    <p:sldId id="423" r:id="rId52"/>
    <p:sldId id="524" r:id="rId53"/>
    <p:sldId id="424" r:id="rId54"/>
    <p:sldId id="523" r:id="rId55"/>
    <p:sldId id="425" r:id="rId56"/>
    <p:sldId id="525" r:id="rId57"/>
    <p:sldId id="395" r:id="rId58"/>
    <p:sldId id="516" r:id="rId59"/>
    <p:sldId id="398" r:id="rId60"/>
    <p:sldId id="380" r:id="rId61"/>
    <p:sldId id="397" r:id="rId62"/>
    <p:sldId id="401" r:id="rId63"/>
    <p:sldId id="394" r:id="rId64"/>
    <p:sldId id="403" r:id="rId65"/>
    <p:sldId id="400" r:id="rId66"/>
    <p:sldId id="392" r:id="rId67"/>
    <p:sldId id="393" r:id="rId68"/>
    <p:sldId id="387" r:id="rId69"/>
    <p:sldId id="388" r:id="rId70"/>
    <p:sldId id="433" r:id="rId71"/>
    <p:sldId id="434" r:id="rId72"/>
    <p:sldId id="533" r:id="rId73"/>
    <p:sldId id="435" r:id="rId74"/>
    <p:sldId id="520" r:id="rId75"/>
    <p:sldId id="319" r:id="rId76"/>
    <p:sldId id="318" r:id="rId77"/>
    <p:sldId id="281" r:id="rId78"/>
    <p:sldId id="282" r:id="rId79"/>
    <p:sldId id="510" r:id="rId80"/>
    <p:sldId id="426" r:id="rId81"/>
    <p:sldId id="320" r:id="rId82"/>
    <p:sldId id="284" r:id="rId83"/>
    <p:sldId id="502" r:id="rId84"/>
    <p:sldId id="377" r:id="rId85"/>
    <p:sldId id="428" r:id="rId86"/>
    <p:sldId id="509" r:id="rId87"/>
    <p:sldId id="337" r:id="rId88"/>
    <p:sldId id="287" r:id="rId89"/>
    <p:sldId id="288" r:id="rId90"/>
    <p:sldId id="322" r:id="rId91"/>
    <p:sldId id="323" r:id="rId92"/>
    <p:sldId id="507" r:id="rId93"/>
    <p:sldId id="503" r:id="rId94"/>
    <p:sldId id="325" r:id="rId95"/>
    <p:sldId id="468" r:id="rId96"/>
    <p:sldId id="291" r:id="rId97"/>
    <p:sldId id="331" r:id="rId98"/>
    <p:sldId id="504" r:id="rId99"/>
    <p:sldId id="315" r:id="rId100"/>
    <p:sldId id="512" r:id="rId101"/>
    <p:sldId id="429" r:id="rId102"/>
    <p:sldId id="538" r:id="rId103"/>
    <p:sldId id="430" r:id="rId104"/>
    <p:sldId id="531" r:id="rId105"/>
    <p:sldId id="431" r:id="rId106"/>
    <p:sldId id="432" r:id="rId107"/>
    <p:sldId id="539" r:id="rId108"/>
    <p:sldId id="294" r:id="rId109"/>
    <p:sldId id="279" r:id="rId110"/>
    <p:sldId id="338" r:id="rId111"/>
    <p:sldId id="341" r:id="rId112"/>
    <p:sldId id="541" r:id="rId113"/>
    <p:sldId id="342" r:id="rId114"/>
    <p:sldId id="437" r:id="rId115"/>
    <p:sldId id="438" r:id="rId116"/>
    <p:sldId id="439" r:id="rId117"/>
    <p:sldId id="373" r:id="rId118"/>
    <p:sldId id="344" r:id="rId119"/>
    <p:sldId id="345" r:id="rId120"/>
    <p:sldId id="347" r:id="rId121"/>
    <p:sldId id="354" r:id="rId122"/>
    <p:sldId id="355" r:id="rId123"/>
    <p:sldId id="356" r:id="rId124"/>
    <p:sldId id="479" r:id="rId125"/>
    <p:sldId id="540" r:id="rId126"/>
    <p:sldId id="480" r:id="rId127"/>
    <p:sldId id="481" r:id="rId128"/>
    <p:sldId id="456" r:id="rId129"/>
    <p:sldId id="455" r:id="rId130"/>
    <p:sldId id="446" r:id="rId131"/>
    <p:sldId id="447" r:id="rId132"/>
    <p:sldId id="448" r:id="rId133"/>
    <p:sldId id="451" r:id="rId134"/>
    <p:sldId id="517" r:id="rId135"/>
    <p:sldId id="474" r:id="rId136"/>
    <p:sldId id="492" r:id="rId137"/>
    <p:sldId id="488" r:id="rId138"/>
    <p:sldId id="490" r:id="rId139"/>
    <p:sldId id="491" r:id="rId140"/>
    <p:sldId id="482" r:id="rId141"/>
    <p:sldId id="483" r:id="rId142"/>
    <p:sldId id="484" r:id="rId143"/>
    <p:sldId id="486" r:id="rId144"/>
    <p:sldId id="493" r:id="rId145"/>
    <p:sldId id="527" r:id="rId146"/>
    <p:sldId id="494" r:id="rId147"/>
    <p:sldId id="495" r:id="rId148"/>
    <p:sldId id="496" r:id="rId149"/>
    <p:sldId id="497" r:id="rId150"/>
    <p:sldId id="500" r:id="rId151"/>
    <p:sldId id="528" r:id="rId152"/>
    <p:sldId id="499" r:id="rId153"/>
    <p:sldId id="452" r:id="rId154"/>
    <p:sldId id="467" r:id="rId155"/>
    <p:sldId id="459" r:id="rId156"/>
    <p:sldId id="460" r:id="rId157"/>
    <p:sldId id="498" r:id="rId158"/>
    <p:sldId id="471" r:id="rId159"/>
    <p:sldId id="534" r:id="rId160"/>
    <p:sldId id="472" r:id="rId161"/>
    <p:sldId id="535" r:id="rId162"/>
    <p:sldId id="473" r:id="rId163"/>
    <p:sldId id="461" r:id="rId164"/>
    <p:sldId id="470" r:id="rId165"/>
    <p:sldId id="464" r:id="rId1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5961"/>
    <p:restoredTop sz="50000"/>
  </p:normalViewPr>
  <p:slideViewPr>
    <p:cSldViewPr snapToGrid="0" snapToObjects="1">
      <p:cViewPr varScale="1">
        <p:scale>
          <a:sx n="34" d="100"/>
          <a:sy n="34" d="100"/>
        </p:scale>
        <p:origin x="-214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D5138-B911-B743-BC72-3358593A733E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E6821-4490-DF4F-B4D8-EE8FC189A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D5138-B911-B743-BC72-3358593A733E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E6821-4490-DF4F-B4D8-EE8FC189A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D5138-B911-B743-BC72-3358593A733E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E6821-4490-DF4F-B4D8-EE8FC189A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D5138-B911-B743-BC72-3358593A733E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E6821-4490-DF4F-B4D8-EE8FC189A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D5138-B911-B743-BC72-3358593A733E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E6821-4490-DF4F-B4D8-EE8FC189A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D5138-B911-B743-BC72-3358593A733E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E6821-4490-DF4F-B4D8-EE8FC189A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D5138-B911-B743-BC72-3358593A733E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E6821-4490-DF4F-B4D8-EE8FC189A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D5138-B911-B743-BC72-3358593A733E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E6821-4490-DF4F-B4D8-EE8FC189A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D5138-B911-B743-BC72-3358593A733E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E6821-4490-DF4F-B4D8-EE8FC189A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D5138-B911-B743-BC72-3358593A733E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E6821-4490-DF4F-B4D8-EE8FC189A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D5138-B911-B743-BC72-3358593A733E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E6821-4490-DF4F-B4D8-EE8FC189A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D5138-B911-B743-BC72-3358593A733E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E6821-4490-DF4F-B4D8-EE8FC189A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2800" b="1" dirty="0" smtClean="0"/>
              <a:t>ΑΣΘΕΝΕΙΕΣ ΓΙΓΑΡΤΟΚΑΡΠΩΝ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Στην εξέλιξη της προσβολής, οι κηλίδες αποκτούν</a:t>
            </a:r>
            <a:br>
              <a:rPr lang="el-GR" sz="2400" dirty="0" smtClean="0"/>
            </a:br>
            <a:r>
              <a:rPr lang="el-GR" sz="2400" dirty="0" smtClean="0"/>
              <a:t> ένα καστανό έως μαύρο χρώμα</a:t>
            </a:r>
            <a:endParaRPr lang="en-US" sz="2400" dirty="0"/>
          </a:p>
        </p:txBody>
      </p:sp>
      <p:pic>
        <p:nvPicPr>
          <p:cNvPr id="4" name="Content Placeholder 3" descr="leafscab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9608" r="-2960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Βακτηριακό κύτταρο του παθογόνου με πολυάριθμα μαστίγια καθόλη την περιφερειά του (περίτριχο βακτήριο)</a:t>
            </a:r>
            <a:endParaRPr lang="en-US" sz="2400" dirty="0"/>
          </a:p>
        </p:txBody>
      </p:sp>
      <p:pic>
        <p:nvPicPr>
          <p:cNvPr id="4" name="Content Placeholder 3" descr="FireBlight0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82932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Μελάνωση των ανθέων και έλκος βλαστών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i="1" dirty="0" smtClean="0"/>
              <a:t>Pseudomonas </a:t>
            </a:r>
            <a:r>
              <a:rPr lang="en-US" sz="2400" b="1" i="1" dirty="0" err="1" smtClean="0"/>
              <a:t>syringae</a:t>
            </a:r>
            <a:r>
              <a:rPr lang="en-US" sz="2400" b="1" i="1" dirty="0" smtClean="0"/>
              <a:t> </a:t>
            </a:r>
            <a:r>
              <a:rPr lang="en-US" sz="2400" b="1" dirty="0" err="1" smtClean="0"/>
              <a:t>pv</a:t>
            </a:r>
            <a:r>
              <a:rPr lang="en-US" sz="2400" b="1" dirty="0" smtClean="0"/>
              <a:t>. </a:t>
            </a:r>
            <a:r>
              <a:rPr lang="en-US" sz="2400" b="1" i="1" dirty="0" err="1" smtClean="0"/>
              <a:t>syringae</a:t>
            </a:r>
            <a:endParaRPr lang="en-US" sz="24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9803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Στην αχλαδιά προκαλεί </a:t>
            </a:r>
            <a:r>
              <a:rPr lang="el-GR" sz="2400" b="1" dirty="0" smtClean="0"/>
              <a:t>ξηράνσεις ανθέων</a:t>
            </a:r>
            <a:r>
              <a:rPr lang="el-GR" sz="2400" dirty="0" smtClean="0"/>
              <a:t>, </a:t>
            </a:r>
            <a:r>
              <a:rPr lang="el-GR" sz="2400" b="1" dirty="0" smtClean="0"/>
              <a:t>ταξιανθιών</a:t>
            </a:r>
            <a:r>
              <a:rPr lang="el-GR" sz="2400" dirty="0" smtClean="0"/>
              <a:t>, </a:t>
            </a:r>
            <a:r>
              <a:rPr lang="el-GR" sz="2400" b="1" dirty="0" smtClean="0"/>
              <a:t>οφθαλμών</a:t>
            </a:r>
            <a:r>
              <a:rPr lang="el-GR" sz="2400" dirty="0" smtClean="0"/>
              <a:t> και </a:t>
            </a:r>
            <a:r>
              <a:rPr lang="el-GR" sz="2400" b="1" dirty="0" smtClean="0"/>
              <a:t>κλαδίσκων</a:t>
            </a:r>
          </a:p>
          <a:p>
            <a:r>
              <a:rPr lang="el-GR" sz="2400" dirty="0" smtClean="0"/>
              <a:t>Προσβάλλει επίσης τα </a:t>
            </a:r>
            <a:r>
              <a:rPr lang="el-GR" sz="2400" b="1" dirty="0" smtClean="0"/>
              <a:t>φύλλα</a:t>
            </a:r>
            <a:r>
              <a:rPr lang="el-GR" sz="2400" dirty="0" smtClean="0"/>
              <a:t> και τους </a:t>
            </a:r>
            <a:r>
              <a:rPr lang="el-GR" sz="2400" b="1" dirty="0" smtClean="0"/>
              <a:t>καρπούς</a:t>
            </a:r>
          </a:p>
          <a:p>
            <a:r>
              <a:rPr lang="el-GR" sz="2400" dirty="0" smtClean="0"/>
              <a:t>Στα άνθη διακρίνουμε δύο μορφές συμπτωμάτων, ανάλογα με το σημείο έναρξης της μόλυνσης</a:t>
            </a:r>
          </a:p>
          <a:p>
            <a:pPr>
              <a:buNone/>
            </a:pPr>
            <a:r>
              <a:rPr lang="el-GR" b="1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Μελάνωση των </a:t>
            </a:r>
            <a:r>
              <a:rPr lang="el-GR" sz="2400" b="1" dirty="0" err="1"/>
              <a:t>ανθέων</a:t>
            </a:r>
            <a:r>
              <a:rPr lang="el-GR" sz="2400" b="1" dirty="0"/>
              <a:t> και έλκος βλαστών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i="1" dirty="0"/>
              <a:t>Pseudomonas </a:t>
            </a:r>
            <a:r>
              <a:rPr lang="en-US" sz="2400" b="1" i="1" dirty="0" err="1"/>
              <a:t>syringae</a:t>
            </a:r>
            <a:r>
              <a:rPr lang="en-US" sz="2400" b="1" i="1" dirty="0"/>
              <a:t> </a:t>
            </a:r>
            <a:r>
              <a:rPr lang="en-US" sz="2400" b="1" dirty="0" err="1"/>
              <a:t>pv</a:t>
            </a:r>
            <a:r>
              <a:rPr lang="en-US" sz="2400" b="1" dirty="0"/>
              <a:t>. </a:t>
            </a:r>
            <a:r>
              <a:rPr lang="en-US" sz="2400" b="1" i="1" dirty="0" err="1"/>
              <a:t>syringae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sz="2400" b="1" dirty="0"/>
              <a:t>Μολύνσεις από τη βάση του κάλυκα</a:t>
            </a:r>
          </a:p>
          <a:p>
            <a:r>
              <a:rPr lang="el-GR" sz="2400" dirty="0"/>
              <a:t>Εκδηλώνονται κατά την </a:t>
            </a:r>
            <a:r>
              <a:rPr lang="el-GR" sz="2400" u="sng" dirty="0"/>
              <a:t>πλήρη άνθηση</a:t>
            </a:r>
            <a:r>
              <a:rPr lang="el-GR" sz="2400" dirty="0"/>
              <a:t>, στη βάση των </a:t>
            </a:r>
            <a:r>
              <a:rPr lang="el-GR" sz="2400" dirty="0" err="1"/>
              <a:t>σεπάλων</a:t>
            </a:r>
            <a:endParaRPr lang="el-GR" sz="2400" dirty="0"/>
          </a:p>
          <a:p>
            <a:r>
              <a:rPr lang="el-GR" sz="2400" dirty="0"/>
              <a:t>Εμφανίζονται καστανά έως μαύρα στίγματα που σύντομα μεγαλώνουν, καλύπτουν ολόκληρη την περιοχή</a:t>
            </a:r>
          </a:p>
          <a:p>
            <a:r>
              <a:rPr lang="el-GR" sz="2400" dirty="0"/>
              <a:t>Ανάλογα με την ευπάθεια της ποικιλίας και τις καιρικές συνθήκες τα συμπτώματα επεκτείνονται στην ανθοδόχη ή και σε ολόκληρο το άνθος</a:t>
            </a:r>
          </a:p>
          <a:p>
            <a:r>
              <a:rPr lang="el-GR" sz="2400" dirty="0"/>
              <a:t>Τα προσβεβλημένα άνθη </a:t>
            </a:r>
            <a:r>
              <a:rPr lang="el-GR" sz="2400" b="1" dirty="0"/>
              <a:t>συρρικνώνονται</a:t>
            </a:r>
            <a:r>
              <a:rPr lang="el-GR" sz="2400" dirty="0"/>
              <a:t>, </a:t>
            </a:r>
            <a:r>
              <a:rPr lang="el-GR" sz="2400" b="1" dirty="0"/>
              <a:t>μαυρίζουν</a:t>
            </a:r>
            <a:r>
              <a:rPr lang="el-GR" sz="2400" dirty="0"/>
              <a:t> και </a:t>
            </a:r>
            <a:r>
              <a:rPr lang="el-GR" sz="2400" b="1" dirty="0"/>
              <a:t>ξηραίνονται</a:t>
            </a:r>
            <a:endParaRPr lang="en-US" sz="24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9043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Μελάνωση των ανθέων και έλκος βλαστών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i="1" dirty="0" smtClean="0"/>
              <a:t>Pseudomonas </a:t>
            </a:r>
            <a:r>
              <a:rPr lang="en-US" sz="2400" b="1" i="1" dirty="0" err="1" smtClean="0"/>
              <a:t>syringae</a:t>
            </a:r>
            <a:r>
              <a:rPr lang="en-US" sz="2400" b="1" i="1" dirty="0" smtClean="0"/>
              <a:t> </a:t>
            </a:r>
            <a:r>
              <a:rPr lang="en-US" sz="2400" b="1" dirty="0" err="1" smtClean="0"/>
              <a:t>pv</a:t>
            </a:r>
            <a:r>
              <a:rPr lang="en-US" sz="2400" b="1" dirty="0" smtClean="0"/>
              <a:t>. </a:t>
            </a:r>
            <a:r>
              <a:rPr lang="en-US" sz="2400" b="1" i="1" dirty="0" err="1" smtClean="0"/>
              <a:t>syringae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sz="2400" b="1" dirty="0" smtClean="0"/>
              <a:t>Μολύνσεις που αρχίζουν από τις εξωτερικές επιφάνειες  του άνθους</a:t>
            </a:r>
          </a:p>
          <a:p>
            <a:r>
              <a:rPr lang="el-GR" sz="2400" dirty="0" smtClean="0"/>
              <a:t>Αποτελεί τη σοβαρότερη μορφή προσβολής</a:t>
            </a:r>
          </a:p>
          <a:p>
            <a:r>
              <a:rPr lang="el-GR" sz="2400" dirty="0" smtClean="0"/>
              <a:t>Η προσβολή εκδηλώνεται στην επιφάνεια της ανθοδόχης, στον ποδίσκο ή στον άξονα της ταξιανθίας</a:t>
            </a:r>
          </a:p>
          <a:p>
            <a:r>
              <a:rPr lang="el-GR" sz="2400" dirty="0" smtClean="0"/>
              <a:t>Εμφανίζονται μικρές ή εκτεταμένες μελανές κηλίδες</a:t>
            </a:r>
            <a:endParaRPr lang="en-US" sz="2400" dirty="0" smtClean="0"/>
          </a:p>
          <a:p>
            <a:r>
              <a:rPr lang="el-GR" sz="2400" dirty="0" smtClean="0"/>
              <a:t>Οι κηλίδες προκαλούν το </a:t>
            </a:r>
            <a:r>
              <a:rPr lang="el-GR" sz="2400" b="1" dirty="0" smtClean="0"/>
              <a:t>μαύρισμα</a:t>
            </a:r>
            <a:r>
              <a:rPr lang="el-GR" sz="2400" dirty="0" smtClean="0"/>
              <a:t> και την </a:t>
            </a:r>
            <a:r>
              <a:rPr lang="el-GR" sz="2400" b="1" dirty="0" smtClean="0"/>
              <a:t>αποξήρανση ανθέων και ταξιανθιών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Μελάνωση των ανθέων και έλκος βλαστών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i="1" dirty="0"/>
              <a:t>Pseudomonas </a:t>
            </a:r>
            <a:r>
              <a:rPr lang="en-US" sz="2400" b="1" i="1" dirty="0" err="1"/>
              <a:t>syringae</a:t>
            </a:r>
            <a:r>
              <a:rPr lang="en-US" sz="2400" b="1" i="1" dirty="0"/>
              <a:t> </a:t>
            </a:r>
            <a:r>
              <a:rPr lang="en-US" sz="2400" b="1" dirty="0" err="1"/>
              <a:t>pv</a:t>
            </a:r>
            <a:r>
              <a:rPr lang="en-US" sz="2400" b="1" dirty="0"/>
              <a:t>. </a:t>
            </a:r>
            <a:r>
              <a:rPr lang="en-US" sz="2400" b="1" i="1" dirty="0" err="1"/>
              <a:t>syringae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Η προσβολή συχνά εξαπλώνεται στις λαμβούρδες και στους κλάδους</a:t>
            </a:r>
          </a:p>
          <a:p>
            <a:r>
              <a:rPr lang="el-GR" sz="2400" dirty="0"/>
              <a:t>Εκεί παρατηρείται ο </a:t>
            </a:r>
            <a:r>
              <a:rPr lang="el-GR" sz="2400" b="1" dirty="0"/>
              <a:t>σχηματισμός ελκών</a:t>
            </a:r>
            <a:r>
              <a:rPr lang="el-GR" sz="2400" dirty="0"/>
              <a:t>, τα οποία είναι συνήθως μικρά (δεν υπερβαίνουν τα </a:t>
            </a:r>
            <a:r>
              <a:rPr lang="el-GR" sz="2400" dirty="0" smtClean="0"/>
              <a:t>15-20</a:t>
            </a:r>
            <a:r>
              <a:rPr lang="en-US" sz="2400" dirty="0"/>
              <a:t>m</a:t>
            </a:r>
            <a:r>
              <a:rPr lang="en-US" sz="2400" dirty="0" smtClean="0"/>
              <a:t>m</a:t>
            </a:r>
            <a:r>
              <a:rPr lang="en-US" sz="2400" dirty="0"/>
              <a:t>)</a:t>
            </a:r>
            <a:endParaRPr lang="el-GR" sz="2400" dirty="0"/>
          </a:p>
          <a:p>
            <a:r>
              <a:rPr lang="el-GR" sz="2400" dirty="0"/>
              <a:t>Ο προσβεβλημένος φλοιός στα έλκη είναι </a:t>
            </a:r>
            <a:r>
              <a:rPr lang="el-GR" sz="2400" u="sng" dirty="0"/>
              <a:t>ελαφρά βυθισμένος</a:t>
            </a:r>
            <a:r>
              <a:rPr lang="el-GR" sz="2400" dirty="0"/>
              <a:t>, η επιδερμίδα </a:t>
            </a:r>
            <a:r>
              <a:rPr lang="el-GR" sz="2400" dirty="0" smtClean="0"/>
              <a:t>απολεπίζεται</a:t>
            </a:r>
          </a:p>
          <a:p>
            <a:r>
              <a:rPr lang="el-GR" sz="2400" dirty="0"/>
              <a:t>Σ</a:t>
            </a:r>
            <a:r>
              <a:rPr lang="el-GR" sz="2400" dirty="0" smtClean="0"/>
              <a:t>την </a:t>
            </a:r>
            <a:r>
              <a:rPr lang="el-GR" sz="2400" dirty="0"/>
              <a:t>περιφέρεια του </a:t>
            </a:r>
            <a:r>
              <a:rPr lang="el-GR" sz="2400" dirty="0" smtClean="0"/>
              <a:t>έλκους η ζημιωμένη περιοχή </a:t>
            </a:r>
            <a:r>
              <a:rPr lang="el-GR" sz="2400" dirty="0"/>
              <a:t>αποχωρίζεται από τους υγιείς </a:t>
            </a:r>
            <a:r>
              <a:rPr lang="el-GR" sz="2400" dirty="0" smtClean="0"/>
              <a:t>ιστούς</a:t>
            </a:r>
          </a:p>
          <a:p>
            <a:r>
              <a:rPr lang="el-GR" sz="2400" dirty="0"/>
              <a:t>Οι κλαδίσκοι αποκτούν </a:t>
            </a:r>
            <a:r>
              <a:rPr lang="el-GR" sz="2400" b="1" dirty="0"/>
              <a:t>βαθύ καστανό έως μαύρο χρώμα </a:t>
            </a:r>
            <a:r>
              <a:rPr lang="el-GR" sz="2400" dirty="0"/>
              <a:t>και διατηρούν τα </a:t>
            </a:r>
            <a:r>
              <a:rPr lang="el-GR" sz="2400" b="1" dirty="0"/>
              <a:t>φύλλα προσκολλημένα </a:t>
            </a:r>
            <a:r>
              <a:rPr lang="el-GR" sz="2400" dirty="0"/>
              <a:t>πάνω τους για πολλούς μήνες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49122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Μελάνωση των ανθέων και έλκος βλαστών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i="1" dirty="0" smtClean="0"/>
              <a:t>Pseudomonas </a:t>
            </a:r>
            <a:r>
              <a:rPr lang="en-US" sz="2400" b="1" i="1" dirty="0" err="1" smtClean="0"/>
              <a:t>syringae</a:t>
            </a:r>
            <a:r>
              <a:rPr lang="en-US" sz="2400" b="1" i="1" dirty="0" smtClean="0"/>
              <a:t> </a:t>
            </a:r>
            <a:r>
              <a:rPr lang="en-US" sz="2400" b="1" dirty="0" err="1" smtClean="0"/>
              <a:t>pv</a:t>
            </a:r>
            <a:r>
              <a:rPr lang="en-US" sz="2400" b="1" dirty="0" smtClean="0"/>
              <a:t>. </a:t>
            </a:r>
            <a:r>
              <a:rPr lang="en-US" sz="2400" b="1" i="1" dirty="0" err="1" smtClean="0"/>
              <a:t>syringae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Autofit/>
          </a:bodyPr>
          <a:lstStyle/>
          <a:p>
            <a:r>
              <a:rPr lang="el-GR" sz="2400" dirty="0" smtClean="0"/>
              <a:t>Η ξήρανση των ανθέων και τα έλκη στους κλάδους μοιάζουν με τα αρχικά συμπτώματα της ασθένειας βακτηριακό κάψιμο</a:t>
            </a:r>
          </a:p>
          <a:p>
            <a:r>
              <a:rPr lang="el-GR" sz="2400" dirty="0" smtClean="0"/>
              <a:t>Κάποια συμπτώματα της βακτηρίωσης συγχέονται και με τις προσβολές της φαιάς σήψης (</a:t>
            </a:r>
            <a:r>
              <a:rPr lang="en-US" sz="2400" i="1" dirty="0" err="1" smtClean="0"/>
              <a:t>Monilia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laxa</a:t>
            </a:r>
            <a:r>
              <a:rPr lang="el-GR" sz="2400" dirty="0" smtClean="0"/>
              <a:t>)</a:t>
            </a:r>
          </a:p>
          <a:p>
            <a:r>
              <a:rPr lang="el-GR" sz="2400" dirty="0" smtClean="0"/>
              <a:t>Στα τρυφερά φύλλα και τους νεαρούς καρπούς σχηματίζονται μικρές, </a:t>
            </a:r>
            <a:r>
              <a:rPr lang="el-GR" sz="2400" b="1" dirty="0" smtClean="0"/>
              <a:t>νεκρωτικές</a:t>
            </a:r>
            <a:r>
              <a:rPr lang="el-GR" sz="2400" dirty="0" smtClean="0"/>
              <a:t>, </a:t>
            </a:r>
            <a:r>
              <a:rPr lang="el-GR" sz="2400" b="1" dirty="0" smtClean="0"/>
              <a:t>κυκλικές κηλίδες</a:t>
            </a:r>
            <a:r>
              <a:rPr lang="el-GR" sz="2400" dirty="0" smtClean="0"/>
              <a:t>, χρώματος καστανού μέχρι μαύρου</a:t>
            </a:r>
          </a:p>
          <a:p>
            <a:r>
              <a:rPr lang="el-GR" sz="2400" dirty="0" smtClean="0"/>
              <a:t>Στους καρπούς οι κηλίδες είναι </a:t>
            </a:r>
            <a:r>
              <a:rPr lang="el-GR" sz="2400" u="sng" dirty="0" smtClean="0"/>
              <a:t>ελαφρά βυθισμένες</a:t>
            </a:r>
          </a:p>
          <a:p>
            <a:r>
              <a:rPr lang="el-GR" sz="2400" dirty="0" smtClean="0"/>
              <a:t>Οι πολύ χαμηλές θερμοκρασίες του χειμώνα ευνοούν την ένταση και τη σοβαρότητα των προσβολών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Μελάνωση των ανθέων και έλκος βλαστών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i="1" dirty="0" smtClean="0"/>
              <a:t>Pseudomonas </a:t>
            </a:r>
            <a:r>
              <a:rPr lang="en-US" sz="2400" b="1" i="1" dirty="0" err="1" smtClean="0"/>
              <a:t>syringae</a:t>
            </a:r>
            <a:r>
              <a:rPr lang="en-US" sz="2400" b="1" i="1" dirty="0" smtClean="0"/>
              <a:t> </a:t>
            </a:r>
            <a:r>
              <a:rPr lang="en-US" sz="2400" b="1" dirty="0" err="1" smtClean="0"/>
              <a:t>pv</a:t>
            </a:r>
            <a:r>
              <a:rPr lang="en-US" sz="2400" b="1" dirty="0" smtClean="0"/>
              <a:t>. </a:t>
            </a:r>
            <a:r>
              <a:rPr lang="en-US" sz="2400" b="1" i="1" dirty="0" err="1" smtClean="0"/>
              <a:t>syringae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38778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Το παθογόνο δεν επιβιώνει στους προσβεβλημένους ιστούς κατά τη διάρκεια του καλοκαιριού</a:t>
            </a:r>
          </a:p>
          <a:p>
            <a:r>
              <a:rPr lang="el-GR" sz="2400" dirty="0" smtClean="0"/>
              <a:t>Τα βακτήρια νεκρώνονται την άνοιξη με την άνοδο της θερμοκρασίας</a:t>
            </a:r>
          </a:p>
          <a:p>
            <a:r>
              <a:rPr lang="el-GR" sz="2400" dirty="0" smtClean="0"/>
              <a:t>Οι προσβολές ευνοούνται από </a:t>
            </a:r>
            <a:r>
              <a:rPr lang="el-GR" sz="2400" b="1" dirty="0" smtClean="0"/>
              <a:t>υγρό</a:t>
            </a:r>
            <a:r>
              <a:rPr lang="el-GR" sz="2400" dirty="0" smtClean="0"/>
              <a:t>, </a:t>
            </a:r>
            <a:r>
              <a:rPr lang="el-GR" sz="2400" b="1" dirty="0" smtClean="0"/>
              <a:t>βροχερό</a:t>
            </a:r>
            <a:r>
              <a:rPr lang="el-GR" sz="2400" dirty="0" smtClean="0"/>
              <a:t>, </a:t>
            </a:r>
            <a:r>
              <a:rPr lang="el-GR" sz="2400" b="1" dirty="0" smtClean="0"/>
              <a:t>σχετικά ψυχρό καιρό </a:t>
            </a:r>
            <a:r>
              <a:rPr lang="el-GR" sz="2400" dirty="0" smtClean="0"/>
              <a:t>και την ύπαρξη πληγών</a:t>
            </a:r>
          </a:p>
          <a:p>
            <a:r>
              <a:rPr lang="el-GR" sz="2400" dirty="0" smtClean="0"/>
              <a:t>Στην αχλαδιά διαχειμάζει ανάμεσα στα λέπια των οφθαλμών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Μελάνωση των </a:t>
            </a:r>
            <a:r>
              <a:rPr lang="el-GR" sz="2400" b="1" dirty="0" err="1"/>
              <a:t>ανθέων</a:t>
            </a:r>
            <a:r>
              <a:rPr lang="el-GR" sz="2400" b="1" dirty="0"/>
              <a:t> και έλκος βλαστών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i="1" dirty="0"/>
              <a:t>Pseudomonas </a:t>
            </a:r>
            <a:r>
              <a:rPr lang="en-US" sz="2400" b="1" i="1" dirty="0" err="1"/>
              <a:t>syringae</a:t>
            </a:r>
            <a:r>
              <a:rPr lang="en-US" sz="2400" b="1" i="1" dirty="0"/>
              <a:t> </a:t>
            </a:r>
            <a:r>
              <a:rPr lang="en-US" sz="2400" b="1" dirty="0" err="1"/>
              <a:t>pv</a:t>
            </a:r>
            <a:r>
              <a:rPr lang="en-US" sz="2400" b="1" dirty="0"/>
              <a:t>. </a:t>
            </a:r>
            <a:r>
              <a:rPr lang="en-US" sz="2400" b="1" i="1" dirty="0" err="1"/>
              <a:t>syringae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/>
              <a:t>Οι μολύνσεις γίνονται από τα </a:t>
            </a:r>
            <a:r>
              <a:rPr lang="el-GR" sz="2400" dirty="0" err="1"/>
              <a:t>νεκτάρια</a:t>
            </a:r>
            <a:r>
              <a:rPr lang="el-GR" sz="2400" dirty="0"/>
              <a:t> και τα στόματα της εξωτερικής επιφάνειας του κάλυκα και της ανθοδόχης</a:t>
            </a:r>
          </a:p>
          <a:p>
            <a:r>
              <a:rPr lang="el-GR" sz="2400" dirty="0"/>
              <a:t>Ήπιος παγετός (έκθεση σε θερμοκρασία -1 έως -2,5</a:t>
            </a:r>
            <a:r>
              <a:rPr lang="el-GR" sz="2400" baseline="30000" dirty="0"/>
              <a:t>ο</a:t>
            </a:r>
            <a:r>
              <a:rPr lang="en-US" sz="2400" dirty="0"/>
              <a:t>C</a:t>
            </a:r>
            <a:r>
              <a:rPr lang="el-GR" sz="2400" dirty="0"/>
              <a:t>) καθιστά τα άνθη ευπαθή στις μολύνσεις</a:t>
            </a:r>
          </a:p>
          <a:p>
            <a:r>
              <a:rPr lang="el-GR" sz="2400" dirty="0"/>
              <a:t>Η </a:t>
            </a:r>
            <a:r>
              <a:rPr lang="el-GR" sz="2400" dirty="0" err="1"/>
              <a:t>επιφυτική</a:t>
            </a:r>
            <a:r>
              <a:rPr lang="el-GR" sz="2400" dirty="0"/>
              <a:t> παρουσία του παθογόνου καθιστά τα άνθη ευπαθέστερα στις μολύνσεις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2144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Προσβολή ανθέων από το βακτήριο</a:t>
            </a:r>
            <a:br>
              <a:rPr lang="el-GR" sz="2400" dirty="0" smtClean="0"/>
            </a:br>
            <a:r>
              <a:rPr lang="el-GR" sz="2400" i="1" dirty="0" smtClean="0"/>
              <a:t> </a:t>
            </a:r>
            <a:r>
              <a:rPr lang="en-US" sz="2400" i="1" dirty="0" smtClean="0"/>
              <a:t>Pseudomonas </a:t>
            </a:r>
            <a:r>
              <a:rPr lang="en-US" sz="2400" i="1" dirty="0" err="1" smtClean="0"/>
              <a:t>syringae</a:t>
            </a:r>
            <a:r>
              <a:rPr lang="en-US" sz="2400" i="1" dirty="0" smtClean="0"/>
              <a:t> </a:t>
            </a:r>
            <a:r>
              <a:rPr lang="en-US" sz="2400" dirty="0" err="1" smtClean="0"/>
              <a:t>pv</a:t>
            </a:r>
            <a:r>
              <a:rPr lang="en-US" sz="2400" dirty="0" smtClean="0"/>
              <a:t>. </a:t>
            </a:r>
            <a:r>
              <a:rPr lang="en-US" sz="2400" i="1" dirty="0" err="1" smtClean="0"/>
              <a:t>syringae</a:t>
            </a:r>
            <a:endParaRPr lang="en-US" sz="2400" i="1" dirty="0"/>
          </a:p>
        </p:txBody>
      </p:sp>
      <p:pic>
        <p:nvPicPr>
          <p:cNvPr id="4" name="Content Placeholder 3" descr="AsianPearPseudomonasPYR262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6373" r="-8637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Ξήρανση κορυφής βλαστού. Τα φύλλα παραμένου</a:t>
            </a:r>
            <a:r>
              <a:rPr lang="el-GR" sz="2400" dirty="0"/>
              <a:t>ν</a:t>
            </a:r>
            <a:r>
              <a:rPr lang="el-GR" sz="2400" dirty="0" smtClean="0"/>
              <a:t> προσκολλημένα επί του βλαστού για μήνες</a:t>
            </a:r>
            <a:endParaRPr lang="en-US" sz="2400" dirty="0"/>
          </a:p>
        </p:txBody>
      </p:sp>
      <p:pic>
        <p:nvPicPr>
          <p:cNvPr id="4" name="Content Placeholder 3" descr="AsianPearPseudomonasPYR278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550" r="-1055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Τελικά, οι κηλίδες προσβολής αποκτούν </a:t>
            </a:r>
            <a:br>
              <a:rPr lang="el-GR" sz="2400" dirty="0" smtClean="0"/>
            </a:br>
            <a:r>
              <a:rPr lang="el-GR" sz="2400" dirty="0" smtClean="0"/>
              <a:t>ένα μεταλλικό, μαύρο χρώμα</a:t>
            </a:r>
            <a:endParaRPr lang="en-US" sz="2400" dirty="0"/>
          </a:p>
        </p:txBody>
      </p:sp>
      <p:pic>
        <p:nvPicPr>
          <p:cNvPr id="4" name="Content Placeholder 3" descr="Apple scab - mature infection on leave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Νεκρώσεις (μελάνωση) ανθέων και </a:t>
            </a:r>
            <a:br>
              <a:rPr lang="el-GR" sz="2400" dirty="0" smtClean="0"/>
            </a:br>
            <a:r>
              <a:rPr lang="el-GR" sz="2400" dirty="0" smtClean="0"/>
              <a:t>ολόκληρων ταξιανθιών αχλαδιάς </a:t>
            </a:r>
            <a:endParaRPr lang="en-US" sz="2400" dirty="0"/>
          </a:p>
        </p:txBody>
      </p:sp>
      <p:pic>
        <p:nvPicPr>
          <p:cNvPr id="4" name="Content Placeholder 3" descr="AsianPearPseudomonasPY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550" r="-1055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Νέκρωση κλαδίσκου και ανθέων αχλαδιάς</a:t>
            </a:r>
            <a:endParaRPr lang="en-US" sz="2400" dirty="0"/>
          </a:p>
        </p:txBody>
      </p:sp>
      <p:pic>
        <p:nvPicPr>
          <p:cNvPr id="6" name="Content Placeholder 5" descr="PearPseudomonasShootDyeback56-02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8737" r="-8873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Νέκρωση νεαρού δέντρου </a:t>
            </a:r>
            <a:r>
              <a:rPr lang="el-GR" sz="2400" dirty="0" err="1" smtClean="0"/>
              <a:t>ροδακινιάς</a:t>
            </a:r>
            <a:r>
              <a:rPr lang="el-GR" sz="2400" dirty="0" smtClean="0"/>
              <a:t> λόγω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l-GR" sz="2400" dirty="0" smtClean="0"/>
              <a:t>προσβολής του βακτηρίου </a:t>
            </a:r>
            <a:r>
              <a:rPr lang="en-US" sz="2400" i="1" dirty="0" smtClean="0"/>
              <a:t>P. </a:t>
            </a:r>
            <a:r>
              <a:rPr lang="en-US" sz="2400" i="1" dirty="0" err="1" smtClean="0"/>
              <a:t>syringae</a:t>
            </a:r>
            <a:r>
              <a:rPr lang="en-US" sz="2400" i="1" dirty="0" smtClean="0"/>
              <a:t> </a:t>
            </a:r>
            <a:r>
              <a:rPr lang="en-US" sz="2400" dirty="0" err="1" smtClean="0"/>
              <a:t>pv</a:t>
            </a:r>
            <a:r>
              <a:rPr lang="en-US" sz="2400" dirty="0" smtClean="0"/>
              <a:t>. </a:t>
            </a:r>
            <a:r>
              <a:rPr lang="en-US" sz="2400" i="1" dirty="0" err="1" smtClean="0"/>
              <a:t>syringae</a:t>
            </a:r>
            <a:endParaRPr lang="en-US" sz="24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0" y="17145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784509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Βακτηριακή εξίδρωση εκρέει από έλκος κλαδίσκου</a:t>
            </a:r>
            <a:endParaRPr lang="en-US" sz="2400" dirty="0"/>
          </a:p>
        </p:txBody>
      </p:sp>
      <p:pic>
        <p:nvPicPr>
          <p:cNvPr id="4" name="Content Placeholder 3" descr="SCN0000036_67785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Φθορά της αχλαδιάς (</a:t>
            </a:r>
            <a:r>
              <a:rPr lang="en-US" sz="2400" b="1" dirty="0" smtClean="0"/>
              <a:t>Pear decline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5657"/>
          </a:xfrm>
        </p:spPr>
        <p:txBody>
          <a:bodyPr>
            <a:normAutofit fontScale="77500" lnSpcReduction="20000"/>
          </a:bodyPr>
          <a:lstStyle/>
          <a:p>
            <a:r>
              <a:rPr lang="el-GR" u="sng" dirty="0" smtClean="0"/>
              <a:t>Σύνδρομο της χρόνιας μορφής της ασθένειας</a:t>
            </a:r>
          </a:p>
          <a:p>
            <a:r>
              <a:rPr lang="el-GR" dirty="0" smtClean="0"/>
              <a:t>Τα δέντρα παρουσιάζουν μια προοδευτικά </a:t>
            </a:r>
            <a:r>
              <a:rPr lang="el-GR" b="1" dirty="0" smtClean="0"/>
              <a:t>εξελισσόμενη καχεξία</a:t>
            </a:r>
            <a:r>
              <a:rPr lang="el-GR" dirty="0" smtClean="0"/>
              <a:t>, η οποία μπορεί να διαρκέσει για πολλά χρόνια</a:t>
            </a:r>
          </a:p>
          <a:p>
            <a:r>
              <a:rPr lang="el-GR" dirty="0" smtClean="0"/>
              <a:t>Η επάκρια βλάστηση είναι μειωμένη, τα φύλλα είναι λίγα, </a:t>
            </a:r>
            <a:r>
              <a:rPr lang="el-GR" u="sng" dirty="0" smtClean="0"/>
              <a:t>μικρά</a:t>
            </a:r>
            <a:r>
              <a:rPr lang="el-GR" dirty="0" smtClean="0"/>
              <a:t>, </a:t>
            </a:r>
            <a:r>
              <a:rPr lang="el-GR" u="sng" dirty="0" smtClean="0"/>
              <a:t>ωχροπράσινα</a:t>
            </a:r>
            <a:r>
              <a:rPr lang="el-GR" dirty="0" smtClean="0"/>
              <a:t>, </a:t>
            </a:r>
            <a:r>
              <a:rPr lang="el-GR" u="sng" dirty="0" smtClean="0"/>
              <a:t>δερματώδη</a:t>
            </a:r>
          </a:p>
          <a:p>
            <a:r>
              <a:rPr lang="el-GR" dirty="0" smtClean="0"/>
              <a:t>Το έλασμά τους καρουλιάζει ελαφρά προς τα κάτω</a:t>
            </a:r>
          </a:p>
          <a:p>
            <a:r>
              <a:rPr lang="el-GR" b="1" dirty="0" smtClean="0"/>
              <a:t>Τα</a:t>
            </a:r>
            <a:r>
              <a:rPr lang="el-GR" dirty="0" smtClean="0"/>
              <a:t> </a:t>
            </a:r>
            <a:r>
              <a:rPr lang="el-GR" b="1" dirty="0" smtClean="0"/>
              <a:t>φύλλα αποκτούν κοκκινωπή χροιά αργά το καλοκαίρι </a:t>
            </a:r>
            <a:r>
              <a:rPr lang="el-GR" dirty="0" smtClean="0"/>
              <a:t>και πέφτουν πρόωρα</a:t>
            </a:r>
          </a:p>
          <a:p>
            <a:r>
              <a:rPr lang="el-GR" dirty="0" smtClean="0"/>
              <a:t>Στα πρώτα στάδια της ασθένειας η </a:t>
            </a:r>
            <a:r>
              <a:rPr lang="el-GR" b="1" dirty="0" smtClean="0"/>
              <a:t>ανθοφορία</a:t>
            </a:r>
            <a:r>
              <a:rPr lang="el-GR" dirty="0" smtClean="0"/>
              <a:t> είναι </a:t>
            </a:r>
            <a:r>
              <a:rPr lang="el-GR" b="1" dirty="0" smtClean="0"/>
              <a:t>υπερβολικά αυξημένη</a:t>
            </a:r>
          </a:p>
          <a:p>
            <a:r>
              <a:rPr lang="el-GR" dirty="0" smtClean="0"/>
              <a:t>Αργότερα, μειώνεται προοδευτικά ο αριθμός των ανθέων</a:t>
            </a:r>
          </a:p>
          <a:p>
            <a:r>
              <a:rPr lang="el-GR" dirty="0" smtClean="0"/>
              <a:t>Παρατηρείται </a:t>
            </a:r>
            <a:r>
              <a:rPr lang="el-GR" b="1" dirty="0" smtClean="0"/>
              <a:t>νέκρωση</a:t>
            </a:r>
            <a:r>
              <a:rPr lang="el-GR" dirty="0" smtClean="0"/>
              <a:t> των περισσότερων </a:t>
            </a:r>
            <a:r>
              <a:rPr lang="el-GR" b="1" dirty="0" smtClean="0"/>
              <a:t>μικρών ριζών </a:t>
            </a:r>
            <a:r>
              <a:rPr lang="el-GR" dirty="0" smtClean="0"/>
              <a:t>στο ριζικό σύστημα των δέντρων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Φθορά της αχλαδιάς (</a:t>
            </a:r>
            <a:r>
              <a:rPr lang="en-US" sz="2400" b="1" dirty="0" smtClean="0"/>
              <a:t>Pear decline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u="sng" dirty="0" smtClean="0"/>
              <a:t>Σύνδρομο της οξείας μορφής της ασθένειας</a:t>
            </a:r>
          </a:p>
          <a:p>
            <a:r>
              <a:rPr lang="el-GR" dirty="0" smtClean="0"/>
              <a:t>Τα δέντρα </a:t>
            </a:r>
            <a:r>
              <a:rPr lang="el-GR" b="1" dirty="0" smtClean="0"/>
              <a:t>μαραίνονται απότομα και ξηραίνονται </a:t>
            </a:r>
            <a:r>
              <a:rPr lang="el-GR" dirty="0" smtClean="0"/>
              <a:t>σε διάστημα λίγων εβδομάδων</a:t>
            </a:r>
          </a:p>
          <a:p>
            <a:r>
              <a:rPr lang="el-GR" dirty="0" smtClean="0"/>
              <a:t>Το σύνδρομο παρουσιάζεται σε ποικιλίες εμβολιασμένες πάνω σε </a:t>
            </a:r>
            <a:r>
              <a:rPr lang="el-GR" b="1" dirty="0" smtClean="0"/>
              <a:t>ευαίσθητα υποκείμενα</a:t>
            </a:r>
            <a:r>
              <a:rPr lang="el-GR" dirty="0" smtClean="0"/>
              <a:t>,</a:t>
            </a:r>
            <a:r>
              <a:rPr lang="el-GR" b="1" dirty="0" smtClean="0"/>
              <a:t> ασιατικής προέλευσης</a:t>
            </a:r>
          </a:p>
          <a:p>
            <a:r>
              <a:rPr lang="el-GR" dirty="0" smtClean="0"/>
              <a:t>Συμπτώματα παραπλήσια με αυτά της φθοράς προκαλούνται από</a:t>
            </a:r>
            <a:r>
              <a:rPr lang="en-US" dirty="0" smtClean="0"/>
              <a:t>:</a:t>
            </a:r>
            <a:r>
              <a:rPr lang="el-GR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/>
              <a:t>Α</a:t>
            </a:r>
            <a:r>
              <a:rPr lang="el-GR" dirty="0" smtClean="0"/>
              <a:t>συμφωνία εμβολίου-υποκειμένου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/>
              <a:t>Ξ</a:t>
            </a:r>
            <a:r>
              <a:rPr lang="el-GR" dirty="0" smtClean="0"/>
              <a:t>ηρασία ή υπερβολική υγρασία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 </a:t>
            </a:r>
            <a:r>
              <a:rPr lang="el-GR" dirty="0" err="1" smtClean="0"/>
              <a:t>Τροφοπενίες</a:t>
            </a:r>
            <a:r>
              <a:rPr lang="el-GR" dirty="0" smtClean="0"/>
              <a:t> διαφόρων ιχνοστοιχείων 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/>
              <a:t>Ζ</a:t>
            </a:r>
            <a:r>
              <a:rPr lang="el-GR" dirty="0" smtClean="0"/>
              <a:t>ημιά από παγετούς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/>
              <a:t>Χ</a:t>
            </a:r>
            <a:r>
              <a:rPr lang="el-GR" dirty="0" smtClean="0"/>
              <a:t>αράκωμα από έντομα ή τρωκτικά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Φθορά της αχλαδιάς (</a:t>
            </a:r>
            <a:r>
              <a:rPr lang="en-US" sz="2400" b="1" dirty="0" smtClean="0"/>
              <a:t>Pear decline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Παθογόνο αίτιο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76371"/>
          </a:xfrm>
        </p:spPr>
        <p:txBody>
          <a:bodyPr>
            <a:normAutofit fontScale="77500" lnSpcReduction="20000"/>
          </a:bodyPr>
          <a:lstStyle/>
          <a:p>
            <a:r>
              <a:rPr lang="el-GR" dirty="0" smtClean="0"/>
              <a:t>Η ασθένεια οφείλεται σε παθογόνο μικροοργανισμό τύπου φυτοπλάσματος</a:t>
            </a:r>
          </a:p>
          <a:p>
            <a:r>
              <a:rPr lang="el-GR" dirty="0" smtClean="0"/>
              <a:t>Το παθογόνο εντοπίζεται στους </a:t>
            </a:r>
            <a:r>
              <a:rPr lang="el-GR" b="1" dirty="0" smtClean="0"/>
              <a:t>ηθμώδεις σωλήνες </a:t>
            </a:r>
            <a:r>
              <a:rPr lang="el-GR" dirty="0" smtClean="0"/>
              <a:t>των προσβεβλημένων δέντρων</a:t>
            </a:r>
          </a:p>
          <a:p>
            <a:r>
              <a:rPr lang="el-GR" dirty="0" smtClean="0"/>
              <a:t>Η ασθένεια μεταδίδεται με το ασθενές πολλαπλασιαστικό υλικό</a:t>
            </a:r>
          </a:p>
          <a:p>
            <a:r>
              <a:rPr lang="el-GR" dirty="0" smtClean="0"/>
              <a:t>Στη φύση μεταδίδεται αποτελεσματικά με την </a:t>
            </a:r>
            <a:r>
              <a:rPr lang="el-GR" b="1" dirty="0" smtClean="0"/>
              <a:t>ψύλλα της αχλαδιάς</a:t>
            </a:r>
            <a:r>
              <a:rPr lang="el-GR" dirty="0" smtClean="0"/>
              <a:t> (</a:t>
            </a:r>
            <a:r>
              <a:rPr lang="en-US" i="1" dirty="0" err="1" smtClean="0"/>
              <a:t>Psylla</a:t>
            </a:r>
            <a:r>
              <a:rPr lang="en-US" i="1" dirty="0" smtClean="0"/>
              <a:t> </a:t>
            </a:r>
            <a:r>
              <a:rPr lang="en-US" i="1" dirty="0" err="1" smtClean="0"/>
              <a:t>pyricola</a:t>
            </a:r>
            <a:r>
              <a:rPr lang="el-GR" dirty="0" smtClean="0"/>
              <a:t>)</a:t>
            </a:r>
          </a:p>
          <a:p>
            <a:r>
              <a:rPr lang="el-GR" dirty="0" smtClean="0"/>
              <a:t>Λιγότερο αποτελεσματικοί φορείς θεωρούνται τα συγγενή είδη </a:t>
            </a:r>
            <a:r>
              <a:rPr lang="en-US" i="1" dirty="0" smtClean="0"/>
              <a:t>P. </a:t>
            </a:r>
            <a:r>
              <a:rPr lang="en-US" i="1" dirty="0" err="1" smtClean="0"/>
              <a:t>pyri</a:t>
            </a:r>
            <a:r>
              <a:rPr lang="en-US" i="1" dirty="0" smtClean="0"/>
              <a:t> </a:t>
            </a:r>
            <a:r>
              <a:rPr lang="el-GR" dirty="0" smtClean="0"/>
              <a:t>και </a:t>
            </a:r>
            <a:r>
              <a:rPr lang="en-US" i="1" dirty="0" smtClean="0"/>
              <a:t>P. </a:t>
            </a:r>
            <a:r>
              <a:rPr lang="en-US" i="1" dirty="0" err="1" smtClean="0"/>
              <a:t>pyrisuga</a:t>
            </a:r>
            <a:endParaRPr lang="el-GR" i="1" dirty="0" smtClean="0"/>
          </a:p>
          <a:p>
            <a:r>
              <a:rPr lang="el-GR" dirty="0" smtClean="0"/>
              <a:t>Το έντομο-φορέας προσλαμβάνει το παθογόνο μετά από διατροφή λίγων ωρών </a:t>
            </a:r>
          </a:p>
          <a:p>
            <a:r>
              <a:rPr lang="el-GR" dirty="0" smtClean="0"/>
              <a:t>Τα ιοφόρα έντομα παραμένουν μολυσματικά συνήθως για όλη τη διάρκεια της ζωής τους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Μικρά, ωχροπράσινα, ελαφρά καρουλιασμένα φύλλα στην επάκρια βλάστηση των προσβεβλημένων δέντρων</a:t>
            </a:r>
            <a:endParaRPr lang="en-US" sz="2400" dirty="0"/>
          </a:p>
        </p:txBody>
      </p:sp>
      <p:pic>
        <p:nvPicPr>
          <p:cNvPr id="4" name="Content Placeholder 3" descr="016200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6373" r="-8637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φύλλα παίρνουν κοκκινωπή χροιά αργά το καλοκαίρι</a:t>
            </a:r>
            <a:endParaRPr lang="en-US" sz="2400" dirty="0"/>
          </a:p>
        </p:txBody>
      </p:sp>
      <p:pic>
        <p:nvPicPr>
          <p:cNvPr id="4" name="Content Placeholder 3" descr="PHYPPY_0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7231" r="-8723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Στα προσβεβλημένα δέντρα παρατηρείται πρόωρη φυλλόπτωση</a:t>
            </a:r>
            <a:endParaRPr lang="en-US" sz="2400" dirty="0"/>
          </a:p>
        </p:txBody>
      </p:sp>
      <p:pic>
        <p:nvPicPr>
          <p:cNvPr id="4" name="Content Placeholder 3" descr="016200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6373" r="-8637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Οι καρποί είναι ευπαθείς στην προσβολή από </a:t>
            </a:r>
            <a:br>
              <a:rPr lang="el-GR" sz="2400" dirty="0" smtClean="0"/>
            </a:br>
            <a:r>
              <a:rPr lang="el-GR" sz="2400" dirty="0" smtClean="0"/>
              <a:t>φουζικλάδιο σε όλα τα στάδια ανάπτυξης τους</a:t>
            </a:r>
            <a:endParaRPr lang="en-US" sz="2400" dirty="0"/>
          </a:p>
        </p:txBody>
      </p:sp>
      <p:pic>
        <p:nvPicPr>
          <p:cNvPr id="4" name="Content Placeholder 3" descr="090802sc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6789" r="-2678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Η συσσώρευση αμύλου στο εμβόλιο είναι υπεύθυνη για την πρόωρη εμφάνιση της κοκκινωπής χροιάς στα φύλλα</a:t>
            </a:r>
            <a:endParaRPr lang="en-US" sz="2400" dirty="0"/>
          </a:p>
        </p:txBody>
      </p:sp>
      <p:pic>
        <p:nvPicPr>
          <p:cNvPr id="4" name="Content Placeholder 3" descr="pests_Bacteria_Phytoplasma_pyri_PHYP15_09_resiz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9870" r="-8987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Προνύμφη προχωρημένου προνυμφικού σταδίου</a:t>
            </a:r>
            <a:br>
              <a:rPr lang="el-GR" sz="2400" dirty="0" smtClean="0"/>
            </a:br>
            <a:r>
              <a:rPr lang="el-GR" sz="2400" dirty="0" smtClean="0"/>
              <a:t> του εντόμου ψύλλα της αχλαδιάς</a:t>
            </a:r>
            <a:endParaRPr lang="en-US" sz="2400" dirty="0"/>
          </a:p>
        </p:txBody>
      </p:sp>
      <p:pic>
        <p:nvPicPr>
          <p:cNvPr id="4" name="Content Placeholder 3" descr="PP_f3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272" r="-1827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Ενήλικο άτομο της ψύλλας της αχλαδιάς</a:t>
            </a:r>
            <a:br>
              <a:rPr lang="el-GR" sz="2400" dirty="0" smtClean="0"/>
            </a:br>
            <a:r>
              <a:rPr lang="el-GR" sz="2400" dirty="0" smtClean="0"/>
              <a:t> (μορφή της χειμερινής περιόδου)</a:t>
            </a:r>
            <a:endParaRPr lang="en-US" sz="2400" dirty="0"/>
          </a:p>
        </p:txBody>
      </p:sp>
      <p:pic>
        <p:nvPicPr>
          <p:cNvPr id="4" name="Content Placeholder 3" descr="PP_f3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272" r="-1827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Ενήλικο άτομο της ψύλλας της αχλαδιάς την </a:t>
            </a:r>
            <a:br>
              <a:rPr lang="el-GR" sz="2400" dirty="0" smtClean="0"/>
            </a:br>
            <a:r>
              <a:rPr lang="el-GR" sz="2400" dirty="0" smtClean="0"/>
              <a:t>περίοδο της άνοιξης και του θέρους</a:t>
            </a:r>
            <a:endParaRPr lang="en-US" sz="2400" dirty="0"/>
          </a:p>
        </p:txBody>
      </p:sp>
      <p:pic>
        <p:nvPicPr>
          <p:cNvPr id="4" name="Content Placeholder 3" descr="psylli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065" r="-606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Σκωρίαση της αχλαδιάς (</a:t>
            </a:r>
            <a:r>
              <a:rPr lang="en-US" sz="2400" b="1" i="1" dirty="0" err="1" smtClean="0"/>
              <a:t>Gymnosporangium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sabinae</a:t>
            </a:r>
            <a:r>
              <a:rPr lang="el-GR" sz="2400" dirty="0" smtClean="0"/>
              <a:t>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l-GR" sz="2400" b="1" dirty="0" smtClean="0"/>
              <a:t>Συμπτώματα προσβολής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Τα πρώτα συμπτώματα εμφανίζονται την </a:t>
            </a:r>
            <a:r>
              <a:rPr lang="el-GR" sz="2400" b="1" dirty="0" smtClean="0"/>
              <a:t>άνοιξη</a:t>
            </a:r>
            <a:r>
              <a:rPr lang="el-GR" sz="2400" dirty="0" smtClean="0"/>
              <a:t> 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στην πάνω επιφάνεια των φύλλων 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επί των μικρών καρπών</a:t>
            </a:r>
          </a:p>
          <a:p>
            <a:pPr>
              <a:buFont typeface="Wingdings" charset="2"/>
              <a:buChar char="ü"/>
            </a:pPr>
            <a:r>
              <a:rPr lang="el-GR" sz="2400" dirty="0"/>
              <a:t>ε</a:t>
            </a:r>
            <a:r>
              <a:rPr lang="el-GR" sz="2400" dirty="0" smtClean="0"/>
              <a:t>πί των τρυφερών βλαστών</a:t>
            </a:r>
          </a:p>
          <a:p>
            <a:r>
              <a:rPr lang="el-GR" sz="2400" dirty="0" smtClean="0"/>
              <a:t>Παρατηρούνται </a:t>
            </a:r>
            <a:r>
              <a:rPr lang="el-GR" sz="2400" b="1" dirty="0" smtClean="0"/>
              <a:t>πορτοκαλί</a:t>
            </a:r>
            <a:r>
              <a:rPr lang="el-GR" sz="2400" dirty="0" smtClean="0"/>
              <a:t>, λίγο διογκωμένες, </a:t>
            </a:r>
            <a:r>
              <a:rPr lang="el-GR" sz="2400" b="1" dirty="0" smtClean="0"/>
              <a:t>κυκλικές ή ελλειψοειδείς κηλίδες</a:t>
            </a:r>
          </a:p>
          <a:p>
            <a:r>
              <a:rPr lang="el-GR" sz="2400" dirty="0" smtClean="0"/>
              <a:t>Επί των κηλίδων σχηματίζονται διάσπαρτα </a:t>
            </a:r>
            <a:r>
              <a:rPr lang="el-GR" sz="2400" b="1" dirty="0" smtClean="0"/>
              <a:t>μαύρα στίγματα </a:t>
            </a:r>
            <a:r>
              <a:rPr lang="el-GR" sz="2400" dirty="0" smtClean="0"/>
              <a:t>(τα σπερμογόνια του παθογόνου)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err="1"/>
              <a:t>Σκωρίαση</a:t>
            </a:r>
            <a:r>
              <a:rPr lang="el-GR" sz="2400" b="1" dirty="0"/>
              <a:t> της αχλαδιάς (</a:t>
            </a:r>
            <a:r>
              <a:rPr lang="en-US" sz="2400" b="1" i="1" dirty="0" err="1"/>
              <a:t>Gymnosporangium</a:t>
            </a:r>
            <a:r>
              <a:rPr lang="en-US" sz="2400" b="1" i="1" dirty="0"/>
              <a:t> </a:t>
            </a:r>
            <a:r>
              <a:rPr lang="en-US" sz="2400" b="1" i="1" dirty="0" err="1"/>
              <a:t>sabinae</a:t>
            </a:r>
            <a:r>
              <a:rPr lang="el-GR" sz="2400" dirty="0"/>
              <a:t>)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l-GR" sz="2400" b="1" dirty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Τον </a:t>
            </a:r>
            <a:r>
              <a:rPr lang="el-GR" sz="2400" b="1" dirty="0"/>
              <a:t>Ιούλιο-Αύγουστο </a:t>
            </a:r>
            <a:r>
              <a:rPr lang="el-GR" sz="2400" dirty="0"/>
              <a:t>στις αντίστοιχες θέσεις της κάτω επιφάνειας του ελάσματος σχηματίζονται κιτρινοπράσινες και τελικά </a:t>
            </a:r>
            <a:r>
              <a:rPr lang="el-GR" sz="2400" b="1" dirty="0"/>
              <a:t>καστανές κηλίδες</a:t>
            </a:r>
          </a:p>
          <a:p>
            <a:r>
              <a:rPr lang="el-GR" sz="2400" dirty="0"/>
              <a:t>Οι κηλίδες εμφανίζουν </a:t>
            </a:r>
            <a:r>
              <a:rPr lang="el-GR" sz="2400" b="1" dirty="0"/>
              <a:t>μαστοειδή εξογκώματα </a:t>
            </a:r>
            <a:r>
              <a:rPr lang="el-GR" sz="2400" dirty="0"/>
              <a:t>μέσα στα οποία εμφανίζονται τα </a:t>
            </a:r>
            <a:r>
              <a:rPr lang="el-GR" sz="2400" dirty="0" err="1"/>
              <a:t>αικίδια</a:t>
            </a:r>
            <a:endParaRPr lang="el-GR" sz="2400" dirty="0"/>
          </a:p>
          <a:p>
            <a:r>
              <a:rPr lang="el-GR" sz="2400" dirty="0"/>
              <a:t>Από τα </a:t>
            </a:r>
            <a:r>
              <a:rPr lang="el-GR" sz="2400" dirty="0" err="1"/>
              <a:t>αικίδια</a:t>
            </a:r>
            <a:r>
              <a:rPr lang="el-GR" sz="2400" dirty="0"/>
              <a:t> </a:t>
            </a:r>
            <a:r>
              <a:rPr lang="el-GR" sz="2400" b="1" dirty="0"/>
              <a:t>προβάλλουν υπόλευκοι κώνοι </a:t>
            </a:r>
            <a:r>
              <a:rPr lang="el-GR" sz="2400" dirty="0"/>
              <a:t>που είναι γεμάτα από κίτρινα σπόρια (</a:t>
            </a:r>
            <a:r>
              <a:rPr lang="el-GR" sz="2400" dirty="0" err="1"/>
              <a:t>αικιδιοσπόρια</a:t>
            </a:r>
            <a:r>
              <a:rPr lang="el-GR" sz="2400" dirty="0"/>
              <a:t>)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9828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Σκωρίαση της αχλαδιάς (</a:t>
            </a:r>
            <a:r>
              <a:rPr lang="en-US" sz="2400" b="1" i="1" dirty="0" err="1" smtClean="0"/>
              <a:t>Gymnosporangium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sabinae</a:t>
            </a:r>
            <a:r>
              <a:rPr lang="el-GR" sz="2400" dirty="0" smtClean="0"/>
              <a:t>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l-GR" sz="2400" b="1" dirty="0" smtClean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Οι προσβολές των βλαστών εξελίσσονται σε </a:t>
            </a:r>
            <a:r>
              <a:rPr lang="el-GR" sz="2400" b="1" dirty="0" smtClean="0"/>
              <a:t>έλκη</a:t>
            </a:r>
            <a:r>
              <a:rPr lang="el-GR" sz="2400" dirty="0" smtClean="0"/>
              <a:t> που προκαλούν την ξήρανσή τους</a:t>
            </a:r>
          </a:p>
          <a:p>
            <a:r>
              <a:rPr lang="el-GR" sz="2400" dirty="0" smtClean="0"/>
              <a:t>Τα έντονα προσβεβλημένα φύλλα πέφτουν πρόωρα</a:t>
            </a:r>
          </a:p>
          <a:p>
            <a:r>
              <a:rPr lang="el-GR" sz="2400" dirty="0" smtClean="0"/>
              <a:t>Τα τελειοσπόρια του παθογόνου σχηματίζονται </a:t>
            </a:r>
            <a:r>
              <a:rPr lang="el-GR" sz="2400" b="1" dirty="0" smtClean="0"/>
              <a:t>επί των κλάδων ειδών του γένους </a:t>
            </a:r>
            <a:r>
              <a:rPr lang="en-US" sz="2400" b="1" i="1" dirty="0" err="1" smtClean="0"/>
              <a:t>Juniperus</a:t>
            </a:r>
            <a:r>
              <a:rPr lang="en-US" sz="2400" b="1" dirty="0" smtClean="0"/>
              <a:t> </a:t>
            </a:r>
            <a:r>
              <a:rPr lang="el-GR" sz="2400" b="1" dirty="0" smtClean="0"/>
              <a:t>(κέδροι)</a:t>
            </a:r>
          </a:p>
          <a:p>
            <a:r>
              <a:rPr lang="el-GR" sz="2400" dirty="0" smtClean="0"/>
              <a:t>Εκεί, εμφανίζονται ατρακτοειδείς εξογκώσεις από τις οποίες εξέρχονται στο τέλος του χειμώνα μικρές ροπαλοειδείς προεξοχές</a:t>
            </a:r>
          </a:p>
          <a:p>
            <a:r>
              <a:rPr lang="el-GR" sz="2400" dirty="0" smtClean="0"/>
              <a:t>Οι προεξοχές έχουν ζελατινώδη υφή και περιέχουν πλήθος τελειοσπορίων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Σκωρίαση της αχλαδιάς (</a:t>
            </a:r>
            <a:r>
              <a:rPr lang="en-US" sz="2400" b="1" i="1" dirty="0" err="1" smtClean="0"/>
              <a:t>Gymnosporangium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sabinae</a:t>
            </a:r>
            <a:r>
              <a:rPr lang="el-GR" sz="2400" dirty="0" smtClean="0"/>
              <a:t>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l-GR" sz="2400" b="1" dirty="0" smtClean="0"/>
              <a:t>Παθογόνο αίτιο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sz="2400" dirty="0" smtClean="0"/>
              <a:t>Ο μύκητας </a:t>
            </a:r>
            <a:r>
              <a:rPr lang="en-US" sz="2400" i="1" dirty="0" err="1"/>
              <a:t>Gymnosporangium</a:t>
            </a:r>
            <a:r>
              <a:rPr lang="en-US" sz="2400" i="1" dirty="0"/>
              <a:t> </a:t>
            </a:r>
            <a:r>
              <a:rPr lang="en-US" sz="2400" i="1" dirty="0" err="1" smtClean="0"/>
              <a:t>sabinae</a:t>
            </a:r>
            <a:r>
              <a:rPr lang="el-GR" sz="2400" i="1" dirty="0" smtClean="0"/>
              <a:t> </a:t>
            </a:r>
            <a:r>
              <a:rPr lang="el-GR" sz="2400" dirty="0" smtClean="0"/>
              <a:t>είναι </a:t>
            </a:r>
            <a:r>
              <a:rPr lang="el-GR" sz="2400" b="1" dirty="0" smtClean="0"/>
              <a:t>ετερόοικος</a:t>
            </a:r>
          </a:p>
          <a:p>
            <a:r>
              <a:rPr lang="el-GR" sz="2400" dirty="0" smtClean="0"/>
              <a:t>Συμπληρώνει το βιολογικό του κύκλο αναπτυσσόμενος διαδοχικά σε </a:t>
            </a:r>
            <a:r>
              <a:rPr lang="el-GR" sz="2400" u="sng" dirty="0" smtClean="0"/>
              <a:t>δύο ξενιστές</a:t>
            </a:r>
          </a:p>
          <a:p>
            <a:r>
              <a:rPr lang="el-GR" sz="2400" dirty="0" smtClean="0"/>
              <a:t>Επί της αχλαδιάς σχηματίζει τα σπερμογόνια και τα αικίδια, ενώ επί των ειδών του γένους</a:t>
            </a:r>
            <a:r>
              <a:rPr lang="el-GR" sz="2400" i="1" dirty="0" smtClean="0"/>
              <a:t> </a:t>
            </a:r>
            <a:r>
              <a:rPr lang="en-US" sz="2400" i="1" dirty="0" err="1" smtClean="0"/>
              <a:t>Juniperus</a:t>
            </a:r>
            <a:r>
              <a:rPr lang="en-US" sz="2400" i="1" dirty="0" smtClean="0"/>
              <a:t> </a:t>
            </a:r>
            <a:r>
              <a:rPr lang="el-GR" sz="2400" dirty="0" smtClean="0"/>
              <a:t>σχηματίζει τους τελειοσωρούς με τα τελειοσπόρια</a:t>
            </a:r>
          </a:p>
          <a:p>
            <a:r>
              <a:rPr lang="el-GR" sz="2400" dirty="0" smtClean="0"/>
              <a:t>Ο μύκητας </a:t>
            </a:r>
            <a:r>
              <a:rPr lang="el-GR" sz="2400" b="1" dirty="0" smtClean="0"/>
              <a:t>διαχειμάζει ως μυκήλιο </a:t>
            </a:r>
            <a:r>
              <a:rPr lang="el-GR" sz="2400" dirty="0" smtClean="0"/>
              <a:t>στο φλοιό των κλάδων των ειδών </a:t>
            </a:r>
            <a:r>
              <a:rPr lang="en-US" sz="2400" i="1" dirty="0" err="1" smtClean="0"/>
              <a:t>Juniperus</a:t>
            </a:r>
            <a:r>
              <a:rPr lang="en-US" sz="2400" i="1" dirty="0" smtClean="0"/>
              <a:t> </a:t>
            </a:r>
            <a:endParaRPr lang="el-GR" sz="2400" dirty="0" smtClean="0"/>
          </a:p>
          <a:p>
            <a:r>
              <a:rPr lang="el-GR" sz="2400" dirty="0" smtClean="0"/>
              <a:t>Η μόλυνσή τους πραγματοποιείται στα τέλη καλοκαιριού με αερομεταφερόμενα αικιδιοσπόρια από την αχλαδιά</a:t>
            </a:r>
          </a:p>
          <a:p>
            <a:r>
              <a:rPr lang="el-GR" sz="2400" dirty="0" smtClean="0"/>
              <a:t>Το φθινόπωρο σχηματίζονται οι τελειοσωροί του παθογόνου</a:t>
            </a:r>
          </a:p>
          <a:p>
            <a:r>
              <a:rPr lang="el-GR" sz="2400" dirty="0" smtClean="0"/>
              <a:t>Στο τέλος του χειμώνα από τις εξογκώσεις εξέρχονται μικρές ροπαλοειδείς προεξοχές αποτελούμενες από τελεισπόρια 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Πορτοκαλί, κυκλικές ή ελλειψοειδείς κηλίδες στην άνω φυλλική επιφάνεια αποτελούν τα αρχικά συμπτώματα της ασθένειας</a:t>
            </a:r>
            <a:endParaRPr lang="en-US" sz="2400" dirty="0"/>
          </a:p>
        </p:txBody>
      </p:sp>
      <p:pic>
        <p:nvPicPr>
          <p:cNvPr id="4" name="Content Placeholder 3" descr="cbhg3rdseptember2013 03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Στις αντίστοιχες θέσεις της κάτω φυλλικής επιφάνειας σχηματίζονται καστανές τελικά κηλίδες</a:t>
            </a:r>
            <a:endParaRPr lang="en-US" sz="2400" dirty="0"/>
          </a:p>
        </p:txBody>
      </p:sp>
      <p:pic>
        <p:nvPicPr>
          <p:cNvPr id="4" name="Content Placeholder 3" descr="Gymnosporangium_sabinae_fg0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459" r="-1045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Ανάπτυξη μικρών, επιφανειακών εσχαρώσεων </a:t>
            </a:r>
            <a:br>
              <a:rPr lang="el-GR" sz="2400" dirty="0" smtClean="0"/>
            </a:br>
            <a:r>
              <a:rPr lang="el-GR" sz="2400" dirty="0" smtClean="0"/>
              <a:t>(με φελλοποίηση ιστών) σε προσβεβλημένο καρπό μηλιάς</a:t>
            </a:r>
            <a:endParaRPr lang="en-US" sz="2400" dirty="0"/>
          </a:p>
        </p:txBody>
      </p:sp>
      <p:pic>
        <p:nvPicPr>
          <p:cNvPr id="4" name="Content Placeholder 3" descr="fis-015-apple-scab-on-frui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Επί των πορτοκαλόχρωμων κηλίδων σχηματίζονται τα σπερμογόνια (πυκνίδια) του παθογόνου</a:t>
            </a:r>
            <a:endParaRPr lang="en-US" sz="2400" dirty="0"/>
          </a:p>
        </p:txBody>
      </p:sp>
      <p:pic>
        <p:nvPicPr>
          <p:cNvPr id="4" name="Content Placeholder 3" descr="Gymnosporangium_sabinae,I_MWS7847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4721" r="-2472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Από τα μαστοειδή εξογκώματα (αικίδια) που αναπτύσσονται στην κάτω φυλλική επιφάνεια προβάλλουν υπόλευκοι κώνοι (σαν δάκτυλα)</a:t>
            </a:r>
            <a:endParaRPr lang="en-US" sz="2400" dirty="0"/>
          </a:p>
        </p:txBody>
      </p:sp>
      <p:pic>
        <p:nvPicPr>
          <p:cNvPr id="4" name="Content Placeholder 3" descr="Gymnosporangium_sabinae_fg0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459" r="-1045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Οι υπόλευκοι κώνοι περιέχουν τα κίτρινα σπόρια (αικιδιοσπόρια) του παθογόνου που προσβάλλουν τους βλαστούς του εναλλακτικού ξενιστή</a:t>
            </a:r>
            <a:r>
              <a:rPr lang="el-GR" sz="2400" i="1" dirty="0" smtClean="0"/>
              <a:t> </a:t>
            </a:r>
            <a:r>
              <a:rPr lang="en-US" sz="2400" i="1" dirty="0" err="1" smtClean="0"/>
              <a:t>Juniperus</a:t>
            </a:r>
            <a:endParaRPr lang="en-US" sz="2400" i="1" dirty="0"/>
          </a:p>
        </p:txBody>
      </p:sp>
      <p:pic>
        <p:nvPicPr>
          <p:cNvPr id="4" name="Content Placeholder 3" descr="Gymnosporangium_sabinae_fg0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459" r="-1045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Ατρακτοειδείς εξογκώσεις επί κλάδων κέδρου από τις οποίες εξέρχονται τα τελειοσπόρια του μύκητα</a:t>
            </a:r>
            <a:endParaRPr lang="en-US" sz="2400" dirty="0"/>
          </a:p>
        </p:txBody>
      </p:sp>
      <p:pic>
        <p:nvPicPr>
          <p:cNvPr id="4" name="Content Placeholder 3" descr="Gymnosporangium_sabinae_0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Αρχικές φλύκταινες επί ελάσματος νεαρών φύλλων και διογκώσεις προσβεβλημένων ποδίσκων καρπών μηλιάς</a:t>
            </a:r>
            <a:endParaRPr lang="en-US" sz="2400" dirty="0"/>
          </a:p>
        </p:txBody>
      </p:sp>
      <p:pic>
        <p:nvPicPr>
          <p:cNvPr id="5" name="Picture 4" descr="Cedar-apple-rust-on-Ginger-Gold-29-May-14-pj1dc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545" y="2325496"/>
            <a:ext cx="3318521" cy="3623611"/>
          </a:xfrm>
          <a:prstGeom prst="rect">
            <a:avLst/>
          </a:prstGeom>
        </p:spPr>
      </p:pic>
      <p:pic>
        <p:nvPicPr>
          <p:cNvPr id="6" name="Picture 5" descr="Quince-rust-on-Delblush-stem-5-May-09-pgxb4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7287" y="2325496"/>
            <a:ext cx="4529514" cy="362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194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Σηψιρριζία που οφείλεται σε προσβολές </a:t>
            </a:r>
            <a:br>
              <a:rPr lang="el-GR" sz="2400" b="1" dirty="0" smtClean="0"/>
            </a:br>
            <a:r>
              <a:rPr lang="el-GR" sz="2400" b="1" dirty="0" smtClean="0"/>
              <a:t>από μύκητες του γένους </a:t>
            </a:r>
            <a:r>
              <a:rPr lang="en-US" sz="2400" b="1" i="1" dirty="0" err="1" smtClean="0"/>
              <a:t>Phytophthora</a:t>
            </a:r>
            <a:r>
              <a:rPr lang="en-US" sz="2400" b="1" i="1" dirty="0" smtClean="0"/>
              <a:t/>
            </a:r>
            <a:br>
              <a:rPr lang="en-US" sz="2400" b="1" i="1" dirty="0" smtClean="0"/>
            </a:br>
            <a:r>
              <a:rPr lang="el-GR" sz="2400" b="1" dirty="0" smtClean="0"/>
              <a:t>Συμπτώματα προσβολής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2328"/>
          </a:xfrm>
        </p:spPr>
        <p:txBody>
          <a:bodyPr>
            <a:noAutofit/>
          </a:bodyPr>
          <a:lstStyle/>
          <a:p>
            <a:r>
              <a:rPr lang="el-GR" sz="2400" dirty="0" smtClean="0"/>
              <a:t>Η προσβολή αρχίζει από το λαιμό ή τις κύριες ρίζες</a:t>
            </a:r>
          </a:p>
          <a:p>
            <a:r>
              <a:rPr lang="el-GR" sz="2400" dirty="0" smtClean="0"/>
              <a:t>Ο </a:t>
            </a:r>
            <a:r>
              <a:rPr lang="el-GR" sz="2400" b="1" dirty="0" smtClean="0"/>
              <a:t>φλοιός</a:t>
            </a:r>
            <a:r>
              <a:rPr lang="el-GR" sz="2400" dirty="0" smtClean="0"/>
              <a:t> εξωτερικά φαίνεται </a:t>
            </a:r>
            <a:r>
              <a:rPr lang="el-GR" sz="2400" b="1" dirty="0" smtClean="0"/>
              <a:t>σκοτεινότερος</a:t>
            </a:r>
            <a:r>
              <a:rPr lang="el-GR" sz="2400" dirty="0" smtClean="0"/>
              <a:t>, </a:t>
            </a:r>
            <a:r>
              <a:rPr lang="el-GR" sz="2400" b="1" dirty="0" smtClean="0"/>
              <a:t>υδατώδης</a:t>
            </a:r>
            <a:r>
              <a:rPr lang="el-GR" sz="2400" dirty="0" smtClean="0"/>
              <a:t>, συχνά </a:t>
            </a:r>
            <a:r>
              <a:rPr lang="el-GR" sz="2400" b="1" dirty="0" smtClean="0"/>
              <a:t>ελαφρά βυθισμένος</a:t>
            </a:r>
          </a:p>
          <a:p>
            <a:r>
              <a:rPr lang="el-GR" sz="2400" dirty="0" smtClean="0"/>
              <a:t>Σταδιακά, η αλλοίωση προχωρά </a:t>
            </a:r>
            <a:r>
              <a:rPr lang="el-GR" sz="2400" u="sng" dirty="0" smtClean="0"/>
              <a:t>προς τα πάνω </a:t>
            </a:r>
            <a:r>
              <a:rPr lang="el-GR" sz="2400" dirty="0" smtClean="0"/>
              <a:t>(έως και 60-80</a:t>
            </a:r>
            <a:r>
              <a:rPr lang="en-US" sz="2400" dirty="0" smtClean="0"/>
              <a:t>cm</a:t>
            </a:r>
            <a:r>
              <a:rPr lang="el-GR" sz="2400" dirty="0" smtClean="0"/>
              <a:t> από το έδαφος) και </a:t>
            </a:r>
            <a:r>
              <a:rPr lang="el-GR" sz="2400" u="sng" dirty="0" smtClean="0"/>
              <a:t>προς τις κεντρικές ρίζες</a:t>
            </a:r>
          </a:p>
          <a:p>
            <a:r>
              <a:rPr lang="el-GR" sz="2400" dirty="0" smtClean="0"/>
              <a:t>Η προσβολή αρχικά καλύπτει μέρος της περιφέρειας του κορμού, ενώ αργότερα μπορεί να περιβάλλει ολόκληρο των κορμό</a:t>
            </a:r>
          </a:p>
          <a:p>
            <a:r>
              <a:rPr lang="el-GR" sz="2400" dirty="0" smtClean="0"/>
              <a:t>Στην προσβεβλημένη περιοχή παρατηρείται </a:t>
            </a:r>
            <a:r>
              <a:rPr lang="el-GR" sz="2400" b="1" dirty="0" smtClean="0"/>
              <a:t>σχίσιμο του φλοιού και έκκριση κόμμεος</a:t>
            </a:r>
          </a:p>
          <a:p>
            <a:r>
              <a:rPr lang="el-GR" sz="2400" dirty="0" smtClean="0"/>
              <a:t>Εσωτερικά, παρατηρείται </a:t>
            </a:r>
            <a:r>
              <a:rPr lang="el-GR" sz="2400" b="1" dirty="0" smtClean="0"/>
              <a:t>καστανός μεταχρωματισμός του καμβίου που φτάνει μέχρι το ξύλο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Σηψιρριζία που οφείλεται σε προσβολές </a:t>
            </a:r>
            <a:br>
              <a:rPr lang="el-GR" sz="2400" b="1" dirty="0" smtClean="0"/>
            </a:br>
            <a:r>
              <a:rPr lang="el-GR" sz="2400" b="1" dirty="0" smtClean="0"/>
              <a:t>από μύκητες του γένους </a:t>
            </a:r>
            <a:r>
              <a:rPr lang="en-US" sz="2400" b="1" i="1" dirty="0" err="1" smtClean="0"/>
              <a:t>Phytophthora</a:t>
            </a:r>
            <a:r>
              <a:rPr lang="en-US" sz="2400" b="1" i="1" dirty="0" smtClean="0"/>
              <a:t/>
            </a:r>
            <a:br>
              <a:rPr lang="en-US" sz="2400" b="1" i="1" dirty="0" smtClean="0"/>
            </a:br>
            <a:r>
              <a:rPr lang="el-GR" sz="2400" b="1" dirty="0" smtClean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sz="2400" dirty="0" smtClean="0"/>
              <a:t>Ο φλοιός ρυτιδώνεται, νεκρώνεται, </a:t>
            </a:r>
            <a:r>
              <a:rPr lang="el-GR" sz="2400" b="1" dirty="0" smtClean="0"/>
              <a:t>απολεπίζεται</a:t>
            </a:r>
            <a:r>
              <a:rPr lang="el-GR" sz="2400" dirty="0" smtClean="0"/>
              <a:t> και συχνά </a:t>
            </a:r>
            <a:r>
              <a:rPr lang="el-GR" sz="2400" b="1" dirty="0" smtClean="0"/>
              <a:t>αποκαλύπτεται το ξύλο</a:t>
            </a:r>
          </a:p>
          <a:p>
            <a:pPr marL="0" indent="0">
              <a:buNone/>
            </a:pPr>
            <a:endParaRPr lang="el-GR" sz="2400" b="1" dirty="0" smtClean="0"/>
          </a:p>
          <a:p>
            <a:r>
              <a:rPr lang="el-GR" sz="2400" dirty="0" smtClean="0"/>
              <a:t>Τα μολυσμένα δέντρα παρουσιάζουν </a:t>
            </a:r>
          </a:p>
          <a:p>
            <a:pPr>
              <a:buFont typeface="Wingdings" charset="2"/>
              <a:buChar char="Ø"/>
            </a:pPr>
            <a:r>
              <a:rPr lang="el-GR" sz="2400" dirty="0" smtClean="0"/>
              <a:t>μονόπλευρη ή καθολική χλώρωση των φύλλων</a:t>
            </a:r>
            <a:r>
              <a:rPr lang="el-GR" sz="2400" b="1" dirty="0" smtClean="0"/>
              <a:t> </a:t>
            </a:r>
          </a:p>
          <a:p>
            <a:pPr>
              <a:buFont typeface="Wingdings" charset="2"/>
              <a:buChar char="Ø"/>
            </a:pPr>
            <a:r>
              <a:rPr lang="el-GR" sz="2400" b="1" dirty="0" smtClean="0"/>
              <a:t>καχεκτική βλάστηση</a:t>
            </a:r>
            <a:endParaRPr lang="el-GR" sz="2400" dirty="0" smtClean="0"/>
          </a:p>
          <a:p>
            <a:pPr>
              <a:buFont typeface="Wingdings" charset="2"/>
              <a:buChar char="Ø"/>
            </a:pPr>
            <a:r>
              <a:rPr lang="el-GR" sz="2400" b="1" dirty="0" err="1"/>
              <a:t>φ</a:t>
            </a:r>
            <a:r>
              <a:rPr lang="el-GR" sz="2400" b="1" dirty="0" err="1" smtClean="0"/>
              <a:t>υλλόπτωση</a:t>
            </a:r>
            <a:endParaRPr lang="el-GR" sz="2400" b="1" dirty="0" smtClean="0"/>
          </a:p>
          <a:p>
            <a:pPr marL="0" indent="0">
              <a:buNone/>
            </a:pPr>
            <a:endParaRPr lang="el-GR" sz="2400" b="1" dirty="0" smtClean="0"/>
          </a:p>
          <a:p>
            <a:r>
              <a:rPr lang="el-GR" sz="2400" dirty="0" smtClean="0"/>
              <a:t>Ανάλογα με την ένταση της προσβολής, τα δέντρα ξηραίνονται </a:t>
            </a:r>
            <a:r>
              <a:rPr lang="el-GR" sz="2400" b="1" dirty="0" smtClean="0"/>
              <a:t>εντός 2-3 ετών </a:t>
            </a:r>
            <a:r>
              <a:rPr lang="el-GR" sz="2400" dirty="0" smtClean="0"/>
              <a:t>ή στη διάρκεια της </a:t>
            </a:r>
            <a:r>
              <a:rPr lang="el-GR" sz="2400" b="1" dirty="0" smtClean="0"/>
              <a:t>ίδιας καλλιεργητικής περιόδου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Σηψιρριζία που οφείλεται σε προσβολές </a:t>
            </a:r>
            <a:br>
              <a:rPr lang="el-GR" sz="2400" b="1" dirty="0" smtClean="0"/>
            </a:br>
            <a:r>
              <a:rPr lang="el-GR" sz="2400" b="1" dirty="0" smtClean="0"/>
              <a:t>από μύκητες του γένους </a:t>
            </a:r>
            <a:r>
              <a:rPr lang="en-US" sz="2400" b="1" i="1" dirty="0" err="1" smtClean="0"/>
              <a:t>Phytophthora</a:t>
            </a:r>
            <a:r>
              <a:rPr lang="en-US" sz="2400" b="1" i="1" dirty="0" smtClean="0"/>
              <a:t/>
            </a:r>
            <a:br>
              <a:rPr lang="en-US" sz="2400" b="1" i="1" dirty="0" smtClean="0"/>
            </a:br>
            <a:r>
              <a:rPr lang="el-GR" sz="2400" b="1" dirty="0" smtClean="0"/>
              <a:t>Παθογόνο αίτιο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είδη του γένους </a:t>
            </a:r>
            <a:r>
              <a:rPr lang="en-US" sz="2400" i="1" dirty="0" err="1" smtClean="0"/>
              <a:t>Phytophthora</a:t>
            </a:r>
            <a:r>
              <a:rPr lang="en-US" sz="2400" dirty="0" smtClean="0"/>
              <a:t> </a:t>
            </a:r>
            <a:r>
              <a:rPr lang="el-GR" sz="2400" dirty="0" smtClean="0"/>
              <a:t>για να αναπτυχθούν και να μολύνουν απαιτούν </a:t>
            </a:r>
            <a:r>
              <a:rPr lang="el-GR" sz="2400" b="1" dirty="0" smtClean="0"/>
              <a:t>υψηλά επίπεδα εδαφικής υγρασίας</a:t>
            </a:r>
          </a:p>
          <a:p>
            <a:r>
              <a:rPr lang="el-GR" sz="2400" dirty="0" smtClean="0"/>
              <a:t>Η μόλυνση </a:t>
            </a:r>
            <a:r>
              <a:rPr lang="el-GR" sz="2400" u="sng" dirty="0" smtClean="0"/>
              <a:t>ευνοείται από την ύπαρξη πληγών</a:t>
            </a:r>
          </a:p>
          <a:p>
            <a:r>
              <a:rPr lang="el-GR" sz="2400" dirty="0" smtClean="0"/>
              <a:t>Τα </a:t>
            </a:r>
            <a:r>
              <a:rPr lang="el-GR" sz="2400" b="1" dirty="0" smtClean="0"/>
              <a:t>μηλοειδή</a:t>
            </a:r>
            <a:r>
              <a:rPr lang="el-GR" sz="2400" dirty="0" smtClean="0"/>
              <a:t> προσβάλλονται συνήθως από το </a:t>
            </a:r>
            <a:r>
              <a:rPr lang="en-US" sz="2400" b="1" i="1" dirty="0" err="1" smtClean="0"/>
              <a:t>Phytophthorta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cactorum</a:t>
            </a:r>
            <a:r>
              <a:rPr lang="el-GR" sz="2400" b="1" i="1" dirty="0" smtClean="0"/>
              <a:t> </a:t>
            </a:r>
            <a:r>
              <a:rPr lang="el-GR" sz="2400" dirty="0" smtClean="0"/>
              <a:t>το οποίο είναι σχετικά θερμόφιλο είδος που προκαλεί τις όψιμες προσβολές (</a:t>
            </a:r>
            <a:r>
              <a:rPr lang="el-GR" sz="2400" b="1" dirty="0" smtClean="0"/>
              <a:t>θερινός τύπος</a:t>
            </a:r>
            <a:r>
              <a:rPr lang="el-GR" sz="2400" dirty="0" smtClean="0"/>
              <a:t>) των ξενιστών</a:t>
            </a:r>
            <a:endParaRPr lang="en-US" sz="2400" i="1" dirty="0" smtClean="0"/>
          </a:p>
          <a:p>
            <a:r>
              <a:rPr lang="el-GR" sz="2400" dirty="0" smtClean="0"/>
              <a:t>Τα είδη </a:t>
            </a:r>
            <a:r>
              <a:rPr lang="en-US" sz="2400" b="1" i="1" dirty="0" smtClean="0"/>
              <a:t>P. </a:t>
            </a:r>
            <a:r>
              <a:rPr lang="en-US" sz="2400" b="1" i="1" dirty="0" err="1" smtClean="0"/>
              <a:t>syringae</a:t>
            </a:r>
            <a:r>
              <a:rPr lang="el-GR" sz="2400" b="1" i="1" dirty="0" smtClean="0"/>
              <a:t> </a:t>
            </a:r>
            <a:r>
              <a:rPr lang="el-GR" sz="2400" dirty="0" smtClean="0"/>
              <a:t>και</a:t>
            </a:r>
            <a:r>
              <a:rPr lang="en-US" sz="2400" i="1" dirty="0" smtClean="0"/>
              <a:t> </a:t>
            </a:r>
            <a:r>
              <a:rPr lang="en-US" sz="2400" b="1" i="1" dirty="0" smtClean="0"/>
              <a:t>P. </a:t>
            </a:r>
            <a:r>
              <a:rPr lang="en-US" sz="2400" b="1" i="1" dirty="0" err="1" smtClean="0"/>
              <a:t>megasperma</a:t>
            </a:r>
            <a:r>
              <a:rPr lang="el-GR" sz="2400" b="1" i="1" dirty="0" smtClean="0"/>
              <a:t> </a:t>
            </a:r>
            <a:r>
              <a:rPr lang="el-GR" sz="2400" dirty="0" smtClean="0"/>
              <a:t>(σχετικά ψυχρόφιλα είδη), είναι υπεύθυνα για τις πρώιμες προσβολές των δέντρων (</a:t>
            </a:r>
            <a:r>
              <a:rPr lang="el-GR" sz="2400" b="1" dirty="0" smtClean="0"/>
              <a:t>ανοιξιάτικος τύπος</a:t>
            </a:r>
            <a:r>
              <a:rPr lang="el-GR" sz="2400" dirty="0" smtClean="0"/>
              <a:t>) </a:t>
            </a:r>
          </a:p>
          <a:p>
            <a:r>
              <a:rPr lang="el-GR" sz="2400" dirty="0" smtClean="0"/>
              <a:t>Τα είδη αυτά προσβάλλουν συνήθως τα </a:t>
            </a:r>
            <a:r>
              <a:rPr lang="el-GR" sz="2400" b="1" dirty="0" smtClean="0"/>
              <a:t>πυρηνόκαρπα</a:t>
            </a:r>
            <a:r>
              <a:rPr lang="el-GR" sz="2400" dirty="0" smtClean="0"/>
              <a:t> (βερυκοκιά, ροδακινιά, δαμασκηνιά, αμυγδαλιά) 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Σηψιρριζία που οφείλεται σε προσβολές</a:t>
            </a:r>
            <a:br>
              <a:rPr lang="el-GR" sz="2400" b="1" dirty="0" smtClean="0"/>
            </a:br>
            <a:r>
              <a:rPr lang="el-GR" sz="2400" b="1" dirty="0" smtClean="0"/>
              <a:t> από μύκητες του γένους </a:t>
            </a:r>
            <a:r>
              <a:rPr lang="en-US" sz="2400" b="1" i="1" dirty="0" err="1" smtClean="0"/>
              <a:t>Phytophthora</a:t>
            </a:r>
            <a:r>
              <a:rPr lang="en-US" sz="2400" b="1" i="1" dirty="0" smtClean="0"/>
              <a:t/>
            </a:r>
            <a:br>
              <a:rPr lang="en-US" sz="2400" b="1" i="1" dirty="0" smtClean="0"/>
            </a:br>
            <a:r>
              <a:rPr lang="el-GR" sz="2400" b="1" dirty="0" smtClean="0"/>
              <a:t>Ανοιξιάτικος τύπος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Εκδηλώνεται </a:t>
            </a:r>
            <a:r>
              <a:rPr lang="el-GR" sz="2400" b="1" dirty="0" smtClean="0"/>
              <a:t>αργά το χειμώνα ή νωρίς την άνοιξη</a:t>
            </a:r>
          </a:p>
          <a:p>
            <a:r>
              <a:rPr lang="el-GR" sz="2400" dirty="0" smtClean="0"/>
              <a:t>Στα νεαρά δέντρα τα μάτια δεν ανοίγουν την άνοιξη</a:t>
            </a:r>
          </a:p>
          <a:p>
            <a:r>
              <a:rPr lang="el-GR" sz="2400" dirty="0" smtClean="0"/>
              <a:t>Στα ενήλικα δέντρα σχηματίζονται </a:t>
            </a:r>
            <a:r>
              <a:rPr lang="el-GR" sz="2400" b="1" dirty="0" smtClean="0"/>
              <a:t>μικροί, καχεκτικοί βλαστοί </a:t>
            </a:r>
            <a:r>
              <a:rPr lang="el-GR" sz="2400" dirty="0" smtClean="0"/>
              <a:t>που παραμένουν νάνοι και χλωρωτικοί</a:t>
            </a:r>
          </a:p>
          <a:p>
            <a:r>
              <a:rPr lang="el-GR" sz="2400" dirty="0" smtClean="0"/>
              <a:t>Τα συμπτώματα παραπέμπουν σε εκείνα που προκαλεί η ζημιά του ριζικού συστήματος των δέντρων λόγω νεροκρατήματος</a:t>
            </a:r>
          </a:p>
          <a:p>
            <a:r>
              <a:rPr lang="el-GR" sz="2400" dirty="0" smtClean="0"/>
              <a:t>Τα δέντρα </a:t>
            </a:r>
            <a:r>
              <a:rPr lang="el-GR" sz="2400" b="1" dirty="0" smtClean="0"/>
              <a:t>ξηραίνονται το Μάϊο ή νωρίς τον Ιούνιο</a:t>
            </a:r>
            <a:r>
              <a:rPr lang="el-GR" sz="2400" dirty="0" smtClean="0"/>
              <a:t>, κατά τη διάρκεια της πρώτης έντονης διαπνοής τους</a:t>
            </a:r>
          </a:p>
          <a:p>
            <a:r>
              <a:rPr lang="el-GR" sz="2400" u="sng" dirty="0" smtClean="0"/>
              <a:t>Γενικευμένη προσβολή αυτού του τύπου εκδηλώνεται μετά από έντονες χειμερινές βροχοπτώσεις</a:t>
            </a:r>
            <a:endParaRPr lang="en-US" sz="24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Σηψιρριζία που οφείλεται σε προσβολές</a:t>
            </a:r>
            <a:br>
              <a:rPr lang="el-GR" sz="2400" b="1" dirty="0" smtClean="0"/>
            </a:br>
            <a:r>
              <a:rPr lang="el-GR" sz="2400" b="1" dirty="0" smtClean="0"/>
              <a:t> από μύκητες του γένους </a:t>
            </a:r>
            <a:r>
              <a:rPr lang="en-US" sz="2400" b="1" i="1" dirty="0" err="1" smtClean="0"/>
              <a:t>Phytophthora</a:t>
            </a:r>
            <a:r>
              <a:rPr lang="en-US" sz="2400" b="1" i="1" dirty="0" smtClean="0"/>
              <a:t/>
            </a:r>
            <a:br>
              <a:rPr lang="en-US" sz="2400" b="1" i="1" dirty="0" smtClean="0"/>
            </a:br>
            <a:r>
              <a:rPr lang="el-GR" sz="2400" b="1" dirty="0" smtClean="0"/>
              <a:t>Θερινός τύπος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Εκδηλώνεται στη διάρκεια της θερμής, θερινής περιόδου</a:t>
            </a:r>
          </a:p>
          <a:p>
            <a:r>
              <a:rPr lang="el-GR" sz="2400" dirty="0" smtClean="0"/>
              <a:t>Εμφανίζεται με το </a:t>
            </a:r>
            <a:r>
              <a:rPr lang="el-GR" sz="2400" b="1" dirty="0" smtClean="0"/>
              <a:t>σύνδρομο της αποπληξίας</a:t>
            </a:r>
          </a:p>
          <a:p>
            <a:r>
              <a:rPr lang="el-GR" sz="2400" dirty="0" smtClean="0"/>
              <a:t>Τα δέντρα μετά από ελαφρά χλώρωση των φύλλων, παρουσιάζουν </a:t>
            </a:r>
            <a:r>
              <a:rPr lang="el-GR" sz="2400" b="1" dirty="0" smtClean="0"/>
              <a:t>απότομο μαρασμό </a:t>
            </a:r>
            <a:r>
              <a:rPr lang="el-GR" sz="2400" dirty="0" smtClean="0"/>
              <a:t>και</a:t>
            </a:r>
            <a:r>
              <a:rPr lang="el-GR" sz="2400" b="1" dirty="0" smtClean="0"/>
              <a:t> ξηραίνονται</a:t>
            </a:r>
          </a:p>
          <a:p>
            <a:r>
              <a:rPr lang="el-GR" sz="2400" dirty="0" smtClean="0"/>
              <a:t>Τα προσβεβλημένα δέντρα είναι </a:t>
            </a:r>
            <a:r>
              <a:rPr lang="el-GR" sz="2400" b="1" dirty="0" smtClean="0"/>
              <a:t>μεμονωμένα</a:t>
            </a:r>
            <a:r>
              <a:rPr lang="el-GR" sz="2400" dirty="0" smtClean="0"/>
              <a:t> </a:t>
            </a:r>
            <a:r>
              <a:rPr lang="el-GR" sz="2400" b="1" dirty="0" smtClean="0"/>
              <a:t>στους οπωρώνες</a:t>
            </a:r>
          </a:p>
          <a:p>
            <a:r>
              <a:rPr lang="el-GR" sz="2400" dirty="0" smtClean="0"/>
              <a:t>Συνήθως, παρουσιάζονται </a:t>
            </a:r>
            <a:r>
              <a:rPr lang="el-GR" sz="2400" u="sng" dirty="0" smtClean="0"/>
              <a:t>κατά μήκος των αυλακιών άρδευσης</a:t>
            </a:r>
            <a:endParaRPr lang="en-US" sz="24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Καστανές-μαύρες, φελλοποιημένες κηλίδες και ανάπτυξη καπνώδους επιχρίσματος σε καρπούς μηλιάς</a:t>
            </a:r>
            <a:endParaRPr lang="en-US" sz="2400" dirty="0"/>
          </a:p>
        </p:txBody>
      </p:sp>
      <p:pic>
        <p:nvPicPr>
          <p:cNvPr id="4" name="Content Placeholder 3" descr="AppleScablea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Προσβολή μηλιάς από μύκητα του γένους </a:t>
            </a:r>
            <a:r>
              <a:rPr lang="en-US" sz="2400" i="1" dirty="0" err="1" smtClean="0"/>
              <a:t>Phytophthora</a:t>
            </a:r>
            <a:r>
              <a:rPr lang="en-US" sz="2400" dirty="0" smtClean="0"/>
              <a:t>, </a:t>
            </a:r>
            <a:r>
              <a:rPr lang="el-GR" sz="2400" dirty="0" smtClean="0"/>
              <a:t>εντοπισμένη στο λαιμό και τις κύριες ρίζες</a:t>
            </a:r>
            <a:endParaRPr lang="en-US" sz="2400" dirty="0"/>
          </a:p>
        </p:txBody>
      </p:sp>
      <p:pic>
        <p:nvPicPr>
          <p:cNvPr id="4" name="Content Placeholder 3" descr="Phytophthora_(apple)-TJB-C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783" r="-1078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Η προσβολή από το λαιμό προχωρά σταδιακά προς τα πάνω </a:t>
            </a:r>
            <a:br>
              <a:rPr lang="el-GR" sz="2400" dirty="0" smtClean="0"/>
            </a:br>
            <a:r>
              <a:rPr lang="el-GR" sz="2400" dirty="0" smtClean="0"/>
              <a:t>(μπορεί να φτάσει 60-80</a:t>
            </a:r>
            <a:r>
              <a:rPr lang="en-US" sz="2400" dirty="0" smtClean="0"/>
              <a:t>cm</a:t>
            </a:r>
            <a:r>
              <a:rPr lang="el-GR" sz="2400" dirty="0" smtClean="0"/>
              <a:t> από την επιφάνεια του εδάφους)</a:t>
            </a:r>
            <a:endParaRPr lang="en-US" sz="2400" dirty="0"/>
          </a:p>
        </p:txBody>
      </p:sp>
      <p:pic>
        <p:nvPicPr>
          <p:cNvPr id="4" name="Content Placeholder 3" descr="phytophthora-bark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Απομάκρυνση του φλοιού ενός προσβεβλημένου δέντρου αποκαλύπτει τον καστανό μεταχρωματισμό του ξύλου </a:t>
            </a:r>
            <a:endParaRPr lang="en-US" sz="2400" dirty="0"/>
          </a:p>
        </p:txBody>
      </p:sp>
      <p:pic>
        <p:nvPicPr>
          <p:cNvPr id="4" name="Content Placeholder 3" descr="cankerf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005" r="-2000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smtClean="0"/>
              <a:t>Σύνδρομο αποπληξίας εκδηλώνεται κατά τον θερινό τύπο προσβολής των καρποφόρων δέντρων. Συνήθως, εκδηλώνεται σε μεμονωμένα δέντρα των οπωρώνων</a:t>
            </a:r>
            <a:endParaRPr lang="en-US" sz="2400" dirty="0"/>
          </a:p>
        </p:txBody>
      </p:sp>
      <p:pic>
        <p:nvPicPr>
          <p:cNvPr id="4" name="Content Placeholder 3" descr="phytophthora-tre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5096" r="-2509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Σηψιρριζία που οφείλεται στο μύκητα </a:t>
            </a:r>
            <a:r>
              <a:rPr lang="en-US" sz="2400" b="1" i="1" dirty="0" err="1" smtClean="0"/>
              <a:t>Armillaria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mellea</a:t>
            </a:r>
            <a:r>
              <a:rPr lang="el-GR" sz="2400" b="1" i="1" dirty="0" smtClean="0"/>
              <a:t/>
            </a:r>
            <a:br>
              <a:rPr lang="el-GR" sz="2400" b="1" i="1" dirty="0" smtClean="0"/>
            </a:br>
            <a:r>
              <a:rPr lang="el-GR" sz="2400" b="1" dirty="0" smtClean="0"/>
              <a:t>Συμπτώματα προσβολής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Τα προσβεβλημένα φυτά είναι </a:t>
            </a:r>
            <a:r>
              <a:rPr lang="el-GR" sz="2400" b="1" dirty="0" smtClean="0"/>
              <a:t>καχεκτικά</a:t>
            </a:r>
            <a:r>
              <a:rPr lang="el-GR" sz="2400" dirty="0" smtClean="0"/>
              <a:t>, έχουν </a:t>
            </a:r>
            <a:r>
              <a:rPr lang="el-GR" sz="2400" b="1" dirty="0" smtClean="0"/>
              <a:t>μικρή ετήσια βλάστηση</a:t>
            </a:r>
            <a:r>
              <a:rPr lang="el-GR" sz="2400" dirty="0" smtClean="0"/>
              <a:t>, φύλλα μικρά και χλωρωτικά που πέφτουν πρόωρα</a:t>
            </a:r>
          </a:p>
          <a:p>
            <a:r>
              <a:rPr lang="el-GR" sz="2400" dirty="0" smtClean="0"/>
              <a:t>Τελικά παρατηρείται </a:t>
            </a:r>
            <a:r>
              <a:rPr lang="el-GR" sz="2400" b="1" dirty="0" smtClean="0"/>
              <a:t>ξήρανση κλάδων </a:t>
            </a:r>
            <a:r>
              <a:rPr lang="el-GR" sz="2400" dirty="0" smtClean="0"/>
              <a:t>και ολόκληρων των δέντρων</a:t>
            </a:r>
          </a:p>
          <a:p>
            <a:r>
              <a:rPr lang="el-GR" sz="2400" dirty="0" smtClean="0"/>
              <a:t>Σε κάποιες περιπτώσεις τα δέντρα παρουσιάζουν τη χρονιά πριν την ξήρανσή τους μεγάλη καρποφορία</a:t>
            </a:r>
          </a:p>
          <a:p>
            <a:r>
              <a:rPr lang="el-GR" sz="2400" dirty="0" smtClean="0"/>
              <a:t>Ομως, οι καρποί τους δεν προλαβαίνουν να ωριμάσουν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Σηψιρριζία που οφείλεται στο μύκητα </a:t>
            </a:r>
            <a:r>
              <a:rPr lang="en-US" sz="2400" b="1" i="1" dirty="0" err="1"/>
              <a:t>Armillaria</a:t>
            </a:r>
            <a:r>
              <a:rPr lang="en-US" sz="2400" b="1" i="1" dirty="0"/>
              <a:t> </a:t>
            </a:r>
            <a:r>
              <a:rPr lang="en-US" sz="2400" b="1" i="1" dirty="0" err="1"/>
              <a:t>mellea</a:t>
            </a:r>
            <a:r>
              <a:rPr lang="el-GR" sz="2400" b="1" i="1" dirty="0"/>
              <a:t/>
            </a:r>
            <a:br>
              <a:rPr lang="el-GR" sz="2400" b="1" i="1" dirty="0"/>
            </a:br>
            <a:r>
              <a:rPr lang="el-GR" sz="2400" b="1" dirty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Σε κάποιες περιπτώσεις, παρατηρείται </a:t>
            </a:r>
            <a:r>
              <a:rPr lang="el-GR" sz="2400" b="1" dirty="0"/>
              <a:t>έκκριση κόμμεος στη βάση του κορμού</a:t>
            </a:r>
          </a:p>
          <a:p>
            <a:r>
              <a:rPr lang="el-GR" sz="2400" dirty="0"/>
              <a:t>Κάποτε, προσβάλλονται νεαρά </a:t>
            </a:r>
            <a:r>
              <a:rPr lang="el-GR" sz="2400" b="1" dirty="0"/>
              <a:t>δενδρύλλια</a:t>
            </a:r>
            <a:r>
              <a:rPr lang="el-GR" sz="2400" dirty="0"/>
              <a:t> ή η προσβολή εντοπίζεται στη βάση του κορμού και των κεντρικών ριζών</a:t>
            </a:r>
          </a:p>
          <a:p>
            <a:r>
              <a:rPr lang="el-GR" sz="2400" dirty="0"/>
              <a:t>Σε αυτές τις περιπτώσεις η </a:t>
            </a:r>
            <a:r>
              <a:rPr lang="el-GR" sz="2400" b="1" dirty="0"/>
              <a:t>ασθένεια εξελίσσεται πολύ γρήγορα</a:t>
            </a:r>
          </a:p>
          <a:p>
            <a:r>
              <a:rPr lang="el-GR" sz="2400" dirty="0"/>
              <a:t>Αποκτά τη μορφή του </a:t>
            </a:r>
            <a:r>
              <a:rPr lang="el-GR" sz="2400" u="sng" dirty="0"/>
              <a:t>απότομου μαρασμού </a:t>
            </a:r>
            <a:r>
              <a:rPr lang="el-GR" sz="2400" dirty="0"/>
              <a:t>και εκδηλώνεται το </a:t>
            </a:r>
            <a:r>
              <a:rPr lang="el-GR" sz="2400" u="sng" dirty="0"/>
              <a:t>σύνδρομο της αποπληξίας</a:t>
            </a:r>
            <a:endParaRPr lang="en-US" sz="2400" u="sng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13217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Σηψιρριζία που οφείλεται στο μύκητα </a:t>
            </a:r>
            <a:r>
              <a:rPr lang="en-US" sz="2400" b="1" i="1" dirty="0" err="1" smtClean="0"/>
              <a:t>Armillaria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mellea</a:t>
            </a:r>
            <a:r>
              <a:rPr lang="el-GR" sz="2400" b="1" i="1" dirty="0" smtClean="0"/>
              <a:t/>
            </a:r>
            <a:br>
              <a:rPr lang="el-GR" sz="2400" b="1" i="1" dirty="0" smtClean="0"/>
            </a:br>
            <a:r>
              <a:rPr lang="el-GR" sz="2400" b="1" dirty="0" smtClean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Autofit/>
          </a:bodyPr>
          <a:lstStyle/>
          <a:p>
            <a:r>
              <a:rPr lang="el-GR" sz="2400" dirty="0" smtClean="0"/>
              <a:t>Μερικές ρίζες παρουσιάζουν ξηρή </a:t>
            </a:r>
            <a:r>
              <a:rPr lang="el-GR" sz="2400" b="1" dirty="0" smtClean="0"/>
              <a:t>σήψη</a:t>
            </a:r>
            <a:r>
              <a:rPr lang="el-GR" sz="2400" dirty="0" smtClean="0"/>
              <a:t> που αρχίζει από τον φλοιό και φτάνει μέσα στο ξύλο</a:t>
            </a:r>
          </a:p>
          <a:p>
            <a:r>
              <a:rPr lang="el-GR" sz="2400" dirty="0" smtClean="0"/>
              <a:t>Ο φλοιός στα σημεία προσβολής είναι </a:t>
            </a:r>
            <a:r>
              <a:rPr lang="el-GR" sz="2400" b="1" dirty="0" smtClean="0"/>
              <a:t>έντονα καστανός</a:t>
            </a:r>
            <a:r>
              <a:rPr lang="el-GR" sz="2400" dirty="0" smtClean="0"/>
              <a:t>, </a:t>
            </a:r>
            <a:r>
              <a:rPr lang="el-GR" sz="2400" b="1" dirty="0" smtClean="0"/>
              <a:t>αποκολλάται εύκολα </a:t>
            </a:r>
            <a:r>
              <a:rPr lang="el-GR" sz="2400" dirty="0" smtClean="0"/>
              <a:t>από το ξύλο και αναδίδει έντονη </a:t>
            </a:r>
            <a:r>
              <a:rPr lang="el-GR" sz="2400" b="1" dirty="0" smtClean="0"/>
              <a:t>οσμή μανιταριού</a:t>
            </a:r>
          </a:p>
          <a:p>
            <a:r>
              <a:rPr lang="el-GR" sz="2400" dirty="0" smtClean="0"/>
              <a:t>Η οσμή αυτή είναι χαρακτηριστική της παρασιτικής σηψιρριζίας</a:t>
            </a:r>
          </a:p>
          <a:p>
            <a:r>
              <a:rPr lang="el-GR" sz="2400" dirty="0" smtClean="0"/>
              <a:t>Στις περιπτώσεις ασφυξίας (μη παρασιτικής σηψιρριζίας), οι ρίζες αναδίδουν </a:t>
            </a:r>
            <a:r>
              <a:rPr lang="el-GR" sz="2400" b="1" dirty="0" smtClean="0"/>
              <a:t>οσμή οινοπνεύματος ή βούρκου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Σηψιρριζία που οφείλεται στο μύκητα </a:t>
            </a:r>
            <a:r>
              <a:rPr lang="en-US" sz="2400" b="1" i="1" dirty="0" err="1" smtClean="0"/>
              <a:t>Armillaria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mellea</a:t>
            </a:r>
            <a:r>
              <a:rPr lang="el-GR" sz="2400" b="1" i="1" dirty="0" smtClean="0"/>
              <a:t/>
            </a:r>
            <a:br>
              <a:rPr lang="el-GR" sz="2400" b="1" i="1" dirty="0" smtClean="0"/>
            </a:br>
            <a:r>
              <a:rPr lang="el-GR" sz="2400" b="1" dirty="0" smtClean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/>
              <a:t>Στις ρίζες των προσβεβλημένων φυτών παρατηρούνται μεταξύ φλοιού και ξύλου πυκνές, </a:t>
            </a:r>
            <a:r>
              <a:rPr lang="el-GR" sz="2400" b="1" dirty="0"/>
              <a:t>λευκές </a:t>
            </a:r>
            <a:r>
              <a:rPr lang="el-GR" sz="2400" b="1" dirty="0" err="1"/>
              <a:t>μυκηλιακές</a:t>
            </a:r>
            <a:r>
              <a:rPr lang="el-GR" sz="2400" b="1" dirty="0"/>
              <a:t> πλάκες</a:t>
            </a:r>
          </a:p>
          <a:p>
            <a:r>
              <a:rPr lang="el-GR" sz="2400" dirty="0"/>
              <a:t>Οι πλάκες έχουν τη </a:t>
            </a:r>
            <a:r>
              <a:rPr lang="el-GR" sz="2400" b="1" dirty="0"/>
              <a:t>μορφή ριπιδίου </a:t>
            </a:r>
            <a:r>
              <a:rPr lang="el-GR" sz="2400" dirty="0"/>
              <a:t>(βεντάλιας)</a:t>
            </a:r>
          </a:p>
          <a:p>
            <a:r>
              <a:rPr lang="el-GR" sz="2400" dirty="0" smtClean="0"/>
              <a:t>Η προσβολή εκδηλώνεται </a:t>
            </a:r>
            <a:r>
              <a:rPr lang="el-GR" sz="2400" b="1" dirty="0" smtClean="0"/>
              <a:t>κατά θέσεις </a:t>
            </a:r>
            <a:r>
              <a:rPr lang="el-GR" sz="2400" dirty="0" smtClean="0"/>
              <a:t>στους οπωρώνες (ή τους αμπελώνες</a:t>
            </a:r>
            <a:r>
              <a:rPr lang="el-GR" sz="2400" dirty="0"/>
              <a:t>) </a:t>
            </a:r>
            <a:endParaRPr lang="el-GR" sz="2400" dirty="0" smtClean="0"/>
          </a:p>
          <a:p>
            <a:r>
              <a:rPr lang="el-GR" sz="2400" dirty="0" smtClean="0"/>
              <a:t>Οι </a:t>
            </a:r>
            <a:r>
              <a:rPr lang="el-GR" sz="2400" dirty="0" err="1"/>
              <a:t>μυκηλιακές</a:t>
            </a:r>
            <a:r>
              <a:rPr lang="el-GR" sz="2400" dirty="0"/>
              <a:t> πλάκες αναπτύσσονται και στο λαιμό των προσβεβλημένων δέντρων</a:t>
            </a:r>
          </a:p>
          <a:p>
            <a:endParaRPr lang="el-GR" sz="24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Σηψιρριζία που οφείλεται στο μύκητα </a:t>
            </a:r>
            <a:r>
              <a:rPr lang="en-US" sz="2400" b="1" i="1" dirty="0" err="1" smtClean="0"/>
              <a:t>Armillaria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mellea</a:t>
            </a:r>
            <a:r>
              <a:rPr lang="el-GR" sz="2400" b="1" i="1" dirty="0" smtClean="0"/>
              <a:t/>
            </a:r>
            <a:br>
              <a:rPr lang="el-GR" sz="2400" b="1" i="1" dirty="0" smtClean="0"/>
            </a:br>
            <a:r>
              <a:rPr lang="el-GR" sz="2400" b="1" dirty="0" smtClean="0"/>
              <a:t>Σημεία του παθογόνου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Αρκετές φορές, εκτείνονται στο υπέργειο τμήμα του κορμού</a:t>
            </a:r>
          </a:p>
          <a:p>
            <a:r>
              <a:rPr lang="el-GR" sz="2400" dirty="0" smtClean="0"/>
              <a:t>Το χαρακτηριστικότερο σημείο της ασθένειας είναι η παρουσία των </a:t>
            </a:r>
            <a:r>
              <a:rPr lang="el-GR" sz="2400" b="1" dirty="0" smtClean="0"/>
              <a:t>ριζομόρφων</a:t>
            </a:r>
            <a:r>
              <a:rPr lang="el-GR" sz="2400" dirty="0" smtClean="0"/>
              <a:t> του μύκητα</a:t>
            </a:r>
          </a:p>
          <a:p>
            <a:r>
              <a:rPr lang="el-GR" sz="2400" dirty="0" smtClean="0"/>
              <a:t>Τα ριζόμορφα όταν βρίσκονται κάτω από το φλοιό είναι </a:t>
            </a:r>
            <a:r>
              <a:rPr lang="el-GR" sz="2400" b="1" dirty="0" smtClean="0"/>
              <a:t>πελτατυσμένα</a:t>
            </a:r>
            <a:r>
              <a:rPr lang="el-GR" sz="2400" dirty="0" smtClean="0"/>
              <a:t>, </a:t>
            </a:r>
            <a:r>
              <a:rPr lang="el-GR" sz="2400" b="1" dirty="0" smtClean="0"/>
              <a:t>ερυθροκαστανά</a:t>
            </a:r>
            <a:r>
              <a:rPr lang="el-GR" sz="2400" dirty="0" smtClean="0"/>
              <a:t> ή </a:t>
            </a:r>
            <a:r>
              <a:rPr lang="el-GR" sz="2400" b="1" dirty="0" smtClean="0"/>
              <a:t>σχεδόν μαύρα</a:t>
            </a:r>
          </a:p>
          <a:p>
            <a:r>
              <a:rPr lang="el-GR" sz="2400" dirty="0" smtClean="0"/>
              <a:t>Αναστομώνονται σε μορφή δικτύου</a:t>
            </a:r>
          </a:p>
          <a:p>
            <a:r>
              <a:rPr lang="el-GR" sz="2400" dirty="0" smtClean="0"/>
              <a:t>Όταν βρίσκονται στην επιφάνεια των ριζών και προχωρούν βαθιά στο έδαφος είναι κυλινδρικά και </a:t>
            </a:r>
            <a:r>
              <a:rPr lang="el-GR" sz="2400" b="1" dirty="0" smtClean="0"/>
              <a:t>μοιάζουν με κορδόνια</a:t>
            </a:r>
          </a:p>
          <a:p>
            <a:r>
              <a:rPr lang="el-GR" sz="2400" dirty="0" smtClean="0"/>
              <a:t>Έχουν διάμετρο 1-3</a:t>
            </a:r>
            <a:r>
              <a:rPr lang="en-US" sz="2400" dirty="0" smtClean="0"/>
              <a:t>mm,</a:t>
            </a:r>
            <a:r>
              <a:rPr lang="el-GR" sz="2400" dirty="0" smtClean="0"/>
              <a:t> μήκος μέχρι 9</a:t>
            </a:r>
            <a:r>
              <a:rPr lang="en-US" sz="2400" dirty="0" smtClean="0"/>
              <a:t>m </a:t>
            </a:r>
            <a:r>
              <a:rPr lang="el-GR" sz="2400" dirty="0" smtClean="0"/>
              <a:t>και σπανίως αναστομώνονται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Σηψιρριζία που οφείλεται στο μύκητα </a:t>
            </a:r>
            <a:r>
              <a:rPr lang="en-US" sz="2400" b="1" i="1" dirty="0" err="1" smtClean="0"/>
              <a:t>Armillaria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mellea</a:t>
            </a:r>
            <a:r>
              <a:rPr lang="el-GR" sz="2400" b="1" i="1" dirty="0" smtClean="0"/>
              <a:t/>
            </a:r>
            <a:br>
              <a:rPr lang="el-GR" sz="2400" b="1" i="1" dirty="0" smtClean="0"/>
            </a:br>
            <a:r>
              <a:rPr lang="el-GR" sz="2400" b="1" dirty="0" smtClean="0"/>
              <a:t>Σημεία του παθογόνου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ριζόμορφα αποτελούν τα βασικά όργανα για</a:t>
            </a:r>
          </a:p>
          <a:p>
            <a:pPr>
              <a:buFont typeface="Wingdings" charset="2"/>
              <a:buChar char="Ø"/>
            </a:pPr>
            <a:r>
              <a:rPr lang="el-GR" sz="2400" dirty="0" smtClean="0"/>
              <a:t>την προσβολή των φυτών </a:t>
            </a:r>
          </a:p>
          <a:p>
            <a:pPr>
              <a:buFont typeface="Wingdings" charset="2"/>
              <a:buChar char="Ø"/>
            </a:pPr>
            <a:r>
              <a:rPr lang="el-GR" sz="2400" dirty="0" smtClean="0"/>
              <a:t>τη μετάδοση της ασθένειας</a:t>
            </a:r>
          </a:p>
          <a:p>
            <a:r>
              <a:rPr lang="el-GR" sz="2400" dirty="0" smtClean="0"/>
              <a:t>Γύρω από την περιοχή του λαιμού των προσβεβλημένων ειδών εμφανίζονται σε ομάδες </a:t>
            </a:r>
            <a:r>
              <a:rPr lang="el-GR" sz="2400" b="1" dirty="0" smtClean="0"/>
              <a:t>το φθινόπωρο μετά από βροχές</a:t>
            </a:r>
            <a:r>
              <a:rPr lang="el-GR" sz="2400" dirty="0" smtClean="0"/>
              <a:t>, οι </a:t>
            </a:r>
            <a:r>
              <a:rPr lang="el-GR" sz="2400" b="1" dirty="0" smtClean="0"/>
              <a:t>καρποφορίες</a:t>
            </a:r>
            <a:r>
              <a:rPr lang="el-GR" sz="2400" dirty="0" smtClean="0"/>
              <a:t> του παθογόνου (μανιτάρια)</a:t>
            </a:r>
          </a:p>
          <a:p>
            <a:r>
              <a:rPr lang="el-GR" sz="2400" dirty="0" smtClean="0"/>
              <a:t>Η παρουσία τους είναι σύντομη (διαρκεί λίγες μόνο εβδομάδες)</a:t>
            </a:r>
          </a:p>
          <a:p>
            <a:r>
              <a:rPr lang="el-GR" sz="2400" dirty="0" smtClean="0"/>
              <a:t>Τα βασιδιοκάρπια (μανιτάρια) είναι μεγάλα, κίτρινου έως κιτρινοκαστανού χρώματος, με </a:t>
            </a:r>
            <a:r>
              <a:rPr lang="el-GR" sz="2400" b="1" dirty="0" smtClean="0"/>
              <a:t>αποχρώσεις στο χρώμα του μελιού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sz="2400" dirty="0" smtClean="0"/>
              <a:t>Σχισίματα και βαθιές ρωγμές καρπών στα σημεία που οι νεκρωμένοι ιστοί </a:t>
            </a:r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l-GR" sz="2400" dirty="0" smtClean="0"/>
              <a:t>δεν </a:t>
            </a:r>
            <a:r>
              <a:rPr lang="el-GR" sz="2400" dirty="0" smtClean="0"/>
              <a:t>μπορούν να ακολουθήσουν την αύξηση του υπόλοιπου καρπού </a:t>
            </a:r>
            <a:endParaRPr lang="en-US" sz="2400" dirty="0"/>
          </a:p>
        </p:txBody>
      </p:sp>
      <p:pic>
        <p:nvPicPr>
          <p:cNvPr id="4" name="Content Placeholder 3" descr="fig5.5.gif"/>
          <p:cNvPicPr>
            <a:picLocks noGrp="1" noChangeAspect="1"/>
          </p:cNvPicPr>
          <p:nvPr>
            <p:ph idx="1"/>
          </p:nvPr>
        </p:nvPicPr>
        <p:blipFill>
          <a:blip r:embed="rId2"/>
          <a:srcRect l="-36507" r="-3650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Σηψιρριζία που οφείλεται στο μύκητα </a:t>
            </a:r>
            <a:r>
              <a:rPr lang="en-US" sz="2400" b="1" i="1" dirty="0" err="1"/>
              <a:t>Armillaria</a:t>
            </a:r>
            <a:r>
              <a:rPr lang="en-US" sz="2400" b="1" i="1" dirty="0"/>
              <a:t> </a:t>
            </a:r>
            <a:r>
              <a:rPr lang="en-US" sz="2400" b="1" i="1" dirty="0" err="1"/>
              <a:t>mellea</a:t>
            </a:r>
            <a:r>
              <a:rPr lang="el-GR" sz="2400" b="1" i="1" dirty="0"/>
              <a:t/>
            </a:r>
            <a:br>
              <a:rPr lang="el-GR" sz="2400" b="1" i="1" dirty="0"/>
            </a:br>
            <a:r>
              <a:rPr lang="el-GR" sz="2400" b="1" dirty="0"/>
              <a:t>Σημεία του παθογόνου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Οι μύκητες του γένους </a:t>
            </a:r>
            <a:r>
              <a:rPr lang="en-US" sz="2400" i="1" dirty="0" err="1" smtClean="0"/>
              <a:t>Armillaria</a:t>
            </a:r>
            <a:r>
              <a:rPr lang="el-GR" sz="2400" i="1" dirty="0" smtClean="0"/>
              <a:t> </a:t>
            </a:r>
            <a:r>
              <a:rPr lang="el-GR" sz="2400" dirty="0" smtClean="0"/>
              <a:t>ανήκουν στους Βασιδιομύκητες</a:t>
            </a:r>
          </a:p>
          <a:p>
            <a:r>
              <a:rPr lang="el-GR" sz="2400" dirty="0" smtClean="0"/>
              <a:t>Έχουν </a:t>
            </a:r>
            <a:r>
              <a:rPr lang="el-GR" sz="2400" b="1" dirty="0" smtClean="0"/>
              <a:t>ευρύτατο κύκλο ξενιστών</a:t>
            </a:r>
            <a:r>
              <a:rPr lang="el-GR" sz="2400" dirty="0" smtClean="0"/>
              <a:t>, προσβάλλουν </a:t>
            </a:r>
            <a:r>
              <a:rPr lang="el-GR" sz="2400" u="sng" dirty="0" smtClean="0"/>
              <a:t>&gt; 600 είδη</a:t>
            </a:r>
            <a:r>
              <a:rPr lang="el-GR" sz="2400" dirty="0" smtClean="0"/>
              <a:t> φυτών (στην Ελλάδα έχουν καταγραφεί 66 είδη-ξενιστές των παθογόνων αυτών)</a:t>
            </a:r>
          </a:p>
          <a:p>
            <a:r>
              <a:rPr lang="el-GR" sz="2400" b="1" dirty="0" smtClean="0"/>
              <a:t>Διαχειμάζουν</a:t>
            </a:r>
            <a:r>
              <a:rPr lang="el-GR" sz="2400" dirty="0" smtClean="0"/>
              <a:t> υπό μορφή </a:t>
            </a:r>
            <a:r>
              <a:rPr lang="el-GR" sz="2400" b="1" dirty="0" smtClean="0"/>
              <a:t>μυκηλίου</a:t>
            </a:r>
            <a:r>
              <a:rPr lang="el-GR" sz="2400" dirty="0" smtClean="0"/>
              <a:t> ή </a:t>
            </a:r>
            <a:r>
              <a:rPr lang="el-GR" sz="2400" b="1" dirty="0" smtClean="0"/>
              <a:t>ριζομόρφων</a:t>
            </a:r>
            <a:r>
              <a:rPr lang="el-GR" sz="2400" dirty="0" smtClean="0"/>
              <a:t> στις σαπισμένες ρίζες ή στο έδαφος</a:t>
            </a:r>
          </a:p>
          <a:p>
            <a:r>
              <a:rPr lang="el-GR" sz="2400" dirty="0" smtClean="0"/>
              <a:t>Οι μολύνσεις των ριζών στα υγιή δέντρα γίνονται με τα ριζόμορφα ή με απ’ ευθείας επαφή προσβεβλημένων ριζών με υγιείς</a:t>
            </a:r>
          </a:p>
          <a:p>
            <a:r>
              <a:rPr lang="el-GR" sz="2400" dirty="0" smtClean="0"/>
              <a:t>Τα βασιδιοσπόρια δεν είναι σε θέση να προκαλέσουν μολύνσεις σε υγιή δέντρα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Σηψιρριζία που οφείλεται στο μύκητα </a:t>
            </a:r>
            <a:r>
              <a:rPr lang="en-US" sz="2400" b="1" i="1" dirty="0" err="1"/>
              <a:t>Armillaria</a:t>
            </a:r>
            <a:r>
              <a:rPr lang="en-US" sz="2400" b="1" i="1" dirty="0"/>
              <a:t> </a:t>
            </a:r>
            <a:r>
              <a:rPr lang="en-US" sz="2400" b="1" i="1" dirty="0" err="1"/>
              <a:t>mellea</a:t>
            </a:r>
            <a:r>
              <a:rPr lang="el-GR" sz="2400" b="1" i="1" dirty="0"/>
              <a:t/>
            </a:r>
            <a:br>
              <a:rPr lang="el-GR" sz="2400" b="1" i="1" dirty="0"/>
            </a:br>
            <a:r>
              <a:rPr lang="el-GR" sz="2400" b="1" dirty="0"/>
              <a:t>Παθογόνο αίτιο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Το παθογόνο </a:t>
            </a:r>
            <a:r>
              <a:rPr lang="el-GR" sz="2400" b="1" dirty="0"/>
              <a:t>αναπτύσσεται σαπροφυτικά  </a:t>
            </a:r>
            <a:r>
              <a:rPr lang="el-GR" sz="2400" dirty="0"/>
              <a:t>επί νεκρών ιστών ριζών ή υπολειμμάτων δέντρων, σχηματίζει ριζόμορφα και αυτά μολύνουν τις ρίζες υγιών δέντρων</a:t>
            </a:r>
          </a:p>
          <a:p>
            <a:r>
              <a:rPr lang="el-GR" sz="2400" dirty="0"/>
              <a:t>Η ασθένεια </a:t>
            </a:r>
            <a:r>
              <a:rPr lang="el-GR" sz="2400" b="1" dirty="0"/>
              <a:t>ευνοείται από μεγάλη εδαφική υγρασία </a:t>
            </a:r>
            <a:r>
              <a:rPr lang="el-GR" sz="2400" dirty="0"/>
              <a:t>και προσβάλλει ευκολότερα </a:t>
            </a:r>
            <a:r>
              <a:rPr lang="el-GR" sz="2400" b="1" dirty="0"/>
              <a:t>δέντρα εξασθενημένα </a:t>
            </a:r>
            <a:r>
              <a:rPr lang="el-GR" sz="2400" dirty="0"/>
              <a:t>από άλλα αίτια</a:t>
            </a:r>
          </a:p>
          <a:p>
            <a:r>
              <a:rPr lang="el-GR" sz="2400" dirty="0"/>
              <a:t>Ως συνήθεις αιτίες καταπόνησης </a:t>
            </a:r>
            <a:r>
              <a:rPr lang="el-GR" sz="2400" dirty="0" smtClean="0"/>
              <a:t>των δέντρων αναφέρονται</a:t>
            </a:r>
            <a:r>
              <a:rPr lang="en-US" sz="2400" dirty="0" smtClean="0"/>
              <a:t>:</a:t>
            </a:r>
            <a:endParaRPr lang="el-GR" sz="2400" dirty="0" smtClean="0"/>
          </a:p>
          <a:p>
            <a:pPr>
              <a:buFont typeface="Wingdings" charset="2"/>
              <a:buChar char="Ø"/>
            </a:pPr>
            <a:r>
              <a:rPr lang="el-GR" sz="2400" dirty="0" smtClean="0"/>
              <a:t>ο παγετός</a:t>
            </a:r>
            <a:endParaRPr lang="el-GR" sz="2400" dirty="0"/>
          </a:p>
          <a:p>
            <a:pPr>
              <a:buFont typeface="Wingdings" charset="2"/>
              <a:buChar char="Ø"/>
            </a:pPr>
            <a:r>
              <a:rPr lang="el-GR" sz="2400" dirty="0" smtClean="0"/>
              <a:t>εδάφη </a:t>
            </a:r>
            <a:r>
              <a:rPr lang="el-GR" sz="2400" dirty="0"/>
              <a:t>που </a:t>
            </a:r>
            <a:r>
              <a:rPr lang="el-GR" sz="2400" dirty="0" smtClean="0"/>
              <a:t>νεροκρατούν</a:t>
            </a:r>
            <a:endParaRPr lang="el-GR" sz="2400" dirty="0"/>
          </a:p>
          <a:p>
            <a:pPr>
              <a:buFont typeface="Wingdings" charset="2"/>
              <a:buChar char="Ø"/>
            </a:pPr>
            <a:r>
              <a:rPr lang="el-GR" sz="2400" dirty="0" smtClean="0"/>
              <a:t>προσβολές </a:t>
            </a:r>
            <a:r>
              <a:rPr lang="el-GR" sz="2400" dirty="0"/>
              <a:t>ασθενειών ή εντόμων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5296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Οι μυκηλιακές πλάκες του παθογόνου</a:t>
            </a:r>
            <a:br>
              <a:rPr lang="el-GR" sz="2400" dirty="0" smtClean="0"/>
            </a:br>
            <a:r>
              <a:rPr lang="el-GR" sz="2400" dirty="0" smtClean="0"/>
              <a:t>έχουν τη μορφή βεντάλιας (ριπιδίου)</a:t>
            </a:r>
            <a:endParaRPr lang="en-US" sz="2400" dirty="0"/>
          </a:p>
        </p:txBody>
      </p:sp>
      <p:pic>
        <p:nvPicPr>
          <p:cNvPr id="4" name="Content Placeholder 3" descr="grape_armillaria_12-1108b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491" r="-249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Μεταξύ φλοιού και ξύλου παρατηρούνται πυκνές, λευκές μυκηλιακές πλάκες που έχουν τη μορφή ‘βεντάλιας’</a:t>
            </a:r>
            <a:endParaRPr lang="en-US" sz="2400" dirty="0"/>
          </a:p>
        </p:txBody>
      </p:sp>
      <p:pic>
        <p:nvPicPr>
          <p:cNvPr id="4" name="Content Placeholder 3" descr="168263display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1006" r="-9100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Ριζόμορφα του μύκητα </a:t>
            </a:r>
            <a:r>
              <a:rPr lang="en-US" sz="2400" i="1" dirty="0" err="1" smtClean="0"/>
              <a:t>Armillaria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mellea</a:t>
            </a:r>
            <a:endParaRPr lang="en-US" sz="2400" i="1" dirty="0"/>
          </a:p>
        </p:txBody>
      </p:sp>
      <p:pic>
        <p:nvPicPr>
          <p:cNvPr id="4" name="Content Placeholder 3" descr="image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500" r="-1050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Ριζόμορφα του μύκητα </a:t>
            </a:r>
            <a:r>
              <a:rPr lang="en-US" sz="2400" i="1" dirty="0" err="1" smtClean="0"/>
              <a:t>Armillaria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mellea</a:t>
            </a:r>
            <a:endParaRPr lang="en-US" sz="2400" dirty="0"/>
          </a:p>
        </p:txBody>
      </p:sp>
      <p:pic>
        <p:nvPicPr>
          <p:cNvPr id="4" name="Content Placeholder 3" descr="9-bootstrap-fungu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9550" r="-1955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Προσβεβλημένες ρίζες και ριζόμορφα του παθογόνου</a:t>
            </a:r>
            <a:endParaRPr lang="en-US" sz="2400" dirty="0"/>
          </a:p>
        </p:txBody>
      </p:sp>
      <p:pic>
        <p:nvPicPr>
          <p:cNvPr id="4" name="Content Placeholder 3" descr="Honey fungus infected Cherry roots tx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377" r="-1037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μανιτάρια του παθογόνου </a:t>
            </a:r>
            <a:r>
              <a:rPr lang="en-US" sz="2400" i="1" dirty="0" err="1" smtClean="0"/>
              <a:t>Armillaria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mellea</a:t>
            </a:r>
            <a:r>
              <a:rPr lang="el-GR" sz="2400" i="1" dirty="0" smtClean="0"/>
              <a:t> </a:t>
            </a:r>
            <a:r>
              <a:rPr lang="el-GR" sz="2400" dirty="0" smtClean="0"/>
              <a:t>είναι κιτρινοκαστανά, με αποχρώσεις μελιού και έχουν μακρύ στύπο</a:t>
            </a:r>
            <a:endParaRPr lang="en-US" sz="2400" dirty="0"/>
          </a:p>
        </p:txBody>
      </p:sp>
      <p:pic>
        <p:nvPicPr>
          <p:cNvPr id="4" name="Content Placeholder 3" descr="1024px-Armillaria_mellea,_Honey_Fungus,_UK_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40" r="-1064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Σκούπα της μηλιάς</a:t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Το πρώτο σύμπτωμα της ασθένειας είναι η </a:t>
            </a:r>
            <a:r>
              <a:rPr lang="el-GR" sz="2400" b="1" dirty="0" smtClean="0"/>
              <a:t>πρόωρη έκπτυξη </a:t>
            </a:r>
            <a:r>
              <a:rPr lang="el-GR" sz="2400" dirty="0" smtClean="0"/>
              <a:t>(το φθινόπωρο) </a:t>
            </a:r>
            <a:r>
              <a:rPr lang="el-GR" sz="2400" b="1" dirty="0" smtClean="0"/>
              <a:t>επάκριων οφθαλμών</a:t>
            </a:r>
          </a:p>
          <a:p>
            <a:r>
              <a:rPr lang="el-GR" sz="2400" dirty="0" smtClean="0"/>
              <a:t>Οι οφθαλμοί αυτοί έπρεπε κανονικά να βρίσκονται σε λήθαργο</a:t>
            </a:r>
          </a:p>
          <a:p>
            <a:r>
              <a:rPr lang="el-GR" sz="2400" dirty="0" smtClean="0"/>
              <a:t>Έκδηλώνεται </a:t>
            </a:r>
            <a:r>
              <a:rPr lang="el-GR" sz="2400" b="1" dirty="0" smtClean="0"/>
              <a:t>σχηματισμός ρόδακα φύλλων </a:t>
            </a:r>
            <a:r>
              <a:rPr lang="el-GR" sz="2400" dirty="0" smtClean="0"/>
              <a:t>στην κορυφή</a:t>
            </a:r>
          </a:p>
          <a:p>
            <a:r>
              <a:rPr lang="el-GR" sz="2400" dirty="0" smtClean="0"/>
              <a:t>Το πιο χαρακτηριστικό σύμπτωμα της ασθένειας είναι ο σχηματισμός πάνω σε ετήσιους βλαστούς </a:t>
            </a:r>
            <a:r>
              <a:rPr lang="el-GR" sz="2400" b="1" dirty="0" smtClean="0"/>
              <a:t>μεγάλου αριθμού λεπτών και μακριών βλαστών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Σκούπα της μηλιάς</a:t>
            </a:r>
            <a:br>
              <a:rPr lang="el-GR" sz="2400" b="1" dirty="0"/>
            </a:br>
            <a:r>
              <a:rPr lang="el-GR" sz="2400" b="1" dirty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/>
              <a:t>Οι βλαστοί αυτοί φύονται ο ένας κοντά στον άλλο, σε γωνία μικρότερη της κανονικής</a:t>
            </a:r>
          </a:p>
          <a:p>
            <a:r>
              <a:rPr lang="el-GR" sz="2400" b="1" dirty="0"/>
              <a:t>Η κορυφή των βλαστών παίρνει τη μορφή που είχαν οι παλιές σκούπες με κοντάρι</a:t>
            </a:r>
          </a:p>
          <a:p>
            <a:r>
              <a:rPr lang="el-GR" sz="2400" dirty="0"/>
              <a:t>Ο σχηματισμός αυτός προκύπτει από την πρόωρη </a:t>
            </a:r>
            <a:r>
              <a:rPr lang="el-GR" sz="2400" dirty="0" err="1"/>
              <a:t>έκπτυξη</a:t>
            </a:r>
            <a:r>
              <a:rPr lang="el-GR" sz="2400" dirty="0"/>
              <a:t> μασχαλιαίων οφθαλμών</a:t>
            </a:r>
          </a:p>
          <a:p>
            <a:r>
              <a:rPr lang="el-GR" sz="2400" dirty="0"/>
              <a:t>Οι ‘σκούπες’ εμφανίζονται διαδοχικά σε διαφορετικές θέσεις των δέντρων 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5082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Έντονη προσβολή φουζικλαδίου μπορεί να προκαλέσει σημαντική ποσοτική και υποβάθμιση της παραγωγής</a:t>
            </a:r>
            <a:endParaRPr lang="en-US" sz="2400" dirty="0"/>
          </a:p>
        </p:txBody>
      </p:sp>
      <p:pic>
        <p:nvPicPr>
          <p:cNvPr id="4" name="Content Placeholder 3" descr="fruitscb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689" r="-4068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Σκούπα της μηλιάς</a:t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0553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Οι λεπτοί βλαστοί της σκούπας είναι πολύ ευπαθείς στην προσβολή από ωίδιο</a:t>
            </a:r>
          </a:p>
          <a:p>
            <a:r>
              <a:rPr lang="el-GR" sz="2400" dirty="0" smtClean="0"/>
              <a:t>Η έκπτυξη των φύλλων είναι πρωιμότερη σε σύγκριση με τα υγιή δέντρα</a:t>
            </a:r>
          </a:p>
          <a:p>
            <a:r>
              <a:rPr lang="el-GR" sz="2400" dirty="0" smtClean="0"/>
              <a:t>Αντίθετα, </a:t>
            </a:r>
            <a:r>
              <a:rPr lang="el-GR" sz="2400" b="1" dirty="0" smtClean="0"/>
              <a:t>καθυστερεί η έκπτυξη των ανθέων </a:t>
            </a:r>
            <a:r>
              <a:rPr lang="el-GR" sz="2400" dirty="0" smtClean="0"/>
              <a:t>(ένας αριθμός τους ανοίγει το καλοκαίρι ή το φθινόπωρο)</a:t>
            </a:r>
          </a:p>
          <a:p>
            <a:r>
              <a:rPr lang="el-GR" sz="2400" dirty="0" smtClean="0"/>
              <a:t>Το έλασμα των φύλλων είναι μικρότερο από το κανονικό και έχει περίμετρο ανώμαλα οδοντωτή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582737"/>
          </a:xfrm>
        </p:spPr>
        <p:txBody>
          <a:bodyPr>
            <a:normAutofit/>
          </a:bodyPr>
          <a:lstStyle/>
          <a:p>
            <a:r>
              <a:rPr lang="el-GR" sz="2400" b="1" dirty="0"/>
              <a:t>Σκούπα της μηλιάς</a:t>
            </a:r>
            <a:br>
              <a:rPr lang="el-GR" sz="2400" b="1" dirty="0"/>
            </a:br>
            <a:r>
              <a:rPr lang="el-GR" sz="2400" b="1" dirty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Οι μίσχοι των φύλλων είναι κοντοί και φέρουν στη βάση τους παράφυλλα</a:t>
            </a:r>
          </a:p>
          <a:p>
            <a:r>
              <a:rPr lang="el-GR" sz="2400" dirty="0"/>
              <a:t>Όχι σπάνια, παρατηρείται </a:t>
            </a:r>
            <a:r>
              <a:rPr lang="el-GR" sz="2400" b="1" dirty="0"/>
              <a:t>πρόωρη </a:t>
            </a:r>
            <a:r>
              <a:rPr lang="el-GR" sz="2400" b="1" dirty="0" err="1"/>
              <a:t>φυλλόπτωση</a:t>
            </a:r>
            <a:endParaRPr lang="el-GR" sz="2400" b="1" dirty="0"/>
          </a:p>
          <a:p>
            <a:r>
              <a:rPr lang="el-GR" sz="2400" dirty="0"/>
              <a:t>Η προσβολή από το παθογόνο </a:t>
            </a:r>
            <a:r>
              <a:rPr lang="el-GR" sz="2400" b="1" dirty="0"/>
              <a:t>επηρεάζει</a:t>
            </a:r>
            <a:r>
              <a:rPr lang="el-GR" sz="2400" dirty="0"/>
              <a:t> δραστικά την </a:t>
            </a:r>
            <a:r>
              <a:rPr lang="el-GR" sz="2400" b="1" dirty="0"/>
              <a:t>ποσότητα και </a:t>
            </a:r>
            <a:r>
              <a:rPr lang="el-GR" sz="2400" dirty="0"/>
              <a:t>την</a:t>
            </a:r>
            <a:r>
              <a:rPr lang="el-GR" sz="2400" b="1" dirty="0"/>
              <a:t> ποιότητα των παραγόμενων καρπών</a:t>
            </a:r>
          </a:p>
          <a:p>
            <a:r>
              <a:rPr lang="el-GR" sz="2400" dirty="0"/>
              <a:t>Οι καρποί κατά την ωρίμανση ζυγίζουν 25% (ή και λιγότερο) του κανονικού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4333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Σκούπα της μηλιάς</a:t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Autofit/>
          </a:bodyPr>
          <a:lstStyle/>
          <a:p>
            <a:r>
              <a:rPr lang="el-GR" sz="2400" dirty="0" smtClean="0"/>
              <a:t>Οι προσβεβλημένοι καρποί εμφανίζουν κάπως </a:t>
            </a:r>
            <a:r>
              <a:rPr lang="el-GR" sz="2400" b="1" dirty="0" smtClean="0"/>
              <a:t>πεπλατυσμένο σχήμα</a:t>
            </a:r>
          </a:p>
          <a:p>
            <a:r>
              <a:rPr lang="el-GR" sz="2400" dirty="0" smtClean="0"/>
              <a:t>Έχουν υποβαθμισμένες οργανοληπτικές ιδιότητες (μειωμένα σάκχαρα, οξέα και άρωμα)</a:t>
            </a:r>
          </a:p>
          <a:p>
            <a:r>
              <a:rPr lang="el-GR" sz="2400" dirty="0" smtClean="0"/>
              <a:t>Οι βλαστοί είναι λεπτότεροι των κανονικών, με φλοιό μερικές φορές αυλακωμένο κατά μήκος και έχουν κοκκινοκαστανή απόχρωση</a:t>
            </a:r>
          </a:p>
          <a:p>
            <a:r>
              <a:rPr lang="el-GR" sz="2400" dirty="0" smtClean="0"/>
              <a:t>Γενικά, τα δέντρα παρουσιάζουν </a:t>
            </a:r>
            <a:r>
              <a:rPr lang="el-GR" sz="2400" b="1" dirty="0" smtClean="0"/>
              <a:t>έλλειψη ευρωστίας </a:t>
            </a:r>
            <a:r>
              <a:rPr lang="el-GR" sz="2400" dirty="0" smtClean="0"/>
              <a:t>και νεκρώνονται σταδιακά (σε σοβαρές περιπτώσεις) ή αναλαμβάνουν μετά από λίγα χρόνια (όταν τους χορηγείται επαρκής λίπανση)</a:t>
            </a:r>
          </a:p>
          <a:p>
            <a:r>
              <a:rPr lang="el-GR" sz="2400" dirty="0" smtClean="0"/>
              <a:t>Οι ποικιλίες μηλιάς διαφέρουν ως προς την ευπάθειά τους στην ασθένεια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667" dirty="0" smtClean="0"/>
              <a:t>Σχηματισμός ‘σκούπας’ από έκπτυξη μεγάλου αριθμού λεπτών βλαστών που φύονται σε γωνία μικρότερη της κανονικής</a:t>
            </a:r>
            <a:endParaRPr lang="en-US" sz="2667" dirty="0"/>
          </a:p>
        </p:txBody>
      </p:sp>
      <p:pic>
        <p:nvPicPr>
          <p:cNvPr id="4" name="Content Placeholder 3" descr="045404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φύλλα είναι χλωρωτικά, έχουν μικρότερο έλασμα, οι μίσχοι τους είναι πιο κοντοί και φέρουν στη βάση τους παράφυλλα</a:t>
            </a:r>
            <a:endParaRPr lang="en-US" sz="2400" dirty="0"/>
          </a:p>
        </p:txBody>
      </p:sp>
      <p:pic>
        <p:nvPicPr>
          <p:cNvPr id="4" name="Content Placeholder 3" descr="045404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Βασικά συμπτώματα προσβολής στα μολυσμένα </a:t>
            </a:r>
            <a:br>
              <a:rPr lang="el-GR" sz="2400" dirty="0" smtClean="0"/>
            </a:br>
            <a:r>
              <a:rPr lang="el-GR" sz="2400" dirty="0" smtClean="0"/>
              <a:t>δέντρα είναι η μικροφυλλία και μικροκαρπία </a:t>
            </a:r>
            <a:endParaRPr lang="en-US" sz="2400" dirty="0"/>
          </a:p>
        </p:txBody>
      </p:sp>
      <p:pic>
        <p:nvPicPr>
          <p:cNvPr id="4" name="Content Placeholder 3" descr="apple_proliferation_Jana_Such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3648" r="-113648"/>
          <a:stretch>
            <a:fillRect/>
          </a:stretch>
        </p:blipFill>
        <p:spPr>
          <a:xfrm>
            <a:off x="-2211642" y="1600200"/>
            <a:ext cx="8229600" cy="4525963"/>
          </a:xfrm>
        </p:spPr>
      </p:pic>
      <p:pic>
        <p:nvPicPr>
          <p:cNvPr id="6" name="Picture 5" descr="PHYP14_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721" y="3108348"/>
            <a:ext cx="3692689" cy="26738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829" y="274638"/>
            <a:ext cx="8922537" cy="11430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Παραμόρφωση καρπών μηλιάς, προσβεβλημένων από φουζικλάδιο</a:t>
            </a:r>
            <a:endParaRPr lang="en-US" sz="2400" dirty="0"/>
          </a:p>
        </p:txBody>
      </p:sp>
      <p:pic>
        <p:nvPicPr>
          <p:cNvPr id="5" name="Picture 4" descr="apple_scab_box143-0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829" y="2269908"/>
            <a:ext cx="4153300" cy="2652893"/>
          </a:xfrm>
          <a:prstGeom prst="rect">
            <a:avLst/>
          </a:prstGeom>
        </p:spPr>
      </p:pic>
      <p:pic>
        <p:nvPicPr>
          <p:cNvPr id="6" name="Picture 5" descr="apple_scab_compos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1710" y="1684171"/>
            <a:ext cx="4697656" cy="410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197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Έντονα προσβεβλημένος καρπός από το </a:t>
            </a:r>
            <a:br>
              <a:rPr lang="el-GR" sz="2400" dirty="0" smtClean="0"/>
            </a:br>
            <a:r>
              <a:rPr lang="el-GR" sz="2400" dirty="0" smtClean="0"/>
              <a:t>φουζικλάδιο της αχλαδιάς (</a:t>
            </a:r>
            <a:r>
              <a:rPr lang="en-US" sz="2400" i="1" dirty="0" err="1" smtClean="0"/>
              <a:t>Venturia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pyrina</a:t>
            </a:r>
            <a:r>
              <a:rPr lang="el-GR" sz="2400" dirty="0" smtClean="0"/>
              <a:t>)</a:t>
            </a:r>
            <a:endParaRPr lang="en-US" sz="2400" dirty="0"/>
          </a:p>
        </p:txBody>
      </p:sp>
      <p:pic>
        <p:nvPicPr>
          <p:cNvPr id="4" name="Content Placeholder 3" descr="550775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Σχηματική απεικόνιση του βιολογικού </a:t>
            </a:r>
            <a:br>
              <a:rPr lang="el-GR" sz="2400" dirty="0" smtClean="0"/>
            </a:br>
            <a:r>
              <a:rPr lang="el-GR" sz="2400" dirty="0" smtClean="0"/>
              <a:t>κύκλου του φουζικλαδίου της μηλιάς</a:t>
            </a:r>
            <a:endParaRPr lang="en-US" sz="2400" dirty="0"/>
          </a:p>
        </p:txBody>
      </p:sp>
      <p:pic>
        <p:nvPicPr>
          <p:cNvPr id="4" name="Content Placeholder 3" descr="AppleScabdiscycl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7746" r="-4774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Φουζικλάδιο μηλιάς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err="1" smtClean="0"/>
              <a:t>Venturia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inaequalis</a:t>
            </a:r>
            <a:r>
              <a:rPr lang="el-GR" sz="2400" b="1" dirty="0" smtClean="0"/>
              <a:t>)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Οι προσβολές εκδηλώνονται σε όλα τα μέρη του </a:t>
            </a:r>
            <a:r>
              <a:rPr lang="el-GR" sz="2400" b="1" dirty="0" smtClean="0"/>
              <a:t>άνθους</a:t>
            </a:r>
            <a:r>
              <a:rPr lang="el-GR" sz="2400" dirty="0" smtClean="0"/>
              <a:t>, στα </a:t>
            </a:r>
            <a:r>
              <a:rPr lang="el-GR" sz="2400" b="1" dirty="0" smtClean="0"/>
              <a:t>φύλλα</a:t>
            </a:r>
            <a:r>
              <a:rPr lang="el-GR" sz="2400" dirty="0" smtClean="0"/>
              <a:t>, στους </a:t>
            </a:r>
            <a:r>
              <a:rPr lang="el-GR" sz="2400" b="1" dirty="0" smtClean="0"/>
              <a:t>μίσχους</a:t>
            </a:r>
            <a:r>
              <a:rPr lang="el-GR" sz="2400" dirty="0" smtClean="0"/>
              <a:t> και στους </a:t>
            </a:r>
            <a:r>
              <a:rPr lang="el-GR" sz="2400" b="1" dirty="0" smtClean="0"/>
              <a:t>καρπούς</a:t>
            </a:r>
          </a:p>
          <a:p>
            <a:r>
              <a:rPr lang="el-GR" sz="2400" dirty="0" smtClean="0"/>
              <a:t>Σε ορισμένες ποικιλίες, συμπτώματα εκδηλώνονται σπανιότερα στα </a:t>
            </a:r>
            <a:r>
              <a:rPr lang="el-GR" sz="2400" u="sng" dirty="0" smtClean="0"/>
              <a:t>πράσινα κλαδιά </a:t>
            </a:r>
            <a:r>
              <a:rPr lang="el-GR" sz="2400" dirty="0" smtClean="0"/>
              <a:t>και στα </a:t>
            </a:r>
            <a:r>
              <a:rPr lang="el-GR" sz="2400" u="sng" dirty="0" smtClean="0"/>
              <a:t>λέπια των οφθαλμών</a:t>
            </a:r>
          </a:p>
          <a:p>
            <a:r>
              <a:rPr lang="el-GR" sz="2400" dirty="0" smtClean="0"/>
              <a:t>Τα πιο χαρακτηριστικά συμπτώματα της ασθένειας εκδηλώνονται στα </a:t>
            </a:r>
            <a:r>
              <a:rPr lang="el-GR" sz="2400" b="1" dirty="0" smtClean="0"/>
              <a:t>φύλλα</a:t>
            </a:r>
            <a:r>
              <a:rPr lang="el-GR" sz="2400" dirty="0" smtClean="0"/>
              <a:t> και τους </a:t>
            </a:r>
            <a:r>
              <a:rPr lang="el-GR" sz="2400" b="1" dirty="0" smtClean="0"/>
              <a:t>καρπούς</a:t>
            </a:r>
          </a:p>
          <a:p>
            <a:r>
              <a:rPr lang="el-GR" sz="2400" dirty="0" smtClean="0"/>
              <a:t>Τα φύλλα είναι ευπαθή συνήθως μόνο κατά τη νεαρή τους ηλικία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ψευδοθήκια προβάλλουν επί των πεσμένων στο έδαφος φύλλων νωρίς την άνοιξη</a:t>
            </a:r>
            <a:endParaRPr lang="en-US" sz="2400" dirty="0"/>
          </a:p>
        </p:txBody>
      </p:sp>
      <p:pic>
        <p:nvPicPr>
          <p:cNvPr id="4" name="Content Placeholder 3" descr="AppleScab1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5156" r="-1515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Περιθήκιο που απελευθερώνει τους ασκούς </a:t>
            </a:r>
            <a:br>
              <a:rPr lang="el-GR" sz="2400" dirty="0" smtClean="0"/>
            </a:br>
            <a:r>
              <a:rPr lang="el-GR" sz="2400" dirty="0" smtClean="0"/>
              <a:t>και τα ασκοσπόρια του μύκητα</a:t>
            </a:r>
            <a:endParaRPr lang="en-US" sz="2400" dirty="0"/>
          </a:p>
        </p:txBody>
      </p:sp>
      <p:pic>
        <p:nvPicPr>
          <p:cNvPr id="6" name="Content Placeholder 5" descr="Venturia-inaequali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362" r="-1836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Ασκοί που περιέχουν ασκοσπόρια του παθογόνου</a:t>
            </a:r>
            <a:endParaRPr lang="en-US" sz="2400" dirty="0"/>
          </a:p>
        </p:txBody>
      </p:sp>
      <p:pic>
        <p:nvPicPr>
          <p:cNvPr id="4" name="Content Placeholder 3" descr="AppleScab0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474" r="-947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Βραχείς κονιδιοφόροι φέρουν στην κορυφή τους </a:t>
            </a:r>
            <a:br>
              <a:rPr lang="el-GR" sz="2400" dirty="0" smtClean="0"/>
            </a:br>
            <a:r>
              <a:rPr lang="el-GR" sz="2400" dirty="0" smtClean="0"/>
              <a:t>τα αγενή σπόρια (κονίδια) του μύκητα</a:t>
            </a:r>
            <a:endParaRPr lang="en-US" sz="2400" dirty="0"/>
          </a:p>
        </p:txBody>
      </p:sp>
      <p:pic>
        <p:nvPicPr>
          <p:cNvPr id="6" name="Content Placeholder 5" descr="Apple_scab_SE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510" r="-115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99131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Κονιδιοφόροι και αγενή σπόρια (κονίδια) </a:t>
            </a:r>
            <a:br>
              <a:rPr lang="el-GR" sz="2400" dirty="0" smtClean="0"/>
            </a:br>
            <a:r>
              <a:rPr lang="el-GR" sz="2400" dirty="0" smtClean="0"/>
              <a:t>του μύκητα </a:t>
            </a:r>
            <a:r>
              <a:rPr lang="en-US" sz="2400" i="1" dirty="0" err="1" smtClean="0"/>
              <a:t>Venturia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inaequalis</a:t>
            </a:r>
            <a:endParaRPr lang="en-US" sz="2400" i="1" dirty="0"/>
          </a:p>
        </p:txBody>
      </p:sp>
      <p:pic>
        <p:nvPicPr>
          <p:cNvPr id="4" name="Content Placeholder 3" descr="550775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660" r="-1866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Κονίδια μονοκύτταρα, ατρακτοειδούς σχήματος, </a:t>
            </a:r>
            <a:br>
              <a:rPr lang="el-GR" sz="2400" dirty="0" smtClean="0"/>
            </a:br>
            <a:r>
              <a:rPr lang="el-GR" sz="2400" dirty="0" smtClean="0"/>
              <a:t>καστανωπού χρώματος</a:t>
            </a:r>
            <a:endParaRPr lang="en-US" sz="2400" dirty="0"/>
          </a:p>
        </p:txBody>
      </p:sp>
      <p:pic>
        <p:nvPicPr>
          <p:cNvPr id="4" name="Content Placeholder 3" descr="550775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660" r="-1866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Κονίδια (μολύσματα που προκαλούν τις δευτερογενείς προσβολές) του παθογόνου</a:t>
            </a:r>
            <a:endParaRPr lang="en-US" sz="2400" dirty="0"/>
          </a:p>
        </p:txBody>
      </p:sp>
      <p:pic>
        <p:nvPicPr>
          <p:cNvPr id="4" name="Content Placeholder 3" descr="AppleScab1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Αγενή σπόρια (κονίδια) του μύκητρα </a:t>
            </a:r>
            <a:r>
              <a:rPr lang="en-US" sz="2400" i="1" dirty="0" err="1" smtClean="0"/>
              <a:t>Venturia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inaequalis</a:t>
            </a:r>
            <a:endParaRPr lang="en-US" sz="2400" i="1" dirty="0"/>
          </a:p>
        </p:txBody>
      </p:sp>
      <p:pic>
        <p:nvPicPr>
          <p:cNvPr id="5" name="Picture 4" descr="2011_0009_Holb_Imre-Horticul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7873" y="1826481"/>
            <a:ext cx="6095521" cy="429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295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Ωίδιο της μηλιάς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err="1" smtClean="0"/>
              <a:t>Podosphaera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leucotricha</a:t>
            </a:r>
            <a:r>
              <a:rPr lang="el-GR" sz="2400" b="1" dirty="0" smtClean="0"/>
              <a:t>)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07851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To </a:t>
            </a:r>
            <a:r>
              <a:rPr lang="el-GR" sz="2400" dirty="0" smtClean="0"/>
              <a:t>παθογόνο προσβάλλει τα </a:t>
            </a:r>
            <a:r>
              <a:rPr lang="el-GR" sz="2400" b="1" dirty="0" smtClean="0"/>
              <a:t>φύλλα</a:t>
            </a:r>
            <a:r>
              <a:rPr lang="el-GR" sz="2400" dirty="0" smtClean="0"/>
              <a:t>, τους </a:t>
            </a:r>
            <a:r>
              <a:rPr lang="el-GR" sz="2400" b="1" dirty="0" smtClean="0"/>
              <a:t>οφθαλμούς</a:t>
            </a:r>
            <a:r>
              <a:rPr lang="el-GR" sz="2400" dirty="0" smtClean="0"/>
              <a:t>, τους </a:t>
            </a:r>
            <a:r>
              <a:rPr lang="el-GR" sz="2400" b="1" dirty="0" smtClean="0"/>
              <a:t>τρυφερούς βλαστούς</a:t>
            </a:r>
            <a:r>
              <a:rPr lang="el-GR" sz="2400" dirty="0" smtClean="0"/>
              <a:t>, τα </a:t>
            </a:r>
            <a:r>
              <a:rPr lang="el-GR" sz="2400" b="1" dirty="0" smtClean="0"/>
              <a:t>άνθη</a:t>
            </a:r>
            <a:r>
              <a:rPr lang="el-GR" sz="2400" dirty="0" smtClean="0"/>
              <a:t> και τους </a:t>
            </a:r>
            <a:r>
              <a:rPr lang="el-GR" sz="2400" b="1" dirty="0" smtClean="0"/>
              <a:t>καρπούς</a:t>
            </a:r>
          </a:p>
          <a:p>
            <a:r>
              <a:rPr lang="el-GR" sz="2400" dirty="0" smtClean="0"/>
              <a:t>Οι προσβεβλημένοι οφθαλμοί παρουσιάζουν βραδεία έκπτυξη</a:t>
            </a:r>
          </a:p>
          <a:p>
            <a:r>
              <a:rPr lang="el-GR" sz="2400" dirty="0" smtClean="0"/>
              <a:t>Τα </a:t>
            </a:r>
            <a:r>
              <a:rPr lang="el-GR" sz="2400" b="1" dirty="0" smtClean="0"/>
              <a:t>φύλλα</a:t>
            </a:r>
            <a:r>
              <a:rPr lang="el-GR" sz="2400" dirty="0" smtClean="0"/>
              <a:t> με την έκπτυξή τους παραμένουν </a:t>
            </a:r>
            <a:r>
              <a:rPr lang="el-GR" sz="2400" b="1" dirty="0" smtClean="0"/>
              <a:t>καχεκτικά</a:t>
            </a:r>
            <a:r>
              <a:rPr lang="el-GR" sz="2400" dirty="0" smtClean="0"/>
              <a:t> (ατροφικά) και </a:t>
            </a:r>
            <a:r>
              <a:rPr lang="el-GR" sz="2400" b="1" dirty="0" smtClean="0"/>
              <a:t>συνεστραμμένα</a:t>
            </a:r>
          </a:p>
          <a:p>
            <a:r>
              <a:rPr lang="el-GR" sz="2400" dirty="0" smtClean="0"/>
              <a:t>Καλύπτονται από </a:t>
            </a:r>
            <a:r>
              <a:rPr lang="el-GR" sz="2400" b="1" dirty="0" smtClean="0"/>
              <a:t>λευκή</a:t>
            </a:r>
            <a:r>
              <a:rPr lang="el-GR" sz="2400" dirty="0" smtClean="0"/>
              <a:t>,</a:t>
            </a:r>
            <a:r>
              <a:rPr lang="el-GR" sz="2400" b="1" dirty="0" smtClean="0"/>
              <a:t> αλευρώδη </a:t>
            </a:r>
            <a:r>
              <a:rPr lang="el-GR" sz="2400" b="1" dirty="0" err="1" smtClean="0"/>
              <a:t>εξάνθηση</a:t>
            </a:r>
            <a:endParaRPr lang="el-GR" sz="2400" b="1" dirty="0" smtClean="0"/>
          </a:p>
          <a:p>
            <a:r>
              <a:rPr lang="el-GR" sz="2400" dirty="0" smtClean="0"/>
              <a:t>Η </a:t>
            </a:r>
            <a:r>
              <a:rPr lang="el-GR" sz="2400" dirty="0" err="1" smtClean="0"/>
              <a:t>εξάνθηση</a:t>
            </a:r>
            <a:r>
              <a:rPr lang="el-GR" sz="2400" dirty="0" smtClean="0"/>
              <a:t> αποτελείται από το μυκήλιο, τους κονιδιοφόρους και τα κονίδια του μύκητα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Ωίδιο της μηλιάς</a:t>
            </a:r>
            <a:br>
              <a:rPr lang="el-GR" sz="2400" b="1" dirty="0"/>
            </a:br>
            <a:r>
              <a:rPr lang="el-GR" sz="2400" b="1" dirty="0"/>
              <a:t>(</a:t>
            </a:r>
            <a:r>
              <a:rPr lang="en-US" sz="2400" b="1" i="1" dirty="0" err="1"/>
              <a:t>Podosphaera</a:t>
            </a:r>
            <a:r>
              <a:rPr lang="en-US" sz="2400" b="1" i="1" dirty="0"/>
              <a:t> </a:t>
            </a:r>
            <a:r>
              <a:rPr lang="en-US" sz="2400" b="1" i="1" dirty="0" err="1"/>
              <a:t>leucotricha</a:t>
            </a:r>
            <a:r>
              <a:rPr lang="el-GR" sz="2400" b="1" dirty="0"/>
              <a:t>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Τα συμπτώματα αυτά εκδηλώνονται στα φύλλα που προέρχονται από </a:t>
            </a:r>
            <a:r>
              <a:rPr lang="el-GR" sz="2400" b="1" dirty="0"/>
              <a:t>προσβεβλημένους οφθαλμούς</a:t>
            </a:r>
          </a:p>
          <a:p>
            <a:r>
              <a:rPr lang="el-GR" sz="2400" dirty="0"/>
              <a:t>Ο μύκητας </a:t>
            </a:r>
            <a:r>
              <a:rPr lang="el-GR" sz="2400" b="1" dirty="0"/>
              <a:t>διαχειμάζει ως μυκήλιο </a:t>
            </a:r>
            <a:r>
              <a:rPr lang="el-GR" sz="2400" dirty="0"/>
              <a:t>εντός των οφθαλμών και μολύνει τα φύλλα κατά το σχηματισμό τους </a:t>
            </a:r>
          </a:p>
          <a:p>
            <a:r>
              <a:rPr lang="el-GR" sz="2400" dirty="0"/>
              <a:t>Αν η προσβολή εκδηλωθεί κατά την ανάπτυξη των φύλλων, το έλασμα διακόπτει την ανάπτυξή του και χάνει την ελαστικότητά </a:t>
            </a:r>
            <a:r>
              <a:rPr lang="el-GR" sz="2400" dirty="0" smtClean="0"/>
              <a:t>του</a:t>
            </a:r>
          </a:p>
          <a:p>
            <a:r>
              <a:rPr lang="el-GR" sz="2400" dirty="0"/>
              <a:t>Η προσβολή του παθογόνου συντελεί στο σχηματισμό </a:t>
            </a:r>
            <a:r>
              <a:rPr lang="el-GR" sz="2400" b="1" dirty="0"/>
              <a:t>φύλλων λογχοειδούς σχήματος</a:t>
            </a:r>
            <a:r>
              <a:rPr lang="el-GR" sz="2400" dirty="0"/>
              <a:t>, με ανώμαλη περιφέρεια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28278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err="1"/>
              <a:t>Φουζικλάδιο</a:t>
            </a:r>
            <a:r>
              <a:rPr lang="el-GR" sz="2400" b="1" dirty="0"/>
              <a:t> μηλιάς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l-GR" sz="2400" b="1" dirty="0"/>
              <a:t>(</a:t>
            </a:r>
            <a:r>
              <a:rPr lang="en-US" sz="2400" b="1" i="1" dirty="0" err="1"/>
              <a:t>Venturia</a:t>
            </a:r>
            <a:r>
              <a:rPr lang="en-US" sz="2400" b="1" i="1" dirty="0"/>
              <a:t> </a:t>
            </a:r>
            <a:r>
              <a:rPr lang="en-US" sz="2400" b="1" i="1" dirty="0" err="1"/>
              <a:t>inaequalis</a:t>
            </a:r>
            <a:r>
              <a:rPr lang="el-GR" sz="2400" b="1" dirty="0"/>
              <a:t>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/>
              <a:t>Τα συμπτώματα έχουν τη μορφή κυκλικών ή ακανόνιστων </a:t>
            </a:r>
            <a:r>
              <a:rPr lang="el-GR" sz="2400" b="1" dirty="0"/>
              <a:t>κηλίδων</a:t>
            </a:r>
          </a:p>
          <a:p>
            <a:r>
              <a:rPr lang="el-GR" sz="2400" dirty="0" smtClean="0"/>
              <a:t>Οι </a:t>
            </a:r>
            <a:r>
              <a:rPr lang="el-GR" sz="2400" dirty="0"/>
              <a:t>κηλίδες αρχικά έχουν </a:t>
            </a:r>
            <a:r>
              <a:rPr lang="el-GR" sz="2400" b="1" dirty="0"/>
              <a:t>χρώμα ελαιώδες </a:t>
            </a:r>
            <a:r>
              <a:rPr lang="el-GR" sz="2400" dirty="0"/>
              <a:t>και μετά γίνονται καστανές μέχρι μαύρες, με μια </a:t>
            </a:r>
            <a:r>
              <a:rPr lang="el-GR" sz="2400" b="1" dirty="0"/>
              <a:t>‘βελούδινη’ επιφάνεια</a:t>
            </a:r>
          </a:p>
          <a:p>
            <a:r>
              <a:rPr lang="el-GR" sz="2400" dirty="0"/>
              <a:t>Στην πορεία, οι κηλίδες χάνουν τη ‘βελούδινη’ εμφάνισή τους, αποκτούν ένα μεταλλικό, μαύρο χρώμα</a:t>
            </a:r>
          </a:p>
          <a:p>
            <a:r>
              <a:rPr lang="el-GR" sz="2400" dirty="0"/>
              <a:t>Τελικά, μετατρέπονται σε </a:t>
            </a:r>
            <a:r>
              <a:rPr lang="el-GR" sz="2400" b="1" dirty="0"/>
              <a:t>ξηρές</a:t>
            </a:r>
            <a:r>
              <a:rPr lang="el-GR" sz="2400" dirty="0"/>
              <a:t>, </a:t>
            </a:r>
            <a:r>
              <a:rPr lang="el-GR" sz="2400" b="1" dirty="0"/>
              <a:t>φελλώδεις περιοχές</a:t>
            </a:r>
            <a:r>
              <a:rPr lang="el-GR" sz="2400" dirty="0"/>
              <a:t>, ελαφρά υπερυψωμένες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03953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Ωίδιο της μηλιάς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err="1" smtClean="0"/>
              <a:t>Podosphaera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leucotricha</a:t>
            </a:r>
            <a:r>
              <a:rPr lang="el-GR" sz="2400" b="1" dirty="0" smtClean="0"/>
              <a:t>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Συχνά παρατηρείται ανόρθωση του ελάσματος, </a:t>
            </a:r>
            <a:r>
              <a:rPr lang="el-GR" sz="2400" b="1" dirty="0" smtClean="0"/>
              <a:t>καρούλιασμα </a:t>
            </a:r>
            <a:r>
              <a:rPr lang="el-GR" sz="2400" dirty="0" smtClean="0"/>
              <a:t>και</a:t>
            </a:r>
            <a:r>
              <a:rPr lang="el-GR" sz="2400" b="1" dirty="0" smtClean="0"/>
              <a:t> νέκρωση της περιφέρειας</a:t>
            </a:r>
          </a:p>
          <a:p>
            <a:r>
              <a:rPr lang="el-GR" sz="2400" dirty="0" smtClean="0"/>
              <a:t>Η προσβολή του μύκητα σε φύλλα που έχουν ολοκληρώσει την ανάπτυξή τους, προκαλεί το σχηματισμό </a:t>
            </a:r>
            <a:r>
              <a:rPr lang="el-GR" sz="2400" b="1" dirty="0" smtClean="0"/>
              <a:t>χλωρωτικών κηλίδων</a:t>
            </a:r>
          </a:p>
          <a:p>
            <a:r>
              <a:rPr lang="el-GR" sz="2400" dirty="0" smtClean="0"/>
              <a:t>Οι κηλίδες έχουν ασαφή περιθώρια και συχνά καλύπτονται από τη χαρακτηριστική, αλευρώδη εξάνθηση του παθογόνου</a:t>
            </a:r>
          </a:p>
          <a:p>
            <a:r>
              <a:rPr lang="el-GR" sz="2400" dirty="0" smtClean="0"/>
              <a:t>Σε έντονες προσβολές παρατηρείται </a:t>
            </a:r>
            <a:r>
              <a:rPr lang="el-GR" sz="2400" b="1" dirty="0" smtClean="0"/>
              <a:t>ξήρανση φύλλων </a:t>
            </a:r>
            <a:r>
              <a:rPr lang="el-GR" sz="2400" dirty="0" smtClean="0"/>
              <a:t>και</a:t>
            </a:r>
            <a:r>
              <a:rPr lang="el-GR" sz="2400" b="1" dirty="0" smtClean="0"/>
              <a:t> έντονη </a:t>
            </a:r>
            <a:r>
              <a:rPr lang="el-GR" sz="2400" b="1" dirty="0" err="1" smtClean="0"/>
              <a:t>φυλλόπτωση</a:t>
            </a:r>
            <a:endParaRPr lang="el-GR" sz="24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-610618" y="18076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Ωίδιο της μηλιάς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err="1" smtClean="0"/>
              <a:t>Podosphaera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leucotricha</a:t>
            </a:r>
            <a:r>
              <a:rPr lang="el-GR" sz="2400" b="1" dirty="0" smtClean="0"/>
              <a:t>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l-GR" sz="2400" dirty="0"/>
              <a:t>Οι </a:t>
            </a:r>
            <a:r>
              <a:rPr lang="el-GR" sz="2400" b="1" dirty="0"/>
              <a:t>τρυφεροί βλαστοί </a:t>
            </a:r>
            <a:r>
              <a:rPr lang="el-GR" sz="2400" dirty="0"/>
              <a:t>καλύπτονται από τις </a:t>
            </a:r>
            <a:r>
              <a:rPr lang="el-GR" sz="2400" b="1" dirty="0" err="1"/>
              <a:t>εξανθήσεις</a:t>
            </a:r>
            <a:r>
              <a:rPr lang="el-GR" sz="2400" b="1" dirty="0"/>
              <a:t> του </a:t>
            </a:r>
            <a:r>
              <a:rPr lang="el-GR" sz="2400" b="1" dirty="0" smtClean="0"/>
              <a:t>παθογόνου</a:t>
            </a:r>
            <a:endParaRPr lang="en-US" sz="2400" b="1" dirty="0" smtClean="0"/>
          </a:p>
          <a:p>
            <a:endParaRPr lang="en-US" sz="2400" b="1" dirty="0"/>
          </a:p>
          <a:p>
            <a:r>
              <a:rPr lang="el-GR" sz="2400" dirty="0" smtClean="0"/>
              <a:t>Οι νεαροί βλαστοί εμφανίζονται </a:t>
            </a:r>
          </a:p>
          <a:p>
            <a:pPr>
              <a:buFont typeface="Courier New"/>
              <a:buChar char="o"/>
            </a:pPr>
            <a:r>
              <a:rPr lang="el-GR" sz="2400" dirty="0"/>
              <a:t>κ</a:t>
            </a:r>
            <a:r>
              <a:rPr lang="el-GR" sz="2400" dirty="0" smtClean="0"/>
              <a:t>αχεκτικοί</a:t>
            </a:r>
          </a:p>
          <a:p>
            <a:pPr>
              <a:buFont typeface="Courier New"/>
              <a:buChar char="o"/>
            </a:pPr>
            <a:r>
              <a:rPr lang="el-GR" sz="2400" dirty="0" smtClean="0"/>
              <a:t>ελαφρά παραμορφωμένοι</a:t>
            </a:r>
          </a:p>
          <a:p>
            <a:pPr>
              <a:buFont typeface="Courier New"/>
              <a:buChar char="o"/>
            </a:pPr>
            <a:r>
              <a:rPr lang="el-GR" sz="2400" dirty="0" smtClean="0"/>
              <a:t>ξηραίνονται στην κορυφή τους</a:t>
            </a:r>
            <a:endParaRPr lang="en-US" sz="2400" dirty="0" smtClean="0"/>
          </a:p>
          <a:p>
            <a:pPr marL="0" indent="0">
              <a:buNone/>
            </a:pPr>
            <a:endParaRPr lang="el-GR" sz="2400" dirty="0" smtClean="0"/>
          </a:p>
          <a:p>
            <a:r>
              <a:rPr lang="el-GR" sz="2400" dirty="0" smtClean="0"/>
              <a:t>Τα προσβεβλημένα </a:t>
            </a:r>
            <a:r>
              <a:rPr lang="el-GR" sz="2400" b="1" dirty="0" smtClean="0"/>
              <a:t>άνθη</a:t>
            </a:r>
            <a:r>
              <a:rPr lang="el-GR" sz="2400" dirty="0" smtClean="0"/>
              <a:t> συχνά </a:t>
            </a:r>
            <a:r>
              <a:rPr lang="el-GR" sz="2400" b="1" dirty="0" smtClean="0"/>
              <a:t>ξηραίνονται </a:t>
            </a:r>
            <a:r>
              <a:rPr lang="el-GR" sz="2400" dirty="0" smtClean="0"/>
              <a:t>και</a:t>
            </a:r>
            <a:r>
              <a:rPr lang="el-GR" sz="2400" b="1" dirty="0" smtClean="0"/>
              <a:t> πέφτουν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err="1"/>
              <a:t>Ωίδιο</a:t>
            </a:r>
            <a:r>
              <a:rPr lang="el-GR" sz="2400" b="1" dirty="0"/>
              <a:t> της μηλιάς</a:t>
            </a:r>
            <a:br>
              <a:rPr lang="el-GR" sz="2400" b="1" dirty="0"/>
            </a:br>
            <a:r>
              <a:rPr lang="el-GR" sz="2400" b="1" dirty="0"/>
              <a:t>(</a:t>
            </a:r>
            <a:r>
              <a:rPr lang="en-US" sz="2400" b="1" i="1" dirty="0" err="1"/>
              <a:t>Podosphaera</a:t>
            </a:r>
            <a:r>
              <a:rPr lang="en-US" sz="2400" b="1" i="1" dirty="0"/>
              <a:t> </a:t>
            </a:r>
            <a:r>
              <a:rPr lang="en-US" sz="2400" b="1" i="1" dirty="0" err="1"/>
              <a:t>leucotricha</a:t>
            </a:r>
            <a:r>
              <a:rPr lang="el-GR" sz="2400" b="1" dirty="0"/>
              <a:t>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Οι καρποί είναι </a:t>
            </a:r>
            <a:r>
              <a:rPr lang="el-GR" sz="2400" b="1" dirty="0"/>
              <a:t>ευπαθείς μόνο σε νεαρό στάδιο</a:t>
            </a:r>
          </a:p>
          <a:p>
            <a:r>
              <a:rPr lang="el-GR" sz="2400" dirty="0"/>
              <a:t>Το </a:t>
            </a:r>
            <a:r>
              <a:rPr lang="el-GR" sz="2400" dirty="0" err="1"/>
              <a:t>μυκήλιο</a:t>
            </a:r>
            <a:r>
              <a:rPr lang="el-GR" sz="2400" dirty="0"/>
              <a:t> του παθογόνου νεκρώνεται όταν </a:t>
            </a:r>
            <a:r>
              <a:rPr lang="el-GR" sz="2400" dirty="0" smtClean="0"/>
              <a:t>σκληρύνει </a:t>
            </a:r>
            <a:r>
              <a:rPr lang="el-GR" sz="2400" dirty="0"/>
              <a:t>ο φλοιός του καρπού</a:t>
            </a:r>
          </a:p>
          <a:p>
            <a:r>
              <a:rPr lang="el-GR" sz="2400" dirty="0"/>
              <a:t>Στις θέσεις προσβολής των καρπών παρατηρείται </a:t>
            </a:r>
            <a:r>
              <a:rPr lang="el-GR" sz="2400" b="1" dirty="0" err="1"/>
              <a:t>σκωριόχρωση</a:t>
            </a:r>
            <a:r>
              <a:rPr lang="el-GR" sz="2400" b="1" dirty="0"/>
              <a:t> της επιφάνειας</a:t>
            </a:r>
          </a:p>
          <a:p>
            <a:r>
              <a:rPr lang="el-GR" sz="2400" dirty="0"/>
              <a:t>Αναπτύσσονται </a:t>
            </a:r>
            <a:r>
              <a:rPr lang="el-GR" sz="2400" b="1" dirty="0"/>
              <a:t>πυκνές</a:t>
            </a:r>
            <a:r>
              <a:rPr lang="el-GR" sz="2400" dirty="0"/>
              <a:t>,</a:t>
            </a:r>
            <a:r>
              <a:rPr lang="el-GR" sz="2400" b="1" dirty="0"/>
              <a:t> λεπτές</a:t>
            </a:r>
            <a:r>
              <a:rPr lang="el-GR" sz="2400" dirty="0"/>
              <a:t>,</a:t>
            </a:r>
            <a:r>
              <a:rPr lang="el-GR" sz="2400" b="1" dirty="0"/>
              <a:t> δικτυωτές ή νηματοειδείς γραμμές </a:t>
            </a:r>
            <a:r>
              <a:rPr lang="el-GR" sz="2400" dirty="0"/>
              <a:t>λόγω νέκρωσης των επιδερμικών κυττάρων</a:t>
            </a:r>
          </a:p>
          <a:p>
            <a:r>
              <a:rPr lang="el-GR" sz="2400" dirty="0"/>
              <a:t>Σε έντονες προσβολές οι καρποί παρουσιάζουν </a:t>
            </a:r>
            <a:r>
              <a:rPr lang="el-GR" sz="2400" b="1" dirty="0"/>
              <a:t>παραμορφώσεις </a:t>
            </a:r>
            <a:r>
              <a:rPr lang="el-GR" sz="2400" dirty="0"/>
              <a:t>και </a:t>
            </a:r>
            <a:r>
              <a:rPr lang="el-GR" sz="2400" b="1" dirty="0"/>
              <a:t>επιφανειακές ρωγμές</a:t>
            </a:r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6946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Ωίδιο της μηλιάς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err="1" smtClean="0"/>
              <a:t>Podosphaera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leucotricha</a:t>
            </a:r>
            <a:r>
              <a:rPr lang="el-GR" sz="2400" b="1" dirty="0" smtClean="0"/>
              <a:t>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l-GR" sz="2400" dirty="0" smtClean="0"/>
              <a:t>Το παθογόνο αίτιο της ασθένειας είναι ο ασκομύκητας </a:t>
            </a:r>
            <a:r>
              <a:rPr lang="en-US" sz="2400" i="1" dirty="0" err="1"/>
              <a:t>Podosphaera</a:t>
            </a:r>
            <a:r>
              <a:rPr lang="en-US" sz="2400" i="1" dirty="0"/>
              <a:t> </a:t>
            </a:r>
            <a:r>
              <a:rPr lang="en-US" sz="2400" i="1" dirty="0" err="1"/>
              <a:t>leucotricha</a:t>
            </a:r>
            <a:r>
              <a:rPr lang="en-US" sz="2400" i="1" dirty="0"/>
              <a:t> </a:t>
            </a:r>
            <a:r>
              <a:rPr lang="el-GR" sz="2400" dirty="0" smtClean="0"/>
              <a:t>(</a:t>
            </a:r>
            <a:r>
              <a:rPr lang="en-US" sz="2400" dirty="0" err="1" smtClean="0"/>
              <a:t>Erysiphales</a:t>
            </a:r>
            <a:r>
              <a:rPr lang="en-US" sz="2400" dirty="0" smtClean="0"/>
              <a:t>, </a:t>
            </a:r>
            <a:r>
              <a:rPr lang="en-US" sz="2400" dirty="0" err="1" smtClean="0"/>
              <a:t>Erysiphaceae</a:t>
            </a:r>
            <a:r>
              <a:rPr lang="el-GR" sz="2400" dirty="0" smtClean="0"/>
              <a:t>)</a:t>
            </a:r>
            <a:endParaRPr lang="en-US" sz="2400" dirty="0" smtClean="0"/>
          </a:p>
          <a:p>
            <a:r>
              <a:rPr lang="el-GR" sz="2400" dirty="0" smtClean="0"/>
              <a:t>Το μυκήλιό του αναπτύσσεται στην επιφάνεια των προσβεβλημένων οργάνων του ξενιστή (</a:t>
            </a:r>
            <a:r>
              <a:rPr lang="el-GR" sz="2400" b="1" dirty="0" err="1" smtClean="0"/>
              <a:t>επίφυτο</a:t>
            </a:r>
            <a:r>
              <a:rPr lang="el-GR" sz="2400" dirty="0" smtClean="0"/>
              <a:t>)</a:t>
            </a:r>
          </a:p>
          <a:p>
            <a:r>
              <a:rPr lang="el-GR" sz="2400" dirty="0" smtClean="0"/>
              <a:t>Τρέφεται με μυζητήρες που αποστέλλει μέσα στα επιδερμικά κύτταρα του ξενιστή</a:t>
            </a:r>
          </a:p>
          <a:p>
            <a:r>
              <a:rPr lang="el-GR" sz="2400" dirty="0" smtClean="0"/>
              <a:t>Πάνω στο επιφανειακό μυκήλιο σχηματίζονται αλυσίδες των κονιδίων του παθογόνου</a:t>
            </a:r>
          </a:p>
          <a:p>
            <a:r>
              <a:rPr lang="el-GR" sz="2400" dirty="0" smtClean="0"/>
              <a:t>Τα </a:t>
            </a:r>
            <a:r>
              <a:rPr lang="el-GR" sz="2400" b="1" dirty="0" smtClean="0"/>
              <a:t>αγενή σπόρια </a:t>
            </a:r>
            <a:r>
              <a:rPr lang="el-GR" sz="2400" dirty="0" smtClean="0"/>
              <a:t>(κονίδια) αποτελούν τα </a:t>
            </a:r>
            <a:r>
              <a:rPr lang="el-GR" sz="2400" b="1" dirty="0" smtClean="0"/>
              <a:t>μολύσματα</a:t>
            </a:r>
            <a:r>
              <a:rPr lang="el-GR" sz="2400" dirty="0" smtClean="0"/>
              <a:t> στη διάρκεια της άνοιξης και του καλοκαιριού</a:t>
            </a:r>
          </a:p>
          <a:p>
            <a:r>
              <a:rPr lang="el-GR" sz="2400" dirty="0" smtClean="0"/>
              <a:t>Η </a:t>
            </a:r>
            <a:r>
              <a:rPr lang="el-GR" sz="2400" b="1" dirty="0" smtClean="0"/>
              <a:t>εγγενής μορφή </a:t>
            </a:r>
            <a:r>
              <a:rPr lang="el-GR" sz="2400" dirty="0" smtClean="0"/>
              <a:t>του παθογόνου είναι σφαιροειδή, μαύρα </a:t>
            </a:r>
            <a:r>
              <a:rPr lang="el-GR" sz="2400" b="1" dirty="0" smtClean="0"/>
              <a:t>κλειστοθήκια</a:t>
            </a:r>
            <a:r>
              <a:rPr lang="el-GR" sz="2400" dirty="0" smtClean="0"/>
              <a:t>, τα οποία περιέχουν </a:t>
            </a:r>
            <a:r>
              <a:rPr lang="el-GR" sz="2400" b="1" dirty="0" smtClean="0"/>
              <a:t>ένα ασκό</a:t>
            </a:r>
          </a:p>
          <a:p>
            <a:r>
              <a:rPr lang="el-GR" sz="2400" dirty="0" smtClean="0"/>
              <a:t>Το παθογόνο </a:t>
            </a:r>
            <a:r>
              <a:rPr lang="el-GR" sz="2400" b="1" dirty="0" smtClean="0"/>
              <a:t>διαχειμάζει ως μυκήλιο </a:t>
            </a:r>
            <a:r>
              <a:rPr lang="el-GR" sz="2400" dirty="0" smtClean="0"/>
              <a:t>μεταξύ των λεπίων των οφθαλμών της μηλιάς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Γενική εικόνα δέντρου μηλιάς προσβεβλημένου από ωίδιο</a:t>
            </a:r>
            <a:endParaRPr lang="en-US" sz="2400" dirty="0"/>
          </a:p>
        </p:txBody>
      </p:sp>
      <p:pic>
        <p:nvPicPr>
          <p:cNvPr id="4" name="Content Placeholder 3" descr="powdery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368" r="-1036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Νεαρά προσβεβλημένα φύλλα καθίστανται λογχοειδή, ατροφικά και καλύπτονται από τις καρποφορίες του μύκητα</a:t>
            </a:r>
            <a:endParaRPr lang="en-US" sz="2400" dirty="0"/>
          </a:p>
        </p:txBody>
      </p:sp>
      <p:pic>
        <p:nvPicPr>
          <p:cNvPr id="4" name="Content Placeholder 3" descr="Podosphaera_leucotricha_Malus_domestica_JKruse-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sz="2400" dirty="0" smtClean="0"/>
              <a:t>Φύλλα που προέρχονται από οφθαλμούς όπου διαχείμασε το παθογόνο είναι μικρά, ατροφικά και λευκά από την αλευρώδη εξάνθηση του μύκητα</a:t>
            </a:r>
            <a:endParaRPr lang="en-US" sz="2400" dirty="0"/>
          </a:p>
        </p:txBody>
      </p:sp>
      <p:pic>
        <p:nvPicPr>
          <p:cNvPr id="4" name="Content Placeholder 3" descr="ApplePowderyMildew0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8125" r="-3812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smtClean="0"/>
              <a:t>Έντονα προσβεβλημένα φύλλα παρουσιάζουν ανόρθωση του ελάσματος, συστροφή (καρούλιασμα) και καλύπτονται πλήρως από το μυκήλιο και τις εξανθήσεις του παθογόνου</a:t>
            </a:r>
            <a:endParaRPr lang="en-US" sz="2400" dirty="0"/>
          </a:p>
        </p:txBody>
      </p:sp>
      <p:pic>
        <p:nvPicPr>
          <p:cNvPr id="4" name="Content Placeholder 3" descr="Podosphaera_leucotricha-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8" r="-14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Προσβολή ταξιανθίας μηλιάς από ωίδιο</a:t>
            </a:r>
            <a:endParaRPr lang="en-US" sz="2400" dirty="0"/>
          </a:p>
        </p:txBody>
      </p:sp>
      <p:pic>
        <p:nvPicPr>
          <p:cNvPr id="4" name="Content Placeholder 3" descr="powdery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3823" r="-23823"/>
          <a:stretch>
            <a:fillRect/>
          </a:stretch>
        </p:blipFill>
        <p:spPr>
          <a:xfrm>
            <a:off x="457200" y="1495830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Ταξιανθία κόρυμβου καλυμμένη πλήρως από </a:t>
            </a:r>
            <a:br>
              <a:rPr lang="el-GR" sz="2400" dirty="0" smtClean="0"/>
            </a:br>
            <a:r>
              <a:rPr lang="el-GR" sz="2400" dirty="0" smtClean="0"/>
              <a:t>την αλευρώδη εξάνθηση του ωιδίου</a:t>
            </a:r>
            <a:endParaRPr lang="en-US" sz="2400" dirty="0"/>
          </a:p>
        </p:txBody>
      </p:sp>
      <p:pic>
        <p:nvPicPr>
          <p:cNvPr id="4" name="Content Placeholder 3" descr="podosphaera-leucotricha-alma-lisztharmata-1423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5337" r="-2533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Φουζικλάδιο μηλιάς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err="1" smtClean="0"/>
              <a:t>Venturia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inaequalis</a:t>
            </a:r>
            <a:r>
              <a:rPr lang="el-GR" sz="2400" b="1" dirty="0" smtClean="0"/>
              <a:t>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Συχνά οι κηλίδες εμφανίζονται πρώτα στην </a:t>
            </a:r>
            <a:r>
              <a:rPr lang="el-GR" sz="2400" u="sng" dirty="0" smtClean="0"/>
              <a:t>κάτω επιφάνεια των νεαρών φύλλων </a:t>
            </a:r>
            <a:endParaRPr lang="el-GR" sz="2400" u="sng" dirty="0"/>
          </a:p>
          <a:p>
            <a:r>
              <a:rPr lang="el-GR" sz="2400" dirty="0" smtClean="0"/>
              <a:t>Στη συνέχεια αναπτύσσονται και στις δύο επιφάνειες του ελάσματος </a:t>
            </a:r>
          </a:p>
          <a:p>
            <a:r>
              <a:rPr lang="el-GR" sz="2400" dirty="0" smtClean="0"/>
              <a:t>Σε κάθε φύλλο εμφανίζονται λίγες ή πολλές κηλίδες, οι οποίες μπορεί να ενωθούν</a:t>
            </a:r>
          </a:p>
          <a:p>
            <a:r>
              <a:rPr lang="el-GR" sz="2400" dirty="0" smtClean="0"/>
              <a:t>Τα τρυφερά προσβεβλημένα φύλλα </a:t>
            </a:r>
            <a:r>
              <a:rPr lang="el-GR" sz="2400" b="1" dirty="0" smtClean="0"/>
              <a:t>καρουλιάζουν</a:t>
            </a:r>
            <a:r>
              <a:rPr lang="el-GR" sz="2400" dirty="0" smtClean="0"/>
              <a:t>, παραμορφώνονται, συχνά </a:t>
            </a:r>
            <a:r>
              <a:rPr lang="el-GR" sz="2400" b="1" dirty="0" smtClean="0"/>
              <a:t>πέφτουν πρόωρα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smtClean="0"/>
              <a:t>Λεπτές, δικτυωτές, νηματοειδείς γραμμές (σκωριόχρωση) αναπτύσσονται στην επιδερμίδα προσβεβλημένου καρπού μηλιάς</a:t>
            </a:r>
            <a:endParaRPr lang="en-US" sz="2400" dirty="0"/>
          </a:p>
        </p:txBody>
      </p:sp>
      <p:pic>
        <p:nvPicPr>
          <p:cNvPr id="4" name="Content Placeholder 3" descr="ApplePowderyMildew0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7341" r="-3734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Σκωριόχρωση στην επιδερμίδα καρπού μηλιάς</a:t>
            </a:r>
            <a:endParaRPr lang="en-US" sz="2400" dirty="0"/>
          </a:p>
        </p:txBody>
      </p:sp>
      <p:pic>
        <p:nvPicPr>
          <p:cNvPr id="4" name="Content Placeholder 3" descr="180x180-podosphaera-leucotrich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Συμπτώματα σκωριόχρωσης επί αχλαδιού</a:t>
            </a:r>
            <a:endParaRPr lang="en-US" sz="2400" dirty="0"/>
          </a:p>
        </p:txBody>
      </p:sp>
      <p:pic>
        <p:nvPicPr>
          <p:cNvPr id="4" name="Content Placeholder 3" descr="536441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374" r="-1037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Προσβολές από το ωίδιο εμφανίζουν και οι τρυφεροί βλαστοί, καθίστανται καχεκτικοί και παρουσιάζουν ξήρανση στην κορυφή</a:t>
            </a:r>
            <a:endParaRPr lang="en-US" sz="2400" dirty="0"/>
          </a:p>
        </p:txBody>
      </p:sp>
      <p:pic>
        <p:nvPicPr>
          <p:cNvPr id="4" name="Content Placeholder 3" descr="powdery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6732" r="-1673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Οι προσβεβλημένοι βλαστοί καλύπτονται από </a:t>
            </a:r>
            <a:br>
              <a:rPr lang="el-GR" sz="2400" dirty="0" smtClean="0"/>
            </a:br>
            <a:r>
              <a:rPr lang="el-GR" sz="2400" dirty="0" smtClean="0"/>
              <a:t>την αλευρώδη εξάνθηση του παθογόνου</a:t>
            </a:r>
            <a:endParaRPr lang="en-US" sz="2400" dirty="0"/>
          </a:p>
        </p:txBody>
      </p:sp>
      <p:pic>
        <p:nvPicPr>
          <p:cNvPr id="4" name="Content Placeholder 3" descr="4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316" r="-1831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κλειστοθήκια (σφαιρικά, μαύρα σώματα) είναι τα </a:t>
            </a:r>
            <a:br>
              <a:rPr lang="el-GR" sz="2400" dirty="0" smtClean="0"/>
            </a:br>
            <a:r>
              <a:rPr lang="el-GR" sz="2400" dirty="0" smtClean="0"/>
              <a:t>όργανα εγγενούς αναπαραγωγής του παθογόνου</a:t>
            </a:r>
            <a:endParaRPr lang="en-US" sz="2400" dirty="0"/>
          </a:p>
        </p:txBody>
      </p:sp>
      <p:pic>
        <p:nvPicPr>
          <p:cNvPr id="4" name="Content Placeholder 3" descr="vidio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266" r="-1826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sz="2400" dirty="0" smtClean="0"/>
              <a:t>Το παθογόνο είναι επίφυτο, δεν διεισδύει εντός του ξενιστή και τρέφεται μέσω μυζητήρων που αποστέλλει στα επιδερμικά κύτταρα</a:t>
            </a:r>
            <a:endParaRPr lang="en-US" sz="2400" dirty="0"/>
          </a:p>
        </p:txBody>
      </p:sp>
      <p:pic>
        <p:nvPicPr>
          <p:cNvPr id="4" name="Content Placeholder 3" descr="ApplePowderyMildew1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2257" r="-3225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smtClean="0"/>
              <a:t>Στρώμα μυκηλιακών υφών επί της επιδερμίδας του ξενιστή, αλυσίδες κονιδίων επί κονιδιοφόρων και μυζητήρες του μύκητα</a:t>
            </a:r>
            <a:br>
              <a:rPr lang="el-GR" sz="2400" dirty="0" smtClean="0"/>
            </a:br>
            <a:r>
              <a:rPr lang="el-GR" sz="2400" dirty="0" smtClean="0"/>
              <a:t>στα επιδερμικά κύτταρα του ξενιστή</a:t>
            </a:r>
            <a:endParaRPr lang="en-US" sz="2400" dirty="0"/>
          </a:p>
        </p:txBody>
      </p:sp>
      <p:pic>
        <p:nvPicPr>
          <p:cNvPr id="4" name="Content Placeholder 3" descr="fig1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2795" r="-52795"/>
          <a:stretch>
            <a:fillRect/>
          </a:stretch>
        </p:blipFill>
        <p:spPr>
          <a:xfrm>
            <a:off x="457200" y="1809175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Αλυσίδες κονιδίων (αγενών σπορίων) του παθογόνου</a:t>
            </a:r>
            <a:endParaRPr lang="en-US" sz="2400" dirty="0"/>
          </a:p>
        </p:txBody>
      </p:sp>
      <p:pic>
        <p:nvPicPr>
          <p:cNvPr id="4" name="Content Placeholder 3" descr="ApplePowderyMildew1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3419" r="-3341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Μονοκύτταρα, υαλώδη κονίδια (μολύσματα) του παθογόνου</a:t>
            </a:r>
            <a:endParaRPr lang="en-US" sz="2400" dirty="0"/>
          </a:p>
        </p:txBody>
      </p:sp>
      <p:pic>
        <p:nvPicPr>
          <p:cNvPr id="4" name="Content Placeholder 3" descr="Podosphaera_leucotricha_Malus_domestica_JKruse-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err="1"/>
              <a:t>Φουζικλάδιο</a:t>
            </a:r>
            <a:r>
              <a:rPr lang="el-GR" sz="2400" b="1" dirty="0"/>
              <a:t> μηλιάς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l-GR" sz="2400" b="1" dirty="0"/>
              <a:t>(</a:t>
            </a:r>
            <a:r>
              <a:rPr lang="en-US" sz="2400" b="1" i="1" dirty="0" err="1"/>
              <a:t>Venturia</a:t>
            </a:r>
            <a:r>
              <a:rPr lang="en-US" sz="2400" b="1" i="1" dirty="0"/>
              <a:t> </a:t>
            </a:r>
            <a:r>
              <a:rPr lang="en-US" sz="2400" b="1" i="1" dirty="0" err="1"/>
              <a:t>inaequalis</a:t>
            </a:r>
            <a:r>
              <a:rPr lang="el-GR" sz="2400" b="1" dirty="0"/>
              <a:t>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/>
              <a:t>Η </a:t>
            </a:r>
            <a:r>
              <a:rPr lang="el-GR" sz="2400" dirty="0" err="1"/>
              <a:t>φυλλόπτωση</a:t>
            </a:r>
            <a:r>
              <a:rPr lang="el-GR" sz="2400" dirty="0"/>
              <a:t> συντελεί σε </a:t>
            </a:r>
            <a:endParaRPr lang="en-US" sz="2400" dirty="0" smtClean="0"/>
          </a:p>
          <a:p>
            <a:pPr>
              <a:buFont typeface="Wingdings" charset="2"/>
              <a:buChar char="Ø"/>
            </a:pPr>
            <a:r>
              <a:rPr lang="en-US" sz="2400" b="1" dirty="0"/>
              <a:t>E</a:t>
            </a:r>
            <a:r>
              <a:rPr lang="el-GR" sz="2400" b="1" dirty="0" err="1" smtClean="0"/>
              <a:t>ξασθένιση</a:t>
            </a:r>
            <a:r>
              <a:rPr lang="el-GR" sz="2400" dirty="0" smtClean="0"/>
              <a:t> </a:t>
            </a:r>
            <a:r>
              <a:rPr lang="el-GR" sz="2400" b="1" dirty="0"/>
              <a:t>των δέντρων </a:t>
            </a:r>
            <a:r>
              <a:rPr lang="el-GR" sz="2400" dirty="0"/>
              <a:t>καθώς παρεμποδίζεται η κανονική ωρίμανση του ξύλου και η δημιουργία ανθοφόρων καταβολών</a:t>
            </a:r>
          </a:p>
          <a:p>
            <a:pPr>
              <a:buFont typeface="Wingdings" charset="2"/>
              <a:buChar char="Ø"/>
            </a:pPr>
            <a:r>
              <a:rPr lang="el-GR" sz="2400" dirty="0"/>
              <a:t>Επίσης, </a:t>
            </a:r>
            <a:r>
              <a:rPr lang="el-GR" sz="2400" b="1" dirty="0"/>
              <a:t>αυξάνει η ευαισθησία </a:t>
            </a:r>
            <a:r>
              <a:rPr lang="el-GR" sz="2400" dirty="0"/>
              <a:t>των προσβεβλημένων δέντρων </a:t>
            </a:r>
            <a:r>
              <a:rPr lang="el-GR" sz="2400" b="1" dirty="0"/>
              <a:t>στους παγετούς</a:t>
            </a:r>
          </a:p>
          <a:p>
            <a:pPr>
              <a:buFont typeface="Wingdings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0484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Αναπαράσταση του βιολογικού κύκλου του παθογόνου</a:t>
            </a:r>
            <a:endParaRPr lang="en-US" sz="2400" dirty="0"/>
          </a:p>
        </p:txBody>
      </p:sp>
      <p:pic>
        <p:nvPicPr>
          <p:cNvPr id="4" name="Content Placeholder 3" descr="podosphaeraziektecyclus.gif"/>
          <p:cNvPicPr>
            <a:picLocks noGrp="1" noChangeAspect="1"/>
          </p:cNvPicPr>
          <p:nvPr>
            <p:ph idx="1"/>
          </p:nvPr>
        </p:nvPicPr>
        <p:blipFill>
          <a:blip r:embed="rId2"/>
          <a:srcRect l="-12959" r="-1295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Ευρωπαϊκό έλκος </a:t>
            </a:r>
            <a:r>
              <a:rPr lang="en-US" sz="2400" b="1" dirty="0" smtClean="0"/>
              <a:t>(E</a:t>
            </a:r>
            <a:r>
              <a:rPr lang="el-GR" sz="2400" b="1" dirty="0" smtClean="0"/>
              <a:t>ξελκώσεις βραχιόνων) της μηλιάς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err="1" smtClean="0"/>
              <a:t>Nectria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galligena</a:t>
            </a:r>
            <a:r>
              <a:rPr lang="el-GR" sz="2400" b="1" dirty="0" smtClean="0"/>
              <a:t>)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sz="2400" dirty="0" smtClean="0"/>
              <a:t>Η προσβολή χαρακτηρίζεται από το </a:t>
            </a:r>
            <a:r>
              <a:rPr lang="el-GR" sz="2400" b="1" dirty="0" smtClean="0"/>
              <a:t>σχηματισμό</a:t>
            </a:r>
            <a:r>
              <a:rPr lang="el-GR" sz="2400" dirty="0" smtClean="0"/>
              <a:t> μικρών ή μεγαλύτερων </a:t>
            </a:r>
            <a:r>
              <a:rPr lang="el-GR" sz="2400" b="1" dirty="0" smtClean="0"/>
              <a:t>ελκών </a:t>
            </a:r>
          </a:p>
          <a:p>
            <a:r>
              <a:rPr lang="el-GR" sz="2400" dirty="0" smtClean="0"/>
              <a:t>Τα έλκη σχηματίζονται </a:t>
            </a:r>
            <a:r>
              <a:rPr lang="el-GR" sz="2400" b="1" dirty="0" smtClean="0"/>
              <a:t>επί βλαστών</a:t>
            </a:r>
            <a:r>
              <a:rPr lang="el-GR" sz="2400" dirty="0" smtClean="0"/>
              <a:t>,</a:t>
            </a:r>
            <a:r>
              <a:rPr lang="el-GR" sz="2400" b="1" dirty="0" smtClean="0"/>
              <a:t> κλάδων ή κορμών των δέντρων</a:t>
            </a:r>
          </a:p>
          <a:p>
            <a:r>
              <a:rPr lang="el-GR" sz="2400" dirty="0" smtClean="0"/>
              <a:t>Σχηματίζονται γύρω από </a:t>
            </a:r>
            <a:r>
              <a:rPr lang="el-GR" sz="2400" u="sng" dirty="0" smtClean="0"/>
              <a:t>ουλές οφθαλμών</a:t>
            </a:r>
            <a:r>
              <a:rPr lang="el-GR" sz="2400" dirty="0" smtClean="0"/>
              <a:t>, </a:t>
            </a:r>
            <a:r>
              <a:rPr lang="el-GR" sz="2400" u="sng" dirty="0" smtClean="0"/>
              <a:t>φύλλων</a:t>
            </a:r>
            <a:r>
              <a:rPr lang="el-GR" sz="2400" dirty="0" smtClean="0"/>
              <a:t> και </a:t>
            </a:r>
            <a:r>
              <a:rPr lang="el-GR" sz="2400" u="sng" dirty="0" smtClean="0"/>
              <a:t>πληγές</a:t>
            </a:r>
            <a:endParaRPr lang="el-GR" sz="2400" dirty="0"/>
          </a:p>
          <a:p>
            <a:r>
              <a:rPr lang="el-GR" sz="2400" dirty="0" smtClean="0"/>
              <a:t>Εμφανίζονται με τη μορφή μικρών, </a:t>
            </a:r>
            <a:r>
              <a:rPr lang="el-GR" sz="2400" b="1" dirty="0" smtClean="0"/>
              <a:t>κυκλικών ή ελλειπτικών καστανών περιοχών</a:t>
            </a:r>
          </a:p>
          <a:p>
            <a:r>
              <a:rPr lang="el-GR" sz="2400" dirty="0" smtClean="0"/>
              <a:t>Οι </a:t>
            </a:r>
            <a:r>
              <a:rPr lang="el-GR" sz="2400" b="1" dirty="0" smtClean="0"/>
              <a:t>θέσεις</a:t>
            </a:r>
            <a:r>
              <a:rPr lang="el-GR" sz="2400" dirty="0" smtClean="0"/>
              <a:t> αυτές αργότερα </a:t>
            </a:r>
            <a:r>
              <a:rPr lang="el-GR" sz="2400" b="1" dirty="0" smtClean="0"/>
              <a:t>βυθίζονται</a:t>
            </a:r>
            <a:r>
              <a:rPr lang="el-GR" sz="2400" dirty="0" smtClean="0"/>
              <a:t>, αποκτούν μαύρο χρώμα στο κέντρο</a:t>
            </a:r>
          </a:p>
          <a:p>
            <a:r>
              <a:rPr lang="el-GR" sz="2400" dirty="0" smtClean="0"/>
              <a:t>Οι</a:t>
            </a:r>
            <a:r>
              <a:rPr lang="el-GR" sz="2400" b="1" dirty="0" smtClean="0"/>
              <a:t> παρυφές </a:t>
            </a:r>
            <a:r>
              <a:rPr lang="el-GR" sz="2400" dirty="0" smtClean="0"/>
              <a:t>των ελκών </a:t>
            </a:r>
            <a:r>
              <a:rPr lang="el-GR" sz="2400" b="1" dirty="0" smtClean="0"/>
              <a:t>υπερυψώνονται πάνω από τον περιβάλλοντα υγιή φλοιό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Ευρωπαϊκό έλκος </a:t>
            </a:r>
            <a:r>
              <a:rPr lang="en-US" sz="2400" b="1" dirty="0"/>
              <a:t>(E</a:t>
            </a:r>
            <a:r>
              <a:rPr lang="el-GR" sz="2400" b="1" dirty="0"/>
              <a:t>ξελκώσεις βραχιόνων) της μηλιάς</a:t>
            </a:r>
            <a:br>
              <a:rPr lang="el-GR" sz="2400" b="1" dirty="0"/>
            </a:br>
            <a:r>
              <a:rPr lang="el-GR" sz="2400" b="1" dirty="0"/>
              <a:t>(</a:t>
            </a:r>
            <a:r>
              <a:rPr lang="en-US" sz="2400" b="1" i="1" dirty="0" err="1"/>
              <a:t>Nectria</a:t>
            </a:r>
            <a:r>
              <a:rPr lang="en-US" sz="2400" b="1" i="1" dirty="0"/>
              <a:t> </a:t>
            </a:r>
            <a:r>
              <a:rPr lang="en-US" sz="2400" b="1" i="1" dirty="0" err="1"/>
              <a:t>galligena</a:t>
            </a:r>
            <a:r>
              <a:rPr lang="el-GR" sz="2400" b="1" dirty="0"/>
              <a:t>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Καθώς αυξάνεται το έλκος, ο φλοιός βυθίζεται περισσότερο, νεκρώνεται, σχίζεται και συχνά </a:t>
            </a:r>
            <a:r>
              <a:rPr lang="el-GR" sz="2400" dirty="0" smtClean="0"/>
              <a:t>αποκολλάται</a:t>
            </a:r>
          </a:p>
          <a:p>
            <a:r>
              <a:rPr lang="el-GR" sz="2400" dirty="0" smtClean="0"/>
              <a:t>Τελικά</a:t>
            </a:r>
            <a:r>
              <a:rPr lang="el-GR" sz="2400" b="1" dirty="0" smtClean="0"/>
              <a:t>, αποκαλύπτεται </a:t>
            </a:r>
            <a:r>
              <a:rPr lang="el-GR" sz="2400" b="1" dirty="0"/>
              <a:t>το γυμνό </a:t>
            </a:r>
            <a:r>
              <a:rPr lang="el-GR" sz="2400" b="1" dirty="0" smtClean="0"/>
              <a:t>ξύλο </a:t>
            </a:r>
            <a:r>
              <a:rPr lang="el-GR" sz="2400" dirty="0" smtClean="0"/>
              <a:t>στις </a:t>
            </a:r>
            <a:r>
              <a:rPr lang="el-GR" sz="2400" dirty="0"/>
              <a:t>θέσεις προσβολής</a:t>
            </a:r>
            <a:endParaRPr lang="el-GR" sz="2400" b="1" dirty="0"/>
          </a:p>
          <a:p>
            <a:r>
              <a:rPr lang="el-GR" sz="2400" dirty="0"/>
              <a:t>Τα έλκη εξελίσσονται αργά, είναι πολυετή και επεκτείνονται κατά τις περιόδους αύξησης των δέντρων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98036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Ευρωπαϊκό έλκος </a:t>
            </a:r>
            <a:r>
              <a:rPr lang="en-US" sz="2400" b="1" dirty="0" smtClean="0"/>
              <a:t>(E</a:t>
            </a:r>
            <a:r>
              <a:rPr lang="el-GR" sz="2400" b="1" dirty="0" smtClean="0"/>
              <a:t>ξελκώσεις βραχιόνων) της μηλιάς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err="1" smtClean="0"/>
              <a:t>Nectria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galligena</a:t>
            </a:r>
            <a:r>
              <a:rPr lang="el-GR" sz="2400" b="1" dirty="0" smtClean="0"/>
              <a:t>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87371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Στην περιφέρεια των ελκών σχηματίζεται κάθε φορά ένας διογκωμένος, επουλωτικός ιστός με αποτέλεσμα να </a:t>
            </a:r>
            <a:r>
              <a:rPr lang="el-GR" sz="2400" b="1" dirty="0" smtClean="0"/>
              <a:t>δημιουργούνται συγκεντρικές ζώνες γύρω από τα έλκη</a:t>
            </a:r>
          </a:p>
          <a:p>
            <a:r>
              <a:rPr lang="el-GR" sz="2400" dirty="0" smtClean="0"/>
              <a:t>Τα έλκη αποκτούν τελικά χαρακτηριστική μορφή ‘</a:t>
            </a:r>
            <a:r>
              <a:rPr lang="el-GR" sz="2400" b="1" dirty="0" smtClean="0"/>
              <a:t>στόχου</a:t>
            </a:r>
            <a:r>
              <a:rPr lang="el-GR" sz="2400" dirty="0" smtClean="0"/>
              <a:t>’</a:t>
            </a:r>
          </a:p>
          <a:p>
            <a:r>
              <a:rPr lang="el-GR" sz="2400" dirty="0" smtClean="0"/>
              <a:t>Το μέγεθος ενός έλκους μπορεί να φτάσει τα </a:t>
            </a:r>
            <a:r>
              <a:rPr lang="el-GR" sz="2400" u="sng" dirty="0" smtClean="0"/>
              <a:t>5-30</a:t>
            </a:r>
            <a:r>
              <a:rPr lang="en-US" sz="2400" u="sng" dirty="0" smtClean="0"/>
              <a:t>cm</a:t>
            </a:r>
            <a:r>
              <a:rPr lang="el-GR" sz="2400" u="sng" dirty="0" smtClean="0"/>
              <a:t> </a:t>
            </a:r>
          </a:p>
          <a:p>
            <a:r>
              <a:rPr lang="el-GR" sz="2400" dirty="0" smtClean="0"/>
              <a:t>Αν το έλκος περιβάλλει τον κλάδο προκαλεί την ξήρανσή του</a:t>
            </a:r>
          </a:p>
          <a:p>
            <a:r>
              <a:rPr lang="el-GR" sz="2400" dirty="0" smtClean="0"/>
              <a:t>Ακόμα και αν δεν νεκρωθεί, ο κλάδος γίνεται </a:t>
            </a:r>
            <a:r>
              <a:rPr lang="el-GR" sz="2400" b="1" dirty="0" smtClean="0"/>
              <a:t>καχεκτικός</a:t>
            </a:r>
            <a:r>
              <a:rPr lang="el-GR" sz="2400" dirty="0" smtClean="0"/>
              <a:t> και συχνά </a:t>
            </a:r>
            <a:r>
              <a:rPr lang="el-GR" sz="2400" b="1" dirty="0" smtClean="0"/>
              <a:t>σπάζει εύκολα </a:t>
            </a:r>
            <a:r>
              <a:rPr lang="el-GR" sz="2400" dirty="0" smtClean="0"/>
              <a:t>είτε από το βάρος του, είτε από τον αέρα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Ευρωπαϊκό έλκος </a:t>
            </a:r>
            <a:r>
              <a:rPr lang="en-US" sz="2400" b="1" dirty="0"/>
              <a:t>(E</a:t>
            </a:r>
            <a:r>
              <a:rPr lang="el-GR" sz="2400" b="1" dirty="0"/>
              <a:t>ξελκώσεις βραχιόνων) της μηλιάς</a:t>
            </a:r>
            <a:br>
              <a:rPr lang="el-GR" sz="2400" b="1" dirty="0"/>
            </a:br>
            <a:r>
              <a:rPr lang="el-GR" sz="2400" b="1" dirty="0"/>
              <a:t>(</a:t>
            </a:r>
            <a:r>
              <a:rPr lang="en-US" sz="2400" b="1" i="1" dirty="0" err="1"/>
              <a:t>Nectria</a:t>
            </a:r>
            <a:r>
              <a:rPr lang="en-US" sz="2400" b="1" i="1" dirty="0"/>
              <a:t> </a:t>
            </a:r>
            <a:r>
              <a:rPr lang="en-US" sz="2400" b="1" i="1" dirty="0" err="1"/>
              <a:t>galligena</a:t>
            </a:r>
            <a:r>
              <a:rPr lang="el-GR" sz="2400" b="1" dirty="0"/>
              <a:t>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Ο μύκητας εγκαθίσταται στους ιστούς του φλοιού, του καμβίου και της βίβλου</a:t>
            </a:r>
          </a:p>
          <a:p>
            <a:r>
              <a:rPr lang="el-GR" sz="2400" dirty="0"/>
              <a:t>Η προσβολή των καρπών δεν είναι συνηθισμένη</a:t>
            </a:r>
          </a:p>
          <a:p>
            <a:r>
              <a:rPr lang="el-GR" sz="2400" dirty="0"/>
              <a:t>Συχνά, συγχέεται με προσβολές άλλων παθογόνων</a:t>
            </a:r>
          </a:p>
          <a:p>
            <a:r>
              <a:rPr lang="el-GR" sz="2400" dirty="0"/>
              <a:t>Οι προσβεβλημένοι καρποί εμφανίζουν μια </a:t>
            </a:r>
            <a:r>
              <a:rPr lang="el-GR" sz="2400" b="1" dirty="0"/>
              <a:t>βυθισμένη</a:t>
            </a:r>
            <a:r>
              <a:rPr lang="el-GR" sz="2400" dirty="0"/>
              <a:t>, </a:t>
            </a:r>
            <a:r>
              <a:rPr lang="el-GR" sz="2400" b="1" dirty="0"/>
              <a:t>καστανή </a:t>
            </a:r>
            <a:r>
              <a:rPr lang="el-GR" sz="2400" b="1" dirty="0" smtClean="0"/>
              <a:t>σήψη</a:t>
            </a:r>
            <a:endParaRPr lang="el-GR" sz="2400" dirty="0"/>
          </a:p>
          <a:p>
            <a:r>
              <a:rPr lang="el-GR" sz="2400" dirty="0" smtClean="0"/>
              <a:t>Στην επιφάνεια τω ν προσβεβλημένων καρπών </a:t>
            </a:r>
            <a:r>
              <a:rPr lang="el-GR" sz="2400" dirty="0"/>
              <a:t>σχηματίζονται τα λευκά ή κιτρινωπά </a:t>
            </a:r>
            <a:r>
              <a:rPr lang="el-GR" sz="2400" b="1" dirty="0"/>
              <a:t>σποριοδόχεια</a:t>
            </a:r>
            <a:r>
              <a:rPr lang="el-GR" sz="2400" dirty="0"/>
              <a:t> του παθογόνου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404329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Ευρωπαϊκό έλκος </a:t>
            </a:r>
            <a:r>
              <a:rPr lang="en-US" sz="2400" b="1" dirty="0" smtClean="0"/>
              <a:t>(E</a:t>
            </a:r>
            <a:r>
              <a:rPr lang="el-GR" sz="2400" b="1" dirty="0" smtClean="0"/>
              <a:t>ξελκώσεις βραχιόνων) της μηλιάς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err="1" smtClean="0"/>
              <a:t>Nectria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galligena</a:t>
            </a:r>
            <a:r>
              <a:rPr lang="el-GR" sz="2400" b="1" dirty="0" smtClean="0"/>
              <a:t>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6628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Η </a:t>
            </a:r>
            <a:r>
              <a:rPr lang="el-GR" sz="2400" b="1" dirty="0" smtClean="0"/>
              <a:t>αγενής μορφή </a:t>
            </a:r>
            <a:r>
              <a:rPr lang="el-GR" sz="2400" dirty="0" smtClean="0"/>
              <a:t>του παθογόνου σχηματίζεται επί των νέων ελκών</a:t>
            </a:r>
          </a:p>
          <a:p>
            <a:r>
              <a:rPr lang="el-GR" sz="2400" dirty="0"/>
              <a:t>Α</a:t>
            </a:r>
            <a:r>
              <a:rPr lang="el-GR" sz="2400" dirty="0" smtClean="0"/>
              <a:t>ποτελείται από </a:t>
            </a:r>
            <a:r>
              <a:rPr lang="el-GR" sz="2400" b="1" dirty="0" smtClean="0"/>
              <a:t>μικρά, λευκά ή υποκίτρινα στρώματα </a:t>
            </a:r>
            <a:r>
              <a:rPr lang="el-GR" sz="2400" dirty="0" smtClean="0"/>
              <a:t>(τα </a:t>
            </a:r>
            <a:r>
              <a:rPr lang="el-GR" sz="2400" b="1" dirty="0" smtClean="0"/>
              <a:t>σποριοδόχεια</a:t>
            </a:r>
            <a:r>
              <a:rPr lang="el-GR" sz="2400" dirty="0" smtClean="0"/>
              <a:t> του μύκητα)</a:t>
            </a:r>
          </a:p>
          <a:p>
            <a:r>
              <a:rPr lang="el-GR" sz="2400" dirty="0" smtClean="0"/>
              <a:t>Πάνω στα σποριοδόχεια σχηματίζονται τα </a:t>
            </a:r>
            <a:r>
              <a:rPr lang="el-GR" sz="2400" u="sng" dirty="0" smtClean="0"/>
              <a:t>πολυκύτταρα, υαλώδη κονίδια</a:t>
            </a:r>
          </a:p>
          <a:p>
            <a:r>
              <a:rPr lang="el-GR" sz="2400" dirty="0" smtClean="0"/>
              <a:t>Αυτά μοιάζουν με κονίδια μυκήτων του γένους </a:t>
            </a:r>
            <a:r>
              <a:rPr lang="en-US" sz="2400" i="1" dirty="0" err="1" smtClean="0"/>
              <a:t>Fusarium</a:t>
            </a:r>
            <a:r>
              <a:rPr lang="el-GR" sz="2400" dirty="0" smtClean="0"/>
              <a:t>,</a:t>
            </a:r>
            <a:r>
              <a:rPr lang="en-US" sz="2400" dirty="0" smtClean="0"/>
              <a:t> </a:t>
            </a:r>
            <a:r>
              <a:rPr lang="el-GR" sz="2400" dirty="0" smtClean="0"/>
              <a:t>αλλά έχουν κυλινδρικά άκρα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Ευρωπαϊκό έλκος </a:t>
            </a:r>
            <a:r>
              <a:rPr lang="en-US" sz="2400" b="1" dirty="0"/>
              <a:t>(E</a:t>
            </a:r>
            <a:r>
              <a:rPr lang="el-GR" sz="2400" b="1" dirty="0"/>
              <a:t>ξελκώσεις βραχιόνων) της μηλιάς</a:t>
            </a:r>
            <a:br>
              <a:rPr lang="el-GR" sz="2400" b="1" dirty="0"/>
            </a:br>
            <a:r>
              <a:rPr lang="el-GR" sz="2400" b="1" dirty="0"/>
              <a:t>(</a:t>
            </a:r>
            <a:r>
              <a:rPr lang="en-US" sz="2400" b="1" i="1" dirty="0" err="1"/>
              <a:t>Nectria</a:t>
            </a:r>
            <a:r>
              <a:rPr lang="en-US" sz="2400" b="1" i="1" dirty="0"/>
              <a:t> </a:t>
            </a:r>
            <a:r>
              <a:rPr lang="en-US" sz="2400" b="1" i="1" dirty="0" err="1"/>
              <a:t>galligena</a:t>
            </a:r>
            <a:r>
              <a:rPr lang="el-GR" sz="2400" b="1" dirty="0"/>
              <a:t>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Η </a:t>
            </a:r>
            <a:r>
              <a:rPr lang="el-GR" sz="2400" b="1" dirty="0"/>
              <a:t>τέλεια μορφή </a:t>
            </a:r>
            <a:r>
              <a:rPr lang="el-GR" sz="2400" dirty="0"/>
              <a:t>του παθογόνου σχηματίζεται στα παλιά έλκη</a:t>
            </a:r>
          </a:p>
          <a:p>
            <a:r>
              <a:rPr lang="el-GR" sz="2400" dirty="0"/>
              <a:t>Τα </a:t>
            </a:r>
            <a:r>
              <a:rPr lang="el-GR" sz="2400" b="1" dirty="0"/>
              <a:t>περιθήκια</a:t>
            </a:r>
            <a:r>
              <a:rPr lang="el-GR" sz="2400" dirty="0"/>
              <a:t> έχουν </a:t>
            </a:r>
            <a:r>
              <a:rPr lang="el-GR" sz="2400" b="1" dirty="0"/>
              <a:t>έντονο ερυθρό χρώμα </a:t>
            </a:r>
            <a:r>
              <a:rPr lang="el-GR" sz="2400" dirty="0"/>
              <a:t>και διακρίνονται με γυμνό μάτι</a:t>
            </a:r>
          </a:p>
          <a:p>
            <a:r>
              <a:rPr lang="el-GR" sz="2400" dirty="0"/>
              <a:t>Είναι εμφανή </a:t>
            </a:r>
            <a:r>
              <a:rPr lang="el-GR" sz="2400" dirty="0" smtClean="0"/>
              <a:t>ανάμεσα</a:t>
            </a:r>
            <a:r>
              <a:rPr lang="en-US" sz="2400" dirty="0" smtClean="0"/>
              <a:t>:</a:t>
            </a:r>
            <a:r>
              <a:rPr lang="el-GR" sz="2400" dirty="0" smtClean="0"/>
              <a:t> </a:t>
            </a:r>
          </a:p>
          <a:p>
            <a:pPr>
              <a:buFont typeface="Wingdings" charset="2"/>
              <a:buChar char="Ø"/>
            </a:pPr>
            <a:r>
              <a:rPr lang="el-GR" sz="2400" dirty="0" smtClean="0"/>
              <a:t>στις </a:t>
            </a:r>
            <a:r>
              <a:rPr lang="el-GR" sz="2400" dirty="0"/>
              <a:t>αναδιπλώσεις του επουλωτικού ιστού </a:t>
            </a:r>
            <a:endParaRPr lang="el-GR" sz="2400" dirty="0" smtClean="0"/>
          </a:p>
          <a:p>
            <a:pPr>
              <a:buFont typeface="Wingdings" charset="2"/>
              <a:buChar char="Ø"/>
            </a:pPr>
            <a:r>
              <a:rPr lang="el-GR" sz="2400" dirty="0" smtClean="0"/>
              <a:t>στις </a:t>
            </a:r>
            <a:r>
              <a:rPr lang="el-GR" sz="2400" dirty="0"/>
              <a:t>σχισμές του φλοιού</a:t>
            </a:r>
          </a:p>
          <a:p>
            <a:r>
              <a:rPr lang="el-GR" sz="2400" dirty="0"/>
              <a:t>Μερικές φορές </a:t>
            </a:r>
            <a:r>
              <a:rPr lang="el-GR" sz="2400" b="1" dirty="0"/>
              <a:t>συγχέονται με τα χειμερινά αυγά </a:t>
            </a:r>
            <a:r>
              <a:rPr lang="el-GR" sz="2400" dirty="0"/>
              <a:t>(στάδιο διαχείμασης) </a:t>
            </a:r>
            <a:r>
              <a:rPr lang="el-GR" sz="2400" b="1" dirty="0"/>
              <a:t>του κόκκινου τετράνυχου </a:t>
            </a:r>
            <a:r>
              <a:rPr lang="el-GR" sz="2400" dirty="0"/>
              <a:t>(</a:t>
            </a:r>
            <a:r>
              <a:rPr lang="en-US" sz="2400" i="1" dirty="0" err="1"/>
              <a:t>Panonynchus</a:t>
            </a:r>
            <a:r>
              <a:rPr lang="en-US" sz="2400" i="1" dirty="0"/>
              <a:t> </a:t>
            </a:r>
            <a:r>
              <a:rPr lang="en-US" sz="2400" i="1" dirty="0" err="1"/>
              <a:t>ulmi</a:t>
            </a:r>
            <a:r>
              <a:rPr lang="el-GR" sz="2400" dirty="0"/>
              <a:t>)</a:t>
            </a:r>
          </a:p>
          <a:p>
            <a:r>
              <a:rPr lang="el-GR" sz="2400" dirty="0"/>
              <a:t>Τα ασκοσπόρια είναι υαλώδη ή υποκίτρινα, δικύτταρα σπόρια 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2466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έλκη σχηματίζονται γύρω από πληγές </a:t>
            </a:r>
            <a:br>
              <a:rPr lang="el-GR" sz="2400" dirty="0" smtClean="0"/>
            </a:br>
            <a:r>
              <a:rPr lang="el-GR" sz="2400" dirty="0" smtClean="0"/>
              <a:t>ή ουλές φύλλων ή οφθαλμών</a:t>
            </a:r>
            <a:endParaRPr lang="en-US" sz="2400" dirty="0"/>
          </a:p>
        </p:txBody>
      </p:sp>
      <p:pic>
        <p:nvPicPr>
          <p:cNvPr id="4" name="Content Placeholder 3" descr="apple, nectri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5767" r="-85767"/>
          <a:stretch>
            <a:fillRect/>
          </a:stretch>
        </p:blipFill>
        <p:spPr>
          <a:xfrm>
            <a:off x="457200" y="1659726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Προσβολή ευρωπαϊκού έλκους επί κλάδου μηλιάς </a:t>
            </a:r>
            <a:endParaRPr lang="en-US" sz="2400" dirty="0"/>
          </a:p>
        </p:txBody>
      </p:sp>
      <p:pic>
        <p:nvPicPr>
          <p:cNvPr id="5" name="Picture 4" descr="nectr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6815" y="1581242"/>
            <a:ext cx="66421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020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Καθώς εξελίσσεται η προσβολή ο φλοιός βυθίζεται περισσότερο</a:t>
            </a:r>
            <a:endParaRPr lang="en-US" sz="2400" dirty="0"/>
          </a:p>
        </p:txBody>
      </p:sp>
      <p:pic>
        <p:nvPicPr>
          <p:cNvPr id="4" name="Content Placeholder 3" descr="547647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Φουζικλάδιο μηλιάς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err="1" smtClean="0"/>
              <a:t>Venturia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inaequalis</a:t>
            </a:r>
            <a:r>
              <a:rPr lang="el-GR" sz="2400" b="1" dirty="0" smtClean="0"/>
              <a:t>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50"/>
          </a:xfrm>
        </p:spPr>
        <p:txBody>
          <a:bodyPr>
            <a:normAutofit/>
          </a:bodyPr>
          <a:lstStyle/>
          <a:p>
            <a:r>
              <a:rPr lang="el-GR" sz="2400" dirty="0"/>
              <a:t>Οι καρποί παραμένουν ευπαθείς καθ’ όλα τα στάδια ανάπτυξής </a:t>
            </a:r>
            <a:r>
              <a:rPr lang="el-GR" sz="2400" dirty="0" smtClean="0"/>
              <a:t>τους</a:t>
            </a:r>
          </a:p>
          <a:p>
            <a:r>
              <a:rPr lang="el-GR" sz="2400" dirty="0" smtClean="0"/>
              <a:t>Επί των καρπών το παθογόνο σχηματίζει αρχικά </a:t>
            </a:r>
            <a:r>
              <a:rPr lang="el-GR" sz="2400" b="1" dirty="0" smtClean="0"/>
              <a:t>μικρές</a:t>
            </a:r>
            <a:r>
              <a:rPr lang="el-GR" sz="2400" dirty="0" smtClean="0"/>
              <a:t>, </a:t>
            </a:r>
            <a:r>
              <a:rPr lang="el-GR" sz="2400" b="1" dirty="0" smtClean="0"/>
              <a:t>υπερυψωμένες</a:t>
            </a:r>
            <a:r>
              <a:rPr lang="el-GR" sz="2400" dirty="0" smtClean="0"/>
              <a:t>, </a:t>
            </a:r>
            <a:r>
              <a:rPr lang="el-GR" sz="2400" b="1" dirty="0" smtClean="0"/>
              <a:t>καστανές ή μαύρες</a:t>
            </a:r>
            <a:r>
              <a:rPr lang="el-GR" sz="2400" dirty="0" smtClean="0"/>
              <a:t>, επιφανειακές </a:t>
            </a:r>
            <a:r>
              <a:rPr lang="el-GR" sz="2400" b="1" dirty="0" smtClean="0"/>
              <a:t>κηλίδες</a:t>
            </a:r>
          </a:p>
          <a:p>
            <a:r>
              <a:rPr lang="el-GR" sz="2400" dirty="0" smtClean="0"/>
              <a:t>Οι αρχικές κηλίδες αποκτούν </a:t>
            </a:r>
            <a:r>
              <a:rPr lang="el-GR" sz="2400" b="1" dirty="0" smtClean="0"/>
              <a:t>καπνώδες επίχρισμα </a:t>
            </a:r>
            <a:r>
              <a:rPr lang="el-GR" sz="2400" dirty="0" smtClean="0"/>
              <a:t>(‘βελούδινη’ υφή) και αργότερα γίνονται </a:t>
            </a:r>
            <a:r>
              <a:rPr lang="el-GR" sz="2400" b="1" dirty="0" smtClean="0"/>
              <a:t>φελλώδεις</a:t>
            </a:r>
          </a:p>
          <a:p>
            <a:r>
              <a:rPr lang="el-GR" sz="2400" dirty="0" smtClean="0"/>
              <a:t>Μερικές φορές σχηματίζονται επί των κηλίδων, </a:t>
            </a:r>
            <a:r>
              <a:rPr lang="el-GR" sz="2400" b="1" dirty="0" smtClean="0"/>
              <a:t>βαθειές ρωγμές</a:t>
            </a:r>
          </a:p>
          <a:p>
            <a:r>
              <a:rPr lang="el-GR" sz="2400" dirty="0" smtClean="0"/>
              <a:t>Το καπνώδες επίχρισμα των κηλίδων αποτελείται από 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τους πυκνούς, βραχείς κονιδιοφόρους και 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τα κονίδια του παθογόνου</a:t>
            </a:r>
            <a:endParaRPr lang="en-US" sz="2400" dirty="0" smtClean="0"/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Σε προχωρημένο στάδιο προσβολής ο φλοιός νεκρώνεται, σχίζεται, αποκολλάται και αποκαλύπτεται το γυμνό ξύλο</a:t>
            </a:r>
            <a:endParaRPr lang="en-US" sz="2400" dirty="0"/>
          </a:p>
        </p:txBody>
      </p:sp>
      <p:pic>
        <p:nvPicPr>
          <p:cNvPr id="5" name="Picture 4" descr="dentra-psekasmoi-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8538" y="1646673"/>
            <a:ext cx="6788332" cy="4518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Στην περιφέρεια των ελκών σχηματίζεται κάθε φορά </a:t>
            </a:r>
            <a:br>
              <a:rPr lang="el-GR" sz="2400" dirty="0" smtClean="0"/>
            </a:br>
            <a:r>
              <a:rPr lang="el-GR" sz="2400" dirty="0" smtClean="0"/>
              <a:t>ένας διογκωμένος επουλωτικός ιστός</a:t>
            </a:r>
            <a:endParaRPr lang="en-US" sz="2400" dirty="0"/>
          </a:p>
        </p:txBody>
      </p:sp>
      <p:pic>
        <p:nvPicPr>
          <p:cNvPr id="4" name="Content Placeholder 3" descr="536196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006" r="-1100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Στα έλκη δημιουργούνται συγκεντρικές ζώνες </a:t>
            </a:r>
            <a:br>
              <a:rPr lang="el-GR" sz="2400" dirty="0" smtClean="0"/>
            </a:br>
            <a:r>
              <a:rPr lang="el-GR" sz="2400" dirty="0" smtClean="0"/>
              <a:t>προσδίδοντάς τους μορφή ‘στόχου’</a:t>
            </a:r>
            <a:endParaRPr lang="en-US" sz="2400" dirty="0"/>
          </a:p>
        </p:txBody>
      </p:sp>
      <p:pic>
        <p:nvPicPr>
          <p:cNvPr id="4" name="Content Placeholder 3" descr="pdcovr1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6373" r="-8637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Στα παλιά έλκη σχηματίζεται η εγγενής </a:t>
            </a:r>
            <a:br>
              <a:rPr lang="el-GR" sz="2400" dirty="0" smtClean="0"/>
            </a:br>
            <a:r>
              <a:rPr lang="el-GR" sz="2400" dirty="0" smtClean="0"/>
              <a:t>(ασκοσποριακή) μορφή του μύκητα</a:t>
            </a:r>
            <a:endParaRPr lang="en-US" sz="2400" dirty="0"/>
          </a:p>
        </p:txBody>
      </p:sp>
      <p:pic>
        <p:nvPicPr>
          <p:cNvPr id="4" name="Content Placeholder 3" descr="Nectria_galligena_rouge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10640" r="-10640"/>
          <a:stretch>
            <a:fillRect/>
          </a:stretch>
        </p:blipFill>
        <p:spPr>
          <a:xfrm>
            <a:off x="312936" y="1600200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περιθήκια σχηματίζονται στις σχισμές του φλοιού ή </a:t>
            </a:r>
            <a:br>
              <a:rPr lang="el-GR" sz="2400" dirty="0" smtClean="0"/>
            </a:br>
            <a:r>
              <a:rPr lang="el-GR" sz="2400" dirty="0" smtClean="0"/>
              <a:t>ανάμεσα στις αναδιπλώσεις του επουλωτικού ιστού</a:t>
            </a:r>
            <a:endParaRPr lang="en-US" sz="2400" dirty="0"/>
          </a:p>
        </p:txBody>
      </p:sp>
      <p:pic>
        <p:nvPicPr>
          <p:cNvPr id="4" name="Content Placeholder 3" descr="nectria_galligen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περιθήκια μερικές φορές συγχέονται με τα </a:t>
            </a:r>
            <a:br>
              <a:rPr lang="el-GR" sz="2400" dirty="0" smtClean="0"/>
            </a:br>
            <a:r>
              <a:rPr lang="el-GR" sz="2400" dirty="0" smtClean="0"/>
              <a:t>χειμερινά αυγά του κόκκινου τετράνυχου</a:t>
            </a:r>
            <a:endParaRPr lang="en-US" sz="2400" dirty="0"/>
          </a:p>
        </p:txBody>
      </p:sp>
      <p:pic>
        <p:nvPicPr>
          <p:cNvPr id="4" name="Content Placeholder 3" descr="small-5090-35296-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762" r="-1076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ασκοσπόρια του παθογόνου είναι υαλώδη</a:t>
            </a:r>
            <a:br>
              <a:rPr lang="el-GR" sz="2400" dirty="0" smtClean="0"/>
            </a:br>
            <a:r>
              <a:rPr lang="el-GR" sz="2400" dirty="0" smtClean="0"/>
              <a:t> ή υποκίτρινα, δικύτταρα σπόρια</a:t>
            </a:r>
            <a:endParaRPr lang="en-US" sz="2400" dirty="0"/>
          </a:p>
        </p:txBody>
      </p:sp>
      <p:pic>
        <p:nvPicPr>
          <p:cNvPr id="4" name="Content Placeholder 3" descr="547646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660" r="-1866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Ασκός φέρει πολυάριθμα ασκοσπόρια του </a:t>
            </a:r>
            <a:br>
              <a:rPr lang="el-GR" sz="2400" dirty="0" smtClean="0"/>
            </a:br>
            <a:r>
              <a:rPr lang="el-GR" sz="2400" dirty="0" smtClean="0"/>
              <a:t>μύκητα </a:t>
            </a:r>
            <a:r>
              <a:rPr lang="en-US" sz="2400" i="1" dirty="0" err="1" smtClean="0"/>
              <a:t>Nectria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galligena</a:t>
            </a:r>
            <a:r>
              <a:rPr lang="el-GR" sz="2400" i="1" dirty="0" smtClean="0"/>
              <a:t> </a:t>
            </a:r>
            <a:endParaRPr lang="en-US" sz="2400" i="1" dirty="0"/>
          </a:p>
        </p:txBody>
      </p:sp>
      <p:pic>
        <p:nvPicPr>
          <p:cNvPr id="4" name="Content Placeholder 3" descr="547646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660" r="-1866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smtClean="0"/>
              <a:t>Τα ασκοσπόρια εξέρχονται από την οστιόλη του περιθηκίου ως παχύρευστο έκκριμα και διασπείρονται με τη βροχή ή μεταφέρονται με τα έντομα</a:t>
            </a:r>
            <a:endParaRPr lang="en-US" sz="2400" dirty="0"/>
          </a:p>
        </p:txBody>
      </p:sp>
      <p:pic>
        <p:nvPicPr>
          <p:cNvPr id="4" name="Content Placeholder 3" descr="08_01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545" r="-1054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667" dirty="0" smtClean="0"/>
              <a:t>Τα κονίδια του παθογόνου μοιάζουν με εκείνα των ειδών </a:t>
            </a:r>
            <a:r>
              <a:rPr lang="en-US" sz="2667" i="1" dirty="0" err="1" smtClean="0"/>
              <a:t>Fusarium</a:t>
            </a:r>
            <a:r>
              <a:rPr lang="en-US" sz="2667" dirty="0" smtClean="0"/>
              <a:t> spp., </a:t>
            </a:r>
            <a:r>
              <a:rPr lang="el-GR" sz="2667" dirty="0" smtClean="0"/>
              <a:t>αλλά έχουν χαρακτηριστικά κυλινδρικά άκρα</a:t>
            </a:r>
            <a:endParaRPr lang="en-US" sz="2667" dirty="0"/>
          </a:p>
        </p:txBody>
      </p:sp>
      <p:pic>
        <p:nvPicPr>
          <p:cNvPr id="4" name="Content Placeholder 3" descr="08_01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545" r="-1054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Φουζικλάδιο μηλιάς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l-GR" sz="2400" b="1" dirty="0"/>
              <a:t>(</a:t>
            </a:r>
            <a:r>
              <a:rPr lang="en-US" sz="2400" b="1" i="1" dirty="0" err="1"/>
              <a:t>Venturia</a:t>
            </a:r>
            <a:r>
              <a:rPr lang="en-US" sz="2400" b="1" i="1" dirty="0"/>
              <a:t> </a:t>
            </a:r>
            <a:r>
              <a:rPr lang="en-US" sz="2400" b="1" i="1" dirty="0" err="1"/>
              <a:t>inaequalis</a:t>
            </a:r>
            <a:r>
              <a:rPr lang="el-GR" sz="2400" b="1" dirty="0"/>
              <a:t>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l-GR" sz="2400" dirty="0"/>
              <a:t>Οι αγενείς καρποφορίες του μύκητα προβάλλουν στην επιφάνεια μετά από </a:t>
            </a:r>
            <a:r>
              <a:rPr lang="el-GR" sz="2400" b="1" dirty="0"/>
              <a:t>διάρρηξη της </a:t>
            </a:r>
            <a:r>
              <a:rPr lang="el-GR" sz="2400" b="1" dirty="0" err="1" smtClean="0"/>
              <a:t>εφυμενίδας</a:t>
            </a:r>
            <a:endParaRPr lang="el-GR" sz="2400" dirty="0"/>
          </a:p>
          <a:p>
            <a:r>
              <a:rPr lang="el-GR" sz="2400" dirty="0" smtClean="0"/>
              <a:t>Οι </a:t>
            </a:r>
            <a:r>
              <a:rPr lang="el-GR" sz="2400" dirty="0"/>
              <a:t>πρώιμες προσβολές των καρπών προκαλούν σημαντικές ζημιές, γιατί </a:t>
            </a:r>
            <a:r>
              <a:rPr lang="el-GR" sz="2400" b="1" dirty="0"/>
              <a:t>οι καρποί </a:t>
            </a:r>
            <a:r>
              <a:rPr lang="el-GR" sz="2400" dirty="0"/>
              <a:t>καθώς αυξάνονται </a:t>
            </a:r>
            <a:r>
              <a:rPr lang="el-GR" sz="2400" b="1" dirty="0"/>
              <a:t>παραμορφώνονται</a:t>
            </a:r>
            <a:r>
              <a:rPr lang="el-GR" sz="2400" dirty="0"/>
              <a:t>, </a:t>
            </a:r>
            <a:r>
              <a:rPr lang="el-GR" sz="2400" b="1" dirty="0"/>
              <a:t>σχίζονται</a:t>
            </a:r>
            <a:r>
              <a:rPr lang="el-GR" sz="2400" dirty="0"/>
              <a:t> και </a:t>
            </a:r>
            <a:r>
              <a:rPr lang="el-GR" sz="2400" b="1" dirty="0"/>
              <a:t>πέφτουν πρόωρα</a:t>
            </a:r>
          </a:p>
          <a:p>
            <a:r>
              <a:rPr lang="el-GR" sz="2400" dirty="0" smtClean="0"/>
              <a:t>Η προσβολή </a:t>
            </a:r>
            <a:r>
              <a:rPr lang="el-GR" sz="2400" dirty="0"/>
              <a:t>των καρπών </a:t>
            </a:r>
            <a:r>
              <a:rPr lang="el-GR" sz="2400" dirty="0" smtClean="0"/>
              <a:t>μπορεί να εκδηλωθεί </a:t>
            </a:r>
            <a:r>
              <a:rPr lang="el-GR" sz="2400" dirty="0"/>
              <a:t>αφότου οι καρποί αποκτήσουν το τελικό τους </a:t>
            </a:r>
            <a:r>
              <a:rPr lang="el-GR" sz="2400" dirty="0" smtClean="0"/>
              <a:t>μέγεθος</a:t>
            </a:r>
          </a:p>
          <a:p>
            <a:r>
              <a:rPr lang="el-GR" sz="2400" dirty="0" smtClean="0"/>
              <a:t>Στο στάδιο αυτό, οι </a:t>
            </a:r>
            <a:r>
              <a:rPr lang="el-GR" sz="2400" dirty="0"/>
              <a:t>κηλίδες προκαλούν </a:t>
            </a:r>
            <a:r>
              <a:rPr lang="el-GR" sz="2400" b="1" dirty="0"/>
              <a:t>μικρές επιφανειακές εσχαρώσεις</a:t>
            </a:r>
            <a:endParaRPr lang="en-US" sz="2400" b="1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00677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Βακτηριακό κάψιμο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err="1" smtClean="0"/>
              <a:t>Erwinia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amylovora</a:t>
            </a:r>
            <a:r>
              <a:rPr lang="el-GR" sz="2400" b="1" dirty="0" smtClean="0"/>
              <a:t>)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Autofit/>
          </a:bodyPr>
          <a:lstStyle/>
          <a:p>
            <a:r>
              <a:rPr lang="el-GR" sz="2400" dirty="0" smtClean="0"/>
              <a:t>Το χαρακτηριστικότερο σύμπτωμα προσβολής είναι το </a:t>
            </a:r>
            <a:r>
              <a:rPr lang="el-GR" sz="2400" b="1" dirty="0" smtClean="0"/>
              <a:t>μαύρισμα</a:t>
            </a:r>
            <a:r>
              <a:rPr lang="el-GR" sz="2400" dirty="0" smtClean="0"/>
              <a:t> των </a:t>
            </a:r>
            <a:r>
              <a:rPr lang="el-GR" sz="2400" u="sng" dirty="0" smtClean="0"/>
              <a:t>ταξιανθιών</a:t>
            </a:r>
            <a:r>
              <a:rPr lang="el-GR" sz="2400" dirty="0" smtClean="0"/>
              <a:t>, των </a:t>
            </a:r>
            <a:r>
              <a:rPr lang="el-GR" sz="2400" u="sng" dirty="0" smtClean="0"/>
              <a:t>φύλλων</a:t>
            </a:r>
            <a:r>
              <a:rPr lang="el-GR" sz="2400" dirty="0" smtClean="0"/>
              <a:t> και των </a:t>
            </a:r>
            <a:r>
              <a:rPr lang="el-GR" sz="2400" u="sng" dirty="0" smtClean="0"/>
              <a:t>βλαστών</a:t>
            </a:r>
          </a:p>
          <a:p>
            <a:r>
              <a:rPr lang="el-GR" sz="2400" dirty="0" smtClean="0"/>
              <a:t>Τα προσβεβλημένα όργανα μοιάζουν σαν να έχουν </a:t>
            </a:r>
            <a:r>
              <a:rPr lang="el-GR" sz="2400" b="1" dirty="0" smtClean="0"/>
              <a:t>ζημιωθεί από φωτιά</a:t>
            </a:r>
          </a:p>
          <a:p>
            <a:r>
              <a:rPr lang="el-GR" sz="2400" u="sng" dirty="0" smtClean="0"/>
              <a:t>Οι μολύνσεις αρχίζουν από τα άνθη την άνοιξη</a:t>
            </a:r>
          </a:p>
          <a:p>
            <a:r>
              <a:rPr lang="el-GR" sz="2400" dirty="0" smtClean="0"/>
              <a:t>Τα </a:t>
            </a:r>
            <a:r>
              <a:rPr lang="el-GR" sz="2400" b="1" dirty="0" smtClean="0"/>
              <a:t>άνθη</a:t>
            </a:r>
            <a:r>
              <a:rPr lang="el-GR" sz="2400" dirty="0" smtClean="0"/>
              <a:t> παρουσιάζουν μια υδατώδη εμφάνιση, βαθύ πράσινο χρώμα και σύντομα </a:t>
            </a:r>
            <a:r>
              <a:rPr lang="el-GR" sz="2400" b="1" dirty="0" smtClean="0"/>
              <a:t>γίνονται καστανά μέχρι μαύρα</a:t>
            </a:r>
          </a:p>
          <a:p>
            <a:r>
              <a:rPr lang="el-GR" sz="2400" dirty="0" smtClean="0"/>
              <a:t>Ακολούθως, </a:t>
            </a:r>
            <a:r>
              <a:rPr lang="el-GR" sz="2400" u="sng" dirty="0" smtClean="0"/>
              <a:t>μαραίνονται, συρρικνώνονται και νεκρώνονται</a:t>
            </a:r>
          </a:p>
          <a:p>
            <a:r>
              <a:rPr lang="el-GR" sz="2400" dirty="0" smtClean="0"/>
              <a:t>Η προσβολή εξαπλώνεται σε όλη την ταξιανθία, τη λαμβούρδα και στα φύλλα (μέσω των μίσχων)</a:t>
            </a:r>
          </a:p>
          <a:p>
            <a:r>
              <a:rPr lang="el-GR" sz="2400" dirty="0" smtClean="0"/>
              <a:t>Τα </a:t>
            </a:r>
            <a:r>
              <a:rPr lang="el-GR" sz="2400" b="1" dirty="0" smtClean="0"/>
              <a:t>άνθη</a:t>
            </a:r>
            <a:r>
              <a:rPr lang="el-GR" sz="2400" dirty="0" smtClean="0"/>
              <a:t> μαραίνονται, ξηραίνονται και </a:t>
            </a:r>
            <a:r>
              <a:rPr lang="el-GR" sz="2400" b="1" dirty="0" smtClean="0"/>
              <a:t>παραμένουν επί του δέντρου το φθινόπωρο και τον χειμώνα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Βακτηριακό κάψιμο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err="1" smtClean="0"/>
              <a:t>Erwinia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amylovora</a:t>
            </a:r>
            <a:r>
              <a:rPr lang="el-GR" sz="2400" b="1" dirty="0" smtClean="0"/>
              <a:t>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2328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Συχνά, οι μολύνσεις αρχίζουν και από τους τρυφερούς βλαστούς</a:t>
            </a:r>
          </a:p>
          <a:p>
            <a:r>
              <a:rPr lang="el-GR" sz="2400" b="1" dirty="0" smtClean="0"/>
              <a:t>Οι βλαστοί μαραίνονται στην κορυφή </a:t>
            </a:r>
            <a:r>
              <a:rPr lang="el-GR" sz="2400" dirty="0" smtClean="0"/>
              <a:t>και </a:t>
            </a:r>
            <a:r>
              <a:rPr lang="el-GR" sz="2400" b="1" dirty="0" smtClean="0"/>
              <a:t>κάμπτονται</a:t>
            </a:r>
            <a:r>
              <a:rPr lang="el-GR" sz="2400" dirty="0" smtClean="0"/>
              <a:t> (αποκτούν όψη ‘μαγκούρας’)</a:t>
            </a:r>
          </a:p>
          <a:p>
            <a:r>
              <a:rPr lang="el-GR" sz="2400" dirty="0" smtClean="0"/>
              <a:t>Αρχικά, οι βλαστοί είναι </a:t>
            </a:r>
            <a:r>
              <a:rPr lang="el-GR" sz="2400" b="1" dirty="0" smtClean="0"/>
              <a:t>υδατώδεις</a:t>
            </a:r>
            <a:r>
              <a:rPr lang="el-GR" sz="2400" dirty="0" smtClean="0"/>
              <a:t> και έχουν </a:t>
            </a:r>
            <a:r>
              <a:rPr lang="el-GR" sz="2400" b="1" dirty="0" smtClean="0"/>
              <a:t>σκούρο πράσινο χρώμα</a:t>
            </a:r>
          </a:p>
          <a:p>
            <a:r>
              <a:rPr lang="el-GR" sz="2400" dirty="0"/>
              <a:t>Α</a:t>
            </a:r>
            <a:r>
              <a:rPr lang="el-GR" sz="2400" dirty="0" smtClean="0"/>
              <a:t>ργότερα αποκτούν καστανό μέχρι μαύρο χρώμα και ξηραίνονται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err="1"/>
              <a:t>Βακτηριακό</a:t>
            </a:r>
            <a:r>
              <a:rPr lang="el-GR" sz="2400" b="1" dirty="0"/>
              <a:t> κάψιμο</a:t>
            </a:r>
            <a:br>
              <a:rPr lang="el-GR" sz="2400" b="1" dirty="0"/>
            </a:br>
            <a:r>
              <a:rPr lang="el-GR" sz="2400" b="1" dirty="0"/>
              <a:t>(</a:t>
            </a:r>
            <a:r>
              <a:rPr lang="en-US" sz="2400" b="1" i="1" dirty="0" err="1"/>
              <a:t>Erwinia</a:t>
            </a:r>
            <a:r>
              <a:rPr lang="en-US" sz="2400" b="1" i="1" dirty="0"/>
              <a:t> </a:t>
            </a:r>
            <a:r>
              <a:rPr lang="en-US" sz="2400" b="1" i="1" dirty="0" err="1"/>
              <a:t>amylovora</a:t>
            </a:r>
            <a:r>
              <a:rPr lang="el-GR" sz="2400" b="1" dirty="0"/>
              <a:t>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Η προσβολή επεκτείνεται από τους βλαστούς στους κλάδους και τους βραχίονες ή και στον κορμό </a:t>
            </a:r>
          </a:p>
          <a:p>
            <a:r>
              <a:rPr lang="el-GR" sz="2400" dirty="0"/>
              <a:t>Το παθογόνο σχηματίζει </a:t>
            </a:r>
            <a:r>
              <a:rPr lang="el-GR" sz="2400" b="1" dirty="0"/>
              <a:t>εκτεταμένα έλκη </a:t>
            </a:r>
            <a:r>
              <a:rPr lang="el-GR" sz="2400" dirty="0"/>
              <a:t>στο φλοιό των προσβεβλημένων δέντρων</a:t>
            </a:r>
          </a:p>
          <a:p>
            <a:r>
              <a:rPr lang="el-GR" sz="2400" dirty="0"/>
              <a:t>Ο </a:t>
            </a:r>
            <a:r>
              <a:rPr lang="el-GR" sz="2400" b="1" dirty="0"/>
              <a:t>φλοιός</a:t>
            </a:r>
            <a:r>
              <a:rPr lang="el-GR" sz="2400" dirty="0"/>
              <a:t> αποκτά υδατώδη εμφάνιση, </a:t>
            </a:r>
            <a:r>
              <a:rPr lang="el-GR" sz="2400" b="1" dirty="0"/>
              <a:t>παίρνει βαθύ πράσινο μέχρι καστανό χρώμα</a:t>
            </a:r>
            <a:r>
              <a:rPr lang="el-GR" sz="2400" dirty="0"/>
              <a:t>, και διαχωρίζεται από τους υγιείς ιστούς με ασαφές περιθώριο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5860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Βακτηριακό κάψιμο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err="1" smtClean="0"/>
              <a:t>Erwinia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amylovora</a:t>
            </a:r>
            <a:r>
              <a:rPr lang="el-GR" sz="2400" b="1" dirty="0" smtClean="0"/>
              <a:t>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Όταν επικρατεί υγρός και ζεστός καιρός από τους προσβεβλημένους ιστούς </a:t>
            </a:r>
            <a:r>
              <a:rPr lang="el-GR" sz="2400" b="1" dirty="0" smtClean="0"/>
              <a:t>βγαίνει κολλώδης βακτηριακή εξίδρωση</a:t>
            </a:r>
          </a:p>
          <a:p>
            <a:r>
              <a:rPr lang="el-GR" sz="2400" dirty="0" smtClean="0"/>
              <a:t>Έχει μορφή </a:t>
            </a:r>
            <a:r>
              <a:rPr lang="el-GR" sz="2400" b="1" dirty="0" smtClean="0"/>
              <a:t>υπόλευκων ή κεχριμπαρένιων σταγόνων </a:t>
            </a:r>
            <a:r>
              <a:rPr lang="el-GR" sz="2400" dirty="0" smtClean="0"/>
              <a:t>που τρέχουν επί της επιφάνειας ανθέων, βλαστών και κλάδων</a:t>
            </a:r>
          </a:p>
          <a:p>
            <a:r>
              <a:rPr lang="el-GR" sz="2400" dirty="0" smtClean="0"/>
              <a:t>Όταν ο καιρός είναι ξηρός η εξίδρωση αφυδατώνεται και παίρνει τη μορφή </a:t>
            </a:r>
            <a:r>
              <a:rPr lang="el-GR" sz="2400" b="1" dirty="0" smtClean="0"/>
              <a:t>αργυρόχρωμου</a:t>
            </a:r>
            <a:r>
              <a:rPr lang="el-GR" sz="2400" dirty="0" smtClean="0"/>
              <a:t> δερματώδους </a:t>
            </a:r>
            <a:r>
              <a:rPr lang="el-GR" sz="2400" b="1" dirty="0" smtClean="0"/>
              <a:t>επιχρίσματος</a:t>
            </a:r>
          </a:p>
          <a:p>
            <a:r>
              <a:rPr lang="el-GR" sz="2400" dirty="0" smtClean="0"/>
              <a:t>Εσωτερικά ο φλοιός στην περιφέρεια του έλκους έχει χρώμα βαθύ πράσινο-καστανό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Βακτηριακό κάψιμο</a:t>
            </a:r>
            <a:br>
              <a:rPr lang="el-GR" sz="2400" b="1" dirty="0"/>
            </a:br>
            <a:r>
              <a:rPr lang="el-GR" sz="2400" b="1" dirty="0"/>
              <a:t>(</a:t>
            </a:r>
            <a:r>
              <a:rPr lang="en-US" sz="2400" b="1" i="1" dirty="0" err="1"/>
              <a:t>Erwinia</a:t>
            </a:r>
            <a:r>
              <a:rPr lang="en-US" sz="2400" b="1" i="1" dirty="0"/>
              <a:t> </a:t>
            </a:r>
            <a:r>
              <a:rPr lang="en-US" sz="2400" b="1" i="1" dirty="0" err="1"/>
              <a:t>amylovora</a:t>
            </a:r>
            <a:r>
              <a:rPr lang="el-GR" sz="2400" b="1" dirty="0"/>
              <a:t>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Οι ιστοί στο κάμβιο και το ξύλο εμφανίζουν ακανόνιστες </a:t>
            </a:r>
            <a:r>
              <a:rPr lang="el-GR" sz="2400" b="1" dirty="0" smtClean="0"/>
              <a:t>ερυθροκαστανές </a:t>
            </a:r>
            <a:r>
              <a:rPr lang="el-GR" sz="2400" b="1" dirty="0"/>
              <a:t>ραβδώσεις</a:t>
            </a:r>
          </a:p>
          <a:p>
            <a:r>
              <a:rPr lang="el-GR" sz="2400" dirty="0"/>
              <a:t>Όταν η προσβολή επεκταθεί στους μεγάλους βραχίονες και τον κορμό, μπορεί να προκληθεί </a:t>
            </a:r>
            <a:r>
              <a:rPr lang="el-GR" sz="2400" b="1" dirty="0"/>
              <a:t>ταχεία νέκρωση των ασθενών δέντρων</a:t>
            </a:r>
          </a:p>
          <a:p>
            <a:r>
              <a:rPr lang="el-GR" sz="2400" dirty="0"/>
              <a:t>Το φθινόπωρο ο προσβεβλημένος φλοιός βυθίζεται, αποκτά καστανό χρώμα και εμφανίζει περιφερειακές σχισμές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6315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Γενική εικόνα προσβολής μηλεώνα από </a:t>
            </a:r>
            <a:br>
              <a:rPr lang="el-GR" sz="2400" dirty="0" smtClean="0"/>
            </a:br>
            <a:r>
              <a:rPr lang="el-GR" sz="2400" dirty="0" smtClean="0"/>
              <a:t>την ασθένεια βακτηριακό κάψιμο</a:t>
            </a:r>
            <a:endParaRPr lang="en-US" sz="2400" dirty="0"/>
          </a:p>
        </p:txBody>
      </p:sp>
      <p:pic>
        <p:nvPicPr>
          <p:cNvPr id="4" name="Content Placeholder 3" descr="fire-blight-block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Έντονη προσβολή δέντρου μηλιάς από βακτηριακό κάψιμο</a:t>
            </a:r>
            <a:endParaRPr lang="en-US" sz="2400" dirty="0"/>
          </a:p>
        </p:txBody>
      </p:sp>
      <p:pic>
        <p:nvPicPr>
          <p:cNvPr id="4" name="Content Placeholder 3" descr="fireblightf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3644" r="-6364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Η βλάστηση των προσβεβλημένων δέντρων </a:t>
            </a:r>
            <a:br>
              <a:rPr lang="el-GR" sz="2400" dirty="0" smtClean="0"/>
            </a:br>
            <a:r>
              <a:rPr lang="el-GR" sz="2400" dirty="0" smtClean="0"/>
              <a:t>παρουσιάζεται σαν να έχει ζημιωθεί από φωτιά</a:t>
            </a:r>
            <a:endParaRPr lang="en-US" sz="2400" dirty="0"/>
          </a:p>
        </p:txBody>
      </p:sp>
      <p:pic>
        <p:nvPicPr>
          <p:cNvPr id="4" name="Content Placeholder 3" descr="apple firebligh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2205" r="-1220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Επάκριοι βλαστοί που υπέστησαν μάρανση, </a:t>
            </a:r>
            <a:br>
              <a:rPr lang="el-GR" sz="2400" dirty="0" smtClean="0"/>
            </a:br>
            <a:r>
              <a:rPr lang="el-GR" sz="2400" dirty="0" smtClean="0"/>
              <a:t>κάμψη στην κορυφή και τελικά ξήρανση</a:t>
            </a:r>
            <a:endParaRPr lang="en-US" sz="2400" dirty="0"/>
          </a:p>
        </p:txBody>
      </p:sp>
      <p:pic>
        <p:nvPicPr>
          <p:cNvPr id="4" name="Content Placeholder 3" descr="fireblightappletre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671800"/>
          </a:xfrm>
        </p:spPr>
        <p:txBody>
          <a:bodyPr>
            <a:normAutofit fontScale="90000"/>
          </a:bodyPr>
          <a:lstStyle/>
          <a:p>
            <a:r>
              <a:rPr lang="el-GR" sz="2667" dirty="0" smtClean="0"/>
              <a:t>Η είσοδος των βακτηρίων στα άνθη πραγματοποιείται </a:t>
            </a:r>
            <a:br>
              <a:rPr lang="el-GR" sz="2667" dirty="0" smtClean="0"/>
            </a:br>
            <a:r>
              <a:rPr lang="el-GR" sz="2667" dirty="0" smtClean="0"/>
              <a:t>μέσω των νεκταρίων ή των στομάτων</a:t>
            </a:r>
            <a:br>
              <a:rPr lang="el-GR" sz="2667" dirty="0" smtClean="0"/>
            </a:br>
            <a:r>
              <a:rPr lang="el-GR" sz="2667" dirty="0" smtClean="0"/>
              <a:t>Τα νέα μολύσματα σχηματίζονται συνήθως στη βάση του κάλυκα των ανθέων</a:t>
            </a:r>
            <a:endParaRPr lang="en-US" sz="2667" dirty="0"/>
          </a:p>
        </p:txBody>
      </p:sp>
      <p:pic>
        <p:nvPicPr>
          <p:cNvPr id="4" name="Content Placeholder 3" descr="Fig6arrow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3643" r="-43643"/>
          <a:stretch>
            <a:fillRect/>
          </a:stretch>
        </p:blipFill>
        <p:spPr>
          <a:xfrm>
            <a:off x="457200" y="1978386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xmlns="" val="81927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Φουζικλάδιο μηλιάς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err="1" smtClean="0"/>
              <a:t>Venturia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inaequalis</a:t>
            </a:r>
            <a:r>
              <a:rPr lang="el-GR" sz="2400" b="1" dirty="0" smtClean="0"/>
              <a:t>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Autofit/>
          </a:bodyPr>
          <a:lstStyle/>
          <a:p>
            <a:r>
              <a:rPr lang="el-GR" sz="2400" dirty="0" smtClean="0"/>
              <a:t>Οι ζημιές μπορεί να εκδηλωθούν </a:t>
            </a:r>
            <a:r>
              <a:rPr lang="el-GR" sz="2400" b="1" dirty="0" smtClean="0"/>
              <a:t>μετασυλλεκτικά</a:t>
            </a:r>
            <a:r>
              <a:rPr lang="el-GR" sz="2400" dirty="0" smtClean="0"/>
              <a:t>, κατά τη διατήρηση των μήλων στην αποθήκη ή το ψυγείο</a:t>
            </a:r>
          </a:p>
          <a:p>
            <a:r>
              <a:rPr lang="el-GR" sz="2400" dirty="0" smtClean="0"/>
              <a:t>Στις πολύ όψιμες προσβολές οι μολύνσεις πραγματοποιούνται λίγο πριν ή κατά τη διάρκεια της συγκομιδής</a:t>
            </a:r>
          </a:p>
          <a:p>
            <a:r>
              <a:rPr lang="el-GR" sz="2400" u="sng" dirty="0" smtClean="0"/>
              <a:t>Τα συμπτώματα των πολύ όψιμων προσβολών εκδηλώνονται μετασυλλεκτικά</a:t>
            </a:r>
          </a:p>
          <a:p>
            <a:r>
              <a:rPr lang="el-GR" sz="2400" dirty="0" smtClean="0"/>
              <a:t>Οι </a:t>
            </a:r>
            <a:r>
              <a:rPr lang="el-GR" sz="2400" b="1" dirty="0" smtClean="0"/>
              <a:t>κηλίδες</a:t>
            </a:r>
            <a:r>
              <a:rPr lang="el-GR" sz="2400" dirty="0" smtClean="0"/>
              <a:t> είναι συνήθως κυκλικές, με σαφή όρια, </a:t>
            </a:r>
            <a:r>
              <a:rPr lang="el-GR" sz="2400" b="1" dirty="0" smtClean="0"/>
              <a:t>πολύ μικρέ</a:t>
            </a:r>
            <a:r>
              <a:rPr lang="el-GR" sz="2400" dirty="0" smtClean="0"/>
              <a:t>ς (έχουν διάμετρο 0,6</a:t>
            </a:r>
            <a:r>
              <a:rPr lang="en-US" sz="2400" dirty="0" smtClean="0"/>
              <a:t>cm</a:t>
            </a:r>
            <a:r>
              <a:rPr lang="el-GR" sz="2400" dirty="0" smtClean="0"/>
              <a:t>), έχουν χρώμα</a:t>
            </a:r>
            <a:r>
              <a:rPr lang="el-GR" sz="2400" b="1" dirty="0" smtClean="0"/>
              <a:t> καστανό </a:t>
            </a:r>
            <a:r>
              <a:rPr lang="el-GR" sz="2400" dirty="0" smtClean="0"/>
              <a:t>ή </a:t>
            </a:r>
            <a:r>
              <a:rPr lang="el-GR" sz="2400" b="1" dirty="0" smtClean="0"/>
              <a:t>μαύρο</a:t>
            </a:r>
            <a:r>
              <a:rPr lang="el-GR" sz="2400" dirty="0" smtClean="0"/>
              <a:t> και συχνά γυαλιστερή επιφάνεια</a:t>
            </a:r>
          </a:p>
          <a:p>
            <a:r>
              <a:rPr lang="el-GR" sz="2400" dirty="0" smtClean="0"/>
              <a:t>Η εφυμενίδα των καρπών </a:t>
            </a:r>
            <a:r>
              <a:rPr lang="el-GR" sz="2400" u="sng" dirty="0" smtClean="0"/>
              <a:t>δεν σχίζεται </a:t>
            </a:r>
            <a:r>
              <a:rPr lang="el-GR" sz="2400" dirty="0" smtClean="0"/>
              <a:t>κατά τη μετασυλλεκτική προσβολή των καρπών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Η προσβολή καταστρέφει την ταξιανθία, </a:t>
            </a:r>
            <a:br>
              <a:rPr lang="el-GR" sz="2400" dirty="0" smtClean="0"/>
            </a:br>
            <a:r>
              <a:rPr lang="el-GR" sz="2400" dirty="0" smtClean="0"/>
              <a:t>τη λαμβούρδα και τα φύλλα</a:t>
            </a:r>
            <a:endParaRPr lang="en-US" sz="2400" dirty="0"/>
          </a:p>
        </p:txBody>
      </p:sp>
      <p:pic>
        <p:nvPicPr>
          <p:cNvPr id="4" name="Content Placeholder 3" descr="fire-blight-apple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2504" r="-1250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Οι ιστοί αποκτούν βαθύ πράσινο και ακολούθως καστανό μέχρι μαύρο χρώμα, συρρικνώνονται και ξηραίνονται</a:t>
            </a:r>
            <a:endParaRPr lang="en-US" sz="2400" dirty="0"/>
          </a:p>
        </p:txBody>
      </p:sp>
      <p:pic>
        <p:nvPicPr>
          <p:cNvPr id="4" name="Content Placeholder 3" descr="pear-blight-erwinia-amylovera-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731" r="-873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smtClean="0"/>
              <a:t>Χαρακτηριστική προσβολή βακτηριακού καψίματος σε τρυφερό βλαστό η κορυφή του οποίου κάμπτεται (παίρνει τη μορφή ‘μαγκούρας’) </a:t>
            </a:r>
            <a:endParaRPr lang="en-US" sz="2400" dirty="0"/>
          </a:p>
        </p:txBody>
      </p:sp>
      <p:pic>
        <p:nvPicPr>
          <p:cNvPr id="4" name="Content Placeholder 3" descr="fb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2992" r="-22992"/>
          <a:stretch>
            <a:fillRect/>
          </a:stretch>
        </p:blipFill>
        <p:spPr>
          <a:xfrm>
            <a:off x="-551793" y="1600201"/>
            <a:ext cx="5503811" cy="3026884"/>
          </a:xfrm>
        </p:spPr>
      </p:pic>
      <p:pic>
        <p:nvPicPr>
          <p:cNvPr id="3" name="Picture 2" descr="fire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5761" y="2860197"/>
            <a:ext cx="4762500" cy="3533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Βλαστός </a:t>
            </a:r>
            <a:r>
              <a:rPr lang="el-GR" sz="2400" dirty="0"/>
              <a:t>υγιής (δεξιά</a:t>
            </a:r>
            <a:r>
              <a:rPr lang="el-GR" sz="2400" dirty="0" smtClean="0"/>
              <a:t>)</a:t>
            </a:r>
            <a:r>
              <a:rPr lang="el-GR" sz="2400" dirty="0"/>
              <a:t> </a:t>
            </a:r>
            <a:r>
              <a:rPr lang="el-GR" sz="2400" dirty="0" smtClean="0"/>
              <a:t>και προσβεβλημένος (αριστερά) </a:t>
            </a:r>
            <a:br>
              <a:rPr lang="el-GR" sz="2400" dirty="0" smtClean="0"/>
            </a:br>
            <a:r>
              <a:rPr lang="el-GR" sz="2400" dirty="0" smtClean="0"/>
              <a:t>από βακτηριακό κάψιμο</a:t>
            </a:r>
            <a:endParaRPr lang="en-US" sz="2400" dirty="0"/>
          </a:p>
        </p:txBody>
      </p:sp>
      <p:pic>
        <p:nvPicPr>
          <p:cNvPr id="5" name="Picture 4" descr="FireBlight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1654" y="1651980"/>
            <a:ext cx="3096566" cy="464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736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 </a:t>
            </a:r>
            <a:r>
              <a:rPr lang="el-GR" sz="2667" dirty="0" smtClean="0"/>
              <a:t>‘Απανθρακωμένη’ όψη βλάστησης ζημιωμένης από το βακτηριακό κάψιμο των μηλοειδών</a:t>
            </a:r>
            <a:endParaRPr lang="en-US" sz="2667" dirty="0"/>
          </a:p>
        </p:txBody>
      </p:sp>
      <p:pic>
        <p:nvPicPr>
          <p:cNvPr id="4" name="Content Placeholder 3" descr="AntibioticVS0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Εκτεταμένες νεκρώσεις και καστανόμαυροι </a:t>
            </a:r>
            <a:br>
              <a:rPr lang="el-GR" sz="2400" dirty="0" smtClean="0"/>
            </a:br>
            <a:r>
              <a:rPr lang="el-GR" sz="2400" dirty="0" smtClean="0"/>
              <a:t>μεταχρωματισμοί (‘όψη καψίματος’) σε βλάστηση αχλαδιάς</a:t>
            </a:r>
            <a:endParaRPr lang="en-US" sz="2400" dirty="0"/>
          </a:p>
        </p:txBody>
      </p:sp>
      <p:pic>
        <p:nvPicPr>
          <p:cNvPr id="4" name="Content Placeholder 3" descr="20130702_125227_origina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Συμπτώματα προσβολής σε νεαρό βλαστό (αριστερά) και σε βραχίονα προσβεβλημένων δέντρων (δεξιά)</a:t>
            </a:r>
            <a:endParaRPr lang="en-US" sz="2400" dirty="0"/>
          </a:p>
        </p:txBody>
      </p:sp>
      <p:pic>
        <p:nvPicPr>
          <p:cNvPr id="5" name="Picture 4" descr="img317-opww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5651" y="1728599"/>
            <a:ext cx="2991149" cy="4551016"/>
          </a:xfrm>
          <a:prstGeom prst="rect">
            <a:avLst/>
          </a:prstGeom>
        </p:spPr>
      </p:pic>
      <p:pic>
        <p:nvPicPr>
          <p:cNvPr id="6" name="Picture 5" descr="firebligh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2198" y="2243963"/>
            <a:ext cx="5113453" cy="373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352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Σταγόνες βακτηριακού εκκρίματος εμφανίζονται επί μολυσμένου άνθους σε συνθήκες υψηλής υγρασίας</a:t>
            </a:r>
            <a:endParaRPr lang="en-US" sz="2400" dirty="0"/>
          </a:p>
        </p:txBody>
      </p:sp>
      <p:pic>
        <p:nvPicPr>
          <p:cNvPr id="4" name="Content Placeholder 3" descr="phot2-2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0590" r="-3059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Σταγόνες βακτηριακού εκκρίματος </a:t>
            </a:r>
            <a:br>
              <a:rPr lang="el-GR" sz="2400" dirty="0" smtClean="0"/>
            </a:br>
            <a:r>
              <a:rPr lang="el-GR" sz="2400" dirty="0" smtClean="0"/>
              <a:t>σε προσβεβλημένους καρπούς αχλαδιάς</a:t>
            </a:r>
            <a:endParaRPr lang="en-US" sz="2400" dirty="0"/>
          </a:p>
        </p:txBody>
      </p:sp>
      <p:pic>
        <p:nvPicPr>
          <p:cNvPr id="4" name="Content Placeholder 3" descr="fb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9324" r="-2932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Καστανή, μαλακή σήψη και σταγόνες βακτηριακού εκκρίματος σε προσβεβλημένους καρπούς μηλιάς</a:t>
            </a:r>
            <a:endParaRPr lang="en-US" sz="2400" dirty="0"/>
          </a:p>
        </p:txBody>
      </p:sp>
      <p:pic>
        <p:nvPicPr>
          <p:cNvPr id="4" name="Content Placeholder 3" descr="fb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3642" r="-33642"/>
          <a:stretch>
            <a:fillRect/>
          </a:stretch>
        </p:blipFill>
        <p:spPr>
          <a:xfrm>
            <a:off x="-377830" y="1930705"/>
            <a:ext cx="5693590" cy="3131255"/>
          </a:xfrm>
        </p:spPr>
      </p:pic>
      <p:pic>
        <p:nvPicPr>
          <p:cNvPr id="3" name="Picture 2" descr="FireBlight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0174" y="2052616"/>
            <a:ext cx="4409646" cy="2939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Ελαιώδεις κηλίδες με ‘βελούδινη’ εμφάνιση,</a:t>
            </a:r>
            <a:br>
              <a:rPr lang="el-GR" sz="2400" dirty="0" smtClean="0"/>
            </a:br>
            <a:r>
              <a:rPr lang="el-GR" sz="2400" dirty="0" smtClean="0"/>
              <a:t> αρχικά στην κάτω φυλλική επιφάνεια</a:t>
            </a:r>
            <a:endParaRPr lang="en-US" sz="2400" dirty="0"/>
          </a:p>
        </p:txBody>
      </p:sp>
      <p:pic>
        <p:nvPicPr>
          <p:cNvPr id="4" name="Content Placeholder 3" descr="Apple scab - late season infection on petiole and leaf undersid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Η μεταφορά του μολύσματος στα υγιή δέντρα γίνεται </a:t>
            </a:r>
            <a:br>
              <a:rPr lang="el-GR" sz="2400" dirty="0" smtClean="0"/>
            </a:br>
            <a:r>
              <a:rPr lang="el-GR" sz="2400" dirty="0" smtClean="0"/>
              <a:t>κυρίως με μέλισσες και άλλα επικονιαστικά έντομα</a:t>
            </a:r>
            <a:endParaRPr lang="en-US" sz="2400" dirty="0"/>
          </a:p>
        </p:txBody>
      </p:sp>
      <p:pic>
        <p:nvPicPr>
          <p:cNvPr id="4" name="Content Placeholder 3" descr="be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387616" y="1600200"/>
            <a:ext cx="4807960" cy="2644193"/>
          </a:xfrm>
        </p:spPr>
      </p:pic>
      <p:pic>
        <p:nvPicPr>
          <p:cNvPr id="3" name="Picture 2" descr="FireBlight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8057" y="3270271"/>
            <a:ext cx="3835611" cy="2557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Στον κορμό των προσβεβλημένων δέντρων </a:t>
            </a:r>
            <a:br>
              <a:rPr lang="el-GR" sz="2400" dirty="0" smtClean="0"/>
            </a:br>
            <a:r>
              <a:rPr lang="el-GR" sz="2400" dirty="0" smtClean="0"/>
              <a:t>σχηματίζονται εκτεταμένα έλκη </a:t>
            </a:r>
            <a:endParaRPr lang="en-US" sz="2400" dirty="0"/>
          </a:p>
        </p:txBody>
      </p:sp>
      <p:pic>
        <p:nvPicPr>
          <p:cNvPr id="4" name="Content Placeholder 3" descr="PP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Όταν η προσβολή εξαπλωθεί στον κορμό και τους μεγάλους βραχίονες μπορεί να προκαλέσει ταχεία ξήρανση των δέντρων</a:t>
            </a:r>
            <a:endParaRPr lang="en-US" sz="2400" dirty="0"/>
          </a:p>
        </p:txBody>
      </p:sp>
      <p:pic>
        <p:nvPicPr>
          <p:cNvPr id="4" name="Content Placeholder 3" descr="Fire-blight-2web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1975" r="-219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09807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Ενεργό (αριστερά) και λανθάνον (δεξιά) έλκος επί προσβεβλημένων βραχιόνων μηλιάς </a:t>
            </a:r>
            <a:endParaRPr lang="en-US" sz="2400" dirty="0"/>
          </a:p>
        </p:txBody>
      </p:sp>
      <p:pic>
        <p:nvPicPr>
          <p:cNvPr id="5" name="Picture 4" descr="FireBlight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7809" y="1843876"/>
            <a:ext cx="3107916" cy="466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641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Εσωτερικά οι ιστοί στην περιοχή του καμβίου και το ξύλο εμφανίζουν καστανό-ερυθροκαστανό χρώμα</a:t>
            </a:r>
            <a:endParaRPr lang="en-US" sz="2400" dirty="0"/>
          </a:p>
        </p:txBody>
      </p:sp>
      <p:pic>
        <p:nvPicPr>
          <p:cNvPr id="4" name="Content Placeholder 3" descr="fire_blight_canker212_201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Έλκος, μεταχρωματισμός του φλοιού </a:t>
            </a:r>
            <a:r>
              <a:rPr lang="el-GR" sz="2400" dirty="0" smtClean="0"/>
              <a:t>και</a:t>
            </a:r>
            <a:br>
              <a:rPr lang="el-GR" sz="2400" dirty="0" smtClean="0"/>
            </a:br>
            <a:r>
              <a:rPr lang="el-GR" sz="2400" dirty="0" smtClean="0"/>
              <a:t> </a:t>
            </a:r>
            <a:r>
              <a:rPr lang="el-GR" sz="2400" dirty="0" smtClean="0"/>
              <a:t>καστανός μεταχρωματισμός του ξύλου</a:t>
            </a:r>
            <a:endParaRPr lang="en-US" sz="2400" dirty="0"/>
          </a:p>
        </p:txBody>
      </p:sp>
      <p:pic>
        <p:nvPicPr>
          <p:cNvPr id="4" name="Content Placeholder 3" descr="FireBlight0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6373" r="-8637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Το παθογόνο διαχειμάζει μέσα στα έλκη των καλλιεργούμενων και αυτοφυών φυτών-ξενιστών του</a:t>
            </a:r>
            <a:endParaRPr lang="en-US" sz="2400" dirty="0"/>
          </a:p>
        </p:txBody>
      </p:sp>
      <p:pic>
        <p:nvPicPr>
          <p:cNvPr id="4" name="Content Placeholder 3" descr="ab1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5793" r="-5579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Με υγρό και ζεστό καιρό από τους προσβεβλημένους ιστούς εξέρχεται κολλώδης βακτηριακή εξίδρωση</a:t>
            </a:r>
            <a:endParaRPr lang="en-US" sz="2400" dirty="0"/>
          </a:p>
        </p:txBody>
      </p:sp>
      <p:pic>
        <p:nvPicPr>
          <p:cNvPr id="4" name="Content Placeholder 3" descr="apple-ooz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0973" r="-7097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Η βακτηριακή εξίδρωση (κολλώδης ουσία) </a:t>
            </a:r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l-GR" sz="2400" dirty="0" smtClean="0"/>
              <a:t>προσλαμβάνεται </a:t>
            </a:r>
            <a:r>
              <a:rPr lang="el-GR" sz="2400" dirty="0" smtClean="0"/>
              <a:t>από τα έντομα</a:t>
            </a:r>
            <a:endParaRPr lang="en-US" sz="2400" dirty="0"/>
          </a:p>
        </p:txBody>
      </p:sp>
      <p:pic>
        <p:nvPicPr>
          <p:cNvPr id="5" name="Picture 4" descr="Fire-blight-cank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8519" y="1687319"/>
            <a:ext cx="4170500" cy="492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243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Σχηματική αναπαράσταση του βιολογικού κύκλου του παθογόνου </a:t>
            </a:r>
            <a:r>
              <a:rPr lang="en-US" sz="2400" i="1" dirty="0" err="1" smtClean="0"/>
              <a:t>Erwinia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amylovora</a:t>
            </a:r>
            <a:endParaRPr lang="en-US" sz="2400" i="1" dirty="0"/>
          </a:p>
        </p:txBody>
      </p:sp>
      <p:pic>
        <p:nvPicPr>
          <p:cNvPr id="4" name="Content Placeholder 3" descr="Fig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629" r="-2062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5449</TotalTime>
  <Words>4606</Words>
  <Application>Microsoft Macintosh PowerPoint</Application>
  <PresentationFormat>Προβολή στην οθόνη (4:3)</PresentationFormat>
  <Paragraphs>446</Paragraphs>
  <Slides>165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165</vt:i4>
      </vt:variant>
    </vt:vector>
  </HeadingPairs>
  <TitlesOfParts>
    <vt:vector size="166" baseType="lpstr">
      <vt:lpstr>Office Theme</vt:lpstr>
      <vt:lpstr>ΑΣΘΕΝΕΙΕΣ ΓΙΓΑΡΤΟΚΑΡΠΩΝ</vt:lpstr>
      <vt:lpstr>Φουζικλάδιο μηλιάς (Venturia inaequalis)</vt:lpstr>
      <vt:lpstr>Φουζικλάδιο μηλιάς (Venturia inaequalis)</vt:lpstr>
      <vt:lpstr>Φουζικλάδιο μηλιάς (Venturia inaequalis)</vt:lpstr>
      <vt:lpstr>Φουζικλάδιο μηλιάς (Venturia inaequalis)</vt:lpstr>
      <vt:lpstr>Φουζικλάδιο μηλιάς (Venturia inaequalis)</vt:lpstr>
      <vt:lpstr>Φουζικλάδιο μηλιάς (Venturia inaequalis)</vt:lpstr>
      <vt:lpstr>Φουζικλάδιο μηλιάς (Venturia inaequalis)</vt:lpstr>
      <vt:lpstr>Ελαιώδεις κηλίδες με ‘βελούδινη’ εμφάνιση,  αρχικά στην κάτω φυλλική επιφάνεια</vt:lpstr>
      <vt:lpstr>Στην εξέλιξη της προσβολής, οι κηλίδες αποκτούν  ένα καστανό έως μαύρο χρώμα</vt:lpstr>
      <vt:lpstr>Τελικά, οι κηλίδες προσβολής αποκτούν  ένα μεταλλικό, μαύρο χρώμα</vt:lpstr>
      <vt:lpstr>Οι καρποί είναι ευπαθείς στην προσβολή από  φουζικλάδιο σε όλα τα στάδια ανάπτυξης τους</vt:lpstr>
      <vt:lpstr>Ανάπτυξη μικρών, επιφανειακών εσχαρώσεων  (με φελλοποίηση ιστών) σε προσβεβλημένο καρπό μηλιάς</vt:lpstr>
      <vt:lpstr>Καστανές-μαύρες, φελλοποιημένες κηλίδες και ανάπτυξη καπνώδους επιχρίσματος σε καρπούς μηλιάς</vt:lpstr>
      <vt:lpstr>Σχισίματα και βαθιές ρωγμές καρπών στα σημεία που οι νεκρωμένοι ιστοί  δεν μπορούν να ακολουθήσουν την αύξηση του υπόλοιπου καρπού </vt:lpstr>
      <vt:lpstr>Έντονη προσβολή φουζικλαδίου μπορεί να προκαλέσει σημαντική ποσοτική και υποβάθμιση της παραγωγής</vt:lpstr>
      <vt:lpstr>Παραμόρφωση καρπών μηλιάς, προσβεβλημένων από φουζικλάδιο</vt:lpstr>
      <vt:lpstr>Έντονα προσβεβλημένος καρπός από το  φουζικλάδιο της αχλαδιάς (Venturia pyrina)</vt:lpstr>
      <vt:lpstr>Σχηματική απεικόνιση του βιολογικού  κύκλου του φουζικλαδίου της μηλιάς</vt:lpstr>
      <vt:lpstr>Τα ψευδοθήκια προβάλλουν επί των πεσμένων στο έδαφος φύλλων νωρίς την άνοιξη</vt:lpstr>
      <vt:lpstr>Περιθήκιο που απελευθερώνει τους ασκούς  και τα ασκοσπόρια του μύκητα</vt:lpstr>
      <vt:lpstr>Ασκοί που περιέχουν ασκοσπόρια του παθογόνου</vt:lpstr>
      <vt:lpstr>Βραχείς κονιδιοφόροι φέρουν στην κορυφή τους  τα αγενή σπόρια (κονίδια) του μύκητα</vt:lpstr>
      <vt:lpstr>Κονιδιοφόροι και αγενή σπόρια (κονίδια)  του μύκητα Venturia inaequalis</vt:lpstr>
      <vt:lpstr>Κονίδια μονοκύτταρα, ατρακτοειδούς σχήματος,  καστανωπού χρώματος</vt:lpstr>
      <vt:lpstr>Κονίδια (μολύσματα που προκαλούν τις δευτερογενείς προσβολές) του παθογόνου</vt:lpstr>
      <vt:lpstr>Αγενή σπόρια (κονίδια) του μύκητρα Venturia inaequalis</vt:lpstr>
      <vt:lpstr>Ωίδιο της μηλιάς (Podosphaera leucotricha)</vt:lpstr>
      <vt:lpstr>Ωίδιο της μηλιάς (Podosphaera leucotricha)</vt:lpstr>
      <vt:lpstr>Ωίδιο της μηλιάς (Podosphaera leucotricha)</vt:lpstr>
      <vt:lpstr>Ωίδιο της μηλιάς (Podosphaera leucotricha)</vt:lpstr>
      <vt:lpstr>Ωίδιο της μηλιάς (Podosphaera leucotricha)</vt:lpstr>
      <vt:lpstr>Ωίδιο της μηλιάς (Podosphaera leucotricha)</vt:lpstr>
      <vt:lpstr>Γενική εικόνα δέντρου μηλιάς προσβεβλημένου από ωίδιο</vt:lpstr>
      <vt:lpstr>Νεαρά προσβεβλημένα φύλλα καθίστανται λογχοειδή, ατροφικά και καλύπτονται από τις καρποφορίες του μύκητα</vt:lpstr>
      <vt:lpstr>Φύλλα που προέρχονται από οφθαλμούς όπου διαχείμασε το παθογόνο είναι μικρά, ατροφικά και λευκά από την αλευρώδη εξάνθηση του μύκητα</vt:lpstr>
      <vt:lpstr>Έντονα προσβεβλημένα φύλλα παρουσιάζουν ανόρθωση του ελάσματος, συστροφή (καρούλιασμα) και καλύπτονται πλήρως από το μυκήλιο και τις εξανθήσεις του παθογόνου</vt:lpstr>
      <vt:lpstr>Προσβολή ταξιανθίας μηλιάς από ωίδιο</vt:lpstr>
      <vt:lpstr>Ταξιανθία κόρυμβου καλυμμένη πλήρως από  την αλευρώδη εξάνθηση του ωιδίου</vt:lpstr>
      <vt:lpstr>Λεπτές, δικτυωτές, νηματοειδείς γραμμές (σκωριόχρωση) αναπτύσσονται στην επιδερμίδα προσβεβλημένου καρπού μηλιάς</vt:lpstr>
      <vt:lpstr>Σκωριόχρωση στην επιδερμίδα καρπού μηλιάς</vt:lpstr>
      <vt:lpstr>Συμπτώματα σκωριόχρωσης επί αχλαδιού</vt:lpstr>
      <vt:lpstr>Προσβολές από το ωίδιο εμφανίζουν και οι τρυφεροί βλαστοί, καθίστανται καχεκτικοί και παρουσιάζουν ξήρανση στην κορυφή</vt:lpstr>
      <vt:lpstr>Οι προσβεβλημένοι βλαστοί καλύπτονται από  την αλευρώδη εξάνθηση του παθογόνου</vt:lpstr>
      <vt:lpstr>Τα κλειστοθήκια (σφαιρικά, μαύρα σώματα) είναι τα  όργανα εγγενούς αναπαραγωγής του παθογόνου</vt:lpstr>
      <vt:lpstr>Το παθογόνο είναι επίφυτο, δεν διεισδύει εντός του ξενιστή και τρέφεται μέσω μυζητήρων που αποστέλλει στα επιδερμικά κύτταρα</vt:lpstr>
      <vt:lpstr>Στρώμα μυκηλιακών υφών επί της επιδερμίδας του ξενιστή, αλυσίδες κονιδίων επί κονιδιοφόρων και μυζητήρες του μύκητα στα επιδερμικά κύτταρα του ξενιστή</vt:lpstr>
      <vt:lpstr>Αλυσίδες κονιδίων (αγενών σπορίων) του παθογόνου</vt:lpstr>
      <vt:lpstr>Μονοκύτταρα, υαλώδη κονίδια (μολύσματα) του παθογόνου</vt:lpstr>
      <vt:lpstr>Αναπαράσταση του βιολογικού κύκλου του παθογόνου</vt:lpstr>
      <vt:lpstr>Ευρωπαϊκό έλκος (Eξελκώσεις βραχιόνων) της μηλιάς (Nectria galligena)</vt:lpstr>
      <vt:lpstr>Ευρωπαϊκό έλκος (Eξελκώσεις βραχιόνων) της μηλιάς (Nectria galligena)</vt:lpstr>
      <vt:lpstr>Ευρωπαϊκό έλκος (Eξελκώσεις βραχιόνων) της μηλιάς (Nectria galligena)</vt:lpstr>
      <vt:lpstr>Ευρωπαϊκό έλκος (Eξελκώσεις βραχιόνων) της μηλιάς (Nectria galligena)</vt:lpstr>
      <vt:lpstr>Ευρωπαϊκό έλκος (Eξελκώσεις βραχιόνων) της μηλιάς (Nectria galligena)</vt:lpstr>
      <vt:lpstr>Ευρωπαϊκό έλκος (Eξελκώσεις βραχιόνων) της μηλιάς (Nectria galligena)</vt:lpstr>
      <vt:lpstr>Τα έλκη σχηματίζονται γύρω από πληγές  ή ουλές φύλλων ή οφθαλμών</vt:lpstr>
      <vt:lpstr>Προσβολή ευρωπαϊκού έλκους επί κλάδου μηλιάς </vt:lpstr>
      <vt:lpstr>Καθώς εξελίσσεται η προσβολή ο φλοιός βυθίζεται περισσότερο</vt:lpstr>
      <vt:lpstr>Σε προχωρημένο στάδιο προσβολής ο φλοιός νεκρώνεται, σχίζεται, αποκολλάται και αποκαλύπτεται το γυμνό ξύλο</vt:lpstr>
      <vt:lpstr>Στην περιφέρεια των ελκών σχηματίζεται κάθε φορά  ένας διογκωμένος επουλωτικός ιστός</vt:lpstr>
      <vt:lpstr>Στα έλκη δημιουργούνται συγκεντρικές ζώνες  προσδίδοντάς τους μορφή ‘στόχου’</vt:lpstr>
      <vt:lpstr>Στα παλιά έλκη σχηματίζεται η εγγενής  (ασκοσποριακή) μορφή του μύκητα</vt:lpstr>
      <vt:lpstr>Τα περιθήκια σχηματίζονται στις σχισμές του φλοιού ή  ανάμεσα στις αναδιπλώσεις του επουλωτικού ιστού</vt:lpstr>
      <vt:lpstr>Τα περιθήκια μερικές φορές συγχέονται με τα  χειμερινά αυγά του κόκκινου τετράνυχου</vt:lpstr>
      <vt:lpstr>Τα ασκοσπόρια του παθογόνου είναι υαλώδη  ή υποκίτρινα, δικύτταρα σπόρια</vt:lpstr>
      <vt:lpstr>Ασκός φέρει πολυάριθμα ασκοσπόρια του  μύκητα Nectria galligena </vt:lpstr>
      <vt:lpstr>Τα ασκοσπόρια εξέρχονται από την οστιόλη του περιθηκίου ως παχύρευστο έκκριμα και διασπείρονται με τη βροχή ή μεταφέρονται με τα έντομα</vt:lpstr>
      <vt:lpstr>Τα κονίδια του παθογόνου μοιάζουν με εκείνα των ειδών Fusarium spp., αλλά έχουν χαρακτηριστικά κυλινδρικά άκρα</vt:lpstr>
      <vt:lpstr>Βακτηριακό κάψιμο (Erwinia amylovora)</vt:lpstr>
      <vt:lpstr>Βακτηριακό κάψιμο (Erwinia amylovora)</vt:lpstr>
      <vt:lpstr>Βακτηριακό κάψιμο (Erwinia amylovora)</vt:lpstr>
      <vt:lpstr>Βακτηριακό κάψιμο (Erwinia amylovora)</vt:lpstr>
      <vt:lpstr>Βακτηριακό κάψιμο (Erwinia amylovora)</vt:lpstr>
      <vt:lpstr>Γενική εικόνα προσβολής μηλεώνα από  την ασθένεια βακτηριακό κάψιμο</vt:lpstr>
      <vt:lpstr>Έντονη προσβολή δέντρου μηλιάς από βακτηριακό κάψιμο</vt:lpstr>
      <vt:lpstr>Η βλάστηση των προσβεβλημένων δέντρων  παρουσιάζεται σαν να έχει ζημιωθεί από φωτιά</vt:lpstr>
      <vt:lpstr>Επάκριοι βλαστοί που υπέστησαν μάρανση,  κάμψη στην κορυφή και τελικά ξήρανση</vt:lpstr>
      <vt:lpstr>Η είσοδος των βακτηρίων στα άνθη πραγματοποιείται  μέσω των νεκταρίων ή των στομάτων Τα νέα μολύσματα σχηματίζονται συνήθως στη βάση του κάλυκα των ανθέων</vt:lpstr>
      <vt:lpstr>Η προσβολή καταστρέφει την ταξιανθία,  τη λαμβούρδα και τα φύλλα</vt:lpstr>
      <vt:lpstr>Οι ιστοί αποκτούν βαθύ πράσινο και ακολούθως καστανό μέχρι μαύρο χρώμα, συρρικνώνονται και ξηραίνονται</vt:lpstr>
      <vt:lpstr>Χαρακτηριστική προσβολή βακτηριακού καψίματος σε τρυφερό βλαστό η κορυφή του οποίου κάμπτεται (παίρνει τη μορφή ‘μαγκούρας’) </vt:lpstr>
      <vt:lpstr>Βλαστός υγιής (δεξιά) και προσβεβλημένος (αριστερά)  από βακτηριακό κάψιμο</vt:lpstr>
      <vt:lpstr> ‘Απανθρακωμένη’ όψη βλάστησης ζημιωμένης από το βακτηριακό κάψιμο των μηλοειδών</vt:lpstr>
      <vt:lpstr>Εκτεταμένες νεκρώσεις και καστανόμαυροι  μεταχρωματισμοί (‘όψη καψίματος’) σε βλάστηση αχλαδιάς</vt:lpstr>
      <vt:lpstr>Συμπτώματα προσβολής σε νεαρό βλαστό (αριστερά) και σε βραχίονα προσβεβλημένων δέντρων (δεξιά)</vt:lpstr>
      <vt:lpstr>Σταγόνες βακτηριακού εκκρίματος εμφανίζονται επί μολυσμένου άνθους σε συνθήκες υψηλής υγρασίας</vt:lpstr>
      <vt:lpstr>Σταγόνες βακτηριακού εκκρίματος  σε προσβεβλημένους καρπούς αχλαδιάς</vt:lpstr>
      <vt:lpstr>Καστανή, μαλακή σήψη και σταγόνες βακτηριακού εκκρίματος σε προσβεβλημένους καρπούς μηλιάς</vt:lpstr>
      <vt:lpstr>Η μεταφορά του μολύσματος στα υγιή δέντρα γίνεται  κυρίως με μέλισσες και άλλα επικονιαστικά έντομα</vt:lpstr>
      <vt:lpstr>Στον κορμό των προσβεβλημένων δέντρων  σχηματίζονται εκτεταμένα έλκη </vt:lpstr>
      <vt:lpstr>Όταν η προσβολή εξαπλωθεί στον κορμό και τους μεγάλους βραχίονες μπορεί να προκαλέσει ταχεία ξήρανση των δέντρων</vt:lpstr>
      <vt:lpstr>Ενεργό (αριστερά) και λανθάνον (δεξιά) έλκος επί προσβεβλημένων βραχιόνων μηλιάς </vt:lpstr>
      <vt:lpstr>Εσωτερικά οι ιστοί στην περιοχή του καμβίου και το ξύλο εμφανίζουν καστανό-ερυθροκαστανό χρώμα</vt:lpstr>
      <vt:lpstr>Έλκος, μεταχρωματισμός του φλοιού και  καστανός μεταχρωματισμός του ξύλου</vt:lpstr>
      <vt:lpstr>Το παθογόνο διαχειμάζει μέσα στα έλκη των καλλιεργούμενων και αυτοφυών φυτών-ξενιστών του</vt:lpstr>
      <vt:lpstr>Με υγρό και ζεστό καιρό από τους προσβεβλημένους ιστούς εξέρχεται κολλώδης βακτηριακή εξίδρωση</vt:lpstr>
      <vt:lpstr>Η βακτηριακή εξίδρωση (κολλώδης ουσία)  προσλαμβάνεται από τα έντομα</vt:lpstr>
      <vt:lpstr>Σχηματική αναπαράσταση του βιολογικού κύκλου του παθογόνου Erwinia amylovora</vt:lpstr>
      <vt:lpstr>Βακτηριακό κύτταρο του παθογόνου με πολυάριθμα μαστίγια καθόλη την περιφερειά του (περίτριχο βακτήριο)</vt:lpstr>
      <vt:lpstr>Μελάνωση των ανθέων και έλκος βλαστών Pseudomonas syringae pv. syringae</vt:lpstr>
      <vt:lpstr>Μελάνωση των ανθέων και έλκος βλαστών Pseudomonas syringae pv. syringae</vt:lpstr>
      <vt:lpstr>Μελάνωση των ανθέων και έλκος βλαστών Pseudomonas syringae pv. syringae</vt:lpstr>
      <vt:lpstr>Μελάνωση των ανθέων και έλκος βλαστών Pseudomonas syringae pv. syringae</vt:lpstr>
      <vt:lpstr>Μελάνωση των ανθέων και έλκος βλαστών Pseudomonas syringae pv. syringae</vt:lpstr>
      <vt:lpstr>Μελάνωση των ανθέων και έλκος βλαστών Pseudomonas syringae pv. syringae</vt:lpstr>
      <vt:lpstr>Μελάνωση των ανθέων και έλκος βλαστών Pseudomonas syringae pv. syringae</vt:lpstr>
      <vt:lpstr>Προσβολή ανθέων από το βακτήριο  Pseudomonas syringae pv. syringae</vt:lpstr>
      <vt:lpstr>Ξήρανση κορυφής βλαστού. Τα φύλλα παραμένουν προσκολλημένα επί του βλαστού για μήνες</vt:lpstr>
      <vt:lpstr>Νεκρώσεις (μελάνωση) ανθέων και  ολόκληρων ταξιανθιών αχλαδιάς </vt:lpstr>
      <vt:lpstr>Νέκρωση κλαδίσκου και ανθέων αχλαδιάς</vt:lpstr>
      <vt:lpstr>Νέκρωση νεαρού δέντρου ροδακινιάς λόγω  προσβολής του βακτηρίου P. syringae pv. syringae</vt:lpstr>
      <vt:lpstr>Βακτηριακή εξίδρωση εκρέει από έλκος κλαδίσκου</vt:lpstr>
      <vt:lpstr>Φθορά της αχλαδιάς (Pear decline) Συμπτώματα προσβολής</vt:lpstr>
      <vt:lpstr>Φθορά της αχλαδιάς (Pear decline) Συμπτώματα προσβολής</vt:lpstr>
      <vt:lpstr>Φθορά της αχλαδιάς (Pear decline) Παθογόνο αίτιο</vt:lpstr>
      <vt:lpstr>Μικρά, ωχροπράσινα, ελαφρά καρουλιασμένα φύλλα στην επάκρια βλάστηση των προσβεβλημένων δέντρων</vt:lpstr>
      <vt:lpstr>Τα φύλλα παίρνουν κοκκινωπή χροιά αργά το καλοκαίρι</vt:lpstr>
      <vt:lpstr>Στα προσβεβλημένα δέντρα παρατηρείται πρόωρη φυλλόπτωση</vt:lpstr>
      <vt:lpstr>Η συσσώρευση αμύλου στο εμβόλιο είναι υπεύθυνη για την πρόωρη εμφάνιση της κοκκινωπής χροιάς στα φύλλα</vt:lpstr>
      <vt:lpstr>Προνύμφη προχωρημένου προνυμφικού σταδίου  του εντόμου ψύλλα της αχλαδιάς</vt:lpstr>
      <vt:lpstr>Ενήλικο άτομο της ψύλλας της αχλαδιάς  (μορφή της χειμερινής περιόδου)</vt:lpstr>
      <vt:lpstr>Ενήλικο άτομο της ψύλλας της αχλαδιάς την  περίοδο της άνοιξης και του θέρους</vt:lpstr>
      <vt:lpstr>Σκωρίαση της αχλαδιάς (Gymnosporangium sabinae) Συμπτώματα προσβολής</vt:lpstr>
      <vt:lpstr>Σκωρίαση της αχλαδιάς (Gymnosporangium sabinae) Συμπτώματα προσβολής</vt:lpstr>
      <vt:lpstr>Σκωρίαση της αχλαδιάς (Gymnosporangium sabinae) Συμπτώματα προσβολής</vt:lpstr>
      <vt:lpstr>Σκωρίαση της αχλαδιάς (Gymnosporangium sabinae) Παθογόνο αίτιο</vt:lpstr>
      <vt:lpstr>Πορτοκαλί, κυκλικές ή ελλειψοειδείς κηλίδες στην άνω φυλλική επιφάνεια αποτελούν τα αρχικά συμπτώματα της ασθένειας</vt:lpstr>
      <vt:lpstr>Στις αντίστοιχες θέσεις της κάτω φυλλικής επιφάνειας σχηματίζονται καστανές τελικά κηλίδες</vt:lpstr>
      <vt:lpstr>Επί των πορτοκαλόχρωμων κηλίδων σχηματίζονται τα σπερμογόνια (πυκνίδια) του παθογόνου</vt:lpstr>
      <vt:lpstr>Από τα μαστοειδή εξογκώματα (αικίδια) που αναπτύσσονται στην κάτω φυλλική επιφάνεια προβάλλουν υπόλευκοι κώνοι (σαν δάκτυλα)</vt:lpstr>
      <vt:lpstr>Οι υπόλευκοι κώνοι περιέχουν τα κίτρινα σπόρια (αικιδιοσπόρια) του παθογόνου που προσβάλλουν τους βλαστούς του εναλλακτικού ξενιστή Juniperus</vt:lpstr>
      <vt:lpstr>Ατρακτοειδείς εξογκώσεις επί κλάδων κέδρου από τις οποίες εξέρχονται τα τελειοσπόρια του μύκητα</vt:lpstr>
      <vt:lpstr>Αρχικές φλύκταινες επί ελάσματος νεαρών φύλλων και διογκώσεις προσβεβλημένων ποδίσκων καρπών μηλιάς</vt:lpstr>
      <vt:lpstr>Σηψιρριζία που οφείλεται σε προσβολές  από μύκητες του γένους Phytophthora Συμπτώματα προσβολής</vt:lpstr>
      <vt:lpstr>Σηψιρριζία που οφείλεται σε προσβολές  από μύκητες του γένους Phytophthora Συμπτώματα προσβολής</vt:lpstr>
      <vt:lpstr>Σηψιρριζία που οφείλεται σε προσβολές  από μύκητες του γένους Phytophthora Παθογόνο αίτιο</vt:lpstr>
      <vt:lpstr>Σηψιρριζία που οφείλεται σε προσβολές  από μύκητες του γένους Phytophthora Ανοιξιάτικος τύπος προσβολής</vt:lpstr>
      <vt:lpstr>Σηψιρριζία που οφείλεται σε προσβολές  από μύκητες του γένους Phytophthora Θερινός τύπος προσβολής</vt:lpstr>
      <vt:lpstr>Προσβολή μηλιάς από μύκητα του γένους Phytophthora, εντοπισμένη στο λαιμό και τις κύριες ρίζες</vt:lpstr>
      <vt:lpstr>Η προσβολή από το λαιμό προχωρά σταδιακά προς τα πάνω  (μπορεί να φτάσει 60-80cm από την επιφάνεια του εδάφους)</vt:lpstr>
      <vt:lpstr>Απομάκρυνση του φλοιού ενός προσβεβλημένου δέντρου αποκαλύπτει τον καστανό μεταχρωματισμό του ξύλου </vt:lpstr>
      <vt:lpstr>Σύνδρομο αποπληξίας εκδηλώνεται κατά τον θερινό τύπο προσβολής των καρποφόρων δέντρων. Συνήθως, εκδηλώνεται σε μεμονωμένα δέντρα των οπωρώνων</vt:lpstr>
      <vt:lpstr>Σηψιρριζία που οφείλεται στο μύκητα Armillaria mellea Συμπτώματα προσβολής</vt:lpstr>
      <vt:lpstr>Σηψιρριζία που οφείλεται στο μύκητα Armillaria mellea Συμπτώματα προσβολής</vt:lpstr>
      <vt:lpstr>Σηψιρριζία που οφείλεται στο μύκητα Armillaria mellea Συμπτώματα προσβολής</vt:lpstr>
      <vt:lpstr>Σηψιρριζία που οφείλεται στο μύκητα Armillaria mellea Συμπτώματα προσβολής</vt:lpstr>
      <vt:lpstr>Σηψιρριζία που οφείλεται στο μύκητα Armillaria mellea Σημεία του παθογόνου</vt:lpstr>
      <vt:lpstr>Σηψιρριζία που οφείλεται στο μύκητα Armillaria mellea Σημεία του παθογόνου</vt:lpstr>
      <vt:lpstr>Σηψιρριζία που οφείλεται στο μύκητα Armillaria mellea Σημεία του παθογόνου</vt:lpstr>
      <vt:lpstr>Σηψιρριζία που οφείλεται στο μύκητα Armillaria mellea Παθογόνο αίτιο</vt:lpstr>
      <vt:lpstr>Οι μυκηλιακές πλάκες του παθογόνου έχουν τη μορφή βεντάλιας (ριπιδίου)</vt:lpstr>
      <vt:lpstr>Μεταξύ φλοιού και ξύλου παρατηρούνται πυκνές, λευκές μυκηλιακές πλάκες που έχουν τη μορφή ‘βεντάλιας’</vt:lpstr>
      <vt:lpstr>Ριζόμορφα του μύκητα Armillaria mellea</vt:lpstr>
      <vt:lpstr>Ριζόμορφα του μύκητα Armillaria mellea</vt:lpstr>
      <vt:lpstr>Προσβεβλημένες ρίζες και ριζόμορφα του παθογόνου</vt:lpstr>
      <vt:lpstr>Τα μανιτάρια του παθογόνου Armillaria mellea είναι κιτρινοκαστανά, με αποχρώσεις μελιού και έχουν μακρύ στύπο</vt:lpstr>
      <vt:lpstr>Σκούπα της μηλιάς Συμπτώματα προσβολής</vt:lpstr>
      <vt:lpstr>Σκούπα της μηλιάς Συμπτώματα προσβολής</vt:lpstr>
      <vt:lpstr>Σκούπα της μηλιάς Συμπτώματα προσβολής</vt:lpstr>
      <vt:lpstr>Σκούπα της μηλιάς Συμπτώματα προσβολής</vt:lpstr>
      <vt:lpstr>Σκούπα της μηλιάς Συμπτώματα προσβολής</vt:lpstr>
      <vt:lpstr>Σχηματισμός ‘σκούπας’ από έκπτυξη μεγάλου αριθμού λεπτών βλαστών που φύονται σε γωνία μικρότερη της κανονικής</vt:lpstr>
      <vt:lpstr>Τα φύλλα είναι χλωρωτικά, έχουν μικρότερο έλασμα, οι μίσχοι τους είναι πιο κοντοί και φέρουν στη βάση τους παράφυλλα</vt:lpstr>
      <vt:lpstr>Βασικά συμπτώματα προσβολής στα μολυσμένα  δέντρα είναι η μικροφυλλία και μικροκαρπία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ΑΣΘΕΝΕΙΕΣ ΓΙΓΑΡΤΟΚΑΡΠΩΝ</dc:title>
  <dc:creator>Aris</dc:creator>
  <cp:lastModifiedBy>Τει</cp:lastModifiedBy>
  <cp:revision>83</cp:revision>
  <dcterms:created xsi:type="dcterms:W3CDTF">2015-06-07T20:50:45Z</dcterms:created>
  <dcterms:modified xsi:type="dcterms:W3CDTF">2020-03-27T08:56:01Z</dcterms:modified>
</cp:coreProperties>
</file>