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C3FCD7-1710-4833-896B-B2B26F61C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1892" y="685798"/>
            <a:ext cx="5518066" cy="2268559"/>
          </a:xfrm>
        </p:spPr>
        <p:txBody>
          <a:bodyPr/>
          <a:lstStyle/>
          <a:p>
            <a:pPr algn="ctr"/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ΜΑΘΗΜΑ 4</a:t>
            </a:r>
            <a:r>
              <a:rPr kumimoji="0" lang="el-GR" sz="32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ο</a:t>
            </a:r>
            <a:br>
              <a:rPr kumimoji="0" lang="el-GR" sz="32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b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ΑΠΟΣΒΕΣΕΙΣ ΠΑΓΙΩΝ ΠΕΡΙΟΥΣΙΑΚΩΝ ΣΤΟΙΧΕΙΩΝ 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D758AE7-4382-4191-AC43-093ABC1DC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6873" y="3132815"/>
            <a:ext cx="5357600" cy="177204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ΣΤΑΜΠΟΥΛΗΣ ΧΡΗΣΤΟΣ 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 D.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cstamp@agro.auth.gr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3905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89B575-BB0A-4761-980E-948B04CFE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φθίνουσας αποσβέσεως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2A8BB8-2E91-4D78-8615-1F3401498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000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l-GR" sz="2000" u="sng" spc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ος</a:t>
            </a:r>
            <a:r>
              <a:rPr lang="el-GR" sz="2000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τρόπος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Μέθοδος αθροίσματος των ετών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την μέθοδο αυτή αθροίζονται τα έτη της ωφέλιμης διάρκειας ζωής του παγίου και εμφανίζονται τα ποσά των ετήσιων αποσβέσεων ανάλογα με τα έτη αυτά, αρχίζοντας από το μεγαλύτερο κλάσμα.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Παράδειγμα: Η αξία παγίου είναι 30.000 και η απόσβεσή του θα γίνει σε 5 έτη. Αθροίζουμε τα έτη και έχουμε 5+4+3+2+1= 15 και η απόσβεση του πρώτου έτους θα είναι 30.000 </a:t>
            </a:r>
            <a:r>
              <a:rPr lang="en-US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5/15= 10.000, του δεύτερου 30.000 </a:t>
            </a:r>
            <a:r>
              <a:rPr lang="en-US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4/15= 8.000, του τρίτου 30.000 </a:t>
            </a:r>
            <a:r>
              <a:rPr lang="en-US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3/15= 6.000 </a:t>
            </a:r>
            <a:r>
              <a:rPr lang="el-GR" sz="2000" spc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κ.λ.π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2000" u="sng" spc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9297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5BA23A-E7C5-4663-80AA-E8F321B31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αύξουσας αποσβέσεως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13A2D6-5363-40B6-9840-0032CE420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l-GR" sz="2000" b="1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Μέθοδος της αύξουσας αποσβέσεως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Σύμφωνα με τη μέθοδο αυτή ο συντελεστής αποσβέσεως αυξάνεται κάθε έτος. Αυτό γίνεται με τη δικαιολογία ότι την απόσβεση περιλαμβάνεται και ο τόκος που θα μπορούσε να αποδώσει το κεφάλαιο που δεσμεύτηκε στο </a:t>
            </a:r>
            <a:r>
              <a:rPr lang="el-GR" sz="2000" spc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αποσβέσιμο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πάγιο στοιχείο.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6640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FE94CC-FE40-4A8A-A12B-6064601C0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λειτουργικής αποσβέσεως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F928B4-D42E-48F3-979B-0B02E8512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l-GR" sz="2000" b="1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Μέθοδος της λειτουργικής αποσβέσεως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l-GR" sz="2000" b="1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Ιδιαίτερη εφαρμογή σε μηχανήματα, αυτοκίνητα και γενικά πάγια στοιχεία που έχουν σχέση με την παραγωγή π.χ. προϋπολογισμένες συνολικές ώρες εργασίας ή προϋπολογισμένες συνολικές μονάδες παραγωγής.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5142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994A7F-B15A-4BB4-A87B-8DE1FDF2D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441" y="683813"/>
            <a:ext cx="7958331" cy="1487720"/>
          </a:xfrm>
        </p:spPr>
        <p:txBody>
          <a:bodyPr>
            <a:normAutofit/>
          </a:bodyPr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Αποσβέσεις πάγιων περιουσιακών στοιχείων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Σκοπός αποσβέσεων</a:t>
            </a:r>
            <a:endParaRPr lang="el-GR" sz="27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829448-FC85-48DF-B1E6-80A997E9A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021" y="2298607"/>
            <a:ext cx="8614118" cy="399782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spc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ακριβής προσδιορισμός των αποσβέσεων και η ενσωμάτωσή τους στο κόστος για να επανακτήσει έτσι η γεωργική εκμετάλλευση το κεφάλαιό της, το οποίο έχει μειωθεί. Η «φθορά» των παγίων περιουσιακών στοιχείων δεν αποτελεί ζημία για την γεωργική εκμετάλλευση, αλλά ομαλό έξοδο, το οποίο υπολογίζεται στο κόστος των προσφερόμενων προϊόντων (διαμάχη;;;;) τιμή κτήσεως, τιμή αντικατάστασης). Επιβάλλεται έτσι να ενεργούνται και αν ενσωματώνονται στο κόστος ακόμα και αν δεν υπάρχουν κέρδη.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9279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1F8805-E5EA-41FC-8D55-BF56BBC12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Αποσβέσεις πάγιων περιουσιακών στοιχείων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21372A-69D2-4D75-AB13-79148B565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2268" y="2052116"/>
            <a:ext cx="8327871" cy="45077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u="sng" dirty="0"/>
              <a:t>Άσκηση Απόσβεσης Παγίου</a:t>
            </a:r>
          </a:p>
          <a:p>
            <a:pPr marL="0" indent="0">
              <a:buNone/>
            </a:pPr>
            <a:r>
              <a:rPr lang="el-GR" dirty="0"/>
              <a:t>Αποκτάται ένα περιουσιακό στοιχείο στις αρχές του έτους με συνολικό κόστος 785.000. Αναμένεται να έχει διάρκεια ζωής 5 έτη και υπολειμματική αξία 35.000. Υπολογίστε τα εξής: </a:t>
            </a:r>
          </a:p>
          <a:p>
            <a:pPr marL="0" indent="0">
              <a:buNone/>
            </a:pPr>
            <a:r>
              <a:rPr lang="el-GR" dirty="0"/>
              <a:t>α) τον ετήσιο ρυθμό απόσβεσης με τη μέθοδο της σταθερής απόσβεσης</a:t>
            </a:r>
          </a:p>
          <a:p>
            <a:pPr marL="0" indent="0">
              <a:buNone/>
            </a:pPr>
            <a:r>
              <a:rPr lang="el-GR" dirty="0"/>
              <a:t>β) την </a:t>
            </a:r>
            <a:r>
              <a:rPr lang="el-GR" dirty="0" err="1"/>
              <a:t>αποσβεστέα</a:t>
            </a:r>
            <a:r>
              <a:rPr lang="el-GR" dirty="0"/>
              <a:t> αξία του περιουσιακού στοιχείου</a:t>
            </a:r>
          </a:p>
          <a:p>
            <a:pPr marL="0" indent="0">
              <a:buNone/>
            </a:pPr>
            <a:r>
              <a:rPr lang="el-GR" dirty="0"/>
              <a:t>γ) το ποσό της ετήσιας απόσβεσης</a:t>
            </a:r>
          </a:p>
          <a:p>
            <a:pPr marL="0" indent="0">
              <a:buNone/>
            </a:pPr>
            <a:r>
              <a:rPr lang="el-GR" dirty="0"/>
              <a:t>δ) τη συνολική απόσβεση μετά το 3ο έτος</a:t>
            </a:r>
          </a:p>
          <a:p>
            <a:pPr marL="0" indent="0">
              <a:buNone/>
            </a:pPr>
            <a:r>
              <a:rPr lang="el-GR" dirty="0"/>
              <a:t>ε) την καθαρή αξία του περιουσιακού στοιχείου μετά την πάροδο 3ετίας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2789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405238-7F82-4366-B277-343BEFA05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Αποσβέσεις πάγιων περιουσιακών στοιχείων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19E5F5-E0F8-4645-82E8-DAABA49B5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5777" y="2052116"/>
            <a:ext cx="8574362" cy="39978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u="sng" dirty="0"/>
              <a:t>Άσκηση Απόσβεσης Παγίου</a:t>
            </a:r>
          </a:p>
          <a:p>
            <a:pPr marL="0" indent="0">
              <a:buNone/>
            </a:pPr>
            <a:r>
              <a:rPr lang="el-GR" dirty="0"/>
              <a:t>Την 1η Ιουλίου αγοράστηκε τρακτέρ κόστους 480.000. Το μηχάνημα έχει ωφέλιμη διάρκεια ζωής 10 ετών και υπολειμματική αξία 20.000. Χρησιμοποιώντας τη μέθοδο σταθερής απόσβεσης απαντήστε: </a:t>
            </a:r>
          </a:p>
          <a:p>
            <a:pPr marL="0" indent="0">
              <a:buNone/>
            </a:pPr>
            <a:r>
              <a:rPr lang="el-GR" dirty="0"/>
              <a:t>α) Ποιο είναι το ποσό απόσβεσης που θα αναγνωριστεί το πρώτο έτος (1 – 7/ 31 – 12)</a:t>
            </a:r>
          </a:p>
          <a:p>
            <a:pPr marL="0" indent="0">
              <a:buNone/>
            </a:pPr>
            <a:r>
              <a:rPr lang="el-GR" dirty="0"/>
              <a:t>β) Ποιο θα είναι το συνολικό ποσό απόσβεσης του παγίου κατά το δεύτερο ημερολογιακό έτος;</a:t>
            </a:r>
          </a:p>
          <a:p>
            <a:pPr marL="0" indent="0">
              <a:buNone/>
            </a:pPr>
            <a:r>
              <a:rPr lang="el-GR" dirty="0"/>
              <a:t>γ) Μετά την πλήρη απόσβεση του παγίου, ποια θα είναι η λογιστική του αξία;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899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444D3D-C079-4B3A-A1B5-C89E9F420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Αποσβέσεις πάγιων περιουσιακών στοιχείων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50CC3D-2DE9-4470-9349-1B2D3DAB6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πάγια περιουσιακά στοιχεία που έχει στην κυριότητά της η γεωργική εκμετάλλευση για διαρκή παραγωγική χρήση, μεγαλύτερη από ένα έτος διακρίνονται σε αυτά που έχουν: </a:t>
            </a:r>
          </a:p>
          <a:p>
            <a:pPr marL="0" indent="0">
              <a:buNone/>
            </a:pPr>
            <a:r>
              <a:rPr lang="el-GR" dirty="0"/>
              <a:t>1) απεριόριστη διάρκεια ζωής π.χ. αγροκτήματα, οικόπεδα και</a:t>
            </a:r>
          </a:p>
          <a:p>
            <a:pPr marL="0" indent="0">
              <a:buNone/>
            </a:pPr>
            <a:r>
              <a:rPr lang="el-GR"/>
              <a:t>2</a:t>
            </a:r>
            <a:r>
              <a:rPr lang="el-GR" dirty="0"/>
              <a:t>) σε αυτά που έχουν περιορισμένη διάρκεια ζωής π.χ. κτίρια, μηχανήματα </a:t>
            </a:r>
            <a:r>
              <a:rPr lang="el-GR" dirty="0" err="1"/>
              <a:t>κ.λ.π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905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233EEC-2044-4F5C-9202-9D00A94CB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Αποσβέσεις πάγιων περιουσιακών στοιχείων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B3CE2C-6EE0-4C9C-AD66-E4913BC8B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167" y="1789043"/>
            <a:ext cx="8637972" cy="48264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u="sng" dirty="0"/>
          </a:p>
          <a:p>
            <a:pPr marL="0" indent="0" algn="just">
              <a:buNone/>
            </a:pPr>
            <a:r>
              <a:rPr lang="el-GR" u="sng" dirty="0"/>
              <a:t>Απόσβεση</a:t>
            </a:r>
            <a:r>
              <a:rPr lang="el-GR" dirty="0"/>
              <a:t> παγίου περιουσιακού στοιχείου είναι η χρονική κατανομή της </a:t>
            </a:r>
            <a:r>
              <a:rPr lang="el-GR" u="sng" dirty="0" err="1"/>
              <a:t>αποσβεστέας</a:t>
            </a:r>
            <a:r>
              <a:rPr lang="el-GR" u="sng" dirty="0"/>
              <a:t> αξίας </a:t>
            </a:r>
            <a:r>
              <a:rPr lang="el-GR" dirty="0"/>
              <a:t>του που υπολογίζεται με βάση την ωφέλιμη διάρκεια ζωής του και συνακόλουθα η λογιστική απεικόνιση και ο καταλογισμός της σε κάθε μια χρήση.</a:t>
            </a:r>
          </a:p>
          <a:p>
            <a:pPr marL="0" indent="0" algn="just">
              <a:buNone/>
            </a:pPr>
            <a:r>
              <a:rPr lang="el-GR" u="sng" dirty="0" err="1"/>
              <a:t>Αποσβέσιμο</a:t>
            </a:r>
            <a:r>
              <a:rPr lang="el-GR" u="sng" dirty="0"/>
              <a:t> περιουσιακό στοιχείο </a:t>
            </a:r>
            <a:r>
              <a:rPr lang="el-GR" dirty="0"/>
              <a:t>είναι το ενσώματο ή άυλο πάγιο στοιχείο που αποκτάται από την επιχείρηση για διαρκή παραγωγική χρήση και έχει διάρκεια ζωής περιορισμένη και σίγουρα μεγαλύτερη από ένα έτος. Η αξία στην οποία υπολογίζεται η απόσβεση ονομάζεται </a:t>
            </a:r>
            <a:r>
              <a:rPr lang="el-GR" u="sng" dirty="0" err="1"/>
              <a:t>αποσβεστέα</a:t>
            </a:r>
            <a:r>
              <a:rPr lang="el-GR" u="sng" dirty="0"/>
              <a:t> αξία</a:t>
            </a:r>
            <a:r>
              <a:rPr lang="el-GR" dirty="0"/>
              <a:t>.</a:t>
            </a:r>
          </a:p>
          <a:p>
            <a:pPr marL="0" indent="0" algn="just">
              <a:buNone/>
            </a:pPr>
            <a:r>
              <a:rPr lang="el-GR" u="sng" dirty="0"/>
              <a:t>Ωφέλιμη διάρκεια ζωής </a:t>
            </a:r>
            <a:r>
              <a:rPr lang="el-GR" dirty="0"/>
              <a:t>είναι η χρονική περίοδος κατά την οποία υπολογίζεται πως θα χρησιμοποιείται το </a:t>
            </a:r>
            <a:r>
              <a:rPr lang="el-GR" dirty="0" err="1"/>
              <a:t>αποσβέσιμο</a:t>
            </a:r>
            <a:r>
              <a:rPr lang="el-GR" dirty="0"/>
              <a:t> στοιχείο.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467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AC202F-AE78-4E93-BD30-877847AA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Αποσβέσεις πάγιων περιουσιακών στοιχείων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749210-DDA2-474D-82D7-86C9F3339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Λόγοι;;;;</a:t>
            </a:r>
          </a:p>
          <a:p>
            <a:r>
              <a:rPr lang="el-GR" dirty="0"/>
              <a:t>	Λειτουργική φθορά</a:t>
            </a:r>
          </a:p>
          <a:p>
            <a:r>
              <a:rPr lang="el-GR" dirty="0"/>
              <a:t>	Χρονική φθορά</a:t>
            </a:r>
          </a:p>
          <a:p>
            <a:r>
              <a:rPr lang="el-GR" dirty="0"/>
              <a:t>	Τεχνολογική φθορά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6676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508796-78C1-4996-B14D-71AB51310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Μέθοδοι Υπολογισμού Αποσβέσεων</a:t>
            </a:r>
            <a:br>
              <a:rPr lang="el-GR" dirty="0"/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Μέθοδος της σταθερής αποσβέσεως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DFAE68-A49C-44AE-86F2-1920CABD9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Με τη μέθοδο αυτή η απόσβεση υπολογίζεται για όλες τις χρήσεις με σταθερό συντελεστή % πάνω στην τιμή του παγίου (αρχική), αφού αφαιρεθεί η υπολειμματική του αξία εφ’ όσον υπάρχει. Το γινόμενο αυτό, δηλαδή </a:t>
            </a:r>
            <a:r>
              <a:rPr lang="el-GR" dirty="0" err="1"/>
              <a:t>αποσβεστέα</a:t>
            </a:r>
            <a:r>
              <a:rPr lang="el-GR" dirty="0"/>
              <a:t> αξία x συντελεστή αποσβέσεως δίνει το ποσό της απόσβεσης που είναι το ίδιο για όλες τις χρήσεις. </a:t>
            </a:r>
          </a:p>
        </p:txBody>
      </p:sp>
    </p:spTree>
    <p:extLst>
      <p:ext uri="{BB962C8B-B14F-4D97-AF65-F5344CB8AC3E}">
        <p14:creationId xmlns:p14="http://schemas.microsoft.com/office/powerpoint/2010/main" val="3145058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B8E671-B937-4AF8-A513-A0EDFDE6A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σταθερής αποσβέσεως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65F68F-8090-438E-AFA3-9E8284603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Παράδειγμα: Η αξία μηχανήματος είναι 3.200 και η υπολειμματική του αξία είναι 200. Ο συντελεστής αποσβέσεως είναι 10%. Συνεπώς: 3.200 – 200= 3.000 x 10%= 300 ετήσια απόσβεση. </a:t>
            </a:r>
          </a:p>
          <a:p>
            <a:r>
              <a:rPr lang="el-GR" dirty="0"/>
              <a:t>Συνήθως γίνεται πίνακας αποσβέσεως του παγίου από το χρόνο που αποκτάται. </a:t>
            </a:r>
          </a:p>
          <a:p>
            <a:r>
              <a:rPr lang="el-GR" dirty="0"/>
              <a:t>Παράδειγμα: Η τιμή κτήσεως των επίπλων είναι 4.000 και ο ετήσιος συντελεστής αποσβέσεως τους 20% (η ωφέλιμη 5 έτη).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7912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4FCF74-54FC-4E05-A161-FB225521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σταθερής αποσβέσεως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859F5CD1-084A-4AE6-B68A-5686D6714A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396337"/>
              </p:ext>
            </p:extLst>
          </p:nvPr>
        </p:nvGraphicFramePr>
        <p:xfrm>
          <a:off x="2286000" y="3229638"/>
          <a:ext cx="8117840" cy="2307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4970">
                  <a:extLst>
                    <a:ext uri="{9D8B030D-6E8A-4147-A177-3AD203B41FA5}">
                      <a16:colId xmlns:a16="http://schemas.microsoft.com/office/drawing/2014/main" val="137725891"/>
                    </a:ext>
                  </a:extLst>
                </a:gridCol>
                <a:gridCol w="1451344">
                  <a:extLst>
                    <a:ext uri="{9D8B030D-6E8A-4147-A177-3AD203B41FA5}">
                      <a16:colId xmlns:a16="http://schemas.microsoft.com/office/drawing/2014/main" val="404745658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408480750"/>
                    </a:ext>
                  </a:extLst>
                </a:gridCol>
                <a:gridCol w="1339629">
                  <a:extLst>
                    <a:ext uri="{9D8B030D-6E8A-4147-A177-3AD203B41FA5}">
                      <a16:colId xmlns:a16="http://schemas.microsoft.com/office/drawing/2014/main" val="495221289"/>
                    </a:ext>
                  </a:extLst>
                </a:gridCol>
                <a:gridCol w="1342423">
                  <a:extLst>
                    <a:ext uri="{9D8B030D-6E8A-4147-A177-3AD203B41FA5}">
                      <a16:colId xmlns:a16="http://schemas.microsoft.com/office/drawing/2014/main" val="4089839994"/>
                    </a:ext>
                  </a:extLst>
                </a:gridCol>
                <a:gridCol w="1437379">
                  <a:extLst>
                    <a:ext uri="{9D8B030D-6E8A-4147-A177-3AD203B41FA5}">
                      <a16:colId xmlns:a16="http://schemas.microsoft.com/office/drawing/2014/main" val="3043747112"/>
                    </a:ext>
                  </a:extLst>
                </a:gridCol>
              </a:tblGrid>
              <a:tr h="68722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Έτη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Αποσβ. αξία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Συντ. απόσβ.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Ετήσια απόσβ.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Συν. Απόσβ.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Υπόλοιπο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197491"/>
                  </a:ext>
                </a:extLst>
              </a:tr>
              <a:tr h="3240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1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4.000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800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800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3.200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5577132"/>
                  </a:ext>
                </a:extLst>
              </a:tr>
              <a:tr h="3240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4.000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800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1.600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2.400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7990534"/>
                  </a:ext>
                </a:extLst>
              </a:tr>
              <a:tr h="3240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3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4.000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800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2.400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1.600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0948543"/>
                  </a:ext>
                </a:extLst>
              </a:tr>
              <a:tr h="3240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4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4.000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800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3.200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800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2861540"/>
                  </a:ext>
                </a:extLst>
              </a:tr>
              <a:tr h="3240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5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4.000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20%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799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>
                          <a:effectLst/>
                        </a:rPr>
                        <a:t>3.999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200" spc="100" dirty="0">
                          <a:effectLst/>
                        </a:rPr>
                        <a:t>0,1*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7517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620666D-6438-4DD4-8896-D68CA30DF8A0}"/>
              </a:ext>
            </a:extLst>
          </p:cNvPr>
          <p:cNvSpPr txBox="1"/>
          <p:nvPr/>
        </p:nvSpPr>
        <p:spPr>
          <a:xfrm>
            <a:off x="4081669" y="227427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Πίνακας Σταθερής Απόσβεσης Επίπλων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6A3822-C111-4A68-8979-D1E23FDCEDEF}"/>
              </a:ext>
            </a:extLst>
          </p:cNvPr>
          <p:cNvSpPr txBox="1"/>
          <p:nvPr/>
        </p:nvSpPr>
        <p:spPr>
          <a:xfrm>
            <a:off x="1864139" y="5610657"/>
            <a:ext cx="8503920" cy="339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50000"/>
              </a:lnSpc>
            </a:pPr>
            <a:r>
              <a:rPr lang="el-GR" sz="12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*Όταν μένει το στοιχείο στην κατοχή της επιχείρησης μετά την πλήρη απόσβεσή του.</a:t>
            </a:r>
            <a:endParaRPr lang="el-G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696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8999B6-CE73-4A8F-B14C-D16B65AA1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φθίνουσας αποσβέσεως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B48592-A333-413E-8C15-2FC7F10AF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l-GR" sz="2000" u="sng" spc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ος</a:t>
            </a:r>
            <a:r>
              <a:rPr lang="el-GR" sz="2000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Τρόπος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l-GR" sz="2000" u="sng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Σταθερός Συντελεστής πάνω στην εκάστοτε παρούσα αξία. </a:t>
            </a: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τη μέθοδο αυτή το ποσό της ετήσιας απόσβεσης είναι διαφορετικό και μειώνεται με την πάροδο του χρόνου.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Παράδειγμα: Το προηγούμενο αλλά με φθίνουσα απόσβεση.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0363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BD8A89-E037-464D-B6B3-7A78FD96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Μέθοδοι Υπολογισμού Αποσβέσεων</a:t>
            </a:r>
            <a:br>
              <a:rPr kumimoji="0" lang="el-GR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Μέθοδος της φθίνουσας αποσβέσεως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8B3A7F42-DCEA-4E47-88E9-B9B92A6CF6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272861"/>
              </p:ext>
            </p:extLst>
          </p:nvPr>
        </p:nvGraphicFramePr>
        <p:xfrm>
          <a:off x="1767840" y="1869314"/>
          <a:ext cx="8971278" cy="3997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727">
                  <a:extLst>
                    <a:ext uri="{9D8B030D-6E8A-4147-A177-3AD203B41FA5}">
                      <a16:colId xmlns:a16="http://schemas.microsoft.com/office/drawing/2014/main" val="3745363880"/>
                    </a:ext>
                  </a:extLst>
                </a:gridCol>
                <a:gridCol w="1603924">
                  <a:extLst>
                    <a:ext uri="{9D8B030D-6E8A-4147-A177-3AD203B41FA5}">
                      <a16:colId xmlns:a16="http://schemas.microsoft.com/office/drawing/2014/main" val="2493267601"/>
                    </a:ext>
                  </a:extLst>
                </a:gridCol>
                <a:gridCol w="1682114">
                  <a:extLst>
                    <a:ext uri="{9D8B030D-6E8A-4147-A177-3AD203B41FA5}">
                      <a16:colId xmlns:a16="http://schemas.microsoft.com/office/drawing/2014/main" val="1963280452"/>
                    </a:ext>
                  </a:extLst>
                </a:gridCol>
                <a:gridCol w="1480467">
                  <a:extLst>
                    <a:ext uri="{9D8B030D-6E8A-4147-A177-3AD203B41FA5}">
                      <a16:colId xmlns:a16="http://schemas.microsoft.com/office/drawing/2014/main" val="386180926"/>
                    </a:ext>
                  </a:extLst>
                </a:gridCol>
                <a:gridCol w="1483553">
                  <a:extLst>
                    <a:ext uri="{9D8B030D-6E8A-4147-A177-3AD203B41FA5}">
                      <a16:colId xmlns:a16="http://schemas.microsoft.com/office/drawing/2014/main" val="1109925713"/>
                    </a:ext>
                  </a:extLst>
                </a:gridCol>
                <a:gridCol w="1588493">
                  <a:extLst>
                    <a:ext uri="{9D8B030D-6E8A-4147-A177-3AD203B41FA5}">
                      <a16:colId xmlns:a16="http://schemas.microsoft.com/office/drawing/2014/main" val="62048796"/>
                    </a:ext>
                  </a:extLst>
                </a:gridCol>
              </a:tblGrid>
              <a:tr h="11958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Έτη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Αποσβ. αξία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Συντ. απόσβ.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Ετήσια απόσβ.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Συν. Απόσβ.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Υπόλοιπο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extLst>
                  <a:ext uri="{0D108BD9-81ED-4DB2-BD59-A6C34878D82A}">
                    <a16:rowId xmlns:a16="http://schemas.microsoft.com/office/drawing/2014/main" val="781816755"/>
                  </a:ext>
                </a:extLst>
              </a:tr>
              <a:tr h="462536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1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4.000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20%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800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800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3.200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extLst>
                  <a:ext uri="{0D108BD9-81ED-4DB2-BD59-A6C34878D82A}">
                    <a16:rowId xmlns:a16="http://schemas.microsoft.com/office/drawing/2014/main" val="3633189253"/>
                  </a:ext>
                </a:extLst>
              </a:tr>
              <a:tr h="462536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3.200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20%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640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1.440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2.560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extLst>
                  <a:ext uri="{0D108BD9-81ED-4DB2-BD59-A6C34878D82A}">
                    <a16:rowId xmlns:a16="http://schemas.microsoft.com/office/drawing/2014/main" val="2645248703"/>
                  </a:ext>
                </a:extLst>
              </a:tr>
              <a:tr h="462536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3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2.560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20%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512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1.952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2.048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extLst>
                  <a:ext uri="{0D108BD9-81ED-4DB2-BD59-A6C34878D82A}">
                    <a16:rowId xmlns:a16="http://schemas.microsoft.com/office/drawing/2014/main" val="1210453462"/>
                  </a:ext>
                </a:extLst>
              </a:tr>
              <a:tr h="7069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4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2.048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20%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409,60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2.361,60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1.638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extLst>
                  <a:ext uri="{0D108BD9-81ED-4DB2-BD59-A6C34878D82A}">
                    <a16:rowId xmlns:a16="http://schemas.microsoft.com/office/drawing/2014/main" val="843133440"/>
                  </a:ext>
                </a:extLst>
              </a:tr>
              <a:tr h="7069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5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1.638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20%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327,68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>
                          <a:effectLst/>
                        </a:rPr>
                        <a:t>1.689,28</a:t>
                      </a:r>
                      <a:endParaRPr lang="el-G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</a:pPr>
                      <a:r>
                        <a:rPr lang="el-GR" sz="1100" spc="100" dirty="0">
                          <a:effectLst/>
                        </a:rPr>
                        <a:t>1.310</a:t>
                      </a:r>
                      <a:endParaRPr lang="el-G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6" marR="61106" marT="0" marB="0"/>
                </a:tc>
                <a:extLst>
                  <a:ext uri="{0D108BD9-81ED-4DB2-BD59-A6C34878D82A}">
                    <a16:rowId xmlns:a16="http://schemas.microsoft.com/office/drawing/2014/main" val="4177425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014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άντισο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TM16401375[[fn=Μάντισον]]</Template>
  <TotalTime>51</TotalTime>
  <Words>990</Words>
  <Application>Microsoft Office PowerPoint</Application>
  <PresentationFormat>Ευρεία οθόνη</PresentationFormat>
  <Paragraphs>131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2" baseType="lpstr">
      <vt:lpstr>Arial</vt:lpstr>
      <vt:lpstr>Calibri</vt:lpstr>
      <vt:lpstr>MS Shell Dlg 2</vt:lpstr>
      <vt:lpstr>Symbol</vt:lpstr>
      <vt:lpstr>Wingdings</vt:lpstr>
      <vt:lpstr>Wingdings 3</vt:lpstr>
      <vt:lpstr>Μάντισον</vt:lpstr>
      <vt:lpstr>ΜΑΘΗΜΑ 4ο  ΑΠΟΣΒΕΣΕΙΣ ΠΑΓΙΩΝ ΠΕΡΙΟΥΣΙΑΚΩΝ ΣΤΟΙΧΕΙΩΝ </vt:lpstr>
      <vt:lpstr>Αποσβέσεις πάγιων περιουσιακών στοιχείων</vt:lpstr>
      <vt:lpstr>Αποσβέσεις πάγιων περιουσιακών στοιχείων</vt:lpstr>
      <vt:lpstr>Αποσβέσεις πάγιων περιουσιακών στοιχείων</vt:lpstr>
      <vt:lpstr>Μέθοδοι Υπολογισμού Αποσβέσεων Μέθοδος της σταθερής αποσβέσεως</vt:lpstr>
      <vt:lpstr>Μέθοδοι Υπολογισμού Αποσβέσεων Μέθοδος της σταθερής αποσβέσεως</vt:lpstr>
      <vt:lpstr>Μέθοδοι Υπολογισμού Αποσβέσεων Μέθοδος της σταθερής αποσβέσεως</vt:lpstr>
      <vt:lpstr>Μέθοδοι Υπολογισμού Αποσβέσεων Μέθοδος της φθίνουσας αποσβέσεως</vt:lpstr>
      <vt:lpstr>Μέθοδοι Υπολογισμού Αποσβέσεων Μέθοδος της φθίνουσας αποσβέσεως</vt:lpstr>
      <vt:lpstr>Μέθοδοι Υπολογισμού Αποσβέσεων Μέθοδος της φθίνουσας αποσβέσεως</vt:lpstr>
      <vt:lpstr>Μέθοδοι Υπολογισμού Αποσβέσεων Μέθοδος της αύξουσας αποσβέσεως</vt:lpstr>
      <vt:lpstr>Μέθοδοι Υπολογισμού Αποσβέσεων Μέθοδος της λειτουργικής αποσβέσεως</vt:lpstr>
      <vt:lpstr>Αποσβέσεις πάγιων περιουσιακών στοιχείων Σκοπός αποσβέσεων</vt:lpstr>
      <vt:lpstr>Αποσβέσεις πάγιων περιουσιακών στοιχείων</vt:lpstr>
      <vt:lpstr>Αποσβέσεις πάγιων περιουσιακών στοιχείων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4ο  ΑΠΟΣΒΕΣΕΙΣ ΠΑΓΙΩΝ ΠΕΡΙΟΥΣΙΑΚΩΝ ΣΤΟΙΧΕΙΩΝ</dc:title>
  <dc:creator>ΧΡΗΣΤΟΣ ΣΤΑΜΠΟΥΛΗΣ</dc:creator>
  <cp:lastModifiedBy>ΧΡΗΣΤΟΣ ΣΤΑΜΠΟΥΛΗΣ</cp:lastModifiedBy>
  <cp:revision>6</cp:revision>
  <dcterms:created xsi:type="dcterms:W3CDTF">2020-10-28T10:47:05Z</dcterms:created>
  <dcterms:modified xsi:type="dcterms:W3CDTF">2020-10-28T11:39:04Z</dcterms:modified>
</cp:coreProperties>
</file>