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78" r:id="rId6"/>
    <p:sldId id="261" r:id="rId7"/>
    <p:sldId id="262" r:id="rId8"/>
    <p:sldId id="259" r:id="rId9"/>
    <p:sldId id="260" r:id="rId10"/>
    <p:sldId id="282" r:id="rId11"/>
    <p:sldId id="283" r:id="rId12"/>
    <p:sldId id="276" r:id="rId13"/>
    <p:sldId id="264" r:id="rId14"/>
    <p:sldId id="265" r:id="rId15"/>
    <p:sldId id="266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0533D-1F88-453B-A26D-3D74AFC6754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E0E004F-4656-4251-93E8-30682C2A9F47}">
      <dgm:prSet phldrT="[Κείμενο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sz="1600" dirty="0" smtClean="0"/>
            <a:t>Πρόβλημα/ Ευκαιρία    Αναγνώριση και Διατύπωση</a:t>
          </a:r>
          <a:endParaRPr lang="el-GR" sz="1600" dirty="0"/>
        </a:p>
      </dgm:t>
    </dgm:pt>
    <dgm:pt modelId="{8678311C-D5AF-494C-9D08-CDA3CB4DA3C1}" type="parTrans" cxnId="{2F9D71FD-0E47-47EC-9BB4-2AE42F3DA2CD}">
      <dgm:prSet/>
      <dgm:spPr/>
      <dgm:t>
        <a:bodyPr/>
        <a:lstStyle/>
        <a:p>
          <a:endParaRPr lang="el-GR"/>
        </a:p>
      </dgm:t>
    </dgm:pt>
    <dgm:pt modelId="{0C3B5C10-4CCF-434C-B651-B2C3201202D8}" type="sibTrans" cxnId="{2F9D71FD-0E47-47EC-9BB4-2AE42F3DA2CD}">
      <dgm:prSet/>
      <dgm:spPr/>
      <dgm:t>
        <a:bodyPr/>
        <a:lstStyle/>
        <a:p>
          <a:endParaRPr lang="el-GR"/>
        </a:p>
      </dgm:t>
    </dgm:pt>
    <dgm:pt modelId="{C64012B6-4081-42CE-8542-F885228F6994}">
      <dgm:prSet phldrT="[Κείμενο]" custT="1"/>
      <dgm:spPr/>
      <dgm:t>
        <a:bodyPr/>
        <a:lstStyle/>
        <a:p>
          <a:r>
            <a:rPr lang="el-GR" sz="1600" b="0" dirty="0" smtClean="0"/>
            <a:t>Δημιουργία του Σχεδίου της    Έρευνας</a:t>
          </a:r>
          <a:endParaRPr lang="el-GR" sz="1600" b="0" dirty="0"/>
        </a:p>
      </dgm:t>
    </dgm:pt>
    <dgm:pt modelId="{5BAB606A-D759-47FD-B9AF-C411909A60AA}" type="parTrans" cxnId="{D4863D04-AA1B-4919-B4F1-00B8B90B4C3C}">
      <dgm:prSet/>
      <dgm:spPr/>
      <dgm:t>
        <a:bodyPr/>
        <a:lstStyle/>
        <a:p>
          <a:endParaRPr lang="el-GR"/>
        </a:p>
      </dgm:t>
    </dgm:pt>
    <dgm:pt modelId="{5E043B9A-9C48-4BBC-82A7-6977E80F5844}" type="sibTrans" cxnId="{D4863D04-AA1B-4919-B4F1-00B8B90B4C3C}">
      <dgm:prSet/>
      <dgm:spPr/>
      <dgm:t>
        <a:bodyPr/>
        <a:lstStyle/>
        <a:p>
          <a:endParaRPr lang="el-GR"/>
        </a:p>
      </dgm:t>
    </dgm:pt>
    <dgm:pt modelId="{AD68133B-DB50-4110-9B1A-98F65CF8D7CB}">
      <dgm:prSet phldrT="[Κείμενο]" custT="1"/>
      <dgm:spPr/>
      <dgm:t>
        <a:bodyPr/>
        <a:lstStyle/>
        <a:p>
          <a:r>
            <a:rPr lang="el-GR" sz="1600" dirty="0" smtClean="0"/>
            <a:t>Επιλογή της δειγματοληπτικής Διαδικασίας</a:t>
          </a:r>
          <a:endParaRPr lang="el-GR" sz="1600" dirty="0"/>
        </a:p>
      </dgm:t>
    </dgm:pt>
    <dgm:pt modelId="{BE754085-8BAE-4E9C-90D3-DCDFEB7A2F14}" type="parTrans" cxnId="{DD573650-A4A4-4158-8E36-5121508CD547}">
      <dgm:prSet/>
      <dgm:spPr/>
      <dgm:t>
        <a:bodyPr/>
        <a:lstStyle/>
        <a:p>
          <a:endParaRPr lang="el-GR"/>
        </a:p>
      </dgm:t>
    </dgm:pt>
    <dgm:pt modelId="{38100DC6-4BDD-4E76-AC01-1CF3203C8106}" type="sibTrans" cxnId="{DD573650-A4A4-4158-8E36-5121508CD547}">
      <dgm:prSet/>
      <dgm:spPr/>
      <dgm:t>
        <a:bodyPr/>
        <a:lstStyle/>
        <a:p>
          <a:endParaRPr lang="el-GR"/>
        </a:p>
      </dgm:t>
    </dgm:pt>
    <dgm:pt modelId="{C1CE2448-9668-4A33-866A-DCE5849F8D1E}">
      <dgm:prSet phldrT="[Κείμενο]" custT="1"/>
      <dgm:spPr/>
      <dgm:t>
        <a:bodyPr/>
        <a:lstStyle/>
        <a:p>
          <a:r>
            <a:rPr lang="el-GR" sz="1600" dirty="0" smtClean="0"/>
            <a:t>Συλλογή των Δεδομένων</a:t>
          </a:r>
          <a:endParaRPr lang="el-GR" sz="1600" dirty="0"/>
        </a:p>
      </dgm:t>
    </dgm:pt>
    <dgm:pt modelId="{9229C049-E57E-4356-A1F7-637E1966E4F6}" type="parTrans" cxnId="{30FF5D7B-BF5D-4755-A660-3A56452BE135}">
      <dgm:prSet/>
      <dgm:spPr/>
      <dgm:t>
        <a:bodyPr/>
        <a:lstStyle/>
        <a:p>
          <a:endParaRPr lang="el-GR"/>
        </a:p>
      </dgm:t>
    </dgm:pt>
    <dgm:pt modelId="{EA1C8FBC-5EE1-4088-9A86-F43C12ADE965}" type="sibTrans" cxnId="{30FF5D7B-BF5D-4755-A660-3A56452BE135}">
      <dgm:prSet/>
      <dgm:spPr/>
      <dgm:t>
        <a:bodyPr/>
        <a:lstStyle/>
        <a:p>
          <a:endParaRPr lang="el-GR"/>
        </a:p>
      </dgm:t>
    </dgm:pt>
    <dgm:pt modelId="{56EA09E2-B8BA-4E6C-B750-4F345FDB4CBA}">
      <dgm:prSet phldrT="[Κείμενο]" custT="1"/>
      <dgm:spPr/>
      <dgm:t>
        <a:bodyPr/>
        <a:lstStyle/>
        <a:p>
          <a:r>
            <a:rPr lang="el-GR" sz="1600" dirty="0" smtClean="0"/>
            <a:t>Επιλογή Μεθόδου της       Έρευνας</a:t>
          </a:r>
          <a:endParaRPr lang="el-GR" sz="1600" dirty="0"/>
        </a:p>
      </dgm:t>
    </dgm:pt>
    <dgm:pt modelId="{7AEEEC0E-AE5B-4E5A-944B-328C9F715EC0}" type="parTrans" cxnId="{66DF281A-6C92-4E15-976D-1DCD5A8BD95D}">
      <dgm:prSet/>
      <dgm:spPr/>
      <dgm:t>
        <a:bodyPr/>
        <a:lstStyle/>
        <a:p>
          <a:endParaRPr lang="el-GR"/>
        </a:p>
      </dgm:t>
    </dgm:pt>
    <dgm:pt modelId="{03ED2A90-31BB-4C25-97A1-46E260568536}" type="sibTrans" cxnId="{66DF281A-6C92-4E15-976D-1DCD5A8BD95D}">
      <dgm:prSet/>
      <dgm:spPr/>
      <dgm:t>
        <a:bodyPr/>
        <a:lstStyle/>
        <a:p>
          <a:endParaRPr lang="el-GR"/>
        </a:p>
      </dgm:t>
    </dgm:pt>
    <dgm:pt modelId="{9D2178BB-4DD8-4473-8EDF-7237BED9B2EA}">
      <dgm:prSet phldrT="[Κείμενο]" custT="1"/>
      <dgm:spPr/>
      <dgm:t>
        <a:bodyPr/>
        <a:lstStyle/>
        <a:p>
          <a:r>
            <a:rPr lang="el-GR" sz="1600" dirty="0" smtClean="0"/>
            <a:t>Ανάλυση των Δεδομένων</a:t>
          </a:r>
          <a:endParaRPr lang="el-GR" sz="1600" dirty="0"/>
        </a:p>
      </dgm:t>
    </dgm:pt>
    <dgm:pt modelId="{89B3C306-6872-43F1-9194-0C454B77EE64}" type="parTrans" cxnId="{6E298620-A0CC-425E-88E2-5F30CB3697B8}">
      <dgm:prSet/>
      <dgm:spPr/>
      <dgm:t>
        <a:bodyPr/>
        <a:lstStyle/>
        <a:p>
          <a:endParaRPr lang="el-GR"/>
        </a:p>
      </dgm:t>
    </dgm:pt>
    <dgm:pt modelId="{EA61F1E0-500C-41D5-858E-74544CD1AE46}" type="sibTrans" cxnId="{6E298620-A0CC-425E-88E2-5F30CB3697B8}">
      <dgm:prSet/>
      <dgm:spPr/>
      <dgm:t>
        <a:bodyPr/>
        <a:lstStyle/>
        <a:p>
          <a:endParaRPr lang="el-GR"/>
        </a:p>
      </dgm:t>
    </dgm:pt>
    <dgm:pt modelId="{E119FFB0-DA02-4C3E-B323-0592B58B840F}">
      <dgm:prSet phldrT="[Κείμενο]"/>
      <dgm:spPr/>
      <dgm:t>
        <a:bodyPr/>
        <a:lstStyle/>
        <a:p>
          <a:r>
            <a:rPr lang="el-GR" dirty="0" smtClean="0"/>
            <a:t>Σύνθεση και Παρουσίαση        των αποτελεσμάτων</a:t>
          </a:r>
          <a:endParaRPr lang="el-GR" dirty="0"/>
        </a:p>
      </dgm:t>
    </dgm:pt>
    <dgm:pt modelId="{D656B7E4-D959-4188-9263-61A8B9CE636D}" type="parTrans" cxnId="{4CBB7547-CFFC-4CC8-9498-1BDAF2141DF8}">
      <dgm:prSet/>
      <dgm:spPr/>
      <dgm:t>
        <a:bodyPr/>
        <a:lstStyle/>
        <a:p>
          <a:endParaRPr lang="el-GR"/>
        </a:p>
      </dgm:t>
    </dgm:pt>
    <dgm:pt modelId="{D2A36D1A-186A-4C07-A025-6574E2D94293}" type="sibTrans" cxnId="{4CBB7547-CFFC-4CC8-9498-1BDAF2141DF8}">
      <dgm:prSet/>
      <dgm:spPr/>
      <dgm:t>
        <a:bodyPr/>
        <a:lstStyle/>
        <a:p>
          <a:endParaRPr lang="el-GR"/>
        </a:p>
      </dgm:t>
    </dgm:pt>
    <dgm:pt modelId="{5E82027D-6577-41B3-8D23-A614DFDBC9F2}">
      <dgm:prSet/>
      <dgm:spPr/>
      <dgm:t>
        <a:bodyPr/>
        <a:lstStyle/>
        <a:p>
          <a:r>
            <a:rPr lang="fr-FR" dirty="0" err="1" smtClean="0"/>
            <a:t>Follow</a:t>
          </a:r>
          <a:r>
            <a:rPr lang="fr-FR" dirty="0" smtClean="0"/>
            <a:t>-up</a:t>
          </a:r>
          <a:endParaRPr lang="el-GR" dirty="0" smtClean="0"/>
        </a:p>
      </dgm:t>
    </dgm:pt>
    <dgm:pt modelId="{AE3C0085-6D9D-430E-B892-3ACCCB069E34}" type="parTrans" cxnId="{B8CF24BF-559B-4487-8DC8-6B35ADBFF513}">
      <dgm:prSet/>
      <dgm:spPr/>
      <dgm:t>
        <a:bodyPr/>
        <a:lstStyle/>
        <a:p>
          <a:endParaRPr lang="el-GR"/>
        </a:p>
      </dgm:t>
    </dgm:pt>
    <dgm:pt modelId="{871130F1-8E7B-464C-BA1B-4EE4AD96D584}" type="sibTrans" cxnId="{B8CF24BF-559B-4487-8DC8-6B35ADBFF513}">
      <dgm:prSet/>
      <dgm:spPr/>
      <dgm:t>
        <a:bodyPr/>
        <a:lstStyle/>
        <a:p>
          <a:endParaRPr lang="el-GR"/>
        </a:p>
      </dgm:t>
    </dgm:pt>
    <dgm:pt modelId="{97DF814E-8212-45F2-A1B0-030F12080868}" type="pres">
      <dgm:prSet presAssocID="{7A10533D-1F88-453B-A26D-3D74AFC675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EF1BD8A-5344-48FE-AFB6-CDE97155BB8A}" type="pres">
      <dgm:prSet presAssocID="{FE0E004F-4656-4251-93E8-30682C2A9F47}" presName="node" presStyleLbl="node1" presStyleIdx="0" presStyleCnt="8" custScaleX="237533" custScaleY="1070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AE7F62-C782-4AE2-BC48-913156EDCF04}" type="pres">
      <dgm:prSet presAssocID="{FE0E004F-4656-4251-93E8-30682C2A9F47}" presName="spNode" presStyleCnt="0"/>
      <dgm:spPr/>
    </dgm:pt>
    <dgm:pt modelId="{A9FB692F-63F4-4C11-B9BF-05EB1D42CEF1}" type="pres">
      <dgm:prSet presAssocID="{0C3B5C10-4CCF-434C-B651-B2C3201202D8}" presName="sibTrans" presStyleLbl="sibTrans1D1" presStyleIdx="0" presStyleCnt="8"/>
      <dgm:spPr/>
      <dgm:t>
        <a:bodyPr/>
        <a:lstStyle/>
        <a:p>
          <a:endParaRPr lang="el-GR"/>
        </a:p>
      </dgm:t>
    </dgm:pt>
    <dgm:pt modelId="{7FE2705E-56DB-4816-8DFE-D0E330410F98}" type="pres">
      <dgm:prSet presAssocID="{C64012B6-4081-42CE-8542-F885228F6994}" presName="node" presStyleLbl="node1" presStyleIdx="1" presStyleCnt="8" custScaleX="167555" custScaleY="161480" custRadScaleRad="115568" custRadScaleInc="761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8E0CCC-BE20-4D86-B3C2-7072650E0E62}" type="pres">
      <dgm:prSet presAssocID="{C64012B6-4081-42CE-8542-F885228F6994}" presName="spNode" presStyleCnt="0"/>
      <dgm:spPr/>
    </dgm:pt>
    <dgm:pt modelId="{F7692E07-3612-4CB2-907B-30873C9F888A}" type="pres">
      <dgm:prSet presAssocID="{5E043B9A-9C48-4BBC-82A7-6977E80F5844}" presName="sibTrans" presStyleLbl="sibTrans1D1" presStyleIdx="1" presStyleCnt="8"/>
      <dgm:spPr/>
      <dgm:t>
        <a:bodyPr/>
        <a:lstStyle/>
        <a:p>
          <a:endParaRPr lang="el-GR"/>
        </a:p>
      </dgm:t>
    </dgm:pt>
    <dgm:pt modelId="{6C2E5E30-7AD2-4849-94BE-C3B1E953E90E}" type="pres">
      <dgm:prSet presAssocID="{56EA09E2-B8BA-4E6C-B750-4F345FDB4CBA}" presName="node" presStyleLbl="node1" presStyleIdx="2" presStyleCnt="8" custScaleX="187016" custScaleY="156805" custRadScaleRad="120163" custRadScaleInc="74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863007-02AD-407F-BDBE-218D071FF68A}" type="pres">
      <dgm:prSet presAssocID="{56EA09E2-B8BA-4E6C-B750-4F345FDB4CBA}" presName="spNode" presStyleCnt="0"/>
      <dgm:spPr/>
    </dgm:pt>
    <dgm:pt modelId="{A17277B3-6445-43DE-8501-5C1BF1C3A6E4}" type="pres">
      <dgm:prSet presAssocID="{03ED2A90-31BB-4C25-97A1-46E260568536}" presName="sibTrans" presStyleLbl="sibTrans1D1" presStyleIdx="2" presStyleCnt="8"/>
      <dgm:spPr/>
      <dgm:t>
        <a:bodyPr/>
        <a:lstStyle/>
        <a:p>
          <a:endParaRPr lang="el-GR"/>
        </a:p>
      </dgm:t>
    </dgm:pt>
    <dgm:pt modelId="{BEC439D2-08A8-4748-A5E3-F48E779E1903}" type="pres">
      <dgm:prSet presAssocID="{AD68133B-DB50-4110-9B1A-98F65CF8D7CB}" presName="node" presStyleLbl="node1" presStyleIdx="3" presStyleCnt="8" custScaleX="191855" custScaleY="172153" custRadScaleRad="110153" custRadScaleInc="-447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B237CD-4915-4875-B31B-7C71C3417A80}" type="pres">
      <dgm:prSet presAssocID="{AD68133B-DB50-4110-9B1A-98F65CF8D7CB}" presName="spNode" presStyleCnt="0"/>
      <dgm:spPr/>
    </dgm:pt>
    <dgm:pt modelId="{627D63D8-B148-4545-A072-F24D341FB91B}" type="pres">
      <dgm:prSet presAssocID="{38100DC6-4BDD-4E76-AC01-1CF3203C8106}" presName="sibTrans" presStyleLbl="sibTrans1D1" presStyleIdx="3" presStyleCnt="8"/>
      <dgm:spPr/>
      <dgm:t>
        <a:bodyPr/>
        <a:lstStyle/>
        <a:p>
          <a:endParaRPr lang="el-GR"/>
        </a:p>
      </dgm:t>
    </dgm:pt>
    <dgm:pt modelId="{185CC533-6C95-4080-AFAD-F439B6FD8FEC}" type="pres">
      <dgm:prSet presAssocID="{C1CE2448-9668-4A33-866A-DCE5849F8D1E}" presName="node" presStyleLbl="node1" presStyleIdx="4" presStyleCnt="8" custScaleX="169863" custScaleY="127654" custRadScaleRad="100914" custRadScaleInc="320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36E09C-6EBB-4180-8237-77AD9D96B5D0}" type="pres">
      <dgm:prSet presAssocID="{C1CE2448-9668-4A33-866A-DCE5849F8D1E}" presName="spNode" presStyleCnt="0"/>
      <dgm:spPr/>
    </dgm:pt>
    <dgm:pt modelId="{DA5F8AEB-EB7C-40BB-8BCD-1FA3B96B9551}" type="pres">
      <dgm:prSet presAssocID="{EA1C8FBC-5EE1-4088-9A86-F43C12ADE965}" presName="sibTrans" presStyleLbl="sibTrans1D1" presStyleIdx="4" presStyleCnt="8"/>
      <dgm:spPr/>
      <dgm:t>
        <a:bodyPr/>
        <a:lstStyle/>
        <a:p>
          <a:endParaRPr lang="el-GR"/>
        </a:p>
      </dgm:t>
    </dgm:pt>
    <dgm:pt modelId="{C8FE02B4-2090-4679-846C-46C93BE8140A}" type="pres">
      <dgm:prSet presAssocID="{9D2178BB-4DD8-4473-8EDF-7237BED9B2EA}" presName="node" presStyleLbl="node1" presStyleIdx="5" presStyleCnt="8" custScaleX="178483" custScaleY="161604" custRadScaleRad="116233" custRadScaleInc="891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9BA5FF-8298-41F3-A337-FF8C1D0D48F3}" type="pres">
      <dgm:prSet presAssocID="{9D2178BB-4DD8-4473-8EDF-7237BED9B2EA}" presName="spNode" presStyleCnt="0"/>
      <dgm:spPr/>
    </dgm:pt>
    <dgm:pt modelId="{287E9F30-B8C3-4831-8583-178761EB697F}" type="pres">
      <dgm:prSet presAssocID="{EA61F1E0-500C-41D5-858E-74544CD1AE46}" presName="sibTrans" presStyleLbl="sibTrans1D1" presStyleIdx="5" presStyleCnt="8"/>
      <dgm:spPr/>
      <dgm:t>
        <a:bodyPr/>
        <a:lstStyle/>
        <a:p>
          <a:endParaRPr lang="el-GR"/>
        </a:p>
      </dgm:t>
    </dgm:pt>
    <dgm:pt modelId="{3044718F-7D6B-4900-B967-FAAE53261580}" type="pres">
      <dgm:prSet presAssocID="{E119FFB0-DA02-4C3E-B323-0592B58B840F}" presName="node" presStyleLbl="node1" presStyleIdx="6" presStyleCnt="8" custScaleX="178483" custScaleY="140247" custRadScaleRad="120515" custRadScaleInc="554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D7B8CD-FD0B-47E1-8EC0-F89011DAF9D0}" type="pres">
      <dgm:prSet presAssocID="{E119FFB0-DA02-4C3E-B323-0592B58B840F}" presName="spNode" presStyleCnt="0"/>
      <dgm:spPr/>
    </dgm:pt>
    <dgm:pt modelId="{1328FDF8-AA46-4E11-847C-3499FA4109AD}" type="pres">
      <dgm:prSet presAssocID="{D2A36D1A-186A-4C07-A025-6574E2D94293}" presName="sibTrans" presStyleLbl="sibTrans1D1" presStyleIdx="6" presStyleCnt="8"/>
      <dgm:spPr/>
      <dgm:t>
        <a:bodyPr/>
        <a:lstStyle/>
        <a:p>
          <a:endParaRPr lang="el-GR"/>
        </a:p>
      </dgm:t>
    </dgm:pt>
    <dgm:pt modelId="{72620912-A7A9-46DC-9CF8-25B8C4DD14A6}" type="pres">
      <dgm:prSet presAssocID="{5E82027D-6577-41B3-8D23-A614DFDBC9F2}" presName="node" presStyleLbl="node1" presStyleIdx="7" presStyleCnt="8" custScaleX="135441" custScaleY="121354" custRadScaleRad="115277" custRadScaleInc="-286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B87B8A-16A2-4FC7-A9F9-046F63B7AAFF}" type="pres">
      <dgm:prSet presAssocID="{5E82027D-6577-41B3-8D23-A614DFDBC9F2}" presName="spNode" presStyleCnt="0"/>
      <dgm:spPr/>
    </dgm:pt>
    <dgm:pt modelId="{2A719861-894B-492A-908B-208D1BF582A7}" type="pres">
      <dgm:prSet presAssocID="{871130F1-8E7B-464C-BA1B-4EE4AD96D584}" presName="sibTrans" presStyleLbl="sibTrans1D1" presStyleIdx="7" presStyleCnt="8"/>
      <dgm:spPr/>
      <dgm:t>
        <a:bodyPr/>
        <a:lstStyle/>
        <a:p>
          <a:endParaRPr lang="el-GR"/>
        </a:p>
      </dgm:t>
    </dgm:pt>
  </dgm:ptLst>
  <dgm:cxnLst>
    <dgm:cxn modelId="{2F9D71FD-0E47-47EC-9BB4-2AE42F3DA2CD}" srcId="{7A10533D-1F88-453B-A26D-3D74AFC6754A}" destId="{FE0E004F-4656-4251-93E8-30682C2A9F47}" srcOrd="0" destOrd="0" parTransId="{8678311C-D5AF-494C-9D08-CDA3CB4DA3C1}" sibTransId="{0C3B5C10-4CCF-434C-B651-B2C3201202D8}"/>
    <dgm:cxn modelId="{30FF5D7B-BF5D-4755-A660-3A56452BE135}" srcId="{7A10533D-1F88-453B-A26D-3D74AFC6754A}" destId="{C1CE2448-9668-4A33-866A-DCE5849F8D1E}" srcOrd="4" destOrd="0" parTransId="{9229C049-E57E-4356-A1F7-637E1966E4F6}" sibTransId="{EA1C8FBC-5EE1-4088-9A86-F43C12ADE965}"/>
    <dgm:cxn modelId="{DD573650-A4A4-4158-8E36-5121508CD547}" srcId="{7A10533D-1F88-453B-A26D-3D74AFC6754A}" destId="{AD68133B-DB50-4110-9B1A-98F65CF8D7CB}" srcOrd="3" destOrd="0" parTransId="{BE754085-8BAE-4E9C-90D3-DCDFEB7A2F14}" sibTransId="{38100DC6-4BDD-4E76-AC01-1CF3203C8106}"/>
    <dgm:cxn modelId="{045A97BB-B676-48E5-BA25-DFFD030E33C8}" type="presOf" srcId="{EA61F1E0-500C-41D5-858E-74544CD1AE46}" destId="{287E9F30-B8C3-4831-8583-178761EB697F}" srcOrd="0" destOrd="0" presId="urn:microsoft.com/office/officeart/2005/8/layout/cycle6"/>
    <dgm:cxn modelId="{7FFBB81D-1325-4BBC-A4D6-FB4A78BFA606}" type="presOf" srcId="{38100DC6-4BDD-4E76-AC01-1CF3203C8106}" destId="{627D63D8-B148-4545-A072-F24D341FB91B}" srcOrd="0" destOrd="0" presId="urn:microsoft.com/office/officeart/2005/8/layout/cycle6"/>
    <dgm:cxn modelId="{6E298620-A0CC-425E-88E2-5F30CB3697B8}" srcId="{7A10533D-1F88-453B-A26D-3D74AFC6754A}" destId="{9D2178BB-4DD8-4473-8EDF-7237BED9B2EA}" srcOrd="5" destOrd="0" parTransId="{89B3C306-6872-43F1-9194-0C454B77EE64}" sibTransId="{EA61F1E0-500C-41D5-858E-74544CD1AE46}"/>
    <dgm:cxn modelId="{5B0BD79C-CBEC-424D-97E0-C186FBC2DE23}" type="presOf" srcId="{E119FFB0-DA02-4C3E-B323-0592B58B840F}" destId="{3044718F-7D6B-4900-B967-FAAE53261580}" srcOrd="0" destOrd="0" presId="urn:microsoft.com/office/officeart/2005/8/layout/cycle6"/>
    <dgm:cxn modelId="{09522BA7-3C05-46B3-9324-222434FBAF07}" type="presOf" srcId="{AD68133B-DB50-4110-9B1A-98F65CF8D7CB}" destId="{BEC439D2-08A8-4748-A5E3-F48E779E1903}" srcOrd="0" destOrd="0" presId="urn:microsoft.com/office/officeart/2005/8/layout/cycle6"/>
    <dgm:cxn modelId="{A59CA9FE-6471-4CB4-8C3C-00B1B729CDED}" type="presOf" srcId="{56EA09E2-B8BA-4E6C-B750-4F345FDB4CBA}" destId="{6C2E5E30-7AD2-4849-94BE-C3B1E953E90E}" srcOrd="0" destOrd="0" presId="urn:microsoft.com/office/officeart/2005/8/layout/cycle6"/>
    <dgm:cxn modelId="{66DF281A-6C92-4E15-976D-1DCD5A8BD95D}" srcId="{7A10533D-1F88-453B-A26D-3D74AFC6754A}" destId="{56EA09E2-B8BA-4E6C-B750-4F345FDB4CBA}" srcOrd="2" destOrd="0" parTransId="{7AEEEC0E-AE5B-4E5A-944B-328C9F715EC0}" sibTransId="{03ED2A90-31BB-4C25-97A1-46E260568536}"/>
    <dgm:cxn modelId="{E7446E5B-29F0-43EE-BD0D-37CC33409414}" type="presOf" srcId="{5E043B9A-9C48-4BBC-82A7-6977E80F5844}" destId="{F7692E07-3612-4CB2-907B-30873C9F888A}" srcOrd="0" destOrd="0" presId="urn:microsoft.com/office/officeart/2005/8/layout/cycle6"/>
    <dgm:cxn modelId="{13E70E36-2B8D-4C44-B928-3FB37E73A2CC}" type="presOf" srcId="{EA1C8FBC-5EE1-4088-9A86-F43C12ADE965}" destId="{DA5F8AEB-EB7C-40BB-8BCD-1FA3B96B9551}" srcOrd="0" destOrd="0" presId="urn:microsoft.com/office/officeart/2005/8/layout/cycle6"/>
    <dgm:cxn modelId="{B8CF24BF-559B-4487-8DC8-6B35ADBFF513}" srcId="{7A10533D-1F88-453B-A26D-3D74AFC6754A}" destId="{5E82027D-6577-41B3-8D23-A614DFDBC9F2}" srcOrd="7" destOrd="0" parTransId="{AE3C0085-6D9D-430E-B892-3ACCCB069E34}" sibTransId="{871130F1-8E7B-464C-BA1B-4EE4AD96D584}"/>
    <dgm:cxn modelId="{9684DE8F-55C2-43A9-8B2E-2BBD868A0ED4}" type="presOf" srcId="{5E82027D-6577-41B3-8D23-A614DFDBC9F2}" destId="{72620912-A7A9-46DC-9CF8-25B8C4DD14A6}" srcOrd="0" destOrd="0" presId="urn:microsoft.com/office/officeart/2005/8/layout/cycle6"/>
    <dgm:cxn modelId="{F3545CC9-3457-44AE-A683-9CF9B113F84D}" type="presOf" srcId="{9D2178BB-4DD8-4473-8EDF-7237BED9B2EA}" destId="{C8FE02B4-2090-4679-846C-46C93BE8140A}" srcOrd="0" destOrd="0" presId="urn:microsoft.com/office/officeart/2005/8/layout/cycle6"/>
    <dgm:cxn modelId="{EB22D2D9-47E4-4398-9A78-45CA479F966F}" type="presOf" srcId="{C64012B6-4081-42CE-8542-F885228F6994}" destId="{7FE2705E-56DB-4816-8DFE-D0E330410F98}" srcOrd="0" destOrd="0" presId="urn:microsoft.com/office/officeart/2005/8/layout/cycle6"/>
    <dgm:cxn modelId="{2103F7DC-F30F-4538-B1F9-7DDB7C64EBC1}" type="presOf" srcId="{03ED2A90-31BB-4C25-97A1-46E260568536}" destId="{A17277B3-6445-43DE-8501-5C1BF1C3A6E4}" srcOrd="0" destOrd="0" presId="urn:microsoft.com/office/officeart/2005/8/layout/cycle6"/>
    <dgm:cxn modelId="{F6512BF0-ACA4-40C5-9BA6-EB00E534C412}" type="presOf" srcId="{C1CE2448-9668-4A33-866A-DCE5849F8D1E}" destId="{185CC533-6C95-4080-AFAD-F439B6FD8FEC}" srcOrd="0" destOrd="0" presId="urn:microsoft.com/office/officeart/2005/8/layout/cycle6"/>
    <dgm:cxn modelId="{3B759757-9899-4C40-973A-2517D8AABCE1}" type="presOf" srcId="{FE0E004F-4656-4251-93E8-30682C2A9F47}" destId="{AEF1BD8A-5344-48FE-AFB6-CDE97155BB8A}" srcOrd="0" destOrd="0" presId="urn:microsoft.com/office/officeart/2005/8/layout/cycle6"/>
    <dgm:cxn modelId="{D4863D04-AA1B-4919-B4F1-00B8B90B4C3C}" srcId="{7A10533D-1F88-453B-A26D-3D74AFC6754A}" destId="{C64012B6-4081-42CE-8542-F885228F6994}" srcOrd="1" destOrd="0" parTransId="{5BAB606A-D759-47FD-B9AF-C411909A60AA}" sibTransId="{5E043B9A-9C48-4BBC-82A7-6977E80F5844}"/>
    <dgm:cxn modelId="{4CBB7547-CFFC-4CC8-9498-1BDAF2141DF8}" srcId="{7A10533D-1F88-453B-A26D-3D74AFC6754A}" destId="{E119FFB0-DA02-4C3E-B323-0592B58B840F}" srcOrd="6" destOrd="0" parTransId="{D656B7E4-D959-4188-9263-61A8B9CE636D}" sibTransId="{D2A36D1A-186A-4C07-A025-6574E2D94293}"/>
    <dgm:cxn modelId="{B3A4859A-A564-485F-81DC-6DEFE791365C}" type="presOf" srcId="{7A10533D-1F88-453B-A26D-3D74AFC6754A}" destId="{97DF814E-8212-45F2-A1B0-030F12080868}" srcOrd="0" destOrd="0" presId="urn:microsoft.com/office/officeart/2005/8/layout/cycle6"/>
    <dgm:cxn modelId="{DE6913B9-7B49-4E27-87BE-916A5C6E7611}" type="presOf" srcId="{871130F1-8E7B-464C-BA1B-4EE4AD96D584}" destId="{2A719861-894B-492A-908B-208D1BF582A7}" srcOrd="0" destOrd="0" presId="urn:microsoft.com/office/officeart/2005/8/layout/cycle6"/>
    <dgm:cxn modelId="{30A849F0-A735-4739-A1E9-E4FF0ADA0855}" type="presOf" srcId="{0C3B5C10-4CCF-434C-B651-B2C3201202D8}" destId="{A9FB692F-63F4-4C11-B9BF-05EB1D42CEF1}" srcOrd="0" destOrd="0" presId="urn:microsoft.com/office/officeart/2005/8/layout/cycle6"/>
    <dgm:cxn modelId="{8C2841B1-5AFA-4971-B316-ECCA4141B137}" type="presOf" srcId="{D2A36D1A-186A-4C07-A025-6574E2D94293}" destId="{1328FDF8-AA46-4E11-847C-3499FA4109AD}" srcOrd="0" destOrd="0" presId="urn:microsoft.com/office/officeart/2005/8/layout/cycle6"/>
    <dgm:cxn modelId="{07BD27E3-0BF2-4282-8470-86534A1A9769}" type="presParOf" srcId="{97DF814E-8212-45F2-A1B0-030F12080868}" destId="{AEF1BD8A-5344-48FE-AFB6-CDE97155BB8A}" srcOrd="0" destOrd="0" presId="urn:microsoft.com/office/officeart/2005/8/layout/cycle6"/>
    <dgm:cxn modelId="{199C1861-BE7A-4025-85F0-E69D357F53FB}" type="presParOf" srcId="{97DF814E-8212-45F2-A1B0-030F12080868}" destId="{AFAE7F62-C782-4AE2-BC48-913156EDCF04}" srcOrd="1" destOrd="0" presId="urn:microsoft.com/office/officeart/2005/8/layout/cycle6"/>
    <dgm:cxn modelId="{50AC0185-291C-45C8-BCF2-BA064DF2ED27}" type="presParOf" srcId="{97DF814E-8212-45F2-A1B0-030F12080868}" destId="{A9FB692F-63F4-4C11-B9BF-05EB1D42CEF1}" srcOrd="2" destOrd="0" presId="urn:microsoft.com/office/officeart/2005/8/layout/cycle6"/>
    <dgm:cxn modelId="{751CFC9B-4EA5-4F2D-BE30-1B84621739B9}" type="presParOf" srcId="{97DF814E-8212-45F2-A1B0-030F12080868}" destId="{7FE2705E-56DB-4816-8DFE-D0E330410F98}" srcOrd="3" destOrd="0" presId="urn:microsoft.com/office/officeart/2005/8/layout/cycle6"/>
    <dgm:cxn modelId="{F5A48248-DE14-408D-95F8-6E78F6AC9951}" type="presParOf" srcId="{97DF814E-8212-45F2-A1B0-030F12080868}" destId="{B58E0CCC-BE20-4D86-B3C2-7072650E0E62}" srcOrd="4" destOrd="0" presId="urn:microsoft.com/office/officeart/2005/8/layout/cycle6"/>
    <dgm:cxn modelId="{110AE27A-6DC8-45D9-9C23-AD25F2C17F25}" type="presParOf" srcId="{97DF814E-8212-45F2-A1B0-030F12080868}" destId="{F7692E07-3612-4CB2-907B-30873C9F888A}" srcOrd="5" destOrd="0" presId="urn:microsoft.com/office/officeart/2005/8/layout/cycle6"/>
    <dgm:cxn modelId="{D0A0327E-DEEC-487C-AD3A-6EB1D5ACB933}" type="presParOf" srcId="{97DF814E-8212-45F2-A1B0-030F12080868}" destId="{6C2E5E30-7AD2-4849-94BE-C3B1E953E90E}" srcOrd="6" destOrd="0" presId="urn:microsoft.com/office/officeart/2005/8/layout/cycle6"/>
    <dgm:cxn modelId="{6EB2200D-D8AF-4F45-8DB9-EB9B449D88C7}" type="presParOf" srcId="{97DF814E-8212-45F2-A1B0-030F12080868}" destId="{A2863007-02AD-407F-BDBE-218D071FF68A}" srcOrd="7" destOrd="0" presId="urn:microsoft.com/office/officeart/2005/8/layout/cycle6"/>
    <dgm:cxn modelId="{18DAC2D5-1C16-47DA-A620-F28B122EAB4B}" type="presParOf" srcId="{97DF814E-8212-45F2-A1B0-030F12080868}" destId="{A17277B3-6445-43DE-8501-5C1BF1C3A6E4}" srcOrd="8" destOrd="0" presId="urn:microsoft.com/office/officeart/2005/8/layout/cycle6"/>
    <dgm:cxn modelId="{DAE9454F-51C7-48F9-A614-12783B66D881}" type="presParOf" srcId="{97DF814E-8212-45F2-A1B0-030F12080868}" destId="{BEC439D2-08A8-4748-A5E3-F48E779E1903}" srcOrd="9" destOrd="0" presId="urn:microsoft.com/office/officeart/2005/8/layout/cycle6"/>
    <dgm:cxn modelId="{64438860-2129-4A4D-92AF-C416C7B133C0}" type="presParOf" srcId="{97DF814E-8212-45F2-A1B0-030F12080868}" destId="{90B237CD-4915-4875-B31B-7C71C3417A80}" srcOrd="10" destOrd="0" presId="urn:microsoft.com/office/officeart/2005/8/layout/cycle6"/>
    <dgm:cxn modelId="{6D457BAD-0368-4E52-954B-872D838ADFB3}" type="presParOf" srcId="{97DF814E-8212-45F2-A1B0-030F12080868}" destId="{627D63D8-B148-4545-A072-F24D341FB91B}" srcOrd="11" destOrd="0" presId="urn:microsoft.com/office/officeart/2005/8/layout/cycle6"/>
    <dgm:cxn modelId="{263F68EB-3ADF-4F2C-BF21-246F7603D681}" type="presParOf" srcId="{97DF814E-8212-45F2-A1B0-030F12080868}" destId="{185CC533-6C95-4080-AFAD-F439B6FD8FEC}" srcOrd="12" destOrd="0" presId="urn:microsoft.com/office/officeart/2005/8/layout/cycle6"/>
    <dgm:cxn modelId="{39A3A0B0-CDFC-4CDF-AA8F-0A35450ABC4F}" type="presParOf" srcId="{97DF814E-8212-45F2-A1B0-030F12080868}" destId="{AC36E09C-6EBB-4180-8237-77AD9D96B5D0}" srcOrd="13" destOrd="0" presId="urn:microsoft.com/office/officeart/2005/8/layout/cycle6"/>
    <dgm:cxn modelId="{692A5D24-8803-4D41-9F39-6B965D972522}" type="presParOf" srcId="{97DF814E-8212-45F2-A1B0-030F12080868}" destId="{DA5F8AEB-EB7C-40BB-8BCD-1FA3B96B9551}" srcOrd="14" destOrd="0" presId="urn:microsoft.com/office/officeart/2005/8/layout/cycle6"/>
    <dgm:cxn modelId="{B3B7F898-9995-4A74-8915-62F6BAAC2FD5}" type="presParOf" srcId="{97DF814E-8212-45F2-A1B0-030F12080868}" destId="{C8FE02B4-2090-4679-846C-46C93BE8140A}" srcOrd="15" destOrd="0" presId="urn:microsoft.com/office/officeart/2005/8/layout/cycle6"/>
    <dgm:cxn modelId="{B00FC507-D84E-4FDF-B812-0F74DC791BAF}" type="presParOf" srcId="{97DF814E-8212-45F2-A1B0-030F12080868}" destId="{BE9BA5FF-8298-41F3-A337-FF8C1D0D48F3}" srcOrd="16" destOrd="0" presId="urn:microsoft.com/office/officeart/2005/8/layout/cycle6"/>
    <dgm:cxn modelId="{73A6D539-5866-4C26-930C-D38AFA4DDC5D}" type="presParOf" srcId="{97DF814E-8212-45F2-A1B0-030F12080868}" destId="{287E9F30-B8C3-4831-8583-178761EB697F}" srcOrd="17" destOrd="0" presId="urn:microsoft.com/office/officeart/2005/8/layout/cycle6"/>
    <dgm:cxn modelId="{5D423375-CD91-47E1-99E6-0BC98907B780}" type="presParOf" srcId="{97DF814E-8212-45F2-A1B0-030F12080868}" destId="{3044718F-7D6B-4900-B967-FAAE53261580}" srcOrd="18" destOrd="0" presId="urn:microsoft.com/office/officeart/2005/8/layout/cycle6"/>
    <dgm:cxn modelId="{CE7CA1EC-2BEA-4FC4-8829-FB68711C4B5F}" type="presParOf" srcId="{97DF814E-8212-45F2-A1B0-030F12080868}" destId="{E6D7B8CD-FD0B-47E1-8EC0-F89011DAF9D0}" srcOrd="19" destOrd="0" presId="urn:microsoft.com/office/officeart/2005/8/layout/cycle6"/>
    <dgm:cxn modelId="{F717AA32-14B4-423E-9894-689BA8E911C8}" type="presParOf" srcId="{97DF814E-8212-45F2-A1B0-030F12080868}" destId="{1328FDF8-AA46-4E11-847C-3499FA4109AD}" srcOrd="20" destOrd="0" presId="urn:microsoft.com/office/officeart/2005/8/layout/cycle6"/>
    <dgm:cxn modelId="{CFFDD2FB-18E2-4964-9B6B-74CAD9C89580}" type="presParOf" srcId="{97DF814E-8212-45F2-A1B0-030F12080868}" destId="{72620912-A7A9-46DC-9CF8-25B8C4DD14A6}" srcOrd="21" destOrd="0" presId="urn:microsoft.com/office/officeart/2005/8/layout/cycle6"/>
    <dgm:cxn modelId="{1B8A8174-38C2-4D56-A1B8-36F8CE4E8D20}" type="presParOf" srcId="{97DF814E-8212-45F2-A1B0-030F12080868}" destId="{3DB87B8A-16A2-4FC7-A9F9-046F63B7AAFF}" srcOrd="22" destOrd="0" presId="urn:microsoft.com/office/officeart/2005/8/layout/cycle6"/>
    <dgm:cxn modelId="{EA251108-ECE1-4995-AEA5-7EFAA769A489}" type="presParOf" srcId="{97DF814E-8212-45F2-A1B0-030F12080868}" destId="{2A719861-894B-492A-908B-208D1BF582A7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1BD8A-5344-48FE-AFB6-CDE97155BB8A}">
      <dsp:nvSpPr>
        <dsp:cNvPr id="0" name=""/>
        <dsp:cNvSpPr/>
      </dsp:nvSpPr>
      <dsp:spPr>
        <a:xfrm>
          <a:off x="2783656" y="-61792"/>
          <a:ext cx="2615310" cy="766074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Πρόβλημα/ Ευκαιρία    Αναγνώριση και Διατύπωση</a:t>
          </a:r>
          <a:endParaRPr lang="el-GR" sz="1600" kern="1200" dirty="0"/>
        </a:p>
      </dsp:txBody>
      <dsp:txXfrm>
        <a:off x="2821053" y="-24395"/>
        <a:ext cx="2540516" cy="691280"/>
      </dsp:txXfrm>
    </dsp:sp>
    <dsp:sp modelId="{A9FB692F-63F4-4C11-B9BF-05EB1D42CEF1}">
      <dsp:nvSpPr>
        <dsp:cNvPr id="0" name=""/>
        <dsp:cNvSpPr/>
      </dsp:nvSpPr>
      <dsp:spPr>
        <a:xfrm>
          <a:off x="3425479" y="639478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1979177" y="52247"/>
              </a:moveTo>
              <a:arcTo wR="2486194" hR="2486194" stAng="15493978" swAng="789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2705E-56DB-4816-8DFE-D0E330410F98}">
      <dsp:nvSpPr>
        <dsp:cNvPr id="0" name=""/>
        <dsp:cNvSpPr/>
      </dsp:nvSpPr>
      <dsp:spPr>
        <a:xfrm>
          <a:off x="5562603" y="640361"/>
          <a:ext cx="1844831" cy="1155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Δημιουργία του Σχεδίου της    Έρευνας</a:t>
          </a:r>
          <a:endParaRPr lang="el-GR" sz="1600" b="0" kern="1200" dirty="0"/>
        </a:p>
      </dsp:txBody>
      <dsp:txXfrm>
        <a:off x="5619018" y="696776"/>
        <a:ext cx="1732001" cy="1042833"/>
      </dsp:txXfrm>
    </dsp:sp>
    <dsp:sp modelId="{F7692E07-3612-4CB2-907B-30873C9F888A}">
      <dsp:nvSpPr>
        <dsp:cNvPr id="0" name=""/>
        <dsp:cNvSpPr/>
      </dsp:nvSpPr>
      <dsp:spPr>
        <a:xfrm>
          <a:off x="2215411" y="673173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4568360" y="1127611"/>
              </a:moveTo>
              <a:arcTo wR="2486194" hR="2486194" stAng="19612568" swAng="7725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E5E30-7AD2-4849-94BE-C3B1E953E90E}">
      <dsp:nvSpPr>
        <dsp:cNvPr id="0" name=""/>
        <dsp:cNvSpPr/>
      </dsp:nvSpPr>
      <dsp:spPr>
        <a:xfrm>
          <a:off x="6048684" y="2304256"/>
          <a:ext cx="2059103" cy="1122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Επιλογή Μεθόδου της       Έρευνας</a:t>
          </a:r>
          <a:endParaRPr lang="el-GR" sz="1600" kern="1200" dirty="0"/>
        </a:p>
      </dsp:txBody>
      <dsp:txXfrm>
        <a:off x="6103466" y="2359038"/>
        <a:ext cx="1949539" cy="1012642"/>
      </dsp:txXfrm>
    </dsp:sp>
    <dsp:sp modelId="{A17277B3-6445-43DE-8501-5C1BF1C3A6E4}">
      <dsp:nvSpPr>
        <dsp:cNvPr id="0" name=""/>
        <dsp:cNvSpPr/>
      </dsp:nvSpPr>
      <dsp:spPr>
        <a:xfrm>
          <a:off x="2472237" y="-458288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4538256" y="3889833"/>
              </a:moveTo>
              <a:arcTo wR="2486194" hR="2486194" stAng="2062360" swAng="8359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439D2-08A8-4748-A5E3-F48E779E1903}">
      <dsp:nvSpPr>
        <dsp:cNvPr id="0" name=""/>
        <dsp:cNvSpPr/>
      </dsp:nvSpPr>
      <dsp:spPr>
        <a:xfrm>
          <a:off x="5184578" y="3888430"/>
          <a:ext cx="2112382" cy="123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Επιλογή της δειγματοληπτικής Διαδικασίας</a:t>
          </a:r>
          <a:endParaRPr lang="el-GR" sz="1600" kern="1200" dirty="0"/>
        </a:p>
      </dsp:txBody>
      <dsp:txXfrm>
        <a:off x="5244722" y="3948574"/>
        <a:ext cx="1992094" cy="1111759"/>
      </dsp:txXfrm>
    </dsp:sp>
    <dsp:sp modelId="{627D63D8-B148-4545-A072-F24D341FB91B}">
      <dsp:nvSpPr>
        <dsp:cNvPr id="0" name=""/>
        <dsp:cNvSpPr/>
      </dsp:nvSpPr>
      <dsp:spPr>
        <a:xfrm>
          <a:off x="2455506" y="225574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3094833" y="4896738"/>
              </a:moveTo>
              <a:arcTo wR="2486194" hR="2486194" stAng="4549773" swAng="10132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CC533-6C95-4080-AFAD-F439B6FD8FEC}">
      <dsp:nvSpPr>
        <dsp:cNvPr id="0" name=""/>
        <dsp:cNvSpPr/>
      </dsp:nvSpPr>
      <dsp:spPr>
        <a:xfrm>
          <a:off x="2946164" y="4836843"/>
          <a:ext cx="1870243" cy="913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Συλλογή των Δεδομένων</a:t>
          </a:r>
          <a:endParaRPr lang="el-GR" sz="1600" kern="1200" dirty="0"/>
        </a:p>
      </dsp:txBody>
      <dsp:txXfrm>
        <a:off x="2990761" y="4881440"/>
        <a:ext cx="1781049" cy="824387"/>
      </dsp:txXfrm>
    </dsp:sp>
    <dsp:sp modelId="{DA5F8AEB-EB7C-40BB-8BCD-1FA3B96B9551}">
      <dsp:nvSpPr>
        <dsp:cNvPr id="0" name=""/>
        <dsp:cNvSpPr/>
      </dsp:nvSpPr>
      <dsp:spPr>
        <a:xfrm>
          <a:off x="389174" y="52792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2548435" y="4971609"/>
              </a:moveTo>
              <a:arcTo wR="2486194" hR="2486194" stAng="5313928" swAng="1165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E02B4-2090-4679-846C-46C93BE8140A}">
      <dsp:nvSpPr>
        <dsp:cNvPr id="0" name=""/>
        <dsp:cNvSpPr/>
      </dsp:nvSpPr>
      <dsp:spPr>
        <a:xfrm>
          <a:off x="648077" y="3744412"/>
          <a:ext cx="1965152" cy="1156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Ανάλυση των Δεδομένων</a:t>
          </a:r>
          <a:endParaRPr lang="el-GR" sz="1600" kern="1200" dirty="0"/>
        </a:p>
      </dsp:txBody>
      <dsp:txXfrm>
        <a:off x="704535" y="3800870"/>
        <a:ext cx="1852236" cy="1043635"/>
      </dsp:txXfrm>
    </dsp:sp>
    <dsp:sp modelId="{287E9F30-B8C3-4831-8583-178761EB697F}">
      <dsp:nvSpPr>
        <dsp:cNvPr id="0" name=""/>
        <dsp:cNvSpPr/>
      </dsp:nvSpPr>
      <dsp:spPr>
        <a:xfrm>
          <a:off x="1081017" y="118477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272491" y="3617865"/>
              </a:moveTo>
              <a:arcTo wR="2486194" hR="2486194" stAng="9175401" swAng="12362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4718F-7D6B-4900-B967-FAAE53261580}">
      <dsp:nvSpPr>
        <dsp:cNvPr id="0" name=""/>
        <dsp:cNvSpPr/>
      </dsp:nvSpPr>
      <dsp:spPr>
        <a:xfrm>
          <a:off x="144006" y="1872209"/>
          <a:ext cx="1965152" cy="1003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Σύνθεση και Παρουσίαση        των αποτελεσμάτων</a:t>
          </a:r>
          <a:endParaRPr lang="el-GR" sz="1600" kern="1200" dirty="0"/>
        </a:p>
      </dsp:txBody>
      <dsp:txXfrm>
        <a:off x="193003" y="1921206"/>
        <a:ext cx="1867158" cy="905711"/>
      </dsp:txXfrm>
    </dsp:sp>
    <dsp:sp modelId="{1328FDF8-AA46-4E11-847C-3499FA4109AD}">
      <dsp:nvSpPr>
        <dsp:cNvPr id="0" name=""/>
        <dsp:cNvSpPr/>
      </dsp:nvSpPr>
      <dsp:spPr>
        <a:xfrm>
          <a:off x="932222" y="592845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315563" y="1273955"/>
              </a:moveTo>
              <a:arcTo wR="2486194" hR="2486194" stAng="12550931" swAng="8411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20912-A7A9-46DC-9CF8-25B8C4DD14A6}">
      <dsp:nvSpPr>
        <dsp:cNvPr id="0" name=""/>
        <dsp:cNvSpPr/>
      </dsp:nvSpPr>
      <dsp:spPr>
        <a:xfrm>
          <a:off x="1173052" y="504057"/>
          <a:ext cx="1491246" cy="86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Follow</a:t>
          </a:r>
          <a:r>
            <a:rPr lang="fr-FR" sz="1600" kern="1200" dirty="0" smtClean="0"/>
            <a:t>-up</a:t>
          </a:r>
          <a:endParaRPr lang="el-GR" sz="1600" kern="1200" dirty="0" smtClean="0"/>
        </a:p>
      </dsp:txBody>
      <dsp:txXfrm>
        <a:off x="1215448" y="546453"/>
        <a:ext cx="1406454" cy="783701"/>
      </dsp:txXfrm>
    </dsp:sp>
    <dsp:sp modelId="{2A719861-894B-492A-908B-208D1BF582A7}">
      <dsp:nvSpPr>
        <dsp:cNvPr id="0" name=""/>
        <dsp:cNvSpPr/>
      </dsp:nvSpPr>
      <dsp:spPr>
        <a:xfrm>
          <a:off x="-963597" y="349359"/>
          <a:ext cx="4972388" cy="4972388"/>
        </a:xfrm>
        <a:custGeom>
          <a:avLst/>
          <a:gdLst/>
          <a:ahLst/>
          <a:cxnLst/>
          <a:rect l="0" t="0" r="0" b="0"/>
          <a:pathLst>
            <a:path>
              <a:moveTo>
                <a:pt x="3353621" y="156230"/>
              </a:moveTo>
              <a:arcTo wR="2486194" hR="2486194" stAng="17425194" swAng="5974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7B2BDFC-92F3-435C-8C5D-CE9DE9FADBDD}" type="datetimeFigureOut">
              <a:rPr lang="el-GR" smtClean="0"/>
              <a:t>8/10/2018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EB25388-7EEB-48C3-8ADC-7FEA5D69A31F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Εναλλακτική διεργασία 4"/>
          <p:cNvSpPr/>
          <p:nvPr/>
        </p:nvSpPr>
        <p:spPr>
          <a:xfrm>
            <a:off x="379748" y="404664"/>
            <a:ext cx="8064896" cy="23762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ΤΕΙ ΔΥΤΙΚΗΣ ΜΑΚΕΔΟΝΙΑΣ</a:t>
            </a:r>
            <a:br>
              <a:rPr lang="el-GR" sz="2400" b="1" dirty="0" smtClean="0"/>
            </a:br>
            <a:r>
              <a:rPr lang="el-GR" sz="2400" b="1" dirty="0" smtClean="0"/>
              <a:t>Τμήμα: ΤΕΧΝΟΛΟΓΩΝ ΓΕΩΠΟΝΩΝ</a:t>
            </a:r>
            <a:br>
              <a:rPr lang="el-GR" sz="2400" b="1" dirty="0" smtClean="0"/>
            </a:b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800" b="1" dirty="0" smtClean="0"/>
              <a:t>Μεθοδολογία Έρευνας Κοινωνικών Επιστημών</a:t>
            </a:r>
            <a:br>
              <a:rPr lang="el-GR" sz="2800" b="1" dirty="0" smtClean="0"/>
            </a:br>
            <a:endParaRPr lang="el-GR" sz="2800" dirty="0"/>
          </a:p>
        </p:txBody>
      </p:sp>
      <p:sp>
        <p:nvSpPr>
          <p:cNvPr id="6" name="Διάγραμμα ροής: Αρχή/τέλος εργασίας 5"/>
          <p:cNvSpPr/>
          <p:nvPr/>
        </p:nvSpPr>
        <p:spPr>
          <a:xfrm>
            <a:off x="1135832" y="3933056"/>
            <a:ext cx="6552728" cy="144016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Διδάσκουσα</a:t>
            </a:r>
          </a:p>
          <a:p>
            <a:pPr algn="ctr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Δρ. Γεωργία Κηπουροπούλου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43" y="2780928"/>
            <a:ext cx="438429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1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solidFill>
                  <a:schemeClr val="tx2">
                    <a:lumMod val="25000"/>
                  </a:schemeClr>
                </a:solidFill>
              </a:rPr>
              <a:t>ΔΕΙΓΜΑΤΟΛΗΠΤΙΚΗ ΕΡΕΥΝΑ</a:t>
            </a:r>
            <a:endParaRPr lang="el-GR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251520" y="1556792"/>
            <a:ext cx="8640960" cy="5112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l-GR" sz="2400" dirty="0"/>
              <a:t>Η δειγματοληπτική έρευνα είναι πολύ σημαντική </a:t>
            </a:r>
            <a:r>
              <a:rPr lang="el-GR" sz="2400" dirty="0" smtClean="0"/>
              <a:t>διότι </a:t>
            </a:r>
            <a:r>
              <a:rPr lang="el-GR" sz="2400" dirty="0"/>
              <a:t>είναι δύσκολο να εξετάσουμε στο σύνολο του πληθυσμού. Παρέχει ταχύτητα και δίνεται η δυνατότητα να μελετηθούν περισσότερα χαρακτηριστικά της εξεταζόμενης ομάδας με ακρίβεια διότι μειώνονται τα σφάλματα τα παρατήρησης.</a:t>
            </a:r>
          </a:p>
          <a:p>
            <a:pPr fontAlgn="base"/>
            <a:r>
              <a:rPr lang="el-GR" sz="2400" dirty="0"/>
              <a:t>Η </a:t>
            </a:r>
            <a:r>
              <a:rPr lang="el-GR" sz="2400" b="1" dirty="0"/>
              <a:t>δειγματοληψία</a:t>
            </a:r>
            <a:r>
              <a:rPr lang="el-GR" sz="2400" dirty="0"/>
              <a:t> είναι η τεχνική επιλογής ενός μέρος του πληθυσμού.</a:t>
            </a:r>
          </a:p>
          <a:p>
            <a:pPr fontAlgn="base"/>
            <a:r>
              <a:rPr lang="el-GR" sz="2400" dirty="0"/>
              <a:t>Ο </a:t>
            </a:r>
            <a:r>
              <a:rPr lang="el-GR" sz="2400" b="1" dirty="0"/>
              <a:t>πληθυσμός</a:t>
            </a:r>
            <a:r>
              <a:rPr lang="el-GR" sz="2400" dirty="0"/>
              <a:t> είναι τα άτομα μιας προς μελέτη ομάδας που θέλει να προσεγγίσει η έρευνα.</a:t>
            </a:r>
          </a:p>
          <a:p>
            <a:pPr fontAlgn="base"/>
            <a:r>
              <a:rPr lang="el-GR" sz="2400" dirty="0"/>
              <a:t>Το </a:t>
            </a:r>
            <a:r>
              <a:rPr lang="el-GR" sz="2400" b="1" dirty="0"/>
              <a:t>δείγμα</a:t>
            </a:r>
            <a:r>
              <a:rPr lang="el-GR" sz="2400" dirty="0"/>
              <a:t> είναι το υποσύνολο του πληθυσμού, το οποίο είναι αντιπροσωπευτικό, επαρκή αριθμητικά σαν να αποτελεί μια μικρογραφία του πραγματικού πληθυσμού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5437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solidFill>
                  <a:schemeClr val="tx2">
                    <a:lumMod val="25000"/>
                  </a:schemeClr>
                </a:solidFill>
              </a:rPr>
              <a:t>ΒΑΣΙΚΕΣ </a:t>
            </a:r>
            <a:r>
              <a:rPr lang="el-GR" sz="2400" smtClean="0">
                <a:solidFill>
                  <a:schemeClr val="tx2">
                    <a:lumMod val="25000"/>
                  </a:schemeClr>
                </a:solidFill>
              </a:rPr>
              <a:t>ΜΕΘΟΔΟΙ ΔΕΙΓΜΑΤΟΛΗΨΙΑΣ</a:t>
            </a:r>
            <a:endParaRPr lang="el-GR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251520" y="1412776"/>
            <a:ext cx="8640960" cy="53285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l-GR" sz="2400" b="1" dirty="0" smtClean="0"/>
              <a:t>Τυχαία δειγματοληψία</a:t>
            </a:r>
            <a:r>
              <a:rPr lang="el-GR" sz="2400" dirty="0" smtClean="0"/>
              <a:t>: πίνακας τυχαίων αριθμών</a:t>
            </a:r>
          </a:p>
          <a:p>
            <a:pPr fontAlgn="base"/>
            <a:endParaRPr lang="el-GR" sz="2400" dirty="0" smtClean="0"/>
          </a:p>
          <a:p>
            <a:pPr fontAlgn="base"/>
            <a:r>
              <a:rPr lang="el-GR" sz="2400" b="1" dirty="0" smtClean="0"/>
              <a:t>Στρωματοποιημένη δειγματοληψία</a:t>
            </a:r>
            <a:r>
              <a:rPr lang="el-GR" sz="2400" dirty="0" smtClean="0"/>
              <a:t>: ένα στρώμα δημιουργείται από τη διαίρεση ενός πληθυσμού και προκύπτουν υποσύνολα με σχετικά ομοιογενή στοιχεία</a:t>
            </a:r>
          </a:p>
          <a:p>
            <a:pPr fontAlgn="base"/>
            <a:endParaRPr lang="el-GR" sz="2400" dirty="0" smtClean="0"/>
          </a:p>
          <a:p>
            <a:pPr fontAlgn="base"/>
            <a:r>
              <a:rPr lang="el-GR" sz="2400" b="1" dirty="0" smtClean="0"/>
              <a:t>Συστηματική δειγματοληψία</a:t>
            </a:r>
            <a:r>
              <a:rPr lang="el-GR" sz="2400" dirty="0" smtClean="0"/>
              <a:t>: κάθε στοιχείο του πληθυσμού τοποθετείται σε ορισμένη θέση σύμφωνα με κάποια κατάταξη</a:t>
            </a:r>
          </a:p>
          <a:p>
            <a:pPr fontAlgn="base"/>
            <a:endParaRPr lang="el-GR" sz="2400" dirty="0" smtClean="0"/>
          </a:p>
          <a:p>
            <a:pPr fontAlgn="base"/>
            <a:r>
              <a:rPr lang="el-GR" sz="2400" b="1" dirty="0" smtClean="0"/>
              <a:t>Δειγματοληψία κατά συστάδες</a:t>
            </a:r>
            <a:r>
              <a:rPr lang="el-GR" sz="2400" dirty="0" smtClean="0"/>
              <a:t>: η διαίρεση του πληθυσμού σε λειτουργικές ομάδες με ένα τυχαίο δείγμα</a:t>
            </a:r>
          </a:p>
          <a:p>
            <a:pPr fontAlgn="base"/>
            <a:endParaRPr lang="el-GR" sz="2400" dirty="0" smtClean="0"/>
          </a:p>
          <a:p>
            <a:pPr fontAlgn="base"/>
            <a:r>
              <a:rPr lang="el-GR" sz="2400" b="1" dirty="0" smtClean="0"/>
              <a:t>Επιφανειακή δειγματοληψία</a:t>
            </a:r>
            <a:r>
              <a:rPr lang="el-GR" sz="2400" dirty="0" smtClean="0"/>
              <a:t>: επιλογή δείγματος από μία επιφάνεια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2529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Μέθοδοι συλλογής δεδομένων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683568" y="1628800"/>
            <a:ext cx="7776864" cy="43924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/>
              <a:t>ΠΡΟΣΩΠΙΚΗ ΣΥΝΕΝΤΕΥΞΗ</a:t>
            </a:r>
          </a:p>
          <a:p>
            <a:endParaRPr lang="el-GR" sz="2400" dirty="0" smtClean="0"/>
          </a:p>
          <a:p>
            <a:r>
              <a:rPr lang="el-GR" sz="2400" dirty="0" smtClean="0"/>
              <a:t>ΤΗΛΕΦΩΝΙΚΗ ΣΥΝΕΝΤΕΥΞΗ</a:t>
            </a:r>
          </a:p>
          <a:p>
            <a:endParaRPr lang="el-GR" sz="2400" dirty="0" smtClean="0"/>
          </a:p>
          <a:p>
            <a:r>
              <a:rPr lang="el-GR" sz="2400" dirty="0" smtClean="0"/>
              <a:t>ΤΑΧΥΔΡΟΜΙΚΗ ΑΠΟΣΤΟΛΗ ΕΡΩΤΗΜΑΤΟΛΟΓΙΟΥ</a:t>
            </a:r>
          </a:p>
          <a:p>
            <a:endParaRPr lang="el-GR" sz="2400" dirty="0" smtClean="0"/>
          </a:p>
          <a:p>
            <a:r>
              <a:rPr lang="el-GR" sz="2400" dirty="0" smtClean="0"/>
              <a:t>ΗΛΕΚΤΡΟΝΙΚΗ ΣΥΛΛΟΓΗ</a:t>
            </a:r>
          </a:p>
          <a:p>
            <a:endParaRPr lang="el-GR" sz="2400" dirty="0" smtClean="0"/>
          </a:p>
          <a:p>
            <a:r>
              <a:rPr lang="el-GR" sz="2400" dirty="0" smtClean="0"/>
              <a:t>ΠΑΡΑΤΗΡΗΣΗ-ΠΕΙΡΑΜΑ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8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Ποιοτική έρευνα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539552" y="1628800"/>
            <a:ext cx="7992888" cy="44644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/>
              <a:t>1. </a:t>
            </a:r>
            <a:r>
              <a:rPr lang="el-GR" sz="2400" dirty="0" err="1"/>
              <a:t>Focus</a:t>
            </a:r>
            <a:r>
              <a:rPr lang="el-GR" sz="2400" dirty="0"/>
              <a:t> </a:t>
            </a:r>
            <a:r>
              <a:rPr lang="el-GR" sz="2400" dirty="0" err="1"/>
              <a:t>Groups</a:t>
            </a:r>
            <a:r>
              <a:rPr lang="el-GR" sz="2400" dirty="0"/>
              <a:t> / ομαδικών συζητήσεων </a:t>
            </a:r>
            <a:r>
              <a:rPr lang="el-GR" sz="2400" dirty="0" err="1"/>
              <a:t>Full</a:t>
            </a:r>
            <a:r>
              <a:rPr lang="el-GR" sz="2400" dirty="0"/>
              <a:t> (6-10 ερωτώμενοι)</a:t>
            </a:r>
          </a:p>
          <a:p>
            <a:r>
              <a:rPr lang="fr-FR" sz="2400" dirty="0"/>
              <a:t>Mini (3-5 </a:t>
            </a:r>
            <a:r>
              <a:rPr lang="el-GR" sz="2400" dirty="0"/>
              <a:t>ερωτώμενοι</a:t>
            </a:r>
            <a:r>
              <a:rPr lang="el-GR" sz="2400" dirty="0" smtClean="0"/>
              <a:t>)</a:t>
            </a:r>
          </a:p>
          <a:p>
            <a:endParaRPr lang="el-GR" sz="2400" dirty="0"/>
          </a:p>
          <a:p>
            <a:r>
              <a:rPr lang="el-GR" sz="2400" dirty="0"/>
              <a:t>2. </a:t>
            </a:r>
            <a:r>
              <a:rPr lang="el-GR" sz="2400" dirty="0" err="1"/>
              <a:t>Dual</a:t>
            </a:r>
            <a:r>
              <a:rPr lang="el-GR" sz="2400" dirty="0"/>
              <a:t> </a:t>
            </a:r>
            <a:r>
              <a:rPr lang="el-GR" sz="2400" dirty="0" err="1"/>
              <a:t>interview</a:t>
            </a:r>
            <a:r>
              <a:rPr lang="el-GR" sz="2400" dirty="0"/>
              <a:t> – 2 ερωτώμενοι (συνήθως ανδρόγυνο, 2 </a:t>
            </a:r>
            <a:r>
              <a:rPr lang="el-GR" sz="2400" dirty="0" smtClean="0"/>
              <a:t>φίλοι, γενικά </a:t>
            </a:r>
            <a:r>
              <a:rPr lang="el-GR" sz="2400" dirty="0"/>
              <a:t>γνωστοί μεταξύ τους ερωτώμενοι</a:t>
            </a:r>
            <a:r>
              <a:rPr lang="el-GR" sz="2400" dirty="0" smtClean="0"/>
              <a:t>)</a:t>
            </a:r>
          </a:p>
          <a:p>
            <a:endParaRPr lang="el-GR" sz="2400" dirty="0" smtClean="0"/>
          </a:p>
          <a:p>
            <a:r>
              <a:rPr lang="fr-FR" sz="2400" dirty="0" smtClean="0"/>
              <a:t>3</a:t>
            </a:r>
            <a:r>
              <a:rPr lang="fr-FR" sz="2400" dirty="0"/>
              <a:t>. In </a:t>
            </a:r>
            <a:r>
              <a:rPr lang="fr-FR" sz="2400" dirty="0" err="1"/>
              <a:t>depth</a:t>
            </a:r>
            <a:r>
              <a:rPr lang="fr-FR" sz="2400" dirty="0"/>
              <a:t> </a:t>
            </a:r>
            <a:r>
              <a:rPr lang="fr-FR" sz="2400" dirty="0" err="1"/>
              <a:t>personal</a:t>
            </a:r>
            <a:r>
              <a:rPr lang="fr-FR" sz="2400" dirty="0"/>
              <a:t> interview – 1 </a:t>
            </a:r>
            <a:r>
              <a:rPr lang="el-GR" sz="2400" dirty="0"/>
              <a:t>ερωτώμενος (συνήθως</a:t>
            </a:r>
          </a:p>
          <a:p>
            <a:r>
              <a:rPr lang="el-GR" sz="2400" dirty="0"/>
              <a:t>επαγγελματίες όπου πηγαίνει ο </a:t>
            </a:r>
            <a:r>
              <a:rPr lang="el-GR" sz="2400" dirty="0" err="1"/>
              <a:t>moderator</a:t>
            </a:r>
            <a:r>
              <a:rPr lang="el-GR" sz="2400" dirty="0"/>
              <a:t> στο χώρο τους)</a:t>
            </a:r>
          </a:p>
        </p:txBody>
      </p:sp>
    </p:spTree>
    <p:extLst>
      <p:ext uri="{BB962C8B-B14F-4D97-AF65-F5344CB8AC3E}">
        <p14:creationId xmlns:p14="http://schemas.microsoft.com/office/powerpoint/2010/main" val="11589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6960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Ποσοτική έρευνα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467544" y="1412776"/>
            <a:ext cx="8208912" cy="52565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l-GR" sz="2000" dirty="0" smtClean="0"/>
              <a:t>Συνεντεύξεις Β2Β</a:t>
            </a:r>
          </a:p>
          <a:p>
            <a:pPr marL="342900" indent="-342900">
              <a:buAutoNum type="arabicPeriod"/>
            </a:pPr>
            <a:endParaRPr lang="el-GR" sz="2000" dirty="0"/>
          </a:p>
          <a:p>
            <a:r>
              <a:rPr lang="el-GR" sz="2000" dirty="0"/>
              <a:t>2. Μέτρηση ροής / </a:t>
            </a:r>
            <a:r>
              <a:rPr lang="el-GR" sz="2000" dirty="0" smtClean="0"/>
              <a:t>παρατηρήσεων</a:t>
            </a:r>
          </a:p>
          <a:p>
            <a:endParaRPr lang="el-GR" sz="2000" dirty="0"/>
          </a:p>
          <a:p>
            <a:r>
              <a:rPr lang="el-GR" sz="2000" dirty="0"/>
              <a:t>3. Συνεντεύξεις μπροστά στο ράφι και σε εξόδους </a:t>
            </a:r>
            <a:r>
              <a:rPr lang="el-GR" sz="2000" dirty="0" smtClean="0"/>
              <a:t>καταστημάτων</a:t>
            </a:r>
          </a:p>
          <a:p>
            <a:endParaRPr lang="el-GR" sz="2000" dirty="0"/>
          </a:p>
          <a:p>
            <a:r>
              <a:rPr lang="en-US" sz="2000" dirty="0"/>
              <a:t>4. </a:t>
            </a:r>
            <a:r>
              <a:rPr lang="en-US" sz="2000" dirty="0" err="1"/>
              <a:t>Συνεντεύξεις</a:t>
            </a:r>
            <a:r>
              <a:rPr lang="en-US" sz="2000" dirty="0"/>
              <a:t> door to </a:t>
            </a:r>
            <a:r>
              <a:rPr lang="en-US" sz="2000" dirty="0" smtClean="0"/>
              <a:t>door</a:t>
            </a:r>
            <a:endParaRPr lang="el-GR" sz="2000" dirty="0" smtClean="0"/>
          </a:p>
          <a:p>
            <a:endParaRPr lang="en-US" sz="2000" dirty="0"/>
          </a:p>
          <a:p>
            <a:r>
              <a:rPr lang="el-GR" sz="2000" dirty="0"/>
              <a:t>5. Συνεντεύξεις “</a:t>
            </a:r>
            <a:r>
              <a:rPr lang="fr-FR" sz="2000" dirty="0"/>
              <a:t>test center</a:t>
            </a:r>
            <a:r>
              <a:rPr lang="fr-FR" sz="2000" dirty="0" smtClean="0"/>
              <a:t>”</a:t>
            </a:r>
            <a:endParaRPr lang="el-GR" sz="2000" dirty="0" smtClean="0"/>
          </a:p>
          <a:p>
            <a:endParaRPr lang="fr-FR" sz="2000" dirty="0"/>
          </a:p>
          <a:p>
            <a:r>
              <a:rPr lang="el-GR" sz="2000" dirty="0"/>
              <a:t>6. </a:t>
            </a:r>
            <a:r>
              <a:rPr lang="el-GR" sz="2000" dirty="0" smtClean="0"/>
              <a:t>Τηλεφωνικές</a:t>
            </a:r>
          </a:p>
          <a:p>
            <a:endParaRPr lang="el-GR" sz="2000" dirty="0"/>
          </a:p>
          <a:p>
            <a:r>
              <a:rPr lang="el-GR" sz="2000" dirty="0"/>
              <a:t>7. Μυστικές </a:t>
            </a:r>
            <a:r>
              <a:rPr lang="el-GR" sz="2000" dirty="0" smtClean="0"/>
              <a:t>επισκέψεις</a:t>
            </a:r>
          </a:p>
          <a:p>
            <a:endParaRPr lang="el-GR" sz="2000" dirty="0"/>
          </a:p>
          <a:p>
            <a:r>
              <a:rPr lang="el-GR" sz="2000" dirty="0"/>
              <a:t>8. </a:t>
            </a:r>
            <a:r>
              <a:rPr lang="el-GR" sz="2000" dirty="0" err="1"/>
              <a:t>Self</a:t>
            </a:r>
            <a:r>
              <a:rPr lang="el-GR" sz="2000" dirty="0"/>
              <a:t> </a:t>
            </a:r>
            <a:r>
              <a:rPr lang="el-GR" sz="2000" dirty="0" err="1"/>
              <a:t>completion</a:t>
            </a:r>
            <a:r>
              <a:rPr lang="el-GR" sz="2000" dirty="0"/>
              <a:t> (στέλνω το ερωτηματολόγιο)</a:t>
            </a:r>
          </a:p>
        </p:txBody>
      </p:sp>
    </p:spTree>
    <p:extLst>
      <p:ext uri="{BB962C8B-B14F-4D97-AF65-F5344CB8AC3E}">
        <p14:creationId xmlns:p14="http://schemas.microsoft.com/office/powerpoint/2010/main" val="39253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Έρευνα αγοράς 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και μέθοδοι ανάλυσης δεδομένων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899592" y="1700808"/>
            <a:ext cx="7848872" cy="47525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u="sng" dirty="0"/>
              <a:t>Η έρευνα αγοράς και η στατιστική ανάλυση δεδομένων </a:t>
            </a:r>
            <a:r>
              <a:rPr lang="el-GR" sz="2400" u="sng" dirty="0" smtClean="0"/>
              <a:t>απαιτούν τρία </a:t>
            </a:r>
            <a:r>
              <a:rPr lang="el-GR" sz="2400" u="sng" dirty="0"/>
              <a:t>πράγματα</a:t>
            </a:r>
            <a:r>
              <a:rPr lang="el-GR" sz="2400" dirty="0" smtClean="0"/>
              <a:t>:</a:t>
            </a:r>
          </a:p>
          <a:p>
            <a:endParaRPr lang="el-GR" sz="2400" dirty="0"/>
          </a:p>
          <a:p>
            <a:pPr marL="457200" indent="-457200">
              <a:buAutoNum type="arabicPeriod"/>
            </a:pPr>
            <a:r>
              <a:rPr lang="el-GR" sz="2400" dirty="0" smtClean="0"/>
              <a:t>βασικές </a:t>
            </a:r>
            <a:r>
              <a:rPr lang="el-GR" sz="2400" dirty="0"/>
              <a:t>γνώσεις επικοινωνίας, μάρκετινγκ και </a:t>
            </a:r>
            <a:r>
              <a:rPr lang="el-GR" sz="2400" dirty="0" smtClean="0"/>
              <a:t>στατιστικής</a:t>
            </a:r>
          </a:p>
          <a:p>
            <a:pPr marL="457200" indent="-457200">
              <a:buAutoNum type="arabicPeriod"/>
            </a:pPr>
            <a:endParaRPr lang="el-GR" sz="2400" dirty="0"/>
          </a:p>
          <a:p>
            <a:r>
              <a:rPr lang="el-GR" sz="2400" dirty="0"/>
              <a:t>2. εφαρμογή μεθόδων και τεχνικών στατιστικής </a:t>
            </a:r>
            <a:r>
              <a:rPr lang="el-GR" sz="2400" dirty="0" smtClean="0"/>
              <a:t>       ανάλυσης δεδομένων</a:t>
            </a:r>
          </a:p>
          <a:p>
            <a:endParaRPr lang="el-GR" sz="2400" dirty="0"/>
          </a:p>
          <a:p>
            <a:r>
              <a:rPr lang="el-GR" sz="2400" dirty="0"/>
              <a:t>3. φαντασία και δημιουργικότητα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3825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Περιγραφική στατιστική ανάλυση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827584" y="1628800"/>
            <a:ext cx="7632848" cy="46805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FREQUENCIES (</a:t>
            </a:r>
            <a:r>
              <a:rPr lang="el-GR" sz="2000" b="1" dirty="0"/>
              <a:t>ΣΥΧΝΟΤΗΤΕΣ)</a:t>
            </a:r>
          </a:p>
          <a:p>
            <a:r>
              <a:rPr lang="el-GR" sz="2000" dirty="0"/>
              <a:t>Με την εντολή </a:t>
            </a:r>
            <a:r>
              <a:rPr lang="el-GR" sz="2000" i="1" dirty="0" err="1"/>
              <a:t>frequencies</a:t>
            </a:r>
            <a:r>
              <a:rPr lang="el-GR" sz="2000" i="1" dirty="0"/>
              <a:t>, </a:t>
            </a:r>
            <a:r>
              <a:rPr lang="el-GR" sz="2000" dirty="0"/>
              <a:t>το SPSS υπολογίζει τη συχνότητα</a:t>
            </a:r>
          </a:p>
          <a:p>
            <a:r>
              <a:rPr lang="el-GR" sz="2000" dirty="0"/>
              <a:t>εμφάνισης κάθε τιμής των μεταβλητών που έχουμε επιλέξει, </a:t>
            </a:r>
            <a:r>
              <a:rPr lang="el-GR" sz="2000" dirty="0" smtClean="0"/>
              <a:t>καθώς επίσης </a:t>
            </a:r>
            <a:r>
              <a:rPr lang="el-GR" sz="2000" dirty="0"/>
              <a:t>και κάποια βασικά μέτρα περιγραφικής στατιστικής. 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Η ανάλυση των </a:t>
            </a:r>
            <a:r>
              <a:rPr lang="el-GR" sz="2000" dirty="0"/>
              <a:t>συχνοτήτων αποσκοπεί στην ταξινόμηση και συμπύκνωση </a:t>
            </a:r>
            <a:r>
              <a:rPr lang="el-GR" sz="2000" dirty="0" smtClean="0"/>
              <a:t>των δεδομένων </a:t>
            </a:r>
            <a:r>
              <a:rPr lang="el-GR" sz="2000" dirty="0"/>
              <a:t>σε κατανομές συχνοτήτων. Με τον τρόπο αυτό </a:t>
            </a:r>
            <a:r>
              <a:rPr lang="el-GR" sz="2000" dirty="0" smtClean="0"/>
              <a:t>καθίσταται δυνατή </a:t>
            </a:r>
            <a:r>
              <a:rPr lang="el-GR" sz="2000" dirty="0"/>
              <a:t>η καλύτερη περιγραφή των βασικών </a:t>
            </a:r>
            <a:r>
              <a:rPr lang="el-GR" sz="2000" dirty="0" smtClean="0"/>
              <a:t>χαρακτηριστικών/μεγεθών της </a:t>
            </a:r>
            <a:r>
              <a:rPr lang="el-GR" sz="2000" dirty="0"/>
              <a:t>έρευνας.</a:t>
            </a:r>
          </a:p>
        </p:txBody>
      </p:sp>
    </p:spTree>
    <p:extLst>
      <p:ext uri="{BB962C8B-B14F-4D97-AF65-F5344CB8AC3E}">
        <p14:creationId xmlns:p14="http://schemas.microsoft.com/office/powerpoint/2010/main" val="15322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γραμμα ροής: Εναλλακτική διεργασία 3"/>
          <p:cNvSpPr/>
          <p:nvPr/>
        </p:nvSpPr>
        <p:spPr>
          <a:xfrm>
            <a:off x="395536" y="1412776"/>
            <a:ext cx="8208912" cy="51845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CROSSTABS (</a:t>
            </a:r>
            <a:r>
              <a:rPr lang="el-GR" sz="2000" b="1" dirty="0"/>
              <a:t>ΔΙΑΣΤΑΥΡΩΜΕΝΗ ΠΙΝΑΚΟΠΟΙΗΣΗ)</a:t>
            </a:r>
          </a:p>
          <a:p>
            <a:r>
              <a:rPr lang="el-GR" sz="2000" dirty="0"/>
              <a:t>Με την εντολή </a:t>
            </a:r>
            <a:r>
              <a:rPr lang="el-GR" sz="2000" i="1" dirty="0" err="1"/>
              <a:t>Crosstabs</a:t>
            </a:r>
            <a:r>
              <a:rPr lang="el-GR" sz="2000" i="1" dirty="0"/>
              <a:t> </a:t>
            </a:r>
            <a:r>
              <a:rPr lang="el-GR" sz="2000" dirty="0"/>
              <a:t>μπορούμε να παρουσιάσουμε σε </a:t>
            </a:r>
            <a:r>
              <a:rPr lang="el-GR" sz="2000" dirty="0" smtClean="0"/>
              <a:t>μορφή πίνακα </a:t>
            </a:r>
            <a:r>
              <a:rPr lang="el-GR" sz="2000" dirty="0"/>
              <a:t>τη σχέση μεταξύ δύο ποιοτικών μεταβλητών. Οι </a:t>
            </a:r>
            <a:r>
              <a:rPr lang="el-GR" sz="2000" dirty="0" smtClean="0"/>
              <a:t>ποιοτικές μεταβλητές </a:t>
            </a:r>
            <a:r>
              <a:rPr lang="el-GR" sz="2000" dirty="0"/>
              <a:t>είναι εκείνες που έχουν διακριτές κατηγορίες, όπως το </a:t>
            </a:r>
            <a:r>
              <a:rPr lang="el-GR" sz="2000" dirty="0" smtClean="0"/>
              <a:t>φύλο (γυναίκα</a:t>
            </a:r>
            <a:r>
              <a:rPr lang="el-GR" sz="2000" dirty="0"/>
              <a:t>, άνδρας), τόπος κατοικίας (πόλη, προάστιο, εξοχή), </a:t>
            </a:r>
            <a:r>
              <a:rPr lang="el-GR" sz="2000" dirty="0" smtClean="0"/>
              <a:t>απαντήσεις (ναι</a:t>
            </a:r>
            <a:r>
              <a:rPr lang="el-GR" sz="2000" dirty="0"/>
              <a:t>, όχι) και πολλές άλλες. 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Έτσι</a:t>
            </a:r>
            <a:r>
              <a:rPr lang="el-GR" sz="2000" dirty="0"/>
              <a:t>, λοιπόν, η διασταυρωμένη </a:t>
            </a:r>
            <a:r>
              <a:rPr lang="el-GR" sz="2000" dirty="0" smtClean="0"/>
              <a:t>ή συνδυαστική </a:t>
            </a:r>
            <a:r>
              <a:rPr lang="el-GR" sz="2000" dirty="0" err="1"/>
              <a:t>πινακοποίηση</a:t>
            </a:r>
            <a:r>
              <a:rPr lang="el-GR" sz="2000" dirty="0"/>
              <a:t> είναι η κατασκευή ενός πίνακα </a:t>
            </a:r>
            <a:r>
              <a:rPr lang="el-GR" sz="2000" dirty="0" smtClean="0"/>
              <a:t>διπλής εισόδου </a:t>
            </a:r>
            <a:r>
              <a:rPr lang="el-GR" sz="2000" dirty="0"/>
              <a:t>έτσι ώστε να μπορεί να εξεταστεί με ποιο τρόπο απάντησαν </a:t>
            </a:r>
            <a:r>
              <a:rPr lang="el-GR" sz="2000" dirty="0" smtClean="0"/>
              <a:t>σε κάποιες </a:t>
            </a:r>
            <a:r>
              <a:rPr lang="el-GR" sz="2000" dirty="0"/>
              <a:t>άλλες μεταβλητές οι ερωτώμενοι που απάντησαν </a:t>
            </a:r>
            <a:r>
              <a:rPr lang="el-GR" sz="2000" dirty="0" smtClean="0"/>
              <a:t>κάποια συγκεκριμένη </a:t>
            </a:r>
            <a:r>
              <a:rPr lang="el-GR" sz="2000" dirty="0"/>
              <a:t>κατηγορία σε μια μεταβλητή.</a:t>
            </a:r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Περιγραφική στατιστική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551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Ερωτηματολόγια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Τύποι ερωτήσεων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611560" y="1844824"/>
            <a:ext cx="7776864" cy="43924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sz="2400" b="1" dirty="0" smtClean="0"/>
              <a:t>ΑΜΟΙΚΤΕΣ-ΚΛΕΙΣΤΕΣ ΕΡΩΤΗΣΕΙΣ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l-GR" sz="24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400" b="1" dirty="0" smtClean="0"/>
              <a:t>ΑΝΟΙΚΤΕΣ:</a:t>
            </a:r>
            <a:r>
              <a:rPr lang="el-GR" sz="2400" dirty="0" smtClean="0"/>
              <a:t> ο ερωτώμενος απαντά ή καταγράφει την απάντησή του </a:t>
            </a:r>
            <a:r>
              <a:rPr lang="el-GR" sz="2400" b="1" dirty="0" smtClean="0"/>
              <a:t>ελεύθερα.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l-GR" sz="2400" b="1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400" b="1" dirty="0" smtClean="0"/>
              <a:t>ΚΛΕΙΣΤΕΣ:</a:t>
            </a:r>
            <a:r>
              <a:rPr lang="el-GR" sz="2400" dirty="0" smtClean="0"/>
              <a:t> ο ερωτώμενος </a:t>
            </a:r>
            <a:r>
              <a:rPr lang="el-GR" sz="2400" b="1" dirty="0" smtClean="0"/>
              <a:t>επιλέγει από προκαθορισμένες δυνατές απαντήσεις</a:t>
            </a:r>
            <a:r>
              <a:rPr lang="el-GR" sz="2400" dirty="0" smtClean="0"/>
              <a:t>, τσεκάροντας την απάντηση ή τις απαντήσεις που τον αντιπροσωπεύουν περισσότερο.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400" b="1" dirty="0" smtClean="0"/>
              <a:t>	- «Ερωτήσεις πολλαπλών επιλογών»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400" b="1" dirty="0" smtClean="0"/>
              <a:t>	- «διχοτομικές ερωτήσεις»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59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Ερωτηματολόγια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Τύποι ερωτήσεων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755576" y="1556792"/>
            <a:ext cx="7776864" cy="49685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buFontTx/>
              <a:buNone/>
            </a:pPr>
            <a:r>
              <a:rPr lang="el-GR" sz="2400" b="1" dirty="0" smtClean="0"/>
              <a:t>ΚΛΙΜΑΚΑ ΚΑΤΑΤΑΞΗΣ –ΙΕΡΑΡΧΗΣΗΣ</a:t>
            </a:r>
            <a:endParaRPr lang="en-US" sz="2400" b="1" dirty="0" smtClean="0"/>
          </a:p>
          <a:p>
            <a:pPr marL="609600" indent="-609600" algn="ctr">
              <a:buFontTx/>
              <a:buNone/>
            </a:pPr>
            <a:endParaRPr lang="el-GR" sz="2400" b="1" dirty="0" smtClean="0"/>
          </a:p>
          <a:p>
            <a:pPr marL="609600" indent="-609600" algn="just">
              <a:buFontTx/>
              <a:buNone/>
            </a:pPr>
            <a:r>
              <a:rPr lang="el-GR" sz="2400" dirty="0" smtClean="0"/>
              <a:t>«Παρακαλώ ιεραρχήστε τα παρακάτω λάστιχα αυτοκινήτων, σύμφωνα με την μεγαλύτερη πρόσφυση στο κράσπεδο»</a:t>
            </a:r>
          </a:p>
          <a:p>
            <a:pPr marL="609600" indent="-609600" algn="just">
              <a:buFontTx/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MICHELIN</a:t>
            </a:r>
            <a:r>
              <a:rPr lang="el-GR" sz="2400" dirty="0" smtClean="0"/>
              <a:t>			</a:t>
            </a:r>
            <a:r>
              <a:rPr lang="el-GR" sz="2400" u="sng" dirty="0" smtClean="0"/>
              <a:t>1</a:t>
            </a:r>
            <a:endParaRPr lang="en-US" sz="2400" u="sng" dirty="0" smtClean="0"/>
          </a:p>
          <a:p>
            <a:pPr marL="609600" indent="-609600" algn="just">
              <a:buFontTx/>
              <a:buNone/>
            </a:pPr>
            <a:r>
              <a:rPr lang="en-US" sz="2400" dirty="0" smtClean="0"/>
              <a:t>	BRIGESTON</a:t>
            </a:r>
            <a:r>
              <a:rPr lang="el-GR" sz="2400" dirty="0" smtClean="0"/>
              <a:t>			</a:t>
            </a:r>
            <a:r>
              <a:rPr lang="el-GR" sz="2400" u="sng" dirty="0" smtClean="0"/>
              <a:t>3</a:t>
            </a:r>
            <a:endParaRPr lang="en-US" sz="2400" u="sng" dirty="0" smtClean="0"/>
          </a:p>
          <a:p>
            <a:pPr marL="609600" indent="-609600" algn="just">
              <a:buFontTx/>
              <a:buNone/>
            </a:pPr>
            <a:r>
              <a:rPr lang="en-US" sz="2400" dirty="0" smtClean="0"/>
              <a:t>	PIRELLI</a:t>
            </a:r>
            <a:r>
              <a:rPr lang="el-GR" sz="2400" dirty="0" smtClean="0"/>
              <a:t>	</a:t>
            </a:r>
            <a:r>
              <a:rPr lang="en-US" sz="2400" dirty="0" smtClean="0"/>
              <a:t>                                   </a:t>
            </a:r>
            <a:r>
              <a:rPr lang="el-GR" sz="2400" dirty="0" smtClean="0"/>
              <a:t> </a:t>
            </a:r>
            <a:r>
              <a:rPr lang="el-GR" sz="2400" u="sng" dirty="0" smtClean="0"/>
              <a:t>2</a:t>
            </a:r>
          </a:p>
          <a:p>
            <a:pPr marL="609600" indent="-609600" algn="just">
              <a:buFontTx/>
              <a:buNone/>
            </a:pPr>
            <a:r>
              <a:rPr lang="el-GR" sz="2400" dirty="0" smtClean="0"/>
              <a:t>	</a:t>
            </a:r>
            <a:r>
              <a:rPr lang="en-US" sz="2400" dirty="0" smtClean="0"/>
              <a:t>GOODYEAR                              </a:t>
            </a:r>
            <a:r>
              <a:rPr lang="en-US" sz="2400" u="sng" dirty="0" smtClean="0"/>
              <a:t>4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5734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γραμμα ροής: Εναλλακτική διεργασία 3"/>
          <p:cNvSpPr/>
          <p:nvPr/>
        </p:nvSpPr>
        <p:spPr>
          <a:xfrm>
            <a:off x="539552" y="1268760"/>
            <a:ext cx="8064896" cy="47525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/>
              <a:t>Αγορά </a:t>
            </a:r>
            <a:r>
              <a:rPr lang="el-GR" sz="2800" dirty="0" smtClean="0"/>
              <a:t>είναι η διαδικασία σχεδιασμού και εκτέλεσης της αρχής της τιμολόγησης, προώθησης και διανομής ιδεών, αγαθών και υπηρεσιών ώστε να δημιουργήσουμε συναλλαγές που ικανοποιούν ατομικές προσωπικότητες και οργανισμούς.</a:t>
            </a:r>
            <a:endParaRPr lang="el-GR" sz="2800" dirty="0"/>
          </a:p>
        </p:txBody>
      </p:sp>
      <p:sp>
        <p:nvSpPr>
          <p:cNvPr id="5" name="Διάγραμμα ροής: Αρχή/τέλος εργασίας 4"/>
          <p:cNvSpPr/>
          <p:nvPr/>
        </p:nvSpPr>
        <p:spPr>
          <a:xfrm>
            <a:off x="827584" y="188640"/>
            <a:ext cx="7488832" cy="93610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ΜΙΑ ΕΙΣΑΓΩΓΗ ΣΤΗΝ ΕΡΕΥΝΑ ΑΓΟΡΑΣ</a:t>
            </a:r>
            <a:endParaRPr lang="el-GR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Ερωτηματολόγια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Τύποι ερωτήσεων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611560" y="1484784"/>
            <a:ext cx="7992888" cy="50405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sz="2400" b="1" dirty="0" smtClean="0"/>
              <a:t>ΚΛΙΜΑΚΑ ΣΤΑΘΕΡΟΥ ΑΘΡΟΙΣΜΑΤΟΣ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l-GR" sz="2400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400" dirty="0" smtClean="0"/>
              <a:t>«Να κατανείμετε 100 βαθμούς ανάμεσα στα παρακάτω είδη τυριού ανάλογα με την προτίμησή σας σε καθένα από αυτά»: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400" dirty="0" smtClean="0"/>
              <a:t>ΤΥΡΙ ΦΕΤΑ		</a:t>
            </a:r>
            <a:r>
              <a:rPr lang="en-US" sz="2400" dirty="0" smtClean="0"/>
              <a:t>	</a:t>
            </a:r>
            <a:r>
              <a:rPr lang="el-GR" sz="2400" u="sng" dirty="0" smtClean="0"/>
              <a:t>30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400" dirty="0" smtClean="0"/>
              <a:t>ΚΕΦΑΛΟΓΡΑΒΙΕΡΑ 		</a:t>
            </a:r>
            <a:r>
              <a:rPr lang="el-GR" sz="2400" u="sng" dirty="0" smtClean="0"/>
              <a:t>15</a:t>
            </a:r>
            <a:r>
              <a:rPr lang="el-GR" sz="2400" dirty="0" smtClean="0"/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400" dirty="0" smtClean="0"/>
              <a:t>ΕΜΕΝΤΑΛ 		</a:t>
            </a:r>
            <a:r>
              <a:rPr lang="en-US" sz="2400" dirty="0" smtClean="0"/>
              <a:t>	</a:t>
            </a:r>
            <a:r>
              <a:rPr lang="el-GR" sz="2400" u="sng" dirty="0" smtClean="0"/>
              <a:t>35</a:t>
            </a:r>
            <a:r>
              <a:rPr lang="el-GR" sz="2400" dirty="0" smtClean="0"/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400" dirty="0" smtClean="0"/>
              <a:t>ΓΚΟΥΝΤΑ 		            </a:t>
            </a:r>
            <a:r>
              <a:rPr lang="el-GR" sz="2400" u="sng" dirty="0" smtClean="0"/>
              <a:t>20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l-GR" sz="2400" u="sng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400" b="1" dirty="0" smtClean="0"/>
              <a:t>ΣΥΝΟΛΟ		            100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645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Ερωτηματολόγια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Τύποι ερωτήσεων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729380" y="1340768"/>
            <a:ext cx="7776864" cy="12298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None/>
            </a:pPr>
            <a:r>
              <a:rPr lang="el-GR" sz="2400" dirty="0" smtClean="0"/>
              <a:t>Η κλίμακα αυτή ζητάει να δείξει ο ερωτώμενος τον βαθμό συμφωνίας ή διαφωνίας του με ορισμένες προτάσεις-δηλώσεις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6" name="Picture 4" descr="σάρωση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441893" y="2643199"/>
            <a:ext cx="83518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Ερωτηματολόγια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Τύποι ερωτήσεων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528699" y="1124744"/>
            <a:ext cx="7992888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ΚΑΤΑΛΟΓΟΣ ΕΠΙΘΕΤΩΝ</a:t>
            </a:r>
            <a:endParaRPr lang="el-GR" sz="2400" b="1" dirty="0"/>
          </a:p>
        </p:txBody>
      </p:sp>
      <p:pic>
        <p:nvPicPr>
          <p:cNvPr id="6" name="Picture 6" descr="σάρωση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00" y="1872690"/>
            <a:ext cx="7992888" cy="458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1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Reporting</a:t>
            </a:r>
            <a:endParaRPr lang="el-GR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548428" y="1556792"/>
            <a:ext cx="7992888" cy="49685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/>
              <a:t>Σύνταξη αναφοράς.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Παρουσίαση Ευρημάτων.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Κριτική Αξιολόγηση Ευρημάτων.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Παρουσίαση Προτάσεων σε σχέση με το Πρόβλημα 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Παρουσίαση Περιορισμών-προβλημάτων της Έρευνας.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Προτάσεις για Μελλοντική Έρευνα.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617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123728" y="980728"/>
            <a:ext cx="4865712" cy="1589544"/>
          </a:xfrm>
        </p:spPr>
        <p:txBody>
          <a:bodyPr>
            <a:noAutofit/>
          </a:bodyPr>
          <a:lstStyle/>
          <a:p>
            <a:r>
              <a:rPr lang="el-GR" sz="2800" dirty="0" smtClean="0"/>
              <a:t>ΣΑΣ ΕΥΧΑΡΙΣΤΩ</a:t>
            </a:r>
            <a:br>
              <a:rPr lang="el-GR" sz="2800" dirty="0" smtClean="0"/>
            </a:br>
            <a:r>
              <a:rPr lang="el-GR" sz="2800" dirty="0" smtClean="0"/>
              <a:t> ΓΙΑ ΤΗΝ ΠΡΟΣΟΧΗ ΣΑΣ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379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Διάγραμμα ροής: Εναλλακτική διεργασία 4"/>
          <p:cNvSpPr/>
          <p:nvPr/>
        </p:nvSpPr>
        <p:spPr>
          <a:xfrm>
            <a:off x="611560" y="476672"/>
            <a:ext cx="7560840" cy="5904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/>
              <a:t>Η «αρχή» της αγοράς προϋποθέτει τον:</a:t>
            </a:r>
          </a:p>
          <a:p>
            <a:endParaRPr lang="el-GR" sz="2400" b="1" u="sng" dirty="0" smtClean="0"/>
          </a:p>
          <a:p>
            <a:pPr algn="ctr"/>
            <a:r>
              <a:rPr lang="el-GR" sz="2400" dirty="0" smtClean="0"/>
              <a:t>Προσανατολισμό του καταναλωτή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Προσανατολισμό ενός στόχου</a:t>
            </a:r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Προσανατολισμό ενός συστήματος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589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γραμμα ροής: Αρχή/τέλος εργασίας 3"/>
          <p:cNvSpPr/>
          <p:nvPr/>
        </p:nvSpPr>
        <p:spPr>
          <a:xfrm>
            <a:off x="827584" y="188640"/>
            <a:ext cx="7488832" cy="93610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Έρευνα Αγοράς</a:t>
            </a:r>
            <a:endParaRPr lang="el-GR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Διάγραμμα ροής: Εναλλακτική διεργασία 5"/>
          <p:cNvSpPr/>
          <p:nvPr/>
        </p:nvSpPr>
        <p:spPr>
          <a:xfrm>
            <a:off x="683568" y="1484784"/>
            <a:ext cx="7776864" cy="50405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/>
              <a:t>Έρευνα Αγοράς είναι η διαδικασία ανακάλυψης</a:t>
            </a:r>
          </a:p>
          <a:p>
            <a:r>
              <a:rPr lang="el-GR" sz="2400" dirty="0" smtClean="0"/>
              <a:t>χρήσιμων πληροφοριών σχετικά με τους πελάτες, τον</a:t>
            </a:r>
          </a:p>
          <a:p>
            <a:r>
              <a:rPr lang="el-GR" sz="2400" dirty="0" smtClean="0"/>
              <a:t>ανταγωνισμό και το περιβάλλον</a:t>
            </a:r>
          </a:p>
          <a:p>
            <a:endParaRPr lang="el-GR" sz="2400" dirty="0" smtClean="0"/>
          </a:p>
          <a:p>
            <a:r>
              <a:rPr lang="el-GR" sz="2400" dirty="0" smtClean="0"/>
              <a:t>Η Έρευνα Αγοράς μειώνει τον κίνδυνο και την</a:t>
            </a:r>
          </a:p>
          <a:p>
            <a:r>
              <a:rPr lang="el-GR" sz="2400" dirty="0" smtClean="0"/>
              <a:t>αβεβαιότητα κατά τη λήψη αποφάσεων</a:t>
            </a:r>
          </a:p>
          <a:p>
            <a:endParaRPr lang="el-GR" sz="2400" dirty="0" smtClean="0"/>
          </a:p>
          <a:p>
            <a:r>
              <a:rPr lang="el-GR" sz="2400" dirty="0" smtClean="0"/>
              <a:t> Πρόκειται για τις «αισθήσεις» τις επιχείρησης που την</a:t>
            </a:r>
          </a:p>
          <a:p>
            <a:r>
              <a:rPr lang="el-GR" sz="2400" dirty="0" smtClean="0"/>
              <a:t>βοηθούν να επικοινωνεί με το εξωτερικό περιβάλλον</a:t>
            </a:r>
          </a:p>
          <a:p>
            <a:endParaRPr lang="el-GR" sz="2400" dirty="0" smtClean="0"/>
          </a:p>
          <a:p>
            <a:r>
              <a:rPr lang="el-GR" sz="2400" dirty="0" smtClean="0"/>
              <a:t>Βοηθά την καλύτερη επαφή με τους πελάτες και την</a:t>
            </a:r>
          </a:p>
          <a:p>
            <a:r>
              <a:rPr lang="el-GR" sz="2400" dirty="0" smtClean="0"/>
              <a:t>επιτυχέστερη κατανόησή τους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655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Διαχωρισμ</a:t>
            </a:r>
            <a:r>
              <a:rPr lang="el-GR" sz="2400" dirty="0">
                <a:solidFill>
                  <a:schemeClr val="tx2">
                    <a:lumMod val="25000"/>
                  </a:schemeClr>
                </a:solidFill>
              </a:rPr>
              <a:t>Ο</a:t>
            </a:r>
            <a:r>
              <a:rPr lang="el-GR" sz="2400" dirty="0" smtClean="0">
                <a:solidFill>
                  <a:schemeClr val="tx2">
                    <a:lumMod val="25000"/>
                  </a:schemeClr>
                </a:solidFill>
              </a:rPr>
              <a:t>Σ</a:t>
            </a: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 των όρων</a:t>
            </a:r>
            <a:b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l-GR" sz="2400" i="1" dirty="0">
                <a:solidFill>
                  <a:schemeClr val="tx2">
                    <a:lumMod val="25000"/>
                  </a:schemeClr>
                </a:solidFill>
              </a:rPr>
              <a:t>Ε</a:t>
            </a:r>
            <a:r>
              <a:rPr lang="el-GR" sz="2400" b="1" i="1" dirty="0" smtClean="0">
                <a:solidFill>
                  <a:schemeClr val="tx2">
                    <a:lumMod val="25000"/>
                  </a:schemeClr>
                </a:solidFill>
              </a:rPr>
              <a:t>ρευναΣ Μάρκετινγκ </a:t>
            </a:r>
            <a:br>
              <a:rPr lang="el-GR" sz="24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και </a:t>
            </a:r>
            <a:r>
              <a:rPr lang="el-GR" sz="2400" i="1" dirty="0">
                <a:solidFill>
                  <a:schemeClr val="tx2">
                    <a:lumMod val="25000"/>
                  </a:schemeClr>
                </a:solidFill>
              </a:rPr>
              <a:t>Ε</a:t>
            </a:r>
            <a:r>
              <a:rPr lang="el-GR" sz="2400" b="1" i="1" dirty="0" smtClean="0">
                <a:solidFill>
                  <a:schemeClr val="tx2">
                    <a:lumMod val="25000"/>
                  </a:schemeClr>
                </a:solidFill>
              </a:rPr>
              <a:t>ρευναΣ ΑγορΑΣ</a:t>
            </a:r>
            <a:endParaRPr lang="el-GR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539552" y="1484784"/>
            <a:ext cx="7992888" cy="51845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/>
              <a:t>Έρευνα Μάρκετινγκ </a:t>
            </a:r>
            <a:r>
              <a:rPr lang="el-GR" sz="2400" dirty="0" smtClean="0"/>
              <a:t>είναι ο συστηματικός σχεδιασμός, η συλλογή, η ανάλυση και η αναφορά στοιχείων και διαπιστώσεων που έχουν σχέση με μία συγκεκριμένη περίπτωση μάρκετινγκ που αντιμετωπίζει η εταιρία.</a:t>
            </a:r>
            <a:r>
              <a:rPr lang="el-GR" sz="2400" dirty="0"/>
              <a:t> </a:t>
            </a:r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Δεν </a:t>
            </a:r>
            <a:r>
              <a:rPr lang="el-GR" sz="2400" dirty="0"/>
              <a:t>πρέπει, λοιπόν, να συγχέουμε τους όρους έρευνα μάρκετινγκ </a:t>
            </a:r>
            <a:r>
              <a:rPr lang="el-GR" sz="2400" dirty="0" smtClean="0"/>
              <a:t>και έρευνα </a:t>
            </a:r>
            <a:r>
              <a:rPr lang="el-GR" sz="2400" dirty="0"/>
              <a:t>αγοράς. </a:t>
            </a:r>
            <a:endParaRPr lang="el-GR" sz="2400" dirty="0" smtClean="0"/>
          </a:p>
          <a:p>
            <a:r>
              <a:rPr lang="el-GR" sz="2400" i="1" dirty="0" smtClean="0"/>
              <a:t>Η </a:t>
            </a:r>
            <a:r>
              <a:rPr lang="el-GR" sz="2400" i="1" dirty="0"/>
              <a:t>έρευνα </a:t>
            </a:r>
            <a:r>
              <a:rPr lang="el-GR" sz="2400" i="1" dirty="0" smtClean="0"/>
              <a:t>αγοράς ερευνά </a:t>
            </a:r>
            <a:r>
              <a:rPr lang="el-GR" sz="2400" i="1" dirty="0"/>
              <a:t>σε κάποια </a:t>
            </a:r>
            <a:r>
              <a:rPr lang="el-GR" sz="2400" i="1" dirty="0" smtClean="0"/>
              <a:t>συγκεκριμένη αγορά και είναι </a:t>
            </a:r>
            <a:r>
              <a:rPr lang="el-GR" sz="2400" i="1" dirty="0"/>
              <a:t>απλώς μία συνιστώσα της έρευνας μάρκετινγκ.</a:t>
            </a:r>
            <a:endParaRPr lang="el-GR" sz="2400" i="1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964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Η σημασία των δεδομένων</a:t>
            </a:r>
          </a:p>
        </p:txBody>
      </p:sp>
      <p:sp>
        <p:nvSpPr>
          <p:cNvPr id="7" name="Διάγραμμα ροής: Εναλλακτική διεργασία 6"/>
          <p:cNvSpPr/>
          <p:nvPr/>
        </p:nvSpPr>
        <p:spPr>
          <a:xfrm>
            <a:off x="575058" y="1412776"/>
            <a:ext cx="8064896" cy="52565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 smtClean="0"/>
              <a:t>Για να αποκτηθεί η γνώση απαιτείται μετατροπή κάποιων βασικών δεδομένων σε  πληροφορίες και αποφάσεις</a:t>
            </a:r>
          </a:p>
          <a:p>
            <a:endParaRPr lang="el-GR" sz="2800" dirty="0" smtClean="0"/>
          </a:p>
          <a:p>
            <a:r>
              <a:rPr lang="el-GR" sz="2800" dirty="0" smtClean="0"/>
              <a:t>Τα δεδομένα είναι η ακατέργαστη μορφή της πληροφορίας</a:t>
            </a:r>
          </a:p>
          <a:p>
            <a:endParaRPr lang="el-GR" sz="2800" dirty="0" smtClean="0"/>
          </a:p>
          <a:p>
            <a:r>
              <a:rPr lang="el-GR" sz="2800" dirty="0" smtClean="0"/>
              <a:t>Η πληροφορία προκύπτει μετά την επεξεργασία των ακατέργαστων δεδομένων</a:t>
            </a:r>
          </a:p>
          <a:p>
            <a:endParaRPr lang="el-GR" sz="2800" dirty="0" smtClean="0"/>
          </a:p>
          <a:p>
            <a:r>
              <a:rPr lang="el-GR" sz="2800" dirty="0" smtClean="0"/>
              <a:t>Η ερμηνεία των πληροφοριών θα οδηγήσει στη λήψη συγκεκριμένων αποφάσεων</a:t>
            </a:r>
          </a:p>
        </p:txBody>
      </p:sp>
    </p:spTree>
    <p:extLst>
      <p:ext uri="{BB962C8B-B14F-4D97-AF65-F5344CB8AC3E}">
        <p14:creationId xmlns:p14="http://schemas.microsoft.com/office/powerpoint/2010/main" val="21244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ιάγραμμα ροής: Εναλλακτική διεργασία 3"/>
          <p:cNvSpPr/>
          <p:nvPr/>
        </p:nvSpPr>
        <p:spPr>
          <a:xfrm>
            <a:off x="407374" y="1772816"/>
            <a:ext cx="7920880" cy="48965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u="sng" dirty="0" smtClean="0"/>
              <a:t>Τα δεδομένα που αποκτώνται θα πρέπει να είναι:</a:t>
            </a:r>
          </a:p>
          <a:p>
            <a:endParaRPr lang="el-GR" sz="2800" dirty="0" smtClean="0"/>
          </a:p>
          <a:p>
            <a:r>
              <a:rPr lang="el-GR" sz="2800" dirty="0" smtClean="0"/>
              <a:t>Αξιόπιστα</a:t>
            </a:r>
          </a:p>
          <a:p>
            <a:endParaRPr lang="el-GR" sz="2800" dirty="0" smtClean="0"/>
          </a:p>
          <a:p>
            <a:r>
              <a:rPr lang="el-GR" sz="2800" dirty="0" smtClean="0"/>
              <a:t>Αντιπροσωπευτικά και γενικεύσιμα</a:t>
            </a:r>
          </a:p>
          <a:p>
            <a:endParaRPr lang="el-GR" sz="2800" dirty="0" smtClean="0"/>
          </a:p>
          <a:p>
            <a:r>
              <a:rPr lang="el-GR" sz="2800" dirty="0" smtClean="0"/>
              <a:t> Έγκυρα</a:t>
            </a:r>
            <a:endParaRPr lang="el-GR" sz="2800" dirty="0"/>
          </a:p>
        </p:txBody>
      </p:sp>
      <p:sp>
        <p:nvSpPr>
          <p:cNvPr id="5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chemeClr val="tx2">
                    <a:lumMod val="25000"/>
                  </a:schemeClr>
                </a:solidFill>
              </a:rPr>
              <a:t>Χαρακτηριστικά των δεδομένων </a:t>
            </a:r>
          </a:p>
        </p:txBody>
      </p:sp>
    </p:spTree>
    <p:extLst>
      <p:ext uri="{BB962C8B-B14F-4D97-AF65-F5344CB8AC3E}">
        <p14:creationId xmlns:p14="http://schemas.microsoft.com/office/powerpoint/2010/main" val="40853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4905327"/>
              </p:ext>
            </p:extLst>
          </p:nvPr>
        </p:nvGraphicFramePr>
        <p:xfrm>
          <a:off x="467544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sz="2800" b="1" dirty="0"/>
              <a:t>Έρευνα Αγοράς – Διαδικασία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116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1069" y="116632"/>
            <a:ext cx="8229600" cy="11430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chemeClr val="tx2">
                    <a:lumMod val="25000"/>
                  </a:schemeClr>
                </a:solidFill>
              </a:rPr>
              <a:t>Βασικά μοντέλα έρευνας</a:t>
            </a:r>
          </a:p>
        </p:txBody>
      </p:sp>
      <p:sp>
        <p:nvSpPr>
          <p:cNvPr id="5" name="Διάγραμμα ροής: Εναλλακτική διεργασία 4"/>
          <p:cNvSpPr/>
          <p:nvPr/>
        </p:nvSpPr>
        <p:spPr>
          <a:xfrm>
            <a:off x="683568" y="1772816"/>
            <a:ext cx="7776864" cy="4536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/>
              <a:t>Διερευνητική έρευνα </a:t>
            </a:r>
            <a:r>
              <a:rPr lang="el-GR" sz="2400" dirty="0" smtClean="0"/>
              <a:t>(</a:t>
            </a:r>
            <a:r>
              <a:rPr lang="el-GR" sz="2400" dirty="0" err="1" smtClean="0"/>
              <a:t>exploratory</a:t>
            </a:r>
            <a:r>
              <a:rPr lang="el-GR" sz="2400" dirty="0" smtClean="0"/>
              <a:t> </a:t>
            </a:r>
            <a:r>
              <a:rPr lang="el-GR" sz="2400" dirty="0" err="1" smtClean="0"/>
              <a:t>research</a:t>
            </a:r>
            <a:r>
              <a:rPr lang="el-GR" sz="2400" dirty="0" smtClean="0"/>
              <a:t>): ανακάλυψη γενικού χαρακτήρα ενός προβλήματος, της επίδρασης που έχει και των μεταβλητών που το χαρακτηρίζουν</a:t>
            </a:r>
          </a:p>
          <a:p>
            <a:endParaRPr lang="el-GR" sz="2400" dirty="0" smtClean="0"/>
          </a:p>
          <a:p>
            <a:r>
              <a:rPr lang="el-GR" sz="2400" b="1" dirty="0" smtClean="0"/>
              <a:t>Περιγραφική έρευνα </a:t>
            </a:r>
            <a:r>
              <a:rPr lang="el-GR" sz="2400" dirty="0" smtClean="0"/>
              <a:t>(</a:t>
            </a:r>
            <a:r>
              <a:rPr lang="el-GR" sz="2400" dirty="0" err="1" smtClean="0"/>
              <a:t>descriptive</a:t>
            </a:r>
            <a:r>
              <a:rPr lang="el-GR" sz="2400" dirty="0" smtClean="0"/>
              <a:t> </a:t>
            </a:r>
            <a:r>
              <a:rPr lang="el-GR" sz="2400" dirty="0" err="1" smtClean="0"/>
              <a:t>research</a:t>
            </a:r>
            <a:r>
              <a:rPr lang="el-GR" sz="2400" dirty="0" smtClean="0"/>
              <a:t>): περιγραφή των επιρροών συγκεκριμένων μεταβλητών σε ένα πρόβλημα</a:t>
            </a:r>
          </a:p>
          <a:p>
            <a:endParaRPr lang="el-GR" sz="2400" dirty="0" smtClean="0"/>
          </a:p>
          <a:p>
            <a:r>
              <a:rPr lang="el-GR" sz="2400" b="1" dirty="0" err="1" smtClean="0"/>
              <a:t>Αιτιακή</a:t>
            </a:r>
            <a:r>
              <a:rPr lang="el-GR" sz="2400" b="1" dirty="0" smtClean="0"/>
              <a:t> έρευνα </a:t>
            </a:r>
            <a:r>
              <a:rPr lang="el-GR" sz="2400" dirty="0" smtClean="0"/>
              <a:t>(</a:t>
            </a:r>
            <a:r>
              <a:rPr lang="el-GR" sz="2400" dirty="0" err="1" smtClean="0"/>
              <a:t>causal</a:t>
            </a:r>
            <a:r>
              <a:rPr lang="el-GR" sz="2400" dirty="0" smtClean="0"/>
              <a:t> </a:t>
            </a:r>
            <a:r>
              <a:rPr lang="el-GR" sz="2400" dirty="0" err="1" smtClean="0"/>
              <a:t>research</a:t>
            </a:r>
            <a:r>
              <a:rPr lang="el-GR" sz="2400" dirty="0" smtClean="0"/>
              <a:t>): εξερεύνηση συσχετίσεων μεταξύ διαφορετικών μεταβλητών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91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129</TotalTime>
  <Words>905</Words>
  <Application>Microsoft Office PowerPoint</Application>
  <PresentationFormat>Προβολή στην οθόνη (4:3)</PresentationFormat>
  <Paragraphs>172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BlackTie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ΔιαχωρισμΟΣ των όρων  ΕρευναΣ Μάρκετινγκ  και ΕρευναΣ ΑγορΑΣ</vt:lpstr>
      <vt:lpstr>Η σημασία των δεδομένων</vt:lpstr>
      <vt:lpstr>Χαρακτηριστικά των δεδομένων </vt:lpstr>
      <vt:lpstr>Έρευνα Αγοράς – Διαδικασία</vt:lpstr>
      <vt:lpstr>Βασικά μοντέλα έρευνας</vt:lpstr>
      <vt:lpstr>ΔΕΙΓΜΑΤΟΛΗΠΤΙΚΗ ΕΡΕΥΝΑ</vt:lpstr>
      <vt:lpstr>ΒΑΣΙΚΕΣ ΜΕΘΟΔΟΙ ΔΕΙΓΜΑΤΟΛΗΨΙΑΣ</vt:lpstr>
      <vt:lpstr>Μέθοδοι συλλογής δεδομένων</vt:lpstr>
      <vt:lpstr>Ποιοτική έρευνα</vt:lpstr>
      <vt:lpstr>Ποσοτική έρευνα</vt:lpstr>
      <vt:lpstr>Έρευνα αγοράς  και μέθοδοι ανάλυσης δεδομένων</vt:lpstr>
      <vt:lpstr>Περιγραφική στατιστική ανάλυση</vt:lpstr>
      <vt:lpstr>Περιγραφική στατιστική ανάλυση</vt:lpstr>
      <vt:lpstr>Ερωτηματολόγια Τύποι ερωτήσεων</vt:lpstr>
      <vt:lpstr>Ερωτηματολόγια Τύποι ερωτήσεων</vt:lpstr>
      <vt:lpstr>Ερωτηματολόγια Τύποι ερωτήσεων</vt:lpstr>
      <vt:lpstr>Ερωτηματολόγια Τύποι ερωτήσεων</vt:lpstr>
      <vt:lpstr>Ερωτηματολόγια Τύποι ερωτήσεων</vt:lpstr>
      <vt:lpstr>Reporting</vt:lpstr>
      <vt:lpstr>ΣΑΣ ΕΥΧΑΡΙΣΤΩ  ΓΙΑ ΤΗΝ ΠΡΟΣΟΧΗ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ΤΕΙ ΔΥΤΙΚΗΣ ΜΑΚΕΔΟΝΙΑΣ Τμήμα:ΤΕΧΝΟΛΟΓΩΝ ΓΕΩΠΟΝΩΝ  Μεθοδολογία Έρευνας Κοινωνικών Επιστημών</dc:title>
  <dc:creator>Vasilis</dc:creator>
  <cp:lastModifiedBy>Vasilis</cp:lastModifiedBy>
  <cp:revision>29</cp:revision>
  <dcterms:created xsi:type="dcterms:W3CDTF">2018-10-07T16:01:20Z</dcterms:created>
  <dcterms:modified xsi:type="dcterms:W3CDTF">2018-10-08T15:07:27Z</dcterms:modified>
</cp:coreProperties>
</file>