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76" r:id="rId15"/>
    <p:sldId id="277" r:id="rId16"/>
    <p:sldId id="278" r:id="rId17"/>
    <p:sldId id="279" r:id="rId18"/>
    <p:sldId id="268" r:id="rId19"/>
    <p:sldId id="280" r:id="rId20"/>
    <p:sldId id="281" r:id="rId21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BB000-1A66-43C2-8525-A5054B9754B7}" type="datetimeFigureOut">
              <a:rPr lang="el-GR" smtClean="0"/>
              <a:t>4/5/2020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12705-716D-4D37-9B92-2619D23C8E6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3532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527BDC-494D-4A36-9090-FF346070E72B}" type="datetimeFigureOut">
              <a:rPr lang="el-GR" smtClean="0"/>
              <a:pPr/>
              <a:t>4/5/2020</a:t>
            </a:fld>
            <a:endParaRPr lang="el-GR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AC946D-28E1-4CEE-996F-D4A1FBC40438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ΠΡΟΥΠΟΛΟΓΙΣΜΟΣ ΕΠΕΝΔΥΣΕΩΝ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Δ. Καρτάλης</a:t>
            </a:r>
          </a:p>
          <a:p>
            <a:r>
              <a:rPr lang="el-GR" dirty="0" smtClean="0"/>
              <a:t> Καθηγητής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με κόστος 100,000,000 ευρώ. Εκτιμάται ότι το πρόγραμμα αυτό θα αποφέρει τις παρακάτω ταμειακές ροές.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043608" y="393305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436780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ΠΡΟΣΘΕΤΕΣ ΤΑΜΕΙΑΚΕΣ ΡΟΕΣ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 η μέγιστη επιθυμητή περίοδος επανείσπραξης είναι 3 έτη θα γίνει αποδεκτό το πρόγραμμα?</a:t>
            </a:r>
          </a:p>
          <a:p>
            <a:r>
              <a:rPr lang="el-GR" dirty="0" smtClean="0"/>
              <a:t> Στα δυο πρώτα χρόνια η επιχείρηση θα εισπράξει 50,000,000 + 22,500,000= 72,500,000 από τα 100,000,000 τα οποία έχει επενδύσει. Τα υπόλοιπα (100,000,000-72,500,000)= 27,500,000 θα ανακτηθούν στο τρίτο έτος δηλ 27,500,000/90,000,000=0,30 χ 52 εβδομάδες = 15,6 χ 365 ημέρες = 110 ημέρες. Επομένως η περίοδος επανεισπραξης είναι 2,30 έτη &lt; από το επιθυμητό άρα αποδεκτή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ΜΕΘΟΔΟΣ ΤΗ ΚΑΘΑΡΗΣ ΠΑΡΟΥΣΑΣ ΑΞΙΑΣ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Δείχνει την συμβολή της εταιρείας στην αξία της επιχείρησης.</a:t>
            </a:r>
          </a:p>
          <a:p>
            <a:r>
              <a:rPr lang="el-GR" dirty="0" smtClean="0"/>
              <a:t>Κ.Π.Α = </a:t>
            </a:r>
            <a:r>
              <a:rPr lang="en-US" dirty="0" smtClean="0"/>
              <a:t> </a:t>
            </a:r>
            <a:r>
              <a:rPr lang="el-GR" sz="5400" dirty="0" smtClean="0"/>
              <a:t>Σ</a:t>
            </a:r>
            <a:r>
              <a:rPr lang="en-US" sz="6600" baseline="30000" dirty="0" smtClean="0"/>
              <a:t>n</a:t>
            </a:r>
            <a:r>
              <a:rPr lang="el-GR" sz="6600" dirty="0" smtClean="0"/>
              <a:t> </a:t>
            </a:r>
            <a:r>
              <a:rPr lang="en-US" dirty="0" smtClean="0"/>
              <a:t>   [TAM.</a:t>
            </a:r>
            <a:r>
              <a:rPr lang="el-GR" dirty="0" smtClean="0"/>
              <a:t>ΡΟΕΣ</a:t>
            </a:r>
            <a:r>
              <a:rPr lang="en-US" dirty="0" smtClean="0"/>
              <a:t>/ </a:t>
            </a:r>
            <a:r>
              <a:rPr lang="el-GR" dirty="0" smtClean="0"/>
              <a:t>(1+Κ)</a:t>
            </a:r>
            <a:r>
              <a:rPr lang="en-US" baseline="30000" dirty="0" smtClean="0"/>
              <a:t>t  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l-GR" dirty="0" smtClean="0"/>
              <a:t>Ταμειακές ροές = η ετήσια πρόσθετη ταμειακή ροη μετά τους φόρους</a:t>
            </a:r>
          </a:p>
          <a:p>
            <a:pPr>
              <a:buNone/>
            </a:pPr>
            <a:r>
              <a:rPr lang="el-GR" dirty="0" smtClean="0"/>
              <a:t>Κ= η απαιτουμένη απόδοση (προεξοφλητικό επιτόκιο)</a:t>
            </a:r>
          </a:p>
          <a:p>
            <a:pPr>
              <a:buNone/>
            </a:pPr>
            <a:r>
              <a:rPr lang="en-US" dirty="0" smtClean="0"/>
              <a:t>t= E</a:t>
            </a:r>
            <a:r>
              <a:rPr lang="el-GR" dirty="0" smtClean="0"/>
              <a:t>τη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κόστος του οποίου είναι 100,000,000 ευρώ. Εκτιμάται ότι το πρόγραμμα θα αποφέρει τις ακόλουθες πρόσθετες ταμειακές ροές μετά τους φόρους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115616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Έτη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Πρόσθετες Ταμειακές Ροές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το προεξοφλητικό επιτόκιο είναι 10% να υπολογιστεί η Κ.Π.Α </a:t>
            </a:r>
          </a:p>
          <a:p>
            <a:r>
              <a:rPr lang="el-GR" dirty="0" smtClean="0"/>
              <a:t>Λύση.</a:t>
            </a:r>
          </a:p>
          <a:p>
            <a:r>
              <a:rPr lang="el-GR" dirty="0" smtClean="0"/>
              <a:t>Κ.Π.Α = [(-100,000,000)]+</a:t>
            </a:r>
          </a:p>
          <a:p>
            <a:r>
              <a:rPr lang="el-GR" dirty="0" smtClean="0"/>
              <a:t>(50,000,000)/(1+0,10)</a:t>
            </a:r>
            <a:r>
              <a:rPr lang="el-GR" baseline="30000" dirty="0" smtClean="0"/>
              <a:t>1 </a:t>
            </a:r>
            <a:r>
              <a:rPr lang="el-GR" dirty="0" smtClean="0"/>
              <a:t>+(22,500,000)/ (1+0,10)</a:t>
            </a:r>
            <a:r>
              <a:rPr lang="el-GR" baseline="30000" dirty="0" smtClean="0"/>
              <a:t>2  </a:t>
            </a:r>
            <a:r>
              <a:rPr lang="el-GR" dirty="0" smtClean="0"/>
              <a:t>+ (90,000,000/(1+0,10)</a:t>
            </a:r>
            <a:r>
              <a:rPr lang="el-GR" baseline="30000" dirty="0" smtClean="0"/>
              <a:t>3   </a:t>
            </a:r>
            <a:r>
              <a:rPr lang="el-GR" dirty="0" smtClean="0"/>
              <a:t>+ (95,000,000)/(1+0,10)</a:t>
            </a:r>
            <a:r>
              <a:rPr lang="el-GR" baseline="30000" dirty="0" smtClean="0"/>
              <a:t>4 =</a:t>
            </a:r>
            <a:r>
              <a:rPr lang="el-GR" dirty="0" smtClean="0"/>
              <a:t>96.554.197 &gt;0 </a:t>
            </a:r>
          </a:p>
          <a:p>
            <a:r>
              <a:rPr lang="el-GR" dirty="0" smtClean="0"/>
              <a:t>άρα αποδεκτή η πρόταση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Μέθοδος του  Δείκτη Αποδοτικότητας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Δείχνει τη σχετική αποδοτικότητα ενός επενδυτικού προγράμματος </a:t>
            </a:r>
          </a:p>
          <a:p>
            <a:endParaRPr lang="el-GR" dirty="0" smtClean="0"/>
          </a:p>
          <a:p>
            <a:r>
              <a:rPr lang="en-US" dirty="0" smtClean="0"/>
              <a:t>PI=   </a:t>
            </a:r>
            <a:r>
              <a:rPr lang="el-GR" dirty="0" smtClean="0"/>
              <a:t>[</a:t>
            </a:r>
            <a:r>
              <a:rPr lang="el-GR" sz="4000" dirty="0" smtClean="0"/>
              <a:t>Σ</a:t>
            </a:r>
            <a:r>
              <a:rPr lang="el-GR" dirty="0" smtClean="0"/>
              <a:t> </a:t>
            </a:r>
            <a:r>
              <a:rPr lang="en-US" dirty="0" smtClean="0"/>
              <a:t>  </a:t>
            </a:r>
            <a:r>
              <a:rPr lang="el-GR" dirty="0" smtClean="0"/>
              <a:t>(Τα.Ρ/ (1+Κ)</a:t>
            </a:r>
            <a:r>
              <a:rPr lang="en-US" baseline="30000" dirty="0" smtClean="0"/>
              <a:t>t </a:t>
            </a:r>
            <a:r>
              <a:rPr lang="en-US" dirty="0" smtClean="0"/>
              <a:t>)</a:t>
            </a:r>
            <a:r>
              <a:rPr lang="el-GR" dirty="0" smtClean="0"/>
              <a:t>]</a:t>
            </a:r>
            <a:r>
              <a:rPr lang="en-US" dirty="0" smtClean="0"/>
              <a:t>/ T</a:t>
            </a:r>
            <a:r>
              <a:rPr lang="el-GR" dirty="0" smtClean="0"/>
              <a:t>α.Ρ</a:t>
            </a:r>
            <a:r>
              <a:rPr lang="el-GR" baseline="-25000" dirty="0" smtClean="0"/>
              <a:t>1</a:t>
            </a:r>
          </a:p>
          <a:p>
            <a:r>
              <a:rPr lang="en-US" dirty="0" smtClean="0"/>
              <a:t>PI= </a:t>
            </a:r>
            <a:r>
              <a:rPr lang="el-GR" dirty="0" smtClean="0"/>
              <a:t>Δείκτης αποδοτικότητας</a:t>
            </a:r>
          </a:p>
          <a:p>
            <a:r>
              <a:rPr lang="el-GR" dirty="0" smtClean="0"/>
              <a:t>Τα.</a:t>
            </a:r>
            <a:r>
              <a:rPr lang="en-US" dirty="0" smtClean="0"/>
              <a:t>P = </a:t>
            </a:r>
            <a:r>
              <a:rPr lang="el-GR" dirty="0" smtClean="0"/>
              <a:t>Ταμειακή Ροη</a:t>
            </a:r>
          </a:p>
          <a:p>
            <a:r>
              <a:rPr lang="el-GR" dirty="0" smtClean="0"/>
              <a:t>Κ= Προεξοφλητικό επιτόκιο</a:t>
            </a:r>
          </a:p>
          <a:p>
            <a:r>
              <a:rPr lang="el-GR" dirty="0" smtClean="0"/>
              <a:t>Τα.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= A</a:t>
            </a:r>
            <a:r>
              <a:rPr lang="el-GR" dirty="0" smtClean="0"/>
              <a:t>ρχικο κόστος προγράμματος</a:t>
            </a:r>
          </a:p>
          <a:p>
            <a:r>
              <a:rPr lang="en-US" dirty="0"/>
              <a:t>t</a:t>
            </a:r>
            <a:r>
              <a:rPr lang="en-US" dirty="0" smtClean="0"/>
              <a:t>= </a:t>
            </a:r>
            <a:r>
              <a:rPr lang="el-GR" dirty="0" smtClean="0"/>
              <a:t>τα </a:t>
            </a:r>
            <a:r>
              <a:rPr lang="el-GR" dirty="0" err="1" smtClean="0"/>
              <a:t>ετη</a:t>
            </a:r>
            <a:r>
              <a:rPr lang="el-GR" dirty="0" smtClean="0"/>
              <a:t> </a:t>
            </a:r>
            <a:r>
              <a:rPr lang="el-GR" dirty="0" err="1" smtClean="0"/>
              <a:t>προεξοφλησης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αρχικό κόστος του οποίου είναι 100,000,000 .Εκτιμάται ότι το πρόγραμμα θα αποφέρει τις ακόλουθες πρόσθετες ταμειακές ροές μετά τους φόρους</a:t>
            </a:r>
          </a:p>
          <a:p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187624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4295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Πρόσθετες Ταμειακές Ροές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η απαιτουμένη απόδοση του προγράμματος είναι 10% να εκτιμηθεί ο δείκτης αποδοτικότητας.</a:t>
            </a:r>
          </a:p>
          <a:p>
            <a:r>
              <a:rPr lang="en-US" dirty="0" smtClean="0"/>
              <a:t>PI= [50.000.000/(1+0.10)]+[22.500.000/(</a:t>
            </a:r>
            <a:r>
              <a:rPr lang="el-GR" dirty="0" smtClean="0"/>
              <a:t>1+0</a:t>
            </a:r>
            <a:r>
              <a:rPr lang="en-US" dirty="0" smtClean="0"/>
              <a:t>.10)</a:t>
            </a:r>
            <a:r>
              <a:rPr lang="en-US" baseline="30000" dirty="0" smtClean="0"/>
              <a:t>2  </a:t>
            </a:r>
            <a:r>
              <a:rPr lang="en-US" dirty="0" smtClean="0"/>
              <a:t>+ [90.000.000/(1+0.10)</a:t>
            </a:r>
            <a:r>
              <a:rPr lang="en-US" baseline="30000" dirty="0" smtClean="0"/>
              <a:t>3 </a:t>
            </a:r>
            <a:r>
              <a:rPr lang="en-US" dirty="0" smtClean="0"/>
              <a:t> + [95.100.000/(</a:t>
            </a:r>
            <a:r>
              <a:rPr lang="el-GR" dirty="0" smtClean="0"/>
              <a:t>1+0</a:t>
            </a:r>
            <a:r>
              <a:rPr lang="en-US" dirty="0" smtClean="0"/>
              <a:t>.1</a:t>
            </a:r>
            <a:r>
              <a:rPr lang="el-GR" dirty="0" smtClean="0"/>
              <a:t>0</a:t>
            </a:r>
            <a:r>
              <a:rPr lang="en-US" dirty="0" smtClean="0"/>
              <a:t>)</a:t>
            </a:r>
            <a:r>
              <a:rPr lang="en-US" baseline="30000" dirty="0" smtClean="0"/>
              <a:t>4 </a:t>
            </a:r>
            <a:r>
              <a:rPr lang="en-US" dirty="0" smtClean="0"/>
              <a:t> /100.000.000 = 1.96&gt; 1 T</a:t>
            </a:r>
            <a:r>
              <a:rPr lang="el-GR" dirty="0" err="1" smtClean="0"/>
              <a:t>οτε</a:t>
            </a:r>
            <a:r>
              <a:rPr lang="el-GR" dirty="0" smtClean="0"/>
              <a:t> το πρόγραμμα είναι αποδεκτό.</a:t>
            </a:r>
            <a:endParaRPr lang="el-GR" baseline="30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ΜΕΘΟΔΟΣ ΤΟΥ ΕΣΩΤΕΡΙΚΟΥ ΒΑΘΜΟΥ ΑΠΟΔΟΣΗΣ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ΕΣΩΤΕΡΙΚΟΣ ΒΑΘΜΟΣ ΑΠΟΔΟΣΗΣ ΔΕΙΧΝΕΙ ΤΗΝ ΑΠΟΔΟΣΗ ΕΝΌΣ ΕΠΕΝΔΥΤΙΚΟΥ ΠΡΟΓΡΑΜΜΑΤΟΣ.</a:t>
            </a:r>
          </a:p>
          <a:p>
            <a:r>
              <a:rPr lang="el-GR" dirty="0" err="1" smtClean="0"/>
              <a:t>Τα.Ρ</a:t>
            </a:r>
            <a:r>
              <a:rPr lang="el-GR" dirty="0" smtClean="0"/>
              <a:t>= Σ </a:t>
            </a:r>
            <a:r>
              <a:rPr lang="en-US" dirty="0" smtClean="0"/>
              <a:t>(</a:t>
            </a:r>
            <a:r>
              <a:rPr lang="el-GR" dirty="0" err="1" smtClean="0"/>
              <a:t>Ταμ.Ρ</a:t>
            </a:r>
            <a:r>
              <a:rPr lang="en-US" baseline="-25000" dirty="0" smtClean="0"/>
              <a:t>1</a:t>
            </a:r>
            <a:r>
              <a:rPr lang="en-US" dirty="0" smtClean="0"/>
              <a:t>)/ (1+</a:t>
            </a:r>
            <a:r>
              <a:rPr lang="el-GR" dirty="0" smtClean="0"/>
              <a:t>Ι</a:t>
            </a:r>
            <a:r>
              <a:rPr lang="en-US" dirty="0" smtClean="0"/>
              <a:t>RR)</a:t>
            </a:r>
            <a:r>
              <a:rPr lang="en-US" baseline="30000" dirty="0" smtClean="0"/>
              <a:t>t</a:t>
            </a:r>
          </a:p>
          <a:p>
            <a:endParaRPr lang="en-US" baseline="30000" dirty="0" smtClean="0"/>
          </a:p>
          <a:p>
            <a:r>
              <a:rPr lang="el-GR" dirty="0" smtClean="0"/>
              <a:t>Ταμ.Ρ</a:t>
            </a:r>
            <a:r>
              <a:rPr lang="el-GR" baseline="-25000" dirty="0" smtClean="0"/>
              <a:t>1</a:t>
            </a:r>
            <a:r>
              <a:rPr lang="el-GR" dirty="0" smtClean="0"/>
              <a:t> = Πρόσθετη ταμειακή ροη </a:t>
            </a:r>
            <a:r>
              <a:rPr lang="el-GR" dirty="0" err="1" smtClean="0"/>
              <a:t>μετα</a:t>
            </a:r>
            <a:r>
              <a:rPr lang="el-GR" dirty="0" smtClean="0"/>
              <a:t> από </a:t>
            </a:r>
            <a:r>
              <a:rPr lang="el-GR" dirty="0" err="1" smtClean="0"/>
              <a:t>φορους</a:t>
            </a:r>
            <a:endParaRPr lang="el-GR" dirty="0" smtClean="0"/>
          </a:p>
          <a:p>
            <a:r>
              <a:rPr lang="en-US" dirty="0" smtClean="0"/>
              <a:t>IRR= 0 </a:t>
            </a:r>
            <a:endParaRPr lang="el-GR" baseline="30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Α σχεδιάζει να επενδύσει σε ένα πρόγραμμα το αρχικό κόστος κεφαλαίου το όποιο είναι 100,000,000. Εκτιμάται ότι το πρόγραμμα θα αποφέρει τις ακόλουθες ταμειακές ροές μετά από φόρους.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187624" y="429309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451182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err="1" smtClean="0"/>
                        <a:t>Ετη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ΠΡΟΣΘΕΤΕΣ ΤΑΜΕΙΑΚΕΣ ΡΟΕΣ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22,500,000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90,000,000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95,000,000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Επενδυτικές Αποφάσεις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Οφέλη από το επενδυτικό πρόγραμμα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Β) Τρόπος χρηματοδότησης Επένδυσης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ΕΑΝ Η ΑΠΑΙΤΟΥΜΕΝΗ ΑΠΟΔΟΣΗ ΤΟΥ ΠΡΟΓΡΑΜΜΑΤΟΣ ΕΊΝΑΙ 10% ΝΑ ΥΠΟΛΟΓΙΣΤΕΙ Ο ΕΣΩΤΕΡΙΚΟΣ ΒΑΘΜΟΣ ΑΠΟΔΟΣΗΣ</a:t>
            </a:r>
          </a:p>
          <a:p>
            <a:r>
              <a:rPr lang="el-GR" dirty="0" err="1" smtClean="0"/>
              <a:t>Λυση</a:t>
            </a:r>
            <a:endParaRPr lang="el-GR" dirty="0" smtClean="0"/>
          </a:p>
          <a:p>
            <a:r>
              <a:rPr lang="en-US" dirty="0" smtClean="0"/>
              <a:t>IRR = -100.000.000+(50.000.000)/(1+IRR)+</a:t>
            </a:r>
          </a:p>
          <a:p>
            <a:r>
              <a:rPr lang="en-US" dirty="0" smtClean="0"/>
              <a:t>(22.500.000)/(1+IRR)</a:t>
            </a:r>
            <a:r>
              <a:rPr lang="en-US" baseline="30000" dirty="0" smtClean="0"/>
              <a:t>2 </a:t>
            </a:r>
            <a:r>
              <a:rPr lang="en-US" dirty="0" smtClean="0"/>
              <a:t>+(90.000.000)/(1+IRR)</a:t>
            </a:r>
            <a:r>
              <a:rPr lang="en-US" baseline="30000" dirty="0" smtClean="0"/>
              <a:t>3  </a:t>
            </a:r>
            <a:r>
              <a:rPr lang="en-US" dirty="0" smtClean="0"/>
              <a:t>+(95.000.000)/(1+</a:t>
            </a:r>
            <a:r>
              <a:rPr lang="el-GR" dirty="0" smtClean="0"/>
              <a:t>Ι</a:t>
            </a:r>
            <a:r>
              <a:rPr lang="en-US" dirty="0" smtClean="0"/>
              <a:t>RR)</a:t>
            </a:r>
            <a:r>
              <a:rPr lang="en-US" baseline="30000" dirty="0" smtClean="0"/>
              <a:t>4  </a:t>
            </a:r>
            <a:r>
              <a:rPr lang="en-US" dirty="0" smtClean="0"/>
              <a:t> =0         IRR=42.68%</a:t>
            </a:r>
            <a:r>
              <a:rPr lang="el-GR" dirty="0" smtClean="0"/>
              <a:t> &gt;0 άρα είναι αποδεκτό.</a:t>
            </a:r>
            <a:endParaRPr lang="en-US" baseline="30000" dirty="0" smtClean="0"/>
          </a:p>
        </p:txBody>
      </p:sp>
      <p:sp>
        <p:nvSpPr>
          <p:cNvPr id="4" name="3 - Δεξιό βέλος"/>
          <p:cNvSpPr/>
          <p:nvPr/>
        </p:nvSpPr>
        <p:spPr>
          <a:xfrm>
            <a:off x="5436096" y="5085184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Προϋπολογισμός Επενδύσεων Κεφαλαίου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διαδικασία κατά την οποία σχεδιάζονται οι δαπάνες μιας επιχείρησης σε μακροπρόθεσμα περιουσιακά στοιχεία  τα οποία θα χρησιμοποιηθούν στην παραγωγή ενός αγαθού ή μιας υπηρεσίας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Εξεύρεση Επενδυτικών προτάσεων</a:t>
            </a:r>
          </a:p>
          <a:p>
            <a:r>
              <a:rPr lang="el-GR" dirty="0" smtClean="0"/>
              <a:t>Β) Εκτίμηση Πρόσθετων ταμειακών ροών της κάθε επενδυτικής πρότασης</a:t>
            </a:r>
          </a:p>
          <a:p>
            <a:r>
              <a:rPr lang="el-GR" dirty="0" smtClean="0"/>
              <a:t>Γ)Αξιολόγηση των επενδυτικών προτάσεων και επιλογή τους βασισμένη σε κριτήριο επιλογής</a:t>
            </a:r>
          </a:p>
          <a:p>
            <a:r>
              <a:rPr lang="el-GR" dirty="0" smtClean="0"/>
              <a:t>Δ) Συνεχή επανεξέταση των επενδυτικών προτάσεων μετά την αποδοχή τους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Μέθοδοι Αξιολόγησης Επενδυτικών Προτάσεων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dirty="0" smtClean="0"/>
              <a:t>Υποθέτουμε ότι ο κίνδυνος ή η ποιότητα των εξεταζόμενων επενδυτικών προτάσεων δε διαφέρει από τον κίνδυνο των υπαρχόντων επενδυτικών έργων της επιχείρησης </a:t>
            </a:r>
          </a:p>
          <a:p>
            <a:r>
              <a:rPr lang="el-GR" sz="2800" dirty="0" smtClean="0"/>
              <a:t>Υποθέτουμε ότι η σύνθεση των κεφαλαίων με τα οποία θα χρηματοδοτηθούν τα νέα επενδυτικά προγράμματα είναι ίδια με εκείνη με την οποία έχουν χρηματοδοτηθεί τα ήδη υπάρχοντα επενδυτικά προγράμματα</a:t>
            </a:r>
          </a:p>
          <a:p>
            <a:r>
              <a:rPr lang="el-GR" sz="2800" dirty="0" smtClean="0"/>
              <a:t>Υποθέτουμε ότι μερισματική πολιτική της επιχείρησης παραμένει σταθερή και δεν μεταβάλλεται το κόστος κεφαλαίου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Μέθοδος της Μέσης Απόδοσης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Δείχνει το ετήσιο καθαρό κέρδος το οποίο θα έχει κατά μέσο όρο η επιχείρηση από την αποδοχή ενός επενδυτικού έργου.</a:t>
            </a:r>
          </a:p>
          <a:p>
            <a:r>
              <a:rPr lang="el-GR" dirty="0" smtClean="0"/>
              <a:t>Μέση Απόδοση = Μέσα ετήσια μελλοντικά καθαρά κέρδη/ Αρχική Επένδυση</a:t>
            </a:r>
          </a:p>
          <a:p>
            <a:endParaRPr lang="el-GR" dirty="0"/>
          </a:p>
          <a:p>
            <a:pPr>
              <a:buNone/>
            </a:pPr>
            <a:r>
              <a:rPr lang="el-GR" dirty="0" smtClean="0"/>
              <a:t>Εάν η μέση απόδοση είναι &gt; από την απαιτουμένη η πρόταση γίνεται αποδεκτή.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Μια  επιχείρηση υπολογίζει  να έχει καθαρά κέρδη μετά τους φόρους από μια επένδυση 20,000,000 για τον πρώτο χρόνο, 30,000,000 για τον δεύτερο , 70,000,000 για τον τρίτο και 80,000,000 για τον τέταρτο. Εάν το αρχικό ύψος της επένδυσης είναι 500,000,000 και η ελάχιστη απόδοση η οποία απαιτείται από την επιχείρηση είναι 20% , να αξιολογηθεί η επενδυτική πρόταση με την μέθοδο της μέσης απόδοσης.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Μέση Απόδοση = </a:t>
            </a:r>
          </a:p>
          <a:p>
            <a:r>
              <a:rPr lang="el-GR" sz="2000" dirty="0" smtClean="0"/>
              <a:t>20,000,000+30,000,000+70,000,000+80,000,000 / 500,000,000 = 0,25 ή 25%</a:t>
            </a:r>
          </a:p>
          <a:p>
            <a:endParaRPr lang="el-GR" sz="2000" dirty="0" smtClean="0"/>
          </a:p>
          <a:p>
            <a:r>
              <a:rPr lang="el-GR" sz="2000" dirty="0" smtClean="0"/>
              <a:t>Η πρόταση θα γίνει αποδεκτή</a:t>
            </a: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ΜΕΘΟΔΟΣ ΤΗΣ ΠΕΡΙΟΔΟΥ ΕΠΑΝΕΙΣΠΡΑΞΗΣ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ΔΕΙΧΝΕΙ ΤΟ  ΧΡΟΝΙΚΟ ΔΙΑΣΤΗΜΑ ΕΤΣΙ ΏΣΤΕ ΈΝΑ ΕΠΕΝΔΥΤΙΚΟ ΕΡΓΟ  ΘΑ ΑΠΟΔΩΣΕΙ ΤΗΝ ΑΡΧΙΚΗ ΤΟΥ ΕΠΕΝΔΥΣΗ.</a:t>
            </a:r>
          </a:p>
          <a:p>
            <a:r>
              <a:rPr lang="el-GR" dirty="0" smtClean="0"/>
              <a:t>Συγκρίνουμε την περίοδο επανεισπραξης του εξεταζομένου επενδυτικού έργου με τη μέγιστη περίοδο την οποία απαιτεί να έχει η επιχείρηση  από το συγκεκριμένο έργο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439</TotalTime>
  <Words>871</Words>
  <Application>Microsoft Office PowerPoint</Application>
  <PresentationFormat>Προβολή στην οθόνη (4:3)</PresentationFormat>
  <Paragraphs>115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Calibri</vt:lpstr>
      <vt:lpstr>Constantia</vt:lpstr>
      <vt:lpstr>Wingdings 2</vt:lpstr>
      <vt:lpstr>Ροή</vt:lpstr>
      <vt:lpstr>ΠΡΟΥΠΟΛΟΓΙΣΜΟΣ ΕΠΕΝΔΥΣΕΩΝ ΚΕΦΑΛΑΙΟΥ</vt:lpstr>
      <vt:lpstr>Επενδυτικές Αποφάσεις</vt:lpstr>
      <vt:lpstr>Προϋπολογισμός Επενδύσεων Κεφαλαίου</vt:lpstr>
      <vt:lpstr>Διαδικασίες</vt:lpstr>
      <vt:lpstr>Μέθοδοι Αξιολόγησης Επενδυτικών Προτάσεων</vt:lpstr>
      <vt:lpstr>Μέθοδος της Μέσης Απόδοσης</vt:lpstr>
      <vt:lpstr>ΠΑΡΑΔΕΙΓΜΑ</vt:lpstr>
      <vt:lpstr>Παρουσίαση του PowerPoint</vt:lpstr>
      <vt:lpstr>ΜΕΘΟΔΟΣ ΤΗΣ ΠΕΡΙΟΔΟΥ ΕΠΑΝΕΙΣΠΡΑΞΗΣ</vt:lpstr>
      <vt:lpstr>ΠΑΡΑΔΕΙΓΜΑ</vt:lpstr>
      <vt:lpstr>Παρουσίαση του PowerPoint</vt:lpstr>
      <vt:lpstr>ΜΕΘΟΔΟΣ ΤΗ ΚΑΘΑΡΗΣ ΠΑΡΟΥΣΑΣ ΑΞΙΑΣ</vt:lpstr>
      <vt:lpstr>ΠΑΡΑΔΕΙΓΜΑ</vt:lpstr>
      <vt:lpstr>Παρουσίαση του PowerPoint</vt:lpstr>
      <vt:lpstr>Μέθοδος του  Δείκτη Αποδοτικότητας</vt:lpstr>
      <vt:lpstr>ΠΑΡΑΔΕΙΓΜΑ</vt:lpstr>
      <vt:lpstr>Παρουσίαση του PowerPoint</vt:lpstr>
      <vt:lpstr>ΜΕΘΟΔΟΣ ΤΟΥ ΕΣΩΤΕΡΙΚΟΥ ΒΑΘΜΟΥ ΑΠΟΔΟΣΗΣ</vt:lpstr>
      <vt:lpstr>Παραδειγμα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ΠΡΟΥΠΟΛΟΓΙΣΜΟΣ ΕΠΕΝΔΥΣΕΩΝ ΚΕΦΑΛΑΙΟΥ</dc:title>
  <dc:creator>ΝΙΚΟΣ</dc:creator>
  <cp:lastModifiedBy>KARTALIS NIKOLAOS</cp:lastModifiedBy>
  <cp:revision>26</cp:revision>
  <cp:lastPrinted>2018-12-10T14:47:18Z</cp:lastPrinted>
  <dcterms:created xsi:type="dcterms:W3CDTF">2013-10-27T06:05:17Z</dcterms:created>
  <dcterms:modified xsi:type="dcterms:W3CDTF">2020-05-04T11:32:58Z</dcterms:modified>
</cp:coreProperties>
</file>