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428" r:id="rId2"/>
    <p:sldId id="257" r:id="rId3"/>
    <p:sldId id="259" r:id="rId4"/>
    <p:sldId id="261" r:id="rId5"/>
    <p:sldId id="262" r:id="rId6"/>
    <p:sldId id="269" r:id="rId7"/>
    <p:sldId id="404" r:id="rId8"/>
    <p:sldId id="405" r:id="rId9"/>
    <p:sldId id="406" r:id="rId10"/>
    <p:sldId id="407" r:id="rId11"/>
    <p:sldId id="408" r:id="rId12"/>
    <p:sldId id="409" r:id="rId13"/>
    <p:sldId id="410" r:id="rId14"/>
    <p:sldId id="411" r:id="rId15"/>
    <p:sldId id="412" r:id="rId16"/>
    <p:sldId id="417" r:id="rId17"/>
    <p:sldId id="418" r:id="rId18"/>
    <p:sldId id="419" r:id="rId19"/>
    <p:sldId id="420" r:id="rId20"/>
    <p:sldId id="421" r:id="rId21"/>
    <p:sldId id="422" r:id="rId22"/>
    <p:sldId id="423" r:id="rId23"/>
    <p:sldId id="424" r:id="rId24"/>
    <p:sldId id="425" r:id="rId25"/>
    <p:sldId id="426" r:id="rId26"/>
    <p:sldId id="427" r:id="rId27"/>
  </p:sldIdLst>
  <p:sldSz cx="9144000" cy="6858000" type="screen4x3"/>
  <p:notesSz cx="6858000" cy="9144000"/>
  <p:custDataLst>
    <p:tags r:id="rId29"/>
  </p:custDataLst>
  <p:defaultTextStyle>
    <a:defPPr>
      <a:defRPr lang="el-GR"/>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64" autoAdjust="0"/>
    <p:restoredTop sz="99309" autoAdjust="0"/>
  </p:normalViewPr>
  <p:slideViewPr>
    <p:cSldViewPr>
      <p:cViewPr varScale="1">
        <p:scale>
          <a:sx n="108" d="100"/>
          <a:sy n="108" d="100"/>
        </p:scale>
        <p:origin x="-7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l-GR"/>
          </a:p>
        </p:txBody>
      </p:sp>
      <p:sp>
        <p:nvSpPr>
          <p:cNvPr id="3" name="Θέση ημερομηνίας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94C0077-7984-4D98-9CFA-6E3A5AF00BB4}" type="datetimeFigureOut">
              <a:rPr lang="el-GR"/>
              <a:pPr>
                <a:defRPr/>
              </a:pPr>
              <a:t>31/10/2014</a:t>
            </a:fld>
            <a:endParaRPr lang="el-GR"/>
          </a:p>
        </p:txBody>
      </p:sp>
      <p:sp>
        <p:nvSpPr>
          <p:cNvPr id="4" name="Θέση εικόνας διαφάνειας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a:p>
        </p:txBody>
      </p:sp>
      <p:sp>
        <p:nvSpPr>
          <p:cNvPr id="5" name="Θέση σημειώσεων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noProof="0" smtClean="0"/>
              <a:t>Στυλ υποδείγματος κειμένου</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endParaRPr lang="el-GR" noProof="0"/>
          </a:p>
        </p:txBody>
      </p:sp>
      <p:sp>
        <p:nvSpPr>
          <p:cNvPr id="6" name="Θέση υποσέλιδου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l-GR"/>
          </a:p>
        </p:txBody>
      </p:sp>
      <p:sp>
        <p:nvSpPr>
          <p:cNvPr id="7" name="Θέση αριθμού διαφάνειας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061DF78B-6DB9-43FC-89B9-A789E8335A91}" type="slidenum">
              <a:rPr lang="el-GR"/>
              <a:pPr>
                <a:defRPr/>
              </a:pPr>
              <a:t>‹#›</a:t>
            </a:fld>
            <a:endParaRPr lang="el-GR"/>
          </a:p>
        </p:txBody>
      </p:sp>
    </p:spTree>
    <p:extLst>
      <p:ext uri="{BB962C8B-B14F-4D97-AF65-F5344CB8AC3E}">
        <p14:creationId xmlns:p14="http://schemas.microsoft.com/office/powerpoint/2010/main" val="7411940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1748"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EC8A7E-E7BC-4892-9F00-89DFEE8F3489}" type="slidenum">
              <a:rPr lang="el-GR" smtClean="0"/>
              <a:pPr fontAlgn="base">
                <a:spcBef>
                  <a:spcPct val="0"/>
                </a:spcBef>
                <a:spcAft>
                  <a:spcPct val="0"/>
                </a:spcAft>
                <a:defRPr/>
              </a:pPr>
              <a:t>2</a:t>
            </a:fld>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endParaRPr lang="el-GR" smtClean="0"/>
          </a:p>
        </p:txBody>
      </p:sp>
      <p:sp>
        <p:nvSpPr>
          <p:cNvPr id="32772"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6C3F16-726D-4CB8-BC36-825458A26D81}" type="slidenum">
              <a:rPr lang="el-GR" smtClean="0"/>
              <a:pPr fontAlgn="base">
                <a:spcBef>
                  <a:spcPct val="0"/>
                </a:spcBef>
                <a:spcAft>
                  <a:spcPct val="0"/>
                </a:spcAft>
                <a:defRPr/>
              </a:pPr>
              <a:t>3</a:t>
            </a:fld>
            <a:endParaRPr lang="el-G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3796"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2AD143-1F9F-49FE-B09D-8B5B36858C66}" type="slidenum">
              <a:rPr lang="el-GR" smtClean="0"/>
              <a:pPr fontAlgn="base">
                <a:spcBef>
                  <a:spcPct val="0"/>
                </a:spcBef>
                <a:spcAft>
                  <a:spcPct val="0"/>
                </a:spcAft>
                <a:defRPr/>
              </a:pPr>
              <a:t>4</a:t>
            </a:fld>
            <a:endParaRPr lang="el-G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4820"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401EBA-A9AB-4D73-93D1-41C05A4168F6}" type="slidenum">
              <a:rPr lang="el-GR" smtClean="0"/>
              <a:pPr fontAlgn="base">
                <a:spcBef>
                  <a:spcPct val="0"/>
                </a:spcBef>
                <a:spcAft>
                  <a:spcPct val="0"/>
                </a:spcAft>
                <a:defRPr/>
              </a:pPr>
              <a:t>5</a:t>
            </a:fld>
            <a:endParaRPr lang="el-G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683568" y="3886200"/>
            <a:ext cx="7776864"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grpSp>
        <p:nvGrpSpPr>
          <p:cNvPr id="4" name="Ομάδα 3" descr="εικόνα λογοτυπα ΤΕΙ, ΕΣΠΑ και copyright"/>
          <p:cNvGrpSpPr/>
          <p:nvPr userDrawn="1"/>
        </p:nvGrpSpPr>
        <p:grpSpPr>
          <a:xfrm>
            <a:off x="1476375" y="692150"/>
            <a:ext cx="7281863" cy="5910263"/>
            <a:chOff x="1476375" y="692150"/>
            <a:chExt cx="7281863" cy="5910263"/>
          </a:xfrm>
        </p:grpSpPr>
        <p:pic>
          <p:nvPicPr>
            <p:cNvPr id="5" name="7 - Εικόνα" descr="Λογότυπο για Άδειες χρήσης Creative Commons BY-NC-N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81213" y="5827713"/>
              <a:ext cx="15811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Εικόνα 1: ΤΕΙ Δυτικής Μακεδονιάς"/>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692150"/>
              <a:ext cx="5472113"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Εικόνα 2: λογότυπο ΕΣΠ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5516563"/>
              <a:ext cx="47625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89222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909E3703-3E20-4E03-B9B8-711618B72F5D}" type="slidenum">
              <a:rPr lang="el-GR"/>
              <a:pPr>
                <a:defRPr/>
              </a:pPr>
              <a:t>‹#›</a:t>
            </a:fld>
            <a:endParaRPr lang="el-GR" dirty="0"/>
          </a:p>
        </p:txBody>
      </p:sp>
    </p:spTree>
    <p:extLst>
      <p:ext uri="{BB962C8B-B14F-4D97-AF65-F5344CB8AC3E}">
        <p14:creationId xmlns:p14="http://schemas.microsoft.com/office/powerpoint/2010/main" val="3927149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18CC66C8-0FEF-42DE-945C-1DC759972499}" type="slidenum">
              <a:rPr lang="el-GR"/>
              <a:pPr>
                <a:defRPr/>
              </a:pPr>
              <a:t>‹#›</a:t>
            </a:fld>
            <a:endParaRPr lang="el-GR" dirty="0"/>
          </a:p>
        </p:txBody>
      </p:sp>
    </p:spTree>
    <p:extLst>
      <p:ext uri="{BB962C8B-B14F-4D97-AF65-F5344CB8AC3E}">
        <p14:creationId xmlns:p14="http://schemas.microsoft.com/office/powerpoint/2010/main" val="407515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lvl1pPr>
              <a:spcBef>
                <a:spcPts val="1200"/>
              </a:spcBef>
              <a:defRPr/>
            </a:lvl1pPr>
            <a:lvl2pPr>
              <a:spcBef>
                <a:spcPts val="1200"/>
              </a:spcBef>
              <a:defRPr/>
            </a:lvl2pPr>
            <a:lvl3pPr>
              <a:spcBef>
                <a:spcPts val="1200"/>
              </a:spcBef>
              <a:defRPr/>
            </a:lvl3pPr>
            <a:lvl4pPr>
              <a:spcBef>
                <a:spcPts val="1200"/>
              </a:spcBef>
              <a:defRPr/>
            </a:lvl4pPr>
            <a:lvl5pPr>
              <a:spcBef>
                <a:spcPts val="1200"/>
              </a:spcBef>
              <a:defRPr/>
            </a:lvl5pPr>
          </a:lstStyle>
          <a:p>
            <a:pPr lvl="0"/>
            <a:r>
              <a:rPr lang="el-GR" dirty="0" smtClean="0"/>
              <a:t>Στυλ υποδείγματος κειμένου</a:t>
            </a:r>
          </a:p>
          <a:p>
            <a:pPr lvl="1"/>
            <a:r>
              <a:rPr lang="el-GR" dirty="0" smtClean="0"/>
              <a:t>Δεύτερου επιπέδου</a:t>
            </a:r>
          </a:p>
          <a:p>
            <a:pPr lvl="2"/>
            <a:r>
              <a:rPr lang="el-GR" dirty="0" smtClean="0"/>
              <a:t>Τρίτου επιπέδου</a:t>
            </a:r>
          </a:p>
          <a:p>
            <a:pPr lvl="3"/>
            <a:r>
              <a:rPr lang="el-GR" dirty="0" smtClean="0"/>
              <a:t>Τέταρτου επιπέδου</a:t>
            </a:r>
          </a:p>
          <a:p>
            <a:pPr lvl="4"/>
            <a:r>
              <a:rPr lang="el-GR" dirty="0" smtClean="0"/>
              <a:t>Πέμπτου επιπέδου</a:t>
            </a:r>
            <a:endParaRPr lang="el-GR" dirty="0"/>
          </a:p>
        </p:txBody>
      </p:sp>
      <p:sp>
        <p:nvSpPr>
          <p:cNvPr id="4" name="Θέση αριθμού διαφάνειας 5"/>
          <p:cNvSpPr>
            <a:spLocks noGrp="1"/>
          </p:cNvSpPr>
          <p:nvPr>
            <p:ph type="sldNum" sz="quarter" idx="10"/>
          </p:nvPr>
        </p:nvSpPr>
        <p:spPr/>
        <p:txBody>
          <a:bodyPr/>
          <a:lstStyle>
            <a:lvl1pPr>
              <a:defRPr/>
            </a:lvl1pPr>
          </a:lstStyle>
          <a:p>
            <a:pPr>
              <a:defRPr/>
            </a:pPr>
            <a:fld id="{3B6E97C1-2D8A-49A8-A3F9-C5E4B1F74D55}" type="slidenum">
              <a:rPr lang="el-GR"/>
              <a:pPr>
                <a:defRPr/>
              </a:pPr>
              <a:t>‹#›</a:t>
            </a:fld>
            <a:endParaRPr lang="el-GR" dirty="0"/>
          </a:p>
        </p:txBody>
      </p:sp>
    </p:spTree>
    <p:extLst>
      <p:ext uri="{BB962C8B-B14F-4D97-AF65-F5344CB8AC3E}">
        <p14:creationId xmlns:p14="http://schemas.microsoft.com/office/powerpoint/2010/main" val="2841797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none" baseline="0"/>
            </a:lvl1pPr>
          </a:lstStyle>
          <a:p>
            <a:r>
              <a:rPr lang="el-GR" dirty="0" smtClean="0"/>
              <a:t>Στυλ κύριου τίτλου</a:t>
            </a:r>
            <a:endParaRPr lang="el-GR" dirty="0"/>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dirty="0" smtClean="0"/>
              <a:t>Στυλ υποδείγματος κειμένου</a:t>
            </a:r>
          </a:p>
        </p:txBody>
      </p:sp>
    </p:spTree>
    <p:extLst>
      <p:ext uri="{BB962C8B-B14F-4D97-AF65-F5344CB8AC3E}">
        <p14:creationId xmlns:p14="http://schemas.microsoft.com/office/powerpoint/2010/main" val="3815046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F51678CC-02F7-4FB3-AF07-E1FEA264E3CC}" type="slidenum">
              <a:rPr lang="el-GR"/>
              <a:pPr>
                <a:defRPr/>
              </a:pPr>
              <a:t>‹#›</a:t>
            </a:fld>
            <a:endParaRPr lang="el-GR" dirty="0"/>
          </a:p>
        </p:txBody>
      </p:sp>
    </p:spTree>
    <p:extLst>
      <p:ext uri="{BB962C8B-B14F-4D97-AF65-F5344CB8AC3E}">
        <p14:creationId xmlns:p14="http://schemas.microsoft.com/office/powerpoint/2010/main" val="1170370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7425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214016"/>
            <a:ext cx="4040188"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7425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214016"/>
            <a:ext cx="4041775"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αριθμού διαφάνειας 5"/>
          <p:cNvSpPr>
            <a:spLocks noGrp="1"/>
          </p:cNvSpPr>
          <p:nvPr>
            <p:ph type="sldNum" sz="quarter" idx="10"/>
          </p:nvPr>
        </p:nvSpPr>
        <p:spPr/>
        <p:txBody>
          <a:bodyPr/>
          <a:lstStyle>
            <a:lvl1pPr>
              <a:defRPr/>
            </a:lvl1pPr>
          </a:lstStyle>
          <a:p>
            <a:pPr>
              <a:defRPr/>
            </a:pPr>
            <a:fld id="{18A43CD1-B9B2-413D-93AD-DADB7D70663F}" type="slidenum">
              <a:rPr lang="el-GR"/>
              <a:pPr>
                <a:defRPr/>
              </a:pPr>
              <a:t>‹#›</a:t>
            </a:fld>
            <a:endParaRPr lang="el-GR" dirty="0"/>
          </a:p>
        </p:txBody>
      </p:sp>
    </p:spTree>
    <p:extLst>
      <p:ext uri="{BB962C8B-B14F-4D97-AF65-F5344CB8AC3E}">
        <p14:creationId xmlns:p14="http://schemas.microsoft.com/office/powerpoint/2010/main" val="1083126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αριθμού διαφάνειας 5"/>
          <p:cNvSpPr>
            <a:spLocks noGrp="1"/>
          </p:cNvSpPr>
          <p:nvPr>
            <p:ph type="sldNum" sz="quarter" idx="10"/>
          </p:nvPr>
        </p:nvSpPr>
        <p:spPr/>
        <p:txBody>
          <a:bodyPr/>
          <a:lstStyle>
            <a:lvl1pPr>
              <a:defRPr/>
            </a:lvl1pPr>
          </a:lstStyle>
          <a:p>
            <a:pPr>
              <a:defRPr/>
            </a:pPr>
            <a:fld id="{45974518-D70C-439B-99BB-20CE966E70A7}" type="slidenum">
              <a:rPr lang="el-GR"/>
              <a:pPr>
                <a:defRPr/>
              </a:pPr>
              <a:t>‹#›</a:t>
            </a:fld>
            <a:endParaRPr lang="el-GR" dirty="0"/>
          </a:p>
        </p:txBody>
      </p:sp>
    </p:spTree>
    <p:extLst>
      <p:ext uri="{BB962C8B-B14F-4D97-AF65-F5344CB8AC3E}">
        <p14:creationId xmlns:p14="http://schemas.microsoft.com/office/powerpoint/2010/main" val="3406351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αριθμού διαφάνειας 5"/>
          <p:cNvSpPr>
            <a:spLocks noGrp="1"/>
          </p:cNvSpPr>
          <p:nvPr>
            <p:ph type="sldNum" sz="quarter" idx="10"/>
          </p:nvPr>
        </p:nvSpPr>
        <p:spPr/>
        <p:txBody>
          <a:bodyPr/>
          <a:lstStyle>
            <a:lvl1pPr>
              <a:defRPr/>
            </a:lvl1pPr>
          </a:lstStyle>
          <a:p>
            <a:pPr>
              <a:defRPr/>
            </a:pPr>
            <a:fld id="{F576AE7D-D97E-43F9-BC14-3D3425C9213A}" type="slidenum">
              <a:rPr lang="el-GR"/>
              <a:pPr>
                <a:defRPr/>
              </a:pPr>
              <a:t>‹#›</a:t>
            </a:fld>
            <a:endParaRPr lang="el-GR" dirty="0"/>
          </a:p>
        </p:txBody>
      </p:sp>
    </p:spTree>
    <p:extLst>
      <p:ext uri="{BB962C8B-B14F-4D97-AF65-F5344CB8AC3E}">
        <p14:creationId xmlns:p14="http://schemas.microsoft.com/office/powerpoint/2010/main" val="394183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Περιεχόμενο με λεζάντα">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575050" y="1556792"/>
            <a:ext cx="5111750" cy="46085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556792"/>
            <a:ext cx="3008313" cy="4608512"/>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6"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1AB9F72A-B914-4589-B09C-3AB7934D2553}" type="slidenum">
              <a:rPr lang="el-GR"/>
              <a:pPr>
                <a:defRPr/>
              </a:pPr>
              <a:t>‹#›</a:t>
            </a:fld>
            <a:endParaRPr lang="el-GR" dirty="0"/>
          </a:p>
        </p:txBody>
      </p:sp>
    </p:spTree>
    <p:extLst>
      <p:ext uri="{BB962C8B-B14F-4D97-AF65-F5344CB8AC3E}">
        <p14:creationId xmlns:p14="http://schemas.microsoft.com/office/powerpoint/2010/main" val="1081439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Εικόνα με λεζάντα">
    <p:spTree>
      <p:nvGrpSpPr>
        <p:cNvPr id="1" name=""/>
        <p:cNvGrpSpPr/>
        <p:nvPr/>
      </p:nvGrpSpPr>
      <p:grpSpPr>
        <a:xfrm>
          <a:off x="0" y="0"/>
          <a:ext cx="0" cy="0"/>
          <a:chOff x="0" y="0"/>
          <a:chExt cx="0" cy="0"/>
        </a:xfrm>
      </p:grpSpPr>
      <p:sp>
        <p:nvSpPr>
          <p:cNvPr id="3" name="Θέση εικόνας 2"/>
          <p:cNvSpPr>
            <a:spLocks noGrp="1"/>
          </p:cNvSpPr>
          <p:nvPr>
            <p:ph type="pic" idx="1"/>
          </p:nvPr>
        </p:nvSpPr>
        <p:spPr>
          <a:xfrm>
            <a:off x="1792288" y="1556792"/>
            <a:ext cx="5486400" cy="3456384"/>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dirty="0"/>
          </a:p>
        </p:txBody>
      </p:sp>
      <p:sp>
        <p:nvSpPr>
          <p:cNvPr id="4" name="Θέση κειμένου 3"/>
          <p:cNvSpPr>
            <a:spLocks noGrp="1"/>
          </p:cNvSpPr>
          <p:nvPr>
            <p:ph type="body" sz="half" idx="2"/>
          </p:nvPr>
        </p:nvSpPr>
        <p:spPr>
          <a:xfrm>
            <a:off x="1792288" y="5157192"/>
            <a:ext cx="5486400" cy="1015008"/>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9"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5E5A41C5-894F-43A5-A560-1ABEB5F1195F}" type="slidenum">
              <a:rPr lang="el-GR"/>
              <a:pPr>
                <a:defRPr/>
              </a:pPr>
              <a:t>‹#›</a:t>
            </a:fld>
            <a:endParaRPr lang="el-GR" dirty="0"/>
          </a:p>
        </p:txBody>
      </p:sp>
    </p:spTree>
    <p:extLst>
      <p:ext uri="{BB962C8B-B14F-4D97-AF65-F5344CB8AC3E}">
        <p14:creationId xmlns:p14="http://schemas.microsoft.com/office/powerpoint/2010/main" val="89995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r="-6000"/>
          </a:stretch>
        </a:blipFill>
        <a:effectLst/>
      </p:bgPr>
    </p:bg>
    <p:spTree>
      <p:nvGrpSpPr>
        <p:cNvPr id="1" name=""/>
        <p:cNvGrpSpPr/>
        <p:nvPr/>
      </p:nvGrpSpPr>
      <p:grpSpPr>
        <a:xfrm>
          <a:off x="0" y="0"/>
          <a:ext cx="0" cy="0"/>
          <a:chOff x="0" y="0"/>
          <a:chExt cx="0" cy="0"/>
        </a:xfrm>
      </p:grpSpPr>
      <p:sp>
        <p:nvSpPr>
          <p:cNvPr id="1026" name="Θέση τίτλου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l-GR" smtClean="0"/>
              <a:t>Στυλ κύριου τίτλου</a:t>
            </a:r>
          </a:p>
        </p:txBody>
      </p:sp>
      <p:sp>
        <p:nvSpPr>
          <p:cNvPr id="1027" name="Θέση κειμένου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400">
                <a:solidFill>
                  <a:schemeClr val="tx1"/>
                </a:solidFill>
                <a:latin typeface="+mn-lt"/>
              </a:defRPr>
            </a:lvl1pPr>
          </a:lstStyle>
          <a:p>
            <a:pPr>
              <a:defRPr/>
            </a:pPr>
            <a:fld id="{ABDCB94C-B5E6-4293-A41E-9D2D60527EE3}" type="slidenum">
              <a:rPr lang="el-GR"/>
              <a:pPr>
                <a:defRPr/>
              </a:pPr>
              <a:t>‹#›</a:t>
            </a:fld>
            <a:endParaRPr lang="el-GR" dirty="0"/>
          </a:p>
        </p:txBody>
      </p:sp>
    </p:spTree>
  </p:cSld>
  <p:clrMap bg1="lt1" tx1="dk1" bg2="lt2" tx2="dk2" accent1="accent1" accent2="accent2" accent3="accent3" accent4="accent4" accent5="accent5" accent6="accent6" hlink="hlink" folHlink="folHlink"/>
  <p:sldLayoutIdLst>
    <p:sldLayoutId id="2147483803" r:id="rId1"/>
    <p:sldLayoutId id="2147483794" r:id="rId2"/>
    <p:sldLayoutId id="214748380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αριθμού διαφάνειας 3"/>
          <p:cNvSpPr>
            <a:spLocks noGrp="1"/>
          </p:cNvSpPr>
          <p:nvPr>
            <p:ph type="sldNum" sz="quarter" idx="10"/>
          </p:nvPr>
        </p:nvSpPr>
        <p:spPr/>
        <p:txBody>
          <a:bodyPr/>
          <a:lstStyle/>
          <a:p>
            <a:pPr>
              <a:defRPr/>
            </a:pPr>
            <a:fld id="{3B6E97C1-2D8A-49A8-A3F9-C5E4B1F74D55}" type="slidenum">
              <a:rPr lang="el-GR" smtClean="0"/>
              <a:pPr>
                <a:defRPr/>
              </a:pPr>
              <a:t>1</a:t>
            </a:fld>
            <a:endParaRPr lang="el-GR" dirty="0"/>
          </a:p>
        </p:txBody>
      </p:sp>
      <p:sp>
        <p:nvSpPr>
          <p:cNvPr id="5" name="Τίτλος 1"/>
          <p:cNvSpPr txBox="1">
            <a:spLocks/>
          </p:cNvSpPr>
          <p:nvPr/>
        </p:nvSpPr>
        <p:spPr bwMode="auto">
          <a:xfrm>
            <a:off x="720080" y="1714500"/>
            <a:ext cx="8604448"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a:lstStyle>
          <a:p>
            <a:pPr eaLnBrk="1" hangingPunct="1"/>
            <a:r>
              <a:rPr lang="el-GR" smtClean="0"/>
              <a:t>Διοίκηση Επιχειρήσεων</a:t>
            </a:r>
            <a:endParaRPr lang="el-GR" dirty="0" smtClean="0"/>
          </a:p>
        </p:txBody>
      </p:sp>
      <p:sp>
        <p:nvSpPr>
          <p:cNvPr id="6" name="Υπότιτλος 2"/>
          <p:cNvSpPr txBox="1">
            <a:spLocks/>
          </p:cNvSpPr>
          <p:nvPr/>
        </p:nvSpPr>
        <p:spPr bwMode="auto">
          <a:xfrm>
            <a:off x="1143000" y="3216820"/>
            <a:ext cx="7316788"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12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ts val="12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ts val="12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eaLnBrk="1" hangingPunct="1"/>
            <a:r>
              <a:rPr lang="el-GR" sz="2800" b="1" dirty="0" smtClean="0"/>
              <a:t>Ενότητα 7:</a:t>
            </a:r>
            <a:r>
              <a:rPr lang="en-US" sz="2800" dirty="0" smtClean="0"/>
              <a:t> </a:t>
            </a:r>
            <a:r>
              <a:rPr lang="el-GR" sz="2800" dirty="0" smtClean="0"/>
              <a:t>Διοίκηση της Γνώσης</a:t>
            </a:r>
          </a:p>
          <a:p>
            <a:pPr algn="ctr" eaLnBrk="1" hangingPunct="1"/>
            <a:endParaRPr lang="el-GR" sz="2800" dirty="0" smtClean="0"/>
          </a:p>
          <a:p>
            <a:pPr algn="ctr" eaLnBrk="1" hangingPunct="1"/>
            <a:r>
              <a:rPr lang="el-GR" sz="2800" dirty="0" err="1" smtClean="0"/>
              <a:t>Πουλιόπουλος</a:t>
            </a:r>
            <a:r>
              <a:rPr lang="el-GR" sz="2800" dirty="0" smtClean="0"/>
              <a:t> Λεωνίδας</a:t>
            </a:r>
          </a:p>
          <a:p>
            <a:pPr algn="ctr" eaLnBrk="1" hangingPunct="1"/>
            <a:r>
              <a:rPr lang="el-GR" sz="2800" dirty="0" smtClean="0"/>
              <a:t>Τμήμα Διεθνούς Εμπορίου</a:t>
            </a:r>
            <a:endParaRPr lang="el-GR" sz="2800" dirty="0" smtClean="0"/>
          </a:p>
        </p:txBody>
      </p:sp>
    </p:spTree>
    <p:extLst>
      <p:ext uri="{BB962C8B-B14F-4D97-AF65-F5344CB8AC3E}">
        <p14:creationId xmlns:p14="http://schemas.microsoft.com/office/powerpoint/2010/main" val="6838439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Α. Φύση και περιεχόμενο της διοίκησης της γνώσης (5) </a:t>
            </a:r>
            <a:endParaRPr lang="el-GR"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a:t>Στον τελευταίο ενδιαφέροντα ορισμό, μπορούμε να εντοπίσουμε τα ακόλουθα σημεία, τα οποία αποτελούν ταυτόχρονα, </a:t>
            </a:r>
            <a:r>
              <a:rPr lang="el-GR" sz="2000" b="1" dirty="0"/>
              <a:t>διαστάσεις </a:t>
            </a:r>
            <a:r>
              <a:rPr lang="el-GR" sz="2000" dirty="0"/>
              <a:t>και χαρακτηριστικές </a:t>
            </a:r>
            <a:r>
              <a:rPr lang="el-GR" sz="2000" b="1" dirty="0"/>
              <a:t>πλευρές</a:t>
            </a:r>
            <a:r>
              <a:rPr lang="el-GR" sz="2000" dirty="0"/>
              <a:t> του περιεχομένου της έννοιας της Δ.Γ.</a:t>
            </a:r>
          </a:p>
          <a:p>
            <a:pPr>
              <a:defRPr/>
            </a:pPr>
            <a:r>
              <a:rPr lang="el-GR" sz="2000" dirty="0"/>
              <a:t>Τους </a:t>
            </a:r>
            <a:r>
              <a:rPr lang="el-GR" sz="2000" dirty="0" err="1"/>
              <a:t>οργανωσιακούς</a:t>
            </a:r>
            <a:r>
              <a:rPr lang="el-GR" sz="2000" dirty="0"/>
              <a:t> σκοπούς και στόχους, οι οποίοι μπορεί να είναι οτιδήποτε επιδιώκει ο οργανισμός, όπως αύξηση των πωλήσεων, επίτευξη κάποιου ποσοστού κέρδους, βελτίωση των υπηρεσιών προς τους πελάτες κ.α.</a:t>
            </a:r>
          </a:p>
          <a:p>
            <a:pPr>
              <a:defRPr/>
            </a:pPr>
            <a:r>
              <a:rPr lang="el-GR" sz="2000" dirty="0"/>
              <a:t>Τη  φράση </a:t>
            </a:r>
            <a:r>
              <a:rPr lang="el-GR" sz="2000" dirty="0" err="1"/>
              <a:t>΄οδηγούμενης</a:t>
            </a:r>
            <a:r>
              <a:rPr lang="el-GR" sz="2000" dirty="0"/>
              <a:t> από την επιχειρησιακή </a:t>
            </a:r>
            <a:r>
              <a:rPr lang="el-GR" sz="2000" dirty="0" err="1"/>
              <a:t>στρατηγική΄</a:t>
            </a:r>
            <a:r>
              <a:rPr lang="el-GR" sz="2000" dirty="0"/>
              <a:t> που καταδεικνύει ότι η πολιτική της επιχείρησης, αναφορικά με τη ΔΓ, θα πρέπει να βασίζεται στη γενικότερη στρατηγική της, η οποία αποτελεί το ‘πρότυπο’ </a:t>
            </a:r>
            <a:r>
              <a:rPr lang="en-US" sz="2000" dirty="0"/>
              <a:t>(benchmark) </a:t>
            </a:r>
            <a:r>
              <a:rPr lang="el-GR" sz="2000" dirty="0"/>
              <a:t>σε σχέση με το οποίο θα αξιολογείται.</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10</a:t>
            </a:fld>
            <a:endParaRPr lang="el-GR" dirty="0"/>
          </a:p>
        </p:txBody>
      </p:sp>
    </p:spTree>
    <p:extLst>
      <p:ext uri="{BB962C8B-B14F-4D97-AF65-F5344CB8AC3E}">
        <p14:creationId xmlns:p14="http://schemas.microsoft.com/office/powerpoint/2010/main" val="8692042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Α. Φύση και περιεχόμενο της διοίκησης της γνώσης (6) </a:t>
            </a:r>
            <a:endParaRPr lang="el-GR" dirty="0">
              <a:effectLst/>
            </a:endParaRPr>
          </a:p>
        </p:txBody>
      </p:sp>
      <p:sp>
        <p:nvSpPr>
          <p:cNvPr id="10243" name="Θέση περιεχομένου 2"/>
          <p:cNvSpPr>
            <a:spLocks noGrp="1"/>
          </p:cNvSpPr>
          <p:nvPr>
            <p:ph idx="1"/>
          </p:nvPr>
        </p:nvSpPr>
        <p:spPr>
          <a:xfrm>
            <a:off x="1187450" y="1844824"/>
            <a:ext cx="7921625" cy="3792686"/>
          </a:xfrm>
        </p:spPr>
        <p:txBody>
          <a:bodyPr/>
          <a:lstStyle/>
          <a:p>
            <a:pPr>
              <a:defRPr/>
            </a:pPr>
            <a:r>
              <a:rPr lang="el-GR" sz="2000" dirty="0"/>
              <a:t>Υποκίνηση και διευκόλυνση των </a:t>
            </a:r>
            <a:r>
              <a:rPr lang="el-GR" sz="2000" dirty="0" err="1"/>
              <a:t>΄εργατών</a:t>
            </a:r>
            <a:r>
              <a:rPr lang="el-GR" sz="2000" dirty="0"/>
              <a:t> </a:t>
            </a:r>
            <a:r>
              <a:rPr lang="el-GR" sz="2000" dirty="0" err="1"/>
              <a:t>γνώσης΄</a:t>
            </a:r>
            <a:r>
              <a:rPr lang="el-GR" sz="2000" dirty="0"/>
              <a:t>: εδώ επισημαίνεται ότι η υποκίνηση είναι ευθύνη του μάνατζμεντ της επιχείρησης, ενώ η διευκόλυνση ειδικότερα του προσωπικού που είναι υπεύθυνο για την τεχνολογία εντός της επιχείρησης.</a:t>
            </a:r>
          </a:p>
          <a:p>
            <a:pPr>
              <a:defRPr/>
            </a:pPr>
            <a:r>
              <a:rPr lang="el-GR" sz="2000" dirty="0"/>
              <a:t>Ικανότητα για ερμηνεία δεδομένων και πληροφοριών: η δυνατότητα να δίδεται νόημα στα υπάρχοντα δεδομένα και πληροφορίες, έτσι ώστε να δημιουργείται γνώση, αποτελεί τον πυρήνα, την ουσία της διαδικασίας της Δ.Γ.</a:t>
            </a:r>
          </a:p>
          <a:p>
            <a:pPr>
              <a:defRPr/>
            </a:pPr>
            <a:r>
              <a:rPr lang="el-GR" sz="2000" dirty="0" err="1" smtClean="0"/>
              <a:t>Οργανωσιακοί</a:t>
            </a:r>
            <a:r>
              <a:rPr lang="el-GR" sz="2000" dirty="0" smtClean="0"/>
              <a:t> </a:t>
            </a:r>
            <a:r>
              <a:rPr lang="el-GR" sz="2000" dirty="0"/>
              <a:t>πόροι: αυτοί είναι η οργανωτική δομή κατ’ αρχήν, αλλά επιπρόσθετα η </a:t>
            </a:r>
            <a:r>
              <a:rPr lang="el-GR" sz="2000" dirty="0" err="1"/>
              <a:t>οργανωσιακή</a:t>
            </a:r>
            <a:r>
              <a:rPr lang="el-GR" sz="2000" dirty="0"/>
              <a:t> κουλτούρα, το στυλ μάνατζμεντ που υιοθετείται, τα διάφορα συστήματα και </a:t>
            </a:r>
            <a:r>
              <a:rPr lang="el-GR" sz="2000" dirty="0" smtClean="0"/>
              <a:t>διαδικασίες</a:t>
            </a:r>
            <a:r>
              <a:rPr lang="en-US" sz="2000" dirty="0" smtClean="0"/>
              <a:t>,</a:t>
            </a:r>
            <a:r>
              <a:rPr lang="el-GR" sz="2000" dirty="0" smtClean="0"/>
              <a:t> </a:t>
            </a:r>
            <a:r>
              <a:rPr lang="el-GR" sz="2000" dirty="0"/>
              <a:t>κ.α.</a:t>
            </a:r>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11</a:t>
            </a:fld>
            <a:endParaRPr lang="el-GR" dirty="0"/>
          </a:p>
        </p:txBody>
      </p:sp>
    </p:spTree>
    <p:extLst>
      <p:ext uri="{BB962C8B-B14F-4D97-AF65-F5344CB8AC3E}">
        <p14:creationId xmlns:p14="http://schemas.microsoft.com/office/powerpoint/2010/main" val="8692042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Α. Φύση και περιεχόμενο της διοίκησης της γνώσης (7) </a:t>
            </a:r>
            <a:endParaRPr lang="el-GR" dirty="0">
              <a:effectLst/>
            </a:endParaRPr>
          </a:p>
        </p:txBody>
      </p:sp>
      <p:sp>
        <p:nvSpPr>
          <p:cNvPr id="10243" name="Θέση περιεχομένου 2"/>
          <p:cNvSpPr>
            <a:spLocks noGrp="1"/>
          </p:cNvSpPr>
          <p:nvPr>
            <p:ph idx="1"/>
          </p:nvPr>
        </p:nvSpPr>
        <p:spPr>
          <a:xfrm>
            <a:off x="1187450" y="1844824"/>
            <a:ext cx="7921625" cy="3792686"/>
          </a:xfrm>
        </p:spPr>
        <p:txBody>
          <a:bodyPr/>
          <a:lstStyle/>
          <a:p>
            <a:pPr marL="0" indent="0">
              <a:buNone/>
              <a:defRPr/>
            </a:pPr>
            <a:r>
              <a:rPr lang="el-GR" sz="2000" dirty="0"/>
              <a:t>Όσο αφορά τα </a:t>
            </a:r>
            <a:r>
              <a:rPr lang="el-GR" sz="2000" b="1" dirty="0"/>
              <a:t>είδη γνώσης</a:t>
            </a:r>
            <a:r>
              <a:rPr lang="el-GR" sz="2000" dirty="0"/>
              <a:t> εντός της επιχείρησης, μια αποδεκτή κατηγοριοποίηση τη διακρίνει σε </a:t>
            </a:r>
            <a:r>
              <a:rPr lang="el-GR" sz="2000" b="1" dirty="0"/>
              <a:t>φανερή</a:t>
            </a:r>
            <a:r>
              <a:rPr lang="el-GR" sz="2000" dirty="0"/>
              <a:t> γνώση και σε </a:t>
            </a:r>
            <a:r>
              <a:rPr lang="el-GR" sz="2000" b="1" dirty="0"/>
              <a:t>κρυφή</a:t>
            </a:r>
            <a:r>
              <a:rPr lang="el-GR" sz="2000" dirty="0"/>
              <a:t> γνώση.</a:t>
            </a:r>
          </a:p>
          <a:p>
            <a:pPr marL="0" indent="0">
              <a:buNone/>
              <a:defRPr/>
            </a:pPr>
            <a:r>
              <a:rPr lang="el-GR" sz="2000" dirty="0"/>
              <a:t>Η φανερή γνώση εκφράζεται με λέξεις, συνομιλίες, σχέδια, προγράμματα, γραπτά κείμενα, αριθμούς κλπ. και στο πλαίσιο της επικοινωνίας μεταξύ των εργαζομένων, μπορεί να μεταβιβαστεί από τον έναν στον άλλον. Η ‘κρυφή’ γνώση δεν είναι συνήθως ορατή και εύκολα εκφραζόμενη. Είναι δύσκολο να τυποποιηθεί και ως εκ τούτου επικοινωνιακά δεν μεταδίδεται εύκολα. Τέτοια γνώση είναι οι απόψεις και τα συναισθήματα των ανθρώπων, οι δημιουργικές τους ιδέες κ.α. Μία μεγάλη δυσκολία για την επιχείρηση προσδιορίζεται στη μετατροπή της κρυφής γνώσης σε φανερή, έτσι ώστε αυτή να μπορεί να αξιοποιηθεί και από τους άλλους μέσα στην επιχείρηση.</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12</a:t>
            </a:fld>
            <a:endParaRPr lang="el-GR" dirty="0"/>
          </a:p>
        </p:txBody>
      </p:sp>
    </p:spTree>
    <p:extLst>
      <p:ext uri="{BB962C8B-B14F-4D97-AF65-F5344CB8AC3E}">
        <p14:creationId xmlns:p14="http://schemas.microsoft.com/office/powerpoint/2010/main" val="8692042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Α. Φύση και περιεχόμενο της διοίκησης της γνώσης (8) </a:t>
            </a:r>
            <a:endParaRPr lang="el-GR" dirty="0">
              <a:effectLst/>
            </a:endParaRPr>
          </a:p>
        </p:txBody>
      </p:sp>
      <p:sp>
        <p:nvSpPr>
          <p:cNvPr id="10243" name="Θέση περιεχομένου 2"/>
          <p:cNvSpPr>
            <a:spLocks noGrp="1"/>
          </p:cNvSpPr>
          <p:nvPr>
            <p:ph idx="1"/>
          </p:nvPr>
        </p:nvSpPr>
        <p:spPr>
          <a:xfrm>
            <a:off x="1187450" y="1844824"/>
            <a:ext cx="7921625" cy="3792686"/>
          </a:xfrm>
        </p:spPr>
        <p:txBody>
          <a:bodyPr/>
          <a:lstStyle/>
          <a:p>
            <a:pPr marL="0" indent="0">
              <a:buNone/>
              <a:defRPr/>
            </a:pPr>
            <a:r>
              <a:rPr lang="el-GR" sz="2000" dirty="0"/>
              <a:t>Επίσης ένα σημείο που πρέπει να τονισθεί είναι ότι η </a:t>
            </a:r>
            <a:r>
              <a:rPr lang="el-GR" sz="2000" b="1" dirty="0"/>
              <a:t>γνώση</a:t>
            </a:r>
            <a:r>
              <a:rPr lang="el-GR" sz="2000" dirty="0"/>
              <a:t>, αντίθετα με την πληροφορία, </a:t>
            </a:r>
            <a:r>
              <a:rPr lang="el-GR" sz="2000" b="1" dirty="0"/>
              <a:t>υπάρχει στους ανθρώπους</a:t>
            </a:r>
            <a:r>
              <a:rPr lang="el-GR" sz="2000" dirty="0"/>
              <a:t> και όχι στην τεχνολογία, δηλαδή στους υπολογιστές τα αρχεία </a:t>
            </a:r>
            <a:r>
              <a:rPr lang="el-GR" sz="2000" dirty="0" err="1"/>
              <a:t>κ.λ.π</a:t>
            </a:r>
            <a:r>
              <a:rPr lang="el-GR" sz="2000" dirty="0"/>
              <a:t>. Αυτό επισημαίνεται διότι συχνά στη σχετική βιβλιογραφία υπερτονίζεται η σπουδαιότητα της τεχνολογίας της πληροφορίας για τη δημιουργία της γνώσης. Χωρίς βέβαια να υποτιμάται ο ρόλος της τελευταίας στην ‘εξόρυξη’ πληροφοριών (</a:t>
            </a:r>
            <a:r>
              <a:rPr lang="en-US" sz="2000" dirty="0"/>
              <a:t>data mining), </a:t>
            </a:r>
            <a:r>
              <a:rPr lang="el-GR" sz="2000" dirty="0"/>
              <a:t>στη χορήγηση εργαλείων για λήψη αποφάσεων και στην επικοινωνία, αυτό που έχει σημασία είναι ο τρόπος που οι εργαζόμενοι λαμβάνουν, μοιράζονται και ερμηνεύουν τη γνώση που υπάρχει στις επιχειρησιακές ‘αποθήκες πληροφοριών</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13</a:t>
            </a:fld>
            <a:endParaRPr lang="el-GR" dirty="0"/>
          </a:p>
        </p:txBody>
      </p:sp>
    </p:spTree>
    <p:extLst>
      <p:ext uri="{BB962C8B-B14F-4D97-AF65-F5344CB8AC3E}">
        <p14:creationId xmlns:p14="http://schemas.microsoft.com/office/powerpoint/2010/main" val="34055159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Α. Φύση και περιεχόμενο της διοίκησης της γνώσης (9) </a:t>
            </a:r>
            <a:endParaRPr lang="el-GR" dirty="0">
              <a:effectLst/>
            </a:endParaRPr>
          </a:p>
        </p:txBody>
      </p:sp>
      <p:sp>
        <p:nvSpPr>
          <p:cNvPr id="10243" name="Θέση περιεχομένου 2"/>
          <p:cNvSpPr>
            <a:spLocks noGrp="1"/>
          </p:cNvSpPr>
          <p:nvPr>
            <p:ph idx="1"/>
          </p:nvPr>
        </p:nvSpPr>
        <p:spPr>
          <a:xfrm>
            <a:off x="1187450" y="1844824"/>
            <a:ext cx="7921625" cy="3792686"/>
          </a:xfrm>
        </p:spPr>
        <p:txBody>
          <a:bodyPr/>
          <a:lstStyle/>
          <a:p>
            <a:pPr marL="0" indent="0">
              <a:buNone/>
              <a:defRPr/>
            </a:pPr>
            <a:r>
              <a:rPr lang="el-GR" sz="2000" dirty="0"/>
              <a:t>Τέλος χρειάζεται να διευκρινισθεί ότι η δημιουργία και η αξιοποίηση γνώσης μέσα στην επιχείρηση είναι μια διαδικασία </a:t>
            </a:r>
            <a:r>
              <a:rPr lang="el-GR" sz="2000" dirty="0" err="1"/>
              <a:t>οργανωσιακής</a:t>
            </a:r>
            <a:r>
              <a:rPr lang="el-GR" sz="2000" dirty="0"/>
              <a:t> μάθησης </a:t>
            </a:r>
            <a:r>
              <a:rPr lang="en-US" sz="2000" dirty="0"/>
              <a:t>(organizational learning)</a:t>
            </a:r>
            <a:r>
              <a:rPr lang="el-GR" sz="2000" dirty="0"/>
              <a:t>. Η διοίκηση της γνώσης και ο ‘οργανισμός που μαθαίνει’ </a:t>
            </a:r>
            <a:r>
              <a:rPr lang="en-US" sz="2000" dirty="0"/>
              <a:t>(Learning Organization) </a:t>
            </a:r>
            <a:r>
              <a:rPr lang="el-GR" sz="2000" dirty="0"/>
              <a:t>θεωρούνται ως δυο από τις σπουδαιότερες ιδέες και αντιλήψεις, οι οποίες έχουν τη δυνατότητα να μετασχηματίσουν την επιχείρηση, έτσι ώστε να μπορέσει να είναι ανταγωνιστική στην τρέχουσα εκατονταετία.</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14</a:t>
            </a:fld>
            <a:endParaRPr lang="el-GR" dirty="0"/>
          </a:p>
        </p:txBody>
      </p:sp>
    </p:spTree>
    <p:extLst>
      <p:ext uri="{BB962C8B-B14F-4D97-AF65-F5344CB8AC3E}">
        <p14:creationId xmlns:p14="http://schemas.microsoft.com/office/powerpoint/2010/main" val="34055159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Β. Οφέλη και εφαρμογές (1)</a:t>
            </a:r>
            <a:endParaRPr lang="el-GR" dirty="0">
              <a:effectLst/>
            </a:endParaRPr>
          </a:p>
        </p:txBody>
      </p:sp>
      <p:sp>
        <p:nvSpPr>
          <p:cNvPr id="10243" name="Θέση περιεχομένου 2"/>
          <p:cNvSpPr>
            <a:spLocks noGrp="1"/>
          </p:cNvSpPr>
          <p:nvPr>
            <p:ph idx="1"/>
          </p:nvPr>
        </p:nvSpPr>
        <p:spPr>
          <a:xfrm>
            <a:off x="1187450" y="1844824"/>
            <a:ext cx="7921625" cy="3792686"/>
          </a:xfrm>
        </p:spPr>
        <p:txBody>
          <a:bodyPr/>
          <a:lstStyle/>
          <a:p>
            <a:pPr>
              <a:defRPr/>
            </a:pPr>
            <a:r>
              <a:rPr lang="el-GR" sz="2000" dirty="0"/>
              <a:t>Η εφαρμογή της φιλοσοφίας της ΔΓ σε μια επιχείρηση μπορεί να προσδώσει πολλές ωφέλειες. Αν και εξ’ αιτίας της ευρύτητας του θέματος είναι δύσκολο να προσδιοριστούν και να εκτιμηθούν οι ακριβείς θετικές επιπτώσεις από την εφαρμογή της ΔΓ στην αποτελεσματικότητα της επιχείρησης, υπάρχουν αρκετές έρευνες που δείχνουν κάτι τέτοιο. Για παράδειγμα, έχει διαπιστωθεί ότι υπάρχει μια θετική σχέση μεταξύ </a:t>
            </a:r>
            <a:r>
              <a:rPr lang="el-GR" sz="2000" b="1" dirty="0"/>
              <a:t>εφαρμογής</a:t>
            </a:r>
            <a:r>
              <a:rPr lang="el-GR" sz="2000" dirty="0"/>
              <a:t> της γνώσης και </a:t>
            </a:r>
            <a:r>
              <a:rPr lang="el-GR" sz="2000" b="1" dirty="0"/>
              <a:t>οικονομικής αποδοτικότητας</a:t>
            </a:r>
            <a:r>
              <a:rPr lang="el-GR" sz="2000" dirty="0"/>
              <a:t> της επιχείρησης, ενώ δεν υπάρχει σχέση μεταξύ δημιουργίας της γνώσης και αποδοτικότητας. Επίσης άλλη έρευνα υπογραμμίζει τη δυνατότητα της γνώσης να επηρεάζει θετικά την παραγωγικότητα των εργαζομένων.</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15</a:t>
            </a:fld>
            <a:endParaRPr lang="el-GR" dirty="0"/>
          </a:p>
        </p:txBody>
      </p:sp>
    </p:spTree>
    <p:extLst>
      <p:ext uri="{BB962C8B-B14F-4D97-AF65-F5344CB8AC3E}">
        <p14:creationId xmlns:p14="http://schemas.microsoft.com/office/powerpoint/2010/main" val="34055159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Β. Οφέλη και εφαρμογές (2)</a:t>
            </a:r>
            <a:endParaRPr lang="el-GR" dirty="0">
              <a:effectLst/>
            </a:endParaRPr>
          </a:p>
        </p:txBody>
      </p:sp>
      <p:sp>
        <p:nvSpPr>
          <p:cNvPr id="10243" name="Θέση περιεχομένου 2"/>
          <p:cNvSpPr>
            <a:spLocks noGrp="1"/>
          </p:cNvSpPr>
          <p:nvPr>
            <p:ph idx="1"/>
          </p:nvPr>
        </p:nvSpPr>
        <p:spPr>
          <a:xfrm>
            <a:off x="1187450" y="1412776"/>
            <a:ext cx="7921625" cy="4224734"/>
          </a:xfrm>
        </p:spPr>
        <p:txBody>
          <a:bodyPr/>
          <a:lstStyle/>
          <a:p>
            <a:pPr marL="0" indent="0">
              <a:buNone/>
              <a:defRPr/>
            </a:pPr>
            <a:r>
              <a:rPr lang="el-GR" sz="2000" dirty="0"/>
              <a:t>Πέραν των παραπάνω όμως, πιο συγκεκριμένα, πιθανά, οφέλη για την επιχείρηση, από την εφαρμογή προγραμμάτων που προωθούν τη Δ.Γ., είναι:</a:t>
            </a:r>
          </a:p>
          <a:p>
            <a:pPr>
              <a:defRPr/>
            </a:pPr>
            <a:r>
              <a:rPr lang="el-GR" sz="2000" dirty="0"/>
              <a:t>Η βελτίωση της αποτελεσματικότητας της </a:t>
            </a:r>
            <a:r>
              <a:rPr lang="el-GR" sz="2000" dirty="0" smtClean="0"/>
              <a:t>επιχείρησης.</a:t>
            </a:r>
            <a:endParaRPr lang="el-GR" sz="2000" dirty="0"/>
          </a:p>
          <a:p>
            <a:pPr>
              <a:defRPr/>
            </a:pPr>
            <a:r>
              <a:rPr lang="el-GR" sz="2000" dirty="0"/>
              <a:t>Η βελτίωση της θέσης της στην αγορά δεδομένου ότι υπάρχει έξυπνη πληροφόρηση για τα τεκταινόμενα στην αγορά.</a:t>
            </a:r>
          </a:p>
          <a:p>
            <a:pPr>
              <a:defRPr/>
            </a:pPr>
            <a:r>
              <a:rPr lang="el-GR" sz="2000" dirty="0"/>
              <a:t>Η αύξηση του χρόνου ζωής της επιχείρησης.</a:t>
            </a:r>
          </a:p>
          <a:p>
            <a:pPr>
              <a:defRPr/>
            </a:pPr>
            <a:r>
              <a:rPr lang="el-GR" sz="2000" dirty="0"/>
              <a:t>Η βελτίωση επίσης της διαδικασίας δημιουργίας νέων προϊόντων.</a:t>
            </a:r>
          </a:p>
          <a:p>
            <a:pPr>
              <a:defRPr/>
            </a:pPr>
            <a:r>
              <a:rPr lang="el-GR" sz="2000" dirty="0"/>
              <a:t>Η ενδυνάμωση των εργασιακών ομάδων.</a:t>
            </a:r>
          </a:p>
          <a:p>
            <a:pPr>
              <a:defRPr/>
            </a:pPr>
            <a:r>
              <a:rPr lang="el-GR" sz="2000" dirty="0"/>
              <a:t>Η δημιουργία αποτελεσματικότερων μηχανισμών μάθησης για τα διοικητικά στελέχη</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16</a:t>
            </a:fld>
            <a:endParaRPr lang="el-GR" dirty="0"/>
          </a:p>
        </p:txBody>
      </p:sp>
    </p:spTree>
    <p:extLst>
      <p:ext uri="{BB962C8B-B14F-4D97-AF65-F5344CB8AC3E}">
        <p14:creationId xmlns:p14="http://schemas.microsoft.com/office/powerpoint/2010/main" val="22124616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88640"/>
            <a:ext cx="7920880" cy="1282154"/>
          </a:xfrm>
        </p:spPr>
        <p:txBody>
          <a:bodyPr/>
          <a:lstStyle/>
          <a:p>
            <a:r>
              <a:rPr lang="el-GR" dirty="0" smtClean="0"/>
              <a:t>Β. Οφέλη και εφαρμογές (3)</a:t>
            </a:r>
            <a:endParaRPr lang="el-GR" dirty="0">
              <a:effectLst/>
            </a:endParaRPr>
          </a:p>
        </p:txBody>
      </p:sp>
      <p:sp>
        <p:nvSpPr>
          <p:cNvPr id="10243" name="Θέση περιεχομένου 2"/>
          <p:cNvSpPr>
            <a:spLocks noGrp="1"/>
          </p:cNvSpPr>
          <p:nvPr>
            <p:ph idx="1"/>
          </p:nvPr>
        </p:nvSpPr>
        <p:spPr>
          <a:xfrm>
            <a:off x="1187450" y="1340768"/>
            <a:ext cx="7921625" cy="4224734"/>
          </a:xfrm>
        </p:spPr>
        <p:txBody>
          <a:bodyPr/>
          <a:lstStyle/>
          <a:p>
            <a:pPr>
              <a:defRPr/>
            </a:pPr>
            <a:r>
              <a:rPr lang="el-GR" sz="2000" dirty="0"/>
              <a:t>Η δημιουργία καλυτέρου πλαισίου και υποδομής για τη λήψη των αποφάσεων.</a:t>
            </a:r>
          </a:p>
          <a:p>
            <a:pPr>
              <a:defRPr/>
            </a:pPr>
            <a:r>
              <a:rPr lang="el-GR" sz="2000" dirty="0"/>
              <a:t>Η βελτίωση της επικοινωνίας και της ‘συνέργειας’ μεταξύ των ‘εργατών γνώσης’.</a:t>
            </a:r>
          </a:p>
          <a:p>
            <a:pPr>
              <a:defRPr/>
            </a:pPr>
            <a:r>
              <a:rPr lang="el-GR" sz="2000" dirty="0"/>
              <a:t>Καθοδήγηση της επιχείρησης να συγκεντρωθεί στις βασικές της δραστηριότητες.</a:t>
            </a:r>
          </a:p>
          <a:p>
            <a:pPr>
              <a:defRPr/>
            </a:pPr>
            <a:r>
              <a:rPr lang="el-GR" sz="2000" dirty="0"/>
              <a:t>Η βελτίωση της εργασιακής ικανοποίησης.</a:t>
            </a:r>
          </a:p>
          <a:p>
            <a:pPr>
              <a:defRPr/>
            </a:pPr>
            <a:r>
              <a:rPr lang="el-GR" sz="2000" dirty="0"/>
              <a:t>Η αύξηση της ικανότητας των πελατών της επιχείρησης. </a:t>
            </a:r>
          </a:p>
          <a:p>
            <a:pPr marL="0" indent="0">
              <a:buNone/>
              <a:defRPr/>
            </a:pPr>
            <a:r>
              <a:rPr lang="el-GR" sz="2000" dirty="0"/>
              <a:t>Διεθνώς υπάρχουν πολλά παραδείγματα επιχειρήσεων, γνωστών και λιγότερο γνωστών, μικρών και μεγάλων, πολυεθνικών και μη, οι οποίες έχουν υλοποιήσει διάφορα προγράμματα Διοίκησης της Γνώσης αναλαμβάνοντας σχετικές πρωτοβουλίες. Παραθέτουμε ορισμένες τέτοιες περιπτώσεις: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17</a:t>
            </a:fld>
            <a:endParaRPr lang="el-GR" dirty="0"/>
          </a:p>
        </p:txBody>
      </p:sp>
    </p:spTree>
    <p:extLst>
      <p:ext uri="{BB962C8B-B14F-4D97-AF65-F5344CB8AC3E}">
        <p14:creationId xmlns:p14="http://schemas.microsoft.com/office/powerpoint/2010/main" val="22124616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Β. Οφέλη και εφαρμογές (4)</a:t>
            </a:r>
            <a:endParaRPr lang="el-GR" dirty="0">
              <a:effectLst/>
            </a:endParaRPr>
          </a:p>
        </p:txBody>
      </p:sp>
      <p:sp>
        <p:nvSpPr>
          <p:cNvPr id="10243" name="Θέση περιεχομένου 2"/>
          <p:cNvSpPr>
            <a:spLocks noGrp="1"/>
          </p:cNvSpPr>
          <p:nvPr>
            <p:ph idx="1"/>
          </p:nvPr>
        </p:nvSpPr>
        <p:spPr>
          <a:xfrm>
            <a:off x="1187450" y="1844824"/>
            <a:ext cx="7921625" cy="3792686"/>
          </a:xfrm>
        </p:spPr>
        <p:txBody>
          <a:bodyPr/>
          <a:lstStyle/>
          <a:p>
            <a:pPr>
              <a:defRPr/>
            </a:pPr>
            <a:r>
              <a:rPr lang="el-GR" sz="2000" b="1" dirty="0"/>
              <a:t>Εγχειρήματα για την απόκτηση πληροφοριών και γνώσης από τους πελάτες, για τους πελάτες.</a:t>
            </a:r>
          </a:p>
          <a:p>
            <a:pPr marL="0" indent="0">
              <a:buNone/>
              <a:defRPr/>
            </a:pPr>
            <a:r>
              <a:rPr lang="el-GR" sz="2000" dirty="0"/>
              <a:t>Στην κατηγορία αυτή των εγχειρημάτων ΔΓ μπορούμε να αναφέρουμε τη </a:t>
            </a:r>
            <a:r>
              <a:rPr lang="en-US" sz="2000" dirty="0"/>
              <a:t>Benetton,</a:t>
            </a:r>
            <a:r>
              <a:rPr lang="el-GR" sz="2000" dirty="0"/>
              <a:t> η οποία κατασκευάζει ρουχισμό που ταιριάζει με τις τελευταίες τάσεις χρωμάτων και σχεδίων. Στοιχεία των καθημερινών πωλήσεων της εταιρίας από τα διάφορα καταστήματα της </a:t>
            </a:r>
            <a:r>
              <a:rPr lang="el-GR" sz="2000" dirty="0" smtClean="0"/>
              <a:t>σ’ </a:t>
            </a:r>
            <a:r>
              <a:rPr lang="el-GR" sz="2000" dirty="0"/>
              <a:t>όλο τον κόσμο προωθούνται και ολοκληρώνονται με </a:t>
            </a:r>
            <a:r>
              <a:rPr lang="en-US" sz="2000" dirty="0" smtClean="0"/>
              <a:t>Computer-Aided Design (CAD) </a:t>
            </a:r>
            <a:r>
              <a:rPr lang="el-GR" sz="2000" dirty="0"/>
              <a:t>και </a:t>
            </a:r>
            <a:r>
              <a:rPr lang="en-US" sz="2000" dirty="0" smtClean="0"/>
              <a:t>Computer-Integrated Manufacturing (CIM).</a:t>
            </a:r>
            <a:endParaRPr lang="en-US" sz="2000" dirty="0"/>
          </a:p>
          <a:p>
            <a:pPr marL="0" indent="0">
              <a:buNone/>
              <a:defRPr/>
            </a:pPr>
            <a:r>
              <a:rPr lang="el-GR" sz="2000" dirty="0"/>
              <a:t>Ένα άλλο παράδειγμα είναι εκείνο της </a:t>
            </a:r>
            <a:r>
              <a:rPr lang="en-US" sz="2000" dirty="0"/>
              <a:t>Netscape, </a:t>
            </a:r>
            <a:r>
              <a:rPr lang="el-GR" sz="2000" dirty="0"/>
              <a:t>η οποία στο </a:t>
            </a:r>
            <a:r>
              <a:rPr lang="en-US" sz="2000" dirty="0"/>
              <a:t>Internet</a:t>
            </a:r>
            <a:r>
              <a:rPr lang="el-GR" sz="2000" dirty="0"/>
              <a:t> έχει ‘</a:t>
            </a:r>
            <a:r>
              <a:rPr lang="en-US" sz="2000" dirty="0"/>
              <a:t>links’ </a:t>
            </a:r>
            <a:r>
              <a:rPr lang="el-GR" sz="2000" dirty="0"/>
              <a:t>με πελάτες που είναι ‘αρχηγοί γνώμης’ (</a:t>
            </a:r>
            <a:r>
              <a:rPr lang="en-US" sz="2000" dirty="0"/>
              <a:t>opinion leaders) </a:t>
            </a:r>
            <a:r>
              <a:rPr lang="el-GR" sz="2000" dirty="0"/>
              <a:t>και τους ενθαρρύνει να αναφέρουν διάφορα προβλήματα που βοηθούν την εταιρία να δημιουργεί ‘λογισμικό’ νέας γενιάς όσο το δυνατόν καλύτερα.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18</a:t>
            </a:fld>
            <a:endParaRPr lang="el-GR" dirty="0"/>
          </a:p>
        </p:txBody>
      </p:sp>
    </p:spTree>
    <p:extLst>
      <p:ext uri="{BB962C8B-B14F-4D97-AF65-F5344CB8AC3E}">
        <p14:creationId xmlns:p14="http://schemas.microsoft.com/office/powerpoint/2010/main" val="22124616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Β. Οφέλη και εφαρμογές (5)</a:t>
            </a:r>
            <a:endParaRPr lang="el-GR" dirty="0">
              <a:effectLst/>
            </a:endParaRPr>
          </a:p>
        </p:txBody>
      </p:sp>
      <p:sp>
        <p:nvSpPr>
          <p:cNvPr id="10243" name="Θέση περιεχομένου 2"/>
          <p:cNvSpPr>
            <a:spLocks noGrp="1"/>
          </p:cNvSpPr>
          <p:nvPr>
            <p:ph idx="1"/>
          </p:nvPr>
        </p:nvSpPr>
        <p:spPr>
          <a:xfrm>
            <a:off x="1187450" y="1844824"/>
            <a:ext cx="7921625" cy="3792686"/>
          </a:xfrm>
        </p:spPr>
        <p:txBody>
          <a:bodyPr/>
          <a:lstStyle/>
          <a:p>
            <a:pPr>
              <a:defRPr/>
            </a:pPr>
            <a:r>
              <a:rPr lang="el-GR" sz="2000" b="1" dirty="0"/>
              <a:t>Εγχείρημα δημιουργίας νέων εσόδων από την υπάρχουσα </a:t>
            </a:r>
            <a:r>
              <a:rPr lang="el-GR" sz="2000" b="1" dirty="0" smtClean="0"/>
              <a:t>γνώση.</a:t>
            </a:r>
            <a:endParaRPr lang="el-GR" sz="2000" b="1" dirty="0"/>
          </a:p>
          <a:p>
            <a:pPr marL="0" indent="0">
              <a:buNone/>
              <a:defRPr/>
            </a:pPr>
            <a:r>
              <a:rPr lang="el-GR" sz="2000" dirty="0"/>
              <a:t>Η </a:t>
            </a:r>
            <a:r>
              <a:rPr lang="en-US" sz="2000" dirty="0"/>
              <a:t>Dow Chemical</a:t>
            </a:r>
            <a:r>
              <a:rPr lang="el-GR" sz="2000" dirty="0"/>
              <a:t>, στις ΗΠΑ., έχει τοποθετήσει όλες της τις πατέντες της, που είναι περίπου 25.000, σε μια βάση δεδομένων, η οποία χρησιμοποιείται από όλες τις μονάδες της παγκοσμίως που αναζητούν τρόπους για περισσότερα κέρδη από αυτές.</a:t>
            </a:r>
          </a:p>
          <a:p>
            <a:pPr marL="0" indent="0">
              <a:buNone/>
              <a:defRPr/>
            </a:pPr>
            <a:r>
              <a:rPr lang="el-GR" sz="2000" dirty="0"/>
              <a:t>Η </a:t>
            </a:r>
            <a:r>
              <a:rPr lang="en-US" sz="2000" dirty="0"/>
              <a:t>Steelcase, </a:t>
            </a:r>
            <a:r>
              <a:rPr lang="el-GR" sz="2000" dirty="0"/>
              <a:t>στις ΗΠΑ ομοίως, κάνει βασική έρευνα σε νεωτερισμούς, την οποία χρησιμοποιεί η ίδια κατ’ αρχήν, αλλά στη συνέχεια την πουλά σε άλλες εταιρίες.</a:t>
            </a:r>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19</a:t>
            </a:fld>
            <a:endParaRPr lang="el-GR" dirty="0"/>
          </a:p>
        </p:txBody>
      </p:sp>
    </p:spTree>
    <p:extLst>
      <p:ext uri="{BB962C8B-B14F-4D97-AF65-F5344CB8AC3E}">
        <p14:creationId xmlns:p14="http://schemas.microsoft.com/office/powerpoint/2010/main" val="22124616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7"/>
          <p:cNvSpPr>
            <a:spLocks noGrp="1"/>
          </p:cNvSpPr>
          <p:nvPr>
            <p:ph type="title"/>
          </p:nvPr>
        </p:nvSpPr>
        <p:spPr/>
        <p:txBody>
          <a:bodyPr/>
          <a:lstStyle/>
          <a:p>
            <a:pPr eaLnBrk="1" hangingPunct="1"/>
            <a:r>
              <a:rPr lang="el-GR" dirty="0" smtClean="0"/>
              <a:t>Άδειες Χρήσης</a:t>
            </a:r>
          </a:p>
        </p:txBody>
      </p:sp>
      <p:sp>
        <p:nvSpPr>
          <p:cNvPr id="5123" name="Subtitle 8"/>
          <p:cNvSpPr>
            <a:spLocks noGrp="1"/>
          </p:cNvSpPr>
          <p:nvPr>
            <p:ph sz="half" idx="1"/>
          </p:nvPr>
        </p:nvSpPr>
        <p:spPr>
          <a:xfrm>
            <a:off x="1331640" y="1495325"/>
            <a:ext cx="7344816" cy="4525963"/>
          </a:xfrm>
        </p:spPr>
        <p:txBody>
          <a:bodyPr/>
          <a:lstStyle/>
          <a:p>
            <a:pPr eaLnBrk="1" hangingPunct="1"/>
            <a:r>
              <a:rPr lang="el-GR" sz="2800" dirty="0" smtClean="0"/>
              <a:t>Το παρόν εκπαιδευτικό υλικό υπόκειται σε</a:t>
            </a:r>
            <a:r>
              <a:rPr lang="en-US" sz="2800" dirty="0" smtClean="0"/>
              <a:t> </a:t>
            </a:r>
            <a:r>
              <a:rPr lang="el-GR" sz="2800" dirty="0" smtClean="0"/>
              <a:t>άδειες χρήσης </a:t>
            </a:r>
            <a:r>
              <a:rPr lang="en-US" sz="2800" dirty="0" smtClean="0"/>
              <a:t>Creative Commons. </a:t>
            </a:r>
          </a:p>
          <a:p>
            <a:pPr eaLnBrk="1" hangingPunct="1"/>
            <a:r>
              <a:rPr lang="el-GR" sz="2800" dirty="0" smtClean="0"/>
              <a:t>Για εκπαιδευτικό υλικό, όπως εικόνες, που υπόκειται σε άλλου τύπου άδειας χρήσης, η άδεια χρήσης αναφέρεται ρητώς. </a:t>
            </a:r>
          </a:p>
        </p:txBody>
      </p:sp>
      <p:sp>
        <p:nvSpPr>
          <p:cNvPr id="5125" name="Θέση αριθμού διαφάνειας 2"/>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F1657-00EC-4927-9BDC-AE1338F731D4}" type="slidenum">
              <a:rPr lang="el-GR" smtClean="0"/>
              <a:pPr fontAlgn="base">
                <a:spcBef>
                  <a:spcPct val="0"/>
                </a:spcBef>
                <a:spcAft>
                  <a:spcPct val="0"/>
                </a:spcAft>
                <a:defRPr/>
              </a:pPr>
              <a:t>2</a:t>
            </a:fld>
            <a:endParaRPr lang="el-GR" smtClean="0"/>
          </a:p>
        </p:txBody>
      </p:sp>
      <p:pic>
        <p:nvPicPr>
          <p:cNvPr id="1026" name="Picture 2" descr="εικόνα λογότυπο copyrigh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067023" y="4293096"/>
            <a:ext cx="1585097" cy="54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Β. Οφέλη και εφαρμογές (6)</a:t>
            </a:r>
            <a:endParaRPr lang="el-GR" dirty="0">
              <a:effectLst/>
            </a:endParaRPr>
          </a:p>
        </p:txBody>
      </p:sp>
      <p:sp>
        <p:nvSpPr>
          <p:cNvPr id="10243" name="Θέση περιεχομένου 2"/>
          <p:cNvSpPr>
            <a:spLocks noGrp="1"/>
          </p:cNvSpPr>
          <p:nvPr>
            <p:ph idx="1"/>
          </p:nvPr>
        </p:nvSpPr>
        <p:spPr>
          <a:xfrm>
            <a:off x="1187450" y="1844824"/>
            <a:ext cx="7921625" cy="3792686"/>
          </a:xfrm>
        </p:spPr>
        <p:txBody>
          <a:bodyPr/>
          <a:lstStyle/>
          <a:p>
            <a:pPr>
              <a:defRPr/>
            </a:pPr>
            <a:r>
              <a:rPr lang="el-GR" sz="2000" b="1" dirty="0"/>
              <a:t>Δημιουργία μια κουλτούρας ανταλλαγής γνώσης.</a:t>
            </a:r>
          </a:p>
          <a:p>
            <a:pPr marL="0" indent="0">
              <a:buNone/>
              <a:defRPr/>
            </a:pPr>
            <a:r>
              <a:rPr lang="el-GR" sz="2000" dirty="0"/>
              <a:t>Η </a:t>
            </a:r>
            <a:r>
              <a:rPr lang="en-US" sz="2000" dirty="0"/>
              <a:t>Ford Motor </a:t>
            </a:r>
            <a:r>
              <a:rPr lang="el-GR" sz="2000" dirty="0"/>
              <a:t>εφαρμόζει τη μέθοδο συνεργασίας </a:t>
            </a:r>
            <a:r>
              <a:rPr lang="en-US" sz="2000" dirty="0"/>
              <a:t>outsourcing</a:t>
            </a:r>
            <a:r>
              <a:rPr lang="el-GR" sz="2000" dirty="0"/>
              <a:t> και δημιουργεί δίκτυα με τα καταστήματα πωλήσεων των αυτοκινήτων της με τη χρήση της τεχνολογίας της πληροφορίας.</a:t>
            </a:r>
          </a:p>
          <a:p>
            <a:pPr marL="0" indent="0">
              <a:buNone/>
              <a:defRPr/>
            </a:pPr>
            <a:r>
              <a:rPr lang="el-GR" sz="2000" dirty="0"/>
              <a:t>Η </a:t>
            </a:r>
            <a:r>
              <a:rPr lang="en-US" sz="2000" dirty="0"/>
              <a:t>Hewlett-Packard </a:t>
            </a:r>
            <a:r>
              <a:rPr lang="el-GR" sz="2000" dirty="0"/>
              <a:t>είναι φημισμένη για την κουλτούρα της περί συνεργασίας και ανταλλαγής της γνώσης. Επιπλέον, η </a:t>
            </a:r>
            <a:r>
              <a:rPr lang="en-US" sz="2000" dirty="0"/>
              <a:t>HP </a:t>
            </a:r>
            <a:r>
              <a:rPr lang="el-GR" sz="2000" dirty="0"/>
              <a:t>υποστηρίζει τα άτομα που αναλαμβάνουν εργασίες, οι οποίες είναι δύσκολο να προχωρήσουν.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20</a:t>
            </a:fld>
            <a:endParaRPr lang="el-GR" dirty="0"/>
          </a:p>
        </p:txBody>
      </p:sp>
    </p:spTree>
    <p:extLst>
      <p:ext uri="{BB962C8B-B14F-4D97-AF65-F5344CB8AC3E}">
        <p14:creationId xmlns:p14="http://schemas.microsoft.com/office/powerpoint/2010/main" val="22124616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Γ. Βήματα για την ορθολογική διοίκηση της γνώσης (1)</a:t>
            </a:r>
            <a:endParaRPr lang="el-GR"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marL="0" indent="0">
              <a:buNone/>
              <a:defRPr/>
            </a:pPr>
            <a:r>
              <a:rPr lang="el-GR" sz="2000" dirty="0"/>
              <a:t>Η Διοίκηση της Γνώσης μπορεί να θεωρηθεί ως μια διαδικασία, η οποία περιλαμβάνει ορισμένα βήματα, η ορθή εκτέλεση των οποίων βελτιώνει τα σύνολο των διαδικασίας. Τα συγκεκριμένα </a:t>
            </a:r>
            <a:r>
              <a:rPr lang="el-GR" sz="2000" b="1" dirty="0"/>
              <a:t>βήματα</a:t>
            </a:r>
            <a:r>
              <a:rPr lang="el-GR" sz="2000" dirty="0"/>
              <a:t> είναι τα ακόλουθα. </a:t>
            </a:r>
          </a:p>
          <a:p>
            <a:pPr marL="609600" indent="-609600">
              <a:buFont typeface="Wingdings" pitchFamily="2" charset="2"/>
              <a:buAutoNum type="arabicPeriod"/>
              <a:defRPr/>
            </a:pPr>
            <a:r>
              <a:rPr lang="el-GR" sz="2000" b="1" dirty="0"/>
              <a:t>Προσδιορισμός της απαραίτητης για την επιχείρηση </a:t>
            </a:r>
            <a:r>
              <a:rPr lang="el-GR" sz="2000" b="1" dirty="0" smtClean="0"/>
              <a:t>γνώσης.</a:t>
            </a:r>
            <a:endParaRPr lang="el-GR" sz="2000" b="1" dirty="0"/>
          </a:p>
          <a:p>
            <a:pPr marL="0" indent="0">
              <a:buNone/>
              <a:defRPr/>
            </a:pPr>
            <a:r>
              <a:rPr lang="el-GR" sz="2000" dirty="0"/>
              <a:t>Αυτή είναι μια στρατηγική απόφαση και θα πρέπει να συνδέεται με την αποστολή και τους στόχους του οργανισμού.</a:t>
            </a:r>
          </a:p>
          <a:p>
            <a:pPr marL="609600" indent="-609600">
              <a:buFont typeface="Wingdings" pitchFamily="2" charset="2"/>
              <a:buAutoNum type="arabicPeriod" startAt="2"/>
              <a:defRPr/>
            </a:pPr>
            <a:r>
              <a:rPr lang="el-GR" sz="2000" b="1" dirty="0"/>
              <a:t>Εκτίμηση της διαθέσιμης γνώσης που υπάρχει στον οργανισμό και του κενού που υφίσταται μεταξύ απαιτούμενης και διαθέσιμης γνώσης.</a:t>
            </a:r>
          </a:p>
          <a:p>
            <a:pPr marL="0" indent="0">
              <a:buNone/>
              <a:defRPr/>
            </a:pPr>
            <a:r>
              <a:rPr lang="el-GR" sz="2000" dirty="0"/>
              <a:t>Ομοίως κι αυτή είναι μια στρατηγική απόφαση. Η εκτίμηση της διαθέσιμης γνώσης μπορεί να γίνει εξετάζοντας, π.χ. πετυχημένα προηγούμενα εγχειρήματα, γνωστά με την ονομασία ‘άριστες πρακτικές ‘.</a:t>
            </a:r>
          </a:p>
          <a:p>
            <a:pPr marL="0" indent="0">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21</a:t>
            </a:fld>
            <a:endParaRPr lang="el-GR" dirty="0"/>
          </a:p>
        </p:txBody>
      </p:sp>
    </p:spTree>
    <p:extLst>
      <p:ext uri="{BB962C8B-B14F-4D97-AF65-F5344CB8AC3E}">
        <p14:creationId xmlns:p14="http://schemas.microsoft.com/office/powerpoint/2010/main" val="22124616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a:t>Γ. Βήματα για την ορθολογική διοίκηση της γνώσης </a:t>
            </a:r>
            <a:r>
              <a:rPr lang="el-GR" dirty="0" smtClean="0"/>
              <a:t>(2)</a:t>
            </a:r>
            <a:endParaRPr lang="el-GR" dirty="0">
              <a:effectLst/>
            </a:endParaRPr>
          </a:p>
        </p:txBody>
      </p:sp>
      <p:sp>
        <p:nvSpPr>
          <p:cNvPr id="10243" name="Θέση περιεχομένου 2"/>
          <p:cNvSpPr>
            <a:spLocks noGrp="1"/>
          </p:cNvSpPr>
          <p:nvPr>
            <p:ph idx="1"/>
          </p:nvPr>
        </p:nvSpPr>
        <p:spPr>
          <a:xfrm>
            <a:off x="1187450" y="1844824"/>
            <a:ext cx="7921625" cy="3792686"/>
          </a:xfrm>
        </p:spPr>
        <p:txBody>
          <a:bodyPr/>
          <a:lstStyle/>
          <a:p>
            <a:pPr marL="609600" indent="-609600">
              <a:buFont typeface="Wingdings" pitchFamily="2" charset="2"/>
              <a:buAutoNum type="arabicPeriod" startAt="3"/>
              <a:defRPr/>
            </a:pPr>
            <a:r>
              <a:rPr lang="el-GR" sz="2000" b="1" dirty="0"/>
              <a:t>Δημιουργία της </a:t>
            </a:r>
            <a:r>
              <a:rPr lang="el-GR" sz="2000" b="1" dirty="0" smtClean="0"/>
              <a:t>γνώσης. </a:t>
            </a:r>
            <a:r>
              <a:rPr lang="el-GR" sz="2000" dirty="0" smtClean="0"/>
              <a:t> </a:t>
            </a:r>
            <a:endParaRPr lang="el-GR" sz="2000" dirty="0"/>
          </a:p>
          <a:p>
            <a:pPr marL="0" indent="0">
              <a:buNone/>
              <a:defRPr/>
            </a:pPr>
            <a:r>
              <a:rPr lang="el-GR" sz="2000" dirty="0"/>
              <a:t>Αυτή αναφέρεται στη διαδικασία ανάπτυξης νεωτεριστικών και χρήσιμων ιδεών και λύσεων. Υφίστανται διάφοροι τρόποι δημιουργίας γνώσης, όπως με την Έρευνα και την Ανάπτυξη </a:t>
            </a:r>
            <a:r>
              <a:rPr lang="en-US" sz="2000" dirty="0"/>
              <a:t>(R&amp;D)</a:t>
            </a:r>
            <a:r>
              <a:rPr lang="el-GR" sz="2000" dirty="0"/>
              <a:t>, με την εκπαίδευση του προσωπικού, με τη διεξαγωγή ερευνών των πελατών κ.α.</a:t>
            </a:r>
          </a:p>
          <a:p>
            <a:pPr marL="609600" indent="-609600">
              <a:buFont typeface="Wingdings" pitchFamily="2" charset="2"/>
              <a:buAutoNum type="arabicPeriod" startAt="4"/>
              <a:defRPr/>
            </a:pPr>
            <a:r>
              <a:rPr lang="el-GR" sz="2000" b="1" dirty="0"/>
              <a:t>Απόκτηση της </a:t>
            </a:r>
            <a:r>
              <a:rPr lang="el-GR" sz="2000" b="1" dirty="0" smtClean="0"/>
              <a:t>γνώσης. </a:t>
            </a:r>
            <a:endParaRPr lang="el-GR" sz="2000" b="1" dirty="0"/>
          </a:p>
          <a:p>
            <a:pPr marL="0" indent="0">
              <a:buNone/>
              <a:defRPr/>
            </a:pPr>
            <a:r>
              <a:rPr lang="el-GR" sz="2000" dirty="0"/>
              <a:t>Αυτό είναι παρόμοιο με το προηγούμενο βήμα, αλλά όχι ταυτόσημο, διότι μπορεί να αναφέρεται στην απόκτηση εξωτερικής γνώσης. Αυτή συνήθως υλοποιείται με την αγορά αδειών δικαιωμάτων (</a:t>
            </a:r>
            <a:r>
              <a:rPr lang="en-US" sz="2000" dirty="0"/>
              <a:t>licenses) </a:t>
            </a:r>
            <a:r>
              <a:rPr lang="el-GR" sz="2000" dirty="0"/>
              <a:t>ή πατεντών, ερευνών αγοράς </a:t>
            </a:r>
            <a:r>
              <a:rPr lang="el-GR" sz="2000" dirty="0" smtClean="0"/>
              <a:t>κλπ</a:t>
            </a:r>
            <a:r>
              <a:rPr lang="el-GR" sz="2000" dirty="0"/>
              <a:t>.</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22</a:t>
            </a:fld>
            <a:endParaRPr lang="el-GR" dirty="0"/>
          </a:p>
        </p:txBody>
      </p:sp>
    </p:spTree>
    <p:extLst>
      <p:ext uri="{BB962C8B-B14F-4D97-AF65-F5344CB8AC3E}">
        <p14:creationId xmlns:p14="http://schemas.microsoft.com/office/powerpoint/2010/main" val="22124616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a:t>Γ. Βήματα για την ορθολογική διοίκηση της γνώσης </a:t>
            </a:r>
            <a:r>
              <a:rPr lang="el-GR" dirty="0" smtClean="0"/>
              <a:t>(3)</a:t>
            </a:r>
            <a:endParaRPr lang="el-GR" dirty="0">
              <a:effectLst/>
            </a:endParaRPr>
          </a:p>
        </p:txBody>
      </p:sp>
      <p:sp>
        <p:nvSpPr>
          <p:cNvPr id="10243" name="Θέση περιεχομένου 2"/>
          <p:cNvSpPr>
            <a:spLocks noGrp="1"/>
          </p:cNvSpPr>
          <p:nvPr>
            <p:ph idx="1"/>
          </p:nvPr>
        </p:nvSpPr>
        <p:spPr>
          <a:xfrm>
            <a:off x="1187450" y="1844824"/>
            <a:ext cx="7921625" cy="3792686"/>
          </a:xfrm>
        </p:spPr>
        <p:txBody>
          <a:bodyPr/>
          <a:lstStyle/>
          <a:p>
            <a:pPr marL="609600" indent="-609600">
              <a:buFont typeface="Wingdings" pitchFamily="2" charset="2"/>
              <a:buAutoNum type="arabicPeriod" startAt="5"/>
              <a:defRPr/>
            </a:pPr>
            <a:r>
              <a:rPr lang="el-GR" sz="2000" b="1" dirty="0"/>
              <a:t>Το ‘κλείδωμα’ της </a:t>
            </a:r>
            <a:r>
              <a:rPr lang="el-GR" sz="2000" b="1" dirty="0" smtClean="0"/>
              <a:t>γνώσης.</a:t>
            </a:r>
            <a:endParaRPr lang="el-GR" sz="2000" b="1" dirty="0"/>
          </a:p>
          <a:p>
            <a:pPr marL="0" indent="0">
              <a:buNone/>
              <a:defRPr/>
            </a:pPr>
            <a:r>
              <a:rPr lang="el-GR" sz="2000" dirty="0"/>
              <a:t>Μ’ αυτό εννοούμε ότι η αποκτηθείσα γνώση μετατρέπεται σε περισσότερο συστηματική και δομημένη και ότι διασφαλίζεται η διαθεσιμότητα της.</a:t>
            </a:r>
          </a:p>
          <a:p>
            <a:pPr marL="609600" indent="-609600">
              <a:buFont typeface="Wingdings" pitchFamily="2" charset="2"/>
              <a:buAutoNum type="arabicPeriod" startAt="6"/>
              <a:defRPr/>
            </a:pPr>
            <a:r>
              <a:rPr lang="el-GR" sz="2000" b="1" dirty="0"/>
              <a:t>Η διανομή και η χρήση της </a:t>
            </a:r>
            <a:r>
              <a:rPr lang="el-GR" sz="2000" b="1" dirty="0" smtClean="0"/>
              <a:t>γνώσης.</a:t>
            </a:r>
            <a:endParaRPr lang="el-GR" sz="2000" b="1" dirty="0"/>
          </a:p>
          <a:p>
            <a:pPr marL="0" indent="0">
              <a:buNone/>
              <a:defRPr/>
            </a:pPr>
            <a:r>
              <a:rPr lang="el-GR" sz="2000" dirty="0"/>
              <a:t>Η διαθεσιμότητα της γνώσης δεν είναι αρκετή. Απαιτείται να υπάρχει ένα σύστημα διαμέσου του οποίου θα φθάνει η σωστή γνώση, στους σωστούς ανθρώπους, στο σωστό χρόνο. Επιπλέον, θα πρέπει να διασφαλίζεται ότι όντως αυτή χρησιμοποιείται.</a:t>
            </a:r>
          </a:p>
          <a:p>
            <a:pPr marL="0" indent="0">
              <a:buNone/>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23</a:t>
            </a:fld>
            <a:endParaRPr lang="el-GR" dirty="0"/>
          </a:p>
        </p:txBody>
      </p:sp>
    </p:spTree>
    <p:extLst>
      <p:ext uri="{BB962C8B-B14F-4D97-AF65-F5344CB8AC3E}">
        <p14:creationId xmlns:p14="http://schemas.microsoft.com/office/powerpoint/2010/main" val="16966924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a:t>Γ. Βήματα για την ορθολογική διοίκηση της γνώσης </a:t>
            </a:r>
            <a:r>
              <a:rPr lang="el-GR" dirty="0" smtClean="0"/>
              <a:t>(4)</a:t>
            </a:r>
            <a:endParaRPr lang="el-GR" dirty="0">
              <a:effectLst/>
            </a:endParaRPr>
          </a:p>
        </p:txBody>
      </p:sp>
      <p:sp>
        <p:nvSpPr>
          <p:cNvPr id="10243" name="Θέση περιεχομένου 2"/>
          <p:cNvSpPr>
            <a:spLocks noGrp="1"/>
          </p:cNvSpPr>
          <p:nvPr>
            <p:ph idx="1"/>
          </p:nvPr>
        </p:nvSpPr>
        <p:spPr>
          <a:xfrm>
            <a:off x="1187450" y="1844824"/>
            <a:ext cx="7921625" cy="3792686"/>
          </a:xfrm>
        </p:spPr>
        <p:txBody>
          <a:bodyPr/>
          <a:lstStyle/>
          <a:p>
            <a:pPr marL="609600" indent="-609600">
              <a:buFont typeface="Wingdings" pitchFamily="2" charset="2"/>
              <a:buAutoNum type="arabicPeriod" startAt="7"/>
              <a:defRPr/>
            </a:pPr>
            <a:r>
              <a:rPr lang="el-GR" sz="2000" b="1" dirty="0"/>
              <a:t>Αξιολόγηση της (χρησιμοποιηθείσας) </a:t>
            </a:r>
            <a:r>
              <a:rPr lang="el-GR" sz="2000" b="1" dirty="0" smtClean="0"/>
              <a:t>γνώσης.</a:t>
            </a:r>
            <a:endParaRPr lang="el-GR" sz="2000" b="1" dirty="0"/>
          </a:p>
          <a:p>
            <a:pPr marL="0" indent="0">
              <a:buNone/>
              <a:defRPr/>
            </a:pPr>
            <a:r>
              <a:rPr lang="el-GR" sz="2000" dirty="0"/>
              <a:t>Είναι προφανές ότι η αξιολόγηση της χρησιμοποιηθείσας γνώσης θα πρέπει να αποτελεί μια από τις εισροές για τον προσδιορισμό της διαθέσιμης και της απαραίτητης γνώσης. Η αξιολόγηση μπορεί να γίνεται λ.χ. με αξιολόγηση των έργων (</a:t>
            </a:r>
            <a:r>
              <a:rPr lang="en-US" sz="2000" dirty="0"/>
              <a:t>projects), </a:t>
            </a:r>
            <a:r>
              <a:rPr lang="el-GR" sz="2000" dirty="0"/>
              <a:t>με εσωτερικούς και εξωτερικούς ελέγχους και απογραφές (</a:t>
            </a:r>
            <a:r>
              <a:rPr lang="en-US" sz="2000" dirty="0"/>
              <a:t>audits), </a:t>
            </a:r>
            <a:r>
              <a:rPr lang="el-GR" sz="2000" dirty="0"/>
              <a:t>με τη διεξαγωγή ερευνών των πελατών, με τη χρήση της ‘προτυποποίησης’ (</a:t>
            </a:r>
            <a:r>
              <a:rPr lang="en-US" sz="2000" dirty="0"/>
              <a:t>benchmarking) </a:t>
            </a:r>
            <a:r>
              <a:rPr lang="el-GR" sz="2000" dirty="0" smtClean="0"/>
              <a:t>κλπ</a:t>
            </a: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24</a:t>
            </a:fld>
            <a:endParaRPr lang="el-GR" dirty="0"/>
          </a:p>
        </p:txBody>
      </p:sp>
    </p:spTree>
    <p:extLst>
      <p:ext uri="{BB962C8B-B14F-4D97-AF65-F5344CB8AC3E}">
        <p14:creationId xmlns:p14="http://schemas.microsoft.com/office/powerpoint/2010/main" val="16966924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(1)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a:t>Armstrong</a:t>
            </a:r>
            <a:r>
              <a:rPr lang="el-GR" sz="2000" dirty="0"/>
              <a:t>, G. &amp; </a:t>
            </a:r>
            <a:r>
              <a:rPr lang="el-GR" sz="2000" dirty="0" err="1"/>
              <a:t>Kotler</a:t>
            </a:r>
            <a:r>
              <a:rPr lang="el-GR" sz="2000" dirty="0"/>
              <a:t> P. (2009). Εισαγωγή στο Μάρκετινγκ. Εκδόσεις Επίκεντρο, Αθήνα.</a:t>
            </a:r>
          </a:p>
          <a:p>
            <a:r>
              <a:rPr lang="en-US" sz="2000" dirty="0"/>
              <a:t>Drucker, P. (1973). Management: Tasks, Responsibilities, Practices. New York, NY.</a:t>
            </a:r>
            <a:endParaRPr lang="el-GR" sz="2000" dirty="0"/>
          </a:p>
          <a:p>
            <a:r>
              <a:rPr lang="en-US" sz="2000" dirty="0"/>
              <a:t>Haas </a:t>
            </a:r>
            <a:r>
              <a:rPr lang="en-US" sz="2000" dirty="0" err="1"/>
              <a:t>Edersheim</a:t>
            </a:r>
            <a:r>
              <a:rPr lang="en-US" sz="2000" dirty="0"/>
              <a:t>, E. (2009). Peter Drucker </a:t>
            </a:r>
            <a:r>
              <a:rPr lang="el-GR" sz="2000" dirty="0"/>
              <a:t>ο Γκουρού του Μάνατζμεντ</a:t>
            </a:r>
            <a:r>
              <a:rPr lang="en-US" sz="2000" dirty="0"/>
              <a:t>. </a:t>
            </a:r>
            <a:r>
              <a:rPr lang="el-GR" sz="2000" dirty="0"/>
              <a:t>Εκδόσεις Επίκεντρο, Αθήνα.</a:t>
            </a:r>
          </a:p>
          <a:p>
            <a:r>
              <a:rPr lang="en-US" sz="2000" dirty="0" err="1" smtClean="0"/>
              <a:t>Handbuch</a:t>
            </a:r>
            <a:r>
              <a:rPr lang="en-US" sz="2000" dirty="0"/>
              <a:t>, C. C., </a:t>
            </a:r>
            <a:r>
              <a:rPr lang="en-US" sz="2000" dirty="0" err="1"/>
              <a:t>Habisch</a:t>
            </a:r>
            <a:r>
              <a:rPr lang="en-US" sz="2000" dirty="0"/>
              <a:t>, A., </a:t>
            </a:r>
            <a:r>
              <a:rPr lang="en-US" sz="2000" dirty="0" err="1"/>
              <a:t>Schmidpeter</a:t>
            </a:r>
            <a:r>
              <a:rPr lang="en-US" sz="2000" dirty="0"/>
              <a:t>, R. &amp; </a:t>
            </a:r>
            <a:r>
              <a:rPr lang="en-US" sz="2000" dirty="0" err="1"/>
              <a:t>Neureiter</a:t>
            </a:r>
            <a:r>
              <a:rPr lang="en-US" sz="2000" dirty="0"/>
              <a:t>, M. (2008). </a:t>
            </a:r>
            <a:r>
              <a:rPr lang="en-US" sz="2000" dirty="0" err="1"/>
              <a:t>Handbuch</a:t>
            </a:r>
            <a:r>
              <a:rPr lang="en-US" sz="2000" dirty="0"/>
              <a:t> Corporate Citizenship. Springer </a:t>
            </a:r>
            <a:r>
              <a:rPr lang="en-US" sz="2000" dirty="0" err="1"/>
              <a:t>Verlag</a:t>
            </a:r>
            <a:r>
              <a:rPr lang="en-US" sz="2000" dirty="0"/>
              <a:t>,  Berlin.</a:t>
            </a:r>
            <a:endParaRPr lang="el-GR" sz="2000" dirty="0"/>
          </a:p>
          <a:p>
            <a:r>
              <a:rPr lang="el-GR" sz="2000" dirty="0" err="1" smtClean="0"/>
              <a:t>Kotler</a:t>
            </a:r>
            <a:r>
              <a:rPr lang="el-GR" sz="2000" dirty="0" smtClean="0"/>
              <a:t>, </a:t>
            </a:r>
            <a:r>
              <a:rPr lang="el-GR" sz="2000" dirty="0"/>
              <a:t>P</a:t>
            </a:r>
            <a:r>
              <a:rPr lang="el-GR" sz="2000" dirty="0" smtClean="0"/>
              <a:t>. &amp; </a:t>
            </a:r>
            <a:r>
              <a:rPr lang="el-GR" sz="2000" dirty="0" err="1" smtClean="0"/>
              <a:t>Lee</a:t>
            </a:r>
            <a:r>
              <a:rPr lang="el-GR" sz="2000" dirty="0" smtClean="0"/>
              <a:t>, N. (2009). Εταιρική </a:t>
            </a:r>
            <a:r>
              <a:rPr lang="el-GR" sz="2000" dirty="0"/>
              <a:t>Κοινωνική </a:t>
            </a:r>
            <a:r>
              <a:rPr lang="el-GR" sz="2000" dirty="0" smtClean="0"/>
              <a:t>Ευθύνη. Εκδόσεις </a:t>
            </a:r>
            <a:r>
              <a:rPr lang="en-US" sz="2000" dirty="0" smtClean="0"/>
              <a:t>Econ</a:t>
            </a:r>
            <a:r>
              <a:rPr lang="el-GR" sz="2000" dirty="0" err="1" smtClean="0"/>
              <a:t>omia</a:t>
            </a:r>
            <a:r>
              <a:rPr lang="el-GR" sz="2000" dirty="0" smtClean="0"/>
              <a:t>, Αθήνα.  </a:t>
            </a:r>
            <a:endParaRPr lang="el-GR" sz="2000" dirty="0"/>
          </a:p>
          <a:p>
            <a:r>
              <a:rPr lang="el-GR" sz="2000" dirty="0" err="1" smtClean="0"/>
              <a:t>Θανόπουλος</a:t>
            </a:r>
            <a:r>
              <a:rPr lang="el-GR" sz="2000" dirty="0" smtClean="0"/>
              <a:t>, Γ. (2003). Επιχειρηματική </a:t>
            </a:r>
            <a:r>
              <a:rPr lang="el-GR" sz="2000" dirty="0"/>
              <a:t>ηθική και </a:t>
            </a:r>
            <a:r>
              <a:rPr lang="el-GR" sz="2000" dirty="0" smtClean="0"/>
              <a:t>δεοντολογία. Εκδόσεις I</a:t>
            </a:r>
            <a:r>
              <a:rPr lang="en-US" sz="2000" dirty="0" err="1" smtClean="0"/>
              <a:t>nterbooks</a:t>
            </a:r>
            <a:r>
              <a:rPr lang="el-GR" sz="2000" dirty="0" smtClean="0"/>
              <a:t>,</a:t>
            </a:r>
            <a:r>
              <a:rPr lang="en-US" sz="2000" dirty="0" smtClean="0"/>
              <a:t> </a:t>
            </a:r>
            <a:r>
              <a:rPr lang="el-GR" sz="2000" dirty="0" smtClean="0"/>
              <a:t>Πειραιάς</a:t>
            </a:r>
            <a:r>
              <a:rPr lang="en-US"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25</a:t>
            </a:fld>
            <a:endParaRPr lang="el-GR" dirty="0"/>
          </a:p>
        </p:txBody>
      </p:sp>
    </p:spTree>
    <p:extLst>
      <p:ext uri="{BB962C8B-B14F-4D97-AF65-F5344CB8AC3E}">
        <p14:creationId xmlns:p14="http://schemas.microsoft.com/office/powerpoint/2010/main" val="42576395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(2)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smtClean="0"/>
              <a:t>Πουλιόπουλος</a:t>
            </a:r>
            <a:r>
              <a:rPr lang="el-GR" sz="2000" dirty="0"/>
              <a:t>, Λ. (2013). Εταιρική</a:t>
            </a:r>
            <a:r>
              <a:rPr lang="el-GR" sz="2000" b="1" dirty="0"/>
              <a:t> </a:t>
            </a:r>
            <a:r>
              <a:rPr lang="el-GR" sz="2000" dirty="0"/>
              <a:t>Κοινωνική Ευθύνη ως παράγων υπεραξίας τόσο για τις επιχειρήσεις όσο και για την κοινωνία και το περιβάλλον. Διδακτορική </a:t>
            </a:r>
            <a:r>
              <a:rPr lang="el-GR" sz="2000" dirty="0" smtClean="0"/>
              <a:t>Διατριβή. </a:t>
            </a:r>
            <a:r>
              <a:rPr lang="el-GR" sz="2000" dirty="0"/>
              <a:t>Πανεπιστήμιο Πελοποννήσου, Τμήμα Κοινωνικής και Εκπαιδευτικής Πολιτικής, Σχολή Κοινωνικών Επιστημών.</a:t>
            </a:r>
          </a:p>
          <a:p>
            <a:r>
              <a:rPr lang="el-GR" sz="2000" dirty="0" smtClean="0"/>
              <a:t>Τζωρτζάκης</a:t>
            </a:r>
            <a:r>
              <a:rPr lang="el-GR" sz="2000" dirty="0"/>
              <a:t>, Κ. &amp; Τζωρτζάκη, Α. (2007). Οργάνωση και Διοίκηση, Το μάνατζμεντ της νέας εποχής. Εκδόσεις </a:t>
            </a:r>
            <a:r>
              <a:rPr lang="en-US" sz="2000" dirty="0" err="1"/>
              <a:t>Rosili</a:t>
            </a:r>
            <a:r>
              <a:rPr lang="el-GR" sz="2000" dirty="0"/>
              <a:t>, Αθήνα.</a:t>
            </a:r>
          </a:p>
          <a:p>
            <a:r>
              <a:rPr lang="el-GR" sz="2000" dirty="0" err="1" smtClean="0"/>
              <a:t>Τσούκας</a:t>
            </a:r>
            <a:r>
              <a:rPr lang="el-GR" sz="2000" dirty="0"/>
              <a:t>, </a:t>
            </a:r>
            <a:r>
              <a:rPr lang="el-GR" sz="2000" dirty="0" smtClean="0"/>
              <a:t>Χ. (2004). Αν </a:t>
            </a:r>
            <a:r>
              <a:rPr lang="el-GR" sz="2000" dirty="0"/>
              <a:t>ο Αριστοτέλης ήταν διευθύνων </a:t>
            </a:r>
            <a:r>
              <a:rPr lang="el-GR" sz="2000" dirty="0" smtClean="0"/>
              <a:t>σύμβουλος. Εκδόσεις </a:t>
            </a:r>
            <a:r>
              <a:rPr lang="el-GR" sz="2000" dirty="0"/>
              <a:t>Καστανιώτη, Αθήνα.</a:t>
            </a:r>
          </a:p>
          <a:p>
            <a:r>
              <a:rPr lang="el-GR" sz="2000" dirty="0" err="1" smtClean="0"/>
              <a:t>Τσούκας</a:t>
            </a:r>
            <a:r>
              <a:rPr lang="el-GR" sz="2000" dirty="0" smtClean="0"/>
              <a:t>, Χ., </a:t>
            </a:r>
            <a:r>
              <a:rPr lang="el-GR" sz="2000" dirty="0" err="1" smtClean="0"/>
              <a:t>Θεοχαράκης</a:t>
            </a:r>
            <a:r>
              <a:rPr lang="el-GR" sz="2000" dirty="0" smtClean="0"/>
              <a:t>, Β. &amp; </a:t>
            </a:r>
            <a:r>
              <a:rPr lang="el-GR" sz="2000" dirty="0" err="1" smtClean="0"/>
              <a:t>Μυλωνόπουλος</a:t>
            </a:r>
            <a:r>
              <a:rPr lang="el-GR" sz="2000" dirty="0" smtClean="0"/>
              <a:t>, Ν. (2008). Σύγχρονες Τάσεις στο Μάνατζμεντ. Εκδόσεις Καστανιώτη, Αθήνα.</a:t>
            </a:r>
          </a:p>
          <a:p>
            <a:pPr marL="0" indent="0">
              <a:buNone/>
            </a:pPr>
            <a:endParaRPr lang="el-GR" sz="2000" dirty="0"/>
          </a:p>
          <a:p>
            <a:pPr marL="0" indent="0">
              <a:buNone/>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26</a:t>
            </a:fld>
            <a:endParaRPr lang="el-GR" dirty="0"/>
          </a:p>
        </p:txBody>
      </p:sp>
    </p:spTree>
    <p:extLst>
      <p:ext uri="{BB962C8B-B14F-4D97-AF65-F5344CB8AC3E}">
        <p14:creationId xmlns:p14="http://schemas.microsoft.com/office/powerpoint/2010/main" val="9803085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l-GR" smtClean="0"/>
              <a:t>Χρηματοδότηση</a:t>
            </a:r>
          </a:p>
        </p:txBody>
      </p:sp>
      <p:sp>
        <p:nvSpPr>
          <p:cNvPr id="6147" name="Content Placeholder 2"/>
          <p:cNvSpPr>
            <a:spLocks noGrp="1"/>
          </p:cNvSpPr>
          <p:nvPr>
            <p:ph sz="half" idx="1"/>
          </p:nvPr>
        </p:nvSpPr>
        <p:spPr>
          <a:xfrm>
            <a:off x="1115616" y="1340768"/>
            <a:ext cx="7848872" cy="4525963"/>
          </a:xfrm>
        </p:spPr>
        <p:txBody>
          <a:bodyPr/>
          <a:lstStyle/>
          <a:p>
            <a:pPr eaLnBrk="1" hangingPunct="1"/>
            <a:r>
              <a:rPr lang="el-GR" sz="2400" dirty="0" smtClean="0"/>
              <a:t>Το παρόν εκπαιδευτικό υλικό έχει αναπτυχθεί στα πλαίσια του εκπαιδευτικού έργου του διδάσκοντα.</a:t>
            </a:r>
            <a:endParaRPr lang="en-US" sz="2400" dirty="0" smtClean="0"/>
          </a:p>
          <a:p>
            <a:pPr eaLnBrk="1" hangingPunct="1"/>
            <a:r>
              <a:rPr lang="el-GR" sz="2400" dirty="0" smtClean="0"/>
              <a:t>Το έργο «</a:t>
            </a:r>
            <a:r>
              <a:rPr lang="el-GR" sz="2400" b="1" dirty="0"/>
              <a:t>Ανοικτά Ακαδημαϊκά Μαθήματα στο </a:t>
            </a:r>
            <a:r>
              <a:rPr lang="en-US" sz="2400" b="1" dirty="0"/>
              <a:t>TEI </a:t>
            </a:r>
            <a:r>
              <a:rPr lang="el-GR" sz="2400" b="1"/>
              <a:t>Δυτικής Μακεδονίας</a:t>
            </a:r>
            <a:r>
              <a:rPr lang="el-GR" sz="2400" smtClean="0"/>
              <a:t>» </a:t>
            </a:r>
            <a:r>
              <a:rPr lang="el-GR" sz="2400" dirty="0" smtClean="0"/>
              <a:t>έχει χρηματοδοτήσει μόνο τη αναδιαμόρφωση του εκπαιδευτικού υλικού. </a:t>
            </a:r>
          </a:p>
          <a:p>
            <a:pPr eaLnBrk="1" hangingPunct="1"/>
            <a:r>
              <a:rPr lang="el-GR" sz="2400" dirty="0" smtClean="0"/>
              <a:t>Το έργο υλοποιείται στο πλαίσιο του Επιχειρησιακού Προγράμματος «Εκπαίδευση και Δια Βίου Μάθηση» και συγχρηματοδοτείται από την Ευρωπαϊκή Ένωση (Ευρωπαϊκό Κοινωνικό Ταμείο) και από εθνικούς πόρους.</a:t>
            </a:r>
          </a:p>
        </p:txBody>
      </p:sp>
      <p:sp>
        <p:nvSpPr>
          <p:cNvPr id="6148" name="Θέση αριθμού διαφάνειας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745D73-7E34-4E1D-A7C8-80921272BDBF}" type="slidenum">
              <a:rPr lang="el-GR" smtClean="0"/>
              <a:pPr fontAlgn="base">
                <a:spcBef>
                  <a:spcPct val="0"/>
                </a:spcBef>
                <a:spcAft>
                  <a:spcPct val="0"/>
                </a:spcAft>
                <a:defRPr/>
              </a:pPr>
              <a:t>3</a:t>
            </a:fld>
            <a:endParaRPr lang="el-GR" smtClean="0"/>
          </a:p>
        </p:txBody>
      </p:sp>
      <p:sp>
        <p:nvSpPr>
          <p:cNvPr id="2" name="Θέση περιεχομένου 1"/>
          <p:cNvSpPr>
            <a:spLocks noGrp="1"/>
          </p:cNvSpPr>
          <p:nvPr>
            <p:ph sz="half" idx="2"/>
          </p:nvPr>
        </p:nvSpPr>
        <p:spPr/>
        <p:txBody>
          <a:bodyPr/>
          <a:lstStyle/>
          <a:p>
            <a:endParaRPr lang="el-G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43000" y="274638"/>
            <a:ext cx="7543800" cy="1143000"/>
          </a:xfrm>
        </p:spPr>
        <p:txBody>
          <a:bodyPr/>
          <a:lstStyle/>
          <a:p>
            <a:pPr eaLnBrk="1" hangingPunct="1"/>
            <a:r>
              <a:rPr lang="el-GR" smtClean="0"/>
              <a:t>Σκοποί  ενότητας</a:t>
            </a:r>
          </a:p>
        </p:txBody>
      </p:sp>
      <p:sp>
        <p:nvSpPr>
          <p:cNvPr id="7171" name="Content Placeholder 2"/>
          <p:cNvSpPr>
            <a:spLocks noGrp="1"/>
          </p:cNvSpPr>
          <p:nvPr>
            <p:ph idx="1"/>
          </p:nvPr>
        </p:nvSpPr>
        <p:spPr>
          <a:xfrm>
            <a:off x="1143000" y="1600200"/>
            <a:ext cx="7543800" cy="4525963"/>
          </a:xfrm>
        </p:spPr>
        <p:txBody>
          <a:bodyPr/>
          <a:lstStyle/>
          <a:p>
            <a:pPr marL="0" eaLnBrk="1" hangingPunct="1"/>
            <a:r>
              <a:rPr lang="el-GR" dirty="0" smtClean="0"/>
              <a:t>Να κατανοήσει ο φοιτητής τις βασικές εννοιολογικές προσεγγίσεις της διοίκησης της γνώσης.</a:t>
            </a:r>
          </a:p>
        </p:txBody>
      </p:sp>
      <p:sp>
        <p:nvSpPr>
          <p:cNvPr id="7172" name="Slide Number Placeholder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2A1929-7B75-46B1-9C59-7AED25DF0EBA}" type="slidenum">
              <a:rPr lang="el-GR" smtClean="0"/>
              <a:pPr fontAlgn="base">
                <a:spcBef>
                  <a:spcPct val="0"/>
                </a:spcBef>
                <a:spcAft>
                  <a:spcPct val="0"/>
                </a:spcAft>
                <a:defRPr/>
              </a:pPr>
              <a:t>4</a:t>
            </a:fld>
            <a:endParaRPr lang="el-GR"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l-GR" smtClean="0"/>
              <a:t>Περιεχόμενα ενότητας</a:t>
            </a:r>
          </a:p>
        </p:txBody>
      </p:sp>
      <p:sp>
        <p:nvSpPr>
          <p:cNvPr id="8195" name="Θέση περιεχομένου 1"/>
          <p:cNvSpPr>
            <a:spLocks noGrp="1"/>
          </p:cNvSpPr>
          <p:nvPr>
            <p:ph idx="1"/>
          </p:nvPr>
        </p:nvSpPr>
        <p:spPr>
          <a:xfrm>
            <a:off x="1259632" y="1600200"/>
            <a:ext cx="7427168" cy="4525963"/>
          </a:xfrm>
        </p:spPr>
        <p:txBody>
          <a:bodyPr/>
          <a:lstStyle/>
          <a:p>
            <a:r>
              <a:rPr lang="el-GR" sz="2800" dirty="0"/>
              <a:t>Φύση και περιεχόμενο της διοίκησης της </a:t>
            </a:r>
            <a:r>
              <a:rPr lang="el-GR" sz="2800" dirty="0" smtClean="0"/>
              <a:t>γνώσης.</a:t>
            </a:r>
          </a:p>
          <a:p>
            <a:r>
              <a:rPr lang="el-GR" sz="2800" dirty="0"/>
              <a:t>Οφέλη και </a:t>
            </a:r>
            <a:r>
              <a:rPr lang="el-GR" sz="2800" dirty="0" smtClean="0"/>
              <a:t>εφαρμογές της διοίκησης της γνώσης.</a:t>
            </a:r>
          </a:p>
          <a:p>
            <a:r>
              <a:rPr lang="el-GR" sz="2800" dirty="0"/>
              <a:t>Βήματα για την ορθολογική διοίκηση της </a:t>
            </a:r>
            <a:r>
              <a:rPr lang="el-GR" sz="2800" dirty="0" smtClean="0"/>
              <a:t>γνώσης.</a:t>
            </a:r>
          </a:p>
          <a:p>
            <a:endParaRPr lang="el-GR" sz="2800" dirty="0" smtClean="0"/>
          </a:p>
          <a:p>
            <a:endParaRPr lang="el-GR" sz="2800" dirty="0" smtClean="0"/>
          </a:p>
        </p:txBody>
      </p:sp>
      <p:sp>
        <p:nvSpPr>
          <p:cNvPr id="8196" name="Slide Number Placeholder 3"/>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6520EA-5434-4FDA-9428-920873A910CE}" type="slidenum">
              <a:rPr lang="el-GR" smtClean="0"/>
              <a:pPr fontAlgn="base">
                <a:spcBef>
                  <a:spcPct val="0"/>
                </a:spcBef>
                <a:spcAft>
                  <a:spcPct val="0"/>
                </a:spcAft>
                <a:defRPr/>
              </a:pPr>
              <a:t>5</a:t>
            </a:fld>
            <a:endParaRPr lang="el-GR"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Α. Φύση και περιεχόμενο της διοίκησης της γνώσης (1) </a:t>
            </a:r>
            <a:endParaRPr lang="el-GR"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defRPr/>
            </a:pPr>
            <a:r>
              <a:rPr lang="el-GR" sz="2000" dirty="0"/>
              <a:t>Στη δεκαετία του 1990 οι επιχειρήσεις αναζητούσαν έναν νέο τρόπο με τον οποίο θα μπορούσαν να πετύχουν και να διατηρήσουν ένα ανταγωνιστικό πλεονέκτημα έναντι των άλλων επιχειρήσεων. Κατά τις δεκαετίες του 1970 και του 1980 η απάντηση είχε έρθει από τις κατευθύνσεις της </a:t>
            </a:r>
            <a:r>
              <a:rPr lang="el-GR" sz="2000" dirty="0" smtClean="0"/>
              <a:t>Διοίκησης Ολικής Ποιότητας (ΔΟΠ). </a:t>
            </a:r>
            <a:endParaRPr lang="el-GR" sz="2000" dirty="0"/>
          </a:p>
          <a:p>
            <a:pPr>
              <a:defRPr/>
            </a:pPr>
            <a:r>
              <a:rPr lang="el-GR" sz="2000" dirty="0"/>
              <a:t>Όμως η κουλτούρα και οι πρακτικές της ΔΟΠ είχαν ήδη υιοθετηθεί και εφαρμοσθεί από πολλές επιχειρήσεις παγκοσμίως. Ως εκ τούτου, παρουσιαζόταν η ανάγκη μιας νέας φιλοσοφίας και μεθόδου. Η απάντηση φάνηκε να έρχεται, σε κάποια έκταση, από τη Διοίκηση ή Διαχείριση της </a:t>
            </a:r>
            <a:r>
              <a:rPr lang="el-GR" sz="2000" dirty="0" smtClean="0"/>
              <a:t>Γνώσης (Δ.Γ.) </a:t>
            </a:r>
            <a:r>
              <a:rPr lang="el-GR" sz="2000" dirty="0"/>
              <a:t>(</a:t>
            </a:r>
            <a:r>
              <a:rPr lang="en-US" sz="2000" dirty="0"/>
              <a:t>Knowledge Management). </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6</a:t>
            </a:fld>
            <a:endParaRPr lang="el-GR" dirty="0"/>
          </a:p>
        </p:txBody>
      </p:sp>
    </p:spTree>
    <p:extLst>
      <p:ext uri="{BB962C8B-B14F-4D97-AF65-F5344CB8AC3E}">
        <p14:creationId xmlns:p14="http://schemas.microsoft.com/office/powerpoint/2010/main" val="36647876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Α. Φύση και περιεχόμενο της διοίκησης της γνώσης (2) </a:t>
            </a:r>
            <a:endParaRPr lang="el-GR" dirty="0">
              <a:effectLst/>
            </a:endParaRPr>
          </a:p>
        </p:txBody>
      </p:sp>
      <p:sp>
        <p:nvSpPr>
          <p:cNvPr id="10243" name="Θέση περιεχομένου 2"/>
          <p:cNvSpPr>
            <a:spLocks noGrp="1"/>
          </p:cNvSpPr>
          <p:nvPr>
            <p:ph idx="1"/>
          </p:nvPr>
        </p:nvSpPr>
        <p:spPr>
          <a:xfrm>
            <a:off x="1187450" y="1772816"/>
            <a:ext cx="7921625" cy="3864694"/>
          </a:xfrm>
        </p:spPr>
        <p:txBody>
          <a:bodyPr/>
          <a:lstStyle/>
          <a:p>
            <a:pPr>
              <a:defRPr/>
            </a:pPr>
            <a:r>
              <a:rPr lang="el-GR" sz="2000" dirty="0" smtClean="0"/>
              <a:t>Σήμερα </a:t>
            </a:r>
            <a:r>
              <a:rPr lang="el-GR" sz="2000" dirty="0"/>
              <a:t>η Δ.Γ. αποτελεί έναν αναδυόμενο κλάδο στον ακαδημαϊκό και στον επιχειρησιακό στίβο. Αυτό φαίνεται, αφενός από την αύξηση των συνεδρίων, βιβλίων και επιστημονικών άρθρων για το θέμα και αφετέρου από τον αυξανόμενο αριθμό των επιχειρήσεων που εφαρμόζουν προγράμματα Δ.Γ.</a:t>
            </a:r>
          </a:p>
          <a:p>
            <a:pPr>
              <a:defRPr/>
            </a:pPr>
            <a:r>
              <a:rPr lang="el-GR" sz="2000" dirty="0"/>
              <a:t> Η μελέτη λοιπόν και η Δ.Γ. έχει προκύψει από την ανάγκη των επιχειρήσεων να διοικήσουν και να διαχειριστούν τους παραγωγικούς  τους πόρους περισσότερο ανταγωνιστικά και αποδοτικά. Κατά συνέπεια αφού οι δυτικές οικονομίες εξελίχθηκαν σε οικονομίες βασισμένες στη γνώση, οι ‘αποθήκες γνώσεις’ που διαθέτουν οι επιχειρήσεις αποτελούν περιουσιακά στοιχεία γι’ </a:t>
            </a:r>
            <a:r>
              <a:rPr lang="el-GR" sz="2000" dirty="0" smtClean="0"/>
              <a:t>αυτές.</a:t>
            </a:r>
            <a:endParaRPr lang="el-GR" sz="2000" dirty="0"/>
          </a:p>
          <a:p>
            <a:pPr>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7</a:t>
            </a:fld>
            <a:endParaRPr lang="el-GR" dirty="0"/>
          </a:p>
        </p:txBody>
      </p:sp>
    </p:spTree>
    <p:extLst>
      <p:ext uri="{BB962C8B-B14F-4D97-AF65-F5344CB8AC3E}">
        <p14:creationId xmlns:p14="http://schemas.microsoft.com/office/powerpoint/2010/main" val="8692042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Α. Φύση και περιεχόμενο της διοίκησης της γνώσης (3) </a:t>
            </a:r>
            <a:endParaRPr lang="el-GR" dirty="0">
              <a:effectLst/>
            </a:endParaRPr>
          </a:p>
        </p:txBody>
      </p:sp>
      <p:sp>
        <p:nvSpPr>
          <p:cNvPr id="10243" name="Θέση περιεχομένου 2"/>
          <p:cNvSpPr>
            <a:spLocks noGrp="1"/>
          </p:cNvSpPr>
          <p:nvPr>
            <p:ph idx="1"/>
          </p:nvPr>
        </p:nvSpPr>
        <p:spPr>
          <a:xfrm>
            <a:off x="1187450" y="1700808"/>
            <a:ext cx="7921625" cy="3936702"/>
          </a:xfrm>
        </p:spPr>
        <p:txBody>
          <a:bodyPr/>
          <a:lstStyle/>
          <a:p>
            <a:pPr>
              <a:defRPr/>
            </a:pPr>
            <a:r>
              <a:rPr lang="el-GR" sz="2000" dirty="0" smtClean="0"/>
              <a:t>Αυτά </a:t>
            </a:r>
            <a:r>
              <a:rPr lang="el-GR" sz="2000" dirty="0"/>
              <a:t>τα περιουσιακά στοιχεία θεωρούνται πολύ ουσιαστικά για τη δημιουργία και διατήρηση ανταγωνιστικού πλεονεκτήματος από πλευράς επιχειρήσεων.  </a:t>
            </a:r>
          </a:p>
          <a:p>
            <a:pPr>
              <a:defRPr/>
            </a:pPr>
            <a:r>
              <a:rPr lang="el-GR" sz="2000" dirty="0"/>
              <a:t>Αν και ο τομέας της Δ.Γ. δεν έχει μεγάλη ιστορία, παρ’ όλα αυτά οι ορισμοί για το περιεχόμενό της είναι πολλοί. Μία χαρακτηριστική προσέγγιση είναι εκείνη των </a:t>
            </a:r>
            <a:r>
              <a:rPr lang="en-US" sz="2000" dirty="0" err="1"/>
              <a:t>Nonaka</a:t>
            </a:r>
            <a:r>
              <a:rPr lang="en-US" sz="2000" dirty="0"/>
              <a:t> </a:t>
            </a:r>
            <a:r>
              <a:rPr lang="el-GR" sz="2000" dirty="0"/>
              <a:t>και </a:t>
            </a:r>
            <a:r>
              <a:rPr lang="en-US" sz="2000" dirty="0"/>
              <a:t>Takeuchi </a:t>
            </a:r>
            <a:r>
              <a:rPr lang="el-GR" sz="2000" dirty="0"/>
              <a:t>η οποία θεωρεί ότι η Δ.Γ. αντίθετα με την πληροφορία, αναφέρεται σε απόψεις, δεσμεύσεις και ενέργειες και μπορεί κάποιος να τη δει ως μια λειτουργία μιας συγκεκριμένης κατάστασης, οπτικής ή πρόθεσης.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8</a:t>
            </a:fld>
            <a:endParaRPr lang="el-GR" dirty="0"/>
          </a:p>
        </p:txBody>
      </p:sp>
    </p:spTree>
    <p:extLst>
      <p:ext uri="{BB962C8B-B14F-4D97-AF65-F5344CB8AC3E}">
        <p14:creationId xmlns:p14="http://schemas.microsoft.com/office/powerpoint/2010/main" val="8692042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0"/>
            <a:ext cx="7920880" cy="1542802"/>
          </a:xfrm>
        </p:spPr>
        <p:txBody>
          <a:bodyPr/>
          <a:lstStyle/>
          <a:p>
            <a:r>
              <a:rPr lang="el-GR" dirty="0" smtClean="0"/>
              <a:t>Α. Φύση και περιεχόμενο της διοίκησης της γνώσης (4) </a:t>
            </a:r>
            <a:endParaRPr lang="el-GR" dirty="0">
              <a:effectLst/>
            </a:endParaRPr>
          </a:p>
        </p:txBody>
      </p:sp>
      <p:sp>
        <p:nvSpPr>
          <p:cNvPr id="10243" name="Θέση περιεχομένου 2"/>
          <p:cNvSpPr>
            <a:spLocks noGrp="1"/>
          </p:cNvSpPr>
          <p:nvPr>
            <p:ph idx="1"/>
          </p:nvPr>
        </p:nvSpPr>
        <p:spPr>
          <a:xfrm>
            <a:off x="1187450" y="1398786"/>
            <a:ext cx="7921625" cy="4238724"/>
          </a:xfrm>
        </p:spPr>
        <p:txBody>
          <a:bodyPr/>
          <a:lstStyle/>
          <a:p>
            <a:pPr marL="0" indent="0">
              <a:buNone/>
              <a:defRPr/>
            </a:pPr>
            <a:r>
              <a:rPr lang="el-GR" sz="2000" dirty="0"/>
              <a:t>Ένας άλλος ορισμός δίνει έμφαση στη σημασία των άυλων περιουσιακών στοιχείων της επιχείρησης προσδιορίζοντάς την ως την τέχνη της δημιουργίας αξίας από τα άυλα περιουσιακά στοιχεία ενός οργανισμού. Μια άλλη οπτική την οριοθετεί ως ένα ρευστό μίγμα εμπειριών, αξιών, αλληλοεπηρεαζόμενων  πληροφοριών και βαθιάς εξειδίκευσης που σχηματίζουν ένα πλαίσιο αξιολόγησης και υιοθέτησης νέων εμπειριών και πληροφοριών. </a:t>
            </a:r>
          </a:p>
          <a:p>
            <a:pPr marL="0" indent="0">
              <a:buNone/>
              <a:defRPr/>
            </a:pPr>
            <a:r>
              <a:rPr lang="el-GR" sz="2000" dirty="0"/>
              <a:t>Τέλος ένας ακόμη ορισμός την προσδιορίζει ως την επίτευξη </a:t>
            </a:r>
            <a:r>
              <a:rPr lang="el-GR" sz="2000" dirty="0" err="1"/>
              <a:t>οργανωσιακών</a:t>
            </a:r>
            <a:r>
              <a:rPr lang="el-GR" sz="2000" dirty="0"/>
              <a:t> σκοπών και στόχων διαμέσου της- οδηγούμενης από την επιχειρησιακή στρατηγική- υποκίνησης  και διευκόλυνσης των ‘εργατών της γνώσης’ (</a:t>
            </a:r>
            <a:r>
              <a:rPr lang="en-US" sz="2000" dirty="0"/>
              <a:t>knowledge workers), </a:t>
            </a:r>
            <a:r>
              <a:rPr lang="el-GR" sz="2000" dirty="0"/>
              <a:t>έτσι ώστε να αναπτυχθεί, να διευρυνθεί και να χρησιμοποιηθεί η ικανότητα τους για την ερμηνεία δεδομένων(</a:t>
            </a:r>
            <a:r>
              <a:rPr lang="en-US" sz="2000" dirty="0"/>
              <a:t>data) </a:t>
            </a:r>
            <a:r>
              <a:rPr lang="el-GR" sz="2000" dirty="0"/>
              <a:t>και πληροφοριών με τη χρήση των </a:t>
            </a:r>
            <a:r>
              <a:rPr lang="el-GR" sz="2000" dirty="0" err="1"/>
              <a:t>οργανωσιακών</a:t>
            </a:r>
            <a:r>
              <a:rPr lang="el-GR" sz="2000" dirty="0"/>
              <a:t> πόρων και με έναν τρόπο ο οποίος θα δίδει νόημα σ’ αυτά τα δεδομένα και τις πληροφορίες.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9</a:t>
            </a:fld>
            <a:endParaRPr lang="el-GR" dirty="0"/>
          </a:p>
        </p:txBody>
      </p:sp>
    </p:spTree>
    <p:extLst>
      <p:ext uri="{BB962C8B-B14F-4D97-AF65-F5344CB8AC3E}">
        <p14:creationId xmlns:p14="http://schemas.microsoft.com/office/powerpoint/2010/main" val="86920423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Οικονομικά Μαθηματικά&amp;quot;&quot;/&gt;&lt;property id=&quot;20307&quot; value=&quot;256&quot;/&gt;&lt;/object&gt;&lt;object type=&quot;3&quot; unique_id=&quot;10004&quot;&gt;&lt;property id=&quot;20148&quot; value=&quot;5&quot;/&gt;&lt;property id=&quot;20300&quot; value=&quot;Slide 2 - &amp;quot;Άδειες Χρήσης&amp;quot;&quot;/&gt;&lt;property id=&quot;20307&quot; value=&quot;257&quot;/&gt;&lt;/object&gt;&lt;object type=&quot;3&quot; unique_id=&quot;10005&quot;&gt;&lt;property id=&quot;20148&quot; value=&quot;5&quot;/&gt;&lt;property id=&quot;20300&quot; value=&quot;Slide 3 - &amp;quot;Χρηματοδότηση&amp;quot;&quot;/&gt;&lt;property id=&quot;20307&quot; value=&quot;259&quot;/&gt;&lt;/object&gt;&lt;object type=&quot;3&quot; unique_id=&quot;10006&quot;&gt;&lt;property id=&quot;20148&quot; value=&quot;5&quot;/&gt;&lt;property id=&quot;20300&quot; value=&quot;Slide 4 - &amp;quot;Σκοποί  ενότητας&amp;quot;&quot;/&gt;&lt;property id=&quot;20307&quot; value=&quot;261&quot;/&gt;&lt;/object&gt;&lt;object type=&quot;3&quot; unique_id=&quot;10007&quot;&gt;&lt;property id=&quot;20148&quot; value=&quot;5&quot;/&gt;&lt;property id=&quot;20300&quot; value=&quot;Slide 5 - &amp;quot;Περιεχόμενα ενότητας&amp;quot;&quot;/&gt;&lt;property id=&quot;20307&quot; value=&quot;262&quot;/&gt;&lt;/object&gt;&lt;object type=&quot;3&quot; unique_id=&quot;10008&quot;&gt;&lt;property id=&quot;20148&quot; value=&quot;5&quot;/&gt;&lt;property id=&quot;20300&quot; value=&quot;Slide 6 - &amp;quot;Ανατοκισμός ή Σύνθετος τόκος&amp;quot;&quot;/&gt;&lt;property id=&quot;20307&quot; value=&quot;263&quot;/&gt;&lt;/object&gt;&lt;object type=&quot;3&quot; unique_id=&quot;10009&quot;&gt;&lt;property id=&quot;20148&quot; value=&quot;5&quot;/&gt;&lt;property id=&quot;20300&quot; value=&quot;Slide 7 - &amp;quot;Ανατοκισμός ή Σύνθετος τόκος: Απόδειξη&amp;quot;&quot;/&gt;&lt;property id=&quot;20307&quot; value=&quot;264&quot;/&gt;&lt;/object&gt;&lt;object type=&quot;3&quot; unique_id=&quot;10010&quot;&gt;&lt;property id=&quot;20148&quot; value=&quot;5&quot;/&gt;&lt;property id=&quot;20300&quot; value=&quot;Slide 8 - &amp;quot;Ιδιότητες Δυνάμεων&amp;quot;&quot;/&gt;&lt;property id=&quot;20307&quot; value=&quot;265&quot;/&gt;&lt;/object&gt;&lt;object type=&quot;3&quot; unique_id=&quot;10011&quot;&gt;&lt;property id=&quot;20148&quot; value=&quot;5&quot;/&gt;&lt;property id=&quot;20300&quot; value=&quot;Slide 9 - &amp;quot;Ορισμός λογαρίθμου&amp;quot;&quot;/&gt;&lt;property id=&quot;20307&quot; value=&quot;266&quot;/&gt;&lt;/object&gt;&lt;object type=&quot;3&quot; unique_id=&quot;10012&quot;&gt;&lt;property id=&quot;20148&quot; value=&quot;5&quot;/&gt;&lt;property id=&quot;20300&quot; value=&quot;Slide 10 - &amp;quot;Ιδιότητες λογαρίθμων (1)&amp;quot;&quot;/&gt;&lt;property id=&quot;20307&quot; value=&quot;267&quot;/&gt;&lt;/object&gt;&lt;object type=&quot;3&quot; unique_id=&quot;10013&quot;&gt;&lt;property id=&quot;20148&quot; value=&quot;5&quot;/&gt;&lt;property id=&quot;20300&quot; value=&quot;Slide 11 - &amp;quot;Ιδιότητες λογαρίθμων (2)&amp;quot;&quot;/&gt;&lt;property id=&quot;20307&quot; value=&quot;268&quot;/&gt;&lt;/object&gt;&lt;object type=&quot;3&quot; unique_id=&quot;10014&quot;&gt;&lt;property id=&quot;20148&quot; value=&quot;5&quot;/&gt;&lt;property id=&quot;20300&quot; value=&quot;Slide 12 - &amp;quot;Παράδειγμα 1&amp;quot;&quot;/&gt;&lt;property id=&quot;20307&quot; value=&quot;269&quot;/&gt;&lt;/object&gt;&lt;object type=&quot;3&quot; unique_id=&quot;10015&quot;&gt;&lt;property id=&quot;20148&quot; value=&quot;5&quot;/&gt;&lt;property id=&quot;20300&quot; value=&quot;Slide 13 - &amp;quot;Παράδειγμα 2&amp;quot;&quot;/&gt;&lt;property id=&quot;20307&quot; value=&quot;270&quot;/&gt;&lt;/object&gt;&lt;object type=&quot;3&quot; unique_id=&quot;10016&quot;&gt;&lt;property id=&quot;20148&quot; value=&quot;5&quot;/&gt;&lt;property id=&quot;20300&quot; value=&quot;Slide 14 - &amp;quot;Παράδειγμα 3&amp;quot;&quot;/&gt;&lt;property id=&quot;20307&quot; value=&quot;271&quot;/&gt;&lt;/object&gt;&lt;object type=&quot;3&quot; unique_id=&quot;10017&quot;&gt;&lt;property id=&quot;20148&quot; value=&quot;5&quot;/&gt;&lt;property id=&quot;20300&quot; value=&quot;Slide 15 - &amp;quot;Παράδειγμα 4 (1)&amp;quot;&quot;/&gt;&lt;property id=&quot;20307&quot; value=&quot;272&quot;/&gt;&lt;/object&gt;&lt;object type=&quot;3&quot; unique_id=&quot;10018&quot;&gt;&lt;property id=&quot;20148&quot; value=&quot;5&quot;/&gt;&lt;property id=&quot;20300&quot; value=&quot;Slide 16 - &amp;quot;Παράδειγμα 4 (2)&amp;quot;&quot;/&gt;&lt;property id=&quot;20307&quot; value=&quot;273&quot;/&gt;&lt;/object&gt;&lt;object type=&quot;3&quot; unique_id=&quot;10019&quot;&gt;&lt;property id=&quot;20148&quot; value=&quot;5&quot;/&gt;&lt;property id=&quot;20300&quot; value=&quot;Slide 17 - &amp;quot;Παράδειγμα 5 (1)&amp;quot;&quot;/&gt;&lt;property id=&quot;20307&quot; value=&quot;274&quot;/&gt;&lt;/object&gt;&lt;object type=&quot;3&quot; unique_id=&quot;10020&quot;&gt;&lt;property id=&quot;20148&quot; value=&quot;5&quot;/&gt;&lt;property id=&quot;20300&quot; value=&quot;Slide 18 - &amp;quot;Παράδειγμα 5 (2)&amp;quot;&quot;/&gt;&lt;property id=&quot;20307&quot; value=&quot;275&quot;/&gt;&lt;/object&gt;&lt;object type=&quot;3&quot; unique_id=&quot;10021&quot;&gt;&lt;property id=&quot;20148&quot; value=&quot;5&quot;/&gt;&lt;property id=&quot;20300&quot; value=&quot;Slide 19 - &amp;quot;Παράδειγμα 5 (3)&amp;quot;&quot;/&gt;&lt;property id=&quot;20307&quot; value=&quot;276&quot;/&gt;&lt;/object&gt;&lt;object type=&quot;3&quot; unique_id=&quot;10022&quot;&gt;&lt;property id=&quot;20148&quot; value=&quot;5&quot;/&gt;&lt;property id=&quot;20300&quot; value=&quot;Slide 20 - &amp;quot;Παράδειγμα 5 (4)&amp;quot;&quot;/&gt;&lt;property id=&quot;20307&quot; value=&quot;277&quot;/&gt;&lt;/object&gt;&lt;object type=&quot;3&quot; unique_id=&quot;10023&quot;&gt;&lt;property id=&quot;20148&quot; value=&quot;5&quot;/&gt;&lt;property id=&quot;20300&quot; value=&quot;Slide 21 - &amp;quot;Παράδειγμα 6 (1)&amp;quot;&quot;/&gt;&lt;property id=&quot;20307&quot; value=&quot;278&quot;/&gt;&lt;/object&gt;&lt;object type=&quot;3&quot; unique_id=&quot;10024&quot;&gt;&lt;property id=&quot;20148&quot; value=&quot;5&quot;/&gt;&lt;property id=&quot;20300&quot; value=&quot;Slide 22 - &amp;quot;Παράδειγμα 6 (2)&amp;quot;&quot;/&gt;&lt;property id=&quot;20307&quot; value=&quot;279&quot;/&gt;&lt;/object&gt;&lt;object type=&quot;3&quot; unique_id=&quot;10025&quot;&gt;&lt;property id=&quot;20148&quot; value=&quot;5&quot;/&gt;&lt;property id=&quot;20300&quot; value=&quot;Slide 23 - &amp;quot;Παράδειγμα 6 (3)&amp;quot;&quot;/&gt;&lt;property id=&quot;20307&quot; value=&quot;280&quot;/&gt;&lt;/object&gt;&lt;/object&gt;&lt;object type=&quot;8&quot; unique_id=&quot;10050&quot;&gt;&lt;/object&gt;&lt;/object&gt;&lt;/database&gt;"/>
  <p:tag name="MMPROD_NEXTUNIQUEID" val="10009"/>
  <p:tag name="SECTOMILLISECCONVERTED" val="1"/>
</p:tagLst>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defPPr>
      </a:lstStyle>
    </a:txDef>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1865</TotalTime>
  <Words>2498</Words>
  <Application>Microsoft Office PowerPoint</Application>
  <PresentationFormat>Προβολή στην οθόνη (4:3)</PresentationFormat>
  <Paragraphs>140</Paragraphs>
  <Slides>26</Slides>
  <Notes>4</Notes>
  <HiddenSlides>0</HiddenSlides>
  <MMClips>0</MMClips>
  <ScaleCrop>false</ScaleCrop>
  <HeadingPairs>
    <vt:vector size="4" baseType="variant">
      <vt:variant>
        <vt:lpstr>Θέμα</vt:lpstr>
      </vt:variant>
      <vt:variant>
        <vt:i4>1</vt:i4>
      </vt:variant>
      <vt:variant>
        <vt:lpstr>Τίτλοι διαφανειών</vt:lpstr>
      </vt:variant>
      <vt:variant>
        <vt:i4>26</vt:i4>
      </vt:variant>
    </vt:vector>
  </HeadingPairs>
  <TitlesOfParts>
    <vt:vector size="27" baseType="lpstr">
      <vt:lpstr>Θέμα του Office</vt:lpstr>
      <vt:lpstr>Παρουσίαση του PowerPoint</vt:lpstr>
      <vt:lpstr>Άδειες Χρήσης</vt:lpstr>
      <vt:lpstr>Χρηματοδότηση</vt:lpstr>
      <vt:lpstr>Σκοποί  ενότητας</vt:lpstr>
      <vt:lpstr>Περιεχόμενα ενότητας</vt:lpstr>
      <vt:lpstr>Α. Φύση και περιεχόμενο της διοίκησης της γνώσης (1) </vt:lpstr>
      <vt:lpstr>Α. Φύση και περιεχόμενο της διοίκησης της γνώσης (2) </vt:lpstr>
      <vt:lpstr>Α. Φύση και περιεχόμενο της διοίκησης της γνώσης (3) </vt:lpstr>
      <vt:lpstr>Α. Φύση και περιεχόμενο της διοίκησης της γνώσης (4) </vt:lpstr>
      <vt:lpstr>Α. Φύση και περιεχόμενο της διοίκησης της γνώσης (5) </vt:lpstr>
      <vt:lpstr>Α. Φύση και περιεχόμενο της διοίκησης της γνώσης (6) </vt:lpstr>
      <vt:lpstr>Α. Φύση και περιεχόμενο της διοίκησης της γνώσης (7) </vt:lpstr>
      <vt:lpstr>Α. Φύση και περιεχόμενο της διοίκησης της γνώσης (8) </vt:lpstr>
      <vt:lpstr>Α. Φύση και περιεχόμενο της διοίκησης της γνώσης (9) </vt:lpstr>
      <vt:lpstr>Β. Οφέλη και εφαρμογές (1)</vt:lpstr>
      <vt:lpstr>Β. Οφέλη και εφαρμογές (2)</vt:lpstr>
      <vt:lpstr>Β. Οφέλη και εφαρμογές (3)</vt:lpstr>
      <vt:lpstr>Β. Οφέλη και εφαρμογές (4)</vt:lpstr>
      <vt:lpstr>Β. Οφέλη και εφαρμογές (5)</vt:lpstr>
      <vt:lpstr>Β. Οφέλη και εφαρμογές (6)</vt:lpstr>
      <vt:lpstr>Γ. Βήματα για την ορθολογική διοίκηση της γνώσης (1)</vt:lpstr>
      <vt:lpstr>Γ. Βήματα για την ορθολογική διοίκηση της γνώσης (2)</vt:lpstr>
      <vt:lpstr>Γ. Βήματα για την ορθολογική διοίκηση της γνώσης (3)</vt:lpstr>
      <vt:lpstr>Γ. Βήματα για την ορθολογική διοίκηση της γνώσης (4)</vt:lpstr>
      <vt:lpstr>Βιβλιογραφία (1) </vt:lpstr>
      <vt:lpstr>Βιβλιογραφία (2)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διοίκηση επιχειρήσεων</dc:title>
  <dc:creator>v@g</dc:creator>
  <cp:keywords>διοίκηση γνώσης</cp:keywords>
  <cp:lastModifiedBy>a</cp:lastModifiedBy>
  <cp:revision>319</cp:revision>
  <dcterms:created xsi:type="dcterms:W3CDTF">2012-09-06T09:03:05Z</dcterms:created>
  <dcterms:modified xsi:type="dcterms:W3CDTF">2014-10-31T08:47:44Z</dcterms:modified>
</cp:coreProperties>
</file>