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3" r:id="rId17"/>
    <p:sldId id="271" r:id="rId18"/>
    <p:sldId id="272" r:id="rId19"/>
    <p:sldId id="27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5CDB63-7C9B-4456-A201-AA05BFDBBDED}"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l-GR"/>
        </a:p>
      </dgm:t>
    </dgm:pt>
    <dgm:pt modelId="{69D62CA3-9106-491F-8710-EA434CF2D5A2}">
      <dgm:prSet/>
      <dgm:spPr/>
      <dgm:t>
        <a:bodyPr/>
        <a:lstStyle/>
        <a:p>
          <a:r>
            <a:rPr lang="el-GR" dirty="0" smtClean="0"/>
            <a:t>Καθορισμός προϋπολογισμού έρευνας</a:t>
          </a:r>
          <a:endParaRPr lang="el-GR" dirty="0" smtClean="0"/>
        </a:p>
      </dgm:t>
    </dgm:pt>
    <dgm:pt modelId="{1B4FFEF6-1CFF-4001-BAFA-4C70BE7252C4}" type="parTrans" cxnId="{AEAD8847-71A5-4E03-9DD6-57FFDF8A60F6}">
      <dgm:prSet/>
      <dgm:spPr/>
      <dgm:t>
        <a:bodyPr/>
        <a:lstStyle/>
        <a:p>
          <a:endParaRPr lang="el-GR"/>
        </a:p>
      </dgm:t>
    </dgm:pt>
    <dgm:pt modelId="{A127E7F9-5976-42F5-BE33-3B0838C2E8F7}" type="sibTrans" cxnId="{AEAD8847-71A5-4E03-9DD6-57FFDF8A60F6}">
      <dgm:prSet/>
      <dgm:spPr/>
      <dgm:t>
        <a:bodyPr/>
        <a:lstStyle/>
        <a:p>
          <a:endParaRPr lang="el-GR"/>
        </a:p>
      </dgm:t>
    </dgm:pt>
    <dgm:pt modelId="{77122792-CC6D-4B46-B9B2-24B6DA6CA14B}">
      <dgm:prSet/>
      <dgm:spPr/>
      <dgm:t>
        <a:bodyPr/>
        <a:lstStyle/>
        <a:p>
          <a:r>
            <a:rPr lang="el-GR" smtClean="0"/>
            <a:t>Υπολογισμός σταθερών εξόδων</a:t>
          </a:r>
          <a:endParaRPr lang="el-GR" dirty="0" smtClean="0"/>
        </a:p>
      </dgm:t>
    </dgm:pt>
    <dgm:pt modelId="{6974879E-C270-407F-9FFD-C82566E7814E}" type="parTrans" cxnId="{60BC7CCC-C4F3-4B8B-B475-71AE1B1AF75E}">
      <dgm:prSet/>
      <dgm:spPr/>
      <dgm:t>
        <a:bodyPr/>
        <a:lstStyle/>
        <a:p>
          <a:endParaRPr lang="el-GR"/>
        </a:p>
      </dgm:t>
    </dgm:pt>
    <dgm:pt modelId="{FC5FDD1B-7D84-46A2-AF80-84FC51CC5846}" type="sibTrans" cxnId="{60BC7CCC-C4F3-4B8B-B475-71AE1B1AF75E}">
      <dgm:prSet/>
      <dgm:spPr/>
      <dgm:t>
        <a:bodyPr/>
        <a:lstStyle/>
        <a:p>
          <a:endParaRPr lang="el-GR"/>
        </a:p>
      </dgm:t>
    </dgm:pt>
    <dgm:pt modelId="{A1B6EC80-5A84-456E-B963-F1E27C001886}">
      <dgm:prSet/>
      <dgm:spPr/>
      <dgm:t>
        <a:bodyPr/>
        <a:lstStyle/>
        <a:p>
          <a:r>
            <a:rPr lang="el-GR" smtClean="0"/>
            <a:t>Καθορισμός μεθόδου συλλογής δεδομένων</a:t>
          </a:r>
          <a:endParaRPr lang="el-GR" dirty="0" smtClean="0"/>
        </a:p>
      </dgm:t>
    </dgm:pt>
    <dgm:pt modelId="{263D5362-3F0D-46FC-84D8-A89986D312EE}" type="parTrans" cxnId="{5AD6172F-79B3-4CC3-BF94-7AF65557FE98}">
      <dgm:prSet/>
      <dgm:spPr/>
      <dgm:t>
        <a:bodyPr/>
        <a:lstStyle/>
        <a:p>
          <a:endParaRPr lang="el-GR"/>
        </a:p>
      </dgm:t>
    </dgm:pt>
    <dgm:pt modelId="{06FD84E0-402A-4C80-B5FE-75258B83767C}" type="sibTrans" cxnId="{5AD6172F-79B3-4CC3-BF94-7AF65557FE98}">
      <dgm:prSet/>
      <dgm:spPr/>
      <dgm:t>
        <a:bodyPr/>
        <a:lstStyle/>
        <a:p>
          <a:endParaRPr lang="el-GR"/>
        </a:p>
      </dgm:t>
    </dgm:pt>
    <dgm:pt modelId="{DA0C4B99-65B9-441D-BAD2-C650C735D314}">
      <dgm:prSet/>
      <dgm:spPr/>
      <dgm:t>
        <a:bodyPr/>
        <a:lstStyle/>
        <a:p>
          <a:r>
            <a:rPr lang="el-GR" smtClean="0"/>
            <a:t>Ανάλυση δεδομένων και παρουσίαση ευρημάτων</a:t>
          </a:r>
          <a:endParaRPr lang="el-GR" dirty="0"/>
        </a:p>
      </dgm:t>
    </dgm:pt>
    <dgm:pt modelId="{B6D0AD0E-8FB0-47B6-BEDA-824952208B90}" type="parTrans" cxnId="{62D12D25-BFB0-4E53-8177-AA5EF9D86E8C}">
      <dgm:prSet/>
      <dgm:spPr/>
      <dgm:t>
        <a:bodyPr/>
        <a:lstStyle/>
        <a:p>
          <a:endParaRPr lang="el-GR"/>
        </a:p>
      </dgm:t>
    </dgm:pt>
    <dgm:pt modelId="{E9AB608D-B56A-4649-9D02-C1258F0E4F61}" type="sibTrans" cxnId="{62D12D25-BFB0-4E53-8177-AA5EF9D86E8C}">
      <dgm:prSet/>
      <dgm:spPr/>
      <dgm:t>
        <a:bodyPr/>
        <a:lstStyle/>
        <a:p>
          <a:endParaRPr lang="el-GR"/>
        </a:p>
      </dgm:t>
    </dgm:pt>
    <dgm:pt modelId="{4BB69A84-0A3F-4C55-B492-D194D1C6FB9F}" type="pres">
      <dgm:prSet presAssocID="{255CDB63-7C9B-4456-A201-AA05BFDBBDED}" presName="Name0" presStyleCnt="0">
        <dgm:presLayoutVars>
          <dgm:dir/>
          <dgm:resizeHandles/>
        </dgm:presLayoutVars>
      </dgm:prSet>
      <dgm:spPr/>
    </dgm:pt>
    <dgm:pt modelId="{AD644DE4-2413-4D73-A4FF-C7225AFDFA3E}" type="pres">
      <dgm:prSet presAssocID="{69D62CA3-9106-491F-8710-EA434CF2D5A2}" presName="compNode" presStyleCnt="0"/>
      <dgm:spPr/>
    </dgm:pt>
    <dgm:pt modelId="{93257693-B134-485A-A389-28D67C66FD83}" type="pres">
      <dgm:prSet presAssocID="{69D62CA3-9106-491F-8710-EA434CF2D5A2}" presName="dummyConnPt" presStyleCnt="0"/>
      <dgm:spPr/>
    </dgm:pt>
    <dgm:pt modelId="{29C5382F-A69F-4CAF-9594-1B292AF2BD53}" type="pres">
      <dgm:prSet presAssocID="{69D62CA3-9106-491F-8710-EA434CF2D5A2}" presName="node" presStyleLbl="node1" presStyleIdx="0" presStyleCnt="4" custLinFactNeighborX="391" custLinFactNeighborY="-94">
        <dgm:presLayoutVars>
          <dgm:bulletEnabled val="1"/>
        </dgm:presLayoutVars>
      </dgm:prSet>
      <dgm:spPr/>
    </dgm:pt>
    <dgm:pt modelId="{9AA2FDA2-F7EF-4B37-A37D-BB27AD410BDE}" type="pres">
      <dgm:prSet presAssocID="{A127E7F9-5976-42F5-BE33-3B0838C2E8F7}" presName="sibTrans" presStyleLbl="bgSibTrans2D1" presStyleIdx="0" presStyleCnt="3"/>
      <dgm:spPr/>
    </dgm:pt>
    <dgm:pt modelId="{A96EACCD-E1A2-4CEC-98D1-B1568388F616}" type="pres">
      <dgm:prSet presAssocID="{77122792-CC6D-4B46-B9B2-24B6DA6CA14B}" presName="compNode" presStyleCnt="0"/>
      <dgm:spPr/>
    </dgm:pt>
    <dgm:pt modelId="{A974A2B7-6058-4D7A-A204-F2AE8940C6EA}" type="pres">
      <dgm:prSet presAssocID="{77122792-CC6D-4B46-B9B2-24B6DA6CA14B}" presName="dummyConnPt" presStyleCnt="0"/>
      <dgm:spPr/>
    </dgm:pt>
    <dgm:pt modelId="{FBFC923B-A1DE-4CC0-B5A4-AC6146B39641}" type="pres">
      <dgm:prSet presAssocID="{77122792-CC6D-4B46-B9B2-24B6DA6CA14B}" presName="node" presStyleLbl="node1" presStyleIdx="1" presStyleCnt="4">
        <dgm:presLayoutVars>
          <dgm:bulletEnabled val="1"/>
        </dgm:presLayoutVars>
      </dgm:prSet>
      <dgm:spPr/>
    </dgm:pt>
    <dgm:pt modelId="{DB6011F7-73C0-4B68-B9C2-4773C674142F}" type="pres">
      <dgm:prSet presAssocID="{FC5FDD1B-7D84-46A2-AF80-84FC51CC5846}" presName="sibTrans" presStyleLbl="bgSibTrans2D1" presStyleIdx="1" presStyleCnt="3"/>
      <dgm:spPr/>
    </dgm:pt>
    <dgm:pt modelId="{18397E20-3ADA-4651-9F82-27E824DC6441}" type="pres">
      <dgm:prSet presAssocID="{A1B6EC80-5A84-456E-B963-F1E27C001886}" presName="compNode" presStyleCnt="0"/>
      <dgm:spPr/>
    </dgm:pt>
    <dgm:pt modelId="{F39C846C-36FC-4C2B-A793-9440044C9DC8}" type="pres">
      <dgm:prSet presAssocID="{A1B6EC80-5A84-456E-B963-F1E27C001886}" presName="dummyConnPt" presStyleCnt="0"/>
      <dgm:spPr/>
    </dgm:pt>
    <dgm:pt modelId="{EDF1DDFC-E4AD-4640-B431-B97EA2A069EC}" type="pres">
      <dgm:prSet presAssocID="{A1B6EC80-5A84-456E-B963-F1E27C001886}" presName="node" presStyleLbl="node1" presStyleIdx="2" presStyleCnt="4">
        <dgm:presLayoutVars>
          <dgm:bulletEnabled val="1"/>
        </dgm:presLayoutVars>
      </dgm:prSet>
      <dgm:spPr/>
    </dgm:pt>
    <dgm:pt modelId="{0D4DA8EA-3AAE-4904-AE16-E83BD2E3E4FF}" type="pres">
      <dgm:prSet presAssocID="{06FD84E0-402A-4C80-B5FE-75258B83767C}" presName="sibTrans" presStyleLbl="bgSibTrans2D1" presStyleIdx="2" presStyleCnt="3"/>
      <dgm:spPr/>
    </dgm:pt>
    <dgm:pt modelId="{D172660C-F6E6-4999-9DC9-F33CE83703E4}" type="pres">
      <dgm:prSet presAssocID="{DA0C4B99-65B9-441D-BAD2-C650C735D314}" presName="compNode" presStyleCnt="0"/>
      <dgm:spPr/>
    </dgm:pt>
    <dgm:pt modelId="{2B4A34CA-3182-4ACA-A862-2958D895FBAF}" type="pres">
      <dgm:prSet presAssocID="{DA0C4B99-65B9-441D-BAD2-C650C735D314}" presName="dummyConnPt" presStyleCnt="0"/>
      <dgm:spPr/>
    </dgm:pt>
    <dgm:pt modelId="{EA61CA2C-3A5A-4E97-BD33-52F12FE489AD}" type="pres">
      <dgm:prSet presAssocID="{DA0C4B99-65B9-441D-BAD2-C650C735D314}" presName="node" presStyleLbl="node1" presStyleIdx="3" presStyleCnt="4">
        <dgm:presLayoutVars>
          <dgm:bulletEnabled val="1"/>
        </dgm:presLayoutVars>
      </dgm:prSet>
      <dgm:spPr/>
    </dgm:pt>
  </dgm:ptLst>
  <dgm:cxnLst>
    <dgm:cxn modelId="{C92B568E-1DEA-4017-8020-71939E05BDE1}" type="presOf" srcId="{69D62CA3-9106-491F-8710-EA434CF2D5A2}" destId="{29C5382F-A69F-4CAF-9594-1B292AF2BD53}" srcOrd="0" destOrd="0" presId="urn:microsoft.com/office/officeart/2005/8/layout/bProcess4"/>
    <dgm:cxn modelId="{BFA77E81-AFB0-41CA-A2B7-84329F8D08A2}" type="presOf" srcId="{06FD84E0-402A-4C80-B5FE-75258B83767C}" destId="{0D4DA8EA-3AAE-4904-AE16-E83BD2E3E4FF}" srcOrd="0" destOrd="0" presId="urn:microsoft.com/office/officeart/2005/8/layout/bProcess4"/>
    <dgm:cxn modelId="{5AD6172F-79B3-4CC3-BF94-7AF65557FE98}" srcId="{255CDB63-7C9B-4456-A201-AA05BFDBBDED}" destId="{A1B6EC80-5A84-456E-B963-F1E27C001886}" srcOrd="2" destOrd="0" parTransId="{263D5362-3F0D-46FC-84D8-A89986D312EE}" sibTransId="{06FD84E0-402A-4C80-B5FE-75258B83767C}"/>
    <dgm:cxn modelId="{A4F948F3-AF62-4084-B162-44201492865E}" type="presOf" srcId="{77122792-CC6D-4B46-B9B2-24B6DA6CA14B}" destId="{FBFC923B-A1DE-4CC0-B5A4-AC6146B39641}" srcOrd="0" destOrd="0" presId="urn:microsoft.com/office/officeart/2005/8/layout/bProcess4"/>
    <dgm:cxn modelId="{03CD1E45-7068-45B5-8457-B0DD9B6D311B}" type="presOf" srcId="{A1B6EC80-5A84-456E-B963-F1E27C001886}" destId="{EDF1DDFC-E4AD-4640-B431-B97EA2A069EC}" srcOrd="0" destOrd="0" presId="urn:microsoft.com/office/officeart/2005/8/layout/bProcess4"/>
    <dgm:cxn modelId="{AEAD8847-71A5-4E03-9DD6-57FFDF8A60F6}" srcId="{255CDB63-7C9B-4456-A201-AA05BFDBBDED}" destId="{69D62CA3-9106-491F-8710-EA434CF2D5A2}" srcOrd="0" destOrd="0" parTransId="{1B4FFEF6-1CFF-4001-BAFA-4C70BE7252C4}" sibTransId="{A127E7F9-5976-42F5-BE33-3B0838C2E8F7}"/>
    <dgm:cxn modelId="{E1A8B185-17B5-4ECE-B1C9-FFFB90C63B98}" type="presOf" srcId="{DA0C4B99-65B9-441D-BAD2-C650C735D314}" destId="{EA61CA2C-3A5A-4E97-BD33-52F12FE489AD}" srcOrd="0" destOrd="0" presId="urn:microsoft.com/office/officeart/2005/8/layout/bProcess4"/>
    <dgm:cxn modelId="{454FC6B4-A8C8-454F-91FF-B7800518AB64}" type="presOf" srcId="{A127E7F9-5976-42F5-BE33-3B0838C2E8F7}" destId="{9AA2FDA2-F7EF-4B37-A37D-BB27AD410BDE}" srcOrd="0" destOrd="0" presId="urn:microsoft.com/office/officeart/2005/8/layout/bProcess4"/>
    <dgm:cxn modelId="{62D12D25-BFB0-4E53-8177-AA5EF9D86E8C}" srcId="{255CDB63-7C9B-4456-A201-AA05BFDBBDED}" destId="{DA0C4B99-65B9-441D-BAD2-C650C735D314}" srcOrd="3" destOrd="0" parTransId="{B6D0AD0E-8FB0-47B6-BEDA-824952208B90}" sibTransId="{E9AB608D-B56A-4649-9D02-C1258F0E4F61}"/>
    <dgm:cxn modelId="{60BC7CCC-C4F3-4B8B-B475-71AE1B1AF75E}" srcId="{255CDB63-7C9B-4456-A201-AA05BFDBBDED}" destId="{77122792-CC6D-4B46-B9B2-24B6DA6CA14B}" srcOrd="1" destOrd="0" parTransId="{6974879E-C270-407F-9FFD-C82566E7814E}" sibTransId="{FC5FDD1B-7D84-46A2-AF80-84FC51CC5846}"/>
    <dgm:cxn modelId="{E0552F9A-3B3B-4A45-9AF4-0F06DCF5A402}" type="presOf" srcId="{255CDB63-7C9B-4456-A201-AA05BFDBBDED}" destId="{4BB69A84-0A3F-4C55-B492-D194D1C6FB9F}" srcOrd="0" destOrd="0" presId="urn:microsoft.com/office/officeart/2005/8/layout/bProcess4"/>
    <dgm:cxn modelId="{33DC8F7D-0EFF-49CF-B5FA-281DA8618CF7}" type="presOf" srcId="{FC5FDD1B-7D84-46A2-AF80-84FC51CC5846}" destId="{DB6011F7-73C0-4B68-B9C2-4773C674142F}" srcOrd="0" destOrd="0" presId="urn:microsoft.com/office/officeart/2005/8/layout/bProcess4"/>
    <dgm:cxn modelId="{1E5141E4-F087-4A2B-824F-3DA0A9AB36FC}" type="presParOf" srcId="{4BB69A84-0A3F-4C55-B492-D194D1C6FB9F}" destId="{AD644DE4-2413-4D73-A4FF-C7225AFDFA3E}" srcOrd="0" destOrd="0" presId="urn:microsoft.com/office/officeart/2005/8/layout/bProcess4"/>
    <dgm:cxn modelId="{62E94CFE-1B87-4837-BEB1-D7AF3890E230}" type="presParOf" srcId="{AD644DE4-2413-4D73-A4FF-C7225AFDFA3E}" destId="{93257693-B134-485A-A389-28D67C66FD83}" srcOrd="0" destOrd="0" presId="urn:microsoft.com/office/officeart/2005/8/layout/bProcess4"/>
    <dgm:cxn modelId="{B56F7984-F7AC-421E-9CF7-A3AAAFC227DF}" type="presParOf" srcId="{AD644DE4-2413-4D73-A4FF-C7225AFDFA3E}" destId="{29C5382F-A69F-4CAF-9594-1B292AF2BD53}" srcOrd="1" destOrd="0" presId="urn:microsoft.com/office/officeart/2005/8/layout/bProcess4"/>
    <dgm:cxn modelId="{3DDE891F-B6BE-42C4-96D9-5C0856C7BFC7}" type="presParOf" srcId="{4BB69A84-0A3F-4C55-B492-D194D1C6FB9F}" destId="{9AA2FDA2-F7EF-4B37-A37D-BB27AD410BDE}" srcOrd="1" destOrd="0" presId="urn:microsoft.com/office/officeart/2005/8/layout/bProcess4"/>
    <dgm:cxn modelId="{8CAE35FA-3249-463C-9B9B-92FA55BDCF61}" type="presParOf" srcId="{4BB69A84-0A3F-4C55-B492-D194D1C6FB9F}" destId="{A96EACCD-E1A2-4CEC-98D1-B1568388F616}" srcOrd="2" destOrd="0" presId="urn:microsoft.com/office/officeart/2005/8/layout/bProcess4"/>
    <dgm:cxn modelId="{2C08FE42-BC0B-4B3C-8055-26869A848F3C}" type="presParOf" srcId="{A96EACCD-E1A2-4CEC-98D1-B1568388F616}" destId="{A974A2B7-6058-4D7A-A204-F2AE8940C6EA}" srcOrd="0" destOrd="0" presId="urn:microsoft.com/office/officeart/2005/8/layout/bProcess4"/>
    <dgm:cxn modelId="{E6CE74F2-D6DC-4885-B6E9-2D500098B639}" type="presParOf" srcId="{A96EACCD-E1A2-4CEC-98D1-B1568388F616}" destId="{FBFC923B-A1DE-4CC0-B5A4-AC6146B39641}" srcOrd="1" destOrd="0" presId="urn:microsoft.com/office/officeart/2005/8/layout/bProcess4"/>
    <dgm:cxn modelId="{9D752810-CD8D-4A89-965E-2F6C563D3953}" type="presParOf" srcId="{4BB69A84-0A3F-4C55-B492-D194D1C6FB9F}" destId="{DB6011F7-73C0-4B68-B9C2-4773C674142F}" srcOrd="3" destOrd="0" presId="urn:microsoft.com/office/officeart/2005/8/layout/bProcess4"/>
    <dgm:cxn modelId="{0117CCD5-D5F7-436B-A48A-79142E25BF6F}" type="presParOf" srcId="{4BB69A84-0A3F-4C55-B492-D194D1C6FB9F}" destId="{18397E20-3ADA-4651-9F82-27E824DC6441}" srcOrd="4" destOrd="0" presId="urn:microsoft.com/office/officeart/2005/8/layout/bProcess4"/>
    <dgm:cxn modelId="{FC82474D-D001-4A21-9362-EB95D6C1D57F}" type="presParOf" srcId="{18397E20-3ADA-4651-9F82-27E824DC6441}" destId="{F39C846C-36FC-4C2B-A793-9440044C9DC8}" srcOrd="0" destOrd="0" presId="urn:microsoft.com/office/officeart/2005/8/layout/bProcess4"/>
    <dgm:cxn modelId="{55E0D881-C27C-4BB3-8303-276E16C508D5}" type="presParOf" srcId="{18397E20-3ADA-4651-9F82-27E824DC6441}" destId="{EDF1DDFC-E4AD-4640-B431-B97EA2A069EC}" srcOrd="1" destOrd="0" presId="urn:microsoft.com/office/officeart/2005/8/layout/bProcess4"/>
    <dgm:cxn modelId="{7C3FEFAA-FFD8-4C15-B2A1-5249E3DD607A}" type="presParOf" srcId="{4BB69A84-0A3F-4C55-B492-D194D1C6FB9F}" destId="{0D4DA8EA-3AAE-4904-AE16-E83BD2E3E4FF}" srcOrd="5" destOrd="0" presId="urn:microsoft.com/office/officeart/2005/8/layout/bProcess4"/>
    <dgm:cxn modelId="{F90E5A51-8462-4629-AE7C-AC7167646179}" type="presParOf" srcId="{4BB69A84-0A3F-4C55-B492-D194D1C6FB9F}" destId="{D172660C-F6E6-4999-9DC9-F33CE83703E4}" srcOrd="6" destOrd="0" presId="urn:microsoft.com/office/officeart/2005/8/layout/bProcess4"/>
    <dgm:cxn modelId="{E852AA5A-1EEF-4A9C-BBD1-3EECBB4EEDC4}" type="presParOf" srcId="{D172660C-F6E6-4999-9DC9-F33CE83703E4}" destId="{2B4A34CA-3182-4ACA-A862-2958D895FBAF}" srcOrd="0" destOrd="0" presId="urn:microsoft.com/office/officeart/2005/8/layout/bProcess4"/>
    <dgm:cxn modelId="{B4F648CD-A349-4B62-BB45-EA2C606EB796}" type="presParOf" srcId="{D172660C-F6E6-4999-9DC9-F33CE83703E4}" destId="{EA61CA2C-3A5A-4E97-BD33-52F12FE489AD}"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A2FDA2-F7EF-4B37-A37D-BB27AD410BDE}">
      <dsp:nvSpPr>
        <dsp:cNvPr id="0" name=""/>
        <dsp:cNvSpPr/>
      </dsp:nvSpPr>
      <dsp:spPr>
        <a:xfrm rot="5418044">
          <a:off x="-457257" y="1741473"/>
          <a:ext cx="2046757" cy="2472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C5382F-A69F-4CAF-9594-1B292AF2BD53}">
      <dsp:nvSpPr>
        <dsp:cNvPr id="0" name=""/>
        <dsp:cNvSpPr/>
      </dsp:nvSpPr>
      <dsp:spPr>
        <a:xfrm>
          <a:off x="14278" y="427926"/>
          <a:ext cx="2747484" cy="1648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dirty="0" smtClean="0"/>
            <a:t>Καθορισμός προϋπολογισμού έρευνας</a:t>
          </a:r>
          <a:endParaRPr lang="el-GR" sz="2500" kern="1200" dirty="0" smtClean="0"/>
        </a:p>
      </dsp:txBody>
      <dsp:txXfrm>
        <a:off x="62561" y="476209"/>
        <a:ext cx="2650918" cy="1551924"/>
      </dsp:txXfrm>
    </dsp:sp>
    <dsp:sp modelId="{DB6011F7-73C0-4B68-B9C2-4773C674142F}">
      <dsp:nvSpPr>
        <dsp:cNvPr id="0" name=""/>
        <dsp:cNvSpPr/>
      </dsp:nvSpPr>
      <dsp:spPr>
        <a:xfrm>
          <a:off x="568466" y="2772554"/>
          <a:ext cx="3638721" cy="2472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FC923B-A1DE-4CC0-B5A4-AC6146B39641}">
      <dsp:nvSpPr>
        <dsp:cNvPr id="0" name=""/>
        <dsp:cNvSpPr/>
      </dsp:nvSpPr>
      <dsp:spPr>
        <a:xfrm>
          <a:off x="3536" y="2490089"/>
          <a:ext cx="2747484" cy="1648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smtClean="0"/>
            <a:t>Υπολογισμός σταθερών εξόδων</a:t>
          </a:r>
          <a:endParaRPr lang="el-GR" sz="2500" kern="1200" dirty="0" smtClean="0"/>
        </a:p>
      </dsp:txBody>
      <dsp:txXfrm>
        <a:off x="51819" y="2538372"/>
        <a:ext cx="2650918" cy="1551924"/>
      </dsp:txXfrm>
    </dsp:sp>
    <dsp:sp modelId="{0D4DA8EA-3AAE-4904-AE16-E83BD2E3E4FF}">
      <dsp:nvSpPr>
        <dsp:cNvPr id="0" name=""/>
        <dsp:cNvSpPr/>
      </dsp:nvSpPr>
      <dsp:spPr>
        <a:xfrm rot="16200000">
          <a:off x="3192314" y="1742247"/>
          <a:ext cx="2045180" cy="247273"/>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DF1DDFC-E4AD-4640-B431-B97EA2A069EC}">
      <dsp:nvSpPr>
        <dsp:cNvPr id="0" name=""/>
        <dsp:cNvSpPr/>
      </dsp:nvSpPr>
      <dsp:spPr>
        <a:xfrm>
          <a:off x="3657691" y="2490089"/>
          <a:ext cx="2747484" cy="1648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smtClean="0"/>
            <a:t>Καθορισμός μεθόδου συλλογής δεδομένων</a:t>
          </a:r>
          <a:endParaRPr lang="el-GR" sz="2500" kern="1200" dirty="0" smtClean="0"/>
        </a:p>
      </dsp:txBody>
      <dsp:txXfrm>
        <a:off x="3705974" y="2538372"/>
        <a:ext cx="2650918" cy="1551924"/>
      </dsp:txXfrm>
    </dsp:sp>
    <dsp:sp modelId="{EA61CA2C-3A5A-4E97-BD33-52F12FE489AD}">
      <dsp:nvSpPr>
        <dsp:cNvPr id="0" name=""/>
        <dsp:cNvSpPr/>
      </dsp:nvSpPr>
      <dsp:spPr>
        <a:xfrm>
          <a:off x="3657691" y="429475"/>
          <a:ext cx="2747484" cy="1648490"/>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l-GR" sz="2500" kern="1200" smtClean="0"/>
            <a:t>Ανάλυση δεδομένων και παρουσίαση ευρημάτων</a:t>
          </a:r>
          <a:endParaRPr lang="el-GR" sz="2500" kern="1200" dirty="0"/>
        </a:p>
      </dsp:txBody>
      <dsp:txXfrm>
        <a:off x="3705974" y="477758"/>
        <a:ext cx="2650918" cy="155192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l-GR" smtClean="0"/>
              <a:t>Στυλ κύριου τίτλου</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7" name="Date Placeholder 6"/>
          <p:cNvSpPr>
            <a:spLocks noGrp="1"/>
          </p:cNvSpPr>
          <p:nvPr>
            <p:ph type="dt" sz="half" idx="10"/>
          </p:nvPr>
        </p:nvSpPr>
        <p:spPr/>
        <p:txBody>
          <a:bodyPr/>
          <a:lstStyle/>
          <a:p>
            <a:fld id="{F73BC304-86A3-4738-B394-4ED47D2F954E}" type="datetimeFigureOut">
              <a:rPr lang="el-GR" smtClean="0"/>
              <a:t>4/12/2018</a:t>
            </a:fld>
            <a:endParaRPr lang="el-GR"/>
          </a:p>
        </p:txBody>
      </p:sp>
      <p:sp>
        <p:nvSpPr>
          <p:cNvPr id="8" name="Slide Number Placeholder 7"/>
          <p:cNvSpPr>
            <a:spLocks noGrp="1"/>
          </p:cNvSpPr>
          <p:nvPr>
            <p:ph type="sldNum" sz="quarter" idx="11"/>
          </p:nvPr>
        </p:nvSpPr>
        <p:spPr/>
        <p:txBody>
          <a:bodyPr/>
          <a:lstStyle/>
          <a:p>
            <a:fld id="{E68C1450-A9D9-4B20-ACDD-179FC967C9D4}" type="slidenum">
              <a:rPr lang="el-GR" smtClean="0"/>
              <a:t>‹#›</a:t>
            </a:fld>
            <a:endParaRPr lang="el-GR"/>
          </a:p>
        </p:txBody>
      </p:sp>
      <p:sp>
        <p:nvSpPr>
          <p:cNvPr id="9" name="Footer Placeholder 8"/>
          <p:cNvSpPr>
            <a:spLocks noGrp="1"/>
          </p:cNvSpPr>
          <p:nvPr>
            <p:ph type="ftr" sz="quarter" idx="12"/>
          </p:nvPr>
        </p:nvSpPr>
        <p:spPr/>
        <p:txBody>
          <a:bodyPr/>
          <a:lstStyle/>
          <a:p>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73BC304-86A3-4738-B394-4ED47D2F954E}" type="datetimeFigureOut">
              <a:rPr lang="el-GR" smtClean="0"/>
              <a:t>4/12/2018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8C1450-A9D9-4B20-ACDD-179FC967C9D4}"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l-GR" smtClean="0"/>
              <a:t>Στυλ κύριου τίτλου</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F73BC304-86A3-4738-B394-4ED47D2F954E}" type="datetimeFigureOut">
              <a:rPr lang="el-GR" smtClean="0"/>
              <a:t>4/12/2018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8C1450-A9D9-4B20-ACDD-179FC967C9D4}"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73BC304-86A3-4738-B394-4ED47D2F954E}" type="datetimeFigureOut">
              <a:rPr lang="el-GR" smtClean="0"/>
              <a:t>4/12/2018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8C1450-A9D9-4B20-ACDD-179FC967C9D4}"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l-GR" smtClean="0"/>
              <a:t>Στυλ κύριου τίτλου</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73BC304-86A3-4738-B394-4ED47D2F954E}" type="datetimeFigureOut">
              <a:rPr lang="el-GR" smtClean="0"/>
              <a:t>4/12/2018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68C1450-A9D9-4B20-ACDD-179FC967C9D4}" type="slidenum">
              <a:rPr lang="el-GR" smtClean="0"/>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73BC304-86A3-4738-B394-4ED47D2F954E}" type="datetimeFigureOut">
              <a:rPr lang="el-GR" smtClean="0"/>
              <a:t>4/12/2018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8C1450-A9D9-4B20-ACDD-179FC967C9D4}" type="slidenum">
              <a:rPr lang="el-GR" smtClean="0"/>
              <a:t>‹#›</a:t>
            </a:fld>
            <a:endParaRPr lang="el-GR"/>
          </a:p>
        </p:txBody>
      </p:sp>
      <p:sp>
        <p:nvSpPr>
          <p:cNvPr id="9" name="Title 8"/>
          <p:cNvSpPr>
            <a:spLocks noGrp="1"/>
          </p:cNvSpPr>
          <p:nvPr>
            <p:ph type="title"/>
          </p:nvPr>
        </p:nvSpPr>
        <p:spPr>
          <a:xfrm>
            <a:off x="914400" y="1544715"/>
            <a:ext cx="7315200" cy="1154097"/>
          </a:xfrm>
        </p:spPr>
        <p:txBody>
          <a:bodyPr/>
          <a:lstStyle/>
          <a:p>
            <a:r>
              <a:rPr lang="el-GR" smtClean="0"/>
              <a:t>Στυλ κύριου τίτλου</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7" name="Date Placeholder 6"/>
          <p:cNvSpPr>
            <a:spLocks noGrp="1"/>
          </p:cNvSpPr>
          <p:nvPr>
            <p:ph type="dt" sz="half" idx="10"/>
          </p:nvPr>
        </p:nvSpPr>
        <p:spPr/>
        <p:txBody>
          <a:bodyPr/>
          <a:lstStyle/>
          <a:p>
            <a:fld id="{F73BC304-86A3-4738-B394-4ED47D2F954E}" type="datetimeFigureOut">
              <a:rPr lang="el-GR" smtClean="0"/>
              <a:t>4/12/2018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68C1450-A9D9-4B20-ACDD-179FC967C9D4}" type="slidenum">
              <a:rPr lang="el-GR" smtClean="0"/>
              <a:t>‹#›</a:t>
            </a:fld>
            <a:endParaRPr lang="el-GR"/>
          </a:p>
        </p:txBody>
      </p:sp>
      <p:sp>
        <p:nvSpPr>
          <p:cNvPr id="10" name="Title 9"/>
          <p:cNvSpPr>
            <a:spLocks noGrp="1"/>
          </p:cNvSpPr>
          <p:nvPr>
            <p:ph type="title"/>
          </p:nvPr>
        </p:nvSpPr>
        <p:spPr>
          <a:xfrm>
            <a:off x="914400" y="1544715"/>
            <a:ext cx="7315200" cy="1154097"/>
          </a:xfrm>
        </p:spPr>
        <p:txBody>
          <a:bodyPr/>
          <a:lstStyle/>
          <a:p>
            <a:r>
              <a:rPr lang="el-GR" smtClean="0"/>
              <a:t>Στυλ κύριου τίτλου</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F73BC304-86A3-4738-B394-4ED47D2F954E}" type="datetimeFigureOut">
              <a:rPr lang="el-GR" smtClean="0"/>
              <a:t>4/12/2018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68C1450-A9D9-4B20-ACDD-179FC967C9D4}"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BC304-86A3-4738-B394-4ED47D2F954E}" type="datetimeFigureOut">
              <a:rPr lang="el-GR" smtClean="0"/>
              <a:t>4/12/2018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68C1450-A9D9-4B20-ACDD-179FC967C9D4}"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l-GR" smtClean="0"/>
              <a:t>Στυλ κύριου τίτλου</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73BC304-86A3-4738-B394-4ED47D2F954E}" type="datetimeFigureOut">
              <a:rPr lang="el-GR" smtClean="0"/>
              <a:t>4/12/2018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8C1450-A9D9-4B20-ACDD-179FC967C9D4}"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l-GR" smtClean="0"/>
              <a:t>Στυλ κύριου τίτλου</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73BC304-86A3-4738-B394-4ED47D2F954E}" type="datetimeFigureOut">
              <a:rPr lang="el-GR" smtClean="0"/>
              <a:t>4/12/2018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68C1450-A9D9-4B20-ACDD-179FC967C9D4}"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F73BC304-86A3-4738-B394-4ED47D2F954E}" type="datetimeFigureOut">
              <a:rPr lang="el-GR" smtClean="0"/>
              <a:t>4/12/2018</a:t>
            </a:fld>
            <a:endParaRPr lang="el-GR"/>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E68C1450-A9D9-4B20-ACDD-179FC967C9D4}" type="slidenum">
              <a:rPr lang="el-GR" smtClean="0"/>
              <a:t>‹#›</a:t>
            </a:fld>
            <a:endParaRPr lang="el-GR"/>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l-G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899592" y="1556792"/>
            <a:ext cx="7315200" cy="2595025"/>
          </a:xfrm>
        </p:spPr>
        <p:txBody>
          <a:bodyPr>
            <a:normAutofit fontScale="90000"/>
          </a:bodyPr>
          <a:lstStyle/>
          <a:p>
            <a:r>
              <a:rPr lang="el-GR" sz="4000" b="1" dirty="0" smtClean="0">
                <a:solidFill>
                  <a:schemeClr val="tx1"/>
                </a:solidFill>
              </a:rPr>
              <a:t>ΤΕΙ ΔΥΤΙΚΗΣ ΜΑΚΕΔΟΝΙΑΣ</a:t>
            </a:r>
            <a:r>
              <a:rPr lang="el-GR" sz="4000" b="1" dirty="0" smtClean="0">
                <a:solidFill>
                  <a:schemeClr val="bg1"/>
                </a:solidFill>
              </a:rPr>
              <a:t/>
            </a:r>
            <a:br>
              <a:rPr lang="el-GR" sz="4000" b="1" dirty="0" smtClean="0">
                <a:solidFill>
                  <a:schemeClr val="bg1"/>
                </a:solidFill>
              </a:rPr>
            </a:br>
            <a:r>
              <a:rPr lang="el-GR" sz="4000" b="1" dirty="0" smtClean="0"/>
              <a:t>Τμήμα: ΤΕΧΝΟΛΟΓΩΝ ΓΕΩΠΟΝΩΝ</a:t>
            </a:r>
            <a:r>
              <a:rPr lang="en-US" sz="4000" b="1" dirty="0" smtClean="0"/>
              <a:t> </a:t>
            </a:r>
            <a:r>
              <a:rPr lang="el-GR" sz="4000" b="1" dirty="0" smtClean="0"/>
              <a:t>ΔΥΤΙΚΗΣ ΜΑΚΕΔΟΝΙΑΣ</a:t>
            </a:r>
            <a:r>
              <a:rPr lang="el-GR" sz="4000" b="1" dirty="0" smtClean="0">
                <a:solidFill>
                  <a:schemeClr val="bg1"/>
                </a:solidFill>
              </a:rPr>
              <a:t/>
            </a:r>
            <a:br>
              <a:rPr lang="el-GR" sz="4000" b="1" dirty="0" smtClean="0">
                <a:solidFill>
                  <a:schemeClr val="bg1"/>
                </a:solidFill>
              </a:rPr>
            </a:br>
            <a:endParaRPr lang="el-GR" dirty="0"/>
          </a:p>
        </p:txBody>
      </p:sp>
      <p:sp>
        <p:nvSpPr>
          <p:cNvPr id="3" name="Υπότιτλος 2"/>
          <p:cNvSpPr>
            <a:spLocks noGrp="1"/>
          </p:cNvSpPr>
          <p:nvPr>
            <p:ph type="subTitle" idx="1"/>
          </p:nvPr>
        </p:nvSpPr>
        <p:spPr>
          <a:xfrm>
            <a:off x="251520" y="3717032"/>
            <a:ext cx="8712968" cy="2594130"/>
          </a:xfrm>
        </p:spPr>
        <p:txBody>
          <a:bodyPr>
            <a:normAutofit/>
          </a:bodyPr>
          <a:lstStyle/>
          <a:p>
            <a:r>
              <a:rPr lang="el-GR" sz="2400" b="1" dirty="0" smtClean="0">
                <a:solidFill>
                  <a:schemeClr val="tx2">
                    <a:lumMod val="50000"/>
                  </a:schemeClr>
                </a:solidFill>
              </a:rPr>
              <a:t>Μάθημα: Μεθοδολογία Έρευνας Κοινωνικών Επιστημών</a:t>
            </a:r>
            <a:endParaRPr lang="en-US" sz="2400" b="1" dirty="0" smtClean="0">
              <a:solidFill>
                <a:schemeClr val="tx2">
                  <a:lumMod val="50000"/>
                </a:schemeClr>
              </a:solidFill>
            </a:endParaRPr>
          </a:p>
          <a:p>
            <a:endParaRPr lang="en-US" b="1" dirty="0" smtClean="0">
              <a:solidFill>
                <a:schemeClr val="tx2">
                  <a:lumMod val="60000"/>
                  <a:lumOff val="40000"/>
                </a:schemeClr>
              </a:solidFill>
            </a:endParaRPr>
          </a:p>
          <a:p>
            <a:r>
              <a:rPr lang="el-GR" b="1" dirty="0" smtClean="0"/>
              <a:t/>
            </a:r>
            <a:br>
              <a:rPr lang="el-GR" b="1" dirty="0" smtClean="0"/>
            </a:br>
            <a:r>
              <a:rPr lang="el-GR" b="1" dirty="0" smtClean="0">
                <a:solidFill>
                  <a:schemeClr val="bg2">
                    <a:lumMod val="50000"/>
                  </a:schemeClr>
                </a:solidFill>
              </a:rPr>
              <a:t>Διδάσκουσα</a:t>
            </a:r>
          </a:p>
          <a:p>
            <a:r>
              <a:rPr lang="el-GR" b="1" dirty="0" smtClean="0">
                <a:solidFill>
                  <a:schemeClr val="bg2">
                    <a:lumMod val="50000"/>
                  </a:schemeClr>
                </a:solidFill>
              </a:rPr>
              <a:t>Δρ. Γεωργία Κηπουροπούλου</a:t>
            </a:r>
          </a:p>
          <a:p>
            <a:endParaRPr lang="el-GR" dirty="0" smtClean="0"/>
          </a:p>
          <a:p>
            <a:endParaRPr lang="el-GR" dirty="0"/>
          </a:p>
        </p:txBody>
      </p:sp>
    </p:spTree>
    <p:extLst>
      <p:ext uri="{BB962C8B-B14F-4D97-AF65-F5344CB8AC3E}">
        <p14:creationId xmlns:p14="http://schemas.microsoft.com/office/powerpoint/2010/main" val="266658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07504" y="476672"/>
            <a:ext cx="7747248" cy="1154097"/>
          </a:xfrm>
        </p:spPr>
        <p:txBody>
          <a:bodyPr>
            <a:normAutofit fontScale="90000"/>
          </a:bodyPr>
          <a:lstStyle/>
          <a:p>
            <a:r>
              <a:rPr lang="el-GR" dirty="0" smtClean="0"/>
              <a:t>4.Μέθοδος βάση των αρχών της στατιστικής επιστήμης</a:t>
            </a:r>
            <a:endParaRPr lang="el-G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4481" y="1628775"/>
            <a:ext cx="7246476" cy="504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29583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404664"/>
            <a:ext cx="7315200" cy="1154097"/>
          </a:xfrm>
        </p:spPr>
        <p:txBody>
          <a:bodyPr>
            <a:normAutofit fontScale="90000"/>
          </a:bodyPr>
          <a:lstStyle/>
          <a:p>
            <a:r>
              <a:rPr lang="el-GR" dirty="0" smtClean="0"/>
              <a:t>4.Μέθοδος </a:t>
            </a:r>
            <a:r>
              <a:rPr lang="el-GR" dirty="0"/>
              <a:t>βάση των αρχών της στατιστικής επιστήμης</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575" y="1557338"/>
            <a:ext cx="7719412" cy="511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3501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88640"/>
            <a:ext cx="7315200" cy="1154097"/>
          </a:xfrm>
        </p:spPr>
        <p:txBody>
          <a:bodyPr>
            <a:normAutofit fontScale="90000"/>
          </a:bodyPr>
          <a:lstStyle/>
          <a:p>
            <a:r>
              <a:rPr lang="el-GR" dirty="0" smtClean="0"/>
              <a:t>4.Μέθοδος </a:t>
            </a:r>
            <a:r>
              <a:rPr lang="el-GR" dirty="0"/>
              <a:t>βάση των αρχών της στατιστικής επιστήμης</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06701" y="1412875"/>
            <a:ext cx="7011486"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3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23528" y="260648"/>
            <a:ext cx="7315200" cy="1154097"/>
          </a:xfrm>
        </p:spPr>
        <p:txBody>
          <a:bodyPr>
            <a:normAutofit fontScale="90000"/>
          </a:bodyPr>
          <a:lstStyle/>
          <a:p>
            <a:r>
              <a:rPr lang="el-GR" dirty="0" smtClean="0"/>
              <a:t>4.Μέθοδος </a:t>
            </a:r>
            <a:r>
              <a:rPr lang="el-GR" dirty="0"/>
              <a:t>βάση των αρχών της στατιστικής επιστήμης</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8960" y="1484784"/>
            <a:ext cx="8605528"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7700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332656"/>
            <a:ext cx="7315200" cy="1154097"/>
          </a:xfrm>
        </p:spPr>
        <p:txBody>
          <a:bodyPr>
            <a:normAutofit fontScale="90000"/>
          </a:bodyPr>
          <a:lstStyle/>
          <a:p>
            <a:r>
              <a:rPr lang="el-GR" dirty="0" smtClean="0"/>
              <a:t>4.Μέθοδος </a:t>
            </a:r>
            <a:r>
              <a:rPr lang="el-GR" dirty="0"/>
              <a:t>βάση των αρχών της στατιστικής επιστήμης</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412875"/>
            <a:ext cx="8280920" cy="5192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5400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04664"/>
            <a:ext cx="7315200" cy="1154097"/>
          </a:xfrm>
        </p:spPr>
        <p:txBody>
          <a:bodyPr>
            <a:normAutofit fontScale="90000"/>
          </a:bodyPr>
          <a:lstStyle/>
          <a:p>
            <a:r>
              <a:rPr lang="el-GR" dirty="0" smtClean="0"/>
              <a:t>4.Μέθοδος </a:t>
            </a:r>
            <a:r>
              <a:rPr lang="el-GR" dirty="0"/>
              <a:t>βάση των αρχών της στατιστικής επιστήμης</a:t>
            </a:r>
          </a:p>
        </p:txBody>
      </p:sp>
      <p:pic>
        <p:nvPicPr>
          <p:cNvPr id="614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9789" y="1412875"/>
            <a:ext cx="7444422" cy="532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050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188640"/>
            <a:ext cx="7315200" cy="1154097"/>
          </a:xfrm>
        </p:spPr>
        <p:txBody>
          <a:bodyPr>
            <a:normAutofit fontScale="90000"/>
          </a:bodyPr>
          <a:lstStyle/>
          <a:p>
            <a:r>
              <a:rPr lang="el-GR" dirty="0" smtClean="0"/>
              <a:t>4.Μέθοδος </a:t>
            </a:r>
            <a:r>
              <a:rPr lang="el-GR" dirty="0"/>
              <a:t>βάση των αρχών της στατιστικής επιστήμης</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8" y="2662412"/>
            <a:ext cx="8617372" cy="4195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Στρογγυλεμένο ορθογώνιο 3"/>
          <p:cNvSpPr/>
          <p:nvPr/>
        </p:nvSpPr>
        <p:spPr>
          <a:xfrm>
            <a:off x="611560" y="1700808"/>
            <a:ext cx="3960440" cy="57606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effectLst>
                  <a:outerShdw blurRad="38100" dist="38100" dir="2700000" algn="tl">
                    <a:srgbClr val="000000">
                      <a:alpha val="43137"/>
                    </a:srgbClr>
                  </a:outerShdw>
                </a:effectLst>
              </a:rPr>
              <a:t>Απλή Τυχαία Δειγματοληψία</a:t>
            </a:r>
            <a:endParaRPr lang="el-GR"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04138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116632"/>
            <a:ext cx="7315200" cy="1154097"/>
          </a:xfrm>
        </p:spPr>
        <p:txBody>
          <a:bodyPr>
            <a:normAutofit fontScale="90000"/>
          </a:bodyPr>
          <a:lstStyle/>
          <a:p>
            <a:r>
              <a:rPr lang="el-GR" dirty="0" smtClean="0"/>
              <a:t>4.Μέθοδος </a:t>
            </a:r>
            <a:r>
              <a:rPr lang="el-GR" dirty="0"/>
              <a:t>βάση των αρχών της στατιστικής επιστήμης</a:t>
            </a:r>
          </a:p>
        </p:txBody>
      </p:sp>
      <mc:AlternateContent xmlns:mc="http://schemas.openxmlformats.org/markup-compatibility/2006">
        <mc:Choice xmlns:a14="http://schemas.microsoft.com/office/drawing/2010/main" Requires="a14">
          <p:sp>
            <p:nvSpPr>
              <p:cNvPr id="3" name="Θέση περιεχομένου 2"/>
              <p:cNvSpPr>
                <a:spLocks noGrp="1"/>
              </p:cNvSpPr>
              <p:nvPr>
                <p:ph idx="1"/>
              </p:nvPr>
            </p:nvSpPr>
            <p:spPr>
              <a:xfrm>
                <a:off x="107504" y="1628800"/>
                <a:ext cx="8856984" cy="5112567"/>
              </a:xfrm>
            </p:spPr>
            <p:txBody>
              <a:bodyPr>
                <a:normAutofit/>
              </a:bodyPr>
              <a:lstStyle/>
              <a:p>
                <a:r>
                  <a:rPr lang="el-GR" sz="2800" dirty="0" smtClean="0"/>
                  <a:t>Ζ=</a:t>
                </a:r>
                <a:r>
                  <a:rPr lang="en-US" sz="2800" dirty="0" smtClean="0"/>
                  <a:t> </a:t>
                </a:r>
                <a14:m>
                  <m:oMath xmlns:m="http://schemas.openxmlformats.org/officeDocument/2006/math">
                    <m:f>
                      <m:fPr>
                        <m:ctrlPr>
                          <a:rPr lang="el-GR" sz="2800" i="1" smtClean="0">
                            <a:latin typeface="Cambria Math"/>
                          </a:rPr>
                        </m:ctrlPr>
                      </m:fPr>
                      <m:num>
                        <m:r>
                          <a:rPr lang="en-US" sz="2800" b="0" i="1" smtClean="0">
                            <a:latin typeface="Cambria Math"/>
                          </a:rPr>
                          <m:t>𝑒</m:t>
                        </m:r>
                      </m:num>
                      <m:den>
                        <m:f>
                          <m:fPr>
                            <m:ctrlPr>
                              <a:rPr lang="el-GR" sz="2800" i="1" smtClean="0">
                                <a:latin typeface="Cambria Math"/>
                              </a:rPr>
                            </m:ctrlPr>
                          </m:fPr>
                          <m:num>
                            <m:r>
                              <a:rPr lang="el-GR" sz="2800" b="0" i="1" smtClean="0">
                                <a:latin typeface="Cambria Math"/>
                              </a:rPr>
                              <m:t>𝜎</m:t>
                            </m:r>
                          </m:num>
                          <m:den>
                            <m:rad>
                              <m:radPr>
                                <m:degHide m:val="on"/>
                                <m:ctrlPr>
                                  <a:rPr lang="el-GR" sz="2800" i="1" smtClean="0">
                                    <a:latin typeface="Cambria Math"/>
                                  </a:rPr>
                                </m:ctrlPr>
                              </m:radPr>
                              <m:deg/>
                              <m:e>
                                <m:r>
                                  <a:rPr lang="en-US" sz="2800" b="0" i="1" smtClean="0">
                                    <a:latin typeface="Cambria Math"/>
                                  </a:rPr>
                                  <m:t>𝑛</m:t>
                                </m:r>
                              </m:e>
                            </m:rad>
                          </m:den>
                        </m:f>
                      </m:den>
                    </m:f>
                  </m:oMath>
                </a14:m>
                <a:r>
                  <a:rPr lang="en-US" dirty="0" smtClean="0"/>
                  <a:t>  </a:t>
                </a:r>
                <a:r>
                  <a:rPr lang="el-GR" dirty="0" smtClean="0"/>
                  <a:t>           </a:t>
                </a:r>
              </a:p>
              <a:p>
                <a:endParaRPr lang="el-GR" b="1" dirty="0"/>
              </a:p>
              <a:p>
                <a:pPr marL="45720" indent="0">
                  <a:buNone/>
                </a:pPr>
                <a:r>
                  <a:rPr lang="el-GR" b="1" dirty="0" smtClean="0"/>
                  <a:t>   όπου</a:t>
                </a:r>
                <a:r>
                  <a:rPr lang="el-GR" dirty="0" smtClean="0"/>
                  <a:t>  Ζ=1,96 για επίπεδο εμπιστοσύνης 95%</a:t>
                </a:r>
              </a:p>
              <a:p>
                <a:pPr marL="45720" indent="0">
                  <a:buNone/>
                </a:pPr>
                <a:r>
                  <a:rPr lang="el-GR" dirty="0"/>
                  <a:t> </a:t>
                </a:r>
                <a:r>
                  <a:rPr lang="el-GR" dirty="0" smtClean="0"/>
                  <a:t>             </a:t>
                </a:r>
                <a:r>
                  <a:rPr lang="en-US" dirty="0" smtClean="0"/>
                  <a:t>e</a:t>
                </a:r>
                <a:r>
                  <a:rPr lang="el-GR" dirty="0" smtClean="0"/>
                  <a:t> </a:t>
                </a:r>
                <a:r>
                  <a:rPr lang="en-US" dirty="0" smtClean="0"/>
                  <a:t>=</a:t>
                </a:r>
                <a:r>
                  <a:rPr lang="el-GR" dirty="0" smtClean="0"/>
                  <a:t>μέγεθος επιτρεπτού  σφάλματος</a:t>
                </a:r>
              </a:p>
              <a:p>
                <a:pPr marL="45720" indent="0">
                  <a:buNone/>
                </a:pPr>
                <a:r>
                  <a:rPr lang="el-GR" dirty="0"/>
                  <a:t> </a:t>
                </a:r>
                <a:r>
                  <a:rPr lang="el-GR" dirty="0" smtClean="0"/>
                  <a:t>             σ =μέση απόκλιση τετραγώνου</a:t>
                </a:r>
              </a:p>
              <a:p>
                <a:pPr marL="45720" indent="0">
                  <a:buNone/>
                </a:pPr>
                <a:r>
                  <a:rPr lang="el-GR" dirty="0" smtClean="0"/>
                  <a:t>              </a:t>
                </a:r>
                <a:r>
                  <a:rPr lang="en-US" dirty="0" smtClean="0"/>
                  <a:t>n</a:t>
                </a:r>
                <a:r>
                  <a:rPr lang="el-GR" dirty="0" smtClean="0"/>
                  <a:t> </a:t>
                </a:r>
                <a:r>
                  <a:rPr lang="en-US" dirty="0" smtClean="0"/>
                  <a:t>=</a:t>
                </a:r>
                <a:r>
                  <a:rPr lang="el-GR" dirty="0" smtClean="0"/>
                  <a:t> μέγεθος δείγματος</a:t>
                </a:r>
              </a:p>
              <a:p>
                <a:pPr marL="45720" indent="0">
                  <a:buNone/>
                </a:pPr>
                <a:endParaRPr lang="el-GR" dirty="0"/>
              </a:p>
              <a:p>
                <a:pPr marL="45720" indent="0">
                  <a:buNone/>
                </a:pPr>
                <a:r>
                  <a:rPr lang="el-GR" dirty="0" smtClean="0"/>
                  <a:t>Μέση </a:t>
                </a:r>
                <a:r>
                  <a:rPr lang="el-GR" dirty="0"/>
                  <a:t>Απόκλιση Τετραγώνου (Τυπική Απόκλιση) </a:t>
                </a:r>
                <a:r>
                  <a:rPr lang="el-GR" b="1" dirty="0">
                    <a:solidFill>
                      <a:schemeClr val="tx2"/>
                    </a:solidFill>
                  </a:rPr>
                  <a:t>σ</a:t>
                </a:r>
                <a:r>
                  <a:rPr lang="el-GR" dirty="0">
                    <a:solidFill>
                      <a:schemeClr val="tx2"/>
                    </a:solidFill>
                  </a:rPr>
                  <a:t> </a:t>
                </a:r>
                <a:r>
                  <a:rPr lang="el-GR" dirty="0"/>
                  <a:t>ορίζεται </a:t>
                </a:r>
                <a:r>
                  <a:rPr lang="el-GR" dirty="0" smtClean="0"/>
                  <a:t>η θετική </a:t>
                </a:r>
                <a:r>
                  <a:rPr lang="el-GR" dirty="0"/>
                  <a:t>τετραγωνική ρίζα του μέσου αριθμητικού των </a:t>
                </a:r>
                <a:r>
                  <a:rPr lang="el-GR" dirty="0" smtClean="0"/>
                  <a:t>τετραγώνων των </a:t>
                </a:r>
                <a:r>
                  <a:rPr lang="el-GR" dirty="0"/>
                  <a:t>αποκλίσεων (διαφορών) των τιμών μιας μεταβλητής από </a:t>
                </a:r>
                <a:r>
                  <a:rPr lang="el-GR" dirty="0" smtClean="0"/>
                  <a:t>τον αριθμητικό </a:t>
                </a:r>
                <a:r>
                  <a:rPr lang="el-GR" dirty="0"/>
                  <a:t>τους μέσο.</a:t>
                </a:r>
              </a:p>
              <a:p>
                <a:pPr marL="45720" indent="0">
                  <a:buNone/>
                </a:pPr>
                <a:r>
                  <a:rPr lang="el-GR" dirty="0"/>
                  <a:t>Το τετράγωνο της τυπικής απόκλισης </a:t>
                </a:r>
                <a:r>
                  <a:rPr lang="el-GR" dirty="0">
                    <a:solidFill>
                      <a:schemeClr val="tx2"/>
                    </a:solidFill>
                  </a:rPr>
                  <a:t>σ</a:t>
                </a:r>
                <a:r>
                  <a:rPr lang="el-GR" dirty="0"/>
                  <a:t> ονομάζεται </a:t>
                </a:r>
                <a:r>
                  <a:rPr lang="el-GR" dirty="0" smtClean="0"/>
                  <a:t>Διακύμανση (</a:t>
                </a:r>
                <a:r>
                  <a:rPr lang="el-GR" dirty="0" err="1" smtClean="0"/>
                  <a:t>Variance</a:t>
                </a:r>
                <a:r>
                  <a:rPr lang="el-GR" dirty="0"/>
                  <a:t>) </a:t>
                </a:r>
                <a:r>
                  <a:rPr lang="el-GR" dirty="0" smtClean="0"/>
                  <a:t>και συμβολίζεται </a:t>
                </a:r>
                <a:r>
                  <a:rPr lang="el-GR" dirty="0"/>
                  <a:t>με </a:t>
                </a:r>
                <a:r>
                  <a:rPr lang="el-GR" dirty="0">
                    <a:solidFill>
                      <a:schemeClr val="tx2"/>
                    </a:solidFill>
                  </a:rPr>
                  <a:t>σ2</a:t>
                </a:r>
              </a:p>
              <a:p>
                <a:pPr marL="45720" indent="0">
                  <a:buNone/>
                </a:pPr>
                <a:endParaRPr lang="el-GR" dirty="0"/>
              </a:p>
            </p:txBody>
          </p:sp>
        </mc:Choice>
        <mc:Fallback>
          <p:sp>
            <p:nvSpPr>
              <p:cNvPr id="3" name="Θέση περιεχομένου 2"/>
              <p:cNvSpPr>
                <a:spLocks noGrp="1" noRot="1" noChangeAspect="1" noMove="1" noResize="1" noEditPoints="1" noAdjustHandles="1" noChangeArrowheads="1" noChangeShapeType="1" noTextEdit="1"/>
              </p:cNvSpPr>
              <p:nvPr>
                <p:ph idx="1"/>
              </p:nvPr>
            </p:nvSpPr>
            <p:spPr>
              <a:xfrm>
                <a:off x="107504" y="1628800"/>
                <a:ext cx="8856984" cy="5112567"/>
              </a:xfrm>
              <a:blipFill rotWithShape="1">
                <a:blip r:embed="rId2"/>
                <a:stretch>
                  <a:fillRect l="-688" t="-358"/>
                </a:stretch>
              </a:blipFill>
            </p:spPr>
            <p:txBody>
              <a:bodyPr/>
              <a:lstStyle/>
              <a:p>
                <a:r>
                  <a:rPr lang="el-GR">
                    <a:noFill/>
                  </a:rPr>
                  <a:t> </a:t>
                </a:r>
              </a:p>
            </p:txBody>
          </p:sp>
        </mc:Fallback>
      </mc:AlternateContent>
      <p:sp>
        <p:nvSpPr>
          <p:cNvPr id="5" name="Στρογγυλεμένο ορθογώνιο 4"/>
          <p:cNvSpPr/>
          <p:nvPr/>
        </p:nvSpPr>
        <p:spPr>
          <a:xfrm>
            <a:off x="0" y="1196752"/>
            <a:ext cx="7776864" cy="360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effectLst>
                  <a:outerShdw blurRad="38100" dist="38100" dir="2700000" algn="tl">
                    <a:srgbClr val="000000">
                      <a:alpha val="43137"/>
                    </a:srgbClr>
                  </a:outerShdw>
                </a:effectLst>
              </a:rPr>
              <a:t>Ο τύπος για τον υπολογισμό του μεγέθους του δείγματος είναι: </a:t>
            </a:r>
            <a:endParaRPr lang="el-GR" b="1" dirty="0">
              <a:effectLst>
                <a:outerShdw blurRad="38100" dist="38100" dir="2700000" algn="tl">
                  <a:srgbClr val="000000">
                    <a:alpha val="43137"/>
                  </a:srgbClr>
                </a:outerShdw>
              </a:effectLst>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3499" y="5949280"/>
            <a:ext cx="2084387"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1223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404664"/>
            <a:ext cx="7315200" cy="1154097"/>
          </a:xfrm>
        </p:spPr>
        <p:txBody>
          <a:bodyPr>
            <a:normAutofit fontScale="90000"/>
          </a:bodyPr>
          <a:lstStyle/>
          <a:p>
            <a:r>
              <a:rPr lang="el-GR" dirty="0" smtClean="0"/>
              <a:t>4.Μέθοδος </a:t>
            </a:r>
            <a:r>
              <a:rPr lang="el-GR" dirty="0"/>
              <a:t>βάση των αρχών της στατιστικής επιστήμης</a:t>
            </a:r>
          </a:p>
        </p:txBody>
      </p:sp>
      <p:sp>
        <p:nvSpPr>
          <p:cNvPr id="4" name="Ορθογώνιο 3"/>
          <p:cNvSpPr/>
          <p:nvPr/>
        </p:nvSpPr>
        <p:spPr>
          <a:xfrm>
            <a:off x="467544" y="2274838"/>
            <a:ext cx="8352928" cy="1477328"/>
          </a:xfrm>
          <a:prstGeom prst="rect">
            <a:avLst/>
          </a:prstGeom>
        </p:spPr>
        <p:txBody>
          <a:bodyPr wrap="square">
            <a:spAutoFit/>
          </a:bodyPr>
          <a:lstStyle/>
          <a:p>
            <a:pPr marL="45720" indent="0">
              <a:buNone/>
            </a:pPr>
            <a:r>
              <a:rPr lang="el-GR" dirty="0" smtClean="0"/>
              <a:t>Αν αντί για όλο τον πληθυσμό έχουμε δείγμα χρησιμοποιούμε </a:t>
            </a:r>
            <a:r>
              <a:rPr lang="el-GR" dirty="0" smtClean="0">
                <a:solidFill>
                  <a:schemeClr val="accent2"/>
                </a:solidFill>
              </a:rPr>
              <a:t>s</a:t>
            </a:r>
            <a:r>
              <a:rPr lang="el-GR" dirty="0" smtClean="0"/>
              <a:t> και </a:t>
            </a:r>
            <a:r>
              <a:rPr lang="el-GR" dirty="0" smtClean="0">
                <a:solidFill>
                  <a:schemeClr val="accent2"/>
                </a:solidFill>
              </a:rPr>
              <a:t>s 2 </a:t>
            </a:r>
            <a:r>
              <a:rPr lang="el-GR" dirty="0" smtClean="0"/>
              <a:t>αντί για σ και σ2 στο συμβολισμό.</a:t>
            </a:r>
          </a:p>
          <a:p>
            <a:pPr marL="45720" indent="0">
              <a:buNone/>
            </a:pPr>
            <a:r>
              <a:rPr lang="el-GR" dirty="0" smtClean="0"/>
              <a:t>Για αμερόληπτη εκτίμηση ο παρονομαστής γίνεται Ν-1, όπου Ν το</a:t>
            </a:r>
          </a:p>
          <a:p>
            <a:pPr marL="45720" indent="0">
              <a:buNone/>
            </a:pPr>
            <a:r>
              <a:rPr lang="el-GR" dirty="0" smtClean="0"/>
              <a:t>μέγεθος του δείγματος (γιατί εκτιμούμε πριν μια παράμετρο, το</a:t>
            </a:r>
          </a:p>
          <a:p>
            <a:pPr marL="45720" indent="0">
              <a:buNone/>
            </a:pPr>
            <a:r>
              <a:rPr lang="el-GR" dirty="0" smtClean="0"/>
              <a:t>μέσο μ).</a:t>
            </a:r>
            <a:endParaRPr lang="el-GR" dirty="0"/>
          </a:p>
        </p:txBody>
      </p:sp>
    </p:spTree>
    <p:extLst>
      <p:ext uri="{BB962C8B-B14F-4D97-AF65-F5344CB8AC3E}">
        <p14:creationId xmlns:p14="http://schemas.microsoft.com/office/powerpoint/2010/main" val="2326468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476672"/>
            <a:ext cx="7315200" cy="1154097"/>
          </a:xfrm>
        </p:spPr>
        <p:txBody>
          <a:bodyPr>
            <a:normAutofit fontScale="90000"/>
          </a:bodyPr>
          <a:lstStyle/>
          <a:p>
            <a:r>
              <a:rPr lang="el-GR" dirty="0" smtClean="0"/>
              <a:t>4.Μέθοδος </a:t>
            </a:r>
            <a:r>
              <a:rPr lang="el-GR" dirty="0"/>
              <a:t>βάση των αρχών της στατιστικής επιστήμης</a:t>
            </a: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2132856"/>
            <a:ext cx="8064896"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3956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899592" y="980728"/>
            <a:ext cx="7315200" cy="1154097"/>
          </a:xfrm>
        </p:spPr>
        <p:txBody>
          <a:bodyPr>
            <a:normAutofit fontScale="90000"/>
          </a:bodyPr>
          <a:lstStyle/>
          <a:p>
            <a:r>
              <a:rPr lang="el-GR" dirty="0" smtClean="0"/>
              <a:t>Καθορισμός μεγέθους δείγματος</a:t>
            </a:r>
            <a:endParaRPr lang="el-GR" dirty="0"/>
          </a:p>
        </p:txBody>
      </p:sp>
      <p:sp>
        <p:nvSpPr>
          <p:cNvPr id="3" name="Θέση περιεχομένου 2"/>
          <p:cNvSpPr>
            <a:spLocks noGrp="1"/>
          </p:cNvSpPr>
          <p:nvPr>
            <p:ph idx="1"/>
          </p:nvPr>
        </p:nvSpPr>
        <p:spPr>
          <a:xfrm>
            <a:off x="683568" y="2204865"/>
            <a:ext cx="7546032" cy="4104496"/>
          </a:xfrm>
        </p:spPr>
        <p:txBody>
          <a:bodyPr>
            <a:normAutofit/>
          </a:bodyPr>
          <a:lstStyle/>
          <a:p>
            <a:pPr marL="0" indent="0">
              <a:buNone/>
            </a:pPr>
            <a:r>
              <a:rPr lang="el-GR" sz="2400" dirty="0" smtClean="0"/>
              <a:t>Υπάρχουν διάφορες μέθοδοι με βάση τις οποίες καθορίζεται το μέγεθος του πληθυσμού μιας έρευνας. Ενδεικτικά αναφέρονται οι παρακάτω:</a:t>
            </a:r>
          </a:p>
          <a:p>
            <a:pPr marL="45720" indent="0">
              <a:buNone/>
            </a:pPr>
            <a:r>
              <a:rPr lang="el-GR" sz="2400" dirty="0" smtClean="0"/>
              <a:t>1.Μέθοδος του εφικτού</a:t>
            </a:r>
          </a:p>
          <a:p>
            <a:pPr marL="45720" indent="0">
              <a:buNone/>
            </a:pPr>
            <a:r>
              <a:rPr lang="el-GR" sz="2400" dirty="0" smtClean="0"/>
              <a:t>2.Μέθοδος βάσει παρόμοιων μελετών</a:t>
            </a:r>
          </a:p>
          <a:p>
            <a:pPr marL="45720" indent="0">
              <a:buNone/>
            </a:pPr>
            <a:r>
              <a:rPr lang="el-GR" sz="2400" dirty="0" smtClean="0"/>
              <a:t>3.Μέθοδος βάσει τεχνικής ανάλυσης στοιχείων</a:t>
            </a:r>
          </a:p>
          <a:p>
            <a:pPr marL="45720" indent="0">
              <a:buNone/>
            </a:pPr>
            <a:r>
              <a:rPr lang="el-GR" sz="2400" dirty="0" smtClean="0"/>
              <a:t>4.Μέθοδος βάσει των αρχών της στατιστικής επιστήμης</a:t>
            </a:r>
            <a:endParaRPr lang="el-GR" sz="2400" dirty="0"/>
          </a:p>
        </p:txBody>
      </p:sp>
    </p:spTree>
    <p:extLst>
      <p:ext uri="{BB962C8B-B14F-4D97-AF65-F5344CB8AC3E}">
        <p14:creationId xmlns:p14="http://schemas.microsoft.com/office/powerpoint/2010/main" val="3316738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908720"/>
            <a:ext cx="7315200" cy="1154097"/>
          </a:xfrm>
        </p:spPr>
        <p:txBody>
          <a:bodyPr>
            <a:normAutofit/>
          </a:bodyPr>
          <a:lstStyle/>
          <a:p>
            <a:r>
              <a:rPr lang="el-GR" dirty="0" smtClean="0"/>
              <a:t>1. Μέθοδος του εφικτού</a:t>
            </a:r>
            <a:endParaRPr lang="el-GR" dirty="0"/>
          </a:p>
        </p:txBody>
      </p:sp>
      <p:sp>
        <p:nvSpPr>
          <p:cNvPr id="3" name="Θέση περιεχομένου 2"/>
          <p:cNvSpPr>
            <a:spLocks noGrp="1"/>
          </p:cNvSpPr>
          <p:nvPr>
            <p:ph idx="1"/>
          </p:nvPr>
        </p:nvSpPr>
        <p:spPr>
          <a:xfrm>
            <a:off x="683568" y="1988840"/>
            <a:ext cx="7315200" cy="3539527"/>
          </a:xfrm>
        </p:spPr>
        <p:txBody>
          <a:bodyPr>
            <a:normAutofit/>
          </a:bodyPr>
          <a:lstStyle/>
          <a:p>
            <a:r>
              <a:rPr lang="el-GR" sz="2800" dirty="0" smtClean="0"/>
              <a:t>Η μέθοδος αυτή έχει τα ακόλουθα στάδια</a:t>
            </a:r>
          </a:p>
        </p:txBody>
      </p:sp>
      <p:graphicFrame>
        <p:nvGraphicFramePr>
          <p:cNvPr id="4" name="Διάγραμμα 3"/>
          <p:cNvGraphicFramePr/>
          <p:nvPr>
            <p:extLst>
              <p:ext uri="{D42A27DB-BD31-4B8C-83A1-F6EECF244321}">
                <p14:modId xmlns:p14="http://schemas.microsoft.com/office/powerpoint/2010/main" val="2524700323"/>
              </p:ext>
            </p:extLst>
          </p:nvPr>
        </p:nvGraphicFramePr>
        <p:xfrm>
          <a:off x="683568" y="2492896"/>
          <a:ext cx="6408712" cy="45680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55863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755576" y="692696"/>
            <a:ext cx="7315200" cy="1154097"/>
          </a:xfrm>
        </p:spPr>
        <p:txBody>
          <a:bodyPr/>
          <a:lstStyle/>
          <a:p>
            <a:r>
              <a:rPr lang="el-GR" dirty="0" smtClean="0"/>
              <a:t>1.Μέθοδος του εφικτού</a:t>
            </a:r>
            <a:endParaRPr lang="el-GR" dirty="0"/>
          </a:p>
        </p:txBody>
      </p:sp>
      <p:sp>
        <p:nvSpPr>
          <p:cNvPr id="3" name="Θέση περιεχομένου 2"/>
          <p:cNvSpPr>
            <a:spLocks noGrp="1"/>
          </p:cNvSpPr>
          <p:nvPr>
            <p:ph idx="1"/>
          </p:nvPr>
        </p:nvSpPr>
        <p:spPr>
          <a:xfrm>
            <a:off x="251520" y="1772816"/>
            <a:ext cx="8640960" cy="5577483"/>
          </a:xfrm>
        </p:spPr>
        <p:txBody>
          <a:bodyPr>
            <a:normAutofit/>
          </a:bodyPr>
          <a:lstStyle/>
          <a:p>
            <a:r>
              <a:rPr lang="el-GR" sz="2400" dirty="0" smtClean="0"/>
              <a:t>Στη συνέχεια αφαιρούνται οι σταθερές δαπάνες από τον προϋπολογισμό και το ποσό που απομένει ο ερευνητής το διαθέτει για τη δειγματοληψία. Τέλος, το ποσό αυτό διαιρείται με το αναμενόμενο κόστος ανά μονάδα </a:t>
            </a:r>
            <a:r>
              <a:rPr lang="el-GR" sz="2400" dirty="0" err="1" smtClean="0"/>
              <a:t>δειγματολειψίας</a:t>
            </a:r>
            <a:r>
              <a:rPr lang="el-GR" sz="2400" dirty="0" smtClean="0"/>
              <a:t> και ο αριθμός που τελικά προκύπτει δηλώνει και το μέγεθος του δείγματος της έρευνας. </a:t>
            </a:r>
          </a:p>
          <a:p>
            <a:r>
              <a:rPr lang="el-GR" sz="2400" dirty="0" smtClean="0"/>
              <a:t>Συμπερασματικά, η μέθοδος αυτή εστιάζει στο κόστος της διαδικασίας και όχι στην ποιότητα της αντλούμενης πληροφορίας. Ο αριθμός των ατόμων που μετέχουν σε μία έρευνα με βάσει τη συγκεκριμένη μέθοδο συνήθως ή είναι μεγαλύτερος από ότι πραγματικά απαιτείται ή μικρότερος από το βέλτιστο.</a:t>
            </a:r>
            <a:endParaRPr lang="el-GR" sz="2400" dirty="0"/>
          </a:p>
        </p:txBody>
      </p:sp>
    </p:spTree>
    <p:extLst>
      <p:ext uri="{BB962C8B-B14F-4D97-AF65-F5344CB8AC3E}">
        <p14:creationId xmlns:p14="http://schemas.microsoft.com/office/powerpoint/2010/main" val="409398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14400" y="1544715"/>
            <a:ext cx="8050088" cy="1154097"/>
          </a:xfrm>
        </p:spPr>
        <p:txBody>
          <a:bodyPr>
            <a:normAutofit fontScale="90000"/>
          </a:bodyPr>
          <a:lstStyle/>
          <a:p>
            <a:r>
              <a:rPr lang="el-GR" dirty="0" smtClean="0"/>
              <a:t>2.Μέθοδος βάσει παρόμοιων μελετών</a:t>
            </a:r>
            <a:endParaRPr lang="el-GR" dirty="0"/>
          </a:p>
        </p:txBody>
      </p:sp>
      <p:sp>
        <p:nvSpPr>
          <p:cNvPr id="3" name="Θέση περιεχομένου 2"/>
          <p:cNvSpPr>
            <a:spLocks noGrp="1"/>
          </p:cNvSpPr>
          <p:nvPr>
            <p:ph idx="1"/>
          </p:nvPr>
        </p:nvSpPr>
        <p:spPr/>
        <p:txBody>
          <a:bodyPr>
            <a:normAutofit/>
          </a:bodyPr>
          <a:lstStyle/>
          <a:p>
            <a:r>
              <a:rPr lang="el-GR" sz="2800" dirty="0" smtClean="0"/>
              <a:t>Ο ερευνητής αναζητά παρόμοιες μελέτες που έλαβαν χώρα στο παρελθόν και χρησιμοποιεί το ίδιο μέγεθος δείγματος με τις μελέτες που προηγήθηκαν της δικής του. </a:t>
            </a:r>
            <a:endParaRPr lang="el-GR" sz="2800" dirty="0"/>
          </a:p>
        </p:txBody>
      </p:sp>
    </p:spTree>
    <p:extLst>
      <p:ext uri="{BB962C8B-B14F-4D97-AF65-F5344CB8AC3E}">
        <p14:creationId xmlns:p14="http://schemas.microsoft.com/office/powerpoint/2010/main" val="3015936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5278" y="1124744"/>
            <a:ext cx="8928992" cy="794057"/>
          </a:xfrm>
        </p:spPr>
        <p:txBody>
          <a:bodyPr>
            <a:normAutofit/>
          </a:bodyPr>
          <a:lstStyle/>
          <a:p>
            <a:r>
              <a:rPr lang="el-GR" sz="3200" dirty="0" smtClean="0"/>
              <a:t>3.Μεθοδος βάσει τεχνικής ανάλυσης στοιχείων</a:t>
            </a:r>
            <a:endParaRPr lang="el-GR" sz="3200" dirty="0"/>
          </a:p>
        </p:txBody>
      </p:sp>
      <p:sp>
        <p:nvSpPr>
          <p:cNvPr id="3" name="Θέση περιεχομένου 2"/>
          <p:cNvSpPr>
            <a:spLocks noGrp="1"/>
          </p:cNvSpPr>
          <p:nvPr>
            <p:ph idx="1"/>
          </p:nvPr>
        </p:nvSpPr>
        <p:spPr/>
        <p:txBody>
          <a:bodyPr>
            <a:noAutofit/>
          </a:bodyPr>
          <a:lstStyle/>
          <a:p>
            <a:r>
              <a:rPr lang="el-GR" sz="2800" dirty="0" smtClean="0"/>
              <a:t>Η πιο βασική και απλή μέθοδος τεχνικής ανάλυσης στοιχείων είναι η πινακοποίηση των στοιχείων (</a:t>
            </a:r>
            <a:r>
              <a:rPr lang="en-US" sz="2800" dirty="0" smtClean="0"/>
              <a:t>cross tabulation)</a:t>
            </a:r>
            <a:r>
              <a:rPr lang="el-GR" sz="2800" dirty="0" smtClean="0"/>
              <a:t>.</a:t>
            </a:r>
          </a:p>
          <a:p>
            <a:r>
              <a:rPr lang="el-GR" sz="2800" dirty="0" smtClean="0"/>
              <a:t>Παράδειγμα</a:t>
            </a:r>
          </a:p>
          <a:p>
            <a:r>
              <a:rPr lang="el-GR" sz="2800" dirty="0" smtClean="0"/>
              <a:t>Έστω ότι αναζητούμε να βρούμε πόσες φορές οι Έλληνες  επισκέπτονται τα μουσεία  και αν η ηλικία παίζει καθοριστικό ρόλο.</a:t>
            </a:r>
            <a:endParaRPr lang="el-GR" sz="2800" dirty="0"/>
          </a:p>
        </p:txBody>
      </p:sp>
    </p:spTree>
    <p:extLst>
      <p:ext uri="{BB962C8B-B14F-4D97-AF65-F5344CB8AC3E}">
        <p14:creationId xmlns:p14="http://schemas.microsoft.com/office/powerpoint/2010/main" val="29462929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544715"/>
            <a:ext cx="8784976" cy="1154097"/>
          </a:xfrm>
        </p:spPr>
        <p:txBody>
          <a:bodyPr>
            <a:normAutofit/>
          </a:bodyPr>
          <a:lstStyle/>
          <a:p>
            <a:r>
              <a:rPr lang="el-GR" sz="3200" dirty="0" smtClean="0"/>
              <a:t>3.Μεθοδος βάσει τεχνικής ανάλυσης στοιχείων</a:t>
            </a:r>
            <a:endParaRPr lang="el-GR" sz="3200" dirty="0"/>
          </a:p>
        </p:txBody>
      </p:sp>
      <p:sp>
        <p:nvSpPr>
          <p:cNvPr id="3" name="Θέση περιεχομένου 2"/>
          <p:cNvSpPr>
            <a:spLocks noGrp="1"/>
          </p:cNvSpPr>
          <p:nvPr>
            <p:ph idx="1"/>
          </p:nvPr>
        </p:nvSpPr>
        <p:spPr/>
        <p:txBody>
          <a:bodyPr>
            <a:noAutofit/>
          </a:bodyPr>
          <a:lstStyle/>
          <a:p>
            <a:r>
              <a:rPr lang="el-GR" sz="2800" dirty="0" smtClean="0"/>
              <a:t>Ας θεωρήσουμε ότι έχουμε τις εξής ομάδες ηλικίας: 18-25, 25-35, 35-45, 45-55, άνω των 55 ετών.</a:t>
            </a:r>
          </a:p>
          <a:p>
            <a:r>
              <a:rPr lang="el-GR" sz="2800" dirty="0" smtClean="0"/>
              <a:t>Ας θεωρήσουμε ότι οι άνθρωποι επισκέπτονται μουσεία  1 φορά τον μήνα, πάνω από 1 φορά τον μήνα, 1 φορά τον χρόνο , πάνω από 1 φορά τον χρόνο.</a:t>
            </a:r>
          </a:p>
          <a:p>
            <a:r>
              <a:rPr lang="el-GR" sz="2800" dirty="0" smtClean="0"/>
              <a:t>Με βάση τις 2 παραπάνω μεταβλητές προκύπτει ο παρακάτω πίνακας</a:t>
            </a:r>
            <a:endParaRPr lang="el-GR" sz="2800" dirty="0"/>
          </a:p>
        </p:txBody>
      </p:sp>
    </p:spTree>
    <p:extLst>
      <p:ext uri="{BB962C8B-B14F-4D97-AF65-F5344CB8AC3E}">
        <p14:creationId xmlns:p14="http://schemas.microsoft.com/office/powerpoint/2010/main" val="419385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3.Μεθοδος βάσει τεχνικής ανάλυσης στοιχείων</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val="684596523"/>
              </p:ext>
            </p:extLst>
          </p:nvPr>
        </p:nvGraphicFramePr>
        <p:xfrm>
          <a:off x="71500" y="980728"/>
          <a:ext cx="8712968" cy="3403600"/>
        </p:xfrm>
        <a:graphic>
          <a:graphicData uri="http://schemas.openxmlformats.org/drawingml/2006/table">
            <a:tbl>
              <a:tblPr firstRow="1" bandRow="1">
                <a:tableStyleId>{5C22544A-7EE6-4342-B048-85BDC9FD1C3A}</a:tableStyleId>
              </a:tblPr>
              <a:tblGrid>
                <a:gridCol w="1296145"/>
                <a:gridCol w="1440160"/>
                <a:gridCol w="2160240"/>
                <a:gridCol w="1944216"/>
                <a:gridCol w="1872207"/>
              </a:tblGrid>
              <a:tr h="370840">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dirty="0" smtClean="0"/>
                        <a:t>επισκέψεις</a:t>
                      </a:r>
                    </a:p>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r>
              <a:tr h="370840">
                <a:tc>
                  <a:txBody>
                    <a:bodyPr/>
                    <a:lstStyle/>
                    <a:p>
                      <a:r>
                        <a:rPr lang="el-GR" dirty="0" smtClean="0"/>
                        <a:t>Ηλικία</a:t>
                      </a:r>
                      <a:endParaRPr lang="el-GR" dirty="0"/>
                    </a:p>
                  </a:txBody>
                  <a:tcPr/>
                </a:tc>
                <a:tc>
                  <a:txBody>
                    <a:bodyPr/>
                    <a:lstStyle/>
                    <a:p>
                      <a:r>
                        <a:rPr lang="el-GR" dirty="0" smtClean="0"/>
                        <a:t>1 φορά/μήνα</a:t>
                      </a:r>
                      <a:endParaRPr lang="el-GR" dirty="0"/>
                    </a:p>
                  </a:txBody>
                  <a:tcPr/>
                </a:tc>
                <a:tc>
                  <a:txBody>
                    <a:bodyPr/>
                    <a:lstStyle/>
                    <a:p>
                      <a:r>
                        <a:rPr lang="el-GR" dirty="0" smtClean="0"/>
                        <a:t>Πάνω από 1 </a:t>
                      </a:r>
                    </a:p>
                    <a:p>
                      <a:r>
                        <a:rPr lang="el-GR" dirty="0" smtClean="0"/>
                        <a:t>φορά /μήνα</a:t>
                      </a:r>
                      <a:endParaRPr lang="el-GR" dirty="0"/>
                    </a:p>
                  </a:txBody>
                  <a:tcPr/>
                </a:tc>
                <a:tc>
                  <a:txBody>
                    <a:bodyPr/>
                    <a:lstStyle/>
                    <a:p>
                      <a:r>
                        <a:rPr lang="el-GR" dirty="0" smtClean="0"/>
                        <a:t>1 φορά /χρόνο</a:t>
                      </a:r>
                      <a:endParaRPr lang="el-GR" dirty="0"/>
                    </a:p>
                  </a:txBody>
                  <a:tcPr/>
                </a:tc>
                <a:tc>
                  <a:txBody>
                    <a:bodyPr/>
                    <a:lstStyle/>
                    <a:p>
                      <a:r>
                        <a:rPr lang="el-GR" dirty="0" smtClean="0"/>
                        <a:t>Πάνω από 1 φορά/χρόνο</a:t>
                      </a:r>
                      <a:endParaRPr lang="el-GR" dirty="0"/>
                    </a:p>
                  </a:txBody>
                  <a:tcPr/>
                </a:tc>
              </a:tr>
              <a:tr h="370840">
                <a:tc>
                  <a:txBody>
                    <a:bodyPr/>
                    <a:lstStyle/>
                    <a:p>
                      <a:r>
                        <a:rPr lang="el-GR" dirty="0" smtClean="0"/>
                        <a:t>18-25</a:t>
                      </a: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r>
                        <a:rPr lang="el-GR" dirty="0" smtClean="0"/>
                        <a:t>25-35</a:t>
                      </a: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r>
                        <a:rPr lang="el-GR" dirty="0" smtClean="0"/>
                        <a:t>35-45</a:t>
                      </a: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r>
                        <a:rPr lang="el-GR" dirty="0" smtClean="0"/>
                        <a:t>45-55</a:t>
                      </a: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a:p>
                  </a:txBody>
                  <a:tcPr/>
                </a:tc>
              </a:tr>
              <a:tr h="370840">
                <a:tc>
                  <a:txBody>
                    <a:bodyPr/>
                    <a:lstStyle/>
                    <a:p>
                      <a:r>
                        <a:rPr lang="el-GR" dirty="0" smtClean="0"/>
                        <a:t>Άνω των 55</a:t>
                      </a:r>
                      <a:endParaRPr lang="el-GR" dirty="0"/>
                    </a:p>
                  </a:txBody>
                  <a:tcPr/>
                </a:tc>
                <a:tc>
                  <a:txBody>
                    <a:bodyPr/>
                    <a:lstStyle/>
                    <a:p>
                      <a:endParaRPr lang="el-GR" dirty="0"/>
                    </a:p>
                  </a:txBody>
                  <a:tcPr/>
                </a:tc>
                <a:tc>
                  <a:txBody>
                    <a:bodyPr/>
                    <a:lstStyle/>
                    <a:p>
                      <a:endParaRPr lang="el-GR"/>
                    </a:p>
                  </a:txBody>
                  <a:tcPr/>
                </a:tc>
                <a:tc>
                  <a:txBody>
                    <a:bodyPr/>
                    <a:lstStyle/>
                    <a:p>
                      <a:endParaRPr lang="el-GR"/>
                    </a:p>
                  </a:txBody>
                  <a:tcPr/>
                </a:tc>
                <a:tc>
                  <a:txBody>
                    <a:bodyPr/>
                    <a:lstStyle/>
                    <a:p>
                      <a:endParaRPr lang="el-GR" dirty="0"/>
                    </a:p>
                  </a:txBody>
                  <a:tcPr/>
                </a:tc>
              </a:tr>
            </a:tbl>
          </a:graphicData>
        </a:graphic>
      </p:graphicFrame>
      <p:sp>
        <p:nvSpPr>
          <p:cNvPr id="5" name="Στρογγυλεμένο ορθογώνιο 4"/>
          <p:cNvSpPr/>
          <p:nvPr/>
        </p:nvSpPr>
        <p:spPr>
          <a:xfrm>
            <a:off x="107504" y="4437112"/>
            <a:ext cx="8856984" cy="2376264"/>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2400" dirty="0" smtClean="0">
                <a:solidFill>
                  <a:schemeClr val="bg1"/>
                </a:solidFill>
              </a:rPr>
              <a:t>Με βάση τις 2 αυτές μεταβλητές (ηλικία και επισκέψεις) προκύπτουν 20 κυψέλες(5</a:t>
            </a:r>
            <a:r>
              <a:rPr lang="en-US" sz="2400" dirty="0" smtClean="0">
                <a:solidFill>
                  <a:schemeClr val="bg1"/>
                </a:solidFill>
              </a:rPr>
              <a:t>x</a:t>
            </a:r>
            <a:r>
              <a:rPr lang="el-GR" sz="2400" dirty="0" smtClean="0">
                <a:solidFill>
                  <a:schemeClr val="bg1"/>
                </a:solidFill>
              </a:rPr>
              <a:t>4=20). Για να είναι αξιόπιστα τα αποτελέσματα σε ένα δείγμα 400 ερωτώμενων ιδανικά θα έπρεπε να υπάρχουν τουλάχιστον 20 ερωτώμενοι σε κάθε κυψέλη. Αυτό όμως σχετικά απίθανο να συμβεί. </a:t>
            </a:r>
            <a:endParaRPr lang="el-GR" sz="2400" dirty="0">
              <a:solidFill>
                <a:schemeClr val="bg1"/>
              </a:solidFill>
            </a:endParaRPr>
          </a:p>
        </p:txBody>
      </p:sp>
    </p:spTree>
    <p:extLst>
      <p:ext uri="{BB962C8B-B14F-4D97-AF65-F5344CB8AC3E}">
        <p14:creationId xmlns:p14="http://schemas.microsoft.com/office/powerpoint/2010/main" val="32389500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1520" y="260648"/>
            <a:ext cx="7891264" cy="1154097"/>
          </a:xfrm>
        </p:spPr>
        <p:txBody>
          <a:bodyPr>
            <a:normAutofit fontScale="90000"/>
          </a:bodyPr>
          <a:lstStyle/>
          <a:p>
            <a:r>
              <a:rPr lang="el-GR" dirty="0" smtClean="0"/>
              <a:t>3.Μεθοδος βάσει τεχνικής ανάλυσης στοιχείων</a:t>
            </a:r>
            <a:endParaRPr lang="el-GR" dirty="0"/>
          </a:p>
        </p:txBody>
      </p:sp>
      <p:sp>
        <p:nvSpPr>
          <p:cNvPr id="3" name="Θέση περιεχομένου 2"/>
          <p:cNvSpPr>
            <a:spLocks noGrp="1"/>
          </p:cNvSpPr>
          <p:nvPr>
            <p:ph idx="1"/>
          </p:nvPr>
        </p:nvSpPr>
        <p:spPr>
          <a:xfrm>
            <a:off x="107504" y="1340768"/>
            <a:ext cx="8784976" cy="5400599"/>
          </a:xfrm>
        </p:spPr>
        <p:txBody>
          <a:bodyPr>
            <a:noAutofit/>
          </a:bodyPr>
          <a:lstStyle/>
          <a:p>
            <a:r>
              <a:rPr lang="el-GR" sz="2400" dirty="0" smtClean="0"/>
              <a:t>Επομένως, με βάσει την παραπάνω μέθοδο καθορισμού του μεγέθους του δείγματος ο ερευνητής θα πρέπει να ορίσει πρώτα τις μεταβλητές του, στη συνέχεια να ορίσει τον αριθμό των κυψελών που θα προκύψουν και έπειτα να υπολογίσει το μέγεθος του δείγματος της έρευνάς του. Στο παραπάνω παράδειγμα αν επιθυμεί ο ερευνητής να έχει 25 ερωτώμενους ανά κυψέλη θα πρέπει το δείγμα του είναι τουλάχιστον 500 άτομα. </a:t>
            </a:r>
            <a:r>
              <a:rPr lang="el-GR" sz="2400" dirty="0" err="1" smtClean="0"/>
              <a:t>Ανα</a:t>
            </a:r>
            <a:r>
              <a:rPr lang="el-GR" sz="2400" dirty="0" smtClean="0"/>
              <a:t> φέρουμε τη λέξη τουλάχιστον γιατί είναι σχετικά απίθανο οι ερωτώμενοι να κατανεμηθούν ισόποσα στις κυψέλες του παραδείγματος. Επιπλέον θα υπάρξουν και κάποιοι που θα αρνηθούν να μετέχουν στην έρευνα.</a:t>
            </a:r>
          </a:p>
          <a:p>
            <a:r>
              <a:rPr lang="el-GR" sz="2400" dirty="0" smtClean="0"/>
              <a:t>Πάντως για τις κυψέλες που θεωρούνται ιδιαίτερα σημαντικές για την έρευνα ο επιθυμητός αριθμός είναι 100 άτομα ενώ για τις λιγότερο σημαντικές 20-50.</a:t>
            </a:r>
            <a:endParaRPr lang="el-GR" sz="2400" dirty="0"/>
          </a:p>
        </p:txBody>
      </p:sp>
    </p:spTree>
    <p:extLst>
      <p:ext uri="{BB962C8B-B14F-4D97-AF65-F5344CB8AC3E}">
        <p14:creationId xmlns:p14="http://schemas.microsoft.com/office/powerpoint/2010/main" val="35783537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Προοπτική">
  <a:themeElements>
    <a:clrScheme name="Προοπτική">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Κλασικό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Προοπτική">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174</TotalTime>
  <Words>738</Words>
  <Application>Microsoft Office PowerPoint</Application>
  <PresentationFormat>Προβολή στην οθόνη (4:3)</PresentationFormat>
  <Paragraphs>72</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Προοπτική</vt:lpstr>
      <vt:lpstr>ΤΕΙ ΔΥΤΙΚΗΣ ΜΑΚΕΔΟΝΙΑΣ Τμήμα: ΤΕΧΝΟΛΟΓΩΝ ΓΕΩΠΟΝΩΝ ΔΥΤΙΚΗΣ ΜΑΚΕΔΟΝΙΑΣ </vt:lpstr>
      <vt:lpstr>Καθορισμός μεγέθους δείγματος</vt:lpstr>
      <vt:lpstr>1. Μέθοδος του εφικτού</vt:lpstr>
      <vt:lpstr>1.Μέθοδος του εφικτού</vt:lpstr>
      <vt:lpstr>2.Μέθοδος βάσει παρόμοιων μελετών</vt:lpstr>
      <vt:lpstr>3.Μεθοδος βάσει τεχνικής ανάλυσης στοιχείων</vt:lpstr>
      <vt:lpstr>3.Μεθοδος βάσει τεχνικής ανάλυσης στοιχείων</vt:lpstr>
      <vt:lpstr>3.Μεθοδος βάσει τεχνικής ανάλυσης στοιχείων</vt:lpstr>
      <vt:lpstr>3.Μεθοδος βάσει τεχνικής ανάλυσης στοιχείων</vt:lpstr>
      <vt:lpstr>4.Μέθοδος βάση των αρχών της στατιστικής επιστήμης</vt:lpstr>
      <vt:lpstr>4.Μέθοδος βάση των αρχών της στατιστικής επιστήμης</vt:lpstr>
      <vt:lpstr>4.Μέθοδος βάση των αρχών της στατιστικής επιστήμης</vt:lpstr>
      <vt:lpstr>4.Μέθοδος βάση των αρχών της στατιστικής επιστήμης</vt:lpstr>
      <vt:lpstr>4.Μέθοδος βάση των αρχών της στατιστικής επιστήμης</vt:lpstr>
      <vt:lpstr>4.Μέθοδος βάση των αρχών της στατιστικής επιστήμης</vt:lpstr>
      <vt:lpstr>4.Μέθοδος βάση των αρχών της στατιστικής επιστήμης</vt:lpstr>
      <vt:lpstr>4.Μέθοδος βάση των αρχών της στατιστικής επιστήμης</vt:lpstr>
      <vt:lpstr>4.Μέθοδος βάση των αρχών της στατιστικής επιστήμης</vt:lpstr>
      <vt:lpstr>4.Μέθοδος βάση των αρχών της στατιστικής επιστήμης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ΤΕΙ ΔΤΕΙ ΔΥΤΙΚΗΣ ΜΑΚΕΔΟΝΙΑΣ Τμήμα: ΤΕΧΝΟΛΟΓΩΝ ΓΕΩΠΟΝΩΝ ΔΥΤΙΚΗΣ ΜΑΚΕΔΟΝΙΑΣ Τμήμα: ΤΕΧΝΟΛΟΓΩΝ ΓΕΩΠΟΝΩΝ</dc:title>
  <dc:creator>Vasilis</dc:creator>
  <cp:lastModifiedBy>Vasilis</cp:lastModifiedBy>
  <cp:revision>12</cp:revision>
  <dcterms:created xsi:type="dcterms:W3CDTF">2018-12-04T05:34:49Z</dcterms:created>
  <dcterms:modified xsi:type="dcterms:W3CDTF">2018-12-04T08:29:38Z</dcterms:modified>
</cp:coreProperties>
</file>