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83"/>
  </p:notesMasterIdLst>
  <p:handoutMasterIdLst>
    <p:handoutMasterId r:id="rId84"/>
  </p:handoutMasterIdLst>
  <p:sldIdLst>
    <p:sldId id="256" r:id="rId2"/>
    <p:sldId id="266" r:id="rId3"/>
    <p:sldId id="268" r:id="rId4"/>
    <p:sldId id="269"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 id="285" r:id="rId19"/>
    <p:sldId id="286" r:id="rId20"/>
    <p:sldId id="287" r:id="rId21"/>
    <p:sldId id="288" r:id="rId22"/>
    <p:sldId id="289" r:id="rId23"/>
    <p:sldId id="290" r:id="rId24"/>
    <p:sldId id="291" r:id="rId25"/>
    <p:sldId id="292" r:id="rId26"/>
    <p:sldId id="293" r:id="rId27"/>
    <p:sldId id="294" r:id="rId28"/>
    <p:sldId id="295" r:id="rId29"/>
    <p:sldId id="296" r:id="rId30"/>
    <p:sldId id="297" r:id="rId31"/>
    <p:sldId id="298" r:id="rId32"/>
    <p:sldId id="299" r:id="rId33"/>
    <p:sldId id="300" r:id="rId34"/>
    <p:sldId id="301" r:id="rId35"/>
    <p:sldId id="302" r:id="rId36"/>
    <p:sldId id="303" r:id="rId37"/>
    <p:sldId id="304" r:id="rId38"/>
    <p:sldId id="305" r:id="rId39"/>
    <p:sldId id="306" r:id="rId40"/>
    <p:sldId id="307" r:id="rId41"/>
    <p:sldId id="308" r:id="rId42"/>
    <p:sldId id="309" r:id="rId43"/>
    <p:sldId id="310" r:id="rId44"/>
    <p:sldId id="311" r:id="rId45"/>
    <p:sldId id="312" r:id="rId46"/>
    <p:sldId id="313" r:id="rId47"/>
    <p:sldId id="314" r:id="rId48"/>
    <p:sldId id="315" r:id="rId49"/>
    <p:sldId id="316" r:id="rId50"/>
    <p:sldId id="321" r:id="rId51"/>
    <p:sldId id="322" r:id="rId52"/>
    <p:sldId id="323" r:id="rId53"/>
    <p:sldId id="324" r:id="rId54"/>
    <p:sldId id="325" r:id="rId55"/>
    <p:sldId id="326" r:id="rId56"/>
    <p:sldId id="327" r:id="rId57"/>
    <p:sldId id="328" r:id="rId58"/>
    <p:sldId id="330" r:id="rId59"/>
    <p:sldId id="331" r:id="rId60"/>
    <p:sldId id="332" r:id="rId61"/>
    <p:sldId id="335" r:id="rId62"/>
    <p:sldId id="337" r:id="rId63"/>
    <p:sldId id="338" r:id="rId64"/>
    <p:sldId id="339" r:id="rId65"/>
    <p:sldId id="340" r:id="rId66"/>
    <p:sldId id="342" r:id="rId67"/>
    <p:sldId id="343" r:id="rId68"/>
    <p:sldId id="344" r:id="rId69"/>
    <p:sldId id="345" r:id="rId70"/>
    <p:sldId id="346" r:id="rId71"/>
    <p:sldId id="347" r:id="rId72"/>
    <p:sldId id="348" r:id="rId73"/>
    <p:sldId id="349" r:id="rId74"/>
    <p:sldId id="350" r:id="rId75"/>
    <p:sldId id="351" r:id="rId76"/>
    <p:sldId id="352" r:id="rId77"/>
    <p:sldId id="354" r:id="rId78"/>
    <p:sldId id="357" r:id="rId79"/>
    <p:sldId id="359" r:id="rId80"/>
    <p:sldId id="362" r:id="rId81"/>
    <p:sldId id="365" r:id="rId82"/>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00FFCC"/>
    <a:srgbClr val="00CC99"/>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7" autoAdjust="0"/>
    <p:restoredTop sz="94894" autoAdjust="0"/>
  </p:normalViewPr>
  <p:slideViewPr>
    <p:cSldViewPr snapToGrid="0">
      <p:cViewPr varScale="1">
        <p:scale>
          <a:sx n="70" d="100"/>
          <a:sy n="70" d="100"/>
        </p:scale>
        <p:origin x="-1356" y="-90"/>
      </p:cViewPr>
      <p:guideLst>
        <p:guide orient="horz" pos="2160"/>
        <p:guide pos="2880"/>
      </p:guideLst>
    </p:cSldViewPr>
  </p:slideViewPr>
  <p:outlineViewPr>
    <p:cViewPr>
      <p:scale>
        <a:sx n="33" d="100"/>
        <a:sy n="33" d="100"/>
      </p:scale>
      <p:origin x="0" y="3168"/>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6" d="100"/>
          <a:sy n="66" d="100"/>
        </p:scale>
        <p:origin x="-242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handoutMaster" Target="handoutMasters/handout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lnSpc>
                <a:spcPct val="80000"/>
              </a:lnSpc>
              <a:spcBef>
                <a:spcPct val="20000"/>
              </a:spcBef>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lnSpc>
                <a:spcPct val="80000"/>
              </a:lnSpc>
              <a:spcBef>
                <a:spcPct val="20000"/>
              </a:spcBef>
              <a:defRPr sz="1200"/>
            </a:lvl1pPr>
          </a:lstStyle>
          <a:p>
            <a:pPr>
              <a:defRPr/>
            </a:pPr>
            <a:fld id="{699B648B-668B-46A0-B4A4-1CC1A46F41A1}" type="datetimeFigureOut">
              <a:rPr lang="en-US"/>
              <a:pPr>
                <a:defRPr/>
              </a:pPr>
              <a:t>6/15/2020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lnSpc>
                <a:spcPct val="80000"/>
              </a:lnSpc>
              <a:spcBef>
                <a:spcPct val="20000"/>
              </a:spcBef>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lnSpc>
                <a:spcPct val="80000"/>
              </a:lnSpc>
              <a:spcBef>
                <a:spcPct val="20000"/>
              </a:spcBef>
              <a:defRPr sz="1200"/>
            </a:lvl1pPr>
          </a:lstStyle>
          <a:p>
            <a:pPr>
              <a:defRPr/>
            </a:pPr>
            <a:fld id="{9175CAB6-DF8F-4577-9BA6-BEB13F6605F8}" type="slidenum">
              <a:rPr lang="en-US"/>
              <a:pPr>
                <a:defRPr/>
              </a:pPr>
              <a:t>‹#›</a:t>
            </a:fld>
            <a:endParaRPr lang="en-US"/>
          </a:p>
        </p:txBody>
      </p:sp>
    </p:spTree>
    <p:extLst>
      <p:ext uri="{BB962C8B-B14F-4D97-AF65-F5344CB8AC3E}">
        <p14:creationId xmlns:p14="http://schemas.microsoft.com/office/powerpoint/2010/main" val="2819975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200"/>
            </a:lvl1pPr>
          </a:lstStyle>
          <a:p>
            <a:pPr>
              <a:defRPr/>
            </a:pPr>
            <a:endParaRPr lang="en-US"/>
          </a:p>
        </p:txBody>
      </p:sp>
      <p:sp>
        <p:nvSpPr>
          <p:cNvPr id="614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a:lvl1pPr>
          </a:lstStyle>
          <a:p>
            <a:pPr>
              <a:defRPr/>
            </a:pPr>
            <a:endParaRPr lang="en-US"/>
          </a:p>
        </p:txBody>
      </p:sp>
      <p:sp>
        <p:nvSpPr>
          <p:cNvPr id="860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4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defRPr sz="1200"/>
            </a:lvl1pPr>
          </a:lstStyle>
          <a:p>
            <a:pPr>
              <a:defRPr/>
            </a:pPr>
            <a:endParaRPr lang="en-US"/>
          </a:p>
        </p:txBody>
      </p:sp>
      <p:sp>
        <p:nvSpPr>
          <p:cNvPr id="614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a:lvl1pPr>
          </a:lstStyle>
          <a:p>
            <a:pPr>
              <a:defRPr/>
            </a:pPr>
            <a:fld id="{8428F2C2-BD99-45CB-A63C-5D40FCBEAC89}" type="slidenum">
              <a:rPr lang="en-US"/>
              <a:pPr>
                <a:defRPr/>
              </a:pPr>
              <a:t>‹#›</a:t>
            </a:fld>
            <a:endParaRPr lang="en-US" dirty="0"/>
          </a:p>
        </p:txBody>
      </p:sp>
    </p:spTree>
    <p:extLst>
      <p:ext uri="{BB962C8B-B14F-4D97-AF65-F5344CB8AC3E}">
        <p14:creationId xmlns:p14="http://schemas.microsoft.com/office/powerpoint/2010/main" val="23092080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99C1E5F6-CAC7-43DC-99A1-93D81446F286}" type="slidenum">
              <a:rPr lang="en-US" smtClean="0"/>
              <a:pPr/>
              <a:t>1</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buFontTx/>
              <a:buChar char="•"/>
            </a:pPr>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533400" y="1295400"/>
            <a:ext cx="8229600" cy="1143000"/>
          </a:xfrm>
        </p:spPr>
        <p:txBody>
          <a:bodyPr/>
          <a:lstStyle>
            <a:lvl1pPr algn="r">
              <a:defRPr sz="3600"/>
            </a:lvl1pPr>
          </a:lstStyle>
          <a:p>
            <a:r>
              <a:rPr lang="en-US" smtClean="0"/>
              <a:t>Click to edit Master title style</a:t>
            </a:r>
            <a:endParaRPr lang="en-US"/>
          </a:p>
        </p:txBody>
      </p:sp>
      <p:sp>
        <p:nvSpPr>
          <p:cNvPr id="53251" name="Rectangle 3"/>
          <p:cNvSpPr>
            <a:spLocks noGrp="1" noChangeArrowheads="1"/>
          </p:cNvSpPr>
          <p:nvPr>
            <p:ph type="subTitle" idx="1"/>
          </p:nvPr>
        </p:nvSpPr>
        <p:spPr>
          <a:xfrm>
            <a:off x="3711575" y="2819400"/>
            <a:ext cx="5051425" cy="1295400"/>
          </a:xfrm>
        </p:spPr>
        <p:txBody>
          <a:bodyPr/>
          <a:lstStyle>
            <a:lvl1pPr marL="0" indent="0" algn="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a:xfrm>
            <a:off x="304800" y="6400800"/>
            <a:ext cx="1905000" cy="457200"/>
          </a:xfrm>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505200" y="6400800"/>
            <a:ext cx="2895600" cy="457200"/>
          </a:xfrm>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934200" y="6400800"/>
            <a:ext cx="1905000" cy="457200"/>
          </a:xfrm>
        </p:spPr>
        <p:txBody>
          <a:bodyPr/>
          <a:lstStyle>
            <a:lvl1pPr>
              <a:defRPr/>
            </a:lvl1pPr>
          </a:lstStyle>
          <a:p>
            <a:pPr>
              <a:defRPr/>
            </a:pPr>
            <a:fld id="{975FBDF4-2B30-44D7-A884-07CB5707AA9A}" type="slidenum">
              <a:rPr lang="en-US"/>
              <a:pPr>
                <a:defRPr/>
              </a:pPr>
              <a:t>‹#›</a:t>
            </a:fld>
            <a:endParaRPr lang="en-US" dirty="0"/>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84D529-4C77-4D11-A649-0E5140968C8F}" type="slidenum">
              <a:rPr lang="en-US"/>
              <a:pPr>
                <a:defRPr/>
              </a:pPr>
              <a:t>‹#›</a:t>
            </a:fld>
            <a:endParaRPr lang="en-US" dirty="0"/>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304800"/>
            <a:ext cx="1752600" cy="56626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52600" y="304800"/>
            <a:ext cx="5105400" cy="56626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99237B6-D624-4F46-A693-F06CDFED93D0}" type="slidenum">
              <a:rPr lang="en-US"/>
              <a:pPr>
                <a:defRPr/>
              </a:pPr>
              <a:t>‹#›</a:t>
            </a:fld>
            <a:endParaRPr lang="en-US" dirty="0"/>
          </a:p>
        </p:txBody>
      </p:sp>
    </p:spTree>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1752600" y="304800"/>
            <a:ext cx="7010400" cy="838200"/>
          </a:xfrm>
        </p:spPr>
        <p:txBody>
          <a:bodyPr/>
          <a:lstStyle/>
          <a:p>
            <a:r>
              <a:rPr lang="el-GR" smtClean="0"/>
              <a:t>Kλικ για επεξεργασία του τίτλου</a:t>
            </a:r>
            <a:endParaRPr lang="el-GR"/>
          </a:p>
        </p:txBody>
      </p:sp>
      <p:sp>
        <p:nvSpPr>
          <p:cNvPr id="3" name="2 - Θέση πίνακα"/>
          <p:cNvSpPr>
            <a:spLocks noGrp="1"/>
          </p:cNvSpPr>
          <p:nvPr>
            <p:ph type="tbl" idx="1"/>
          </p:nvPr>
        </p:nvSpPr>
        <p:spPr>
          <a:xfrm>
            <a:off x="1752600" y="1395413"/>
            <a:ext cx="7010400" cy="4572000"/>
          </a:xfrm>
        </p:spPr>
        <p:txBody>
          <a:bodyPr/>
          <a:lstStyle/>
          <a:p>
            <a:pPr lvl="0"/>
            <a:endParaRPr lang="el-GR"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DF9DEE-2CFD-4B7A-B0DD-AE7A9604913B}" type="slidenum">
              <a:rPr lang="en-US"/>
              <a:pPr>
                <a:defRPr/>
              </a:pPr>
              <a:t>‹#›</a:t>
            </a:fld>
            <a:endParaRPr lang="en-US" dirty="0"/>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DCDEF5-64C1-42B8-B183-F858F31B7100}" type="slidenum">
              <a:rPr lang="en-US"/>
              <a:pPr>
                <a:defRPr/>
              </a:pPr>
              <a:t>‹#›</a:t>
            </a:fld>
            <a:endParaRPr lang="en-US" dirty="0"/>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552224A-B6A1-48F0-856B-4CF9A0940253}" type="slidenum">
              <a:rPr lang="en-US"/>
              <a:pPr>
                <a:defRPr/>
              </a:pPr>
              <a:t>‹#›</a:t>
            </a:fld>
            <a:endParaRPr lang="en-US" dirty="0"/>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52600" y="1395413"/>
            <a:ext cx="3429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34000" y="1395413"/>
            <a:ext cx="3429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5FE8A5-20FE-45BF-B5DE-1C846D8495B6}" type="slidenum">
              <a:rPr lang="en-US"/>
              <a:pPr>
                <a:defRPr/>
              </a:pPr>
              <a:t>‹#›</a:t>
            </a:fld>
            <a:endParaRPr lang="en-US" dirty="0"/>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05C244C-FEF9-47E8-8B16-22ED32F64D2F}" type="slidenum">
              <a:rPr lang="en-US"/>
              <a:pPr>
                <a:defRPr/>
              </a:pPr>
              <a:t>‹#›</a:t>
            </a:fld>
            <a:endParaRPr lang="en-US" dirty="0"/>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8D81397-1350-4253-84D6-A9EF7C2EC1ED}" type="slidenum">
              <a:rPr lang="en-US"/>
              <a:pPr>
                <a:defRPr/>
              </a:pPr>
              <a:t>‹#›</a:t>
            </a:fld>
            <a:endParaRPr lang="en-US" dirty="0"/>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D455BDC-8A83-4A5D-8BCF-E7CE80F7F9B9}" type="slidenum">
              <a:rPr lang="en-US"/>
              <a:pPr>
                <a:defRPr/>
              </a:pPr>
              <a:t>‹#›</a:t>
            </a:fld>
            <a:endParaRPr lang="en-US" dirty="0"/>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FEF10AA-0512-4D7A-8D12-6B7EC450CB6C}" type="slidenum">
              <a:rPr lang="en-US"/>
              <a:pPr>
                <a:defRPr/>
              </a:pPr>
              <a:t>‹#›</a:t>
            </a:fld>
            <a:endParaRPr lang="en-US" dirty="0"/>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A8FCFAD-66C3-444D-AA38-9A850A0E18F4}" type="slidenum">
              <a:rPr lang="en-US"/>
              <a:pPr>
                <a:defRPr/>
              </a:pPr>
              <a:t>‹#›</a:t>
            </a:fld>
            <a:endParaRPr lang="en-US" dirty="0"/>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52600" y="304800"/>
            <a:ext cx="7010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Click to edit Master title style</a:t>
            </a:r>
          </a:p>
        </p:txBody>
      </p:sp>
      <p:sp>
        <p:nvSpPr>
          <p:cNvPr id="1027" name="Rectangle 3"/>
          <p:cNvSpPr>
            <a:spLocks noGrp="1" noChangeArrowheads="1"/>
          </p:cNvSpPr>
          <p:nvPr>
            <p:ph type="body" idx="1"/>
          </p:nvPr>
        </p:nvSpPr>
        <p:spPr bwMode="auto">
          <a:xfrm>
            <a:off x="1752600" y="1395413"/>
            <a:ext cx="7010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Click to edit Master text styles</a:t>
            </a:r>
          </a:p>
          <a:p>
            <a:pPr lvl="1"/>
            <a:r>
              <a:rPr lang="el-GR" smtClean="0"/>
              <a:t> Second level</a:t>
            </a:r>
          </a:p>
        </p:txBody>
      </p:sp>
      <p:sp>
        <p:nvSpPr>
          <p:cNvPr id="52228" name="Rectangle 4"/>
          <p:cNvSpPr>
            <a:spLocks noGrp="1" noChangeArrowheads="1"/>
          </p:cNvSpPr>
          <p:nvPr>
            <p:ph type="dt" sz="half" idx="2"/>
          </p:nvPr>
        </p:nvSpPr>
        <p:spPr bwMode="auto">
          <a:xfrm>
            <a:off x="1905000" y="6400800"/>
            <a:ext cx="1371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400"/>
            </a:lvl1pPr>
          </a:lstStyle>
          <a:p>
            <a:pPr>
              <a:defRPr/>
            </a:pPr>
            <a:endParaRPr lang="en-US"/>
          </a:p>
        </p:txBody>
      </p:sp>
      <p:sp>
        <p:nvSpPr>
          <p:cNvPr id="52229" name="Rectangle 5"/>
          <p:cNvSpPr>
            <a:spLocks noGrp="1" noChangeArrowheads="1"/>
          </p:cNvSpPr>
          <p:nvPr>
            <p:ph type="ftr" sz="quarter" idx="3"/>
          </p:nvPr>
        </p:nvSpPr>
        <p:spPr bwMode="auto">
          <a:xfrm>
            <a:off x="4316413" y="6400800"/>
            <a:ext cx="2084387"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defRPr sz="1400"/>
            </a:lvl1pPr>
          </a:lstStyle>
          <a:p>
            <a:pPr>
              <a:defRPr/>
            </a:pPr>
            <a:endParaRPr lang="en-US"/>
          </a:p>
        </p:txBody>
      </p:sp>
      <p:sp>
        <p:nvSpPr>
          <p:cNvPr id="52230" name="Rectangle 6"/>
          <p:cNvSpPr>
            <a:spLocks noGrp="1" noChangeArrowheads="1"/>
          </p:cNvSpPr>
          <p:nvPr>
            <p:ph type="sldNum" sz="quarter" idx="4"/>
          </p:nvPr>
        </p:nvSpPr>
        <p:spPr bwMode="auto">
          <a:xfrm>
            <a:off x="7391400" y="6400800"/>
            <a:ext cx="1371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400"/>
            </a:lvl1pPr>
          </a:lstStyle>
          <a:p>
            <a:pPr>
              <a:defRPr/>
            </a:pPr>
            <a:fld id="{D4E06225-DC2D-4E1A-955D-70CDA02C60E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26"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ransition>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006666"/>
          </a:solidFill>
          <a:latin typeface="+mj-lt"/>
          <a:ea typeface="+mj-ea"/>
          <a:cs typeface="+mj-cs"/>
        </a:defRPr>
      </a:lvl1pPr>
      <a:lvl2pPr algn="l" rtl="0" eaLnBrk="0" fontAlgn="base" hangingPunct="0">
        <a:spcBef>
          <a:spcPct val="0"/>
        </a:spcBef>
        <a:spcAft>
          <a:spcPct val="0"/>
        </a:spcAft>
        <a:defRPr sz="3200" b="1">
          <a:solidFill>
            <a:srgbClr val="006666"/>
          </a:solidFill>
          <a:latin typeface="Tahoma" pitchFamily="34" charset="0"/>
        </a:defRPr>
      </a:lvl2pPr>
      <a:lvl3pPr algn="l" rtl="0" eaLnBrk="0" fontAlgn="base" hangingPunct="0">
        <a:spcBef>
          <a:spcPct val="0"/>
        </a:spcBef>
        <a:spcAft>
          <a:spcPct val="0"/>
        </a:spcAft>
        <a:defRPr sz="3200" b="1">
          <a:solidFill>
            <a:srgbClr val="006666"/>
          </a:solidFill>
          <a:latin typeface="Tahoma" pitchFamily="34" charset="0"/>
        </a:defRPr>
      </a:lvl3pPr>
      <a:lvl4pPr algn="l" rtl="0" eaLnBrk="0" fontAlgn="base" hangingPunct="0">
        <a:spcBef>
          <a:spcPct val="0"/>
        </a:spcBef>
        <a:spcAft>
          <a:spcPct val="0"/>
        </a:spcAft>
        <a:defRPr sz="3200" b="1">
          <a:solidFill>
            <a:srgbClr val="006666"/>
          </a:solidFill>
          <a:latin typeface="Tahoma" pitchFamily="34" charset="0"/>
        </a:defRPr>
      </a:lvl4pPr>
      <a:lvl5pPr algn="l" rtl="0" eaLnBrk="0" fontAlgn="base" hangingPunct="0">
        <a:spcBef>
          <a:spcPct val="0"/>
        </a:spcBef>
        <a:spcAft>
          <a:spcPct val="0"/>
        </a:spcAft>
        <a:defRPr sz="3200" b="1">
          <a:solidFill>
            <a:srgbClr val="006666"/>
          </a:solidFill>
          <a:latin typeface="Tahoma" pitchFamily="34" charset="0"/>
        </a:defRPr>
      </a:lvl5pPr>
      <a:lvl6pPr marL="457200" algn="l" rtl="0" eaLnBrk="1" fontAlgn="base" hangingPunct="1">
        <a:spcBef>
          <a:spcPct val="0"/>
        </a:spcBef>
        <a:spcAft>
          <a:spcPct val="0"/>
        </a:spcAft>
        <a:defRPr sz="3200" b="1">
          <a:solidFill>
            <a:srgbClr val="006666"/>
          </a:solidFill>
          <a:latin typeface="Tahoma" pitchFamily="34" charset="0"/>
        </a:defRPr>
      </a:lvl6pPr>
      <a:lvl7pPr marL="914400" algn="l" rtl="0" eaLnBrk="1" fontAlgn="base" hangingPunct="1">
        <a:spcBef>
          <a:spcPct val="0"/>
        </a:spcBef>
        <a:spcAft>
          <a:spcPct val="0"/>
        </a:spcAft>
        <a:defRPr sz="3200" b="1">
          <a:solidFill>
            <a:srgbClr val="006666"/>
          </a:solidFill>
          <a:latin typeface="Tahoma" pitchFamily="34" charset="0"/>
        </a:defRPr>
      </a:lvl7pPr>
      <a:lvl8pPr marL="1371600" algn="l" rtl="0" eaLnBrk="1" fontAlgn="base" hangingPunct="1">
        <a:spcBef>
          <a:spcPct val="0"/>
        </a:spcBef>
        <a:spcAft>
          <a:spcPct val="0"/>
        </a:spcAft>
        <a:defRPr sz="3200" b="1">
          <a:solidFill>
            <a:srgbClr val="006666"/>
          </a:solidFill>
          <a:latin typeface="Tahoma" pitchFamily="34" charset="0"/>
        </a:defRPr>
      </a:lvl8pPr>
      <a:lvl9pPr marL="1828800" algn="l" rtl="0" eaLnBrk="1" fontAlgn="base" hangingPunct="1">
        <a:spcBef>
          <a:spcPct val="0"/>
        </a:spcBef>
        <a:spcAft>
          <a:spcPct val="0"/>
        </a:spcAft>
        <a:defRPr sz="3200" b="1">
          <a:solidFill>
            <a:srgbClr val="006666"/>
          </a:solidFill>
          <a:latin typeface="Tahoma" pitchFamily="34" charset="0"/>
        </a:defRPr>
      </a:lvl9pPr>
    </p:titleStyle>
    <p:bodyStyle>
      <a:lvl1pPr marL="342900" indent="-342900" algn="l" rtl="0" eaLnBrk="0" fontAlgn="base" hangingPunct="0">
        <a:spcBef>
          <a:spcPct val="5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Ø"/>
        <a:defRPr sz="2200" i="1">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14388" y="904875"/>
            <a:ext cx="7429500" cy="2387600"/>
          </a:xfrm>
        </p:spPr>
        <p:txBody>
          <a:bodyPr/>
          <a:lstStyle/>
          <a:p>
            <a:pPr algn="ctr" eaLnBrk="1" hangingPunct="1"/>
            <a:r>
              <a:rPr lang="el-GR" sz="2800" smtClean="0"/>
              <a:t>ΠΡΟΓΡΑΜΜΑ ΜΕΤΑΠΤΥΧΙΑΚΩΝ ΣΠΟΥΔΩΝ </a:t>
            </a:r>
            <a:br>
              <a:rPr lang="el-GR" sz="2800" smtClean="0"/>
            </a:br>
            <a:r>
              <a:rPr lang="el-GR" sz="2800" smtClean="0"/>
              <a:t>"ΛΟΓΙΣΤΙΚΗ &amp; ΕΛΕΓΚΤΙΚΗ"</a:t>
            </a:r>
            <a:br>
              <a:rPr lang="el-GR" sz="2800" smtClean="0"/>
            </a:br>
            <a:endParaRPr lang="en-US" sz="2800" smtClean="0"/>
          </a:p>
        </p:txBody>
      </p:sp>
      <p:sp>
        <p:nvSpPr>
          <p:cNvPr id="3075" name="Rectangle 3"/>
          <p:cNvSpPr>
            <a:spLocks noGrp="1" noChangeArrowheads="1"/>
          </p:cNvSpPr>
          <p:nvPr>
            <p:ph type="subTitle" idx="1"/>
          </p:nvPr>
        </p:nvSpPr>
        <p:spPr>
          <a:xfrm>
            <a:off x="2992438" y="4108450"/>
            <a:ext cx="5248275" cy="1276350"/>
          </a:xfrm>
        </p:spPr>
        <p:txBody>
          <a:bodyPr/>
          <a:lstStyle/>
          <a:p>
            <a:pPr algn="ctr" eaLnBrk="1" hangingPunct="1">
              <a:spcBef>
                <a:spcPct val="0"/>
              </a:spcBef>
            </a:pPr>
            <a:r>
              <a:rPr lang="el-GR" sz="4000" b="1" smtClean="0"/>
              <a:t>ΠΩΛΗΣΕΙΣ</a:t>
            </a:r>
          </a:p>
          <a:p>
            <a:pPr eaLnBrk="1" hangingPunct="1">
              <a:spcBef>
                <a:spcPct val="0"/>
              </a:spcBef>
            </a:pPr>
            <a:endParaRPr lang="en-US" sz="2000" b="1" i="1" smtClean="0"/>
          </a:p>
        </p:txBody>
      </p:sp>
    </p:spTree>
  </p:cSld>
  <p:clrMapOvr>
    <a:masterClrMapping/>
  </p:clrMapOvr>
  <p:transition advTm="30281">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l-GR" sz="2800" smtClean="0"/>
              <a:t>Υπέρ και Κατά μορφών οργάνωσης </a:t>
            </a:r>
            <a:r>
              <a:rPr lang="el-GR" sz="2400" smtClean="0"/>
              <a:t>(1)</a:t>
            </a:r>
          </a:p>
        </p:txBody>
      </p:sp>
      <p:sp>
        <p:nvSpPr>
          <p:cNvPr id="12291" name="Rectangle 3"/>
          <p:cNvSpPr>
            <a:spLocks noGrp="1" noChangeArrowheads="1"/>
          </p:cNvSpPr>
          <p:nvPr>
            <p:ph type="body" idx="1"/>
          </p:nvPr>
        </p:nvSpPr>
        <p:spPr/>
        <p:txBody>
          <a:bodyPr/>
          <a:lstStyle/>
          <a:p>
            <a:pPr eaLnBrk="1" hangingPunct="1"/>
            <a:r>
              <a:rPr lang="el-GR" sz="2800" b="1" u="sng" smtClean="0"/>
              <a:t>Γεωγραφική οργάνωση</a:t>
            </a:r>
            <a:r>
              <a:rPr lang="el-GR" sz="2800" smtClean="0"/>
              <a:t>: Απλούστερη &amp; συνηθέστερη μέθοδος. Πλεονεκτήματα: μικρό κόστος, Μειονεκτήματα: έλλειψη εξειδίκευσης&amp; σχέσεων</a:t>
            </a:r>
          </a:p>
          <a:p>
            <a:pPr eaLnBrk="1" hangingPunct="1"/>
            <a:r>
              <a:rPr lang="el-GR" sz="2800" b="1" u="sng" smtClean="0"/>
              <a:t>Οργάνωση με τύπο προϊόντος</a:t>
            </a:r>
            <a:r>
              <a:rPr lang="el-GR" sz="2800" smtClean="0"/>
              <a:t>: Απαιτεί ξεχωριστό πωλητή ανά προϊόν. Πλεονεκτήματα: Καλύτερη γνώση των προϊόντων, Μειονεκτήματα: Διπλή κάλυψη μιας περιοχής</a:t>
            </a:r>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l-GR" sz="2800" smtClean="0"/>
              <a:t>Υπέρ και Κατά μορφών οργάνωσης 2</a:t>
            </a:r>
          </a:p>
        </p:txBody>
      </p:sp>
      <p:sp>
        <p:nvSpPr>
          <p:cNvPr id="13315" name="Rectangle 3"/>
          <p:cNvSpPr>
            <a:spLocks noGrp="1" noChangeArrowheads="1"/>
          </p:cNvSpPr>
          <p:nvPr>
            <p:ph type="body" idx="1"/>
          </p:nvPr>
        </p:nvSpPr>
        <p:spPr/>
        <p:txBody>
          <a:bodyPr/>
          <a:lstStyle/>
          <a:p>
            <a:pPr eaLnBrk="1" hangingPunct="1"/>
            <a:r>
              <a:rPr lang="el-GR" b="1" u="sng" smtClean="0"/>
              <a:t>Οργάνωση με τύπο αγοράς</a:t>
            </a:r>
            <a:r>
              <a:rPr lang="el-GR" smtClean="0"/>
              <a:t>: Συνηθέστερη οργάνωση των επιχειρήσεων που έχουν παροχή υπηρεσιών. Πλεονέκτημα: Εστιασμένη προσπάθεια Μειονέκτημα: Δυσκολία στην κατανομή πόρων</a:t>
            </a:r>
          </a:p>
          <a:p>
            <a:pPr eaLnBrk="1" hangingPunct="1"/>
            <a:r>
              <a:rPr lang="el-GR" b="1" u="sng" smtClean="0"/>
              <a:t>Οργάνωση με τύπο πελατών</a:t>
            </a:r>
            <a:r>
              <a:rPr lang="el-GR" smtClean="0"/>
              <a:t>: Πλεονεκτήματα: Γνώση αγοράς &amp; πελάτη</a:t>
            </a:r>
          </a:p>
          <a:p>
            <a:pPr eaLnBrk="1" hangingPunct="1"/>
            <a:r>
              <a:rPr lang="el-GR" b="1" u="sng" smtClean="0"/>
              <a:t>Οργάνωση με τύπο </a:t>
            </a:r>
            <a:r>
              <a:rPr lang="en-US" b="1" u="sng" smtClean="0"/>
              <a:t>matrix</a:t>
            </a:r>
            <a:r>
              <a:rPr lang="el-GR" smtClean="0"/>
              <a:t>: Πλεονέκτημα: Εντατικοποιημένη προσπάθεια επίτευξης στόχου Μειονέκτημα: Χρειάζεται συντονιστής</a:t>
            </a:r>
          </a:p>
          <a:p>
            <a:pPr eaLnBrk="1" hangingPunct="1"/>
            <a:endParaRPr lang="el-GR" smtClean="0"/>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l-GR" sz="2400" smtClean="0"/>
              <a:t>ΤΑ ΜΟΝΤΕΛΑ ΤΩΝ ΠΩΛΗΣΕΩΝ</a:t>
            </a:r>
            <a:r>
              <a:rPr lang="el-GR" sz="2800" smtClean="0"/>
              <a:t> </a:t>
            </a:r>
          </a:p>
        </p:txBody>
      </p:sp>
      <p:sp>
        <p:nvSpPr>
          <p:cNvPr id="14339" name="Rectangle 3"/>
          <p:cNvSpPr>
            <a:spLocks noGrp="1" noChangeArrowheads="1"/>
          </p:cNvSpPr>
          <p:nvPr>
            <p:ph type="body" idx="1"/>
          </p:nvPr>
        </p:nvSpPr>
        <p:spPr/>
        <p:txBody>
          <a:bodyPr/>
          <a:lstStyle/>
          <a:p>
            <a:pPr marL="609600" indent="-609600" eaLnBrk="1" hangingPunct="1">
              <a:lnSpc>
                <a:spcPct val="90000"/>
              </a:lnSpc>
              <a:buFont typeface="Wingdings" pitchFamily="2" charset="2"/>
              <a:buAutoNum type="arabicPeriod"/>
            </a:pPr>
            <a:r>
              <a:rPr lang="el-GR" smtClean="0"/>
              <a:t>Μοντέλο βασισμένο στην ψυχολογία &amp; διαπροσωπικές σχέσεις</a:t>
            </a:r>
          </a:p>
          <a:p>
            <a:pPr marL="609600" indent="-609600" eaLnBrk="1" hangingPunct="1">
              <a:lnSpc>
                <a:spcPct val="90000"/>
              </a:lnSpc>
              <a:buFont typeface="Wingdings" pitchFamily="2" charset="2"/>
              <a:buAutoNum type="arabicPeriod"/>
            </a:pPr>
            <a:r>
              <a:rPr lang="el-GR" smtClean="0"/>
              <a:t>Μοντέλα σεναρίου</a:t>
            </a:r>
          </a:p>
          <a:p>
            <a:pPr marL="609600" indent="-609600" eaLnBrk="1" hangingPunct="1">
              <a:lnSpc>
                <a:spcPct val="90000"/>
              </a:lnSpc>
              <a:buFont typeface="Wingdings" pitchFamily="2" charset="2"/>
              <a:buAutoNum type="arabicPeriod"/>
            </a:pPr>
            <a:r>
              <a:rPr lang="el-GR" smtClean="0"/>
              <a:t>Μοντέλο προστιθέμενης αξίας</a:t>
            </a:r>
          </a:p>
          <a:p>
            <a:pPr marL="609600" indent="-609600" eaLnBrk="1" hangingPunct="1">
              <a:lnSpc>
                <a:spcPct val="90000"/>
              </a:lnSpc>
              <a:buFont typeface="Wingdings" pitchFamily="2" charset="2"/>
              <a:buAutoNum type="arabicPeriod"/>
            </a:pPr>
            <a:r>
              <a:rPr lang="el-GR" smtClean="0"/>
              <a:t>Μοντέλο συμβουλευτικής πώλησης</a:t>
            </a:r>
          </a:p>
          <a:p>
            <a:pPr marL="609600" indent="-609600" eaLnBrk="1" hangingPunct="1">
              <a:lnSpc>
                <a:spcPct val="90000"/>
              </a:lnSpc>
              <a:buFont typeface="Wingdings" pitchFamily="2" charset="2"/>
              <a:buAutoNum type="arabicPeriod"/>
            </a:pPr>
            <a:r>
              <a:rPr lang="el-GR" smtClean="0"/>
              <a:t>Συνεταιριστικό Μοντέλο</a:t>
            </a:r>
          </a:p>
          <a:p>
            <a:pPr marL="609600" indent="-609600" eaLnBrk="1" hangingPunct="1">
              <a:lnSpc>
                <a:spcPct val="90000"/>
              </a:lnSpc>
              <a:buFont typeface="Wingdings" pitchFamily="2" charset="2"/>
              <a:buAutoNum type="arabicPeriod"/>
            </a:pPr>
            <a:r>
              <a:rPr lang="el-GR" smtClean="0"/>
              <a:t>Μοντέλο της αξίας</a:t>
            </a:r>
          </a:p>
          <a:p>
            <a:pPr marL="609600" indent="-609600" eaLnBrk="1" hangingPunct="1">
              <a:lnSpc>
                <a:spcPct val="90000"/>
              </a:lnSpc>
              <a:buFont typeface="Wingdings" pitchFamily="2" charset="2"/>
              <a:buAutoNum type="arabicPeriod"/>
            </a:pPr>
            <a:r>
              <a:rPr lang="el-GR" smtClean="0"/>
              <a:t>Μοντέλο ομαδικής πώλησης </a:t>
            </a:r>
          </a:p>
          <a:p>
            <a:pPr marL="609600" indent="-609600" eaLnBrk="1" hangingPunct="1">
              <a:lnSpc>
                <a:spcPct val="90000"/>
              </a:lnSpc>
            </a:pPr>
            <a:endParaRPr lang="el-GR" smtClean="0"/>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l-GR" sz="2800" smtClean="0"/>
              <a:t>Μοντέλο βασισμένο στην ψυχολογία &amp; διαπροσωπικές σχέσεις</a:t>
            </a:r>
          </a:p>
        </p:txBody>
      </p:sp>
      <p:sp>
        <p:nvSpPr>
          <p:cNvPr id="15363" name="Rectangle 3"/>
          <p:cNvSpPr>
            <a:spLocks noGrp="1" noChangeArrowheads="1"/>
          </p:cNvSpPr>
          <p:nvPr>
            <p:ph type="body" idx="1"/>
          </p:nvPr>
        </p:nvSpPr>
        <p:spPr>
          <a:xfrm>
            <a:off x="1752600" y="1677988"/>
            <a:ext cx="7010400" cy="4289425"/>
          </a:xfrm>
        </p:spPr>
        <p:txBody>
          <a:bodyPr/>
          <a:lstStyle/>
          <a:p>
            <a:pPr eaLnBrk="1" hangingPunct="1"/>
            <a:r>
              <a:rPr lang="el-GR" sz="2800" smtClean="0"/>
              <a:t>Είναι το μοντέλο που αναφέρεται και ως 5-ρ </a:t>
            </a:r>
            <a:r>
              <a:rPr lang="en-US" sz="2800" smtClean="0"/>
              <a:t>Sales Model, </a:t>
            </a:r>
            <a:r>
              <a:rPr lang="el-GR" sz="2800" smtClean="0"/>
              <a:t>«Προώθηση Προϊόντος μέσα από την Προσωπικότητα, την Επιμονή και την Τιμή»</a:t>
            </a:r>
          </a:p>
          <a:p>
            <a:pPr eaLnBrk="1" hangingPunct="1"/>
            <a:r>
              <a:rPr lang="el-GR" sz="2800" smtClean="0"/>
              <a:t>Είναι τα μοντέλο των «γεννημένων πωλητών» </a:t>
            </a:r>
          </a:p>
          <a:p>
            <a:pPr eaLnBrk="1" hangingPunct="1"/>
            <a:r>
              <a:rPr lang="el-GR" sz="2800" smtClean="0"/>
              <a:t>Βασίζεται στις ανθρώπινες σχέσεις</a:t>
            </a:r>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l-GR" smtClean="0"/>
              <a:t>Μοντέλα σεναρίου</a:t>
            </a:r>
          </a:p>
        </p:txBody>
      </p:sp>
      <p:sp>
        <p:nvSpPr>
          <p:cNvPr id="16387" name="Rectangle 3"/>
          <p:cNvSpPr>
            <a:spLocks noGrp="1" noChangeArrowheads="1"/>
          </p:cNvSpPr>
          <p:nvPr>
            <p:ph type="body" idx="1"/>
          </p:nvPr>
        </p:nvSpPr>
        <p:spPr/>
        <p:txBody>
          <a:bodyPr/>
          <a:lstStyle/>
          <a:p>
            <a:pPr eaLnBrk="1" hangingPunct="1"/>
            <a:r>
              <a:rPr lang="el-GR" sz="2800" smtClean="0"/>
              <a:t>Ξεκίνησε το 1887 από τον </a:t>
            </a:r>
            <a:r>
              <a:rPr lang="en-US" sz="2800" smtClean="0"/>
              <a:t>Patterson</a:t>
            </a:r>
          </a:p>
          <a:p>
            <a:pPr eaLnBrk="1" hangingPunct="1"/>
            <a:r>
              <a:rPr lang="el-GR" sz="2800" smtClean="0"/>
              <a:t>Περιέχει οδηγίες παρουσίασης του προϊόντος</a:t>
            </a:r>
          </a:p>
          <a:p>
            <a:pPr eaLnBrk="1" hangingPunct="1"/>
            <a:r>
              <a:rPr lang="el-GR" sz="2800" smtClean="0"/>
              <a:t>Ευρέως χρησιμοποιούμενο από το 1950</a:t>
            </a:r>
          </a:p>
          <a:p>
            <a:pPr eaLnBrk="1" hangingPunct="1"/>
            <a:r>
              <a:rPr lang="el-GR" sz="2800" smtClean="0"/>
              <a:t>Βασίζεται στο να είναι ο πωλητής καλός ακροατής και να κάμπτει τις αντιρρήσεις του πελάτη αλλά και αν ασχολείται με αυτόν </a:t>
            </a:r>
          </a:p>
        </p:txBody>
      </p:sp>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l-GR" smtClean="0"/>
              <a:t>Μοντέλο προστιθέμενης αξίας</a:t>
            </a:r>
          </a:p>
        </p:txBody>
      </p:sp>
      <p:sp>
        <p:nvSpPr>
          <p:cNvPr id="17411" name="Rectangle 3"/>
          <p:cNvSpPr>
            <a:spLocks noGrp="1" noChangeArrowheads="1"/>
          </p:cNvSpPr>
          <p:nvPr>
            <p:ph type="body" idx="1"/>
          </p:nvPr>
        </p:nvSpPr>
        <p:spPr/>
        <p:txBody>
          <a:bodyPr/>
          <a:lstStyle/>
          <a:p>
            <a:pPr eaLnBrk="1" hangingPunct="1"/>
            <a:endParaRPr lang="el-GR" sz="2800" smtClean="0"/>
          </a:p>
          <a:p>
            <a:pPr eaLnBrk="1" hangingPunct="1"/>
            <a:r>
              <a:rPr lang="el-GR" sz="3200" smtClean="0"/>
              <a:t>Επιδιώκεται η επιμονή στην αξία του προϊόντος, η οποία πείθει τον αγοραστή ότι αποκτά προστιθέμενη αξία</a:t>
            </a:r>
          </a:p>
        </p:txBody>
      </p:sp>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l-GR" smtClean="0"/>
              <a:t>Μοντέλο συμβουλευτικής πώλησης</a:t>
            </a:r>
          </a:p>
        </p:txBody>
      </p:sp>
      <p:sp>
        <p:nvSpPr>
          <p:cNvPr id="18435" name="Rectangle 3"/>
          <p:cNvSpPr>
            <a:spLocks noGrp="1" noChangeArrowheads="1"/>
          </p:cNvSpPr>
          <p:nvPr>
            <p:ph type="body" idx="1"/>
          </p:nvPr>
        </p:nvSpPr>
        <p:spPr/>
        <p:txBody>
          <a:bodyPr/>
          <a:lstStyle/>
          <a:p>
            <a:pPr marL="609600" indent="-609600" eaLnBrk="1" hangingPunct="1"/>
            <a:endParaRPr lang="el-GR" smtClean="0"/>
          </a:p>
          <a:p>
            <a:pPr marL="609600" indent="-609600" eaLnBrk="1" hangingPunct="1"/>
            <a:r>
              <a:rPr lang="el-GR" sz="2800" smtClean="0"/>
              <a:t>Ο πωλητής εστιάζει στο πως θα μειώσει τα κόστη του πελάτη και θα αυξήσει το εισόδημά του. </a:t>
            </a:r>
          </a:p>
          <a:p>
            <a:pPr marL="609600" indent="-609600" eaLnBrk="1" hangingPunct="1"/>
            <a:r>
              <a:rPr lang="el-GR" sz="2800" smtClean="0"/>
              <a:t>Απαιτείται γνώση της προσωπικής ζωής του πελάτη και ικανότητα ανάδειξης των καλών αποτελεσμάτων άλλων πελατών</a:t>
            </a:r>
          </a:p>
        </p:txBody>
      </p:sp>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l-GR" smtClean="0"/>
              <a:t>Συνεταιριστικό Μοντέλο</a:t>
            </a:r>
          </a:p>
        </p:txBody>
      </p:sp>
      <p:sp>
        <p:nvSpPr>
          <p:cNvPr id="19459" name="Rectangle 3"/>
          <p:cNvSpPr>
            <a:spLocks noGrp="1" noChangeArrowheads="1"/>
          </p:cNvSpPr>
          <p:nvPr>
            <p:ph type="body" idx="1"/>
          </p:nvPr>
        </p:nvSpPr>
        <p:spPr/>
        <p:txBody>
          <a:bodyPr/>
          <a:lstStyle/>
          <a:p>
            <a:pPr eaLnBrk="1" hangingPunct="1"/>
            <a:r>
              <a:rPr lang="el-GR" sz="2800" smtClean="0"/>
              <a:t>Πρόκειται για συνεργασία στα υψηλά κλιμάκια του πωλητή και στα υψηλά κλιμάκια του αγοραστή. </a:t>
            </a:r>
          </a:p>
          <a:p>
            <a:pPr eaLnBrk="1" hangingPunct="1"/>
            <a:r>
              <a:rPr lang="el-GR" sz="2800" smtClean="0"/>
              <a:t>Συλλογικά πωλητής &amp; αγοραστής φτιάχνουν κοινά </a:t>
            </a:r>
            <a:r>
              <a:rPr lang="en-US" sz="2800" smtClean="0"/>
              <a:t>Business plans</a:t>
            </a:r>
            <a:endParaRPr lang="el-GR" sz="2800" smtClean="0"/>
          </a:p>
        </p:txBody>
      </p:sp>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l-GR" smtClean="0"/>
              <a:t>Μοντέλο της αξίας</a:t>
            </a:r>
          </a:p>
        </p:txBody>
      </p:sp>
      <p:sp>
        <p:nvSpPr>
          <p:cNvPr id="20483" name="Rectangle 3"/>
          <p:cNvSpPr>
            <a:spLocks noGrp="1" noChangeArrowheads="1"/>
          </p:cNvSpPr>
          <p:nvPr>
            <p:ph type="body" idx="1"/>
          </p:nvPr>
        </p:nvSpPr>
        <p:spPr/>
        <p:txBody>
          <a:bodyPr/>
          <a:lstStyle/>
          <a:p>
            <a:pPr marL="609600" indent="-609600" eaLnBrk="1" hangingPunct="1">
              <a:buFontTx/>
              <a:buNone/>
            </a:pPr>
            <a:endParaRPr lang="el-GR" smtClean="0"/>
          </a:p>
          <a:p>
            <a:pPr marL="609600" indent="-609600" eaLnBrk="1" hangingPunct="1">
              <a:buFontTx/>
              <a:buNone/>
            </a:pPr>
            <a:r>
              <a:rPr lang="el-GR" sz="2800" smtClean="0"/>
              <a:t>Είναι το μοντέλο που αποσκοπεί στο να </a:t>
            </a:r>
          </a:p>
          <a:p>
            <a:pPr marL="609600" indent="-609600" eaLnBrk="1" hangingPunct="1">
              <a:buFontTx/>
              <a:buNone/>
            </a:pPr>
            <a:r>
              <a:rPr lang="el-GR" sz="2800" smtClean="0"/>
              <a:t>ξεπεράσουν την πίεση που ασκείται από</a:t>
            </a:r>
          </a:p>
          <a:p>
            <a:pPr marL="609600" indent="-609600" eaLnBrk="1" hangingPunct="1">
              <a:buFontTx/>
              <a:buNone/>
            </a:pPr>
            <a:r>
              <a:rPr lang="el-GR" sz="2800" smtClean="0"/>
              <a:t>τους πελάτες και τους ανταγωνιστές για</a:t>
            </a:r>
          </a:p>
          <a:p>
            <a:pPr marL="609600" indent="-609600" eaLnBrk="1" hangingPunct="1">
              <a:buFontTx/>
              <a:buNone/>
            </a:pPr>
            <a:r>
              <a:rPr lang="el-GR" sz="2800" smtClean="0"/>
              <a:t>την μείωση τιμών. </a:t>
            </a:r>
          </a:p>
        </p:txBody>
      </p:sp>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marL="838200" indent="-838200" eaLnBrk="1" hangingPunct="1"/>
            <a:r>
              <a:rPr lang="el-GR" sz="2800" smtClean="0"/>
              <a:t/>
            </a:r>
            <a:br>
              <a:rPr lang="el-GR" sz="2800" smtClean="0"/>
            </a:br>
            <a:r>
              <a:rPr lang="el-GR" sz="2800" smtClean="0"/>
              <a:t>Μοντέλο ομαδικής πώλησης</a:t>
            </a:r>
            <a:br>
              <a:rPr lang="el-GR" sz="2800" smtClean="0"/>
            </a:br>
            <a:endParaRPr lang="el-GR" sz="2800" smtClean="0"/>
          </a:p>
        </p:txBody>
      </p:sp>
      <p:sp>
        <p:nvSpPr>
          <p:cNvPr id="21507" name="Rectangle 3"/>
          <p:cNvSpPr>
            <a:spLocks noGrp="1" noChangeArrowheads="1"/>
          </p:cNvSpPr>
          <p:nvPr>
            <p:ph type="body" idx="1"/>
          </p:nvPr>
        </p:nvSpPr>
        <p:spPr/>
        <p:txBody>
          <a:bodyPr/>
          <a:lstStyle/>
          <a:p>
            <a:pPr eaLnBrk="1" hangingPunct="1"/>
            <a:endParaRPr lang="el-GR" smtClean="0"/>
          </a:p>
          <a:p>
            <a:pPr eaLnBrk="1" hangingPunct="1"/>
            <a:r>
              <a:rPr lang="el-GR" sz="2800" smtClean="0"/>
              <a:t>Είναι σύνθετο μοντέλο πώλησης και αφορά μεγάλο ύψος πώλησης. </a:t>
            </a:r>
          </a:p>
          <a:p>
            <a:pPr eaLnBrk="1" hangingPunct="1"/>
            <a:r>
              <a:rPr lang="el-GR" sz="2800" smtClean="0"/>
              <a:t>Εμπλέκονται πολλοί και συνδυάζονται και με τα επί μέρους τμήματα. </a:t>
            </a:r>
          </a:p>
          <a:p>
            <a:pPr eaLnBrk="1" hangingPunct="1">
              <a:buFontTx/>
              <a:buNone/>
            </a:pPr>
            <a:endParaRPr lang="el-GR" sz="2800" smtClean="0"/>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2133600" y="1395413"/>
            <a:ext cx="7010400" cy="4572000"/>
          </a:xfrm>
        </p:spPr>
        <p:txBody>
          <a:bodyPr/>
          <a:lstStyle/>
          <a:p>
            <a:pPr eaLnBrk="1" hangingPunct="1">
              <a:buFontTx/>
              <a:buNone/>
            </a:pPr>
            <a:endParaRPr lang="el-GR" sz="3600" b="1" smtClean="0"/>
          </a:p>
          <a:p>
            <a:pPr eaLnBrk="1" hangingPunct="1">
              <a:buFontTx/>
              <a:buNone/>
            </a:pPr>
            <a:endParaRPr lang="el-GR" sz="3600" b="1" smtClean="0"/>
          </a:p>
          <a:p>
            <a:pPr algn="ctr" eaLnBrk="1" hangingPunct="1">
              <a:buFontTx/>
              <a:buNone/>
            </a:pPr>
            <a:r>
              <a:rPr lang="el-GR" sz="3600" b="1" smtClean="0"/>
              <a:t>ΠΩΛΗΣΕΙΣ</a:t>
            </a:r>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l-GR" sz="2400" smtClean="0"/>
              <a:t>Προσδιορισμός του Επιπέδου Πωλήσεων</a:t>
            </a:r>
          </a:p>
        </p:txBody>
      </p:sp>
      <p:graphicFrame>
        <p:nvGraphicFramePr>
          <p:cNvPr id="55299" name="Group 3"/>
          <p:cNvGraphicFramePr>
            <a:graphicFrameLocks noGrp="1"/>
          </p:cNvGraphicFramePr>
          <p:nvPr>
            <p:ph idx="1"/>
          </p:nvPr>
        </p:nvGraphicFramePr>
        <p:xfrm>
          <a:off x="1603375" y="1600200"/>
          <a:ext cx="7083425" cy="4216401"/>
        </p:xfrm>
        <a:graphic>
          <a:graphicData uri="http://schemas.openxmlformats.org/drawingml/2006/table">
            <a:tbl>
              <a:tblPr/>
              <a:tblGrid>
                <a:gridCol w="2360613"/>
                <a:gridCol w="2362200"/>
                <a:gridCol w="2360612"/>
              </a:tblGrid>
              <a:tr h="835025">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endParaRPr kumimoji="0" lang="el-GR"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Κόστος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Πωλήσεις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6613">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Αισιόδοξο σενάριο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rPr>
                        <a:t>10Χ 1.000μ=10.000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rPr>
                        <a:t>20Χ 1.000μ=20.000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6613">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Κανονικό σενάριο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rPr>
                        <a:t>13Χ 1.000μ=13.000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rPr>
                        <a:t>18Χ 850μ=15.300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73125">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Απαισιόδοξο σενάριο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rPr>
                        <a:t>14Χ 1.000μ=14.000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rPr>
                        <a:t>18Χ 700μ=12.600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5025">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Μέσος όρος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1600" b="1" i="0" u="none" strike="noStrike" cap="none" normalizeH="0" baseline="0" smtClean="0">
                          <a:ln>
                            <a:noFill/>
                          </a:ln>
                          <a:solidFill>
                            <a:schemeClr val="tx1"/>
                          </a:solidFill>
                          <a:effectLst/>
                          <a:latin typeface="Arial" charset="0"/>
                        </a:rPr>
                        <a:t>12,3Χ  1.000μ=12.300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1600" b="1" i="0" u="none" strike="noStrike" cap="none" normalizeH="0" baseline="0" smtClean="0">
                          <a:ln>
                            <a:noFill/>
                          </a:ln>
                          <a:solidFill>
                            <a:schemeClr val="tx1"/>
                          </a:solidFill>
                          <a:effectLst/>
                          <a:latin typeface="Arial" charset="0"/>
                        </a:rPr>
                        <a:t>18,6Χ 867μ=16.126,2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l-GR" smtClean="0"/>
              <a:t>Στάθμιση πωλήσεων </a:t>
            </a:r>
          </a:p>
        </p:txBody>
      </p:sp>
      <p:graphicFrame>
        <p:nvGraphicFramePr>
          <p:cNvPr id="56323" name="Group 3"/>
          <p:cNvGraphicFramePr>
            <a:graphicFrameLocks noGrp="1"/>
          </p:cNvGraphicFramePr>
          <p:nvPr>
            <p:ph idx="1"/>
          </p:nvPr>
        </p:nvGraphicFramePr>
        <p:xfrm>
          <a:off x="1911350" y="1484313"/>
          <a:ext cx="6548438" cy="3927477"/>
        </p:xfrm>
        <a:graphic>
          <a:graphicData uri="http://schemas.openxmlformats.org/drawingml/2006/table">
            <a:tbl>
              <a:tblPr/>
              <a:tblGrid>
                <a:gridCol w="2182813"/>
                <a:gridCol w="2182812"/>
                <a:gridCol w="2182813"/>
              </a:tblGrid>
              <a:tr h="633413">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endParaRPr kumimoji="0" lang="el-GR"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Πιθανότητα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Πωλήσεις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7288">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Αισιόδοξο σενάριο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 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20.000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9488">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Κανονικό σενάριο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0,6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15.300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7288">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Απαισιόδοξο σενάριο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12.600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l-GR" smtClean="0"/>
              <a:t>Σταθμικός μέσος όρος </a:t>
            </a:r>
          </a:p>
        </p:txBody>
      </p:sp>
      <p:sp>
        <p:nvSpPr>
          <p:cNvPr id="24579" name="Rectangle 3"/>
          <p:cNvSpPr>
            <a:spLocks noGrp="1" noChangeArrowheads="1"/>
          </p:cNvSpPr>
          <p:nvPr>
            <p:ph type="body" idx="1"/>
          </p:nvPr>
        </p:nvSpPr>
        <p:spPr/>
        <p:txBody>
          <a:bodyPr/>
          <a:lstStyle/>
          <a:p>
            <a:pPr eaLnBrk="1" hangingPunct="1"/>
            <a:endParaRPr lang="el-GR" smtClean="0"/>
          </a:p>
          <a:p>
            <a:pPr eaLnBrk="1" hangingPunct="1"/>
            <a:endParaRPr lang="el-GR" smtClean="0"/>
          </a:p>
          <a:p>
            <a:pPr eaLnBrk="1" hangingPunct="1"/>
            <a:r>
              <a:rPr lang="el-GR" smtClean="0"/>
              <a:t>Συνεπώς ο Σταθμικός μέσος όρος των πωλήσεων είναι: </a:t>
            </a:r>
          </a:p>
          <a:p>
            <a:pPr eaLnBrk="1" hangingPunct="1">
              <a:buFontTx/>
              <a:buNone/>
            </a:pPr>
            <a:r>
              <a:rPr lang="el-GR" smtClean="0"/>
              <a:t>    0,3 Χ 20.000 + 0,6 Χ 15.300 + 0,1 Χ 12.600= </a:t>
            </a:r>
          </a:p>
          <a:p>
            <a:pPr algn="ctr" eaLnBrk="1" hangingPunct="1">
              <a:buFontTx/>
              <a:buNone/>
            </a:pPr>
            <a:r>
              <a:rPr lang="el-GR" smtClean="0"/>
              <a:t>                                   </a:t>
            </a:r>
            <a:r>
              <a:rPr lang="el-GR" u="sng" smtClean="0"/>
              <a:t>16.440 τεμάχια προϊόντος </a:t>
            </a:r>
          </a:p>
          <a:p>
            <a:pPr algn="ctr" eaLnBrk="1" hangingPunct="1">
              <a:buFontTx/>
              <a:buNone/>
            </a:pPr>
            <a:endParaRPr lang="el-GR" u="sng" smtClean="0"/>
          </a:p>
        </p:txBody>
      </p:sp>
    </p:spTree>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4294967295"/>
          </p:nvPr>
        </p:nvSpPr>
        <p:spPr/>
        <p:txBody>
          <a:bodyPr/>
          <a:lstStyle/>
          <a:p>
            <a:pPr algn="ctr" eaLnBrk="1" hangingPunct="1">
              <a:buFontTx/>
              <a:buNone/>
            </a:pPr>
            <a:endParaRPr lang="en-US" sz="3600" b="1" smtClean="0"/>
          </a:p>
          <a:p>
            <a:pPr algn="ctr" eaLnBrk="1" hangingPunct="1">
              <a:buFontTx/>
              <a:buNone/>
            </a:pPr>
            <a:r>
              <a:rPr lang="el-GR" sz="3600" b="1" smtClean="0"/>
              <a:t>ΚΑΤΑΡΤΙΣΗ ΠΡΟΓΡΑΜΜΑΤΟΣ ΠΩΛΗΣΕΩΝ</a:t>
            </a:r>
          </a:p>
        </p:txBody>
      </p:sp>
    </p:spTree>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l-GR" sz="2800" smtClean="0"/>
              <a:t>Βασικά σημεία </a:t>
            </a:r>
            <a:br>
              <a:rPr lang="el-GR" sz="2800" smtClean="0"/>
            </a:br>
            <a:r>
              <a:rPr lang="el-GR" sz="2800" smtClean="0"/>
              <a:t>προγράμματος πωλήσεων</a:t>
            </a:r>
          </a:p>
        </p:txBody>
      </p:sp>
      <p:sp>
        <p:nvSpPr>
          <p:cNvPr id="26627" name="Rectangle 3"/>
          <p:cNvSpPr>
            <a:spLocks noGrp="1" noChangeArrowheads="1"/>
          </p:cNvSpPr>
          <p:nvPr>
            <p:ph type="body" idx="1"/>
          </p:nvPr>
        </p:nvSpPr>
        <p:spPr/>
        <p:txBody>
          <a:bodyPr/>
          <a:lstStyle/>
          <a:p>
            <a:pPr eaLnBrk="1" hangingPunct="1">
              <a:buFontTx/>
              <a:buNone/>
            </a:pPr>
            <a:endParaRPr lang="el-GR" sz="2800" smtClean="0"/>
          </a:p>
          <a:p>
            <a:pPr eaLnBrk="1" hangingPunct="1"/>
            <a:r>
              <a:rPr lang="el-GR" sz="2800" smtClean="0"/>
              <a:t>Η πρόβλεψη πωλήσεων</a:t>
            </a:r>
          </a:p>
          <a:p>
            <a:pPr eaLnBrk="1" hangingPunct="1"/>
            <a:r>
              <a:rPr lang="el-GR" sz="2800" smtClean="0"/>
              <a:t>Η Γεωγραφική κατανομή σημείων και περιοχών πωλήσεων</a:t>
            </a:r>
          </a:p>
          <a:p>
            <a:pPr eaLnBrk="1" hangingPunct="1"/>
            <a:r>
              <a:rPr lang="el-GR" sz="2800" smtClean="0"/>
              <a:t>Η Οργάνωση του Ανθρώπινου Δυναμικού του Τμήματος </a:t>
            </a:r>
          </a:p>
          <a:p>
            <a:pPr eaLnBrk="1" hangingPunct="1"/>
            <a:endParaRPr lang="el-GR" sz="2800" smtClean="0"/>
          </a:p>
        </p:txBody>
      </p:sp>
    </p:spTree>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l-GR" sz="3600" smtClean="0"/>
              <a:t>Η πρόβλεψη πωλήσεων</a:t>
            </a:r>
          </a:p>
        </p:txBody>
      </p:sp>
      <p:sp>
        <p:nvSpPr>
          <p:cNvPr id="27651" name="Rectangle 3"/>
          <p:cNvSpPr>
            <a:spLocks noGrp="1" noChangeArrowheads="1"/>
          </p:cNvSpPr>
          <p:nvPr>
            <p:ph type="body" idx="1"/>
          </p:nvPr>
        </p:nvSpPr>
        <p:spPr/>
        <p:txBody>
          <a:bodyPr/>
          <a:lstStyle/>
          <a:p>
            <a:pPr eaLnBrk="1" hangingPunct="1">
              <a:buFontTx/>
              <a:buNone/>
            </a:pPr>
            <a:r>
              <a:rPr lang="el-GR" sz="2800" smtClean="0"/>
              <a:t>Η εκτίμηση των πωλήσεων γίνεται </a:t>
            </a:r>
          </a:p>
          <a:p>
            <a:pPr eaLnBrk="1" hangingPunct="1">
              <a:buFontTx/>
              <a:buNone/>
            </a:pPr>
            <a:r>
              <a:rPr lang="el-GR" sz="2800" smtClean="0"/>
              <a:t>με τη χρήση: </a:t>
            </a:r>
          </a:p>
          <a:p>
            <a:pPr eaLnBrk="1" hangingPunct="1">
              <a:buFontTx/>
              <a:buNone/>
            </a:pPr>
            <a:endParaRPr lang="el-GR" sz="2800" smtClean="0"/>
          </a:p>
          <a:p>
            <a:pPr eaLnBrk="1" hangingPunct="1"/>
            <a:r>
              <a:rPr lang="el-GR" sz="3200" b="1" smtClean="0"/>
              <a:t>Ποιοτικών και </a:t>
            </a:r>
          </a:p>
          <a:p>
            <a:pPr eaLnBrk="1" hangingPunct="1"/>
            <a:r>
              <a:rPr lang="el-GR" sz="3200" b="1" smtClean="0"/>
              <a:t>Ποσοτικών Μεθόδων</a:t>
            </a:r>
          </a:p>
          <a:p>
            <a:pPr eaLnBrk="1" hangingPunct="1">
              <a:buFontTx/>
              <a:buNone/>
            </a:pPr>
            <a:endParaRPr lang="el-GR" smtClean="0"/>
          </a:p>
          <a:p>
            <a:pPr eaLnBrk="1" hangingPunct="1">
              <a:buFontTx/>
              <a:buNone/>
            </a:pPr>
            <a:endParaRPr lang="el-GR" smtClean="0"/>
          </a:p>
        </p:txBody>
      </p:sp>
    </p:spTree>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l-GR" smtClean="0"/>
              <a:t>Ποιοτική</a:t>
            </a:r>
            <a:r>
              <a:rPr lang="en-GB" smtClean="0"/>
              <a:t> </a:t>
            </a:r>
            <a:r>
              <a:rPr lang="el-GR" smtClean="0"/>
              <a:t>πρόβλεψη</a:t>
            </a:r>
            <a:r>
              <a:rPr lang="en-GB" smtClean="0"/>
              <a:t> </a:t>
            </a:r>
            <a:endParaRPr lang="el-GR" smtClean="0"/>
          </a:p>
        </p:txBody>
      </p:sp>
      <p:sp>
        <p:nvSpPr>
          <p:cNvPr id="28675" name="Rectangle 3"/>
          <p:cNvSpPr>
            <a:spLocks noGrp="1" noChangeArrowheads="1"/>
          </p:cNvSpPr>
          <p:nvPr>
            <p:ph type="body" idx="1"/>
          </p:nvPr>
        </p:nvSpPr>
        <p:spPr/>
        <p:txBody>
          <a:bodyPr/>
          <a:lstStyle/>
          <a:p>
            <a:pPr eaLnBrk="1" hangingPunct="1">
              <a:buFontTx/>
              <a:buNone/>
            </a:pPr>
            <a:r>
              <a:rPr lang="el-GR" smtClean="0"/>
              <a:t>Στην κατηγορία αυτή περιλαμβάνονται μέθοδοι στις οποίες η πρόβλεψη γίνεται από</a:t>
            </a:r>
          </a:p>
          <a:p>
            <a:pPr eaLnBrk="1" hangingPunct="1"/>
            <a:r>
              <a:rPr lang="el-GR" smtClean="0"/>
              <a:t>έναν ή περισσότερους ειδικούς με βάση την γνώση, την εμπειρία και το ένστικτο τους. </a:t>
            </a:r>
          </a:p>
          <a:p>
            <a:pPr eaLnBrk="1" hangingPunct="1"/>
            <a:r>
              <a:rPr lang="el-GR" smtClean="0"/>
              <a:t>Αυτού του είδους η πρόβλεψη είναι υποκειμενική και περιλαμβάνει το στοιχείο της προκατάληψης (bias).</a:t>
            </a:r>
          </a:p>
        </p:txBody>
      </p:sp>
    </p:spTree>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l-GR" smtClean="0"/>
              <a:t>Ποιοτικές Μέθοδοι </a:t>
            </a:r>
          </a:p>
        </p:txBody>
      </p:sp>
      <p:sp>
        <p:nvSpPr>
          <p:cNvPr id="29699" name="Rectangle 3"/>
          <p:cNvSpPr>
            <a:spLocks noGrp="1" noChangeArrowheads="1"/>
          </p:cNvSpPr>
          <p:nvPr>
            <p:ph type="body" idx="1"/>
          </p:nvPr>
        </p:nvSpPr>
        <p:spPr/>
        <p:txBody>
          <a:bodyPr/>
          <a:lstStyle/>
          <a:p>
            <a:pPr algn="ctr" eaLnBrk="1" hangingPunct="1">
              <a:buFontTx/>
              <a:buNone/>
            </a:pPr>
            <a:endParaRPr lang="el-GR" sz="3600" b="1" smtClean="0"/>
          </a:p>
          <a:p>
            <a:pPr algn="ctr" eaLnBrk="1" hangingPunct="1"/>
            <a:r>
              <a:rPr lang="el-GR" sz="3600" b="1" smtClean="0"/>
              <a:t>Πάνελ</a:t>
            </a:r>
          </a:p>
          <a:p>
            <a:pPr algn="ctr" eaLnBrk="1" hangingPunct="1"/>
            <a:r>
              <a:rPr lang="el-GR" sz="3600" b="1" smtClean="0"/>
              <a:t>Μέθοδος Delphi</a:t>
            </a:r>
          </a:p>
          <a:p>
            <a:pPr algn="ctr" eaLnBrk="1" hangingPunct="1"/>
            <a:r>
              <a:rPr lang="el-GR" sz="3600" b="1" smtClean="0"/>
              <a:t>Έρευνα αγοράς</a:t>
            </a:r>
          </a:p>
        </p:txBody>
      </p:sp>
    </p:spTree>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l-GR" sz="4400" b="0" smtClean="0"/>
              <a:t>Πάνελ</a:t>
            </a:r>
          </a:p>
        </p:txBody>
      </p:sp>
      <p:sp>
        <p:nvSpPr>
          <p:cNvPr id="30723" name="Rectangle 3"/>
          <p:cNvSpPr>
            <a:spLocks noGrp="1" noChangeArrowheads="1"/>
          </p:cNvSpPr>
          <p:nvPr>
            <p:ph type="body" idx="1"/>
          </p:nvPr>
        </p:nvSpPr>
        <p:spPr/>
        <p:txBody>
          <a:bodyPr/>
          <a:lstStyle/>
          <a:p>
            <a:pPr eaLnBrk="1" hangingPunct="1">
              <a:lnSpc>
                <a:spcPct val="80000"/>
              </a:lnSpc>
            </a:pPr>
            <a:r>
              <a:rPr lang="el-GR" sz="2000" smtClean="0"/>
              <a:t>Η μέθοδος αυτή βασίζεται στο γεγονός ότι μια πολυπληθής ομάδα ανθρώπων από διαφορετικές θέσεις μπορεί να κάνει μια πιο αξιόπιστη πρόβλεψη απ’ ότι ένας μεμονωμένος ή λίγοι άνθρωποι. Έτσι, διοργανώνονται ανοιχτές συναντήσεις με ελεύθερη ανταλλαγή απόψεων μεταξύ ανθρώπων από όλο το φάσμα των θέσεων ενός οργανισμού.</a:t>
            </a:r>
          </a:p>
          <a:p>
            <a:pPr eaLnBrk="1" hangingPunct="1">
              <a:lnSpc>
                <a:spcPct val="80000"/>
              </a:lnSpc>
            </a:pPr>
            <a:r>
              <a:rPr lang="el-GR" sz="2000" smtClean="0"/>
              <a:t>Ένα μειονέκτημα της μεθόδου αυτής είναι ότι η άποψη των υφιστάμενων «σκιάζεται» ή υποβαθμίζεται από την άποψη των ανώτερων στην ιεραρχία. </a:t>
            </a:r>
          </a:p>
          <a:p>
            <a:pPr eaLnBrk="1" hangingPunct="1">
              <a:lnSpc>
                <a:spcPct val="80000"/>
              </a:lnSpc>
            </a:pPr>
            <a:r>
              <a:rPr lang="el-GR" sz="2000" smtClean="0"/>
              <a:t>Αυτό το μειονέκτημα προσπαθεί να διορθώσει η μέθοδος Delphi.</a:t>
            </a:r>
          </a:p>
        </p:txBody>
      </p:sp>
    </p:spTree>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l-GR" sz="4400" b="0" smtClean="0"/>
              <a:t>Μέθοδος Delphi (1)</a:t>
            </a:r>
          </a:p>
        </p:txBody>
      </p:sp>
      <p:sp>
        <p:nvSpPr>
          <p:cNvPr id="31747" name="Rectangle 3"/>
          <p:cNvSpPr>
            <a:spLocks noGrp="1" noChangeArrowheads="1"/>
          </p:cNvSpPr>
          <p:nvPr>
            <p:ph type="body" idx="1"/>
          </p:nvPr>
        </p:nvSpPr>
        <p:spPr/>
        <p:txBody>
          <a:bodyPr/>
          <a:lstStyle/>
          <a:p>
            <a:pPr eaLnBrk="1" hangingPunct="1"/>
            <a:r>
              <a:rPr lang="el-GR" smtClean="0"/>
              <a:t>Η μέθοδος αυτή είναι μια τεχνική πρόβλεψης, στόχος της οποίας είναι η προσέγγιση μιας συμφωνίας μεταξύ μιας ομάδας ειδικών, διατηρώντας την ανωνυμία τους. </a:t>
            </a:r>
          </a:p>
          <a:p>
            <a:pPr eaLnBrk="1" hangingPunct="1"/>
            <a:r>
              <a:rPr lang="el-GR" smtClean="0"/>
              <a:t>Η ιδέα πίσω από αυτήν είναι ότι ενώ οι ειδικοί δεν θα συμφωνήσουν σε όλα τα ζητήματα, εντούτοις σε ότι συμφωνήσουν αυτά κατά πάσα πιθανότητα θα συμβούν.</a:t>
            </a:r>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l-GR" smtClean="0"/>
              <a:t>ΠΩΛΗΣΕΙΣ</a:t>
            </a:r>
          </a:p>
        </p:txBody>
      </p:sp>
      <p:sp>
        <p:nvSpPr>
          <p:cNvPr id="5123" name="Rectangle 3"/>
          <p:cNvSpPr>
            <a:spLocks noGrp="1" noChangeArrowheads="1"/>
          </p:cNvSpPr>
          <p:nvPr>
            <p:ph type="body" idx="1"/>
          </p:nvPr>
        </p:nvSpPr>
        <p:spPr/>
        <p:txBody>
          <a:bodyPr/>
          <a:lstStyle/>
          <a:p>
            <a:pPr eaLnBrk="1" hangingPunct="1"/>
            <a:r>
              <a:rPr lang="el-GR" sz="3600" smtClean="0"/>
              <a:t>Οι πωλήσεις είναι η πρώτη γραμμή της επιχείρησης</a:t>
            </a:r>
          </a:p>
          <a:p>
            <a:pPr eaLnBrk="1" hangingPunct="1"/>
            <a:r>
              <a:rPr lang="el-GR" sz="3600" smtClean="0"/>
              <a:t>«Οι πωλήσεις φέρνουν τα λεφτά» </a:t>
            </a:r>
          </a:p>
          <a:p>
            <a:pPr eaLnBrk="1" hangingPunct="1"/>
            <a:r>
              <a:rPr lang="el-GR" sz="3600" smtClean="0"/>
              <a:t>Όλα τα τμήματα εξαρτώνται από αυτές</a:t>
            </a:r>
          </a:p>
        </p:txBody>
      </p:sp>
    </p:spTree>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l-GR" sz="4400" b="0" smtClean="0"/>
              <a:t>Μέθοδος Delphi (2)</a:t>
            </a:r>
          </a:p>
        </p:txBody>
      </p:sp>
      <p:sp>
        <p:nvSpPr>
          <p:cNvPr id="32771" name="Rectangle 3"/>
          <p:cNvSpPr>
            <a:spLocks noGrp="1" noChangeArrowheads="1"/>
          </p:cNvSpPr>
          <p:nvPr>
            <p:ph type="body" idx="1"/>
          </p:nvPr>
        </p:nvSpPr>
        <p:spPr/>
        <p:txBody>
          <a:bodyPr/>
          <a:lstStyle/>
          <a:p>
            <a:pPr eaLnBrk="1" hangingPunct="1">
              <a:buFontTx/>
              <a:buNone/>
            </a:pPr>
            <a:r>
              <a:rPr lang="el-GR" smtClean="0"/>
              <a:t>Σύμφωνα με τη μέθοδο αυτή:</a:t>
            </a:r>
          </a:p>
          <a:p>
            <a:pPr eaLnBrk="1" hangingPunct="1">
              <a:buFontTx/>
              <a:buNone/>
            </a:pPr>
            <a:r>
              <a:rPr lang="el-GR" smtClean="0"/>
              <a:t>1. γίνεται επιλογή των συμμετεχόντων, συνήθως ειδικών από διαφορετικές θέσεις ή επιστημονικά υπόβαθρα,</a:t>
            </a:r>
          </a:p>
          <a:p>
            <a:pPr eaLnBrk="1" hangingPunct="1">
              <a:buFontTx/>
              <a:buNone/>
            </a:pPr>
            <a:r>
              <a:rPr lang="el-GR" smtClean="0"/>
              <a:t>2. μέσω ενός ερωτηματολογίου συλλέγονται οι απόψεις όλων (χωρίς ο ένας να δει ή να γνωρίζει τους υπόλοιπους συμμετέχοντες),</a:t>
            </a:r>
          </a:p>
        </p:txBody>
      </p:sp>
    </p:spTree>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l-GR" sz="4400" b="0" smtClean="0"/>
              <a:t>Μέθοδος Delphi (3)</a:t>
            </a:r>
          </a:p>
        </p:txBody>
      </p:sp>
      <p:sp>
        <p:nvSpPr>
          <p:cNvPr id="33795" name="Rectangle 3"/>
          <p:cNvSpPr>
            <a:spLocks noGrp="1" noChangeArrowheads="1"/>
          </p:cNvSpPr>
          <p:nvPr>
            <p:ph type="body" idx="1"/>
          </p:nvPr>
        </p:nvSpPr>
        <p:spPr/>
        <p:txBody>
          <a:bodyPr/>
          <a:lstStyle/>
          <a:p>
            <a:pPr eaLnBrk="1" hangingPunct="1">
              <a:buFontTx/>
              <a:buNone/>
            </a:pPr>
            <a:r>
              <a:rPr lang="el-GR" sz="2000" smtClean="0"/>
              <a:t>3. </a:t>
            </a:r>
            <a:r>
              <a:rPr lang="el-GR" smtClean="0"/>
              <a:t>οι απαντήσεις όλων ταξινομούνται και επανατροφοδοτούνται (feedback) στους συμμετέχοντες μαζί με ένα καινούργιο ερωτηματολόγιο,</a:t>
            </a:r>
          </a:p>
          <a:p>
            <a:pPr eaLnBrk="1" hangingPunct="1">
              <a:buFontTx/>
              <a:buNone/>
            </a:pPr>
            <a:r>
              <a:rPr lang="el-GR" smtClean="0"/>
              <a:t>4. το βήμα 3 επαναλαμβάνεται όσες φορές κρίνεται απαραίτητο προκειμένου να επιτευχθεί μια συμφωνία μεταξύ των συμμετεχόντων</a:t>
            </a:r>
            <a:r>
              <a:rPr lang="el-GR" sz="2000" smtClean="0"/>
              <a:t>. </a:t>
            </a:r>
          </a:p>
          <a:p>
            <a:pPr eaLnBrk="1" hangingPunct="1">
              <a:buFontTx/>
              <a:buNone/>
            </a:pPr>
            <a:r>
              <a:rPr lang="el-GR" sz="2000" smtClean="0"/>
              <a:t>Συνήθως 3 ή 4 «γύροι» είναι αρκετοί.</a:t>
            </a:r>
          </a:p>
        </p:txBody>
      </p:sp>
    </p:spTree>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l-GR" sz="4400" b="0" smtClean="0"/>
              <a:t>Μέθοδος Delphi (4)</a:t>
            </a:r>
          </a:p>
        </p:txBody>
      </p:sp>
      <p:sp>
        <p:nvSpPr>
          <p:cNvPr id="34819" name="Rectangle 3"/>
          <p:cNvSpPr>
            <a:spLocks noGrp="1" noChangeArrowheads="1"/>
          </p:cNvSpPr>
          <p:nvPr>
            <p:ph type="body" idx="1"/>
          </p:nvPr>
        </p:nvSpPr>
        <p:spPr/>
        <p:txBody>
          <a:bodyPr/>
          <a:lstStyle/>
          <a:p>
            <a:pPr eaLnBrk="1" hangingPunct="1"/>
            <a:r>
              <a:rPr lang="el-GR" sz="2800" smtClean="0"/>
              <a:t>Λόγω της ανωνυμίας του καθενός και της ίδιας βαρύτητας όλων των απόψεων, με τη μέθοδο Delphi αποφεύγεται το μειονέκτημα της πρώτης μεθόδου (πάνελ). </a:t>
            </a:r>
          </a:p>
          <a:p>
            <a:pPr eaLnBrk="1" hangingPunct="1"/>
            <a:r>
              <a:rPr lang="el-GR" sz="2800" smtClean="0"/>
              <a:t>Από την άλλη, η μέθοδος είναι σχετικά χρονοβόρα.</a:t>
            </a:r>
          </a:p>
        </p:txBody>
      </p:sp>
    </p:spTree>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l-GR" sz="4400" b="0" smtClean="0"/>
              <a:t>Έρευνα αγοράς</a:t>
            </a:r>
          </a:p>
        </p:txBody>
      </p:sp>
      <p:sp>
        <p:nvSpPr>
          <p:cNvPr id="35843" name="Rectangle 3"/>
          <p:cNvSpPr>
            <a:spLocks noGrp="1" noChangeArrowheads="1"/>
          </p:cNvSpPr>
          <p:nvPr>
            <p:ph type="body" idx="1"/>
          </p:nvPr>
        </p:nvSpPr>
        <p:spPr/>
        <p:txBody>
          <a:bodyPr/>
          <a:lstStyle/>
          <a:p>
            <a:pPr eaLnBrk="1" hangingPunct="1"/>
            <a:r>
              <a:rPr lang="el-GR" sz="2000" smtClean="0"/>
              <a:t>Αποτελεί μια προσέγγιση που χρησιμοποιεί ερωτηματολόγια και συνεντεύξεις για τον καθορισμό των αναγκών, των προτιμήσεων, των επιλογών κτλ, μιας ομάδας στόχου (π.χ. των καταναλωτών). </a:t>
            </a:r>
          </a:p>
          <a:p>
            <a:pPr eaLnBrk="1" hangingPunct="1"/>
            <a:r>
              <a:rPr lang="el-GR" sz="2000" smtClean="0"/>
              <a:t>Η μέθοδος χρησιμοποιείται ευρέως για την βελτίωση και</a:t>
            </a:r>
          </a:p>
          <a:p>
            <a:pPr eaLnBrk="1" hangingPunct="1">
              <a:buFontTx/>
              <a:buNone/>
            </a:pPr>
            <a:r>
              <a:rPr lang="el-GR" sz="2000" smtClean="0"/>
              <a:t>    την δημιουργία καινούργιων προϊόντων.</a:t>
            </a:r>
          </a:p>
          <a:p>
            <a:pPr eaLnBrk="1" hangingPunct="1"/>
            <a:r>
              <a:rPr lang="el-GR" sz="2000" smtClean="0"/>
              <a:t>Σημαντικό στοιχείο για την επιτυχία της μεθόδου είναι ο σχεδιασμός των ερωτηματολογίων (ή των συνεντεύξεων).</a:t>
            </a:r>
          </a:p>
        </p:txBody>
      </p:sp>
    </p:spTree>
  </p:cSld>
  <p:clrMapOvr>
    <a:masterClrMapping/>
  </p:clrMapOvr>
  <p:transition>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l-GR" smtClean="0"/>
              <a:t>Ποσοτική πρόβλεψη (1)</a:t>
            </a:r>
          </a:p>
        </p:txBody>
      </p:sp>
      <p:sp>
        <p:nvSpPr>
          <p:cNvPr id="36867" name="Rectangle 3"/>
          <p:cNvSpPr>
            <a:spLocks noGrp="1" noChangeArrowheads="1"/>
          </p:cNvSpPr>
          <p:nvPr>
            <p:ph type="body" idx="1"/>
          </p:nvPr>
        </p:nvSpPr>
        <p:spPr/>
        <p:txBody>
          <a:bodyPr/>
          <a:lstStyle/>
          <a:p>
            <a:pPr eaLnBrk="1" hangingPunct="1"/>
            <a:r>
              <a:rPr lang="el-GR" smtClean="0"/>
              <a:t>Οι μέθοδοι αυτές βασίζονται στη μαθηματική μοντελοποίηση και άρα είναι αντικειμενικές και επαναλήψιμες (δηλ, παράγουν το ίδιο αποτέλεσμα κάθε φορά που εισάγουμε τα ίδια δεδομένα). </a:t>
            </a:r>
          </a:p>
          <a:p>
            <a:pPr eaLnBrk="1" hangingPunct="1"/>
            <a:r>
              <a:rPr lang="el-GR" smtClean="0"/>
              <a:t>Οι ποσοτικές μέθοδοι απαιτούν μια σειρά από</a:t>
            </a:r>
          </a:p>
          <a:p>
            <a:pPr eaLnBrk="1" hangingPunct="1">
              <a:buFontTx/>
              <a:buNone/>
            </a:pPr>
            <a:r>
              <a:rPr lang="el-GR" smtClean="0"/>
              <a:t>   αριθμητικά δεδομένα που όμως δεν είναι πάντα διαθέσιμα ή αξιόπιστα.</a:t>
            </a:r>
          </a:p>
        </p:txBody>
      </p:sp>
    </p:spTree>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l-GR" smtClean="0"/>
              <a:t>Ποσοτική πρόβλεψη  (2)</a:t>
            </a:r>
          </a:p>
        </p:txBody>
      </p:sp>
      <p:sp>
        <p:nvSpPr>
          <p:cNvPr id="37891" name="Rectangle 3"/>
          <p:cNvSpPr>
            <a:spLocks noGrp="1" noChangeArrowheads="1"/>
          </p:cNvSpPr>
          <p:nvPr>
            <p:ph type="body" idx="1"/>
          </p:nvPr>
        </p:nvSpPr>
        <p:spPr/>
        <p:txBody>
          <a:bodyPr/>
          <a:lstStyle/>
          <a:p>
            <a:pPr eaLnBrk="1" hangingPunct="1"/>
            <a:r>
              <a:rPr lang="el-GR" smtClean="0"/>
              <a:t>Οι ποσοτικές μέθοδοι μπορούν να διακριθούν σε αυτές που βασίζονται σε </a:t>
            </a:r>
            <a:r>
              <a:rPr lang="el-GR" i="1" smtClean="0"/>
              <a:t>μοντέλα χρονοσειρών (time series models) </a:t>
            </a:r>
            <a:r>
              <a:rPr lang="el-GR" smtClean="0"/>
              <a:t>και σε αυτές που βασίζονται σε </a:t>
            </a:r>
            <a:r>
              <a:rPr lang="el-GR" i="1" smtClean="0"/>
              <a:t>αιτιακά μοντέλα (causal models)</a:t>
            </a:r>
            <a:r>
              <a:rPr lang="el-GR" smtClean="0"/>
              <a:t>. </a:t>
            </a:r>
          </a:p>
          <a:p>
            <a:pPr eaLnBrk="1" hangingPunct="1"/>
            <a:r>
              <a:rPr lang="el-GR" smtClean="0"/>
              <a:t>Τα πρώτα προϋποθέτουν ότι η απαραίτητη πληροφορία για την πρόβλεψη περιέχεται στη χρονοσειρά των στοιχείων </a:t>
            </a:r>
          </a:p>
        </p:txBody>
      </p:sp>
    </p:spTree>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l-GR" smtClean="0"/>
              <a:t>Ποσοτική πρόβλεψη  (3)</a:t>
            </a:r>
          </a:p>
        </p:txBody>
      </p:sp>
      <p:sp>
        <p:nvSpPr>
          <p:cNvPr id="38915" name="Rectangle 3"/>
          <p:cNvSpPr>
            <a:spLocks noGrp="1" noChangeArrowheads="1"/>
          </p:cNvSpPr>
          <p:nvPr>
            <p:ph type="body" idx="1"/>
          </p:nvPr>
        </p:nvSpPr>
        <p:spPr/>
        <p:txBody>
          <a:bodyPr/>
          <a:lstStyle/>
          <a:p>
            <a:pPr eaLnBrk="1" hangingPunct="1">
              <a:lnSpc>
                <a:spcPct val="90000"/>
              </a:lnSpc>
            </a:pPr>
            <a:r>
              <a:rPr lang="el-GR" smtClean="0"/>
              <a:t>Τα αιτιακά μοντέλα χρησιμοποιούν μια αρκετά διαφορετική προσέγγιση για την δημιουργία πρόβλεψης: θεωρούν ότι η μεταβλητή για την οποία θέλουμε να κάνουμε πρόβλεψη είναι εξαρτημένη με κάποιο τρόπο από μία ή περισσότερες παραμέτρους.</a:t>
            </a:r>
          </a:p>
          <a:p>
            <a:pPr eaLnBrk="1" hangingPunct="1">
              <a:lnSpc>
                <a:spcPct val="90000"/>
              </a:lnSpc>
            </a:pPr>
            <a:r>
              <a:rPr lang="el-GR" smtClean="0"/>
              <a:t>Η δυσκολία έγκειται στην εύρεση της μαθηματικής σχέσης με την οποία επηρεάζεται η ζητούμενη μεταβλητή από τις παραμέτρους αυτές.</a:t>
            </a:r>
          </a:p>
        </p:txBody>
      </p:sp>
    </p:spTree>
  </p:cSld>
  <p:clrMapOvr>
    <a:masterClrMapping/>
  </p:clrMapOvr>
  <p:transition>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l-GR" smtClean="0"/>
              <a:t>Σημασία των Προβλέψεων</a:t>
            </a:r>
          </a:p>
        </p:txBody>
      </p:sp>
      <p:sp>
        <p:nvSpPr>
          <p:cNvPr id="39939" name="Rectangle 3"/>
          <p:cNvSpPr>
            <a:spLocks noGrp="1" noChangeArrowheads="1"/>
          </p:cNvSpPr>
          <p:nvPr>
            <p:ph type="body" idx="1"/>
          </p:nvPr>
        </p:nvSpPr>
        <p:spPr/>
        <p:txBody>
          <a:bodyPr/>
          <a:lstStyle/>
          <a:p>
            <a:pPr eaLnBrk="1" hangingPunct="1">
              <a:buFontTx/>
              <a:buNone/>
            </a:pPr>
            <a:r>
              <a:rPr lang="el-GR" sz="2000" smtClean="0"/>
              <a:t>Όλα τα τμήματα κάνουν χρήση των προβλέψεων:</a:t>
            </a:r>
          </a:p>
          <a:p>
            <a:pPr eaLnBrk="1" hangingPunct="1">
              <a:buFontTx/>
              <a:buNone/>
            </a:pPr>
            <a:endParaRPr lang="el-GR" sz="2000" smtClean="0"/>
          </a:p>
          <a:p>
            <a:pPr eaLnBrk="1" hangingPunct="1"/>
            <a:r>
              <a:rPr lang="el-GR" smtClean="0"/>
              <a:t>Το Χρηματοοικονομικό (απαιτούμενα κεφάλαια)</a:t>
            </a:r>
          </a:p>
          <a:p>
            <a:pPr eaLnBrk="1" hangingPunct="1"/>
            <a:r>
              <a:rPr lang="el-GR" smtClean="0"/>
              <a:t>Το Τμήμα Παραγωγής (αποθέματα,  κ.λ.π.)</a:t>
            </a:r>
          </a:p>
          <a:p>
            <a:pPr eaLnBrk="1" hangingPunct="1"/>
            <a:r>
              <a:rPr lang="el-GR" smtClean="0"/>
              <a:t>Το Τμήμα Προσωπικού (ανάγκες για προσλήψεις)</a:t>
            </a:r>
          </a:p>
          <a:p>
            <a:pPr eaLnBrk="1" hangingPunct="1"/>
            <a:r>
              <a:rPr lang="el-GR" smtClean="0"/>
              <a:t>Το Τμήμα Μάρκετινγκ (δαπάνες διαφήμισης, προβολής, αμοιβές πωλητών, κ.α.) </a:t>
            </a:r>
          </a:p>
        </p:txBody>
      </p:sp>
    </p:spTree>
  </p:cSld>
  <p:clrMapOvr>
    <a:masterClrMapping/>
  </p:clrMapOvr>
  <p:transition>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endParaRPr lang="el-GR" smtClean="0"/>
          </a:p>
        </p:txBody>
      </p:sp>
      <p:sp>
        <p:nvSpPr>
          <p:cNvPr id="40963" name="Rectangle 3"/>
          <p:cNvSpPr>
            <a:spLocks noGrp="1" noChangeArrowheads="1"/>
          </p:cNvSpPr>
          <p:nvPr>
            <p:ph type="body" idx="1"/>
          </p:nvPr>
        </p:nvSpPr>
        <p:spPr/>
        <p:txBody>
          <a:bodyPr/>
          <a:lstStyle/>
          <a:p>
            <a:pPr eaLnBrk="1" hangingPunct="1"/>
            <a:r>
              <a:rPr lang="el-GR" sz="3200" smtClean="0"/>
              <a:t>Οι μέθοδοι πρόβλεψης γίνονται με: </a:t>
            </a:r>
          </a:p>
          <a:p>
            <a:pPr algn="ctr" eaLnBrk="1" hangingPunct="1">
              <a:buFontTx/>
              <a:buNone/>
            </a:pPr>
            <a:r>
              <a:rPr lang="el-GR" sz="3200" smtClean="0"/>
              <a:t>1</a:t>
            </a:r>
            <a:r>
              <a:rPr lang="el-GR" sz="3200" baseline="30000" smtClean="0"/>
              <a:t>ον</a:t>
            </a:r>
            <a:r>
              <a:rPr lang="el-GR" sz="3200" smtClean="0"/>
              <a:t>) Τις εκτιμήσεις των πωλητών</a:t>
            </a:r>
          </a:p>
          <a:p>
            <a:pPr algn="ctr" eaLnBrk="1" hangingPunct="1">
              <a:buFontTx/>
              <a:buNone/>
            </a:pPr>
            <a:r>
              <a:rPr lang="el-GR" sz="3200" smtClean="0"/>
              <a:t>2</a:t>
            </a:r>
            <a:r>
              <a:rPr lang="el-GR" sz="3200" baseline="30000" smtClean="0"/>
              <a:t>ον</a:t>
            </a:r>
            <a:r>
              <a:rPr lang="el-GR" sz="3200" smtClean="0"/>
              <a:t>) Τις διευθυντικές εκτιμήσεις</a:t>
            </a:r>
          </a:p>
          <a:p>
            <a:pPr algn="ctr" eaLnBrk="1" hangingPunct="1">
              <a:buFontTx/>
              <a:buNone/>
            </a:pPr>
            <a:r>
              <a:rPr lang="el-GR" sz="3200" smtClean="0"/>
              <a:t>3</a:t>
            </a:r>
            <a:r>
              <a:rPr lang="el-GR" sz="3200" baseline="30000" smtClean="0"/>
              <a:t>ον</a:t>
            </a:r>
            <a:r>
              <a:rPr lang="el-GR" sz="3200" smtClean="0"/>
              <a:t>) Τις προθέσεις των πελατών</a:t>
            </a:r>
          </a:p>
        </p:txBody>
      </p:sp>
    </p:spTree>
  </p:cSld>
  <p:clrMapOvr>
    <a:masterClrMapping/>
  </p:clrMapOvr>
  <p:transition>
    <p:fade thruBlk="1"/>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l-GR" sz="4000" smtClean="0"/>
              <a:t>Εκτιμήσεις των πωλητών</a:t>
            </a:r>
          </a:p>
        </p:txBody>
      </p:sp>
      <p:sp>
        <p:nvSpPr>
          <p:cNvPr id="41987" name="Rectangle 3"/>
          <p:cNvSpPr>
            <a:spLocks noGrp="1" noChangeArrowheads="1"/>
          </p:cNvSpPr>
          <p:nvPr>
            <p:ph type="body" idx="1"/>
          </p:nvPr>
        </p:nvSpPr>
        <p:spPr/>
        <p:txBody>
          <a:bodyPr/>
          <a:lstStyle/>
          <a:p>
            <a:pPr marL="609600" indent="-609600" eaLnBrk="1" hangingPunct="1">
              <a:buFontTx/>
              <a:buNone/>
            </a:pPr>
            <a:r>
              <a:rPr lang="el-GR" smtClean="0"/>
              <a:t>Χρησιμοποιείται κυρίως για Βιομηχανικά προϊόντα.</a:t>
            </a:r>
          </a:p>
          <a:p>
            <a:pPr marL="609600" indent="-609600" eaLnBrk="1" hangingPunct="1">
              <a:buFontTx/>
              <a:buNone/>
            </a:pPr>
            <a:r>
              <a:rPr lang="el-GR" b="1" u="sng" smtClean="0"/>
              <a:t>Πλεονεκτήματα</a:t>
            </a:r>
            <a:r>
              <a:rPr lang="el-GR" smtClean="0"/>
              <a:t>: </a:t>
            </a:r>
          </a:p>
          <a:p>
            <a:pPr marL="609600" indent="-609600" eaLnBrk="1" hangingPunct="1">
              <a:buFont typeface="Wingdings" pitchFamily="2" charset="2"/>
              <a:buAutoNum type="arabicPeriod"/>
            </a:pPr>
            <a:r>
              <a:rPr lang="el-GR" smtClean="0"/>
              <a:t>Η ευθύνη είναι των πωλητών, </a:t>
            </a:r>
          </a:p>
          <a:p>
            <a:pPr marL="609600" indent="-609600" eaLnBrk="1" hangingPunct="1">
              <a:buFont typeface="Wingdings" pitchFamily="2" charset="2"/>
              <a:buAutoNum type="arabicPeriod"/>
            </a:pPr>
            <a:r>
              <a:rPr lang="el-GR" smtClean="0"/>
              <a:t>Χρησιμοποιείται η εξειδικευμένη γνώση τους, </a:t>
            </a:r>
          </a:p>
          <a:p>
            <a:pPr marL="609600" indent="-609600" eaLnBrk="1" hangingPunct="1">
              <a:buFont typeface="Wingdings" pitchFamily="2" charset="2"/>
              <a:buAutoNum type="arabicPeriod"/>
            </a:pPr>
            <a:r>
              <a:rPr lang="el-GR" smtClean="0"/>
              <a:t>Οδηγεί στην καλύτερη αποδοχή των στόχων από αυτούς</a:t>
            </a:r>
          </a:p>
          <a:p>
            <a:pPr marL="609600" indent="-609600" eaLnBrk="1" hangingPunct="1">
              <a:buFont typeface="Wingdings" pitchFamily="2" charset="2"/>
              <a:buAutoNum type="arabicPeriod"/>
            </a:pPr>
            <a:r>
              <a:rPr lang="el-GR" smtClean="0"/>
              <a:t>Συνήθως οι προβλέψεις χαρακτηρίζονται από ακρίβεια και αξιοπιστία </a:t>
            </a: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l-GR" smtClean="0"/>
              <a:t>Οι πωλήσεις</a:t>
            </a:r>
          </a:p>
        </p:txBody>
      </p:sp>
      <p:sp>
        <p:nvSpPr>
          <p:cNvPr id="6147" name="Rectangle 3"/>
          <p:cNvSpPr>
            <a:spLocks noGrp="1" noChangeArrowheads="1"/>
          </p:cNvSpPr>
          <p:nvPr>
            <p:ph type="body" idx="1"/>
          </p:nvPr>
        </p:nvSpPr>
        <p:spPr>
          <a:xfrm>
            <a:off x="1752600" y="1395413"/>
            <a:ext cx="7175500" cy="5113337"/>
          </a:xfrm>
        </p:spPr>
        <p:txBody>
          <a:bodyPr/>
          <a:lstStyle/>
          <a:p>
            <a:pPr eaLnBrk="1" hangingPunct="1">
              <a:lnSpc>
                <a:spcPct val="80000"/>
              </a:lnSpc>
            </a:pPr>
            <a:r>
              <a:rPr lang="el-GR" sz="2600" smtClean="0"/>
              <a:t>Οι πωλήσεις και γενικά το εμπόριο αγαθών, ως επάγγελμα είναι από τα αρχαιότερα στον κόσμο, με σχετικές αναφορές οι οποίες χάνονται στα βάθη των αιώνων. </a:t>
            </a:r>
            <a:endParaRPr lang="en-US" sz="2600" smtClean="0"/>
          </a:p>
          <a:p>
            <a:pPr eaLnBrk="1" hangingPunct="1">
              <a:lnSpc>
                <a:spcPct val="80000"/>
              </a:lnSpc>
            </a:pPr>
            <a:r>
              <a:rPr lang="el-GR" sz="2600" smtClean="0"/>
              <a:t>Στις μέρες μας, όσο «καλό» και αν είναι το προϊόν που πουλάμε, η ποιότητά του, αυτή και μόνο αυτή, δεν είναι ικανή από μόνη της να μας εξασφαλίσει την πώληση. </a:t>
            </a:r>
            <a:endParaRPr lang="en-US" sz="2600" smtClean="0"/>
          </a:p>
          <a:p>
            <a:pPr eaLnBrk="1" hangingPunct="1">
              <a:lnSpc>
                <a:spcPct val="80000"/>
              </a:lnSpc>
            </a:pPr>
            <a:r>
              <a:rPr lang="el-GR" sz="2600" smtClean="0"/>
              <a:t>Χρειάζεται να διαθέτουμε προσωπικές τεχνικές και ειδικές γνώσεις επί των πωλήσεων, ικανές στο να μας επιτρέψουν την τελική προώθηση ενός προϊόντος, απαραίτητου στην αγορά.</a:t>
            </a:r>
            <a:br>
              <a:rPr lang="el-GR" sz="2600" smtClean="0"/>
            </a:br>
            <a:r>
              <a:rPr lang="el-GR" sz="2600" smtClean="0"/>
              <a:t/>
            </a:r>
            <a:br>
              <a:rPr lang="el-GR" sz="2600" smtClean="0"/>
            </a:br>
            <a:endParaRPr lang="el-GR" sz="2600" smtClean="0"/>
          </a:p>
        </p:txBody>
      </p:sp>
    </p:spTree>
  </p:cSld>
  <p:clrMapOvr>
    <a:masterClrMapping/>
  </p:clrMapOvr>
  <p:transition>
    <p:fade thruBlk="1"/>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l-GR" sz="4000" smtClean="0"/>
              <a:t>Εκτιμήσεις των πωλητών (2)</a:t>
            </a:r>
          </a:p>
        </p:txBody>
      </p:sp>
      <p:sp>
        <p:nvSpPr>
          <p:cNvPr id="43011" name="Rectangle 3"/>
          <p:cNvSpPr>
            <a:spLocks noGrp="1" noChangeArrowheads="1"/>
          </p:cNvSpPr>
          <p:nvPr>
            <p:ph type="body" idx="1"/>
          </p:nvPr>
        </p:nvSpPr>
        <p:spPr/>
        <p:txBody>
          <a:bodyPr/>
          <a:lstStyle/>
          <a:p>
            <a:pPr marL="609600" indent="-609600" eaLnBrk="1" hangingPunct="1">
              <a:buFontTx/>
              <a:buNone/>
            </a:pPr>
            <a:r>
              <a:rPr lang="el-GR" smtClean="0"/>
              <a:t>Μειονεκτήματα: </a:t>
            </a:r>
          </a:p>
          <a:p>
            <a:pPr marL="609600" indent="-609600" eaLnBrk="1" hangingPunct="1">
              <a:buFont typeface="Wingdings" pitchFamily="2" charset="2"/>
              <a:buAutoNum type="arabicPeriod"/>
            </a:pPr>
            <a:r>
              <a:rPr lang="el-GR" smtClean="0"/>
              <a:t>Οι πωλητές δεν έχουν πάντα κατάλληλη εκπαίδευση</a:t>
            </a:r>
          </a:p>
          <a:p>
            <a:pPr marL="609600" indent="-609600" eaLnBrk="1" hangingPunct="1">
              <a:buFont typeface="Wingdings" pitchFamily="2" charset="2"/>
              <a:buAutoNum type="arabicPeriod"/>
            </a:pPr>
            <a:r>
              <a:rPr lang="el-GR" smtClean="0"/>
              <a:t>Έχουν την τάση να είναι αισιόδοξοι</a:t>
            </a:r>
          </a:p>
          <a:p>
            <a:pPr marL="609600" indent="-609600" eaLnBrk="1" hangingPunct="1">
              <a:buFont typeface="Wingdings" pitchFamily="2" charset="2"/>
              <a:buAutoNum type="arabicPeriod"/>
            </a:pPr>
            <a:r>
              <a:rPr lang="el-GR" smtClean="0"/>
              <a:t>Πολλές φορές υποεκτιμούν τις προβλέψεις ώστε να μην πιεστούν  με υψηλούς στόχους πωλήσεων</a:t>
            </a:r>
          </a:p>
          <a:p>
            <a:pPr marL="609600" indent="-609600" eaLnBrk="1" hangingPunct="1">
              <a:buFont typeface="Wingdings" pitchFamily="2" charset="2"/>
              <a:buAutoNum type="arabicPeriod"/>
            </a:pPr>
            <a:r>
              <a:rPr lang="el-GR" smtClean="0"/>
              <a:t>Η άποψή τους πολλές φορές είναι εντελώς υποκειμενική </a:t>
            </a:r>
          </a:p>
          <a:p>
            <a:pPr marL="609600" indent="-609600" eaLnBrk="1" hangingPunct="1">
              <a:buFontTx/>
              <a:buNone/>
            </a:pPr>
            <a:endParaRPr lang="el-GR" smtClean="0"/>
          </a:p>
        </p:txBody>
      </p:sp>
    </p:spTree>
  </p:cSld>
  <p:clrMapOvr>
    <a:masterClrMapping/>
  </p:clrMapOvr>
  <p:transition>
    <p:fade thruBlk="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l-GR" smtClean="0"/>
              <a:t>Διευθυντικές εκτιμήσεις</a:t>
            </a:r>
          </a:p>
        </p:txBody>
      </p:sp>
      <p:sp>
        <p:nvSpPr>
          <p:cNvPr id="44035" name="Rectangle 3"/>
          <p:cNvSpPr>
            <a:spLocks noGrp="1" noChangeArrowheads="1"/>
          </p:cNvSpPr>
          <p:nvPr>
            <p:ph type="body" idx="1"/>
          </p:nvPr>
        </p:nvSpPr>
        <p:spPr/>
        <p:txBody>
          <a:bodyPr/>
          <a:lstStyle/>
          <a:p>
            <a:pPr marL="609600" indent="-609600" eaLnBrk="1" hangingPunct="1">
              <a:buFontTx/>
              <a:buNone/>
            </a:pPr>
            <a:r>
              <a:rPr lang="el-GR" smtClean="0"/>
              <a:t>Η παλαιότερη &amp; απλούστερη μέθοδος</a:t>
            </a:r>
          </a:p>
          <a:p>
            <a:pPr marL="609600" indent="-609600" eaLnBrk="1" hangingPunct="1">
              <a:buFontTx/>
              <a:buNone/>
            </a:pPr>
            <a:r>
              <a:rPr lang="el-GR" b="1" u="sng" smtClean="0"/>
              <a:t>Πλεονεκτήματα</a:t>
            </a:r>
            <a:r>
              <a:rPr lang="el-GR" smtClean="0"/>
              <a:t>: </a:t>
            </a:r>
          </a:p>
          <a:p>
            <a:pPr marL="609600" indent="-609600" eaLnBrk="1" hangingPunct="1">
              <a:buFont typeface="Wingdings" pitchFamily="2" charset="2"/>
              <a:buAutoNum type="arabicPeriod"/>
            </a:pPr>
            <a:r>
              <a:rPr lang="el-GR" smtClean="0"/>
              <a:t>Διαδικασία γρήγορη &amp; εύκολη</a:t>
            </a:r>
          </a:p>
          <a:p>
            <a:pPr marL="609600" indent="-609600" eaLnBrk="1" hangingPunct="1">
              <a:buFont typeface="Wingdings" pitchFamily="2" charset="2"/>
              <a:buAutoNum type="arabicPeriod"/>
            </a:pPr>
            <a:r>
              <a:rPr lang="el-GR" smtClean="0"/>
              <a:t>Αξιοποιεί την εμπειρία στελεχών</a:t>
            </a:r>
          </a:p>
          <a:p>
            <a:pPr marL="609600" indent="-609600" eaLnBrk="1" hangingPunct="1">
              <a:buFont typeface="Wingdings" pitchFamily="2" charset="2"/>
              <a:buAutoNum type="arabicPeriod"/>
            </a:pPr>
            <a:r>
              <a:rPr lang="el-GR" smtClean="0"/>
              <a:t>Κατάλληλη σε περίπτωση περιορισμένων οικονομικών πόρων</a:t>
            </a:r>
          </a:p>
          <a:p>
            <a:pPr marL="609600" indent="-609600" eaLnBrk="1" hangingPunct="1">
              <a:buFont typeface="Wingdings" pitchFamily="2" charset="2"/>
              <a:buAutoNum type="arabicPeriod"/>
            </a:pPr>
            <a:r>
              <a:rPr lang="el-GR" smtClean="0"/>
              <a:t>Κατάλληλη όταν η αγορά είναι σταθερή και οι πωλήσεις προηγουμένων ετών είναι σταθερές </a:t>
            </a:r>
          </a:p>
          <a:p>
            <a:pPr marL="609600" indent="-609600" eaLnBrk="1" hangingPunct="1">
              <a:buFontTx/>
              <a:buNone/>
            </a:pPr>
            <a:endParaRPr lang="el-GR" smtClean="0"/>
          </a:p>
        </p:txBody>
      </p:sp>
    </p:spTree>
  </p:cSld>
  <p:clrMapOvr>
    <a:masterClrMapping/>
  </p:clrMapOvr>
  <p:transition>
    <p:fade thruBlk="1"/>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l-GR" smtClean="0"/>
              <a:t>Διευθυντικές εκτιμήσεις (2)</a:t>
            </a:r>
          </a:p>
        </p:txBody>
      </p:sp>
      <p:sp>
        <p:nvSpPr>
          <p:cNvPr id="45059" name="Rectangle 3"/>
          <p:cNvSpPr>
            <a:spLocks noGrp="1" noChangeArrowheads="1"/>
          </p:cNvSpPr>
          <p:nvPr>
            <p:ph type="body" idx="1"/>
          </p:nvPr>
        </p:nvSpPr>
        <p:spPr/>
        <p:txBody>
          <a:bodyPr/>
          <a:lstStyle/>
          <a:p>
            <a:pPr marL="609600" indent="-609600" eaLnBrk="1" hangingPunct="1">
              <a:buFontTx/>
              <a:buNone/>
            </a:pPr>
            <a:r>
              <a:rPr lang="el-GR" b="1" u="sng" smtClean="0"/>
              <a:t>Μειονεκτήματα:</a:t>
            </a:r>
            <a:r>
              <a:rPr lang="el-GR" smtClean="0"/>
              <a:t> </a:t>
            </a:r>
          </a:p>
          <a:p>
            <a:pPr marL="609600" indent="-609600" eaLnBrk="1" hangingPunct="1">
              <a:buFont typeface="Wingdings" pitchFamily="2" charset="2"/>
              <a:buAutoNum type="arabicPeriod"/>
            </a:pPr>
            <a:r>
              <a:rPr lang="el-GR" smtClean="0"/>
              <a:t>Είναι αντιεπιστημονική, βασίζεται σε εικασίες</a:t>
            </a:r>
          </a:p>
          <a:p>
            <a:pPr marL="609600" indent="-609600" eaLnBrk="1" hangingPunct="1">
              <a:buFont typeface="Wingdings" pitchFamily="2" charset="2"/>
              <a:buAutoNum type="arabicPeriod"/>
            </a:pPr>
            <a:r>
              <a:rPr lang="el-GR" smtClean="0"/>
              <a:t>Τα διευθυντικά στελέχη μπορεί αν μην έχουν καλή επαφή με την αγορά</a:t>
            </a:r>
          </a:p>
          <a:p>
            <a:pPr marL="609600" indent="-609600" eaLnBrk="1" hangingPunct="1">
              <a:buFont typeface="Wingdings" pitchFamily="2" charset="2"/>
              <a:buAutoNum type="arabicPeriod"/>
            </a:pPr>
            <a:r>
              <a:rPr lang="el-GR" smtClean="0"/>
              <a:t>Ενδεχομένως να κυριαρχήσει η άποψη ενός ισχυρού χαρακτήρα, ή να μην ακουστεί η γνώμη κάποιου γνώστη μεν, μη επίμονου δε</a:t>
            </a:r>
          </a:p>
        </p:txBody>
      </p:sp>
    </p:spTree>
  </p:cSld>
  <p:clrMapOvr>
    <a:masterClrMapping/>
  </p:clrMapOvr>
  <p:transition>
    <p:fade thruBlk="1"/>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l-GR" smtClean="0"/>
              <a:t>Προθέσεις πελατών </a:t>
            </a:r>
          </a:p>
        </p:txBody>
      </p:sp>
      <p:sp>
        <p:nvSpPr>
          <p:cNvPr id="46083" name="Rectangle 3"/>
          <p:cNvSpPr>
            <a:spLocks noGrp="1" noChangeArrowheads="1"/>
          </p:cNvSpPr>
          <p:nvPr>
            <p:ph type="body" idx="1"/>
          </p:nvPr>
        </p:nvSpPr>
        <p:spPr/>
        <p:txBody>
          <a:bodyPr/>
          <a:lstStyle/>
          <a:p>
            <a:pPr eaLnBrk="1" hangingPunct="1"/>
            <a:r>
              <a:rPr lang="el-GR" smtClean="0"/>
              <a:t>Η μέθοδος βασίζεται σε πληροφορίες από πελάτες. </a:t>
            </a:r>
          </a:p>
          <a:p>
            <a:pPr eaLnBrk="1" hangingPunct="1"/>
            <a:r>
              <a:rPr lang="el-GR" smtClean="0"/>
              <a:t>Μπορεί να συγκεντρωθούν τα στοιχεία και τηλεφωνικά. </a:t>
            </a:r>
          </a:p>
          <a:p>
            <a:pPr eaLnBrk="1" hangingPunct="1"/>
            <a:r>
              <a:rPr lang="el-GR" smtClean="0"/>
              <a:t>Κατάλληλη και για βιομηχανικά και για καταναλωτικά προϊόντα</a:t>
            </a:r>
          </a:p>
          <a:p>
            <a:pPr eaLnBrk="1" hangingPunct="1"/>
            <a:r>
              <a:rPr lang="el-GR" smtClean="0"/>
              <a:t>Καταλληλότερη για περιπτώσεις που έχουν λίγους &amp; μεγάλους πελάτες</a:t>
            </a:r>
          </a:p>
        </p:txBody>
      </p:sp>
    </p:spTree>
  </p:cSld>
  <p:clrMapOvr>
    <a:masterClrMapping/>
  </p:clrMapOvr>
  <p:transition>
    <p:fade thruBlk="1"/>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l-GR" smtClean="0"/>
              <a:t>Προθέσεις πελατών (2)</a:t>
            </a:r>
          </a:p>
        </p:txBody>
      </p:sp>
      <p:sp>
        <p:nvSpPr>
          <p:cNvPr id="47107" name="Rectangle 3"/>
          <p:cNvSpPr>
            <a:spLocks noGrp="1" noChangeArrowheads="1"/>
          </p:cNvSpPr>
          <p:nvPr>
            <p:ph type="body" idx="1"/>
          </p:nvPr>
        </p:nvSpPr>
        <p:spPr>
          <a:xfrm>
            <a:off x="1600200" y="1573213"/>
            <a:ext cx="7543800" cy="5156200"/>
          </a:xfrm>
        </p:spPr>
        <p:txBody>
          <a:bodyPr/>
          <a:lstStyle/>
          <a:p>
            <a:pPr marL="609600" indent="-609600" eaLnBrk="1" hangingPunct="1">
              <a:buFontTx/>
              <a:buNone/>
            </a:pPr>
            <a:r>
              <a:rPr lang="el-GR" b="1" u="sng" smtClean="0"/>
              <a:t>Πλεονεκτήματα: </a:t>
            </a:r>
          </a:p>
          <a:p>
            <a:pPr marL="609600" indent="-609600" eaLnBrk="1" hangingPunct="1">
              <a:spcBef>
                <a:spcPct val="0"/>
              </a:spcBef>
              <a:buFont typeface="Wingdings" pitchFamily="2" charset="2"/>
              <a:buAutoNum type="arabicPeriod"/>
            </a:pPr>
            <a:r>
              <a:rPr lang="el-GR" smtClean="0"/>
              <a:t>Βασίζεται στη γνώμη των πελατών</a:t>
            </a:r>
          </a:p>
          <a:p>
            <a:pPr marL="609600" indent="-609600" eaLnBrk="1" hangingPunct="1">
              <a:spcBef>
                <a:spcPct val="0"/>
              </a:spcBef>
              <a:buFont typeface="Wingdings" pitchFamily="2" charset="2"/>
              <a:buAutoNum type="arabicPeriod"/>
            </a:pPr>
            <a:r>
              <a:rPr lang="el-GR" smtClean="0"/>
              <a:t>Χρήσιμη για την κατασκευή νέων ή καινοτόμων προϊόντων</a:t>
            </a:r>
          </a:p>
          <a:p>
            <a:pPr marL="609600" indent="-609600" eaLnBrk="1" hangingPunct="1">
              <a:spcBef>
                <a:spcPct val="0"/>
              </a:spcBef>
              <a:buFont typeface="Wingdings" pitchFamily="2" charset="2"/>
              <a:buAutoNum type="arabicPeriod"/>
            </a:pPr>
            <a:r>
              <a:rPr lang="el-GR" smtClean="0"/>
              <a:t>Χρήσιμη όταν δεν υπάρχει ιστορικό πωλήσεων</a:t>
            </a:r>
          </a:p>
          <a:p>
            <a:pPr marL="609600" indent="-609600" eaLnBrk="1" hangingPunct="1">
              <a:spcBef>
                <a:spcPct val="0"/>
              </a:spcBef>
              <a:buFont typeface="Wingdings" pitchFamily="2" charset="2"/>
              <a:buAutoNum type="arabicPeriod"/>
            </a:pPr>
            <a:r>
              <a:rPr lang="el-GR" smtClean="0"/>
              <a:t>Βοηθά στον προγραμματισμό της παραγωγής</a:t>
            </a:r>
            <a:endParaRPr lang="en-US" smtClean="0"/>
          </a:p>
          <a:p>
            <a:pPr marL="609600" indent="-609600" eaLnBrk="1" hangingPunct="1">
              <a:buFontTx/>
              <a:buNone/>
            </a:pPr>
            <a:endParaRPr lang="en-US" b="1" u="sng" smtClean="0"/>
          </a:p>
          <a:p>
            <a:pPr marL="609600" indent="-609600" eaLnBrk="1" hangingPunct="1">
              <a:buFontTx/>
              <a:buNone/>
            </a:pPr>
            <a:r>
              <a:rPr lang="el-GR" b="1" u="sng" smtClean="0"/>
              <a:t>Μειονεκτήματα:</a:t>
            </a:r>
            <a:r>
              <a:rPr lang="el-GR" smtClean="0"/>
              <a:t> </a:t>
            </a:r>
          </a:p>
          <a:p>
            <a:pPr marL="609600" indent="-609600" eaLnBrk="1" hangingPunct="1">
              <a:spcBef>
                <a:spcPct val="0"/>
              </a:spcBef>
              <a:buFont typeface="Wingdings" pitchFamily="2" charset="2"/>
              <a:buAutoNum type="arabicPeriod"/>
            </a:pPr>
            <a:r>
              <a:rPr lang="el-GR" smtClean="0"/>
              <a:t>Είναι δαπανηρή και χρονοβόρα</a:t>
            </a:r>
          </a:p>
          <a:p>
            <a:pPr marL="609600" indent="-609600" eaLnBrk="1" hangingPunct="1">
              <a:spcBef>
                <a:spcPct val="0"/>
              </a:spcBef>
              <a:buFont typeface="Wingdings" pitchFamily="2" charset="2"/>
              <a:buAutoNum type="arabicPeriod"/>
            </a:pPr>
            <a:r>
              <a:rPr lang="el-GR" smtClean="0"/>
              <a:t>Βασίζεται στις προγνώσεις που κάνουν οι αγοραστές / πελάτες </a:t>
            </a:r>
          </a:p>
          <a:p>
            <a:pPr marL="609600" indent="-609600" eaLnBrk="1" hangingPunct="1">
              <a:spcBef>
                <a:spcPct val="0"/>
              </a:spcBef>
              <a:buFontTx/>
              <a:buNone/>
            </a:pPr>
            <a:endParaRPr lang="el-GR" smtClean="0"/>
          </a:p>
        </p:txBody>
      </p:sp>
    </p:spTree>
  </p:cSld>
  <p:clrMapOvr>
    <a:masterClrMapping/>
  </p:clrMapOvr>
  <p:transition>
    <p:fade thruBlk="1"/>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body" idx="4294967295"/>
          </p:nvPr>
        </p:nvSpPr>
        <p:spPr/>
        <p:txBody>
          <a:bodyPr/>
          <a:lstStyle/>
          <a:p>
            <a:pPr eaLnBrk="1" hangingPunct="1">
              <a:buFontTx/>
              <a:buNone/>
            </a:pPr>
            <a:endParaRPr lang="en-US" sz="4000" smtClean="0"/>
          </a:p>
          <a:p>
            <a:pPr eaLnBrk="1" hangingPunct="1">
              <a:buFontTx/>
              <a:buNone/>
            </a:pPr>
            <a:r>
              <a:rPr lang="en-US" sz="4000" smtClean="0"/>
              <a:t>     </a:t>
            </a:r>
            <a:r>
              <a:rPr lang="el-GR" sz="4000" smtClean="0"/>
              <a:t>Διοίκηση αξίας του πελάτη</a:t>
            </a:r>
          </a:p>
        </p:txBody>
      </p:sp>
    </p:spTree>
  </p:cSld>
  <p:clrMapOvr>
    <a:masterClrMapping/>
  </p:clrMapOvr>
  <p:transition>
    <p:fade thruBlk="1"/>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l-GR" smtClean="0"/>
              <a:t>Διοίκηση αξίας του πελάτη</a:t>
            </a:r>
          </a:p>
        </p:txBody>
      </p:sp>
      <p:sp>
        <p:nvSpPr>
          <p:cNvPr id="49155" name="Rectangle 3"/>
          <p:cNvSpPr>
            <a:spLocks noGrp="1" noChangeArrowheads="1"/>
          </p:cNvSpPr>
          <p:nvPr>
            <p:ph type="body" idx="1"/>
          </p:nvPr>
        </p:nvSpPr>
        <p:spPr/>
        <p:txBody>
          <a:bodyPr/>
          <a:lstStyle/>
          <a:p>
            <a:pPr eaLnBrk="1" hangingPunct="1"/>
            <a:r>
              <a:rPr lang="el-GR" sz="2800" smtClean="0"/>
              <a:t>Ποιόν πελάτη;</a:t>
            </a:r>
          </a:p>
          <a:p>
            <a:pPr eaLnBrk="1" hangingPunct="1"/>
            <a:r>
              <a:rPr lang="el-GR" sz="2800" smtClean="0"/>
              <a:t>Πως;</a:t>
            </a:r>
          </a:p>
          <a:p>
            <a:pPr eaLnBrk="1" hangingPunct="1"/>
            <a:r>
              <a:rPr lang="el-GR" sz="2800" smtClean="0"/>
              <a:t>Πότε;</a:t>
            </a:r>
          </a:p>
          <a:p>
            <a:pPr eaLnBrk="1" hangingPunct="1"/>
            <a:r>
              <a:rPr lang="el-GR" sz="2800" smtClean="0"/>
              <a:t>Με ποιο κόστος;</a:t>
            </a:r>
          </a:p>
          <a:p>
            <a:pPr eaLnBrk="1" hangingPunct="1">
              <a:buFontTx/>
              <a:buNone/>
            </a:pPr>
            <a:r>
              <a:rPr lang="el-GR" sz="2800" smtClean="0"/>
              <a:t>Τα ερωτήματα απαντά η </a:t>
            </a:r>
          </a:p>
          <a:p>
            <a:pPr eaLnBrk="1" hangingPunct="1">
              <a:buFontTx/>
              <a:buNone/>
            </a:pPr>
            <a:r>
              <a:rPr lang="el-GR" sz="2800" smtClean="0"/>
              <a:t>«Διοίκηση αξίας του πελάτη»</a:t>
            </a:r>
          </a:p>
          <a:p>
            <a:pPr eaLnBrk="1" hangingPunct="1">
              <a:buFontTx/>
              <a:buNone/>
            </a:pPr>
            <a:endParaRPr lang="el-GR" sz="2800" smtClean="0"/>
          </a:p>
        </p:txBody>
      </p:sp>
    </p:spTree>
  </p:cSld>
  <p:clrMapOvr>
    <a:masterClrMapping/>
  </p:clrMapOvr>
  <p:transition>
    <p:fade thruBlk="1"/>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l-GR" smtClean="0"/>
              <a:t>Κριτήρια αξιολόγησης πελατών</a:t>
            </a:r>
          </a:p>
        </p:txBody>
      </p:sp>
      <p:sp>
        <p:nvSpPr>
          <p:cNvPr id="50179" name="Rectangle 3"/>
          <p:cNvSpPr>
            <a:spLocks noGrp="1" noChangeArrowheads="1"/>
          </p:cNvSpPr>
          <p:nvPr>
            <p:ph type="body" idx="1"/>
          </p:nvPr>
        </p:nvSpPr>
        <p:spPr/>
        <p:txBody>
          <a:bodyPr/>
          <a:lstStyle/>
          <a:p>
            <a:pPr marL="514350" indent="-514350" eaLnBrk="1" hangingPunct="1">
              <a:lnSpc>
                <a:spcPct val="90000"/>
              </a:lnSpc>
              <a:buFont typeface="Wingdings" pitchFamily="2" charset="2"/>
              <a:buAutoNum type="arabicPeriod"/>
            </a:pPr>
            <a:r>
              <a:rPr lang="el-GR" smtClean="0"/>
              <a:t>Τα κόστη απόκτησης του πελάτη</a:t>
            </a:r>
          </a:p>
          <a:p>
            <a:pPr marL="514350" indent="-514350" eaLnBrk="1" hangingPunct="1">
              <a:lnSpc>
                <a:spcPct val="90000"/>
              </a:lnSpc>
              <a:buFont typeface="Wingdings" pitchFamily="2" charset="2"/>
              <a:buAutoNum type="arabicPeriod"/>
            </a:pPr>
            <a:r>
              <a:rPr lang="el-GR" smtClean="0"/>
              <a:t>Η ευαισθησία στην τιμή</a:t>
            </a:r>
          </a:p>
          <a:p>
            <a:pPr marL="514350" indent="-514350" eaLnBrk="1" hangingPunct="1">
              <a:lnSpc>
                <a:spcPct val="90000"/>
              </a:lnSpc>
              <a:buFont typeface="Wingdings" pitchFamily="2" charset="2"/>
              <a:buAutoNum type="arabicPeriod"/>
            </a:pPr>
            <a:r>
              <a:rPr lang="el-GR" smtClean="0"/>
              <a:t>Τα κόστη επίβλεψής του</a:t>
            </a:r>
          </a:p>
          <a:p>
            <a:pPr marL="514350" indent="-514350" eaLnBrk="1" hangingPunct="1">
              <a:lnSpc>
                <a:spcPct val="90000"/>
              </a:lnSpc>
              <a:buFont typeface="Wingdings" pitchFamily="2" charset="2"/>
              <a:buAutoNum type="arabicPeriod"/>
            </a:pPr>
            <a:r>
              <a:rPr lang="el-GR" smtClean="0"/>
              <a:t>Το ήθος της πληρωμής από την πλευρά του</a:t>
            </a:r>
          </a:p>
          <a:p>
            <a:pPr marL="514350" indent="-514350" eaLnBrk="1" hangingPunct="1">
              <a:lnSpc>
                <a:spcPct val="90000"/>
              </a:lnSpc>
              <a:buFont typeface="Wingdings" pitchFamily="2" charset="2"/>
              <a:buAutoNum type="arabicPeriod"/>
            </a:pPr>
            <a:r>
              <a:rPr lang="el-GR" smtClean="0"/>
              <a:t>Τα κόστη «δεσίματος» με τον πελάτη</a:t>
            </a:r>
          </a:p>
          <a:p>
            <a:pPr marL="514350" indent="-514350" eaLnBrk="1" hangingPunct="1">
              <a:lnSpc>
                <a:spcPct val="90000"/>
              </a:lnSpc>
              <a:buFont typeface="Wingdings" pitchFamily="2" charset="2"/>
              <a:buAutoNum type="arabicPeriod"/>
            </a:pPr>
            <a:r>
              <a:rPr lang="el-GR" smtClean="0"/>
              <a:t>Τα μελλοντικά οφέλη από αυτόν </a:t>
            </a:r>
          </a:p>
          <a:p>
            <a:pPr marL="514350" indent="-514350" eaLnBrk="1" hangingPunct="1">
              <a:lnSpc>
                <a:spcPct val="90000"/>
              </a:lnSpc>
              <a:buFont typeface="Wingdings" pitchFamily="2" charset="2"/>
              <a:buAutoNum type="arabicPeriod"/>
            </a:pPr>
            <a:r>
              <a:rPr lang="el-GR" smtClean="0"/>
              <a:t>Το μέγεθος του ρίσκου από τον πελάτη</a:t>
            </a:r>
          </a:p>
          <a:p>
            <a:pPr marL="514350" indent="-514350" eaLnBrk="1" hangingPunct="1">
              <a:lnSpc>
                <a:spcPct val="90000"/>
              </a:lnSpc>
              <a:buFont typeface="Wingdings" pitchFamily="2" charset="2"/>
              <a:buAutoNum type="arabicPeriod"/>
            </a:pPr>
            <a:r>
              <a:rPr lang="el-GR" smtClean="0"/>
              <a:t>Ο κύκλος εργασιών &amp; το περιθώριο συνεισφοράς</a:t>
            </a:r>
          </a:p>
        </p:txBody>
      </p:sp>
    </p:spTree>
  </p:cSld>
  <p:clrMapOvr>
    <a:masterClrMapping/>
  </p:clrMapOvr>
  <p:transition>
    <p:fade thruBlk="1"/>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l-GR" smtClean="0"/>
              <a:t>Βήματα αξιολόγησης πελατών</a:t>
            </a:r>
          </a:p>
        </p:txBody>
      </p:sp>
      <p:sp>
        <p:nvSpPr>
          <p:cNvPr id="51203" name="Rectangle 3"/>
          <p:cNvSpPr>
            <a:spLocks noGrp="1" noChangeArrowheads="1"/>
          </p:cNvSpPr>
          <p:nvPr>
            <p:ph type="body" idx="1"/>
          </p:nvPr>
        </p:nvSpPr>
        <p:spPr/>
        <p:txBody>
          <a:bodyPr/>
          <a:lstStyle/>
          <a:p>
            <a:pPr eaLnBrk="1" hangingPunct="1">
              <a:buFontTx/>
              <a:buNone/>
            </a:pPr>
            <a:endParaRPr lang="en-US" sz="2900" u="sng" smtClean="0"/>
          </a:p>
          <a:p>
            <a:pPr eaLnBrk="1" hangingPunct="1">
              <a:buFontTx/>
              <a:buNone/>
            </a:pPr>
            <a:r>
              <a:rPr lang="el-GR" sz="3200" u="sng" smtClean="0"/>
              <a:t>1</a:t>
            </a:r>
            <a:r>
              <a:rPr lang="el-GR" sz="3200" u="sng" baseline="30000" smtClean="0"/>
              <a:t>ο</a:t>
            </a:r>
            <a:r>
              <a:rPr lang="el-GR" sz="3200" u="sng" smtClean="0"/>
              <a:t> Βήμα</a:t>
            </a:r>
            <a:r>
              <a:rPr lang="el-GR" sz="3200" smtClean="0"/>
              <a:t>: Η κατανόηση της αξίας του πελάτη</a:t>
            </a:r>
          </a:p>
          <a:p>
            <a:pPr eaLnBrk="1" hangingPunct="1">
              <a:buFontTx/>
              <a:buNone/>
            </a:pPr>
            <a:r>
              <a:rPr lang="el-GR" sz="3200" u="sng" smtClean="0"/>
              <a:t>2</a:t>
            </a:r>
            <a:r>
              <a:rPr lang="el-GR" sz="3200" u="sng" baseline="30000" smtClean="0"/>
              <a:t>ο</a:t>
            </a:r>
            <a:r>
              <a:rPr lang="el-GR" sz="3200" u="sng" smtClean="0"/>
              <a:t> Βήμα</a:t>
            </a:r>
            <a:r>
              <a:rPr lang="el-GR" sz="3200" smtClean="0"/>
              <a:t>: Η εκτίμηση των δυνατοτήτων αύξησης της αξίας των πελατών</a:t>
            </a:r>
          </a:p>
        </p:txBody>
      </p:sp>
    </p:spTree>
  </p:cSld>
  <p:clrMapOvr>
    <a:masterClrMapping/>
  </p:clrMapOvr>
  <p:transition>
    <p:fade thruBlk="1"/>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l-GR" sz="3300" smtClean="0"/>
              <a:t>Ο κύκλος αγοράς του πελάτη</a:t>
            </a:r>
            <a:br>
              <a:rPr lang="el-GR" sz="3300" smtClean="0"/>
            </a:br>
            <a:r>
              <a:rPr lang="el-GR" sz="3300" smtClean="0"/>
              <a:t>(</a:t>
            </a:r>
            <a:r>
              <a:rPr lang="en-US" sz="3300" smtClean="0"/>
              <a:t>Customer Buying Cycle)</a:t>
            </a:r>
            <a:endParaRPr lang="el-GR" sz="3300" smtClean="0"/>
          </a:p>
        </p:txBody>
      </p:sp>
      <p:sp>
        <p:nvSpPr>
          <p:cNvPr id="52227" name="Rectangle 3"/>
          <p:cNvSpPr>
            <a:spLocks noGrp="1" noChangeArrowheads="1"/>
          </p:cNvSpPr>
          <p:nvPr>
            <p:ph type="body" idx="1"/>
          </p:nvPr>
        </p:nvSpPr>
        <p:spPr>
          <a:xfrm>
            <a:off x="1752600" y="2057400"/>
            <a:ext cx="7010400" cy="3910013"/>
          </a:xfrm>
        </p:spPr>
        <p:txBody>
          <a:bodyPr/>
          <a:lstStyle/>
          <a:p>
            <a:pPr marL="590550" indent="-590550" eaLnBrk="1" hangingPunct="1">
              <a:buFont typeface="Wingdings" pitchFamily="2" charset="2"/>
              <a:buAutoNum type="arabicPeriod"/>
            </a:pPr>
            <a:r>
              <a:rPr lang="el-GR" sz="3200" smtClean="0"/>
              <a:t>Η φάση απόκτησης του πελάτη</a:t>
            </a:r>
          </a:p>
          <a:p>
            <a:pPr marL="590550" indent="-590550" eaLnBrk="1" hangingPunct="1">
              <a:buFont typeface="Wingdings" pitchFamily="2" charset="2"/>
              <a:buAutoNum type="arabicPeriod"/>
            </a:pPr>
            <a:r>
              <a:rPr lang="el-GR" sz="3200" smtClean="0"/>
              <a:t>Η φάση ανάπτυξης του πελάτη</a:t>
            </a:r>
          </a:p>
          <a:p>
            <a:pPr marL="590550" indent="-590550" eaLnBrk="1" hangingPunct="1">
              <a:buFont typeface="Wingdings" pitchFamily="2" charset="2"/>
              <a:buAutoNum type="arabicPeriod"/>
            </a:pPr>
            <a:r>
              <a:rPr lang="el-GR" sz="3200" smtClean="0"/>
              <a:t>Η φάση εξασφάλισης του πελάτη</a:t>
            </a:r>
          </a:p>
          <a:p>
            <a:pPr marL="590550" indent="-590550" eaLnBrk="1" hangingPunct="1">
              <a:buFont typeface="Wingdings" pitchFamily="2" charset="2"/>
              <a:buAutoNum type="arabicPeriod"/>
            </a:pPr>
            <a:r>
              <a:rPr lang="el-GR" sz="3200" smtClean="0"/>
              <a:t>Η συνεχής δημιουργία της αξίας του πελάτη</a:t>
            </a:r>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l-GR" smtClean="0"/>
              <a:t>Ορισμός της πώλησης</a:t>
            </a:r>
          </a:p>
        </p:txBody>
      </p:sp>
      <p:sp>
        <p:nvSpPr>
          <p:cNvPr id="7171" name="Rectangle 3"/>
          <p:cNvSpPr>
            <a:spLocks noGrp="1" noChangeArrowheads="1"/>
          </p:cNvSpPr>
          <p:nvPr>
            <p:ph type="body" idx="1"/>
          </p:nvPr>
        </p:nvSpPr>
        <p:spPr/>
        <p:txBody>
          <a:bodyPr/>
          <a:lstStyle/>
          <a:p>
            <a:pPr eaLnBrk="1" hangingPunct="1"/>
            <a:r>
              <a:rPr lang="el-GR" sz="2800" smtClean="0"/>
              <a:t>Πώληση είναι η συμφωνία μεταξύ αγοραστή &amp; προμηθευτή (πωλητή), με την οποία ο πωλητής μεταβιβάζει στον πρώτο την κυριότητα ενός προϊόντος  κινητού ή ακινήτου, ή αναλαμβάνει την παροχή συγκεκριμένης υπηρεσίας, έναντι ενός τιμήματος που συμφωνήθηκε</a:t>
            </a:r>
            <a:r>
              <a:rPr lang="en-US" sz="2800" smtClean="0"/>
              <a:t>: </a:t>
            </a:r>
            <a:r>
              <a:rPr lang="el-GR" sz="2800" smtClean="0"/>
              <a:t>τιμής ή αμοιβής. </a:t>
            </a:r>
          </a:p>
        </p:txBody>
      </p:sp>
    </p:spTree>
  </p:cSld>
  <p:clrMapOvr>
    <a:masterClrMapping/>
  </p:clrMapOvr>
  <p:transition>
    <p:fade thruBlk="1"/>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type="body" idx="1"/>
          </p:nvPr>
        </p:nvSpPr>
        <p:spPr>
          <a:xfrm>
            <a:off x="1752600" y="1041400"/>
            <a:ext cx="7010400" cy="5329238"/>
          </a:xfrm>
        </p:spPr>
        <p:txBody>
          <a:bodyPr/>
          <a:lstStyle/>
          <a:p>
            <a:pPr eaLnBrk="1" hangingPunct="1">
              <a:lnSpc>
                <a:spcPct val="90000"/>
              </a:lnSpc>
            </a:pPr>
            <a:r>
              <a:rPr lang="el-GR" smtClean="0"/>
              <a:t>Συχνά, οι πληροφορίες που απαιτούνται για να ικανοποιηθεί ένας πελάτης μπορεί να βρίσκονται εκτός του τμήματος ενός εργαζόμενου. </a:t>
            </a:r>
          </a:p>
          <a:p>
            <a:pPr eaLnBrk="1" hangingPunct="1">
              <a:lnSpc>
                <a:spcPct val="90000"/>
              </a:lnSpc>
            </a:pPr>
            <a:r>
              <a:rPr lang="el-GR" smtClean="0"/>
              <a:t>Σαν αποτέλεσμα, ο εργαζόμενος δεν έχει ποτέ συνολική εικόνα του πελάτη, ενώ λείπουν τα απαραίτητα συστατικά που χρειάζονται για να μπορέσει να ανταποκριθεί ή να ξεπεράσει τις προσδοκίες των πελατών. </a:t>
            </a:r>
          </a:p>
          <a:p>
            <a:pPr eaLnBrk="1" hangingPunct="1">
              <a:lnSpc>
                <a:spcPct val="90000"/>
              </a:lnSpc>
            </a:pPr>
            <a:r>
              <a:rPr lang="el-GR" smtClean="0"/>
              <a:t>Για την ενίσχυση των πελατειακών σχέσεων, οι εργαζόμενοι χρειάζονται ανά πάσα στιγμή, όλη την πληροφόρηση για τους πελάτες, από οποιοδήποτε τμήμα του οργανισμού κι αν προέρχεται.</a:t>
            </a:r>
          </a:p>
        </p:txBody>
      </p:sp>
    </p:spTree>
  </p:cSld>
  <p:clrMapOvr>
    <a:masterClrMapping/>
  </p:clrMapOvr>
  <p:transition>
    <p:fade thruBlk="1"/>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l-GR" sz="2800" b="0" smtClean="0"/>
              <a:t>Η διαφορετικότητα των πελατών</a:t>
            </a:r>
          </a:p>
        </p:txBody>
      </p:sp>
      <p:sp>
        <p:nvSpPr>
          <p:cNvPr id="54275" name="Rectangle 3"/>
          <p:cNvSpPr>
            <a:spLocks noGrp="1" noChangeArrowheads="1"/>
          </p:cNvSpPr>
          <p:nvPr>
            <p:ph type="body" idx="1"/>
          </p:nvPr>
        </p:nvSpPr>
        <p:spPr/>
        <p:txBody>
          <a:bodyPr/>
          <a:lstStyle/>
          <a:p>
            <a:pPr eaLnBrk="1" hangingPunct="1"/>
            <a:r>
              <a:rPr lang="el-GR" sz="2800" smtClean="0"/>
              <a:t>Οι πελάτες δεν είναι ούτε ίσης αξίας, ούτε έχουν τις ίδιες ανάγκες και επιθυμίες.</a:t>
            </a:r>
          </a:p>
          <a:p>
            <a:pPr eaLnBrk="1" hangingPunct="1"/>
            <a:r>
              <a:rPr lang="el-GR" sz="2800" smtClean="0"/>
              <a:t>Συνήθως το 20% των πελατών είναι υπεύθυνοι για το 80% των πωλήσεων.</a:t>
            </a:r>
          </a:p>
          <a:p>
            <a:pPr eaLnBrk="1" hangingPunct="1"/>
            <a:r>
              <a:rPr lang="el-GR" sz="2800" smtClean="0"/>
              <a:t>Η διαχείριση των σημαντικών πελατών θα πρέπει να είναι διαφορετική σε σχέση με τους ευκαιριακούς, τους μικρούς, ή τους δυνητικούς πελάτες </a:t>
            </a:r>
          </a:p>
        </p:txBody>
      </p:sp>
    </p:spTree>
  </p:cSld>
  <p:clrMapOvr>
    <a:masterClrMapping/>
  </p:clrMapOvr>
  <p:transition>
    <p:fade thruBlk="1"/>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l-GR" smtClean="0"/>
              <a:t>Τι είναι το CRM </a:t>
            </a:r>
          </a:p>
        </p:txBody>
      </p:sp>
      <p:sp>
        <p:nvSpPr>
          <p:cNvPr id="55299" name="Rectangle 3"/>
          <p:cNvSpPr>
            <a:spLocks noGrp="1" noChangeArrowheads="1"/>
          </p:cNvSpPr>
          <p:nvPr>
            <p:ph type="body" idx="1"/>
          </p:nvPr>
        </p:nvSpPr>
        <p:spPr>
          <a:xfrm>
            <a:off x="1752600" y="2432050"/>
            <a:ext cx="7010400" cy="4224338"/>
          </a:xfrm>
        </p:spPr>
        <p:txBody>
          <a:bodyPr/>
          <a:lstStyle/>
          <a:p>
            <a:pPr eaLnBrk="1" hangingPunct="1"/>
            <a:r>
              <a:rPr lang="el-GR" sz="3200" smtClean="0"/>
              <a:t>Το CRM (Customer Relationship Management) είναι μια επιχειρηματική στρατηγική, που στοχεύει στην μεγιστοποίηση των εσόδων και των κερδών, και στην αύξηση της ικανοποίησης των πελατών </a:t>
            </a:r>
          </a:p>
        </p:txBody>
      </p:sp>
    </p:spTree>
  </p:cSld>
  <p:clrMapOvr>
    <a:masterClrMapping/>
  </p:clrMapOvr>
  <p:transition>
    <p:fade thruBlk="1"/>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l-GR" smtClean="0"/>
              <a:t>CRM</a:t>
            </a:r>
          </a:p>
        </p:txBody>
      </p:sp>
      <p:sp>
        <p:nvSpPr>
          <p:cNvPr id="56323" name="Rectangle 3"/>
          <p:cNvSpPr>
            <a:spLocks noGrp="1" noChangeArrowheads="1"/>
          </p:cNvSpPr>
          <p:nvPr>
            <p:ph type="body" idx="1"/>
          </p:nvPr>
        </p:nvSpPr>
        <p:spPr>
          <a:xfrm>
            <a:off x="1752600" y="1090613"/>
            <a:ext cx="7010400" cy="5200650"/>
          </a:xfrm>
        </p:spPr>
        <p:txBody>
          <a:bodyPr/>
          <a:lstStyle/>
          <a:p>
            <a:pPr eaLnBrk="1" hangingPunct="1"/>
            <a:r>
              <a:rPr lang="el-GR" sz="2800" smtClean="0"/>
              <a:t>Οι τεχνολογίες που υποστηρίζουν την «φιλοσοφία» CRM συγκεντρώνουν και αποθηκεύουν δεδομένα για τους πελάτες, τους προμηθευτές, τους συνεργάτες και τις εσωτερικές διαδικασίες μιας επιχείρησης. </a:t>
            </a:r>
          </a:p>
          <a:p>
            <a:pPr eaLnBrk="1" hangingPunct="1"/>
            <a:r>
              <a:rPr lang="el-GR" sz="2800" smtClean="0"/>
              <a:t>Λειτουργίες που υποστηρίζουν αυτήν την επιχειρηματική στρατηγική είναι οι πωλήσεις, το marketing, η εξυπηρέτηση πελατών, η διαχείριση της απόδοσης και η διοίκηση ανθρώπινου δυναμικού. </a:t>
            </a:r>
          </a:p>
        </p:txBody>
      </p:sp>
    </p:spTree>
  </p:cSld>
  <p:clrMapOvr>
    <a:masterClrMapping/>
  </p:clrMapOvr>
  <p:transition>
    <p:fade thruBlk="1"/>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l-GR" smtClean="0"/>
              <a:t>CRM</a:t>
            </a:r>
          </a:p>
        </p:txBody>
      </p:sp>
      <p:sp>
        <p:nvSpPr>
          <p:cNvPr id="57347" name="Rectangle 3"/>
          <p:cNvSpPr>
            <a:spLocks noGrp="1" noChangeArrowheads="1"/>
          </p:cNvSpPr>
          <p:nvPr>
            <p:ph type="body" idx="1"/>
          </p:nvPr>
        </p:nvSpPr>
        <p:spPr/>
        <p:txBody>
          <a:bodyPr/>
          <a:lstStyle/>
          <a:p>
            <a:pPr eaLnBrk="1" hangingPunct="1"/>
            <a:r>
              <a:rPr lang="el-GR" sz="2800" smtClean="0"/>
              <a:t>Το λογισμικό που χρειάζεται για την υλοποίηση ενός συστήματος CRM, πρέπει να είναι μέρος μιας γενικότερης πελατο-κεντρικής φιλοσοφίας, καθώς πολλές αποτυχημένες προσπάθειες οφείλονται στο ότι γίνεται η εγκατάσταση μιας τέτοιας εφαρμογής, χωρίς όμως να διέπεται ολόκληρη η επιχείρηση από μια πελατο-κεντρική φιλοσοφία.</a:t>
            </a:r>
          </a:p>
        </p:txBody>
      </p:sp>
    </p:spTree>
  </p:cSld>
  <p:clrMapOvr>
    <a:masterClrMapping/>
  </p:clrMapOvr>
  <p:transition>
    <p:fade thruBlk="1"/>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l-GR" smtClean="0"/>
              <a:t>Το CRM σε δύο τύπους</a:t>
            </a:r>
          </a:p>
        </p:txBody>
      </p:sp>
      <p:sp>
        <p:nvSpPr>
          <p:cNvPr id="58371" name="Rectangle 3"/>
          <p:cNvSpPr>
            <a:spLocks noGrp="1" noChangeArrowheads="1"/>
          </p:cNvSpPr>
          <p:nvPr>
            <p:ph type="body" idx="1"/>
          </p:nvPr>
        </p:nvSpPr>
        <p:spPr/>
        <p:txBody>
          <a:bodyPr/>
          <a:lstStyle/>
          <a:p>
            <a:pPr eaLnBrk="1" hangingPunct="1"/>
            <a:r>
              <a:rPr lang="el-GR" sz="2800" smtClean="0"/>
              <a:t>Το CRM μπορεί να χωριστεί σε δύο βασικούς τύπους . </a:t>
            </a:r>
          </a:p>
          <a:p>
            <a:pPr eaLnBrk="1" hangingPunct="1"/>
            <a:r>
              <a:rPr lang="el-GR" sz="2800" b="1" smtClean="0"/>
              <a:t>Το</a:t>
            </a:r>
            <a:r>
              <a:rPr lang="en-GB" sz="2800" b="1" smtClean="0"/>
              <a:t> Operational CRM </a:t>
            </a:r>
            <a:r>
              <a:rPr lang="el-GR" sz="2800" b="1" smtClean="0"/>
              <a:t>και</a:t>
            </a:r>
            <a:r>
              <a:rPr lang="en-GB" sz="2800" b="1" smtClean="0"/>
              <a:t> </a:t>
            </a:r>
            <a:endParaRPr lang="el-GR" sz="2800" b="1" smtClean="0"/>
          </a:p>
          <a:p>
            <a:pPr eaLnBrk="1" hangingPunct="1"/>
            <a:r>
              <a:rPr lang="el-GR" sz="2800" b="1" smtClean="0"/>
              <a:t>το</a:t>
            </a:r>
            <a:r>
              <a:rPr lang="en-GB" sz="2800" b="1" smtClean="0"/>
              <a:t> Analytical CRM.</a:t>
            </a:r>
            <a:endParaRPr lang="el-GR" sz="2800" b="1" smtClean="0"/>
          </a:p>
        </p:txBody>
      </p:sp>
    </p:spTree>
  </p:cSld>
  <p:clrMapOvr>
    <a:masterClrMapping/>
  </p:clrMapOvr>
  <p:transition>
    <p:fade thruBlk="1"/>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GB" b="0" smtClean="0"/>
              <a:t>Operational CRM</a:t>
            </a:r>
            <a:r>
              <a:rPr lang="el-GR" smtClean="0"/>
              <a:t> </a:t>
            </a:r>
          </a:p>
        </p:txBody>
      </p:sp>
      <p:sp>
        <p:nvSpPr>
          <p:cNvPr id="59395" name="Rectangle 3"/>
          <p:cNvSpPr>
            <a:spLocks noGrp="1" noChangeArrowheads="1"/>
          </p:cNvSpPr>
          <p:nvPr>
            <p:ph type="body" idx="1"/>
          </p:nvPr>
        </p:nvSpPr>
        <p:spPr/>
        <p:txBody>
          <a:bodyPr/>
          <a:lstStyle/>
          <a:p>
            <a:pPr eaLnBrk="1" hangingPunct="1"/>
            <a:r>
              <a:rPr lang="en-GB" sz="2800" smtClean="0"/>
              <a:t>To Operational CRM </a:t>
            </a:r>
            <a:r>
              <a:rPr lang="el-GR" sz="2800" smtClean="0"/>
              <a:t>παρέχει</a:t>
            </a:r>
            <a:r>
              <a:rPr lang="en-GB" sz="2800" smtClean="0"/>
              <a:t> front-office </a:t>
            </a:r>
            <a:r>
              <a:rPr lang="el-GR" sz="2800" smtClean="0"/>
              <a:t>υποστήριξη</a:t>
            </a:r>
            <a:r>
              <a:rPr lang="en-GB" sz="2800" smtClean="0"/>
              <a:t> </a:t>
            </a:r>
            <a:r>
              <a:rPr lang="el-GR" sz="2800" smtClean="0"/>
              <a:t>στις</a:t>
            </a:r>
            <a:r>
              <a:rPr lang="en-GB" sz="2800" smtClean="0"/>
              <a:t> </a:t>
            </a:r>
            <a:r>
              <a:rPr lang="el-GR" sz="2800" smtClean="0"/>
              <a:t>Πωλήσεις</a:t>
            </a:r>
            <a:r>
              <a:rPr lang="en-GB" sz="2800" smtClean="0"/>
              <a:t>, </a:t>
            </a:r>
            <a:r>
              <a:rPr lang="el-GR" sz="2800" smtClean="0"/>
              <a:t>το</a:t>
            </a:r>
            <a:r>
              <a:rPr lang="en-GB" sz="2800" smtClean="0"/>
              <a:t> Marketing </a:t>
            </a:r>
            <a:r>
              <a:rPr lang="el-GR" sz="2800" smtClean="0"/>
              <a:t>και</a:t>
            </a:r>
            <a:r>
              <a:rPr lang="en-GB" sz="2800" smtClean="0"/>
              <a:t> </a:t>
            </a:r>
            <a:r>
              <a:rPr lang="el-GR" sz="2800" smtClean="0"/>
              <a:t>την</a:t>
            </a:r>
            <a:r>
              <a:rPr lang="en-GB" sz="2800" smtClean="0"/>
              <a:t> </a:t>
            </a:r>
            <a:r>
              <a:rPr lang="el-GR" sz="2800" smtClean="0"/>
              <a:t>Εξυπηρέτηση</a:t>
            </a:r>
            <a:r>
              <a:rPr lang="en-GB" sz="2800" smtClean="0"/>
              <a:t> </a:t>
            </a:r>
            <a:r>
              <a:rPr lang="el-GR" sz="2800" smtClean="0"/>
              <a:t>Πελατών</a:t>
            </a:r>
            <a:r>
              <a:rPr lang="en-GB" sz="2800" smtClean="0"/>
              <a:t>. </a:t>
            </a:r>
            <a:endParaRPr lang="el-GR" sz="2800" smtClean="0"/>
          </a:p>
          <a:p>
            <a:pPr eaLnBrk="1" hangingPunct="1"/>
            <a:r>
              <a:rPr lang="el-GR" sz="2800" smtClean="0"/>
              <a:t>Κάθε αλληλεπίδραση με κάποιον πελάτη καταγράφεται στο «ιστορικό επαφών» του συγκεκριμένου πελάτη, με αποτέλεσμα το προσωπικό μιας επιχείρησης να μπορεί να καλέσει δεδομένα από μια βάση, όποτε αυτό είναι απαραίτητο </a:t>
            </a:r>
          </a:p>
        </p:txBody>
      </p:sp>
    </p:spTree>
  </p:cSld>
  <p:clrMapOvr>
    <a:masterClrMapping/>
  </p:clrMapOvr>
  <p:transition>
    <p:fade thruBlk="1"/>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GB" b="0" smtClean="0"/>
              <a:t>Operational CRM</a:t>
            </a:r>
            <a:r>
              <a:rPr lang="el-GR" smtClean="0"/>
              <a:t> </a:t>
            </a:r>
          </a:p>
        </p:txBody>
      </p:sp>
      <p:sp>
        <p:nvSpPr>
          <p:cNvPr id="60419" name="Rectangle 3"/>
          <p:cNvSpPr>
            <a:spLocks noGrp="1" noChangeArrowheads="1"/>
          </p:cNvSpPr>
          <p:nvPr>
            <p:ph type="body" idx="1"/>
          </p:nvPr>
        </p:nvSpPr>
        <p:spPr>
          <a:xfrm>
            <a:off x="1752600" y="987425"/>
            <a:ext cx="7262813" cy="5688013"/>
          </a:xfrm>
        </p:spPr>
        <p:txBody>
          <a:bodyPr/>
          <a:lstStyle/>
          <a:p>
            <a:pPr eaLnBrk="1" hangingPunct="1">
              <a:buFontTx/>
              <a:buNone/>
            </a:pPr>
            <a:r>
              <a:rPr lang="el-GR" smtClean="0"/>
              <a:t>Το μεγαλύτερο πλεονέκτημα είναι πως κάθε πελάτης μπορεί να επικοινωνεί με πολλά διαφορετικά άτομα ή μέσω πολλών διαφορετικών καναλιών μέσα σε μια επιχείρηση, χωρίς να χρειάζεται να εξηγεί κάθε φορά όλο το ιστορικό των ενεργειών που έχουν γίνει. </a:t>
            </a:r>
            <a:endParaRPr lang="en-US" smtClean="0"/>
          </a:p>
          <a:p>
            <a:pPr eaLnBrk="1" hangingPunct="1">
              <a:spcBef>
                <a:spcPct val="0"/>
              </a:spcBef>
              <a:buFontTx/>
              <a:buNone/>
            </a:pPr>
            <a:r>
              <a:rPr lang="el-GR" smtClean="0"/>
              <a:t>Το Operational CRM μαζεύει δεδομένα</a:t>
            </a:r>
            <a:r>
              <a:rPr lang="en-US" smtClean="0"/>
              <a:t> </a:t>
            </a:r>
            <a:r>
              <a:rPr lang="el-GR" smtClean="0"/>
              <a:t>για τους πελάτες μιας επιχείρησης, ώστε:</a:t>
            </a:r>
          </a:p>
          <a:p>
            <a:pPr eaLnBrk="1" hangingPunct="1">
              <a:spcBef>
                <a:spcPct val="0"/>
              </a:spcBef>
            </a:pPr>
            <a:r>
              <a:rPr lang="el-GR" smtClean="0"/>
              <a:t>Να διαχειρίζονται ευκολότερα οι προωθητικές ενέργειες (καμπάνιες)</a:t>
            </a:r>
          </a:p>
          <a:p>
            <a:pPr eaLnBrk="1" hangingPunct="1">
              <a:spcBef>
                <a:spcPct val="0"/>
              </a:spcBef>
            </a:pPr>
            <a:r>
              <a:rPr lang="el-GR" smtClean="0"/>
              <a:t>Να αυτοματοποιούνται πολλές λειτουργίες Marketing</a:t>
            </a:r>
          </a:p>
          <a:p>
            <a:pPr eaLnBrk="1" hangingPunct="1">
              <a:spcBef>
                <a:spcPct val="0"/>
              </a:spcBef>
            </a:pPr>
            <a:r>
              <a:rPr lang="el-GR" smtClean="0"/>
              <a:t>Αυτοματοποίηση των Πωλήσεων και της Παραγγελιοληψίας</a:t>
            </a:r>
          </a:p>
          <a:p>
            <a:pPr eaLnBrk="1" hangingPunct="1"/>
            <a:endParaRPr lang="el-GR" sz="2800" smtClean="0"/>
          </a:p>
        </p:txBody>
      </p:sp>
    </p:spTree>
  </p:cSld>
  <p:clrMapOvr>
    <a:masterClrMapping/>
  </p:clrMapOvr>
  <p:transition>
    <p:fade thruBlk="1"/>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l-GR" b="0" smtClean="0"/>
              <a:t>Analytical CRM</a:t>
            </a:r>
            <a:r>
              <a:rPr lang="el-GR" smtClean="0"/>
              <a:t> </a:t>
            </a:r>
          </a:p>
        </p:txBody>
      </p:sp>
      <p:sp>
        <p:nvSpPr>
          <p:cNvPr id="61443" name="Rectangle 3"/>
          <p:cNvSpPr>
            <a:spLocks noGrp="1" noChangeArrowheads="1"/>
          </p:cNvSpPr>
          <p:nvPr>
            <p:ph type="body" idx="1"/>
          </p:nvPr>
        </p:nvSpPr>
        <p:spPr/>
        <p:txBody>
          <a:bodyPr/>
          <a:lstStyle/>
          <a:p>
            <a:pPr eaLnBrk="1" hangingPunct="1">
              <a:lnSpc>
                <a:spcPct val="90000"/>
              </a:lnSpc>
            </a:pPr>
            <a:r>
              <a:rPr lang="el-GR" smtClean="0"/>
              <a:t>Το Analytical CRM συνιστά την λογική συνέχεια του Operational CRM. </a:t>
            </a:r>
          </a:p>
          <a:p>
            <a:pPr eaLnBrk="1" hangingPunct="1">
              <a:lnSpc>
                <a:spcPct val="90000"/>
              </a:lnSpc>
            </a:pPr>
            <a:r>
              <a:rPr lang="el-GR" smtClean="0"/>
              <a:t>Κάθε επιχείρηση η οποία έχει υλοποιήσει Operational CRM με σκοπό την καθημερινή καταγραφή, την αυτοματοποίηση των διαδικασιών και την διαχείριση των σχέσεων με τους πελάτες συνεχώς ενημερώνει και εμπλουτίζει μια βάση δεδομένων. </a:t>
            </a:r>
          </a:p>
          <a:p>
            <a:pPr eaLnBrk="1" hangingPunct="1">
              <a:lnSpc>
                <a:spcPct val="90000"/>
              </a:lnSpc>
            </a:pPr>
            <a:r>
              <a:rPr lang="el-GR" smtClean="0"/>
              <a:t>Αυτή την βάση δεδομένων καλείται το τμήμα Marketing να αναλύσει με εργαλεία Analytical CRM και να βγάλει χρήσιμα και πολύτιμα συμπεράσματα</a:t>
            </a:r>
          </a:p>
        </p:txBody>
      </p:sp>
    </p:spTree>
  </p:cSld>
  <p:clrMapOvr>
    <a:masterClrMapping/>
  </p:clrMapOvr>
  <p:transition>
    <p:fade thruBlk="1"/>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l-GR" smtClean="0"/>
              <a:t>Analytical CRM</a:t>
            </a:r>
          </a:p>
        </p:txBody>
      </p:sp>
      <p:sp>
        <p:nvSpPr>
          <p:cNvPr id="62467" name="Rectangle 3"/>
          <p:cNvSpPr>
            <a:spLocks noGrp="1" noChangeArrowheads="1"/>
          </p:cNvSpPr>
          <p:nvPr>
            <p:ph type="body" idx="1"/>
          </p:nvPr>
        </p:nvSpPr>
        <p:spPr/>
        <p:txBody>
          <a:bodyPr/>
          <a:lstStyle/>
          <a:p>
            <a:pPr eaLnBrk="1" hangingPunct="1">
              <a:lnSpc>
                <a:spcPct val="90000"/>
              </a:lnSpc>
              <a:buFontTx/>
              <a:buNone/>
            </a:pPr>
            <a:r>
              <a:rPr lang="el-GR" smtClean="0"/>
              <a:t>Το Analytical CRM πραγματοποιεί:</a:t>
            </a:r>
          </a:p>
          <a:p>
            <a:pPr eaLnBrk="1" hangingPunct="1">
              <a:lnSpc>
                <a:spcPct val="90000"/>
              </a:lnSpc>
            </a:pPr>
            <a:r>
              <a:rPr lang="el-GR" smtClean="0"/>
              <a:t>Στοχευμένες καμπάνιες marketing</a:t>
            </a:r>
          </a:p>
          <a:p>
            <a:pPr eaLnBrk="1" hangingPunct="1">
              <a:lnSpc>
                <a:spcPct val="90000"/>
              </a:lnSpc>
            </a:pPr>
            <a:r>
              <a:rPr lang="el-GR" smtClean="0"/>
              <a:t>Εξειδικευμένες καμπάνιες marketing, με σκοπό το cross-selling και το up-selling</a:t>
            </a:r>
          </a:p>
          <a:p>
            <a:pPr eaLnBrk="1" hangingPunct="1">
              <a:lnSpc>
                <a:spcPct val="90000"/>
              </a:lnSpc>
            </a:pPr>
            <a:r>
              <a:rPr lang="el-GR" smtClean="0"/>
              <a:t>Ανάλυση της συμπεριφοράς των πελατών, ώστε να υποστηριχθεί η διαδικασία λήψεις αποφάσεων σχετικά με τα προϊόντα και τις προσφερόμενες υπηρεσίες</a:t>
            </a:r>
          </a:p>
          <a:p>
            <a:pPr eaLnBrk="1" hangingPunct="1">
              <a:lnSpc>
                <a:spcPct val="90000"/>
              </a:lnSpc>
            </a:pPr>
            <a:r>
              <a:rPr lang="el-GR" smtClean="0"/>
              <a:t>Προβλέψεις των μελλοντικών χρηματοροών </a:t>
            </a:r>
          </a:p>
          <a:p>
            <a:pPr eaLnBrk="1" hangingPunct="1">
              <a:lnSpc>
                <a:spcPct val="90000"/>
              </a:lnSpc>
            </a:pPr>
            <a:r>
              <a:rPr lang="el-GR" smtClean="0"/>
              <a:t>Ανάλυση κερδοφορίας (γενικότερα, αλλά και ανά πελάτη)</a:t>
            </a:r>
          </a:p>
          <a:p>
            <a:pPr eaLnBrk="1" hangingPunct="1">
              <a:lnSpc>
                <a:spcPct val="90000"/>
              </a:lnSpc>
            </a:pPr>
            <a:endParaRPr lang="el-GR" smtClean="0"/>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l-GR" smtClean="0"/>
              <a:t>Στάδια αγοράς από πελάτη</a:t>
            </a:r>
          </a:p>
        </p:txBody>
      </p:sp>
      <p:sp>
        <p:nvSpPr>
          <p:cNvPr id="8195" name="Rectangle 3"/>
          <p:cNvSpPr>
            <a:spLocks noGrp="1" noChangeArrowheads="1"/>
          </p:cNvSpPr>
          <p:nvPr>
            <p:ph type="body" idx="1"/>
          </p:nvPr>
        </p:nvSpPr>
        <p:spPr>
          <a:xfrm>
            <a:off x="1752600" y="1395413"/>
            <a:ext cx="7135813" cy="5103812"/>
          </a:xfrm>
        </p:spPr>
        <p:txBody>
          <a:bodyPr/>
          <a:lstStyle/>
          <a:p>
            <a:pPr algn="ctr" eaLnBrk="1" hangingPunct="1">
              <a:buFont typeface="Wingdings" pitchFamily="2" charset="2"/>
              <a:buChar char="ü"/>
            </a:pPr>
            <a:r>
              <a:rPr lang="el-GR" sz="3200" smtClean="0"/>
              <a:t>Προσοχή</a:t>
            </a:r>
          </a:p>
          <a:p>
            <a:pPr algn="ctr" eaLnBrk="1" hangingPunct="1">
              <a:buFont typeface="Wingdings" pitchFamily="2" charset="2"/>
              <a:buChar char="ü"/>
            </a:pPr>
            <a:r>
              <a:rPr lang="el-GR" sz="3200" smtClean="0"/>
              <a:t>Ενδιαφέρον</a:t>
            </a:r>
          </a:p>
          <a:p>
            <a:pPr algn="ctr" eaLnBrk="1" hangingPunct="1">
              <a:buFont typeface="Wingdings" pitchFamily="2" charset="2"/>
              <a:buChar char="ü"/>
            </a:pPr>
            <a:r>
              <a:rPr lang="el-GR" sz="3200" smtClean="0"/>
              <a:t>Επιθυμία</a:t>
            </a:r>
          </a:p>
          <a:p>
            <a:pPr algn="ctr" eaLnBrk="1" hangingPunct="1">
              <a:buFont typeface="Wingdings" pitchFamily="2" charset="2"/>
              <a:buChar char="ü"/>
            </a:pPr>
            <a:r>
              <a:rPr lang="el-GR" sz="3200" smtClean="0"/>
              <a:t>Δράση </a:t>
            </a:r>
          </a:p>
          <a:p>
            <a:pPr algn="ctr" eaLnBrk="1" hangingPunct="1">
              <a:buFont typeface="Wingdings" pitchFamily="2" charset="2"/>
              <a:buChar char="ü"/>
            </a:pPr>
            <a:r>
              <a:rPr lang="el-GR" sz="3200" smtClean="0"/>
              <a:t>Ικανοποίηση </a:t>
            </a:r>
          </a:p>
        </p:txBody>
      </p:sp>
    </p:spTree>
  </p:cSld>
  <p:clrMapOvr>
    <a:masterClrMapping/>
  </p:clrMapOvr>
  <p:transition>
    <p:fade thruBlk="1"/>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l-GR" sz="2800" b="0" smtClean="0"/>
              <a:t/>
            </a:r>
            <a:br>
              <a:rPr lang="el-GR" sz="2800" b="0" smtClean="0"/>
            </a:br>
            <a:r>
              <a:rPr lang="el-GR" sz="2800" b="0" smtClean="0"/>
              <a:t/>
            </a:r>
            <a:br>
              <a:rPr lang="el-GR" sz="2800" b="0" smtClean="0"/>
            </a:br>
            <a:r>
              <a:rPr lang="el-GR" sz="2800" b="0" smtClean="0"/>
              <a:t>Η Παγκόσμια Αγορά CRM</a:t>
            </a:r>
            <a:r>
              <a:rPr lang="el-GR" sz="2800" smtClean="0"/>
              <a:t/>
            </a:r>
            <a:br>
              <a:rPr lang="el-GR" sz="2800" smtClean="0"/>
            </a:br>
            <a:r>
              <a:rPr lang="el-GR" sz="2800" smtClean="0"/>
              <a:t/>
            </a:r>
            <a:br>
              <a:rPr lang="el-GR" sz="2800" smtClean="0"/>
            </a:br>
            <a:endParaRPr lang="el-GR" sz="2800" smtClean="0"/>
          </a:p>
        </p:txBody>
      </p:sp>
      <p:sp>
        <p:nvSpPr>
          <p:cNvPr id="63491" name="Rectangle 3"/>
          <p:cNvSpPr>
            <a:spLocks noGrp="1" noChangeArrowheads="1"/>
          </p:cNvSpPr>
          <p:nvPr>
            <p:ph type="body" idx="1"/>
          </p:nvPr>
        </p:nvSpPr>
        <p:spPr/>
        <p:txBody>
          <a:bodyPr/>
          <a:lstStyle/>
          <a:p>
            <a:pPr eaLnBrk="1" hangingPunct="1">
              <a:lnSpc>
                <a:spcPct val="90000"/>
              </a:lnSpc>
            </a:pPr>
            <a:r>
              <a:rPr lang="el-GR" smtClean="0"/>
              <a:t>Το μέγεθος της αγοράς συστημάτων CRΜ ήταν 11,7 δις. $ το 2005 (συνολικά για το software, και τις συμβουλευτικές υπηρεσίες όσον αφορά την εγκατάσταση, το service κτλ). </a:t>
            </a:r>
          </a:p>
          <a:p>
            <a:pPr eaLnBrk="1" hangingPunct="1">
              <a:lnSpc>
                <a:spcPct val="90000"/>
              </a:lnSpc>
            </a:pPr>
            <a:r>
              <a:rPr lang="el-GR" smtClean="0"/>
              <a:t>Είχε μια αύξηση της τάξης του 8% σε σχέση με το 2004, και 18% σε σχέση με το 2003. Η αγορά έχει μέγεθος 19,2 δις. $ το 2011, δηλαδή να αυξάνεται με ρυθμό περίπου 9% τον χρόνο. </a:t>
            </a:r>
          </a:p>
          <a:p>
            <a:pPr eaLnBrk="1" hangingPunct="1">
              <a:lnSpc>
                <a:spcPct val="90000"/>
              </a:lnSpc>
            </a:pPr>
            <a:r>
              <a:rPr lang="el-GR" smtClean="0"/>
              <a:t>Αυτό δείχνει ότι παρόλο που τελείωσαν οι «ένδοξες» μέρες του παρελθόντος, η αγορά συνεχίζει να έχει μια σταθερά ανοδική τάση.</a:t>
            </a:r>
          </a:p>
        </p:txBody>
      </p:sp>
    </p:spTree>
  </p:cSld>
  <p:clrMapOvr>
    <a:masterClrMapping/>
  </p:clrMapOvr>
  <p:transition>
    <p:fade thruBlk="1"/>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l-GR" b="0" smtClean="0"/>
              <a:t>Σε τι χρησιμοποιείτε το CRM</a:t>
            </a:r>
          </a:p>
        </p:txBody>
      </p:sp>
      <p:pic>
        <p:nvPicPr>
          <p:cNvPr id="64515" name="BLOGGER_PHOTO_ID_5185454275888325410" descr="CRM3+copy"/>
          <p:cNvPicPr>
            <a:picLocks noGrp="1" noChangeAspect="1" noChangeArrowheads="1"/>
          </p:cNvPicPr>
          <p:nvPr>
            <p:ph type="body" idx="1"/>
          </p:nvPr>
        </p:nvPicPr>
        <p:blipFill>
          <a:blip r:embed="rId2"/>
          <a:srcRect/>
          <a:stretch>
            <a:fillRect/>
          </a:stretch>
        </p:blipFill>
        <p:spPr>
          <a:xfrm>
            <a:off x="1752600" y="1112838"/>
            <a:ext cx="7016750" cy="5002212"/>
          </a:xfrm>
          <a:noFill/>
        </p:spPr>
      </p:pic>
    </p:spTree>
  </p:cSld>
  <p:clrMapOvr>
    <a:masterClrMapping/>
  </p:clrMapOvr>
  <p:transition>
    <p:fade thruBlk="1"/>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l-GR" b="0" smtClean="0"/>
              <a:t>Λόγοι υλοποίησης CRM</a:t>
            </a:r>
          </a:p>
        </p:txBody>
      </p:sp>
      <p:pic>
        <p:nvPicPr>
          <p:cNvPr id="65539" name="BLOGGER_PHOTO_ID_5185455736177206082" descr="CRM1+copy"/>
          <p:cNvPicPr>
            <a:picLocks noGrp="1" noChangeAspect="1" noChangeArrowheads="1"/>
          </p:cNvPicPr>
          <p:nvPr>
            <p:ph type="body" idx="1"/>
          </p:nvPr>
        </p:nvPicPr>
        <p:blipFill>
          <a:blip r:embed="rId2"/>
          <a:srcRect/>
          <a:stretch>
            <a:fillRect/>
          </a:stretch>
        </p:blipFill>
        <p:spPr>
          <a:xfrm>
            <a:off x="1709738" y="1292225"/>
            <a:ext cx="7127875" cy="4751388"/>
          </a:xfrm>
          <a:noFill/>
        </p:spPr>
      </p:pic>
    </p:spTree>
  </p:cSld>
  <p:clrMapOvr>
    <a:masterClrMapping/>
  </p:clrMapOvr>
  <p:transition>
    <p:fade thruBlk="1"/>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l-GR" sz="2800" b="0" smtClean="0"/>
              <a:t/>
            </a:r>
            <a:br>
              <a:rPr lang="el-GR" sz="2800" b="0" smtClean="0"/>
            </a:br>
            <a:r>
              <a:rPr lang="el-GR" sz="2800" b="0" smtClean="0"/>
              <a:t>Χρήση συστημάτων CRM στην Ελλάδα</a:t>
            </a:r>
            <a:br>
              <a:rPr lang="el-GR" sz="2800" b="0" smtClean="0"/>
            </a:br>
            <a:r>
              <a:rPr lang="el-GR" sz="2800" b="0" smtClean="0"/>
              <a:t/>
            </a:r>
            <a:br>
              <a:rPr lang="el-GR" sz="2800" b="0" smtClean="0"/>
            </a:br>
            <a:endParaRPr lang="el-GR" sz="2800" b="0" smtClean="0"/>
          </a:p>
        </p:txBody>
      </p:sp>
      <p:pic>
        <p:nvPicPr>
          <p:cNvPr id="66563" name="BLOGGER_PHOTO_ID_5185456066889687890" descr="CRM2"/>
          <p:cNvPicPr>
            <a:picLocks noGrp="1" noChangeAspect="1" noChangeArrowheads="1"/>
          </p:cNvPicPr>
          <p:nvPr>
            <p:ph type="body" idx="1"/>
          </p:nvPr>
        </p:nvPicPr>
        <p:blipFill>
          <a:blip r:embed="rId2"/>
          <a:srcRect/>
          <a:stretch>
            <a:fillRect/>
          </a:stretch>
        </p:blipFill>
        <p:spPr>
          <a:xfrm>
            <a:off x="2179638" y="1228725"/>
            <a:ext cx="6030912" cy="4897438"/>
          </a:xfrm>
          <a:noFill/>
        </p:spPr>
      </p:pic>
    </p:spTree>
  </p:cSld>
  <p:clrMapOvr>
    <a:masterClrMapping/>
  </p:clrMapOvr>
  <p:transition>
    <p:fade thruBlk="1"/>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el-GR" smtClean="0"/>
              <a:t>Υιοθέτηση του CRM</a:t>
            </a:r>
          </a:p>
        </p:txBody>
      </p:sp>
      <p:sp>
        <p:nvSpPr>
          <p:cNvPr id="67587" name="Rectangle 3"/>
          <p:cNvSpPr>
            <a:spLocks noGrp="1" noChangeArrowheads="1"/>
          </p:cNvSpPr>
          <p:nvPr>
            <p:ph type="body" idx="1"/>
          </p:nvPr>
        </p:nvSpPr>
        <p:spPr/>
        <p:txBody>
          <a:bodyPr/>
          <a:lstStyle/>
          <a:p>
            <a:pPr eaLnBrk="1" hangingPunct="1">
              <a:lnSpc>
                <a:spcPct val="90000"/>
              </a:lnSpc>
            </a:pPr>
            <a:r>
              <a:rPr lang="el-GR" smtClean="0"/>
              <a:t>Η προοπτική υιοθέτησης του CRM από ολοένα και περισσότερες ελληνικές επιχειρήσεις και η ένταξη του στην επιχειρησιακή τους στρατηγική, προβλέπεται να συμβάλλει στην εκτόξευση της ελληνικής αγοράς CRM τα αμέσως επόμενα χρόνια. </a:t>
            </a:r>
          </a:p>
          <a:p>
            <a:pPr eaLnBrk="1" hangingPunct="1">
              <a:lnSpc>
                <a:spcPct val="90000"/>
              </a:lnSpc>
            </a:pPr>
            <a:r>
              <a:rPr lang="el-GR" smtClean="0"/>
              <a:t>Η δραστηριοποίηση των εταιριών τεχνολογίας στον συγκεκριμένο τομέα, ίσως αποτελέσει μία νέα αιτία μεγάλης ανάπτυξης αλλά και επιβίωσης στο σύγχρονο ανταγωνιστικό και τεχνολογικό περιβάλλον.</a:t>
            </a:r>
          </a:p>
        </p:txBody>
      </p:sp>
    </p:spTree>
  </p:cSld>
  <p:clrMapOvr>
    <a:masterClrMapping/>
  </p:clrMapOvr>
  <p:transition>
    <p:fade thruBlk="1"/>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type="body" idx="4294967295"/>
          </p:nvPr>
        </p:nvSpPr>
        <p:spPr/>
        <p:txBody>
          <a:bodyPr/>
          <a:lstStyle/>
          <a:p>
            <a:pPr eaLnBrk="1" hangingPunct="1">
              <a:buFontTx/>
              <a:buNone/>
            </a:pPr>
            <a:endParaRPr lang="en-US" sz="3200" smtClean="0"/>
          </a:p>
          <a:p>
            <a:pPr eaLnBrk="1" hangingPunct="1">
              <a:buFontTx/>
              <a:buNone/>
            </a:pPr>
            <a:endParaRPr lang="en-US" sz="3200" smtClean="0"/>
          </a:p>
          <a:p>
            <a:pPr algn="ctr" eaLnBrk="1" hangingPunct="1">
              <a:buFontTx/>
              <a:buNone/>
            </a:pPr>
            <a:r>
              <a:rPr lang="en-US" sz="3200" smtClean="0"/>
              <a:t>OI TEXNIKE</a:t>
            </a:r>
            <a:r>
              <a:rPr lang="el-GR" sz="3200" smtClean="0"/>
              <a:t>Σ ΤΩΝ ΠΩΛΗΣΕΩΝ</a:t>
            </a:r>
          </a:p>
        </p:txBody>
      </p:sp>
    </p:spTree>
  </p:cSld>
  <p:clrMapOvr>
    <a:masterClrMapping/>
  </p:clrMapOvr>
  <p:transition>
    <p:fade thruBlk="1"/>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l-GR" smtClean="0"/>
              <a:t>Η ΠΡΟΣΩΠΙΚΗ ΠΩΛΗΣΗ</a:t>
            </a:r>
          </a:p>
        </p:txBody>
      </p:sp>
      <p:sp>
        <p:nvSpPr>
          <p:cNvPr id="69635" name="Rectangle 3"/>
          <p:cNvSpPr>
            <a:spLocks noGrp="1" noChangeArrowheads="1"/>
          </p:cNvSpPr>
          <p:nvPr>
            <p:ph type="body" idx="1"/>
          </p:nvPr>
        </p:nvSpPr>
        <p:spPr>
          <a:xfrm>
            <a:off x="1752600" y="1395413"/>
            <a:ext cx="7010400" cy="5214937"/>
          </a:xfrm>
        </p:spPr>
        <p:txBody>
          <a:bodyPr/>
          <a:lstStyle/>
          <a:p>
            <a:pPr eaLnBrk="1" hangingPunct="1"/>
            <a:r>
              <a:rPr lang="el-GR" sz="2800" smtClean="0"/>
              <a:t>Η προσωπική πώληση-σε αντίθεση με τους άλλους τρόπους του  </a:t>
            </a:r>
            <a:r>
              <a:rPr lang="en-US" sz="2800" smtClean="0"/>
              <a:t>promotion</a:t>
            </a:r>
            <a:r>
              <a:rPr lang="el-GR" sz="2800" smtClean="0"/>
              <a:t>-είναι μια περίπτωση προσωπικής επικοινωνίας. </a:t>
            </a:r>
          </a:p>
          <a:p>
            <a:pPr eaLnBrk="1" hangingPunct="1"/>
            <a:r>
              <a:rPr lang="el-GR" sz="2800" smtClean="0"/>
              <a:t>Έχουμε υψηλό βαθμό εξατομίκευσης, αλλά και υψηλό κόστος ανά συμβόλαιο.</a:t>
            </a:r>
          </a:p>
          <a:p>
            <a:pPr eaLnBrk="1" hangingPunct="1"/>
            <a:r>
              <a:rPr lang="el-GR" sz="2800" smtClean="0"/>
              <a:t>Πολλοί οργανισμοί την προτιμούν εκτιμώντας ότι τα οφέλη που προκύπτουν υπερισχύουν σημαντικά του αυξημένου κόστους </a:t>
            </a:r>
          </a:p>
        </p:txBody>
      </p:sp>
    </p:spTree>
  </p:cSld>
  <p:clrMapOvr>
    <a:masterClrMapping/>
  </p:clrMapOvr>
  <p:transition>
    <p:fade thruBlk="1"/>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r>
              <a:rPr lang="el-GR" smtClean="0"/>
              <a:t>Η προσωπική πώληση</a:t>
            </a:r>
          </a:p>
        </p:txBody>
      </p:sp>
      <p:sp>
        <p:nvSpPr>
          <p:cNvPr id="70659" name="Rectangle 3"/>
          <p:cNvSpPr>
            <a:spLocks noGrp="1" noChangeArrowheads="1"/>
          </p:cNvSpPr>
          <p:nvPr>
            <p:ph type="body" idx="1"/>
          </p:nvPr>
        </p:nvSpPr>
        <p:spPr/>
        <p:txBody>
          <a:bodyPr/>
          <a:lstStyle/>
          <a:p>
            <a:pPr eaLnBrk="1" hangingPunct="1">
              <a:buFontTx/>
              <a:buNone/>
            </a:pPr>
            <a:r>
              <a:rPr lang="el-GR" smtClean="0"/>
              <a:t>Η προσωπική πώληση: </a:t>
            </a:r>
          </a:p>
          <a:p>
            <a:pPr eaLnBrk="1" hangingPunct="1"/>
            <a:r>
              <a:rPr lang="el-GR" smtClean="0"/>
              <a:t>δίνει «προσωπικότητα» στην απρόσωπη</a:t>
            </a:r>
          </a:p>
          <a:p>
            <a:pPr eaLnBrk="1" hangingPunct="1">
              <a:buFontTx/>
              <a:buNone/>
            </a:pPr>
            <a:r>
              <a:rPr lang="el-GR" smtClean="0"/>
              <a:t>    Εταιρεία, </a:t>
            </a:r>
          </a:p>
          <a:p>
            <a:pPr eaLnBrk="1" hangingPunct="1"/>
            <a:r>
              <a:rPr lang="el-GR" smtClean="0"/>
              <a:t>παρέχει λεπτομέρειες και απαντά στα εξειδικευμένα ερωτήματα, </a:t>
            </a:r>
          </a:p>
          <a:p>
            <a:pPr eaLnBrk="1" hangingPunct="1"/>
            <a:r>
              <a:rPr lang="el-GR" smtClean="0"/>
              <a:t>βοηθά να εντοπιστεί καλύτερα η αγορά-στόχος, </a:t>
            </a:r>
          </a:p>
          <a:p>
            <a:pPr eaLnBrk="1" hangingPunct="1"/>
            <a:r>
              <a:rPr lang="el-GR" smtClean="0"/>
              <a:t>είναι μάλλον το αποτελεσματικότερο μέσον για να πεισθούν οι καθοδηγητές των αποφάσεων κ.λ.π. </a:t>
            </a:r>
          </a:p>
        </p:txBody>
      </p:sp>
    </p:spTree>
  </p:cSld>
  <p:clrMapOvr>
    <a:masterClrMapping/>
  </p:clrMapOvr>
  <p:transition>
    <p:fade thruBlk="1"/>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el-GR" smtClean="0"/>
              <a:t>Η προσωπική πώληση</a:t>
            </a:r>
          </a:p>
        </p:txBody>
      </p:sp>
      <p:sp>
        <p:nvSpPr>
          <p:cNvPr id="71683" name="Rectangle 3"/>
          <p:cNvSpPr>
            <a:spLocks noGrp="1" noChangeArrowheads="1"/>
          </p:cNvSpPr>
          <p:nvPr>
            <p:ph type="body" idx="1"/>
          </p:nvPr>
        </p:nvSpPr>
        <p:spPr/>
        <p:txBody>
          <a:bodyPr/>
          <a:lstStyle/>
          <a:p>
            <a:pPr eaLnBrk="1" hangingPunct="1">
              <a:lnSpc>
                <a:spcPct val="90000"/>
              </a:lnSpc>
              <a:buFontTx/>
              <a:buNone/>
            </a:pPr>
            <a:r>
              <a:rPr lang="el-GR" smtClean="0"/>
              <a:t>Οι κατηγορίες προσωπικής πώλησης είναι</a:t>
            </a:r>
          </a:p>
          <a:p>
            <a:pPr eaLnBrk="1" hangingPunct="1">
              <a:lnSpc>
                <a:spcPct val="90000"/>
              </a:lnSpc>
              <a:buFontTx/>
              <a:buNone/>
            </a:pPr>
            <a:r>
              <a:rPr lang="el-GR" smtClean="0"/>
              <a:t>τρεις :</a:t>
            </a:r>
          </a:p>
          <a:p>
            <a:pPr eaLnBrk="1" hangingPunct="1">
              <a:lnSpc>
                <a:spcPct val="90000"/>
              </a:lnSpc>
            </a:pPr>
            <a:r>
              <a:rPr lang="el-GR" smtClean="0"/>
              <a:t>α) Οι </a:t>
            </a:r>
            <a:r>
              <a:rPr lang="en-US" smtClean="0"/>
              <a:t>field sales</a:t>
            </a:r>
            <a:r>
              <a:rPr lang="el-GR" smtClean="0"/>
              <a:t> που ονομάζονται και επισκέψεις πωλήσεων </a:t>
            </a:r>
          </a:p>
          <a:p>
            <a:pPr eaLnBrk="1" hangingPunct="1">
              <a:lnSpc>
                <a:spcPct val="90000"/>
              </a:lnSpc>
            </a:pPr>
            <a:r>
              <a:rPr lang="el-GR" smtClean="0"/>
              <a:t>β) οι εσωτερικές πωλήσεις (οι οποίες γίνονται εντός του χώρου εργασίας) και </a:t>
            </a:r>
          </a:p>
          <a:p>
            <a:pPr eaLnBrk="1" hangingPunct="1">
              <a:lnSpc>
                <a:spcPct val="90000"/>
              </a:lnSpc>
            </a:pPr>
            <a:r>
              <a:rPr lang="el-GR" smtClean="0"/>
              <a:t>γ) οι τηλεφωνικές πωλήσεις οι οποίες συνήθως είναι το πρώτο βήμα στις δυο προαναφερόμενες κατηγορίες. </a:t>
            </a:r>
          </a:p>
        </p:txBody>
      </p:sp>
    </p:spTree>
  </p:cSld>
  <p:clrMapOvr>
    <a:masterClrMapping/>
  </p:clrMapOvr>
  <p:transition>
    <p:fade thruBlk="1"/>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l-GR" sz="2800" smtClean="0"/>
              <a:t>Οι στρατηγικές προσωπικής πώλησης </a:t>
            </a:r>
          </a:p>
        </p:txBody>
      </p:sp>
      <p:sp>
        <p:nvSpPr>
          <p:cNvPr id="72707" name="Rectangle 3"/>
          <p:cNvSpPr>
            <a:spLocks noGrp="1" noChangeArrowheads="1"/>
          </p:cNvSpPr>
          <p:nvPr>
            <p:ph type="body" idx="1"/>
          </p:nvPr>
        </p:nvSpPr>
        <p:spPr/>
        <p:txBody>
          <a:bodyPr/>
          <a:lstStyle/>
          <a:p>
            <a:pPr eaLnBrk="1" hangingPunct="1">
              <a:lnSpc>
                <a:spcPct val="90000"/>
              </a:lnSpc>
              <a:buFontTx/>
              <a:buNone/>
            </a:pPr>
            <a:r>
              <a:rPr lang="el-GR" sz="2800" smtClean="0"/>
              <a:t>1)</a:t>
            </a:r>
            <a:r>
              <a:rPr lang="el-GR" sz="2800" b="1" smtClean="0"/>
              <a:t>Οι ερωτήσεις-φράσεις «κλισέ»:</a:t>
            </a:r>
            <a:r>
              <a:rPr lang="el-GR" sz="2800" smtClean="0"/>
              <a:t> π.χ. «Μου επιτρέπετε να σας προτείνω κάποια από τα επιδόρπιά μας;» ή «Θα χρειαστείτε κάποιο αυτοκίνητο;»</a:t>
            </a:r>
            <a:r>
              <a:rPr lang="en-US" sz="2800" smtClean="0"/>
              <a:t> </a:t>
            </a:r>
            <a:r>
              <a:rPr lang="el-GR" sz="2800" smtClean="0"/>
              <a:t>Η συγκεκριμένη στρατηγική-όπου το προσωπικό απομνημονεύει κάποιες εκφράσεις-έχει αποτελεσματικότητα ,παρά το ότι το προσωπικό δεν λειτουργεί σε εξατομικευμένη βάση. </a:t>
            </a: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l-GR" smtClean="0"/>
              <a:t>ΤΜΗΜΑ ΠΩΛΗΣΕΩΝ</a:t>
            </a:r>
          </a:p>
        </p:txBody>
      </p:sp>
      <p:sp>
        <p:nvSpPr>
          <p:cNvPr id="9219" name="Rectangle 3"/>
          <p:cNvSpPr>
            <a:spLocks noGrp="1" noChangeArrowheads="1"/>
          </p:cNvSpPr>
          <p:nvPr>
            <p:ph type="body" idx="1"/>
          </p:nvPr>
        </p:nvSpPr>
        <p:spPr>
          <a:xfrm>
            <a:off x="1752600" y="1395413"/>
            <a:ext cx="7175500" cy="5122862"/>
          </a:xfrm>
        </p:spPr>
        <p:txBody>
          <a:bodyPr/>
          <a:lstStyle/>
          <a:p>
            <a:pPr eaLnBrk="1" hangingPunct="1"/>
            <a:r>
              <a:rPr lang="el-GR" smtClean="0"/>
              <a:t>Κάθε επιχείρηση οργανώνει το Τμήμα Πωλήσεων της</a:t>
            </a:r>
          </a:p>
          <a:p>
            <a:pPr eaLnBrk="1" hangingPunct="1"/>
            <a:r>
              <a:rPr lang="el-GR" smtClean="0"/>
              <a:t>Είναι άμεσα συνδεδεμένο με το Τμήμα Μάρκετινγκ &amp; Το Τμήμα Προβολής &amp; Διανομής</a:t>
            </a:r>
          </a:p>
          <a:p>
            <a:pPr eaLnBrk="1" hangingPunct="1"/>
            <a:r>
              <a:rPr lang="el-GR" smtClean="0"/>
              <a:t>Οι πωλήσεις σήμερα έχουν γίνει σύνθετο ζήτημα, λόγω ραγδαίων αλλαγών στο ανταγωνιστικό τοπίο</a:t>
            </a:r>
          </a:p>
        </p:txBody>
      </p:sp>
    </p:spTree>
  </p:cSld>
  <p:clrMapOvr>
    <a:masterClrMapping/>
  </p:clrMapOvr>
  <p:transition>
    <p:fade thruBlk="1"/>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el-GR" sz="2800" b="0" smtClean="0"/>
              <a:t>Στρατηγική των διανοητικών καταστάσεων</a:t>
            </a:r>
          </a:p>
        </p:txBody>
      </p:sp>
      <p:sp>
        <p:nvSpPr>
          <p:cNvPr id="73731" name="Rectangle 3"/>
          <p:cNvSpPr>
            <a:spLocks noGrp="1" noChangeArrowheads="1"/>
          </p:cNvSpPr>
          <p:nvPr>
            <p:ph type="body" idx="1"/>
          </p:nvPr>
        </p:nvSpPr>
        <p:spPr/>
        <p:txBody>
          <a:bodyPr/>
          <a:lstStyle/>
          <a:p>
            <a:pPr eaLnBrk="1" hangingPunct="1">
              <a:lnSpc>
                <a:spcPct val="80000"/>
              </a:lnSpc>
              <a:buFontTx/>
              <a:buNone/>
            </a:pPr>
            <a:r>
              <a:rPr lang="el-GR" smtClean="0"/>
              <a:t>2)Οι επισκέψεις πωλήσεων και οι σχετικές ενέργειες ρυθμίζονται χρονικά ώστε να αντιστοιχούν με τα πέντε στάδια της διαδικασίας πραγματοποίησης αγορών. Τα στάδια είναι: Συνειδητοποίηση ανάγκης-Αναζήτηση πληροφοριών-Αξιολόγηση εναλλακτικών λύσεων-Πραγματοποίηση αγοράς-Αξιολόγηση μετά την πραγματοποίηση της αγοράς. Η παραπάνω στρατηγική εφαρμόζεται στις περιπτώσεις που το ποσό της αγοράς είναι σημαντικό για τον πελάτη και ονομάζεται </a:t>
            </a:r>
            <a:r>
              <a:rPr lang="el-GR" b="1" smtClean="0"/>
              <a:t>στρατηγική των διανοητικών καταστάσεων</a:t>
            </a:r>
            <a:r>
              <a:rPr lang="el-GR" smtClean="0"/>
              <a:t> </a:t>
            </a:r>
          </a:p>
        </p:txBody>
      </p:sp>
    </p:spTree>
  </p:cSld>
  <p:clrMapOvr>
    <a:masterClrMapping/>
  </p:clrMapOvr>
  <p:transition>
    <p:fade thruBlk="1"/>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r>
              <a:rPr lang="el-GR" sz="2800" b="0" smtClean="0"/>
              <a:t>Η στρατηγική των διαδοχικών βημάτων</a:t>
            </a:r>
          </a:p>
        </p:txBody>
      </p:sp>
      <p:sp>
        <p:nvSpPr>
          <p:cNvPr id="74755" name="Rectangle 3"/>
          <p:cNvSpPr>
            <a:spLocks noGrp="1" noChangeArrowheads="1"/>
          </p:cNvSpPr>
          <p:nvPr>
            <p:ph type="body" idx="1"/>
          </p:nvPr>
        </p:nvSpPr>
        <p:spPr/>
        <p:txBody>
          <a:bodyPr/>
          <a:lstStyle/>
          <a:p>
            <a:pPr eaLnBrk="1" hangingPunct="1">
              <a:buFontTx/>
              <a:buNone/>
            </a:pPr>
            <a:r>
              <a:rPr lang="el-GR" smtClean="0"/>
              <a:t>3)</a:t>
            </a:r>
            <a:r>
              <a:rPr lang="el-GR" b="1" smtClean="0"/>
              <a:t>Η στρατηγική των διαδοχικών βημάτων</a:t>
            </a:r>
            <a:r>
              <a:rPr lang="el-GR" smtClean="0"/>
              <a:t> κατά την προσέγγιση του πελάτη αποτελεί μια παραλλαγή της προηγούμενης μεθόδου. Ο πωλητής «βηματίζει», συνήθως, ως εξής: α) Προσεγγίζει β) Παρουσιάζει γ) Διαχειρίζεται τα ερωτήματα του πελάτη δ) Κλείνει την πώληση. Παραλλαγή της  προαναφερόμενης στρατηγικής είναι η μέθοδος </a:t>
            </a:r>
            <a:r>
              <a:rPr lang="en-US" smtClean="0"/>
              <a:t>AIDA</a:t>
            </a:r>
            <a:r>
              <a:rPr lang="el-GR" smtClean="0"/>
              <a:t> (Διέγερση προσοχής-Ενδιαφέρον- Επιθυμία-Ενέργεια) </a:t>
            </a:r>
          </a:p>
        </p:txBody>
      </p:sp>
    </p:spTree>
  </p:cSld>
  <p:clrMapOvr>
    <a:masterClrMapping/>
  </p:clrMapOvr>
  <p:transition>
    <p:fade thruBlk="1"/>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el-GR" b="0" smtClean="0"/>
              <a:t>Προσέγγιση </a:t>
            </a:r>
            <a:r>
              <a:rPr lang="en-US" b="0" smtClean="0"/>
              <a:t>Marketing</a:t>
            </a:r>
            <a:endParaRPr lang="el-GR" b="0" smtClean="0"/>
          </a:p>
        </p:txBody>
      </p:sp>
      <p:sp>
        <p:nvSpPr>
          <p:cNvPr id="75779" name="Rectangle 3"/>
          <p:cNvSpPr>
            <a:spLocks noGrp="1" noChangeArrowheads="1"/>
          </p:cNvSpPr>
          <p:nvPr>
            <p:ph type="body" idx="1"/>
          </p:nvPr>
        </p:nvSpPr>
        <p:spPr/>
        <p:txBody>
          <a:bodyPr/>
          <a:lstStyle/>
          <a:p>
            <a:pPr eaLnBrk="1" hangingPunct="1">
              <a:lnSpc>
                <a:spcPct val="90000"/>
              </a:lnSpc>
              <a:buFontTx/>
              <a:buNone/>
            </a:pPr>
            <a:r>
              <a:rPr lang="el-GR" sz="2800" smtClean="0"/>
              <a:t>4)</a:t>
            </a:r>
            <a:r>
              <a:rPr lang="el-GR" sz="2800" b="1" smtClean="0"/>
              <a:t>Προσέγγιση </a:t>
            </a:r>
            <a:r>
              <a:rPr lang="en-US" sz="2800" b="1" smtClean="0"/>
              <a:t>Marketing</a:t>
            </a:r>
            <a:r>
              <a:rPr lang="el-GR" sz="2800" smtClean="0"/>
              <a:t>: Τα τέσσερα βήματα αυτής της προσέγγισης είναι:</a:t>
            </a:r>
            <a:endParaRPr lang="en-US" sz="2800" smtClean="0"/>
          </a:p>
          <a:p>
            <a:pPr eaLnBrk="1" hangingPunct="1">
              <a:lnSpc>
                <a:spcPct val="90000"/>
              </a:lnSpc>
              <a:buFontTx/>
              <a:buNone/>
            </a:pPr>
            <a:r>
              <a:rPr lang="el-GR" sz="2800" smtClean="0"/>
              <a:t> α) Προσδιορίζονται οι ανάγκες του πελάτη</a:t>
            </a:r>
            <a:endParaRPr lang="en-US" sz="2800" smtClean="0"/>
          </a:p>
          <a:p>
            <a:pPr eaLnBrk="1" hangingPunct="1">
              <a:lnSpc>
                <a:spcPct val="90000"/>
              </a:lnSpc>
              <a:buFontTx/>
              <a:buNone/>
            </a:pPr>
            <a:r>
              <a:rPr lang="el-GR" sz="2800" smtClean="0"/>
              <a:t>β) Παρουσιάζονται οι υπηρεσίες που ικανοποιούν τις διαπιστωμένες ανάγκες </a:t>
            </a:r>
            <a:endParaRPr lang="en-US" sz="2800" smtClean="0"/>
          </a:p>
          <a:p>
            <a:pPr eaLnBrk="1" hangingPunct="1">
              <a:lnSpc>
                <a:spcPct val="90000"/>
              </a:lnSpc>
              <a:buFontTx/>
              <a:buNone/>
            </a:pPr>
            <a:r>
              <a:rPr lang="el-GR" sz="2800" smtClean="0"/>
              <a:t>γ) Εξασφαλίζεται η συμφωνία του πελάτη ότι οι προτεινόμενες υπηρεσίες ικανοποιούν τις ανάγκες του και </a:t>
            </a:r>
            <a:endParaRPr lang="en-US" sz="2800" smtClean="0"/>
          </a:p>
          <a:p>
            <a:pPr eaLnBrk="1" hangingPunct="1">
              <a:lnSpc>
                <a:spcPct val="90000"/>
              </a:lnSpc>
              <a:buFontTx/>
              <a:buNone/>
            </a:pPr>
            <a:r>
              <a:rPr lang="el-GR" sz="2800" smtClean="0"/>
              <a:t>δ) Κλείνεται η πώληση. </a:t>
            </a:r>
          </a:p>
        </p:txBody>
      </p:sp>
    </p:spTree>
  </p:cSld>
  <p:clrMapOvr>
    <a:masterClrMapping/>
  </p:clrMapOvr>
  <p:transition>
    <p:fade thruBlk="1"/>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r>
              <a:rPr lang="el-GR" sz="2800" b="0" smtClean="0"/>
              <a:t>Η προσέγγιση της επίλυσης προβλημάτων</a:t>
            </a:r>
          </a:p>
        </p:txBody>
      </p:sp>
      <p:sp>
        <p:nvSpPr>
          <p:cNvPr id="76803" name="Rectangle 3"/>
          <p:cNvSpPr>
            <a:spLocks noGrp="1" noChangeArrowheads="1"/>
          </p:cNvSpPr>
          <p:nvPr>
            <p:ph type="body" idx="1"/>
          </p:nvPr>
        </p:nvSpPr>
        <p:spPr/>
        <p:txBody>
          <a:bodyPr/>
          <a:lstStyle/>
          <a:p>
            <a:pPr eaLnBrk="1" hangingPunct="1">
              <a:lnSpc>
                <a:spcPct val="90000"/>
              </a:lnSpc>
              <a:buFontTx/>
              <a:buNone/>
            </a:pPr>
            <a:r>
              <a:rPr lang="el-GR" sz="2800" smtClean="0"/>
              <a:t>5)</a:t>
            </a:r>
            <a:r>
              <a:rPr lang="el-GR" sz="2800" b="1" smtClean="0"/>
              <a:t>Η προσέγγιση της επίλυσης προβλημάτων</a:t>
            </a:r>
            <a:r>
              <a:rPr lang="el-GR" sz="2800" smtClean="0"/>
              <a:t> εκκινεί-όπως και η προηγούμενη στρατηγική- με την υπόθεση ότι οι ανάγκες των πελατών είναι μοναδικές. </a:t>
            </a:r>
            <a:endParaRPr lang="en-US" sz="2800" smtClean="0"/>
          </a:p>
          <a:p>
            <a:pPr eaLnBrk="1" hangingPunct="1">
              <a:lnSpc>
                <a:spcPct val="90000"/>
              </a:lnSpc>
              <a:buFontTx/>
              <a:buNone/>
            </a:pPr>
            <a:r>
              <a:rPr lang="en-US" sz="2800" smtClean="0"/>
              <a:t>    </a:t>
            </a:r>
            <a:r>
              <a:rPr lang="el-GR" sz="2800" smtClean="0"/>
              <a:t>Απαιτεί περισσότερο χρόνο από την προηγούμενη προσέγγιση. Ξεκινά με την προσπάθεια του πωλητή να αποδείξει ότι ο ενδεχόμενος πελάτης έχει κάποιο πρόβλημα. </a:t>
            </a:r>
          </a:p>
        </p:txBody>
      </p:sp>
    </p:spTree>
  </p:cSld>
  <p:clrMapOvr>
    <a:masterClrMapping/>
  </p:clrMapOvr>
  <p:transition>
    <p:fade thruBlk="1"/>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r>
              <a:rPr lang="el-GR" sz="2800" b="0" smtClean="0"/>
              <a:t>Η προσέγγιση της επίλυσης προβλημάτων (2)</a:t>
            </a:r>
          </a:p>
        </p:txBody>
      </p:sp>
      <p:sp>
        <p:nvSpPr>
          <p:cNvPr id="77827" name="Rectangle 3"/>
          <p:cNvSpPr>
            <a:spLocks noGrp="1" noChangeArrowheads="1"/>
          </p:cNvSpPr>
          <p:nvPr>
            <p:ph type="body" idx="1"/>
          </p:nvPr>
        </p:nvSpPr>
        <p:spPr/>
        <p:txBody>
          <a:bodyPr/>
          <a:lstStyle/>
          <a:p>
            <a:pPr eaLnBrk="1" hangingPunct="1">
              <a:lnSpc>
                <a:spcPct val="90000"/>
              </a:lnSpc>
              <a:buFontTx/>
              <a:buNone/>
            </a:pPr>
            <a:r>
              <a:rPr lang="el-GR" smtClean="0"/>
              <a:t>Ακολουθούν οι εξής ενέργειες: Προσδιορίζονται οι εναλλακτικές λύσεις-Υποδεικνύονται τα κριτήρια για την επιλογή της καλύτερης λύσης-Αξιολογούνται οι λύσεις με βάση τα κριτήρια-Κλείνεται η πώληση. Η εκτεθείσα στρατηγική διαφέρει από την προηγούμενη στο ότι οι πιθανοί πελάτες δεν διατυπώνουν-διαπιστώνουν καταρχάς την ύπαρξη ανάγκης και ή δεν είναι καθόλου ενήμεροι του προβλήματός τους ή είναι απλώς «υποψιασμένοι». </a:t>
            </a:r>
          </a:p>
          <a:p>
            <a:pPr eaLnBrk="1" hangingPunct="1">
              <a:lnSpc>
                <a:spcPct val="90000"/>
              </a:lnSpc>
            </a:pPr>
            <a:endParaRPr lang="el-GR" smtClean="0"/>
          </a:p>
        </p:txBody>
      </p:sp>
    </p:spTree>
  </p:cSld>
  <p:clrMapOvr>
    <a:masterClrMapping/>
  </p:clrMapOvr>
  <p:transition>
    <p:fade thruBlk="1"/>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endParaRPr lang="el-GR" sz="2800" smtClean="0"/>
          </a:p>
        </p:txBody>
      </p:sp>
      <p:sp>
        <p:nvSpPr>
          <p:cNvPr id="78851" name="Rectangle 3"/>
          <p:cNvSpPr>
            <a:spLocks noGrp="1" noChangeArrowheads="1"/>
          </p:cNvSpPr>
          <p:nvPr>
            <p:ph type="body" idx="1"/>
          </p:nvPr>
        </p:nvSpPr>
        <p:spPr/>
        <p:txBody>
          <a:bodyPr/>
          <a:lstStyle/>
          <a:p>
            <a:pPr eaLnBrk="1" hangingPunct="1">
              <a:buFontTx/>
              <a:buNone/>
            </a:pPr>
            <a:endParaRPr lang="en-US" smtClean="0"/>
          </a:p>
          <a:p>
            <a:pPr eaLnBrk="1" hangingPunct="1">
              <a:buFontTx/>
              <a:buNone/>
            </a:pPr>
            <a:endParaRPr lang="en-US" smtClean="0"/>
          </a:p>
          <a:p>
            <a:pPr eaLnBrk="1" hangingPunct="1">
              <a:buFontTx/>
              <a:buNone/>
            </a:pPr>
            <a:endParaRPr lang="en-US" smtClean="0"/>
          </a:p>
          <a:p>
            <a:pPr eaLnBrk="1" hangingPunct="1">
              <a:buFontTx/>
              <a:buNone/>
            </a:pPr>
            <a:endParaRPr lang="en-US" smtClean="0"/>
          </a:p>
          <a:p>
            <a:pPr algn="ctr" eaLnBrk="1" hangingPunct="1">
              <a:buFontTx/>
              <a:buNone/>
            </a:pPr>
            <a:r>
              <a:rPr lang="el-GR" sz="2800" b="1" smtClean="0"/>
              <a:t>ΤΑ 6 ΣΤΑΔΙΑ ΠΡΟΣΩΠΙΚΩΝ ΠΩΛΗΣΕΩΝ</a:t>
            </a:r>
          </a:p>
        </p:txBody>
      </p:sp>
    </p:spTree>
  </p:cSld>
  <p:clrMapOvr>
    <a:masterClrMapping/>
  </p:clrMapOvr>
  <p:transition>
    <p:fade thruBlk="1"/>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l-GR" smtClean="0"/>
              <a:t>1.     ΕΞΕΥΡΕΣΗ ΠΕΛΑΤΩΝ</a:t>
            </a:r>
          </a:p>
        </p:txBody>
      </p:sp>
      <p:sp>
        <p:nvSpPr>
          <p:cNvPr id="79875" name="Rectangle 3"/>
          <p:cNvSpPr>
            <a:spLocks noGrp="1" noChangeArrowheads="1"/>
          </p:cNvSpPr>
          <p:nvPr>
            <p:ph type="body" idx="1"/>
          </p:nvPr>
        </p:nvSpPr>
        <p:spPr>
          <a:xfrm>
            <a:off x="1752600" y="1395413"/>
            <a:ext cx="7010400" cy="5097462"/>
          </a:xfrm>
        </p:spPr>
        <p:txBody>
          <a:bodyPr/>
          <a:lstStyle/>
          <a:p>
            <a:pPr eaLnBrk="1" hangingPunct="1">
              <a:lnSpc>
                <a:spcPct val="90000"/>
              </a:lnSpc>
            </a:pPr>
            <a:r>
              <a:rPr lang="el-GR" smtClean="0"/>
              <a:t>Ο πιθανός πελάτης είναι αυτός που έχει ανάγκη την υπηρεσία και έχει τα χρήματα και την εξουσία να την αγοράσει.</a:t>
            </a:r>
          </a:p>
          <a:p>
            <a:pPr eaLnBrk="1" hangingPunct="1">
              <a:lnSpc>
                <a:spcPct val="90000"/>
              </a:lnSpc>
            </a:pPr>
            <a:r>
              <a:rPr lang="el-GR" smtClean="0"/>
              <a:t> Ο πλέον δόκιμος τρόπος είναι η προσπάθεια να βρεθούν οι «άκρες του νήματος», να αξιοποιηθούν δηλαδή οι πολλές πηγές «άκρων» που υπάρχουν: π.χ. Συστάσεις, φίλοι και γνωστοί, εμπορικές εκδόσεις και εκθέσεις, τηλεμάρκετινγκ, συστάσεις ατέρμονης αλυσίδας, προηγούμενοι πελάτες κ.λ.π. </a:t>
            </a:r>
          </a:p>
          <a:p>
            <a:pPr eaLnBrk="1" hangingPunct="1">
              <a:lnSpc>
                <a:spcPct val="90000"/>
              </a:lnSpc>
            </a:pPr>
            <a:r>
              <a:rPr lang="el-GR" smtClean="0"/>
              <a:t>Το επόμενο βήμα είναι η τμηματοποίηση της αγοράς, ο χωρισμός των πιθανών πελατών σε κατηγορίες με βάση διάφορα κριτήρια </a:t>
            </a:r>
          </a:p>
        </p:txBody>
      </p:sp>
    </p:spTree>
  </p:cSld>
  <p:clrMapOvr>
    <a:masterClrMapping/>
  </p:clrMapOvr>
  <p:transition>
    <p:fade thruBlk="1"/>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el-GR" smtClean="0"/>
              <a:t>ΠΡΟΕΤΟΙΜΑΣΙΑ </a:t>
            </a:r>
          </a:p>
        </p:txBody>
      </p:sp>
      <p:sp>
        <p:nvSpPr>
          <p:cNvPr id="80899" name="Rectangle 3"/>
          <p:cNvSpPr>
            <a:spLocks noGrp="1" noChangeArrowheads="1"/>
          </p:cNvSpPr>
          <p:nvPr>
            <p:ph type="body" idx="1"/>
          </p:nvPr>
        </p:nvSpPr>
        <p:spPr/>
        <p:txBody>
          <a:bodyPr/>
          <a:lstStyle/>
          <a:p>
            <a:pPr eaLnBrk="1" hangingPunct="1"/>
            <a:r>
              <a:rPr lang="el-GR" sz="2800" smtClean="0"/>
              <a:t>Η προετοιμασία, του πωλητή μοιάζει πολύ με την προετοιμασία κάποιου που πρόκειται να δώσει συνέντευξη: Ενημερώνεται καλά για το προϊόν, προετοιμάζει τις απαντήσεις στα πιθανά ερωτήματα κ.</a:t>
            </a:r>
            <a:r>
              <a:rPr lang="en-US" sz="2800" smtClean="0"/>
              <a:t> </a:t>
            </a:r>
            <a:r>
              <a:rPr lang="el-GR" sz="2800" smtClean="0"/>
              <a:t>λ.π </a:t>
            </a:r>
          </a:p>
        </p:txBody>
      </p:sp>
    </p:spTree>
  </p:cSld>
  <p:clrMapOvr>
    <a:masterClrMapping/>
  </p:clrMapOvr>
  <p:transition>
    <p:fade thruBlk="1"/>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r>
              <a:rPr lang="el-GR" sz="2800" smtClean="0"/>
              <a:t>ΠΑΡΟΥΣΙΑΣΗ ΚΑΙ ΕΠΙΔΕΙΞΗ ΤΩΝ ΥΠΗΡΕΣΙΩΝ</a:t>
            </a:r>
          </a:p>
        </p:txBody>
      </p:sp>
      <p:sp>
        <p:nvSpPr>
          <p:cNvPr id="81923" name="Rectangle 3"/>
          <p:cNvSpPr>
            <a:spLocks noGrp="1" noChangeArrowheads="1"/>
          </p:cNvSpPr>
          <p:nvPr>
            <p:ph type="body" idx="1"/>
          </p:nvPr>
        </p:nvSpPr>
        <p:spPr/>
        <p:txBody>
          <a:bodyPr/>
          <a:lstStyle/>
          <a:p>
            <a:pPr eaLnBrk="1" hangingPunct="1">
              <a:lnSpc>
                <a:spcPct val="90000"/>
              </a:lnSpc>
            </a:pPr>
            <a:r>
              <a:rPr lang="el-GR" smtClean="0"/>
              <a:t>Συζητούνται οι ανάγκες</a:t>
            </a:r>
            <a:r>
              <a:rPr lang="el-GR" b="1" smtClean="0"/>
              <a:t> </a:t>
            </a:r>
            <a:r>
              <a:rPr lang="el-GR" smtClean="0"/>
              <a:t>των υποψήφιων πελατών και οι πωλητές παρουσιάζουν εκείνα τα δεδομένα τα οποία κατά την άποψή τους καλύπτουν τις εμφανιζόμενες ανάγκες. </a:t>
            </a:r>
          </a:p>
          <a:p>
            <a:pPr eaLnBrk="1" hangingPunct="1">
              <a:lnSpc>
                <a:spcPct val="90000"/>
              </a:lnSpc>
            </a:pPr>
            <a:r>
              <a:rPr lang="el-GR" smtClean="0"/>
              <a:t>Στο «βήμα» αυτό, ο καλά προετοιμασμένος πωλητής  ακούει προσεκτικά, περιγράφει με σαφήνεια και συνοπτική διάθεση, προσέχει την γενική του συμπεριφορά ώστε να μην δώσει ευκαιρίες  να μετατοπιστεί το ενδιαφέρον του υποψήφιου αγοραστή </a:t>
            </a:r>
          </a:p>
        </p:txBody>
      </p:sp>
    </p:spTree>
  </p:cSld>
  <p:clrMapOvr>
    <a:masterClrMapping/>
  </p:clrMapOvr>
  <p:transition>
    <p:fade thruBlk="1"/>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r>
              <a:rPr lang="el-GR" smtClean="0"/>
              <a:t>ΧΕΙΡΙΣΜΟΣ ΕΡΩΤΗΜΑΤΩΝ</a:t>
            </a:r>
          </a:p>
        </p:txBody>
      </p:sp>
      <p:sp>
        <p:nvSpPr>
          <p:cNvPr id="82947" name="Rectangle 3"/>
          <p:cNvSpPr>
            <a:spLocks noGrp="1" noChangeArrowheads="1"/>
          </p:cNvSpPr>
          <p:nvPr>
            <p:ph type="body" idx="1"/>
          </p:nvPr>
        </p:nvSpPr>
        <p:spPr/>
        <p:txBody>
          <a:bodyPr/>
          <a:lstStyle/>
          <a:p>
            <a:pPr eaLnBrk="1" hangingPunct="1">
              <a:lnSpc>
                <a:spcPct val="90000"/>
              </a:lnSpc>
            </a:pPr>
            <a:r>
              <a:rPr lang="el-GR" sz="2000" smtClean="0"/>
              <a:t>Με το πέρας της παρουσίασης –ενημέρωσής, ο πελάτης μπορεί να εκφράσει κάποιες αντιρρήσεις, ενδοιασμούς, αμφιβολίες ή απορίες του. </a:t>
            </a:r>
          </a:p>
          <a:p>
            <a:pPr eaLnBrk="1" hangingPunct="1"/>
            <a:r>
              <a:rPr lang="el-GR" sz="2000" smtClean="0"/>
              <a:t>Οι προβληματισμοί</a:t>
            </a:r>
            <a:r>
              <a:rPr lang="el-GR" sz="2000" b="1" smtClean="0"/>
              <a:t> </a:t>
            </a:r>
            <a:r>
              <a:rPr lang="el-GR" sz="2000" smtClean="0"/>
              <a:t>εκφράζονται με πολλούς τρόπους (και με την γλώσσα του σώματος) και ο πωλητής συμφωνεί, καταρχάς, για την ύπαρξη του προβλήματος και, στην συνέχεια, προσπαθεί να απαντήσει («ναι μεν, αλλά…»). </a:t>
            </a:r>
          </a:p>
          <a:p>
            <a:pPr eaLnBrk="1" hangingPunct="1"/>
            <a:r>
              <a:rPr lang="el-GR" sz="2000" smtClean="0"/>
              <a:t>Όλα τα ερωτήματα και οι προβληματισμοί πρέπει να τεθούν και να αντιμετωπιστούν με μεγάλη προσοχή, χωρίς το «άγχος της πώλησης». </a:t>
            </a:r>
          </a:p>
          <a:p>
            <a:pPr eaLnBrk="1" hangingPunct="1">
              <a:lnSpc>
                <a:spcPct val="90000"/>
              </a:lnSpc>
            </a:pPr>
            <a:endParaRPr lang="el-GR" sz="2000" smtClean="0"/>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l-GR" smtClean="0"/>
              <a:t>ΔΙΚΤΥΑ ΠΩΛΗΣΕΩΝ</a:t>
            </a:r>
          </a:p>
        </p:txBody>
      </p:sp>
      <p:sp>
        <p:nvSpPr>
          <p:cNvPr id="10243" name="Rectangle 3"/>
          <p:cNvSpPr>
            <a:spLocks noGrp="1" noChangeArrowheads="1"/>
          </p:cNvSpPr>
          <p:nvPr>
            <p:ph type="body" idx="1"/>
          </p:nvPr>
        </p:nvSpPr>
        <p:spPr/>
        <p:txBody>
          <a:bodyPr/>
          <a:lstStyle/>
          <a:p>
            <a:pPr eaLnBrk="1" hangingPunct="1"/>
            <a:r>
              <a:rPr lang="el-GR" smtClean="0"/>
              <a:t>Στην οργάνωση των δικτύων πωλήσεων τοποθετούνται πρώτα μετρίσιμοι στόχοι</a:t>
            </a:r>
          </a:p>
          <a:p>
            <a:pPr eaLnBrk="1" hangingPunct="1"/>
            <a:r>
              <a:rPr lang="el-GR" smtClean="0"/>
              <a:t>Η επιλογή του τρόπου οργάνωσης του δικτύου πωλήσεων γίνεται με κριτήριο τις ανάγκες των πελατών </a:t>
            </a:r>
          </a:p>
        </p:txBody>
      </p:sp>
    </p:spTree>
  </p:cSld>
  <p:clrMapOvr>
    <a:masterClrMapping/>
  </p:clrMapOvr>
  <p:transition>
    <p:fade thruBlk="1"/>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r>
              <a:rPr lang="el-GR" sz="2800" smtClean="0"/>
              <a:t>ΤΟ ΚΛΕΙΣΙΜΟ ΤΗΣ ΠΩΛΗΣΗΣ</a:t>
            </a:r>
          </a:p>
        </p:txBody>
      </p:sp>
      <p:sp>
        <p:nvSpPr>
          <p:cNvPr id="83971" name="Rectangle 3"/>
          <p:cNvSpPr>
            <a:spLocks noGrp="1" noChangeArrowheads="1"/>
          </p:cNvSpPr>
          <p:nvPr>
            <p:ph type="body" idx="1"/>
          </p:nvPr>
        </p:nvSpPr>
        <p:spPr/>
        <p:txBody>
          <a:bodyPr/>
          <a:lstStyle/>
          <a:p>
            <a:pPr eaLnBrk="1" hangingPunct="1">
              <a:lnSpc>
                <a:spcPct val="90000"/>
              </a:lnSpc>
            </a:pPr>
            <a:r>
              <a:rPr lang="el-GR" sz="2800" smtClean="0"/>
              <a:t>Συχνά, οι πωλητές, φοβούνται τις αρνητικές απαντήσεις και αποτυγχάνουν να «κλείσουν την δουλειά». </a:t>
            </a:r>
          </a:p>
          <a:p>
            <a:pPr eaLnBrk="1" hangingPunct="1">
              <a:lnSpc>
                <a:spcPct val="90000"/>
              </a:lnSpc>
            </a:pPr>
            <a:r>
              <a:rPr lang="el-GR" sz="2800" smtClean="0"/>
              <a:t>Μια επίσκεψη πωλήσεων η οποία δεν καταλήγει σε πώληση ή –τουλάχιστον- σε δέσμευση ότι θα υπάρξει επόμενη συνάντηση, είναι ανεπιτυχής. </a:t>
            </a:r>
          </a:p>
          <a:p>
            <a:pPr eaLnBrk="1" hangingPunct="1">
              <a:lnSpc>
                <a:spcPct val="90000"/>
              </a:lnSpc>
            </a:pPr>
            <a:r>
              <a:rPr lang="el-GR" sz="2800" smtClean="0"/>
              <a:t>Είναι σημαντικό να γνωρίζει ο πωλητής πότε και πώς  πρέπει να αποπειραθεί να κλείσει την πώληση </a:t>
            </a:r>
          </a:p>
        </p:txBody>
      </p:sp>
    </p:spTree>
  </p:cSld>
  <p:clrMapOvr>
    <a:masterClrMapping/>
  </p:clrMapOvr>
  <p:transition>
    <p:fade thruBlk="1"/>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r>
              <a:rPr lang="el-GR" sz="2800" smtClean="0"/>
              <a:t>ΣΥΝΕΧΙΣΗ ΕΠΑΦΗΣ ΜΕΤΑ ΤΟ ΚΛΕΙΣΙΜΟ </a:t>
            </a:r>
          </a:p>
        </p:txBody>
      </p:sp>
      <p:sp>
        <p:nvSpPr>
          <p:cNvPr id="84995" name="Rectangle 3"/>
          <p:cNvSpPr>
            <a:spLocks noGrp="1" noChangeArrowheads="1"/>
          </p:cNvSpPr>
          <p:nvPr>
            <p:ph type="body" idx="1"/>
          </p:nvPr>
        </p:nvSpPr>
        <p:spPr/>
        <p:txBody>
          <a:bodyPr/>
          <a:lstStyle/>
          <a:p>
            <a:pPr eaLnBrk="1" hangingPunct="1">
              <a:lnSpc>
                <a:spcPct val="90000"/>
              </a:lnSpc>
            </a:pPr>
            <a:r>
              <a:rPr lang="el-GR" smtClean="0"/>
              <a:t>Η εργασία των πωλητών δεν έχει ολοκληρωθεί μέχρι να εξασφαλισθεί ότι έχουν γίνει όλα τα αναγκαία ώστε να παραδοθούν στους πελάτες τα υπεσχημένα. Χρειάζεται, επίσης, να έρθει σε επαφή με τον πελάτη όταν αυτοί έχουν χρησιμοποιήσει τις υπηρεσίες για να διαπιστώσει τι τους ικανοποίησε και τι όχι. Το «βήμα» αυτό δεν είναι μόνο απαραίτητο για τη διατήρηση μιας πελατειακής βάσης, αλλά είναι ένας τρόπος και για την αναζήτηση νέων πελατών. </a:t>
            </a:r>
            <a:endParaRPr lang="en-US" smtClean="0"/>
          </a:p>
          <a:p>
            <a:pPr eaLnBrk="1" hangingPunct="1">
              <a:lnSpc>
                <a:spcPct val="90000"/>
              </a:lnSpc>
              <a:buFontTx/>
              <a:buNone/>
            </a:pPr>
            <a:endParaRPr lang="el-GR" smtClean="0"/>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l-GR" smtClean="0"/>
              <a:t>Μορφές οργάνωση πωλήσεων </a:t>
            </a:r>
          </a:p>
        </p:txBody>
      </p:sp>
      <p:sp>
        <p:nvSpPr>
          <p:cNvPr id="11267" name="Rectangle 3"/>
          <p:cNvSpPr>
            <a:spLocks noGrp="1" noChangeArrowheads="1"/>
          </p:cNvSpPr>
          <p:nvPr>
            <p:ph type="body" idx="1"/>
          </p:nvPr>
        </p:nvSpPr>
        <p:spPr/>
        <p:txBody>
          <a:bodyPr/>
          <a:lstStyle/>
          <a:p>
            <a:pPr eaLnBrk="1" hangingPunct="1"/>
            <a:r>
              <a:rPr lang="el-GR" smtClean="0"/>
              <a:t>Γεωγραφική οργάνωση</a:t>
            </a:r>
          </a:p>
          <a:p>
            <a:pPr eaLnBrk="1" hangingPunct="1"/>
            <a:r>
              <a:rPr lang="el-GR" smtClean="0"/>
              <a:t>Οργάνωση με τύπο προϊόντος (απορρυπαντικά, τρόφιμα) </a:t>
            </a:r>
          </a:p>
          <a:p>
            <a:pPr eaLnBrk="1" hangingPunct="1"/>
            <a:r>
              <a:rPr lang="el-GR" smtClean="0"/>
              <a:t>Οργάνωση με τύπο αγοράς (ανά τομέα πώλησης, δημόσιο, ιδιώτες)</a:t>
            </a:r>
          </a:p>
          <a:p>
            <a:pPr eaLnBrk="1" hangingPunct="1"/>
            <a:r>
              <a:rPr lang="el-GR" smtClean="0"/>
              <a:t>Οργάνωση με τύπο πελατών (χονδρική, λιανική,)</a:t>
            </a:r>
          </a:p>
          <a:p>
            <a:pPr eaLnBrk="1" hangingPunct="1"/>
            <a:r>
              <a:rPr lang="el-GR" smtClean="0"/>
              <a:t>Οργάνωση με τύπο </a:t>
            </a:r>
            <a:r>
              <a:rPr lang="en-US" smtClean="0"/>
              <a:t>matrix (</a:t>
            </a:r>
            <a:r>
              <a:rPr lang="el-GR" smtClean="0"/>
              <a:t>εισαγωγή νέου προϊόντος, διείσδυση σε νέα αγορά) </a:t>
            </a:r>
          </a:p>
        </p:txBody>
      </p:sp>
    </p:spTree>
  </p:cSld>
  <p:clrMapOvr>
    <a:masterClrMapping/>
  </p:clrMapOvr>
  <p:transition>
    <p:fade thruBlk="1"/>
  </p:transition>
</p:sld>
</file>

<file path=ppt/theme/theme1.xml><?xml version="1.0" encoding="utf-8"?>
<a:theme xmlns:a="http://schemas.openxmlformats.org/drawingml/2006/main" name="Ppt0000029">
  <a:themeElements>
    <a:clrScheme name="1844_Classroom Expectations_Copyedit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844_Classroom Expectations_Copyedited">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0C0C0"/>
        </a:solidFill>
        <a:ln w="2857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0000"/>
          </a:lnSpc>
          <a:spcBef>
            <a:spcPct val="2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C0C0C0"/>
        </a:solidFill>
        <a:ln w="2857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0000"/>
          </a:lnSpc>
          <a:spcBef>
            <a:spcPct val="2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844_Classroom Expectations_Copyedit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844_Classroom Expectations_Copyedite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844_Classroom Expectations_Copyedite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844_Classroom Expectations_Copyedite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844_Classroom Expectations_Copyedite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844_Classroom Expectations_Copyedite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844_Classroom Expectations_Copyedite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844_Classroom Expectations_Copyedite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844_Classroom Expectations_Copyedite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844_Classroom Expectations_Copyedite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844_Classroom Expectations_Copyedite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844_Classroom Expectations_Copyedite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844_Classroom Expectations_Copyedited 1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Ppt0000029</Template>
  <TotalTime>58</TotalTime>
  <Words>3333</Words>
  <Application>Microsoft Office PowerPoint</Application>
  <PresentationFormat>Προβολή στην οθόνη (4:3)</PresentationFormat>
  <Paragraphs>354</Paragraphs>
  <Slides>81</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81</vt:i4>
      </vt:variant>
    </vt:vector>
  </HeadingPairs>
  <TitlesOfParts>
    <vt:vector size="82" baseType="lpstr">
      <vt:lpstr>Ppt0000029</vt:lpstr>
      <vt:lpstr>ΠΡΟΓΡΑΜΜΑ ΜΕΤΑΠΤΥΧΙΑΚΩΝ ΣΠΟΥΔΩΝ  "ΛΟΓΙΣΤΙΚΗ &amp; ΕΛΕΓΚΤΙΚΗ" </vt:lpstr>
      <vt:lpstr>Παρουσίαση του PowerPoint</vt:lpstr>
      <vt:lpstr>ΠΩΛΗΣΕΙΣ</vt:lpstr>
      <vt:lpstr>Οι πωλήσεις</vt:lpstr>
      <vt:lpstr>Ορισμός της πώλησης</vt:lpstr>
      <vt:lpstr>Στάδια αγοράς από πελάτη</vt:lpstr>
      <vt:lpstr>ΤΜΗΜΑ ΠΩΛΗΣΕΩΝ</vt:lpstr>
      <vt:lpstr>ΔΙΚΤΥΑ ΠΩΛΗΣΕΩΝ</vt:lpstr>
      <vt:lpstr>Μορφές οργάνωση πωλήσεων </vt:lpstr>
      <vt:lpstr>Υπέρ και Κατά μορφών οργάνωσης (1)</vt:lpstr>
      <vt:lpstr>Υπέρ και Κατά μορφών οργάνωσης 2</vt:lpstr>
      <vt:lpstr>ΤΑ ΜΟΝΤΕΛΑ ΤΩΝ ΠΩΛΗΣΕΩΝ </vt:lpstr>
      <vt:lpstr>Μοντέλο βασισμένο στην ψυχολογία &amp; διαπροσωπικές σχέσεις</vt:lpstr>
      <vt:lpstr>Μοντέλα σεναρίου</vt:lpstr>
      <vt:lpstr>Μοντέλο προστιθέμενης αξίας</vt:lpstr>
      <vt:lpstr>Μοντέλο συμβουλευτικής πώλησης</vt:lpstr>
      <vt:lpstr>Συνεταιριστικό Μοντέλο</vt:lpstr>
      <vt:lpstr>Μοντέλο της αξίας</vt:lpstr>
      <vt:lpstr> Μοντέλο ομαδικής πώλησης </vt:lpstr>
      <vt:lpstr>Προσδιορισμός του Επιπέδου Πωλήσεων</vt:lpstr>
      <vt:lpstr>Στάθμιση πωλήσεων </vt:lpstr>
      <vt:lpstr>Σταθμικός μέσος όρος </vt:lpstr>
      <vt:lpstr>Παρουσίαση του PowerPoint</vt:lpstr>
      <vt:lpstr>Βασικά σημεία  προγράμματος πωλήσεων</vt:lpstr>
      <vt:lpstr>Η πρόβλεψη πωλήσεων</vt:lpstr>
      <vt:lpstr>Ποιοτική πρόβλεψη </vt:lpstr>
      <vt:lpstr>Ποιοτικές Μέθοδοι </vt:lpstr>
      <vt:lpstr>Πάνελ</vt:lpstr>
      <vt:lpstr>Μέθοδος Delphi (1)</vt:lpstr>
      <vt:lpstr>Μέθοδος Delphi (2)</vt:lpstr>
      <vt:lpstr>Μέθοδος Delphi (3)</vt:lpstr>
      <vt:lpstr>Μέθοδος Delphi (4)</vt:lpstr>
      <vt:lpstr>Έρευνα αγοράς</vt:lpstr>
      <vt:lpstr>Ποσοτική πρόβλεψη (1)</vt:lpstr>
      <vt:lpstr>Ποσοτική πρόβλεψη  (2)</vt:lpstr>
      <vt:lpstr>Ποσοτική πρόβλεψη  (3)</vt:lpstr>
      <vt:lpstr>Σημασία των Προβλέψεων</vt:lpstr>
      <vt:lpstr>Παρουσίαση του PowerPoint</vt:lpstr>
      <vt:lpstr>Εκτιμήσεις των πωλητών</vt:lpstr>
      <vt:lpstr>Εκτιμήσεις των πωλητών (2)</vt:lpstr>
      <vt:lpstr>Διευθυντικές εκτιμήσεις</vt:lpstr>
      <vt:lpstr>Διευθυντικές εκτιμήσεις (2)</vt:lpstr>
      <vt:lpstr>Προθέσεις πελατών </vt:lpstr>
      <vt:lpstr>Προθέσεις πελατών (2)</vt:lpstr>
      <vt:lpstr>Παρουσίαση του PowerPoint</vt:lpstr>
      <vt:lpstr>Διοίκηση αξίας του πελάτη</vt:lpstr>
      <vt:lpstr>Κριτήρια αξιολόγησης πελατών</vt:lpstr>
      <vt:lpstr>Βήματα αξιολόγησης πελατών</vt:lpstr>
      <vt:lpstr>Ο κύκλος αγοράς του πελάτη (Customer Buying Cycle)</vt:lpstr>
      <vt:lpstr>Παρουσίαση του PowerPoint</vt:lpstr>
      <vt:lpstr>Η διαφορετικότητα των πελατών</vt:lpstr>
      <vt:lpstr>Τι είναι το CRM </vt:lpstr>
      <vt:lpstr>CRM</vt:lpstr>
      <vt:lpstr>CRM</vt:lpstr>
      <vt:lpstr>Το CRM σε δύο τύπους</vt:lpstr>
      <vt:lpstr>Operational CRM </vt:lpstr>
      <vt:lpstr>Operational CRM </vt:lpstr>
      <vt:lpstr>Analytical CRM </vt:lpstr>
      <vt:lpstr>Analytical CRM</vt:lpstr>
      <vt:lpstr>  Η Παγκόσμια Αγορά CRM  </vt:lpstr>
      <vt:lpstr>Σε τι χρησιμοποιείτε το CRM</vt:lpstr>
      <vt:lpstr>Λόγοι υλοποίησης CRM</vt:lpstr>
      <vt:lpstr> Χρήση συστημάτων CRM στην Ελλάδα  </vt:lpstr>
      <vt:lpstr>Υιοθέτηση του CRM</vt:lpstr>
      <vt:lpstr>Παρουσίαση του PowerPoint</vt:lpstr>
      <vt:lpstr>Η ΠΡΟΣΩΠΙΚΗ ΠΩΛΗΣΗ</vt:lpstr>
      <vt:lpstr>Η προσωπική πώληση</vt:lpstr>
      <vt:lpstr>Η προσωπική πώληση</vt:lpstr>
      <vt:lpstr>Οι στρατηγικές προσωπικής πώλησης </vt:lpstr>
      <vt:lpstr>Στρατηγική των διανοητικών καταστάσεων</vt:lpstr>
      <vt:lpstr>Η στρατηγική των διαδοχικών βημάτων</vt:lpstr>
      <vt:lpstr>Προσέγγιση Marketing</vt:lpstr>
      <vt:lpstr>Η προσέγγιση της επίλυσης προβλημάτων</vt:lpstr>
      <vt:lpstr>Η προσέγγιση της επίλυσης προβλημάτων (2)</vt:lpstr>
      <vt:lpstr>Παρουσίαση του PowerPoint</vt:lpstr>
      <vt:lpstr>1.     ΕΞΕΥΡΕΣΗ ΠΕΛΑΤΩΝ</vt:lpstr>
      <vt:lpstr>ΠΡΟΕΤΟΙΜΑΣΙΑ </vt:lpstr>
      <vt:lpstr>ΠΑΡΟΥΣΙΑΣΗ ΚΑΙ ΕΠΙΔΕΙΞΗ ΤΩΝ ΥΠΗΡΕΣΙΩΝ</vt:lpstr>
      <vt:lpstr>ΧΕΙΡΙΣΜΟΣ ΕΡΩΤΗΜΑΤΩΝ</vt:lpstr>
      <vt:lpstr>ΤΟ ΚΛΕΙΣΙΜΟ ΤΗΣ ΠΩΛΗΣΗΣ</vt:lpstr>
      <vt:lpstr>ΣΥΝΕΧΙΣΗ ΕΠΑΦΗΣ ΜΕΤΑ ΤΟ ΚΛΕΙΣΙΜΟ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ΤΜΗΜΑ ΧΡΗΜΑΤΟΟΙΚΟΝΟΜΙΚΩΝ ΕΦΑΡΜΟΓΩΝ  Οργάνωση &amp; Διοίκηση Πωλήσεων</dc:title>
  <dc:creator>Ηλέκτρα Πιτόσκα</dc:creator>
  <cp:lastModifiedBy>Windows User</cp:lastModifiedBy>
  <cp:revision>13</cp:revision>
  <dcterms:created xsi:type="dcterms:W3CDTF">2011-12-22T11:48:31Z</dcterms:created>
  <dcterms:modified xsi:type="dcterms:W3CDTF">2020-06-15T08:35:43Z</dcterms:modified>
  <cp:version/>
</cp:coreProperties>
</file>