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AFD71AD-FA3A-45A6-89CE-EA2EB8156E0E}" v="74" dt="2020-11-09T14:22:18.519"/>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27"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6/11/relationships/changesInfo" Target="changesInfos/changesInfo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ΧΡΗΣΤΟΣ ΣΤΑΜΠΟΥΛΗΣ" userId="49e95bbdedea2cd2" providerId="LiveId" clId="{7AFD71AD-FA3A-45A6-89CE-EA2EB8156E0E}"/>
    <pc:docChg chg="undo custSel addSld delSld modSld">
      <pc:chgData name="ΧΡΗΣΤΟΣ ΣΤΑΜΠΟΥΛΗΣ" userId="49e95bbdedea2cd2" providerId="LiveId" clId="{7AFD71AD-FA3A-45A6-89CE-EA2EB8156E0E}" dt="2020-11-09T14:22:30.320" v="960" actId="20577"/>
      <pc:docMkLst>
        <pc:docMk/>
      </pc:docMkLst>
      <pc:sldChg chg="modSp mod">
        <pc:chgData name="ΧΡΗΣΤΟΣ ΣΤΑΜΠΟΥΛΗΣ" userId="49e95bbdedea2cd2" providerId="LiveId" clId="{7AFD71AD-FA3A-45A6-89CE-EA2EB8156E0E}" dt="2020-11-07T12:29:28.694" v="701" actId="20577"/>
        <pc:sldMkLst>
          <pc:docMk/>
          <pc:sldMk cId="472770582" sldId="256"/>
        </pc:sldMkLst>
        <pc:spChg chg="mod">
          <ac:chgData name="ΧΡΗΣΤΟΣ ΣΤΑΜΠΟΥΛΗΣ" userId="49e95bbdedea2cd2" providerId="LiveId" clId="{7AFD71AD-FA3A-45A6-89CE-EA2EB8156E0E}" dt="2020-11-07T12:29:28.694" v="701" actId="20577"/>
          <ac:spMkLst>
            <pc:docMk/>
            <pc:sldMk cId="472770582" sldId="256"/>
            <ac:spMk id="2" creationId="{5F749DAE-7AAE-4ECE-BC67-7424E2FE1C39}"/>
          </ac:spMkLst>
        </pc:spChg>
      </pc:sldChg>
      <pc:sldChg chg="modSp mod">
        <pc:chgData name="ΧΡΗΣΤΟΣ ΣΤΑΜΠΟΥΛΗΣ" userId="49e95bbdedea2cd2" providerId="LiveId" clId="{7AFD71AD-FA3A-45A6-89CE-EA2EB8156E0E}" dt="2020-11-09T12:08:16.972" v="711" actId="20577"/>
        <pc:sldMkLst>
          <pc:docMk/>
          <pc:sldMk cId="363864700" sldId="260"/>
        </pc:sldMkLst>
        <pc:graphicFrameChg chg="modGraphic">
          <ac:chgData name="ΧΡΗΣΤΟΣ ΣΤΑΜΠΟΥΛΗΣ" userId="49e95bbdedea2cd2" providerId="LiveId" clId="{7AFD71AD-FA3A-45A6-89CE-EA2EB8156E0E}" dt="2020-11-09T12:08:16.972" v="711" actId="20577"/>
          <ac:graphicFrameMkLst>
            <pc:docMk/>
            <pc:sldMk cId="363864700" sldId="260"/>
            <ac:graphicFrameMk id="4" creationId="{D9ABDCB1-DB67-4940-B6A6-9A6FA23B53F3}"/>
          </ac:graphicFrameMkLst>
        </pc:graphicFrameChg>
      </pc:sldChg>
      <pc:sldChg chg="modSp mod">
        <pc:chgData name="ΧΡΗΣΤΟΣ ΣΤΑΜΠΟΥΛΗΣ" userId="49e95bbdedea2cd2" providerId="LiveId" clId="{7AFD71AD-FA3A-45A6-89CE-EA2EB8156E0E}" dt="2020-11-09T14:10:48.731" v="730" actId="255"/>
        <pc:sldMkLst>
          <pc:docMk/>
          <pc:sldMk cId="4213285364" sldId="269"/>
        </pc:sldMkLst>
        <pc:spChg chg="mod">
          <ac:chgData name="ΧΡΗΣΤΟΣ ΣΤΑΜΠΟΥΛΗΣ" userId="49e95bbdedea2cd2" providerId="LiveId" clId="{7AFD71AD-FA3A-45A6-89CE-EA2EB8156E0E}" dt="2020-11-09T14:10:48.731" v="730" actId="255"/>
          <ac:spMkLst>
            <pc:docMk/>
            <pc:sldMk cId="4213285364" sldId="269"/>
            <ac:spMk id="3" creationId="{F622CC4E-53A7-40D1-AF1F-F3316EE89D07}"/>
          </ac:spMkLst>
        </pc:spChg>
      </pc:sldChg>
      <pc:sldChg chg="modSp mod">
        <pc:chgData name="ΧΡΗΣΤΟΣ ΣΤΑΜΠΟΥΛΗΣ" userId="49e95bbdedea2cd2" providerId="LiveId" clId="{7AFD71AD-FA3A-45A6-89CE-EA2EB8156E0E}" dt="2020-11-09T14:16:27.731" v="933" actId="20577"/>
        <pc:sldMkLst>
          <pc:docMk/>
          <pc:sldMk cId="4036699704" sldId="270"/>
        </pc:sldMkLst>
        <pc:spChg chg="mod">
          <ac:chgData name="ΧΡΗΣΤΟΣ ΣΤΑΜΠΟΥΛΗΣ" userId="49e95bbdedea2cd2" providerId="LiveId" clId="{7AFD71AD-FA3A-45A6-89CE-EA2EB8156E0E}" dt="2020-11-09T14:16:27.731" v="933" actId="20577"/>
          <ac:spMkLst>
            <pc:docMk/>
            <pc:sldMk cId="4036699704" sldId="270"/>
            <ac:spMk id="13" creationId="{D61EDBB9-58EF-47AF-B68A-F8FB7B85848C}"/>
          </ac:spMkLst>
        </pc:spChg>
        <pc:graphicFrameChg chg="mod modGraphic">
          <ac:chgData name="ΧΡΗΣΤΟΣ ΣΤΑΜΠΟΥΛΗΣ" userId="49e95bbdedea2cd2" providerId="LiveId" clId="{7AFD71AD-FA3A-45A6-89CE-EA2EB8156E0E}" dt="2020-11-09T14:13:41.457" v="732" actId="1076"/>
          <ac:graphicFrameMkLst>
            <pc:docMk/>
            <pc:sldMk cId="4036699704" sldId="270"/>
            <ac:graphicFrameMk id="10" creationId="{010B4327-3903-474F-9132-3B0556E6CC63}"/>
          </ac:graphicFrameMkLst>
        </pc:graphicFrameChg>
      </pc:sldChg>
      <pc:sldChg chg="modSp new mod">
        <pc:chgData name="ΧΡΗΣΤΟΣ ΣΤΑΜΠΟΥΛΗΣ" userId="49e95bbdedea2cd2" providerId="LiveId" clId="{7AFD71AD-FA3A-45A6-89CE-EA2EB8156E0E}" dt="2020-11-07T09:59:29.040" v="65" actId="123"/>
        <pc:sldMkLst>
          <pc:docMk/>
          <pc:sldMk cId="3204117744" sldId="271"/>
        </pc:sldMkLst>
        <pc:spChg chg="mod">
          <ac:chgData name="ΧΡΗΣΤΟΣ ΣΤΑΜΠΟΥΛΗΣ" userId="49e95bbdedea2cd2" providerId="LiveId" clId="{7AFD71AD-FA3A-45A6-89CE-EA2EB8156E0E}" dt="2020-11-07T09:56:51.403" v="58" actId="120"/>
          <ac:spMkLst>
            <pc:docMk/>
            <pc:sldMk cId="3204117744" sldId="271"/>
            <ac:spMk id="2" creationId="{02C8DFB7-F278-43C3-B75E-360EA0A65213}"/>
          </ac:spMkLst>
        </pc:spChg>
        <pc:spChg chg="mod">
          <ac:chgData name="ΧΡΗΣΤΟΣ ΣΤΑΜΠΟΥΛΗΣ" userId="49e95bbdedea2cd2" providerId="LiveId" clId="{7AFD71AD-FA3A-45A6-89CE-EA2EB8156E0E}" dt="2020-11-07T09:59:29.040" v="65" actId="123"/>
          <ac:spMkLst>
            <pc:docMk/>
            <pc:sldMk cId="3204117744" sldId="271"/>
            <ac:spMk id="3" creationId="{9C2A3C63-C0F5-4371-8DC3-BCFF336FAAC9}"/>
          </ac:spMkLst>
        </pc:spChg>
      </pc:sldChg>
      <pc:sldChg chg="modSp new mod">
        <pc:chgData name="ΧΡΗΣΤΟΣ ΣΤΑΜΠΟΥΛΗΣ" userId="49e95bbdedea2cd2" providerId="LiveId" clId="{7AFD71AD-FA3A-45A6-89CE-EA2EB8156E0E}" dt="2020-11-07T10:02:43.484" v="84" actId="115"/>
        <pc:sldMkLst>
          <pc:docMk/>
          <pc:sldMk cId="3976498804" sldId="272"/>
        </pc:sldMkLst>
        <pc:spChg chg="mod">
          <ac:chgData name="ΧΡΗΣΤΟΣ ΣΤΑΜΠΟΥΛΗΣ" userId="49e95bbdedea2cd2" providerId="LiveId" clId="{7AFD71AD-FA3A-45A6-89CE-EA2EB8156E0E}" dt="2020-11-07T09:59:49.130" v="68" actId="120"/>
          <ac:spMkLst>
            <pc:docMk/>
            <pc:sldMk cId="3976498804" sldId="272"/>
            <ac:spMk id="2" creationId="{0E88C87E-62C0-4375-8609-6D98A1351F51}"/>
          </ac:spMkLst>
        </pc:spChg>
        <pc:spChg chg="mod">
          <ac:chgData name="ΧΡΗΣΤΟΣ ΣΤΑΜΠΟΥΛΗΣ" userId="49e95bbdedea2cd2" providerId="LiveId" clId="{7AFD71AD-FA3A-45A6-89CE-EA2EB8156E0E}" dt="2020-11-07T10:02:43.484" v="84" actId="115"/>
          <ac:spMkLst>
            <pc:docMk/>
            <pc:sldMk cId="3976498804" sldId="272"/>
            <ac:spMk id="3" creationId="{3D73E485-CC22-460C-96C4-22BD139C6F2A}"/>
          </ac:spMkLst>
        </pc:spChg>
      </pc:sldChg>
      <pc:sldChg chg="modSp new mod">
        <pc:chgData name="ΧΡΗΣΤΟΣ ΣΤΑΜΠΟΥΛΗΣ" userId="49e95bbdedea2cd2" providerId="LiveId" clId="{7AFD71AD-FA3A-45A6-89CE-EA2EB8156E0E}" dt="2020-11-07T10:03:12.735" v="91" actId="123"/>
        <pc:sldMkLst>
          <pc:docMk/>
          <pc:sldMk cId="2184244650" sldId="273"/>
        </pc:sldMkLst>
        <pc:spChg chg="mod">
          <ac:chgData name="ΧΡΗΣΤΟΣ ΣΤΑΜΠΟΥΛΗΣ" userId="49e95bbdedea2cd2" providerId="LiveId" clId="{7AFD71AD-FA3A-45A6-89CE-EA2EB8156E0E}" dt="2020-11-07T10:01:36.783" v="76" actId="120"/>
          <ac:spMkLst>
            <pc:docMk/>
            <pc:sldMk cId="2184244650" sldId="273"/>
            <ac:spMk id="2" creationId="{9F6F7529-3947-48BB-8053-B8ECA3F22E11}"/>
          </ac:spMkLst>
        </pc:spChg>
        <pc:spChg chg="mod">
          <ac:chgData name="ΧΡΗΣΤΟΣ ΣΤΑΜΠΟΥΛΗΣ" userId="49e95bbdedea2cd2" providerId="LiveId" clId="{7AFD71AD-FA3A-45A6-89CE-EA2EB8156E0E}" dt="2020-11-07T10:03:12.735" v="91" actId="123"/>
          <ac:spMkLst>
            <pc:docMk/>
            <pc:sldMk cId="2184244650" sldId="273"/>
            <ac:spMk id="3" creationId="{B7046126-6137-4DC3-825F-CE624FAC1602}"/>
          </ac:spMkLst>
        </pc:spChg>
      </pc:sldChg>
      <pc:sldChg chg="modSp new mod">
        <pc:chgData name="ΧΡΗΣΤΟΣ ΣΤΑΜΠΟΥΛΗΣ" userId="49e95bbdedea2cd2" providerId="LiveId" clId="{7AFD71AD-FA3A-45A6-89CE-EA2EB8156E0E}" dt="2020-11-07T10:05:38.492" v="118" actId="27636"/>
        <pc:sldMkLst>
          <pc:docMk/>
          <pc:sldMk cId="4075871163" sldId="274"/>
        </pc:sldMkLst>
        <pc:spChg chg="mod">
          <ac:chgData name="ΧΡΗΣΤΟΣ ΣΤΑΜΠΟΥΛΗΣ" userId="49e95bbdedea2cd2" providerId="LiveId" clId="{7AFD71AD-FA3A-45A6-89CE-EA2EB8156E0E}" dt="2020-11-07T10:03:36.291" v="94" actId="120"/>
          <ac:spMkLst>
            <pc:docMk/>
            <pc:sldMk cId="4075871163" sldId="274"/>
            <ac:spMk id="2" creationId="{F9B867DF-72DD-4590-AF24-0B3AA1C38E97}"/>
          </ac:spMkLst>
        </pc:spChg>
        <pc:spChg chg="mod">
          <ac:chgData name="ΧΡΗΣΤΟΣ ΣΤΑΜΠΟΥΛΗΣ" userId="49e95bbdedea2cd2" providerId="LiveId" clId="{7AFD71AD-FA3A-45A6-89CE-EA2EB8156E0E}" dt="2020-11-07T10:05:38.492" v="118" actId="27636"/>
          <ac:spMkLst>
            <pc:docMk/>
            <pc:sldMk cId="4075871163" sldId="274"/>
            <ac:spMk id="3" creationId="{48779A82-0A54-46B6-B7E1-95F47EE58A9B}"/>
          </ac:spMkLst>
        </pc:spChg>
      </pc:sldChg>
      <pc:sldChg chg="modSp new mod">
        <pc:chgData name="ΧΡΗΣΤΟΣ ΣΤΑΜΠΟΥΛΗΣ" userId="49e95bbdedea2cd2" providerId="LiveId" clId="{7AFD71AD-FA3A-45A6-89CE-EA2EB8156E0E}" dt="2020-11-07T10:07:15.548" v="128" actId="20577"/>
        <pc:sldMkLst>
          <pc:docMk/>
          <pc:sldMk cId="670612650" sldId="275"/>
        </pc:sldMkLst>
        <pc:spChg chg="mod">
          <ac:chgData name="ΧΡΗΣΤΟΣ ΣΤΑΜΠΟΥΛΗΣ" userId="49e95bbdedea2cd2" providerId="LiveId" clId="{7AFD71AD-FA3A-45A6-89CE-EA2EB8156E0E}" dt="2020-11-07T10:06:14.577" v="121" actId="120"/>
          <ac:spMkLst>
            <pc:docMk/>
            <pc:sldMk cId="670612650" sldId="275"/>
            <ac:spMk id="2" creationId="{A5E2B343-4B26-4640-B4DA-417E6A8D3965}"/>
          </ac:spMkLst>
        </pc:spChg>
        <pc:spChg chg="mod">
          <ac:chgData name="ΧΡΗΣΤΟΣ ΣΤΑΜΠΟΥΛΗΣ" userId="49e95bbdedea2cd2" providerId="LiveId" clId="{7AFD71AD-FA3A-45A6-89CE-EA2EB8156E0E}" dt="2020-11-07T10:07:15.548" v="128" actId="20577"/>
          <ac:spMkLst>
            <pc:docMk/>
            <pc:sldMk cId="670612650" sldId="275"/>
            <ac:spMk id="3" creationId="{92961343-2CD0-4345-9D15-9E931C8F2D01}"/>
          </ac:spMkLst>
        </pc:spChg>
      </pc:sldChg>
      <pc:sldChg chg="modSp new mod">
        <pc:chgData name="ΧΡΗΣΤΟΣ ΣΤΑΜΠΟΥΛΗΣ" userId="49e95bbdedea2cd2" providerId="LiveId" clId="{7AFD71AD-FA3A-45A6-89CE-EA2EB8156E0E}" dt="2020-11-07T10:11:21.811" v="169" actId="115"/>
        <pc:sldMkLst>
          <pc:docMk/>
          <pc:sldMk cId="2023931682" sldId="276"/>
        </pc:sldMkLst>
        <pc:spChg chg="mod">
          <ac:chgData name="ΧΡΗΣΤΟΣ ΣΤΑΜΠΟΥΛΗΣ" userId="49e95bbdedea2cd2" providerId="LiveId" clId="{7AFD71AD-FA3A-45A6-89CE-EA2EB8156E0E}" dt="2020-11-07T10:07:48.963" v="131" actId="120"/>
          <ac:spMkLst>
            <pc:docMk/>
            <pc:sldMk cId="2023931682" sldId="276"/>
            <ac:spMk id="2" creationId="{3C783723-1734-424F-ACF1-4016681F34A7}"/>
          </ac:spMkLst>
        </pc:spChg>
        <pc:spChg chg="mod">
          <ac:chgData name="ΧΡΗΣΤΟΣ ΣΤΑΜΠΟΥΛΗΣ" userId="49e95bbdedea2cd2" providerId="LiveId" clId="{7AFD71AD-FA3A-45A6-89CE-EA2EB8156E0E}" dt="2020-11-07T10:11:21.811" v="169" actId="115"/>
          <ac:spMkLst>
            <pc:docMk/>
            <pc:sldMk cId="2023931682" sldId="276"/>
            <ac:spMk id="3" creationId="{5CB2DDCC-1321-4890-9D4E-DD9D80178E5F}"/>
          </ac:spMkLst>
        </pc:spChg>
      </pc:sldChg>
      <pc:sldChg chg="modSp new mod">
        <pc:chgData name="ΧΡΗΣΤΟΣ ΣΤΑΜΠΟΥΛΗΣ" userId="49e95bbdedea2cd2" providerId="LiveId" clId="{7AFD71AD-FA3A-45A6-89CE-EA2EB8156E0E}" dt="2020-11-07T10:11:32.523" v="171" actId="115"/>
        <pc:sldMkLst>
          <pc:docMk/>
          <pc:sldMk cId="2435449569" sldId="277"/>
        </pc:sldMkLst>
        <pc:spChg chg="mod">
          <ac:chgData name="ΧΡΗΣΤΟΣ ΣΤΑΜΠΟΥΛΗΣ" userId="49e95bbdedea2cd2" providerId="LiveId" clId="{7AFD71AD-FA3A-45A6-89CE-EA2EB8156E0E}" dt="2020-11-07T10:10:37.108" v="151" actId="120"/>
          <ac:spMkLst>
            <pc:docMk/>
            <pc:sldMk cId="2435449569" sldId="277"/>
            <ac:spMk id="2" creationId="{BE76C309-8FB8-4445-B9BE-06EA67DAF56A}"/>
          </ac:spMkLst>
        </pc:spChg>
        <pc:spChg chg="mod">
          <ac:chgData name="ΧΡΗΣΤΟΣ ΣΤΑΜΠΟΥΛΗΣ" userId="49e95bbdedea2cd2" providerId="LiveId" clId="{7AFD71AD-FA3A-45A6-89CE-EA2EB8156E0E}" dt="2020-11-07T10:11:32.523" v="171" actId="115"/>
          <ac:spMkLst>
            <pc:docMk/>
            <pc:sldMk cId="2435449569" sldId="277"/>
            <ac:spMk id="3" creationId="{04DD0833-3658-4FE7-839E-1548C131D32F}"/>
          </ac:spMkLst>
        </pc:spChg>
      </pc:sldChg>
      <pc:sldChg chg="modSp new mod">
        <pc:chgData name="ΧΡΗΣΤΟΣ ΣΤΑΜΠΟΥΛΗΣ" userId="49e95bbdedea2cd2" providerId="LiveId" clId="{7AFD71AD-FA3A-45A6-89CE-EA2EB8156E0E}" dt="2020-11-07T10:13:05.824" v="184" actId="123"/>
        <pc:sldMkLst>
          <pc:docMk/>
          <pc:sldMk cId="3389500413" sldId="278"/>
        </pc:sldMkLst>
        <pc:spChg chg="mod">
          <ac:chgData name="ΧΡΗΣΤΟΣ ΣΤΑΜΠΟΥΛΗΣ" userId="49e95bbdedea2cd2" providerId="LiveId" clId="{7AFD71AD-FA3A-45A6-89CE-EA2EB8156E0E}" dt="2020-11-07T10:11:51.691" v="174" actId="120"/>
          <ac:spMkLst>
            <pc:docMk/>
            <pc:sldMk cId="3389500413" sldId="278"/>
            <ac:spMk id="2" creationId="{913D70EF-86A8-42A6-984B-8B156D903866}"/>
          </ac:spMkLst>
        </pc:spChg>
        <pc:spChg chg="mod">
          <ac:chgData name="ΧΡΗΣΤΟΣ ΣΤΑΜΠΟΥΛΗΣ" userId="49e95bbdedea2cd2" providerId="LiveId" clId="{7AFD71AD-FA3A-45A6-89CE-EA2EB8156E0E}" dt="2020-11-07T10:13:05.824" v="184" actId="123"/>
          <ac:spMkLst>
            <pc:docMk/>
            <pc:sldMk cId="3389500413" sldId="278"/>
            <ac:spMk id="3" creationId="{ED3B3429-5DD7-40C8-8C3E-89A645933A12}"/>
          </ac:spMkLst>
        </pc:spChg>
      </pc:sldChg>
      <pc:sldChg chg="modSp new mod">
        <pc:chgData name="ΧΡΗΣΤΟΣ ΣΤΑΜΠΟΥΛΗΣ" userId="49e95bbdedea2cd2" providerId="LiveId" clId="{7AFD71AD-FA3A-45A6-89CE-EA2EB8156E0E}" dt="2020-11-07T10:15:34.916" v="265" actId="20577"/>
        <pc:sldMkLst>
          <pc:docMk/>
          <pc:sldMk cId="1318861298" sldId="279"/>
        </pc:sldMkLst>
        <pc:spChg chg="mod">
          <ac:chgData name="ΧΡΗΣΤΟΣ ΣΤΑΜΠΟΥΛΗΣ" userId="49e95bbdedea2cd2" providerId="LiveId" clId="{7AFD71AD-FA3A-45A6-89CE-EA2EB8156E0E}" dt="2020-11-07T10:13:23.250" v="187" actId="120"/>
          <ac:spMkLst>
            <pc:docMk/>
            <pc:sldMk cId="1318861298" sldId="279"/>
            <ac:spMk id="2" creationId="{8024956C-EECB-4873-AF24-699177F48B5D}"/>
          </ac:spMkLst>
        </pc:spChg>
        <pc:spChg chg="mod">
          <ac:chgData name="ΧΡΗΣΤΟΣ ΣΤΑΜΠΟΥΛΗΣ" userId="49e95bbdedea2cd2" providerId="LiveId" clId="{7AFD71AD-FA3A-45A6-89CE-EA2EB8156E0E}" dt="2020-11-07T10:15:34.916" v="265" actId="20577"/>
          <ac:spMkLst>
            <pc:docMk/>
            <pc:sldMk cId="1318861298" sldId="279"/>
            <ac:spMk id="3" creationId="{9DCF2EA2-B1E3-41A9-9493-1CC54463F049}"/>
          </ac:spMkLst>
        </pc:spChg>
      </pc:sldChg>
      <pc:sldChg chg="modSp new mod">
        <pc:chgData name="ΧΡΗΣΤΟΣ ΣΤΑΜΠΟΥΛΗΣ" userId="49e95bbdedea2cd2" providerId="LiveId" clId="{7AFD71AD-FA3A-45A6-89CE-EA2EB8156E0E}" dt="2020-11-07T10:19:03.127" v="275" actId="123"/>
        <pc:sldMkLst>
          <pc:docMk/>
          <pc:sldMk cId="2783899648" sldId="280"/>
        </pc:sldMkLst>
        <pc:spChg chg="mod">
          <ac:chgData name="ΧΡΗΣΤΟΣ ΣΤΑΜΠΟΥΛΗΣ" userId="49e95bbdedea2cd2" providerId="LiveId" clId="{7AFD71AD-FA3A-45A6-89CE-EA2EB8156E0E}" dt="2020-11-07T10:16:01.680" v="268" actId="120"/>
          <ac:spMkLst>
            <pc:docMk/>
            <pc:sldMk cId="2783899648" sldId="280"/>
            <ac:spMk id="2" creationId="{D6F40ABB-9FC6-443A-9EB7-414038F30F77}"/>
          </ac:spMkLst>
        </pc:spChg>
        <pc:spChg chg="mod">
          <ac:chgData name="ΧΡΗΣΤΟΣ ΣΤΑΜΠΟΥΛΗΣ" userId="49e95bbdedea2cd2" providerId="LiveId" clId="{7AFD71AD-FA3A-45A6-89CE-EA2EB8156E0E}" dt="2020-11-07T10:19:03.127" v="275" actId="123"/>
          <ac:spMkLst>
            <pc:docMk/>
            <pc:sldMk cId="2783899648" sldId="280"/>
            <ac:spMk id="3" creationId="{E0B04A6A-8609-43A9-870E-64EE8C891A52}"/>
          </ac:spMkLst>
        </pc:spChg>
      </pc:sldChg>
      <pc:sldChg chg="modSp new mod">
        <pc:chgData name="ΧΡΗΣΤΟΣ ΣΤΑΜΠΟΥΛΗΣ" userId="49e95bbdedea2cd2" providerId="LiveId" clId="{7AFD71AD-FA3A-45A6-89CE-EA2EB8156E0E}" dt="2020-11-07T10:24:29.352" v="295" actId="27636"/>
        <pc:sldMkLst>
          <pc:docMk/>
          <pc:sldMk cId="589995476" sldId="281"/>
        </pc:sldMkLst>
        <pc:spChg chg="mod">
          <ac:chgData name="ΧΡΗΣΤΟΣ ΣΤΑΜΠΟΥΛΗΣ" userId="49e95bbdedea2cd2" providerId="LiveId" clId="{7AFD71AD-FA3A-45A6-89CE-EA2EB8156E0E}" dt="2020-11-07T10:21:23.893" v="278" actId="120"/>
          <ac:spMkLst>
            <pc:docMk/>
            <pc:sldMk cId="589995476" sldId="281"/>
            <ac:spMk id="2" creationId="{82E52EAC-EC03-406A-ADA3-8B790411D0F2}"/>
          </ac:spMkLst>
        </pc:spChg>
        <pc:spChg chg="mod">
          <ac:chgData name="ΧΡΗΣΤΟΣ ΣΤΑΜΠΟΥΛΗΣ" userId="49e95bbdedea2cd2" providerId="LiveId" clId="{7AFD71AD-FA3A-45A6-89CE-EA2EB8156E0E}" dt="2020-11-07T10:24:29.352" v="295" actId="27636"/>
          <ac:spMkLst>
            <pc:docMk/>
            <pc:sldMk cId="589995476" sldId="281"/>
            <ac:spMk id="3" creationId="{5EF06CE4-6A56-4C24-B24D-B71AC7A80567}"/>
          </ac:spMkLst>
        </pc:spChg>
      </pc:sldChg>
      <pc:sldChg chg="modSp new mod">
        <pc:chgData name="ΧΡΗΣΤΟΣ ΣΤΑΜΠΟΥΛΗΣ" userId="49e95bbdedea2cd2" providerId="LiveId" clId="{7AFD71AD-FA3A-45A6-89CE-EA2EB8156E0E}" dt="2020-11-07T10:27:43.503" v="323" actId="123"/>
        <pc:sldMkLst>
          <pc:docMk/>
          <pc:sldMk cId="3463021259" sldId="282"/>
        </pc:sldMkLst>
        <pc:spChg chg="mod">
          <ac:chgData name="ΧΡΗΣΤΟΣ ΣΤΑΜΠΟΥΛΗΣ" userId="49e95bbdedea2cd2" providerId="LiveId" clId="{7AFD71AD-FA3A-45A6-89CE-EA2EB8156E0E}" dt="2020-11-07T10:24:49.779" v="298" actId="120"/>
          <ac:spMkLst>
            <pc:docMk/>
            <pc:sldMk cId="3463021259" sldId="282"/>
            <ac:spMk id="2" creationId="{B609648D-7FBB-49C3-9A6A-4C8C65A89678}"/>
          </ac:spMkLst>
        </pc:spChg>
        <pc:spChg chg="mod">
          <ac:chgData name="ΧΡΗΣΤΟΣ ΣΤΑΜΠΟΥΛΗΣ" userId="49e95bbdedea2cd2" providerId="LiveId" clId="{7AFD71AD-FA3A-45A6-89CE-EA2EB8156E0E}" dt="2020-11-07T10:27:43.503" v="323" actId="123"/>
          <ac:spMkLst>
            <pc:docMk/>
            <pc:sldMk cId="3463021259" sldId="282"/>
            <ac:spMk id="3" creationId="{5E9B59EF-DFC0-4963-9BD0-3973CF9C1030}"/>
          </ac:spMkLst>
        </pc:spChg>
      </pc:sldChg>
      <pc:sldChg chg="modSp new mod">
        <pc:chgData name="ΧΡΗΣΤΟΣ ΣΤΑΜΠΟΥΛΗΣ" userId="49e95bbdedea2cd2" providerId="LiveId" clId="{7AFD71AD-FA3A-45A6-89CE-EA2EB8156E0E}" dt="2020-11-07T10:30:26.638" v="342" actId="313"/>
        <pc:sldMkLst>
          <pc:docMk/>
          <pc:sldMk cId="1185026969" sldId="283"/>
        </pc:sldMkLst>
        <pc:spChg chg="mod">
          <ac:chgData name="ΧΡΗΣΤΟΣ ΣΤΑΜΠΟΥΛΗΣ" userId="49e95bbdedea2cd2" providerId="LiveId" clId="{7AFD71AD-FA3A-45A6-89CE-EA2EB8156E0E}" dt="2020-11-07T10:28:34.134" v="326" actId="120"/>
          <ac:spMkLst>
            <pc:docMk/>
            <pc:sldMk cId="1185026969" sldId="283"/>
            <ac:spMk id="2" creationId="{291F47FE-24B0-4F68-9896-CFC35C75B8D1}"/>
          </ac:spMkLst>
        </pc:spChg>
        <pc:spChg chg="mod">
          <ac:chgData name="ΧΡΗΣΤΟΣ ΣΤΑΜΠΟΥΛΗΣ" userId="49e95bbdedea2cd2" providerId="LiveId" clId="{7AFD71AD-FA3A-45A6-89CE-EA2EB8156E0E}" dt="2020-11-07T10:30:26.638" v="342" actId="313"/>
          <ac:spMkLst>
            <pc:docMk/>
            <pc:sldMk cId="1185026969" sldId="283"/>
            <ac:spMk id="3" creationId="{3992C97C-CF8F-4CCD-BC70-C941E5BA113A}"/>
          </ac:spMkLst>
        </pc:spChg>
      </pc:sldChg>
      <pc:sldChg chg="modSp new mod">
        <pc:chgData name="ΧΡΗΣΤΟΣ ΣΤΑΜΠΟΥΛΗΣ" userId="49e95bbdedea2cd2" providerId="LiveId" clId="{7AFD71AD-FA3A-45A6-89CE-EA2EB8156E0E}" dt="2020-11-07T10:34:28.317" v="353" actId="120"/>
        <pc:sldMkLst>
          <pc:docMk/>
          <pc:sldMk cId="4272877033" sldId="284"/>
        </pc:sldMkLst>
        <pc:spChg chg="mod">
          <ac:chgData name="ΧΡΗΣΤΟΣ ΣΤΑΜΠΟΥΛΗΣ" userId="49e95bbdedea2cd2" providerId="LiveId" clId="{7AFD71AD-FA3A-45A6-89CE-EA2EB8156E0E}" dt="2020-11-07T10:34:28.317" v="353" actId="120"/>
          <ac:spMkLst>
            <pc:docMk/>
            <pc:sldMk cId="4272877033" sldId="284"/>
            <ac:spMk id="2" creationId="{9091C835-99A4-4FB1-8B6B-BF65543A1FD4}"/>
          </ac:spMkLst>
        </pc:spChg>
        <pc:spChg chg="mod">
          <ac:chgData name="ΧΡΗΣΤΟΣ ΣΤΑΜΠΟΥΛΗΣ" userId="49e95bbdedea2cd2" providerId="LiveId" clId="{7AFD71AD-FA3A-45A6-89CE-EA2EB8156E0E}" dt="2020-11-07T10:32:37.205" v="351" actId="12"/>
          <ac:spMkLst>
            <pc:docMk/>
            <pc:sldMk cId="4272877033" sldId="284"/>
            <ac:spMk id="3" creationId="{C9265314-A425-40A6-A066-DF758737B588}"/>
          </ac:spMkLst>
        </pc:spChg>
      </pc:sldChg>
      <pc:sldChg chg="modSp new mod">
        <pc:chgData name="ΧΡΗΣΤΟΣ ΣΤΑΜΠΟΥΛΗΣ" userId="49e95bbdedea2cd2" providerId="LiveId" clId="{7AFD71AD-FA3A-45A6-89CE-EA2EB8156E0E}" dt="2020-11-07T10:44:31.112" v="447" actId="27636"/>
        <pc:sldMkLst>
          <pc:docMk/>
          <pc:sldMk cId="1639995797" sldId="285"/>
        </pc:sldMkLst>
        <pc:spChg chg="mod">
          <ac:chgData name="ΧΡΗΣΤΟΣ ΣΤΑΜΠΟΥΛΗΣ" userId="49e95bbdedea2cd2" providerId="LiveId" clId="{7AFD71AD-FA3A-45A6-89CE-EA2EB8156E0E}" dt="2020-11-07T10:34:37.300" v="356" actId="120"/>
          <ac:spMkLst>
            <pc:docMk/>
            <pc:sldMk cId="1639995797" sldId="285"/>
            <ac:spMk id="2" creationId="{BA46ACD7-B63D-4786-8902-C19479B11F8A}"/>
          </ac:spMkLst>
        </pc:spChg>
        <pc:spChg chg="mod">
          <ac:chgData name="ΧΡΗΣΤΟΣ ΣΤΑΜΠΟΥΛΗΣ" userId="49e95bbdedea2cd2" providerId="LiveId" clId="{7AFD71AD-FA3A-45A6-89CE-EA2EB8156E0E}" dt="2020-11-07T10:44:31.112" v="447" actId="27636"/>
          <ac:spMkLst>
            <pc:docMk/>
            <pc:sldMk cId="1639995797" sldId="285"/>
            <ac:spMk id="3" creationId="{CCF2642D-816A-4713-B64F-2954A8449F77}"/>
          </ac:spMkLst>
        </pc:spChg>
      </pc:sldChg>
      <pc:sldChg chg="modSp new mod">
        <pc:chgData name="ΧΡΗΣΤΟΣ ΣΤΑΜΠΟΥΛΗΣ" userId="49e95bbdedea2cd2" providerId="LiveId" clId="{7AFD71AD-FA3A-45A6-89CE-EA2EB8156E0E}" dt="2020-11-07T10:45:03.594" v="456" actId="27636"/>
        <pc:sldMkLst>
          <pc:docMk/>
          <pc:sldMk cId="934482503" sldId="286"/>
        </pc:sldMkLst>
        <pc:spChg chg="mod">
          <ac:chgData name="ΧΡΗΣΤΟΣ ΣΤΑΜΠΟΥΛΗΣ" userId="49e95bbdedea2cd2" providerId="LiveId" clId="{7AFD71AD-FA3A-45A6-89CE-EA2EB8156E0E}" dt="2020-11-07T10:40:25.509" v="414" actId="120"/>
          <ac:spMkLst>
            <pc:docMk/>
            <pc:sldMk cId="934482503" sldId="286"/>
            <ac:spMk id="2" creationId="{B6F4DAAF-06DD-456D-91A5-AB8D0E938ACA}"/>
          </ac:spMkLst>
        </pc:spChg>
        <pc:spChg chg="mod">
          <ac:chgData name="ΧΡΗΣΤΟΣ ΣΤΑΜΠΟΥΛΗΣ" userId="49e95bbdedea2cd2" providerId="LiveId" clId="{7AFD71AD-FA3A-45A6-89CE-EA2EB8156E0E}" dt="2020-11-07T10:45:03.594" v="456" actId="27636"/>
          <ac:spMkLst>
            <pc:docMk/>
            <pc:sldMk cId="934482503" sldId="286"/>
            <ac:spMk id="3" creationId="{CF62C17A-E4CB-424F-8ABE-C14B19939282}"/>
          </ac:spMkLst>
        </pc:spChg>
      </pc:sldChg>
      <pc:sldChg chg="modSp new mod">
        <pc:chgData name="ΧΡΗΣΤΟΣ ΣΤΑΜΠΟΥΛΗΣ" userId="49e95bbdedea2cd2" providerId="LiveId" clId="{7AFD71AD-FA3A-45A6-89CE-EA2EB8156E0E}" dt="2020-11-07T12:00:40.249" v="577" actId="27636"/>
        <pc:sldMkLst>
          <pc:docMk/>
          <pc:sldMk cId="3709763043" sldId="287"/>
        </pc:sldMkLst>
        <pc:spChg chg="mod">
          <ac:chgData name="ΧΡΗΣΤΟΣ ΣΤΑΜΠΟΥΛΗΣ" userId="49e95bbdedea2cd2" providerId="LiveId" clId="{7AFD71AD-FA3A-45A6-89CE-EA2EB8156E0E}" dt="2020-11-07T10:46:11.269" v="459" actId="120"/>
          <ac:spMkLst>
            <pc:docMk/>
            <pc:sldMk cId="3709763043" sldId="287"/>
            <ac:spMk id="2" creationId="{CABF02E3-3A6D-49D4-B7C7-FA0531E281D0}"/>
          </ac:spMkLst>
        </pc:spChg>
        <pc:spChg chg="mod">
          <ac:chgData name="ΧΡΗΣΤΟΣ ΣΤΑΜΠΟΥΛΗΣ" userId="49e95bbdedea2cd2" providerId="LiveId" clId="{7AFD71AD-FA3A-45A6-89CE-EA2EB8156E0E}" dt="2020-11-07T12:00:40.249" v="577" actId="27636"/>
          <ac:spMkLst>
            <pc:docMk/>
            <pc:sldMk cId="3709763043" sldId="287"/>
            <ac:spMk id="3" creationId="{BA561E0F-6597-4DDE-A0EA-52BD37AC33CC}"/>
          </ac:spMkLst>
        </pc:spChg>
      </pc:sldChg>
      <pc:sldChg chg="modSp new mod">
        <pc:chgData name="ΧΡΗΣΤΟΣ ΣΤΑΜΠΟΥΛΗΣ" userId="49e95bbdedea2cd2" providerId="LiveId" clId="{7AFD71AD-FA3A-45A6-89CE-EA2EB8156E0E}" dt="2020-11-07T12:03:10.534" v="588" actId="123"/>
        <pc:sldMkLst>
          <pc:docMk/>
          <pc:sldMk cId="1273102020" sldId="288"/>
        </pc:sldMkLst>
        <pc:spChg chg="mod">
          <ac:chgData name="ΧΡΗΣΤΟΣ ΣΤΑΜΠΟΥΛΗΣ" userId="49e95bbdedea2cd2" providerId="LiveId" clId="{7AFD71AD-FA3A-45A6-89CE-EA2EB8156E0E}" dt="2020-11-07T12:02:21.574" v="580" actId="120"/>
          <ac:spMkLst>
            <pc:docMk/>
            <pc:sldMk cId="1273102020" sldId="288"/>
            <ac:spMk id="2" creationId="{C2B8CC6A-2ACD-46BB-B28C-07102E46A825}"/>
          </ac:spMkLst>
        </pc:spChg>
        <pc:spChg chg="mod">
          <ac:chgData name="ΧΡΗΣΤΟΣ ΣΤΑΜΠΟΥΛΗΣ" userId="49e95bbdedea2cd2" providerId="LiveId" clId="{7AFD71AD-FA3A-45A6-89CE-EA2EB8156E0E}" dt="2020-11-07T12:03:10.534" v="588" actId="123"/>
          <ac:spMkLst>
            <pc:docMk/>
            <pc:sldMk cId="1273102020" sldId="288"/>
            <ac:spMk id="3" creationId="{37F789D6-33A8-457D-9F59-A011ACF8E66C}"/>
          </ac:spMkLst>
        </pc:spChg>
      </pc:sldChg>
      <pc:sldChg chg="addSp modSp new mod setBg">
        <pc:chgData name="ΧΡΗΣΤΟΣ ΣΤΑΜΠΟΥΛΗΣ" userId="49e95bbdedea2cd2" providerId="LiveId" clId="{7AFD71AD-FA3A-45A6-89CE-EA2EB8156E0E}" dt="2020-11-07T12:34:45.216" v="704" actId="20577"/>
        <pc:sldMkLst>
          <pc:docMk/>
          <pc:sldMk cId="1665247009" sldId="289"/>
        </pc:sldMkLst>
        <pc:spChg chg="mod">
          <ac:chgData name="ΧΡΗΣΤΟΣ ΣΤΑΜΠΟΥΛΗΣ" userId="49e95bbdedea2cd2" providerId="LiveId" clId="{7AFD71AD-FA3A-45A6-89CE-EA2EB8156E0E}" dt="2020-11-07T12:05:13.973" v="600"/>
          <ac:spMkLst>
            <pc:docMk/>
            <pc:sldMk cId="1665247009" sldId="289"/>
            <ac:spMk id="2" creationId="{95547A22-9C3F-4134-A402-C1028BFD8CDD}"/>
          </ac:spMkLst>
        </pc:spChg>
        <pc:spChg chg="mod">
          <ac:chgData name="ΧΡΗΣΤΟΣ ΣΤΑΜΠΟΥΛΗΣ" userId="49e95bbdedea2cd2" providerId="LiveId" clId="{7AFD71AD-FA3A-45A6-89CE-EA2EB8156E0E}" dt="2020-11-07T12:34:45.216" v="704" actId="20577"/>
          <ac:spMkLst>
            <pc:docMk/>
            <pc:sldMk cId="1665247009" sldId="289"/>
            <ac:spMk id="3" creationId="{2CCFDC35-08CF-420B-A724-8C02354D0815}"/>
          </ac:spMkLst>
        </pc:spChg>
        <pc:spChg chg="add">
          <ac:chgData name="ΧΡΗΣΤΟΣ ΣΤΑΜΠΟΥΛΗΣ" userId="49e95bbdedea2cd2" providerId="LiveId" clId="{7AFD71AD-FA3A-45A6-89CE-EA2EB8156E0E}" dt="2020-11-07T12:04:32.577" v="594" actId="26606"/>
          <ac:spMkLst>
            <pc:docMk/>
            <pc:sldMk cId="1665247009" sldId="289"/>
            <ac:spMk id="9" creationId="{9B0F3308-12C4-4DD7-ABB4-D0DFAA3CF6DE}"/>
          </ac:spMkLst>
        </pc:spChg>
        <pc:spChg chg="add">
          <ac:chgData name="ΧΡΗΣΤΟΣ ΣΤΑΜΠΟΥΛΗΣ" userId="49e95bbdedea2cd2" providerId="LiveId" clId="{7AFD71AD-FA3A-45A6-89CE-EA2EB8156E0E}" dt="2020-11-07T12:04:32.577" v="594" actId="26606"/>
          <ac:spMkLst>
            <pc:docMk/>
            <pc:sldMk cId="1665247009" sldId="289"/>
            <ac:spMk id="15" creationId="{73AFD74C-283C-45BD-885B-6E6635E4B3F1}"/>
          </ac:spMkLst>
        </pc:spChg>
        <pc:spChg chg="add">
          <ac:chgData name="ΧΡΗΣΤΟΣ ΣΤΑΜΠΟΥΛΗΣ" userId="49e95bbdedea2cd2" providerId="LiveId" clId="{7AFD71AD-FA3A-45A6-89CE-EA2EB8156E0E}" dt="2020-11-07T12:04:32.577" v="594" actId="26606"/>
          <ac:spMkLst>
            <pc:docMk/>
            <pc:sldMk cId="1665247009" sldId="289"/>
            <ac:spMk id="17" creationId="{CE3DE725-FEB0-422F-BDBA-A29C95768A3F}"/>
          </ac:spMkLst>
        </pc:spChg>
        <pc:spChg chg="add">
          <ac:chgData name="ΧΡΗΣΤΟΣ ΣΤΑΜΠΟΥΛΗΣ" userId="49e95bbdedea2cd2" providerId="LiveId" clId="{7AFD71AD-FA3A-45A6-89CE-EA2EB8156E0E}" dt="2020-11-07T12:04:32.577" v="594" actId="26606"/>
          <ac:spMkLst>
            <pc:docMk/>
            <pc:sldMk cId="1665247009" sldId="289"/>
            <ac:spMk id="19" creationId="{05058156-257B-4118-BA50-5869C8AF6AD7}"/>
          </ac:spMkLst>
        </pc:spChg>
        <pc:spChg chg="add">
          <ac:chgData name="ΧΡΗΣΤΟΣ ΣΤΑΜΠΟΥΛΗΣ" userId="49e95bbdedea2cd2" providerId="LiveId" clId="{7AFD71AD-FA3A-45A6-89CE-EA2EB8156E0E}" dt="2020-11-07T12:04:32.577" v="594" actId="26606"/>
          <ac:spMkLst>
            <pc:docMk/>
            <pc:sldMk cId="1665247009" sldId="289"/>
            <ac:spMk id="21" creationId="{D23B4D99-FEA8-489A-8436-A2F113BE1B6E}"/>
          </ac:spMkLst>
        </pc:spChg>
        <pc:graphicFrameChg chg="add mod modGraphic">
          <ac:chgData name="ΧΡΗΣΤΟΣ ΣΤΑΜΠΟΥΛΗΣ" userId="49e95bbdedea2cd2" providerId="LiveId" clId="{7AFD71AD-FA3A-45A6-89CE-EA2EB8156E0E}" dt="2020-11-07T12:04:55.766" v="599" actId="14100"/>
          <ac:graphicFrameMkLst>
            <pc:docMk/>
            <pc:sldMk cId="1665247009" sldId="289"/>
            <ac:graphicFrameMk id="4" creationId="{02CCC9EA-8FE0-4579-8513-307355B3E9D8}"/>
          </ac:graphicFrameMkLst>
        </pc:graphicFrameChg>
        <pc:picChg chg="add">
          <ac:chgData name="ΧΡΗΣΤΟΣ ΣΤΑΜΠΟΥΛΗΣ" userId="49e95bbdedea2cd2" providerId="LiveId" clId="{7AFD71AD-FA3A-45A6-89CE-EA2EB8156E0E}" dt="2020-11-07T12:04:32.577" v="594" actId="26606"/>
          <ac:picMkLst>
            <pc:docMk/>
            <pc:sldMk cId="1665247009" sldId="289"/>
            <ac:picMk id="11" creationId="{6A24046D-AAB6-4470-AC22-6448D576E5B5}"/>
          </ac:picMkLst>
        </pc:picChg>
        <pc:picChg chg="add">
          <ac:chgData name="ΧΡΗΣΤΟΣ ΣΤΑΜΠΟΥΛΗΣ" userId="49e95bbdedea2cd2" providerId="LiveId" clId="{7AFD71AD-FA3A-45A6-89CE-EA2EB8156E0E}" dt="2020-11-07T12:04:32.577" v="594" actId="26606"/>
          <ac:picMkLst>
            <pc:docMk/>
            <pc:sldMk cId="1665247009" sldId="289"/>
            <ac:picMk id="13" creationId="{211A0A85-392D-49DA-B9EC-82262B3B9614}"/>
          </ac:picMkLst>
        </pc:picChg>
      </pc:sldChg>
      <pc:sldChg chg="modSp new mod">
        <pc:chgData name="ΧΡΗΣΤΟΣ ΣΤΑΜΠΟΥΛΗΣ" userId="49e95bbdedea2cd2" providerId="LiveId" clId="{7AFD71AD-FA3A-45A6-89CE-EA2EB8156E0E}" dt="2020-11-07T12:35:05.087" v="706" actId="20577"/>
        <pc:sldMkLst>
          <pc:docMk/>
          <pc:sldMk cId="1366086072" sldId="290"/>
        </pc:sldMkLst>
        <pc:spChg chg="mod">
          <ac:chgData name="ΧΡΗΣΤΟΣ ΣΤΑΜΠΟΥΛΗΣ" userId="49e95bbdedea2cd2" providerId="LiveId" clId="{7AFD71AD-FA3A-45A6-89CE-EA2EB8156E0E}" dt="2020-11-07T12:06:17.372" v="603" actId="120"/>
          <ac:spMkLst>
            <pc:docMk/>
            <pc:sldMk cId="1366086072" sldId="290"/>
            <ac:spMk id="2" creationId="{4E064BE5-9748-496E-BD79-518243DE8796}"/>
          </ac:spMkLst>
        </pc:spChg>
        <pc:spChg chg="mod">
          <ac:chgData name="ΧΡΗΣΤΟΣ ΣΤΑΜΠΟΥΛΗΣ" userId="49e95bbdedea2cd2" providerId="LiveId" clId="{7AFD71AD-FA3A-45A6-89CE-EA2EB8156E0E}" dt="2020-11-07T12:35:05.087" v="706" actId="20577"/>
          <ac:spMkLst>
            <pc:docMk/>
            <pc:sldMk cId="1366086072" sldId="290"/>
            <ac:spMk id="3" creationId="{56456FC9-6F81-4726-B234-76F6996E75B8}"/>
          </ac:spMkLst>
        </pc:spChg>
      </pc:sldChg>
      <pc:sldChg chg="modSp new mod">
        <pc:chgData name="ΧΡΗΣΤΟΣ ΣΤΑΜΠΟΥΛΗΣ" userId="49e95bbdedea2cd2" providerId="LiveId" clId="{7AFD71AD-FA3A-45A6-89CE-EA2EB8156E0E}" dt="2020-11-09T14:22:30.320" v="960" actId="20577"/>
        <pc:sldMkLst>
          <pc:docMk/>
          <pc:sldMk cId="3112618663" sldId="291"/>
        </pc:sldMkLst>
        <pc:spChg chg="mod">
          <ac:chgData name="ΧΡΗΣΤΟΣ ΣΤΑΜΠΟΥΛΗΣ" userId="49e95bbdedea2cd2" providerId="LiveId" clId="{7AFD71AD-FA3A-45A6-89CE-EA2EB8156E0E}" dt="2020-11-07T12:11:28.354" v="616" actId="120"/>
          <ac:spMkLst>
            <pc:docMk/>
            <pc:sldMk cId="3112618663" sldId="291"/>
            <ac:spMk id="2" creationId="{33CAA187-ED81-431B-9E65-0B3713DEA8A6}"/>
          </ac:spMkLst>
        </pc:spChg>
        <pc:spChg chg="mod">
          <ac:chgData name="ΧΡΗΣΤΟΣ ΣΤΑΜΠΟΥΛΗΣ" userId="49e95bbdedea2cd2" providerId="LiveId" clId="{7AFD71AD-FA3A-45A6-89CE-EA2EB8156E0E}" dt="2020-11-09T14:22:30.320" v="960" actId="20577"/>
          <ac:spMkLst>
            <pc:docMk/>
            <pc:sldMk cId="3112618663" sldId="291"/>
            <ac:spMk id="3" creationId="{4CB98D6B-8EF3-4CDC-A871-EBCA7906ABE2}"/>
          </ac:spMkLst>
        </pc:spChg>
      </pc:sldChg>
      <pc:sldChg chg="modSp new mod">
        <pc:chgData name="ΧΡΗΣΤΟΣ ΣΤΑΜΠΟΥΛΗΣ" userId="49e95bbdedea2cd2" providerId="LiveId" clId="{7AFD71AD-FA3A-45A6-89CE-EA2EB8156E0E}" dt="2020-11-09T14:21:00.023" v="957" actId="20577"/>
        <pc:sldMkLst>
          <pc:docMk/>
          <pc:sldMk cId="3020143604" sldId="292"/>
        </pc:sldMkLst>
        <pc:spChg chg="mod">
          <ac:chgData name="ΧΡΗΣΤΟΣ ΣΤΑΜΠΟΥΛΗΣ" userId="49e95bbdedea2cd2" providerId="LiveId" clId="{7AFD71AD-FA3A-45A6-89CE-EA2EB8156E0E}" dt="2020-11-07T12:19:29.067" v="651" actId="120"/>
          <ac:spMkLst>
            <pc:docMk/>
            <pc:sldMk cId="3020143604" sldId="292"/>
            <ac:spMk id="2" creationId="{ED44EB0E-D351-4B3D-8722-29843F0866B5}"/>
          </ac:spMkLst>
        </pc:spChg>
        <pc:spChg chg="mod">
          <ac:chgData name="ΧΡΗΣΤΟΣ ΣΤΑΜΠΟΥΛΗΣ" userId="49e95bbdedea2cd2" providerId="LiveId" clId="{7AFD71AD-FA3A-45A6-89CE-EA2EB8156E0E}" dt="2020-11-09T14:21:00.023" v="957" actId="20577"/>
          <ac:spMkLst>
            <pc:docMk/>
            <pc:sldMk cId="3020143604" sldId="292"/>
            <ac:spMk id="3" creationId="{8304F9AA-43BE-4756-B74E-062712FF355B}"/>
          </ac:spMkLst>
        </pc:spChg>
      </pc:sldChg>
      <pc:sldChg chg="new del">
        <pc:chgData name="ΧΡΗΣΤΟΣ ΣΤΑΜΠΟΥΛΗΣ" userId="49e95bbdedea2cd2" providerId="LiveId" clId="{7AFD71AD-FA3A-45A6-89CE-EA2EB8156E0E}" dt="2020-11-07T12:28:58.198" v="694" actId="680"/>
        <pc:sldMkLst>
          <pc:docMk/>
          <pc:sldMk cId="1766399656" sldId="293"/>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11/9/2020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11/9/2020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11/9/2020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11/9/2020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3E5059C3-6A89-4494-99FF-5A4D6FFD50EB}" type="datetimeFigureOut">
              <a:rPr lang="en-US" dirty="0"/>
              <a:t>11/9/2020</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11/9/2020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609285" y="2851331"/>
            <a:ext cx="3893623"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666635" y="2851331"/>
            <a:ext cx="3899798" cy="307143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11/9/2020</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11/9/2020</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11/9/2020</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37D525BB-DA17-4BA0-B3C8-3AC3ABC827E6}" type="datetimeFigureOut">
              <a:rPr lang="en-US" dirty="0"/>
              <a:t>11/9/2020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B16C4C9A-3960-41CF-A4E9-2A8FB932454B}" type="datetimeFigureOut">
              <a:rPr lang="en-US" dirty="0"/>
              <a:t>11/9/2020</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11/9/2020</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hyperlink" Target="#_ftnref4"/><Relationship Id="rId3" Type="http://schemas.openxmlformats.org/officeDocument/2006/relationships/image" Target="../media/image2.png"/><Relationship Id="rId7" Type="http://schemas.openxmlformats.org/officeDocument/2006/relationships/hyperlink" Target="#_ftnref3"/><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hyperlink" Target="#_ftnref2"/><Relationship Id="rId5" Type="http://schemas.openxmlformats.org/officeDocument/2006/relationships/hyperlink" Target="#_ftnref1"/><Relationship Id="rId4" Type="http://schemas.openxmlformats.org/officeDocument/2006/relationships/image" Target="../media/image3.png"/><Relationship Id="rId9" Type="http://schemas.openxmlformats.org/officeDocument/2006/relationships/hyperlink" Target="#_ftnref5"/></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749DAE-7AAE-4ECE-BC67-7424E2FE1C39}"/>
              </a:ext>
            </a:extLst>
          </p:cNvPr>
          <p:cNvSpPr>
            <a:spLocks noGrp="1"/>
          </p:cNvSpPr>
          <p:nvPr>
            <p:ph type="ctrTitle"/>
          </p:nvPr>
        </p:nvSpPr>
        <p:spPr>
          <a:xfrm>
            <a:off x="2692041" y="580333"/>
            <a:ext cx="5518066" cy="2268559"/>
          </a:xfrm>
        </p:spPr>
        <p:txBody>
          <a:bodyPr>
            <a:normAutofit fontScale="90000"/>
          </a:bodyPr>
          <a:lstStyle/>
          <a:p>
            <a:pPr algn="ct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ΜΑΘΗΜΑ </a:t>
            </a:r>
            <a:r>
              <a:rPr kumimoji="0" lang="en-US" sz="3200" b="0" i="0" u="none" strike="noStrike" kern="1200" cap="none" spc="0" normalizeH="0" baseline="0" noProof="0" dirty="0">
                <a:ln>
                  <a:noFill/>
                </a:ln>
                <a:solidFill>
                  <a:prstClr val="white"/>
                </a:solidFill>
                <a:effectLst/>
                <a:uLnTx/>
                <a:uFillTx/>
                <a:latin typeface="Arial" panose="020B0604020202020204"/>
                <a:ea typeface="+mj-ea"/>
                <a:cs typeface="+mj-cs"/>
              </a:rPr>
              <a:t>5o</a:t>
            </a:r>
            <a:br>
              <a:rPr kumimoji="0" lang="el-GR" sz="3200" b="0" i="0" u="none" strike="noStrike" kern="1200" cap="none" spc="0" normalizeH="0" baseline="30000" noProof="0" dirty="0">
                <a:ln>
                  <a:noFill/>
                </a:ln>
                <a:solidFill>
                  <a:prstClr val="white"/>
                </a:solidFill>
                <a:effectLst/>
                <a:uLnTx/>
                <a:uFillTx/>
                <a:latin typeface="Arial" panose="020B0604020202020204"/>
                <a:ea typeface="+mj-ea"/>
                <a:cs typeface="+mj-cs"/>
              </a:rPr>
            </a:br>
            <a:b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br>
            <a:r>
              <a:rPr lang="el-GR" sz="3200" dirty="0">
                <a:solidFill>
                  <a:prstClr val="white"/>
                </a:solidFill>
                <a:latin typeface="Arial" panose="020B0604020202020204"/>
              </a:rPr>
              <a:t>ΧΡΗΜΑΤΙ</a:t>
            </a: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ΚΕΣ ΡΟΕΣ </a:t>
            </a:r>
            <a:r>
              <a:rPr kumimoji="0" lang="en-US" sz="3200" b="0" i="0" u="none" strike="noStrike" kern="1200" cap="none" spc="0" normalizeH="0" baseline="0" noProof="0" dirty="0">
                <a:ln>
                  <a:noFill/>
                </a:ln>
                <a:solidFill>
                  <a:prstClr val="white"/>
                </a:solidFill>
                <a:effectLst/>
                <a:uLnTx/>
                <a:uFillTx/>
                <a:latin typeface="Arial" panose="020B0604020202020204"/>
                <a:ea typeface="+mj-ea"/>
                <a:cs typeface="+mj-cs"/>
              </a:rPr>
              <a:t>- </a:t>
            </a:r>
            <a:r>
              <a:rPr kumimoji="0" lang="el-GR" sz="3200" b="0" i="0" u="none" strike="noStrike" kern="1200" cap="none" spc="0" normalizeH="0" baseline="0" noProof="0" dirty="0">
                <a:ln>
                  <a:noFill/>
                </a:ln>
                <a:solidFill>
                  <a:prstClr val="white"/>
                </a:solidFill>
                <a:effectLst/>
                <a:uLnTx/>
                <a:uFillTx/>
                <a:latin typeface="Arial" panose="020B0604020202020204"/>
                <a:ea typeface="+mj-ea"/>
                <a:cs typeface="+mj-cs"/>
              </a:rPr>
              <a:t>ΠΑΡΟΥΣΑ ΑΞΙΑ (</a:t>
            </a:r>
            <a:r>
              <a:rPr kumimoji="0" lang="en-US" sz="3200" b="0" i="0" u="none" strike="noStrike" kern="1200" cap="none" spc="0" normalizeH="0" baseline="0" noProof="0" dirty="0">
                <a:ln>
                  <a:noFill/>
                </a:ln>
                <a:solidFill>
                  <a:prstClr val="white"/>
                </a:solidFill>
                <a:effectLst/>
                <a:uLnTx/>
                <a:uFillTx/>
                <a:latin typeface="Arial" panose="020B0604020202020204"/>
                <a:ea typeface="+mj-ea"/>
                <a:cs typeface="+mj-cs"/>
              </a:rPr>
              <a:t>PRESENT VALUE) </a:t>
            </a:r>
            <a:endParaRPr lang="el-GR" dirty="0"/>
          </a:p>
        </p:txBody>
      </p:sp>
      <p:sp>
        <p:nvSpPr>
          <p:cNvPr id="3" name="Υπότιτλος 2">
            <a:extLst>
              <a:ext uri="{FF2B5EF4-FFF2-40B4-BE49-F238E27FC236}">
                <a16:creationId xmlns:a16="http://schemas.microsoft.com/office/drawing/2014/main" id="{EADE713F-BA97-4D28-9A0B-9F5E174DAE73}"/>
              </a:ext>
            </a:extLst>
          </p:cNvPr>
          <p:cNvSpPr>
            <a:spLocks noGrp="1"/>
          </p:cNvSpPr>
          <p:nvPr>
            <p:ph type="subTitle" idx="1"/>
          </p:nvPr>
        </p:nvSpPr>
        <p:spPr>
          <a:xfrm>
            <a:off x="2772274" y="3566161"/>
            <a:ext cx="5357600" cy="1603162"/>
          </a:xfrm>
        </p:spPr>
        <p:txBody>
          <a:bodyPr/>
          <a:lstStyle/>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ΣΤΑΜΠΟΥΛΗΣ ΧΡΗΣΤΟΣ </a:t>
            </a:r>
            <a:r>
              <a:rPr kumimoji="0" lang="el-GR" sz="1800" b="0" i="0" u="none" strike="noStrike" kern="1200" cap="none" spc="0" normalizeH="0" baseline="0" noProof="0" dirty="0" err="1">
                <a:ln>
                  <a:noFill/>
                </a:ln>
                <a:solidFill>
                  <a:prstClr val="white"/>
                </a:solidFill>
                <a:effectLst/>
                <a:uLnTx/>
                <a:uFillTx/>
                <a:latin typeface="Arial" panose="020B0604020202020204"/>
                <a:ea typeface="+mn-ea"/>
                <a:cs typeface="+mn-cs"/>
              </a:rPr>
              <a:t>Ph</a:t>
            </a: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 D.</a:t>
            </a:r>
          </a:p>
          <a:p>
            <a:pPr marL="0" marR="0" lvl="0" indent="0" algn="ctr"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800" b="0" i="0" u="none" strike="noStrike" kern="1200" cap="none" spc="0" normalizeH="0" baseline="0" noProof="0" dirty="0">
                <a:ln>
                  <a:noFill/>
                </a:ln>
                <a:solidFill>
                  <a:prstClr val="white"/>
                </a:solidFill>
                <a:effectLst/>
                <a:uLnTx/>
                <a:uFillTx/>
                <a:latin typeface="Arial" panose="020B0604020202020204"/>
                <a:ea typeface="+mn-ea"/>
                <a:cs typeface="+mn-cs"/>
              </a:rPr>
              <a:t>cstamp@agro.auth.gr</a:t>
            </a:r>
          </a:p>
          <a:p>
            <a:endParaRPr lang="el-GR" dirty="0"/>
          </a:p>
        </p:txBody>
      </p:sp>
    </p:spTree>
    <p:extLst>
      <p:ext uri="{BB962C8B-B14F-4D97-AF65-F5344CB8AC3E}">
        <p14:creationId xmlns:p14="http://schemas.microsoft.com/office/powerpoint/2010/main" val="472770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8239833-137D-4A87-9DE1-508370447D0A}"/>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F4138204-CAE1-4EC0-836F-735E2B1A56F0}"/>
              </a:ext>
            </a:extLst>
          </p:cNvPr>
          <p:cNvSpPr>
            <a:spLocks noGrp="1"/>
          </p:cNvSpPr>
          <p:nvPr>
            <p:ph idx="1"/>
          </p:nvPr>
        </p:nvSpPr>
        <p:spPr>
          <a:xfrm>
            <a:off x="1114425" y="1476375"/>
            <a:ext cx="9455714" cy="5219700"/>
          </a:xfrm>
        </p:spPr>
        <p:txBody>
          <a:bodyPr>
            <a:normAutofit lnSpcReduction="10000"/>
          </a:bodyPr>
          <a:lstStyle/>
          <a:p>
            <a:pPr marL="0" indent="0" algn="just">
              <a:buNone/>
            </a:pPr>
            <a:r>
              <a:rPr lang="el-GR" b="1" u="sng" dirty="0"/>
              <a:t>Χρηματικές εκροές (Cash </a:t>
            </a:r>
            <a:r>
              <a:rPr lang="el-GR" b="1" u="sng" dirty="0" err="1"/>
              <a:t>outflows</a:t>
            </a:r>
            <a:r>
              <a:rPr lang="el-GR" b="1" u="sng" dirty="0"/>
              <a:t>)</a:t>
            </a:r>
          </a:p>
          <a:p>
            <a:pPr marL="0" indent="0" algn="just">
              <a:buNone/>
            </a:pPr>
            <a:r>
              <a:rPr lang="el-GR" dirty="0"/>
              <a:t>Οι χρηματικές εκροές περιλαμβάνουν τα εξής κονδύλια:</a:t>
            </a:r>
          </a:p>
          <a:p>
            <a:pPr algn="just"/>
            <a:r>
              <a:rPr lang="el-GR" dirty="0"/>
              <a:t>	Δαπάνες της επένδυσης</a:t>
            </a:r>
          </a:p>
          <a:p>
            <a:pPr algn="just"/>
            <a:r>
              <a:rPr lang="el-GR" dirty="0"/>
              <a:t>	Λειτουργικό κόστος</a:t>
            </a:r>
          </a:p>
          <a:p>
            <a:pPr algn="just"/>
            <a:r>
              <a:rPr lang="el-GR" dirty="0"/>
              <a:t>	Φόρους </a:t>
            </a:r>
          </a:p>
          <a:p>
            <a:pPr marL="0" indent="0" algn="just">
              <a:buNone/>
            </a:pPr>
            <a:r>
              <a:rPr lang="el-GR" dirty="0" err="1"/>
              <a:t>Σημειωτέον</a:t>
            </a:r>
            <a:r>
              <a:rPr lang="el-GR" dirty="0"/>
              <a:t>, οι φόροι αποτελούν εκροή σημαντική για την επιχείρηση. Για τον υπολογισμό των φόρων χρειάζεται να γνωρίζουμε τις αποσβέσεις και τους τόκους μακροπρόθεσμων δανείων για κάθε χρονική περίοδο. Έπειτα οι φόροι υπολογίζονται ως εξής:</a:t>
            </a:r>
          </a:p>
          <a:p>
            <a:pPr marL="0" indent="0" algn="just">
              <a:buNone/>
            </a:pPr>
            <a:r>
              <a:rPr lang="el-GR" dirty="0"/>
              <a:t>Φόροι= Χρηματικές εισροές – (λειτουργικό κόστος + αποσβέσεις + τόκοι μακροπρόθεσμων δανείων) x φορολογικό συντελεστή</a:t>
            </a:r>
          </a:p>
          <a:p>
            <a:pPr algn="just"/>
            <a:endParaRPr lang="el-GR" dirty="0"/>
          </a:p>
        </p:txBody>
      </p:sp>
    </p:spTree>
    <p:extLst>
      <p:ext uri="{BB962C8B-B14F-4D97-AF65-F5344CB8AC3E}">
        <p14:creationId xmlns:p14="http://schemas.microsoft.com/office/powerpoint/2010/main" val="33477590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BB5033-D557-41AD-BF6E-6A84412C9687}"/>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74EF2275-E9C2-42F0-9277-F76B8CC17BB0}"/>
              </a:ext>
            </a:extLst>
          </p:cNvPr>
          <p:cNvSpPr>
            <a:spLocks noGrp="1"/>
          </p:cNvSpPr>
          <p:nvPr>
            <p:ph idx="1"/>
          </p:nvPr>
        </p:nvSpPr>
        <p:spPr>
          <a:xfrm>
            <a:off x="1628775" y="2052116"/>
            <a:ext cx="8941364" cy="3997828"/>
          </a:xfrm>
        </p:spPr>
        <p:txBody>
          <a:bodyPr/>
          <a:lstStyle/>
          <a:p>
            <a:pPr marL="0" indent="0" algn="just">
              <a:buNone/>
            </a:pPr>
            <a:r>
              <a:rPr lang="el-GR" dirty="0"/>
              <a:t>Σχετικά με τις αποσβέσεις πρέπει να σημειωθεί ότι εδώ δεν ενδιαφέρουν ιδιαίτερα οι «λογιστικές» αποσβέσεις, δηλαδή εκείνες οι αποσβέσεις που καθορίζονται από τη σχετική νομοθεσία και υποχρεούται να κάνει ο λογιστής της επιχείρησης. Είναι αρκετό να εφαρμόζεται μια απλή σταθερή απόσβεση με βάση τον ωφέλιμο βίο του παγίου. Για τις ανάγκες της οικονομικής ανάλυσης ενός επενδυτικού σχεδίου ο υπολογισμός αυτών των αποσβέσεων κρίνεται ικανοποιητικός.</a:t>
            </a:r>
          </a:p>
        </p:txBody>
      </p:sp>
    </p:spTree>
    <p:extLst>
      <p:ext uri="{BB962C8B-B14F-4D97-AF65-F5344CB8AC3E}">
        <p14:creationId xmlns:p14="http://schemas.microsoft.com/office/powerpoint/2010/main" val="39749825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18207-C43B-4B36-B7B3-E24E1B6F623C}"/>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8D17EAAF-3B9F-450F-B441-8F3B6D44670D}"/>
              </a:ext>
            </a:extLst>
          </p:cNvPr>
          <p:cNvSpPr>
            <a:spLocks noGrp="1"/>
          </p:cNvSpPr>
          <p:nvPr>
            <p:ph idx="1"/>
          </p:nvPr>
        </p:nvSpPr>
        <p:spPr>
          <a:xfrm>
            <a:off x="1524000" y="2052116"/>
            <a:ext cx="9046139" cy="3997828"/>
          </a:xfrm>
        </p:spPr>
        <p:txBody>
          <a:bodyPr>
            <a:normAutofit lnSpcReduction="10000"/>
          </a:bodyPr>
          <a:lstStyle/>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Αναφορικά με τους τόκους των μακροπρόθεσμων δανείων ακολουθείται η εξής μεθοδολογία:</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Arial" panose="020B0604020202020204" pitchFamily="34" charset="0"/>
              <a:buChar cha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Καθορίζουμε το ύψος των δανειακών κεφαλαίων της επένδυσης.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Arial" panose="020B0604020202020204" pitchFamily="34" charset="0"/>
              <a:buChar cha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Υπολογισμός διαρκείας δανείου.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Arial" panose="020B0604020202020204" pitchFamily="34" charset="0"/>
              <a:buChar cha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Υπολογισμός περιόδου χάριτος.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Arial" panose="020B0604020202020204" pitchFamily="34" charset="0"/>
              <a:buChar cha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Γνώση ονομαστικού επιτοκίου.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Με τα παραπάνω στοιχεία και αφού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αποπληθωρίσουμε</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το ονομαστικό επιτόκιο προχωράμε στην κατασκευή του πίνακα απόσβεσης του δανείου.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7516510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569C6AC-99D1-4C75-88BD-5CE53BC19739}"/>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1C8734E0-0E77-4D28-BFC6-08E1FFB2FC89}"/>
              </a:ext>
            </a:extLst>
          </p:cNvPr>
          <p:cNvSpPr>
            <a:spLocks noGrp="1"/>
          </p:cNvSpPr>
          <p:nvPr>
            <p:ph idx="1"/>
          </p:nvPr>
        </p:nvSpPr>
        <p:spPr>
          <a:xfrm>
            <a:off x="1238250" y="2052116"/>
            <a:ext cx="9331889" cy="3997828"/>
          </a:xfrm>
        </p:spPr>
        <p:txBody>
          <a:bodyPr>
            <a:normAutofit fontScale="92500" lnSpcReduction="10000"/>
          </a:bodyPr>
          <a:lstStyle/>
          <a:p>
            <a:pPr marL="0" indent="0" algn="just">
              <a:lnSpc>
                <a:spcPct val="150000"/>
              </a:lnSpc>
              <a:buNone/>
            </a:pPr>
            <a:r>
              <a:rPr lang="el-GR" sz="1800" b="1" u="sng" spc="100" dirty="0">
                <a:effectLst/>
                <a:latin typeface="Arial" panose="020B0604020202020204" pitchFamily="34" charset="0"/>
                <a:ea typeface="Calibri" panose="020F0502020204030204" pitchFamily="34" charset="0"/>
                <a:cs typeface="Times New Roman" panose="02020603050405020304" pitchFamily="18" charset="0"/>
              </a:rPr>
              <a:t>Εφαρμογή αντιμετώπισης ταμειακών ροών (1/2)</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Μια κατασκευαστική εταιρία επιθυμεί την αντικατάσταση τμήματος του παλαιού μηχανολογικού της εξοπλισμού, με αγορά νέου σύγχρονη τεχνολογίας.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Δίνονται τα παρακάτω</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Αξία νέου μηχανολογικού εξοπλισμού	740.000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Έξοδα εγκατάστασης νέου μηχανολογικού εξοπλισμού 60.000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arenR"/>
            </a:pP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Αναπόσβεστη</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αξία παλαιού μηχανολογικού εξοπλισμού 80.000, η οποία εκφράζει την τρέχουσα αξία πώλησης αυτού ως μεταχειρισμένου.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619801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7E48F6-F025-4DC2-87BB-E3802ADD865E}"/>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F622CC4E-53A7-40D1-AF1F-F3316EE89D07}"/>
              </a:ext>
            </a:extLst>
          </p:cNvPr>
          <p:cNvSpPr>
            <a:spLocks noGrp="1"/>
          </p:cNvSpPr>
          <p:nvPr>
            <p:ph idx="1"/>
          </p:nvPr>
        </p:nvSpPr>
        <p:spPr>
          <a:xfrm>
            <a:off x="1457325" y="2052116"/>
            <a:ext cx="9112814" cy="3997828"/>
          </a:xfrm>
        </p:spPr>
        <p:txBody>
          <a:bodyPr>
            <a:normAutofit fontScale="85000" lnSpcReduction="20000"/>
          </a:bodyPr>
          <a:lstStyle/>
          <a:p>
            <a:pPr marL="0" indent="0" algn="just">
              <a:lnSpc>
                <a:spcPct val="150000"/>
              </a:lnSpc>
              <a:spcAft>
                <a:spcPts val="0"/>
              </a:spcAft>
              <a:buNone/>
            </a:pPr>
            <a:r>
              <a:rPr lang="el-GR" sz="1800" b="1" u="sng" spc="100" dirty="0">
                <a:effectLst/>
                <a:latin typeface="Arial" panose="020B0604020202020204" pitchFamily="34" charset="0"/>
                <a:ea typeface="Calibri" panose="020F0502020204030204" pitchFamily="34" charset="0"/>
                <a:cs typeface="Times New Roman" panose="02020603050405020304" pitchFamily="18" charset="0"/>
              </a:rPr>
              <a:t>Εφαρμογή αντιμετώπισης ταμειακών ροών συνέχεια (2/2)</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50000"/>
              </a:lnSpc>
              <a:spcAft>
                <a:spcPts val="0"/>
              </a:spcAft>
              <a:buNone/>
            </a:pPr>
            <a:endParaRPr lang="el-GR" sz="1800" spc="1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startAt="4"/>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Συνολική διάρκεια ζωής παλαιού εξοπλισμού 5 έτη, με ετήσιο ποσοστό απόσβεσης 20%.</a:t>
            </a:r>
          </a:p>
          <a:p>
            <a:pPr marL="342900" lvl="0" indent="-342900" algn="just">
              <a:lnSpc>
                <a:spcPct val="150000"/>
              </a:lnSpc>
              <a:spcAft>
                <a:spcPts val="0"/>
              </a:spcAft>
              <a:buFont typeface="+mj-lt"/>
              <a:buAutoNum type="arabicPeriod" startAt="4"/>
            </a:pPr>
            <a:r>
              <a:rPr lang="el-GR" sz="2100" dirty="0">
                <a:effectLst/>
                <a:latin typeface="Calibri" panose="020F0502020204030204" pitchFamily="34" charset="0"/>
                <a:ea typeface="Calibri" panose="020F0502020204030204" pitchFamily="34" charset="0"/>
                <a:cs typeface="Times New Roman" panose="02020603050405020304" pitchFamily="18" charset="0"/>
              </a:rPr>
              <a:t>Συνολική διάρκεια ζωής νέου εξοπλισμού 5 έτη, με ετήσιο ποσοστό απόσβεσης 20%.</a:t>
            </a:r>
          </a:p>
          <a:p>
            <a:pPr marL="342900" lvl="0" indent="-342900" algn="just">
              <a:lnSpc>
                <a:spcPct val="150000"/>
              </a:lnSpc>
              <a:spcAft>
                <a:spcPts val="0"/>
              </a:spcAft>
              <a:buFont typeface="+mj-lt"/>
              <a:buAutoNum type="arabicPeriod" startAt="4"/>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Φορολογικός συντελεστής κερδών επιχείρησης 50%.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mj-lt"/>
              <a:buAutoNum type="arabicPeriod" startAt="4"/>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Ετήσια μείωση δαπανών παραγωγής (λειτουργίας συντήρησης) της επιχείρησης, με την εγκατάσταση του νέου μηχανολογικού εξοπλισμού 204.000</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Ζητείται να βρεθεί η ετήσια αύξηση των καθαρών </a:t>
            </a:r>
            <a:r>
              <a:rPr lang="el-GR" sz="1800" b="1" spc="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εσόδων</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της επιχείρησης με λογιστικό υπολογισμό, καθώς και η ετήσια αύξηση των </a:t>
            </a:r>
            <a:r>
              <a:rPr lang="el-GR" sz="1800" b="1" spc="100"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ταμειακών εισροών </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αυτής με υπολογισμό των ταμειακών ροών.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42132853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2" name="Picture 21">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4" name="Rectangle 23">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FE37C527-A771-422B-BF81-D7ABA5565375}"/>
              </a:ext>
            </a:extLst>
          </p:cNvPr>
          <p:cNvSpPr>
            <a:spLocks noGrp="1"/>
          </p:cNvSpPr>
          <p:nvPr>
            <p:ph type="title"/>
          </p:nvPr>
        </p:nvSpPr>
        <p:spPr>
          <a:xfrm>
            <a:off x="1969803" y="808056"/>
            <a:ext cx="8608037" cy="1077229"/>
          </a:xfrm>
        </p:spPr>
        <p:txBody>
          <a:bodyPr vert="horz" lIns="91440" tIns="45720" rIns="91440" bIns="45720" rtlCol="0" anchor="t">
            <a:normAutofit/>
          </a:bodyPr>
          <a:lstStyle/>
          <a:p>
            <a:pPr algn="l"/>
            <a:r>
              <a:rPr lang="en-US"/>
              <a:t>Χρηματικές ροές</a:t>
            </a:r>
          </a:p>
        </p:txBody>
      </p:sp>
      <p:sp>
        <p:nvSpPr>
          <p:cNvPr id="13" name="Rectangle 6">
            <a:extLst>
              <a:ext uri="{FF2B5EF4-FFF2-40B4-BE49-F238E27FC236}">
                <a16:creationId xmlns:a16="http://schemas.microsoft.com/office/drawing/2014/main" id="{D61EDBB9-58EF-47AF-B68A-F8FB7B85848C}"/>
              </a:ext>
            </a:extLst>
          </p:cNvPr>
          <p:cNvSpPr>
            <a:spLocks noChangeArrowheads="1"/>
          </p:cNvSpPr>
          <p:nvPr/>
        </p:nvSpPr>
        <p:spPr bwMode="auto">
          <a:xfrm>
            <a:off x="1108505" y="2052116"/>
            <a:ext cx="3526178" cy="399782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 anchorCtr="0" compatLnSpc="1">
            <a:prstTxWarp prst="textNoShape">
              <a:avLst/>
            </a:prstTxWarp>
            <a:normAutofit lnSpcReduction="10000"/>
          </a:bodyPr>
          <a:lstStyle/>
          <a:p>
            <a:pPr marL="0" marR="0" lvl="0" indent="0" defTabSz="914400" fontAlgn="base">
              <a:lnSpc>
                <a:spcPct val="120000"/>
              </a:lnSpc>
              <a:spcBef>
                <a:spcPct val="0"/>
              </a:spcBef>
              <a:spcAft>
                <a:spcPts val="600"/>
              </a:spcAft>
              <a:buClr>
                <a:schemeClr val="accent6"/>
              </a:buClr>
              <a:buSzPct val="90000"/>
              <a:buFont typeface="Wingdings" panose="05000000000000000000" pitchFamily="2" charset="2"/>
              <a:buChar char="§"/>
              <a:tabLst/>
            </a:pPr>
            <a:r>
              <a:rPr kumimoji="0" lang="en-US" altLang="el-GR" sz="1600" b="0" i="0" u="none" strike="noStrike" cap="none" normalizeH="0" baseline="30000" dirty="0">
                <a:ln>
                  <a:noFill/>
                </a:ln>
                <a:hlinkClick r:id="rId5"/>
              </a:rPr>
              <a:t>[</a:t>
            </a:r>
            <a:r>
              <a:rPr kumimoji="0" lang="en-US" altLang="el-GR" sz="1600" b="0" i="0" u="none" strike="noStrike" cap="none" normalizeH="0" baseline="30000" dirty="0" bmk="">
                <a:ln>
                  <a:noFill/>
                </a:ln>
                <a:hlinkClick r:id="rId5"/>
              </a:rPr>
              <a:t>1]</a:t>
            </a:r>
            <a:r>
              <a:rPr kumimoji="0" lang="en-US" altLang="el-GR" sz="1600" b="0" i="0" u="none" strike="noStrike" cap="none" normalizeH="0" baseline="0" dirty="0" bmk="">
                <a:ln>
                  <a:noFill/>
                </a:ln>
              </a:rPr>
              <a:t> 160.000 – 16.000</a:t>
            </a:r>
            <a:r>
              <a:rPr lang="el-GR" altLang="el-GR" sz="1600" dirty="0" bmk=""/>
              <a:t>. Η επιχείρηση είχε το δικαίωμα να αποσβένει τον παλαιό μηχ. εξοπλισμό κατά 16.000. Από τη στιγμή όμως που αποφασίζει την αντικατάσταση του παραιτείται από το εν λόγω δικαίωμα</a:t>
            </a:r>
            <a:endParaRPr kumimoji="0" lang="en-US" altLang="el-GR" sz="1600" b="0" i="0" u="none" strike="noStrike" cap="none" normalizeH="0" baseline="0" dirty="0" bmk="">
              <a:ln>
                <a:noFill/>
              </a:ln>
            </a:endParaRPr>
          </a:p>
          <a:p>
            <a:pPr marL="0" marR="0" lvl="0" indent="0" defTabSz="914400" fontAlgn="base">
              <a:lnSpc>
                <a:spcPct val="120000"/>
              </a:lnSpc>
              <a:spcBef>
                <a:spcPct val="0"/>
              </a:spcBef>
              <a:spcAft>
                <a:spcPts val="600"/>
              </a:spcAft>
              <a:buClr>
                <a:schemeClr val="accent6"/>
              </a:buClr>
              <a:buSzPct val="90000"/>
              <a:buFont typeface="Wingdings" panose="05000000000000000000" pitchFamily="2" charset="2"/>
              <a:buChar char="§"/>
              <a:tabLst/>
            </a:pPr>
            <a:r>
              <a:rPr kumimoji="0" lang="en-US" altLang="el-GR" sz="1600" b="0" i="0" u="none" strike="noStrike" cap="none" normalizeH="0" baseline="30000" dirty="0" bmk="">
                <a:ln>
                  <a:noFill/>
                </a:ln>
                <a:hlinkClick r:id="rId6"/>
              </a:rPr>
              <a:t>[2]</a:t>
            </a:r>
            <a:r>
              <a:rPr kumimoji="0" lang="en-US" altLang="el-GR" sz="1600" b="0" i="0" u="none" strike="noStrike" cap="none" normalizeH="0" baseline="0" dirty="0" bmk="">
                <a:ln>
                  <a:noFill/>
                </a:ln>
              </a:rPr>
              <a:t> 204.000 – 144.000</a:t>
            </a:r>
          </a:p>
          <a:p>
            <a:pPr marL="0" marR="0" lvl="0" indent="0" defTabSz="914400" fontAlgn="base">
              <a:lnSpc>
                <a:spcPct val="120000"/>
              </a:lnSpc>
              <a:spcBef>
                <a:spcPct val="0"/>
              </a:spcBef>
              <a:spcAft>
                <a:spcPts val="600"/>
              </a:spcAft>
              <a:buClr>
                <a:schemeClr val="accent6"/>
              </a:buClr>
              <a:buSzPct val="90000"/>
              <a:buFont typeface="Wingdings" panose="05000000000000000000" pitchFamily="2" charset="2"/>
              <a:buChar char="§"/>
              <a:tabLst/>
            </a:pPr>
            <a:r>
              <a:rPr kumimoji="0" lang="en-US" altLang="el-GR" sz="1600" b="0" i="0" u="none" strike="noStrike" cap="none" normalizeH="0" baseline="30000" dirty="0" bmk="">
                <a:ln>
                  <a:noFill/>
                </a:ln>
                <a:hlinkClick r:id="rId7"/>
              </a:rPr>
              <a:t>[3]</a:t>
            </a:r>
            <a:r>
              <a:rPr kumimoji="0" lang="en-US" altLang="el-GR" sz="1600" b="0" i="0" u="none" strike="noStrike" cap="none" normalizeH="0" baseline="0" dirty="0" bmk="">
                <a:ln>
                  <a:noFill/>
                </a:ln>
              </a:rPr>
              <a:t> 60.000 x 50% </a:t>
            </a:r>
            <a:r>
              <a:rPr kumimoji="0" lang="en-US" altLang="el-GR" sz="1600" b="0" i="0" u="none" strike="noStrike" cap="none" normalizeH="0" baseline="0" dirty="0" err="1" bmk="">
                <a:ln>
                  <a:noFill/>
                </a:ln>
              </a:rPr>
              <a:t>φορολογικός</a:t>
            </a:r>
            <a:r>
              <a:rPr kumimoji="0" lang="en-US" altLang="el-GR" sz="1600" b="0" i="0" u="none" strike="noStrike" cap="none" normalizeH="0" baseline="0" dirty="0" bmk="">
                <a:ln>
                  <a:noFill/>
                </a:ln>
              </a:rPr>
              <a:t> </a:t>
            </a:r>
            <a:r>
              <a:rPr kumimoji="0" lang="en-US" altLang="el-GR" sz="1600" b="0" i="0" u="none" strike="noStrike" cap="none" normalizeH="0" baseline="0" dirty="0" err="1" bmk="">
                <a:ln>
                  <a:noFill/>
                </a:ln>
              </a:rPr>
              <a:t>συντελεστής</a:t>
            </a:r>
            <a:endParaRPr kumimoji="0" lang="en-US" altLang="el-GR" sz="1600" b="0" i="0" u="none" strike="noStrike" cap="none" normalizeH="0" baseline="0" dirty="0" bmk="">
              <a:ln>
                <a:noFill/>
              </a:ln>
            </a:endParaRPr>
          </a:p>
          <a:p>
            <a:pPr marL="0" marR="0" lvl="0" indent="0" defTabSz="914400" fontAlgn="base">
              <a:lnSpc>
                <a:spcPct val="120000"/>
              </a:lnSpc>
              <a:spcBef>
                <a:spcPct val="0"/>
              </a:spcBef>
              <a:spcAft>
                <a:spcPts val="600"/>
              </a:spcAft>
              <a:buClr>
                <a:schemeClr val="accent6"/>
              </a:buClr>
              <a:buSzPct val="90000"/>
              <a:buFont typeface="Wingdings" panose="05000000000000000000" pitchFamily="2" charset="2"/>
              <a:buChar char="§"/>
              <a:tabLst/>
            </a:pPr>
            <a:r>
              <a:rPr kumimoji="0" lang="en-US" altLang="el-GR" sz="1600" b="0" i="0" u="none" strike="noStrike" cap="none" normalizeH="0" baseline="30000" dirty="0" bmk="">
                <a:ln>
                  <a:noFill/>
                </a:ln>
                <a:hlinkClick r:id="rId8"/>
              </a:rPr>
              <a:t>[4]</a:t>
            </a:r>
            <a:r>
              <a:rPr kumimoji="0" lang="en-US" altLang="el-GR" sz="1600" b="0" i="0" u="none" strike="noStrike" cap="none" normalizeH="0" baseline="0" dirty="0" bmk="">
                <a:ln>
                  <a:noFill/>
                </a:ln>
              </a:rPr>
              <a:t> 204.000 – 144.000 απ</a:t>
            </a:r>
            <a:r>
              <a:rPr kumimoji="0" lang="en-US" altLang="el-GR" sz="1600" b="0" i="0" u="none" strike="noStrike" cap="none" normalizeH="0" baseline="0" dirty="0" err="1" bmk="">
                <a:ln>
                  <a:noFill/>
                </a:ln>
              </a:rPr>
              <a:t>οσ</a:t>
            </a:r>
            <a:r>
              <a:rPr kumimoji="0" lang="en-US" altLang="el-GR" sz="1600" b="0" i="0" u="none" strike="noStrike" cap="none" normalizeH="0" baseline="0" dirty="0" bmk="">
                <a:ln>
                  <a:noFill/>
                </a:ln>
              </a:rPr>
              <a:t>βέσεις – 30.000 φορολογική επιβάρυνση</a:t>
            </a:r>
          </a:p>
          <a:p>
            <a:pPr marL="0" marR="0" lvl="0" indent="0" defTabSz="914400" fontAlgn="base">
              <a:lnSpc>
                <a:spcPct val="120000"/>
              </a:lnSpc>
              <a:spcBef>
                <a:spcPct val="0"/>
              </a:spcBef>
              <a:spcAft>
                <a:spcPts val="600"/>
              </a:spcAft>
              <a:buClr>
                <a:schemeClr val="accent6"/>
              </a:buClr>
              <a:buSzPct val="90000"/>
              <a:buFont typeface="Wingdings" panose="05000000000000000000" pitchFamily="2" charset="2"/>
              <a:buChar char="§"/>
              <a:tabLst/>
            </a:pPr>
            <a:r>
              <a:rPr kumimoji="0" lang="en-US" altLang="el-GR" sz="1600" b="0" i="0" u="none" strike="noStrike" cap="none" normalizeH="0" baseline="30000" dirty="0" bmk="">
                <a:ln>
                  <a:noFill/>
                </a:ln>
                <a:hlinkClick r:id="rId9"/>
              </a:rPr>
              <a:t>[5]</a:t>
            </a:r>
            <a:r>
              <a:rPr kumimoji="0" lang="en-US" altLang="el-GR" sz="1600" b="0" i="0" u="none" strike="noStrike" cap="none" normalizeH="0" baseline="0" dirty="0">
                <a:ln>
                  <a:noFill/>
                </a:ln>
              </a:rPr>
              <a:t> 204.000 </a:t>
            </a:r>
            <a:r>
              <a:rPr kumimoji="0" lang="en-US" altLang="el-GR" sz="1600" b="0" i="0" u="none" strike="noStrike" cap="none" normalizeH="0" baseline="0" dirty="0" err="1">
                <a:ln>
                  <a:noFill/>
                </a:ln>
              </a:rPr>
              <a:t>εισροές</a:t>
            </a:r>
            <a:r>
              <a:rPr kumimoji="0" lang="en-US" altLang="el-GR" sz="1600" b="0" i="0" u="none" strike="noStrike" cap="none" normalizeH="0" baseline="0" dirty="0">
                <a:ln>
                  <a:noFill/>
                </a:ln>
              </a:rPr>
              <a:t> – 30.000 </a:t>
            </a:r>
            <a:r>
              <a:rPr kumimoji="0" lang="en-US" altLang="el-GR" sz="1600" b="0" i="0" u="none" strike="noStrike" cap="none" normalizeH="0" baseline="0" dirty="0" err="1">
                <a:ln>
                  <a:noFill/>
                </a:ln>
              </a:rPr>
              <a:t>φορολογική</a:t>
            </a:r>
            <a:r>
              <a:rPr kumimoji="0" lang="en-US" altLang="el-GR" sz="1600" b="0" i="0" u="none" strike="noStrike" cap="none" normalizeH="0" baseline="0" dirty="0">
                <a:ln>
                  <a:noFill/>
                </a:ln>
              </a:rPr>
              <a:t> επιβ</a:t>
            </a:r>
            <a:r>
              <a:rPr kumimoji="0" lang="en-US" altLang="el-GR" sz="1600" b="0" i="0" u="none" strike="noStrike" cap="none" normalizeH="0" baseline="0" dirty="0" err="1">
                <a:ln>
                  <a:noFill/>
                </a:ln>
              </a:rPr>
              <a:t>άρυνση</a:t>
            </a:r>
            <a:endParaRPr kumimoji="0" lang="en-US" altLang="el-GR" sz="1600" b="0" i="0" u="none" strike="noStrike" cap="none" normalizeH="0" baseline="0" dirty="0">
              <a:ln>
                <a:noFill/>
              </a:ln>
            </a:endParaRPr>
          </a:p>
        </p:txBody>
      </p:sp>
      <p:sp>
        <p:nvSpPr>
          <p:cNvPr id="30" name="Rectangle 29">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4">
            <a:extLst>
              <a:ext uri="{FF2B5EF4-FFF2-40B4-BE49-F238E27FC236}">
                <a16:creationId xmlns:a16="http://schemas.microsoft.com/office/drawing/2014/main" id="{0285662E-34EC-419C-82CC-8671E3BB7500}"/>
              </a:ext>
            </a:extLst>
          </p:cNvPr>
          <p:cNvSpPr>
            <a:spLocks noChangeArrowheads="1"/>
          </p:cNvSpPr>
          <p:nvPr/>
        </p:nvSpPr>
        <p:spPr bwMode="auto">
          <a:xfrm>
            <a:off x="2254391" y="1589676"/>
            <a:ext cx="1653579" cy="10310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spcBef>
                <a:spcPct val="0"/>
              </a:spcBef>
              <a:spcAft>
                <a:spcPts val="600"/>
              </a:spcAft>
              <a:buClrTx/>
              <a:buSzTx/>
              <a:buFontTx/>
              <a:buNone/>
              <a:tabLst/>
            </a:pPr>
            <a:r>
              <a:rPr kumimoji="0" lang="el-GR" altLang="el-GR" sz="20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Λύση</a:t>
            </a:r>
            <a:endParaRPr kumimoji="0" lang="el-GR" altLang="el-GR" sz="2000" b="0" i="0" u="sng" strike="noStrike" cap="none" normalizeH="0" baseline="0" dirty="0">
              <a:ln>
                <a:noFill/>
              </a:ln>
              <a:solidFill>
                <a:schemeClr val="tx1"/>
              </a:solidFill>
              <a:effectLst/>
            </a:endParaRPr>
          </a:p>
          <a:p>
            <a:pPr marL="0" marR="0" lvl="0" indent="0" algn="l" defTabSz="914400" rtl="0" eaLnBrk="0" fontAlgn="base" latinLnBrk="0" hangingPunct="0">
              <a:spcBef>
                <a:spcPct val="0"/>
              </a:spcBef>
              <a:spcAft>
                <a:spcPts val="600"/>
              </a:spcAft>
              <a:buClrTx/>
              <a:buSzTx/>
              <a:buFontTx/>
              <a:buNone/>
              <a:tabLst/>
            </a:pPr>
            <a:br>
              <a:rPr kumimoji="0" lang="el-GR" altLang="el-GR" sz="1800" b="0" i="0" u="none" strike="noStrike" cap="none" normalizeH="0" baseline="0" dirty="0">
                <a:ln>
                  <a:noFill/>
                </a:ln>
                <a:solidFill>
                  <a:schemeClr val="tx1"/>
                </a:solidFill>
                <a:effectLst/>
                <a:latin typeface="Arial" panose="020B0604020202020204" pitchFamily="34" charset="0"/>
              </a:rPr>
            </a:b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graphicFrame>
        <p:nvGraphicFramePr>
          <p:cNvPr id="10" name="Θέση περιεχομένου 9">
            <a:extLst>
              <a:ext uri="{FF2B5EF4-FFF2-40B4-BE49-F238E27FC236}">
                <a16:creationId xmlns:a16="http://schemas.microsoft.com/office/drawing/2014/main" id="{010B4327-3903-474F-9132-3B0556E6CC63}"/>
              </a:ext>
            </a:extLst>
          </p:cNvPr>
          <p:cNvGraphicFramePr>
            <a:graphicFrameLocks noGrp="1"/>
          </p:cNvGraphicFramePr>
          <p:nvPr>
            <p:ph idx="1"/>
            <p:extLst>
              <p:ext uri="{D42A27DB-BD31-4B8C-83A1-F6EECF244321}">
                <p14:modId xmlns:p14="http://schemas.microsoft.com/office/powerpoint/2010/main" val="4190587782"/>
              </p:ext>
            </p:extLst>
          </p:nvPr>
        </p:nvGraphicFramePr>
        <p:xfrm>
          <a:off x="5663431" y="945720"/>
          <a:ext cx="5420065" cy="3350014"/>
        </p:xfrm>
        <a:graphic>
          <a:graphicData uri="http://schemas.openxmlformats.org/drawingml/2006/table">
            <a:tbl>
              <a:tblPr firstRow="1" firstCol="1" bandRow="1">
                <a:tableStyleId>{5C22544A-7EE6-4342-B048-85BDC9FD1C3A}</a:tableStyleId>
              </a:tblPr>
              <a:tblGrid>
                <a:gridCol w="2801916">
                  <a:extLst>
                    <a:ext uri="{9D8B030D-6E8A-4147-A177-3AD203B41FA5}">
                      <a16:colId xmlns:a16="http://schemas.microsoft.com/office/drawing/2014/main" val="3758684627"/>
                    </a:ext>
                  </a:extLst>
                </a:gridCol>
                <a:gridCol w="1099133">
                  <a:extLst>
                    <a:ext uri="{9D8B030D-6E8A-4147-A177-3AD203B41FA5}">
                      <a16:colId xmlns:a16="http://schemas.microsoft.com/office/drawing/2014/main" val="2804383571"/>
                    </a:ext>
                  </a:extLst>
                </a:gridCol>
                <a:gridCol w="1519016">
                  <a:extLst>
                    <a:ext uri="{9D8B030D-6E8A-4147-A177-3AD203B41FA5}">
                      <a16:colId xmlns:a16="http://schemas.microsoft.com/office/drawing/2014/main" val="258498258"/>
                    </a:ext>
                  </a:extLst>
                </a:gridCol>
              </a:tblGrid>
              <a:tr h="484194">
                <a:tc>
                  <a:txBody>
                    <a:bodyPr/>
                    <a:lstStyle/>
                    <a:p>
                      <a:pPr algn="just">
                        <a:lnSpc>
                          <a:spcPct val="150000"/>
                        </a:lnSpc>
                      </a:pPr>
                      <a:r>
                        <a:rPr lang="el-GR" sz="1000" spc="100" dirty="0">
                          <a:effectLst/>
                        </a:rPr>
                        <a:t>Ανάλυση εσόδων/εξόδων</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Λογιστικός υπολογισμός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Ταμειακές ροές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2655684828"/>
                  </a:ext>
                </a:extLst>
              </a:tr>
              <a:tr h="245169">
                <a:tc>
                  <a:txBody>
                    <a:bodyPr/>
                    <a:lstStyle/>
                    <a:p>
                      <a:pPr algn="just">
                        <a:lnSpc>
                          <a:spcPct val="150000"/>
                        </a:lnSpc>
                      </a:pPr>
                      <a:r>
                        <a:rPr lang="el-GR" sz="1000" spc="100" dirty="0">
                          <a:effectLst/>
                        </a:rPr>
                        <a:t>Ετήσια αύξηση ακαθάριστων εσόδων</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204.000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204.000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243878718"/>
                  </a:ext>
                </a:extLst>
              </a:tr>
              <a:tr h="484194">
                <a:tc>
                  <a:txBody>
                    <a:bodyPr/>
                    <a:lstStyle/>
                    <a:p>
                      <a:pPr algn="just">
                        <a:lnSpc>
                          <a:spcPct val="150000"/>
                        </a:lnSpc>
                      </a:pPr>
                      <a:r>
                        <a:rPr lang="el-GR" sz="1000" spc="100">
                          <a:effectLst/>
                        </a:rPr>
                        <a:t>Ετήσια απόσβεση νέου εξοπλισμού (740.000+60.000) </a:t>
                      </a:r>
                      <a:r>
                        <a:rPr lang="en-US" sz="1000" spc="100">
                          <a:effectLst/>
                        </a:rPr>
                        <a:t>x</a:t>
                      </a:r>
                      <a:r>
                        <a:rPr lang="el-GR" sz="1000" spc="100">
                          <a:effectLst/>
                        </a:rPr>
                        <a:t>20%= 160.000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2332148797"/>
                  </a:ext>
                </a:extLst>
              </a:tr>
              <a:tr h="484194">
                <a:tc>
                  <a:txBody>
                    <a:bodyPr/>
                    <a:lstStyle/>
                    <a:p>
                      <a:pPr algn="just">
                        <a:lnSpc>
                          <a:spcPct val="150000"/>
                        </a:lnSpc>
                      </a:pPr>
                      <a:r>
                        <a:rPr lang="el-GR" sz="1000" spc="100">
                          <a:effectLst/>
                        </a:rPr>
                        <a:t>Ετήσια απόσβεση παλαιού εξοπλισμού 80.000 </a:t>
                      </a:r>
                      <a:r>
                        <a:rPr lang="en-US" sz="1000" spc="100">
                          <a:effectLst/>
                        </a:rPr>
                        <a:t>x</a:t>
                      </a:r>
                      <a:r>
                        <a:rPr lang="el-GR" sz="1000" spc="100">
                          <a:effectLst/>
                        </a:rPr>
                        <a:t> 20%= 16.000</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1528882854"/>
                  </a:ext>
                </a:extLst>
              </a:tr>
              <a:tr h="245169">
                <a:tc>
                  <a:txBody>
                    <a:bodyPr/>
                    <a:lstStyle/>
                    <a:p>
                      <a:pPr algn="just">
                        <a:lnSpc>
                          <a:spcPct val="150000"/>
                        </a:lnSpc>
                      </a:pPr>
                      <a:r>
                        <a:rPr lang="el-GR" sz="1000" spc="100" dirty="0">
                          <a:effectLst/>
                        </a:rPr>
                        <a:t>Ετήσια </a:t>
                      </a:r>
                      <a:r>
                        <a:rPr lang="el-GR" sz="1000" spc="100" dirty="0">
                          <a:solidFill>
                            <a:srgbClr val="FF0000"/>
                          </a:solidFill>
                          <a:effectLst/>
                        </a:rPr>
                        <a:t>αύξηση</a:t>
                      </a:r>
                      <a:r>
                        <a:rPr lang="el-GR" sz="1000" spc="100" dirty="0">
                          <a:effectLst/>
                        </a:rPr>
                        <a:t> αποσβέσεων</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144.000 (1)</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1857964806"/>
                  </a:ext>
                </a:extLst>
              </a:tr>
              <a:tr h="245169">
                <a:tc>
                  <a:txBody>
                    <a:bodyPr/>
                    <a:lstStyle/>
                    <a:p>
                      <a:pPr algn="just">
                        <a:lnSpc>
                          <a:spcPct val="150000"/>
                        </a:lnSpc>
                      </a:pPr>
                      <a:r>
                        <a:rPr lang="el-GR" sz="1000" spc="100">
                          <a:effectLst/>
                        </a:rPr>
                        <a:t>Ετήσια αύξηση φορολογητέων εσόδων</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60.000  (2)</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3811491213"/>
                  </a:ext>
                </a:extLst>
              </a:tr>
              <a:tr h="484194">
                <a:tc>
                  <a:txBody>
                    <a:bodyPr/>
                    <a:lstStyle/>
                    <a:p>
                      <a:pPr algn="just">
                        <a:lnSpc>
                          <a:spcPct val="150000"/>
                        </a:lnSpc>
                      </a:pPr>
                      <a:r>
                        <a:rPr lang="el-GR" sz="1000" spc="100">
                          <a:effectLst/>
                        </a:rPr>
                        <a:t>Ετήσια αύξηση φορολογικής επιβάρυνσης</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30.000   (3)</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30.000</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204669205"/>
                  </a:ext>
                </a:extLst>
              </a:tr>
              <a:tr h="245169">
                <a:tc>
                  <a:txBody>
                    <a:bodyPr/>
                    <a:lstStyle/>
                    <a:p>
                      <a:pPr algn="just">
                        <a:lnSpc>
                          <a:spcPct val="150000"/>
                        </a:lnSpc>
                      </a:pPr>
                      <a:r>
                        <a:rPr lang="el-GR" sz="1000" spc="100">
                          <a:effectLst/>
                        </a:rPr>
                        <a:t>Ετήσια αύξηση καθαρών εσόδων</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30.000  (4)</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a:effectLst/>
                        </a:rPr>
                        <a:t> </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1746281759"/>
                  </a:ext>
                </a:extLst>
              </a:tr>
              <a:tr h="245169">
                <a:tc>
                  <a:txBody>
                    <a:bodyPr/>
                    <a:lstStyle/>
                    <a:p>
                      <a:pPr algn="just">
                        <a:lnSpc>
                          <a:spcPct val="150000"/>
                        </a:lnSpc>
                      </a:pPr>
                      <a:r>
                        <a:rPr lang="el-GR" sz="1000" spc="100">
                          <a:effectLst/>
                        </a:rPr>
                        <a:t>Ετήσια αύξηση ταμειακών εισροών</a:t>
                      </a:r>
                      <a:endParaRPr lang="el-GR" sz="100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 </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tc>
                  <a:txBody>
                    <a:bodyPr/>
                    <a:lstStyle/>
                    <a:p>
                      <a:pPr algn="just">
                        <a:lnSpc>
                          <a:spcPct val="150000"/>
                        </a:lnSpc>
                      </a:pPr>
                      <a:r>
                        <a:rPr lang="el-GR" sz="1000" spc="100" dirty="0">
                          <a:effectLst/>
                        </a:rPr>
                        <a:t>174.000   (5)</a:t>
                      </a:r>
                      <a:endParaRPr lang="el-GR"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59756" marR="59756" marT="0" marB="0"/>
                </a:tc>
                <a:extLst>
                  <a:ext uri="{0D108BD9-81ED-4DB2-BD59-A6C34878D82A}">
                    <a16:rowId xmlns:a16="http://schemas.microsoft.com/office/drawing/2014/main" val="141942329"/>
                  </a:ext>
                </a:extLst>
              </a:tr>
            </a:tbl>
          </a:graphicData>
        </a:graphic>
      </p:graphicFrame>
    </p:spTree>
    <p:extLst>
      <p:ext uri="{BB962C8B-B14F-4D97-AF65-F5344CB8AC3E}">
        <p14:creationId xmlns:p14="http://schemas.microsoft.com/office/powerpoint/2010/main" val="4036699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C8DFB7-F278-43C3-B75E-360EA0A65213}"/>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9C2A3C63-C0F5-4371-8DC3-BCFF336FAAC9}"/>
              </a:ext>
            </a:extLst>
          </p:cNvPr>
          <p:cNvSpPr>
            <a:spLocks noGrp="1"/>
          </p:cNvSpPr>
          <p:nvPr>
            <p:ph idx="1"/>
          </p:nvPr>
        </p:nvSpPr>
        <p:spPr>
          <a:xfrm>
            <a:off x="1619250" y="2052116"/>
            <a:ext cx="8950889" cy="3997828"/>
          </a:xfrm>
        </p:spPr>
        <p:txBody>
          <a:bodyPr/>
          <a:lstStyle/>
          <a:p>
            <a:pPr marL="0" indent="0" algn="just">
              <a:buNone/>
            </a:pPr>
            <a:r>
              <a:rPr lang="el-GR" dirty="0"/>
              <a:t>Το χρήμα δεν έχει την ίδια αξία σε οποιαδήποτε στιγμή του χρόνου. Αν προσπαθούσαμε να ορίσουμε τις βασικές πηγές της χρονικής αξίας του χρήματος, θα λέγαμε ότι υπάρχουν τρεις. </a:t>
            </a:r>
          </a:p>
          <a:p>
            <a:pPr marL="0" indent="0" algn="just">
              <a:buNone/>
            </a:pPr>
            <a:r>
              <a:rPr lang="el-GR" u="sng" dirty="0"/>
              <a:t>Πρώτον</a:t>
            </a:r>
            <a:r>
              <a:rPr lang="el-GR" dirty="0"/>
              <a:t>, η καθαρή χρονική προτίμηση (</a:t>
            </a:r>
            <a:r>
              <a:rPr lang="el-GR" dirty="0" err="1"/>
              <a:t>Pure</a:t>
            </a:r>
            <a:r>
              <a:rPr lang="el-GR" dirty="0"/>
              <a:t> </a:t>
            </a:r>
            <a:r>
              <a:rPr lang="el-GR" dirty="0" err="1"/>
              <a:t>Rate</a:t>
            </a:r>
            <a:r>
              <a:rPr lang="el-GR" dirty="0"/>
              <a:t> </a:t>
            </a:r>
            <a:r>
              <a:rPr lang="el-GR" dirty="0" err="1"/>
              <a:t>Time</a:t>
            </a:r>
            <a:r>
              <a:rPr lang="el-GR" dirty="0"/>
              <a:t> </a:t>
            </a:r>
            <a:r>
              <a:rPr lang="el-GR" dirty="0" err="1"/>
              <a:t>Preference</a:t>
            </a:r>
            <a:r>
              <a:rPr lang="el-GR" dirty="0"/>
              <a:t>), η οποία ουσιαστικά δείχνει την προτίμηση του καθενός μεταξύ παρούσας και μελλοντικής κατανάλωσης. Κάποιος για παράδειγμα, δέχεται να μειώσει την κατανάλωση του στο παρόν κατά μία μονάδα εάν αυξηθεί η κατανάλωση του στο μέλλον κατά 1,10 μονάδες, ενώ κάποιος άλλος το κάνει λαμβάνοντας 1,20 μονάδες. </a:t>
            </a:r>
          </a:p>
        </p:txBody>
      </p:sp>
    </p:spTree>
    <p:extLst>
      <p:ext uri="{BB962C8B-B14F-4D97-AF65-F5344CB8AC3E}">
        <p14:creationId xmlns:p14="http://schemas.microsoft.com/office/powerpoint/2010/main" val="3204117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88C87E-62C0-4375-8609-6D98A1351F51}"/>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3D73E485-CC22-460C-96C4-22BD139C6F2A}"/>
              </a:ext>
            </a:extLst>
          </p:cNvPr>
          <p:cNvSpPr>
            <a:spLocks noGrp="1"/>
          </p:cNvSpPr>
          <p:nvPr>
            <p:ph idx="1"/>
          </p:nvPr>
        </p:nvSpPr>
        <p:spPr>
          <a:xfrm>
            <a:off x="1743075" y="2052116"/>
            <a:ext cx="8827064" cy="3997828"/>
          </a:xfrm>
        </p:spPr>
        <p:txBody>
          <a:bodyPr/>
          <a:lstStyle/>
          <a:p>
            <a:pPr marL="0" indent="0" algn="just">
              <a:buNone/>
            </a:pPr>
            <a:r>
              <a:rPr lang="el-GR" dirty="0"/>
              <a:t>Η </a:t>
            </a:r>
            <a:r>
              <a:rPr lang="el-GR" u="sng" dirty="0"/>
              <a:t>δεύτερη</a:t>
            </a:r>
            <a:r>
              <a:rPr lang="el-GR" dirty="0"/>
              <a:t> πηγή, είναι γνωστή στη βιβλιογραφία ως κόστος ευκαιρίας (</a:t>
            </a:r>
            <a:r>
              <a:rPr lang="el-GR" dirty="0" err="1"/>
              <a:t>Opportunity</a:t>
            </a:r>
            <a:r>
              <a:rPr lang="el-GR" dirty="0"/>
              <a:t> </a:t>
            </a:r>
            <a:r>
              <a:rPr lang="el-GR" dirty="0" err="1"/>
              <a:t>Cost</a:t>
            </a:r>
            <a:r>
              <a:rPr lang="el-GR" dirty="0"/>
              <a:t>). Πρόκειται ουσιαστικά για την απόδοση που δε λαμβάνει ο επενδυτής, επειδή ανέλαβε τη συγκεκριμένη επένδυση και απέρριψε μία άλλη ίδιου κινδύνου. Αυτό συμβαίνει σε πάρα πολλές αποφάσεις στη ζωή κάποιου ανθρώπου. Ως ενδεικτικά παραδείγματα, μπορούμε να αναφέρουμε την επιλογή κάποιου μεταπτυχιακού έναντι κάποιου άλλου, την επιλογή διαβίωσης σε μία περιοχή έναντι κάποιας άλλης κ.ά. </a:t>
            </a:r>
          </a:p>
        </p:txBody>
      </p:sp>
    </p:spTree>
    <p:extLst>
      <p:ext uri="{BB962C8B-B14F-4D97-AF65-F5344CB8AC3E}">
        <p14:creationId xmlns:p14="http://schemas.microsoft.com/office/powerpoint/2010/main" val="39764988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6F7529-3947-48BB-8053-B8ECA3F22E11}"/>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B7046126-6137-4DC3-825F-CE624FAC1602}"/>
              </a:ext>
            </a:extLst>
          </p:cNvPr>
          <p:cNvSpPr>
            <a:spLocks noGrp="1"/>
          </p:cNvSpPr>
          <p:nvPr>
            <p:ph idx="1"/>
          </p:nvPr>
        </p:nvSpPr>
        <p:spPr>
          <a:xfrm>
            <a:off x="1028700" y="2052116"/>
            <a:ext cx="9541439" cy="3997828"/>
          </a:xfrm>
        </p:spPr>
        <p:txBody>
          <a:bodyPr>
            <a:normAutofit lnSpcReduction="10000"/>
          </a:bodyPr>
          <a:lstStyle/>
          <a:p>
            <a:pPr marL="0" indent="0" algn="just">
              <a:buNone/>
            </a:pPr>
            <a:r>
              <a:rPr lang="el-GR" dirty="0"/>
              <a:t>Τέλος, η </a:t>
            </a:r>
            <a:r>
              <a:rPr lang="el-GR" u="sng" dirty="0"/>
              <a:t>τρίτη</a:t>
            </a:r>
            <a:r>
              <a:rPr lang="el-GR" dirty="0"/>
              <a:t> πηγή της χρονικής αξίας του χρήματος είναι ο κίνδυνος (</a:t>
            </a:r>
            <a:r>
              <a:rPr lang="el-GR" dirty="0" err="1"/>
              <a:t>Risk</a:t>
            </a:r>
            <a:r>
              <a:rPr lang="el-GR" dirty="0"/>
              <a:t>). Συνεπώς, όσο μεγαλύτερος είναι ο κίνδυνος που αναλαμβάνει κάποιος επενδυτής μέσα από μία επένδυση, τόσο μεγαλύτερη απόδοση αναζητά για να δεχθεί να προχωρήσει στην υλοποίηση της επένδυσης (</a:t>
            </a:r>
            <a:r>
              <a:rPr lang="el-GR" dirty="0" err="1"/>
              <a:t>Brealey</a:t>
            </a:r>
            <a:r>
              <a:rPr lang="el-GR" dirty="0"/>
              <a:t> &amp; </a:t>
            </a:r>
            <a:r>
              <a:rPr lang="el-GR" dirty="0" err="1"/>
              <a:t>Myers</a:t>
            </a:r>
            <a:r>
              <a:rPr lang="el-GR" dirty="0"/>
              <a:t>, 1996). Δεδομένου ότι οι περισσότεροι επενδυτές απεχθάνονται τον κίνδυνο, αυτό το λεγόμενο «πριμ ανάληψης του κινδύνου», είναι η βασικότερη ίσως από τις πηγές της χρονικής αξίας του χρήματος. </a:t>
            </a:r>
          </a:p>
          <a:p>
            <a:pPr marL="0" indent="0" algn="just">
              <a:buNone/>
            </a:pPr>
            <a:r>
              <a:rPr lang="el-GR" dirty="0"/>
              <a:t>Συμπερασματικά, η απόδοση του χρήματος στη διάρκεια του χρόνου θα πρέπει να αποζημιώσει και για τα τρία αυτά ζητήματα που έχουμε αναλύσει. Τόσο δηλαδή για τη χρονική προτίμηση και τον κίνδυνο, όσο και για τη χαμένη απόδοση της εναλλακτικής επένδυσης ίδιου κινδύνου ή αλλιώς το λεγόμενο κόστος ευκαιρίας.</a:t>
            </a:r>
          </a:p>
        </p:txBody>
      </p:sp>
    </p:spTree>
    <p:extLst>
      <p:ext uri="{BB962C8B-B14F-4D97-AF65-F5344CB8AC3E}">
        <p14:creationId xmlns:p14="http://schemas.microsoft.com/office/powerpoint/2010/main" val="21842446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B867DF-72DD-4590-AF24-0B3AA1C38E97}"/>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48779A82-0A54-46B6-B7E1-95F47EE58A9B}"/>
              </a:ext>
            </a:extLst>
          </p:cNvPr>
          <p:cNvSpPr>
            <a:spLocks noGrp="1"/>
          </p:cNvSpPr>
          <p:nvPr>
            <p:ph idx="1"/>
          </p:nvPr>
        </p:nvSpPr>
        <p:spPr>
          <a:xfrm>
            <a:off x="1314450" y="2052116"/>
            <a:ext cx="9255689" cy="3997828"/>
          </a:xfrm>
        </p:spPr>
        <p:txBody>
          <a:bodyPr>
            <a:normAutofit fontScale="85000" lnSpcReduction="10000"/>
          </a:bodyPr>
          <a:lstStyle/>
          <a:p>
            <a:pPr marL="0" indent="0" algn="just">
              <a:buNone/>
            </a:pPr>
            <a:r>
              <a:rPr lang="el-GR" dirty="0"/>
              <a:t>Με άλλα λόγια, για </a:t>
            </a:r>
            <a:r>
              <a:rPr lang="el-GR" dirty="0" err="1"/>
              <a:t>ποιούς</a:t>
            </a:r>
            <a:r>
              <a:rPr lang="el-GR" dirty="0"/>
              <a:t> λόγους δίνουμε μεγαλύτερη βαρύτητα στο παρόν και όχι στο μέλλον???</a:t>
            </a:r>
          </a:p>
          <a:p>
            <a:pPr marL="0" indent="0" algn="just">
              <a:buNone/>
            </a:pPr>
            <a:r>
              <a:rPr lang="el-GR" dirty="0"/>
              <a:t>Η απάντηση βρίσκεται σε τρεις βασικές αιτίες. </a:t>
            </a:r>
          </a:p>
          <a:p>
            <a:pPr algn="just"/>
            <a:r>
              <a:rPr lang="el-GR" dirty="0"/>
              <a:t>Πρώτον, ό,τι εισπράττουμε σήμερα έχει πραγματική και όχι υποθετική αξία.</a:t>
            </a:r>
          </a:p>
          <a:p>
            <a:pPr algn="just"/>
            <a:r>
              <a:rPr lang="el-GR" dirty="0"/>
              <a:t> Δεύτερον, υπάρχει αβεβαιότητα σχετικά με το τι θα συμβεί στο μέλλον. Όσο και μεγάλη να είναι η χρονική αξία του χρήματος, πάντα υπάρχει η πιθανότητα να μη συμβούν αυτά που αναμένουμε από το έργο ή και όταν συμβούν, εμείς απλά να μην υπάρχουμε. </a:t>
            </a:r>
          </a:p>
          <a:p>
            <a:pPr algn="just"/>
            <a:r>
              <a:rPr lang="el-GR" dirty="0"/>
              <a:t>Τρίτον, ένα ευρώ σήμερα μπορεί να τοποθετηθεί σε εναλλακτικές τοποθετήσεις για την αξιοποίηση του, έτσι ώστε να μας οδηγήσει σε μεγαλύτερη αξία στο μέλλον </a:t>
            </a:r>
          </a:p>
        </p:txBody>
      </p:sp>
    </p:spTree>
    <p:extLst>
      <p:ext uri="{BB962C8B-B14F-4D97-AF65-F5344CB8AC3E}">
        <p14:creationId xmlns:p14="http://schemas.microsoft.com/office/powerpoint/2010/main" val="4075871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961937-08DE-4729-AB63-3564C74AA804}"/>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653A2141-FFEC-422D-B55C-D3EF387C1900}"/>
              </a:ext>
            </a:extLst>
          </p:cNvPr>
          <p:cNvSpPr>
            <a:spLocks noGrp="1"/>
          </p:cNvSpPr>
          <p:nvPr>
            <p:ph idx="1"/>
          </p:nvPr>
        </p:nvSpPr>
        <p:spPr/>
        <p:txBody>
          <a:bodyPr/>
          <a:lstStyle/>
          <a:p>
            <a:pPr marL="0" indent="0">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l-GR" dirty="0"/>
          </a:p>
        </p:txBody>
      </p:sp>
      <p:sp>
        <p:nvSpPr>
          <p:cNvPr id="4" name="Ορθογώνιο 3">
            <a:extLst>
              <a:ext uri="{FF2B5EF4-FFF2-40B4-BE49-F238E27FC236}">
                <a16:creationId xmlns:a16="http://schemas.microsoft.com/office/drawing/2014/main" id="{898AE49D-7131-424E-A45F-E20109193110}"/>
              </a:ext>
            </a:extLst>
          </p:cNvPr>
          <p:cNvSpPr/>
          <p:nvPr/>
        </p:nvSpPr>
        <p:spPr>
          <a:xfrm>
            <a:off x="5229225" y="1704974"/>
            <a:ext cx="2381250" cy="15144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800" spc="100" dirty="0">
                <a:effectLst/>
                <a:latin typeface="Arial" panose="020B0604020202020204" pitchFamily="34" charset="0"/>
                <a:ea typeface="Calibri" panose="020F0502020204030204" pitchFamily="34" charset="0"/>
                <a:cs typeface="Times New Roman" panose="02020603050405020304" pitchFamily="18" charset="0"/>
              </a:rPr>
              <a:t>Θεμελιώδους σημασίας ζητήματα</a:t>
            </a:r>
            <a:endParaRPr lang="el-GR" dirty="0"/>
          </a:p>
        </p:txBody>
      </p:sp>
      <p:sp>
        <p:nvSpPr>
          <p:cNvPr id="7" name="Ορθογώνιο 6">
            <a:extLst>
              <a:ext uri="{FF2B5EF4-FFF2-40B4-BE49-F238E27FC236}">
                <a16:creationId xmlns:a16="http://schemas.microsoft.com/office/drawing/2014/main" id="{BC863B22-B85E-4607-9E70-86945D91C842}"/>
              </a:ext>
            </a:extLst>
          </p:cNvPr>
          <p:cNvSpPr/>
          <p:nvPr/>
        </p:nvSpPr>
        <p:spPr>
          <a:xfrm>
            <a:off x="2562226" y="3781425"/>
            <a:ext cx="2419349" cy="155257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pc="100" dirty="0">
                <a:latin typeface="Arial" panose="020B0604020202020204" pitchFamily="34" charset="0"/>
                <a:ea typeface="Calibri" panose="020F0502020204030204" pitchFamily="34" charset="0"/>
                <a:cs typeface="Times New Roman" panose="02020603050405020304" pitchFamily="18" charset="0"/>
              </a:rPr>
              <a:t>Χ</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ρονική αξία του χρήματος</a:t>
            </a:r>
            <a:endParaRPr lang="el-GR" dirty="0"/>
          </a:p>
        </p:txBody>
      </p:sp>
      <p:sp>
        <p:nvSpPr>
          <p:cNvPr id="8" name="Ορθογώνιο 7">
            <a:extLst>
              <a:ext uri="{FF2B5EF4-FFF2-40B4-BE49-F238E27FC236}">
                <a16:creationId xmlns:a16="http://schemas.microsoft.com/office/drawing/2014/main" id="{4EECE27E-475C-4F92-815C-9E6A5B085582}"/>
              </a:ext>
            </a:extLst>
          </p:cNvPr>
          <p:cNvSpPr/>
          <p:nvPr/>
        </p:nvSpPr>
        <p:spPr>
          <a:xfrm>
            <a:off x="7829550" y="3781424"/>
            <a:ext cx="2419349" cy="15525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pc="100" dirty="0">
                <a:latin typeface="Arial" panose="020B0604020202020204" pitchFamily="34" charset="0"/>
                <a:ea typeface="Calibri" panose="020F0502020204030204" pitchFamily="34" charset="0"/>
                <a:cs typeface="Times New Roman" panose="02020603050405020304" pitchFamily="18" charset="0"/>
              </a:rPr>
              <a:t>Σ</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ωστή αντιμετώπιση των χρηματικών ροών</a:t>
            </a:r>
            <a:endParaRPr lang="el-GR" dirty="0"/>
          </a:p>
        </p:txBody>
      </p:sp>
      <p:cxnSp>
        <p:nvCxnSpPr>
          <p:cNvPr id="11" name="Ευθύγραμμο βέλος σύνδεσης 10">
            <a:extLst>
              <a:ext uri="{FF2B5EF4-FFF2-40B4-BE49-F238E27FC236}">
                <a16:creationId xmlns:a16="http://schemas.microsoft.com/office/drawing/2014/main" id="{2CD8926D-9D26-4AB2-BD0F-0385438E29A0}"/>
              </a:ext>
            </a:extLst>
          </p:cNvPr>
          <p:cNvCxnSpPr/>
          <p:nvPr/>
        </p:nvCxnSpPr>
        <p:spPr>
          <a:xfrm flipH="1">
            <a:off x="3886200" y="2466975"/>
            <a:ext cx="1171575" cy="10953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Ευθύγραμμο βέλος σύνδεσης 12">
            <a:extLst>
              <a:ext uri="{FF2B5EF4-FFF2-40B4-BE49-F238E27FC236}">
                <a16:creationId xmlns:a16="http://schemas.microsoft.com/office/drawing/2014/main" id="{3033DB43-AF26-4AD6-96C1-3BF1E79C2EBB}"/>
              </a:ext>
            </a:extLst>
          </p:cNvPr>
          <p:cNvCxnSpPr/>
          <p:nvPr/>
        </p:nvCxnSpPr>
        <p:spPr>
          <a:xfrm>
            <a:off x="7821848" y="2447925"/>
            <a:ext cx="1160227" cy="11620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8749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2B343-4B26-4640-B4DA-417E6A8D3965}"/>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92961343-2CD0-4345-9D15-9E931C8F2D01}"/>
              </a:ext>
            </a:extLst>
          </p:cNvPr>
          <p:cNvSpPr>
            <a:spLocks noGrp="1"/>
          </p:cNvSpPr>
          <p:nvPr>
            <p:ph idx="1"/>
          </p:nvPr>
        </p:nvSpPr>
        <p:spPr>
          <a:xfrm>
            <a:off x="1590675" y="2052116"/>
            <a:ext cx="8979464" cy="3997828"/>
          </a:xfrm>
        </p:spPr>
        <p:txBody>
          <a:bodyPr>
            <a:normAutofit fontScale="70000" lnSpcReduction="20000"/>
          </a:bodyPr>
          <a:lstStyle/>
          <a:p>
            <a:r>
              <a:rPr lang="el-GR" dirty="0"/>
              <a:t>Λαμβάνοντας λοιπόν υπόψη όσα έχουμε πει έως τώρα, ας δούμε αναλυτικά τις τέσσερις παρακάτω βασικές ερωτήσεις που σας τίθενται στα πλαίσια μιας επενδυτικής απόφασης σχετικά με τα €1.000 που έχετε στη διάθεση σας.</a:t>
            </a:r>
          </a:p>
          <a:p>
            <a:r>
              <a:rPr lang="el-GR" dirty="0"/>
              <a:t>	Ερώτηση 1: Εάν πηγαίνατε €1.000 στην τράπεζα σε απλή κατάθεση και σας έλεγαν "οποτεδήποτε θέλετε ελάτε να πάρετε τα €1.000 πίσω", πώς θα αποκρινόσασταν;</a:t>
            </a:r>
          </a:p>
          <a:p>
            <a:r>
              <a:rPr lang="el-GR" dirty="0"/>
              <a:t>	Ερώτηση 2: Γιατί πιστεύετε ότι θα έπρεπε να σας δώσουν περισσότερο από ό,τι τους δίνετε;</a:t>
            </a:r>
          </a:p>
          <a:p>
            <a:r>
              <a:rPr lang="el-GR" dirty="0"/>
              <a:t>	Ερώτηση 3: Τι θα κάνατε εάν πηγαίνατε σε άλλες τράπεζες και όλες σας έλεγαν το ίδιο πράγμα; Θα καταθέτατε ακόμα;</a:t>
            </a:r>
          </a:p>
          <a:p>
            <a:r>
              <a:rPr lang="el-GR" dirty="0"/>
              <a:t>	Ερώτηση 4: Υποθέστε ότι όλες οι τράπεζες θα σας δώσουν 5% με την εγγύηση του κράτους. Κάποια τράπεζα είναι πρόθυμη να σας δώσει 5.3%, αλλά σας λέει ότι τα κεφάλαια θα επενδυθούν στο χρηματιστήριο. Λαμβάνοντας υπόψη τους νόμους πτώχευσης, τι θα κάνατε;</a:t>
            </a:r>
          </a:p>
          <a:p>
            <a:endParaRPr lang="el-GR" dirty="0"/>
          </a:p>
        </p:txBody>
      </p:sp>
    </p:spTree>
    <p:extLst>
      <p:ext uri="{BB962C8B-B14F-4D97-AF65-F5344CB8AC3E}">
        <p14:creationId xmlns:p14="http://schemas.microsoft.com/office/powerpoint/2010/main" val="6706126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783723-1734-424F-ACF1-4016681F34A7}"/>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5CB2DDCC-1321-4890-9D4E-DD9D80178E5F}"/>
              </a:ext>
            </a:extLst>
          </p:cNvPr>
          <p:cNvSpPr>
            <a:spLocks noGrp="1"/>
          </p:cNvSpPr>
          <p:nvPr>
            <p:ph idx="1"/>
          </p:nvPr>
        </p:nvSpPr>
        <p:spPr>
          <a:xfrm>
            <a:off x="1428750" y="2052116"/>
            <a:ext cx="9141389" cy="3997828"/>
          </a:xfrm>
        </p:spPr>
        <p:txBody>
          <a:bodyPr/>
          <a:lstStyle/>
          <a:p>
            <a:pPr marL="0" indent="0" algn="just">
              <a:buNone/>
            </a:pPr>
            <a:r>
              <a:rPr lang="el-GR" dirty="0"/>
              <a:t>Ας πάρουμε τα πράγματα από την αρχή για να δούμε ορισμένα θέματα που ανακύπτουν στην απάντηση κάθε ερώτησης.  </a:t>
            </a:r>
          </a:p>
          <a:p>
            <a:pPr marL="0" indent="0" algn="just">
              <a:buNone/>
            </a:pPr>
            <a:r>
              <a:rPr lang="el-GR" u="sng" dirty="0"/>
              <a:t>Απάντηση 1 </a:t>
            </a:r>
          </a:p>
          <a:p>
            <a:pPr marL="0" indent="0" algn="just">
              <a:buNone/>
            </a:pPr>
            <a:r>
              <a:rPr lang="el-GR" dirty="0"/>
              <a:t>Η δυνατότητα ανάληψης του ποσού οποιαδήποτε στιγμή, για εσάς είναι ένα σημαντικό πλεονέκτημα. Από την άλλη όμως, πιστεύετε ότι θα έπρεπε να σας αποζημιώσει για την απώλεια της ρευστότητας που θα υποστείτε σε κάποιο βαθμό. Ακόμη και αν μπορείτε να τα πάρετε οποιαδήποτε στιγμή, υπάρχει ένα κόστος σε χρόνο κυρίως, ανάληψης κάθε φορά.</a:t>
            </a:r>
          </a:p>
        </p:txBody>
      </p:sp>
    </p:spTree>
    <p:extLst>
      <p:ext uri="{BB962C8B-B14F-4D97-AF65-F5344CB8AC3E}">
        <p14:creationId xmlns:p14="http://schemas.microsoft.com/office/powerpoint/2010/main" val="20239316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76C309-8FB8-4445-B9BE-06EA67DAF56A}"/>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04DD0833-3658-4FE7-839E-1548C131D32F}"/>
              </a:ext>
            </a:extLst>
          </p:cNvPr>
          <p:cNvSpPr>
            <a:spLocks noGrp="1"/>
          </p:cNvSpPr>
          <p:nvPr>
            <p:ph idx="1"/>
          </p:nvPr>
        </p:nvSpPr>
        <p:spPr>
          <a:xfrm>
            <a:off x="1714500" y="2052116"/>
            <a:ext cx="8855639" cy="3997828"/>
          </a:xfrm>
        </p:spPr>
        <p:txBody>
          <a:bodyPr/>
          <a:lstStyle/>
          <a:p>
            <a:pPr marL="0" indent="0" algn="just">
              <a:buNone/>
            </a:pPr>
            <a:r>
              <a:rPr lang="el-GR" u="sng" dirty="0"/>
              <a:t>Απάντηση 2</a:t>
            </a:r>
          </a:p>
          <a:p>
            <a:pPr marL="0" indent="0" algn="just">
              <a:buNone/>
            </a:pPr>
            <a:r>
              <a:rPr lang="el-GR" dirty="0"/>
              <a:t>Η χρονική προτίμηση που έχετε μεταξύ παρούσας και μελλοντικής κατανάλωσης είναι καίριας σημασίας στη συγκεκριμένη περίπτωση. Επίσης θεωρείτε ότι η τράπεζα τα χρήματα σας θα τα χρησιμοποιήσει σε κάποια επένδυση και θα κερδίσει χρήματα, κάτι που πιθανόν θα μπορούσατε να το κάνετε και εσείς. </a:t>
            </a:r>
          </a:p>
        </p:txBody>
      </p:sp>
    </p:spTree>
    <p:extLst>
      <p:ext uri="{BB962C8B-B14F-4D97-AF65-F5344CB8AC3E}">
        <p14:creationId xmlns:p14="http://schemas.microsoft.com/office/powerpoint/2010/main" val="2435449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3D70EF-86A8-42A6-984B-8B156D903866}"/>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ED3B3429-5DD7-40C8-8C3E-89A645933A12}"/>
              </a:ext>
            </a:extLst>
          </p:cNvPr>
          <p:cNvSpPr>
            <a:spLocks noGrp="1"/>
          </p:cNvSpPr>
          <p:nvPr>
            <p:ph idx="1"/>
          </p:nvPr>
        </p:nvSpPr>
        <p:spPr>
          <a:xfrm>
            <a:off x="1590675" y="2052116"/>
            <a:ext cx="8979464" cy="3997828"/>
          </a:xfrm>
        </p:spPr>
        <p:txBody>
          <a:bodyPr/>
          <a:lstStyle/>
          <a:p>
            <a:pPr marL="0" indent="0">
              <a:buNone/>
            </a:pPr>
            <a:r>
              <a:rPr lang="el-GR" u="sng" dirty="0"/>
              <a:t>Απάντηση 3</a:t>
            </a:r>
          </a:p>
          <a:p>
            <a:pPr marL="0" indent="0" algn="just">
              <a:buNone/>
            </a:pPr>
            <a:r>
              <a:rPr lang="el-GR" dirty="0"/>
              <a:t>Κοιτώντας την τρίτη ερώτηση, εάν όλες οι τράπεζες σας έδιναν την ίδια απόδοση, ίσως υπάρχει και ένας ακόμη λόγος για να πάτε τα χρήματα σε κατάθεση στην τράπεζα. Ο λόγος είναι η ασφάλεια των χρημάτων, η οποία θα είναι σαφώς μεγαλύτερη στην περίπτωση της τράπεζας συγκριτικά με την ύπαρξη των χρημάτων στο σπίτι. Η πιθανότητα διάρρηξης του σπιτιού είναι μεγαλύτερη από την πιθανότητα χρεοκοπίας μίας τράπεζας. </a:t>
            </a:r>
          </a:p>
        </p:txBody>
      </p:sp>
    </p:spTree>
    <p:extLst>
      <p:ext uri="{BB962C8B-B14F-4D97-AF65-F5344CB8AC3E}">
        <p14:creationId xmlns:p14="http://schemas.microsoft.com/office/powerpoint/2010/main" val="3389500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24956C-EECB-4873-AF24-699177F48B5D}"/>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9DCF2EA2-B1E3-41A9-9493-1CC54463F049}"/>
              </a:ext>
            </a:extLst>
          </p:cNvPr>
          <p:cNvSpPr>
            <a:spLocks noGrp="1"/>
          </p:cNvSpPr>
          <p:nvPr>
            <p:ph idx="1"/>
          </p:nvPr>
        </p:nvSpPr>
        <p:spPr>
          <a:xfrm>
            <a:off x="1609725" y="2052116"/>
            <a:ext cx="8960414" cy="3997828"/>
          </a:xfrm>
        </p:spPr>
        <p:txBody>
          <a:bodyPr/>
          <a:lstStyle/>
          <a:p>
            <a:pPr marL="0" indent="0" algn="just">
              <a:buNone/>
            </a:pPr>
            <a:r>
              <a:rPr lang="el-GR" u="sng" dirty="0"/>
              <a:t>Απάντηση 4</a:t>
            </a:r>
          </a:p>
          <a:p>
            <a:pPr marL="0" indent="0" algn="just">
              <a:buNone/>
            </a:pPr>
            <a:r>
              <a:rPr lang="el-GR" dirty="0"/>
              <a:t>Στην τελευταία ερώτηση, όπου κάποια τράπεζα μας εγγυάται το 5% ενώ μία άλλη δίνει περισσότερο, αλλά με μεγαλύτερο κίνδυνο, πρέπει να δούμε κατά πόσο μας αποζημιώνει αυτή η επένδυση για τον κίνδυνο που αναλαμβάνει και κατά πόσο εμείς είμαστε σε θέση να δεχτούμε αυτό το ύψος κινδύνου. Παρουσιάζεται λοιπόν αλληλένδετη η σχέση μεταξύ απόδοσης και κινδύνου.</a:t>
            </a:r>
          </a:p>
          <a:p>
            <a:pPr marL="0" indent="0" algn="just">
              <a:buNone/>
            </a:pPr>
            <a:endParaRPr lang="el-GR" dirty="0"/>
          </a:p>
          <a:p>
            <a:pPr marL="0" indent="0" algn="just">
              <a:buNone/>
            </a:pPr>
            <a:r>
              <a:rPr lang="el-GR" dirty="0"/>
              <a:t>Θυμηθείτε παράδειγμα δανεισμού για χρηματοοικονομική μόχλευση!!!</a:t>
            </a:r>
          </a:p>
          <a:p>
            <a:pPr algn="just"/>
            <a:endParaRPr lang="el-GR" dirty="0"/>
          </a:p>
          <a:p>
            <a:pPr algn="just"/>
            <a:endParaRPr lang="el-GR" dirty="0"/>
          </a:p>
        </p:txBody>
      </p:sp>
    </p:spTree>
    <p:extLst>
      <p:ext uri="{BB962C8B-B14F-4D97-AF65-F5344CB8AC3E}">
        <p14:creationId xmlns:p14="http://schemas.microsoft.com/office/powerpoint/2010/main" val="13188612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F40ABB-9FC6-443A-9EB7-414038F30F77}"/>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E0B04A6A-8609-43A9-870E-64EE8C891A52}"/>
              </a:ext>
            </a:extLst>
          </p:cNvPr>
          <p:cNvSpPr>
            <a:spLocks noGrp="1"/>
          </p:cNvSpPr>
          <p:nvPr>
            <p:ph idx="1"/>
          </p:nvPr>
        </p:nvSpPr>
        <p:spPr>
          <a:xfrm>
            <a:off x="1714500" y="2052116"/>
            <a:ext cx="8855639" cy="3997828"/>
          </a:xfrm>
        </p:spPr>
        <p:txBody>
          <a:bodyPr>
            <a:normAutofit lnSpcReduction="10000"/>
          </a:bodyPr>
          <a:lstStyle/>
          <a:p>
            <a:pPr marL="0" indent="0" algn="just">
              <a:buNone/>
            </a:pPr>
            <a:r>
              <a:rPr lang="el-GR" dirty="0"/>
              <a:t>Ένα θέμα που προκύπτει, είναι το κατά πόσο μπορώ να συγκρίνω το χρήμα στο παρόν σε σχέση με το χρήμα στο μέλλον. Για να μπορέσω να κάνω αυτή τη σύγκριση, πρέπει να χρησιμοποιήσω την έννοια του επιτοκίου, το οποίο με βοηθά να γεφυρώσω το παρόν με το μέλλον όσον αφορά τις επενδυτικές αποφάσεις.</a:t>
            </a:r>
          </a:p>
          <a:p>
            <a:pPr marL="0" indent="0" algn="just">
              <a:buNone/>
            </a:pPr>
            <a:r>
              <a:rPr lang="el-GR" dirty="0"/>
              <a:t>Προκειμένου λοιπόν να συγκρίνω δύο ποσά σε διαφορετικές χρονικές στιγμές, θα πρέπει να φέρω και τα δύο ποσά σε όρους της ίδιας χρονικής στιγμής, είτε όλα στο παρόν μιλώντας για τη λεγάμενη παρούσα αξία του χρήματος (</a:t>
            </a:r>
            <a:r>
              <a:rPr lang="el-GR" dirty="0" err="1"/>
              <a:t>Present</a:t>
            </a:r>
            <a:r>
              <a:rPr lang="el-GR" dirty="0"/>
              <a:t> </a:t>
            </a:r>
            <a:r>
              <a:rPr lang="el-GR" dirty="0" err="1"/>
              <a:t>Value</a:t>
            </a:r>
            <a:r>
              <a:rPr lang="el-GR" dirty="0"/>
              <a:t> of Money), ή όλα στο μέλλον αναφέροντας τη μελλοντική αξία του χρήματος (</a:t>
            </a:r>
            <a:r>
              <a:rPr lang="el-GR" dirty="0" err="1"/>
              <a:t>Future</a:t>
            </a:r>
            <a:r>
              <a:rPr lang="el-GR" dirty="0"/>
              <a:t> </a:t>
            </a:r>
            <a:r>
              <a:rPr lang="el-GR" dirty="0" err="1"/>
              <a:t>Value</a:t>
            </a:r>
            <a:r>
              <a:rPr lang="el-GR" dirty="0"/>
              <a:t> of Money).</a:t>
            </a:r>
          </a:p>
          <a:p>
            <a:pPr algn="just"/>
            <a:endParaRPr lang="el-GR" dirty="0"/>
          </a:p>
        </p:txBody>
      </p:sp>
    </p:spTree>
    <p:extLst>
      <p:ext uri="{BB962C8B-B14F-4D97-AF65-F5344CB8AC3E}">
        <p14:creationId xmlns:p14="http://schemas.microsoft.com/office/powerpoint/2010/main" val="278389964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2E52EAC-EC03-406A-ADA3-8B790411D0F2}"/>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5EF06CE4-6A56-4C24-B24D-B71AC7A80567}"/>
              </a:ext>
            </a:extLst>
          </p:cNvPr>
          <p:cNvSpPr>
            <a:spLocks noGrp="1"/>
          </p:cNvSpPr>
          <p:nvPr>
            <p:ph idx="1"/>
          </p:nvPr>
        </p:nvSpPr>
        <p:spPr>
          <a:xfrm>
            <a:off x="1724025" y="2052116"/>
            <a:ext cx="8846114" cy="3997828"/>
          </a:xfrm>
        </p:spPr>
        <p:txBody>
          <a:bodyPr>
            <a:normAutofit fontScale="92500" lnSpcReduction="20000"/>
          </a:bodyPr>
          <a:lstStyle/>
          <a:p>
            <a:pPr marL="0" indent="0" algn="just">
              <a:buNone/>
            </a:pPr>
            <a:r>
              <a:rPr lang="el-GR" dirty="0"/>
              <a:t>Σενάρια:</a:t>
            </a:r>
          </a:p>
          <a:p>
            <a:pPr marL="0" indent="0" algn="just">
              <a:buNone/>
            </a:pPr>
            <a:r>
              <a:rPr lang="el-GR" dirty="0"/>
              <a:t>Προσφορά 1</a:t>
            </a:r>
          </a:p>
          <a:p>
            <a:pPr marL="0" indent="0" algn="just">
              <a:buNone/>
            </a:pPr>
            <a:r>
              <a:rPr lang="el-GR" dirty="0"/>
              <a:t> Μου δίνετε €100 τώρα και θα σας δώσω πίσω €162,90 σε 10 χρόνια. Αυτή η προσφορά μοιάζει πολύ με αυτό που ονομάζουμε προθεσμιακή κατάθεση (Τοποθέτηση σε κατάθεση, </a:t>
            </a:r>
            <a:r>
              <a:rPr lang="el-GR" dirty="0" err="1"/>
              <a:t>Future</a:t>
            </a:r>
            <a:r>
              <a:rPr lang="el-GR" dirty="0"/>
              <a:t> </a:t>
            </a:r>
            <a:r>
              <a:rPr lang="el-GR" dirty="0" err="1"/>
              <a:t>Value</a:t>
            </a:r>
            <a:r>
              <a:rPr lang="el-GR" dirty="0"/>
              <a:t>, FV).</a:t>
            </a:r>
          </a:p>
          <a:p>
            <a:pPr marL="0" indent="0" algn="just">
              <a:buNone/>
            </a:pPr>
            <a:r>
              <a:rPr lang="el-GR" dirty="0"/>
              <a:t>•Προσφορά 2</a:t>
            </a:r>
          </a:p>
          <a:p>
            <a:pPr marL="0" indent="0" algn="just">
              <a:buNone/>
            </a:pPr>
            <a:r>
              <a:rPr lang="el-GR" dirty="0"/>
              <a:t> Μου δίνετε €100 τώρα και θα σας δώσω πίσω €12,95 κάθε χρόνο για τα επόμενα 10 χρόνια. Εδώ θα μπορούσε κανείς να πει ότι πρόκειται για ένα δάνειο που μου δώσατε και εγώ θα σας δίνω πίσω κάθε χρόνο μία δόση που περιλαμβάνει αποπληρωμή κεφαλαίου και πιθανών τόκων (Δάνειο).</a:t>
            </a:r>
          </a:p>
          <a:p>
            <a:pPr algn="just"/>
            <a:endParaRPr lang="el-GR" dirty="0"/>
          </a:p>
        </p:txBody>
      </p:sp>
    </p:spTree>
    <p:extLst>
      <p:ext uri="{BB962C8B-B14F-4D97-AF65-F5344CB8AC3E}">
        <p14:creationId xmlns:p14="http://schemas.microsoft.com/office/powerpoint/2010/main" val="5899954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09648D-7FBB-49C3-9A6A-4C8C65A89678}"/>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5E9B59EF-DFC0-4963-9BD0-3973CF9C1030}"/>
              </a:ext>
            </a:extLst>
          </p:cNvPr>
          <p:cNvSpPr>
            <a:spLocks noGrp="1"/>
          </p:cNvSpPr>
          <p:nvPr>
            <p:ph idx="1"/>
          </p:nvPr>
        </p:nvSpPr>
        <p:spPr>
          <a:xfrm>
            <a:off x="1495425" y="2052116"/>
            <a:ext cx="9074714" cy="3997828"/>
          </a:xfrm>
        </p:spPr>
        <p:txBody>
          <a:bodyPr>
            <a:normAutofit lnSpcReduction="10000"/>
          </a:bodyPr>
          <a:lstStyle/>
          <a:p>
            <a:pPr marL="0" indent="0" algn="just">
              <a:buNone/>
            </a:pPr>
            <a:r>
              <a:rPr lang="el-GR" dirty="0"/>
              <a:t>Προσφορά 3</a:t>
            </a:r>
          </a:p>
          <a:p>
            <a:pPr marL="0" indent="0" algn="just">
              <a:buNone/>
            </a:pPr>
            <a:r>
              <a:rPr lang="el-GR" dirty="0"/>
              <a:t> Μου δίνετε €10 κάθε χρόνο για τα επόμενα 10 χρόνια και θα σας δώσω πίσω €125,78 το δέκατο χρόνο. Η περίπτωση αυτή μοιάζει πολύ με τις λεγόμενες εισφορές που συνήθως πληρώνουμε σε ένα συνταξιοδοτικό ή ασφαλιστικό πρόγραμμα και στο τέλος λαμβάνουμε μία αποζημίωση (</a:t>
            </a:r>
            <a:r>
              <a:rPr lang="el-GR" dirty="0" err="1"/>
              <a:t>Future</a:t>
            </a:r>
            <a:r>
              <a:rPr lang="el-GR" dirty="0"/>
              <a:t> </a:t>
            </a:r>
            <a:r>
              <a:rPr lang="el-GR" dirty="0" err="1"/>
              <a:t>Value</a:t>
            </a:r>
            <a:r>
              <a:rPr lang="el-GR" dirty="0"/>
              <a:t> </a:t>
            </a:r>
            <a:r>
              <a:rPr lang="el-GR" dirty="0" err="1"/>
              <a:t>Annuity</a:t>
            </a:r>
            <a:r>
              <a:rPr lang="el-GR" dirty="0"/>
              <a:t>, </a:t>
            </a:r>
            <a:r>
              <a:rPr lang="el-GR" dirty="0" err="1"/>
              <a:t>FVAn</a:t>
            </a:r>
            <a:r>
              <a:rPr lang="el-GR" dirty="0"/>
              <a:t>).</a:t>
            </a:r>
          </a:p>
          <a:p>
            <a:pPr marL="0" indent="0" algn="just">
              <a:buNone/>
            </a:pPr>
            <a:r>
              <a:rPr lang="el-GR" dirty="0"/>
              <a:t>Προσφορά 4</a:t>
            </a:r>
          </a:p>
          <a:p>
            <a:pPr marL="0" indent="0" algn="just">
              <a:buNone/>
            </a:pPr>
            <a:r>
              <a:rPr lang="el-GR" dirty="0"/>
              <a:t> Μου δίνετε €100 τώρα και θα σας δώσω πίσω €100 σε 10 χρόνια και €5,432 κάθε χρόνο για το διάστημα από 1- 9 χρόνια.</a:t>
            </a:r>
          </a:p>
          <a:p>
            <a:pPr algn="just"/>
            <a:endParaRPr lang="el-GR" dirty="0"/>
          </a:p>
        </p:txBody>
      </p:sp>
    </p:spTree>
    <p:extLst>
      <p:ext uri="{BB962C8B-B14F-4D97-AF65-F5344CB8AC3E}">
        <p14:creationId xmlns:p14="http://schemas.microsoft.com/office/powerpoint/2010/main" val="346302125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1F47FE-24B0-4F68-9896-CFC35C75B8D1}"/>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3992C97C-CF8F-4CCD-BC70-C941E5BA113A}"/>
              </a:ext>
            </a:extLst>
          </p:cNvPr>
          <p:cNvSpPr>
            <a:spLocks noGrp="1"/>
          </p:cNvSpPr>
          <p:nvPr>
            <p:ph idx="1"/>
          </p:nvPr>
        </p:nvSpPr>
        <p:spPr>
          <a:xfrm>
            <a:off x="1466850" y="2052116"/>
            <a:ext cx="9103289" cy="3997828"/>
          </a:xfrm>
        </p:spPr>
        <p:txBody>
          <a:bodyPr>
            <a:normAutofit fontScale="85000" lnSpcReduction="10000"/>
          </a:bodyPr>
          <a:lstStyle/>
          <a:p>
            <a:pPr marL="0" indent="0" algn="just">
              <a:buNone/>
            </a:pPr>
            <a:r>
              <a:rPr lang="el-GR" dirty="0"/>
              <a:t>Μεταξύ αυτών των προσφορών ποια προτιμάτε και γιατί; </a:t>
            </a:r>
          </a:p>
          <a:p>
            <a:pPr marL="0" indent="0" algn="just">
              <a:buNone/>
            </a:pPr>
            <a:r>
              <a:rPr lang="el-GR" dirty="0"/>
              <a:t>Για να μπορέσετε να απαντήσετε σε αυτό, θα πρέπει να γνωρίζετε κάποια πράγματα για αυτά τα €100. </a:t>
            </a:r>
          </a:p>
          <a:p>
            <a:pPr algn="just"/>
            <a:r>
              <a:rPr lang="el-GR" dirty="0"/>
              <a:t>Πρώτα από όλα, το καθαρό ποσοστό χρονικής προτίμησης. Υποθέστε ότι για λόγους κατανάλωσης θα καταναλώνατε το X σήμερα, παρά 1.02 x </a:t>
            </a:r>
            <a:r>
              <a:rPr lang="el-GR" dirty="0" err="1"/>
              <a:t>X</a:t>
            </a:r>
            <a:r>
              <a:rPr lang="el-GR" dirty="0"/>
              <a:t> το προσεχές έτος, πράγμα που σημαίνει ότι η καθαρή χρονική προτίμηση είναι της τάξεως του 2%. </a:t>
            </a:r>
          </a:p>
          <a:p>
            <a:pPr algn="just"/>
            <a:r>
              <a:rPr lang="el-GR" dirty="0"/>
              <a:t>Επίσης, είναι σημαντικό να γνωρίζετε το κόστος ευκαιρίας. Υποθέστε ότι έχετε τις εναλλακτικές ευκαιρίες επένδυσης σε Έντοκα Γραμμάτια του Δημοσίου (ΕΓΔ) με ετήσια απόδοση 4%. Με άλλα λόγια, έχετε τίτλους που πωλούνται με προεξόφληση από την ονομαστική τους αξία και έχουν μικρό κίνδυνο δεδομένου ότι εκδίδονται από το κράτος, το οποίο παρουσιάζει μικρή πιθανότητα χρεοκοπίας σε σχέση με κάποια επιχείρηση.</a:t>
            </a:r>
          </a:p>
        </p:txBody>
      </p:sp>
    </p:spTree>
    <p:extLst>
      <p:ext uri="{BB962C8B-B14F-4D97-AF65-F5344CB8AC3E}">
        <p14:creationId xmlns:p14="http://schemas.microsoft.com/office/powerpoint/2010/main" val="11850269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091C835-99A4-4FB1-8B6B-BF65543A1FD4}"/>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C9265314-A425-40A6-A066-DF758737B588}"/>
              </a:ext>
            </a:extLst>
          </p:cNvPr>
          <p:cNvSpPr>
            <a:spLocks noGrp="1"/>
          </p:cNvSpPr>
          <p:nvPr>
            <p:ph idx="1"/>
          </p:nvPr>
        </p:nvSpPr>
        <p:spPr>
          <a:xfrm>
            <a:off x="1485900" y="2052116"/>
            <a:ext cx="9084239" cy="3997828"/>
          </a:xfrm>
        </p:spPr>
        <p:txBody>
          <a:bodyPr/>
          <a:lstStyle/>
          <a:p>
            <a:pPr marL="0" indent="0">
              <a:buNone/>
            </a:pPr>
            <a:r>
              <a:rPr lang="el-GR" dirty="0"/>
              <a:t>Ακόμα δύο σημαντικές διακρίσεις πρέπει να γίνουν. </a:t>
            </a:r>
          </a:p>
          <a:p>
            <a:r>
              <a:rPr lang="el-GR" dirty="0"/>
              <a:t>Πρώτα, εάν πρόκειται για μία ίδια πληρωμή η οποία επαναλαμβάνεται σε τακτά χρονικά διαστήματα, γνωστή στη βιβλιογραφία ως ράντα (</a:t>
            </a:r>
            <a:r>
              <a:rPr lang="el-GR" dirty="0" err="1"/>
              <a:t>annuity</a:t>
            </a:r>
            <a:r>
              <a:rPr lang="el-GR" dirty="0"/>
              <a:t>), ή για κάποιο εφάπαξ ποσό. </a:t>
            </a:r>
          </a:p>
          <a:p>
            <a:r>
              <a:rPr lang="el-GR" dirty="0"/>
              <a:t>Δεύτερον, αν μιλάμε για παρούσα ή μελλοντική αξία. </a:t>
            </a:r>
          </a:p>
          <a:p>
            <a:pPr marL="0" indent="0">
              <a:buNone/>
            </a:pPr>
            <a:r>
              <a:rPr lang="el-GR" dirty="0"/>
              <a:t>Επομένως, όλα τα παραπάνω προβλήματα περιλαμβάνουν κάποια ή κάποιο από τα ακόλουθα: (1) παρούσα αξία ποσού (</a:t>
            </a:r>
            <a:r>
              <a:rPr lang="el-GR" dirty="0" err="1"/>
              <a:t>Present</a:t>
            </a:r>
            <a:r>
              <a:rPr lang="el-GR" dirty="0"/>
              <a:t> </a:t>
            </a:r>
            <a:r>
              <a:rPr lang="el-GR" dirty="0" err="1"/>
              <a:t>Value</a:t>
            </a:r>
            <a:r>
              <a:rPr lang="el-GR" dirty="0"/>
              <a:t>, PV), (2) μελλοντική αξία ποσού (</a:t>
            </a:r>
            <a:r>
              <a:rPr lang="el-GR" dirty="0" err="1"/>
              <a:t>Future</a:t>
            </a:r>
            <a:r>
              <a:rPr lang="el-GR" dirty="0"/>
              <a:t> </a:t>
            </a:r>
            <a:r>
              <a:rPr lang="el-GR" dirty="0" err="1"/>
              <a:t>Value</a:t>
            </a:r>
            <a:r>
              <a:rPr lang="el-GR" dirty="0"/>
              <a:t>, FV), (3) παρούσα αξία ράντας (</a:t>
            </a:r>
            <a:r>
              <a:rPr lang="el-GR" dirty="0" err="1"/>
              <a:t>Present</a:t>
            </a:r>
            <a:r>
              <a:rPr lang="el-GR" dirty="0"/>
              <a:t> </a:t>
            </a:r>
            <a:r>
              <a:rPr lang="el-GR" dirty="0" err="1"/>
              <a:t>Value</a:t>
            </a:r>
            <a:r>
              <a:rPr lang="el-GR" dirty="0"/>
              <a:t> of </a:t>
            </a:r>
            <a:r>
              <a:rPr lang="el-GR" dirty="0" err="1"/>
              <a:t>an</a:t>
            </a:r>
            <a:r>
              <a:rPr lang="el-GR" dirty="0"/>
              <a:t> </a:t>
            </a:r>
            <a:r>
              <a:rPr lang="el-GR" dirty="0" err="1"/>
              <a:t>Annuity</a:t>
            </a:r>
            <a:r>
              <a:rPr lang="el-GR" dirty="0"/>
              <a:t>, </a:t>
            </a:r>
            <a:r>
              <a:rPr lang="el-GR" dirty="0" err="1"/>
              <a:t>PVAn</a:t>
            </a:r>
            <a:r>
              <a:rPr lang="el-GR" dirty="0"/>
              <a:t>), (4) μελλοντική αξία ράντας (</a:t>
            </a:r>
            <a:r>
              <a:rPr lang="el-GR" dirty="0" err="1"/>
              <a:t>Future</a:t>
            </a:r>
            <a:r>
              <a:rPr lang="el-GR" dirty="0"/>
              <a:t> </a:t>
            </a:r>
            <a:r>
              <a:rPr lang="el-GR" dirty="0" err="1"/>
              <a:t>Value</a:t>
            </a:r>
            <a:r>
              <a:rPr lang="el-GR" dirty="0"/>
              <a:t> of </a:t>
            </a:r>
            <a:r>
              <a:rPr lang="el-GR" dirty="0" err="1"/>
              <a:t>an</a:t>
            </a:r>
            <a:r>
              <a:rPr lang="el-GR" dirty="0"/>
              <a:t> </a:t>
            </a:r>
            <a:r>
              <a:rPr lang="el-GR" dirty="0" err="1"/>
              <a:t>Annuity</a:t>
            </a:r>
            <a:r>
              <a:rPr lang="el-GR" dirty="0"/>
              <a:t>, </a:t>
            </a:r>
            <a:r>
              <a:rPr lang="el-GR" dirty="0" err="1"/>
              <a:t>FVAn</a:t>
            </a:r>
            <a:r>
              <a:rPr lang="el-GR" dirty="0"/>
              <a:t>).</a:t>
            </a:r>
          </a:p>
        </p:txBody>
      </p:sp>
    </p:spTree>
    <p:extLst>
      <p:ext uri="{BB962C8B-B14F-4D97-AF65-F5344CB8AC3E}">
        <p14:creationId xmlns:p14="http://schemas.microsoft.com/office/powerpoint/2010/main" val="4272877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39DA41-D850-436D-884C-EDB1AED3ABF4}"/>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948B1001-D89C-4C9C-83F8-45B36EC38E63}"/>
              </a:ext>
            </a:extLst>
          </p:cNvPr>
          <p:cNvSpPr>
            <a:spLocks noGrp="1"/>
          </p:cNvSpPr>
          <p:nvPr>
            <p:ph idx="1"/>
          </p:nvPr>
        </p:nvSpPr>
        <p:spPr>
          <a:xfrm>
            <a:off x="1619250" y="2052116"/>
            <a:ext cx="8950889" cy="3997828"/>
          </a:xfrm>
        </p:spPr>
        <p:txBody>
          <a:bodyPr/>
          <a:lstStyle/>
          <a:p>
            <a:pPr marL="0" indent="0" algn="jus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Ένα σημαντικό θέμα που πρέπει να διευκρινιστεί είναι ότι η χρηματική ροή δεν ταυτίζεται με τα αποτελέσματα της επιχειρηματικής δράσης μιας επιχείρησης γενικώς, αλλά έχει να κάνει με το αποτέλεσμα ενός επενδυτικού σχεδίου που έχει αναλάβει η επιχείρηση. </a:t>
            </a:r>
          </a:p>
          <a:p>
            <a:pPr marL="0" indent="0" algn="jus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Επομένως, οι χρηματικές ροές αποτελούνται από τις εισροές και τις εκροές που συνδέονται με τη συγκεκριμένη επένδυση μόνο. Η επένδυση και η χρηματική της ροή αποτελεί μια δέσμευση πόρων με την ευρύτερη έννοια, από την οποία </a:t>
            </a:r>
            <a:r>
              <a:rPr lang="el-GR" sz="1800" spc="100" dirty="0" err="1">
                <a:effectLst/>
                <a:latin typeface="Arial" panose="020B0604020202020204" pitchFamily="34" charset="0"/>
                <a:ea typeface="Calibri" panose="020F0502020204030204" pitchFamily="34" charset="0"/>
                <a:cs typeface="Times New Roman" panose="02020603050405020304" pitchFamily="18" charset="0"/>
              </a:rPr>
              <a:t>προσδοκάται</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η απόκτηση ωφελημάτων που θα εμφανιστούν με την πάροδο του χρόνου.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val="30718488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46ACD7-B63D-4786-8902-C19479B11F8A}"/>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CCF2642D-816A-4713-B64F-2954A8449F77}"/>
              </a:ext>
            </a:extLst>
          </p:cNvPr>
          <p:cNvSpPr>
            <a:spLocks noGrp="1"/>
          </p:cNvSpPr>
          <p:nvPr>
            <p:ph idx="1"/>
          </p:nvPr>
        </p:nvSpPr>
        <p:spPr>
          <a:xfrm>
            <a:off x="1266825" y="1571625"/>
            <a:ext cx="9303314" cy="5095875"/>
          </a:xfrm>
        </p:spPr>
        <p:txBody>
          <a:bodyPr>
            <a:normAutofit lnSpcReduction="10000"/>
          </a:bodyPr>
          <a:lstStyle/>
          <a:p>
            <a:pPr marL="0" indent="0" algn="just">
              <a:buNone/>
            </a:pPr>
            <a:r>
              <a:rPr lang="el-GR" dirty="0"/>
              <a:t>Ένα άλλο σημαντικό ζήτημα είναι το χρονικό διάστημα μέχρι το οποίο η επένδυση εκτείνεται, έστω για η χρόνια ή περιόδους γενικά. Με βάση λοιπόν τα όσα δεδομένα έχουμε μέχρι στιγμής, </a:t>
            </a:r>
            <a:r>
              <a:rPr lang="el-GR" dirty="0" err="1"/>
              <a:t>ποιά</a:t>
            </a:r>
            <a:r>
              <a:rPr lang="el-GR" dirty="0"/>
              <a:t> πληροφορία λείπει που θα μας επέτρεπε να συγκρίνουμε τις προσφορές;</a:t>
            </a:r>
          </a:p>
          <a:p>
            <a:pPr marL="0" indent="0" algn="just">
              <a:buNone/>
            </a:pPr>
            <a:r>
              <a:rPr lang="el-GR" dirty="0"/>
              <a:t> Η απάντηση είναι: το επιτόκιο (r) που λαμβάνετε (πληρώνετε) για την αναβολή (επιτάχυνση) των εξόδων σας.</a:t>
            </a:r>
          </a:p>
          <a:p>
            <a:pPr algn="just"/>
            <a:r>
              <a:rPr lang="el-GR" dirty="0"/>
              <a:t>Εάν για παράδειγμα, το επιτόκιο είναι 5% (r=0,05) στα χρήματα €10 που αποταμιεύετε, τότε σε ένα χρόνο θα πάρετε πίσω τα €10 και τόκο (€10 x 0,05 = €0,50). Η συνολική αξία των χρημάτων σας σε ένα χρόνο θα είναι: €10 x (1,05) = €10,50. </a:t>
            </a:r>
          </a:p>
          <a:p>
            <a:pPr algn="just"/>
            <a:r>
              <a:rPr lang="el-GR" dirty="0"/>
              <a:t>Στην περίπτωση που έχουμε </a:t>
            </a:r>
            <a:r>
              <a:rPr lang="el-GR" dirty="0" err="1"/>
              <a:t>ανατοκισμό</a:t>
            </a:r>
            <a:r>
              <a:rPr lang="el-GR" dirty="0"/>
              <a:t>, τι γίνεται; </a:t>
            </a:r>
            <a:r>
              <a:rPr lang="el-GR" dirty="0" err="1"/>
              <a:t>Ποιό</a:t>
            </a:r>
            <a:r>
              <a:rPr lang="el-GR" dirty="0"/>
              <a:t> θα είναι το συνολικό αποτέλεσμα μετά από δύο χρόνια;</a:t>
            </a:r>
          </a:p>
          <a:p>
            <a:pPr marL="0" indent="0" algn="just">
              <a:buNone/>
            </a:pPr>
            <a:endParaRPr lang="el-GR" dirty="0"/>
          </a:p>
          <a:p>
            <a:pPr algn="just"/>
            <a:endParaRPr lang="el-GR" dirty="0"/>
          </a:p>
        </p:txBody>
      </p:sp>
    </p:spTree>
    <p:extLst>
      <p:ext uri="{BB962C8B-B14F-4D97-AF65-F5344CB8AC3E}">
        <p14:creationId xmlns:p14="http://schemas.microsoft.com/office/powerpoint/2010/main" val="163999579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6F4DAAF-06DD-456D-91A5-AB8D0E938ACA}"/>
              </a:ext>
            </a:extLst>
          </p:cNvPr>
          <p:cNvSpPr>
            <a:spLocks noGrp="1"/>
          </p:cNvSpPr>
          <p:nvPr>
            <p:ph type="title"/>
          </p:nvPr>
        </p:nvSpPr>
        <p:spPr/>
        <p:txBody>
          <a:bodyPr/>
          <a:lstStyle/>
          <a:p>
            <a:pPr algn="l"/>
            <a:r>
              <a:rPr lang="el-GR" dirty="0"/>
              <a:t>Παρούσα &amp; μέλλουσα αξία</a:t>
            </a:r>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CF62C17A-E4CB-424F-8ABE-C14B19939282}"/>
                  </a:ext>
                </a:extLst>
              </p:cNvPr>
              <p:cNvSpPr>
                <a:spLocks noGrp="1"/>
              </p:cNvSpPr>
              <p:nvPr>
                <p:ph idx="1"/>
              </p:nvPr>
            </p:nvSpPr>
            <p:spPr>
              <a:xfrm>
                <a:off x="1362075" y="1714500"/>
                <a:ext cx="9208064" cy="4762500"/>
              </a:xfrm>
            </p:spPr>
            <p:txBody>
              <a:bodyPr>
                <a:normAutofit/>
              </a:bodyPr>
              <a:lstStyle/>
              <a:p>
                <a:pPr marL="0" marR="0" lvl="0" indent="0" algn="just" defTabSz="914400" rtl="0" eaLnBrk="1" fontAlgn="auto" latinLnBrk="0" hangingPunct="1">
                  <a:lnSpc>
                    <a:spcPct val="120000"/>
                  </a:lnSpc>
                  <a:spcBef>
                    <a:spcPts val="1000"/>
                  </a:spcBef>
                  <a:spcAft>
                    <a:spcPts val="600"/>
                  </a:spcAft>
                  <a:buClr>
                    <a:srgbClr val="8EC0C1"/>
                  </a:buClr>
                  <a:buSzPct val="90000"/>
                  <a:buFont typeface="Wingdings" panose="05000000000000000000" pitchFamily="2" charset="2"/>
                  <a:buNone/>
                  <a:tabLst/>
                  <a:defRPr/>
                </a:pPr>
                <a:r>
                  <a:rPr kumimoji="0" lang="el-GR" sz="1700" b="0" i="0" u="none" strike="noStrike" kern="1200" cap="none" spc="0" normalizeH="0" baseline="0" noProof="0" dirty="0">
                    <a:ln>
                      <a:noFill/>
                    </a:ln>
                    <a:solidFill>
                      <a:prstClr val="white"/>
                    </a:solidFill>
                    <a:effectLst/>
                    <a:uLnTx/>
                    <a:uFillTx/>
                    <a:latin typeface="Arial" panose="020B0604020202020204"/>
                    <a:ea typeface="+mn-ea"/>
                    <a:cs typeface="+mn-cs"/>
                  </a:rPr>
                  <a:t>Εάν υποθέσουμε ότι Ρ το αρχικό κεφάλαιο επένδυσης και r το επιτόκιο </a:t>
                </a:r>
                <a:r>
                  <a:rPr kumimoji="0" lang="el-GR" sz="1700" b="0" i="0" u="none" strike="noStrike" kern="1200" cap="none" spc="0" normalizeH="0" baseline="0" noProof="0" dirty="0" err="1">
                    <a:ln>
                      <a:noFill/>
                    </a:ln>
                    <a:solidFill>
                      <a:prstClr val="white"/>
                    </a:solidFill>
                    <a:effectLst/>
                    <a:uLnTx/>
                    <a:uFillTx/>
                    <a:latin typeface="Arial" panose="020B0604020202020204"/>
                    <a:ea typeface="+mn-ea"/>
                    <a:cs typeface="+mn-cs"/>
                  </a:rPr>
                  <a:t>ανατοκισμού</a:t>
                </a:r>
                <a:r>
                  <a:rPr kumimoji="0" lang="el-GR" sz="1700" b="0" i="0" u="none" strike="noStrike" kern="1200" cap="none" spc="0" normalizeH="0" baseline="0" noProof="0" dirty="0">
                    <a:ln>
                      <a:noFill/>
                    </a:ln>
                    <a:solidFill>
                      <a:prstClr val="white"/>
                    </a:solidFill>
                    <a:effectLst/>
                    <a:uLnTx/>
                    <a:uFillTx/>
                    <a:latin typeface="Arial" panose="020B0604020202020204"/>
                    <a:ea typeface="+mn-ea"/>
                    <a:cs typeface="+mn-cs"/>
                  </a:rPr>
                  <a:t>, η τελική αξία του ποσού Ρ με ετήσιο </a:t>
                </a:r>
                <a:r>
                  <a:rPr kumimoji="0" lang="el-GR" sz="1700" b="0" i="0" u="none" strike="noStrike" kern="1200" cap="none" spc="0" normalizeH="0" baseline="0" noProof="0" dirty="0" err="1">
                    <a:ln>
                      <a:noFill/>
                    </a:ln>
                    <a:solidFill>
                      <a:prstClr val="white"/>
                    </a:solidFill>
                    <a:effectLst/>
                    <a:uLnTx/>
                    <a:uFillTx/>
                    <a:latin typeface="Arial" panose="020B0604020202020204"/>
                    <a:ea typeface="+mn-ea"/>
                    <a:cs typeface="+mn-cs"/>
                  </a:rPr>
                  <a:t>ανατοκισμό</a:t>
                </a:r>
                <a:r>
                  <a:rPr kumimoji="0" lang="el-GR" sz="1700" b="0" i="0" u="none" strike="noStrike" kern="1200" cap="none" spc="0" normalizeH="0" baseline="0" noProof="0" dirty="0">
                    <a:ln>
                      <a:noFill/>
                    </a:ln>
                    <a:solidFill>
                      <a:prstClr val="white"/>
                    </a:solidFill>
                    <a:effectLst/>
                    <a:uLnTx/>
                    <a:uFillTx/>
                    <a:latin typeface="Arial" panose="020B0604020202020204"/>
                    <a:ea typeface="+mn-ea"/>
                    <a:cs typeface="+mn-cs"/>
                  </a:rPr>
                  <a:t> με επιτόκιο r για η χρόνια, θα δίνεται από τον εξής τύπο:</a:t>
                </a:r>
              </a:p>
              <a:p>
                <a:pPr marL="0" marR="0" lvl="0" indent="0" algn="just" defTabSz="914400" rtl="0" eaLnBrk="1" fontAlgn="auto" latinLnBrk="0" hangingPunct="1">
                  <a:lnSpc>
                    <a:spcPct val="150000"/>
                  </a:lnSpc>
                  <a:spcBef>
                    <a:spcPts val="1000"/>
                  </a:spcBef>
                  <a:spcAft>
                    <a:spcPts val="600"/>
                  </a:spcAft>
                  <a:buClr>
                    <a:srgbClr val="8EC0C1"/>
                  </a:buClr>
                  <a:buSzPct val="90000"/>
                  <a:buFont typeface="Wingdings" panose="05000000000000000000" pitchFamily="2" charset="2"/>
                  <a:buNone/>
                  <a:tabLst/>
                  <a:defRPr/>
                </a:pPr>
                <a14:m>
                  <m:oMathPara xmlns:m="http://schemas.openxmlformats.org/officeDocument/2006/math">
                    <m:oMathParaPr>
                      <m:jc m:val="centerGroup"/>
                    </m:oMathParaPr>
                    <m:oMath xmlns:m="http://schemas.openxmlformats.org/officeDocument/2006/math">
                      <m:r>
                        <a:rPr kumimoji="0" lang="en-US" sz="2200" b="0" i="1" u="none" strike="noStrike" kern="1200" cap="none" spc="100" normalizeH="0" baseline="0" noProof="0" smtClean="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𝐹𝑉</m:t>
                      </m:r>
                      <m:r>
                        <a:rPr kumimoji="0" lang="en-US" sz="2200" b="0" i="1" u="none" strike="noStrike" kern="1200" cap="none" spc="100" normalizeH="0" baseline="0" noProof="0" smtClean="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m:t>
                      </m:r>
                      <m:r>
                        <a:rPr kumimoji="0" lang="en-US" sz="2200" b="0" i="1" u="none" strike="noStrike" kern="1200" cap="none" spc="100" normalizeH="0" baseline="0" noProof="0" smtClean="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𝑃𝑉</m:t>
                      </m:r>
                      <m:r>
                        <a:rPr kumimoji="0" lang="en-US" sz="2200" b="0" i="1" u="none" strike="noStrike" kern="1200" cap="none" spc="100" normalizeH="0" baseline="0" noProof="0" smtClean="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 </m:t>
                      </m:r>
                      <m:r>
                        <a:rPr kumimoji="0" lang="en-US" sz="2200" b="0" i="1" u="none" strike="noStrike" kern="1200" cap="none" spc="100" normalizeH="0" baseline="0" noProof="0" smtClean="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𝑥</m:t>
                      </m:r>
                      <m:r>
                        <a:rPr kumimoji="0" lang="en-US" sz="2200" b="0" i="1" u="none" strike="noStrike" kern="1200" cap="none" spc="100" normalizeH="0" baseline="0" noProof="0" smtClean="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 </m:t>
                      </m:r>
                      <m:sSup>
                        <m:sSupPr>
                          <m:ctrlPr>
                            <a:rPr kumimoji="0" lang="el-GR" sz="2200" b="0" i="1" u="none" strike="noStrike" kern="1200" cap="none" spc="100" normalizeH="0" baseline="0" noProof="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ctrlPr>
                        </m:sSupPr>
                        <m:e>
                          <m:r>
                            <a:rPr kumimoji="0" lang="en-US" sz="2200" b="0" i="1" u="none" strike="noStrike" kern="1200" cap="none" spc="100" normalizeH="0" baseline="0" noProof="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(1+</m:t>
                          </m:r>
                          <m:r>
                            <a:rPr kumimoji="0" lang="en-US" sz="2200" b="0" i="1" u="none" strike="noStrike" kern="1200" cap="none" spc="100" normalizeH="0" baseline="0" noProof="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𝑟</m:t>
                          </m:r>
                          <m:r>
                            <a:rPr kumimoji="0" lang="en-US" sz="2200" b="0" i="1" u="none" strike="noStrike" kern="1200" cap="none" spc="100" normalizeH="0" baseline="0" noProof="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m:t>
                          </m:r>
                        </m:e>
                        <m:sup>
                          <m:r>
                            <a:rPr kumimoji="0" lang="en-US" sz="2200" b="0" i="1" u="none" strike="noStrike" kern="1200" cap="none" spc="100" normalizeH="0" baseline="0" noProof="0">
                              <a:ln>
                                <a:noFill/>
                              </a:ln>
                              <a:solidFill>
                                <a:prstClr val="white"/>
                              </a:solidFill>
                              <a:effectLst/>
                              <a:uLnTx/>
                              <a:uFillTx/>
                              <a:latin typeface="Cambria Math" panose="02040503050406030204" pitchFamily="18" charset="0"/>
                              <a:ea typeface="Calibri" panose="020F0502020204030204" pitchFamily="34" charset="0"/>
                              <a:cs typeface="Arial" panose="020B0604020202020204" pitchFamily="34" charset="0"/>
                            </a:rPr>
                            <m:t>𝑛</m:t>
                          </m:r>
                        </m:sup>
                      </m:sSup>
                    </m:oMath>
                  </m:oMathPara>
                </a14:m>
                <a:endParaRPr lang="en-US" dirty="0"/>
              </a:p>
              <a:p>
                <a:pPr marL="0" indent="0" algn="just">
                  <a:buNone/>
                </a:pPr>
                <a:r>
                  <a:rPr lang="el-GR" dirty="0"/>
                  <a:t>Και αντίστροφα, γνωρίζοντας το τελικό ποσό (</a:t>
                </a:r>
                <a:r>
                  <a:rPr lang="en-US" dirty="0"/>
                  <a:t>FV</a:t>
                </a:r>
                <a:r>
                  <a:rPr lang="el-GR" dirty="0"/>
                  <a:t>), μπορούμε να λύσουμε ως προς Ρ και με δεδομένο το επιτόκιο να βρούμε τη λεγόμενη παρούσα αξία (Ρ\/) αυτού του μελλοντικού ποσού:</a:t>
                </a:r>
              </a:p>
              <a:p>
                <a:pPr marL="0" indent="0" algn="ctr">
                  <a:lnSpc>
                    <a:spcPct val="150000"/>
                  </a:lnSpc>
                  <a:buNone/>
                </a:pPr>
                <a14:m>
                  <m:oMathPara xmlns:m="http://schemas.openxmlformats.org/officeDocument/2006/math">
                    <m:oMathParaPr>
                      <m:jc m:val="centerGroup"/>
                    </m:oMathParaPr>
                    <m:oMath xmlns:m="http://schemas.openxmlformats.org/officeDocument/2006/math">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𝑃𝑉</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𝐹𝑉</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 / </m:t>
                      </m:r>
                      <m:sSup>
                        <m:sSup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sSupPr>
                        <m:e>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m:t>
                          </m:r>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𝑟</m:t>
                          </m:r>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e>
                        <m:sup>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𝑛</m:t>
                          </m:r>
                        </m:sup>
                      </m:sSup>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buNone/>
                </a:pPr>
                <a:r>
                  <a:rPr lang="el-GR" sz="1800" dirty="0">
                    <a:latin typeface="Calibri" panose="020F0502020204030204" pitchFamily="34" charset="0"/>
                    <a:ea typeface="Calibri" panose="020F0502020204030204" pitchFamily="34" charset="0"/>
                    <a:cs typeface="Times New Roman" panose="02020603050405020304" pitchFamily="18" charset="0"/>
                  </a:rPr>
                  <a:t>ή</a:t>
                </a:r>
              </a:p>
              <a:p>
                <a:pPr marL="0" indent="0" algn="ctr">
                  <a:lnSpc>
                    <a:spcPct val="150000"/>
                  </a:lnSpc>
                  <a:buNone/>
                </a:pPr>
                <a14:m>
                  <m:oMathPara xmlns:m="http://schemas.openxmlformats.org/officeDocument/2006/math">
                    <m:oMathParaPr>
                      <m:jc m:val="centerGroup"/>
                    </m:oMathParaPr>
                    <m:oMath xmlns:m="http://schemas.openxmlformats.org/officeDocument/2006/math">
                      <m:r>
                        <a:rPr lang="en-US" sz="18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𝑃𝑉</m:t>
                      </m:r>
                      <m:r>
                        <a:rPr lang="en-US" sz="18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n-US" sz="18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𝐹𝑉</m:t>
                      </m:r>
                      <m:r>
                        <a:rPr lang="en-US" sz="18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 ∗ </m:t>
                      </m:r>
                      <m:sSup>
                        <m:sSupPr>
                          <m:ctrlPr>
                            <a:rPr lang="el-GR" sz="18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sSupPr>
                        <m:e>
                          <m:r>
                            <a:rPr lang="en-US" sz="18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m:t>
                          </m:r>
                          <m:r>
                            <a:rPr lang="en-US" sz="18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𝑟</m:t>
                          </m:r>
                          <m:r>
                            <a:rPr lang="en-US" sz="18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e>
                        <m:sup>
                          <m:r>
                            <a:rPr lang="el-GR" sz="1800" b="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n-US" sz="18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𝑛</m:t>
                          </m:r>
                        </m:sup>
                      </m:sSup>
                    </m:oMath>
                  </m:oMathPara>
                </a14:m>
                <a:endParaRPr lang="el-GR" dirty="0"/>
              </a:p>
              <a:p>
                <a:endParaRPr lang="el-GR" dirty="0"/>
              </a:p>
            </p:txBody>
          </p:sp>
        </mc:Choice>
        <mc:Fallback xmlns="">
          <p:sp>
            <p:nvSpPr>
              <p:cNvPr id="3" name="Θέση περιεχομένου 2">
                <a:extLst>
                  <a:ext uri="{FF2B5EF4-FFF2-40B4-BE49-F238E27FC236}">
                    <a16:creationId xmlns:a16="http://schemas.microsoft.com/office/drawing/2014/main" id="{CF62C17A-E4CB-424F-8ABE-C14B19939282}"/>
                  </a:ext>
                </a:extLst>
              </p:cNvPr>
              <p:cNvSpPr>
                <a:spLocks noGrp="1" noRot="1" noChangeAspect="1" noMove="1" noResize="1" noEditPoints="1" noAdjustHandles="1" noChangeArrowheads="1" noChangeShapeType="1" noTextEdit="1"/>
              </p:cNvSpPr>
              <p:nvPr>
                <p:ph idx="1"/>
              </p:nvPr>
            </p:nvSpPr>
            <p:spPr>
              <a:xfrm>
                <a:off x="1362075" y="1714500"/>
                <a:ext cx="9208064" cy="4762500"/>
              </a:xfrm>
              <a:blipFill>
                <a:blip r:embed="rId2"/>
                <a:stretch>
                  <a:fillRect l="-662" t="-3197" r="-662"/>
                </a:stretch>
              </a:blipFill>
            </p:spPr>
            <p:txBody>
              <a:bodyPr/>
              <a:lstStyle/>
              <a:p>
                <a:r>
                  <a:rPr lang="el-GR">
                    <a:noFill/>
                  </a:rPr>
                  <a:t> </a:t>
                </a:r>
              </a:p>
            </p:txBody>
          </p:sp>
        </mc:Fallback>
      </mc:AlternateContent>
    </p:spTree>
    <p:extLst>
      <p:ext uri="{BB962C8B-B14F-4D97-AF65-F5344CB8AC3E}">
        <p14:creationId xmlns:p14="http://schemas.microsoft.com/office/powerpoint/2010/main" val="9344825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BF02E3-3A6D-49D4-B7C7-FA0531E281D0}"/>
              </a:ext>
            </a:extLst>
          </p:cNvPr>
          <p:cNvSpPr>
            <a:spLocks noGrp="1"/>
          </p:cNvSpPr>
          <p:nvPr>
            <p:ph type="title"/>
          </p:nvPr>
        </p:nvSpPr>
        <p:spPr/>
        <p:txBody>
          <a:bodyPr/>
          <a:lstStyle/>
          <a:p>
            <a:pPr algn="l"/>
            <a:r>
              <a:rPr lang="el-GR" dirty="0"/>
              <a:t>Παρούσα &amp; μέλλουσα αξία</a:t>
            </a:r>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BA561E0F-6597-4DDE-A0EA-52BD37AC33CC}"/>
                  </a:ext>
                </a:extLst>
              </p:cNvPr>
              <p:cNvSpPr>
                <a:spLocks noGrp="1"/>
              </p:cNvSpPr>
              <p:nvPr>
                <p:ph idx="1"/>
              </p:nvPr>
            </p:nvSpPr>
            <p:spPr>
              <a:xfrm>
                <a:off x="1047750" y="1638300"/>
                <a:ext cx="9522389" cy="4411644"/>
              </a:xfrm>
            </p:spPr>
            <p:txBody>
              <a:bodyPr>
                <a:normAutofit fontScale="85000" lnSpcReduction="20000"/>
              </a:bodyPr>
              <a:lstStyle/>
              <a:p>
                <a:pPr marL="0" indent="0" algn="just">
                  <a:buNone/>
                </a:pPr>
                <a:endParaRPr lang="en-US" dirty="0"/>
              </a:p>
              <a:p>
                <a:pPr marL="0" indent="0" algn="just">
                  <a:buNone/>
                </a:pPr>
                <a:r>
                  <a:rPr lang="el-GR" u="sng" dirty="0"/>
                  <a:t>ΑΠΑΝΤΗΣΗ ΠΡΟΣΦΟΡΑΣ 1</a:t>
                </a:r>
                <a:endParaRPr lang="en-US" u="sng" dirty="0"/>
              </a:p>
              <a:p>
                <a:pPr marL="0" indent="0" algn="just">
                  <a:buNone/>
                </a:pPr>
                <a:r>
                  <a:rPr lang="el-GR" dirty="0"/>
                  <a:t>Επανερχόμενοι στις προσφορές μας, υποθέτοντας ένα επιτόκιο 4% (γνωστό ως κόστος ευκαιρίας) και αναλύοντας την πρώτη προσφορά, η οποία προτείνει την ανταλλαγή €100 σήμερα με €162,90 μετά από 10 χρόνια, κινούμαστε ως εξής. </a:t>
                </a:r>
              </a:p>
              <a:p>
                <a:pPr marL="0" indent="0" algn="just">
                  <a:buNone/>
                </a:pPr>
                <a:r>
                  <a:rPr lang="el-GR" dirty="0"/>
                  <a:t>Πρώτα από όλα, δε μπορούμε να συγκρίνουμε ποσά σε διαφορετικές χρονικές στιγμές, θα πρέπει να τα φέρουμε όλα στην ίδια χρονική στιγμή, είτε όλα στο παρόν ή όλα στο μέλλον. Αυτό που πρέπει να κάνουμε λοιπόν είναι να βρούμε τη μελλοντική αξία των €100 και να τη συγκρίνουμε με τα €162,90. </a:t>
                </a:r>
              </a:p>
              <a:p>
                <a:pPr marL="0" indent="0" algn="just">
                  <a:buNone/>
                </a:pPr>
                <a:r>
                  <a:rPr lang="el-GR" dirty="0"/>
                  <a:t>Εάν είναι μεγαλύτερη η αξία τους δεχόμαστε την προσφορά, αν όχι την απορρίπτουμε. Κάνοντας τις πράξεις, βρίσκουμε:</a:t>
                </a:r>
              </a:p>
              <a:p>
                <a:pPr marL="0" indent="0" algn="just">
                  <a:lnSpc>
                    <a:spcPct val="150000"/>
                  </a:lnSpc>
                  <a:buNone/>
                </a:pPr>
                <a14:m>
                  <m:oMathPara xmlns:m="http://schemas.openxmlformats.org/officeDocument/2006/math">
                    <m:oMathParaPr>
                      <m:jc m:val="centerGroup"/>
                    </m:oMathParaPr>
                    <m:oMath xmlns:m="http://schemas.openxmlformats.org/officeDocument/2006/math">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𝐹𝑉</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𝑃𝑉</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 </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𝑥</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 </m:t>
                      </m:r>
                      <m:sSup>
                        <m:sSup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sSupPr>
                        <m:e>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m:t>
                          </m:r>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𝑟</m:t>
                          </m:r>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e>
                        <m:sup>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𝑛</m:t>
                          </m:r>
                        </m:sup>
                      </m:sSup>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100 </m:t>
                      </m:r>
                      <m:r>
                        <m:rPr>
                          <m:sty m:val="p"/>
                        </m:rP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x</m:t>
                      </m:r>
                      <m: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 </m:t>
                      </m:r>
                      <m:sSup>
                        <m:sSup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sSupPr>
                        <m:e>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(1,04)</m:t>
                          </m:r>
                        </m:e>
                        <m:sup>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m:t>
                          </m:r>
                        </m:sup>
                      </m:sSup>
                      <m: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=100 </m:t>
                      </m:r>
                      <m:r>
                        <m:rPr>
                          <m:sty m:val="p"/>
                        </m:rP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x</m:t>
                      </m:r>
                      <m: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 </m:t>
                      </m:r>
                      <m:d>
                        <m:d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dPr>
                        <m:e>
                          <m: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1,480</m:t>
                          </m:r>
                        </m:e>
                      </m:d>
                      <m:r>
                        <a:rPr lang="el-GR" sz="2000"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=€148</m:t>
                      </m:r>
                    </m:oMath>
                  </m:oMathPara>
                </a14:m>
                <a:endParaRPr lang="el-GR" sz="1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l-GR" dirty="0"/>
              </a:p>
              <a:p>
                <a:pPr marL="0" indent="0" algn="just">
                  <a:buNone/>
                </a:pPr>
                <a:endParaRPr lang="el-GR" dirty="0"/>
              </a:p>
              <a:p>
                <a:pPr algn="just"/>
                <a:endParaRPr lang="el-GR" dirty="0"/>
              </a:p>
            </p:txBody>
          </p:sp>
        </mc:Choice>
        <mc:Fallback xmlns="">
          <p:sp>
            <p:nvSpPr>
              <p:cNvPr id="3" name="Θέση περιεχομένου 2">
                <a:extLst>
                  <a:ext uri="{FF2B5EF4-FFF2-40B4-BE49-F238E27FC236}">
                    <a16:creationId xmlns:a16="http://schemas.microsoft.com/office/drawing/2014/main" id="{BA561E0F-6597-4DDE-A0EA-52BD37AC33CC}"/>
                  </a:ext>
                </a:extLst>
              </p:cNvPr>
              <p:cNvSpPr>
                <a:spLocks noGrp="1" noRot="1" noChangeAspect="1" noMove="1" noResize="1" noEditPoints="1" noAdjustHandles="1" noChangeArrowheads="1" noChangeShapeType="1" noTextEdit="1"/>
              </p:cNvSpPr>
              <p:nvPr>
                <p:ph idx="1"/>
              </p:nvPr>
            </p:nvSpPr>
            <p:spPr>
              <a:xfrm>
                <a:off x="1047750" y="1638300"/>
                <a:ext cx="9522389" cy="4411644"/>
              </a:xfrm>
              <a:blipFill>
                <a:blip r:embed="rId2"/>
                <a:stretch>
                  <a:fillRect l="-448" t="-3596" r="-384"/>
                </a:stretch>
              </a:blipFill>
            </p:spPr>
            <p:txBody>
              <a:bodyPr/>
              <a:lstStyle/>
              <a:p>
                <a:r>
                  <a:rPr lang="el-GR">
                    <a:noFill/>
                  </a:rPr>
                  <a:t> </a:t>
                </a:r>
              </a:p>
            </p:txBody>
          </p:sp>
        </mc:Fallback>
      </mc:AlternateContent>
    </p:spTree>
    <p:extLst>
      <p:ext uri="{BB962C8B-B14F-4D97-AF65-F5344CB8AC3E}">
        <p14:creationId xmlns:p14="http://schemas.microsoft.com/office/powerpoint/2010/main" val="37097630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B8CC6A-2ACD-46BB-B28C-07102E46A825}"/>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37F789D6-33A8-457D-9F59-A011ACF8E66C}"/>
              </a:ext>
            </a:extLst>
          </p:cNvPr>
          <p:cNvSpPr>
            <a:spLocks noGrp="1"/>
          </p:cNvSpPr>
          <p:nvPr>
            <p:ph idx="1"/>
          </p:nvPr>
        </p:nvSpPr>
        <p:spPr>
          <a:xfrm>
            <a:off x="1466850" y="2052116"/>
            <a:ext cx="9103289" cy="3997828"/>
          </a:xfrm>
        </p:spPr>
        <p:txBody>
          <a:bodyPr/>
          <a:lstStyle/>
          <a:p>
            <a:pPr marL="0" indent="0" algn="just">
              <a:buNone/>
            </a:pPr>
            <a:r>
              <a:rPr lang="el-GR" dirty="0"/>
              <a:t>Προχωρώντας στη δεύτερη προσφορά, όπου μου δίνετε €100 τώρα και θα σας δώσω πίσω €12,95 κάθε χρόνο για τα επόμενα 10 χρόνια, αντιλαμβάνομαι ότι αυτή η προσφορά έχει να κάνει με την καταβολή μίας ράντας, ενός ποσού δηλαδή που επαναλαμβάνεται. Σε αυτό το σημείο, να πούμε ότι οι βασικοί τύποι για την εύρεση παρούσας και μελλοντικής αξίας ράντας είναι οι ακόλουθοι, και βασίζονται στη χρήση των σχετικών πινάκων.</a:t>
            </a:r>
          </a:p>
          <a:p>
            <a:pPr algn="just"/>
            <a:endParaRPr lang="el-GR" dirty="0"/>
          </a:p>
        </p:txBody>
      </p:sp>
    </p:spTree>
    <p:extLst>
      <p:ext uri="{BB962C8B-B14F-4D97-AF65-F5344CB8AC3E}">
        <p14:creationId xmlns:p14="http://schemas.microsoft.com/office/powerpoint/2010/main" val="127310202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B0F3308-12C4-4DD7-ABB4-D0DFAA3CF6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6A24046D-AAB6-4470-AC22-6448D576E5B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3" name="Picture 12">
            <a:extLst>
              <a:ext uri="{FF2B5EF4-FFF2-40B4-BE49-F238E27FC236}">
                <a16:creationId xmlns:a16="http://schemas.microsoft.com/office/drawing/2014/main" id="{211A0A85-392D-49DA-B9EC-82262B3B96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5" name="Rectangle 14">
            <a:extLst>
              <a:ext uri="{FF2B5EF4-FFF2-40B4-BE49-F238E27FC236}">
                <a16:creationId xmlns:a16="http://schemas.microsoft.com/office/drawing/2014/main" id="{73AFD74C-283C-45BD-885B-6E6635E4B3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E3DE725-FEB0-422F-BDBA-A29C95768A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5058156-257B-4118-BA50-5869C8AF6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95547A22-9C3F-4134-A402-C1028BFD8CDD}"/>
              </a:ext>
            </a:extLst>
          </p:cNvPr>
          <p:cNvSpPr>
            <a:spLocks noGrp="1"/>
          </p:cNvSpPr>
          <p:nvPr>
            <p:ph type="title"/>
          </p:nvPr>
        </p:nvSpPr>
        <p:spPr>
          <a:xfrm>
            <a:off x="1969803" y="808056"/>
            <a:ext cx="8608037" cy="1077229"/>
          </a:xfrm>
        </p:spPr>
        <p:txBody>
          <a:bodyPr>
            <a:normAutofit/>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2CCFDC35-08CF-420B-A724-8C02354D0815}"/>
              </a:ext>
            </a:extLst>
          </p:cNvPr>
          <p:cNvSpPr>
            <a:spLocks noGrp="1"/>
          </p:cNvSpPr>
          <p:nvPr>
            <p:ph idx="1"/>
          </p:nvPr>
        </p:nvSpPr>
        <p:spPr>
          <a:xfrm>
            <a:off x="1051121" y="2052116"/>
            <a:ext cx="3583562" cy="3997828"/>
          </a:xfrm>
        </p:spPr>
        <p:txBody>
          <a:bodyPr>
            <a:normAutofit fontScale="92500"/>
          </a:bodyPr>
          <a:lstStyle/>
          <a:p>
            <a:pPr marL="0" indent="0">
              <a:buNone/>
            </a:pPr>
            <a:r>
              <a:rPr lang="el-GR" sz="1600" dirty="0"/>
              <a:t>Επομένως, για να βρούμε το συντελεστή ΡVI</a:t>
            </a:r>
            <a:r>
              <a:rPr lang="en-US" sz="1600" dirty="0"/>
              <a:t>F</a:t>
            </a:r>
            <a:r>
              <a:rPr lang="el-GR" sz="1600" dirty="0" err="1"/>
              <a:t>Αn</a:t>
            </a:r>
            <a:r>
              <a:rPr lang="el-GR" sz="1600" dirty="0"/>
              <a:t>(10,4%) στην αξιολόγηση της δεύτερης προσφοράς, πηγαίνουμε στη διασταύρωση της αντίστοιχης γραμμής και στήλης του ακόλουθου πίνακα όπου η τιμή του συντελεστή είναι 8,11.</a:t>
            </a:r>
            <a:endParaRPr lang="en-US" sz="1600" dirty="0"/>
          </a:p>
          <a:p>
            <a:pPr marL="0" indent="0">
              <a:buNone/>
            </a:pPr>
            <a:r>
              <a:rPr lang="el-GR" sz="1600" dirty="0"/>
              <a:t>Έτσι, αντίστοιχα: </a:t>
            </a:r>
            <a:r>
              <a:rPr lang="el-GR" sz="1600" dirty="0" err="1"/>
              <a:t>ΡVΑn</a:t>
            </a:r>
            <a:r>
              <a:rPr lang="el-GR" sz="1600" dirty="0"/>
              <a:t>=Α</a:t>
            </a:r>
            <a:r>
              <a:rPr lang="en-US" sz="1600" dirty="0"/>
              <a:t> </a:t>
            </a:r>
            <a:r>
              <a:rPr lang="el-GR" sz="1600" dirty="0"/>
              <a:t>x</a:t>
            </a:r>
            <a:r>
              <a:rPr lang="en-US" sz="1600" dirty="0"/>
              <a:t> </a:t>
            </a:r>
            <a:r>
              <a:rPr lang="el-GR" sz="1600" dirty="0" err="1"/>
              <a:t>ΡVIFΑn</a:t>
            </a:r>
            <a:r>
              <a:rPr lang="el-GR" sz="1600" dirty="0"/>
              <a:t>(10,4%)=12,95x8,11=105,02</a:t>
            </a:r>
          </a:p>
          <a:p>
            <a:pPr marL="0" indent="0">
              <a:buNone/>
            </a:pPr>
            <a:r>
              <a:rPr lang="el-GR" sz="1600" dirty="0"/>
              <a:t>Η τιμή αυτή είναι μεγαλύτερη του 100 και για αυτό θεωρείτε συμφέρουσα την προσφορά.</a:t>
            </a:r>
          </a:p>
          <a:p>
            <a:pPr marL="0" indent="0">
              <a:buNone/>
            </a:pPr>
            <a:endParaRPr lang="el-GR" sz="1600" dirty="0"/>
          </a:p>
          <a:p>
            <a:endParaRPr lang="el-GR" sz="1600" dirty="0"/>
          </a:p>
          <a:p>
            <a:endParaRPr lang="el-GR" sz="1600" dirty="0"/>
          </a:p>
        </p:txBody>
      </p:sp>
      <p:sp>
        <p:nvSpPr>
          <p:cNvPr id="21" name="Rectangle 20">
            <a:extLst>
              <a:ext uri="{FF2B5EF4-FFF2-40B4-BE49-F238E27FC236}">
                <a16:creationId xmlns:a16="http://schemas.microsoft.com/office/drawing/2014/main" id="{D23B4D99-FEA8-489A-8436-A2F113BE1B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Πίνακας 3">
            <a:extLst>
              <a:ext uri="{FF2B5EF4-FFF2-40B4-BE49-F238E27FC236}">
                <a16:creationId xmlns:a16="http://schemas.microsoft.com/office/drawing/2014/main" id="{02CCC9EA-8FE0-4579-8513-307355B3E9D8}"/>
              </a:ext>
            </a:extLst>
          </p:cNvPr>
          <p:cNvGraphicFramePr>
            <a:graphicFrameLocks noGrp="1"/>
          </p:cNvGraphicFramePr>
          <p:nvPr>
            <p:extLst>
              <p:ext uri="{D42A27DB-BD31-4B8C-83A1-F6EECF244321}">
                <p14:modId xmlns:p14="http://schemas.microsoft.com/office/powerpoint/2010/main" val="2316481246"/>
              </p:ext>
            </p:extLst>
          </p:nvPr>
        </p:nvGraphicFramePr>
        <p:xfrm>
          <a:off x="5705957" y="2348779"/>
          <a:ext cx="5234186" cy="4237072"/>
        </p:xfrm>
        <a:graphic>
          <a:graphicData uri="http://schemas.openxmlformats.org/drawingml/2006/table">
            <a:tbl>
              <a:tblPr firstRow="1" firstCol="1" bandRow="1">
                <a:tableStyleId>{5C22544A-7EE6-4342-B048-85BDC9FD1C3A}</a:tableStyleId>
              </a:tblPr>
              <a:tblGrid>
                <a:gridCol w="573466">
                  <a:extLst>
                    <a:ext uri="{9D8B030D-6E8A-4147-A177-3AD203B41FA5}">
                      <a16:colId xmlns:a16="http://schemas.microsoft.com/office/drawing/2014/main" val="3685128801"/>
                    </a:ext>
                  </a:extLst>
                </a:gridCol>
                <a:gridCol w="672762">
                  <a:extLst>
                    <a:ext uri="{9D8B030D-6E8A-4147-A177-3AD203B41FA5}">
                      <a16:colId xmlns:a16="http://schemas.microsoft.com/office/drawing/2014/main" val="3092810102"/>
                    </a:ext>
                  </a:extLst>
                </a:gridCol>
                <a:gridCol w="446596">
                  <a:extLst>
                    <a:ext uri="{9D8B030D-6E8A-4147-A177-3AD203B41FA5}">
                      <a16:colId xmlns:a16="http://schemas.microsoft.com/office/drawing/2014/main" val="4011589081"/>
                    </a:ext>
                  </a:extLst>
                </a:gridCol>
                <a:gridCol w="505649">
                  <a:extLst>
                    <a:ext uri="{9D8B030D-6E8A-4147-A177-3AD203B41FA5}">
                      <a16:colId xmlns:a16="http://schemas.microsoft.com/office/drawing/2014/main" val="2744771059"/>
                    </a:ext>
                  </a:extLst>
                </a:gridCol>
                <a:gridCol w="401577">
                  <a:extLst>
                    <a:ext uri="{9D8B030D-6E8A-4147-A177-3AD203B41FA5}">
                      <a16:colId xmlns:a16="http://schemas.microsoft.com/office/drawing/2014/main" val="1538176305"/>
                    </a:ext>
                  </a:extLst>
                </a:gridCol>
                <a:gridCol w="505649">
                  <a:extLst>
                    <a:ext uri="{9D8B030D-6E8A-4147-A177-3AD203B41FA5}">
                      <a16:colId xmlns:a16="http://schemas.microsoft.com/office/drawing/2014/main" val="338856633"/>
                    </a:ext>
                  </a:extLst>
                </a:gridCol>
                <a:gridCol w="401577">
                  <a:extLst>
                    <a:ext uri="{9D8B030D-6E8A-4147-A177-3AD203B41FA5}">
                      <a16:colId xmlns:a16="http://schemas.microsoft.com/office/drawing/2014/main" val="3132016802"/>
                    </a:ext>
                  </a:extLst>
                </a:gridCol>
                <a:gridCol w="505649">
                  <a:extLst>
                    <a:ext uri="{9D8B030D-6E8A-4147-A177-3AD203B41FA5}">
                      <a16:colId xmlns:a16="http://schemas.microsoft.com/office/drawing/2014/main" val="4140249782"/>
                    </a:ext>
                  </a:extLst>
                </a:gridCol>
                <a:gridCol w="715612">
                  <a:extLst>
                    <a:ext uri="{9D8B030D-6E8A-4147-A177-3AD203B41FA5}">
                      <a16:colId xmlns:a16="http://schemas.microsoft.com/office/drawing/2014/main" val="224866536"/>
                    </a:ext>
                  </a:extLst>
                </a:gridCol>
                <a:gridCol w="505649">
                  <a:extLst>
                    <a:ext uri="{9D8B030D-6E8A-4147-A177-3AD203B41FA5}">
                      <a16:colId xmlns:a16="http://schemas.microsoft.com/office/drawing/2014/main" val="62709750"/>
                    </a:ext>
                  </a:extLst>
                </a:gridCol>
              </a:tblGrid>
              <a:tr h="264817">
                <a:tc>
                  <a:txBody>
                    <a:bodyPr/>
                    <a:lstStyle/>
                    <a:p>
                      <a:pPr indent="60960" algn="ctr">
                        <a:lnSpc>
                          <a:spcPct val="150000"/>
                        </a:lnSpc>
                      </a:pPr>
                      <a:r>
                        <a:rPr lang="en-US" sz="900">
                          <a:effectLst/>
                        </a:rPr>
                        <a:t>t/t/r</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0.5%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1</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1.5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2</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2.5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3</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3.5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4</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indent="60960" algn="just">
                        <a:lnSpc>
                          <a:spcPct val="150000"/>
                        </a:lnSpc>
                      </a:pPr>
                      <a:r>
                        <a:rPr lang="el-GR" sz="900">
                          <a:effectLst/>
                        </a:rPr>
                        <a:t>4.5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extLst>
                  <a:ext uri="{0D108BD9-81ED-4DB2-BD59-A6C34878D82A}">
                    <a16:rowId xmlns:a16="http://schemas.microsoft.com/office/drawing/2014/main" val="2535587094"/>
                  </a:ext>
                </a:extLst>
              </a:tr>
              <a:tr h="264817">
                <a:tc>
                  <a:txBody>
                    <a:bodyPr/>
                    <a:lstStyle/>
                    <a:p>
                      <a:pPr algn="just">
                        <a:lnSpc>
                          <a:spcPct val="150000"/>
                        </a:lnSpc>
                      </a:pPr>
                      <a:r>
                        <a:rPr lang="el-GR" sz="900">
                          <a:effectLst/>
                        </a:rPr>
                        <a:t>1</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4020807653"/>
                  </a:ext>
                </a:extLst>
              </a:tr>
              <a:tr h="264817">
                <a:tc>
                  <a:txBody>
                    <a:bodyPr/>
                    <a:lstStyle/>
                    <a:p>
                      <a:pPr algn="just">
                        <a:lnSpc>
                          <a:spcPct val="150000"/>
                        </a:lnSpc>
                      </a:pPr>
                      <a:r>
                        <a:rPr lang="el-GR" sz="900">
                          <a:effectLst/>
                        </a:rPr>
                        <a:t>2</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2556886165"/>
                  </a:ext>
                </a:extLst>
              </a:tr>
              <a:tr h="264817">
                <a:tc>
                  <a:txBody>
                    <a:bodyPr/>
                    <a:lstStyle/>
                    <a:p>
                      <a:pPr algn="just">
                        <a:lnSpc>
                          <a:spcPct val="150000"/>
                        </a:lnSpc>
                      </a:pPr>
                      <a:r>
                        <a:rPr lang="el-GR" sz="900">
                          <a:effectLst/>
                        </a:rPr>
                        <a:t>3</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1535885210"/>
                  </a:ext>
                </a:extLst>
              </a:tr>
              <a:tr h="264817">
                <a:tc>
                  <a:txBody>
                    <a:bodyPr/>
                    <a:lstStyle/>
                    <a:p>
                      <a:pPr algn="just">
                        <a:lnSpc>
                          <a:spcPct val="150000"/>
                        </a:lnSpc>
                      </a:pPr>
                      <a:r>
                        <a:rPr lang="el-GR" sz="900">
                          <a:effectLst/>
                        </a:rPr>
                        <a:t>4</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3887038372"/>
                  </a:ext>
                </a:extLst>
              </a:tr>
              <a:tr h="264817">
                <a:tc>
                  <a:txBody>
                    <a:bodyPr/>
                    <a:lstStyle/>
                    <a:p>
                      <a:pPr algn="just">
                        <a:lnSpc>
                          <a:spcPct val="150000"/>
                        </a:lnSpc>
                      </a:pPr>
                      <a:r>
                        <a:rPr lang="el-GR" sz="900">
                          <a:effectLst/>
                        </a:rPr>
                        <a:t>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1737712000"/>
                  </a:ext>
                </a:extLst>
              </a:tr>
              <a:tr h="264817">
                <a:tc>
                  <a:txBody>
                    <a:bodyPr/>
                    <a:lstStyle/>
                    <a:p>
                      <a:pPr algn="just">
                        <a:lnSpc>
                          <a:spcPct val="150000"/>
                        </a:lnSpc>
                      </a:pPr>
                      <a:r>
                        <a:rPr lang="el-GR" sz="900">
                          <a:effectLst/>
                        </a:rPr>
                        <a:t>6</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793755726"/>
                  </a:ext>
                </a:extLst>
              </a:tr>
              <a:tr h="264817">
                <a:tc>
                  <a:txBody>
                    <a:bodyPr/>
                    <a:lstStyle/>
                    <a:p>
                      <a:pPr algn="just">
                        <a:lnSpc>
                          <a:spcPct val="150000"/>
                        </a:lnSpc>
                      </a:pPr>
                      <a:r>
                        <a:rPr lang="el-GR" sz="900">
                          <a:effectLst/>
                        </a:rPr>
                        <a:t>7</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99752163"/>
                  </a:ext>
                </a:extLst>
              </a:tr>
              <a:tr h="264817">
                <a:tc>
                  <a:txBody>
                    <a:bodyPr/>
                    <a:lstStyle/>
                    <a:p>
                      <a:pPr algn="just">
                        <a:lnSpc>
                          <a:spcPct val="150000"/>
                        </a:lnSpc>
                      </a:pPr>
                      <a:r>
                        <a:rPr lang="el-GR" sz="900">
                          <a:effectLst/>
                        </a:rPr>
                        <a:t>8</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288735147"/>
                  </a:ext>
                </a:extLst>
              </a:tr>
              <a:tr h="264817">
                <a:tc>
                  <a:txBody>
                    <a:bodyPr/>
                    <a:lstStyle/>
                    <a:p>
                      <a:pPr algn="just">
                        <a:lnSpc>
                          <a:spcPct val="150000"/>
                        </a:lnSpc>
                      </a:pPr>
                      <a:r>
                        <a:rPr lang="el-GR" sz="900">
                          <a:effectLst/>
                        </a:rPr>
                        <a:t>9</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2335240690"/>
                  </a:ext>
                </a:extLst>
              </a:tr>
              <a:tr h="264817">
                <a:tc>
                  <a:txBody>
                    <a:bodyPr/>
                    <a:lstStyle/>
                    <a:p>
                      <a:pPr algn="just">
                        <a:lnSpc>
                          <a:spcPct val="150000"/>
                        </a:lnSpc>
                      </a:pPr>
                      <a:r>
                        <a:rPr lang="el-GR" sz="900">
                          <a:effectLst/>
                        </a:rPr>
                        <a:t>10</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8,111</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639598403"/>
                  </a:ext>
                </a:extLst>
              </a:tr>
              <a:tr h="264817">
                <a:tc>
                  <a:txBody>
                    <a:bodyPr/>
                    <a:lstStyle/>
                    <a:p>
                      <a:pPr algn="just">
                        <a:lnSpc>
                          <a:spcPct val="150000"/>
                        </a:lnSpc>
                      </a:pPr>
                      <a:r>
                        <a:rPr lang="el-GR" sz="900">
                          <a:effectLst/>
                        </a:rPr>
                        <a:t>11</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3326729834"/>
                  </a:ext>
                </a:extLst>
              </a:tr>
              <a:tr h="264817">
                <a:tc>
                  <a:txBody>
                    <a:bodyPr/>
                    <a:lstStyle/>
                    <a:p>
                      <a:pPr algn="just">
                        <a:lnSpc>
                          <a:spcPct val="150000"/>
                        </a:lnSpc>
                      </a:pPr>
                      <a:r>
                        <a:rPr lang="el-GR" sz="900">
                          <a:effectLst/>
                        </a:rPr>
                        <a:t>12</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485957295"/>
                  </a:ext>
                </a:extLst>
              </a:tr>
              <a:tr h="264817">
                <a:tc>
                  <a:txBody>
                    <a:bodyPr/>
                    <a:lstStyle/>
                    <a:p>
                      <a:pPr algn="just">
                        <a:lnSpc>
                          <a:spcPct val="150000"/>
                        </a:lnSpc>
                      </a:pPr>
                      <a:r>
                        <a:rPr lang="el-GR" sz="900">
                          <a:effectLst/>
                        </a:rPr>
                        <a:t>13</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3331420437"/>
                  </a:ext>
                </a:extLst>
              </a:tr>
              <a:tr h="264817">
                <a:tc>
                  <a:txBody>
                    <a:bodyPr/>
                    <a:lstStyle/>
                    <a:p>
                      <a:pPr algn="just">
                        <a:lnSpc>
                          <a:spcPct val="150000"/>
                        </a:lnSpc>
                      </a:pPr>
                      <a:r>
                        <a:rPr lang="el-GR" sz="900">
                          <a:effectLst/>
                        </a:rPr>
                        <a:t>14</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2236073658"/>
                  </a:ext>
                </a:extLst>
              </a:tr>
              <a:tr h="264817">
                <a:tc>
                  <a:txBody>
                    <a:bodyPr/>
                    <a:lstStyle/>
                    <a:p>
                      <a:pPr algn="just">
                        <a:lnSpc>
                          <a:spcPct val="150000"/>
                        </a:lnSpc>
                      </a:pPr>
                      <a:r>
                        <a:rPr lang="el-GR" sz="900">
                          <a:effectLst/>
                        </a:rPr>
                        <a:t>15</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nchor="b"/>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indent="60960" algn="just">
                        <a:lnSpc>
                          <a:spcPct val="150000"/>
                        </a:lnSpc>
                      </a:pPr>
                      <a:r>
                        <a:rPr lang="el-GR" sz="900">
                          <a:effectLst/>
                        </a:rPr>
                        <a:t> </a:t>
                      </a:r>
                      <a:endParaRPr lang="el-GR" sz="80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tc>
                  <a:txBody>
                    <a:bodyPr/>
                    <a:lstStyle/>
                    <a:p>
                      <a:pPr algn="just">
                        <a:lnSpc>
                          <a:spcPct val="150000"/>
                        </a:lnSpc>
                      </a:pPr>
                      <a:r>
                        <a:rPr lang="el-GR" sz="900" dirty="0">
                          <a:effectLst/>
                        </a:rPr>
                        <a:t> </a:t>
                      </a:r>
                      <a:endParaRPr lang="el-G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4592" marR="4592" marT="0" marB="0"/>
                </a:tc>
                <a:extLst>
                  <a:ext uri="{0D108BD9-81ED-4DB2-BD59-A6C34878D82A}">
                    <a16:rowId xmlns:a16="http://schemas.microsoft.com/office/drawing/2014/main" val="1357125196"/>
                  </a:ext>
                </a:extLst>
              </a:tr>
            </a:tbl>
          </a:graphicData>
        </a:graphic>
      </p:graphicFrame>
    </p:spTree>
    <p:extLst>
      <p:ext uri="{BB962C8B-B14F-4D97-AF65-F5344CB8AC3E}">
        <p14:creationId xmlns:p14="http://schemas.microsoft.com/office/powerpoint/2010/main" val="16652470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064BE5-9748-496E-BD79-518243DE8796}"/>
              </a:ext>
            </a:extLst>
          </p:cNvPr>
          <p:cNvSpPr>
            <a:spLocks noGrp="1"/>
          </p:cNvSpPr>
          <p:nvPr>
            <p:ph type="title"/>
          </p:nvPr>
        </p:nvSpPr>
        <p:spPr/>
        <p:txBody>
          <a:bodyPr/>
          <a:lstStyle/>
          <a:p>
            <a:pPr algn="l"/>
            <a:r>
              <a:rPr lang="el-GR" dirty="0"/>
              <a:t>Παρούσα &amp; μέλλουσα αξία</a:t>
            </a:r>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56456FC9-6F81-4726-B234-76F6996E75B8}"/>
                  </a:ext>
                </a:extLst>
              </p:cNvPr>
              <p:cNvSpPr>
                <a:spLocks noGrp="1"/>
              </p:cNvSpPr>
              <p:nvPr>
                <p:ph idx="1"/>
              </p:nvPr>
            </p:nvSpPr>
            <p:spPr>
              <a:xfrm>
                <a:off x="1609725" y="2052116"/>
                <a:ext cx="8960414" cy="3997828"/>
              </a:xfrm>
            </p:spPr>
            <p:txBody>
              <a:bodyPr/>
              <a:lstStyle/>
              <a:p>
                <a:pPr marL="0" indent="0" algn="just">
                  <a:buNone/>
                </a:pPr>
                <a:r>
                  <a:rPr lang="el-GR" dirty="0"/>
                  <a:t>Συνεχίζοντας την ανάλυση μας στο πλαίσιο των τεσσάρων προσφορών, προχωρούμε στην περίπτωση της τρίτης προσφοράς. Εκεί έχουμε να βρούμε τη μελλοντική αξία μίας </a:t>
                </a:r>
                <a:r>
                  <a:rPr lang="el-GR" dirty="0" err="1"/>
                  <a:t>ληξιπροθέσμου</a:t>
                </a:r>
                <a:r>
                  <a:rPr lang="el-GR" dirty="0"/>
                  <a:t> ράντας δέκα περιόδων και να τη συγκρίνουμε με το προσφερόμενο ποσό μετά από δέκα χρόνια. Με αυτό τον τρόπο, βρίσκουμε το σχετικό συντελεστή </a:t>
                </a:r>
                <a:r>
                  <a:rPr lang="en-US" dirty="0"/>
                  <a:t>F</a:t>
                </a:r>
                <a:r>
                  <a:rPr lang="el-GR" dirty="0" err="1"/>
                  <a:t>VIFΑn</a:t>
                </a:r>
                <a:r>
                  <a:rPr lang="el-GR" dirty="0"/>
                  <a:t> (10,4%) από τον Πίνακα. Κάνοντας το σχετικό υπολογισμό, προκύπτει πως:</a:t>
                </a:r>
                <a:endParaRPr lang="en-US" dirty="0"/>
              </a:p>
              <a:p>
                <a:pPr marL="0" indent="0" algn="ctr">
                  <a:lnSpc>
                    <a:spcPct val="150000"/>
                  </a:lnSpc>
                  <a:buNone/>
                </a:pPr>
                <a14:m>
                  <m:oMathPara xmlns:m="http://schemas.openxmlformats.org/officeDocument/2006/math">
                    <m:oMathParaPr>
                      <m:jc m:val="centerGroup"/>
                    </m:oMathParaPr>
                    <m:oMath xmlns:m="http://schemas.openxmlformats.org/officeDocument/2006/math">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𝐹𝑉𝐴𝑛</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l-GR" sz="2000" spc="100">
                          <a:effectLst/>
                          <a:latin typeface="Cambria Math" panose="02040503050406030204" pitchFamily="18" charset="0"/>
                          <a:ea typeface="Calibri" panose="020F0502020204030204" pitchFamily="34" charset="0"/>
                          <a:cs typeface="Arial" panose="020B0604020202020204" pitchFamily="34" charset="0"/>
                        </a:rPr>
                        <m:t>€10 </m:t>
                      </m:r>
                      <m:r>
                        <m:rPr>
                          <m:sty m:val="p"/>
                        </m:rPr>
                        <a:rPr lang="el-GR" sz="2000" spc="100">
                          <a:effectLst/>
                          <a:latin typeface="Cambria Math" panose="02040503050406030204" pitchFamily="18" charset="0"/>
                          <a:ea typeface="Calibri" panose="020F0502020204030204" pitchFamily="34" charset="0"/>
                          <a:cs typeface="Arial" panose="020B0604020202020204" pitchFamily="34" charset="0"/>
                        </a:rPr>
                        <m:t>x</m:t>
                      </m:r>
                      <m:r>
                        <a:rPr lang="el-GR" sz="2000" spc="100">
                          <a:effectLst/>
                          <a:latin typeface="Cambria Math" panose="02040503050406030204" pitchFamily="18" charset="0"/>
                          <a:ea typeface="Calibri" panose="020F0502020204030204" pitchFamily="34" charset="0"/>
                          <a:cs typeface="Arial" panose="020B0604020202020204" pitchFamily="34" charset="0"/>
                        </a:rPr>
                        <m:t> </m:t>
                      </m:r>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r>
                            <a:rPr lang="el-GR" sz="2000" spc="100">
                              <a:effectLst/>
                              <a:latin typeface="Cambria Math" panose="02040503050406030204" pitchFamily="18" charset="0"/>
                              <a:ea typeface="Calibri" panose="020F0502020204030204" pitchFamily="34" charset="0"/>
                              <a:cs typeface="Arial" panose="020B0604020202020204" pitchFamily="34" charset="0"/>
                            </a:rPr>
                            <m:t>12,006</m:t>
                          </m:r>
                        </m:e>
                      </m:d>
                      <m:r>
                        <a:rPr lang="el-GR" sz="2000" spc="100">
                          <a:effectLst/>
                          <a:latin typeface="Cambria Math" panose="02040503050406030204" pitchFamily="18" charset="0"/>
                          <a:ea typeface="Calibri" panose="020F0502020204030204" pitchFamily="34" charset="0"/>
                          <a:cs typeface="Arial" panose="020B0604020202020204" pitchFamily="34" charset="0"/>
                        </a:rPr>
                        <m:t>=120,0</m:t>
                      </m:r>
                      <m:r>
                        <a:rPr lang="en-US" sz="2000" b="0" i="0" spc="100" smtClean="0">
                          <a:effectLst/>
                          <a:latin typeface="Cambria Math" panose="02040503050406030204" pitchFamily="18" charset="0"/>
                          <a:ea typeface="Calibri" panose="020F0502020204030204" pitchFamily="34" charset="0"/>
                          <a:cs typeface="Arial" panose="020B0604020202020204" pitchFamily="34" charset="0"/>
                        </a:rPr>
                        <m:t>6</m:t>
                      </m:r>
                      <m:r>
                        <a:rPr lang="el-GR" sz="2000" spc="100">
                          <a:effectLst/>
                          <a:latin typeface="Cambria Math" panose="02040503050406030204" pitchFamily="18" charset="0"/>
                          <a:ea typeface="Calibri" panose="020F0502020204030204" pitchFamily="34" charset="0"/>
                          <a:cs typeface="Arial" panose="020B0604020202020204" pitchFamily="34" charset="0"/>
                        </a:rPr>
                        <m:t>&lt;€125,78</m:t>
                      </m:r>
                    </m:oMath>
                  </m:oMathPara>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dirty="0"/>
                  <a:t>Συνεπώς δεχόμαστε την προσφορά.</a:t>
                </a:r>
              </a:p>
            </p:txBody>
          </p:sp>
        </mc:Choice>
        <mc:Fallback xmlns="">
          <p:sp>
            <p:nvSpPr>
              <p:cNvPr id="3" name="Θέση περιεχομένου 2">
                <a:extLst>
                  <a:ext uri="{FF2B5EF4-FFF2-40B4-BE49-F238E27FC236}">
                    <a16:creationId xmlns:a16="http://schemas.microsoft.com/office/drawing/2014/main" id="{56456FC9-6F81-4726-B234-76F6996E75B8}"/>
                  </a:ext>
                </a:extLst>
              </p:cNvPr>
              <p:cNvSpPr>
                <a:spLocks noGrp="1" noRot="1" noChangeAspect="1" noMove="1" noResize="1" noEditPoints="1" noAdjustHandles="1" noChangeArrowheads="1" noChangeShapeType="1" noTextEdit="1"/>
              </p:cNvSpPr>
              <p:nvPr>
                <p:ph idx="1"/>
              </p:nvPr>
            </p:nvSpPr>
            <p:spPr>
              <a:xfrm>
                <a:off x="1609725" y="2052116"/>
                <a:ext cx="8960414" cy="3997828"/>
              </a:xfrm>
              <a:blipFill>
                <a:blip r:embed="rId2"/>
                <a:stretch>
                  <a:fillRect l="-680" r="-748"/>
                </a:stretch>
              </a:blipFill>
            </p:spPr>
            <p:txBody>
              <a:bodyPr/>
              <a:lstStyle/>
              <a:p>
                <a:r>
                  <a:rPr lang="el-GR">
                    <a:noFill/>
                  </a:rPr>
                  <a:t> </a:t>
                </a:r>
              </a:p>
            </p:txBody>
          </p:sp>
        </mc:Fallback>
      </mc:AlternateContent>
    </p:spTree>
    <p:extLst>
      <p:ext uri="{BB962C8B-B14F-4D97-AF65-F5344CB8AC3E}">
        <p14:creationId xmlns:p14="http://schemas.microsoft.com/office/powerpoint/2010/main" val="136608607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CAA187-ED81-431B-9E65-0B3713DEA8A6}"/>
              </a:ext>
            </a:extLst>
          </p:cNvPr>
          <p:cNvSpPr>
            <a:spLocks noGrp="1"/>
          </p:cNvSpPr>
          <p:nvPr>
            <p:ph type="title"/>
          </p:nvPr>
        </p:nvSpPr>
        <p:spPr/>
        <p:txBody>
          <a:bodyPr/>
          <a:lstStyle/>
          <a:p>
            <a:pPr algn="l"/>
            <a:r>
              <a:rPr lang="el-GR" dirty="0"/>
              <a:t>Παρούσα &amp; μέλλουσα αξία</a:t>
            </a:r>
          </a:p>
        </p:txBody>
      </p:sp>
      <p:sp>
        <p:nvSpPr>
          <p:cNvPr id="3" name="Θέση περιεχομένου 2">
            <a:extLst>
              <a:ext uri="{FF2B5EF4-FFF2-40B4-BE49-F238E27FC236}">
                <a16:creationId xmlns:a16="http://schemas.microsoft.com/office/drawing/2014/main" id="{4CB98D6B-8EF3-4CDC-A871-EBCA7906ABE2}"/>
              </a:ext>
            </a:extLst>
          </p:cNvPr>
          <p:cNvSpPr>
            <a:spLocks noGrp="1"/>
          </p:cNvSpPr>
          <p:nvPr>
            <p:ph idx="1"/>
          </p:nvPr>
        </p:nvSpPr>
        <p:spPr>
          <a:xfrm>
            <a:off x="1390650" y="2052116"/>
            <a:ext cx="9179489" cy="3997828"/>
          </a:xfrm>
        </p:spPr>
        <p:txBody>
          <a:bodyPr/>
          <a:lstStyle/>
          <a:p>
            <a:pPr marL="0" indent="0">
              <a:buNone/>
            </a:pPr>
            <a:r>
              <a:rPr lang="el-GR" dirty="0"/>
              <a:t>Τέλος, η τέταρτη προσφορά έχει να κάνει με μία σύνθετη σειρά, δηλαδή περιέχει μία ράντα και ένα ποσό εφάπαξ. Μου δίνετε €100 τώρα και θα σας δώσω πίσω €100 σε 10 χρόνια και €5,432 κάθε χρόνο για το διάστημα από 1 9 χρόνια. Θα πρέπει λοιπόν να βρω την παρούσα αξία μίας ράντας και να την αθροίσω στην παρούσα αξία ενός ποσού. Πιο συγκεκριμένα, εάν υποθέσουμε τρέχον επιτόκιο 5 % σταθερό για τα δέκα αυτά χρόνια, τότε:</a:t>
            </a:r>
          </a:p>
        </p:txBody>
      </p:sp>
    </p:spTree>
    <p:extLst>
      <p:ext uri="{BB962C8B-B14F-4D97-AF65-F5344CB8AC3E}">
        <p14:creationId xmlns:p14="http://schemas.microsoft.com/office/powerpoint/2010/main" val="31126186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D44EB0E-D351-4B3D-8722-29843F0866B5}"/>
              </a:ext>
            </a:extLst>
          </p:cNvPr>
          <p:cNvSpPr>
            <a:spLocks noGrp="1"/>
          </p:cNvSpPr>
          <p:nvPr>
            <p:ph type="title"/>
          </p:nvPr>
        </p:nvSpPr>
        <p:spPr/>
        <p:txBody>
          <a:bodyPr/>
          <a:lstStyle/>
          <a:p>
            <a:pPr algn="l"/>
            <a:r>
              <a:rPr lang="el-GR" dirty="0"/>
              <a:t>Παρούσα &amp; μέλλουσα αξία</a:t>
            </a:r>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8304F9AA-43BE-4756-B74E-062712FF355B}"/>
                  </a:ext>
                </a:extLst>
              </p:cNvPr>
              <p:cNvSpPr>
                <a:spLocks noGrp="1"/>
              </p:cNvSpPr>
              <p:nvPr>
                <p:ph idx="1"/>
              </p:nvPr>
            </p:nvSpPr>
            <p:spPr>
              <a:xfrm>
                <a:off x="1514475" y="2052116"/>
                <a:ext cx="9055664" cy="3997828"/>
              </a:xfrm>
            </p:spPr>
            <p:txBody>
              <a:bodyPr>
                <a:normAutofit fontScale="92500" lnSpcReduction="20000"/>
              </a:bodyPr>
              <a:lstStyle/>
              <a:p>
                <a:pPr marL="0" indent="0" algn="ctr">
                  <a:lnSpc>
                    <a:spcPct val="150000"/>
                  </a:lnSpc>
                  <a:buNone/>
                </a:pPr>
                <a:r>
                  <a:rPr lang="en-US" sz="2000" spc="100" dirty="0">
                    <a:effectLst/>
                    <a:latin typeface="Arial" panose="020B0604020202020204" pitchFamily="34" charset="0"/>
                    <a:ea typeface="Calibri" panose="020F0502020204030204" pitchFamily="34" charset="0"/>
                    <a:cs typeface="Times New Roman" panose="02020603050405020304" pitchFamily="18" charset="0"/>
                  </a:rPr>
                  <a:t>i)</a:t>
                </a:r>
                <a14:m>
                  <m:oMath xmlns:m="http://schemas.openxmlformats.org/officeDocument/2006/math">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𝑃𝑉</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=100 </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𝑥</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 </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𝑃𝑉𝐼𝐹</m:t>
                    </m:r>
                    <m:d>
                      <m:d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dPr>
                      <m:e>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10,0</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5</m:t>
                        </m:r>
                      </m:e>
                    </m:d>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=100 </m:t>
                    </m:r>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𝑥</m:t>
                    </m:r>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 </m:t>
                    </m:r>
                    <m:d>
                      <m:d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dPr>
                      <m:e>
                        <m:sSup>
                          <m:sSupPr>
                            <m:ctrlPr>
                              <a:rPr lang="el-GR"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ctrlPr>
                          </m:sSupPr>
                          <m:e>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1,05</m:t>
                            </m:r>
                          </m:e>
                          <m:sup>
                            <m:r>
                              <a:rPr lang="en-US" sz="2000" i="1" spc="100">
                                <a:solidFill>
                                  <a:schemeClr val="tx1"/>
                                </a:solidFill>
                                <a:effectLst/>
                                <a:latin typeface="Cambria Math" panose="02040503050406030204" pitchFamily="18" charset="0"/>
                                <a:ea typeface="Calibri" panose="020F0502020204030204" pitchFamily="34" charset="0"/>
                                <a:cs typeface="Arial" panose="020B0604020202020204" pitchFamily="34" charset="0"/>
                              </a:rPr>
                              <m:t>−10</m:t>
                            </m:r>
                          </m:sup>
                        </m:sSup>
                      </m:e>
                    </m:d>
                    <m:r>
                      <a:rPr lang="en-US" sz="2000" i="1" spc="100">
                        <a:effectLst/>
                        <a:latin typeface="Cambria Math" panose="02040503050406030204" pitchFamily="18" charset="0"/>
                        <a:ea typeface="Calibri" panose="020F0502020204030204" pitchFamily="34" charset="0"/>
                        <a:cs typeface="Arial" panose="020B0604020202020204" pitchFamily="34" charset="0"/>
                      </a:rPr>
                      <m:t>=61</m:t>
                    </m:r>
                    <m:r>
                      <a:rPr lang="en-US" sz="2000" spc="100">
                        <a:effectLst/>
                        <a:latin typeface="Cambria Math" panose="02040503050406030204" pitchFamily="18" charset="0"/>
                        <a:ea typeface="Calibri" panose="020F0502020204030204" pitchFamily="34" charset="0"/>
                        <a:cs typeface="Arial" panose="020B0604020202020204" pitchFamily="34" charset="0"/>
                      </a:rPr>
                      <m:t>,39</m:t>
                    </m:r>
                  </m:oMath>
                </a14:m>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50000"/>
                  </a:lnSpc>
                  <a:spcAft>
                    <a:spcPts val="600"/>
                  </a:spcAft>
                  <a:buNone/>
                </a:pPr>
                <a:r>
                  <a:rPr lang="en-US" sz="2000" spc="100" dirty="0">
                    <a:effectLst/>
                    <a:latin typeface="Arial" panose="020B0604020202020204" pitchFamily="34" charset="0"/>
                    <a:ea typeface="Calibri" panose="020F0502020204030204" pitchFamily="34" charset="0"/>
                  </a:rPr>
                  <a:t>ii) </a:t>
                </a:r>
                <a14:m>
                  <m:oMath xmlns:m="http://schemas.openxmlformats.org/officeDocument/2006/math">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𝑃𝑉</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𝛢</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𝑛</m:t>
                    </m:r>
                    <m:r>
                      <a:rPr lang="en-US" sz="2000" i="1" spc="100" smtClean="0">
                        <a:solidFill>
                          <a:schemeClr val="tx1"/>
                        </a:solidFill>
                        <a:effectLst/>
                        <a:latin typeface="Cambria Math" panose="02040503050406030204" pitchFamily="18" charset="0"/>
                        <a:ea typeface="Calibri" panose="020F0502020204030204" pitchFamily="34" charset="0"/>
                        <a:cs typeface="Arial" panose="020B0604020202020204" pitchFamily="34" charset="0"/>
                      </a:rPr>
                      <m:t>=</m:t>
                    </m:r>
                    <m:r>
                      <a:rPr lang="en-US" sz="2000" spc="100">
                        <a:effectLst/>
                        <a:latin typeface="Cambria Math" panose="02040503050406030204" pitchFamily="18" charset="0"/>
                        <a:ea typeface="Calibri" panose="020F0502020204030204" pitchFamily="34" charset="0"/>
                        <a:cs typeface="Arial" panose="020B0604020202020204" pitchFamily="34" charset="0"/>
                      </a:rPr>
                      <m:t>€5,432 </m:t>
                    </m:r>
                    <m:r>
                      <m:rPr>
                        <m:sty m:val="p"/>
                      </m:rPr>
                      <a:rPr lang="en-US" sz="2000" spc="100">
                        <a:effectLst/>
                        <a:latin typeface="Cambria Math" panose="02040503050406030204" pitchFamily="18" charset="0"/>
                        <a:ea typeface="Calibri" panose="020F0502020204030204" pitchFamily="34" charset="0"/>
                        <a:cs typeface="Arial" panose="020B0604020202020204" pitchFamily="34" charset="0"/>
                      </a:rPr>
                      <m:t>x</m:t>
                    </m:r>
                    <m:r>
                      <a:rPr lang="en-US" sz="2000" spc="100">
                        <a:effectLst/>
                        <a:latin typeface="Cambria Math" panose="02040503050406030204" pitchFamily="18" charset="0"/>
                        <a:ea typeface="Calibri" panose="020F0502020204030204" pitchFamily="34" charset="0"/>
                        <a:cs typeface="Arial" panose="020B0604020202020204" pitchFamily="34" charset="0"/>
                      </a:rPr>
                      <m:t> </m:t>
                    </m:r>
                    <m:r>
                      <m:rPr>
                        <m:sty m:val="p"/>
                      </m:rPr>
                      <a:rPr lang="en-US" sz="2000" spc="100">
                        <a:effectLst/>
                        <a:latin typeface="Cambria Math" panose="02040503050406030204" pitchFamily="18" charset="0"/>
                        <a:ea typeface="Calibri" panose="020F0502020204030204" pitchFamily="34" charset="0"/>
                        <a:cs typeface="Arial" panose="020B0604020202020204" pitchFamily="34" charset="0"/>
                      </a:rPr>
                      <m:t>PVIFAn</m:t>
                    </m:r>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r>
                          <a:rPr lang="en-US" sz="2000" spc="100">
                            <a:effectLst/>
                            <a:latin typeface="Cambria Math" panose="02040503050406030204" pitchFamily="18" charset="0"/>
                            <a:ea typeface="Calibri" panose="020F0502020204030204" pitchFamily="34" charset="0"/>
                            <a:cs typeface="Arial" panose="020B0604020202020204" pitchFamily="34" charset="0"/>
                          </a:rPr>
                          <m:t>9,  0,05</m:t>
                        </m:r>
                      </m:e>
                    </m:d>
                    <m:r>
                      <a:rPr lang="en-US" sz="2000" spc="100">
                        <a:effectLst/>
                        <a:latin typeface="Cambria Math" panose="02040503050406030204" pitchFamily="18" charset="0"/>
                        <a:ea typeface="Calibri" panose="020F0502020204030204" pitchFamily="34" charset="0"/>
                        <a:cs typeface="Arial" panose="020B0604020202020204" pitchFamily="34" charset="0"/>
                      </a:rPr>
                      <m:t>=€5,432 </m:t>
                    </m:r>
                    <m:r>
                      <m:rPr>
                        <m:sty m:val="p"/>
                      </m:rPr>
                      <a:rPr lang="en-US" sz="2000" spc="100">
                        <a:effectLst/>
                        <a:latin typeface="Cambria Math" panose="02040503050406030204" pitchFamily="18" charset="0"/>
                        <a:ea typeface="Calibri" panose="020F0502020204030204" pitchFamily="34" charset="0"/>
                        <a:cs typeface="Arial" panose="020B0604020202020204" pitchFamily="34" charset="0"/>
                      </a:rPr>
                      <m:t>x</m:t>
                    </m:r>
                    <m:d>
                      <m:dPr>
                        <m:begChr m:val="["/>
                        <m:endChr m:val="]"/>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r>
                                  <a:rPr lang="en-US" sz="2000" i="1" spc="100">
                                    <a:effectLst/>
                                    <a:latin typeface="Cambria Math" panose="02040503050406030204" pitchFamily="18" charset="0"/>
                                    <a:ea typeface="Calibri" panose="020F0502020204030204" pitchFamily="34" charset="0"/>
                                    <a:cs typeface="Arial" panose="020B0604020202020204" pitchFamily="34" charset="0"/>
                                  </a:rPr>
                                  <m:t>1,05</m:t>
                                </m:r>
                              </m:e>
                            </m:d>
                          </m:e>
                          <m:sup>
                            <m:r>
                              <a:rPr lang="en-US" sz="2000" i="1" spc="100">
                                <a:effectLst/>
                                <a:latin typeface="Cambria Math" panose="02040503050406030204" pitchFamily="18" charset="0"/>
                                <a:ea typeface="Calibri" panose="020F0502020204030204" pitchFamily="34" charset="0"/>
                                <a:cs typeface="Arial" panose="020B0604020202020204" pitchFamily="34" charset="0"/>
                              </a:rPr>
                              <m:t>9</m:t>
                            </m:r>
                          </m:sup>
                        </m:sSup>
                        <m:r>
                          <a:rPr lang="en-US" sz="2000" i="1" spc="100">
                            <a:effectLst/>
                            <a:latin typeface="Cambria Math" panose="02040503050406030204" pitchFamily="18" charset="0"/>
                            <a:ea typeface="Calibri" panose="020F0502020204030204" pitchFamily="34" charset="0"/>
                            <a:cs typeface="Arial" panose="020B0604020202020204" pitchFamily="34" charset="0"/>
                          </a:rPr>
                          <m:t>−1</m:t>
                        </m:r>
                      </m:e>
                    </m:d>
                    <m:r>
                      <a:rPr lang="en-US" sz="2000" spc="100">
                        <a:effectLst/>
                        <a:latin typeface="Cambria Math" panose="02040503050406030204" pitchFamily="18" charset="0"/>
                        <a:ea typeface="Calibri" panose="020F0502020204030204" pitchFamily="34" charset="0"/>
                        <a:cs typeface="Arial" panose="020B0604020202020204" pitchFamily="34" charset="0"/>
                      </a:rPr>
                      <m:t>/[0,05 </m:t>
                    </m:r>
                    <m:r>
                      <m:rPr>
                        <m:sty m:val="p"/>
                      </m:rPr>
                      <a:rPr lang="en-US" sz="2000" spc="100">
                        <a:effectLst/>
                        <a:latin typeface="Cambria Math" panose="02040503050406030204" pitchFamily="18" charset="0"/>
                        <a:ea typeface="Calibri" panose="020F0502020204030204" pitchFamily="34" charset="0"/>
                        <a:cs typeface="Arial" panose="020B0604020202020204" pitchFamily="34" charset="0"/>
                      </a:rPr>
                      <m:t>x</m:t>
                    </m:r>
                    <m:sSup>
                      <m:sSup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sSupPr>
                      <m:e>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r>
                              <a:rPr lang="en-US" sz="2000" i="1" spc="100">
                                <a:effectLst/>
                                <a:latin typeface="Cambria Math" panose="02040503050406030204" pitchFamily="18" charset="0"/>
                                <a:ea typeface="Calibri" panose="020F0502020204030204" pitchFamily="34" charset="0"/>
                                <a:cs typeface="Arial" panose="020B0604020202020204" pitchFamily="34" charset="0"/>
                              </a:rPr>
                              <m:t>1,05</m:t>
                            </m:r>
                          </m:e>
                        </m:d>
                      </m:e>
                      <m:sup>
                        <m:r>
                          <a:rPr lang="en-US" sz="2000" i="1" spc="100">
                            <a:effectLst/>
                            <a:latin typeface="Cambria Math" panose="02040503050406030204" pitchFamily="18" charset="0"/>
                            <a:ea typeface="Calibri" panose="020F0502020204030204" pitchFamily="34" charset="0"/>
                            <a:cs typeface="Arial" panose="020B0604020202020204" pitchFamily="34" charset="0"/>
                          </a:rPr>
                          <m:t>9</m:t>
                        </m:r>
                      </m:sup>
                    </m:sSup>
                    <m:r>
                      <a:rPr lang="en-US" sz="2000" spc="100">
                        <a:effectLst/>
                        <a:latin typeface="Cambria Math" panose="02040503050406030204" pitchFamily="18" charset="0"/>
                        <a:ea typeface="Calibri" panose="020F0502020204030204" pitchFamily="34" charset="0"/>
                        <a:cs typeface="Arial" panose="020B0604020202020204" pitchFamily="34" charset="0"/>
                      </a:rPr>
                      <m:t>]=  </m:t>
                    </m:r>
                  </m:oMath>
                </a14:m>
                <a:endParaRPr lang="el-GR" sz="1800" dirty="0">
                  <a:effectLst/>
                  <a:latin typeface="Calibri" panose="020F0502020204030204" pitchFamily="34" charset="0"/>
                  <a:ea typeface="Calibri" panose="020F0502020204030204" pitchFamily="34" charset="0"/>
                </a:endParaRPr>
              </a:p>
              <a:p>
                <a:pPr marL="0" indent="0" algn="just">
                  <a:lnSpc>
                    <a:spcPct val="150000"/>
                  </a:lnSpc>
                  <a:spcAft>
                    <a:spcPts val="600"/>
                  </a:spcAft>
                  <a:buNone/>
                </a:pPr>
                <a14:m>
                  <m:oMathPara xmlns:m="http://schemas.openxmlformats.org/officeDocument/2006/math">
                    <m:oMathParaPr>
                      <m:jc m:val="centerGroup"/>
                    </m:oMathParaPr>
                    <m:oMath xmlns:m="http://schemas.openxmlformats.org/officeDocument/2006/math">
                      <m:r>
                        <a:rPr lang="el-GR" sz="2000" spc="100">
                          <a:effectLst/>
                          <a:latin typeface="Cambria Math" panose="02040503050406030204" pitchFamily="18" charset="0"/>
                          <a:ea typeface="Calibri" panose="020F0502020204030204" pitchFamily="34" charset="0"/>
                          <a:cs typeface="Arial" panose="020B0604020202020204" pitchFamily="34" charset="0"/>
                        </a:rPr>
                        <m:t>€5,432 </m:t>
                      </m:r>
                      <m:r>
                        <m:rPr>
                          <m:sty m:val="p"/>
                        </m:rPr>
                        <a:rPr lang="el-GR" sz="2000" spc="100">
                          <a:effectLst/>
                          <a:latin typeface="Cambria Math" panose="02040503050406030204" pitchFamily="18" charset="0"/>
                          <a:ea typeface="Calibri" panose="020F0502020204030204" pitchFamily="34" charset="0"/>
                          <a:cs typeface="Arial" panose="020B0604020202020204" pitchFamily="34" charset="0"/>
                        </a:rPr>
                        <m:t>x</m:t>
                      </m:r>
                      <m:r>
                        <a:rPr lang="el-GR" sz="2000" spc="100">
                          <a:effectLst/>
                          <a:latin typeface="Cambria Math" panose="02040503050406030204" pitchFamily="18" charset="0"/>
                          <a:ea typeface="Calibri" panose="020F0502020204030204" pitchFamily="34" charset="0"/>
                          <a:cs typeface="Arial" panose="020B0604020202020204" pitchFamily="34" charset="0"/>
                        </a:rPr>
                        <m:t> </m:t>
                      </m:r>
                      <m:d>
                        <m:dPr>
                          <m:ctrlPr>
                            <a:rPr lang="el-GR" sz="2000" i="1" spc="100">
                              <a:effectLst/>
                              <a:latin typeface="Cambria Math" panose="02040503050406030204" pitchFamily="18" charset="0"/>
                              <a:ea typeface="Calibri" panose="020F0502020204030204" pitchFamily="34" charset="0"/>
                              <a:cs typeface="Arial" panose="020B0604020202020204" pitchFamily="34" charset="0"/>
                            </a:rPr>
                          </m:ctrlPr>
                        </m:dPr>
                        <m:e>
                          <m:r>
                            <a:rPr lang="el-GR" sz="2000" spc="100">
                              <a:effectLst/>
                              <a:latin typeface="Cambria Math" panose="02040503050406030204" pitchFamily="18" charset="0"/>
                              <a:ea typeface="Calibri" panose="020F0502020204030204" pitchFamily="34" charset="0"/>
                              <a:cs typeface="Arial" panose="020B0604020202020204" pitchFamily="34" charset="0"/>
                            </a:rPr>
                            <m:t>7,108</m:t>
                          </m:r>
                        </m:e>
                      </m:d>
                      <m:r>
                        <a:rPr lang="el-GR" sz="2000" spc="100">
                          <a:effectLst/>
                          <a:latin typeface="Cambria Math" panose="02040503050406030204" pitchFamily="18" charset="0"/>
                          <a:ea typeface="Calibri" panose="020F0502020204030204" pitchFamily="34" charset="0"/>
                          <a:cs typeface="Arial" panose="020B0604020202020204" pitchFamily="34" charset="0"/>
                        </a:rPr>
                        <m:t>=€38,61 </m:t>
                      </m:r>
                    </m:oMath>
                  </m:oMathPara>
                </a14:m>
                <a:endParaRPr lang="en-US" sz="1800" dirty="0">
                  <a:effectLst/>
                  <a:latin typeface="Calibri" panose="020F0502020204030204" pitchFamily="34" charset="0"/>
                  <a:ea typeface="Calibri" panose="020F0502020204030204" pitchFamily="34" charset="0"/>
                </a:endParaRPr>
              </a:p>
              <a:p>
                <a:pPr marL="0" indent="0" algn="just">
                  <a:lnSpc>
                    <a:spcPct val="150000"/>
                  </a:lnSpc>
                  <a:spcAft>
                    <a:spcPts val="600"/>
                  </a:spcAft>
                  <a:buNone/>
                </a:pPr>
                <a:r>
                  <a:rPr lang="el-GR" sz="1900" dirty="0">
                    <a:effectLst/>
                    <a:latin typeface="Calibri" panose="020F0502020204030204" pitchFamily="34" charset="0"/>
                    <a:ea typeface="Calibri" panose="020F0502020204030204" pitchFamily="34" charset="0"/>
                  </a:rPr>
                  <a:t>H συνολική παρούσα αξία της προσφοράς μου είναι €61,39 + €38,61 = €100, που σας καθιστά αδιάφορο.</a:t>
                </a:r>
              </a:p>
              <a:p>
                <a:pPr marL="0" indent="0" algn="just">
                  <a:lnSpc>
                    <a:spcPct val="150000"/>
                  </a:lnSpc>
                  <a:spcAft>
                    <a:spcPts val="600"/>
                  </a:spcAft>
                  <a:buNone/>
                </a:pPr>
                <a:r>
                  <a:rPr lang="el-GR" sz="1900" dirty="0">
                    <a:effectLst/>
                    <a:latin typeface="Calibri" panose="020F0502020204030204" pitchFamily="34" charset="0"/>
                    <a:ea typeface="Calibri" panose="020F0502020204030204" pitchFamily="34" charset="0"/>
                  </a:rPr>
                  <a:t>Με άλλα λόγια, είτε δεχθείτε την προσφορά μου ή τα βάλετε στο τρέχον επιτόκιο, θα έχετε το ίδιο αποτέλεσμα. </a:t>
                </a:r>
              </a:p>
              <a:p>
                <a:endParaRPr lang="el-GR" dirty="0"/>
              </a:p>
            </p:txBody>
          </p:sp>
        </mc:Choice>
        <mc:Fallback xmlns="">
          <p:sp>
            <p:nvSpPr>
              <p:cNvPr id="3" name="Θέση περιεχομένου 2">
                <a:extLst>
                  <a:ext uri="{FF2B5EF4-FFF2-40B4-BE49-F238E27FC236}">
                    <a16:creationId xmlns:a16="http://schemas.microsoft.com/office/drawing/2014/main" id="{8304F9AA-43BE-4756-B74E-062712FF355B}"/>
                  </a:ext>
                </a:extLst>
              </p:cNvPr>
              <p:cNvSpPr>
                <a:spLocks noGrp="1" noRot="1" noChangeAspect="1" noMove="1" noResize="1" noEditPoints="1" noAdjustHandles="1" noChangeArrowheads="1" noChangeShapeType="1" noTextEdit="1"/>
              </p:cNvSpPr>
              <p:nvPr>
                <p:ph idx="1"/>
              </p:nvPr>
            </p:nvSpPr>
            <p:spPr>
              <a:xfrm>
                <a:off x="1514475" y="2052116"/>
                <a:ext cx="9055664" cy="3997828"/>
              </a:xfrm>
              <a:blipFill>
                <a:blip r:embed="rId2"/>
                <a:stretch>
                  <a:fillRect l="-538" t="-3053" r="-538"/>
                </a:stretch>
              </a:blipFill>
            </p:spPr>
            <p:txBody>
              <a:bodyPr/>
              <a:lstStyle/>
              <a:p>
                <a:r>
                  <a:rPr lang="el-GR">
                    <a:noFill/>
                  </a:rPr>
                  <a:t> </a:t>
                </a:r>
              </a:p>
            </p:txBody>
          </p:sp>
        </mc:Fallback>
      </mc:AlternateContent>
    </p:spTree>
    <p:extLst>
      <p:ext uri="{BB962C8B-B14F-4D97-AF65-F5344CB8AC3E}">
        <p14:creationId xmlns:p14="http://schemas.microsoft.com/office/powerpoint/2010/main" val="3020143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4AF0A1-BE5D-4A11-9AB2-712B53EEC04B}"/>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4EB23B32-D64E-4E18-8256-361F90692E22}"/>
              </a:ext>
            </a:extLst>
          </p:cNvPr>
          <p:cNvSpPr>
            <a:spLocks noGrp="1"/>
          </p:cNvSpPr>
          <p:nvPr>
            <p:ph idx="1"/>
          </p:nvPr>
        </p:nvSpPr>
        <p:spPr>
          <a:xfrm>
            <a:off x="1628775" y="2052116"/>
            <a:ext cx="8941364" cy="3997828"/>
          </a:xfrm>
        </p:spPr>
        <p:txBody>
          <a:bodyPr/>
          <a:lstStyle/>
          <a:p>
            <a:pPr marL="0" indent="0" algn="just">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Για να κατανοήσουμε καλύτερα τη διάκριση μεταξύ επιχειρηματικών κερδών κα</a:t>
            </a:r>
            <a:r>
              <a:rPr lang="en-US" sz="1800" spc="100" dirty="0" err="1">
                <a:effectLst/>
                <a:latin typeface="Arial" panose="020B0604020202020204" pitchFamily="34" charset="0"/>
                <a:ea typeface="Calibri" panose="020F0502020204030204" pitchFamily="34" charset="0"/>
                <a:cs typeface="Times New Roman" panose="02020603050405020304" pitchFamily="18" charset="0"/>
              </a:rPr>
              <a:t>i</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αποτελεσμάτων του επενδυτικού έργου, ας δούμε ένα παράδειγμα. Έστω ότι σήμερα λειτουργεί κατάστημα το οποίο κερδίζει 100.000€ ετησίως και σκεφτόμαστε να το ανακαινίσουμε. Μετά την ανακαίνιση που θα κοστίσει 1.000.000 θα κερδίζουμε 30% του αρχικώς επενδυθέντος κεφαλαίου. Κάνοντας υπολογισμούς, καθορίζουμε τις χρηματικές ροές με την επένδυση και χωρίς την επένδυση. Η διαφορά αυτών των δύο καταστάσεων είναι αυτή που πρέπει να προεξοφλήσουμε στο παρόν και όχι το συνολικό αποτέλεσμα της επιχείρησης.</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l-GR" dirty="0"/>
          </a:p>
        </p:txBody>
      </p:sp>
    </p:spTree>
    <p:extLst>
      <p:ext uri="{BB962C8B-B14F-4D97-AF65-F5344CB8AC3E}">
        <p14:creationId xmlns:p14="http://schemas.microsoft.com/office/powerpoint/2010/main" val="9456282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3535A2E-E0E0-4B2D-97AA-F3B143FD561D}"/>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71C33CCE-376E-49D7-B286-08B91A1D9BA9}"/>
              </a:ext>
            </a:extLst>
          </p:cNvPr>
          <p:cNvSpPr>
            <a:spLocks noGrp="1"/>
          </p:cNvSpPr>
          <p:nvPr>
            <p:ph idx="1"/>
          </p:nvPr>
        </p:nvSpPr>
        <p:spPr>
          <a:xfrm>
            <a:off x="2773599" y="2052116"/>
            <a:ext cx="7796540" cy="799941"/>
          </a:xfrm>
        </p:spPr>
        <p:txBody>
          <a:bodyPr/>
          <a:lstStyle/>
          <a:p>
            <a:pPr marL="0" indent="0">
              <a:buNone/>
            </a:pPr>
            <a:r>
              <a:rPr lang="el-GR" sz="1800" u="sng" spc="100" dirty="0">
                <a:effectLst/>
                <a:latin typeface="Arial" panose="020B0604020202020204" pitchFamily="34" charset="0"/>
                <a:ea typeface="Calibri" panose="020F0502020204030204" pitchFamily="34" charset="0"/>
                <a:cs typeface="Times New Roman" panose="02020603050405020304" pitchFamily="18" charset="0"/>
              </a:rPr>
              <a:t>Πίνακας χρηματικών ροών</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graphicFrame>
        <p:nvGraphicFramePr>
          <p:cNvPr id="4" name="Πίνακας 3">
            <a:extLst>
              <a:ext uri="{FF2B5EF4-FFF2-40B4-BE49-F238E27FC236}">
                <a16:creationId xmlns:a16="http://schemas.microsoft.com/office/drawing/2014/main" id="{D9ABDCB1-DB67-4940-B6A6-9A6FA23B53F3}"/>
              </a:ext>
            </a:extLst>
          </p:cNvPr>
          <p:cNvGraphicFramePr>
            <a:graphicFrameLocks noGrp="1"/>
          </p:cNvGraphicFramePr>
          <p:nvPr>
            <p:extLst>
              <p:ext uri="{D42A27DB-BD31-4B8C-83A1-F6EECF244321}">
                <p14:modId xmlns:p14="http://schemas.microsoft.com/office/powerpoint/2010/main" val="1663561638"/>
              </p:ext>
            </p:extLst>
          </p:nvPr>
        </p:nvGraphicFramePr>
        <p:xfrm>
          <a:off x="2773599" y="3018888"/>
          <a:ext cx="7589601" cy="2946484"/>
        </p:xfrm>
        <a:graphic>
          <a:graphicData uri="http://schemas.openxmlformats.org/drawingml/2006/table">
            <a:tbl>
              <a:tblPr firstRow="1" firstCol="1" bandRow="1">
                <a:tableStyleId>{5C22544A-7EE6-4342-B048-85BDC9FD1C3A}</a:tableStyleId>
              </a:tblPr>
              <a:tblGrid>
                <a:gridCol w="2110106">
                  <a:extLst>
                    <a:ext uri="{9D8B030D-6E8A-4147-A177-3AD203B41FA5}">
                      <a16:colId xmlns:a16="http://schemas.microsoft.com/office/drawing/2014/main" val="179858350"/>
                    </a:ext>
                  </a:extLst>
                </a:gridCol>
                <a:gridCol w="1451938">
                  <a:extLst>
                    <a:ext uri="{9D8B030D-6E8A-4147-A177-3AD203B41FA5}">
                      <a16:colId xmlns:a16="http://schemas.microsoft.com/office/drawing/2014/main" val="2676008481"/>
                    </a:ext>
                  </a:extLst>
                </a:gridCol>
                <a:gridCol w="1012057">
                  <a:extLst>
                    <a:ext uri="{9D8B030D-6E8A-4147-A177-3AD203B41FA5}">
                      <a16:colId xmlns:a16="http://schemas.microsoft.com/office/drawing/2014/main" val="2822844878"/>
                    </a:ext>
                  </a:extLst>
                </a:gridCol>
                <a:gridCol w="1083992">
                  <a:extLst>
                    <a:ext uri="{9D8B030D-6E8A-4147-A177-3AD203B41FA5}">
                      <a16:colId xmlns:a16="http://schemas.microsoft.com/office/drawing/2014/main" val="1779324020"/>
                    </a:ext>
                  </a:extLst>
                </a:gridCol>
                <a:gridCol w="1012057">
                  <a:extLst>
                    <a:ext uri="{9D8B030D-6E8A-4147-A177-3AD203B41FA5}">
                      <a16:colId xmlns:a16="http://schemas.microsoft.com/office/drawing/2014/main" val="2667766852"/>
                    </a:ext>
                  </a:extLst>
                </a:gridCol>
                <a:gridCol w="919451">
                  <a:extLst>
                    <a:ext uri="{9D8B030D-6E8A-4147-A177-3AD203B41FA5}">
                      <a16:colId xmlns:a16="http://schemas.microsoft.com/office/drawing/2014/main" val="3873669185"/>
                    </a:ext>
                  </a:extLst>
                </a:gridCol>
              </a:tblGrid>
              <a:tr h="736621">
                <a:tc>
                  <a:txBody>
                    <a:bodyPr/>
                    <a:lstStyle/>
                    <a:p>
                      <a:pPr algn="just">
                        <a:lnSpc>
                          <a:spcPct val="150000"/>
                        </a:lnSpc>
                      </a:pPr>
                      <a:r>
                        <a:rPr lang="el-GR" sz="1200" spc="100">
                          <a:effectLst/>
                        </a:rPr>
                        <a:t>Έτη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pPr>
                      <a:r>
                        <a:rPr lang="el-GR" sz="1200" spc="100" dirty="0">
                          <a:effectLst/>
                        </a:rPr>
                        <a:t>0</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pPr>
                      <a:r>
                        <a:rPr lang="el-GR" sz="1200" spc="100">
                          <a:effectLst/>
                        </a:rPr>
                        <a:t>1</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pPr>
                      <a:r>
                        <a:rPr lang="el-GR" sz="1200" spc="100">
                          <a:effectLst/>
                        </a:rPr>
                        <a:t>2</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pPr>
                      <a:r>
                        <a:rPr lang="el-GR" sz="1200" spc="100">
                          <a:effectLst/>
                        </a:rPr>
                        <a:t>3</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9845" algn="just">
                        <a:lnSpc>
                          <a:spcPct val="150000"/>
                        </a:lnSpc>
                      </a:pPr>
                      <a:r>
                        <a:rPr lang="el-GR" sz="1200" spc="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60067559"/>
                  </a:ext>
                </a:extLst>
              </a:tr>
              <a:tr h="736621">
                <a:tc>
                  <a:txBody>
                    <a:bodyPr/>
                    <a:lstStyle/>
                    <a:p>
                      <a:pPr indent="20955" algn="just">
                        <a:lnSpc>
                          <a:spcPct val="150000"/>
                        </a:lnSpc>
                      </a:pPr>
                      <a:r>
                        <a:rPr lang="el-GR" sz="1200" spc="100">
                          <a:effectLst/>
                        </a:rPr>
                        <a:t>Με ανακαίνιση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-1.000.000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300.000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300.000.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300.000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9845" algn="just">
                        <a:lnSpc>
                          <a:spcPct val="150000"/>
                        </a:lnSpc>
                      </a:pPr>
                      <a:r>
                        <a:rPr lang="el-GR" sz="1200" spc="100">
                          <a:effectLst/>
                        </a:rPr>
                        <a:t>……</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34048292"/>
                  </a:ext>
                </a:extLst>
              </a:tr>
              <a:tr h="736621">
                <a:tc>
                  <a:txBody>
                    <a:bodyPr/>
                    <a:lstStyle/>
                    <a:p>
                      <a:pPr indent="20955" algn="just">
                        <a:lnSpc>
                          <a:spcPct val="150000"/>
                        </a:lnSpc>
                      </a:pPr>
                      <a:r>
                        <a:rPr lang="el-GR" sz="1200" spc="100">
                          <a:effectLst/>
                        </a:rPr>
                        <a:t>Χωρίς ανακαίνιση</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100.000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100.000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100.000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9845" algn="just">
                        <a:lnSpc>
                          <a:spcPct val="150000"/>
                        </a:lnSpc>
                      </a:pPr>
                      <a:r>
                        <a:rPr lang="el-GR" sz="1200" spc="100">
                          <a:effectLst/>
                        </a:rPr>
                        <a:t> </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89114909"/>
                  </a:ext>
                </a:extLst>
              </a:tr>
              <a:tr h="736621">
                <a:tc>
                  <a:txBody>
                    <a:bodyPr/>
                    <a:lstStyle/>
                    <a:p>
                      <a:pPr indent="20955" algn="just">
                        <a:lnSpc>
                          <a:spcPct val="150000"/>
                        </a:lnSpc>
                      </a:pPr>
                      <a:r>
                        <a:rPr lang="el-GR" sz="1200" spc="100">
                          <a:effectLst/>
                        </a:rPr>
                        <a:t>Διαφορά</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-1.000.000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200.000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200.000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1590" algn="ctr">
                        <a:lnSpc>
                          <a:spcPct val="150000"/>
                        </a:lnSpc>
                      </a:pPr>
                      <a:r>
                        <a:rPr lang="el-GR" sz="1200" spc="100">
                          <a:effectLst/>
                        </a:rPr>
                        <a:t>200.000</a:t>
                      </a:r>
                      <a:endParaRPr lang="el-GR"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indent="29845" algn="just">
                        <a:lnSpc>
                          <a:spcPct val="150000"/>
                        </a:lnSpc>
                      </a:pPr>
                      <a:r>
                        <a:rPr lang="el-GR" sz="1200" spc="100" dirty="0">
                          <a:effectLst/>
                        </a:rPr>
                        <a:t>…..</a:t>
                      </a:r>
                      <a:endParaRPr lang="el-G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528958818"/>
                  </a:ext>
                </a:extLst>
              </a:tr>
            </a:tbl>
          </a:graphicData>
        </a:graphic>
      </p:graphicFrame>
    </p:spTree>
    <p:extLst>
      <p:ext uri="{BB962C8B-B14F-4D97-AF65-F5344CB8AC3E}">
        <p14:creationId xmlns:p14="http://schemas.microsoft.com/office/powerpoint/2010/main" val="363864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D4871D-FE9D-4617-94B6-EF01F1196312}"/>
              </a:ext>
            </a:extLst>
          </p:cNvPr>
          <p:cNvSpPr>
            <a:spLocks noGrp="1"/>
          </p:cNvSpPr>
          <p:nvPr>
            <p:ph type="title"/>
          </p:nvPr>
        </p:nvSpPr>
        <p:spPr/>
        <p:txBody>
          <a:bodyPr/>
          <a:lstStyle/>
          <a:p>
            <a:pPr algn="l"/>
            <a:r>
              <a:rPr lang="el-GR" dirty="0"/>
              <a:t>Χρηματικές ροές</a:t>
            </a:r>
          </a:p>
        </p:txBody>
      </p:sp>
      <mc:AlternateContent xmlns:mc="http://schemas.openxmlformats.org/markup-compatibility/2006" xmlns:a14="http://schemas.microsoft.com/office/drawing/2010/main">
        <mc:Choice Requires="a14">
          <p:sp>
            <p:nvSpPr>
              <p:cNvPr id="3" name="Θέση περιεχομένου 2">
                <a:extLst>
                  <a:ext uri="{FF2B5EF4-FFF2-40B4-BE49-F238E27FC236}">
                    <a16:creationId xmlns:a16="http://schemas.microsoft.com/office/drawing/2014/main" id="{4548866B-B534-4DF8-9E70-7E9860C2D009}"/>
                  </a:ext>
                </a:extLst>
              </p:cNvPr>
              <p:cNvSpPr>
                <a:spLocks noGrp="1"/>
              </p:cNvSpPr>
              <p:nvPr>
                <p:ph idx="1"/>
              </p:nvPr>
            </p:nvSpPr>
            <p:spPr>
              <a:xfrm>
                <a:off x="1857375" y="2052116"/>
                <a:ext cx="8712764" cy="3997828"/>
              </a:xfrm>
            </p:spPr>
            <p:txBody>
              <a:bodyPr>
                <a:normAutofit fontScale="77500" lnSpcReduction="20000"/>
              </a:bodyPr>
              <a:lstStyle/>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Στην αξιολόγηση επενδύσεων, οι λεγόμενες χρηματικές ροές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cash flows</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είναι η διαφορά μεταξύ χρηματικών εισροών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cash inflows</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και των χρηματικών εκροών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cash outflows</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Η διαφορά αυτή ονομάζεται καθαρή χρηματική ροή. </a:t>
                </a:r>
              </a:p>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Δηλαδή: </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14:m>
                  <m:oMathPara xmlns:m="http://schemas.openxmlformats.org/officeDocument/2006/math">
                    <m:oMathParaPr>
                      <m:jc m:val="centerGroup"/>
                    </m:oMathParaPr>
                    <m:oMath xmlns:m="http://schemas.openxmlformats.org/officeDocument/2006/math">
                      <m:sSub>
                        <m:sSubPr>
                          <m:ctrlPr>
                            <a:rPr lang="el-GR" sz="2800" b="1"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800" b="1" i="1" spc="100">
                              <a:effectLst/>
                              <a:latin typeface="Cambria Math" panose="02040503050406030204" pitchFamily="18" charset="0"/>
                              <a:ea typeface="Calibri" panose="020F0502020204030204" pitchFamily="34" charset="0"/>
                              <a:cs typeface="Arial" panose="020B0604020202020204" pitchFamily="34" charset="0"/>
                            </a:rPr>
                            <m:t>𝑪</m:t>
                          </m:r>
                          <m:r>
                            <a:rPr lang="el-GR" sz="2800" b="1" i="0" spc="100" smtClean="0">
                              <a:effectLst/>
                              <a:latin typeface="Cambria Math" panose="02040503050406030204" pitchFamily="18" charset="0"/>
                              <a:ea typeface="Calibri" panose="020F0502020204030204" pitchFamily="34" charset="0"/>
                              <a:cs typeface="Arial" panose="020B0604020202020204" pitchFamily="34" charset="0"/>
                            </a:rPr>
                            <m:t>𝚰</m:t>
                          </m:r>
                        </m:e>
                        <m:sub>
                          <m:r>
                            <a:rPr lang="el-GR" sz="2800" b="1" i="1" spc="100">
                              <a:effectLst/>
                              <a:latin typeface="Cambria Math" panose="02040503050406030204" pitchFamily="18" charset="0"/>
                              <a:ea typeface="Calibri" panose="020F0502020204030204" pitchFamily="34" charset="0"/>
                              <a:cs typeface="Arial" panose="020B0604020202020204" pitchFamily="34" charset="0"/>
                            </a:rPr>
                            <m:t>𝒕</m:t>
                          </m:r>
                        </m:sub>
                      </m:sSub>
                      <m:r>
                        <a:rPr lang="el-GR" sz="2800" b="1" i="1" spc="100">
                          <a:effectLst/>
                          <a:latin typeface="Cambria Math" panose="02040503050406030204" pitchFamily="18" charset="0"/>
                          <a:ea typeface="Calibri" panose="020F0502020204030204" pitchFamily="34" charset="0"/>
                          <a:cs typeface="Arial" panose="020B0604020202020204" pitchFamily="34" charset="0"/>
                        </a:rPr>
                        <m:t>− </m:t>
                      </m:r>
                      <m:sSub>
                        <m:sSubPr>
                          <m:ctrlPr>
                            <a:rPr lang="el-GR" sz="2800" b="1"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800" b="1" i="1" spc="100">
                              <a:effectLst/>
                              <a:latin typeface="Cambria Math" panose="02040503050406030204" pitchFamily="18" charset="0"/>
                              <a:ea typeface="Calibri" panose="020F0502020204030204" pitchFamily="34" charset="0"/>
                              <a:cs typeface="Arial" panose="020B0604020202020204" pitchFamily="34" charset="0"/>
                            </a:rPr>
                            <m:t>𝑪</m:t>
                          </m:r>
                          <m:r>
                            <a:rPr lang="el-GR" sz="2800" b="1" i="0" spc="100" smtClean="0">
                              <a:effectLst/>
                              <a:latin typeface="Cambria Math" panose="02040503050406030204" pitchFamily="18" charset="0"/>
                              <a:ea typeface="Calibri" panose="020F0502020204030204" pitchFamily="34" charset="0"/>
                              <a:cs typeface="Arial" panose="020B0604020202020204" pitchFamily="34" charset="0"/>
                            </a:rPr>
                            <m:t>𝚶</m:t>
                          </m:r>
                        </m:e>
                        <m:sub>
                          <m:r>
                            <a:rPr lang="el-GR" sz="2800" b="1" i="1" spc="100">
                              <a:effectLst/>
                              <a:latin typeface="Cambria Math" panose="02040503050406030204" pitchFamily="18" charset="0"/>
                              <a:ea typeface="Calibri" panose="020F0502020204030204" pitchFamily="34" charset="0"/>
                              <a:cs typeface="Arial" panose="020B0604020202020204" pitchFamily="34" charset="0"/>
                            </a:rPr>
                            <m:t>𝒕</m:t>
                          </m:r>
                        </m:sub>
                      </m:sSub>
                      <m:r>
                        <a:rPr lang="el-GR" sz="2800" b="1" i="1" spc="100">
                          <a:effectLst/>
                          <a:latin typeface="Cambria Math" panose="02040503050406030204" pitchFamily="18" charset="0"/>
                          <a:ea typeface="Calibri" panose="020F0502020204030204" pitchFamily="34" charset="0"/>
                          <a:cs typeface="Arial" panose="020B0604020202020204" pitchFamily="34" charset="0"/>
                        </a:rPr>
                        <m:t>=</m:t>
                      </m:r>
                      <m:sSub>
                        <m:sSubPr>
                          <m:ctrlPr>
                            <a:rPr lang="el-GR" sz="2800" b="1" i="1" spc="100">
                              <a:effectLst/>
                              <a:latin typeface="Cambria Math" panose="02040503050406030204" pitchFamily="18" charset="0"/>
                              <a:ea typeface="Calibri" panose="020F0502020204030204" pitchFamily="34" charset="0"/>
                              <a:cs typeface="Arial" panose="020B0604020202020204" pitchFamily="34" charset="0"/>
                            </a:rPr>
                          </m:ctrlPr>
                        </m:sSubPr>
                        <m:e>
                          <m:r>
                            <a:rPr lang="el-GR" sz="2800" b="1" i="1" spc="100">
                              <a:effectLst/>
                              <a:latin typeface="Cambria Math" panose="02040503050406030204" pitchFamily="18" charset="0"/>
                              <a:ea typeface="Calibri" panose="020F0502020204030204" pitchFamily="34" charset="0"/>
                              <a:cs typeface="Arial" panose="020B0604020202020204" pitchFamily="34" charset="0"/>
                            </a:rPr>
                            <m:t>𝑵𝑪𝑭</m:t>
                          </m:r>
                        </m:e>
                        <m:sub>
                          <m:r>
                            <a:rPr lang="el-GR" sz="2800" b="1" i="1" spc="100">
                              <a:effectLst/>
                              <a:latin typeface="Cambria Math" panose="02040503050406030204" pitchFamily="18" charset="0"/>
                              <a:ea typeface="Calibri" panose="020F0502020204030204" pitchFamily="34" charset="0"/>
                              <a:cs typeface="Arial" panose="020B0604020202020204" pitchFamily="34" charset="0"/>
                            </a:rPr>
                            <m:t>𝒕</m:t>
                          </m:r>
                        </m:sub>
                      </m:sSub>
                    </m:oMath>
                  </m:oMathPara>
                </a14:m>
                <a:endParaRPr lang="el-GR" sz="2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800" spc="100" dirty="0">
                    <a:effectLst/>
                    <a:latin typeface="Arial" panose="020B0604020202020204" pitchFamily="34" charset="0"/>
                    <a:ea typeface="Calibri" panose="020F0502020204030204" pitchFamily="34" charset="0"/>
                    <a:cs typeface="Times New Roman" panose="02020603050405020304" pitchFamily="18" charset="0"/>
                  </a:rPr>
                  <a:t>όπου:</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1800" spc="100" dirty="0">
                    <a:effectLst/>
                    <a:latin typeface="Arial" panose="020B0604020202020204" pitchFamily="34" charset="0"/>
                    <a:ea typeface="Calibri" panose="020F0502020204030204" pitchFamily="34" charset="0"/>
                    <a:cs typeface="Times New Roman" panose="02020603050405020304" pitchFamily="18" charset="0"/>
                  </a:rPr>
                  <a:t>C</a:t>
                </a:r>
                <a:r>
                  <a:rPr lang="el-GR" sz="1800" spc="100" dirty="0">
                    <a:latin typeface="Arial" panose="020B0604020202020204" pitchFamily="34" charset="0"/>
                    <a:ea typeface="Calibri" panose="020F0502020204030204" pitchFamily="34" charset="0"/>
                    <a:cs typeface="Times New Roman" panose="02020603050405020304" pitchFamily="18" charset="0"/>
                  </a:rPr>
                  <a:t>Ι</a:t>
                </a:r>
                <a:r>
                  <a:rPr lang="en-US" sz="1800" spc="100" baseline="-25000" dirty="0">
                    <a:effectLst/>
                    <a:latin typeface="Arial" panose="020B0604020202020204" pitchFamily="34" charset="0"/>
                    <a:ea typeface="Calibri" panose="020F0502020204030204" pitchFamily="34" charset="0"/>
                    <a:cs typeface="Times New Roman" panose="02020603050405020304" pitchFamily="18" charset="0"/>
                  </a:rPr>
                  <a:t>t</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χρηματικές εισροές περιόδου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1800" spc="100" dirty="0">
                    <a:effectLst/>
                    <a:latin typeface="Arial" panose="020B0604020202020204" pitchFamily="34" charset="0"/>
                    <a:ea typeface="Calibri" panose="020F0502020204030204" pitchFamily="34" charset="0"/>
                    <a:cs typeface="Times New Roman" panose="02020603050405020304" pitchFamily="18" charset="0"/>
                  </a:rPr>
                  <a:t>C</a:t>
                </a:r>
                <a:r>
                  <a:rPr lang="el-GR" sz="1800" spc="100" dirty="0">
                    <a:latin typeface="Arial" panose="020B0604020202020204" pitchFamily="34" charset="0"/>
                    <a:ea typeface="Calibri" panose="020F0502020204030204" pitchFamily="34" charset="0"/>
                    <a:cs typeface="Times New Roman" panose="02020603050405020304" pitchFamily="18" charset="0"/>
                  </a:rPr>
                  <a:t>Ο</a:t>
                </a:r>
                <a:r>
                  <a:rPr lang="en-US" sz="1800" spc="100" baseline="-25000" dirty="0">
                    <a:effectLst/>
                    <a:latin typeface="Arial" panose="020B0604020202020204" pitchFamily="34" charset="0"/>
                    <a:ea typeface="Calibri" panose="020F0502020204030204" pitchFamily="34" charset="0"/>
                    <a:cs typeface="Times New Roman" panose="02020603050405020304" pitchFamily="18" charset="0"/>
                  </a:rPr>
                  <a:t>t</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χρηματικές εκροές περιόδου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n-US" sz="1800" spc="100" dirty="0">
                    <a:effectLst/>
                    <a:latin typeface="Arial" panose="020B0604020202020204" pitchFamily="34" charset="0"/>
                    <a:ea typeface="Calibri" panose="020F0502020204030204" pitchFamily="34" charset="0"/>
                    <a:cs typeface="Times New Roman" panose="02020603050405020304" pitchFamily="18" charset="0"/>
                  </a:rPr>
                  <a:t>NCF</a:t>
                </a:r>
                <a:r>
                  <a:rPr lang="el-GR" sz="1800" spc="100" dirty="0">
                    <a:effectLst/>
                    <a:latin typeface="Arial" panose="020B0604020202020204" pitchFamily="34" charset="0"/>
                    <a:ea typeface="Calibri" panose="020F0502020204030204" pitchFamily="34" charset="0"/>
                    <a:cs typeface="Times New Roman" panose="02020603050405020304" pitchFamily="18" charset="0"/>
                  </a:rPr>
                  <a:t>= Καθαρές χρηματικές ροές περιόδου </a:t>
                </a:r>
                <a:r>
                  <a:rPr lang="en-US" sz="1800" spc="100" dirty="0">
                    <a:effectLst/>
                    <a:latin typeface="Arial" panose="020B0604020202020204" pitchFamily="34" charset="0"/>
                    <a:ea typeface="Calibri" panose="020F0502020204030204" pitchFamily="34" charset="0"/>
                    <a:cs typeface="Times New Roman" panose="02020603050405020304" pitchFamily="18" charset="0"/>
                  </a:rPr>
                  <a:t>t</a:t>
                </a: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mc:Choice>
        <mc:Fallback xmlns="">
          <p:sp>
            <p:nvSpPr>
              <p:cNvPr id="3" name="Θέση περιεχομένου 2">
                <a:extLst>
                  <a:ext uri="{FF2B5EF4-FFF2-40B4-BE49-F238E27FC236}">
                    <a16:creationId xmlns:a16="http://schemas.microsoft.com/office/drawing/2014/main" id="{4548866B-B534-4DF8-9E70-7E9860C2D009}"/>
                  </a:ext>
                </a:extLst>
              </p:cNvPr>
              <p:cNvSpPr>
                <a:spLocks noGrp="1" noRot="1" noChangeAspect="1" noMove="1" noResize="1" noEditPoints="1" noAdjustHandles="1" noChangeArrowheads="1" noChangeShapeType="1" noTextEdit="1"/>
              </p:cNvSpPr>
              <p:nvPr>
                <p:ph idx="1"/>
              </p:nvPr>
            </p:nvSpPr>
            <p:spPr>
              <a:xfrm>
                <a:off x="1857375" y="2052116"/>
                <a:ext cx="8712764" cy="3997828"/>
              </a:xfrm>
              <a:blipFill>
                <a:blip r:embed="rId2"/>
                <a:stretch>
                  <a:fillRect l="-210" t="-3817" r="-210"/>
                </a:stretch>
              </a:blipFill>
            </p:spPr>
            <p:txBody>
              <a:bodyPr/>
              <a:lstStyle/>
              <a:p>
                <a:r>
                  <a:rPr lang="el-GR">
                    <a:noFill/>
                  </a:rPr>
                  <a:t> </a:t>
                </a:r>
              </a:p>
            </p:txBody>
          </p:sp>
        </mc:Fallback>
      </mc:AlternateContent>
    </p:spTree>
    <p:extLst>
      <p:ext uri="{BB962C8B-B14F-4D97-AF65-F5344CB8AC3E}">
        <p14:creationId xmlns:p14="http://schemas.microsoft.com/office/powerpoint/2010/main" val="2768787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BB4678-E9E3-4683-A786-1EEBB302DA14}"/>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10FE7AE4-DADE-4BE8-9D98-B26E72F8CA7A}"/>
              </a:ext>
            </a:extLst>
          </p:cNvPr>
          <p:cNvSpPr>
            <a:spLocks noGrp="1"/>
          </p:cNvSpPr>
          <p:nvPr>
            <p:ph idx="1"/>
          </p:nvPr>
        </p:nvSpPr>
        <p:spPr>
          <a:xfrm>
            <a:off x="1771650" y="2052116"/>
            <a:ext cx="8798489" cy="3997828"/>
          </a:xfrm>
        </p:spPr>
        <p:txBody>
          <a:bodyPr/>
          <a:lstStyle/>
          <a:p>
            <a:pPr marL="0" indent="0">
              <a:buNone/>
            </a:pPr>
            <a:r>
              <a:rPr lang="el-GR" sz="1800" b="1" spc="100" dirty="0">
                <a:effectLst/>
                <a:latin typeface="Arial" panose="020B0604020202020204" pitchFamily="34" charset="0"/>
                <a:ea typeface="Calibri" panose="020F0502020204030204" pitchFamily="34" charset="0"/>
              </a:rPr>
              <a:t>ΠΡΟΣΟΧΗ!!!!!!!!!!!!!!</a:t>
            </a:r>
          </a:p>
          <a:p>
            <a:pPr marL="0" indent="0" algn="just">
              <a:buNone/>
            </a:pPr>
            <a:r>
              <a:rPr lang="el-GR" sz="1800" spc="100" dirty="0">
                <a:effectLst/>
                <a:latin typeface="Arial" panose="020B0604020202020204" pitchFamily="34" charset="0"/>
                <a:ea typeface="Calibri" panose="020F0502020204030204" pitchFamily="34" charset="0"/>
              </a:rPr>
              <a:t>Για να είναι δυνατή η εφαρμογή οποιασδήποτε κατηγορίας μεθόδων αξιολόγησης επενδύσεων, θα πρέπει πρώτα να υπολογιστούν οι ταμειακές ροές (εισροές-εκροές) που θα προκύψουν από την συγκεκριμένη επένδυση και ΟΧΙ τα έσοδα/έξοδα της επιχείρησης όπως αυτά απεικονίζονται λογιστικά. </a:t>
            </a:r>
            <a:endParaRPr lang="el-GR" dirty="0"/>
          </a:p>
        </p:txBody>
      </p:sp>
    </p:spTree>
    <p:extLst>
      <p:ext uri="{BB962C8B-B14F-4D97-AF65-F5344CB8AC3E}">
        <p14:creationId xmlns:p14="http://schemas.microsoft.com/office/powerpoint/2010/main" val="111675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1801EE-31EE-4F92-8167-C62690138385}"/>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E0BF7BB0-8787-48E9-8297-1134EC786CA9}"/>
              </a:ext>
            </a:extLst>
          </p:cNvPr>
          <p:cNvSpPr>
            <a:spLocks noGrp="1"/>
          </p:cNvSpPr>
          <p:nvPr>
            <p:ph idx="1"/>
          </p:nvPr>
        </p:nvSpPr>
        <p:spPr>
          <a:xfrm>
            <a:off x="1304925" y="2052116"/>
            <a:ext cx="9265214" cy="3997828"/>
          </a:xfrm>
        </p:spPr>
        <p:txBody>
          <a:bodyPr>
            <a:normAutofit fontScale="92500" lnSpcReduction="10000"/>
          </a:bodyPr>
          <a:lstStyle/>
          <a:p>
            <a:pPr marL="0" indent="0">
              <a:buNone/>
            </a:pPr>
            <a:r>
              <a:rPr lang="el-GR" dirty="0"/>
              <a:t>Αυτό ισχύει για τους παρακάτω λόγους:</a:t>
            </a:r>
          </a:p>
          <a:p>
            <a:pPr marL="0" indent="0" algn="just">
              <a:buNone/>
            </a:pPr>
            <a:r>
              <a:rPr lang="el-GR" dirty="0"/>
              <a:t>1)	Η λογιστική καταχώρηση ενός εξόδου (δαπάνης) ενδέχεται αν μην αντιπροσωπεύει αντίστοιχη ταμειακή εκροή για την επιχείρηση (π.χ. αποσβέσεις πάγιων περιουσιακών στοιχείων.</a:t>
            </a:r>
          </a:p>
          <a:p>
            <a:pPr marL="0" indent="0" algn="just">
              <a:buNone/>
            </a:pPr>
            <a:r>
              <a:rPr lang="el-GR" dirty="0"/>
              <a:t>2)	Ο χρόνος λογιστικής καταχώρησης ενός γεγονότος ως εσόδου ή εξόδου μπορεί να διαφέρει από το χρόνο εισροής ή εκροής του αντίστοιχου ποσού από στο ταμείο της επιχείρησης (π.χ. η πώληση ενός προϊόντος με πίστωση ενός έτους, εμφανίζεται λογιστικά ως έσοδο του τρέχοντος έτους, πλην όμως το αντίστοιχο ποσό θα εισρεύσει στο ταμείο της επιχείρησης το επόμενο έτος και οπωσδήποτε δεν θα έχει ίδια πραγματική αξία με ισόποση εισροή κατά το τρέχον έτος). </a:t>
            </a:r>
          </a:p>
          <a:p>
            <a:endParaRPr lang="el-GR" dirty="0"/>
          </a:p>
        </p:txBody>
      </p:sp>
    </p:spTree>
    <p:extLst>
      <p:ext uri="{BB962C8B-B14F-4D97-AF65-F5344CB8AC3E}">
        <p14:creationId xmlns:p14="http://schemas.microsoft.com/office/powerpoint/2010/main" val="1898873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2167E6-86A6-4045-9B56-ABD3AEB1E0F5}"/>
              </a:ext>
            </a:extLst>
          </p:cNvPr>
          <p:cNvSpPr>
            <a:spLocks noGrp="1"/>
          </p:cNvSpPr>
          <p:nvPr>
            <p:ph type="title"/>
          </p:nvPr>
        </p:nvSpPr>
        <p:spPr/>
        <p:txBody>
          <a:bodyPr/>
          <a:lstStyle/>
          <a:p>
            <a:pPr algn="l"/>
            <a:r>
              <a:rPr lang="el-GR" dirty="0"/>
              <a:t>Χρηματικές ροές</a:t>
            </a:r>
          </a:p>
        </p:txBody>
      </p:sp>
      <p:sp>
        <p:nvSpPr>
          <p:cNvPr id="3" name="Θέση περιεχομένου 2">
            <a:extLst>
              <a:ext uri="{FF2B5EF4-FFF2-40B4-BE49-F238E27FC236}">
                <a16:creationId xmlns:a16="http://schemas.microsoft.com/office/drawing/2014/main" id="{8654F123-3899-4280-9F52-72FF8B2CB519}"/>
              </a:ext>
            </a:extLst>
          </p:cNvPr>
          <p:cNvSpPr>
            <a:spLocks noGrp="1"/>
          </p:cNvSpPr>
          <p:nvPr>
            <p:ph idx="1"/>
          </p:nvPr>
        </p:nvSpPr>
        <p:spPr>
          <a:xfrm>
            <a:off x="1847850" y="1581150"/>
            <a:ext cx="8722289" cy="4468794"/>
          </a:xfrm>
        </p:spPr>
        <p:txBody>
          <a:bodyPr>
            <a:noAutofit/>
          </a:bodyPr>
          <a:lstStyle/>
          <a:p>
            <a:pPr marL="0" lvl="0" indent="0" algn="just">
              <a:lnSpc>
                <a:spcPct val="150000"/>
              </a:lnSpc>
              <a:spcAft>
                <a:spcPts val="0"/>
              </a:spcAft>
              <a:buNone/>
            </a:pPr>
            <a:r>
              <a:rPr lang="el-GR" sz="1700" b="1" u="sng" spc="100" dirty="0">
                <a:effectLst/>
                <a:latin typeface="Arial" panose="020B0604020202020204" pitchFamily="34" charset="0"/>
                <a:ea typeface="Calibri" panose="020F0502020204030204" pitchFamily="34" charset="0"/>
                <a:cs typeface="Times New Roman" panose="02020603050405020304" pitchFamily="18" charset="0"/>
              </a:rPr>
              <a:t>Χρηματικές εισροές (</a:t>
            </a:r>
            <a:r>
              <a:rPr lang="en-US" sz="1700" b="1" u="sng" spc="100" dirty="0">
                <a:effectLst/>
                <a:latin typeface="Arial" panose="020B0604020202020204" pitchFamily="34" charset="0"/>
                <a:ea typeface="Calibri" panose="020F0502020204030204" pitchFamily="34" charset="0"/>
                <a:cs typeface="Times New Roman" panose="02020603050405020304" pitchFamily="18" charset="0"/>
              </a:rPr>
              <a:t>Cash inflows)</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50000"/>
              </a:lnSpc>
              <a:buNone/>
            </a:pPr>
            <a:r>
              <a:rPr lang="el-GR" sz="1700" spc="100" dirty="0">
                <a:effectLst/>
                <a:latin typeface="Arial" panose="020B0604020202020204" pitchFamily="34" charset="0"/>
                <a:ea typeface="Calibri" panose="020F0502020204030204" pitchFamily="34" charset="0"/>
                <a:cs typeface="Times New Roman" panose="02020603050405020304" pitchFamily="18" charset="0"/>
              </a:rPr>
              <a:t>Οι χρηματικές εισροές είναι το άθροισμα ορισμένων κονδυλίων όπως:</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700" spc="100" dirty="0">
                <a:effectLst/>
                <a:latin typeface="Arial" panose="020B0604020202020204" pitchFamily="34" charset="0"/>
                <a:ea typeface="Calibri" panose="020F0502020204030204" pitchFamily="34" charset="0"/>
                <a:cs typeface="Times New Roman" panose="02020603050405020304" pitchFamily="18" charset="0"/>
              </a:rPr>
              <a:t>Έσοδα από πωλήσεις κυρίων προϊόντων</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700" spc="100" dirty="0">
                <a:effectLst/>
                <a:latin typeface="Arial" panose="020B0604020202020204" pitchFamily="34" charset="0"/>
                <a:ea typeface="Calibri" panose="020F0502020204030204" pitchFamily="34" charset="0"/>
                <a:cs typeface="Times New Roman" panose="02020603050405020304" pitchFamily="18" charset="0"/>
              </a:rPr>
              <a:t>Έσοδα από πωλήσεις δευτερευόντων προϊόντων</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700" spc="100" dirty="0">
                <a:effectLst/>
                <a:latin typeface="Arial" panose="020B0604020202020204" pitchFamily="34" charset="0"/>
                <a:ea typeface="Calibri" panose="020F0502020204030204" pitchFamily="34" charset="0"/>
                <a:cs typeface="Times New Roman" panose="02020603050405020304" pitchFamily="18" charset="0"/>
              </a:rPr>
              <a:t>Επιδοτήσεις</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el-GR" sz="1700" spc="100" dirty="0">
                <a:effectLst/>
                <a:latin typeface="Arial" panose="020B0604020202020204" pitchFamily="34" charset="0"/>
                <a:ea typeface="Calibri" panose="020F0502020204030204" pitchFamily="34" charset="0"/>
                <a:cs typeface="Times New Roman" panose="02020603050405020304" pitchFamily="18" charset="0"/>
              </a:rPr>
              <a:t>Υπολειμματική αξία (</a:t>
            </a:r>
            <a:r>
              <a:rPr lang="en-US" sz="1700" spc="100" dirty="0">
                <a:effectLst/>
                <a:latin typeface="Arial" panose="020B0604020202020204" pitchFamily="34" charset="0"/>
                <a:ea typeface="Calibri" panose="020F0502020204030204" pitchFamily="34" charset="0"/>
                <a:cs typeface="Times New Roman" panose="02020603050405020304" pitchFamily="18" charset="0"/>
              </a:rPr>
              <a:t>residual value</a:t>
            </a:r>
            <a:r>
              <a:rPr lang="el-GR" sz="1700" spc="100" dirty="0">
                <a:effectLst/>
                <a:latin typeface="Arial" panose="020B0604020202020204" pitchFamily="34" charset="0"/>
                <a:ea typeface="Calibri" panose="020F0502020204030204" pitchFamily="34" charset="0"/>
                <a:cs typeface="Times New Roman" panose="02020603050405020304" pitchFamily="18" charset="0"/>
              </a:rPr>
              <a:t>) παγίων στοιχείων (π.χ. εξοπλισμού) που πωλήθηκε σαν μεταχειρισμένο στο τέλος της ωφέλιμης ζωής του στην επιχείρηση.</a:t>
            </a:r>
            <a:endParaRPr lang="el-GR" sz="17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sz="1700" dirty="0"/>
          </a:p>
        </p:txBody>
      </p:sp>
    </p:spTree>
    <p:extLst>
      <p:ext uri="{BB962C8B-B14F-4D97-AF65-F5344CB8AC3E}">
        <p14:creationId xmlns:p14="http://schemas.microsoft.com/office/powerpoint/2010/main" val="257138061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Μάντισον">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otalTime>211</TotalTime>
  <Words>3531</Words>
  <Application>Microsoft Office PowerPoint</Application>
  <PresentationFormat>Ευρεία οθόνη</PresentationFormat>
  <Paragraphs>386</Paragraphs>
  <Slides>37</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37</vt:i4>
      </vt:variant>
    </vt:vector>
  </HeadingPairs>
  <TitlesOfParts>
    <vt:vector size="44" baseType="lpstr">
      <vt:lpstr>Arial</vt:lpstr>
      <vt:lpstr>Calibri</vt:lpstr>
      <vt:lpstr>Cambria Math</vt:lpstr>
      <vt:lpstr>MS Shell Dlg 2</vt:lpstr>
      <vt:lpstr>Wingdings</vt:lpstr>
      <vt:lpstr>Wingdings 3</vt:lpstr>
      <vt:lpstr>Μάντισον</vt:lpstr>
      <vt:lpstr>ΜΑΘΗΜΑ 5o  ΧΡΗΜΑΤΙΚΕΣ ΡΟΕΣ - ΠΑΡΟΥΣΑ ΑΞΙΑ (PRESENT VALUE) </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Χρηματικές ροές</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lpstr>Παρούσα &amp; μέλλουσα αξία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ΜΑΘΗΜΑ 5ο  ΠΑΡΟΥΣΑ ΑΞΙΑ (PRESENT VALUE) – ΧΡΗΜΑΤΙΚΕΣ ΡΟΕΣ</dc:title>
  <dc:creator>ΧΡΗΣΤΟΣ ΣΤΑΜΠΟΥΛΗΣ</dc:creator>
  <cp:lastModifiedBy>ΧΡΗΣΤΟΣ ΣΤΑΜΠΟΥΛΗΣ</cp:lastModifiedBy>
  <cp:revision>3</cp:revision>
  <dcterms:created xsi:type="dcterms:W3CDTF">2020-11-07T09:18:44Z</dcterms:created>
  <dcterms:modified xsi:type="dcterms:W3CDTF">2020-11-09T14:22:44Z</dcterms:modified>
</cp:coreProperties>
</file>