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diagrams/layout5.xml" ContentType="application/vnd.openxmlformats-officedocument.drawingml.diagramLayout+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Default Extension="xls" ContentType="application/vnd.ms-exce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33"/>
  </p:notesMasterIdLst>
  <p:sldIdLst>
    <p:sldId id="256" r:id="rId2"/>
    <p:sldId id="257" r:id="rId3"/>
    <p:sldId id="430" r:id="rId4"/>
    <p:sldId id="431" r:id="rId5"/>
    <p:sldId id="432" r:id="rId6"/>
    <p:sldId id="433" r:id="rId7"/>
    <p:sldId id="434" r:id="rId8"/>
    <p:sldId id="435" r:id="rId9"/>
    <p:sldId id="436" r:id="rId10"/>
    <p:sldId id="437" r:id="rId11"/>
    <p:sldId id="438" r:id="rId12"/>
    <p:sldId id="439" r:id="rId13"/>
    <p:sldId id="440" r:id="rId14"/>
    <p:sldId id="327" r:id="rId15"/>
    <p:sldId id="260" r:id="rId16"/>
    <p:sldId id="261" r:id="rId17"/>
    <p:sldId id="262" r:id="rId18"/>
    <p:sldId id="372" r:id="rId19"/>
    <p:sldId id="379" r:id="rId20"/>
    <p:sldId id="378" r:id="rId21"/>
    <p:sldId id="376" r:id="rId22"/>
    <p:sldId id="401" r:id="rId23"/>
    <p:sldId id="402" r:id="rId24"/>
    <p:sldId id="404" r:id="rId25"/>
    <p:sldId id="406" r:id="rId26"/>
    <p:sldId id="377" r:id="rId27"/>
    <p:sldId id="373" r:id="rId28"/>
    <p:sldId id="374" r:id="rId29"/>
    <p:sldId id="263" r:id="rId30"/>
    <p:sldId id="264" r:id="rId31"/>
    <p:sldId id="265" r:id="rId32"/>
    <p:sldId id="266" r:id="rId33"/>
    <p:sldId id="267" r:id="rId34"/>
    <p:sldId id="268" r:id="rId35"/>
    <p:sldId id="269" r:id="rId36"/>
    <p:sldId id="270" r:id="rId37"/>
    <p:sldId id="271" r:id="rId38"/>
    <p:sldId id="272" r:id="rId39"/>
    <p:sldId id="273" r:id="rId40"/>
    <p:sldId id="275" r:id="rId41"/>
    <p:sldId id="276" r:id="rId42"/>
    <p:sldId id="277" r:id="rId43"/>
    <p:sldId id="278" r:id="rId44"/>
    <p:sldId id="279" r:id="rId45"/>
    <p:sldId id="407" r:id="rId46"/>
    <p:sldId id="280" r:id="rId47"/>
    <p:sldId id="281" r:id="rId48"/>
    <p:sldId id="282" r:id="rId49"/>
    <p:sldId id="283" r:id="rId50"/>
    <p:sldId id="380" r:id="rId51"/>
    <p:sldId id="381" r:id="rId52"/>
    <p:sldId id="382" r:id="rId53"/>
    <p:sldId id="383" r:id="rId54"/>
    <p:sldId id="384" r:id="rId55"/>
    <p:sldId id="385" r:id="rId56"/>
    <p:sldId id="386" r:id="rId57"/>
    <p:sldId id="477" r:id="rId58"/>
    <p:sldId id="387" r:id="rId59"/>
    <p:sldId id="388" r:id="rId60"/>
    <p:sldId id="393" r:id="rId61"/>
    <p:sldId id="389" r:id="rId62"/>
    <p:sldId id="390" r:id="rId63"/>
    <p:sldId id="391" r:id="rId64"/>
    <p:sldId id="394" r:id="rId65"/>
    <p:sldId id="395" r:id="rId66"/>
    <p:sldId id="396" r:id="rId67"/>
    <p:sldId id="476" r:id="rId68"/>
    <p:sldId id="398" r:id="rId69"/>
    <p:sldId id="399" r:id="rId70"/>
    <p:sldId id="530" r:id="rId71"/>
    <p:sldId id="531" r:id="rId72"/>
    <p:sldId id="532" r:id="rId73"/>
    <p:sldId id="533" r:id="rId74"/>
    <p:sldId id="534" r:id="rId75"/>
    <p:sldId id="535" r:id="rId76"/>
    <p:sldId id="536" r:id="rId77"/>
    <p:sldId id="537" r:id="rId78"/>
    <p:sldId id="538" r:id="rId79"/>
    <p:sldId id="539" r:id="rId80"/>
    <p:sldId id="540" r:id="rId81"/>
    <p:sldId id="326" r:id="rId82"/>
    <p:sldId id="511" r:id="rId83"/>
    <p:sldId id="408" r:id="rId84"/>
    <p:sldId id="409" r:id="rId85"/>
    <p:sldId id="410" r:id="rId86"/>
    <p:sldId id="411" r:id="rId87"/>
    <p:sldId id="412" r:id="rId88"/>
    <p:sldId id="413" r:id="rId89"/>
    <p:sldId id="414" r:id="rId90"/>
    <p:sldId id="415" r:id="rId91"/>
    <p:sldId id="416" r:id="rId92"/>
    <p:sldId id="417" r:id="rId93"/>
    <p:sldId id="418" r:id="rId94"/>
    <p:sldId id="419" r:id="rId95"/>
    <p:sldId id="420" r:id="rId96"/>
    <p:sldId id="502" r:id="rId97"/>
    <p:sldId id="503" r:id="rId98"/>
    <p:sldId id="296" r:id="rId99"/>
    <p:sldId id="305" r:id="rId100"/>
    <p:sldId id="306" r:id="rId101"/>
    <p:sldId id="307" r:id="rId102"/>
    <p:sldId id="308" r:id="rId103"/>
    <p:sldId id="309" r:id="rId104"/>
    <p:sldId id="310" r:id="rId105"/>
    <p:sldId id="311" r:id="rId106"/>
    <p:sldId id="312" r:id="rId107"/>
    <p:sldId id="313" r:id="rId108"/>
    <p:sldId id="314" r:id="rId109"/>
    <p:sldId id="315" r:id="rId110"/>
    <p:sldId id="316" r:id="rId111"/>
    <p:sldId id="317" r:id="rId112"/>
    <p:sldId id="318" r:id="rId113"/>
    <p:sldId id="368" r:id="rId114"/>
    <p:sldId id="369" r:id="rId115"/>
    <p:sldId id="370" r:id="rId116"/>
    <p:sldId id="493" r:id="rId117"/>
    <p:sldId id="494" r:id="rId118"/>
    <p:sldId id="495" r:id="rId119"/>
    <p:sldId id="496" r:id="rId120"/>
    <p:sldId id="497" r:id="rId121"/>
    <p:sldId id="498" r:id="rId122"/>
    <p:sldId id="499" r:id="rId123"/>
    <p:sldId id="500" r:id="rId124"/>
    <p:sldId id="504" r:id="rId125"/>
    <p:sldId id="446" r:id="rId126"/>
    <p:sldId id="447" r:id="rId127"/>
    <p:sldId id="449" r:id="rId128"/>
    <p:sldId id="450" r:id="rId129"/>
    <p:sldId id="451" r:id="rId130"/>
    <p:sldId id="452" r:id="rId131"/>
    <p:sldId id="448" r:id="rId132"/>
    <p:sldId id="455" r:id="rId133"/>
    <p:sldId id="454" r:id="rId134"/>
    <p:sldId id="453" r:id="rId135"/>
    <p:sldId id="489" r:id="rId136"/>
    <p:sldId id="491" r:id="rId137"/>
    <p:sldId id="490" r:id="rId138"/>
    <p:sldId id="505" r:id="rId139"/>
    <p:sldId id="466" r:id="rId140"/>
    <p:sldId id="465" r:id="rId141"/>
    <p:sldId id="464" r:id="rId142"/>
    <p:sldId id="463" r:id="rId143"/>
    <p:sldId id="462" r:id="rId144"/>
    <p:sldId id="461" r:id="rId145"/>
    <p:sldId id="460" r:id="rId146"/>
    <p:sldId id="467" r:id="rId147"/>
    <p:sldId id="470" r:id="rId148"/>
    <p:sldId id="475" r:id="rId149"/>
    <p:sldId id="471" r:id="rId150"/>
    <p:sldId id="355" r:id="rId151"/>
    <p:sldId id="356" r:id="rId152"/>
    <p:sldId id="357" r:id="rId153"/>
    <p:sldId id="444" r:id="rId154"/>
    <p:sldId id="445" r:id="rId155"/>
    <p:sldId id="442" r:id="rId156"/>
    <p:sldId id="441" r:id="rId157"/>
    <p:sldId id="443" r:id="rId158"/>
    <p:sldId id="350" r:id="rId159"/>
    <p:sldId id="351" r:id="rId160"/>
    <p:sldId id="353" r:id="rId161"/>
    <p:sldId id="352" r:id="rId162"/>
    <p:sldId id="338" r:id="rId163"/>
    <p:sldId id="339" r:id="rId164"/>
    <p:sldId id="340" r:id="rId165"/>
    <p:sldId id="341" r:id="rId166"/>
    <p:sldId id="342" r:id="rId167"/>
    <p:sldId id="343" r:id="rId168"/>
    <p:sldId id="344" r:id="rId169"/>
    <p:sldId id="429" r:id="rId170"/>
    <p:sldId id="345" r:id="rId171"/>
    <p:sldId id="346" r:id="rId172"/>
    <p:sldId id="336" r:id="rId173"/>
    <p:sldId id="319" r:id="rId174"/>
    <p:sldId id="328" r:id="rId175"/>
    <p:sldId id="320" r:id="rId176"/>
    <p:sldId id="321" r:id="rId177"/>
    <p:sldId id="330" r:id="rId178"/>
    <p:sldId id="331" r:id="rId179"/>
    <p:sldId id="332" r:id="rId180"/>
    <p:sldId id="333" r:id="rId181"/>
    <p:sldId id="334" r:id="rId182"/>
    <p:sldId id="335" r:id="rId183"/>
    <p:sldId id="347" r:id="rId184"/>
    <p:sldId id="348" r:id="rId185"/>
    <p:sldId id="349" r:id="rId186"/>
    <p:sldId id="472" r:id="rId187"/>
    <p:sldId id="473" r:id="rId188"/>
    <p:sldId id="474" r:id="rId189"/>
    <p:sldId id="324" r:id="rId190"/>
    <p:sldId id="322" r:id="rId191"/>
    <p:sldId id="325" r:id="rId192"/>
    <p:sldId id="258" r:id="rId193"/>
    <p:sldId id="297" r:id="rId194"/>
    <p:sldId id="298" r:id="rId195"/>
    <p:sldId id="299" r:id="rId196"/>
    <p:sldId id="300" r:id="rId197"/>
    <p:sldId id="301" r:id="rId198"/>
    <p:sldId id="302" r:id="rId199"/>
    <p:sldId id="337" r:id="rId200"/>
    <p:sldId id="304" r:id="rId201"/>
    <p:sldId id="371" r:id="rId202"/>
    <p:sldId id="506" r:id="rId203"/>
    <p:sldId id="507" r:id="rId204"/>
    <p:sldId id="508" r:id="rId205"/>
    <p:sldId id="509" r:id="rId206"/>
    <p:sldId id="512" r:id="rId207"/>
    <p:sldId id="513" r:id="rId208"/>
    <p:sldId id="517" r:id="rId209"/>
    <p:sldId id="516" r:id="rId210"/>
    <p:sldId id="515" r:id="rId211"/>
    <p:sldId id="514" r:id="rId212"/>
    <p:sldId id="518" r:id="rId213"/>
    <p:sldId id="523" r:id="rId214"/>
    <p:sldId id="522" r:id="rId215"/>
    <p:sldId id="521" r:id="rId216"/>
    <p:sldId id="520" r:id="rId217"/>
    <p:sldId id="519" r:id="rId218"/>
    <p:sldId id="524" r:id="rId219"/>
    <p:sldId id="427" r:id="rId220"/>
    <p:sldId id="428" r:id="rId221"/>
    <p:sldId id="426" r:id="rId222"/>
    <p:sldId id="421" r:id="rId223"/>
    <p:sldId id="424" r:id="rId224"/>
    <p:sldId id="422" r:id="rId225"/>
    <p:sldId id="425" r:id="rId226"/>
    <p:sldId id="525" r:id="rId227"/>
    <p:sldId id="526" r:id="rId228"/>
    <p:sldId id="527" r:id="rId229"/>
    <p:sldId id="528" r:id="rId230"/>
    <p:sldId id="529" r:id="rId231"/>
    <p:sldId id="423" r:id="rId23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00"/>
    <a:srgbClr val="0000CC"/>
    <a:srgbClr val="006600"/>
    <a:srgbClr val="CC3300"/>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128"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theme" Target="theme/theme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ED880-0D59-485D-9603-CAD2385A711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l-GR"/>
        </a:p>
      </dgm:t>
    </dgm:pt>
    <dgm:pt modelId="{A96FB79B-DACE-4785-87F9-E5241136D35E}">
      <dgm:prSet phldrT="[Κείμενο]" custT="1"/>
      <dgm:spPr/>
      <dgm:t>
        <a:bodyPr/>
        <a:lstStyle/>
        <a:p>
          <a:endParaRPr lang="el-GR" altLang="el-GR" sz="2800" b="1" dirty="0" smtClean="0"/>
        </a:p>
        <a:p>
          <a:endParaRPr lang="el-GR" altLang="el-GR" sz="2800" b="1" dirty="0" smtClean="0">
            <a:solidFill>
              <a:srgbClr val="FF0000"/>
            </a:solidFill>
          </a:endParaRPr>
        </a:p>
        <a:p>
          <a:r>
            <a:rPr lang="en-US" altLang="el-GR" sz="2800" b="1" dirty="0" smtClean="0">
              <a:solidFill>
                <a:srgbClr val="0000FF"/>
              </a:solidFill>
              <a:latin typeface="Arial" pitchFamily="34" charset="0"/>
              <a:cs typeface="Arial" pitchFamily="34" charset="0"/>
            </a:rPr>
            <a:t>TIC </a:t>
          </a:r>
          <a:r>
            <a:rPr lang="en-US" altLang="el-GR" sz="2800" b="1" dirty="0" smtClean="0">
              <a:solidFill>
                <a:srgbClr val="0000FF"/>
              </a:solidFill>
            </a:rPr>
            <a:t>:</a:t>
          </a:r>
          <a:r>
            <a:rPr lang="en-US" altLang="el-GR" sz="2800" dirty="0" smtClean="0">
              <a:solidFill>
                <a:srgbClr val="0000FF"/>
              </a:solidFill>
            </a:rPr>
            <a:t> </a:t>
          </a:r>
          <a:r>
            <a:rPr lang="el-GR" altLang="el-GR" sz="2800" b="1" dirty="0" smtClean="0">
              <a:solidFill>
                <a:srgbClr val="0000FF"/>
              </a:solidFill>
            </a:rPr>
            <a:t>ΣΥΝΟΛΙΚΟ ΚΟΣΤΟΣ ΑΠΟΘΕΜΑΤΩΝ</a:t>
          </a:r>
        </a:p>
        <a:p>
          <a:r>
            <a:rPr lang="en-US" altLang="el-GR" sz="2800" b="1" dirty="0" smtClean="0">
              <a:solidFill>
                <a:srgbClr val="0000FF"/>
              </a:solidFill>
              <a:latin typeface="Arial" pitchFamily="34" charset="0"/>
              <a:cs typeface="Arial" pitchFamily="34" charset="0"/>
            </a:rPr>
            <a:t>TIC</a:t>
          </a:r>
          <a:r>
            <a:rPr lang="en-US" altLang="el-GR" sz="2800" b="1" dirty="0" smtClean="0">
              <a:solidFill>
                <a:srgbClr val="FF0000"/>
              </a:solidFill>
              <a:latin typeface="Arial" pitchFamily="34" charset="0"/>
              <a:cs typeface="Arial" pitchFamily="34" charset="0"/>
            </a:rPr>
            <a:t> = </a:t>
          </a:r>
          <a:r>
            <a:rPr lang="en-US" altLang="el-GR" sz="2800" b="1" dirty="0" smtClean="0">
              <a:solidFill>
                <a:srgbClr val="7030A0"/>
              </a:solidFill>
              <a:latin typeface="Arial" pitchFamily="34" charset="0"/>
              <a:cs typeface="Arial" pitchFamily="34" charset="0"/>
            </a:rPr>
            <a:t>TCC</a:t>
          </a:r>
          <a:r>
            <a:rPr lang="en-US" altLang="el-GR" sz="2800" b="1" dirty="0" smtClean="0">
              <a:solidFill>
                <a:srgbClr val="FF0000"/>
              </a:solidFill>
              <a:latin typeface="Arial" pitchFamily="34" charset="0"/>
              <a:cs typeface="Arial" pitchFamily="34" charset="0"/>
            </a:rPr>
            <a:t> + </a:t>
          </a:r>
          <a:r>
            <a:rPr lang="en-US" altLang="el-GR" sz="2800" b="1" dirty="0" smtClean="0">
              <a:solidFill>
                <a:srgbClr val="C00000"/>
              </a:solidFill>
              <a:latin typeface="Arial" pitchFamily="34" charset="0"/>
              <a:cs typeface="Arial" pitchFamily="34" charset="0"/>
            </a:rPr>
            <a:t>TOC</a:t>
          </a:r>
          <a:r>
            <a:rPr lang="el-GR" altLang="el-GR" sz="2800" dirty="0" smtClean="0">
              <a:solidFill>
                <a:srgbClr val="7030A0"/>
              </a:solidFill>
              <a:latin typeface="Arial" pitchFamily="34" charset="0"/>
              <a:cs typeface="Arial" pitchFamily="34" charset="0"/>
            </a:rPr>
            <a:t> </a:t>
          </a:r>
        </a:p>
        <a:p>
          <a:endParaRPr lang="el-GR" sz="2800" dirty="0"/>
        </a:p>
      </dgm:t>
    </dgm:pt>
    <dgm:pt modelId="{4CB72A8C-9707-45D5-A5CC-9FC71440169E}" type="parTrans" cxnId="{D6EAC6DB-6B74-4744-8D7C-CFCDBA463FC9}">
      <dgm:prSet/>
      <dgm:spPr/>
      <dgm:t>
        <a:bodyPr/>
        <a:lstStyle/>
        <a:p>
          <a:endParaRPr lang="el-GR"/>
        </a:p>
      </dgm:t>
    </dgm:pt>
    <dgm:pt modelId="{42461C62-371C-45A9-AAF4-360E91F16DF2}" type="sibTrans" cxnId="{D6EAC6DB-6B74-4744-8D7C-CFCDBA463FC9}">
      <dgm:prSet/>
      <dgm:spPr>
        <a:solidFill>
          <a:srgbClr val="663300"/>
        </a:solidFill>
      </dgm:spPr>
      <dgm:t>
        <a:bodyPr/>
        <a:lstStyle/>
        <a:p>
          <a:endParaRPr lang="el-GR" dirty="0"/>
        </a:p>
      </dgm:t>
    </dgm:pt>
    <dgm:pt modelId="{28F02061-91B7-4511-A418-1162AE5191A3}">
      <dgm:prSet phldrT="[Κείμενο]" custT="1"/>
      <dgm:spPr>
        <a:solidFill>
          <a:srgbClr val="92D050"/>
        </a:solidFill>
      </dgm:spPr>
      <dgm:t>
        <a:bodyPr/>
        <a:lstStyle/>
        <a:p>
          <a:r>
            <a:rPr lang="en-US" altLang="el-GR" sz="2000" b="1" dirty="0" smtClean="0">
              <a:solidFill>
                <a:srgbClr val="C00000"/>
              </a:solidFill>
              <a:latin typeface="Arial" pitchFamily="34" charset="0"/>
              <a:cs typeface="Arial" pitchFamily="34" charset="0"/>
            </a:rPr>
            <a:t>TOC:</a:t>
          </a:r>
          <a:r>
            <a:rPr lang="en-US" altLang="el-GR" sz="2000" dirty="0" smtClean="0">
              <a:latin typeface="Arial" pitchFamily="34" charset="0"/>
              <a:cs typeface="Arial" pitchFamily="34" charset="0"/>
            </a:rPr>
            <a:t> </a:t>
          </a:r>
          <a:r>
            <a:rPr lang="el-GR" altLang="el-GR" sz="2000" b="1" dirty="0" smtClean="0">
              <a:solidFill>
                <a:schemeClr val="tx1"/>
              </a:solidFill>
              <a:latin typeface="Arial" pitchFamily="34" charset="0"/>
              <a:cs typeface="Arial" pitchFamily="34" charset="0"/>
            </a:rPr>
            <a:t>Συνολικό Κόστος Παραγγελίας Αποθεμάτων</a:t>
          </a:r>
        </a:p>
        <a:p>
          <a:r>
            <a:rPr lang="en-US" altLang="el-GR" sz="2000" b="1" dirty="0" smtClean="0">
              <a:solidFill>
                <a:srgbClr val="C00000"/>
              </a:solidFill>
              <a:latin typeface="Arial" pitchFamily="34" charset="0"/>
              <a:cs typeface="Arial" pitchFamily="34" charset="0"/>
            </a:rPr>
            <a:t>TOC</a:t>
          </a:r>
          <a:r>
            <a:rPr lang="en-US" altLang="el-GR" sz="2000" b="1" dirty="0" smtClean="0">
              <a:solidFill>
                <a:srgbClr val="FFFF00"/>
              </a:solidFill>
              <a:latin typeface="Arial" pitchFamily="34" charset="0"/>
              <a:cs typeface="Arial" pitchFamily="34" charset="0"/>
            </a:rPr>
            <a:t> </a:t>
          </a:r>
          <a:r>
            <a:rPr lang="en-US" altLang="el-GR" sz="2000" b="1" dirty="0" smtClean="0">
              <a:solidFill>
                <a:srgbClr val="C00000"/>
              </a:solidFill>
              <a:latin typeface="Arial" pitchFamily="34" charset="0"/>
              <a:cs typeface="Arial" pitchFamily="34" charset="0"/>
            </a:rPr>
            <a:t>= (</a:t>
          </a:r>
          <a:r>
            <a:rPr lang="en-US" altLang="el-GR" sz="2000" b="1" dirty="0" smtClean="0">
              <a:solidFill>
                <a:srgbClr val="660033"/>
              </a:solidFill>
              <a:latin typeface="Arial" pitchFamily="34" charset="0"/>
              <a:cs typeface="Arial" pitchFamily="34" charset="0"/>
            </a:rPr>
            <a:t>D</a:t>
          </a:r>
          <a:r>
            <a:rPr lang="en-US" altLang="el-GR" sz="2000" b="1" dirty="0" smtClean="0">
              <a:solidFill>
                <a:srgbClr val="C00000"/>
              </a:solidFill>
              <a:latin typeface="Arial" pitchFamily="34" charset="0"/>
              <a:cs typeface="Arial" pitchFamily="34" charset="0"/>
            </a:rPr>
            <a:t>/</a:t>
          </a:r>
          <a:r>
            <a:rPr lang="en-US" altLang="el-GR" sz="2000" b="1" dirty="0" smtClean="0">
              <a:solidFill>
                <a:srgbClr val="002060"/>
              </a:solidFill>
              <a:latin typeface="Arial" pitchFamily="34" charset="0"/>
              <a:cs typeface="Arial" pitchFamily="34" charset="0"/>
            </a:rPr>
            <a:t>Or</a:t>
          </a:r>
          <a:r>
            <a:rPr lang="en-US" altLang="el-GR" sz="2000" b="1" dirty="0" smtClean="0">
              <a:solidFill>
                <a:srgbClr val="C00000"/>
              </a:solidFill>
              <a:latin typeface="Arial" pitchFamily="34" charset="0"/>
              <a:cs typeface="Arial" pitchFamily="34" charset="0"/>
            </a:rPr>
            <a:t>) </a:t>
          </a:r>
          <a:r>
            <a:rPr lang="en-US" altLang="el-GR" sz="2000" b="1" dirty="0" smtClean="0">
              <a:solidFill>
                <a:srgbClr val="002060"/>
              </a:solidFill>
              <a:latin typeface="Arial" pitchFamily="34" charset="0"/>
              <a:cs typeface="Arial" pitchFamily="34" charset="0"/>
            </a:rPr>
            <a:t>*</a:t>
          </a:r>
          <a:r>
            <a:rPr lang="en-US" altLang="el-GR" sz="2000" b="1" dirty="0" smtClean="0">
              <a:solidFill>
                <a:srgbClr val="C00000"/>
              </a:solidFill>
              <a:latin typeface="Arial" pitchFamily="34" charset="0"/>
              <a:cs typeface="Arial" pitchFamily="34" charset="0"/>
            </a:rPr>
            <a:t> </a:t>
          </a:r>
          <a:r>
            <a:rPr lang="en-US" altLang="el-GR" sz="2000" b="1" dirty="0" smtClean="0">
              <a:solidFill>
                <a:srgbClr val="006600"/>
              </a:solidFill>
              <a:latin typeface="Arial" pitchFamily="34" charset="0"/>
              <a:cs typeface="Arial" pitchFamily="34" charset="0"/>
            </a:rPr>
            <a:t>Sc</a:t>
          </a:r>
          <a:endParaRPr lang="el-GR" sz="2000" dirty="0">
            <a:solidFill>
              <a:srgbClr val="006600"/>
            </a:solidFill>
            <a:latin typeface="Arial" pitchFamily="34" charset="0"/>
            <a:cs typeface="Arial" pitchFamily="34" charset="0"/>
          </a:endParaRPr>
        </a:p>
      </dgm:t>
    </dgm:pt>
    <dgm:pt modelId="{3328400B-13C5-4CA1-AFCC-5DEF6831F17C}" type="parTrans" cxnId="{A68A7E84-EB95-422E-99D3-EA626298654A}">
      <dgm:prSet/>
      <dgm:spPr/>
      <dgm:t>
        <a:bodyPr/>
        <a:lstStyle/>
        <a:p>
          <a:endParaRPr lang="el-GR"/>
        </a:p>
      </dgm:t>
    </dgm:pt>
    <dgm:pt modelId="{4CDF257B-6D64-4CF5-AAD9-6B1931151ABA}" type="sibTrans" cxnId="{A68A7E84-EB95-422E-99D3-EA626298654A}">
      <dgm:prSet/>
      <dgm:spPr>
        <a:solidFill>
          <a:srgbClr val="FF9900"/>
        </a:solidFill>
      </dgm:spPr>
      <dgm:t>
        <a:bodyPr/>
        <a:lstStyle/>
        <a:p>
          <a:endParaRPr lang="el-GR" dirty="0"/>
        </a:p>
      </dgm:t>
    </dgm:pt>
    <dgm:pt modelId="{BBFE134C-F1CF-4A4F-83AF-CB0895F1E07E}">
      <dgm:prSet phldrT="[Κείμενο]" custT="1"/>
      <dgm:spPr>
        <a:solidFill>
          <a:srgbClr val="00B0F0"/>
        </a:solidFill>
      </dgm:spPr>
      <dgm:t>
        <a:bodyPr/>
        <a:lstStyle/>
        <a:p>
          <a:pPr algn="just"/>
          <a:r>
            <a:rPr lang="en-US" altLang="el-GR" sz="1800" b="1" dirty="0" smtClean="0">
              <a:solidFill>
                <a:srgbClr val="C00000"/>
              </a:solidFill>
              <a:latin typeface="Arial" pitchFamily="34" charset="0"/>
              <a:cs typeface="Arial" pitchFamily="34" charset="0"/>
            </a:rPr>
            <a:t>Q:</a:t>
          </a:r>
          <a:r>
            <a:rPr lang="en-US" altLang="el-GR" sz="1800" b="1" dirty="0" smtClean="0">
              <a:solidFill>
                <a:srgbClr val="7030A0"/>
              </a:solidFill>
              <a:latin typeface="Arial" pitchFamily="34" charset="0"/>
              <a:cs typeface="Arial" pitchFamily="34" charset="0"/>
            </a:rPr>
            <a:t> </a:t>
          </a:r>
          <a:r>
            <a:rPr lang="el-GR" altLang="el-GR" sz="1800" b="1" dirty="0" smtClean="0">
              <a:solidFill>
                <a:schemeClr val="tx1"/>
              </a:solidFill>
              <a:latin typeface="Arial" pitchFamily="34" charset="0"/>
              <a:cs typeface="Arial" pitchFamily="34" charset="0"/>
            </a:rPr>
            <a:t>Ποσότητα Αποθέματος Μενόντων = </a:t>
          </a:r>
          <a:r>
            <a:rPr lang="en-US" altLang="el-GR" sz="1800" b="1" dirty="0" smtClean="0">
              <a:solidFill>
                <a:schemeClr val="tx1"/>
              </a:solidFill>
              <a:latin typeface="Arial" pitchFamily="34" charset="0"/>
              <a:cs typeface="Arial" pitchFamily="34" charset="0"/>
            </a:rPr>
            <a:t>(</a:t>
          </a:r>
          <a:r>
            <a:rPr lang="en-US" altLang="el-GR" sz="1800" b="1" dirty="0" smtClean="0">
              <a:solidFill>
                <a:srgbClr val="7030A0"/>
              </a:solidFill>
              <a:latin typeface="Arial" pitchFamily="34" charset="0"/>
              <a:cs typeface="Arial" pitchFamily="34" charset="0"/>
            </a:rPr>
            <a:t>Q1</a:t>
          </a:r>
          <a:r>
            <a:rPr lang="el-GR" altLang="el-GR" sz="1800" b="1" dirty="0" smtClean="0">
              <a:solidFill>
                <a:schemeClr val="tx1"/>
              </a:solidFill>
              <a:latin typeface="Arial" pitchFamily="34" charset="0"/>
              <a:cs typeface="Arial" pitchFamily="34" charset="0"/>
            </a:rPr>
            <a:t>Αγορές Αρχής +</a:t>
          </a:r>
          <a:r>
            <a:rPr lang="en-US" altLang="el-GR" sz="1800" b="1" dirty="0" smtClean="0">
              <a:solidFill>
                <a:srgbClr val="7030A0"/>
              </a:solidFill>
              <a:latin typeface="Arial" pitchFamily="34" charset="0"/>
              <a:cs typeface="Arial" pitchFamily="34" charset="0"/>
            </a:rPr>
            <a:t>Q2</a:t>
          </a:r>
          <a:r>
            <a:rPr lang="el-GR" altLang="el-GR" sz="1800" b="1" dirty="0" smtClean="0">
              <a:solidFill>
                <a:schemeClr val="tx1"/>
              </a:solidFill>
              <a:latin typeface="Arial" pitchFamily="34" charset="0"/>
              <a:cs typeface="Arial" pitchFamily="34" charset="0"/>
            </a:rPr>
            <a:t>Τέλους - Πωλήσεις).</a:t>
          </a:r>
        </a:p>
        <a:p>
          <a:pPr algn="just"/>
          <a:r>
            <a:rPr lang="en-US" altLang="el-GR" sz="1800" b="1" dirty="0" smtClean="0">
              <a:solidFill>
                <a:srgbClr val="7030A0"/>
              </a:solidFill>
              <a:latin typeface="Arial" pitchFamily="34" charset="0"/>
              <a:cs typeface="Arial" pitchFamily="34" charset="0"/>
            </a:rPr>
            <a:t>Q = (Q1+Q2) </a:t>
          </a:r>
          <a:r>
            <a:rPr lang="el-GR" altLang="el-GR" sz="1800" b="1" dirty="0" smtClean="0">
              <a:solidFill>
                <a:srgbClr val="7030A0"/>
              </a:solidFill>
              <a:latin typeface="Arial" pitchFamily="34" charset="0"/>
              <a:cs typeface="Arial" pitchFamily="34" charset="0"/>
            </a:rPr>
            <a:t>/</a:t>
          </a:r>
          <a:r>
            <a:rPr lang="en-US" altLang="el-GR" sz="1800" b="1" dirty="0" smtClean="0">
              <a:solidFill>
                <a:srgbClr val="7030A0"/>
              </a:solidFill>
              <a:latin typeface="Arial" pitchFamily="34" charset="0"/>
              <a:cs typeface="Arial" pitchFamily="34" charset="0"/>
            </a:rPr>
            <a:t> </a:t>
          </a:r>
          <a:r>
            <a:rPr lang="el-GR" altLang="el-GR" sz="1800" b="1" dirty="0" smtClean="0">
              <a:solidFill>
                <a:srgbClr val="7030A0"/>
              </a:solidFill>
              <a:latin typeface="Arial" pitchFamily="34" charset="0"/>
              <a:cs typeface="Arial" pitchFamily="34" charset="0"/>
            </a:rPr>
            <a:t>2</a:t>
          </a:r>
          <a:r>
            <a:rPr lang="en-US" altLang="el-GR" sz="1800" b="1" dirty="0" smtClean="0">
              <a:solidFill>
                <a:srgbClr val="7030A0"/>
              </a:solidFill>
              <a:latin typeface="Arial" pitchFamily="34" charset="0"/>
              <a:cs typeface="Arial" pitchFamily="34" charset="0"/>
            </a:rPr>
            <a:t>: </a:t>
          </a:r>
          <a:r>
            <a:rPr lang="el-GR" altLang="el-GR" sz="1800" b="1" dirty="0" smtClean="0">
              <a:solidFill>
                <a:schemeClr val="tx1"/>
              </a:solidFill>
              <a:latin typeface="Arial" pitchFamily="34" charset="0"/>
              <a:cs typeface="Arial" pitchFamily="34" charset="0"/>
            </a:rPr>
            <a:t>Μέσο Ύψος Αποθεμάτων.</a:t>
          </a:r>
        </a:p>
        <a:p>
          <a:pPr algn="just"/>
          <a:r>
            <a:rPr lang="en-US" altLang="el-GR" sz="1800" b="1" dirty="0" smtClean="0">
              <a:solidFill>
                <a:srgbClr val="FFFF00"/>
              </a:solidFill>
              <a:latin typeface="Arial" pitchFamily="34" charset="0"/>
              <a:cs typeface="Arial" pitchFamily="34" charset="0"/>
            </a:rPr>
            <a:t>C: </a:t>
          </a:r>
          <a:r>
            <a:rPr lang="el-GR" altLang="el-GR" sz="1800" b="1" dirty="0" smtClean="0">
              <a:solidFill>
                <a:schemeClr val="tx1"/>
              </a:solidFill>
              <a:latin typeface="Arial" pitchFamily="34" charset="0"/>
              <a:cs typeface="Arial" pitchFamily="34" charset="0"/>
            </a:rPr>
            <a:t>Κόστος Διατήρησης ανά Μονάδα Αποθέματος.</a:t>
          </a:r>
        </a:p>
        <a:p>
          <a:pPr algn="just"/>
          <a:r>
            <a:rPr lang="en-US" altLang="el-GR" sz="1800" b="1" dirty="0" smtClean="0">
              <a:solidFill>
                <a:srgbClr val="660033"/>
              </a:solidFill>
              <a:latin typeface="Arial" pitchFamily="34" charset="0"/>
              <a:cs typeface="Arial" pitchFamily="34" charset="0"/>
            </a:rPr>
            <a:t>D: </a:t>
          </a:r>
          <a:r>
            <a:rPr lang="el-GR" altLang="el-GR" sz="1800" b="1" dirty="0" smtClean="0">
              <a:solidFill>
                <a:schemeClr val="tx1"/>
              </a:solidFill>
              <a:latin typeface="Arial" pitchFamily="34" charset="0"/>
              <a:cs typeface="Arial" pitchFamily="34" charset="0"/>
            </a:rPr>
            <a:t>Συνολική Ζήτηση Αποθέματος σε Μονάδες κατά την Εξεταζόμενη Περίοδο.</a:t>
          </a:r>
        </a:p>
        <a:p>
          <a:pPr algn="just"/>
          <a:r>
            <a:rPr lang="en-US" altLang="el-GR" sz="1800" b="1" dirty="0" smtClean="0">
              <a:solidFill>
                <a:srgbClr val="FF9900"/>
              </a:solidFill>
              <a:latin typeface="Arial" pitchFamily="34" charset="0"/>
              <a:cs typeface="Arial" pitchFamily="34" charset="0"/>
            </a:rPr>
            <a:t>Or: </a:t>
          </a:r>
          <a:r>
            <a:rPr lang="el-GR" altLang="el-GR" sz="1800" b="1" dirty="0" smtClean="0">
              <a:solidFill>
                <a:schemeClr val="tx1"/>
              </a:solidFill>
              <a:latin typeface="Arial" pitchFamily="34" charset="0"/>
              <a:cs typeface="Arial" pitchFamily="34" charset="0"/>
            </a:rPr>
            <a:t>Αριθμός παραγγελιών ή ποσότητα παραγγελίας.</a:t>
          </a:r>
        </a:p>
        <a:p>
          <a:pPr algn="just"/>
          <a:r>
            <a:rPr lang="en-US" altLang="el-GR" sz="1800" b="1" dirty="0" smtClean="0">
              <a:solidFill>
                <a:srgbClr val="002060"/>
              </a:solidFill>
              <a:latin typeface="Arial" pitchFamily="34" charset="0"/>
              <a:cs typeface="Arial" pitchFamily="34" charset="0"/>
            </a:rPr>
            <a:t>Sc: </a:t>
          </a:r>
          <a:r>
            <a:rPr lang="el-GR" altLang="el-GR" sz="1800" b="1" dirty="0" smtClean="0">
              <a:solidFill>
                <a:schemeClr val="tx1"/>
              </a:solidFill>
              <a:latin typeface="Arial" pitchFamily="34" charset="0"/>
              <a:cs typeface="Arial" pitchFamily="34" charset="0"/>
            </a:rPr>
            <a:t>Σταθερό Κόστος ανά Παραγγελία.</a:t>
          </a:r>
        </a:p>
        <a:p>
          <a:pPr algn="ctr"/>
          <a:endParaRPr lang="el-GR" sz="1700" dirty="0"/>
        </a:p>
      </dgm:t>
    </dgm:pt>
    <dgm:pt modelId="{63831137-B9B9-4C31-90E4-4897A9F20079}" type="parTrans" cxnId="{9197751F-C2B3-4097-BD35-12290A50DD2E}">
      <dgm:prSet/>
      <dgm:spPr/>
      <dgm:t>
        <a:bodyPr/>
        <a:lstStyle/>
        <a:p>
          <a:endParaRPr lang="el-GR"/>
        </a:p>
      </dgm:t>
    </dgm:pt>
    <dgm:pt modelId="{078860C1-6EA9-40F5-9296-015D4798DAFD}" type="sibTrans" cxnId="{9197751F-C2B3-4097-BD35-12290A50DD2E}">
      <dgm:prSet/>
      <dgm:spPr>
        <a:solidFill>
          <a:srgbClr val="006600"/>
        </a:solidFill>
      </dgm:spPr>
      <dgm:t>
        <a:bodyPr/>
        <a:lstStyle/>
        <a:p>
          <a:endParaRPr lang="el-GR" dirty="0"/>
        </a:p>
      </dgm:t>
    </dgm:pt>
    <dgm:pt modelId="{0B17CC48-1764-49B0-BFD5-991B971BD26A}">
      <dgm:prSet custT="1"/>
      <dgm:spPr>
        <a:solidFill>
          <a:srgbClr val="92D050"/>
        </a:solidFill>
      </dgm:spPr>
      <dgm:t>
        <a:bodyPr/>
        <a:lstStyle/>
        <a:p>
          <a:r>
            <a:rPr lang="el-GR" altLang="el-GR" sz="2100" b="1" dirty="0" smtClean="0">
              <a:solidFill>
                <a:srgbClr val="7030A0"/>
              </a:solidFill>
              <a:latin typeface="Arial" pitchFamily="34" charset="0"/>
              <a:cs typeface="Arial" pitchFamily="34" charset="0"/>
            </a:rPr>
            <a:t>Τ</a:t>
          </a:r>
          <a:r>
            <a:rPr lang="en-US" altLang="el-GR" sz="2100" b="1" dirty="0" smtClean="0">
              <a:solidFill>
                <a:srgbClr val="7030A0"/>
              </a:solidFill>
              <a:latin typeface="Arial" pitchFamily="34" charset="0"/>
              <a:cs typeface="Arial" pitchFamily="34" charset="0"/>
            </a:rPr>
            <a:t>CC</a:t>
          </a:r>
          <a:r>
            <a:rPr lang="el-GR" altLang="el-GR" sz="2100" b="1" dirty="0" smtClean="0">
              <a:solidFill>
                <a:srgbClr val="7030A0"/>
              </a:solidFill>
              <a:latin typeface="Arial" pitchFamily="34" charset="0"/>
              <a:cs typeface="Arial" pitchFamily="34" charset="0"/>
            </a:rPr>
            <a:t>: </a:t>
          </a:r>
          <a:r>
            <a:rPr lang="el-GR" altLang="el-GR" sz="2100" b="1" dirty="0" smtClean="0">
              <a:solidFill>
                <a:schemeClr val="tx1"/>
              </a:solidFill>
              <a:latin typeface="Arial" pitchFamily="34" charset="0"/>
              <a:cs typeface="Arial" pitchFamily="34" charset="0"/>
            </a:rPr>
            <a:t>Συνολικό Κόστος Διατήρησης Αποθεμάτων</a:t>
          </a:r>
        </a:p>
        <a:p>
          <a:r>
            <a:rPr lang="el-GR" altLang="el-GR" sz="2100" b="1" dirty="0" smtClean="0">
              <a:solidFill>
                <a:srgbClr val="7030A0"/>
              </a:solidFill>
              <a:latin typeface="Arial" pitchFamily="34" charset="0"/>
              <a:cs typeface="Arial" pitchFamily="34" charset="0"/>
            </a:rPr>
            <a:t>Τ</a:t>
          </a:r>
          <a:r>
            <a:rPr lang="en-US" altLang="el-GR" sz="2100" b="1" dirty="0" smtClean="0">
              <a:solidFill>
                <a:srgbClr val="7030A0"/>
              </a:solidFill>
              <a:latin typeface="Arial" pitchFamily="34" charset="0"/>
              <a:cs typeface="Arial" pitchFamily="34" charset="0"/>
            </a:rPr>
            <a:t>CC</a:t>
          </a:r>
          <a:r>
            <a:rPr lang="en-US" altLang="el-GR" sz="2100" b="1" dirty="0" smtClean="0">
              <a:solidFill>
                <a:srgbClr val="FFC000"/>
              </a:solidFill>
              <a:latin typeface="Arial" pitchFamily="34" charset="0"/>
              <a:cs typeface="Arial" pitchFamily="34" charset="0"/>
            </a:rPr>
            <a:t> </a:t>
          </a:r>
          <a:r>
            <a:rPr lang="en-US" altLang="el-GR" sz="2100" b="1" dirty="0" smtClean="0">
              <a:solidFill>
                <a:srgbClr val="002060"/>
              </a:solidFill>
              <a:latin typeface="Arial" pitchFamily="34" charset="0"/>
              <a:cs typeface="Arial" pitchFamily="34" charset="0"/>
            </a:rPr>
            <a:t>=</a:t>
          </a:r>
          <a:r>
            <a:rPr lang="en-US" altLang="el-GR" sz="2100" b="1" dirty="0" smtClean="0">
              <a:solidFill>
                <a:srgbClr val="CC3399"/>
              </a:solidFill>
              <a:latin typeface="Arial" pitchFamily="34" charset="0"/>
              <a:cs typeface="Arial" pitchFamily="34" charset="0"/>
            </a:rPr>
            <a:t> </a:t>
          </a:r>
          <a:r>
            <a:rPr lang="en-US" altLang="el-GR" sz="2100" b="1" dirty="0" smtClean="0">
              <a:solidFill>
                <a:srgbClr val="0000CC"/>
              </a:solidFill>
              <a:latin typeface="Arial" pitchFamily="34" charset="0"/>
              <a:cs typeface="Arial" pitchFamily="34" charset="0"/>
            </a:rPr>
            <a:t>(Q/2)</a:t>
          </a:r>
          <a:r>
            <a:rPr lang="en-US" altLang="el-GR" sz="2100" b="1" dirty="0" smtClean="0">
              <a:solidFill>
                <a:srgbClr val="CC3399"/>
              </a:solidFill>
              <a:latin typeface="Arial" pitchFamily="34" charset="0"/>
              <a:cs typeface="Arial" pitchFamily="34" charset="0"/>
            </a:rPr>
            <a:t> </a:t>
          </a:r>
          <a:r>
            <a:rPr lang="en-US" altLang="el-GR" sz="2100" b="1" dirty="0" smtClean="0">
              <a:solidFill>
                <a:schemeClr val="tx1"/>
              </a:solidFill>
              <a:latin typeface="Arial" pitchFamily="34" charset="0"/>
              <a:cs typeface="Arial" pitchFamily="34" charset="0"/>
            </a:rPr>
            <a:t>*</a:t>
          </a:r>
          <a:r>
            <a:rPr lang="en-US" altLang="el-GR" sz="2100" b="1" dirty="0" smtClean="0">
              <a:solidFill>
                <a:srgbClr val="CC3399"/>
              </a:solidFill>
              <a:latin typeface="Arial" pitchFamily="34" charset="0"/>
              <a:cs typeface="Arial" pitchFamily="34" charset="0"/>
            </a:rPr>
            <a:t> </a:t>
          </a:r>
          <a:r>
            <a:rPr lang="en-US" altLang="el-GR" sz="2100" b="1" dirty="0" smtClean="0">
              <a:solidFill>
                <a:schemeClr val="accent2">
                  <a:lumMod val="50000"/>
                </a:schemeClr>
              </a:solidFill>
              <a:latin typeface="Arial" pitchFamily="34" charset="0"/>
              <a:cs typeface="Arial" pitchFamily="34" charset="0"/>
            </a:rPr>
            <a:t>C</a:t>
          </a:r>
          <a:r>
            <a:rPr lang="en-US" altLang="el-GR" sz="2100" dirty="0" smtClean="0">
              <a:solidFill>
                <a:schemeClr val="accent2">
                  <a:lumMod val="50000"/>
                </a:schemeClr>
              </a:solidFill>
              <a:latin typeface="Arial" pitchFamily="34" charset="0"/>
              <a:cs typeface="Arial" pitchFamily="34" charset="0"/>
            </a:rPr>
            <a:t> </a:t>
          </a:r>
          <a:r>
            <a:rPr lang="el-GR" altLang="el-GR" sz="2100" dirty="0" smtClean="0">
              <a:solidFill>
                <a:srgbClr val="FFC000"/>
              </a:solidFill>
              <a:latin typeface="Arial" pitchFamily="34" charset="0"/>
              <a:cs typeface="Arial" pitchFamily="34" charset="0"/>
            </a:rPr>
            <a:t> </a:t>
          </a:r>
        </a:p>
        <a:p>
          <a:endParaRPr lang="en-US" altLang="el-GR" sz="1000" dirty="0" smtClean="0">
            <a:solidFill>
              <a:srgbClr val="0000FF"/>
            </a:solidFill>
          </a:endParaRPr>
        </a:p>
      </dgm:t>
    </dgm:pt>
    <dgm:pt modelId="{5AC6947E-106B-4953-8AA8-DEF335F7FBFE}" type="parTrans" cxnId="{D869D503-267D-4D67-86CA-F582CA402926}">
      <dgm:prSet/>
      <dgm:spPr/>
      <dgm:t>
        <a:bodyPr/>
        <a:lstStyle/>
        <a:p>
          <a:endParaRPr lang="el-GR"/>
        </a:p>
      </dgm:t>
    </dgm:pt>
    <dgm:pt modelId="{6AF0C818-36DF-4D04-9580-8F73CF655C37}" type="sibTrans" cxnId="{D869D503-267D-4D67-86CA-F582CA402926}">
      <dgm:prSet/>
      <dgm:spPr>
        <a:solidFill>
          <a:srgbClr val="7030A0"/>
        </a:solidFill>
      </dgm:spPr>
      <dgm:t>
        <a:bodyPr/>
        <a:lstStyle/>
        <a:p>
          <a:endParaRPr lang="el-GR" dirty="0">
            <a:solidFill>
              <a:srgbClr val="006600"/>
            </a:solidFill>
          </a:endParaRPr>
        </a:p>
      </dgm:t>
    </dgm:pt>
    <dgm:pt modelId="{A50A3F7F-4B3F-4118-BABB-7487EB5590E8}" type="pres">
      <dgm:prSet presAssocID="{DE9ED880-0D59-485D-9603-CAD2385A7111}" presName="Name0" presStyleCnt="0">
        <dgm:presLayoutVars>
          <dgm:dir/>
          <dgm:resizeHandles val="exact"/>
        </dgm:presLayoutVars>
      </dgm:prSet>
      <dgm:spPr/>
      <dgm:t>
        <a:bodyPr/>
        <a:lstStyle/>
        <a:p>
          <a:endParaRPr lang="el-GR"/>
        </a:p>
      </dgm:t>
    </dgm:pt>
    <dgm:pt modelId="{E201185A-3364-4E16-B198-D16701B3476D}" type="pres">
      <dgm:prSet presAssocID="{A96FB79B-DACE-4785-87F9-E5241136D35E}" presName="node" presStyleLbl="node1" presStyleIdx="0" presStyleCnt="4" custScaleX="289675" custScaleY="40969">
        <dgm:presLayoutVars>
          <dgm:bulletEnabled val="1"/>
        </dgm:presLayoutVars>
      </dgm:prSet>
      <dgm:spPr/>
      <dgm:t>
        <a:bodyPr/>
        <a:lstStyle/>
        <a:p>
          <a:endParaRPr lang="el-GR"/>
        </a:p>
      </dgm:t>
    </dgm:pt>
    <dgm:pt modelId="{9623E8A8-399F-41A8-9607-7CCCB01605D0}" type="pres">
      <dgm:prSet presAssocID="{42461C62-371C-45A9-AAF4-360E91F16DF2}" presName="sibTrans" presStyleLbl="sibTrans2D1" presStyleIdx="0" presStyleCnt="4" custLinFactNeighborX="44311" custLinFactNeighborY="51480"/>
      <dgm:spPr/>
      <dgm:t>
        <a:bodyPr/>
        <a:lstStyle/>
        <a:p>
          <a:endParaRPr lang="el-GR"/>
        </a:p>
      </dgm:t>
    </dgm:pt>
    <dgm:pt modelId="{7C6C23F4-E1F0-407B-AC16-F38C460B6B7A}" type="pres">
      <dgm:prSet presAssocID="{42461C62-371C-45A9-AAF4-360E91F16DF2}" presName="connectorText" presStyleLbl="sibTrans2D1" presStyleIdx="0" presStyleCnt="4"/>
      <dgm:spPr/>
      <dgm:t>
        <a:bodyPr/>
        <a:lstStyle/>
        <a:p>
          <a:endParaRPr lang="el-GR"/>
        </a:p>
      </dgm:t>
    </dgm:pt>
    <dgm:pt modelId="{7D516EED-F8C1-42E9-8EAA-A51EAF25ADE5}" type="pres">
      <dgm:prSet presAssocID="{28F02061-91B7-4511-A418-1162AE5191A3}" presName="node" presStyleLbl="node1" presStyleIdx="1" presStyleCnt="4" custScaleX="164330" custRadScaleRad="82387" custRadScaleInc="-34726">
        <dgm:presLayoutVars>
          <dgm:bulletEnabled val="1"/>
        </dgm:presLayoutVars>
      </dgm:prSet>
      <dgm:spPr/>
      <dgm:t>
        <a:bodyPr/>
        <a:lstStyle/>
        <a:p>
          <a:endParaRPr lang="el-GR"/>
        </a:p>
      </dgm:t>
    </dgm:pt>
    <dgm:pt modelId="{DB5DC9AD-5EE2-4DF7-A228-3516273EAE15}" type="pres">
      <dgm:prSet presAssocID="{4CDF257B-6D64-4CF5-AAD9-6B1931151ABA}" presName="sibTrans" presStyleLbl="sibTrans2D1" presStyleIdx="1" presStyleCnt="4"/>
      <dgm:spPr/>
      <dgm:t>
        <a:bodyPr/>
        <a:lstStyle/>
        <a:p>
          <a:endParaRPr lang="el-GR"/>
        </a:p>
      </dgm:t>
    </dgm:pt>
    <dgm:pt modelId="{70850534-3BD0-48FF-9D6D-AE7838DDFE55}" type="pres">
      <dgm:prSet presAssocID="{4CDF257B-6D64-4CF5-AAD9-6B1931151ABA}" presName="connectorText" presStyleLbl="sibTrans2D1" presStyleIdx="1" presStyleCnt="4"/>
      <dgm:spPr/>
      <dgm:t>
        <a:bodyPr/>
        <a:lstStyle/>
        <a:p>
          <a:endParaRPr lang="el-GR"/>
        </a:p>
      </dgm:t>
    </dgm:pt>
    <dgm:pt modelId="{30DA619B-2734-4395-90F3-252BAE17B0DF}" type="pres">
      <dgm:prSet presAssocID="{BBFE134C-F1CF-4A4F-83AF-CB0895F1E07E}" presName="node" presStyleLbl="node1" presStyleIdx="2" presStyleCnt="4" custScaleX="363766" custScaleY="206351" custRadScaleRad="85022" custRadScaleInc="-7841">
        <dgm:presLayoutVars>
          <dgm:bulletEnabled val="1"/>
        </dgm:presLayoutVars>
      </dgm:prSet>
      <dgm:spPr/>
      <dgm:t>
        <a:bodyPr/>
        <a:lstStyle/>
        <a:p>
          <a:endParaRPr lang="el-GR"/>
        </a:p>
      </dgm:t>
    </dgm:pt>
    <dgm:pt modelId="{46BA85CD-6729-4EFD-A6F5-2C10DE81C89A}" type="pres">
      <dgm:prSet presAssocID="{078860C1-6EA9-40F5-9296-015D4798DAFD}" presName="sibTrans" presStyleLbl="sibTrans2D1" presStyleIdx="2" presStyleCnt="4"/>
      <dgm:spPr/>
      <dgm:t>
        <a:bodyPr/>
        <a:lstStyle/>
        <a:p>
          <a:endParaRPr lang="el-GR"/>
        </a:p>
      </dgm:t>
    </dgm:pt>
    <dgm:pt modelId="{C98CA703-233C-45E3-ACD2-73C23CEE8E6D}" type="pres">
      <dgm:prSet presAssocID="{078860C1-6EA9-40F5-9296-015D4798DAFD}" presName="connectorText" presStyleLbl="sibTrans2D1" presStyleIdx="2" presStyleCnt="4"/>
      <dgm:spPr/>
      <dgm:t>
        <a:bodyPr/>
        <a:lstStyle/>
        <a:p>
          <a:endParaRPr lang="el-GR"/>
        </a:p>
      </dgm:t>
    </dgm:pt>
    <dgm:pt modelId="{81306C9E-A0BF-41D4-AB40-60F1F6817F98}" type="pres">
      <dgm:prSet presAssocID="{0B17CC48-1764-49B0-BFD5-991B971BD26A}" presName="node" presStyleLbl="node1" presStyleIdx="3" presStyleCnt="4" custScaleX="163092" custScaleY="111462" custRadScaleRad="106832" custRadScaleInc="26649">
        <dgm:presLayoutVars>
          <dgm:bulletEnabled val="1"/>
        </dgm:presLayoutVars>
      </dgm:prSet>
      <dgm:spPr/>
      <dgm:t>
        <a:bodyPr/>
        <a:lstStyle/>
        <a:p>
          <a:endParaRPr lang="el-GR"/>
        </a:p>
      </dgm:t>
    </dgm:pt>
    <dgm:pt modelId="{DD50B6E4-9E6B-4224-974D-C9A399F0E23E}" type="pres">
      <dgm:prSet presAssocID="{6AF0C818-36DF-4D04-9580-8F73CF655C37}" presName="sibTrans" presStyleLbl="sibTrans2D1" presStyleIdx="3" presStyleCnt="4" custLinFactNeighborX="56350" custLinFactNeighborY="55618"/>
      <dgm:spPr/>
      <dgm:t>
        <a:bodyPr/>
        <a:lstStyle/>
        <a:p>
          <a:endParaRPr lang="el-GR"/>
        </a:p>
      </dgm:t>
    </dgm:pt>
    <dgm:pt modelId="{74958B61-5683-41A0-BA7D-01D3C69623F4}" type="pres">
      <dgm:prSet presAssocID="{6AF0C818-36DF-4D04-9580-8F73CF655C37}" presName="connectorText" presStyleLbl="sibTrans2D1" presStyleIdx="3" presStyleCnt="4"/>
      <dgm:spPr/>
      <dgm:t>
        <a:bodyPr/>
        <a:lstStyle/>
        <a:p>
          <a:endParaRPr lang="el-GR"/>
        </a:p>
      </dgm:t>
    </dgm:pt>
  </dgm:ptLst>
  <dgm:cxnLst>
    <dgm:cxn modelId="{F0EE74BB-1372-4611-877B-6914F3A43A8B}" type="presOf" srcId="{A96FB79B-DACE-4785-87F9-E5241136D35E}" destId="{E201185A-3364-4E16-B198-D16701B3476D}" srcOrd="0" destOrd="0" presId="urn:microsoft.com/office/officeart/2005/8/layout/cycle7"/>
    <dgm:cxn modelId="{444D4644-C7AC-44A0-8E36-7E9106E196A1}" type="presOf" srcId="{4CDF257B-6D64-4CF5-AAD9-6B1931151ABA}" destId="{DB5DC9AD-5EE2-4DF7-A228-3516273EAE15}" srcOrd="0" destOrd="0" presId="urn:microsoft.com/office/officeart/2005/8/layout/cycle7"/>
    <dgm:cxn modelId="{9430894C-F311-499B-846B-299DBA20B25B}" type="presOf" srcId="{42461C62-371C-45A9-AAF4-360E91F16DF2}" destId="{7C6C23F4-E1F0-407B-AC16-F38C460B6B7A}" srcOrd="1" destOrd="0" presId="urn:microsoft.com/office/officeart/2005/8/layout/cycle7"/>
    <dgm:cxn modelId="{8F5DC209-404A-4021-9EE0-1BFC3DF63984}" type="presOf" srcId="{6AF0C818-36DF-4D04-9580-8F73CF655C37}" destId="{DD50B6E4-9E6B-4224-974D-C9A399F0E23E}" srcOrd="0" destOrd="0" presId="urn:microsoft.com/office/officeart/2005/8/layout/cycle7"/>
    <dgm:cxn modelId="{9197751F-C2B3-4097-BD35-12290A50DD2E}" srcId="{DE9ED880-0D59-485D-9603-CAD2385A7111}" destId="{BBFE134C-F1CF-4A4F-83AF-CB0895F1E07E}" srcOrd="2" destOrd="0" parTransId="{63831137-B9B9-4C31-90E4-4897A9F20079}" sibTransId="{078860C1-6EA9-40F5-9296-015D4798DAFD}"/>
    <dgm:cxn modelId="{F33485D1-21D8-49C7-BDC1-8DBAAE5584C6}" type="presOf" srcId="{BBFE134C-F1CF-4A4F-83AF-CB0895F1E07E}" destId="{30DA619B-2734-4395-90F3-252BAE17B0DF}" srcOrd="0" destOrd="0" presId="urn:microsoft.com/office/officeart/2005/8/layout/cycle7"/>
    <dgm:cxn modelId="{7B4E7E36-695D-4F1D-9DE4-053A9BC98926}" type="presOf" srcId="{28F02061-91B7-4511-A418-1162AE5191A3}" destId="{7D516EED-F8C1-42E9-8EAA-A51EAF25ADE5}" srcOrd="0" destOrd="0" presId="urn:microsoft.com/office/officeart/2005/8/layout/cycle7"/>
    <dgm:cxn modelId="{A68A7E84-EB95-422E-99D3-EA626298654A}" srcId="{DE9ED880-0D59-485D-9603-CAD2385A7111}" destId="{28F02061-91B7-4511-A418-1162AE5191A3}" srcOrd="1" destOrd="0" parTransId="{3328400B-13C5-4CA1-AFCC-5DEF6831F17C}" sibTransId="{4CDF257B-6D64-4CF5-AAD9-6B1931151ABA}"/>
    <dgm:cxn modelId="{D869D503-267D-4D67-86CA-F582CA402926}" srcId="{DE9ED880-0D59-485D-9603-CAD2385A7111}" destId="{0B17CC48-1764-49B0-BFD5-991B971BD26A}" srcOrd="3" destOrd="0" parTransId="{5AC6947E-106B-4953-8AA8-DEF335F7FBFE}" sibTransId="{6AF0C818-36DF-4D04-9580-8F73CF655C37}"/>
    <dgm:cxn modelId="{CA4FF95C-88A7-47DF-B8CA-E928B0D5148A}" type="presOf" srcId="{0B17CC48-1764-49B0-BFD5-991B971BD26A}" destId="{81306C9E-A0BF-41D4-AB40-60F1F6817F98}" srcOrd="0" destOrd="0" presId="urn:microsoft.com/office/officeart/2005/8/layout/cycle7"/>
    <dgm:cxn modelId="{E837E2F3-5CA1-4965-8A1F-65FF53CE6D56}" type="presOf" srcId="{DE9ED880-0D59-485D-9603-CAD2385A7111}" destId="{A50A3F7F-4B3F-4118-BABB-7487EB5590E8}" srcOrd="0" destOrd="0" presId="urn:microsoft.com/office/officeart/2005/8/layout/cycle7"/>
    <dgm:cxn modelId="{53BBAEC8-ABA7-432D-8426-81D09B0B4ECD}" type="presOf" srcId="{4CDF257B-6D64-4CF5-AAD9-6B1931151ABA}" destId="{70850534-3BD0-48FF-9D6D-AE7838DDFE55}" srcOrd="1" destOrd="0" presId="urn:microsoft.com/office/officeart/2005/8/layout/cycle7"/>
    <dgm:cxn modelId="{4964C776-FEF5-41C1-897D-A804193683AD}" type="presOf" srcId="{078860C1-6EA9-40F5-9296-015D4798DAFD}" destId="{46BA85CD-6729-4EFD-A6F5-2C10DE81C89A}" srcOrd="0" destOrd="0" presId="urn:microsoft.com/office/officeart/2005/8/layout/cycle7"/>
    <dgm:cxn modelId="{C8440947-5773-44FF-A145-5CD37CBE53C2}" type="presOf" srcId="{078860C1-6EA9-40F5-9296-015D4798DAFD}" destId="{C98CA703-233C-45E3-ACD2-73C23CEE8E6D}" srcOrd="1" destOrd="0" presId="urn:microsoft.com/office/officeart/2005/8/layout/cycle7"/>
    <dgm:cxn modelId="{D6EAC6DB-6B74-4744-8D7C-CFCDBA463FC9}" srcId="{DE9ED880-0D59-485D-9603-CAD2385A7111}" destId="{A96FB79B-DACE-4785-87F9-E5241136D35E}" srcOrd="0" destOrd="0" parTransId="{4CB72A8C-9707-45D5-A5CC-9FC71440169E}" sibTransId="{42461C62-371C-45A9-AAF4-360E91F16DF2}"/>
    <dgm:cxn modelId="{41822326-0FCD-439A-9A44-BC7B0CC98B0B}" type="presOf" srcId="{6AF0C818-36DF-4D04-9580-8F73CF655C37}" destId="{74958B61-5683-41A0-BA7D-01D3C69623F4}" srcOrd="1" destOrd="0" presId="urn:microsoft.com/office/officeart/2005/8/layout/cycle7"/>
    <dgm:cxn modelId="{B72CFA0B-DCEA-4F45-B915-7BF013C9C6F7}" type="presOf" srcId="{42461C62-371C-45A9-AAF4-360E91F16DF2}" destId="{9623E8A8-399F-41A8-9607-7CCCB01605D0}" srcOrd="0" destOrd="0" presId="urn:microsoft.com/office/officeart/2005/8/layout/cycle7"/>
    <dgm:cxn modelId="{44A830BF-7FA6-4101-AFE2-B520D7136648}" type="presParOf" srcId="{A50A3F7F-4B3F-4118-BABB-7487EB5590E8}" destId="{E201185A-3364-4E16-B198-D16701B3476D}" srcOrd="0" destOrd="0" presId="urn:microsoft.com/office/officeart/2005/8/layout/cycle7"/>
    <dgm:cxn modelId="{2C201895-BFCE-4AF6-A4FB-7B9FB9D229B8}" type="presParOf" srcId="{A50A3F7F-4B3F-4118-BABB-7487EB5590E8}" destId="{9623E8A8-399F-41A8-9607-7CCCB01605D0}" srcOrd="1" destOrd="0" presId="urn:microsoft.com/office/officeart/2005/8/layout/cycle7"/>
    <dgm:cxn modelId="{5118B70F-75F1-4259-9719-247834A8DD99}" type="presParOf" srcId="{9623E8A8-399F-41A8-9607-7CCCB01605D0}" destId="{7C6C23F4-E1F0-407B-AC16-F38C460B6B7A}" srcOrd="0" destOrd="0" presId="urn:microsoft.com/office/officeart/2005/8/layout/cycle7"/>
    <dgm:cxn modelId="{FA7EBFEA-CC6C-4049-A8C6-BFC9428566CA}" type="presParOf" srcId="{A50A3F7F-4B3F-4118-BABB-7487EB5590E8}" destId="{7D516EED-F8C1-42E9-8EAA-A51EAF25ADE5}" srcOrd="2" destOrd="0" presId="urn:microsoft.com/office/officeart/2005/8/layout/cycle7"/>
    <dgm:cxn modelId="{E6CEF28E-DA46-41E9-BEFB-A70E63C25AEC}" type="presParOf" srcId="{A50A3F7F-4B3F-4118-BABB-7487EB5590E8}" destId="{DB5DC9AD-5EE2-4DF7-A228-3516273EAE15}" srcOrd="3" destOrd="0" presId="urn:microsoft.com/office/officeart/2005/8/layout/cycle7"/>
    <dgm:cxn modelId="{198A1DD8-0170-49E9-9D6B-E409F32AD094}" type="presParOf" srcId="{DB5DC9AD-5EE2-4DF7-A228-3516273EAE15}" destId="{70850534-3BD0-48FF-9D6D-AE7838DDFE55}" srcOrd="0" destOrd="0" presId="urn:microsoft.com/office/officeart/2005/8/layout/cycle7"/>
    <dgm:cxn modelId="{1D9DB29F-CED6-447B-B2FC-CCD30B8DD644}" type="presParOf" srcId="{A50A3F7F-4B3F-4118-BABB-7487EB5590E8}" destId="{30DA619B-2734-4395-90F3-252BAE17B0DF}" srcOrd="4" destOrd="0" presId="urn:microsoft.com/office/officeart/2005/8/layout/cycle7"/>
    <dgm:cxn modelId="{05DADC71-66C1-46F5-8DBC-B7F5F60E6A87}" type="presParOf" srcId="{A50A3F7F-4B3F-4118-BABB-7487EB5590E8}" destId="{46BA85CD-6729-4EFD-A6F5-2C10DE81C89A}" srcOrd="5" destOrd="0" presId="urn:microsoft.com/office/officeart/2005/8/layout/cycle7"/>
    <dgm:cxn modelId="{2AF73191-4373-4393-B713-B897EF06A893}" type="presParOf" srcId="{46BA85CD-6729-4EFD-A6F5-2C10DE81C89A}" destId="{C98CA703-233C-45E3-ACD2-73C23CEE8E6D}" srcOrd="0" destOrd="0" presId="urn:microsoft.com/office/officeart/2005/8/layout/cycle7"/>
    <dgm:cxn modelId="{C0534B83-23D2-4D85-A6DB-0543B10A89A9}" type="presParOf" srcId="{A50A3F7F-4B3F-4118-BABB-7487EB5590E8}" destId="{81306C9E-A0BF-41D4-AB40-60F1F6817F98}" srcOrd="6" destOrd="0" presId="urn:microsoft.com/office/officeart/2005/8/layout/cycle7"/>
    <dgm:cxn modelId="{BF72F215-E913-4379-8B5D-4407D9AF702C}" type="presParOf" srcId="{A50A3F7F-4B3F-4118-BABB-7487EB5590E8}" destId="{DD50B6E4-9E6B-4224-974D-C9A399F0E23E}" srcOrd="7" destOrd="0" presId="urn:microsoft.com/office/officeart/2005/8/layout/cycle7"/>
    <dgm:cxn modelId="{AECA9744-93B6-43B9-AE47-61F41A5D2BA0}" type="presParOf" srcId="{DD50B6E4-9E6B-4224-974D-C9A399F0E23E}" destId="{74958B61-5683-41A0-BA7D-01D3C69623F4}"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4FC6B-79FF-40E0-8D4A-52A2D4859272}"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l-GR"/>
        </a:p>
      </dgm:t>
    </dgm:pt>
    <dgm:pt modelId="{09BBB152-7019-4C08-B28B-E3EB386BD9E1}">
      <dgm:prSet phldrT="[Κείμενο]"/>
      <dgm:spPr/>
      <dgm:t>
        <a:bodyPr/>
        <a:lstStyle/>
        <a:p>
          <a:r>
            <a:rPr lang="el-GR" b="1" dirty="0" smtClean="0">
              <a:solidFill>
                <a:srgbClr val="FFFF00"/>
              </a:solidFill>
            </a:rPr>
            <a:t>ΜΟΝΤΕΛΑ ΠΡΟΕΞΟΦΛΗΣΗΣ ΜΕΡΙΣΜΑΤΩΝ</a:t>
          </a:r>
          <a:endParaRPr lang="el-GR" b="1" dirty="0">
            <a:solidFill>
              <a:srgbClr val="FFFF00"/>
            </a:solidFill>
          </a:endParaRPr>
        </a:p>
      </dgm:t>
    </dgm:pt>
    <dgm:pt modelId="{353E371E-5974-42C0-8972-C7CB9413F0E4}" type="parTrans" cxnId="{6E7FFCD8-4B34-4451-A231-BF4BEDBC870A}">
      <dgm:prSet/>
      <dgm:spPr/>
      <dgm:t>
        <a:bodyPr/>
        <a:lstStyle/>
        <a:p>
          <a:endParaRPr lang="el-GR"/>
        </a:p>
      </dgm:t>
    </dgm:pt>
    <dgm:pt modelId="{9E49970E-3577-414C-9270-19E658521C04}" type="sibTrans" cxnId="{6E7FFCD8-4B34-4451-A231-BF4BEDBC870A}">
      <dgm:prSet/>
      <dgm:spPr/>
      <dgm:t>
        <a:bodyPr/>
        <a:lstStyle/>
        <a:p>
          <a:endParaRPr lang="el-GR" dirty="0"/>
        </a:p>
      </dgm:t>
    </dgm:pt>
    <dgm:pt modelId="{90F5826A-C9B1-4D52-A893-E14553BF7DF1}">
      <dgm:prSet phldrT="[Κείμενο]"/>
      <dgm:spPr/>
      <dgm:t>
        <a:bodyPr/>
        <a:lstStyle/>
        <a:p>
          <a:r>
            <a:rPr lang="el-GR" b="1" dirty="0" smtClean="0">
              <a:solidFill>
                <a:srgbClr val="002060"/>
              </a:solidFill>
            </a:rPr>
            <a:t>ΜΟΝΤΕΛΑ ΠΡΟΕΞΟΦΛΗΣΗΣ ΕΛΕΥΘΕΡΩΝ ΤΑΜΕΙΑΚΩΝ ΡΟΩΝ</a:t>
          </a:r>
          <a:endParaRPr lang="el-GR" b="1" dirty="0">
            <a:solidFill>
              <a:srgbClr val="002060"/>
            </a:solidFill>
          </a:endParaRPr>
        </a:p>
      </dgm:t>
    </dgm:pt>
    <dgm:pt modelId="{AE094AC7-DB07-4409-8769-E8E62CEAA640}" type="parTrans" cxnId="{A00AE4E9-F293-4F35-91DC-41FD729BDBDF}">
      <dgm:prSet/>
      <dgm:spPr/>
      <dgm:t>
        <a:bodyPr/>
        <a:lstStyle/>
        <a:p>
          <a:endParaRPr lang="el-GR"/>
        </a:p>
      </dgm:t>
    </dgm:pt>
    <dgm:pt modelId="{0649D599-E05F-470E-81B1-DC0E5E4787A3}" type="sibTrans" cxnId="{A00AE4E9-F293-4F35-91DC-41FD729BDBDF}">
      <dgm:prSet/>
      <dgm:spPr/>
      <dgm:t>
        <a:bodyPr/>
        <a:lstStyle/>
        <a:p>
          <a:endParaRPr lang="el-GR" dirty="0"/>
        </a:p>
      </dgm:t>
    </dgm:pt>
    <dgm:pt modelId="{F2FB3F1D-28B6-4C78-9741-CAACD1DE9F38}">
      <dgm:prSet phldrT="[Κείμενο]"/>
      <dgm:spPr/>
      <dgm:t>
        <a:bodyPr/>
        <a:lstStyle/>
        <a:p>
          <a:r>
            <a:rPr lang="el-GR" b="1" dirty="0" smtClean="0">
              <a:solidFill>
                <a:schemeClr val="tx1"/>
              </a:solidFill>
            </a:rPr>
            <a:t>ΜΟΝΤΕΛΑ ΥΠΟΛΕΙΠΟΥ ΕΙΣΟΔΗΜΑΤΟΣ</a:t>
          </a:r>
          <a:endParaRPr lang="el-GR" b="1" dirty="0">
            <a:solidFill>
              <a:schemeClr val="tx1"/>
            </a:solidFill>
          </a:endParaRPr>
        </a:p>
      </dgm:t>
    </dgm:pt>
    <dgm:pt modelId="{A79C5196-7C77-4B53-95F4-E0FDE08EFF1E}" type="parTrans" cxnId="{4F51A792-1AE7-44F8-9CD6-FCD9A6D36398}">
      <dgm:prSet/>
      <dgm:spPr/>
      <dgm:t>
        <a:bodyPr/>
        <a:lstStyle/>
        <a:p>
          <a:endParaRPr lang="el-GR"/>
        </a:p>
      </dgm:t>
    </dgm:pt>
    <dgm:pt modelId="{125EA246-C0CC-492E-9C9E-80FE79EAEAD1}" type="sibTrans" cxnId="{4F51A792-1AE7-44F8-9CD6-FCD9A6D36398}">
      <dgm:prSet/>
      <dgm:spPr/>
      <dgm:t>
        <a:bodyPr/>
        <a:lstStyle/>
        <a:p>
          <a:endParaRPr lang="el-GR"/>
        </a:p>
      </dgm:t>
    </dgm:pt>
    <dgm:pt modelId="{BC222EB0-E371-4C60-A0D9-F3C91B812A45}" type="pres">
      <dgm:prSet presAssocID="{23F4FC6B-79FF-40E0-8D4A-52A2D4859272}" presName="linearFlow" presStyleCnt="0">
        <dgm:presLayoutVars>
          <dgm:resizeHandles val="exact"/>
        </dgm:presLayoutVars>
      </dgm:prSet>
      <dgm:spPr/>
      <dgm:t>
        <a:bodyPr/>
        <a:lstStyle/>
        <a:p>
          <a:endParaRPr lang="el-GR"/>
        </a:p>
      </dgm:t>
    </dgm:pt>
    <dgm:pt modelId="{2DF0CD8B-604D-4A9C-8917-FB336B0277C2}" type="pres">
      <dgm:prSet presAssocID="{09BBB152-7019-4C08-B28B-E3EB386BD9E1}" presName="node" presStyleLbl="node1" presStyleIdx="0" presStyleCnt="3">
        <dgm:presLayoutVars>
          <dgm:bulletEnabled val="1"/>
        </dgm:presLayoutVars>
      </dgm:prSet>
      <dgm:spPr/>
      <dgm:t>
        <a:bodyPr/>
        <a:lstStyle/>
        <a:p>
          <a:endParaRPr lang="el-GR"/>
        </a:p>
      </dgm:t>
    </dgm:pt>
    <dgm:pt modelId="{6F14D95A-3E96-4F8B-86A7-5DA14AE245E7}" type="pres">
      <dgm:prSet presAssocID="{9E49970E-3577-414C-9270-19E658521C04}" presName="sibTrans" presStyleLbl="sibTrans2D1" presStyleIdx="0" presStyleCnt="2"/>
      <dgm:spPr/>
      <dgm:t>
        <a:bodyPr/>
        <a:lstStyle/>
        <a:p>
          <a:endParaRPr lang="el-GR"/>
        </a:p>
      </dgm:t>
    </dgm:pt>
    <dgm:pt modelId="{081F6F0E-0E80-4A51-AA70-F6EF418229B8}" type="pres">
      <dgm:prSet presAssocID="{9E49970E-3577-414C-9270-19E658521C04}" presName="connectorText" presStyleLbl="sibTrans2D1" presStyleIdx="0" presStyleCnt="2"/>
      <dgm:spPr/>
      <dgm:t>
        <a:bodyPr/>
        <a:lstStyle/>
        <a:p>
          <a:endParaRPr lang="el-GR"/>
        </a:p>
      </dgm:t>
    </dgm:pt>
    <dgm:pt modelId="{74E947A6-3866-48C8-963A-7D405C7CA4CA}" type="pres">
      <dgm:prSet presAssocID="{90F5826A-C9B1-4D52-A893-E14553BF7DF1}" presName="node" presStyleLbl="node1" presStyleIdx="1" presStyleCnt="3">
        <dgm:presLayoutVars>
          <dgm:bulletEnabled val="1"/>
        </dgm:presLayoutVars>
      </dgm:prSet>
      <dgm:spPr/>
      <dgm:t>
        <a:bodyPr/>
        <a:lstStyle/>
        <a:p>
          <a:endParaRPr lang="el-GR"/>
        </a:p>
      </dgm:t>
    </dgm:pt>
    <dgm:pt modelId="{FB0FF899-2A65-4F30-8685-357A27A635DD}" type="pres">
      <dgm:prSet presAssocID="{0649D599-E05F-470E-81B1-DC0E5E4787A3}" presName="sibTrans" presStyleLbl="sibTrans2D1" presStyleIdx="1" presStyleCnt="2"/>
      <dgm:spPr/>
      <dgm:t>
        <a:bodyPr/>
        <a:lstStyle/>
        <a:p>
          <a:endParaRPr lang="el-GR"/>
        </a:p>
      </dgm:t>
    </dgm:pt>
    <dgm:pt modelId="{6E6D3599-716D-41B2-AE00-B5074A88AE7F}" type="pres">
      <dgm:prSet presAssocID="{0649D599-E05F-470E-81B1-DC0E5E4787A3}" presName="connectorText" presStyleLbl="sibTrans2D1" presStyleIdx="1" presStyleCnt="2"/>
      <dgm:spPr/>
      <dgm:t>
        <a:bodyPr/>
        <a:lstStyle/>
        <a:p>
          <a:endParaRPr lang="el-GR"/>
        </a:p>
      </dgm:t>
    </dgm:pt>
    <dgm:pt modelId="{2D02C3F4-44CC-485B-A862-888806C10E79}" type="pres">
      <dgm:prSet presAssocID="{F2FB3F1D-28B6-4C78-9741-CAACD1DE9F38}" presName="node" presStyleLbl="node1" presStyleIdx="2" presStyleCnt="3">
        <dgm:presLayoutVars>
          <dgm:bulletEnabled val="1"/>
        </dgm:presLayoutVars>
      </dgm:prSet>
      <dgm:spPr/>
      <dgm:t>
        <a:bodyPr/>
        <a:lstStyle/>
        <a:p>
          <a:endParaRPr lang="el-GR"/>
        </a:p>
      </dgm:t>
    </dgm:pt>
  </dgm:ptLst>
  <dgm:cxnLst>
    <dgm:cxn modelId="{6E7FFCD8-4B34-4451-A231-BF4BEDBC870A}" srcId="{23F4FC6B-79FF-40E0-8D4A-52A2D4859272}" destId="{09BBB152-7019-4C08-B28B-E3EB386BD9E1}" srcOrd="0" destOrd="0" parTransId="{353E371E-5974-42C0-8972-C7CB9413F0E4}" sibTransId="{9E49970E-3577-414C-9270-19E658521C04}"/>
    <dgm:cxn modelId="{F89C7540-35BE-4B24-94CF-8DE7C332662E}" type="presOf" srcId="{90F5826A-C9B1-4D52-A893-E14553BF7DF1}" destId="{74E947A6-3866-48C8-963A-7D405C7CA4CA}" srcOrd="0" destOrd="0" presId="urn:microsoft.com/office/officeart/2005/8/layout/process2"/>
    <dgm:cxn modelId="{7A8C0176-C12C-49E5-8210-B42CB8A5EEB8}" type="presOf" srcId="{0649D599-E05F-470E-81B1-DC0E5E4787A3}" destId="{FB0FF899-2A65-4F30-8685-357A27A635DD}" srcOrd="0" destOrd="0" presId="urn:microsoft.com/office/officeart/2005/8/layout/process2"/>
    <dgm:cxn modelId="{9E3A5238-1BE8-4BE5-BAB7-57257A7D564B}" type="presOf" srcId="{9E49970E-3577-414C-9270-19E658521C04}" destId="{081F6F0E-0E80-4A51-AA70-F6EF418229B8}" srcOrd="1" destOrd="0" presId="urn:microsoft.com/office/officeart/2005/8/layout/process2"/>
    <dgm:cxn modelId="{5DE8B97D-08C5-4942-9720-96F8CEE90C0E}" type="presOf" srcId="{9E49970E-3577-414C-9270-19E658521C04}" destId="{6F14D95A-3E96-4F8B-86A7-5DA14AE245E7}" srcOrd="0" destOrd="0" presId="urn:microsoft.com/office/officeart/2005/8/layout/process2"/>
    <dgm:cxn modelId="{4F51A792-1AE7-44F8-9CD6-FCD9A6D36398}" srcId="{23F4FC6B-79FF-40E0-8D4A-52A2D4859272}" destId="{F2FB3F1D-28B6-4C78-9741-CAACD1DE9F38}" srcOrd="2" destOrd="0" parTransId="{A79C5196-7C77-4B53-95F4-E0FDE08EFF1E}" sibTransId="{125EA246-C0CC-492E-9C9E-80FE79EAEAD1}"/>
    <dgm:cxn modelId="{0AC98991-50FB-4ACE-8B86-EBE25372FBAB}" type="presOf" srcId="{09BBB152-7019-4C08-B28B-E3EB386BD9E1}" destId="{2DF0CD8B-604D-4A9C-8917-FB336B0277C2}" srcOrd="0" destOrd="0" presId="urn:microsoft.com/office/officeart/2005/8/layout/process2"/>
    <dgm:cxn modelId="{A00AE4E9-F293-4F35-91DC-41FD729BDBDF}" srcId="{23F4FC6B-79FF-40E0-8D4A-52A2D4859272}" destId="{90F5826A-C9B1-4D52-A893-E14553BF7DF1}" srcOrd="1" destOrd="0" parTransId="{AE094AC7-DB07-4409-8769-E8E62CEAA640}" sibTransId="{0649D599-E05F-470E-81B1-DC0E5E4787A3}"/>
    <dgm:cxn modelId="{6CFFBACB-C6A5-49BB-A2A4-A8A78C86AD3F}" type="presOf" srcId="{0649D599-E05F-470E-81B1-DC0E5E4787A3}" destId="{6E6D3599-716D-41B2-AE00-B5074A88AE7F}" srcOrd="1" destOrd="0" presId="urn:microsoft.com/office/officeart/2005/8/layout/process2"/>
    <dgm:cxn modelId="{B386CBDE-A9D3-49A3-BB30-D16092CB116C}" type="presOf" srcId="{23F4FC6B-79FF-40E0-8D4A-52A2D4859272}" destId="{BC222EB0-E371-4C60-A0D9-F3C91B812A45}" srcOrd="0" destOrd="0" presId="urn:microsoft.com/office/officeart/2005/8/layout/process2"/>
    <dgm:cxn modelId="{82D34B2A-CCBF-4140-9914-F97C2BDD4617}" type="presOf" srcId="{F2FB3F1D-28B6-4C78-9741-CAACD1DE9F38}" destId="{2D02C3F4-44CC-485B-A862-888806C10E79}" srcOrd="0" destOrd="0" presId="urn:microsoft.com/office/officeart/2005/8/layout/process2"/>
    <dgm:cxn modelId="{52284B5B-C70E-45BF-BAA7-07104DA2BEAC}" type="presParOf" srcId="{BC222EB0-E371-4C60-A0D9-F3C91B812A45}" destId="{2DF0CD8B-604D-4A9C-8917-FB336B0277C2}" srcOrd="0" destOrd="0" presId="urn:microsoft.com/office/officeart/2005/8/layout/process2"/>
    <dgm:cxn modelId="{DBEA12B4-EF7D-427D-A584-22F4D70C0626}" type="presParOf" srcId="{BC222EB0-E371-4C60-A0D9-F3C91B812A45}" destId="{6F14D95A-3E96-4F8B-86A7-5DA14AE245E7}" srcOrd="1" destOrd="0" presId="urn:microsoft.com/office/officeart/2005/8/layout/process2"/>
    <dgm:cxn modelId="{19E83CCC-83E4-403D-8856-D48B10905C40}" type="presParOf" srcId="{6F14D95A-3E96-4F8B-86A7-5DA14AE245E7}" destId="{081F6F0E-0E80-4A51-AA70-F6EF418229B8}" srcOrd="0" destOrd="0" presId="urn:microsoft.com/office/officeart/2005/8/layout/process2"/>
    <dgm:cxn modelId="{0A8F1714-41F8-40E1-A646-C63E8D4A43FC}" type="presParOf" srcId="{BC222EB0-E371-4C60-A0D9-F3C91B812A45}" destId="{74E947A6-3866-48C8-963A-7D405C7CA4CA}" srcOrd="2" destOrd="0" presId="urn:microsoft.com/office/officeart/2005/8/layout/process2"/>
    <dgm:cxn modelId="{182887B7-DAD8-4A65-902D-6F9DB35B230F}" type="presParOf" srcId="{BC222EB0-E371-4C60-A0D9-F3C91B812A45}" destId="{FB0FF899-2A65-4F30-8685-357A27A635DD}" srcOrd="3" destOrd="0" presId="urn:microsoft.com/office/officeart/2005/8/layout/process2"/>
    <dgm:cxn modelId="{46C42E4B-F308-4B70-96FD-DC8E734ECF0C}" type="presParOf" srcId="{FB0FF899-2A65-4F30-8685-357A27A635DD}" destId="{6E6D3599-716D-41B2-AE00-B5074A88AE7F}" srcOrd="0" destOrd="0" presId="urn:microsoft.com/office/officeart/2005/8/layout/process2"/>
    <dgm:cxn modelId="{9E45384B-E5D2-4645-9202-59B4CD595FCF}" type="presParOf" srcId="{BC222EB0-E371-4C60-A0D9-F3C91B812A45}" destId="{2D02C3F4-44CC-485B-A862-888806C10E79}"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458EC-B533-4750-BB79-1D309E47E3B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l-GR"/>
        </a:p>
      </dgm:t>
    </dgm:pt>
    <dgm:pt modelId="{FB0CF498-119D-46EE-850B-1987465FAAEE}">
      <dgm:prSet phldrT="[Κείμενο]" phldr="1"/>
      <dgm:spPr/>
      <dgm:t>
        <a:bodyPr/>
        <a:lstStyle/>
        <a:p>
          <a:endParaRPr lang="el-GR" dirty="0"/>
        </a:p>
      </dgm:t>
    </dgm:pt>
    <dgm:pt modelId="{6CFC23B4-E94B-411C-87D8-54F659946401}" type="parTrans" cxnId="{FE5DBD2F-EF03-47E1-AF8B-A5213322EE3F}">
      <dgm:prSet/>
      <dgm:spPr/>
      <dgm:t>
        <a:bodyPr/>
        <a:lstStyle/>
        <a:p>
          <a:endParaRPr lang="el-GR"/>
        </a:p>
      </dgm:t>
    </dgm:pt>
    <dgm:pt modelId="{D25083E5-A662-4268-8B4C-DAAFB0FDD7FA}" type="sibTrans" cxnId="{FE5DBD2F-EF03-47E1-AF8B-A5213322EE3F}">
      <dgm:prSet/>
      <dgm:spPr/>
      <dgm:t>
        <a:bodyPr/>
        <a:lstStyle/>
        <a:p>
          <a:endParaRPr lang="el-GR"/>
        </a:p>
      </dgm:t>
    </dgm:pt>
    <dgm:pt modelId="{E552E196-7CF1-48A5-81A8-6BD309C9F9B1}">
      <dgm:prSet phldrT="[Κείμενο]"/>
      <dgm:spPr>
        <a:solidFill>
          <a:srgbClr val="00B050"/>
        </a:solidFill>
      </dgm:spPr>
      <dgm:t>
        <a:bodyPr/>
        <a:lstStyle/>
        <a:p>
          <a:r>
            <a:rPr lang="el-GR" b="1" dirty="0" smtClean="0">
              <a:solidFill>
                <a:schemeClr val="tx1"/>
              </a:solidFill>
              <a:latin typeface="Calibri" pitchFamily="34" charset="0"/>
            </a:rPr>
            <a:t>ΜΟΝΤΕΛΟ ΕΝΟΣ ΣΤΑΔΙΟΥ</a:t>
          </a:r>
          <a:endParaRPr lang="el-GR" b="1" dirty="0">
            <a:solidFill>
              <a:schemeClr val="tx1"/>
            </a:solidFill>
            <a:latin typeface="Calibri" pitchFamily="34" charset="0"/>
          </a:endParaRPr>
        </a:p>
      </dgm:t>
    </dgm:pt>
    <dgm:pt modelId="{72337088-12C3-4477-A43F-5F6E0615EBAC}" type="parTrans" cxnId="{59A42303-F853-4D24-962A-9AABA836BFB9}">
      <dgm:prSet/>
      <dgm:spPr/>
      <dgm:t>
        <a:bodyPr/>
        <a:lstStyle/>
        <a:p>
          <a:endParaRPr lang="el-GR"/>
        </a:p>
      </dgm:t>
    </dgm:pt>
    <dgm:pt modelId="{DB3F4876-60E8-47B9-B088-0417A2A64984}" type="sibTrans" cxnId="{59A42303-F853-4D24-962A-9AABA836BFB9}">
      <dgm:prSet/>
      <dgm:spPr/>
      <dgm:t>
        <a:bodyPr/>
        <a:lstStyle/>
        <a:p>
          <a:endParaRPr lang="el-GR"/>
        </a:p>
      </dgm:t>
    </dgm:pt>
    <dgm:pt modelId="{0420A3D0-6D9A-41B5-84AE-50140FBF4516}">
      <dgm:prSet phldrT="[Κείμενο]"/>
      <dgm:spPr>
        <a:solidFill>
          <a:srgbClr val="00B050"/>
        </a:solidFill>
      </dgm:spPr>
      <dgm:t>
        <a:bodyPr/>
        <a:lstStyle/>
        <a:p>
          <a:r>
            <a:rPr lang="en-US" b="1" dirty="0" smtClean="0">
              <a:solidFill>
                <a:schemeClr val="tx1"/>
              </a:solidFill>
              <a:latin typeface="Calibri" pitchFamily="34" charset="0"/>
            </a:rPr>
            <a:t>GORDON </a:t>
          </a:r>
          <a:endParaRPr lang="el-GR" b="1" dirty="0">
            <a:solidFill>
              <a:schemeClr val="tx1"/>
            </a:solidFill>
            <a:latin typeface="Calibri" pitchFamily="34" charset="0"/>
          </a:endParaRPr>
        </a:p>
      </dgm:t>
    </dgm:pt>
    <dgm:pt modelId="{0CDC01F5-3CE4-47AB-B218-A6C585411061}" type="parTrans" cxnId="{D6C068C5-5A73-416F-87EA-667A65C28268}">
      <dgm:prSet/>
      <dgm:spPr/>
      <dgm:t>
        <a:bodyPr/>
        <a:lstStyle/>
        <a:p>
          <a:endParaRPr lang="el-GR"/>
        </a:p>
      </dgm:t>
    </dgm:pt>
    <dgm:pt modelId="{BD2D2788-ACDE-4962-8DBE-036758DF18F0}" type="sibTrans" cxnId="{D6C068C5-5A73-416F-87EA-667A65C28268}">
      <dgm:prSet/>
      <dgm:spPr/>
      <dgm:t>
        <a:bodyPr/>
        <a:lstStyle/>
        <a:p>
          <a:endParaRPr lang="el-GR"/>
        </a:p>
      </dgm:t>
    </dgm:pt>
    <dgm:pt modelId="{E1F15CEE-34E4-4D96-ABDE-19732BFDBA9E}">
      <dgm:prSet phldrT="[Κείμενο]" phldr="1"/>
      <dgm:spPr/>
      <dgm:t>
        <a:bodyPr/>
        <a:lstStyle/>
        <a:p>
          <a:endParaRPr lang="el-GR" dirty="0"/>
        </a:p>
      </dgm:t>
    </dgm:pt>
    <dgm:pt modelId="{6EA5975F-268E-4E24-A8C6-319A9183EBD4}" type="parTrans" cxnId="{8ADB6320-2CCE-4F96-9FD9-F795D53C5138}">
      <dgm:prSet/>
      <dgm:spPr/>
      <dgm:t>
        <a:bodyPr/>
        <a:lstStyle/>
        <a:p>
          <a:endParaRPr lang="el-GR"/>
        </a:p>
      </dgm:t>
    </dgm:pt>
    <dgm:pt modelId="{D8A3A065-BEFA-4AA4-AFF8-BF2E8883B016}" type="sibTrans" cxnId="{8ADB6320-2CCE-4F96-9FD9-F795D53C5138}">
      <dgm:prSet/>
      <dgm:spPr/>
      <dgm:t>
        <a:bodyPr/>
        <a:lstStyle/>
        <a:p>
          <a:endParaRPr lang="el-GR"/>
        </a:p>
      </dgm:t>
    </dgm:pt>
    <dgm:pt modelId="{B9C9BCCB-2F9B-4CCA-866F-B955E38D2807}">
      <dgm:prSet phldrT="[Κείμενο]"/>
      <dgm:spPr>
        <a:solidFill>
          <a:srgbClr val="92D050"/>
        </a:solidFill>
      </dgm:spPr>
      <dgm:t>
        <a:bodyPr/>
        <a:lstStyle/>
        <a:p>
          <a:r>
            <a:rPr lang="el-GR" b="1" dirty="0" smtClean="0">
              <a:solidFill>
                <a:srgbClr val="002060"/>
              </a:solidFill>
              <a:latin typeface="Calibri" pitchFamily="34" charset="0"/>
            </a:rPr>
            <a:t>ΜΟΝΤΕΛΟ ΔΥΟ ΣΤΑΔΙΩΝ </a:t>
          </a:r>
          <a:endParaRPr lang="el-GR" b="1" dirty="0">
            <a:solidFill>
              <a:srgbClr val="002060"/>
            </a:solidFill>
            <a:latin typeface="Calibri" pitchFamily="34" charset="0"/>
          </a:endParaRPr>
        </a:p>
      </dgm:t>
    </dgm:pt>
    <dgm:pt modelId="{C34347C7-592F-4772-83F6-C820F9CA505F}" type="parTrans" cxnId="{0AC55E2E-7E3D-4324-9EE9-4D8B7B280834}">
      <dgm:prSet/>
      <dgm:spPr/>
      <dgm:t>
        <a:bodyPr/>
        <a:lstStyle/>
        <a:p>
          <a:endParaRPr lang="el-GR"/>
        </a:p>
      </dgm:t>
    </dgm:pt>
    <dgm:pt modelId="{A5C8381D-7070-4944-881C-62E1B5785BF0}" type="sibTrans" cxnId="{0AC55E2E-7E3D-4324-9EE9-4D8B7B280834}">
      <dgm:prSet/>
      <dgm:spPr/>
      <dgm:t>
        <a:bodyPr/>
        <a:lstStyle/>
        <a:p>
          <a:endParaRPr lang="el-GR"/>
        </a:p>
      </dgm:t>
    </dgm:pt>
    <dgm:pt modelId="{239E27D7-FBA1-448A-BFA4-9326A70867C2}">
      <dgm:prSet phldrT="[Κείμενο]"/>
      <dgm:spPr>
        <a:solidFill>
          <a:srgbClr val="92D050"/>
        </a:solidFill>
      </dgm:spPr>
      <dgm:t>
        <a:bodyPr/>
        <a:lstStyle/>
        <a:p>
          <a:r>
            <a:rPr lang="en-US" b="1" dirty="0" smtClean="0">
              <a:solidFill>
                <a:srgbClr val="002060"/>
              </a:solidFill>
              <a:latin typeface="Calibri" pitchFamily="34" charset="0"/>
            </a:rPr>
            <a:t>GORDON</a:t>
          </a:r>
          <a:endParaRPr lang="el-GR" b="1" dirty="0">
            <a:solidFill>
              <a:srgbClr val="002060"/>
            </a:solidFill>
            <a:latin typeface="Calibri" pitchFamily="34" charset="0"/>
          </a:endParaRPr>
        </a:p>
      </dgm:t>
    </dgm:pt>
    <dgm:pt modelId="{9CE9B10F-A3E5-4C5A-9D09-7706661D3E44}" type="parTrans" cxnId="{7FB42F8D-96CF-47CD-BA1D-736BC08A35B2}">
      <dgm:prSet/>
      <dgm:spPr/>
      <dgm:t>
        <a:bodyPr/>
        <a:lstStyle/>
        <a:p>
          <a:endParaRPr lang="el-GR"/>
        </a:p>
      </dgm:t>
    </dgm:pt>
    <dgm:pt modelId="{B4DE32EC-B6C8-474C-B1EC-A160BA1B8DB5}" type="sibTrans" cxnId="{7FB42F8D-96CF-47CD-BA1D-736BC08A35B2}">
      <dgm:prSet/>
      <dgm:spPr/>
      <dgm:t>
        <a:bodyPr/>
        <a:lstStyle/>
        <a:p>
          <a:endParaRPr lang="el-GR"/>
        </a:p>
      </dgm:t>
    </dgm:pt>
    <dgm:pt modelId="{CB510727-E87A-4A58-96EB-F567BCB3FC3E}">
      <dgm:prSet phldrT="[Κείμενο]" phldr="1"/>
      <dgm:spPr/>
      <dgm:t>
        <a:bodyPr/>
        <a:lstStyle/>
        <a:p>
          <a:endParaRPr lang="el-GR" dirty="0"/>
        </a:p>
      </dgm:t>
    </dgm:pt>
    <dgm:pt modelId="{B90916A3-D2BD-456B-AAF0-FBCD3C7FABE9}" type="parTrans" cxnId="{7F33DA18-51F4-42AF-A207-FB93A4992CFF}">
      <dgm:prSet/>
      <dgm:spPr/>
      <dgm:t>
        <a:bodyPr/>
        <a:lstStyle/>
        <a:p>
          <a:endParaRPr lang="el-GR"/>
        </a:p>
      </dgm:t>
    </dgm:pt>
    <dgm:pt modelId="{7D4AA4A3-BCC0-40B5-B1DA-75D5FB948A75}" type="sibTrans" cxnId="{7F33DA18-51F4-42AF-A207-FB93A4992CFF}">
      <dgm:prSet/>
      <dgm:spPr/>
      <dgm:t>
        <a:bodyPr/>
        <a:lstStyle/>
        <a:p>
          <a:endParaRPr lang="el-GR"/>
        </a:p>
      </dgm:t>
    </dgm:pt>
    <dgm:pt modelId="{134C5229-0CEC-4D35-A929-D47336A42599}">
      <dgm:prSet phldrT="[Κείμενο]"/>
      <dgm:spPr>
        <a:solidFill>
          <a:srgbClr val="002060"/>
        </a:solidFill>
      </dgm:spPr>
      <dgm:t>
        <a:bodyPr/>
        <a:lstStyle/>
        <a:p>
          <a:r>
            <a:rPr lang="el-GR" b="1" dirty="0" smtClean="0">
              <a:solidFill>
                <a:srgbClr val="FFFF00"/>
              </a:solidFill>
              <a:latin typeface="Calibri" pitchFamily="34" charset="0"/>
            </a:rPr>
            <a:t>ΜΟΝΤΕΛΟ ΤΡΙΩΝ ΣΤΑΔΙΩΝ</a:t>
          </a:r>
          <a:endParaRPr lang="el-GR" b="1" dirty="0">
            <a:solidFill>
              <a:srgbClr val="FFFF00"/>
            </a:solidFill>
            <a:latin typeface="Calibri" pitchFamily="34" charset="0"/>
          </a:endParaRPr>
        </a:p>
      </dgm:t>
    </dgm:pt>
    <dgm:pt modelId="{FDC8E9D9-61A6-4FFF-AE78-F360513F89FB}" type="parTrans" cxnId="{7048E39C-E76E-4D51-9E82-4DCF94F106DC}">
      <dgm:prSet/>
      <dgm:spPr/>
      <dgm:t>
        <a:bodyPr/>
        <a:lstStyle/>
        <a:p>
          <a:endParaRPr lang="el-GR"/>
        </a:p>
      </dgm:t>
    </dgm:pt>
    <dgm:pt modelId="{5CA44571-24EE-4535-892D-38DD3B002A18}" type="sibTrans" cxnId="{7048E39C-E76E-4D51-9E82-4DCF94F106DC}">
      <dgm:prSet/>
      <dgm:spPr/>
      <dgm:t>
        <a:bodyPr/>
        <a:lstStyle/>
        <a:p>
          <a:endParaRPr lang="el-GR"/>
        </a:p>
      </dgm:t>
    </dgm:pt>
    <dgm:pt modelId="{1C464064-E3F7-423F-9192-D4AFCEDA9760}">
      <dgm:prSet phldrT="[Κείμενο]"/>
      <dgm:spPr>
        <a:solidFill>
          <a:srgbClr val="002060"/>
        </a:solidFill>
      </dgm:spPr>
      <dgm:t>
        <a:bodyPr/>
        <a:lstStyle/>
        <a:p>
          <a:r>
            <a:rPr lang="en-US" b="1" dirty="0" smtClean="0">
              <a:solidFill>
                <a:srgbClr val="FFFF00"/>
              </a:solidFill>
              <a:latin typeface="Calibri" pitchFamily="34" charset="0"/>
            </a:rPr>
            <a:t>GORDON</a:t>
          </a:r>
          <a:endParaRPr lang="el-GR" b="1" dirty="0">
            <a:solidFill>
              <a:srgbClr val="FFFF00"/>
            </a:solidFill>
            <a:latin typeface="Calibri" pitchFamily="34" charset="0"/>
          </a:endParaRPr>
        </a:p>
      </dgm:t>
    </dgm:pt>
    <dgm:pt modelId="{C2328D49-71D1-4013-BB97-39A3BC3BECFF}" type="parTrans" cxnId="{54DF3738-BDD0-4DF2-8B4C-F95F3B261072}">
      <dgm:prSet/>
      <dgm:spPr/>
      <dgm:t>
        <a:bodyPr/>
        <a:lstStyle/>
        <a:p>
          <a:endParaRPr lang="el-GR"/>
        </a:p>
      </dgm:t>
    </dgm:pt>
    <dgm:pt modelId="{FFF73F76-5BFE-42DF-AE2E-0EA0E2ECE81D}" type="sibTrans" cxnId="{54DF3738-BDD0-4DF2-8B4C-F95F3B261072}">
      <dgm:prSet/>
      <dgm:spPr/>
      <dgm:t>
        <a:bodyPr/>
        <a:lstStyle/>
        <a:p>
          <a:endParaRPr lang="el-GR"/>
        </a:p>
      </dgm:t>
    </dgm:pt>
    <dgm:pt modelId="{EF5119E5-3541-4100-80E7-06DBB6639251}" type="pres">
      <dgm:prSet presAssocID="{8AA458EC-B533-4750-BB79-1D309E47E3BF}" presName="linearFlow" presStyleCnt="0">
        <dgm:presLayoutVars>
          <dgm:dir/>
          <dgm:animLvl val="lvl"/>
          <dgm:resizeHandles/>
        </dgm:presLayoutVars>
      </dgm:prSet>
      <dgm:spPr/>
      <dgm:t>
        <a:bodyPr/>
        <a:lstStyle/>
        <a:p>
          <a:endParaRPr lang="el-GR"/>
        </a:p>
      </dgm:t>
    </dgm:pt>
    <dgm:pt modelId="{59BF9583-8572-443E-850F-035B5C0CF044}" type="pres">
      <dgm:prSet presAssocID="{FB0CF498-119D-46EE-850B-1987465FAAEE}" presName="compositeNode" presStyleCnt="0">
        <dgm:presLayoutVars>
          <dgm:bulletEnabled val="1"/>
        </dgm:presLayoutVars>
      </dgm:prSet>
      <dgm:spPr/>
    </dgm:pt>
    <dgm:pt modelId="{0EF8B113-03CB-48A3-956A-BB39399CAA12}" type="pres">
      <dgm:prSet presAssocID="{FB0CF498-119D-46EE-850B-1987465FAAEE}" presName="image" presStyleLbl="fgImgPlace1" presStyleIdx="0" presStyleCnt="3"/>
      <dgm:spPr/>
    </dgm:pt>
    <dgm:pt modelId="{22321954-FA6A-41BD-908D-B90709336817}" type="pres">
      <dgm:prSet presAssocID="{FB0CF498-119D-46EE-850B-1987465FAAEE}" presName="childNode" presStyleLbl="node1" presStyleIdx="0" presStyleCnt="3">
        <dgm:presLayoutVars>
          <dgm:bulletEnabled val="1"/>
        </dgm:presLayoutVars>
      </dgm:prSet>
      <dgm:spPr/>
      <dgm:t>
        <a:bodyPr/>
        <a:lstStyle/>
        <a:p>
          <a:endParaRPr lang="el-GR"/>
        </a:p>
      </dgm:t>
    </dgm:pt>
    <dgm:pt modelId="{0592627C-FEC0-4F85-BE21-F6EA0C8CD0FB}" type="pres">
      <dgm:prSet presAssocID="{FB0CF498-119D-46EE-850B-1987465FAAEE}" presName="parentNode" presStyleLbl="revTx" presStyleIdx="0" presStyleCnt="3">
        <dgm:presLayoutVars>
          <dgm:chMax val="0"/>
          <dgm:bulletEnabled val="1"/>
        </dgm:presLayoutVars>
      </dgm:prSet>
      <dgm:spPr/>
      <dgm:t>
        <a:bodyPr/>
        <a:lstStyle/>
        <a:p>
          <a:endParaRPr lang="el-GR"/>
        </a:p>
      </dgm:t>
    </dgm:pt>
    <dgm:pt modelId="{3241C8F1-ACD8-47B7-9DF8-303F8E17823D}" type="pres">
      <dgm:prSet presAssocID="{D25083E5-A662-4268-8B4C-DAAFB0FDD7FA}" presName="sibTrans" presStyleCnt="0"/>
      <dgm:spPr/>
    </dgm:pt>
    <dgm:pt modelId="{D4BA5ABE-1891-412C-9435-688C80FAFF61}" type="pres">
      <dgm:prSet presAssocID="{E1F15CEE-34E4-4D96-ABDE-19732BFDBA9E}" presName="compositeNode" presStyleCnt="0">
        <dgm:presLayoutVars>
          <dgm:bulletEnabled val="1"/>
        </dgm:presLayoutVars>
      </dgm:prSet>
      <dgm:spPr/>
    </dgm:pt>
    <dgm:pt modelId="{15D8F43D-2CE1-48FB-A7A9-F880A76DF5DA}" type="pres">
      <dgm:prSet presAssocID="{E1F15CEE-34E4-4D96-ABDE-19732BFDBA9E}" presName="image" presStyleLbl="fgImgPlace1" presStyleIdx="1" presStyleCnt="3"/>
      <dgm:spPr/>
    </dgm:pt>
    <dgm:pt modelId="{CF14D1C6-2B0E-45DA-9A15-7A6AAC4C1D14}" type="pres">
      <dgm:prSet presAssocID="{E1F15CEE-34E4-4D96-ABDE-19732BFDBA9E}" presName="childNode" presStyleLbl="node1" presStyleIdx="1" presStyleCnt="3">
        <dgm:presLayoutVars>
          <dgm:bulletEnabled val="1"/>
        </dgm:presLayoutVars>
      </dgm:prSet>
      <dgm:spPr/>
      <dgm:t>
        <a:bodyPr/>
        <a:lstStyle/>
        <a:p>
          <a:endParaRPr lang="el-GR"/>
        </a:p>
      </dgm:t>
    </dgm:pt>
    <dgm:pt modelId="{2F331D46-FE1A-4EA6-88F4-8E18F62A5573}" type="pres">
      <dgm:prSet presAssocID="{E1F15CEE-34E4-4D96-ABDE-19732BFDBA9E}" presName="parentNode" presStyleLbl="revTx" presStyleIdx="1" presStyleCnt="3">
        <dgm:presLayoutVars>
          <dgm:chMax val="0"/>
          <dgm:bulletEnabled val="1"/>
        </dgm:presLayoutVars>
      </dgm:prSet>
      <dgm:spPr/>
      <dgm:t>
        <a:bodyPr/>
        <a:lstStyle/>
        <a:p>
          <a:endParaRPr lang="el-GR"/>
        </a:p>
      </dgm:t>
    </dgm:pt>
    <dgm:pt modelId="{2A4464A5-EBEA-457C-B071-59F62631B046}" type="pres">
      <dgm:prSet presAssocID="{D8A3A065-BEFA-4AA4-AFF8-BF2E8883B016}" presName="sibTrans" presStyleCnt="0"/>
      <dgm:spPr/>
    </dgm:pt>
    <dgm:pt modelId="{1D21590D-5494-4162-825B-DF747DC0DCFD}" type="pres">
      <dgm:prSet presAssocID="{CB510727-E87A-4A58-96EB-F567BCB3FC3E}" presName="compositeNode" presStyleCnt="0">
        <dgm:presLayoutVars>
          <dgm:bulletEnabled val="1"/>
        </dgm:presLayoutVars>
      </dgm:prSet>
      <dgm:spPr/>
    </dgm:pt>
    <dgm:pt modelId="{5B39CAE9-3428-499A-AB3F-9940D046E0E7}" type="pres">
      <dgm:prSet presAssocID="{CB510727-E87A-4A58-96EB-F567BCB3FC3E}" presName="image" presStyleLbl="fgImgPlace1" presStyleIdx="2" presStyleCnt="3"/>
      <dgm:spPr/>
    </dgm:pt>
    <dgm:pt modelId="{2599D4BF-7E65-4378-8EB1-70168BEEF727}" type="pres">
      <dgm:prSet presAssocID="{CB510727-E87A-4A58-96EB-F567BCB3FC3E}" presName="childNode" presStyleLbl="node1" presStyleIdx="2" presStyleCnt="3">
        <dgm:presLayoutVars>
          <dgm:bulletEnabled val="1"/>
        </dgm:presLayoutVars>
      </dgm:prSet>
      <dgm:spPr/>
      <dgm:t>
        <a:bodyPr/>
        <a:lstStyle/>
        <a:p>
          <a:endParaRPr lang="el-GR"/>
        </a:p>
      </dgm:t>
    </dgm:pt>
    <dgm:pt modelId="{74C7D9D2-4BED-410F-A5C9-F7DBEF644C63}" type="pres">
      <dgm:prSet presAssocID="{CB510727-E87A-4A58-96EB-F567BCB3FC3E}" presName="parentNode" presStyleLbl="revTx" presStyleIdx="2" presStyleCnt="3">
        <dgm:presLayoutVars>
          <dgm:chMax val="0"/>
          <dgm:bulletEnabled val="1"/>
        </dgm:presLayoutVars>
      </dgm:prSet>
      <dgm:spPr/>
      <dgm:t>
        <a:bodyPr/>
        <a:lstStyle/>
        <a:p>
          <a:endParaRPr lang="el-GR"/>
        </a:p>
      </dgm:t>
    </dgm:pt>
  </dgm:ptLst>
  <dgm:cxnLst>
    <dgm:cxn modelId="{FD84210D-6C0A-4744-82D6-968A0F8EA0C3}" type="presOf" srcId="{8AA458EC-B533-4750-BB79-1D309E47E3BF}" destId="{EF5119E5-3541-4100-80E7-06DBB6639251}" srcOrd="0" destOrd="0" presId="urn:microsoft.com/office/officeart/2005/8/layout/hList2"/>
    <dgm:cxn modelId="{4310D29B-4CE2-49D0-86B3-83576D1EC27D}" type="presOf" srcId="{0420A3D0-6D9A-41B5-84AE-50140FBF4516}" destId="{22321954-FA6A-41BD-908D-B90709336817}" srcOrd="0" destOrd="1" presId="urn:microsoft.com/office/officeart/2005/8/layout/hList2"/>
    <dgm:cxn modelId="{A965A0F0-D9D4-4A9B-B3FA-FED34B3BF69C}" type="presOf" srcId="{239E27D7-FBA1-448A-BFA4-9326A70867C2}" destId="{CF14D1C6-2B0E-45DA-9A15-7A6AAC4C1D14}" srcOrd="0" destOrd="1" presId="urn:microsoft.com/office/officeart/2005/8/layout/hList2"/>
    <dgm:cxn modelId="{FE5DBD2F-EF03-47E1-AF8B-A5213322EE3F}" srcId="{8AA458EC-B533-4750-BB79-1D309E47E3BF}" destId="{FB0CF498-119D-46EE-850B-1987465FAAEE}" srcOrd="0" destOrd="0" parTransId="{6CFC23B4-E94B-411C-87D8-54F659946401}" sibTransId="{D25083E5-A662-4268-8B4C-DAAFB0FDD7FA}"/>
    <dgm:cxn modelId="{5B0F2C11-BB4A-4FC1-8EFF-20E7C14CBD4F}" type="presOf" srcId="{E1F15CEE-34E4-4D96-ABDE-19732BFDBA9E}" destId="{2F331D46-FE1A-4EA6-88F4-8E18F62A5573}" srcOrd="0" destOrd="0" presId="urn:microsoft.com/office/officeart/2005/8/layout/hList2"/>
    <dgm:cxn modelId="{59A42303-F853-4D24-962A-9AABA836BFB9}" srcId="{FB0CF498-119D-46EE-850B-1987465FAAEE}" destId="{E552E196-7CF1-48A5-81A8-6BD309C9F9B1}" srcOrd="0" destOrd="0" parTransId="{72337088-12C3-4477-A43F-5F6E0615EBAC}" sibTransId="{DB3F4876-60E8-47B9-B088-0417A2A64984}"/>
    <dgm:cxn modelId="{0C03ED91-BC60-488B-A27E-7D9728037488}" type="presOf" srcId="{134C5229-0CEC-4D35-A929-D47336A42599}" destId="{2599D4BF-7E65-4378-8EB1-70168BEEF727}" srcOrd="0" destOrd="0" presId="urn:microsoft.com/office/officeart/2005/8/layout/hList2"/>
    <dgm:cxn modelId="{0AC55E2E-7E3D-4324-9EE9-4D8B7B280834}" srcId="{E1F15CEE-34E4-4D96-ABDE-19732BFDBA9E}" destId="{B9C9BCCB-2F9B-4CCA-866F-B955E38D2807}" srcOrd="0" destOrd="0" parTransId="{C34347C7-592F-4772-83F6-C820F9CA505F}" sibTransId="{A5C8381D-7070-4944-881C-62E1B5785BF0}"/>
    <dgm:cxn modelId="{D5175166-4FC2-4923-89B8-25B6CDEEB614}" type="presOf" srcId="{B9C9BCCB-2F9B-4CCA-866F-B955E38D2807}" destId="{CF14D1C6-2B0E-45DA-9A15-7A6AAC4C1D14}" srcOrd="0" destOrd="0" presId="urn:microsoft.com/office/officeart/2005/8/layout/hList2"/>
    <dgm:cxn modelId="{54DF3738-BDD0-4DF2-8B4C-F95F3B261072}" srcId="{CB510727-E87A-4A58-96EB-F567BCB3FC3E}" destId="{1C464064-E3F7-423F-9192-D4AFCEDA9760}" srcOrd="1" destOrd="0" parTransId="{C2328D49-71D1-4013-BB97-39A3BC3BECFF}" sibTransId="{FFF73F76-5BFE-42DF-AE2E-0EA0E2ECE81D}"/>
    <dgm:cxn modelId="{7048E39C-E76E-4D51-9E82-4DCF94F106DC}" srcId="{CB510727-E87A-4A58-96EB-F567BCB3FC3E}" destId="{134C5229-0CEC-4D35-A929-D47336A42599}" srcOrd="0" destOrd="0" parTransId="{FDC8E9D9-61A6-4FFF-AE78-F360513F89FB}" sibTransId="{5CA44571-24EE-4535-892D-38DD3B002A18}"/>
    <dgm:cxn modelId="{7FB42F8D-96CF-47CD-BA1D-736BC08A35B2}" srcId="{E1F15CEE-34E4-4D96-ABDE-19732BFDBA9E}" destId="{239E27D7-FBA1-448A-BFA4-9326A70867C2}" srcOrd="1" destOrd="0" parTransId="{9CE9B10F-A3E5-4C5A-9D09-7706661D3E44}" sibTransId="{B4DE32EC-B6C8-474C-B1EC-A160BA1B8DB5}"/>
    <dgm:cxn modelId="{5326AE7C-1757-4D1F-8994-D52D9342F57B}" type="presOf" srcId="{FB0CF498-119D-46EE-850B-1987465FAAEE}" destId="{0592627C-FEC0-4F85-BE21-F6EA0C8CD0FB}" srcOrd="0" destOrd="0" presId="urn:microsoft.com/office/officeart/2005/8/layout/hList2"/>
    <dgm:cxn modelId="{7F33DA18-51F4-42AF-A207-FB93A4992CFF}" srcId="{8AA458EC-B533-4750-BB79-1D309E47E3BF}" destId="{CB510727-E87A-4A58-96EB-F567BCB3FC3E}" srcOrd="2" destOrd="0" parTransId="{B90916A3-D2BD-456B-AAF0-FBCD3C7FABE9}" sibTransId="{7D4AA4A3-BCC0-40B5-B1DA-75D5FB948A75}"/>
    <dgm:cxn modelId="{6B4A9ECF-1FE4-468B-9A2F-4BA828F78446}" type="presOf" srcId="{1C464064-E3F7-423F-9192-D4AFCEDA9760}" destId="{2599D4BF-7E65-4378-8EB1-70168BEEF727}" srcOrd="0" destOrd="1" presId="urn:microsoft.com/office/officeart/2005/8/layout/hList2"/>
    <dgm:cxn modelId="{DBAAC479-83BE-4455-8AD4-F038958CD3DA}" type="presOf" srcId="{E552E196-7CF1-48A5-81A8-6BD309C9F9B1}" destId="{22321954-FA6A-41BD-908D-B90709336817}" srcOrd="0" destOrd="0" presId="urn:microsoft.com/office/officeart/2005/8/layout/hList2"/>
    <dgm:cxn modelId="{7E7C6995-F045-49C6-82A8-E8C84A09084A}" type="presOf" srcId="{CB510727-E87A-4A58-96EB-F567BCB3FC3E}" destId="{74C7D9D2-4BED-410F-A5C9-F7DBEF644C63}" srcOrd="0" destOrd="0" presId="urn:microsoft.com/office/officeart/2005/8/layout/hList2"/>
    <dgm:cxn modelId="{8ADB6320-2CCE-4F96-9FD9-F795D53C5138}" srcId="{8AA458EC-B533-4750-BB79-1D309E47E3BF}" destId="{E1F15CEE-34E4-4D96-ABDE-19732BFDBA9E}" srcOrd="1" destOrd="0" parTransId="{6EA5975F-268E-4E24-A8C6-319A9183EBD4}" sibTransId="{D8A3A065-BEFA-4AA4-AFF8-BF2E8883B016}"/>
    <dgm:cxn modelId="{D6C068C5-5A73-416F-87EA-667A65C28268}" srcId="{FB0CF498-119D-46EE-850B-1987465FAAEE}" destId="{0420A3D0-6D9A-41B5-84AE-50140FBF4516}" srcOrd="1" destOrd="0" parTransId="{0CDC01F5-3CE4-47AB-B218-A6C585411061}" sibTransId="{BD2D2788-ACDE-4962-8DBE-036758DF18F0}"/>
    <dgm:cxn modelId="{5EBD10AE-4619-44AD-A865-4F50EC69CE8F}" type="presParOf" srcId="{EF5119E5-3541-4100-80E7-06DBB6639251}" destId="{59BF9583-8572-443E-850F-035B5C0CF044}" srcOrd="0" destOrd="0" presId="urn:microsoft.com/office/officeart/2005/8/layout/hList2"/>
    <dgm:cxn modelId="{CAA9A799-547C-4ABD-B72F-E1BCEDD9D559}" type="presParOf" srcId="{59BF9583-8572-443E-850F-035B5C0CF044}" destId="{0EF8B113-03CB-48A3-956A-BB39399CAA12}" srcOrd="0" destOrd="0" presId="urn:microsoft.com/office/officeart/2005/8/layout/hList2"/>
    <dgm:cxn modelId="{5EB9F641-A265-4D50-ADAE-43AA1D91787A}" type="presParOf" srcId="{59BF9583-8572-443E-850F-035B5C0CF044}" destId="{22321954-FA6A-41BD-908D-B90709336817}" srcOrd="1" destOrd="0" presId="urn:microsoft.com/office/officeart/2005/8/layout/hList2"/>
    <dgm:cxn modelId="{4FAC0BF5-E3B0-40B2-B909-22FEBB7CC3C9}" type="presParOf" srcId="{59BF9583-8572-443E-850F-035B5C0CF044}" destId="{0592627C-FEC0-4F85-BE21-F6EA0C8CD0FB}" srcOrd="2" destOrd="0" presId="urn:microsoft.com/office/officeart/2005/8/layout/hList2"/>
    <dgm:cxn modelId="{FA01EF27-6073-485E-A175-2C32826B6B5A}" type="presParOf" srcId="{EF5119E5-3541-4100-80E7-06DBB6639251}" destId="{3241C8F1-ACD8-47B7-9DF8-303F8E17823D}" srcOrd="1" destOrd="0" presId="urn:microsoft.com/office/officeart/2005/8/layout/hList2"/>
    <dgm:cxn modelId="{693AC6D0-4A93-4860-8F14-3E6C510F528A}" type="presParOf" srcId="{EF5119E5-3541-4100-80E7-06DBB6639251}" destId="{D4BA5ABE-1891-412C-9435-688C80FAFF61}" srcOrd="2" destOrd="0" presId="urn:microsoft.com/office/officeart/2005/8/layout/hList2"/>
    <dgm:cxn modelId="{E22C5B41-30E3-476F-B1A9-7308B61EA3E1}" type="presParOf" srcId="{D4BA5ABE-1891-412C-9435-688C80FAFF61}" destId="{15D8F43D-2CE1-48FB-A7A9-F880A76DF5DA}" srcOrd="0" destOrd="0" presId="urn:microsoft.com/office/officeart/2005/8/layout/hList2"/>
    <dgm:cxn modelId="{F7CFB6EF-DC38-4EE2-B9C6-DE9BE325FE3A}" type="presParOf" srcId="{D4BA5ABE-1891-412C-9435-688C80FAFF61}" destId="{CF14D1C6-2B0E-45DA-9A15-7A6AAC4C1D14}" srcOrd="1" destOrd="0" presId="urn:microsoft.com/office/officeart/2005/8/layout/hList2"/>
    <dgm:cxn modelId="{CD002849-C2F3-4A10-8C70-7D4955E70A0E}" type="presParOf" srcId="{D4BA5ABE-1891-412C-9435-688C80FAFF61}" destId="{2F331D46-FE1A-4EA6-88F4-8E18F62A5573}" srcOrd="2" destOrd="0" presId="urn:microsoft.com/office/officeart/2005/8/layout/hList2"/>
    <dgm:cxn modelId="{4C8F2DAA-2715-4CC9-AD40-F9C870143500}" type="presParOf" srcId="{EF5119E5-3541-4100-80E7-06DBB6639251}" destId="{2A4464A5-EBEA-457C-B071-59F62631B046}" srcOrd="3" destOrd="0" presId="urn:microsoft.com/office/officeart/2005/8/layout/hList2"/>
    <dgm:cxn modelId="{C9DADFDD-3318-4FD8-83D2-FB1580874A1B}" type="presParOf" srcId="{EF5119E5-3541-4100-80E7-06DBB6639251}" destId="{1D21590D-5494-4162-825B-DF747DC0DCFD}" srcOrd="4" destOrd="0" presId="urn:microsoft.com/office/officeart/2005/8/layout/hList2"/>
    <dgm:cxn modelId="{551EAE4F-5C4D-48DF-A655-ABCBEA0DF329}" type="presParOf" srcId="{1D21590D-5494-4162-825B-DF747DC0DCFD}" destId="{5B39CAE9-3428-499A-AB3F-9940D046E0E7}" srcOrd="0" destOrd="0" presId="urn:microsoft.com/office/officeart/2005/8/layout/hList2"/>
    <dgm:cxn modelId="{24EB6432-AB59-4011-A04E-D5D68CFEFB55}" type="presParOf" srcId="{1D21590D-5494-4162-825B-DF747DC0DCFD}" destId="{2599D4BF-7E65-4378-8EB1-70168BEEF727}" srcOrd="1" destOrd="0" presId="urn:microsoft.com/office/officeart/2005/8/layout/hList2"/>
    <dgm:cxn modelId="{3AB09270-CE8B-4218-9D1E-7F3EC9490083}" type="presParOf" srcId="{1D21590D-5494-4162-825B-DF747DC0DCFD}" destId="{74C7D9D2-4BED-410F-A5C9-F7DBEF644C63}"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3BA61C-E4E0-437D-879B-755FEEEC99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CD59B6EB-D243-40BA-BA95-AF01E9CF2630}">
      <dgm:prSet phldrT="[Κείμενο]"/>
      <dgm:spPr>
        <a:solidFill>
          <a:srgbClr val="FFC000"/>
        </a:solidFill>
      </dgm:spPr>
      <dgm:t>
        <a:bodyPr/>
        <a:lstStyle/>
        <a:p>
          <a:pPr algn="ctr"/>
          <a:r>
            <a:rPr lang="el-GR" b="1" dirty="0" smtClean="0">
              <a:solidFill>
                <a:srgbClr val="006600"/>
              </a:solidFill>
            </a:rPr>
            <a:t>Ελεύθερες Ταμειακές Ροές προς την Επιχείρηση.</a:t>
          </a:r>
          <a:endParaRPr lang="el-GR" b="1" dirty="0">
            <a:solidFill>
              <a:srgbClr val="006600"/>
            </a:solidFill>
          </a:endParaRPr>
        </a:p>
      </dgm:t>
    </dgm:pt>
    <dgm:pt modelId="{DDDD28E3-7DF4-4F22-819A-E0FE09BA6894}" type="parTrans" cxnId="{CCD7B7D3-CBD5-4293-A0DF-F0C47A70BFA2}">
      <dgm:prSet/>
      <dgm:spPr/>
      <dgm:t>
        <a:bodyPr/>
        <a:lstStyle/>
        <a:p>
          <a:endParaRPr lang="el-GR"/>
        </a:p>
      </dgm:t>
    </dgm:pt>
    <dgm:pt modelId="{92C35AC0-BA44-4B13-95E8-B58F381D6BB4}" type="sibTrans" cxnId="{CCD7B7D3-CBD5-4293-A0DF-F0C47A70BFA2}">
      <dgm:prSet/>
      <dgm:spPr/>
      <dgm:t>
        <a:bodyPr/>
        <a:lstStyle/>
        <a:p>
          <a:endParaRPr lang="el-GR"/>
        </a:p>
      </dgm:t>
    </dgm:pt>
    <dgm:pt modelId="{C413BD12-50DA-4503-9182-5AC55F4D6408}">
      <dgm:prSet phldrT="[Κείμενο]"/>
      <dgm:spPr/>
      <dgm:t>
        <a:bodyPr/>
        <a:lstStyle/>
        <a:p>
          <a:r>
            <a:rPr lang="el-GR" b="1" dirty="0" smtClean="0">
              <a:solidFill>
                <a:srgbClr val="006600"/>
              </a:solidFill>
            </a:rPr>
            <a:t>Free</a:t>
          </a:r>
          <a:r>
            <a:rPr lang="en-US" b="1" dirty="0" smtClean="0">
              <a:solidFill>
                <a:srgbClr val="006600"/>
              </a:solidFill>
            </a:rPr>
            <a:t> </a:t>
          </a:r>
          <a:r>
            <a:rPr lang="el-GR" b="1" dirty="0" smtClean="0">
              <a:solidFill>
                <a:srgbClr val="006600"/>
              </a:solidFill>
            </a:rPr>
            <a:t>Cash</a:t>
          </a:r>
          <a:r>
            <a:rPr lang="en-US" b="1" dirty="0" smtClean="0">
              <a:solidFill>
                <a:srgbClr val="006600"/>
              </a:solidFill>
            </a:rPr>
            <a:t> </a:t>
          </a:r>
          <a:r>
            <a:rPr lang="el-GR" b="1" dirty="0" smtClean="0">
              <a:solidFill>
                <a:srgbClr val="006600"/>
              </a:solidFill>
            </a:rPr>
            <a:t>Flow</a:t>
          </a:r>
          <a:r>
            <a:rPr lang="en-US" b="1" dirty="0" smtClean="0">
              <a:solidFill>
                <a:srgbClr val="006600"/>
              </a:solidFill>
            </a:rPr>
            <a:t> </a:t>
          </a:r>
          <a:r>
            <a:rPr lang="el-GR" b="1" dirty="0" smtClean="0">
              <a:solidFill>
                <a:srgbClr val="006600"/>
              </a:solidFill>
            </a:rPr>
            <a:t>to</a:t>
          </a:r>
          <a:r>
            <a:rPr lang="en-US" b="1" dirty="0" smtClean="0">
              <a:solidFill>
                <a:srgbClr val="006600"/>
              </a:solidFill>
            </a:rPr>
            <a:t> </a:t>
          </a:r>
          <a:r>
            <a:rPr lang="el-GR" b="1" dirty="0" smtClean="0">
              <a:solidFill>
                <a:srgbClr val="006600"/>
              </a:solidFill>
            </a:rPr>
            <a:t>the</a:t>
          </a:r>
          <a:r>
            <a:rPr lang="en-US" b="1" dirty="0" smtClean="0">
              <a:solidFill>
                <a:srgbClr val="006600"/>
              </a:solidFill>
            </a:rPr>
            <a:t> </a:t>
          </a:r>
          <a:r>
            <a:rPr lang="el-GR" b="1" dirty="0" smtClean="0">
              <a:solidFill>
                <a:srgbClr val="006600"/>
              </a:solidFill>
            </a:rPr>
            <a:t>Firm </a:t>
          </a:r>
          <a:r>
            <a:rPr lang="en-US" dirty="0" smtClean="0"/>
            <a:t>FCFF</a:t>
          </a:r>
          <a:endParaRPr lang="el-GR" dirty="0"/>
        </a:p>
      </dgm:t>
    </dgm:pt>
    <dgm:pt modelId="{B27E60B6-870B-4AD2-9D23-F3CB80EC9D87}" type="parTrans" cxnId="{4D0E180B-9B4A-4FA0-B462-ED05B617A892}">
      <dgm:prSet/>
      <dgm:spPr/>
      <dgm:t>
        <a:bodyPr/>
        <a:lstStyle/>
        <a:p>
          <a:endParaRPr lang="el-GR"/>
        </a:p>
      </dgm:t>
    </dgm:pt>
    <dgm:pt modelId="{2A8D6DD9-092C-4D18-BC7F-DD9E7991C395}" type="sibTrans" cxnId="{4D0E180B-9B4A-4FA0-B462-ED05B617A892}">
      <dgm:prSet/>
      <dgm:spPr/>
      <dgm:t>
        <a:bodyPr/>
        <a:lstStyle/>
        <a:p>
          <a:endParaRPr lang="el-GR"/>
        </a:p>
      </dgm:t>
    </dgm:pt>
    <dgm:pt modelId="{C3589359-5973-4F74-B569-6116312D0D42}">
      <dgm:prSet phldrT="[Κείμενο]"/>
      <dgm:spPr>
        <a:solidFill>
          <a:srgbClr val="FFFF00"/>
        </a:solidFill>
      </dgm:spPr>
      <dgm:t>
        <a:bodyPr/>
        <a:lstStyle/>
        <a:p>
          <a:pPr algn="ctr"/>
          <a:r>
            <a:rPr lang="el-GR" b="1" dirty="0" smtClean="0">
              <a:solidFill>
                <a:srgbClr val="7030A0"/>
              </a:solidFill>
            </a:rPr>
            <a:t>Ελεύθερες Ταμειακές Ροές προς την Ιδιοκτησία (Ίδια Κεφάλαια).</a:t>
          </a:r>
          <a:endParaRPr lang="el-GR" b="1" dirty="0">
            <a:solidFill>
              <a:srgbClr val="7030A0"/>
            </a:solidFill>
          </a:endParaRPr>
        </a:p>
      </dgm:t>
    </dgm:pt>
    <dgm:pt modelId="{A9ED7B36-E117-484A-A4A1-ED2BF9AF733F}" type="parTrans" cxnId="{EDEF6108-3004-4288-BC54-F1004F0ADB4C}">
      <dgm:prSet/>
      <dgm:spPr/>
      <dgm:t>
        <a:bodyPr/>
        <a:lstStyle/>
        <a:p>
          <a:endParaRPr lang="el-GR"/>
        </a:p>
      </dgm:t>
    </dgm:pt>
    <dgm:pt modelId="{29379644-93E2-4865-841D-455DF5B87FEA}" type="sibTrans" cxnId="{EDEF6108-3004-4288-BC54-F1004F0ADB4C}">
      <dgm:prSet/>
      <dgm:spPr/>
      <dgm:t>
        <a:bodyPr/>
        <a:lstStyle/>
        <a:p>
          <a:endParaRPr lang="el-GR"/>
        </a:p>
      </dgm:t>
    </dgm:pt>
    <dgm:pt modelId="{4F0AEFE3-691C-4DCD-8A86-0E5B122C6191}">
      <dgm:prSet phldrT="[Κείμενο]"/>
      <dgm:spPr/>
      <dgm:t>
        <a:bodyPr/>
        <a:lstStyle/>
        <a:p>
          <a:r>
            <a:rPr lang="el-GR" b="1" dirty="0" smtClean="0">
              <a:solidFill>
                <a:srgbClr val="7030A0"/>
              </a:solidFill>
            </a:rPr>
            <a:t>Free</a:t>
          </a:r>
          <a:r>
            <a:rPr lang="en-US" b="1" dirty="0" smtClean="0">
              <a:solidFill>
                <a:srgbClr val="7030A0"/>
              </a:solidFill>
            </a:rPr>
            <a:t> </a:t>
          </a:r>
          <a:r>
            <a:rPr lang="el-GR" b="1" dirty="0" smtClean="0">
              <a:solidFill>
                <a:srgbClr val="7030A0"/>
              </a:solidFill>
            </a:rPr>
            <a:t>Cash</a:t>
          </a:r>
          <a:r>
            <a:rPr lang="en-US" b="1" dirty="0" smtClean="0">
              <a:solidFill>
                <a:srgbClr val="7030A0"/>
              </a:solidFill>
            </a:rPr>
            <a:t> </a:t>
          </a:r>
          <a:r>
            <a:rPr lang="el-GR" b="1" dirty="0" smtClean="0">
              <a:solidFill>
                <a:srgbClr val="7030A0"/>
              </a:solidFill>
            </a:rPr>
            <a:t>Flow</a:t>
          </a:r>
          <a:r>
            <a:rPr lang="en-US" b="1" dirty="0" smtClean="0">
              <a:solidFill>
                <a:srgbClr val="7030A0"/>
              </a:solidFill>
            </a:rPr>
            <a:t> </a:t>
          </a:r>
          <a:r>
            <a:rPr lang="el-GR" b="1" dirty="0" smtClean="0">
              <a:solidFill>
                <a:srgbClr val="7030A0"/>
              </a:solidFill>
            </a:rPr>
            <a:t>to</a:t>
          </a:r>
          <a:r>
            <a:rPr lang="en-US" b="1" dirty="0" smtClean="0">
              <a:solidFill>
                <a:srgbClr val="7030A0"/>
              </a:solidFill>
            </a:rPr>
            <a:t> </a:t>
          </a:r>
          <a:r>
            <a:rPr lang="el-GR" b="1" dirty="0" smtClean="0">
              <a:solidFill>
                <a:srgbClr val="7030A0"/>
              </a:solidFill>
            </a:rPr>
            <a:t>Equity </a:t>
          </a:r>
          <a:r>
            <a:rPr lang="en-US" dirty="0" smtClean="0"/>
            <a:t>FCFE</a:t>
          </a:r>
          <a:endParaRPr lang="el-GR" dirty="0"/>
        </a:p>
      </dgm:t>
    </dgm:pt>
    <dgm:pt modelId="{E465FD5B-6D19-45C5-A044-770D44F38EA4}" type="parTrans" cxnId="{522A2A79-B05C-4CA4-BD00-22AF6FC82EF7}">
      <dgm:prSet/>
      <dgm:spPr/>
      <dgm:t>
        <a:bodyPr/>
        <a:lstStyle/>
        <a:p>
          <a:endParaRPr lang="el-GR"/>
        </a:p>
      </dgm:t>
    </dgm:pt>
    <dgm:pt modelId="{B67AFE4C-CA43-4C12-B192-5631706B59C0}" type="sibTrans" cxnId="{522A2A79-B05C-4CA4-BD00-22AF6FC82EF7}">
      <dgm:prSet/>
      <dgm:spPr/>
      <dgm:t>
        <a:bodyPr/>
        <a:lstStyle/>
        <a:p>
          <a:endParaRPr lang="el-GR"/>
        </a:p>
      </dgm:t>
    </dgm:pt>
    <dgm:pt modelId="{48A37130-9717-4D16-A256-76DF594DE08E}" type="pres">
      <dgm:prSet presAssocID="{EB3BA61C-E4E0-437D-879B-755FEEEC9930}" presName="linear" presStyleCnt="0">
        <dgm:presLayoutVars>
          <dgm:animLvl val="lvl"/>
          <dgm:resizeHandles val="exact"/>
        </dgm:presLayoutVars>
      </dgm:prSet>
      <dgm:spPr/>
      <dgm:t>
        <a:bodyPr/>
        <a:lstStyle/>
        <a:p>
          <a:endParaRPr lang="el-GR"/>
        </a:p>
      </dgm:t>
    </dgm:pt>
    <dgm:pt modelId="{530E0A7B-8475-45B7-B594-876EEA08A0AA}" type="pres">
      <dgm:prSet presAssocID="{CD59B6EB-D243-40BA-BA95-AF01E9CF2630}" presName="parentText" presStyleLbl="node1" presStyleIdx="0" presStyleCnt="2">
        <dgm:presLayoutVars>
          <dgm:chMax val="0"/>
          <dgm:bulletEnabled val="1"/>
        </dgm:presLayoutVars>
      </dgm:prSet>
      <dgm:spPr/>
      <dgm:t>
        <a:bodyPr/>
        <a:lstStyle/>
        <a:p>
          <a:endParaRPr lang="el-GR"/>
        </a:p>
      </dgm:t>
    </dgm:pt>
    <dgm:pt modelId="{D4E1D71E-080D-4421-ABA7-ABE12780EAF6}" type="pres">
      <dgm:prSet presAssocID="{CD59B6EB-D243-40BA-BA95-AF01E9CF2630}" presName="childText" presStyleLbl="revTx" presStyleIdx="0" presStyleCnt="2">
        <dgm:presLayoutVars>
          <dgm:bulletEnabled val="1"/>
        </dgm:presLayoutVars>
      </dgm:prSet>
      <dgm:spPr/>
      <dgm:t>
        <a:bodyPr/>
        <a:lstStyle/>
        <a:p>
          <a:endParaRPr lang="el-GR"/>
        </a:p>
      </dgm:t>
    </dgm:pt>
    <dgm:pt modelId="{97DFA6DA-EF70-4BA1-A561-98A37A605D28}" type="pres">
      <dgm:prSet presAssocID="{C3589359-5973-4F74-B569-6116312D0D42}" presName="parentText" presStyleLbl="node1" presStyleIdx="1" presStyleCnt="2">
        <dgm:presLayoutVars>
          <dgm:chMax val="0"/>
          <dgm:bulletEnabled val="1"/>
        </dgm:presLayoutVars>
      </dgm:prSet>
      <dgm:spPr/>
      <dgm:t>
        <a:bodyPr/>
        <a:lstStyle/>
        <a:p>
          <a:endParaRPr lang="el-GR"/>
        </a:p>
      </dgm:t>
    </dgm:pt>
    <dgm:pt modelId="{2A56777A-67FC-45ED-BA30-F76534C3B3FE}" type="pres">
      <dgm:prSet presAssocID="{C3589359-5973-4F74-B569-6116312D0D42}" presName="childText" presStyleLbl="revTx" presStyleIdx="1" presStyleCnt="2">
        <dgm:presLayoutVars>
          <dgm:bulletEnabled val="1"/>
        </dgm:presLayoutVars>
      </dgm:prSet>
      <dgm:spPr/>
      <dgm:t>
        <a:bodyPr/>
        <a:lstStyle/>
        <a:p>
          <a:endParaRPr lang="el-GR"/>
        </a:p>
      </dgm:t>
    </dgm:pt>
  </dgm:ptLst>
  <dgm:cxnLst>
    <dgm:cxn modelId="{D6D01892-6A76-4342-B1B2-AE35F3F4EE6D}" type="presOf" srcId="{C3589359-5973-4F74-B569-6116312D0D42}" destId="{97DFA6DA-EF70-4BA1-A561-98A37A605D28}" srcOrd="0" destOrd="0" presId="urn:microsoft.com/office/officeart/2005/8/layout/vList2"/>
    <dgm:cxn modelId="{EB9B5BFD-7B36-42A9-A2FB-0525003EEAAC}" type="presOf" srcId="{C413BD12-50DA-4503-9182-5AC55F4D6408}" destId="{D4E1D71E-080D-4421-ABA7-ABE12780EAF6}" srcOrd="0" destOrd="0" presId="urn:microsoft.com/office/officeart/2005/8/layout/vList2"/>
    <dgm:cxn modelId="{522A2A79-B05C-4CA4-BD00-22AF6FC82EF7}" srcId="{C3589359-5973-4F74-B569-6116312D0D42}" destId="{4F0AEFE3-691C-4DCD-8A86-0E5B122C6191}" srcOrd="0" destOrd="0" parTransId="{E465FD5B-6D19-45C5-A044-770D44F38EA4}" sibTransId="{B67AFE4C-CA43-4C12-B192-5631706B59C0}"/>
    <dgm:cxn modelId="{4D0E180B-9B4A-4FA0-B462-ED05B617A892}" srcId="{CD59B6EB-D243-40BA-BA95-AF01E9CF2630}" destId="{C413BD12-50DA-4503-9182-5AC55F4D6408}" srcOrd="0" destOrd="0" parTransId="{B27E60B6-870B-4AD2-9D23-F3CB80EC9D87}" sibTransId="{2A8D6DD9-092C-4D18-BC7F-DD9E7991C395}"/>
    <dgm:cxn modelId="{247CA368-EF3A-459E-B52B-9DE53187892D}" type="presOf" srcId="{4F0AEFE3-691C-4DCD-8A86-0E5B122C6191}" destId="{2A56777A-67FC-45ED-BA30-F76534C3B3FE}" srcOrd="0" destOrd="0" presId="urn:microsoft.com/office/officeart/2005/8/layout/vList2"/>
    <dgm:cxn modelId="{23F28761-6D54-44ED-9902-47E65B2F83DC}" type="presOf" srcId="{CD59B6EB-D243-40BA-BA95-AF01E9CF2630}" destId="{530E0A7B-8475-45B7-B594-876EEA08A0AA}" srcOrd="0" destOrd="0" presId="urn:microsoft.com/office/officeart/2005/8/layout/vList2"/>
    <dgm:cxn modelId="{CCD7B7D3-CBD5-4293-A0DF-F0C47A70BFA2}" srcId="{EB3BA61C-E4E0-437D-879B-755FEEEC9930}" destId="{CD59B6EB-D243-40BA-BA95-AF01E9CF2630}" srcOrd="0" destOrd="0" parTransId="{DDDD28E3-7DF4-4F22-819A-E0FE09BA6894}" sibTransId="{92C35AC0-BA44-4B13-95E8-B58F381D6BB4}"/>
    <dgm:cxn modelId="{EDEF6108-3004-4288-BC54-F1004F0ADB4C}" srcId="{EB3BA61C-E4E0-437D-879B-755FEEEC9930}" destId="{C3589359-5973-4F74-B569-6116312D0D42}" srcOrd="1" destOrd="0" parTransId="{A9ED7B36-E117-484A-A4A1-ED2BF9AF733F}" sibTransId="{29379644-93E2-4865-841D-455DF5B87FEA}"/>
    <dgm:cxn modelId="{437E707A-6887-47DF-BB40-879501C652CC}" type="presOf" srcId="{EB3BA61C-E4E0-437D-879B-755FEEEC9930}" destId="{48A37130-9717-4D16-A256-76DF594DE08E}" srcOrd="0" destOrd="0" presId="urn:microsoft.com/office/officeart/2005/8/layout/vList2"/>
    <dgm:cxn modelId="{46D482AB-A234-45BE-B9B6-9A3DD5508A02}" type="presParOf" srcId="{48A37130-9717-4D16-A256-76DF594DE08E}" destId="{530E0A7B-8475-45B7-B594-876EEA08A0AA}" srcOrd="0" destOrd="0" presId="urn:microsoft.com/office/officeart/2005/8/layout/vList2"/>
    <dgm:cxn modelId="{F618B30E-80D8-4A43-A241-787602A38EAE}" type="presParOf" srcId="{48A37130-9717-4D16-A256-76DF594DE08E}" destId="{D4E1D71E-080D-4421-ABA7-ABE12780EAF6}" srcOrd="1" destOrd="0" presId="urn:microsoft.com/office/officeart/2005/8/layout/vList2"/>
    <dgm:cxn modelId="{62A065B9-4656-41E4-9D3E-A6C67E6F4F48}" type="presParOf" srcId="{48A37130-9717-4D16-A256-76DF594DE08E}" destId="{97DFA6DA-EF70-4BA1-A561-98A37A605D28}" srcOrd="2" destOrd="0" presId="urn:microsoft.com/office/officeart/2005/8/layout/vList2"/>
    <dgm:cxn modelId="{37C1C09E-B0E2-48C8-854F-DE2BCF0154E8}" type="presParOf" srcId="{48A37130-9717-4D16-A256-76DF594DE08E}" destId="{2A56777A-67FC-45ED-BA30-F76534C3B3FE}"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2197CA-C80D-4437-AC2F-85F7717D5A0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l-GR"/>
        </a:p>
      </dgm:t>
    </dgm:pt>
    <dgm:pt modelId="{3D966461-A02B-402A-8FB2-BC6B11C632D7}">
      <dgm:prSet phldrT="[Κείμενο]"/>
      <dgm:spPr>
        <a:solidFill>
          <a:srgbClr val="C00000"/>
        </a:solidFill>
      </dgm:spPr>
      <dgm:t>
        <a:bodyPr/>
        <a:lstStyle/>
        <a:p>
          <a:r>
            <a:rPr lang="en-US" b="1" dirty="0" smtClean="0"/>
            <a:t>EVA</a:t>
          </a:r>
          <a:endParaRPr lang="el-GR" b="1" dirty="0"/>
        </a:p>
      </dgm:t>
    </dgm:pt>
    <dgm:pt modelId="{8F27B121-B509-4997-979E-3815A8564327}" type="parTrans" cxnId="{63AFD56B-A0DB-4452-8A90-8DF5F2300DDD}">
      <dgm:prSet/>
      <dgm:spPr/>
      <dgm:t>
        <a:bodyPr/>
        <a:lstStyle/>
        <a:p>
          <a:endParaRPr lang="el-GR"/>
        </a:p>
      </dgm:t>
    </dgm:pt>
    <dgm:pt modelId="{15845FA1-D0B4-441B-8D29-CE02890795DC}" type="sibTrans" cxnId="{63AFD56B-A0DB-4452-8A90-8DF5F2300DDD}">
      <dgm:prSet/>
      <dgm:spPr/>
      <dgm:t>
        <a:bodyPr/>
        <a:lstStyle/>
        <a:p>
          <a:endParaRPr lang="el-GR"/>
        </a:p>
      </dgm:t>
    </dgm:pt>
    <dgm:pt modelId="{F0443BF4-0640-4D18-856D-55C7970B2466}">
      <dgm:prSet phldrT="[Κείμενο]"/>
      <dgm:spPr/>
      <dgm:t>
        <a:bodyPr/>
        <a:lstStyle/>
        <a:p>
          <a:r>
            <a:rPr lang="en-US" b="1" dirty="0" smtClean="0">
              <a:latin typeface="Cambria" pitchFamily="18" charset="0"/>
            </a:rPr>
            <a:t>Economic Value Added</a:t>
          </a:r>
          <a:endParaRPr lang="el-GR" b="1" dirty="0" smtClean="0">
            <a:latin typeface="Cambria" pitchFamily="18" charset="0"/>
          </a:endParaRPr>
        </a:p>
        <a:p>
          <a:r>
            <a:rPr lang="el-GR" b="1" dirty="0" smtClean="0"/>
            <a:t>Προστιθέμενη Οικονομική Αξία</a:t>
          </a:r>
        </a:p>
        <a:p>
          <a:endParaRPr lang="el-GR" dirty="0"/>
        </a:p>
      </dgm:t>
    </dgm:pt>
    <dgm:pt modelId="{0A50C941-5D19-438E-B1D8-35124DC63EC9}" type="parTrans" cxnId="{5221480D-8955-4C26-A33A-65563C0A5523}">
      <dgm:prSet/>
      <dgm:spPr/>
      <dgm:t>
        <a:bodyPr/>
        <a:lstStyle/>
        <a:p>
          <a:endParaRPr lang="el-GR"/>
        </a:p>
      </dgm:t>
    </dgm:pt>
    <dgm:pt modelId="{1E561D7B-8BBD-4798-A5D0-D37A575DE1A4}" type="sibTrans" cxnId="{5221480D-8955-4C26-A33A-65563C0A5523}">
      <dgm:prSet/>
      <dgm:spPr/>
      <dgm:t>
        <a:bodyPr/>
        <a:lstStyle/>
        <a:p>
          <a:endParaRPr lang="el-GR"/>
        </a:p>
      </dgm:t>
    </dgm:pt>
    <dgm:pt modelId="{025C0C1B-3426-4AE8-B378-138A9D61F534}">
      <dgm:prSet phldrT="[Κείμενο]"/>
      <dgm:spPr>
        <a:solidFill>
          <a:srgbClr val="002060"/>
        </a:solidFill>
      </dgm:spPr>
      <dgm:t>
        <a:bodyPr/>
        <a:lstStyle/>
        <a:p>
          <a:r>
            <a:rPr lang="en-US" b="1" dirty="0" smtClean="0"/>
            <a:t>EP</a:t>
          </a:r>
          <a:endParaRPr lang="el-GR" b="1" dirty="0"/>
        </a:p>
      </dgm:t>
    </dgm:pt>
    <dgm:pt modelId="{A90616BA-4268-4615-A2A0-E56B2E39F686}" type="parTrans" cxnId="{DF40A500-FD75-4511-911A-8BC7FC8F79FE}">
      <dgm:prSet/>
      <dgm:spPr/>
      <dgm:t>
        <a:bodyPr/>
        <a:lstStyle/>
        <a:p>
          <a:endParaRPr lang="el-GR"/>
        </a:p>
      </dgm:t>
    </dgm:pt>
    <dgm:pt modelId="{E00F3358-6FB3-4EBD-8E55-6286EAB3F65A}" type="sibTrans" cxnId="{DF40A500-FD75-4511-911A-8BC7FC8F79FE}">
      <dgm:prSet/>
      <dgm:spPr/>
      <dgm:t>
        <a:bodyPr/>
        <a:lstStyle/>
        <a:p>
          <a:endParaRPr lang="el-GR"/>
        </a:p>
      </dgm:t>
    </dgm:pt>
    <dgm:pt modelId="{B849D397-C677-4D25-A757-2BAE8C69B412}">
      <dgm:prSet phldrT="[Κείμενο]"/>
      <dgm:spPr/>
      <dgm:t>
        <a:bodyPr/>
        <a:lstStyle/>
        <a:p>
          <a:r>
            <a:rPr lang="en-US" b="1" dirty="0" smtClean="0">
              <a:latin typeface="Cambria" pitchFamily="18" charset="0"/>
            </a:rPr>
            <a:t>Economic Profit </a:t>
          </a:r>
        </a:p>
        <a:p>
          <a:r>
            <a:rPr lang="el-GR" b="1" dirty="0" smtClean="0"/>
            <a:t>Οικονομικό Κέρδος</a:t>
          </a:r>
          <a:endParaRPr lang="el-GR" b="1" dirty="0"/>
        </a:p>
      </dgm:t>
    </dgm:pt>
    <dgm:pt modelId="{0A0DC1BE-DA85-42F3-B95F-0C91DD855780}" type="parTrans" cxnId="{8E410BA0-2E37-470E-B932-77E142BA4D7E}">
      <dgm:prSet/>
      <dgm:spPr/>
      <dgm:t>
        <a:bodyPr/>
        <a:lstStyle/>
        <a:p>
          <a:endParaRPr lang="el-GR"/>
        </a:p>
      </dgm:t>
    </dgm:pt>
    <dgm:pt modelId="{0682114F-8727-4651-9B81-B9ED3B9BC7CB}" type="sibTrans" cxnId="{8E410BA0-2E37-470E-B932-77E142BA4D7E}">
      <dgm:prSet/>
      <dgm:spPr/>
      <dgm:t>
        <a:bodyPr/>
        <a:lstStyle/>
        <a:p>
          <a:endParaRPr lang="el-GR"/>
        </a:p>
      </dgm:t>
    </dgm:pt>
    <dgm:pt modelId="{87610C29-71A0-4BE8-9A1E-8054DEFB68A5}">
      <dgm:prSet phldrT="[Κείμενο]"/>
      <dgm:spPr>
        <a:solidFill>
          <a:schemeClr val="accent6">
            <a:lumMod val="50000"/>
          </a:schemeClr>
        </a:solidFill>
      </dgm:spPr>
      <dgm:t>
        <a:bodyPr/>
        <a:lstStyle/>
        <a:p>
          <a:r>
            <a:rPr lang="en-US" b="1" dirty="0" smtClean="0"/>
            <a:t>MVA</a:t>
          </a:r>
          <a:endParaRPr lang="el-GR" b="1" dirty="0"/>
        </a:p>
      </dgm:t>
    </dgm:pt>
    <dgm:pt modelId="{3938D042-B434-4A36-920A-8475703C8FE8}" type="parTrans" cxnId="{492C23B2-4548-4AB5-B604-18B91EFBB929}">
      <dgm:prSet/>
      <dgm:spPr/>
      <dgm:t>
        <a:bodyPr/>
        <a:lstStyle/>
        <a:p>
          <a:endParaRPr lang="el-GR"/>
        </a:p>
      </dgm:t>
    </dgm:pt>
    <dgm:pt modelId="{215E131B-A913-46B3-A543-8EB2CA775342}" type="sibTrans" cxnId="{492C23B2-4548-4AB5-B604-18B91EFBB929}">
      <dgm:prSet/>
      <dgm:spPr/>
      <dgm:t>
        <a:bodyPr/>
        <a:lstStyle/>
        <a:p>
          <a:endParaRPr lang="el-GR"/>
        </a:p>
      </dgm:t>
    </dgm:pt>
    <dgm:pt modelId="{B7C4B6A2-3330-4CE1-981C-5BA8BD708A65}">
      <dgm:prSet phldrT="[Κείμενο]"/>
      <dgm:spPr/>
      <dgm:t>
        <a:bodyPr/>
        <a:lstStyle/>
        <a:p>
          <a:r>
            <a:rPr lang="en-US" b="1" dirty="0" smtClean="0">
              <a:latin typeface="Cambria" pitchFamily="18" charset="0"/>
            </a:rPr>
            <a:t>Market Value Added</a:t>
          </a:r>
          <a:endParaRPr lang="el-GR" b="1" dirty="0" smtClean="0">
            <a:latin typeface="Cambria" pitchFamily="18" charset="0"/>
          </a:endParaRPr>
        </a:p>
        <a:p>
          <a:r>
            <a:rPr lang="el-GR" b="1" dirty="0" smtClean="0"/>
            <a:t>Αγοραία Προστιθέμενη Αξία</a:t>
          </a:r>
        </a:p>
        <a:p>
          <a:endParaRPr lang="el-GR" dirty="0"/>
        </a:p>
      </dgm:t>
    </dgm:pt>
    <dgm:pt modelId="{58A6C71A-6AE0-41DD-9DE7-199415FE4C15}" type="parTrans" cxnId="{5B5B282F-2514-49F5-88E7-8C0D401FDEBF}">
      <dgm:prSet/>
      <dgm:spPr/>
      <dgm:t>
        <a:bodyPr/>
        <a:lstStyle/>
        <a:p>
          <a:endParaRPr lang="el-GR"/>
        </a:p>
      </dgm:t>
    </dgm:pt>
    <dgm:pt modelId="{B1850C21-EF2E-4559-B50F-0D3F05B5D96A}" type="sibTrans" cxnId="{5B5B282F-2514-49F5-88E7-8C0D401FDEBF}">
      <dgm:prSet/>
      <dgm:spPr/>
      <dgm:t>
        <a:bodyPr/>
        <a:lstStyle/>
        <a:p>
          <a:endParaRPr lang="el-GR"/>
        </a:p>
      </dgm:t>
    </dgm:pt>
    <dgm:pt modelId="{70D4FDA6-2651-4DB0-AEAF-2454BE9046E3}" type="pres">
      <dgm:prSet presAssocID="{882197CA-C80D-4437-AC2F-85F7717D5A0E}" presName="Name0" presStyleCnt="0">
        <dgm:presLayoutVars>
          <dgm:dir/>
          <dgm:animLvl val="lvl"/>
          <dgm:resizeHandles val="exact"/>
        </dgm:presLayoutVars>
      </dgm:prSet>
      <dgm:spPr/>
      <dgm:t>
        <a:bodyPr/>
        <a:lstStyle/>
        <a:p>
          <a:endParaRPr lang="el-GR"/>
        </a:p>
      </dgm:t>
    </dgm:pt>
    <dgm:pt modelId="{1A923BEA-3356-42CB-AEED-320A9C5D9F67}" type="pres">
      <dgm:prSet presAssocID="{3D966461-A02B-402A-8FB2-BC6B11C632D7}" presName="compositeNode" presStyleCnt="0">
        <dgm:presLayoutVars>
          <dgm:bulletEnabled val="1"/>
        </dgm:presLayoutVars>
      </dgm:prSet>
      <dgm:spPr/>
    </dgm:pt>
    <dgm:pt modelId="{1F9C7610-F487-4EAD-B00A-80ED00ECE90D}" type="pres">
      <dgm:prSet presAssocID="{3D966461-A02B-402A-8FB2-BC6B11C632D7}" presName="bgRect" presStyleLbl="node1" presStyleIdx="0" presStyleCnt="3" custScaleX="110290" custScaleY="111277"/>
      <dgm:spPr/>
      <dgm:t>
        <a:bodyPr/>
        <a:lstStyle/>
        <a:p>
          <a:endParaRPr lang="el-GR"/>
        </a:p>
      </dgm:t>
    </dgm:pt>
    <dgm:pt modelId="{872A68D2-04F0-4501-8184-3154FC45F14F}" type="pres">
      <dgm:prSet presAssocID="{3D966461-A02B-402A-8FB2-BC6B11C632D7}" presName="parentNode" presStyleLbl="node1" presStyleIdx="0" presStyleCnt="3">
        <dgm:presLayoutVars>
          <dgm:chMax val="0"/>
          <dgm:bulletEnabled val="1"/>
        </dgm:presLayoutVars>
      </dgm:prSet>
      <dgm:spPr/>
      <dgm:t>
        <a:bodyPr/>
        <a:lstStyle/>
        <a:p>
          <a:endParaRPr lang="el-GR"/>
        </a:p>
      </dgm:t>
    </dgm:pt>
    <dgm:pt modelId="{C8CFF3D5-DA86-4593-B40F-CC26324D810D}" type="pres">
      <dgm:prSet presAssocID="{3D966461-A02B-402A-8FB2-BC6B11C632D7}" presName="childNode" presStyleLbl="node1" presStyleIdx="0" presStyleCnt="3">
        <dgm:presLayoutVars>
          <dgm:bulletEnabled val="1"/>
        </dgm:presLayoutVars>
      </dgm:prSet>
      <dgm:spPr/>
      <dgm:t>
        <a:bodyPr/>
        <a:lstStyle/>
        <a:p>
          <a:endParaRPr lang="el-GR"/>
        </a:p>
      </dgm:t>
    </dgm:pt>
    <dgm:pt modelId="{620B3203-3A79-4C94-A8E3-22BCF802BCD8}" type="pres">
      <dgm:prSet presAssocID="{15845FA1-D0B4-441B-8D29-CE02890795DC}" presName="hSp" presStyleCnt="0"/>
      <dgm:spPr/>
    </dgm:pt>
    <dgm:pt modelId="{E5480E40-DEA3-4709-A955-8ED59DAE4B52}" type="pres">
      <dgm:prSet presAssocID="{15845FA1-D0B4-441B-8D29-CE02890795DC}" presName="vProcSp" presStyleCnt="0"/>
      <dgm:spPr/>
    </dgm:pt>
    <dgm:pt modelId="{37D5ABE7-2CAA-4740-8ECC-3B1BE8483FC0}" type="pres">
      <dgm:prSet presAssocID="{15845FA1-D0B4-441B-8D29-CE02890795DC}" presName="vSp1" presStyleCnt="0"/>
      <dgm:spPr/>
    </dgm:pt>
    <dgm:pt modelId="{FD91ED0F-35E9-4079-ABA0-2A6BC8E292FA}" type="pres">
      <dgm:prSet presAssocID="{15845FA1-D0B4-441B-8D29-CE02890795DC}" presName="simulatedConn" presStyleLbl="solidFgAcc1" presStyleIdx="0" presStyleCnt="2"/>
      <dgm:spPr/>
    </dgm:pt>
    <dgm:pt modelId="{24C5D14E-0A1B-4A0D-96F3-7453FE276755}" type="pres">
      <dgm:prSet presAssocID="{15845FA1-D0B4-441B-8D29-CE02890795DC}" presName="vSp2" presStyleCnt="0"/>
      <dgm:spPr/>
    </dgm:pt>
    <dgm:pt modelId="{144FE905-E229-4386-A251-0F6438963324}" type="pres">
      <dgm:prSet presAssocID="{15845FA1-D0B4-441B-8D29-CE02890795DC}" presName="sibTrans" presStyleCnt="0"/>
      <dgm:spPr/>
    </dgm:pt>
    <dgm:pt modelId="{6C8556B9-B936-4201-AA26-E6E2924174C4}" type="pres">
      <dgm:prSet presAssocID="{025C0C1B-3426-4AE8-B378-138A9D61F534}" presName="compositeNode" presStyleCnt="0">
        <dgm:presLayoutVars>
          <dgm:bulletEnabled val="1"/>
        </dgm:presLayoutVars>
      </dgm:prSet>
      <dgm:spPr/>
    </dgm:pt>
    <dgm:pt modelId="{CF7D670B-CD91-4A06-9A48-2C8A59896E83}" type="pres">
      <dgm:prSet presAssocID="{025C0C1B-3426-4AE8-B378-138A9D61F534}" presName="bgRect" presStyleLbl="node1" presStyleIdx="1" presStyleCnt="3" custScaleY="111680"/>
      <dgm:spPr/>
      <dgm:t>
        <a:bodyPr/>
        <a:lstStyle/>
        <a:p>
          <a:endParaRPr lang="el-GR"/>
        </a:p>
      </dgm:t>
    </dgm:pt>
    <dgm:pt modelId="{5C21B061-9619-4290-A038-F2B8C1B04115}" type="pres">
      <dgm:prSet presAssocID="{025C0C1B-3426-4AE8-B378-138A9D61F534}" presName="parentNode" presStyleLbl="node1" presStyleIdx="1" presStyleCnt="3">
        <dgm:presLayoutVars>
          <dgm:chMax val="0"/>
          <dgm:bulletEnabled val="1"/>
        </dgm:presLayoutVars>
      </dgm:prSet>
      <dgm:spPr/>
      <dgm:t>
        <a:bodyPr/>
        <a:lstStyle/>
        <a:p>
          <a:endParaRPr lang="el-GR"/>
        </a:p>
      </dgm:t>
    </dgm:pt>
    <dgm:pt modelId="{9611586E-688D-4AEB-89EF-7410746A1A29}" type="pres">
      <dgm:prSet presAssocID="{025C0C1B-3426-4AE8-B378-138A9D61F534}" presName="childNode" presStyleLbl="node1" presStyleIdx="1" presStyleCnt="3">
        <dgm:presLayoutVars>
          <dgm:bulletEnabled val="1"/>
        </dgm:presLayoutVars>
      </dgm:prSet>
      <dgm:spPr/>
      <dgm:t>
        <a:bodyPr/>
        <a:lstStyle/>
        <a:p>
          <a:endParaRPr lang="el-GR"/>
        </a:p>
      </dgm:t>
    </dgm:pt>
    <dgm:pt modelId="{4D6274E2-8C0C-414E-A1A2-9A0A995BAF3E}" type="pres">
      <dgm:prSet presAssocID="{E00F3358-6FB3-4EBD-8E55-6286EAB3F65A}" presName="hSp" presStyleCnt="0"/>
      <dgm:spPr/>
    </dgm:pt>
    <dgm:pt modelId="{E4C1C82A-7CD4-4C58-A009-A69F0D43C1AA}" type="pres">
      <dgm:prSet presAssocID="{E00F3358-6FB3-4EBD-8E55-6286EAB3F65A}" presName="vProcSp" presStyleCnt="0"/>
      <dgm:spPr/>
    </dgm:pt>
    <dgm:pt modelId="{11945D80-6DF3-4822-B4E9-28B1B3878746}" type="pres">
      <dgm:prSet presAssocID="{E00F3358-6FB3-4EBD-8E55-6286EAB3F65A}" presName="vSp1" presStyleCnt="0"/>
      <dgm:spPr/>
    </dgm:pt>
    <dgm:pt modelId="{CFD70A33-2611-4FA0-8195-4E677969DD9C}" type="pres">
      <dgm:prSet presAssocID="{E00F3358-6FB3-4EBD-8E55-6286EAB3F65A}" presName="simulatedConn" presStyleLbl="solidFgAcc1" presStyleIdx="1" presStyleCnt="2"/>
      <dgm:spPr/>
    </dgm:pt>
    <dgm:pt modelId="{B2A25580-8212-43F9-8D2E-5BEE865BF9E2}" type="pres">
      <dgm:prSet presAssocID="{E00F3358-6FB3-4EBD-8E55-6286EAB3F65A}" presName="vSp2" presStyleCnt="0"/>
      <dgm:spPr/>
    </dgm:pt>
    <dgm:pt modelId="{3A83EB02-325B-4319-AAD5-F6568FFA9C8A}" type="pres">
      <dgm:prSet presAssocID="{E00F3358-6FB3-4EBD-8E55-6286EAB3F65A}" presName="sibTrans" presStyleCnt="0"/>
      <dgm:spPr/>
    </dgm:pt>
    <dgm:pt modelId="{267379AE-B304-4410-9125-ED1B574161C5}" type="pres">
      <dgm:prSet presAssocID="{87610C29-71A0-4BE8-9A1E-8054DEFB68A5}" presName="compositeNode" presStyleCnt="0">
        <dgm:presLayoutVars>
          <dgm:bulletEnabled val="1"/>
        </dgm:presLayoutVars>
      </dgm:prSet>
      <dgm:spPr/>
    </dgm:pt>
    <dgm:pt modelId="{7AA151B6-E7C1-4039-A985-83AECB286692}" type="pres">
      <dgm:prSet presAssocID="{87610C29-71A0-4BE8-9A1E-8054DEFB68A5}" presName="bgRect" presStyleLbl="node1" presStyleIdx="2" presStyleCnt="3" custScaleY="109223"/>
      <dgm:spPr/>
      <dgm:t>
        <a:bodyPr/>
        <a:lstStyle/>
        <a:p>
          <a:endParaRPr lang="el-GR"/>
        </a:p>
      </dgm:t>
    </dgm:pt>
    <dgm:pt modelId="{A781220F-EB10-49D5-9741-6EE4E2B3B9DE}" type="pres">
      <dgm:prSet presAssocID="{87610C29-71A0-4BE8-9A1E-8054DEFB68A5}" presName="parentNode" presStyleLbl="node1" presStyleIdx="2" presStyleCnt="3">
        <dgm:presLayoutVars>
          <dgm:chMax val="0"/>
          <dgm:bulletEnabled val="1"/>
        </dgm:presLayoutVars>
      </dgm:prSet>
      <dgm:spPr/>
      <dgm:t>
        <a:bodyPr/>
        <a:lstStyle/>
        <a:p>
          <a:endParaRPr lang="el-GR"/>
        </a:p>
      </dgm:t>
    </dgm:pt>
    <dgm:pt modelId="{6621C556-AA10-4228-8A1F-1A085F902D04}" type="pres">
      <dgm:prSet presAssocID="{87610C29-71A0-4BE8-9A1E-8054DEFB68A5}" presName="childNode" presStyleLbl="node1" presStyleIdx="2" presStyleCnt="3">
        <dgm:presLayoutVars>
          <dgm:bulletEnabled val="1"/>
        </dgm:presLayoutVars>
      </dgm:prSet>
      <dgm:spPr/>
      <dgm:t>
        <a:bodyPr/>
        <a:lstStyle/>
        <a:p>
          <a:endParaRPr lang="el-GR"/>
        </a:p>
      </dgm:t>
    </dgm:pt>
  </dgm:ptLst>
  <dgm:cxnLst>
    <dgm:cxn modelId="{63AFD56B-A0DB-4452-8A90-8DF5F2300DDD}" srcId="{882197CA-C80D-4437-AC2F-85F7717D5A0E}" destId="{3D966461-A02B-402A-8FB2-BC6B11C632D7}" srcOrd="0" destOrd="0" parTransId="{8F27B121-B509-4997-979E-3815A8564327}" sibTransId="{15845FA1-D0B4-441B-8D29-CE02890795DC}"/>
    <dgm:cxn modelId="{1C7CA7F6-A4BA-431C-BBF1-44701C327696}" type="presOf" srcId="{882197CA-C80D-4437-AC2F-85F7717D5A0E}" destId="{70D4FDA6-2651-4DB0-AEAF-2454BE9046E3}" srcOrd="0" destOrd="0" presId="urn:microsoft.com/office/officeart/2005/8/layout/hProcess7"/>
    <dgm:cxn modelId="{1449C6CC-0474-4F5D-850A-D6292CC51B3C}" type="presOf" srcId="{F0443BF4-0640-4D18-856D-55C7970B2466}" destId="{C8CFF3D5-DA86-4593-B40F-CC26324D810D}" srcOrd="0" destOrd="0" presId="urn:microsoft.com/office/officeart/2005/8/layout/hProcess7"/>
    <dgm:cxn modelId="{AF0E6EA0-49F7-4C90-9CF7-4ED1693129A1}" type="presOf" srcId="{87610C29-71A0-4BE8-9A1E-8054DEFB68A5}" destId="{7AA151B6-E7C1-4039-A985-83AECB286692}" srcOrd="0" destOrd="0" presId="urn:microsoft.com/office/officeart/2005/8/layout/hProcess7"/>
    <dgm:cxn modelId="{5221480D-8955-4C26-A33A-65563C0A5523}" srcId="{3D966461-A02B-402A-8FB2-BC6B11C632D7}" destId="{F0443BF4-0640-4D18-856D-55C7970B2466}" srcOrd="0" destOrd="0" parTransId="{0A50C941-5D19-438E-B1D8-35124DC63EC9}" sibTransId="{1E561D7B-8BBD-4798-A5D0-D37A575DE1A4}"/>
    <dgm:cxn modelId="{5B5B282F-2514-49F5-88E7-8C0D401FDEBF}" srcId="{87610C29-71A0-4BE8-9A1E-8054DEFB68A5}" destId="{B7C4B6A2-3330-4CE1-981C-5BA8BD708A65}" srcOrd="0" destOrd="0" parTransId="{58A6C71A-6AE0-41DD-9DE7-199415FE4C15}" sibTransId="{B1850C21-EF2E-4559-B50F-0D3F05B5D96A}"/>
    <dgm:cxn modelId="{DF40A500-FD75-4511-911A-8BC7FC8F79FE}" srcId="{882197CA-C80D-4437-AC2F-85F7717D5A0E}" destId="{025C0C1B-3426-4AE8-B378-138A9D61F534}" srcOrd="1" destOrd="0" parTransId="{A90616BA-4268-4615-A2A0-E56B2E39F686}" sibTransId="{E00F3358-6FB3-4EBD-8E55-6286EAB3F65A}"/>
    <dgm:cxn modelId="{534E998E-4F98-42D5-9CC5-149A05CFBBCA}" type="presOf" srcId="{B7C4B6A2-3330-4CE1-981C-5BA8BD708A65}" destId="{6621C556-AA10-4228-8A1F-1A085F902D04}" srcOrd="0" destOrd="0" presId="urn:microsoft.com/office/officeart/2005/8/layout/hProcess7"/>
    <dgm:cxn modelId="{B76D0C0D-F478-493B-9D50-7E941912CA53}" type="presOf" srcId="{025C0C1B-3426-4AE8-B378-138A9D61F534}" destId="{CF7D670B-CD91-4A06-9A48-2C8A59896E83}" srcOrd="0" destOrd="0" presId="urn:microsoft.com/office/officeart/2005/8/layout/hProcess7"/>
    <dgm:cxn modelId="{8E410BA0-2E37-470E-B932-77E142BA4D7E}" srcId="{025C0C1B-3426-4AE8-B378-138A9D61F534}" destId="{B849D397-C677-4D25-A757-2BAE8C69B412}" srcOrd="0" destOrd="0" parTransId="{0A0DC1BE-DA85-42F3-B95F-0C91DD855780}" sibTransId="{0682114F-8727-4651-9B81-B9ED3B9BC7CB}"/>
    <dgm:cxn modelId="{15579E1B-41B4-472E-BE4F-11A56770862C}" type="presOf" srcId="{B849D397-C677-4D25-A757-2BAE8C69B412}" destId="{9611586E-688D-4AEB-89EF-7410746A1A29}" srcOrd="0" destOrd="0" presId="urn:microsoft.com/office/officeart/2005/8/layout/hProcess7"/>
    <dgm:cxn modelId="{2A9E913E-ACAC-4AA3-899D-A648CE0FC80F}" type="presOf" srcId="{025C0C1B-3426-4AE8-B378-138A9D61F534}" destId="{5C21B061-9619-4290-A038-F2B8C1B04115}" srcOrd="1" destOrd="0" presId="urn:microsoft.com/office/officeart/2005/8/layout/hProcess7"/>
    <dgm:cxn modelId="{BD25D3AC-A1FA-4890-9186-7951099D4220}" type="presOf" srcId="{87610C29-71A0-4BE8-9A1E-8054DEFB68A5}" destId="{A781220F-EB10-49D5-9741-6EE4E2B3B9DE}" srcOrd="1" destOrd="0" presId="urn:microsoft.com/office/officeart/2005/8/layout/hProcess7"/>
    <dgm:cxn modelId="{492C23B2-4548-4AB5-B604-18B91EFBB929}" srcId="{882197CA-C80D-4437-AC2F-85F7717D5A0E}" destId="{87610C29-71A0-4BE8-9A1E-8054DEFB68A5}" srcOrd="2" destOrd="0" parTransId="{3938D042-B434-4A36-920A-8475703C8FE8}" sibTransId="{215E131B-A913-46B3-A543-8EB2CA775342}"/>
    <dgm:cxn modelId="{8BB80CC5-D4CF-4FB2-BB48-F2185018FDBD}" type="presOf" srcId="{3D966461-A02B-402A-8FB2-BC6B11C632D7}" destId="{1F9C7610-F487-4EAD-B00A-80ED00ECE90D}" srcOrd="0" destOrd="0" presId="urn:microsoft.com/office/officeart/2005/8/layout/hProcess7"/>
    <dgm:cxn modelId="{2AF1FB16-A8B5-464B-9C41-DCE83A225707}" type="presOf" srcId="{3D966461-A02B-402A-8FB2-BC6B11C632D7}" destId="{872A68D2-04F0-4501-8184-3154FC45F14F}" srcOrd="1" destOrd="0" presId="urn:microsoft.com/office/officeart/2005/8/layout/hProcess7"/>
    <dgm:cxn modelId="{B651C94E-5483-4C11-B898-5BB8F92652AC}" type="presParOf" srcId="{70D4FDA6-2651-4DB0-AEAF-2454BE9046E3}" destId="{1A923BEA-3356-42CB-AEED-320A9C5D9F67}" srcOrd="0" destOrd="0" presId="urn:microsoft.com/office/officeart/2005/8/layout/hProcess7"/>
    <dgm:cxn modelId="{DB333251-338B-4EF4-8991-42AD82D1DC3D}" type="presParOf" srcId="{1A923BEA-3356-42CB-AEED-320A9C5D9F67}" destId="{1F9C7610-F487-4EAD-B00A-80ED00ECE90D}" srcOrd="0" destOrd="0" presId="urn:microsoft.com/office/officeart/2005/8/layout/hProcess7"/>
    <dgm:cxn modelId="{35D88EEA-E185-49D7-9BEE-01C6384B04CA}" type="presParOf" srcId="{1A923BEA-3356-42CB-AEED-320A9C5D9F67}" destId="{872A68D2-04F0-4501-8184-3154FC45F14F}" srcOrd="1" destOrd="0" presId="urn:microsoft.com/office/officeart/2005/8/layout/hProcess7"/>
    <dgm:cxn modelId="{83E543D8-D93F-4008-942A-B8F08E238BFC}" type="presParOf" srcId="{1A923BEA-3356-42CB-AEED-320A9C5D9F67}" destId="{C8CFF3D5-DA86-4593-B40F-CC26324D810D}" srcOrd="2" destOrd="0" presId="urn:microsoft.com/office/officeart/2005/8/layout/hProcess7"/>
    <dgm:cxn modelId="{AADCCC80-1DC0-490D-BA26-FF8C7D6B8063}" type="presParOf" srcId="{70D4FDA6-2651-4DB0-AEAF-2454BE9046E3}" destId="{620B3203-3A79-4C94-A8E3-22BCF802BCD8}" srcOrd="1" destOrd="0" presId="urn:microsoft.com/office/officeart/2005/8/layout/hProcess7"/>
    <dgm:cxn modelId="{E4388DA6-8BCA-401B-98FB-5AB14E8C5C7C}" type="presParOf" srcId="{70D4FDA6-2651-4DB0-AEAF-2454BE9046E3}" destId="{E5480E40-DEA3-4709-A955-8ED59DAE4B52}" srcOrd="2" destOrd="0" presId="urn:microsoft.com/office/officeart/2005/8/layout/hProcess7"/>
    <dgm:cxn modelId="{C4E9073A-61AF-452F-BFC8-3999918DC7A4}" type="presParOf" srcId="{E5480E40-DEA3-4709-A955-8ED59DAE4B52}" destId="{37D5ABE7-2CAA-4740-8ECC-3B1BE8483FC0}" srcOrd="0" destOrd="0" presId="urn:microsoft.com/office/officeart/2005/8/layout/hProcess7"/>
    <dgm:cxn modelId="{8B0C6160-EE42-4FBC-AB6C-BB6F0B18E4C9}" type="presParOf" srcId="{E5480E40-DEA3-4709-A955-8ED59DAE4B52}" destId="{FD91ED0F-35E9-4079-ABA0-2A6BC8E292FA}" srcOrd="1" destOrd="0" presId="urn:microsoft.com/office/officeart/2005/8/layout/hProcess7"/>
    <dgm:cxn modelId="{FDEFBF1A-5807-490C-A505-30795D8B09E6}" type="presParOf" srcId="{E5480E40-DEA3-4709-A955-8ED59DAE4B52}" destId="{24C5D14E-0A1B-4A0D-96F3-7453FE276755}" srcOrd="2" destOrd="0" presId="urn:microsoft.com/office/officeart/2005/8/layout/hProcess7"/>
    <dgm:cxn modelId="{440B4609-755C-42C0-90B7-B996DC8D5A5C}" type="presParOf" srcId="{70D4FDA6-2651-4DB0-AEAF-2454BE9046E3}" destId="{144FE905-E229-4386-A251-0F6438963324}" srcOrd="3" destOrd="0" presId="urn:microsoft.com/office/officeart/2005/8/layout/hProcess7"/>
    <dgm:cxn modelId="{1D5C3540-7CB2-4A3E-A429-330B3A62EBD3}" type="presParOf" srcId="{70D4FDA6-2651-4DB0-AEAF-2454BE9046E3}" destId="{6C8556B9-B936-4201-AA26-E6E2924174C4}" srcOrd="4" destOrd="0" presId="urn:microsoft.com/office/officeart/2005/8/layout/hProcess7"/>
    <dgm:cxn modelId="{3057074D-6FB2-4335-BB67-8698CE744F96}" type="presParOf" srcId="{6C8556B9-B936-4201-AA26-E6E2924174C4}" destId="{CF7D670B-CD91-4A06-9A48-2C8A59896E83}" srcOrd="0" destOrd="0" presId="urn:microsoft.com/office/officeart/2005/8/layout/hProcess7"/>
    <dgm:cxn modelId="{6B3849DC-1AFA-404C-B4AC-7EBBA3D2A7AF}" type="presParOf" srcId="{6C8556B9-B936-4201-AA26-E6E2924174C4}" destId="{5C21B061-9619-4290-A038-F2B8C1B04115}" srcOrd="1" destOrd="0" presId="urn:microsoft.com/office/officeart/2005/8/layout/hProcess7"/>
    <dgm:cxn modelId="{603359BD-A1E1-4D82-BE60-F18ACFA0DCF4}" type="presParOf" srcId="{6C8556B9-B936-4201-AA26-E6E2924174C4}" destId="{9611586E-688D-4AEB-89EF-7410746A1A29}" srcOrd="2" destOrd="0" presId="urn:microsoft.com/office/officeart/2005/8/layout/hProcess7"/>
    <dgm:cxn modelId="{45C4BDEA-4690-428A-B1D3-029A960CC471}" type="presParOf" srcId="{70D4FDA6-2651-4DB0-AEAF-2454BE9046E3}" destId="{4D6274E2-8C0C-414E-A1A2-9A0A995BAF3E}" srcOrd="5" destOrd="0" presId="urn:microsoft.com/office/officeart/2005/8/layout/hProcess7"/>
    <dgm:cxn modelId="{74005303-757A-4968-860A-7F933503ABF9}" type="presParOf" srcId="{70D4FDA6-2651-4DB0-AEAF-2454BE9046E3}" destId="{E4C1C82A-7CD4-4C58-A009-A69F0D43C1AA}" srcOrd="6" destOrd="0" presId="urn:microsoft.com/office/officeart/2005/8/layout/hProcess7"/>
    <dgm:cxn modelId="{0EEC100D-D52A-47C0-B61B-54441C91092B}" type="presParOf" srcId="{E4C1C82A-7CD4-4C58-A009-A69F0D43C1AA}" destId="{11945D80-6DF3-4822-B4E9-28B1B3878746}" srcOrd="0" destOrd="0" presId="urn:microsoft.com/office/officeart/2005/8/layout/hProcess7"/>
    <dgm:cxn modelId="{2C6D55C1-0CD1-4BA1-8B40-A700B09C4A78}" type="presParOf" srcId="{E4C1C82A-7CD4-4C58-A009-A69F0D43C1AA}" destId="{CFD70A33-2611-4FA0-8195-4E677969DD9C}" srcOrd="1" destOrd="0" presId="urn:microsoft.com/office/officeart/2005/8/layout/hProcess7"/>
    <dgm:cxn modelId="{9F62D865-9681-47B6-9924-91D86553E05C}" type="presParOf" srcId="{E4C1C82A-7CD4-4C58-A009-A69F0D43C1AA}" destId="{B2A25580-8212-43F9-8D2E-5BEE865BF9E2}" srcOrd="2" destOrd="0" presId="urn:microsoft.com/office/officeart/2005/8/layout/hProcess7"/>
    <dgm:cxn modelId="{A58B2891-E44B-4B3F-9E2E-3F2D65D4CC3A}" type="presParOf" srcId="{70D4FDA6-2651-4DB0-AEAF-2454BE9046E3}" destId="{3A83EB02-325B-4319-AAD5-F6568FFA9C8A}" srcOrd="7" destOrd="0" presId="urn:microsoft.com/office/officeart/2005/8/layout/hProcess7"/>
    <dgm:cxn modelId="{8E27AEF0-A0E2-487A-BAC3-EFD9C9B07FC7}" type="presParOf" srcId="{70D4FDA6-2651-4DB0-AEAF-2454BE9046E3}" destId="{267379AE-B304-4410-9125-ED1B574161C5}" srcOrd="8" destOrd="0" presId="urn:microsoft.com/office/officeart/2005/8/layout/hProcess7"/>
    <dgm:cxn modelId="{6D160E6C-3F7A-4316-A33B-19E3EF664FC0}" type="presParOf" srcId="{267379AE-B304-4410-9125-ED1B574161C5}" destId="{7AA151B6-E7C1-4039-A985-83AECB286692}" srcOrd="0" destOrd="0" presId="urn:microsoft.com/office/officeart/2005/8/layout/hProcess7"/>
    <dgm:cxn modelId="{0F7BF5FE-283F-4997-BECB-44F19318A143}" type="presParOf" srcId="{267379AE-B304-4410-9125-ED1B574161C5}" destId="{A781220F-EB10-49D5-9741-6EE4E2B3B9DE}" srcOrd="1" destOrd="0" presId="urn:microsoft.com/office/officeart/2005/8/layout/hProcess7"/>
    <dgm:cxn modelId="{D19C271B-A76D-4AF6-AD3E-75564E11DE30}" type="presParOf" srcId="{267379AE-B304-4410-9125-ED1B574161C5}" destId="{6621C556-AA10-4228-8A1F-1A085F902D04}"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01185A-3364-4E16-B198-D16701B3476D}">
      <dsp:nvSpPr>
        <dsp:cNvPr id="0" name=""/>
        <dsp:cNvSpPr/>
      </dsp:nvSpPr>
      <dsp:spPr>
        <a:xfrm>
          <a:off x="907072" y="38375"/>
          <a:ext cx="6970830" cy="4929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l-GR" altLang="el-GR" sz="2800" b="1" kern="1200" dirty="0" smtClean="0"/>
        </a:p>
        <a:p>
          <a:pPr lvl="0" algn="ctr" defTabSz="1244600">
            <a:lnSpc>
              <a:spcPct val="90000"/>
            </a:lnSpc>
            <a:spcBef>
              <a:spcPct val="0"/>
            </a:spcBef>
            <a:spcAft>
              <a:spcPct val="35000"/>
            </a:spcAft>
          </a:pPr>
          <a:endParaRPr lang="el-GR" altLang="el-GR" sz="2800" b="1" kern="1200" dirty="0" smtClean="0">
            <a:solidFill>
              <a:srgbClr val="FF0000"/>
            </a:solidFill>
          </a:endParaRPr>
        </a:p>
        <a:p>
          <a:pPr lvl="0" algn="ctr" defTabSz="1244600">
            <a:lnSpc>
              <a:spcPct val="90000"/>
            </a:lnSpc>
            <a:spcBef>
              <a:spcPct val="0"/>
            </a:spcBef>
            <a:spcAft>
              <a:spcPct val="35000"/>
            </a:spcAft>
          </a:pPr>
          <a:r>
            <a:rPr lang="en-US" altLang="el-GR" sz="2800" b="1" kern="1200" dirty="0" smtClean="0">
              <a:solidFill>
                <a:srgbClr val="0000FF"/>
              </a:solidFill>
              <a:latin typeface="Arial" pitchFamily="34" charset="0"/>
              <a:cs typeface="Arial" pitchFamily="34" charset="0"/>
            </a:rPr>
            <a:t>TIC </a:t>
          </a:r>
          <a:r>
            <a:rPr lang="en-US" altLang="el-GR" sz="2800" b="1" kern="1200" dirty="0" smtClean="0">
              <a:solidFill>
                <a:srgbClr val="0000FF"/>
              </a:solidFill>
            </a:rPr>
            <a:t>:</a:t>
          </a:r>
          <a:r>
            <a:rPr lang="en-US" altLang="el-GR" sz="2800" kern="1200" dirty="0" smtClean="0">
              <a:solidFill>
                <a:srgbClr val="0000FF"/>
              </a:solidFill>
            </a:rPr>
            <a:t> </a:t>
          </a:r>
          <a:r>
            <a:rPr lang="el-GR" altLang="el-GR" sz="2800" b="1" kern="1200" dirty="0" smtClean="0">
              <a:solidFill>
                <a:srgbClr val="0000FF"/>
              </a:solidFill>
            </a:rPr>
            <a:t>ΣΥΝΟΛΙΚΟ ΚΟΣΤΟΣ ΑΠΟΘΕΜΑΤΩΝ</a:t>
          </a:r>
        </a:p>
        <a:p>
          <a:pPr lvl="0" algn="ctr" defTabSz="1244600">
            <a:lnSpc>
              <a:spcPct val="90000"/>
            </a:lnSpc>
            <a:spcBef>
              <a:spcPct val="0"/>
            </a:spcBef>
            <a:spcAft>
              <a:spcPct val="35000"/>
            </a:spcAft>
          </a:pPr>
          <a:r>
            <a:rPr lang="en-US" altLang="el-GR" sz="2800" b="1" kern="1200" dirty="0" smtClean="0">
              <a:solidFill>
                <a:srgbClr val="0000FF"/>
              </a:solidFill>
              <a:latin typeface="Arial" pitchFamily="34" charset="0"/>
              <a:cs typeface="Arial" pitchFamily="34" charset="0"/>
            </a:rPr>
            <a:t>TIC</a:t>
          </a:r>
          <a:r>
            <a:rPr lang="en-US" altLang="el-GR" sz="2800" b="1" kern="1200" dirty="0" smtClean="0">
              <a:solidFill>
                <a:srgbClr val="FF0000"/>
              </a:solidFill>
              <a:latin typeface="Arial" pitchFamily="34" charset="0"/>
              <a:cs typeface="Arial" pitchFamily="34" charset="0"/>
            </a:rPr>
            <a:t> = </a:t>
          </a:r>
          <a:r>
            <a:rPr lang="en-US" altLang="el-GR" sz="2800" b="1" kern="1200" dirty="0" smtClean="0">
              <a:solidFill>
                <a:srgbClr val="7030A0"/>
              </a:solidFill>
              <a:latin typeface="Arial" pitchFamily="34" charset="0"/>
              <a:cs typeface="Arial" pitchFamily="34" charset="0"/>
            </a:rPr>
            <a:t>TCC</a:t>
          </a:r>
          <a:r>
            <a:rPr lang="en-US" altLang="el-GR" sz="2800" b="1" kern="1200" dirty="0" smtClean="0">
              <a:solidFill>
                <a:srgbClr val="FF0000"/>
              </a:solidFill>
              <a:latin typeface="Arial" pitchFamily="34" charset="0"/>
              <a:cs typeface="Arial" pitchFamily="34" charset="0"/>
            </a:rPr>
            <a:t> + </a:t>
          </a:r>
          <a:r>
            <a:rPr lang="en-US" altLang="el-GR" sz="2800" b="1" kern="1200" dirty="0" smtClean="0">
              <a:solidFill>
                <a:srgbClr val="C00000"/>
              </a:solidFill>
              <a:latin typeface="Arial" pitchFamily="34" charset="0"/>
              <a:cs typeface="Arial" pitchFamily="34" charset="0"/>
            </a:rPr>
            <a:t>TOC</a:t>
          </a:r>
          <a:r>
            <a:rPr lang="el-GR" altLang="el-GR" sz="2800" kern="1200" dirty="0" smtClean="0">
              <a:solidFill>
                <a:srgbClr val="7030A0"/>
              </a:solidFill>
              <a:latin typeface="Arial" pitchFamily="34" charset="0"/>
              <a:cs typeface="Arial" pitchFamily="34" charset="0"/>
            </a:rPr>
            <a:t> </a:t>
          </a:r>
        </a:p>
        <a:p>
          <a:pPr lvl="0" algn="ctr" defTabSz="1244600">
            <a:lnSpc>
              <a:spcPct val="90000"/>
            </a:lnSpc>
            <a:spcBef>
              <a:spcPct val="0"/>
            </a:spcBef>
            <a:spcAft>
              <a:spcPct val="35000"/>
            </a:spcAft>
          </a:pPr>
          <a:endParaRPr lang="el-GR" sz="2800" kern="1200" dirty="0"/>
        </a:p>
      </dsp:txBody>
      <dsp:txXfrm>
        <a:off x="907072" y="38375"/>
        <a:ext cx="6970830" cy="492945"/>
      </dsp:txXfrm>
    </dsp:sp>
    <dsp:sp modelId="{9623E8A8-399F-41A8-9607-7CCCB01605D0}">
      <dsp:nvSpPr>
        <dsp:cNvPr id="0" name=""/>
        <dsp:cNvSpPr/>
      </dsp:nvSpPr>
      <dsp:spPr>
        <a:xfrm rot="2666439">
          <a:off x="5092688" y="1012708"/>
          <a:ext cx="626761" cy="421125"/>
        </a:xfrm>
        <a:prstGeom prst="leftRightArrow">
          <a:avLst>
            <a:gd name="adj1" fmla="val 60000"/>
            <a:gd name="adj2" fmla="val 50000"/>
          </a:avLst>
        </a:prstGeom>
        <a:solidFill>
          <a:srgbClr val="6633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dirty="0"/>
        </a:p>
      </dsp:txBody>
      <dsp:txXfrm rot="2666439">
        <a:off x="5092688" y="1012708"/>
        <a:ext cx="626761" cy="421125"/>
      </dsp:txXfrm>
    </dsp:sp>
    <dsp:sp modelId="{7D516EED-F8C1-42E9-8EAA-A51EAF25ADE5}">
      <dsp:nvSpPr>
        <dsp:cNvPr id="0" name=""/>
        <dsp:cNvSpPr/>
      </dsp:nvSpPr>
      <dsp:spPr>
        <a:xfrm>
          <a:off x="4249094" y="1481630"/>
          <a:ext cx="3954488" cy="1203215"/>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el-GR" sz="2000" b="1" kern="1200" dirty="0" smtClean="0">
              <a:solidFill>
                <a:srgbClr val="C00000"/>
              </a:solidFill>
              <a:latin typeface="Arial" pitchFamily="34" charset="0"/>
              <a:cs typeface="Arial" pitchFamily="34" charset="0"/>
            </a:rPr>
            <a:t>TOC:</a:t>
          </a:r>
          <a:r>
            <a:rPr lang="en-US" altLang="el-GR" sz="2000" kern="1200" dirty="0" smtClean="0">
              <a:latin typeface="Arial" pitchFamily="34" charset="0"/>
              <a:cs typeface="Arial" pitchFamily="34" charset="0"/>
            </a:rPr>
            <a:t> </a:t>
          </a:r>
          <a:r>
            <a:rPr lang="el-GR" altLang="el-GR" sz="2000" b="1" kern="1200" dirty="0" smtClean="0">
              <a:solidFill>
                <a:schemeClr val="tx1"/>
              </a:solidFill>
              <a:latin typeface="Arial" pitchFamily="34" charset="0"/>
              <a:cs typeface="Arial" pitchFamily="34" charset="0"/>
            </a:rPr>
            <a:t>Συνολικό Κόστος Παραγγελίας Αποθεμάτων</a:t>
          </a:r>
        </a:p>
        <a:p>
          <a:pPr lvl="0" algn="ctr" defTabSz="889000">
            <a:lnSpc>
              <a:spcPct val="90000"/>
            </a:lnSpc>
            <a:spcBef>
              <a:spcPct val="0"/>
            </a:spcBef>
            <a:spcAft>
              <a:spcPct val="35000"/>
            </a:spcAft>
          </a:pPr>
          <a:r>
            <a:rPr lang="en-US" altLang="el-GR" sz="2000" b="1" kern="1200" dirty="0" smtClean="0">
              <a:solidFill>
                <a:srgbClr val="C00000"/>
              </a:solidFill>
              <a:latin typeface="Arial" pitchFamily="34" charset="0"/>
              <a:cs typeface="Arial" pitchFamily="34" charset="0"/>
            </a:rPr>
            <a:t>TOC</a:t>
          </a:r>
          <a:r>
            <a:rPr lang="en-US" altLang="el-GR" sz="2000" b="1" kern="1200" dirty="0" smtClean="0">
              <a:solidFill>
                <a:srgbClr val="FFFF00"/>
              </a:solidFill>
              <a:latin typeface="Arial" pitchFamily="34" charset="0"/>
              <a:cs typeface="Arial" pitchFamily="34" charset="0"/>
            </a:rPr>
            <a:t> </a:t>
          </a:r>
          <a:r>
            <a:rPr lang="en-US" altLang="el-GR" sz="2000" b="1" kern="1200" dirty="0" smtClean="0">
              <a:solidFill>
                <a:srgbClr val="C00000"/>
              </a:solidFill>
              <a:latin typeface="Arial" pitchFamily="34" charset="0"/>
              <a:cs typeface="Arial" pitchFamily="34" charset="0"/>
            </a:rPr>
            <a:t>= (</a:t>
          </a:r>
          <a:r>
            <a:rPr lang="en-US" altLang="el-GR" sz="2000" b="1" kern="1200" dirty="0" smtClean="0">
              <a:solidFill>
                <a:srgbClr val="660033"/>
              </a:solidFill>
              <a:latin typeface="Arial" pitchFamily="34" charset="0"/>
              <a:cs typeface="Arial" pitchFamily="34" charset="0"/>
            </a:rPr>
            <a:t>D</a:t>
          </a:r>
          <a:r>
            <a:rPr lang="en-US" altLang="el-GR" sz="2000" b="1" kern="1200" dirty="0" smtClean="0">
              <a:solidFill>
                <a:srgbClr val="C00000"/>
              </a:solidFill>
              <a:latin typeface="Arial" pitchFamily="34" charset="0"/>
              <a:cs typeface="Arial" pitchFamily="34" charset="0"/>
            </a:rPr>
            <a:t>/</a:t>
          </a:r>
          <a:r>
            <a:rPr lang="en-US" altLang="el-GR" sz="2000" b="1" kern="1200" dirty="0" smtClean="0">
              <a:solidFill>
                <a:srgbClr val="002060"/>
              </a:solidFill>
              <a:latin typeface="Arial" pitchFamily="34" charset="0"/>
              <a:cs typeface="Arial" pitchFamily="34" charset="0"/>
            </a:rPr>
            <a:t>Or</a:t>
          </a:r>
          <a:r>
            <a:rPr lang="en-US" altLang="el-GR" sz="2000" b="1" kern="1200" dirty="0" smtClean="0">
              <a:solidFill>
                <a:srgbClr val="C00000"/>
              </a:solidFill>
              <a:latin typeface="Arial" pitchFamily="34" charset="0"/>
              <a:cs typeface="Arial" pitchFamily="34" charset="0"/>
            </a:rPr>
            <a:t>) </a:t>
          </a:r>
          <a:r>
            <a:rPr lang="en-US" altLang="el-GR" sz="2000" b="1" kern="1200" dirty="0" smtClean="0">
              <a:solidFill>
                <a:srgbClr val="002060"/>
              </a:solidFill>
              <a:latin typeface="Arial" pitchFamily="34" charset="0"/>
              <a:cs typeface="Arial" pitchFamily="34" charset="0"/>
            </a:rPr>
            <a:t>*</a:t>
          </a:r>
          <a:r>
            <a:rPr lang="en-US" altLang="el-GR" sz="2000" b="1" kern="1200" dirty="0" smtClean="0">
              <a:solidFill>
                <a:srgbClr val="C00000"/>
              </a:solidFill>
              <a:latin typeface="Arial" pitchFamily="34" charset="0"/>
              <a:cs typeface="Arial" pitchFamily="34" charset="0"/>
            </a:rPr>
            <a:t> </a:t>
          </a:r>
          <a:r>
            <a:rPr lang="en-US" altLang="el-GR" sz="2000" b="1" kern="1200" dirty="0" smtClean="0">
              <a:solidFill>
                <a:srgbClr val="006600"/>
              </a:solidFill>
              <a:latin typeface="Arial" pitchFamily="34" charset="0"/>
              <a:cs typeface="Arial" pitchFamily="34" charset="0"/>
            </a:rPr>
            <a:t>Sc</a:t>
          </a:r>
          <a:endParaRPr lang="el-GR" sz="2000" kern="1200" dirty="0">
            <a:solidFill>
              <a:srgbClr val="006600"/>
            </a:solidFill>
            <a:latin typeface="Arial" pitchFamily="34" charset="0"/>
            <a:cs typeface="Arial" pitchFamily="34" charset="0"/>
          </a:endParaRPr>
        </a:p>
      </dsp:txBody>
      <dsp:txXfrm>
        <a:off x="4249094" y="1481630"/>
        <a:ext cx="3954488" cy="1203215"/>
      </dsp:txXfrm>
    </dsp:sp>
    <dsp:sp modelId="{DB5DC9AD-5EE2-4DF7-A228-3516273EAE15}">
      <dsp:nvSpPr>
        <dsp:cNvPr id="0" name=""/>
        <dsp:cNvSpPr/>
      </dsp:nvSpPr>
      <dsp:spPr>
        <a:xfrm rot="7578592">
          <a:off x="5238912" y="2789946"/>
          <a:ext cx="626761" cy="421125"/>
        </a:xfrm>
        <a:prstGeom prst="leftRightArrow">
          <a:avLst>
            <a:gd name="adj1" fmla="val 60000"/>
            <a:gd name="adj2" fmla="val 50000"/>
          </a:avLst>
        </a:prstGeom>
        <a:solidFill>
          <a:srgbClr val="FF99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dirty="0"/>
        </a:p>
      </dsp:txBody>
      <dsp:txXfrm rot="7578592">
        <a:off x="5238912" y="2789946"/>
        <a:ext cx="626761" cy="421125"/>
      </dsp:txXfrm>
    </dsp:sp>
    <dsp:sp modelId="{30DA619B-2734-4395-90F3-252BAE17B0DF}">
      <dsp:nvSpPr>
        <dsp:cNvPr id="0" name=""/>
        <dsp:cNvSpPr/>
      </dsp:nvSpPr>
      <dsp:spPr>
        <a:xfrm>
          <a:off x="31196" y="3316172"/>
          <a:ext cx="8753779" cy="248284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altLang="el-GR" sz="1800" b="1" kern="1200" dirty="0" smtClean="0">
              <a:solidFill>
                <a:srgbClr val="C00000"/>
              </a:solidFill>
              <a:latin typeface="Arial" pitchFamily="34" charset="0"/>
              <a:cs typeface="Arial" pitchFamily="34" charset="0"/>
            </a:rPr>
            <a:t>Q:</a:t>
          </a:r>
          <a:r>
            <a:rPr lang="en-US" altLang="el-GR" sz="1800" b="1" kern="1200" dirty="0" smtClean="0">
              <a:solidFill>
                <a:srgbClr val="7030A0"/>
              </a:solidFill>
              <a:latin typeface="Arial" pitchFamily="34" charset="0"/>
              <a:cs typeface="Arial" pitchFamily="34" charset="0"/>
            </a:rPr>
            <a:t> </a:t>
          </a:r>
          <a:r>
            <a:rPr lang="el-GR" altLang="el-GR" sz="1800" b="1" kern="1200" dirty="0" smtClean="0">
              <a:solidFill>
                <a:schemeClr val="tx1"/>
              </a:solidFill>
              <a:latin typeface="Arial" pitchFamily="34" charset="0"/>
              <a:cs typeface="Arial" pitchFamily="34" charset="0"/>
            </a:rPr>
            <a:t>Ποσότητα Αποθέματος Μενόντων = </a:t>
          </a:r>
          <a:r>
            <a:rPr lang="en-US" altLang="el-GR" sz="1800" b="1" kern="1200" dirty="0" smtClean="0">
              <a:solidFill>
                <a:schemeClr val="tx1"/>
              </a:solidFill>
              <a:latin typeface="Arial" pitchFamily="34" charset="0"/>
              <a:cs typeface="Arial" pitchFamily="34" charset="0"/>
            </a:rPr>
            <a:t>(</a:t>
          </a:r>
          <a:r>
            <a:rPr lang="en-US" altLang="el-GR" sz="1800" b="1" kern="1200" dirty="0" smtClean="0">
              <a:solidFill>
                <a:srgbClr val="7030A0"/>
              </a:solidFill>
              <a:latin typeface="Arial" pitchFamily="34" charset="0"/>
              <a:cs typeface="Arial" pitchFamily="34" charset="0"/>
            </a:rPr>
            <a:t>Q1</a:t>
          </a:r>
          <a:r>
            <a:rPr lang="el-GR" altLang="el-GR" sz="1800" b="1" kern="1200" dirty="0" smtClean="0">
              <a:solidFill>
                <a:schemeClr val="tx1"/>
              </a:solidFill>
              <a:latin typeface="Arial" pitchFamily="34" charset="0"/>
              <a:cs typeface="Arial" pitchFamily="34" charset="0"/>
            </a:rPr>
            <a:t>Αγορές Αρχής +</a:t>
          </a:r>
          <a:r>
            <a:rPr lang="en-US" altLang="el-GR" sz="1800" b="1" kern="1200" dirty="0" smtClean="0">
              <a:solidFill>
                <a:srgbClr val="7030A0"/>
              </a:solidFill>
              <a:latin typeface="Arial" pitchFamily="34" charset="0"/>
              <a:cs typeface="Arial" pitchFamily="34" charset="0"/>
            </a:rPr>
            <a:t>Q2</a:t>
          </a:r>
          <a:r>
            <a:rPr lang="el-GR" altLang="el-GR" sz="1800" b="1" kern="1200" dirty="0" smtClean="0">
              <a:solidFill>
                <a:schemeClr val="tx1"/>
              </a:solidFill>
              <a:latin typeface="Arial" pitchFamily="34" charset="0"/>
              <a:cs typeface="Arial" pitchFamily="34" charset="0"/>
            </a:rPr>
            <a:t>Τέλους - Πωλήσεις).</a:t>
          </a:r>
        </a:p>
        <a:p>
          <a:pPr lvl="0" algn="just" defTabSz="800100">
            <a:lnSpc>
              <a:spcPct val="90000"/>
            </a:lnSpc>
            <a:spcBef>
              <a:spcPct val="0"/>
            </a:spcBef>
            <a:spcAft>
              <a:spcPct val="35000"/>
            </a:spcAft>
          </a:pPr>
          <a:r>
            <a:rPr lang="en-US" altLang="el-GR" sz="1800" b="1" kern="1200" dirty="0" smtClean="0">
              <a:solidFill>
                <a:srgbClr val="7030A0"/>
              </a:solidFill>
              <a:latin typeface="Arial" pitchFamily="34" charset="0"/>
              <a:cs typeface="Arial" pitchFamily="34" charset="0"/>
            </a:rPr>
            <a:t>Q = (Q1+Q2) </a:t>
          </a:r>
          <a:r>
            <a:rPr lang="el-GR" altLang="el-GR" sz="1800" b="1" kern="1200" dirty="0" smtClean="0">
              <a:solidFill>
                <a:srgbClr val="7030A0"/>
              </a:solidFill>
              <a:latin typeface="Arial" pitchFamily="34" charset="0"/>
              <a:cs typeface="Arial" pitchFamily="34" charset="0"/>
            </a:rPr>
            <a:t>/</a:t>
          </a:r>
          <a:r>
            <a:rPr lang="en-US" altLang="el-GR" sz="1800" b="1" kern="1200" dirty="0" smtClean="0">
              <a:solidFill>
                <a:srgbClr val="7030A0"/>
              </a:solidFill>
              <a:latin typeface="Arial" pitchFamily="34" charset="0"/>
              <a:cs typeface="Arial" pitchFamily="34" charset="0"/>
            </a:rPr>
            <a:t> </a:t>
          </a:r>
          <a:r>
            <a:rPr lang="el-GR" altLang="el-GR" sz="1800" b="1" kern="1200" dirty="0" smtClean="0">
              <a:solidFill>
                <a:srgbClr val="7030A0"/>
              </a:solidFill>
              <a:latin typeface="Arial" pitchFamily="34" charset="0"/>
              <a:cs typeface="Arial" pitchFamily="34" charset="0"/>
            </a:rPr>
            <a:t>2</a:t>
          </a:r>
          <a:r>
            <a:rPr lang="en-US" altLang="el-GR" sz="1800" b="1" kern="1200" dirty="0" smtClean="0">
              <a:solidFill>
                <a:srgbClr val="7030A0"/>
              </a:solidFill>
              <a:latin typeface="Arial" pitchFamily="34" charset="0"/>
              <a:cs typeface="Arial" pitchFamily="34" charset="0"/>
            </a:rPr>
            <a:t>: </a:t>
          </a:r>
          <a:r>
            <a:rPr lang="el-GR" altLang="el-GR" sz="1800" b="1" kern="1200" dirty="0" smtClean="0">
              <a:solidFill>
                <a:schemeClr val="tx1"/>
              </a:solidFill>
              <a:latin typeface="Arial" pitchFamily="34" charset="0"/>
              <a:cs typeface="Arial" pitchFamily="34" charset="0"/>
            </a:rPr>
            <a:t>Μέσο Ύψος Αποθεμάτων.</a:t>
          </a:r>
        </a:p>
        <a:p>
          <a:pPr lvl="0" algn="just" defTabSz="800100">
            <a:lnSpc>
              <a:spcPct val="90000"/>
            </a:lnSpc>
            <a:spcBef>
              <a:spcPct val="0"/>
            </a:spcBef>
            <a:spcAft>
              <a:spcPct val="35000"/>
            </a:spcAft>
          </a:pPr>
          <a:r>
            <a:rPr lang="en-US" altLang="el-GR" sz="1800" b="1" kern="1200" dirty="0" smtClean="0">
              <a:solidFill>
                <a:srgbClr val="FFFF00"/>
              </a:solidFill>
              <a:latin typeface="Arial" pitchFamily="34" charset="0"/>
              <a:cs typeface="Arial" pitchFamily="34" charset="0"/>
            </a:rPr>
            <a:t>C: </a:t>
          </a:r>
          <a:r>
            <a:rPr lang="el-GR" altLang="el-GR" sz="1800" b="1" kern="1200" dirty="0" smtClean="0">
              <a:solidFill>
                <a:schemeClr val="tx1"/>
              </a:solidFill>
              <a:latin typeface="Arial" pitchFamily="34" charset="0"/>
              <a:cs typeface="Arial" pitchFamily="34" charset="0"/>
            </a:rPr>
            <a:t>Κόστος Διατήρησης ανά Μονάδα Αποθέματος.</a:t>
          </a:r>
        </a:p>
        <a:p>
          <a:pPr lvl="0" algn="just" defTabSz="800100">
            <a:lnSpc>
              <a:spcPct val="90000"/>
            </a:lnSpc>
            <a:spcBef>
              <a:spcPct val="0"/>
            </a:spcBef>
            <a:spcAft>
              <a:spcPct val="35000"/>
            </a:spcAft>
          </a:pPr>
          <a:r>
            <a:rPr lang="en-US" altLang="el-GR" sz="1800" b="1" kern="1200" dirty="0" smtClean="0">
              <a:solidFill>
                <a:srgbClr val="660033"/>
              </a:solidFill>
              <a:latin typeface="Arial" pitchFamily="34" charset="0"/>
              <a:cs typeface="Arial" pitchFamily="34" charset="0"/>
            </a:rPr>
            <a:t>D: </a:t>
          </a:r>
          <a:r>
            <a:rPr lang="el-GR" altLang="el-GR" sz="1800" b="1" kern="1200" dirty="0" smtClean="0">
              <a:solidFill>
                <a:schemeClr val="tx1"/>
              </a:solidFill>
              <a:latin typeface="Arial" pitchFamily="34" charset="0"/>
              <a:cs typeface="Arial" pitchFamily="34" charset="0"/>
            </a:rPr>
            <a:t>Συνολική Ζήτηση Αποθέματος σε Μονάδες κατά την Εξεταζόμενη Περίοδο.</a:t>
          </a:r>
        </a:p>
        <a:p>
          <a:pPr lvl="0" algn="just" defTabSz="800100">
            <a:lnSpc>
              <a:spcPct val="90000"/>
            </a:lnSpc>
            <a:spcBef>
              <a:spcPct val="0"/>
            </a:spcBef>
            <a:spcAft>
              <a:spcPct val="35000"/>
            </a:spcAft>
          </a:pPr>
          <a:r>
            <a:rPr lang="en-US" altLang="el-GR" sz="1800" b="1" kern="1200" dirty="0" smtClean="0">
              <a:solidFill>
                <a:srgbClr val="FF9900"/>
              </a:solidFill>
              <a:latin typeface="Arial" pitchFamily="34" charset="0"/>
              <a:cs typeface="Arial" pitchFamily="34" charset="0"/>
            </a:rPr>
            <a:t>Or: </a:t>
          </a:r>
          <a:r>
            <a:rPr lang="el-GR" altLang="el-GR" sz="1800" b="1" kern="1200" dirty="0" smtClean="0">
              <a:solidFill>
                <a:schemeClr val="tx1"/>
              </a:solidFill>
              <a:latin typeface="Arial" pitchFamily="34" charset="0"/>
              <a:cs typeface="Arial" pitchFamily="34" charset="0"/>
            </a:rPr>
            <a:t>Αριθμός παραγγελιών ή ποσότητα παραγγελίας.</a:t>
          </a:r>
        </a:p>
        <a:p>
          <a:pPr lvl="0" algn="just" defTabSz="800100">
            <a:lnSpc>
              <a:spcPct val="90000"/>
            </a:lnSpc>
            <a:spcBef>
              <a:spcPct val="0"/>
            </a:spcBef>
            <a:spcAft>
              <a:spcPct val="35000"/>
            </a:spcAft>
          </a:pPr>
          <a:r>
            <a:rPr lang="en-US" altLang="el-GR" sz="1800" b="1" kern="1200" dirty="0" smtClean="0">
              <a:solidFill>
                <a:srgbClr val="002060"/>
              </a:solidFill>
              <a:latin typeface="Arial" pitchFamily="34" charset="0"/>
              <a:cs typeface="Arial" pitchFamily="34" charset="0"/>
            </a:rPr>
            <a:t>Sc: </a:t>
          </a:r>
          <a:r>
            <a:rPr lang="el-GR" altLang="el-GR" sz="1800" b="1" kern="1200" dirty="0" smtClean="0">
              <a:solidFill>
                <a:schemeClr val="tx1"/>
              </a:solidFill>
              <a:latin typeface="Arial" pitchFamily="34" charset="0"/>
              <a:cs typeface="Arial" pitchFamily="34" charset="0"/>
            </a:rPr>
            <a:t>Σταθερό Κόστος ανά Παραγγελία.</a:t>
          </a:r>
        </a:p>
        <a:p>
          <a:pPr lvl="0" algn="ctr" defTabSz="800100">
            <a:lnSpc>
              <a:spcPct val="90000"/>
            </a:lnSpc>
            <a:spcBef>
              <a:spcPct val="0"/>
            </a:spcBef>
            <a:spcAft>
              <a:spcPct val="35000"/>
            </a:spcAft>
          </a:pPr>
          <a:endParaRPr lang="el-GR" sz="1700" kern="1200" dirty="0"/>
        </a:p>
      </dsp:txBody>
      <dsp:txXfrm>
        <a:off x="31196" y="3316172"/>
        <a:ext cx="8753779" cy="2482847"/>
      </dsp:txXfrm>
    </dsp:sp>
    <dsp:sp modelId="{46BA85CD-6729-4EFD-A6F5-2C10DE81C89A}">
      <dsp:nvSpPr>
        <dsp:cNvPr id="0" name=""/>
        <dsp:cNvSpPr/>
      </dsp:nvSpPr>
      <dsp:spPr>
        <a:xfrm rot="13530493">
          <a:off x="2598818" y="2824371"/>
          <a:ext cx="626761" cy="421125"/>
        </a:xfrm>
        <a:prstGeom prst="leftRightArrow">
          <a:avLst>
            <a:gd name="adj1" fmla="val 60000"/>
            <a:gd name="adj2" fmla="val 50000"/>
          </a:avLst>
        </a:prstGeom>
        <a:solidFill>
          <a:srgbClr val="0066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dirty="0"/>
        </a:p>
      </dsp:txBody>
      <dsp:txXfrm rot="13530493">
        <a:off x="2598818" y="2824371"/>
        <a:ext cx="626761" cy="421125"/>
      </dsp:txXfrm>
    </dsp:sp>
    <dsp:sp modelId="{81306C9E-A0BF-41D4-AB40-60F1F6817F98}">
      <dsp:nvSpPr>
        <dsp:cNvPr id="0" name=""/>
        <dsp:cNvSpPr/>
      </dsp:nvSpPr>
      <dsp:spPr>
        <a:xfrm>
          <a:off x="14784" y="1412567"/>
          <a:ext cx="3924697" cy="134112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altLang="el-GR" sz="2100" b="1" kern="1200" dirty="0" smtClean="0">
              <a:solidFill>
                <a:srgbClr val="7030A0"/>
              </a:solidFill>
              <a:latin typeface="Arial" pitchFamily="34" charset="0"/>
              <a:cs typeface="Arial" pitchFamily="34" charset="0"/>
            </a:rPr>
            <a:t>Τ</a:t>
          </a:r>
          <a:r>
            <a:rPr lang="en-US" altLang="el-GR" sz="2100" b="1" kern="1200" dirty="0" smtClean="0">
              <a:solidFill>
                <a:srgbClr val="7030A0"/>
              </a:solidFill>
              <a:latin typeface="Arial" pitchFamily="34" charset="0"/>
              <a:cs typeface="Arial" pitchFamily="34" charset="0"/>
            </a:rPr>
            <a:t>CC</a:t>
          </a:r>
          <a:r>
            <a:rPr lang="el-GR" altLang="el-GR" sz="2100" b="1" kern="1200" dirty="0" smtClean="0">
              <a:solidFill>
                <a:srgbClr val="7030A0"/>
              </a:solidFill>
              <a:latin typeface="Arial" pitchFamily="34" charset="0"/>
              <a:cs typeface="Arial" pitchFamily="34" charset="0"/>
            </a:rPr>
            <a:t>: </a:t>
          </a:r>
          <a:r>
            <a:rPr lang="el-GR" altLang="el-GR" sz="2100" b="1" kern="1200" dirty="0" smtClean="0">
              <a:solidFill>
                <a:schemeClr val="tx1"/>
              </a:solidFill>
              <a:latin typeface="Arial" pitchFamily="34" charset="0"/>
              <a:cs typeface="Arial" pitchFamily="34" charset="0"/>
            </a:rPr>
            <a:t>Συνολικό Κόστος Διατήρησης Αποθεμάτων</a:t>
          </a:r>
        </a:p>
        <a:p>
          <a:pPr lvl="0" algn="ctr" defTabSz="933450">
            <a:lnSpc>
              <a:spcPct val="90000"/>
            </a:lnSpc>
            <a:spcBef>
              <a:spcPct val="0"/>
            </a:spcBef>
            <a:spcAft>
              <a:spcPct val="35000"/>
            </a:spcAft>
          </a:pPr>
          <a:r>
            <a:rPr lang="el-GR" altLang="el-GR" sz="2100" b="1" kern="1200" dirty="0" smtClean="0">
              <a:solidFill>
                <a:srgbClr val="7030A0"/>
              </a:solidFill>
              <a:latin typeface="Arial" pitchFamily="34" charset="0"/>
              <a:cs typeface="Arial" pitchFamily="34" charset="0"/>
            </a:rPr>
            <a:t>Τ</a:t>
          </a:r>
          <a:r>
            <a:rPr lang="en-US" altLang="el-GR" sz="2100" b="1" kern="1200" dirty="0" smtClean="0">
              <a:solidFill>
                <a:srgbClr val="7030A0"/>
              </a:solidFill>
              <a:latin typeface="Arial" pitchFamily="34" charset="0"/>
              <a:cs typeface="Arial" pitchFamily="34" charset="0"/>
            </a:rPr>
            <a:t>CC</a:t>
          </a:r>
          <a:r>
            <a:rPr lang="en-US" altLang="el-GR" sz="2100" b="1" kern="1200" dirty="0" smtClean="0">
              <a:solidFill>
                <a:srgbClr val="FFC000"/>
              </a:solidFill>
              <a:latin typeface="Arial" pitchFamily="34" charset="0"/>
              <a:cs typeface="Arial" pitchFamily="34" charset="0"/>
            </a:rPr>
            <a:t> </a:t>
          </a:r>
          <a:r>
            <a:rPr lang="en-US" altLang="el-GR" sz="2100" b="1" kern="1200" dirty="0" smtClean="0">
              <a:solidFill>
                <a:srgbClr val="002060"/>
              </a:solidFill>
              <a:latin typeface="Arial" pitchFamily="34" charset="0"/>
              <a:cs typeface="Arial" pitchFamily="34" charset="0"/>
            </a:rPr>
            <a:t>=</a:t>
          </a:r>
          <a:r>
            <a:rPr lang="en-US" altLang="el-GR" sz="2100" b="1" kern="1200" dirty="0" smtClean="0">
              <a:solidFill>
                <a:srgbClr val="CC3399"/>
              </a:solidFill>
              <a:latin typeface="Arial" pitchFamily="34" charset="0"/>
              <a:cs typeface="Arial" pitchFamily="34" charset="0"/>
            </a:rPr>
            <a:t> </a:t>
          </a:r>
          <a:r>
            <a:rPr lang="en-US" altLang="el-GR" sz="2100" b="1" kern="1200" dirty="0" smtClean="0">
              <a:solidFill>
                <a:srgbClr val="0000CC"/>
              </a:solidFill>
              <a:latin typeface="Arial" pitchFamily="34" charset="0"/>
              <a:cs typeface="Arial" pitchFamily="34" charset="0"/>
            </a:rPr>
            <a:t>(Q/2)</a:t>
          </a:r>
          <a:r>
            <a:rPr lang="en-US" altLang="el-GR" sz="2100" b="1" kern="1200" dirty="0" smtClean="0">
              <a:solidFill>
                <a:srgbClr val="CC3399"/>
              </a:solidFill>
              <a:latin typeface="Arial" pitchFamily="34" charset="0"/>
              <a:cs typeface="Arial" pitchFamily="34" charset="0"/>
            </a:rPr>
            <a:t> </a:t>
          </a:r>
          <a:r>
            <a:rPr lang="en-US" altLang="el-GR" sz="2100" b="1" kern="1200" dirty="0" smtClean="0">
              <a:solidFill>
                <a:schemeClr val="tx1"/>
              </a:solidFill>
              <a:latin typeface="Arial" pitchFamily="34" charset="0"/>
              <a:cs typeface="Arial" pitchFamily="34" charset="0"/>
            </a:rPr>
            <a:t>*</a:t>
          </a:r>
          <a:r>
            <a:rPr lang="en-US" altLang="el-GR" sz="2100" b="1" kern="1200" dirty="0" smtClean="0">
              <a:solidFill>
                <a:srgbClr val="CC3399"/>
              </a:solidFill>
              <a:latin typeface="Arial" pitchFamily="34" charset="0"/>
              <a:cs typeface="Arial" pitchFamily="34" charset="0"/>
            </a:rPr>
            <a:t> </a:t>
          </a:r>
          <a:r>
            <a:rPr lang="en-US" altLang="el-GR" sz="2100" b="1" kern="1200" dirty="0" smtClean="0">
              <a:solidFill>
                <a:schemeClr val="accent2">
                  <a:lumMod val="50000"/>
                </a:schemeClr>
              </a:solidFill>
              <a:latin typeface="Arial" pitchFamily="34" charset="0"/>
              <a:cs typeface="Arial" pitchFamily="34" charset="0"/>
            </a:rPr>
            <a:t>C</a:t>
          </a:r>
          <a:r>
            <a:rPr lang="en-US" altLang="el-GR" sz="2100" kern="1200" dirty="0" smtClean="0">
              <a:solidFill>
                <a:schemeClr val="accent2">
                  <a:lumMod val="50000"/>
                </a:schemeClr>
              </a:solidFill>
              <a:latin typeface="Arial" pitchFamily="34" charset="0"/>
              <a:cs typeface="Arial" pitchFamily="34" charset="0"/>
            </a:rPr>
            <a:t> </a:t>
          </a:r>
          <a:r>
            <a:rPr lang="el-GR" altLang="el-GR" sz="2100" kern="1200" dirty="0" smtClean="0">
              <a:solidFill>
                <a:srgbClr val="FFC000"/>
              </a:solidFill>
              <a:latin typeface="Arial" pitchFamily="34" charset="0"/>
              <a:cs typeface="Arial" pitchFamily="34" charset="0"/>
            </a:rPr>
            <a:t> </a:t>
          </a:r>
        </a:p>
        <a:p>
          <a:pPr lvl="0" algn="ctr" defTabSz="933450">
            <a:lnSpc>
              <a:spcPct val="90000"/>
            </a:lnSpc>
            <a:spcBef>
              <a:spcPct val="0"/>
            </a:spcBef>
            <a:spcAft>
              <a:spcPct val="35000"/>
            </a:spcAft>
          </a:pPr>
          <a:endParaRPr lang="en-US" altLang="el-GR" sz="1000" kern="1200" dirty="0" smtClean="0">
            <a:solidFill>
              <a:srgbClr val="0000FF"/>
            </a:solidFill>
          </a:endParaRPr>
        </a:p>
      </dsp:txBody>
      <dsp:txXfrm>
        <a:off x="14784" y="1412567"/>
        <a:ext cx="3924697" cy="1341128"/>
      </dsp:txXfrm>
    </dsp:sp>
    <dsp:sp modelId="{DD50B6E4-9E6B-4224-974D-C9A399F0E23E}">
      <dsp:nvSpPr>
        <dsp:cNvPr id="0" name=""/>
        <dsp:cNvSpPr/>
      </dsp:nvSpPr>
      <dsp:spPr>
        <a:xfrm rot="19399892">
          <a:off x="3509418" y="995602"/>
          <a:ext cx="626761" cy="421125"/>
        </a:xfrm>
        <a:prstGeom prst="lef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l-GR" sz="1800" kern="1200" dirty="0">
            <a:solidFill>
              <a:srgbClr val="006600"/>
            </a:solidFill>
          </a:endParaRPr>
        </a:p>
      </dsp:txBody>
      <dsp:txXfrm rot="19399892">
        <a:off x="3509418" y="995602"/>
        <a:ext cx="626761" cy="4211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F0CD8B-604D-4A9C-8917-FB336B0277C2}">
      <dsp:nvSpPr>
        <dsp:cNvPr id="0" name=""/>
        <dsp:cNvSpPr/>
      </dsp:nvSpPr>
      <dsp:spPr>
        <a:xfrm>
          <a:off x="3141349" y="0"/>
          <a:ext cx="2430270" cy="1350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FFFF00"/>
              </a:solidFill>
            </a:rPr>
            <a:t>ΜΟΝΤΕΛΑ ΠΡΟΕΞΟΦΛΗΣΗΣ ΜΕΡΙΣΜΑΤΩΝ</a:t>
          </a:r>
          <a:endParaRPr lang="el-GR" sz="2000" b="1" kern="1200" dirty="0">
            <a:solidFill>
              <a:srgbClr val="FFFF00"/>
            </a:solidFill>
          </a:endParaRPr>
        </a:p>
      </dsp:txBody>
      <dsp:txXfrm>
        <a:off x="3141349" y="0"/>
        <a:ext cx="2430270" cy="1350150"/>
      </dsp:txXfrm>
    </dsp:sp>
    <dsp:sp modelId="{6F14D95A-3E96-4F8B-86A7-5DA14AE245E7}">
      <dsp:nvSpPr>
        <dsp:cNvPr id="0" name=""/>
        <dsp:cNvSpPr/>
      </dsp:nvSpPr>
      <dsp:spPr>
        <a:xfrm rot="5400000">
          <a:off x="4103330" y="1383903"/>
          <a:ext cx="506306" cy="6075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dirty="0"/>
        </a:p>
      </dsp:txBody>
      <dsp:txXfrm rot="5400000">
        <a:off x="4103330" y="1383903"/>
        <a:ext cx="506306" cy="607567"/>
      </dsp:txXfrm>
    </dsp:sp>
    <dsp:sp modelId="{74E947A6-3866-48C8-963A-7D405C7CA4CA}">
      <dsp:nvSpPr>
        <dsp:cNvPr id="0" name=""/>
        <dsp:cNvSpPr/>
      </dsp:nvSpPr>
      <dsp:spPr>
        <a:xfrm>
          <a:off x="3141349" y="2025225"/>
          <a:ext cx="2430270" cy="1350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rgbClr val="002060"/>
              </a:solidFill>
            </a:rPr>
            <a:t>ΜΟΝΤΕΛΑ ΠΡΟΕΞΟΦΛΗΣΗΣ ΕΛΕΥΘΕΡΩΝ ΤΑΜΕΙΑΚΩΝ ΡΟΩΝ</a:t>
          </a:r>
          <a:endParaRPr lang="el-GR" sz="2000" b="1" kern="1200" dirty="0">
            <a:solidFill>
              <a:srgbClr val="002060"/>
            </a:solidFill>
          </a:endParaRPr>
        </a:p>
      </dsp:txBody>
      <dsp:txXfrm>
        <a:off x="3141349" y="2025225"/>
        <a:ext cx="2430270" cy="1350150"/>
      </dsp:txXfrm>
    </dsp:sp>
    <dsp:sp modelId="{FB0FF899-2A65-4F30-8685-357A27A635DD}">
      <dsp:nvSpPr>
        <dsp:cNvPr id="0" name=""/>
        <dsp:cNvSpPr/>
      </dsp:nvSpPr>
      <dsp:spPr>
        <a:xfrm rot="5400000">
          <a:off x="4103330" y="3409128"/>
          <a:ext cx="506306" cy="6075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l-GR" sz="1600" kern="1200" dirty="0"/>
        </a:p>
      </dsp:txBody>
      <dsp:txXfrm rot="5400000">
        <a:off x="4103330" y="3409128"/>
        <a:ext cx="506306" cy="607567"/>
      </dsp:txXfrm>
    </dsp:sp>
    <dsp:sp modelId="{2D02C3F4-44CC-485B-A862-888806C10E79}">
      <dsp:nvSpPr>
        <dsp:cNvPr id="0" name=""/>
        <dsp:cNvSpPr/>
      </dsp:nvSpPr>
      <dsp:spPr>
        <a:xfrm>
          <a:off x="3141349" y="4050450"/>
          <a:ext cx="2430270" cy="13501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solidFill>
                <a:schemeClr val="tx1"/>
              </a:solidFill>
            </a:rPr>
            <a:t>ΜΟΝΤΕΛΑ ΥΠΟΛΕΙΠΟΥ ΕΙΣΟΔΗΜΑΤΟΣ</a:t>
          </a:r>
          <a:endParaRPr lang="el-GR" sz="2000" b="1" kern="1200" dirty="0">
            <a:solidFill>
              <a:schemeClr val="tx1"/>
            </a:solidFill>
          </a:endParaRPr>
        </a:p>
      </dsp:txBody>
      <dsp:txXfrm>
        <a:off x="3141349" y="4050450"/>
        <a:ext cx="2430270" cy="13501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92627C-FEC0-4F85-BE21-F6EA0C8CD0FB}">
      <dsp:nvSpPr>
        <dsp:cNvPr id="0" name=""/>
        <dsp:cNvSpPr/>
      </dsp:nvSpPr>
      <dsp:spPr>
        <a:xfrm rot="16200000">
          <a:off x="-1644064" y="2495810"/>
          <a:ext cx="3791985" cy="4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8570" bIns="0" numCol="1" spcCol="1270" anchor="t" anchorCtr="0">
          <a:noAutofit/>
        </a:bodyPr>
        <a:lstStyle/>
        <a:p>
          <a:pPr lvl="0" algn="r" defTabSz="1333500">
            <a:lnSpc>
              <a:spcPct val="90000"/>
            </a:lnSpc>
            <a:spcBef>
              <a:spcPct val="0"/>
            </a:spcBef>
            <a:spcAft>
              <a:spcPct val="35000"/>
            </a:spcAft>
          </a:pPr>
          <a:endParaRPr lang="el-GR" sz="3000" kern="1200" dirty="0"/>
        </a:p>
      </dsp:txBody>
      <dsp:txXfrm rot="16200000">
        <a:off x="-1644064" y="2495810"/>
        <a:ext cx="3791985" cy="406567"/>
      </dsp:txXfrm>
    </dsp:sp>
    <dsp:sp modelId="{22321954-FA6A-41BD-908D-B90709336817}">
      <dsp:nvSpPr>
        <dsp:cNvPr id="0" name=""/>
        <dsp:cNvSpPr/>
      </dsp:nvSpPr>
      <dsp:spPr>
        <a:xfrm>
          <a:off x="455212" y="803101"/>
          <a:ext cx="2025136" cy="3791985"/>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358570" rIns="220472" bIns="220472" numCol="1" spcCol="1270" anchor="t" anchorCtr="0">
          <a:noAutofit/>
        </a:bodyPr>
        <a:lstStyle/>
        <a:p>
          <a:pPr marL="228600" lvl="1" indent="-228600" algn="l" defTabSz="1066800">
            <a:lnSpc>
              <a:spcPct val="90000"/>
            </a:lnSpc>
            <a:spcBef>
              <a:spcPct val="0"/>
            </a:spcBef>
            <a:spcAft>
              <a:spcPct val="15000"/>
            </a:spcAft>
            <a:buChar char="••"/>
          </a:pPr>
          <a:r>
            <a:rPr lang="el-GR" sz="2400" b="1" kern="1200" dirty="0" smtClean="0">
              <a:solidFill>
                <a:schemeClr val="tx1"/>
              </a:solidFill>
              <a:latin typeface="Calibri" pitchFamily="34" charset="0"/>
            </a:rPr>
            <a:t>ΜΟΝΤΕΛΟ ΕΝΟΣ ΣΤΑΔΙΟΥ</a:t>
          </a:r>
          <a:endParaRPr lang="el-GR" sz="2400" b="1" kern="1200" dirty="0">
            <a:solidFill>
              <a:schemeClr val="tx1"/>
            </a:solidFill>
            <a:latin typeface="Calibri" pitchFamily="34" charset="0"/>
          </a:endParaRPr>
        </a:p>
        <a:p>
          <a:pPr marL="228600" lvl="1" indent="-228600" algn="l" defTabSz="1066800">
            <a:lnSpc>
              <a:spcPct val="90000"/>
            </a:lnSpc>
            <a:spcBef>
              <a:spcPct val="0"/>
            </a:spcBef>
            <a:spcAft>
              <a:spcPct val="15000"/>
            </a:spcAft>
            <a:buChar char="••"/>
          </a:pPr>
          <a:r>
            <a:rPr lang="en-US" sz="2400" b="1" kern="1200" dirty="0" smtClean="0">
              <a:solidFill>
                <a:schemeClr val="tx1"/>
              </a:solidFill>
              <a:latin typeface="Calibri" pitchFamily="34" charset="0"/>
            </a:rPr>
            <a:t>GORDON </a:t>
          </a:r>
          <a:endParaRPr lang="el-GR" sz="2400" b="1" kern="1200" dirty="0">
            <a:solidFill>
              <a:schemeClr val="tx1"/>
            </a:solidFill>
            <a:latin typeface="Calibri" pitchFamily="34" charset="0"/>
          </a:endParaRPr>
        </a:p>
      </dsp:txBody>
      <dsp:txXfrm>
        <a:off x="455212" y="803101"/>
        <a:ext cx="2025136" cy="3791985"/>
      </dsp:txXfrm>
    </dsp:sp>
    <dsp:sp modelId="{0EF8B113-03CB-48A3-956A-BB39399CAA12}">
      <dsp:nvSpPr>
        <dsp:cNvPr id="0" name=""/>
        <dsp:cNvSpPr/>
      </dsp:nvSpPr>
      <dsp:spPr>
        <a:xfrm>
          <a:off x="48644" y="266432"/>
          <a:ext cx="813134" cy="81313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31D46-FE1A-4EA6-88F4-8E18F62A5573}">
      <dsp:nvSpPr>
        <dsp:cNvPr id="0" name=""/>
        <dsp:cNvSpPr/>
      </dsp:nvSpPr>
      <dsp:spPr>
        <a:xfrm rot="16200000">
          <a:off x="1309078" y="2495810"/>
          <a:ext cx="3791985" cy="4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8570" bIns="0" numCol="1" spcCol="1270" anchor="t" anchorCtr="0">
          <a:noAutofit/>
        </a:bodyPr>
        <a:lstStyle/>
        <a:p>
          <a:pPr lvl="0" algn="r" defTabSz="1333500">
            <a:lnSpc>
              <a:spcPct val="90000"/>
            </a:lnSpc>
            <a:spcBef>
              <a:spcPct val="0"/>
            </a:spcBef>
            <a:spcAft>
              <a:spcPct val="35000"/>
            </a:spcAft>
          </a:pPr>
          <a:endParaRPr lang="el-GR" sz="3000" kern="1200" dirty="0"/>
        </a:p>
      </dsp:txBody>
      <dsp:txXfrm rot="16200000">
        <a:off x="1309078" y="2495810"/>
        <a:ext cx="3791985" cy="406567"/>
      </dsp:txXfrm>
    </dsp:sp>
    <dsp:sp modelId="{CF14D1C6-2B0E-45DA-9A15-7A6AAC4C1D14}">
      <dsp:nvSpPr>
        <dsp:cNvPr id="0" name=""/>
        <dsp:cNvSpPr/>
      </dsp:nvSpPr>
      <dsp:spPr>
        <a:xfrm>
          <a:off x="3408355" y="803101"/>
          <a:ext cx="2025136" cy="3791985"/>
        </a:xfrm>
        <a:prstGeom prst="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358570" rIns="220472" bIns="220472" numCol="1" spcCol="1270" anchor="t" anchorCtr="0">
          <a:noAutofit/>
        </a:bodyPr>
        <a:lstStyle/>
        <a:p>
          <a:pPr marL="228600" lvl="1" indent="-228600" algn="l" defTabSz="1066800">
            <a:lnSpc>
              <a:spcPct val="90000"/>
            </a:lnSpc>
            <a:spcBef>
              <a:spcPct val="0"/>
            </a:spcBef>
            <a:spcAft>
              <a:spcPct val="15000"/>
            </a:spcAft>
            <a:buChar char="••"/>
          </a:pPr>
          <a:r>
            <a:rPr lang="el-GR" sz="2400" b="1" kern="1200" dirty="0" smtClean="0">
              <a:solidFill>
                <a:srgbClr val="002060"/>
              </a:solidFill>
              <a:latin typeface="Calibri" pitchFamily="34" charset="0"/>
            </a:rPr>
            <a:t>ΜΟΝΤΕΛΟ ΔΥΟ ΣΤΑΔΙΩΝ </a:t>
          </a:r>
          <a:endParaRPr lang="el-GR" sz="2400" b="1" kern="1200" dirty="0">
            <a:solidFill>
              <a:srgbClr val="002060"/>
            </a:solidFill>
            <a:latin typeface="Calibri" pitchFamily="34" charset="0"/>
          </a:endParaRPr>
        </a:p>
        <a:p>
          <a:pPr marL="228600" lvl="1" indent="-228600" algn="l" defTabSz="1066800">
            <a:lnSpc>
              <a:spcPct val="90000"/>
            </a:lnSpc>
            <a:spcBef>
              <a:spcPct val="0"/>
            </a:spcBef>
            <a:spcAft>
              <a:spcPct val="15000"/>
            </a:spcAft>
            <a:buChar char="••"/>
          </a:pPr>
          <a:r>
            <a:rPr lang="en-US" sz="2400" b="1" kern="1200" dirty="0" smtClean="0">
              <a:solidFill>
                <a:srgbClr val="002060"/>
              </a:solidFill>
              <a:latin typeface="Calibri" pitchFamily="34" charset="0"/>
            </a:rPr>
            <a:t>GORDON</a:t>
          </a:r>
          <a:endParaRPr lang="el-GR" sz="2400" b="1" kern="1200" dirty="0">
            <a:solidFill>
              <a:srgbClr val="002060"/>
            </a:solidFill>
            <a:latin typeface="Calibri" pitchFamily="34" charset="0"/>
          </a:endParaRPr>
        </a:p>
      </dsp:txBody>
      <dsp:txXfrm>
        <a:off x="3408355" y="803101"/>
        <a:ext cx="2025136" cy="3791985"/>
      </dsp:txXfrm>
    </dsp:sp>
    <dsp:sp modelId="{15D8F43D-2CE1-48FB-A7A9-F880A76DF5DA}">
      <dsp:nvSpPr>
        <dsp:cNvPr id="0" name=""/>
        <dsp:cNvSpPr/>
      </dsp:nvSpPr>
      <dsp:spPr>
        <a:xfrm>
          <a:off x="3001787" y="266432"/>
          <a:ext cx="813134" cy="81313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7D9D2-4BED-410F-A5C9-F7DBEF644C63}">
      <dsp:nvSpPr>
        <dsp:cNvPr id="0" name=""/>
        <dsp:cNvSpPr/>
      </dsp:nvSpPr>
      <dsp:spPr>
        <a:xfrm rot="16200000">
          <a:off x="4262221" y="2495810"/>
          <a:ext cx="3791985" cy="406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8570" bIns="0" numCol="1" spcCol="1270" anchor="t" anchorCtr="0">
          <a:noAutofit/>
        </a:bodyPr>
        <a:lstStyle/>
        <a:p>
          <a:pPr lvl="0" algn="r" defTabSz="1333500">
            <a:lnSpc>
              <a:spcPct val="90000"/>
            </a:lnSpc>
            <a:spcBef>
              <a:spcPct val="0"/>
            </a:spcBef>
            <a:spcAft>
              <a:spcPct val="35000"/>
            </a:spcAft>
          </a:pPr>
          <a:endParaRPr lang="el-GR" sz="3000" kern="1200" dirty="0"/>
        </a:p>
      </dsp:txBody>
      <dsp:txXfrm rot="16200000">
        <a:off x="4262221" y="2495810"/>
        <a:ext cx="3791985" cy="406567"/>
      </dsp:txXfrm>
    </dsp:sp>
    <dsp:sp modelId="{2599D4BF-7E65-4378-8EB1-70168BEEF727}">
      <dsp:nvSpPr>
        <dsp:cNvPr id="0" name=""/>
        <dsp:cNvSpPr/>
      </dsp:nvSpPr>
      <dsp:spPr>
        <a:xfrm>
          <a:off x="6361498" y="803101"/>
          <a:ext cx="2025136" cy="3791985"/>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358570" rIns="220472" bIns="220472" numCol="1" spcCol="1270" anchor="t" anchorCtr="0">
          <a:noAutofit/>
        </a:bodyPr>
        <a:lstStyle/>
        <a:p>
          <a:pPr marL="228600" lvl="1" indent="-228600" algn="l" defTabSz="1066800">
            <a:lnSpc>
              <a:spcPct val="90000"/>
            </a:lnSpc>
            <a:spcBef>
              <a:spcPct val="0"/>
            </a:spcBef>
            <a:spcAft>
              <a:spcPct val="15000"/>
            </a:spcAft>
            <a:buChar char="••"/>
          </a:pPr>
          <a:r>
            <a:rPr lang="el-GR" sz="2400" b="1" kern="1200" dirty="0" smtClean="0">
              <a:solidFill>
                <a:srgbClr val="FFFF00"/>
              </a:solidFill>
              <a:latin typeface="Calibri" pitchFamily="34" charset="0"/>
            </a:rPr>
            <a:t>ΜΟΝΤΕΛΟ ΤΡΙΩΝ ΣΤΑΔΙΩΝ</a:t>
          </a:r>
          <a:endParaRPr lang="el-GR" sz="2400" b="1" kern="1200" dirty="0">
            <a:solidFill>
              <a:srgbClr val="FFFF00"/>
            </a:solidFill>
            <a:latin typeface="Calibri" pitchFamily="34" charset="0"/>
          </a:endParaRPr>
        </a:p>
        <a:p>
          <a:pPr marL="228600" lvl="1" indent="-228600" algn="l" defTabSz="1066800">
            <a:lnSpc>
              <a:spcPct val="90000"/>
            </a:lnSpc>
            <a:spcBef>
              <a:spcPct val="0"/>
            </a:spcBef>
            <a:spcAft>
              <a:spcPct val="15000"/>
            </a:spcAft>
            <a:buChar char="••"/>
          </a:pPr>
          <a:r>
            <a:rPr lang="en-US" sz="2400" b="1" kern="1200" dirty="0" smtClean="0">
              <a:solidFill>
                <a:srgbClr val="FFFF00"/>
              </a:solidFill>
              <a:latin typeface="Calibri" pitchFamily="34" charset="0"/>
            </a:rPr>
            <a:t>GORDON</a:t>
          </a:r>
          <a:endParaRPr lang="el-GR" sz="2400" b="1" kern="1200" dirty="0">
            <a:solidFill>
              <a:srgbClr val="FFFF00"/>
            </a:solidFill>
            <a:latin typeface="Calibri" pitchFamily="34" charset="0"/>
          </a:endParaRPr>
        </a:p>
      </dsp:txBody>
      <dsp:txXfrm>
        <a:off x="6361498" y="803101"/>
        <a:ext cx="2025136" cy="3791985"/>
      </dsp:txXfrm>
    </dsp:sp>
    <dsp:sp modelId="{5B39CAE9-3428-499A-AB3F-9940D046E0E7}">
      <dsp:nvSpPr>
        <dsp:cNvPr id="0" name=""/>
        <dsp:cNvSpPr/>
      </dsp:nvSpPr>
      <dsp:spPr>
        <a:xfrm>
          <a:off x="5954930" y="266432"/>
          <a:ext cx="813134" cy="81313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D755B-C4D8-4D67-91F7-7D9A75D61FED}" type="datetimeFigureOut">
              <a:rPr lang="el-GR" smtClean="0"/>
              <a:pPr/>
              <a:t>13/11/2020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E264D-D455-44AE-BDA1-9E4499ADB08F}"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εικόνας διαφάνειας 1"/>
          <p:cNvSpPr>
            <a:spLocks noGrp="1" noRot="1" noChangeAspect="1" noTextEdit="1"/>
          </p:cNvSpPr>
          <p:nvPr>
            <p:ph type="sldImg"/>
          </p:nvPr>
        </p:nvSpPr>
        <p:spPr>
          <a:ln/>
        </p:spPr>
      </p:sp>
      <p:sp>
        <p:nvSpPr>
          <p:cNvPr id="26627" name="Θέση σημειώσεων 2"/>
          <p:cNvSpPr>
            <a:spLocks noGrp="1"/>
          </p:cNvSpPr>
          <p:nvPr>
            <p:ph type="body" idx="1"/>
          </p:nvPr>
        </p:nvSpPr>
        <p:spPr>
          <a:noFill/>
        </p:spPr>
        <p:txBody>
          <a:bodyPr/>
          <a:lstStyle/>
          <a:p>
            <a:endParaRPr lang="el-GR" dirty="0" smtClean="0"/>
          </a:p>
        </p:txBody>
      </p:sp>
      <p:sp>
        <p:nvSpPr>
          <p:cNvPr id="2662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8D716F20-6CF5-4640-BE56-E70D4AFB3ED3}" type="slidenum">
              <a:rPr lang="el-GR" smtClean="0"/>
              <a:pPr/>
              <a:t>3</a:t>
            </a:fld>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a:ln/>
        </p:spPr>
      </p:sp>
      <p:sp>
        <p:nvSpPr>
          <p:cNvPr id="36867" name="Θέση σημειώσεων 2"/>
          <p:cNvSpPr>
            <a:spLocks noGrp="1"/>
          </p:cNvSpPr>
          <p:nvPr>
            <p:ph type="body" idx="1"/>
          </p:nvPr>
        </p:nvSpPr>
        <p:spPr>
          <a:noFill/>
        </p:spPr>
        <p:txBody>
          <a:bodyPr/>
          <a:lstStyle/>
          <a:p>
            <a:endParaRPr lang="el-GR" dirty="0" smtClean="0"/>
          </a:p>
        </p:txBody>
      </p:sp>
      <p:sp>
        <p:nvSpPr>
          <p:cNvPr id="3686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F782E73D-09A1-4C1C-ADA6-ABF7837924E5}" type="slidenum">
              <a:rPr lang="el-GR" smtClean="0"/>
              <a:pPr/>
              <a:t>12</a:t>
            </a:fld>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a:ln/>
        </p:spPr>
      </p:sp>
      <p:sp>
        <p:nvSpPr>
          <p:cNvPr id="37891" name="Θέση σημειώσεων 2"/>
          <p:cNvSpPr>
            <a:spLocks noGrp="1"/>
          </p:cNvSpPr>
          <p:nvPr>
            <p:ph type="body" idx="1"/>
          </p:nvPr>
        </p:nvSpPr>
        <p:spPr>
          <a:noFill/>
        </p:spPr>
        <p:txBody>
          <a:bodyPr/>
          <a:lstStyle/>
          <a:p>
            <a:endParaRPr lang="el-GR" dirty="0" smtClean="0"/>
          </a:p>
        </p:txBody>
      </p:sp>
      <p:sp>
        <p:nvSpPr>
          <p:cNvPr id="3789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69C132F2-AEEB-4974-83E5-DAD3B7950097}" type="slidenum">
              <a:rPr lang="el-GR" smtClean="0"/>
              <a:pPr/>
              <a:t>13</a:t>
            </a:fld>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l-GR" altLang="el-G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a:ln/>
        </p:spPr>
      </p:sp>
      <p:sp>
        <p:nvSpPr>
          <p:cNvPr id="27651" name="Θέση σημειώσεων 2"/>
          <p:cNvSpPr>
            <a:spLocks noGrp="1"/>
          </p:cNvSpPr>
          <p:nvPr>
            <p:ph type="body" idx="1"/>
          </p:nvPr>
        </p:nvSpPr>
        <p:spPr>
          <a:noFill/>
        </p:spPr>
        <p:txBody>
          <a:bodyPr/>
          <a:lstStyle/>
          <a:p>
            <a:endParaRPr lang="el-GR" dirty="0" smtClean="0"/>
          </a:p>
        </p:txBody>
      </p:sp>
      <p:sp>
        <p:nvSpPr>
          <p:cNvPr id="2765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4F27F654-6A41-4EC0-A8AD-CABDD7A80EC3}" type="slidenum">
              <a:rPr lang="el-GR" smtClean="0"/>
              <a:pPr/>
              <a:t>4</a:t>
            </a:fld>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εικόνας διαφάνειας 1"/>
          <p:cNvSpPr>
            <a:spLocks noGrp="1" noRot="1" noChangeAspect="1" noTextEdit="1"/>
          </p:cNvSpPr>
          <p:nvPr>
            <p:ph type="sldImg"/>
          </p:nvPr>
        </p:nvSpPr>
        <p:spPr>
          <a:ln/>
        </p:spPr>
      </p:sp>
      <p:sp>
        <p:nvSpPr>
          <p:cNvPr id="28675" name="Θέση σημειώσεων 2"/>
          <p:cNvSpPr>
            <a:spLocks noGrp="1"/>
          </p:cNvSpPr>
          <p:nvPr>
            <p:ph type="body" idx="1"/>
          </p:nvPr>
        </p:nvSpPr>
        <p:spPr>
          <a:noFill/>
        </p:spPr>
        <p:txBody>
          <a:bodyPr/>
          <a:lstStyle/>
          <a:p>
            <a:endParaRPr lang="el-GR" dirty="0" smtClean="0"/>
          </a:p>
        </p:txBody>
      </p:sp>
      <p:sp>
        <p:nvSpPr>
          <p:cNvPr id="2867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6E114FEC-FEA5-486F-A3EA-A78E924B4A1D}" type="slidenum">
              <a:rPr lang="el-GR" smtClean="0"/>
              <a:pPr/>
              <a:t>5</a:t>
            </a:fld>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εικόνας διαφάνειας 1"/>
          <p:cNvSpPr>
            <a:spLocks noGrp="1" noRot="1" noChangeAspect="1" noTextEdit="1"/>
          </p:cNvSpPr>
          <p:nvPr>
            <p:ph type="sldImg"/>
          </p:nvPr>
        </p:nvSpPr>
        <p:spPr>
          <a:ln/>
        </p:spPr>
      </p:sp>
      <p:sp>
        <p:nvSpPr>
          <p:cNvPr id="30723" name="Θέση σημειώσεων 2"/>
          <p:cNvSpPr>
            <a:spLocks noGrp="1"/>
          </p:cNvSpPr>
          <p:nvPr>
            <p:ph type="body" idx="1"/>
          </p:nvPr>
        </p:nvSpPr>
        <p:spPr>
          <a:noFill/>
        </p:spPr>
        <p:txBody>
          <a:bodyPr/>
          <a:lstStyle/>
          <a:p>
            <a:endParaRPr lang="el-GR" dirty="0" smtClean="0"/>
          </a:p>
        </p:txBody>
      </p:sp>
      <p:sp>
        <p:nvSpPr>
          <p:cNvPr id="3072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A521ED41-D904-4319-985D-27FDB20C0529}" type="slidenum">
              <a:rPr lang="el-GR" smtClean="0"/>
              <a:pPr/>
              <a:t>6</a:t>
            </a:fld>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a:ln/>
        </p:spPr>
      </p:sp>
      <p:sp>
        <p:nvSpPr>
          <p:cNvPr id="31747" name="Θέση σημειώσεων 2"/>
          <p:cNvSpPr>
            <a:spLocks noGrp="1"/>
          </p:cNvSpPr>
          <p:nvPr>
            <p:ph type="body" idx="1"/>
          </p:nvPr>
        </p:nvSpPr>
        <p:spPr>
          <a:noFill/>
        </p:spPr>
        <p:txBody>
          <a:bodyPr/>
          <a:lstStyle/>
          <a:p>
            <a:endParaRPr lang="el-GR" dirty="0" smtClean="0"/>
          </a:p>
        </p:txBody>
      </p:sp>
      <p:sp>
        <p:nvSpPr>
          <p:cNvPr id="31748"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57D81C92-2849-4A83-ADCA-67D0F77E31A2}" type="slidenum">
              <a:rPr lang="el-GR" smtClean="0"/>
              <a:pPr/>
              <a:t>7</a:t>
            </a:fld>
            <a:endParaRPr 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a:ln/>
        </p:spPr>
      </p:sp>
      <p:sp>
        <p:nvSpPr>
          <p:cNvPr id="32771" name="Θέση σημειώσεων 2"/>
          <p:cNvSpPr>
            <a:spLocks noGrp="1"/>
          </p:cNvSpPr>
          <p:nvPr>
            <p:ph type="body" idx="1"/>
          </p:nvPr>
        </p:nvSpPr>
        <p:spPr>
          <a:noFill/>
        </p:spPr>
        <p:txBody>
          <a:bodyPr/>
          <a:lstStyle/>
          <a:p>
            <a:endParaRPr lang="el-GR" dirty="0" smtClean="0"/>
          </a:p>
        </p:txBody>
      </p:sp>
      <p:sp>
        <p:nvSpPr>
          <p:cNvPr id="32772"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234CBB0C-B88B-44D9-BF57-000D3E8B6E21}" type="slidenum">
              <a:rPr lang="el-GR" smtClean="0"/>
              <a:pPr/>
              <a:t>8</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a:ln/>
        </p:spPr>
      </p:sp>
      <p:sp>
        <p:nvSpPr>
          <p:cNvPr id="33795" name="Θέση σημειώσεων 2"/>
          <p:cNvSpPr>
            <a:spLocks noGrp="1"/>
          </p:cNvSpPr>
          <p:nvPr>
            <p:ph type="body" idx="1"/>
          </p:nvPr>
        </p:nvSpPr>
        <p:spPr>
          <a:noFill/>
        </p:spPr>
        <p:txBody>
          <a:bodyPr/>
          <a:lstStyle/>
          <a:p>
            <a:endParaRPr lang="el-GR" dirty="0" smtClean="0"/>
          </a:p>
        </p:txBody>
      </p:sp>
      <p:sp>
        <p:nvSpPr>
          <p:cNvPr id="33796"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3438C4BE-906F-4969-AE3A-6E127D08EAD0}" type="slidenum">
              <a:rPr lang="el-GR" smtClean="0"/>
              <a:pPr/>
              <a:t>9</a:t>
            </a:fld>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a:ln/>
        </p:spPr>
      </p:sp>
      <p:sp>
        <p:nvSpPr>
          <p:cNvPr id="34819" name="Θέση σημειώσεων 2"/>
          <p:cNvSpPr>
            <a:spLocks noGrp="1"/>
          </p:cNvSpPr>
          <p:nvPr>
            <p:ph type="body" idx="1"/>
          </p:nvPr>
        </p:nvSpPr>
        <p:spPr>
          <a:noFill/>
        </p:spPr>
        <p:txBody>
          <a:bodyPr/>
          <a:lstStyle/>
          <a:p>
            <a:endParaRPr lang="el-GR" dirty="0" smtClean="0"/>
          </a:p>
        </p:txBody>
      </p:sp>
      <p:sp>
        <p:nvSpPr>
          <p:cNvPr id="34820"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73CD6AEC-7799-45EB-9680-C06A1A3BAC14}" type="slidenum">
              <a:rPr lang="el-GR" smtClean="0"/>
              <a:pPr/>
              <a:t>10</a:t>
            </a:fld>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a:ln/>
        </p:spPr>
      </p:sp>
      <p:sp>
        <p:nvSpPr>
          <p:cNvPr id="35843" name="Θέση σημειώσεων 2"/>
          <p:cNvSpPr>
            <a:spLocks noGrp="1"/>
          </p:cNvSpPr>
          <p:nvPr>
            <p:ph type="body" idx="1"/>
          </p:nvPr>
        </p:nvSpPr>
        <p:spPr>
          <a:noFill/>
        </p:spPr>
        <p:txBody>
          <a:bodyPr/>
          <a:lstStyle/>
          <a:p>
            <a:endParaRPr lang="el-GR" dirty="0" smtClean="0"/>
          </a:p>
        </p:txBody>
      </p:sp>
      <p:sp>
        <p:nvSpPr>
          <p:cNvPr id="35844" name="Θέση αριθμού διαφάνειας 3"/>
          <p:cNvSpPr>
            <a:spLocks noGrp="1"/>
          </p:cNvSpPr>
          <p:nvPr>
            <p:ph type="sldNum" sz="quarter" idx="5"/>
          </p:nvPr>
        </p:nvSpPr>
        <p:spPr>
          <a:noFill/>
          <a:ln w="12700">
            <a:miter lim="800000"/>
            <a:headEnd type="none" w="sm" len="sm"/>
            <a:tailEnd type="none" w="sm" len="sm"/>
          </a:ln>
        </p:spPr>
        <p:txBody>
          <a:bodyPr/>
          <a:lstStyle/>
          <a:p>
            <a:fld id="{30414F4B-7A7B-4E2B-8AA1-485183ACB14A}" type="slidenum">
              <a:rPr lang="el-GR" smtClean="0"/>
              <a:pPr/>
              <a:t>11</a:t>
            </a:fld>
            <a:endParaRPr 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pPr>
              <a:defRPr/>
            </a:pPr>
            <a:endParaRPr lang="el-GR" dirty="0"/>
          </a:p>
        </p:txBody>
      </p:sp>
      <p:sp>
        <p:nvSpPr>
          <p:cNvPr id="17" name="16 - Θέση υποσέλιδου"/>
          <p:cNvSpPr>
            <a:spLocks noGrp="1"/>
          </p:cNvSpPr>
          <p:nvPr>
            <p:ph type="ftr" sz="quarter" idx="11"/>
          </p:nvPr>
        </p:nvSpPr>
        <p:spPr/>
        <p:txBody>
          <a:bodyPr/>
          <a:lstStyle/>
          <a:p>
            <a:pPr>
              <a:defRPr/>
            </a:pPr>
            <a:endParaRPr lang="el-GR" dirty="0"/>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02E72862-8C29-41EE-9AF7-EFC8E93954FC}" type="slidenum">
              <a:rPr lang="el-GR" smtClean="0"/>
              <a:pPr>
                <a:defRPr/>
              </a:pPr>
              <a:t>‹#›</a:t>
            </a:fld>
            <a:endParaRPr lang="el-GR" dirty="0"/>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dirty="0"/>
          </a:p>
        </p:txBody>
      </p:sp>
      <p:sp>
        <p:nvSpPr>
          <p:cNvPr id="5" name="4 - Θέση υποσέλιδου"/>
          <p:cNvSpPr>
            <a:spLocks noGrp="1"/>
          </p:cNvSpPr>
          <p:nvPr>
            <p:ph type="ftr" sz="quarter" idx="11"/>
          </p:nvPr>
        </p:nvSpPr>
        <p:spPr/>
        <p:txBody>
          <a:bodyPr/>
          <a:lstStyle/>
          <a:p>
            <a:pPr>
              <a:defRPr/>
            </a:pPr>
            <a:endParaRPr lang="el-GR" dirty="0"/>
          </a:p>
        </p:txBody>
      </p:sp>
      <p:sp>
        <p:nvSpPr>
          <p:cNvPr id="6" name="5 - Θέση αριθμού διαφάνειας"/>
          <p:cNvSpPr>
            <a:spLocks noGrp="1"/>
          </p:cNvSpPr>
          <p:nvPr>
            <p:ph type="sldNum" sz="quarter" idx="12"/>
          </p:nvPr>
        </p:nvSpPr>
        <p:spPr/>
        <p:txBody>
          <a:bodyPr/>
          <a:lstStyle/>
          <a:p>
            <a:pPr>
              <a:defRPr/>
            </a:pPr>
            <a:fld id="{E8B548AB-FB6C-4467-900A-400967B28A1D}" type="slidenum">
              <a:rPr lang="el-GR" smtClean="0"/>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dirty="0"/>
          </a:p>
        </p:txBody>
      </p:sp>
      <p:sp>
        <p:nvSpPr>
          <p:cNvPr id="5" name="4 - Θέση υποσέλιδου"/>
          <p:cNvSpPr>
            <a:spLocks noGrp="1"/>
          </p:cNvSpPr>
          <p:nvPr>
            <p:ph type="ftr" sz="quarter" idx="11"/>
          </p:nvPr>
        </p:nvSpPr>
        <p:spPr/>
        <p:txBody>
          <a:bodyPr/>
          <a:lstStyle/>
          <a:p>
            <a:pPr>
              <a:defRPr/>
            </a:pPr>
            <a:endParaRPr lang="el-GR" dirty="0"/>
          </a:p>
        </p:txBody>
      </p:sp>
      <p:sp>
        <p:nvSpPr>
          <p:cNvPr id="6" name="5 - Θέση αριθμού διαφάνειας"/>
          <p:cNvSpPr>
            <a:spLocks noGrp="1"/>
          </p:cNvSpPr>
          <p:nvPr>
            <p:ph type="sldNum" sz="quarter" idx="12"/>
          </p:nvPr>
        </p:nvSpPr>
        <p:spPr/>
        <p:txBody>
          <a:bodyPr/>
          <a:lstStyle/>
          <a:p>
            <a:pPr>
              <a:defRPr/>
            </a:pPr>
            <a:fld id="{90B0BCA4-5318-4A54-8A88-532F4FAB82AC}" type="slidenum">
              <a:rPr lang="el-GR" smtClean="0"/>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25963"/>
          </a:xfrm>
        </p:spPr>
        <p:txBody>
          <a:bodyPr/>
          <a:lstStyle/>
          <a:p>
            <a:pPr lvl="0"/>
            <a:endParaRPr lang="el-G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l-G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5DD49528-A37A-4F9A-BF41-01DD92D8C9D4}"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298C589D-B714-451E-9B3B-00005B45186E}" type="slidenum">
              <a:rPr lang="el-GR"/>
              <a:pPr>
                <a:defRP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EC901DB1-4DD2-404A-9084-9569A053F981}"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pPr>
              <a:defRPr/>
            </a:pPr>
            <a:endParaRPr lang="el-GR" dirty="0"/>
          </a:p>
        </p:txBody>
      </p:sp>
      <p:sp>
        <p:nvSpPr>
          <p:cNvPr id="5" name="4 - Θέση υποσέλιδου"/>
          <p:cNvSpPr>
            <a:spLocks noGrp="1"/>
          </p:cNvSpPr>
          <p:nvPr>
            <p:ph type="ftr" sz="quarter" idx="11"/>
          </p:nvPr>
        </p:nvSpPr>
        <p:spPr/>
        <p:txBody>
          <a:bodyPr/>
          <a:lstStyle/>
          <a:p>
            <a:pPr>
              <a:defRPr/>
            </a:pPr>
            <a:endParaRPr lang="el-GR" dirty="0"/>
          </a:p>
        </p:txBody>
      </p:sp>
      <p:sp>
        <p:nvSpPr>
          <p:cNvPr id="6" name="5 - Θέση αριθμού διαφάνειας"/>
          <p:cNvSpPr>
            <a:spLocks noGrp="1"/>
          </p:cNvSpPr>
          <p:nvPr>
            <p:ph type="sldNum" sz="quarter" idx="12"/>
          </p:nvPr>
        </p:nvSpPr>
        <p:spPr/>
        <p:txBody>
          <a:bodyPr/>
          <a:lstStyle/>
          <a:p>
            <a:pPr>
              <a:defRPr/>
            </a:pPr>
            <a:fld id="{0E6F53F9-972D-4D6E-BA63-E6582F2DFAD7}" type="slidenum">
              <a:rPr lang="el-GR" smtClean="0"/>
              <a:pPr>
                <a:defRPr/>
              </a:pPr>
              <a:t>‹#›</a:t>
            </a:fld>
            <a:endParaRPr lang="el-GR" dirty="0"/>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dirty="0"/>
          </a:p>
        </p:txBody>
      </p:sp>
      <p:sp>
        <p:nvSpPr>
          <p:cNvPr id="5" name="4 - Θέση υποσέλιδου"/>
          <p:cNvSpPr>
            <a:spLocks noGrp="1"/>
          </p:cNvSpPr>
          <p:nvPr>
            <p:ph type="ftr" sz="quarter" idx="11"/>
          </p:nvPr>
        </p:nvSpPr>
        <p:spPr>
          <a:xfrm>
            <a:off x="800100" y="6172200"/>
            <a:ext cx="4000500" cy="457200"/>
          </a:xfrm>
        </p:spPr>
        <p:txBody>
          <a:bodyPr/>
          <a:lstStyle/>
          <a:p>
            <a:pPr>
              <a:defRPr/>
            </a:pPr>
            <a:endParaRPr lang="el-GR" dirty="0"/>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146304" y="6208776"/>
            <a:ext cx="457200" cy="457200"/>
          </a:xfrm>
        </p:spPr>
        <p:txBody>
          <a:bodyPr/>
          <a:lstStyle/>
          <a:p>
            <a:pPr>
              <a:defRPr/>
            </a:pPr>
            <a:fld id="{7494CB17-091E-44C4-B7D0-C4186857996A}" type="slidenum">
              <a:rPr lang="el-GR" smtClean="0"/>
              <a:pPr>
                <a:defRPr/>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pPr>
              <a:defRPr/>
            </a:pPr>
            <a:endParaRPr lang="el-GR" dirty="0"/>
          </a:p>
        </p:txBody>
      </p:sp>
      <p:sp>
        <p:nvSpPr>
          <p:cNvPr id="6" name="5 - Θέση υποσέλιδου"/>
          <p:cNvSpPr>
            <a:spLocks noGrp="1"/>
          </p:cNvSpPr>
          <p:nvPr>
            <p:ph type="ftr" sz="quarter" idx="11"/>
          </p:nvPr>
        </p:nvSpPr>
        <p:spPr/>
        <p:txBody>
          <a:bodyPr/>
          <a:lstStyle/>
          <a:p>
            <a:pPr>
              <a:defRPr/>
            </a:pPr>
            <a:endParaRPr lang="el-GR" dirty="0"/>
          </a:p>
        </p:txBody>
      </p:sp>
      <p:sp>
        <p:nvSpPr>
          <p:cNvPr id="7" name="6 - Θέση αριθμού διαφάνειας"/>
          <p:cNvSpPr>
            <a:spLocks noGrp="1"/>
          </p:cNvSpPr>
          <p:nvPr>
            <p:ph type="sldNum" sz="quarter" idx="12"/>
          </p:nvPr>
        </p:nvSpPr>
        <p:spPr/>
        <p:txBody>
          <a:bodyPr/>
          <a:lstStyle/>
          <a:p>
            <a:pPr>
              <a:defRPr/>
            </a:pPr>
            <a:fld id="{C71CD395-E0EA-4EC8-A709-2C44B85ECF1C}" type="slidenum">
              <a:rPr lang="el-GR" smtClean="0"/>
              <a:pPr>
                <a:defRPr/>
              </a:pPr>
              <a:t>‹#›</a:t>
            </a:fld>
            <a:endParaRPr lang="el-GR" dirty="0"/>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pPr>
              <a:defRPr/>
            </a:pPr>
            <a:endParaRPr lang="el-GR" dirty="0"/>
          </a:p>
        </p:txBody>
      </p:sp>
      <p:sp>
        <p:nvSpPr>
          <p:cNvPr id="8" name="7 - Θέση υποσέλιδου"/>
          <p:cNvSpPr>
            <a:spLocks noGrp="1"/>
          </p:cNvSpPr>
          <p:nvPr>
            <p:ph type="ftr" sz="quarter" idx="11"/>
          </p:nvPr>
        </p:nvSpPr>
        <p:spPr/>
        <p:txBody>
          <a:bodyPr/>
          <a:lstStyle/>
          <a:p>
            <a:pPr>
              <a:defRPr/>
            </a:pPr>
            <a:endParaRPr lang="el-GR" dirty="0"/>
          </a:p>
        </p:txBody>
      </p:sp>
      <p:sp>
        <p:nvSpPr>
          <p:cNvPr id="9" name="8 - Θέση αριθμού διαφάνειας"/>
          <p:cNvSpPr>
            <a:spLocks noGrp="1"/>
          </p:cNvSpPr>
          <p:nvPr>
            <p:ph type="sldNum" sz="quarter" idx="12"/>
          </p:nvPr>
        </p:nvSpPr>
        <p:spPr/>
        <p:txBody>
          <a:bodyPr/>
          <a:lstStyle/>
          <a:p>
            <a:pPr>
              <a:defRPr/>
            </a:pPr>
            <a:fld id="{C3238A5F-46B0-4987-B9EE-DA5350168814}" type="slidenum">
              <a:rPr lang="el-GR" smtClean="0"/>
              <a:pPr>
                <a:defRPr/>
              </a:pPr>
              <a:t>‹#›</a:t>
            </a:fld>
            <a:endParaRPr lang="el-GR" dirty="0"/>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dirty="0"/>
          </a:p>
        </p:txBody>
      </p:sp>
      <p:sp>
        <p:nvSpPr>
          <p:cNvPr id="4" name="3 - Θέση υποσέλιδου"/>
          <p:cNvSpPr>
            <a:spLocks noGrp="1"/>
          </p:cNvSpPr>
          <p:nvPr>
            <p:ph type="ftr" sz="quarter" idx="11"/>
          </p:nvPr>
        </p:nvSpPr>
        <p:spPr/>
        <p:txBody>
          <a:bodyPr/>
          <a:lstStyle/>
          <a:p>
            <a:pPr>
              <a:defRPr/>
            </a:pPr>
            <a:endParaRPr lang="el-GR" dirty="0"/>
          </a:p>
        </p:txBody>
      </p:sp>
      <p:sp>
        <p:nvSpPr>
          <p:cNvPr id="5" name="4 - Θέση αριθμού διαφάνειας"/>
          <p:cNvSpPr>
            <a:spLocks noGrp="1"/>
          </p:cNvSpPr>
          <p:nvPr>
            <p:ph type="sldNum" sz="quarter" idx="12"/>
          </p:nvPr>
        </p:nvSpPr>
        <p:spPr/>
        <p:txBody>
          <a:bodyPr/>
          <a:lstStyle/>
          <a:p>
            <a:pPr>
              <a:defRPr/>
            </a:pPr>
            <a:fld id="{F388550C-2EA7-4A5D-959B-D156B916B187}" type="slidenum">
              <a:rPr lang="el-GR" smtClean="0"/>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dirty="0"/>
          </a:p>
        </p:txBody>
      </p:sp>
      <p:sp>
        <p:nvSpPr>
          <p:cNvPr id="3" name="2 - Θέση υποσέλιδου"/>
          <p:cNvSpPr>
            <a:spLocks noGrp="1"/>
          </p:cNvSpPr>
          <p:nvPr>
            <p:ph type="ftr" sz="quarter" idx="11"/>
          </p:nvPr>
        </p:nvSpPr>
        <p:spPr/>
        <p:txBody>
          <a:bodyPr/>
          <a:lstStyle/>
          <a:p>
            <a:pPr>
              <a:defRPr/>
            </a:pPr>
            <a:endParaRPr lang="el-GR" dirty="0"/>
          </a:p>
        </p:txBody>
      </p:sp>
      <p:sp>
        <p:nvSpPr>
          <p:cNvPr id="4" name="3 - Θέση αριθμού διαφάνειας"/>
          <p:cNvSpPr>
            <a:spLocks noGrp="1"/>
          </p:cNvSpPr>
          <p:nvPr>
            <p:ph type="sldNum" sz="quarter" idx="12"/>
          </p:nvPr>
        </p:nvSpPr>
        <p:spPr/>
        <p:txBody>
          <a:bodyPr/>
          <a:lstStyle/>
          <a:p>
            <a:pPr>
              <a:defRPr/>
            </a:pPr>
            <a:fld id="{99874F23-90B8-4CB9-AF43-0EAA8D1381A6}" type="slidenum">
              <a:rPr lang="el-GR" smtClean="0"/>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dirty="0"/>
          </a:p>
        </p:txBody>
      </p:sp>
      <p:sp>
        <p:nvSpPr>
          <p:cNvPr id="6" name="5 - Θέση υποσέλιδου"/>
          <p:cNvSpPr>
            <a:spLocks noGrp="1"/>
          </p:cNvSpPr>
          <p:nvPr>
            <p:ph type="ftr" sz="quarter" idx="11"/>
          </p:nvPr>
        </p:nvSpPr>
        <p:spPr/>
        <p:txBody>
          <a:bodyPr/>
          <a:lstStyle/>
          <a:p>
            <a:pPr>
              <a:defRPr/>
            </a:pPr>
            <a:endParaRPr lang="el-GR" dirty="0"/>
          </a:p>
        </p:txBody>
      </p:sp>
      <p:sp>
        <p:nvSpPr>
          <p:cNvPr id="7" name="6 - Θέση αριθμού διαφάνειας"/>
          <p:cNvSpPr>
            <a:spLocks noGrp="1"/>
          </p:cNvSpPr>
          <p:nvPr>
            <p:ph type="sldNum" sz="quarter" idx="12"/>
          </p:nvPr>
        </p:nvSpPr>
        <p:spPr/>
        <p:txBody>
          <a:bodyPr/>
          <a:lstStyle/>
          <a:p>
            <a:pPr>
              <a:defRPr/>
            </a:pPr>
            <a:fld id="{B46F6034-73AF-4598-8BE4-123A146B8C19}" type="slidenum">
              <a:rPr lang="el-GR" smtClean="0"/>
              <a:pPr>
                <a:defRPr/>
              </a:pPr>
              <a:t>‹#›</a:t>
            </a:fld>
            <a:endParaRPr lang="el-GR" dirty="0"/>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dirty="0"/>
          </a:p>
        </p:txBody>
      </p:sp>
      <p:sp>
        <p:nvSpPr>
          <p:cNvPr id="6" name="5 - Θέση υποσέλιδου"/>
          <p:cNvSpPr>
            <a:spLocks noGrp="1"/>
          </p:cNvSpPr>
          <p:nvPr>
            <p:ph type="ftr" sz="quarter" idx="11"/>
          </p:nvPr>
        </p:nvSpPr>
        <p:spPr>
          <a:xfrm>
            <a:off x="914400" y="6172200"/>
            <a:ext cx="3886200" cy="457200"/>
          </a:xfrm>
        </p:spPr>
        <p:txBody>
          <a:bodyPr/>
          <a:lstStyle/>
          <a:p>
            <a:pPr>
              <a:defRPr/>
            </a:pPr>
            <a:endParaRPr lang="el-GR" dirty="0"/>
          </a:p>
        </p:txBody>
      </p:sp>
      <p:sp>
        <p:nvSpPr>
          <p:cNvPr id="7" name="6 - Θέση αριθμού διαφάνειας"/>
          <p:cNvSpPr>
            <a:spLocks noGrp="1"/>
          </p:cNvSpPr>
          <p:nvPr>
            <p:ph type="sldNum" sz="quarter" idx="12"/>
          </p:nvPr>
        </p:nvSpPr>
        <p:spPr>
          <a:xfrm>
            <a:off x="146304" y="6208776"/>
            <a:ext cx="457200" cy="457200"/>
          </a:xfrm>
        </p:spPr>
        <p:txBody>
          <a:bodyPr/>
          <a:lstStyle/>
          <a:p>
            <a:pPr>
              <a:defRPr/>
            </a:pPr>
            <a:fld id="{72BB127B-C9DD-4A3A-9E59-0554AA56BDF9}" type="slidenum">
              <a:rPr lang="el-GR" smtClean="0"/>
              <a:pPr>
                <a:defRPr/>
              </a:pPr>
              <a:t>‹#›</a:t>
            </a:fld>
            <a:endParaRPr lang="el-GR" dirty="0"/>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l-GR" dirty="0"/>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l-GR" dirty="0"/>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DE159CC2-74FF-4D11-82AF-4628087B0F1C}"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oleObject" Target="../embeddings/Microsoft_Office_Excel_Workbook1.xls"/></Relationships>
</file>

<file path=ppt/slides/_rels/slide1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hyperlink" Target="http://epixeirisi.gr/" TargetMode="External"/><Relationship Id="rId2" Type="http://schemas.openxmlformats.org/officeDocument/2006/relationships/hyperlink" Target="https://www.taxheaven.gr/circulars/23395/arora"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hyperlink" Target="http://www.euretirio.com/apografi/" TargetMode="External"/><Relationship Id="rId2" Type="http://schemas.openxmlformats.org/officeDocument/2006/relationships/hyperlink" Target="http://www.dntzanatos.g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taxheaven.gr/laws/law/index/law/66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Word_Document1.docx"/></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0" y="3886200"/>
            <a:ext cx="9144000" cy="1752600"/>
          </a:xfrm>
        </p:spPr>
        <p:txBody>
          <a:bodyPr/>
          <a:lstStyle/>
          <a:p>
            <a:pPr eaLnBrk="1" hangingPunct="1"/>
            <a:r>
              <a:rPr lang="el-GR" b="1" dirty="0" smtClean="0">
                <a:solidFill>
                  <a:srgbClr val="0000CC"/>
                </a:solidFill>
              </a:rPr>
              <a:t>Δρ. ΚΥΡΙΑΖΟΠΟΥΛΟΣ ΓΕΩΡΓΙΟΣ</a:t>
            </a:r>
          </a:p>
          <a:p>
            <a:pPr eaLnBrk="1" hangingPunct="1"/>
            <a:r>
              <a:rPr lang="el-GR" b="1" dirty="0" smtClean="0">
                <a:solidFill>
                  <a:srgbClr val="0000CC"/>
                </a:solidFill>
              </a:rPr>
              <a:t>Επίκουρος Καθηγητής</a:t>
            </a:r>
          </a:p>
        </p:txBody>
      </p:sp>
      <p:sp>
        <p:nvSpPr>
          <p:cNvPr id="4098" name="Rectangle 2"/>
          <p:cNvSpPr>
            <a:spLocks noGrp="1" noChangeArrowheads="1"/>
          </p:cNvSpPr>
          <p:nvPr>
            <p:ph type="ctrTitle"/>
          </p:nvPr>
        </p:nvSpPr>
        <p:spPr/>
        <p:txBody>
          <a:bodyPr>
            <a:normAutofit fontScale="90000"/>
          </a:bodyPr>
          <a:lstStyle/>
          <a:p>
            <a:pPr eaLnBrk="1" hangingPunct="1"/>
            <a:r>
              <a:rPr lang="el-GR" b="1" dirty="0" smtClean="0">
                <a:solidFill>
                  <a:srgbClr val="C00000"/>
                </a:solidFill>
              </a:rPr>
              <a:t>Πανεπιστήμιο Δυτικής Μακεδονίας </a:t>
            </a:r>
            <a:r>
              <a:rPr lang="el-GR" b="1" dirty="0" smtClean="0">
                <a:solidFill>
                  <a:schemeClr val="tx1"/>
                </a:solidFill>
              </a:rPr>
              <a:t/>
            </a:r>
            <a:br>
              <a:rPr lang="el-GR" b="1" dirty="0" smtClean="0">
                <a:solidFill>
                  <a:schemeClr val="tx1"/>
                </a:solidFill>
              </a:rPr>
            </a:br>
            <a:r>
              <a:rPr lang="el-GR" b="1" dirty="0" smtClean="0">
                <a:solidFill>
                  <a:schemeClr val="tx1"/>
                </a:solidFill>
              </a:rPr>
              <a:t>Σχολή Οικονομικών Επιστημών</a:t>
            </a:r>
            <a:br>
              <a:rPr lang="el-GR" b="1" dirty="0" smtClean="0">
                <a:solidFill>
                  <a:schemeClr val="tx1"/>
                </a:solidFill>
              </a:rPr>
            </a:br>
            <a:r>
              <a:rPr lang="el-GR" sz="3600" b="1" dirty="0" smtClean="0">
                <a:solidFill>
                  <a:srgbClr val="FFC000"/>
                </a:solidFill>
              </a:rPr>
              <a:t>Τμήμα Λογιστικής και Χρηματοοικονομικής </a:t>
            </a:r>
            <a:r>
              <a:rPr lang="el-GR" b="1" dirty="0" smtClean="0">
                <a:solidFill>
                  <a:schemeClr val="tx1"/>
                </a:solidFill>
              </a:rPr>
              <a:t/>
            </a:r>
            <a:br>
              <a:rPr lang="el-GR" b="1" dirty="0" smtClean="0">
                <a:solidFill>
                  <a:schemeClr val="tx1"/>
                </a:solidFill>
              </a:rPr>
            </a:br>
            <a:r>
              <a:rPr lang="el-GR" b="1" dirty="0" smtClean="0">
                <a:solidFill>
                  <a:schemeClr val="tx1"/>
                </a:solidFill>
              </a:rPr>
              <a:t>ΑΠΟΤΙΜΗΣΗ ΕΠΙΧΕΙΡΗΣΕΩΝ</a:t>
            </a:r>
            <a:br>
              <a:rPr lang="el-GR" b="1" dirty="0" smtClean="0">
                <a:solidFill>
                  <a:schemeClr val="tx1"/>
                </a:solidFill>
              </a:rPr>
            </a:br>
            <a:r>
              <a:rPr lang="en-US" b="1" dirty="0" smtClean="0">
                <a:solidFill>
                  <a:schemeClr val="tx1"/>
                </a:solidFill>
                <a:latin typeface="Arial" pitchFamily="34" charset="0"/>
                <a:cs typeface="Arial" pitchFamily="34" charset="0"/>
              </a:rPr>
              <a:t>LX 7</a:t>
            </a:r>
            <a:endParaRPr lang="el-GR" b="1" dirty="0" smtClean="0">
              <a:solidFill>
                <a:schemeClr val="tx1"/>
              </a:solidFill>
              <a:latin typeface="Arial" pitchFamily="34" charset="0"/>
              <a:cs typeface="Arial" pitchFamily="34" charset="0"/>
            </a:endParaRPr>
          </a:p>
        </p:txBody>
      </p:sp>
      <p:pic>
        <p:nvPicPr>
          <p:cNvPr id="142337" name="Picture 1"/>
          <p:cNvPicPr>
            <a:picLocks noChangeAspect="1" noChangeArrowheads="1"/>
          </p:cNvPicPr>
          <p:nvPr/>
        </p:nvPicPr>
        <p:blipFill>
          <a:blip r:embed="rId2" cstate="print"/>
          <a:srcRect/>
          <a:stretch>
            <a:fillRect/>
          </a:stretch>
        </p:blipFill>
        <p:spPr bwMode="auto">
          <a:xfrm>
            <a:off x="1763688" y="188640"/>
            <a:ext cx="5616624" cy="72008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6225"/>
            <a:ext cx="8077200" cy="776288"/>
          </a:xfrm>
          <a:noFill/>
        </p:spPr>
        <p:txBody>
          <a:bodyPr/>
          <a:lstStyle/>
          <a:p>
            <a:pPr algn="ctr" eaLnBrk="1" hangingPunct="1"/>
            <a:r>
              <a:rPr lang="el-GR" altLang="el-GR" b="1" u="none" dirty="0" smtClean="0">
                <a:solidFill>
                  <a:schemeClr val="accent2">
                    <a:lumMod val="50000"/>
                  </a:schemeClr>
                </a:solidFill>
              </a:rPr>
              <a:t>Ιστορικό Κόστος </a:t>
            </a:r>
            <a:r>
              <a:rPr lang="en-US" altLang="el-GR" b="1" u="none" dirty="0" smtClean="0">
                <a:solidFill>
                  <a:schemeClr val="accent2">
                    <a:lumMod val="50000"/>
                  </a:schemeClr>
                </a:solidFill>
              </a:rPr>
              <a:t>vs </a:t>
            </a:r>
            <a:r>
              <a:rPr lang="el-GR" altLang="el-GR" b="1" u="none" dirty="0" smtClean="0">
                <a:solidFill>
                  <a:schemeClr val="accent2">
                    <a:lumMod val="50000"/>
                  </a:schemeClr>
                </a:solidFill>
              </a:rPr>
              <a:t>Εύλογης αξίας</a:t>
            </a:r>
          </a:p>
        </p:txBody>
      </p:sp>
      <p:sp>
        <p:nvSpPr>
          <p:cNvPr id="16387" name="Rectangle 3"/>
          <p:cNvSpPr>
            <a:spLocks noGrp="1" noChangeArrowheads="1"/>
          </p:cNvSpPr>
          <p:nvPr>
            <p:ph type="body" idx="1"/>
          </p:nvPr>
        </p:nvSpPr>
        <p:spPr>
          <a:xfrm>
            <a:off x="-36513" y="1525588"/>
            <a:ext cx="9180513" cy="4495800"/>
          </a:xfrm>
        </p:spPr>
        <p:txBody>
          <a:bodyPr/>
          <a:lstStyle/>
          <a:p>
            <a:pPr marL="171450" indent="-171450" defTabSz="552450" eaLnBrk="1" hangingPunct="1">
              <a:buFontTx/>
              <a:buNone/>
              <a:tabLst>
                <a:tab pos="4400550" algn="l"/>
                <a:tab pos="5391150" algn="l"/>
                <a:tab pos="6991350" algn="l"/>
                <a:tab pos="7543800" algn="l"/>
              </a:tabLst>
            </a:pPr>
            <a:r>
              <a:rPr lang="el-GR" altLang="el-GR" sz="2600" dirty="0" smtClean="0"/>
              <a:t>		Ιστορικό κόστος	Εύλογη αξία</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Ικανότητα πρόβλεψης των</a:t>
            </a:r>
            <a:br>
              <a:rPr lang="el-GR" altLang="el-GR" sz="2600" dirty="0" smtClean="0"/>
            </a:br>
            <a:r>
              <a:rPr lang="el-GR" altLang="el-GR" sz="2600" dirty="0" smtClean="0"/>
              <a:t>μελλοντικών χρηματοροών		όχι		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Ικανότητα σύγκρισης των</a:t>
            </a:r>
            <a:br>
              <a:rPr lang="el-GR" altLang="el-GR" sz="2600" dirty="0" smtClean="0"/>
            </a:br>
            <a:r>
              <a:rPr lang="el-GR" altLang="el-GR" sz="2600" dirty="0" smtClean="0"/>
              <a:t>στοιχείων ισολογισμού		όχι		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Αναγνώριση των παραγώγων</a:t>
            </a:r>
            <a:r>
              <a:rPr lang="en-US" altLang="el-GR" sz="2600" dirty="0" smtClean="0"/>
              <a:t>  </a:t>
            </a:r>
            <a:r>
              <a:rPr lang="el-GR" altLang="el-GR" sz="2600" dirty="0" smtClean="0"/>
              <a:t>	όχι		ναι</a:t>
            </a:r>
          </a:p>
          <a:p>
            <a:pPr marL="171450" indent="-171450" defTabSz="552450" eaLnBrk="1" hangingPunct="1">
              <a:lnSpc>
                <a:spcPct val="100000"/>
              </a:lnSpc>
              <a:spcBef>
                <a:spcPct val="60000"/>
              </a:spcBef>
              <a:tabLst>
                <a:tab pos="4400550" algn="l"/>
                <a:tab pos="5391150" algn="l"/>
                <a:tab pos="6991350" algn="l"/>
                <a:tab pos="7543800" algn="l"/>
              </a:tabLst>
            </a:pPr>
            <a:r>
              <a:rPr lang="el-GR" altLang="el-GR" sz="2600" dirty="0" smtClean="0"/>
              <a:t>Απλότητα και ακρίβεια στην</a:t>
            </a:r>
            <a:br>
              <a:rPr lang="el-GR" altLang="el-GR" sz="2600" dirty="0" smtClean="0"/>
            </a:br>
            <a:r>
              <a:rPr lang="el-GR" altLang="el-GR" sz="2600" dirty="0" smtClean="0"/>
              <a:t>προσέγγιση		ναι		όχι </a:t>
            </a:r>
          </a:p>
        </p:txBody>
      </p:sp>
      <p:cxnSp>
        <p:nvCxnSpPr>
          <p:cNvPr id="4" name="Ευθεία γραμμή σύνδεσης 3"/>
          <p:cNvCxnSpPr/>
          <p:nvPr/>
        </p:nvCxnSpPr>
        <p:spPr>
          <a:xfrm>
            <a:off x="612775" y="981075"/>
            <a:ext cx="806291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4638"/>
            <a:ext cx="9144000" cy="562074"/>
          </a:xfrm>
        </p:spPr>
        <p:txBody>
          <a:bodyPr>
            <a:normAutofit fontScale="90000"/>
          </a:bodyPr>
          <a:lstStyle/>
          <a:p>
            <a:pPr algn="ctr" eaLnBrk="1" hangingPunct="1"/>
            <a:r>
              <a:rPr lang="el-GR" sz="3600" dirty="0" smtClean="0"/>
              <a:t/>
            </a:r>
            <a:br>
              <a:rPr lang="el-GR" sz="3600" dirty="0" smtClean="0"/>
            </a:br>
            <a:r>
              <a:rPr lang="en-US" sz="3300" b="1" dirty="0" smtClean="0">
                <a:solidFill>
                  <a:srgbClr val="002060"/>
                </a:solidFill>
              </a:rPr>
              <a:t>TO </a:t>
            </a:r>
            <a:r>
              <a:rPr lang="el-GR" sz="3300" b="1" dirty="0" smtClean="0">
                <a:solidFill>
                  <a:srgbClr val="002060"/>
                </a:solidFill>
              </a:rPr>
              <a:t>ΜΟΝΤΕΛΟ ΠΡΟΕΞΟΦΛΗΣΗΣ ΜΕΡΙΣΜΑΤΩΝ </a:t>
            </a:r>
            <a:r>
              <a:rPr lang="en-US" sz="3300" b="1" dirty="0" smtClean="0">
                <a:solidFill>
                  <a:srgbClr val="002060"/>
                </a:solidFill>
                <a:latin typeface="Calibri" pitchFamily="34" charset="0"/>
              </a:rPr>
              <a:t>DDM</a:t>
            </a:r>
            <a:r>
              <a:rPr lang="el-GR" sz="3300" b="1" dirty="0" smtClean="0">
                <a:solidFill>
                  <a:srgbClr val="002060"/>
                </a:solidFill>
                <a:latin typeface="Calibri" pitchFamily="34" charset="0"/>
              </a:rPr>
              <a:t> (3</a:t>
            </a:r>
            <a:r>
              <a:rPr lang="en-US" sz="3300" b="1" dirty="0" smtClean="0">
                <a:solidFill>
                  <a:srgbClr val="002060"/>
                </a:solidFill>
                <a:latin typeface="Calibri" pitchFamily="34" charset="0"/>
              </a:rPr>
              <a:t>)</a:t>
            </a:r>
            <a:endParaRPr lang="el-GR" sz="3300" b="1" dirty="0" smtClean="0">
              <a:solidFill>
                <a:srgbClr val="002060"/>
              </a:solidFill>
              <a:latin typeface="Calibri" pitchFamily="34" charset="0"/>
            </a:endParaRPr>
          </a:p>
        </p:txBody>
      </p:sp>
      <p:sp>
        <p:nvSpPr>
          <p:cNvPr id="45059" name="Rectangle 3"/>
          <p:cNvSpPr>
            <a:spLocks noGrp="1" noChangeArrowheads="1"/>
          </p:cNvSpPr>
          <p:nvPr>
            <p:ph sz="quarter" idx="1"/>
          </p:nvPr>
        </p:nvSpPr>
        <p:spPr>
          <a:xfrm>
            <a:off x="323528" y="1196752"/>
            <a:ext cx="8640960" cy="5400600"/>
          </a:xfrm>
        </p:spPr>
        <p:txBody>
          <a:bodyPr/>
          <a:lstStyle/>
          <a:p>
            <a:pPr eaLnBrk="1" hangingPunct="1">
              <a:buFontTx/>
              <a:buNone/>
            </a:pPr>
            <a:r>
              <a:rPr lang="el-GR" b="1" dirty="0" smtClean="0"/>
              <a:t>α) Όταν η μετοχή και κατ΄ επέκταση η επιχείρηση κρατιέται επ’ άπειρον:</a:t>
            </a:r>
          </a:p>
          <a:p>
            <a:pPr eaLnBrk="1" hangingPunct="1">
              <a:buFontTx/>
              <a:buNone/>
            </a:pPr>
            <a:r>
              <a:rPr lang="el-GR" b="1" dirty="0" smtClean="0"/>
              <a:t>Ρ</a:t>
            </a:r>
            <a:r>
              <a:rPr lang="en-US" b="1" dirty="0" smtClean="0"/>
              <a:t> </a:t>
            </a:r>
            <a:r>
              <a:rPr lang="el-GR" b="1" dirty="0" smtClean="0"/>
              <a:t>= </a:t>
            </a:r>
            <a:r>
              <a:rPr lang="en-US" b="1" u="sng" dirty="0" smtClean="0"/>
              <a:t>DIV</a:t>
            </a:r>
            <a:r>
              <a:rPr lang="el-GR" sz="1600" b="1" u="sng" dirty="0" smtClean="0"/>
              <a:t>1</a:t>
            </a:r>
            <a:r>
              <a:rPr lang="el-GR" b="1" dirty="0" smtClean="0"/>
              <a:t>  </a:t>
            </a:r>
            <a:r>
              <a:rPr lang="en-US" b="1" dirty="0" smtClean="0"/>
              <a:t>+ </a:t>
            </a:r>
            <a:r>
              <a:rPr lang="el-GR" b="1" dirty="0" smtClean="0"/>
              <a:t> </a:t>
            </a:r>
            <a:r>
              <a:rPr lang="en-US" b="1" u="sng" dirty="0" smtClean="0"/>
              <a:t>DIV</a:t>
            </a:r>
            <a:r>
              <a:rPr lang="en-US" sz="1600" b="1" u="sng" dirty="0" smtClean="0"/>
              <a:t>2</a:t>
            </a:r>
            <a:r>
              <a:rPr lang="en-US" b="1" dirty="0" smtClean="0"/>
              <a:t> </a:t>
            </a:r>
            <a:r>
              <a:rPr lang="el-GR" b="1" dirty="0" smtClean="0"/>
              <a:t>   </a:t>
            </a:r>
            <a:r>
              <a:rPr lang="en-US" b="1" dirty="0" smtClean="0"/>
              <a:t>+</a:t>
            </a:r>
            <a:r>
              <a:rPr lang="el-GR" b="1" dirty="0" smtClean="0"/>
              <a:t> </a:t>
            </a:r>
            <a:r>
              <a:rPr lang="en-US" b="1" dirty="0" smtClean="0"/>
              <a:t> </a:t>
            </a:r>
            <a:r>
              <a:rPr lang="en-US" b="1" u="sng" dirty="0" smtClean="0"/>
              <a:t>DIV</a:t>
            </a:r>
            <a:r>
              <a:rPr lang="en-US" sz="1600" b="1" u="sng" dirty="0" smtClean="0"/>
              <a:t>3</a:t>
            </a:r>
            <a:r>
              <a:rPr lang="en-US" b="1" dirty="0" smtClean="0"/>
              <a:t> </a:t>
            </a:r>
            <a:r>
              <a:rPr lang="el-GR" b="1" dirty="0" smtClean="0"/>
              <a:t>+…..+ </a:t>
            </a:r>
            <a:r>
              <a:rPr lang="en-US" b="1" u="sng" dirty="0" smtClean="0"/>
              <a:t>DIV</a:t>
            </a:r>
            <a:r>
              <a:rPr lang="en-US" sz="1600" b="1" u="sng" dirty="0" smtClean="0">
                <a:cs typeface="Arial" charset="0"/>
              </a:rPr>
              <a:t>∞</a:t>
            </a:r>
            <a:endParaRPr lang="en-US" sz="1600" b="1" dirty="0" smtClean="0">
              <a:cs typeface="Arial" charset="0"/>
            </a:endParaRPr>
          </a:p>
          <a:p>
            <a:pPr eaLnBrk="1" hangingPunct="1">
              <a:buFontTx/>
              <a:buNone/>
            </a:pPr>
            <a:r>
              <a:rPr lang="el-GR" b="1" dirty="0" smtClean="0"/>
              <a:t>     (1+Κ)</a:t>
            </a:r>
            <a:r>
              <a:rPr lang="en-US" b="1" dirty="0" smtClean="0">
                <a:cs typeface="Arial" charset="0"/>
              </a:rPr>
              <a:t>¹</a:t>
            </a:r>
            <a:r>
              <a:rPr lang="el-GR" b="1" dirty="0" smtClean="0"/>
              <a:t>    (1+Κ)</a:t>
            </a:r>
            <a:r>
              <a:rPr lang="en-US" b="1" dirty="0" smtClean="0">
                <a:cs typeface="Arial" charset="0"/>
              </a:rPr>
              <a:t>²</a:t>
            </a:r>
            <a:r>
              <a:rPr lang="el-GR" b="1" dirty="0" smtClean="0"/>
              <a:t>    (1+Κ)</a:t>
            </a:r>
            <a:r>
              <a:rPr lang="en-US" b="1" dirty="0" smtClean="0">
                <a:cs typeface="Arial" charset="0"/>
              </a:rPr>
              <a:t>³</a:t>
            </a:r>
            <a:r>
              <a:rPr lang="el-GR" b="1" dirty="0" smtClean="0"/>
              <a:t>	    (1+Κ)</a:t>
            </a:r>
            <a:r>
              <a:rPr lang="en-US" b="1" dirty="0" smtClean="0">
                <a:cs typeface="Arial" charset="0"/>
              </a:rPr>
              <a:t>°°</a:t>
            </a:r>
          </a:p>
          <a:p>
            <a:pPr eaLnBrk="1" hangingPunct="1">
              <a:buFontTx/>
              <a:buNone/>
            </a:pPr>
            <a:r>
              <a:rPr lang="el-GR" dirty="0" smtClean="0"/>
              <a:t>Όπου:</a:t>
            </a:r>
            <a:endParaRPr lang="en-US" dirty="0" smtClean="0"/>
          </a:p>
          <a:p>
            <a:pPr eaLnBrk="1" hangingPunct="1"/>
            <a:r>
              <a:rPr lang="el-GR" b="1" dirty="0" smtClean="0"/>
              <a:t>Ρ</a:t>
            </a:r>
            <a:r>
              <a:rPr lang="en-US" dirty="0" smtClean="0"/>
              <a:t> </a:t>
            </a:r>
            <a:r>
              <a:rPr lang="el-GR" dirty="0" smtClean="0"/>
              <a:t>= Δίκαιη τιμή της κοινής μετοχής</a:t>
            </a:r>
            <a:endParaRPr lang="en-US" dirty="0" smtClean="0"/>
          </a:p>
          <a:p>
            <a:pPr eaLnBrk="1" hangingPunct="1"/>
            <a:r>
              <a:rPr lang="en-US" b="1" dirty="0" smtClean="0"/>
              <a:t>D</a:t>
            </a:r>
            <a:r>
              <a:rPr lang="el-GR" b="1" dirty="0" smtClean="0"/>
              <a:t>Ι</a:t>
            </a:r>
            <a:r>
              <a:rPr lang="en-US" b="1" dirty="0" smtClean="0"/>
              <a:t>V</a:t>
            </a:r>
            <a:r>
              <a:rPr lang="en-US" dirty="0" smtClean="0"/>
              <a:t> </a:t>
            </a:r>
            <a:r>
              <a:rPr lang="el-GR" dirty="0" smtClean="0"/>
              <a:t>= μερίσματα κατά τη διάρκεια της χρονικής </a:t>
            </a:r>
            <a:r>
              <a:rPr lang="en-US" dirty="0" smtClean="0"/>
              <a:t> </a:t>
            </a:r>
            <a:r>
              <a:rPr lang="el-GR" dirty="0" smtClean="0"/>
              <a:t>περιόδου</a:t>
            </a:r>
          </a:p>
          <a:p>
            <a:pPr eaLnBrk="1" hangingPunct="1"/>
            <a:r>
              <a:rPr lang="el-GR" b="1" dirty="0" smtClean="0"/>
              <a:t>Κ </a:t>
            </a:r>
            <a:r>
              <a:rPr lang="el-GR" dirty="0" smtClean="0"/>
              <a:t>= απαιτούμενη τιμή απόδοσης στην μετοχή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74638"/>
            <a:ext cx="9144000" cy="922114"/>
          </a:xfrm>
        </p:spPr>
        <p:txBody>
          <a:bodyPr>
            <a:normAutofit fontScale="90000"/>
          </a:bodyPr>
          <a:lstStyle/>
          <a:p>
            <a:pPr algn="ctr" eaLnBrk="1" hangingPunct="1"/>
            <a:r>
              <a:rPr lang="en-US" sz="3600" b="1" dirty="0" smtClean="0"/>
              <a:t/>
            </a:r>
            <a:br>
              <a:rPr lang="en-US" sz="3600" b="1" dirty="0" smtClean="0"/>
            </a:br>
            <a:r>
              <a:rPr lang="en-US" sz="3600" b="1" dirty="0" smtClean="0"/>
              <a:t/>
            </a:r>
            <a:br>
              <a:rPr lang="en-US" sz="3600" b="1" dirty="0" smtClean="0"/>
            </a:br>
            <a:r>
              <a:rPr lang="en-US" sz="3600" b="1" dirty="0" smtClean="0">
                <a:solidFill>
                  <a:srgbClr val="002060"/>
                </a:solidFill>
                <a:latin typeface="Calibri" pitchFamily="34" charset="0"/>
              </a:rPr>
              <a:t>TO </a:t>
            </a:r>
            <a:r>
              <a:rPr lang="el-GR" sz="3600" b="1" dirty="0" smtClean="0">
                <a:solidFill>
                  <a:srgbClr val="002060"/>
                </a:solidFill>
                <a:latin typeface="Calibri" pitchFamily="34" charset="0"/>
              </a:rPr>
              <a:t>ΜΟΝΤΕΛΟ ΠΡΟΕΞΟΦΛΗΣΗΣ ΜΕΡΙΣΜΑΤΩΝ </a:t>
            </a:r>
            <a:br>
              <a:rPr lang="el-GR" sz="3600" b="1" dirty="0" smtClean="0">
                <a:solidFill>
                  <a:srgbClr val="002060"/>
                </a:solidFill>
                <a:latin typeface="Calibri" pitchFamily="34" charset="0"/>
              </a:rPr>
            </a:br>
            <a:r>
              <a:rPr lang="en-US" sz="3600" b="1" dirty="0" smtClean="0">
                <a:solidFill>
                  <a:srgbClr val="002060"/>
                </a:solidFill>
                <a:latin typeface="Calibri" pitchFamily="34" charset="0"/>
              </a:rPr>
              <a:t>Divided Discount Model DDM</a:t>
            </a:r>
            <a:r>
              <a:rPr lang="el-GR" sz="3600" b="1" dirty="0" smtClean="0">
                <a:solidFill>
                  <a:srgbClr val="002060"/>
                </a:solidFill>
                <a:latin typeface="Calibri" pitchFamily="34" charset="0"/>
              </a:rPr>
              <a:t> (4)</a:t>
            </a:r>
          </a:p>
        </p:txBody>
      </p:sp>
      <p:sp>
        <p:nvSpPr>
          <p:cNvPr id="46083" name="Rectangle 3"/>
          <p:cNvSpPr>
            <a:spLocks noGrp="1" noChangeArrowheads="1"/>
          </p:cNvSpPr>
          <p:nvPr>
            <p:ph sz="quarter" idx="1"/>
          </p:nvPr>
        </p:nvSpPr>
        <p:spPr>
          <a:xfrm>
            <a:off x="323528" y="1484784"/>
            <a:ext cx="8496944" cy="5040560"/>
          </a:xfrm>
        </p:spPr>
        <p:txBody>
          <a:bodyPr/>
          <a:lstStyle/>
          <a:p>
            <a:pPr eaLnBrk="1" hangingPunct="1">
              <a:lnSpc>
                <a:spcPct val="80000"/>
              </a:lnSpc>
              <a:buFontTx/>
              <a:buNone/>
            </a:pPr>
            <a:r>
              <a:rPr lang="el-GR" sz="2800" b="1" dirty="0" smtClean="0"/>
              <a:t>β) Όταν η μετοχή και κατ’ επέκταση η επιχείρηση δεν κρατείται σε χρονική περίοδο ίση με το άπειρο.</a:t>
            </a:r>
          </a:p>
          <a:p>
            <a:pPr eaLnBrk="1" hangingPunct="1">
              <a:lnSpc>
                <a:spcPct val="80000"/>
              </a:lnSpc>
            </a:pPr>
            <a:r>
              <a:rPr lang="el-GR" sz="2800" dirty="0" smtClean="0"/>
              <a:t>Η πώληση της μετοχής στο τέλος το δεύτερου έτους διαμορφώνει τον τύπο ως εξής:</a:t>
            </a:r>
            <a:endParaRPr lang="en-US" sz="2800" dirty="0" smtClean="0"/>
          </a:p>
          <a:p>
            <a:pPr eaLnBrk="1" hangingPunct="1">
              <a:lnSpc>
                <a:spcPct val="80000"/>
              </a:lnSpc>
              <a:buFontTx/>
              <a:buNone/>
            </a:pPr>
            <a:r>
              <a:rPr lang="el-GR" sz="2800" b="1" dirty="0" smtClean="0"/>
              <a:t>Ρ</a:t>
            </a:r>
            <a:r>
              <a:rPr lang="en-US" sz="2800" b="1" dirty="0" smtClean="0"/>
              <a:t> </a:t>
            </a:r>
            <a:r>
              <a:rPr lang="el-GR" sz="2800" b="1" dirty="0" smtClean="0"/>
              <a:t>=  </a:t>
            </a:r>
            <a:r>
              <a:rPr lang="en-US" sz="2800" b="1" u="sng" dirty="0" smtClean="0">
                <a:latin typeface="Calibri" pitchFamily="34" charset="0"/>
              </a:rPr>
              <a:t>DIV</a:t>
            </a:r>
            <a:r>
              <a:rPr lang="en-US" sz="1600" b="1" u="sng" dirty="0" smtClean="0">
                <a:latin typeface="Calibri" pitchFamily="34" charset="0"/>
              </a:rPr>
              <a:t>1</a:t>
            </a:r>
            <a:r>
              <a:rPr lang="en-US" sz="2800" b="1" dirty="0" smtClean="0">
                <a:latin typeface="Calibri" pitchFamily="34" charset="0"/>
              </a:rPr>
              <a:t> </a:t>
            </a:r>
            <a:r>
              <a:rPr lang="el-GR" sz="2800" b="1" dirty="0" smtClean="0">
                <a:latin typeface="Calibri" pitchFamily="34" charset="0"/>
              </a:rPr>
              <a:t>  </a:t>
            </a:r>
            <a:r>
              <a:rPr lang="en-US" sz="2800" b="1" dirty="0" smtClean="0">
                <a:latin typeface="Calibri" pitchFamily="34" charset="0"/>
              </a:rPr>
              <a:t>+ </a:t>
            </a:r>
            <a:r>
              <a:rPr lang="el-GR" sz="2800" b="1" dirty="0" smtClean="0">
                <a:latin typeface="Calibri" pitchFamily="34" charset="0"/>
              </a:rPr>
              <a:t>    </a:t>
            </a:r>
            <a:r>
              <a:rPr lang="en-US" sz="2800" b="1" u="sng" dirty="0" smtClean="0">
                <a:latin typeface="Calibri" pitchFamily="34" charset="0"/>
              </a:rPr>
              <a:t>DIV</a:t>
            </a:r>
            <a:r>
              <a:rPr lang="en-US" sz="1600" b="1" u="sng" dirty="0" smtClean="0">
                <a:latin typeface="Calibri" pitchFamily="34" charset="0"/>
              </a:rPr>
              <a:t>2</a:t>
            </a:r>
            <a:r>
              <a:rPr lang="en-US" sz="2800" b="1" dirty="0" smtClean="0">
                <a:latin typeface="Calibri" pitchFamily="34" charset="0"/>
              </a:rPr>
              <a:t> </a:t>
            </a:r>
            <a:r>
              <a:rPr lang="el-GR" sz="2800" b="1" dirty="0" smtClean="0">
                <a:latin typeface="Calibri" pitchFamily="34" charset="0"/>
              </a:rPr>
              <a:t>  </a:t>
            </a:r>
            <a:r>
              <a:rPr lang="en-US" sz="2800" b="1" dirty="0" smtClean="0">
                <a:latin typeface="Calibri" pitchFamily="34" charset="0"/>
              </a:rPr>
              <a:t>+ </a:t>
            </a:r>
            <a:r>
              <a:rPr lang="el-GR" sz="2800" b="1" dirty="0" smtClean="0">
                <a:latin typeface="Calibri" pitchFamily="34" charset="0"/>
              </a:rPr>
              <a:t>   </a:t>
            </a:r>
            <a:r>
              <a:rPr lang="en-US" sz="2800" b="1" dirty="0" smtClean="0">
                <a:latin typeface="Calibri" pitchFamily="34" charset="0"/>
              </a:rPr>
              <a:t> </a:t>
            </a:r>
            <a:r>
              <a:rPr lang="en-US" sz="2800" b="1" u="sng" dirty="0" smtClean="0">
                <a:latin typeface="Calibri" pitchFamily="34" charset="0"/>
              </a:rPr>
              <a:t>SP</a:t>
            </a:r>
            <a:r>
              <a:rPr lang="en-US" sz="1600" b="1" u="sng" dirty="0" smtClean="0">
                <a:latin typeface="Calibri" pitchFamily="34" charset="0"/>
              </a:rPr>
              <a:t>2</a:t>
            </a:r>
            <a:endParaRPr lang="el-GR" sz="1600" b="1" u="sng" dirty="0" smtClean="0">
              <a:latin typeface="Calibri" pitchFamily="34" charset="0"/>
            </a:endParaRPr>
          </a:p>
          <a:p>
            <a:pPr eaLnBrk="1" hangingPunct="1">
              <a:lnSpc>
                <a:spcPct val="80000"/>
              </a:lnSpc>
              <a:buFontTx/>
              <a:buNone/>
            </a:pPr>
            <a:r>
              <a:rPr lang="el-GR" sz="2800" b="1" dirty="0" smtClean="0"/>
              <a:t>      </a:t>
            </a:r>
            <a:r>
              <a:rPr lang="el-GR" sz="2800" b="1" dirty="0" smtClean="0">
                <a:latin typeface="Calibri" pitchFamily="34" charset="0"/>
              </a:rPr>
              <a:t>(1+Κ)</a:t>
            </a:r>
            <a:r>
              <a:rPr lang="en-US" sz="2800" b="1" dirty="0" smtClean="0">
                <a:latin typeface="Calibri" pitchFamily="34" charset="0"/>
                <a:cs typeface="Arial" charset="0"/>
              </a:rPr>
              <a:t>¹</a:t>
            </a:r>
            <a:r>
              <a:rPr lang="el-GR" sz="2800" b="1" dirty="0" smtClean="0">
                <a:latin typeface="Calibri" pitchFamily="34" charset="0"/>
              </a:rPr>
              <a:t>      (1+Κ)</a:t>
            </a:r>
            <a:r>
              <a:rPr lang="en-US" sz="2800" b="1" dirty="0" smtClean="0">
                <a:latin typeface="Calibri" pitchFamily="34" charset="0"/>
                <a:cs typeface="Arial" charset="0"/>
              </a:rPr>
              <a:t>²</a:t>
            </a:r>
            <a:r>
              <a:rPr lang="el-GR" sz="2800" b="1" dirty="0" smtClean="0">
                <a:latin typeface="Calibri" pitchFamily="34" charset="0"/>
              </a:rPr>
              <a:t>       (1+Κ)</a:t>
            </a:r>
            <a:r>
              <a:rPr lang="en-US" sz="2800" b="1" dirty="0" smtClean="0">
                <a:latin typeface="Calibri" pitchFamily="34" charset="0"/>
                <a:cs typeface="Arial" charset="0"/>
              </a:rPr>
              <a:t>²</a:t>
            </a:r>
            <a:endParaRPr lang="el-GR" sz="2800" b="1" dirty="0" smtClean="0">
              <a:latin typeface="Calibri" pitchFamily="34" charset="0"/>
            </a:endParaRPr>
          </a:p>
          <a:p>
            <a:pPr eaLnBrk="1" hangingPunct="1">
              <a:lnSpc>
                <a:spcPct val="80000"/>
              </a:lnSpc>
            </a:pPr>
            <a:r>
              <a:rPr lang="el-GR" sz="2800" dirty="0" smtClean="0"/>
              <a:t>Όπου </a:t>
            </a:r>
            <a:r>
              <a:rPr lang="en-US" sz="2800" b="1" dirty="0" smtClean="0"/>
              <a:t>SP</a:t>
            </a:r>
            <a:r>
              <a:rPr lang="en-US" sz="2800" dirty="0" smtClean="0"/>
              <a:t> </a:t>
            </a:r>
            <a:r>
              <a:rPr lang="el-GR" sz="2800" dirty="0" smtClean="0"/>
              <a:t>: η τιμή πώλησης στο τέλος του δεύτερου έτους</a:t>
            </a:r>
          </a:p>
          <a:p>
            <a:pPr eaLnBrk="1" hangingPunct="1">
              <a:lnSpc>
                <a:spcPct val="80000"/>
              </a:lnSpc>
            </a:pPr>
            <a:r>
              <a:rPr lang="el-GR" sz="2800" dirty="0" smtClean="0"/>
              <a:t>Η αναμενόμενη τιμή πώληση στο δεύτερο έτος ενσωματώνει όλα τα μερίσματα που θα πλήρωνε η επιχείρηση μετά το δεύτερο έτος.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79512" y="274638"/>
            <a:ext cx="8507288" cy="706090"/>
          </a:xfrm>
        </p:spPr>
        <p:txBody>
          <a:bodyPr>
            <a:normAutofit fontScale="90000"/>
          </a:bodyPr>
          <a:lstStyle/>
          <a:p>
            <a:pPr algn="ctr" eaLnBrk="1" hangingPunct="1"/>
            <a:r>
              <a:rPr lang="el-GR" sz="4000" b="1" dirty="0" smtClean="0">
                <a:solidFill>
                  <a:srgbClr val="C00000"/>
                </a:solidFill>
              </a:rPr>
              <a:t>ΜΕΤΟΧΕΣ ΠΟΥ ΔΕΝ ΠΛΗΡΩΝΟΥΝ ΜΕΡΙΣΜΑ</a:t>
            </a:r>
            <a:r>
              <a:rPr lang="el-GR" sz="4000" dirty="0" smtClean="0">
                <a:solidFill>
                  <a:srgbClr val="C00000"/>
                </a:solidFill>
              </a:rPr>
              <a:t> </a:t>
            </a:r>
          </a:p>
        </p:txBody>
      </p:sp>
      <p:sp>
        <p:nvSpPr>
          <p:cNvPr id="47107" name="Rectangle 3"/>
          <p:cNvSpPr>
            <a:spLocks noGrp="1" noChangeArrowheads="1"/>
          </p:cNvSpPr>
          <p:nvPr>
            <p:ph sz="quarter" idx="1"/>
          </p:nvPr>
        </p:nvSpPr>
        <p:spPr>
          <a:xfrm>
            <a:off x="0" y="1600200"/>
            <a:ext cx="8964613" cy="5257800"/>
          </a:xfrm>
        </p:spPr>
        <p:txBody>
          <a:bodyPr>
            <a:normAutofit/>
          </a:bodyPr>
          <a:lstStyle/>
          <a:p>
            <a:pPr algn="just" eaLnBrk="1" hangingPunct="1"/>
            <a:r>
              <a:rPr lang="el-GR" sz="3200" dirty="0" smtClean="0"/>
              <a:t>Η διαδικασία αποτίμησης που ακολουθείται παραμένει η ίδια, απλώς τα μερίσματα των πρώτων ετών είναι ίσα με το μηδέν.</a:t>
            </a:r>
          </a:p>
          <a:p>
            <a:pPr algn="just" eaLnBrk="1" hangingPunct="1"/>
            <a:r>
              <a:rPr lang="el-GR" sz="3200" dirty="0" smtClean="0"/>
              <a:t>Η επιχείρηση που δεν διανέμει μέρισμα επανεπενδύει τα κέρδη έχοντας σαν συνέπεια τα μελλοντικά της κέρδη και τα μερίσματα της να αυξάνονται σε ρυθμούς γρηγορότερους στο μέλλον.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l-GR" sz="4000" b="1" dirty="0" smtClean="0">
                <a:solidFill>
                  <a:srgbClr val="002060"/>
                </a:solidFill>
              </a:rPr>
              <a:t>ΑΣΚΗΣΗ</a:t>
            </a:r>
          </a:p>
        </p:txBody>
      </p:sp>
      <p:sp>
        <p:nvSpPr>
          <p:cNvPr id="48131" name="Rectangle 3"/>
          <p:cNvSpPr>
            <a:spLocks noGrp="1" noChangeArrowheads="1"/>
          </p:cNvSpPr>
          <p:nvPr>
            <p:ph sz="quarter" idx="1"/>
          </p:nvPr>
        </p:nvSpPr>
        <p:spPr>
          <a:xfrm>
            <a:off x="251520" y="1052513"/>
            <a:ext cx="8568952" cy="5472831"/>
          </a:xfrm>
        </p:spPr>
        <p:txBody>
          <a:bodyPr/>
          <a:lstStyle/>
          <a:p>
            <a:pPr algn="just" eaLnBrk="1" hangingPunct="1">
              <a:lnSpc>
                <a:spcPct val="90000"/>
              </a:lnSpc>
            </a:pPr>
            <a:r>
              <a:rPr lang="el-GR" dirty="0" smtClean="0"/>
              <a:t>Έστω ότι το μέρισμα της εταιρείας </a:t>
            </a:r>
            <a:r>
              <a:rPr lang="el-GR" b="1" dirty="0" smtClean="0"/>
              <a:t>ΑΛΦΑ Α.Ε.</a:t>
            </a:r>
            <a:r>
              <a:rPr lang="en-US" b="1" dirty="0" smtClean="0"/>
              <a:t> </a:t>
            </a:r>
            <a:r>
              <a:rPr lang="el-GR" dirty="0" smtClean="0"/>
              <a:t>είναι 0.50 € και η τιμή πώληση της μετοχής στο τέλος του έτους είναι 8 €. Αν η απαιτούμενη απόδοση του επενδυτή είναι 10% πόσο θα έπρεπε να αγοράσει αυτή την εταιρία, όταν ο συνολικός αριθμός μετοχών σε κυκλοφορία είναι 50.000;</a:t>
            </a:r>
          </a:p>
          <a:p>
            <a:pPr eaLnBrk="1" hangingPunct="1">
              <a:lnSpc>
                <a:spcPct val="90000"/>
              </a:lnSpc>
            </a:pPr>
            <a:r>
              <a:rPr lang="el-GR" u="sng" dirty="0" smtClean="0"/>
              <a:t>ΛΥΣΗ:</a:t>
            </a:r>
            <a:endParaRPr lang="en-US" u="sng" dirty="0" smtClean="0"/>
          </a:p>
          <a:p>
            <a:pPr eaLnBrk="1" hangingPunct="1">
              <a:lnSpc>
                <a:spcPct val="90000"/>
              </a:lnSpc>
              <a:buFontTx/>
              <a:buNone/>
            </a:pPr>
            <a:r>
              <a:rPr lang="el-GR" dirty="0" smtClean="0"/>
              <a:t>Ρ</a:t>
            </a:r>
            <a:r>
              <a:rPr lang="en-US" dirty="0" smtClean="0"/>
              <a:t>= </a:t>
            </a:r>
            <a:r>
              <a:rPr lang="el-GR" u="sng" dirty="0" smtClean="0"/>
              <a:t>0,50 €</a:t>
            </a:r>
            <a:r>
              <a:rPr lang="el-GR" dirty="0" smtClean="0"/>
              <a:t>   +   </a:t>
            </a:r>
            <a:r>
              <a:rPr lang="el-GR" u="sng" dirty="0" smtClean="0"/>
              <a:t>8,00 €</a:t>
            </a:r>
            <a:r>
              <a:rPr lang="el-GR" dirty="0" smtClean="0"/>
              <a:t>    = 0,45 + 7,27 = 7,72 € </a:t>
            </a:r>
          </a:p>
          <a:p>
            <a:pPr eaLnBrk="1" hangingPunct="1">
              <a:lnSpc>
                <a:spcPct val="90000"/>
              </a:lnSpc>
              <a:buFontTx/>
              <a:buNone/>
            </a:pPr>
            <a:r>
              <a:rPr lang="el-GR" dirty="0" smtClean="0"/>
              <a:t>   (1 + 0,10)   (1 + 0,10)</a:t>
            </a:r>
          </a:p>
          <a:p>
            <a:pPr eaLnBrk="1" hangingPunct="1">
              <a:lnSpc>
                <a:spcPct val="90000"/>
              </a:lnSpc>
              <a:buFontTx/>
              <a:buNone/>
            </a:pPr>
            <a:endParaRPr lang="el-GR" dirty="0" smtClean="0"/>
          </a:p>
          <a:p>
            <a:pPr eaLnBrk="1" hangingPunct="1">
              <a:lnSpc>
                <a:spcPct val="90000"/>
              </a:lnSpc>
              <a:buFontTx/>
              <a:buNone/>
            </a:pPr>
            <a:r>
              <a:rPr lang="el-GR" dirty="0" smtClean="0"/>
              <a:t>Συνολική επένδυση: 7,72 * 50.000 = 386.000 €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706437"/>
          </a:xfrm>
        </p:spPr>
        <p:txBody>
          <a:bodyPr>
            <a:normAutofit fontScale="90000"/>
          </a:bodyPr>
          <a:lstStyle/>
          <a:p>
            <a:pPr algn="ctr" eaLnBrk="1" hangingPunct="1"/>
            <a:r>
              <a:rPr lang="el-GR" sz="4000" b="1" dirty="0" smtClean="0">
                <a:solidFill>
                  <a:srgbClr val="C00000"/>
                </a:solidFill>
              </a:rPr>
              <a:t>ΜΟΝΤΕΛΟ ΑΠΕΙΡΩΝ ΠΕΡΙΟΔΩΝ</a:t>
            </a:r>
            <a:r>
              <a:rPr lang="el-GR" sz="4000" dirty="0" smtClean="0">
                <a:solidFill>
                  <a:srgbClr val="C00000"/>
                </a:solidFill>
              </a:rPr>
              <a:t> </a:t>
            </a:r>
          </a:p>
        </p:txBody>
      </p:sp>
      <p:sp>
        <p:nvSpPr>
          <p:cNvPr id="49155" name="Rectangle 3"/>
          <p:cNvSpPr>
            <a:spLocks noGrp="1" noChangeArrowheads="1"/>
          </p:cNvSpPr>
          <p:nvPr>
            <p:ph sz="quarter" idx="1"/>
          </p:nvPr>
        </p:nvSpPr>
        <p:spPr>
          <a:xfrm>
            <a:off x="250825" y="1125538"/>
            <a:ext cx="8713663" cy="5472112"/>
          </a:xfrm>
        </p:spPr>
        <p:txBody>
          <a:bodyPr/>
          <a:lstStyle/>
          <a:p>
            <a:pPr eaLnBrk="1" hangingPunct="1">
              <a:buFontTx/>
              <a:buNone/>
            </a:pPr>
            <a:r>
              <a:rPr lang="en-US" dirty="0" smtClean="0"/>
              <a:t>          </a:t>
            </a:r>
            <a:r>
              <a:rPr lang="en-US" b="1" dirty="0" smtClean="0"/>
              <a:t>D</a:t>
            </a:r>
            <a:r>
              <a:rPr lang="en-US" sz="1600" b="1" dirty="0" smtClean="0"/>
              <a:t>1</a:t>
            </a:r>
            <a:endParaRPr lang="en-US" b="1" dirty="0" smtClean="0"/>
          </a:p>
          <a:p>
            <a:pPr eaLnBrk="1" hangingPunct="1">
              <a:buFontTx/>
              <a:buNone/>
            </a:pPr>
            <a:r>
              <a:rPr lang="el-GR" b="1" dirty="0" smtClean="0"/>
              <a:t>Ρ =</a:t>
            </a:r>
            <a:r>
              <a:rPr lang="el-GR" b="1" dirty="0" smtClean="0">
                <a:cs typeface="Arial" charset="0"/>
              </a:rPr>
              <a:t>─────</a:t>
            </a:r>
          </a:p>
          <a:p>
            <a:pPr eaLnBrk="1" hangingPunct="1">
              <a:buFontTx/>
              <a:buNone/>
            </a:pPr>
            <a:r>
              <a:rPr lang="en-US" b="1" dirty="0" smtClean="0"/>
              <a:t>        (K-g)</a:t>
            </a:r>
          </a:p>
          <a:p>
            <a:pPr eaLnBrk="1" hangingPunct="1">
              <a:buFontTx/>
              <a:buNone/>
            </a:pPr>
            <a:r>
              <a:rPr lang="el-GR" b="1" dirty="0" smtClean="0"/>
              <a:t>Ρ</a:t>
            </a:r>
            <a:r>
              <a:rPr lang="en-US" dirty="0" smtClean="0"/>
              <a:t> </a:t>
            </a:r>
            <a:r>
              <a:rPr lang="el-GR" b="1" dirty="0" smtClean="0"/>
              <a:t>:</a:t>
            </a:r>
            <a:r>
              <a:rPr lang="el-GR" dirty="0" smtClean="0"/>
              <a:t> Δίκαιη τιμή της κοινής μετοχής</a:t>
            </a:r>
            <a:endParaRPr lang="en-US" dirty="0" smtClean="0"/>
          </a:p>
          <a:p>
            <a:pPr eaLnBrk="1" hangingPunct="1">
              <a:buFontTx/>
              <a:buNone/>
            </a:pPr>
            <a:r>
              <a:rPr lang="en-US" b="1" dirty="0" smtClean="0"/>
              <a:t>D :</a:t>
            </a:r>
            <a:r>
              <a:rPr lang="en-US" dirty="0" smtClean="0"/>
              <a:t> </a:t>
            </a:r>
            <a:r>
              <a:rPr lang="el-GR" dirty="0" smtClean="0"/>
              <a:t>Μέρισμα</a:t>
            </a:r>
            <a:endParaRPr lang="en-US" dirty="0" smtClean="0"/>
          </a:p>
          <a:p>
            <a:pPr eaLnBrk="1" hangingPunct="1">
              <a:buFontTx/>
              <a:buNone/>
            </a:pPr>
            <a:r>
              <a:rPr lang="en-US" b="1" dirty="0" smtClean="0"/>
              <a:t>K :</a:t>
            </a:r>
            <a:r>
              <a:rPr lang="en-US" dirty="0" smtClean="0"/>
              <a:t> </a:t>
            </a:r>
            <a:r>
              <a:rPr lang="el-GR" dirty="0" smtClean="0"/>
              <a:t>Απαιτούμενη απόδοση</a:t>
            </a:r>
            <a:endParaRPr lang="en-US" dirty="0" smtClean="0"/>
          </a:p>
          <a:p>
            <a:pPr eaLnBrk="1" hangingPunct="1">
              <a:buFontTx/>
              <a:buNone/>
            </a:pPr>
            <a:r>
              <a:rPr lang="en-US" b="1" dirty="0" smtClean="0"/>
              <a:t>g :</a:t>
            </a:r>
            <a:r>
              <a:rPr lang="el-GR" dirty="0" smtClean="0"/>
              <a:t> Η διαφορά μερίσματος από έτος σε έτος ή συντελεστής ανάπτυξης.</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rgbClr val="002060"/>
                </a:solidFill>
              </a:rPr>
              <a:t>ΑΣΚΗΣΗ</a:t>
            </a:r>
          </a:p>
        </p:txBody>
      </p:sp>
      <p:sp>
        <p:nvSpPr>
          <p:cNvPr id="50179" name="Rectangle 3"/>
          <p:cNvSpPr>
            <a:spLocks noGrp="1" noChangeArrowheads="1"/>
          </p:cNvSpPr>
          <p:nvPr>
            <p:ph sz="quarter" idx="1"/>
          </p:nvPr>
        </p:nvSpPr>
        <p:spPr>
          <a:xfrm>
            <a:off x="179512" y="908050"/>
            <a:ext cx="8712968" cy="5617294"/>
          </a:xfrm>
        </p:spPr>
        <p:txBody>
          <a:bodyPr/>
          <a:lstStyle/>
          <a:p>
            <a:pPr algn="just">
              <a:lnSpc>
                <a:spcPct val="90000"/>
              </a:lnSpc>
            </a:pPr>
            <a:r>
              <a:rPr lang="el-GR" dirty="0" smtClean="0">
                <a:latin typeface="Calibri" pitchFamily="34" charset="0"/>
              </a:rPr>
              <a:t>Η εταιρεία ΚΑΠΠΑ Α.Ε.</a:t>
            </a:r>
            <a:r>
              <a:rPr lang="en-US" b="1" dirty="0" smtClean="0">
                <a:latin typeface="Calibri" pitchFamily="34" charset="0"/>
              </a:rPr>
              <a:t> </a:t>
            </a:r>
            <a:r>
              <a:rPr lang="el-GR" dirty="0" smtClean="0">
                <a:latin typeface="Calibri" pitchFamily="34" charset="0"/>
              </a:rPr>
              <a:t>δίνει μέρισμα 0,60 € ανά μετοχή, το οποίο αναμένεται να αυξηθεί το επόμενο έτος σε 0,70 €. Η απαιτούμενη απόδοση του επενδυτή είναι </a:t>
            </a:r>
            <a:r>
              <a:rPr lang="en-US" dirty="0" smtClean="0">
                <a:latin typeface="Calibri" pitchFamily="34" charset="0"/>
              </a:rPr>
              <a:t>1</a:t>
            </a:r>
            <a:r>
              <a:rPr lang="el-GR" dirty="0" smtClean="0">
                <a:latin typeface="Calibri" pitchFamily="34" charset="0"/>
              </a:rPr>
              <a:t>9%. </a:t>
            </a:r>
          </a:p>
          <a:p>
            <a:pPr algn="just">
              <a:lnSpc>
                <a:spcPct val="90000"/>
              </a:lnSpc>
            </a:pPr>
            <a:r>
              <a:rPr lang="el-GR" dirty="0" smtClean="0">
                <a:latin typeface="Calibri" pitchFamily="34" charset="0"/>
              </a:rPr>
              <a:t>Η εταιρεία ΚΑΠΠΑ Α.Ε. δεν θα σταματήσει ποτέ να δίνει μέρισμα. </a:t>
            </a:r>
          </a:p>
          <a:p>
            <a:pPr algn="just">
              <a:lnSpc>
                <a:spcPct val="90000"/>
              </a:lnSpc>
            </a:pPr>
            <a:r>
              <a:rPr lang="el-GR" dirty="0" smtClean="0">
                <a:latin typeface="Calibri" pitchFamily="34" charset="0"/>
              </a:rPr>
              <a:t>Ποια είναι η δίκαιη τιμή της μετοχής και κατ’ επέκταση της εταιρείας ΚΑΠΠΑ Α.Ε. αν ο συνολικός αριθμός μετοχών σε κυκλοφορία είναι 40.000</a:t>
            </a:r>
            <a:r>
              <a:rPr lang="en-US" dirty="0" smtClean="0">
                <a:latin typeface="Calibri" pitchFamily="34" charset="0"/>
              </a:rPr>
              <a:t>;</a:t>
            </a:r>
            <a:endParaRPr lang="el-GR" dirty="0" smtClean="0">
              <a:latin typeface="Calibri" pitchFamily="34" charset="0"/>
            </a:endParaRPr>
          </a:p>
          <a:p>
            <a:pPr>
              <a:lnSpc>
                <a:spcPct val="90000"/>
              </a:lnSpc>
            </a:pPr>
            <a:endParaRPr lang="el-GR" dirty="0" smtClean="0"/>
          </a:p>
          <a:p>
            <a:pPr eaLnBrk="1" hangingPunct="1">
              <a:lnSpc>
                <a:spcPct val="90000"/>
              </a:lnSpc>
              <a:buFontTx/>
              <a:buNone/>
            </a:pPr>
            <a:r>
              <a:rPr lang="el-GR" b="1" u="sng" dirty="0" smtClean="0"/>
              <a:t>Λύση:</a:t>
            </a:r>
            <a:endParaRPr lang="en-US" b="1" u="sng" dirty="0" smtClean="0"/>
          </a:p>
          <a:p>
            <a:pPr eaLnBrk="1" hangingPunct="1">
              <a:lnSpc>
                <a:spcPct val="90000"/>
              </a:lnSpc>
              <a:buFontTx/>
              <a:buNone/>
            </a:pPr>
            <a:r>
              <a:rPr lang="el-GR" dirty="0" smtClean="0">
                <a:latin typeface="Calibri" pitchFamily="34" charset="0"/>
              </a:rPr>
              <a:t>Ρ = </a:t>
            </a:r>
            <a:r>
              <a:rPr lang="en-US" dirty="0" smtClean="0">
                <a:latin typeface="Calibri" pitchFamily="34" charset="0"/>
              </a:rPr>
              <a:t>D</a:t>
            </a:r>
            <a:r>
              <a:rPr lang="en-US" sz="1600" dirty="0" smtClean="0">
                <a:latin typeface="Calibri" pitchFamily="34" charset="0"/>
              </a:rPr>
              <a:t>1</a:t>
            </a:r>
            <a:r>
              <a:rPr lang="en-US" dirty="0" smtClean="0">
                <a:latin typeface="Calibri" pitchFamily="34" charset="0"/>
              </a:rPr>
              <a:t> / (K-g) = 0,60 / (0,19-0,10) = 6,67</a:t>
            </a:r>
            <a:r>
              <a:rPr lang="el-GR" dirty="0" smtClean="0">
                <a:latin typeface="Calibri" pitchFamily="34" charset="0"/>
              </a:rPr>
              <a:t> €</a:t>
            </a:r>
          </a:p>
          <a:p>
            <a:pPr eaLnBrk="1" hangingPunct="1">
              <a:lnSpc>
                <a:spcPct val="90000"/>
              </a:lnSpc>
              <a:buFontTx/>
              <a:buNone/>
            </a:pPr>
            <a:endParaRPr lang="en-US" dirty="0" smtClean="0">
              <a:latin typeface="Calibri" pitchFamily="34" charset="0"/>
            </a:endParaRPr>
          </a:p>
          <a:p>
            <a:pPr eaLnBrk="1" hangingPunct="1">
              <a:lnSpc>
                <a:spcPct val="90000"/>
              </a:lnSpc>
              <a:buFontTx/>
              <a:buNone/>
            </a:pPr>
            <a:r>
              <a:rPr lang="el-GR" dirty="0" smtClean="0">
                <a:latin typeface="Calibri" pitchFamily="34" charset="0"/>
              </a:rPr>
              <a:t>Συνολική επένδυση:</a:t>
            </a:r>
            <a:r>
              <a:rPr lang="en-US" dirty="0" smtClean="0">
                <a:latin typeface="Calibri" pitchFamily="34" charset="0"/>
              </a:rPr>
              <a:t> 6,67*40.000 = 266.800</a:t>
            </a:r>
            <a:endParaRPr lang="el-GR" dirty="0" smtClean="0">
              <a:latin typeface="Calibri"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74638"/>
            <a:ext cx="9144000" cy="1066130"/>
          </a:xfrm>
        </p:spPr>
        <p:txBody>
          <a:bodyPr>
            <a:normAutofit fontScale="90000"/>
          </a:bodyPr>
          <a:lstStyle/>
          <a:p>
            <a:pPr algn="ctr" eaLnBrk="1" hangingPunct="1"/>
            <a:r>
              <a:rPr lang="el-GR" sz="3600" b="1" dirty="0" smtClean="0">
                <a:solidFill>
                  <a:srgbClr val="C00000"/>
                </a:solidFill>
              </a:rPr>
              <a:t>ΜΟΝΤΕΛΟ ΑΠΕΙΡΩΝ ΠΕΡΙΟΔΩΝ ΚΑΙ ΑΝΑΠΤΥΣΣΟΜΕΝΕΣ ΕΤΑΙΡΙΕΣ</a:t>
            </a:r>
          </a:p>
        </p:txBody>
      </p:sp>
      <p:sp>
        <p:nvSpPr>
          <p:cNvPr id="51203" name="Rectangle 3"/>
          <p:cNvSpPr>
            <a:spLocks noGrp="1" noChangeArrowheads="1"/>
          </p:cNvSpPr>
          <p:nvPr>
            <p:ph sz="quarter" idx="1"/>
          </p:nvPr>
        </p:nvSpPr>
        <p:spPr>
          <a:xfrm>
            <a:off x="251520" y="1340768"/>
            <a:ext cx="8568952" cy="5256584"/>
          </a:xfrm>
        </p:spPr>
        <p:txBody>
          <a:bodyPr>
            <a:normAutofit/>
          </a:bodyPr>
          <a:lstStyle/>
          <a:p>
            <a:pPr algn="just" eaLnBrk="1" hangingPunct="1">
              <a:lnSpc>
                <a:spcPct val="80000"/>
              </a:lnSpc>
              <a:buFont typeface="Wingdings" pitchFamily="2" charset="2"/>
              <a:buChar char="v"/>
            </a:pPr>
            <a:r>
              <a:rPr lang="el-GR" sz="2800" b="1" dirty="0" smtClean="0">
                <a:latin typeface="Calibri" pitchFamily="34" charset="0"/>
              </a:rPr>
              <a:t>Οι προϋποθέσεις που θα πρέπει να ισχύουν είναι οι εξής:</a:t>
            </a:r>
          </a:p>
          <a:p>
            <a:pPr algn="just" eaLnBrk="1" hangingPunct="1">
              <a:lnSpc>
                <a:spcPct val="80000"/>
              </a:lnSpc>
            </a:pPr>
            <a:r>
              <a:rPr lang="el-GR" sz="2800" dirty="0" smtClean="0">
                <a:latin typeface="Calibri" pitchFamily="34" charset="0"/>
              </a:rPr>
              <a:t>Ανάπτυξη των μερισμάτων με σταθερό ρυθμό</a:t>
            </a:r>
            <a:r>
              <a:rPr lang="en-US" sz="2800" dirty="0" smtClean="0">
                <a:latin typeface="Calibri" pitchFamily="34" charset="0"/>
              </a:rPr>
              <a:t>.</a:t>
            </a:r>
          </a:p>
          <a:p>
            <a:pPr algn="just" eaLnBrk="1" hangingPunct="1">
              <a:lnSpc>
                <a:spcPct val="80000"/>
              </a:lnSpc>
            </a:pPr>
            <a:r>
              <a:rPr lang="en-US" sz="2800" dirty="0" smtClean="0">
                <a:latin typeface="Calibri" pitchFamily="34" charset="0"/>
              </a:rPr>
              <a:t>To </a:t>
            </a:r>
            <a:r>
              <a:rPr lang="el-GR" sz="2800" dirty="0" smtClean="0">
                <a:latin typeface="Calibri" pitchFamily="34" charset="0"/>
              </a:rPr>
              <a:t>ποσοστό ανάπτυξης θα πρέπει να τείνει στο άπειρο</a:t>
            </a:r>
            <a:r>
              <a:rPr lang="en-US" sz="2800" dirty="0" smtClean="0">
                <a:latin typeface="Calibri" pitchFamily="34" charset="0"/>
              </a:rPr>
              <a:t>.</a:t>
            </a:r>
            <a:endParaRPr lang="el-GR" sz="2800" dirty="0" smtClean="0">
              <a:latin typeface="Calibri" pitchFamily="34" charset="0"/>
            </a:endParaRPr>
          </a:p>
          <a:p>
            <a:pPr algn="just" eaLnBrk="1" hangingPunct="1">
              <a:lnSpc>
                <a:spcPct val="80000"/>
              </a:lnSpc>
            </a:pPr>
            <a:r>
              <a:rPr lang="el-GR" sz="2800" dirty="0" smtClean="0">
                <a:latin typeface="Calibri" pitchFamily="34" charset="0"/>
              </a:rPr>
              <a:t>Θα πρέπει πάντα η απαιτούμενη απόδοση από μέρους μας να είναι μεγαλύτερη από το συντελεστή ανάπτυξης.</a:t>
            </a:r>
          </a:p>
          <a:p>
            <a:pPr algn="just" eaLnBrk="1" hangingPunct="1">
              <a:lnSpc>
                <a:spcPct val="80000"/>
              </a:lnSpc>
              <a:buFont typeface="Wingdings" pitchFamily="2" charset="2"/>
              <a:buChar char="v"/>
            </a:pPr>
            <a:r>
              <a:rPr lang="el-GR" sz="2800" dirty="0" smtClean="0">
                <a:latin typeface="Calibri" pitchFamily="34" charset="0"/>
              </a:rPr>
              <a:t>Ως </a:t>
            </a:r>
            <a:r>
              <a:rPr lang="el-GR" sz="2800" b="1" dirty="0" smtClean="0">
                <a:latin typeface="Calibri" pitchFamily="34" charset="0"/>
              </a:rPr>
              <a:t>αναπτυσσόμενες εταιρίες</a:t>
            </a:r>
            <a:r>
              <a:rPr lang="el-GR" sz="2800" dirty="0" smtClean="0">
                <a:latin typeface="Calibri" pitchFamily="34" charset="0"/>
              </a:rPr>
              <a:t> χαρακτηρίζουμε αυτές οι οποίες έχουν</a:t>
            </a:r>
            <a:r>
              <a:rPr lang="en-US" sz="2800" dirty="0" smtClean="0">
                <a:latin typeface="Calibri" pitchFamily="34" charset="0"/>
              </a:rPr>
              <a:t> </a:t>
            </a:r>
            <a:r>
              <a:rPr lang="el-GR" sz="2800" dirty="0" smtClean="0">
                <a:latin typeface="Calibri" pitchFamily="34" charset="0"/>
              </a:rPr>
              <a:t>τις ευκαιρίες και τις ικανότητες να αποδίδουν κέρδη στις επενδύσεις τους,</a:t>
            </a:r>
            <a:r>
              <a:rPr lang="en-US" sz="2800" dirty="0" smtClean="0">
                <a:latin typeface="Calibri" pitchFamily="34" charset="0"/>
              </a:rPr>
              <a:t> </a:t>
            </a:r>
            <a:r>
              <a:rPr lang="el-GR" sz="2800" dirty="0" smtClean="0">
                <a:latin typeface="Calibri" pitchFamily="34" charset="0"/>
              </a:rPr>
              <a:t>συνεχώς, σε ποσοστό μεγαλύτερο από τις απαιτούμενες τιμές απόδοσης που</a:t>
            </a:r>
            <a:r>
              <a:rPr lang="en-US" sz="2800" dirty="0" smtClean="0">
                <a:latin typeface="Calibri" pitchFamily="34" charset="0"/>
              </a:rPr>
              <a:t> </a:t>
            </a:r>
            <a:r>
              <a:rPr lang="el-GR" sz="2800" dirty="0" smtClean="0">
                <a:latin typeface="Calibri" pitchFamily="34" charset="0"/>
              </a:rPr>
              <a:t>επιζητούμε.</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1520" y="274638"/>
            <a:ext cx="8640960" cy="922114"/>
          </a:xfrm>
        </p:spPr>
        <p:txBody>
          <a:bodyPr>
            <a:normAutofit fontScale="90000"/>
          </a:bodyPr>
          <a:lstStyle/>
          <a:p>
            <a:pPr algn="ctr" eaLnBrk="1" hangingPunct="1"/>
            <a:r>
              <a:rPr lang="el-GR" sz="3600" b="1" dirty="0" smtClean="0">
                <a:solidFill>
                  <a:srgbClr val="C00000"/>
                </a:solidFill>
              </a:rPr>
              <a:t>ΜΟΝΤΕΛΟ ΑΠΕΙΡΩΝ ΠΕΡΙΟΔΩΝ ΚΑΙ ΑΝΑΠΤΥΣΣΟΜΕΝΕΣ ΕΤΑΙΡΙΕΣ</a:t>
            </a:r>
          </a:p>
        </p:txBody>
      </p:sp>
      <p:sp>
        <p:nvSpPr>
          <p:cNvPr id="52227" name="Rectangle 3"/>
          <p:cNvSpPr>
            <a:spLocks noGrp="1" noChangeArrowheads="1"/>
          </p:cNvSpPr>
          <p:nvPr>
            <p:ph sz="quarter" idx="1"/>
          </p:nvPr>
        </p:nvSpPr>
        <p:spPr>
          <a:xfrm>
            <a:off x="179512" y="1412776"/>
            <a:ext cx="8712968" cy="5256312"/>
          </a:xfrm>
        </p:spPr>
        <p:txBody>
          <a:bodyPr>
            <a:normAutofit lnSpcReduction="10000"/>
          </a:bodyPr>
          <a:lstStyle/>
          <a:p>
            <a:pPr marL="533400" indent="-533400" algn="just" eaLnBrk="1" hangingPunct="1">
              <a:lnSpc>
                <a:spcPct val="80000"/>
              </a:lnSpc>
            </a:pPr>
            <a:r>
              <a:rPr lang="el-GR" sz="2800" dirty="0" smtClean="0">
                <a:latin typeface="Calibri" pitchFamily="34" charset="0"/>
              </a:rPr>
              <a:t>Όταν ότι η κερδοφορία των εταιριών σε ορισμένες περιπτώσεις δεν καθίσταται συνεχείς με αποτέλεσμα να μην υπάρχει συμβατότητα με τις παραπάνω προϋποθέσεις, αυτό μπορεί</a:t>
            </a:r>
            <a:r>
              <a:rPr lang="en-US" sz="2800" dirty="0" smtClean="0">
                <a:latin typeface="Calibri" pitchFamily="34" charset="0"/>
              </a:rPr>
              <a:t> </a:t>
            </a:r>
            <a:r>
              <a:rPr lang="el-GR" sz="2800" dirty="0" smtClean="0">
                <a:latin typeface="Calibri" pitchFamily="34" charset="0"/>
              </a:rPr>
              <a:t>να ισχύει</a:t>
            </a:r>
            <a:r>
              <a:rPr lang="en-US" sz="2800" dirty="0" smtClean="0">
                <a:latin typeface="Calibri" pitchFamily="34" charset="0"/>
              </a:rPr>
              <a:t> </a:t>
            </a:r>
            <a:r>
              <a:rPr lang="el-GR" sz="2800" dirty="0" smtClean="0">
                <a:latin typeface="Calibri" pitchFamily="34" charset="0"/>
              </a:rPr>
              <a:t>για δύο βασικούς λόγους:</a:t>
            </a:r>
          </a:p>
          <a:p>
            <a:pPr marL="533400" indent="-533400" algn="just" eaLnBrk="1" hangingPunct="1">
              <a:lnSpc>
                <a:spcPct val="80000"/>
              </a:lnSpc>
              <a:buFontTx/>
              <a:buAutoNum type="arabicPeriod"/>
            </a:pPr>
            <a:r>
              <a:rPr lang="el-GR" sz="2800" dirty="0" smtClean="0">
                <a:latin typeface="Calibri" pitchFamily="34" charset="0"/>
              </a:rPr>
              <a:t>Όταν αυτές οι εταιρίες αποδίδουν στον κλάδο τους υπερβολικά υψηλές τιμές είναι σίγουρο ότι θα προσελκύσουν τον ανταγωνισμό με την είσοδο νέων εταιριών. Άρα, ως αποτέλεσμα θα έχουμε τη μη διατήρηση υψηλών ποσοστών ανάπτυξης που να τείνουν στο άπειρο.</a:t>
            </a:r>
          </a:p>
          <a:p>
            <a:pPr marL="533400" indent="-533400" algn="just" eaLnBrk="1" hangingPunct="1">
              <a:lnSpc>
                <a:spcPct val="80000"/>
              </a:lnSpc>
              <a:buFontTx/>
              <a:buAutoNum type="arabicPeriod"/>
            </a:pPr>
            <a:r>
              <a:rPr lang="el-GR" sz="2800" dirty="0" smtClean="0">
                <a:latin typeface="Calibri" pitchFamily="34" charset="0"/>
              </a:rPr>
              <a:t>Αν αυτές οι αποδόσεις διατηρούνται σε υψηλές τιμές, τότε ο συντελεστής ανάπτυξης </a:t>
            </a:r>
            <a:r>
              <a:rPr lang="en-US" sz="2800" b="1" dirty="0" smtClean="0">
                <a:latin typeface="Calibri" pitchFamily="34" charset="0"/>
              </a:rPr>
              <a:t>g</a:t>
            </a:r>
            <a:r>
              <a:rPr lang="en-US" sz="2800" dirty="0" smtClean="0">
                <a:latin typeface="Calibri" pitchFamily="34" charset="0"/>
              </a:rPr>
              <a:t> </a:t>
            </a:r>
            <a:r>
              <a:rPr lang="el-GR" sz="2800" dirty="0" smtClean="0">
                <a:latin typeface="Calibri" pitchFamily="34" charset="0"/>
              </a:rPr>
              <a:t>θα είναι συνεχώς μεγαλύτερος από την απαιτούμενη απόδοση </a:t>
            </a:r>
            <a:r>
              <a:rPr lang="el-GR" sz="2800" b="1" dirty="0" smtClean="0">
                <a:latin typeface="Calibri" pitchFamily="34" charset="0"/>
              </a:rPr>
              <a:t>Κ</a:t>
            </a:r>
            <a:r>
              <a:rPr lang="en-US" sz="2800" dirty="0" smtClean="0">
                <a:latin typeface="Calibri" pitchFamily="34" charset="0"/>
              </a:rPr>
              <a:t> </a:t>
            </a:r>
            <a:r>
              <a:rPr lang="el-GR" sz="2800" dirty="0" smtClean="0">
                <a:latin typeface="Calibri" pitchFamily="34" charset="0"/>
              </a:rPr>
              <a:t>με αποτέλεσμα ο τύπος να μη λειτουργεί. </a:t>
            </a:r>
          </a:p>
          <a:p>
            <a:pPr marL="533400" indent="-533400" eaLnBrk="1" hangingPunct="1">
              <a:lnSpc>
                <a:spcPct val="80000"/>
              </a:lnSpc>
            </a:pPr>
            <a:endParaRPr lang="el-GR" sz="2800" dirty="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95536" y="274638"/>
            <a:ext cx="8291264" cy="562074"/>
          </a:xfrm>
        </p:spPr>
        <p:txBody>
          <a:bodyPr>
            <a:normAutofit fontScale="90000"/>
          </a:bodyPr>
          <a:lstStyle/>
          <a:p>
            <a:pPr eaLnBrk="1" hangingPunct="1"/>
            <a:r>
              <a:rPr lang="el-GR" sz="4000" b="1" dirty="0" smtClean="0">
                <a:solidFill>
                  <a:srgbClr val="002060"/>
                </a:solidFill>
              </a:rPr>
              <a:t>ΑΣΚΗΣΗ</a:t>
            </a:r>
          </a:p>
        </p:txBody>
      </p:sp>
      <p:sp>
        <p:nvSpPr>
          <p:cNvPr id="53251" name="Rectangle 3"/>
          <p:cNvSpPr>
            <a:spLocks noGrp="1" noChangeArrowheads="1"/>
          </p:cNvSpPr>
          <p:nvPr>
            <p:ph type="body" sz="half" idx="1"/>
          </p:nvPr>
        </p:nvSpPr>
        <p:spPr>
          <a:xfrm>
            <a:off x="179512" y="1052513"/>
            <a:ext cx="5256584" cy="5545137"/>
          </a:xfrm>
        </p:spPr>
        <p:txBody>
          <a:bodyPr/>
          <a:lstStyle/>
          <a:p>
            <a:pPr eaLnBrk="1" hangingPunct="1">
              <a:lnSpc>
                <a:spcPct val="80000"/>
              </a:lnSpc>
              <a:buFontTx/>
              <a:buNone/>
            </a:pPr>
            <a:r>
              <a:rPr lang="el-GR" sz="2800" dirty="0" smtClean="0"/>
              <a:t>Η εταιρία ΛΑΜΔΑ Α.Ε.</a:t>
            </a:r>
            <a:r>
              <a:rPr lang="en-US" sz="2800" dirty="0" smtClean="0"/>
              <a:t> </a:t>
            </a:r>
            <a:r>
              <a:rPr lang="el-GR" sz="2800" dirty="0" smtClean="0"/>
              <a:t>διανέμει</a:t>
            </a:r>
          </a:p>
          <a:p>
            <a:pPr eaLnBrk="1" hangingPunct="1">
              <a:lnSpc>
                <a:spcPct val="80000"/>
              </a:lnSpc>
              <a:buFontTx/>
              <a:buNone/>
            </a:pPr>
            <a:r>
              <a:rPr lang="el-GR" sz="2800" dirty="0" smtClean="0"/>
              <a:t>τρέχων μέρισμα 2 € για κάθε</a:t>
            </a:r>
          </a:p>
          <a:p>
            <a:pPr eaLnBrk="1" hangingPunct="1">
              <a:lnSpc>
                <a:spcPct val="80000"/>
              </a:lnSpc>
              <a:buFontTx/>
              <a:buNone/>
            </a:pPr>
            <a:r>
              <a:rPr lang="el-GR" sz="2800" dirty="0" smtClean="0"/>
              <a:t>μετοχή. Στον δίπλα πίνακα</a:t>
            </a:r>
          </a:p>
          <a:p>
            <a:pPr algn="just" eaLnBrk="1" hangingPunct="1">
              <a:lnSpc>
                <a:spcPct val="80000"/>
              </a:lnSpc>
              <a:buFontTx/>
              <a:buNone/>
            </a:pPr>
            <a:r>
              <a:rPr lang="el-GR" sz="2800" dirty="0" smtClean="0"/>
              <a:t>έχουμε τις αναμενόμενες τιμές</a:t>
            </a:r>
          </a:p>
          <a:p>
            <a:pPr eaLnBrk="1" hangingPunct="1">
              <a:lnSpc>
                <a:spcPct val="80000"/>
              </a:lnSpc>
              <a:buFontTx/>
              <a:buNone/>
            </a:pPr>
            <a:r>
              <a:rPr lang="el-GR" sz="2800" dirty="0" smtClean="0"/>
              <a:t>ανάπτυξης για τις τιμές των</a:t>
            </a:r>
          </a:p>
          <a:p>
            <a:pPr eaLnBrk="1" hangingPunct="1">
              <a:lnSpc>
                <a:spcPct val="80000"/>
              </a:lnSpc>
              <a:buFontTx/>
              <a:buNone/>
            </a:pPr>
            <a:r>
              <a:rPr lang="el-GR" sz="2800" dirty="0" smtClean="0"/>
              <a:t>μερισμάτων. Να αποτιμηθεί η</a:t>
            </a:r>
          </a:p>
          <a:p>
            <a:pPr eaLnBrk="1" hangingPunct="1">
              <a:lnSpc>
                <a:spcPct val="80000"/>
              </a:lnSpc>
              <a:buFontTx/>
              <a:buNone/>
            </a:pPr>
            <a:r>
              <a:rPr lang="el-GR" sz="2800" dirty="0" smtClean="0"/>
              <a:t>εταιρεία ΛΑΜΔΑ Α.Ε.</a:t>
            </a:r>
            <a:r>
              <a:rPr lang="en-US" sz="2800" dirty="0" smtClean="0"/>
              <a:t>, </a:t>
            </a:r>
            <a:r>
              <a:rPr lang="el-GR" sz="2800" dirty="0" smtClean="0"/>
              <a:t>όταν ο</a:t>
            </a:r>
          </a:p>
          <a:p>
            <a:pPr eaLnBrk="1" hangingPunct="1">
              <a:lnSpc>
                <a:spcPct val="80000"/>
              </a:lnSpc>
              <a:buFontTx/>
              <a:buNone/>
            </a:pPr>
            <a:r>
              <a:rPr lang="el-GR" sz="2800" dirty="0" smtClean="0"/>
              <a:t>συνολικός αριθμός των μετοχών</a:t>
            </a:r>
          </a:p>
          <a:p>
            <a:pPr eaLnBrk="1" hangingPunct="1">
              <a:lnSpc>
                <a:spcPct val="80000"/>
              </a:lnSpc>
              <a:buFontTx/>
              <a:buNone/>
            </a:pPr>
            <a:r>
              <a:rPr lang="el-GR" sz="2800" dirty="0" smtClean="0"/>
              <a:t>είναι 100.000 και η</a:t>
            </a:r>
          </a:p>
          <a:p>
            <a:pPr eaLnBrk="1" hangingPunct="1">
              <a:lnSpc>
                <a:spcPct val="80000"/>
              </a:lnSpc>
              <a:buFontTx/>
              <a:buNone/>
            </a:pPr>
            <a:r>
              <a:rPr lang="el-GR" sz="2800" dirty="0" smtClean="0"/>
              <a:t>απαιτούμενη από τον επενδυτή</a:t>
            </a:r>
          </a:p>
          <a:p>
            <a:pPr eaLnBrk="1" hangingPunct="1">
              <a:lnSpc>
                <a:spcPct val="80000"/>
              </a:lnSpc>
              <a:buFontTx/>
              <a:buNone/>
            </a:pPr>
            <a:r>
              <a:rPr lang="el-GR" sz="2800" dirty="0" smtClean="0"/>
              <a:t>απόδοση είναι 1</a:t>
            </a:r>
            <a:r>
              <a:rPr lang="en-US" sz="2800" dirty="0" smtClean="0"/>
              <a:t>4</a:t>
            </a:r>
            <a:r>
              <a:rPr lang="el-GR" sz="2800" dirty="0" smtClean="0"/>
              <a:t>%.</a:t>
            </a:r>
          </a:p>
          <a:p>
            <a:pPr eaLnBrk="1" hangingPunct="1">
              <a:lnSpc>
                <a:spcPct val="80000"/>
              </a:lnSpc>
              <a:buFontTx/>
              <a:buNone/>
            </a:pPr>
            <a:r>
              <a:rPr lang="el-GR" sz="2400" dirty="0" smtClean="0"/>
              <a:t> </a:t>
            </a:r>
          </a:p>
        </p:txBody>
      </p:sp>
      <p:graphicFrame>
        <p:nvGraphicFramePr>
          <p:cNvPr id="65572" name="Group 36"/>
          <p:cNvGraphicFramePr>
            <a:graphicFrameLocks noGrp="1"/>
          </p:cNvGraphicFramePr>
          <p:nvPr>
            <p:ph sz="half" idx="2"/>
          </p:nvPr>
        </p:nvGraphicFramePr>
        <p:xfrm>
          <a:off x="5580113" y="1052513"/>
          <a:ext cx="3312368" cy="5373689"/>
        </p:xfrm>
        <a:graphic>
          <a:graphicData uri="http://schemas.openxmlformats.org/drawingml/2006/table">
            <a:tbl>
              <a:tblPr/>
              <a:tblGrid>
                <a:gridCol w="942353"/>
                <a:gridCol w="2370015"/>
              </a:tblGrid>
              <a:tr h="1993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Έτη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Ποσοστό Αύξησης Μερισμάτων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620713"/>
          </a:xfrm>
        </p:spPr>
        <p:txBody>
          <a:bodyPr>
            <a:normAutofit fontScale="90000"/>
          </a:bodyPr>
          <a:lstStyle/>
          <a:p>
            <a:pPr eaLnBrk="1" hangingPunct="1"/>
            <a:r>
              <a:rPr lang="el-GR" sz="4000" b="1" dirty="0" smtClean="0">
                <a:solidFill>
                  <a:srgbClr val="002060"/>
                </a:solidFill>
              </a:rPr>
              <a:t>ΛΥΣΗ</a:t>
            </a:r>
          </a:p>
        </p:txBody>
      </p:sp>
      <p:graphicFrame>
        <p:nvGraphicFramePr>
          <p:cNvPr id="67678" name="Group 94"/>
          <p:cNvGraphicFramePr>
            <a:graphicFrameLocks noGrp="1"/>
          </p:cNvGraphicFramePr>
          <p:nvPr>
            <p:ph type="tbl" idx="1"/>
          </p:nvPr>
        </p:nvGraphicFramePr>
        <p:xfrm>
          <a:off x="0" y="620713"/>
          <a:ext cx="9144000" cy="6218873"/>
        </p:xfrm>
        <a:graphic>
          <a:graphicData uri="http://schemas.openxmlformats.org/drawingml/2006/table">
            <a:tbl>
              <a:tblPr/>
              <a:tblGrid>
                <a:gridCol w="827088"/>
                <a:gridCol w="1512887"/>
                <a:gridCol w="4464050"/>
                <a:gridCol w="2339975"/>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ΕΤΗ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ΜΕΡΙΣΜΑ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ΣΥΝΤΕΛΣΤΗΣ ΠΡΟΕΞΟΦΛΗΣΗΣ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200" b="1" i="0" u="none" strike="noStrike" cap="none" normalizeH="0" baseline="0" dirty="0" smtClean="0">
                          <a:ln>
                            <a:noFill/>
                          </a:ln>
                          <a:solidFill>
                            <a:schemeClr val="tx1"/>
                          </a:solidFill>
                          <a:effectLst/>
                          <a:latin typeface="Arial" charset="0"/>
                        </a:rPr>
                        <a:t>ΠΑΡΟΥΣΑ ΑΞΙΑ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0,8772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2,193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0,7695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2,401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0,6750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2,639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0,5921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2,777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0,5194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2,924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6,76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0,4556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3,080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7,77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0,3996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3,105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0,3506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3,134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0,3075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3,161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0,2697</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3,023</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224,20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0,2697</a:t>
                      </a:r>
                      <a:r>
                        <a:rPr kumimoji="0" lang="el-GR" sz="2800" b="0" i="0" u="none" strike="noStrike" cap="none" normalizeH="0" baseline="0" dirty="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28</a:t>
                      </a:r>
                      <a:r>
                        <a:rPr kumimoji="0" lang="el-GR" sz="2800" b="0" i="0" u="none" strike="noStrike" cap="none" normalizeH="0" baseline="0" dirty="0" smtClean="0">
                          <a:ln>
                            <a:noFill/>
                          </a:ln>
                          <a:solidFill>
                            <a:schemeClr val="tx1"/>
                          </a:solidFill>
                          <a:effectLst/>
                          <a:latin typeface="Arial" charset="0"/>
                        </a:rPr>
                        <a:t>,4</a:t>
                      </a:r>
                      <a:r>
                        <a:rPr kumimoji="0" lang="en-US" sz="2800" b="0" i="0" u="none" strike="noStrike" cap="none" normalizeH="0" baseline="0" dirty="0" smtClean="0">
                          <a:ln>
                            <a:noFill/>
                          </a:ln>
                          <a:solidFill>
                            <a:schemeClr val="tx1"/>
                          </a:solidFill>
                          <a:effectLst/>
                          <a:latin typeface="Arial" charset="0"/>
                        </a:rPr>
                        <a:t>37</a:t>
                      </a: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276225"/>
            <a:ext cx="8784976" cy="704850"/>
          </a:xfrm>
          <a:noFill/>
        </p:spPr>
        <p:txBody>
          <a:bodyPr>
            <a:normAutofit fontScale="90000"/>
          </a:bodyPr>
          <a:lstStyle/>
          <a:p>
            <a:pPr algn="ctr" eaLnBrk="1" hangingPunct="1"/>
            <a:r>
              <a:rPr lang="el-GR" altLang="el-GR" sz="3000" b="1" u="none" dirty="0" smtClean="0">
                <a:solidFill>
                  <a:schemeClr val="accent1"/>
                </a:solidFill>
                <a:latin typeface="Arial Narrow" pitchFamily="34" charset="0"/>
              </a:rPr>
              <a:t>Η Δυναμική και οι Μεταμορφώσεις του Ιστορικού Κόστους</a:t>
            </a:r>
          </a:p>
        </p:txBody>
      </p:sp>
      <p:sp>
        <p:nvSpPr>
          <p:cNvPr id="17411" name="Rectangle 3"/>
          <p:cNvSpPr>
            <a:spLocks noGrp="1" noChangeArrowheads="1"/>
          </p:cNvSpPr>
          <p:nvPr>
            <p:ph type="body" idx="1"/>
          </p:nvPr>
        </p:nvSpPr>
        <p:spPr>
          <a:xfrm>
            <a:off x="107950" y="1196752"/>
            <a:ext cx="8856538" cy="5327873"/>
          </a:xfrm>
        </p:spPr>
        <p:txBody>
          <a:bodyPr/>
          <a:lstStyle/>
          <a:p>
            <a:pPr marL="0" indent="0" algn="just" eaLnBrk="1" hangingPunct="1">
              <a:lnSpc>
                <a:spcPct val="100000"/>
              </a:lnSpc>
              <a:spcBef>
                <a:spcPct val="50000"/>
              </a:spcBef>
              <a:buFontTx/>
              <a:buNone/>
            </a:pPr>
            <a:r>
              <a:rPr lang="el-GR" altLang="el-GR" sz="2600" dirty="0" smtClean="0"/>
              <a:t>Το ιστορικό κόστος, ως αρχή αποτίμησης, εμπεριέχει μία άλλη βασική λογιστική αρχή, την αρχή της συντηρητικότητας.  Το γεγονός αυτό οδηγεί σε διάφορες εκδοχές (</a:t>
            </a:r>
            <a:r>
              <a:rPr lang="en-US" altLang="el-GR" sz="2600" dirty="0" smtClean="0"/>
              <a:t>modifications) </a:t>
            </a:r>
            <a:r>
              <a:rPr lang="el-GR" altLang="el-GR" sz="2600" dirty="0" smtClean="0"/>
              <a:t>του ιστορικού κόστους, όπως:</a:t>
            </a:r>
          </a:p>
          <a:p>
            <a:pPr marL="0" indent="0" algn="just" eaLnBrk="1" hangingPunct="1">
              <a:lnSpc>
                <a:spcPct val="100000"/>
              </a:lnSpc>
              <a:spcBef>
                <a:spcPct val="50000"/>
              </a:spcBef>
              <a:buFontTx/>
              <a:buNone/>
            </a:pPr>
            <a:r>
              <a:rPr lang="el-GR" altLang="el-GR" sz="2600" dirty="0" smtClean="0"/>
              <a:t>- Ιστορικό κόστος μείον ζημίες απομείωσης</a:t>
            </a:r>
          </a:p>
          <a:p>
            <a:pPr marL="0" indent="0" algn="just" eaLnBrk="1" hangingPunct="1">
              <a:lnSpc>
                <a:spcPct val="100000"/>
              </a:lnSpc>
              <a:spcBef>
                <a:spcPct val="50000"/>
              </a:spcBef>
              <a:buFontTx/>
              <a:buNone/>
            </a:pPr>
            <a:r>
              <a:rPr lang="el-GR" altLang="el-GR" sz="2600" dirty="0" smtClean="0"/>
              <a:t>- Αναπόσβεστο κόστος (</a:t>
            </a:r>
            <a:r>
              <a:rPr lang="en-US" altLang="el-GR" sz="2600" dirty="0" smtClean="0"/>
              <a:t>amortised cost)</a:t>
            </a:r>
          </a:p>
          <a:p>
            <a:pPr marL="0" indent="0" algn="just" eaLnBrk="1" hangingPunct="1">
              <a:lnSpc>
                <a:spcPct val="100000"/>
              </a:lnSpc>
              <a:spcBef>
                <a:spcPct val="50000"/>
              </a:spcBef>
              <a:buFontTx/>
              <a:buNone/>
            </a:pPr>
            <a:r>
              <a:rPr lang="en-US" altLang="el-GR" sz="2600" dirty="0" smtClean="0"/>
              <a:t>- </a:t>
            </a:r>
            <a:r>
              <a:rPr lang="el-GR" altLang="el-GR" sz="2600" dirty="0" smtClean="0"/>
              <a:t>Ιστορικό κόστος μείον αποσβέσεις κ.λπ.</a:t>
            </a:r>
          </a:p>
          <a:p>
            <a:pPr marL="0" indent="0" algn="just" eaLnBrk="1" hangingPunct="1">
              <a:lnSpc>
                <a:spcPct val="100000"/>
              </a:lnSpc>
              <a:spcBef>
                <a:spcPct val="50000"/>
              </a:spcBef>
              <a:buFontTx/>
              <a:buNone/>
            </a:pPr>
            <a:r>
              <a:rPr lang="el-GR" altLang="el-GR" sz="2600" dirty="0" smtClean="0"/>
              <a:t>οι οποίες, ανάλογα με το στοιχείο που αποτιμάται, εκφράζουν και το πραγματικό νόημα του ιστορικού κόστους.</a:t>
            </a:r>
          </a:p>
          <a:p>
            <a:pPr marL="0" indent="0" eaLnBrk="1" hangingPunct="1">
              <a:lnSpc>
                <a:spcPct val="100000"/>
              </a:lnSpc>
              <a:spcBef>
                <a:spcPct val="50000"/>
              </a:spcBef>
            </a:pPr>
            <a:endParaRPr lang="el-GR" altLang="el-GR" sz="2600" dirty="0" smtClean="0"/>
          </a:p>
        </p:txBody>
      </p:sp>
      <p:cxnSp>
        <p:nvCxnSpPr>
          <p:cNvPr id="4" name="Ευθεία γραμμή σύνδεσης 3"/>
          <p:cNvCxnSpPr/>
          <p:nvPr/>
        </p:nvCxnSpPr>
        <p:spPr>
          <a:xfrm>
            <a:off x="612775" y="981075"/>
            <a:ext cx="835183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706437"/>
          </a:xfrm>
        </p:spPr>
        <p:txBody>
          <a:bodyPr>
            <a:normAutofit fontScale="90000"/>
          </a:bodyPr>
          <a:lstStyle/>
          <a:p>
            <a:pPr eaLnBrk="1" hangingPunct="1"/>
            <a:r>
              <a:rPr lang="el-GR" sz="4000" b="1" dirty="0" smtClean="0">
                <a:solidFill>
                  <a:srgbClr val="002060"/>
                </a:solidFill>
              </a:rPr>
              <a:t>ΛΥΣΗ</a:t>
            </a:r>
          </a:p>
        </p:txBody>
      </p:sp>
      <p:sp>
        <p:nvSpPr>
          <p:cNvPr id="55299" name="Rectangle 3"/>
          <p:cNvSpPr>
            <a:spLocks noGrp="1" noChangeArrowheads="1"/>
          </p:cNvSpPr>
          <p:nvPr>
            <p:ph sz="quarter" idx="1"/>
          </p:nvPr>
        </p:nvSpPr>
        <p:spPr>
          <a:xfrm>
            <a:off x="179388" y="1196975"/>
            <a:ext cx="8964612" cy="5472113"/>
          </a:xfrm>
        </p:spPr>
        <p:txBody>
          <a:bodyPr/>
          <a:lstStyle/>
          <a:p>
            <a:pPr eaLnBrk="1" hangingPunct="1">
              <a:buFontTx/>
              <a:buNone/>
            </a:pPr>
            <a:r>
              <a:rPr lang="en-US" dirty="0" smtClean="0"/>
              <a:t>                </a:t>
            </a:r>
            <a:r>
              <a:rPr lang="el-GR" sz="3000" dirty="0" smtClean="0"/>
              <a:t>11,21</a:t>
            </a:r>
            <a:endParaRPr lang="en-US" sz="3000" dirty="0" smtClean="0"/>
          </a:p>
          <a:p>
            <a:pPr eaLnBrk="1" hangingPunct="1">
              <a:buFontTx/>
              <a:buNone/>
            </a:pPr>
            <a:r>
              <a:rPr lang="en-US" sz="3000" dirty="0" smtClean="0"/>
              <a:t>R10 = </a:t>
            </a:r>
            <a:r>
              <a:rPr lang="en-US" sz="3000" dirty="0" smtClean="0">
                <a:cs typeface="Arial" charset="0"/>
              </a:rPr>
              <a:t>──────── = </a:t>
            </a:r>
            <a:r>
              <a:rPr lang="el-GR" sz="3000" dirty="0" smtClean="0"/>
              <a:t>224,20 €  </a:t>
            </a:r>
            <a:r>
              <a:rPr lang="en-US" sz="3000" dirty="0" smtClean="0"/>
              <a:t>x </a:t>
            </a:r>
            <a:r>
              <a:rPr lang="el-GR" sz="3000" dirty="0" smtClean="0"/>
              <a:t>0,</a:t>
            </a:r>
            <a:r>
              <a:rPr lang="en-US" sz="3000" dirty="0" smtClean="0"/>
              <a:t>2697</a:t>
            </a:r>
            <a:r>
              <a:rPr lang="el-GR" sz="3000" dirty="0" smtClean="0"/>
              <a:t> </a:t>
            </a:r>
            <a:r>
              <a:rPr lang="en-US" sz="3000" dirty="0" smtClean="0"/>
              <a:t>=</a:t>
            </a:r>
            <a:r>
              <a:rPr lang="el-GR" sz="3000" dirty="0" smtClean="0"/>
              <a:t> 60,4667</a:t>
            </a:r>
            <a:endParaRPr lang="en-US" sz="3000" dirty="0" smtClean="0">
              <a:cs typeface="Arial" charset="0"/>
            </a:endParaRPr>
          </a:p>
          <a:p>
            <a:pPr eaLnBrk="1" hangingPunct="1">
              <a:buFontTx/>
              <a:buNone/>
            </a:pPr>
            <a:r>
              <a:rPr lang="en-US" sz="3000" dirty="0" smtClean="0"/>
              <a:t>           (</a:t>
            </a:r>
            <a:r>
              <a:rPr lang="el-GR" sz="3000" dirty="0" smtClean="0"/>
              <a:t>0,14 -0,09</a:t>
            </a:r>
            <a:r>
              <a:rPr lang="en-US" sz="3000" dirty="0" smtClean="0"/>
              <a:t>)</a:t>
            </a:r>
          </a:p>
          <a:p>
            <a:pPr eaLnBrk="1" hangingPunct="1">
              <a:buFontTx/>
              <a:buNone/>
            </a:pPr>
            <a:endParaRPr lang="en-US" sz="3000" dirty="0" smtClean="0"/>
          </a:p>
          <a:p>
            <a:pPr eaLnBrk="1" hangingPunct="1">
              <a:buFontTx/>
              <a:buNone/>
            </a:pPr>
            <a:r>
              <a:rPr lang="el-GR" dirty="0" smtClean="0"/>
              <a:t>=</a:t>
            </a:r>
            <a:r>
              <a:rPr lang="en-US" dirty="0" smtClean="0"/>
              <a:t>&gt; R</a:t>
            </a:r>
            <a:r>
              <a:rPr lang="el-GR" dirty="0" smtClean="0"/>
              <a:t> = </a:t>
            </a:r>
            <a:r>
              <a:rPr lang="en-US" dirty="0" smtClean="0"/>
              <a:t>60,4667</a:t>
            </a:r>
            <a:r>
              <a:rPr lang="el-GR" dirty="0" smtClean="0"/>
              <a:t> + </a:t>
            </a:r>
            <a:r>
              <a:rPr lang="en-US" dirty="0" smtClean="0"/>
              <a:t>28</a:t>
            </a:r>
            <a:r>
              <a:rPr lang="el-GR" dirty="0" smtClean="0"/>
              <a:t>,4</a:t>
            </a:r>
            <a:r>
              <a:rPr lang="en-US" dirty="0" smtClean="0"/>
              <a:t>37 </a:t>
            </a:r>
            <a:r>
              <a:rPr lang="el-GR" dirty="0" smtClean="0"/>
              <a:t>=</a:t>
            </a:r>
            <a:r>
              <a:rPr lang="en-US" dirty="0" smtClean="0"/>
              <a:t> 88,9037</a:t>
            </a:r>
            <a:endParaRPr lang="el-GR" dirty="0"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274638"/>
            <a:ext cx="8964612" cy="562074"/>
          </a:xfrm>
        </p:spPr>
        <p:txBody>
          <a:bodyPr>
            <a:normAutofit fontScale="90000"/>
          </a:bodyPr>
          <a:lstStyle/>
          <a:p>
            <a:pPr algn="ctr" eaLnBrk="1" hangingPunct="1"/>
            <a:r>
              <a:rPr lang="el-GR" sz="3200" b="1" dirty="0" smtClean="0">
                <a:solidFill>
                  <a:srgbClr val="006600"/>
                </a:solidFill>
              </a:rPr>
              <a:t>ΥΠΟΛΟΓΙΣΜΟΣ ΤΟΥ ΣΥΝΤΕΛΕΣΤΗ ΑΝΑΠΤΥΞΗΣ (</a:t>
            </a:r>
            <a:r>
              <a:rPr lang="en-US" sz="3200" b="1" dirty="0" smtClean="0">
                <a:solidFill>
                  <a:srgbClr val="006600"/>
                </a:solidFill>
              </a:rPr>
              <a:t>g</a:t>
            </a:r>
            <a:r>
              <a:rPr lang="el-GR" sz="3200" b="1" dirty="0" smtClean="0">
                <a:solidFill>
                  <a:srgbClr val="006600"/>
                </a:solidFill>
              </a:rPr>
              <a:t>)</a:t>
            </a:r>
          </a:p>
        </p:txBody>
      </p:sp>
      <p:sp>
        <p:nvSpPr>
          <p:cNvPr id="56323" name="Rectangle 3"/>
          <p:cNvSpPr>
            <a:spLocks noGrp="1" noChangeArrowheads="1"/>
          </p:cNvSpPr>
          <p:nvPr>
            <p:ph sz="quarter" idx="1"/>
          </p:nvPr>
        </p:nvSpPr>
        <p:spPr>
          <a:xfrm>
            <a:off x="179512" y="836712"/>
            <a:ext cx="8964488" cy="6021288"/>
          </a:xfrm>
        </p:spPr>
        <p:txBody>
          <a:bodyPr>
            <a:normAutofit/>
          </a:bodyPr>
          <a:lstStyle/>
          <a:p>
            <a:pPr marL="533400" indent="-533400" algn="just"/>
            <a:r>
              <a:rPr lang="el-GR" sz="2800" dirty="0" smtClean="0">
                <a:latin typeface="Calibri" pitchFamily="34" charset="0"/>
              </a:rPr>
              <a:t>Πριν γράψουμε τον τύπο υπολογισμού του </a:t>
            </a:r>
            <a:r>
              <a:rPr lang="en-US" sz="2800" b="1" dirty="0" smtClean="0">
                <a:latin typeface="Calibri" pitchFamily="34" charset="0"/>
              </a:rPr>
              <a:t>g</a:t>
            </a:r>
            <a:r>
              <a:rPr lang="en-US" sz="2800" dirty="0" smtClean="0">
                <a:latin typeface="Calibri" pitchFamily="34" charset="0"/>
              </a:rPr>
              <a:t> </a:t>
            </a:r>
            <a:r>
              <a:rPr lang="el-GR" sz="2800" dirty="0" smtClean="0">
                <a:latin typeface="Calibri" pitchFamily="34" charset="0"/>
              </a:rPr>
              <a:t>θα πρέπει</a:t>
            </a:r>
            <a:r>
              <a:rPr lang="en-US" sz="2800" dirty="0" smtClean="0">
                <a:latin typeface="Calibri" pitchFamily="34" charset="0"/>
              </a:rPr>
              <a:t> </a:t>
            </a:r>
            <a:r>
              <a:rPr lang="el-GR" sz="2800" dirty="0" smtClean="0">
                <a:latin typeface="Calibri" pitchFamily="34" charset="0"/>
              </a:rPr>
              <a:t>να λάβουμε υπ’ όψιν μια σημαντική παράμετρο στη</a:t>
            </a:r>
            <a:r>
              <a:rPr lang="en-US" sz="2800" dirty="0" smtClean="0">
                <a:latin typeface="Calibri" pitchFamily="34" charset="0"/>
              </a:rPr>
              <a:t> </a:t>
            </a:r>
            <a:r>
              <a:rPr lang="el-GR" sz="2800" dirty="0" smtClean="0">
                <a:latin typeface="Calibri" pitchFamily="34" charset="0"/>
              </a:rPr>
              <a:t>διαμόρφωση του συντελεστή, για το πόσο γρήγορα</a:t>
            </a:r>
            <a:r>
              <a:rPr lang="en-US" sz="2800" dirty="0" smtClean="0">
                <a:latin typeface="Calibri" pitchFamily="34" charset="0"/>
              </a:rPr>
              <a:t> </a:t>
            </a:r>
            <a:r>
              <a:rPr lang="el-GR" sz="2800" dirty="0" smtClean="0">
                <a:latin typeface="Calibri" pitchFamily="34" charset="0"/>
              </a:rPr>
              <a:t>αυξάνονται τα κέρδη της εταιρίας. Αυτό εξαρτάται από:</a:t>
            </a:r>
          </a:p>
          <a:p>
            <a:pPr marL="533400" indent="-533400" eaLnBrk="1" hangingPunct="1">
              <a:buFontTx/>
              <a:buAutoNum type="arabicPeriod"/>
            </a:pPr>
            <a:r>
              <a:rPr lang="en-US" sz="2800" dirty="0" smtClean="0">
                <a:latin typeface="Calibri" pitchFamily="34" charset="0"/>
              </a:rPr>
              <a:t>To </a:t>
            </a:r>
            <a:r>
              <a:rPr lang="el-GR" sz="2800" dirty="0" smtClean="0">
                <a:latin typeface="Calibri" pitchFamily="34" charset="0"/>
              </a:rPr>
              <a:t>ποσοστό των κερδών που παρακρατούνται με σκοπό την επανεπένδυση τους, και</a:t>
            </a:r>
          </a:p>
          <a:p>
            <a:pPr marL="533400" indent="-533400" eaLnBrk="1" hangingPunct="1">
              <a:buFontTx/>
              <a:buAutoNum type="arabicPeriod"/>
            </a:pPr>
            <a:r>
              <a:rPr lang="en-US" sz="2800" dirty="0" smtClean="0">
                <a:latin typeface="Calibri" pitchFamily="34" charset="0"/>
              </a:rPr>
              <a:t>To </a:t>
            </a:r>
            <a:r>
              <a:rPr lang="el-GR" sz="2800" dirty="0" smtClean="0">
                <a:latin typeface="Calibri" pitchFamily="34" charset="0"/>
              </a:rPr>
              <a:t>ποσοστό απόδοσης των κερδών από νέες επενδύσεις.</a:t>
            </a:r>
          </a:p>
          <a:p>
            <a:pPr marL="533400" indent="-533400" eaLnBrk="1" hangingPunct="1"/>
            <a:r>
              <a:rPr lang="el-GR" sz="2800" dirty="0" smtClean="0">
                <a:latin typeface="Calibri" pitchFamily="34" charset="0"/>
              </a:rPr>
              <a:t>Ο τύπος υπολογισμού του </a:t>
            </a:r>
            <a:r>
              <a:rPr lang="en-US" sz="2800" b="1" dirty="0" smtClean="0">
                <a:latin typeface="Calibri" pitchFamily="34" charset="0"/>
              </a:rPr>
              <a:t>g </a:t>
            </a:r>
            <a:r>
              <a:rPr lang="el-GR" sz="2800" dirty="0" smtClean="0">
                <a:latin typeface="Calibri" pitchFamily="34" charset="0"/>
              </a:rPr>
              <a:t>είναι: </a:t>
            </a:r>
            <a:r>
              <a:rPr lang="en-US" sz="2800" b="1" dirty="0" smtClean="0">
                <a:latin typeface="Calibri" pitchFamily="34" charset="0"/>
              </a:rPr>
              <a:t>g = RR *</a:t>
            </a:r>
            <a:r>
              <a:rPr lang="el-GR" sz="2800" b="1" dirty="0" smtClean="0">
                <a:latin typeface="Calibri" pitchFamily="34" charset="0"/>
              </a:rPr>
              <a:t> </a:t>
            </a:r>
            <a:r>
              <a:rPr lang="en-US" sz="2800" b="1" dirty="0" smtClean="0">
                <a:latin typeface="Calibri" pitchFamily="34" charset="0"/>
              </a:rPr>
              <a:t>ROE</a:t>
            </a:r>
          </a:p>
          <a:p>
            <a:pPr marL="533400" indent="-533400"/>
            <a:r>
              <a:rPr lang="el-GR" sz="2800" dirty="0" smtClean="0">
                <a:latin typeface="Calibri" pitchFamily="34" charset="0"/>
              </a:rPr>
              <a:t>Όπου </a:t>
            </a:r>
            <a:endParaRPr lang="en-US" sz="2800" dirty="0" smtClean="0">
              <a:latin typeface="Calibri" pitchFamily="34" charset="0"/>
            </a:endParaRPr>
          </a:p>
          <a:p>
            <a:pPr marL="533400" indent="-533400"/>
            <a:r>
              <a:rPr lang="en-US" sz="2800" b="1" dirty="0" smtClean="0">
                <a:latin typeface="Calibri" pitchFamily="34" charset="0"/>
              </a:rPr>
              <a:t>RR</a:t>
            </a:r>
            <a:r>
              <a:rPr lang="en-US" sz="2800" dirty="0" smtClean="0">
                <a:latin typeface="Calibri" pitchFamily="34" charset="0"/>
              </a:rPr>
              <a:t> </a:t>
            </a:r>
            <a:r>
              <a:rPr lang="el-GR" sz="2800" dirty="0" smtClean="0">
                <a:latin typeface="Calibri" pitchFamily="34" charset="0"/>
              </a:rPr>
              <a:t>= ποσοστό παρακράτησης κερδών και</a:t>
            </a:r>
            <a:r>
              <a:rPr lang="en-US" sz="2800" dirty="0" smtClean="0">
                <a:latin typeface="Calibri" pitchFamily="34" charset="0"/>
              </a:rPr>
              <a:t> </a:t>
            </a:r>
          </a:p>
          <a:p>
            <a:pPr marL="533400" indent="-533400"/>
            <a:r>
              <a:rPr lang="en-US" sz="2800" b="1" dirty="0" smtClean="0">
                <a:latin typeface="Calibri" pitchFamily="34" charset="0"/>
              </a:rPr>
              <a:t>ROE</a:t>
            </a:r>
            <a:r>
              <a:rPr lang="el-GR" sz="2800" dirty="0" smtClean="0">
                <a:latin typeface="Calibri" pitchFamily="34" charset="0"/>
              </a:rPr>
              <a:t>:</a:t>
            </a:r>
            <a:r>
              <a:rPr lang="en-US" sz="2800" dirty="0" smtClean="0">
                <a:latin typeface="Calibri" pitchFamily="34" charset="0"/>
              </a:rPr>
              <a:t> </a:t>
            </a:r>
            <a:r>
              <a:rPr lang="el-GR" sz="2800" dirty="0" smtClean="0">
                <a:latin typeface="Calibri" pitchFamily="34" charset="0"/>
              </a:rPr>
              <a:t>απόδοση ιδίων κεφαλαίων = Κέρδη πφ / Ι.Κ.</a:t>
            </a:r>
            <a:r>
              <a:rPr lang="el-GR" sz="2800" dirty="0" smtClean="0"/>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88640"/>
            <a:ext cx="8229600" cy="576064"/>
          </a:xfrm>
        </p:spPr>
        <p:txBody>
          <a:bodyPr>
            <a:normAutofit fontScale="90000"/>
          </a:bodyPr>
          <a:lstStyle/>
          <a:p>
            <a:pPr algn="ctr" eaLnBrk="1" hangingPunct="1"/>
            <a:r>
              <a:rPr lang="el-GR" sz="3200" b="1" dirty="0" smtClean="0"/>
              <a:t/>
            </a:r>
            <a:br>
              <a:rPr lang="el-GR" sz="3200" b="1" dirty="0" smtClean="0"/>
            </a:br>
            <a:r>
              <a:rPr lang="el-GR" sz="3200" b="1" dirty="0" smtClean="0">
                <a:solidFill>
                  <a:srgbClr val="006600"/>
                </a:solidFill>
              </a:rPr>
              <a:t>ΥΠΟΛΟΓΙΣΜΟΣ ΤΟΥ </a:t>
            </a:r>
            <a:r>
              <a:rPr lang="en-US" sz="3200" b="1" dirty="0" smtClean="0">
                <a:solidFill>
                  <a:srgbClr val="006600"/>
                </a:solidFill>
                <a:latin typeface="Calibri" pitchFamily="34" charset="0"/>
              </a:rPr>
              <a:t>ROE</a:t>
            </a:r>
            <a:endParaRPr lang="el-GR" sz="3200" b="1" dirty="0" smtClean="0">
              <a:solidFill>
                <a:srgbClr val="006600"/>
              </a:solidFill>
              <a:latin typeface="Calibri" pitchFamily="34" charset="0"/>
            </a:endParaRPr>
          </a:p>
        </p:txBody>
      </p:sp>
      <p:sp>
        <p:nvSpPr>
          <p:cNvPr id="57347" name="Rectangle 3"/>
          <p:cNvSpPr>
            <a:spLocks noGrp="1" noChangeArrowheads="1"/>
          </p:cNvSpPr>
          <p:nvPr>
            <p:ph sz="quarter" idx="1"/>
          </p:nvPr>
        </p:nvSpPr>
        <p:spPr>
          <a:xfrm>
            <a:off x="179512" y="908720"/>
            <a:ext cx="8712968" cy="5688632"/>
          </a:xfrm>
        </p:spPr>
        <p:txBody>
          <a:bodyPr>
            <a:normAutofit fontScale="92500" lnSpcReduction="10000"/>
          </a:bodyPr>
          <a:lstStyle/>
          <a:p>
            <a:pPr eaLnBrk="1" hangingPunct="1">
              <a:lnSpc>
                <a:spcPct val="80000"/>
              </a:lnSpc>
              <a:buFontTx/>
              <a:buNone/>
            </a:pPr>
            <a:r>
              <a:rPr lang="el-GR" sz="2400" dirty="0" smtClean="0"/>
              <a:t>Ο τύπος είναι:</a:t>
            </a:r>
            <a:endParaRPr lang="en-US" sz="2400" dirty="0" smtClean="0"/>
          </a:p>
          <a:p>
            <a:pPr eaLnBrk="1" hangingPunct="1">
              <a:lnSpc>
                <a:spcPct val="80000"/>
              </a:lnSpc>
              <a:buFontTx/>
              <a:buNone/>
            </a:pPr>
            <a:r>
              <a:rPr lang="el-GR" sz="2400" dirty="0" smtClean="0"/>
              <a:t>              </a:t>
            </a:r>
            <a:r>
              <a:rPr lang="en-US" sz="2400" dirty="0" smtClean="0"/>
              <a:t>Net Profit</a:t>
            </a:r>
            <a:r>
              <a:rPr lang="el-GR" sz="2400" dirty="0" smtClean="0"/>
              <a:t>    </a:t>
            </a:r>
            <a:r>
              <a:rPr lang="en-US" sz="2400" dirty="0" smtClean="0"/>
              <a:t>       Sales           Total Assets</a:t>
            </a:r>
            <a:r>
              <a:rPr lang="en-US" sz="1800" dirty="0" smtClean="0"/>
              <a:t>           </a:t>
            </a:r>
            <a:endParaRPr lang="el-GR" sz="1800" dirty="0" smtClean="0"/>
          </a:p>
          <a:p>
            <a:pPr eaLnBrk="1" hangingPunct="1">
              <a:lnSpc>
                <a:spcPct val="80000"/>
              </a:lnSpc>
              <a:buFontTx/>
              <a:buNone/>
            </a:pPr>
            <a:r>
              <a:rPr lang="en-US" sz="2400" dirty="0" smtClean="0"/>
              <a:t>ROE = </a:t>
            </a:r>
            <a:r>
              <a:rPr lang="en-US" sz="2400" dirty="0" smtClean="0">
                <a:cs typeface="Arial" charset="0"/>
              </a:rPr>
              <a:t>───────</a:t>
            </a:r>
            <a:r>
              <a:rPr lang="el-GR" sz="2400" dirty="0" smtClean="0">
                <a:cs typeface="Arial" charset="0"/>
              </a:rPr>
              <a:t>Χ </a:t>
            </a:r>
            <a:r>
              <a:rPr lang="en-US" sz="2400" dirty="0" smtClean="0">
                <a:cs typeface="Arial" charset="0"/>
              </a:rPr>
              <a:t>─────────X ─────────</a:t>
            </a:r>
          </a:p>
          <a:p>
            <a:pPr eaLnBrk="1" hangingPunct="1">
              <a:lnSpc>
                <a:spcPct val="80000"/>
              </a:lnSpc>
              <a:buFontTx/>
              <a:buNone/>
            </a:pPr>
            <a:r>
              <a:rPr lang="el-GR" sz="2400" dirty="0" smtClean="0"/>
              <a:t>              </a:t>
            </a:r>
            <a:r>
              <a:rPr lang="en-US" sz="2400" dirty="0" smtClean="0"/>
              <a:t>  Sales</a:t>
            </a:r>
            <a:r>
              <a:rPr lang="el-GR" sz="2400" dirty="0" smtClean="0"/>
              <a:t>         </a:t>
            </a:r>
            <a:r>
              <a:rPr lang="en-US" sz="2400" dirty="0" smtClean="0"/>
              <a:t>Total Assets           Equity</a:t>
            </a:r>
            <a:endParaRPr lang="el-GR" sz="2400" dirty="0" smtClean="0"/>
          </a:p>
          <a:p>
            <a:pPr eaLnBrk="1" hangingPunct="1">
              <a:lnSpc>
                <a:spcPct val="80000"/>
              </a:lnSpc>
              <a:buFontTx/>
              <a:buNone/>
            </a:pPr>
            <a:endParaRPr lang="en-US" sz="2400" dirty="0" smtClean="0"/>
          </a:p>
          <a:p>
            <a:pPr eaLnBrk="1" hangingPunct="1">
              <a:lnSpc>
                <a:spcPct val="80000"/>
              </a:lnSpc>
              <a:buFontTx/>
              <a:buNone/>
            </a:pPr>
            <a:r>
              <a:rPr lang="en-US" sz="2400" dirty="0" smtClean="0"/>
              <a:t>              Net Profit</a:t>
            </a:r>
            <a:r>
              <a:rPr lang="el-GR" sz="2400" dirty="0" smtClean="0"/>
              <a:t>    </a:t>
            </a:r>
            <a:r>
              <a:rPr lang="en-US" sz="2400" dirty="0" smtClean="0"/>
              <a:t>       Sales</a:t>
            </a:r>
            <a:endParaRPr lang="el-GR" sz="2400" dirty="0" smtClean="0"/>
          </a:p>
          <a:p>
            <a:pPr eaLnBrk="1" hangingPunct="1">
              <a:lnSpc>
                <a:spcPct val="80000"/>
              </a:lnSpc>
              <a:buFontTx/>
              <a:buNone/>
            </a:pPr>
            <a:r>
              <a:rPr lang="en-US" sz="2400" dirty="0" smtClean="0"/>
              <a:t>ROE = </a:t>
            </a:r>
            <a:r>
              <a:rPr lang="en-US" sz="2400" dirty="0" smtClean="0">
                <a:cs typeface="Arial" charset="0"/>
              </a:rPr>
              <a:t>───────</a:t>
            </a:r>
            <a:r>
              <a:rPr lang="el-GR" sz="2400" dirty="0" smtClean="0">
                <a:cs typeface="Arial" charset="0"/>
              </a:rPr>
              <a:t>Χ </a:t>
            </a:r>
            <a:r>
              <a:rPr lang="en-US" sz="2400" dirty="0" smtClean="0">
                <a:cs typeface="Arial" charset="0"/>
              </a:rPr>
              <a:t>─────────  </a:t>
            </a:r>
          </a:p>
          <a:p>
            <a:pPr eaLnBrk="1" hangingPunct="1">
              <a:lnSpc>
                <a:spcPct val="80000"/>
              </a:lnSpc>
              <a:buFontTx/>
              <a:buNone/>
            </a:pPr>
            <a:r>
              <a:rPr lang="el-GR" sz="2400" dirty="0" smtClean="0"/>
              <a:t>              </a:t>
            </a:r>
            <a:r>
              <a:rPr lang="en-US" sz="2400" dirty="0" smtClean="0"/>
              <a:t>  Sales</a:t>
            </a:r>
            <a:r>
              <a:rPr lang="el-GR" sz="2400" dirty="0" smtClean="0"/>
              <a:t>         </a:t>
            </a:r>
            <a:r>
              <a:rPr lang="en-US" sz="2400" dirty="0" smtClean="0"/>
              <a:t>Total Assets</a:t>
            </a:r>
          </a:p>
          <a:p>
            <a:pPr eaLnBrk="1" hangingPunct="1">
              <a:lnSpc>
                <a:spcPct val="80000"/>
              </a:lnSpc>
              <a:buFontTx/>
              <a:buNone/>
            </a:pPr>
            <a:endParaRPr lang="en-US" sz="2400" dirty="0" smtClean="0"/>
          </a:p>
          <a:p>
            <a:pPr eaLnBrk="1" hangingPunct="1">
              <a:lnSpc>
                <a:spcPct val="80000"/>
              </a:lnSpc>
              <a:buFontTx/>
              <a:buNone/>
            </a:pPr>
            <a:r>
              <a:rPr lang="en-US" sz="2400" dirty="0" smtClean="0"/>
              <a:t>                                        Total Assets           </a:t>
            </a:r>
            <a:endParaRPr lang="el-GR" sz="2400" dirty="0" smtClean="0"/>
          </a:p>
          <a:p>
            <a:pPr eaLnBrk="1" hangingPunct="1">
              <a:lnSpc>
                <a:spcPct val="80000"/>
              </a:lnSpc>
              <a:buFontTx/>
              <a:buNone/>
            </a:pPr>
            <a:r>
              <a:rPr lang="en-US" sz="2400" dirty="0" smtClean="0"/>
              <a:t>E.M. : Equity Multiplier  = </a:t>
            </a:r>
            <a:r>
              <a:rPr lang="en-US" sz="2400" dirty="0" smtClean="0">
                <a:cs typeface="Arial" charset="0"/>
              </a:rPr>
              <a:t>───────</a:t>
            </a:r>
          </a:p>
          <a:p>
            <a:pPr eaLnBrk="1" hangingPunct="1">
              <a:lnSpc>
                <a:spcPct val="80000"/>
              </a:lnSpc>
              <a:buFontTx/>
              <a:buNone/>
            </a:pPr>
            <a:r>
              <a:rPr lang="el-GR" sz="2400" dirty="0" smtClean="0"/>
              <a:t>              </a:t>
            </a:r>
            <a:r>
              <a:rPr lang="en-US" sz="2400" dirty="0" smtClean="0"/>
              <a:t>                              Equity</a:t>
            </a:r>
          </a:p>
          <a:p>
            <a:pPr eaLnBrk="1" hangingPunct="1">
              <a:lnSpc>
                <a:spcPct val="80000"/>
              </a:lnSpc>
              <a:buFontTx/>
              <a:buNone/>
            </a:pPr>
            <a:endParaRPr lang="el-GR" sz="2400" dirty="0" smtClean="0"/>
          </a:p>
          <a:p>
            <a:pPr eaLnBrk="1" hangingPunct="1">
              <a:lnSpc>
                <a:spcPct val="80000"/>
              </a:lnSpc>
              <a:buFontTx/>
              <a:buNone/>
            </a:pPr>
            <a:r>
              <a:rPr lang="el-GR" sz="2400" dirty="0" smtClean="0"/>
              <a:t>Άρα </a:t>
            </a:r>
            <a:r>
              <a:rPr lang="en-US" sz="2400" dirty="0" smtClean="0"/>
              <a:t>ROE = ROA X E.M.</a:t>
            </a:r>
            <a:r>
              <a:rPr lang="el-GR" sz="2400" dirty="0" smtClean="0"/>
              <a:t> ή αλλιώς</a:t>
            </a:r>
          </a:p>
          <a:p>
            <a:pPr eaLnBrk="1" hangingPunct="1">
              <a:lnSpc>
                <a:spcPct val="80000"/>
              </a:lnSpc>
              <a:buFontTx/>
              <a:buNone/>
            </a:pPr>
            <a:endParaRPr lang="el-GR" sz="2400" dirty="0" smtClean="0"/>
          </a:p>
          <a:p>
            <a:pPr eaLnBrk="1" hangingPunct="1">
              <a:lnSpc>
                <a:spcPct val="80000"/>
              </a:lnSpc>
              <a:buFontTx/>
              <a:buNone/>
            </a:pPr>
            <a:r>
              <a:rPr lang="en-US" sz="2400" dirty="0" smtClean="0">
                <a:latin typeface="Calibri" pitchFamily="34" charset="0"/>
              </a:rPr>
              <a:t>ROE = </a:t>
            </a:r>
            <a:r>
              <a:rPr lang="el-GR" sz="2400" dirty="0" smtClean="0">
                <a:latin typeface="Calibri" pitchFamily="34" charset="0"/>
              </a:rPr>
              <a:t>περιθώριο   </a:t>
            </a:r>
            <a:r>
              <a:rPr lang="en-US" sz="2400" b="1" dirty="0" smtClean="0">
                <a:solidFill>
                  <a:srgbClr val="002060"/>
                </a:solidFill>
                <a:latin typeface="Calibri" pitchFamily="34" charset="0"/>
              </a:rPr>
              <a:t>X</a:t>
            </a:r>
            <a:r>
              <a:rPr lang="el-GR" sz="2400" dirty="0" smtClean="0">
                <a:latin typeface="Calibri" pitchFamily="34" charset="0"/>
              </a:rPr>
              <a:t>  κυκλοφοριακή </a:t>
            </a:r>
            <a:r>
              <a:rPr lang="en-US" sz="2400" b="1" dirty="0" smtClean="0">
                <a:solidFill>
                  <a:srgbClr val="002060"/>
                </a:solidFill>
                <a:latin typeface="Calibri" pitchFamily="34" charset="0"/>
              </a:rPr>
              <a:t>X</a:t>
            </a:r>
            <a:r>
              <a:rPr lang="el-GR" sz="2400" dirty="0" smtClean="0">
                <a:latin typeface="Calibri" pitchFamily="34" charset="0"/>
              </a:rPr>
              <a:t>  χρηματοοικονομική</a:t>
            </a:r>
          </a:p>
          <a:p>
            <a:pPr>
              <a:lnSpc>
                <a:spcPct val="80000"/>
              </a:lnSpc>
              <a:buNone/>
            </a:pPr>
            <a:r>
              <a:rPr lang="en-US" sz="2400" dirty="0" smtClean="0">
                <a:latin typeface="Calibri" pitchFamily="34" charset="0"/>
              </a:rPr>
              <a:t>             </a:t>
            </a:r>
            <a:r>
              <a:rPr lang="el-GR" sz="2400" dirty="0" smtClean="0">
                <a:latin typeface="Calibri" pitchFamily="34" charset="0"/>
              </a:rPr>
              <a:t>κέρδους          ταχύτητα                      μόχλευση</a:t>
            </a:r>
          </a:p>
          <a:p>
            <a:pPr eaLnBrk="1" hangingPunct="1">
              <a:lnSpc>
                <a:spcPct val="80000"/>
              </a:lnSpc>
              <a:buFontTx/>
              <a:buNone/>
            </a:pPr>
            <a:r>
              <a:rPr lang="el-GR" sz="2400" dirty="0" smtClean="0">
                <a:latin typeface="Calibri" pitchFamily="34" charset="0"/>
              </a:rPr>
              <a:t>                                      ενεργητικού	</a:t>
            </a:r>
            <a:endParaRPr lang="el-GR" sz="2400" b="1" dirty="0" smtClean="0">
              <a:latin typeface="Calibri"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9388" y="274638"/>
            <a:ext cx="8785225" cy="922337"/>
          </a:xfrm>
        </p:spPr>
        <p:txBody>
          <a:bodyPr>
            <a:normAutofit fontScale="90000"/>
          </a:bodyPr>
          <a:lstStyle/>
          <a:p>
            <a:pPr algn="ctr"/>
            <a:r>
              <a:rPr lang="el-GR" sz="3200" b="1" dirty="0" smtClean="0">
                <a:solidFill>
                  <a:srgbClr val="006600"/>
                </a:solidFill>
              </a:rPr>
              <a:t>Υπολογισμός του </a:t>
            </a:r>
            <a:r>
              <a:rPr lang="en-US" sz="3200" b="1" dirty="0" smtClean="0">
                <a:solidFill>
                  <a:srgbClr val="006600"/>
                </a:solidFill>
                <a:latin typeface="Calibri" pitchFamily="34" charset="0"/>
              </a:rPr>
              <a:t>g </a:t>
            </a:r>
            <a:r>
              <a:rPr lang="el-GR" sz="3200" b="1" dirty="0" smtClean="0">
                <a:solidFill>
                  <a:srgbClr val="006600"/>
                </a:solidFill>
              </a:rPr>
              <a:t>και του Ρ/Ε μιας δυναμικής - αναπτυσσόμενης επιχείρησης</a:t>
            </a:r>
          </a:p>
        </p:txBody>
      </p:sp>
      <p:sp>
        <p:nvSpPr>
          <p:cNvPr id="58371" name="Rectangle 3"/>
          <p:cNvSpPr>
            <a:spLocks noGrp="1" noChangeArrowheads="1"/>
          </p:cNvSpPr>
          <p:nvPr>
            <p:ph sz="quarter" idx="1"/>
          </p:nvPr>
        </p:nvSpPr>
        <p:spPr>
          <a:xfrm>
            <a:off x="107504" y="1341438"/>
            <a:ext cx="8857109" cy="5327650"/>
          </a:xfrm>
        </p:spPr>
        <p:txBody>
          <a:bodyPr/>
          <a:lstStyle/>
          <a:p>
            <a:r>
              <a:rPr lang="el-GR" sz="2800" b="1" dirty="0" smtClean="0">
                <a:latin typeface="Calibri" pitchFamily="34" charset="0"/>
              </a:rPr>
              <a:t>g = R</a:t>
            </a:r>
            <a:r>
              <a:rPr lang="en-US" sz="2800" b="1" dirty="0" smtClean="0">
                <a:latin typeface="Calibri" pitchFamily="34" charset="0"/>
              </a:rPr>
              <a:t>R*ROE</a:t>
            </a:r>
            <a:r>
              <a:rPr lang="el-GR" sz="2800" b="1" dirty="0" smtClean="0">
                <a:latin typeface="Calibri" pitchFamily="34" charset="0"/>
              </a:rPr>
              <a:t> </a:t>
            </a:r>
            <a:r>
              <a:rPr lang="el-GR" sz="2800" dirty="0" smtClean="0">
                <a:latin typeface="Calibri" pitchFamily="34" charset="0"/>
              </a:rPr>
              <a:t>	</a:t>
            </a:r>
          </a:p>
          <a:p>
            <a:r>
              <a:rPr lang="el-GR" sz="2800" b="1" i="1" dirty="0" smtClean="0">
                <a:latin typeface="Calibri" pitchFamily="34" charset="0"/>
              </a:rPr>
              <a:t>R</a:t>
            </a:r>
            <a:r>
              <a:rPr lang="en-US" sz="2800" b="1" i="1" dirty="0" smtClean="0">
                <a:latin typeface="Calibri" pitchFamily="34" charset="0"/>
              </a:rPr>
              <a:t>OE </a:t>
            </a:r>
            <a:r>
              <a:rPr lang="el-GR" sz="2800" i="1" dirty="0" smtClean="0">
                <a:latin typeface="Calibri" pitchFamily="34" charset="0"/>
              </a:rPr>
              <a:t>= </a:t>
            </a:r>
            <a:r>
              <a:rPr lang="el-GR" sz="2800" dirty="0" smtClean="0">
                <a:latin typeface="Calibri" pitchFamily="34" charset="0"/>
              </a:rPr>
              <a:t>Δείκτης Αποδοτικότητας Ιδίων Κεφαλαίων</a:t>
            </a:r>
          </a:p>
          <a:p>
            <a:r>
              <a:rPr lang="en-US" sz="2800" dirty="0" smtClean="0">
                <a:latin typeface="Calibri" pitchFamily="34" charset="0"/>
              </a:rPr>
              <a:t>ROE = </a:t>
            </a:r>
            <a:r>
              <a:rPr lang="el-GR" sz="2800" dirty="0" smtClean="0">
                <a:latin typeface="Calibri" pitchFamily="34" charset="0"/>
              </a:rPr>
              <a:t>(Κέρδη προ Φόρων &amp; Τόκων / Ίδια Κεφάλαια) * 100</a:t>
            </a:r>
            <a:endParaRPr lang="en-US" sz="2800" dirty="0" smtClean="0">
              <a:latin typeface="Calibri" pitchFamily="34" charset="0"/>
            </a:endParaRPr>
          </a:p>
          <a:p>
            <a:r>
              <a:rPr lang="en-US" sz="2800" b="1" dirty="0" smtClean="0">
                <a:latin typeface="Calibri" pitchFamily="34" charset="0"/>
              </a:rPr>
              <a:t>RR</a:t>
            </a:r>
            <a:r>
              <a:rPr lang="en-US" sz="2800" dirty="0" smtClean="0">
                <a:latin typeface="Calibri" pitchFamily="34" charset="0"/>
              </a:rPr>
              <a:t> = </a:t>
            </a:r>
            <a:r>
              <a:rPr lang="el-GR" sz="2800" dirty="0" smtClean="0">
                <a:latin typeface="Calibri" pitchFamily="34" charset="0"/>
              </a:rPr>
              <a:t>Ποσοστό παρακράτησης κερδών μετά από φόρους.</a:t>
            </a:r>
          </a:p>
          <a:p>
            <a:r>
              <a:rPr lang="en-US" sz="2800" b="1" dirty="0" smtClean="0">
                <a:latin typeface="Calibri" pitchFamily="34" charset="0"/>
              </a:rPr>
              <a:t>RR</a:t>
            </a:r>
            <a:r>
              <a:rPr lang="el-GR" sz="2800" b="1" i="1" dirty="0" smtClean="0">
                <a:latin typeface="Calibri" pitchFamily="34" charset="0"/>
              </a:rPr>
              <a:t> = </a:t>
            </a:r>
            <a:r>
              <a:rPr lang="el-GR" sz="2800" b="1" dirty="0" smtClean="0">
                <a:latin typeface="Calibri" pitchFamily="34" charset="0"/>
              </a:rPr>
              <a:t>1 - (</a:t>
            </a:r>
            <a:r>
              <a:rPr lang="el-GR" sz="2800" b="1" i="1" dirty="0" smtClean="0">
                <a:latin typeface="Calibri" pitchFamily="34" charset="0"/>
              </a:rPr>
              <a:t>D/E</a:t>
            </a:r>
            <a:r>
              <a:rPr lang="el-GR" sz="2800" b="1" dirty="0" smtClean="0">
                <a:latin typeface="Calibri" pitchFamily="34" charset="0"/>
              </a:rPr>
              <a:t>)</a:t>
            </a:r>
          </a:p>
          <a:p>
            <a:r>
              <a:rPr lang="el-GR" sz="2800" b="1" dirty="0" smtClean="0">
                <a:latin typeface="Calibri" pitchFamily="34" charset="0"/>
              </a:rPr>
              <a:t>Ε</a:t>
            </a:r>
            <a:r>
              <a:rPr lang="el-GR" sz="2800" dirty="0" smtClean="0">
                <a:latin typeface="Calibri" pitchFamily="34" charset="0"/>
              </a:rPr>
              <a:t> = Κέρδη ανά Μετοχή</a:t>
            </a:r>
          </a:p>
          <a:p>
            <a:r>
              <a:rPr lang="el-GR" sz="2800" b="1" dirty="0" smtClean="0">
                <a:latin typeface="Calibri" pitchFamily="34" charset="0"/>
              </a:rPr>
              <a:t>Ρ/Ε = (</a:t>
            </a:r>
            <a:r>
              <a:rPr lang="el-GR" sz="2800" b="1" i="1" dirty="0" smtClean="0">
                <a:latin typeface="Calibri" pitchFamily="34" charset="0"/>
              </a:rPr>
              <a:t>D/E</a:t>
            </a:r>
            <a:r>
              <a:rPr lang="el-GR" sz="2800" b="1" dirty="0" smtClean="0">
                <a:latin typeface="Calibri" pitchFamily="34" charset="0"/>
              </a:rPr>
              <a:t>)</a:t>
            </a:r>
            <a:r>
              <a:rPr lang="en-US" sz="2800" b="1" dirty="0" smtClean="0">
                <a:latin typeface="Calibri" pitchFamily="34" charset="0"/>
              </a:rPr>
              <a:t> / (r-g)</a:t>
            </a:r>
            <a:endParaRPr lang="el-GR" sz="2800" b="1" dirty="0" smtClean="0">
              <a:latin typeface="Calibri" pitchFamily="34" charset="0"/>
            </a:endParaRPr>
          </a:p>
          <a:p>
            <a:r>
              <a:rPr lang="en-US" sz="2800" b="1" dirty="0" smtClean="0">
                <a:latin typeface="Calibri" pitchFamily="34" charset="0"/>
              </a:rPr>
              <a:t>r </a:t>
            </a:r>
            <a:r>
              <a:rPr lang="el-GR" sz="2800" b="1" dirty="0" smtClean="0">
                <a:latin typeface="Calibri" pitchFamily="34" charset="0"/>
              </a:rPr>
              <a:t>ή </a:t>
            </a:r>
            <a:r>
              <a:rPr lang="en-US" sz="2800" b="1" dirty="0" smtClean="0">
                <a:latin typeface="Calibri" pitchFamily="34" charset="0"/>
              </a:rPr>
              <a:t>k </a:t>
            </a:r>
            <a:r>
              <a:rPr lang="en-US" sz="2800" dirty="0" smtClean="0">
                <a:latin typeface="Calibri" pitchFamily="34" charset="0"/>
              </a:rPr>
              <a:t>= </a:t>
            </a:r>
            <a:r>
              <a:rPr lang="el-GR" sz="2800" dirty="0" smtClean="0">
                <a:latin typeface="Calibri" pitchFamily="34" charset="0"/>
              </a:rPr>
              <a:t>ποσοστό προεξόφλησης ή απαιτούμενη απόδοση</a:t>
            </a:r>
          </a:p>
          <a:p>
            <a:endParaRPr lang="el-GR" dirty="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l-GR" dirty="0" smtClean="0">
                <a:solidFill>
                  <a:srgbClr val="002060"/>
                </a:solidFill>
              </a:rPr>
              <a:t>Παράδειγμα</a:t>
            </a:r>
          </a:p>
        </p:txBody>
      </p:sp>
      <p:sp>
        <p:nvSpPr>
          <p:cNvPr id="59395" name="Rectangle 3"/>
          <p:cNvSpPr>
            <a:spLocks noGrp="1" noChangeArrowheads="1"/>
          </p:cNvSpPr>
          <p:nvPr>
            <p:ph sz="quarter" idx="1"/>
          </p:nvPr>
        </p:nvSpPr>
        <p:spPr>
          <a:xfrm>
            <a:off x="250825" y="1600200"/>
            <a:ext cx="8713788" cy="4525963"/>
          </a:xfrm>
        </p:spPr>
        <p:txBody>
          <a:bodyPr/>
          <a:lstStyle/>
          <a:p>
            <a:pPr algn="just"/>
            <a:r>
              <a:rPr lang="el-GR" sz="2800" dirty="0" smtClean="0">
                <a:latin typeface="Calibri" pitchFamily="34" charset="0"/>
              </a:rPr>
              <a:t>Π.χ. επιχείρηση διανέμει το 60% των μετά φόρων κερδών της σε μερίσματα και έχει κέρδη προ φόρων και τόκων 100.000 €, ενώ τα ίδια κεφάλαιά της είναι αξίας 1.000.000 €. </a:t>
            </a:r>
          </a:p>
          <a:p>
            <a:pPr algn="just"/>
            <a:r>
              <a:rPr lang="el-GR" sz="2800" dirty="0" smtClean="0">
                <a:latin typeface="Calibri" pitchFamily="34" charset="0"/>
              </a:rPr>
              <a:t>Να βρεθεί ο ρυθμός ανάπτυξης </a:t>
            </a:r>
            <a:r>
              <a:rPr lang="en-US" sz="2800" dirty="0" smtClean="0">
                <a:latin typeface="Calibri" pitchFamily="34" charset="0"/>
              </a:rPr>
              <a:t>g </a:t>
            </a:r>
            <a:r>
              <a:rPr lang="el-GR" sz="2800" dirty="0" smtClean="0">
                <a:latin typeface="Calibri" pitchFamily="34" charset="0"/>
              </a:rPr>
              <a:t>και το Ρ/Ε της εταιρείας.</a:t>
            </a:r>
          </a:p>
          <a:p>
            <a:endParaRPr lang="el-GR" dirty="0" smtClean="0"/>
          </a:p>
          <a:p>
            <a:endParaRPr lang="el-GR"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a:xfrm>
            <a:off x="457200" y="274638"/>
            <a:ext cx="8229600" cy="633412"/>
          </a:xfrm>
        </p:spPr>
        <p:txBody>
          <a:bodyPr>
            <a:normAutofit fontScale="90000"/>
          </a:bodyPr>
          <a:lstStyle/>
          <a:p>
            <a:r>
              <a:rPr lang="el-GR" sz="4000" b="1" dirty="0" smtClean="0">
                <a:solidFill>
                  <a:srgbClr val="002060"/>
                </a:solidFill>
              </a:rPr>
              <a:t>ΛΥΣΗ</a:t>
            </a:r>
          </a:p>
        </p:txBody>
      </p:sp>
      <p:sp>
        <p:nvSpPr>
          <p:cNvPr id="60419" name="2 - Θέση περιεχομένου"/>
          <p:cNvSpPr>
            <a:spLocks noGrp="1"/>
          </p:cNvSpPr>
          <p:nvPr>
            <p:ph sz="quarter" idx="1"/>
          </p:nvPr>
        </p:nvSpPr>
        <p:spPr>
          <a:xfrm>
            <a:off x="250825" y="1125538"/>
            <a:ext cx="8713788" cy="5000625"/>
          </a:xfrm>
        </p:spPr>
        <p:txBody>
          <a:bodyPr/>
          <a:lstStyle/>
          <a:p>
            <a:r>
              <a:rPr lang="en-US" sz="2800" b="1" dirty="0" smtClean="0">
                <a:latin typeface="Calibri" pitchFamily="34" charset="0"/>
              </a:rPr>
              <a:t>ROE</a:t>
            </a:r>
            <a:r>
              <a:rPr lang="en-US" sz="2800" dirty="0" smtClean="0">
                <a:latin typeface="Calibri" pitchFamily="34" charset="0"/>
              </a:rPr>
              <a:t> = (EBIT/EQUITY)*100 =</a:t>
            </a:r>
            <a:r>
              <a:rPr lang="el-GR" sz="2800" dirty="0" smtClean="0">
                <a:latin typeface="Calibri" pitchFamily="34" charset="0"/>
              </a:rPr>
              <a:t>&gt;</a:t>
            </a:r>
          </a:p>
          <a:p>
            <a:r>
              <a:rPr lang="en-US" sz="2800" b="1" dirty="0" smtClean="0">
                <a:latin typeface="Calibri" pitchFamily="34" charset="0"/>
              </a:rPr>
              <a:t>ROE</a:t>
            </a:r>
            <a:r>
              <a:rPr lang="en-US" sz="2800" dirty="0" smtClean="0">
                <a:latin typeface="Calibri" pitchFamily="34" charset="0"/>
              </a:rPr>
              <a:t> =  (100.000/1.000.000)*100 = 10%</a:t>
            </a:r>
            <a:endParaRPr lang="el-GR" sz="2800" dirty="0" smtClean="0">
              <a:latin typeface="Calibri" pitchFamily="34" charset="0"/>
            </a:endParaRPr>
          </a:p>
          <a:p>
            <a:r>
              <a:rPr lang="el-GR" sz="2800" b="1" dirty="0" smtClean="0">
                <a:latin typeface="Calibri" pitchFamily="34" charset="0"/>
              </a:rPr>
              <a:t>g </a:t>
            </a:r>
            <a:r>
              <a:rPr lang="el-GR" sz="2800" dirty="0" smtClean="0">
                <a:latin typeface="Calibri" pitchFamily="34" charset="0"/>
              </a:rPr>
              <a:t>= 0,1 x (1-0,6) = 0,1 x 0</a:t>
            </a:r>
            <a:r>
              <a:rPr lang="en-US" sz="2800" dirty="0" smtClean="0">
                <a:latin typeface="Calibri" pitchFamily="34" charset="0"/>
              </a:rPr>
              <a:t>,</a:t>
            </a:r>
            <a:r>
              <a:rPr lang="el-GR" sz="2800" dirty="0" smtClean="0">
                <a:latin typeface="Calibri" pitchFamily="34" charset="0"/>
              </a:rPr>
              <a:t>4 =</a:t>
            </a:r>
            <a:r>
              <a:rPr lang="en-US" sz="2800" dirty="0" smtClean="0">
                <a:latin typeface="Calibri" pitchFamily="34" charset="0"/>
              </a:rPr>
              <a:t> </a:t>
            </a:r>
            <a:r>
              <a:rPr lang="el-GR" sz="2800" dirty="0" smtClean="0">
                <a:latin typeface="Calibri" pitchFamily="34" charset="0"/>
              </a:rPr>
              <a:t>0,04 ή 4%</a:t>
            </a:r>
          </a:p>
          <a:p>
            <a:r>
              <a:rPr lang="el-GR" sz="2800" dirty="0" smtClean="0">
                <a:latin typeface="Calibri" pitchFamily="34" charset="0"/>
              </a:rPr>
              <a:t>Εάν το προεξοφλητικό επιτόκιο είναι 14%: </a:t>
            </a:r>
          </a:p>
          <a:p>
            <a:r>
              <a:rPr lang="en-US" sz="2800" b="1" dirty="0" smtClean="0">
                <a:latin typeface="Calibri" pitchFamily="34" charset="0"/>
              </a:rPr>
              <a:t>P</a:t>
            </a:r>
            <a:r>
              <a:rPr lang="el-GR" sz="2800" b="1" dirty="0" smtClean="0">
                <a:latin typeface="Calibri" pitchFamily="34" charset="0"/>
              </a:rPr>
              <a:t>/Ε </a:t>
            </a:r>
            <a:r>
              <a:rPr lang="en-US" sz="2800" dirty="0" smtClean="0">
                <a:latin typeface="Calibri" pitchFamily="34" charset="0"/>
              </a:rPr>
              <a:t>= </a:t>
            </a:r>
            <a:r>
              <a:rPr lang="el-GR" sz="2800" dirty="0" smtClean="0">
                <a:latin typeface="Calibri" pitchFamily="34" charset="0"/>
              </a:rPr>
              <a:t>(</a:t>
            </a:r>
            <a:r>
              <a:rPr lang="en-US" sz="2800" dirty="0" smtClean="0">
                <a:latin typeface="Calibri" pitchFamily="34" charset="0"/>
              </a:rPr>
              <a:t>D</a:t>
            </a:r>
            <a:r>
              <a:rPr lang="el-GR" sz="2800" baseline="-25000" dirty="0" smtClean="0">
                <a:latin typeface="Calibri" pitchFamily="34" charset="0"/>
              </a:rPr>
              <a:t>1</a:t>
            </a:r>
            <a:r>
              <a:rPr lang="en-US" sz="2800" dirty="0" smtClean="0">
                <a:latin typeface="Calibri" pitchFamily="34" charset="0"/>
              </a:rPr>
              <a:t>/</a:t>
            </a:r>
            <a:r>
              <a:rPr lang="el-GR" sz="2800" dirty="0" smtClean="0">
                <a:latin typeface="Calibri" pitchFamily="34" charset="0"/>
              </a:rPr>
              <a:t>Ε</a:t>
            </a:r>
            <a:r>
              <a:rPr lang="el-GR" sz="2800" baseline="-25000" dirty="0" smtClean="0">
                <a:latin typeface="Calibri" pitchFamily="34" charset="0"/>
              </a:rPr>
              <a:t>1</a:t>
            </a:r>
            <a:r>
              <a:rPr lang="el-GR" sz="2800" dirty="0" smtClean="0">
                <a:latin typeface="Calibri" pitchFamily="34" charset="0"/>
              </a:rPr>
              <a:t>) / (</a:t>
            </a:r>
            <a:r>
              <a:rPr lang="en-US" sz="2800" dirty="0" smtClean="0">
                <a:latin typeface="Calibri" pitchFamily="34" charset="0"/>
              </a:rPr>
              <a:t>r</a:t>
            </a:r>
            <a:r>
              <a:rPr lang="el-GR" sz="2800" dirty="0" smtClean="0">
                <a:latin typeface="Calibri" pitchFamily="34" charset="0"/>
              </a:rPr>
              <a:t>-</a:t>
            </a:r>
            <a:r>
              <a:rPr lang="en-US" sz="2800" dirty="0" smtClean="0">
                <a:latin typeface="Calibri" pitchFamily="34" charset="0"/>
              </a:rPr>
              <a:t>g)</a:t>
            </a:r>
            <a:endParaRPr lang="el-GR" sz="2800" dirty="0" smtClean="0">
              <a:latin typeface="Calibri" pitchFamily="34" charset="0"/>
            </a:endParaRPr>
          </a:p>
          <a:p>
            <a:r>
              <a:rPr lang="en-US" sz="2800" b="1" dirty="0" smtClean="0">
                <a:latin typeface="Calibri" pitchFamily="34" charset="0"/>
              </a:rPr>
              <a:t>P</a:t>
            </a:r>
            <a:r>
              <a:rPr lang="el-GR" sz="2800" b="1" dirty="0" smtClean="0">
                <a:latin typeface="Calibri" pitchFamily="34" charset="0"/>
              </a:rPr>
              <a:t>/Ε </a:t>
            </a:r>
            <a:r>
              <a:rPr lang="el-GR" sz="2800" dirty="0" smtClean="0">
                <a:latin typeface="Calibri" pitchFamily="34" charset="0"/>
              </a:rPr>
              <a:t>= 0,6 / (0,14 – 0,4) = 6</a:t>
            </a:r>
          </a:p>
          <a:p>
            <a:endParaRPr lang="el-GR"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74638"/>
            <a:ext cx="8424936" cy="706090"/>
          </a:xfrm>
        </p:spPr>
        <p:txBody>
          <a:bodyPr>
            <a:normAutofit fontScale="90000"/>
          </a:bodyPr>
          <a:lstStyle/>
          <a:p>
            <a:pPr algn="ctr"/>
            <a:r>
              <a:rPr lang="el-GR" b="1" dirty="0" smtClean="0">
                <a:solidFill>
                  <a:srgbClr val="006600"/>
                </a:solidFill>
              </a:rPr>
              <a:t>Μοντέλα Προεξόφλησης Μερισμάτων (2)</a:t>
            </a:r>
            <a:endParaRPr lang="el-GR" b="1" dirty="0">
              <a:solidFill>
                <a:srgbClr val="006600"/>
              </a:solidFill>
            </a:endParaRPr>
          </a:p>
        </p:txBody>
      </p:sp>
      <p:sp>
        <p:nvSpPr>
          <p:cNvPr id="3" name="2 - Θέση περιεχομένου"/>
          <p:cNvSpPr>
            <a:spLocks noGrp="1"/>
          </p:cNvSpPr>
          <p:nvPr>
            <p:ph sz="quarter" idx="1"/>
          </p:nvPr>
        </p:nvSpPr>
        <p:spPr>
          <a:xfrm>
            <a:off x="251520" y="1052736"/>
            <a:ext cx="8568952" cy="5544616"/>
          </a:xfrm>
        </p:spPr>
        <p:txBody>
          <a:bodyPr>
            <a:normAutofit lnSpcReduction="10000"/>
          </a:bodyPr>
          <a:lstStyle/>
          <a:p>
            <a:pPr algn="just"/>
            <a:r>
              <a:rPr lang="el-GR" dirty="0" smtClean="0"/>
              <a:t>Στα μοντέλα αυτού του τύπου η ταμειακή ροή προς προεξόφληση είναι το ετήσιο μέρισμα που δίνουν οι εταιρίες που είναι εισηγμένες. </a:t>
            </a:r>
          </a:p>
          <a:p>
            <a:pPr algn="just"/>
            <a:r>
              <a:rPr lang="el-GR" dirty="0" smtClean="0"/>
              <a:t>Ο ενδιαφερόμενος για την αποτίμησης της μετοχής είναι ο υποψήφιος επενδυτής: γι αυτό το λόγο ο συντελεστής προεξόφλησης περιλαμβάνει μόνον το κόστος ιδίων κεφαλαίου, καθώς το κόστος αυτό είναι που αφορά τον υποψήφιο επενδυτή. </a:t>
            </a:r>
          </a:p>
          <a:p>
            <a:pPr algn="just"/>
            <a:r>
              <a:rPr lang="el-GR" dirty="0" smtClean="0"/>
              <a:t>Φυσικά, παίρνεται ως δεδομένο ότι ο υποψήφιος επενδυτής δεν επιδιώκει τον έλεγχο του management της εταιρίας, καθώς σε αντίθετη περίπτωση θα πρέπει να υπάρξει ειδική προσαρμογή, στο ύφος της προσαρμογής της έλλειψης ελέγχου, που ενυπάρχει σε διάφορα μοντέλα αποτίμησης μη εισηγμένων επιχειρήσεων.</a:t>
            </a:r>
            <a:endParaRPr lang="el-G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568952" cy="576064"/>
          </a:xfrm>
        </p:spPr>
        <p:txBody>
          <a:bodyPr>
            <a:normAutofit fontScale="90000"/>
          </a:bodyPr>
          <a:lstStyle/>
          <a:p>
            <a:pPr algn="ctr"/>
            <a:r>
              <a:rPr lang="el-GR" b="1" dirty="0" smtClean="0">
                <a:solidFill>
                  <a:srgbClr val="006600"/>
                </a:solidFill>
              </a:rPr>
              <a:t>Μοντέλα Προεξόφλησης Μερισμάτων (3)</a:t>
            </a:r>
            <a:endParaRPr lang="el-GR" dirty="0">
              <a:solidFill>
                <a:srgbClr val="006600"/>
              </a:solidFill>
            </a:endParaRPr>
          </a:p>
        </p:txBody>
      </p:sp>
      <p:sp>
        <p:nvSpPr>
          <p:cNvPr id="3" name="2 - Θέση περιεχομένου"/>
          <p:cNvSpPr>
            <a:spLocks noGrp="1"/>
          </p:cNvSpPr>
          <p:nvPr>
            <p:ph sz="quarter" idx="1"/>
          </p:nvPr>
        </p:nvSpPr>
        <p:spPr>
          <a:xfrm>
            <a:off x="107504" y="692696"/>
            <a:ext cx="8784976" cy="6165304"/>
          </a:xfrm>
        </p:spPr>
        <p:txBody>
          <a:bodyPr/>
          <a:lstStyle/>
          <a:p>
            <a:pPr algn="just"/>
            <a:r>
              <a:rPr lang="el-GR" sz="2400" dirty="0" smtClean="0"/>
              <a:t>Γενικά, η λογική των μοντέλων προεξόφλησης μερισμάτων ξεκινάει ως εξής (Farrell, 1985): Αν ο επενδυτής αγοράσει και διακρατήσει μια μετοχή για ένα έτος και με δεδομένο ότι η εταιρία την επόμενη χρονιά θα δώσει μέρισμα, τότε η παρούσα αξία θα ισούται με το άθροισμα της παρούσας αξίας του μερίσματος και της αναμενόμενης τιμής πώλησης:</a:t>
            </a:r>
          </a:p>
          <a:p>
            <a:endParaRPr lang="el-GR" dirty="0" smtClean="0"/>
          </a:p>
          <a:p>
            <a:pPr algn="just"/>
            <a:r>
              <a:rPr lang="el-GR" sz="2400" dirty="0" smtClean="0"/>
              <a:t>Διακράτηση της μετοχής για </a:t>
            </a:r>
            <a:r>
              <a:rPr lang="el-GR" sz="2400" b="1" dirty="0" smtClean="0"/>
              <a:t>n</a:t>
            </a:r>
            <a:r>
              <a:rPr lang="el-GR" sz="2400" dirty="0" smtClean="0"/>
              <a:t> περιόδους και πώλησή της το έτος </a:t>
            </a:r>
            <a:r>
              <a:rPr lang="el-GR" sz="2400" b="1" dirty="0" smtClean="0"/>
              <a:t>n</a:t>
            </a:r>
            <a:r>
              <a:rPr lang="el-GR" sz="2400" dirty="0" smtClean="0"/>
              <a:t> ο παραπάνω τύπος μετασχηματίζεται ως εξής:</a:t>
            </a:r>
          </a:p>
          <a:p>
            <a:pPr algn="just"/>
            <a:endParaRPr lang="el-GR" sz="2400" dirty="0" smtClean="0"/>
          </a:p>
          <a:p>
            <a:pPr algn="just"/>
            <a:r>
              <a:rPr lang="el-GR" sz="2400" dirty="0" smtClean="0"/>
              <a:t>Καθώς αυξάνεται στο διηνεκές το πλήθος των ετών στα οποία διακρατείται η μετοχή, δηλαδή όταν το </a:t>
            </a:r>
            <a:r>
              <a:rPr lang="el-GR" sz="2400" b="1" dirty="0" smtClean="0"/>
              <a:t>t</a:t>
            </a:r>
            <a:r>
              <a:rPr lang="el-GR" sz="2400" dirty="0" smtClean="0"/>
              <a:t> τείνει στο άπειρο, το όριο του παραπάνω τύπου παίρνει την εξής μορφή:  </a:t>
            </a:r>
          </a:p>
          <a:p>
            <a:endParaRPr lang="el-GR" dirty="0"/>
          </a:p>
        </p:txBody>
      </p:sp>
      <p:pic>
        <p:nvPicPr>
          <p:cNvPr id="337922" name="Picture 2"/>
          <p:cNvPicPr>
            <a:picLocks noChangeAspect="1" noChangeArrowheads="1"/>
          </p:cNvPicPr>
          <p:nvPr/>
        </p:nvPicPr>
        <p:blipFill>
          <a:blip r:embed="rId2" cstate="print"/>
          <a:srcRect/>
          <a:stretch>
            <a:fillRect/>
          </a:stretch>
        </p:blipFill>
        <p:spPr bwMode="auto">
          <a:xfrm>
            <a:off x="2699792" y="2996952"/>
            <a:ext cx="4533900" cy="504056"/>
          </a:xfrm>
          <a:prstGeom prst="rect">
            <a:avLst/>
          </a:prstGeom>
          <a:noFill/>
          <a:ln w="9525">
            <a:noFill/>
            <a:miter lim="800000"/>
            <a:headEnd/>
            <a:tailEnd/>
          </a:ln>
        </p:spPr>
      </p:pic>
      <p:pic>
        <p:nvPicPr>
          <p:cNvPr id="337923" name="Picture 3"/>
          <p:cNvPicPr>
            <a:picLocks noChangeAspect="1" noChangeArrowheads="1"/>
          </p:cNvPicPr>
          <p:nvPr/>
        </p:nvPicPr>
        <p:blipFill>
          <a:blip r:embed="rId3" cstate="print"/>
          <a:srcRect/>
          <a:stretch>
            <a:fillRect/>
          </a:stretch>
        </p:blipFill>
        <p:spPr bwMode="auto">
          <a:xfrm>
            <a:off x="2267744" y="4221088"/>
            <a:ext cx="5267325" cy="552450"/>
          </a:xfrm>
          <a:prstGeom prst="rect">
            <a:avLst/>
          </a:prstGeom>
          <a:noFill/>
          <a:ln w="9525">
            <a:noFill/>
            <a:miter lim="800000"/>
            <a:headEnd/>
            <a:tailEnd/>
          </a:ln>
        </p:spPr>
      </p:pic>
      <p:pic>
        <p:nvPicPr>
          <p:cNvPr id="337924" name="Picture 4"/>
          <p:cNvPicPr>
            <a:picLocks noChangeAspect="1" noChangeArrowheads="1"/>
          </p:cNvPicPr>
          <p:nvPr/>
        </p:nvPicPr>
        <p:blipFill>
          <a:blip r:embed="rId4" cstate="print"/>
          <a:srcRect/>
          <a:stretch>
            <a:fillRect/>
          </a:stretch>
        </p:blipFill>
        <p:spPr bwMode="auto">
          <a:xfrm>
            <a:off x="3131840" y="5949280"/>
            <a:ext cx="3305175" cy="476250"/>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562074"/>
          </a:xfrm>
        </p:spPr>
        <p:txBody>
          <a:bodyPr>
            <a:normAutofit fontScale="90000"/>
          </a:bodyPr>
          <a:lstStyle/>
          <a:p>
            <a:r>
              <a:rPr lang="el-GR" b="1" dirty="0" smtClean="0">
                <a:solidFill>
                  <a:srgbClr val="C00000"/>
                </a:solidFill>
                <a:latin typeface="Cambria" pitchFamily="18" charset="0"/>
              </a:rPr>
              <a:t>Μοντέλο </a:t>
            </a:r>
            <a:r>
              <a:rPr lang="en-US" b="1" dirty="0" smtClean="0">
                <a:solidFill>
                  <a:srgbClr val="C00000"/>
                </a:solidFill>
                <a:latin typeface="Cambria" pitchFamily="18" charset="0"/>
              </a:rPr>
              <a:t>Gordon</a:t>
            </a:r>
            <a:r>
              <a:rPr lang="el-GR" b="1" dirty="0" smtClean="0">
                <a:solidFill>
                  <a:srgbClr val="C00000"/>
                </a:solidFill>
                <a:latin typeface="Cambria" pitchFamily="18" charset="0"/>
              </a:rPr>
              <a:t> ενός Σταδίου</a:t>
            </a:r>
            <a:endParaRPr lang="el-GR" dirty="0"/>
          </a:p>
        </p:txBody>
      </p:sp>
      <p:sp>
        <p:nvSpPr>
          <p:cNvPr id="3" name="2 - Θέση περιεχομένου"/>
          <p:cNvSpPr>
            <a:spLocks noGrp="1"/>
          </p:cNvSpPr>
          <p:nvPr>
            <p:ph sz="quarter" idx="1"/>
          </p:nvPr>
        </p:nvSpPr>
        <p:spPr>
          <a:xfrm>
            <a:off x="179512" y="836712"/>
            <a:ext cx="8784976" cy="5832648"/>
          </a:xfrm>
        </p:spPr>
        <p:txBody>
          <a:bodyPr>
            <a:normAutofit lnSpcReduction="10000"/>
          </a:bodyPr>
          <a:lstStyle/>
          <a:p>
            <a:pPr algn="just"/>
            <a:r>
              <a:rPr lang="el-GR" sz="2400" dirty="0" smtClean="0"/>
              <a:t>Με δεδομένο και σταθερό τον ρυθμό ανάπτυξης </a:t>
            </a:r>
            <a:r>
              <a:rPr lang="el-GR" sz="2400" b="1" dirty="0" smtClean="0"/>
              <a:t>g</a:t>
            </a:r>
            <a:r>
              <a:rPr lang="el-GR" sz="2400" dirty="0" smtClean="0"/>
              <a:t> της ενεργού εταιρίας και δεδομένη την υπόθεση ότι η επιχείρηση πληρώνει μερίσματα κάθε έτος ισχύει, χρησιμοποιώντας τον τύπου του ανατοκισμού (Brealey &amp; Myers, 2003), βλέπουμε ότι: </a:t>
            </a:r>
          </a:p>
          <a:p>
            <a:pPr algn="just"/>
            <a:endParaRPr lang="el-GR" dirty="0" smtClean="0"/>
          </a:p>
          <a:p>
            <a:pPr algn="just"/>
            <a:r>
              <a:rPr lang="el-GR" sz="2400" dirty="0" smtClean="0"/>
              <a:t>Ο παρών δείκτης δεν συνίσταται σε περιπτώσεις κυκλικών επιχειρήσεων, γιατί οι μεγάλες εποχικές μεταβολές στα κέρδη διαστρεβλώνουν τα συστατικά μέρη του δείκτη, αφού στην καλύτερη περίπτωση η ενημέρωση του δείκτη γίνεται ανά τρίμηνο (τριμηνιαίες καταστάσεις που δημοσιεύονται από τις εισηγμένες, κυρίως, εταιρίες). </a:t>
            </a:r>
          </a:p>
          <a:p>
            <a:pPr algn="just"/>
            <a:r>
              <a:rPr lang="el-GR" sz="2400" dirty="0" smtClean="0"/>
              <a:t>Η παραδοχή που γίνεται είναι ότι πρέπει  </a:t>
            </a:r>
            <a:r>
              <a:rPr lang="en-US" sz="2400" b="1" dirty="0" smtClean="0">
                <a:latin typeface="Calibri" pitchFamily="34" charset="0"/>
              </a:rPr>
              <a:t>r&gt;g </a:t>
            </a:r>
            <a:r>
              <a:rPr lang="el-GR" sz="2400" dirty="0" smtClean="0">
                <a:latin typeface="Calibri" pitchFamily="34" charset="0"/>
              </a:rPr>
              <a:t>διότι αν  </a:t>
            </a:r>
            <a:r>
              <a:rPr lang="en-US" sz="2400" b="1" dirty="0" smtClean="0">
                <a:latin typeface="Calibri" pitchFamily="34" charset="0"/>
              </a:rPr>
              <a:t>r=g</a:t>
            </a:r>
            <a:r>
              <a:rPr lang="en-US" sz="2400" dirty="0" smtClean="0">
                <a:latin typeface="Calibri" pitchFamily="34" charset="0"/>
              </a:rPr>
              <a:t> </a:t>
            </a:r>
            <a:r>
              <a:rPr lang="el-GR" sz="2400" dirty="0" smtClean="0">
                <a:latin typeface="Calibri" pitchFamily="34" charset="0"/>
              </a:rPr>
              <a:t>και </a:t>
            </a:r>
            <a:r>
              <a:rPr lang="en-US" sz="2400" b="1" dirty="0" smtClean="0">
                <a:latin typeface="Calibri" pitchFamily="34" charset="0"/>
              </a:rPr>
              <a:t>r&lt;g</a:t>
            </a:r>
            <a:r>
              <a:rPr lang="en-US" sz="2400" dirty="0" smtClean="0">
                <a:latin typeface="Calibri" pitchFamily="34" charset="0"/>
              </a:rPr>
              <a:t> </a:t>
            </a:r>
            <a:r>
              <a:rPr lang="el-GR" sz="2400" dirty="0" smtClean="0">
                <a:latin typeface="Calibri" pitchFamily="34" charset="0"/>
              </a:rPr>
              <a:t>τότε </a:t>
            </a:r>
            <a:r>
              <a:rPr lang="el-GR" sz="2400" dirty="0" smtClean="0"/>
              <a:t>τα μερίσματα αυξάνονται με μεγαλύτερο ή ίσο ρυθμό από ότι το ποσοστό προεξόφλησης. Αυτό συνεπάγεται ότι η παρούσα αξία θα είναι άπειρη. Κατ’ αυτόν τον τρόπο δεν έχει νόημα η αποτίμηση της μετοχής. </a:t>
            </a:r>
            <a:endParaRPr lang="el-GR" sz="2400" b="1" dirty="0">
              <a:latin typeface="Calibri" pitchFamily="34" charset="0"/>
            </a:endParaRPr>
          </a:p>
        </p:txBody>
      </p:sp>
      <p:pic>
        <p:nvPicPr>
          <p:cNvPr id="338948" name="Picture 4"/>
          <p:cNvPicPr>
            <a:picLocks noChangeAspect="1" noChangeArrowheads="1"/>
          </p:cNvPicPr>
          <p:nvPr/>
        </p:nvPicPr>
        <p:blipFill>
          <a:blip r:embed="rId2" cstate="print"/>
          <a:srcRect/>
          <a:stretch>
            <a:fillRect/>
          </a:stretch>
        </p:blipFill>
        <p:spPr bwMode="auto">
          <a:xfrm>
            <a:off x="1763688" y="2204864"/>
            <a:ext cx="5381625" cy="518542"/>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507288" cy="562074"/>
          </a:xfrm>
        </p:spPr>
        <p:txBody>
          <a:bodyPr>
            <a:normAutofit fontScale="90000"/>
          </a:bodyPr>
          <a:lstStyle/>
          <a:p>
            <a:pPr algn="ctr"/>
            <a:r>
              <a:rPr lang="el-GR" b="1" dirty="0" smtClean="0">
                <a:solidFill>
                  <a:srgbClr val="C00000"/>
                </a:solidFill>
                <a:latin typeface="Cambria" pitchFamily="18" charset="0"/>
              </a:rPr>
              <a:t>Μοντέλο </a:t>
            </a:r>
            <a:r>
              <a:rPr lang="en-US" b="1" dirty="0" smtClean="0">
                <a:solidFill>
                  <a:srgbClr val="C00000"/>
                </a:solidFill>
                <a:latin typeface="Cambria" pitchFamily="18" charset="0"/>
              </a:rPr>
              <a:t>Gordon</a:t>
            </a:r>
            <a:r>
              <a:rPr lang="el-GR" b="1" dirty="0" smtClean="0">
                <a:solidFill>
                  <a:srgbClr val="C00000"/>
                </a:solidFill>
                <a:latin typeface="Cambria" pitchFamily="18" charset="0"/>
              </a:rPr>
              <a:t> δύο Σταδίων (1)</a:t>
            </a:r>
            <a:endParaRPr lang="el-GR" dirty="0"/>
          </a:p>
        </p:txBody>
      </p:sp>
      <p:sp>
        <p:nvSpPr>
          <p:cNvPr id="3" name="2 - Θέση περιεχομένου"/>
          <p:cNvSpPr>
            <a:spLocks noGrp="1"/>
          </p:cNvSpPr>
          <p:nvPr>
            <p:ph sz="quarter" idx="1"/>
          </p:nvPr>
        </p:nvSpPr>
        <p:spPr>
          <a:xfrm>
            <a:off x="179512" y="908720"/>
            <a:ext cx="8784976" cy="5760640"/>
          </a:xfrm>
        </p:spPr>
        <p:txBody>
          <a:bodyPr>
            <a:normAutofit/>
          </a:bodyPr>
          <a:lstStyle/>
          <a:p>
            <a:pPr algn="just"/>
            <a:r>
              <a:rPr lang="el-GR" sz="2400" dirty="0" smtClean="0">
                <a:latin typeface="Calibri" pitchFamily="34" charset="0"/>
              </a:rPr>
              <a:t>Η βασική θεώρηση εδώ προσομοιάζει με το προηγούμενο μοντέλο, αλλά αντί για ένα σταθερό ποσοστό ανάπτυξης, υπάρχουν δύο διαδοχικές χρονικές περίοδοι, με σταθερό ποσοστό ανάπτυξης η καθεμία. Στην πρώτη, πιο σύντομη, περίοδο το ποσοστό ανάπτυξης </a:t>
            </a:r>
            <a:r>
              <a:rPr lang="el-GR" sz="2400" b="1" dirty="0" smtClean="0">
                <a:latin typeface="Calibri" pitchFamily="34" charset="0"/>
              </a:rPr>
              <a:t>G</a:t>
            </a:r>
            <a:r>
              <a:rPr lang="el-GR" sz="2400" dirty="0" smtClean="0">
                <a:latin typeface="Calibri" pitchFamily="34" charset="0"/>
              </a:rPr>
              <a:t> είναι μεγαλύτερο από το </a:t>
            </a:r>
            <a:r>
              <a:rPr lang="el-GR" sz="2400" b="1" dirty="0" smtClean="0">
                <a:latin typeface="Calibri" pitchFamily="34" charset="0"/>
              </a:rPr>
              <a:t>g </a:t>
            </a:r>
            <a:r>
              <a:rPr lang="el-GR" sz="2400" dirty="0" smtClean="0">
                <a:latin typeface="Calibri" pitchFamily="34" charset="0"/>
              </a:rPr>
              <a:t>της δεύτερης, αλλά μεγαλύτερης περιόδου (καθότι η δεύτερη περίοδος είναι στο διηνεκές). Το μοντέλο στην πρώτη περίοδο του δεύτερου σταδίου εκφράζεται ως εξής: </a:t>
            </a:r>
          </a:p>
          <a:p>
            <a:pPr algn="just"/>
            <a:endParaRPr lang="el-GR" dirty="0" smtClean="0"/>
          </a:p>
          <a:p>
            <a:pPr algn="just"/>
            <a:endParaRPr lang="el-GR" sz="2400" dirty="0" smtClean="0">
              <a:latin typeface="Calibri" pitchFamily="34" charset="0"/>
            </a:endParaRPr>
          </a:p>
          <a:p>
            <a:pPr algn="just"/>
            <a:r>
              <a:rPr lang="el-GR" sz="2400" dirty="0" smtClean="0">
                <a:latin typeface="Calibri" pitchFamily="34" charset="0"/>
              </a:rPr>
              <a:t>Σύμφωνα με το μοντέλο Gordon έχουμε: </a:t>
            </a:r>
            <a:endParaRPr lang="el-GR" sz="2400" dirty="0">
              <a:latin typeface="Calibri" pitchFamily="34" charset="0"/>
            </a:endParaRPr>
          </a:p>
        </p:txBody>
      </p:sp>
      <p:pic>
        <p:nvPicPr>
          <p:cNvPr id="339970" name="Picture 2"/>
          <p:cNvPicPr>
            <a:picLocks noChangeAspect="1" noChangeArrowheads="1"/>
          </p:cNvPicPr>
          <p:nvPr/>
        </p:nvPicPr>
        <p:blipFill>
          <a:blip r:embed="rId2" cstate="print"/>
          <a:srcRect/>
          <a:stretch>
            <a:fillRect/>
          </a:stretch>
        </p:blipFill>
        <p:spPr bwMode="auto">
          <a:xfrm>
            <a:off x="2411760" y="4077072"/>
            <a:ext cx="5238750" cy="714375"/>
          </a:xfrm>
          <a:prstGeom prst="rect">
            <a:avLst/>
          </a:prstGeom>
          <a:noFill/>
          <a:ln w="9525">
            <a:noFill/>
            <a:miter lim="800000"/>
            <a:headEnd/>
            <a:tailEnd/>
          </a:ln>
        </p:spPr>
      </p:pic>
      <p:pic>
        <p:nvPicPr>
          <p:cNvPr id="339971" name="Picture 3"/>
          <p:cNvPicPr>
            <a:picLocks noChangeAspect="1" noChangeArrowheads="1"/>
          </p:cNvPicPr>
          <p:nvPr/>
        </p:nvPicPr>
        <p:blipFill>
          <a:blip r:embed="rId3" cstate="print"/>
          <a:srcRect/>
          <a:stretch>
            <a:fillRect/>
          </a:stretch>
        </p:blipFill>
        <p:spPr bwMode="auto">
          <a:xfrm>
            <a:off x="1619672" y="5229200"/>
            <a:ext cx="5619750" cy="657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512" y="276225"/>
            <a:ext cx="8354888" cy="863600"/>
          </a:xfrm>
          <a:noFill/>
        </p:spPr>
        <p:txBody>
          <a:bodyPr>
            <a:normAutofit fontScale="90000"/>
          </a:bodyPr>
          <a:lstStyle/>
          <a:p>
            <a:pPr algn="ctr" eaLnBrk="1" hangingPunct="1"/>
            <a:r>
              <a:rPr lang="el-GR" altLang="el-GR" b="1" u="none" dirty="0" smtClean="0">
                <a:solidFill>
                  <a:schemeClr val="accent1"/>
                </a:solidFill>
              </a:rPr>
              <a:t>Αναπόσβεστο </a:t>
            </a:r>
            <a:r>
              <a:rPr lang="el-GR" altLang="el-GR" b="1" dirty="0" smtClean="0">
                <a:solidFill>
                  <a:schemeClr val="accent1"/>
                </a:solidFill>
              </a:rPr>
              <a:t>Κ</a:t>
            </a:r>
            <a:r>
              <a:rPr lang="el-GR" altLang="el-GR" b="1" u="none" dirty="0" smtClean="0">
                <a:solidFill>
                  <a:schemeClr val="accent1"/>
                </a:solidFill>
              </a:rPr>
              <a:t>όστος (</a:t>
            </a:r>
            <a:r>
              <a:rPr lang="en-US" altLang="el-GR" b="1" u="none" dirty="0" smtClean="0">
                <a:solidFill>
                  <a:schemeClr val="accent1"/>
                </a:solidFill>
              </a:rPr>
              <a:t>Amortised Cost</a:t>
            </a:r>
            <a:r>
              <a:rPr lang="el-GR" altLang="el-GR" u="none" dirty="0" smtClean="0"/>
              <a:t>	)</a:t>
            </a:r>
          </a:p>
        </p:txBody>
      </p:sp>
      <p:sp>
        <p:nvSpPr>
          <p:cNvPr id="18435" name="Rectangle 3"/>
          <p:cNvSpPr>
            <a:spLocks noGrp="1" noChangeArrowheads="1"/>
          </p:cNvSpPr>
          <p:nvPr>
            <p:ph type="body" idx="1"/>
          </p:nvPr>
        </p:nvSpPr>
        <p:spPr>
          <a:xfrm>
            <a:off x="468313" y="1484313"/>
            <a:ext cx="8496300" cy="5373687"/>
          </a:xfrm>
          <a:noFill/>
        </p:spPr>
        <p:txBody>
          <a:bodyPr/>
          <a:lstStyle/>
          <a:p>
            <a:pPr marL="266700" indent="-266700" eaLnBrk="1" hangingPunct="1">
              <a:spcBef>
                <a:spcPct val="0"/>
              </a:spcBef>
              <a:buFontTx/>
              <a:buNone/>
            </a:pPr>
            <a:r>
              <a:rPr lang="el-GR" altLang="el-GR" sz="2400" dirty="0" smtClean="0"/>
              <a:t>Είναι το σύνολο των ακόλουθων επί μέρους ποσών:</a:t>
            </a:r>
          </a:p>
          <a:p>
            <a:pPr marL="266700" indent="-266700" eaLnBrk="1" hangingPunct="1">
              <a:lnSpc>
                <a:spcPct val="150000"/>
              </a:lnSpc>
              <a:spcBef>
                <a:spcPct val="0"/>
              </a:spcBef>
              <a:buFontTx/>
              <a:buNone/>
            </a:pPr>
            <a:r>
              <a:rPr lang="el-GR" altLang="el-GR" sz="2400" dirty="0" smtClean="0"/>
              <a:t>+	το ποσό της αρχικής αναγνώρισης</a:t>
            </a:r>
            <a:endParaRPr lang="en-US" altLang="el-GR" sz="2400" dirty="0" smtClean="0"/>
          </a:p>
          <a:p>
            <a:pPr marL="266700" indent="-266700" eaLnBrk="1" hangingPunct="1">
              <a:lnSpc>
                <a:spcPct val="150000"/>
              </a:lnSpc>
              <a:spcBef>
                <a:spcPct val="0"/>
              </a:spcBef>
              <a:buFontTx/>
              <a:buNone/>
            </a:pPr>
            <a:r>
              <a:rPr lang="en-US" altLang="el-GR" sz="2400" dirty="0" smtClean="0"/>
              <a:t>+	</a:t>
            </a:r>
            <a:r>
              <a:rPr lang="el-GR" altLang="el-GR" sz="2400" dirty="0" smtClean="0"/>
              <a:t>κεφαλαιοποιηθέντες και αναλογούντες τόκοι</a:t>
            </a:r>
          </a:p>
          <a:p>
            <a:pPr marL="266700" indent="-266700" eaLnBrk="1" hangingPunct="1">
              <a:lnSpc>
                <a:spcPct val="150000"/>
              </a:lnSpc>
              <a:spcBef>
                <a:spcPct val="0"/>
              </a:spcBef>
              <a:buFontTx/>
              <a:buNone/>
            </a:pPr>
            <a:r>
              <a:rPr lang="el-GR" altLang="el-GR" sz="2400" dirty="0" smtClean="0"/>
              <a:t>-	αποπληρωμές κεφαλαίου</a:t>
            </a:r>
          </a:p>
          <a:p>
            <a:pPr marL="266700" indent="-266700" eaLnBrk="1" hangingPunct="1">
              <a:lnSpc>
                <a:spcPct val="150000"/>
              </a:lnSpc>
              <a:spcBef>
                <a:spcPct val="0"/>
              </a:spcBef>
              <a:buFontTx/>
              <a:buNone/>
            </a:pPr>
            <a:r>
              <a:rPr lang="el-GR" altLang="el-GR" sz="2400" dirty="0" smtClean="0"/>
              <a:t>+	απόσβεση </a:t>
            </a:r>
            <a:r>
              <a:rPr lang="en-US" altLang="el-GR" sz="2400" dirty="0" smtClean="0"/>
              <a:t>discount</a:t>
            </a:r>
          </a:p>
          <a:p>
            <a:pPr marL="266700" indent="-266700" eaLnBrk="1" hangingPunct="1">
              <a:lnSpc>
                <a:spcPct val="150000"/>
              </a:lnSpc>
              <a:spcBef>
                <a:spcPct val="0"/>
              </a:spcBef>
              <a:buFontTx/>
              <a:buNone/>
            </a:pPr>
            <a:r>
              <a:rPr lang="en-US" altLang="el-GR" sz="2400" dirty="0" smtClean="0"/>
              <a:t>-	</a:t>
            </a:r>
            <a:r>
              <a:rPr lang="el-GR" altLang="el-GR" sz="2400" dirty="0" smtClean="0"/>
              <a:t>απόσβεση </a:t>
            </a:r>
            <a:r>
              <a:rPr lang="en-US" altLang="el-GR" sz="2400" dirty="0" smtClean="0"/>
              <a:t>premium</a:t>
            </a:r>
          </a:p>
          <a:p>
            <a:pPr marL="266700" indent="-266700" eaLnBrk="1" hangingPunct="1">
              <a:lnSpc>
                <a:spcPct val="150000"/>
              </a:lnSpc>
              <a:spcBef>
                <a:spcPct val="0"/>
              </a:spcBef>
              <a:buFontTx/>
              <a:buNone/>
            </a:pPr>
            <a:r>
              <a:rPr lang="el-GR" altLang="el-GR" sz="2400" dirty="0" smtClean="0"/>
              <a:t>-	τα ποσά των συσσωρευμένων απομειώσεων (αφορά μόνο στοιχεία ενεργητικού)</a:t>
            </a:r>
          </a:p>
          <a:p>
            <a:pPr marL="266700" indent="-266700" eaLnBrk="1" hangingPunct="1">
              <a:lnSpc>
                <a:spcPct val="150000"/>
              </a:lnSpc>
              <a:spcBef>
                <a:spcPct val="0"/>
              </a:spcBef>
              <a:buFontTx/>
              <a:buNone/>
            </a:pPr>
            <a:r>
              <a:rPr lang="el-GR" altLang="el-GR" sz="2400" dirty="0" smtClean="0"/>
              <a:t>-	τα ποσά που διαγράφηκαν εξαιτίας αδυναμίας </a:t>
            </a:r>
          </a:p>
          <a:p>
            <a:pPr marL="266700" indent="-266700" eaLnBrk="1" hangingPunct="1">
              <a:lnSpc>
                <a:spcPct val="100000"/>
              </a:lnSpc>
              <a:spcBef>
                <a:spcPct val="0"/>
              </a:spcBef>
              <a:buFontTx/>
              <a:buNone/>
            </a:pPr>
            <a:r>
              <a:rPr lang="el-GR" altLang="el-GR" sz="2400" dirty="0" smtClean="0"/>
              <a:t>	ανάκτησής τους</a:t>
            </a:r>
          </a:p>
        </p:txBody>
      </p:sp>
      <p:sp>
        <p:nvSpPr>
          <p:cNvPr id="18436" name="Text Box 4"/>
          <p:cNvSpPr txBox="1">
            <a:spLocks noChangeArrowheads="1"/>
          </p:cNvSpPr>
          <p:nvPr/>
        </p:nvSpPr>
        <p:spPr bwMode="auto">
          <a:xfrm>
            <a:off x="4119563" y="3940175"/>
            <a:ext cx="3597275" cy="641350"/>
          </a:xfrm>
          <a:prstGeom prst="rect">
            <a:avLst/>
          </a:prstGeom>
          <a:noFill/>
          <a:ln w="9525">
            <a:noFill/>
            <a:miter lim="800000"/>
            <a:headEnd/>
            <a:tailEnd/>
          </a:ln>
          <a:effectLst/>
        </p:spPr>
        <p:txBody>
          <a:bodyPr wrap="none">
            <a:spAutoFit/>
          </a:bodyPr>
          <a:lstStyle/>
          <a:p>
            <a:r>
              <a:rPr lang="el-GR" altLang="el-GR" dirty="0"/>
              <a:t>η απόσβεση γίνεται με τη μέθοδο </a:t>
            </a:r>
            <a:br>
              <a:rPr lang="el-GR" altLang="el-GR" dirty="0"/>
            </a:br>
            <a:r>
              <a:rPr lang="el-GR" altLang="el-GR" dirty="0"/>
              <a:t>του πραγματικού επιτοκίου</a:t>
            </a:r>
          </a:p>
        </p:txBody>
      </p:sp>
      <p:sp>
        <p:nvSpPr>
          <p:cNvPr id="18437" name="AutoShape 5"/>
          <p:cNvSpPr>
            <a:spLocks/>
          </p:cNvSpPr>
          <p:nvPr/>
        </p:nvSpPr>
        <p:spPr bwMode="auto">
          <a:xfrm>
            <a:off x="3779838" y="3860800"/>
            <a:ext cx="215900" cy="863600"/>
          </a:xfrm>
          <a:prstGeom prst="rightBrace">
            <a:avLst>
              <a:gd name="adj1" fmla="val 33333"/>
              <a:gd name="adj2" fmla="val 50000"/>
            </a:avLst>
          </a:prstGeom>
          <a:noFill/>
          <a:ln w="9525">
            <a:solidFill>
              <a:schemeClr val="tx1"/>
            </a:solidFill>
            <a:round/>
            <a:headEnd/>
            <a:tailEnd/>
          </a:ln>
          <a:effectLst/>
        </p:spPr>
        <p:txBody>
          <a:bodyPr wrap="none" anchor="ctr"/>
          <a:lstStyle/>
          <a:p>
            <a:endParaRPr lang="el-GR" altLang="el-GR" dirty="0"/>
          </a:p>
        </p:txBody>
      </p:sp>
      <p:cxnSp>
        <p:nvCxnSpPr>
          <p:cNvPr id="6" name="Ευθεία γραμμή σύνδεσης 5"/>
          <p:cNvCxnSpPr/>
          <p:nvPr/>
        </p:nvCxnSpPr>
        <p:spPr>
          <a:xfrm>
            <a:off x="612775" y="1268413"/>
            <a:ext cx="806291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634082"/>
          </a:xfrm>
        </p:spPr>
        <p:txBody>
          <a:bodyPr>
            <a:normAutofit fontScale="90000"/>
          </a:bodyPr>
          <a:lstStyle/>
          <a:p>
            <a:pPr algn="ctr"/>
            <a:r>
              <a:rPr lang="el-GR" b="1" dirty="0" smtClean="0">
                <a:solidFill>
                  <a:srgbClr val="C00000"/>
                </a:solidFill>
                <a:latin typeface="Cambria" pitchFamily="18" charset="0"/>
              </a:rPr>
              <a:t>Μοντέλο </a:t>
            </a:r>
            <a:r>
              <a:rPr lang="en-US" b="1" dirty="0" smtClean="0">
                <a:solidFill>
                  <a:srgbClr val="C00000"/>
                </a:solidFill>
                <a:latin typeface="Cambria" pitchFamily="18" charset="0"/>
              </a:rPr>
              <a:t>Gordon</a:t>
            </a:r>
            <a:r>
              <a:rPr lang="el-GR" b="1" dirty="0" smtClean="0">
                <a:solidFill>
                  <a:srgbClr val="C00000"/>
                </a:solidFill>
                <a:latin typeface="Cambria" pitchFamily="18" charset="0"/>
              </a:rPr>
              <a:t> δύο Σταδίων(2)</a:t>
            </a:r>
            <a:endParaRPr lang="el-GR" dirty="0"/>
          </a:p>
        </p:txBody>
      </p:sp>
      <p:sp>
        <p:nvSpPr>
          <p:cNvPr id="3" name="2 - Θέση περιεχομένου"/>
          <p:cNvSpPr>
            <a:spLocks noGrp="1"/>
          </p:cNvSpPr>
          <p:nvPr>
            <p:ph sz="quarter" idx="1"/>
          </p:nvPr>
        </p:nvSpPr>
        <p:spPr>
          <a:xfrm>
            <a:off x="323528" y="980728"/>
            <a:ext cx="8496944" cy="5688632"/>
          </a:xfrm>
        </p:spPr>
        <p:txBody>
          <a:bodyPr/>
          <a:lstStyle/>
          <a:p>
            <a:pPr algn="just"/>
            <a:r>
              <a:rPr lang="el-GR" sz="2800" dirty="0" smtClean="0">
                <a:latin typeface="Calibri" pitchFamily="34" charset="0"/>
              </a:rPr>
              <a:t>Το μοντέλο </a:t>
            </a:r>
            <a:r>
              <a:rPr lang="en-US" sz="2800" dirty="0" smtClean="0">
                <a:latin typeface="Calibri" pitchFamily="34" charset="0"/>
              </a:rPr>
              <a:t>Gordon </a:t>
            </a:r>
            <a:r>
              <a:rPr lang="el-GR" sz="2800" dirty="0" smtClean="0">
                <a:latin typeface="Calibri" pitchFamily="34" charset="0"/>
              </a:rPr>
              <a:t>2 σταδίων δεν συνίσταται σε περιπτώσεις κυκλικών επιχειρήσεων, γιατί οι μεγάλες εποχικές μεταβολές στα κέρδη διαστρεβλώνουν τα συστατικά μέρη του δείκτη, αφού στην καλύτερη περίπτωση η ενημέρωση του δείκτη γίνεται ανά τρίμηνο (τριμηνιαίες καταστάσεις που δημοσιεύονται από τις εισηγμένες, κυρίως, εταιρίες).</a:t>
            </a:r>
            <a:r>
              <a:rPr lang="en-US" sz="2800" dirty="0" smtClean="0">
                <a:latin typeface="Calibri" pitchFamily="34" charset="0"/>
              </a:rPr>
              <a:t> </a:t>
            </a:r>
            <a:r>
              <a:rPr lang="el-GR" sz="2800" dirty="0" smtClean="0">
                <a:latin typeface="Calibri" pitchFamily="34" charset="0"/>
              </a:rPr>
              <a:t>Στην δεύτερη περίοδο του το μοντέλο των δύο σταδίων καταλήγει:</a:t>
            </a:r>
            <a:endParaRPr lang="el-GR" dirty="0"/>
          </a:p>
        </p:txBody>
      </p:sp>
      <p:pic>
        <p:nvPicPr>
          <p:cNvPr id="340994" name="Picture 2"/>
          <p:cNvPicPr>
            <a:picLocks noChangeAspect="1" noChangeArrowheads="1"/>
          </p:cNvPicPr>
          <p:nvPr/>
        </p:nvPicPr>
        <p:blipFill>
          <a:blip r:embed="rId2" cstate="print"/>
          <a:srcRect/>
          <a:stretch>
            <a:fillRect/>
          </a:stretch>
        </p:blipFill>
        <p:spPr bwMode="auto">
          <a:xfrm>
            <a:off x="539552" y="5517232"/>
            <a:ext cx="8153400" cy="552450"/>
          </a:xfrm>
          <a:prstGeom prst="rect">
            <a:avLst/>
          </a:prstGeom>
          <a:noFill/>
          <a:ln w="9525">
            <a:noFill/>
            <a:miter lim="800000"/>
            <a:headEnd/>
            <a:tailEnd/>
          </a:ln>
        </p:spPr>
      </p:pic>
      <p:pic>
        <p:nvPicPr>
          <p:cNvPr id="340995" name="Picture 3"/>
          <p:cNvPicPr>
            <a:picLocks noChangeAspect="1" noChangeArrowheads="1"/>
          </p:cNvPicPr>
          <p:nvPr/>
        </p:nvPicPr>
        <p:blipFill>
          <a:blip r:embed="rId3" cstate="print"/>
          <a:srcRect/>
          <a:stretch>
            <a:fillRect/>
          </a:stretch>
        </p:blipFill>
        <p:spPr bwMode="auto">
          <a:xfrm>
            <a:off x="1691680" y="4581128"/>
            <a:ext cx="4772025" cy="695325"/>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579296" cy="778098"/>
          </a:xfrm>
        </p:spPr>
        <p:txBody>
          <a:bodyPr>
            <a:normAutofit fontScale="90000"/>
          </a:bodyPr>
          <a:lstStyle/>
          <a:p>
            <a:pPr algn="ctr"/>
            <a:r>
              <a:rPr lang="el-GR" b="1" dirty="0" smtClean="0">
                <a:solidFill>
                  <a:srgbClr val="C00000"/>
                </a:solidFill>
                <a:latin typeface="Cambria" pitchFamily="18" charset="0"/>
              </a:rPr>
              <a:t>Μοντέλο </a:t>
            </a:r>
            <a:r>
              <a:rPr lang="en-US" b="1" dirty="0" smtClean="0">
                <a:solidFill>
                  <a:srgbClr val="C00000"/>
                </a:solidFill>
                <a:latin typeface="Cambria" pitchFamily="18" charset="0"/>
              </a:rPr>
              <a:t>Gordon</a:t>
            </a:r>
            <a:r>
              <a:rPr lang="el-GR" b="1" dirty="0" smtClean="0">
                <a:solidFill>
                  <a:srgbClr val="C00000"/>
                </a:solidFill>
                <a:latin typeface="Cambria" pitchFamily="18" charset="0"/>
              </a:rPr>
              <a:t> τριών Σταδίων (1)</a:t>
            </a:r>
            <a:endParaRPr lang="el-GR" dirty="0"/>
          </a:p>
        </p:txBody>
      </p:sp>
      <p:sp>
        <p:nvSpPr>
          <p:cNvPr id="3" name="2 - Θέση περιεχομένου"/>
          <p:cNvSpPr>
            <a:spLocks noGrp="1"/>
          </p:cNvSpPr>
          <p:nvPr>
            <p:ph sz="quarter" idx="1"/>
          </p:nvPr>
        </p:nvSpPr>
        <p:spPr>
          <a:xfrm>
            <a:off x="179512" y="1124744"/>
            <a:ext cx="8712968" cy="5472608"/>
          </a:xfrm>
        </p:spPr>
        <p:txBody>
          <a:bodyPr/>
          <a:lstStyle/>
          <a:p>
            <a:pPr algn="just"/>
            <a:r>
              <a:rPr lang="el-GR" dirty="0" smtClean="0"/>
              <a:t>Ακόμη πιο ρεαλιστικό είναι το τρίτο μοντέλο τριών σταδίων δηλαδή, το μοντέλο Η που ανάπτυξαν οι Fuller &amp; Hsia (Damodaran, 2006). Είναι παρόμοιο με το προηγούμενο, αλλά αντί για απότομη πτώση του ποσοστού ανάπτυξης, η πτώση συντελείται γραμμικά από το </a:t>
            </a:r>
            <a:r>
              <a:rPr lang="el-GR" dirty="0" smtClean="0">
                <a:solidFill>
                  <a:srgbClr val="0000CC"/>
                </a:solidFill>
              </a:rPr>
              <a:t>αρχικό ποσοστό ανάπτυξης </a:t>
            </a:r>
            <a:r>
              <a:rPr lang="el-GR" b="1" dirty="0" smtClean="0"/>
              <a:t>G</a:t>
            </a:r>
            <a:r>
              <a:rPr lang="el-GR" dirty="0" smtClean="0"/>
              <a:t> </a:t>
            </a:r>
            <a:r>
              <a:rPr lang="el-GR" dirty="0" smtClean="0">
                <a:solidFill>
                  <a:srgbClr val="0000CC"/>
                </a:solidFill>
              </a:rPr>
              <a:t>έως το </a:t>
            </a:r>
            <a:r>
              <a:rPr lang="el-GR" b="1" dirty="0" smtClean="0"/>
              <a:t>g</a:t>
            </a:r>
            <a:r>
              <a:rPr lang="el-GR" dirty="0" smtClean="0"/>
              <a:t>. Από εκεί κι έπειτα το ποσοστό διατηρείται σταθερό στο διηνεκές. Το γεγονός αυτό επιτυγχάνεται με την εισαγωγή μιας χρονικής μεταβλητής “ημιζωής” (half-life) με τον εξής τρόπο:</a:t>
            </a:r>
          </a:p>
          <a:p>
            <a:pPr algn="just"/>
            <a:endParaRPr lang="el-GR" dirty="0" smtClean="0"/>
          </a:p>
          <a:p>
            <a:pPr algn="just"/>
            <a:r>
              <a:rPr lang="el-GR" dirty="0" smtClean="0"/>
              <a:t>όπου </a:t>
            </a:r>
            <a:r>
              <a:rPr lang="el-GR" b="1" dirty="0" smtClean="0"/>
              <a:t>Η</a:t>
            </a:r>
            <a:r>
              <a:rPr lang="el-GR" dirty="0" smtClean="0"/>
              <a:t> είναι το μισό διάστημα που διαρκεί η πρώτη περίοδος, δηλαδή όλη η πρώτη περίοδος διαρκεί 2 έτη. </a:t>
            </a:r>
          </a:p>
          <a:p>
            <a:pPr algn="just"/>
            <a:endParaRPr lang="el-GR" dirty="0"/>
          </a:p>
        </p:txBody>
      </p:sp>
      <p:pic>
        <p:nvPicPr>
          <p:cNvPr id="342018" name="Picture 2"/>
          <p:cNvPicPr>
            <a:picLocks noChangeAspect="1" noChangeArrowheads="1"/>
          </p:cNvPicPr>
          <p:nvPr/>
        </p:nvPicPr>
        <p:blipFill>
          <a:blip r:embed="rId2" cstate="print"/>
          <a:srcRect/>
          <a:stretch>
            <a:fillRect/>
          </a:stretch>
        </p:blipFill>
        <p:spPr bwMode="auto">
          <a:xfrm>
            <a:off x="2267744" y="4941168"/>
            <a:ext cx="5162550" cy="533400"/>
          </a:xfrm>
          <a:prstGeom prst="rect">
            <a:avLst/>
          </a:prstGeom>
          <a:noFill/>
          <a:ln w="9525">
            <a:noFill/>
            <a:miter lim="800000"/>
            <a:headEnd/>
            <a:tailEnd/>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778098"/>
          </a:xfrm>
        </p:spPr>
        <p:txBody>
          <a:bodyPr>
            <a:normAutofit/>
          </a:bodyPr>
          <a:lstStyle/>
          <a:p>
            <a:r>
              <a:rPr lang="el-GR" b="1" dirty="0" smtClean="0">
                <a:solidFill>
                  <a:srgbClr val="C00000"/>
                </a:solidFill>
                <a:latin typeface="Cambria" pitchFamily="18" charset="0"/>
              </a:rPr>
              <a:t>Μοντέλο </a:t>
            </a:r>
            <a:r>
              <a:rPr lang="en-US" b="1" dirty="0" smtClean="0">
                <a:solidFill>
                  <a:srgbClr val="C00000"/>
                </a:solidFill>
                <a:latin typeface="Cambria" pitchFamily="18" charset="0"/>
              </a:rPr>
              <a:t>Gordon</a:t>
            </a:r>
            <a:r>
              <a:rPr lang="el-GR" b="1" dirty="0" smtClean="0">
                <a:solidFill>
                  <a:srgbClr val="C00000"/>
                </a:solidFill>
                <a:latin typeface="Cambria" pitchFamily="18" charset="0"/>
              </a:rPr>
              <a:t> τριών Σταδίων (2)</a:t>
            </a:r>
            <a:endParaRPr lang="el-GR" dirty="0"/>
          </a:p>
        </p:txBody>
      </p:sp>
      <p:sp>
        <p:nvSpPr>
          <p:cNvPr id="3" name="2 - Θέση περιεχομένου"/>
          <p:cNvSpPr>
            <a:spLocks noGrp="1"/>
          </p:cNvSpPr>
          <p:nvPr>
            <p:ph sz="quarter" idx="1"/>
          </p:nvPr>
        </p:nvSpPr>
        <p:spPr>
          <a:xfrm>
            <a:off x="323528" y="1052736"/>
            <a:ext cx="8568952" cy="5544616"/>
          </a:xfrm>
        </p:spPr>
        <p:txBody>
          <a:bodyPr/>
          <a:lstStyle/>
          <a:p>
            <a:pPr algn="just"/>
            <a:r>
              <a:rPr lang="el-GR" dirty="0" smtClean="0">
                <a:latin typeface="Calibri" pitchFamily="34" charset="0"/>
              </a:rPr>
              <a:t>Το τελευταίο μοντέλο της οικογένειας αποτελεί επέκταση του μοντέλου των δύο σταδίων σε τρία (ή και πλέον) στάδια. Δηλαδή, έχουμε τρεις (ή περισσότερες) χρονικές περιόδους όπου ακολουθείται η ανισοτική σχέση</a:t>
            </a:r>
            <a:r>
              <a:rPr lang="el-GR" b="1" dirty="0" smtClean="0">
                <a:latin typeface="Calibri" pitchFamily="34" charset="0"/>
              </a:rPr>
              <a:t> </a:t>
            </a:r>
            <a:r>
              <a:rPr lang="en-US" b="1" dirty="0" smtClean="0">
                <a:latin typeface="Calibri" pitchFamily="34" charset="0"/>
              </a:rPr>
              <a:t>g</a:t>
            </a:r>
            <a:r>
              <a:rPr lang="en-US" b="1" baseline="-25000" dirty="0" smtClean="0">
                <a:latin typeface="Calibri" pitchFamily="34" charset="0"/>
              </a:rPr>
              <a:t>1</a:t>
            </a:r>
            <a:r>
              <a:rPr lang="en-US" b="1" dirty="0" smtClean="0">
                <a:latin typeface="Calibri" pitchFamily="34" charset="0"/>
              </a:rPr>
              <a:t>&gt;g</a:t>
            </a:r>
            <a:r>
              <a:rPr lang="en-US" b="1" baseline="-25000" dirty="0" smtClean="0">
                <a:latin typeface="Calibri" pitchFamily="34" charset="0"/>
              </a:rPr>
              <a:t>2</a:t>
            </a:r>
            <a:r>
              <a:rPr lang="en-US" b="1" dirty="0" smtClean="0">
                <a:latin typeface="Calibri" pitchFamily="34" charset="0"/>
              </a:rPr>
              <a:t>&gt;g</a:t>
            </a:r>
            <a:r>
              <a:rPr lang="en-US" b="1" baseline="-25000" dirty="0" smtClean="0">
                <a:latin typeface="Calibri" pitchFamily="34" charset="0"/>
              </a:rPr>
              <a:t>3</a:t>
            </a:r>
            <a:r>
              <a:rPr lang="en-US" dirty="0" smtClean="0">
                <a:latin typeface="Calibri" pitchFamily="34" charset="0"/>
              </a:rPr>
              <a:t>. </a:t>
            </a:r>
          </a:p>
          <a:p>
            <a:pPr algn="just"/>
            <a:r>
              <a:rPr lang="el-GR" dirty="0" smtClean="0">
                <a:latin typeface="Calibri" pitchFamily="34" charset="0"/>
              </a:rPr>
              <a:t>Ο παρόν δείκτης δεν συνίσταται σε περιπτώσεις κυκλικών επιχειρήσεων, γιατί οι μεγάλες εποχικές μεταβολές στα κέρδη διαστρεβλώνουν τα συστατικά μέρη του δείκτη, αφού στην καλύτερη περίπτωση η ενημέρωση του δείκτη γίνεται ανά τρίμηνο (τριμηνιαίες καταστάσεις που δημοσιεύονται από τις εισηγμένες, κυρίως, εταιρίες). </a:t>
            </a:r>
            <a:endParaRPr lang="el-GR" dirty="0">
              <a:latin typeface="Calibri"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74638"/>
            <a:ext cx="8147248" cy="778098"/>
          </a:xfrm>
        </p:spPr>
        <p:txBody>
          <a:bodyPr>
            <a:normAutofit fontScale="90000"/>
          </a:bodyPr>
          <a:lstStyle/>
          <a:p>
            <a:r>
              <a:rPr lang="el-GR" b="1" dirty="0" smtClean="0">
                <a:solidFill>
                  <a:srgbClr val="CC3300"/>
                </a:solidFill>
              </a:rPr>
              <a:t>ΜΕΙΟΝΕΚΤΗΜΑΤΑ ΜΟΝΤΕΛΩΝ </a:t>
            </a:r>
            <a:r>
              <a:rPr lang="en-US" b="1" dirty="0" smtClean="0">
                <a:solidFill>
                  <a:srgbClr val="CC3300"/>
                </a:solidFill>
              </a:rPr>
              <a:t>GORDON</a:t>
            </a:r>
            <a:endParaRPr lang="el-GR" b="1" dirty="0">
              <a:solidFill>
                <a:srgbClr val="CC3300"/>
              </a:solidFill>
            </a:endParaRPr>
          </a:p>
        </p:txBody>
      </p:sp>
      <p:sp>
        <p:nvSpPr>
          <p:cNvPr id="3" name="2 - Θέση περιεχομένου"/>
          <p:cNvSpPr>
            <a:spLocks noGrp="1"/>
          </p:cNvSpPr>
          <p:nvPr>
            <p:ph sz="quarter" idx="1"/>
          </p:nvPr>
        </p:nvSpPr>
        <p:spPr>
          <a:xfrm>
            <a:off x="323528" y="1052736"/>
            <a:ext cx="8568952" cy="5472608"/>
          </a:xfrm>
        </p:spPr>
        <p:txBody>
          <a:bodyPr/>
          <a:lstStyle/>
          <a:p>
            <a:pPr algn="just"/>
            <a:r>
              <a:rPr lang="el-GR" dirty="0" smtClean="0"/>
              <a:t>Γίνεται η υπόθεση, ότι η επιχείρηση πληρώνει μερίσματα κάθε έτος για την προηγούμενη χρήση. Αυτή είναι μια λανθασμένη υπόθεση γιατί δεν λαμβάνει υπόψη την μερισματική πολιτική της εταιρίας, καθώς πολλές εταιρίες εμφανίζουν ασυνέχεια στις πληρωμές μερισμάτων. </a:t>
            </a:r>
          </a:p>
          <a:p>
            <a:pPr algn="just"/>
            <a:r>
              <a:rPr lang="el-GR" dirty="0" smtClean="0"/>
              <a:t>Επίσης, ο ρυθμός ανάπτυξης εσφαλμένα θεωρείται πολλές φορές σταθερός, καθώς μεταβάλλεται, τόσο εξαιτίας εσωτερικών αλλαγών, όσο και λόγω εξωτερικών συνθηκών. </a:t>
            </a:r>
            <a:endParaRPr lang="el-G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224136"/>
          </a:xfrm>
        </p:spPr>
        <p:txBody>
          <a:bodyPr>
            <a:noAutofit/>
          </a:bodyPr>
          <a:lstStyle/>
          <a:p>
            <a:pPr algn="ctr"/>
            <a:r>
              <a:rPr lang="el-GR" sz="4400" b="1" dirty="0" smtClean="0">
                <a:solidFill>
                  <a:srgbClr val="CC3300"/>
                </a:solidFill>
              </a:rPr>
              <a:t>ΜΟΝΤΕΛΑ ΠΡΟΕΞΟΦΛΗΣΗΣ ΕΛΕΥΘΕΡΩΝ ΤΑΜΕΙΑΚΩΝ ΡΟΩΝ </a:t>
            </a:r>
            <a:endParaRPr lang="el-GR" sz="4400" dirty="0"/>
          </a:p>
        </p:txBody>
      </p:sp>
      <p:graphicFrame>
        <p:nvGraphicFramePr>
          <p:cNvPr id="4" name="3 - Θέση περιεχομένου"/>
          <p:cNvGraphicFramePr>
            <a:graphicFrameLocks noGrp="1"/>
          </p:cNvGraphicFramePr>
          <p:nvPr>
            <p:ph sz="quarter" idx="1"/>
          </p:nvPr>
        </p:nvGraphicFramePr>
        <p:xfrm>
          <a:off x="251520" y="1447800"/>
          <a:ext cx="8712968" cy="5005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080120"/>
          </a:xfrm>
        </p:spPr>
        <p:txBody>
          <a:bodyPr>
            <a:normAutofit fontScale="90000"/>
          </a:bodyPr>
          <a:lstStyle/>
          <a:p>
            <a:pPr algn="ctr"/>
            <a:r>
              <a:rPr lang="el-GR" b="1" dirty="0" smtClean="0">
                <a:solidFill>
                  <a:srgbClr val="0000CC"/>
                </a:solidFill>
              </a:rPr>
              <a:t>ΜΟΝΤΕΛΑ ΠΡΟΕΞΟΦΛΗΣΗΣ ΕΛΕΥΘΕΡΩΝ ΤΑΜΕΙΑΚΩΝ ΡΟΩΝ </a:t>
            </a:r>
            <a:r>
              <a:rPr lang="en-US" b="1" dirty="0" smtClean="0">
                <a:solidFill>
                  <a:srgbClr val="0000CC"/>
                </a:solidFill>
                <a:latin typeface="Calibri" pitchFamily="34" charset="0"/>
              </a:rPr>
              <a:t>(1)</a:t>
            </a:r>
            <a:endParaRPr lang="el-GR" dirty="0">
              <a:solidFill>
                <a:srgbClr val="0000CC"/>
              </a:solidFill>
              <a:latin typeface="Calibri" pitchFamily="34" charset="0"/>
            </a:endParaRPr>
          </a:p>
        </p:txBody>
      </p:sp>
      <p:sp>
        <p:nvSpPr>
          <p:cNvPr id="3" name="2 - Θέση περιεχομένου"/>
          <p:cNvSpPr>
            <a:spLocks noGrp="1"/>
          </p:cNvSpPr>
          <p:nvPr>
            <p:ph sz="quarter" idx="1"/>
          </p:nvPr>
        </p:nvSpPr>
        <p:spPr>
          <a:xfrm>
            <a:off x="251520" y="1268760"/>
            <a:ext cx="8640960" cy="5328592"/>
          </a:xfrm>
        </p:spPr>
        <p:txBody>
          <a:bodyPr>
            <a:normAutofit/>
          </a:bodyPr>
          <a:lstStyle/>
          <a:p>
            <a:pPr algn="just"/>
            <a:r>
              <a:rPr lang="el-GR" dirty="0" smtClean="0"/>
              <a:t>Στην οικογένεια αυτή μοντέλων τη θέση των μερισμάτων ως αξία προς προεξόφληση καταλαμβάνουν οι ελεύθερες ταμειακές ροές της επιχείρησης, ενώ στη θέση του επιτοκίου προεξόφλησης παραμένει η απαιτούμενη απόδοση ή αντικαθίσταται από το μεσοσταθμικό κόστος κεφαλαίου (Weighted</a:t>
            </a:r>
            <a:r>
              <a:rPr lang="en-US" dirty="0" smtClean="0"/>
              <a:t> </a:t>
            </a:r>
            <a:r>
              <a:rPr lang="el-GR" dirty="0" smtClean="0"/>
              <a:t>Average</a:t>
            </a:r>
            <a:r>
              <a:rPr lang="en-US" dirty="0" smtClean="0"/>
              <a:t> </a:t>
            </a:r>
            <a:r>
              <a:rPr lang="el-GR" dirty="0" smtClean="0"/>
              <a:t>Cost</a:t>
            </a:r>
            <a:r>
              <a:rPr lang="en-US" dirty="0" smtClean="0"/>
              <a:t> </a:t>
            </a:r>
            <a:r>
              <a:rPr lang="el-GR" dirty="0" smtClean="0"/>
              <a:t>of</a:t>
            </a:r>
            <a:r>
              <a:rPr lang="en-US" dirty="0" smtClean="0"/>
              <a:t> </a:t>
            </a:r>
            <a:r>
              <a:rPr lang="el-GR" dirty="0" smtClean="0"/>
              <a:t>Capital ή WACC). </a:t>
            </a:r>
            <a:endParaRPr lang="en-US" dirty="0" smtClean="0"/>
          </a:p>
          <a:p>
            <a:pPr algn="just"/>
            <a:r>
              <a:rPr lang="el-GR" dirty="0" smtClean="0"/>
              <a:t>Τα μοντέλα της οικογένειας αυτής είναι ιδανικά για την περίπτωση που η εταιρία είτε δεν πληρώνει μερίσματα, είτε εμφανίζει ασυνέχεια στις ετήσιες πληρωμές μερισμάτων. Επιπλέον, είναι ιδανικά στην περίπτωση που ο υποψήφιος επενδυτής επιθυμεί να αποκτήσει τον έλεγχο μιας εταιρίας. </a:t>
            </a:r>
            <a:endParaRPr lang="el-G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1143000"/>
          </a:xfrm>
        </p:spPr>
        <p:txBody>
          <a:bodyPr>
            <a:normAutofit fontScale="90000"/>
          </a:bodyPr>
          <a:lstStyle/>
          <a:p>
            <a:pPr algn="ctr"/>
            <a:r>
              <a:rPr lang="el-GR" b="1" dirty="0" smtClean="0">
                <a:solidFill>
                  <a:srgbClr val="0000CC"/>
                </a:solidFill>
              </a:rPr>
              <a:t>ΜΟΝΤΕΛΑ ΠΡΟΕΞΟΦΛΗΣΗΣ ΕΛΕΥΘΕΡΩΝ ΤΑΜΕΙΑΚΩΝ ΡΟΩΝ</a:t>
            </a:r>
            <a:r>
              <a:rPr lang="en-US" b="1" dirty="0" smtClean="0">
                <a:solidFill>
                  <a:srgbClr val="0000CC"/>
                </a:solidFill>
              </a:rPr>
              <a:t> </a:t>
            </a:r>
            <a:r>
              <a:rPr lang="en-US" b="1" dirty="0" smtClean="0">
                <a:solidFill>
                  <a:srgbClr val="0000CC"/>
                </a:solidFill>
                <a:latin typeface="Calibri" pitchFamily="34" charset="0"/>
              </a:rPr>
              <a:t>(2)</a:t>
            </a:r>
            <a:r>
              <a:rPr lang="el-GR" b="1" dirty="0" smtClean="0">
                <a:solidFill>
                  <a:srgbClr val="0000CC"/>
                </a:solidFill>
                <a:latin typeface="Calibri" pitchFamily="34" charset="0"/>
              </a:rPr>
              <a:t> </a:t>
            </a:r>
            <a:endParaRPr lang="el-GR" dirty="0">
              <a:latin typeface="Calibri" pitchFamily="34" charset="0"/>
            </a:endParaRPr>
          </a:p>
        </p:txBody>
      </p:sp>
      <p:sp>
        <p:nvSpPr>
          <p:cNvPr id="3" name="2 - Θέση περιεχομένου"/>
          <p:cNvSpPr>
            <a:spLocks noGrp="1"/>
          </p:cNvSpPr>
          <p:nvPr>
            <p:ph sz="quarter" idx="1"/>
          </p:nvPr>
        </p:nvSpPr>
        <p:spPr>
          <a:xfrm>
            <a:off x="251520" y="1447800"/>
            <a:ext cx="8640960" cy="5077544"/>
          </a:xfrm>
        </p:spPr>
        <p:txBody>
          <a:bodyPr/>
          <a:lstStyle/>
          <a:p>
            <a:pPr algn="just"/>
            <a:r>
              <a:rPr lang="el-GR" dirty="0" smtClean="0"/>
              <a:t>Οι ελεύθερες ταμειακές ροές είναι συνήθως δύο ειδών: </a:t>
            </a:r>
            <a:endParaRPr lang="en-US" dirty="0" smtClean="0"/>
          </a:p>
          <a:p>
            <a:pPr marL="514350" indent="-514350" algn="just">
              <a:buAutoNum type="arabicParenR"/>
            </a:pPr>
            <a:r>
              <a:rPr lang="el-GR" b="1" dirty="0" smtClean="0">
                <a:solidFill>
                  <a:srgbClr val="006600"/>
                </a:solidFill>
              </a:rPr>
              <a:t>οι ελεύθερες ταμειακές ροές προς την επιχείρηση (Free</a:t>
            </a:r>
            <a:r>
              <a:rPr lang="en-US" b="1" dirty="0" smtClean="0">
                <a:solidFill>
                  <a:srgbClr val="006600"/>
                </a:solidFill>
              </a:rPr>
              <a:t> </a:t>
            </a:r>
            <a:r>
              <a:rPr lang="el-GR" b="1" dirty="0" smtClean="0">
                <a:solidFill>
                  <a:srgbClr val="006600"/>
                </a:solidFill>
              </a:rPr>
              <a:t>Cash</a:t>
            </a:r>
            <a:r>
              <a:rPr lang="en-US" b="1" dirty="0" smtClean="0">
                <a:solidFill>
                  <a:srgbClr val="006600"/>
                </a:solidFill>
              </a:rPr>
              <a:t> </a:t>
            </a:r>
            <a:r>
              <a:rPr lang="el-GR" b="1" dirty="0" smtClean="0">
                <a:solidFill>
                  <a:srgbClr val="006600"/>
                </a:solidFill>
              </a:rPr>
              <a:t>Flow</a:t>
            </a:r>
            <a:r>
              <a:rPr lang="en-US" b="1" dirty="0" smtClean="0">
                <a:solidFill>
                  <a:srgbClr val="006600"/>
                </a:solidFill>
              </a:rPr>
              <a:t> </a:t>
            </a:r>
            <a:r>
              <a:rPr lang="el-GR" b="1" dirty="0" smtClean="0">
                <a:solidFill>
                  <a:srgbClr val="006600"/>
                </a:solidFill>
              </a:rPr>
              <a:t>to</a:t>
            </a:r>
            <a:r>
              <a:rPr lang="en-US" b="1" dirty="0" smtClean="0">
                <a:solidFill>
                  <a:srgbClr val="006600"/>
                </a:solidFill>
              </a:rPr>
              <a:t> </a:t>
            </a:r>
            <a:r>
              <a:rPr lang="el-GR" b="1" dirty="0" smtClean="0">
                <a:solidFill>
                  <a:srgbClr val="006600"/>
                </a:solidFill>
              </a:rPr>
              <a:t>the</a:t>
            </a:r>
            <a:r>
              <a:rPr lang="en-US" b="1" dirty="0" smtClean="0">
                <a:solidFill>
                  <a:srgbClr val="006600"/>
                </a:solidFill>
              </a:rPr>
              <a:t> </a:t>
            </a:r>
            <a:r>
              <a:rPr lang="el-GR" b="1" dirty="0" smtClean="0">
                <a:solidFill>
                  <a:srgbClr val="006600"/>
                </a:solidFill>
              </a:rPr>
              <a:t>Firm ή FCFF)</a:t>
            </a:r>
            <a:r>
              <a:rPr lang="el-GR" b="1" dirty="0" smtClean="0"/>
              <a:t> </a:t>
            </a:r>
            <a:r>
              <a:rPr lang="el-GR" dirty="0" smtClean="0"/>
              <a:t>και </a:t>
            </a:r>
            <a:endParaRPr lang="en-US" dirty="0" smtClean="0"/>
          </a:p>
          <a:p>
            <a:pPr marL="514350" indent="-514350" algn="just">
              <a:buAutoNum type="arabicParenR"/>
            </a:pPr>
            <a:r>
              <a:rPr lang="el-GR" b="1" dirty="0" smtClean="0">
                <a:solidFill>
                  <a:srgbClr val="7030A0"/>
                </a:solidFill>
              </a:rPr>
              <a:t>οι ελεύθερες ταμειακές ροές προς την ιδιοκτησία (ίδια κεφάλαια) (Free</a:t>
            </a:r>
            <a:r>
              <a:rPr lang="en-US" b="1" dirty="0" smtClean="0">
                <a:solidFill>
                  <a:srgbClr val="7030A0"/>
                </a:solidFill>
              </a:rPr>
              <a:t> </a:t>
            </a:r>
            <a:r>
              <a:rPr lang="el-GR" b="1" dirty="0" smtClean="0">
                <a:solidFill>
                  <a:srgbClr val="7030A0"/>
                </a:solidFill>
              </a:rPr>
              <a:t>Cash</a:t>
            </a:r>
            <a:r>
              <a:rPr lang="en-US" b="1" dirty="0" smtClean="0">
                <a:solidFill>
                  <a:srgbClr val="7030A0"/>
                </a:solidFill>
              </a:rPr>
              <a:t> </a:t>
            </a:r>
            <a:r>
              <a:rPr lang="el-GR" b="1" dirty="0" smtClean="0">
                <a:solidFill>
                  <a:srgbClr val="7030A0"/>
                </a:solidFill>
              </a:rPr>
              <a:t>Flow</a:t>
            </a:r>
            <a:r>
              <a:rPr lang="en-US" b="1" dirty="0" smtClean="0">
                <a:solidFill>
                  <a:srgbClr val="7030A0"/>
                </a:solidFill>
              </a:rPr>
              <a:t> </a:t>
            </a:r>
            <a:r>
              <a:rPr lang="el-GR" b="1" dirty="0" smtClean="0">
                <a:solidFill>
                  <a:srgbClr val="7030A0"/>
                </a:solidFill>
              </a:rPr>
              <a:t>to</a:t>
            </a:r>
            <a:r>
              <a:rPr lang="en-US" b="1" dirty="0" smtClean="0">
                <a:solidFill>
                  <a:srgbClr val="7030A0"/>
                </a:solidFill>
              </a:rPr>
              <a:t> </a:t>
            </a:r>
            <a:r>
              <a:rPr lang="el-GR" b="1" dirty="0" smtClean="0">
                <a:solidFill>
                  <a:srgbClr val="7030A0"/>
                </a:solidFill>
              </a:rPr>
              <a:t>Equity ή FCFE)</a:t>
            </a:r>
            <a:r>
              <a:rPr lang="el-GR" dirty="0" smtClean="0">
                <a:solidFill>
                  <a:srgbClr val="7030A0"/>
                </a:solidFill>
              </a:rPr>
              <a:t>.</a:t>
            </a:r>
            <a:r>
              <a:rPr lang="el-GR" dirty="0" smtClean="0"/>
              <a:t> </a:t>
            </a:r>
            <a:endParaRPr lang="en-US" dirty="0" smtClean="0"/>
          </a:p>
          <a:p>
            <a:pPr algn="just"/>
            <a:r>
              <a:rPr lang="el-GR" dirty="0" smtClean="0"/>
              <a:t>Οι ροές προς την επιχείρηση αφορούν σε περιπτώσεις συγχωνεύσεων, εξαγορών, ελέγχου επιδόσεων κλπ, ενώ οι ροές προς την ιδιοκτησία αφορούν την πλευρά του υποψήφιου επενδυτή, με το επιτόκιο προεξόφλησης να αντικατοπτρίζει το κόστος χρήματος ιδίων κεφαλαίων και όχι το μεσοσταθμικό, όπως στην πρώτη περίπτωση. </a:t>
            </a:r>
            <a:endParaRPr lang="el-G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1143000"/>
          </a:xfrm>
        </p:spPr>
        <p:txBody>
          <a:bodyPr>
            <a:normAutofit fontScale="90000"/>
          </a:bodyPr>
          <a:lstStyle/>
          <a:p>
            <a:pPr algn="ctr"/>
            <a:r>
              <a:rPr lang="el-GR" b="1" dirty="0" smtClean="0">
                <a:solidFill>
                  <a:srgbClr val="006600"/>
                </a:solidFill>
              </a:rPr>
              <a:t>Ελεύθερες Ταμειακές Ροές προς την Επιχείρηση FCFF (1)</a:t>
            </a:r>
            <a:endParaRPr lang="el-GR" dirty="0"/>
          </a:p>
        </p:txBody>
      </p:sp>
      <p:sp>
        <p:nvSpPr>
          <p:cNvPr id="3" name="2 - Θέση περιεχομένου"/>
          <p:cNvSpPr>
            <a:spLocks noGrp="1"/>
          </p:cNvSpPr>
          <p:nvPr>
            <p:ph sz="quarter" idx="1"/>
          </p:nvPr>
        </p:nvSpPr>
        <p:spPr>
          <a:xfrm>
            <a:off x="179512" y="1447800"/>
            <a:ext cx="8784976" cy="5221560"/>
          </a:xfrm>
        </p:spPr>
        <p:txBody>
          <a:bodyPr/>
          <a:lstStyle/>
          <a:p>
            <a:pPr algn="just"/>
            <a:r>
              <a:rPr lang="el-GR" dirty="0" smtClean="0"/>
              <a:t>Οι Ελεύθερες Ταμειακές Ροές προς την Επιχείρηση FCFF υπολογίζονται εάν από τις λειτουργικές ταμειακές ροές (μαζί με την καταβολή φόρων) αφαιρέσουμε τις κεφαλαιουχικές δαπάνες (capital expenditures) και αφορούν τόσο τους μετόχους, όσο και τους δανειστές (ομολογιούχους) της επιχείρησης.</a:t>
            </a:r>
          </a:p>
          <a:p>
            <a:pPr algn="just"/>
            <a:r>
              <a:rPr lang="el-GR" dirty="0" smtClean="0"/>
              <a:t>Υπολογίζονται από τις λογιστικές καταστάσεις των Αποτελεσμάτων Χρήσης ή/και της Κατάστασης Ταμειακών Ροών.</a:t>
            </a:r>
          </a:p>
          <a:p>
            <a:pPr algn="just"/>
            <a:r>
              <a:rPr lang="el-GR" dirty="0" smtClean="0"/>
              <a:t>Οι FCFE προκύπτουν αν από τις λειτουργικές ταμειακές ροές αφαιρέσουμε τις κεφαλαιουχικές δαπάνες και τις εκροές προς δανειστές. </a:t>
            </a:r>
          </a:p>
          <a:p>
            <a:pPr algn="just"/>
            <a:endParaRPr lang="el-G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1143000"/>
          </a:xfrm>
        </p:spPr>
        <p:txBody>
          <a:bodyPr>
            <a:normAutofit fontScale="90000"/>
          </a:bodyPr>
          <a:lstStyle/>
          <a:p>
            <a:pPr algn="ctr"/>
            <a:r>
              <a:rPr lang="el-GR" b="1" dirty="0" smtClean="0">
                <a:solidFill>
                  <a:srgbClr val="006600"/>
                </a:solidFill>
              </a:rPr>
              <a:t>Ελεύθερες Ταμειακές Ροές προς την Επιχείρηση FCFF (2)</a:t>
            </a:r>
            <a:endParaRPr lang="el-GR" dirty="0"/>
          </a:p>
        </p:txBody>
      </p:sp>
      <p:sp>
        <p:nvSpPr>
          <p:cNvPr id="3" name="2 - Θέση περιεχομένου"/>
          <p:cNvSpPr>
            <a:spLocks noGrp="1"/>
          </p:cNvSpPr>
          <p:nvPr>
            <p:ph sz="quarter" idx="1"/>
          </p:nvPr>
        </p:nvSpPr>
        <p:spPr>
          <a:xfrm>
            <a:off x="251520" y="1447800"/>
            <a:ext cx="8640960" cy="5077544"/>
          </a:xfrm>
        </p:spPr>
        <p:txBody>
          <a:bodyPr/>
          <a:lstStyle/>
          <a:p>
            <a:r>
              <a:rPr lang="el-GR" dirty="0" smtClean="0"/>
              <a:t>Οι FCFF μπορούν να εξαχθούν από την κατάσταση </a:t>
            </a:r>
            <a:r>
              <a:rPr lang="el-GR" b="1" dirty="0" smtClean="0"/>
              <a:t>Αποτελεσμάτων Χρήσης </a:t>
            </a:r>
            <a:r>
              <a:rPr lang="el-GR" dirty="0" smtClean="0"/>
              <a:t>ως εξής: </a:t>
            </a:r>
          </a:p>
          <a:p>
            <a:endParaRPr lang="el-GR" dirty="0"/>
          </a:p>
        </p:txBody>
      </p:sp>
      <p:pic>
        <p:nvPicPr>
          <p:cNvPr id="311298" name="Picture 2"/>
          <p:cNvPicPr>
            <a:picLocks noChangeAspect="1" noChangeArrowheads="1"/>
          </p:cNvPicPr>
          <p:nvPr/>
        </p:nvPicPr>
        <p:blipFill>
          <a:blip r:embed="rId2" cstate="print"/>
          <a:srcRect/>
          <a:stretch>
            <a:fillRect/>
          </a:stretch>
        </p:blipFill>
        <p:spPr bwMode="auto">
          <a:xfrm>
            <a:off x="0" y="2305050"/>
            <a:ext cx="9143999" cy="3428206"/>
          </a:xfrm>
          <a:prstGeom prst="rect">
            <a:avLst/>
          </a:prstGeom>
          <a:noFill/>
          <a:ln w="9525">
            <a:noFill/>
            <a:miter lim="800000"/>
            <a:headEnd/>
            <a:tailEnd/>
          </a:ln>
        </p:spPr>
      </p:pic>
      <p:pic>
        <p:nvPicPr>
          <p:cNvPr id="311299" name="Picture 3"/>
          <p:cNvPicPr>
            <a:picLocks noChangeAspect="1" noChangeArrowheads="1"/>
          </p:cNvPicPr>
          <p:nvPr/>
        </p:nvPicPr>
        <p:blipFill>
          <a:blip r:embed="rId3" cstate="print"/>
          <a:srcRect/>
          <a:stretch>
            <a:fillRect/>
          </a:stretch>
        </p:blipFill>
        <p:spPr bwMode="auto">
          <a:xfrm>
            <a:off x="179512" y="5733256"/>
            <a:ext cx="8712968" cy="792088"/>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568952" cy="1080120"/>
          </a:xfrm>
        </p:spPr>
        <p:txBody>
          <a:bodyPr>
            <a:normAutofit fontScale="90000"/>
          </a:bodyPr>
          <a:lstStyle/>
          <a:p>
            <a:pPr algn="ctr"/>
            <a:r>
              <a:rPr lang="el-GR" b="1" dirty="0" smtClean="0">
                <a:solidFill>
                  <a:srgbClr val="006600"/>
                </a:solidFill>
              </a:rPr>
              <a:t>Ελεύθερες Ταμειακές Ροές προς την Επιχείρηση FCFF (3)</a:t>
            </a:r>
            <a:endParaRPr lang="el-GR" dirty="0"/>
          </a:p>
        </p:txBody>
      </p:sp>
      <p:sp>
        <p:nvSpPr>
          <p:cNvPr id="3" name="2 - Θέση περιεχομένου"/>
          <p:cNvSpPr>
            <a:spLocks noGrp="1"/>
          </p:cNvSpPr>
          <p:nvPr>
            <p:ph sz="quarter" idx="1"/>
          </p:nvPr>
        </p:nvSpPr>
        <p:spPr>
          <a:xfrm>
            <a:off x="179512" y="1196752"/>
            <a:ext cx="8712968" cy="5472608"/>
          </a:xfrm>
        </p:spPr>
        <p:txBody>
          <a:bodyPr>
            <a:normAutofit lnSpcReduction="10000"/>
          </a:bodyPr>
          <a:lstStyle/>
          <a:p>
            <a:r>
              <a:rPr lang="el-GR" dirty="0" smtClean="0"/>
              <a:t>Το FCFF μπορεί να υπολογιστεί και από την κατάσταση ταμειακών ροών με τον εξής τρόπο:</a:t>
            </a:r>
          </a:p>
          <a:p>
            <a:endParaRPr lang="el-GR" dirty="0" smtClean="0"/>
          </a:p>
          <a:p>
            <a:endParaRPr lang="el-GR" dirty="0" smtClean="0"/>
          </a:p>
          <a:p>
            <a:endParaRPr lang="el-GR" dirty="0" smtClean="0"/>
          </a:p>
          <a:p>
            <a:endParaRPr lang="el-GR" dirty="0" smtClean="0"/>
          </a:p>
          <a:p>
            <a:endParaRPr lang="el-GR" dirty="0" smtClean="0"/>
          </a:p>
          <a:p>
            <a:endParaRPr lang="el-GR" dirty="0" smtClean="0"/>
          </a:p>
          <a:p>
            <a:pPr algn="just"/>
            <a:r>
              <a:rPr lang="el-GR" sz="2400" dirty="0" smtClean="0"/>
              <a:t>Ο παρόν δείκτης δεν συνίσταται σε περιπτώσεις κυκλικών επιχειρήσεων, γιατί οι μεγάλες εποχικές μεταβολές στα κέρδη διαστρεβλώνουν τα συστατικά μέρη του δείκτη, αφού στην καλύτερη περίπτωση η ενημέρωση του δείκτη γίνεται ανά τρίμηνο (τριμηνιαίες καταστάσεις που δημοσιεύονται από τις εισηγμένες, κυρίως, εταιρίες). </a:t>
            </a:r>
          </a:p>
          <a:p>
            <a:pPr algn="just"/>
            <a:endParaRPr lang="el-GR" dirty="0" smtClean="0"/>
          </a:p>
          <a:p>
            <a:endParaRPr lang="el-GR" dirty="0" smtClean="0"/>
          </a:p>
        </p:txBody>
      </p:sp>
      <p:pic>
        <p:nvPicPr>
          <p:cNvPr id="312322" name="Picture 2"/>
          <p:cNvPicPr>
            <a:picLocks noChangeAspect="1" noChangeArrowheads="1"/>
          </p:cNvPicPr>
          <p:nvPr/>
        </p:nvPicPr>
        <p:blipFill>
          <a:blip r:embed="rId2" cstate="print"/>
          <a:srcRect/>
          <a:stretch>
            <a:fillRect/>
          </a:stretch>
        </p:blipFill>
        <p:spPr bwMode="auto">
          <a:xfrm>
            <a:off x="179512" y="2060848"/>
            <a:ext cx="8784976" cy="1512168"/>
          </a:xfrm>
          <a:prstGeom prst="rect">
            <a:avLst/>
          </a:prstGeom>
          <a:noFill/>
          <a:ln w="9525">
            <a:noFill/>
            <a:miter lim="800000"/>
            <a:headEnd/>
            <a:tailEnd/>
          </a:ln>
        </p:spPr>
      </p:pic>
      <p:pic>
        <p:nvPicPr>
          <p:cNvPr id="312323" name="Picture 3"/>
          <p:cNvPicPr>
            <a:picLocks noChangeAspect="1" noChangeArrowheads="1"/>
          </p:cNvPicPr>
          <p:nvPr/>
        </p:nvPicPr>
        <p:blipFill>
          <a:blip r:embed="rId3" cstate="print"/>
          <a:srcRect/>
          <a:stretch>
            <a:fillRect/>
          </a:stretch>
        </p:blipFill>
        <p:spPr bwMode="auto">
          <a:xfrm>
            <a:off x="251520" y="3429000"/>
            <a:ext cx="8640960" cy="9361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9512" y="116632"/>
            <a:ext cx="8712968" cy="1073993"/>
          </a:xfrm>
          <a:noFill/>
        </p:spPr>
        <p:txBody>
          <a:bodyPr>
            <a:normAutofit fontScale="90000"/>
          </a:bodyPr>
          <a:lstStyle/>
          <a:p>
            <a:pPr algn="ctr" eaLnBrk="1" hangingPunct="1"/>
            <a:r>
              <a:rPr lang="el-GR" altLang="el-GR" b="1" u="none" dirty="0" smtClean="0">
                <a:solidFill>
                  <a:schemeClr val="accent1"/>
                </a:solidFill>
              </a:rPr>
              <a:t>Β</a:t>
            </a:r>
            <a:r>
              <a:rPr lang="en-US" altLang="el-GR" b="1" u="none" dirty="0" smtClean="0">
                <a:solidFill>
                  <a:schemeClr val="accent1"/>
                </a:solidFill>
              </a:rPr>
              <a:t>ook value (BV) (or carrying amount),</a:t>
            </a:r>
            <a:r>
              <a:rPr lang="en-US" altLang="el-GR" b="1" dirty="0" smtClean="0">
                <a:solidFill>
                  <a:schemeClr val="accent1"/>
                </a:solidFill>
              </a:rPr>
              <a:t> </a:t>
            </a:r>
            <a:br>
              <a:rPr lang="en-US" altLang="el-GR" b="1" dirty="0" smtClean="0">
                <a:solidFill>
                  <a:schemeClr val="accent1"/>
                </a:solidFill>
              </a:rPr>
            </a:br>
            <a:r>
              <a:rPr lang="en-US" altLang="el-GR" b="1" u="none" dirty="0" smtClean="0">
                <a:solidFill>
                  <a:schemeClr val="accent1"/>
                </a:solidFill>
              </a:rPr>
              <a:t>Fair value (FV)</a:t>
            </a:r>
            <a:r>
              <a:rPr lang="el-GR" altLang="el-GR" b="1" u="none" dirty="0" smtClean="0">
                <a:solidFill>
                  <a:schemeClr val="accent1"/>
                </a:solidFill>
              </a:rPr>
              <a:t> </a:t>
            </a:r>
            <a:r>
              <a:rPr lang="en-US" altLang="el-GR" b="1" u="none" dirty="0" smtClean="0">
                <a:solidFill>
                  <a:schemeClr val="accent1"/>
                </a:solidFill>
              </a:rPr>
              <a:t>and amortised cost (AC) </a:t>
            </a:r>
            <a:endParaRPr lang="el-GR" altLang="el-GR" b="1" u="none" dirty="0" smtClean="0">
              <a:solidFill>
                <a:schemeClr val="accent1"/>
              </a:solidFill>
            </a:endParaRPr>
          </a:p>
        </p:txBody>
      </p:sp>
      <p:sp>
        <p:nvSpPr>
          <p:cNvPr id="19459" name="Rectangle 3"/>
          <p:cNvSpPr>
            <a:spLocks noGrp="1" noChangeArrowheads="1"/>
          </p:cNvSpPr>
          <p:nvPr>
            <p:ph type="body" idx="1"/>
          </p:nvPr>
        </p:nvSpPr>
        <p:spPr>
          <a:xfrm>
            <a:off x="457200" y="1557338"/>
            <a:ext cx="8435975" cy="647700"/>
          </a:xfrm>
        </p:spPr>
        <p:txBody>
          <a:bodyPr/>
          <a:lstStyle/>
          <a:p>
            <a:pPr marL="0" indent="0" eaLnBrk="1" hangingPunct="1">
              <a:buFontTx/>
              <a:buNone/>
            </a:pPr>
            <a:r>
              <a:rPr lang="en-US" altLang="el-GR" dirty="0" smtClean="0"/>
              <a:t>Fair value = amortised cost </a:t>
            </a:r>
            <a:r>
              <a:rPr lang="en-US" altLang="el-GR" dirty="0" smtClean="0">
                <a:cs typeface="Arial" charset="0"/>
              </a:rPr>
              <a:t>± unrealised profit/loss</a:t>
            </a:r>
          </a:p>
        </p:txBody>
      </p:sp>
      <p:sp>
        <p:nvSpPr>
          <p:cNvPr id="19460" name="Text Box 4"/>
          <p:cNvSpPr txBox="1">
            <a:spLocks noChangeArrowheads="1"/>
          </p:cNvSpPr>
          <p:nvPr/>
        </p:nvSpPr>
        <p:spPr bwMode="auto">
          <a:xfrm>
            <a:off x="5364163" y="2708275"/>
            <a:ext cx="3600450" cy="2270125"/>
          </a:xfrm>
          <a:prstGeom prst="rect">
            <a:avLst/>
          </a:prstGeom>
          <a:noFill/>
          <a:ln w="9525">
            <a:noFill/>
            <a:miter lim="800000"/>
            <a:headEnd/>
            <a:tailEnd/>
          </a:ln>
          <a:effectLst/>
        </p:spPr>
        <p:txBody>
          <a:bodyPr>
            <a:spAutoFit/>
          </a:bodyPr>
          <a:lstStyle/>
          <a:p>
            <a:pPr marL="177800" indent="-177800">
              <a:spcBef>
                <a:spcPct val="50000"/>
              </a:spcBef>
              <a:buFontTx/>
              <a:buChar char="•"/>
            </a:pPr>
            <a:r>
              <a:rPr lang="el-GR" altLang="el-GR" sz="2200" dirty="0"/>
              <a:t>παρακολουθείται σε ξεχωριστό λογαριασμό</a:t>
            </a:r>
          </a:p>
          <a:p>
            <a:pPr marL="177800" indent="-177800">
              <a:spcBef>
                <a:spcPct val="50000"/>
              </a:spcBef>
              <a:buFontTx/>
              <a:buChar char="•"/>
            </a:pPr>
            <a:r>
              <a:rPr lang="el-GR" altLang="el-GR" sz="2200" dirty="0"/>
              <a:t>το οποιοδήποτε αποτέλεσμα μηδενίζεται όταν λήξει το χρηματοοικονομικό μέσο</a:t>
            </a:r>
          </a:p>
        </p:txBody>
      </p:sp>
      <p:sp>
        <p:nvSpPr>
          <p:cNvPr id="19461" name="Text Box 5"/>
          <p:cNvSpPr txBox="1">
            <a:spLocks noChangeArrowheads="1"/>
          </p:cNvSpPr>
          <p:nvPr/>
        </p:nvSpPr>
        <p:spPr bwMode="auto">
          <a:xfrm>
            <a:off x="1779588" y="3452813"/>
            <a:ext cx="1781175" cy="822325"/>
          </a:xfrm>
          <a:prstGeom prst="rect">
            <a:avLst/>
          </a:prstGeom>
          <a:noFill/>
          <a:ln w="9525">
            <a:noFill/>
            <a:miter lim="800000"/>
            <a:headEnd/>
            <a:tailEnd/>
          </a:ln>
          <a:effectLst/>
        </p:spPr>
        <p:txBody>
          <a:bodyPr wrap="none">
            <a:spAutoFit/>
          </a:bodyPr>
          <a:lstStyle/>
          <a:p>
            <a:pPr algn="ctr"/>
            <a:r>
              <a:rPr lang="el-GR" altLang="el-GR" sz="2400" dirty="0"/>
              <a:t>μέθοδοι </a:t>
            </a:r>
            <a:br>
              <a:rPr lang="el-GR" altLang="el-GR" sz="2400" dirty="0"/>
            </a:br>
            <a:r>
              <a:rPr lang="el-GR" altLang="el-GR" sz="2400" dirty="0"/>
              <a:t>αποτίμησης</a:t>
            </a:r>
          </a:p>
        </p:txBody>
      </p:sp>
      <p:grpSp>
        <p:nvGrpSpPr>
          <p:cNvPr id="2" name="Group 12"/>
          <p:cNvGrpSpPr>
            <a:grpSpLocks/>
          </p:cNvGrpSpPr>
          <p:nvPr/>
        </p:nvGrpSpPr>
        <p:grpSpPr bwMode="auto">
          <a:xfrm>
            <a:off x="1257300" y="2276475"/>
            <a:ext cx="2809875" cy="1657350"/>
            <a:chOff x="792" y="1480"/>
            <a:chExt cx="1770" cy="589"/>
          </a:xfrm>
        </p:grpSpPr>
        <p:grpSp>
          <p:nvGrpSpPr>
            <p:cNvPr id="3" name="Group 6"/>
            <p:cNvGrpSpPr>
              <a:grpSpLocks/>
            </p:cNvGrpSpPr>
            <p:nvPr/>
          </p:nvGrpSpPr>
          <p:grpSpPr bwMode="auto">
            <a:xfrm>
              <a:off x="792" y="1480"/>
              <a:ext cx="273" cy="589"/>
              <a:chOff x="1292" y="2704"/>
              <a:chExt cx="273" cy="272"/>
            </a:xfrm>
          </p:grpSpPr>
          <p:sp>
            <p:nvSpPr>
              <p:cNvPr id="19470" name="Line 7"/>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9471" name="Line 8"/>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nvGrpSpPr>
            <p:cNvPr id="4" name="Group 9"/>
            <p:cNvGrpSpPr>
              <a:grpSpLocks/>
            </p:cNvGrpSpPr>
            <p:nvPr/>
          </p:nvGrpSpPr>
          <p:grpSpPr bwMode="auto">
            <a:xfrm flipH="1">
              <a:off x="2290" y="1480"/>
              <a:ext cx="272" cy="589"/>
              <a:chOff x="1292" y="2704"/>
              <a:chExt cx="273" cy="272"/>
            </a:xfrm>
          </p:grpSpPr>
          <p:sp>
            <p:nvSpPr>
              <p:cNvPr id="19468" name="Line 10"/>
              <p:cNvSpPr>
                <a:spLocks noChangeShapeType="1"/>
              </p:cNvSpPr>
              <p:nvPr/>
            </p:nvSpPr>
            <p:spPr bwMode="auto">
              <a:xfrm>
                <a:off x="1292" y="2704"/>
                <a:ext cx="0" cy="272"/>
              </a:xfrm>
              <a:prstGeom prst="line">
                <a:avLst/>
              </a:prstGeom>
              <a:noFill/>
              <a:ln w="9525">
                <a:solidFill>
                  <a:schemeClr val="tx1"/>
                </a:solidFill>
                <a:round/>
                <a:headEnd/>
                <a:tailEnd/>
              </a:ln>
              <a:effectLst/>
            </p:spPr>
            <p:txBody>
              <a:bodyPr/>
              <a:lstStyle/>
              <a:p>
                <a:endParaRPr lang="el-GR" dirty="0"/>
              </a:p>
            </p:txBody>
          </p:sp>
          <p:sp>
            <p:nvSpPr>
              <p:cNvPr id="19469" name="Line 11"/>
              <p:cNvSpPr>
                <a:spLocks noChangeShapeType="1"/>
              </p:cNvSpPr>
              <p:nvPr/>
            </p:nvSpPr>
            <p:spPr bwMode="auto">
              <a:xfrm>
                <a:off x="1292" y="2976"/>
                <a:ext cx="273" cy="0"/>
              </a:xfrm>
              <a:prstGeom prst="line">
                <a:avLst/>
              </a:prstGeom>
              <a:noFill/>
              <a:ln w="9525">
                <a:solidFill>
                  <a:schemeClr val="tx1"/>
                </a:solidFill>
                <a:round/>
                <a:headEnd/>
                <a:tailEnd type="triangle" w="med" len="med"/>
              </a:ln>
              <a:effectLst/>
            </p:spPr>
            <p:txBody>
              <a:bodyPr/>
              <a:lstStyle/>
              <a:p>
                <a:endParaRPr lang="el-GR" dirty="0"/>
              </a:p>
            </p:txBody>
          </p:sp>
        </p:grpSp>
      </p:grpSp>
      <p:sp>
        <p:nvSpPr>
          <p:cNvPr id="19463" name="AutoShape 13"/>
          <p:cNvSpPr>
            <a:spLocks noChangeArrowheads="1"/>
          </p:cNvSpPr>
          <p:nvPr/>
        </p:nvSpPr>
        <p:spPr bwMode="auto">
          <a:xfrm rot="5400000">
            <a:off x="6660357" y="2421731"/>
            <a:ext cx="576262" cy="142875"/>
          </a:xfrm>
          <a:prstGeom prst="rightArrow">
            <a:avLst>
              <a:gd name="adj1" fmla="val 50000"/>
              <a:gd name="adj2" fmla="val 100833"/>
            </a:avLst>
          </a:prstGeom>
          <a:noFill/>
          <a:ln w="9525">
            <a:solidFill>
              <a:schemeClr val="tx1"/>
            </a:solidFill>
            <a:miter lim="800000"/>
            <a:headEnd/>
            <a:tailEnd/>
          </a:ln>
          <a:effectLst/>
        </p:spPr>
        <p:txBody>
          <a:bodyPr wrap="none" anchor="ctr"/>
          <a:lstStyle/>
          <a:p>
            <a:endParaRPr lang="el-GR" altLang="el-GR" dirty="0"/>
          </a:p>
        </p:txBody>
      </p:sp>
      <p:sp>
        <p:nvSpPr>
          <p:cNvPr id="19464" name="Text Box 14"/>
          <p:cNvSpPr txBox="1">
            <a:spLocks noChangeArrowheads="1"/>
          </p:cNvSpPr>
          <p:nvPr/>
        </p:nvSpPr>
        <p:spPr bwMode="auto">
          <a:xfrm>
            <a:off x="512763" y="5229225"/>
            <a:ext cx="6651625" cy="1311275"/>
          </a:xfrm>
          <a:prstGeom prst="rect">
            <a:avLst/>
          </a:prstGeom>
          <a:noFill/>
          <a:ln w="9525">
            <a:noFill/>
            <a:miter lim="800000"/>
            <a:headEnd/>
            <a:tailEnd/>
          </a:ln>
          <a:effectLst/>
        </p:spPr>
        <p:txBody>
          <a:bodyPr wrap="none">
            <a:spAutoFit/>
          </a:bodyPr>
          <a:lstStyle/>
          <a:p>
            <a:pPr marL="266700" indent="-266700">
              <a:buFont typeface="Arial" charset="0"/>
              <a:buChar char="–"/>
            </a:pPr>
            <a:r>
              <a:rPr lang="el-GR" altLang="el-GR" sz="2000" dirty="0"/>
              <a:t>Αποτίμηση στην εύλογη αξία 		</a:t>
            </a:r>
            <a:r>
              <a:rPr lang="en-US" altLang="el-GR" sz="2000" dirty="0"/>
              <a:t>	BV = FV</a:t>
            </a:r>
          </a:p>
          <a:p>
            <a:pPr marL="266700" indent="-266700">
              <a:buFont typeface="Arial" charset="0"/>
              <a:buChar char="–"/>
            </a:pPr>
            <a:r>
              <a:rPr lang="el-GR" altLang="el-GR" sz="2000" dirty="0"/>
              <a:t>Αποτίμηση στο αναπόσβεστο κόστος	</a:t>
            </a:r>
            <a:r>
              <a:rPr lang="en-US" altLang="el-GR" sz="2000" dirty="0"/>
              <a:t>	BV = AC</a:t>
            </a:r>
          </a:p>
          <a:p>
            <a:pPr marL="266700" indent="-266700">
              <a:buFont typeface="Arial" charset="0"/>
              <a:buChar char="–"/>
            </a:pPr>
            <a:r>
              <a:rPr lang="el-GR" altLang="el-GR" sz="2000" dirty="0"/>
              <a:t>Κατά την αρχική αναγνώριση και </a:t>
            </a:r>
            <a:r>
              <a:rPr lang="en-US" altLang="el-GR" sz="2000" dirty="0"/>
              <a:t/>
            </a:r>
            <a:br>
              <a:rPr lang="en-US" altLang="el-GR" sz="2000" dirty="0"/>
            </a:br>
            <a:r>
              <a:rPr lang="el-GR" altLang="el-GR" sz="2000" dirty="0"/>
              <a:t>κατά τη λήξη του χρηματοοικονομικού μέσου </a:t>
            </a:r>
            <a:r>
              <a:rPr lang="en-US" altLang="el-GR" sz="2000" dirty="0"/>
              <a:t>	FV = AC</a:t>
            </a:r>
            <a:endParaRPr lang="el-GR" altLang="el-GR" sz="2000" dirty="0"/>
          </a:p>
        </p:txBody>
      </p:sp>
      <p:cxnSp>
        <p:nvCxnSpPr>
          <p:cNvPr id="15" name="Ευθεία γραμμή σύνδεσης 14"/>
          <p:cNvCxnSpPr/>
          <p:nvPr/>
        </p:nvCxnSpPr>
        <p:spPr>
          <a:xfrm>
            <a:off x="612775" y="1268413"/>
            <a:ext cx="8062913"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24744"/>
          </a:xfrm>
        </p:spPr>
        <p:txBody>
          <a:bodyPr>
            <a:normAutofit fontScale="90000"/>
          </a:bodyPr>
          <a:lstStyle/>
          <a:p>
            <a:pPr algn="ctr"/>
            <a:r>
              <a:rPr lang="el-GR" b="1" dirty="0" smtClean="0">
                <a:solidFill>
                  <a:srgbClr val="006600"/>
                </a:solidFill>
              </a:rPr>
              <a:t>Ελεύθερες Ταμειακές Ροές προς την Επιχείρηση FCFF (4)</a:t>
            </a:r>
            <a:endParaRPr lang="el-GR" dirty="0"/>
          </a:p>
        </p:txBody>
      </p:sp>
      <p:sp>
        <p:nvSpPr>
          <p:cNvPr id="3" name="2 - Θέση περιεχομένου"/>
          <p:cNvSpPr>
            <a:spLocks noGrp="1"/>
          </p:cNvSpPr>
          <p:nvPr>
            <p:ph sz="quarter" idx="1"/>
          </p:nvPr>
        </p:nvSpPr>
        <p:spPr>
          <a:xfrm>
            <a:off x="179512" y="1124744"/>
            <a:ext cx="8784976" cy="5544616"/>
          </a:xfrm>
        </p:spPr>
        <p:txBody>
          <a:bodyPr>
            <a:normAutofit/>
          </a:bodyPr>
          <a:lstStyle/>
          <a:p>
            <a:pPr algn="just"/>
            <a:r>
              <a:rPr lang="el-GR" dirty="0" smtClean="0"/>
              <a:t>Επειδή ακριβώς λόγω εποχιακών διακυμάνσεων </a:t>
            </a:r>
            <a:r>
              <a:rPr lang="el-GR" b="1" dirty="0" smtClean="0">
                <a:solidFill>
                  <a:srgbClr val="FF0000"/>
                </a:solidFill>
              </a:rPr>
              <a:t>δεν συνίσταται</a:t>
            </a:r>
            <a:r>
              <a:rPr lang="el-GR" dirty="0" smtClean="0"/>
              <a:t> ο τύπος: </a:t>
            </a:r>
            <a:r>
              <a:rPr lang="en-US" b="1" dirty="0" smtClean="0">
                <a:solidFill>
                  <a:srgbClr val="FF0000"/>
                </a:solidFill>
              </a:rPr>
              <a:t>FCFF = CFO + Interest*(1-T) – F</a:t>
            </a:r>
            <a:r>
              <a:rPr lang="el-GR" b="1" dirty="0" smtClean="0">
                <a:solidFill>
                  <a:srgbClr val="FF0000"/>
                </a:solidFill>
              </a:rPr>
              <a:t> </a:t>
            </a:r>
            <a:r>
              <a:rPr lang="el-GR" dirty="0" smtClean="0"/>
              <a:t>χρησιμοποιώντας και πάλι την κατάσταση Αποτελεσμάτων Χρήσης μπορούμε και πάλι να εξάγουμε τις FCFF, με τη βοήθεια είτε των κερδών προ τόκων και φόρων (ΕΒΙΤ), είτε των κερδών προ τόκων φόρων και αποσβέσεων (EBITDA). Σε κάθε περίπτωση οι FCFF υπολογίζονται ως εξής με τον ένα ή τον άλλο από τους παρακάτω δύο τύπους: </a:t>
            </a:r>
            <a:endParaRPr lang="el-GR" dirty="0"/>
          </a:p>
        </p:txBody>
      </p:sp>
      <p:pic>
        <p:nvPicPr>
          <p:cNvPr id="313346" name="Picture 2"/>
          <p:cNvPicPr>
            <a:picLocks noChangeAspect="1" noChangeArrowheads="1"/>
          </p:cNvPicPr>
          <p:nvPr/>
        </p:nvPicPr>
        <p:blipFill>
          <a:blip r:embed="rId2" cstate="print"/>
          <a:srcRect/>
          <a:stretch>
            <a:fillRect/>
          </a:stretch>
        </p:blipFill>
        <p:spPr bwMode="auto">
          <a:xfrm>
            <a:off x="1187624" y="4725144"/>
            <a:ext cx="6624736" cy="936104"/>
          </a:xfrm>
          <a:prstGeom prst="rect">
            <a:avLst/>
          </a:prstGeom>
          <a:noFill/>
          <a:ln w="9525">
            <a:noFill/>
            <a:miter lim="800000"/>
            <a:headEnd/>
            <a:tailEnd/>
          </a:ln>
        </p:spPr>
      </p:pic>
      <p:pic>
        <p:nvPicPr>
          <p:cNvPr id="313347" name="Picture 3"/>
          <p:cNvPicPr>
            <a:picLocks noChangeAspect="1" noChangeArrowheads="1"/>
          </p:cNvPicPr>
          <p:nvPr/>
        </p:nvPicPr>
        <p:blipFill>
          <a:blip r:embed="rId3" cstate="print"/>
          <a:srcRect/>
          <a:stretch>
            <a:fillRect/>
          </a:stretch>
        </p:blipFill>
        <p:spPr bwMode="auto">
          <a:xfrm>
            <a:off x="1259632" y="5661248"/>
            <a:ext cx="6552728" cy="1008112"/>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txBody>
          <a:bodyPr>
            <a:normAutofit fontScale="90000"/>
          </a:bodyPr>
          <a:lstStyle/>
          <a:p>
            <a:pPr algn="ctr"/>
            <a:r>
              <a:rPr lang="el-GR" b="1" dirty="0" smtClean="0">
                <a:solidFill>
                  <a:srgbClr val="7030A0"/>
                </a:solidFill>
              </a:rPr>
              <a:t>Οι Ελεύθερες Ταμειακές Ροές προς την Ιδιοκτησία </a:t>
            </a:r>
            <a:r>
              <a:rPr lang="en-US" b="1" dirty="0" smtClean="0">
                <a:solidFill>
                  <a:srgbClr val="7030A0"/>
                </a:solidFill>
                <a:latin typeface="Calibri" pitchFamily="34" charset="0"/>
              </a:rPr>
              <a:t>FCFE </a:t>
            </a:r>
            <a:r>
              <a:rPr lang="el-GR" b="1" dirty="0" smtClean="0">
                <a:solidFill>
                  <a:srgbClr val="7030A0"/>
                </a:solidFill>
                <a:latin typeface="Calibri" pitchFamily="34" charset="0"/>
              </a:rPr>
              <a:t>(1)</a:t>
            </a:r>
            <a:endParaRPr lang="el-GR" b="1" dirty="0">
              <a:solidFill>
                <a:srgbClr val="7030A0"/>
              </a:solidFill>
              <a:latin typeface="Calibri" pitchFamily="34" charset="0"/>
            </a:endParaRPr>
          </a:p>
        </p:txBody>
      </p:sp>
      <p:sp>
        <p:nvSpPr>
          <p:cNvPr id="3" name="2 - Θέση περιεχομένου"/>
          <p:cNvSpPr>
            <a:spLocks noGrp="1"/>
          </p:cNvSpPr>
          <p:nvPr>
            <p:ph sz="quarter" idx="1"/>
          </p:nvPr>
        </p:nvSpPr>
        <p:spPr>
          <a:xfrm>
            <a:off x="251520" y="1124744"/>
            <a:ext cx="8640960" cy="5733256"/>
          </a:xfrm>
        </p:spPr>
        <p:txBody>
          <a:bodyPr/>
          <a:lstStyle/>
          <a:p>
            <a:pPr algn="just"/>
            <a:r>
              <a:rPr lang="el-GR" dirty="0" smtClean="0"/>
              <a:t>Οι Ελεύθερες Ταμειακές Ροές προς την Ιδιοκτησία </a:t>
            </a:r>
            <a:r>
              <a:rPr lang="en-US" dirty="0" smtClean="0">
                <a:latin typeface="Calibri" pitchFamily="34" charset="0"/>
              </a:rPr>
              <a:t>FCFE </a:t>
            </a:r>
            <a:r>
              <a:rPr lang="el-GR" dirty="0" smtClean="0"/>
              <a:t>προκύπτουν αν από τις λειτουργικές ταμειακές ροές αφαιρέσουμε τις κεφαλαιουχικές δαπάνες και τις εκροές προς δανειστές. </a:t>
            </a:r>
          </a:p>
          <a:p>
            <a:pPr algn="just"/>
            <a:r>
              <a:rPr lang="el-GR" dirty="0" smtClean="0"/>
              <a:t>Υπολογίζονται από τις λογιστικές καταστάσεις των Αποτελεσμάτων Χρήσης ή/και της Κατάστασης Ταμειακών Ροών. </a:t>
            </a:r>
          </a:p>
          <a:p>
            <a:pPr algn="just"/>
            <a:r>
              <a:rPr lang="el-GR" dirty="0" smtClean="0"/>
              <a:t>Οι FCFE είναι ίσες με τις FCFF μείον τις πληρωμές στους δανειστές. Αυτό εκφράζεται ως αρνητική χρηματορροή μέσω των τόκων, αλλά και προσθέτοντας τις εισροές χρήματος από τους δανειστές. Ήτοι: </a:t>
            </a:r>
            <a:endParaRPr lang="el-GR" dirty="0"/>
          </a:p>
        </p:txBody>
      </p:sp>
      <p:pic>
        <p:nvPicPr>
          <p:cNvPr id="314370" name="Picture 2"/>
          <p:cNvPicPr>
            <a:picLocks noChangeAspect="1" noChangeArrowheads="1"/>
          </p:cNvPicPr>
          <p:nvPr/>
        </p:nvPicPr>
        <p:blipFill>
          <a:blip r:embed="rId2" cstate="print"/>
          <a:srcRect/>
          <a:stretch>
            <a:fillRect/>
          </a:stretch>
        </p:blipFill>
        <p:spPr bwMode="auto">
          <a:xfrm>
            <a:off x="827584" y="5805264"/>
            <a:ext cx="7704856" cy="792088"/>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12968" cy="1143000"/>
          </a:xfrm>
        </p:spPr>
        <p:txBody>
          <a:bodyPr>
            <a:normAutofit fontScale="90000"/>
          </a:bodyPr>
          <a:lstStyle/>
          <a:p>
            <a:pPr algn="ctr"/>
            <a:r>
              <a:rPr lang="el-GR" b="1" dirty="0" smtClean="0">
                <a:solidFill>
                  <a:srgbClr val="7030A0"/>
                </a:solidFill>
              </a:rPr>
              <a:t>Οι Ελεύθερες Ταμειακές Ροές προς την Ιδιοκτησία </a:t>
            </a:r>
            <a:r>
              <a:rPr lang="en-US" b="1" dirty="0" smtClean="0">
                <a:solidFill>
                  <a:srgbClr val="7030A0"/>
                </a:solidFill>
                <a:latin typeface="Calibri" pitchFamily="34" charset="0"/>
              </a:rPr>
              <a:t>FCFE </a:t>
            </a:r>
            <a:r>
              <a:rPr lang="el-GR" b="1" dirty="0" smtClean="0">
                <a:solidFill>
                  <a:srgbClr val="7030A0"/>
                </a:solidFill>
                <a:latin typeface="Calibri" pitchFamily="34" charset="0"/>
              </a:rPr>
              <a:t>(</a:t>
            </a:r>
            <a:r>
              <a:rPr lang="en-US" b="1" dirty="0" smtClean="0">
                <a:solidFill>
                  <a:srgbClr val="7030A0"/>
                </a:solidFill>
                <a:latin typeface="Calibri" pitchFamily="34" charset="0"/>
              </a:rPr>
              <a:t>2</a:t>
            </a:r>
            <a:r>
              <a:rPr lang="el-GR" b="1" dirty="0" smtClean="0">
                <a:solidFill>
                  <a:srgbClr val="7030A0"/>
                </a:solidFill>
                <a:latin typeface="Calibri" pitchFamily="34" charset="0"/>
              </a:rPr>
              <a:t>)</a:t>
            </a:r>
            <a:endParaRPr lang="el-GR" dirty="0"/>
          </a:p>
        </p:txBody>
      </p:sp>
      <p:sp>
        <p:nvSpPr>
          <p:cNvPr id="3" name="2 - Θέση περιεχομένου"/>
          <p:cNvSpPr>
            <a:spLocks noGrp="1"/>
          </p:cNvSpPr>
          <p:nvPr>
            <p:ph sz="quarter" idx="1"/>
          </p:nvPr>
        </p:nvSpPr>
        <p:spPr>
          <a:xfrm>
            <a:off x="179512" y="1447800"/>
            <a:ext cx="8784976" cy="5221560"/>
          </a:xfrm>
        </p:spPr>
        <p:txBody>
          <a:bodyPr>
            <a:normAutofit fontScale="92500" lnSpcReduction="10000"/>
          </a:bodyPr>
          <a:lstStyle/>
          <a:p>
            <a:pPr algn="just"/>
            <a:r>
              <a:rPr lang="el-GR" dirty="0" smtClean="0"/>
              <a:t>Σχετικά με το επιτόκιο προεξόφλησης, στις FCFE παραμένει η απαιτούμενη απόδοση, ενώ στην περίπτωση των FCFF ως επιτόκιο λαμβάνεται το WACC. Επί της ουσίας, το WACC (Farber et al, 2006) θεωρείται το κόστος ευκαιρίας των επενδυτών και δανειστών (προμηθευτών κεφαλαίου) της εταιρίας. Για αυτό το λόγο, όλα τα συστατικά του μέρη είναι αγοραίες κι όχι λογιστικές αξίες:</a:t>
            </a:r>
          </a:p>
          <a:p>
            <a:pPr algn="just"/>
            <a:endParaRPr lang="el-GR" dirty="0" smtClean="0"/>
          </a:p>
          <a:p>
            <a:pPr algn="just"/>
            <a:endParaRPr lang="el-GR" dirty="0" smtClean="0"/>
          </a:p>
          <a:p>
            <a:pPr algn="just"/>
            <a:r>
              <a:rPr lang="el-GR" dirty="0" smtClean="0"/>
              <a:t>όπου </a:t>
            </a:r>
            <a:r>
              <a:rPr lang="en-US" b="1" dirty="0" smtClean="0">
                <a:latin typeface="Cambria" pitchFamily="18" charset="0"/>
              </a:rPr>
              <a:t>r</a:t>
            </a:r>
            <a:r>
              <a:rPr lang="en-US" b="1" baseline="-25000" dirty="0" smtClean="0">
                <a:latin typeface="Cambria" pitchFamily="18" charset="0"/>
              </a:rPr>
              <a:t>d</a:t>
            </a:r>
            <a:r>
              <a:rPr lang="en-US" dirty="0" smtClean="0"/>
              <a:t> </a:t>
            </a:r>
            <a:r>
              <a:rPr lang="el-GR" dirty="0" smtClean="0"/>
              <a:t>είναι η αναμενόμενη απόδοση στη λήξη (yield to maturity) των ομολόγων της εταιρίας, τα οποία όμως αποτιμώνται στη δευτερογενή αγορά κι όχι στην ονομαστική τους αξία, ενώ </a:t>
            </a:r>
            <a:r>
              <a:rPr lang="en-US" b="1" dirty="0" smtClean="0">
                <a:latin typeface="Cambria" pitchFamily="18" charset="0"/>
              </a:rPr>
              <a:t>r</a:t>
            </a:r>
            <a:r>
              <a:rPr lang="en-US" dirty="0" smtClean="0"/>
              <a:t> </a:t>
            </a:r>
            <a:r>
              <a:rPr lang="el-GR" dirty="0" smtClean="0"/>
              <a:t>το είναι η απαιτούμενη απόδοση που μπορεί να εκτιμηθεί χρησιμοποιώντας μοντέλα, όπως το CAPM</a:t>
            </a:r>
            <a:r>
              <a:rPr lang="en-US" dirty="0" smtClean="0"/>
              <a:t>.</a:t>
            </a:r>
            <a:r>
              <a:rPr lang="el-GR" dirty="0" smtClean="0"/>
              <a:t>  </a:t>
            </a:r>
            <a:endParaRPr lang="el-GR" dirty="0"/>
          </a:p>
        </p:txBody>
      </p:sp>
      <p:pic>
        <p:nvPicPr>
          <p:cNvPr id="315394" name="Picture 2"/>
          <p:cNvPicPr>
            <a:picLocks noChangeAspect="1" noChangeArrowheads="1"/>
          </p:cNvPicPr>
          <p:nvPr/>
        </p:nvPicPr>
        <p:blipFill>
          <a:blip r:embed="rId2" cstate="print"/>
          <a:srcRect/>
          <a:stretch>
            <a:fillRect/>
          </a:stretch>
        </p:blipFill>
        <p:spPr bwMode="auto">
          <a:xfrm>
            <a:off x="467544" y="3861048"/>
            <a:ext cx="8352928" cy="723900"/>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784976" cy="1080120"/>
          </a:xfrm>
        </p:spPr>
        <p:txBody>
          <a:bodyPr>
            <a:normAutofit fontScale="90000"/>
          </a:bodyPr>
          <a:lstStyle/>
          <a:p>
            <a:pPr algn="ctr"/>
            <a:r>
              <a:rPr lang="el-GR" b="1" dirty="0" smtClean="0">
                <a:solidFill>
                  <a:srgbClr val="7030A0"/>
                </a:solidFill>
              </a:rPr>
              <a:t>Οι Ελεύθερες Ταμειακές Ροές προς την Ιδιοκτησία </a:t>
            </a:r>
            <a:r>
              <a:rPr lang="en-US" b="1" dirty="0" smtClean="0">
                <a:solidFill>
                  <a:srgbClr val="7030A0"/>
                </a:solidFill>
                <a:latin typeface="Calibri" pitchFamily="34" charset="0"/>
              </a:rPr>
              <a:t>FCFE </a:t>
            </a:r>
            <a:r>
              <a:rPr lang="el-GR" b="1" dirty="0" smtClean="0">
                <a:solidFill>
                  <a:srgbClr val="7030A0"/>
                </a:solidFill>
                <a:latin typeface="Calibri" pitchFamily="34" charset="0"/>
              </a:rPr>
              <a:t>(</a:t>
            </a:r>
            <a:r>
              <a:rPr lang="en-US" b="1" dirty="0" smtClean="0">
                <a:solidFill>
                  <a:srgbClr val="7030A0"/>
                </a:solidFill>
                <a:latin typeface="Calibri" pitchFamily="34" charset="0"/>
              </a:rPr>
              <a:t>2</a:t>
            </a:r>
            <a:r>
              <a:rPr lang="el-GR" b="1" dirty="0" smtClean="0">
                <a:solidFill>
                  <a:srgbClr val="7030A0"/>
                </a:solidFill>
                <a:latin typeface="Calibri" pitchFamily="34" charset="0"/>
              </a:rPr>
              <a:t>)</a:t>
            </a:r>
            <a:endParaRPr lang="el-GR" dirty="0"/>
          </a:p>
        </p:txBody>
      </p:sp>
      <p:sp>
        <p:nvSpPr>
          <p:cNvPr id="3" name="2 - Θέση περιεχομένου"/>
          <p:cNvSpPr>
            <a:spLocks noGrp="1"/>
          </p:cNvSpPr>
          <p:nvPr>
            <p:ph sz="quarter" idx="1"/>
          </p:nvPr>
        </p:nvSpPr>
        <p:spPr>
          <a:xfrm>
            <a:off x="179512" y="1447800"/>
            <a:ext cx="8712968" cy="5149552"/>
          </a:xfrm>
        </p:spPr>
        <p:txBody>
          <a:bodyPr>
            <a:normAutofit fontScale="92500"/>
          </a:bodyPr>
          <a:lstStyle/>
          <a:p>
            <a:pPr algn="just"/>
            <a:r>
              <a:rPr lang="el-GR" dirty="0" smtClean="0"/>
              <a:t>Πρέπει να σημειωθεί εδώ ότι το WACC είναι άρρηκτα συνδεδεμένο με την κεφαλαιακή δομή της εταιρίας. Συνεπώς, αλλάζει συνεχώς και αποτελεί επισφαλή παράγοντα προεξόφλησης. Για αυτόν το λόγο, πολλοί αναλυτές χρησιμοποιούν ως μέτρο τον στόχο WACC, αντί για το πραγματικό. Εφόσον πρόκειται για ένα ιδεατό και προσεγγιστικό μέτρο, ο στόχος WACC μπορεί να θεωρηθεί σταθερός, προσεγγίζοντας, όμως, ικανοποιητικά την εκτίμηση της παρούσας αξίας. </a:t>
            </a:r>
          </a:p>
          <a:p>
            <a:pPr algn="just"/>
            <a:r>
              <a:rPr lang="el-GR" dirty="0" smtClean="0"/>
              <a:t>Τελικά, στο </a:t>
            </a:r>
            <a:r>
              <a:rPr lang="el-GR" b="1" dirty="0" smtClean="0">
                <a:solidFill>
                  <a:srgbClr val="7030A0"/>
                </a:solidFill>
              </a:rPr>
              <a:t>μοντέλο προεξόφλησης των FCFE η παρούσα αξία αφορά μόνον τον υποψήφιο επενδυτή ή ήδη μέτοχο</a:t>
            </a:r>
            <a:r>
              <a:rPr lang="el-GR" dirty="0" smtClean="0"/>
              <a:t>, </a:t>
            </a:r>
            <a:r>
              <a:rPr lang="el-GR" b="1" dirty="0" smtClean="0"/>
              <a:t>ενώ</a:t>
            </a:r>
            <a:r>
              <a:rPr lang="el-GR" dirty="0" smtClean="0"/>
              <a:t> </a:t>
            </a:r>
            <a:r>
              <a:rPr lang="el-GR" b="1" dirty="0" smtClean="0">
                <a:solidFill>
                  <a:srgbClr val="006600"/>
                </a:solidFill>
              </a:rPr>
              <a:t>στο μοντέλο προεξόφλησης των FCFF η παρούσα αξία αφορά και τους δανειστές (υπό τύπον επενδυτές). </a:t>
            </a:r>
            <a:endParaRPr lang="el-GR" b="1" dirty="0">
              <a:solidFill>
                <a:srgbClr val="00660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rmAutofit fontScale="90000"/>
          </a:bodyPr>
          <a:lstStyle/>
          <a:p>
            <a:pPr algn="ctr"/>
            <a:r>
              <a:rPr lang="el-GR" b="1" dirty="0" smtClean="0">
                <a:solidFill>
                  <a:srgbClr val="0000CC"/>
                </a:solidFill>
              </a:rPr>
              <a:t>Δύο διαφορετικές προοπτικές εκτίμησης των μελλοντικών ταμειακών ροών κάθε έτους.</a:t>
            </a:r>
            <a:endParaRPr lang="el-GR" b="1" dirty="0">
              <a:solidFill>
                <a:srgbClr val="0000CC"/>
              </a:solidFill>
            </a:endParaRPr>
          </a:p>
        </p:txBody>
      </p:sp>
      <p:sp>
        <p:nvSpPr>
          <p:cNvPr id="3" name="2 - Θέση περιεχομένου"/>
          <p:cNvSpPr>
            <a:spLocks noGrp="1"/>
          </p:cNvSpPr>
          <p:nvPr>
            <p:ph sz="quarter" idx="1"/>
          </p:nvPr>
        </p:nvSpPr>
        <p:spPr>
          <a:xfrm>
            <a:off x="179512" y="1340768"/>
            <a:ext cx="8712968" cy="5328592"/>
          </a:xfrm>
        </p:spPr>
        <p:txBody>
          <a:bodyPr>
            <a:normAutofit/>
          </a:bodyPr>
          <a:lstStyle/>
          <a:p>
            <a:pPr marL="514350" indent="-514350" algn="just">
              <a:buFont typeface="+mj-lt"/>
              <a:buAutoNum type="arabicPeriod"/>
            </a:pPr>
            <a:r>
              <a:rPr lang="el-GR" dirty="0" smtClean="0"/>
              <a:t>Η μία είναι η προσέγγιση που ακολουθείται και στην εκτίμηση των μελλοντικών μερισμάτων, δηλαδή με βάση τις χρονοσειρές των ιστορικών μερισμάτων. </a:t>
            </a:r>
          </a:p>
          <a:p>
            <a:pPr marL="514350" indent="-514350" algn="just">
              <a:buFont typeface="+mj-lt"/>
              <a:buAutoNum type="arabicPeriod"/>
            </a:pPr>
            <a:r>
              <a:rPr lang="el-GR" dirty="0" smtClean="0"/>
              <a:t>Η δεύτερη αφορά στην κατάτμηση των μέτρων FCFF και FCFE στις συνιστώσες που τα αποτελούν, εκτίμηση της κάθε μίας ξεχωριστά και εκ νέου υπολογισμούς του νέου FCFF ή FCFE. Βέβαια, είναι στην ευχέρεια του εκτιμητή να επιλέξει τις κατάλληλες μεθοδολογίες. Τα δύο πρώτα μοντέλα εκτίμησης με βάση τις ελεύθερες ταμειακές ροές (Tham &amp; Vélez-Pareja, 2004) είναι τα εξής: </a:t>
            </a:r>
            <a:endParaRPr lang="el-GR" dirty="0"/>
          </a:p>
        </p:txBody>
      </p:sp>
      <p:pic>
        <p:nvPicPr>
          <p:cNvPr id="316418" name="Picture 2"/>
          <p:cNvPicPr>
            <a:picLocks noChangeAspect="1" noChangeArrowheads="1"/>
          </p:cNvPicPr>
          <p:nvPr/>
        </p:nvPicPr>
        <p:blipFill>
          <a:blip r:embed="rId2" cstate="print"/>
          <a:srcRect/>
          <a:stretch>
            <a:fillRect/>
          </a:stretch>
        </p:blipFill>
        <p:spPr bwMode="auto">
          <a:xfrm>
            <a:off x="2051720" y="5445224"/>
            <a:ext cx="4968552" cy="542925"/>
          </a:xfrm>
          <a:prstGeom prst="rect">
            <a:avLst/>
          </a:prstGeom>
          <a:noFill/>
          <a:ln w="9525">
            <a:noFill/>
            <a:miter lim="800000"/>
            <a:headEnd/>
            <a:tailEnd/>
          </a:ln>
        </p:spPr>
      </p:pic>
      <p:pic>
        <p:nvPicPr>
          <p:cNvPr id="316419" name="Picture 3"/>
          <p:cNvPicPr>
            <a:picLocks noChangeAspect="1" noChangeArrowheads="1"/>
          </p:cNvPicPr>
          <p:nvPr/>
        </p:nvPicPr>
        <p:blipFill>
          <a:blip r:embed="rId3" cstate="print"/>
          <a:srcRect/>
          <a:stretch>
            <a:fillRect/>
          </a:stretch>
        </p:blipFill>
        <p:spPr bwMode="auto">
          <a:xfrm>
            <a:off x="2123728" y="6093296"/>
            <a:ext cx="4896544" cy="55245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712968" cy="1080120"/>
          </a:xfrm>
        </p:spPr>
        <p:txBody>
          <a:bodyPr>
            <a:normAutofit fontScale="90000"/>
          </a:bodyPr>
          <a:lstStyle/>
          <a:p>
            <a:pPr algn="ctr"/>
            <a:r>
              <a:rPr lang="el-GR" b="1" dirty="0" smtClean="0">
                <a:solidFill>
                  <a:srgbClr val="0000CC"/>
                </a:solidFill>
                <a:latin typeface="Cambria" pitchFamily="18" charset="0"/>
              </a:rPr>
              <a:t>Μοντέλο </a:t>
            </a:r>
            <a:r>
              <a:rPr lang="en-US" b="1" dirty="0" smtClean="0">
                <a:solidFill>
                  <a:srgbClr val="0000CC"/>
                </a:solidFill>
                <a:latin typeface="Cambria" pitchFamily="18" charset="0"/>
              </a:rPr>
              <a:t>Gordon</a:t>
            </a:r>
            <a:r>
              <a:rPr lang="el-GR" b="1" dirty="0" smtClean="0">
                <a:solidFill>
                  <a:srgbClr val="0000CC"/>
                </a:solidFill>
                <a:latin typeface="Cambria" pitchFamily="18" charset="0"/>
              </a:rPr>
              <a:t> για Ελεύθερες Ταμειακές Ροές (1)</a:t>
            </a:r>
            <a:endParaRPr lang="el-GR" b="1" dirty="0">
              <a:solidFill>
                <a:srgbClr val="0000CC"/>
              </a:solidFill>
              <a:latin typeface="Cambria" pitchFamily="18" charset="0"/>
            </a:endParaRPr>
          </a:p>
        </p:txBody>
      </p:sp>
      <p:sp>
        <p:nvSpPr>
          <p:cNvPr id="3" name="2 - Θέση περιεχομένου"/>
          <p:cNvSpPr>
            <a:spLocks noGrp="1"/>
          </p:cNvSpPr>
          <p:nvPr>
            <p:ph sz="quarter" idx="1"/>
          </p:nvPr>
        </p:nvSpPr>
        <p:spPr>
          <a:xfrm>
            <a:off x="179512" y="1412776"/>
            <a:ext cx="8712968" cy="5112568"/>
          </a:xfrm>
        </p:spPr>
        <p:txBody>
          <a:bodyPr/>
          <a:lstStyle/>
          <a:p>
            <a:pPr algn="just"/>
            <a:r>
              <a:rPr lang="el-GR" dirty="0" smtClean="0"/>
              <a:t>Στην περίπτωση που θεωρήσουμε σταθερό ρυθμό ανάπτυξης στο διηνεκές στην εταιρία, τότε μπορεί να εφαρμοστεί στους τύπους προεξόφλησης το μοντέλο Gordon: </a:t>
            </a:r>
          </a:p>
          <a:p>
            <a:pPr algn="just"/>
            <a:endParaRPr lang="el-GR" dirty="0" smtClean="0"/>
          </a:p>
          <a:p>
            <a:pPr algn="just"/>
            <a:endParaRPr lang="el-GR" dirty="0" smtClean="0"/>
          </a:p>
          <a:p>
            <a:pPr algn="just"/>
            <a:endParaRPr lang="el-GR" dirty="0" smtClean="0"/>
          </a:p>
          <a:p>
            <a:pPr algn="just"/>
            <a:r>
              <a:rPr lang="el-GR" dirty="0" smtClean="0"/>
              <a:t>ή</a:t>
            </a:r>
            <a:endParaRPr lang="el-GR" dirty="0"/>
          </a:p>
        </p:txBody>
      </p:sp>
      <p:pic>
        <p:nvPicPr>
          <p:cNvPr id="317442" name="Picture 2"/>
          <p:cNvPicPr>
            <a:picLocks noChangeAspect="1" noChangeArrowheads="1"/>
          </p:cNvPicPr>
          <p:nvPr/>
        </p:nvPicPr>
        <p:blipFill>
          <a:blip r:embed="rId2" cstate="print"/>
          <a:srcRect/>
          <a:stretch>
            <a:fillRect/>
          </a:stretch>
        </p:blipFill>
        <p:spPr bwMode="auto">
          <a:xfrm>
            <a:off x="971600" y="3861048"/>
            <a:ext cx="5184576" cy="648072"/>
          </a:xfrm>
          <a:prstGeom prst="rect">
            <a:avLst/>
          </a:prstGeom>
          <a:noFill/>
          <a:ln w="9525">
            <a:noFill/>
            <a:miter lim="800000"/>
            <a:headEnd/>
            <a:tailEnd/>
          </a:ln>
        </p:spPr>
      </p:pic>
      <p:pic>
        <p:nvPicPr>
          <p:cNvPr id="317443" name="Picture 3"/>
          <p:cNvPicPr>
            <a:picLocks noChangeAspect="1" noChangeArrowheads="1"/>
          </p:cNvPicPr>
          <p:nvPr/>
        </p:nvPicPr>
        <p:blipFill>
          <a:blip r:embed="rId3" cstate="print"/>
          <a:srcRect/>
          <a:stretch>
            <a:fillRect/>
          </a:stretch>
        </p:blipFill>
        <p:spPr bwMode="auto">
          <a:xfrm>
            <a:off x="971600" y="3140968"/>
            <a:ext cx="5184576" cy="792088"/>
          </a:xfrm>
          <a:prstGeom prst="rect">
            <a:avLst/>
          </a:prstGeom>
          <a:noFill/>
          <a:ln w="9525">
            <a:noFill/>
            <a:miter lim="800000"/>
            <a:headEnd/>
            <a:tailEnd/>
          </a:ln>
        </p:spPr>
      </p:pic>
      <p:pic>
        <p:nvPicPr>
          <p:cNvPr id="317444" name="Picture 4"/>
          <p:cNvPicPr>
            <a:picLocks noChangeAspect="1" noChangeArrowheads="1"/>
          </p:cNvPicPr>
          <p:nvPr/>
        </p:nvPicPr>
        <p:blipFill>
          <a:blip r:embed="rId4" cstate="print"/>
          <a:srcRect/>
          <a:stretch>
            <a:fillRect/>
          </a:stretch>
        </p:blipFill>
        <p:spPr bwMode="auto">
          <a:xfrm>
            <a:off x="971600" y="5301208"/>
            <a:ext cx="5328592" cy="792088"/>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1143000"/>
          </a:xfrm>
        </p:spPr>
        <p:txBody>
          <a:bodyPr>
            <a:normAutofit fontScale="90000"/>
          </a:bodyPr>
          <a:lstStyle/>
          <a:p>
            <a:pPr algn="ctr"/>
            <a:r>
              <a:rPr lang="el-GR" b="1" dirty="0" smtClean="0">
                <a:solidFill>
                  <a:srgbClr val="0000CC"/>
                </a:solidFill>
                <a:latin typeface="Cambria" pitchFamily="18" charset="0"/>
              </a:rPr>
              <a:t>Μοντέλο </a:t>
            </a:r>
            <a:r>
              <a:rPr lang="en-US" b="1" dirty="0" smtClean="0">
                <a:solidFill>
                  <a:srgbClr val="0000CC"/>
                </a:solidFill>
                <a:latin typeface="Cambria" pitchFamily="18" charset="0"/>
              </a:rPr>
              <a:t>Gordon</a:t>
            </a:r>
            <a:r>
              <a:rPr lang="el-GR" b="1" dirty="0" smtClean="0">
                <a:solidFill>
                  <a:srgbClr val="0000CC"/>
                </a:solidFill>
                <a:latin typeface="Cambria" pitchFamily="18" charset="0"/>
              </a:rPr>
              <a:t> για Ελεύθερες Ταμειακές Ροές (2)</a:t>
            </a:r>
            <a:endParaRPr lang="el-GR" dirty="0"/>
          </a:p>
        </p:txBody>
      </p:sp>
      <p:sp>
        <p:nvSpPr>
          <p:cNvPr id="3" name="2 - Θέση περιεχομένου"/>
          <p:cNvSpPr>
            <a:spLocks noGrp="1"/>
          </p:cNvSpPr>
          <p:nvPr>
            <p:ph sz="quarter" idx="1"/>
          </p:nvPr>
        </p:nvSpPr>
        <p:spPr>
          <a:xfrm>
            <a:off x="179512" y="1447800"/>
            <a:ext cx="8964488" cy="5149552"/>
          </a:xfrm>
        </p:spPr>
        <p:txBody>
          <a:bodyPr/>
          <a:lstStyle/>
          <a:p>
            <a:pPr algn="just"/>
            <a:r>
              <a:rPr lang="el-GR" dirty="0" smtClean="0"/>
              <a:t>Αν επεκτείνουμε τους συνδυασμούς των μοντέλων ελεύθερων ταμειακών ροών με τα μοντέλα των μερισμάτων, μπορούμε να αναπαράγουμε το μοντέλο των 2 σταδίων τόσο για τις FCFF, όσο και για τις FCFE, ως εξής:</a:t>
            </a:r>
          </a:p>
          <a:p>
            <a:endParaRPr lang="el-GR" dirty="0" smtClean="0"/>
          </a:p>
          <a:p>
            <a:endParaRPr lang="el-GR" dirty="0" smtClean="0"/>
          </a:p>
          <a:p>
            <a:r>
              <a:rPr lang="el-GR" dirty="0" smtClean="0"/>
              <a:t>Ή</a:t>
            </a:r>
          </a:p>
          <a:p>
            <a:r>
              <a:rPr lang="el-GR" dirty="0" smtClean="0"/>
              <a:t>  </a:t>
            </a:r>
            <a:endParaRPr lang="el-GR" dirty="0"/>
          </a:p>
        </p:txBody>
      </p:sp>
      <p:pic>
        <p:nvPicPr>
          <p:cNvPr id="344066" name="Picture 2"/>
          <p:cNvPicPr>
            <a:picLocks noChangeAspect="1" noChangeArrowheads="1"/>
          </p:cNvPicPr>
          <p:nvPr/>
        </p:nvPicPr>
        <p:blipFill>
          <a:blip r:embed="rId2" cstate="print"/>
          <a:srcRect/>
          <a:stretch>
            <a:fillRect/>
          </a:stretch>
        </p:blipFill>
        <p:spPr bwMode="auto">
          <a:xfrm>
            <a:off x="251520" y="3356992"/>
            <a:ext cx="8640961" cy="590550"/>
          </a:xfrm>
          <a:prstGeom prst="rect">
            <a:avLst/>
          </a:prstGeom>
          <a:noFill/>
          <a:ln w="9525">
            <a:noFill/>
            <a:miter lim="800000"/>
            <a:headEnd/>
            <a:tailEnd/>
          </a:ln>
        </p:spPr>
      </p:pic>
      <p:pic>
        <p:nvPicPr>
          <p:cNvPr id="344068" name="Picture 4"/>
          <p:cNvPicPr>
            <a:picLocks noChangeAspect="1" noChangeArrowheads="1"/>
          </p:cNvPicPr>
          <p:nvPr/>
        </p:nvPicPr>
        <p:blipFill>
          <a:blip r:embed="rId3" cstate="print"/>
          <a:srcRect/>
          <a:stretch>
            <a:fillRect/>
          </a:stretch>
        </p:blipFill>
        <p:spPr bwMode="auto">
          <a:xfrm>
            <a:off x="539552" y="4725144"/>
            <a:ext cx="8424936" cy="504825"/>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507288" cy="1143000"/>
          </a:xfrm>
        </p:spPr>
        <p:txBody>
          <a:bodyPr>
            <a:normAutofit fontScale="90000"/>
          </a:bodyPr>
          <a:lstStyle/>
          <a:p>
            <a:pPr algn="ctr"/>
            <a:r>
              <a:rPr lang="el-GR" b="1" dirty="0" smtClean="0">
                <a:solidFill>
                  <a:srgbClr val="0000CC"/>
                </a:solidFill>
                <a:latin typeface="Cambria" pitchFamily="18" charset="0"/>
              </a:rPr>
              <a:t>Μοντέλο </a:t>
            </a:r>
            <a:r>
              <a:rPr lang="en-US" b="1" dirty="0" smtClean="0">
                <a:solidFill>
                  <a:srgbClr val="0000CC"/>
                </a:solidFill>
                <a:latin typeface="Cambria" pitchFamily="18" charset="0"/>
              </a:rPr>
              <a:t>Gordon</a:t>
            </a:r>
            <a:r>
              <a:rPr lang="el-GR" b="1" dirty="0" smtClean="0">
                <a:solidFill>
                  <a:srgbClr val="0000CC"/>
                </a:solidFill>
                <a:latin typeface="Cambria" pitchFamily="18" charset="0"/>
              </a:rPr>
              <a:t> για Ελεύθερες Ταμειακές Ροές (3)</a:t>
            </a:r>
            <a:endParaRPr lang="el-GR" dirty="0"/>
          </a:p>
        </p:txBody>
      </p:sp>
      <p:sp>
        <p:nvSpPr>
          <p:cNvPr id="3" name="2 - Θέση περιεχομένου"/>
          <p:cNvSpPr>
            <a:spLocks noGrp="1"/>
          </p:cNvSpPr>
          <p:nvPr>
            <p:ph sz="quarter" idx="1"/>
          </p:nvPr>
        </p:nvSpPr>
        <p:spPr>
          <a:xfrm>
            <a:off x="251520" y="1447800"/>
            <a:ext cx="8712968" cy="5221560"/>
          </a:xfrm>
        </p:spPr>
        <p:txBody>
          <a:bodyPr>
            <a:normAutofit lnSpcReduction="10000"/>
          </a:bodyPr>
          <a:lstStyle/>
          <a:p>
            <a:pPr algn="just"/>
            <a:r>
              <a:rPr lang="el-GR" dirty="0" smtClean="0"/>
              <a:t>Καθ’ όμοιο τρόπο, μπορούν τα δύο μοντέλα προεξόφλησης ελεύθερων ταμειακών ροών να συνδυαστούν τόσο με το μοντέλο Η, όσο και με μοντέλα τριών ή και περισσότερων σταδίων. </a:t>
            </a:r>
          </a:p>
          <a:p>
            <a:pPr algn="just"/>
            <a:r>
              <a:rPr lang="el-GR" dirty="0" smtClean="0"/>
              <a:t>Η περίπτωση των μοντέλων προεξόφλησης ελεύθερων ταμειακών ροών είναι ιδανική για περιπτώσεις μικρομεσαίων επιχειρήσεων (SMEs), καθώς και επιχειρήσεων οι μετοχές των οποίων δεν διαπραγματεύονται στο χρηματιστήριο (private corporations). </a:t>
            </a:r>
          </a:p>
          <a:p>
            <a:pPr algn="just"/>
            <a:r>
              <a:rPr lang="el-GR" dirty="0" smtClean="0"/>
              <a:t>Φυσικά, εφαρμόζονται και σε κάθε είδους επιχείρηση, συμπεριλαμβανομένων των εισηγμένων (public corporations). </a:t>
            </a:r>
            <a:endParaRPr lang="el-G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435280" cy="778098"/>
          </a:xfrm>
        </p:spPr>
        <p:txBody>
          <a:bodyPr>
            <a:normAutofit/>
          </a:bodyPr>
          <a:lstStyle/>
          <a:p>
            <a:pPr algn="ctr"/>
            <a:r>
              <a:rPr lang="el-GR" b="1" dirty="0" smtClean="0">
                <a:solidFill>
                  <a:srgbClr val="CC3300"/>
                </a:solidFill>
              </a:rPr>
              <a:t>Μοντέλα Υπόλοιπου Εισοδήματος (1) </a:t>
            </a:r>
            <a:endParaRPr lang="el-GR" dirty="0"/>
          </a:p>
        </p:txBody>
      </p:sp>
      <p:graphicFrame>
        <p:nvGraphicFramePr>
          <p:cNvPr id="4" name="3 - Θέση περιεχομένου"/>
          <p:cNvGraphicFramePr>
            <a:graphicFrameLocks noGrp="1"/>
          </p:cNvGraphicFramePr>
          <p:nvPr>
            <p:ph sz="quarter" idx="1"/>
          </p:nvPr>
        </p:nvGraphicFramePr>
        <p:xfrm>
          <a:off x="251520" y="1447800"/>
          <a:ext cx="86409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634082"/>
          </a:xfrm>
        </p:spPr>
        <p:txBody>
          <a:bodyPr>
            <a:normAutofit fontScale="90000"/>
          </a:bodyPr>
          <a:lstStyle/>
          <a:p>
            <a:pPr algn="ctr"/>
            <a:r>
              <a:rPr lang="el-GR" b="1" dirty="0" smtClean="0">
                <a:solidFill>
                  <a:srgbClr val="CC3300"/>
                </a:solidFill>
              </a:rPr>
              <a:t>Μοντέλα Υπόλοιπου Εισοδήματος (2) </a:t>
            </a:r>
            <a:endParaRPr lang="el-GR" dirty="0"/>
          </a:p>
        </p:txBody>
      </p:sp>
      <p:sp>
        <p:nvSpPr>
          <p:cNvPr id="3" name="2 - Θέση περιεχομένου"/>
          <p:cNvSpPr>
            <a:spLocks noGrp="1"/>
          </p:cNvSpPr>
          <p:nvPr>
            <p:ph sz="quarter" idx="1"/>
          </p:nvPr>
        </p:nvSpPr>
        <p:spPr>
          <a:xfrm>
            <a:off x="251520" y="980728"/>
            <a:ext cx="8640960" cy="5616624"/>
          </a:xfrm>
        </p:spPr>
        <p:txBody>
          <a:bodyPr>
            <a:normAutofit lnSpcReduction="10000"/>
          </a:bodyPr>
          <a:lstStyle/>
          <a:p>
            <a:pPr algn="just"/>
            <a:r>
              <a:rPr lang="el-GR" dirty="0" smtClean="0"/>
              <a:t>Η παραδοσιακή χρηματοοικονομική προσέγγιση θεωρεί τα καθαρά κέρδη ως το τελικό προϊόν της κατάστασης αποτελεσμάτων χρήσης. </a:t>
            </a:r>
          </a:p>
          <a:p>
            <a:pPr algn="just"/>
            <a:r>
              <a:rPr lang="el-GR" dirty="0" smtClean="0"/>
              <a:t>Αυτό έχει ως αποτέλεσμα το κόστος ιδίων κεφαλαίων να μην λαμβάνεται υπόψη. Από τη σκοπιά της οικονομικής θεωρίας αυτό αποτελεί ένα κενό, καθώς δεν εκφράζεται κατ’ αυτόν τον τρόπο το κόστος ευκαιρίας για τον επενδυτή, αλλά αφήνεται αυτός να αποφασίσει αν τα κέρδη της εταιρίας το ξεπερνούν και, άρα, η επένδυση συμφέρει. </a:t>
            </a:r>
          </a:p>
          <a:p>
            <a:pPr algn="just"/>
            <a:r>
              <a:rPr lang="el-GR" dirty="0" smtClean="0"/>
              <a:t>Για αυτό το λόγο, έχει αναπτυχθεί η θεώρηση του υπόλοιπου εισοδήματος (Residual Income ή RI): το υπόλοιπο εισόδημα από τα καθαρά κέρδη ανά μετοχή, αν από αυτά αφαιρέσουμε το κόστος ευκαιρίας ανά μετοχή.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b="1" dirty="0" smtClean="0">
                <a:solidFill>
                  <a:srgbClr val="7030A0"/>
                </a:solidFill>
              </a:rPr>
              <a:t>ΜΕΡΟΣ Α΄</a:t>
            </a:r>
          </a:p>
        </p:txBody>
      </p:sp>
      <p:sp>
        <p:nvSpPr>
          <p:cNvPr id="6147" name="Rectangle 3"/>
          <p:cNvSpPr>
            <a:spLocks noGrp="1" noChangeArrowheads="1"/>
          </p:cNvSpPr>
          <p:nvPr>
            <p:ph sz="quarter" idx="1"/>
          </p:nvPr>
        </p:nvSpPr>
        <p:spPr/>
        <p:txBody>
          <a:bodyPr/>
          <a:lstStyle/>
          <a:p>
            <a:pPr eaLnBrk="1" hangingPunct="1"/>
            <a:endParaRPr lang="el-GR" dirty="0" smtClean="0"/>
          </a:p>
          <a:p>
            <a:pPr algn="ctr" eaLnBrk="1" hangingPunct="1">
              <a:buFontTx/>
              <a:buNone/>
            </a:pPr>
            <a:r>
              <a:rPr lang="el-GR" sz="3600" b="1" dirty="0" smtClean="0">
                <a:solidFill>
                  <a:srgbClr val="7030A0"/>
                </a:solidFill>
              </a:rPr>
              <a:t>Αποτίμηση Περιουσιακών Στοιχείων (Λογιστική).</a:t>
            </a:r>
          </a:p>
          <a:p>
            <a:pPr eaLnBrk="1" hangingPunct="1"/>
            <a:endParaRPr lang="el-GR" sz="3600" b="1" dirty="0" smtClean="0">
              <a:solidFill>
                <a:srgbClr val="7030A0"/>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634082"/>
          </a:xfrm>
        </p:spPr>
        <p:txBody>
          <a:bodyPr>
            <a:normAutofit fontScale="90000"/>
          </a:bodyPr>
          <a:lstStyle/>
          <a:p>
            <a:pPr algn="ctr"/>
            <a:r>
              <a:rPr lang="el-GR" b="1" dirty="0" smtClean="0">
                <a:solidFill>
                  <a:srgbClr val="CC3300"/>
                </a:solidFill>
              </a:rPr>
              <a:t>Μοντέλα Υπόλοιπου Εισοδήματος (3) </a:t>
            </a:r>
            <a:endParaRPr lang="el-GR" dirty="0"/>
          </a:p>
        </p:txBody>
      </p:sp>
      <p:sp>
        <p:nvSpPr>
          <p:cNvPr id="3" name="2 - Θέση περιεχομένου"/>
          <p:cNvSpPr>
            <a:spLocks noGrp="1"/>
          </p:cNvSpPr>
          <p:nvPr>
            <p:ph sz="quarter" idx="1"/>
          </p:nvPr>
        </p:nvSpPr>
        <p:spPr>
          <a:xfrm>
            <a:off x="251520" y="908720"/>
            <a:ext cx="8640960" cy="5544616"/>
          </a:xfrm>
        </p:spPr>
        <p:txBody>
          <a:bodyPr/>
          <a:lstStyle/>
          <a:p>
            <a:pPr algn="just"/>
            <a:r>
              <a:rPr lang="el-GR" dirty="0" smtClean="0"/>
              <a:t>Το κόστος ευκαιρίας αποτελεί το ποσοστό του WACC εκείνου που αφορά σε ίδια κεφάλαια επί το ποσό της χρηματοδότησης που προέρχεται από κοινές μετοχές. Το υπόλοιπο εισόδημα αναφέρεται πολλές φορές και ως οικονομικό κέρδος (</a:t>
            </a:r>
            <a:r>
              <a:rPr lang="en-US" dirty="0" smtClean="0">
                <a:latin typeface="Calibri" pitchFamily="34" charset="0"/>
              </a:rPr>
              <a:t>Economic</a:t>
            </a:r>
            <a:r>
              <a:rPr lang="el-GR" dirty="0" smtClean="0"/>
              <a:t> </a:t>
            </a:r>
            <a:r>
              <a:rPr lang="en-US" dirty="0" smtClean="0">
                <a:latin typeface="Calibri" pitchFamily="34" charset="0"/>
              </a:rPr>
              <a:t>Profit</a:t>
            </a:r>
            <a:r>
              <a:rPr lang="el-GR" dirty="0" smtClean="0"/>
              <a:t>) ή και ως προστιθέμενη οικονομική αξία (</a:t>
            </a:r>
            <a:r>
              <a:rPr lang="en-US" dirty="0" smtClean="0">
                <a:latin typeface="Calibri" pitchFamily="34" charset="0"/>
              </a:rPr>
              <a:t>Economic Value Added</a:t>
            </a:r>
            <a:r>
              <a:rPr lang="el-GR" dirty="0" smtClean="0">
                <a:latin typeface="Calibri" pitchFamily="34" charset="0"/>
              </a:rPr>
              <a:t> </a:t>
            </a:r>
            <a:r>
              <a:rPr lang="el-GR" dirty="0" smtClean="0"/>
              <a:t>ή EVA) γιατί ακριβώς αντιπροσωπεύει τόσο το καθαρό κέρδος που παράγει μια επιχειρηματική μονάδα με βάση την οικονομική θεωρία, όσο και το πέραν του κανονικού κέρδος (abnormal earnings) το οποίο πραγματοποιεί, δηλαδή το alpha που συζητήθηκε στις παραπάνω ενότητες. </a:t>
            </a:r>
            <a:endParaRPr lang="el-G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8363272" cy="576064"/>
          </a:xfrm>
        </p:spPr>
        <p:txBody>
          <a:bodyPr>
            <a:normAutofit fontScale="90000"/>
          </a:bodyPr>
          <a:lstStyle/>
          <a:p>
            <a:pPr algn="ctr"/>
            <a:r>
              <a:rPr lang="el-GR" b="1" dirty="0" smtClean="0">
                <a:solidFill>
                  <a:srgbClr val="CC3300"/>
                </a:solidFill>
              </a:rPr>
              <a:t>Μοντέλα Υπόλοιπου Εισοδήματος (4) </a:t>
            </a:r>
            <a:endParaRPr lang="el-GR" dirty="0"/>
          </a:p>
        </p:txBody>
      </p:sp>
      <p:sp>
        <p:nvSpPr>
          <p:cNvPr id="3" name="2 - Θέση περιεχομένου"/>
          <p:cNvSpPr>
            <a:spLocks noGrp="1"/>
          </p:cNvSpPr>
          <p:nvPr>
            <p:ph sz="quarter" idx="1"/>
          </p:nvPr>
        </p:nvSpPr>
        <p:spPr>
          <a:xfrm>
            <a:off x="323528" y="764704"/>
            <a:ext cx="8568952" cy="5832648"/>
          </a:xfrm>
        </p:spPr>
        <p:txBody>
          <a:bodyPr>
            <a:normAutofit fontScale="92500"/>
          </a:bodyPr>
          <a:lstStyle/>
          <a:p>
            <a:pPr algn="just"/>
            <a:r>
              <a:rPr lang="el-GR" dirty="0" smtClean="0"/>
              <a:t>Το μοντέλο του υπόλοιπου εισοδήματος (Nissim &amp; Penman, 2001) αποτιμά την εσωτερική αξία ενός περιουσιακού στοιχείου (συνήθως μετοχής) αναλύοντάς την σε δύο συνιστώσες: </a:t>
            </a:r>
            <a:r>
              <a:rPr lang="en-US" b="1" dirty="0" smtClean="0"/>
              <a:t>A)</a:t>
            </a:r>
            <a:r>
              <a:rPr lang="en-US" dirty="0" smtClean="0"/>
              <a:t> </a:t>
            </a:r>
            <a:r>
              <a:rPr lang="el-GR" dirty="0" smtClean="0"/>
              <a:t>στην τρέχουσα λογιστική αξία και </a:t>
            </a:r>
            <a:r>
              <a:rPr lang="en-US" b="1" dirty="0" smtClean="0"/>
              <a:t>B)</a:t>
            </a:r>
            <a:r>
              <a:rPr lang="en-US" dirty="0" smtClean="0"/>
              <a:t> </a:t>
            </a:r>
            <a:r>
              <a:rPr lang="el-GR" dirty="0" smtClean="0"/>
              <a:t>στην παρούσα αξία του αναμενόμενου υπόλοιπου εισοδήματος. </a:t>
            </a:r>
            <a:r>
              <a:rPr lang="en-US" dirty="0" smtClean="0"/>
              <a:t> </a:t>
            </a:r>
            <a:r>
              <a:rPr lang="el-GR" dirty="0" smtClean="0"/>
              <a:t>Και τα δύο μεγέθη ανάγονται στη μία μετοχή, με αποτέλεσμα ο τύπος να είναι ο εξής:</a:t>
            </a:r>
          </a:p>
          <a:p>
            <a:pPr algn="just"/>
            <a:endParaRPr lang="el-GR" dirty="0" smtClean="0"/>
          </a:p>
          <a:p>
            <a:pPr algn="just"/>
            <a:endParaRPr lang="en-US" b="1" dirty="0" smtClean="0">
              <a:latin typeface="Cambria" pitchFamily="18" charset="0"/>
            </a:endParaRPr>
          </a:p>
          <a:p>
            <a:pPr algn="just"/>
            <a:r>
              <a:rPr lang="en-US" b="1" dirty="0" smtClean="0">
                <a:latin typeface="Cambria" pitchFamily="18" charset="0"/>
              </a:rPr>
              <a:t>EPS</a:t>
            </a:r>
            <a:r>
              <a:rPr lang="en-US" b="1" baseline="-25000" dirty="0" smtClean="0">
                <a:latin typeface="Cambria" pitchFamily="18" charset="0"/>
              </a:rPr>
              <a:t>t</a:t>
            </a:r>
            <a:r>
              <a:rPr lang="en-US" dirty="0" smtClean="0">
                <a:latin typeface="Cambria" pitchFamily="18" charset="0"/>
              </a:rPr>
              <a:t> : </a:t>
            </a:r>
            <a:r>
              <a:rPr lang="el-GR" dirty="0" smtClean="0"/>
              <a:t>είναι τα καθαρά κέρδη ανά μετοχή</a:t>
            </a:r>
            <a:r>
              <a:rPr lang="en-US" dirty="0" smtClean="0"/>
              <a:t>, </a:t>
            </a:r>
          </a:p>
          <a:p>
            <a:pPr algn="just"/>
            <a:r>
              <a:rPr lang="en-US" b="1" dirty="0" smtClean="0">
                <a:latin typeface="Cambria" pitchFamily="18" charset="0"/>
              </a:rPr>
              <a:t>BVPS</a:t>
            </a:r>
            <a:r>
              <a:rPr lang="en-US" b="1" baseline="-25000" dirty="0" smtClean="0">
                <a:latin typeface="Cambria" pitchFamily="18" charset="0"/>
              </a:rPr>
              <a:t>o</a:t>
            </a:r>
            <a:r>
              <a:rPr lang="en-US" dirty="0" smtClean="0"/>
              <a:t> : </a:t>
            </a:r>
            <a:r>
              <a:rPr lang="el-GR" dirty="0" smtClean="0"/>
              <a:t>είναι η τρέχουσα λογιστική αξία ανά μετοχή (το τρέχον σύνολο ενεργητικού)</a:t>
            </a:r>
            <a:endParaRPr lang="en-US" dirty="0" smtClean="0"/>
          </a:p>
          <a:p>
            <a:pPr algn="just"/>
            <a:r>
              <a:rPr lang="en-US" b="1" dirty="0" smtClean="0">
                <a:latin typeface="Cambria" pitchFamily="18" charset="0"/>
              </a:rPr>
              <a:t>BVPS</a:t>
            </a:r>
            <a:r>
              <a:rPr lang="en-US" b="1" baseline="-25000" dirty="0" smtClean="0">
                <a:latin typeface="Cambria" pitchFamily="18" charset="0"/>
              </a:rPr>
              <a:t>t-1</a:t>
            </a:r>
            <a:r>
              <a:rPr lang="en-US" b="1" dirty="0" smtClean="0"/>
              <a:t>:</a:t>
            </a:r>
            <a:r>
              <a:rPr lang="en-US" b="1" baseline="-25000" dirty="0" smtClean="0"/>
              <a:t> </a:t>
            </a:r>
            <a:r>
              <a:rPr lang="el-GR" dirty="0" smtClean="0"/>
              <a:t>είναι η αναμενόμενη λογιστική αξία ανά μετοχή </a:t>
            </a:r>
            <a:endParaRPr lang="en-US" dirty="0" smtClean="0"/>
          </a:p>
          <a:p>
            <a:pPr algn="just"/>
            <a:r>
              <a:rPr lang="en-US" b="1" dirty="0" smtClean="0">
                <a:latin typeface="Cambria" pitchFamily="18" charset="0"/>
              </a:rPr>
              <a:t>r :</a:t>
            </a:r>
            <a:r>
              <a:rPr lang="en-US" dirty="0" smtClean="0"/>
              <a:t> </a:t>
            </a:r>
            <a:r>
              <a:rPr lang="el-GR" dirty="0" smtClean="0"/>
              <a:t>είναι το κόστος ιδίων κεφαλαίων (αναμενόμενη απόδοση) </a:t>
            </a:r>
            <a:r>
              <a:rPr lang="en-US" dirty="0" smtClean="0"/>
              <a:t> </a:t>
            </a:r>
            <a:endParaRPr lang="el-GR" dirty="0" smtClean="0"/>
          </a:p>
        </p:txBody>
      </p:sp>
      <p:pic>
        <p:nvPicPr>
          <p:cNvPr id="320514" name="Picture 2"/>
          <p:cNvPicPr>
            <a:picLocks noChangeAspect="1" noChangeArrowheads="1"/>
          </p:cNvPicPr>
          <p:nvPr/>
        </p:nvPicPr>
        <p:blipFill>
          <a:blip r:embed="rId2" cstate="print"/>
          <a:srcRect/>
          <a:stretch>
            <a:fillRect/>
          </a:stretch>
        </p:blipFill>
        <p:spPr bwMode="auto">
          <a:xfrm>
            <a:off x="1187624" y="3501008"/>
            <a:ext cx="6624736" cy="648072"/>
          </a:xfrm>
          <a:prstGeom prst="rect">
            <a:avLst/>
          </a:prstGeom>
          <a:noFill/>
          <a:ln w="9525">
            <a:noFill/>
            <a:miter lim="800000"/>
            <a:headEnd/>
            <a:tailEnd/>
          </a:ln>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507288" cy="634082"/>
          </a:xfrm>
        </p:spPr>
        <p:txBody>
          <a:bodyPr>
            <a:normAutofit fontScale="90000"/>
          </a:bodyPr>
          <a:lstStyle/>
          <a:p>
            <a:pPr algn="ctr"/>
            <a:r>
              <a:rPr lang="el-GR" b="1" dirty="0" smtClean="0">
                <a:solidFill>
                  <a:srgbClr val="CC3300"/>
                </a:solidFill>
                <a:latin typeface="Calibri" pitchFamily="34" charset="0"/>
              </a:rPr>
              <a:t>Μοντέλα Υπόλοιπου Εισοδήματος (</a:t>
            </a:r>
            <a:r>
              <a:rPr lang="en-US" b="1" dirty="0" smtClean="0">
                <a:solidFill>
                  <a:srgbClr val="CC3300"/>
                </a:solidFill>
                <a:latin typeface="Calibri" pitchFamily="34" charset="0"/>
              </a:rPr>
              <a:t>5</a:t>
            </a:r>
            <a:r>
              <a:rPr lang="el-GR" b="1" dirty="0" smtClean="0">
                <a:solidFill>
                  <a:srgbClr val="CC3300"/>
                </a:solidFill>
                <a:latin typeface="Calibri" pitchFamily="34" charset="0"/>
              </a:rPr>
              <a:t>) </a:t>
            </a:r>
            <a:endParaRPr lang="el-GR" dirty="0">
              <a:latin typeface="Calibri" pitchFamily="34" charset="0"/>
            </a:endParaRPr>
          </a:p>
        </p:txBody>
      </p:sp>
      <p:sp>
        <p:nvSpPr>
          <p:cNvPr id="3" name="2 - Θέση περιεχομένου"/>
          <p:cNvSpPr>
            <a:spLocks noGrp="1"/>
          </p:cNvSpPr>
          <p:nvPr>
            <p:ph sz="quarter" idx="1"/>
          </p:nvPr>
        </p:nvSpPr>
        <p:spPr>
          <a:xfrm>
            <a:off x="323528" y="1447800"/>
            <a:ext cx="8363272" cy="5005536"/>
          </a:xfrm>
        </p:spPr>
        <p:txBody>
          <a:bodyPr/>
          <a:lstStyle/>
          <a:p>
            <a:pPr algn="just"/>
            <a:r>
              <a:rPr lang="el-GR" dirty="0" smtClean="0"/>
              <a:t>Ο αριθμητής του κλάσματος </a:t>
            </a:r>
            <a:r>
              <a:rPr lang="en-US" dirty="0" smtClean="0">
                <a:latin typeface="Cambria" pitchFamily="18" charset="0"/>
              </a:rPr>
              <a:t>(1+r)</a:t>
            </a:r>
            <a:r>
              <a:rPr lang="en-US" baseline="30000" dirty="0" smtClean="0">
                <a:latin typeface="Cambria" pitchFamily="18" charset="0"/>
              </a:rPr>
              <a:t>t</a:t>
            </a:r>
            <a:r>
              <a:rPr lang="en-US" dirty="0" smtClean="0">
                <a:latin typeface="Cambria" pitchFamily="18" charset="0"/>
              </a:rPr>
              <a:t> </a:t>
            </a:r>
            <a:r>
              <a:rPr lang="el-GR" dirty="0" smtClean="0"/>
              <a:t>της αλγεβρικής σειράς είναι το υπόλοιπο εισοδήματος, το οποίο προεξοφλείται, ενώ το γινόμενο της αναμενόμενης απόδοσης επί την αναμενόμενη λογιστική αξία στην αρχή της περιόδου (</a:t>
            </a:r>
            <a:r>
              <a:rPr lang="en-US" dirty="0" smtClean="0">
                <a:latin typeface="Cambria" pitchFamily="18" charset="0"/>
              </a:rPr>
              <a:t>BVPS</a:t>
            </a:r>
            <a:r>
              <a:rPr lang="en-US" baseline="-25000" dirty="0" smtClean="0">
                <a:latin typeface="Cambria" pitchFamily="18" charset="0"/>
              </a:rPr>
              <a:t>t-1</a:t>
            </a:r>
            <a:r>
              <a:rPr lang="el-GR" dirty="0" smtClean="0"/>
              <a:t>) το ανά μετοχή κόστος κεφαλαίου σε απόλυτους αριθμούς</a:t>
            </a:r>
            <a:r>
              <a:rPr lang="en-US" dirty="0" smtClean="0"/>
              <a:t>.</a:t>
            </a:r>
          </a:p>
          <a:p>
            <a:endParaRPr lang="el-GR" dirty="0"/>
          </a:p>
        </p:txBody>
      </p:sp>
      <p:pic>
        <p:nvPicPr>
          <p:cNvPr id="6" name="Picture 2"/>
          <p:cNvPicPr>
            <a:picLocks noChangeAspect="1" noChangeArrowheads="1"/>
          </p:cNvPicPr>
          <p:nvPr/>
        </p:nvPicPr>
        <p:blipFill>
          <a:blip r:embed="rId2" cstate="print"/>
          <a:srcRect/>
          <a:stretch>
            <a:fillRect/>
          </a:stretch>
        </p:blipFill>
        <p:spPr bwMode="auto">
          <a:xfrm>
            <a:off x="1043608" y="4437112"/>
            <a:ext cx="6624736" cy="648072"/>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562074"/>
          </a:xfrm>
        </p:spPr>
        <p:txBody>
          <a:bodyPr>
            <a:normAutofit fontScale="90000"/>
          </a:bodyPr>
          <a:lstStyle/>
          <a:p>
            <a:pPr algn="ctr"/>
            <a:r>
              <a:rPr lang="el-GR" b="1" dirty="0" smtClean="0">
                <a:solidFill>
                  <a:srgbClr val="CC3300"/>
                </a:solidFill>
                <a:latin typeface="Calibri" pitchFamily="34" charset="0"/>
              </a:rPr>
              <a:t>Μοντέλα Υπόλοιπου Εισοδήματος (</a:t>
            </a:r>
            <a:r>
              <a:rPr lang="en-US" b="1" dirty="0" smtClean="0">
                <a:solidFill>
                  <a:srgbClr val="CC3300"/>
                </a:solidFill>
                <a:latin typeface="Calibri" pitchFamily="34" charset="0"/>
              </a:rPr>
              <a:t>6</a:t>
            </a:r>
            <a:r>
              <a:rPr lang="el-GR" b="1" dirty="0" smtClean="0">
                <a:solidFill>
                  <a:srgbClr val="CC3300"/>
                </a:solidFill>
                <a:latin typeface="Calibri" pitchFamily="34" charset="0"/>
              </a:rPr>
              <a:t>) </a:t>
            </a:r>
            <a:endParaRPr lang="el-GR" dirty="0"/>
          </a:p>
        </p:txBody>
      </p:sp>
      <p:sp>
        <p:nvSpPr>
          <p:cNvPr id="3" name="2 - Θέση περιεχομένου"/>
          <p:cNvSpPr>
            <a:spLocks noGrp="1"/>
          </p:cNvSpPr>
          <p:nvPr>
            <p:ph sz="quarter" idx="1"/>
          </p:nvPr>
        </p:nvSpPr>
        <p:spPr>
          <a:xfrm>
            <a:off x="251520" y="908720"/>
            <a:ext cx="8640960" cy="5760640"/>
          </a:xfrm>
        </p:spPr>
        <p:txBody>
          <a:bodyPr/>
          <a:lstStyle/>
          <a:p>
            <a:pPr algn="just"/>
            <a:r>
              <a:rPr lang="el-GR" dirty="0" smtClean="0"/>
              <a:t>Το γενικό αυτό μοντέλο (Ohlson, 1995) επιδέχεται διάφορες παραλλαγές, όπως την χρήση του δείκτη ROE: </a:t>
            </a:r>
            <a:endParaRPr lang="en-US" dirty="0" smtClean="0"/>
          </a:p>
          <a:p>
            <a:endParaRPr lang="en-US" dirty="0" smtClean="0"/>
          </a:p>
          <a:p>
            <a:endParaRPr lang="en-US" dirty="0" smtClean="0"/>
          </a:p>
          <a:p>
            <a:endParaRPr lang="en-US" dirty="0" smtClean="0"/>
          </a:p>
          <a:p>
            <a:pPr algn="just"/>
            <a:r>
              <a:rPr lang="el-GR" dirty="0" smtClean="0"/>
              <a:t>Φυσικά και οι δύο σχέσεις των Μοντέλων Εισοδήματος από τις διαφάνειες (5) και (6) βασίζονται στην σχέση του καθαρού πλεονάσματος (clean</a:t>
            </a:r>
            <a:r>
              <a:rPr lang="en-US" dirty="0" smtClean="0"/>
              <a:t> </a:t>
            </a:r>
            <a:r>
              <a:rPr lang="el-GR" dirty="0" smtClean="0"/>
              <a:t>surplus</a:t>
            </a:r>
            <a:r>
              <a:rPr lang="en-US" dirty="0" smtClean="0"/>
              <a:t> </a:t>
            </a:r>
            <a:r>
              <a:rPr lang="el-GR" dirty="0" smtClean="0"/>
              <a:t>relation), σύμφωνα με την οποία τα κέρδη, τα μερίσματα και η λογιστική αξία συνδέονται ως εξής (Penman</a:t>
            </a:r>
            <a:r>
              <a:rPr lang="en-US" dirty="0" smtClean="0"/>
              <a:t> </a:t>
            </a:r>
            <a:r>
              <a:rPr lang="el-GR" dirty="0" smtClean="0"/>
              <a:t>&amp;</a:t>
            </a:r>
            <a:r>
              <a:rPr lang="en-US" dirty="0" smtClean="0"/>
              <a:t> </a:t>
            </a:r>
            <a:r>
              <a:rPr lang="el-GR" dirty="0" smtClean="0"/>
              <a:t>Sougiannis, 1998): </a:t>
            </a:r>
            <a:endParaRPr lang="el-GR" dirty="0"/>
          </a:p>
        </p:txBody>
      </p:sp>
      <p:pic>
        <p:nvPicPr>
          <p:cNvPr id="322562" name="Picture 2"/>
          <p:cNvPicPr>
            <a:picLocks noChangeAspect="1" noChangeArrowheads="1"/>
          </p:cNvPicPr>
          <p:nvPr/>
        </p:nvPicPr>
        <p:blipFill>
          <a:blip r:embed="rId2" cstate="print"/>
          <a:srcRect/>
          <a:stretch>
            <a:fillRect/>
          </a:stretch>
        </p:blipFill>
        <p:spPr bwMode="auto">
          <a:xfrm>
            <a:off x="683568" y="1916832"/>
            <a:ext cx="7704856" cy="1008112"/>
          </a:xfrm>
          <a:prstGeom prst="rect">
            <a:avLst/>
          </a:prstGeom>
          <a:noFill/>
          <a:ln w="9525">
            <a:noFill/>
            <a:miter lim="800000"/>
            <a:headEnd/>
            <a:tailEnd/>
          </a:ln>
        </p:spPr>
      </p:pic>
      <p:pic>
        <p:nvPicPr>
          <p:cNvPr id="322563" name="Picture 3"/>
          <p:cNvPicPr>
            <a:picLocks noChangeAspect="1" noChangeArrowheads="1"/>
          </p:cNvPicPr>
          <p:nvPr/>
        </p:nvPicPr>
        <p:blipFill>
          <a:blip r:embed="rId3" cstate="print"/>
          <a:srcRect/>
          <a:stretch>
            <a:fillRect/>
          </a:stretch>
        </p:blipFill>
        <p:spPr bwMode="auto">
          <a:xfrm>
            <a:off x="1835696" y="5661248"/>
            <a:ext cx="5472608" cy="936104"/>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634082"/>
          </a:xfrm>
        </p:spPr>
        <p:txBody>
          <a:bodyPr>
            <a:normAutofit fontScale="90000"/>
          </a:bodyPr>
          <a:lstStyle/>
          <a:p>
            <a:pPr algn="ctr"/>
            <a:r>
              <a:rPr lang="el-GR" b="1" dirty="0" smtClean="0">
                <a:solidFill>
                  <a:srgbClr val="CC3300"/>
                </a:solidFill>
                <a:latin typeface="Calibri" pitchFamily="34" charset="0"/>
              </a:rPr>
              <a:t>Μοντέλα Υπόλοιπου Εισοδήματος (7) </a:t>
            </a:r>
            <a:endParaRPr lang="el-GR" dirty="0"/>
          </a:p>
        </p:txBody>
      </p:sp>
      <p:sp>
        <p:nvSpPr>
          <p:cNvPr id="3" name="2 - Θέση περιεχομένου"/>
          <p:cNvSpPr>
            <a:spLocks noGrp="1"/>
          </p:cNvSpPr>
          <p:nvPr>
            <p:ph sz="quarter" idx="1"/>
          </p:nvPr>
        </p:nvSpPr>
        <p:spPr>
          <a:xfrm>
            <a:off x="323528" y="980728"/>
            <a:ext cx="8568952" cy="5400600"/>
          </a:xfrm>
        </p:spPr>
        <p:txBody>
          <a:bodyPr>
            <a:normAutofit/>
          </a:bodyPr>
          <a:lstStyle/>
          <a:p>
            <a:pPr algn="just"/>
            <a:r>
              <a:rPr lang="el-GR" sz="2800" dirty="0" smtClean="0"/>
              <a:t>Βέβαια, υπάρχει περίπτωση να παραβιαστεί η παραπάνω σχέση όταν υπάρχουν διορθώσεις που αφορούν συνάλλαγμα κλπ. </a:t>
            </a:r>
          </a:p>
          <a:p>
            <a:pPr algn="just"/>
            <a:r>
              <a:rPr lang="el-GR" sz="2800" dirty="0" smtClean="0"/>
              <a:t>Ως απόρροια της παραπάνω γενικής περιγραφής του μοντέλου προεξόφλησης, έχουν αναπτυχθεί στη βιβλιογραφία και στην πράξη διάφορα μοντέλα που επιχειρούν να αποτυπώσουν το υπόλοιπο εισόδημα προς προεξόφληση, τα πιο γνωστά εκ των οποίων είναι οι δείκτες EVA, EP, και MVA. </a:t>
            </a:r>
            <a:endParaRPr lang="el-GR" sz="28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784976" cy="1196752"/>
          </a:xfrm>
        </p:spPr>
        <p:txBody>
          <a:bodyPr>
            <a:normAutofit fontScale="90000"/>
          </a:bodyPr>
          <a:lstStyle/>
          <a:p>
            <a:pPr algn="ctr"/>
            <a:r>
              <a:rPr lang="el-GR" b="1" dirty="0" smtClean="0">
                <a:solidFill>
                  <a:srgbClr val="002060"/>
                </a:solidFill>
              </a:rPr>
              <a:t>Μοντέλο Οικονομικής Προστιθέμενης Αξίας EVA</a:t>
            </a:r>
            <a:r>
              <a:rPr lang="el-GR" dirty="0" smtClean="0"/>
              <a:t> </a:t>
            </a:r>
            <a:r>
              <a:rPr lang="el-GR" b="1" dirty="0" smtClean="0">
                <a:solidFill>
                  <a:srgbClr val="002060"/>
                </a:solidFill>
              </a:rPr>
              <a:t>(Economic Value Added) [1]</a:t>
            </a:r>
            <a:endParaRPr lang="el-GR" b="1" dirty="0">
              <a:solidFill>
                <a:srgbClr val="002060"/>
              </a:solidFill>
            </a:endParaRPr>
          </a:p>
        </p:txBody>
      </p:sp>
      <p:sp>
        <p:nvSpPr>
          <p:cNvPr id="3" name="2 - Θέση περιεχομένου"/>
          <p:cNvSpPr>
            <a:spLocks noGrp="1"/>
          </p:cNvSpPr>
          <p:nvPr>
            <p:ph sz="quarter" idx="1"/>
          </p:nvPr>
        </p:nvSpPr>
        <p:spPr>
          <a:xfrm>
            <a:off x="251520" y="1124744"/>
            <a:ext cx="8568952" cy="5472608"/>
          </a:xfrm>
        </p:spPr>
        <p:txBody>
          <a:bodyPr>
            <a:normAutofit/>
          </a:bodyPr>
          <a:lstStyle/>
          <a:p>
            <a:pPr algn="just"/>
            <a:r>
              <a:rPr lang="el-GR" dirty="0" smtClean="0"/>
              <a:t>Ο δείκτης EVA® (Economic Value Added) αναπτύχθηκε και κατοχυρώθηκε ως πνευματική ιδιοκτησία από την Stern Stewart &amp;</a:t>
            </a:r>
            <a:r>
              <a:rPr lang="en-US" dirty="0" smtClean="0"/>
              <a:t> </a:t>
            </a:r>
            <a:r>
              <a:rPr lang="el-GR" dirty="0" smtClean="0"/>
              <a:t>Co και αποτελεί μία χαρακτηριστική περίπτωση μαθηματικού τύπου που αξιοποιεί την έννοια του υπόλοιπου εισοδήματος και χρησιμοποιείται ευρέως στην αγορά. Πιο συγκεκριμένα, η οικονομική αξία της επιχείρησης, δηλαδή το υπόλοιπο εισόδημα, προσδιορίζεται ως εξής: </a:t>
            </a:r>
          </a:p>
          <a:p>
            <a:pPr algn="just"/>
            <a:endParaRPr lang="el-GR" dirty="0" smtClean="0"/>
          </a:p>
          <a:p>
            <a:pPr algn="just"/>
            <a:r>
              <a:rPr lang="el-GR" dirty="0" smtClean="0"/>
              <a:t>όπου NOPAT είναι τα καθαρά λειτουργικά κέρδη μετά φόρων, C</a:t>
            </a:r>
            <a:r>
              <a:rPr lang="en-US" dirty="0" smtClean="0"/>
              <a:t> </a:t>
            </a:r>
            <a:r>
              <a:rPr lang="el-GR" dirty="0" smtClean="0"/>
              <a:t>% είναι το κόστος κεφαλαίου και TC είναι το συνολικό κεφάλαιο που έχει στη διάθεσή της η επιχείρηση (Tortella &amp; Brusco, 2003).</a:t>
            </a:r>
          </a:p>
          <a:p>
            <a:pPr algn="just"/>
            <a:endParaRPr lang="el-GR" dirty="0"/>
          </a:p>
        </p:txBody>
      </p:sp>
      <p:pic>
        <p:nvPicPr>
          <p:cNvPr id="323586" name="Picture 2"/>
          <p:cNvPicPr>
            <a:picLocks noChangeAspect="1" noChangeArrowheads="1"/>
          </p:cNvPicPr>
          <p:nvPr/>
        </p:nvPicPr>
        <p:blipFill>
          <a:blip r:embed="rId2" cstate="print"/>
          <a:srcRect/>
          <a:stretch>
            <a:fillRect/>
          </a:stretch>
        </p:blipFill>
        <p:spPr bwMode="auto">
          <a:xfrm>
            <a:off x="1835696" y="4365104"/>
            <a:ext cx="4464496" cy="575692"/>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712968" cy="1124744"/>
          </a:xfrm>
        </p:spPr>
        <p:txBody>
          <a:bodyPr>
            <a:normAutofit fontScale="90000"/>
          </a:bodyPr>
          <a:lstStyle/>
          <a:p>
            <a:pPr algn="ctr"/>
            <a:r>
              <a:rPr lang="el-GR" b="1" dirty="0" smtClean="0">
                <a:solidFill>
                  <a:srgbClr val="002060"/>
                </a:solidFill>
              </a:rPr>
              <a:t>Μοντέλο Οικονομικής Προστιθέμενης Αξίας EVA</a:t>
            </a:r>
            <a:r>
              <a:rPr lang="el-GR" dirty="0" smtClean="0"/>
              <a:t> </a:t>
            </a:r>
            <a:r>
              <a:rPr lang="el-GR" b="1" dirty="0" smtClean="0">
                <a:solidFill>
                  <a:srgbClr val="002060"/>
                </a:solidFill>
              </a:rPr>
              <a:t>(Economic Value Added) [1]</a:t>
            </a:r>
            <a:endParaRPr lang="el-GR" dirty="0"/>
          </a:p>
        </p:txBody>
      </p:sp>
      <p:sp>
        <p:nvSpPr>
          <p:cNvPr id="3" name="2 - Θέση περιεχομένου"/>
          <p:cNvSpPr>
            <a:spLocks noGrp="1"/>
          </p:cNvSpPr>
          <p:nvPr>
            <p:ph sz="quarter" idx="1"/>
          </p:nvPr>
        </p:nvSpPr>
        <p:spPr>
          <a:xfrm>
            <a:off x="179512" y="1052736"/>
            <a:ext cx="8784976" cy="5616624"/>
          </a:xfrm>
        </p:spPr>
        <p:txBody>
          <a:bodyPr>
            <a:normAutofit lnSpcReduction="10000"/>
          </a:bodyPr>
          <a:lstStyle/>
          <a:p>
            <a:pPr algn="just"/>
            <a:r>
              <a:rPr lang="el-GR" dirty="0" smtClean="0"/>
              <a:t>Τα μεγέθη της NOPAT και TC είναι θεμελιώδη και συνήθως υπόκεινται σε προσαρμογές, όπως στην περίπτωση εξοδοποίησης παρά κεφαλαιοποίησης της έρευνας και ανάπτυξης, ποσά τα οποία προστίθενται στο NOPAT αν διαπιστωθεί ότι θεωρήθηκαν έξοδα. </a:t>
            </a:r>
          </a:p>
          <a:p>
            <a:pPr algn="just"/>
            <a:r>
              <a:rPr lang="el-GR" dirty="0" smtClean="0"/>
              <a:t>Στο ίδιο μήκος κύματος κινείται ο υπολογισμός του δείκτη EP (</a:t>
            </a:r>
            <a:r>
              <a:rPr lang="en-US" dirty="0" smtClean="0">
                <a:latin typeface="Calibri" pitchFamily="34" charset="0"/>
              </a:rPr>
              <a:t>Economic</a:t>
            </a:r>
            <a:r>
              <a:rPr lang="el-GR" dirty="0" smtClean="0">
                <a:latin typeface="Calibri" pitchFamily="34" charset="0"/>
              </a:rPr>
              <a:t> </a:t>
            </a:r>
            <a:r>
              <a:rPr lang="en-US" dirty="0" smtClean="0">
                <a:latin typeface="Calibri" pitchFamily="34" charset="0"/>
              </a:rPr>
              <a:t>Profit</a:t>
            </a:r>
            <a:r>
              <a:rPr lang="el-GR" dirty="0" smtClean="0"/>
              <a:t>), με τη διαφορά ότι το αφαιρούμενο ποσό από τα καθαρά λειτουργικά κέρδη μετά φόρων αντικατοπτρίζει και το κόστος ευκαιρίας, χρησιμοποιώντας τη μεθοδολογία της λογιστικής βάσει δραστηριοτήτων (Activity-Based Costing), όπως περιγράφει ο Emblemsvåg (2004). </a:t>
            </a:r>
          </a:p>
          <a:p>
            <a:pPr algn="just"/>
            <a:r>
              <a:rPr lang="el-GR" dirty="0" smtClean="0"/>
              <a:t>Γενικά, μια εταιρία οφείλει να παράγει προστιθέμενη οικονομική αξία για να αυξήσει την αγοραία αξία της </a:t>
            </a:r>
            <a:endParaRPr lang="el-GR"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normAutofit/>
          </a:bodyPr>
          <a:lstStyle/>
          <a:p>
            <a:pPr algn="ctr"/>
            <a:r>
              <a:rPr lang="el-GR" b="1" dirty="0" smtClean="0">
                <a:solidFill>
                  <a:schemeClr val="accent1"/>
                </a:solidFill>
              </a:rPr>
              <a:t>Προστιθέμενη Αξία της Αγοράς </a:t>
            </a:r>
            <a:r>
              <a:rPr lang="en-US" b="1" dirty="0" smtClean="0">
                <a:solidFill>
                  <a:schemeClr val="accent1"/>
                </a:solidFill>
                <a:latin typeface="Calibri" pitchFamily="34" charset="0"/>
              </a:rPr>
              <a:t>MVA</a:t>
            </a:r>
            <a:endParaRPr lang="el-GR" b="1" dirty="0">
              <a:solidFill>
                <a:schemeClr val="accent1"/>
              </a:solidFill>
              <a:latin typeface="Calibri" pitchFamily="34" charset="0"/>
            </a:endParaRPr>
          </a:p>
        </p:txBody>
      </p:sp>
      <p:sp>
        <p:nvSpPr>
          <p:cNvPr id="3" name="2 - Θέση περιεχομένου"/>
          <p:cNvSpPr>
            <a:spLocks noGrp="1"/>
          </p:cNvSpPr>
          <p:nvPr>
            <p:ph sz="quarter" idx="1"/>
          </p:nvPr>
        </p:nvSpPr>
        <p:spPr>
          <a:xfrm>
            <a:off x="179512" y="764704"/>
            <a:ext cx="8784976" cy="5904656"/>
          </a:xfrm>
        </p:spPr>
        <p:txBody>
          <a:bodyPr>
            <a:normAutofit/>
          </a:bodyPr>
          <a:lstStyle/>
          <a:p>
            <a:pPr algn="just"/>
            <a:r>
              <a:rPr lang="el-GR" sz="2400" dirty="0" smtClean="0">
                <a:latin typeface="Calibri" pitchFamily="34" charset="0"/>
              </a:rPr>
              <a:t>Ο δείκτης </a:t>
            </a:r>
            <a:r>
              <a:rPr lang="en-US" sz="2400" dirty="0" smtClean="0">
                <a:latin typeface="Calibri" pitchFamily="34" charset="0"/>
              </a:rPr>
              <a:t>Market Value Added (</a:t>
            </a:r>
            <a:r>
              <a:rPr lang="el-GR" sz="2400" dirty="0" smtClean="0">
                <a:latin typeface="Calibri" pitchFamily="34" charset="0"/>
              </a:rPr>
              <a:t>MVA</a:t>
            </a:r>
            <a:r>
              <a:rPr lang="en-US" sz="2400" dirty="0" smtClean="0">
                <a:latin typeface="Calibri" pitchFamily="34" charset="0"/>
              </a:rPr>
              <a:t>)</a:t>
            </a:r>
            <a:r>
              <a:rPr lang="el-GR" sz="2400" dirty="0" smtClean="0">
                <a:latin typeface="Calibri" pitchFamily="34" charset="0"/>
              </a:rPr>
              <a:t>, τέλος, παρουσιάζει μια πιο άμεση συσχέτιση της αξίας της επιχείρησης με τις προσδοκίες της αγοράς, καθώς υπολογίζεται αφαιρώντας το επενδεδυμένο κεφάλαιο της επιχείρησης (ιδίων και ξένων κεφαλαίων, σε αξία που αναγράφεται στα βιβλία της επιχείρησης) από το συνολικό κεφάλαιο της επιχείρησης, όπως το εκτιμά η αγορά, τόσο του μετοχικού όσο και του δανειακού κεφαλαίου (Kramer</a:t>
            </a:r>
            <a:r>
              <a:rPr lang="en-US" sz="2400" dirty="0" smtClean="0">
                <a:latin typeface="Calibri" pitchFamily="34" charset="0"/>
              </a:rPr>
              <a:t> </a:t>
            </a:r>
            <a:r>
              <a:rPr lang="el-GR" sz="2400" dirty="0" smtClean="0">
                <a:latin typeface="Calibri" pitchFamily="34" charset="0"/>
              </a:rPr>
              <a:t>&amp;</a:t>
            </a:r>
            <a:r>
              <a:rPr lang="en-US" sz="2400" dirty="0" smtClean="0">
                <a:latin typeface="Calibri" pitchFamily="34" charset="0"/>
              </a:rPr>
              <a:t> </a:t>
            </a:r>
            <a:r>
              <a:rPr lang="el-GR" sz="2400" dirty="0" smtClean="0">
                <a:latin typeface="Calibri" pitchFamily="34" charset="0"/>
              </a:rPr>
              <a:t>Peters, 2001). </a:t>
            </a:r>
          </a:p>
          <a:p>
            <a:pPr algn="just"/>
            <a:r>
              <a:rPr lang="el-GR" sz="2400" dirty="0" smtClean="0">
                <a:latin typeface="Calibri" pitchFamily="34" charset="0"/>
              </a:rPr>
              <a:t>Όταν ο MVA είναι θετικός, η αγοραία αξία ξεπερνά την αξία των βιβλίων, συνεπώς η αγορά εκτιμά ότι η επιχείρηση παράγει επιπλέον αξία, ενώ όταν είναι αρνητικός η εκτίμησης αφορά την καταστροφή της αξίας. </a:t>
            </a:r>
          </a:p>
          <a:p>
            <a:pPr algn="just"/>
            <a:r>
              <a:rPr lang="el-GR" sz="2400" dirty="0" smtClean="0">
                <a:latin typeface="Calibri" pitchFamily="34" charset="0"/>
              </a:rPr>
              <a:t>Ο δείκτης αυτός συνδυάζει την απόλυτη με τη σχετική αποτίμηση, ως γέφυρα μεταξύ των δύο προσεγγίσεων: </a:t>
            </a:r>
            <a:endParaRPr lang="el-GR" sz="2400" dirty="0">
              <a:latin typeface="Calibri" pitchFamily="34" charset="0"/>
            </a:endParaRPr>
          </a:p>
        </p:txBody>
      </p:sp>
      <p:pic>
        <p:nvPicPr>
          <p:cNvPr id="324610" name="Picture 2"/>
          <p:cNvPicPr>
            <a:picLocks noChangeAspect="1" noChangeArrowheads="1"/>
          </p:cNvPicPr>
          <p:nvPr/>
        </p:nvPicPr>
        <p:blipFill>
          <a:blip r:embed="rId2" cstate="print"/>
          <a:srcRect/>
          <a:stretch>
            <a:fillRect/>
          </a:stretch>
        </p:blipFill>
        <p:spPr bwMode="auto">
          <a:xfrm>
            <a:off x="1979712" y="6093296"/>
            <a:ext cx="5553075" cy="552450"/>
          </a:xfrm>
          <a:prstGeom prst="rect">
            <a:avLst/>
          </a:prstGeom>
          <a:noFill/>
          <a:ln w="9525">
            <a:noFill/>
            <a:miter lim="800000"/>
            <a:headEnd/>
            <a:tailEnd/>
          </a:ln>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228600"/>
            <a:ext cx="8892480" cy="968152"/>
          </a:xfrm>
        </p:spPr>
        <p:txBody>
          <a:bodyPr>
            <a:normAutofit/>
          </a:bodyPr>
          <a:lstStyle/>
          <a:p>
            <a:pPr algn="ctr" eaLnBrk="1" hangingPunct="1"/>
            <a:r>
              <a:rPr lang="el-GR" sz="3200" b="1" dirty="0" smtClean="0">
                <a:solidFill>
                  <a:srgbClr val="006600"/>
                </a:solidFill>
              </a:rPr>
              <a:t>Ταμειακή ροή ανά μετοχή </a:t>
            </a:r>
            <a:r>
              <a:rPr lang="el-GR" sz="3200" b="1" dirty="0" smtClean="0">
                <a:solidFill>
                  <a:srgbClr val="006600"/>
                </a:solidFill>
                <a:latin typeface="Calibri" pitchFamily="34" charset="0"/>
              </a:rPr>
              <a:t>(</a:t>
            </a:r>
            <a:r>
              <a:rPr lang="en-US" sz="3200" b="1" dirty="0" smtClean="0">
                <a:solidFill>
                  <a:srgbClr val="006600"/>
                </a:solidFill>
                <a:latin typeface="Calibri" pitchFamily="34" charset="0"/>
              </a:rPr>
              <a:t>Cash flow per share)</a:t>
            </a:r>
            <a:endParaRPr lang="el-GR" sz="3200" b="1" dirty="0" smtClean="0">
              <a:solidFill>
                <a:srgbClr val="006600"/>
              </a:solidFill>
              <a:latin typeface="Calibri" pitchFamily="34" charset="0"/>
            </a:endParaRPr>
          </a:p>
        </p:txBody>
      </p:sp>
      <p:sp>
        <p:nvSpPr>
          <p:cNvPr id="103427" name="Rectangle 3"/>
          <p:cNvSpPr>
            <a:spLocks noGrp="1" noChangeArrowheads="1"/>
          </p:cNvSpPr>
          <p:nvPr>
            <p:ph sz="quarter" idx="1"/>
          </p:nvPr>
        </p:nvSpPr>
        <p:spPr>
          <a:xfrm>
            <a:off x="0" y="1125538"/>
            <a:ext cx="9144000" cy="5732462"/>
          </a:xfrm>
        </p:spPr>
        <p:txBody>
          <a:bodyPr/>
          <a:lstStyle/>
          <a:p>
            <a:pPr algn="just" eaLnBrk="1" hangingPunct="1">
              <a:lnSpc>
                <a:spcPct val="80000"/>
              </a:lnSpc>
              <a:buFontTx/>
              <a:buNone/>
            </a:pPr>
            <a:endParaRPr lang="el-GR" sz="2400" dirty="0" smtClean="0">
              <a:cs typeface="Times New Roman" pitchFamily="18" charset="0"/>
            </a:endParaRPr>
          </a:p>
          <a:p>
            <a:pPr algn="just" eaLnBrk="1" hangingPunct="1">
              <a:lnSpc>
                <a:spcPct val="80000"/>
              </a:lnSpc>
              <a:buFontTx/>
              <a:buNone/>
            </a:pPr>
            <a:r>
              <a:rPr lang="el-GR" sz="2400" b="1" dirty="0" smtClean="0"/>
              <a:t>ΤΡΜ =   </a:t>
            </a:r>
            <a:r>
              <a:rPr lang="el-GR" sz="2400" b="1" u="sng" dirty="0" smtClean="0"/>
              <a:t>Καθαρά Κέρδη χρήσεως</a:t>
            </a:r>
            <a:r>
              <a:rPr lang="en-US" sz="2400" b="1" u="sng" dirty="0" smtClean="0"/>
              <a:t> + </a:t>
            </a:r>
            <a:r>
              <a:rPr lang="el-GR" sz="2400" b="1" u="sng" dirty="0" smtClean="0"/>
              <a:t>Αποσβέσεις χρήσεως</a:t>
            </a:r>
          </a:p>
          <a:p>
            <a:pPr algn="just" eaLnBrk="1" hangingPunct="1">
              <a:lnSpc>
                <a:spcPct val="80000"/>
              </a:lnSpc>
              <a:buFontTx/>
              <a:buNone/>
            </a:pPr>
            <a:r>
              <a:rPr lang="el-GR" sz="2400" b="1" dirty="0" smtClean="0"/>
              <a:t>   		 	  Αριθμός μετοχών σε κυκλοφορία</a:t>
            </a:r>
          </a:p>
          <a:p>
            <a:pPr algn="just" eaLnBrk="1" hangingPunct="1">
              <a:lnSpc>
                <a:spcPct val="80000"/>
              </a:lnSpc>
            </a:pPr>
            <a:r>
              <a:rPr lang="el-GR" sz="2800" dirty="0" smtClean="0"/>
              <a:t>Ως ταμειακή ροή ορίζεται το ύψος των κεφαλαίων εισέρευσαν στην επιχείρηση σαν αποτέλεσμα της δραστηριότητας της, μετά την αφαίρεση όλων των καταβληθεισών δαπανών.   </a:t>
            </a:r>
          </a:p>
          <a:p>
            <a:pPr algn="just" eaLnBrk="1" hangingPunct="1">
              <a:lnSpc>
                <a:spcPct val="80000"/>
              </a:lnSpc>
            </a:pPr>
            <a:r>
              <a:rPr lang="el-GR" sz="2800" dirty="0" smtClean="0"/>
              <a:t>Ο δείκτης αυτός χρησιμοποιείται σαν συμπλήρωμα του δείκτη καθαρών κερδών ανά μετοχή και είναι πολύ χρήσιμος στις περιπτώσεις συγκρίσεων μεταξύ επιχειρήσεων.</a:t>
            </a:r>
          </a:p>
          <a:p>
            <a:pPr algn="just" eaLnBrk="1" hangingPunct="1">
              <a:lnSpc>
                <a:spcPct val="80000"/>
              </a:lnSpc>
            </a:pPr>
            <a:r>
              <a:rPr lang="el-GR" sz="2800" dirty="0" smtClean="0"/>
              <a:t>Η ταμειακή ροή ανά μετοχή είναι στοιχείο περισσότερο συγκρίσιμο από ότι τα καθαρά Κέρδη ανά μετοχή, λόγω των διαφορετικών μεθόδων και της πολιτικής αποσβέσεων που εφαρμόζει κάθε επιχείρησης.</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23528" y="333375"/>
            <a:ext cx="8496944" cy="503238"/>
          </a:xfrm>
        </p:spPr>
        <p:txBody>
          <a:bodyPr>
            <a:normAutofit fontScale="90000"/>
          </a:bodyPr>
          <a:lstStyle/>
          <a:p>
            <a:pPr algn="ctr"/>
            <a:r>
              <a:rPr lang="el-GR" sz="2000" b="1" dirty="0" smtClean="0">
                <a:solidFill>
                  <a:schemeClr val="accent2"/>
                </a:solidFill>
                <a:latin typeface="Tahoma" pitchFamily="34" charset="0"/>
              </a:rPr>
              <a:t/>
            </a:r>
            <a:br>
              <a:rPr lang="el-GR" sz="2000" b="1" dirty="0" smtClean="0">
                <a:solidFill>
                  <a:schemeClr val="accent2"/>
                </a:solidFill>
                <a:latin typeface="Tahoma" pitchFamily="34" charset="0"/>
              </a:rPr>
            </a:br>
            <a:r>
              <a:rPr lang="el-GR" b="1" dirty="0" smtClean="0">
                <a:solidFill>
                  <a:srgbClr val="7030A0"/>
                </a:solidFill>
                <a:latin typeface="Tahoma" pitchFamily="34" charset="0"/>
              </a:rPr>
              <a:t>ΑΠΟΤΙΜΗΣΗ ΜΕΤΟΧΩΝ (1)</a:t>
            </a:r>
            <a:endParaRPr lang="en-US" dirty="0" smtClean="0">
              <a:solidFill>
                <a:srgbClr val="7030A0"/>
              </a:solidFill>
            </a:endParaRPr>
          </a:p>
        </p:txBody>
      </p:sp>
      <p:sp>
        <p:nvSpPr>
          <p:cNvPr id="71683" name="Rectangle 3"/>
          <p:cNvSpPr>
            <a:spLocks noGrp="1" noChangeArrowheads="1"/>
          </p:cNvSpPr>
          <p:nvPr>
            <p:ph sz="quarter" idx="1"/>
          </p:nvPr>
        </p:nvSpPr>
        <p:spPr>
          <a:xfrm>
            <a:off x="0" y="1124744"/>
            <a:ext cx="8964613" cy="5733256"/>
          </a:xfrm>
        </p:spPr>
        <p:txBody>
          <a:bodyPr>
            <a:normAutofit lnSpcReduction="10000"/>
          </a:bodyPr>
          <a:lstStyle/>
          <a:p>
            <a:pPr algn="just">
              <a:lnSpc>
                <a:spcPct val="90000"/>
              </a:lnSpc>
              <a:buFont typeface="Wingdings" pitchFamily="2" charset="2"/>
              <a:buChar char="Ø"/>
            </a:pPr>
            <a:r>
              <a:rPr lang="el-GR" sz="2200" dirty="0" smtClean="0">
                <a:solidFill>
                  <a:schemeClr val="accent2"/>
                </a:solidFill>
                <a:latin typeface="Tahoma" pitchFamily="34" charset="0"/>
              </a:rPr>
              <a:t>Πρώτη βασική διαφορά των μετοχών από τις συνήθεις ομολογίες:</a:t>
            </a:r>
            <a:r>
              <a:rPr lang="el-GR" sz="2200" dirty="0" smtClean="0">
                <a:latin typeface="Tahoma" pitchFamily="34" charset="0"/>
              </a:rPr>
              <a:t> οι ομολογίες έχουν ημερομηνία λήξης, οι μετοχές δεν λήγουν, όσο συνεχίζει να υπάρχει η εταιρία που τις εξέδωσε. </a:t>
            </a:r>
          </a:p>
          <a:p>
            <a:pPr algn="just">
              <a:lnSpc>
                <a:spcPct val="90000"/>
              </a:lnSpc>
              <a:buFont typeface="Wingdings" pitchFamily="2" charset="2"/>
              <a:buChar char="Ø"/>
            </a:pPr>
            <a:endParaRPr lang="el-GR" sz="2200" dirty="0" smtClean="0">
              <a:solidFill>
                <a:schemeClr val="accent2"/>
              </a:solidFill>
              <a:latin typeface="Tahoma" pitchFamily="34" charset="0"/>
            </a:endParaRPr>
          </a:p>
          <a:p>
            <a:pPr algn="just">
              <a:lnSpc>
                <a:spcPct val="90000"/>
              </a:lnSpc>
              <a:buFont typeface="Wingdings" pitchFamily="2" charset="2"/>
              <a:buChar char="Ø"/>
            </a:pPr>
            <a:r>
              <a:rPr lang="el-GR" sz="2200" dirty="0" smtClean="0">
                <a:solidFill>
                  <a:schemeClr val="accent2"/>
                </a:solidFill>
                <a:latin typeface="Tahoma" pitchFamily="34" charset="0"/>
              </a:rPr>
              <a:t>Δεύτερη βασική διαφορά των μετοχών από τις συνήθεις ομολογίες:</a:t>
            </a:r>
            <a:r>
              <a:rPr lang="el-GR" sz="2200" dirty="0" smtClean="0">
                <a:latin typeface="Tahoma" pitchFamily="34" charset="0"/>
              </a:rPr>
              <a:t> οι κάτοχοι ομολογιών προηγούνται στη σειρά εκπλήρωσης των υποχρεώσεων μιας εταιρίας απέναντι στους διάφορους κεφαλαιοδότες της, ενώ οι κάτοχοι μετοχών έπονται.</a:t>
            </a:r>
            <a:r>
              <a:rPr lang="en-US" sz="2200" dirty="0" smtClean="0">
                <a:latin typeface="Tahoma" pitchFamily="34" charset="0"/>
              </a:rPr>
              <a:t> </a:t>
            </a:r>
            <a:endParaRPr lang="el-GR" sz="2200" dirty="0" smtClean="0">
              <a:latin typeface="Tahoma" pitchFamily="34" charset="0"/>
            </a:endParaRPr>
          </a:p>
          <a:p>
            <a:pPr algn="just">
              <a:lnSpc>
                <a:spcPct val="90000"/>
              </a:lnSpc>
              <a:buFont typeface="Wingdings" pitchFamily="2" charset="2"/>
              <a:buChar char="Ø"/>
            </a:pPr>
            <a:endParaRPr lang="el-GR" sz="2200" dirty="0" smtClean="0">
              <a:latin typeface="Tahoma" pitchFamily="34" charset="0"/>
            </a:endParaRPr>
          </a:p>
          <a:p>
            <a:pPr algn="just">
              <a:lnSpc>
                <a:spcPct val="90000"/>
              </a:lnSpc>
              <a:buFont typeface="Wingdings" pitchFamily="2" charset="2"/>
              <a:buChar char="Ø"/>
            </a:pPr>
            <a:r>
              <a:rPr lang="el-GR" sz="2200" dirty="0" smtClean="0">
                <a:solidFill>
                  <a:schemeClr val="accent2"/>
                </a:solidFill>
                <a:latin typeface="Tahoma" pitchFamily="34" charset="0"/>
              </a:rPr>
              <a:t>Από τα μικτά κέρδη που πραγματοποιεί μια εταιρία κατά προτεραιότητα πληρώνονται:</a:t>
            </a:r>
          </a:p>
          <a:p>
            <a:pPr algn="just">
              <a:lnSpc>
                <a:spcPct val="90000"/>
              </a:lnSpc>
              <a:buFont typeface="Wingdings" pitchFamily="2" charset="2"/>
              <a:buChar char="Ø"/>
            </a:pPr>
            <a:r>
              <a:rPr lang="el-GR" sz="2200" dirty="0" smtClean="0">
                <a:solidFill>
                  <a:schemeClr val="accent2"/>
                </a:solidFill>
                <a:latin typeface="Tahoma" pitchFamily="34" charset="0"/>
              </a:rPr>
              <a:t>1)</a:t>
            </a:r>
            <a:r>
              <a:rPr lang="el-GR" sz="2200" dirty="0" smtClean="0">
                <a:latin typeface="Tahoma" pitchFamily="34" charset="0"/>
              </a:rPr>
              <a:t> 	Ο τόκος ομολογιών που έχει εκδώσει.</a:t>
            </a:r>
          </a:p>
          <a:p>
            <a:pPr algn="just">
              <a:lnSpc>
                <a:spcPct val="90000"/>
              </a:lnSpc>
              <a:buFont typeface="Wingdings" pitchFamily="2" charset="2"/>
              <a:buChar char="Ø"/>
            </a:pPr>
            <a:r>
              <a:rPr lang="el-GR" sz="2200" dirty="0" smtClean="0">
                <a:solidFill>
                  <a:schemeClr val="accent2"/>
                </a:solidFill>
                <a:latin typeface="Tahoma" pitchFamily="34" charset="0"/>
              </a:rPr>
              <a:t>2)</a:t>
            </a:r>
            <a:r>
              <a:rPr lang="el-GR" sz="2200" dirty="0" smtClean="0">
                <a:latin typeface="Tahoma" pitchFamily="34" charset="0"/>
              </a:rPr>
              <a:t> 	Το μέρισμα των προνομιούχων μετοχών που έχει εκδώσει (από όπου και προέρχεται και ο χαρακτηρισμός 	«προνομιούχες»). </a:t>
            </a:r>
          </a:p>
          <a:p>
            <a:pPr algn="just">
              <a:lnSpc>
                <a:spcPct val="90000"/>
              </a:lnSpc>
              <a:buFont typeface="Wingdings" pitchFamily="2" charset="2"/>
              <a:buChar char="Ø"/>
            </a:pPr>
            <a:r>
              <a:rPr lang="el-GR" sz="2200" dirty="0" smtClean="0">
                <a:solidFill>
                  <a:schemeClr val="accent2"/>
                </a:solidFill>
                <a:latin typeface="Tahoma" pitchFamily="34" charset="0"/>
              </a:rPr>
              <a:t>3)</a:t>
            </a:r>
            <a:r>
              <a:rPr lang="el-GR" sz="2200" dirty="0" smtClean="0">
                <a:latin typeface="Tahoma" pitchFamily="34" charset="0"/>
              </a:rPr>
              <a:t> 	Τα υπολειπόμενα (καθαρά) κέρδη στους κατόχους κοινών 	μετοχών.</a:t>
            </a:r>
          </a:p>
          <a:p>
            <a:pPr algn="just">
              <a:lnSpc>
                <a:spcPct val="90000"/>
              </a:lnSpc>
              <a:buFont typeface="Wingdings" pitchFamily="2" charset="2"/>
              <a:buNone/>
            </a:pPr>
            <a:r>
              <a:rPr lang="el-GR" sz="2000" dirty="0" smtClean="0"/>
              <a:t> </a:t>
            </a:r>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9144000" cy="562074"/>
          </a:xfrm>
        </p:spPr>
        <p:txBody>
          <a:bodyPr>
            <a:normAutofit fontScale="90000"/>
          </a:bodyPr>
          <a:lstStyle/>
          <a:p>
            <a:pPr algn="ctr" eaLnBrk="1" hangingPunct="1"/>
            <a:r>
              <a:rPr lang="el-GR" b="1" dirty="0" smtClean="0">
                <a:solidFill>
                  <a:srgbClr val="0070C0"/>
                </a:solidFill>
              </a:rPr>
              <a:t>ΑΠΟΓΡΑΦΗ</a:t>
            </a:r>
          </a:p>
        </p:txBody>
      </p:sp>
      <p:sp>
        <p:nvSpPr>
          <p:cNvPr id="7171" name="Rectangle 3"/>
          <p:cNvSpPr>
            <a:spLocks noGrp="1" noChangeArrowheads="1"/>
          </p:cNvSpPr>
          <p:nvPr>
            <p:ph sz="quarter" idx="1"/>
          </p:nvPr>
        </p:nvSpPr>
        <p:spPr>
          <a:xfrm>
            <a:off x="0" y="908720"/>
            <a:ext cx="9144000" cy="5949280"/>
          </a:xfrm>
        </p:spPr>
        <p:txBody>
          <a:bodyPr/>
          <a:lstStyle/>
          <a:p>
            <a:pPr eaLnBrk="1" hangingPunct="1"/>
            <a:r>
              <a:rPr lang="el-GR" dirty="0" smtClean="0"/>
              <a:t>Η απογραφή των αποθεμάτων περιλαμβάνει δύο στάδια:</a:t>
            </a:r>
          </a:p>
          <a:p>
            <a:pPr eaLnBrk="1" hangingPunct="1">
              <a:buFontTx/>
              <a:buNone/>
            </a:pPr>
            <a:r>
              <a:rPr lang="el-GR" dirty="0" smtClean="0"/>
              <a:t>1. Το Στάδιο Ποσοτικής Καταγραφής των Περιουσιακών Στοιχείων. </a:t>
            </a:r>
          </a:p>
          <a:p>
            <a:pPr eaLnBrk="1" hangingPunct="1">
              <a:buFontTx/>
              <a:buNone/>
            </a:pPr>
            <a:r>
              <a:rPr lang="el-GR" dirty="0" smtClean="0"/>
              <a:t>2. Το Στάδιο Αποτίμησης των Περιουσιακών Στοιχείων (Λογιστική). </a:t>
            </a:r>
          </a:p>
          <a:p>
            <a:r>
              <a:rPr lang="el-GR" dirty="0" smtClean="0"/>
              <a:t>Στον νόμο για τα ΕΛΠ δεν προβλέπεται ακριβής χρονική στιγμή για την πραγματοποίηση της απογραφής. Συγκεκριμένα, αναφέρεται ότι ο προσδιορισμός της ποσότητας αποθεμάτων της οντότητας, διενεργείται σε κατάλληλο χρόνο που διασφαλίζει την αξιοπιστία των δεδομένων.  Ωστόσο, είναι αυτονόητο ότι θα πρέπει η απογραφή να διενεργηθεί και να ολοκληρωθεί, εντός των χρονικών ορίων που προβλέπονται για την κατάρτιση των χρηματοοικονομικών καταστάσεων.</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11560" y="260350"/>
            <a:ext cx="7846640" cy="504354"/>
          </a:xfrm>
        </p:spPr>
        <p:txBody>
          <a:bodyPr>
            <a:normAutofit fontScale="90000"/>
          </a:bodyPr>
          <a:lstStyle/>
          <a:p>
            <a:pPr algn="ctr"/>
            <a:r>
              <a:rPr lang="el-GR" sz="4000" b="1" dirty="0" smtClean="0">
                <a:solidFill>
                  <a:schemeClr val="accent2"/>
                </a:solidFill>
                <a:latin typeface="Tahoma" pitchFamily="34" charset="0"/>
              </a:rPr>
              <a:t/>
            </a:r>
            <a:br>
              <a:rPr lang="el-GR" sz="4000" b="1" dirty="0" smtClean="0">
                <a:solidFill>
                  <a:schemeClr val="accent2"/>
                </a:solidFill>
                <a:latin typeface="Tahoma" pitchFamily="34" charset="0"/>
              </a:rPr>
            </a:br>
            <a:r>
              <a:rPr lang="el-GR" sz="4000" b="1" dirty="0" smtClean="0">
                <a:solidFill>
                  <a:srgbClr val="7030A0"/>
                </a:solidFill>
                <a:latin typeface="Tahoma" pitchFamily="34" charset="0"/>
              </a:rPr>
              <a:t>Αποτίμηση μετοχών (2)</a:t>
            </a:r>
            <a:endParaRPr lang="en-US" sz="4000" dirty="0" smtClean="0">
              <a:solidFill>
                <a:srgbClr val="7030A0"/>
              </a:solidFill>
            </a:endParaRPr>
          </a:p>
        </p:txBody>
      </p:sp>
      <p:sp>
        <p:nvSpPr>
          <p:cNvPr id="72707" name="Rectangle 3"/>
          <p:cNvSpPr>
            <a:spLocks noGrp="1" noChangeArrowheads="1"/>
          </p:cNvSpPr>
          <p:nvPr>
            <p:ph sz="quarter" idx="1"/>
          </p:nvPr>
        </p:nvSpPr>
        <p:spPr>
          <a:xfrm>
            <a:off x="0" y="836613"/>
            <a:ext cx="9144000" cy="6021387"/>
          </a:xfrm>
        </p:spPr>
        <p:txBody>
          <a:bodyPr/>
          <a:lstStyle/>
          <a:p>
            <a:pPr>
              <a:lnSpc>
                <a:spcPct val="90000"/>
              </a:lnSpc>
              <a:buFontTx/>
              <a:buNone/>
            </a:pPr>
            <a:r>
              <a:rPr lang="el-GR" sz="1800" dirty="0" smtClean="0">
                <a:latin typeface="Tahoma" pitchFamily="34" charset="0"/>
              </a:rPr>
              <a:t>	</a:t>
            </a:r>
            <a:r>
              <a:rPr lang="el-GR" sz="2000" dirty="0" smtClean="0">
                <a:latin typeface="Tahoma" pitchFamily="34" charset="0"/>
              </a:rPr>
              <a:t>Αν ο επενδυτής σε μια κοινή μετοχή απαιτεί αποζημίωση κινδύνου για να την αγοράσει, η απαιτούμενη απόδοση της μετοχής ορίζεται ως ένα ποσοστό ρ, όπου</a:t>
            </a:r>
          </a:p>
          <a:p>
            <a:pPr algn="ctr">
              <a:lnSpc>
                <a:spcPct val="90000"/>
              </a:lnSpc>
              <a:buFontTx/>
              <a:buNone/>
            </a:pPr>
            <a:r>
              <a:rPr lang="el-GR" sz="2000" dirty="0" smtClean="0">
                <a:latin typeface="Tahoma" pitchFamily="34" charset="0"/>
              </a:rPr>
              <a:t>	</a:t>
            </a:r>
            <a:r>
              <a:rPr lang="el-GR" sz="2000" dirty="0" smtClean="0">
                <a:solidFill>
                  <a:schemeClr val="accent2"/>
                </a:solidFill>
                <a:latin typeface="Tahoma" pitchFamily="34" charset="0"/>
              </a:rPr>
              <a:t>ρ = </a:t>
            </a:r>
            <a:r>
              <a:rPr lang="en-GB" sz="2000" dirty="0" smtClean="0">
                <a:solidFill>
                  <a:schemeClr val="accent2"/>
                </a:solidFill>
                <a:latin typeface="Tahoma" pitchFamily="34" charset="0"/>
              </a:rPr>
              <a:t>i</a:t>
            </a:r>
            <a:r>
              <a:rPr lang="el-GR" sz="2000" dirty="0" smtClean="0">
                <a:solidFill>
                  <a:schemeClr val="accent2"/>
                </a:solidFill>
                <a:latin typeface="Tahoma" pitchFamily="34" charset="0"/>
              </a:rPr>
              <a:t> + δ</a:t>
            </a:r>
          </a:p>
          <a:p>
            <a:pPr algn="ctr">
              <a:lnSpc>
                <a:spcPct val="90000"/>
              </a:lnSpc>
              <a:buFontTx/>
              <a:buNone/>
            </a:pPr>
            <a:endParaRPr lang="el-GR" sz="2000" dirty="0" smtClean="0">
              <a:solidFill>
                <a:schemeClr val="accent2"/>
              </a:solidFill>
              <a:latin typeface="Tahoma" pitchFamily="34" charset="0"/>
            </a:endParaRPr>
          </a:p>
          <a:p>
            <a:pPr>
              <a:lnSpc>
                <a:spcPct val="90000"/>
              </a:lnSpc>
              <a:buFontTx/>
              <a:buNone/>
            </a:pPr>
            <a:r>
              <a:rPr lang="el-GR" sz="2000" dirty="0" smtClean="0">
                <a:latin typeface="Tahoma" pitchFamily="34" charset="0"/>
              </a:rPr>
              <a:t>	και </a:t>
            </a:r>
            <a:r>
              <a:rPr lang="el-GR" sz="2000" dirty="0" smtClean="0">
                <a:solidFill>
                  <a:schemeClr val="accent2"/>
                </a:solidFill>
                <a:latin typeface="Tahoma" pitchFamily="34" charset="0"/>
              </a:rPr>
              <a:t>δ είναι η αποζημίωση του κινδύνου</a:t>
            </a:r>
            <a:r>
              <a:rPr lang="el-GR" sz="2000" dirty="0" smtClean="0">
                <a:latin typeface="Tahoma" pitchFamily="34" charset="0"/>
              </a:rPr>
              <a:t>. </a:t>
            </a:r>
          </a:p>
          <a:p>
            <a:pPr>
              <a:lnSpc>
                <a:spcPct val="90000"/>
              </a:lnSpc>
              <a:buFontTx/>
              <a:buNone/>
            </a:pPr>
            <a:r>
              <a:rPr lang="el-GR" sz="2000" dirty="0" smtClean="0">
                <a:latin typeface="Tahoma" pitchFamily="34" charset="0"/>
              </a:rPr>
              <a:t>	</a:t>
            </a:r>
          </a:p>
          <a:p>
            <a:pPr>
              <a:lnSpc>
                <a:spcPct val="90000"/>
              </a:lnSpc>
              <a:buFontTx/>
              <a:buNone/>
            </a:pPr>
            <a:r>
              <a:rPr lang="el-GR" sz="2000" dirty="0" smtClean="0">
                <a:latin typeface="Tahoma" pitchFamily="34" charset="0"/>
              </a:rPr>
              <a:t>	Η αμοιβή του επενδυτή, ο οποίος διακρατεί τη μετοχή για μια περίοδο, απαρτίζεται από δύο μέρη: </a:t>
            </a:r>
          </a:p>
          <a:p>
            <a:pPr>
              <a:lnSpc>
                <a:spcPct val="90000"/>
              </a:lnSpc>
              <a:buFontTx/>
              <a:buNone/>
            </a:pPr>
            <a:endParaRPr lang="el-GR" sz="2000" dirty="0" smtClean="0">
              <a:latin typeface="Tahoma" pitchFamily="34" charset="0"/>
            </a:endParaRPr>
          </a:p>
          <a:p>
            <a:pPr>
              <a:lnSpc>
                <a:spcPct val="90000"/>
              </a:lnSpc>
              <a:buFontTx/>
              <a:buNone/>
            </a:pPr>
            <a:r>
              <a:rPr lang="el-GR" sz="2000" dirty="0" smtClean="0">
                <a:latin typeface="Tahoma" pitchFamily="34" charset="0"/>
              </a:rPr>
              <a:t>	</a:t>
            </a:r>
            <a:r>
              <a:rPr lang="el-GR" sz="2000" dirty="0" smtClean="0">
                <a:solidFill>
                  <a:schemeClr val="accent2"/>
                </a:solidFill>
                <a:latin typeface="Tahoma" pitchFamily="34" charset="0"/>
              </a:rPr>
              <a:t>1)	Το μέρισμα που πληρώνεται στη μετοχή κατά την περίοδο διακράτησης, και </a:t>
            </a:r>
          </a:p>
          <a:p>
            <a:pPr>
              <a:lnSpc>
                <a:spcPct val="90000"/>
              </a:lnSpc>
              <a:buFontTx/>
              <a:buNone/>
            </a:pPr>
            <a:r>
              <a:rPr lang="el-GR" sz="2000" dirty="0" smtClean="0">
                <a:solidFill>
                  <a:schemeClr val="accent2"/>
                </a:solidFill>
                <a:latin typeface="Tahoma" pitchFamily="34" charset="0"/>
              </a:rPr>
              <a:t>	2)	την ενδεχόμενη ανατίμηση της μετοχής μεταξύ της αρχής και του τέλους της περιόδου. </a:t>
            </a:r>
          </a:p>
          <a:p>
            <a:pPr>
              <a:lnSpc>
                <a:spcPct val="90000"/>
              </a:lnSpc>
              <a:buFontTx/>
              <a:buNone/>
            </a:pPr>
            <a:endParaRPr lang="el-GR" sz="2000" dirty="0" smtClean="0">
              <a:solidFill>
                <a:schemeClr val="accent2"/>
              </a:solidFill>
              <a:latin typeface="Tahoma" pitchFamily="34" charset="0"/>
            </a:endParaRPr>
          </a:p>
          <a:p>
            <a:pPr>
              <a:lnSpc>
                <a:spcPct val="90000"/>
              </a:lnSpc>
              <a:buFontTx/>
              <a:buNone/>
            </a:pPr>
            <a:r>
              <a:rPr lang="el-GR" sz="2000" dirty="0" smtClean="0">
                <a:latin typeface="Tahoma" pitchFamily="34" charset="0"/>
              </a:rPr>
              <a:t>	Ορίζουμε:	</a:t>
            </a:r>
            <a:r>
              <a:rPr lang="en-US" sz="2000" dirty="0" smtClean="0">
                <a:solidFill>
                  <a:schemeClr val="accent2"/>
                </a:solidFill>
                <a:latin typeface="Tahoma" pitchFamily="34" charset="0"/>
              </a:rPr>
              <a:t>D</a:t>
            </a:r>
            <a:r>
              <a:rPr lang="el-GR" sz="2000" baseline="-10000" dirty="0" smtClean="0">
                <a:solidFill>
                  <a:schemeClr val="accent2"/>
                </a:solidFill>
                <a:latin typeface="Tahoma" pitchFamily="34" charset="0"/>
              </a:rPr>
              <a:t>1</a:t>
            </a:r>
            <a:r>
              <a:rPr lang="el-GR" sz="2000" dirty="0" smtClean="0">
                <a:solidFill>
                  <a:schemeClr val="accent2"/>
                </a:solidFill>
                <a:latin typeface="Tahoma" pitchFamily="34" charset="0"/>
              </a:rPr>
              <a:t> = το μέρισμα της περιόδου 1</a:t>
            </a:r>
            <a:endParaRPr lang="en-US" sz="2000" dirty="0" smtClean="0">
              <a:solidFill>
                <a:schemeClr val="accent2"/>
              </a:solidFill>
              <a:latin typeface="Tahoma" pitchFamily="34" charset="0"/>
            </a:endParaRPr>
          </a:p>
          <a:p>
            <a:pPr>
              <a:lnSpc>
                <a:spcPct val="90000"/>
              </a:lnSpc>
              <a:buFontTx/>
              <a:buNone/>
            </a:pPr>
            <a:r>
              <a:rPr lang="el-GR" sz="2000" dirty="0" smtClean="0">
                <a:solidFill>
                  <a:schemeClr val="accent2"/>
                </a:solidFill>
                <a:latin typeface="Tahoma" pitchFamily="34" charset="0"/>
              </a:rPr>
              <a:t>			</a:t>
            </a:r>
            <a:r>
              <a:rPr lang="en-US" sz="2000" dirty="0" smtClean="0">
                <a:solidFill>
                  <a:schemeClr val="accent2"/>
                </a:solidFill>
                <a:latin typeface="Tahoma" pitchFamily="34" charset="0"/>
              </a:rPr>
              <a:t>T</a:t>
            </a:r>
            <a:r>
              <a:rPr lang="el-GR" sz="2000" baseline="-10000" dirty="0" smtClean="0">
                <a:solidFill>
                  <a:schemeClr val="accent2"/>
                </a:solidFill>
                <a:latin typeface="Tahoma" pitchFamily="34" charset="0"/>
              </a:rPr>
              <a:t>1</a:t>
            </a:r>
            <a:r>
              <a:rPr lang="el-GR" sz="2000" dirty="0" smtClean="0">
                <a:solidFill>
                  <a:schemeClr val="accent2"/>
                </a:solidFill>
                <a:latin typeface="Tahoma" pitchFamily="34" charset="0"/>
              </a:rPr>
              <a:t> = την τιμή του τέλους της περιόδου 1</a:t>
            </a:r>
            <a:endParaRPr lang="en-US" sz="2000" dirty="0" smtClean="0">
              <a:solidFill>
                <a:schemeClr val="accent2"/>
              </a:solidFill>
              <a:latin typeface="Tahoma" pitchFamily="34" charset="0"/>
            </a:endParaRPr>
          </a:p>
          <a:p>
            <a:pPr>
              <a:lnSpc>
                <a:spcPct val="90000"/>
              </a:lnSpc>
              <a:buFontTx/>
              <a:buNone/>
            </a:pPr>
            <a:r>
              <a:rPr lang="el-GR" sz="2000" dirty="0" smtClean="0">
                <a:solidFill>
                  <a:schemeClr val="accent2"/>
                </a:solidFill>
                <a:latin typeface="Tahoma" pitchFamily="34" charset="0"/>
              </a:rPr>
              <a:t>			</a:t>
            </a:r>
            <a:r>
              <a:rPr lang="en-US" sz="2000" dirty="0" smtClean="0">
                <a:solidFill>
                  <a:schemeClr val="accent2"/>
                </a:solidFill>
                <a:latin typeface="Tahoma" pitchFamily="34" charset="0"/>
              </a:rPr>
              <a:t>T</a:t>
            </a:r>
            <a:r>
              <a:rPr lang="el-GR" sz="2000" baseline="-10000" dirty="0" smtClean="0">
                <a:solidFill>
                  <a:schemeClr val="accent2"/>
                </a:solidFill>
                <a:latin typeface="Tahoma" pitchFamily="34" charset="0"/>
              </a:rPr>
              <a:t>0</a:t>
            </a:r>
            <a:r>
              <a:rPr lang="el-GR" sz="2000" dirty="0" smtClean="0">
                <a:solidFill>
                  <a:schemeClr val="accent2"/>
                </a:solidFill>
                <a:latin typeface="Tahoma" pitchFamily="34" charset="0"/>
              </a:rPr>
              <a:t> = την τιμή της αρχής της περιόδου 1</a:t>
            </a:r>
            <a:endParaRPr lang="en-US" sz="2000" dirty="0" smtClean="0">
              <a:solidFill>
                <a:schemeClr val="accent2"/>
              </a:solidFill>
              <a:latin typeface="Tahoma" pitchFamily="34" charset="0"/>
            </a:endParaRPr>
          </a:p>
          <a:p>
            <a:pPr>
              <a:lnSpc>
                <a:spcPct val="90000"/>
              </a:lnSpc>
            </a:pPr>
            <a:endParaRPr lang="el-GR" sz="1800" dirty="0" smtClean="0">
              <a:solidFill>
                <a:schemeClr val="accent2"/>
              </a:solidFill>
              <a:latin typeface="Tahoma" pitchFamily="34" charset="0"/>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333375"/>
            <a:ext cx="7772400" cy="503337"/>
          </a:xfrm>
        </p:spPr>
        <p:txBody>
          <a:bodyPr>
            <a:normAutofit fontScale="90000"/>
          </a:bodyPr>
          <a:lstStyle/>
          <a:p>
            <a:r>
              <a:rPr lang="el-GR" b="1" dirty="0" smtClean="0">
                <a:solidFill>
                  <a:srgbClr val="7030A0"/>
                </a:solidFill>
                <a:latin typeface="Tahoma" pitchFamily="34" charset="0"/>
              </a:rPr>
              <a:t>Αποτίμηση μετοχών (4)</a:t>
            </a:r>
            <a:endParaRPr lang="en-US" sz="4000" dirty="0" smtClean="0"/>
          </a:p>
        </p:txBody>
      </p:sp>
      <p:sp>
        <p:nvSpPr>
          <p:cNvPr id="73731" name="Rectangle 3"/>
          <p:cNvSpPr>
            <a:spLocks noGrp="1" noChangeArrowheads="1"/>
          </p:cNvSpPr>
          <p:nvPr>
            <p:ph sz="quarter" idx="1"/>
          </p:nvPr>
        </p:nvSpPr>
        <p:spPr>
          <a:xfrm>
            <a:off x="323528" y="836712"/>
            <a:ext cx="8568952" cy="5688632"/>
          </a:xfrm>
        </p:spPr>
        <p:txBody>
          <a:bodyPr/>
          <a:lstStyle/>
          <a:p>
            <a:pPr>
              <a:lnSpc>
                <a:spcPct val="90000"/>
              </a:lnSpc>
              <a:buFontTx/>
              <a:buNone/>
            </a:pPr>
            <a:r>
              <a:rPr lang="el-GR" sz="2800" dirty="0" smtClean="0">
                <a:latin typeface="Tahoma" pitchFamily="34" charset="0"/>
              </a:rPr>
              <a:t>	</a:t>
            </a:r>
            <a:r>
              <a:rPr lang="el-GR" sz="2000" dirty="0" smtClean="0">
                <a:latin typeface="Tahoma" pitchFamily="34" charset="0"/>
              </a:rPr>
              <a:t>Κατά την αρχή της περιόδου η </a:t>
            </a:r>
            <a:r>
              <a:rPr lang="en-US" sz="2000" dirty="0" smtClean="0">
                <a:latin typeface="Tahoma" pitchFamily="34" charset="0"/>
              </a:rPr>
              <a:t>T</a:t>
            </a:r>
            <a:r>
              <a:rPr lang="el-GR" sz="2000" baseline="-20000" dirty="0" smtClean="0">
                <a:latin typeface="Tahoma" pitchFamily="34" charset="0"/>
              </a:rPr>
              <a:t>0</a:t>
            </a:r>
            <a:r>
              <a:rPr lang="el-GR" sz="2000" dirty="0" smtClean="0">
                <a:latin typeface="Tahoma" pitchFamily="34" charset="0"/>
              </a:rPr>
              <a:t> είναι γνωστή, ενώ τα μεγέθη </a:t>
            </a:r>
            <a:r>
              <a:rPr lang="en-US" sz="2000" dirty="0" smtClean="0">
                <a:latin typeface="Tahoma" pitchFamily="34" charset="0"/>
              </a:rPr>
              <a:t>D</a:t>
            </a:r>
            <a:r>
              <a:rPr lang="el-GR" sz="2000" baseline="-20000" dirty="0" smtClean="0">
                <a:latin typeface="Tahoma" pitchFamily="34" charset="0"/>
              </a:rPr>
              <a:t>1</a:t>
            </a:r>
            <a:r>
              <a:rPr lang="el-GR" sz="2000" dirty="0" smtClean="0">
                <a:latin typeface="Tahoma" pitchFamily="34" charset="0"/>
              </a:rPr>
              <a:t> και </a:t>
            </a:r>
            <a:r>
              <a:rPr lang="en-US" sz="2000" dirty="0" smtClean="0">
                <a:latin typeface="Tahoma" pitchFamily="34" charset="0"/>
              </a:rPr>
              <a:t>T</a:t>
            </a:r>
            <a:r>
              <a:rPr lang="el-GR" sz="2000" baseline="-20000" dirty="0" smtClean="0">
                <a:latin typeface="Tahoma" pitchFamily="34" charset="0"/>
              </a:rPr>
              <a:t>1</a:t>
            </a:r>
            <a:r>
              <a:rPr lang="el-GR" sz="2000" dirty="0" smtClean="0">
                <a:latin typeface="Tahoma" pitchFamily="34" charset="0"/>
              </a:rPr>
              <a:t> είναι αβέβαια. Για τα μεγέθη αυτά ορίζουμε τις προσδοκώμενες τιμές τους ως:</a:t>
            </a:r>
          </a:p>
          <a:p>
            <a:pPr>
              <a:lnSpc>
                <a:spcPct val="90000"/>
              </a:lnSpc>
              <a:buFontTx/>
              <a:buNone/>
            </a:pPr>
            <a:endParaRPr lang="el-GR" sz="2000" dirty="0" smtClean="0">
              <a:latin typeface="Tahoma" pitchFamily="34" charset="0"/>
            </a:endParaRPr>
          </a:p>
          <a:p>
            <a:pPr>
              <a:lnSpc>
                <a:spcPct val="90000"/>
              </a:lnSpc>
              <a:buFontTx/>
              <a:buNone/>
            </a:pPr>
            <a:endParaRPr lang="el-GR" sz="2000" dirty="0" smtClean="0">
              <a:latin typeface="Tahoma" pitchFamily="34" charset="0"/>
            </a:endParaRPr>
          </a:p>
          <a:p>
            <a:pPr>
              <a:lnSpc>
                <a:spcPct val="90000"/>
              </a:lnSpc>
              <a:buFontTx/>
              <a:buNone/>
            </a:pPr>
            <a:endParaRPr lang="el-GR" sz="2000" dirty="0" smtClean="0">
              <a:latin typeface="Tahoma" pitchFamily="34" charset="0"/>
            </a:endParaRPr>
          </a:p>
          <a:p>
            <a:pPr>
              <a:lnSpc>
                <a:spcPct val="90000"/>
              </a:lnSpc>
              <a:buFontTx/>
              <a:buNone/>
            </a:pPr>
            <a:r>
              <a:rPr lang="el-GR" sz="2000" dirty="0" smtClean="0">
                <a:latin typeface="Tahoma" pitchFamily="34" charset="0"/>
              </a:rPr>
              <a:t>	</a:t>
            </a:r>
            <a:r>
              <a:rPr lang="en-GB" sz="2000" dirty="0" smtClean="0">
                <a:latin typeface="Tahoma" pitchFamily="34" charset="0"/>
              </a:rPr>
              <a:t>Με βάση τους ορισμούς αυτούς, η προσδοκώμενη απόδοση επένδυσης στη μετοχή είναι:</a:t>
            </a:r>
            <a:endParaRPr lang="el-GR" sz="2000" dirty="0" smtClean="0">
              <a:latin typeface="Tahoma" pitchFamily="34" charset="0"/>
            </a:endParaRPr>
          </a:p>
          <a:p>
            <a:pPr>
              <a:lnSpc>
                <a:spcPct val="90000"/>
              </a:lnSpc>
              <a:buFontTx/>
              <a:buNone/>
            </a:pPr>
            <a:r>
              <a:rPr lang="en-US" sz="2000" dirty="0" smtClean="0"/>
              <a:t> </a:t>
            </a:r>
            <a:r>
              <a:rPr lang="el-GR" sz="2000" dirty="0" smtClean="0"/>
              <a:t>      </a:t>
            </a:r>
            <a:r>
              <a:rPr lang="en-GB" sz="2000" dirty="0" smtClean="0">
                <a:solidFill>
                  <a:schemeClr val="accent2"/>
                </a:solidFill>
                <a:latin typeface="Tahoma" pitchFamily="34" charset="0"/>
              </a:rPr>
              <a:t>Προσδ. απόδοση =</a:t>
            </a:r>
            <a:r>
              <a:rPr lang="en-GB" sz="4400" dirty="0" smtClean="0"/>
              <a:t> </a:t>
            </a:r>
            <a:endParaRPr lang="el-GR" sz="2800" dirty="0" smtClean="0">
              <a:latin typeface="Tahoma" pitchFamily="34" charset="0"/>
            </a:endParaRPr>
          </a:p>
          <a:p>
            <a:pPr algn="ctr">
              <a:lnSpc>
                <a:spcPct val="90000"/>
              </a:lnSpc>
              <a:buFontTx/>
              <a:buNone/>
            </a:pPr>
            <a:endParaRPr lang="el-GR" sz="2000" dirty="0" smtClean="0">
              <a:latin typeface="Tahoma" pitchFamily="34" charset="0"/>
            </a:endParaRPr>
          </a:p>
          <a:p>
            <a:pPr>
              <a:lnSpc>
                <a:spcPct val="90000"/>
              </a:lnSpc>
              <a:buFont typeface="Wingdings" pitchFamily="2" charset="2"/>
              <a:buNone/>
            </a:pPr>
            <a:r>
              <a:rPr lang="el-GR" sz="2000" dirty="0" smtClean="0">
                <a:latin typeface="Tahoma" pitchFamily="34" charset="0"/>
              </a:rPr>
              <a:t>	Όταν η αγορά βρίσκεται σε κατάσταση ισορροπίας, </a:t>
            </a:r>
            <a:r>
              <a:rPr lang="el-GR" sz="2000" i="1" dirty="0" smtClean="0">
                <a:solidFill>
                  <a:schemeClr val="accent2"/>
                </a:solidFill>
                <a:latin typeface="Tahoma" pitchFamily="34" charset="0"/>
              </a:rPr>
              <a:t>η</a:t>
            </a:r>
            <a:r>
              <a:rPr lang="el-GR" sz="2000" dirty="0" smtClean="0">
                <a:solidFill>
                  <a:schemeClr val="accent2"/>
                </a:solidFill>
                <a:latin typeface="Tahoma" pitchFamily="34" charset="0"/>
              </a:rPr>
              <a:t> </a:t>
            </a:r>
            <a:r>
              <a:rPr lang="el-GR" sz="2000" i="1" dirty="0" smtClean="0">
                <a:solidFill>
                  <a:schemeClr val="accent2"/>
                </a:solidFill>
                <a:latin typeface="Tahoma" pitchFamily="34" charset="0"/>
              </a:rPr>
              <a:t>απαιτούμενη απόδοση πρέπει να ισούται με την προσδοκώμενη απόδοση</a:t>
            </a:r>
            <a:r>
              <a:rPr lang="el-GR" sz="2000" dirty="0" smtClean="0">
                <a:solidFill>
                  <a:schemeClr val="accent2"/>
                </a:solidFill>
                <a:latin typeface="Tahoma" pitchFamily="34" charset="0"/>
              </a:rPr>
              <a:t>.</a:t>
            </a:r>
            <a:r>
              <a:rPr lang="el-GR" sz="2000" dirty="0" smtClean="0">
                <a:latin typeface="Tahoma" pitchFamily="34" charset="0"/>
              </a:rPr>
              <a:t> </a:t>
            </a:r>
          </a:p>
          <a:p>
            <a:pPr>
              <a:lnSpc>
                <a:spcPct val="90000"/>
              </a:lnSpc>
              <a:buFont typeface="Wingdings" pitchFamily="2" charset="2"/>
              <a:buNone/>
            </a:pPr>
            <a:r>
              <a:rPr lang="el-GR" sz="2000" dirty="0" smtClean="0">
                <a:latin typeface="Tahoma" pitchFamily="34" charset="0"/>
              </a:rPr>
              <a:t>    Επομένως, η </a:t>
            </a:r>
            <a:r>
              <a:rPr lang="en-US" sz="2000" dirty="0" smtClean="0">
                <a:latin typeface="Tahoma" pitchFamily="34" charset="0"/>
              </a:rPr>
              <a:t>T</a:t>
            </a:r>
            <a:r>
              <a:rPr lang="el-GR" sz="2000" baseline="-20000" dirty="0" smtClean="0">
                <a:latin typeface="Tahoma" pitchFamily="34" charset="0"/>
              </a:rPr>
              <a:t>0</a:t>
            </a:r>
            <a:r>
              <a:rPr lang="el-GR" sz="2000" dirty="0" smtClean="0">
                <a:latin typeface="Tahoma" pitchFamily="34" charset="0"/>
              </a:rPr>
              <a:t> είναι τιμή ισορροπίας της μετοχής, εφόσον:</a:t>
            </a:r>
            <a:endParaRPr lang="en-US" sz="2000" dirty="0" smtClean="0">
              <a:latin typeface="Tahoma" pitchFamily="34" charset="0"/>
            </a:endParaRPr>
          </a:p>
        </p:txBody>
      </p:sp>
      <p:pic>
        <p:nvPicPr>
          <p:cNvPr id="73732" name="Picture 8"/>
          <p:cNvPicPr>
            <a:picLocks noChangeAspect="1" noChangeArrowheads="1"/>
          </p:cNvPicPr>
          <p:nvPr/>
        </p:nvPicPr>
        <p:blipFill>
          <a:blip r:embed="rId2" cstate="print"/>
          <a:srcRect/>
          <a:stretch>
            <a:fillRect/>
          </a:stretch>
        </p:blipFill>
        <p:spPr bwMode="auto">
          <a:xfrm>
            <a:off x="1547664" y="2132856"/>
            <a:ext cx="2232248" cy="504825"/>
          </a:xfrm>
          <a:prstGeom prst="rect">
            <a:avLst/>
          </a:prstGeom>
          <a:noFill/>
          <a:ln w="9525">
            <a:noFill/>
            <a:miter lim="800000"/>
            <a:headEnd/>
            <a:tailEnd/>
          </a:ln>
        </p:spPr>
      </p:pic>
      <p:pic>
        <p:nvPicPr>
          <p:cNvPr id="73733" name="Picture 11"/>
          <p:cNvPicPr>
            <a:picLocks noChangeAspect="1" noChangeArrowheads="1"/>
          </p:cNvPicPr>
          <p:nvPr/>
        </p:nvPicPr>
        <p:blipFill>
          <a:blip r:embed="rId3" cstate="print"/>
          <a:srcRect/>
          <a:stretch>
            <a:fillRect/>
          </a:stretch>
        </p:blipFill>
        <p:spPr bwMode="auto">
          <a:xfrm>
            <a:off x="5724524" y="1844674"/>
            <a:ext cx="2231851" cy="648221"/>
          </a:xfrm>
          <a:prstGeom prst="rect">
            <a:avLst/>
          </a:prstGeom>
          <a:noFill/>
          <a:ln w="9525">
            <a:noFill/>
            <a:miter lim="800000"/>
            <a:headEnd/>
            <a:tailEnd/>
          </a:ln>
        </p:spPr>
      </p:pic>
      <p:pic>
        <p:nvPicPr>
          <p:cNvPr id="73734" name="Picture 12"/>
          <p:cNvPicPr>
            <a:picLocks noChangeAspect="1" noChangeArrowheads="1"/>
          </p:cNvPicPr>
          <p:nvPr/>
        </p:nvPicPr>
        <p:blipFill>
          <a:blip r:embed="rId4" cstate="print"/>
          <a:srcRect/>
          <a:stretch>
            <a:fillRect/>
          </a:stretch>
        </p:blipFill>
        <p:spPr bwMode="auto">
          <a:xfrm>
            <a:off x="3851275" y="3573463"/>
            <a:ext cx="1871663" cy="576262"/>
          </a:xfrm>
          <a:prstGeom prst="rect">
            <a:avLst/>
          </a:prstGeom>
          <a:noFill/>
          <a:ln w="9525">
            <a:noFill/>
            <a:miter lim="800000"/>
            <a:headEnd/>
            <a:tailEnd/>
          </a:ln>
        </p:spPr>
      </p:pic>
      <p:pic>
        <p:nvPicPr>
          <p:cNvPr id="73735" name="Picture 15"/>
          <p:cNvPicPr>
            <a:picLocks noChangeAspect="1" noChangeArrowheads="1"/>
          </p:cNvPicPr>
          <p:nvPr/>
        </p:nvPicPr>
        <p:blipFill>
          <a:blip r:embed="rId5" cstate="print"/>
          <a:srcRect/>
          <a:stretch>
            <a:fillRect/>
          </a:stretch>
        </p:blipFill>
        <p:spPr bwMode="auto">
          <a:xfrm>
            <a:off x="3995936" y="5805264"/>
            <a:ext cx="2232025" cy="71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188640"/>
            <a:ext cx="7772400" cy="720079"/>
          </a:xfrm>
        </p:spPr>
        <p:txBody>
          <a:bodyPr>
            <a:normAutofit fontScale="90000"/>
          </a:bodyPr>
          <a:lstStyle/>
          <a:p>
            <a:pPr algn="ctr"/>
            <a:r>
              <a:rPr lang="el-GR" b="1" dirty="0" smtClean="0">
                <a:solidFill>
                  <a:srgbClr val="7030A0"/>
                </a:solidFill>
                <a:latin typeface="Tahoma" pitchFamily="34" charset="0"/>
              </a:rPr>
              <a:t>Αποτίμηση μετοχών (5)</a:t>
            </a:r>
            <a:endParaRPr lang="en-US" sz="4000" dirty="0" smtClean="0"/>
          </a:p>
        </p:txBody>
      </p:sp>
      <p:sp>
        <p:nvSpPr>
          <p:cNvPr id="74755" name="Rectangle 3"/>
          <p:cNvSpPr>
            <a:spLocks noGrp="1" noChangeArrowheads="1"/>
          </p:cNvSpPr>
          <p:nvPr>
            <p:ph sz="quarter" idx="1"/>
          </p:nvPr>
        </p:nvSpPr>
        <p:spPr>
          <a:xfrm>
            <a:off x="0" y="908720"/>
            <a:ext cx="8964488" cy="5688632"/>
          </a:xfrm>
        </p:spPr>
        <p:txBody>
          <a:bodyPr>
            <a:normAutofit lnSpcReduction="10000"/>
          </a:bodyPr>
          <a:lstStyle/>
          <a:p>
            <a:pPr>
              <a:buFontTx/>
              <a:buNone/>
            </a:pPr>
            <a:r>
              <a:rPr lang="el-GR" sz="1800" dirty="0" smtClean="0">
                <a:latin typeface="Tahoma" pitchFamily="34" charset="0"/>
              </a:rPr>
              <a:t>	</a:t>
            </a:r>
            <a:r>
              <a:rPr lang="el-GR" sz="2000" dirty="0" smtClean="0">
                <a:latin typeface="Tahoma" pitchFamily="34" charset="0"/>
              </a:rPr>
              <a:t>Επιλύοντας ως προς </a:t>
            </a:r>
            <a:r>
              <a:rPr lang="en-GB" sz="2000" dirty="0" smtClean="0">
                <a:latin typeface="Tahoma" pitchFamily="34" charset="0"/>
              </a:rPr>
              <a:t>T</a:t>
            </a:r>
            <a:r>
              <a:rPr lang="el-GR" sz="2000" baseline="-20000" dirty="0" smtClean="0">
                <a:latin typeface="Tahoma" pitchFamily="34" charset="0"/>
              </a:rPr>
              <a:t>0</a:t>
            </a:r>
            <a:r>
              <a:rPr lang="el-GR" sz="2000" dirty="0" smtClean="0">
                <a:latin typeface="Tahoma" pitchFamily="34" charset="0"/>
              </a:rPr>
              <a:t>, βρίσκουμε ότι:</a:t>
            </a:r>
          </a:p>
          <a:p>
            <a:endParaRPr lang="el-GR" sz="1800" dirty="0" smtClean="0">
              <a:latin typeface="Tahoma" pitchFamily="34" charset="0"/>
            </a:endParaRPr>
          </a:p>
          <a:p>
            <a:pPr algn="just">
              <a:buFontTx/>
              <a:buNone/>
            </a:pPr>
            <a:r>
              <a:rPr lang="el-GR" dirty="0" smtClean="0"/>
              <a:t>	</a:t>
            </a:r>
            <a:r>
              <a:rPr lang="el-GR" sz="2000" b="1" dirty="0" smtClean="0">
                <a:latin typeface="Tahoma" pitchFamily="34" charset="0"/>
              </a:rPr>
              <a:t>Η παραπάνω σχέση αποτελεί το βασικό υπόδειγμα για την αποτίμηση μετοχής και δηλώνει ότι η τιμή ισορροπίας της μετοχής ισούται με την παρούσα αξία του προσδοκώμενου μερίσματος και της προσδοκώμενης τιμής του τέλους της περιόδου.</a:t>
            </a:r>
          </a:p>
          <a:p>
            <a:pPr algn="ctr">
              <a:buFontTx/>
              <a:buNone/>
            </a:pPr>
            <a:r>
              <a:rPr lang="el-GR" sz="2000" i="1" dirty="0" smtClean="0">
                <a:solidFill>
                  <a:schemeClr val="accent2"/>
                </a:solidFill>
                <a:latin typeface="Tahoma" pitchFamily="34" charset="0"/>
              </a:rPr>
              <a:t>	</a:t>
            </a:r>
            <a:r>
              <a:rPr lang="el-GR" sz="2000" b="1" dirty="0" smtClean="0">
                <a:solidFill>
                  <a:schemeClr val="accent2"/>
                </a:solidFill>
                <a:latin typeface="Tahoma" pitchFamily="34" charset="0"/>
              </a:rPr>
              <a:t>ή</a:t>
            </a:r>
          </a:p>
          <a:p>
            <a:pPr algn="just">
              <a:buFontTx/>
              <a:buNone/>
            </a:pPr>
            <a:r>
              <a:rPr lang="el-GR" sz="2000" i="1" dirty="0" smtClean="0">
                <a:solidFill>
                  <a:schemeClr val="accent2"/>
                </a:solidFill>
                <a:latin typeface="Tahoma" pitchFamily="34" charset="0"/>
              </a:rPr>
              <a:t>	</a:t>
            </a:r>
            <a:r>
              <a:rPr lang="el-GR" sz="2000" b="1" dirty="0" smtClean="0">
                <a:latin typeface="Tahoma" pitchFamily="34" charset="0"/>
              </a:rPr>
              <a:t>Ο συντελεστής αναγωγής σε παρούσα αξία ενσωματώνει την αποζημίωση κινδύνου, που αντιστοιχεί στα αβέβαια χαρακτηριστικά του μερίσματος και της τιμής τέλους της περιόδου.</a:t>
            </a:r>
          </a:p>
          <a:p>
            <a:pPr>
              <a:buFontTx/>
              <a:buNone/>
            </a:pPr>
            <a:endParaRPr lang="el-GR" sz="2000" dirty="0" smtClean="0">
              <a:latin typeface="Tahoma" pitchFamily="34" charset="0"/>
            </a:endParaRPr>
          </a:p>
          <a:p>
            <a:pPr algn="just">
              <a:buFontTx/>
              <a:buNone/>
            </a:pPr>
            <a:r>
              <a:rPr lang="el-GR" sz="2000" dirty="0" smtClean="0">
                <a:latin typeface="Tahoma" pitchFamily="34" charset="0"/>
              </a:rPr>
              <a:t>	</a:t>
            </a:r>
            <a:r>
              <a:rPr lang="el-GR" sz="2000" b="1" dirty="0" smtClean="0">
                <a:latin typeface="Tahoma" pitchFamily="34" charset="0"/>
              </a:rPr>
              <a:t>Μια συχνά χρησιμοποιούμενη παραλλαγή είναι το υπόδειγμα αποτίμησης μερισμάτων. Σε αντιστοιχία με την </a:t>
            </a:r>
            <a:r>
              <a:rPr lang="en-GB" sz="2000" b="1" dirty="0" smtClean="0">
                <a:latin typeface="Tahoma" pitchFamily="34" charset="0"/>
              </a:rPr>
              <a:t>T</a:t>
            </a:r>
            <a:r>
              <a:rPr lang="el-GR" sz="2000" b="1" baseline="-20000" dirty="0" smtClean="0">
                <a:latin typeface="Tahoma" pitchFamily="34" charset="0"/>
              </a:rPr>
              <a:t>0</a:t>
            </a:r>
            <a:r>
              <a:rPr lang="el-GR" sz="2000" b="1" dirty="0" smtClean="0">
                <a:latin typeface="Tahoma" pitchFamily="34" charset="0"/>
              </a:rPr>
              <a:t>, η τιμή ισορροπίας </a:t>
            </a:r>
            <a:r>
              <a:rPr lang="en-GB" sz="2000" b="1" dirty="0" smtClean="0">
                <a:latin typeface="Tahoma" pitchFamily="34" charset="0"/>
              </a:rPr>
              <a:t>T</a:t>
            </a:r>
            <a:r>
              <a:rPr lang="el-GR" sz="2000" b="1" baseline="-20000" dirty="0" smtClean="0">
                <a:latin typeface="Tahoma" pitchFamily="34" charset="0"/>
              </a:rPr>
              <a:t>1</a:t>
            </a:r>
            <a:r>
              <a:rPr lang="el-GR" sz="2000" b="1" dirty="0" smtClean="0">
                <a:latin typeface="Tahoma" pitchFamily="34" charset="0"/>
              </a:rPr>
              <a:t> θα προσδιοριστεί ως:</a:t>
            </a:r>
          </a:p>
          <a:p>
            <a:pPr>
              <a:buFontTx/>
              <a:buNone/>
            </a:pPr>
            <a:endParaRPr lang="el-GR" sz="1800" dirty="0" smtClean="0">
              <a:solidFill>
                <a:schemeClr val="accent2"/>
              </a:solidFill>
              <a:latin typeface="Tahoma" pitchFamily="34" charset="0"/>
            </a:endParaRPr>
          </a:p>
          <a:p>
            <a:pPr>
              <a:buFontTx/>
              <a:buNone/>
            </a:pPr>
            <a:r>
              <a:rPr lang="el-GR" dirty="0" smtClean="0"/>
              <a:t> </a:t>
            </a:r>
          </a:p>
          <a:p>
            <a:pPr>
              <a:buFontTx/>
              <a:buNone/>
            </a:pPr>
            <a:endParaRPr lang="el-GR" sz="1800" dirty="0" smtClean="0">
              <a:latin typeface="Tahoma" pitchFamily="34" charset="0"/>
            </a:endParaRPr>
          </a:p>
          <a:p>
            <a:endParaRPr lang="en-US" sz="2000" dirty="0" smtClean="0">
              <a:latin typeface="Tahoma" pitchFamily="34" charset="0"/>
            </a:endParaRPr>
          </a:p>
        </p:txBody>
      </p:sp>
      <p:pic>
        <p:nvPicPr>
          <p:cNvPr id="74756" name="Picture 4"/>
          <p:cNvPicPr>
            <a:picLocks noChangeAspect="1" noChangeArrowheads="1"/>
          </p:cNvPicPr>
          <p:nvPr/>
        </p:nvPicPr>
        <p:blipFill>
          <a:blip r:embed="rId2" cstate="print"/>
          <a:srcRect/>
          <a:stretch>
            <a:fillRect/>
          </a:stretch>
        </p:blipFill>
        <p:spPr bwMode="auto">
          <a:xfrm>
            <a:off x="5580112" y="980728"/>
            <a:ext cx="1655762" cy="576263"/>
          </a:xfrm>
          <a:prstGeom prst="rect">
            <a:avLst/>
          </a:prstGeom>
          <a:noFill/>
          <a:ln w="9525">
            <a:noFill/>
            <a:miter lim="800000"/>
            <a:headEnd/>
            <a:tailEnd/>
          </a:ln>
        </p:spPr>
      </p:pic>
      <p:pic>
        <p:nvPicPr>
          <p:cNvPr id="74757" name="Picture 7"/>
          <p:cNvPicPr>
            <a:picLocks noChangeAspect="1" noChangeArrowheads="1"/>
          </p:cNvPicPr>
          <p:nvPr/>
        </p:nvPicPr>
        <p:blipFill>
          <a:blip r:embed="rId3" cstate="print"/>
          <a:srcRect/>
          <a:stretch>
            <a:fillRect/>
          </a:stretch>
        </p:blipFill>
        <p:spPr bwMode="auto">
          <a:xfrm>
            <a:off x="3851920" y="5661248"/>
            <a:ext cx="180022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260649"/>
            <a:ext cx="8229600" cy="864096"/>
          </a:xfrm>
          <a:noFill/>
        </p:spPr>
        <p:txBody>
          <a:bodyPr anchor="ctr">
            <a:noAutofit/>
          </a:bodyPr>
          <a:lstStyle/>
          <a:p>
            <a:pPr algn="ctr" eaLnBrk="1" hangingPunct="1"/>
            <a:r>
              <a:rPr lang="el-GR" sz="3200" b="1" dirty="0" smtClean="0">
                <a:solidFill>
                  <a:srgbClr val="006600"/>
                </a:solidFill>
                <a:ea typeface="ＭＳ Ｐゴシック" pitchFamily="34" charset="-128"/>
              </a:rPr>
              <a:t>Μερισματική Πολιτική</a:t>
            </a:r>
            <a:endParaRPr lang="en-US" sz="3200" b="1" dirty="0" smtClean="0">
              <a:solidFill>
                <a:srgbClr val="006600"/>
              </a:solidFill>
              <a:ea typeface="ＭＳ Ｐゴシック" pitchFamily="34" charset="-128"/>
            </a:endParaRPr>
          </a:p>
        </p:txBody>
      </p:sp>
      <p:sp>
        <p:nvSpPr>
          <p:cNvPr id="10" name="Rectangle 3"/>
          <p:cNvSpPr>
            <a:spLocks noGrp="1" noChangeArrowheads="1"/>
          </p:cNvSpPr>
          <p:nvPr>
            <p:ph idx="1"/>
          </p:nvPr>
        </p:nvSpPr>
        <p:spPr>
          <a:xfrm>
            <a:off x="457200" y="1268760"/>
            <a:ext cx="8229600" cy="5017760"/>
          </a:xfrm>
        </p:spPr>
        <p:txBody>
          <a:bodyPr>
            <a:noAutofit/>
          </a:bodyPr>
          <a:lstStyle/>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Τα μερίσματα τείνουν να ακολουθούν τα κέρδη</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Τα μερίσματα είναι Ανελαστικά</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Τα μερίσματα μεταβάλλονται περισσότερο ομαλά από τα κέρδη</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Η μερισματική πολιτική ακολουθεί τον κύκλο ζωής της επιχείρησης</a:t>
            </a:r>
          </a:p>
          <a:p>
            <a:pPr marL="514350" indent="-514350" algn="just" eaLnBrk="1" hangingPunct="1">
              <a:lnSpc>
                <a:spcPct val="150000"/>
              </a:lnSpc>
              <a:buFont typeface="Calibri" pitchFamily="34" charset="0"/>
              <a:buAutoNum type="arabicPeriod"/>
            </a:pPr>
            <a:r>
              <a:rPr lang="el-GR" sz="2400" dirty="0" smtClean="0">
                <a:ea typeface="ＭＳ Ｐゴシック" pitchFamily="34" charset="-128"/>
              </a:rPr>
              <a:t>Υπάρχουν διαφορές της μερισματικής πολιτικής από χώρα σε χώρα</a:t>
            </a:r>
            <a:endParaRPr lang="en-US" sz="2400" dirty="0" smtClean="0">
              <a:ea typeface="ＭＳ Ｐゴシック" pitchFamily="34" charset="-128"/>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179512" y="332657"/>
            <a:ext cx="8784976" cy="864096"/>
          </a:xfrm>
          <a:noFill/>
        </p:spPr>
        <p:txBody>
          <a:bodyPr anchor="ctr">
            <a:noAutofit/>
          </a:bodyPr>
          <a:lstStyle/>
          <a:p>
            <a:pPr algn="ctr" eaLnBrk="1" hangingPunct="1"/>
            <a:r>
              <a:rPr lang="el-GR" sz="3200" b="1" dirty="0" smtClean="0">
                <a:solidFill>
                  <a:srgbClr val="006600"/>
                </a:solidFill>
                <a:ea typeface="ＭＳ Ｐゴシック" pitchFamily="34" charset="-128"/>
              </a:rPr>
              <a:t>Τα Μερίσματα Συνήθως Ακολουθούν τα Κέρδη</a:t>
            </a:r>
          </a:p>
        </p:txBody>
      </p:sp>
      <p:sp>
        <p:nvSpPr>
          <p:cNvPr id="10" name="Rectangle 3"/>
          <p:cNvSpPr>
            <a:spLocks noGrp="1" noChangeArrowheads="1"/>
          </p:cNvSpPr>
          <p:nvPr>
            <p:ph idx="1"/>
          </p:nvPr>
        </p:nvSpPr>
        <p:spPr>
          <a:xfrm>
            <a:off x="323528" y="1447800"/>
            <a:ext cx="8568952" cy="4933528"/>
          </a:xfrm>
        </p:spPr>
        <p:txBody>
          <a:bodyPr>
            <a:normAutofit/>
          </a:bodyPr>
          <a:lstStyle/>
          <a:p>
            <a:pPr algn="just" eaLnBrk="1" hangingPunct="1">
              <a:buFont typeface="Wingdings" pitchFamily="2" charset="2"/>
              <a:buChar char="q"/>
            </a:pPr>
            <a:r>
              <a:rPr lang="el-GR" sz="3000" dirty="0" smtClean="0">
                <a:ea typeface="ＭＳ Ｐゴシック" pitchFamily="34" charset="-128"/>
              </a:rPr>
              <a:t>Οι μεταβολές των μερισμάτων ακολουθούν τη διαχρονική μεταβολή των κερδών.</a:t>
            </a:r>
          </a:p>
          <a:p>
            <a:pPr algn="just" eaLnBrk="1" hangingPunct="1">
              <a:buFont typeface="Wingdings" pitchFamily="2" charset="2"/>
              <a:buChar char="q"/>
            </a:pPr>
            <a:r>
              <a:rPr lang="el-GR" sz="3000" dirty="0" smtClean="0">
                <a:ea typeface="ＭＳ Ｐゴシック" pitchFamily="34" charset="-128"/>
              </a:rPr>
              <a:t>Τα ποσοστά διανομής μερίσματος εξαρτώνται από το ποσοστό των κερδών που η επιχείρηση είναι διατεθειμένη να διανείμει μακροπρόθεσμα.</a:t>
            </a:r>
          </a:p>
          <a:p>
            <a:pPr algn="just" eaLnBrk="1" hangingPunct="1">
              <a:buFont typeface="Wingdings" pitchFamily="2" charset="2"/>
              <a:buChar char="q"/>
            </a:pPr>
            <a:r>
              <a:rPr lang="el-GR" sz="3000" dirty="0" smtClean="0">
                <a:ea typeface="ＭＳ Ｐゴシック" pitchFamily="34" charset="-128"/>
              </a:rPr>
              <a:t> Οι επιχειρήσεις αυξάνουν τα μερίσματα μόνο εάν πιστεύουν ότι μπορούν να τα διατηρήσουν.</a:t>
            </a:r>
          </a:p>
          <a:p>
            <a:pPr algn="just" eaLnBrk="1" hangingPunct="1">
              <a:buFont typeface="Wingdings" pitchFamily="2" charset="2"/>
              <a:buChar char="q"/>
            </a:pPr>
            <a:r>
              <a:rPr lang="el-GR" sz="3000" dirty="0" smtClean="0">
                <a:ea typeface="ＭＳ Ｐゴシック" pitchFamily="34" charset="-128"/>
              </a:rPr>
              <a:t>Τα διευθυντικά στελέχη προβληματίζονται περισσότερο για τις μεταβολές των μερισμάτων παρά για τα επίπεδα αυτών.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260649"/>
            <a:ext cx="8229600" cy="1156990"/>
          </a:xfrm>
          <a:noFill/>
        </p:spPr>
        <p:txBody>
          <a:bodyPr anchor="ctr">
            <a:noAutofit/>
          </a:bodyPr>
          <a:lstStyle/>
          <a:p>
            <a:pPr algn="ctr" eaLnBrk="1" hangingPunct="1"/>
            <a:r>
              <a:rPr lang="el-GR" sz="3200" b="1" dirty="0" smtClean="0">
                <a:solidFill>
                  <a:srgbClr val="006600"/>
                </a:solidFill>
                <a:ea typeface="ＭＳ Ｐゴシック" pitchFamily="34" charset="-128"/>
              </a:rPr>
              <a:t>Αποτίμηση Μερίσματος: </a:t>
            </a:r>
            <a:br>
              <a:rPr lang="el-GR" sz="3200" b="1" dirty="0" smtClean="0">
                <a:solidFill>
                  <a:srgbClr val="006600"/>
                </a:solidFill>
                <a:ea typeface="ＭＳ Ｐゴシック" pitchFamily="34" charset="-128"/>
              </a:rPr>
            </a:br>
            <a:r>
              <a:rPr lang="el-GR" sz="3200" b="1" dirty="0" smtClean="0">
                <a:solidFill>
                  <a:srgbClr val="006600"/>
                </a:solidFill>
                <a:ea typeface="ＭＳ Ｐゴシック" pitchFamily="34" charset="-128"/>
              </a:rPr>
              <a:t>1. Δείκτης Μερισματικής Απόδοσης</a:t>
            </a:r>
            <a:endParaRPr lang="en-US" sz="3200" b="1" dirty="0" smtClean="0">
              <a:solidFill>
                <a:srgbClr val="006600"/>
              </a:solidFill>
              <a:ea typeface="ＭＳ Ｐゴシック" pitchFamily="34" charset="-128"/>
            </a:endParaRPr>
          </a:p>
        </p:txBody>
      </p:sp>
      <p:sp>
        <p:nvSpPr>
          <p:cNvPr id="10" name="Rectangle 3"/>
          <p:cNvSpPr>
            <a:spLocks noGrp="1" noChangeArrowheads="1"/>
          </p:cNvSpPr>
          <p:nvPr>
            <p:ph idx="1"/>
          </p:nvPr>
        </p:nvSpPr>
        <p:spPr>
          <a:xfrm>
            <a:off x="179512" y="1357298"/>
            <a:ext cx="8784976" cy="4857784"/>
          </a:xfrm>
        </p:spPr>
        <p:txBody>
          <a:bodyPr>
            <a:noAutofit/>
          </a:bodyPr>
          <a:lstStyle/>
          <a:p>
            <a:pPr marL="265113" lvl="1" algn="just" eaLnBrk="1" hangingPunct="1">
              <a:lnSpc>
                <a:spcPct val="150000"/>
              </a:lnSpc>
              <a:buFont typeface="Wingdings" pitchFamily="2" charset="2"/>
              <a:buChar char="q"/>
              <a:defRPr/>
            </a:pPr>
            <a:r>
              <a:rPr lang="el-GR" dirty="0" smtClean="0">
                <a:ea typeface="ＭＳ Ｐゴシック" pitchFamily="34" charset="-128"/>
              </a:rPr>
              <a:t>Χρησιμοποιείται ως:</a:t>
            </a:r>
          </a:p>
          <a:p>
            <a:pPr marL="365125" lvl="1" indent="-1588" algn="just" eaLnBrk="1" hangingPunct="1">
              <a:lnSpc>
                <a:spcPct val="150000"/>
              </a:lnSpc>
              <a:buFont typeface="Wingdings" pitchFamily="2" charset="2"/>
              <a:buChar char="Ø"/>
              <a:defRPr/>
            </a:pPr>
            <a:r>
              <a:rPr lang="el-GR" dirty="0" smtClean="0">
                <a:ea typeface="ＭＳ Ｐゴシック" pitchFamily="34" charset="-128"/>
              </a:rPr>
              <a:t>μονάδα μέτρησης της απόδοσης που έχει ένας μέτοχος από τα μερίσματα</a:t>
            </a:r>
            <a:endParaRPr lang="en-US" dirty="0" smtClean="0">
              <a:ea typeface="ＭＳ Ｐゴシック" pitchFamily="34" charset="-128"/>
            </a:endParaRPr>
          </a:p>
          <a:p>
            <a:pPr marL="365125" lvl="1" indent="-1588" algn="just" eaLnBrk="1" hangingPunct="1">
              <a:lnSpc>
                <a:spcPct val="150000"/>
              </a:lnSpc>
              <a:buFont typeface="Wingdings" pitchFamily="2" charset="2"/>
              <a:buChar char="Ø"/>
              <a:defRPr/>
            </a:pPr>
            <a:r>
              <a:rPr lang="el-GR" dirty="0" smtClean="0">
                <a:ea typeface="ＭＳ Ｐゴシック" pitchFamily="34" charset="-128"/>
              </a:rPr>
              <a:t>μονάδα μέτρησης του κινδύνου της μετοχής </a:t>
            </a:r>
          </a:p>
          <a:p>
            <a:pPr marL="365125" lvl="1" indent="-1588" algn="just" eaLnBrk="1" hangingPunct="1">
              <a:lnSpc>
                <a:spcPct val="150000"/>
              </a:lnSpc>
              <a:buFont typeface="Wingdings" pitchFamily="2" charset="2"/>
              <a:buChar char="Ø"/>
              <a:defRPr/>
            </a:pPr>
            <a:r>
              <a:rPr lang="el-GR" dirty="0" smtClean="0">
                <a:ea typeface="ＭＳ Ｐゴシック" pitchFamily="34" charset="-128"/>
              </a:rPr>
              <a:t>ως κριτήριο επένδυσης</a:t>
            </a:r>
            <a:endParaRPr lang="en-US" dirty="0" smtClean="0">
              <a:ea typeface="ＭＳ Ｐゴシック" pitchFamily="34" charset="-128"/>
            </a:endParaRPr>
          </a:p>
          <a:p>
            <a:pPr algn="ctr" eaLnBrk="1" hangingPunct="1">
              <a:lnSpc>
                <a:spcPct val="150000"/>
              </a:lnSpc>
              <a:buFont typeface="Wingdings" pitchFamily="2" charset="2"/>
              <a:buChar char="Ø"/>
              <a:defRPr/>
            </a:pPr>
            <a:r>
              <a:rPr lang="el-GR" sz="2800" b="1" dirty="0" smtClean="0">
                <a:ea typeface="ＭＳ Ｐゴシック" pitchFamily="34" charset="-128"/>
              </a:rPr>
              <a:t>Μερισματική Απόδοση </a:t>
            </a:r>
            <a:r>
              <a:rPr lang="en-US" sz="2800" b="1" dirty="0" smtClean="0">
                <a:ea typeface="ＭＳ Ｐゴシック" pitchFamily="34" charset="-128"/>
              </a:rPr>
              <a:t>= </a:t>
            </a:r>
            <a:endParaRPr lang="el-GR" sz="2800" b="1" dirty="0" smtClean="0">
              <a:ea typeface="ＭＳ Ｐゴシック" pitchFamily="34" charset="-128"/>
            </a:endParaRPr>
          </a:p>
          <a:p>
            <a:pPr algn="ctr" eaLnBrk="1" hangingPunct="1">
              <a:lnSpc>
                <a:spcPct val="150000"/>
              </a:lnSpc>
              <a:buFont typeface="Wingdings 2" pitchFamily="18" charset="2"/>
              <a:buNone/>
              <a:defRPr/>
            </a:pPr>
            <a:r>
              <a:rPr lang="el-GR" sz="2800" b="1" dirty="0" smtClean="0">
                <a:ea typeface="ＭＳ Ｐゴシック" pitchFamily="34" charset="-128"/>
              </a:rPr>
              <a:t>Ετήσια Μερίσματα ανά Μετοχή</a:t>
            </a:r>
            <a:r>
              <a:rPr lang="en-US" sz="2800" b="1" dirty="0" smtClean="0">
                <a:ea typeface="ＭＳ Ｐゴシック" pitchFamily="34" charset="-128"/>
              </a:rPr>
              <a:t>/ </a:t>
            </a:r>
            <a:r>
              <a:rPr lang="el-GR" sz="2800" b="1" dirty="0" smtClean="0">
                <a:ea typeface="ＭＳ Ｐゴシック" pitchFamily="34" charset="-128"/>
              </a:rPr>
              <a:t>Τιμή ανά Μετοχή</a:t>
            </a:r>
          </a:p>
          <a:p>
            <a:pPr algn="just" eaLnBrk="1" hangingPunct="1">
              <a:buFont typeface="Wingdings 2" pitchFamily="18" charset="2"/>
              <a:buNone/>
              <a:defRPr/>
            </a:pPr>
            <a:endParaRPr lang="el-GR" sz="2800" dirty="0" smtClean="0">
              <a:ea typeface="ＭＳ Ｐゴシック" pitchFamily="34" charset="-128"/>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457200" y="260649"/>
            <a:ext cx="8229600" cy="1156990"/>
          </a:xfrm>
          <a:noFill/>
        </p:spPr>
        <p:txBody>
          <a:bodyPr anchor="ctr">
            <a:noAutofit/>
          </a:bodyPr>
          <a:lstStyle/>
          <a:p>
            <a:pPr algn="ctr" eaLnBrk="1" hangingPunct="1"/>
            <a:r>
              <a:rPr lang="el-GR" sz="3200" b="1" dirty="0" smtClean="0">
                <a:solidFill>
                  <a:srgbClr val="006600"/>
                </a:solidFill>
                <a:ea typeface="ＭＳ Ｐゴシック" pitchFamily="34" charset="-128"/>
              </a:rPr>
              <a:t>Αποτίμηση Μερίσματος: </a:t>
            </a:r>
            <a:br>
              <a:rPr lang="el-GR" sz="3200" b="1" dirty="0" smtClean="0">
                <a:solidFill>
                  <a:srgbClr val="006600"/>
                </a:solidFill>
                <a:ea typeface="ＭＳ Ｐゴシック" pitchFamily="34" charset="-128"/>
              </a:rPr>
            </a:br>
            <a:r>
              <a:rPr lang="el-GR" sz="3200" b="1" dirty="0" smtClean="0">
                <a:solidFill>
                  <a:srgbClr val="006600"/>
                </a:solidFill>
                <a:ea typeface="ＭＳ Ｐゴシック" pitchFamily="34" charset="-128"/>
              </a:rPr>
              <a:t>2. Δείκτης Διανομής Μερίσματος</a:t>
            </a:r>
            <a:endParaRPr lang="en-US" sz="3200" b="1" dirty="0" smtClean="0">
              <a:solidFill>
                <a:srgbClr val="006600"/>
              </a:solidFill>
              <a:ea typeface="ＭＳ Ｐゴシック" pitchFamily="34" charset="-128"/>
            </a:endParaRPr>
          </a:p>
        </p:txBody>
      </p:sp>
      <p:sp>
        <p:nvSpPr>
          <p:cNvPr id="10" name="Rectangle 3"/>
          <p:cNvSpPr>
            <a:spLocks noGrp="1" noChangeArrowheads="1"/>
          </p:cNvSpPr>
          <p:nvPr>
            <p:ph idx="1"/>
          </p:nvPr>
        </p:nvSpPr>
        <p:spPr>
          <a:xfrm>
            <a:off x="395536" y="1447800"/>
            <a:ext cx="8568952" cy="4861520"/>
          </a:xfrm>
        </p:spPr>
        <p:txBody>
          <a:bodyPr>
            <a:normAutofit fontScale="92500" lnSpcReduction="10000"/>
          </a:bodyPr>
          <a:lstStyle/>
          <a:p>
            <a:pPr algn="just" eaLnBrk="1" hangingPunct="1">
              <a:lnSpc>
                <a:spcPct val="150000"/>
              </a:lnSpc>
              <a:spcBef>
                <a:spcPts val="600"/>
              </a:spcBef>
              <a:buFont typeface="Wingdings" pitchFamily="2" charset="2"/>
              <a:buChar char="q"/>
            </a:pPr>
            <a:r>
              <a:rPr lang="el-GR" sz="3000" dirty="0" smtClean="0">
                <a:ea typeface="ＭＳ Ｐゴシック" pitchFamily="34" charset="-128"/>
              </a:rPr>
              <a:t>Μετρά το ποσοστό των κερδών που καταβάλλονται ως μερίσματα.</a:t>
            </a:r>
            <a:endParaRPr lang="en-US" sz="3000" dirty="0" smtClean="0">
              <a:ea typeface="ＭＳ Ｐゴシック" pitchFamily="34" charset="-128"/>
            </a:endParaRPr>
          </a:p>
          <a:p>
            <a:pPr algn="ctr" eaLnBrk="1" hangingPunct="1">
              <a:lnSpc>
                <a:spcPct val="150000"/>
              </a:lnSpc>
              <a:spcBef>
                <a:spcPts val="600"/>
              </a:spcBef>
              <a:buFont typeface="Wingdings" pitchFamily="2" charset="2"/>
              <a:buChar char="Ø"/>
            </a:pPr>
            <a:r>
              <a:rPr lang="el-GR" sz="3000" b="1" dirty="0" smtClean="0">
                <a:ea typeface="ＭＳ Ｐゴシック" pitchFamily="34" charset="-128"/>
              </a:rPr>
              <a:t>Ποσοστό Διανομής Μερίσματος </a:t>
            </a:r>
            <a:r>
              <a:rPr lang="en-US" sz="3000" b="1" dirty="0" smtClean="0">
                <a:ea typeface="ＭＳ Ｐゴシック" pitchFamily="34" charset="-128"/>
              </a:rPr>
              <a:t>= </a:t>
            </a:r>
            <a:endParaRPr lang="el-GR" sz="3000" b="1" dirty="0" smtClean="0">
              <a:ea typeface="ＭＳ Ｐゴシック" pitchFamily="34" charset="-128"/>
            </a:endParaRPr>
          </a:p>
          <a:p>
            <a:pPr algn="ctr" eaLnBrk="1" hangingPunct="1">
              <a:lnSpc>
                <a:spcPct val="150000"/>
              </a:lnSpc>
              <a:spcBef>
                <a:spcPts val="600"/>
              </a:spcBef>
              <a:buFont typeface="Wingdings 2" pitchFamily="18" charset="2"/>
              <a:buNone/>
            </a:pPr>
            <a:r>
              <a:rPr lang="el-GR" sz="3000" b="1" dirty="0" smtClean="0">
                <a:ea typeface="ＭＳ Ｐゴシック" pitchFamily="34" charset="-128"/>
              </a:rPr>
              <a:t>(Μερίσματα</a:t>
            </a:r>
            <a:r>
              <a:rPr lang="en-US" sz="3000" b="1" dirty="0" smtClean="0">
                <a:ea typeface="ＭＳ Ｐゴシック" pitchFamily="34" charset="-128"/>
              </a:rPr>
              <a:t>/ </a:t>
            </a:r>
            <a:r>
              <a:rPr lang="el-GR" sz="3000" b="1" dirty="0" smtClean="0">
                <a:ea typeface="ＭＳ Ｐゴシック" pitchFamily="34" charset="-128"/>
              </a:rPr>
              <a:t>Καθαρά Κέρδη)*100</a:t>
            </a:r>
          </a:p>
          <a:p>
            <a:pPr algn="just" eaLnBrk="1" hangingPunct="1">
              <a:lnSpc>
                <a:spcPct val="150000"/>
              </a:lnSpc>
              <a:spcBef>
                <a:spcPts val="600"/>
              </a:spcBef>
            </a:pPr>
            <a:endParaRPr lang="el-GR" sz="3000" dirty="0" smtClean="0">
              <a:ea typeface="ＭＳ Ｐゴシック" pitchFamily="34" charset="-128"/>
            </a:endParaRPr>
          </a:p>
          <a:p>
            <a:pPr marL="273050" lvl="1" indent="-273050" algn="just" eaLnBrk="1" hangingPunct="1">
              <a:lnSpc>
                <a:spcPct val="150000"/>
              </a:lnSpc>
              <a:spcBef>
                <a:spcPts val="600"/>
              </a:spcBef>
              <a:buSzPct val="95000"/>
              <a:buFont typeface="Wingdings" pitchFamily="2" charset="2"/>
              <a:buChar char="Ø"/>
            </a:pPr>
            <a:r>
              <a:rPr lang="el-GR" sz="3000" dirty="0" smtClean="0">
                <a:ea typeface="ＭＳ Ｐゴシック" pitchFamily="34" charset="-128"/>
              </a:rPr>
              <a:t>Εάν τα καθαρά κέρδη είναι αρνητικά</a:t>
            </a:r>
            <a:r>
              <a:rPr lang="en-US" sz="3000" dirty="0" smtClean="0">
                <a:ea typeface="ＭＳ Ｐゴシック" pitchFamily="34" charset="-128"/>
              </a:rPr>
              <a:t>, </a:t>
            </a:r>
            <a:r>
              <a:rPr lang="el-GR" sz="3000" dirty="0" smtClean="0">
                <a:ea typeface="ＭＳ Ｐゴシック" pitchFamily="34" charset="-128"/>
              </a:rPr>
              <a:t>το ποσοστό διανομής δε μπορεί να υπολογιστεί</a:t>
            </a:r>
            <a:r>
              <a:rPr lang="en-US" sz="3000" dirty="0" smtClean="0">
                <a:ea typeface="ＭＳ Ｐゴシック" pitchFamily="34" charset="-128"/>
              </a:rPr>
              <a:t>.	</a:t>
            </a:r>
          </a:p>
          <a:p>
            <a:pPr algn="just" eaLnBrk="1" hangingPunct="1"/>
            <a:endParaRPr lang="en-US" sz="2800" dirty="0" smtClean="0">
              <a:ea typeface="ＭＳ Ｐゴシック" pitchFamily="34" charset="-128"/>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779120" y="0"/>
            <a:ext cx="364880" cy="317287"/>
          </a:xfrm>
          <a:prstGeom prst="rect">
            <a:avLst/>
          </a:prstGeom>
        </p:spPr>
      </p:pic>
      <p:sp>
        <p:nvSpPr>
          <p:cNvPr id="9" name="Rectangle 2"/>
          <p:cNvSpPr>
            <a:spLocks noGrp="1" noChangeArrowheads="1"/>
          </p:cNvSpPr>
          <p:nvPr>
            <p:ph type="title"/>
          </p:nvPr>
        </p:nvSpPr>
        <p:spPr>
          <a:xfrm>
            <a:off x="251520" y="260649"/>
            <a:ext cx="8435280" cy="864095"/>
          </a:xfrm>
          <a:noFill/>
        </p:spPr>
        <p:txBody>
          <a:bodyPr anchor="ctr">
            <a:noAutofit/>
          </a:bodyPr>
          <a:lstStyle/>
          <a:p>
            <a:pPr algn="ctr" eaLnBrk="1" hangingPunct="1"/>
            <a:r>
              <a:rPr lang="el-GR" sz="3200" b="1" dirty="0" smtClean="0">
                <a:solidFill>
                  <a:srgbClr val="006600"/>
                </a:solidFill>
                <a:ea typeface="ＭＳ Ｐゴシック" pitchFamily="34" charset="-128"/>
              </a:rPr>
              <a:t>Δείκτης Διανομής Μερίσματος &amp; Αποτίμηση Επιχειρήσεων</a:t>
            </a:r>
            <a:endParaRPr lang="en-US" sz="3200" b="1" dirty="0" smtClean="0">
              <a:solidFill>
                <a:srgbClr val="006600"/>
              </a:solidFill>
              <a:ea typeface="ＭＳ Ｐゴシック" pitchFamily="34" charset="-128"/>
            </a:endParaRPr>
          </a:p>
        </p:txBody>
      </p:sp>
      <p:sp>
        <p:nvSpPr>
          <p:cNvPr id="10" name="Rectangle 3"/>
          <p:cNvSpPr>
            <a:spLocks noGrp="1" noChangeArrowheads="1"/>
          </p:cNvSpPr>
          <p:nvPr>
            <p:ph idx="1"/>
          </p:nvPr>
        </p:nvSpPr>
        <p:spPr>
          <a:xfrm>
            <a:off x="251520" y="1447800"/>
            <a:ext cx="8640960" cy="4572000"/>
          </a:xfrm>
        </p:spPr>
        <p:txBody>
          <a:bodyPr>
            <a:normAutofit/>
          </a:bodyPr>
          <a:lstStyle/>
          <a:p>
            <a:pPr algn="just" eaLnBrk="1" hangingPunct="1">
              <a:buFont typeface="Wingdings" pitchFamily="2" charset="2"/>
              <a:buChar char="q"/>
              <a:defRPr/>
            </a:pPr>
            <a:r>
              <a:rPr lang="el-GR" sz="2800" dirty="0" smtClean="0">
                <a:ea typeface="ＭＳ Ｐゴシック" pitchFamily="34" charset="-128"/>
              </a:rPr>
              <a:t>Χρησιμοποιείται στις αποτιμήσεις επιχειρήσεων ως ένας τρόπος εκτίμησης:</a:t>
            </a:r>
          </a:p>
          <a:p>
            <a:pPr marL="447675" indent="-9525" algn="just">
              <a:buFont typeface="Wingdings" pitchFamily="2" charset="2"/>
              <a:buChar char="Ø"/>
              <a:defRPr/>
            </a:pPr>
            <a:r>
              <a:rPr lang="el-GR" sz="2800" dirty="0" smtClean="0">
                <a:ea typeface="ＭＳ Ｐゴシック" pitchFamily="34" charset="-128"/>
              </a:rPr>
              <a:t>των μερισμάτων που θα καταβληθούν σε μελλοντικές περιόδους</a:t>
            </a:r>
          </a:p>
          <a:p>
            <a:pPr marL="447675" indent="-9525" algn="just" eaLnBrk="1" hangingPunct="1">
              <a:buFont typeface="Wingdings" pitchFamily="2" charset="2"/>
              <a:buChar char="Ø"/>
              <a:defRPr/>
            </a:pPr>
            <a:r>
              <a:rPr lang="el-GR" sz="2800" dirty="0" smtClean="0">
                <a:ea typeface="ＭＳ Ｐゴシック" pitchFamily="34" charset="-128"/>
              </a:rPr>
              <a:t>του ποσοστού επανεπένδυσης κερδών, το οποίο είναι χρήσιμο για την μελλοντική εκτίμηση των μελλοντικών κερδών</a:t>
            </a:r>
          </a:p>
          <a:p>
            <a:pPr eaLnBrk="1" hangingPunct="1">
              <a:buFont typeface="Wingdings" pitchFamily="2" charset="2"/>
              <a:buChar char="Ø"/>
              <a:defRPr/>
            </a:pPr>
            <a:r>
              <a:rPr lang="el-GR" sz="2400" b="1" dirty="0" smtClean="0">
                <a:ea typeface="ＭＳ Ｐゴシック" pitchFamily="34" charset="-128"/>
              </a:rPr>
              <a:t>Ποσοστό Επανεπένδυσης = 1-Ποσοστό Μερίσματος</a:t>
            </a:r>
          </a:p>
          <a:p>
            <a:pPr algn="ctr" eaLnBrk="1" hangingPunct="1">
              <a:buFont typeface="Wingdings 2" pitchFamily="18" charset="2"/>
              <a:buNone/>
              <a:defRPr/>
            </a:pPr>
            <a:r>
              <a:rPr lang="el-GR" sz="2800" i="1" dirty="0" smtClean="0">
                <a:ea typeface="ＭＳ Ｐゴシック" pitchFamily="34" charset="-128"/>
              </a:rPr>
              <a:t>(</a:t>
            </a:r>
            <a:r>
              <a:rPr lang="el-GR" sz="2800" i="1" dirty="0" smtClean="0">
                <a:ea typeface="ＭＳ Ｐゴシック" pitchFamily="34" charset="-128"/>
                <a:sym typeface="Symbol" charset="2"/>
              </a:rPr>
              <a:t>Π.Ε. υψηλό ρυθμό ανάπτυξης</a:t>
            </a:r>
            <a:r>
              <a:rPr lang="el-GR" sz="2800" i="1" dirty="0" smtClean="0">
                <a:ea typeface="ＭＳ Ｐゴシック" pitchFamily="34" charset="-128"/>
              </a:rPr>
              <a: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79512" y="260648"/>
            <a:ext cx="8784976" cy="1080120"/>
          </a:xfrm>
        </p:spPr>
        <p:txBody>
          <a:bodyPr>
            <a:noAutofit/>
          </a:bodyPr>
          <a:lstStyle/>
          <a:p>
            <a:pPr algn="ctr"/>
            <a:r>
              <a:rPr lang="el-GR" sz="3200" b="1" dirty="0" smtClean="0">
                <a:solidFill>
                  <a:srgbClr val="002060"/>
                </a:solidFill>
                <a:latin typeface="+mn-lt"/>
              </a:rPr>
              <a:t>Η ΜΕΤΡΗΣΗ ΤΗΣ ΔΙΑΡΚΕΙΑΣ ΜΙΑΣ ΣΥΝΘΕΤΗΣ ΟΜΟΛΟΓΙΑΣ</a:t>
            </a:r>
            <a:endParaRPr lang="en-GB" sz="3200" b="1" dirty="0" smtClean="0">
              <a:solidFill>
                <a:srgbClr val="002060"/>
              </a:solidFill>
              <a:latin typeface="+mn-lt"/>
            </a:endParaRPr>
          </a:p>
        </p:txBody>
      </p:sp>
      <p:sp>
        <p:nvSpPr>
          <p:cNvPr id="75779" name="Rectangle 3"/>
          <p:cNvSpPr>
            <a:spLocks noGrp="1" noChangeArrowheads="1"/>
          </p:cNvSpPr>
          <p:nvPr>
            <p:ph sz="quarter" idx="1"/>
          </p:nvPr>
        </p:nvSpPr>
        <p:spPr>
          <a:xfrm>
            <a:off x="0" y="1340768"/>
            <a:ext cx="8964488" cy="5256584"/>
          </a:xfrm>
        </p:spPr>
        <p:txBody>
          <a:bodyPr>
            <a:normAutofit/>
          </a:bodyPr>
          <a:lstStyle/>
          <a:p>
            <a:pPr>
              <a:buFont typeface="Wingdings" pitchFamily="2" charset="2"/>
              <a:buChar char="Ø"/>
            </a:pPr>
            <a:endParaRPr lang="el-GR" sz="1800" dirty="0" smtClean="0"/>
          </a:p>
          <a:p>
            <a:pPr algn="just">
              <a:buFont typeface="Wingdings" pitchFamily="2" charset="2"/>
              <a:buChar char="Ø"/>
            </a:pPr>
            <a:r>
              <a:rPr lang="el-GR" sz="2800" dirty="0" smtClean="0"/>
              <a:t>Η μέτρηση της χρονικής διάρθρωσης των πληρωμών μιας ομολογίας ονομάζεται </a:t>
            </a:r>
            <a:r>
              <a:rPr lang="el-GR" sz="2800" i="1" dirty="0" smtClean="0">
                <a:solidFill>
                  <a:schemeClr val="accent2"/>
                </a:solidFill>
              </a:rPr>
              <a:t>διάρκεια της ομολογίας</a:t>
            </a:r>
            <a:r>
              <a:rPr lang="el-GR" sz="2800" dirty="0" smtClean="0"/>
              <a:t>.</a:t>
            </a:r>
          </a:p>
          <a:p>
            <a:pPr algn="just">
              <a:buFont typeface="Wingdings" pitchFamily="2" charset="2"/>
              <a:buNone/>
            </a:pPr>
            <a:endParaRPr lang="el-GR" sz="2800" dirty="0" smtClean="0"/>
          </a:p>
          <a:p>
            <a:pPr algn="just">
              <a:buFont typeface="Wingdings" pitchFamily="2" charset="2"/>
              <a:buChar char="Ø"/>
            </a:pPr>
            <a:r>
              <a:rPr lang="el-GR" sz="2800" dirty="0" smtClean="0"/>
              <a:t>Η μέτρηση της διάρκειας αποβλέπει στην αποτύπωση του μέσου χρόνου επανάκτησης του κεφαλαίου και των αποδόσεων της ομολογίας.</a:t>
            </a:r>
          </a:p>
          <a:p>
            <a:pPr algn="just">
              <a:buFont typeface="Wingdings" pitchFamily="2" charset="2"/>
              <a:buNone/>
            </a:pPr>
            <a:endParaRPr lang="el-GR" sz="2800" dirty="0" smtClean="0"/>
          </a:p>
          <a:p>
            <a:pPr algn="just">
              <a:buFont typeface="Wingdings" pitchFamily="2" charset="2"/>
              <a:buChar char="Ø"/>
            </a:pPr>
            <a:r>
              <a:rPr lang="el-GR" sz="2800" i="1" dirty="0" smtClean="0">
                <a:solidFill>
                  <a:schemeClr val="accent2"/>
                </a:solidFill>
              </a:rPr>
              <a:t>Στάθμιση των χρονικών περιόδων έως τη λήξη της ομολογίας</a:t>
            </a:r>
            <a:r>
              <a:rPr lang="el-GR" sz="2800" dirty="0" smtClean="0"/>
              <a:t> με το ποσοστό της ΠΑ της ομολογίας, που πληρώνεται σε κάθε περίοδο.</a:t>
            </a:r>
            <a:endParaRPr lang="en-GB" sz="2800" dirty="0"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55650" y="188912"/>
            <a:ext cx="7772400" cy="431775"/>
          </a:xfrm>
        </p:spPr>
        <p:txBody>
          <a:bodyPr>
            <a:normAutofit fontScale="90000"/>
          </a:bodyPr>
          <a:lstStyle/>
          <a:p>
            <a:r>
              <a:rPr lang="el-GR" sz="3200" b="1" dirty="0" smtClean="0">
                <a:solidFill>
                  <a:schemeClr val="accent2"/>
                </a:solidFill>
                <a:latin typeface="Tahoma" pitchFamily="34" charset="0"/>
              </a:rPr>
              <a:t>Παράδειγμα 1</a:t>
            </a:r>
            <a:endParaRPr lang="en-GB" sz="3200" b="1" dirty="0" smtClean="0">
              <a:solidFill>
                <a:schemeClr val="accent2"/>
              </a:solidFill>
              <a:latin typeface="Tahoma" pitchFamily="34" charset="0"/>
            </a:endParaRPr>
          </a:p>
        </p:txBody>
      </p:sp>
      <p:sp>
        <p:nvSpPr>
          <p:cNvPr id="76803" name="Rectangle 3"/>
          <p:cNvSpPr>
            <a:spLocks noGrp="1" noChangeArrowheads="1"/>
          </p:cNvSpPr>
          <p:nvPr>
            <p:ph sz="quarter" idx="1"/>
          </p:nvPr>
        </p:nvSpPr>
        <p:spPr>
          <a:xfrm>
            <a:off x="0" y="692150"/>
            <a:ext cx="9144000" cy="5976938"/>
          </a:xfrm>
        </p:spPr>
        <p:txBody>
          <a:bodyPr/>
          <a:lstStyle/>
          <a:p>
            <a:pPr algn="just">
              <a:buFontTx/>
              <a:buNone/>
            </a:pPr>
            <a:r>
              <a:rPr lang="el-GR" sz="1800" dirty="0" smtClean="0">
                <a:latin typeface="Tahoma" pitchFamily="34" charset="0"/>
              </a:rPr>
              <a:t>	</a:t>
            </a:r>
            <a:r>
              <a:rPr lang="el-GR" sz="2400" dirty="0" smtClean="0">
                <a:latin typeface="Tahoma" pitchFamily="34" charset="0"/>
              </a:rPr>
              <a:t>Έστω, μία τριετή σύνθετη ομολογία ονομαστικής αξίας €1000 και εκδοτικού επιτοκίου 7%. Το τρέχον επιτόκιο είναι 6%.</a:t>
            </a: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r>
              <a:rPr lang="el-GR" sz="1800" dirty="0" smtClean="0">
                <a:latin typeface="Tahoma" pitchFamily="34" charset="0"/>
              </a:rPr>
              <a:t>	</a:t>
            </a: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l-GR" sz="1800" dirty="0" smtClean="0">
              <a:latin typeface="Tahoma" pitchFamily="34" charset="0"/>
            </a:endParaRPr>
          </a:p>
          <a:p>
            <a:pPr>
              <a:buFontTx/>
              <a:buNone/>
            </a:pPr>
            <a:endParaRPr lang="en-GB" sz="1800" dirty="0" smtClean="0">
              <a:latin typeface="Tahoma" pitchFamily="34" charset="0"/>
            </a:endParaRPr>
          </a:p>
        </p:txBody>
      </p:sp>
      <p:pic>
        <p:nvPicPr>
          <p:cNvPr id="76804" name="Picture 7"/>
          <p:cNvPicPr>
            <a:picLocks noChangeAspect="1" noChangeArrowheads="1"/>
          </p:cNvPicPr>
          <p:nvPr/>
        </p:nvPicPr>
        <p:blipFill>
          <a:blip r:embed="rId2" cstate="print"/>
          <a:srcRect/>
          <a:stretch>
            <a:fillRect/>
          </a:stretch>
        </p:blipFill>
        <p:spPr bwMode="auto">
          <a:xfrm>
            <a:off x="1042988" y="1916113"/>
            <a:ext cx="7239000" cy="2133600"/>
          </a:xfrm>
          <a:prstGeom prst="rect">
            <a:avLst/>
          </a:prstGeom>
          <a:noFill/>
          <a:ln w="9525">
            <a:noFill/>
            <a:miter lim="800000"/>
            <a:headEnd/>
            <a:tailEnd/>
          </a:ln>
        </p:spPr>
      </p:pic>
      <p:pic>
        <p:nvPicPr>
          <p:cNvPr id="76805" name="Picture 9"/>
          <p:cNvPicPr>
            <a:picLocks noChangeAspect="1" noChangeArrowheads="1"/>
          </p:cNvPicPr>
          <p:nvPr/>
        </p:nvPicPr>
        <p:blipFill>
          <a:blip r:embed="rId3" cstate="print"/>
          <a:srcRect/>
          <a:stretch>
            <a:fillRect/>
          </a:stretch>
        </p:blipFill>
        <p:spPr bwMode="auto">
          <a:xfrm>
            <a:off x="1066800" y="4114800"/>
            <a:ext cx="7086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1143000"/>
          </a:xfrm>
        </p:spPr>
        <p:txBody>
          <a:bodyPr>
            <a:normAutofit fontScale="90000"/>
          </a:bodyPr>
          <a:lstStyle/>
          <a:p>
            <a:pPr algn="ctr" eaLnBrk="1" hangingPunct="1"/>
            <a:r>
              <a:rPr lang="el-GR" sz="4000" b="1" dirty="0" smtClean="0">
                <a:solidFill>
                  <a:srgbClr val="0070C0"/>
                </a:solidFill>
              </a:rPr>
              <a:t>ΑΠΟΤΙΜΗΣΗ ΠΕΡΙΟΥΣΙΑΚΩΝ ΣΤΟΙΧΕΙΩΝ – ΛΟΓΙΣΤΙΚΗ ΜΕΘΟΔΟΣ</a:t>
            </a:r>
          </a:p>
        </p:txBody>
      </p:sp>
      <p:sp>
        <p:nvSpPr>
          <p:cNvPr id="8195" name="Rectangle 3"/>
          <p:cNvSpPr>
            <a:spLocks noGrp="1" noChangeArrowheads="1"/>
          </p:cNvSpPr>
          <p:nvPr>
            <p:ph sz="quarter" idx="1"/>
          </p:nvPr>
        </p:nvSpPr>
        <p:spPr>
          <a:xfrm>
            <a:off x="0" y="1600200"/>
            <a:ext cx="9144000" cy="5257800"/>
          </a:xfrm>
        </p:spPr>
        <p:txBody>
          <a:bodyPr/>
          <a:lstStyle/>
          <a:p>
            <a:pPr algn="just"/>
            <a:r>
              <a:rPr lang="el-GR" dirty="0" smtClean="0"/>
              <a:t>Κύρια επιδίωξή μας στην αποτίμηση περιουσιακών στοιχείων με τη λογιστική μέθοδο είναι να προσδιορισθεί η τιμή που θα αποτιμηθούν τα μένοντα αποθέματα των εμπορευμάτων και των προϊόντων, καθώς και το κόστος πωληθέντων.</a:t>
            </a:r>
          </a:p>
          <a:p>
            <a:pPr eaLnBrk="1" hangingPunct="1">
              <a:buFontTx/>
              <a:buNone/>
            </a:pPr>
            <a:endParaRPr lang="el-GR" dirty="0" smtClean="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4213" y="260350"/>
            <a:ext cx="7772400" cy="504354"/>
          </a:xfrm>
        </p:spPr>
        <p:txBody>
          <a:bodyPr>
            <a:normAutofit fontScale="90000"/>
          </a:bodyPr>
          <a:lstStyle/>
          <a:p>
            <a:r>
              <a:rPr lang="el-GR" sz="3600" dirty="0" smtClean="0">
                <a:solidFill>
                  <a:srgbClr val="0000CC"/>
                </a:solidFill>
              </a:rPr>
              <a:t>Παράδειγμα 1 </a:t>
            </a:r>
            <a:endParaRPr lang="en-US" sz="3600" dirty="0" smtClean="0">
              <a:solidFill>
                <a:srgbClr val="0000CC"/>
              </a:solidFill>
            </a:endParaRPr>
          </a:p>
        </p:txBody>
      </p:sp>
      <p:sp>
        <p:nvSpPr>
          <p:cNvPr id="77827" name="Rectangle 3"/>
          <p:cNvSpPr>
            <a:spLocks noGrp="1" noChangeArrowheads="1"/>
          </p:cNvSpPr>
          <p:nvPr>
            <p:ph sz="quarter" idx="1"/>
          </p:nvPr>
        </p:nvSpPr>
        <p:spPr>
          <a:xfrm>
            <a:off x="0" y="765175"/>
            <a:ext cx="9144000" cy="5903913"/>
          </a:xfrm>
        </p:spPr>
        <p:txBody>
          <a:bodyPr/>
          <a:lstStyle/>
          <a:p>
            <a:pPr>
              <a:buFontTx/>
              <a:buNone/>
            </a:pPr>
            <a:r>
              <a:rPr lang="el-GR" sz="1800" dirty="0" smtClean="0">
                <a:latin typeface="Tahoma" pitchFamily="34" charset="0"/>
              </a:rPr>
              <a:t>	</a:t>
            </a:r>
            <a:r>
              <a:rPr lang="el-GR" sz="2200" dirty="0" smtClean="0">
                <a:latin typeface="Tahoma" pitchFamily="34" charset="0"/>
              </a:rPr>
              <a:t>Τέλος</a:t>
            </a:r>
            <a:r>
              <a:rPr lang="el-GR" sz="2000" dirty="0" smtClean="0">
                <a:latin typeface="Tahoma" pitchFamily="34" charset="0"/>
              </a:rPr>
              <a:t>, σταθμίζουμε τα έτη με τα ποσοστά, για να υπολογίσουμε τη διάρκεια της ομολογίας:</a:t>
            </a:r>
          </a:p>
          <a:p>
            <a:pPr algn="ctr">
              <a:buFontTx/>
              <a:buNone/>
            </a:pPr>
            <a:r>
              <a:rPr lang="el-GR" sz="2400" dirty="0" smtClean="0">
                <a:solidFill>
                  <a:srgbClr val="0000FF"/>
                </a:solidFill>
                <a:cs typeface="Arial" charset="0"/>
              </a:rPr>
              <a:t>Διάρκεια = 1 </a:t>
            </a:r>
            <a:r>
              <a:rPr lang="en-US" sz="2400" dirty="0" smtClean="0">
                <a:solidFill>
                  <a:srgbClr val="0000FF"/>
                </a:solidFill>
                <a:cs typeface="Arial" charset="0"/>
              </a:rPr>
              <a:t>x</a:t>
            </a:r>
            <a:r>
              <a:rPr lang="el-GR" sz="2400" dirty="0" smtClean="0">
                <a:solidFill>
                  <a:srgbClr val="0000FF"/>
                </a:solidFill>
                <a:cs typeface="Arial" charset="0"/>
              </a:rPr>
              <a:t> 0,0643 + 2 </a:t>
            </a:r>
            <a:r>
              <a:rPr lang="en-US" sz="2400" dirty="0" smtClean="0">
                <a:solidFill>
                  <a:srgbClr val="0000FF"/>
                </a:solidFill>
                <a:cs typeface="Arial" charset="0"/>
              </a:rPr>
              <a:t>x</a:t>
            </a:r>
            <a:r>
              <a:rPr lang="el-GR" sz="2400" dirty="0" smtClean="0">
                <a:solidFill>
                  <a:srgbClr val="0000FF"/>
                </a:solidFill>
                <a:cs typeface="Arial" charset="0"/>
              </a:rPr>
              <a:t> 0,0607 + 3 </a:t>
            </a:r>
            <a:r>
              <a:rPr lang="en-US" sz="2400" dirty="0" smtClean="0">
                <a:solidFill>
                  <a:srgbClr val="0000FF"/>
                </a:solidFill>
                <a:cs typeface="Arial" charset="0"/>
              </a:rPr>
              <a:t>x</a:t>
            </a:r>
            <a:r>
              <a:rPr lang="el-GR" sz="2400" dirty="0" smtClean="0">
                <a:solidFill>
                  <a:srgbClr val="0000FF"/>
                </a:solidFill>
                <a:cs typeface="Arial" charset="0"/>
              </a:rPr>
              <a:t> 0,875 = 2,811</a:t>
            </a:r>
            <a:endParaRPr lang="el-GR" sz="2400" dirty="0" smtClean="0">
              <a:solidFill>
                <a:srgbClr val="0000FF"/>
              </a:solidFill>
            </a:endParaRPr>
          </a:p>
          <a:p>
            <a:pPr algn="ctr">
              <a:buFontTx/>
              <a:buNone/>
            </a:pPr>
            <a:r>
              <a:rPr lang="el-GR" sz="2800" dirty="0" smtClean="0">
                <a:solidFill>
                  <a:srgbClr val="C00000"/>
                </a:solidFill>
              </a:rPr>
              <a:t>Παράδειγμα 2</a:t>
            </a:r>
          </a:p>
          <a:p>
            <a:pPr>
              <a:buFontTx/>
              <a:buNone/>
            </a:pPr>
            <a:r>
              <a:rPr lang="el-GR" sz="1800" dirty="0" smtClean="0"/>
              <a:t>	</a:t>
            </a:r>
            <a:r>
              <a:rPr lang="el-GR" sz="2200" dirty="0" smtClean="0"/>
              <a:t>Έστω ότι έχουμε μια τριετή ομολογία ονομαστικής αξίας €1000 και εκδοτικού επιτοκίου 10%. Το τρέχον επιτόκιο είναι 6%.</a:t>
            </a:r>
          </a:p>
          <a:p>
            <a:pPr>
              <a:buFontTx/>
              <a:buNone/>
            </a:pPr>
            <a:endParaRPr lang="el-GR" sz="1800" dirty="0" smtClean="0"/>
          </a:p>
          <a:p>
            <a:pPr algn="just">
              <a:buFontTx/>
              <a:buNone/>
            </a:pPr>
            <a:r>
              <a:rPr lang="el-GR" sz="1800" dirty="0" smtClean="0">
                <a:cs typeface="Arial" charset="0"/>
              </a:rPr>
              <a:t> </a:t>
            </a:r>
          </a:p>
          <a:p>
            <a:pPr>
              <a:buFontTx/>
              <a:buNone/>
            </a:pPr>
            <a:endParaRPr lang="en-GB" sz="1800" dirty="0" smtClean="0">
              <a:latin typeface="Tahoma" pitchFamily="34" charset="0"/>
            </a:endParaRPr>
          </a:p>
        </p:txBody>
      </p:sp>
      <p:pic>
        <p:nvPicPr>
          <p:cNvPr id="77828" name="Picture 4"/>
          <p:cNvPicPr>
            <a:picLocks noChangeAspect="1" noChangeArrowheads="1"/>
          </p:cNvPicPr>
          <p:nvPr/>
        </p:nvPicPr>
        <p:blipFill>
          <a:blip r:embed="rId2" cstate="print"/>
          <a:srcRect/>
          <a:stretch>
            <a:fillRect/>
          </a:stretch>
        </p:blipFill>
        <p:spPr bwMode="auto">
          <a:xfrm>
            <a:off x="179388" y="3213100"/>
            <a:ext cx="8785225"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4213" y="260350"/>
            <a:ext cx="7772400" cy="381000"/>
          </a:xfrm>
        </p:spPr>
        <p:txBody>
          <a:bodyPr>
            <a:normAutofit fontScale="90000"/>
          </a:bodyPr>
          <a:lstStyle/>
          <a:p>
            <a:r>
              <a:rPr lang="el-GR" sz="2800" dirty="0" smtClean="0">
                <a:solidFill>
                  <a:schemeClr val="accent2"/>
                </a:solidFill>
                <a:latin typeface="Tahoma" pitchFamily="34" charset="0"/>
              </a:rPr>
              <a:t>Γενικές παρατηρήσεις</a:t>
            </a:r>
            <a:endParaRPr lang="en-GB" sz="2800" dirty="0" smtClean="0">
              <a:solidFill>
                <a:schemeClr val="accent2"/>
              </a:solidFill>
              <a:latin typeface="Tahoma" pitchFamily="34" charset="0"/>
            </a:endParaRPr>
          </a:p>
        </p:txBody>
      </p:sp>
      <p:sp>
        <p:nvSpPr>
          <p:cNvPr id="24579" name="Rectangle 3"/>
          <p:cNvSpPr>
            <a:spLocks noGrp="1" noChangeArrowheads="1"/>
          </p:cNvSpPr>
          <p:nvPr>
            <p:ph sz="quarter" idx="1"/>
          </p:nvPr>
        </p:nvSpPr>
        <p:spPr>
          <a:xfrm>
            <a:off x="250825" y="765175"/>
            <a:ext cx="8642350" cy="5903913"/>
          </a:xfrm>
        </p:spPr>
        <p:txBody>
          <a:bodyPr/>
          <a:lstStyle/>
          <a:p>
            <a:pPr>
              <a:buFontTx/>
              <a:buNone/>
            </a:pPr>
            <a:r>
              <a:rPr lang="el-GR" sz="1800" dirty="0" smtClean="0">
                <a:latin typeface="Tahoma" pitchFamily="34" charset="0"/>
              </a:rPr>
              <a:t>	</a:t>
            </a:r>
          </a:p>
          <a:p>
            <a:pPr algn="just">
              <a:buFontTx/>
              <a:buNone/>
            </a:pPr>
            <a:r>
              <a:rPr lang="el-GR" sz="1800" dirty="0" smtClean="0">
                <a:latin typeface="Tahoma" pitchFamily="34" charset="0"/>
              </a:rPr>
              <a:t>	</a:t>
            </a:r>
            <a:r>
              <a:rPr lang="el-GR" sz="2400" dirty="0" smtClean="0">
                <a:solidFill>
                  <a:schemeClr val="accent2"/>
                </a:solidFill>
                <a:latin typeface="Tahoma" pitchFamily="34" charset="0"/>
              </a:rPr>
              <a:t>Α.</a:t>
            </a:r>
            <a:r>
              <a:rPr lang="el-GR" sz="2400" dirty="0" smtClean="0">
                <a:latin typeface="Tahoma" pitchFamily="34" charset="0"/>
              </a:rPr>
              <a:t> Επιβεβαιώνεται ότι οι δύο ομολογίες με την ίδια ημερομηνία λήξης έχουν διαφορετική διάρκεια, αν διαφέρει η χρονική διάρθρωση των πληρωμών τους.</a:t>
            </a:r>
          </a:p>
          <a:p>
            <a:pPr algn="just">
              <a:buFontTx/>
              <a:buNone/>
            </a:pPr>
            <a:endParaRPr lang="el-GR" sz="2400" dirty="0" smtClean="0">
              <a:latin typeface="Tahoma" pitchFamily="34" charset="0"/>
            </a:endParaRPr>
          </a:p>
          <a:p>
            <a:pPr algn="just">
              <a:buFontTx/>
              <a:buNone/>
            </a:pPr>
            <a:r>
              <a:rPr lang="el-GR" sz="2400" dirty="0" smtClean="0">
                <a:latin typeface="Tahoma" pitchFamily="34" charset="0"/>
              </a:rPr>
              <a:t>	</a:t>
            </a:r>
            <a:r>
              <a:rPr lang="el-GR" sz="2400" dirty="0" smtClean="0">
                <a:solidFill>
                  <a:schemeClr val="accent2"/>
                </a:solidFill>
                <a:latin typeface="Tahoma" pitchFamily="34" charset="0"/>
              </a:rPr>
              <a:t>Β.</a:t>
            </a:r>
            <a:r>
              <a:rPr lang="el-GR" sz="2400" dirty="0" smtClean="0">
                <a:latin typeface="Tahoma" pitchFamily="34" charset="0"/>
              </a:rPr>
              <a:t> Η ομολογία με το μεγαλύτερο εκδοτικό επιτόκιο πραγματοποιεί μεγαλύτερο ποσοστό της ΠΑ των πληρωμών της πριν τη λήξη της, και για αυτόν τον λόγο εμφανίζει μικρότερη διάρκεια από όσο η ομολογία με το μικρότερο εκδοτικό επιτόκιο.</a:t>
            </a:r>
          </a:p>
          <a:p>
            <a:pPr algn="just">
              <a:buFontTx/>
              <a:buNone/>
            </a:pPr>
            <a:endParaRPr lang="el-GR" sz="2400" dirty="0" smtClean="0">
              <a:latin typeface="Tahoma" pitchFamily="34" charset="0"/>
            </a:endParaRPr>
          </a:p>
          <a:p>
            <a:pPr algn="just">
              <a:buFontTx/>
              <a:buNone/>
            </a:pPr>
            <a:r>
              <a:rPr lang="el-GR" sz="2400" dirty="0" smtClean="0">
                <a:latin typeface="Tahoma" pitchFamily="34" charset="0"/>
              </a:rPr>
              <a:t>	</a:t>
            </a:r>
            <a:r>
              <a:rPr lang="el-GR" sz="2400" dirty="0" smtClean="0">
                <a:solidFill>
                  <a:schemeClr val="accent2"/>
                </a:solidFill>
                <a:latin typeface="Tahoma" pitchFamily="34" charset="0"/>
              </a:rPr>
              <a:t>Γ.</a:t>
            </a:r>
            <a:r>
              <a:rPr lang="el-GR" sz="2400" dirty="0" smtClean="0">
                <a:latin typeface="Tahoma" pitchFamily="34" charset="0"/>
              </a:rPr>
              <a:t> Ο υπολογισμός της διάρκειας συνυπολογίζει τη διαχρονική αξία του χρήματος, ενώ η απλή αρίθμηση των χρονικών περιόδων έως τη λήξη μιας ομολογίας δεν παίρνει υπόψη της τη διαχρονική αξία του χρήματος.</a:t>
            </a:r>
            <a:endParaRPr lang="en-GB" sz="2400" dirty="0" smtClean="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0" y="566"/>
            <a:ext cx="9144000" cy="2246769"/>
          </a:xfrm>
          <a:prstGeom prst="rect">
            <a:avLst/>
          </a:prstGeom>
          <a:noFill/>
          <a:ln w="9525">
            <a:noFill/>
            <a:miter lim="800000"/>
            <a:headEnd/>
            <a:tailEnd/>
          </a:ln>
        </p:spPr>
        <p:txBody>
          <a:bodyPr anchor="ctr">
            <a:spAutoFit/>
          </a:bodyPr>
          <a:lstStyle/>
          <a:p>
            <a:pPr algn="just"/>
            <a:r>
              <a:rPr lang="el-GR" sz="2800" b="1" u="sng" dirty="0" smtClean="0">
                <a:solidFill>
                  <a:srgbClr val="002060"/>
                </a:solidFill>
                <a:latin typeface="Calibri" pitchFamily="34" charset="0"/>
                <a:ea typeface="Calibri" pitchFamily="34" charset="0"/>
                <a:cs typeface="Times New Roman" pitchFamily="18" charset="0"/>
              </a:rPr>
              <a:t>ΑΣΚΗΣΗ:</a:t>
            </a:r>
            <a:r>
              <a:rPr lang="el-GR" sz="2800" dirty="0" smtClean="0">
                <a:latin typeface="Calibri" pitchFamily="34" charset="0"/>
                <a:ea typeface="Calibri" pitchFamily="34" charset="0"/>
                <a:cs typeface="Times New Roman" pitchFamily="18" charset="0"/>
              </a:rPr>
              <a:t> Ένα </a:t>
            </a:r>
            <a:r>
              <a:rPr lang="el-GR" sz="2800" dirty="0">
                <a:latin typeface="Calibri" pitchFamily="34" charset="0"/>
                <a:ea typeface="Calibri" pitchFamily="34" charset="0"/>
                <a:cs typeface="Times New Roman" pitchFamily="18" charset="0"/>
              </a:rPr>
              <a:t>ομόλογο με ονομαστική αξία 1.000 ευρώ έχει διάρκεια 2 έτη και τοκομερίδια εξαμήνου 8 %. Αν το ετήσιο επιτόκιο της αγοράς είναι 6 % ποια θα είναι η αξία του ομολόγου σήμερα και ποια η αξία του μετά την πληρωμή του πρώτου τόκου;</a:t>
            </a:r>
            <a:endParaRPr lang="el-GR" sz="2800" dirty="0">
              <a:ea typeface="Calibri" pitchFamily="34" charset="0"/>
              <a:cs typeface="Times New Roman" pitchFamily="18" charset="0"/>
            </a:endParaRPr>
          </a:p>
        </p:txBody>
      </p:sp>
      <p:pic>
        <p:nvPicPr>
          <p:cNvPr id="79875"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63713" y="5732463"/>
            <a:ext cx="6215062" cy="857250"/>
          </a:xfrm>
          <a:prstGeom prst="rect">
            <a:avLst/>
          </a:prstGeom>
          <a:noFill/>
          <a:ln w="9525">
            <a:noFill/>
            <a:miter lim="800000"/>
            <a:headEnd/>
            <a:tailEnd/>
          </a:ln>
        </p:spPr>
      </p:pic>
      <p:sp>
        <p:nvSpPr>
          <p:cNvPr id="79876" name="Rectangle 6"/>
          <p:cNvSpPr>
            <a:spLocks noChangeArrowheads="1"/>
          </p:cNvSpPr>
          <p:nvPr/>
        </p:nvSpPr>
        <p:spPr bwMode="auto">
          <a:xfrm>
            <a:off x="0" y="2569845"/>
            <a:ext cx="9144000" cy="3908762"/>
          </a:xfrm>
          <a:prstGeom prst="rect">
            <a:avLst/>
          </a:prstGeom>
          <a:noFill/>
          <a:ln w="9525">
            <a:noFill/>
            <a:miter lim="800000"/>
            <a:headEnd/>
            <a:tailEnd/>
          </a:ln>
        </p:spPr>
        <p:txBody>
          <a:bodyPr wrap="square" anchor="ctr">
            <a:spAutoFit/>
          </a:bodyPr>
          <a:lstStyle/>
          <a:p>
            <a:pPr algn="just"/>
            <a:r>
              <a:rPr lang="el-GR" sz="2400" b="1" u="sng" dirty="0" smtClean="0">
                <a:latin typeface="+mn-lt"/>
                <a:ea typeface="Calibri" pitchFamily="34" charset="0"/>
                <a:cs typeface="Times New Roman" pitchFamily="18" charset="0"/>
              </a:rPr>
              <a:t>Λύση:</a:t>
            </a:r>
            <a:endParaRPr lang="el-GR" sz="2400" b="1" u="sng" dirty="0">
              <a:latin typeface="+mn-lt"/>
              <a:ea typeface="Calibri" pitchFamily="34" charset="0"/>
              <a:cs typeface="Times New Roman" pitchFamily="18" charset="0"/>
            </a:endParaRPr>
          </a:p>
          <a:p>
            <a:pPr algn="just" eaLnBrk="0" hangingPunct="0"/>
            <a:r>
              <a:rPr lang="el-GR" sz="2800" dirty="0">
                <a:latin typeface="Calibri" pitchFamily="34" charset="0"/>
                <a:ea typeface="Calibri" pitchFamily="34" charset="0"/>
                <a:cs typeface="Times New Roman" pitchFamily="18" charset="0"/>
              </a:rPr>
              <a:t>Τοκομερίδιο εξαμήνου 8% σημαίνει ότι ο επενδυτής θα λαμβάνει </a:t>
            </a:r>
          </a:p>
          <a:p>
            <a:pPr lvl="2" algn="just" eaLnBrk="0" hangingPunct="0">
              <a:buFont typeface="Arial" charset="0"/>
              <a:buChar char="•"/>
            </a:pPr>
            <a:r>
              <a:rPr lang="el-GR" sz="2800" dirty="0">
                <a:latin typeface="Calibri" pitchFamily="34" charset="0"/>
                <a:ea typeface="Calibri" pitchFamily="34" charset="0"/>
                <a:cs typeface="Times New Roman" pitchFamily="18" charset="0"/>
              </a:rPr>
              <a:t>δυο φορές το χρόνο, </a:t>
            </a:r>
          </a:p>
          <a:p>
            <a:pPr lvl="2" algn="just" eaLnBrk="0" hangingPunct="0">
              <a:buFont typeface="Arial" charset="0"/>
              <a:buChar char="•"/>
            </a:pPr>
            <a:r>
              <a:rPr lang="el-GR" sz="2800" dirty="0">
                <a:latin typeface="Calibri" pitchFamily="34" charset="0"/>
                <a:ea typeface="Calibri" pitchFamily="34" charset="0"/>
                <a:cs typeface="Times New Roman" pitchFamily="18" charset="0"/>
              </a:rPr>
              <a:t>μια κάθε εξάμηνο, </a:t>
            </a:r>
          </a:p>
          <a:p>
            <a:pPr lvl="1" algn="just" eaLnBrk="0" hangingPunct="0">
              <a:buFont typeface="Arial" charset="0"/>
              <a:buChar char="•"/>
            </a:pPr>
            <a:r>
              <a:rPr lang="el-GR" sz="2800" dirty="0">
                <a:latin typeface="Calibri" pitchFamily="34" charset="0"/>
                <a:ea typeface="Calibri" pitchFamily="34" charset="0"/>
                <a:cs typeface="Times New Roman" pitchFamily="18" charset="0"/>
              </a:rPr>
              <a:t>τόκο που θα ισούται με το λόγο του αποτελέσματος του επιτοκίου 8 % επί την ονομαστική αξία με το δυο που είναι ο αριθμός των εξαμήνων. </a:t>
            </a:r>
          </a:p>
          <a:p>
            <a:pPr algn="just" eaLnBrk="0" hangingPunct="0"/>
            <a:r>
              <a:rPr lang="el-GR" sz="2800" dirty="0">
                <a:latin typeface="Calibri" pitchFamily="34" charset="0"/>
                <a:ea typeface="Calibri" pitchFamily="34" charset="0"/>
                <a:cs typeface="Times New Roman" pitchFamily="18" charset="0"/>
              </a:rPr>
              <a:t>Επομένως, </a:t>
            </a:r>
            <a:endParaRPr lang="el-GR" sz="28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ChangeArrowheads="1"/>
          </p:cNvSpPr>
          <p:nvPr/>
        </p:nvSpPr>
        <p:spPr bwMode="auto">
          <a:xfrm>
            <a:off x="0" y="-39578"/>
            <a:ext cx="9144000" cy="6740307"/>
          </a:xfrm>
          <a:prstGeom prst="rect">
            <a:avLst/>
          </a:prstGeom>
          <a:noFill/>
          <a:ln w="9525">
            <a:noFill/>
            <a:miter lim="800000"/>
            <a:headEnd/>
            <a:tailEnd/>
          </a:ln>
        </p:spPr>
        <p:txBody>
          <a:bodyPr anchor="ctr">
            <a:spAutoFit/>
          </a:bodyPr>
          <a:lstStyle/>
          <a:p>
            <a:pPr algn="just">
              <a:lnSpc>
                <a:spcPct val="150000"/>
              </a:lnSpc>
            </a:pPr>
            <a:r>
              <a:rPr lang="el-GR" sz="3200" b="1" u="sng" dirty="0" smtClean="0">
                <a:latin typeface="Calibri" pitchFamily="34" charset="0"/>
                <a:ea typeface="Calibri" pitchFamily="34" charset="0"/>
                <a:cs typeface="Times New Roman" pitchFamily="18" charset="0"/>
              </a:rPr>
              <a:t>ΛΥΣΗ ΣΥΝΕΧΕΙΑ: </a:t>
            </a:r>
            <a:r>
              <a:rPr lang="el-GR" sz="3200" dirty="0" smtClean="0">
                <a:latin typeface="Calibri" pitchFamily="34" charset="0"/>
                <a:ea typeface="Calibri" pitchFamily="34" charset="0"/>
                <a:cs typeface="Times New Roman" pitchFamily="18" charset="0"/>
              </a:rPr>
              <a:t>Ο </a:t>
            </a:r>
            <a:r>
              <a:rPr lang="el-GR" sz="3200" dirty="0">
                <a:latin typeface="Calibri" pitchFamily="34" charset="0"/>
                <a:ea typeface="Calibri" pitchFamily="34" charset="0"/>
                <a:cs typeface="Times New Roman" pitchFamily="18" charset="0"/>
              </a:rPr>
              <a:t>επενδυτής θα λάβει συνολικά 4 τοκομερίδια καθώς και την ονομαστική αξία των 1.000 ευρώ στη λήξη του ομολόγου.</a:t>
            </a:r>
            <a:endParaRPr lang="el-GR" sz="3200" dirty="0">
              <a:ea typeface="Calibri" pitchFamily="34" charset="0"/>
              <a:cs typeface="Times New Roman" pitchFamily="18" charset="0"/>
            </a:endParaRPr>
          </a:p>
          <a:p>
            <a:pPr algn="just" eaLnBrk="0" hangingPunct="0">
              <a:lnSpc>
                <a:spcPct val="150000"/>
              </a:lnSpc>
            </a:pPr>
            <a:r>
              <a:rPr lang="el-GR" sz="3200" dirty="0">
                <a:latin typeface="Calibri" pitchFamily="34" charset="0"/>
                <a:ea typeface="Calibri" pitchFamily="34" charset="0"/>
                <a:cs typeface="Times New Roman" pitchFamily="18" charset="0"/>
              </a:rPr>
              <a:t>Η παρούσα αξία του ομολόγου είναι ίση με την προεξοφλημένη αξία των τοκομεριδίων και της ονομαστικής αξίας του ομολόγου. </a:t>
            </a:r>
          </a:p>
          <a:p>
            <a:pPr algn="just" eaLnBrk="0" hangingPunct="0">
              <a:lnSpc>
                <a:spcPct val="150000"/>
              </a:lnSpc>
            </a:pPr>
            <a:r>
              <a:rPr lang="el-GR" sz="3200" dirty="0">
                <a:latin typeface="Calibri" pitchFamily="34" charset="0"/>
                <a:ea typeface="Calibri" pitchFamily="34" charset="0"/>
                <a:cs typeface="Times New Roman" pitchFamily="18" charset="0"/>
              </a:rPr>
              <a:t>Όπου Τ1 , Τ2 , Τ3 και Τ4 τα αντίστοιχα τοκομερίδια και όπου Κ η ονομαστική αξία του ομολόγου. </a:t>
            </a:r>
          </a:p>
          <a:p>
            <a:pPr algn="just" eaLnBrk="0" hangingPunct="0">
              <a:lnSpc>
                <a:spcPct val="150000"/>
              </a:lnSpc>
            </a:pPr>
            <a:r>
              <a:rPr lang="el-GR" sz="3200" dirty="0">
                <a:latin typeface="Calibri" pitchFamily="34" charset="0"/>
                <a:ea typeface="Calibri" pitchFamily="34" charset="0"/>
                <a:cs typeface="Times New Roman" pitchFamily="18" charset="0"/>
              </a:rPr>
              <a:t>Το εξαμηνιαίο επιτόκιο είναι  </a:t>
            </a:r>
            <a:endParaRPr lang="el-GR" sz="3200" dirty="0">
              <a:ea typeface="Calibri" pitchFamily="34" charset="0"/>
              <a:cs typeface="Times New Roman" pitchFamily="18" charset="0"/>
            </a:endParaRPr>
          </a:p>
        </p:txBody>
      </p:sp>
      <p:pic>
        <p:nvPicPr>
          <p:cNvPr id="8089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57813" y="5957888"/>
            <a:ext cx="3330575" cy="900112"/>
          </a:xfrm>
          <a:prstGeom prst="rect">
            <a:avLst/>
          </a:prstGeom>
          <a:noFill/>
          <a:ln w="9525">
            <a:noFill/>
            <a:miter lim="800000"/>
            <a:headEnd/>
            <a:tailEnd/>
          </a:ln>
        </p:spPr>
      </p:pic>
      <p:sp>
        <p:nvSpPr>
          <p:cNvPr id="8" name="7 - Δεξιό βέλος"/>
          <p:cNvSpPr/>
          <p:nvPr/>
        </p:nvSpPr>
        <p:spPr>
          <a:xfrm>
            <a:off x="8358188" y="5500688"/>
            <a:ext cx="785812"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23" name="Rectangle 9"/>
          <p:cNvSpPr>
            <a:spLocks noChangeArrowheads="1"/>
          </p:cNvSpPr>
          <p:nvPr/>
        </p:nvSpPr>
        <p:spPr bwMode="auto">
          <a:xfrm>
            <a:off x="0" y="895350"/>
            <a:ext cx="9144000" cy="0"/>
          </a:xfrm>
          <a:prstGeom prst="rect">
            <a:avLst/>
          </a:prstGeom>
          <a:noFill/>
          <a:ln w="9525">
            <a:noFill/>
            <a:miter lim="800000"/>
            <a:headEnd/>
            <a:tailEnd/>
          </a:ln>
        </p:spPr>
        <p:txBody>
          <a:bodyPr wrap="none" anchor="ctr">
            <a:spAutoFit/>
          </a:bodyPr>
          <a:lstStyle/>
          <a:p>
            <a:endParaRPr lang="el-GR" dirty="0"/>
          </a:p>
        </p:txBody>
      </p:sp>
      <p:sp>
        <p:nvSpPr>
          <p:cNvPr id="7" name="6 - Δεξιό βέλος"/>
          <p:cNvSpPr/>
          <p:nvPr/>
        </p:nvSpPr>
        <p:spPr>
          <a:xfrm>
            <a:off x="8143875" y="55721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8"/>
          <p:cNvSpPr>
            <a:spLocks noChangeArrowheads="1"/>
          </p:cNvSpPr>
          <p:nvPr/>
        </p:nvSpPr>
        <p:spPr bwMode="auto">
          <a:xfrm>
            <a:off x="0" y="0"/>
            <a:ext cx="9144000" cy="5354638"/>
          </a:xfrm>
          <a:prstGeom prst="rect">
            <a:avLst/>
          </a:prstGeom>
          <a:noFill/>
          <a:ln w="9525">
            <a:noFill/>
            <a:miter lim="800000"/>
            <a:headEnd/>
            <a:tailEnd/>
          </a:ln>
        </p:spPr>
        <p:txBody>
          <a:bodyPr anchor="ctr">
            <a:spAutoFit/>
          </a:bodyPr>
          <a:lstStyle/>
          <a:p>
            <a:pPr algn="just"/>
            <a:r>
              <a:rPr lang="el-GR" sz="3200" b="1" u="sng" dirty="0" smtClean="0">
                <a:latin typeface="Calibri" pitchFamily="34" charset="0"/>
                <a:ea typeface="Calibri" pitchFamily="34" charset="0"/>
                <a:cs typeface="Times New Roman" pitchFamily="18" charset="0"/>
              </a:rPr>
              <a:t>ΛΥΣΗ ΣΥΝΕΧΕΙΑ:</a:t>
            </a:r>
            <a:r>
              <a:rPr lang="el-GR" sz="3200" dirty="0" smtClean="0">
                <a:latin typeface="Calibri" pitchFamily="34" charset="0"/>
                <a:ea typeface="Calibri" pitchFamily="34" charset="0"/>
                <a:cs typeface="Times New Roman" pitchFamily="18" charset="0"/>
              </a:rPr>
              <a:t> Παρατηρούμε </a:t>
            </a:r>
            <a:r>
              <a:rPr lang="el-GR" sz="3200" dirty="0">
                <a:latin typeface="Calibri" pitchFamily="34" charset="0"/>
                <a:ea typeface="Calibri" pitchFamily="34" charset="0"/>
                <a:cs typeface="Times New Roman" pitchFamily="18" charset="0"/>
              </a:rPr>
              <a:t>ότι η αξία του ομολόγου είναι πάνω από την ονομαστική του αξία, </a:t>
            </a:r>
          </a:p>
          <a:p>
            <a:pPr lvl="1" algn="just">
              <a:buFont typeface="Arial" charset="0"/>
              <a:buChar char="•"/>
            </a:pPr>
            <a:r>
              <a:rPr lang="el-GR" sz="3200" dirty="0">
                <a:latin typeface="Calibri" pitchFamily="34" charset="0"/>
                <a:ea typeface="Calibri" pitchFamily="34" charset="0"/>
                <a:cs typeface="Times New Roman" pitchFamily="18" charset="0"/>
              </a:rPr>
              <a:t>αυτό συμβαίνει διότι το επιτόκιο του τοκομεριδίου είναι υψηλότερο από το επιτόκιο της αγοράς. </a:t>
            </a:r>
          </a:p>
          <a:p>
            <a:pPr algn="just"/>
            <a:r>
              <a:rPr lang="el-GR" sz="3200" dirty="0">
                <a:latin typeface="Calibri" pitchFamily="34" charset="0"/>
                <a:ea typeface="Calibri" pitchFamily="34" charset="0"/>
                <a:cs typeface="Times New Roman" pitchFamily="18" charset="0"/>
              </a:rPr>
              <a:t>Εάν για παράδειγμα το επιτόκιο της αγοράς ήταν 8 % τότε η αξία του ομολόγου θα ήταν ακριβώς 1.000 ευρώ. </a:t>
            </a:r>
            <a:endParaRPr lang="el-GR" sz="3200" dirty="0">
              <a:ea typeface="Calibri" pitchFamily="34" charset="0"/>
              <a:cs typeface="Times New Roman" pitchFamily="18" charset="0"/>
            </a:endParaRPr>
          </a:p>
          <a:p>
            <a:pPr algn="just" eaLnBrk="0" hangingPunct="0"/>
            <a:r>
              <a:rPr lang="el-GR" sz="3200" dirty="0">
                <a:latin typeface="Calibri" pitchFamily="34" charset="0"/>
                <a:ea typeface="Calibri" pitchFamily="34" charset="0"/>
                <a:cs typeface="Times New Roman" pitchFamily="18" charset="0"/>
              </a:rPr>
              <a:t>Η αξία του ομολόγου μετά την πληρωμή του πρώτου τόκου θα είναι:</a:t>
            </a:r>
            <a:endParaRPr lang="el-GR" sz="3200" dirty="0">
              <a:ea typeface="Calibri" pitchFamily="34" charset="0"/>
              <a:cs typeface="Times New Roman" pitchFamily="18" charset="0"/>
            </a:endParaRPr>
          </a:p>
          <a:p>
            <a:pPr eaLnBrk="0" hangingPunct="0"/>
            <a:endParaRPr lang="el-GR" sz="2200" dirty="0">
              <a:ea typeface="Calibri" pitchFamily="34" charset="0"/>
              <a:cs typeface="Times New Roman" pitchFamily="18" charset="0"/>
            </a:endParaRPr>
          </a:p>
        </p:txBody>
      </p:sp>
      <p:pic>
        <p:nvPicPr>
          <p:cNvPr id="82947"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143500"/>
            <a:ext cx="9144000" cy="129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071938"/>
            <a:ext cx="9144000" cy="1220787"/>
          </a:xfrm>
          <a:prstGeom prst="rect">
            <a:avLst/>
          </a:prstGeom>
          <a:noFill/>
          <a:ln w="9525">
            <a:noFill/>
            <a:miter lim="800000"/>
            <a:headEnd/>
            <a:tailEnd/>
          </a:ln>
        </p:spPr>
      </p:pic>
      <p:pic>
        <p:nvPicPr>
          <p:cNvPr id="8397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799138"/>
            <a:ext cx="3929063" cy="665162"/>
          </a:xfrm>
          <a:prstGeom prst="rect">
            <a:avLst/>
          </a:prstGeom>
          <a:noFill/>
          <a:ln w="9525">
            <a:noFill/>
            <a:miter lim="800000"/>
            <a:headEnd/>
            <a:tailEnd/>
          </a:ln>
        </p:spPr>
      </p:pic>
      <p:sp>
        <p:nvSpPr>
          <p:cNvPr id="83972" name="Rectangle 3"/>
          <p:cNvSpPr>
            <a:spLocks noChangeArrowheads="1"/>
          </p:cNvSpPr>
          <p:nvPr/>
        </p:nvSpPr>
        <p:spPr bwMode="auto">
          <a:xfrm>
            <a:off x="0" y="0"/>
            <a:ext cx="9144000" cy="4370388"/>
          </a:xfrm>
          <a:prstGeom prst="rect">
            <a:avLst/>
          </a:prstGeom>
          <a:noFill/>
          <a:ln w="9525">
            <a:noFill/>
            <a:miter lim="800000"/>
            <a:headEnd/>
            <a:tailEnd/>
          </a:ln>
        </p:spPr>
        <p:txBody>
          <a:bodyPr anchor="ctr">
            <a:spAutoFit/>
          </a:bodyPr>
          <a:lstStyle/>
          <a:p>
            <a:pPr algn="just"/>
            <a:r>
              <a:rPr lang="el-GR" sz="3200" b="1" u="sng" dirty="0" smtClean="0">
                <a:solidFill>
                  <a:srgbClr val="002060"/>
                </a:solidFill>
                <a:latin typeface="Calibri" pitchFamily="34" charset="0"/>
                <a:ea typeface="Calibri" pitchFamily="34" charset="0"/>
                <a:cs typeface="Times New Roman" pitchFamily="18" charset="0"/>
              </a:rPr>
              <a:t>ΝΕΑ ΑΣΚΗΣΗ:</a:t>
            </a:r>
            <a:r>
              <a:rPr lang="el-GR" sz="3200" b="1" dirty="0" smtClean="0">
                <a:solidFill>
                  <a:srgbClr val="002060"/>
                </a:solidFill>
                <a:latin typeface="Calibri" pitchFamily="34" charset="0"/>
                <a:ea typeface="Calibri" pitchFamily="34" charset="0"/>
                <a:cs typeface="Times New Roman" pitchFamily="18" charset="0"/>
              </a:rPr>
              <a:t> </a:t>
            </a:r>
            <a:r>
              <a:rPr lang="el-GR" sz="3200" dirty="0" smtClean="0">
                <a:latin typeface="Calibri" pitchFamily="34" charset="0"/>
                <a:ea typeface="Calibri" pitchFamily="34" charset="0"/>
                <a:cs typeface="Times New Roman" pitchFamily="18" charset="0"/>
              </a:rPr>
              <a:t>Εάν </a:t>
            </a:r>
            <a:r>
              <a:rPr lang="el-GR" sz="3200" dirty="0">
                <a:latin typeface="Calibri" pitchFamily="34" charset="0"/>
                <a:ea typeface="Calibri" pitchFamily="34" charset="0"/>
                <a:cs typeface="Times New Roman" pitchFamily="18" charset="0"/>
              </a:rPr>
              <a:t>στο προηγούμενο παράδειγμα το επιτόκιο μειωθεί στο 4 % ποια θα είναι ή νέα αξία της ομολογίας σήμερα και ποια ένα εξάμηνο πριν την λήξη του; </a:t>
            </a:r>
            <a:endParaRPr lang="el-GR" sz="3200" dirty="0">
              <a:ea typeface="Calibri" pitchFamily="34" charset="0"/>
              <a:cs typeface="Times New Roman" pitchFamily="18" charset="0"/>
            </a:endParaRPr>
          </a:p>
          <a:p>
            <a:pPr algn="just" eaLnBrk="0" hangingPunct="0"/>
            <a:r>
              <a:rPr lang="el-GR" sz="3200" b="1" dirty="0" smtClean="0">
                <a:latin typeface="+mn-lt"/>
                <a:ea typeface="Calibri" pitchFamily="34" charset="0"/>
                <a:cs typeface="Times New Roman" pitchFamily="18" charset="0"/>
              </a:rPr>
              <a:t>Λύση:</a:t>
            </a:r>
            <a:endParaRPr lang="el-GR" sz="3200" b="1" dirty="0">
              <a:latin typeface="+mn-lt"/>
              <a:ea typeface="Calibri" pitchFamily="34" charset="0"/>
              <a:cs typeface="Times New Roman" pitchFamily="18" charset="0"/>
            </a:endParaRPr>
          </a:p>
          <a:p>
            <a:pPr algn="just" eaLnBrk="0" hangingPunct="0"/>
            <a:r>
              <a:rPr lang="el-GR" sz="3200" dirty="0">
                <a:latin typeface="Calibri" pitchFamily="34" charset="0"/>
                <a:ea typeface="Calibri" pitchFamily="34" charset="0"/>
                <a:cs typeface="Times New Roman" pitchFamily="18" charset="0"/>
              </a:rPr>
              <a:t>Εφόσον το ετήσιο επιτόκιο είναι 4 %, το εξαμηνιαίο επιτόκιο είναι 2%. Συνεπώς η νέα αξία του ομολόγου είναι</a:t>
            </a:r>
            <a:endParaRPr lang="el-GR" sz="3200" dirty="0">
              <a:ea typeface="Calibri" pitchFamily="34" charset="0"/>
              <a:cs typeface="Times New Roman" pitchFamily="18" charset="0"/>
            </a:endParaRPr>
          </a:p>
          <a:p>
            <a:pPr algn="just" eaLnBrk="0" hangingPunct="0"/>
            <a:endParaRPr lang="el-GR" sz="2200" dirty="0">
              <a:ea typeface="Calibri" pitchFamily="34" charset="0"/>
              <a:cs typeface="Times New Roman" pitchFamily="18" charset="0"/>
            </a:endParaRPr>
          </a:p>
        </p:txBody>
      </p:sp>
      <p:sp>
        <p:nvSpPr>
          <p:cNvPr id="83973" name="Rectangle 4"/>
          <p:cNvSpPr>
            <a:spLocks noChangeArrowheads="1"/>
          </p:cNvSpPr>
          <p:nvPr/>
        </p:nvSpPr>
        <p:spPr bwMode="auto">
          <a:xfrm>
            <a:off x="0" y="895350"/>
            <a:ext cx="9144000" cy="0"/>
          </a:xfrm>
          <a:prstGeom prst="rect">
            <a:avLst/>
          </a:prstGeom>
          <a:noFill/>
          <a:ln w="9525">
            <a:noFill/>
            <a:miter lim="800000"/>
            <a:headEnd/>
            <a:tailEnd/>
          </a:ln>
        </p:spPr>
        <p:txBody>
          <a:bodyPr wrap="none" anchor="ctr">
            <a:spAutoFit/>
          </a:bodyPr>
          <a:lstStyle/>
          <a:p>
            <a:endParaRPr lang="el-GR" dirty="0"/>
          </a:p>
        </p:txBody>
      </p:sp>
      <p:sp>
        <p:nvSpPr>
          <p:cNvPr id="83974" name="Rectangle 8"/>
          <p:cNvSpPr>
            <a:spLocks noChangeArrowheads="1"/>
          </p:cNvSpPr>
          <p:nvPr/>
        </p:nvSpPr>
        <p:spPr bwMode="auto">
          <a:xfrm>
            <a:off x="0" y="876300"/>
            <a:ext cx="9144000" cy="0"/>
          </a:xfrm>
          <a:prstGeom prst="rect">
            <a:avLst/>
          </a:prstGeom>
          <a:noFill/>
          <a:ln w="9525">
            <a:noFill/>
            <a:miter lim="800000"/>
            <a:headEnd/>
            <a:tailEnd/>
          </a:ln>
        </p:spPr>
        <p:txBody>
          <a:bodyPr wrap="none" anchor="ctr">
            <a:spAutoFit/>
          </a:bodyPr>
          <a:lstStyle/>
          <a:p>
            <a:endParaRPr lang="el-GR" dirty="0"/>
          </a:p>
        </p:txBody>
      </p:sp>
      <p:sp>
        <p:nvSpPr>
          <p:cNvPr id="9" name="8 - Δεξιό βέλος"/>
          <p:cNvSpPr/>
          <p:nvPr/>
        </p:nvSpPr>
        <p:spPr>
          <a:xfrm>
            <a:off x="7572375" y="61436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ChangeArrowheads="1"/>
          </p:cNvSpPr>
          <p:nvPr/>
        </p:nvSpPr>
        <p:spPr bwMode="auto">
          <a:xfrm>
            <a:off x="0" y="0"/>
            <a:ext cx="9144000" cy="4400550"/>
          </a:xfrm>
          <a:prstGeom prst="rect">
            <a:avLst/>
          </a:prstGeom>
          <a:noFill/>
          <a:ln w="9525">
            <a:noFill/>
            <a:miter lim="800000"/>
            <a:headEnd/>
            <a:tailEnd/>
          </a:ln>
        </p:spPr>
        <p:txBody>
          <a:bodyPr anchor="ctr">
            <a:spAutoFit/>
          </a:bodyPr>
          <a:lstStyle/>
          <a:p>
            <a:pPr algn="just"/>
            <a:r>
              <a:rPr lang="el-GR" sz="2800" b="1" u="sng" dirty="0" smtClean="0">
                <a:latin typeface="Calibri" pitchFamily="34" charset="0"/>
                <a:ea typeface="Calibri" pitchFamily="34" charset="0"/>
                <a:cs typeface="Times New Roman" pitchFamily="18" charset="0"/>
              </a:rPr>
              <a:t>ΛΥΣΗ ΣΥΝΕΧΕΙΑ:</a:t>
            </a:r>
            <a:r>
              <a:rPr lang="el-GR" sz="2800" dirty="0" smtClean="0">
                <a:latin typeface="Calibri" pitchFamily="34" charset="0"/>
                <a:ea typeface="Calibri" pitchFamily="34" charset="0"/>
                <a:cs typeface="Times New Roman" pitchFamily="18" charset="0"/>
              </a:rPr>
              <a:t> Παρατηρούμε </a:t>
            </a:r>
            <a:r>
              <a:rPr lang="el-GR" sz="2800" dirty="0">
                <a:latin typeface="Calibri" pitchFamily="34" charset="0"/>
                <a:ea typeface="Calibri" pitchFamily="34" charset="0"/>
                <a:cs typeface="Times New Roman" pitchFamily="18" charset="0"/>
              </a:rPr>
              <a:t>ότι η μείωση του επιτοκίου αύξησε την αξία του ομολόγου. </a:t>
            </a:r>
          </a:p>
          <a:p>
            <a:pPr algn="just"/>
            <a:r>
              <a:rPr lang="el-GR" sz="2800" dirty="0">
                <a:latin typeface="Calibri" pitchFamily="34" charset="0"/>
                <a:ea typeface="Calibri" pitchFamily="34" charset="0"/>
                <a:cs typeface="Times New Roman" pitchFamily="18" charset="0"/>
              </a:rPr>
              <a:t>Ασφαλώς, η τιμή του ομολόγου στη αγορά διαμορφώνεται από τη ζήτηση και την προσφορά και επομένως </a:t>
            </a:r>
          </a:p>
          <a:p>
            <a:pPr lvl="1" algn="just">
              <a:buFont typeface="Arial" charset="0"/>
              <a:buChar char="•"/>
            </a:pPr>
            <a:r>
              <a:rPr lang="el-GR" sz="2800" dirty="0">
                <a:latin typeface="Calibri" pitchFamily="34" charset="0"/>
                <a:ea typeface="Calibri" pitchFamily="34" charset="0"/>
                <a:cs typeface="Times New Roman" pitchFamily="18" charset="0"/>
              </a:rPr>
              <a:t>αν η </a:t>
            </a:r>
            <a:r>
              <a:rPr lang="el-GR" sz="2800" b="1" dirty="0">
                <a:latin typeface="Calibri" pitchFamily="34" charset="0"/>
                <a:ea typeface="Calibri" pitchFamily="34" charset="0"/>
                <a:cs typeface="Times New Roman" pitchFamily="18" charset="0"/>
              </a:rPr>
              <a:t>τιμή στην αγορά </a:t>
            </a:r>
            <a:r>
              <a:rPr lang="el-GR" sz="2800" dirty="0">
                <a:latin typeface="Calibri" pitchFamily="34" charset="0"/>
                <a:ea typeface="Calibri" pitchFamily="34" charset="0"/>
                <a:cs typeface="Times New Roman" pitchFamily="18" charset="0"/>
              </a:rPr>
              <a:t>είναι υψηλότερη από την παρούσα αξία τότε το ομόλογο είναι </a:t>
            </a:r>
            <a:r>
              <a:rPr lang="el-GR" sz="2800" b="1" dirty="0">
                <a:latin typeface="Calibri" pitchFamily="34" charset="0"/>
                <a:ea typeface="Calibri" pitchFamily="34" charset="0"/>
                <a:cs typeface="Times New Roman" pitchFamily="18" charset="0"/>
              </a:rPr>
              <a:t>υπερτιμημένο</a:t>
            </a:r>
            <a:r>
              <a:rPr lang="el-GR" sz="2800" dirty="0">
                <a:latin typeface="Calibri" pitchFamily="34" charset="0"/>
                <a:ea typeface="Calibri" pitchFamily="34" charset="0"/>
                <a:cs typeface="Times New Roman" pitchFamily="18" charset="0"/>
              </a:rPr>
              <a:t> και συστήνεται πώληση, </a:t>
            </a:r>
          </a:p>
          <a:p>
            <a:pPr lvl="1" algn="just">
              <a:buFont typeface="Arial" charset="0"/>
              <a:buChar char="•"/>
            </a:pPr>
            <a:r>
              <a:rPr lang="el-GR" sz="2800" dirty="0">
                <a:latin typeface="Calibri" pitchFamily="34" charset="0"/>
                <a:ea typeface="Calibri" pitchFamily="34" charset="0"/>
                <a:cs typeface="Times New Roman" pitchFamily="18" charset="0"/>
              </a:rPr>
              <a:t>αντίθετα αν η </a:t>
            </a:r>
            <a:r>
              <a:rPr lang="el-GR" sz="2800" b="1" dirty="0">
                <a:latin typeface="Calibri" pitchFamily="34" charset="0"/>
                <a:ea typeface="Calibri" pitchFamily="34" charset="0"/>
                <a:cs typeface="Times New Roman" pitchFamily="18" charset="0"/>
              </a:rPr>
              <a:t>τιμή στη αγορά </a:t>
            </a:r>
            <a:r>
              <a:rPr lang="el-GR" sz="2800" dirty="0">
                <a:latin typeface="Calibri" pitchFamily="34" charset="0"/>
                <a:ea typeface="Calibri" pitchFamily="34" charset="0"/>
                <a:cs typeface="Times New Roman" pitchFamily="18" charset="0"/>
              </a:rPr>
              <a:t>είναι χαμηλότερη από την παρούσα αξία τότε το ομόλογο θεωρείται </a:t>
            </a:r>
            <a:r>
              <a:rPr lang="el-GR" sz="2800" b="1" dirty="0">
                <a:latin typeface="Calibri" pitchFamily="34" charset="0"/>
                <a:ea typeface="Calibri" pitchFamily="34" charset="0"/>
                <a:cs typeface="Times New Roman" pitchFamily="18" charset="0"/>
              </a:rPr>
              <a:t>υποτιμημένο</a:t>
            </a:r>
            <a:r>
              <a:rPr lang="el-GR" sz="2800" dirty="0">
                <a:latin typeface="Calibri" pitchFamily="34" charset="0"/>
                <a:ea typeface="Calibri" pitchFamily="34" charset="0"/>
                <a:cs typeface="Times New Roman" pitchFamily="18" charset="0"/>
              </a:rPr>
              <a:t> και συστήνεται αγορά.  </a:t>
            </a:r>
            <a:endParaRPr lang="el-GR" sz="2800" dirty="0"/>
          </a:p>
        </p:txBody>
      </p:sp>
      <p:sp>
        <p:nvSpPr>
          <p:cNvPr id="84995" name="Rectangle 7"/>
          <p:cNvSpPr>
            <a:spLocks noChangeArrowheads="1"/>
          </p:cNvSpPr>
          <p:nvPr/>
        </p:nvSpPr>
        <p:spPr bwMode="auto">
          <a:xfrm>
            <a:off x="0" y="4429125"/>
            <a:ext cx="9144000" cy="1724025"/>
          </a:xfrm>
          <a:prstGeom prst="rect">
            <a:avLst/>
          </a:prstGeom>
          <a:noFill/>
          <a:ln w="9525">
            <a:noFill/>
            <a:miter lim="800000"/>
            <a:headEnd/>
            <a:tailEnd/>
          </a:ln>
        </p:spPr>
        <p:txBody>
          <a:bodyPr anchor="ctr">
            <a:spAutoFit/>
          </a:bodyPr>
          <a:lstStyle/>
          <a:p>
            <a:pPr algn="just"/>
            <a:r>
              <a:rPr lang="el-GR" sz="2800" dirty="0">
                <a:latin typeface="Calibri" pitchFamily="34" charset="0"/>
                <a:ea typeface="Calibri" pitchFamily="34" charset="0"/>
                <a:cs typeface="Times New Roman" pitchFamily="18" charset="0"/>
              </a:rPr>
              <a:t>Ένα εξάμηνο πριν τη λήξη του ομολόγου ο επενδυτής θα αναμένει την είσπραξη ενός τοκομεριδίου 40 ευρώ και της ονομαστικής αξίας των 1.000 ευρώ.   </a:t>
            </a:r>
            <a:endParaRPr lang="el-GR" sz="2800" dirty="0">
              <a:ea typeface="Calibri" pitchFamily="34" charset="0"/>
              <a:cs typeface="Times New Roman" pitchFamily="18" charset="0"/>
            </a:endParaRPr>
          </a:p>
          <a:p>
            <a:pPr algn="just" eaLnBrk="0" hangingPunct="0"/>
            <a:endParaRPr lang="el-GR" sz="2200" dirty="0">
              <a:ea typeface="Calibri" pitchFamily="34" charset="0"/>
              <a:cs typeface="Times New Roman" pitchFamily="18" charset="0"/>
            </a:endParaRPr>
          </a:p>
        </p:txBody>
      </p:sp>
      <p:pic>
        <p:nvPicPr>
          <p:cNvPr id="84996"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57313" y="5868988"/>
            <a:ext cx="5286375" cy="98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0" y="-19"/>
            <a:ext cx="8353425" cy="4370427"/>
          </a:xfrm>
          <a:prstGeom prst="rect">
            <a:avLst/>
          </a:prstGeom>
          <a:noFill/>
          <a:ln w="9525">
            <a:noFill/>
            <a:miter lim="800000"/>
            <a:headEnd/>
            <a:tailEnd/>
          </a:ln>
        </p:spPr>
        <p:txBody>
          <a:bodyPr anchor="ctr">
            <a:spAutoFit/>
          </a:bodyPr>
          <a:lstStyle/>
          <a:p>
            <a:pPr algn="just" eaLnBrk="0" hangingPunct="0"/>
            <a:r>
              <a:rPr lang="el-GR" sz="3200" b="1" u="sng" dirty="0" smtClean="0">
                <a:solidFill>
                  <a:srgbClr val="006600"/>
                </a:solidFill>
                <a:latin typeface="Calibri" pitchFamily="34" charset="0"/>
                <a:ea typeface="Calibri" pitchFamily="34" charset="0"/>
                <a:cs typeface="Times New Roman" pitchFamily="18" charset="0"/>
              </a:rPr>
              <a:t>ΠΑΡΑΔΕΙΓΜΑ:</a:t>
            </a:r>
            <a:r>
              <a:rPr lang="el-GR" sz="3200" dirty="0" smtClean="0">
                <a:latin typeface="Calibri" pitchFamily="34" charset="0"/>
                <a:ea typeface="Calibri" pitchFamily="34" charset="0"/>
                <a:cs typeface="Times New Roman" pitchFamily="18" charset="0"/>
              </a:rPr>
              <a:t> Να </a:t>
            </a:r>
            <a:r>
              <a:rPr lang="el-GR" sz="3200" dirty="0">
                <a:latin typeface="Calibri" pitchFamily="34" charset="0"/>
                <a:ea typeface="Calibri" pitchFamily="34" charset="0"/>
                <a:cs typeface="Times New Roman" pitchFamily="18" charset="0"/>
              </a:rPr>
              <a:t>βρεθεί η παρούσα αξία εντόκου γραμματίου ονομαστικής αξίας 1.000 ευρώ, διάρκειας 8 μηνών, με ετήσιο επιτόκιο αγοράς 4%. </a:t>
            </a:r>
            <a:endParaRPr lang="el-GR" sz="3200" dirty="0">
              <a:ea typeface="Calibri" pitchFamily="34" charset="0"/>
              <a:cs typeface="Times New Roman" pitchFamily="18" charset="0"/>
            </a:endParaRPr>
          </a:p>
          <a:p>
            <a:pPr algn="just" eaLnBrk="0" hangingPunct="0"/>
            <a:r>
              <a:rPr lang="el-GR" sz="3200" b="1" u="sng" dirty="0">
                <a:latin typeface="Calibri" pitchFamily="34" charset="0"/>
                <a:ea typeface="Calibri" pitchFamily="34" charset="0"/>
                <a:cs typeface="Times New Roman" pitchFamily="18" charset="0"/>
              </a:rPr>
              <a:t>Λύση </a:t>
            </a:r>
            <a:endParaRPr lang="el-GR" sz="3200" b="1" u="sng" dirty="0">
              <a:ea typeface="Calibri" pitchFamily="34" charset="0"/>
              <a:cs typeface="Times New Roman" pitchFamily="18" charset="0"/>
            </a:endParaRPr>
          </a:p>
          <a:p>
            <a:pPr algn="just" eaLnBrk="0" hangingPunct="0"/>
            <a:r>
              <a:rPr lang="el-GR" sz="3200" dirty="0">
                <a:latin typeface="Calibri" pitchFamily="34" charset="0"/>
                <a:ea typeface="Calibri" pitchFamily="34" charset="0"/>
                <a:cs typeface="Times New Roman" pitchFamily="18" charset="0"/>
              </a:rPr>
              <a:t>Η παρούσα αξία του εντόκου γραμματίου υπολογίζεται με την προεξόφληση της ονομαστικής αξίας, δηλαδή:</a:t>
            </a:r>
            <a:endParaRPr lang="el-GR" sz="3200" dirty="0">
              <a:ea typeface="Calibri" pitchFamily="34" charset="0"/>
              <a:cs typeface="Times New Roman" pitchFamily="18" charset="0"/>
            </a:endParaRPr>
          </a:p>
          <a:p>
            <a:pPr algn="just" eaLnBrk="0" hangingPunct="0"/>
            <a:endParaRPr lang="el-GR" sz="2200" dirty="0">
              <a:ea typeface="Calibri" pitchFamily="34" charset="0"/>
              <a:cs typeface="Times New Roman" pitchFamily="18" charset="0"/>
            </a:endParaRPr>
          </a:p>
        </p:txBody>
      </p:sp>
      <p:pic>
        <p:nvPicPr>
          <p:cNvPr id="8601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714875"/>
            <a:ext cx="9144000" cy="1500188"/>
          </a:xfrm>
          <a:prstGeom prst="rect">
            <a:avLst/>
          </a:prstGeom>
          <a:noFill/>
          <a:ln w="9525">
            <a:noFill/>
            <a:miter lim="800000"/>
            <a:headEnd/>
            <a:tailEnd/>
          </a:ln>
        </p:spPr>
      </p:pic>
      <p:sp>
        <p:nvSpPr>
          <p:cNvPr id="86020" name="Rectangle 8"/>
          <p:cNvSpPr>
            <a:spLocks noChangeArrowheads="1"/>
          </p:cNvSpPr>
          <p:nvPr/>
        </p:nvSpPr>
        <p:spPr bwMode="auto">
          <a:xfrm>
            <a:off x="0" y="1066800"/>
            <a:ext cx="9144000" cy="0"/>
          </a:xfrm>
          <a:prstGeom prst="rect">
            <a:avLst/>
          </a:prstGeom>
          <a:noFill/>
          <a:ln w="9525">
            <a:noFill/>
            <a:miter lim="800000"/>
            <a:headEnd/>
            <a:tailEnd/>
          </a:ln>
        </p:spPr>
        <p:txBody>
          <a:bodyPr wrap="none" anchor="ctr">
            <a:spAutoFit/>
          </a:bodyPr>
          <a:lstStyle/>
          <a:p>
            <a:endParaRPr lang="el-G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12968" cy="706090"/>
          </a:xfrm>
        </p:spPr>
        <p:txBody>
          <a:bodyPr/>
          <a:lstStyle/>
          <a:p>
            <a:pPr algn="ctr"/>
            <a:r>
              <a:rPr lang="el-GR" sz="3600" b="1" dirty="0">
                <a:solidFill>
                  <a:srgbClr val="006600"/>
                </a:solidFill>
              </a:rPr>
              <a:t>ΣΧΕΤΙΚΑ ΜΟΝΤΕΛΑ ΑΠΟΤΙΜΗΣΗΣ</a:t>
            </a:r>
          </a:p>
        </p:txBody>
      </p:sp>
      <p:pic>
        <p:nvPicPr>
          <p:cNvPr id="68813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052736"/>
            <a:ext cx="8784976" cy="5616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94230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9144000" cy="1143000"/>
          </a:xfrm>
        </p:spPr>
        <p:txBody>
          <a:bodyPr>
            <a:normAutofit fontScale="90000"/>
          </a:bodyPr>
          <a:lstStyle/>
          <a:p>
            <a:pPr algn="ctr" eaLnBrk="1" hangingPunct="1"/>
            <a:r>
              <a:rPr lang="el-GR" sz="4000" b="1" dirty="0" smtClean="0">
                <a:solidFill>
                  <a:srgbClr val="0070C0"/>
                </a:solidFill>
              </a:rPr>
              <a:t>ΑΠΟΤΙΜΗΣΗ ΠΕΡΙΟΥΣΙΑΚΩΝ ΣΤΟΙΧΕΙΩΝ – ΛΟΓΙΣΤΙΚΗ ΜΕΘΟΔΟΣ</a:t>
            </a:r>
          </a:p>
        </p:txBody>
      </p:sp>
      <p:sp>
        <p:nvSpPr>
          <p:cNvPr id="9219" name="Rectangle 3"/>
          <p:cNvSpPr>
            <a:spLocks noGrp="1" noChangeArrowheads="1"/>
          </p:cNvSpPr>
          <p:nvPr>
            <p:ph sz="quarter" idx="1"/>
          </p:nvPr>
        </p:nvSpPr>
        <p:spPr>
          <a:xfrm>
            <a:off x="0" y="1600200"/>
            <a:ext cx="9144000" cy="5257800"/>
          </a:xfrm>
        </p:spPr>
        <p:txBody>
          <a:bodyPr/>
          <a:lstStyle/>
          <a:p>
            <a:pPr marL="533400" indent="-533400" eaLnBrk="1" hangingPunct="1">
              <a:buFontTx/>
              <a:buNone/>
            </a:pPr>
            <a:r>
              <a:rPr lang="el-GR" sz="2800" dirty="0" smtClean="0"/>
              <a:t>Από τον τρόπο Αποτίμησης εξαρτάται:</a:t>
            </a:r>
          </a:p>
          <a:p>
            <a:pPr marL="533400" indent="-533400" eaLnBrk="1" hangingPunct="1">
              <a:buFontTx/>
              <a:buAutoNum type="arabicPeriod"/>
            </a:pPr>
            <a:r>
              <a:rPr lang="el-GR" sz="2800" dirty="0" smtClean="0"/>
              <a:t>Το ύψος των ετησίων αποτελεσμάτων (κέρδη-ζημιά).</a:t>
            </a:r>
          </a:p>
          <a:p>
            <a:pPr marL="533400" indent="-533400" eaLnBrk="1" hangingPunct="1">
              <a:buFontTx/>
              <a:buAutoNum type="arabicPeriod"/>
            </a:pPr>
            <a:r>
              <a:rPr lang="el-GR" sz="2800" dirty="0" smtClean="0"/>
              <a:t>Η ρύθμιση των ενδοεταιρικών σχέσεων όπως η εξαγορά μεριδίων και οι αποζημιώσεις εταίρων. </a:t>
            </a:r>
          </a:p>
          <a:p>
            <a:pPr marL="533400" indent="-533400" eaLnBrk="1" hangingPunct="1">
              <a:buFontTx/>
              <a:buAutoNum type="arabicPeriod"/>
            </a:pPr>
            <a:r>
              <a:rPr lang="el-GR" sz="2800" dirty="0" smtClean="0"/>
              <a:t>Η εικόνα της θέσης της επιχείρησης στο εξωτερικό και εσωτερικό περιβάλλον και η δυναμικότητά της.</a:t>
            </a:r>
          </a:p>
          <a:p>
            <a:pPr marL="533400" indent="-533400" eaLnBrk="1" hangingPunct="1">
              <a:buFontTx/>
              <a:buAutoNum type="arabicPeriod"/>
            </a:pPr>
            <a:r>
              <a:rPr lang="el-GR" sz="2800" dirty="0" smtClean="0"/>
              <a:t>Η κρίση για την πιστοληπτική ικανότητα. </a:t>
            </a:r>
          </a:p>
          <a:p>
            <a:pPr marL="533400" indent="-533400" eaLnBrk="1" hangingPunct="1">
              <a:buFontTx/>
              <a:buAutoNum type="arabicPeriod"/>
            </a:pPr>
            <a:r>
              <a:rPr lang="el-GR" sz="2800" dirty="0" smtClean="0"/>
              <a:t>Η χρηματιστηριακή τιμή των μετοχών.</a:t>
            </a:r>
          </a:p>
          <a:p>
            <a:pPr marL="533400" indent="-533400" eaLnBrk="1" hangingPunct="1">
              <a:buFontTx/>
              <a:buAutoNum type="arabicPeriod"/>
            </a:pPr>
            <a:r>
              <a:rPr lang="el-GR" sz="2800" dirty="0" smtClean="0"/>
              <a:t>Η αποτελεσματικότητα και η αποδοτικότητα της επιχείρησης και κατ΄ επέκταση της Διοίκησης.</a:t>
            </a:r>
          </a:p>
          <a:p>
            <a:pPr marL="533400" indent="-533400" eaLnBrk="1" hangingPunct="1">
              <a:buFontTx/>
              <a:buNone/>
            </a:pPr>
            <a:endParaRPr lang="el-GR" sz="2800" dirty="0" smtClean="0"/>
          </a:p>
          <a:p>
            <a:pPr marL="533400" indent="-533400" eaLnBrk="1" hangingPunct="1">
              <a:buFontTx/>
              <a:buNone/>
            </a:pPr>
            <a:endParaRPr lang="el-GR" sz="2800" dirty="0" smtClean="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Τίτλος"/>
          <p:cNvSpPr>
            <a:spLocks noGrp="1"/>
          </p:cNvSpPr>
          <p:nvPr>
            <p:ph type="title"/>
          </p:nvPr>
        </p:nvSpPr>
        <p:spPr>
          <a:xfrm>
            <a:off x="0" y="274638"/>
            <a:ext cx="9144000" cy="1143000"/>
          </a:xfrm>
        </p:spPr>
        <p:txBody>
          <a:bodyPr/>
          <a:lstStyle/>
          <a:p>
            <a:pPr algn="ctr"/>
            <a:r>
              <a:rPr lang="el-GR" altLang="el-GR" sz="3200" b="1" dirty="0" smtClean="0">
                <a:solidFill>
                  <a:srgbClr val="002060"/>
                </a:solidFill>
                <a:cs typeface="Arial" charset="0"/>
              </a:rPr>
              <a:t>ΕΠΕΝΔΥΤΙΚΟΙ ΑΡΙΘΜΟΔΕΙΚΤΕΣ ή ΔΕΙΚΤΕΣ ΑΓΟΡΑΣ</a:t>
            </a:r>
            <a:r>
              <a:rPr lang="el-GR" altLang="el-GR" sz="3200" dirty="0" smtClean="0">
                <a:solidFill>
                  <a:srgbClr val="002060"/>
                </a:solidFill>
                <a:cs typeface="Arial" charset="0"/>
              </a:rPr>
              <a:t> ή </a:t>
            </a:r>
            <a:r>
              <a:rPr lang="el-GR" altLang="el-GR" sz="3200" b="1" dirty="0" smtClean="0">
                <a:solidFill>
                  <a:srgbClr val="002060"/>
                </a:solidFill>
                <a:cs typeface="Arial" charset="0"/>
              </a:rPr>
              <a:t>ΑΠΟΤΙΜΗΣΗΣ</a:t>
            </a:r>
          </a:p>
        </p:txBody>
      </p:sp>
      <p:sp>
        <p:nvSpPr>
          <p:cNvPr id="87044" name="Slide Number Placeholder 1"/>
          <p:cNvSpPr>
            <a:spLocks noGrp="1"/>
          </p:cNvSpPr>
          <p:nvPr>
            <p:ph type="sldNum" sz="quarter" idx="12"/>
          </p:nvPr>
        </p:nvSpPr>
        <p:spPr>
          <a:xfrm>
            <a:off x="457200" y="6245225"/>
            <a:ext cx="2133600" cy="476250"/>
          </a:xfrm>
          <a:noFill/>
        </p:spPr>
        <p:txBody>
          <a:bodyPr/>
          <a:lstStyle/>
          <a:p>
            <a:pPr algn="l"/>
            <a:fld id="{220FC59C-7FAF-4D6D-A2FA-D575203B9CA2}" type="slidenum">
              <a:rPr lang="el-GR" smtClean="0"/>
              <a:pPr algn="l"/>
              <a:t>170</a:t>
            </a:fld>
            <a:endParaRPr lang="el-GR" dirty="0" smtClean="0"/>
          </a:p>
        </p:txBody>
      </p:sp>
      <p:sp>
        <p:nvSpPr>
          <p:cNvPr id="3" name="2 - Υπότιτλος"/>
          <p:cNvSpPr>
            <a:spLocks noGrp="1"/>
          </p:cNvSpPr>
          <p:nvPr>
            <p:ph sz="quarter" idx="1"/>
          </p:nvPr>
        </p:nvSpPr>
        <p:spPr>
          <a:xfrm>
            <a:off x="250825" y="1600200"/>
            <a:ext cx="8435975" cy="4525963"/>
          </a:xfrm>
        </p:spPr>
        <p:txBody>
          <a:bodyPr/>
          <a:lstStyle/>
          <a:p>
            <a:pPr marL="609600" indent="-609600" algn="ctr" eaLnBrk="1" hangingPunct="1">
              <a:lnSpc>
                <a:spcPct val="80000"/>
              </a:lnSpc>
              <a:spcBef>
                <a:spcPts val="600"/>
              </a:spcBef>
              <a:buFontTx/>
              <a:buNone/>
              <a:defRPr/>
            </a:pPr>
            <a:r>
              <a:rPr lang="el-GR" sz="2800" b="1" dirty="0" smtClean="0">
                <a:cs typeface="Arial" pitchFamily="34" charset="0"/>
              </a:rPr>
              <a:t>Δείκτης (</a:t>
            </a:r>
            <a:r>
              <a:rPr lang="en-US" sz="2800" b="1" dirty="0" smtClean="0">
                <a:latin typeface="Calibri" pitchFamily="34" charset="0"/>
                <a:cs typeface="Arial" pitchFamily="34" charset="0"/>
              </a:rPr>
              <a:t>P/E</a:t>
            </a:r>
            <a:r>
              <a:rPr lang="el-GR" sz="2800" b="1" dirty="0" smtClean="0">
                <a:cs typeface="Arial" pitchFamily="34" charset="0"/>
              </a:rPr>
              <a:t>) = </a:t>
            </a:r>
            <a:r>
              <a:rPr lang="el-GR" sz="2800" b="1" u="sng" dirty="0" smtClean="0">
                <a:cs typeface="Arial" pitchFamily="34" charset="0"/>
              </a:rPr>
              <a:t>Τιμή  Μετοχής </a:t>
            </a:r>
          </a:p>
          <a:p>
            <a:pPr marL="609600" indent="-609600" eaLnBrk="1" hangingPunct="1">
              <a:lnSpc>
                <a:spcPct val="80000"/>
              </a:lnSpc>
              <a:spcBef>
                <a:spcPts val="600"/>
              </a:spcBef>
              <a:buFontTx/>
              <a:buNone/>
              <a:defRPr/>
            </a:pPr>
            <a:r>
              <a:rPr lang="el-GR" sz="2800" b="1" dirty="0" smtClean="0">
                <a:cs typeface="Arial" pitchFamily="34" charset="0"/>
              </a:rPr>
              <a:t>                                 </a:t>
            </a:r>
            <a:r>
              <a:rPr lang="en-US" sz="2800" b="1" dirty="0" smtClean="0">
                <a:cs typeface="Arial" pitchFamily="34" charset="0"/>
              </a:rPr>
              <a:t>          </a:t>
            </a:r>
            <a:r>
              <a:rPr lang="el-GR" sz="2800" b="1" dirty="0" smtClean="0">
                <a:cs typeface="Arial" pitchFamily="34" charset="0"/>
              </a:rPr>
              <a:t>           Κέρδη ανά Μετοχή</a:t>
            </a:r>
          </a:p>
          <a:p>
            <a:pPr eaLnBrk="1" hangingPunct="1">
              <a:lnSpc>
                <a:spcPct val="80000"/>
              </a:lnSpc>
              <a:spcBef>
                <a:spcPts val="600"/>
              </a:spcBef>
              <a:buClr>
                <a:schemeClr val="tx1"/>
              </a:buClr>
              <a:defRPr/>
            </a:pPr>
            <a:endParaRPr lang="en-US" sz="2800" dirty="0" smtClean="0">
              <a:cs typeface="Arial" pitchFamily="34" charset="0"/>
            </a:endParaRPr>
          </a:p>
          <a:p>
            <a:pPr algn="just" eaLnBrk="1" hangingPunct="1">
              <a:lnSpc>
                <a:spcPct val="80000"/>
              </a:lnSpc>
              <a:spcBef>
                <a:spcPts val="600"/>
              </a:spcBef>
              <a:buClr>
                <a:schemeClr val="tx1"/>
              </a:buClr>
              <a:defRPr/>
            </a:pPr>
            <a:r>
              <a:rPr lang="el-GR" sz="2800" dirty="0" smtClean="0">
                <a:latin typeface="Calibri" pitchFamily="34" charset="0"/>
                <a:cs typeface="Arial" pitchFamily="34" charset="0"/>
              </a:rPr>
              <a:t>Υποδηλώνει πόσες φορές είναι πρόθυμοι οι επενδυτές να πληρώσουν κάθε ευρώ που κερδίζεται ανά μετοχή της εταιρίας, δηλαδή δείχνει το ποσό που θα επιθυμούσαν να πληρώσουν οι επενδυτές για τα ανά μετοχή καθαρά κέρδη.</a:t>
            </a:r>
            <a:endParaRPr lang="en-US" sz="2800" dirty="0" smtClean="0">
              <a:latin typeface="Calibri" pitchFamily="34" charset="0"/>
              <a:cs typeface="Arial" pitchFamily="34" charset="0"/>
            </a:endParaRPr>
          </a:p>
          <a:p>
            <a:pPr algn="just" eaLnBrk="1" hangingPunct="1">
              <a:lnSpc>
                <a:spcPct val="80000"/>
              </a:lnSpc>
              <a:spcBef>
                <a:spcPts val="600"/>
              </a:spcBef>
              <a:buClr>
                <a:schemeClr val="tx1"/>
              </a:buClr>
              <a:defRPr/>
            </a:pPr>
            <a:endParaRPr lang="el-GR" sz="2800" dirty="0" smtClean="0">
              <a:latin typeface="Calibri" pitchFamily="34" charset="0"/>
              <a:cs typeface="Arial" pitchFamily="34" charset="0"/>
            </a:endParaRPr>
          </a:p>
          <a:p>
            <a:pPr algn="just" eaLnBrk="1" hangingPunct="1">
              <a:lnSpc>
                <a:spcPct val="80000"/>
              </a:lnSpc>
              <a:spcBef>
                <a:spcPts val="600"/>
              </a:spcBef>
              <a:buClr>
                <a:schemeClr val="tx1"/>
              </a:buClr>
              <a:defRPr/>
            </a:pPr>
            <a:r>
              <a:rPr lang="el-GR" sz="2800" dirty="0">
                <a:latin typeface="Calibri" pitchFamily="34" charset="0"/>
                <a:cs typeface="Arial" pitchFamily="34" charset="0"/>
              </a:rPr>
              <a:t>Συνήθως</a:t>
            </a:r>
            <a:r>
              <a:rPr lang="el-GR" sz="2800" dirty="0" smtClean="0">
                <a:latin typeface="Calibri" pitchFamily="34" charset="0"/>
                <a:cs typeface="Arial" pitchFamily="34" charset="0"/>
              </a:rPr>
              <a:t> χρησιμοποιείται για την αποτίμηση μιας μετοχής.</a:t>
            </a:r>
          </a:p>
          <a:p>
            <a:pPr marL="609600" indent="-609600" eaLnBrk="1" hangingPunct="1">
              <a:lnSpc>
                <a:spcPct val="80000"/>
              </a:lnSpc>
              <a:buFontTx/>
              <a:buAutoNum type="arabicParenR"/>
              <a:defRPr/>
            </a:pPr>
            <a:endParaRPr lang="el-GR" sz="1400" b="1" dirty="0" smtClean="0"/>
          </a:p>
          <a:p>
            <a:pPr marL="609600" indent="-609600" eaLnBrk="1" hangingPunct="1">
              <a:lnSpc>
                <a:spcPct val="80000"/>
              </a:lnSpc>
              <a:buFontTx/>
              <a:buAutoNum type="arabicParenR"/>
              <a:defRPr/>
            </a:pPr>
            <a:endParaRPr lang="el-GR" sz="1400" b="1" dirty="0" smtClean="0"/>
          </a:p>
          <a:p>
            <a:pPr marL="609600" indent="-609600" eaLnBrk="1" hangingPunct="1">
              <a:lnSpc>
                <a:spcPct val="80000"/>
              </a:lnSpc>
              <a:buFontTx/>
              <a:buAutoNum type="arabicParenR"/>
              <a:defRPr/>
            </a:pPr>
            <a:endParaRPr lang="el-GR" sz="1400" b="1" dirty="0" smtClean="0"/>
          </a:p>
          <a:p>
            <a:pPr marL="609600" indent="-609600" eaLnBrk="1" hangingPunct="1">
              <a:lnSpc>
                <a:spcPct val="80000"/>
              </a:lnSpc>
              <a:buFontTx/>
              <a:buAutoNum type="arabicParenR"/>
              <a:defRPr/>
            </a:pPr>
            <a:endParaRPr lang="el-GR" sz="1400" b="1" dirty="0" smtClean="0"/>
          </a:p>
          <a:p>
            <a:pPr marL="609600" indent="-609600" eaLnBrk="1" hangingPunct="1">
              <a:lnSpc>
                <a:spcPct val="80000"/>
              </a:lnSpc>
              <a:buFontTx/>
              <a:buAutoNum type="arabicParenR"/>
              <a:defRPr/>
            </a:pPr>
            <a:endParaRPr lang="el-GR" sz="1400" b="1" dirty="0" smtClean="0"/>
          </a:p>
          <a:p>
            <a:pPr marL="609600" indent="-609600" eaLnBrk="1" hangingPunct="1">
              <a:lnSpc>
                <a:spcPct val="80000"/>
              </a:lnSpc>
              <a:buFontTx/>
              <a:buAutoNum type="arabicParenR"/>
              <a:defRPr/>
            </a:pPr>
            <a:endParaRPr lang="el-GR" sz="1400" b="1" dirty="0" smtClean="0"/>
          </a:p>
          <a:p>
            <a:pPr>
              <a:buFont typeface="Arial" charset="0"/>
              <a:buNone/>
              <a:defRPr/>
            </a:pPr>
            <a:endParaRPr lang="el-G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914400" y="274638"/>
            <a:ext cx="7772400" cy="778098"/>
          </a:xfrm>
        </p:spPr>
        <p:txBody>
          <a:bodyPr/>
          <a:lstStyle/>
          <a:p>
            <a:pPr algn="ctr"/>
            <a:r>
              <a:rPr lang="el-GR" altLang="el-GR" b="1" dirty="0" smtClean="0">
                <a:solidFill>
                  <a:srgbClr val="002060"/>
                </a:solidFill>
              </a:rPr>
              <a:t>Price per </a:t>
            </a:r>
            <a:r>
              <a:rPr lang="en-US" altLang="el-GR" b="1" dirty="0" smtClean="0">
                <a:solidFill>
                  <a:srgbClr val="002060"/>
                </a:solidFill>
              </a:rPr>
              <a:t>E</a:t>
            </a:r>
            <a:r>
              <a:rPr lang="el-GR" altLang="el-GR" b="1" dirty="0" smtClean="0">
                <a:solidFill>
                  <a:srgbClr val="002060"/>
                </a:solidFill>
              </a:rPr>
              <a:t>arnings </a:t>
            </a:r>
            <a:r>
              <a:rPr lang="en-US" altLang="el-GR" b="1" dirty="0" smtClean="0">
                <a:solidFill>
                  <a:srgbClr val="002060"/>
                </a:solidFill>
              </a:rPr>
              <a:t>R</a:t>
            </a:r>
            <a:r>
              <a:rPr lang="el-GR" altLang="el-GR" b="1" dirty="0" smtClean="0">
                <a:solidFill>
                  <a:srgbClr val="002060"/>
                </a:solidFill>
              </a:rPr>
              <a:t>atio Ρ/Ε</a:t>
            </a:r>
            <a:endParaRPr lang="el-GR" b="1" dirty="0" smtClean="0">
              <a:solidFill>
                <a:srgbClr val="002060"/>
              </a:solidFill>
            </a:endParaRPr>
          </a:p>
        </p:txBody>
      </p:sp>
      <p:sp>
        <p:nvSpPr>
          <p:cNvPr id="88069" name="Slide Number Placeholder 4"/>
          <p:cNvSpPr>
            <a:spLocks noGrp="1"/>
          </p:cNvSpPr>
          <p:nvPr>
            <p:ph type="sldNum" sz="quarter" idx="12"/>
          </p:nvPr>
        </p:nvSpPr>
        <p:spPr>
          <a:xfrm>
            <a:off x="457200" y="6245225"/>
            <a:ext cx="2133600" cy="476250"/>
          </a:xfrm>
          <a:noFill/>
        </p:spPr>
        <p:txBody>
          <a:bodyPr/>
          <a:lstStyle/>
          <a:p>
            <a:pPr algn="l"/>
            <a:fld id="{71A505B4-7B4A-457F-A9D3-F7CD3539D1A4}" type="slidenum">
              <a:rPr lang="el-GR" smtClean="0"/>
              <a:pPr algn="l"/>
              <a:t>171</a:t>
            </a:fld>
            <a:endParaRPr lang="el-GR" dirty="0" smtClean="0"/>
          </a:p>
        </p:txBody>
      </p:sp>
      <p:pic>
        <p:nvPicPr>
          <p:cNvPr id="88067" name="Content Placeholder 5" descr="τύπος κέρδη ανά μετοχή"/>
          <p:cNvPicPr>
            <a:picLocks noGrp="1" noChangeAspect="1"/>
          </p:cNvPicPr>
          <p:nvPr>
            <p:ph sz="quarter" idx="1"/>
          </p:nvPr>
        </p:nvPicPr>
        <p:blipFill>
          <a:blip r:embed="rId2" cstate="print"/>
          <a:srcRect/>
          <a:stretch>
            <a:fillRect/>
          </a:stretch>
        </p:blipFill>
        <p:spPr>
          <a:xfrm>
            <a:off x="1187450" y="1628775"/>
            <a:ext cx="7519988" cy="1223963"/>
          </a:xfrm>
        </p:spPr>
      </p:pic>
      <p:sp>
        <p:nvSpPr>
          <p:cNvPr id="88068" name="Content Placeholder 3"/>
          <p:cNvSpPr>
            <a:spLocks noGrp="1"/>
          </p:cNvSpPr>
          <p:nvPr>
            <p:ph sz="quarter" idx="2"/>
          </p:nvPr>
        </p:nvSpPr>
        <p:spPr>
          <a:xfrm>
            <a:off x="250825" y="2997200"/>
            <a:ext cx="8634413" cy="3456136"/>
          </a:xfrm>
        </p:spPr>
        <p:txBody>
          <a:bodyPr/>
          <a:lstStyle/>
          <a:p>
            <a:pPr algn="just">
              <a:buClr>
                <a:srgbClr val="552803"/>
              </a:buClr>
            </a:pPr>
            <a:r>
              <a:rPr lang="el-GR" dirty="0" smtClean="0">
                <a:cs typeface="Arial" charset="0"/>
              </a:rPr>
              <a:t>Ο δείκτης αυτός συγκρίνει την αγοραία τιμή της</a:t>
            </a:r>
            <a:r>
              <a:rPr lang="en-US" dirty="0" smtClean="0">
                <a:cs typeface="Arial" charset="0"/>
              </a:rPr>
              <a:t> </a:t>
            </a:r>
            <a:r>
              <a:rPr lang="el-GR" dirty="0" smtClean="0">
                <a:cs typeface="Arial" charset="0"/>
              </a:rPr>
              <a:t>μετοχής με τα κέρδη ανά μετοχή της επιχείρησης.</a:t>
            </a:r>
          </a:p>
          <a:p>
            <a:pPr algn="just">
              <a:buClr>
                <a:srgbClr val="552803"/>
              </a:buClr>
            </a:pPr>
            <a:r>
              <a:rPr lang="el-GR" dirty="0" smtClean="0">
                <a:cs typeface="Arial" charset="0"/>
              </a:rPr>
              <a:t>Ο δείκτης φανερώνει το πόσο θα επιθυμούσαν οι</a:t>
            </a:r>
            <a:r>
              <a:rPr lang="en-US" dirty="0" smtClean="0">
                <a:cs typeface="Arial" charset="0"/>
              </a:rPr>
              <a:t> </a:t>
            </a:r>
            <a:r>
              <a:rPr lang="el-GR" dirty="0" smtClean="0">
                <a:cs typeface="Arial" charset="0"/>
              </a:rPr>
              <a:t>επενδυτές να πληρώσουν για τα ανά μετοχή</a:t>
            </a:r>
            <a:r>
              <a:rPr lang="en-US" dirty="0" smtClean="0">
                <a:cs typeface="Arial" charset="0"/>
              </a:rPr>
              <a:t> </a:t>
            </a:r>
            <a:r>
              <a:rPr lang="el-GR" dirty="0" smtClean="0">
                <a:cs typeface="Arial" charset="0"/>
              </a:rPr>
              <a:t>καθαρά κέρδη, δηλαδή πόσα ευρώ είναι διατεθειμένος</a:t>
            </a:r>
            <a:r>
              <a:rPr lang="en-US" dirty="0" smtClean="0">
                <a:cs typeface="Arial" charset="0"/>
              </a:rPr>
              <a:t> </a:t>
            </a:r>
            <a:r>
              <a:rPr lang="el-GR" dirty="0" smtClean="0">
                <a:cs typeface="Arial" charset="0"/>
              </a:rPr>
              <a:t>να καταβάλλει ένας επενδυτής για κάθε 1 € κέρδους.</a:t>
            </a:r>
          </a:p>
          <a:p>
            <a:endParaRPr lang="el-GR" dirty="0" smtClean="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50825" y="0"/>
            <a:ext cx="8893175" cy="1052736"/>
          </a:xfrm>
        </p:spPr>
        <p:txBody>
          <a:bodyPr>
            <a:normAutofit fontScale="90000"/>
          </a:bodyPr>
          <a:lstStyle/>
          <a:p>
            <a:pPr algn="ctr" eaLnBrk="1" hangingPunct="1"/>
            <a:r>
              <a:rPr lang="el-GR" sz="3200" b="1" dirty="0" smtClean="0">
                <a:solidFill>
                  <a:srgbClr val="002060"/>
                </a:solidFill>
              </a:rPr>
              <a:t>ΤΙΜΗ ΠΡΟΣ ΚΕΡΔΗ ΑΝΑ ΜΕΤΟΧΗ </a:t>
            </a:r>
            <a:r>
              <a:rPr lang="en-US" sz="3200" b="1" dirty="0" smtClean="0">
                <a:solidFill>
                  <a:srgbClr val="002060"/>
                </a:solidFill>
              </a:rPr>
              <a:t/>
            </a:r>
            <a:br>
              <a:rPr lang="en-US" sz="3200" b="1" dirty="0" smtClean="0">
                <a:solidFill>
                  <a:srgbClr val="002060"/>
                </a:solidFill>
              </a:rPr>
            </a:br>
            <a:r>
              <a:rPr lang="el-GR" sz="3200" b="1" dirty="0" smtClean="0">
                <a:solidFill>
                  <a:srgbClr val="002060"/>
                </a:solidFill>
                <a:latin typeface="Calibri" pitchFamily="34" charset="0"/>
              </a:rPr>
              <a:t>(</a:t>
            </a:r>
            <a:r>
              <a:rPr lang="en-US" sz="3200" b="1" dirty="0" smtClean="0">
                <a:solidFill>
                  <a:srgbClr val="002060"/>
                </a:solidFill>
                <a:latin typeface="Calibri" pitchFamily="34" charset="0"/>
              </a:rPr>
              <a:t>PRICE EARNINGS RATIO, P/E)</a:t>
            </a:r>
            <a:endParaRPr lang="el-GR" sz="3200" b="1" dirty="0" smtClean="0">
              <a:solidFill>
                <a:srgbClr val="002060"/>
              </a:solidFill>
              <a:latin typeface="Calibri" pitchFamily="34" charset="0"/>
            </a:endParaRPr>
          </a:p>
        </p:txBody>
      </p:sp>
      <p:sp>
        <p:nvSpPr>
          <p:cNvPr id="89091" name="Rectangle 3"/>
          <p:cNvSpPr>
            <a:spLocks noGrp="1" noChangeArrowheads="1"/>
          </p:cNvSpPr>
          <p:nvPr>
            <p:ph sz="quarter" idx="1"/>
          </p:nvPr>
        </p:nvSpPr>
        <p:spPr>
          <a:xfrm>
            <a:off x="179388" y="1052736"/>
            <a:ext cx="8713787" cy="5805265"/>
          </a:xfrm>
        </p:spPr>
        <p:txBody>
          <a:bodyPr>
            <a:normAutofit/>
          </a:bodyPr>
          <a:lstStyle/>
          <a:p>
            <a:pPr algn="ctr" eaLnBrk="1" hangingPunct="1">
              <a:lnSpc>
                <a:spcPct val="80000"/>
              </a:lnSpc>
              <a:buFontTx/>
              <a:buNone/>
            </a:pPr>
            <a:r>
              <a:rPr lang="el-GR" sz="1000" b="1" dirty="0" smtClean="0"/>
              <a:t>	 	</a:t>
            </a:r>
            <a:r>
              <a:rPr lang="el-GR" sz="2800" b="1" dirty="0" smtClean="0"/>
              <a:t>Ρ/Ε  = </a:t>
            </a:r>
            <a:r>
              <a:rPr lang="el-GR" b="1" u="sng" dirty="0" smtClean="0"/>
              <a:t>Χρηματιστηριακή τιμή μετοχής</a:t>
            </a:r>
          </a:p>
          <a:p>
            <a:pPr eaLnBrk="1" hangingPunct="1">
              <a:lnSpc>
                <a:spcPct val="80000"/>
              </a:lnSpc>
              <a:buFontTx/>
              <a:buNone/>
            </a:pPr>
            <a:r>
              <a:rPr lang="el-GR" b="1" dirty="0" smtClean="0"/>
              <a:t>	  	                                  Κέρδη ανά μετοχή</a:t>
            </a:r>
            <a:r>
              <a:rPr lang="el-GR" sz="3600" dirty="0" smtClean="0"/>
              <a:t> </a:t>
            </a:r>
          </a:p>
          <a:p>
            <a:pPr algn="ctr" eaLnBrk="1" hangingPunct="1">
              <a:lnSpc>
                <a:spcPct val="80000"/>
              </a:lnSpc>
              <a:buNone/>
            </a:pPr>
            <a:r>
              <a:rPr lang="el-GR" sz="2800" dirty="0" smtClean="0"/>
              <a:t> Κέρδη ανά Μετοχή = </a:t>
            </a:r>
            <a:r>
              <a:rPr lang="el-GR" sz="2800" u="sng" dirty="0" smtClean="0"/>
              <a:t>Κέρδη μετά από Φόρους</a:t>
            </a:r>
          </a:p>
          <a:p>
            <a:pPr algn="just" eaLnBrk="1" hangingPunct="1">
              <a:lnSpc>
                <a:spcPct val="80000"/>
              </a:lnSpc>
              <a:buNone/>
            </a:pPr>
            <a:r>
              <a:rPr lang="el-GR" sz="2800" dirty="0" smtClean="0"/>
              <a:t>                                                            Αριθμό Μετοχών</a:t>
            </a:r>
          </a:p>
          <a:p>
            <a:pPr algn="just" eaLnBrk="1" hangingPunct="1">
              <a:lnSpc>
                <a:spcPct val="80000"/>
              </a:lnSpc>
            </a:pPr>
            <a:r>
              <a:rPr lang="el-GR" sz="2800" dirty="0" smtClean="0"/>
              <a:t>Δείχνει πόσες φορές διαπραγματεύεται μια μετοχή τα κέρδη της τρέχουσας ή προηγουμένης χρήσεως στο χρηματιστήριο ή εναλλακτικά πόσα λεπτά είναι διατεθειμένος να καταβάλλει ένας επενδυτής για κάθε λεπτό κέρδους της επιχείρησης.</a:t>
            </a:r>
          </a:p>
          <a:p>
            <a:pPr algn="just" eaLnBrk="1" hangingPunct="1">
              <a:lnSpc>
                <a:spcPct val="80000"/>
              </a:lnSpc>
            </a:pPr>
            <a:r>
              <a:rPr lang="el-GR" sz="2800" dirty="0" smtClean="0"/>
              <a:t>Ο αριθμοδείκτης αυτός είναι πάντοτε θετικός και δεν υπολογίζεται όταν η επιχείρηση έχει ζημίες </a:t>
            </a:r>
          </a:p>
          <a:p>
            <a:pPr algn="just" eaLnBrk="1" hangingPunct="1">
              <a:lnSpc>
                <a:spcPct val="80000"/>
              </a:lnSpc>
            </a:pPr>
            <a:r>
              <a:rPr lang="el-GR" sz="2800" dirty="0" smtClean="0"/>
              <a:t>Θεωρητικά, μια υψηλή τιμή του δείκτη δείχνει ότι οι επενδυτές αγοράζουν την μετοχή διότι έχουν εμπιστοσύνη στη μελλοντική ικανότητα της επιχείρησης να πραγματοποιεί κέρδη.</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274638"/>
            <a:ext cx="9144000" cy="417512"/>
          </a:xfrm>
        </p:spPr>
        <p:txBody>
          <a:bodyPr>
            <a:normAutofit fontScale="90000"/>
          </a:bodyPr>
          <a:lstStyle/>
          <a:p>
            <a:pPr algn="ctr" eaLnBrk="1" hangingPunct="1"/>
            <a:r>
              <a:rPr lang="el-GR" sz="3200" b="1" dirty="0" smtClean="0">
                <a:solidFill>
                  <a:srgbClr val="002060"/>
                </a:solidFill>
              </a:rPr>
              <a:t>Ο ΔΕΙΚΤΗΣ Ρ/Ε ή ΠΟΛΛΑΠΛΑΣΙΑΣΤΗΣ ΚΕΡΔΩΝ</a:t>
            </a:r>
          </a:p>
        </p:txBody>
      </p:sp>
      <p:sp>
        <p:nvSpPr>
          <p:cNvPr id="90115" name="Rectangle 3"/>
          <p:cNvSpPr>
            <a:spLocks noGrp="1" noChangeArrowheads="1"/>
          </p:cNvSpPr>
          <p:nvPr>
            <p:ph sz="quarter" idx="1"/>
          </p:nvPr>
        </p:nvSpPr>
        <p:spPr>
          <a:xfrm>
            <a:off x="251520" y="981075"/>
            <a:ext cx="8892480" cy="5876925"/>
          </a:xfrm>
        </p:spPr>
        <p:txBody>
          <a:bodyPr/>
          <a:lstStyle/>
          <a:p>
            <a:pPr eaLnBrk="1" hangingPunct="1">
              <a:lnSpc>
                <a:spcPct val="90000"/>
              </a:lnSpc>
              <a:buFontTx/>
              <a:buNone/>
            </a:pPr>
            <a:r>
              <a:rPr lang="el-GR" sz="2600" dirty="0" smtClean="0"/>
              <a:t>Ο δείκτης </a:t>
            </a:r>
            <a:r>
              <a:rPr lang="el-GR" sz="2600" b="1" dirty="0" smtClean="0"/>
              <a:t>Ρ/Ε</a:t>
            </a:r>
            <a:r>
              <a:rPr lang="el-GR" sz="2600" dirty="0" smtClean="0"/>
              <a:t> αποτελεί έναν από τους βασικούς δείκτες</a:t>
            </a:r>
          </a:p>
          <a:p>
            <a:pPr eaLnBrk="1" hangingPunct="1">
              <a:lnSpc>
                <a:spcPct val="90000"/>
              </a:lnSpc>
              <a:buFontTx/>
              <a:buNone/>
            </a:pPr>
            <a:r>
              <a:rPr lang="el-GR" sz="2600" dirty="0" smtClean="0"/>
              <a:t>αποτίμησης επιχειρήσεων, μαζί με το δείκτη </a:t>
            </a:r>
            <a:r>
              <a:rPr lang="en-US" sz="2600" b="1" dirty="0" smtClean="0"/>
              <a:t>EPS</a:t>
            </a:r>
            <a:r>
              <a:rPr lang="en-US" sz="2600" dirty="0" smtClean="0"/>
              <a:t> </a:t>
            </a:r>
            <a:r>
              <a:rPr lang="el-GR" sz="2600" dirty="0" smtClean="0"/>
              <a:t>κέρδη</a:t>
            </a:r>
          </a:p>
          <a:p>
            <a:pPr eaLnBrk="1" hangingPunct="1">
              <a:lnSpc>
                <a:spcPct val="90000"/>
              </a:lnSpc>
              <a:buFontTx/>
              <a:buNone/>
            </a:pPr>
            <a:r>
              <a:rPr lang="el-GR" sz="2600" dirty="0" smtClean="0"/>
              <a:t>ανά μετοχή. Ο υπολογισμός των δύο δεικτών έχει ως εξής:</a:t>
            </a:r>
            <a:endParaRPr lang="el-GR" sz="2600" b="1" dirty="0" smtClean="0"/>
          </a:p>
          <a:p>
            <a:pPr eaLnBrk="1" hangingPunct="1">
              <a:lnSpc>
                <a:spcPct val="90000"/>
              </a:lnSpc>
              <a:buFontTx/>
              <a:buNone/>
            </a:pPr>
            <a:r>
              <a:rPr lang="en-US" sz="2600" dirty="0" smtClean="0"/>
              <a:t>           D</a:t>
            </a:r>
            <a:r>
              <a:rPr lang="el-GR" sz="2600" dirty="0" smtClean="0"/>
              <a:t>/Ε</a:t>
            </a:r>
            <a:endParaRPr lang="en-US" sz="2600" dirty="0" smtClean="0"/>
          </a:p>
          <a:p>
            <a:pPr eaLnBrk="1" hangingPunct="1">
              <a:lnSpc>
                <a:spcPct val="90000"/>
              </a:lnSpc>
              <a:buFontTx/>
              <a:buNone/>
            </a:pPr>
            <a:r>
              <a:rPr lang="el-GR" sz="2600" b="1" dirty="0" smtClean="0"/>
              <a:t>Ρ</a:t>
            </a:r>
            <a:r>
              <a:rPr lang="el-GR" sz="2600" dirty="0" smtClean="0"/>
              <a:t>/</a:t>
            </a:r>
            <a:r>
              <a:rPr lang="el-GR" sz="2600" b="1" dirty="0" smtClean="0"/>
              <a:t>Ε </a:t>
            </a:r>
            <a:r>
              <a:rPr lang="el-GR" sz="2600" dirty="0" smtClean="0"/>
              <a:t>=</a:t>
            </a:r>
            <a:r>
              <a:rPr lang="en-US" sz="2600" dirty="0" smtClean="0"/>
              <a:t> </a:t>
            </a:r>
            <a:r>
              <a:rPr lang="el-GR" sz="2600" dirty="0" smtClean="0">
                <a:cs typeface="Arial" charset="0"/>
              </a:rPr>
              <a:t>────</a:t>
            </a:r>
          </a:p>
          <a:p>
            <a:pPr eaLnBrk="1" hangingPunct="1">
              <a:lnSpc>
                <a:spcPct val="90000"/>
              </a:lnSpc>
              <a:buFontTx/>
              <a:buNone/>
            </a:pPr>
            <a:r>
              <a:rPr lang="en-US" sz="2600" dirty="0" smtClean="0"/>
              <a:t>            K-g</a:t>
            </a:r>
            <a:endParaRPr lang="el-GR" sz="2600" dirty="0" smtClean="0"/>
          </a:p>
          <a:p>
            <a:pPr eaLnBrk="1" hangingPunct="1">
              <a:lnSpc>
                <a:spcPct val="90000"/>
              </a:lnSpc>
              <a:buFontTx/>
              <a:buNone/>
            </a:pPr>
            <a:r>
              <a:rPr lang="el-GR" sz="2600" dirty="0" smtClean="0"/>
              <a:t>Όπου: </a:t>
            </a:r>
            <a:endParaRPr lang="en-US" sz="2600" dirty="0" smtClean="0"/>
          </a:p>
          <a:p>
            <a:pPr eaLnBrk="1" hangingPunct="1">
              <a:lnSpc>
                <a:spcPct val="90000"/>
              </a:lnSpc>
              <a:buFontTx/>
              <a:buNone/>
            </a:pPr>
            <a:r>
              <a:rPr lang="en-US" sz="2600" b="1" dirty="0" smtClean="0"/>
              <a:t>D/E:</a:t>
            </a:r>
            <a:r>
              <a:rPr lang="en-US" sz="2600" dirty="0" smtClean="0"/>
              <a:t> </a:t>
            </a:r>
            <a:r>
              <a:rPr lang="el-GR" sz="2600" dirty="0" smtClean="0"/>
              <a:t>το ποσοστό μερισματικής απόδοσης.</a:t>
            </a:r>
            <a:endParaRPr lang="en-US" sz="2600" dirty="0" smtClean="0"/>
          </a:p>
          <a:p>
            <a:pPr eaLnBrk="1" hangingPunct="1">
              <a:lnSpc>
                <a:spcPct val="90000"/>
              </a:lnSpc>
              <a:buFontTx/>
              <a:buNone/>
            </a:pPr>
            <a:r>
              <a:rPr lang="en-US" sz="2600" b="1" dirty="0" smtClean="0"/>
              <a:t>D:</a:t>
            </a:r>
            <a:r>
              <a:rPr lang="en-US" sz="2600" dirty="0" smtClean="0"/>
              <a:t> </a:t>
            </a:r>
            <a:r>
              <a:rPr lang="el-GR" sz="2600" dirty="0" smtClean="0"/>
              <a:t>Μέρισμα</a:t>
            </a:r>
          </a:p>
          <a:p>
            <a:pPr eaLnBrk="1" hangingPunct="1">
              <a:lnSpc>
                <a:spcPct val="90000"/>
              </a:lnSpc>
              <a:buFontTx/>
              <a:buNone/>
            </a:pPr>
            <a:r>
              <a:rPr lang="el-GR" sz="2600" b="1" dirty="0" smtClean="0"/>
              <a:t>Ε:</a:t>
            </a:r>
            <a:r>
              <a:rPr lang="el-GR" sz="2600" dirty="0" smtClean="0"/>
              <a:t> Κέρδη</a:t>
            </a:r>
          </a:p>
          <a:p>
            <a:pPr eaLnBrk="1" hangingPunct="1">
              <a:lnSpc>
                <a:spcPct val="90000"/>
              </a:lnSpc>
              <a:buFontTx/>
              <a:buNone/>
            </a:pPr>
            <a:r>
              <a:rPr lang="el-GR" sz="2600" b="1" dirty="0" smtClean="0"/>
              <a:t>Κ:</a:t>
            </a:r>
            <a:r>
              <a:rPr lang="el-GR" sz="2600" dirty="0" smtClean="0"/>
              <a:t> Απαιτούμενη απόδοση</a:t>
            </a:r>
          </a:p>
          <a:p>
            <a:pPr eaLnBrk="1" hangingPunct="1">
              <a:lnSpc>
                <a:spcPct val="90000"/>
              </a:lnSpc>
              <a:buFontTx/>
              <a:buNone/>
            </a:pPr>
            <a:r>
              <a:rPr lang="en-US" sz="2600" b="1" dirty="0" smtClean="0"/>
              <a:t>g:</a:t>
            </a:r>
            <a:r>
              <a:rPr lang="en-US" sz="2600" dirty="0" smtClean="0"/>
              <a:t> </a:t>
            </a:r>
            <a:r>
              <a:rPr lang="el-GR" sz="2600" dirty="0" smtClean="0"/>
              <a:t>Η διαφορά μερίσματος από έτος σε έτος</a:t>
            </a:r>
            <a:r>
              <a:rPr lang="en-US" sz="2600" dirty="0" smtClean="0"/>
              <a:t>,</a:t>
            </a:r>
            <a:r>
              <a:rPr lang="el-GR" sz="2600" dirty="0" smtClean="0"/>
              <a:t> ή συντελεστής ανάπτυξης</a:t>
            </a:r>
            <a:r>
              <a:rPr lang="en-US" sz="2600" dirty="0" smtClean="0"/>
              <a:t>, </a:t>
            </a:r>
            <a:r>
              <a:rPr lang="el-GR" sz="2600" dirty="0" smtClean="0"/>
              <a:t>ή ποσοστό ανάπτυξης.</a:t>
            </a:r>
          </a:p>
          <a:p>
            <a:pPr eaLnBrk="1" hangingPunct="1">
              <a:lnSpc>
                <a:spcPct val="90000"/>
              </a:lnSpc>
              <a:buFontTx/>
              <a:buNone/>
            </a:pPr>
            <a:endParaRPr lang="el-GR" sz="2600" dirty="0" smtClean="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228600"/>
            <a:ext cx="9144000" cy="685800"/>
          </a:xfrm>
        </p:spPr>
        <p:txBody>
          <a:bodyPr/>
          <a:lstStyle/>
          <a:p>
            <a:pPr algn="ctr" eaLnBrk="1" hangingPunct="1"/>
            <a:r>
              <a:rPr lang="el-GR" sz="3200" b="1" dirty="0" smtClean="0">
                <a:solidFill>
                  <a:srgbClr val="002060"/>
                </a:solidFill>
              </a:rPr>
              <a:t>ΚΕΡΔΗ ΑΝΑ ΜΕΤΟΧΗ </a:t>
            </a:r>
            <a:r>
              <a:rPr lang="el-GR" sz="3200" b="1" dirty="0" smtClean="0">
                <a:solidFill>
                  <a:srgbClr val="002060"/>
                </a:solidFill>
                <a:latin typeface="Calibri" pitchFamily="34" charset="0"/>
              </a:rPr>
              <a:t>(</a:t>
            </a:r>
            <a:r>
              <a:rPr lang="en-US" sz="3200" b="1" dirty="0" smtClean="0">
                <a:solidFill>
                  <a:srgbClr val="002060"/>
                </a:solidFill>
                <a:latin typeface="Calibri" pitchFamily="34" charset="0"/>
              </a:rPr>
              <a:t>EARNINGS PER SHARE-E.P.S.)</a:t>
            </a:r>
            <a:endParaRPr lang="el-GR" sz="3200" b="1" dirty="0" smtClean="0">
              <a:solidFill>
                <a:srgbClr val="002060"/>
              </a:solidFill>
              <a:latin typeface="Calibri" pitchFamily="34" charset="0"/>
            </a:endParaRPr>
          </a:p>
        </p:txBody>
      </p:sp>
      <p:sp>
        <p:nvSpPr>
          <p:cNvPr id="91139" name="Rectangle 3"/>
          <p:cNvSpPr>
            <a:spLocks noGrp="1" noChangeArrowheads="1"/>
          </p:cNvSpPr>
          <p:nvPr>
            <p:ph sz="quarter" idx="1"/>
          </p:nvPr>
        </p:nvSpPr>
        <p:spPr>
          <a:xfrm>
            <a:off x="179512" y="1174750"/>
            <a:ext cx="8964488" cy="5422602"/>
          </a:xfrm>
        </p:spPr>
        <p:txBody>
          <a:bodyPr/>
          <a:lstStyle/>
          <a:p>
            <a:pPr algn="just" eaLnBrk="1" hangingPunct="1">
              <a:lnSpc>
                <a:spcPct val="90000"/>
              </a:lnSpc>
              <a:buFontTx/>
              <a:buNone/>
            </a:pPr>
            <a:r>
              <a:rPr lang="el-GR" sz="2000" b="1" dirty="0" smtClean="0"/>
              <a:t>                    </a:t>
            </a:r>
            <a:r>
              <a:rPr lang="el-GR" sz="2400" b="1" dirty="0" smtClean="0"/>
              <a:t>Καθαρά Κέρδη χρήσεως</a:t>
            </a:r>
            <a:endParaRPr lang="el-GR" sz="2400" b="1" u="sng" dirty="0" smtClean="0"/>
          </a:p>
          <a:p>
            <a:pPr algn="just" eaLnBrk="1" hangingPunct="1">
              <a:lnSpc>
                <a:spcPct val="90000"/>
              </a:lnSpc>
              <a:buFontTx/>
              <a:buNone/>
            </a:pPr>
            <a:r>
              <a:rPr lang="el-GR" sz="2400" b="1" dirty="0" smtClean="0"/>
              <a:t>Ε.Ρ.</a:t>
            </a:r>
            <a:r>
              <a:rPr lang="en-US" sz="2400" b="1" dirty="0" smtClean="0"/>
              <a:t>S.</a:t>
            </a:r>
            <a:r>
              <a:rPr lang="el-GR" sz="2400" b="1" dirty="0" smtClean="0"/>
              <a:t> = </a:t>
            </a:r>
            <a:r>
              <a:rPr lang="el-GR" sz="2400" b="1" dirty="0" smtClean="0">
                <a:cs typeface="Arial" charset="0"/>
              </a:rPr>
              <a:t>───────────────────────────</a:t>
            </a:r>
            <a:r>
              <a:rPr lang="el-GR" sz="2400" b="1" dirty="0" smtClean="0"/>
              <a:t>     </a:t>
            </a:r>
          </a:p>
          <a:p>
            <a:pPr algn="just" eaLnBrk="1" hangingPunct="1">
              <a:lnSpc>
                <a:spcPct val="90000"/>
              </a:lnSpc>
              <a:buFontTx/>
              <a:buNone/>
            </a:pPr>
            <a:r>
              <a:rPr lang="el-GR" sz="2400" b="1" dirty="0" smtClean="0"/>
              <a:t>              Μέσος αριθμός μετοχών σε κυκλοφορία</a:t>
            </a:r>
          </a:p>
          <a:p>
            <a:pPr algn="just" eaLnBrk="1" hangingPunct="1">
              <a:lnSpc>
                <a:spcPct val="90000"/>
              </a:lnSpc>
              <a:buFontTx/>
              <a:buNone/>
            </a:pPr>
            <a:r>
              <a:rPr lang="el-GR" sz="2400" b="1" dirty="0" smtClean="0"/>
              <a:t>ή            Συνολικός Αριθμός μετοχών σε κυκλοφορία</a:t>
            </a:r>
            <a:r>
              <a:rPr lang="el-GR" sz="2400" dirty="0" smtClean="0"/>
              <a:t>     </a:t>
            </a:r>
          </a:p>
          <a:p>
            <a:pPr algn="just" eaLnBrk="1" hangingPunct="1">
              <a:lnSpc>
                <a:spcPct val="90000"/>
              </a:lnSpc>
              <a:buFontTx/>
              <a:buNone/>
            </a:pPr>
            <a:r>
              <a:rPr lang="el-GR" sz="2400" dirty="0" smtClean="0"/>
              <a:t>ΜΑΜΚ = (ΑΜΑΧ + ΑΜΤΧ) / 2     </a:t>
            </a:r>
          </a:p>
          <a:p>
            <a:pPr algn="just" eaLnBrk="1" hangingPunct="1">
              <a:lnSpc>
                <a:spcPct val="90000"/>
              </a:lnSpc>
              <a:buFontTx/>
              <a:buNone/>
            </a:pPr>
            <a:r>
              <a:rPr lang="el-GR" sz="2400" dirty="0" smtClean="0"/>
              <a:t> Όπου : </a:t>
            </a:r>
          </a:p>
          <a:p>
            <a:pPr algn="just" eaLnBrk="1" hangingPunct="1">
              <a:lnSpc>
                <a:spcPct val="90000"/>
              </a:lnSpc>
              <a:buFontTx/>
              <a:buNone/>
            </a:pPr>
            <a:r>
              <a:rPr lang="el-GR" sz="2400" b="1" dirty="0" smtClean="0"/>
              <a:t>ΜΑΜΚ : </a:t>
            </a:r>
            <a:r>
              <a:rPr lang="el-GR" sz="2400" dirty="0" smtClean="0"/>
              <a:t>Μέσος αριθμός μετοχών σε κυκλοφορία</a:t>
            </a:r>
          </a:p>
          <a:p>
            <a:pPr algn="just" eaLnBrk="1" hangingPunct="1">
              <a:lnSpc>
                <a:spcPct val="90000"/>
              </a:lnSpc>
              <a:buFontTx/>
              <a:buNone/>
            </a:pPr>
            <a:r>
              <a:rPr lang="el-GR" sz="2400" b="1" dirty="0" smtClean="0"/>
              <a:t>ΑΜΑΧ : </a:t>
            </a:r>
            <a:r>
              <a:rPr lang="el-GR" sz="2400" dirty="0" smtClean="0"/>
              <a:t>Αριθμός Μετοχών στην Αρχή της Χρήσης</a:t>
            </a:r>
          </a:p>
          <a:p>
            <a:pPr algn="just" eaLnBrk="1" hangingPunct="1">
              <a:lnSpc>
                <a:spcPct val="90000"/>
              </a:lnSpc>
              <a:buFontTx/>
              <a:buNone/>
            </a:pPr>
            <a:r>
              <a:rPr lang="el-GR" sz="2400" b="1" dirty="0" smtClean="0"/>
              <a:t>ΑΜΤΧ : </a:t>
            </a:r>
            <a:r>
              <a:rPr lang="el-GR" sz="2400" dirty="0" smtClean="0"/>
              <a:t>Αριθμός Μετοχών στο Τέλος της Χρήσης</a:t>
            </a:r>
            <a:r>
              <a:rPr lang="el-GR" sz="2400" b="1" dirty="0" smtClean="0"/>
              <a:t> </a:t>
            </a:r>
          </a:p>
          <a:p>
            <a:pPr algn="just" eaLnBrk="1" hangingPunct="1">
              <a:lnSpc>
                <a:spcPct val="90000"/>
              </a:lnSpc>
            </a:pPr>
            <a:r>
              <a:rPr lang="el-GR" sz="2400" dirty="0" smtClean="0"/>
              <a:t>Απεικονίζει το ύψος των καθαρών κερδών που αντιστοιχεί σε κάθε μετοχή της επιχείρησης</a:t>
            </a:r>
          </a:p>
          <a:p>
            <a:pPr algn="just" eaLnBrk="1" hangingPunct="1">
              <a:lnSpc>
                <a:spcPct val="90000"/>
              </a:lnSpc>
            </a:pPr>
            <a:r>
              <a:rPr lang="el-GR" sz="2400" dirty="0" smtClean="0"/>
              <a:t>Αντανακλά την κερδοφόρα δυναμικότητα μιας εταιρείας με βάση τη μια μετοχή της και χρησιμοποιείται ευρύτατα.</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4638"/>
            <a:ext cx="8229600" cy="490537"/>
          </a:xfrm>
        </p:spPr>
        <p:txBody>
          <a:bodyPr>
            <a:normAutofit fontScale="90000"/>
          </a:bodyPr>
          <a:lstStyle/>
          <a:p>
            <a:pPr eaLnBrk="1" hangingPunct="1"/>
            <a:r>
              <a:rPr lang="el-GR" sz="4000" b="1" dirty="0" smtClean="0">
                <a:solidFill>
                  <a:srgbClr val="002060"/>
                </a:solidFill>
              </a:rPr>
              <a:t>ΑΣΚΗΣΗ</a:t>
            </a:r>
          </a:p>
        </p:txBody>
      </p:sp>
      <p:sp>
        <p:nvSpPr>
          <p:cNvPr id="92163" name="Rectangle 3"/>
          <p:cNvSpPr>
            <a:spLocks noGrp="1" noChangeArrowheads="1"/>
          </p:cNvSpPr>
          <p:nvPr>
            <p:ph sz="quarter" idx="1"/>
          </p:nvPr>
        </p:nvSpPr>
        <p:spPr>
          <a:xfrm>
            <a:off x="179513" y="1412875"/>
            <a:ext cx="8712968" cy="5184775"/>
          </a:xfrm>
        </p:spPr>
        <p:txBody>
          <a:bodyPr/>
          <a:lstStyle/>
          <a:p>
            <a:pPr algn="just" eaLnBrk="1" hangingPunct="1"/>
            <a:r>
              <a:rPr lang="el-GR" sz="2800" dirty="0" smtClean="0"/>
              <a:t>Να υπολογιστεί η αξία της εταιρίας όταν, η απαιτούμενη τιμή απόδοσης είναι 14%, το ποσοστό ανάπτυξης 10%, η μερισματική απόδοση 50%, τα κέρδη ανά μετοχή 2 €</a:t>
            </a:r>
            <a:r>
              <a:rPr lang="el-GR" sz="2800" b="1" dirty="0" smtClean="0"/>
              <a:t> </a:t>
            </a:r>
            <a:r>
              <a:rPr lang="el-GR" sz="2800" dirty="0" smtClean="0"/>
              <a:t>και ο συνολικός αριθμός μετοχών 100.000. </a:t>
            </a:r>
          </a:p>
          <a:p>
            <a:pPr eaLnBrk="1" hangingPunct="1">
              <a:buFontTx/>
              <a:buNone/>
            </a:pPr>
            <a:endParaRPr lang="el-GR" dirty="0"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274638"/>
            <a:ext cx="9144000" cy="1143000"/>
          </a:xfrm>
        </p:spPr>
        <p:txBody>
          <a:bodyPr>
            <a:normAutofit/>
          </a:bodyPr>
          <a:lstStyle/>
          <a:p>
            <a:pPr algn="ctr" eaLnBrk="1" hangingPunct="1"/>
            <a:r>
              <a:rPr lang="el-GR" sz="3200" b="1" dirty="0" smtClean="0">
                <a:solidFill>
                  <a:srgbClr val="002060"/>
                </a:solidFill>
              </a:rPr>
              <a:t>Ο ΔΕΙΚΤΗΣ Ρ/Ε ή ΠΟΛΛΑΠΛΑΣΙΑΣΤΗΣ ΚΕΡΔΩΝ ΚΑΙ Ο ΔΕΙΚΤΗΣ ΕΡ</a:t>
            </a:r>
            <a:r>
              <a:rPr lang="en-US" sz="3200" b="1" dirty="0" smtClean="0">
                <a:solidFill>
                  <a:srgbClr val="002060"/>
                </a:solidFill>
              </a:rPr>
              <a:t>S</a:t>
            </a:r>
            <a:r>
              <a:rPr lang="el-GR" sz="3200" b="1" dirty="0" smtClean="0">
                <a:solidFill>
                  <a:srgbClr val="002060"/>
                </a:solidFill>
              </a:rPr>
              <a:t> ΚΕΡΔΗ ΑΝΑ ΜΕΤΟΧΗ</a:t>
            </a:r>
          </a:p>
        </p:txBody>
      </p:sp>
      <p:sp>
        <p:nvSpPr>
          <p:cNvPr id="93187" name="Rectangle 3"/>
          <p:cNvSpPr>
            <a:spLocks noGrp="1" noChangeArrowheads="1"/>
          </p:cNvSpPr>
          <p:nvPr>
            <p:ph sz="quarter" idx="1"/>
          </p:nvPr>
        </p:nvSpPr>
        <p:spPr>
          <a:xfrm>
            <a:off x="0" y="1600200"/>
            <a:ext cx="9144000" cy="5257800"/>
          </a:xfrm>
        </p:spPr>
        <p:txBody>
          <a:bodyPr/>
          <a:lstStyle/>
          <a:p>
            <a:pPr eaLnBrk="1" hangingPunct="1">
              <a:buFontTx/>
              <a:buNone/>
            </a:pPr>
            <a:r>
              <a:rPr lang="el-GR" b="1" u="sng" dirty="0" smtClean="0"/>
              <a:t>ΛΥΣΗ:</a:t>
            </a:r>
          </a:p>
          <a:p>
            <a:pPr eaLnBrk="1" hangingPunct="1">
              <a:buFontTx/>
              <a:buNone/>
            </a:pPr>
            <a:r>
              <a:rPr lang="en-US" sz="3500" dirty="0" smtClean="0"/>
              <a:t>            D</a:t>
            </a:r>
            <a:r>
              <a:rPr lang="el-GR" sz="3500" dirty="0" smtClean="0"/>
              <a:t>/Ε            0,50</a:t>
            </a:r>
            <a:endParaRPr lang="en-US" sz="3500" dirty="0" smtClean="0"/>
          </a:p>
          <a:p>
            <a:pPr eaLnBrk="1" hangingPunct="1">
              <a:buFontTx/>
              <a:buNone/>
            </a:pPr>
            <a:r>
              <a:rPr lang="el-GR" sz="3500" b="1" dirty="0" smtClean="0"/>
              <a:t>Ρ</a:t>
            </a:r>
            <a:r>
              <a:rPr lang="el-GR" sz="3500" dirty="0" smtClean="0"/>
              <a:t>/</a:t>
            </a:r>
            <a:r>
              <a:rPr lang="el-GR" sz="3500" b="1" dirty="0" smtClean="0"/>
              <a:t>Ε </a:t>
            </a:r>
            <a:r>
              <a:rPr lang="el-GR" sz="3500" dirty="0" smtClean="0"/>
              <a:t>=</a:t>
            </a:r>
            <a:r>
              <a:rPr lang="en-US" sz="3500" dirty="0" smtClean="0"/>
              <a:t> </a:t>
            </a:r>
            <a:r>
              <a:rPr lang="el-GR" sz="3500" dirty="0" smtClean="0">
                <a:cs typeface="Arial" charset="0"/>
              </a:rPr>
              <a:t>──── = ──────── = 12,5</a:t>
            </a:r>
          </a:p>
          <a:p>
            <a:pPr eaLnBrk="1" hangingPunct="1">
              <a:buFontTx/>
              <a:buNone/>
            </a:pPr>
            <a:r>
              <a:rPr lang="en-US" sz="3500" dirty="0" smtClean="0"/>
              <a:t>            K-g</a:t>
            </a:r>
            <a:r>
              <a:rPr lang="el-GR" sz="3500" dirty="0" smtClean="0"/>
              <a:t>       0,14 - 0,10</a:t>
            </a:r>
          </a:p>
          <a:p>
            <a:pPr eaLnBrk="1" hangingPunct="1">
              <a:buFontTx/>
              <a:buNone/>
            </a:pPr>
            <a:r>
              <a:rPr lang="el-GR" sz="3500" dirty="0" smtClean="0"/>
              <a:t>2 € * 10% = 0,2</a:t>
            </a:r>
          </a:p>
          <a:p>
            <a:pPr eaLnBrk="1" hangingPunct="1">
              <a:buFontTx/>
              <a:buNone/>
            </a:pPr>
            <a:r>
              <a:rPr lang="el-GR" sz="3500" dirty="0" smtClean="0"/>
              <a:t>2 € + 0,2 = 2,2 €</a:t>
            </a:r>
          </a:p>
          <a:p>
            <a:pPr eaLnBrk="1" hangingPunct="1">
              <a:buFontTx/>
              <a:buNone/>
            </a:pPr>
            <a:r>
              <a:rPr lang="el-GR" sz="3500" dirty="0" smtClean="0"/>
              <a:t>2,2 € * 12,5 = 27,5 € </a:t>
            </a:r>
          </a:p>
          <a:p>
            <a:pPr eaLnBrk="1" hangingPunct="1">
              <a:buFontTx/>
              <a:buNone/>
            </a:pPr>
            <a:r>
              <a:rPr lang="el-GR" sz="3500" dirty="0" smtClean="0"/>
              <a:t>27,</a:t>
            </a:r>
            <a:r>
              <a:rPr lang="en-US" sz="3500" dirty="0" smtClean="0"/>
              <a:t>5</a:t>
            </a:r>
            <a:r>
              <a:rPr lang="el-GR" sz="3500" dirty="0" smtClean="0"/>
              <a:t> € * 100.000 = 2.750.000 €</a:t>
            </a:r>
          </a:p>
          <a:p>
            <a:pPr eaLnBrk="1" hangingPunct="1">
              <a:buFontTx/>
              <a:buNone/>
            </a:pPr>
            <a:endParaRPr lang="el-GR" sz="3500" dirty="0" smtClean="0"/>
          </a:p>
          <a:p>
            <a:pPr eaLnBrk="1" hangingPunct="1">
              <a:buFontTx/>
              <a:buNone/>
            </a:pPr>
            <a:endParaRPr lang="el-GR" dirty="0"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51520" y="228600"/>
            <a:ext cx="8206680" cy="685800"/>
          </a:xfrm>
        </p:spPr>
        <p:txBody>
          <a:bodyPr>
            <a:normAutofit fontScale="90000"/>
          </a:bodyPr>
          <a:lstStyle/>
          <a:p>
            <a:pPr algn="ctr" eaLnBrk="1" hangingPunct="1"/>
            <a:r>
              <a:rPr lang="el-GR" sz="3200" b="1" dirty="0" smtClean="0">
                <a:solidFill>
                  <a:srgbClr val="002060"/>
                </a:solidFill>
              </a:rPr>
              <a:t>ΜΕΡΙΣΜΑ ΑΝΑ ΜΕΤΟΧΗ (</a:t>
            </a:r>
            <a:r>
              <a:rPr lang="en-US" sz="3200" b="1" dirty="0" smtClean="0">
                <a:solidFill>
                  <a:srgbClr val="002060"/>
                </a:solidFill>
              </a:rPr>
              <a:t>DIVIDENDS PER SHARE)</a:t>
            </a:r>
            <a:endParaRPr lang="el-GR" sz="3200" b="1" dirty="0" smtClean="0">
              <a:solidFill>
                <a:srgbClr val="002060"/>
              </a:solidFill>
            </a:endParaRPr>
          </a:p>
        </p:txBody>
      </p:sp>
      <p:sp>
        <p:nvSpPr>
          <p:cNvPr id="94211" name="Rectangle 3"/>
          <p:cNvSpPr>
            <a:spLocks noGrp="1" noChangeArrowheads="1"/>
          </p:cNvSpPr>
          <p:nvPr>
            <p:ph sz="quarter" idx="1"/>
          </p:nvPr>
        </p:nvSpPr>
        <p:spPr>
          <a:xfrm>
            <a:off x="0" y="914400"/>
            <a:ext cx="9144000" cy="5683250"/>
          </a:xfrm>
        </p:spPr>
        <p:txBody>
          <a:bodyPr/>
          <a:lstStyle/>
          <a:p>
            <a:pPr algn="just" eaLnBrk="1" hangingPunct="1">
              <a:lnSpc>
                <a:spcPct val="80000"/>
              </a:lnSpc>
              <a:buFontTx/>
              <a:buNone/>
            </a:pPr>
            <a:endParaRPr lang="el-GR" sz="2400" dirty="0" smtClean="0">
              <a:cs typeface="Times New Roman" pitchFamily="18" charset="0"/>
            </a:endParaRPr>
          </a:p>
          <a:p>
            <a:pPr algn="just" eaLnBrk="1" hangingPunct="1">
              <a:lnSpc>
                <a:spcPct val="80000"/>
              </a:lnSpc>
              <a:buFontTx/>
              <a:buNone/>
            </a:pPr>
            <a:r>
              <a:rPr lang="el-GR" sz="2400" b="1" dirty="0" smtClean="0"/>
              <a:t>		 	         </a:t>
            </a:r>
            <a:r>
              <a:rPr lang="el-GR" sz="2800" b="1" dirty="0" smtClean="0"/>
              <a:t>Σύνολο Μερισμάτων</a:t>
            </a:r>
            <a:endParaRPr lang="el-GR" sz="2800" b="1" u="sng" dirty="0" smtClean="0"/>
          </a:p>
          <a:p>
            <a:pPr algn="just" eaLnBrk="1" hangingPunct="1">
              <a:lnSpc>
                <a:spcPct val="80000"/>
              </a:lnSpc>
              <a:buFontTx/>
              <a:buNone/>
            </a:pPr>
            <a:r>
              <a:rPr lang="el-GR" sz="2800" b="1" dirty="0" smtClean="0"/>
              <a:t>   		  	Αριθμός Μετοχών σε Κυκλοφορία</a:t>
            </a:r>
          </a:p>
          <a:p>
            <a:pPr algn="just" eaLnBrk="1" hangingPunct="1">
              <a:lnSpc>
                <a:spcPct val="80000"/>
              </a:lnSpc>
            </a:pPr>
            <a:endParaRPr lang="el-GR" sz="2400" dirty="0" smtClean="0"/>
          </a:p>
          <a:p>
            <a:pPr algn="just" eaLnBrk="1" hangingPunct="1">
              <a:lnSpc>
                <a:spcPct val="80000"/>
              </a:lnSpc>
            </a:pPr>
            <a:r>
              <a:rPr lang="el-GR" sz="2800" dirty="0" smtClean="0"/>
              <a:t>Παρέχει ένδειξη του ποσοστού  των κερδών που μοιράζονται στους μετόχους και αυτού που παρακρατείται από την επιχείρηση με την μορφή διαφόρων αποθεματικών</a:t>
            </a:r>
          </a:p>
          <a:p>
            <a:pPr algn="just" eaLnBrk="1" hangingPunct="1">
              <a:lnSpc>
                <a:spcPct val="80000"/>
              </a:lnSpc>
            </a:pPr>
            <a:r>
              <a:rPr lang="el-GR" sz="2800" dirty="0" smtClean="0"/>
              <a:t>Προκειμένου τα στοιχεία του δείκτη να καταστούν σύγκριμα με αντίστοιχα προηγούμενων χρήσεων θα πρέπει να λαμβάνεται υπόψη τυχόν διανομή δωρεάν μετοχών από κεφαλαιοποιήσεις κερδών, αποθεματικών και υπεραξίας παγίων στοιχείων, καθώς και τυχόν κατάτμηση (</a:t>
            </a:r>
            <a:r>
              <a:rPr lang="en-US" sz="2800" dirty="0" smtClean="0"/>
              <a:t>split) </a:t>
            </a:r>
            <a:r>
              <a:rPr lang="el-GR" sz="2800" dirty="0" smtClean="0"/>
              <a:t>ή σύμπτυξη μετοχών (</a:t>
            </a:r>
            <a:r>
              <a:rPr lang="en-US" sz="2800" dirty="0" smtClean="0"/>
              <a:t>reverse split)</a:t>
            </a:r>
            <a:endParaRPr lang="el-GR" sz="2800" dirty="0" smtClean="0"/>
          </a:p>
        </p:txBody>
      </p:sp>
      <p:sp>
        <p:nvSpPr>
          <p:cNvPr id="94212" name="Line 4"/>
          <p:cNvSpPr>
            <a:spLocks noChangeShapeType="1"/>
          </p:cNvSpPr>
          <p:nvPr/>
        </p:nvSpPr>
        <p:spPr bwMode="auto">
          <a:xfrm>
            <a:off x="2195513" y="1773238"/>
            <a:ext cx="4968875" cy="0"/>
          </a:xfrm>
          <a:prstGeom prst="line">
            <a:avLst/>
          </a:prstGeom>
          <a:noFill/>
          <a:ln w="9525">
            <a:solidFill>
              <a:schemeClr val="tx1"/>
            </a:solidFill>
            <a:round/>
            <a:headEnd/>
            <a:tailEnd/>
          </a:ln>
        </p:spPr>
        <p:txBody>
          <a:bodyPr/>
          <a:lstStyle/>
          <a:p>
            <a:endParaRPr lang="el-G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11188" y="0"/>
            <a:ext cx="8075612" cy="549275"/>
          </a:xfrm>
        </p:spPr>
        <p:txBody>
          <a:bodyPr>
            <a:normAutofit fontScale="90000"/>
          </a:bodyPr>
          <a:lstStyle/>
          <a:p>
            <a:pPr eaLnBrk="1" hangingPunct="1"/>
            <a:r>
              <a:rPr lang="en-US" sz="3200" b="1" dirty="0" smtClean="0">
                <a:cs typeface="Times New Roman" pitchFamily="18" charset="0"/>
              </a:rPr>
              <a:t/>
            </a:r>
            <a:br>
              <a:rPr lang="en-US" sz="3200" b="1" dirty="0" smtClean="0">
                <a:cs typeface="Times New Roman" pitchFamily="18" charset="0"/>
              </a:rPr>
            </a:br>
            <a:r>
              <a:rPr lang="el-GR" sz="3600" b="1" dirty="0" smtClean="0">
                <a:solidFill>
                  <a:schemeClr val="tx1"/>
                </a:solidFill>
              </a:rPr>
              <a:t>ΠΑΡΑΔΕΙΓΜΑ</a:t>
            </a:r>
            <a:r>
              <a:rPr lang="el-GR" sz="3200" b="1" dirty="0" smtClean="0">
                <a:solidFill>
                  <a:schemeClr val="tx1"/>
                </a:solidFill>
              </a:rPr>
              <a:t> </a:t>
            </a:r>
            <a:endParaRPr lang="el-GR" sz="3200" b="1" dirty="0" smtClean="0">
              <a:solidFill>
                <a:schemeClr val="tx1"/>
              </a:solidFill>
              <a:cs typeface="Times New Roman" pitchFamily="18" charset="0"/>
            </a:endParaRPr>
          </a:p>
        </p:txBody>
      </p:sp>
      <p:sp>
        <p:nvSpPr>
          <p:cNvPr id="95235" name="Rectangle 3"/>
          <p:cNvSpPr>
            <a:spLocks noGrp="1" noChangeArrowheads="1"/>
          </p:cNvSpPr>
          <p:nvPr>
            <p:ph sz="quarter" idx="1"/>
          </p:nvPr>
        </p:nvSpPr>
        <p:spPr>
          <a:xfrm>
            <a:off x="304800" y="914400"/>
            <a:ext cx="8534400" cy="5486400"/>
          </a:xfrm>
        </p:spPr>
        <p:txBody>
          <a:bodyPr/>
          <a:lstStyle/>
          <a:p>
            <a:pPr algn="just" eaLnBrk="1" hangingPunct="1">
              <a:buFont typeface="Wingdings" pitchFamily="2" charset="2"/>
              <a:buChar char="§"/>
            </a:pPr>
            <a:r>
              <a:rPr lang="el-GR" sz="2400" dirty="0" smtClean="0"/>
              <a:t>Προσαρμογή μερισμάτων ανά μετοχή μιας επιχ. στην οποία την χρήση 2004 έγινε κατάτμηση του αριθμού των μετοχών της (</a:t>
            </a:r>
            <a:r>
              <a:rPr lang="en-US" sz="2400" dirty="0" smtClean="0"/>
              <a:t>split)</a:t>
            </a:r>
            <a:r>
              <a:rPr lang="el-GR" sz="2400" dirty="0" smtClean="0"/>
              <a:t> κατ’ αναλογία 1 παλαιά μετοχή προς 3 νέες.</a:t>
            </a:r>
            <a:endParaRPr lang="el-GR" sz="2400" dirty="0" smtClean="0">
              <a:cs typeface="Times New Roman" pitchFamily="18" charset="0"/>
            </a:endParaRPr>
          </a:p>
        </p:txBody>
      </p:sp>
      <p:graphicFrame>
        <p:nvGraphicFramePr>
          <p:cNvPr id="86065" name="Group 49"/>
          <p:cNvGraphicFramePr>
            <a:graphicFrameLocks noGrp="1"/>
          </p:cNvGraphicFramePr>
          <p:nvPr/>
        </p:nvGraphicFramePr>
        <p:xfrm>
          <a:off x="0" y="2492375"/>
          <a:ext cx="9144000" cy="4362134"/>
        </p:xfrm>
        <a:graphic>
          <a:graphicData uri="http://schemas.openxmlformats.org/drawingml/2006/table">
            <a:tbl>
              <a:tblPr/>
              <a:tblGrid>
                <a:gridCol w="4211638"/>
                <a:gridCol w="1655762"/>
                <a:gridCol w="1657350"/>
                <a:gridCol w="1619250"/>
              </a:tblGrid>
              <a:tr h="7540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tx1"/>
                          </a:solidFill>
                          <a:effectLst/>
                          <a:latin typeface="Arial" charset="0"/>
                          <a:cs typeface="Times New Roman" pitchFamily="18" charset="0"/>
                        </a:rPr>
                        <a:t>Μέρισμα ανά μετοχή της επιχείρησης. «ΑΒΓ»</a:t>
                      </a:r>
                      <a:r>
                        <a:rPr kumimoji="0" lang="en-US" sz="2400" b="1" i="0" u="none" strike="noStrike" cap="none" normalizeH="0" baseline="0" dirty="0" smtClean="0">
                          <a:ln>
                            <a:noFill/>
                          </a:ln>
                          <a:solidFill>
                            <a:schemeClr val="tx1"/>
                          </a:solidFill>
                          <a:effectLst/>
                          <a:latin typeface="Arial" charset="0"/>
                          <a:cs typeface="Times New Roman" pitchFamily="18" charset="0"/>
                        </a:rPr>
                        <a:t> A.E.</a:t>
                      </a:r>
                      <a:endParaRPr kumimoji="0" lang="el-GR" sz="2400" b="1" i="0" u="none" strike="noStrike" cap="none" normalizeH="0" baseline="0" dirty="0" smtClean="0">
                        <a:ln>
                          <a:noFill/>
                        </a:ln>
                        <a:solidFill>
                          <a:schemeClr val="tx1"/>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hMerge="1">
                  <a:txBody>
                    <a:bodyPr/>
                    <a:lstStyle/>
                    <a:p>
                      <a:endParaRPr lang="el-GR"/>
                    </a:p>
                  </a:txBody>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Έτη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200</a:t>
                      </a:r>
                      <a:r>
                        <a:rPr kumimoji="0" lang="el-GR" sz="2400" b="0" i="0" u="none" strike="noStrike" cap="none" normalizeH="0" baseline="0" dirty="0" smtClean="0">
                          <a:ln>
                            <a:noFill/>
                          </a:ln>
                          <a:solidFill>
                            <a:schemeClr val="tx1"/>
                          </a:solidFill>
                          <a:effectLst/>
                          <a:latin typeface="Arial" charset="0"/>
                        </a:rPr>
                        <a:t>3</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2004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Σύνολο μερισμάτων (</a:t>
                      </a:r>
                      <a:r>
                        <a:rPr kumimoji="0" lang="el-GR" sz="2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7.000.000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9.000.000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Αριθμός μετοχών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750.000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Διανεμηθέν μέρισμα ανά μετοχή</a:t>
                      </a:r>
                      <a:r>
                        <a:rPr kumimoji="0" lang="en-US" sz="2400" b="0" i="0" u="none" strike="noStrike" cap="none" normalizeH="0" baseline="0" dirty="0" smtClean="0">
                          <a:ln>
                            <a:noFill/>
                          </a:ln>
                          <a:solidFill>
                            <a:schemeClr val="tx1"/>
                          </a:solidFill>
                          <a:effectLst/>
                          <a:latin typeface="Arial" charset="0"/>
                          <a:cs typeface="Times New Roman" pitchFamily="18" charset="0"/>
                        </a:rPr>
                        <a:t> </a:t>
                      </a:r>
                      <a:r>
                        <a:rPr kumimoji="0" lang="el-GR" sz="2400" b="0" i="0" u="none" strike="noStrike" cap="none" normalizeH="0" baseline="0" dirty="0" smtClean="0">
                          <a:ln>
                            <a:noFill/>
                          </a:ln>
                          <a:solidFill>
                            <a:schemeClr val="tx1"/>
                          </a:solidFill>
                          <a:effectLst/>
                          <a:latin typeface="Arial" charset="0"/>
                          <a:cs typeface="Times New Roman" pitchFamily="18" charset="0"/>
                        </a:rPr>
                        <a:t>(</a:t>
                      </a:r>
                      <a:r>
                        <a:rPr kumimoji="0" lang="el-GR" sz="2400" b="0" i="0" u="none" strike="noStrike" cap="none" normalizeH="0" baseline="0" dirty="0" smtClean="0">
                          <a:ln>
                            <a:noFill/>
                          </a:ln>
                          <a:solidFill>
                            <a:schemeClr val="tx1"/>
                          </a:solidFill>
                          <a:effectLst/>
                          <a:latin typeface="Arial" charset="0"/>
                        </a:rPr>
                        <a:t>€)</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cs typeface="Times New Roman" pitchFamily="18" charset="0"/>
                        </a:rPr>
                        <a:t>Προσαρμοσμένο μέρισμα ανά μετοχή</a:t>
                      </a:r>
                      <a:r>
                        <a:rPr kumimoji="0" lang="en-US" sz="2400" b="0" i="0" u="none" strike="noStrike" cap="none" normalizeH="0" baseline="0" dirty="0" smtClean="0">
                          <a:ln>
                            <a:noFill/>
                          </a:ln>
                          <a:solidFill>
                            <a:schemeClr val="tx1"/>
                          </a:solidFill>
                          <a:effectLst/>
                          <a:latin typeface="Arial" charset="0"/>
                          <a:cs typeface="Times New Roman" pitchFamily="18" charset="0"/>
                        </a:rPr>
                        <a:t> </a:t>
                      </a:r>
                      <a:r>
                        <a:rPr kumimoji="0" lang="el-GR" sz="2400" b="0" i="0" u="none" strike="noStrike" cap="none" normalizeH="0" baseline="0" dirty="0" smtClean="0">
                          <a:ln>
                            <a:noFill/>
                          </a:ln>
                          <a:solidFill>
                            <a:schemeClr val="tx1"/>
                          </a:solidFill>
                          <a:effectLst/>
                          <a:latin typeface="Arial" charset="0"/>
                          <a:cs typeface="Times New Roman" pitchFamily="18" charset="0"/>
                        </a:rPr>
                        <a:t>(</a:t>
                      </a:r>
                      <a:r>
                        <a:rPr kumimoji="0" lang="el-GR" sz="2400" b="0" i="0" u="none" strike="noStrike" cap="none" normalizeH="0" baseline="0" dirty="0" smtClean="0">
                          <a:ln>
                            <a:noFill/>
                          </a:ln>
                          <a:solidFill>
                            <a:schemeClr val="tx1"/>
                          </a:solidFill>
                          <a:effectLst/>
                          <a:latin typeface="Arial" charset="0"/>
                        </a:rPr>
                        <a:t>€)</a:t>
                      </a:r>
                      <a:endParaRPr kumimoji="0" lang="el-GR" sz="2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gn="ctr" eaLnBrk="1" hangingPunct="1"/>
            <a:r>
              <a:rPr lang="el-GR" sz="3600" b="1" dirty="0" smtClean="0">
                <a:solidFill>
                  <a:schemeClr val="tx1"/>
                </a:solidFill>
              </a:rPr>
              <a:t>ΣΧΟΛΙΑΣΜΟΣ ΤΗΣ ΑΣΚΗΣΗΣ</a:t>
            </a:r>
          </a:p>
        </p:txBody>
      </p:sp>
      <p:sp>
        <p:nvSpPr>
          <p:cNvPr id="96259" name="Text Box 3"/>
          <p:cNvSpPr>
            <a:spLocks noGrp="1" noChangeArrowheads="1"/>
          </p:cNvSpPr>
          <p:nvPr>
            <p:ph sz="quarter" idx="1"/>
          </p:nvPr>
        </p:nvSpPr>
        <p:spPr>
          <a:xfrm>
            <a:off x="179388" y="1628800"/>
            <a:ext cx="8785100" cy="4895825"/>
          </a:xfrm>
        </p:spPr>
        <p:txBody>
          <a:bodyPr/>
          <a:lstStyle/>
          <a:p>
            <a:pPr algn="just" eaLnBrk="1" hangingPunct="1">
              <a:lnSpc>
                <a:spcPct val="90000"/>
              </a:lnSpc>
            </a:pPr>
            <a:r>
              <a:rPr lang="el-GR" dirty="0" smtClean="0"/>
              <a:t>Η προσαρμογή των μερισμάτων των προηγούμενων χρήσεων 2003 και 2002 έγινε με βάση τον αριθμό των μετοχών που προέκυψαν μετά την κατάτμηση. </a:t>
            </a:r>
          </a:p>
          <a:p>
            <a:pPr algn="just" eaLnBrk="1" hangingPunct="1">
              <a:lnSpc>
                <a:spcPct val="90000"/>
              </a:lnSpc>
            </a:pPr>
            <a:r>
              <a:rPr lang="el-GR" dirty="0" smtClean="0"/>
              <a:t>Εάν δεν γινόταν προσαρμογή των μερισμάτων των προηγούμενων χρήσεων η εικόνα θα ήταν παραπλανητική και θα έδειχνε κάμψη του μερίσματος, ενώ συμβαίνει το αντίθετο αφού το μέρισμα ανά μετοχή παρουσιάζει συνεχή αύξηση.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634082"/>
          </a:xfrm>
        </p:spPr>
        <p:txBody>
          <a:bodyPr>
            <a:normAutofit fontScale="90000"/>
          </a:bodyPr>
          <a:lstStyle/>
          <a:p>
            <a:pPr algn="ctr"/>
            <a:r>
              <a:rPr lang="el-GR" b="1" dirty="0" smtClean="0">
                <a:solidFill>
                  <a:srgbClr val="006600"/>
                </a:solidFill>
              </a:rPr>
              <a:t>ΑΠΟΘΕΜΑ ΟΡΙΣΜΟΣ</a:t>
            </a:r>
            <a:endParaRPr lang="el-GR" b="1" dirty="0">
              <a:solidFill>
                <a:srgbClr val="006600"/>
              </a:solidFill>
            </a:endParaRPr>
          </a:p>
        </p:txBody>
      </p:sp>
      <p:sp>
        <p:nvSpPr>
          <p:cNvPr id="3" name="2 - Θέση περιεχομένου"/>
          <p:cNvSpPr>
            <a:spLocks noGrp="1"/>
          </p:cNvSpPr>
          <p:nvPr>
            <p:ph sz="quarter" idx="1"/>
          </p:nvPr>
        </p:nvSpPr>
        <p:spPr>
          <a:xfrm>
            <a:off x="251520" y="980728"/>
            <a:ext cx="8640960" cy="5688632"/>
          </a:xfrm>
        </p:spPr>
        <p:txBody>
          <a:bodyPr>
            <a:noAutofit/>
          </a:bodyPr>
          <a:lstStyle/>
          <a:p>
            <a:pPr algn="just"/>
            <a:r>
              <a:rPr lang="el-GR" dirty="0" smtClean="0"/>
              <a:t>Ως αποθέματα χαρακτηρίζονται εκείνα τα περιουσιακά στοιχεία που η επιχείρηση κατέχει με σκοπό την πώλησή τους, στο πλαίσιο της συνήθους δραστηριότητάς της. </a:t>
            </a:r>
          </a:p>
          <a:p>
            <a:r>
              <a:rPr lang="el-GR" dirty="0" smtClean="0"/>
              <a:t>Τα περιουσιακά αυτά στοιχεία, ως γνωστό, μπορεί να είναι:</a:t>
            </a:r>
          </a:p>
          <a:p>
            <a:pPr marL="514350" indent="-514350">
              <a:buFont typeface="+mj-lt"/>
              <a:buAutoNum type="arabicPeriod"/>
            </a:pPr>
            <a:r>
              <a:rPr lang="el-GR" b="1" dirty="0" smtClean="0"/>
              <a:t>Εμπορεύματα</a:t>
            </a:r>
            <a:r>
              <a:rPr lang="el-GR" dirty="0" smtClean="0"/>
              <a:t> </a:t>
            </a:r>
            <a:r>
              <a:rPr lang="el-GR" i="1" dirty="0" smtClean="0"/>
              <a:t>(διακίνηση και προώθηση προς πώληση χωρίς προηγούμενη επεξεργασία), </a:t>
            </a:r>
            <a:r>
              <a:rPr lang="el-GR" dirty="0" smtClean="0"/>
              <a:t> </a:t>
            </a:r>
          </a:p>
          <a:p>
            <a:pPr marL="514350" indent="-514350">
              <a:buFont typeface="+mj-lt"/>
              <a:buAutoNum type="arabicPeriod"/>
            </a:pPr>
            <a:r>
              <a:rPr lang="el-GR" b="1" dirty="0" smtClean="0"/>
              <a:t>Προϊόντα</a:t>
            </a:r>
            <a:r>
              <a:rPr lang="el-GR" dirty="0" smtClean="0"/>
              <a:t> </a:t>
            </a:r>
            <a:r>
              <a:rPr lang="el-GR" i="1" dirty="0" smtClean="0"/>
              <a:t>(προερχόμενα μετά από επεξεργασία υλικών, με προσθήκη του εργατικού κόστους που αναλογεί, αλλά και λοιπών βιομηχανικών εξόδων),</a:t>
            </a:r>
            <a:r>
              <a:rPr lang="el-GR" dirty="0" smtClean="0"/>
              <a:t> </a:t>
            </a:r>
          </a:p>
          <a:p>
            <a:pPr marL="514350" indent="-514350">
              <a:buFont typeface="+mj-lt"/>
              <a:buAutoNum type="arabicPeriod"/>
            </a:pPr>
            <a:r>
              <a:rPr lang="el-GR" b="1" dirty="0" smtClean="0"/>
              <a:t>Διάφορα άλλα υλικά ή εφόδια</a:t>
            </a:r>
            <a:r>
              <a:rPr lang="el-GR" dirty="0" smtClean="0"/>
              <a:t> που χρησιμοποιούνται στην παραγωγική διαδικασία και υφίστανται κατά την απογραφή.</a:t>
            </a:r>
            <a:endParaRPr lang="el-GR"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228600"/>
            <a:ext cx="9144000" cy="685800"/>
          </a:xfrm>
        </p:spPr>
        <p:txBody>
          <a:bodyPr>
            <a:normAutofit fontScale="90000"/>
          </a:bodyPr>
          <a:lstStyle/>
          <a:p>
            <a:pPr algn="ctr" eaLnBrk="1" hangingPunct="1"/>
            <a:r>
              <a:rPr lang="el-GR" sz="3200" b="1" dirty="0" smtClean="0">
                <a:solidFill>
                  <a:srgbClr val="0000CC"/>
                </a:solidFill>
              </a:rPr>
              <a:t>ΜΕΡΙΣΜΑΤΙΚΗ ΑΠΟΔΟΣΗ (</a:t>
            </a:r>
            <a:r>
              <a:rPr lang="en-US" sz="3200" b="1" dirty="0" smtClean="0">
                <a:solidFill>
                  <a:srgbClr val="0000CC"/>
                </a:solidFill>
              </a:rPr>
              <a:t>CURRENT DIVIDEND YIELD)</a:t>
            </a:r>
            <a:endParaRPr lang="el-GR" sz="3200" b="1" dirty="0" smtClean="0">
              <a:solidFill>
                <a:srgbClr val="0000CC"/>
              </a:solidFill>
            </a:endParaRPr>
          </a:p>
        </p:txBody>
      </p:sp>
      <p:sp>
        <p:nvSpPr>
          <p:cNvPr id="97283" name="Rectangle 3"/>
          <p:cNvSpPr>
            <a:spLocks noGrp="1" noChangeArrowheads="1"/>
          </p:cNvSpPr>
          <p:nvPr>
            <p:ph sz="quarter" idx="1"/>
          </p:nvPr>
        </p:nvSpPr>
        <p:spPr>
          <a:xfrm>
            <a:off x="0" y="1196975"/>
            <a:ext cx="9144000" cy="5661025"/>
          </a:xfrm>
        </p:spPr>
        <p:txBody>
          <a:bodyPr/>
          <a:lstStyle/>
          <a:p>
            <a:pPr algn="just" eaLnBrk="1" hangingPunct="1">
              <a:lnSpc>
                <a:spcPct val="90000"/>
              </a:lnSpc>
              <a:buFontTx/>
              <a:buNone/>
            </a:pPr>
            <a:r>
              <a:rPr lang="el-GR" sz="2400" b="1" dirty="0" smtClean="0"/>
              <a:t>		 	         </a:t>
            </a:r>
            <a:r>
              <a:rPr lang="el-GR" sz="2800" b="1" u="sng" dirty="0" smtClean="0"/>
              <a:t>Μέρισμα ανά μετοχή</a:t>
            </a:r>
          </a:p>
          <a:p>
            <a:pPr algn="just" eaLnBrk="1" hangingPunct="1">
              <a:lnSpc>
                <a:spcPct val="90000"/>
              </a:lnSpc>
              <a:buFontTx/>
              <a:buNone/>
            </a:pPr>
            <a:r>
              <a:rPr lang="el-GR" sz="2800" b="1" dirty="0" smtClean="0"/>
              <a:t>   		  	Τιμή μετοχής στο χρηματιστήριο</a:t>
            </a:r>
          </a:p>
          <a:p>
            <a:pPr algn="just" eaLnBrk="1" hangingPunct="1">
              <a:lnSpc>
                <a:spcPct val="90000"/>
              </a:lnSpc>
            </a:pPr>
            <a:endParaRPr lang="el-GR" sz="2400" dirty="0" smtClean="0"/>
          </a:p>
          <a:p>
            <a:pPr algn="just" eaLnBrk="1" hangingPunct="1">
              <a:lnSpc>
                <a:spcPct val="90000"/>
              </a:lnSpc>
            </a:pPr>
            <a:r>
              <a:rPr lang="el-GR" sz="2700" dirty="0" smtClean="0"/>
              <a:t>Δείχνει πόσο συμφέρουσα είναι η επένδυση σε μετοχές μιας δεδομένης επιχείρησης, όταν κάποιος τις αγοράσει σε μια δεδομένη στιγμή στην τρέχουσα χρηματιστηριακή τους αξία</a:t>
            </a:r>
          </a:p>
          <a:p>
            <a:pPr algn="just" eaLnBrk="1" hangingPunct="1">
              <a:lnSpc>
                <a:spcPct val="90000"/>
              </a:lnSpc>
            </a:pPr>
            <a:r>
              <a:rPr lang="el-GR" sz="2700" dirty="0" smtClean="0"/>
              <a:t>Όσο μεγαλύτερη είναι η μερισματική απόδοση μιας μετοχής τόσο πιο ελκυστική είναι η μετοχή για τους επενδυτές</a:t>
            </a:r>
          </a:p>
          <a:p>
            <a:pPr algn="just" eaLnBrk="1" hangingPunct="1">
              <a:lnSpc>
                <a:spcPct val="90000"/>
              </a:lnSpc>
            </a:pPr>
            <a:r>
              <a:rPr lang="el-GR" sz="2700" dirty="0" smtClean="0"/>
              <a:t>Οι μερισματικές αποδόσεις διαφόρων επιχειρήσεων διαφέρουν σημαντικά μεταξύ τους διότι το ύψος των μερισμάτων που καταβάλλει κάθε μια εξαρτάται από τη μερισματική πολιτική που ακολουθεί.</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79388" y="274638"/>
            <a:ext cx="8964612" cy="1143000"/>
          </a:xfrm>
        </p:spPr>
        <p:txBody>
          <a:bodyPr/>
          <a:lstStyle/>
          <a:p>
            <a:pPr algn="ctr" eaLnBrk="1" hangingPunct="1"/>
            <a:r>
              <a:rPr lang="el-GR" sz="3200" b="1" dirty="0" smtClean="0">
                <a:solidFill>
                  <a:srgbClr val="0000CC"/>
                </a:solidFill>
              </a:rPr>
              <a:t>ΕΣΩΤΕΡΙΚΗ ΑΞΙΑ ΜΕΤΟΧΗΣ </a:t>
            </a:r>
            <a:br>
              <a:rPr lang="el-GR" sz="3200" b="1" dirty="0" smtClean="0">
                <a:solidFill>
                  <a:srgbClr val="0000CC"/>
                </a:solidFill>
              </a:rPr>
            </a:br>
            <a:r>
              <a:rPr lang="el-GR" sz="3200" dirty="0" smtClean="0">
                <a:solidFill>
                  <a:srgbClr val="0000CC"/>
                </a:solidFill>
              </a:rPr>
              <a:t>(</a:t>
            </a:r>
            <a:r>
              <a:rPr lang="en-US" sz="3200" b="1" dirty="0" smtClean="0">
                <a:solidFill>
                  <a:srgbClr val="0000CC"/>
                </a:solidFill>
              </a:rPr>
              <a:t>BOOK VALUE PER SHARE)</a:t>
            </a:r>
            <a:endParaRPr lang="el-GR" sz="3200" b="1" dirty="0" smtClean="0">
              <a:solidFill>
                <a:srgbClr val="0000CC"/>
              </a:solidFill>
            </a:endParaRPr>
          </a:p>
        </p:txBody>
      </p:sp>
      <p:sp>
        <p:nvSpPr>
          <p:cNvPr id="98307" name="Rectangle 3"/>
          <p:cNvSpPr>
            <a:spLocks noGrp="1" noChangeArrowheads="1"/>
          </p:cNvSpPr>
          <p:nvPr>
            <p:ph sz="quarter" idx="1"/>
          </p:nvPr>
        </p:nvSpPr>
        <p:spPr>
          <a:xfrm>
            <a:off x="250825" y="1773238"/>
            <a:ext cx="8893175" cy="4895850"/>
          </a:xfrm>
        </p:spPr>
        <p:txBody>
          <a:bodyPr/>
          <a:lstStyle/>
          <a:p>
            <a:pPr eaLnBrk="1" hangingPunct="1"/>
            <a:endParaRPr lang="el-GR" sz="3600" dirty="0" smtClean="0"/>
          </a:p>
          <a:p>
            <a:pPr eaLnBrk="1" hangingPunct="1">
              <a:buFontTx/>
              <a:buNone/>
            </a:pPr>
            <a:r>
              <a:rPr lang="el-GR" sz="3600" b="1" dirty="0" smtClean="0"/>
              <a:t>	 		</a:t>
            </a:r>
            <a:r>
              <a:rPr lang="el-GR" b="1" u="sng" dirty="0" smtClean="0"/>
              <a:t>Σύνολο Ιδίων Κεφαλαίων</a:t>
            </a:r>
          </a:p>
          <a:p>
            <a:pPr eaLnBrk="1" hangingPunct="1">
              <a:buFontTx/>
              <a:buNone/>
            </a:pPr>
            <a:r>
              <a:rPr lang="el-GR" b="1" dirty="0" smtClean="0"/>
              <a:t>	  	    Αριθμός μετοχών σε κυκλοφορία</a:t>
            </a:r>
          </a:p>
          <a:p>
            <a:pPr eaLnBrk="1" hangingPunct="1"/>
            <a:endParaRPr lang="el-GR" sz="3600" dirty="0" smtClean="0"/>
          </a:p>
          <a:p>
            <a:pPr eaLnBrk="1" hangingPunct="1"/>
            <a:r>
              <a:rPr lang="el-GR" dirty="0" smtClean="0"/>
              <a:t>Δεν χρησιμοποιείται ευρέως διότι:</a:t>
            </a:r>
          </a:p>
          <a:p>
            <a:pPr lvl="1" eaLnBrk="1" hangingPunct="1"/>
            <a:r>
              <a:rPr lang="el-GR" dirty="0" smtClean="0"/>
              <a:t>Η αξία των ιδίων κεφαλαίων αναφέρεται σε ιστορικές τιμές, όποτε δεν ανταποκρίνεται στην πραγματικότητα</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274638"/>
            <a:ext cx="9144000" cy="1143000"/>
          </a:xfrm>
        </p:spPr>
        <p:txBody>
          <a:bodyPr/>
          <a:lstStyle/>
          <a:p>
            <a:pPr algn="ctr" eaLnBrk="1" hangingPunct="1"/>
            <a:r>
              <a:rPr lang="el-GR" sz="3200" b="1" dirty="0" smtClean="0">
                <a:solidFill>
                  <a:srgbClr val="0000CC"/>
                </a:solidFill>
              </a:rPr>
              <a:t>ΧΡΗΜΑΤΙΣΤΗΡΙΑΚΗ ΤΙΜΗ ΠΡΟΣ ΕΣΩΤΕΡΙΚΗ ΑΞΙΑ ΜΕΤΟΧΗΣ </a:t>
            </a:r>
            <a:r>
              <a:rPr lang="el-GR" sz="3200" dirty="0" smtClean="0">
                <a:solidFill>
                  <a:srgbClr val="0000CC"/>
                </a:solidFill>
              </a:rPr>
              <a:t>(</a:t>
            </a:r>
            <a:r>
              <a:rPr lang="en-US" sz="3200" b="1" dirty="0" smtClean="0">
                <a:solidFill>
                  <a:srgbClr val="0000CC"/>
                </a:solidFill>
              </a:rPr>
              <a:t>PRICE TO BOOK VALUE RATIO)</a:t>
            </a:r>
            <a:endParaRPr lang="el-GR" sz="3200" b="1" dirty="0" smtClean="0">
              <a:solidFill>
                <a:srgbClr val="0000CC"/>
              </a:solidFill>
            </a:endParaRPr>
          </a:p>
        </p:txBody>
      </p:sp>
      <p:sp>
        <p:nvSpPr>
          <p:cNvPr id="99331" name="Rectangle 3"/>
          <p:cNvSpPr>
            <a:spLocks noGrp="1" noChangeArrowheads="1"/>
          </p:cNvSpPr>
          <p:nvPr>
            <p:ph sz="quarter" idx="1"/>
          </p:nvPr>
        </p:nvSpPr>
        <p:spPr>
          <a:xfrm>
            <a:off x="0" y="1773238"/>
            <a:ext cx="8964613" cy="5084762"/>
          </a:xfrm>
        </p:spPr>
        <p:txBody>
          <a:bodyPr/>
          <a:lstStyle/>
          <a:p>
            <a:pPr eaLnBrk="1" hangingPunct="1"/>
            <a:endParaRPr lang="el-GR" sz="2800" dirty="0" smtClean="0"/>
          </a:p>
          <a:p>
            <a:pPr eaLnBrk="1" hangingPunct="1">
              <a:buFontTx/>
              <a:buNone/>
            </a:pPr>
            <a:r>
              <a:rPr lang="el-GR" sz="2800" b="1" dirty="0" smtClean="0"/>
              <a:t>	 	 </a:t>
            </a:r>
            <a:r>
              <a:rPr lang="el-GR" b="1" u="sng" dirty="0" smtClean="0"/>
              <a:t>Χρηματιστηριακή τιμή μετοχής</a:t>
            </a:r>
          </a:p>
          <a:p>
            <a:pPr eaLnBrk="1" hangingPunct="1">
              <a:buFontTx/>
              <a:buNone/>
            </a:pPr>
            <a:r>
              <a:rPr lang="el-GR" b="1" dirty="0" smtClean="0"/>
              <a:t>	  	       Εσωτερική αξία μετοχής</a:t>
            </a:r>
            <a:r>
              <a:rPr lang="el-GR" sz="2000" b="1" dirty="0" smtClean="0"/>
              <a:t> </a:t>
            </a:r>
            <a:endParaRPr lang="el-GR" sz="2800" b="1" dirty="0" smtClean="0"/>
          </a:p>
          <a:p>
            <a:pPr eaLnBrk="1" hangingPunct="1"/>
            <a:endParaRPr lang="el-GR" sz="2800" b="1" dirty="0" smtClean="0"/>
          </a:p>
          <a:p>
            <a:pPr eaLnBrk="1" hangingPunct="1"/>
            <a:r>
              <a:rPr lang="el-GR" sz="2800" dirty="0" smtClean="0"/>
              <a:t>Δείχνει πόσες φορές την εσωτερική αξία της μετοχής διαπραγματεύεται η τιμή των μετοχών μιας επιχείρησης στην Αγορά</a:t>
            </a:r>
          </a:p>
          <a:p>
            <a:pPr eaLnBrk="1" hangingPunct="1"/>
            <a:r>
              <a:rPr lang="el-GR" sz="2800" dirty="0" smtClean="0"/>
              <a:t>Παρέχει ένδειξη για το εάν η μετοχή είναι υποτιμημένη ή υπερτιμημένη στη χρηματιστηριακή αγορά σε σχέση με την εσωτερική της αξία</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914400" y="274638"/>
            <a:ext cx="7772400" cy="850106"/>
          </a:xfrm>
        </p:spPr>
        <p:txBody>
          <a:bodyPr/>
          <a:lstStyle/>
          <a:p>
            <a:pPr algn="ctr"/>
            <a:r>
              <a:rPr lang="en-US" b="1" dirty="0" smtClean="0">
                <a:solidFill>
                  <a:srgbClr val="0000CC"/>
                </a:solidFill>
              </a:rPr>
              <a:t>Price to Βook Value Ratio</a:t>
            </a:r>
            <a:r>
              <a:rPr lang="el-GR" b="1" dirty="0" smtClean="0">
                <a:solidFill>
                  <a:srgbClr val="0000CC"/>
                </a:solidFill>
              </a:rPr>
              <a:t> (1)</a:t>
            </a:r>
          </a:p>
        </p:txBody>
      </p:sp>
      <p:sp>
        <p:nvSpPr>
          <p:cNvPr id="100357" name="Slide Number Placeholder 4"/>
          <p:cNvSpPr>
            <a:spLocks noGrp="1"/>
          </p:cNvSpPr>
          <p:nvPr>
            <p:ph type="sldNum" sz="quarter" idx="12"/>
          </p:nvPr>
        </p:nvSpPr>
        <p:spPr>
          <a:xfrm>
            <a:off x="457200" y="6245225"/>
            <a:ext cx="2133600" cy="476250"/>
          </a:xfrm>
          <a:noFill/>
        </p:spPr>
        <p:txBody>
          <a:bodyPr/>
          <a:lstStyle/>
          <a:p>
            <a:pPr algn="l"/>
            <a:fld id="{43312F71-CC93-4942-8B63-D43779D1FE4F}" type="slidenum">
              <a:rPr lang="el-GR" smtClean="0"/>
              <a:pPr algn="l"/>
              <a:t>183</a:t>
            </a:fld>
            <a:endParaRPr lang="el-GR" dirty="0" smtClean="0"/>
          </a:p>
        </p:txBody>
      </p:sp>
      <p:sp>
        <p:nvSpPr>
          <p:cNvPr id="100355" name="Content Placeholder 2"/>
          <p:cNvSpPr>
            <a:spLocks noGrp="1"/>
          </p:cNvSpPr>
          <p:nvPr>
            <p:ph sz="quarter" idx="1"/>
          </p:nvPr>
        </p:nvSpPr>
        <p:spPr>
          <a:xfrm>
            <a:off x="323850" y="3644900"/>
            <a:ext cx="8569325" cy="2481263"/>
          </a:xfrm>
        </p:spPr>
        <p:txBody>
          <a:bodyPr/>
          <a:lstStyle/>
          <a:p>
            <a:pPr>
              <a:buClr>
                <a:srgbClr val="552803"/>
              </a:buClr>
            </a:pPr>
            <a:r>
              <a:rPr lang="el-GR" sz="2200" dirty="0" smtClean="0">
                <a:cs typeface="Arial" charset="0"/>
              </a:rPr>
              <a:t>Αν P/BV = 1 Ο δείκτης θεωρείται </a:t>
            </a:r>
            <a:r>
              <a:rPr lang="el-GR" sz="2200" b="1" dirty="0" smtClean="0">
                <a:cs typeface="Arial" charset="0"/>
              </a:rPr>
              <a:t>ικανοποιητικός.</a:t>
            </a:r>
          </a:p>
          <a:p>
            <a:pPr>
              <a:buClr>
                <a:srgbClr val="552803"/>
              </a:buClr>
            </a:pPr>
            <a:r>
              <a:rPr lang="el-GR" sz="2200" dirty="0" smtClean="0">
                <a:cs typeface="Arial" charset="0"/>
              </a:rPr>
              <a:t>Αν Ρ/Β</a:t>
            </a:r>
            <a:r>
              <a:rPr lang="en-US" sz="2200" dirty="0" smtClean="0">
                <a:cs typeface="Arial" charset="0"/>
              </a:rPr>
              <a:t>V</a:t>
            </a:r>
            <a:r>
              <a:rPr lang="el-GR" sz="2200" dirty="0" smtClean="0">
                <a:cs typeface="Arial" charset="0"/>
              </a:rPr>
              <a:t> &gt; 1 Η μετοχή είναι</a:t>
            </a:r>
            <a:r>
              <a:rPr lang="el-GR" sz="2200" b="1" dirty="0" smtClean="0">
                <a:cs typeface="Arial" charset="0"/>
              </a:rPr>
              <a:t> υπερτιμημένη.</a:t>
            </a:r>
            <a:r>
              <a:rPr lang="el-GR" sz="2200" dirty="0" smtClean="0">
                <a:cs typeface="Arial" charset="0"/>
              </a:rPr>
              <a:t> </a:t>
            </a:r>
          </a:p>
          <a:p>
            <a:pPr>
              <a:buClr>
                <a:srgbClr val="552803"/>
              </a:buClr>
            </a:pPr>
            <a:r>
              <a:rPr lang="el-GR" sz="2200" dirty="0" smtClean="0">
                <a:cs typeface="Arial" charset="0"/>
              </a:rPr>
              <a:t>Αν Ρ/Β</a:t>
            </a:r>
            <a:r>
              <a:rPr lang="en-US" sz="2200" dirty="0" smtClean="0">
                <a:cs typeface="Arial" charset="0"/>
              </a:rPr>
              <a:t>V</a:t>
            </a:r>
            <a:r>
              <a:rPr lang="el-GR" sz="2200" dirty="0" smtClean="0">
                <a:cs typeface="Arial" charset="0"/>
              </a:rPr>
              <a:t> </a:t>
            </a:r>
            <a:r>
              <a:rPr lang="en-US" sz="2200" dirty="0" smtClean="0">
                <a:cs typeface="Arial" charset="0"/>
              </a:rPr>
              <a:t>&lt; 1 </a:t>
            </a:r>
            <a:r>
              <a:rPr lang="el-GR" sz="2200" dirty="0" smtClean="0">
                <a:cs typeface="Arial" charset="0"/>
              </a:rPr>
              <a:t>Η μετοχή είναι</a:t>
            </a:r>
            <a:r>
              <a:rPr lang="el-GR" sz="2200" b="1" dirty="0" smtClean="0">
                <a:cs typeface="Arial" charset="0"/>
              </a:rPr>
              <a:t> υποτιμημένη</a:t>
            </a:r>
            <a:r>
              <a:rPr lang="el-GR" sz="2200" dirty="0" smtClean="0">
                <a:cs typeface="Arial" charset="0"/>
              </a:rPr>
              <a:t>.</a:t>
            </a:r>
          </a:p>
          <a:p>
            <a:pPr>
              <a:buClr>
                <a:srgbClr val="552803"/>
              </a:buClr>
            </a:pPr>
            <a:r>
              <a:rPr lang="el-GR" sz="2200" dirty="0" smtClean="0">
                <a:solidFill>
                  <a:srgbClr val="000000"/>
                </a:solidFill>
                <a:cs typeface="Arial" charset="0"/>
              </a:rPr>
              <a:t>Ο λόγος του δείκτη μας δείχνει πόσες φορές η τιμή της κοινής μετοχής είναι μεγαλύτερη από την λογιστική αξία. </a:t>
            </a:r>
            <a:endParaRPr lang="en-GB" sz="2200" dirty="0" smtClean="0">
              <a:solidFill>
                <a:srgbClr val="000000"/>
              </a:solidFill>
              <a:cs typeface="Arial" charset="0"/>
            </a:endParaRPr>
          </a:p>
          <a:p>
            <a:endParaRPr lang="el-GR" sz="2000" dirty="0" smtClean="0"/>
          </a:p>
        </p:txBody>
      </p:sp>
      <p:pic>
        <p:nvPicPr>
          <p:cNvPr id="100356" name="Content Placeholder 5" descr="ττύποι Price to Βook Value Ratio"/>
          <p:cNvPicPr>
            <a:picLocks noGrp="1" noChangeAspect="1"/>
          </p:cNvPicPr>
          <p:nvPr>
            <p:ph sz="quarter" idx="2"/>
          </p:nvPr>
        </p:nvPicPr>
        <p:blipFill>
          <a:blip r:embed="rId2" cstate="print"/>
          <a:srcRect/>
          <a:stretch>
            <a:fillRect/>
          </a:stretch>
        </p:blipFill>
        <p:spPr>
          <a:xfrm>
            <a:off x="1098550" y="1417638"/>
            <a:ext cx="6281738" cy="2133600"/>
          </a:xfr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 Τίτλος"/>
          <p:cNvSpPr>
            <a:spLocks noGrp="1"/>
          </p:cNvSpPr>
          <p:nvPr>
            <p:ph type="title"/>
          </p:nvPr>
        </p:nvSpPr>
        <p:spPr>
          <a:xfrm>
            <a:off x="971600" y="188640"/>
            <a:ext cx="7772400" cy="1143000"/>
          </a:xfrm>
        </p:spPr>
        <p:txBody>
          <a:bodyPr/>
          <a:lstStyle/>
          <a:p>
            <a:pPr algn="ctr" eaLnBrk="1" hangingPunct="1"/>
            <a:r>
              <a:rPr lang="en-US" sz="4000" b="1" dirty="0" smtClean="0">
                <a:solidFill>
                  <a:srgbClr val="0000CC"/>
                </a:solidFill>
              </a:rPr>
              <a:t>Price to Βook Value Ratio</a:t>
            </a:r>
            <a:r>
              <a:rPr lang="el-GR" sz="4000" b="1" dirty="0" smtClean="0">
                <a:solidFill>
                  <a:srgbClr val="0000CC"/>
                </a:solidFill>
              </a:rPr>
              <a:t> (2)</a:t>
            </a:r>
            <a:endParaRPr lang="el-GR" altLang="el-GR" sz="4000" b="1" dirty="0" smtClean="0">
              <a:solidFill>
                <a:srgbClr val="0000CC"/>
              </a:solidFill>
            </a:endParaRPr>
          </a:p>
        </p:txBody>
      </p:sp>
      <p:sp>
        <p:nvSpPr>
          <p:cNvPr id="101381" name="Slide Number Placeholder 1"/>
          <p:cNvSpPr>
            <a:spLocks noGrp="1"/>
          </p:cNvSpPr>
          <p:nvPr>
            <p:ph type="sldNum" sz="quarter" idx="12"/>
          </p:nvPr>
        </p:nvSpPr>
        <p:spPr>
          <a:xfrm>
            <a:off x="457200" y="6245225"/>
            <a:ext cx="2133600" cy="476250"/>
          </a:xfrm>
          <a:noFill/>
        </p:spPr>
        <p:txBody>
          <a:bodyPr/>
          <a:lstStyle/>
          <a:p>
            <a:pPr algn="l"/>
            <a:fld id="{10FA8EDE-5689-4766-90F3-A034BCE64072}" type="slidenum">
              <a:rPr lang="el-GR" smtClean="0"/>
              <a:pPr algn="l"/>
              <a:t>184</a:t>
            </a:fld>
            <a:endParaRPr lang="el-GR" dirty="0" smtClean="0"/>
          </a:p>
        </p:txBody>
      </p:sp>
      <p:sp>
        <p:nvSpPr>
          <p:cNvPr id="3" name="2 - Υπότιτλος"/>
          <p:cNvSpPr>
            <a:spLocks noGrp="1"/>
          </p:cNvSpPr>
          <p:nvPr>
            <p:ph sz="quarter" idx="1"/>
          </p:nvPr>
        </p:nvSpPr>
        <p:spPr>
          <a:xfrm>
            <a:off x="468313" y="1600200"/>
            <a:ext cx="8416925" cy="4525963"/>
          </a:xfrm>
        </p:spPr>
        <p:txBody>
          <a:bodyPr rtlCol="0">
            <a:normAutofit fontScale="85000" lnSpcReduction="10000"/>
          </a:bodyPr>
          <a:lstStyle/>
          <a:p>
            <a:pPr eaLnBrk="1" hangingPunct="1">
              <a:lnSpc>
                <a:spcPct val="90000"/>
              </a:lnSpc>
              <a:buFont typeface="Arial" charset="0"/>
              <a:buNone/>
              <a:defRPr/>
            </a:pPr>
            <a:r>
              <a:rPr lang="el-GR" sz="2600" b="1" dirty="0" smtClean="0">
                <a:cs typeface="Arial" pitchFamily="34" charset="0"/>
              </a:rPr>
              <a:t> </a:t>
            </a:r>
          </a:p>
          <a:p>
            <a:pPr eaLnBrk="1" hangingPunct="1">
              <a:lnSpc>
                <a:spcPct val="90000"/>
              </a:lnSpc>
              <a:buFont typeface="Arial" charset="0"/>
              <a:buNone/>
              <a:defRPr/>
            </a:pPr>
            <a:endParaRPr lang="el-GR" sz="2600" b="1" dirty="0">
              <a:cs typeface="Arial" pitchFamily="34" charset="0"/>
            </a:endParaRPr>
          </a:p>
          <a:p>
            <a:pPr eaLnBrk="1" hangingPunct="1">
              <a:lnSpc>
                <a:spcPct val="90000"/>
              </a:lnSpc>
              <a:buFont typeface="Arial" charset="0"/>
              <a:buNone/>
              <a:defRPr/>
            </a:pPr>
            <a:endParaRPr lang="el-GR" sz="2600" dirty="0" smtClean="0">
              <a:cs typeface="Arial" pitchFamily="34" charset="0"/>
            </a:endParaRPr>
          </a:p>
          <a:p>
            <a:pPr eaLnBrk="1" hangingPunct="1">
              <a:lnSpc>
                <a:spcPct val="90000"/>
              </a:lnSpc>
              <a:defRPr/>
            </a:pPr>
            <a:endParaRPr lang="el-GR" sz="2400" dirty="0" smtClean="0">
              <a:cs typeface="Arial" pitchFamily="34" charset="0"/>
            </a:endParaRPr>
          </a:p>
          <a:p>
            <a:pPr algn="just" eaLnBrk="1" hangingPunct="1">
              <a:lnSpc>
                <a:spcPct val="90000"/>
              </a:lnSpc>
              <a:defRPr/>
            </a:pPr>
            <a:r>
              <a:rPr lang="el-GR" sz="3200" dirty="0" smtClean="0">
                <a:cs typeface="Arial" pitchFamily="34" charset="0"/>
              </a:rPr>
              <a:t>Όταν ο </a:t>
            </a:r>
            <a:r>
              <a:rPr lang="el-GR" sz="3200" b="1" dirty="0" smtClean="0">
                <a:cs typeface="Arial" pitchFamily="34" charset="0"/>
              </a:rPr>
              <a:t>Δ.Α.Τ.π.Λ.Τ.Μ. &gt; 1 </a:t>
            </a:r>
            <a:r>
              <a:rPr lang="el-GR" sz="3200" dirty="0" smtClean="0">
                <a:cs typeface="Arial" pitchFamily="34" charset="0"/>
              </a:rPr>
              <a:t>τότε οι επιχειρήσεις έχουν υψηλή απόδοση συνολικών κεφαλαίων, ενώ αν  ο </a:t>
            </a:r>
            <a:r>
              <a:rPr lang="el-GR" sz="3200" b="1" dirty="0" smtClean="0">
                <a:cs typeface="Arial" pitchFamily="34" charset="0"/>
              </a:rPr>
              <a:t>Δ.Α.Τ.π.Λ.Τ.Μ. &lt; 1 </a:t>
            </a:r>
            <a:r>
              <a:rPr lang="el-GR" sz="3200" dirty="0" smtClean="0">
                <a:cs typeface="Arial" pitchFamily="34" charset="0"/>
              </a:rPr>
              <a:t>τότε οι επιχειρήσεις έχουν μικρή απόδοση των συνολικών τους κεφαλαίων.</a:t>
            </a:r>
            <a:endParaRPr lang="en-US" sz="3200" dirty="0" smtClean="0">
              <a:cs typeface="Arial" pitchFamily="34" charset="0"/>
            </a:endParaRPr>
          </a:p>
          <a:p>
            <a:pPr algn="just" eaLnBrk="1" hangingPunct="1">
              <a:lnSpc>
                <a:spcPct val="90000"/>
              </a:lnSpc>
              <a:defRPr/>
            </a:pPr>
            <a:r>
              <a:rPr lang="el-GR" sz="3200" dirty="0" smtClean="0">
                <a:cs typeface="Arial" pitchFamily="34" charset="0"/>
              </a:rPr>
              <a:t>Όταν οι επιχειρήσεις έχουν υψηλά ποσοστά απόδοσης ιδίων κεφαλαίων μπορούν να διαθέσουν τις μετοχές τους σε τιμές υψηλότερες ή και πολλαπλάσιες από τη λογιστική αξία των μετοχών τους.</a:t>
            </a:r>
          </a:p>
          <a:p>
            <a:pPr eaLnBrk="1" fontAlgn="auto" hangingPunct="1">
              <a:spcAft>
                <a:spcPts val="0"/>
              </a:spcAft>
              <a:defRPr/>
            </a:pPr>
            <a:endParaRPr lang="el-GR" dirty="0" smtClean="0"/>
          </a:p>
        </p:txBody>
      </p:sp>
      <p:pic>
        <p:nvPicPr>
          <p:cNvPr id="101380" name="Content Placeholder 4" descr="τύπος Δ.Α.Τ.π.Λ.Τ.Μ. "/>
          <p:cNvPicPr>
            <a:picLocks noGrp="1" noChangeAspect="1"/>
          </p:cNvPicPr>
          <p:nvPr>
            <p:ph sz="quarter" idx="2"/>
          </p:nvPr>
        </p:nvPicPr>
        <p:blipFill>
          <a:blip r:embed="rId2" cstate="print"/>
          <a:srcRect/>
          <a:stretch>
            <a:fillRect/>
          </a:stretch>
        </p:blipFill>
        <p:spPr>
          <a:xfrm>
            <a:off x="1187450" y="1341438"/>
            <a:ext cx="6624638" cy="1295400"/>
          </a:xfr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 Τίτλος"/>
          <p:cNvSpPr>
            <a:spLocks noGrp="1"/>
          </p:cNvSpPr>
          <p:nvPr>
            <p:ph type="title"/>
          </p:nvPr>
        </p:nvSpPr>
        <p:spPr/>
        <p:txBody>
          <a:bodyPr/>
          <a:lstStyle/>
          <a:p>
            <a:pPr algn="ctr"/>
            <a:r>
              <a:rPr lang="en-US" sz="4000" b="1" dirty="0" smtClean="0">
                <a:solidFill>
                  <a:srgbClr val="0000CC"/>
                </a:solidFill>
              </a:rPr>
              <a:t>Price to Βook Value Ratio</a:t>
            </a:r>
            <a:r>
              <a:rPr lang="el-GR" sz="4000" b="1" dirty="0" smtClean="0">
                <a:solidFill>
                  <a:srgbClr val="0000CC"/>
                </a:solidFill>
              </a:rPr>
              <a:t> (3)</a:t>
            </a:r>
            <a:endParaRPr lang="el-GR" altLang="el-GR" sz="4000" b="1" dirty="0" smtClean="0">
              <a:solidFill>
                <a:srgbClr val="0000CC"/>
              </a:solidFill>
            </a:endParaRPr>
          </a:p>
        </p:txBody>
      </p:sp>
      <p:sp>
        <p:nvSpPr>
          <p:cNvPr id="102404" name="Slide Number Placeholder 1"/>
          <p:cNvSpPr>
            <a:spLocks noGrp="1"/>
          </p:cNvSpPr>
          <p:nvPr>
            <p:ph type="sldNum" sz="quarter" idx="12"/>
          </p:nvPr>
        </p:nvSpPr>
        <p:spPr>
          <a:xfrm>
            <a:off x="457200" y="6245225"/>
            <a:ext cx="2133600" cy="476250"/>
          </a:xfrm>
          <a:noFill/>
        </p:spPr>
        <p:txBody>
          <a:bodyPr/>
          <a:lstStyle/>
          <a:p>
            <a:pPr algn="l"/>
            <a:fld id="{E991DA67-DA98-4FD5-9063-9AA6734318D8}" type="slidenum">
              <a:rPr lang="el-GR" smtClean="0"/>
              <a:pPr algn="l"/>
              <a:t>185</a:t>
            </a:fld>
            <a:endParaRPr lang="el-GR" dirty="0" smtClean="0"/>
          </a:p>
        </p:txBody>
      </p:sp>
      <p:sp>
        <p:nvSpPr>
          <p:cNvPr id="102403" name="2 - Υπότιτλος"/>
          <p:cNvSpPr>
            <a:spLocks noGrp="1"/>
          </p:cNvSpPr>
          <p:nvPr>
            <p:ph sz="quarter" idx="1"/>
          </p:nvPr>
        </p:nvSpPr>
        <p:spPr>
          <a:xfrm>
            <a:off x="251520" y="1772816"/>
            <a:ext cx="8435280" cy="4246984"/>
          </a:xfrm>
        </p:spPr>
        <p:txBody>
          <a:bodyPr/>
          <a:lstStyle/>
          <a:p>
            <a:r>
              <a:rPr lang="el-GR" altLang="el-GR" b="1" dirty="0" smtClean="0"/>
              <a:t>Προστιθέμενη Αξία = </a:t>
            </a:r>
            <a:r>
              <a:rPr lang="el-GR" altLang="el-GR" b="1" dirty="0" smtClean="0">
                <a:solidFill>
                  <a:srgbClr val="FF0000"/>
                </a:solidFill>
              </a:rPr>
              <a:t>Αγοραία Αξία Μετοχής</a:t>
            </a:r>
            <a:r>
              <a:rPr lang="el-GR" altLang="el-GR" b="1" dirty="0" smtClean="0"/>
              <a:t> </a:t>
            </a:r>
            <a:r>
              <a:rPr lang="el-GR" altLang="el-GR" b="1" dirty="0" smtClean="0">
                <a:solidFill>
                  <a:srgbClr val="00B050"/>
                </a:solidFill>
              </a:rPr>
              <a:t>–</a:t>
            </a:r>
            <a:r>
              <a:rPr lang="el-GR" altLang="el-GR" b="1" dirty="0" smtClean="0"/>
              <a:t> </a:t>
            </a:r>
            <a:r>
              <a:rPr lang="el-GR" altLang="el-GR" b="1" dirty="0" smtClean="0">
                <a:solidFill>
                  <a:srgbClr val="7030A0"/>
                </a:solidFill>
              </a:rPr>
              <a:t>Λογιστική Αξία Μετοχής.</a:t>
            </a:r>
          </a:p>
          <a:p>
            <a:pPr algn="just"/>
            <a:r>
              <a:rPr lang="el-GR" altLang="el-GR" dirty="0" smtClean="0"/>
              <a:t>Όσο πιο επιτυχημένες είναι οι επενδυτικές και χρηματοδοτικές αποφάσεις της διοίκησης μιας εταιρείας τόσο πιο μεγάλη θα είναι και προστιθέμενη αγοραία αξία της μετοχής της και επομένως τόσο μεγαλύτερη τιμή θα λαμβάνει ο δείκτης Δ.Α.Τ.π.Λ.Τ.Μ. </a:t>
            </a:r>
          </a:p>
          <a:p>
            <a:endParaRPr lang="el-GR" altLang="el-GR" sz="2400" dirty="0" smtClean="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640960" cy="850106"/>
          </a:xfrm>
        </p:spPr>
        <p:txBody>
          <a:bodyPr/>
          <a:lstStyle/>
          <a:p>
            <a:pPr algn="ctr"/>
            <a:r>
              <a:rPr lang="el-GR" b="1" dirty="0" smtClean="0">
                <a:solidFill>
                  <a:schemeClr val="tx1"/>
                </a:solidFill>
              </a:rPr>
              <a:t>ΔΕΙΚΤΕΣ ΩΘΗΣΗΣ</a:t>
            </a:r>
            <a:endParaRPr lang="el-GR" dirty="0">
              <a:solidFill>
                <a:schemeClr val="tx1"/>
              </a:solidFill>
            </a:endParaRPr>
          </a:p>
        </p:txBody>
      </p:sp>
      <p:sp>
        <p:nvSpPr>
          <p:cNvPr id="3" name="2 - Θέση περιεχομένου"/>
          <p:cNvSpPr>
            <a:spLocks noGrp="1"/>
          </p:cNvSpPr>
          <p:nvPr>
            <p:ph sz="quarter" idx="1"/>
          </p:nvPr>
        </p:nvSpPr>
        <p:spPr>
          <a:xfrm>
            <a:off x="179512" y="1447800"/>
            <a:ext cx="8712968" cy="4861520"/>
          </a:xfrm>
        </p:spPr>
        <p:txBody>
          <a:bodyPr/>
          <a:lstStyle/>
          <a:p>
            <a:pPr algn="just"/>
            <a:r>
              <a:rPr lang="el-GR" dirty="0" smtClean="0"/>
              <a:t>Οι δείκτες ώθησης αφορούν σε εφαρμογές τεχνικής ανάλυσης στη σχετική αποτίμηση της αξίας μετοχών των επιχειρήσεων. </a:t>
            </a:r>
          </a:p>
          <a:p>
            <a:pPr algn="just"/>
            <a:r>
              <a:rPr lang="el-GR" dirty="0" smtClean="0"/>
              <a:t>Η κεντρική ιδέα εδώ είναι η συσχέτιση που παρουσιάζει το προς μελέτη μέγεθος (θεμελιώδες ή αγοραίο) ως προς τις ιστορικές τιμές του ή ως προς την προσδοκία για την εξέλιξή του στο μέλλον που εκφράζεται από τους αναλυτές και τους επενδυτές. </a:t>
            </a:r>
          </a:p>
          <a:p>
            <a:pPr algn="just"/>
            <a:r>
              <a:rPr lang="el-GR" dirty="0" smtClean="0"/>
              <a:t>Ορισμένοι χαρακτηριστικοί και ευρέως χρησιμοποιούμενοι από την αγορά δείκτες είναι οι εξής:</a:t>
            </a:r>
            <a:endParaRPr lang="el-GR"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712968" cy="850106"/>
          </a:xfrm>
        </p:spPr>
        <p:txBody>
          <a:bodyPr>
            <a:normAutofit fontScale="90000"/>
          </a:bodyPr>
          <a:lstStyle/>
          <a:p>
            <a:pPr algn="ctr"/>
            <a:r>
              <a:rPr lang="el-GR" b="1" dirty="0" smtClean="0">
                <a:solidFill>
                  <a:schemeClr val="tx1"/>
                </a:solidFill>
              </a:rPr>
              <a:t>ΔΕΙΚΤΕΣ ΩΘΗΣΗΣ</a:t>
            </a:r>
            <a:r>
              <a:rPr lang="el-GR" dirty="0" smtClean="0"/>
              <a:t> </a:t>
            </a:r>
            <a:r>
              <a:rPr lang="el-GR" b="1" dirty="0" smtClean="0">
                <a:solidFill>
                  <a:srgbClr val="006600"/>
                </a:solidFill>
              </a:rPr>
              <a:t>Μη Αναμενόμενα Κέρδη </a:t>
            </a:r>
            <a:endParaRPr lang="el-GR" b="1" dirty="0">
              <a:solidFill>
                <a:srgbClr val="006600"/>
              </a:solidFill>
            </a:endParaRPr>
          </a:p>
        </p:txBody>
      </p:sp>
      <p:sp>
        <p:nvSpPr>
          <p:cNvPr id="3" name="2 - Θέση περιεχομένου"/>
          <p:cNvSpPr>
            <a:spLocks noGrp="1"/>
          </p:cNvSpPr>
          <p:nvPr>
            <p:ph sz="quarter" idx="1"/>
          </p:nvPr>
        </p:nvSpPr>
        <p:spPr>
          <a:xfrm>
            <a:off x="251520" y="1052736"/>
            <a:ext cx="8640960" cy="5616624"/>
          </a:xfrm>
        </p:spPr>
        <p:txBody>
          <a:bodyPr>
            <a:normAutofit fontScale="92500" lnSpcReduction="20000"/>
          </a:bodyPr>
          <a:lstStyle/>
          <a:p>
            <a:pPr algn="just"/>
            <a:r>
              <a:rPr lang="el-GR" dirty="0" smtClean="0"/>
              <a:t>(Unexpected Earnings ή Earnings Surprise): πρόκειται για τη διαφορά μεταξύ των πραγματοποιηθέντων κερδών μιας επιχείρησης (συνήθως σε επίπεδο τριμήνου) και των εκτιμώμενων κερδών από αναλυτές και επενδυτές για το ίδιο τρίμηνο (Chambers et al, 2005). Ως κέρδος νοείται συνήθως το κέρδος ανά μετοχή </a:t>
            </a:r>
            <a:r>
              <a:rPr lang="en-US" dirty="0" smtClean="0"/>
              <a:t>EPS</a:t>
            </a:r>
            <a:r>
              <a:rPr lang="el-GR" dirty="0" smtClean="0"/>
              <a:t>.</a:t>
            </a:r>
          </a:p>
          <a:p>
            <a:endParaRPr lang="el-GR" dirty="0" smtClean="0"/>
          </a:p>
          <a:p>
            <a:pPr algn="just"/>
            <a:r>
              <a:rPr lang="el-GR" dirty="0" smtClean="0"/>
              <a:t>Η γενική ερμηνεία του δείκτη είναι ότι οι αποκλίσεις σε συνεχή ή συχνή βάση των προσδοκιών για το ύψος των κερδών από τα πραγματοποιηθέντα κέρδη για μία μετοχή, μπορεί να υποκρύπτουν θετικά ex post άλφα, δηλαδή η αγορά υποτιμολογεί την αξία μιας επιχείρησης. </a:t>
            </a:r>
          </a:p>
          <a:p>
            <a:pPr algn="just"/>
            <a:r>
              <a:rPr lang="el-GR" dirty="0" smtClean="0"/>
              <a:t>Πολλές φορές χρησιμοποιείται αντί της σύγκρισης των μη αναμενόμενων κερδών των μετοχών μεταξύ τους, η σύγκριση όλων των μετοχών με κάποιο στατιστικό μέγεθος, όπως ο μέσος όρων των μη αναμενόμενων κερδών ή η τυπική απόκλισή τους.</a:t>
            </a:r>
          </a:p>
          <a:p>
            <a:pPr algn="just"/>
            <a:endParaRPr lang="el-GR" dirty="0" smtClean="0"/>
          </a:p>
          <a:p>
            <a:endParaRPr lang="el-GR" dirty="0"/>
          </a:p>
        </p:txBody>
      </p:sp>
      <p:pic>
        <p:nvPicPr>
          <p:cNvPr id="325634" name="Picture 2"/>
          <p:cNvPicPr>
            <a:picLocks noChangeAspect="1" noChangeArrowheads="1"/>
          </p:cNvPicPr>
          <p:nvPr/>
        </p:nvPicPr>
        <p:blipFill>
          <a:blip r:embed="rId2" cstate="print"/>
          <a:srcRect/>
          <a:stretch>
            <a:fillRect/>
          </a:stretch>
        </p:blipFill>
        <p:spPr bwMode="auto">
          <a:xfrm>
            <a:off x="4211960" y="2564904"/>
            <a:ext cx="3295650" cy="581025"/>
          </a:xfrm>
          <a:prstGeom prst="rect">
            <a:avLst/>
          </a:prstGeom>
          <a:noFill/>
          <a:ln w="9525">
            <a:noFill/>
            <a:miter lim="800000"/>
            <a:headEnd/>
            <a:tailEnd/>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706090"/>
          </a:xfrm>
        </p:spPr>
        <p:txBody>
          <a:bodyPr>
            <a:normAutofit fontScale="90000"/>
          </a:bodyPr>
          <a:lstStyle/>
          <a:p>
            <a:pPr algn="ctr"/>
            <a:r>
              <a:rPr lang="el-GR" b="1" dirty="0" smtClean="0">
                <a:solidFill>
                  <a:schemeClr val="tx1"/>
                </a:solidFill>
              </a:rPr>
              <a:t/>
            </a:r>
            <a:br>
              <a:rPr lang="el-GR" b="1" dirty="0" smtClean="0">
                <a:solidFill>
                  <a:schemeClr val="tx1"/>
                </a:solidFill>
              </a:rPr>
            </a:br>
            <a:r>
              <a:rPr lang="el-GR" b="1" dirty="0" smtClean="0">
                <a:solidFill>
                  <a:schemeClr val="tx1"/>
                </a:solidFill>
              </a:rPr>
              <a:t/>
            </a:r>
            <a:br>
              <a:rPr lang="el-GR" b="1" dirty="0" smtClean="0">
                <a:solidFill>
                  <a:schemeClr val="tx1"/>
                </a:solidFill>
              </a:rPr>
            </a:br>
            <a:r>
              <a:rPr lang="el-GR" b="1" dirty="0" smtClean="0">
                <a:solidFill>
                  <a:schemeClr val="tx1"/>
                </a:solidFill>
              </a:rPr>
              <a:t>ΔΕΙΚΤΕΣ ΩΘΗΣΗΣ </a:t>
            </a:r>
            <a:r>
              <a:rPr lang="el-GR" b="1" dirty="0" smtClean="0">
                <a:solidFill>
                  <a:srgbClr val="CC3300"/>
                </a:solidFill>
              </a:rPr>
              <a:t>Δείκτες Σχετικής Δύναμης </a:t>
            </a:r>
            <a:endParaRPr lang="el-GR" b="1" dirty="0">
              <a:solidFill>
                <a:srgbClr val="CC3300"/>
              </a:solidFill>
            </a:endParaRPr>
          </a:p>
        </p:txBody>
      </p:sp>
      <p:sp>
        <p:nvSpPr>
          <p:cNvPr id="3" name="2 - Θέση περιεχομένου"/>
          <p:cNvSpPr>
            <a:spLocks noGrp="1"/>
          </p:cNvSpPr>
          <p:nvPr>
            <p:ph sz="quarter" idx="1"/>
          </p:nvPr>
        </p:nvSpPr>
        <p:spPr>
          <a:xfrm>
            <a:off x="251520" y="1412776"/>
            <a:ext cx="8640960" cy="5040560"/>
          </a:xfrm>
        </p:spPr>
        <p:txBody>
          <a:bodyPr/>
          <a:lstStyle/>
          <a:p>
            <a:pPr algn="just"/>
            <a:r>
              <a:rPr lang="el-GR" dirty="0" smtClean="0"/>
              <a:t>(</a:t>
            </a:r>
            <a:r>
              <a:rPr lang="en-US" dirty="0" smtClean="0"/>
              <a:t>R</a:t>
            </a:r>
            <a:r>
              <a:rPr lang="el-GR" dirty="0" smtClean="0"/>
              <a:t>elative strength indicators):πρόκειται για την απλή ιδέα όπου θεμελιώδη μεγέθη ή δείκτες συγκρίνονται είτε με παλαιότερες τιμές τους, είτε με τιμές για την ίδια περίοδο για άλλες μετοχές ή κλαδικούς και γενικούς δείκτες (Levy, 1967). </a:t>
            </a:r>
          </a:p>
          <a:p>
            <a:pPr algn="just"/>
            <a:r>
              <a:rPr lang="el-GR" dirty="0" smtClean="0"/>
              <a:t>Η εφαρμογή των δεικτών αυτών ποικίλει, ανάλογα με τους δείκτες που χρησιμοποιούνται και ανάλογα με τα χρονικά διαστήματα αναφοράς. </a:t>
            </a:r>
          </a:p>
          <a:p>
            <a:endParaRPr lang="el-GR"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0" y="274638"/>
            <a:ext cx="9144000" cy="706437"/>
          </a:xfrm>
        </p:spPr>
        <p:txBody>
          <a:bodyPr>
            <a:normAutofit fontScale="90000"/>
          </a:bodyPr>
          <a:lstStyle/>
          <a:p>
            <a:pPr algn="ctr" eaLnBrk="1" hangingPunct="1"/>
            <a:r>
              <a:rPr lang="el-GR" sz="4000" dirty="0" smtClean="0"/>
              <a:t/>
            </a:r>
            <a:br>
              <a:rPr lang="el-GR" sz="4000" dirty="0" smtClean="0"/>
            </a:br>
            <a:r>
              <a:rPr lang="el-GR" sz="3200" b="1" dirty="0" smtClean="0">
                <a:solidFill>
                  <a:srgbClr val="7030A0"/>
                </a:solidFill>
              </a:rPr>
              <a:t>Η ΘΕΩΡΙΑ ΧΑΡΤΟΦΥΛΑΚΙΟΥ ΤΟΥ </a:t>
            </a:r>
            <a:r>
              <a:rPr lang="en-US" sz="3200" b="1" dirty="0" smtClean="0">
                <a:solidFill>
                  <a:srgbClr val="7030A0"/>
                </a:solidFill>
              </a:rPr>
              <a:t>MARKOWITZ</a:t>
            </a:r>
            <a:endParaRPr lang="el-GR" sz="4000" b="1" dirty="0" smtClean="0">
              <a:solidFill>
                <a:srgbClr val="7030A0"/>
              </a:solidFill>
            </a:endParaRPr>
          </a:p>
        </p:txBody>
      </p:sp>
      <p:sp>
        <p:nvSpPr>
          <p:cNvPr id="105475" name="Rectangle 3"/>
          <p:cNvSpPr>
            <a:spLocks noGrp="1" noChangeArrowheads="1"/>
          </p:cNvSpPr>
          <p:nvPr>
            <p:ph sz="quarter" idx="1"/>
          </p:nvPr>
        </p:nvSpPr>
        <p:spPr>
          <a:xfrm>
            <a:off x="0" y="1268413"/>
            <a:ext cx="9144000" cy="5589587"/>
          </a:xfrm>
        </p:spPr>
        <p:txBody>
          <a:bodyPr/>
          <a:lstStyle/>
          <a:p>
            <a:pPr eaLnBrk="1" hangingPunct="1">
              <a:lnSpc>
                <a:spcPct val="80000"/>
              </a:lnSpc>
            </a:pPr>
            <a:r>
              <a:rPr lang="en-US" dirty="0" smtClean="0"/>
              <a:t>To </a:t>
            </a:r>
            <a:r>
              <a:rPr lang="el-GR" dirty="0" smtClean="0"/>
              <a:t>μοντέλο του Η. </a:t>
            </a:r>
            <a:r>
              <a:rPr lang="en-US" dirty="0" smtClean="0"/>
              <a:t>Markowitz </a:t>
            </a:r>
            <a:r>
              <a:rPr lang="el-GR" dirty="0" smtClean="0"/>
              <a:t>βασίζεται σε μια σειρά προϋποθέσεων, ανάλογα με το επενδυτικό προφίλ που έχει ο κάθε επενδυτής:</a:t>
            </a:r>
          </a:p>
          <a:p>
            <a:pPr eaLnBrk="1" hangingPunct="1">
              <a:lnSpc>
                <a:spcPct val="80000"/>
              </a:lnSpc>
              <a:buFontTx/>
              <a:buNone/>
            </a:pPr>
            <a:r>
              <a:rPr lang="el-GR" dirty="0" smtClean="0"/>
              <a:t>1.	Οι επενδυτές αντιμετωπίζουν κάθε επένδυση σύμφωνα με την κατανομή των πιθανοτήτων των αναμενόμενων αποδόσεων κατά την περίοδο διακράτησης της επένδυσης.</a:t>
            </a:r>
          </a:p>
          <a:p>
            <a:pPr eaLnBrk="1" hangingPunct="1">
              <a:lnSpc>
                <a:spcPct val="80000"/>
              </a:lnSpc>
              <a:buFontTx/>
              <a:buNone/>
            </a:pPr>
            <a:r>
              <a:rPr lang="el-GR" dirty="0" smtClean="0"/>
              <a:t>2.	Οι επενδυτές μεγιστοποιούν την αναμενόμενη ωφέλεια της μιας περιόδου και η καμπύλη ωφέλειας παρουσιάζει μειωμένη την οριακή χρησιμότητα του κεφαλαίου.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8229600" cy="490537"/>
          </a:xfrm>
        </p:spPr>
        <p:txBody>
          <a:bodyPr>
            <a:normAutofit fontScale="90000"/>
          </a:bodyPr>
          <a:lstStyle/>
          <a:p>
            <a:pPr algn="ctr" eaLnBrk="1" hangingPunct="1"/>
            <a:r>
              <a:rPr lang="el-GR" altLang="el-GR" sz="4000" b="1" dirty="0" smtClean="0">
                <a:solidFill>
                  <a:srgbClr val="006600"/>
                </a:solidFill>
              </a:rPr>
              <a:t>ΕΙΔΗ ΑΠΟΘΕΜΑΤΩΝ</a:t>
            </a:r>
          </a:p>
        </p:txBody>
      </p:sp>
      <p:sp>
        <p:nvSpPr>
          <p:cNvPr id="133123" name="Rectangle 3"/>
          <p:cNvSpPr>
            <a:spLocks noGrp="1" noChangeArrowheads="1"/>
          </p:cNvSpPr>
          <p:nvPr>
            <p:ph type="body" idx="1"/>
          </p:nvPr>
        </p:nvSpPr>
        <p:spPr>
          <a:xfrm>
            <a:off x="0" y="908050"/>
            <a:ext cx="9144000" cy="5949950"/>
          </a:xfrm>
        </p:spPr>
        <p:txBody>
          <a:bodyPr/>
          <a:lstStyle/>
          <a:p>
            <a:pPr marL="609600" indent="-609600" algn="just" eaLnBrk="1" hangingPunct="1">
              <a:lnSpc>
                <a:spcPct val="80000"/>
              </a:lnSpc>
              <a:buFontTx/>
              <a:buNone/>
            </a:pPr>
            <a:r>
              <a:rPr lang="el-GR" altLang="el-GR" sz="2800" dirty="0" smtClean="0"/>
              <a:t>Οι επιχειρήσεις και ιδιαίτερα οι βιομηχανίες</a:t>
            </a:r>
          </a:p>
          <a:p>
            <a:pPr marL="609600" indent="-609600" algn="just" eaLnBrk="1" hangingPunct="1">
              <a:lnSpc>
                <a:spcPct val="80000"/>
              </a:lnSpc>
              <a:buFontTx/>
              <a:buNone/>
            </a:pPr>
            <a:r>
              <a:rPr lang="el-GR" altLang="el-GR" sz="2800" dirty="0" smtClean="0"/>
              <a:t>διατηρούν τρία είδη αποθεμάτων:</a:t>
            </a:r>
          </a:p>
          <a:p>
            <a:pPr marL="609600" indent="-609600" algn="just" eaLnBrk="1" hangingPunct="1">
              <a:lnSpc>
                <a:spcPct val="80000"/>
              </a:lnSpc>
              <a:buFontTx/>
              <a:buAutoNum type="arabicPeriod"/>
            </a:pPr>
            <a:r>
              <a:rPr lang="el-GR" altLang="el-GR" sz="2800" b="1" u="sng" dirty="0" smtClean="0">
                <a:solidFill>
                  <a:srgbClr val="7030A0"/>
                </a:solidFill>
              </a:rPr>
              <a:t>Πρώτες Ύλες</a:t>
            </a:r>
            <a:r>
              <a:rPr lang="el-GR" altLang="el-GR" sz="2800" dirty="0" smtClean="0">
                <a:solidFill>
                  <a:srgbClr val="7030A0"/>
                </a:solidFill>
              </a:rPr>
              <a:t> </a:t>
            </a:r>
            <a:r>
              <a:rPr lang="el-GR" altLang="el-GR" sz="2800" dirty="0" smtClean="0"/>
              <a:t>που εξαρτώνται από το προσδοκώμενο επίπεδο παραγωγής, την εποχικότητα την αξιοπιστία των προμηθευτών και την αποτελεσματικότητα της οργάνωσης των αγορών και της παραγωγικής διαδικασίας.</a:t>
            </a:r>
          </a:p>
          <a:p>
            <a:pPr marL="609600" indent="-609600" algn="just" eaLnBrk="1" hangingPunct="1">
              <a:lnSpc>
                <a:spcPct val="80000"/>
              </a:lnSpc>
              <a:buFontTx/>
              <a:buAutoNum type="arabicPeriod"/>
            </a:pPr>
            <a:r>
              <a:rPr lang="el-GR" altLang="el-GR" sz="2800" b="1" u="sng" dirty="0" smtClean="0">
                <a:solidFill>
                  <a:srgbClr val="0000FF"/>
                </a:solidFill>
              </a:rPr>
              <a:t>Ημιέτοιμα προϊόντα,</a:t>
            </a:r>
            <a:r>
              <a:rPr lang="el-GR" altLang="el-GR" sz="2800" dirty="0" smtClean="0">
                <a:solidFill>
                  <a:srgbClr val="0000FF"/>
                </a:solidFill>
              </a:rPr>
              <a:t> </a:t>
            </a:r>
            <a:r>
              <a:rPr lang="el-GR" altLang="el-GR" sz="2800" dirty="0" smtClean="0"/>
              <a:t>που επηρεάζονται από τη χρονική διάρκεια της παραγωγικής διαδικασίας, δηλαδή ο χρόνος που μεσολαβεί από την εισαγωγή των Α΄ υλών στο παραγωγικό κύκλωμα μέχρι την ολοκλήρωση του έτοιμου προϊόντος.</a:t>
            </a:r>
          </a:p>
          <a:p>
            <a:pPr marL="609600" indent="-609600" algn="just" eaLnBrk="1" hangingPunct="1">
              <a:lnSpc>
                <a:spcPct val="80000"/>
              </a:lnSpc>
              <a:buFontTx/>
              <a:buAutoNum type="arabicPeriod"/>
            </a:pPr>
            <a:r>
              <a:rPr lang="el-GR" altLang="el-GR" sz="2800" b="1" u="sng" dirty="0" smtClean="0">
                <a:solidFill>
                  <a:srgbClr val="FF0000"/>
                </a:solidFill>
              </a:rPr>
              <a:t>Έτοιμων προϊόντων,</a:t>
            </a:r>
            <a:r>
              <a:rPr lang="el-GR" altLang="el-GR" sz="2800" dirty="0" smtClean="0">
                <a:solidFill>
                  <a:srgbClr val="FF0000"/>
                </a:solidFill>
              </a:rPr>
              <a:t> </a:t>
            </a:r>
            <a:r>
              <a:rPr lang="el-GR" altLang="el-GR" sz="2800" dirty="0" smtClean="0"/>
              <a:t>που διαμορφώνονται από το συντονισμό των τμημάτων πωλήσεων και παραγωγικής διαδικασίας. </a:t>
            </a:r>
          </a:p>
          <a:p>
            <a:pPr marL="609600" indent="-609600" eaLnBrk="1" hangingPunct="1">
              <a:lnSpc>
                <a:spcPct val="80000"/>
              </a:lnSpc>
              <a:buFontTx/>
              <a:buNone/>
            </a:pPr>
            <a:endParaRPr lang="el-GR" altLang="el-GR" sz="2800" dirty="0" smtClean="0"/>
          </a:p>
        </p:txBody>
      </p:sp>
    </p:spTree>
    <p:extLst>
      <p:ext uri="{BB962C8B-B14F-4D97-AF65-F5344CB8AC3E}">
        <p14:creationId xmlns:p14="http://schemas.microsoft.com/office/powerpoint/2010/main" xmlns="" val="1365451090"/>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188913"/>
            <a:ext cx="9144000" cy="633412"/>
          </a:xfrm>
        </p:spPr>
        <p:txBody>
          <a:bodyPr>
            <a:normAutofit fontScale="90000"/>
          </a:bodyPr>
          <a:lstStyle/>
          <a:p>
            <a:pPr algn="ctr" eaLnBrk="1" hangingPunct="1"/>
            <a:r>
              <a:rPr lang="el-GR" sz="3600" b="1" dirty="0" smtClean="0">
                <a:solidFill>
                  <a:srgbClr val="006600"/>
                </a:solidFill>
              </a:rPr>
              <a:t>ΥΠΟΛΟΓΙΣΜΟΣ ΤΟΥ </a:t>
            </a:r>
            <a:r>
              <a:rPr lang="en-US" sz="3600" b="1" dirty="0" smtClean="0">
                <a:solidFill>
                  <a:srgbClr val="006600"/>
                </a:solidFill>
              </a:rPr>
              <a:t>RISK FREE RATE (RFR)</a:t>
            </a:r>
            <a:endParaRPr lang="el-GR" sz="3600" b="1" dirty="0" smtClean="0">
              <a:solidFill>
                <a:srgbClr val="006600"/>
              </a:solidFill>
            </a:endParaRPr>
          </a:p>
        </p:txBody>
      </p:sp>
      <p:sp>
        <p:nvSpPr>
          <p:cNvPr id="104451" name="Rectangle 3"/>
          <p:cNvSpPr>
            <a:spLocks noGrp="1" noChangeArrowheads="1"/>
          </p:cNvSpPr>
          <p:nvPr>
            <p:ph sz="quarter" idx="1"/>
          </p:nvPr>
        </p:nvSpPr>
        <p:spPr>
          <a:xfrm>
            <a:off x="0" y="1125538"/>
            <a:ext cx="9144000" cy="5732462"/>
          </a:xfrm>
        </p:spPr>
        <p:txBody>
          <a:bodyPr/>
          <a:lstStyle/>
          <a:p>
            <a:pPr marL="609600" indent="-609600" eaLnBrk="1" hangingPunct="1">
              <a:lnSpc>
                <a:spcPct val="90000"/>
              </a:lnSpc>
            </a:pPr>
            <a:r>
              <a:rPr lang="el-GR" sz="2800" dirty="0" smtClean="0"/>
              <a:t>Οι </a:t>
            </a:r>
            <a:r>
              <a:rPr lang="el-GR" sz="2800" b="1" dirty="0" smtClean="0"/>
              <a:t>δύο παράγοντες</a:t>
            </a:r>
            <a:r>
              <a:rPr lang="el-GR" sz="2800" dirty="0" smtClean="0"/>
              <a:t> που επηρεάζουν την απαιτούμενη απόδοση των επενδυτών είναι:</a:t>
            </a:r>
          </a:p>
          <a:p>
            <a:pPr marL="609600" indent="-609600" eaLnBrk="1" hangingPunct="1">
              <a:lnSpc>
                <a:spcPct val="90000"/>
              </a:lnSpc>
              <a:buFontTx/>
              <a:buAutoNum type="arabicPeriod"/>
            </a:pPr>
            <a:r>
              <a:rPr lang="el-GR" sz="2800" b="1" dirty="0" smtClean="0"/>
              <a:t>Η πραγματική απόδοση της αγοράς απαλλαγμένη από κίνδυνο </a:t>
            </a:r>
            <a:r>
              <a:rPr lang="en-US" sz="2800" b="1" dirty="0" smtClean="0"/>
              <a:t>real Risk Free Rate</a:t>
            </a:r>
            <a:r>
              <a:rPr lang="el-GR" sz="2800" b="1" dirty="0" smtClean="0"/>
              <a:t> (</a:t>
            </a:r>
            <a:r>
              <a:rPr lang="en-US" sz="2800" b="1" dirty="0" smtClean="0"/>
              <a:t>RFR)</a:t>
            </a:r>
            <a:r>
              <a:rPr lang="el-GR" sz="2800" b="1" dirty="0" smtClean="0"/>
              <a:t> και </a:t>
            </a:r>
            <a:endParaRPr lang="en-US" sz="2800" b="1" dirty="0" smtClean="0"/>
          </a:p>
          <a:p>
            <a:pPr marL="609600" indent="-609600" eaLnBrk="1" hangingPunct="1">
              <a:lnSpc>
                <a:spcPct val="90000"/>
              </a:lnSpc>
              <a:buFontTx/>
              <a:buAutoNum type="arabicPeriod"/>
            </a:pPr>
            <a:r>
              <a:rPr lang="en-US" sz="2800" b="1" dirty="0" smtClean="0"/>
              <a:t>H </a:t>
            </a:r>
            <a:r>
              <a:rPr lang="el-GR" sz="2800" b="1" dirty="0" smtClean="0"/>
              <a:t>αναμενόμενη τιμή του πληθωρισμού.</a:t>
            </a:r>
          </a:p>
          <a:p>
            <a:pPr marL="609600" indent="-609600" eaLnBrk="1" hangingPunct="1">
              <a:lnSpc>
                <a:spcPct val="90000"/>
              </a:lnSpc>
              <a:buFontTx/>
              <a:buNone/>
            </a:pPr>
            <a:r>
              <a:rPr lang="el-GR" sz="2800" dirty="0" smtClean="0"/>
              <a:t>Σύμφωνα με τα παραπάνω το ονομαστικό</a:t>
            </a:r>
          </a:p>
          <a:p>
            <a:pPr marL="609600" indent="-609600" eaLnBrk="1" hangingPunct="1">
              <a:lnSpc>
                <a:spcPct val="90000"/>
              </a:lnSpc>
              <a:buFontTx/>
              <a:buNone/>
            </a:pPr>
            <a:r>
              <a:rPr lang="en-US" sz="2800" dirty="0" smtClean="0"/>
              <a:t>(nominal) </a:t>
            </a:r>
            <a:r>
              <a:rPr lang="el-GR" sz="2800" dirty="0" smtClean="0"/>
              <a:t>ποσοστό του </a:t>
            </a:r>
            <a:r>
              <a:rPr lang="en-US" sz="2800" dirty="0" smtClean="0"/>
              <a:t>RFR </a:t>
            </a:r>
            <a:r>
              <a:rPr lang="el-GR" sz="2800" dirty="0" smtClean="0"/>
              <a:t>μπορεί να</a:t>
            </a:r>
          </a:p>
          <a:p>
            <a:pPr marL="609600" indent="-609600" eaLnBrk="1" hangingPunct="1">
              <a:lnSpc>
                <a:spcPct val="90000"/>
              </a:lnSpc>
              <a:buFontTx/>
              <a:buNone/>
            </a:pPr>
            <a:r>
              <a:rPr lang="el-GR" sz="2800" dirty="0" smtClean="0"/>
              <a:t>υπολογιστεί απλά ως εξής: </a:t>
            </a:r>
          </a:p>
          <a:p>
            <a:pPr marL="609600" indent="-609600" eaLnBrk="1" hangingPunct="1">
              <a:lnSpc>
                <a:spcPct val="90000"/>
              </a:lnSpc>
            </a:pPr>
            <a:r>
              <a:rPr lang="en-US" sz="2800" dirty="0" smtClean="0"/>
              <a:t>Nominal RFR = [1+ Real RFR] x [1 </a:t>
            </a:r>
            <a:r>
              <a:rPr lang="el-GR" sz="2800" dirty="0" smtClean="0"/>
              <a:t>+ </a:t>
            </a:r>
            <a:r>
              <a:rPr lang="en-US" sz="2800" dirty="0" smtClean="0"/>
              <a:t>E(I)] - 1</a:t>
            </a:r>
            <a:endParaRPr lang="el-GR" sz="2800" dirty="0" smtClean="0"/>
          </a:p>
          <a:p>
            <a:pPr marL="609600" indent="-609600" eaLnBrk="1" hangingPunct="1">
              <a:lnSpc>
                <a:spcPct val="90000"/>
              </a:lnSpc>
            </a:pPr>
            <a:r>
              <a:rPr lang="el-GR" sz="2800" dirty="0" smtClean="0"/>
              <a:t>Όπου:</a:t>
            </a:r>
          </a:p>
          <a:p>
            <a:pPr marL="609600" indent="-609600" eaLnBrk="1" hangingPunct="1">
              <a:lnSpc>
                <a:spcPct val="90000"/>
              </a:lnSpc>
            </a:pPr>
            <a:r>
              <a:rPr lang="el-GR" sz="2800" dirty="0" smtClean="0"/>
              <a:t>Ε(Ι) = αναμενόμενη τιμή πληθωρισμού</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0" y="274638"/>
            <a:ext cx="9144000" cy="777875"/>
          </a:xfrm>
        </p:spPr>
        <p:txBody>
          <a:bodyPr/>
          <a:lstStyle/>
          <a:p>
            <a:pPr algn="ctr" eaLnBrk="1" hangingPunct="1"/>
            <a:r>
              <a:rPr lang="el-GR" sz="3200" b="1" dirty="0" smtClean="0">
                <a:solidFill>
                  <a:srgbClr val="7030A0"/>
                </a:solidFill>
              </a:rPr>
              <a:t>Η ΘΕΩΡΙΑ ΧΑΡΤΟΦΥΛΑΚΙΟΥ ΤΟΥ </a:t>
            </a:r>
            <a:r>
              <a:rPr lang="en-US" sz="3200" b="1" dirty="0" smtClean="0">
                <a:solidFill>
                  <a:srgbClr val="7030A0"/>
                </a:solidFill>
              </a:rPr>
              <a:t>MARKOWITZ</a:t>
            </a:r>
            <a:endParaRPr lang="el-GR" sz="3200" b="1" dirty="0" smtClean="0">
              <a:solidFill>
                <a:srgbClr val="7030A0"/>
              </a:solidFill>
            </a:endParaRPr>
          </a:p>
        </p:txBody>
      </p:sp>
      <p:sp>
        <p:nvSpPr>
          <p:cNvPr id="106499" name="Rectangle 3"/>
          <p:cNvSpPr>
            <a:spLocks noGrp="1" noChangeArrowheads="1"/>
          </p:cNvSpPr>
          <p:nvPr>
            <p:ph sz="quarter" idx="1"/>
          </p:nvPr>
        </p:nvSpPr>
        <p:spPr>
          <a:xfrm>
            <a:off x="0" y="1341438"/>
            <a:ext cx="9144000" cy="5516562"/>
          </a:xfrm>
        </p:spPr>
        <p:txBody>
          <a:bodyPr/>
          <a:lstStyle/>
          <a:p>
            <a:pPr eaLnBrk="1" hangingPunct="1">
              <a:lnSpc>
                <a:spcPct val="90000"/>
              </a:lnSpc>
              <a:buFontTx/>
              <a:buNone/>
            </a:pPr>
            <a:r>
              <a:rPr lang="el-GR" sz="2800" dirty="0" smtClean="0"/>
              <a:t>3. Οι επενδυτές υπολογίζουν το βαθμό κινδύνου του χαρτοφυλακίου στηριζόμενοι στη μεταβλητότητα των αναμενόμενων τιμών απόδοσης.</a:t>
            </a:r>
          </a:p>
          <a:p>
            <a:pPr eaLnBrk="1" hangingPunct="1">
              <a:lnSpc>
                <a:spcPct val="90000"/>
              </a:lnSpc>
              <a:buFontTx/>
              <a:buNone/>
            </a:pPr>
            <a:r>
              <a:rPr lang="el-GR" sz="2800" dirty="0" smtClean="0"/>
              <a:t>4. Η επενδυτική απόφαση στηρίζεται στη σχέση αναμενόμενης απόδοσης και ρίσκου. Επομένως, η καμπύλη ωφέλειας αποτελεί συνάρτηση της αναμενόμενης απόδοσης και της αναμενόμενης διακύμανσης ή τυπικής απόκλισης, μόνο των αποδόσεων.</a:t>
            </a:r>
          </a:p>
          <a:p>
            <a:pPr eaLnBrk="1" hangingPunct="1">
              <a:lnSpc>
                <a:spcPct val="90000"/>
              </a:lnSpc>
              <a:buFontTx/>
              <a:buNone/>
            </a:pPr>
            <a:r>
              <a:rPr lang="el-GR" sz="2800" dirty="0" smtClean="0"/>
              <a:t>5. Για ένα δεδομένο επίπεδο κινδύνου, οι επενδυτές προτιμούν υψηλότερες τιμές απόδοσης. Συνεπώς, για μια δεδομένη τιμή απόδοσης, οι επενδυτές προτιμούν μικρότερο βαθμό κινδύνου.</a:t>
            </a:r>
          </a:p>
          <a:p>
            <a:pPr eaLnBrk="1" hangingPunct="1">
              <a:lnSpc>
                <a:spcPct val="90000"/>
              </a:lnSpc>
            </a:pPr>
            <a:endParaRPr lang="el-GR" sz="2400" dirty="0" smtClean="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274638"/>
            <a:ext cx="9144000" cy="1143000"/>
          </a:xfrm>
        </p:spPr>
        <p:txBody>
          <a:bodyPr/>
          <a:lstStyle/>
          <a:p>
            <a:pPr eaLnBrk="1" hangingPunct="1">
              <a:lnSpc>
                <a:spcPct val="90000"/>
              </a:lnSpc>
            </a:pPr>
            <a:r>
              <a:rPr lang="el-GR" sz="3600" b="1" dirty="0" smtClean="0">
                <a:solidFill>
                  <a:srgbClr val="7030A0"/>
                </a:solidFill>
                <a:latin typeface="Comic Sans MS" pitchFamily="66" charset="0"/>
              </a:rPr>
              <a:t>Αποτίμηση μετοχών  με βάση τα κέρδη ανά μετοχή</a:t>
            </a:r>
          </a:p>
        </p:txBody>
      </p:sp>
      <p:sp>
        <p:nvSpPr>
          <p:cNvPr id="107523" name="Rectangle 3"/>
          <p:cNvSpPr>
            <a:spLocks noGrp="1" noChangeArrowheads="1"/>
          </p:cNvSpPr>
          <p:nvPr>
            <p:ph sz="quarter" idx="1"/>
          </p:nvPr>
        </p:nvSpPr>
        <p:spPr>
          <a:xfrm>
            <a:off x="250825" y="1700213"/>
            <a:ext cx="8713788" cy="4968875"/>
          </a:xfrm>
        </p:spPr>
        <p:txBody>
          <a:bodyPr>
            <a:normAutofit fontScale="85000" lnSpcReduction="20000"/>
          </a:bodyPr>
          <a:lstStyle/>
          <a:p>
            <a:pPr eaLnBrk="1" hangingPunct="1">
              <a:lnSpc>
                <a:spcPct val="90000"/>
              </a:lnSpc>
            </a:pPr>
            <a:r>
              <a:rPr lang="el-GR" sz="2800" dirty="0" smtClean="0">
                <a:latin typeface="Comic Sans MS" pitchFamily="66" charset="0"/>
              </a:rPr>
              <a:t>Ρ/Ε </a:t>
            </a:r>
            <a:r>
              <a:rPr lang="en-US" sz="2800" dirty="0" smtClean="0">
                <a:latin typeface="Comic Sans MS" pitchFamily="66" charset="0"/>
              </a:rPr>
              <a:t>(Price to Earnings Ratio)</a:t>
            </a:r>
          </a:p>
          <a:p>
            <a:pPr eaLnBrk="1" hangingPunct="1">
              <a:lnSpc>
                <a:spcPct val="90000"/>
              </a:lnSpc>
            </a:pPr>
            <a:r>
              <a:rPr lang="en-US" sz="2800" dirty="0" smtClean="0">
                <a:latin typeface="Comic Sans MS" pitchFamily="66" charset="0"/>
              </a:rPr>
              <a:t>P</a:t>
            </a:r>
            <a:r>
              <a:rPr lang="en-US" sz="2800" baseline="-25000" dirty="0" smtClean="0">
                <a:latin typeface="Comic Sans MS" pitchFamily="66" charset="0"/>
              </a:rPr>
              <a:t>o </a:t>
            </a:r>
            <a:r>
              <a:rPr lang="en-US" sz="2800" dirty="0" smtClean="0">
                <a:latin typeface="Comic Sans MS" pitchFamily="66" charset="0"/>
              </a:rPr>
              <a:t>/ E</a:t>
            </a:r>
            <a:r>
              <a:rPr lang="el-GR" sz="2800" baseline="-25000" dirty="0" smtClean="0">
                <a:latin typeface="Comic Sans MS" pitchFamily="66" charset="0"/>
              </a:rPr>
              <a:t>1</a:t>
            </a:r>
            <a:r>
              <a:rPr lang="en-US" sz="2800" dirty="0" smtClean="0">
                <a:latin typeface="Comic Sans MS" pitchFamily="66" charset="0"/>
              </a:rPr>
              <a:t> = d / ( R</a:t>
            </a:r>
            <a:r>
              <a:rPr lang="en-US" sz="2800" baseline="-25000" dirty="0" smtClean="0">
                <a:latin typeface="Comic Sans MS" pitchFamily="66" charset="0"/>
              </a:rPr>
              <a:t> </a:t>
            </a:r>
            <a:r>
              <a:rPr lang="en-US" sz="2800" dirty="0" smtClean="0">
                <a:latin typeface="Comic Sans MS" pitchFamily="66" charset="0"/>
              </a:rPr>
              <a:t>– ROE[1+d] )</a:t>
            </a:r>
          </a:p>
          <a:p>
            <a:pPr eaLnBrk="1" hangingPunct="1">
              <a:lnSpc>
                <a:spcPct val="90000"/>
              </a:lnSpc>
            </a:pPr>
            <a:r>
              <a:rPr lang="el-GR" sz="2800" u="sng" dirty="0" smtClean="0">
                <a:latin typeface="Comic Sans MS" pitchFamily="66" charset="0"/>
              </a:rPr>
              <a:t>Όπου</a:t>
            </a:r>
            <a:r>
              <a:rPr lang="en-US" sz="2800" u="sng" dirty="0" smtClean="0">
                <a:latin typeface="Comic Sans MS" pitchFamily="66" charset="0"/>
              </a:rPr>
              <a:t>:</a:t>
            </a:r>
            <a:endParaRPr lang="el-GR" sz="2800" u="sng" dirty="0" smtClean="0">
              <a:latin typeface="Comic Sans MS" pitchFamily="66" charset="0"/>
            </a:endParaRPr>
          </a:p>
          <a:p>
            <a:pPr eaLnBrk="1" hangingPunct="1">
              <a:lnSpc>
                <a:spcPct val="90000"/>
              </a:lnSpc>
            </a:pPr>
            <a:r>
              <a:rPr lang="en-US" sz="2800" baseline="30000" dirty="0" smtClean="0">
                <a:latin typeface="Comic Sans MS" pitchFamily="66" charset="0"/>
              </a:rPr>
              <a:t> </a:t>
            </a:r>
            <a:r>
              <a:rPr lang="en-US" sz="2800" dirty="0" smtClean="0">
                <a:latin typeface="Comic Sans MS" pitchFamily="66" charset="0"/>
              </a:rPr>
              <a:t>ROE </a:t>
            </a:r>
            <a:r>
              <a:rPr lang="el-GR" sz="2800" dirty="0" smtClean="0">
                <a:latin typeface="Comic Sans MS" pitchFamily="66" charset="0"/>
              </a:rPr>
              <a:t>είναι</a:t>
            </a:r>
            <a:r>
              <a:rPr lang="en-US" sz="2800" dirty="0" smtClean="0">
                <a:latin typeface="Comic Sans MS" pitchFamily="66" charset="0"/>
              </a:rPr>
              <a:t> </a:t>
            </a:r>
            <a:r>
              <a:rPr lang="el-GR" sz="2800" dirty="0" smtClean="0">
                <a:latin typeface="Comic Sans MS" pitchFamily="66" charset="0"/>
              </a:rPr>
              <a:t>ο λόγος απόδοσης των ιδίων κεφαλαίων</a:t>
            </a:r>
            <a:r>
              <a:rPr lang="en-US" sz="2800" dirty="0" smtClean="0">
                <a:latin typeface="Comic Sans MS" pitchFamily="66" charset="0"/>
              </a:rPr>
              <a:t> (Return on Equity)</a:t>
            </a:r>
            <a:r>
              <a:rPr lang="el-GR" sz="2800" dirty="0" smtClean="0">
                <a:latin typeface="Comic Sans MS" pitchFamily="66" charset="0"/>
              </a:rPr>
              <a:t> = Κέρδη ανά μετοχή/Λογιστική αξία ανά μετοχή</a:t>
            </a:r>
          </a:p>
          <a:p>
            <a:pPr eaLnBrk="1" hangingPunct="1">
              <a:lnSpc>
                <a:spcPct val="90000"/>
              </a:lnSpc>
            </a:pPr>
            <a:r>
              <a:rPr lang="en-US" sz="2800" dirty="0" smtClean="0">
                <a:latin typeface="Comic Sans MS" pitchFamily="66" charset="0"/>
              </a:rPr>
              <a:t>d:</a:t>
            </a:r>
            <a:r>
              <a:rPr lang="el-GR" sz="2800" dirty="0" smtClean="0">
                <a:latin typeface="Comic Sans MS" pitchFamily="66" charset="0"/>
              </a:rPr>
              <a:t> Ο λόγος διανεμόμενων κερδών = Μερίσματα ανά μετοχή/Κέρδη ανά μετοχή (</a:t>
            </a:r>
            <a:r>
              <a:rPr lang="en-US" sz="2800" dirty="0" smtClean="0">
                <a:latin typeface="Comic Sans MS" pitchFamily="66" charset="0"/>
              </a:rPr>
              <a:t>E</a:t>
            </a:r>
            <a:r>
              <a:rPr lang="el-GR" sz="2800" baseline="-25000" dirty="0" smtClean="0">
                <a:latin typeface="Comic Sans MS" pitchFamily="66" charset="0"/>
              </a:rPr>
              <a:t>1</a:t>
            </a:r>
            <a:r>
              <a:rPr lang="el-GR" sz="2800" dirty="0" smtClean="0">
                <a:latin typeface="Comic Sans MS" pitchFamily="66" charset="0"/>
              </a:rPr>
              <a:t>)</a:t>
            </a:r>
          </a:p>
          <a:p>
            <a:pPr eaLnBrk="1" hangingPunct="1">
              <a:lnSpc>
                <a:spcPct val="90000"/>
              </a:lnSpc>
            </a:pPr>
            <a:r>
              <a:rPr lang="en-US" sz="2800" dirty="0" smtClean="0">
                <a:latin typeface="Comic Sans MS" pitchFamily="66" charset="0"/>
              </a:rPr>
              <a:t>E</a:t>
            </a:r>
            <a:r>
              <a:rPr lang="el-GR" sz="2800" baseline="-25000" dirty="0" smtClean="0">
                <a:latin typeface="Comic Sans MS" pitchFamily="66" charset="0"/>
              </a:rPr>
              <a:t>1</a:t>
            </a:r>
            <a:r>
              <a:rPr lang="en-US" sz="2800" dirty="0" smtClean="0">
                <a:latin typeface="Comic Sans MS" pitchFamily="66" charset="0"/>
              </a:rPr>
              <a:t>:</a:t>
            </a:r>
            <a:r>
              <a:rPr lang="el-GR" sz="2800" baseline="-25000" dirty="0" smtClean="0">
                <a:latin typeface="Comic Sans MS" pitchFamily="66" charset="0"/>
              </a:rPr>
              <a:t> </a:t>
            </a:r>
            <a:r>
              <a:rPr lang="el-GR" sz="2800" dirty="0" smtClean="0">
                <a:latin typeface="Comic Sans MS" pitchFamily="66" charset="0"/>
              </a:rPr>
              <a:t>Κέρδη ανά μετοχή </a:t>
            </a:r>
          </a:p>
          <a:p>
            <a:pPr eaLnBrk="1" hangingPunct="1">
              <a:lnSpc>
                <a:spcPct val="90000"/>
              </a:lnSpc>
            </a:pPr>
            <a:r>
              <a:rPr lang="en-US" sz="2800" dirty="0" smtClean="0">
                <a:latin typeface="Comic Sans MS" pitchFamily="66" charset="0"/>
              </a:rPr>
              <a:t>R :</a:t>
            </a:r>
            <a:r>
              <a:rPr lang="el-GR" sz="2800" dirty="0" smtClean="0">
                <a:latin typeface="Comic Sans MS" pitchFamily="66" charset="0"/>
              </a:rPr>
              <a:t> Το επιτόκιο προεξόφλησης</a:t>
            </a:r>
          </a:p>
          <a:p>
            <a:pPr eaLnBrk="1" hangingPunct="1">
              <a:lnSpc>
                <a:spcPct val="90000"/>
              </a:lnSpc>
            </a:pPr>
            <a:endParaRPr lang="el-GR" sz="2400" dirty="0" smtClean="0">
              <a:latin typeface="Comic Sans MS" pitchFamily="66" charset="0"/>
            </a:endParaRPr>
          </a:p>
          <a:p>
            <a:pPr eaLnBrk="1" hangingPunct="1">
              <a:lnSpc>
                <a:spcPct val="90000"/>
              </a:lnSpc>
            </a:pPr>
            <a:endParaRPr lang="en-US" sz="1600" dirty="0" smtClean="0"/>
          </a:p>
          <a:p>
            <a:pPr eaLnBrk="1" hangingPunct="1">
              <a:lnSpc>
                <a:spcPct val="90000"/>
              </a:lnSpc>
            </a:pPr>
            <a:endParaRPr lang="en-US" sz="1600" dirty="0" smtClean="0"/>
          </a:p>
          <a:p>
            <a:pPr eaLnBrk="1" hangingPunct="1">
              <a:lnSpc>
                <a:spcPct val="90000"/>
              </a:lnSpc>
              <a:buFontTx/>
              <a:buNone/>
            </a:pPr>
            <a:endParaRPr lang="el-GR" sz="1600" dirty="0" smtClean="0"/>
          </a:p>
          <a:p>
            <a:pPr eaLnBrk="1" hangingPunct="1">
              <a:lnSpc>
                <a:spcPct val="90000"/>
              </a:lnSpc>
            </a:pPr>
            <a:endParaRPr lang="en-US" sz="1600" dirty="0" smtClean="0"/>
          </a:p>
          <a:p>
            <a:pPr eaLnBrk="1" hangingPunct="1">
              <a:lnSpc>
                <a:spcPct val="90000"/>
              </a:lnSpc>
            </a:pPr>
            <a:endParaRPr lang="el-GR" sz="1600" dirty="0" smtClean="0"/>
          </a:p>
          <a:p>
            <a:pPr eaLnBrk="1" hangingPunct="1">
              <a:lnSpc>
                <a:spcPct val="90000"/>
              </a:lnSpc>
            </a:pPr>
            <a:endParaRPr lang="el-GR" sz="1600" dirty="0" smtClean="0"/>
          </a:p>
          <a:p>
            <a:pPr eaLnBrk="1" hangingPunct="1">
              <a:lnSpc>
                <a:spcPct val="90000"/>
              </a:lnSpc>
              <a:buFontTx/>
              <a:buNone/>
            </a:pPr>
            <a:endParaRPr lang="el-GR" sz="1600" dirty="0" smtClean="0"/>
          </a:p>
          <a:p>
            <a:pPr eaLnBrk="1" hangingPunct="1">
              <a:lnSpc>
                <a:spcPct val="90000"/>
              </a:lnSpc>
              <a:buFontTx/>
              <a:buNone/>
            </a:pPr>
            <a:r>
              <a:rPr lang="el-GR" sz="1600" dirty="0" smtClean="0"/>
              <a:t> </a:t>
            </a:r>
          </a:p>
          <a:p>
            <a:pPr eaLnBrk="1" hangingPunct="1">
              <a:lnSpc>
                <a:spcPct val="90000"/>
              </a:lnSpc>
              <a:buFontTx/>
              <a:buNone/>
            </a:pPr>
            <a:endParaRPr lang="el-GR" sz="1600" dirty="0" smtClean="0"/>
          </a:p>
          <a:p>
            <a:pPr eaLnBrk="1" hangingPunct="1">
              <a:lnSpc>
                <a:spcPct val="90000"/>
              </a:lnSpc>
              <a:buFontTx/>
              <a:buNone/>
            </a:pPr>
            <a:endParaRPr lang="el-GR" sz="1600" dirty="0" smtClean="0"/>
          </a:p>
          <a:p>
            <a:pPr eaLnBrk="1" hangingPunct="1">
              <a:lnSpc>
                <a:spcPct val="90000"/>
              </a:lnSpc>
            </a:pPr>
            <a:endParaRPr lang="el-GR" sz="1600" dirty="0" smtClean="0"/>
          </a:p>
          <a:p>
            <a:pPr eaLnBrk="1" hangingPunct="1">
              <a:lnSpc>
                <a:spcPct val="90000"/>
              </a:lnSpc>
              <a:buFontTx/>
              <a:buNone/>
            </a:pPr>
            <a:endParaRPr lang="en-US" sz="1600"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sz="quarter" idx="1"/>
          </p:nvPr>
        </p:nvSpPr>
        <p:spPr>
          <a:xfrm>
            <a:off x="0" y="0"/>
            <a:ext cx="9144000" cy="6858000"/>
          </a:xfrm>
          <a:solidFill>
            <a:schemeClr val="bg1"/>
          </a:solidFill>
        </p:spPr>
        <p:txBody>
          <a:bodyPr/>
          <a:lstStyle/>
          <a:p>
            <a:pPr algn="ctr" eaLnBrk="1" hangingPunct="1">
              <a:buFontTx/>
              <a:buNone/>
            </a:pPr>
            <a:r>
              <a:rPr lang="el-GR" sz="2800" b="1" u="sng" dirty="0" smtClean="0">
                <a:latin typeface="Bookman Old Style" pitchFamily="18" charset="0"/>
                <a:cs typeface="Times New Roman" pitchFamily="18" charset="0"/>
              </a:rPr>
              <a:t>ΑΣΚΗΣΗ</a:t>
            </a:r>
          </a:p>
          <a:p>
            <a:pPr algn="just" eaLnBrk="1" hangingPunct="1"/>
            <a:r>
              <a:rPr lang="el-GR" sz="2300" dirty="0" smtClean="0">
                <a:cs typeface="Times New Roman" pitchFamily="18" charset="0"/>
              </a:rPr>
              <a:t>Υποθέτουμε ότι η εταιρία ΒΗΤΑ Α.Ε. λειτουργεί με τα παρακάτω χαρακτηριστικά.</a:t>
            </a:r>
            <a:endParaRPr lang="en-GB" sz="2300" dirty="0" smtClean="0">
              <a:cs typeface="Times New Roman" pitchFamily="18" charset="0"/>
            </a:endParaRPr>
          </a:p>
          <a:p>
            <a:pPr lvl="1" algn="just" eaLnBrk="1" hangingPunct="1"/>
            <a:r>
              <a:rPr lang="el-GR" sz="2300" dirty="0" smtClean="0">
                <a:cs typeface="Times New Roman" pitchFamily="18" charset="0"/>
              </a:rPr>
              <a:t>Το διοικητικό προσωπικό γνωρίζει ότι   η εταιρία θα διαλυθεί σε ένα χρόνο με αξία ρευστοποίησης του ενεργητικού μηδέν. </a:t>
            </a:r>
            <a:endParaRPr lang="en-GB" sz="2300" dirty="0" smtClean="0">
              <a:cs typeface="Times New Roman" pitchFamily="18" charset="0"/>
            </a:endParaRPr>
          </a:p>
          <a:p>
            <a:pPr lvl="1" algn="just" eaLnBrk="1" hangingPunct="1"/>
            <a:r>
              <a:rPr lang="el-GR" sz="2300" dirty="0" smtClean="0">
                <a:cs typeface="Times New Roman" pitchFamily="18" charset="0"/>
              </a:rPr>
              <a:t> Η διοίκηση μπορεί να προβλέψει με ασφάλεια την ταμειακή ροή σήμερα 10.000 Ευρώ και ένα χρόνο μετά πάλι 10.000 Ευρώ.</a:t>
            </a:r>
            <a:endParaRPr lang="en-US" sz="2300" dirty="0" smtClean="0">
              <a:cs typeface="Times New Roman" pitchFamily="18" charset="0"/>
            </a:endParaRPr>
          </a:p>
          <a:p>
            <a:pPr lvl="1" algn="just" eaLnBrk="1" hangingPunct="1"/>
            <a:r>
              <a:rPr lang="el-GR" sz="2300" dirty="0" smtClean="0">
                <a:cs typeface="Times New Roman" pitchFamily="18" charset="0"/>
              </a:rPr>
              <a:t> Η εταιρία δεν έχει δάνεια και επομένως η ταμειακή ροή που αναμένεται θα δίνεται εξολοκλήρου σαν μέρισμα. </a:t>
            </a:r>
            <a:endParaRPr lang="en-GB" sz="2300" dirty="0" smtClean="0">
              <a:cs typeface="Times New Roman" pitchFamily="18" charset="0"/>
            </a:endParaRPr>
          </a:p>
          <a:p>
            <a:pPr lvl="1" algn="just" eaLnBrk="1" hangingPunct="1"/>
            <a:r>
              <a:rPr lang="el-GR" sz="2300" dirty="0" smtClean="0">
                <a:cs typeface="Times New Roman" pitchFamily="18" charset="0"/>
              </a:rPr>
              <a:t>Το κατάλληλο προεξοφλητικό επιτόκιο  είναι 10%.</a:t>
            </a:r>
            <a:endParaRPr lang="en-GB" sz="2300" dirty="0" smtClean="0">
              <a:cs typeface="Times New Roman" pitchFamily="18" charset="0"/>
            </a:endParaRPr>
          </a:p>
          <a:p>
            <a:pPr lvl="1" algn="just" eaLnBrk="1" hangingPunct="1"/>
            <a:r>
              <a:rPr lang="el-GR" sz="2300" dirty="0" smtClean="0">
                <a:cs typeface="Times New Roman" pitchFamily="18" charset="0"/>
              </a:rPr>
              <a:t>Ο αριθμός των μετοχών είναι 1.000</a:t>
            </a:r>
            <a:endParaRPr lang="en-US" sz="2300" dirty="0" smtClean="0">
              <a:cs typeface="Times New Roman" pitchFamily="18" charset="0"/>
            </a:endParaRPr>
          </a:p>
          <a:p>
            <a:pPr lvl="1" algn="just" eaLnBrk="1" hangingPunct="1"/>
            <a:r>
              <a:rPr lang="el-GR" sz="2300" dirty="0" smtClean="0">
                <a:cs typeface="Times New Roman" pitchFamily="18" charset="0"/>
              </a:rPr>
              <a:t>Η αξία της εταιρίας σύμφωνα με το μοντέλο της προεξόφλησης των μερισμάτων θα είναι: </a:t>
            </a:r>
            <a:endParaRPr lang="en-US" sz="2300" dirty="0" smtClean="0">
              <a:cs typeface="Times New Roman" pitchFamily="18" charset="0"/>
            </a:endParaRPr>
          </a:p>
          <a:p>
            <a:pPr lvl="1" algn="just" eaLnBrk="1" hangingPunct="1"/>
            <a:endParaRPr lang="en-GB" sz="2300" dirty="0" smtClean="0">
              <a:cs typeface="Times New Roman" pitchFamily="18" charset="0"/>
            </a:endParaRPr>
          </a:p>
        </p:txBody>
      </p:sp>
    </p:spTree>
  </p:cSld>
  <p:clrMapOvr>
    <a:masterClrMapping/>
  </p:clrMapOvr>
  <p:transition spd="med">
    <p:random/>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710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71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710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710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710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7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sz="quarter" idx="1"/>
          </p:nvPr>
        </p:nvSpPr>
        <p:spPr>
          <a:xfrm>
            <a:off x="0" y="0"/>
            <a:ext cx="9144000" cy="6858000"/>
          </a:xfrm>
          <a:solidFill>
            <a:schemeClr val="bg1"/>
          </a:solidFill>
        </p:spPr>
        <p:txBody>
          <a:bodyPr/>
          <a:lstStyle/>
          <a:p>
            <a:pPr lvl="1" algn="just" eaLnBrk="1" hangingPunct="1">
              <a:buFontTx/>
              <a:buNone/>
            </a:pPr>
            <a:r>
              <a:rPr lang="el-GR" sz="2400" b="1" dirty="0" smtClean="0">
                <a:latin typeface="Bookman Old Style" pitchFamily="18" charset="0"/>
                <a:cs typeface="Times New Roman" pitchFamily="18" charset="0"/>
              </a:rPr>
              <a:t>ΛΥΣΗ1:</a:t>
            </a:r>
            <a:endParaRPr lang="en-US" sz="2400" b="1" dirty="0" smtClean="0">
              <a:latin typeface="Bookman Old Style" pitchFamily="18" charset="0"/>
              <a:cs typeface="Times New Roman" pitchFamily="18" charset="0"/>
            </a:endParaRPr>
          </a:p>
          <a:p>
            <a:pPr lvl="1" algn="just" eaLnBrk="1" hangingPunct="1"/>
            <a:endParaRPr lang="en-US" sz="2400" dirty="0" smtClean="0">
              <a:latin typeface="Bookman Old Style" pitchFamily="18" charset="0"/>
              <a:cs typeface="Times New Roman" pitchFamily="18" charset="0"/>
            </a:endParaRPr>
          </a:p>
          <a:p>
            <a:pPr lvl="1" algn="just" eaLnBrk="1" hangingPunct="1"/>
            <a:endParaRPr lang="en-US" sz="2400" dirty="0" smtClean="0">
              <a:latin typeface="Bookman Old Style" pitchFamily="18" charset="0"/>
              <a:cs typeface="Times New Roman" pitchFamily="18" charset="0"/>
            </a:endParaRPr>
          </a:p>
          <a:p>
            <a:pPr lvl="1" algn="just" eaLnBrk="1" hangingPunct="1"/>
            <a:endParaRPr lang="en-US" sz="2400" dirty="0" smtClean="0">
              <a:latin typeface="Bookman Old Style" pitchFamily="18" charset="0"/>
              <a:cs typeface="Times New Roman" pitchFamily="18" charset="0"/>
            </a:endParaRPr>
          </a:p>
          <a:p>
            <a:pPr lvl="1" algn="just" eaLnBrk="1" hangingPunct="1"/>
            <a:r>
              <a:rPr lang="el-GR" sz="2400" dirty="0" smtClean="0">
                <a:latin typeface="Bookman Old Style" pitchFamily="18" charset="0"/>
                <a:cs typeface="Times New Roman" pitchFamily="18" charset="0"/>
              </a:rPr>
              <a:t>Η αξία της κάθε μετοχής θα είναι </a:t>
            </a:r>
            <a:endParaRPr lang="en-US" sz="2400" dirty="0" smtClean="0">
              <a:latin typeface="Bookman Old Style" pitchFamily="18" charset="0"/>
              <a:cs typeface="Times New Roman" pitchFamily="18" charset="0"/>
            </a:endParaRPr>
          </a:p>
          <a:p>
            <a:pPr lvl="1" algn="just" eaLnBrk="1" hangingPunct="1"/>
            <a:endParaRPr lang="en-US" sz="2400" dirty="0" smtClean="0">
              <a:latin typeface="Bookman Old Style" pitchFamily="18" charset="0"/>
              <a:cs typeface="Times New Roman" pitchFamily="18" charset="0"/>
            </a:endParaRPr>
          </a:p>
          <a:p>
            <a:pPr lvl="1" algn="just" eaLnBrk="1" hangingPunct="1"/>
            <a:endParaRPr lang="en-US" sz="2400" dirty="0" smtClean="0">
              <a:latin typeface="Bookman Old Style" pitchFamily="18" charset="0"/>
              <a:cs typeface="Times New Roman" pitchFamily="18" charset="0"/>
            </a:endParaRPr>
          </a:p>
          <a:p>
            <a:pPr lvl="1" algn="just" eaLnBrk="1" hangingPunct="1"/>
            <a:endParaRPr lang="en-US" sz="2400" dirty="0" smtClean="0">
              <a:latin typeface="Bookman Old Style" pitchFamily="18" charset="0"/>
              <a:cs typeface="Times New Roman" pitchFamily="18" charset="0"/>
            </a:endParaRPr>
          </a:p>
          <a:p>
            <a:pPr lvl="1" algn="just" eaLnBrk="1" hangingPunct="1"/>
            <a:r>
              <a:rPr lang="el-GR" sz="2400" dirty="0" smtClean="0">
                <a:latin typeface="Bookman Old Style" pitchFamily="18" charset="0"/>
                <a:cs typeface="Times New Roman" pitchFamily="18" charset="0"/>
              </a:rPr>
              <a:t>Μέρισμα ανά μετοχή 10.000/1000=10</a:t>
            </a:r>
          </a:p>
          <a:p>
            <a:pPr lvl="1" algn="just" eaLnBrk="1" hangingPunct="1"/>
            <a:r>
              <a:rPr lang="el-GR" sz="2400" dirty="0" smtClean="0">
                <a:latin typeface="Bookman Old Style" pitchFamily="18" charset="0"/>
                <a:cs typeface="Times New Roman" pitchFamily="18" charset="0"/>
              </a:rPr>
              <a:t>Μετά την ημερομηνία αποκοπής του μερίσματος η αξία της κάθε μετοχής πέφτει στις 9,09 = (19,09-10). </a:t>
            </a:r>
            <a:endParaRPr lang="en-US" sz="2400" dirty="0" smtClean="0">
              <a:latin typeface="Bookman Old Style" pitchFamily="18" charset="0"/>
              <a:cs typeface="Times New Roman" pitchFamily="18" charset="0"/>
            </a:endParaRPr>
          </a:p>
          <a:p>
            <a:pPr lvl="2" algn="just" eaLnBrk="1" hangingPunct="1"/>
            <a:r>
              <a:rPr lang="el-GR" dirty="0" smtClean="0">
                <a:latin typeface="Bookman Old Style" pitchFamily="18" charset="0"/>
              </a:rPr>
              <a:t>ή</a:t>
            </a:r>
            <a:endParaRPr lang="en-GB" dirty="0" smtClean="0">
              <a:latin typeface="Bookman Old Style" pitchFamily="18" charset="0"/>
            </a:endParaRPr>
          </a:p>
          <a:p>
            <a:pPr lvl="1" algn="just" eaLnBrk="1" hangingPunct="1"/>
            <a:r>
              <a:rPr lang="el-GR" sz="2400" dirty="0" smtClean="0">
                <a:latin typeface="Bookman Old Style" pitchFamily="18" charset="0"/>
              </a:rPr>
              <a:t>το μέρισμα του επόμενου έτους 10/1.10 =9,09 παρούσα αξία</a:t>
            </a:r>
            <a:endParaRPr lang="en-GB" sz="2400" dirty="0" smtClean="0">
              <a:latin typeface="Bookman Old Style" pitchFamily="18" charset="0"/>
              <a:cs typeface="Times New Roman" pitchFamily="18" charset="0"/>
            </a:endParaRPr>
          </a:p>
        </p:txBody>
      </p:sp>
      <p:graphicFrame>
        <p:nvGraphicFramePr>
          <p:cNvPr id="1026" name="Object 3"/>
          <p:cNvGraphicFramePr>
            <a:graphicFrameLocks noChangeAspect="1"/>
          </p:cNvGraphicFramePr>
          <p:nvPr/>
        </p:nvGraphicFramePr>
        <p:xfrm>
          <a:off x="1547813" y="476250"/>
          <a:ext cx="6172200" cy="1104900"/>
        </p:xfrm>
        <a:graphic>
          <a:graphicData uri="http://schemas.openxmlformats.org/presentationml/2006/ole">
            <p:oleObj spid="_x0000_s1026" name="Εξίσωση" r:id="rId4" imgW="6172200" imgH="1104840" progId="Equation.3">
              <p:embed/>
            </p:oleObj>
          </a:graphicData>
        </a:graphic>
      </p:graphicFrame>
      <p:graphicFrame>
        <p:nvGraphicFramePr>
          <p:cNvPr id="1027" name="Object 4"/>
          <p:cNvGraphicFramePr>
            <a:graphicFrameLocks noChangeAspect="1"/>
          </p:cNvGraphicFramePr>
          <p:nvPr/>
        </p:nvGraphicFramePr>
        <p:xfrm>
          <a:off x="2530475" y="2420938"/>
          <a:ext cx="2832100" cy="863600"/>
        </p:xfrm>
        <a:graphic>
          <a:graphicData uri="http://schemas.openxmlformats.org/presentationml/2006/ole">
            <p:oleObj spid="_x0000_s1027" name="Εξίσωση" r:id="rId5" imgW="2831760" imgH="863280" progId="Equation.3">
              <p:embed/>
            </p:oleObj>
          </a:graphicData>
        </a:graphic>
      </p:graphicFrame>
    </p:spTree>
  </p:cSld>
  <p:clrMapOvr>
    <a:masterClrMapping/>
  </p:clrMapOvr>
  <p:transition spd="med">
    <p:random/>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130">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8130">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8130">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8130">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81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p:nvPr>
        </p:nvSpPr>
        <p:spPr>
          <a:xfrm>
            <a:off x="0" y="0"/>
            <a:ext cx="8820150" cy="6858000"/>
          </a:xfrm>
          <a:solidFill>
            <a:schemeClr val="bg1"/>
          </a:solidFill>
        </p:spPr>
        <p:txBody>
          <a:bodyPr/>
          <a:lstStyle/>
          <a:p>
            <a:pPr lvl="1" algn="just" eaLnBrk="1" hangingPunct="1">
              <a:buFontTx/>
              <a:buNone/>
            </a:pPr>
            <a:r>
              <a:rPr lang="el-GR" sz="2600" b="1" u="sng" dirty="0" smtClean="0">
                <a:cs typeface="Times New Roman" pitchFamily="18" charset="0"/>
              </a:rPr>
              <a:t>ΤΡΟΠΟΠΟΙΗΣΗ:</a:t>
            </a:r>
            <a:r>
              <a:rPr lang="el-GR" sz="2600" dirty="0" smtClean="0">
                <a:cs typeface="Times New Roman" pitchFamily="18" charset="0"/>
              </a:rPr>
              <a:t> Μια αλλαγή της μερισματικής πολιτικής μπορεί να επηρεάσει την αξία των μετοχών.</a:t>
            </a:r>
            <a:endParaRPr lang="en-GB" sz="2600" dirty="0" smtClean="0">
              <a:cs typeface="Times New Roman" pitchFamily="18" charset="0"/>
            </a:endParaRPr>
          </a:p>
          <a:p>
            <a:pPr lvl="1" algn="just" eaLnBrk="1" hangingPunct="1"/>
            <a:r>
              <a:rPr lang="el-GR" sz="2600" dirty="0" smtClean="0">
                <a:cs typeface="Times New Roman" pitchFamily="18" charset="0"/>
              </a:rPr>
              <a:t>Η εναλλακτική πρόταση είναι να αυξηθεί το μέρισμα στις  11.000. </a:t>
            </a:r>
            <a:endParaRPr lang="el-GR" sz="2600" dirty="0" smtClean="0"/>
          </a:p>
          <a:p>
            <a:pPr lvl="1" algn="just" eaLnBrk="1" hangingPunct="1"/>
            <a:r>
              <a:rPr lang="el-GR" sz="2600" dirty="0" smtClean="0">
                <a:cs typeface="Times New Roman" pitchFamily="18" charset="0"/>
              </a:rPr>
              <a:t>Επειδή η καθαρή ταμειακή εισροή είναι 10.000 τα 1.000 </a:t>
            </a:r>
            <a:r>
              <a:rPr lang="el-GR" sz="2600" dirty="0" smtClean="0"/>
              <a:t>επιπλέον Ευρώ </a:t>
            </a:r>
            <a:r>
              <a:rPr lang="el-GR" sz="2600" dirty="0" smtClean="0">
                <a:cs typeface="Times New Roman" pitchFamily="18" charset="0"/>
              </a:rPr>
              <a:t>μπορούν να προέλθουν με έκδοση ομολογιακού δανείου ή με αύξηση μετοχικού κεφαλαίου. </a:t>
            </a:r>
            <a:endParaRPr lang="el-GR" sz="2600" dirty="0" smtClean="0"/>
          </a:p>
          <a:p>
            <a:pPr lvl="1" algn="just" eaLnBrk="1" hangingPunct="1"/>
            <a:r>
              <a:rPr lang="el-GR" sz="2600" dirty="0" smtClean="0">
                <a:cs typeface="Times New Roman" pitchFamily="18" charset="0"/>
              </a:rPr>
              <a:t>Έστω ότι επιλέχθηκε αύξηση του μετοχικού κεφαλαίου με τους νέους μετόχους να επιθυμούν 10% απόδοση  της επένδυσης τους σε ένα έτος. </a:t>
            </a:r>
            <a:endParaRPr lang="el-GR" sz="2600" dirty="0" smtClean="0"/>
          </a:p>
          <a:p>
            <a:pPr lvl="1" algn="just" eaLnBrk="1" hangingPunct="1"/>
            <a:r>
              <a:rPr lang="el-GR" sz="2600" dirty="0" smtClean="0">
                <a:cs typeface="Times New Roman" pitchFamily="18" charset="0"/>
              </a:rPr>
              <a:t>Άρα από τις 10.000€ του επόμενου χρόνου οι νέοι μέτοχοι θα λάβουν 1.100 (1.000</a:t>
            </a:r>
            <a:r>
              <a:rPr lang="en-US" sz="2600" dirty="0" smtClean="0">
                <a:cs typeface="Times New Roman" pitchFamily="18" charset="0"/>
              </a:rPr>
              <a:t> x </a:t>
            </a:r>
            <a:r>
              <a:rPr lang="el-GR" sz="2600" dirty="0" smtClean="0">
                <a:cs typeface="Times New Roman" pitchFamily="18" charset="0"/>
              </a:rPr>
              <a:t>1,10) και θα μείνουν 8.900 για τους παλιούς μετόχους. </a:t>
            </a:r>
            <a:endParaRPr lang="en-GB" sz="2600" dirty="0" smtClean="0">
              <a:cs typeface="Times New Roman" pitchFamily="18" charset="0"/>
            </a:endParaRPr>
          </a:p>
        </p:txBody>
      </p:sp>
    </p:spTree>
  </p:cSld>
  <p:clrMapOvr>
    <a:masterClrMapping/>
  </p:clrMapOvr>
  <p:transition spd="med">
    <p:random/>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915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915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a:xfrm>
            <a:off x="0" y="0"/>
            <a:ext cx="9144000" cy="6858000"/>
          </a:xfrm>
          <a:solidFill>
            <a:schemeClr val="bg1"/>
          </a:solidFill>
        </p:spPr>
        <p:txBody>
          <a:bodyPr/>
          <a:lstStyle/>
          <a:p>
            <a:pPr lvl="1" algn="just" eaLnBrk="1" hangingPunct="1"/>
            <a:r>
              <a:rPr lang="el-GR" b="1" dirty="0" smtClean="0">
                <a:latin typeface="Bookman Old Style" pitchFamily="18" charset="0"/>
                <a:cs typeface="Times New Roman" pitchFamily="18" charset="0"/>
              </a:rPr>
              <a:t>ΛΥΣΗ 2:</a:t>
            </a:r>
          </a:p>
          <a:p>
            <a:pPr lvl="1" algn="just" eaLnBrk="1" hangingPunct="1"/>
            <a:r>
              <a:rPr lang="el-GR" dirty="0" smtClean="0">
                <a:latin typeface="Bookman Old Style" pitchFamily="18" charset="0"/>
                <a:cs typeface="Times New Roman" pitchFamily="18" charset="0"/>
              </a:rPr>
              <a:t>Συνοπτικά το συνολικό εισόδημα των παλαιών μετόχων θα είναι: </a:t>
            </a:r>
            <a:endParaRPr lang="el-GR" dirty="0" smtClean="0">
              <a:latin typeface="Bookman Old Style" pitchFamily="18" charset="0"/>
            </a:endParaRPr>
          </a:p>
          <a:p>
            <a:pPr lvl="1" algn="just" eaLnBrk="1" hangingPunct="1"/>
            <a:endParaRPr lang="el-GR" dirty="0" smtClean="0">
              <a:latin typeface="Bookman Old Style" pitchFamily="18" charset="0"/>
            </a:endParaRPr>
          </a:p>
          <a:p>
            <a:pPr lvl="1" algn="just" eaLnBrk="1" hangingPunct="1"/>
            <a:endParaRPr lang="el-GR" dirty="0" smtClean="0">
              <a:latin typeface="Bookman Old Style" pitchFamily="18" charset="0"/>
            </a:endParaRPr>
          </a:p>
          <a:p>
            <a:pPr lvl="1" algn="just" eaLnBrk="1" hangingPunct="1"/>
            <a:endParaRPr lang="el-GR" dirty="0" smtClean="0">
              <a:latin typeface="Bookman Old Style" pitchFamily="18" charset="0"/>
            </a:endParaRPr>
          </a:p>
          <a:p>
            <a:pPr lvl="1" algn="just" eaLnBrk="1" hangingPunct="1"/>
            <a:endParaRPr lang="el-GR" dirty="0" smtClean="0">
              <a:latin typeface="Bookman Old Style" pitchFamily="18" charset="0"/>
            </a:endParaRPr>
          </a:p>
          <a:p>
            <a:pPr lvl="1" algn="just" eaLnBrk="1" hangingPunct="1"/>
            <a:r>
              <a:rPr lang="el-GR" dirty="0" smtClean="0">
                <a:latin typeface="Bookman Old Style" pitchFamily="18" charset="0"/>
                <a:cs typeface="Times New Roman" pitchFamily="18" charset="0"/>
              </a:rPr>
              <a:t>Αξία της κάθε μετοχής θα είναι</a:t>
            </a:r>
            <a:endParaRPr lang="en-GB" dirty="0" smtClean="0">
              <a:latin typeface="Bookman Old Style" pitchFamily="18" charset="0"/>
              <a:cs typeface="Times New Roman" pitchFamily="18" charset="0"/>
            </a:endParaRPr>
          </a:p>
          <a:p>
            <a:pPr lvl="1" algn="just" eaLnBrk="1" hangingPunct="1"/>
            <a:endParaRPr lang="en-GB" dirty="0" smtClean="0">
              <a:latin typeface="Bookman Old Style" pitchFamily="18" charset="0"/>
            </a:endParaRPr>
          </a:p>
        </p:txBody>
      </p:sp>
      <p:graphicFrame>
        <p:nvGraphicFramePr>
          <p:cNvPr id="2050" name="Object 3"/>
          <p:cNvGraphicFramePr>
            <a:graphicFrameLocks noChangeAspect="1"/>
          </p:cNvGraphicFramePr>
          <p:nvPr/>
        </p:nvGraphicFramePr>
        <p:xfrm>
          <a:off x="1547664" y="1052736"/>
          <a:ext cx="7010400" cy="1495425"/>
        </p:xfrm>
        <a:graphic>
          <a:graphicData uri="http://schemas.openxmlformats.org/presentationml/2006/ole">
            <p:oleObj spid="_x0000_s2050" name="Worksheet" r:id="rId4" imgW="2533577" imgH="504900" progId="Excel.Sheet.8">
              <p:embed/>
            </p:oleObj>
          </a:graphicData>
        </a:graphic>
      </p:graphicFrame>
      <p:graphicFrame>
        <p:nvGraphicFramePr>
          <p:cNvPr id="2051" name="Object 4"/>
          <p:cNvGraphicFramePr>
            <a:graphicFrameLocks noChangeAspect="1"/>
          </p:cNvGraphicFramePr>
          <p:nvPr/>
        </p:nvGraphicFramePr>
        <p:xfrm>
          <a:off x="1619250" y="4508500"/>
          <a:ext cx="4483100" cy="1104900"/>
        </p:xfrm>
        <a:graphic>
          <a:graphicData uri="http://schemas.openxmlformats.org/presentationml/2006/ole">
            <p:oleObj spid="_x0000_s2051" name="Εξίσωση" r:id="rId5" imgW="4483080" imgH="1104840" progId="Equation.3">
              <p:embed/>
            </p:oleObj>
          </a:graphicData>
        </a:graphic>
      </p:graphicFrame>
    </p:spTree>
  </p:cSld>
  <p:clrMapOvr>
    <a:masterClrMapping/>
  </p:clrMapOvr>
  <p:transition spd="med">
    <p:random/>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017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0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p:nvPr>
        </p:nvSpPr>
        <p:spPr>
          <a:xfrm>
            <a:off x="0" y="0"/>
            <a:ext cx="8893175" cy="6858000"/>
          </a:xfrm>
          <a:solidFill>
            <a:schemeClr val="bg1"/>
          </a:solidFill>
        </p:spPr>
        <p:txBody>
          <a:bodyPr/>
          <a:lstStyle/>
          <a:p>
            <a:pPr algn="just" eaLnBrk="1" hangingPunct="1"/>
            <a:r>
              <a:rPr lang="el-GR" sz="2800" b="1" dirty="0" smtClean="0">
                <a:latin typeface="Bookman Old Style" pitchFamily="18" charset="0"/>
                <a:cs typeface="Times New Roman" pitchFamily="18" charset="0"/>
              </a:rPr>
              <a:t>ΣΧΟΛΙΑΣΜΟΣ:</a:t>
            </a:r>
          </a:p>
          <a:p>
            <a:pPr algn="just" eaLnBrk="1" hangingPunct="1"/>
            <a:r>
              <a:rPr lang="el-GR" sz="2800" dirty="0" smtClean="0">
                <a:latin typeface="Bookman Old Style" pitchFamily="18" charset="0"/>
                <a:cs typeface="Times New Roman" pitchFamily="18" charset="0"/>
              </a:rPr>
              <a:t>Για να είναι δελεαστική η τιμή των νέων μετοχών ασφαλώς θα πρέπει η εταιρεία να προσφέρει 10% απόδοση. </a:t>
            </a:r>
            <a:endParaRPr lang="el-GR" sz="2800" dirty="0" smtClean="0">
              <a:latin typeface="Bookman Old Style" pitchFamily="18" charset="0"/>
            </a:endParaRPr>
          </a:p>
          <a:p>
            <a:pPr algn="just" eaLnBrk="1" hangingPunct="1"/>
            <a:r>
              <a:rPr lang="el-GR" sz="2800" dirty="0" smtClean="0">
                <a:latin typeface="Bookman Old Style" pitchFamily="18" charset="0"/>
                <a:cs typeface="Times New Roman" pitchFamily="18" charset="0"/>
              </a:rPr>
              <a:t>Οι νέοι μέτοχοι θα συμμετέχουν μόνο στη διανομή του μερίσματος του επόμενου έτους δηλαδή θα εισπράξουν 8,9 ανά μετοχή.  </a:t>
            </a:r>
            <a:endParaRPr lang="el-GR" sz="2800" dirty="0" smtClean="0">
              <a:latin typeface="Bookman Old Style" pitchFamily="18" charset="0"/>
            </a:endParaRPr>
          </a:p>
          <a:p>
            <a:pPr algn="just" eaLnBrk="1" hangingPunct="1"/>
            <a:r>
              <a:rPr lang="el-GR" sz="2800" dirty="0" smtClean="0">
                <a:latin typeface="Bookman Old Style" pitchFamily="18" charset="0"/>
                <a:cs typeface="Times New Roman" pitchFamily="18" charset="0"/>
              </a:rPr>
              <a:t>Πληρώνοντας 8,09=(8,9/1.10) ανά μετοχή στην αύξηση μετοχικού κεφαλαίου θα είναι δυνατόν να έχουν την επιθυμητή απόδοση. </a:t>
            </a:r>
            <a:endParaRPr lang="el-GR" sz="2800" dirty="0" smtClean="0">
              <a:latin typeface="Bookman Old Style" pitchFamily="18" charset="0"/>
            </a:endParaRPr>
          </a:p>
          <a:p>
            <a:pPr algn="just" eaLnBrk="1" hangingPunct="1"/>
            <a:r>
              <a:rPr lang="el-GR" sz="2800" dirty="0" smtClean="0">
                <a:latin typeface="Bookman Old Style" pitchFamily="18" charset="0"/>
                <a:cs typeface="Times New Roman" pitchFamily="18" charset="0"/>
              </a:rPr>
              <a:t>Η εταιρία θα πρέπει να αντλήσει 1.000€ από τους νέους μετόχους άρα θα πρέπει να εκδώσει  1000/8,09 = 123,61 νέες μετοχές. </a:t>
            </a:r>
            <a:r>
              <a:rPr lang="el-GR" dirty="0" smtClean="0">
                <a:latin typeface="Bookman Old Style" pitchFamily="18" charset="0"/>
                <a:cs typeface="Times New Roman" pitchFamily="18" charset="0"/>
              </a:rPr>
              <a:t>   </a:t>
            </a:r>
            <a:endParaRPr lang="en-GB" dirty="0" smtClean="0">
              <a:latin typeface="Bookman Old Style" pitchFamily="18" charset="0"/>
              <a:cs typeface="Times New Roman" pitchFamily="18" charset="0"/>
            </a:endParaRPr>
          </a:p>
        </p:txBody>
      </p:sp>
    </p:spTree>
  </p:cSld>
  <p:clrMapOvr>
    <a:masterClrMapping/>
  </p:clrMapOvr>
  <p:transition spd="med">
    <p:random/>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274638"/>
            <a:ext cx="9144000" cy="633412"/>
          </a:xfrm>
        </p:spPr>
        <p:txBody>
          <a:bodyPr>
            <a:normAutofit fontScale="90000"/>
          </a:bodyPr>
          <a:lstStyle/>
          <a:p>
            <a:pPr algn="ctr" eaLnBrk="1" hangingPunct="1"/>
            <a:r>
              <a:rPr lang="el-GR" b="1" dirty="0" smtClean="0">
                <a:solidFill>
                  <a:srgbClr val="7030A0"/>
                </a:solidFill>
                <a:latin typeface="Bookman Old Style" pitchFamily="18" charset="0"/>
                <a:cs typeface="Times New Roman" pitchFamily="18" charset="0"/>
              </a:rPr>
              <a:t>ΘΕΩΡΙΑ </a:t>
            </a:r>
            <a:r>
              <a:rPr lang="en-US" b="1" dirty="0" smtClean="0">
                <a:solidFill>
                  <a:srgbClr val="7030A0"/>
                </a:solidFill>
                <a:latin typeface="Bookman Old Style" pitchFamily="18" charset="0"/>
                <a:cs typeface="Times New Roman" pitchFamily="18" charset="0"/>
              </a:rPr>
              <a:t>GORDON </a:t>
            </a:r>
            <a:r>
              <a:rPr lang="el-GR" b="1" dirty="0" smtClean="0">
                <a:solidFill>
                  <a:srgbClr val="7030A0"/>
                </a:solidFill>
                <a:latin typeface="Bookman Old Style" pitchFamily="18" charset="0"/>
                <a:cs typeface="Times New Roman" pitchFamily="18" charset="0"/>
              </a:rPr>
              <a:t>– </a:t>
            </a:r>
            <a:r>
              <a:rPr lang="en-US" b="1" dirty="0" smtClean="0">
                <a:solidFill>
                  <a:srgbClr val="7030A0"/>
                </a:solidFill>
                <a:latin typeface="Bookman Old Style" pitchFamily="18" charset="0"/>
                <a:cs typeface="Times New Roman" pitchFamily="18" charset="0"/>
              </a:rPr>
              <a:t>LINTER</a:t>
            </a:r>
            <a:r>
              <a:rPr lang="el-GR" b="1" dirty="0" smtClean="0">
                <a:solidFill>
                  <a:srgbClr val="7030A0"/>
                </a:solidFill>
                <a:latin typeface="Bookman Old Style" pitchFamily="18" charset="0"/>
                <a:cs typeface="Times New Roman" pitchFamily="18" charset="0"/>
              </a:rPr>
              <a:t> (1)</a:t>
            </a:r>
            <a:endParaRPr lang="el-GR" dirty="0" smtClean="0">
              <a:solidFill>
                <a:srgbClr val="7030A0"/>
              </a:solidFill>
              <a:cs typeface="Times New Roman" pitchFamily="18" charset="0"/>
            </a:endParaRPr>
          </a:p>
        </p:txBody>
      </p:sp>
      <p:sp>
        <p:nvSpPr>
          <p:cNvPr id="52227" name="Rectangle 3"/>
          <p:cNvSpPr>
            <a:spLocks noGrp="1" noChangeArrowheads="1"/>
          </p:cNvSpPr>
          <p:nvPr>
            <p:ph sz="quarter" idx="1"/>
          </p:nvPr>
        </p:nvSpPr>
        <p:spPr>
          <a:xfrm>
            <a:off x="0" y="981075"/>
            <a:ext cx="8893175" cy="5688013"/>
          </a:xfrm>
        </p:spPr>
        <p:txBody>
          <a:bodyPr/>
          <a:lstStyle/>
          <a:p>
            <a:pPr algn="just" eaLnBrk="1" hangingPunct="1"/>
            <a:r>
              <a:rPr lang="el-GR" dirty="0" smtClean="0">
                <a:latin typeface="Bookman Old Style" pitchFamily="18" charset="0"/>
                <a:cs typeface="Times New Roman" pitchFamily="18" charset="0"/>
              </a:rPr>
              <a:t>Σύμφωνα με τους </a:t>
            </a:r>
            <a:r>
              <a:rPr lang="en-US" dirty="0" smtClean="0">
                <a:latin typeface="Bookman Old Style" pitchFamily="18" charset="0"/>
                <a:cs typeface="Times New Roman" pitchFamily="18" charset="0"/>
              </a:rPr>
              <a:t>Gordon </a:t>
            </a:r>
            <a:r>
              <a:rPr lang="el-GR" dirty="0" smtClean="0">
                <a:latin typeface="Bookman Old Style" pitchFamily="18" charset="0"/>
                <a:cs typeface="Times New Roman" pitchFamily="18" charset="0"/>
              </a:rPr>
              <a:t>– </a:t>
            </a:r>
            <a:r>
              <a:rPr lang="en-US" dirty="0" smtClean="0">
                <a:latin typeface="Bookman Old Style" pitchFamily="18" charset="0"/>
                <a:cs typeface="Times New Roman" pitchFamily="18" charset="0"/>
              </a:rPr>
              <a:t>Linter </a:t>
            </a:r>
            <a:r>
              <a:rPr lang="el-GR" dirty="0" smtClean="0">
                <a:latin typeface="Bookman Old Style" pitchFamily="18" charset="0"/>
                <a:cs typeface="Times New Roman" pitchFamily="18" charset="0"/>
              </a:rPr>
              <a:t>, η τιμή μιας κοινής μετοχής καθορίζεται από τη  παρούσα αξία των προσδοκώμενων μερισμάτων.</a:t>
            </a:r>
            <a:endParaRPr lang="en-GB" dirty="0" smtClean="0">
              <a:cs typeface="Times New Roman" pitchFamily="18" charset="0"/>
            </a:endParaRPr>
          </a:p>
          <a:p>
            <a:pPr lvl="1" algn="just" eaLnBrk="1" hangingPunct="1"/>
            <a:r>
              <a:rPr lang="en-US" dirty="0" smtClean="0">
                <a:latin typeface="Bookman Old Style" pitchFamily="18" charset="0"/>
                <a:cs typeface="Times New Roman" pitchFamily="18" charset="0"/>
              </a:rPr>
              <a:t>P</a:t>
            </a:r>
            <a:r>
              <a:rPr lang="el-GR" dirty="0" smtClean="0">
                <a:latin typeface="Bookman Old Style" pitchFamily="18" charset="0"/>
                <a:cs typeface="Times New Roman" pitchFamily="18" charset="0"/>
              </a:rPr>
              <a:t>= </a:t>
            </a:r>
            <a:r>
              <a:rPr lang="en-US" dirty="0" smtClean="0">
                <a:latin typeface="Bookman Old Style" pitchFamily="18" charset="0"/>
                <a:cs typeface="Times New Roman" pitchFamily="18" charset="0"/>
              </a:rPr>
              <a:t>Div1</a:t>
            </a:r>
            <a:r>
              <a:rPr lang="el-GR" dirty="0" smtClean="0">
                <a:latin typeface="Bookman Old Style" pitchFamily="18" charset="0"/>
                <a:cs typeface="Times New Roman" pitchFamily="18" charset="0"/>
              </a:rPr>
              <a:t>/</a:t>
            </a:r>
            <a:r>
              <a:rPr lang="en-US" dirty="0" smtClean="0">
                <a:latin typeface="Bookman Old Style" pitchFamily="18" charset="0"/>
                <a:cs typeface="Times New Roman" pitchFamily="18" charset="0"/>
              </a:rPr>
              <a:t>(r</a:t>
            </a:r>
            <a:r>
              <a:rPr lang="el-GR" dirty="0" smtClean="0">
                <a:latin typeface="Bookman Old Style" pitchFamily="18" charset="0"/>
                <a:cs typeface="Times New Roman" pitchFamily="18" charset="0"/>
              </a:rPr>
              <a:t>-</a:t>
            </a:r>
            <a:r>
              <a:rPr lang="en-US" dirty="0" smtClean="0">
                <a:latin typeface="Bookman Old Style" pitchFamily="18" charset="0"/>
                <a:cs typeface="Times New Roman" pitchFamily="18" charset="0"/>
              </a:rPr>
              <a:t>g)</a:t>
            </a:r>
            <a:endParaRPr lang="en-GB" dirty="0" smtClean="0">
              <a:cs typeface="Times New Roman" pitchFamily="18" charset="0"/>
            </a:endParaRPr>
          </a:p>
          <a:p>
            <a:pPr lvl="1" algn="just" eaLnBrk="1" hangingPunct="1"/>
            <a:r>
              <a:rPr lang="en-US" dirty="0" smtClean="0">
                <a:latin typeface="Bookman Old Style" pitchFamily="18" charset="0"/>
                <a:cs typeface="Times New Roman" pitchFamily="18" charset="0"/>
              </a:rPr>
              <a:t>P</a:t>
            </a:r>
            <a:r>
              <a:rPr lang="el-GR" dirty="0" smtClean="0">
                <a:latin typeface="Bookman Old Style" pitchFamily="18" charset="0"/>
                <a:cs typeface="Times New Roman" pitchFamily="18" charset="0"/>
              </a:rPr>
              <a:t>= Τρέχουσα τιμή κοινής μετοχής στην περίοδο 0</a:t>
            </a:r>
            <a:endParaRPr lang="en-GB" dirty="0" smtClean="0">
              <a:cs typeface="Times New Roman" pitchFamily="18" charset="0"/>
            </a:endParaRPr>
          </a:p>
          <a:p>
            <a:pPr lvl="1" algn="just" eaLnBrk="1" hangingPunct="1"/>
            <a:r>
              <a:rPr lang="en-US" dirty="0" smtClean="0">
                <a:latin typeface="Bookman Old Style" pitchFamily="18" charset="0"/>
                <a:cs typeface="Times New Roman" pitchFamily="18" charset="0"/>
              </a:rPr>
              <a:t>Div</a:t>
            </a:r>
            <a:r>
              <a:rPr lang="el-GR" dirty="0" smtClean="0">
                <a:latin typeface="Bookman Old Style" pitchFamily="18" charset="0"/>
                <a:cs typeface="Times New Roman" pitchFamily="18" charset="0"/>
              </a:rPr>
              <a:t>1= Μέρισμα ανά μετοχή στην περίοδο 1</a:t>
            </a:r>
            <a:endParaRPr lang="en-GB" dirty="0" smtClean="0">
              <a:cs typeface="Times New Roman" pitchFamily="18" charset="0"/>
            </a:endParaRPr>
          </a:p>
          <a:p>
            <a:pPr lvl="1" algn="just" eaLnBrk="1" hangingPunct="1"/>
            <a:r>
              <a:rPr lang="en-US" dirty="0" smtClean="0">
                <a:latin typeface="Bookman Old Style" pitchFamily="18" charset="0"/>
                <a:cs typeface="Times New Roman" pitchFamily="18" charset="0"/>
              </a:rPr>
              <a:t>r</a:t>
            </a:r>
            <a:r>
              <a:rPr lang="el-GR" dirty="0" smtClean="0">
                <a:latin typeface="Bookman Old Style" pitchFamily="18" charset="0"/>
                <a:cs typeface="Times New Roman" pitchFamily="18" charset="0"/>
              </a:rPr>
              <a:t>= Αποδοτικότητα απαιτούμενη από τους κοινούς μετόχους</a:t>
            </a:r>
            <a:endParaRPr lang="en-GB" dirty="0" smtClean="0">
              <a:cs typeface="Times New Roman" pitchFamily="18" charset="0"/>
            </a:endParaRPr>
          </a:p>
          <a:p>
            <a:pPr lvl="1" algn="just" eaLnBrk="1" hangingPunct="1"/>
            <a:r>
              <a:rPr lang="el-GR" dirty="0" smtClean="0">
                <a:latin typeface="Bookman Old Style" pitchFamily="18" charset="0"/>
                <a:cs typeface="Times New Roman" pitchFamily="18" charset="0"/>
              </a:rPr>
              <a:t>g= Ρυθμός αύξησης μερισμάτω</a:t>
            </a:r>
            <a:r>
              <a:rPr lang="el-GR" dirty="0" smtClean="0">
                <a:latin typeface="Bookman Old Style" pitchFamily="18" charset="0"/>
              </a:rPr>
              <a:t>ν</a:t>
            </a:r>
            <a:endParaRPr lang="en-GB" dirty="0" smtClean="0">
              <a:latin typeface="Bookman Old Style" pitchFamily="18" charset="0"/>
            </a:endParaRPr>
          </a:p>
        </p:txBody>
      </p:sp>
    </p:spTree>
  </p:cSld>
  <p:clrMapOvr>
    <a:masterClrMapping/>
  </p:clrMapOvr>
  <p:transition spd="med">
    <p:random/>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22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22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22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229600" cy="706437"/>
          </a:xfrm>
        </p:spPr>
        <p:txBody>
          <a:bodyPr>
            <a:normAutofit fontScale="90000"/>
          </a:bodyPr>
          <a:lstStyle/>
          <a:p>
            <a:pPr eaLnBrk="1" hangingPunct="1"/>
            <a:r>
              <a:rPr lang="el-GR" b="1" dirty="0" smtClean="0">
                <a:solidFill>
                  <a:srgbClr val="7030A0"/>
                </a:solidFill>
                <a:latin typeface="Bookman Old Style" pitchFamily="18" charset="0"/>
                <a:cs typeface="Times New Roman" pitchFamily="18" charset="0"/>
              </a:rPr>
              <a:t>ΘΕΩΡΙΑ </a:t>
            </a:r>
            <a:r>
              <a:rPr lang="en-US" b="1" dirty="0" smtClean="0">
                <a:solidFill>
                  <a:srgbClr val="7030A0"/>
                </a:solidFill>
                <a:latin typeface="Bookman Old Style" pitchFamily="18" charset="0"/>
                <a:cs typeface="Times New Roman" pitchFamily="18" charset="0"/>
              </a:rPr>
              <a:t>GORDON </a:t>
            </a:r>
            <a:r>
              <a:rPr lang="el-GR" b="1" dirty="0" smtClean="0">
                <a:solidFill>
                  <a:srgbClr val="7030A0"/>
                </a:solidFill>
                <a:latin typeface="Bookman Old Style" pitchFamily="18" charset="0"/>
                <a:cs typeface="Times New Roman" pitchFamily="18" charset="0"/>
              </a:rPr>
              <a:t>– </a:t>
            </a:r>
            <a:r>
              <a:rPr lang="en-US" b="1" dirty="0" smtClean="0">
                <a:solidFill>
                  <a:srgbClr val="7030A0"/>
                </a:solidFill>
                <a:latin typeface="Bookman Old Style" pitchFamily="18" charset="0"/>
                <a:cs typeface="Times New Roman" pitchFamily="18" charset="0"/>
              </a:rPr>
              <a:t>LINTER</a:t>
            </a:r>
            <a:r>
              <a:rPr lang="el-GR" b="1" dirty="0" smtClean="0">
                <a:solidFill>
                  <a:srgbClr val="7030A0"/>
                </a:solidFill>
                <a:latin typeface="Bookman Old Style" pitchFamily="18" charset="0"/>
                <a:cs typeface="Times New Roman" pitchFamily="18" charset="0"/>
              </a:rPr>
              <a:t> (2)</a:t>
            </a:r>
          </a:p>
        </p:txBody>
      </p:sp>
      <p:sp>
        <p:nvSpPr>
          <p:cNvPr id="112643" name="Rectangle 3"/>
          <p:cNvSpPr>
            <a:spLocks noGrp="1" noChangeArrowheads="1"/>
          </p:cNvSpPr>
          <p:nvPr>
            <p:ph sz="quarter" idx="1"/>
          </p:nvPr>
        </p:nvSpPr>
        <p:spPr>
          <a:xfrm>
            <a:off x="0" y="908050"/>
            <a:ext cx="9144000" cy="5689600"/>
          </a:xfrm>
        </p:spPr>
        <p:txBody>
          <a:bodyPr/>
          <a:lstStyle/>
          <a:p>
            <a:pPr algn="just" eaLnBrk="1" hangingPunct="1"/>
            <a:r>
              <a:rPr lang="el-GR" dirty="0" smtClean="0">
                <a:latin typeface="Bookman Old Style" pitchFamily="18" charset="0"/>
                <a:cs typeface="Times New Roman" pitchFamily="18" charset="0"/>
              </a:rPr>
              <a:t>Οι Gordon - Linter βασίζουν την τιμή των μετοχών στα μερίσματα, </a:t>
            </a:r>
            <a:endParaRPr lang="el-GR" dirty="0" smtClean="0">
              <a:latin typeface="Bookman Old Style" pitchFamily="18" charset="0"/>
            </a:endParaRPr>
          </a:p>
          <a:p>
            <a:pPr lvl="1" algn="just" eaLnBrk="1" hangingPunct="1"/>
            <a:r>
              <a:rPr lang="el-GR" dirty="0" smtClean="0">
                <a:latin typeface="Bookman Old Style" pitchFamily="18" charset="0"/>
                <a:cs typeface="Times New Roman" pitchFamily="18" charset="0"/>
              </a:rPr>
              <a:t>τα μερίσματα είναι η μοναδική χρηματική αμοιβή </a:t>
            </a:r>
            <a:r>
              <a:rPr lang="el-GR" dirty="0" smtClean="0">
                <a:latin typeface="Bookman Old Style" pitchFamily="18" charset="0"/>
              </a:rPr>
              <a:t>που</a:t>
            </a:r>
            <a:r>
              <a:rPr lang="el-GR" dirty="0" smtClean="0">
                <a:latin typeface="Bookman Old Style" pitchFamily="18" charset="0"/>
                <a:cs typeface="Times New Roman" pitchFamily="18" charset="0"/>
              </a:rPr>
              <a:t> εισπράττουν οι μέτοχοι μέχρι να πουλήσουν τις μετοχές τους</a:t>
            </a:r>
            <a:endParaRPr lang="el-GR" dirty="0" smtClean="0">
              <a:latin typeface="Bookman Old Style" pitchFamily="18" charset="0"/>
            </a:endParaRPr>
          </a:p>
          <a:p>
            <a:pPr algn="just" eaLnBrk="1" hangingPunct="1"/>
            <a:r>
              <a:rPr lang="el-GR" dirty="0" smtClean="0">
                <a:latin typeface="Bookman Old Style" pitchFamily="18" charset="0"/>
                <a:cs typeface="Times New Roman" pitchFamily="18" charset="0"/>
              </a:rPr>
              <a:t>Το υπόδειγμα Gordon - Linter υποθέτει ότι οι επενδυτές προτιμούν να εισπράξουν μερίσματα τώρα παρά υποσχέσεις για είσπραξη μετρητών σε κάποια στιγμή στο μέλλον.</a:t>
            </a:r>
            <a:endParaRPr lang="el-GR" dirty="0" smtClean="0">
              <a:latin typeface="Bookman Old Style" pitchFamily="18" charset="0"/>
            </a:endParaRPr>
          </a:p>
          <a:p>
            <a:pPr lvl="1" algn="just" eaLnBrk="1" hangingPunct="1"/>
            <a:r>
              <a:rPr lang="el-GR" dirty="0" smtClean="0">
                <a:latin typeface="Bookman Old Style" pitchFamily="18" charset="0"/>
                <a:cs typeface="Times New Roman" pitchFamily="18" charset="0"/>
              </a:rPr>
              <a:t>κεφαλαιακά κέρδη</a:t>
            </a:r>
            <a:endParaRPr lang="en-GB" dirty="0" smtClean="0"/>
          </a:p>
          <a:p>
            <a:pPr eaLnBrk="1" hangingPunct="1"/>
            <a:endParaRPr lang="el-G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b="1" dirty="0" smtClean="0">
                <a:solidFill>
                  <a:srgbClr val="C00000"/>
                </a:solidFill>
              </a:rPr>
              <a:t>ΕΙΣΑΓΩΓΙΚΕΣ ΕΝΝΟΙΕΣ</a:t>
            </a:r>
          </a:p>
        </p:txBody>
      </p:sp>
      <p:sp>
        <p:nvSpPr>
          <p:cNvPr id="5123" name="Rectangle 3"/>
          <p:cNvSpPr>
            <a:spLocks noGrp="1" noChangeArrowheads="1"/>
          </p:cNvSpPr>
          <p:nvPr>
            <p:ph sz="quarter" idx="1"/>
          </p:nvPr>
        </p:nvSpPr>
        <p:spPr>
          <a:xfrm>
            <a:off x="0" y="1600200"/>
            <a:ext cx="9144000" cy="5257800"/>
          </a:xfrm>
        </p:spPr>
        <p:txBody>
          <a:bodyPr/>
          <a:lstStyle/>
          <a:p>
            <a:pPr algn="just"/>
            <a:r>
              <a:rPr lang="el-GR" dirty="0" smtClean="0"/>
              <a:t>Η αποτίμηση είναι η σε χρήμα καταγραφή και μέτρηση των άϋλων και υλικών περιουσιακών στοιχείων της Οικονομικής Μονάδας:</a:t>
            </a:r>
          </a:p>
          <a:p>
            <a:r>
              <a:rPr lang="el-GR" u="sng" dirty="0" smtClean="0"/>
              <a:t>Είδη Αποτίμησης:</a:t>
            </a:r>
          </a:p>
          <a:p>
            <a:pPr marL="571500" indent="-571500" eaLnBrk="1" hangingPunct="1">
              <a:buFont typeface="+mj-lt"/>
              <a:buAutoNum type="romanLcPeriod"/>
            </a:pPr>
            <a:r>
              <a:rPr lang="el-GR" dirty="0" smtClean="0"/>
              <a:t>Την Αποτίμηση Περιουσιακών Στοιχείων (Λογιστική).</a:t>
            </a:r>
          </a:p>
          <a:p>
            <a:pPr marL="571500" indent="-571500" eaLnBrk="1" hangingPunct="1">
              <a:buFont typeface="+mj-lt"/>
              <a:buAutoNum type="romanLcPeriod"/>
            </a:pPr>
            <a:r>
              <a:rPr lang="el-GR" dirty="0" smtClean="0"/>
              <a:t>Την Αποτίμηση Αξιογράφων (Θεωρία Χαρτοφυλακίου).</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435280" cy="706090"/>
          </a:xfrm>
        </p:spPr>
        <p:txBody>
          <a:bodyPr>
            <a:normAutofit fontScale="90000"/>
          </a:bodyPr>
          <a:lstStyle/>
          <a:p>
            <a:r>
              <a:rPr lang="el-GR" b="1" dirty="0" smtClean="0">
                <a:solidFill>
                  <a:srgbClr val="FF0000"/>
                </a:solidFill>
              </a:rPr>
              <a:t>ΚΟΣΤΟΣ ΑΓΟΡΑΣ ΑΠΟΘΕΜΑΤΩΝ ΚΑΤΑ ΕΛΠ</a:t>
            </a:r>
            <a:endParaRPr lang="el-GR" b="1" dirty="0">
              <a:solidFill>
                <a:srgbClr val="FF0000"/>
              </a:solidFill>
            </a:endParaRPr>
          </a:p>
        </p:txBody>
      </p:sp>
      <p:sp>
        <p:nvSpPr>
          <p:cNvPr id="3" name="2 - Θέση περιεχομένου"/>
          <p:cNvSpPr>
            <a:spLocks noGrp="1"/>
          </p:cNvSpPr>
          <p:nvPr>
            <p:ph sz="quarter" idx="1"/>
          </p:nvPr>
        </p:nvSpPr>
        <p:spPr>
          <a:xfrm>
            <a:off x="251520" y="1447800"/>
            <a:ext cx="8435280" cy="4572000"/>
          </a:xfrm>
        </p:spPr>
        <p:txBody>
          <a:bodyPr/>
          <a:lstStyle/>
          <a:p>
            <a:r>
              <a:rPr lang="el-GR" dirty="0" smtClean="0"/>
              <a:t>Στο κόστος αγοράς των αποθεμάτων περιλαμβάνονται : </a:t>
            </a:r>
          </a:p>
          <a:p>
            <a:pPr marL="514350" indent="-514350">
              <a:buFont typeface="+mj-lt"/>
              <a:buAutoNum type="arabicPeriod"/>
            </a:pPr>
            <a:r>
              <a:rPr lang="el-GR" dirty="0" smtClean="0"/>
              <a:t>Η τιμή της αγοράς </a:t>
            </a:r>
          </a:p>
          <a:p>
            <a:pPr marL="514350" indent="-514350">
              <a:buFont typeface="+mj-lt"/>
              <a:buAutoNum type="arabicPeriod"/>
            </a:pPr>
            <a:r>
              <a:rPr lang="el-GR" dirty="0" smtClean="0"/>
              <a:t>Εισαγωγικοί δασμοί </a:t>
            </a:r>
          </a:p>
          <a:p>
            <a:pPr marL="514350" indent="-514350">
              <a:buFont typeface="+mj-lt"/>
              <a:buAutoNum type="arabicPeriod"/>
            </a:pPr>
            <a:r>
              <a:rPr lang="el-GR" dirty="0" smtClean="0"/>
              <a:t>Άλλοι φόροι </a:t>
            </a:r>
          </a:p>
          <a:p>
            <a:pPr marL="514350" indent="-514350">
              <a:buFont typeface="+mj-lt"/>
              <a:buAutoNum type="arabicPeriod"/>
            </a:pPr>
            <a:r>
              <a:rPr lang="el-GR" dirty="0" smtClean="0"/>
              <a:t>Μεταφορικά έξοδα παράδοσης </a:t>
            </a:r>
          </a:p>
          <a:p>
            <a:pPr marL="514350" indent="-514350">
              <a:buFont typeface="+mj-lt"/>
              <a:buAutoNum type="arabicPeriod"/>
            </a:pPr>
            <a:r>
              <a:rPr lang="el-GR" dirty="0" smtClean="0"/>
              <a:t>Έξοδα υλικών και υπηρεσιών </a:t>
            </a:r>
          </a:p>
          <a:p>
            <a:pPr marL="514350" indent="-514350">
              <a:buFont typeface="+mj-lt"/>
              <a:buAutoNum type="arabicPeriod"/>
            </a:pPr>
            <a:r>
              <a:rPr lang="el-GR" dirty="0" smtClean="0"/>
              <a:t>Εκπτώσεις επί των αγορών.</a:t>
            </a:r>
          </a:p>
          <a:p>
            <a:r>
              <a:rPr lang="el-GR" dirty="0" smtClean="0"/>
              <a:t> Επομένως, το κόστος αγοράς αποτελείται από την τιμολογιακή αξία και τα ειδικά έξοδα αγορών.</a:t>
            </a:r>
            <a:endParaRPr lang="el-GR"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3" descr="Large confetti"/>
          <p:cNvSpPr>
            <a:spLocks noGrp="1" noChangeArrowheads="1"/>
          </p:cNvSpPr>
          <p:nvPr>
            <p:ph type="title"/>
          </p:nvPr>
        </p:nvSpPr>
        <p:spPr>
          <a:xfrm>
            <a:off x="457200" y="274638"/>
            <a:ext cx="8229600" cy="706437"/>
          </a:xfrm>
          <a:noFill/>
        </p:spPr>
        <p:txBody>
          <a:bodyPr anchor="b">
            <a:normAutofit fontScale="90000"/>
          </a:bodyPr>
          <a:lstStyle/>
          <a:p>
            <a:pPr algn="ctr" eaLnBrk="1" hangingPunct="1"/>
            <a:r>
              <a:rPr lang="el-GR" sz="4000" b="1" dirty="0" smtClean="0">
                <a:solidFill>
                  <a:srgbClr val="7030A0"/>
                </a:solidFill>
                <a:latin typeface="Bookman Old Style" pitchFamily="18" charset="0"/>
                <a:cs typeface="Times New Roman" pitchFamily="18" charset="0"/>
              </a:rPr>
              <a:t>ΘΕΩΡΙΑ </a:t>
            </a:r>
            <a:r>
              <a:rPr lang="en-US" sz="4000" b="1" dirty="0" smtClean="0">
                <a:solidFill>
                  <a:srgbClr val="7030A0"/>
                </a:solidFill>
                <a:latin typeface="Bookman Old Style" pitchFamily="18" charset="0"/>
                <a:cs typeface="Times New Roman" pitchFamily="18" charset="0"/>
              </a:rPr>
              <a:t>GORDON </a:t>
            </a:r>
            <a:r>
              <a:rPr lang="el-GR" sz="4000" b="1" dirty="0" smtClean="0">
                <a:solidFill>
                  <a:srgbClr val="7030A0"/>
                </a:solidFill>
                <a:latin typeface="Bookman Old Style" pitchFamily="18" charset="0"/>
                <a:cs typeface="Times New Roman" pitchFamily="18" charset="0"/>
              </a:rPr>
              <a:t>– </a:t>
            </a:r>
            <a:r>
              <a:rPr lang="en-US" sz="4000" b="1" dirty="0" smtClean="0">
                <a:solidFill>
                  <a:srgbClr val="7030A0"/>
                </a:solidFill>
                <a:latin typeface="Bookman Old Style" pitchFamily="18" charset="0"/>
                <a:cs typeface="Times New Roman" pitchFamily="18" charset="0"/>
              </a:rPr>
              <a:t>LINTER</a:t>
            </a:r>
            <a:r>
              <a:rPr lang="el-GR" sz="4000" b="1" dirty="0" smtClean="0">
                <a:solidFill>
                  <a:srgbClr val="7030A0"/>
                </a:solidFill>
                <a:latin typeface="Bookman Old Style" pitchFamily="18" charset="0"/>
                <a:cs typeface="Times New Roman" pitchFamily="18" charset="0"/>
              </a:rPr>
              <a:t> (3)</a:t>
            </a:r>
            <a:endParaRPr lang="el-GR" sz="4000" dirty="0" smtClean="0">
              <a:solidFill>
                <a:srgbClr val="7030A0"/>
              </a:solidFill>
              <a:cs typeface="Times New Roman" pitchFamily="18" charset="0"/>
            </a:endParaRPr>
          </a:p>
        </p:txBody>
      </p:sp>
      <p:sp>
        <p:nvSpPr>
          <p:cNvPr id="54274" name="Rectangle 2"/>
          <p:cNvSpPr>
            <a:spLocks noGrp="1" noChangeArrowheads="1"/>
          </p:cNvSpPr>
          <p:nvPr>
            <p:ph sz="quarter" idx="1"/>
          </p:nvPr>
        </p:nvSpPr>
        <p:spPr>
          <a:xfrm>
            <a:off x="0" y="1125538"/>
            <a:ext cx="8991600" cy="5732462"/>
          </a:xfrm>
          <a:solidFill>
            <a:srgbClr val="FFFFFF"/>
          </a:solidFill>
        </p:spPr>
        <p:txBody>
          <a:bodyPr/>
          <a:lstStyle/>
          <a:p>
            <a:pPr algn="just" eaLnBrk="1" hangingPunct="1"/>
            <a:r>
              <a:rPr lang="el-GR" dirty="0" smtClean="0">
                <a:latin typeface="Bookman Old Style" pitchFamily="18" charset="0"/>
              </a:rPr>
              <a:t>Τ</a:t>
            </a:r>
            <a:r>
              <a:rPr lang="el-GR" dirty="0" smtClean="0">
                <a:latin typeface="Bookman Old Style" pitchFamily="18" charset="0"/>
                <a:cs typeface="Times New Roman" pitchFamily="18" charset="0"/>
              </a:rPr>
              <a:t>α μερίσματα είναι λιγότερο επικίνδυνα από τα κεφαλαιακά κέρδη </a:t>
            </a:r>
            <a:endParaRPr lang="el-GR" dirty="0" smtClean="0">
              <a:latin typeface="Bookman Old Style" pitchFamily="18" charset="0"/>
            </a:endParaRPr>
          </a:p>
          <a:p>
            <a:pPr lvl="1" algn="just" eaLnBrk="1" hangingPunct="1"/>
            <a:r>
              <a:rPr lang="el-GR" dirty="0" smtClean="0">
                <a:latin typeface="Bookman Old Style" pitchFamily="18" charset="0"/>
              </a:rPr>
              <a:t>Μ</a:t>
            </a:r>
            <a:r>
              <a:rPr lang="el-GR" dirty="0" smtClean="0">
                <a:latin typeface="Bookman Old Style" pitchFamily="18" charset="0"/>
                <a:cs typeface="Times New Roman" pitchFamily="18" charset="0"/>
              </a:rPr>
              <a:t>ία εταιρία </a:t>
            </a:r>
            <a:endParaRPr lang="el-GR" dirty="0" smtClean="0">
              <a:latin typeface="Bookman Old Style" pitchFamily="18" charset="0"/>
            </a:endParaRPr>
          </a:p>
          <a:p>
            <a:pPr lvl="2" algn="just" eaLnBrk="1" hangingPunct="1">
              <a:buClr>
                <a:srgbClr val="CFFC76"/>
              </a:buClr>
              <a:buFont typeface="Wingdings" pitchFamily="2" charset="2"/>
              <a:buChar char="Ø"/>
            </a:pPr>
            <a:r>
              <a:rPr lang="el-GR" sz="2800" dirty="0" smtClean="0">
                <a:latin typeface="Bookman Old Style" pitchFamily="18" charset="0"/>
                <a:cs typeface="Times New Roman" pitchFamily="18" charset="0"/>
              </a:rPr>
              <a:t>πρέπει να υιοθετεί έναν υψηλό δείκτη μερισμάτων προς καθαρά κέρδη και </a:t>
            </a:r>
            <a:endParaRPr lang="el-GR" sz="2800" dirty="0" smtClean="0">
              <a:latin typeface="Bookman Old Style" pitchFamily="18" charset="0"/>
            </a:endParaRPr>
          </a:p>
          <a:p>
            <a:pPr lvl="2" algn="just" eaLnBrk="1" hangingPunct="1">
              <a:buClr>
                <a:srgbClr val="CFFC76"/>
              </a:buClr>
              <a:buFont typeface="Wingdings" pitchFamily="2" charset="2"/>
              <a:buChar char="Ø"/>
            </a:pPr>
            <a:r>
              <a:rPr lang="el-GR" sz="2800" dirty="0" smtClean="0">
                <a:latin typeface="Bookman Old Style" pitchFamily="18" charset="0"/>
                <a:cs typeface="Times New Roman" pitchFamily="18" charset="0"/>
              </a:rPr>
              <a:t>να παρέχει υψηλή απόδοση μερισμάτων, </a:t>
            </a:r>
            <a:endParaRPr lang="el-GR" sz="2800" dirty="0" smtClean="0">
              <a:latin typeface="Bookman Old Style" pitchFamily="18" charset="0"/>
            </a:endParaRPr>
          </a:p>
          <a:p>
            <a:pPr lvl="2" algn="just" eaLnBrk="1" hangingPunct="1">
              <a:buClr>
                <a:srgbClr val="CFFC76"/>
              </a:buClr>
              <a:buFont typeface="Wingdings" pitchFamily="2" charset="2"/>
              <a:buChar char="Ø"/>
            </a:pPr>
            <a:r>
              <a:rPr lang="el-GR" sz="2800" dirty="0" smtClean="0">
                <a:latin typeface="Bookman Old Style" pitchFamily="18" charset="0"/>
                <a:cs typeface="Times New Roman" pitchFamily="18" charset="0"/>
              </a:rPr>
              <a:t>με σκοπό να ελαχιστοποιήσει το κόστος κεφαλαίου της </a:t>
            </a:r>
            <a:endParaRPr lang="el-GR" sz="2800" dirty="0" smtClean="0">
              <a:latin typeface="Bookman Old Style" pitchFamily="18" charset="0"/>
            </a:endParaRPr>
          </a:p>
          <a:p>
            <a:pPr lvl="3" algn="just" eaLnBrk="1" hangingPunct="1">
              <a:buClr>
                <a:schemeClr val="hlink"/>
              </a:buClr>
              <a:buFont typeface="Wingdings" pitchFamily="2" charset="2"/>
              <a:buChar char="Ø"/>
            </a:pPr>
            <a:r>
              <a:rPr lang="el-GR" sz="2800" dirty="0" smtClean="0">
                <a:latin typeface="Bookman Old Style" pitchFamily="18" charset="0"/>
                <a:cs typeface="Times New Roman" pitchFamily="18" charset="0"/>
              </a:rPr>
              <a:t>συντελεστής προεξόφλησης προσδοκώμενων μερισμάτων</a:t>
            </a:r>
            <a:endParaRPr lang="en-GB" dirty="0" smtClean="0">
              <a:latin typeface="Bookman Old Style" pitchFamily="18" charset="0"/>
              <a:cs typeface="Times New Roman" pitchFamily="18" charset="0"/>
            </a:endParaRPr>
          </a:p>
        </p:txBody>
      </p:sp>
    </p:spTree>
  </p:cSld>
  <p:clrMapOvr>
    <a:masterClrMapping/>
  </p:clrMapOvr>
  <p:transition spd="med">
    <p:random/>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427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42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427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427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42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Τίτλος"/>
          <p:cNvSpPr>
            <a:spLocks noGrp="1"/>
          </p:cNvSpPr>
          <p:nvPr>
            <p:ph type="title"/>
          </p:nvPr>
        </p:nvSpPr>
        <p:spPr>
          <a:xfrm>
            <a:off x="179388" y="274638"/>
            <a:ext cx="8713787" cy="1143000"/>
          </a:xfrm>
        </p:spPr>
        <p:txBody>
          <a:bodyPr/>
          <a:lstStyle/>
          <a:p>
            <a:pPr algn="ctr"/>
            <a:r>
              <a:rPr lang="el-GR" sz="3200" b="1" dirty="0" smtClean="0">
                <a:solidFill>
                  <a:srgbClr val="C00000"/>
                </a:solidFill>
              </a:rPr>
              <a:t>Η μέθοδος της Επιτροπής Κεφαλαιαγοράς</a:t>
            </a:r>
          </a:p>
        </p:txBody>
      </p:sp>
      <p:sp>
        <p:nvSpPr>
          <p:cNvPr id="114691" name="2 - Θέση περιεχομένου"/>
          <p:cNvSpPr>
            <a:spLocks noGrp="1"/>
          </p:cNvSpPr>
          <p:nvPr>
            <p:ph sz="quarter" idx="1"/>
          </p:nvPr>
        </p:nvSpPr>
        <p:spPr>
          <a:xfrm>
            <a:off x="0" y="1600200"/>
            <a:ext cx="8893175" cy="5068888"/>
          </a:xfrm>
        </p:spPr>
        <p:txBody>
          <a:bodyPr/>
          <a:lstStyle/>
          <a:p>
            <a:pPr algn="just"/>
            <a:r>
              <a:rPr lang="el-GR" sz="2400" dirty="0" smtClean="0">
                <a:cs typeface="Arial" charset="0"/>
              </a:rPr>
              <a:t>Για την εκτίμηση της αξίας των εταιριών που δεν είναι εισηγμένες στο Χρηματιστήριο, η Επιτροπή Κεφαλαιαγοράς εφαρμόζει τον ακόλουθο τύπο:</a:t>
            </a:r>
          </a:p>
          <a:p>
            <a:pPr algn="just"/>
            <a:endParaRPr lang="el-GR" sz="2800" dirty="0" smtClean="0">
              <a:cs typeface="Arial" charset="0"/>
            </a:endParaRPr>
          </a:p>
          <a:p>
            <a:pPr algn="just"/>
            <a:endParaRPr lang="el-GR" sz="2800" dirty="0" smtClean="0">
              <a:cs typeface="Arial" charset="0"/>
            </a:endParaRPr>
          </a:p>
          <a:p>
            <a:pPr algn="just"/>
            <a:endParaRPr lang="el-GR" sz="2800" dirty="0" smtClean="0">
              <a:cs typeface="Arial" charset="0"/>
            </a:endParaRPr>
          </a:p>
          <a:p>
            <a:pPr algn="just"/>
            <a:r>
              <a:rPr lang="el-GR" sz="2400" dirty="0" smtClean="0">
                <a:cs typeface="Arial" charset="0"/>
              </a:rPr>
              <a:t>Πραγματική Καθαρή Θέση = Ίδια Κεφάλαια – Προβλέψεις (διενεργηθείσες και μη διενεργηθείσες)</a:t>
            </a:r>
          </a:p>
          <a:p>
            <a:pPr algn="just"/>
            <a:r>
              <a:rPr lang="el-GR" sz="2400" dirty="0" smtClean="0">
                <a:cs typeface="Arial" charset="0"/>
              </a:rPr>
              <a:t>Ίδια Κεφάλαια = Μετοχικό Κεφάλαιο + Αποθεματικά Κεφάλαια Πάσης Φύσεως (δηλαδή Τακτικά, Έκτακτα, Επιχορηγήσεις, Κέρδη εις Νέον κλπ). </a:t>
            </a:r>
          </a:p>
          <a:p>
            <a:pPr algn="just"/>
            <a:endParaRPr lang="el-GR" sz="2800" dirty="0" smtClean="0">
              <a:cs typeface="Arial" charset="0"/>
            </a:endParaRPr>
          </a:p>
          <a:p>
            <a:pPr algn="just"/>
            <a:endParaRPr lang="en-US" sz="2800" dirty="0" smtClean="0">
              <a:cs typeface="Arial" charset="0"/>
            </a:endParaRPr>
          </a:p>
        </p:txBody>
      </p:sp>
      <p:pic>
        <p:nvPicPr>
          <p:cNvPr id="114692" name="Picture 3"/>
          <p:cNvPicPr>
            <a:picLocks noChangeAspect="1" noChangeArrowheads="1"/>
          </p:cNvPicPr>
          <p:nvPr/>
        </p:nvPicPr>
        <p:blipFill>
          <a:blip r:embed="rId2" cstate="print"/>
          <a:srcRect/>
          <a:stretch>
            <a:fillRect/>
          </a:stretch>
        </p:blipFill>
        <p:spPr bwMode="auto">
          <a:xfrm>
            <a:off x="1403350" y="2924175"/>
            <a:ext cx="6624638" cy="1225550"/>
          </a:xfrm>
          <a:prstGeom prst="rect">
            <a:avLst/>
          </a:prstGeom>
          <a:noFill/>
          <a:ln w="9525">
            <a:noFill/>
            <a:miter lim="800000"/>
            <a:headEnd/>
            <a:tailEnd/>
          </a:ln>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435280" cy="562074"/>
          </a:xfrm>
        </p:spPr>
        <p:txBody>
          <a:bodyPr>
            <a:normAutofit fontScale="90000"/>
          </a:bodyPr>
          <a:lstStyle/>
          <a:p>
            <a:pPr algn="ctr"/>
            <a:r>
              <a:rPr lang="el-GR" b="1" dirty="0" smtClean="0">
                <a:solidFill>
                  <a:schemeClr val="accent2"/>
                </a:solidFill>
              </a:rPr>
              <a:t>ΔΙΚΑΙΩΜΑΤΑ ΠΡΟΑΙΡΕΣΗΣ (1)</a:t>
            </a:r>
            <a:endParaRPr lang="el-GR" b="1" dirty="0">
              <a:solidFill>
                <a:schemeClr val="accent2"/>
              </a:solidFill>
            </a:endParaRPr>
          </a:p>
        </p:txBody>
      </p:sp>
      <p:sp>
        <p:nvSpPr>
          <p:cNvPr id="3" name="2 - Θέση περιεχομένου"/>
          <p:cNvSpPr>
            <a:spLocks noGrp="1"/>
          </p:cNvSpPr>
          <p:nvPr>
            <p:ph sz="quarter" idx="1"/>
          </p:nvPr>
        </p:nvSpPr>
        <p:spPr>
          <a:xfrm>
            <a:off x="251520" y="908720"/>
            <a:ext cx="8712968" cy="5544616"/>
          </a:xfrm>
        </p:spPr>
        <p:txBody>
          <a:bodyPr/>
          <a:lstStyle/>
          <a:p>
            <a:pPr algn="just"/>
            <a:r>
              <a:rPr lang="el-GR" dirty="0" smtClean="0"/>
              <a:t>Τα πραγματικά δικαιώματα προαίρεσης (real options) αφορούν σε εκτίμηση της αξίας των αποφάσεων και των πρωτοβουλιών που παίρνει η διοίκηση μιας εταιρίας, τακτικών ή στρατηγικών, επί πλείστων όσων θεμάτων. </a:t>
            </a:r>
          </a:p>
          <a:p>
            <a:pPr algn="just"/>
            <a:r>
              <a:rPr lang="el-GR" dirty="0" smtClean="0"/>
              <a:t>Η κατηγοριοποίηση που γίνεται είναι ανάλογα με το κεντρικά ζητήματα της διοίκησης και, αφού καθοριστούν τα ζητήματα (ένα project, μία τακτική, μία επέκταση στις γραμμές παραγωγής κλπ), τότε κατά περίπτωση. </a:t>
            </a:r>
          </a:p>
          <a:p>
            <a:pPr algn="just"/>
            <a:r>
              <a:rPr lang="el-GR" dirty="0" smtClean="0"/>
              <a:t>Ο παρακάτω πίνακας αποτελεί ένα ολοκληρωμένο πλαίσιο τέτοιων ζητημάτων και περιπτώσεων, όπως περιλαμβάνεται στις μελέτες των Brealey &amp; Myers (2003), Gilbert (2004), Luehrman (1998) και Harvey (1999):</a:t>
            </a:r>
            <a:endParaRPr lang="el-GR"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8568952" cy="720080"/>
          </a:xfrm>
        </p:spPr>
        <p:txBody>
          <a:bodyPr>
            <a:normAutofit fontScale="90000"/>
          </a:bodyPr>
          <a:lstStyle/>
          <a:p>
            <a:pPr algn="ctr"/>
            <a:r>
              <a:rPr lang="el-GR" b="1" dirty="0" smtClean="0">
                <a:solidFill>
                  <a:schemeClr val="accent2"/>
                </a:solidFill>
              </a:rPr>
              <a:t>ΔΙΚΑΙΩΜΑΤΑ ΠΡΟΑΙΡΕΣΗΣ (2)</a:t>
            </a:r>
            <a:endParaRPr lang="el-GR" dirty="0"/>
          </a:p>
        </p:txBody>
      </p:sp>
      <p:graphicFrame>
        <p:nvGraphicFramePr>
          <p:cNvPr id="6" name="5 - Θέση περιεχομένου"/>
          <p:cNvGraphicFramePr>
            <a:graphicFrameLocks noGrp="1"/>
          </p:cNvGraphicFramePr>
          <p:nvPr>
            <p:ph sz="quarter" idx="1"/>
          </p:nvPr>
        </p:nvGraphicFramePr>
        <p:xfrm>
          <a:off x="179511" y="836713"/>
          <a:ext cx="8784978" cy="5760639"/>
        </p:xfrm>
        <a:graphic>
          <a:graphicData uri="http://schemas.openxmlformats.org/drawingml/2006/table">
            <a:tbl>
              <a:tblPr firstRow="1" bandRow="1">
                <a:tableStyleId>{F5AB1C69-6EDB-4FF4-983F-18BD219EF322}</a:tableStyleId>
              </a:tblPr>
              <a:tblGrid>
                <a:gridCol w="2928326"/>
                <a:gridCol w="2928326"/>
                <a:gridCol w="2928326"/>
              </a:tblGrid>
              <a:tr h="19541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rgbClr val="0000CC"/>
                          </a:solidFill>
                          <a:latin typeface="+mn-lt"/>
                          <a:ea typeface="+mn-ea"/>
                          <a:cs typeface="+mn-cs"/>
                        </a:rPr>
                        <a:t>Δικαιώματα που σχετίζονται με το μέγεθος του ζητήματος </a:t>
                      </a:r>
                      <a:r>
                        <a:rPr kumimoji="0" lang="el-GR" sz="1800" b="1" kern="1200" baseline="0" dirty="0" smtClean="0">
                          <a:solidFill>
                            <a:schemeClr val="lt1"/>
                          </a:solidFill>
                          <a:latin typeface="+mn-lt"/>
                          <a:ea typeface="+mn-ea"/>
                          <a:cs typeface="+mn-cs"/>
                        </a:rPr>
                        <a:t>	</a:t>
                      </a:r>
                    </a:p>
                    <a:p>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rgbClr val="002060"/>
                          </a:solidFill>
                          <a:latin typeface="+mn-lt"/>
                          <a:ea typeface="+mn-ea"/>
                          <a:cs typeface="+mn-cs"/>
                        </a:rPr>
                        <a:t>Δικαιώματα που σχετίζονται με το χρόνο ζωής του ζητήματος και το timing του </a:t>
                      </a:r>
                      <a:r>
                        <a:rPr kumimoji="0" lang="el-GR" sz="1800" b="1" kern="1200" baseline="0" dirty="0" smtClean="0">
                          <a:solidFill>
                            <a:schemeClr val="lt1"/>
                          </a:solidFill>
                          <a:latin typeface="+mn-lt"/>
                          <a:ea typeface="+mn-ea"/>
                          <a:cs typeface="+mn-cs"/>
                        </a:rPr>
                        <a:t>	</a:t>
                      </a:r>
                    </a:p>
                    <a:p>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rgbClr val="003300"/>
                          </a:solidFill>
                          <a:latin typeface="+mn-lt"/>
                          <a:ea typeface="+mn-ea"/>
                          <a:cs typeface="+mn-cs"/>
                        </a:rPr>
                        <a:t>Δικαιώματα που σχετίζονται με τις λειτουργίες του ζητήματος </a:t>
                      </a:r>
                      <a:r>
                        <a:rPr kumimoji="0" lang="el-GR" sz="1800" b="1" kern="1200" baseline="0" dirty="0" smtClean="0">
                          <a:solidFill>
                            <a:schemeClr val="lt1"/>
                          </a:solidFill>
                          <a:latin typeface="+mn-lt"/>
                          <a:ea typeface="+mn-ea"/>
                          <a:cs typeface="+mn-cs"/>
                        </a:rPr>
                        <a:t>	</a:t>
                      </a:r>
                    </a:p>
                    <a:p>
                      <a:endParaRPr lang="el-GR" b="1" dirty="0"/>
                    </a:p>
                  </a:txBody>
                  <a:tcPr/>
                </a:tc>
              </a:tr>
              <a:tr h="1153472">
                <a:tc>
                  <a:txBody>
                    <a:bodyPr/>
                    <a:lstStyle/>
                    <a:p>
                      <a:r>
                        <a:rPr lang="el-GR" b="1" dirty="0" smtClean="0"/>
                        <a:t>Δικαίωμα Επέκτασης</a:t>
                      </a:r>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chemeClr val="dk1"/>
                          </a:solidFill>
                          <a:latin typeface="+mn-lt"/>
                          <a:ea typeface="+mn-ea"/>
                          <a:cs typeface="+mn-cs"/>
                        </a:rPr>
                        <a:t>Δικαίωμα χρόνου έναρξης 	</a:t>
                      </a:r>
                    </a:p>
                    <a:p>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chemeClr val="dk1"/>
                          </a:solidFill>
                          <a:latin typeface="+mn-lt"/>
                          <a:ea typeface="+mn-ea"/>
                          <a:cs typeface="+mn-cs"/>
                        </a:rPr>
                        <a:t>Δικαιώματα μίγματος εισροών 	</a:t>
                      </a:r>
                    </a:p>
                    <a:p>
                      <a:endParaRPr lang="el-GR" b="1" dirty="0"/>
                    </a:p>
                  </a:txBody>
                  <a:tcPr/>
                </a:tc>
              </a:tr>
              <a:tr h="1153472">
                <a:tc>
                  <a:txBody>
                    <a:bodyPr/>
                    <a:lstStyle/>
                    <a:p>
                      <a:r>
                        <a:rPr lang="el-GR" b="1" dirty="0" smtClean="0"/>
                        <a:t>Δικαίωμα</a:t>
                      </a:r>
                      <a:r>
                        <a:rPr lang="el-GR" b="1" baseline="0" dirty="0" smtClean="0"/>
                        <a:t> Συστολής</a:t>
                      </a:r>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chemeClr val="dk1"/>
                          </a:solidFill>
                          <a:latin typeface="+mn-lt"/>
                          <a:ea typeface="+mn-ea"/>
                          <a:cs typeface="+mn-cs"/>
                        </a:rPr>
                        <a:t>Δικαίωμα εγκατάλειψης 	</a:t>
                      </a:r>
                    </a:p>
                    <a:p>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chemeClr val="dk1"/>
                          </a:solidFill>
                          <a:latin typeface="+mn-lt"/>
                          <a:ea typeface="+mn-ea"/>
                          <a:cs typeface="+mn-cs"/>
                        </a:rPr>
                        <a:t>Δικαιώματα μίγματος εκροών 	</a:t>
                      </a:r>
                    </a:p>
                    <a:p>
                      <a:endParaRPr lang="el-GR" b="1" dirty="0"/>
                    </a:p>
                  </a:txBody>
                  <a:tcPr/>
                </a:tc>
              </a:tr>
              <a:tr h="1499514">
                <a:tc>
                  <a:txBody>
                    <a:bodyPr/>
                    <a:lstStyle/>
                    <a:p>
                      <a:r>
                        <a:rPr lang="el-GR" b="1" dirty="0" smtClean="0"/>
                        <a:t>Δικαίωμα Επέκτασης και συστολής</a:t>
                      </a:r>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chemeClr val="dk1"/>
                          </a:solidFill>
                          <a:latin typeface="+mn-lt"/>
                          <a:ea typeface="+mn-ea"/>
                          <a:cs typeface="+mn-cs"/>
                        </a:rPr>
                        <a:t>Δικαιώματα σειριακής ή παράλληλης επεξεργασίας 	</a:t>
                      </a:r>
                    </a:p>
                    <a:p>
                      <a:endParaRPr lang="el-G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1" kern="1200" baseline="0" dirty="0" smtClean="0">
                          <a:solidFill>
                            <a:schemeClr val="dk1"/>
                          </a:solidFill>
                          <a:latin typeface="+mn-lt"/>
                          <a:ea typeface="+mn-ea"/>
                          <a:cs typeface="+mn-cs"/>
                        </a:rPr>
                        <a:t>Δικαιώματα κλιμάκωσης 	</a:t>
                      </a:r>
                    </a:p>
                    <a:p>
                      <a:endParaRPr lang="el-GR" b="1" dirty="0"/>
                    </a:p>
                  </a:txBody>
                  <a:tcPr/>
                </a:tc>
              </a:tr>
            </a:tbl>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496944" cy="778098"/>
          </a:xfrm>
        </p:spPr>
        <p:txBody>
          <a:bodyPr/>
          <a:lstStyle/>
          <a:p>
            <a:pPr algn="ctr"/>
            <a:r>
              <a:rPr lang="el-GR" b="1" dirty="0" smtClean="0">
                <a:solidFill>
                  <a:schemeClr val="accent2"/>
                </a:solidFill>
              </a:rPr>
              <a:t>ΔΙΚΑΙΩΜΑΤΑ ΠΡΟΑΙΡΕΣΗΣ (3)</a:t>
            </a:r>
            <a:endParaRPr lang="el-GR" dirty="0"/>
          </a:p>
        </p:txBody>
      </p:sp>
      <p:sp>
        <p:nvSpPr>
          <p:cNvPr id="3" name="2 - Θέση περιεχομένου"/>
          <p:cNvSpPr>
            <a:spLocks noGrp="1"/>
          </p:cNvSpPr>
          <p:nvPr>
            <p:ph sz="quarter" idx="1"/>
          </p:nvPr>
        </p:nvSpPr>
        <p:spPr>
          <a:xfrm>
            <a:off x="179512" y="980728"/>
            <a:ext cx="8712968" cy="5616624"/>
          </a:xfrm>
        </p:spPr>
        <p:txBody>
          <a:bodyPr>
            <a:normAutofit lnSpcReduction="10000"/>
          </a:bodyPr>
          <a:lstStyle/>
          <a:p>
            <a:pPr algn="just"/>
            <a:r>
              <a:rPr lang="el-GR" dirty="0" smtClean="0"/>
              <a:t>Χαρακτηριστικά ζητήματα που αντιμετωπίζουν πολλοί managers υπό τη μορφή πραγματικών δικαιωμάτων προαίρεσης – και τα οποία επηρεάζουν την αξία της επιχείρησης – είναι η είσοδος με μία νέα γραμμή παραγωγής σε μια νέα αγορά που θεωρείται στρατηγική ευκαιρία από το τμήμα Marketing μιας εταιρίας, το κλείσιμο μιας παραγωγικής μονάδας, η διάθεση κονδυλίων για το τμήμα Έρευνας και Ανάπτυξης μιας επιχείρησης κλπ. </a:t>
            </a:r>
          </a:p>
          <a:p>
            <a:pPr algn="just"/>
            <a:r>
              <a:rPr lang="el-GR" dirty="0" smtClean="0"/>
              <a:t>Τα ειδικά χαρακτηριστικά ενός πραγματικού δικαιώματος προαίρεσης διαφέρουν από αυτά ενός χρηματοοικονομικού, όπως παρατηρήθηκε πιο πάνω. </a:t>
            </a:r>
          </a:p>
          <a:p>
            <a:pPr algn="just"/>
            <a:r>
              <a:rPr lang="el-GR" dirty="0" smtClean="0"/>
              <a:t>Τα βασικά χαρακτηριστικά ενός δικαιώματος προαίρεσης με φυσική σημασία για ένα real option συνήθως είναι τα εξής: </a:t>
            </a:r>
            <a:endParaRPr lang="el-GR"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706090"/>
          </a:xfrm>
        </p:spPr>
        <p:txBody>
          <a:bodyPr>
            <a:normAutofit fontScale="90000"/>
          </a:bodyPr>
          <a:lstStyle/>
          <a:p>
            <a:pPr algn="ctr"/>
            <a:r>
              <a:rPr lang="el-GR" b="1" dirty="0" smtClean="0">
                <a:solidFill>
                  <a:schemeClr val="accent2"/>
                </a:solidFill>
              </a:rPr>
              <a:t>ΔΙΚΑΙΩΜΑΤΑ ΠΡΟΑΙΡΕΣΗΣ (4)</a:t>
            </a:r>
            <a:endParaRPr lang="el-GR" dirty="0"/>
          </a:p>
        </p:txBody>
      </p:sp>
      <p:pic>
        <p:nvPicPr>
          <p:cNvPr id="345090" name="Picture 2"/>
          <p:cNvPicPr>
            <a:picLocks noGrp="1" noChangeAspect="1" noChangeArrowheads="1"/>
          </p:cNvPicPr>
          <p:nvPr>
            <p:ph sz="quarter" idx="1"/>
          </p:nvPr>
        </p:nvPicPr>
        <p:blipFill>
          <a:blip r:embed="rId2" cstate="print"/>
          <a:srcRect/>
          <a:stretch>
            <a:fillRect/>
          </a:stretch>
        </p:blipFill>
        <p:spPr bwMode="auto">
          <a:xfrm>
            <a:off x="179512" y="836712"/>
            <a:ext cx="8784976" cy="5832648"/>
          </a:xfrm>
          <a:prstGeom prst="rect">
            <a:avLst/>
          </a:prstGeom>
          <a:noFill/>
          <a:ln w="9525">
            <a:noFill/>
            <a:miter lim="800000"/>
            <a:headEnd/>
            <a:tailEnd/>
          </a:ln>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74638"/>
            <a:ext cx="8507288" cy="1143000"/>
          </a:xfrm>
        </p:spPr>
        <p:txBody>
          <a:bodyPr>
            <a:normAutofit fontScale="90000"/>
          </a:bodyPr>
          <a:lstStyle/>
          <a:p>
            <a:pPr algn="ctr"/>
            <a:r>
              <a:rPr lang="el-GR" b="1" dirty="0" smtClean="0">
                <a:solidFill>
                  <a:srgbClr val="002060"/>
                </a:solidFill>
              </a:rPr>
              <a:t>ΑΠΟΤΙΜΗΣΗ ΜΗ ΕΙΣΗΓΜΕΝΩΝ ΕΠΙΧΕΙΡΗΣΕΩΝ </a:t>
            </a:r>
            <a:endParaRPr lang="el-GR" dirty="0">
              <a:solidFill>
                <a:srgbClr val="002060"/>
              </a:solidFill>
            </a:endParaRPr>
          </a:p>
        </p:txBody>
      </p:sp>
      <p:sp>
        <p:nvSpPr>
          <p:cNvPr id="3" name="2 - Θέση περιεχομένου"/>
          <p:cNvSpPr>
            <a:spLocks noGrp="1"/>
          </p:cNvSpPr>
          <p:nvPr>
            <p:ph sz="quarter" idx="1"/>
          </p:nvPr>
        </p:nvSpPr>
        <p:spPr>
          <a:xfrm>
            <a:off x="251520" y="1447800"/>
            <a:ext cx="8435280" cy="4572000"/>
          </a:xfrm>
        </p:spPr>
        <p:txBody>
          <a:bodyPr/>
          <a:lstStyle/>
          <a:p>
            <a:pPr algn="just"/>
            <a:r>
              <a:rPr lang="el-GR" dirty="0" smtClean="0"/>
              <a:t>Οι μη εισηγμένες εταιρίες παρουσιάζουν ορισμένα χαρακτηριστικά, τα οποία διαφοροποιούν την αξία τους από εταιρίες παρόμοιων μεγεθών των οποίων οι μετοχές αποτελούν αντικείμενο διαπραγμάτευσης στο χρηματιστήριο. </a:t>
            </a:r>
          </a:p>
          <a:p>
            <a:pPr algn="just"/>
            <a:r>
              <a:rPr lang="el-GR" dirty="0" smtClean="0"/>
              <a:t>Λόγω της ύπαρξης αυτών των χαρακτηριστικών αποτελούν ιδιαίτερο αντικείμενο μελέτης. Τα χαρακτηριστικά αυτά, στις περισσότερες των περιπτώσεων, είναι συνοπτικά τα εξής: </a:t>
            </a:r>
            <a:endParaRPr lang="el-GR"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850106"/>
          </a:xfrm>
        </p:spPr>
        <p:txBody>
          <a:bodyPr/>
          <a:lstStyle/>
          <a:p>
            <a:r>
              <a:rPr lang="el-GR" b="1" dirty="0" smtClean="0">
                <a:solidFill>
                  <a:srgbClr val="002060"/>
                </a:solidFill>
              </a:rPr>
              <a:t>1</a:t>
            </a:r>
            <a:r>
              <a:rPr lang="el-GR" b="1" baseline="30000" dirty="0" smtClean="0">
                <a:solidFill>
                  <a:srgbClr val="002060"/>
                </a:solidFill>
              </a:rPr>
              <a:t>ο</a:t>
            </a:r>
            <a:r>
              <a:rPr lang="el-GR" b="1" dirty="0" smtClean="0">
                <a:solidFill>
                  <a:srgbClr val="002060"/>
                </a:solidFill>
              </a:rPr>
              <a:t> ΧΑΡΑΚΤΗΡΙΣΤΙΚΟ</a:t>
            </a:r>
            <a:endParaRPr lang="el-GR" b="1" dirty="0">
              <a:solidFill>
                <a:srgbClr val="002060"/>
              </a:solidFill>
            </a:endParaRPr>
          </a:p>
        </p:txBody>
      </p:sp>
      <p:sp>
        <p:nvSpPr>
          <p:cNvPr id="3" name="2 - Θέση περιεχομένου"/>
          <p:cNvSpPr>
            <a:spLocks noGrp="1"/>
          </p:cNvSpPr>
          <p:nvPr>
            <p:ph sz="quarter" idx="1"/>
          </p:nvPr>
        </p:nvSpPr>
        <p:spPr>
          <a:xfrm>
            <a:off x="179512" y="1196752"/>
            <a:ext cx="8712968" cy="5472608"/>
          </a:xfrm>
        </p:spPr>
        <p:txBody>
          <a:bodyPr>
            <a:normAutofit fontScale="92500"/>
          </a:bodyPr>
          <a:lstStyle/>
          <a:p>
            <a:pPr algn="just"/>
            <a:r>
              <a:rPr lang="el-GR" dirty="0" smtClean="0"/>
              <a:t>Τα θεμελιώδη μεγέθη της επιχείρησης αποτιμώνται στο ιστορικό κόστος, το οποίο εξάγεται από τις οικονομικές καταστάσεις της επιχείρησης και συνεπώς δεν αποτυπώνεται η εκτίμηση της αγοράς για τα διάφορα μεγέθη. </a:t>
            </a:r>
          </a:p>
          <a:p>
            <a:pPr algn="just"/>
            <a:r>
              <a:rPr lang="el-GR" dirty="0" smtClean="0"/>
              <a:t>Αυτό, σε συνάρτηση με το γεγονός ότι πολλές μη εισηγμένες επιχειρήσεις έχουν μικρότερη χρονικό διάστημα ύπαρξης από τις εισηγμένες (με την έννοια ότι δεν έχουν προλάβει να ωριμάσουν σε οργανωτικό και οικονομικό επίπεδο προκειμένου να εισαχθούν στο χρηματιστήριο και να χρηματοδοτήσουν έτσι την περαιτέρω ανάπτυξή τους) – άρα λιγότερα στοιχεία για να αξιοποιηθεί αποτελεσματικά το ιστορικό κόστος με οικονομετρικές μεθόδους – καθιστούν δυσχερή την αποτίμηση της αξίας της επιχείρησης. </a:t>
            </a:r>
          </a:p>
          <a:p>
            <a:endParaRPr lang="el-GR"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778098"/>
          </a:xfrm>
        </p:spPr>
        <p:txBody>
          <a:bodyPr/>
          <a:lstStyle/>
          <a:p>
            <a:r>
              <a:rPr lang="el-GR" b="1" dirty="0" smtClean="0">
                <a:solidFill>
                  <a:srgbClr val="002060"/>
                </a:solidFill>
              </a:rPr>
              <a:t>2</a:t>
            </a:r>
            <a:r>
              <a:rPr lang="el-GR" b="1" baseline="30000" dirty="0" smtClean="0">
                <a:solidFill>
                  <a:srgbClr val="002060"/>
                </a:solidFill>
              </a:rPr>
              <a:t>ο</a:t>
            </a:r>
            <a:r>
              <a:rPr lang="el-GR" b="1" dirty="0" smtClean="0">
                <a:solidFill>
                  <a:srgbClr val="002060"/>
                </a:solidFill>
              </a:rPr>
              <a:t> ΧΑΡΑΚΤΗΡΙΣΤΙΚΟ</a:t>
            </a:r>
            <a:endParaRPr lang="el-GR" dirty="0"/>
          </a:p>
        </p:txBody>
      </p:sp>
      <p:sp>
        <p:nvSpPr>
          <p:cNvPr id="3" name="2 - Θέση περιεχομένου"/>
          <p:cNvSpPr>
            <a:spLocks noGrp="1"/>
          </p:cNvSpPr>
          <p:nvPr>
            <p:ph sz="quarter" idx="1"/>
          </p:nvPr>
        </p:nvSpPr>
        <p:spPr>
          <a:xfrm>
            <a:off x="323528" y="1124744"/>
            <a:ext cx="8712968" cy="5400600"/>
          </a:xfrm>
        </p:spPr>
        <p:txBody>
          <a:bodyPr/>
          <a:lstStyle/>
          <a:p>
            <a:endParaRPr lang="el-GR" dirty="0" smtClean="0"/>
          </a:p>
          <a:p>
            <a:pPr algn="just"/>
            <a:r>
              <a:rPr lang="el-GR" sz="2800" dirty="0" smtClean="0"/>
              <a:t>Ο έλεγχος της διοίκησης ανήκει στον βασικό μέτοχο, με αποτέλεσμα οι αποφάσεις να μην είναι ελέγξιμες από το σώμα των μετόχων – τη Γενική Συνέλευση – με αποτέλεσμα να δημιουργείται έλλειμμα αντιπροσώπευσης στη λήψη αποφάσεων. </a:t>
            </a:r>
          </a:p>
          <a:p>
            <a:endParaRPr lang="el-GR"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74638"/>
            <a:ext cx="8291264" cy="850106"/>
          </a:xfrm>
        </p:spPr>
        <p:txBody>
          <a:bodyPr/>
          <a:lstStyle/>
          <a:p>
            <a:r>
              <a:rPr lang="el-GR" b="1" dirty="0" smtClean="0">
                <a:solidFill>
                  <a:srgbClr val="002060"/>
                </a:solidFill>
              </a:rPr>
              <a:t>3</a:t>
            </a:r>
            <a:r>
              <a:rPr lang="el-GR" b="1" baseline="30000" dirty="0" smtClean="0">
                <a:solidFill>
                  <a:srgbClr val="002060"/>
                </a:solidFill>
              </a:rPr>
              <a:t>ο</a:t>
            </a:r>
            <a:r>
              <a:rPr lang="el-GR" b="1" dirty="0" smtClean="0">
                <a:solidFill>
                  <a:srgbClr val="002060"/>
                </a:solidFill>
              </a:rPr>
              <a:t> ΧΑΡΑΚΤΗΡΙΣΤΙΚΟ</a:t>
            </a:r>
            <a:endParaRPr lang="el-GR" dirty="0"/>
          </a:p>
        </p:txBody>
      </p:sp>
      <p:sp>
        <p:nvSpPr>
          <p:cNvPr id="3" name="2 - Θέση περιεχομένου"/>
          <p:cNvSpPr>
            <a:spLocks noGrp="1"/>
          </p:cNvSpPr>
          <p:nvPr>
            <p:ph sz="quarter" idx="1"/>
          </p:nvPr>
        </p:nvSpPr>
        <p:spPr>
          <a:xfrm>
            <a:off x="179512" y="1447800"/>
            <a:ext cx="8784976" cy="5077544"/>
          </a:xfrm>
        </p:spPr>
        <p:txBody>
          <a:bodyPr/>
          <a:lstStyle/>
          <a:p>
            <a:pPr algn="just"/>
            <a:r>
              <a:rPr lang="el-GR" dirty="0" smtClean="0"/>
              <a:t>Διαφορετικά λογιστικά πρότυπα και νομοθεσίες χρησιμοποιούνται για μη εισηγμένες εταιρίες σε διαφορετικές χώρες, με αποτέλεσμα να μην υπάρχει το κοινό λογιστικό πλαίσιο των ΔΛΠ (ή των προσπαθειών σύγκλισης με αυτά των εθνικών λογιστικών σχεδίων) και οι υποχρεωτικές αναφορές προς τους επενδυτές που εκδίδουν οι εισηγμένες εταιρίες. </a:t>
            </a:r>
          </a:p>
          <a:p>
            <a:pPr algn="just"/>
            <a:r>
              <a:rPr lang="el-GR" dirty="0" smtClean="0"/>
              <a:t>Αυτό έχει ως αποτέλεσμα να μην υπάρχει απτή συγκρισιμότητα μεταξύ των αποτιμηθέντων αξιών. </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74638"/>
            <a:ext cx="8291264" cy="562074"/>
          </a:xfrm>
        </p:spPr>
        <p:txBody>
          <a:bodyPr>
            <a:normAutofit fontScale="90000"/>
          </a:bodyPr>
          <a:lstStyle/>
          <a:p>
            <a:r>
              <a:rPr lang="el-GR" b="1" i="1" dirty="0" smtClean="0">
                <a:solidFill>
                  <a:srgbClr val="006600"/>
                </a:solidFill>
              </a:rPr>
              <a:t>Χρήσιμοι Ορισμοί</a:t>
            </a:r>
            <a:endParaRPr lang="el-GR" dirty="0">
              <a:solidFill>
                <a:srgbClr val="006600"/>
              </a:solidFill>
            </a:endParaRPr>
          </a:p>
        </p:txBody>
      </p:sp>
      <p:sp>
        <p:nvSpPr>
          <p:cNvPr id="3" name="2 - Θέση περιεχομένου"/>
          <p:cNvSpPr>
            <a:spLocks noGrp="1"/>
          </p:cNvSpPr>
          <p:nvPr>
            <p:ph sz="quarter" idx="1"/>
          </p:nvPr>
        </p:nvSpPr>
        <p:spPr>
          <a:xfrm>
            <a:off x="323528" y="836712"/>
            <a:ext cx="8363272" cy="5760640"/>
          </a:xfrm>
        </p:spPr>
        <p:txBody>
          <a:bodyPr>
            <a:normAutofit fontScale="92500" lnSpcReduction="10000"/>
          </a:bodyPr>
          <a:lstStyle/>
          <a:p>
            <a:r>
              <a:rPr lang="el-GR" b="1" i="1" dirty="0" smtClean="0"/>
              <a:t>Απομείωση (Impairment):</a:t>
            </a:r>
            <a:r>
              <a:rPr lang="el-GR" i="1" dirty="0" smtClean="0"/>
              <a:t> Το ποσό κατά το οποίο η λογιστική αξία ενός περιουσιακού στοιχείου υπερβαίνει την ανακτήσιμη αξία του.</a:t>
            </a:r>
            <a:endParaRPr lang="el-GR" dirty="0" smtClean="0"/>
          </a:p>
          <a:p>
            <a:r>
              <a:rPr lang="el-GR" b="1" i="1" dirty="0" smtClean="0"/>
              <a:t>Επιμέτρηση (measurement):</a:t>
            </a:r>
            <a:r>
              <a:rPr lang="el-GR" i="1" dirty="0" smtClean="0"/>
              <a:t> Η διαδικασία προσδιορισμού της χρηματικής αξίας ενός στοιχείου των χρηματοοικονομικών καταστάσεων κατά την αρχική του αναγνώριση ή μεταγενέστερα</a:t>
            </a:r>
            <a:endParaRPr lang="el-GR" dirty="0" smtClean="0"/>
          </a:p>
          <a:p>
            <a:r>
              <a:rPr lang="el-GR" b="1" i="1" dirty="0" smtClean="0"/>
              <a:t>Καθαρή ρευστοποιήσιμη αξία (net realizable value)</a:t>
            </a:r>
            <a:r>
              <a:rPr lang="el-GR" i="1" dirty="0" smtClean="0"/>
              <a:t>: Η εκτιμώμενη τιμή διάθεσης ενός περιουσιακού στοιχείου κατά την κανονική πορεία της επιχειρηματικής δραστηριότητας, μειωμένη κατά το τυχόν κόστος που απαιτείται για την ολοκλήρωσή του και για την πραγματοποίηση της διάθεσης.»</a:t>
            </a:r>
            <a:r>
              <a:rPr lang="el-GR" dirty="0" smtClean="0"/>
              <a:t> </a:t>
            </a:r>
          </a:p>
          <a:p>
            <a:r>
              <a:rPr lang="el-GR" b="1" dirty="0" smtClean="0"/>
              <a:t>Εύλογη Αξία </a:t>
            </a:r>
            <a:r>
              <a:rPr lang="el-GR" dirty="0" smtClean="0"/>
              <a:t>είναι η αξία στην οποία ένα στοιχείο του ενεργητικού µπορεί να ανταλλαχθεί µεταξύ δύο πρόθυµων και καλά πληροφορηµένων µερών. </a:t>
            </a:r>
            <a:endParaRPr lang="el-GR"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1143000"/>
          </a:xfrm>
        </p:spPr>
        <p:txBody>
          <a:bodyPr/>
          <a:lstStyle/>
          <a:p>
            <a:r>
              <a:rPr lang="el-GR" b="1" dirty="0" smtClean="0">
                <a:solidFill>
                  <a:srgbClr val="002060"/>
                </a:solidFill>
              </a:rPr>
              <a:t>4</a:t>
            </a:r>
            <a:r>
              <a:rPr lang="el-GR" b="1" baseline="30000" dirty="0" smtClean="0">
                <a:solidFill>
                  <a:srgbClr val="002060"/>
                </a:solidFill>
              </a:rPr>
              <a:t>ο</a:t>
            </a:r>
            <a:r>
              <a:rPr lang="el-GR" b="1" dirty="0" smtClean="0">
                <a:solidFill>
                  <a:srgbClr val="002060"/>
                </a:solidFill>
              </a:rPr>
              <a:t> ΧΑΡΑΚΤΗΡΙΣΤΙΚΟ</a:t>
            </a:r>
            <a:endParaRPr lang="el-GR" dirty="0"/>
          </a:p>
        </p:txBody>
      </p:sp>
      <p:sp>
        <p:nvSpPr>
          <p:cNvPr id="3" name="2 - Θέση περιεχομένου"/>
          <p:cNvSpPr>
            <a:spLocks noGrp="1"/>
          </p:cNvSpPr>
          <p:nvPr>
            <p:ph sz="quarter" idx="1"/>
          </p:nvPr>
        </p:nvSpPr>
        <p:spPr>
          <a:xfrm>
            <a:off x="323528" y="1447800"/>
            <a:ext cx="8363272" cy="4572000"/>
          </a:xfrm>
        </p:spPr>
        <p:txBody>
          <a:bodyPr/>
          <a:lstStyle/>
          <a:p>
            <a:pPr algn="just"/>
            <a:r>
              <a:rPr lang="el-GR" dirty="0" smtClean="0"/>
              <a:t>Πολλές μη εισηγμένες εταιρίες, λόγω του μικρού μεγέθους τους, χαρακτηρίζονται από το έντονα προσωπικό στοιχείο της διοίκησης. </a:t>
            </a:r>
          </a:p>
          <a:p>
            <a:pPr algn="just"/>
            <a:r>
              <a:rPr lang="el-GR" dirty="0" smtClean="0"/>
              <a:t>Αυτό έχει ως συνέπεια να καταγράφονται στις καταστάσεις έξοδα τα οποία είναι μάλλον προσωπικά και όχι της εταιρίας, στρεβλώνοντας την εικόνα του καθαρού εισοδήματος. </a:t>
            </a:r>
          </a:p>
          <a:p>
            <a:endParaRPr lang="el-GR"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1143000"/>
          </a:xfrm>
        </p:spPr>
        <p:txBody>
          <a:bodyPr/>
          <a:lstStyle/>
          <a:p>
            <a:r>
              <a:rPr lang="el-GR" b="1" dirty="0" smtClean="0">
                <a:solidFill>
                  <a:srgbClr val="002060"/>
                </a:solidFill>
              </a:rPr>
              <a:t>ΙΔΙΑΙΤΕΡΕΣ ΠΕΡΙΠΤΩΣΕΙΣ</a:t>
            </a:r>
            <a:endParaRPr lang="el-GR" b="1" dirty="0">
              <a:solidFill>
                <a:srgbClr val="002060"/>
              </a:solidFill>
            </a:endParaRPr>
          </a:p>
        </p:txBody>
      </p:sp>
      <p:sp>
        <p:nvSpPr>
          <p:cNvPr id="3" name="2 - Θέση περιεχομένου"/>
          <p:cNvSpPr>
            <a:spLocks noGrp="1"/>
          </p:cNvSpPr>
          <p:nvPr>
            <p:ph sz="quarter" idx="1"/>
          </p:nvPr>
        </p:nvSpPr>
        <p:spPr>
          <a:xfrm>
            <a:off x="251520" y="1447800"/>
            <a:ext cx="8640960" cy="5077544"/>
          </a:xfrm>
        </p:spPr>
        <p:txBody>
          <a:bodyPr/>
          <a:lstStyle/>
          <a:p>
            <a:pPr algn="just"/>
            <a:r>
              <a:rPr lang="el-GR" dirty="0" smtClean="0"/>
              <a:t>Στις περιπτώσεις στις οποίες είναι απαραίτητη η αποτίμηση της αξίας μιας επιχείρησης, έρχεται να προστεθούν δύο περιπτώσεις: </a:t>
            </a:r>
          </a:p>
          <a:p>
            <a:pPr marL="514350" indent="-514350" algn="just">
              <a:buFont typeface="+mj-lt"/>
              <a:buAutoNum type="arabicPeriod"/>
            </a:pPr>
            <a:r>
              <a:rPr lang="el-GR" dirty="0" smtClean="0"/>
              <a:t>Η πώληση του όλου ή μέρους της επιχείρησης σε ιδιώτη ή σε άλλη μη εισηγμένη επιχείρηση και </a:t>
            </a:r>
          </a:p>
          <a:p>
            <a:pPr marL="514350" indent="-514350" algn="just">
              <a:buFont typeface="+mj-lt"/>
              <a:buAutoNum type="arabicPeriod"/>
            </a:pPr>
            <a:r>
              <a:rPr lang="el-GR" dirty="0" smtClean="0"/>
              <a:t>Η προσπάθεια της μη εισηγμένης επιχείρησης για εισαγωγή σε κάποιο χρηματιστήριο αξιών (Initial Public Offering – IPO), περιπτώσεις οι οποίες χρήζουν ιδιαίτερης μεταχείρισης από την πλευρά του χρηματοοικονομικού αναλυτή </a:t>
            </a:r>
            <a:endParaRPr lang="el-GR"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363272" cy="1143000"/>
          </a:xfrm>
        </p:spPr>
        <p:txBody>
          <a:bodyPr>
            <a:normAutofit fontScale="90000"/>
          </a:bodyPr>
          <a:lstStyle/>
          <a:p>
            <a:pPr algn="ctr"/>
            <a:r>
              <a:rPr lang="el-GR" b="1" dirty="0" smtClean="0">
                <a:solidFill>
                  <a:srgbClr val="002060"/>
                </a:solidFill>
              </a:rPr>
              <a:t>ΒΑΣΙΚΑ ΣΤΟΙΧΕΙΑ ΑΠΟΤΙΜΗΣΗΣ ΜΗ ΕΙΣΗΓΜΕΝΩΝ ΕΠΙΧΕΙΡΗΣΕΩΝ</a:t>
            </a:r>
            <a:endParaRPr lang="el-GR" b="1" dirty="0">
              <a:solidFill>
                <a:srgbClr val="002060"/>
              </a:solidFill>
            </a:endParaRPr>
          </a:p>
        </p:txBody>
      </p:sp>
      <p:sp>
        <p:nvSpPr>
          <p:cNvPr id="3" name="2 - Θέση περιεχομένου"/>
          <p:cNvSpPr>
            <a:spLocks noGrp="1"/>
          </p:cNvSpPr>
          <p:nvPr>
            <p:ph sz="quarter" idx="1"/>
          </p:nvPr>
        </p:nvSpPr>
        <p:spPr>
          <a:xfrm>
            <a:off x="251520" y="1447800"/>
            <a:ext cx="8712968" cy="5077544"/>
          </a:xfrm>
        </p:spPr>
        <p:txBody>
          <a:bodyPr/>
          <a:lstStyle/>
          <a:p>
            <a:pPr algn="just"/>
            <a:r>
              <a:rPr lang="el-GR" dirty="0" smtClean="0"/>
              <a:t>Τα τέσσερα βασικά στοιχεία που αξιοποιούνται για την αποτίμηση μη εισηγμένων επιχειρήσεων και που χρήζουν ειδικού χειρισμού είναι:</a:t>
            </a:r>
          </a:p>
          <a:p>
            <a:pPr marL="514350" indent="-514350" algn="just">
              <a:buFont typeface="+mj-lt"/>
              <a:buAutoNum type="arabicPeriod"/>
            </a:pPr>
            <a:r>
              <a:rPr lang="el-GR" dirty="0" smtClean="0"/>
              <a:t>Το κόστος κεφαλαίου, </a:t>
            </a:r>
          </a:p>
          <a:p>
            <a:pPr marL="514350" indent="-514350" algn="just">
              <a:buFont typeface="+mj-lt"/>
              <a:buAutoNum type="arabicPeriod"/>
            </a:pPr>
            <a:r>
              <a:rPr lang="el-GR" dirty="0" smtClean="0"/>
              <a:t>Οι ταμειακές ροές που θα προεξοφληθούν (πρόκειται για την περίπτωση της πρώτης οικογένειας μοντέλων), </a:t>
            </a:r>
          </a:p>
          <a:p>
            <a:pPr marL="514350" indent="-514350" algn="just">
              <a:buFont typeface="+mj-lt"/>
              <a:buAutoNum type="arabicPeriod"/>
            </a:pPr>
            <a:r>
              <a:rPr lang="el-GR" dirty="0" smtClean="0"/>
              <a:t>Η προσαρμογή της αξίας λόγω της έλλειψης αγοραίας πληροφόρησης (discount for lack of market ability) και </a:t>
            </a:r>
          </a:p>
          <a:p>
            <a:pPr marL="514350" indent="-514350" algn="just">
              <a:buFont typeface="+mj-lt"/>
              <a:buAutoNum type="arabicPeriod"/>
            </a:pPr>
            <a:r>
              <a:rPr lang="el-GR" dirty="0" smtClean="0"/>
              <a:t>Η προσαρμογή της αξίας (control premium), λόγω εισδοχής του επενδυτή στη διοίκηση της εταιρίας (ανάλογα με το νομικό πλαίσιο της εκάστοτε χώρας). </a:t>
            </a:r>
            <a:endParaRPr lang="el-GR"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16632"/>
            <a:ext cx="7772400" cy="576064"/>
          </a:xfrm>
        </p:spPr>
        <p:txBody>
          <a:bodyPr>
            <a:normAutofit fontScale="90000"/>
          </a:bodyPr>
          <a:lstStyle/>
          <a:p>
            <a:r>
              <a:rPr lang="el-GR" b="1" dirty="0" smtClean="0">
                <a:solidFill>
                  <a:srgbClr val="002060"/>
                </a:solidFill>
              </a:rPr>
              <a:t>1. Το κόστος κεφαλαίου (1)</a:t>
            </a:r>
            <a:endParaRPr lang="el-GR" b="1" dirty="0">
              <a:solidFill>
                <a:srgbClr val="002060"/>
              </a:solidFill>
            </a:endParaRPr>
          </a:p>
        </p:txBody>
      </p:sp>
      <p:sp>
        <p:nvSpPr>
          <p:cNvPr id="3" name="2 - Θέση περιεχομένου"/>
          <p:cNvSpPr>
            <a:spLocks noGrp="1"/>
          </p:cNvSpPr>
          <p:nvPr>
            <p:ph sz="quarter" idx="1"/>
          </p:nvPr>
        </p:nvSpPr>
        <p:spPr>
          <a:xfrm>
            <a:off x="323528" y="692696"/>
            <a:ext cx="8363272" cy="5832648"/>
          </a:xfrm>
        </p:spPr>
        <p:txBody>
          <a:bodyPr>
            <a:normAutofit fontScale="85000" lnSpcReduction="20000"/>
          </a:bodyPr>
          <a:lstStyle/>
          <a:p>
            <a:pPr algn="just"/>
            <a:r>
              <a:rPr lang="el-GR" dirty="0" smtClean="0"/>
              <a:t>Οι μετοχές μιας μη εισηγμένης δεν διαπραγματεύονται στο χρηματιστήριο και επομένως δεν μπορεί κατά άμεσο τρόπο να γίνει ο υπολογισμός του κόστους ιδίων κεφαλαίων.  Έτσι επιχειρείται συνήθως μια έμμεση μέθοδος προσδιορισμού του. Αυτή η μέθοδος προτάσσει να υπολογίζεται πρώτα ο μέσος όρος των beta αρκετών εταιριών του κλάδου, συγκρίσιμου με την εταιρία. </a:t>
            </a:r>
          </a:p>
          <a:p>
            <a:pPr algn="just"/>
            <a:r>
              <a:rPr lang="el-GR" dirty="0" smtClean="0"/>
              <a:t>Οι παραδοχές που μπορούν να γίνουν ως προς το ποιες εταιρίες είναι συγκρίσιμες είναι αρκετές, καθώς θα πρέπει να ληφθούν υπόψη όλες οι δραστηριότητες της εταιρίας και μπορεί να αξιοποιηθούν ακόμα και εισηγμένες εταιρίες σε όμορους κλάδους, χρησιμοποιώντας μια διασταλτική ερμηνεία της έννοιας του κλάδου της οικονομίας. </a:t>
            </a:r>
          </a:p>
          <a:p>
            <a:pPr algn="just"/>
            <a:r>
              <a:rPr lang="el-GR" dirty="0" smtClean="0"/>
              <a:t>Αφού υπολογιστεί ο μέσος συντελεστής beta, υπολογίζεται στη συνέχεια ο μέσος φορολογικός συντελεστής και ο μέσος λόγος ξένων – ιδίων κεφαλαίων (υπολογίζεται ως αγοραίο μέγεθος τόσο από πλευράς ιδίων κεφαλαίων, όσο και από την πλευρά του χρέους). </a:t>
            </a:r>
          </a:p>
          <a:p>
            <a:pPr algn="just"/>
            <a:r>
              <a:rPr lang="el-GR" dirty="0" smtClean="0"/>
              <a:t>Με αυτό τον τρόπο υπολογίζεται το μέσο μη μοχλευμένο beta (unlevered). Χαρακτηριστικώς:</a:t>
            </a:r>
            <a:endParaRPr lang="el-GR"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490066"/>
          </a:xfrm>
        </p:spPr>
        <p:txBody>
          <a:bodyPr>
            <a:normAutofit fontScale="90000"/>
          </a:bodyPr>
          <a:lstStyle/>
          <a:p>
            <a:r>
              <a:rPr lang="el-GR" b="1" dirty="0" smtClean="0">
                <a:solidFill>
                  <a:srgbClr val="002060"/>
                </a:solidFill>
              </a:rPr>
              <a:t>1. Το κόστος κεφαλαίου (2)</a:t>
            </a:r>
            <a:endParaRPr lang="el-GR" dirty="0"/>
          </a:p>
        </p:txBody>
      </p:sp>
      <p:sp>
        <p:nvSpPr>
          <p:cNvPr id="3" name="2 - Θέση περιεχομένου"/>
          <p:cNvSpPr>
            <a:spLocks noGrp="1"/>
          </p:cNvSpPr>
          <p:nvPr>
            <p:ph sz="quarter" idx="1"/>
          </p:nvPr>
        </p:nvSpPr>
        <p:spPr>
          <a:xfrm>
            <a:off x="251520" y="764704"/>
            <a:ext cx="8640960" cy="5904656"/>
          </a:xfrm>
        </p:spPr>
        <p:txBody>
          <a:bodyPr>
            <a:normAutofit lnSpcReduction="10000"/>
          </a:bodyPr>
          <a:lstStyle/>
          <a:p>
            <a:endParaRPr lang="el-GR" dirty="0" smtClean="0"/>
          </a:p>
          <a:p>
            <a:r>
              <a:rPr lang="el-GR" dirty="0" smtClean="0"/>
              <a:t>Όπου</a:t>
            </a:r>
            <a:r>
              <a:rPr lang="en-US" dirty="0" smtClean="0"/>
              <a:t>:</a:t>
            </a:r>
          </a:p>
          <a:p>
            <a:pPr algn="just"/>
            <a:r>
              <a:rPr lang="el-GR" b="1" dirty="0" smtClean="0"/>
              <a:t>β</a:t>
            </a:r>
            <a:r>
              <a:rPr lang="en-US" b="1" dirty="0" smtClean="0"/>
              <a:t>unlev </a:t>
            </a:r>
            <a:r>
              <a:rPr lang="el-GR" dirty="0" smtClean="0"/>
              <a:t>είναι το μη μοχλευμένο beta, </a:t>
            </a:r>
            <a:endParaRPr lang="en-US" dirty="0" smtClean="0"/>
          </a:p>
          <a:p>
            <a:pPr algn="just"/>
            <a:r>
              <a:rPr lang="el-GR" b="1" dirty="0" smtClean="0"/>
              <a:t>β:</a:t>
            </a:r>
            <a:r>
              <a:rPr lang="el-GR" dirty="0" smtClean="0"/>
              <a:t> είναι το μέσο beta των εισηγμένων εταιριών που επιλέχθηκαν, </a:t>
            </a:r>
          </a:p>
          <a:p>
            <a:pPr algn="just"/>
            <a:r>
              <a:rPr lang="el-GR" dirty="0" smtClean="0"/>
              <a:t>Τ: είναι ο μέσος φορολογικός συντελεστής των εταιριών αυτών και </a:t>
            </a:r>
            <a:endParaRPr lang="en-US" dirty="0" smtClean="0"/>
          </a:p>
          <a:p>
            <a:pPr algn="just"/>
            <a:r>
              <a:rPr lang="en-US" b="1" dirty="0" smtClean="0"/>
              <a:t>D/E:</a:t>
            </a:r>
            <a:r>
              <a:rPr lang="en-US" dirty="0" smtClean="0"/>
              <a:t> </a:t>
            </a:r>
            <a:r>
              <a:rPr lang="el-GR" dirty="0" smtClean="0"/>
              <a:t>ο λόγος ξένων προς ίδια κεφάλαια από τις εταιρίες. </a:t>
            </a:r>
          </a:p>
          <a:p>
            <a:r>
              <a:rPr lang="el-GR" dirty="0" smtClean="0"/>
              <a:t>Στη συνέχεια, υπολογίζεται το beta της μη εισηγμένης ως εξής: </a:t>
            </a:r>
            <a:endParaRPr lang="en-US" dirty="0" smtClean="0"/>
          </a:p>
          <a:p>
            <a:endParaRPr lang="en-US" dirty="0" smtClean="0"/>
          </a:p>
          <a:p>
            <a:pPr algn="just"/>
            <a:r>
              <a:rPr lang="el-GR" dirty="0" smtClean="0"/>
              <a:t>Υποθέτουμε ότι ο δείκτης ξένων προς ίδια κεφάλαια της εταιρίας θα συγκλίνει στο βραχυχρόνιο ορίζοντα με τον αντίστοιχο μέσο δείκτη του κλάδου. </a:t>
            </a:r>
            <a:endParaRPr lang="el-GR" dirty="0"/>
          </a:p>
        </p:txBody>
      </p:sp>
      <p:pic>
        <p:nvPicPr>
          <p:cNvPr id="346114" name="Picture 2"/>
          <p:cNvPicPr>
            <a:picLocks noChangeAspect="1" noChangeArrowheads="1"/>
          </p:cNvPicPr>
          <p:nvPr/>
        </p:nvPicPr>
        <p:blipFill>
          <a:blip r:embed="rId2" cstate="print"/>
          <a:srcRect/>
          <a:stretch>
            <a:fillRect/>
          </a:stretch>
        </p:blipFill>
        <p:spPr bwMode="auto">
          <a:xfrm>
            <a:off x="755576" y="620688"/>
            <a:ext cx="3600400" cy="657225"/>
          </a:xfrm>
          <a:prstGeom prst="rect">
            <a:avLst/>
          </a:prstGeom>
          <a:noFill/>
          <a:ln w="9525">
            <a:noFill/>
            <a:miter lim="800000"/>
            <a:headEnd/>
            <a:tailEnd/>
          </a:ln>
        </p:spPr>
      </p:pic>
      <p:pic>
        <p:nvPicPr>
          <p:cNvPr id="346115" name="Picture 3"/>
          <p:cNvPicPr>
            <a:picLocks noChangeAspect="1" noChangeArrowheads="1"/>
          </p:cNvPicPr>
          <p:nvPr/>
        </p:nvPicPr>
        <p:blipFill>
          <a:blip r:embed="rId3" cstate="print"/>
          <a:srcRect/>
          <a:stretch>
            <a:fillRect/>
          </a:stretch>
        </p:blipFill>
        <p:spPr bwMode="auto">
          <a:xfrm>
            <a:off x="2123728" y="4437112"/>
            <a:ext cx="4104456" cy="720080"/>
          </a:xfrm>
          <a:prstGeom prst="rect">
            <a:avLst/>
          </a:prstGeom>
          <a:noFill/>
          <a:ln w="9525">
            <a:noFill/>
            <a:miter lim="800000"/>
            <a:headEnd/>
            <a:tailEnd/>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706090"/>
          </a:xfrm>
        </p:spPr>
        <p:txBody>
          <a:bodyPr>
            <a:normAutofit fontScale="90000"/>
          </a:bodyPr>
          <a:lstStyle/>
          <a:p>
            <a:r>
              <a:rPr lang="el-GR" b="1" dirty="0" smtClean="0">
                <a:solidFill>
                  <a:srgbClr val="002060"/>
                </a:solidFill>
              </a:rPr>
              <a:t>2. Ταμειακές Ροές</a:t>
            </a:r>
            <a:endParaRPr lang="el-GR" b="1" dirty="0">
              <a:solidFill>
                <a:srgbClr val="002060"/>
              </a:solidFill>
            </a:endParaRPr>
          </a:p>
        </p:txBody>
      </p:sp>
      <p:sp>
        <p:nvSpPr>
          <p:cNvPr id="3" name="2 - Θέση περιεχομένου"/>
          <p:cNvSpPr>
            <a:spLocks noGrp="1"/>
          </p:cNvSpPr>
          <p:nvPr>
            <p:ph sz="quarter" idx="1"/>
          </p:nvPr>
        </p:nvSpPr>
        <p:spPr>
          <a:xfrm>
            <a:off x="251520" y="1124744"/>
            <a:ext cx="8640960" cy="5400600"/>
          </a:xfrm>
        </p:spPr>
        <p:txBody>
          <a:bodyPr>
            <a:normAutofit lnSpcReduction="10000"/>
          </a:bodyPr>
          <a:lstStyle/>
          <a:p>
            <a:pPr algn="just"/>
            <a:r>
              <a:rPr lang="el-GR" dirty="0" smtClean="0"/>
              <a:t>Οι ταμειακές ροές σε αυτή την περίπτωση παρουσιάζουν κάποιες ιδιαιτερότητες που δυσχεραίνουν την ακριβή απεικόνιση τους. </a:t>
            </a:r>
          </a:p>
          <a:p>
            <a:pPr algn="just"/>
            <a:r>
              <a:rPr lang="el-GR" dirty="0" smtClean="0"/>
              <a:t>Οι ιδιαιτερότητες αυτές συνήθως είναι τα διαφορετικά και λιγότερο σαφή λογιστικά πρότυπα και νόρμες που εφαρμόζονται από χώρα σε χώρα (συνεπώς, απαιτεί καλή γνώση του λογιστικού πλαισίου και της νομοθεσίας εκ μέρους του αναλυτή), η ανάμιξη προσωπικών με επαγγελματικές δαπάνες στα λογιστικά βιβλία σε πολλές περιπτώσεις (χαρακτηριστικό των προσωπικών εταιριών), καθώς και η ασάφεια στη διάκριση μεταξύ μερίσματος και μισθού για διοικητικές υπηρεσίες των στελεχών μη εισηγμένων επιχειρήσεων, οι οποίες ανήκουν κατά πλειοψηφία στους ίδιους. </a:t>
            </a:r>
            <a:endParaRPr lang="el-GR"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88640"/>
            <a:ext cx="8964488" cy="936104"/>
          </a:xfrm>
        </p:spPr>
        <p:txBody>
          <a:bodyPr>
            <a:noAutofit/>
          </a:bodyPr>
          <a:lstStyle/>
          <a:p>
            <a:pPr algn="ctr"/>
            <a:r>
              <a:rPr lang="el-GR" sz="3000" b="1" dirty="0" smtClean="0">
                <a:solidFill>
                  <a:srgbClr val="002060"/>
                </a:solidFill>
              </a:rPr>
              <a:t>3. Η προσαρμογή της αξίας λόγω της έλλειψης αγοραίας πληροφόρησης</a:t>
            </a:r>
            <a:endParaRPr lang="el-GR" sz="3000" b="1" dirty="0">
              <a:solidFill>
                <a:srgbClr val="002060"/>
              </a:solidFill>
            </a:endParaRPr>
          </a:p>
        </p:txBody>
      </p:sp>
      <p:sp>
        <p:nvSpPr>
          <p:cNvPr id="3" name="2 - Θέση περιεχομένου"/>
          <p:cNvSpPr>
            <a:spLocks noGrp="1"/>
          </p:cNvSpPr>
          <p:nvPr>
            <p:ph sz="quarter" idx="1"/>
          </p:nvPr>
        </p:nvSpPr>
        <p:spPr>
          <a:xfrm>
            <a:off x="179512" y="1196752"/>
            <a:ext cx="8784976" cy="5328592"/>
          </a:xfrm>
        </p:spPr>
        <p:txBody>
          <a:bodyPr>
            <a:normAutofit fontScale="92500"/>
          </a:bodyPr>
          <a:lstStyle/>
          <a:p>
            <a:r>
              <a:rPr lang="el-GR" dirty="0" smtClean="0"/>
              <a:t>Τρίτον, το γεγονός ότι η επιχείρηση δεν είναι εισηγμένη δημιουργεί λιγότερες ευκαιρίες άντλησης κεφαλαίων για την επιχείρηση, κάτι το οποίο επηρεάζει αναμφίβολα την αξία της. Γι αυτό το σκοπό η αξία πρέπει να υπόκειται στις κατάλληλες διορθώσεις. </a:t>
            </a:r>
          </a:p>
          <a:p>
            <a:pPr algn="just"/>
            <a:r>
              <a:rPr lang="el-GR" dirty="0" smtClean="0"/>
              <a:t>Οι διορθώσεις αυτές συνίστανται σε ένα συντελεστή απομείωσης (discount for lack of market ability), ο οποίος συναρτάται από παράγοντες όπως το πόσο ρευστοποιήσιμα είναι τα στοιχεία ενεργητικού της εταιρίας, το μέγεθος της εταιρίας, το κατά πόσο είναι υγιείς οι αριθμοδείκτες σε σχέση με αυτούς του κλάδου, ο όγκος των μικτών ταμειακών ροών (πωλήσεων) που παράγει η επιχείρηση ως αποτέλεσμα της δραστηριότητάς της, καθώς και το μέγεθος των μεριδίων που πωλούνται από την επιχείρηση. </a:t>
            </a:r>
            <a:endParaRPr lang="el-GR"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8964488" cy="936104"/>
          </a:xfrm>
        </p:spPr>
        <p:txBody>
          <a:bodyPr>
            <a:noAutofit/>
          </a:bodyPr>
          <a:lstStyle/>
          <a:p>
            <a:pPr algn="ctr"/>
            <a:r>
              <a:rPr lang="el-GR" sz="3200" b="1" dirty="0" smtClean="0">
                <a:solidFill>
                  <a:srgbClr val="002060"/>
                </a:solidFill>
              </a:rPr>
              <a:t>4. Η προσαρμογή της αξίας λόγω εισδοχής του επενδυτή στη διοίκηση της εταιρίας (1) </a:t>
            </a:r>
            <a:endParaRPr lang="el-GR" sz="3200" b="1" dirty="0">
              <a:solidFill>
                <a:srgbClr val="002060"/>
              </a:solidFill>
            </a:endParaRPr>
          </a:p>
        </p:txBody>
      </p:sp>
      <p:sp>
        <p:nvSpPr>
          <p:cNvPr id="3" name="2 - Θέση περιεχομένου"/>
          <p:cNvSpPr>
            <a:spLocks noGrp="1"/>
          </p:cNvSpPr>
          <p:nvPr>
            <p:ph sz="quarter" idx="1"/>
          </p:nvPr>
        </p:nvSpPr>
        <p:spPr>
          <a:xfrm>
            <a:off x="179512" y="1268760"/>
            <a:ext cx="8784976" cy="5400600"/>
          </a:xfrm>
        </p:spPr>
        <p:txBody>
          <a:bodyPr>
            <a:normAutofit/>
          </a:bodyPr>
          <a:lstStyle/>
          <a:p>
            <a:pPr algn="just"/>
            <a:r>
              <a:rPr lang="el-GR" dirty="0" smtClean="0"/>
              <a:t>Η αξία του πριμ ελέγχου σε μια μη εισηγμένη επιχείρηση απορρέει από το γεγονός ότι είθισται ο κύριος μέτοχος να έχει τον πρώτο και τελευταίο λόγο στις διοικητικές αποφάσεις της εταιρίας, συνεπώς διοίκηση και ιδιοκτησία ταυτίζονται. </a:t>
            </a:r>
          </a:p>
          <a:p>
            <a:pPr algn="just"/>
            <a:r>
              <a:rPr lang="el-GR" dirty="0" smtClean="0"/>
              <a:t>Το πριμ ελέγχου αποτελεί συνάρτηση δύο παραγόντων. </a:t>
            </a:r>
          </a:p>
          <a:p>
            <a:pPr marL="514350" indent="-514350" algn="just">
              <a:buFont typeface="+mj-lt"/>
              <a:buAutoNum type="arabicPeriod"/>
            </a:pPr>
            <a:r>
              <a:rPr lang="el-GR" dirty="0" smtClean="0"/>
              <a:t>Η πιθανότητα να αλλάξει ο έλεγχος της διοίκησης (και, συνεπώς, να αποσυρθεί η ενδεχομένως μη αποτελεσματική παλαιά διοίκηση).</a:t>
            </a:r>
          </a:p>
          <a:p>
            <a:pPr marL="514350" indent="-514350" algn="just">
              <a:buFont typeface="+mj-lt"/>
              <a:buAutoNum type="arabicPeriod"/>
            </a:pPr>
            <a:r>
              <a:rPr lang="el-GR" dirty="0" smtClean="0"/>
              <a:t>Η αξία από την απόκτηση ελέγχου στην εταιρία και αναλύεται, με τη σειρά του, σε δύο συνιστώσες.</a:t>
            </a:r>
            <a:endParaRPr lang="el-GR"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74638"/>
            <a:ext cx="8712968" cy="1138138"/>
          </a:xfrm>
        </p:spPr>
        <p:txBody>
          <a:bodyPr>
            <a:normAutofit fontScale="90000"/>
          </a:bodyPr>
          <a:lstStyle/>
          <a:p>
            <a:r>
              <a:rPr lang="el-GR" b="1" dirty="0" smtClean="0">
                <a:solidFill>
                  <a:srgbClr val="002060"/>
                </a:solidFill>
              </a:rPr>
              <a:t>4. Η προσαρμογή της αξίας λόγω εισδοχής του επενδυτή στη διοίκηση της εταιρίας (2) </a:t>
            </a:r>
            <a:endParaRPr lang="el-GR" dirty="0"/>
          </a:p>
        </p:txBody>
      </p:sp>
      <p:sp>
        <p:nvSpPr>
          <p:cNvPr id="3" name="2 - Θέση περιεχομένου"/>
          <p:cNvSpPr>
            <a:spLocks noGrp="1"/>
          </p:cNvSpPr>
          <p:nvPr>
            <p:ph sz="quarter" idx="1"/>
          </p:nvPr>
        </p:nvSpPr>
        <p:spPr>
          <a:xfrm>
            <a:off x="179512" y="1447800"/>
            <a:ext cx="8784976" cy="5221560"/>
          </a:xfrm>
        </p:spPr>
        <p:txBody>
          <a:bodyPr>
            <a:normAutofit fontScale="92500" lnSpcReduction="10000"/>
          </a:bodyPr>
          <a:lstStyle/>
          <a:p>
            <a:pPr marL="514350" indent="-514350" algn="just">
              <a:buFont typeface="+mj-lt"/>
              <a:buAutoNum type="alphaLcParenR"/>
            </a:pPr>
            <a:r>
              <a:rPr lang="el-GR" dirty="0" smtClean="0"/>
              <a:t>Η πρώτη αφορά στην παρούσα αξία της μελλοντικής αξίας που θα έχει επιχείρηση λόγω της νέας διοίκησης σε σχέση με την παλαιά. Αυτή εξαρτάται εμφανώς από την ποιότητα των επιλογών της τρέχουσας διοίκησης</a:t>
            </a:r>
          </a:p>
          <a:p>
            <a:pPr marL="514350" indent="-514350" algn="just">
              <a:buFont typeface="+mj-lt"/>
              <a:buAutoNum type="alphaLcParenR"/>
            </a:pPr>
            <a:r>
              <a:rPr lang="el-GR" dirty="0" smtClean="0"/>
              <a:t>Η δεύτερη αφορά στα παράπλευρα οφέλη από την αλλαγή στη διοίκησης, όπως φήμη για ανανέωση που μπορεί να μεταφραστεί σε περιέργεια των καταναλωτών και, συνεπώς, σε αύξηση των ταμειακών εισροών κλπ., Εξαρτάται σε μεγάλο βαθμό από την ευκολία να ασκηθεί πραγματικός έλεγχος κι όχι μόνο να υφίσταται το δικαίωμα στον έλεγχο (π.χ. η δραστηριοποίηση μιας μη εισηγμένης επιχείρησης σε μία μόνο στρατηγική επιχειρησιακή μονάδα και χωρίς γεωγραφική διασπορά δύναται να αυξήσει το πριμ ελέγχου από πλευράς αξίας της απόκτησης ελέγχου, καθώς καθιστά τον έλεγχο στην πράξη απλούστερο) </a:t>
            </a:r>
            <a:endParaRPr lang="el-GR"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ΕΛΛΗΝΙΚΗ ΒΙΒΛΙΟΓΡΑΦΙΑ</a:t>
            </a:r>
            <a:endParaRPr lang="el-GR" b="1" dirty="0"/>
          </a:p>
        </p:txBody>
      </p:sp>
      <p:sp>
        <p:nvSpPr>
          <p:cNvPr id="3" name="2 - Θέση περιεχομένου"/>
          <p:cNvSpPr>
            <a:spLocks noGrp="1"/>
          </p:cNvSpPr>
          <p:nvPr>
            <p:ph idx="1"/>
          </p:nvPr>
        </p:nvSpPr>
        <p:spPr>
          <a:xfrm>
            <a:off x="0" y="980728"/>
            <a:ext cx="9144000" cy="5877272"/>
          </a:xfrm>
        </p:spPr>
        <p:txBody>
          <a:bodyPr/>
          <a:lstStyle/>
          <a:p>
            <a:pPr algn="just"/>
            <a:r>
              <a:rPr lang="el-GR" sz="2000" b="1" dirty="0" smtClean="0"/>
              <a:t>Βασιλείου Δ., Ηρειώτης Ν.,</a:t>
            </a:r>
            <a:r>
              <a:rPr lang="el-GR" sz="2000" dirty="0" smtClean="0"/>
              <a:t> (2008) «Χρηματοοικονομική Διοίκηση Θεωρία και Πρακτική», Εκδόσεις </a:t>
            </a:r>
            <a:r>
              <a:rPr lang="en-US" sz="2000" dirty="0" smtClean="0"/>
              <a:t>Rosili </a:t>
            </a:r>
            <a:r>
              <a:rPr lang="el-GR" sz="2000" dirty="0" smtClean="0"/>
              <a:t>Αθήνα.</a:t>
            </a:r>
          </a:p>
          <a:p>
            <a:pPr algn="just"/>
            <a:r>
              <a:rPr lang="el-GR" sz="2000" b="1" dirty="0" smtClean="0"/>
              <a:t>Γεωργιάδης Ν., </a:t>
            </a:r>
            <a:r>
              <a:rPr lang="el-GR" sz="2000" dirty="0" smtClean="0"/>
              <a:t>(2006), Μέθοδοι αποτίμησης εταιριών στην εποχή της Νέας Οικονομίας, Παλαιές και Νέες Μέθοδοι, Investment Research and Analysis Journal</a:t>
            </a:r>
          </a:p>
          <a:p>
            <a:pPr algn="just"/>
            <a:r>
              <a:rPr lang="el-GR" sz="2000" b="1" dirty="0" smtClean="0"/>
              <a:t>Κόντος  Γ., </a:t>
            </a:r>
            <a:r>
              <a:rPr lang="el-GR" sz="2000" dirty="0" smtClean="0"/>
              <a:t>(2010) Λογιστική Τραπεζών και Εταιρειών </a:t>
            </a:r>
            <a:r>
              <a:rPr lang="en-US" sz="2000" dirty="0" smtClean="0"/>
              <a:t>Leasing &amp; Factoring, </a:t>
            </a:r>
            <a:r>
              <a:rPr lang="el-GR" sz="2000" dirty="0" smtClean="0"/>
              <a:t>Εκδόσεις Διπλογραφία, Αθήνα.</a:t>
            </a:r>
          </a:p>
          <a:p>
            <a:pPr algn="just"/>
            <a:r>
              <a:rPr lang="el-GR" sz="2000" b="1" dirty="0" smtClean="0"/>
              <a:t>Λαζαρίδης Θ., </a:t>
            </a:r>
            <a:r>
              <a:rPr lang="el-GR" sz="2000" dirty="0" smtClean="0"/>
              <a:t>(2005), «Αποτίμηση Επιχειρήσεων», Εκδόσεις Αδελφών Κυριακίδη, Θεσσαλονίκη. </a:t>
            </a:r>
          </a:p>
          <a:p>
            <a:pPr algn="just"/>
            <a:r>
              <a:rPr lang="el-GR" sz="2000" b="1" dirty="0" smtClean="0"/>
              <a:t>Παπανικολάου Α., </a:t>
            </a:r>
            <a:r>
              <a:rPr lang="el-GR" sz="2000" dirty="0" smtClean="0"/>
              <a:t>(2010), «Βέλτιστη Επιλογή Χαρτοφυλακίου», Πανεπιστήμιο Πάτρας.</a:t>
            </a:r>
          </a:p>
          <a:p>
            <a:pPr algn="just"/>
            <a:r>
              <a:rPr lang="el-GR" sz="2000" b="1" dirty="0" smtClean="0"/>
              <a:t>Σφαρνάς Α., </a:t>
            </a:r>
            <a:r>
              <a:rPr lang="el-GR" sz="2000" dirty="0" smtClean="0"/>
              <a:t>(1993), «Αποτίμηση Επιχειρήσεων», Εκδόσεις Γαλαίος, Αθήνα.</a:t>
            </a:r>
          </a:p>
          <a:p>
            <a:pPr algn="just"/>
            <a:r>
              <a:rPr lang="en-US" sz="2000" b="1" dirty="0" smtClean="0"/>
              <a:t>Groppelli</a:t>
            </a:r>
            <a:r>
              <a:rPr lang="el-GR" sz="2000" b="1" dirty="0" smtClean="0"/>
              <a:t> Α. &amp; </a:t>
            </a:r>
            <a:r>
              <a:rPr lang="en-US" sz="2000" b="1" dirty="0" smtClean="0"/>
              <a:t>Nikbakht</a:t>
            </a:r>
            <a:r>
              <a:rPr lang="el-GR" sz="2000" b="1" dirty="0" smtClean="0"/>
              <a:t> Ε.</a:t>
            </a:r>
            <a:r>
              <a:rPr lang="el-GR" sz="2000" dirty="0" smtClean="0"/>
              <a:t>, (1996) «Χρηματοοικονομική», Εκδόσεις Κλειδάριθμος, Αθήνα.</a:t>
            </a:r>
          </a:p>
          <a:p>
            <a:pPr algn="just"/>
            <a:r>
              <a:rPr lang="en-US" sz="2000" b="1" dirty="0" smtClean="0"/>
              <a:t>Weston F</a:t>
            </a:r>
            <a:r>
              <a:rPr lang="el-GR" sz="2000" b="1" dirty="0" smtClean="0"/>
              <a:t>., &amp; </a:t>
            </a:r>
            <a:r>
              <a:rPr lang="en-US" sz="2000" b="1" dirty="0" smtClean="0"/>
              <a:t>Brigham E</a:t>
            </a:r>
            <a:r>
              <a:rPr lang="el-GR" sz="2000" b="1" dirty="0" smtClean="0"/>
              <a:t>.</a:t>
            </a:r>
            <a:r>
              <a:rPr lang="el-GR" sz="2000" dirty="0" smtClean="0"/>
              <a:t>, (1986) «Βασικές Αρχές της Χρηματοοικονομικής Διαχείρισης και Πολιτικής», Εκδόσεις Παπαζήση, Αθήνα.</a:t>
            </a:r>
          </a:p>
          <a:p>
            <a:endParaRPr lang="el-GR" sz="2000" dirty="0" smtClean="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561975"/>
          </a:xfrm>
        </p:spPr>
        <p:txBody>
          <a:bodyPr>
            <a:normAutofit fontScale="90000"/>
          </a:bodyPr>
          <a:lstStyle/>
          <a:p>
            <a:pPr eaLnBrk="1" hangingPunct="1"/>
            <a:r>
              <a:rPr lang="el-GR" sz="4000" b="1" dirty="0" smtClean="0">
                <a:solidFill>
                  <a:srgbClr val="006600"/>
                </a:solidFill>
              </a:rPr>
              <a:t>ΟΡΙΣΜΟΙ</a:t>
            </a:r>
            <a:r>
              <a:rPr lang="en-US" sz="4000" b="1" dirty="0" smtClean="0">
                <a:solidFill>
                  <a:srgbClr val="006600"/>
                </a:solidFill>
              </a:rPr>
              <a:t> (1)</a:t>
            </a:r>
            <a:endParaRPr lang="el-GR" sz="4000" b="1" dirty="0" smtClean="0">
              <a:solidFill>
                <a:srgbClr val="006600"/>
              </a:solidFill>
            </a:endParaRPr>
          </a:p>
        </p:txBody>
      </p:sp>
      <p:sp>
        <p:nvSpPr>
          <p:cNvPr id="37891" name="Rectangle 3"/>
          <p:cNvSpPr>
            <a:spLocks noGrp="1" noChangeArrowheads="1"/>
          </p:cNvSpPr>
          <p:nvPr>
            <p:ph type="body" idx="1"/>
          </p:nvPr>
        </p:nvSpPr>
        <p:spPr>
          <a:xfrm>
            <a:off x="0" y="981075"/>
            <a:ext cx="9144000" cy="5876925"/>
          </a:xfrm>
        </p:spPr>
        <p:txBody>
          <a:bodyPr/>
          <a:lstStyle/>
          <a:p>
            <a:pPr algn="just" eaLnBrk="1" hangingPunct="1"/>
            <a:r>
              <a:rPr lang="el-GR" b="1" dirty="0" smtClean="0">
                <a:solidFill>
                  <a:srgbClr val="FF9900"/>
                </a:solidFill>
              </a:rPr>
              <a:t>Τιμή Κτήσης:</a:t>
            </a:r>
            <a:r>
              <a:rPr lang="el-GR" dirty="0" smtClean="0">
                <a:solidFill>
                  <a:srgbClr val="FF9900"/>
                </a:solidFill>
              </a:rPr>
              <a:t> </a:t>
            </a:r>
            <a:r>
              <a:rPr lang="el-GR" dirty="0" smtClean="0"/>
              <a:t>Είναι η </a:t>
            </a:r>
            <a:r>
              <a:rPr lang="el-GR" dirty="0" smtClean="0">
                <a:solidFill>
                  <a:srgbClr val="FF0000"/>
                </a:solidFill>
              </a:rPr>
              <a:t>τιμολογιακή αξία </a:t>
            </a:r>
            <a:r>
              <a:rPr lang="el-GR" dirty="0" smtClean="0"/>
              <a:t>αγοράς των αποθεμάτων αυξημένη με τα ειδικά έξοδα αγοράς και μειωμένη με τις εκπτώσεις (άμεσο κόστος αγοράς).</a:t>
            </a:r>
            <a:endParaRPr lang="en-US" dirty="0" smtClean="0"/>
          </a:p>
          <a:p>
            <a:pPr algn="just" eaLnBrk="1" hangingPunct="1"/>
            <a:endParaRPr lang="el-GR" dirty="0" smtClean="0"/>
          </a:p>
          <a:p>
            <a:pPr algn="just" eaLnBrk="1" hangingPunct="1"/>
            <a:r>
              <a:rPr lang="el-GR" b="1" dirty="0" smtClean="0">
                <a:solidFill>
                  <a:srgbClr val="0000FF"/>
                </a:solidFill>
              </a:rPr>
              <a:t>Τιμολογιακή Αξία:</a:t>
            </a:r>
            <a:r>
              <a:rPr lang="el-GR" dirty="0" smtClean="0">
                <a:solidFill>
                  <a:srgbClr val="0000FF"/>
                </a:solidFill>
              </a:rPr>
              <a:t> </a:t>
            </a:r>
            <a:r>
              <a:rPr lang="el-GR" dirty="0" smtClean="0"/>
              <a:t>Είναι η αξία αγοράς που αναγράφεται στα τιμολόγια μειωμένη κατά τις εκπτώσεις που κάθε φορά χορηγούνται από τους προμηθευτές και απαλλαγμένη από τους φόρους και τα τέλη που δεν βαρύνουν, τελικά, την οικονομική μονάδα.  </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Ελληνική Βιβλιογραφία</a:t>
            </a:r>
            <a:endParaRPr lang="el-GR" dirty="0"/>
          </a:p>
        </p:txBody>
      </p:sp>
      <p:sp>
        <p:nvSpPr>
          <p:cNvPr id="3" name="2 - Θέση περιεχομένου"/>
          <p:cNvSpPr>
            <a:spLocks noGrp="1"/>
          </p:cNvSpPr>
          <p:nvPr>
            <p:ph idx="1"/>
          </p:nvPr>
        </p:nvSpPr>
        <p:spPr>
          <a:xfrm>
            <a:off x="457200" y="1340768"/>
            <a:ext cx="8229600" cy="5256584"/>
          </a:xfrm>
        </p:spPr>
        <p:txBody>
          <a:bodyPr/>
          <a:lstStyle/>
          <a:p>
            <a:pPr algn="just"/>
            <a:r>
              <a:rPr lang="el-GR" sz="2400" b="1" dirty="0" smtClean="0"/>
              <a:t>Κουρέτας Γ., Βόλης Α., (2015) </a:t>
            </a:r>
            <a:r>
              <a:rPr lang="el-GR" sz="2400" dirty="0" smtClean="0"/>
              <a:t>Διαχείριση Χαρτοφυλακίου και Αποτίμηση Επενδύσεων</a:t>
            </a:r>
          </a:p>
          <a:p>
            <a:pPr algn="just"/>
            <a:r>
              <a:rPr lang="el-GR" sz="2400" b="1" dirty="0" smtClean="0"/>
              <a:t>Παπαδόπουλος Δ. (2009). «</a:t>
            </a:r>
            <a:r>
              <a:rPr lang="el-GR" sz="2400" dirty="0" smtClean="0"/>
              <a:t>Επιχειρηματικότητα και Επιχειρηματικές Αποφάσεις». Εκδόσεις Πανεπιστημίου Μακεδονίας, Θεσσαλονίκη.</a:t>
            </a:r>
          </a:p>
          <a:p>
            <a:pPr algn="just"/>
            <a:r>
              <a:rPr lang="el-GR" sz="2400" b="1" dirty="0" smtClean="0"/>
              <a:t>Παπαδόπουλος Δ., Λαζαρίδης Ι. (2010) «</a:t>
            </a:r>
            <a:r>
              <a:rPr lang="el-GR" sz="2400" dirty="0" smtClean="0"/>
              <a:t>Επιχειρηματική Ανάλυση και Προσδιορισμός Αξίας». Εκδόσεις Πανεπιστημίου Μακεδονίας, Θεσσαλονίκη.</a:t>
            </a:r>
          </a:p>
          <a:p>
            <a:pPr algn="just"/>
            <a:r>
              <a:rPr lang="el-GR" sz="2400" b="1" dirty="0" smtClean="0"/>
              <a:t>Παπαδόπουλος Δ., Λαζαρίδης Ι. (2006) </a:t>
            </a:r>
            <a:r>
              <a:rPr lang="el-GR" sz="2400" dirty="0" smtClean="0"/>
              <a:t>Χρηματοοικονομική Διοίκηση. Εκδόσεις Πανεπιστημίου Μακεδονίας, Θεσσαλονίκη.</a:t>
            </a:r>
          </a:p>
          <a:p>
            <a:endParaRPr lang="el-GR"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74638"/>
            <a:ext cx="8291264" cy="778098"/>
          </a:xfrm>
        </p:spPr>
        <p:txBody>
          <a:bodyPr>
            <a:normAutofit/>
          </a:bodyPr>
          <a:lstStyle/>
          <a:p>
            <a:pPr algn="ctr"/>
            <a:r>
              <a:rPr lang="el-GR" b="1" dirty="0" smtClean="0">
                <a:solidFill>
                  <a:schemeClr val="bg2">
                    <a:lumMod val="25000"/>
                  </a:schemeClr>
                </a:solidFill>
              </a:rPr>
              <a:t>ΕΛΛΗΝΙΚΗ ΒΙΒΛΙΟΓΡΑΦΙΑ</a:t>
            </a:r>
            <a:endParaRPr lang="el-GR" b="1" dirty="0">
              <a:solidFill>
                <a:schemeClr val="bg2">
                  <a:lumMod val="25000"/>
                </a:schemeClr>
              </a:solidFill>
            </a:endParaRPr>
          </a:p>
        </p:txBody>
      </p:sp>
      <p:sp>
        <p:nvSpPr>
          <p:cNvPr id="3" name="2 - Θέση περιεχομένου"/>
          <p:cNvSpPr>
            <a:spLocks noGrp="1"/>
          </p:cNvSpPr>
          <p:nvPr>
            <p:ph sz="quarter" idx="1"/>
          </p:nvPr>
        </p:nvSpPr>
        <p:spPr>
          <a:xfrm>
            <a:off x="251520" y="1340768"/>
            <a:ext cx="8640960" cy="5112568"/>
          </a:xfrm>
        </p:spPr>
        <p:txBody>
          <a:bodyPr>
            <a:normAutofit lnSpcReduction="10000"/>
          </a:bodyPr>
          <a:lstStyle/>
          <a:p>
            <a:pPr algn="just"/>
            <a:r>
              <a:rPr lang="el-GR" sz="2000" dirty="0" smtClean="0"/>
              <a:t>Νιφορόπουλος Κωνσταντίνος (2016). «Αποτίμηση (επιμέτρηση) αποθεμάτων - Τι προβλέπεται λογιστικά και φορολογικά». </a:t>
            </a:r>
            <a:r>
              <a:rPr lang="en-US" sz="2000" dirty="0" smtClean="0">
                <a:hlinkClick r:id="rId2"/>
              </a:rPr>
              <a:t>https://www.taxheaven.gr/circulars/23395/arora</a:t>
            </a:r>
            <a:endParaRPr lang="el-GR" sz="2000" dirty="0" smtClean="0"/>
          </a:p>
          <a:p>
            <a:pPr algn="just"/>
            <a:r>
              <a:rPr lang="el-GR" sz="2000" dirty="0" smtClean="0"/>
              <a:t>Σγουρινάκης Νίκος (2015) «Επιμέτρηση (αποτίμηση) αποθεμάτων σύμφωνα με τα ΕΛΠ». </a:t>
            </a:r>
            <a:r>
              <a:rPr lang="en-US" sz="2000" dirty="0" smtClean="0">
                <a:hlinkClick r:id="rId3"/>
              </a:rPr>
              <a:t>http://epixeirisi.gr</a:t>
            </a:r>
            <a:endParaRPr lang="el-GR" sz="2000" dirty="0" smtClean="0"/>
          </a:p>
          <a:p>
            <a:pPr algn="just"/>
            <a:r>
              <a:rPr lang="el-GR" sz="2000" dirty="0" smtClean="0"/>
              <a:t>Καραμάνης Κωνσταντίνος (2015). «Χρηματοοικονομική των Επιχειρήσεων. Θεωρία Μερισματικής Πολιτικής (Μέρος Α )». Ανοικτά Ακαδημαϊκά Μαθήματα ΤΕΙ Ηπείρου.</a:t>
            </a:r>
          </a:p>
          <a:p>
            <a:pPr algn="just"/>
            <a:r>
              <a:rPr lang="el-GR" sz="2000" dirty="0" smtClean="0"/>
              <a:t>Καραμπούζη Α., (2014). «Αποτίμηση μιας μη Εισηγμένης Τουριστικής Επιχείρησης». Διπλωματική Εργασία  ΑΡΙΣΤΟΤΕΛΕΙΟ ΠΑΝΕΠΙΣΤΗΜΙΟ ΘΕΣΣΑΛΟΝΙΚΗΣ ΤΜΗΜΑ ΟΙΚΟΝΟΜΙΚΩΝ ΕΠΙΣΤΗΜΩΝ ΠΡΟΓΡΑΜΜΑ ΜΕΤΑΠΤΥΧΙΑΚΩΝ ΣΠΟΥΔΩΝ «ΔΙΟΙΚΗΣΗ ΕΠΙΧΕΙΡΗΣΕΩΝ» </a:t>
            </a:r>
          </a:p>
          <a:p>
            <a:pPr algn="just"/>
            <a:r>
              <a:rPr lang="el-GR" sz="2000" dirty="0" smtClean="0"/>
              <a:t>Κωστούλης Δ. (2014). «Θεμελιώδης Κλαδική Ανάλυση των Εισηγμένων Επιχειρήσεων της Ελληνικής Αγοράς». https://dspace.lib.uom.gr/bitstream/2159/16034/6/KostoulisDimitriosMsc2014.pdf </a:t>
            </a:r>
          </a:p>
          <a:p>
            <a:endParaRPr lang="el-GR" sz="2000" dirty="0" smtClean="0"/>
          </a:p>
          <a:p>
            <a:endParaRPr lang="el-GR" sz="2000" dirty="0" smtClean="0"/>
          </a:p>
          <a:p>
            <a:endParaRPr lang="el-GR" dirty="0" smtClean="0"/>
          </a:p>
          <a:p>
            <a:endParaRPr lang="el-GR"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ΞΕΝΗ ΒΙΒΛΙΟΓΡΑΦΙΑ</a:t>
            </a:r>
            <a:endParaRPr lang="el-GR" b="1" dirty="0"/>
          </a:p>
        </p:txBody>
      </p:sp>
      <p:sp>
        <p:nvSpPr>
          <p:cNvPr id="3" name="2 - Θέση περιεχομένου"/>
          <p:cNvSpPr>
            <a:spLocks noGrp="1"/>
          </p:cNvSpPr>
          <p:nvPr>
            <p:ph idx="1"/>
          </p:nvPr>
        </p:nvSpPr>
        <p:spPr>
          <a:xfrm>
            <a:off x="0" y="764704"/>
            <a:ext cx="9144000" cy="6093296"/>
          </a:xfrm>
        </p:spPr>
        <p:txBody>
          <a:bodyPr/>
          <a:lstStyle/>
          <a:p>
            <a:pPr algn="just"/>
            <a:r>
              <a:rPr lang="en-US" sz="2000" b="1" dirty="0" smtClean="0"/>
              <a:t>Akbar Javadian Kootanaee ,</a:t>
            </a:r>
            <a:r>
              <a:rPr lang="en-US" sz="2000" dirty="0" smtClean="0"/>
              <a:t>else</a:t>
            </a:r>
            <a:r>
              <a:rPr lang="en-US" sz="2000" b="1" dirty="0" smtClean="0"/>
              <a:t> </a:t>
            </a:r>
            <a:r>
              <a:rPr lang="en-US" sz="2000" dirty="0" smtClean="0"/>
              <a:t>(2012), </a:t>
            </a:r>
            <a:r>
              <a:rPr lang="el-GR" sz="2000" dirty="0" smtClean="0"/>
              <a:t>«</a:t>
            </a:r>
            <a:r>
              <a:rPr lang="en-US" sz="2000" dirty="0" smtClean="0"/>
              <a:t>A Comparison of Performance Measures for Finding the Best Measure of Business Entity Performance</a:t>
            </a:r>
            <a:r>
              <a:rPr lang="el-GR" sz="2000" dirty="0" smtClean="0"/>
              <a:t>»</a:t>
            </a:r>
            <a:r>
              <a:rPr lang="en-US" sz="2000" dirty="0" smtClean="0"/>
              <a:t>. Journal of Finance and Investment Analysis, vol. 1, no.4, 2012, 27-35</a:t>
            </a:r>
            <a:endParaRPr lang="en-US" sz="2000" b="1" dirty="0" smtClean="0"/>
          </a:p>
          <a:p>
            <a:pPr algn="just"/>
            <a:r>
              <a:rPr lang="en-US" sz="2000" b="1" dirty="0" smtClean="0"/>
              <a:t>Damodaran </a:t>
            </a:r>
            <a:r>
              <a:rPr lang="el-GR" sz="2000" b="1" dirty="0" smtClean="0"/>
              <a:t>Α</a:t>
            </a:r>
            <a:r>
              <a:rPr lang="en-US" sz="2000" b="1" dirty="0" smtClean="0"/>
              <a:t>.,</a:t>
            </a:r>
            <a:r>
              <a:rPr lang="en-US" sz="2000" dirty="0" smtClean="0"/>
              <a:t> (2012) «Investment Valuation», </a:t>
            </a:r>
            <a:r>
              <a:rPr lang="el-GR" sz="2000" dirty="0" smtClean="0"/>
              <a:t>Εκδόσεις </a:t>
            </a:r>
            <a:r>
              <a:rPr lang="en-US" sz="2000" dirty="0" smtClean="0"/>
              <a:t>John Wiley &amp; Sons, Inc., New Jersey.</a:t>
            </a:r>
            <a:endParaRPr lang="el-GR" sz="2000" dirty="0" smtClean="0"/>
          </a:p>
          <a:p>
            <a:pPr algn="just"/>
            <a:r>
              <a:rPr lang="en-US" sz="2000" b="1" dirty="0" smtClean="0"/>
              <a:t>Fernandez P</a:t>
            </a:r>
            <a:r>
              <a:rPr lang="el-GR" sz="2000" b="1" dirty="0" smtClean="0"/>
              <a:t>.</a:t>
            </a:r>
            <a:r>
              <a:rPr lang="en-US" sz="2000" dirty="0" smtClean="0"/>
              <a:t>,</a:t>
            </a:r>
            <a:r>
              <a:rPr lang="el-GR" sz="2000" dirty="0" smtClean="0"/>
              <a:t> (2007)</a:t>
            </a:r>
            <a:r>
              <a:rPr lang="en-US" sz="2000" dirty="0" smtClean="0"/>
              <a:t> </a:t>
            </a:r>
            <a:r>
              <a:rPr lang="el-GR" sz="2000" dirty="0" smtClean="0"/>
              <a:t>«</a:t>
            </a:r>
            <a:r>
              <a:rPr lang="en-US" sz="2000" dirty="0" smtClean="0"/>
              <a:t>Company Valuation Methods - The most common errors in valuations</a:t>
            </a:r>
            <a:r>
              <a:rPr lang="el-GR" sz="2000" dirty="0" smtClean="0"/>
              <a:t>»</a:t>
            </a:r>
            <a:r>
              <a:rPr lang="en-US" sz="2000" dirty="0" smtClean="0"/>
              <a:t>, Working Paper No 449, IESE Business School, January 2002, rev Feb 2007</a:t>
            </a:r>
            <a:endParaRPr lang="el-GR" sz="2000" dirty="0" smtClean="0"/>
          </a:p>
          <a:p>
            <a:pPr algn="just"/>
            <a:r>
              <a:rPr lang="en-US" sz="2000" b="1" dirty="0" smtClean="0"/>
              <a:t>Koller </a:t>
            </a:r>
            <a:r>
              <a:rPr lang="el-GR" sz="2000" b="1" dirty="0" smtClean="0"/>
              <a:t>Τ</a:t>
            </a:r>
            <a:r>
              <a:rPr lang="en-US" sz="2000" b="1" dirty="0" smtClean="0"/>
              <a:t>., Goedhart </a:t>
            </a:r>
            <a:r>
              <a:rPr lang="el-GR" sz="2000" b="1" dirty="0" smtClean="0"/>
              <a:t>Μ</a:t>
            </a:r>
            <a:r>
              <a:rPr lang="en-US" sz="2000" b="1" dirty="0" smtClean="0"/>
              <a:t>. &amp; Wessels D., </a:t>
            </a:r>
            <a:r>
              <a:rPr lang="en-US" sz="2000" dirty="0" smtClean="0"/>
              <a:t>(2010) «Valuation», </a:t>
            </a:r>
            <a:r>
              <a:rPr lang="el-GR" sz="2000" dirty="0" smtClean="0"/>
              <a:t>Εκδόσεις </a:t>
            </a:r>
            <a:r>
              <a:rPr lang="en-US" sz="2000" dirty="0" smtClean="0"/>
              <a:t>John Wiley &amp; Sons, Inc., New Jersey</a:t>
            </a:r>
            <a:r>
              <a:rPr lang="el-GR" sz="2000" dirty="0" smtClean="0"/>
              <a:t> </a:t>
            </a:r>
            <a:r>
              <a:rPr lang="en-US" sz="2000" dirty="0" smtClean="0"/>
              <a:t>McKinsey &amp; Company .</a:t>
            </a:r>
            <a:endParaRPr lang="el-GR" sz="2000" dirty="0" smtClean="0"/>
          </a:p>
          <a:p>
            <a:r>
              <a:rPr lang="en-US" sz="2000" b="1" dirty="0" smtClean="0"/>
              <a:t>Mocciaro Li Destri A., Picone P. M. &amp; Mina A.</a:t>
            </a:r>
            <a:r>
              <a:rPr lang="el-GR" sz="2000" b="1" dirty="0" smtClean="0"/>
              <a:t>,</a:t>
            </a:r>
            <a:r>
              <a:rPr lang="en-US" sz="2000" b="1" dirty="0" smtClean="0"/>
              <a:t> </a:t>
            </a:r>
            <a:r>
              <a:rPr lang="en-US" sz="2000" dirty="0" smtClean="0"/>
              <a:t>(2012), </a:t>
            </a:r>
            <a:r>
              <a:rPr lang="el-GR" sz="2000" dirty="0" smtClean="0"/>
              <a:t>«</a:t>
            </a:r>
            <a:r>
              <a:rPr lang="en-US" sz="2000" dirty="0" smtClean="0"/>
              <a:t>Bringing Strategy Back into Financial Systems of Performance Measurement: Integrating EVA and PBC</a:t>
            </a:r>
            <a:r>
              <a:rPr lang="el-GR" sz="2000" dirty="0" smtClean="0"/>
              <a:t>»</a:t>
            </a:r>
            <a:r>
              <a:rPr lang="en-US" sz="2000" dirty="0" smtClean="0"/>
              <a:t>, Business System Review, Vol 1., Issue 1. pp.85-102</a:t>
            </a:r>
            <a:endParaRPr lang="el-GR" sz="2000" dirty="0" smtClean="0"/>
          </a:p>
          <a:p>
            <a:pPr algn="just"/>
            <a:r>
              <a:rPr lang="en-US" sz="2000" b="1" dirty="0" smtClean="0"/>
              <a:t>Shimin C</a:t>
            </a:r>
            <a:r>
              <a:rPr lang="el-GR" sz="2000" b="1" dirty="0" smtClean="0"/>
              <a:t>.,</a:t>
            </a:r>
            <a:r>
              <a:rPr lang="en-US" sz="2000" b="1" dirty="0" smtClean="0"/>
              <a:t> Dodd J</a:t>
            </a:r>
            <a:r>
              <a:rPr lang="el-GR" sz="2000" b="1" dirty="0" smtClean="0"/>
              <a:t>.</a:t>
            </a:r>
            <a:r>
              <a:rPr lang="en-US" sz="2000" b="1" dirty="0" smtClean="0"/>
              <a:t>, </a:t>
            </a:r>
            <a:r>
              <a:rPr lang="el-GR" sz="2000" dirty="0" smtClean="0"/>
              <a:t>(1997) «</a:t>
            </a:r>
            <a:r>
              <a:rPr lang="en-US" sz="2000" dirty="0" smtClean="0"/>
              <a:t>Economic Value Added, An empirical examination of a new corporate performance measure</a:t>
            </a:r>
            <a:r>
              <a:rPr lang="el-GR" sz="2000" dirty="0" smtClean="0"/>
              <a:t>»</a:t>
            </a:r>
            <a:r>
              <a:rPr lang="en-US" sz="2000" dirty="0" smtClean="0"/>
              <a:t>, Journal of Managerial Issues, Vol. IX, Number 3</a:t>
            </a:r>
            <a:endParaRPr lang="el-GR" sz="2000" dirty="0" smtClean="0"/>
          </a:p>
          <a:p>
            <a:pPr algn="just"/>
            <a:r>
              <a:rPr lang="en-US" sz="2000" b="1" dirty="0" smtClean="0"/>
              <a:t>Stowe J., Robinson T., Pinto J. &amp; McLeavey D., (CFA)</a:t>
            </a:r>
            <a:r>
              <a:rPr lang="en-US" sz="2000" dirty="0" smtClean="0"/>
              <a:t> (2007) «Equity Asset Valuation», </a:t>
            </a:r>
            <a:r>
              <a:rPr lang="el-GR" sz="2000" dirty="0" smtClean="0"/>
              <a:t>Εκδόσεις</a:t>
            </a:r>
            <a:r>
              <a:rPr lang="en-US" sz="2000" dirty="0" smtClean="0"/>
              <a:t> John Wiley &amp; Sons, Inc., New Jersey.</a:t>
            </a:r>
            <a:endParaRPr lang="el-GR" sz="2000" dirty="0" smtClean="0"/>
          </a:p>
          <a:p>
            <a:pPr algn="just"/>
            <a:endParaRPr lang="el-GR"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ΒΙΒΛΙΟΓΡΑΦΙΑ</a:t>
            </a:r>
            <a:endParaRPr lang="el-GR" b="1"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457200" y="1628800"/>
            <a:ext cx="8229600" cy="3456384"/>
          </a:xfrm>
          <a:prstGeom prst="rect">
            <a:avLst/>
          </a:prstGeom>
          <a:noFill/>
          <a:ln w="9525">
            <a:noFill/>
            <a:miter lim="800000"/>
            <a:headEnd/>
            <a:tailEnd/>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dirty="0" smtClean="0"/>
              <a:t>ΒΙΒΙΟΓΡΑΦΙΑ - ΑΡΘΟΓΡΑΦΙΑ</a:t>
            </a:r>
            <a:endParaRPr lang="en-US" dirty="0" smtClean="0"/>
          </a:p>
        </p:txBody>
      </p:sp>
      <p:sp>
        <p:nvSpPr>
          <p:cNvPr id="13315" name="Θέση κειμένου 2"/>
          <p:cNvSpPr>
            <a:spLocks noGrp="1"/>
          </p:cNvSpPr>
          <p:nvPr>
            <p:ph type="body" idx="1"/>
          </p:nvPr>
        </p:nvSpPr>
        <p:spPr>
          <a:xfrm>
            <a:off x="457200" y="1268413"/>
            <a:ext cx="4040188" cy="639762"/>
          </a:xfrm>
        </p:spPr>
        <p:txBody>
          <a:bodyPr/>
          <a:lstStyle/>
          <a:p>
            <a:pPr eaLnBrk="1" hangingPunct="1">
              <a:buFont typeface="+mj-lt"/>
              <a:buNone/>
            </a:pPr>
            <a:r>
              <a:rPr lang="el-GR" dirty="0" smtClean="0"/>
              <a:t>ΒΙΒΛΙΟΓΡΑΦΙΑ</a:t>
            </a:r>
            <a:endParaRPr lang="en-US" dirty="0" smtClean="0"/>
          </a:p>
        </p:txBody>
      </p:sp>
      <p:sp>
        <p:nvSpPr>
          <p:cNvPr id="4" name="Θέση περιεχομένου 3"/>
          <p:cNvSpPr>
            <a:spLocks noGrp="1"/>
          </p:cNvSpPr>
          <p:nvPr>
            <p:ph sz="half" idx="2"/>
          </p:nvPr>
        </p:nvSpPr>
        <p:spPr>
          <a:xfrm>
            <a:off x="457200" y="1916113"/>
            <a:ext cx="4040188" cy="4249737"/>
          </a:xfrm>
        </p:spPr>
        <p:txBody>
          <a:bodyPr rtlCol="0">
            <a:normAutofit fontScale="40000" lnSpcReduction="20000"/>
          </a:bodyPr>
          <a:lstStyle/>
          <a:p>
            <a:pPr eaLnBrk="1" fontAlgn="auto" hangingPunct="1">
              <a:spcAft>
                <a:spcPts val="0"/>
              </a:spcAft>
              <a:defRPr/>
            </a:pPr>
            <a:r>
              <a:rPr lang="el-GR" sz="2900" dirty="0" smtClean="0"/>
              <a:t>Βαϊδάνης </a:t>
            </a:r>
            <a:r>
              <a:rPr lang="el-GR" sz="2900" dirty="0"/>
              <a:t>Μ. (2005). Αρχές Διοίκησης και Οργάνωση Παραγωγής, Κεντρική Βιβλιοθήκη του Ε.Μ.Π. Αθήνα.</a:t>
            </a:r>
          </a:p>
          <a:p>
            <a:pPr eaLnBrk="1" fontAlgn="auto" hangingPunct="1">
              <a:spcAft>
                <a:spcPts val="0"/>
              </a:spcAft>
              <a:defRPr/>
            </a:pPr>
            <a:r>
              <a:rPr lang="en-US" sz="2900" dirty="0" smtClean="0"/>
              <a:t>Allen</a:t>
            </a:r>
            <a:r>
              <a:rPr lang="en-US" sz="2900" dirty="0"/>
              <a:t>, G. &amp; R. Fildes (2001). Econometric forecasting, in J. S. Armstrong (ed.), Principles of Forecasting, Norwell, MA: Kluwer Academic Publishers.</a:t>
            </a:r>
          </a:p>
          <a:p>
            <a:pPr eaLnBrk="1" fontAlgn="auto" hangingPunct="1">
              <a:spcAft>
                <a:spcPts val="0"/>
              </a:spcAft>
              <a:defRPr/>
            </a:pPr>
            <a:r>
              <a:rPr lang="en-US" sz="2900" dirty="0" smtClean="0"/>
              <a:t>Armstrong</a:t>
            </a:r>
            <a:r>
              <a:rPr lang="en-US" sz="2900" dirty="0"/>
              <a:t>, J. S. (1985). Long-Range Forecasting: From Crystal Ball to Computer. New York: John Wiley. Full text at hops.wharton.upenn.edu/forecast.</a:t>
            </a:r>
          </a:p>
          <a:p>
            <a:pPr eaLnBrk="1" fontAlgn="auto" hangingPunct="1">
              <a:spcAft>
                <a:spcPts val="0"/>
              </a:spcAft>
              <a:defRPr/>
            </a:pPr>
            <a:r>
              <a:rPr lang="en-US" sz="2900" dirty="0" smtClean="0"/>
              <a:t>Armstrong</a:t>
            </a:r>
            <a:r>
              <a:rPr lang="en-US" sz="2900" dirty="0"/>
              <a:t>, J. S., M. Adya &amp; Collopy, F. (2001b), Rule-based forecasting: Using judgment in time-series extrapolation, in J. S. Armstrong (ed.), Principles of Forecasting. Norwell, MA. Kluwer Academic Publishers.</a:t>
            </a:r>
          </a:p>
          <a:p>
            <a:pPr eaLnBrk="1" fontAlgn="auto" hangingPunct="1">
              <a:spcAft>
                <a:spcPts val="0"/>
              </a:spcAft>
              <a:defRPr/>
            </a:pPr>
            <a:r>
              <a:rPr lang="en-US" sz="2900" dirty="0" smtClean="0"/>
              <a:t>Collopy</a:t>
            </a:r>
            <a:r>
              <a:rPr lang="en-US" sz="2900" dirty="0"/>
              <a:t>, F., M. Adya &amp; S. Armstrong (2001). Expert systems for forecasting, in J. S. Armstrong (ed.), Principles of Forecasting. Norwell, MA. Kluwer Academic Publishers.</a:t>
            </a:r>
          </a:p>
          <a:p>
            <a:pPr eaLnBrk="1" fontAlgn="auto" hangingPunct="1">
              <a:spcAft>
                <a:spcPts val="0"/>
              </a:spcAft>
              <a:defRPr/>
            </a:pPr>
            <a:r>
              <a:rPr lang="en-US" sz="2900" dirty="0" smtClean="0"/>
              <a:t>Kotler</a:t>
            </a:r>
            <a:r>
              <a:rPr lang="en-US" sz="2900" dirty="0"/>
              <a:t>, P., Armstrong, G., Brown, L., and Adam, S. (2006</a:t>
            </a:r>
            <a:r>
              <a:rPr lang="en-US" sz="2900" dirty="0" smtClean="0"/>
              <a:t>). </a:t>
            </a:r>
            <a:r>
              <a:rPr lang="en-US" sz="2900" dirty="0"/>
              <a:t>Marketing, Pearson Education Prentice Hall Australia, 7th Ed.</a:t>
            </a:r>
          </a:p>
          <a:p>
            <a:pPr eaLnBrk="1" fontAlgn="auto" hangingPunct="1">
              <a:spcAft>
                <a:spcPts val="0"/>
              </a:spcAft>
              <a:defRPr/>
            </a:pPr>
            <a:r>
              <a:rPr lang="en-US" sz="2900" dirty="0" smtClean="0"/>
              <a:t>Meehl</a:t>
            </a:r>
            <a:r>
              <a:rPr lang="en-US" sz="2900" dirty="0"/>
              <a:t>, P. E. (1954). Clinical vs. Statistical Prediction. Minneapolis: University of Minnesota Press.</a:t>
            </a:r>
          </a:p>
          <a:p>
            <a:pPr eaLnBrk="1" fontAlgn="auto" hangingPunct="1">
              <a:spcAft>
                <a:spcPts val="0"/>
              </a:spcAft>
              <a:defRPr/>
            </a:pPr>
            <a:endParaRPr lang="en-US" dirty="0"/>
          </a:p>
        </p:txBody>
      </p:sp>
      <p:sp>
        <p:nvSpPr>
          <p:cNvPr id="13317" name="Θέση κειμένου 4"/>
          <p:cNvSpPr>
            <a:spLocks noGrp="1"/>
          </p:cNvSpPr>
          <p:nvPr>
            <p:ph type="body" sz="quarter" idx="3"/>
          </p:nvPr>
        </p:nvSpPr>
        <p:spPr>
          <a:xfrm>
            <a:off x="4645025" y="1341438"/>
            <a:ext cx="4041775" cy="639762"/>
          </a:xfrm>
        </p:spPr>
        <p:txBody>
          <a:bodyPr/>
          <a:lstStyle/>
          <a:p>
            <a:pPr eaLnBrk="1" hangingPunct="1">
              <a:buFont typeface="+mj-lt"/>
              <a:buNone/>
            </a:pPr>
            <a:r>
              <a:rPr lang="el-GR" dirty="0" smtClean="0"/>
              <a:t>ΑΡΘΟΓΡΑΦΙΑ</a:t>
            </a:r>
            <a:endParaRPr lang="en-US" dirty="0" smtClean="0"/>
          </a:p>
        </p:txBody>
      </p:sp>
      <p:sp>
        <p:nvSpPr>
          <p:cNvPr id="6" name="Θέση περιεχομένου 5"/>
          <p:cNvSpPr>
            <a:spLocks noGrp="1"/>
          </p:cNvSpPr>
          <p:nvPr>
            <p:ph sz="quarter" idx="4"/>
          </p:nvPr>
        </p:nvSpPr>
        <p:spPr>
          <a:xfrm>
            <a:off x="4500563" y="1916113"/>
            <a:ext cx="4319587" cy="4465637"/>
          </a:xfrm>
        </p:spPr>
        <p:txBody>
          <a:bodyPr rtlCol="0">
            <a:normAutofit fontScale="25000" lnSpcReduction="20000"/>
          </a:bodyPr>
          <a:lstStyle/>
          <a:p>
            <a:pPr eaLnBrk="1" fontAlgn="auto" hangingPunct="1">
              <a:spcAft>
                <a:spcPts val="0"/>
              </a:spcAft>
              <a:defRPr/>
            </a:pPr>
            <a:r>
              <a:rPr lang="en-US" sz="4000" dirty="0" smtClean="0"/>
              <a:t>Antunes, Ricardo; Gonzalez, Vicente (2015). A Production Model for Construction: A Theoretical Framework. Buildings 5 vol. 1</a:t>
            </a:r>
            <a:r>
              <a:rPr lang="el-GR" sz="4000" dirty="0" smtClean="0"/>
              <a:t>, </a:t>
            </a:r>
            <a:r>
              <a:rPr lang="en-US" sz="4000" dirty="0" smtClean="0"/>
              <a:t>pp 209–228.</a:t>
            </a:r>
          </a:p>
          <a:p>
            <a:pPr eaLnBrk="1" fontAlgn="auto" hangingPunct="1">
              <a:spcAft>
                <a:spcPts val="0"/>
              </a:spcAft>
              <a:defRPr/>
            </a:pPr>
            <a:r>
              <a:rPr lang="en-US" sz="4000" dirty="0" smtClean="0"/>
              <a:t>Armstrong, J. S. (1984). Forecasting by extrapolation: Conclusions from twenty-five years of research, (with commentary), Interfaces, vol. 14 (Nov.-Dec.), 52-66. Full text at hops.wharton.upenn.edu/forecast.</a:t>
            </a:r>
          </a:p>
          <a:p>
            <a:pPr eaLnBrk="1" fontAlgn="auto" hangingPunct="1">
              <a:spcAft>
                <a:spcPts val="0"/>
              </a:spcAft>
              <a:defRPr/>
            </a:pPr>
            <a:r>
              <a:rPr lang="en-US" sz="4000" dirty="0" smtClean="0"/>
              <a:t>Bailey, C. D. &amp; S. Gupta (1999). Judgment in learning-curve forecasting: A laboratory study, Journal of Forecasting, vol. 18, pp. 39-57.</a:t>
            </a:r>
          </a:p>
          <a:p>
            <a:pPr eaLnBrk="1" fontAlgn="auto" hangingPunct="1">
              <a:spcAft>
                <a:spcPts val="0"/>
              </a:spcAft>
              <a:defRPr/>
            </a:pPr>
            <a:r>
              <a:rPr lang="en-US" sz="4000" dirty="0" smtClean="0"/>
              <a:t>Fargher, Hugh E., and Richard A. Smith, (1996). Method and system for production planning, U.S. Patent vol. 5,586,021.</a:t>
            </a:r>
          </a:p>
          <a:p>
            <a:pPr eaLnBrk="1" fontAlgn="auto" hangingPunct="1">
              <a:spcAft>
                <a:spcPts val="0"/>
              </a:spcAft>
              <a:defRPr/>
            </a:pPr>
            <a:r>
              <a:rPr lang="en-US" sz="4000" dirty="0" smtClean="0"/>
              <a:t>Freyd, M. (1925). The statistical viewpoint in vocational selection Journal of Applied Psychology, vol. 9, pp. 349-356.</a:t>
            </a:r>
          </a:p>
          <a:p>
            <a:pPr eaLnBrk="1" fontAlgn="auto" hangingPunct="1">
              <a:spcAft>
                <a:spcPts val="0"/>
              </a:spcAft>
              <a:defRPr/>
            </a:pPr>
            <a:r>
              <a:rPr lang="en-US" sz="4000" dirty="0" smtClean="0"/>
              <a:t>Georgoff, D. M. &amp; R. G. Murdick (1986). Manager’s guide to forecasting, Harvard Business Review, January- February, pp. 110-120.</a:t>
            </a:r>
          </a:p>
          <a:p>
            <a:pPr eaLnBrk="1" fontAlgn="auto" hangingPunct="1">
              <a:spcAft>
                <a:spcPts val="0"/>
              </a:spcAft>
              <a:defRPr/>
            </a:pPr>
            <a:r>
              <a:rPr lang="en-US" sz="4000" dirty="0" smtClean="0"/>
              <a:t>Grove, W. M. &amp; P. E. Meehl (1996). Comparative efficiency of informal (subjective, impressionistic) and formal (mechanical, algorithmic) prediction procedures: The clinical-statistical controversy, Psychology, Public Policy and Law, vol. 2, pp. 293-323.</a:t>
            </a:r>
          </a:p>
          <a:p>
            <a:pPr eaLnBrk="1" fontAlgn="auto" hangingPunct="1">
              <a:spcAft>
                <a:spcPts val="0"/>
              </a:spcAft>
              <a:defRPr/>
            </a:pPr>
            <a:r>
              <a:rPr lang="en-US" sz="4000" dirty="0" smtClean="0"/>
              <a:t>Sarbin, T. R. (1943). A contribution to the study of actuarial and individual methods of prediction, American Journal of Sociology, vol. 48, pp. 593-602.</a:t>
            </a:r>
          </a:p>
          <a:p>
            <a:pPr eaLnBrk="1" fontAlgn="auto" hangingPunct="1">
              <a:spcAft>
                <a:spcPts val="0"/>
              </a:spcAft>
              <a:defRPr/>
            </a:pPr>
            <a:r>
              <a:rPr lang="en-US" sz="4000" dirty="0" smtClean="0"/>
              <a:t>Schnaars, S. P. (1984). Situational factors affecting forecast accuracy, Journal of Marketing Research, vol. 21, pp. 290-297.</a:t>
            </a:r>
          </a:p>
          <a:p>
            <a:pPr eaLnBrk="1" fontAlgn="auto" hangingPunct="1">
              <a:spcAft>
                <a:spcPts val="0"/>
              </a:spcAft>
              <a:defRPr/>
            </a:pPr>
            <a:r>
              <a:rPr lang="en-US" sz="4000" dirty="0" smtClean="0"/>
              <a:t>Smith, S. K. (1997). Further thoughts on simplicity and complexity in population projection models, International Journal of Forecasting, vol 13, pp. 557-565.</a:t>
            </a:r>
          </a:p>
          <a:p>
            <a:pPr eaLnBrk="1" fontAlgn="auto" hangingPunct="1">
              <a:spcAft>
                <a:spcPts val="0"/>
              </a:spcAft>
              <a:defRPr/>
            </a:pPr>
            <a:r>
              <a:rPr lang="en-US" sz="4000" dirty="0" smtClean="0"/>
              <a:t>Witt, S. F. &amp; C. A. Witt (1995), “Forecasting tourism demand: A review of empirical research,” International Journal of Forecasting, vol. 11, pp. 447-475.</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ΒΙΒΛΙΟΓΡΑΦΙΑ</a:t>
            </a:r>
          </a:p>
        </p:txBody>
      </p:sp>
      <p:pic>
        <p:nvPicPr>
          <p:cNvPr id="6963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96752"/>
            <a:ext cx="8784976" cy="52565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0803514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435280" cy="1143000"/>
          </a:xfrm>
        </p:spPr>
        <p:txBody>
          <a:bodyPr/>
          <a:lstStyle/>
          <a:p>
            <a:r>
              <a:rPr lang="el-GR" dirty="0" smtClean="0"/>
              <a:t>ΒΙΒΛΙΟΓΡΑΦΙΑ</a:t>
            </a:r>
            <a:endParaRPr lang="el-GR" dirty="0"/>
          </a:p>
        </p:txBody>
      </p:sp>
      <p:sp>
        <p:nvSpPr>
          <p:cNvPr id="3" name="2 - Θέση περιεχομένου"/>
          <p:cNvSpPr>
            <a:spLocks noGrp="1"/>
          </p:cNvSpPr>
          <p:nvPr>
            <p:ph sz="quarter" idx="1"/>
          </p:nvPr>
        </p:nvSpPr>
        <p:spPr>
          <a:xfrm>
            <a:off x="179512" y="1447800"/>
            <a:ext cx="8507288" cy="4572000"/>
          </a:xfrm>
        </p:spPr>
        <p:txBody>
          <a:bodyPr>
            <a:normAutofit fontScale="92500" lnSpcReduction="20000"/>
          </a:bodyPr>
          <a:lstStyle/>
          <a:p>
            <a:r>
              <a:rPr lang="en-US" dirty="0" smtClean="0"/>
              <a:t>Bajaj, M., et. al. (2001). Firm value and marketability discounts. </a:t>
            </a:r>
            <a:r>
              <a:rPr lang="en-US" i="1" dirty="0" smtClean="0"/>
              <a:t>J. Corp. L., 27, 89. </a:t>
            </a:r>
          </a:p>
          <a:p>
            <a:r>
              <a:rPr lang="en-US" dirty="0" smtClean="0"/>
              <a:t>Ball, R. (1972). </a:t>
            </a:r>
            <a:r>
              <a:rPr lang="en-US" i="1" dirty="0" smtClean="0"/>
              <a:t>Changes in accounting techniques and stock prices (Doctoral dissertation, University of Chicago). </a:t>
            </a:r>
          </a:p>
          <a:p>
            <a:r>
              <a:rPr lang="en-US" dirty="0" smtClean="0"/>
              <a:t>Chambers, D. J., Freeman, R. N., &amp; Koch, A. S. (2005). The effect of risk on price responses to unexpected earnings. </a:t>
            </a:r>
            <a:r>
              <a:rPr lang="en-US" i="1" dirty="0" smtClean="0"/>
              <a:t>Journal of Accounting, Auditing &amp; Finance, 20(4), 461-482. </a:t>
            </a:r>
          </a:p>
          <a:p>
            <a:r>
              <a:rPr lang="en-US" dirty="0" smtClean="0"/>
              <a:t>Damodaran, A. (2005). Marketability and value: Measuring the illiquidity discount. </a:t>
            </a:r>
            <a:r>
              <a:rPr lang="en-US" i="1" dirty="0" smtClean="0"/>
              <a:t>Available at SSRN 841484. </a:t>
            </a:r>
          </a:p>
          <a:p>
            <a:r>
              <a:rPr lang="en-US" dirty="0" smtClean="0"/>
              <a:t>Damodaran, A. (2006). </a:t>
            </a:r>
            <a:r>
              <a:rPr lang="en-US" i="1" dirty="0" smtClean="0"/>
              <a:t>Valuation approaches and metrics: A survey of the theory and evidence. Now Publishers Inc. </a:t>
            </a:r>
          </a:p>
          <a:p>
            <a:r>
              <a:rPr lang="en-US" dirty="0" smtClean="0"/>
              <a:t>Emblemsvåg, J. (2004). Activity-based costing and Economic profit: why, what, and how. </a:t>
            </a:r>
            <a:r>
              <a:rPr lang="en-US" i="1" dirty="0" smtClean="0"/>
              <a:t>Journal of Cost Management, 18(4), 38-46. </a:t>
            </a:r>
            <a:endParaRPr lang="el-GR"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ΒΙΒΛΙΟΓΡΑΦΙΑ</a:t>
            </a:r>
            <a:endParaRPr lang="el-GR" dirty="0"/>
          </a:p>
        </p:txBody>
      </p:sp>
      <p:sp>
        <p:nvSpPr>
          <p:cNvPr id="3" name="2 - Θέση περιεχομένου"/>
          <p:cNvSpPr>
            <a:spLocks noGrp="1"/>
          </p:cNvSpPr>
          <p:nvPr>
            <p:ph sz="quarter" idx="1"/>
          </p:nvPr>
        </p:nvSpPr>
        <p:spPr>
          <a:xfrm>
            <a:off x="323528" y="1447800"/>
            <a:ext cx="8363272" cy="5077544"/>
          </a:xfrm>
        </p:spPr>
        <p:txBody>
          <a:bodyPr>
            <a:normAutofit/>
          </a:bodyPr>
          <a:lstStyle/>
          <a:p>
            <a:r>
              <a:rPr lang="en-US" dirty="0" smtClean="0"/>
              <a:t>Farber, A., Gillet, R., &amp;Szafarz, A. (2006). A General Formula for the WACC. </a:t>
            </a:r>
            <a:r>
              <a:rPr lang="en-US" i="1" dirty="0" smtClean="0"/>
              <a:t>International journal of business, 11(2), 211-218. </a:t>
            </a:r>
          </a:p>
          <a:p>
            <a:r>
              <a:rPr lang="en-US" dirty="0" smtClean="0"/>
              <a:t>Farrell Jr, J. L. (1985). The dividend discount model: A primer. </a:t>
            </a:r>
            <a:r>
              <a:rPr lang="en-US" i="1" dirty="0" smtClean="0"/>
              <a:t>Financial Analysts Journal, 16-25. </a:t>
            </a:r>
          </a:p>
          <a:p>
            <a:r>
              <a:rPr lang="en-US" dirty="0" smtClean="0"/>
              <a:t>Feldman, S. J. (2005). </a:t>
            </a:r>
            <a:r>
              <a:rPr lang="en-US" i="1" dirty="0" smtClean="0"/>
              <a:t>Principles of private firm valuation (Vol. 251). John</a:t>
            </a:r>
            <a:r>
              <a:rPr lang="el-GR" i="1" dirty="0" smtClean="0"/>
              <a:t> </a:t>
            </a:r>
            <a:r>
              <a:rPr lang="en-US" i="1" dirty="0" smtClean="0"/>
              <a:t>Wiley</a:t>
            </a:r>
            <a:r>
              <a:rPr lang="el-GR" i="1" dirty="0" smtClean="0"/>
              <a:t> </a:t>
            </a:r>
            <a:r>
              <a:rPr lang="en-US" i="1" dirty="0" smtClean="0"/>
              <a:t>&amp;</a:t>
            </a:r>
            <a:r>
              <a:rPr lang="el-GR" i="1" dirty="0" smtClean="0"/>
              <a:t> </a:t>
            </a:r>
            <a:r>
              <a:rPr lang="en-US" i="1" dirty="0" smtClean="0"/>
              <a:t>Sons. </a:t>
            </a:r>
          </a:p>
          <a:p>
            <a:r>
              <a:rPr lang="en-US" dirty="0" smtClean="0"/>
              <a:t>Feltham, G. A., &amp;Ohlson, J. A. (1995). Valuation and clean surplus accounting for operating and financial activities*. </a:t>
            </a:r>
            <a:r>
              <a:rPr lang="en-US" i="1" dirty="0" smtClean="0"/>
              <a:t>Contemporary accounting research, 11(2), 689-731. </a:t>
            </a:r>
          </a:p>
          <a:p>
            <a:r>
              <a:rPr lang="en-US" dirty="0" smtClean="0"/>
              <a:t>Fernandez, P. (2001). Valuation using multiples: how do analysts reach their conclusions?. </a:t>
            </a:r>
            <a:r>
              <a:rPr lang="en-US" i="1" dirty="0" smtClean="0"/>
              <a:t>Available at SSRN 274972. </a:t>
            </a:r>
            <a:endParaRPr lang="el-GR"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ΒΙΒΛΙΟΓΡΑΦΙΑ</a:t>
            </a:r>
            <a:endParaRPr lang="el-GR" dirty="0"/>
          </a:p>
        </p:txBody>
      </p:sp>
      <p:sp>
        <p:nvSpPr>
          <p:cNvPr id="3" name="2 - Θέση περιεχομένου"/>
          <p:cNvSpPr>
            <a:spLocks noGrp="1"/>
          </p:cNvSpPr>
          <p:nvPr>
            <p:ph sz="quarter" idx="1"/>
          </p:nvPr>
        </p:nvSpPr>
        <p:spPr>
          <a:xfrm>
            <a:off x="251520" y="1447800"/>
            <a:ext cx="8435280" cy="5149552"/>
          </a:xfrm>
        </p:spPr>
        <p:txBody>
          <a:bodyPr>
            <a:normAutofit fontScale="85000" lnSpcReduction="20000"/>
          </a:bodyPr>
          <a:lstStyle/>
          <a:p>
            <a:r>
              <a:rPr lang="en-US" dirty="0" smtClean="0"/>
              <a:t>Frankel, R., &amp; Lee, C. M. (1998). Accounting diversity and international valuation. </a:t>
            </a:r>
            <a:r>
              <a:rPr lang="en-US" i="1" dirty="0" smtClean="0"/>
              <a:t>Ann Arbor, 1001, 48109-1234. </a:t>
            </a:r>
          </a:p>
          <a:p>
            <a:r>
              <a:rPr lang="en-US" dirty="0" smtClean="0"/>
              <a:t>Gilbert, E. (2004). Investment Basics XLIX. An introduction to real options. </a:t>
            </a:r>
            <a:r>
              <a:rPr lang="en-US" i="1" dirty="0" smtClean="0"/>
              <a:t>Investment Analysts Journal, (60), p-49. </a:t>
            </a:r>
          </a:p>
          <a:p>
            <a:r>
              <a:rPr lang="en-US" dirty="0" smtClean="0"/>
              <a:t>Harvey, C. R. (1999). Identifying real options. </a:t>
            </a:r>
          </a:p>
          <a:p>
            <a:r>
              <a:rPr lang="en-US" dirty="0" smtClean="0"/>
              <a:t>Karlsson A., Josefsson N. (2011). Stock Price Valuation: A Case study in Dividend Discount models &amp; Free Cash Flow to Equity models. </a:t>
            </a:r>
            <a:r>
              <a:rPr lang="en-US" i="1" dirty="0" smtClean="0"/>
              <a:t>http://www.diva-portal.org/smash/get/diva2:459918/FULLTEXT01.pdf </a:t>
            </a:r>
          </a:p>
          <a:p>
            <a:r>
              <a:rPr lang="en-US" dirty="0" smtClean="0"/>
              <a:t>Kramer, K. J., Peters, R. J. (2001). An Interindustry Analysis of Economic Value Added as a Proxy for Market Value Added. http://www.cunyspsc.org/files/papers_o/p_ECO_2001_jaf5899650_o.pdf </a:t>
            </a:r>
          </a:p>
          <a:p>
            <a:r>
              <a:rPr lang="en-US" dirty="0" smtClean="0"/>
              <a:t>Levy, R. A. (1967). Relative strength as a criterion for investment selection. </a:t>
            </a:r>
            <a:r>
              <a:rPr lang="en-US" i="1" dirty="0" smtClean="0"/>
              <a:t>The Journal of Finance, 22(4), 595-610. </a:t>
            </a:r>
          </a:p>
          <a:p>
            <a:r>
              <a:rPr lang="en-US" dirty="0" smtClean="0"/>
              <a:t>Lhaopadchan, S. (2010). Fair value accounting and intangible assets: Goodwill impairment and managerial choice. </a:t>
            </a:r>
            <a:r>
              <a:rPr lang="en-US" i="1" dirty="0" smtClean="0"/>
              <a:t>Journal of Financial Regulation and Compliance, 18(2), 120-130. </a:t>
            </a:r>
            <a:endParaRPr lang="el-GR"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ΒΙΒΛΙΟΓΡΑΦΙΑ</a:t>
            </a:r>
            <a:endParaRPr lang="el-GR" dirty="0"/>
          </a:p>
        </p:txBody>
      </p:sp>
      <p:sp>
        <p:nvSpPr>
          <p:cNvPr id="3" name="2 - Θέση περιεχομένου"/>
          <p:cNvSpPr>
            <a:spLocks noGrp="1"/>
          </p:cNvSpPr>
          <p:nvPr>
            <p:ph sz="quarter" idx="1"/>
          </p:nvPr>
        </p:nvSpPr>
        <p:spPr>
          <a:xfrm>
            <a:off x="323528" y="1447800"/>
            <a:ext cx="8363272" cy="4572000"/>
          </a:xfrm>
        </p:spPr>
        <p:txBody>
          <a:bodyPr/>
          <a:lstStyle/>
          <a:p>
            <a:r>
              <a:rPr lang="en-US" dirty="0" smtClean="0"/>
              <a:t>Luehrman, T. A. (1998). Investment opportunities as real options: getting started on the numbers. </a:t>
            </a:r>
            <a:r>
              <a:rPr lang="en-US" i="1" dirty="0" smtClean="0"/>
              <a:t>Harvard business review, 76, 51-66. </a:t>
            </a:r>
          </a:p>
          <a:p>
            <a:r>
              <a:rPr lang="en-US" dirty="0" smtClean="0"/>
              <a:t>Malkiel, B. G., &amp;Fama, E. F. (1970). Efficient capital markets: A review of theory and empirical work*. </a:t>
            </a:r>
            <a:r>
              <a:rPr lang="en-US" i="1" dirty="0" smtClean="0"/>
              <a:t>The journal of Finance, 25(2), 383-417. </a:t>
            </a:r>
          </a:p>
          <a:p>
            <a:r>
              <a:rPr lang="en-US" dirty="0" smtClean="0"/>
              <a:t>Myers, S. C., &amp;Brealey, R. A. (2003). Principles of corporate finance. </a:t>
            </a:r>
            <a:r>
              <a:rPr lang="en-US" i="1" dirty="0" smtClean="0"/>
              <a:t>New York. </a:t>
            </a:r>
          </a:p>
          <a:p>
            <a:r>
              <a:rPr lang="en-US" dirty="0" smtClean="0"/>
              <a:t>Nissim, D., &amp; Penman, S. H. (2001). Ratio analysis and equity valuation: From research to practice. </a:t>
            </a:r>
            <a:r>
              <a:rPr lang="en-US" i="1" dirty="0" smtClean="0"/>
              <a:t>Review of accounting studies, 6(1), 109-154. </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06090"/>
          </a:xfrm>
        </p:spPr>
        <p:txBody>
          <a:bodyPr>
            <a:normAutofit fontScale="90000"/>
          </a:bodyPr>
          <a:lstStyle/>
          <a:p>
            <a:pPr eaLnBrk="1" hangingPunct="1"/>
            <a:r>
              <a:rPr lang="el-GR" sz="4000" b="1" dirty="0" smtClean="0">
                <a:solidFill>
                  <a:srgbClr val="006600"/>
                </a:solidFill>
              </a:rPr>
              <a:t>ΟΡΙΣΜΟΙ (</a:t>
            </a:r>
            <a:r>
              <a:rPr lang="en-US" sz="4000" b="1" dirty="0" smtClean="0">
                <a:solidFill>
                  <a:srgbClr val="006600"/>
                </a:solidFill>
                <a:latin typeface="Calibri" pitchFamily="34" charset="0"/>
              </a:rPr>
              <a:t>2</a:t>
            </a:r>
            <a:r>
              <a:rPr lang="el-GR" sz="4000" b="1" dirty="0" smtClean="0">
                <a:solidFill>
                  <a:srgbClr val="006600"/>
                </a:solidFill>
              </a:rPr>
              <a:t>)</a:t>
            </a:r>
          </a:p>
        </p:txBody>
      </p:sp>
      <p:sp>
        <p:nvSpPr>
          <p:cNvPr id="38915" name="Rectangle 3"/>
          <p:cNvSpPr>
            <a:spLocks noGrp="1" noChangeArrowheads="1"/>
          </p:cNvSpPr>
          <p:nvPr>
            <p:ph type="body" idx="1"/>
          </p:nvPr>
        </p:nvSpPr>
        <p:spPr>
          <a:xfrm>
            <a:off x="0" y="1340768"/>
            <a:ext cx="8964488" cy="5517232"/>
          </a:xfrm>
        </p:spPr>
        <p:txBody>
          <a:bodyPr/>
          <a:lstStyle/>
          <a:p>
            <a:pPr algn="just" eaLnBrk="1" hangingPunct="1">
              <a:lnSpc>
                <a:spcPct val="90000"/>
              </a:lnSpc>
            </a:pPr>
            <a:r>
              <a:rPr lang="el-GR" b="1" dirty="0" smtClean="0">
                <a:solidFill>
                  <a:srgbClr val="663300"/>
                </a:solidFill>
              </a:rPr>
              <a:t>Τρέχουσα Τιμή Αγοράς:</a:t>
            </a:r>
            <a:r>
              <a:rPr lang="el-GR" dirty="0" smtClean="0">
                <a:solidFill>
                  <a:srgbClr val="663300"/>
                </a:solidFill>
              </a:rPr>
              <a:t> </a:t>
            </a:r>
            <a:r>
              <a:rPr lang="el-GR" dirty="0" smtClean="0"/>
              <a:t>Είναι η </a:t>
            </a:r>
            <a:r>
              <a:rPr lang="el-GR" b="1" dirty="0" smtClean="0">
                <a:solidFill>
                  <a:srgbClr val="002060"/>
                </a:solidFill>
              </a:rPr>
              <a:t>τιμή αντικατάστασης ενός αποθέματος</a:t>
            </a:r>
            <a:r>
              <a:rPr lang="el-GR" dirty="0" smtClean="0"/>
              <a:t>, δηλαδή η τιμή στην οποία η οικονομική μονάδα έχει την δυνατότητα να προμηθευτεί το αγαθό, κατά την ημέρα σύνταξης της απογραφής από τη συνήθη αγορά, με συνήθεις όρους και κάτω από κανονικές συνθήκες, χωρίς να λαμβάνονται υπόψη περιπτωσιακά και προσωρινά γεγονότα που προκαλούν αδικαιολόγητες προσωρινές διακυμάνσεις τιμών. Για τον υπολογισμό της τρέχουσας τιμής αγοράς λαμβάνονται υπόψη και τα ειδικά έξοδα αγοράς.   </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850106"/>
          </a:xfrm>
        </p:spPr>
        <p:txBody>
          <a:bodyPr/>
          <a:lstStyle/>
          <a:p>
            <a:r>
              <a:rPr lang="el-GR" dirty="0" smtClean="0"/>
              <a:t>ΒΙΒΛΙΟΓΡΑΦΙΑ</a:t>
            </a:r>
            <a:endParaRPr lang="el-GR" dirty="0"/>
          </a:p>
        </p:txBody>
      </p:sp>
      <p:sp>
        <p:nvSpPr>
          <p:cNvPr id="3" name="2 - Θέση περιεχομένου"/>
          <p:cNvSpPr>
            <a:spLocks noGrp="1"/>
          </p:cNvSpPr>
          <p:nvPr>
            <p:ph sz="quarter" idx="1"/>
          </p:nvPr>
        </p:nvSpPr>
        <p:spPr>
          <a:xfrm>
            <a:off x="251520" y="1124744"/>
            <a:ext cx="8640960" cy="5544616"/>
          </a:xfrm>
        </p:spPr>
        <p:txBody>
          <a:bodyPr>
            <a:normAutofit fontScale="85000" lnSpcReduction="20000"/>
          </a:bodyPr>
          <a:lstStyle/>
          <a:p>
            <a:r>
              <a:rPr lang="en-US" dirty="0" smtClean="0"/>
              <a:t>Ohlson, J. A. (1995). Earnings, book values, and dividends in equity valuation*. </a:t>
            </a:r>
            <a:r>
              <a:rPr lang="en-US" i="1" dirty="0" smtClean="0"/>
              <a:t>Contemporary accounting research, 11(2), 661-687. </a:t>
            </a:r>
          </a:p>
          <a:p>
            <a:r>
              <a:rPr lang="en-US" dirty="0" smtClean="0"/>
              <a:t>Penman, S. H., &amp;Sougiannis, T. (1998). A Comparison of Dividend, Cash Flow, and Earnings Approaches to Equity Valuation*. </a:t>
            </a:r>
            <a:r>
              <a:rPr lang="en-US" i="1" dirty="0" smtClean="0"/>
              <a:t>Contemporary Accounting Research, 15(3), 343-383. </a:t>
            </a:r>
          </a:p>
          <a:p>
            <a:r>
              <a:rPr lang="en-US" dirty="0" smtClean="0"/>
              <a:t>Reilly, F. K., &amp; Brown, K. C. (2011). </a:t>
            </a:r>
            <a:r>
              <a:rPr lang="en-US" i="1" dirty="0" smtClean="0"/>
              <a:t>Investment analysis and portfolio management. Cengage Learning. </a:t>
            </a:r>
          </a:p>
          <a:p>
            <a:r>
              <a:rPr lang="en-US" dirty="0" smtClean="0"/>
              <a:t>Ronen, J. (2001). On R&amp;D capitalization and value relevance: a commentary. </a:t>
            </a:r>
            <a:r>
              <a:rPr lang="en-US" i="1" dirty="0" smtClean="0"/>
              <a:t>Journal of Accounting and Public Policy, 20(3), 241-254. </a:t>
            </a:r>
          </a:p>
          <a:p>
            <a:r>
              <a:rPr lang="en-US" dirty="0" smtClean="0"/>
              <a:t>Schilit, H. Financial Shenanigans: How to Detect Accounting Gimmicks and Fraud in Financial Reports. 2010. </a:t>
            </a:r>
          </a:p>
          <a:p>
            <a:r>
              <a:rPr lang="en-US" dirty="0" smtClean="0"/>
              <a:t>Tham, J., &amp;Vélez-Pareja, I. (2004). </a:t>
            </a:r>
            <a:r>
              <a:rPr lang="en-US" i="1" dirty="0" smtClean="0"/>
              <a:t>Principles of cash flow valuation: An integrated market-based approach. Academic Press. </a:t>
            </a:r>
          </a:p>
          <a:p>
            <a:r>
              <a:rPr lang="en-US" dirty="0" smtClean="0"/>
              <a:t>Tortella, B. D., &amp; Brusco, S. (2003). The Economic Value Added (EVA): an analysis of market reaction. </a:t>
            </a:r>
            <a:r>
              <a:rPr lang="en-US" i="1" dirty="0" smtClean="0"/>
              <a:t>Advances in Accounting, 20, 265-290. </a:t>
            </a:r>
            <a:endParaRPr lang="el-GR" i="1" dirty="0" smtClean="0"/>
          </a:p>
          <a:p>
            <a:r>
              <a:rPr lang="en-US" dirty="0" smtClean="0"/>
              <a:t>Weston, J. F., &amp; Brigham, E. F. (1986). </a:t>
            </a:r>
            <a:r>
              <a:rPr lang="en-US" i="1" dirty="0" smtClean="0"/>
              <a:t>Essentials of Managerial Finance (pp. 641-55). Dryden Press. </a:t>
            </a:r>
            <a:endParaRPr lang="el-GR"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ΒΙΒΛΙΟΓΡΑΦΙΑ</a:t>
            </a:r>
            <a:endParaRPr lang="el-GR" b="1" dirty="0"/>
          </a:p>
        </p:txBody>
      </p:sp>
      <p:sp>
        <p:nvSpPr>
          <p:cNvPr id="3" name="2 - Θέση περιεχομένου"/>
          <p:cNvSpPr>
            <a:spLocks noGrp="1"/>
          </p:cNvSpPr>
          <p:nvPr>
            <p:ph idx="1"/>
          </p:nvPr>
        </p:nvSpPr>
        <p:spPr>
          <a:xfrm>
            <a:off x="0" y="908720"/>
            <a:ext cx="9144000" cy="5949280"/>
          </a:xfrm>
          <a:ln>
            <a:solidFill>
              <a:schemeClr val="tx1"/>
            </a:solidFill>
          </a:ln>
        </p:spPr>
        <p:txBody>
          <a:bodyPr>
            <a:normAutofit fontScale="92500" lnSpcReduction="10000"/>
          </a:bodyPr>
          <a:lstStyle/>
          <a:p>
            <a:r>
              <a:rPr lang="el-GR" sz="2000" b="1" dirty="0" smtClean="0"/>
              <a:t>Πηγές στο διαδίκτυο </a:t>
            </a:r>
          </a:p>
          <a:p>
            <a:pPr>
              <a:buNone/>
            </a:pPr>
            <a:r>
              <a:rPr lang="en-US" sz="2000" dirty="0" smtClean="0"/>
              <a:t>1. http://papers.ssrn.com</a:t>
            </a:r>
          </a:p>
          <a:p>
            <a:pPr>
              <a:buNone/>
            </a:pPr>
            <a:r>
              <a:rPr lang="en-US" sz="2000" dirty="0" smtClean="0"/>
              <a:t>2. http://www.investopedia.com</a:t>
            </a:r>
          </a:p>
          <a:p>
            <a:pPr>
              <a:buNone/>
            </a:pPr>
            <a:r>
              <a:rPr lang="en-US" sz="2000" dirty="0" smtClean="0"/>
              <a:t>3. http://www.wikipedia.org</a:t>
            </a:r>
          </a:p>
          <a:p>
            <a:pPr>
              <a:buNone/>
            </a:pPr>
            <a:r>
              <a:rPr lang="en-US" sz="2000" dirty="0" smtClean="0"/>
              <a:t>4. http://www.economist.com</a:t>
            </a:r>
          </a:p>
          <a:p>
            <a:pPr algn="just">
              <a:buNone/>
            </a:pPr>
            <a:r>
              <a:rPr lang="en-US" sz="2000" dirty="0" smtClean="0"/>
              <a:t>5. http://www.iraj.gr</a:t>
            </a:r>
          </a:p>
          <a:p>
            <a:pPr>
              <a:buNone/>
            </a:pPr>
            <a:r>
              <a:rPr lang="en-US" sz="2000" dirty="0" smtClean="0"/>
              <a:t>6. http://pages.stern.nyu.edu/~adamodar/New Home Page/lectures/eva.html</a:t>
            </a:r>
          </a:p>
          <a:p>
            <a:pPr>
              <a:buNone/>
            </a:pPr>
            <a:r>
              <a:rPr lang="en-US" sz="2000" dirty="0" smtClean="0"/>
              <a:t>7. http://www.sternstewart.com/?content=proprietarv&amp;p=eva</a:t>
            </a:r>
          </a:p>
          <a:p>
            <a:pPr>
              <a:buNone/>
            </a:pPr>
            <a:r>
              <a:rPr lang="en-US" sz="2000" dirty="0" smtClean="0"/>
              <a:t>8. http://www.waccvalue.com/valuation/eva</a:t>
            </a:r>
          </a:p>
          <a:p>
            <a:pPr>
              <a:buNone/>
            </a:pPr>
            <a:r>
              <a:rPr lang="en-US" sz="2000" dirty="0" smtClean="0"/>
              <a:t>9. http://www.valuebasedmanagement.net/methods eva.html</a:t>
            </a:r>
          </a:p>
          <a:p>
            <a:pPr>
              <a:buNone/>
            </a:pPr>
            <a:r>
              <a:rPr lang="en-US" sz="2000" dirty="0" smtClean="0"/>
              <a:t>10. http://www.jstor.org/</a:t>
            </a:r>
          </a:p>
          <a:p>
            <a:pPr>
              <a:buNone/>
            </a:pPr>
            <a:r>
              <a:rPr lang="en-US" sz="2000" dirty="0" smtClean="0"/>
              <a:t>11. http://www.reuters.com</a:t>
            </a:r>
          </a:p>
          <a:p>
            <a:pPr>
              <a:buNone/>
            </a:pPr>
            <a:r>
              <a:rPr lang="en-US" sz="2000" dirty="0" smtClean="0"/>
              <a:t>12. http://compus.uom.gr/</a:t>
            </a:r>
          </a:p>
          <a:p>
            <a:pPr>
              <a:buNone/>
            </a:pPr>
            <a:r>
              <a:rPr lang="en-US" sz="2000" dirty="0" smtClean="0"/>
              <a:t>13. https://www.cfainstitute.org/pages/index.aspx</a:t>
            </a:r>
          </a:p>
          <a:p>
            <a:pPr>
              <a:buNone/>
            </a:pPr>
            <a:r>
              <a:rPr lang="en-US" sz="2000" dirty="0" smtClean="0"/>
              <a:t>14. </a:t>
            </a:r>
            <a:r>
              <a:rPr lang="en-US" sz="2000" dirty="0" smtClean="0">
                <a:solidFill>
                  <a:srgbClr val="FF33CC"/>
                </a:solidFill>
                <a:hlinkClick r:id="rId2"/>
              </a:rPr>
              <a:t>http://www.dntzanatos.gr/</a:t>
            </a:r>
            <a:endParaRPr lang="el-GR" sz="2000" dirty="0" smtClean="0">
              <a:solidFill>
                <a:srgbClr val="FF33CC"/>
              </a:solidFill>
            </a:endParaRPr>
          </a:p>
          <a:p>
            <a:pPr>
              <a:buNone/>
            </a:pPr>
            <a:r>
              <a:rPr lang="el-GR" sz="2000" dirty="0" smtClean="0">
                <a:solidFill>
                  <a:srgbClr val="FF33CC"/>
                </a:solidFill>
                <a:hlinkClick r:id="rId3"/>
              </a:rPr>
              <a:t>15. </a:t>
            </a:r>
            <a:r>
              <a:rPr lang="en-US" sz="2000" dirty="0" smtClean="0">
                <a:solidFill>
                  <a:srgbClr val="FF33CC"/>
                </a:solidFill>
                <a:hlinkClick r:id="rId3"/>
              </a:rPr>
              <a:t>http://www.euretirio.com/apografi/</a:t>
            </a:r>
            <a:endParaRPr lang="el-GR" sz="2000" dirty="0" smtClean="0">
              <a:solidFill>
                <a:srgbClr val="FF33CC"/>
              </a:solidFill>
            </a:endParaRPr>
          </a:p>
          <a:p>
            <a:pPr>
              <a:buNone/>
            </a:pPr>
            <a:r>
              <a:rPr lang="en-US" sz="2000" dirty="0"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633412"/>
          </a:xfrm>
        </p:spPr>
        <p:txBody>
          <a:bodyPr>
            <a:normAutofit fontScale="90000"/>
          </a:bodyPr>
          <a:lstStyle/>
          <a:p>
            <a:pPr eaLnBrk="1" hangingPunct="1"/>
            <a:r>
              <a:rPr lang="el-GR" sz="4000" b="1" dirty="0" smtClean="0">
                <a:solidFill>
                  <a:srgbClr val="006600"/>
                </a:solidFill>
              </a:rPr>
              <a:t>ΟΡΙΣΜΟΙ (3)</a:t>
            </a:r>
          </a:p>
        </p:txBody>
      </p:sp>
      <p:sp>
        <p:nvSpPr>
          <p:cNvPr id="40963" name="Rectangle 3"/>
          <p:cNvSpPr>
            <a:spLocks noGrp="1" noChangeArrowheads="1"/>
          </p:cNvSpPr>
          <p:nvPr>
            <p:ph type="body" idx="1"/>
          </p:nvPr>
        </p:nvSpPr>
        <p:spPr>
          <a:xfrm>
            <a:off x="0" y="1052513"/>
            <a:ext cx="9144000" cy="5805487"/>
          </a:xfrm>
        </p:spPr>
        <p:txBody>
          <a:bodyPr/>
          <a:lstStyle/>
          <a:p>
            <a:pPr algn="just" eaLnBrk="1" hangingPunct="1"/>
            <a:r>
              <a:rPr lang="el-GR" b="1" dirty="0" smtClean="0">
                <a:solidFill>
                  <a:srgbClr val="FF33CC"/>
                </a:solidFill>
              </a:rPr>
              <a:t>Ιστορικό Κόστος Παραγωγής:</a:t>
            </a:r>
            <a:r>
              <a:rPr lang="el-GR" dirty="0" smtClean="0">
                <a:solidFill>
                  <a:srgbClr val="FF33CC"/>
                </a:solidFill>
              </a:rPr>
              <a:t> </a:t>
            </a:r>
            <a:r>
              <a:rPr lang="el-GR" dirty="0" smtClean="0"/>
              <a:t>Είναι το </a:t>
            </a:r>
            <a:r>
              <a:rPr lang="el-GR" dirty="0" smtClean="0">
                <a:solidFill>
                  <a:srgbClr val="0000FF"/>
                </a:solidFill>
              </a:rPr>
              <a:t>άμεσο κόστος αγοράς (τιμή κτήσης) </a:t>
            </a:r>
            <a:r>
              <a:rPr lang="el-GR" dirty="0" smtClean="0"/>
              <a:t>των Α΄ υλών και των διαφόρων υλικών</a:t>
            </a:r>
            <a:r>
              <a:rPr lang="en-US" dirty="0" smtClean="0"/>
              <a:t>,</a:t>
            </a:r>
            <a:r>
              <a:rPr lang="el-GR" dirty="0" smtClean="0"/>
              <a:t> που χρησιμοποιήθηκαν στην παραγωγή των αγαθών </a:t>
            </a:r>
            <a:r>
              <a:rPr lang="el-GR" b="1" dirty="0" smtClean="0"/>
              <a:t>προσαυξημένο</a:t>
            </a:r>
            <a:r>
              <a:rPr lang="el-GR" dirty="0" smtClean="0"/>
              <a:t> με αναλογία γενικών (έμμεσων) εξόδων, καθώς και με</a:t>
            </a:r>
            <a:r>
              <a:rPr lang="en-US" dirty="0" smtClean="0"/>
              <a:t> </a:t>
            </a:r>
            <a:r>
              <a:rPr lang="el-GR" dirty="0" smtClean="0"/>
              <a:t>τα άμεσα και έμμεσα έξοδα παραγωγής (κόστος επεξεργασίας), που δαπανήθηκαν για να φθάσουν τα παραγμένα αγαθά στη θέση και κατάσταση που βρίσκονται κατά την απογραφή.</a:t>
            </a:r>
          </a:p>
          <a:p>
            <a:pPr algn="just"/>
            <a:r>
              <a:rPr lang="el-GR" b="1" dirty="0" smtClean="0">
                <a:solidFill>
                  <a:srgbClr val="C00000"/>
                </a:solidFill>
              </a:rPr>
              <a:t>Ειδικά Έξοδα Αγοράς:</a:t>
            </a:r>
            <a:r>
              <a:rPr lang="el-GR" dirty="0" smtClean="0">
                <a:solidFill>
                  <a:srgbClr val="C00000"/>
                </a:solidFill>
              </a:rPr>
              <a:t> </a:t>
            </a:r>
            <a:r>
              <a:rPr lang="el-GR" dirty="0" smtClean="0"/>
              <a:t>Είναι τα άμεσα έξοδα αγοράς που γίνονται μέχρι την παραλαβή και αποθήκευση του αγαθού και ιδιαίτερα οι δασμοί και λοιποί φόροι –τέλη εισαγωγής, καθώς και τα έξοδα μεταφοράς και παραλαβής των σχετικών ειδών.</a:t>
            </a:r>
          </a:p>
          <a:p>
            <a:pPr algn="just" eaLnBrk="1" hangingPunct="1"/>
            <a:endParaRPr lang="el-GR" dirty="0" smtClean="0"/>
          </a:p>
          <a:p>
            <a:pPr eaLnBrk="1" hangingPunct="1"/>
            <a:endParaRPr lang="el-G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720080"/>
          </a:xfrm>
        </p:spPr>
        <p:txBody>
          <a:bodyPr>
            <a:normAutofit/>
          </a:bodyPr>
          <a:lstStyle/>
          <a:p>
            <a:pPr algn="ctr"/>
            <a:r>
              <a:rPr lang="el-GR" sz="3600" b="1" dirty="0" smtClean="0">
                <a:solidFill>
                  <a:srgbClr val="0070C0"/>
                </a:solidFill>
              </a:rPr>
              <a:t>ΠΡΟΤΥΠΟ ΚΟΣΤΟΣ</a:t>
            </a:r>
            <a:endParaRPr lang="el-GR" sz="3600" b="1" dirty="0">
              <a:solidFill>
                <a:srgbClr val="0070C0"/>
              </a:solidFill>
            </a:endParaRPr>
          </a:p>
        </p:txBody>
      </p:sp>
      <p:sp>
        <p:nvSpPr>
          <p:cNvPr id="3" name="Θέση περιεχομένου 2"/>
          <p:cNvSpPr>
            <a:spLocks noGrp="1"/>
          </p:cNvSpPr>
          <p:nvPr>
            <p:ph idx="1"/>
          </p:nvPr>
        </p:nvSpPr>
        <p:spPr>
          <a:xfrm>
            <a:off x="0" y="1052736"/>
            <a:ext cx="9144000" cy="5805264"/>
          </a:xfrm>
        </p:spPr>
        <p:txBody>
          <a:bodyPr/>
          <a:lstStyle/>
          <a:p>
            <a:pPr algn="just"/>
            <a:r>
              <a:rPr lang="el-GR" sz="2800" dirty="0"/>
              <a:t>Το </a:t>
            </a:r>
            <a:r>
              <a:rPr lang="el-GR" sz="2800" b="1" dirty="0"/>
              <a:t>πρότυπο κόστος </a:t>
            </a:r>
            <a:r>
              <a:rPr lang="el-GR" sz="2800" u="sng" dirty="0"/>
              <a:t>είναι</a:t>
            </a:r>
            <a:r>
              <a:rPr lang="el-GR" sz="2800" dirty="0"/>
              <a:t> ένα προϋπολογιστικό κόστος </a:t>
            </a:r>
            <a:r>
              <a:rPr lang="el-GR" sz="2800" dirty="0" smtClean="0"/>
              <a:t>που στηρίζεται </a:t>
            </a:r>
            <a:r>
              <a:rPr lang="el-GR" sz="2800" dirty="0"/>
              <a:t>σε κάποιους </a:t>
            </a:r>
            <a:r>
              <a:rPr lang="el-GR" sz="2800" dirty="0" smtClean="0"/>
              <a:t>ορθολογικούς υπολογισμούς.</a:t>
            </a:r>
            <a:endParaRPr lang="el-GR" sz="2800" dirty="0"/>
          </a:p>
          <a:p>
            <a:pPr algn="just"/>
            <a:r>
              <a:rPr lang="el-GR" sz="2800" dirty="0"/>
              <a:t>Το </a:t>
            </a:r>
            <a:r>
              <a:rPr lang="el-GR" sz="2800" b="1" dirty="0"/>
              <a:t>πρότυπο κόστος </a:t>
            </a:r>
            <a:r>
              <a:rPr lang="el-GR" sz="2800" u="sng" dirty="0"/>
              <a:t>αναφέρεται</a:t>
            </a:r>
            <a:r>
              <a:rPr lang="el-GR" sz="2800" dirty="0"/>
              <a:t> στη μονάδα </a:t>
            </a:r>
            <a:r>
              <a:rPr lang="el-GR" sz="2800" dirty="0" smtClean="0"/>
              <a:t>παραγόμενου προϊόντος </a:t>
            </a:r>
            <a:r>
              <a:rPr lang="el-GR" sz="2800" dirty="0"/>
              <a:t>ή προσφερόμενης </a:t>
            </a:r>
            <a:r>
              <a:rPr lang="el-GR" sz="2800" dirty="0" smtClean="0"/>
              <a:t>υπηρεσίας.</a:t>
            </a:r>
            <a:endParaRPr lang="el-GR" sz="2800" dirty="0"/>
          </a:p>
          <a:p>
            <a:pPr algn="just"/>
            <a:r>
              <a:rPr lang="el-GR" sz="2800" dirty="0"/>
              <a:t></a:t>
            </a:r>
            <a:r>
              <a:rPr lang="el-GR" sz="2800" u="sng" dirty="0"/>
              <a:t>Χρησιμοποιείται</a:t>
            </a:r>
            <a:r>
              <a:rPr lang="el-GR" sz="2800" dirty="0"/>
              <a:t> για τον υπολογισμό του κόστους </a:t>
            </a:r>
            <a:r>
              <a:rPr lang="el-GR" sz="2800" dirty="0" smtClean="0"/>
              <a:t>μίας μονάδας </a:t>
            </a:r>
            <a:r>
              <a:rPr lang="el-GR" sz="2800" dirty="0"/>
              <a:t>προϊόντος ή μίας προσφερόμενης </a:t>
            </a:r>
            <a:r>
              <a:rPr lang="el-GR" sz="2800" dirty="0" smtClean="0"/>
              <a:t>υπηρεσίας.</a:t>
            </a:r>
            <a:endParaRPr lang="el-GR" sz="2800" dirty="0"/>
          </a:p>
          <a:p>
            <a:pPr algn="just"/>
            <a:r>
              <a:rPr lang="el-GR" sz="2800" dirty="0"/>
              <a:t>Για να επιτευχθεί ο υπολογισμός του πρότυπου κόστους </a:t>
            </a:r>
            <a:r>
              <a:rPr lang="el-GR" sz="2800" dirty="0" smtClean="0"/>
              <a:t>θα πρέπει </a:t>
            </a:r>
            <a:r>
              <a:rPr lang="el-GR" sz="2800" dirty="0"/>
              <a:t>να </a:t>
            </a:r>
            <a:r>
              <a:rPr lang="el-GR" sz="2800" dirty="0" smtClean="0"/>
              <a:t>υπολογιστούν τύποι </a:t>
            </a:r>
            <a:r>
              <a:rPr lang="el-GR" sz="2800" dirty="0"/>
              <a:t>υλικών και εργατικών, τιμές και </a:t>
            </a:r>
            <a:r>
              <a:rPr lang="el-GR" sz="2800" dirty="0" smtClean="0"/>
              <a:t>ποσότητες, καθώς και τύποι </a:t>
            </a:r>
            <a:r>
              <a:rPr lang="el-GR" sz="2800" dirty="0"/>
              <a:t>γενικού κόστους και </a:t>
            </a:r>
            <a:r>
              <a:rPr lang="el-GR" sz="2800" dirty="0" smtClean="0"/>
              <a:t>συμπεριφοράς.</a:t>
            </a:r>
            <a:endParaRPr lang="el-GR" sz="2800" dirty="0"/>
          </a:p>
        </p:txBody>
      </p:sp>
    </p:spTree>
    <p:extLst>
      <p:ext uri="{BB962C8B-B14F-4D97-AF65-F5344CB8AC3E}">
        <p14:creationId xmlns:p14="http://schemas.microsoft.com/office/powerpoint/2010/main" xmlns="" val="97218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892480" cy="1143000"/>
          </a:xfrm>
        </p:spPr>
        <p:txBody>
          <a:bodyPr>
            <a:normAutofit/>
          </a:bodyPr>
          <a:lstStyle/>
          <a:p>
            <a:pPr algn="ctr"/>
            <a:r>
              <a:rPr lang="el-GR" b="1" dirty="0" smtClean="0">
                <a:solidFill>
                  <a:srgbClr val="002060"/>
                </a:solidFill>
              </a:rPr>
              <a:t>ΑΠΟΤΙΜΗΣΗ ΑΠΟΘΕΜΑΤΩΝ ΚΑΤΑ Ε</a:t>
            </a:r>
            <a:r>
              <a:rPr lang="en-US" b="1" dirty="0" smtClean="0">
                <a:solidFill>
                  <a:srgbClr val="002060"/>
                </a:solidFill>
              </a:rPr>
              <a:t>.</a:t>
            </a:r>
            <a:r>
              <a:rPr lang="el-GR" b="1" dirty="0" smtClean="0">
                <a:solidFill>
                  <a:srgbClr val="002060"/>
                </a:solidFill>
              </a:rPr>
              <a:t>Λ</a:t>
            </a:r>
            <a:r>
              <a:rPr lang="en-US" b="1" dirty="0" smtClean="0">
                <a:solidFill>
                  <a:srgbClr val="002060"/>
                </a:solidFill>
              </a:rPr>
              <a:t>.</a:t>
            </a:r>
            <a:r>
              <a:rPr lang="el-GR" b="1" dirty="0" smtClean="0">
                <a:solidFill>
                  <a:srgbClr val="002060"/>
                </a:solidFill>
              </a:rPr>
              <a:t>Π</a:t>
            </a:r>
            <a:r>
              <a:rPr lang="en-US" b="1" dirty="0" smtClean="0">
                <a:solidFill>
                  <a:srgbClr val="002060"/>
                </a:solidFill>
              </a:rPr>
              <a:t>.</a:t>
            </a:r>
            <a:endParaRPr lang="el-GR" b="1" dirty="0">
              <a:solidFill>
                <a:srgbClr val="002060"/>
              </a:solidFill>
            </a:endParaRPr>
          </a:p>
        </p:txBody>
      </p:sp>
      <p:sp>
        <p:nvSpPr>
          <p:cNvPr id="3" name="2 - Θέση περιεχομένου"/>
          <p:cNvSpPr>
            <a:spLocks noGrp="1"/>
          </p:cNvSpPr>
          <p:nvPr>
            <p:ph sz="quarter" idx="1"/>
          </p:nvPr>
        </p:nvSpPr>
        <p:spPr>
          <a:xfrm>
            <a:off x="323528" y="1772816"/>
            <a:ext cx="8363272" cy="4246984"/>
          </a:xfrm>
        </p:spPr>
        <p:txBody>
          <a:bodyPr/>
          <a:lstStyle/>
          <a:p>
            <a:pPr algn="just"/>
            <a:r>
              <a:rPr lang="el-GR" b="1" dirty="0" smtClean="0"/>
              <a:t>Ο Ν. </a:t>
            </a:r>
            <a:r>
              <a:rPr lang="el-GR" b="1" dirty="0" smtClean="0">
                <a:hlinkClick r:id="rId2"/>
              </a:rPr>
              <a:t>4308/2014</a:t>
            </a:r>
            <a:r>
              <a:rPr lang="el-GR" b="1" dirty="0" smtClean="0"/>
              <a:t> «Ελληνικά Λογιστικά Πρότυπα», σχετικά με το θέμα της αποτίμησης (επιμέτρησης), των αποθεμάτων, ορίζει στο  Άρθρο 20 τις κατευθύνσεις για την  Επιμέτρηση αποθεμάτων και υπηρεσιών.  </a:t>
            </a:r>
            <a:endParaRPr lang="el-GR" dirty="0" smtClean="0"/>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0"/>
            <a:ext cx="8964488" cy="620688"/>
          </a:xfrm>
        </p:spPr>
        <p:txBody>
          <a:bodyPr>
            <a:noAutofit/>
          </a:bodyPr>
          <a:lstStyle/>
          <a:p>
            <a:pPr algn="ctr"/>
            <a:r>
              <a:rPr lang="el-GR" sz="3200" b="1" dirty="0" smtClean="0">
                <a:solidFill>
                  <a:srgbClr val="C00000"/>
                </a:solidFill>
              </a:rPr>
              <a:t>ΕΠΙΜΕΤΡΗΣΗ - ΑΠΟΤΙΜΗΣΗ ΑΠΟΘΕΜΑΤΩΝ (1)</a:t>
            </a:r>
            <a:endParaRPr lang="el-GR" sz="3200" b="1" dirty="0">
              <a:solidFill>
                <a:srgbClr val="C00000"/>
              </a:solidFill>
            </a:endParaRPr>
          </a:p>
        </p:txBody>
      </p:sp>
      <p:sp>
        <p:nvSpPr>
          <p:cNvPr id="3" name="2 - Θέση περιεχομένου"/>
          <p:cNvSpPr>
            <a:spLocks noGrp="1"/>
          </p:cNvSpPr>
          <p:nvPr>
            <p:ph sz="quarter" idx="1"/>
          </p:nvPr>
        </p:nvSpPr>
        <p:spPr>
          <a:xfrm>
            <a:off x="0" y="548680"/>
            <a:ext cx="9144000" cy="6309320"/>
          </a:xfrm>
        </p:spPr>
        <p:txBody>
          <a:bodyPr>
            <a:noAutofit/>
          </a:bodyPr>
          <a:lstStyle/>
          <a:p>
            <a:pPr algn="just"/>
            <a:r>
              <a:rPr lang="el-GR" sz="2200" dirty="0" smtClean="0"/>
              <a:t>Τα αποθέματα αναγνωρίζονται αρχικώς στο κόστος απόκτησής τους. </a:t>
            </a:r>
          </a:p>
          <a:p>
            <a:pPr algn="just"/>
            <a:r>
              <a:rPr lang="el-GR" sz="2200" dirty="0" smtClean="0"/>
              <a:t>Στη συνέχεια, μετά την αρχική αναγνώριση, τα αποθέματα αποτιμώνται </a:t>
            </a:r>
            <a:r>
              <a:rPr lang="el-GR" sz="2200" b="1" dirty="0" smtClean="0"/>
              <a:t>στην κατ’ είδος </a:t>
            </a:r>
            <a:r>
              <a:rPr lang="el-GR" sz="2200" b="1" u="sng" dirty="0" smtClean="0"/>
              <a:t>χαμηλότερη</a:t>
            </a:r>
            <a:r>
              <a:rPr lang="el-GR" sz="2200" b="1" dirty="0" smtClean="0"/>
              <a:t> αξία μεταξύ κόστους κτήσης και καθαρής ρευστοποιήσιμης αξίας.</a:t>
            </a:r>
          </a:p>
          <a:p>
            <a:pPr algn="just"/>
            <a:r>
              <a:rPr lang="el-GR" sz="2200" dirty="0" smtClean="0"/>
              <a:t>Το κόστος κτήσης του τελικού αποθέματος θα προσδιορίζεται, σύμφωνα με τη μέθοδο </a:t>
            </a:r>
            <a:r>
              <a:rPr lang="el-GR" sz="2200" b="1" dirty="0" smtClean="0"/>
              <a:t>FIFO</a:t>
            </a:r>
            <a:r>
              <a:rPr lang="el-GR" sz="2200" dirty="0" smtClean="0"/>
              <a:t> (First in, First out), ή με την μέθοδο του </a:t>
            </a:r>
            <a:r>
              <a:rPr lang="el-GR" sz="2200" b="1" dirty="0" smtClean="0"/>
              <a:t>μέσου σταθμικού όρου</a:t>
            </a:r>
            <a:r>
              <a:rPr lang="el-GR" sz="2200" dirty="0" smtClean="0"/>
              <a:t> (δηλαδή ένας σταθμικός μέσος αριθμητικός), ή με άλλη μέθοδο, η οποία πάντως θα είναι γενικώς αποδεκτή και αρκούντως τεκμηριωμένη. </a:t>
            </a:r>
          </a:p>
          <a:p>
            <a:pPr algn="just"/>
            <a:r>
              <a:rPr lang="el-GR" sz="2200" dirty="0" smtClean="0">
                <a:solidFill>
                  <a:srgbClr val="FF0000"/>
                </a:solidFill>
              </a:rPr>
              <a:t>Ρητώς αναφέρεται στον νόμο ότι η μέθοδος</a:t>
            </a:r>
            <a:r>
              <a:rPr lang="el-GR" sz="2200" i="1" dirty="0" smtClean="0">
                <a:solidFill>
                  <a:srgbClr val="FF0000"/>
                </a:solidFill>
              </a:rPr>
              <a:t> </a:t>
            </a:r>
            <a:r>
              <a:rPr lang="el-GR" sz="2200" dirty="0" smtClean="0">
                <a:solidFill>
                  <a:srgbClr val="FF0000"/>
                </a:solidFill>
              </a:rPr>
              <a:t>(LIFO, Last in, First out), δεν επιτρέπεται να χρησιμοποιείται. </a:t>
            </a:r>
          </a:p>
          <a:p>
            <a:pPr algn="just"/>
            <a:r>
              <a:rPr lang="el-GR" sz="2200" dirty="0" smtClean="0"/>
              <a:t>Η ίδια μέθοδος (πρέπει να) χρησιμοποιείται για όλα τα αποθέματα που έχουν παρόμοια φύση και χρήση από την επιχείρηση. </a:t>
            </a:r>
          </a:p>
          <a:p>
            <a:pPr algn="just"/>
            <a:r>
              <a:rPr lang="el-GR" sz="2200" dirty="0" smtClean="0"/>
              <a:t>Για αποθέματα με διαφορετική φύση ή χρήση, δικαιολογείται να εφαρμόζονται διαφορετικές μέθοδοι, χωρίς ασφαλώς να επιβάλλεται σχετική γνωστοποίηση προς την Φορολογική Αρχή.</a:t>
            </a:r>
            <a:endParaRPr lang="el-GR" sz="2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Autofit/>
          </a:bodyPr>
          <a:lstStyle/>
          <a:p>
            <a:pPr algn="ctr"/>
            <a:r>
              <a:rPr lang="el-GR" sz="3200" b="1" dirty="0" smtClean="0">
                <a:solidFill>
                  <a:srgbClr val="C00000"/>
                </a:solidFill>
              </a:rPr>
              <a:t>ΕΠΙΜΕΤΡΗΣΗ - ΑΠΟΤΙΜΗΣΗ ΑΠΟΘΕΜΑΤΩΝ (2)</a:t>
            </a:r>
            <a:endParaRPr lang="el-GR" sz="3200" dirty="0">
              <a:solidFill>
                <a:srgbClr val="C00000"/>
              </a:solidFill>
            </a:endParaRPr>
          </a:p>
        </p:txBody>
      </p:sp>
      <p:sp>
        <p:nvSpPr>
          <p:cNvPr id="3" name="2 - Θέση περιεχομένου"/>
          <p:cNvSpPr>
            <a:spLocks noGrp="1"/>
          </p:cNvSpPr>
          <p:nvPr>
            <p:ph sz="quarter" idx="1"/>
          </p:nvPr>
        </p:nvSpPr>
        <p:spPr>
          <a:xfrm>
            <a:off x="179512" y="836712"/>
            <a:ext cx="8784976" cy="5688632"/>
          </a:xfrm>
        </p:spPr>
        <p:txBody>
          <a:bodyPr>
            <a:normAutofit fontScale="92500" lnSpcReduction="10000"/>
          </a:bodyPr>
          <a:lstStyle/>
          <a:p>
            <a:pPr algn="just"/>
            <a:r>
              <a:rPr lang="el-GR" dirty="0" smtClean="0"/>
              <a:t>Επισημαίνεται ότι στο κόστος κτήσης των αποθεμάτων προστίθεται και το σύνολο των δαπανών που απαιτούνται για να φθάσουν αυτά σε κατάλληλη θέση και κατάσταση, προκειμένου να διακινηθούν ή να αξιοποιηθούν σε παραγωγική διαδικασία.  </a:t>
            </a:r>
          </a:p>
          <a:p>
            <a:pPr algn="just"/>
            <a:r>
              <a:rPr lang="el-GR" dirty="0" smtClean="0"/>
              <a:t>Επίσης, στην περίπτωση που απαιτείται σημαντική περίοδος χρόνου για να καταστούν τα αποθέματα έτοιμα για την προοριζόμενη χρήση ή πώλησή τους, ενώ υπάρχει αντίστοιχη χρηματοδότηση προς την οντότητα, το κόστος κτήσης μπορεί να επιβαρύνεται με τους τόκους αυτής της χρηματοδότησης, κατά το μέρος που τα ως άνω χρηματοοικονομικά έξοδα, αναλογούν στα εν λόγω αποθέματα και για την συγκεκριμένη περίοδο.</a:t>
            </a:r>
          </a:p>
          <a:p>
            <a:pPr algn="just"/>
            <a:r>
              <a:rPr lang="el-GR" dirty="0" smtClean="0"/>
              <a:t>Τα κόστη διάθεσης (πχ έξοδα διαφήμισης) και διοίκησης (πχ αμοιβές μελών ΔΣ) δεν επιβαρύνουν το κόστος παραγωγής.</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88640"/>
            <a:ext cx="9144000" cy="503510"/>
          </a:xfrm>
        </p:spPr>
        <p:txBody>
          <a:bodyPr>
            <a:normAutofit fontScale="90000"/>
          </a:bodyPr>
          <a:lstStyle/>
          <a:p>
            <a:pPr eaLnBrk="1" hangingPunct="1"/>
            <a:r>
              <a:rPr lang="el-GR" sz="3600" b="1" dirty="0" smtClean="0">
                <a:solidFill>
                  <a:srgbClr val="7030A0"/>
                </a:solidFill>
              </a:rPr>
              <a:t/>
            </a:r>
            <a:br>
              <a:rPr lang="el-GR" sz="3600" b="1" dirty="0" smtClean="0">
                <a:solidFill>
                  <a:srgbClr val="7030A0"/>
                </a:solidFill>
              </a:rPr>
            </a:br>
            <a:r>
              <a:rPr lang="el-GR" sz="3600" b="1" dirty="0" smtClean="0">
                <a:solidFill>
                  <a:srgbClr val="7030A0"/>
                </a:solidFill>
              </a:rPr>
              <a:t>ΜΕΘΟΔΟΙ ΑΠΟΤΙΜΗΣΗΣ ΑΠΟΘΕΜΑΤΩΝ</a:t>
            </a:r>
          </a:p>
        </p:txBody>
      </p:sp>
      <p:sp>
        <p:nvSpPr>
          <p:cNvPr id="10243" name="Rectangle 3"/>
          <p:cNvSpPr>
            <a:spLocks noGrp="1" noChangeArrowheads="1"/>
          </p:cNvSpPr>
          <p:nvPr>
            <p:ph sz="quarter" idx="1"/>
          </p:nvPr>
        </p:nvSpPr>
        <p:spPr>
          <a:xfrm>
            <a:off x="0" y="981075"/>
            <a:ext cx="9144000" cy="5876925"/>
          </a:xfrm>
        </p:spPr>
        <p:txBody>
          <a:bodyPr/>
          <a:lstStyle/>
          <a:p>
            <a:pPr marL="457200" indent="-457200" eaLnBrk="1" hangingPunct="1">
              <a:lnSpc>
                <a:spcPct val="90000"/>
              </a:lnSpc>
              <a:buFontTx/>
              <a:buAutoNum type="arabicPeriod"/>
            </a:pPr>
            <a:r>
              <a:rPr lang="el-GR" sz="2400" dirty="0" smtClean="0"/>
              <a:t>Η μέθοδος του μέσου κόστους</a:t>
            </a:r>
          </a:p>
          <a:p>
            <a:pPr marL="457200" indent="-457200" eaLnBrk="1" hangingPunct="1">
              <a:lnSpc>
                <a:spcPct val="90000"/>
              </a:lnSpc>
              <a:buFontTx/>
              <a:buAutoNum type="arabicPeriod"/>
            </a:pPr>
            <a:r>
              <a:rPr lang="el-GR" sz="2400" dirty="0" smtClean="0"/>
              <a:t>Η μέθοδος του μέσου σταθμικού κόστους</a:t>
            </a:r>
          </a:p>
          <a:p>
            <a:pPr marL="457200" indent="-457200" eaLnBrk="1" hangingPunct="1">
              <a:lnSpc>
                <a:spcPct val="90000"/>
              </a:lnSpc>
              <a:buFontTx/>
              <a:buAutoNum type="arabicPeriod"/>
            </a:pPr>
            <a:r>
              <a:rPr lang="el-GR" sz="2400" dirty="0" smtClean="0"/>
              <a:t>Η </a:t>
            </a:r>
            <a:r>
              <a:rPr lang="en-US" sz="2400" dirty="0" smtClean="0"/>
              <a:t>F.I.F.O</a:t>
            </a:r>
            <a:r>
              <a:rPr lang="el-GR" sz="2400" dirty="0" smtClean="0"/>
              <a:t> (</a:t>
            </a:r>
            <a:r>
              <a:rPr lang="en-US" sz="2400" dirty="0" smtClean="0"/>
              <a:t>First in Fist Out)</a:t>
            </a:r>
          </a:p>
          <a:p>
            <a:pPr marL="457200" indent="-457200" eaLnBrk="1" hangingPunct="1">
              <a:lnSpc>
                <a:spcPct val="90000"/>
              </a:lnSpc>
              <a:buFontTx/>
              <a:buAutoNum type="arabicPeriod"/>
            </a:pPr>
            <a:r>
              <a:rPr lang="en-US" sz="2400" dirty="0" smtClean="0"/>
              <a:t>H L.I.F.O. (Last in Last Out)</a:t>
            </a:r>
            <a:endParaRPr lang="el-GR" sz="2400" dirty="0" smtClean="0"/>
          </a:p>
          <a:p>
            <a:pPr marL="457200" indent="-457200" eaLnBrk="1" hangingPunct="1">
              <a:lnSpc>
                <a:spcPct val="90000"/>
              </a:lnSpc>
              <a:buFontTx/>
              <a:buAutoNum type="arabicPeriod"/>
            </a:pPr>
            <a:r>
              <a:rPr lang="el-GR" sz="2400" dirty="0" smtClean="0"/>
              <a:t>Η </a:t>
            </a:r>
            <a:r>
              <a:rPr lang="en-US" sz="2400" dirty="0" smtClean="0"/>
              <a:t>N.I.FO. (Next in First Out)</a:t>
            </a:r>
          </a:p>
          <a:p>
            <a:pPr marL="457200" indent="-457200" eaLnBrk="1" hangingPunct="1">
              <a:lnSpc>
                <a:spcPct val="90000"/>
              </a:lnSpc>
              <a:buFontTx/>
              <a:buAutoNum type="arabicPeriod"/>
            </a:pPr>
            <a:r>
              <a:rPr lang="el-GR" sz="2400" dirty="0" smtClean="0"/>
              <a:t>Η μέθοδος του εξατομικευμένου κόστους</a:t>
            </a:r>
          </a:p>
          <a:p>
            <a:pPr marL="457200" indent="-457200" eaLnBrk="1" hangingPunct="1">
              <a:lnSpc>
                <a:spcPct val="90000"/>
              </a:lnSpc>
              <a:buFontTx/>
              <a:buAutoNum type="arabicPeriod"/>
            </a:pPr>
            <a:r>
              <a:rPr lang="el-GR" sz="2400" dirty="0" smtClean="0"/>
              <a:t>Η μέθοδος του πρότυπου κόστους</a:t>
            </a:r>
          </a:p>
          <a:p>
            <a:pPr marL="457200" indent="-457200" eaLnBrk="1" hangingPunct="1">
              <a:lnSpc>
                <a:spcPct val="90000"/>
              </a:lnSpc>
              <a:buFontTx/>
              <a:buAutoNum type="arabicPeriod"/>
            </a:pPr>
            <a:r>
              <a:rPr lang="el-GR" sz="2400" dirty="0" smtClean="0"/>
              <a:t>Η μέθοδος του μεταβλητού ή άμεσου κόστους</a:t>
            </a:r>
          </a:p>
          <a:p>
            <a:pPr marL="457200" indent="-457200" eaLnBrk="1" hangingPunct="1">
              <a:lnSpc>
                <a:spcPct val="90000"/>
              </a:lnSpc>
              <a:buFontTx/>
              <a:buAutoNum type="arabicPeriod"/>
            </a:pPr>
            <a:r>
              <a:rPr lang="el-GR" sz="2400" dirty="0" smtClean="0"/>
              <a:t>Η μέθοδος του βασικού αποθέματος</a:t>
            </a:r>
          </a:p>
          <a:p>
            <a:pPr marL="457200" indent="-457200" eaLnBrk="1" hangingPunct="1">
              <a:lnSpc>
                <a:spcPct val="90000"/>
              </a:lnSpc>
              <a:buFontTx/>
              <a:buAutoNum type="arabicPeriod"/>
            </a:pPr>
            <a:r>
              <a:rPr lang="el-GR" sz="2400" dirty="0" smtClean="0"/>
              <a:t>Η μέθοδος της χαμηλότερης τιμής μεταξύ κόστους κτήσης και τρέχουσας τιμής</a:t>
            </a:r>
          </a:p>
          <a:p>
            <a:pPr marL="457200" indent="-457200" eaLnBrk="1" hangingPunct="1">
              <a:lnSpc>
                <a:spcPct val="90000"/>
              </a:lnSpc>
              <a:buFontTx/>
              <a:buAutoNum type="arabicPeriod"/>
            </a:pPr>
            <a:r>
              <a:rPr lang="el-GR" sz="2400" dirty="0" smtClean="0"/>
              <a:t>Η μέθοδος αποτίμησης στην τιμή πώλησης</a:t>
            </a:r>
          </a:p>
          <a:p>
            <a:pPr marL="457200" indent="-457200" eaLnBrk="1" hangingPunct="1">
              <a:lnSpc>
                <a:spcPct val="90000"/>
              </a:lnSpc>
              <a:buFontTx/>
              <a:buAutoNum type="arabicPeriod"/>
            </a:pPr>
            <a:r>
              <a:rPr lang="el-GR" sz="2400" dirty="0" smtClean="0"/>
              <a:t>Η μέθοδος του ποσοστού του μικτού κέρδους</a:t>
            </a:r>
          </a:p>
          <a:p>
            <a:pPr marL="457200" indent="-457200" eaLnBrk="1" hangingPunct="1">
              <a:lnSpc>
                <a:spcPct val="90000"/>
              </a:lnSpc>
              <a:buFontTx/>
              <a:buAutoNum type="arabicPeriod"/>
            </a:pPr>
            <a:r>
              <a:rPr lang="el-GR" sz="2400" dirty="0" smtClean="0"/>
              <a:t>Η μέθοδος εκτίμησης στις τιμές λιανικής </a:t>
            </a:r>
            <a:r>
              <a:rPr lang="el-GR" sz="2400" dirty="0" smtClean="0">
                <a:solidFill>
                  <a:srgbClr val="FF0000"/>
                </a:solidFill>
              </a:rPr>
              <a:t>πώλησης</a:t>
            </a:r>
            <a:endParaRPr lang="en-US" sz="2400" dirty="0" smtClean="0">
              <a:solidFill>
                <a:srgbClr val="FF0000"/>
              </a:solidFill>
            </a:endParaRPr>
          </a:p>
          <a:p>
            <a:pPr marL="457200" indent="-457200" eaLnBrk="1" hangingPunct="1">
              <a:lnSpc>
                <a:spcPct val="90000"/>
              </a:lnSpc>
              <a:buFontTx/>
              <a:buNone/>
            </a:pPr>
            <a:endParaRPr lang="el-GR" sz="2400" dirty="0" smtClean="0"/>
          </a:p>
          <a:p>
            <a:pPr marL="457200" indent="-457200" eaLnBrk="1" hangingPunct="1">
              <a:lnSpc>
                <a:spcPct val="90000"/>
              </a:lnSpc>
              <a:buFontTx/>
              <a:buNone/>
            </a:pPr>
            <a:endParaRPr lang="el-GR"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512" y="476672"/>
            <a:ext cx="8759130" cy="1064543"/>
          </a:xfrm>
          <a:noFill/>
        </p:spPr>
        <p:txBody>
          <a:bodyPr>
            <a:normAutofit fontScale="90000"/>
          </a:bodyPr>
          <a:lstStyle/>
          <a:p>
            <a:pPr eaLnBrk="1" hangingPunct="1"/>
            <a:r>
              <a:rPr lang="el-GR" altLang="el-GR" b="1" u="none" dirty="0" smtClean="0">
                <a:solidFill>
                  <a:srgbClr val="C00000"/>
                </a:solidFill>
                <a:latin typeface="Arial Narrow" pitchFamily="34" charset="0"/>
              </a:rPr>
              <a:t>Κριτήρια επιλογής της πιο κατάλληλης μεθόδου αποτίμησης</a:t>
            </a:r>
          </a:p>
        </p:txBody>
      </p:sp>
      <p:sp>
        <p:nvSpPr>
          <p:cNvPr id="8195" name="Rectangle 3"/>
          <p:cNvSpPr>
            <a:spLocks noGrp="1" noChangeArrowheads="1"/>
          </p:cNvSpPr>
          <p:nvPr>
            <p:ph type="body" idx="1"/>
          </p:nvPr>
        </p:nvSpPr>
        <p:spPr>
          <a:xfrm>
            <a:off x="179512" y="1772816"/>
            <a:ext cx="8784975" cy="4466059"/>
          </a:xfrm>
        </p:spPr>
        <p:txBody>
          <a:bodyPr/>
          <a:lstStyle/>
          <a:p>
            <a:pPr marL="177800" indent="-177800" eaLnBrk="1" hangingPunct="1">
              <a:lnSpc>
                <a:spcPct val="100000"/>
              </a:lnSpc>
              <a:spcBef>
                <a:spcPct val="50000"/>
              </a:spcBef>
            </a:pPr>
            <a:r>
              <a:rPr lang="el-GR" altLang="el-GR" dirty="0" smtClean="0">
                <a:latin typeface="Arial Narrow" pitchFamily="34" charset="0"/>
              </a:rPr>
              <a:t>Τι θέλω να αποτιμήσω: Αποθέματα, κτήρια, δάνεια, ομόλογα κ.λπ.</a:t>
            </a:r>
            <a:br>
              <a:rPr lang="el-GR" altLang="el-GR" dirty="0" smtClean="0">
                <a:latin typeface="Arial Narrow" pitchFamily="34" charset="0"/>
              </a:rPr>
            </a:br>
            <a:r>
              <a:rPr lang="el-GR" altLang="el-GR" dirty="0" smtClean="0">
                <a:latin typeface="Arial Narrow" pitchFamily="34" charset="0"/>
              </a:rPr>
              <a:t>Το κριτήριο αυτό οδηγεί από μόνο του σε μικτό μοντέλο αποτίμησης.</a:t>
            </a:r>
          </a:p>
          <a:p>
            <a:pPr marL="177800" indent="-177800" eaLnBrk="1" hangingPunct="1">
              <a:lnSpc>
                <a:spcPct val="100000"/>
              </a:lnSpc>
              <a:spcBef>
                <a:spcPct val="50000"/>
              </a:spcBef>
            </a:pPr>
            <a:r>
              <a:rPr lang="el-GR" altLang="el-GR" dirty="0" smtClean="0">
                <a:latin typeface="Arial Narrow" pitchFamily="34" charset="0"/>
              </a:rPr>
              <a:t>Σκοπός της αποτίμησης</a:t>
            </a:r>
            <a:br>
              <a:rPr lang="el-GR" altLang="el-GR" dirty="0" smtClean="0">
                <a:latin typeface="Arial Narrow" pitchFamily="34" charset="0"/>
              </a:rPr>
            </a:br>
            <a:r>
              <a:rPr lang="el-GR" altLang="el-GR" dirty="0" smtClean="0">
                <a:latin typeface="Arial Narrow" pitchFamily="34" charset="0"/>
              </a:rPr>
              <a:t>Ενημέρωση επενδυτών, δανειστών, εποπτικών αρχών κ.λπ.</a:t>
            </a:r>
          </a:p>
          <a:p>
            <a:pPr marL="177800" indent="-177800" algn="just" eaLnBrk="1" hangingPunct="1">
              <a:lnSpc>
                <a:spcPct val="100000"/>
              </a:lnSpc>
              <a:spcBef>
                <a:spcPct val="50000"/>
              </a:spcBef>
              <a:buFontTx/>
              <a:buNone/>
            </a:pPr>
            <a:r>
              <a:rPr lang="el-GR" altLang="el-GR" dirty="0" smtClean="0">
                <a:latin typeface="Arial Narrow" pitchFamily="34" charset="0"/>
              </a:rPr>
              <a:t>	Τα στοιχεία που δημοσιεύονται δεν αποσκοπούν στο να εμφανίσουν την πραγματική αξία μιας επιχείρησης, αλλά να δώσουν πληροφορίες ικανές για την προσέγγιση του ανωτέρω στόχου. </a:t>
            </a:r>
          </a:p>
        </p:txBody>
      </p:sp>
      <p:cxnSp>
        <p:nvCxnSpPr>
          <p:cNvPr id="4" name="Ευθεία γραμμή σύνδεσης 3"/>
          <p:cNvCxnSpPr/>
          <p:nvPr/>
        </p:nvCxnSpPr>
        <p:spPr>
          <a:xfrm>
            <a:off x="468313" y="981075"/>
            <a:ext cx="8351837"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88640"/>
            <a:ext cx="8964613" cy="1080120"/>
          </a:xfrm>
        </p:spPr>
        <p:txBody>
          <a:bodyPr>
            <a:normAutofit fontScale="90000"/>
          </a:bodyPr>
          <a:lstStyle/>
          <a:p>
            <a:pPr algn="ctr"/>
            <a:r>
              <a:rPr lang="el-GR" sz="3600" b="1" dirty="0" smtClean="0"/>
              <a:t/>
            </a:r>
            <a:br>
              <a:rPr lang="el-GR" sz="3600" b="1" dirty="0" smtClean="0"/>
            </a:br>
            <a:r>
              <a:rPr lang="el-GR" sz="3600" b="1" dirty="0" smtClean="0"/>
              <a:t/>
            </a:r>
            <a:br>
              <a:rPr lang="el-GR" sz="3600" b="1" dirty="0" smtClean="0"/>
            </a:br>
            <a:r>
              <a:rPr lang="el-GR" sz="3600" b="1" dirty="0" smtClean="0"/>
              <a:t> </a:t>
            </a:r>
            <a:r>
              <a:rPr lang="el-GR" sz="3600" b="1" dirty="0" smtClean="0">
                <a:solidFill>
                  <a:srgbClr val="FF0000"/>
                </a:solidFill>
              </a:rPr>
              <a:t>Η ΜΕΘΟΔΟΣ ΤΟΥ ΜΕΣΟΥ ΚΟΣΤΟΥΣ ΚΑΙ ΤΟΥ ΣΤΑΘΜΙΚΟΥ ΚΟΣΤΟΥΣ</a:t>
            </a:r>
          </a:p>
        </p:txBody>
      </p:sp>
      <p:sp>
        <p:nvSpPr>
          <p:cNvPr id="11267" name="Rectangle 3"/>
          <p:cNvSpPr>
            <a:spLocks noGrp="1" noChangeArrowheads="1"/>
          </p:cNvSpPr>
          <p:nvPr>
            <p:ph sz="quarter" idx="1"/>
          </p:nvPr>
        </p:nvSpPr>
        <p:spPr>
          <a:xfrm>
            <a:off x="0" y="1700808"/>
            <a:ext cx="9144000" cy="4968280"/>
          </a:xfrm>
        </p:spPr>
        <p:txBody>
          <a:bodyPr/>
          <a:lstStyle/>
          <a:p>
            <a:pPr algn="just"/>
            <a:r>
              <a:rPr lang="el-GR" dirty="0" smtClean="0"/>
              <a:t>Η επιλογή της μεθόδου εξαρτάται από τι είδους απογραφή εφαρμόζει η επιχείρηση:</a:t>
            </a:r>
          </a:p>
          <a:p>
            <a:pPr algn="just" eaLnBrk="1" hangingPunct="1">
              <a:buFontTx/>
              <a:buNone/>
            </a:pPr>
            <a:r>
              <a:rPr lang="el-GR" dirty="0" smtClean="0"/>
              <a:t>Α) Την </a:t>
            </a:r>
            <a:r>
              <a:rPr lang="el-GR" b="1" dirty="0" smtClean="0"/>
              <a:t>περιοδική απογραφή</a:t>
            </a:r>
            <a:r>
              <a:rPr lang="el-GR" dirty="0" smtClean="0"/>
              <a:t> οπότε ακολουθείται η μέθοδος του </a:t>
            </a:r>
            <a:r>
              <a:rPr lang="el-GR" dirty="0" smtClean="0">
                <a:solidFill>
                  <a:srgbClr val="0000CC"/>
                </a:solidFill>
              </a:rPr>
              <a:t>σταθμικού κόστους </a:t>
            </a:r>
            <a:r>
              <a:rPr lang="el-GR" dirty="0" smtClean="0"/>
              <a:t>και </a:t>
            </a:r>
          </a:p>
          <a:p>
            <a:pPr algn="just" eaLnBrk="1" hangingPunct="1">
              <a:buFontTx/>
              <a:buNone/>
            </a:pPr>
            <a:r>
              <a:rPr lang="el-GR" dirty="0" smtClean="0"/>
              <a:t>Β) Την </a:t>
            </a:r>
            <a:r>
              <a:rPr lang="el-GR" b="1" dirty="0" smtClean="0"/>
              <a:t>διαρκή απογραφή</a:t>
            </a:r>
            <a:r>
              <a:rPr lang="el-GR" dirty="0" smtClean="0"/>
              <a:t> οπότε ακολουθείται η μέθοδος του </a:t>
            </a:r>
            <a:r>
              <a:rPr lang="el-GR" dirty="0" smtClean="0">
                <a:solidFill>
                  <a:srgbClr val="006600"/>
                </a:solidFill>
              </a:rPr>
              <a:t>μέσου κόστους ή κυκλοφοριακού μέσου όρου</a:t>
            </a:r>
            <a:r>
              <a:rPr lang="el-GR" dirty="0" smtClean="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274638"/>
            <a:ext cx="8713787" cy="1143000"/>
          </a:xfrm>
        </p:spPr>
        <p:txBody>
          <a:bodyPr>
            <a:normAutofit fontScale="90000"/>
          </a:bodyPr>
          <a:lstStyle/>
          <a:p>
            <a:pPr algn="ctr" eaLnBrk="1" hangingPunct="1"/>
            <a:r>
              <a:rPr lang="el-GR" sz="4000" b="1" dirty="0" smtClean="0">
                <a:solidFill>
                  <a:srgbClr val="00B0F0"/>
                </a:solidFill>
              </a:rPr>
              <a:t>Η ΜΕΘΟΔΟΣ ΤΟΥ ΜΕΣΟΥ ΣΤΑΘΜΙΚΟΥ ΚΟΣΤΟΥΣ</a:t>
            </a:r>
          </a:p>
        </p:txBody>
      </p:sp>
      <p:sp>
        <p:nvSpPr>
          <p:cNvPr id="12291" name="Rectangle 3"/>
          <p:cNvSpPr>
            <a:spLocks noGrp="1" noChangeArrowheads="1"/>
          </p:cNvSpPr>
          <p:nvPr>
            <p:ph sz="quarter" idx="1"/>
          </p:nvPr>
        </p:nvSpPr>
        <p:spPr>
          <a:xfrm>
            <a:off x="0" y="1600200"/>
            <a:ext cx="9144000" cy="5257800"/>
          </a:xfrm>
        </p:spPr>
        <p:txBody>
          <a:bodyPr/>
          <a:lstStyle/>
          <a:p>
            <a:pPr algn="just" eaLnBrk="1" hangingPunct="1"/>
            <a:r>
              <a:rPr lang="el-GR" dirty="0" smtClean="0"/>
              <a:t>Η μέθοδος αυτή στηρίζεται στην </a:t>
            </a:r>
            <a:r>
              <a:rPr lang="el-GR" b="1" dirty="0" smtClean="0"/>
              <a:t>παραδοχή</a:t>
            </a:r>
            <a:r>
              <a:rPr lang="el-GR" dirty="0" smtClean="0"/>
              <a:t> ότι: Οι μονάδες που πωλούνται προέρχονται αναλογικά, τόσο από το αρχικό απόθεμα, όσο και από άλλες μεταγενέστερες αγορές. </a:t>
            </a:r>
          </a:p>
          <a:p>
            <a:pPr algn="just" eaLnBrk="1" hangingPunct="1"/>
            <a:r>
              <a:rPr lang="el-GR" dirty="0" smtClean="0"/>
              <a:t>Έτσι ο προσδιορισμός του κόστους πωληθέντων και των αποθεμάτων γίνεται με βάση τη μέση σταθμική τιμή κτήσης τους.   </a:t>
            </a:r>
          </a:p>
        </p:txBody>
      </p:sp>
      <p:pic>
        <p:nvPicPr>
          <p:cNvPr id="12292" name="Picture 4"/>
          <p:cNvPicPr>
            <a:picLocks noChangeAspect="1" noChangeArrowheads="1"/>
          </p:cNvPicPr>
          <p:nvPr/>
        </p:nvPicPr>
        <p:blipFill>
          <a:blip r:embed="rId2" cstate="print"/>
          <a:srcRect/>
          <a:stretch>
            <a:fillRect/>
          </a:stretch>
        </p:blipFill>
        <p:spPr bwMode="auto">
          <a:xfrm>
            <a:off x="251520" y="4077072"/>
            <a:ext cx="8640960" cy="237626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eaLnBrk="1" hangingPunct="1"/>
            <a:r>
              <a:rPr lang="el-GR" sz="4000" b="1" dirty="0" smtClean="0">
                <a:solidFill>
                  <a:srgbClr val="00B0F0"/>
                </a:solidFill>
              </a:rPr>
              <a:t>Η ΜΕΘΟΔΟΣ ΤΟΥ ΜΕΣΟΥ ΣΤΑΘΜΙΚΟΥ ΚΟΣΤΟΥΣ</a:t>
            </a:r>
          </a:p>
        </p:txBody>
      </p:sp>
      <p:graphicFrame>
        <p:nvGraphicFramePr>
          <p:cNvPr id="12349" name="Group 61"/>
          <p:cNvGraphicFramePr>
            <a:graphicFrameLocks noGrp="1"/>
          </p:cNvGraphicFramePr>
          <p:nvPr>
            <p:ph type="tbl" idx="1"/>
          </p:nvPr>
        </p:nvGraphicFramePr>
        <p:xfrm>
          <a:off x="0" y="1600200"/>
          <a:ext cx="9144000" cy="5257801"/>
        </p:xfrm>
        <a:graphic>
          <a:graphicData uri="http://schemas.openxmlformats.org/drawingml/2006/table">
            <a:tbl>
              <a:tblPr/>
              <a:tblGrid>
                <a:gridCol w="4067175"/>
                <a:gridCol w="1728788"/>
                <a:gridCol w="1584325"/>
                <a:gridCol w="1763712"/>
              </a:tblGrid>
              <a:tr h="1054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1η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2η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3η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chemeClr val="tx1"/>
                          </a:solidFill>
                          <a:effectLst/>
                          <a:latin typeface="Arial" charset="0"/>
                        </a:rPr>
                        <a:t>ΣΥΝΟΛΑ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520" y="0"/>
            <a:ext cx="8712968" cy="1196752"/>
          </a:xfrm>
        </p:spPr>
        <p:txBody>
          <a:bodyPr>
            <a:normAutofit fontScale="90000"/>
          </a:bodyPr>
          <a:lstStyle/>
          <a:p>
            <a:pPr algn="ctr" eaLnBrk="1" hangingPunct="1"/>
            <a:r>
              <a:rPr lang="el-GR" sz="4000" b="1" dirty="0" smtClean="0">
                <a:solidFill>
                  <a:srgbClr val="00B0F0"/>
                </a:solidFill>
              </a:rPr>
              <a:t>Η ΜΕΘΟΔΟΣ ΤΟΥ ΜΕΣΟΥ ΣΤΑΘΜΙΚΟΥ ΚΟΣΤΟΥΣ</a:t>
            </a:r>
          </a:p>
        </p:txBody>
      </p:sp>
      <p:sp>
        <p:nvSpPr>
          <p:cNvPr id="14339" name="Rectangle 3"/>
          <p:cNvSpPr>
            <a:spLocks noGrp="1" noChangeArrowheads="1"/>
          </p:cNvSpPr>
          <p:nvPr>
            <p:ph sz="quarter" idx="1"/>
          </p:nvPr>
        </p:nvSpPr>
        <p:spPr>
          <a:xfrm>
            <a:off x="0" y="1600200"/>
            <a:ext cx="9144000" cy="5257800"/>
          </a:xfrm>
        </p:spPr>
        <p:txBody>
          <a:bodyPr/>
          <a:lstStyle/>
          <a:p>
            <a:pPr eaLnBrk="1" hangingPunct="1"/>
            <a:r>
              <a:rPr lang="el-GR" dirty="0" smtClean="0"/>
              <a:t>Ο μέσος σταθμικός όρος ισούται με: 30.000/1.000 = 30 €</a:t>
            </a:r>
            <a:r>
              <a:rPr lang="en-US" dirty="0" smtClean="0"/>
              <a:t>/M</a:t>
            </a:r>
            <a:r>
              <a:rPr lang="el-GR" dirty="0" smtClean="0"/>
              <a:t> </a:t>
            </a:r>
          </a:p>
          <a:p>
            <a:pPr eaLnBrk="1" hangingPunct="1"/>
            <a:r>
              <a:rPr lang="el-GR" dirty="0" smtClean="0"/>
              <a:t>Ας υποθέσουμε ότι έχουν πωληθεί 700 μονάδες  το κόστος των μενόντων αποθεμάτων θα είναι: </a:t>
            </a:r>
          </a:p>
          <a:p>
            <a:pPr eaLnBrk="1" hangingPunct="1">
              <a:buNone/>
            </a:pPr>
            <a:r>
              <a:rPr lang="el-GR" dirty="0" smtClean="0"/>
              <a:t>    (1.000 – 700) Χ 30 = 300 Χ 30 = 9.000 €</a:t>
            </a:r>
          </a:p>
          <a:p>
            <a:pPr eaLnBrk="1" hangingPunct="1"/>
            <a:r>
              <a:rPr lang="el-GR" dirty="0" smtClean="0"/>
              <a:t>Ενώ το κόστος των πωληθέντων θα είναι: </a:t>
            </a:r>
          </a:p>
          <a:p>
            <a:pPr eaLnBrk="1" hangingPunct="1">
              <a:buFontTx/>
              <a:buNone/>
            </a:pPr>
            <a:r>
              <a:rPr lang="el-GR" dirty="0" smtClean="0"/>
              <a:t>   700 Χ 30 = 21.000 €. </a:t>
            </a:r>
          </a:p>
          <a:p>
            <a:pPr eaLnBrk="1" hangingPunct="1"/>
            <a:r>
              <a:rPr lang="el-GR" dirty="0" smtClean="0"/>
              <a:t>Το συνολικό κόστος μενόντων και πωληθέντων είναι: </a:t>
            </a:r>
          </a:p>
          <a:p>
            <a:pPr eaLnBrk="1" hangingPunct="1">
              <a:buNone/>
            </a:pPr>
            <a:r>
              <a:rPr lang="el-GR" dirty="0" smtClean="0"/>
              <a:t>     (700 + 300) Χ 30 = 1.000 Χ 30 = 30.000 €</a:t>
            </a:r>
            <a:r>
              <a:rPr lang="en-US" dirty="0" smtClean="0"/>
              <a:t>.</a:t>
            </a:r>
            <a:r>
              <a:rPr lang="el-GR" dirty="0" smtClean="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274638"/>
            <a:ext cx="8785225" cy="1143000"/>
          </a:xfrm>
        </p:spPr>
        <p:txBody>
          <a:bodyPr/>
          <a:lstStyle/>
          <a:p>
            <a:pPr algn="ctr" eaLnBrk="1" hangingPunct="1"/>
            <a:r>
              <a:rPr lang="el-GR" sz="3200" b="1" dirty="0" smtClean="0">
                <a:solidFill>
                  <a:schemeClr val="accent2"/>
                </a:solidFill>
              </a:rPr>
              <a:t>Η ΜΕΘΟΔΟΣ ΤΟΥ ΚΥΚΛΟΦΟΡΙΑΚΟΥ ΜΕΣΟΥ ΟΡΟΥ ή ΤΩΝ ΔΙΑΔΟΧΙΚΩΝ ΥΠΟΛΟΙΠΩΝ</a:t>
            </a:r>
          </a:p>
        </p:txBody>
      </p:sp>
      <p:sp>
        <p:nvSpPr>
          <p:cNvPr id="15363" name="Rectangle 3"/>
          <p:cNvSpPr>
            <a:spLocks noGrp="1" noChangeArrowheads="1"/>
          </p:cNvSpPr>
          <p:nvPr>
            <p:ph sz="quarter" idx="1"/>
          </p:nvPr>
        </p:nvSpPr>
        <p:spPr>
          <a:xfrm>
            <a:off x="0" y="1600200"/>
            <a:ext cx="9144000" cy="5257800"/>
          </a:xfrm>
        </p:spPr>
        <p:txBody>
          <a:bodyPr/>
          <a:lstStyle/>
          <a:p>
            <a:pPr algn="just" eaLnBrk="1" hangingPunct="1"/>
            <a:r>
              <a:rPr lang="el-GR" dirty="0" smtClean="0"/>
              <a:t>Σύμφωνα με τη μέθοδο αυτή υπολογίζουμε τη μέση τιμή μετά από κάθε νέα αγορά εμπορευμάτων. </a:t>
            </a:r>
          </a:p>
          <a:p>
            <a:pPr algn="just" eaLnBrk="1" hangingPunct="1"/>
            <a:r>
              <a:rPr lang="el-GR" dirty="0" smtClean="0"/>
              <a:t>Προϋποθέτει ακριβή τήρηση αναλυτικών καθολικών καρτελών. </a:t>
            </a:r>
          </a:p>
          <a:p>
            <a:pPr algn="just" eaLnBrk="1" hangingPunct="1"/>
            <a:r>
              <a:rPr lang="el-GR" dirty="0" smtClean="0"/>
              <a:t>Η μέθοδος αυτή αν και πιο πολύπλοκη από την προηγούμενη υιοθετείται γιατί διασφαλίζει συνεχή ανανέωση της μέσης τιμής που συγκλίνει στην τρέχουσα τιμή.</a:t>
            </a:r>
          </a:p>
        </p:txBody>
      </p:sp>
      <p:pic>
        <p:nvPicPr>
          <p:cNvPr id="15364" name="Picture 4"/>
          <p:cNvPicPr>
            <a:picLocks noChangeAspect="1" noChangeArrowheads="1"/>
          </p:cNvPicPr>
          <p:nvPr/>
        </p:nvPicPr>
        <p:blipFill>
          <a:blip r:embed="rId2" cstate="print"/>
          <a:srcRect/>
          <a:stretch>
            <a:fillRect/>
          </a:stretch>
        </p:blipFill>
        <p:spPr bwMode="auto">
          <a:xfrm>
            <a:off x="467544" y="4725144"/>
            <a:ext cx="8280920" cy="1800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274638"/>
            <a:ext cx="8147248" cy="1143000"/>
          </a:xfrm>
        </p:spPr>
        <p:txBody>
          <a:bodyPr/>
          <a:lstStyle/>
          <a:p>
            <a:pPr algn="ctr" eaLnBrk="1" hangingPunct="1"/>
            <a:r>
              <a:rPr lang="el-GR" sz="3200" b="1" dirty="0" smtClean="0">
                <a:solidFill>
                  <a:schemeClr val="accent1"/>
                </a:solidFill>
              </a:rPr>
              <a:t>Η ΜΕΘΟΔΟΣ ΤΟΥ ΚΥΚΛΟΦΟΡΙΑΚΟΥ ΜΕΣΟΥ ΟΡΟΥ ή ΤΩΝ ΔΙΑΔΟΧΙΚΩΝ ΥΠΟΛΟΙΠΩΝ</a:t>
            </a:r>
          </a:p>
        </p:txBody>
      </p:sp>
      <p:sp>
        <p:nvSpPr>
          <p:cNvPr id="16387" name="Rectangle 3"/>
          <p:cNvSpPr>
            <a:spLocks noGrp="1" noChangeArrowheads="1"/>
          </p:cNvSpPr>
          <p:nvPr>
            <p:ph sz="quarter" idx="1"/>
          </p:nvPr>
        </p:nvSpPr>
        <p:spPr>
          <a:xfrm>
            <a:off x="0" y="1600200"/>
            <a:ext cx="9144000" cy="5257800"/>
          </a:xfrm>
        </p:spPr>
        <p:txBody>
          <a:bodyPr/>
          <a:lstStyle/>
          <a:p>
            <a:pPr eaLnBrk="1" hangingPunct="1">
              <a:lnSpc>
                <a:spcPct val="80000"/>
              </a:lnSpc>
              <a:buFontTx/>
              <a:buNone/>
            </a:pPr>
            <a:r>
              <a:rPr lang="el-GR" sz="2800" u="sng" dirty="0" smtClean="0"/>
              <a:t>ΠΑΡΑΔΕΙΓΜΑ:</a:t>
            </a:r>
          </a:p>
          <a:p>
            <a:pPr eaLnBrk="1" hangingPunct="1">
              <a:lnSpc>
                <a:spcPct val="80000"/>
              </a:lnSpc>
              <a:buFontTx/>
              <a:buNone/>
            </a:pPr>
            <a:r>
              <a:rPr lang="el-GR" sz="2800" b="1" dirty="0" smtClean="0"/>
              <a:t>1</a:t>
            </a:r>
            <a:r>
              <a:rPr lang="el-GR" sz="2800" b="1" baseline="30000" dirty="0" smtClean="0"/>
              <a:t>η</a:t>
            </a:r>
            <a:r>
              <a:rPr lang="el-GR" sz="2800" b="1" dirty="0" smtClean="0"/>
              <a:t>  αγορά</a:t>
            </a:r>
            <a:r>
              <a:rPr lang="el-GR" sz="2800" dirty="0" smtClean="0"/>
              <a:t> 	          1</a:t>
            </a:r>
            <a:r>
              <a:rPr lang="en-US" sz="2800" dirty="0" smtClean="0"/>
              <a:t>.</a:t>
            </a:r>
            <a:r>
              <a:rPr lang="el-GR" sz="2800" dirty="0" smtClean="0"/>
              <a:t>000 τεμάχια Χ 10 € = 10.000 €</a:t>
            </a:r>
          </a:p>
          <a:p>
            <a:pPr eaLnBrk="1" hangingPunct="1">
              <a:lnSpc>
                <a:spcPct val="80000"/>
              </a:lnSpc>
              <a:buFontTx/>
              <a:buNone/>
            </a:pPr>
            <a:r>
              <a:rPr lang="el-GR" sz="2800" dirty="0" smtClean="0"/>
              <a:t>Πώληση		</a:t>
            </a:r>
            <a:r>
              <a:rPr lang="en-US" sz="2800" dirty="0" smtClean="0"/>
              <a:t>-</a:t>
            </a:r>
            <a:r>
              <a:rPr lang="el-GR" sz="2800" u="sng" dirty="0" smtClean="0"/>
              <a:t>200</a:t>
            </a:r>
            <a:r>
              <a:rPr lang="el-GR" sz="2800" dirty="0" smtClean="0"/>
              <a:t> τεμάχια </a:t>
            </a:r>
          </a:p>
          <a:p>
            <a:pPr eaLnBrk="1" hangingPunct="1">
              <a:lnSpc>
                <a:spcPct val="80000"/>
              </a:lnSpc>
              <a:buFontTx/>
              <a:buNone/>
            </a:pPr>
            <a:r>
              <a:rPr lang="el-GR" sz="2800" dirty="0" smtClean="0"/>
              <a:t>Υπόλοιπο              </a:t>
            </a:r>
            <a:r>
              <a:rPr lang="en-US" sz="2800" dirty="0" smtClean="0"/>
              <a:t>    </a:t>
            </a:r>
            <a:r>
              <a:rPr lang="el-GR" sz="2800" dirty="0" smtClean="0"/>
              <a:t>800 τεμάχια Χ 10 € =  8.000 €</a:t>
            </a:r>
          </a:p>
          <a:p>
            <a:pPr eaLnBrk="1" hangingPunct="1">
              <a:lnSpc>
                <a:spcPct val="80000"/>
              </a:lnSpc>
              <a:buFontTx/>
              <a:buNone/>
            </a:pPr>
            <a:r>
              <a:rPr lang="el-GR" sz="2800" b="1" dirty="0" smtClean="0"/>
              <a:t>2</a:t>
            </a:r>
            <a:r>
              <a:rPr lang="el-GR" sz="2800" b="1" baseline="30000" dirty="0" smtClean="0"/>
              <a:t>η</a:t>
            </a:r>
            <a:r>
              <a:rPr lang="el-GR" sz="2800" b="1" dirty="0" smtClean="0"/>
              <a:t> αγορά</a:t>
            </a:r>
            <a:r>
              <a:rPr lang="el-GR" sz="2800" dirty="0" smtClean="0"/>
              <a:t> 	           </a:t>
            </a:r>
            <a:r>
              <a:rPr lang="en-US" sz="2800" dirty="0" smtClean="0"/>
              <a:t>  </a:t>
            </a:r>
            <a:r>
              <a:rPr lang="el-GR" sz="2800" u="sng" dirty="0" smtClean="0"/>
              <a:t>400</a:t>
            </a:r>
            <a:r>
              <a:rPr lang="el-GR" sz="2800" dirty="0" smtClean="0"/>
              <a:t> τεμάχια Χ 13 € =   </a:t>
            </a:r>
            <a:r>
              <a:rPr lang="el-GR" sz="2800" u="sng" dirty="0" smtClean="0"/>
              <a:t>5.200</a:t>
            </a:r>
            <a:r>
              <a:rPr lang="el-GR" sz="2800" dirty="0" smtClean="0"/>
              <a:t> €</a:t>
            </a:r>
          </a:p>
          <a:p>
            <a:pPr eaLnBrk="1" hangingPunct="1">
              <a:lnSpc>
                <a:spcPct val="80000"/>
              </a:lnSpc>
              <a:buFontTx/>
              <a:buNone/>
            </a:pPr>
            <a:r>
              <a:rPr lang="el-GR" sz="2800" dirty="0" smtClean="0"/>
              <a:t>Υπόλοιπο          </a:t>
            </a:r>
            <a:r>
              <a:rPr lang="en-US" sz="2800" dirty="0" smtClean="0"/>
              <a:t>   </a:t>
            </a:r>
            <a:r>
              <a:rPr lang="el-GR" sz="2800" dirty="0" smtClean="0"/>
              <a:t> 1.200 τεμάχια Χ </a:t>
            </a:r>
            <a:r>
              <a:rPr lang="el-GR" sz="2800" b="1" dirty="0" smtClean="0"/>
              <a:t>11</a:t>
            </a:r>
            <a:r>
              <a:rPr lang="el-GR" sz="2800" dirty="0" smtClean="0"/>
              <a:t> € = 13.200 €</a:t>
            </a:r>
          </a:p>
          <a:p>
            <a:pPr eaLnBrk="1" hangingPunct="1">
              <a:lnSpc>
                <a:spcPct val="80000"/>
              </a:lnSpc>
              <a:buFontTx/>
              <a:buNone/>
            </a:pPr>
            <a:r>
              <a:rPr lang="el-GR" sz="2800" b="1" dirty="0" smtClean="0"/>
              <a:t>Μέση Σταθμική Τιμή</a:t>
            </a:r>
            <a:r>
              <a:rPr lang="el-GR" sz="2800" dirty="0" smtClean="0"/>
              <a:t> = 13.200/1.200 = </a:t>
            </a:r>
            <a:r>
              <a:rPr lang="el-GR" sz="2800" b="1" dirty="0" smtClean="0"/>
              <a:t>11</a:t>
            </a:r>
            <a:r>
              <a:rPr lang="el-GR" sz="2800" dirty="0" smtClean="0"/>
              <a:t> €</a:t>
            </a:r>
            <a:r>
              <a:rPr lang="en-US" sz="2800" dirty="0" smtClean="0"/>
              <a:t>/M</a:t>
            </a:r>
            <a:endParaRPr lang="el-GR" sz="2800" dirty="0" smtClean="0"/>
          </a:p>
          <a:p>
            <a:pPr eaLnBrk="1" hangingPunct="1">
              <a:lnSpc>
                <a:spcPct val="80000"/>
              </a:lnSpc>
              <a:buFontTx/>
              <a:buNone/>
            </a:pPr>
            <a:r>
              <a:rPr lang="el-GR" sz="2800" dirty="0" smtClean="0"/>
              <a:t>Πώληση 		  </a:t>
            </a:r>
            <a:r>
              <a:rPr lang="en-US" sz="2800" u="sng" dirty="0" smtClean="0"/>
              <a:t>-</a:t>
            </a:r>
            <a:r>
              <a:rPr lang="el-GR" sz="2800" u="sng" dirty="0" smtClean="0"/>
              <a:t>200 </a:t>
            </a:r>
            <a:r>
              <a:rPr lang="el-GR" sz="2800" dirty="0" smtClean="0"/>
              <a:t>τεμάχια </a:t>
            </a:r>
          </a:p>
          <a:p>
            <a:pPr eaLnBrk="1" hangingPunct="1">
              <a:lnSpc>
                <a:spcPct val="80000"/>
              </a:lnSpc>
              <a:buFontTx/>
              <a:buNone/>
            </a:pPr>
            <a:r>
              <a:rPr lang="el-GR" sz="2800" dirty="0" smtClean="0"/>
              <a:t>Υπόλοιπο		1.000 τεμάχια Χ 11 = 11.000 €</a:t>
            </a:r>
          </a:p>
          <a:p>
            <a:pPr eaLnBrk="1" hangingPunct="1">
              <a:lnSpc>
                <a:spcPct val="80000"/>
              </a:lnSpc>
              <a:buFontTx/>
              <a:buNone/>
            </a:pPr>
            <a:r>
              <a:rPr lang="el-GR" sz="2800" b="1" dirty="0" smtClean="0"/>
              <a:t>3</a:t>
            </a:r>
            <a:r>
              <a:rPr lang="el-GR" sz="2800" b="1" baseline="30000" dirty="0" smtClean="0"/>
              <a:t>η</a:t>
            </a:r>
            <a:r>
              <a:rPr lang="el-GR" sz="2800" b="1" dirty="0" smtClean="0"/>
              <a:t> αγορά</a:t>
            </a:r>
            <a:r>
              <a:rPr lang="el-GR" sz="2800" dirty="0" smtClean="0"/>
              <a:t> 		   </a:t>
            </a:r>
            <a:r>
              <a:rPr lang="el-GR" sz="2800" u="sng" dirty="0" smtClean="0"/>
              <a:t>500 </a:t>
            </a:r>
            <a:r>
              <a:rPr lang="el-GR" sz="2800" dirty="0" smtClean="0"/>
              <a:t>τεμάχια Χ 14 =   </a:t>
            </a:r>
            <a:r>
              <a:rPr lang="el-GR" sz="2800" u="sng" dirty="0" smtClean="0"/>
              <a:t>7.000 </a:t>
            </a:r>
            <a:r>
              <a:rPr lang="el-GR" sz="2800" dirty="0" smtClean="0"/>
              <a:t>€</a:t>
            </a:r>
          </a:p>
          <a:p>
            <a:pPr eaLnBrk="1" hangingPunct="1">
              <a:lnSpc>
                <a:spcPct val="80000"/>
              </a:lnSpc>
              <a:buFontTx/>
              <a:buNone/>
            </a:pPr>
            <a:r>
              <a:rPr lang="el-GR" sz="2800" dirty="0" smtClean="0"/>
              <a:t>Υπόλοιπο 		1.500 τεμάχια Χ </a:t>
            </a:r>
            <a:r>
              <a:rPr lang="el-GR" sz="2800" b="1" dirty="0" smtClean="0"/>
              <a:t>12</a:t>
            </a:r>
            <a:r>
              <a:rPr lang="el-GR" sz="2800" dirty="0" smtClean="0"/>
              <a:t> = 18.000 €</a:t>
            </a:r>
          </a:p>
          <a:p>
            <a:pPr eaLnBrk="1" hangingPunct="1">
              <a:lnSpc>
                <a:spcPct val="80000"/>
              </a:lnSpc>
              <a:buFontTx/>
              <a:buNone/>
            </a:pPr>
            <a:r>
              <a:rPr lang="el-GR" sz="2800" dirty="0" smtClean="0"/>
              <a:t> </a:t>
            </a:r>
            <a:r>
              <a:rPr lang="el-GR" sz="2800" b="1" dirty="0" smtClean="0"/>
              <a:t>Μέση Σταθμική Τιμή</a:t>
            </a:r>
            <a:r>
              <a:rPr lang="el-GR" sz="2800" dirty="0" smtClean="0"/>
              <a:t> = 18.000 / 1.500 = </a:t>
            </a:r>
            <a:r>
              <a:rPr lang="el-GR" sz="2800" b="1" dirty="0" smtClean="0"/>
              <a:t>12</a:t>
            </a:r>
            <a:r>
              <a:rPr lang="el-GR" sz="2800" dirty="0" smtClean="0"/>
              <a:t> €</a:t>
            </a:r>
            <a:r>
              <a:rPr lang="en-US" sz="2800" dirty="0" smtClean="0"/>
              <a:t>/M</a:t>
            </a:r>
            <a:endParaRPr lang="el-GR" sz="2800" dirty="0" smtClean="0"/>
          </a:p>
          <a:p>
            <a:pPr eaLnBrk="1" hangingPunct="1">
              <a:lnSpc>
                <a:spcPct val="80000"/>
              </a:lnSpc>
              <a:buFontTx/>
              <a:buNone/>
            </a:pPr>
            <a:endParaRPr lang="el-GR" sz="2800" dirty="0" smtClean="0"/>
          </a:p>
          <a:p>
            <a:pPr eaLnBrk="1" hangingPunct="1">
              <a:lnSpc>
                <a:spcPct val="80000"/>
              </a:lnSpc>
              <a:buFontTx/>
              <a:buNone/>
            </a:pPr>
            <a:endParaRPr lang="el-GR" sz="28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5" y="274638"/>
            <a:ext cx="8893175" cy="1066130"/>
          </a:xfrm>
        </p:spPr>
        <p:txBody>
          <a:bodyPr>
            <a:normAutofit fontScale="90000"/>
          </a:bodyPr>
          <a:lstStyle/>
          <a:p>
            <a:pPr algn="ctr" eaLnBrk="1" hangingPunct="1"/>
            <a:r>
              <a:rPr lang="el-GR" sz="3600" b="1" dirty="0" smtClean="0">
                <a:solidFill>
                  <a:srgbClr val="002060"/>
                </a:solidFill>
              </a:rPr>
              <a:t>ΜΕΘΟΔΟΣ ΣΕΙΡΑΣ ΕΞΑΝΤΛΗΣΕΩΣ ΤΩΝ ΑΠΟΘΕΜΑΤΩΝ </a:t>
            </a:r>
            <a:r>
              <a:rPr lang="en-US" sz="3600" b="1" dirty="0" smtClean="0">
                <a:solidFill>
                  <a:srgbClr val="002060"/>
                </a:solidFill>
                <a:latin typeface="Calibri" pitchFamily="34" charset="0"/>
              </a:rPr>
              <a:t>F.I.F.O.</a:t>
            </a:r>
            <a:endParaRPr lang="el-GR" sz="3600" b="1" dirty="0" smtClean="0">
              <a:solidFill>
                <a:srgbClr val="002060"/>
              </a:solidFill>
              <a:latin typeface="Calibri" pitchFamily="34" charset="0"/>
            </a:endParaRPr>
          </a:p>
        </p:txBody>
      </p:sp>
      <p:sp>
        <p:nvSpPr>
          <p:cNvPr id="17411" name="Rectangle 3"/>
          <p:cNvSpPr>
            <a:spLocks noGrp="1" noChangeArrowheads="1"/>
          </p:cNvSpPr>
          <p:nvPr>
            <p:ph sz="quarter" idx="1"/>
          </p:nvPr>
        </p:nvSpPr>
        <p:spPr>
          <a:xfrm>
            <a:off x="0" y="1628800"/>
            <a:ext cx="9144000" cy="5229200"/>
          </a:xfrm>
        </p:spPr>
        <p:txBody>
          <a:bodyPr/>
          <a:lstStyle/>
          <a:p>
            <a:pPr algn="just">
              <a:lnSpc>
                <a:spcPct val="90000"/>
              </a:lnSpc>
            </a:pPr>
            <a:r>
              <a:rPr lang="el-GR" dirty="0" smtClean="0"/>
              <a:t>Στηρίζεται στην παραδοχή ότι αυτό που μπήκε (αγοράστηκε) πρώτο στην αποθήκη, βγήκε (πουλήθηκε) πρώτο από την αποθήκη. </a:t>
            </a:r>
          </a:p>
          <a:p>
            <a:pPr algn="just">
              <a:lnSpc>
                <a:spcPct val="90000"/>
              </a:lnSpc>
            </a:pPr>
            <a:r>
              <a:rPr lang="el-GR" dirty="0" smtClean="0"/>
              <a:t>Βασίζεται στη φυσική ροή των τιμών του κόστους και τείνει</a:t>
            </a:r>
          </a:p>
          <a:p>
            <a:pPr algn="just" eaLnBrk="1" hangingPunct="1">
              <a:lnSpc>
                <a:spcPct val="90000"/>
              </a:lnSpc>
              <a:buFontTx/>
              <a:buNone/>
            </a:pPr>
            <a:r>
              <a:rPr lang="en-US" dirty="0" smtClean="0"/>
              <a:t>	</a:t>
            </a:r>
            <a:r>
              <a:rPr lang="el-GR" dirty="0" smtClean="0"/>
              <a:t>να εμφανίζει τα αποθέματα στις τρέχουσες τιμές.</a:t>
            </a:r>
          </a:p>
          <a:p>
            <a:pPr algn="just">
              <a:lnSpc>
                <a:spcPct val="90000"/>
              </a:lnSpc>
            </a:pPr>
            <a:r>
              <a:rPr lang="el-GR" dirty="0" smtClean="0"/>
              <a:t>Στις περιπτώσεις πληθωρισμού το κόστος παραγωγής αναπροσαρμόζεται με τις ισχύουσες τιμές. </a:t>
            </a:r>
          </a:p>
          <a:p>
            <a:pPr algn="just">
              <a:lnSpc>
                <a:spcPct val="90000"/>
              </a:lnSpc>
            </a:pPr>
            <a:r>
              <a:rPr lang="el-GR" dirty="0" smtClean="0"/>
              <a:t>Η μέθοδος αυτή </a:t>
            </a:r>
            <a:r>
              <a:rPr lang="el-GR" b="1" dirty="0" smtClean="0"/>
              <a:t>μπορεί να εφαρμοσθεί </a:t>
            </a:r>
            <a:r>
              <a:rPr lang="el-GR" dirty="0" smtClean="0"/>
              <a:t>τόσο στην </a:t>
            </a:r>
            <a:r>
              <a:rPr lang="el-GR" dirty="0" smtClean="0">
                <a:solidFill>
                  <a:srgbClr val="0000CC"/>
                </a:solidFill>
              </a:rPr>
              <a:t>περιοδική</a:t>
            </a:r>
            <a:r>
              <a:rPr lang="el-GR" dirty="0" smtClean="0"/>
              <a:t> όσο και στην </a:t>
            </a:r>
            <a:r>
              <a:rPr lang="el-GR" dirty="0" smtClean="0">
                <a:solidFill>
                  <a:srgbClr val="006600"/>
                </a:solidFill>
              </a:rPr>
              <a:t>διαρκή</a:t>
            </a:r>
            <a:r>
              <a:rPr lang="el-GR" dirty="0" smtClean="0"/>
              <a:t> απογραφή γιατί είναι </a:t>
            </a:r>
            <a:r>
              <a:rPr lang="el-GR" b="1" dirty="0" smtClean="0"/>
              <a:t>αντικειμενική.</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052736"/>
          </a:xfrm>
        </p:spPr>
        <p:txBody>
          <a:bodyPr>
            <a:normAutofit fontScale="90000"/>
          </a:bodyPr>
          <a:lstStyle/>
          <a:p>
            <a:pPr algn="ctr" eaLnBrk="1" hangingPunct="1"/>
            <a:r>
              <a:rPr lang="el-GR" sz="3600" b="1" dirty="0" smtClean="0">
                <a:solidFill>
                  <a:srgbClr val="002060"/>
                </a:solidFill>
              </a:rPr>
              <a:t>ΜΕΘΟΔΟΣ ΣΕΙΡΑΣ ΕΞΑΝΤΛΗΣΕΩΣ ΤΩΝ ΑΠΟΘΕΜΑΤΩΝ </a:t>
            </a:r>
            <a:r>
              <a:rPr lang="en-US" sz="3600" b="1" dirty="0" smtClean="0">
                <a:solidFill>
                  <a:srgbClr val="002060"/>
                </a:solidFill>
                <a:latin typeface="Calibri" pitchFamily="34" charset="0"/>
              </a:rPr>
              <a:t>F.I.F.O.</a:t>
            </a:r>
            <a:endParaRPr lang="el-GR" sz="3600" b="1" dirty="0" smtClean="0">
              <a:solidFill>
                <a:srgbClr val="002060"/>
              </a:solidFill>
              <a:latin typeface="Calibri" pitchFamily="34" charset="0"/>
            </a:endParaRPr>
          </a:p>
        </p:txBody>
      </p:sp>
      <p:graphicFrame>
        <p:nvGraphicFramePr>
          <p:cNvPr id="18547" name="Group 115"/>
          <p:cNvGraphicFramePr>
            <a:graphicFrameLocks noGrp="1"/>
          </p:cNvGraphicFramePr>
          <p:nvPr>
            <p:ph type="tbl" idx="1"/>
          </p:nvPr>
        </p:nvGraphicFramePr>
        <p:xfrm>
          <a:off x="179513" y="1052738"/>
          <a:ext cx="8784974" cy="5626805"/>
        </p:xfrm>
        <a:graphic>
          <a:graphicData uri="http://schemas.openxmlformats.org/drawingml/2006/table">
            <a:tbl>
              <a:tblPr/>
              <a:tblGrid>
                <a:gridCol w="3838852"/>
                <a:gridCol w="1798174"/>
                <a:gridCol w="1453486"/>
                <a:gridCol w="1694462"/>
              </a:tblGrid>
              <a:tr h="12699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1</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2</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3</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3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Σύνολο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94122"/>
          </a:xfrm>
        </p:spPr>
        <p:txBody>
          <a:bodyPr>
            <a:normAutofit fontScale="90000"/>
          </a:bodyPr>
          <a:lstStyle/>
          <a:p>
            <a:pPr algn="ctr" eaLnBrk="1" hangingPunct="1"/>
            <a:r>
              <a:rPr lang="el-GR" sz="3600" b="1" dirty="0" smtClean="0">
                <a:solidFill>
                  <a:srgbClr val="002060"/>
                </a:solidFill>
              </a:rPr>
              <a:t>ΜΕΘΟΔΟΣ ΣΕΙΡΑΣ ΕΞΑΝΤΛΗΣΕΩΣ ΤΩΝ ΑΠΟΘΕΜΑΤΩΝ </a:t>
            </a:r>
            <a:r>
              <a:rPr lang="en-US" sz="3600" b="1" dirty="0" smtClean="0">
                <a:solidFill>
                  <a:srgbClr val="002060"/>
                </a:solidFill>
                <a:latin typeface="Calibri" pitchFamily="34" charset="0"/>
              </a:rPr>
              <a:t>F.I.F.O</a:t>
            </a:r>
            <a:endParaRPr lang="el-GR" sz="3600" b="1" dirty="0" smtClean="0">
              <a:solidFill>
                <a:srgbClr val="002060"/>
              </a:solidFill>
              <a:latin typeface="Calibri" pitchFamily="34" charset="0"/>
            </a:endParaRPr>
          </a:p>
        </p:txBody>
      </p:sp>
      <p:sp>
        <p:nvSpPr>
          <p:cNvPr id="19459" name="Rectangle 3"/>
          <p:cNvSpPr>
            <a:spLocks noGrp="1" noChangeArrowheads="1"/>
          </p:cNvSpPr>
          <p:nvPr>
            <p:ph sz="quarter" idx="1"/>
          </p:nvPr>
        </p:nvSpPr>
        <p:spPr>
          <a:xfrm>
            <a:off x="0" y="1484784"/>
            <a:ext cx="9144000" cy="5373216"/>
          </a:xfrm>
        </p:spPr>
        <p:txBody>
          <a:bodyPr>
            <a:normAutofit lnSpcReduction="10000"/>
          </a:bodyPr>
          <a:lstStyle/>
          <a:p>
            <a:pPr algn="just" eaLnBrk="1" hangingPunct="1">
              <a:buFontTx/>
              <a:buNone/>
            </a:pPr>
            <a:r>
              <a:rPr lang="el-GR" sz="2800" dirty="0" smtClean="0"/>
              <a:t>Έστω ότι πουλήθηκαν 700 τεμάχια. Αυτά προήλθαν από</a:t>
            </a:r>
          </a:p>
          <a:p>
            <a:pPr algn="just" eaLnBrk="1" hangingPunct="1">
              <a:buFontTx/>
              <a:buNone/>
            </a:pPr>
            <a:r>
              <a:rPr lang="el-GR" sz="2800" dirty="0" smtClean="0"/>
              <a:t>τα 100 τεμάχια του αρχικού αποθέματος, τα 200 τεμάχια</a:t>
            </a:r>
          </a:p>
          <a:p>
            <a:pPr algn="just" eaLnBrk="1" hangingPunct="1">
              <a:buFontTx/>
              <a:buNone/>
            </a:pPr>
            <a:r>
              <a:rPr lang="el-GR" sz="2800" dirty="0" smtClean="0"/>
              <a:t>της 1</a:t>
            </a:r>
            <a:r>
              <a:rPr lang="el-GR" sz="2800" baseline="30000" dirty="0" smtClean="0"/>
              <a:t>ης</a:t>
            </a:r>
            <a:r>
              <a:rPr lang="el-GR" sz="2800" dirty="0" smtClean="0"/>
              <a:t> αγοράς, τα 300 τεμάχια της 2</a:t>
            </a:r>
            <a:r>
              <a:rPr lang="el-GR" sz="2800" baseline="30000" dirty="0" smtClean="0"/>
              <a:t>ης</a:t>
            </a:r>
            <a:r>
              <a:rPr lang="el-GR" sz="2800" dirty="0" smtClean="0"/>
              <a:t> αγοράς και 100</a:t>
            </a:r>
          </a:p>
          <a:p>
            <a:pPr algn="just" eaLnBrk="1" hangingPunct="1">
              <a:buFontTx/>
              <a:buNone/>
            </a:pPr>
            <a:r>
              <a:rPr lang="el-GR" sz="2800" dirty="0" smtClean="0"/>
              <a:t>τεμάχια της 3</a:t>
            </a:r>
            <a:r>
              <a:rPr lang="el-GR" sz="2800" baseline="30000" dirty="0" smtClean="0"/>
              <a:t>ης</a:t>
            </a:r>
            <a:r>
              <a:rPr lang="el-GR" sz="2800" dirty="0" smtClean="0"/>
              <a:t> αγοράς. Άρα τα (1.000 - 700 =) 300</a:t>
            </a:r>
          </a:p>
          <a:p>
            <a:pPr algn="just" eaLnBrk="1" hangingPunct="1">
              <a:buFontTx/>
              <a:buNone/>
            </a:pPr>
            <a:r>
              <a:rPr lang="el-GR" sz="2800" dirty="0" smtClean="0"/>
              <a:t>τεμάχια που έμειναν προέρχονται από την 3η αγορά.</a:t>
            </a:r>
          </a:p>
          <a:p>
            <a:pPr algn="just" eaLnBrk="1" hangingPunct="1">
              <a:buFontTx/>
              <a:buNone/>
            </a:pPr>
            <a:r>
              <a:rPr lang="el-GR" sz="2800" dirty="0" smtClean="0"/>
              <a:t>Επομένως το </a:t>
            </a:r>
            <a:r>
              <a:rPr lang="el-GR" sz="2800" b="1" dirty="0" smtClean="0"/>
              <a:t>κόστος των μενόντων</a:t>
            </a:r>
            <a:r>
              <a:rPr lang="el-GR" sz="2800" dirty="0" smtClean="0"/>
              <a:t> αποθεμάτων είναι:</a:t>
            </a:r>
          </a:p>
          <a:p>
            <a:pPr algn="just" eaLnBrk="1" hangingPunct="1">
              <a:buFontTx/>
              <a:buNone/>
            </a:pPr>
            <a:r>
              <a:rPr lang="el-GR" sz="2800" dirty="0" smtClean="0"/>
              <a:t>300</a:t>
            </a:r>
            <a:r>
              <a:rPr lang="en-US" sz="2800" dirty="0" smtClean="0"/>
              <a:t>T</a:t>
            </a:r>
            <a:r>
              <a:rPr lang="el-GR" sz="2800" dirty="0" smtClean="0"/>
              <a:t> * 35€ </a:t>
            </a:r>
            <a:r>
              <a:rPr lang="en-US" sz="2800" dirty="0" smtClean="0"/>
              <a:t>/T </a:t>
            </a:r>
            <a:r>
              <a:rPr lang="el-GR" sz="2800" dirty="0" smtClean="0"/>
              <a:t>= </a:t>
            </a:r>
            <a:r>
              <a:rPr lang="el-GR" sz="2800" b="1" dirty="0" smtClean="0"/>
              <a:t>10.500€</a:t>
            </a:r>
            <a:r>
              <a:rPr lang="el-GR" sz="2800" dirty="0" smtClean="0"/>
              <a:t> και το </a:t>
            </a:r>
            <a:r>
              <a:rPr lang="el-GR" sz="2800" b="1" dirty="0" smtClean="0"/>
              <a:t>κόστος πωληθέντων</a:t>
            </a:r>
            <a:r>
              <a:rPr lang="el-GR" sz="2800" dirty="0" smtClean="0"/>
              <a:t> είναι:</a:t>
            </a:r>
          </a:p>
          <a:p>
            <a:pPr algn="just" eaLnBrk="1" hangingPunct="1">
              <a:buFontTx/>
              <a:buNone/>
            </a:pPr>
            <a:r>
              <a:rPr lang="el-GR" sz="2800" dirty="0" smtClean="0"/>
              <a:t>[(100*20)+(200*25)+(300*30)+(100*35)] = </a:t>
            </a:r>
            <a:r>
              <a:rPr lang="el-GR" sz="2800" b="1" dirty="0" smtClean="0"/>
              <a:t>19.500€.</a:t>
            </a:r>
            <a:r>
              <a:rPr lang="el-GR" sz="2800" dirty="0" smtClean="0"/>
              <a:t> </a:t>
            </a:r>
          </a:p>
          <a:p>
            <a:pPr algn="just" eaLnBrk="1" hangingPunct="1">
              <a:buFontTx/>
              <a:buNone/>
            </a:pPr>
            <a:r>
              <a:rPr lang="el-GR" sz="2800" dirty="0" smtClean="0"/>
              <a:t>Το </a:t>
            </a:r>
            <a:r>
              <a:rPr lang="el-GR" sz="2800" b="1" dirty="0" smtClean="0"/>
              <a:t>συνολικό κόστος </a:t>
            </a:r>
            <a:r>
              <a:rPr lang="el-GR" sz="2800" dirty="0" smtClean="0"/>
              <a:t>μενόντων και πωληθέντων</a:t>
            </a:r>
          </a:p>
          <a:p>
            <a:pPr algn="just" eaLnBrk="1" hangingPunct="1">
              <a:buFontTx/>
              <a:buNone/>
            </a:pPr>
            <a:r>
              <a:rPr lang="el-GR" sz="2800" dirty="0" smtClean="0"/>
              <a:t>αποθεμάτων είναι: 10.500€ + 19.500€ = 30.000 €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490537"/>
          </a:xfrm>
        </p:spPr>
        <p:txBody>
          <a:bodyPr>
            <a:normAutofit fontScale="90000"/>
          </a:bodyPr>
          <a:lstStyle/>
          <a:p>
            <a:pPr algn="ctr" eaLnBrk="1" hangingPunct="1"/>
            <a:r>
              <a:rPr lang="en-US" sz="4000" b="1" dirty="0" smtClean="0">
                <a:solidFill>
                  <a:srgbClr val="006600"/>
                </a:solidFill>
                <a:latin typeface="Calibri" pitchFamily="34" charset="0"/>
              </a:rPr>
              <a:t>L.I.F.O.</a:t>
            </a:r>
            <a:endParaRPr lang="el-GR" sz="4000" b="1" dirty="0" smtClean="0">
              <a:solidFill>
                <a:srgbClr val="006600"/>
              </a:solidFill>
              <a:latin typeface="Calibri" pitchFamily="34" charset="0"/>
            </a:endParaRPr>
          </a:p>
        </p:txBody>
      </p:sp>
      <p:sp>
        <p:nvSpPr>
          <p:cNvPr id="20483" name="Rectangle 3"/>
          <p:cNvSpPr>
            <a:spLocks noGrp="1" noChangeArrowheads="1"/>
          </p:cNvSpPr>
          <p:nvPr>
            <p:ph sz="quarter" idx="1"/>
          </p:nvPr>
        </p:nvSpPr>
        <p:spPr>
          <a:xfrm>
            <a:off x="179512" y="908050"/>
            <a:ext cx="8712968" cy="5689302"/>
          </a:xfrm>
        </p:spPr>
        <p:txBody>
          <a:bodyPr>
            <a:normAutofit fontScale="92500"/>
          </a:bodyPr>
          <a:lstStyle/>
          <a:p>
            <a:pPr algn="just"/>
            <a:r>
              <a:rPr lang="el-GR" sz="2800" dirty="0" smtClean="0"/>
              <a:t>Η μέθοδος αυτή </a:t>
            </a:r>
            <a:r>
              <a:rPr lang="el-GR" sz="2800" u="sng" dirty="0" smtClean="0"/>
              <a:t>στηρίζεται</a:t>
            </a:r>
            <a:r>
              <a:rPr lang="el-GR" sz="2800" dirty="0" smtClean="0"/>
              <a:t> στην παραδοχή ότι </a:t>
            </a:r>
            <a:r>
              <a:rPr lang="el-GR" sz="2800" i="1" u="sng" dirty="0" smtClean="0"/>
              <a:t>αυτό που αγοράστηκε τελευταίο πουλήθηκε πρώτο.</a:t>
            </a:r>
            <a:r>
              <a:rPr lang="el-GR" sz="2800" dirty="0" smtClean="0"/>
              <a:t> </a:t>
            </a:r>
          </a:p>
          <a:p>
            <a:pPr algn="just"/>
            <a:r>
              <a:rPr lang="el-GR" sz="2800" dirty="0" smtClean="0"/>
              <a:t>Η μέθοδος αυτή εφαρμόζεται κυρίως στις επιχειρήσεις που κοστολογούν κατά την παραγωγική διαδικασία.</a:t>
            </a:r>
          </a:p>
          <a:p>
            <a:pPr algn="just"/>
            <a:r>
              <a:rPr lang="el-GR" sz="2800" dirty="0" smtClean="0"/>
              <a:t>Αποτελεί την πλέον συντηρητική εκδοχή της τιμής κτήσης και δημιουργεί ανακρίβειες όσο απομακρύνεται από την τιμή της ημέρας. </a:t>
            </a:r>
          </a:p>
          <a:p>
            <a:pPr algn="just"/>
            <a:r>
              <a:rPr lang="el-GR" sz="2800" dirty="0" smtClean="0"/>
              <a:t>Τα κύρια </a:t>
            </a:r>
            <a:r>
              <a:rPr lang="el-GR" sz="2800" b="1" dirty="0" smtClean="0"/>
              <a:t>μειονεκτήματα</a:t>
            </a:r>
            <a:r>
              <a:rPr lang="el-GR" sz="2800" dirty="0" smtClean="0"/>
              <a:t> της μεθόδου αυτής είναι δύο:</a:t>
            </a:r>
          </a:p>
          <a:p>
            <a:pPr algn="just">
              <a:buNone/>
            </a:pPr>
            <a:r>
              <a:rPr lang="el-GR" sz="2800" b="1" dirty="0" smtClean="0"/>
              <a:t>1)</a:t>
            </a:r>
            <a:r>
              <a:rPr lang="el-GR" sz="2800" dirty="0" smtClean="0"/>
              <a:t> αφύσικη ροή αποθεμάτων, </a:t>
            </a:r>
          </a:p>
          <a:p>
            <a:pPr algn="just">
              <a:buNone/>
            </a:pPr>
            <a:r>
              <a:rPr lang="el-GR" sz="2800" b="1" dirty="0" smtClean="0"/>
              <a:t>2)</a:t>
            </a:r>
            <a:r>
              <a:rPr lang="el-GR" sz="2800" dirty="0" smtClean="0"/>
              <a:t> απομάκρυνση του κόστους από τις τρέχουσες συνθήκες της αγοράς όταν διατίθενται παλαιά αποθέματα.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title"/>
          </p:nvPr>
        </p:nvSpPr>
        <p:spPr>
          <a:xfrm>
            <a:off x="0" y="188913"/>
            <a:ext cx="8964488" cy="863823"/>
          </a:xfrm>
        </p:spPr>
        <p:txBody>
          <a:bodyPr>
            <a:normAutofit fontScale="90000"/>
          </a:bodyPr>
          <a:lstStyle/>
          <a:p>
            <a:pPr algn="ctr" eaLnBrk="1" hangingPunct="1"/>
            <a:r>
              <a:rPr lang="el-GR" altLang="el-GR" sz="2800" b="1" u="none" dirty="0" smtClean="0">
                <a:solidFill>
                  <a:srgbClr val="C00000"/>
                </a:solidFill>
              </a:rPr>
              <a:t>Αποτίμηση Χρηματοοικονομικών Στοιχείων Ενεργητικού και Υποχρεώσεων κατά την Αρχική Αναγνώριση</a:t>
            </a:r>
          </a:p>
        </p:txBody>
      </p:sp>
      <p:cxnSp>
        <p:nvCxnSpPr>
          <p:cNvPr id="10" name="Ευθεία γραμμή σύνδεσης 9"/>
          <p:cNvCxnSpPr/>
          <p:nvPr/>
        </p:nvCxnSpPr>
        <p:spPr>
          <a:xfrm>
            <a:off x="457200" y="1412875"/>
            <a:ext cx="748823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9220" name="TextBox 1"/>
          <p:cNvSpPr txBox="1">
            <a:spLocks noChangeArrowheads="1"/>
          </p:cNvSpPr>
          <p:nvPr/>
        </p:nvSpPr>
        <p:spPr bwMode="auto">
          <a:xfrm>
            <a:off x="683568" y="1773238"/>
            <a:ext cx="2808932" cy="723275"/>
          </a:xfrm>
          <a:prstGeom prst="rect">
            <a:avLst/>
          </a:prstGeom>
          <a:noFill/>
          <a:ln w="9525">
            <a:noFill/>
            <a:miter lim="800000"/>
            <a:headEnd/>
            <a:tailEnd/>
          </a:ln>
        </p:spPr>
        <p:txBody>
          <a:bodyPr wrap="square">
            <a:spAutoFit/>
          </a:bodyPr>
          <a:lstStyle/>
          <a:p>
            <a:pPr algn="ctr">
              <a:spcAft>
                <a:spcPts val="600"/>
              </a:spcAft>
            </a:pPr>
            <a:r>
              <a:rPr lang="el-GR" altLang="el-GR" b="1" u="sng" dirty="0">
                <a:solidFill>
                  <a:srgbClr val="7030A0"/>
                </a:solidFill>
              </a:rPr>
              <a:t>Εμπορικές </a:t>
            </a:r>
            <a:r>
              <a:rPr lang="el-GR" altLang="el-GR" b="1" u="sng" dirty="0" smtClean="0">
                <a:solidFill>
                  <a:srgbClr val="7030A0"/>
                </a:solidFill>
              </a:rPr>
              <a:t>Απαιτήσεις</a:t>
            </a:r>
            <a:endParaRPr lang="el-GR" altLang="el-GR" b="1" u="sng" dirty="0">
              <a:solidFill>
                <a:srgbClr val="7030A0"/>
              </a:solidFill>
            </a:endParaRPr>
          </a:p>
          <a:p>
            <a:pPr algn="ctr">
              <a:spcAft>
                <a:spcPts val="600"/>
              </a:spcAft>
            </a:pPr>
            <a:r>
              <a:rPr lang="el-GR" altLang="el-GR" dirty="0"/>
              <a:t>(</a:t>
            </a:r>
            <a:r>
              <a:rPr lang="en-GB" altLang="el-GR" dirty="0"/>
              <a:t>trade receivables)</a:t>
            </a:r>
            <a:endParaRPr lang="el-GR" altLang="el-GR" dirty="0"/>
          </a:p>
        </p:txBody>
      </p:sp>
      <p:sp>
        <p:nvSpPr>
          <p:cNvPr id="9221" name="TextBox 11"/>
          <p:cNvSpPr txBox="1">
            <a:spLocks noChangeArrowheads="1"/>
          </p:cNvSpPr>
          <p:nvPr/>
        </p:nvSpPr>
        <p:spPr bwMode="auto">
          <a:xfrm>
            <a:off x="5292725" y="1773238"/>
            <a:ext cx="2447925" cy="368300"/>
          </a:xfrm>
          <a:prstGeom prst="rect">
            <a:avLst/>
          </a:prstGeom>
          <a:noFill/>
          <a:ln w="9525">
            <a:noFill/>
            <a:miter lim="800000"/>
            <a:headEnd/>
            <a:tailEnd/>
          </a:ln>
        </p:spPr>
        <p:txBody>
          <a:bodyPr>
            <a:spAutoFit/>
          </a:bodyPr>
          <a:lstStyle/>
          <a:p>
            <a:pPr algn="ctr">
              <a:spcAft>
                <a:spcPts val="600"/>
              </a:spcAft>
            </a:pPr>
            <a:r>
              <a:rPr lang="el-GR" altLang="el-GR" b="1" u="sng" dirty="0">
                <a:solidFill>
                  <a:srgbClr val="006600"/>
                </a:solidFill>
              </a:rPr>
              <a:t>Λοιπές </a:t>
            </a:r>
            <a:r>
              <a:rPr lang="el-GR" altLang="el-GR" b="1" u="sng" dirty="0" smtClean="0">
                <a:solidFill>
                  <a:srgbClr val="006600"/>
                </a:solidFill>
              </a:rPr>
              <a:t>Περιπτώσεις</a:t>
            </a:r>
            <a:endParaRPr lang="el-GR" altLang="el-GR" b="1" u="sng" dirty="0">
              <a:solidFill>
                <a:srgbClr val="006600"/>
              </a:solidFill>
            </a:endParaRPr>
          </a:p>
        </p:txBody>
      </p:sp>
      <p:cxnSp>
        <p:nvCxnSpPr>
          <p:cNvPr id="4" name="Ευθεία γραμμή σύνδεσης 3"/>
          <p:cNvCxnSpPr/>
          <p:nvPr/>
        </p:nvCxnSpPr>
        <p:spPr>
          <a:xfrm flipH="1">
            <a:off x="1403350" y="2495550"/>
            <a:ext cx="792163" cy="64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p:cNvCxnSpPr/>
          <p:nvPr/>
        </p:nvCxnSpPr>
        <p:spPr>
          <a:xfrm>
            <a:off x="2195513" y="2495550"/>
            <a:ext cx="792162" cy="649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4" name="TextBox 6"/>
          <p:cNvSpPr txBox="1">
            <a:spLocks noChangeArrowheads="1"/>
          </p:cNvSpPr>
          <p:nvPr/>
        </p:nvSpPr>
        <p:spPr bwMode="auto">
          <a:xfrm>
            <a:off x="611188" y="3357563"/>
            <a:ext cx="1584325" cy="646112"/>
          </a:xfrm>
          <a:prstGeom prst="rect">
            <a:avLst/>
          </a:prstGeom>
          <a:noFill/>
          <a:ln w="9525">
            <a:noFill/>
            <a:miter lim="800000"/>
            <a:headEnd/>
            <a:tailEnd/>
          </a:ln>
        </p:spPr>
        <p:txBody>
          <a:bodyPr>
            <a:spAutoFit/>
          </a:bodyPr>
          <a:lstStyle/>
          <a:p>
            <a:pPr algn="ctr"/>
            <a:r>
              <a:rPr lang="el-GR" altLang="el-GR" dirty="0" smtClean="0"/>
              <a:t>Λήξεως </a:t>
            </a:r>
            <a:r>
              <a:rPr lang="el-GR" altLang="el-GR" dirty="0"/>
              <a:t>μέχρι ένα έτος</a:t>
            </a:r>
          </a:p>
        </p:txBody>
      </p:sp>
      <p:sp>
        <p:nvSpPr>
          <p:cNvPr id="9225" name="TextBox 17"/>
          <p:cNvSpPr txBox="1">
            <a:spLocks noChangeArrowheads="1"/>
          </p:cNvSpPr>
          <p:nvPr/>
        </p:nvSpPr>
        <p:spPr bwMode="auto">
          <a:xfrm>
            <a:off x="2195513" y="3357563"/>
            <a:ext cx="1584325" cy="646112"/>
          </a:xfrm>
          <a:prstGeom prst="rect">
            <a:avLst/>
          </a:prstGeom>
          <a:noFill/>
          <a:ln w="9525">
            <a:noFill/>
            <a:miter lim="800000"/>
            <a:headEnd/>
            <a:tailEnd/>
          </a:ln>
        </p:spPr>
        <p:txBody>
          <a:bodyPr>
            <a:spAutoFit/>
          </a:bodyPr>
          <a:lstStyle/>
          <a:p>
            <a:pPr algn="ctr"/>
            <a:r>
              <a:rPr lang="el-GR" altLang="el-GR" dirty="0" smtClean="0"/>
              <a:t>Λήξεως </a:t>
            </a:r>
            <a:r>
              <a:rPr lang="el-GR" altLang="el-GR" dirty="0"/>
              <a:t>μετά από ένα έτος</a:t>
            </a:r>
          </a:p>
        </p:txBody>
      </p:sp>
      <p:cxnSp>
        <p:nvCxnSpPr>
          <p:cNvPr id="19" name="Ευθεία γραμμή σύνδεσης 18"/>
          <p:cNvCxnSpPr/>
          <p:nvPr/>
        </p:nvCxnSpPr>
        <p:spPr>
          <a:xfrm flipH="1">
            <a:off x="5724525" y="2349500"/>
            <a:ext cx="792163" cy="79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a:off x="6516688" y="2349500"/>
            <a:ext cx="792162" cy="792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28" name="TextBox 20"/>
          <p:cNvSpPr txBox="1">
            <a:spLocks noChangeArrowheads="1"/>
          </p:cNvSpPr>
          <p:nvPr/>
        </p:nvSpPr>
        <p:spPr bwMode="auto">
          <a:xfrm>
            <a:off x="4787900" y="3357563"/>
            <a:ext cx="1584325" cy="646112"/>
          </a:xfrm>
          <a:prstGeom prst="rect">
            <a:avLst/>
          </a:prstGeom>
          <a:noFill/>
          <a:ln w="9525">
            <a:noFill/>
            <a:miter lim="800000"/>
            <a:headEnd/>
            <a:tailEnd/>
          </a:ln>
        </p:spPr>
        <p:txBody>
          <a:bodyPr>
            <a:spAutoFit/>
          </a:bodyPr>
          <a:lstStyle/>
          <a:p>
            <a:pPr algn="ctr"/>
            <a:r>
              <a:rPr lang="el-GR" altLang="el-GR" dirty="0" smtClean="0"/>
              <a:t>Λοιπές </a:t>
            </a:r>
            <a:r>
              <a:rPr lang="el-GR" altLang="el-GR" dirty="0"/>
              <a:t>περιπτώσεις</a:t>
            </a:r>
          </a:p>
        </p:txBody>
      </p:sp>
      <p:sp>
        <p:nvSpPr>
          <p:cNvPr id="9229" name="TextBox 21"/>
          <p:cNvSpPr txBox="1">
            <a:spLocks noChangeArrowheads="1"/>
          </p:cNvSpPr>
          <p:nvPr/>
        </p:nvSpPr>
        <p:spPr bwMode="auto">
          <a:xfrm>
            <a:off x="6443663" y="3357563"/>
            <a:ext cx="2089150" cy="1476375"/>
          </a:xfrm>
          <a:prstGeom prst="rect">
            <a:avLst/>
          </a:prstGeom>
          <a:noFill/>
          <a:ln w="9525">
            <a:noFill/>
            <a:miter lim="800000"/>
            <a:headEnd/>
            <a:tailEnd/>
          </a:ln>
        </p:spPr>
        <p:txBody>
          <a:bodyPr>
            <a:spAutoFit/>
          </a:bodyPr>
          <a:lstStyle/>
          <a:p>
            <a:pPr algn="ctr"/>
            <a:r>
              <a:rPr lang="el-GR" altLang="el-GR" dirty="0"/>
              <a:t>που αποτιμώνται μεταγενέστερα στην εύλογη αξία μέσω των αποτελεσμάτων</a:t>
            </a:r>
          </a:p>
        </p:txBody>
      </p:sp>
      <p:sp>
        <p:nvSpPr>
          <p:cNvPr id="9230" name="TextBox 8"/>
          <p:cNvSpPr txBox="1">
            <a:spLocks noChangeArrowheads="1"/>
          </p:cNvSpPr>
          <p:nvPr/>
        </p:nvSpPr>
        <p:spPr bwMode="auto">
          <a:xfrm>
            <a:off x="3276600" y="5241925"/>
            <a:ext cx="2159000" cy="923925"/>
          </a:xfrm>
          <a:prstGeom prst="rect">
            <a:avLst/>
          </a:prstGeom>
          <a:noFill/>
          <a:ln w="9525">
            <a:noFill/>
            <a:miter lim="800000"/>
            <a:headEnd/>
            <a:tailEnd/>
          </a:ln>
        </p:spPr>
        <p:txBody>
          <a:bodyPr>
            <a:spAutoFit/>
          </a:bodyPr>
          <a:lstStyle/>
          <a:p>
            <a:pPr algn="ctr"/>
            <a:r>
              <a:rPr lang="el-GR" altLang="el-GR" dirty="0"/>
              <a:t>στην εύλογη αξία πλέον ή μείον τα έξοδα συναλλαγής</a:t>
            </a:r>
          </a:p>
        </p:txBody>
      </p:sp>
      <p:cxnSp>
        <p:nvCxnSpPr>
          <p:cNvPr id="13" name="Γωνιακή σύνδεση 12"/>
          <p:cNvCxnSpPr/>
          <p:nvPr/>
        </p:nvCxnSpPr>
        <p:spPr>
          <a:xfrm rot="16200000" flipH="1">
            <a:off x="2357438" y="4670425"/>
            <a:ext cx="1584325" cy="396875"/>
          </a:xfrm>
          <a:prstGeom prst="bentConnector3">
            <a:avLst>
              <a:gd name="adj1" fmla="val 10007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Γωνιακή σύνδεση 16"/>
          <p:cNvCxnSpPr/>
          <p:nvPr/>
        </p:nvCxnSpPr>
        <p:spPr>
          <a:xfrm rot="5400000">
            <a:off x="4769644" y="4671219"/>
            <a:ext cx="1584325" cy="395287"/>
          </a:xfrm>
          <a:prstGeom prst="bentConnector3">
            <a:avLst>
              <a:gd name="adj1" fmla="val 10006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p:nvPr/>
        </p:nvCxnSpPr>
        <p:spPr>
          <a:xfrm>
            <a:off x="1403350" y="4005263"/>
            <a:ext cx="0" cy="1403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a:stCxn id="9229" idx="2"/>
          </p:cNvCxnSpPr>
          <p:nvPr/>
        </p:nvCxnSpPr>
        <p:spPr>
          <a:xfrm>
            <a:off x="7488238" y="4833938"/>
            <a:ext cx="0" cy="647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35" name="TextBox 28"/>
          <p:cNvSpPr txBox="1">
            <a:spLocks noChangeArrowheads="1"/>
          </p:cNvSpPr>
          <p:nvPr/>
        </p:nvSpPr>
        <p:spPr bwMode="auto">
          <a:xfrm>
            <a:off x="611188" y="5445125"/>
            <a:ext cx="1584325" cy="646113"/>
          </a:xfrm>
          <a:prstGeom prst="rect">
            <a:avLst/>
          </a:prstGeom>
          <a:noFill/>
          <a:ln w="9525">
            <a:noFill/>
            <a:miter lim="800000"/>
            <a:headEnd/>
            <a:tailEnd/>
          </a:ln>
        </p:spPr>
        <p:txBody>
          <a:bodyPr>
            <a:spAutoFit/>
          </a:bodyPr>
          <a:lstStyle/>
          <a:p>
            <a:pPr algn="ctr"/>
            <a:r>
              <a:rPr lang="el-GR" altLang="el-GR" dirty="0"/>
              <a:t>στο ποσό συναλλαγής</a:t>
            </a:r>
          </a:p>
        </p:txBody>
      </p:sp>
      <p:sp>
        <p:nvSpPr>
          <p:cNvPr id="9236" name="TextBox 29"/>
          <p:cNvSpPr txBox="1">
            <a:spLocks noChangeArrowheads="1"/>
          </p:cNvSpPr>
          <p:nvPr/>
        </p:nvSpPr>
        <p:spPr bwMode="auto">
          <a:xfrm>
            <a:off x="6732588" y="5481638"/>
            <a:ext cx="1511300" cy="647700"/>
          </a:xfrm>
          <a:prstGeom prst="rect">
            <a:avLst/>
          </a:prstGeom>
          <a:noFill/>
          <a:ln w="9525">
            <a:noFill/>
            <a:miter lim="800000"/>
            <a:headEnd/>
            <a:tailEnd/>
          </a:ln>
        </p:spPr>
        <p:txBody>
          <a:bodyPr>
            <a:spAutoFit/>
          </a:bodyPr>
          <a:lstStyle/>
          <a:p>
            <a:pPr algn="ctr"/>
            <a:r>
              <a:rPr lang="el-GR" altLang="el-GR" dirty="0"/>
              <a:t>στην εύλογη αξία</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3412"/>
          </a:xfrm>
        </p:spPr>
        <p:txBody>
          <a:bodyPr>
            <a:normAutofit fontScale="90000"/>
          </a:bodyPr>
          <a:lstStyle/>
          <a:p>
            <a:pPr algn="ctr" eaLnBrk="1" hangingPunct="1"/>
            <a:r>
              <a:rPr lang="en-US" sz="3600" b="1" dirty="0" smtClean="0">
                <a:solidFill>
                  <a:srgbClr val="006600"/>
                </a:solidFill>
                <a:latin typeface="Calibri" pitchFamily="34" charset="0"/>
              </a:rPr>
              <a:t>L.I.F.O.</a:t>
            </a:r>
            <a:endParaRPr lang="el-GR" sz="3600" b="1" dirty="0" smtClean="0">
              <a:solidFill>
                <a:srgbClr val="006600"/>
              </a:solidFill>
              <a:latin typeface="Calibri" pitchFamily="34" charset="0"/>
            </a:endParaRPr>
          </a:p>
        </p:txBody>
      </p:sp>
      <p:graphicFrame>
        <p:nvGraphicFramePr>
          <p:cNvPr id="24579" name="Group 3"/>
          <p:cNvGraphicFramePr>
            <a:graphicFrameLocks noGrp="1"/>
          </p:cNvGraphicFramePr>
          <p:nvPr>
            <p:ph type="tbl" idx="1"/>
          </p:nvPr>
        </p:nvGraphicFramePr>
        <p:xfrm>
          <a:off x="0" y="981075"/>
          <a:ext cx="9144000" cy="5884865"/>
        </p:xfrm>
        <a:graphic>
          <a:graphicData uri="http://schemas.openxmlformats.org/drawingml/2006/table">
            <a:tbl>
              <a:tblPr/>
              <a:tblGrid>
                <a:gridCol w="3995738"/>
                <a:gridCol w="1871662"/>
                <a:gridCol w="1512888"/>
                <a:gridCol w="1763712"/>
              </a:tblGrid>
              <a:tr h="987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Υφιστάμενα Αποθέματα και Νέες Αγορές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Μονάδες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Τιμή Κτήσης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Συνολικό Κόστος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Αρχικό Απόθεμα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1</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2</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9.000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3</a:t>
                      </a:r>
                      <a:r>
                        <a:rPr kumimoji="0" lang="el-GR" sz="2600" b="1" i="0" u="none" strike="noStrike" cap="none" normalizeH="0" baseline="30000" dirty="0" smtClean="0">
                          <a:ln>
                            <a:noFill/>
                          </a:ln>
                          <a:solidFill>
                            <a:schemeClr val="tx1"/>
                          </a:solidFill>
                          <a:effectLst/>
                          <a:latin typeface="Arial" charset="0"/>
                        </a:rPr>
                        <a:t>η</a:t>
                      </a:r>
                      <a:r>
                        <a:rPr kumimoji="0" lang="el-GR" sz="2600" b="1" i="0" u="none" strike="noStrike" cap="none" normalizeH="0" baseline="0" dirty="0" smtClean="0">
                          <a:ln>
                            <a:noFill/>
                          </a:ln>
                          <a:solidFill>
                            <a:schemeClr val="tx1"/>
                          </a:solidFill>
                          <a:effectLst/>
                          <a:latin typeface="Arial" charset="0"/>
                        </a:rPr>
                        <a:t> Αγορά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1" i="0" u="none" strike="noStrike" cap="none" normalizeH="0" baseline="0" dirty="0" smtClean="0">
                          <a:ln>
                            <a:noFill/>
                          </a:ln>
                          <a:solidFill>
                            <a:schemeClr val="tx1"/>
                          </a:solidFill>
                          <a:effectLst/>
                          <a:latin typeface="Arial" charset="0"/>
                        </a:rPr>
                        <a:t>Σύνολο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600" b="0" i="0" u="none" strike="noStrike" cap="none" normalizeH="0" baseline="0" dirty="0" smtClean="0">
                          <a:ln>
                            <a:noFill/>
                          </a:ln>
                          <a:solidFill>
                            <a:schemeClr val="tx1"/>
                          </a:solidFill>
                          <a:effectLst/>
                          <a:latin typeface="Arial" charset="0"/>
                        </a:rPr>
                        <a:t>30.000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61975"/>
          </a:xfrm>
        </p:spPr>
        <p:txBody>
          <a:bodyPr>
            <a:normAutofit fontScale="90000"/>
          </a:bodyPr>
          <a:lstStyle/>
          <a:p>
            <a:pPr algn="ctr" eaLnBrk="1" hangingPunct="1"/>
            <a:r>
              <a:rPr lang="en-US" sz="3600" b="1" dirty="0" smtClean="0">
                <a:solidFill>
                  <a:srgbClr val="006600"/>
                </a:solidFill>
                <a:latin typeface="Calibri" pitchFamily="34" charset="0"/>
              </a:rPr>
              <a:t>L.I.F.O</a:t>
            </a:r>
            <a:endParaRPr lang="el-GR" sz="3600" b="1" dirty="0" smtClean="0">
              <a:solidFill>
                <a:srgbClr val="006600"/>
              </a:solidFill>
              <a:latin typeface="Calibri" pitchFamily="34" charset="0"/>
            </a:endParaRPr>
          </a:p>
        </p:txBody>
      </p:sp>
      <p:sp>
        <p:nvSpPr>
          <p:cNvPr id="22531" name="Rectangle 3"/>
          <p:cNvSpPr>
            <a:spLocks noGrp="1" noChangeArrowheads="1"/>
          </p:cNvSpPr>
          <p:nvPr>
            <p:ph sz="quarter" idx="1"/>
          </p:nvPr>
        </p:nvSpPr>
        <p:spPr>
          <a:xfrm>
            <a:off x="0" y="908050"/>
            <a:ext cx="9144000" cy="5949950"/>
          </a:xfrm>
        </p:spPr>
        <p:txBody>
          <a:bodyPr>
            <a:normAutofit/>
          </a:bodyPr>
          <a:lstStyle/>
          <a:p>
            <a:pPr algn="just"/>
            <a:r>
              <a:rPr lang="el-GR" sz="2800" dirty="0" smtClean="0"/>
              <a:t>Έστω ότι πουλήθηκαν 700 τεμάχια από τα 1.000 που υπήρχαν στην αποθήκη μας μετά και τις 3 αγορές που κάναμε. Τα πωληθέντα τεμάχια ήταν 400 από την 3</a:t>
            </a:r>
            <a:r>
              <a:rPr lang="el-GR" sz="2800" baseline="30000" dirty="0" smtClean="0"/>
              <a:t>η</a:t>
            </a:r>
            <a:r>
              <a:rPr lang="el-GR" sz="2800" dirty="0" smtClean="0"/>
              <a:t> αγορά και 300 από την 2</a:t>
            </a:r>
            <a:r>
              <a:rPr lang="el-GR" sz="2800" baseline="30000" dirty="0" smtClean="0"/>
              <a:t>η</a:t>
            </a:r>
            <a:r>
              <a:rPr lang="el-GR" sz="2800" dirty="0" smtClean="0"/>
              <a:t> αγορά.</a:t>
            </a:r>
          </a:p>
          <a:p>
            <a:pPr algn="just"/>
            <a:r>
              <a:rPr lang="el-GR" sz="2800" dirty="0" smtClean="0"/>
              <a:t>Άρα το κόστος των πωληθέντων 700 τεμαχίων ήταν: [(400*35)+(300*30)] = 23.000 € και το κόστος των μενόντων αποθεμάτων των 300 τεμαχίων ήταν: [(100*20)+(200*25)]=7.000€. </a:t>
            </a:r>
          </a:p>
          <a:p>
            <a:pPr algn="just"/>
            <a:r>
              <a:rPr lang="el-GR" sz="2800" dirty="0" smtClean="0"/>
              <a:t>Το συνολικό κόστος μενόντων και πωληθέντων αποθεμάτων ήταν: 23.000 € + 7.000 € = 30.000 €.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74638"/>
            <a:ext cx="9144000" cy="1138138"/>
          </a:xfrm>
        </p:spPr>
        <p:txBody>
          <a:bodyPr>
            <a:normAutofit fontScale="90000"/>
          </a:bodyPr>
          <a:lstStyle/>
          <a:p>
            <a:pPr algn="ctr" eaLnBrk="1" hangingPunct="1"/>
            <a:r>
              <a:rPr lang="el-GR" sz="3800" b="1" dirty="0" smtClean="0">
                <a:solidFill>
                  <a:srgbClr val="7030A0"/>
                </a:solidFill>
              </a:rPr>
              <a:t>Η ΜΕΘΟΔΟΣ ΠΡΟΣΔΙΟΡΙΣΜΟΥ ΤΩΝ ΑΠΟΘΕΜΑΤΩΝ ΚΑΤ΄ ΕΚΤΙΜΗΣΗ</a:t>
            </a:r>
          </a:p>
        </p:txBody>
      </p:sp>
      <p:sp>
        <p:nvSpPr>
          <p:cNvPr id="23555" name="Rectangle 3"/>
          <p:cNvSpPr>
            <a:spLocks noGrp="1" noChangeArrowheads="1"/>
          </p:cNvSpPr>
          <p:nvPr>
            <p:ph sz="quarter" idx="1"/>
          </p:nvPr>
        </p:nvSpPr>
        <p:spPr>
          <a:xfrm>
            <a:off x="179512" y="1772816"/>
            <a:ext cx="8712968" cy="4896272"/>
          </a:xfrm>
        </p:spPr>
        <p:txBody>
          <a:bodyPr/>
          <a:lstStyle/>
          <a:p>
            <a:pPr marL="609600" indent="-609600" algn="just"/>
            <a:r>
              <a:rPr lang="el-GR" dirty="0" smtClean="0"/>
              <a:t>Διακρίνεται σε δύο υπομεθόδους:</a:t>
            </a:r>
          </a:p>
          <a:p>
            <a:pPr marL="609600" indent="-609600" algn="just" eaLnBrk="1" hangingPunct="1">
              <a:buFontTx/>
              <a:buAutoNum type="arabicPeriod"/>
            </a:pPr>
            <a:r>
              <a:rPr lang="el-GR" dirty="0" smtClean="0"/>
              <a:t>Του μικτού κέρδους</a:t>
            </a:r>
          </a:p>
          <a:p>
            <a:pPr marL="609600" indent="-609600" algn="just" eaLnBrk="1" hangingPunct="1">
              <a:buFontTx/>
              <a:buAutoNum type="arabicPeriod"/>
            </a:pPr>
            <a:r>
              <a:rPr lang="el-GR" dirty="0" smtClean="0"/>
              <a:t>Του μικτού λιανικού εμπορίου ή Λιανικών Τιμών </a:t>
            </a:r>
          </a:p>
          <a:p>
            <a:pPr marL="609600" indent="-609600" algn="just" eaLnBrk="1" hangingPunct="1">
              <a:buFontTx/>
              <a:buNone/>
            </a:pPr>
            <a:endParaRPr lang="el-GR" dirty="0" smtClean="0"/>
          </a:p>
          <a:p>
            <a:pPr marL="609600" indent="-609600" algn="just"/>
            <a:r>
              <a:rPr lang="el-GR" dirty="0" smtClean="0"/>
              <a:t>Παρά το μειονέκτημα των υπομεθόδων αυτών ότι απομακρύνονται από το κόστος κτήσης είναι γενικά αποδεκτές και δίνουν αποτελέσματα κατά προσέγγιση. </a:t>
            </a:r>
          </a:p>
          <a:p>
            <a:pPr marL="609600" indent="-609600" algn="just"/>
            <a:r>
              <a:rPr lang="el-GR" dirty="0" smtClean="0"/>
              <a:t>Οι μέθοδοι αυτοί αναγνωρίζονται και εφαρμόζονται και στις Η.Π.Α.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908050"/>
          </a:xfrm>
        </p:spPr>
        <p:txBody>
          <a:bodyPr/>
          <a:lstStyle/>
          <a:p>
            <a:pPr algn="ctr" eaLnBrk="1" hangingPunct="1"/>
            <a:r>
              <a:rPr lang="el-GR" sz="3800" b="1" dirty="0" smtClean="0">
                <a:solidFill>
                  <a:srgbClr val="C00000"/>
                </a:solidFill>
              </a:rPr>
              <a:t>1. ΜΕΘΟΔΟΣ ΤΟΥ ΜΙΚΤΟΥ ΚΕΡΔΟΥΣ</a:t>
            </a:r>
          </a:p>
        </p:txBody>
      </p:sp>
      <p:sp>
        <p:nvSpPr>
          <p:cNvPr id="24579" name="Rectangle 3"/>
          <p:cNvSpPr>
            <a:spLocks noGrp="1" noChangeArrowheads="1"/>
          </p:cNvSpPr>
          <p:nvPr>
            <p:ph sz="quarter" idx="1"/>
          </p:nvPr>
        </p:nvSpPr>
        <p:spPr>
          <a:xfrm>
            <a:off x="395536" y="980729"/>
            <a:ext cx="8496944" cy="5616624"/>
          </a:xfrm>
        </p:spPr>
        <p:txBody>
          <a:bodyPr/>
          <a:lstStyle/>
          <a:p>
            <a:pPr algn="just">
              <a:lnSpc>
                <a:spcPct val="90000"/>
              </a:lnSpc>
            </a:pPr>
            <a:r>
              <a:rPr lang="el-GR" dirty="0" smtClean="0"/>
              <a:t>Στηρίζεται στο ποσοστό του μικτού κέρδους των πωλήσεων  που εξάγεται από τους 2 τύπους:</a:t>
            </a:r>
          </a:p>
          <a:p>
            <a:pPr eaLnBrk="1" hangingPunct="1">
              <a:lnSpc>
                <a:spcPct val="90000"/>
              </a:lnSpc>
              <a:buFontTx/>
              <a:buNone/>
            </a:pPr>
            <a:endParaRPr lang="el-GR" dirty="0" smtClean="0"/>
          </a:p>
          <a:p>
            <a:pPr eaLnBrk="1" hangingPunct="1">
              <a:lnSpc>
                <a:spcPct val="90000"/>
              </a:lnSpc>
              <a:buFontTx/>
              <a:buNone/>
            </a:pPr>
            <a:r>
              <a:rPr lang="el-GR" b="1" dirty="0" smtClean="0"/>
              <a:t>Μικτό Κέρδος = Πωλήσεις – Κόστος Πωληθέντων</a:t>
            </a:r>
          </a:p>
          <a:p>
            <a:pPr eaLnBrk="1" hangingPunct="1">
              <a:lnSpc>
                <a:spcPct val="90000"/>
              </a:lnSpc>
              <a:buFontTx/>
              <a:buNone/>
            </a:pPr>
            <a:endParaRPr lang="el-GR" dirty="0" smtClean="0"/>
          </a:p>
          <a:p>
            <a:pPr eaLnBrk="1" hangingPunct="1">
              <a:lnSpc>
                <a:spcPct val="90000"/>
              </a:lnSpc>
              <a:buFontTx/>
              <a:buNone/>
            </a:pPr>
            <a:r>
              <a:rPr lang="el-GR" dirty="0" smtClean="0"/>
              <a:t>                                                        </a:t>
            </a:r>
            <a:r>
              <a:rPr lang="el-GR" b="1" dirty="0" smtClean="0"/>
              <a:t>Μικτό Κέρδος</a:t>
            </a:r>
          </a:p>
          <a:p>
            <a:pPr eaLnBrk="1" hangingPunct="1">
              <a:lnSpc>
                <a:spcPct val="90000"/>
              </a:lnSpc>
              <a:buFontTx/>
              <a:buNone/>
            </a:pPr>
            <a:r>
              <a:rPr lang="el-GR" b="1" dirty="0" smtClean="0"/>
              <a:t>Ποσοστό Μικτού Κέρδους = </a:t>
            </a:r>
            <a:r>
              <a:rPr lang="el-GR" b="1" dirty="0" smtClean="0">
                <a:cs typeface="Arial" charset="0"/>
              </a:rPr>
              <a:t>────────── Χ100</a:t>
            </a:r>
          </a:p>
          <a:p>
            <a:pPr eaLnBrk="1" hangingPunct="1">
              <a:lnSpc>
                <a:spcPct val="90000"/>
              </a:lnSpc>
              <a:buFontTx/>
              <a:buNone/>
            </a:pPr>
            <a:r>
              <a:rPr lang="el-GR" dirty="0" smtClean="0">
                <a:cs typeface="Arial" charset="0"/>
              </a:rPr>
              <a:t>                                                            </a:t>
            </a:r>
            <a:r>
              <a:rPr lang="el-GR" b="1" dirty="0" smtClean="0">
                <a:cs typeface="Arial" charset="0"/>
              </a:rPr>
              <a:t>Πωλήσεις</a:t>
            </a:r>
          </a:p>
          <a:p>
            <a:pPr eaLnBrk="1" hangingPunct="1">
              <a:lnSpc>
                <a:spcPct val="90000"/>
              </a:lnSpc>
              <a:buFontTx/>
              <a:buNone/>
            </a:pPr>
            <a:endParaRPr lang="el-GR" dirty="0" smtClean="0">
              <a:cs typeface="Arial" charset="0"/>
            </a:endParaRPr>
          </a:p>
          <a:p>
            <a:pPr eaLnBrk="1" hangingPunct="1">
              <a:lnSpc>
                <a:spcPct val="90000"/>
              </a:lnSpc>
              <a:buFontTx/>
              <a:buNone/>
            </a:pPr>
            <a:r>
              <a:rPr lang="el-GR" dirty="0" smtClean="0"/>
              <a:t> </a:t>
            </a:r>
          </a:p>
          <a:p>
            <a:pPr eaLnBrk="1" hangingPunct="1">
              <a:lnSpc>
                <a:spcPct val="90000"/>
              </a:lnSpc>
              <a:buFontTx/>
              <a:buNone/>
            </a:pPr>
            <a:endParaRPr lang="el-GR"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490537"/>
          </a:xfrm>
        </p:spPr>
        <p:txBody>
          <a:bodyPr>
            <a:normAutofit fontScale="90000"/>
          </a:bodyPr>
          <a:lstStyle/>
          <a:p>
            <a:pPr eaLnBrk="1" hangingPunct="1"/>
            <a:r>
              <a:rPr lang="el-GR" sz="3800" b="1" dirty="0" smtClean="0">
                <a:solidFill>
                  <a:srgbClr val="C00000"/>
                </a:solidFill>
              </a:rPr>
              <a:t>2. ΜΕΘΟΔΟΣ ΤΟΥ ΜΙΚΤΟΥ ΚΕΡΔΟΥΣ</a:t>
            </a:r>
          </a:p>
        </p:txBody>
      </p:sp>
      <p:sp>
        <p:nvSpPr>
          <p:cNvPr id="25603" name="Rectangle 3"/>
          <p:cNvSpPr>
            <a:spLocks noGrp="1" noChangeArrowheads="1"/>
          </p:cNvSpPr>
          <p:nvPr>
            <p:ph sz="quarter" idx="1"/>
          </p:nvPr>
        </p:nvSpPr>
        <p:spPr>
          <a:xfrm>
            <a:off x="179512" y="836713"/>
            <a:ext cx="8784976" cy="5904656"/>
          </a:xfrm>
        </p:spPr>
        <p:txBody>
          <a:bodyPr>
            <a:normAutofit/>
          </a:bodyPr>
          <a:lstStyle/>
          <a:p>
            <a:pPr algn="just"/>
            <a:r>
              <a:rPr lang="el-GR" sz="2800" dirty="0" smtClean="0"/>
              <a:t>Έστω ότι τα αρχικά μας αποθέματα ήταν αξίας € </a:t>
            </a:r>
            <a:r>
              <a:rPr lang="en-US" sz="2800" dirty="0" smtClean="0">
                <a:latin typeface="Arial" pitchFamily="34" charset="0"/>
                <a:cs typeface="Arial" pitchFamily="34" charset="0"/>
              </a:rPr>
              <a:t>3</a:t>
            </a:r>
            <a:r>
              <a:rPr lang="el-GR" sz="2800" dirty="0" smtClean="0">
                <a:latin typeface="Arial" pitchFamily="34" charset="0"/>
                <a:cs typeface="Arial" pitchFamily="34" charset="0"/>
              </a:rPr>
              <a:t>0.000</a:t>
            </a:r>
            <a:r>
              <a:rPr lang="el-GR" sz="2800" dirty="0" smtClean="0"/>
              <a:t> και προβήκαμε σε αγορές άλλων αξίας € 60.000. </a:t>
            </a:r>
          </a:p>
          <a:p>
            <a:pPr algn="just"/>
            <a:r>
              <a:rPr lang="el-GR" sz="2800" dirty="0" smtClean="0"/>
              <a:t>Άρα το συνολικό κόστος εμπορευμάτων προς πώληση ήταν: 30.000 + 70.000 = 100.000 €. </a:t>
            </a:r>
          </a:p>
          <a:p>
            <a:pPr algn="just"/>
            <a:r>
              <a:rPr lang="el-GR" sz="2800" dirty="0" smtClean="0"/>
              <a:t>Αν υποθέσουμε ότι πουλάμε αποθέματα αξίας 50.000€ και το κόστος πωληθέντων αυτών ανέρχεται σε €40.000. Τότε έχουμε:</a:t>
            </a:r>
          </a:p>
          <a:p>
            <a:r>
              <a:rPr lang="el-GR" sz="2800" dirty="0" smtClean="0"/>
              <a:t>Μικτό κέρδος = 50.000 – 40.000 = 10.000 €</a:t>
            </a:r>
          </a:p>
          <a:p>
            <a:pPr algn="just"/>
            <a:r>
              <a:rPr lang="el-GR" sz="2800" dirty="0" smtClean="0"/>
              <a:t>ΠΜΚ = (ΜΚ * 100) / Π =&gt; ΠΜΚ = (10.000*100) / 50.000= 20% και επομένως το ποσοστό του κόστους πωληθέντων είναι 100% - 20% = 80%.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86082" name="Picture 2"/>
          <p:cNvPicPr>
            <a:picLocks noGrp="1" noChangeAspect="1" noChangeArrowheads="1"/>
          </p:cNvPicPr>
          <p:nvPr>
            <p:ph idx="1"/>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980729"/>
          </a:xfrm>
        </p:spPr>
        <p:txBody>
          <a:bodyPr>
            <a:normAutofit fontScale="90000"/>
          </a:bodyPr>
          <a:lstStyle/>
          <a:p>
            <a:pPr algn="ctr" eaLnBrk="1" hangingPunct="1"/>
            <a:r>
              <a:rPr lang="el-GR" sz="3200" b="1" dirty="0" smtClean="0">
                <a:solidFill>
                  <a:srgbClr val="00B050"/>
                </a:solidFill>
              </a:rPr>
              <a:t/>
            </a:r>
            <a:br>
              <a:rPr lang="el-GR" sz="3200" b="1" dirty="0" smtClean="0">
                <a:solidFill>
                  <a:srgbClr val="00B050"/>
                </a:solidFill>
              </a:rPr>
            </a:br>
            <a:r>
              <a:rPr lang="el-GR" sz="3200" b="1" dirty="0" smtClean="0">
                <a:solidFill>
                  <a:srgbClr val="00B050"/>
                </a:solidFill>
              </a:rPr>
              <a:t>2. Η ΜΕΘΟΔΟΣ ΤΟΥ ΛΙΑΝΙΚΟΥ ΕΜΠΟΡΙΟΥ </a:t>
            </a:r>
            <a:br>
              <a:rPr lang="el-GR" sz="3200" b="1" dirty="0" smtClean="0">
                <a:solidFill>
                  <a:srgbClr val="00B050"/>
                </a:solidFill>
              </a:rPr>
            </a:br>
            <a:r>
              <a:rPr lang="el-GR" sz="3200" b="1" dirty="0" smtClean="0">
                <a:solidFill>
                  <a:srgbClr val="00B050"/>
                </a:solidFill>
              </a:rPr>
              <a:t>ή ΛΙΑΝΙΚΩΝ ΤΙΜΩΝ</a:t>
            </a:r>
          </a:p>
        </p:txBody>
      </p:sp>
      <p:sp>
        <p:nvSpPr>
          <p:cNvPr id="26627" name="Rectangle 3"/>
          <p:cNvSpPr>
            <a:spLocks noGrp="1" noChangeArrowheads="1"/>
          </p:cNvSpPr>
          <p:nvPr>
            <p:ph sz="quarter" idx="1"/>
          </p:nvPr>
        </p:nvSpPr>
        <p:spPr>
          <a:xfrm>
            <a:off x="323528" y="1052736"/>
            <a:ext cx="8568952" cy="5544616"/>
          </a:xfrm>
        </p:spPr>
        <p:txBody>
          <a:bodyPr>
            <a:normAutofit/>
          </a:bodyPr>
          <a:lstStyle/>
          <a:p>
            <a:pPr algn="just">
              <a:lnSpc>
                <a:spcPct val="90000"/>
              </a:lnSpc>
            </a:pPr>
            <a:r>
              <a:rPr lang="el-GR" sz="2600" dirty="0" smtClean="0"/>
              <a:t>Η μέθοδος αυτή χρησιμοποιείται στις περιοδικές απογραφές από τα </a:t>
            </a:r>
            <a:r>
              <a:rPr lang="en-US" sz="2600" b="1" dirty="0" smtClean="0">
                <a:latin typeface="Calibri" pitchFamily="34" charset="0"/>
              </a:rPr>
              <a:t>Super Markets, </a:t>
            </a:r>
            <a:r>
              <a:rPr lang="el-GR" sz="2600" dirty="0" smtClean="0"/>
              <a:t>πολυκαταστήματα και γενικά από τις επιχειρήσεις</a:t>
            </a:r>
            <a:r>
              <a:rPr lang="en-US" sz="2600" dirty="0" smtClean="0"/>
              <a:t> </a:t>
            </a:r>
            <a:r>
              <a:rPr lang="el-GR" sz="2600" dirty="0" smtClean="0"/>
              <a:t>λιανικού εμπορίου. </a:t>
            </a:r>
          </a:p>
          <a:p>
            <a:pPr algn="just">
              <a:lnSpc>
                <a:spcPct val="90000"/>
              </a:lnSpc>
            </a:pPr>
            <a:r>
              <a:rPr lang="el-GR" sz="2600" dirty="0" smtClean="0"/>
              <a:t>Η μέθοδος αυτή ενδείκνυται επίσης και για χονδρικούς ελέγχους των αποθεμάτων και επαληθεύσεις των μεθόδων </a:t>
            </a:r>
            <a:r>
              <a:rPr lang="en-US" sz="2600" dirty="0" smtClean="0"/>
              <a:t>FIFO </a:t>
            </a:r>
            <a:r>
              <a:rPr lang="el-GR" sz="2600" dirty="0" smtClean="0"/>
              <a:t>και </a:t>
            </a:r>
            <a:r>
              <a:rPr lang="en-US" sz="2600" dirty="0" smtClean="0"/>
              <a:t>LIFO.</a:t>
            </a:r>
            <a:r>
              <a:rPr lang="el-GR" sz="2600" dirty="0" smtClean="0"/>
              <a:t> Διευκρινίζεται ότι η μέθοδος αυτή επαληθεύει τα αποθέματα μόνο σε αξία. </a:t>
            </a:r>
          </a:p>
          <a:p>
            <a:pPr algn="just">
              <a:lnSpc>
                <a:spcPct val="90000"/>
              </a:lnSpc>
            </a:pPr>
            <a:r>
              <a:rPr lang="el-GR" sz="2600" dirty="0" smtClean="0"/>
              <a:t>Η μέθοδος αυτή προϋποθέτει</a:t>
            </a:r>
            <a:r>
              <a:rPr lang="en-US" sz="2600" dirty="0" smtClean="0"/>
              <a:t> </a:t>
            </a:r>
            <a:r>
              <a:rPr lang="el-GR" sz="2600" dirty="0" smtClean="0"/>
              <a:t>τήρηση βιβλίου τόσο στις τιμές κόστους όσο και στις</a:t>
            </a:r>
            <a:r>
              <a:rPr lang="en-US" sz="2600" dirty="0" smtClean="0"/>
              <a:t> </a:t>
            </a:r>
            <a:r>
              <a:rPr lang="el-GR" sz="2600" dirty="0" smtClean="0"/>
              <a:t>λιανικές τιμές. </a:t>
            </a:r>
          </a:p>
          <a:p>
            <a:pPr algn="just">
              <a:lnSpc>
                <a:spcPct val="90000"/>
              </a:lnSpc>
            </a:pPr>
            <a:r>
              <a:rPr lang="el-GR" sz="2600" dirty="0" smtClean="0"/>
              <a:t>Βασίζεται στο ποσοστό συμμετοχής του</a:t>
            </a:r>
            <a:r>
              <a:rPr lang="en-US" sz="2600" dirty="0" smtClean="0"/>
              <a:t> </a:t>
            </a:r>
            <a:r>
              <a:rPr lang="el-GR" sz="2600" dirty="0" smtClean="0"/>
              <a:t>κόστους στην τιμή πώλησης και βρίσκεται:                           </a:t>
            </a:r>
          </a:p>
          <a:p>
            <a:pPr eaLnBrk="1" hangingPunct="1">
              <a:lnSpc>
                <a:spcPct val="90000"/>
              </a:lnSpc>
              <a:buFontTx/>
              <a:buNone/>
            </a:pPr>
            <a:r>
              <a:rPr lang="el-GR" sz="2600" dirty="0" smtClean="0"/>
              <a:t>Ποσοστό Κόστους = (ΚΕπΠ / ΕπΠσΛΤ) * 100</a:t>
            </a:r>
          </a:p>
          <a:p>
            <a:pPr eaLnBrk="1" hangingPunct="1">
              <a:lnSpc>
                <a:spcPct val="90000"/>
              </a:lnSpc>
              <a:buFontTx/>
              <a:buNone/>
            </a:pPr>
            <a:r>
              <a:rPr lang="el-GR" sz="2600" dirty="0" smtClean="0"/>
              <a:t>ΚΕπΠ</a:t>
            </a:r>
            <a:r>
              <a:rPr lang="el-GR" sz="2600" b="1" dirty="0" smtClean="0"/>
              <a:t>:</a:t>
            </a:r>
            <a:r>
              <a:rPr lang="el-GR" sz="2600" dirty="0" smtClean="0"/>
              <a:t> Κόστος εμπορευμάτων προς πώληση.</a:t>
            </a:r>
          </a:p>
          <a:p>
            <a:pPr eaLnBrk="1" hangingPunct="1">
              <a:lnSpc>
                <a:spcPct val="90000"/>
              </a:lnSpc>
              <a:buFontTx/>
              <a:buNone/>
            </a:pPr>
            <a:r>
              <a:rPr lang="el-GR" sz="2600" dirty="0" smtClean="0"/>
              <a:t>ΕπΠσΛΤ</a:t>
            </a:r>
            <a:r>
              <a:rPr lang="el-GR" sz="2600" b="1" dirty="0" smtClean="0"/>
              <a:t>: </a:t>
            </a:r>
            <a:r>
              <a:rPr lang="el-GR" sz="2600" dirty="0" smtClean="0"/>
              <a:t>Εμπορεύματα προς πώληση σε λιανικές τιμές.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124744"/>
          </a:xfrm>
        </p:spPr>
        <p:txBody>
          <a:bodyPr>
            <a:normAutofit fontScale="90000"/>
          </a:bodyPr>
          <a:lstStyle/>
          <a:p>
            <a:pPr algn="ctr" eaLnBrk="1" hangingPunct="1"/>
            <a:r>
              <a:rPr lang="el-GR" sz="3600" b="1" dirty="0" smtClean="0">
                <a:solidFill>
                  <a:srgbClr val="00B050"/>
                </a:solidFill>
              </a:rPr>
              <a:t>2. Η ΜΕΘΟΔΟΣ ΤΟΥ ΛΙΑΝΙΚΟΥ ΕΜΠΟΡΙΟΥ </a:t>
            </a:r>
            <a:br>
              <a:rPr lang="el-GR" sz="3600" b="1" dirty="0" smtClean="0">
                <a:solidFill>
                  <a:srgbClr val="00B050"/>
                </a:solidFill>
              </a:rPr>
            </a:br>
            <a:r>
              <a:rPr lang="el-GR" sz="3600" b="1" dirty="0" smtClean="0">
                <a:solidFill>
                  <a:srgbClr val="00B050"/>
                </a:solidFill>
              </a:rPr>
              <a:t>ή ΛΙΑΝΙΚΩΝ ΤΙΜΩΝ</a:t>
            </a:r>
          </a:p>
        </p:txBody>
      </p:sp>
      <p:sp>
        <p:nvSpPr>
          <p:cNvPr id="27651" name="Rectangle 3"/>
          <p:cNvSpPr>
            <a:spLocks noGrp="1" noChangeArrowheads="1"/>
          </p:cNvSpPr>
          <p:nvPr>
            <p:ph sz="quarter" idx="1"/>
          </p:nvPr>
        </p:nvSpPr>
        <p:spPr>
          <a:xfrm>
            <a:off x="179388" y="1196975"/>
            <a:ext cx="8964612" cy="5472113"/>
          </a:xfrm>
        </p:spPr>
        <p:txBody>
          <a:bodyPr>
            <a:normAutofit/>
          </a:bodyPr>
          <a:lstStyle/>
          <a:p>
            <a:pPr eaLnBrk="1" hangingPunct="1">
              <a:buFontTx/>
              <a:buNone/>
            </a:pPr>
            <a:r>
              <a:rPr lang="el-GR" dirty="0" smtClean="0"/>
              <a:t>                                                           </a:t>
            </a:r>
            <a:r>
              <a:rPr lang="el-GR" sz="2600" dirty="0" smtClean="0">
                <a:solidFill>
                  <a:srgbClr val="FF0000"/>
                </a:solidFill>
              </a:rPr>
              <a:t>Κόστος</a:t>
            </a:r>
            <a:r>
              <a:rPr lang="el-GR" sz="2600" dirty="0" smtClean="0"/>
              <a:t>             </a:t>
            </a:r>
            <a:r>
              <a:rPr lang="el-GR" sz="2600" dirty="0" smtClean="0">
                <a:solidFill>
                  <a:srgbClr val="0000CC"/>
                </a:solidFill>
              </a:rPr>
              <a:t>Λιανικές Τιμές</a:t>
            </a:r>
          </a:p>
          <a:p>
            <a:pPr eaLnBrk="1" hangingPunct="1">
              <a:buFontTx/>
              <a:buNone/>
            </a:pPr>
            <a:r>
              <a:rPr lang="el-GR" sz="2600" u="sng" dirty="0" smtClean="0"/>
              <a:t>                                                                                          </a:t>
            </a:r>
            <a:r>
              <a:rPr lang="el-GR" sz="2600" u="sng" dirty="0" smtClean="0">
                <a:solidFill>
                  <a:srgbClr val="0000CC"/>
                </a:solidFill>
              </a:rPr>
              <a:t>Πώλησης</a:t>
            </a:r>
          </a:p>
          <a:p>
            <a:pPr eaLnBrk="1" hangingPunct="1">
              <a:buFontTx/>
              <a:buNone/>
            </a:pPr>
            <a:r>
              <a:rPr lang="el-GR" sz="2600" dirty="0" smtClean="0"/>
              <a:t>Αρχικά Αποθέματα		           30.000		     40.000</a:t>
            </a:r>
          </a:p>
          <a:p>
            <a:pPr eaLnBrk="1" hangingPunct="1">
              <a:buFontTx/>
              <a:buNone/>
            </a:pPr>
            <a:r>
              <a:rPr lang="el-GR" sz="2600" dirty="0" smtClean="0"/>
              <a:t>Νέες Αγορές			           </a:t>
            </a:r>
            <a:r>
              <a:rPr lang="el-GR" sz="2600" u="sng" dirty="0" smtClean="0"/>
              <a:t>40.000</a:t>
            </a:r>
            <a:r>
              <a:rPr lang="el-GR" sz="2600" dirty="0" smtClean="0"/>
              <a:t>		     </a:t>
            </a:r>
            <a:r>
              <a:rPr lang="el-GR" sz="2600" u="sng" dirty="0" smtClean="0"/>
              <a:t>60.000</a:t>
            </a:r>
          </a:p>
          <a:p>
            <a:pPr eaLnBrk="1" hangingPunct="1">
              <a:buFontTx/>
              <a:buNone/>
            </a:pPr>
            <a:r>
              <a:rPr lang="el-GR" sz="2600" b="1" dirty="0" smtClean="0"/>
              <a:t>Συνολικό Κόστος Διάθεσης    70.000	              100.000</a:t>
            </a:r>
          </a:p>
          <a:p>
            <a:pPr eaLnBrk="1" hangingPunct="1">
              <a:buFontTx/>
              <a:buNone/>
            </a:pPr>
            <a:r>
              <a:rPr lang="el-GR" sz="2600" dirty="0" smtClean="0"/>
              <a:t>Ποσοστό Κόστους = (ΚΕπΠ / ΕπΠσΛΤ) =&gt;</a:t>
            </a:r>
          </a:p>
          <a:p>
            <a:pPr eaLnBrk="1" hangingPunct="1">
              <a:buFontTx/>
              <a:buNone/>
            </a:pPr>
            <a:r>
              <a:rPr lang="el-GR" sz="2600" dirty="0" smtClean="0"/>
              <a:t>Ποσοστό Κόστους = (70.000 /100.000) * 100 = 70%. </a:t>
            </a:r>
          </a:p>
          <a:p>
            <a:pPr algn="just"/>
            <a:r>
              <a:rPr lang="el-GR" sz="2600" dirty="0" smtClean="0"/>
              <a:t>Αν τώρα οι καθαρές πωλήσεις σε λιανικές τιμές είναι 60.000€ . Τότε τα αποθέματα σε λιανικές τιμές θα είναι: 100.000 – 60.000 = 40.000€ και το κόστος αποθεμάτων θα </a:t>
            </a:r>
          </a:p>
          <a:p>
            <a:r>
              <a:rPr lang="el-GR" sz="2600" dirty="0" smtClean="0"/>
              <a:t>Είναι 40.000 * 70% = 28.000€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74638"/>
            <a:ext cx="9144000" cy="706090"/>
          </a:xfrm>
        </p:spPr>
        <p:txBody>
          <a:bodyPr>
            <a:normAutofit/>
          </a:bodyPr>
          <a:lstStyle/>
          <a:p>
            <a:pPr algn="ctr" eaLnBrk="1" hangingPunct="1"/>
            <a:r>
              <a:rPr lang="el-GR" sz="3200" b="1" dirty="0" smtClean="0">
                <a:solidFill>
                  <a:schemeClr val="accent1">
                    <a:lumMod val="50000"/>
                  </a:schemeClr>
                </a:solidFill>
              </a:rPr>
              <a:t>ΜΕΘΟΔΟΣ ΑΠΟΤΙΜΗΣΗΣ ΣΤΗΝ ΤΡΕΧΟΥΣΑ ΤΙΜΗ</a:t>
            </a:r>
          </a:p>
        </p:txBody>
      </p:sp>
      <p:sp>
        <p:nvSpPr>
          <p:cNvPr id="28675" name="Rectangle 3"/>
          <p:cNvSpPr>
            <a:spLocks noGrp="1" noChangeArrowheads="1"/>
          </p:cNvSpPr>
          <p:nvPr>
            <p:ph sz="quarter" idx="1"/>
          </p:nvPr>
        </p:nvSpPr>
        <p:spPr>
          <a:xfrm>
            <a:off x="179388" y="1052513"/>
            <a:ext cx="8785100" cy="5616847"/>
          </a:xfrm>
        </p:spPr>
        <p:txBody>
          <a:bodyPr/>
          <a:lstStyle/>
          <a:p>
            <a:pPr algn="just">
              <a:lnSpc>
                <a:spcPct val="90000"/>
              </a:lnSpc>
            </a:pPr>
            <a:r>
              <a:rPr lang="el-GR" sz="2800" dirty="0" smtClean="0"/>
              <a:t>Τρέχουσα τιμή διαμορφώνεται με το συνυπολογισμό όλων των στοιχείων του κόστους και θεωρείται:</a:t>
            </a:r>
          </a:p>
          <a:p>
            <a:pPr algn="just" eaLnBrk="1" hangingPunct="1">
              <a:lnSpc>
                <a:spcPct val="90000"/>
              </a:lnSpc>
            </a:pPr>
            <a:r>
              <a:rPr lang="el-GR" sz="2800" dirty="0" smtClean="0"/>
              <a:t>Η τιμή αντικατάστασης και </a:t>
            </a:r>
          </a:p>
          <a:p>
            <a:pPr algn="just" eaLnBrk="1" hangingPunct="1">
              <a:lnSpc>
                <a:spcPct val="90000"/>
              </a:lnSpc>
            </a:pPr>
            <a:r>
              <a:rPr lang="el-GR" sz="2800" dirty="0" smtClean="0"/>
              <a:t>Η καθαρή ρευστοποιήσιμη ή πραγματική τιμή ή τιμή διάθεσης.</a:t>
            </a:r>
          </a:p>
          <a:p>
            <a:pPr algn="just">
              <a:lnSpc>
                <a:spcPct val="90000"/>
              </a:lnSpc>
            </a:pPr>
            <a:r>
              <a:rPr lang="el-GR" sz="2800" dirty="0" smtClean="0"/>
              <a:t>Τιμή αντικατάστασης είναι η τιμή που αγοράζει το εμπόρευμα η επιχείρηση κατά την ημέρα της απογραφής σε ομαλές συνθήκες. Καθαρή ρευστοποιήσιμη ή πραγματική τιμή είναι η τιμή στην οποία μπορεί η επιχείρηση να πουλήσει το προϊόν της όταν επικρατούν κανονικές συνθήκες στην αγορά εκπίπτοντας τα συνηθισμένα έξοδα πώλησης και το κόστος ολοκλήρωσης της επεξεργασίας.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274638"/>
            <a:ext cx="8362950" cy="1426170"/>
          </a:xfrm>
        </p:spPr>
        <p:txBody>
          <a:bodyPr>
            <a:normAutofit fontScale="90000"/>
          </a:bodyPr>
          <a:lstStyle/>
          <a:p>
            <a:pPr algn="ctr" eaLnBrk="1" hangingPunct="1"/>
            <a:r>
              <a:rPr lang="el-GR" sz="3200" b="1" dirty="0" smtClean="0">
                <a:solidFill>
                  <a:srgbClr val="0070C0"/>
                </a:solidFill>
              </a:rPr>
              <a:t>ΜΕΘΟΔΟΣ ΑΠΟΤΙΜΗΣΗΣ ΣΤΗ ΜΙΚΡΟΤΕΡΗ ΤΙΜΗ ΜΕΤΑΞΥ ΤΗΣ ΤΙΜΗΣ ΚΤΗΣΗΣ ΚΑΙ ΤΗΣ ΤΡΕΧΟΥΣΑΣ ΤΙΜΗΣ</a:t>
            </a:r>
          </a:p>
        </p:txBody>
      </p:sp>
      <p:sp>
        <p:nvSpPr>
          <p:cNvPr id="29699" name="Rectangle 3"/>
          <p:cNvSpPr>
            <a:spLocks noGrp="1" noChangeArrowheads="1"/>
          </p:cNvSpPr>
          <p:nvPr>
            <p:ph sz="quarter" idx="1"/>
          </p:nvPr>
        </p:nvSpPr>
        <p:spPr>
          <a:xfrm>
            <a:off x="107504" y="1844675"/>
            <a:ext cx="8856984" cy="4752677"/>
          </a:xfrm>
        </p:spPr>
        <p:txBody>
          <a:bodyPr>
            <a:normAutofit/>
          </a:bodyPr>
          <a:lstStyle/>
          <a:p>
            <a:pPr algn="just" eaLnBrk="1" hangingPunct="1"/>
            <a:r>
              <a:rPr lang="el-GR" sz="2800" dirty="0" smtClean="0"/>
              <a:t>Η μέθοδος αυτή επιδιώκει να μη διανεμηθούν κέρδη που οφείλονται σε υπερτιμήσεις. </a:t>
            </a:r>
          </a:p>
          <a:p>
            <a:pPr algn="just" eaLnBrk="1" hangingPunct="1"/>
            <a:r>
              <a:rPr lang="el-GR" sz="2800" dirty="0" smtClean="0"/>
              <a:t>Χάριν προνοίας πρέπει οι ζημιές που θα προκύψουν από υποτιμήσεις να ληφθούν υπόψη και να συμψηφιστούν με τα πραγματοποιηθέντα κέρδη. </a:t>
            </a:r>
          </a:p>
          <a:p>
            <a:pPr algn="just" eaLnBrk="1" hangingPunct="1"/>
            <a:r>
              <a:rPr lang="el-GR" sz="2800" dirty="0" smtClean="0"/>
              <a:t>Ως τιμή κτήσης λαμβάνεται αυτή που έχει προσδιορισθεί με βάση μία από τις γνωστές μεθόδους αποτίμησης (</a:t>
            </a:r>
            <a:r>
              <a:rPr lang="en-US" sz="2800" dirty="0" smtClean="0">
                <a:latin typeface="Calibri" pitchFamily="34" charset="0"/>
              </a:rPr>
              <a:t>F.I.F.O.,</a:t>
            </a:r>
            <a:r>
              <a:rPr lang="el-GR" sz="2800" dirty="0" smtClean="0">
                <a:latin typeface="Calibri" pitchFamily="34" charset="0"/>
              </a:rPr>
              <a:t> </a:t>
            </a:r>
            <a:r>
              <a:rPr lang="en-US" sz="2800" strike="sngStrike" dirty="0" smtClean="0">
                <a:latin typeface="Calibri" pitchFamily="34" charset="0"/>
              </a:rPr>
              <a:t>L.I.F.O</a:t>
            </a:r>
            <a:r>
              <a:rPr lang="en-US" sz="2800" dirty="0" smtClean="0">
                <a:latin typeface="Calibri" pitchFamily="34" charset="0"/>
              </a:rPr>
              <a:t>.</a:t>
            </a:r>
            <a:r>
              <a:rPr lang="el-GR" sz="2800" dirty="0" smtClean="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nvGraphicFramePr>
        <p:xfrm>
          <a:off x="179513" y="1196753"/>
          <a:ext cx="8784975" cy="5472608"/>
        </p:xfrm>
        <a:graphic>
          <a:graphicData uri="http://schemas.openxmlformats.org/drawingml/2006/table">
            <a:tbl>
              <a:tblPr firstRow="1" firstCol="1" bandRow="1"/>
              <a:tblGrid>
                <a:gridCol w="1440159"/>
                <a:gridCol w="1584176"/>
                <a:gridCol w="1728192"/>
                <a:gridCol w="1944216"/>
                <a:gridCol w="330178"/>
                <a:gridCol w="1758054"/>
              </a:tblGrid>
              <a:tr h="3283566">
                <a:tc>
                  <a:txBody>
                    <a:bodyPr/>
                    <a:lstStyle/>
                    <a:p>
                      <a:pPr algn="ctr">
                        <a:lnSpc>
                          <a:spcPct val="100000"/>
                        </a:lnSpc>
                        <a:spcBef>
                          <a:spcPts val="600"/>
                        </a:spcBef>
                        <a:spcAft>
                          <a:spcPts val="600"/>
                        </a:spcAft>
                      </a:pPr>
                      <a:r>
                        <a:rPr lang="el-GR" sz="12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800" b="1" dirty="0">
                          <a:effectLst/>
                          <a:latin typeface="+mn-lt"/>
                        </a:rPr>
                        <a:t>Δάνεια </a:t>
                      </a:r>
                    </a:p>
                    <a:p>
                      <a:pPr algn="ctr">
                        <a:lnSpc>
                          <a:spcPct val="100000"/>
                        </a:lnSpc>
                      </a:pPr>
                      <a:r>
                        <a:rPr lang="el-GR" sz="1800" b="1" dirty="0">
                          <a:effectLst/>
                          <a:latin typeface="+mn-lt"/>
                        </a:rPr>
                        <a:t>και </a:t>
                      </a:r>
                    </a:p>
                    <a:p>
                      <a:pPr algn="ctr">
                        <a:lnSpc>
                          <a:spcPct val="100000"/>
                        </a:lnSpc>
                        <a:spcBef>
                          <a:spcPts val="0"/>
                        </a:spcBef>
                        <a:spcAft>
                          <a:spcPts val="600"/>
                        </a:spcAft>
                      </a:pPr>
                      <a:r>
                        <a:rPr lang="el-GR" sz="1800" b="1" dirty="0">
                          <a:effectLst/>
                          <a:latin typeface="+mn-lt"/>
                          <a:ea typeface="Calibri"/>
                          <a:cs typeface="Times New Roman"/>
                        </a:rPr>
                        <a:t>απαιτήσεις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800" b="1" dirty="0">
                          <a:effectLst/>
                          <a:latin typeface="+mn-lt"/>
                        </a:rPr>
                        <a:t>Ομόλογα </a:t>
                      </a:r>
                    </a:p>
                    <a:p>
                      <a:pPr algn="ctr">
                        <a:lnSpc>
                          <a:spcPct val="100000"/>
                        </a:lnSpc>
                      </a:pPr>
                      <a:r>
                        <a:rPr lang="el-GR" sz="1800" b="1" dirty="0">
                          <a:effectLst/>
                          <a:latin typeface="+mn-lt"/>
                        </a:rPr>
                        <a:t>κρατούμενα </a:t>
                      </a:r>
                    </a:p>
                    <a:p>
                      <a:pPr algn="ctr">
                        <a:lnSpc>
                          <a:spcPct val="100000"/>
                        </a:lnSpc>
                        <a:spcBef>
                          <a:spcPts val="0"/>
                        </a:spcBef>
                        <a:spcAft>
                          <a:spcPts val="600"/>
                        </a:spcAft>
                      </a:pPr>
                      <a:r>
                        <a:rPr lang="el-GR" sz="1800" b="1" dirty="0">
                          <a:effectLst/>
                          <a:latin typeface="+mn-lt"/>
                          <a:ea typeface="Calibri"/>
                          <a:cs typeface="Times New Roman"/>
                        </a:rPr>
                        <a:t>μέχρι τη λήξη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l-GR" sz="1800" b="1" dirty="0">
                          <a:effectLst/>
                          <a:latin typeface="+mn-lt"/>
                        </a:rPr>
                        <a:t>Τίτλοι </a:t>
                      </a:r>
                    </a:p>
                    <a:p>
                      <a:pPr algn="ctr">
                        <a:lnSpc>
                          <a:spcPct val="100000"/>
                        </a:lnSpc>
                      </a:pPr>
                      <a:r>
                        <a:rPr lang="el-GR" sz="1800" b="1" dirty="0">
                          <a:effectLst/>
                          <a:latin typeface="+mn-lt"/>
                        </a:rPr>
                        <a:t>διαθέσιμοι </a:t>
                      </a:r>
                    </a:p>
                    <a:p>
                      <a:pPr algn="ctr">
                        <a:lnSpc>
                          <a:spcPct val="100000"/>
                        </a:lnSpc>
                        <a:spcBef>
                          <a:spcPts val="0"/>
                        </a:spcBef>
                        <a:spcAft>
                          <a:spcPts val="600"/>
                        </a:spcAft>
                      </a:pPr>
                      <a:r>
                        <a:rPr lang="el-GR" sz="1800" b="1" dirty="0">
                          <a:effectLst/>
                          <a:latin typeface="+mn-lt"/>
                          <a:ea typeface="Calibri"/>
                          <a:cs typeface="Times New Roman"/>
                        </a:rPr>
                        <a:t>προς πώληση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pPr>
                      <a:r>
                        <a:rPr lang="el-GR" sz="1800" b="1" dirty="0">
                          <a:effectLst/>
                          <a:latin typeface="+mn-lt"/>
                        </a:rPr>
                        <a:t>Τίτλοι </a:t>
                      </a:r>
                    </a:p>
                    <a:p>
                      <a:pPr algn="ctr">
                        <a:lnSpc>
                          <a:spcPct val="100000"/>
                        </a:lnSpc>
                        <a:spcBef>
                          <a:spcPts val="0"/>
                        </a:spcBef>
                        <a:spcAft>
                          <a:spcPts val="600"/>
                        </a:spcAft>
                      </a:pPr>
                      <a:r>
                        <a:rPr lang="el-GR" sz="1800" b="1" dirty="0">
                          <a:effectLst/>
                          <a:latin typeface="+mn-lt"/>
                          <a:ea typeface="Calibri"/>
                          <a:cs typeface="Times New Roman"/>
                        </a:rPr>
                        <a:t>αποτιμούμενοι στην εύλογη αξία με μεταφορά της διαφοράς στα αποτελέσματα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0000"/>
                        </a:lnSpc>
                      </a:pPr>
                      <a:endParaRPr lang="el-GR" sz="1200"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260">
                <a:tc>
                  <a:txBody>
                    <a:bodyPr/>
                    <a:lstStyle/>
                    <a:p>
                      <a:pPr algn="ctr">
                        <a:lnSpc>
                          <a:spcPct val="100000"/>
                        </a:lnSpc>
                        <a:spcBef>
                          <a:spcPts val="600"/>
                        </a:spcBef>
                        <a:spcAft>
                          <a:spcPts val="600"/>
                        </a:spcAft>
                      </a:pPr>
                      <a:r>
                        <a:rPr lang="el-GR" sz="1800" b="1" dirty="0">
                          <a:effectLst/>
                          <a:latin typeface="+mn-lt"/>
                          <a:ea typeface="Calibri"/>
                          <a:cs typeface="Times New Roman"/>
                        </a:rPr>
                        <a:t>Αποτίμηση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Bef>
                          <a:spcPts val="600"/>
                        </a:spcBef>
                        <a:spcAft>
                          <a:spcPts val="600"/>
                        </a:spcAft>
                      </a:pPr>
                      <a:r>
                        <a:rPr lang="el-GR" sz="1800" b="1" dirty="0" smtClean="0">
                          <a:effectLst/>
                          <a:latin typeface="+mn-lt"/>
                          <a:ea typeface="Calibri"/>
                          <a:cs typeface="Times New Roman"/>
                        </a:rPr>
                        <a:t>Στο Αναπόσβεστο Κόστος</a:t>
                      </a:r>
                      <a:endParaRPr lang="el-GR" sz="1800" b="1"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3">
                  <a:txBody>
                    <a:bodyPr/>
                    <a:lstStyle/>
                    <a:p>
                      <a:pPr algn="ctr">
                        <a:lnSpc>
                          <a:spcPct val="100000"/>
                        </a:lnSpc>
                        <a:spcBef>
                          <a:spcPts val="600"/>
                        </a:spcBef>
                        <a:spcAft>
                          <a:spcPts val="600"/>
                        </a:spcAft>
                      </a:pPr>
                      <a:r>
                        <a:rPr lang="el-GR" sz="1800" b="1" dirty="0" smtClean="0">
                          <a:effectLst/>
                          <a:latin typeface="+mn-lt"/>
                          <a:ea typeface="Calibri"/>
                          <a:cs typeface="Times New Roman"/>
                        </a:rPr>
                        <a:t>Στην Εύλογη Αξία</a:t>
                      </a:r>
                      <a:endParaRPr lang="el-GR" sz="1800" b="1"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1641782">
                <a:tc>
                  <a:txBody>
                    <a:bodyPr/>
                    <a:lstStyle/>
                    <a:p>
                      <a:pPr algn="ctr">
                        <a:lnSpc>
                          <a:spcPct val="100000"/>
                        </a:lnSpc>
                      </a:pPr>
                      <a:r>
                        <a:rPr lang="el-GR" sz="1800" b="1" dirty="0">
                          <a:effectLst/>
                          <a:latin typeface="+mn-lt"/>
                        </a:rPr>
                        <a:t>Χειρισμός </a:t>
                      </a:r>
                    </a:p>
                    <a:p>
                      <a:pPr algn="ctr">
                        <a:lnSpc>
                          <a:spcPct val="100000"/>
                        </a:lnSpc>
                      </a:pPr>
                      <a:r>
                        <a:rPr lang="el-GR" sz="1800" b="1" dirty="0">
                          <a:effectLst/>
                          <a:latin typeface="+mn-lt"/>
                        </a:rPr>
                        <a:t>διαφοράς </a:t>
                      </a:r>
                    </a:p>
                    <a:p>
                      <a:pPr algn="ctr">
                        <a:lnSpc>
                          <a:spcPct val="100000"/>
                        </a:lnSpc>
                        <a:spcBef>
                          <a:spcPts val="0"/>
                        </a:spcBef>
                        <a:spcAft>
                          <a:spcPts val="600"/>
                        </a:spcAft>
                      </a:pPr>
                      <a:r>
                        <a:rPr lang="el-GR" sz="1800" b="1" dirty="0">
                          <a:effectLst/>
                          <a:latin typeface="+mn-lt"/>
                          <a:ea typeface="Calibri"/>
                          <a:cs typeface="Times New Roman"/>
                        </a:rPr>
                        <a:t>αποτίμησης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Bef>
                          <a:spcPts val="600"/>
                        </a:spcBef>
                        <a:spcAft>
                          <a:spcPts val="600"/>
                        </a:spcAft>
                      </a:pPr>
                      <a:r>
                        <a:rPr lang="el-GR" sz="1800" b="1" dirty="0">
                          <a:effectLst/>
                          <a:latin typeface="+mn-lt"/>
                          <a:ea typeface="Calibri"/>
                          <a:cs typeface="Times New Roman"/>
                        </a:rPr>
                        <a:t>δεν προκύπτει διαφορά</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00000"/>
                        </a:lnSpc>
                      </a:pPr>
                      <a:r>
                        <a:rPr lang="el-GR" sz="1800" b="1" dirty="0">
                          <a:effectLst/>
                          <a:latin typeface="+mn-lt"/>
                        </a:rPr>
                        <a:t>στην</a:t>
                      </a:r>
                    </a:p>
                    <a:p>
                      <a:pPr algn="ctr">
                        <a:lnSpc>
                          <a:spcPct val="100000"/>
                        </a:lnSpc>
                        <a:spcBef>
                          <a:spcPts val="0"/>
                        </a:spcBef>
                        <a:spcAft>
                          <a:spcPts val="600"/>
                        </a:spcAft>
                      </a:pPr>
                      <a:r>
                        <a:rPr lang="el-GR" sz="1800" b="1" dirty="0">
                          <a:effectLst/>
                          <a:latin typeface="+mn-lt"/>
                          <a:ea typeface="Calibri"/>
                          <a:cs typeface="Times New Roman"/>
                        </a:rPr>
                        <a:t>καθαρή θέση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a:txBody>
                    <a:bodyPr/>
                    <a:lstStyle/>
                    <a:p>
                      <a:pPr algn="ctr">
                        <a:lnSpc>
                          <a:spcPct val="100000"/>
                        </a:lnSpc>
                      </a:pPr>
                      <a:r>
                        <a:rPr lang="el-GR" sz="1800" b="1" dirty="0">
                          <a:effectLst/>
                          <a:latin typeface="+mn-lt"/>
                        </a:rPr>
                        <a:t>στα</a:t>
                      </a:r>
                    </a:p>
                    <a:p>
                      <a:pPr algn="ctr">
                        <a:lnSpc>
                          <a:spcPct val="100000"/>
                        </a:lnSpc>
                      </a:pPr>
                      <a:r>
                        <a:rPr lang="el-GR" sz="1800" b="1" dirty="0">
                          <a:effectLst/>
                          <a:latin typeface="+mn-lt"/>
                        </a:rPr>
                        <a:t>αποτελέσματα χρήσεως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6" name="Ορθογώνιο 4"/>
          <p:cNvSpPr>
            <a:spLocks noChangeArrowheads="1"/>
          </p:cNvSpPr>
          <p:nvPr/>
        </p:nvSpPr>
        <p:spPr bwMode="auto">
          <a:xfrm>
            <a:off x="251520" y="188640"/>
            <a:ext cx="8712968" cy="923330"/>
          </a:xfrm>
          <a:prstGeom prst="rect">
            <a:avLst/>
          </a:prstGeom>
          <a:noFill/>
          <a:ln w="9525">
            <a:noFill/>
            <a:miter lim="800000"/>
            <a:headEnd/>
            <a:tailEnd/>
          </a:ln>
        </p:spPr>
        <p:txBody>
          <a:bodyPr wrap="square">
            <a:spAutoFit/>
          </a:bodyPr>
          <a:lstStyle/>
          <a:p>
            <a:pPr algn="ctr"/>
            <a:r>
              <a:rPr lang="el-GR" b="1" dirty="0">
                <a:solidFill>
                  <a:schemeClr val="accent1">
                    <a:lumMod val="75000"/>
                  </a:schemeClr>
                </a:solidFill>
              </a:rPr>
              <a:t>Συνοπτικός πίνακας αποτίμησης των χρηματοοικονομικών στοιχείων ενεργητικού μετά την αρχική τους αναγνώριση για όσους εφαρμόζουν τα ΔΛΠ </a:t>
            </a:r>
            <a:r>
              <a:rPr lang="el-GR" b="1" dirty="0" smtClean="0">
                <a:solidFill>
                  <a:schemeClr val="accent1">
                    <a:lumMod val="75000"/>
                  </a:schemeClr>
                </a:solidFill>
              </a:rPr>
              <a:t>και </a:t>
            </a:r>
            <a:r>
              <a:rPr lang="el-GR" b="1" dirty="0">
                <a:solidFill>
                  <a:schemeClr val="accent1">
                    <a:lumMod val="75000"/>
                  </a:schemeClr>
                </a:solidFill>
              </a:rPr>
              <a:t>για όσους εφαρμόζουν τα ΕΛΠ (μέχρι την τυχόν τροποποίησή τους)</a:t>
            </a:r>
          </a:p>
        </p:txBody>
      </p:sp>
      <p:cxnSp>
        <p:nvCxnSpPr>
          <p:cNvPr id="8" name="Ευθεία γραμμή σύνδεσης 7"/>
          <p:cNvCxnSpPr/>
          <p:nvPr/>
        </p:nvCxnSpPr>
        <p:spPr>
          <a:xfrm>
            <a:off x="468313" y="1628775"/>
            <a:ext cx="8351837"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36104"/>
          </a:xfrm>
        </p:spPr>
        <p:txBody>
          <a:bodyPr>
            <a:normAutofit fontScale="90000"/>
          </a:bodyPr>
          <a:lstStyle/>
          <a:p>
            <a:pPr algn="ctr"/>
            <a:r>
              <a:rPr lang="el-GR" sz="3200" b="1" dirty="0" smtClean="0">
                <a:solidFill>
                  <a:srgbClr val="7030A0"/>
                </a:solidFill>
              </a:rPr>
              <a:t>Παράγοντες που Συνηγορούν </a:t>
            </a:r>
            <a:r>
              <a:rPr lang="el-GR" sz="3200" b="1" dirty="0">
                <a:solidFill>
                  <a:srgbClr val="7030A0"/>
                </a:solidFill>
              </a:rPr>
              <a:t>στη </a:t>
            </a:r>
            <a:r>
              <a:rPr lang="el-GR" sz="3200" b="1" dirty="0" smtClean="0">
                <a:solidFill>
                  <a:srgbClr val="7030A0"/>
                </a:solidFill>
              </a:rPr>
              <a:t>Διατήρηση Αποθεμάτων </a:t>
            </a:r>
            <a:r>
              <a:rPr lang="el-GR" sz="3200" b="1" dirty="0">
                <a:solidFill>
                  <a:srgbClr val="7030A0"/>
                </a:solidFill>
              </a:rPr>
              <a:t>σε μια </a:t>
            </a:r>
            <a:r>
              <a:rPr lang="el-GR" sz="3200" b="1" dirty="0" smtClean="0">
                <a:solidFill>
                  <a:srgbClr val="7030A0"/>
                </a:solidFill>
              </a:rPr>
              <a:t>Επιχείρηση (1)</a:t>
            </a:r>
            <a:endParaRPr lang="el-GR" sz="3200" b="1" dirty="0">
              <a:solidFill>
                <a:srgbClr val="7030A0"/>
              </a:solidFill>
            </a:endParaRPr>
          </a:p>
        </p:txBody>
      </p:sp>
      <p:sp>
        <p:nvSpPr>
          <p:cNvPr id="3" name="Θέση περιεχομένου 2"/>
          <p:cNvSpPr>
            <a:spLocks noGrp="1"/>
          </p:cNvSpPr>
          <p:nvPr>
            <p:ph idx="1"/>
          </p:nvPr>
        </p:nvSpPr>
        <p:spPr>
          <a:xfrm>
            <a:off x="179512" y="1196752"/>
            <a:ext cx="8784976" cy="5400600"/>
          </a:xfrm>
        </p:spPr>
        <p:txBody>
          <a:bodyPr>
            <a:noAutofit/>
          </a:bodyPr>
          <a:lstStyle/>
          <a:p>
            <a:pPr algn="just"/>
            <a:r>
              <a:rPr lang="el-GR" sz="2700" b="1" u="sng" dirty="0"/>
              <a:t>Αβεβαιότητα.</a:t>
            </a:r>
            <a:r>
              <a:rPr lang="el-GR" sz="2700" dirty="0"/>
              <a:t> Η ζήτηση ενός προϊόντος δεν μπορεί να προβλεφθεί πάντοτε με ακρίβεια, διότι υπάρχουν πολλοί λόγοι, όπως βλάβες των συστημάτων παραγωγής, καθυστερήσεις στην αποστολή πρώτων υλών, απεργίες, ανώμαλες καιρικές συνθήκες κτλ., που δημιουργούν απρόβλεπτες καταστάσεις.</a:t>
            </a:r>
          </a:p>
          <a:p>
            <a:pPr algn="just"/>
            <a:r>
              <a:rPr lang="el-GR" sz="2700" b="1" u="sng" dirty="0"/>
              <a:t>Κέρδος.</a:t>
            </a:r>
            <a:r>
              <a:rPr lang="el-GR" sz="2700" dirty="0"/>
              <a:t> Η διατήρηση αποθεμάτων επιτρέπει στην επιχείρηση να έχει ένα κέρδος, από τυχόν αυξήσεις των τιμών των προϊόντων που διατηρεί ή των πρώτων υλών για τα προϊόντων που παράγει. Ακόμα, η επιχείρηση κερδίζει σημαντικά ποσά, λόγω των εκπτώσεων που παρέχει η αγορά μεγάλων ποσοτήτων από ένα προϊόν</a:t>
            </a:r>
            <a:r>
              <a:rPr lang="el-GR" sz="2700" dirty="0" smtClean="0"/>
              <a:t>.</a:t>
            </a:r>
            <a:endParaRPr lang="el-GR" sz="2700" dirty="0"/>
          </a:p>
        </p:txBody>
      </p:sp>
    </p:spTree>
    <p:extLst>
      <p:ext uri="{BB962C8B-B14F-4D97-AF65-F5344CB8AC3E}">
        <p14:creationId xmlns:p14="http://schemas.microsoft.com/office/powerpoint/2010/main" xmlns="" val="1648194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lstStyle/>
          <a:p>
            <a:pPr algn="ctr"/>
            <a:r>
              <a:rPr lang="el-GR" sz="3200" b="1" dirty="0">
                <a:solidFill>
                  <a:srgbClr val="7030A0"/>
                </a:solidFill>
              </a:rPr>
              <a:t>Παράγοντες που Συνηγορούν στη Διατήρηση Αποθεμάτων σε μια Επιχείρηση </a:t>
            </a:r>
            <a:r>
              <a:rPr lang="el-GR" sz="3200" b="1" dirty="0" smtClean="0">
                <a:solidFill>
                  <a:srgbClr val="7030A0"/>
                </a:solidFill>
              </a:rPr>
              <a:t>(2)</a:t>
            </a:r>
            <a:endParaRPr lang="el-GR" sz="3200" b="1" dirty="0">
              <a:solidFill>
                <a:srgbClr val="7030A0"/>
              </a:solidFill>
            </a:endParaRPr>
          </a:p>
        </p:txBody>
      </p:sp>
      <p:sp>
        <p:nvSpPr>
          <p:cNvPr id="3" name="Θέση περιεχομένου 2"/>
          <p:cNvSpPr>
            <a:spLocks noGrp="1"/>
          </p:cNvSpPr>
          <p:nvPr>
            <p:ph idx="1"/>
          </p:nvPr>
        </p:nvSpPr>
        <p:spPr>
          <a:xfrm>
            <a:off x="251520" y="1600200"/>
            <a:ext cx="8435280" cy="4709120"/>
          </a:xfrm>
        </p:spPr>
        <p:txBody>
          <a:bodyPr/>
          <a:lstStyle/>
          <a:p>
            <a:pPr algn="just"/>
            <a:r>
              <a:rPr lang="el-GR" sz="2800" b="1" u="sng" dirty="0"/>
              <a:t>Χρόνος παράδοσης των προϊόντων.</a:t>
            </a:r>
            <a:r>
              <a:rPr lang="el-GR" sz="2800" dirty="0"/>
              <a:t> Επειδή η παραγωγή ενός προϊόντος απαιτεί μια ορισμένη χρονική περίοδο, είναι δυνατό η επιχείρηση, κατά το χρονικό αυτό διάστημα της παραγωγής, να </a:t>
            </a:r>
            <a:r>
              <a:rPr lang="el-GR" sz="2800" dirty="0" smtClean="0"/>
              <a:t>απολέσει </a:t>
            </a:r>
            <a:r>
              <a:rPr lang="el-GR" sz="2800" dirty="0"/>
              <a:t>έναν αριθμό πελατών, οι ο</a:t>
            </a:r>
            <a:r>
              <a:rPr lang="el-GR" sz="2800" dirty="0" smtClean="0"/>
              <a:t>ποίοι </a:t>
            </a:r>
            <a:r>
              <a:rPr lang="el-GR" sz="2800" dirty="0"/>
              <a:t>δεν θα είχαν την δυνατότητα να περιμένουν για την παραλαβή του προϊόντος που παράγεται. Η διατήρηση αποθεμάτων του προϊόντος αυτού αποτρέπει ένα τέτοιο κίνδυνο για την επιχείρηση.</a:t>
            </a:r>
          </a:p>
          <a:p>
            <a:endParaRPr lang="el-GR" dirty="0"/>
          </a:p>
        </p:txBody>
      </p:sp>
    </p:spTree>
    <p:extLst>
      <p:ext uri="{BB962C8B-B14F-4D97-AF65-F5344CB8AC3E}">
        <p14:creationId xmlns:p14="http://schemas.microsoft.com/office/powerpoint/2010/main" xmlns="" val="1868520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210146"/>
          </a:xfrm>
        </p:spPr>
        <p:txBody>
          <a:bodyPr>
            <a:normAutofit/>
          </a:bodyPr>
          <a:lstStyle/>
          <a:p>
            <a:pPr algn="ctr"/>
            <a:r>
              <a:rPr lang="el-GR" sz="3200" b="1" dirty="0">
                <a:solidFill>
                  <a:srgbClr val="7030A0"/>
                </a:solidFill>
              </a:rPr>
              <a:t>Παράγοντες που Συνηγορούν στη Διατήρηση Αποθεμάτων σε μια Επιχείρηση </a:t>
            </a:r>
            <a:r>
              <a:rPr lang="el-GR" sz="3200" b="1" dirty="0" smtClean="0">
                <a:solidFill>
                  <a:srgbClr val="7030A0"/>
                </a:solidFill>
              </a:rPr>
              <a:t>(3)</a:t>
            </a:r>
            <a:endParaRPr lang="el-GR" sz="3200" b="1" dirty="0">
              <a:solidFill>
                <a:srgbClr val="7030A0"/>
              </a:solidFill>
            </a:endParaRPr>
          </a:p>
        </p:txBody>
      </p:sp>
      <p:sp>
        <p:nvSpPr>
          <p:cNvPr id="3" name="Θέση περιεχομένου 2"/>
          <p:cNvSpPr>
            <a:spLocks noGrp="1"/>
          </p:cNvSpPr>
          <p:nvPr>
            <p:ph idx="1"/>
          </p:nvPr>
        </p:nvSpPr>
        <p:spPr>
          <a:xfrm>
            <a:off x="107504" y="1556792"/>
            <a:ext cx="8928992" cy="5184576"/>
          </a:xfrm>
        </p:spPr>
        <p:txBody>
          <a:bodyPr/>
          <a:lstStyle/>
          <a:p>
            <a:pPr algn="just"/>
            <a:r>
              <a:rPr lang="el-GR" sz="2800" b="1" u="sng" dirty="0"/>
              <a:t>Ανταγωνισμός.</a:t>
            </a:r>
            <a:r>
              <a:rPr lang="el-GR" sz="2800" dirty="0"/>
              <a:t> Ο ανταγωνισμός μεταξύ επιχειρήσεων που παράγουν τα ίδια προϊόντα, επιβάλλει, πολλές φορές, την παράδοση προϊόντων στους πελάτες σε χρόνο μικρότερο από αυτόν που χρειάζεται για την παραγωγή τους. Επομένως, μια τέτοια προσπάθεια προσθέτει στην επιχείρηση επιπλέον κόστος και προβλήματα που έχουν σχέση με την επισπεύσει της παραγωγικής διαδικασίας. Θα ήταν πιο οικονομικό η επιχείρηση </a:t>
            </a:r>
            <a:r>
              <a:rPr lang="el-GR" sz="2800" dirty="0" smtClean="0"/>
              <a:t>να </a:t>
            </a:r>
            <a:r>
              <a:rPr lang="el-GR" sz="2800" dirty="0"/>
              <a:t>αποθηκεύει έτοιμα ή ημικατεργασμένα προϊόντα, έτσι ώστε η παραγωγή να μην ξεκινά από το μηδέν κάθε φορά που δέχεται μία παραγγελία.</a:t>
            </a:r>
          </a:p>
          <a:p>
            <a:pPr algn="just"/>
            <a:endParaRPr lang="el-GR" sz="2400" dirty="0"/>
          </a:p>
        </p:txBody>
      </p:sp>
    </p:spTree>
    <p:extLst>
      <p:ext uri="{BB962C8B-B14F-4D97-AF65-F5344CB8AC3E}">
        <p14:creationId xmlns:p14="http://schemas.microsoft.com/office/powerpoint/2010/main" xmlns="" val="1417533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lstStyle/>
          <a:p>
            <a:pPr algn="ctr"/>
            <a:r>
              <a:rPr lang="el-GR" sz="3200" b="1" dirty="0">
                <a:solidFill>
                  <a:srgbClr val="7030A0"/>
                </a:solidFill>
              </a:rPr>
              <a:t>Παράγοντες που Συνηγορούν στη Διατήρηση Αποθεμάτων σε μια Επιχείρηση </a:t>
            </a:r>
            <a:r>
              <a:rPr lang="el-GR" sz="3200" b="1" dirty="0" smtClean="0">
                <a:solidFill>
                  <a:srgbClr val="7030A0"/>
                </a:solidFill>
              </a:rPr>
              <a:t>(4)</a:t>
            </a:r>
            <a:endParaRPr lang="el-GR" sz="3200" b="1" dirty="0">
              <a:solidFill>
                <a:srgbClr val="7030A0"/>
              </a:solidFill>
            </a:endParaRPr>
          </a:p>
        </p:txBody>
      </p:sp>
      <p:sp>
        <p:nvSpPr>
          <p:cNvPr id="3" name="Θέση περιεχομένου 2"/>
          <p:cNvSpPr>
            <a:spLocks noGrp="1"/>
          </p:cNvSpPr>
          <p:nvPr>
            <p:ph idx="1"/>
          </p:nvPr>
        </p:nvSpPr>
        <p:spPr>
          <a:xfrm>
            <a:off x="179512" y="1600200"/>
            <a:ext cx="8784976" cy="4853136"/>
          </a:xfrm>
        </p:spPr>
        <p:txBody>
          <a:bodyPr>
            <a:normAutofit lnSpcReduction="10000"/>
          </a:bodyPr>
          <a:lstStyle/>
          <a:p>
            <a:pPr algn="just"/>
            <a:r>
              <a:rPr lang="el-GR" sz="2800" b="1" u="sng" dirty="0"/>
              <a:t>Αποφυγή υπέρογκων ποσών για εξοπλισμό.</a:t>
            </a:r>
            <a:r>
              <a:rPr lang="el-GR" sz="2800" dirty="0"/>
              <a:t> Όταν παράγεται ένα προϊόν σε καθημερινή βάση και για την παραγωγή του χρειάζεται ειδική προετοιμασία των μέσων παραγωγής και απαιτείται ειδικό κόστος εξοπλισμού καθώς και αρκετός χρόνος, τότε, εάν δεν υπάρχει απόθεμα, η επιχείρηση είναι υποχρεωμένη να πληρώνει καθημερινά υπέρογκα ποσά για προετοιμασία και εξοπλισμό. Εάν ένα προϊόν παράγεται ανά δύο μέρες και σε διπλή ποσότητα κρατώντας το προϊόν της μίας ως απόθεμα, τότε το κόστος προετοιμασίας και εξοπλισμού μειώνεται κατά το ήμισυ.</a:t>
            </a:r>
          </a:p>
          <a:p>
            <a:endParaRPr lang="el-GR" dirty="0"/>
          </a:p>
        </p:txBody>
      </p:sp>
    </p:spTree>
    <p:extLst>
      <p:ext uri="{BB962C8B-B14F-4D97-AF65-F5344CB8AC3E}">
        <p14:creationId xmlns:p14="http://schemas.microsoft.com/office/powerpoint/2010/main" xmlns="" val="2725037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51520" y="274638"/>
            <a:ext cx="8435280" cy="1066130"/>
          </a:xfrm>
        </p:spPr>
        <p:txBody>
          <a:bodyPr>
            <a:normAutofit fontScale="90000"/>
          </a:bodyPr>
          <a:lstStyle/>
          <a:p>
            <a:pPr algn="ctr" eaLnBrk="1" hangingPunct="1"/>
            <a:r>
              <a:rPr lang="el-GR" altLang="el-GR" sz="3200" b="1" dirty="0" smtClean="0">
                <a:solidFill>
                  <a:srgbClr val="002060"/>
                </a:solidFill>
              </a:rPr>
              <a:t>ΒΑΣΙΚΟΙ ΠΑΡΑΓΟΝΤΕΣ ΚΑΘΟΡΙΣΜΟΥ ΤΟΥ ΥΨΟΥΣ ΤΩΝ ΑΠΟΘΕΜΑΤΩΝ</a:t>
            </a:r>
          </a:p>
        </p:txBody>
      </p:sp>
      <p:sp>
        <p:nvSpPr>
          <p:cNvPr id="134147" name="Rectangle 3"/>
          <p:cNvSpPr>
            <a:spLocks noGrp="1" noChangeArrowheads="1"/>
          </p:cNvSpPr>
          <p:nvPr>
            <p:ph type="body" idx="1"/>
          </p:nvPr>
        </p:nvSpPr>
        <p:spPr>
          <a:xfrm>
            <a:off x="179388" y="1484784"/>
            <a:ext cx="8713787" cy="5184304"/>
          </a:xfrm>
        </p:spPr>
        <p:txBody>
          <a:bodyPr/>
          <a:lstStyle/>
          <a:p>
            <a:pPr marL="609600" indent="-609600" algn="just" eaLnBrk="1" hangingPunct="1">
              <a:lnSpc>
                <a:spcPct val="90000"/>
              </a:lnSpc>
              <a:buFontTx/>
              <a:buAutoNum type="arabicPeriod"/>
            </a:pPr>
            <a:r>
              <a:rPr lang="el-GR" altLang="el-GR" dirty="0" smtClean="0"/>
              <a:t>Το επίπεδο των πωλήσεων</a:t>
            </a:r>
          </a:p>
          <a:p>
            <a:pPr marL="609600" indent="-609600" algn="just" eaLnBrk="1" hangingPunct="1">
              <a:lnSpc>
                <a:spcPct val="90000"/>
              </a:lnSpc>
              <a:buFontTx/>
              <a:buAutoNum type="arabicPeriod"/>
            </a:pPr>
            <a:r>
              <a:rPr lang="el-GR" altLang="el-GR" dirty="0" smtClean="0"/>
              <a:t>Ο χρόνος και η τεχνική φύση της παραγωγικής διαδικασίας</a:t>
            </a:r>
          </a:p>
          <a:p>
            <a:pPr marL="609600" indent="-609600" eaLnBrk="1" hangingPunct="1">
              <a:lnSpc>
                <a:spcPct val="90000"/>
              </a:lnSpc>
              <a:buFontTx/>
              <a:buAutoNum type="arabicPeriod"/>
            </a:pPr>
            <a:r>
              <a:rPr lang="el-GR" altLang="el-GR" dirty="0" smtClean="0"/>
              <a:t>Η αντοχή του τελικού προϊόντος</a:t>
            </a:r>
          </a:p>
          <a:p>
            <a:pPr marL="609600" indent="-609600" eaLnBrk="1" hangingPunct="1">
              <a:lnSpc>
                <a:spcPct val="90000"/>
              </a:lnSpc>
              <a:buFontTx/>
              <a:buAutoNum type="arabicPeriod"/>
            </a:pPr>
            <a:r>
              <a:rPr lang="el-GR" altLang="el-GR" dirty="0" smtClean="0"/>
              <a:t>Η εποχικότητα και η μόδα</a:t>
            </a:r>
          </a:p>
          <a:p>
            <a:pPr marL="609600" indent="-609600" algn="just">
              <a:lnSpc>
                <a:spcPct val="90000"/>
              </a:lnSpc>
            </a:pPr>
            <a:r>
              <a:rPr lang="el-GR" altLang="el-GR" dirty="0" smtClean="0"/>
              <a:t>Οι παρακάτω τιμές των δύο δεικτών που χαρακτηρίζουν τα αποθέματα θεωρούνται ικανοποιητικές.</a:t>
            </a:r>
          </a:p>
          <a:p>
            <a:pPr marL="609600" indent="-609600" algn="just" eaLnBrk="1" hangingPunct="1">
              <a:lnSpc>
                <a:spcPct val="90000"/>
              </a:lnSpc>
              <a:buFont typeface="Wingdings" pitchFamily="2" charset="2"/>
              <a:buChar char="v"/>
            </a:pPr>
            <a:r>
              <a:rPr lang="el-GR" altLang="el-GR" dirty="0" smtClean="0"/>
              <a:t>(Αποθέματα / Πωλήσεις)*100 = 12%-20%</a:t>
            </a:r>
          </a:p>
          <a:p>
            <a:pPr marL="609600" indent="-609600" algn="just" eaLnBrk="1" hangingPunct="1">
              <a:lnSpc>
                <a:spcPct val="90000"/>
              </a:lnSpc>
              <a:buFont typeface="Wingdings" pitchFamily="2" charset="2"/>
              <a:buChar char="v"/>
            </a:pPr>
            <a:r>
              <a:rPr lang="el-GR" altLang="el-GR" dirty="0" smtClean="0"/>
              <a:t>(Αποθέματα / Συνολικό Ενεργητικό)*100 = 16%-30%</a:t>
            </a:r>
          </a:p>
          <a:p>
            <a:pPr marL="609600" indent="-609600" algn="just" eaLnBrk="1" hangingPunct="1">
              <a:lnSpc>
                <a:spcPct val="90000"/>
              </a:lnSpc>
              <a:buFont typeface="Wingdings" pitchFamily="2" charset="2"/>
              <a:buChar char="v"/>
            </a:pPr>
            <a:r>
              <a:rPr lang="el-GR" altLang="el-GR" u="sng" dirty="0" smtClean="0">
                <a:solidFill>
                  <a:srgbClr val="FF0000"/>
                </a:solidFill>
              </a:rPr>
              <a:t>Π2-Π1 </a:t>
            </a:r>
            <a:r>
              <a:rPr lang="el-GR" altLang="el-GR" dirty="0" smtClean="0">
                <a:solidFill>
                  <a:srgbClr val="FF0000"/>
                </a:solidFill>
              </a:rPr>
              <a:t>*100 </a:t>
            </a:r>
          </a:p>
          <a:p>
            <a:pPr marL="609600" indent="-609600" algn="just" eaLnBrk="1" hangingPunct="1">
              <a:lnSpc>
                <a:spcPct val="90000"/>
              </a:lnSpc>
              <a:buFont typeface="Wingdings" pitchFamily="2" charset="2"/>
              <a:buChar char="v"/>
            </a:pPr>
            <a:r>
              <a:rPr lang="el-GR" altLang="el-GR" dirty="0" smtClean="0">
                <a:solidFill>
                  <a:srgbClr val="FF0000"/>
                </a:solidFill>
              </a:rPr>
              <a:t>     Π1</a:t>
            </a:r>
          </a:p>
        </p:txBody>
      </p:sp>
    </p:spTree>
    <p:extLst>
      <p:ext uri="{BB962C8B-B14F-4D97-AF65-F5344CB8AC3E}">
        <p14:creationId xmlns:p14="http://schemas.microsoft.com/office/powerpoint/2010/main" xmlns="" val="408922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4638"/>
            <a:ext cx="8229600" cy="490537"/>
          </a:xfrm>
        </p:spPr>
        <p:txBody>
          <a:bodyPr>
            <a:normAutofit fontScale="90000"/>
          </a:bodyPr>
          <a:lstStyle/>
          <a:p>
            <a:pPr algn="ctr" eaLnBrk="1" hangingPunct="1"/>
            <a:r>
              <a:rPr lang="el-GR" altLang="el-GR" sz="3600" b="1" dirty="0" smtClean="0">
                <a:solidFill>
                  <a:srgbClr val="006600"/>
                </a:solidFill>
              </a:rPr>
              <a:t>ΔΙΑΧΕΙΡΙΣΗ ΥΨΟΥΣ ΑΠΟΘΕΜΑΤΩΝ</a:t>
            </a:r>
          </a:p>
        </p:txBody>
      </p:sp>
      <p:sp>
        <p:nvSpPr>
          <p:cNvPr id="135171" name="Rectangle 3"/>
          <p:cNvSpPr>
            <a:spLocks noGrp="1" noChangeArrowheads="1"/>
          </p:cNvSpPr>
          <p:nvPr>
            <p:ph type="body" idx="1"/>
          </p:nvPr>
        </p:nvSpPr>
        <p:spPr>
          <a:xfrm>
            <a:off x="179512" y="764705"/>
            <a:ext cx="8784976" cy="5904656"/>
          </a:xfrm>
        </p:spPr>
        <p:txBody>
          <a:bodyPr>
            <a:normAutofit/>
          </a:bodyPr>
          <a:lstStyle/>
          <a:p>
            <a:pPr marL="533400" indent="-533400" algn="just" eaLnBrk="1" hangingPunct="1">
              <a:lnSpc>
                <a:spcPct val="90000"/>
              </a:lnSpc>
              <a:buFontTx/>
              <a:buNone/>
            </a:pPr>
            <a:r>
              <a:rPr lang="el-GR" altLang="el-GR" sz="2600" b="1" dirty="0" smtClean="0"/>
              <a:t>1) </a:t>
            </a:r>
            <a:r>
              <a:rPr lang="el-GR" altLang="el-GR" sz="2600" dirty="0" smtClean="0"/>
              <a:t>Πρέπει να υπάρχει ένα </a:t>
            </a:r>
            <a:r>
              <a:rPr lang="el-GR" altLang="el-GR" sz="2600" b="1" u="sng" dirty="0" smtClean="0">
                <a:solidFill>
                  <a:srgbClr val="002060"/>
                </a:solidFill>
              </a:rPr>
              <a:t>βασικό απόθεμα</a:t>
            </a:r>
            <a:r>
              <a:rPr lang="el-GR" altLang="el-GR" sz="2600" dirty="0" smtClean="0">
                <a:solidFill>
                  <a:srgbClr val="002060"/>
                </a:solidFill>
              </a:rPr>
              <a:t> </a:t>
            </a:r>
            <a:r>
              <a:rPr lang="el-GR" altLang="el-GR" sz="2600" dirty="0" smtClean="0"/>
              <a:t>για την εξισορρόπηση των εισροών και εκροών των προϊόντων.</a:t>
            </a:r>
          </a:p>
          <a:p>
            <a:pPr marL="533400" indent="-533400" algn="just" eaLnBrk="1" hangingPunct="1">
              <a:lnSpc>
                <a:spcPct val="90000"/>
              </a:lnSpc>
              <a:buFontTx/>
              <a:buNone/>
            </a:pPr>
            <a:r>
              <a:rPr lang="el-GR" altLang="el-GR" sz="2600" b="1" dirty="0" smtClean="0"/>
              <a:t>2)</a:t>
            </a:r>
            <a:r>
              <a:rPr lang="el-GR" altLang="el-GR" sz="2600" dirty="0" smtClean="0"/>
              <a:t> Επειδή πάντα μπορεί να συμβεί το απρόβλεπτο είναι απαραίτητο να υπάρχουν </a:t>
            </a:r>
            <a:r>
              <a:rPr lang="el-GR" altLang="el-GR" sz="2600" b="1" u="sng" dirty="0" smtClean="0">
                <a:solidFill>
                  <a:srgbClr val="7030A0"/>
                </a:solidFill>
              </a:rPr>
              <a:t>αποθέματα ασφαλείας</a:t>
            </a:r>
            <a:r>
              <a:rPr lang="el-GR" altLang="el-GR" sz="2600" dirty="0" smtClean="0">
                <a:solidFill>
                  <a:srgbClr val="7030A0"/>
                </a:solidFill>
              </a:rPr>
              <a:t> </a:t>
            </a:r>
            <a:r>
              <a:rPr lang="el-GR" altLang="el-GR" sz="2600" dirty="0" smtClean="0"/>
              <a:t>που να αντιπροσωπεύουν το μικρό πλεόνασμα που απαιτείται για την αποφυγή του κόστους που συνεπάγεται η αδυναμία κάλυψης τρεχουσών αναγκών.</a:t>
            </a:r>
          </a:p>
          <a:p>
            <a:pPr marL="533400" indent="-533400" algn="just" eaLnBrk="1" hangingPunct="1">
              <a:lnSpc>
                <a:spcPct val="90000"/>
              </a:lnSpc>
              <a:buFontTx/>
              <a:buNone/>
            </a:pPr>
            <a:r>
              <a:rPr lang="el-GR" altLang="el-GR" sz="2600" b="1" dirty="0" smtClean="0"/>
              <a:t>3)</a:t>
            </a:r>
            <a:r>
              <a:rPr lang="el-GR" altLang="el-GR" sz="2600" dirty="0" smtClean="0"/>
              <a:t> Μπορεί να χρειασθούν αποθέματα για την κάλυψη μελλοντικών αυξήσεων της δραστηριότητας. Τα αποθέματα αυτά καλούνται </a:t>
            </a:r>
            <a:r>
              <a:rPr lang="el-GR" altLang="el-GR" sz="2600" b="1" u="sng" dirty="0" smtClean="0">
                <a:solidFill>
                  <a:srgbClr val="C00000"/>
                </a:solidFill>
              </a:rPr>
              <a:t>αποθέματα προσδοκιών</a:t>
            </a:r>
            <a:r>
              <a:rPr lang="el-GR" altLang="el-GR" sz="2600" dirty="0" smtClean="0">
                <a:solidFill>
                  <a:srgbClr val="C00000"/>
                </a:solidFill>
              </a:rPr>
              <a:t> </a:t>
            </a:r>
            <a:r>
              <a:rPr lang="el-GR" altLang="el-GR" sz="2600" dirty="0" smtClean="0"/>
              <a:t>και σχετίζονται με την αναγνώριση του γεγονότος ότι για κάθε αγορά υπάρχει ένα άριστο ύψος αγοραζόμενης ποσότητας, που ονομάζεται </a:t>
            </a:r>
            <a:r>
              <a:rPr lang="el-GR" altLang="el-GR" sz="2600" b="1" i="1" dirty="0" smtClean="0">
                <a:solidFill>
                  <a:srgbClr val="FF33CC"/>
                </a:solidFill>
              </a:rPr>
              <a:t>οικονομικό μέγεθος παραγγελίας.   </a:t>
            </a:r>
          </a:p>
        </p:txBody>
      </p:sp>
    </p:spTree>
    <p:extLst>
      <p:ext uri="{BB962C8B-B14F-4D97-AF65-F5344CB8AC3E}">
        <p14:creationId xmlns:p14="http://schemas.microsoft.com/office/powerpoint/2010/main" xmlns="" val="11644687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036496" cy="1224136"/>
          </a:xfrm>
        </p:spPr>
        <p:txBody>
          <a:bodyPr>
            <a:normAutofit fontScale="90000"/>
          </a:bodyPr>
          <a:lstStyle/>
          <a:p>
            <a:pPr algn="ctr"/>
            <a:r>
              <a:rPr lang="el-GR" b="1" dirty="0" smtClean="0">
                <a:solidFill>
                  <a:schemeClr val="accent1">
                    <a:lumMod val="50000"/>
                  </a:schemeClr>
                </a:solidFill>
              </a:rPr>
              <a:t>Λειτουργικοί Δείκτες Μέτρησης Κόστους Αποθεμάτων</a:t>
            </a:r>
            <a:endParaRPr lang="el-GR" b="1" dirty="0">
              <a:solidFill>
                <a:schemeClr val="accent1">
                  <a:lumMod val="50000"/>
                </a:schemeClr>
              </a:solidFill>
            </a:endParaRPr>
          </a:p>
        </p:txBody>
      </p:sp>
      <p:sp>
        <p:nvSpPr>
          <p:cNvPr id="3" name="Θέση περιεχομένου 2"/>
          <p:cNvSpPr>
            <a:spLocks noGrp="1"/>
          </p:cNvSpPr>
          <p:nvPr>
            <p:ph idx="1"/>
          </p:nvPr>
        </p:nvSpPr>
        <p:spPr>
          <a:xfrm>
            <a:off x="179512" y="1196752"/>
            <a:ext cx="8784976" cy="5328592"/>
          </a:xfrm>
        </p:spPr>
        <p:txBody>
          <a:bodyPr>
            <a:noAutofit/>
          </a:bodyPr>
          <a:lstStyle/>
          <a:p>
            <a:pPr algn="just"/>
            <a:r>
              <a:rPr lang="el-GR" dirty="0"/>
              <a:t>Οι πιθανές μετρήσεις βάση του ποσοστού περιλαμβάνουν δείκτες όπως:</a:t>
            </a:r>
          </a:p>
          <a:p>
            <a:pPr algn="just"/>
            <a:r>
              <a:rPr lang="el-GR" dirty="0" smtClean="0"/>
              <a:t>Αριθμός </a:t>
            </a:r>
            <a:r>
              <a:rPr lang="el-GR" dirty="0"/>
              <a:t>παραγγελιών που δρομολογήθηκαν χωρίς </a:t>
            </a:r>
            <a:r>
              <a:rPr lang="el-GR" dirty="0" smtClean="0"/>
              <a:t>προβλήματα</a:t>
            </a:r>
            <a:r>
              <a:rPr lang="en-US" dirty="0" smtClean="0"/>
              <a:t> </a:t>
            </a:r>
            <a:r>
              <a:rPr lang="el-GR" dirty="0" smtClean="0"/>
              <a:t>προς το σύνολο των παραγγελιών.</a:t>
            </a:r>
            <a:endParaRPr lang="el-GR" dirty="0"/>
          </a:p>
          <a:p>
            <a:pPr algn="just"/>
            <a:r>
              <a:rPr lang="el-GR" dirty="0" smtClean="0"/>
              <a:t>Αριθμός </a:t>
            </a:r>
            <a:r>
              <a:rPr lang="el-GR" dirty="0"/>
              <a:t>τεμαχίων που μεταφέρθηκαν στην ώρα </a:t>
            </a:r>
            <a:r>
              <a:rPr lang="el-GR" dirty="0" smtClean="0"/>
              <a:t>τους προς το σύνολο των τεμαχίων που μετακινήθηκαν.</a:t>
            </a:r>
          </a:p>
          <a:p>
            <a:pPr algn="just"/>
            <a:r>
              <a:rPr lang="el-GR" dirty="0"/>
              <a:t>Ακρίβεια </a:t>
            </a:r>
            <a:r>
              <a:rPr lang="el-GR" dirty="0" smtClean="0"/>
              <a:t>Αποθεμάτων </a:t>
            </a:r>
            <a:r>
              <a:rPr lang="el-GR" dirty="0"/>
              <a:t>= </a:t>
            </a:r>
            <a:r>
              <a:rPr lang="el-GR" u="sng" dirty="0"/>
              <a:t>Πραγματικό </a:t>
            </a:r>
            <a:r>
              <a:rPr lang="el-GR" u="sng" dirty="0" smtClean="0"/>
              <a:t>απόθεμα </a:t>
            </a:r>
            <a:r>
              <a:rPr lang="el-GR" dirty="0" smtClean="0"/>
              <a:t>*100  </a:t>
            </a:r>
            <a:r>
              <a:rPr lang="el-GR" u="sng" dirty="0" smtClean="0"/>
              <a:t>  </a:t>
            </a:r>
          </a:p>
          <a:p>
            <a:pPr algn="just">
              <a:buNone/>
            </a:pPr>
            <a:r>
              <a:rPr lang="el-GR" dirty="0" smtClean="0"/>
              <a:t>                                                     Λογιστικό </a:t>
            </a:r>
            <a:r>
              <a:rPr lang="el-GR" dirty="0"/>
              <a:t>απόθεμα.</a:t>
            </a:r>
          </a:p>
          <a:p>
            <a:pPr algn="just"/>
            <a:r>
              <a:rPr lang="el-GR" dirty="0" smtClean="0"/>
              <a:t>Αριθμός </a:t>
            </a:r>
            <a:r>
              <a:rPr lang="el-GR" dirty="0"/>
              <a:t>περιόδων εμπορικών συναλλαγών στις οποίες παρουσιάστηκε </a:t>
            </a:r>
            <a:r>
              <a:rPr lang="el-GR" dirty="0" smtClean="0"/>
              <a:t>έλλειψη, προς το σύνολο των περιόδων των εμπορικών συναλλαγών.</a:t>
            </a:r>
            <a:endParaRPr lang="el-GR" dirty="0"/>
          </a:p>
          <a:p>
            <a:pPr algn="just"/>
            <a:r>
              <a:rPr lang="el-GR" dirty="0" smtClean="0"/>
              <a:t>Ποσοστό </a:t>
            </a:r>
            <a:r>
              <a:rPr lang="el-GR" dirty="0"/>
              <a:t>της ζήτησης που ικανοποιείται από το απόθεμα.</a:t>
            </a:r>
          </a:p>
        </p:txBody>
      </p:sp>
    </p:spTree>
    <p:extLst>
      <p:ext uri="{BB962C8B-B14F-4D97-AF65-F5344CB8AC3E}">
        <p14:creationId xmlns:p14="http://schemas.microsoft.com/office/powerpoint/2010/main" xmlns="" val="924029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74638"/>
            <a:ext cx="8856984" cy="1143000"/>
          </a:xfrm>
        </p:spPr>
        <p:txBody>
          <a:bodyPr>
            <a:normAutofit fontScale="90000"/>
          </a:bodyPr>
          <a:lstStyle/>
          <a:p>
            <a:pPr algn="ctr"/>
            <a:r>
              <a:rPr lang="el-GR" sz="3600" b="1" dirty="0" smtClean="0">
                <a:solidFill>
                  <a:srgbClr val="002060"/>
                </a:solidFill>
              </a:rPr>
              <a:t>Χρηματοοικονομικοί Δείκτες Μέτρησης και Διαχείρισης </a:t>
            </a:r>
            <a:r>
              <a:rPr lang="el-GR" sz="3600" b="1" dirty="0">
                <a:solidFill>
                  <a:srgbClr val="002060"/>
                </a:solidFill>
              </a:rPr>
              <a:t>των </a:t>
            </a:r>
            <a:r>
              <a:rPr lang="el-GR" sz="3600" b="1" dirty="0" smtClean="0">
                <a:solidFill>
                  <a:srgbClr val="002060"/>
                </a:solidFill>
              </a:rPr>
              <a:t>Αποθεμάτων </a:t>
            </a:r>
            <a:endParaRPr lang="el-GR" sz="3600" b="1" dirty="0">
              <a:solidFill>
                <a:srgbClr val="002060"/>
              </a:solidFill>
            </a:endParaRPr>
          </a:p>
        </p:txBody>
      </p:sp>
      <p:sp>
        <p:nvSpPr>
          <p:cNvPr id="3" name="Θέση περιεχομένου 2"/>
          <p:cNvSpPr>
            <a:spLocks noGrp="1"/>
          </p:cNvSpPr>
          <p:nvPr>
            <p:ph idx="1"/>
          </p:nvPr>
        </p:nvSpPr>
        <p:spPr>
          <a:xfrm>
            <a:off x="179512" y="1600200"/>
            <a:ext cx="8784976" cy="4853136"/>
          </a:xfrm>
        </p:spPr>
        <p:txBody>
          <a:bodyPr/>
          <a:lstStyle/>
          <a:p>
            <a:pPr algn="just"/>
            <a:r>
              <a:rPr lang="el-GR" sz="2800" dirty="0" smtClean="0"/>
              <a:t>Επένδυση αποθεμάτων / Επένδυση </a:t>
            </a:r>
            <a:r>
              <a:rPr lang="el-GR" sz="2800" dirty="0"/>
              <a:t>κεφαλαίου.</a:t>
            </a:r>
          </a:p>
          <a:p>
            <a:pPr algn="just"/>
            <a:r>
              <a:rPr lang="el-GR" sz="2800" dirty="0" smtClean="0"/>
              <a:t>Ποσοστό </a:t>
            </a:r>
            <a:r>
              <a:rPr lang="el-GR" sz="2800" dirty="0"/>
              <a:t>αύξησης </a:t>
            </a:r>
            <a:r>
              <a:rPr lang="el-GR" sz="2800" dirty="0" smtClean="0"/>
              <a:t>ή μείωσης </a:t>
            </a:r>
            <a:r>
              <a:rPr lang="el-GR" sz="2800" dirty="0"/>
              <a:t>των αποθεμάτων / </a:t>
            </a:r>
            <a:r>
              <a:rPr lang="el-GR" sz="2800" dirty="0" smtClean="0"/>
              <a:t>Ποσοστό </a:t>
            </a:r>
            <a:r>
              <a:rPr lang="el-GR" sz="2800" dirty="0"/>
              <a:t>αύξησης </a:t>
            </a:r>
            <a:r>
              <a:rPr lang="el-GR" sz="2800" dirty="0" smtClean="0"/>
              <a:t>ή μείωσης </a:t>
            </a:r>
            <a:r>
              <a:rPr lang="el-GR" sz="2800" dirty="0"/>
              <a:t>των πωλήσεων.</a:t>
            </a:r>
          </a:p>
          <a:p>
            <a:pPr algn="just"/>
            <a:r>
              <a:rPr lang="el-GR" sz="2800" dirty="0" smtClean="0"/>
              <a:t>Ποσοστό </a:t>
            </a:r>
            <a:r>
              <a:rPr lang="el-GR" sz="2800" dirty="0"/>
              <a:t>αύξησης </a:t>
            </a:r>
            <a:r>
              <a:rPr lang="el-GR" sz="2800" dirty="0" smtClean="0"/>
              <a:t>ή μείωσης </a:t>
            </a:r>
            <a:r>
              <a:rPr lang="el-GR" sz="2800" dirty="0"/>
              <a:t>των αποθεμάτων / </a:t>
            </a:r>
            <a:r>
              <a:rPr lang="el-GR" sz="2800" dirty="0" smtClean="0"/>
              <a:t>Ποσοστό </a:t>
            </a:r>
            <a:r>
              <a:rPr lang="el-GR" sz="2800" dirty="0"/>
              <a:t>του κόστους της αύξησης </a:t>
            </a:r>
            <a:r>
              <a:rPr lang="el-GR" sz="2800" dirty="0" smtClean="0"/>
              <a:t>ή μείωσης </a:t>
            </a:r>
            <a:r>
              <a:rPr lang="el-GR" sz="2800" dirty="0"/>
              <a:t>των πωλήσεων.</a:t>
            </a:r>
          </a:p>
          <a:p>
            <a:pPr algn="just"/>
            <a:r>
              <a:rPr lang="el-GR" sz="2800" dirty="0" smtClean="0"/>
              <a:t>Κόστος </a:t>
            </a:r>
            <a:r>
              <a:rPr lang="el-GR" sz="2800" dirty="0"/>
              <a:t>των αποθεμάτων / Κ</a:t>
            </a:r>
            <a:r>
              <a:rPr lang="el-GR" sz="2800" dirty="0" smtClean="0"/>
              <a:t>όστος </a:t>
            </a:r>
            <a:r>
              <a:rPr lang="el-GR" sz="2800" dirty="0"/>
              <a:t>παραγωγής (Inventory cost versus production cost).</a:t>
            </a:r>
          </a:p>
        </p:txBody>
      </p:sp>
    </p:spTree>
    <p:extLst>
      <p:ext uri="{BB962C8B-B14F-4D97-AF65-F5344CB8AC3E}">
        <p14:creationId xmlns:p14="http://schemas.microsoft.com/office/powerpoint/2010/main" xmlns="" val="7207440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pPr algn="ctr"/>
            <a:r>
              <a:rPr lang="el-GR" sz="3600" b="1" dirty="0" smtClean="0">
                <a:solidFill>
                  <a:schemeClr val="accent1"/>
                </a:solidFill>
              </a:rPr>
              <a:t>ΤΙ ΠΕΡΙΛΑΜΒΑΝΕΙ ΤΟ ΚΟΣΤΟΣ ΑΠΟΘΕΜΑΤΩΝ</a:t>
            </a:r>
            <a:endParaRPr lang="el-GR" sz="3600" b="1" dirty="0">
              <a:solidFill>
                <a:schemeClr val="accent1"/>
              </a:solidFill>
            </a:endParaRPr>
          </a:p>
        </p:txBody>
      </p:sp>
      <p:pic>
        <p:nvPicPr>
          <p:cNvPr id="96258"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74638"/>
            <a:ext cx="8229600" cy="850900"/>
          </a:xfrm>
        </p:spPr>
        <p:txBody>
          <a:bodyPr/>
          <a:lstStyle/>
          <a:p>
            <a:pPr algn="ctr" eaLnBrk="1" hangingPunct="1"/>
            <a:r>
              <a:rPr lang="el-GR" altLang="el-GR" b="1" dirty="0" smtClean="0">
                <a:solidFill>
                  <a:srgbClr val="C00000"/>
                </a:solidFill>
              </a:rPr>
              <a:t>ΔΑΠΑΝΕΣ ΑΠΟΘΕΜΑΤΩΝ</a:t>
            </a:r>
          </a:p>
        </p:txBody>
      </p:sp>
      <p:sp>
        <p:nvSpPr>
          <p:cNvPr id="136195" name="Rectangle 3"/>
          <p:cNvSpPr>
            <a:spLocks noGrp="1" noChangeArrowheads="1"/>
          </p:cNvSpPr>
          <p:nvPr>
            <p:ph type="body" idx="1"/>
          </p:nvPr>
        </p:nvSpPr>
        <p:spPr>
          <a:xfrm>
            <a:off x="179388" y="1268760"/>
            <a:ext cx="8785225" cy="5255865"/>
          </a:xfrm>
        </p:spPr>
        <p:txBody>
          <a:bodyPr/>
          <a:lstStyle/>
          <a:p>
            <a:pPr marL="609600" indent="-609600" algn="just"/>
            <a:r>
              <a:rPr lang="el-GR" altLang="el-GR" dirty="0" smtClean="0"/>
              <a:t>Οι δαπάνες αποθεμάτων περιλαμβάνουν:</a:t>
            </a:r>
          </a:p>
          <a:p>
            <a:pPr marL="609600" indent="-609600" algn="just" eaLnBrk="1" hangingPunct="1">
              <a:buFontTx/>
              <a:buAutoNum type="arabicPeriod"/>
            </a:pPr>
            <a:r>
              <a:rPr lang="el-GR" altLang="el-GR" dirty="0" smtClean="0"/>
              <a:t>Το κόστος διατήρησης αποθεμάτων</a:t>
            </a:r>
          </a:p>
          <a:p>
            <a:pPr marL="609600" indent="-609600" algn="just" eaLnBrk="1" hangingPunct="1">
              <a:buFontTx/>
              <a:buAutoNum type="arabicPeriod"/>
            </a:pPr>
            <a:r>
              <a:rPr lang="el-GR" altLang="el-GR" dirty="0" smtClean="0"/>
              <a:t>Το κόστος έλλειψης αποθεμάτων</a:t>
            </a:r>
          </a:p>
          <a:p>
            <a:pPr marL="609600" indent="-609600" algn="just" eaLnBrk="1" hangingPunct="1">
              <a:buFontTx/>
              <a:buAutoNum type="arabicPeriod"/>
            </a:pPr>
            <a:r>
              <a:rPr lang="el-GR" altLang="el-GR" dirty="0" smtClean="0"/>
              <a:t>Τα κόστη αποστολής, παραλαβής και  πραγματοποίησης παραγγελίας</a:t>
            </a:r>
          </a:p>
        </p:txBody>
      </p:sp>
    </p:spTree>
    <p:extLst>
      <p:ext uri="{BB962C8B-B14F-4D97-AF65-F5344CB8AC3E}">
        <p14:creationId xmlns:p14="http://schemas.microsoft.com/office/powerpoint/2010/main" xmlns="" val="1869779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a:xfrm>
            <a:off x="179512" y="260649"/>
            <a:ext cx="8784976" cy="1080120"/>
          </a:xfrm>
        </p:spPr>
        <p:txBody>
          <a:bodyPr>
            <a:noAutofit/>
          </a:bodyPr>
          <a:lstStyle/>
          <a:p>
            <a:pPr eaLnBrk="1" hangingPunct="1"/>
            <a:r>
              <a:rPr lang="el-GR" altLang="el-GR" sz="3200" b="1" u="none" dirty="0" smtClean="0">
                <a:solidFill>
                  <a:schemeClr val="accent1">
                    <a:lumMod val="75000"/>
                  </a:schemeClr>
                </a:solidFill>
              </a:rPr>
              <a:t/>
            </a:r>
            <a:br>
              <a:rPr lang="el-GR" altLang="el-GR" sz="3200" b="1" u="none" dirty="0" smtClean="0">
                <a:solidFill>
                  <a:schemeClr val="accent1">
                    <a:lumMod val="75000"/>
                  </a:schemeClr>
                </a:solidFill>
              </a:rPr>
            </a:br>
            <a:r>
              <a:rPr lang="el-GR" altLang="el-GR" sz="3200" b="1" dirty="0" smtClean="0">
                <a:solidFill>
                  <a:schemeClr val="accent1">
                    <a:lumMod val="75000"/>
                  </a:schemeClr>
                </a:solidFill>
              </a:rPr>
              <a:t/>
            </a:r>
            <a:br>
              <a:rPr lang="el-GR" altLang="el-GR" sz="3200" b="1" dirty="0" smtClean="0">
                <a:solidFill>
                  <a:schemeClr val="accent1">
                    <a:lumMod val="75000"/>
                  </a:schemeClr>
                </a:solidFill>
              </a:rPr>
            </a:br>
            <a:r>
              <a:rPr lang="el-GR" altLang="el-GR" sz="3000" b="1" u="none" dirty="0" smtClean="0">
                <a:solidFill>
                  <a:schemeClr val="accent1">
                    <a:lumMod val="75000"/>
                  </a:schemeClr>
                </a:solidFill>
              </a:rPr>
              <a:t>Αποτίμηση χρηματοοικονομικών στοιχείων ενεργητικού μετά την αρχική αναγνώριση (συνέχεια)</a:t>
            </a:r>
          </a:p>
        </p:txBody>
      </p:sp>
      <p:cxnSp>
        <p:nvCxnSpPr>
          <p:cNvPr id="19" name="Ευθεία γραμμή σύνδεσης 18"/>
          <p:cNvCxnSpPr/>
          <p:nvPr/>
        </p:nvCxnSpPr>
        <p:spPr>
          <a:xfrm>
            <a:off x="755650" y="1412875"/>
            <a:ext cx="748823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12292" name="TextBox 1"/>
          <p:cNvSpPr txBox="1">
            <a:spLocks noChangeArrowheads="1"/>
          </p:cNvSpPr>
          <p:nvPr/>
        </p:nvSpPr>
        <p:spPr bwMode="auto">
          <a:xfrm>
            <a:off x="611188" y="1844675"/>
            <a:ext cx="7921625" cy="369888"/>
          </a:xfrm>
          <a:prstGeom prst="rect">
            <a:avLst/>
          </a:prstGeom>
          <a:noFill/>
          <a:ln w="9525">
            <a:noFill/>
            <a:miter lim="800000"/>
            <a:headEnd/>
            <a:tailEnd/>
          </a:ln>
        </p:spPr>
        <p:txBody>
          <a:bodyPr>
            <a:spAutoFit/>
          </a:bodyPr>
          <a:lstStyle/>
          <a:p>
            <a:endParaRPr lang="el-GR" altLang="el-GR" dirty="0"/>
          </a:p>
        </p:txBody>
      </p:sp>
      <p:sp>
        <p:nvSpPr>
          <p:cNvPr id="12293" name="TextBox 2"/>
          <p:cNvSpPr txBox="1">
            <a:spLocks noChangeArrowheads="1"/>
          </p:cNvSpPr>
          <p:nvPr/>
        </p:nvSpPr>
        <p:spPr bwMode="auto">
          <a:xfrm>
            <a:off x="179512" y="1556792"/>
            <a:ext cx="8712968" cy="4555093"/>
          </a:xfrm>
          <a:prstGeom prst="rect">
            <a:avLst/>
          </a:prstGeom>
          <a:noFill/>
          <a:ln w="9525">
            <a:noFill/>
            <a:miter lim="800000"/>
            <a:headEnd/>
            <a:tailEnd/>
          </a:ln>
        </p:spPr>
        <p:txBody>
          <a:bodyPr wrap="square">
            <a:spAutoFit/>
          </a:bodyPr>
          <a:lstStyle/>
          <a:p>
            <a:pPr algn="just">
              <a:spcAft>
                <a:spcPts val="600"/>
              </a:spcAft>
            </a:pPr>
            <a:r>
              <a:rPr lang="el-GR" altLang="el-GR" sz="2800" dirty="0"/>
              <a:t>Το πρότυπο προσφέρει τη δυνατότητα στις οικονομικές μονάδες να επιλέξουν κατά την αρχική αναγνώριση, με αμετάκλητο τρόπο και σε αντίθεση με τη βασική προσέγγιση, τα εξής:</a:t>
            </a:r>
          </a:p>
          <a:p>
            <a:pPr algn="just">
              <a:spcAft>
                <a:spcPts val="600"/>
              </a:spcAft>
            </a:pPr>
            <a:r>
              <a:rPr lang="el-GR" altLang="el-GR" sz="2800" b="1" dirty="0"/>
              <a:t>α. </a:t>
            </a:r>
            <a:r>
              <a:rPr lang="el-GR" altLang="el-GR" sz="2800" dirty="0"/>
              <a:t>όλα τα χρηματοοικονομικά στοιχεία ενεργητικού να αποτιμώνται στην εύλογη αξία μέσω των </a:t>
            </a:r>
            <a:r>
              <a:rPr lang="el-GR" altLang="el-GR" sz="2800" dirty="0" smtClean="0"/>
              <a:t>αποτελεσμάτων.</a:t>
            </a:r>
            <a:endParaRPr lang="el-GR" altLang="el-GR" sz="2800" dirty="0"/>
          </a:p>
          <a:p>
            <a:pPr algn="just">
              <a:spcAft>
                <a:spcPts val="600"/>
              </a:spcAft>
            </a:pPr>
            <a:r>
              <a:rPr lang="el-GR" altLang="el-GR" sz="2800" b="1" dirty="0"/>
              <a:t>β.</a:t>
            </a:r>
            <a:r>
              <a:rPr lang="el-GR" altLang="el-GR" sz="2800" dirty="0"/>
              <a:t> η διαφορά αποτίμησης σε συγκεκριμένες επενδύσεις σε μετοχές να μεταφέρονται στα λοιπά συνολικά εισοδήματα (</a:t>
            </a:r>
            <a:r>
              <a:rPr lang="en-GB" altLang="el-GR" sz="2800" dirty="0"/>
              <a:t>other comprehensive income</a:t>
            </a:r>
            <a:r>
              <a:rPr lang="en-GB" altLang="el-GR" sz="2800" dirty="0" smtClean="0"/>
              <a:t>)</a:t>
            </a:r>
            <a:r>
              <a:rPr lang="el-GR" altLang="el-GR" sz="2800" dirty="0" smtClean="0"/>
              <a:t>.</a:t>
            </a:r>
            <a:endParaRPr lang="el-GR" altLang="el-GR" sz="2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normAutofit/>
          </a:bodyPr>
          <a:lstStyle/>
          <a:p>
            <a:pPr algn="ctr"/>
            <a:r>
              <a:rPr lang="el-GR" sz="3600" b="1" dirty="0" smtClean="0">
                <a:solidFill>
                  <a:schemeClr val="tx1">
                    <a:lumMod val="95000"/>
                    <a:lumOff val="5000"/>
                  </a:schemeClr>
                </a:solidFill>
              </a:rPr>
              <a:t>ΔΑΠΑΝΕΣ ΑΠΟΘΕΜΑΤΩΝ</a:t>
            </a:r>
            <a:endParaRPr lang="el-GR" sz="3600" b="1" dirty="0">
              <a:solidFill>
                <a:schemeClr val="tx1">
                  <a:lumMod val="95000"/>
                  <a:lumOff val="5000"/>
                </a:schemeClr>
              </a:solidFill>
            </a:endParaRPr>
          </a:p>
        </p:txBody>
      </p:sp>
      <p:graphicFrame>
        <p:nvGraphicFramePr>
          <p:cNvPr id="5" name="4 - Θέση περιεχομένου"/>
          <p:cNvGraphicFramePr>
            <a:graphicFrameLocks noGrp="1"/>
          </p:cNvGraphicFramePr>
          <p:nvPr>
            <p:ph idx="1"/>
          </p:nvPr>
        </p:nvGraphicFramePr>
        <p:xfrm>
          <a:off x="179512" y="764705"/>
          <a:ext cx="8784976" cy="5990583"/>
        </p:xfrm>
        <a:graphic>
          <a:graphicData uri="http://schemas.openxmlformats.org/drawingml/2006/table">
            <a:tbl>
              <a:tblPr firstRow="1" bandRow="1">
                <a:tableStyleId>{5C22544A-7EE6-4342-B048-85BDC9FD1C3A}</a:tableStyleId>
              </a:tblPr>
              <a:tblGrid>
                <a:gridCol w="3078054"/>
                <a:gridCol w="2213784"/>
                <a:gridCol w="3493138"/>
              </a:tblGrid>
              <a:tr h="1403081">
                <a:tc>
                  <a:txBody>
                    <a:bodyPr/>
                    <a:lstStyle/>
                    <a:p>
                      <a:r>
                        <a:rPr lang="el-GR" sz="2200" dirty="0" smtClean="0">
                          <a:solidFill>
                            <a:srgbClr val="92D050"/>
                          </a:solidFill>
                        </a:rPr>
                        <a:t>Α) ΚΟΣΤΟΣ</a:t>
                      </a:r>
                      <a:r>
                        <a:rPr lang="el-GR" sz="2200" baseline="0" dirty="0" smtClean="0">
                          <a:solidFill>
                            <a:srgbClr val="92D050"/>
                          </a:solidFill>
                        </a:rPr>
                        <a:t> ΔΙΑΤΗΡΗΣΗΣ</a:t>
                      </a:r>
                      <a:endParaRPr lang="el-GR" sz="2200" dirty="0">
                        <a:solidFill>
                          <a:srgbClr val="92D050"/>
                        </a:solidFill>
                      </a:endParaRPr>
                    </a:p>
                  </a:txBody>
                  <a:tcPr/>
                </a:tc>
                <a:tc>
                  <a:txBody>
                    <a:bodyPr/>
                    <a:lstStyle/>
                    <a:p>
                      <a:r>
                        <a:rPr lang="el-GR" sz="2200" dirty="0" smtClean="0">
                          <a:solidFill>
                            <a:srgbClr val="0000CC"/>
                          </a:solidFill>
                        </a:rPr>
                        <a:t>Β) ΚΟΣΤΟΣ ΕΛΛΕΙΨΗΣ</a:t>
                      </a:r>
                      <a:endParaRPr lang="el-GR" sz="2200" dirty="0">
                        <a:solidFill>
                          <a:srgbClr val="0000CC"/>
                        </a:solidFill>
                      </a:endParaRPr>
                    </a:p>
                  </a:txBody>
                  <a:tcPr/>
                </a:tc>
                <a:tc>
                  <a:txBody>
                    <a:bodyPr/>
                    <a:lstStyle/>
                    <a:p>
                      <a:r>
                        <a:rPr lang="el-GR" sz="2200" dirty="0" smtClean="0">
                          <a:solidFill>
                            <a:srgbClr val="FFFF00"/>
                          </a:solidFill>
                        </a:rPr>
                        <a:t>Γ) ΚΟΣΤΟΣ</a:t>
                      </a:r>
                      <a:r>
                        <a:rPr lang="el-GR" sz="2200" baseline="0" dirty="0" smtClean="0">
                          <a:solidFill>
                            <a:srgbClr val="FFFF00"/>
                          </a:solidFill>
                        </a:rPr>
                        <a:t> ΑΠΟΣΤΟΛΗΣ ΠΑΡΑΛΑΒΗΣ &amp; ΠΡΑΓΜΑΤΟΠΟΙΗΣΗΣ ΠΑΡΑΓΓΕΛΙΑΣ</a:t>
                      </a:r>
                      <a:endParaRPr lang="el-GR" sz="2200" dirty="0">
                        <a:solidFill>
                          <a:srgbClr val="FFFF00"/>
                        </a:solidFill>
                      </a:endParaRPr>
                    </a:p>
                  </a:txBody>
                  <a:tcPr/>
                </a:tc>
              </a:tr>
              <a:tr h="895584">
                <a:tc>
                  <a:txBody>
                    <a:bodyPr/>
                    <a:lstStyle/>
                    <a:p>
                      <a:pPr algn="l"/>
                      <a:r>
                        <a:rPr lang="el-GR" b="1" dirty="0" smtClean="0">
                          <a:solidFill>
                            <a:srgbClr val="006600"/>
                          </a:solidFill>
                        </a:rPr>
                        <a:t>1. Κόστος Δεσμευμένων Κεφαλαίων</a:t>
                      </a:r>
                      <a:endParaRPr lang="el-GR" b="1" dirty="0">
                        <a:solidFill>
                          <a:srgbClr val="006600"/>
                        </a:solidFill>
                      </a:endParaRPr>
                    </a:p>
                  </a:txBody>
                  <a:tcPr/>
                </a:tc>
                <a:tc>
                  <a:txBody>
                    <a:bodyPr/>
                    <a:lstStyle/>
                    <a:p>
                      <a:pPr algn="l"/>
                      <a:r>
                        <a:rPr lang="el-GR" b="1" dirty="0" smtClean="0">
                          <a:solidFill>
                            <a:srgbClr val="00B0F0"/>
                          </a:solidFill>
                        </a:rPr>
                        <a:t>1. Απώλεια Πωλήσεων</a:t>
                      </a:r>
                      <a:endParaRPr lang="el-GR" b="1" dirty="0">
                        <a:solidFill>
                          <a:srgbClr val="00B0F0"/>
                        </a:solidFill>
                      </a:endParaRPr>
                    </a:p>
                  </a:txBody>
                  <a:tcPr/>
                </a:tc>
                <a:tc>
                  <a:txBody>
                    <a:bodyPr/>
                    <a:lstStyle/>
                    <a:p>
                      <a:pPr algn="l"/>
                      <a:r>
                        <a:rPr lang="el-GR" b="1" dirty="0" smtClean="0">
                          <a:solidFill>
                            <a:srgbClr val="FF33CC"/>
                          </a:solidFill>
                        </a:rPr>
                        <a:t>1. Κόστος Αποστολής και </a:t>
                      </a:r>
                      <a:r>
                        <a:rPr lang="el-GR" b="1" dirty="0" smtClean="0">
                          <a:solidFill>
                            <a:srgbClr val="663300"/>
                          </a:solidFill>
                        </a:rPr>
                        <a:t>Παραλαβής</a:t>
                      </a:r>
                      <a:r>
                        <a:rPr lang="el-GR" b="1" baseline="0" dirty="0" smtClean="0">
                          <a:solidFill>
                            <a:srgbClr val="FF33CC"/>
                          </a:solidFill>
                        </a:rPr>
                        <a:t> </a:t>
                      </a:r>
                      <a:r>
                        <a:rPr lang="el-GR" b="1" dirty="0" smtClean="0">
                          <a:solidFill>
                            <a:srgbClr val="00B050"/>
                          </a:solidFill>
                        </a:rPr>
                        <a:t>(Μεταφορικά </a:t>
                      </a:r>
                      <a:r>
                        <a:rPr lang="en-US" b="1" dirty="0" smtClean="0">
                          <a:solidFill>
                            <a:srgbClr val="00B050"/>
                          </a:solidFill>
                        </a:rPr>
                        <a:t>Ex</a:t>
                      </a:r>
                      <a:r>
                        <a:rPr lang="en-US" b="1" baseline="0" dirty="0" smtClean="0">
                          <a:solidFill>
                            <a:srgbClr val="00B050"/>
                          </a:solidFill>
                        </a:rPr>
                        <a:t>-Factor, F.O.B &amp; C.I.F.)</a:t>
                      </a:r>
                      <a:endParaRPr lang="el-GR" b="1" dirty="0">
                        <a:solidFill>
                          <a:srgbClr val="00B050"/>
                        </a:solidFill>
                      </a:endParaRPr>
                    </a:p>
                  </a:txBody>
                  <a:tcPr/>
                </a:tc>
              </a:tr>
              <a:tr h="1149748">
                <a:tc>
                  <a:txBody>
                    <a:bodyPr/>
                    <a:lstStyle/>
                    <a:p>
                      <a:pPr algn="l"/>
                      <a:r>
                        <a:rPr lang="el-GR" b="1" dirty="0" smtClean="0">
                          <a:solidFill>
                            <a:srgbClr val="0070C0"/>
                          </a:solidFill>
                        </a:rPr>
                        <a:t>2. Κόστος Αποθήκευσης</a:t>
                      </a:r>
                      <a:endParaRPr lang="el-GR" b="1" dirty="0">
                        <a:solidFill>
                          <a:srgbClr val="0070C0"/>
                        </a:solidFill>
                      </a:endParaRPr>
                    </a:p>
                  </a:txBody>
                  <a:tcPr/>
                </a:tc>
                <a:tc>
                  <a:txBody>
                    <a:bodyPr/>
                    <a:lstStyle/>
                    <a:p>
                      <a:pPr algn="l"/>
                      <a:r>
                        <a:rPr lang="el-GR" b="1" dirty="0" smtClean="0">
                          <a:solidFill>
                            <a:srgbClr val="660033"/>
                          </a:solidFill>
                        </a:rPr>
                        <a:t>2. Μείωση Φήμης &amp;</a:t>
                      </a:r>
                      <a:r>
                        <a:rPr lang="el-GR" b="1" baseline="0" dirty="0" smtClean="0">
                          <a:solidFill>
                            <a:srgbClr val="660033"/>
                          </a:solidFill>
                        </a:rPr>
                        <a:t> Πελατείας</a:t>
                      </a:r>
                      <a:endParaRPr lang="el-GR" b="1" dirty="0">
                        <a:solidFill>
                          <a:srgbClr val="660033"/>
                        </a:solidFill>
                      </a:endParaRPr>
                    </a:p>
                  </a:txBody>
                  <a:tcPr/>
                </a:tc>
                <a:tc>
                  <a:txBody>
                    <a:bodyPr/>
                    <a:lstStyle/>
                    <a:p>
                      <a:pPr algn="l"/>
                      <a:r>
                        <a:rPr lang="en-US" b="1" dirty="0" smtClean="0">
                          <a:solidFill>
                            <a:srgbClr val="FF0000"/>
                          </a:solidFill>
                        </a:rPr>
                        <a:t>2. </a:t>
                      </a:r>
                      <a:r>
                        <a:rPr lang="el-GR" b="1" dirty="0" smtClean="0">
                          <a:solidFill>
                            <a:srgbClr val="FF0000"/>
                          </a:solidFill>
                        </a:rPr>
                        <a:t>Κόστος Πραγματοποίησης Παραγγελίας Οργάνωσης και Παραγωγής</a:t>
                      </a:r>
                      <a:endParaRPr lang="el-GR" b="1" dirty="0">
                        <a:solidFill>
                          <a:srgbClr val="FF0000"/>
                        </a:solidFill>
                      </a:endParaRPr>
                    </a:p>
                  </a:txBody>
                  <a:tcPr/>
                </a:tc>
              </a:tr>
              <a:tr h="895584">
                <a:tc>
                  <a:txBody>
                    <a:bodyPr/>
                    <a:lstStyle/>
                    <a:p>
                      <a:pPr algn="l"/>
                      <a:r>
                        <a:rPr lang="el-GR" b="1" dirty="0" smtClean="0">
                          <a:solidFill>
                            <a:schemeClr val="accent1">
                              <a:lumMod val="25000"/>
                            </a:schemeClr>
                          </a:solidFill>
                        </a:rPr>
                        <a:t>3. Ασφάλιστρα</a:t>
                      </a:r>
                      <a:r>
                        <a:rPr lang="el-GR" b="1" baseline="0" dirty="0" smtClean="0">
                          <a:solidFill>
                            <a:schemeClr val="accent1">
                              <a:lumMod val="25000"/>
                            </a:schemeClr>
                          </a:solidFill>
                        </a:rPr>
                        <a:t> Διατήρησης</a:t>
                      </a:r>
                      <a:endParaRPr lang="el-GR" b="1" dirty="0">
                        <a:solidFill>
                          <a:schemeClr val="accent1">
                            <a:lumMod val="25000"/>
                          </a:schemeClr>
                        </a:solidFill>
                      </a:endParaRPr>
                    </a:p>
                  </a:txBody>
                  <a:tcPr/>
                </a:tc>
                <a:tc>
                  <a:txBody>
                    <a:bodyPr/>
                    <a:lstStyle/>
                    <a:p>
                      <a:pPr algn="l"/>
                      <a:r>
                        <a:rPr lang="el-GR" b="1" dirty="0" smtClean="0">
                          <a:solidFill>
                            <a:srgbClr val="CC3399"/>
                          </a:solidFill>
                        </a:rPr>
                        <a:t>3. Ανωμαλίες στα Προγράμματα Παραγωγής</a:t>
                      </a:r>
                      <a:endParaRPr lang="el-GR" b="1" dirty="0">
                        <a:solidFill>
                          <a:srgbClr val="CC3399"/>
                        </a:solidFill>
                      </a:endParaRPr>
                    </a:p>
                  </a:txBody>
                  <a:tcPr/>
                </a:tc>
                <a:tc>
                  <a:txBody>
                    <a:bodyPr/>
                    <a:lstStyle/>
                    <a:p>
                      <a:pPr algn="l"/>
                      <a:r>
                        <a:rPr lang="el-GR" b="1" dirty="0" smtClean="0"/>
                        <a:t>3. Κόστος Διεκπεραίωσης Παραγγελίας </a:t>
                      </a:r>
                      <a:endParaRPr lang="el-GR" b="1" dirty="0"/>
                    </a:p>
                  </a:txBody>
                  <a:tcPr/>
                </a:tc>
              </a:tr>
              <a:tr h="895584">
                <a:tc>
                  <a:txBody>
                    <a:bodyPr/>
                    <a:lstStyle/>
                    <a:p>
                      <a:pPr algn="l"/>
                      <a:r>
                        <a:rPr lang="el-GR" b="1" dirty="0" smtClean="0">
                          <a:solidFill>
                            <a:srgbClr val="CC3300"/>
                          </a:solidFill>
                        </a:rPr>
                        <a:t>4. Φόροι Ακίνητης Περιουσίας (Ιδιόκτητες Αποθήκες)</a:t>
                      </a:r>
                      <a:endParaRPr lang="el-GR" b="1" dirty="0">
                        <a:solidFill>
                          <a:srgbClr val="CC3300"/>
                        </a:solidFill>
                      </a:endParaRPr>
                    </a:p>
                  </a:txBody>
                  <a:tcPr/>
                </a:tc>
                <a:tc>
                  <a:txBody>
                    <a:bodyPr/>
                    <a:lstStyle/>
                    <a:p>
                      <a:endParaRPr lang="el-GR" dirty="0"/>
                    </a:p>
                  </a:txBody>
                  <a:tcPr/>
                </a:tc>
                <a:tc>
                  <a:txBody>
                    <a:bodyPr/>
                    <a:lstStyle/>
                    <a:p>
                      <a:pPr algn="l"/>
                      <a:r>
                        <a:rPr lang="el-GR" b="1" dirty="0" smtClean="0">
                          <a:solidFill>
                            <a:srgbClr val="0000FF"/>
                          </a:solidFill>
                        </a:rPr>
                        <a:t>4. Απώλεια Εκπτώσεων λόγω Χαμηλού</a:t>
                      </a:r>
                      <a:r>
                        <a:rPr lang="el-GR" b="1" baseline="0" dirty="0" smtClean="0">
                          <a:solidFill>
                            <a:srgbClr val="0000FF"/>
                          </a:solidFill>
                        </a:rPr>
                        <a:t> ύψους Αγορών.</a:t>
                      </a:r>
                      <a:endParaRPr lang="el-GR" b="1" dirty="0">
                        <a:solidFill>
                          <a:srgbClr val="0000FF"/>
                        </a:solidFill>
                      </a:endParaRPr>
                    </a:p>
                  </a:txBody>
                  <a:tcPr/>
                </a:tc>
              </a:tr>
              <a:tr h="665075">
                <a:tc>
                  <a:txBody>
                    <a:bodyPr/>
                    <a:lstStyle/>
                    <a:p>
                      <a:pPr algn="l"/>
                      <a:r>
                        <a:rPr lang="el-GR" b="1" dirty="0" smtClean="0">
                          <a:solidFill>
                            <a:srgbClr val="002060"/>
                          </a:solidFill>
                        </a:rPr>
                        <a:t>5. Αποσβέσεις και Οικονομική Απαξίωση</a:t>
                      </a:r>
                      <a:endParaRPr lang="el-GR" b="1" dirty="0">
                        <a:solidFill>
                          <a:srgbClr val="002060"/>
                        </a:solidFill>
                      </a:endParaRPr>
                    </a:p>
                  </a:txBody>
                  <a:tcPr/>
                </a:tc>
                <a:tc>
                  <a:txBody>
                    <a:bodyPr/>
                    <a:lstStyle/>
                    <a:p>
                      <a:endParaRPr lang="el-GR" dirty="0"/>
                    </a:p>
                  </a:txBody>
                  <a:tcPr/>
                </a:tc>
                <a:tc>
                  <a:txBody>
                    <a:bodyPr/>
                    <a:lstStyle/>
                    <a:p>
                      <a:endParaRPr lang="el-GR"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179388" y="1412777"/>
            <a:ext cx="8569325" cy="5041998"/>
          </a:xfrm>
        </p:spPr>
        <p:txBody>
          <a:bodyPr>
            <a:noAutofit/>
          </a:bodyPr>
          <a:lstStyle/>
          <a:p>
            <a:pPr marL="708025" lvl="1" indent="-514350" algn="just">
              <a:lnSpc>
                <a:spcPct val="90000"/>
              </a:lnSpc>
              <a:buFont typeface="+mj-lt"/>
              <a:buAutoNum type="arabicPeriod"/>
            </a:pPr>
            <a:r>
              <a:rPr lang="el-GR" altLang="el-GR" sz="2600" dirty="0" smtClean="0"/>
              <a:t>Οι παραγγελίες παραδίδονται άμεσα, ενώ δεν διατηρείται απόθεμα ασφαλείας και δεν επιτρέπεται να παρατηρηθεί έλλειψη αποθεμάτων με τις γνωστές συνέπειες. </a:t>
            </a:r>
          </a:p>
          <a:p>
            <a:pPr marL="708025" lvl="1" indent="-514350" algn="just">
              <a:lnSpc>
                <a:spcPct val="90000"/>
              </a:lnSpc>
              <a:buFont typeface="+mj-lt"/>
              <a:buAutoNum type="arabicPeriod"/>
            </a:pPr>
            <a:r>
              <a:rPr lang="el-GR" altLang="el-GR" sz="2600" dirty="0" smtClean="0"/>
              <a:t>Το κόστος διατήρησης αποθέματος, το κόστος παραγγελίας και η ζήτηση ή ανάλωση του αποθέματος αποτελούν σταθερές παραμέτρους διαχρονικά, με γνωστές τιμές. </a:t>
            </a:r>
          </a:p>
          <a:p>
            <a:pPr marL="708025" lvl="1" indent="-514350" algn="just">
              <a:lnSpc>
                <a:spcPct val="90000"/>
              </a:lnSpc>
              <a:buFont typeface="+mj-lt"/>
              <a:buAutoNum type="arabicPeriod"/>
            </a:pPr>
            <a:r>
              <a:rPr lang="el-GR" altLang="el-GR" sz="2600" dirty="0" smtClean="0"/>
              <a:t>Γνωστό είναι και το ύψος των  πωλήσεων, αφού πραγματοποιούνται ακριβείς προβλέψεις.</a:t>
            </a:r>
          </a:p>
          <a:p>
            <a:pPr marL="708025" lvl="1" indent="-514350" algn="just">
              <a:lnSpc>
                <a:spcPct val="90000"/>
              </a:lnSpc>
              <a:buFont typeface="+mj-lt"/>
              <a:buAutoNum type="arabicPeriod"/>
            </a:pPr>
            <a:r>
              <a:rPr lang="el-GR" altLang="el-GR" sz="2600" dirty="0" smtClean="0"/>
              <a:t>Το απόθεμα και η παραγωγική διαδικασία κατανέμονται ομοιόμορφα κατά τη διάρκεια του κύκλου. </a:t>
            </a:r>
          </a:p>
        </p:txBody>
      </p:sp>
      <p:sp>
        <p:nvSpPr>
          <p:cNvPr id="199683" name="Rectangle 5"/>
          <p:cNvSpPr>
            <a:spLocks noChangeArrowheads="1"/>
          </p:cNvSpPr>
          <p:nvPr/>
        </p:nvSpPr>
        <p:spPr bwMode="auto">
          <a:xfrm>
            <a:off x="0" y="163512"/>
            <a:ext cx="9144000" cy="1033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20000"/>
              </a:spcBef>
              <a:buClr>
                <a:schemeClr val="hlink"/>
              </a:buClr>
              <a:buSzPct val="90000"/>
              <a:buFont typeface="Wingdings" pitchFamily="2" charset="2"/>
              <a:buNone/>
            </a:pPr>
            <a:r>
              <a:rPr lang="el-GR" altLang="el-GR" sz="3000" b="1" dirty="0">
                <a:solidFill>
                  <a:srgbClr val="0000CC"/>
                </a:solidFill>
                <a:latin typeface="Times New Roman" pitchFamily="18" charset="0"/>
              </a:rPr>
              <a:t>Το </a:t>
            </a:r>
            <a:r>
              <a:rPr lang="el-GR" altLang="el-GR" sz="3000" b="1" dirty="0" smtClean="0">
                <a:solidFill>
                  <a:srgbClr val="0000CC"/>
                </a:solidFill>
                <a:latin typeface="Times New Roman" pitchFamily="18" charset="0"/>
              </a:rPr>
              <a:t>Υπόδειγμα Οικονομικής Ποσότητας Παραγγελίας Βασίζεται σε 4 Υποθέσεις</a:t>
            </a:r>
            <a:r>
              <a:rPr lang="el-GR" altLang="el-GR" sz="3000" b="1" dirty="0">
                <a:solidFill>
                  <a:srgbClr val="0000CC"/>
                </a:solidFill>
                <a:latin typeface="Times New Roman" pitchFamily="18" charset="0"/>
              </a:rPr>
              <a:t>:</a:t>
            </a:r>
          </a:p>
        </p:txBody>
      </p:sp>
    </p:spTree>
    <p:extLst>
      <p:ext uri="{BB962C8B-B14F-4D97-AF65-F5344CB8AC3E}">
        <p14:creationId xmlns:p14="http://schemas.microsoft.com/office/powerpoint/2010/main" xmlns="" val="14436094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3 - Θέση αριθμού διαφάνειας"/>
          <p:cNvSpPr>
            <a:spLocks noGrp="1"/>
          </p:cNvSpPr>
          <p:nvPr>
            <p:ph type="sldNum" sz="quarter" idx="12"/>
          </p:nvPr>
        </p:nvSpPr>
        <p:spPr>
          <a:xfrm>
            <a:off x="457200" y="6245225"/>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B54E3440-05BB-4EB1-9810-47DCEFCCD8DD}" type="slidenum">
              <a:rPr lang="el-GR" altLang="el-GR" smtClean="0"/>
              <a:pPr algn="l" eaLnBrk="1" hangingPunct="1"/>
              <a:t>62</a:t>
            </a:fld>
            <a:endParaRPr lang="el-GR" altLang="el-GR" dirty="0" smtClean="0"/>
          </a:p>
        </p:txBody>
      </p:sp>
      <p:sp>
        <p:nvSpPr>
          <p:cNvPr id="200707" name="Rectangle 2"/>
          <p:cNvSpPr>
            <a:spLocks noGrp="1" noChangeArrowheads="1"/>
          </p:cNvSpPr>
          <p:nvPr>
            <p:ph type="title"/>
          </p:nvPr>
        </p:nvSpPr>
        <p:spPr>
          <a:xfrm>
            <a:off x="0" y="196850"/>
            <a:ext cx="9144000" cy="504825"/>
          </a:xfrm>
          <a:noFill/>
        </p:spPr>
        <p:txBody>
          <a:bodyPr anchor="t">
            <a:normAutofit fontScale="90000"/>
          </a:bodyPr>
          <a:lstStyle/>
          <a:p>
            <a:pPr algn="ctr"/>
            <a:r>
              <a:rPr lang="el-GR" altLang="el-GR" sz="3600" b="1" dirty="0" smtClean="0">
                <a:solidFill>
                  <a:srgbClr val="C00000"/>
                </a:solidFill>
                <a:latin typeface="Times New Roman" pitchFamily="18" charset="0"/>
              </a:rPr>
              <a:t>ΣΗΜΕΙΟ ΠΑΡΑΓΓΕΛΙΑΣ</a:t>
            </a:r>
            <a:endParaRPr lang="el-GR" altLang="el-GR" sz="3600" dirty="0" smtClean="0">
              <a:solidFill>
                <a:srgbClr val="C00000"/>
              </a:solidFill>
              <a:latin typeface="Times New Roman" pitchFamily="18" charset="0"/>
            </a:endParaRPr>
          </a:p>
        </p:txBody>
      </p:sp>
      <p:sp>
        <p:nvSpPr>
          <p:cNvPr id="200708" name="Rectangle 3"/>
          <p:cNvSpPr>
            <a:spLocks noGrp="1" noChangeArrowheads="1"/>
          </p:cNvSpPr>
          <p:nvPr>
            <p:ph type="body" idx="1"/>
          </p:nvPr>
        </p:nvSpPr>
        <p:spPr>
          <a:xfrm>
            <a:off x="251520" y="1052736"/>
            <a:ext cx="8640960" cy="5400599"/>
          </a:xfrm>
        </p:spPr>
        <p:txBody>
          <a:bodyPr>
            <a:normAutofit lnSpcReduction="10000"/>
          </a:bodyPr>
          <a:lstStyle/>
          <a:p>
            <a:pPr marL="0" indent="0" algn="just"/>
            <a:r>
              <a:rPr lang="el-GR" altLang="el-GR" sz="2800" dirty="0" smtClean="0">
                <a:latin typeface="Times New Roman" pitchFamily="18" charset="0"/>
              </a:rPr>
              <a:t>Σημείο παραγγελίας (</a:t>
            </a:r>
            <a:r>
              <a:rPr lang="en-US" altLang="el-GR" sz="2800" dirty="0" smtClean="0">
                <a:latin typeface="Times New Roman" pitchFamily="18" charset="0"/>
              </a:rPr>
              <a:t>order point</a:t>
            </a:r>
            <a:r>
              <a:rPr lang="el-GR" altLang="el-GR" sz="2800" dirty="0" smtClean="0">
                <a:latin typeface="Times New Roman" pitchFamily="18" charset="0"/>
              </a:rPr>
              <a:t>)</a:t>
            </a:r>
            <a:r>
              <a:rPr lang="el-GR" altLang="el-GR" sz="2800" b="1" dirty="0" smtClean="0">
                <a:latin typeface="Times New Roman" pitchFamily="18" charset="0"/>
              </a:rPr>
              <a:t> </a:t>
            </a:r>
            <a:r>
              <a:rPr lang="el-GR" altLang="el-GR" sz="2800" dirty="0" smtClean="0">
                <a:latin typeface="Times New Roman" pitchFamily="18" charset="0"/>
              </a:rPr>
              <a:t>είναι το μέγεθος του αποθέματος κατά το οποίο θα πρέπει να γίνει η νέα παραγγελία αποθέματος. </a:t>
            </a:r>
          </a:p>
          <a:p>
            <a:pPr marL="0" indent="0" algn="just"/>
            <a:r>
              <a:rPr lang="el-GR" altLang="el-GR" sz="2800" dirty="0" smtClean="0">
                <a:latin typeface="Times New Roman" pitchFamily="18" charset="0"/>
              </a:rPr>
              <a:t>Δηλαδή η νέα παραγγελία θα γίνει μόλις το απόθεμα μειωθεί σε αυτό το επίπεδο. </a:t>
            </a:r>
          </a:p>
          <a:p>
            <a:pPr marL="0" indent="0" algn="just"/>
            <a:r>
              <a:rPr lang="el-GR" altLang="el-GR" sz="2800" dirty="0" smtClean="0">
                <a:latin typeface="Times New Roman" pitchFamily="18" charset="0"/>
                <a:cs typeface="Times New Roman" pitchFamily="18" charset="0"/>
              </a:rPr>
              <a:t>Γενικά, το σημείο παραγγελίας καθορίζεται από δύο παράγοντες: </a:t>
            </a:r>
            <a:r>
              <a:rPr lang="en-US" altLang="el-GR" sz="2800" b="1" dirty="0" smtClean="0">
                <a:latin typeface="Times New Roman" pitchFamily="18" charset="0"/>
                <a:cs typeface="Times New Roman" pitchFamily="18" charset="0"/>
              </a:rPr>
              <a:t>A)</a:t>
            </a:r>
            <a:r>
              <a:rPr lang="en-US" altLang="el-GR" sz="2800" dirty="0" smtClean="0">
                <a:latin typeface="Times New Roman" pitchFamily="18" charset="0"/>
                <a:cs typeface="Times New Roman" pitchFamily="18" charset="0"/>
              </a:rPr>
              <a:t> </a:t>
            </a:r>
            <a:r>
              <a:rPr lang="el-GR" altLang="el-GR" sz="2800" dirty="0" smtClean="0">
                <a:latin typeface="Times New Roman" pitchFamily="18" charset="0"/>
                <a:cs typeface="Times New Roman" pitchFamily="18" charset="0"/>
              </a:rPr>
              <a:t>το απόθεμα που καταναλώνεται στο χρόνο παράδοσης και </a:t>
            </a:r>
            <a:r>
              <a:rPr lang="en-US" altLang="el-GR" sz="2800" b="1" dirty="0" smtClean="0">
                <a:latin typeface="Times New Roman" pitchFamily="18" charset="0"/>
                <a:cs typeface="Times New Roman" pitchFamily="18" charset="0"/>
              </a:rPr>
              <a:t>B)</a:t>
            </a:r>
            <a:r>
              <a:rPr lang="en-US" altLang="el-GR" sz="2800" dirty="0" smtClean="0">
                <a:latin typeface="Times New Roman" pitchFamily="18" charset="0"/>
                <a:cs typeface="Times New Roman" pitchFamily="18" charset="0"/>
              </a:rPr>
              <a:t> </a:t>
            </a:r>
            <a:r>
              <a:rPr lang="el-GR" altLang="el-GR" sz="2800" dirty="0" smtClean="0">
                <a:latin typeface="Times New Roman" pitchFamily="18" charset="0"/>
                <a:cs typeface="Times New Roman" pitchFamily="18" charset="0"/>
              </a:rPr>
              <a:t>το απόθεμα ασφαλείας. </a:t>
            </a:r>
          </a:p>
          <a:p>
            <a:pPr marL="0" indent="0" algn="just"/>
            <a:r>
              <a:rPr lang="en-US" altLang="el-GR" sz="2800" dirty="0" smtClean="0">
                <a:latin typeface="Times New Roman" pitchFamily="18" charset="0"/>
                <a:cs typeface="Times New Roman" pitchFamily="18" charset="0"/>
              </a:rPr>
              <a:t>A) </a:t>
            </a:r>
            <a:r>
              <a:rPr lang="el-GR" altLang="el-GR" sz="2800" dirty="0" smtClean="0">
                <a:latin typeface="Times New Roman" pitchFamily="18" charset="0"/>
                <a:cs typeface="Times New Roman" pitchFamily="18" charset="0"/>
              </a:rPr>
              <a:t>Το απόθεμα που χρησιμοποιείται στο χρόνο παράδοσης είναι το απόθεμα που απαιτείται από τη στιγμή που δίνεται η παραγγελία μέχρι τη στιγμή που παραλαμβάνεται η παραγγελία. </a:t>
            </a:r>
            <a:endParaRPr lang="el-GR" altLang="el-GR" sz="2800" dirty="0" smtClean="0">
              <a:latin typeface="Times New Roman" pitchFamily="18" charset="0"/>
            </a:endParaRPr>
          </a:p>
        </p:txBody>
      </p:sp>
    </p:spTree>
    <p:extLst>
      <p:ext uri="{BB962C8B-B14F-4D97-AF65-F5344CB8AC3E}">
        <p14:creationId xmlns:p14="http://schemas.microsoft.com/office/powerpoint/2010/main" xmlns="" val="249054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3 - Θέση αριθμού διαφάνειας"/>
          <p:cNvSpPr>
            <a:spLocks noGrp="1"/>
          </p:cNvSpPr>
          <p:nvPr>
            <p:ph type="sldNum" sz="quarter" idx="12"/>
          </p:nvPr>
        </p:nvSpPr>
        <p:spPr>
          <a:xfrm>
            <a:off x="457200" y="6245225"/>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fld id="{4B2CD55D-67C2-4651-ABED-AA65EA60A68A}" type="slidenum">
              <a:rPr lang="el-GR" altLang="el-GR" smtClean="0"/>
              <a:pPr algn="l" eaLnBrk="1" hangingPunct="1"/>
              <a:t>63</a:t>
            </a:fld>
            <a:endParaRPr lang="el-GR" altLang="el-GR" dirty="0" smtClean="0"/>
          </a:p>
        </p:txBody>
      </p:sp>
      <p:sp>
        <p:nvSpPr>
          <p:cNvPr id="201731" name="Rectangle 5"/>
          <p:cNvSpPr>
            <a:spLocks noChangeArrowheads="1"/>
          </p:cNvSpPr>
          <p:nvPr/>
        </p:nvSpPr>
        <p:spPr bwMode="auto">
          <a:xfrm>
            <a:off x="250825" y="908720"/>
            <a:ext cx="8662988"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en-US" altLang="el-GR" sz="2800" dirty="0" smtClean="0">
                <a:latin typeface="Times New Roman" pitchFamily="18" charset="0"/>
                <a:cs typeface="Times New Roman" pitchFamily="18" charset="0"/>
              </a:rPr>
              <a:t>B) </a:t>
            </a:r>
            <a:r>
              <a:rPr lang="el-GR" altLang="el-GR" sz="2800" dirty="0" smtClean="0">
                <a:latin typeface="Times New Roman" pitchFamily="18" charset="0"/>
                <a:cs typeface="Times New Roman" pitchFamily="18" charset="0"/>
              </a:rPr>
              <a:t>Το </a:t>
            </a:r>
            <a:r>
              <a:rPr lang="el-GR" altLang="el-GR" sz="2800" dirty="0">
                <a:latin typeface="Times New Roman" pitchFamily="18" charset="0"/>
                <a:cs typeface="Times New Roman" pitchFamily="18" charset="0"/>
              </a:rPr>
              <a:t>απόθεμα ασφαλείας είναι το απόθεμα που απαιτείται για να ικανοποιηθεί οποιαδήποτε ασυνήθιστα μεγάλη και απρόβλεπτη ζήτηση αποθέματος κατά το χρονικό διάστημα που μεσολαβεί μέχρι την παράδοση του νέου αποθέματος.</a:t>
            </a:r>
            <a:r>
              <a:rPr lang="en-US" altLang="el-GR" sz="2800" dirty="0">
                <a:latin typeface="Times New Roman" pitchFamily="18" charset="0"/>
                <a:cs typeface="Times New Roman" pitchFamily="18" charset="0"/>
              </a:rPr>
              <a:t> </a:t>
            </a:r>
            <a:r>
              <a:rPr lang="el-GR" altLang="el-GR" sz="2800" dirty="0">
                <a:latin typeface="Times New Roman" pitchFamily="18" charset="0"/>
                <a:cs typeface="Times New Roman" pitchFamily="18" charset="0"/>
              </a:rPr>
              <a:t>Δηλαδή:</a:t>
            </a:r>
          </a:p>
        </p:txBody>
      </p:sp>
      <p:sp>
        <p:nvSpPr>
          <p:cNvPr id="201732" name="Rectangle 7"/>
          <p:cNvSpPr>
            <a:spLocks noChangeArrowheads="1"/>
          </p:cNvSpPr>
          <p:nvPr/>
        </p:nvSpPr>
        <p:spPr bwMode="auto">
          <a:xfrm>
            <a:off x="0" y="188913"/>
            <a:ext cx="9144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l-GR" altLang="el-GR" sz="3600" b="1" dirty="0" smtClean="0">
                <a:solidFill>
                  <a:srgbClr val="0000CC"/>
                </a:solidFill>
                <a:latin typeface="Times New Roman" pitchFamily="18" charset="0"/>
                <a:cs typeface="Times New Roman" pitchFamily="18" charset="0"/>
              </a:rPr>
              <a:t>Απόθεμα Ασφαλείας</a:t>
            </a:r>
            <a:r>
              <a:rPr lang="el-GR" altLang="el-GR" sz="2800" b="1" dirty="0" smtClean="0">
                <a:solidFill>
                  <a:srgbClr val="0000CC"/>
                </a:solidFill>
                <a:latin typeface="Times New Roman" pitchFamily="18" charset="0"/>
                <a:cs typeface="Times New Roman" pitchFamily="18" charset="0"/>
              </a:rPr>
              <a:t> </a:t>
            </a:r>
            <a:endParaRPr lang="el-GR" altLang="el-GR" sz="3600" b="1" dirty="0">
              <a:solidFill>
                <a:srgbClr val="0000CC"/>
              </a:solidFill>
              <a:latin typeface="Times New Roman" pitchFamily="18" charset="0"/>
              <a:cs typeface="Times New Roman" pitchFamily="18" charset="0"/>
            </a:endParaRPr>
          </a:p>
        </p:txBody>
      </p:sp>
      <p:pic>
        <p:nvPicPr>
          <p:cNvPr id="273409" name="Picture 1"/>
          <p:cNvPicPr>
            <a:picLocks noChangeAspect="1" noChangeArrowheads="1"/>
          </p:cNvPicPr>
          <p:nvPr/>
        </p:nvPicPr>
        <p:blipFill>
          <a:blip r:embed="rId3" cstate="print"/>
          <a:srcRect/>
          <a:stretch>
            <a:fillRect/>
          </a:stretch>
        </p:blipFill>
        <p:spPr bwMode="auto">
          <a:xfrm>
            <a:off x="323528" y="3068960"/>
            <a:ext cx="8496944" cy="3600400"/>
          </a:xfrm>
          <a:prstGeom prst="rect">
            <a:avLst/>
          </a:prstGeom>
          <a:noFill/>
          <a:ln w="9525">
            <a:noFill/>
            <a:miter lim="800000"/>
            <a:headEnd/>
            <a:tailEnd/>
          </a:ln>
        </p:spPr>
      </p:pic>
    </p:spTree>
    <p:extLst>
      <p:ext uri="{BB962C8B-B14F-4D97-AF65-F5344CB8AC3E}">
        <p14:creationId xmlns:p14="http://schemas.microsoft.com/office/powerpoint/2010/main" xmlns="" val="568186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432048"/>
          </a:xfrm>
        </p:spPr>
        <p:txBody>
          <a:bodyPr>
            <a:noAutofit/>
          </a:bodyPr>
          <a:lstStyle/>
          <a:p>
            <a:pPr algn="ctr"/>
            <a:r>
              <a:rPr lang="el-GR" altLang="el-GR" sz="3200" b="1" dirty="0" smtClean="0">
                <a:solidFill>
                  <a:schemeClr val="tx1">
                    <a:lumMod val="95000"/>
                    <a:lumOff val="5000"/>
                  </a:schemeClr>
                </a:solidFill>
              </a:rPr>
              <a:t/>
            </a:r>
            <a:br>
              <a:rPr lang="el-GR" altLang="el-GR" sz="3200" b="1" dirty="0" smtClean="0">
                <a:solidFill>
                  <a:schemeClr val="tx1">
                    <a:lumMod val="95000"/>
                    <a:lumOff val="5000"/>
                  </a:schemeClr>
                </a:solidFill>
              </a:rPr>
            </a:br>
            <a:r>
              <a:rPr lang="el-GR" altLang="el-GR" sz="3200" b="1" dirty="0" smtClean="0">
                <a:solidFill>
                  <a:schemeClr val="tx1">
                    <a:lumMod val="95000"/>
                    <a:lumOff val="5000"/>
                  </a:schemeClr>
                </a:solidFill>
              </a:rPr>
              <a:t>ΚΟΣΤΟΣ ΑΠΟΘΕΜΑΤΩΝ</a:t>
            </a:r>
            <a:endParaRPr lang="el-GR" sz="3200" dirty="0">
              <a:solidFill>
                <a:schemeClr val="tx1">
                  <a:lumMod val="95000"/>
                  <a:lumOff val="5000"/>
                </a:schemeClr>
              </a:solidFill>
            </a:endParaRPr>
          </a:p>
        </p:txBody>
      </p:sp>
      <p:graphicFrame>
        <p:nvGraphicFramePr>
          <p:cNvPr id="4" name="3 - Θέση περιεχομένου"/>
          <p:cNvGraphicFramePr>
            <a:graphicFrameLocks noGrp="1"/>
          </p:cNvGraphicFramePr>
          <p:nvPr>
            <p:ph idx="1"/>
          </p:nvPr>
        </p:nvGraphicFramePr>
        <p:xfrm>
          <a:off x="179512" y="765175"/>
          <a:ext cx="8784976" cy="5832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0"/>
            <a:ext cx="8229600" cy="692696"/>
          </a:xfrm>
        </p:spPr>
        <p:txBody>
          <a:bodyPr>
            <a:normAutofit/>
          </a:bodyPr>
          <a:lstStyle/>
          <a:p>
            <a:pPr algn="ctr" eaLnBrk="1" hangingPunct="1"/>
            <a:r>
              <a:rPr lang="el-GR" altLang="el-GR" sz="3200" b="1" dirty="0" smtClean="0">
                <a:solidFill>
                  <a:srgbClr val="C00000"/>
                </a:solidFill>
              </a:rPr>
              <a:t>ΚΟΣΤΟΣ ΑΠΟΘΕΜΑΤΩΝ</a:t>
            </a:r>
          </a:p>
        </p:txBody>
      </p:sp>
      <p:sp>
        <p:nvSpPr>
          <p:cNvPr id="144387" name="Rectangle 3"/>
          <p:cNvSpPr>
            <a:spLocks noGrp="1" noChangeArrowheads="1"/>
          </p:cNvSpPr>
          <p:nvPr>
            <p:ph type="body" idx="1"/>
          </p:nvPr>
        </p:nvSpPr>
        <p:spPr>
          <a:xfrm>
            <a:off x="0" y="908050"/>
            <a:ext cx="9144000" cy="5949950"/>
          </a:xfrm>
        </p:spPr>
        <p:txBody>
          <a:bodyPr>
            <a:normAutofit lnSpcReduction="10000"/>
          </a:bodyPr>
          <a:lstStyle/>
          <a:p>
            <a:pPr algn="just" eaLnBrk="1" hangingPunct="1">
              <a:buFontTx/>
              <a:buNone/>
            </a:pPr>
            <a:r>
              <a:rPr lang="el-GR" altLang="el-GR" sz="2600" b="1" u="sng" dirty="0" smtClean="0"/>
              <a:t>ΑΣΚΗΣΗ:</a:t>
            </a:r>
          </a:p>
          <a:p>
            <a:pPr algn="just"/>
            <a:r>
              <a:rPr lang="el-GR" altLang="el-GR" sz="2600" dirty="0" smtClean="0"/>
              <a:t>Το Κόστος διατήρησης ενός αποθέματος ανά μονάδα είναι</a:t>
            </a:r>
            <a:r>
              <a:rPr lang="en-US" altLang="el-GR" sz="2600" dirty="0" smtClean="0"/>
              <a:t> </a:t>
            </a:r>
            <a:r>
              <a:rPr lang="el-GR" altLang="el-GR" sz="2600" dirty="0" smtClean="0"/>
              <a:t>€ 0,2 για κάθε έτος λειτουργίας της επιχείρησης και το</a:t>
            </a:r>
            <a:r>
              <a:rPr lang="en-US" altLang="el-GR" sz="2600" dirty="0" smtClean="0"/>
              <a:t> </a:t>
            </a:r>
            <a:r>
              <a:rPr lang="el-GR" altLang="el-GR" sz="2600" dirty="0" smtClean="0"/>
              <a:t>συνολικό απόθεμα που έμεινε στις αποθήκες είναι 10.000</a:t>
            </a:r>
            <a:r>
              <a:rPr lang="en-US" altLang="el-GR" sz="2600" dirty="0" smtClean="0"/>
              <a:t> </a:t>
            </a:r>
            <a:r>
              <a:rPr lang="el-GR" altLang="el-GR" sz="2600" dirty="0" smtClean="0"/>
              <a:t>μονάδες. Ποιο θα είναι το κόστος διατήρησης του</a:t>
            </a:r>
            <a:r>
              <a:rPr lang="en-US" altLang="el-GR" sz="2600" dirty="0" smtClean="0"/>
              <a:t> </a:t>
            </a:r>
            <a:r>
              <a:rPr lang="el-GR" altLang="el-GR" sz="2600" dirty="0" smtClean="0"/>
              <a:t>αποθέματος στις αποθήκες της επιχείρησης?</a:t>
            </a:r>
          </a:p>
          <a:p>
            <a:pPr algn="just"/>
            <a:r>
              <a:rPr lang="el-GR" altLang="el-GR" sz="2600" dirty="0" smtClean="0"/>
              <a:t>Η συνολική ζήτηση αποθέματος είναι 8</a:t>
            </a:r>
            <a:r>
              <a:rPr lang="en-US" altLang="el-GR" sz="2600" dirty="0" smtClean="0"/>
              <a:t>.</a:t>
            </a:r>
            <a:r>
              <a:rPr lang="el-GR" altLang="el-GR" sz="2600" dirty="0" smtClean="0"/>
              <a:t>400 μονάδες και η</a:t>
            </a:r>
            <a:r>
              <a:rPr lang="en-US" altLang="el-GR" sz="2600" dirty="0" smtClean="0"/>
              <a:t> </a:t>
            </a:r>
            <a:r>
              <a:rPr lang="el-GR" altLang="el-GR" sz="2600" dirty="0" smtClean="0"/>
              <a:t>ποσότητα παραγγελίας είναι 12</a:t>
            </a:r>
            <a:r>
              <a:rPr lang="en-US" altLang="el-GR" sz="2600" dirty="0" smtClean="0"/>
              <a:t>.</a:t>
            </a:r>
            <a:r>
              <a:rPr lang="el-GR" altLang="el-GR" sz="2600" dirty="0" smtClean="0"/>
              <a:t>000 μονάδες. </a:t>
            </a:r>
          </a:p>
          <a:p>
            <a:pPr algn="just"/>
            <a:r>
              <a:rPr lang="el-GR" altLang="el-GR" sz="2600" dirty="0" smtClean="0"/>
              <a:t>Το σταθερό κόστος ανά παραγγελία είναι € </a:t>
            </a:r>
            <a:r>
              <a:rPr lang="el-GR" altLang="el-GR" sz="2600" dirty="0" smtClean="0">
                <a:latin typeface="Calibri" pitchFamily="34" charset="0"/>
              </a:rPr>
              <a:t>1</a:t>
            </a:r>
            <a:r>
              <a:rPr lang="en-US" altLang="el-GR" sz="2600" dirty="0" smtClean="0">
                <a:latin typeface="Calibri" pitchFamily="34" charset="0"/>
              </a:rPr>
              <a:t>.</a:t>
            </a:r>
            <a:r>
              <a:rPr lang="el-GR" altLang="el-GR" sz="2600" dirty="0" smtClean="0">
                <a:latin typeface="Calibri" pitchFamily="34" charset="0"/>
              </a:rPr>
              <a:t>0</a:t>
            </a:r>
            <a:r>
              <a:rPr lang="en-US" altLang="el-GR" sz="2600" dirty="0" smtClean="0">
                <a:latin typeface="Calibri" pitchFamily="34" charset="0"/>
              </a:rPr>
              <a:t>00</a:t>
            </a:r>
            <a:r>
              <a:rPr lang="el-GR" altLang="el-GR" sz="2600" dirty="0" smtClean="0">
                <a:latin typeface="Calibri" pitchFamily="34" charset="0"/>
              </a:rPr>
              <a:t>. </a:t>
            </a:r>
          </a:p>
          <a:p>
            <a:pPr algn="just"/>
            <a:r>
              <a:rPr lang="el-GR" altLang="el-GR" sz="2600" dirty="0" smtClean="0"/>
              <a:t>Ποιο είναι το συνολικό κόστος παραγγελίας? </a:t>
            </a:r>
          </a:p>
          <a:p>
            <a:pPr algn="just"/>
            <a:r>
              <a:rPr lang="el-GR" altLang="el-GR" sz="2600" dirty="0" smtClean="0"/>
              <a:t>Να βρεθεί και το συνολικό κόστος</a:t>
            </a:r>
            <a:r>
              <a:rPr lang="en-US" altLang="el-GR" sz="2600" dirty="0" smtClean="0"/>
              <a:t> </a:t>
            </a:r>
            <a:r>
              <a:rPr lang="el-GR" altLang="el-GR" sz="2600" dirty="0" smtClean="0"/>
              <a:t>των αποθεμάτων.</a:t>
            </a:r>
            <a:endParaRPr lang="en-US" altLang="el-GR" sz="2600" dirty="0" smtClean="0"/>
          </a:p>
          <a:p>
            <a:pPr algn="just"/>
            <a:r>
              <a:rPr lang="el-GR" altLang="el-GR" dirty="0" smtClean="0"/>
              <a:t>Αν 12.000&gt; 8.400 + Απόθεμα Ασφαλείας =&gt; Πρόβλημα</a:t>
            </a:r>
          </a:p>
          <a:p>
            <a:pPr algn="just"/>
            <a:r>
              <a:rPr lang="el-GR" altLang="el-GR" sz="2600" dirty="0" smtClean="0"/>
              <a:t>Για εκτέλεση παραγγελίας πρέπει να ισχύει 12.000 &lt; ή  = με 8.400+ Απόθεμα ασφαλείας </a:t>
            </a:r>
            <a:endParaRPr lang="el-GR" altLang="el-GR" sz="2800" dirty="0" smtClean="0"/>
          </a:p>
        </p:txBody>
      </p:sp>
    </p:spTree>
    <p:extLst>
      <p:ext uri="{BB962C8B-B14F-4D97-AF65-F5344CB8AC3E}">
        <p14:creationId xmlns:p14="http://schemas.microsoft.com/office/powerpoint/2010/main" xmlns="" val="2699101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490537"/>
          </a:xfrm>
        </p:spPr>
        <p:txBody>
          <a:bodyPr>
            <a:normAutofit fontScale="90000"/>
          </a:bodyPr>
          <a:lstStyle/>
          <a:p>
            <a:pPr algn="ctr" eaLnBrk="1" hangingPunct="1"/>
            <a:r>
              <a:rPr lang="el-GR" altLang="el-GR" sz="3200" b="1" dirty="0" smtClean="0">
                <a:solidFill>
                  <a:srgbClr val="C00000"/>
                </a:solidFill>
              </a:rPr>
              <a:t>ΚΟΣΤΟΣ ΑΠΟΘΕΜΑΤΩΝ</a:t>
            </a:r>
          </a:p>
        </p:txBody>
      </p:sp>
      <p:sp>
        <p:nvSpPr>
          <p:cNvPr id="145411" name="Rectangle 3"/>
          <p:cNvSpPr>
            <a:spLocks noGrp="1" noChangeArrowheads="1"/>
          </p:cNvSpPr>
          <p:nvPr>
            <p:ph type="body" idx="1"/>
          </p:nvPr>
        </p:nvSpPr>
        <p:spPr>
          <a:xfrm>
            <a:off x="395536" y="908050"/>
            <a:ext cx="8424936" cy="5401270"/>
          </a:xfrm>
        </p:spPr>
        <p:txBody>
          <a:bodyPr/>
          <a:lstStyle/>
          <a:p>
            <a:pPr eaLnBrk="1" hangingPunct="1">
              <a:buFontTx/>
              <a:buNone/>
            </a:pPr>
            <a:r>
              <a:rPr lang="el-GR" altLang="el-GR" b="1" u="sng" dirty="0" smtClean="0"/>
              <a:t>ΛΥΣΗ:</a:t>
            </a:r>
          </a:p>
          <a:p>
            <a:pPr eaLnBrk="1" hangingPunct="1">
              <a:buFontTx/>
              <a:buNone/>
            </a:pPr>
            <a:r>
              <a:rPr lang="el-GR" altLang="el-GR" dirty="0" smtClean="0">
                <a:latin typeface="Arial" pitchFamily="34" charset="0"/>
                <a:cs typeface="Arial" pitchFamily="34" charset="0"/>
              </a:rPr>
              <a:t>Τ</a:t>
            </a:r>
            <a:r>
              <a:rPr lang="en-US" altLang="el-GR" dirty="0" smtClean="0">
                <a:latin typeface="Arial" pitchFamily="34" charset="0"/>
                <a:cs typeface="Arial" pitchFamily="34" charset="0"/>
              </a:rPr>
              <a:t>CC = (Q/2)*C = (10.000/2)*0,2 = 1.000 </a:t>
            </a:r>
            <a:r>
              <a:rPr lang="el-GR" altLang="el-GR" dirty="0" smtClean="0">
                <a:latin typeface="Arial" pitchFamily="34" charset="0"/>
                <a:cs typeface="Arial" pitchFamily="34" charset="0"/>
              </a:rPr>
              <a:t>€</a:t>
            </a:r>
            <a:endParaRPr lang="en-US" altLang="el-GR" dirty="0" smtClean="0">
              <a:latin typeface="Arial" pitchFamily="34" charset="0"/>
              <a:cs typeface="Arial" pitchFamily="34" charset="0"/>
            </a:endParaRPr>
          </a:p>
          <a:p>
            <a:pPr eaLnBrk="1" hangingPunct="1">
              <a:buFontTx/>
              <a:buNone/>
            </a:pPr>
            <a:endParaRPr lang="el-GR" altLang="el-GR" dirty="0" smtClean="0">
              <a:latin typeface="Arial" pitchFamily="34" charset="0"/>
              <a:cs typeface="Arial" pitchFamily="34" charset="0"/>
            </a:endParaRPr>
          </a:p>
          <a:p>
            <a:pPr eaLnBrk="1" hangingPunct="1">
              <a:buFontTx/>
              <a:buNone/>
            </a:pPr>
            <a:r>
              <a:rPr lang="en-US" altLang="el-GR" dirty="0" smtClean="0">
                <a:latin typeface="Arial" pitchFamily="34" charset="0"/>
                <a:cs typeface="Arial" pitchFamily="34" charset="0"/>
              </a:rPr>
              <a:t>TOC = (D/Or)*Sc = </a:t>
            </a:r>
            <a:r>
              <a:rPr lang="el-GR" altLang="el-GR" dirty="0" smtClean="0">
                <a:latin typeface="Arial" pitchFamily="34" charset="0"/>
                <a:cs typeface="Arial" pitchFamily="34" charset="0"/>
              </a:rPr>
              <a:t>(8</a:t>
            </a:r>
            <a:r>
              <a:rPr lang="en-US" altLang="el-GR" dirty="0" smtClean="0">
                <a:latin typeface="Arial" pitchFamily="34" charset="0"/>
                <a:cs typeface="Arial" pitchFamily="34" charset="0"/>
              </a:rPr>
              <a:t>.</a:t>
            </a:r>
            <a:r>
              <a:rPr lang="el-GR" altLang="el-GR" dirty="0" smtClean="0">
                <a:latin typeface="Arial" pitchFamily="34" charset="0"/>
                <a:cs typeface="Arial" pitchFamily="34" charset="0"/>
              </a:rPr>
              <a:t>400/12</a:t>
            </a:r>
            <a:r>
              <a:rPr lang="en-US" altLang="el-GR" dirty="0" smtClean="0">
                <a:latin typeface="Arial" pitchFamily="34" charset="0"/>
                <a:cs typeface="Arial" pitchFamily="34" charset="0"/>
              </a:rPr>
              <a:t>.</a:t>
            </a:r>
            <a:r>
              <a:rPr lang="el-GR" altLang="el-GR" dirty="0" smtClean="0">
                <a:latin typeface="Arial" pitchFamily="34" charset="0"/>
                <a:cs typeface="Arial" pitchFamily="34" charset="0"/>
              </a:rPr>
              <a:t>000)*1</a:t>
            </a:r>
            <a:r>
              <a:rPr lang="en-US" altLang="el-GR" dirty="0" smtClean="0">
                <a:latin typeface="Arial" pitchFamily="34" charset="0"/>
                <a:cs typeface="Arial" pitchFamily="34" charset="0"/>
              </a:rPr>
              <a:t>.</a:t>
            </a:r>
            <a:r>
              <a:rPr lang="el-GR" altLang="el-GR" dirty="0" smtClean="0">
                <a:latin typeface="Arial" pitchFamily="34" charset="0"/>
                <a:cs typeface="Arial" pitchFamily="34" charset="0"/>
              </a:rPr>
              <a:t>000 = 700 €</a:t>
            </a:r>
            <a:endParaRPr lang="en-US" altLang="el-GR" dirty="0" smtClean="0">
              <a:latin typeface="Arial" pitchFamily="34" charset="0"/>
              <a:cs typeface="Arial" pitchFamily="34" charset="0"/>
            </a:endParaRPr>
          </a:p>
          <a:p>
            <a:pPr eaLnBrk="1" hangingPunct="1">
              <a:buFontTx/>
              <a:buNone/>
            </a:pPr>
            <a:endParaRPr lang="el-GR" altLang="el-GR" dirty="0" smtClean="0">
              <a:latin typeface="Arial" pitchFamily="34" charset="0"/>
              <a:cs typeface="Arial" pitchFamily="34" charset="0"/>
            </a:endParaRPr>
          </a:p>
          <a:p>
            <a:pPr eaLnBrk="1" hangingPunct="1">
              <a:buFontTx/>
              <a:buNone/>
            </a:pPr>
            <a:r>
              <a:rPr lang="en-US" altLang="el-GR" dirty="0" smtClean="0">
                <a:latin typeface="Arial" pitchFamily="34" charset="0"/>
                <a:cs typeface="Arial" pitchFamily="34" charset="0"/>
              </a:rPr>
              <a:t>TIC = TCC + TOC = 1.000 + 700 = 1.700 </a:t>
            </a:r>
            <a:r>
              <a:rPr lang="el-GR" altLang="el-GR" dirty="0" smtClean="0">
                <a:latin typeface="Arial" pitchFamily="34" charset="0"/>
                <a:cs typeface="Arial" pitchFamily="34" charset="0"/>
              </a:rPr>
              <a:t>€</a:t>
            </a:r>
            <a:r>
              <a:rPr lang="en-US" altLang="el-GR" dirty="0" smtClean="0">
                <a:latin typeface="Arial" pitchFamily="34" charset="0"/>
                <a:cs typeface="Arial" pitchFamily="34" charset="0"/>
              </a:rPr>
              <a:t>  </a:t>
            </a:r>
            <a:endParaRPr lang="el-GR" altLang="el-GR" dirty="0" smtClean="0">
              <a:latin typeface="Arial" pitchFamily="34" charset="0"/>
              <a:cs typeface="Arial" pitchFamily="34" charset="0"/>
            </a:endParaRPr>
          </a:p>
        </p:txBody>
      </p:sp>
    </p:spTree>
    <p:extLst>
      <p:ext uri="{BB962C8B-B14F-4D97-AF65-F5344CB8AC3E}">
        <p14:creationId xmlns:p14="http://schemas.microsoft.com/office/powerpoint/2010/main" xmlns="" val="27429655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74638"/>
            <a:ext cx="8291264" cy="850106"/>
          </a:xfrm>
        </p:spPr>
        <p:txBody>
          <a:bodyPr>
            <a:normAutofit fontScale="90000"/>
          </a:bodyPr>
          <a:lstStyle/>
          <a:p>
            <a:pPr algn="ctr"/>
            <a:r>
              <a:rPr lang="el-GR" altLang="el-GR" b="1" dirty="0" smtClean="0">
                <a:solidFill>
                  <a:srgbClr val="0000CC"/>
                </a:solidFill>
              </a:rPr>
              <a:t>ΟΙΚΟΝΟΜΙΚΗ ΠΟΣΟΤΗΤΑ ΠΑΡΑΓΓΕΛΙΑΣ</a:t>
            </a:r>
            <a:endParaRPr lang="el-GR" dirty="0"/>
          </a:p>
        </p:txBody>
      </p:sp>
      <p:sp>
        <p:nvSpPr>
          <p:cNvPr id="3" name="2 - Θέση περιεχομένου"/>
          <p:cNvSpPr>
            <a:spLocks noGrp="1"/>
          </p:cNvSpPr>
          <p:nvPr>
            <p:ph sz="quarter" idx="1"/>
          </p:nvPr>
        </p:nvSpPr>
        <p:spPr>
          <a:xfrm>
            <a:off x="251520" y="1447800"/>
            <a:ext cx="8640960" cy="5077544"/>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latin typeface="+mj-lt"/>
            </a:endParaRPr>
          </a:p>
          <a:p>
            <a:r>
              <a:rPr lang="el-GR" dirty="0" smtClean="0">
                <a:latin typeface="+mj-lt"/>
              </a:rPr>
              <a:t>Η σχέση αυτή δείχνει ότι το </a:t>
            </a:r>
            <a:r>
              <a:rPr lang="en-US" dirty="0" smtClean="0">
                <a:latin typeface="Calibri" pitchFamily="34" charset="0"/>
              </a:rPr>
              <a:t>Qe</a:t>
            </a:r>
            <a:r>
              <a:rPr lang="en-US" dirty="0" smtClean="0">
                <a:latin typeface="+mj-lt"/>
              </a:rPr>
              <a:t> </a:t>
            </a:r>
            <a:r>
              <a:rPr lang="el-GR" dirty="0" smtClean="0">
                <a:latin typeface="+mj-lt"/>
              </a:rPr>
              <a:t>μεταβάλλεται θετικά όταν αυξάνεται το </a:t>
            </a:r>
            <a:r>
              <a:rPr lang="en-US" dirty="0" smtClean="0">
                <a:latin typeface="Calibri" pitchFamily="34" charset="0"/>
              </a:rPr>
              <a:t>D</a:t>
            </a:r>
            <a:r>
              <a:rPr lang="en-US" dirty="0" smtClean="0">
                <a:latin typeface="+mj-lt"/>
              </a:rPr>
              <a:t> </a:t>
            </a:r>
            <a:r>
              <a:rPr lang="el-GR" dirty="0" smtClean="0">
                <a:latin typeface="+mj-lt"/>
              </a:rPr>
              <a:t>και το </a:t>
            </a:r>
            <a:r>
              <a:rPr lang="en-US" dirty="0" smtClean="0">
                <a:latin typeface="Calibri" pitchFamily="34" charset="0"/>
              </a:rPr>
              <a:t>Sc</a:t>
            </a:r>
            <a:r>
              <a:rPr lang="el-GR" dirty="0" smtClean="0">
                <a:latin typeface="+mj-lt"/>
              </a:rPr>
              <a:t> και αρνητικά όταν αυξάνεται το </a:t>
            </a:r>
            <a:r>
              <a:rPr lang="en-US" dirty="0" smtClean="0">
                <a:latin typeface="Calibri" pitchFamily="34" charset="0"/>
              </a:rPr>
              <a:t>C</a:t>
            </a:r>
            <a:r>
              <a:rPr lang="el-GR" dirty="0" smtClean="0">
                <a:latin typeface="+mj-lt"/>
              </a:rPr>
              <a:t>. Το γεγονός όμως ότι υπάρχει η τετραγωνική ρίζα σημαίνει ότι το </a:t>
            </a:r>
            <a:r>
              <a:rPr lang="en-US" dirty="0" smtClean="0">
                <a:latin typeface="Calibri" pitchFamily="34" charset="0"/>
              </a:rPr>
              <a:t>Qe</a:t>
            </a:r>
            <a:r>
              <a:rPr lang="en-US" dirty="0" smtClean="0">
                <a:latin typeface="+mj-lt"/>
              </a:rPr>
              <a:t> </a:t>
            </a:r>
            <a:r>
              <a:rPr lang="el-GR" dirty="0" smtClean="0">
                <a:latin typeface="+mj-lt"/>
              </a:rPr>
              <a:t>μεταβάλλεται θετικά ή αρνητικά σε % μικρότερο των </a:t>
            </a:r>
            <a:r>
              <a:rPr lang="en-US" dirty="0" smtClean="0">
                <a:latin typeface="Calibri" pitchFamily="34" charset="0"/>
              </a:rPr>
              <a:t>D, C </a:t>
            </a:r>
            <a:r>
              <a:rPr lang="el-GR" dirty="0" smtClean="0">
                <a:latin typeface="+mj-lt"/>
              </a:rPr>
              <a:t>και </a:t>
            </a:r>
            <a:r>
              <a:rPr lang="en-US" dirty="0" smtClean="0">
                <a:latin typeface="Calibri" pitchFamily="34" charset="0"/>
                <a:cs typeface="Arial" pitchFamily="34" charset="0"/>
              </a:rPr>
              <a:t>Sc</a:t>
            </a:r>
            <a:endParaRPr lang="el-GR" dirty="0">
              <a:latin typeface="Calibri" pitchFamily="34" charset="0"/>
              <a:cs typeface="Arial" pitchFamily="34" charset="0"/>
            </a:endParaRPr>
          </a:p>
        </p:txBody>
      </p:sp>
      <p:pic>
        <p:nvPicPr>
          <p:cNvPr id="337923" name="Picture 3"/>
          <p:cNvPicPr>
            <a:picLocks noChangeAspect="1" noChangeArrowheads="1"/>
          </p:cNvPicPr>
          <p:nvPr/>
        </p:nvPicPr>
        <p:blipFill>
          <a:blip r:embed="rId2" cstate="print"/>
          <a:srcRect/>
          <a:stretch>
            <a:fillRect/>
          </a:stretch>
        </p:blipFill>
        <p:spPr bwMode="auto">
          <a:xfrm>
            <a:off x="395536" y="1556792"/>
            <a:ext cx="8496944" cy="22764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706437"/>
          </a:xfrm>
        </p:spPr>
        <p:txBody>
          <a:bodyPr/>
          <a:lstStyle/>
          <a:p>
            <a:pPr algn="ctr" eaLnBrk="1" hangingPunct="1"/>
            <a:r>
              <a:rPr lang="el-GR" altLang="el-GR" sz="3200" b="1" dirty="0" smtClean="0">
                <a:solidFill>
                  <a:srgbClr val="0000CC"/>
                </a:solidFill>
              </a:rPr>
              <a:t>ΟΙΚΟΝΟΜΙΚΗ ΠΟΣΟΤΗΤΑ ΠΑΡΑΓΓΕΛΙΑΣ</a:t>
            </a:r>
          </a:p>
        </p:txBody>
      </p:sp>
      <p:sp>
        <p:nvSpPr>
          <p:cNvPr id="147459" name="Rectangle 3"/>
          <p:cNvSpPr>
            <a:spLocks noGrp="1" noChangeArrowheads="1"/>
          </p:cNvSpPr>
          <p:nvPr>
            <p:ph type="body" idx="1"/>
          </p:nvPr>
        </p:nvSpPr>
        <p:spPr>
          <a:xfrm>
            <a:off x="179512" y="981075"/>
            <a:ext cx="8784976" cy="5544269"/>
          </a:xfrm>
        </p:spPr>
        <p:txBody>
          <a:bodyPr/>
          <a:lstStyle/>
          <a:p>
            <a:pPr eaLnBrk="1" hangingPunct="1">
              <a:buFontTx/>
              <a:buNone/>
            </a:pPr>
            <a:endParaRPr lang="en-US" altLang="el-GR" sz="2800" b="1" u="sng" dirty="0" smtClean="0"/>
          </a:p>
          <a:p>
            <a:pPr eaLnBrk="1" hangingPunct="1">
              <a:buFontTx/>
              <a:buNone/>
            </a:pPr>
            <a:r>
              <a:rPr lang="el-GR" altLang="el-GR" sz="2800" b="1" u="sng" dirty="0" smtClean="0"/>
              <a:t>ΑΣΚΗΣΗ:</a:t>
            </a:r>
          </a:p>
          <a:p>
            <a:pPr algn="just" eaLnBrk="1" hangingPunct="1"/>
            <a:r>
              <a:rPr lang="el-GR" altLang="el-GR" sz="2800" dirty="0" smtClean="0"/>
              <a:t>Μια επιχείρηση αναλώνει 12.800 μονάδες από το</a:t>
            </a:r>
            <a:r>
              <a:rPr lang="en-US" altLang="el-GR" sz="2800" dirty="0" smtClean="0"/>
              <a:t> </a:t>
            </a:r>
            <a:r>
              <a:rPr lang="el-GR" altLang="el-GR" sz="2800" dirty="0" smtClean="0"/>
              <a:t>απόθεμά της κατά την διάρκεια μιας λειτουργικής</a:t>
            </a:r>
            <a:r>
              <a:rPr lang="en-US" altLang="el-GR" sz="2800" dirty="0" smtClean="0"/>
              <a:t> </a:t>
            </a:r>
            <a:r>
              <a:rPr lang="el-GR" altLang="el-GR" sz="2800" dirty="0" smtClean="0"/>
              <a:t>χρήσης. Το σταθερό κόστος παραγγελίας ισούται με 144</a:t>
            </a:r>
            <a:r>
              <a:rPr lang="en-US" altLang="el-GR" sz="2800" dirty="0" smtClean="0"/>
              <a:t> </a:t>
            </a:r>
            <a:r>
              <a:rPr lang="el-GR" altLang="el-GR" sz="2800" dirty="0" smtClean="0"/>
              <a:t>ευρώ. Να υπολογιστεί η οικονομική ποσότητα</a:t>
            </a:r>
            <a:r>
              <a:rPr lang="en-US" altLang="el-GR" sz="2800" dirty="0" smtClean="0"/>
              <a:t> </a:t>
            </a:r>
            <a:r>
              <a:rPr lang="el-GR" altLang="el-GR" sz="2800" dirty="0" smtClean="0"/>
              <a:t>παραγγελίας</a:t>
            </a:r>
            <a:r>
              <a:rPr lang="en-US" altLang="el-GR" sz="2800" dirty="0" smtClean="0"/>
              <a:t> </a:t>
            </a:r>
            <a:r>
              <a:rPr lang="el-GR" altLang="el-GR" sz="2800" dirty="0" smtClean="0"/>
              <a:t>όταν το κόστος διατήρησης ανά μονάδα</a:t>
            </a:r>
            <a:r>
              <a:rPr lang="en-US" altLang="el-GR" sz="2800" dirty="0" smtClean="0"/>
              <a:t> </a:t>
            </a:r>
            <a:r>
              <a:rPr lang="el-GR" altLang="el-GR" sz="2800" dirty="0" smtClean="0"/>
              <a:t>αποθέματος είναι 1 €. </a:t>
            </a:r>
          </a:p>
          <a:p>
            <a:pPr eaLnBrk="1" hangingPunct="1">
              <a:buFontTx/>
              <a:buNone/>
            </a:pPr>
            <a:endParaRPr lang="el-GR" altLang="el-GR" dirty="0" smtClean="0"/>
          </a:p>
        </p:txBody>
      </p:sp>
    </p:spTree>
    <p:extLst>
      <p:ext uri="{BB962C8B-B14F-4D97-AF65-F5344CB8AC3E}">
        <p14:creationId xmlns:p14="http://schemas.microsoft.com/office/powerpoint/2010/main" xmlns="" val="39739179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036496" cy="1143000"/>
          </a:xfrm>
        </p:spPr>
        <p:txBody>
          <a:bodyPr>
            <a:normAutofit fontScale="90000"/>
          </a:bodyPr>
          <a:lstStyle/>
          <a:p>
            <a:pPr algn="ctr"/>
            <a:r>
              <a:rPr lang="el-GR" altLang="el-GR" sz="3600" b="1" dirty="0" smtClean="0">
                <a:solidFill>
                  <a:srgbClr val="006600"/>
                </a:solidFill>
              </a:rPr>
              <a:t>ΛΥΣΗ ΑΣΚΗΣΗΣ ΟΙΚΟΝΟΜΙΚΗΣ ΠΟΣΟΤΗΤΑΣ ΠΑΡΑΓΓΕΛΙΑΣ</a:t>
            </a:r>
            <a:endParaRPr lang="el-GR" sz="3600" dirty="0">
              <a:solidFill>
                <a:srgbClr val="006600"/>
              </a:solidFill>
            </a:endParaRPr>
          </a:p>
        </p:txBody>
      </p:sp>
      <p:sp>
        <p:nvSpPr>
          <p:cNvPr id="3" name="2 - Θέση περιεχομένου"/>
          <p:cNvSpPr>
            <a:spLocks noGrp="1"/>
          </p:cNvSpPr>
          <p:nvPr>
            <p:ph idx="1"/>
          </p:nvPr>
        </p:nvSpPr>
        <p:spPr>
          <a:xfrm>
            <a:off x="0" y="1600200"/>
            <a:ext cx="9144000" cy="5257800"/>
          </a:xfrm>
        </p:spPr>
        <p:txBody>
          <a:bodyPr/>
          <a:lstStyle/>
          <a:p>
            <a:r>
              <a:rPr lang="el-GR" dirty="0" smtClean="0"/>
              <a:t>Κάνουμε αντικατάσταση στον τύπο και έχουμε: </a:t>
            </a:r>
            <a:endParaRPr lang="el-GR" dirty="0"/>
          </a:p>
        </p:txBody>
      </p:sp>
      <p:sp>
        <p:nvSpPr>
          <p:cNvPr id="68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86083"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0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68608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2636912"/>
            <a:ext cx="6912768" cy="2592288"/>
          </a:xfrm>
          <a:prstGeom prst="rect">
            <a:avLst/>
          </a:prstGeom>
          <a:noFill/>
        </p:spPr>
      </p:pic>
      <p:sp>
        <p:nvSpPr>
          <p:cNvPr id="686086" name="Rectangle 6"/>
          <p:cNvSpPr>
            <a:spLocks noChangeArrowheads="1"/>
          </p:cNvSpPr>
          <p:nvPr/>
        </p:nvSpPr>
        <p:spPr bwMode="auto">
          <a:xfrm>
            <a:off x="0" y="1304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44450"/>
            <a:ext cx="8686800" cy="704850"/>
          </a:xfrm>
          <a:noFill/>
        </p:spPr>
        <p:txBody>
          <a:bodyPr>
            <a:normAutofit fontScale="90000"/>
          </a:bodyPr>
          <a:lstStyle/>
          <a:p>
            <a:pPr algn="ctr" eaLnBrk="1" hangingPunct="1"/>
            <a:r>
              <a:rPr lang="el-GR" altLang="el-GR" b="1" u="none" dirty="0" smtClean="0">
                <a:solidFill>
                  <a:srgbClr val="006600"/>
                </a:solidFill>
                <a:latin typeface="Arial Narrow" pitchFamily="34" charset="0"/>
              </a:rPr>
              <a:t>Η Έννοια του Συνολικού Εισοδήματος</a:t>
            </a:r>
          </a:p>
        </p:txBody>
      </p:sp>
      <p:cxnSp>
        <p:nvCxnSpPr>
          <p:cNvPr id="4" name="Ευθεία γραμμή σύνδεσης 3"/>
          <p:cNvCxnSpPr/>
          <p:nvPr/>
        </p:nvCxnSpPr>
        <p:spPr>
          <a:xfrm>
            <a:off x="468313" y="692150"/>
            <a:ext cx="8351837"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pic>
        <p:nvPicPr>
          <p:cNvPr id="13316" name="Picture 5"/>
          <p:cNvPicPr>
            <a:picLocks noChangeAspect="1" noChangeArrowheads="1"/>
          </p:cNvPicPr>
          <p:nvPr/>
        </p:nvPicPr>
        <p:blipFill>
          <a:blip r:embed="rId3" cstate="print"/>
          <a:srcRect/>
          <a:stretch>
            <a:fillRect/>
          </a:stretch>
        </p:blipFill>
        <p:spPr bwMode="auto">
          <a:xfrm>
            <a:off x="611560" y="981075"/>
            <a:ext cx="8208912" cy="518422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043608" y="274638"/>
            <a:ext cx="7643192" cy="561975"/>
          </a:xfrm>
        </p:spPr>
        <p:txBody>
          <a:bodyPr>
            <a:normAutofit fontScale="90000"/>
          </a:bodyPr>
          <a:lstStyle/>
          <a:p>
            <a:pPr algn="ctr" eaLnBrk="1" hangingPunct="1"/>
            <a:r>
              <a:rPr lang="el-GR" sz="4000" b="1" dirty="0" smtClean="0">
                <a:solidFill>
                  <a:srgbClr val="660066"/>
                </a:solidFill>
                <a:latin typeface="Calibri" pitchFamily="34" charset="0"/>
              </a:rPr>
              <a:t>ΔΙΟΙΚΗΣΗ ΔΙΑΘΕΣΙΜΩΝ (1)</a:t>
            </a:r>
          </a:p>
        </p:txBody>
      </p:sp>
      <p:sp>
        <p:nvSpPr>
          <p:cNvPr id="175107" name="Rectangle 3"/>
          <p:cNvSpPr>
            <a:spLocks noGrp="1" noChangeArrowheads="1"/>
          </p:cNvSpPr>
          <p:nvPr>
            <p:ph type="body" idx="1"/>
          </p:nvPr>
        </p:nvSpPr>
        <p:spPr>
          <a:xfrm>
            <a:off x="323528" y="908050"/>
            <a:ext cx="8568952" cy="5617294"/>
          </a:xfrm>
        </p:spPr>
        <p:txBody>
          <a:bodyPr>
            <a:normAutofit/>
          </a:bodyPr>
          <a:lstStyle/>
          <a:p>
            <a:pPr algn="just" eaLnBrk="1" hangingPunct="1"/>
            <a:r>
              <a:rPr lang="el-GR" sz="3200" dirty="0" smtClean="0"/>
              <a:t>Περιλαμβάνει την εκτίμηση των ταμειακών εισροών και εκροών μιας επιχείρησης που θα πραγματοποιηθούν μέσα σε μια διαχειριστική χρήση (π.χ. από 1/1/2016 έως 31/12/2016) και τον καθορισμό του αρίστου ύψους των διαθεσίμων που θα πρέπει να διατηρεί μια επιχείρηση, δηλαδή την κατάλληλη κατανομή μεταξύ μετρητών και διαπραγματεύσιμων χρεογράφων (μετοχών, ομολόγων).</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971600" y="274638"/>
            <a:ext cx="7715200" cy="490537"/>
          </a:xfrm>
        </p:spPr>
        <p:txBody>
          <a:bodyPr>
            <a:normAutofit fontScale="90000"/>
          </a:bodyPr>
          <a:lstStyle/>
          <a:p>
            <a:pPr algn="ctr" eaLnBrk="1" hangingPunct="1"/>
            <a:r>
              <a:rPr lang="el-GR" sz="4000" b="1" dirty="0" smtClean="0">
                <a:solidFill>
                  <a:srgbClr val="660066"/>
                </a:solidFill>
                <a:latin typeface="Calibri" pitchFamily="34" charset="0"/>
              </a:rPr>
              <a:t>ΔΙΟΙΚΗΣΗ ΔΙΑΘΕΣΙΜΩΝ (2)</a:t>
            </a:r>
          </a:p>
        </p:txBody>
      </p:sp>
      <p:sp>
        <p:nvSpPr>
          <p:cNvPr id="176131" name="Rectangle 3"/>
          <p:cNvSpPr>
            <a:spLocks noGrp="1" noChangeArrowheads="1"/>
          </p:cNvSpPr>
          <p:nvPr>
            <p:ph type="body" idx="1"/>
          </p:nvPr>
        </p:nvSpPr>
        <p:spPr>
          <a:xfrm>
            <a:off x="179512" y="836613"/>
            <a:ext cx="8784976" cy="5760739"/>
          </a:xfrm>
        </p:spPr>
        <p:txBody>
          <a:bodyPr>
            <a:normAutofit/>
          </a:bodyPr>
          <a:lstStyle/>
          <a:p>
            <a:pPr marL="609600" indent="-609600" algn="just" eaLnBrk="1" hangingPunct="1">
              <a:lnSpc>
                <a:spcPct val="90000"/>
              </a:lnSpc>
            </a:pPr>
            <a:r>
              <a:rPr lang="el-GR" sz="2800" dirty="0" smtClean="0"/>
              <a:t>Η </a:t>
            </a:r>
            <a:r>
              <a:rPr lang="el-GR" sz="2800" b="1" dirty="0" smtClean="0"/>
              <a:t>Αποδοτικότητα</a:t>
            </a:r>
            <a:r>
              <a:rPr lang="el-GR" sz="2800" dirty="0" smtClean="0"/>
              <a:t> (</a:t>
            </a:r>
            <a:r>
              <a:rPr lang="en-US" sz="2800" dirty="0" smtClean="0"/>
              <a:t>ROA) </a:t>
            </a:r>
            <a:r>
              <a:rPr lang="el-GR" sz="2800" dirty="0" smtClean="0"/>
              <a:t>της διοίκησης μιας επιχείρησης ως προς την λειτουργία των ρευστών διαθεσίμων βελτιώνεται με τη χρήση των δύο παρακάτω μεθόδων: </a:t>
            </a:r>
          </a:p>
          <a:p>
            <a:pPr marL="609600" indent="-609600" algn="just" eaLnBrk="1" hangingPunct="1">
              <a:lnSpc>
                <a:spcPct val="90000"/>
              </a:lnSpc>
              <a:buFontTx/>
              <a:buAutoNum type="arabicParenR"/>
            </a:pPr>
            <a:r>
              <a:rPr lang="el-GR" sz="2800" b="1" u="sng" dirty="0" smtClean="0"/>
              <a:t>Η επιτάχυνση</a:t>
            </a:r>
            <a:r>
              <a:rPr lang="el-GR" sz="2800" b="1" dirty="0" smtClean="0"/>
              <a:t> </a:t>
            </a:r>
            <a:r>
              <a:rPr lang="el-GR" sz="2800" dirty="0" smtClean="0"/>
              <a:t>της είσπραξης των ληξιπροθέσμων και ληκτών απαιτήσεων της εταιρείας. </a:t>
            </a:r>
          </a:p>
          <a:p>
            <a:pPr marL="609600" indent="-609600" algn="just" eaLnBrk="1" hangingPunct="1">
              <a:lnSpc>
                <a:spcPct val="90000"/>
              </a:lnSpc>
              <a:buFontTx/>
              <a:buAutoNum type="arabicParenR"/>
            </a:pPr>
            <a:r>
              <a:rPr lang="el-GR" sz="2800" b="1" u="sng" dirty="0" smtClean="0"/>
              <a:t>Η καθυστέρηση ή μη</a:t>
            </a:r>
            <a:r>
              <a:rPr lang="el-GR" sz="2800" b="1" dirty="0" smtClean="0"/>
              <a:t> </a:t>
            </a:r>
            <a:r>
              <a:rPr lang="el-GR" sz="2800" dirty="0" smtClean="0"/>
              <a:t>της</a:t>
            </a:r>
            <a:r>
              <a:rPr lang="el-GR" sz="2800" b="1" dirty="0" smtClean="0"/>
              <a:t> </a:t>
            </a:r>
            <a:r>
              <a:rPr lang="el-GR" sz="2800" dirty="0" smtClean="0"/>
              <a:t>πληρωμής των ληκτών και ληξιπρόθεσμων υποχρεώσεων της εταιρείας, αλλά και η ανάληψη υποχρεώσεων πληρωμής μετά από αγορές (Α΄ υλών, προϊόντων, εμπορευμάτων) σε τέτοιο μεγάλο χρονικό διάστημα που η πιστοληπτική ικανότητα της εταιρείας παραμένει ανεπηρέαστη.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043608" y="274638"/>
            <a:ext cx="7643192" cy="561975"/>
          </a:xfrm>
        </p:spPr>
        <p:txBody>
          <a:bodyPr>
            <a:normAutofit fontScale="90000"/>
          </a:bodyPr>
          <a:lstStyle/>
          <a:p>
            <a:pPr algn="ctr" eaLnBrk="1" hangingPunct="1"/>
            <a:r>
              <a:rPr lang="el-GR" sz="4000" b="1" dirty="0" smtClean="0">
                <a:solidFill>
                  <a:srgbClr val="660066"/>
                </a:solidFill>
                <a:latin typeface="Calibri" pitchFamily="34" charset="0"/>
              </a:rPr>
              <a:t>ΔΙΟΙΚΗΣΗ ΔΙΑΘΕΣΙΜΩΝ (3)</a:t>
            </a:r>
          </a:p>
        </p:txBody>
      </p:sp>
      <p:sp>
        <p:nvSpPr>
          <p:cNvPr id="177155" name="Rectangle 3"/>
          <p:cNvSpPr>
            <a:spLocks noGrp="1" noChangeArrowheads="1"/>
          </p:cNvSpPr>
          <p:nvPr>
            <p:ph type="body" idx="1"/>
          </p:nvPr>
        </p:nvSpPr>
        <p:spPr>
          <a:xfrm>
            <a:off x="179512" y="981075"/>
            <a:ext cx="8640960" cy="5616277"/>
          </a:xfrm>
        </p:spPr>
        <p:txBody>
          <a:bodyPr/>
          <a:lstStyle/>
          <a:p>
            <a:pPr eaLnBrk="1" hangingPunct="1">
              <a:buFontTx/>
              <a:buNone/>
            </a:pPr>
            <a:endParaRPr lang="el-GR" b="1" dirty="0" smtClean="0"/>
          </a:p>
          <a:p>
            <a:pPr algn="just" eaLnBrk="1" hangingPunct="1"/>
            <a:r>
              <a:rPr lang="en-US" sz="3200" b="1" u="sng" dirty="0" smtClean="0"/>
              <a:t>Floating Time</a:t>
            </a:r>
            <a:r>
              <a:rPr lang="en-US" sz="3200" b="1" dirty="0" smtClean="0"/>
              <a:t> </a:t>
            </a:r>
            <a:r>
              <a:rPr lang="el-GR" sz="3200" b="1" dirty="0" smtClean="0"/>
              <a:t>είναι το </a:t>
            </a:r>
            <a:r>
              <a:rPr lang="el-GR" sz="3200" b="1" dirty="0" smtClean="0">
                <a:solidFill>
                  <a:srgbClr val="006600"/>
                </a:solidFill>
              </a:rPr>
              <a:t>χρονικό διάστημα </a:t>
            </a:r>
            <a:r>
              <a:rPr lang="el-GR" sz="3200" b="1" dirty="0" smtClean="0"/>
              <a:t>που μεσολαβεί μεταξύ της στιγμής που οι </a:t>
            </a:r>
            <a:r>
              <a:rPr lang="el-GR" sz="3200" b="1" dirty="0" smtClean="0">
                <a:solidFill>
                  <a:srgbClr val="002060"/>
                </a:solidFill>
              </a:rPr>
              <a:t>πελάτες</a:t>
            </a:r>
            <a:r>
              <a:rPr lang="el-GR" sz="3200" b="1" dirty="0" smtClean="0"/>
              <a:t> </a:t>
            </a:r>
            <a:r>
              <a:rPr lang="el-GR" sz="3200" b="1" dirty="0" smtClean="0">
                <a:solidFill>
                  <a:srgbClr val="FF0000"/>
                </a:solidFill>
              </a:rPr>
              <a:t>πληρώνουν τις υποχρεώσεις τους </a:t>
            </a:r>
            <a:r>
              <a:rPr lang="el-GR" sz="3200" b="1" dirty="0" smtClean="0"/>
              <a:t>(ανοικτά επί πιστώσει τιμολόγια, επιταγές εισπρακτέες και συναλλαγματικές εισπρακτέες) και του </a:t>
            </a:r>
            <a:r>
              <a:rPr lang="el-GR" sz="3200" b="1" dirty="0" smtClean="0">
                <a:solidFill>
                  <a:srgbClr val="0000FF"/>
                </a:solidFill>
              </a:rPr>
              <a:t>χρονικού διαστήματος που τα κεφάλαια</a:t>
            </a:r>
            <a:r>
              <a:rPr lang="el-GR" sz="3200" b="1" dirty="0" smtClean="0"/>
              <a:t> αυτά είναι στην </a:t>
            </a:r>
            <a:r>
              <a:rPr lang="el-GR" sz="3200" b="1" dirty="0" smtClean="0">
                <a:solidFill>
                  <a:srgbClr val="7030A0"/>
                </a:solidFill>
              </a:rPr>
              <a:t>επιχείρηση</a:t>
            </a:r>
            <a:r>
              <a:rPr lang="el-GR" sz="3200" b="1" dirty="0" smtClean="0"/>
              <a:t>.</a:t>
            </a:r>
            <a:r>
              <a:rPr lang="en-US" sz="3200" b="1" dirty="0" smtClean="0"/>
              <a:t> </a:t>
            </a:r>
            <a:endParaRPr lang="el-GR" sz="3200" b="1"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043608" y="274638"/>
            <a:ext cx="7643192" cy="562074"/>
          </a:xfrm>
        </p:spPr>
        <p:txBody>
          <a:bodyPr>
            <a:normAutofit fontScale="90000"/>
          </a:bodyPr>
          <a:lstStyle/>
          <a:p>
            <a:pPr algn="ctr" eaLnBrk="1" hangingPunct="1"/>
            <a:r>
              <a:rPr lang="el-GR" sz="4000" b="1" dirty="0" smtClean="0">
                <a:solidFill>
                  <a:srgbClr val="660066"/>
                </a:solidFill>
                <a:latin typeface="Calibri" pitchFamily="34" charset="0"/>
              </a:rPr>
              <a:t>ΔΙΟΙΚΗΣΗ ΔΙΑΘΕΣΙΜΩΝ (4)</a:t>
            </a:r>
          </a:p>
        </p:txBody>
      </p:sp>
      <p:sp>
        <p:nvSpPr>
          <p:cNvPr id="178179" name="Rectangle 3"/>
          <p:cNvSpPr>
            <a:spLocks noGrp="1" noChangeArrowheads="1"/>
          </p:cNvSpPr>
          <p:nvPr>
            <p:ph type="body" idx="1"/>
          </p:nvPr>
        </p:nvSpPr>
        <p:spPr>
          <a:xfrm>
            <a:off x="179512" y="908050"/>
            <a:ext cx="8712968" cy="5689302"/>
          </a:xfrm>
        </p:spPr>
        <p:txBody>
          <a:bodyPr>
            <a:normAutofit/>
          </a:bodyPr>
          <a:lstStyle/>
          <a:p>
            <a:pPr algn="just" eaLnBrk="1" hangingPunct="1">
              <a:lnSpc>
                <a:spcPct val="90000"/>
              </a:lnSpc>
              <a:buFontTx/>
              <a:buNone/>
            </a:pPr>
            <a:r>
              <a:rPr lang="el-GR" sz="2400" dirty="0" smtClean="0"/>
              <a:t>Το </a:t>
            </a:r>
            <a:r>
              <a:rPr lang="en-US" sz="2400" b="1" dirty="0" smtClean="0"/>
              <a:t>Floating Time</a:t>
            </a:r>
            <a:r>
              <a:rPr lang="en-US" sz="2400" dirty="0" smtClean="0"/>
              <a:t> </a:t>
            </a:r>
            <a:r>
              <a:rPr lang="el-GR" sz="2400" dirty="0" smtClean="0"/>
              <a:t>αποτελείται από 4 τμήματα: </a:t>
            </a:r>
          </a:p>
          <a:p>
            <a:pPr algn="just" eaLnBrk="1" hangingPunct="1">
              <a:lnSpc>
                <a:spcPct val="90000"/>
              </a:lnSpc>
              <a:buFontTx/>
              <a:buNone/>
            </a:pPr>
            <a:r>
              <a:rPr lang="el-GR" sz="2400" b="1" u="sng" dirty="0" smtClean="0">
                <a:solidFill>
                  <a:srgbClr val="FF0000"/>
                </a:solidFill>
              </a:rPr>
              <a:t>1) </a:t>
            </a:r>
            <a:r>
              <a:rPr lang="en-US" sz="2400" b="1" u="sng" dirty="0" smtClean="0">
                <a:solidFill>
                  <a:srgbClr val="FF0000"/>
                </a:solidFill>
              </a:rPr>
              <a:t>Float </a:t>
            </a:r>
            <a:r>
              <a:rPr lang="el-GR" sz="2400" b="1" u="sng" dirty="0" smtClean="0">
                <a:solidFill>
                  <a:srgbClr val="FF0000"/>
                </a:solidFill>
              </a:rPr>
              <a:t>Ταχυδρομείου:</a:t>
            </a:r>
            <a:r>
              <a:rPr lang="el-GR" sz="2400" b="1" dirty="0" smtClean="0"/>
              <a:t> </a:t>
            </a:r>
            <a:r>
              <a:rPr lang="el-GR" sz="2400" dirty="0" smtClean="0"/>
              <a:t>Το χρονικό διάστημα από την ημέρα ταχυδρόμησης από τον πελάτη μιας επιταγής έως ημέρα παραλαβής της επιταγής από την εταιρεία.</a:t>
            </a:r>
          </a:p>
          <a:p>
            <a:pPr algn="just" eaLnBrk="1" hangingPunct="1">
              <a:lnSpc>
                <a:spcPct val="90000"/>
              </a:lnSpc>
              <a:buFontTx/>
              <a:buNone/>
            </a:pPr>
            <a:r>
              <a:rPr lang="el-GR" sz="2400" b="1" u="sng" dirty="0" smtClean="0">
                <a:solidFill>
                  <a:srgbClr val="0000FF"/>
                </a:solidFill>
              </a:rPr>
              <a:t>2) </a:t>
            </a:r>
            <a:r>
              <a:rPr lang="en-US" sz="2400" b="1" u="sng" dirty="0" smtClean="0">
                <a:solidFill>
                  <a:srgbClr val="0000FF"/>
                </a:solidFill>
              </a:rPr>
              <a:t>Float </a:t>
            </a:r>
            <a:r>
              <a:rPr lang="el-GR" sz="2400" b="1" u="sng" dirty="0" smtClean="0">
                <a:solidFill>
                  <a:srgbClr val="0000FF"/>
                </a:solidFill>
              </a:rPr>
              <a:t>Επεξεργασίας:</a:t>
            </a:r>
            <a:r>
              <a:rPr lang="el-GR" sz="2400" b="1" dirty="0" smtClean="0">
                <a:solidFill>
                  <a:srgbClr val="0000FF"/>
                </a:solidFill>
              </a:rPr>
              <a:t> </a:t>
            </a:r>
            <a:r>
              <a:rPr lang="el-GR" sz="2400" dirty="0" smtClean="0"/>
              <a:t>Το χρονικό διάστημα της λογιστικής και όχι μόνο επεξεργασίας της επιταγής από την εταιρεία μέχρι την παράδοσή της στην τράπεζά της.</a:t>
            </a:r>
          </a:p>
          <a:p>
            <a:pPr algn="just" eaLnBrk="1" hangingPunct="1">
              <a:lnSpc>
                <a:spcPct val="90000"/>
              </a:lnSpc>
              <a:buFontTx/>
              <a:buNone/>
            </a:pPr>
            <a:r>
              <a:rPr lang="el-GR" sz="2400" b="1" u="sng" dirty="0" smtClean="0">
                <a:solidFill>
                  <a:srgbClr val="7030A0"/>
                </a:solidFill>
              </a:rPr>
              <a:t>3) </a:t>
            </a:r>
            <a:r>
              <a:rPr lang="en-US" sz="2400" b="1" u="sng" dirty="0" smtClean="0">
                <a:solidFill>
                  <a:srgbClr val="7030A0"/>
                </a:solidFill>
              </a:rPr>
              <a:t>Float</a:t>
            </a:r>
            <a:r>
              <a:rPr lang="el-GR" sz="2400" b="1" u="sng" dirty="0" smtClean="0">
                <a:solidFill>
                  <a:srgbClr val="7030A0"/>
                </a:solidFill>
              </a:rPr>
              <a:t> Διεκπεραίωσης:</a:t>
            </a:r>
            <a:r>
              <a:rPr lang="el-GR" sz="2400" b="1" dirty="0" smtClean="0">
                <a:solidFill>
                  <a:srgbClr val="7030A0"/>
                </a:solidFill>
              </a:rPr>
              <a:t> </a:t>
            </a:r>
            <a:r>
              <a:rPr lang="el-GR" sz="2400" dirty="0" smtClean="0"/>
              <a:t>Το χρονικό διάστημα εκκαθάρισης της επιταγής από το τραπεζικό σύστημα και κατάθεσης του ποσού της επιταγής μείον τυχόν έξοδα στο λογαριασμό της εταιρείας. Συνήθως είναι 2 ημέρες.</a:t>
            </a:r>
          </a:p>
          <a:p>
            <a:pPr algn="just" eaLnBrk="1" hangingPunct="1">
              <a:lnSpc>
                <a:spcPct val="90000"/>
              </a:lnSpc>
              <a:buFontTx/>
              <a:buNone/>
            </a:pPr>
            <a:r>
              <a:rPr lang="el-GR" sz="2400" b="1" u="sng" dirty="0" smtClean="0">
                <a:solidFill>
                  <a:srgbClr val="006600"/>
                </a:solidFill>
              </a:rPr>
              <a:t>4) </a:t>
            </a:r>
            <a:r>
              <a:rPr lang="en-US" sz="2400" b="1" u="sng" dirty="0" smtClean="0">
                <a:solidFill>
                  <a:srgbClr val="006600"/>
                </a:solidFill>
              </a:rPr>
              <a:t>Float</a:t>
            </a:r>
            <a:r>
              <a:rPr lang="el-GR" sz="2400" b="1" u="sng" dirty="0" smtClean="0">
                <a:solidFill>
                  <a:srgbClr val="006600"/>
                </a:solidFill>
              </a:rPr>
              <a:t> Πληρωμής:</a:t>
            </a:r>
            <a:r>
              <a:rPr lang="el-GR" sz="2400" b="1" dirty="0" smtClean="0">
                <a:solidFill>
                  <a:srgbClr val="006600"/>
                </a:solidFill>
              </a:rPr>
              <a:t> </a:t>
            </a:r>
            <a:r>
              <a:rPr lang="el-GR" sz="2400" dirty="0" smtClean="0"/>
              <a:t>Το χρονικό διάστημα που μεσολαβεί από την ημέρα που κατατίθεται η επιταγή μετά την εκκαθάρισή της από την τράπεζα στο λογαριασμό της εταιρείας και την ημέρα που μπορεί η εταιρεία να κάνει ανάληψη από το λογαριασμό της το ποσό της συγκεκριμένης επιταγής.   </a:t>
            </a:r>
          </a:p>
          <a:p>
            <a:pPr eaLnBrk="1" hangingPunct="1">
              <a:lnSpc>
                <a:spcPct val="90000"/>
              </a:lnSpc>
              <a:buFontTx/>
              <a:buNone/>
            </a:pPr>
            <a:endParaRPr lang="el-GR" sz="2800"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043608" y="0"/>
            <a:ext cx="7643192" cy="620713"/>
          </a:xfrm>
        </p:spPr>
        <p:txBody>
          <a:bodyPr>
            <a:normAutofit fontScale="90000"/>
          </a:bodyPr>
          <a:lstStyle/>
          <a:p>
            <a:pPr algn="ctr" eaLnBrk="1" hangingPunct="1"/>
            <a:r>
              <a:rPr lang="el-GR" sz="4000" b="1" dirty="0" smtClean="0">
                <a:solidFill>
                  <a:srgbClr val="660066"/>
                </a:solidFill>
                <a:latin typeface="Calibri" pitchFamily="34" charset="0"/>
              </a:rPr>
              <a:t>ΔΙΟΙΚΗΣΗ ΔΙΑΘΕΣΙΜΩΝ (5)</a:t>
            </a:r>
          </a:p>
        </p:txBody>
      </p:sp>
      <p:sp>
        <p:nvSpPr>
          <p:cNvPr id="179203" name="Rectangle 3"/>
          <p:cNvSpPr>
            <a:spLocks noGrp="1" noChangeArrowheads="1"/>
          </p:cNvSpPr>
          <p:nvPr>
            <p:ph type="body" idx="1"/>
          </p:nvPr>
        </p:nvSpPr>
        <p:spPr>
          <a:xfrm>
            <a:off x="251520" y="836712"/>
            <a:ext cx="8640960" cy="5688632"/>
          </a:xfrm>
        </p:spPr>
        <p:txBody>
          <a:bodyPr>
            <a:normAutofit/>
          </a:bodyPr>
          <a:lstStyle/>
          <a:p>
            <a:pPr algn="just" eaLnBrk="1" hangingPunct="1"/>
            <a:r>
              <a:rPr lang="el-GR" sz="3600" b="1" u="sng" dirty="0" smtClean="0"/>
              <a:t>Άσκηση:</a:t>
            </a:r>
            <a:r>
              <a:rPr lang="el-GR" sz="3600" dirty="0" smtClean="0"/>
              <a:t> Έστω ότι μία επιχείρηση το προηγούμενο έτος είχε συνολικές επί πιστώσει πωλήσεις €</a:t>
            </a:r>
            <a:r>
              <a:rPr lang="en-US" sz="3600" dirty="0" smtClean="0"/>
              <a:t> </a:t>
            </a:r>
            <a:r>
              <a:rPr lang="en-US" sz="3600" dirty="0" smtClean="0">
                <a:latin typeface="Calibri" pitchFamily="34" charset="0"/>
              </a:rPr>
              <a:t>3.65</a:t>
            </a:r>
            <a:r>
              <a:rPr lang="el-GR" sz="3600" dirty="0" smtClean="0">
                <a:latin typeface="Calibri" pitchFamily="34" charset="0"/>
              </a:rPr>
              <a:t>0.000</a:t>
            </a:r>
            <a:r>
              <a:rPr lang="el-GR" sz="3600" dirty="0" smtClean="0"/>
              <a:t>. Αν η επιχείρηση αυτή κατόρθωνε να μειώσει το </a:t>
            </a:r>
            <a:r>
              <a:rPr lang="en-US" sz="3600" b="1" dirty="0" smtClean="0"/>
              <a:t>floating time</a:t>
            </a:r>
            <a:r>
              <a:rPr lang="el-GR" sz="3600" b="1" dirty="0" smtClean="0"/>
              <a:t> </a:t>
            </a:r>
            <a:r>
              <a:rPr lang="el-GR" sz="3600" dirty="0" smtClean="0"/>
              <a:t>κατά </a:t>
            </a:r>
            <a:r>
              <a:rPr lang="en-US" sz="3600" dirty="0" smtClean="0">
                <a:latin typeface="Calibri" pitchFamily="34" charset="0"/>
              </a:rPr>
              <a:t>10</a:t>
            </a:r>
            <a:r>
              <a:rPr lang="el-GR" sz="3600" dirty="0" smtClean="0"/>
              <a:t> ημέρες τότε πόσα κεφάλαια θα απελευθερώνονταν στην παραγωγική της διαδικασία?  Αν επένδυε αυτά τα κεφάλαια με απόδοση </a:t>
            </a:r>
            <a:r>
              <a:rPr lang="el-GR" sz="3600" dirty="0" smtClean="0">
                <a:latin typeface="Calibri" pitchFamily="34" charset="0"/>
              </a:rPr>
              <a:t>5%</a:t>
            </a:r>
            <a:r>
              <a:rPr lang="el-GR" sz="3600" dirty="0" smtClean="0"/>
              <a:t> ποιο θα ήταν το επιπλέον όφελος για την εταιρεία?</a:t>
            </a:r>
            <a:r>
              <a:rPr lang="en-US" dirty="0" smtClean="0"/>
              <a:t> </a:t>
            </a:r>
            <a:endParaRPr lang="el-GR"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0"/>
            <a:ext cx="8229600" cy="765175"/>
          </a:xfrm>
        </p:spPr>
        <p:txBody>
          <a:bodyPr/>
          <a:lstStyle/>
          <a:p>
            <a:pPr algn="ctr" eaLnBrk="1" hangingPunct="1"/>
            <a:r>
              <a:rPr lang="el-GR" b="1" dirty="0" smtClean="0">
                <a:solidFill>
                  <a:srgbClr val="660066"/>
                </a:solidFill>
                <a:latin typeface="Calibri" pitchFamily="34" charset="0"/>
              </a:rPr>
              <a:t>ΔΙΟΙΚΗΣΗ ΔΙΑΘΕΣΙΜΩΝ (6)</a:t>
            </a:r>
          </a:p>
        </p:txBody>
      </p:sp>
      <p:sp>
        <p:nvSpPr>
          <p:cNvPr id="180227" name="Rectangle 3"/>
          <p:cNvSpPr>
            <a:spLocks noGrp="1" noChangeArrowheads="1"/>
          </p:cNvSpPr>
          <p:nvPr>
            <p:ph type="body" idx="1"/>
          </p:nvPr>
        </p:nvSpPr>
        <p:spPr>
          <a:xfrm>
            <a:off x="0" y="765175"/>
            <a:ext cx="9144000" cy="6092825"/>
          </a:xfrm>
        </p:spPr>
        <p:txBody>
          <a:bodyPr>
            <a:normAutofit/>
          </a:bodyPr>
          <a:lstStyle/>
          <a:p>
            <a:pPr eaLnBrk="1" hangingPunct="1">
              <a:buFontTx/>
              <a:buNone/>
            </a:pPr>
            <a:r>
              <a:rPr lang="el-GR" sz="2800" b="1" u="sng" dirty="0" smtClean="0"/>
              <a:t>Λύση: </a:t>
            </a:r>
          </a:p>
          <a:p>
            <a:pPr>
              <a:buNone/>
            </a:pPr>
            <a:r>
              <a:rPr lang="el-GR" sz="2800" b="1" dirty="0" smtClean="0">
                <a:latin typeface="Calibri" pitchFamily="34" charset="0"/>
              </a:rPr>
              <a:t> </a:t>
            </a:r>
            <a:r>
              <a:rPr lang="el-GR" sz="2400" b="1" dirty="0" smtClean="0">
                <a:latin typeface="+mj-lt"/>
              </a:rPr>
              <a:t>Κεφάλαια = </a:t>
            </a:r>
            <a:r>
              <a:rPr lang="el-GR" sz="2400" b="1" u="sng" dirty="0" smtClean="0">
                <a:latin typeface="+mj-lt"/>
              </a:rPr>
              <a:t>ετήσια επί πιστώσει έσοδα </a:t>
            </a:r>
            <a:r>
              <a:rPr lang="el-GR" sz="2400" b="1" dirty="0" smtClean="0">
                <a:latin typeface="+mj-lt"/>
              </a:rPr>
              <a:t>= </a:t>
            </a:r>
            <a:r>
              <a:rPr lang="en-US" sz="2400" b="1" u="sng" dirty="0" smtClean="0">
                <a:latin typeface="Calibri" pitchFamily="34" charset="0"/>
              </a:rPr>
              <a:t>3</a:t>
            </a:r>
            <a:r>
              <a:rPr lang="el-GR" sz="2400" b="1" u="sng" dirty="0" smtClean="0">
                <a:latin typeface="Calibri" pitchFamily="34" charset="0"/>
              </a:rPr>
              <a:t>.</a:t>
            </a:r>
            <a:r>
              <a:rPr lang="en-US" sz="2400" b="1" u="sng" dirty="0" smtClean="0">
                <a:latin typeface="Calibri" pitchFamily="34" charset="0"/>
              </a:rPr>
              <a:t>65</a:t>
            </a:r>
            <a:r>
              <a:rPr lang="el-GR" sz="2400" b="1" u="sng" dirty="0" smtClean="0">
                <a:latin typeface="Calibri" pitchFamily="34" charset="0"/>
              </a:rPr>
              <a:t>0.000 </a:t>
            </a:r>
            <a:r>
              <a:rPr lang="el-GR" sz="2400" b="1" dirty="0" smtClean="0">
                <a:latin typeface="+mj-lt"/>
              </a:rPr>
              <a:t>€ =</a:t>
            </a:r>
            <a:r>
              <a:rPr lang="en-US" sz="2400" b="1" dirty="0" smtClean="0">
                <a:latin typeface="+mj-lt"/>
                <a:cs typeface="Arial" charset="0"/>
              </a:rPr>
              <a:t> </a:t>
            </a:r>
            <a:r>
              <a:rPr lang="en-US" sz="2400" b="1" dirty="0" smtClean="0">
                <a:latin typeface="Calibri" pitchFamily="34" charset="0"/>
                <a:cs typeface="Arial" charset="0"/>
              </a:rPr>
              <a:t>1</a:t>
            </a:r>
            <a:r>
              <a:rPr lang="el-GR" sz="2400" b="1" dirty="0" smtClean="0">
                <a:latin typeface="Calibri" pitchFamily="34" charset="0"/>
                <a:cs typeface="Arial" charset="0"/>
              </a:rPr>
              <a:t>0</a:t>
            </a:r>
            <a:r>
              <a:rPr lang="en-US" sz="2400" b="1" dirty="0" smtClean="0">
                <a:latin typeface="Calibri" pitchFamily="34" charset="0"/>
                <a:cs typeface="Arial" charset="0"/>
              </a:rPr>
              <a:t>.000</a:t>
            </a:r>
            <a:r>
              <a:rPr lang="el-GR" sz="2400" b="1" dirty="0" smtClean="0">
                <a:latin typeface="Calibri" pitchFamily="34" charset="0"/>
                <a:cs typeface="Arial" charset="0"/>
              </a:rPr>
              <a:t> </a:t>
            </a:r>
            <a:r>
              <a:rPr lang="el-GR" sz="2400" dirty="0" smtClean="0">
                <a:latin typeface="+mj-lt"/>
                <a:cs typeface="Arial" charset="0"/>
              </a:rPr>
              <a:t>€</a:t>
            </a:r>
            <a:endParaRPr lang="el-GR" sz="2400" b="1" dirty="0" smtClean="0">
              <a:latin typeface="+mj-lt"/>
            </a:endParaRPr>
          </a:p>
          <a:p>
            <a:pPr>
              <a:buNone/>
            </a:pPr>
            <a:r>
              <a:rPr lang="el-GR" sz="2400" b="1" dirty="0" smtClean="0">
                <a:latin typeface="+mj-lt"/>
                <a:cs typeface="Arial" charset="0"/>
              </a:rPr>
              <a:t>                                             ημέρες έτους           </a:t>
            </a:r>
            <a:r>
              <a:rPr lang="en-US" sz="2400" b="1" dirty="0" smtClean="0">
                <a:latin typeface="+mj-lt"/>
                <a:cs typeface="Arial" charset="0"/>
              </a:rPr>
              <a:t>   </a:t>
            </a:r>
            <a:r>
              <a:rPr lang="el-GR" sz="2400" b="1" dirty="0" smtClean="0">
                <a:latin typeface="+mj-lt"/>
                <a:cs typeface="Arial" charset="0"/>
              </a:rPr>
              <a:t>365</a:t>
            </a:r>
            <a:endParaRPr lang="el-GR" sz="2400" dirty="0" smtClean="0">
              <a:latin typeface="+mj-lt"/>
              <a:cs typeface="Arial" charset="0"/>
            </a:endParaRPr>
          </a:p>
          <a:p>
            <a:pPr eaLnBrk="1" hangingPunct="1">
              <a:buFontTx/>
              <a:buNone/>
            </a:pPr>
            <a:r>
              <a:rPr lang="el-GR" sz="2800" dirty="0" smtClean="0">
                <a:cs typeface="Arial" charset="0"/>
              </a:rPr>
              <a:t>                               </a:t>
            </a:r>
            <a:endParaRPr lang="el-GR" sz="2800" b="1" dirty="0" smtClean="0">
              <a:latin typeface="Calibri" pitchFamily="34" charset="0"/>
              <a:cs typeface="Arial" charset="0"/>
            </a:endParaRPr>
          </a:p>
          <a:p>
            <a:pPr algn="just" eaLnBrk="1" hangingPunct="1"/>
            <a:r>
              <a:rPr lang="el-GR" sz="2800" dirty="0" smtClean="0">
                <a:latin typeface="Calibri" pitchFamily="34" charset="0"/>
                <a:cs typeface="Arial" charset="0"/>
              </a:rPr>
              <a:t>Άρα κατά μέσο όρο κάθε μέρα οι επί πιστώσει πωλήσεις της επιχείρησης ανέρχονται σε 10.000 €. </a:t>
            </a:r>
          </a:p>
          <a:p>
            <a:pPr algn="just" eaLnBrk="1" hangingPunct="1"/>
            <a:r>
              <a:rPr lang="el-GR" sz="2800" dirty="0" smtClean="0">
                <a:latin typeface="Calibri" pitchFamily="34" charset="0"/>
                <a:cs typeface="Arial" charset="0"/>
              </a:rPr>
              <a:t>Τώρα αν η επιχείρηση μείωνε κατά 10 ημέρες το </a:t>
            </a:r>
            <a:r>
              <a:rPr lang="en-US" sz="2800" dirty="0" smtClean="0">
                <a:latin typeface="Calibri" pitchFamily="34" charset="0"/>
                <a:cs typeface="Arial" charset="0"/>
              </a:rPr>
              <a:t>floating time</a:t>
            </a:r>
            <a:r>
              <a:rPr lang="el-GR" sz="2800" dirty="0" smtClean="0">
                <a:latin typeface="Calibri" pitchFamily="34" charset="0"/>
                <a:cs typeface="Arial" charset="0"/>
              </a:rPr>
              <a:t> της, τα κεφάλαια που θα απελευθέρωνε θα ήταν: </a:t>
            </a:r>
          </a:p>
          <a:p>
            <a:pPr algn="just" eaLnBrk="1" hangingPunct="1"/>
            <a:r>
              <a:rPr lang="el-GR" sz="2800" dirty="0" smtClean="0">
                <a:latin typeface="Calibri" pitchFamily="34" charset="0"/>
                <a:cs typeface="Arial" charset="0"/>
              </a:rPr>
              <a:t>10.000€/ημ*10ημ = 100.000€ και αν επένδυε αυτά τα κεφάλαια με ετήσιο επιτόκιο 5%, το ετήσιο επιπλέον όφελός της θα ήταν: €100.000*0,05= € 5.000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67544" y="188640"/>
            <a:ext cx="8219256" cy="504056"/>
          </a:xfrm>
        </p:spPr>
        <p:txBody>
          <a:bodyPr>
            <a:normAutofit fontScale="90000"/>
          </a:bodyPr>
          <a:lstStyle/>
          <a:p>
            <a:pPr algn="ctr" eaLnBrk="1" hangingPunct="1"/>
            <a:r>
              <a:rPr lang="el-GR" sz="4000" b="1" dirty="0" smtClean="0">
                <a:solidFill>
                  <a:srgbClr val="660066"/>
                </a:solidFill>
                <a:latin typeface="Calibri" pitchFamily="34" charset="0"/>
              </a:rPr>
              <a:t>ΔΙΟΙΚΗΣΗ ΔΙΑΘΕΣΙΜΩΝ (7)</a:t>
            </a:r>
          </a:p>
        </p:txBody>
      </p:sp>
      <p:sp>
        <p:nvSpPr>
          <p:cNvPr id="181251" name="Rectangle 3"/>
          <p:cNvSpPr>
            <a:spLocks noGrp="1" noChangeArrowheads="1"/>
          </p:cNvSpPr>
          <p:nvPr>
            <p:ph type="body" idx="1"/>
          </p:nvPr>
        </p:nvSpPr>
        <p:spPr>
          <a:xfrm>
            <a:off x="179512" y="692150"/>
            <a:ext cx="8856984" cy="6049218"/>
          </a:xfrm>
        </p:spPr>
        <p:txBody>
          <a:bodyPr>
            <a:normAutofit lnSpcReduction="10000"/>
          </a:bodyPr>
          <a:lstStyle/>
          <a:p>
            <a:pPr algn="just" eaLnBrk="1" hangingPunct="1">
              <a:lnSpc>
                <a:spcPct val="90000"/>
              </a:lnSpc>
            </a:pPr>
            <a:r>
              <a:rPr lang="el-GR" sz="2200" dirty="0" smtClean="0"/>
              <a:t>Συνολικό Κόστος Μετρητών = Συνολικό διαφυγόν εισόδημα από τη διατήρηση μετρητών + Συνολικό κόστος μετατροπής χρεογράφων σε μετρητά.</a:t>
            </a: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endParaRPr lang="el-GR" sz="2100" b="1" dirty="0" smtClean="0">
              <a:cs typeface="Arial" charset="0"/>
            </a:endParaRPr>
          </a:p>
          <a:p>
            <a:pPr algn="just" eaLnBrk="1" hangingPunct="1">
              <a:lnSpc>
                <a:spcPct val="90000"/>
              </a:lnSpc>
              <a:buFontTx/>
              <a:buNone/>
            </a:pPr>
            <a:r>
              <a:rPr lang="en-US" sz="2100" b="1" dirty="0" smtClean="0">
                <a:solidFill>
                  <a:srgbClr val="002060"/>
                </a:solidFill>
                <a:cs typeface="Arial" charset="0"/>
              </a:rPr>
              <a:t>TC</a:t>
            </a:r>
            <a:r>
              <a:rPr lang="en-US" sz="2100" dirty="0" smtClean="0">
                <a:solidFill>
                  <a:srgbClr val="002060"/>
                </a:solidFill>
                <a:cs typeface="Arial" charset="0"/>
              </a:rPr>
              <a:t> </a:t>
            </a:r>
            <a:r>
              <a:rPr lang="en-US" sz="2100" dirty="0" smtClean="0">
                <a:cs typeface="Arial" charset="0"/>
              </a:rPr>
              <a:t>= </a:t>
            </a:r>
            <a:r>
              <a:rPr lang="el-GR" sz="2100" dirty="0" smtClean="0">
                <a:cs typeface="Arial" charset="0"/>
              </a:rPr>
              <a:t>Συνολικό κόστος μετρητών</a:t>
            </a:r>
          </a:p>
          <a:p>
            <a:pPr algn="just" eaLnBrk="1" hangingPunct="1">
              <a:lnSpc>
                <a:spcPct val="90000"/>
              </a:lnSpc>
              <a:buFontTx/>
              <a:buNone/>
            </a:pPr>
            <a:r>
              <a:rPr lang="el-GR" sz="2100" b="1" dirty="0" smtClean="0">
                <a:solidFill>
                  <a:srgbClr val="C00000"/>
                </a:solidFill>
                <a:cs typeface="Arial" charset="0"/>
              </a:rPr>
              <a:t>[(</a:t>
            </a:r>
            <a:r>
              <a:rPr lang="en-US" sz="2100" b="1" dirty="0" smtClean="0">
                <a:solidFill>
                  <a:srgbClr val="C00000"/>
                </a:solidFill>
                <a:cs typeface="Arial" charset="0"/>
              </a:rPr>
              <a:t>C/2</a:t>
            </a:r>
            <a:r>
              <a:rPr lang="el-GR" sz="2100" b="1" dirty="0" smtClean="0">
                <a:solidFill>
                  <a:srgbClr val="C00000"/>
                </a:solidFill>
                <a:cs typeface="Arial" charset="0"/>
              </a:rPr>
              <a:t>)</a:t>
            </a:r>
            <a:r>
              <a:rPr lang="en-US" sz="2100" b="1" dirty="0" smtClean="0">
                <a:solidFill>
                  <a:srgbClr val="C00000"/>
                </a:solidFill>
                <a:cs typeface="Arial" charset="0"/>
              </a:rPr>
              <a:t>*i</a:t>
            </a:r>
            <a:r>
              <a:rPr lang="el-GR" sz="2100" b="1" dirty="0" smtClean="0">
                <a:solidFill>
                  <a:srgbClr val="C00000"/>
                </a:solidFill>
                <a:cs typeface="Arial" charset="0"/>
              </a:rPr>
              <a:t>]</a:t>
            </a:r>
            <a:r>
              <a:rPr lang="en-US" sz="2100" dirty="0" smtClean="0">
                <a:solidFill>
                  <a:srgbClr val="C00000"/>
                </a:solidFill>
                <a:cs typeface="Arial" charset="0"/>
              </a:rPr>
              <a:t> </a:t>
            </a:r>
            <a:r>
              <a:rPr lang="en-US" sz="2100" dirty="0" smtClean="0">
                <a:cs typeface="Arial" charset="0"/>
              </a:rPr>
              <a:t>= </a:t>
            </a:r>
            <a:r>
              <a:rPr lang="el-GR" sz="2100" dirty="0" smtClean="0"/>
              <a:t>Συνολικό διαφυγόν εισόδημα από τη διατήρηση μετρητών. </a:t>
            </a:r>
            <a:endParaRPr lang="en-US" sz="2100" dirty="0" smtClean="0"/>
          </a:p>
          <a:p>
            <a:pPr algn="just" eaLnBrk="1" hangingPunct="1">
              <a:lnSpc>
                <a:spcPct val="90000"/>
              </a:lnSpc>
              <a:buFontTx/>
              <a:buNone/>
            </a:pPr>
            <a:r>
              <a:rPr lang="el-GR" sz="2100" b="1" dirty="0" smtClean="0">
                <a:solidFill>
                  <a:srgbClr val="7030A0"/>
                </a:solidFill>
              </a:rPr>
              <a:t>[(</a:t>
            </a:r>
            <a:r>
              <a:rPr lang="en-US" sz="2100" b="1" dirty="0" smtClean="0">
                <a:solidFill>
                  <a:srgbClr val="7030A0"/>
                </a:solidFill>
              </a:rPr>
              <a:t>T/C</a:t>
            </a:r>
            <a:r>
              <a:rPr lang="el-GR" sz="2100" b="1" dirty="0" smtClean="0">
                <a:solidFill>
                  <a:srgbClr val="7030A0"/>
                </a:solidFill>
              </a:rPr>
              <a:t>)*</a:t>
            </a:r>
            <a:r>
              <a:rPr lang="en-US" sz="2100" b="1" dirty="0" smtClean="0">
                <a:solidFill>
                  <a:srgbClr val="7030A0"/>
                </a:solidFill>
              </a:rPr>
              <a:t>b</a:t>
            </a:r>
            <a:r>
              <a:rPr lang="el-GR" sz="2100" b="1" dirty="0" smtClean="0">
                <a:solidFill>
                  <a:srgbClr val="7030A0"/>
                </a:solidFill>
              </a:rPr>
              <a:t>]</a:t>
            </a:r>
            <a:r>
              <a:rPr lang="en-US" sz="2100" dirty="0" smtClean="0">
                <a:solidFill>
                  <a:srgbClr val="7030A0"/>
                </a:solidFill>
              </a:rPr>
              <a:t> </a:t>
            </a:r>
            <a:r>
              <a:rPr lang="en-US" sz="2100" dirty="0" smtClean="0"/>
              <a:t>= </a:t>
            </a:r>
            <a:r>
              <a:rPr lang="el-GR" sz="2100" dirty="0" smtClean="0"/>
              <a:t>Συνολικό κόστος μετατροπής χρεογράφων σε μετρητά.</a:t>
            </a:r>
            <a:endParaRPr lang="en-US" sz="2100" dirty="0" smtClean="0">
              <a:cs typeface="Arial" charset="0"/>
            </a:endParaRPr>
          </a:p>
          <a:p>
            <a:pPr algn="just" eaLnBrk="1" hangingPunct="1">
              <a:lnSpc>
                <a:spcPct val="90000"/>
              </a:lnSpc>
              <a:buNone/>
            </a:pPr>
            <a:r>
              <a:rPr lang="el-GR" sz="2100" b="1" dirty="0" smtClean="0">
                <a:solidFill>
                  <a:srgbClr val="0000FF"/>
                </a:solidFill>
                <a:cs typeface="Arial" charset="0"/>
              </a:rPr>
              <a:t>[</a:t>
            </a:r>
            <a:r>
              <a:rPr lang="en-US" sz="2100" b="1" dirty="0" smtClean="0">
                <a:solidFill>
                  <a:srgbClr val="0000FF"/>
                </a:solidFill>
                <a:cs typeface="Arial" charset="0"/>
              </a:rPr>
              <a:t>C/2</a:t>
            </a:r>
            <a:r>
              <a:rPr lang="el-GR" sz="2100" b="1" dirty="0" smtClean="0">
                <a:solidFill>
                  <a:srgbClr val="0000FF"/>
                </a:solidFill>
                <a:cs typeface="Arial" charset="0"/>
              </a:rPr>
              <a:t>]</a:t>
            </a:r>
            <a:r>
              <a:rPr lang="en-US" sz="2100" dirty="0" smtClean="0">
                <a:solidFill>
                  <a:srgbClr val="0000FF"/>
                </a:solidFill>
                <a:cs typeface="Arial" charset="0"/>
              </a:rPr>
              <a:t> </a:t>
            </a:r>
            <a:r>
              <a:rPr lang="en-US" sz="2100" dirty="0" smtClean="0">
                <a:cs typeface="Arial" charset="0"/>
              </a:rPr>
              <a:t>= </a:t>
            </a:r>
            <a:r>
              <a:rPr lang="el-GR" sz="2100" dirty="0" smtClean="0">
                <a:cs typeface="Arial" charset="0"/>
              </a:rPr>
              <a:t>Το μέσος ύψος μετρητών</a:t>
            </a:r>
            <a:r>
              <a:rPr lang="en-US" sz="2100" dirty="0" smtClean="0">
                <a:cs typeface="Arial" charset="0"/>
              </a:rPr>
              <a:t> </a:t>
            </a:r>
            <a:r>
              <a:rPr lang="el-GR" sz="2100" dirty="0" smtClean="0">
                <a:cs typeface="Arial" charset="0"/>
              </a:rPr>
              <a:t>[</a:t>
            </a:r>
            <a:r>
              <a:rPr lang="en-US" sz="2100" dirty="0" smtClean="0">
                <a:cs typeface="Arial" charset="0"/>
              </a:rPr>
              <a:t>(</a:t>
            </a:r>
            <a:r>
              <a:rPr lang="el-GR" sz="2100" dirty="0" smtClean="0">
                <a:cs typeface="Arial" charset="0"/>
              </a:rPr>
              <a:t>αρχής + τέλους) / 2] .</a:t>
            </a:r>
            <a:endParaRPr lang="en-US" sz="2100" dirty="0" smtClean="0">
              <a:cs typeface="Arial" charset="0"/>
            </a:endParaRPr>
          </a:p>
          <a:p>
            <a:pPr algn="just" eaLnBrk="1" hangingPunct="1">
              <a:lnSpc>
                <a:spcPct val="90000"/>
              </a:lnSpc>
              <a:buFontTx/>
              <a:buNone/>
            </a:pPr>
            <a:r>
              <a:rPr lang="en-US" sz="2100" b="1" dirty="0" smtClean="0">
                <a:solidFill>
                  <a:srgbClr val="006600"/>
                </a:solidFill>
                <a:cs typeface="Arial" charset="0"/>
              </a:rPr>
              <a:t>T</a:t>
            </a:r>
            <a:r>
              <a:rPr lang="el-GR" sz="2100" b="1" dirty="0" smtClean="0">
                <a:solidFill>
                  <a:srgbClr val="FFC000"/>
                </a:solidFill>
                <a:cs typeface="Arial" charset="0"/>
              </a:rPr>
              <a:t> </a:t>
            </a:r>
            <a:r>
              <a:rPr lang="en-US" sz="2100" dirty="0" smtClean="0">
                <a:cs typeface="Arial" charset="0"/>
              </a:rPr>
              <a:t>= </a:t>
            </a:r>
            <a:r>
              <a:rPr lang="el-GR" sz="2100" dirty="0" smtClean="0">
                <a:cs typeface="Arial" charset="0"/>
              </a:rPr>
              <a:t>Η συνολική ζήτηση ρευστών της επιχείρησης σε μια διαχειριστική χρήση.</a:t>
            </a:r>
            <a:endParaRPr lang="en-US" sz="2100" dirty="0" smtClean="0">
              <a:cs typeface="Arial" charset="0"/>
            </a:endParaRPr>
          </a:p>
          <a:p>
            <a:pPr algn="just" eaLnBrk="1" hangingPunct="1">
              <a:lnSpc>
                <a:spcPct val="90000"/>
              </a:lnSpc>
              <a:buFontTx/>
              <a:buNone/>
            </a:pPr>
            <a:r>
              <a:rPr lang="en-US" sz="2100" b="1" dirty="0" smtClean="0">
                <a:solidFill>
                  <a:srgbClr val="FF0000"/>
                </a:solidFill>
                <a:cs typeface="Arial" charset="0"/>
              </a:rPr>
              <a:t>i </a:t>
            </a:r>
            <a:r>
              <a:rPr lang="en-US" sz="2100" dirty="0" smtClean="0">
                <a:cs typeface="Arial" charset="0"/>
              </a:rPr>
              <a:t>=</a:t>
            </a:r>
            <a:r>
              <a:rPr lang="el-GR" sz="2100" dirty="0" smtClean="0">
                <a:cs typeface="Arial" charset="0"/>
              </a:rPr>
              <a:t> Το επιτόκιο των χρεογράφων που αναφέρεται στην εξεταζόμενη διαχειριστικό χρονικό διάστημα (επιτόκιο καταθέσεων).</a:t>
            </a:r>
            <a:endParaRPr lang="en-US" sz="2100" dirty="0" smtClean="0">
              <a:cs typeface="Arial" charset="0"/>
            </a:endParaRPr>
          </a:p>
          <a:p>
            <a:pPr algn="just" eaLnBrk="1" hangingPunct="1">
              <a:lnSpc>
                <a:spcPct val="90000"/>
              </a:lnSpc>
              <a:buFontTx/>
              <a:buNone/>
            </a:pPr>
            <a:r>
              <a:rPr lang="en-US" sz="2100" b="1" dirty="0" smtClean="0">
                <a:solidFill>
                  <a:srgbClr val="002060"/>
                </a:solidFill>
                <a:cs typeface="Arial" charset="0"/>
              </a:rPr>
              <a:t>b</a:t>
            </a:r>
            <a:r>
              <a:rPr lang="en-US" sz="2100" b="1" dirty="0" smtClean="0">
                <a:cs typeface="Arial" charset="0"/>
              </a:rPr>
              <a:t> </a:t>
            </a:r>
            <a:r>
              <a:rPr lang="en-US" sz="2100" dirty="0" smtClean="0">
                <a:cs typeface="Arial" charset="0"/>
              </a:rPr>
              <a:t>=</a:t>
            </a:r>
            <a:r>
              <a:rPr lang="el-GR" sz="2100" dirty="0" smtClean="0">
                <a:cs typeface="Arial" charset="0"/>
              </a:rPr>
              <a:t> Το σταθερό κόστος μετατροπής των χρεογράφων σε μετρητά ανά συναλλαγή (επιτόκιο δανείου με ενέχυρο χρεογράφων).</a:t>
            </a:r>
          </a:p>
          <a:p>
            <a:pPr algn="just" eaLnBrk="1" hangingPunct="1">
              <a:lnSpc>
                <a:spcPct val="90000"/>
              </a:lnSpc>
              <a:buNone/>
            </a:pPr>
            <a:r>
              <a:rPr lang="en-US" sz="2100" b="1" dirty="0" smtClean="0">
                <a:solidFill>
                  <a:srgbClr val="7030A0"/>
                </a:solidFill>
                <a:cs typeface="Arial" charset="0"/>
              </a:rPr>
              <a:t>C</a:t>
            </a:r>
            <a:r>
              <a:rPr lang="el-GR" sz="2100" b="1" dirty="0" smtClean="0">
                <a:solidFill>
                  <a:srgbClr val="7030A0"/>
                </a:solidFill>
                <a:cs typeface="Arial" charset="0"/>
              </a:rPr>
              <a:t>*</a:t>
            </a:r>
            <a:r>
              <a:rPr lang="el-GR" sz="2100" b="1" dirty="0" smtClean="0">
                <a:solidFill>
                  <a:schemeClr val="bg1"/>
                </a:solidFill>
                <a:cs typeface="Arial" charset="0"/>
              </a:rPr>
              <a:t> </a:t>
            </a:r>
            <a:r>
              <a:rPr lang="en-US" sz="2100" dirty="0" smtClean="0">
                <a:cs typeface="Arial" charset="0"/>
              </a:rPr>
              <a:t>=</a:t>
            </a:r>
            <a:r>
              <a:rPr lang="el-GR" sz="2100" dirty="0" smtClean="0">
                <a:cs typeface="Arial" charset="0"/>
              </a:rPr>
              <a:t> Το άριστο επίπεδο της αξίας των χρεογράφων που μετατρέπεται σε μετρητά ανά συναλλαγή.</a:t>
            </a:r>
            <a:endParaRPr lang="en-US" sz="2100" dirty="0" smtClean="0">
              <a:cs typeface="Arial" charset="0"/>
            </a:endParaRPr>
          </a:p>
          <a:p>
            <a:pPr algn="just" eaLnBrk="1" hangingPunct="1">
              <a:lnSpc>
                <a:spcPct val="90000"/>
              </a:lnSpc>
              <a:buFontTx/>
              <a:buNone/>
            </a:pPr>
            <a:endParaRPr lang="en-US" sz="2100" dirty="0" smtClean="0">
              <a:cs typeface="Arial" charset="0"/>
            </a:endParaRPr>
          </a:p>
          <a:p>
            <a:pPr eaLnBrk="1" hangingPunct="1">
              <a:lnSpc>
                <a:spcPct val="90000"/>
              </a:lnSpc>
              <a:buFontTx/>
              <a:buNone/>
            </a:pPr>
            <a:endParaRPr lang="el-GR" sz="2200" dirty="0" smtClean="0"/>
          </a:p>
          <a:p>
            <a:pPr eaLnBrk="1" hangingPunct="1">
              <a:lnSpc>
                <a:spcPct val="90000"/>
              </a:lnSpc>
              <a:buFontTx/>
              <a:buNone/>
            </a:pPr>
            <a:endParaRPr lang="el-GR" sz="2400" dirty="0" smtClean="0"/>
          </a:p>
        </p:txBody>
      </p:sp>
      <p:pic>
        <p:nvPicPr>
          <p:cNvPr id="317441" name="Picture 1"/>
          <p:cNvPicPr>
            <a:picLocks noChangeAspect="1" noChangeArrowheads="1"/>
          </p:cNvPicPr>
          <p:nvPr/>
        </p:nvPicPr>
        <p:blipFill>
          <a:blip r:embed="rId2" cstate="print"/>
          <a:srcRect/>
          <a:stretch>
            <a:fillRect/>
          </a:stretch>
        </p:blipFill>
        <p:spPr bwMode="auto">
          <a:xfrm>
            <a:off x="3131840" y="1340768"/>
            <a:ext cx="3343275"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1520" y="152400"/>
            <a:ext cx="8892480" cy="900336"/>
          </a:xfrm>
        </p:spPr>
        <p:txBody>
          <a:bodyPr>
            <a:normAutofit fontScale="90000"/>
          </a:bodyPr>
          <a:lstStyle/>
          <a:p>
            <a:pPr algn="ctr"/>
            <a:r>
              <a:rPr lang="el-GR" sz="3200" b="1" dirty="0" smtClean="0">
                <a:solidFill>
                  <a:srgbClr val="660066"/>
                </a:solidFill>
              </a:rPr>
              <a:t>ΑΡΙΣΤΟ ΕΠΙΠΕΔΟ ΜΕΤΑΤΡΟΠΗΣ ΧΡΕΟΓΡΑΦΩΝ ΣΕ ΜΕΤΡΗΤΑ</a:t>
            </a:r>
            <a:endParaRPr lang="el-GR" sz="3200" dirty="0">
              <a:solidFill>
                <a:srgbClr val="660066"/>
              </a:solidFill>
            </a:endParaRPr>
          </a:p>
        </p:txBody>
      </p:sp>
      <p:sp>
        <p:nvSpPr>
          <p:cNvPr id="6" name="5 - Θέση περιεχομένου"/>
          <p:cNvSpPr>
            <a:spLocks noGrp="1"/>
          </p:cNvSpPr>
          <p:nvPr>
            <p:ph idx="1"/>
          </p:nvPr>
        </p:nvSpPr>
        <p:spPr>
          <a:xfrm>
            <a:off x="251520" y="1124744"/>
            <a:ext cx="8640960" cy="1008112"/>
          </a:xfrm>
        </p:spPr>
        <p:txBody>
          <a:bodyPr>
            <a:normAutofit/>
          </a:bodyPr>
          <a:lstStyle/>
          <a:p>
            <a:r>
              <a:rPr lang="el-GR" sz="2400" dirty="0" smtClean="0"/>
              <a:t>Το </a:t>
            </a:r>
            <a:r>
              <a:rPr lang="el-GR" sz="2400" b="1" dirty="0" smtClean="0"/>
              <a:t>άριστο επίπεδο</a:t>
            </a:r>
            <a:r>
              <a:rPr lang="el-GR" sz="2400" dirty="0" smtClean="0"/>
              <a:t> μετατροπής χρεογράφων σε μετρητά για μια επιχείρηση δίδεται από  παρακάτω τον τύπο: </a:t>
            </a:r>
          </a:p>
          <a:p>
            <a:endParaRPr lang="el-GR" dirty="0"/>
          </a:p>
        </p:txBody>
      </p:sp>
      <p:pic>
        <p:nvPicPr>
          <p:cNvPr id="381956" name="Picture 4"/>
          <p:cNvPicPr>
            <a:picLocks noChangeAspect="1" noChangeArrowheads="1"/>
          </p:cNvPicPr>
          <p:nvPr/>
        </p:nvPicPr>
        <p:blipFill>
          <a:blip r:embed="rId2" cstate="print"/>
          <a:srcRect/>
          <a:stretch>
            <a:fillRect/>
          </a:stretch>
        </p:blipFill>
        <p:spPr bwMode="auto">
          <a:xfrm>
            <a:off x="3131840" y="2204864"/>
            <a:ext cx="2714625" cy="1054794"/>
          </a:xfrm>
          <a:prstGeom prst="rect">
            <a:avLst/>
          </a:prstGeom>
          <a:noFill/>
          <a:ln w="9525">
            <a:noFill/>
            <a:miter lim="800000"/>
            <a:headEnd/>
            <a:tailEnd/>
          </a:ln>
        </p:spPr>
      </p:pic>
      <p:pic>
        <p:nvPicPr>
          <p:cNvPr id="381957" name="Picture 5"/>
          <p:cNvPicPr>
            <a:picLocks noChangeAspect="1" noChangeArrowheads="1"/>
          </p:cNvPicPr>
          <p:nvPr/>
        </p:nvPicPr>
        <p:blipFill>
          <a:blip r:embed="rId3" cstate="print"/>
          <a:srcRect/>
          <a:stretch>
            <a:fillRect/>
          </a:stretch>
        </p:blipFill>
        <p:spPr bwMode="auto">
          <a:xfrm>
            <a:off x="179512" y="3573016"/>
            <a:ext cx="8856984" cy="3004741"/>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chor="ctr">
            <a:normAutofit fontScale="90000"/>
          </a:bodyPr>
          <a:lstStyle/>
          <a:p>
            <a:pPr algn="ctr"/>
            <a:r>
              <a:rPr lang="el-GR" sz="2800" b="1" dirty="0" smtClean="0">
                <a:solidFill>
                  <a:srgbClr val="7030A0"/>
                </a:solidFill>
              </a:rPr>
              <a:t>ΓΡΑΦΙΚΗ ΑΠΕΙΚΟΝΙΣΗ ΤΗΣ ΟΙΚΟΝΟΜΙΚΗΣ ΠΟΣΟΤΗΤΑΣ ΠΑΡΑΓΓΕΛΙΑΣ</a:t>
            </a:r>
            <a:endParaRPr lang="el-GR" sz="2800" b="1" dirty="0">
              <a:solidFill>
                <a:srgbClr val="7030A0"/>
              </a:solidFill>
            </a:endParaRPr>
          </a:p>
        </p:txBody>
      </p:sp>
      <p:pic>
        <p:nvPicPr>
          <p:cNvPr id="546818" name="Picture 2"/>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188640"/>
            <a:ext cx="8229600" cy="720080"/>
          </a:xfrm>
        </p:spPr>
        <p:txBody>
          <a:bodyPr>
            <a:normAutofit fontScale="90000"/>
          </a:bodyPr>
          <a:lstStyle/>
          <a:p>
            <a:pPr algn="ctr" eaLnBrk="1" hangingPunct="1"/>
            <a:r>
              <a:rPr lang="el-GR" sz="4000" b="1" dirty="0" smtClean="0">
                <a:solidFill>
                  <a:srgbClr val="7030A0"/>
                </a:solidFill>
              </a:rPr>
              <a:t>ΑΣΚΗΣΗ</a:t>
            </a:r>
          </a:p>
        </p:txBody>
      </p:sp>
      <p:sp>
        <p:nvSpPr>
          <p:cNvPr id="182275" name="Rectangle 3"/>
          <p:cNvSpPr>
            <a:spLocks noGrp="1" noChangeArrowheads="1"/>
          </p:cNvSpPr>
          <p:nvPr>
            <p:ph type="body" idx="1"/>
          </p:nvPr>
        </p:nvSpPr>
        <p:spPr>
          <a:xfrm>
            <a:off x="179512" y="980728"/>
            <a:ext cx="8784976" cy="5544616"/>
          </a:xfrm>
        </p:spPr>
        <p:txBody>
          <a:bodyPr/>
          <a:lstStyle/>
          <a:p>
            <a:pPr eaLnBrk="1" hangingPunct="1"/>
            <a:endParaRPr lang="el-GR" sz="2800" dirty="0" smtClean="0"/>
          </a:p>
          <a:p>
            <a:pPr algn="just"/>
            <a:r>
              <a:rPr lang="el-GR" sz="2800" dirty="0" smtClean="0">
                <a:latin typeface="Cambria" pitchFamily="18" charset="0"/>
                <a:cs typeface="Arial" charset="0"/>
              </a:rPr>
              <a:t>Έστω μια εταιρεία έχει προβλεπόμενες πληρωμές ποσού 1.000.000 € το μήνα σταθερές για όλη τη διαχειριστική χρήση. Το σταθερό κόστος μετατροπής των χρεογράφων σε μετρητά είναι € </a:t>
            </a:r>
            <a:r>
              <a:rPr lang="en-US" sz="2800" dirty="0" smtClean="0">
                <a:latin typeface="Cambria" pitchFamily="18" charset="0"/>
                <a:cs typeface="Arial" charset="0"/>
              </a:rPr>
              <a:t>32</a:t>
            </a:r>
            <a:r>
              <a:rPr lang="el-GR" sz="2800" dirty="0" smtClean="0">
                <a:latin typeface="Cambria" pitchFamily="18" charset="0"/>
                <a:cs typeface="Arial" charset="0"/>
              </a:rPr>
              <a:t>. Το επιτόκιο των χρεογράφων είναι 4% το μήνα. Να βρεθεί το άριστο επίπεδο μετατροπής χρεογράφων σε μετρητά για ένα μήνα και το ετήσιο συνολικό κόστος μετρητών</a:t>
            </a:r>
            <a:r>
              <a:rPr lang="en-US" sz="2800" dirty="0" smtClean="0">
                <a:latin typeface="Cambria" pitchFamily="18" charset="0"/>
                <a:cs typeface="Arial" charset="0"/>
              </a:rPr>
              <a:t>.</a:t>
            </a:r>
            <a:endParaRPr lang="el-GR" sz="2800" b="1" dirty="0" smtClean="0">
              <a:latin typeface="Cambria" pitchFamily="18" charset="0"/>
            </a:endParaRPr>
          </a:p>
          <a:p>
            <a:pPr eaLnBrk="1" hangingPunct="1">
              <a:buFontTx/>
              <a:buNone/>
            </a:pPr>
            <a:endParaRPr lang="el-GR" sz="2800" b="1" dirty="0" smtClean="0"/>
          </a:p>
        </p:txBody>
      </p:sp>
      <p:sp>
        <p:nvSpPr>
          <p:cNvPr id="270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Αντικείμενο 14547"/>
          <p:cNvGraphicFramePr>
            <a:graphicFrameLocks/>
          </p:cNvGraphicFramePr>
          <p:nvPr/>
        </p:nvGraphicFramePr>
        <p:xfrm>
          <a:off x="251520" y="260648"/>
          <a:ext cx="8640960" cy="6336704"/>
        </p:xfrm>
        <a:graphic>
          <a:graphicData uri="http://schemas.openxmlformats.org/presentationml/2006/ole">
            <p:oleObj spid="_x0000_s130050" name="Έγγραφο" r:id="rId4" imgW="5432846" imgH="7529386" progId="Word.Document.12">
              <p:embed/>
            </p:oleObj>
          </a:graphicData>
        </a:graphic>
      </p:graphicFrame>
    </p:spTree>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43608" y="0"/>
            <a:ext cx="7643192" cy="692150"/>
          </a:xfrm>
        </p:spPr>
        <p:txBody>
          <a:bodyPr>
            <a:normAutofit fontScale="90000"/>
          </a:bodyPr>
          <a:lstStyle/>
          <a:p>
            <a:pPr algn="ctr" eaLnBrk="1" hangingPunct="1"/>
            <a:r>
              <a:rPr lang="el-GR" sz="4000" b="1" dirty="0" smtClean="0">
                <a:solidFill>
                  <a:srgbClr val="7030A0"/>
                </a:solidFill>
              </a:rPr>
              <a:t>ΛΥΣΗ</a:t>
            </a:r>
          </a:p>
        </p:txBody>
      </p:sp>
      <p:sp>
        <p:nvSpPr>
          <p:cNvPr id="183299" name="Rectangle 3"/>
          <p:cNvSpPr>
            <a:spLocks noGrp="1" noChangeArrowheads="1"/>
          </p:cNvSpPr>
          <p:nvPr>
            <p:ph type="body" idx="1"/>
          </p:nvPr>
        </p:nvSpPr>
        <p:spPr>
          <a:xfrm>
            <a:off x="251520" y="620689"/>
            <a:ext cx="8712968" cy="5976663"/>
          </a:xfrm>
        </p:spPr>
        <p:txBody>
          <a:bodyPr>
            <a:normAutofit fontScale="40000" lnSpcReduction="20000"/>
          </a:bodyPr>
          <a:lstStyle/>
          <a:p>
            <a:pPr eaLnBrk="1" hangingPunct="1">
              <a:lnSpc>
                <a:spcPct val="80000"/>
              </a:lnSpc>
              <a:buFontTx/>
              <a:buNone/>
            </a:pPr>
            <a:endParaRPr lang="el-GR" sz="1800" dirty="0" smtClean="0"/>
          </a:p>
          <a:p>
            <a:pPr eaLnBrk="1" hangingPunct="1">
              <a:lnSpc>
                <a:spcPct val="80000"/>
              </a:lnSpc>
              <a:buFontTx/>
              <a:buNone/>
            </a:pPr>
            <a:endParaRPr lang="el-GR" sz="2800" b="1" dirty="0" smtClean="0"/>
          </a:p>
          <a:p>
            <a:pPr eaLnBrk="1" hangingPunct="1">
              <a:lnSpc>
                <a:spcPct val="80000"/>
              </a:lnSpc>
              <a:buFontTx/>
              <a:buNone/>
            </a:pPr>
            <a:endParaRPr lang="el-GR" sz="2800" b="1" dirty="0" smtClean="0"/>
          </a:p>
          <a:p>
            <a:pPr eaLnBrk="1" hangingPunct="1">
              <a:lnSpc>
                <a:spcPct val="80000"/>
              </a:lnSpc>
              <a:buFontTx/>
              <a:buNone/>
            </a:pPr>
            <a:endParaRPr lang="el-GR" sz="2800" b="1" dirty="0" smtClean="0"/>
          </a:p>
          <a:p>
            <a:pPr eaLnBrk="1" hangingPunct="1">
              <a:lnSpc>
                <a:spcPct val="80000"/>
              </a:lnSpc>
              <a:buFontTx/>
              <a:buNone/>
            </a:pPr>
            <a:endParaRPr lang="el-GR" sz="2800" b="1" dirty="0" smtClean="0"/>
          </a:p>
          <a:p>
            <a:pPr eaLnBrk="1" hangingPunct="1">
              <a:lnSpc>
                <a:spcPct val="80000"/>
              </a:lnSpc>
              <a:buFontTx/>
              <a:buNone/>
            </a:pPr>
            <a:endParaRPr lang="el-GR" sz="2800" b="1" dirty="0" smtClean="0"/>
          </a:p>
          <a:p>
            <a:pPr eaLnBrk="1" hangingPunct="1">
              <a:lnSpc>
                <a:spcPct val="80000"/>
              </a:lnSpc>
              <a:buFontTx/>
              <a:buNone/>
            </a:pPr>
            <a:endParaRPr lang="el-GR" sz="2800" b="1" dirty="0" smtClean="0"/>
          </a:p>
          <a:p>
            <a:pPr eaLnBrk="1" hangingPunct="1">
              <a:lnSpc>
                <a:spcPct val="80000"/>
              </a:lnSpc>
              <a:buFontTx/>
              <a:buNone/>
            </a:pPr>
            <a:endParaRPr lang="el-GR" sz="3400" b="1" dirty="0" smtClean="0">
              <a:latin typeface="Arial" pitchFamily="34" charset="0"/>
              <a:cs typeface="Arial" pitchFamily="34" charset="0"/>
            </a:endParaRPr>
          </a:p>
          <a:p>
            <a:pPr eaLnBrk="1" hangingPunct="1">
              <a:lnSpc>
                <a:spcPct val="80000"/>
              </a:lnSpc>
              <a:buFontTx/>
              <a:buNone/>
            </a:pPr>
            <a:endParaRPr lang="el-GR" sz="3400" b="1" dirty="0" smtClean="0">
              <a:latin typeface="Arial" pitchFamily="34" charset="0"/>
              <a:cs typeface="Arial" pitchFamily="34" charset="0"/>
            </a:endParaRPr>
          </a:p>
          <a:p>
            <a:pPr eaLnBrk="1" hangingPunct="1">
              <a:lnSpc>
                <a:spcPct val="80000"/>
              </a:lnSpc>
              <a:buFontTx/>
              <a:buNone/>
            </a:pPr>
            <a:r>
              <a:rPr lang="en-US" sz="6000" b="1" dirty="0" smtClean="0">
                <a:latin typeface="Cambria" pitchFamily="18" charset="0"/>
                <a:cs typeface="Arial" pitchFamily="34" charset="0"/>
              </a:rPr>
              <a:t>C*</a:t>
            </a:r>
            <a:r>
              <a:rPr lang="en-US" sz="6000" dirty="0" smtClean="0">
                <a:latin typeface="Cambria" pitchFamily="18" charset="0"/>
                <a:cs typeface="Arial" pitchFamily="34" charset="0"/>
              </a:rPr>
              <a:t> = [(2</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b</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T)/i]</a:t>
            </a:r>
            <a:r>
              <a:rPr lang="en-US" sz="6000" baseline="30000" dirty="0" smtClean="0">
                <a:latin typeface="Cambria" pitchFamily="18" charset="0"/>
                <a:cs typeface="Arial" pitchFamily="34" charset="0"/>
              </a:rPr>
              <a:t>1/2</a:t>
            </a:r>
            <a:r>
              <a:rPr lang="en-US" sz="6000" dirty="0" smtClean="0">
                <a:latin typeface="Cambria" pitchFamily="18" charset="0"/>
                <a:cs typeface="Arial" pitchFamily="34" charset="0"/>
              </a:rPr>
              <a:t>   = [(2</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32</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1.000.000)/0,04)] </a:t>
            </a:r>
            <a:r>
              <a:rPr lang="en-US" sz="6000" baseline="30000" dirty="0" smtClean="0">
                <a:latin typeface="Cambria" pitchFamily="18" charset="0"/>
                <a:cs typeface="Arial" pitchFamily="34" charset="0"/>
              </a:rPr>
              <a:t>1/2</a:t>
            </a:r>
            <a:r>
              <a:rPr lang="en-US" sz="6000" dirty="0" smtClean="0">
                <a:latin typeface="Cambria" pitchFamily="18" charset="0"/>
                <a:cs typeface="Arial" pitchFamily="34" charset="0"/>
              </a:rPr>
              <a:t>  </a:t>
            </a:r>
          </a:p>
          <a:p>
            <a:pPr eaLnBrk="1" hangingPunct="1">
              <a:lnSpc>
                <a:spcPct val="80000"/>
              </a:lnSpc>
              <a:buFontTx/>
              <a:buNone/>
            </a:pPr>
            <a:endParaRPr lang="el-GR" sz="6000" dirty="0" smtClean="0">
              <a:latin typeface="Cambria" pitchFamily="18" charset="0"/>
              <a:cs typeface="Arial" pitchFamily="34" charset="0"/>
            </a:endParaRPr>
          </a:p>
          <a:p>
            <a:pPr eaLnBrk="1" hangingPunct="1">
              <a:lnSpc>
                <a:spcPct val="80000"/>
              </a:lnSpc>
              <a:buFontTx/>
              <a:buNone/>
            </a:pPr>
            <a:r>
              <a:rPr lang="en-US" sz="6000" b="1" dirty="0" smtClean="0">
                <a:latin typeface="Cambria" pitchFamily="18" charset="0"/>
                <a:cs typeface="Arial" pitchFamily="34" charset="0"/>
              </a:rPr>
              <a:t>C*</a:t>
            </a:r>
            <a:r>
              <a:rPr lang="en-US" sz="6000" dirty="0" smtClean="0">
                <a:latin typeface="Cambria" pitchFamily="18" charset="0"/>
                <a:cs typeface="Arial" pitchFamily="34" charset="0"/>
              </a:rPr>
              <a:t> = 40.000 </a:t>
            </a:r>
            <a:r>
              <a:rPr lang="el-GR" sz="6000" dirty="0" smtClean="0">
                <a:latin typeface="Cambria" pitchFamily="18" charset="0"/>
                <a:cs typeface="Arial" pitchFamily="34" charset="0"/>
              </a:rPr>
              <a:t> Άριστο επίπεδο μετατροπής χρεογράφων ανά μήνα.</a:t>
            </a:r>
          </a:p>
          <a:p>
            <a:pPr eaLnBrk="1" hangingPunct="1">
              <a:lnSpc>
                <a:spcPct val="80000"/>
              </a:lnSpc>
              <a:buFontTx/>
              <a:buNone/>
            </a:pPr>
            <a:endParaRPr lang="el-GR" sz="5100" dirty="0" smtClean="0">
              <a:latin typeface="Cambria" pitchFamily="18" charset="0"/>
              <a:cs typeface="Arial" pitchFamily="34" charset="0"/>
            </a:endParaRPr>
          </a:p>
          <a:p>
            <a:pPr eaLnBrk="1" hangingPunct="1">
              <a:lnSpc>
                <a:spcPct val="80000"/>
              </a:lnSpc>
              <a:buFontTx/>
              <a:buNone/>
            </a:pPr>
            <a:r>
              <a:rPr lang="el-GR" sz="5100" b="1" dirty="0" smtClean="0">
                <a:latin typeface="Cambria" pitchFamily="18" charset="0"/>
                <a:cs typeface="Arial" pitchFamily="34" charset="0"/>
              </a:rPr>
              <a:t>                          </a:t>
            </a:r>
            <a:r>
              <a:rPr lang="el-GR" sz="5100" b="1" dirty="0" smtClean="0">
                <a:latin typeface="Cambria" pitchFamily="18" charset="0"/>
                <a:cs typeface="Arial" pitchFamily="34" charset="0"/>
              </a:rPr>
              <a:t>              </a:t>
            </a:r>
            <a:r>
              <a:rPr lang="en-US" sz="6000" dirty="0" smtClean="0">
                <a:latin typeface="Cambria" pitchFamily="18" charset="0"/>
                <a:cs typeface="Arial" pitchFamily="34" charset="0"/>
              </a:rPr>
              <a:t>C</a:t>
            </a:r>
            <a:r>
              <a:rPr lang="en-US"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T</a:t>
            </a:r>
            <a:endParaRPr lang="el-GR" sz="6000" dirty="0" smtClean="0">
              <a:latin typeface="Cambria" pitchFamily="18" charset="0"/>
              <a:cs typeface="Arial" pitchFamily="34" charset="0"/>
            </a:endParaRPr>
          </a:p>
          <a:p>
            <a:pPr eaLnBrk="1" hangingPunct="1">
              <a:lnSpc>
                <a:spcPct val="80000"/>
              </a:lnSpc>
              <a:buFontTx/>
              <a:buNone/>
            </a:pPr>
            <a:r>
              <a:rPr lang="en-US" sz="6000" b="1" dirty="0" smtClean="0">
                <a:latin typeface="Cambria" pitchFamily="18" charset="0"/>
                <a:cs typeface="Arial" pitchFamily="34" charset="0"/>
              </a:rPr>
              <a:t>TC</a:t>
            </a:r>
            <a:r>
              <a:rPr lang="el-GR" sz="6000" b="1" dirty="0" smtClean="0">
                <a:latin typeface="Cambria" pitchFamily="18" charset="0"/>
                <a:cs typeface="Arial" pitchFamily="34" charset="0"/>
              </a:rPr>
              <a:t>μηνιαίο</a:t>
            </a:r>
            <a:r>
              <a:rPr lang="en-US" sz="6000" dirty="0" smtClean="0">
                <a:latin typeface="Cambria" pitchFamily="18" charset="0"/>
                <a:cs typeface="Arial" pitchFamily="34" charset="0"/>
              </a:rPr>
              <a:t> = </a:t>
            </a:r>
            <a:r>
              <a:rPr lang="el-GR" sz="6000" dirty="0" smtClean="0">
                <a:latin typeface="Cambria" pitchFamily="18" charset="0"/>
                <a:cs typeface="Arial" pitchFamily="34" charset="0"/>
              </a:rPr>
              <a:t>[</a:t>
            </a:r>
            <a:r>
              <a:rPr lang="en-US" sz="6000" dirty="0" smtClean="0">
                <a:latin typeface="Cambria" pitchFamily="18" charset="0"/>
                <a:cs typeface="Arial" pitchFamily="34" charset="0"/>
              </a:rPr>
              <a:t>(</a:t>
            </a:r>
            <a:r>
              <a:rPr lang="el-GR" sz="6000" dirty="0" smtClean="0">
                <a:latin typeface="Cambria" pitchFamily="18" charset="0"/>
                <a:cs typeface="Arial" pitchFamily="34" charset="0"/>
              </a:rPr>
              <a:t>───</a:t>
            </a:r>
            <a:r>
              <a:rPr lang="en-US" sz="6000" dirty="0" smtClean="0">
                <a:latin typeface="Cambria" pitchFamily="18" charset="0"/>
                <a:cs typeface="Arial" pitchFamily="34" charset="0"/>
              </a:rPr>
              <a:t>)</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a:t>
            </a:r>
            <a:r>
              <a:rPr lang="en-US" sz="6000" dirty="0" smtClean="0">
                <a:latin typeface="Cambria" pitchFamily="18" charset="0"/>
                <a:cs typeface="Arial" pitchFamily="34" charset="0"/>
              </a:rPr>
              <a:t>i</a:t>
            </a:r>
            <a:r>
              <a:rPr lang="el-GR" sz="6000" dirty="0" smtClean="0">
                <a:latin typeface="Cambria" pitchFamily="18" charset="0"/>
                <a:cs typeface="Arial" pitchFamily="34" charset="0"/>
              </a:rPr>
              <a:t>]</a:t>
            </a:r>
            <a:r>
              <a:rPr lang="en-US" sz="6000" dirty="0" smtClean="0">
                <a:latin typeface="Cambria" pitchFamily="18" charset="0"/>
                <a:cs typeface="Arial" pitchFamily="34" charset="0"/>
              </a:rPr>
              <a:t> + </a:t>
            </a:r>
            <a:r>
              <a:rPr lang="el-GR" sz="6000" dirty="0" smtClean="0">
                <a:latin typeface="Cambria" pitchFamily="18" charset="0"/>
                <a:cs typeface="Arial" pitchFamily="34" charset="0"/>
              </a:rPr>
              <a:t>[</a:t>
            </a:r>
            <a:r>
              <a:rPr lang="en-US" sz="6000" dirty="0" smtClean="0">
                <a:latin typeface="Cambria" pitchFamily="18" charset="0"/>
                <a:cs typeface="Arial" pitchFamily="34" charset="0"/>
              </a:rPr>
              <a:t>(</a:t>
            </a:r>
            <a:r>
              <a:rPr lang="el-GR" sz="6000" dirty="0" smtClean="0">
                <a:latin typeface="Cambria" pitchFamily="18" charset="0"/>
                <a:cs typeface="Arial" pitchFamily="34" charset="0"/>
              </a:rPr>
              <a:t>────</a:t>
            </a:r>
            <a:r>
              <a:rPr lang="en-US" sz="6000" dirty="0" smtClean="0">
                <a:latin typeface="Cambria" pitchFamily="18" charset="0"/>
                <a:cs typeface="Arial" pitchFamily="34" charset="0"/>
              </a:rPr>
              <a:t>)</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a:t>
            </a:r>
            <a:r>
              <a:rPr lang="en-US" sz="6000" dirty="0" smtClean="0">
                <a:latin typeface="Cambria" pitchFamily="18" charset="0"/>
                <a:cs typeface="Arial" pitchFamily="34" charset="0"/>
              </a:rPr>
              <a:t>b</a:t>
            </a:r>
            <a:r>
              <a:rPr lang="el-GR" sz="6000" dirty="0" smtClean="0">
                <a:latin typeface="Cambria" pitchFamily="18" charset="0"/>
                <a:cs typeface="Arial" pitchFamily="34" charset="0"/>
              </a:rPr>
              <a:t>] =&gt; </a:t>
            </a:r>
            <a:endParaRPr lang="en-US" sz="6000" dirty="0" smtClean="0">
              <a:latin typeface="Cambria" pitchFamily="18" charset="0"/>
              <a:cs typeface="Arial" pitchFamily="34" charset="0"/>
            </a:endParaRPr>
          </a:p>
          <a:p>
            <a:pPr eaLnBrk="1" hangingPunct="1">
              <a:lnSpc>
                <a:spcPct val="80000"/>
              </a:lnSpc>
              <a:buFontTx/>
              <a:buNone/>
            </a:pPr>
            <a:r>
              <a:rPr lang="en-US"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2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 </a:t>
            </a:r>
            <a:r>
              <a:rPr lang="el-GR" sz="6000" dirty="0" smtClean="0">
                <a:latin typeface="Cambria" pitchFamily="18" charset="0"/>
                <a:cs typeface="Arial" pitchFamily="34" charset="0"/>
              </a:rPr>
              <a:t>   </a:t>
            </a:r>
            <a:r>
              <a:rPr lang="en-US" sz="6000" dirty="0" smtClean="0">
                <a:latin typeface="Cambria" pitchFamily="18" charset="0"/>
                <a:cs typeface="Arial" pitchFamily="34" charset="0"/>
              </a:rPr>
              <a:t>C</a:t>
            </a:r>
            <a:r>
              <a:rPr lang="en-US" sz="6000" dirty="0" smtClean="0">
                <a:latin typeface="Cambria" pitchFamily="18" charset="0"/>
                <a:cs typeface="Arial" pitchFamily="34" charset="0"/>
              </a:rPr>
              <a:t>*</a:t>
            </a:r>
            <a:endParaRPr lang="el-GR" sz="6000" dirty="0" smtClean="0">
              <a:latin typeface="Cambria" pitchFamily="18" charset="0"/>
              <a:cs typeface="Arial" pitchFamily="34" charset="0"/>
            </a:endParaRPr>
          </a:p>
          <a:p>
            <a:pPr eaLnBrk="1" hangingPunct="1">
              <a:buFontTx/>
              <a:buNone/>
            </a:pPr>
            <a:r>
              <a:rPr lang="en-US" sz="6000" b="1" dirty="0" smtClean="0">
                <a:latin typeface="Cambria" pitchFamily="18" charset="0"/>
                <a:cs typeface="Arial" pitchFamily="34" charset="0"/>
              </a:rPr>
              <a:t>TC</a:t>
            </a:r>
            <a:r>
              <a:rPr lang="el-GR" sz="6000" b="1" dirty="0" smtClean="0">
                <a:latin typeface="Cambria" pitchFamily="18" charset="0"/>
                <a:cs typeface="Arial" pitchFamily="34" charset="0"/>
              </a:rPr>
              <a:t>μ</a:t>
            </a:r>
            <a:r>
              <a:rPr lang="el-GR" sz="6000" dirty="0" smtClean="0">
                <a:latin typeface="Cambria" pitchFamily="18" charset="0"/>
                <a:cs typeface="Arial" pitchFamily="34" charset="0"/>
              </a:rPr>
              <a:t> = [(40.000/2) </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0,04] + [(1.000.000/40.000) </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32]</a:t>
            </a:r>
          </a:p>
          <a:p>
            <a:pPr eaLnBrk="1" hangingPunct="1">
              <a:buFontTx/>
              <a:buNone/>
            </a:pPr>
            <a:endParaRPr lang="el-GR" sz="5100" dirty="0" smtClean="0">
              <a:latin typeface="Cambria" pitchFamily="18" charset="0"/>
              <a:cs typeface="Arial" pitchFamily="34" charset="0"/>
            </a:endParaRPr>
          </a:p>
          <a:p>
            <a:pPr eaLnBrk="1" hangingPunct="1">
              <a:buFontTx/>
              <a:buNone/>
            </a:pPr>
            <a:r>
              <a:rPr lang="en-US" sz="6000" b="1" dirty="0" smtClean="0">
                <a:latin typeface="Cambria" pitchFamily="18" charset="0"/>
                <a:cs typeface="Arial" pitchFamily="34" charset="0"/>
              </a:rPr>
              <a:t>TC</a:t>
            </a:r>
            <a:r>
              <a:rPr lang="el-GR" sz="6000" b="1" dirty="0" smtClean="0">
                <a:latin typeface="Cambria" pitchFamily="18" charset="0"/>
                <a:cs typeface="Arial" pitchFamily="34" charset="0"/>
              </a:rPr>
              <a:t>μ</a:t>
            </a:r>
            <a:r>
              <a:rPr lang="el-GR" sz="6000" dirty="0" smtClean="0">
                <a:latin typeface="Cambria" pitchFamily="18" charset="0"/>
                <a:cs typeface="Arial" pitchFamily="34" charset="0"/>
              </a:rPr>
              <a:t> = 800 + 800 = 1.600 μηνιαίο συνολικό κόστος μετατροπής.</a:t>
            </a:r>
          </a:p>
          <a:p>
            <a:pPr eaLnBrk="1" hangingPunct="1">
              <a:buFontTx/>
              <a:buNone/>
            </a:pPr>
            <a:endParaRPr lang="el-GR" sz="5100" dirty="0" smtClean="0">
              <a:latin typeface="Cambria" pitchFamily="18" charset="0"/>
              <a:cs typeface="Arial" pitchFamily="34" charset="0"/>
            </a:endParaRPr>
          </a:p>
          <a:p>
            <a:pPr eaLnBrk="1" hangingPunct="1">
              <a:buFontTx/>
              <a:buNone/>
            </a:pPr>
            <a:r>
              <a:rPr lang="en-US" sz="6000" b="1" dirty="0" smtClean="0">
                <a:latin typeface="Cambria" pitchFamily="18" charset="0"/>
                <a:cs typeface="Arial" pitchFamily="34" charset="0"/>
              </a:rPr>
              <a:t>TC</a:t>
            </a:r>
            <a:r>
              <a:rPr lang="el-GR" sz="6000" b="1" dirty="0" smtClean="0">
                <a:latin typeface="Cambria" pitchFamily="18" charset="0"/>
                <a:cs typeface="Arial" pitchFamily="34" charset="0"/>
              </a:rPr>
              <a:t>ετήσιο</a:t>
            </a:r>
            <a:r>
              <a:rPr lang="el-GR" sz="6000" dirty="0" smtClean="0">
                <a:latin typeface="Cambria" pitchFamily="18" charset="0"/>
                <a:cs typeface="Arial" pitchFamily="34" charset="0"/>
              </a:rPr>
              <a:t> = 1.600 </a:t>
            </a:r>
            <a:r>
              <a:rPr lang="el-GR" sz="6000" dirty="0" smtClean="0">
                <a:latin typeface="Cambria" pitchFamily="18" charset="0"/>
                <a:cs typeface="Arial" pitchFamily="34" charset="0"/>
              </a:rPr>
              <a:t>* </a:t>
            </a:r>
            <a:r>
              <a:rPr lang="el-GR" sz="6000" dirty="0" smtClean="0">
                <a:latin typeface="Cambria" pitchFamily="18" charset="0"/>
                <a:cs typeface="Arial" pitchFamily="34" charset="0"/>
              </a:rPr>
              <a:t>12 = 19.200 ετήσιο συνολικό κόστος μετατροπής</a:t>
            </a:r>
            <a:r>
              <a:rPr lang="el-GR" sz="6000" dirty="0" smtClean="0">
                <a:latin typeface="Cambria" pitchFamily="18" charset="0"/>
                <a:cs typeface="Arial" pitchFamily="34" charset="0"/>
              </a:rPr>
              <a:t>.</a:t>
            </a:r>
            <a:endParaRPr lang="el-GR" sz="6000" dirty="0" smtClean="0"/>
          </a:p>
        </p:txBody>
      </p:sp>
      <p:pic>
        <p:nvPicPr>
          <p:cNvPr id="4" name="Picture 4"/>
          <p:cNvPicPr>
            <a:picLocks noChangeAspect="1" noChangeArrowheads="1"/>
          </p:cNvPicPr>
          <p:nvPr/>
        </p:nvPicPr>
        <p:blipFill>
          <a:blip r:embed="rId2" cstate="print"/>
          <a:srcRect/>
          <a:stretch>
            <a:fillRect/>
          </a:stretch>
        </p:blipFill>
        <p:spPr bwMode="auto">
          <a:xfrm>
            <a:off x="3419872" y="692696"/>
            <a:ext cx="2714625"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50825" y="0"/>
            <a:ext cx="8893175" cy="1196752"/>
          </a:xfrm>
          <a:prstGeom prst="rect">
            <a:avLst/>
          </a:prstGeom>
          <a:noFill/>
          <a:ln w="9525">
            <a:noFill/>
            <a:miter lim="800000"/>
            <a:headEnd/>
            <a:tailEnd/>
          </a:ln>
        </p:spPr>
        <p:txBody>
          <a:bodyPr anchor="ctr"/>
          <a:lstStyle/>
          <a:p>
            <a:pPr algn="ctr"/>
            <a:r>
              <a:rPr lang="el-GR" sz="2400" b="1" dirty="0">
                <a:solidFill>
                  <a:srgbClr val="002060"/>
                </a:solidFill>
              </a:rPr>
              <a:t>ΜΕΡΟΣ Β΄ «ΕΚΤΙΜΗΣΗ ΑΞΙΑΣ ΕΠΙΧΕΙΡΗΣΗΣ» </a:t>
            </a:r>
            <a:br>
              <a:rPr lang="el-GR" sz="2400" b="1" dirty="0">
                <a:solidFill>
                  <a:srgbClr val="002060"/>
                </a:solidFill>
              </a:rPr>
            </a:br>
            <a:r>
              <a:rPr lang="el-GR" sz="2400" b="1" dirty="0">
                <a:solidFill>
                  <a:srgbClr val="002060"/>
                </a:solidFill>
              </a:rPr>
              <a:t>(ΣΤΟ ΕΠΙΚΕΝΤΡΟ ΤΗΣ </a:t>
            </a:r>
            <a:r>
              <a:rPr lang="el-GR" sz="2400" b="1" dirty="0" smtClean="0">
                <a:solidFill>
                  <a:srgbClr val="002060"/>
                </a:solidFill>
              </a:rPr>
              <a:t>ΧΡΗΜΑΤΟΟΙΚΟΝΟΜΙΚΗΣ </a:t>
            </a:r>
            <a:r>
              <a:rPr lang="el-GR" sz="2400" b="1" dirty="0">
                <a:solidFill>
                  <a:srgbClr val="002060"/>
                </a:solidFill>
              </a:rPr>
              <a:t>ΛΕΙΤΟΥΡΓΙΑΣ)</a:t>
            </a:r>
            <a:endParaRPr lang="el-GR" sz="4400" dirty="0">
              <a:solidFill>
                <a:srgbClr val="002060"/>
              </a:solidFill>
            </a:endParaRPr>
          </a:p>
        </p:txBody>
      </p:sp>
      <p:sp>
        <p:nvSpPr>
          <p:cNvPr id="41987" name="Rectangle 3"/>
          <p:cNvSpPr>
            <a:spLocks noChangeArrowheads="1"/>
          </p:cNvSpPr>
          <p:nvPr/>
        </p:nvSpPr>
        <p:spPr bwMode="auto">
          <a:xfrm>
            <a:off x="304800" y="1752600"/>
            <a:ext cx="2286000" cy="838200"/>
          </a:xfrm>
          <a:prstGeom prst="rect">
            <a:avLst/>
          </a:prstGeom>
          <a:solidFill>
            <a:srgbClr val="00FFFF"/>
          </a:solidFill>
          <a:ln w="9525">
            <a:solidFill>
              <a:schemeClr val="tx1"/>
            </a:solidFill>
            <a:miter lim="800000"/>
            <a:headEnd/>
            <a:tailEnd/>
          </a:ln>
        </p:spPr>
        <p:txBody>
          <a:bodyPr wrap="none" anchor="ctr"/>
          <a:lstStyle/>
          <a:p>
            <a:endParaRPr lang="el-GR" dirty="0"/>
          </a:p>
        </p:txBody>
      </p:sp>
      <p:sp>
        <p:nvSpPr>
          <p:cNvPr id="41988" name="Text Box 4"/>
          <p:cNvSpPr txBox="1">
            <a:spLocks noChangeArrowheads="1"/>
          </p:cNvSpPr>
          <p:nvPr/>
        </p:nvSpPr>
        <p:spPr bwMode="auto">
          <a:xfrm>
            <a:off x="762000" y="1919288"/>
            <a:ext cx="1752600" cy="366712"/>
          </a:xfrm>
          <a:prstGeom prst="rect">
            <a:avLst/>
          </a:prstGeom>
          <a:noFill/>
          <a:ln w="9525">
            <a:noFill/>
            <a:miter lim="800000"/>
            <a:headEnd/>
            <a:tailEnd/>
          </a:ln>
        </p:spPr>
        <p:txBody>
          <a:bodyPr>
            <a:spAutoFit/>
          </a:bodyPr>
          <a:lstStyle/>
          <a:p>
            <a:pPr eaLnBrk="0" hangingPunct="0">
              <a:spcBef>
                <a:spcPct val="50000"/>
              </a:spcBef>
            </a:pPr>
            <a:endParaRPr lang="el-GR" dirty="0">
              <a:latin typeface="Times New Roman" pitchFamily="18" charset="0"/>
            </a:endParaRPr>
          </a:p>
        </p:txBody>
      </p:sp>
      <p:sp>
        <p:nvSpPr>
          <p:cNvPr id="41989" name="Rectangle 5"/>
          <p:cNvSpPr>
            <a:spLocks noChangeArrowheads="1"/>
          </p:cNvSpPr>
          <p:nvPr/>
        </p:nvSpPr>
        <p:spPr bwMode="auto">
          <a:xfrm>
            <a:off x="395288" y="1989138"/>
            <a:ext cx="2089150" cy="3968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ΠΕΡΙΟΡΙΣΜΟΙ</a:t>
            </a:r>
          </a:p>
        </p:txBody>
      </p:sp>
      <p:sp>
        <p:nvSpPr>
          <p:cNvPr id="41990" name="Rectangle 6"/>
          <p:cNvSpPr>
            <a:spLocks noChangeArrowheads="1"/>
          </p:cNvSpPr>
          <p:nvPr/>
        </p:nvSpPr>
        <p:spPr bwMode="auto">
          <a:xfrm>
            <a:off x="3048000" y="1752600"/>
            <a:ext cx="3200400" cy="838200"/>
          </a:xfrm>
          <a:prstGeom prst="rect">
            <a:avLst/>
          </a:prstGeom>
          <a:solidFill>
            <a:srgbClr val="00CCFF"/>
          </a:solidFill>
          <a:ln w="9525">
            <a:solidFill>
              <a:schemeClr val="tx1"/>
            </a:solidFill>
            <a:miter lim="800000"/>
            <a:headEnd/>
            <a:tailEnd/>
          </a:ln>
        </p:spPr>
        <p:txBody>
          <a:bodyPr wrap="none" anchor="ctr"/>
          <a:lstStyle/>
          <a:p>
            <a:endParaRPr lang="el-GR" dirty="0"/>
          </a:p>
        </p:txBody>
      </p:sp>
      <p:sp>
        <p:nvSpPr>
          <p:cNvPr id="41991" name="Rectangle 7"/>
          <p:cNvSpPr>
            <a:spLocks noChangeArrowheads="1"/>
          </p:cNvSpPr>
          <p:nvPr/>
        </p:nvSpPr>
        <p:spPr bwMode="auto">
          <a:xfrm>
            <a:off x="6629400" y="1752600"/>
            <a:ext cx="2286000" cy="838200"/>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41992" name="Text Box 8"/>
          <p:cNvSpPr txBox="1">
            <a:spLocks noChangeArrowheads="1"/>
          </p:cNvSpPr>
          <p:nvPr/>
        </p:nvSpPr>
        <p:spPr bwMode="auto">
          <a:xfrm>
            <a:off x="6858000" y="1919288"/>
            <a:ext cx="1828800" cy="7016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ΤΑΜΙΑΚΕΣ ΡΟΕΣ</a:t>
            </a:r>
          </a:p>
        </p:txBody>
      </p:sp>
      <p:sp>
        <p:nvSpPr>
          <p:cNvPr id="41993" name="Text Box 9"/>
          <p:cNvSpPr txBox="1">
            <a:spLocks noChangeArrowheads="1"/>
          </p:cNvSpPr>
          <p:nvPr/>
        </p:nvSpPr>
        <p:spPr bwMode="auto">
          <a:xfrm>
            <a:off x="3124200" y="1919288"/>
            <a:ext cx="3048000" cy="701675"/>
          </a:xfrm>
          <a:prstGeom prst="rect">
            <a:avLst/>
          </a:prstGeom>
          <a:noFill/>
          <a:ln w="9525">
            <a:noFill/>
            <a:miter lim="800000"/>
            <a:headEnd/>
            <a:tailEnd/>
          </a:ln>
        </p:spPr>
        <p:txBody>
          <a:bodyPr>
            <a:spAutoFit/>
          </a:bodyPr>
          <a:lstStyle/>
          <a:p>
            <a:pPr eaLnBrk="0" hangingPunct="0">
              <a:spcBef>
                <a:spcPct val="50000"/>
              </a:spcBef>
            </a:pPr>
            <a:r>
              <a:rPr lang="el-GR" sz="2000" b="1" dirty="0">
                <a:latin typeface="Times New Roman" pitchFamily="18" charset="0"/>
              </a:rPr>
              <a:t>ΑΠΟΦΑΣΕΙΣ</a:t>
            </a:r>
            <a:r>
              <a:rPr lang="el-GR" sz="1600" dirty="0">
                <a:latin typeface="Times New Roman" pitchFamily="18" charset="0"/>
              </a:rPr>
              <a:t> </a:t>
            </a:r>
            <a:r>
              <a:rPr lang="el-GR" sz="2000" b="1" dirty="0" smtClean="0">
                <a:latin typeface="Times New Roman" pitchFamily="18" charset="0"/>
              </a:rPr>
              <a:t>Χ/Ο </a:t>
            </a:r>
            <a:r>
              <a:rPr lang="el-GR" sz="2000" b="1" dirty="0">
                <a:latin typeface="Times New Roman" pitchFamily="18" charset="0"/>
              </a:rPr>
              <a:t>ΠΟΛΙΤΙΚΗΣ</a:t>
            </a:r>
          </a:p>
        </p:txBody>
      </p:sp>
      <p:sp>
        <p:nvSpPr>
          <p:cNvPr id="41994" name="Line 10"/>
          <p:cNvSpPr>
            <a:spLocks noChangeShapeType="1"/>
          </p:cNvSpPr>
          <p:nvPr/>
        </p:nvSpPr>
        <p:spPr bwMode="auto">
          <a:xfrm>
            <a:off x="2590800" y="2133600"/>
            <a:ext cx="457200" cy="0"/>
          </a:xfrm>
          <a:prstGeom prst="line">
            <a:avLst/>
          </a:prstGeom>
          <a:noFill/>
          <a:ln w="9525">
            <a:solidFill>
              <a:schemeClr val="tx1"/>
            </a:solidFill>
            <a:round/>
            <a:headEnd/>
            <a:tailEnd type="triangle" w="med" len="med"/>
          </a:ln>
        </p:spPr>
        <p:txBody>
          <a:bodyPr wrap="none" anchor="ctr"/>
          <a:lstStyle/>
          <a:p>
            <a:endParaRPr lang="el-GR" dirty="0"/>
          </a:p>
        </p:txBody>
      </p:sp>
      <p:sp>
        <p:nvSpPr>
          <p:cNvPr id="41995" name="Line 11"/>
          <p:cNvSpPr>
            <a:spLocks noChangeShapeType="1"/>
          </p:cNvSpPr>
          <p:nvPr/>
        </p:nvSpPr>
        <p:spPr bwMode="auto">
          <a:xfrm>
            <a:off x="6248400" y="2133600"/>
            <a:ext cx="381000" cy="0"/>
          </a:xfrm>
          <a:prstGeom prst="line">
            <a:avLst/>
          </a:prstGeom>
          <a:noFill/>
          <a:ln w="9525">
            <a:solidFill>
              <a:schemeClr val="tx1"/>
            </a:solidFill>
            <a:round/>
            <a:headEnd/>
            <a:tailEnd type="triangle" w="med" len="med"/>
          </a:ln>
        </p:spPr>
        <p:txBody>
          <a:bodyPr wrap="none" anchor="ctr"/>
          <a:lstStyle/>
          <a:p>
            <a:endParaRPr lang="el-GR" dirty="0"/>
          </a:p>
        </p:txBody>
      </p:sp>
      <p:sp>
        <p:nvSpPr>
          <p:cNvPr id="41996" name="Rectangle 12"/>
          <p:cNvSpPr>
            <a:spLocks noChangeArrowheads="1"/>
          </p:cNvSpPr>
          <p:nvPr/>
        </p:nvSpPr>
        <p:spPr bwMode="auto">
          <a:xfrm>
            <a:off x="6553200" y="3352800"/>
            <a:ext cx="2286000" cy="1447800"/>
          </a:xfrm>
          <a:prstGeom prst="rect">
            <a:avLst/>
          </a:prstGeom>
          <a:solidFill>
            <a:srgbClr val="FFFF00"/>
          </a:solidFill>
          <a:ln w="9525">
            <a:solidFill>
              <a:schemeClr val="tx1"/>
            </a:solidFill>
            <a:miter lim="800000"/>
            <a:headEnd/>
            <a:tailEnd/>
          </a:ln>
        </p:spPr>
        <p:txBody>
          <a:bodyPr wrap="none" anchor="ctr"/>
          <a:lstStyle/>
          <a:p>
            <a:endParaRPr lang="el-GR" dirty="0"/>
          </a:p>
        </p:txBody>
      </p:sp>
      <p:sp>
        <p:nvSpPr>
          <p:cNvPr id="41997" name="Text Box 13"/>
          <p:cNvSpPr txBox="1">
            <a:spLocks noChangeArrowheads="1"/>
          </p:cNvSpPr>
          <p:nvPr/>
        </p:nvSpPr>
        <p:spPr bwMode="auto">
          <a:xfrm>
            <a:off x="6781800" y="3810000"/>
            <a:ext cx="2362200" cy="336550"/>
          </a:xfrm>
          <a:prstGeom prst="rect">
            <a:avLst/>
          </a:prstGeom>
          <a:noFill/>
          <a:ln w="9525">
            <a:noFill/>
            <a:miter lim="800000"/>
            <a:headEnd/>
            <a:tailEnd/>
          </a:ln>
        </p:spPr>
        <p:txBody>
          <a:bodyPr>
            <a:spAutoFit/>
          </a:bodyPr>
          <a:lstStyle/>
          <a:p>
            <a:pPr eaLnBrk="0" hangingPunct="0">
              <a:spcBef>
                <a:spcPct val="50000"/>
              </a:spcBef>
            </a:pPr>
            <a:r>
              <a:rPr lang="el-GR" sz="1600" b="1" dirty="0">
                <a:latin typeface="Times New Roman" pitchFamily="18" charset="0"/>
              </a:rPr>
              <a:t>ΑΞΙΑ ΕΠΙΧΕΙΡΗΣΗΣ</a:t>
            </a:r>
          </a:p>
        </p:txBody>
      </p:sp>
      <p:sp>
        <p:nvSpPr>
          <p:cNvPr id="41998" name="Rectangle 14"/>
          <p:cNvSpPr>
            <a:spLocks noChangeArrowheads="1"/>
          </p:cNvSpPr>
          <p:nvPr/>
        </p:nvSpPr>
        <p:spPr bwMode="auto">
          <a:xfrm>
            <a:off x="457200" y="3124200"/>
            <a:ext cx="2286000" cy="2057400"/>
          </a:xfrm>
          <a:prstGeom prst="rect">
            <a:avLst/>
          </a:prstGeom>
          <a:solidFill>
            <a:srgbClr val="00FFFF"/>
          </a:solidFill>
          <a:ln w="9525">
            <a:solidFill>
              <a:schemeClr val="tx1"/>
            </a:solidFill>
            <a:miter lim="800000"/>
            <a:headEnd/>
            <a:tailEnd/>
          </a:ln>
        </p:spPr>
        <p:txBody>
          <a:bodyPr wrap="none" anchor="ctr"/>
          <a:lstStyle/>
          <a:p>
            <a:endParaRPr lang="el-GR" dirty="0"/>
          </a:p>
        </p:txBody>
      </p:sp>
      <p:sp>
        <p:nvSpPr>
          <p:cNvPr id="41999" name="Rectangle 15"/>
          <p:cNvSpPr>
            <a:spLocks noChangeArrowheads="1"/>
          </p:cNvSpPr>
          <p:nvPr/>
        </p:nvSpPr>
        <p:spPr bwMode="auto">
          <a:xfrm>
            <a:off x="3124200" y="3124200"/>
            <a:ext cx="3124200" cy="2057400"/>
          </a:xfrm>
          <a:prstGeom prst="rect">
            <a:avLst/>
          </a:prstGeom>
          <a:solidFill>
            <a:srgbClr val="00CCFF"/>
          </a:solidFill>
          <a:ln w="9525">
            <a:solidFill>
              <a:schemeClr val="tx1"/>
            </a:solidFill>
            <a:miter lim="800000"/>
            <a:headEnd/>
            <a:tailEnd/>
          </a:ln>
        </p:spPr>
        <p:txBody>
          <a:bodyPr wrap="none" anchor="ctr"/>
          <a:lstStyle/>
          <a:p>
            <a:endParaRPr lang="el-GR" dirty="0"/>
          </a:p>
        </p:txBody>
      </p:sp>
      <p:sp>
        <p:nvSpPr>
          <p:cNvPr id="42000" name="Text Box 16"/>
          <p:cNvSpPr txBox="1">
            <a:spLocks noChangeArrowheads="1"/>
          </p:cNvSpPr>
          <p:nvPr/>
        </p:nvSpPr>
        <p:spPr bwMode="auto">
          <a:xfrm>
            <a:off x="3203575" y="3281363"/>
            <a:ext cx="2952750" cy="1793875"/>
          </a:xfrm>
          <a:prstGeom prst="rect">
            <a:avLst/>
          </a:prstGeom>
          <a:noFill/>
          <a:ln w="9525">
            <a:noFill/>
            <a:miter lim="800000"/>
            <a:headEnd/>
            <a:tailEnd/>
          </a:ln>
        </p:spPr>
        <p:txBody>
          <a:bodyPr>
            <a:spAutoFit/>
          </a:bodyPr>
          <a:lstStyle/>
          <a:p>
            <a:pPr eaLnBrk="0" hangingPunct="0">
              <a:spcBef>
                <a:spcPct val="50000"/>
              </a:spcBef>
            </a:pPr>
            <a:r>
              <a:rPr lang="el-GR" sz="1400" b="1" dirty="0">
                <a:latin typeface="Times New Roman" pitchFamily="18" charset="0"/>
              </a:rPr>
              <a:t>1.  ΕΙΔΟΣ ΔΡΑΣΤΗΡΙΟΤΗΤΑΣ</a:t>
            </a:r>
          </a:p>
          <a:p>
            <a:pPr eaLnBrk="0" hangingPunct="0">
              <a:spcBef>
                <a:spcPct val="50000"/>
              </a:spcBef>
            </a:pPr>
            <a:r>
              <a:rPr lang="el-GR" sz="1400" b="1" dirty="0">
                <a:latin typeface="Times New Roman" pitchFamily="18" charset="0"/>
              </a:rPr>
              <a:t>2.  ΜΕΓΕΘΟΣ ΕΠΙΧΕΙΡΗΣΗΣ</a:t>
            </a:r>
          </a:p>
          <a:p>
            <a:pPr eaLnBrk="0" hangingPunct="0">
              <a:spcBef>
                <a:spcPct val="50000"/>
              </a:spcBef>
            </a:pPr>
            <a:r>
              <a:rPr lang="el-GR" sz="1400" b="1" dirty="0">
                <a:latin typeface="Times New Roman" pitchFamily="18" charset="0"/>
              </a:rPr>
              <a:t>3.  ΤΥΠΟΣ ΕΞΟΠΛΙΣΜΟΥ</a:t>
            </a:r>
          </a:p>
          <a:p>
            <a:pPr eaLnBrk="0" hangingPunct="0">
              <a:spcBef>
                <a:spcPct val="50000"/>
              </a:spcBef>
            </a:pPr>
            <a:r>
              <a:rPr lang="el-GR" sz="1400" b="1" dirty="0">
                <a:latin typeface="Times New Roman" pitchFamily="18" charset="0"/>
              </a:rPr>
              <a:t>4.  ΧΡΗΣΗ ΔΑΝΕΙΩΝ</a:t>
            </a:r>
          </a:p>
          <a:p>
            <a:pPr eaLnBrk="0" hangingPunct="0">
              <a:spcBef>
                <a:spcPct val="50000"/>
              </a:spcBef>
            </a:pPr>
            <a:r>
              <a:rPr lang="el-GR" sz="1400" b="1" dirty="0">
                <a:latin typeface="Times New Roman" pitchFamily="18" charset="0"/>
              </a:rPr>
              <a:t>5.  ΒΑΘΜΟΣ ΡΕΥΣΤΟΤΗΤΑΣ</a:t>
            </a:r>
            <a:br>
              <a:rPr lang="el-GR" sz="1400" b="1" dirty="0">
                <a:latin typeface="Times New Roman" pitchFamily="18" charset="0"/>
              </a:rPr>
            </a:br>
            <a:endParaRPr lang="el-GR" sz="1400" b="1" dirty="0">
              <a:latin typeface="Times New Roman" pitchFamily="18" charset="0"/>
            </a:endParaRPr>
          </a:p>
        </p:txBody>
      </p:sp>
      <p:sp>
        <p:nvSpPr>
          <p:cNvPr id="42001" name="Rectangle 17"/>
          <p:cNvSpPr>
            <a:spLocks noChangeArrowheads="1"/>
          </p:cNvSpPr>
          <p:nvPr/>
        </p:nvSpPr>
        <p:spPr bwMode="auto">
          <a:xfrm>
            <a:off x="457200" y="5486400"/>
            <a:ext cx="8382000" cy="457200"/>
          </a:xfrm>
          <a:prstGeom prst="rect">
            <a:avLst/>
          </a:prstGeom>
          <a:solidFill>
            <a:srgbClr val="FF0000"/>
          </a:solidFill>
          <a:ln w="9525">
            <a:solidFill>
              <a:schemeClr val="tx1"/>
            </a:solidFill>
            <a:miter lim="800000"/>
            <a:headEnd/>
            <a:tailEnd/>
          </a:ln>
        </p:spPr>
        <p:txBody>
          <a:bodyPr wrap="none" anchor="ctr"/>
          <a:lstStyle/>
          <a:p>
            <a:pPr algn="ctr" eaLnBrk="0" hangingPunct="0"/>
            <a:r>
              <a:rPr lang="el-GR" sz="2400" b="1" dirty="0">
                <a:latin typeface="Times New Roman" pitchFamily="18" charset="0"/>
              </a:rPr>
              <a:t>ΧΡΗΜΑΤΟΟΙΚΟΝΟΜΙΚΟΣ ΚΙΝΔΥΝΟΣ</a:t>
            </a:r>
          </a:p>
        </p:txBody>
      </p:sp>
      <p:sp>
        <p:nvSpPr>
          <p:cNvPr id="42002" name="Line 18"/>
          <p:cNvSpPr>
            <a:spLocks noChangeShapeType="1"/>
          </p:cNvSpPr>
          <p:nvPr/>
        </p:nvSpPr>
        <p:spPr bwMode="auto">
          <a:xfrm>
            <a:off x="1524000" y="5181600"/>
            <a:ext cx="0" cy="304800"/>
          </a:xfrm>
          <a:prstGeom prst="line">
            <a:avLst/>
          </a:prstGeom>
          <a:noFill/>
          <a:ln w="9525">
            <a:solidFill>
              <a:schemeClr val="tx1"/>
            </a:solidFill>
            <a:round/>
            <a:headEnd/>
            <a:tailEnd type="triangle" w="med" len="med"/>
          </a:ln>
        </p:spPr>
        <p:txBody>
          <a:bodyPr wrap="none" anchor="ctr"/>
          <a:lstStyle/>
          <a:p>
            <a:endParaRPr lang="el-GR" dirty="0"/>
          </a:p>
        </p:txBody>
      </p:sp>
      <p:sp>
        <p:nvSpPr>
          <p:cNvPr id="42003" name="Line 19"/>
          <p:cNvSpPr>
            <a:spLocks noChangeShapeType="1"/>
          </p:cNvSpPr>
          <p:nvPr/>
        </p:nvSpPr>
        <p:spPr bwMode="auto">
          <a:xfrm>
            <a:off x="4572000" y="5181600"/>
            <a:ext cx="0" cy="304800"/>
          </a:xfrm>
          <a:prstGeom prst="line">
            <a:avLst/>
          </a:prstGeom>
          <a:noFill/>
          <a:ln w="9525">
            <a:solidFill>
              <a:schemeClr val="tx1"/>
            </a:solidFill>
            <a:round/>
            <a:headEnd/>
            <a:tailEnd type="triangle" w="med" len="med"/>
          </a:ln>
        </p:spPr>
        <p:txBody>
          <a:bodyPr wrap="none" anchor="ctr"/>
          <a:lstStyle/>
          <a:p>
            <a:endParaRPr lang="el-GR" dirty="0"/>
          </a:p>
        </p:txBody>
      </p:sp>
      <p:sp>
        <p:nvSpPr>
          <p:cNvPr id="42004" name="Line 20"/>
          <p:cNvSpPr>
            <a:spLocks noChangeShapeType="1"/>
          </p:cNvSpPr>
          <p:nvPr/>
        </p:nvSpPr>
        <p:spPr bwMode="auto">
          <a:xfrm>
            <a:off x="7620000" y="2590800"/>
            <a:ext cx="0" cy="762000"/>
          </a:xfrm>
          <a:prstGeom prst="line">
            <a:avLst/>
          </a:prstGeom>
          <a:noFill/>
          <a:ln w="9525">
            <a:solidFill>
              <a:schemeClr val="tx1"/>
            </a:solidFill>
            <a:round/>
            <a:headEnd/>
            <a:tailEnd type="triangle" w="med" len="med"/>
          </a:ln>
        </p:spPr>
        <p:txBody>
          <a:bodyPr wrap="none" anchor="ctr"/>
          <a:lstStyle/>
          <a:p>
            <a:endParaRPr lang="el-GR" dirty="0"/>
          </a:p>
        </p:txBody>
      </p:sp>
      <p:sp>
        <p:nvSpPr>
          <p:cNvPr id="42005" name="Line 21"/>
          <p:cNvSpPr>
            <a:spLocks noChangeShapeType="1"/>
          </p:cNvSpPr>
          <p:nvPr/>
        </p:nvSpPr>
        <p:spPr bwMode="auto">
          <a:xfrm flipV="1">
            <a:off x="7620000" y="4800600"/>
            <a:ext cx="0" cy="685800"/>
          </a:xfrm>
          <a:prstGeom prst="line">
            <a:avLst/>
          </a:prstGeom>
          <a:noFill/>
          <a:ln w="9525">
            <a:solidFill>
              <a:schemeClr val="tx1"/>
            </a:solidFill>
            <a:round/>
            <a:headEnd/>
            <a:tailEnd type="triangle" w="med" len="med"/>
          </a:ln>
        </p:spPr>
        <p:txBody>
          <a:bodyPr wrap="none" anchor="ctr"/>
          <a:lstStyle/>
          <a:p>
            <a:endParaRPr lang="el-GR" dirty="0"/>
          </a:p>
        </p:txBody>
      </p:sp>
      <p:sp>
        <p:nvSpPr>
          <p:cNvPr id="42006" name="Text Box 22"/>
          <p:cNvSpPr txBox="1">
            <a:spLocks noChangeArrowheads="1"/>
          </p:cNvSpPr>
          <p:nvPr/>
        </p:nvSpPr>
        <p:spPr bwMode="auto">
          <a:xfrm>
            <a:off x="457200" y="3200400"/>
            <a:ext cx="2459038" cy="1900238"/>
          </a:xfrm>
          <a:prstGeom prst="rect">
            <a:avLst/>
          </a:prstGeom>
          <a:noFill/>
          <a:ln w="9525">
            <a:noFill/>
            <a:miter lim="800000"/>
            <a:headEnd/>
            <a:tailEnd/>
          </a:ln>
        </p:spPr>
        <p:txBody>
          <a:bodyPr>
            <a:spAutoFit/>
          </a:bodyPr>
          <a:lstStyle/>
          <a:p>
            <a:pPr eaLnBrk="0" hangingPunct="0">
              <a:spcBef>
                <a:spcPct val="50000"/>
              </a:spcBef>
            </a:pPr>
            <a:r>
              <a:rPr lang="el-GR" sz="1400" dirty="0">
                <a:latin typeface="Times New Roman" pitchFamily="18" charset="0"/>
              </a:rPr>
              <a:t>1.  </a:t>
            </a:r>
            <a:r>
              <a:rPr lang="el-GR" sz="1400" b="1" dirty="0">
                <a:latin typeface="Times New Roman" pitchFamily="18" charset="0"/>
              </a:rPr>
              <a:t>ΑΝΤΙΜΟΝΟΠΩΛΙΑΚΗ</a:t>
            </a:r>
            <a:br>
              <a:rPr lang="el-GR" sz="1400" b="1" dirty="0">
                <a:latin typeface="Times New Roman" pitchFamily="18" charset="0"/>
              </a:rPr>
            </a:br>
            <a:r>
              <a:rPr lang="el-GR" sz="1400" b="1" dirty="0">
                <a:latin typeface="Times New Roman" pitchFamily="18" charset="0"/>
              </a:rPr>
              <a:t>     ΝΟΜΟΘΕΣΙΑ</a:t>
            </a:r>
          </a:p>
          <a:p>
            <a:pPr eaLnBrk="0" hangingPunct="0">
              <a:spcBef>
                <a:spcPct val="50000"/>
              </a:spcBef>
            </a:pPr>
            <a:r>
              <a:rPr lang="el-GR" sz="1400" b="1" dirty="0">
                <a:latin typeface="Times New Roman" pitchFamily="18" charset="0"/>
              </a:rPr>
              <a:t>2.  ΑΣΦΑΛΕΙΑ</a:t>
            </a:r>
            <a:br>
              <a:rPr lang="el-GR" sz="1400" b="1" dirty="0">
                <a:latin typeface="Times New Roman" pitchFamily="18" charset="0"/>
              </a:rPr>
            </a:br>
            <a:r>
              <a:rPr lang="el-GR" sz="1400" b="1" dirty="0">
                <a:latin typeface="Times New Roman" pitchFamily="18" charset="0"/>
              </a:rPr>
              <a:t>     ΠΡΟΪΟΝΤΟΣ</a:t>
            </a:r>
          </a:p>
          <a:p>
            <a:pPr eaLnBrk="0" hangingPunct="0">
              <a:spcBef>
                <a:spcPct val="50000"/>
              </a:spcBef>
            </a:pPr>
            <a:r>
              <a:rPr lang="el-GR" sz="1400" b="1" dirty="0">
                <a:latin typeface="Times New Roman" pitchFamily="18" charset="0"/>
              </a:rPr>
              <a:t>3.  ΠΡΟΣΛΗΨΕΙΣ</a:t>
            </a:r>
          </a:p>
          <a:p>
            <a:pPr eaLnBrk="0" hangingPunct="0">
              <a:spcBef>
                <a:spcPct val="50000"/>
              </a:spcBef>
            </a:pPr>
            <a:r>
              <a:rPr lang="el-GR" sz="1400" b="1" dirty="0">
                <a:latin typeface="Times New Roman" pitchFamily="18" charset="0"/>
              </a:rPr>
              <a:t>4.  ΠΡΟΣΤΑΣΙΑ</a:t>
            </a:r>
            <a:br>
              <a:rPr lang="el-GR" sz="1400" b="1" dirty="0">
                <a:latin typeface="Times New Roman" pitchFamily="18" charset="0"/>
              </a:rPr>
            </a:br>
            <a:r>
              <a:rPr lang="el-GR" sz="1400" b="1" dirty="0">
                <a:latin typeface="Times New Roman" pitchFamily="18" charset="0"/>
              </a:rPr>
              <a:t>     ΠΕΡΙΒΑΛΟΝΤΟΣ</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74638"/>
            <a:ext cx="8291264" cy="1143000"/>
          </a:xfrm>
        </p:spPr>
        <p:txBody>
          <a:bodyPr>
            <a:normAutofit fontScale="90000"/>
          </a:bodyPr>
          <a:lstStyle/>
          <a:p>
            <a:pPr algn="ctr"/>
            <a:r>
              <a:rPr lang="el-GR" b="1" dirty="0" smtClean="0">
                <a:solidFill>
                  <a:srgbClr val="002060"/>
                </a:solidFill>
              </a:rPr>
              <a:t>Η ΛΟΓΙΣΤΙΚΗ ΠΑΡΑΜΕΤΡΟΣ ΤΗΣ ΑΠΟΤΙΜΗΣΗΣ </a:t>
            </a:r>
            <a:endParaRPr lang="el-GR" dirty="0">
              <a:solidFill>
                <a:srgbClr val="002060"/>
              </a:solidFill>
            </a:endParaRPr>
          </a:p>
        </p:txBody>
      </p:sp>
      <p:sp>
        <p:nvSpPr>
          <p:cNvPr id="3" name="2 - Θέση περιεχομένου"/>
          <p:cNvSpPr>
            <a:spLocks noGrp="1"/>
          </p:cNvSpPr>
          <p:nvPr>
            <p:ph sz="quarter" idx="1"/>
          </p:nvPr>
        </p:nvSpPr>
        <p:spPr>
          <a:xfrm>
            <a:off x="251520" y="1340768"/>
            <a:ext cx="8640960" cy="5184576"/>
          </a:xfrm>
        </p:spPr>
        <p:txBody>
          <a:bodyPr>
            <a:normAutofit/>
          </a:bodyPr>
          <a:lstStyle/>
          <a:p>
            <a:pPr algn="just"/>
            <a:r>
              <a:rPr lang="el-GR" dirty="0" smtClean="0"/>
              <a:t>Τα μοντέλα αποτίμησης που αναπτύχθηκαν θέτουν κάποιες βασικές παραδοχές, απαραίτητες για την υλοποίησή τους. </a:t>
            </a:r>
          </a:p>
          <a:p>
            <a:pPr algn="just"/>
            <a:r>
              <a:rPr lang="el-GR" dirty="0" smtClean="0"/>
              <a:t>Η σημαντικότερη από αυτές αφορά στην ποιότητα των οικονομικών καταστάσεων που δημοσιεύει μια επιχείρηση προς αποτίμηση, καθώς τα θεμελιώδη μεγέθη της λαμβάνονται από εκεί. </a:t>
            </a:r>
          </a:p>
          <a:p>
            <a:pPr algn="just"/>
            <a:r>
              <a:rPr lang="el-GR" dirty="0" smtClean="0"/>
              <a:t>Όλα τα θέματα που αφορούν στην αξιοπιστία των οικονομικών καταστάσεων (accuracy) εντάσσονται στη γενικότερη θεματική της ανάλυσης της ποιότητας των κερδών (quality of earnings analysis). </a:t>
            </a:r>
            <a:endParaRPr lang="el-G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432048"/>
          </a:xfrm>
        </p:spPr>
        <p:txBody>
          <a:bodyPr>
            <a:normAutofit fontScale="90000"/>
          </a:bodyPr>
          <a:lstStyle/>
          <a:p>
            <a:pPr algn="ctr"/>
            <a:r>
              <a:rPr lang="el-GR" sz="2800" b="1" dirty="0" smtClean="0">
                <a:solidFill>
                  <a:srgbClr val="006600"/>
                </a:solidFill>
              </a:rPr>
              <a:t>ΜΕΘΟΔΟΙ ΑΠΟΤΙΜΗΣΗΣ ΕΠΙΧΕΙΡΗΣΕΩΝ</a:t>
            </a:r>
            <a:endParaRPr lang="el-GR" sz="2800" b="1" dirty="0">
              <a:solidFill>
                <a:srgbClr val="006600"/>
              </a:solidFill>
            </a:endParaRPr>
          </a:p>
        </p:txBody>
      </p:sp>
      <p:sp>
        <p:nvSpPr>
          <p:cNvPr id="3" name="2 - Θέση περιεχομένου"/>
          <p:cNvSpPr>
            <a:spLocks noGrp="1"/>
          </p:cNvSpPr>
          <p:nvPr>
            <p:ph idx="1"/>
          </p:nvPr>
        </p:nvSpPr>
        <p:spPr>
          <a:xfrm>
            <a:off x="0" y="548680"/>
            <a:ext cx="9144000" cy="6309320"/>
          </a:xfrm>
        </p:spPr>
        <p:txBody>
          <a:bodyPr>
            <a:normAutofit lnSpcReduction="10000"/>
          </a:bodyPr>
          <a:lstStyle/>
          <a:p>
            <a:r>
              <a:rPr lang="el-GR" sz="2400" dirty="0" smtClean="0"/>
              <a:t>Μέθοδος της καθαρής περιουσιακής θέσης. ΙΚ ή ΚΘ = Ε-(ΜΥ+ΒΥ)</a:t>
            </a:r>
          </a:p>
          <a:p>
            <a:r>
              <a:rPr lang="el-GR" sz="2400" dirty="0" smtClean="0"/>
              <a:t>Μέθοδος της καθαρής περιουσιακής θέσης προσαυξημένης με την κεφαλαιοποιημένη υπερπρόσοδο.</a:t>
            </a:r>
          </a:p>
          <a:p>
            <a:r>
              <a:rPr lang="el-GR" sz="2400" dirty="0" smtClean="0"/>
              <a:t>Μέθοδος των κεφαλαιοποιημένων οργανικών κερδών.</a:t>
            </a:r>
          </a:p>
          <a:p>
            <a:r>
              <a:rPr lang="el-GR" sz="2400" b="1" dirty="0" smtClean="0"/>
              <a:t>Μέθοδος των προεξοφλημένων ταμειακών ροών.</a:t>
            </a:r>
          </a:p>
          <a:p>
            <a:r>
              <a:rPr lang="el-GR" sz="2400" dirty="0" smtClean="0"/>
              <a:t>Μοντέλα προεξόφλησης μερισμάτων (Dividend discount models – </a:t>
            </a:r>
            <a:r>
              <a:rPr lang="en-US" sz="2400" dirty="0" smtClean="0"/>
              <a:t>DDM</a:t>
            </a:r>
            <a:r>
              <a:rPr lang="el-GR" sz="2400" dirty="0" smtClean="0"/>
              <a:t>)</a:t>
            </a:r>
            <a:r>
              <a:rPr lang="en-US" sz="2400" dirty="0" smtClean="0"/>
              <a:t>.</a:t>
            </a:r>
          </a:p>
          <a:p>
            <a:r>
              <a:rPr lang="el-GR" sz="2400" b="1" dirty="0" smtClean="0"/>
              <a:t>Μοντέλα προεξόφλησης ελευθέρων ταμιακών ροών προς τους μετόχους (free cash flow to equity – fcfe discount models).</a:t>
            </a:r>
            <a:endParaRPr lang="en-US" sz="2400" b="1" dirty="0" smtClean="0"/>
          </a:p>
          <a:p>
            <a:r>
              <a:rPr lang="el-GR" sz="2400" b="1" dirty="0" smtClean="0"/>
              <a:t>Μοντέλα προεξόφλησης ελευθέρων ταμιακών ροών προς την εταιρία (free cash flow to the firm – fcff discount models)</a:t>
            </a:r>
            <a:r>
              <a:rPr lang="en-US" sz="2400" b="1" dirty="0" smtClean="0"/>
              <a:t>.</a:t>
            </a:r>
          </a:p>
          <a:p>
            <a:r>
              <a:rPr lang="el-GR" sz="2400" dirty="0" smtClean="0"/>
              <a:t>Μοντέλα υπολειμματικού εισοδήματος (residual income models – rim)</a:t>
            </a:r>
            <a:r>
              <a:rPr lang="en-US" sz="2400" dirty="0" smtClean="0"/>
              <a:t>.</a:t>
            </a:r>
          </a:p>
          <a:p>
            <a:r>
              <a:rPr lang="el-GR" sz="2400" dirty="0" smtClean="0"/>
              <a:t>Μέθοδος συγκριτικής αποτίμησης (relative valuation – rv method).</a:t>
            </a:r>
            <a:endParaRPr lang="en-US" sz="2400" dirty="0" smtClean="0"/>
          </a:p>
          <a:p>
            <a:endParaRPr lang="en-US" sz="2000" dirty="0" smtClean="0"/>
          </a:p>
          <a:p>
            <a:endParaRPr lang="el-GR" sz="2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normAutofit fontScale="90000"/>
          </a:bodyPr>
          <a:lstStyle/>
          <a:p>
            <a:pPr algn="ctr"/>
            <a:r>
              <a:rPr lang="el-GR" sz="2800" b="1" dirty="0" smtClean="0">
                <a:solidFill>
                  <a:srgbClr val="0070C0"/>
                </a:solidFill>
              </a:rPr>
              <a:t>ΜΕΘΟΔΟΣ ΤΗΣ ΚΑΘΑΡΗΣ ΠΕΡΙΟΥΣΙΑΚΗΣ ΘΕΣΗΣ</a:t>
            </a:r>
            <a:endParaRPr lang="el-GR" sz="2800" b="1" dirty="0">
              <a:solidFill>
                <a:srgbClr val="0070C0"/>
              </a:solidFill>
            </a:endParaRPr>
          </a:p>
        </p:txBody>
      </p:sp>
      <p:sp>
        <p:nvSpPr>
          <p:cNvPr id="3" name="2 - Θέση περιεχομένου"/>
          <p:cNvSpPr>
            <a:spLocks noGrp="1"/>
          </p:cNvSpPr>
          <p:nvPr>
            <p:ph idx="1"/>
          </p:nvPr>
        </p:nvSpPr>
        <p:spPr>
          <a:xfrm>
            <a:off x="0" y="620688"/>
            <a:ext cx="9144000" cy="6237312"/>
          </a:xfrm>
        </p:spPr>
        <p:txBody>
          <a:bodyPr/>
          <a:lstStyle/>
          <a:p>
            <a:pPr algn="just"/>
            <a:r>
              <a:rPr lang="el-GR" sz="2600" dirty="0" smtClean="0"/>
              <a:t>Η μέθοδος της ΚΠΘ ή μέθοδος της καθαρής λογιστικής αξίας όπως αλλιώς ονομάζεται (επειδή θεωρεί πως η αξία μιας επιχείρησης ισούται με την καθαρή λογιστική της αξία) βασίζεται στην χρηματοοικονομική κατάσταση του ισολογισμού της επιχείρησης και όχι στις υπόλοιπες λογιστικές καταστάσεις. Τα ίδια κεφάλαια της επιχείρησης όπως αυτά προκύπτουν από τον ισολογισμό της αποτελούν κατά την μέθοδο αύτη, την αξία της επιχείρησης, διότι δεν λαμβάνει καθόλου υπόψη παράγοντες της επιχείρησης όπως, η φήμη και η πελατεία της, οι προβλέψεις για την μετοχή της, οι προοπτικές της</a:t>
            </a:r>
            <a:r>
              <a:rPr lang="en-US" sz="2600" dirty="0" smtClean="0"/>
              <a:t>.</a:t>
            </a:r>
            <a:r>
              <a:rPr lang="el-GR" sz="2600" dirty="0" smtClean="0"/>
              <a:t> </a:t>
            </a:r>
            <a:r>
              <a:rPr lang="el-GR" sz="2600" b="1" dirty="0" smtClean="0">
                <a:solidFill>
                  <a:srgbClr val="C00000"/>
                </a:solidFill>
              </a:rPr>
              <a:t>Άρα Αξία Επιχείρησης: </a:t>
            </a:r>
            <a:r>
              <a:rPr lang="el-GR" sz="2600" dirty="0" smtClean="0">
                <a:solidFill>
                  <a:srgbClr val="0000FF"/>
                </a:solidFill>
              </a:rPr>
              <a:t>Καθαρή Θέση = ΣΕ – ΣΠ – ΞΚ</a:t>
            </a:r>
          </a:p>
          <a:p>
            <a:pPr algn="just"/>
            <a:r>
              <a:rPr lang="el-GR" sz="2600" dirty="0" smtClean="0">
                <a:solidFill>
                  <a:srgbClr val="7030A0"/>
                </a:solidFill>
              </a:rPr>
              <a:t>ΣΕ: Συνολικό Ενεργητικό, </a:t>
            </a:r>
            <a:r>
              <a:rPr lang="el-GR" sz="2600" dirty="0" smtClean="0">
                <a:solidFill>
                  <a:srgbClr val="FF0000"/>
                </a:solidFill>
              </a:rPr>
              <a:t>ΣΠ: Συνολικές Προβλέψεις</a:t>
            </a:r>
            <a:r>
              <a:rPr lang="el-GR" sz="2600" dirty="0" smtClean="0">
                <a:solidFill>
                  <a:srgbClr val="7030A0"/>
                </a:solidFill>
              </a:rPr>
              <a:t> και </a:t>
            </a:r>
            <a:r>
              <a:rPr lang="el-GR" sz="2600" dirty="0" smtClean="0">
                <a:solidFill>
                  <a:srgbClr val="660033"/>
                </a:solidFill>
              </a:rPr>
              <a:t>ΞΚ: Ξένα Κεφάλαια (Μακροπρόθεσμες + Βραχυπρόθεσμες Υποχρεώσεις)</a:t>
            </a:r>
            <a:endParaRPr lang="el-GR" sz="2600" dirty="0">
              <a:solidFill>
                <a:srgbClr val="660033"/>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922114"/>
          </a:xfrm>
        </p:spPr>
        <p:txBody>
          <a:bodyPr>
            <a:normAutofit fontScale="90000"/>
          </a:bodyPr>
          <a:lstStyle/>
          <a:p>
            <a:pPr algn="ctr"/>
            <a:r>
              <a:rPr lang="el-GR" sz="2800" b="1" dirty="0" smtClean="0">
                <a:solidFill>
                  <a:schemeClr val="accent1"/>
                </a:solidFill>
              </a:rPr>
              <a:t>ΜΕΘΟΔΟΣ ΤΗΣ ΚΑΘΑΡΗΣ ΠΕΡΙΟΥΣΙΑΚΗΣ ΘΕΣΗΣ ΠΡΟΣΑΥΞΗΜΕΝΗΣ ΜΕ ΤΗΝ ΚΕΦΑΛΑΙΟΠΟΙΗΜΕΝΗ ΥΠΕΡΠΡΟΣΟΔΟ (1)</a:t>
            </a:r>
            <a:endParaRPr lang="el-GR" sz="2800" b="1" dirty="0">
              <a:solidFill>
                <a:schemeClr val="accent1"/>
              </a:solidFill>
            </a:endParaRPr>
          </a:p>
        </p:txBody>
      </p:sp>
      <p:sp>
        <p:nvSpPr>
          <p:cNvPr id="3" name="2 - Θέση περιεχομένου"/>
          <p:cNvSpPr>
            <a:spLocks noGrp="1"/>
          </p:cNvSpPr>
          <p:nvPr>
            <p:ph idx="1"/>
          </p:nvPr>
        </p:nvSpPr>
        <p:spPr>
          <a:xfrm>
            <a:off x="0" y="1484784"/>
            <a:ext cx="9144000" cy="5373216"/>
          </a:xfrm>
        </p:spPr>
        <p:txBody>
          <a:bodyPr/>
          <a:lstStyle/>
          <a:p>
            <a:pPr algn="just"/>
            <a:r>
              <a:rPr lang="el-GR" sz="2400" dirty="0" smtClean="0"/>
              <a:t>Σημείο αφετηρίας της μεθόδου αυτής είναι η ιδέα, πως η αξία μιας επιχείρησης είναι μεγαλύτερη από το άθροισμα των περιουσιακών της στοιχείων. Η επιπλέον αυτή αξία, που ονομάζεται υπεραξία </a:t>
            </a:r>
            <a:r>
              <a:rPr lang="el-GR" sz="2400" b="1" dirty="0" smtClean="0">
                <a:solidFill>
                  <a:srgbClr val="0000FF"/>
                </a:solidFill>
              </a:rPr>
              <a:t>(</a:t>
            </a:r>
            <a:r>
              <a:rPr lang="en-US" sz="2400" b="1" dirty="0" smtClean="0">
                <a:solidFill>
                  <a:srgbClr val="0000FF"/>
                </a:solidFill>
              </a:rPr>
              <a:t>Goodwill</a:t>
            </a:r>
            <a:r>
              <a:rPr lang="el-GR" sz="2400" b="1" dirty="0" smtClean="0">
                <a:solidFill>
                  <a:srgbClr val="0000FF"/>
                </a:solidFill>
              </a:rPr>
              <a:t>) </a:t>
            </a:r>
            <a:r>
              <a:rPr lang="el-GR" sz="2400" dirty="0" smtClean="0"/>
              <a:t>οφείλεται στο γεγονός ότι το ίδιο κεφάλαιο της επιχείρησης εξασφαλίζει μεγαλύτερες αποδόσεις από το τραπεζικό επιτόκιο. </a:t>
            </a:r>
            <a:r>
              <a:rPr lang="en-US" sz="2400" b="1" dirty="0" smtClean="0">
                <a:solidFill>
                  <a:srgbClr val="C00000"/>
                </a:solidFill>
              </a:rPr>
              <a:t>ROE = (EBIT</a:t>
            </a:r>
            <a:r>
              <a:rPr lang="en-US" sz="2400" b="1" dirty="0" smtClean="0">
                <a:solidFill>
                  <a:srgbClr val="0000FF"/>
                </a:solidFill>
              </a:rPr>
              <a:t>/</a:t>
            </a:r>
            <a:r>
              <a:rPr lang="en-US" sz="2400" b="1" dirty="0" smtClean="0">
                <a:solidFill>
                  <a:srgbClr val="C00000"/>
                </a:solidFill>
              </a:rPr>
              <a:t>IK)*100 &gt; i</a:t>
            </a:r>
            <a:endParaRPr lang="el-GR" sz="2400" b="1" dirty="0" smtClean="0">
              <a:solidFill>
                <a:srgbClr val="C00000"/>
              </a:solidFill>
            </a:endParaRPr>
          </a:p>
          <a:p>
            <a:pPr algn="just"/>
            <a:r>
              <a:rPr lang="el-GR" sz="2400" dirty="0" smtClean="0"/>
              <a:t>Η διαφορά σε ετήσια βάση των οργανικών κερδών της επιχείρησης και των τόκων του απασχολούμενου ιδίου κεφαλαίου ονομάζεται </a:t>
            </a:r>
            <a:r>
              <a:rPr lang="el-GR" sz="2400" b="1" dirty="0" smtClean="0">
                <a:solidFill>
                  <a:srgbClr val="FF33CC"/>
                </a:solidFill>
              </a:rPr>
              <a:t>υπερπρόσοδος.</a:t>
            </a:r>
            <a:r>
              <a:rPr lang="el-GR" sz="2400" dirty="0" smtClean="0"/>
              <a:t> Αν οι θετικές αυτές διαφορές υπολογισθούν για μια σειρά ετών και εν συνέχεια αναχθούν στο παρόν – με βάση το επιτόκιο </a:t>
            </a:r>
            <a:r>
              <a:rPr lang="en-US" sz="2400" b="1" dirty="0" smtClean="0">
                <a:solidFill>
                  <a:srgbClr val="C00000"/>
                </a:solidFill>
              </a:rPr>
              <a:t>(i)</a:t>
            </a:r>
            <a:r>
              <a:rPr lang="en-US" sz="2400" dirty="0" smtClean="0">
                <a:solidFill>
                  <a:srgbClr val="C00000"/>
                </a:solidFill>
              </a:rPr>
              <a:t> </a:t>
            </a:r>
            <a:r>
              <a:rPr lang="el-GR" sz="2400" dirty="0" smtClean="0"/>
              <a:t>– και αθροιστούν, έχουμε μια εκτίμηση για την υπεραξία της επιχείρησης.</a:t>
            </a:r>
            <a:endParaRPr lang="el-GR" sz="24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36104"/>
          </a:xfrm>
        </p:spPr>
        <p:txBody>
          <a:bodyPr>
            <a:normAutofit fontScale="90000"/>
          </a:bodyPr>
          <a:lstStyle/>
          <a:p>
            <a:pPr algn="ctr"/>
            <a:r>
              <a:rPr lang="el-GR" sz="2800" b="1" dirty="0" smtClean="0">
                <a:solidFill>
                  <a:schemeClr val="accent1"/>
                </a:solidFill>
              </a:rPr>
              <a:t>ΜΕΘΟΔΟΣ ΤΗΣ ΚΑΘΑΡΗΣ ΠΕΡΙΟΥΣΙΑΚΗΣ ΘΕΣΗΣ ΠΡΟΣΑΥΞΗΜΕΝΗΣ ΜΕ ΤΗΝ ΚΕΦΑΛΑΙΟΠΟΙΗΜΕΝΗ ΥΠΕΡΠΡΟΣΟΔΟ (2)</a:t>
            </a:r>
            <a:endParaRPr lang="el-GR" sz="2800" dirty="0">
              <a:solidFill>
                <a:schemeClr val="accent1"/>
              </a:solidFill>
            </a:endParaRPr>
          </a:p>
        </p:txBody>
      </p:sp>
      <p:sp>
        <p:nvSpPr>
          <p:cNvPr id="3" name="2 - Θέση περιεχομένου"/>
          <p:cNvSpPr>
            <a:spLocks noGrp="1"/>
          </p:cNvSpPr>
          <p:nvPr>
            <p:ph idx="1"/>
          </p:nvPr>
        </p:nvSpPr>
        <p:spPr>
          <a:xfrm>
            <a:off x="0" y="1268760"/>
            <a:ext cx="9144000" cy="5589240"/>
          </a:xfrm>
        </p:spPr>
        <p:txBody>
          <a:bodyPr/>
          <a:lstStyle/>
          <a:p>
            <a:pPr algn="just"/>
            <a:r>
              <a:rPr lang="el-GR" sz="2800" dirty="0" smtClean="0"/>
              <a:t>Ο υπολογισμός της μεθόδου αυτής είναι ουσιαστικά η συνέχεια της μεθόδου της καθαρής περιουσιακής θέσης, προσθέτοντας σ’ αυτήν την παρούσα αξία της υπερπροσόδου, που μπορεί να γίνει με δύο τρόπους:</a:t>
            </a:r>
          </a:p>
          <a:p>
            <a:pPr algn="just"/>
            <a:r>
              <a:rPr lang="el-GR" sz="2800" b="1" dirty="0" smtClean="0"/>
              <a:t>α)</a:t>
            </a:r>
            <a:r>
              <a:rPr lang="el-GR" sz="2800" dirty="0" smtClean="0"/>
              <a:t> </a:t>
            </a:r>
            <a:r>
              <a:rPr lang="el-GR" sz="2800" b="1" dirty="0" smtClean="0">
                <a:solidFill>
                  <a:srgbClr val="FF33CC"/>
                </a:solidFill>
              </a:rPr>
              <a:t>με την παρούσα αξία της υπερπροσόδου της επόμενης πενταετίας </a:t>
            </a:r>
            <a:r>
              <a:rPr lang="el-GR" sz="2800" dirty="0" smtClean="0"/>
              <a:t>(</a:t>
            </a:r>
            <a:r>
              <a:rPr lang="el-GR" sz="2800" b="1" dirty="0" smtClean="0">
                <a:solidFill>
                  <a:srgbClr val="C00000"/>
                </a:solidFill>
              </a:rPr>
              <a:t>πρόβλεψη</a:t>
            </a:r>
            <a:r>
              <a:rPr lang="el-GR" sz="2800" dirty="0" smtClean="0"/>
              <a:t>) </a:t>
            </a:r>
            <a:r>
              <a:rPr lang="el-GR" sz="2800" b="1" dirty="0" smtClean="0"/>
              <a:t>ή</a:t>
            </a:r>
            <a:r>
              <a:rPr lang="el-GR" sz="2800" dirty="0" smtClean="0"/>
              <a:t> </a:t>
            </a:r>
          </a:p>
          <a:p>
            <a:pPr algn="just"/>
            <a:r>
              <a:rPr lang="el-GR" sz="2800" b="1" dirty="0" smtClean="0"/>
              <a:t>β)</a:t>
            </a:r>
            <a:r>
              <a:rPr lang="el-GR" sz="2800" dirty="0" smtClean="0"/>
              <a:t> </a:t>
            </a:r>
            <a:r>
              <a:rPr lang="el-GR" sz="2800" b="1" dirty="0" smtClean="0">
                <a:solidFill>
                  <a:srgbClr val="7030A0"/>
                </a:solidFill>
              </a:rPr>
              <a:t>με την παρούσα αξία της υπερπροσόδου της τελευταίας πενταετίας </a:t>
            </a:r>
            <a:r>
              <a:rPr lang="el-GR" sz="2800" dirty="0" smtClean="0"/>
              <a:t>(</a:t>
            </a:r>
            <a:r>
              <a:rPr lang="el-GR" sz="2800" b="1" dirty="0" smtClean="0">
                <a:solidFill>
                  <a:srgbClr val="FF0000"/>
                </a:solidFill>
              </a:rPr>
              <a:t>ιστορικά στοιχεία</a:t>
            </a:r>
            <a:r>
              <a:rPr lang="el-GR" sz="2800" dirty="0" smtClean="0"/>
              <a:t>).</a:t>
            </a:r>
          </a:p>
          <a:p>
            <a:pPr algn="just"/>
            <a:r>
              <a:rPr lang="el-GR" sz="2800" dirty="0" smtClean="0"/>
              <a:t>Στο σημείο αυτό πρέπει να τονιστεί ότι η μέθοδος αυτή εφαρμόζεται μόνο σε επιχειρήσεις όπου παρουσιάζουν </a:t>
            </a:r>
            <a:r>
              <a:rPr lang="el-GR" sz="2800" b="1" dirty="0" smtClean="0">
                <a:solidFill>
                  <a:srgbClr val="0000FF"/>
                </a:solidFill>
              </a:rPr>
              <a:t>υπεραυξημένα κέρδη.</a:t>
            </a:r>
            <a:endParaRPr lang="el-GR" sz="2800" b="1" dirty="0">
              <a:solidFill>
                <a:srgbClr val="0000FF"/>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62074"/>
          </a:xfrm>
        </p:spPr>
        <p:txBody>
          <a:bodyPr>
            <a:normAutofit fontScale="90000"/>
          </a:bodyPr>
          <a:lstStyle/>
          <a:p>
            <a:r>
              <a:rPr lang="en-US" dirty="0" smtClean="0"/>
              <a:t/>
            </a:r>
            <a:br>
              <a:rPr lang="en-US" dirty="0" smtClean="0"/>
            </a:br>
            <a:r>
              <a:rPr lang="el-GR" sz="3600" b="1" dirty="0" smtClean="0"/>
              <a:t>ΑΣΚΗΣΗ </a:t>
            </a:r>
            <a:r>
              <a:rPr lang="el-GR" sz="3600" b="1" dirty="0"/>
              <a:t>1</a:t>
            </a:r>
            <a:r>
              <a:rPr lang="el-GR" dirty="0"/>
              <a:t> </a:t>
            </a:r>
          </a:p>
        </p:txBody>
      </p:sp>
      <p:sp>
        <p:nvSpPr>
          <p:cNvPr id="3" name="Θέση περιεχομένου 2"/>
          <p:cNvSpPr>
            <a:spLocks noGrp="1"/>
          </p:cNvSpPr>
          <p:nvPr>
            <p:ph idx="1"/>
          </p:nvPr>
        </p:nvSpPr>
        <p:spPr>
          <a:xfrm>
            <a:off x="0" y="980728"/>
            <a:ext cx="9144000" cy="5877272"/>
          </a:xfrm>
        </p:spPr>
        <p:txBody>
          <a:bodyPr/>
          <a:lstStyle/>
          <a:p>
            <a:pPr algn="just"/>
            <a:r>
              <a:rPr lang="el-GR" sz="2400" dirty="0"/>
              <a:t>Το </a:t>
            </a:r>
            <a:r>
              <a:rPr lang="el-GR" sz="2400" dirty="0" smtClean="0"/>
              <a:t>πιστωτικό </a:t>
            </a:r>
            <a:r>
              <a:rPr lang="el-GR" sz="2400" dirty="0"/>
              <a:t>υπόλοιπο του λογαριασμού </a:t>
            </a:r>
            <a:r>
              <a:rPr lang="el-GR" sz="2400" dirty="0" smtClean="0"/>
              <a:t>Καθαρής Θέσης είναι κατά την ημέρα (1/1/2015) της αποτίμησης €190.000. </a:t>
            </a:r>
            <a:r>
              <a:rPr lang="el-GR" sz="2400" dirty="0"/>
              <a:t>Από την εξέταση των </a:t>
            </a:r>
            <a:r>
              <a:rPr lang="el-GR" sz="2400" dirty="0" smtClean="0"/>
              <a:t>κερδών και της απόδοσης των τόκων των απασχολούμενων Ιδίων Κεφαλαίων των </a:t>
            </a:r>
            <a:r>
              <a:rPr lang="el-GR" sz="2400" dirty="0"/>
              <a:t>τριών προηγούμενων ετών, προέκυψαν τα </a:t>
            </a:r>
            <a:r>
              <a:rPr lang="el-GR" sz="2400" dirty="0" smtClean="0"/>
              <a:t>εξής:</a:t>
            </a:r>
          </a:p>
          <a:p>
            <a:pPr algn="just"/>
            <a:endParaRPr lang="el-GR" sz="2400" dirty="0"/>
          </a:p>
          <a:p>
            <a:pPr algn="just"/>
            <a:endParaRPr lang="el-GR" sz="2400" dirty="0" smtClean="0"/>
          </a:p>
          <a:p>
            <a:pPr algn="just"/>
            <a:endParaRPr lang="el-GR" sz="2400" dirty="0"/>
          </a:p>
          <a:p>
            <a:pPr algn="just"/>
            <a:endParaRPr lang="el-GR" sz="2400" dirty="0" smtClean="0"/>
          </a:p>
          <a:p>
            <a:pPr algn="just"/>
            <a:r>
              <a:rPr lang="el-GR" sz="2400" dirty="0"/>
              <a:t>Να προσδιοριστεί η πραγματική αξία του λογαριασμού. </a:t>
            </a:r>
          </a:p>
          <a:p>
            <a:pPr algn="just"/>
            <a:endParaRPr lang="el-GR" sz="2400" dirty="0" smtClean="0"/>
          </a:p>
          <a:p>
            <a:pPr algn="just"/>
            <a:endParaRPr lang="el-GR" sz="2400"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1449996657"/>
              </p:ext>
            </p:extLst>
          </p:nvPr>
        </p:nvGraphicFramePr>
        <p:xfrm>
          <a:off x="539552" y="2852936"/>
          <a:ext cx="8064897" cy="1483360"/>
        </p:xfrm>
        <a:graphic>
          <a:graphicData uri="http://schemas.openxmlformats.org/drawingml/2006/table">
            <a:tbl>
              <a:tblPr firstRow="1" bandRow="1">
                <a:tableStyleId>{5C22544A-7EE6-4342-B048-85BDC9FD1C3A}</a:tableStyleId>
              </a:tblPr>
              <a:tblGrid>
                <a:gridCol w="2688299"/>
                <a:gridCol w="2688299"/>
                <a:gridCol w="2688299"/>
              </a:tblGrid>
              <a:tr h="370840">
                <a:tc>
                  <a:txBody>
                    <a:bodyPr/>
                    <a:lstStyle/>
                    <a:p>
                      <a:pPr algn="ctr"/>
                      <a:r>
                        <a:rPr lang="el-GR" dirty="0" smtClean="0">
                          <a:solidFill>
                            <a:srgbClr val="660033"/>
                          </a:solidFill>
                        </a:rPr>
                        <a:t>ΠΡΟΗΓΟΥΜΕΝΑ ΕΤΗ</a:t>
                      </a:r>
                      <a:endParaRPr lang="el-GR" dirty="0">
                        <a:solidFill>
                          <a:srgbClr val="660033"/>
                        </a:solidFill>
                      </a:endParaRPr>
                    </a:p>
                  </a:txBody>
                  <a:tcPr/>
                </a:tc>
                <a:tc>
                  <a:txBody>
                    <a:bodyPr/>
                    <a:lstStyle/>
                    <a:p>
                      <a:pPr algn="ctr"/>
                      <a:r>
                        <a:rPr lang="el-GR" dirty="0" smtClean="0">
                          <a:solidFill>
                            <a:srgbClr val="660033"/>
                          </a:solidFill>
                        </a:rPr>
                        <a:t>ΙΔΙΑ ΚΕΦΑΛΑΙΑ</a:t>
                      </a:r>
                      <a:endParaRPr lang="el-GR" dirty="0">
                        <a:solidFill>
                          <a:srgbClr val="660033"/>
                        </a:solidFill>
                      </a:endParaRPr>
                    </a:p>
                  </a:txBody>
                  <a:tcPr/>
                </a:tc>
                <a:tc>
                  <a:txBody>
                    <a:bodyPr/>
                    <a:lstStyle/>
                    <a:p>
                      <a:pPr algn="ctr"/>
                      <a:r>
                        <a:rPr lang="el-GR" dirty="0" smtClean="0">
                          <a:solidFill>
                            <a:srgbClr val="660033"/>
                          </a:solidFill>
                        </a:rPr>
                        <a:t>ΤΟΚΟΙ</a:t>
                      </a:r>
                      <a:endParaRPr lang="el-GR" dirty="0">
                        <a:solidFill>
                          <a:srgbClr val="660033"/>
                        </a:solidFill>
                      </a:endParaRPr>
                    </a:p>
                  </a:txBody>
                  <a:tcPr/>
                </a:tc>
              </a:tr>
              <a:tr h="370840">
                <a:tc>
                  <a:txBody>
                    <a:bodyPr/>
                    <a:lstStyle/>
                    <a:p>
                      <a:pPr algn="ctr"/>
                      <a:r>
                        <a:rPr lang="el-GR" dirty="0" smtClean="0"/>
                        <a:t>2014</a:t>
                      </a:r>
                      <a:endParaRPr lang="el-GR" dirty="0"/>
                    </a:p>
                  </a:txBody>
                  <a:tcPr/>
                </a:tc>
                <a:tc>
                  <a:txBody>
                    <a:bodyPr/>
                    <a:lstStyle/>
                    <a:p>
                      <a:pPr algn="ctr"/>
                      <a:r>
                        <a:rPr lang="el-GR" dirty="0" smtClean="0"/>
                        <a:t>180.000</a:t>
                      </a:r>
                      <a:endParaRPr lang="el-GR" dirty="0"/>
                    </a:p>
                  </a:txBody>
                  <a:tcPr/>
                </a:tc>
                <a:tc>
                  <a:txBody>
                    <a:bodyPr/>
                    <a:lstStyle/>
                    <a:p>
                      <a:pPr algn="ctr"/>
                      <a:r>
                        <a:rPr lang="el-GR" dirty="0" smtClean="0"/>
                        <a:t>5.800</a:t>
                      </a:r>
                      <a:endParaRPr lang="el-GR" dirty="0"/>
                    </a:p>
                  </a:txBody>
                  <a:tcPr/>
                </a:tc>
              </a:tr>
              <a:tr h="370840">
                <a:tc>
                  <a:txBody>
                    <a:bodyPr/>
                    <a:lstStyle/>
                    <a:p>
                      <a:pPr algn="ctr"/>
                      <a:r>
                        <a:rPr lang="el-GR" dirty="0" smtClean="0"/>
                        <a:t>2013</a:t>
                      </a:r>
                      <a:endParaRPr lang="el-GR" dirty="0"/>
                    </a:p>
                  </a:txBody>
                  <a:tcPr/>
                </a:tc>
                <a:tc>
                  <a:txBody>
                    <a:bodyPr/>
                    <a:lstStyle/>
                    <a:p>
                      <a:pPr algn="ctr"/>
                      <a:r>
                        <a:rPr lang="el-GR" dirty="0" smtClean="0"/>
                        <a:t>162.000</a:t>
                      </a:r>
                      <a:endParaRPr lang="el-GR" dirty="0"/>
                    </a:p>
                  </a:txBody>
                  <a:tcPr/>
                </a:tc>
                <a:tc>
                  <a:txBody>
                    <a:bodyPr/>
                    <a:lstStyle/>
                    <a:p>
                      <a:pPr algn="ctr"/>
                      <a:r>
                        <a:rPr lang="el-GR" dirty="0" smtClean="0"/>
                        <a:t>6.300</a:t>
                      </a:r>
                      <a:endParaRPr lang="el-GR" dirty="0"/>
                    </a:p>
                  </a:txBody>
                  <a:tcPr/>
                </a:tc>
              </a:tr>
              <a:tr h="370840">
                <a:tc>
                  <a:txBody>
                    <a:bodyPr/>
                    <a:lstStyle/>
                    <a:p>
                      <a:pPr algn="ctr"/>
                      <a:r>
                        <a:rPr lang="el-GR" dirty="0" smtClean="0"/>
                        <a:t>2012</a:t>
                      </a:r>
                      <a:endParaRPr lang="el-GR" dirty="0"/>
                    </a:p>
                  </a:txBody>
                  <a:tcPr/>
                </a:tc>
                <a:tc>
                  <a:txBody>
                    <a:bodyPr/>
                    <a:lstStyle/>
                    <a:p>
                      <a:pPr algn="ctr"/>
                      <a:r>
                        <a:rPr lang="el-GR" dirty="0" smtClean="0"/>
                        <a:t>157.000</a:t>
                      </a:r>
                      <a:endParaRPr lang="el-GR" dirty="0"/>
                    </a:p>
                  </a:txBody>
                  <a:tcPr/>
                </a:tc>
                <a:tc>
                  <a:txBody>
                    <a:bodyPr/>
                    <a:lstStyle/>
                    <a:p>
                      <a:pPr algn="ctr"/>
                      <a:r>
                        <a:rPr lang="el-GR" dirty="0" smtClean="0"/>
                        <a:t>4.500</a:t>
                      </a:r>
                      <a:endParaRPr lang="el-GR" dirty="0"/>
                    </a:p>
                  </a:txBody>
                  <a:tcPr/>
                </a:tc>
              </a:tr>
            </a:tbl>
          </a:graphicData>
        </a:graphic>
      </p:graphicFrame>
    </p:spTree>
    <p:extLst>
      <p:ext uri="{BB962C8B-B14F-4D97-AF65-F5344CB8AC3E}">
        <p14:creationId xmlns:p14="http://schemas.microsoft.com/office/powerpoint/2010/main" xmlns="" val="3968051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20688"/>
          </a:xfrm>
        </p:spPr>
        <p:txBody>
          <a:bodyPr>
            <a:normAutofit fontScale="90000"/>
          </a:bodyPr>
          <a:lstStyle/>
          <a:p>
            <a:r>
              <a:rPr lang="el-GR" b="1" dirty="0" smtClean="0"/>
              <a:t>ΛΥΣΗ</a:t>
            </a:r>
            <a:endParaRPr lang="el-GR" b="1" dirty="0"/>
          </a:p>
        </p:txBody>
      </p:sp>
      <p:pic>
        <p:nvPicPr>
          <p:cNvPr id="645122" name="Picture 2"/>
          <p:cNvPicPr>
            <a:picLocks noGrp="1" noChangeAspect="1" noChangeArrowheads="1"/>
          </p:cNvPicPr>
          <p:nvPr>
            <p:ph idx="1"/>
          </p:nvPr>
        </p:nvPicPr>
        <p:blipFill>
          <a:blip r:embed="rId2" cstate="print"/>
          <a:srcRect/>
          <a:stretch>
            <a:fillRect/>
          </a:stretch>
        </p:blipFill>
        <p:spPr bwMode="auto">
          <a:xfrm>
            <a:off x="2483768" y="3284985"/>
            <a:ext cx="4152900" cy="864095"/>
          </a:xfrm>
          <a:prstGeom prst="rect">
            <a:avLst/>
          </a:prstGeom>
          <a:noFill/>
          <a:ln w="9525">
            <a:noFill/>
            <a:miter lim="800000"/>
            <a:headEnd/>
            <a:tailEnd/>
          </a:ln>
        </p:spPr>
      </p:pic>
      <p:sp>
        <p:nvSpPr>
          <p:cNvPr id="5" name="4 - Ορθογώνιο"/>
          <p:cNvSpPr/>
          <p:nvPr/>
        </p:nvSpPr>
        <p:spPr>
          <a:xfrm>
            <a:off x="0" y="620688"/>
            <a:ext cx="9144000" cy="2677656"/>
          </a:xfrm>
          <a:prstGeom prst="rect">
            <a:avLst/>
          </a:prstGeom>
        </p:spPr>
        <p:txBody>
          <a:bodyPr wrap="square">
            <a:spAutoFit/>
          </a:bodyPr>
          <a:lstStyle/>
          <a:p>
            <a:pPr algn="just"/>
            <a:r>
              <a:rPr lang="el-GR" sz="2400" dirty="0" smtClean="0"/>
              <a:t>Το ποσοστό απόδοσης των ΙΚ του έτους 2014 είναι: </a:t>
            </a:r>
          </a:p>
          <a:p>
            <a:pPr algn="just"/>
            <a:r>
              <a:rPr lang="el-GR" sz="2400" dirty="0" smtClean="0"/>
              <a:t>(5.800 / 180.000)*100 =  0.032 </a:t>
            </a:r>
            <a:r>
              <a:rPr lang="el-GR" sz="2400" b="1" dirty="0" smtClean="0"/>
              <a:t>*</a:t>
            </a:r>
            <a:r>
              <a:rPr lang="el-GR" sz="2400" dirty="0" smtClean="0"/>
              <a:t> 100 = 3,2%</a:t>
            </a:r>
          </a:p>
          <a:p>
            <a:pPr algn="just"/>
            <a:r>
              <a:rPr lang="el-GR" sz="2400" dirty="0" smtClean="0"/>
              <a:t>Το ποσοστό </a:t>
            </a:r>
            <a:r>
              <a:rPr lang="el-GR" sz="2400" dirty="0"/>
              <a:t>απόδοσης των ΙΚ  </a:t>
            </a:r>
            <a:r>
              <a:rPr lang="el-GR" sz="2400" dirty="0" smtClean="0"/>
              <a:t>του έτους 2013 είναι: </a:t>
            </a:r>
          </a:p>
          <a:p>
            <a:pPr algn="just"/>
            <a:r>
              <a:rPr lang="el-GR" sz="2400" dirty="0" smtClean="0"/>
              <a:t>(6.300 / 162.000)*100 =  0,039 </a:t>
            </a:r>
            <a:r>
              <a:rPr lang="el-GR" sz="2400" b="1" dirty="0" smtClean="0"/>
              <a:t>*</a:t>
            </a:r>
            <a:r>
              <a:rPr lang="el-GR" sz="2400" dirty="0" smtClean="0"/>
              <a:t> 100 = 3,9%</a:t>
            </a:r>
          </a:p>
          <a:p>
            <a:pPr algn="just"/>
            <a:r>
              <a:rPr lang="el-GR" sz="2400" dirty="0" smtClean="0"/>
              <a:t>Το ποσοστό </a:t>
            </a:r>
            <a:r>
              <a:rPr lang="el-GR" sz="2400" dirty="0"/>
              <a:t>απόδοσης των ΙΚ </a:t>
            </a:r>
            <a:r>
              <a:rPr lang="el-GR" sz="2400" dirty="0" smtClean="0"/>
              <a:t>του έτους 2012 είναι: </a:t>
            </a:r>
          </a:p>
          <a:p>
            <a:pPr algn="just"/>
            <a:r>
              <a:rPr lang="el-GR" sz="2400" dirty="0" smtClean="0"/>
              <a:t>(4.500 / 157.000)*100 =  0,029 </a:t>
            </a:r>
            <a:r>
              <a:rPr lang="el-GR" sz="2400" b="1" dirty="0" smtClean="0"/>
              <a:t>*</a:t>
            </a:r>
            <a:r>
              <a:rPr lang="el-GR" sz="2400" dirty="0" smtClean="0"/>
              <a:t> 100 = 2,9%</a:t>
            </a:r>
          </a:p>
          <a:p>
            <a:pPr algn="just"/>
            <a:r>
              <a:rPr lang="el-GR" sz="2400" dirty="0" smtClean="0"/>
              <a:t>Ο αριθμητικός μέσος των ποσοστών είναι:</a:t>
            </a:r>
            <a:endParaRPr lang="el-GR" sz="2400" dirty="0"/>
          </a:p>
        </p:txBody>
      </p:sp>
      <p:sp>
        <p:nvSpPr>
          <p:cNvPr id="6" name="5 - Ορθογώνιο"/>
          <p:cNvSpPr/>
          <p:nvPr/>
        </p:nvSpPr>
        <p:spPr>
          <a:xfrm>
            <a:off x="0" y="4221088"/>
            <a:ext cx="9144000" cy="2462213"/>
          </a:xfrm>
          <a:prstGeom prst="rect">
            <a:avLst/>
          </a:prstGeom>
        </p:spPr>
        <p:txBody>
          <a:bodyPr wrap="square">
            <a:spAutoFit/>
          </a:bodyPr>
          <a:lstStyle/>
          <a:p>
            <a:pPr algn="just"/>
            <a:r>
              <a:rPr lang="el-GR" sz="2200" dirty="0" smtClean="0"/>
              <a:t>Επομένως το ποσό που προβλέπεται να εισπραχθεί για τόκους των 190.000 € είναι 190.000×3,3% = 6.270 € = </a:t>
            </a:r>
            <a:r>
              <a:rPr lang="el-GR" sz="2200" b="1" dirty="0" smtClean="0"/>
              <a:t>Πρόσοδος</a:t>
            </a:r>
            <a:r>
              <a:rPr lang="el-GR" sz="2200" dirty="0" smtClean="0"/>
              <a:t> </a:t>
            </a:r>
          </a:p>
          <a:p>
            <a:pPr algn="just"/>
            <a:r>
              <a:rPr lang="el-GR" sz="2200" dirty="0" smtClean="0"/>
              <a:t>και η μικρότερη αποτίμηση σε πραγματική αξία της επιχείρησης θα είναι: 190.000 + 6.270 = </a:t>
            </a:r>
            <a:r>
              <a:rPr lang="el-GR" sz="2200" b="1" dirty="0" smtClean="0"/>
              <a:t>196.270</a:t>
            </a:r>
          </a:p>
          <a:p>
            <a:pPr algn="just"/>
            <a:r>
              <a:rPr lang="el-GR" sz="2200" dirty="0" smtClean="0"/>
              <a:t>Ότι επιπλέον των τόκων πληρώσουμε για να αγοράσουμε την επιχείρηση θα πρέπει να είναι η </a:t>
            </a:r>
            <a:r>
              <a:rPr lang="el-GR" sz="2200" b="1" dirty="0" smtClean="0"/>
              <a:t>υπερπρόσοδος</a:t>
            </a:r>
            <a:r>
              <a:rPr lang="el-GR" sz="2200" dirty="0" smtClean="0"/>
              <a:t>, ενώ η διαφορά </a:t>
            </a:r>
            <a:r>
              <a:rPr lang="en-US" sz="2200" b="1" dirty="0" smtClean="0">
                <a:solidFill>
                  <a:srgbClr val="C00000"/>
                </a:solidFill>
              </a:rPr>
              <a:t>ROE-i</a:t>
            </a:r>
            <a:r>
              <a:rPr lang="en-US" sz="2200" dirty="0" smtClean="0"/>
              <a:t> </a:t>
            </a:r>
            <a:r>
              <a:rPr lang="el-GR" sz="2200" dirty="0" smtClean="0"/>
              <a:t>αποτελεί το </a:t>
            </a:r>
            <a:r>
              <a:rPr lang="en-US" sz="2200" b="1" dirty="0" smtClean="0">
                <a:solidFill>
                  <a:srgbClr val="0000FF"/>
                </a:solidFill>
              </a:rPr>
              <a:t>Goodwill</a:t>
            </a:r>
            <a:r>
              <a:rPr lang="en-US" sz="2200" dirty="0" smtClean="0"/>
              <a:t> </a:t>
            </a:r>
            <a:r>
              <a:rPr lang="el-GR" sz="2200" dirty="0" smtClean="0"/>
              <a:t>της επιχείρησης.</a:t>
            </a:r>
            <a:endParaRPr lang="el-GR" sz="22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792088"/>
          </a:xfrm>
        </p:spPr>
        <p:txBody>
          <a:bodyPr>
            <a:normAutofit/>
          </a:bodyPr>
          <a:lstStyle/>
          <a:p>
            <a:pPr algn="ctr"/>
            <a:r>
              <a:rPr lang="el-GR" sz="3600" b="1" dirty="0" smtClean="0">
                <a:solidFill>
                  <a:srgbClr val="002060"/>
                </a:solidFill>
              </a:rPr>
              <a:t>Παρούσα Αξία της Υπερπροσόδου </a:t>
            </a:r>
            <a:endParaRPr lang="el-GR" sz="3600" b="1" dirty="0">
              <a:solidFill>
                <a:srgbClr val="002060"/>
              </a:solidFill>
            </a:endParaRPr>
          </a:p>
        </p:txBody>
      </p:sp>
      <p:sp>
        <p:nvSpPr>
          <p:cNvPr id="3" name="2 - Θέση περιεχομένου"/>
          <p:cNvSpPr>
            <a:spLocks noGrp="1"/>
          </p:cNvSpPr>
          <p:nvPr>
            <p:ph idx="1"/>
          </p:nvPr>
        </p:nvSpPr>
        <p:spPr>
          <a:xfrm>
            <a:off x="0" y="980728"/>
            <a:ext cx="9144000" cy="5877272"/>
          </a:xfrm>
        </p:spPr>
        <p:txBody>
          <a:bodyPr/>
          <a:lstStyle/>
          <a:p>
            <a:pPr lvl="0" algn="just"/>
            <a:r>
              <a:rPr lang="el-GR" sz="2300" dirty="0" smtClean="0"/>
              <a:t>Υπολογισμός των οργανικών κερδών για την προηγούμενη πενταετία.</a:t>
            </a:r>
          </a:p>
          <a:p>
            <a:pPr lvl="0" algn="just"/>
            <a:r>
              <a:rPr lang="el-GR" sz="2300" dirty="0" smtClean="0"/>
              <a:t>Υπολογισμός του απασχολούμενου κεφαλαίου ή των προσαρμοσμένων ιδίων κεφαλαίων της επιχείρησης.</a:t>
            </a:r>
          </a:p>
          <a:p>
            <a:pPr lvl="0" algn="just"/>
            <a:r>
              <a:rPr lang="el-GR" sz="2300" dirty="0" smtClean="0"/>
              <a:t>Υπολογισμός των τόκων απασχολούμενου κεφαλαίου.</a:t>
            </a:r>
          </a:p>
          <a:p>
            <a:pPr lvl="0" algn="just"/>
            <a:r>
              <a:rPr lang="el-GR" sz="2300" dirty="0" smtClean="0"/>
              <a:t>Υπολογισμός της υπερπροσόδου (αφαίρεση από τα οργανικά κέρδη των τόκων).</a:t>
            </a:r>
          </a:p>
          <a:p>
            <a:pPr lvl="0" algn="just"/>
            <a:r>
              <a:rPr lang="el-GR" sz="2300" dirty="0" smtClean="0"/>
              <a:t>Υπολογισμός του μέσου όρου των υπερπροσόδων.</a:t>
            </a:r>
          </a:p>
          <a:p>
            <a:pPr lvl="0" algn="just"/>
            <a:r>
              <a:rPr lang="el-GR" sz="2300" dirty="0" smtClean="0"/>
              <a:t>Υπολογίζεται η παρούσα αξία των υπερπροσόδων (δηλαδή η υπεραξία της επιχείρησης) με συντελεστή προεξόφλησης το επιτόκιο, αυξημένο ανάλογα με τον κίνδυνο της επιχείρησης.</a:t>
            </a:r>
          </a:p>
          <a:p>
            <a:pPr lvl="0" algn="just"/>
            <a:r>
              <a:rPr lang="el-GR" sz="2300" dirty="0" smtClean="0"/>
              <a:t>Υπολογισμός του συντελεστή προεξόφλησης (χρησιμοποιείται ο ίδιος συντελεστής, τόσο για την προεξόφληση της καθαρής περιουσιακής θέσης, όσο και των υπερπροσόδων). </a:t>
            </a:r>
          </a:p>
          <a:p>
            <a:pPr algn="just"/>
            <a:endParaRPr lang="el-GR" sz="2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a:xfrm>
            <a:off x="179512" y="188641"/>
            <a:ext cx="8784976" cy="1512168"/>
          </a:xfrm>
        </p:spPr>
        <p:txBody>
          <a:bodyPr>
            <a:noAutofit/>
          </a:bodyPr>
          <a:lstStyle/>
          <a:p>
            <a:pPr algn="ctr" eaLnBrk="1" hangingPunct="1"/>
            <a:r>
              <a:rPr lang="el-GR" altLang="el-GR" sz="3200" b="1" u="none" dirty="0" smtClean="0">
                <a:solidFill>
                  <a:srgbClr val="006600"/>
                </a:solidFill>
              </a:rPr>
              <a:t>Προϋποθέσεις για την Αποτίμηση στο Αναπόσβεστο Κόστος Χρηματοοικονομικών Στοιχείων Ενεργητικού</a:t>
            </a:r>
          </a:p>
        </p:txBody>
      </p:sp>
      <p:sp>
        <p:nvSpPr>
          <p:cNvPr id="15363" name="Rectangle 3"/>
          <p:cNvSpPr txBox="1">
            <a:spLocks noChangeArrowheads="1"/>
          </p:cNvSpPr>
          <p:nvPr/>
        </p:nvSpPr>
        <p:spPr bwMode="auto">
          <a:xfrm>
            <a:off x="179512" y="2101850"/>
            <a:ext cx="8496176" cy="4495800"/>
          </a:xfrm>
          <a:prstGeom prst="rect">
            <a:avLst/>
          </a:prstGeom>
          <a:noFill/>
          <a:ln w="9525">
            <a:noFill/>
            <a:miter lim="800000"/>
            <a:headEnd/>
            <a:tailEnd/>
          </a:ln>
          <a:effectLst/>
        </p:spPr>
        <p:txBody>
          <a:bodyPr/>
          <a:lstStyle/>
          <a:p>
            <a:pPr marL="333375" indent="-333375" algn="just">
              <a:lnSpc>
                <a:spcPct val="115000"/>
              </a:lnSpc>
              <a:spcBef>
                <a:spcPts val="1800"/>
              </a:spcBef>
              <a:buClr>
                <a:schemeClr val="bg2"/>
              </a:buClr>
              <a:buFontTx/>
              <a:buChar char="•"/>
            </a:pPr>
            <a:r>
              <a:rPr lang="el-GR" altLang="el-GR" sz="2400" dirty="0"/>
              <a:t>Το στοιχείο ενεργητικού κρατείται στα πλαίσια ενός επιχειρηματικού μοντέλου που αποβλέπει στην είσπραξη </a:t>
            </a:r>
            <a:r>
              <a:rPr lang="el-GR" altLang="el-GR" sz="2400" dirty="0" smtClean="0"/>
              <a:t>των  </a:t>
            </a:r>
            <a:r>
              <a:rPr lang="el-GR" altLang="el-GR" sz="2400" dirty="0"/>
              <a:t>συμβατικών χρηματοροών.</a:t>
            </a:r>
          </a:p>
          <a:p>
            <a:pPr marL="333375" indent="-333375" algn="just">
              <a:lnSpc>
                <a:spcPct val="115000"/>
              </a:lnSpc>
              <a:spcBef>
                <a:spcPts val="1800"/>
              </a:spcBef>
              <a:buClr>
                <a:schemeClr val="bg2"/>
              </a:buClr>
              <a:buFontTx/>
              <a:buChar char="•"/>
            </a:pPr>
            <a:r>
              <a:rPr lang="el-GR" altLang="el-GR" sz="2400" dirty="0"/>
              <a:t>Οι συμβατικοί όροι του χρηματοοικονομικού στοιχείου ενεργητικού προβλέπουν ότι οι χρηματοροές του θα λαμβάνουν χώρα σε συγκεκριμένες ημερομηνίες και θα αφορούν αποκλειστικά αποπληρωμές κεφαλαίου και τόκους πάνω στο ανεξόφλητο κεφάλαιο.</a:t>
            </a:r>
          </a:p>
        </p:txBody>
      </p:sp>
      <p:cxnSp>
        <p:nvCxnSpPr>
          <p:cNvPr id="4" name="Ευθεία γραμμή σύνδεσης 3"/>
          <p:cNvCxnSpPr/>
          <p:nvPr/>
        </p:nvCxnSpPr>
        <p:spPr>
          <a:xfrm>
            <a:off x="539750" y="1773238"/>
            <a:ext cx="7488238"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778098"/>
          </a:xfrm>
        </p:spPr>
        <p:txBody>
          <a:bodyPr/>
          <a:lstStyle/>
          <a:p>
            <a:pPr algn="ctr"/>
            <a:r>
              <a:rPr lang="el-GR" b="1" dirty="0" smtClean="0">
                <a:solidFill>
                  <a:srgbClr val="002060"/>
                </a:solidFill>
              </a:rPr>
              <a:t>ΤΥΠΟΣ ΠΑΡΟΥΣΑΣ ΑΞΙΑΣ</a:t>
            </a:r>
            <a:endParaRPr lang="el-GR" b="1" dirty="0">
              <a:solidFill>
                <a:srgbClr val="002060"/>
              </a:solidFill>
            </a:endParaRPr>
          </a:p>
        </p:txBody>
      </p:sp>
      <p:sp>
        <p:nvSpPr>
          <p:cNvPr id="3" name="2 - Θέση περιεχομένου"/>
          <p:cNvSpPr>
            <a:spLocks noGrp="1"/>
          </p:cNvSpPr>
          <p:nvPr>
            <p:ph idx="1"/>
          </p:nvPr>
        </p:nvSpPr>
        <p:spPr>
          <a:xfrm>
            <a:off x="0" y="1340768"/>
            <a:ext cx="9144000" cy="5517232"/>
          </a:xfrm>
        </p:spPr>
        <p:txBody>
          <a:bodyPr/>
          <a:lstStyle/>
          <a:p>
            <a:endParaRPr lang="el-GR" dirty="0" smtClean="0"/>
          </a:p>
          <a:p>
            <a:pPr algn="just"/>
            <a:r>
              <a:rPr lang="el-GR" sz="2800" dirty="0" smtClean="0"/>
              <a:t>Όπου:</a:t>
            </a:r>
          </a:p>
          <a:p>
            <a:pPr algn="just"/>
            <a:r>
              <a:rPr lang="el-GR" sz="2800" b="1" dirty="0" smtClean="0"/>
              <a:t>ΠΑΥ</a:t>
            </a:r>
            <a:r>
              <a:rPr lang="el-GR" sz="2800" dirty="0" smtClean="0"/>
              <a:t> = Παρούσα Αξία Υπερπροσόδων</a:t>
            </a:r>
          </a:p>
          <a:p>
            <a:pPr algn="just"/>
            <a:r>
              <a:rPr lang="el-GR" sz="2800" b="1" dirty="0" smtClean="0"/>
              <a:t>α </a:t>
            </a:r>
            <a:r>
              <a:rPr lang="el-GR" sz="2800" dirty="0" smtClean="0"/>
              <a:t>= Μέσος Όρος Υπερπροσόδων</a:t>
            </a:r>
          </a:p>
          <a:p>
            <a:pPr algn="just"/>
            <a:r>
              <a:rPr lang="en-US" sz="2800" b="1" dirty="0" smtClean="0"/>
              <a:t>i</a:t>
            </a:r>
            <a:r>
              <a:rPr lang="en-US" sz="2800" dirty="0" smtClean="0"/>
              <a:t> </a:t>
            </a:r>
            <a:r>
              <a:rPr lang="el-GR" sz="2800" dirty="0" smtClean="0"/>
              <a:t>= Συντελεστής Προεξόφλησης (απόδοση χωρίς κίνδυνο)</a:t>
            </a:r>
          </a:p>
          <a:p>
            <a:pPr algn="just"/>
            <a:r>
              <a:rPr lang="el-GR" sz="2800" b="1" dirty="0" smtClean="0"/>
              <a:t>ΣΠ</a:t>
            </a:r>
            <a:r>
              <a:rPr lang="el-GR" sz="2800" dirty="0" smtClean="0"/>
              <a:t> = Συνολική Καθαρή Περιουσιακή Θέση</a:t>
            </a:r>
          </a:p>
          <a:p>
            <a:pPr algn="just"/>
            <a:r>
              <a:rPr lang="el-GR" sz="2800" b="1" dirty="0" smtClean="0"/>
              <a:t>ΣΑΕ </a:t>
            </a:r>
            <a:r>
              <a:rPr lang="el-GR" sz="2800" dirty="0" smtClean="0"/>
              <a:t>= Συνολική Αξία Επιχείρησης</a:t>
            </a:r>
          </a:p>
          <a:p>
            <a:pPr algn="just"/>
            <a:r>
              <a:rPr lang="el-GR" sz="2800" dirty="0" smtClean="0"/>
              <a:t>Τέλος η αξία αυτή προστίθεται στην καθαρή περιουσιακή θέση. Ήτοι: </a:t>
            </a:r>
            <a:r>
              <a:rPr lang="el-GR" sz="2800" b="1" dirty="0" smtClean="0"/>
              <a:t>ΣΠ+ΠΑΥ = ΣΑΕ</a:t>
            </a:r>
          </a:p>
          <a:p>
            <a:pPr algn="just"/>
            <a:r>
              <a:rPr lang="el-GR" sz="2000" dirty="0" smtClean="0"/>
              <a:t>(ΕΒΙΤ1+ΕΒΙΤ2+ΕΒΙΤ3+ΕΒΙΤ4+ΕΒΙΤ5)/5 = ΜΟ ΕΒΙΤ 5ΕΤΙΑΣ = </a:t>
            </a:r>
            <a:r>
              <a:rPr lang="el-GR" sz="2000" b="1" dirty="0" smtClean="0"/>
              <a:t>α</a:t>
            </a:r>
          </a:p>
          <a:p>
            <a:endParaRPr lang="el-GR" dirty="0"/>
          </a:p>
        </p:txBody>
      </p:sp>
      <p:sp>
        <p:nvSpPr>
          <p:cNvPr id="556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556033"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2915816" y="1484784"/>
            <a:ext cx="2808312" cy="864096"/>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b="1" dirty="0" smtClean="0">
                <a:solidFill>
                  <a:srgbClr val="002060"/>
                </a:solidFill>
              </a:rPr>
              <a:t>ΑΣΚΗΣΗ 2</a:t>
            </a:r>
            <a:endParaRPr lang="el-GR" b="1" dirty="0">
              <a:solidFill>
                <a:srgbClr val="002060"/>
              </a:solidFill>
            </a:endParaRPr>
          </a:p>
        </p:txBody>
      </p:sp>
      <p:sp>
        <p:nvSpPr>
          <p:cNvPr id="3" name="2 - Θέση περιεχομένου"/>
          <p:cNvSpPr>
            <a:spLocks noGrp="1"/>
          </p:cNvSpPr>
          <p:nvPr>
            <p:ph idx="1"/>
          </p:nvPr>
        </p:nvSpPr>
        <p:spPr>
          <a:xfrm>
            <a:off x="0" y="908720"/>
            <a:ext cx="9144000" cy="5949280"/>
          </a:xfrm>
        </p:spPr>
        <p:txBody>
          <a:bodyPr/>
          <a:lstStyle/>
          <a:p>
            <a:pPr algn="just"/>
            <a:r>
              <a:rPr lang="el-GR" dirty="0" smtClean="0"/>
              <a:t>Η περιουσία μιας επιχείρησης ανέρχεται σε €80.000 και αποδίδει σταθερά 230€ τον μήνα. Με δεδομένο ότι οι αποδόσεις των επενδύσεων χωρίς κίνδυνο είναι </a:t>
            </a:r>
            <a:r>
              <a:rPr lang="en-US" dirty="0" smtClean="0"/>
              <a:t>i = </a:t>
            </a:r>
            <a:r>
              <a:rPr lang="el-GR" dirty="0" smtClean="0"/>
              <a:t>2%, να γίνει διόρθωση και να αποτιμηθεί η πραγματική αξία της περιουσίας. </a:t>
            </a:r>
            <a:endParaRPr lang="el-G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2060"/>
                </a:solidFill>
              </a:rPr>
              <a:t>ΛΥΣΗ</a:t>
            </a:r>
            <a:endParaRPr lang="el-GR" b="1" dirty="0">
              <a:solidFill>
                <a:srgbClr val="002060"/>
              </a:solidFill>
            </a:endParaRPr>
          </a:p>
        </p:txBody>
      </p:sp>
      <p:pic>
        <p:nvPicPr>
          <p:cNvPr id="646147" name="Picture 3"/>
          <p:cNvPicPr>
            <a:picLocks noGrp="1" noChangeAspect="1" noChangeArrowheads="1"/>
          </p:cNvPicPr>
          <p:nvPr>
            <p:ph idx="1"/>
          </p:nvPr>
        </p:nvPicPr>
        <p:blipFill>
          <a:blip r:embed="rId2" cstate="print"/>
          <a:srcRect/>
          <a:stretch>
            <a:fillRect/>
          </a:stretch>
        </p:blipFill>
        <p:spPr bwMode="auto">
          <a:xfrm>
            <a:off x="2195736" y="1916832"/>
            <a:ext cx="4476750" cy="1076325"/>
          </a:xfrm>
          <a:prstGeom prst="rect">
            <a:avLst/>
          </a:prstGeom>
          <a:noFill/>
          <a:ln w="9525">
            <a:noFill/>
            <a:miter lim="800000"/>
            <a:headEnd/>
            <a:tailEnd/>
          </a:ln>
        </p:spPr>
      </p:pic>
      <p:sp>
        <p:nvSpPr>
          <p:cNvPr id="6" name="5 - Ορθογώνιο"/>
          <p:cNvSpPr/>
          <p:nvPr/>
        </p:nvSpPr>
        <p:spPr>
          <a:xfrm>
            <a:off x="251520" y="1196752"/>
            <a:ext cx="8892480" cy="830997"/>
          </a:xfrm>
          <a:prstGeom prst="rect">
            <a:avLst/>
          </a:prstGeom>
        </p:spPr>
        <p:txBody>
          <a:bodyPr wrap="square">
            <a:spAutoFit/>
          </a:bodyPr>
          <a:lstStyle/>
          <a:p>
            <a:pPr algn="just"/>
            <a:r>
              <a:rPr lang="el-GR" sz="2400" dirty="0" smtClean="0"/>
              <a:t>Από την Παρούσα Αξία Διηνεκούς Ράντας (ΠΑΔΡ) προκύπτει ότι: </a:t>
            </a:r>
            <a:endParaRPr lang="el-GR" sz="2400" dirty="0"/>
          </a:p>
        </p:txBody>
      </p:sp>
      <p:sp>
        <p:nvSpPr>
          <p:cNvPr id="7" name="6 - Ορθογώνιο"/>
          <p:cNvSpPr/>
          <p:nvPr/>
        </p:nvSpPr>
        <p:spPr>
          <a:xfrm>
            <a:off x="251520" y="3105835"/>
            <a:ext cx="8892480" cy="461665"/>
          </a:xfrm>
          <a:prstGeom prst="rect">
            <a:avLst/>
          </a:prstGeom>
        </p:spPr>
        <p:txBody>
          <a:bodyPr wrap="square">
            <a:spAutoFit/>
          </a:bodyPr>
          <a:lstStyle/>
          <a:p>
            <a:pPr algn="just"/>
            <a:r>
              <a:rPr lang="el-GR" sz="2400" dirty="0" smtClean="0"/>
              <a:t>όπου: </a:t>
            </a:r>
            <a:r>
              <a:rPr lang="el-GR" sz="2400" b="1" dirty="0" smtClean="0"/>
              <a:t>R</a:t>
            </a:r>
            <a:r>
              <a:rPr lang="el-GR" sz="2400" dirty="0" smtClean="0"/>
              <a:t> τα καθαρά ετήσια έσοδα. </a:t>
            </a:r>
            <a:endParaRPr lang="el-GR" sz="2400" dirty="0"/>
          </a:p>
        </p:txBody>
      </p:sp>
      <p:sp>
        <p:nvSpPr>
          <p:cNvPr id="8" name="7 - Ορθογώνιο"/>
          <p:cNvSpPr/>
          <p:nvPr/>
        </p:nvSpPr>
        <p:spPr>
          <a:xfrm>
            <a:off x="251520" y="4149080"/>
            <a:ext cx="8640960" cy="1569660"/>
          </a:xfrm>
          <a:prstGeom prst="rect">
            <a:avLst/>
          </a:prstGeom>
        </p:spPr>
        <p:txBody>
          <a:bodyPr wrap="square">
            <a:spAutoFit/>
          </a:bodyPr>
          <a:lstStyle/>
          <a:p>
            <a:pPr algn="just"/>
            <a:r>
              <a:rPr lang="el-GR" sz="2400" dirty="0" smtClean="0"/>
              <a:t>Επομένως, η διόρθωση που πρέπει να γίνει για μία χρονιά είναι: 138.000 – 80.000 = 58.000 αύξηση και η </a:t>
            </a:r>
          </a:p>
          <a:p>
            <a:pPr algn="just"/>
            <a:endParaRPr lang="el-GR" sz="2400" dirty="0" smtClean="0"/>
          </a:p>
          <a:p>
            <a:pPr algn="just"/>
            <a:r>
              <a:rPr lang="el-GR" sz="2400" b="1" dirty="0" smtClean="0"/>
              <a:t>Αποτίμηση της επιχείρησης ανέρχεται σε 138.000€. </a:t>
            </a:r>
            <a:endParaRPr lang="el-GR"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rgbClr val="002060"/>
                </a:solidFill>
              </a:rPr>
              <a:t>ΑΣΚΗΣΗ 3</a:t>
            </a:r>
            <a:endParaRPr lang="el-GR" b="1" dirty="0">
              <a:solidFill>
                <a:srgbClr val="002060"/>
              </a:solidFill>
            </a:endParaRPr>
          </a:p>
        </p:txBody>
      </p:sp>
      <p:sp>
        <p:nvSpPr>
          <p:cNvPr id="3" name="2 - Θέση περιεχομένου"/>
          <p:cNvSpPr>
            <a:spLocks noGrp="1"/>
          </p:cNvSpPr>
          <p:nvPr>
            <p:ph idx="1"/>
          </p:nvPr>
        </p:nvSpPr>
        <p:spPr>
          <a:xfrm>
            <a:off x="179512" y="1124744"/>
            <a:ext cx="8568952" cy="5328592"/>
          </a:xfrm>
        </p:spPr>
        <p:txBody>
          <a:bodyPr/>
          <a:lstStyle/>
          <a:p>
            <a:pPr algn="just"/>
            <a:r>
              <a:rPr lang="el-GR" sz="2400" dirty="0" smtClean="0"/>
              <a:t>Η λογιστική αξία ενός μεταχειρισμένου μηχανήματος είναι 40.000€. Το μηχάνημα έχει διάρκεια ζωής 5 έτη και βρίσκεται σε λειτουργία 2 έτη. Να προσδιοριστεί η πραγματική του αξία όταν: </a:t>
            </a:r>
          </a:p>
          <a:p>
            <a:pPr algn="just"/>
            <a:r>
              <a:rPr lang="el-GR" sz="2400" b="1" dirty="0" smtClean="0"/>
              <a:t>a) </a:t>
            </a:r>
            <a:r>
              <a:rPr lang="el-GR" sz="2400" dirty="0" smtClean="0"/>
              <a:t>Στην αγορά μεταχειρισμένων υπάρχουν ίδιας παλαιότητας μηχανήματα και ίδιας μάρκας και μοντέλου που πωλούνται 30.000€. </a:t>
            </a:r>
          </a:p>
          <a:p>
            <a:pPr algn="just"/>
            <a:r>
              <a:rPr lang="el-GR" sz="2400" b="1" dirty="0" smtClean="0"/>
              <a:t>b)</a:t>
            </a:r>
            <a:r>
              <a:rPr lang="el-GR" sz="2400" dirty="0" smtClean="0"/>
              <a:t> Στην αγορά δεν υπάρχουν ίδια μηχανήματα, υπάρχουν όμως καινούρια, τα οποία έχουν τιμή 80.000€ και είναι παραγωγικής δυναμικότητας κατά 20% μεγαλύτερης σε σχέση με το προς αποτίμηση μεταχειρισμένο μηχάνημα. </a:t>
            </a:r>
          </a:p>
          <a:p>
            <a:endParaRPr lang="el-G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solidFill>
                  <a:srgbClr val="002060"/>
                </a:solidFill>
              </a:rPr>
              <a:t>ΛΥΣΗ (α)</a:t>
            </a:r>
            <a:endParaRPr lang="el-GR" b="1" dirty="0">
              <a:solidFill>
                <a:srgbClr val="002060"/>
              </a:solidFill>
            </a:endParaRPr>
          </a:p>
        </p:txBody>
      </p:sp>
      <p:sp>
        <p:nvSpPr>
          <p:cNvPr id="3" name="2 - Θέση περιεχομένου"/>
          <p:cNvSpPr>
            <a:spLocks noGrp="1"/>
          </p:cNvSpPr>
          <p:nvPr>
            <p:ph idx="1"/>
          </p:nvPr>
        </p:nvSpPr>
        <p:spPr>
          <a:xfrm>
            <a:off x="0" y="836712"/>
            <a:ext cx="9144000" cy="6021288"/>
          </a:xfrm>
        </p:spPr>
        <p:txBody>
          <a:bodyPr/>
          <a:lstStyle/>
          <a:p>
            <a:endParaRPr lang="el-GR" dirty="0" smtClean="0"/>
          </a:p>
          <a:p>
            <a:pPr algn="just"/>
            <a:r>
              <a:rPr lang="el-GR" b="1" dirty="0" smtClean="0"/>
              <a:t>a)</a:t>
            </a:r>
            <a:r>
              <a:rPr lang="el-GR" dirty="0" smtClean="0"/>
              <a:t> Το μεταχειρισμένο μηχάνημα έχει αποσβεστεί κατά τα 2/5, δηλαδή κατά 40%, και το μεταχειρισμένο της αγοράς, που είναι ανάλογης παλαιότητας, έχει αποσβεστεί επίσης κατά 40%. Επομένως, η πραγματική αξία του μηχανήματος είναι ίση με την αξία πώλησης του μεταχειρισμένου μηχανήματος. </a:t>
            </a:r>
          </a:p>
          <a:p>
            <a:pPr algn="just"/>
            <a:r>
              <a:rPr lang="el-GR" dirty="0" smtClean="0"/>
              <a:t>Διόρθωση: 40.000 – 30.000 = 10.000 </a:t>
            </a:r>
          </a:p>
          <a:p>
            <a:pPr algn="just"/>
            <a:r>
              <a:rPr lang="el-GR" b="1" dirty="0" smtClean="0"/>
              <a:t>Πραγματική αξία: 30.000€ </a:t>
            </a:r>
            <a:endParaRPr lang="el-G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rgbClr val="002060"/>
                </a:solidFill>
              </a:rPr>
              <a:t>ΛΥΣΗ (β)</a:t>
            </a:r>
            <a:endParaRPr lang="el-GR" b="1" dirty="0">
              <a:solidFill>
                <a:srgbClr val="002060"/>
              </a:solidFill>
            </a:endParaRPr>
          </a:p>
        </p:txBody>
      </p:sp>
      <p:sp>
        <p:nvSpPr>
          <p:cNvPr id="3" name="2 - Θέση περιεχομένου"/>
          <p:cNvSpPr>
            <a:spLocks noGrp="1"/>
          </p:cNvSpPr>
          <p:nvPr>
            <p:ph idx="1"/>
          </p:nvPr>
        </p:nvSpPr>
        <p:spPr>
          <a:xfrm>
            <a:off x="179512" y="1340768"/>
            <a:ext cx="8712968" cy="5112568"/>
          </a:xfrm>
        </p:spPr>
        <p:txBody>
          <a:bodyPr/>
          <a:lstStyle/>
          <a:p>
            <a:r>
              <a:rPr lang="el-GR" b="1" dirty="0" smtClean="0"/>
              <a:t>b)</a:t>
            </a:r>
            <a:r>
              <a:rPr lang="el-GR" dirty="0" smtClean="0"/>
              <a:t> Η αξία ενός καινούριου μηχανήματος είναι 80.000€. Η αξία ενός καινούριου μηχανήματος, με τις ίδιες παραγωγικές δυνατότητες του μεταχειρισμένου, πρέπει να είναι: </a:t>
            </a:r>
          </a:p>
          <a:p>
            <a:pPr>
              <a:buNone/>
            </a:pPr>
            <a:r>
              <a:rPr lang="el-GR" dirty="0" smtClean="0"/>
              <a:t>80.000−(80.000×0, 2)=80.000−16.000 = 64.000€ </a:t>
            </a:r>
          </a:p>
          <a:p>
            <a:r>
              <a:rPr lang="el-GR" dirty="0" smtClean="0"/>
              <a:t>και η </a:t>
            </a:r>
            <a:r>
              <a:rPr lang="el-GR" b="1" dirty="0" smtClean="0"/>
              <a:t>πραγματική αξία του μεταχειρισμένου: 64.000 − (64.000×0, 4) = 38.400€. </a:t>
            </a:r>
          </a:p>
          <a:p>
            <a:r>
              <a:rPr lang="el-GR" dirty="0" smtClean="0"/>
              <a:t>Διόρθωση: 40.000 − 38.400 = 1.600 </a:t>
            </a:r>
            <a:endParaRPr lang="el-G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4638"/>
            <a:ext cx="7772400" cy="778098"/>
          </a:xfrm>
        </p:spPr>
        <p:txBody>
          <a:bodyPr/>
          <a:lstStyle/>
          <a:p>
            <a:r>
              <a:rPr lang="el-GR" b="1" dirty="0" smtClean="0">
                <a:solidFill>
                  <a:srgbClr val="7030A0"/>
                </a:solidFill>
              </a:rPr>
              <a:t>ΑΠΟΛΥΤΑ ΜΟΝΤΕΛΑ ΑΠΟΤΙΜΗΣΗΣ</a:t>
            </a:r>
            <a:endParaRPr lang="el-GR" b="1" dirty="0">
              <a:solidFill>
                <a:srgbClr val="7030A0"/>
              </a:solidFill>
            </a:endParaRPr>
          </a:p>
        </p:txBody>
      </p:sp>
      <p:graphicFrame>
        <p:nvGraphicFramePr>
          <p:cNvPr id="4" name="3 - Θέση περιεχομένου"/>
          <p:cNvGraphicFramePr>
            <a:graphicFrameLocks noGrp="1"/>
          </p:cNvGraphicFramePr>
          <p:nvPr>
            <p:ph sz="quarter" idx="1"/>
          </p:nvPr>
        </p:nvGraphicFramePr>
        <p:xfrm>
          <a:off x="251520" y="1124744"/>
          <a:ext cx="87129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778098"/>
          </a:xfrm>
        </p:spPr>
        <p:txBody>
          <a:bodyPr>
            <a:normAutofit fontScale="90000"/>
          </a:bodyPr>
          <a:lstStyle/>
          <a:p>
            <a:pPr algn="ctr"/>
            <a:r>
              <a:rPr lang="el-GR" b="1" dirty="0" smtClean="0">
                <a:solidFill>
                  <a:srgbClr val="006600"/>
                </a:solidFill>
              </a:rPr>
              <a:t>ΜΟΝΤΕΛΑ ΠΡΟΕΞΟΦΛΗΣΗΣ ΜΕΡΙΣΜΑΤΩΝ(1)</a:t>
            </a:r>
            <a:endParaRPr lang="el-GR" b="1" dirty="0">
              <a:solidFill>
                <a:srgbClr val="006600"/>
              </a:solidFill>
            </a:endParaRPr>
          </a:p>
        </p:txBody>
      </p:sp>
      <p:graphicFrame>
        <p:nvGraphicFramePr>
          <p:cNvPr id="4" name="3 - Θέση περιεχομένου"/>
          <p:cNvGraphicFramePr>
            <a:graphicFrameLocks noGrp="1"/>
          </p:cNvGraphicFramePr>
          <p:nvPr>
            <p:ph sz="quarter" idx="1"/>
          </p:nvPr>
        </p:nvGraphicFramePr>
        <p:xfrm>
          <a:off x="251520" y="1447800"/>
          <a:ext cx="8435280" cy="486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994122"/>
          </a:xfrm>
        </p:spPr>
        <p:txBody>
          <a:bodyPr>
            <a:normAutofit fontScale="90000"/>
          </a:bodyPr>
          <a:lstStyle/>
          <a:p>
            <a:pPr algn="ctr" eaLnBrk="1" hangingPunct="1"/>
            <a:r>
              <a:rPr lang="el-GR" sz="3200" b="1" dirty="0" smtClean="0"/>
              <a:t/>
            </a:r>
            <a:br>
              <a:rPr lang="el-GR" sz="3200" b="1" dirty="0" smtClean="0"/>
            </a:br>
            <a:r>
              <a:rPr lang="el-GR" sz="3200" b="1" dirty="0" smtClean="0">
                <a:solidFill>
                  <a:srgbClr val="002060"/>
                </a:solidFill>
              </a:rPr>
              <a:t>ΑΠΟΤΙΜΗΣΗ ΕΠΙΧΕΙΡΗΣΕΩΝ </a:t>
            </a:r>
            <a:r>
              <a:rPr lang="en-US" sz="3200" b="1" dirty="0" smtClean="0">
                <a:solidFill>
                  <a:srgbClr val="002060"/>
                </a:solidFill>
                <a:latin typeface="Calibri" pitchFamily="34" charset="0"/>
              </a:rPr>
              <a:t>ΜΕ</a:t>
            </a:r>
            <a:r>
              <a:rPr lang="el-GR" sz="3200" b="1" dirty="0" smtClean="0">
                <a:solidFill>
                  <a:srgbClr val="002060"/>
                </a:solidFill>
                <a:latin typeface="Calibri" pitchFamily="34" charset="0"/>
              </a:rPr>
              <a:t> Τ</a:t>
            </a:r>
            <a:r>
              <a:rPr lang="en-US" sz="3200" b="1" dirty="0" smtClean="0">
                <a:solidFill>
                  <a:srgbClr val="002060"/>
                </a:solidFill>
                <a:latin typeface="Calibri" pitchFamily="34" charset="0"/>
              </a:rPr>
              <a:t>Ο</a:t>
            </a:r>
            <a:r>
              <a:rPr lang="en-US" sz="3200" b="1" dirty="0" smtClean="0">
                <a:solidFill>
                  <a:srgbClr val="002060"/>
                </a:solidFill>
              </a:rPr>
              <a:t> </a:t>
            </a:r>
            <a:r>
              <a:rPr lang="el-GR" sz="3200" b="1" dirty="0" smtClean="0">
                <a:solidFill>
                  <a:srgbClr val="002060"/>
                </a:solidFill>
              </a:rPr>
              <a:t>ΜΟΝΤΕΛΟ ΠΡΟΕΞΟΦΛΗΣΗΣ ΜΕΡΙΣΜΑΤΩΝ (1)</a:t>
            </a:r>
          </a:p>
        </p:txBody>
      </p:sp>
      <p:sp>
        <p:nvSpPr>
          <p:cNvPr id="43011" name="Rectangle 3"/>
          <p:cNvSpPr>
            <a:spLocks noGrp="1" noChangeArrowheads="1"/>
          </p:cNvSpPr>
          <p:nvPr>
            <p:ph sz="quarter" idx="1"/>
          </p:nvPr>
        </p:nvSpPr>
        <p:spPr>
          <a:xfrm>
            <a:off x="179512" y="1484784"/>
            <a:ext cx="8784976" cy="5040560"/>
          </a:xfrm>
        </p:spPr>
        <p:txBody>
          <a:bodyPr>
            <a:normAutofit lnSpcReduction="10000"/>
          </a:bodyPr>
          <a:lstStyle/>
          <a:p>
            <a:pPr eaLnBrk="1" hangingPunct="1">
              <a:buFontTx/>
              <a:buNone/>
            </a:pPr>
            <a:r>
              <a:rPr lang="el-GR" sz="2800" b="1" u="sng" dirty="0" smtClean="0"/>
              <a:t>Α) ΑΠΟΤΙΜΗΣΗ ΠΡΟΝΟΜΙΟΥΧΩΝ ΜΕΤΟΧΩΝ</a:t>
            </a:r>
          </a:p>
          <a:p>
            <a:pPr algn="just" eaLnBrk="1" hangingPunct="1"/>
            <a:r>
              <a:rPr lang="el-GR" sz="2800" dirty="0" smtClean="0"/>
              <a:t>Οι περισσότερες προνομιούχες μετοχές δίνουν στους κατόχους τους το δικαίωμα μιας τακτικής καταβολής σταθερών μερισμάτων που μοιάζει με τον τόκο των ομολογιών. Οι περισσότερες είναι διηνεκείς και η αξία τους βρίσκεται ως εξής:</a:t>
            </a:r>
            <a:endParaRPr lang="en-US" sz="2800" dirty="0" smtClean="0"/>
          </a:p>
          <a:p>
            <a:pPr eaLnBrk="1" hangingPunct="1"/>
            <a:r>
              <a:rPr lang="en-US" sz="2800" b="1" dirty="0" smtClean="0">
                <a:latin typeface="Calibri" pitchFamily="34" charset="0"/>
              </a:rPr>
              <a:t>V </a:t>
            </a:r>
            <a:r>
              <a:rPr lang="el-GR" sz="2800" b="1" dirty="0" smtClean="0">
                <a:latin typeface="Calibri" pitchFamily="34" charset="0"/>
              </a:rPr>
              <a:t>= </a:t>
            </a:r>
            <a:r>
              <a:rPr lang="en-US" sz="2800" b="1" u="sng" dirty="0" smtClean="0">
                <a:latin typeface="Calibri" pitchFamily="34" charset="0"/>
              </a:rPr>
              <a:t>D</a:t>
            </a:r>
            <a:endParaRPr lang="el-GR" sz="2800" b="1" dirty="0" smtClean="0">
              <a:latin typeface="Calibri" pitchFamily="34" charset="0"/>
            </a:endParaRPr>
          </a:p>
          <a:p>
            <a:pPr eaLnBrk="1" hangingPunct="1">
              <a:buFontTx/>
              <a:buNone/>
            </a:pPr>
            <a:r>
              <a:rPr lang="el-GR" sz="2800" b="1" dirty="0" smtClean="0"/>
              <a:t>	       Κ</a:t>
            </a:r>
            <a:r>
              <a:rPr lang="el-GR" sz="1600" b="1" dirty="0" smtClean="0"/>
              <a:t>ρ</a:t>
            </a:r>
          </a:p>
          <a:p>
            <a:pPr eaLnBrk="1" hangingPunct="1"/>
            <a:r>
              <a:rPr lang="el-GR" sz="2800" dirty="0" smtClean="0"/>
              <a:t>Όπου:</a:t>
            </a:r>
            <a:endParaRPr lang="en-US" sz="2800" dirty="0" smtClean="0"/>
          </a:p>
          <a:p>
            <a:pPr eaLnBrk="1" hangingPunct="1"/>
            <a:r>
              <a:rPr lang="en-US" sz="2800" b="1" dirty="0" smtClean="0"/>
              <a:t>D, Dividend:</a:t>
            </a:r>
            <a:r>
              <a:rPr lang="en-US" sz="2800" dirty="0" smtClean="0"/>
              <a:t> </a:t>
            </a:r>
            <a:r>
              <a:rPr lang="el-GR" sz="2800" dirty="0" smtClean="0"/>
              <a:t>Μέρισμα</a:t>
            </a:r>
          </a:p>
          <a:p>
            <a:pPr eaLnBrk="1" hangingPunct="1"/>
            <a:r>
              <a:rPr lang="el-GR" sz="2800" b="1" dirty="0" smtClean="0"/>
              <a:t>Κ</a:t>
            </a:r>
            <a:r>
              <a:rPr lang="el-GR" sz="1600" b="1" dirty="0" smtClean="0"/>
              <a:t>ρ</a:t>
            </a:r>
            <a:r>
              <a:rPr lang="el-GR" sz="2800" b="1" dirty="0" smtClean="0"/>
              <a:t> :</a:t>
            </a:r>
            <a:r>
              <a:rPr lang="el-GR" sz="2800" dirty="0" smtClean="0"/>
              <a:t> Απαιτούμενη τιμή απόδοσης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74638"/>
            <a:ext cx="9144000" cy="850106"/>
          </a:xfrm>
        </p:spPr>
        <p:txBody>
          <a:bodyPr>
            <a:normAutofit fontScale="90000"/>
          </a:bodyPr>
          <a:lstStyle/>
          <a:p>
            <a:pPr algn="ctr" eaLnBrk="1" hangingPunct="1"/>
            <a:r>
              <a:rPr lang="el-GR" sz="3200" b="1" dirty="0" smtClean="0">
                <a:solidFill>
                  <a:srgbClr val="002060"/>
                </a:solidFill>
              </a:rPr>
              <a:t>ΑΠΟΤΙΜΗΣΗ ΕΠΙΧΕΙΡΗΣΕΩΝ </a:t>
            </a:r>
            <a:r>
              <a:rPr lang="en-US" sz="3200" b="1" dirty="0" smtClean="0">
                <a:solidFill>
                  <a:srgbClr val="002060"/>
                </a:solidFill>
                <a:latin typeface="Calibri" pitchFamily="34" charset="0"/>
              </a:rPr>
              <a:t>ΜΕ</a:t>
            </a:r>
            <a:r>
              <a:rPr lang="el-GR" sz="3200" b="1" dirty="0" smtClean="0">
                <a:solidFill>
                  <a:srgbClr val="002060"/>
                </a:solidFill>
                <a:latin typeface="Calibri" pitchFamily="34" charset="0"/>
              </a:rPr>
              <a:t> Τ</a:t>
            </a:r>
            <a:r>
              <a:rPr lang="en-US" sz="3200" b="1" dirty="0" smtClean="0">
                <a:solidFill>
                  <a:srgbClr val="002060"/>
                </a:solidFill>
                <a:latin typeface="Calibri" pitchFamily="34" charset="0"/>
              </a:rPr>
              <a:t>Ο</a:t>
            </a:r>
            <a:r>
              <a:rPr lang="en-US" sz="3200" b="1" dirty="0" smtClean="0">
                <a:solidFill>
                  <a:srgbClr val="002060"/>
                </a:solidFill>
              </a:rPr>
              <a:t> </a:t>
            </a:r>
            <a:r>
              <a:rPr lang="el-GR" sz="3200" b="1" dirty="0" smtClean="0">
                <a:solidFill>
                  <a:srgbClr val="002060"/>
                </a:solidFill>
              </a:rPr>
              <a:t>ΜΟΝΤΕΛΟ ΠΡΟΕΞΟΦΛΗΣΗΣ ΜΕΡΙΣΜΑΤΩΝ (2)</a:t>
            </a:r>
          </a:p>
        </p:txBody>
      </p:sp>
      <p:sp>
        <p:nvSpPr>
          <p:cNvPr id="44035" name="Rectangle 3"/>
          <p:cNvSpPr>
            <a:spLocks noGrp="1" noChangeArrowheads="1"/>
          </p:cNvSpPr>
          <p:nvPr>
            <p:ph sz="quarter" idx="1"/>
          </p:nvPr>
        </p:nvSpPr>
        <p:spPr>
          <a:xfrm>
            <a:off x="179512" y="1268760"/>
            <a:ext cx="8784976" cy="5328592"/>
          </a:xfrm>
        </p:spPr>
        <p:txBody>
          <a:bodyPr>
            <a:normAutofit lnSpcReduction="10000"/>
          </a:bodyPr>
          <a:lstStyle/>
          <a:p>
            <a:pPr marL="533400" indent="-533400" eaLnBrk="1" hangingPunct="1">
              <a:lnSpc>
                <a:spcPct val="80000"/>
              </a:lnSpc>
              <a:buFontTx/>
              <a:buNone/>
            </a:pPr>
            <a:r>
              <a:rPr lang="el-GR" sz="2800" b="1" u="sng" dirty="0" smtClean="0"/>
              <a:t>Β) ΑΠΟΤΙΜΗΣΗ ΚΟΙΝΩΝ ΜΕΤΟΧΩΝ</a:t>
            </a:r>
          </a:p>
          <a:p>
            <a:pPr marL="533400" indent="-533400" algn="just" eaLnBrk="1" hangingPunct="1">
              <a:lnSpc>
                <a:spcPct val="80000"/>
              </a:lnSpc>
            </a:pPr>
            <a:r>
              <a:rPr lang="el-GR" sz="2800" dirty="0" smtClean="0"/>
              <a:t>Για την αποτίμηση των κοινών μετοχών ισχύουν οι ίδιες αρχές όπως στην περίπτωση των ομολογιών και των προνομιούχων μετοχών, υπάρχουν όμως δύο βασικά χαρακτηριστικά που δυσχεραίνουν την ανάλυση:</a:t>
            </a:r>
          </a:p>
          <a:p>
            <a:pPr marL="533400" indent="-533400" algn="just" eaLnBrk="1" hangingPunct="1">
              <a:lnSpc>
                <a:spcPct val="80000"/>
              </a:lnSpc>
              <a:buFontTx/>
              <a:buAutoNum type="arabicPeriod"/>
            </a:pPr>
            <a:r>
              <a:rPr lang="el-GR" sz="2800" dirty="0" smtClean="0"/>
              <a:t>Ο βαθμός βεβαιότητας που σχετίζεται με την πρόβλεψη των εισπράξεων (στην περίπτωση των κοινών μετοχών, η πρόβλεψη των κερδών και κατ’ επέκταση των μερισμάτων μπορεί να αποδειχτεί δύσκολο έργο).</a:t>
            </a:r>
          </a:p>
          <a:p>
            <a:pPr marL="533400" indent="-533400" algn="just" eaLnBrk="1" hangingPunct="1">
              <a:lnSpc>
                <a:spcPct val="80000"/>
              </a:lnSpc>
              <a:buFontTx/>
              <a:buAutoNum type="arabicPeriod"/>
            </a:pPr>
            <a:r>
              <a:rPr lang="el-GR" sz="2800" dirty="0" smtClean="0"/>
              <a:t>Σε αντιδιαστολή με τους τόκους και τα μερίσματα των προνομιούχων μετοχών, τα κέρδη και τα μερίσματα των κοινών μετοχών αναμένεται γενικά ότι θα αυξηθούν.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3956</TotalTime>
  <Words>16499</Words>
  <Application>Microsoft Office PowerPoint</Application>
  <PresentationFormat>Προβολή στην οθόνη (4:3)</PresentationFormat>
  <Paragraphs>1567</Paragraphs>
  <Slides>231</Slides>
  <Notes>14</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231</vt:i4>
      </vt:variant>
    </vt:vector>
  </HeadingPairs>
  <TitlesOfParts>
    <vt:vector size="235" baseType="lpstr">
      <vt:lpstr>Δικαιοσύνη</vt:lpstr>
      <vt:lpstr>Έγγραφο</vt:lpstr>
      <vt:lpstr>Εξίσωση</vt:lpstr>
      <vt:lpstr>Worksheet</vt:lpstr>
      <vt:lpstr>Πανεπιστήμιο Δυτικής Μακεδονίας  Σχολή Οικονομικών Επιστημών Τμήμα Λογιστικής και Χρηματοοικονομικής  ΑΠΟΤΙΜΗΣΗ ΕΠΙΧΕΙΡΗΣΕΩΝ LX 7</vt:lpstr>
      <vt:lpstr>ΕΙΣΑΓΩΓΙΚΕΣ ΕΝΝΟΙΕΣ</vt:lpstr>
      <vt:lpstr>Κριτήρια επιλογής της πιο κατάλληλης μεθόδου αποτίμησης</vt:lpstr>
      <vt:lpstr>Αποτίμηση Χρηματοοικονομικών Στοιχείων Ενεργητικού και Υποχρεώσεων κατά την Αρχική Αναγνώριση</vt:lpstr>
      <vt:lpstr>Διαφάνεια 5</vt:lpstr>
      <vt:lpstr>  Αποτίμηση χρηματοοικονομικών στοιχείων ενεργητικού μετά την αρχική αναγνώριση (συνέχεια)</vt:lpstr>
      <vt:lpstr>Η Έννοια του Συνολικού Εισοδήματος</vt:lpstr>
      <vt:lpstr>Διαφάνεια 8</vt:lpstr>
      <vt:lpstr>Προϋποθέσεις για την Αποτίμηση στο Αναπόσβεστο Κόστος Χρηματοοικονομικών Στοιχείων Ενεργητικού</vt:lpstr>
      <vt:lpstr>Ιστορικό Κόστος vs Εύλογης αξίας</vt:lpstr>
      <vt:lpstr>Η Δυναμική και οι Μεταμορφώσεις του Ιστορικού Κόστους</vt:lpstr>
      <vt:lpstr>Αναπόσβεστο Κόστος (Amortised Cost )</vt:lpstr>
      <vt:lpstr>Βook value (BV) (or carrying amount),  Fair value (FV) and amortised cost (AC) </vt:lpstr>
      <vt:lpstr>ΜΕΡΟΣ Α΄</vt:lpstr>
      <vt:lpstr>ΑΠΟΓΡΑΦΗ</vt:lpstr>
      <vt:lpstr>ΑΠΟΤΙΜΗΣΗ ΠΕΡΙΟΥΣΙΑΚΩΝ ΣΤΟΙΧΕΙΩΝ – ΛΟΓΙΣΤΙΚΗ ΜΕΘΟΔΟΣ</vt:lpstr>
      <vt:lpstr>ΑΠΟΤΙΜΗΣΗ ΠΕΡΙΟΥΣΙΑΚΩΝ ΣΤΟΙΧΕΙΩΝ – ΛΟΓΙΣΤΙΚΗ ΜΕΘΟΔΟΣ</vt:lpstr>
      <vt:lpstr>ΑΠΟΘΕΜΑ ΟΡΙΣΜΟΣ</vt:lpstr>
      <vt:lpstr>ΕΙΔΗ ΑΠΟΘΕΜΑΤΩΝ</vt:lpstr>
      <vt:lpstr>ΚΟΣΤΟΣ ΑΓΟΡΑΣ ΑΠΟΘΕΜΑΤΩΝ ΚΑΤΑ ΕΛΠ</vt:lpstr>
      <vt:lpstr>Χρήσιμοι Ορισμοί</vt:lpstr>
      <vt:lpstr>ΟΡΙΣΜΟΙ (1)</vt:lpstr>
      <vt:lpstr>ΟΡΙΣΜΟΙ (2)</vt:lpstr>
      <vt:lpstr>ΟΡΙΣΜΟΙ (3)</vt:lpstr>
      <vt:lpstr>ΠΡΟΤΥΠΟ ΚΟΣΤΟΣ</vt:lpstr>
      <vt:lpstr>ΑΠΟΤΙΜΗΣΗ ΑΠΟΘΕΜΑΤΩΝ ΚΑΤΑ Ε.Λ.Π.</vt:lpstr>
      <vt:lpstr>ΕΠΙΜΕΤΡΗΣΗ - ΑΠΟΤΙΜΗΣΗ ΑΠΟΘΕΜΑΤΩΝ (1)</vt:lpstr>
      <vt:lpstr>ΕΠΙΜΕΤΡΗΣΗ - ΑΠΟΤΙΜΗΣΗ ΑΠΟΘΕΜΑΤΩΝ (2)</vt:lpstr>
      <vt:lpstr> ΜΕΘΟΔΟΙ ΑΠΟΤΙΜΗΣΗΣ ΑΠΟΘΕΜΑΤΩΝ</vt:lpstr>
      <vt:lpstr>   Η ΜΕΘΟΔΟΣ ΤΟΥ ΜΕΣΟΥ ΚΟΣΤΟΥΣ ΚΑΙ ΤΟΥ ΣΤΑΘΜΙΚΟΥ ΚΟΣΤΟΥΣ</vt:lpstr>
      <vt:lpstr>Η ΜΕΘΟΔΟΣ ΤΟΥ ΜΕΣΟΥ ΣΤΑΘΜΙΚΟΥ ΚΟΣΤΟΥΣ</vt:lpstr>
      <vt:lpstr>Η ΜΕΘΟΔΟΣ ΤΟΥ ΜΕΣΟΥ ΣΤΑΘΜΙΚΟΥ ΚΟΣΤΟΥΣ</vt:lpstr>
      <vt:lpstr>Η ΜΕΘΟΔΟΣ ΤΟΥ ΜΕΣΟΥ ΣΤΑΘΜΙΚΟΥ ΚΟΣΤΟΥΣ</vt:lpstr>
      <vt:lpstr>Η ΜΕΘΟΔΟΣ ΤΟΥ ΚΥΚΛΟΦΟΡΙΑΚΟΥ ΜΕΣΟΥ ΟΡΟΥ ή ΤΩΝ ΔΙΑΔΟΧΙΚΩΝ ΥΠΟΛΟΙΠΩΝ</vt:lpstr>
      <vt:lpstr>Η ΜΕΘΟΔΟΣ ΤΟΥ ΚΥΚΛΟΦΟΡΙΑΚΟΥ ΜΕΣΟΥ ΟΡΟΥ ή ΤΩΝ ΔΙΑΔΟΧΙΚΩΝ ΥΠΟΛΟΙΠΩΝ</vt:lpstr>
      <vt:lpstr>ΜΕΘΟΔΟΣ ΣΕΙΡΑΣ ΕΞΑΝΤΛΗΣΕΩΣ ΤΩΝ ΑΠΟΘΕΜΑΤΩΝ F.I.F.O.</vt:lpstr>
      <vt:lpstr>ΜΕΘΟΔΟΣ ΣΕΙΡΑΣ ΕΞΑΝΤΛΗΣΕΩΣ ΤΩΝ ΑΠΟΘΕΜΑΤΩΝ F.I.F.O.</vt:lpstr>
      <vt:lpstr>ΜΕΘΟΔΟΣ ΣΕΙΡΑΣ ΕΞΑΝΤΛΗΣΕΩΣ ΤΩΝ ΑΠΟΘΕΜΑΤΩΝ F.I.F.O</vt:lpstr>
      <vt:lpstr>L.I.F.O.</vt:lpstr>
      <vt:lpstr>L.I.F.O.</vt:lpstr>
      <vt:lpstr>L.I.F.O</vt:lpstr>
      <vt:lpstr>Η ΜΕΘΟΔΟΣ ΠΡΟΣΔΙΟΡΙΣΜΟΥ ΤΩΝ ΑΠΟΘΕΜΑΤΩΝ ΚΑΤ΄ ΕΚΤΙΜΗΣΗ</vt:lpstr>
      <vt:lpstr>1. ΜΕΘΟΔΟΣ ΤΟΥ ΜΙΚΤΟΥ ΚΕΡΔΟΥΣ</vt:lpstr>
      <vt:lpstr>2. ΜΕΘΟΔΟΣ ΤΟΥ ΜΙΚΤΟΥ ΚΕΡΔΟΥΣ</vt:lpstr>
      <vt:lpstr>Διαφάνεια 45</vt:lpstr>
      <vt:lpstr> 2. Η ΜΕΘΟΔΟΣ ΤΟΥ ΛΙΑΝΙΚΟΥ ΕΜΠΟΡΙΟΥ  ή ΛΙΑΝΙΚΩΝ ΤΙΜΩΝ</vt:lpstr>
      <vt:lpstr>2. Η ΜΕΘΟΔΟΣ ΤΟΥ ΛΙΑΝΙΚΟΥ ΕΜΠΟΡΙΟΥ  ή ΛΙΑΝΙΚΩΝ ΤΙΜΩΝ</vt:lpstr>
      <vt:lpstr>ΜΕΘΟΔΟΣ ΑΠΟΤΙΜΗΣΗΣ ΣΤΗΝ ΤΡΕΧΟΥΣΑ ΤΙΜΗ</vt:lpstr>
      <vt:lpstr>ΜΕΘΟΔΟΣ ΑΠΟΤΙΜΗΣΗΣ ΣΤΗ ΜΙΚΡΟΤΕΡΗ ΤΙΜΗ ΜΕΤΑΞΥ ΤΗΣ ΤΙΜΗΣ ΚΤΗΣΗΣ ΚΑΙ ΤΗΣ ΤΡΕΧΟΥΣΑΣ ΤΙΜΗΣ</vt:lpstr>
      <vt:lpstr>Παράγοντες που Συνηγορούν στη Διατήρηση Αποθεμάτων σε μια Επιχείρηση (1)</vt:lpstr>
      <vt:lpstr>Παράγοντες που Συνηγορούν στη Διατήρηση Αποθεμάτων σε μια Επιχείρηση (2)</vt:lpstr>
      <vt:lpstr>Παράγοντες που Συνηγορούν στη Διατήρηση Αποθεμάτων σε μια Επιχείρηση (3)</vt:lpstr>
      <vt:lpstr>Παράγοντες που Συνηγορούν στη Διατήρηση Αποθεμάτων σε μια Επιχείρηση (4)</vt:lpstr>
      <vt:lpstr>ΒΑΣΙΚΟΙ ΠΑΡΑΓΟΝΤΕΣ ΚΑΘΟΡΙΣΜΟΥ ΤΟΥ ΥΨΟΥΣ ΤΩΝ ΑΠΟΘΕΜΑΤΩΝ</vt:lpstr>
      <vt:lpstr>ΔΙΑΧΕΙΡΙΣΗ ΥΨΟΥΣ ΑΠΟΘΕΜΑΤΩΝ</vt:lpstr>
      <vt:lpstr>Λειτουργικοί Δείκτες Μέτρησης Κόστους Αποθεμάτων</vt:lpstr>
      <vt:lpstr>Χρηματοοικονομικοί Δείκτες Μέτρησης και Διαχείρισης των Αποθεμάτων </vt:lpstr>
      <vt:lpstr>ΤΙ ΠΕΡΙΛΑΜΒΑΝΕΙ ΤΟ ΚΟΣΤΟΣ ΑΠΟΘΕΜΑΤΩΝ</vt:lpstr>
      <vt:lpstr>ΔΑΠΑΝΕΣ ΑΠΟΘΕΜΑΤΩΝ</vt:lpstr>
      <vt:lpstr>ΔΑΠΑΝΕΣ ΑΠΟΘΕΜΑΤΩΝ</vt:lpstr>
      <vt:lpstr>Διαφάνεια 61</vt:lpstr>
      <vt:lpstr>ΣΗΜΕΙΟ ΠΑΡΑΓΓΕΛΙΑΣ</vt:lpstr>
      <vt:lpstr>Διαφάνεια 63</vt:lpstr>
      <vt:lpstr> ΚΟΣΤΟΣ ΑΠΟΘΕΜΑΤΩΝ</vt:lpstr>
      <vt:lpstr>ΚΟΣΤΟΣ ΑΠΟΘΕΜΑΤΩΝ</vt:lpstr>
      <vt:lpstr>ΚΟΣΤΟΣ ΑΠΟΘΕΜΑΤΩΝ</vt:lpstr>
      <vt:lpstr>ΟΙΚΟΝΟΜΙΚΗ ΠΟΣΟΤΗΤΑ ΠΑΡΑΓΓΕΛΙΑΣ</vt:lpstr>
      <vt:lpstr>ΟΙΚΟΝΟΜΙΚΗ ΠΟΣΟΤΗΤΑ ΠΑΡΑΓΓΕΛΙΑΣ</vt:lpstr>
      <vt:lpstr>ΛΥΣΗ ΑΣΚΗΣΗΣ ΟΙΚΟΝΟΜΙΚΗΣ ΠΟΣΟΤΗΤΑΣ ΠΑΡΑΓΓΕΛΙΑΣ</vt:lpstr>
      <vt:lpstr>ΔΙΟΙΚΗΣΗ ΔΙΑΘΕΣΙΜΩΝ (1)</vt:lpstr>
      <vt:lpstr>ΔΙΟΙΚΗΣΗ ΔΙΑΘΕΣΙΜΩΝ (2)</vt:lpstr>
      <vt:lpstr>ΔΙΟΙΚΗΣΗ ΔΙΑΘΕΣΙΜΩΝ (3)</vt:lpstr>
      <vt:lpstr>ΔΙΟΙΚΗΣΗ ΔΙΑΘΕΣΙΜΩΝ (4)</vt:lpstr>
      <vt:lpstr>ΔΙΟΙΚΗΣΗ ΔΙΑΘΕΣΙΜΩΝ (5)</vt:lpstr>
      <vt:lpstr>ΔΙΟΙΚΗΣΗ ΔΙΑΘΕΣΙΜΩΝ (6)</vt:lpstr>
      <vt:lpstr>ΔΙΟΙΚΗΣΗ ΔΙΑΘΕΣΙΜΩΝ (7)</vt:lpstr>
      <vt:lpstr>ΑΡΙΣΤΟ ΕΠΙΠΕΔΟ ΜΕΤΑΤΡΟΠΗΣ ΧΡΕΟΓΡΑΦΩΝ ΣΕ ΜΕΤΡΗΤΑ</vt:lpstr>
      <vt:lpstr>ΓΡΑΦΙΚΗ ΑΠΕΙΚΟΝΙΣΗ ΤΗΣ ΟΙΚΟΝΟΜΙΚΗΣ ΠΟΣΟΤΗΤΑΣ ΠΑΡΑΓΓΕΛΙΑΣ</vt:lpstr>
      <vt:lpstr>ΑΣΚΗΣΗ</vt:lpstr>
      <vt:lpstr>ΛΥΣΗ</vt:lpstr>
      <vt:lpstr>Διαφάνεια 81</vt:lpstr>
      <vt:lpstr>Η ΛΟΓΙΣΤΙΚΗ ΠΑΡΑΜΕΤΡΟΣ ΤΗΣ ΑΠΟΤΙΜΗΣΗΣ </vt:lpstr>
      <vt:lpstr>ΜΕΘΟΔΟΙ ΑΠΟΤΙΜΗΣΗΣ ΕΠΙΧΕΙΡΗΣΕΩΝ</vt:lpstr>
      <vt:lpstr>ΜΕΘΟΔΟΣ ΤΗΣ ΚΑΘΑΡΗΣ ΠΕΡΙΟΥΣΙΑΚΗΣ ΘΕΣΗΣ</vt:lpstr>
      <vt:lpstr>ΜΕΘΟΔΟΣ ΤΗΣ ΚΑΘΑΡΗΣ ΠΕΡΙΟΥΣΙΑΚΗΣ ΘΕΣΗΣ ΠΡΟΣΑΥΞΗΜΕΝΗΣ ΜΕ ΤΗΝ ΚΕΦΑΛΑΙΟΠΟΙΗΜΕΝΗ ΥΠΕΡΠΡΟΣΟΔΟ (1)</vt:lpstr>
      <vt:lpstr>ΜΕΘΟΔΟΣ ΤΗΣ ΚΑΘΑΡΗΣ ΠΕΡΙΟΥΣΙΑΚΗΣ ΘΕΣΗΣ ΠΡΟΣΑΥΞΗΜΕΝΗΣ ΜΕ ΤΗΝ ΚΕΦΑΛΑΙΟΠΟΙΗΜΕΝΗ ΥΠΕΡΠΡΟΣΟΔΟ (2)</vt:lpstr>
      <vt:lpstr> ΑΣΚΗΣΗ 1 </vt:lpstr>
      <vt:lpstr>ΛΥΣΗ</vt:lpstr>
      <vt:lpstr>Παρούσα Αξία της Υπερπροσόδου </vt:lpstr>
      <vt:lpstr>ΤΥΠΟΣ ΠΑΡΟΥΣΑΣ ΑΞΙΑΣ</vt:lpstr>
      <vt:lpstr>ΑΣΚΗΣΗ 2</vt:lpstr>
      <vt:lpstr>ΛΥΣΗ</vt:lpstr>
      <vt:lpstr>ΑΣΚΗΣΗ 3</vt:lpstr>
      <vt:lpstr>ΛΥΣΗ (α)</vt:lpstr>
      <vt:lpstr>ΛΥΣΗ (β)</vt:lpstr>
      <vt:lpstr>ΑΠΟΛΥΤΑ ΜΟΝΤΕΛΑ ΑΠΟΤΙΜΗΣΗΣ</vt:lpstr>
      <vt:lpstr>ΜΟΝΤΕΛΑ ΠΡΟΕΞΟΦΛΗΣΗΣ ΜΕΡΙΣΜΑΤΩΝ(1)</vt:lpstr>
      <vt:lpstr> ΑΠΟΤΙΜΗΣΗ ΕΠΙΧΕΙΡΗΣΕΩΝ ΜΕ ΤΟ ΜΟΝΤΕΛΟ ΠΡΟΕΞΟΦΛΗΣΗΣ ΜΕΡΙΣΜΑΤΩΝ (1)</vt:lpstr>
      <vt:lpstr>ΑΠΟΤΙΜΗΣΗ ΕΠΙΧΕΙΡΗΣΕΩΝ ΜΕ ΤΟ ΜΟΝΤΕΛΟ ΠΡΟΕΞΟΦΛΗΣΗΣ ΜΕΡΙΣΜΑΤΩΝ (2)</vt:lpstr>
      <vt:lpstr> TO ΜΟΝΤΕΛΟ ΠΡΟΕΞΟΦΛΗΣΗΣ ΜΕΡΙΣΜΑΤΩΝ DDM (3)</vt:lpstr>
      <vt:lpstr>  TO ΜΟΝΤΕΛΟ ΠΡΟΕΞΟΦΛΗΣΗΣ ΜΕΡΙΣΜΑΤΩΝ  Divided Discount Model DDM (4)</vt:lpstr>
      <vt:lpstr>ΜΕΤΟΧΕΣ ΠΟΥ ΔΕΝ ΠΛΗΡΩΝΟΥΝ ΜΕΡΙΣΜΑ </vt:lpstr>
      <vt:lpstr>ΑΣΚΗΣΗ</vt:lpstr>
      <vt:lpstr>ΜΟΝΤΕΛΟ ΑΠΕΙΡΩΝ ΠΕΡΙΟΔΩΝ </vt:lpstr>
      <vt:lpstr>ΑΣΚΗΣΗ</vt:lpstr>
      <vt:lpstr>ΜΟΝΤΕΛΟ ΑΠΕΙΡΩΝ ΠΕΡΙΟΔΩΝ ΚΑΙ ΑΝΑΠΤΥΣΣΟΜΕΝΕΣ ΕΤΑΙΡΙΕΣ</vt:lpstr>
      <vt:lpstr>ΜΟΝΤΕΛΟ ΑΠΕΙΡΩΝ ΠΕΡΙΟΔΩΝ ΚΑΙ ΑΝΑΠΤΥΣΣΟΜΕΝΕΣ ΕΤΑΙΡΙΕΣ</vt:lpstr>
      <vt:lpstr>ΑΣΚΗΣΗ</vt:lpstr>
      <vt:lpstr>ΛΥΣΗ</vt:lpstr>
      <vt:lpstr>ΛΥΣΗ</vt:lpstr>
      <vt:lpstr>ΥΠΟΛΟΓΙΣΜΟΣ ΤΟΥ ΣΥΝΤΕΛΕΣΤΗ ΑΝΑΠΤΥΞΗΣ (g)</vt:lpstr>
      <vt:lpstr> ΥΠΟΛΟΓΙΣΜΟΣ ΤΟΥ ROE</vt:lpstr>
      <vt:lpstr>Υπολογισμός του g και του Ρ/Ε μιας δυναμικής - αναπτυσσόμενης επιχείρησης</vt:lpstr>
      <vt:lpstr>Παράδειγμα</vt:lpstr>
      <vt:lpstr>ΛΥΣΗ</vt:lpstr>
      <vt:lpstr>Μοντέλα Προεξόφλησης Μερισμάτων (2)</vt:lpstr>
      <vt:lpstr>Μοντέλα Προεξόφλησης Μερισμάτων (3)</vt:lpstr>
      <vt:lpstr>Μοντέλο Gordon ενός Σταδίου</vt:lpstr>
      <vt:lpstr>Μοντέλο Gordon δύο Σταδίων (1)</vt:lpstr>
      <vt:lpstr>Μοντέλο Gordon δύο Σταδίων(2)</vt:lpstr>
      <vt:lpstr>Μοντέλο Gordon τριών Σταδίων (1)</vt:lpstr>
      <vt:lpstr>Μοντέλο Gordon τριών Σταδίων (2)</vt:lpstr>
      <vt:lpstr>ΜΕΙΟΝΕΚΤΗΜΑΤΑ ΜΟΝΤΕΛΩΝ GORDON</vt:lpstr>
      <vt:lpstr>ΜΟΝΤΕΛΑ ΠΡΟΕΞΟΦΛΗΣΗΣ ΕΛΕΥΘΕΡΩΝ ΤΑΜΕΙΑΚΩΝ ΡΟΩΝ </vt:lpstr>
      <vt:lpstr>ΜΟΝΤΕΛΑ ΠΡΟΕΞΟΦΛΗΣΗΣ ΕΛΕΥΘΕΡΩΝ ΤΑΜΕΙΑΚΩΝ ΡΟΩΝ (1)</vt:lpstr>
      <vt:lpstr>ΜΟΝΤΕΛΑ ΠΡΟΕΞΟΦΛΗΣΗΣ ΕΛΕΥΘΕΡΩΝ ΤΑΜΕΙΑΚΩΝ ΡΟΩΝ (2) </vt:lpstr>
      <vt:lpstr>Ελεύθερες Ταμειακές Ροές προς την Επιχείρηση FCFF (1)</vt:lpstr>
      <vt:lpstr>Ελεύθερες Ταμειακές Ροές προς την Επιχείρηση FCFF (2)</vt:lpstr>
      <vt:lpstr>Ελεύθερες Ταμειακές Ροές προς την Επιχείρηση FCFF (3)</vt:lpstr>
      <vt:lpstr>Ελεύθερες Ταμειακές Ροές προς την Επιχείρηση FCFF (4)</vt:lpstr>
      <vt:lpstr>Οι Ελεύθερες Ταμειακές Ροές προς την Ιδιοκτησία FCFE (1)</vt:lpstr>
      <vt:lpstr>Οι Ελεύθερες Ταμειακές Ροές προς την Ιδιοκτησία FCFE (2)</vt:lpstr>
      <vt:lpstr>Οι Ελεύθερες Ταμειακές Ροές προς την Ιδιοκτησία FCFE (2)</vt:lpstr>
      <vt:lpstr>Δύο διαφορετικές προοπτικές εκτίμησης των μελλοντικών ταμειακών ροών κάθε έτους.</vt:lpstr>
      <vt:lpstr>Μοντέλο Gordon για Ελεύθερες Ταμειακές Ροές (1)</vt:lpstr>
      <vt:lpstr>Μοντέλο Gordon για Ελεύθερες Ταμειακές Ροές (2)</vt:lpstr>
      <vt:lpstr>Μοντέλο Gordon για Ελεύθερες Ταμειακές Ροές (3)</vt:lpstr>
      <vt:lpstr>Μοντέλα Υπόλοιπου Εισοδήματος (1) </vt:lpstr>
      <vt:lpstr>Μοντέλα Υπόλοιπου Εισοδήματος (2) </vt:lpstr>
      <vt:lpstr>Μοντέλα Υπόλοιπου Εισοδήματος (3) </vt:lpstr>
      <vt:lpstr>Μοντέλα Υπόλοιπου Εισοδήματος (4) </vt:lpstr>
      <vt:lpstr>Μοντέλα Υπόλοιπου Εισοδήματος (5) </vt:lpstr>
      <vt:lpstr>Μοντέλα Υπόλοιπου Εισοδήματος (6) </vt:lpstr>
      <vt:lpstr>Μοντέλα Υπόλοιπου Εισοδήματος (7) </vt:lpstr>
      <vt:lpstr>Μοντέλο Οικονομικής Προστιθέμενης Αξίας EVA (Economic Value Added) [1]</vt:lpstr>
      <vt:lpstr>Μοντέλο Οικονομικής Προστιθέμενης Αξίας EVA (Economic Value Added) [1]</vt:lpstr>
      <vt:lpstr>Προστιθέμενη Αξία της Αγοράς MVA</vt:lpstr>
      <vt:lpstr>Ταμειακή ροή ανά μετοχή (Cash flow per share)</vt:lpstr>
      <vt:lpstr> ΑΠΟΤΙΜΗΣΗ ΜΕΤΟΧΩΝ (1)</vt:lpstr>
      <vt:lpstr> Αποτίμηση μετοχών (2)</vt:lpstr>
      <vt:lpstr>Αποτίμηση μετοχών (4)</vt:lpstr>
      <vt:lpstr>Αποτίμηση μετοχών (5)</vt:lpstr>
      <vt:lpstr>Μερισματική Πολιτική</vt:lpstr>
      <vt:lpstr>Τα Μερίσματα Συνήθως Ακολουθούν τα Κέρδη</vt:lpstr>
      <vt:lpstr>Αποτίμηση Μερίσματος:  1. Δείκτης Μερισματικής Απόδοσης</vt:lpstr>
      <vt:lpstr>Αποτίμηση Μερίσματος:  2. Δείκτης Διανομής Μερίσματος</vt:lpstr>
      <vt:lpstr>Δείκτης Διανομής Μερίσματος &amp; Αποτίμηση Επιχειρήσεων</vt:lpstr>
      <vt:lpstr>Η ΜΕΤΡΗΣΗ ΤΗΣ ΔΙΑΡΚΕΙΑΣ ΜΙΑΣ ΣΥΝΘΕΤΗΣ ΟΜΟΛΟΓΙΑΣ</vt:lpstr>
      <vt:lpstr>Παράδειγμα 1</vt:lpstr>
      <vt:lpstr>Παράδειγμα 1 </vt:lpstr>
      <vt:lpstr>Γενικές παρατηρήσεις</vt:lpstr>
      <vt:lpstr>Διαφάνεια 162</vt:lpstr>
      <vt:lpstr>Διαφάνεια 163</vt:lpstr>
      <vt:lpstr>Διαφάνεια 164</vt:lpstr>
      <vt:lpstr>Διαφάνεια 165</vt:lpstr>
      <vt:lpstr>Διαφάνεια 166</vt:lpstr>
      <vt:lpstr>Διαφάνεια 167</vt:lpstr>
      <vt:lpstr>Διαφάνεια 168</vt:lpstr>
      <vt:lpstr>ΣΧΕΤΙΚΑ ΜΟΝΤΕΛΑ ΑΠΟΤΙΜΗΣΗΣ</vt:lpstr>
      <vt:lpstr>ΕΠΕΝΔΥΤΙΚΟΙ ΑΡΙΘΜΟΔΕΙΚΤΕΣ ή ΔΕΙΚΤΕΣ ΑΓΟΡΑΣ ή ΑΠΟΤΙΜΗΣΗΣ</vt:lpstr>
      <vt:lpstr>Price per Earnings Ratio Ρ/Ε</vt:lpstr>
      <vt:lpstr>ΤΙΜΗ ΠΡΟΣ ΚΕΡΔΗ ΑΝΑ ΜΕΤΟΧΗ  (PRICE EARNINGS RATIO, P/E)</vt:lpstr>
      <vt:lpstr>Ο ΔΕΙΚΤΗΣ Ρ/Ε ή ΠΟΛΛΑΠΛΑΣΙΑΣΤΗΣ ΚΕΡΔΩΝ</vt:lpstr>
      <vt:lpstr>ΚΕΡΔΗ ΑΝΑ ΜΕΤΟΧΗ (EARNINGS PER SHARE-E.P.S.)</vt:lpstr>
      <vt:lpstr>ΑΣΚΗΣΗ</vt:lpstr>
      <vt:lpstr>Ο ΔΕΙΚΤΗΣ Ρ/Ε ή ΠΟΛΛΑΠΛΑΣΙΑΣΤΗΣ ΚΕΡΔΩΝ ΚΑΙ Ο ΔΕΙΚΤΗΣ ΕΡS ΚΕΡΔΗ ΑΝΑ ΜΕΤΟΧΗ</vt:lpstr>
      <vt:lpstr>ΜΕΡΙΣΜΑ ΑΝΑ ΜΕΤΟΧΗ (DIVIDENDS PER SHARE)</vt:lpstr>
      <vt:lpstr> ΠΑΡΑΔΕΙΓΜΑ </vt:lpstr>
      <vt:lpstr>ΣΧΟΛΙΑΣΜΟΣ ΤΗΣ ΑΣΚΗΣΗΣ</vt:lpstr>
      <vt:lpstr>ΜΕΡΙΣΜΑΤΙΚΗ ΑΠΟΔΟΣΗ (CURRENT DIVIDEND YIELD)</vt:lpstr>
      <vt:lpstr>ΕΣΩΤΕΡΙΚΗ ΑΞΙΑ ΜΕΤΟΧΗΣ  (BOOK VALUE PER SHARE)</vt:lpstr>
      <vt:lpstr>ΧΡΗΜΑΤΙΣΤΗΡΙΑΚΗ ΤΙΜΗ ΠΡΟΣ ΕΣΩΤΕΡΙΚΗ ΑΞΙΑ ΜΕΤΟΧΗΣ (PRICE TO BOOK VALUE RATIO)</vt:lpstr>
      <vt:lpstr>Price to Βook Value Ratio (1)</vt:lpstr>
      <vt:lpstr>Price to Βook Value Ratio (2)</vt:lpstr>
      <vt:lpstr>Price to Βook Value Ratio (3)</vt:lpstr>
      <vt:lpstr>ΔΕΙΚΤΕΣ ΩΘΗΣΗΣ</vt:lpstr>
      <vt:lpstr>ΔΕΙΚΤΕΣ ΩΘΗΣΗΣ Μη Αναμενόμενα Κέρδη </vt:lpstr>
      <vt:lpstr>  ΔΕΙΚΤΕΣ ΩΘΗΣΗΣ Δείκτες Σχετικής Δύναμης </vt:lpstr>
      <vt:lpstr> Η ΘΕΩΡΙΑ ΧΑΡΤΟΦΥΛΑΚΙΟΥ ΤΟΥ MARKOWITZ</vt:lpstr>
      <vt:lpstr>ΥΠΟΛΟΓΙΣΜΟΣ ΤΟΥ RISK FREE RATE (RFR)</vt:lpstr>
      <vt:lpstr>Η ΘΕΩΡΙΑ ΧΑΡΤΟΦΥΛΑΚΙΟΥ ΤΟΥ MARKOWITZ</vt:lpstr>
      <vt:lpstr>Αποτίμηση μετοχών  με βάση τα κέρδη ανά μετοχή</vt:lpstr>
      <vt:lpstr>Διαφάνεια 193</vt:lpstr>
      <vt:lpstr>Διαφάνεια 194</vt:lpstr>
      <vt:lpstr>Διαφάνεια 195</vt:lpstr>
      <vt:lpstr>Διαφάνεια 196</vt:lpstr>
      <vt:lpstr>Διαφάνεια 197</vt:lpstr>
      <vt:lpstr>ΘΕΩΡΙΑ GORDON – LINTER (1)</vt:lpstr>
      <vt:lpstr>ΘΕΩΡΙΑ GORDON – LINTER (2)</vt:lpstr>
      <vt:lpstr>ΘΕΩΡΙΑ GORDON – LINTER (3)</vt:lpstr>
      <vt:lpstr>Η μέθοδος της Επιτροπής Κεφαλαιαγοράς</vt:lpstr>
      <vt:lpstr>ΔΙΚΑΙΩΜΑΤΑ ΠΡΟΑΙΡΕΣΗΣ (1)</vt:lpstr>
      <vt:lpstr>ΔΙΚΑΙΩΜΑΤΑ ΠΡΟΑΙΡΕΣΗΣ (2)</vt:lpstr>
      <vt:lpstr>ΔΙΚΑΙΩΜΑΤΑ ΠΡΟΑΙΡΕΣΗΣ (3)</vt:lpstr>
      <vt:lpstr>ΔΙΚΑΙΩΜΑΤΑ ΠΡΟΑΙΡΕΣΗΣ (4)</vt:lpstr>
      <vt:lpstr>ΑΠΟΤΙΜΗΣΗ ΜΗ ΕΙΣΗΓΜΕΝΩΝ ΕΠΙΧΕΙΡΗΣΕΩΝ </vt:lpstr>
      <vt:lpstr>1ο ΧΑΡΑΚΤΗΡΙΣΤΙΚΟ</vt:lpstr>
      <vt:lpstr>2ο ΧΑΡΑΚΤΗΡΙΣΤΙΚΟ</vt:lpstr>
      <vt:lpstr>3ο ΧΑΡΑΚΤΗΡΙΣΤΙΚΟ</vt:lpstr>
      <vt:lpstr>4ο ΧΑΡΑΚΤΗΡΙΣΤΙΚΟ</vt:lpstr>
      <vt:lpstr>ΙΔΙΑΙΤΕΡΕΣ ΠΕΡΙΠΤΩΣΕΙΣ</vt:lpstr>
      <vt:lpstr>ΒΑΣΙΚΑ ΣΤΟΙΧΕΙΑ ΑΠΟΤΙΜΗΣΗΣ ΜΗ ΕΙΣΗΓΜΕΝΩΝ ΕΠΙΧΕΙΡΗΣΕΩΝ</vt:lpstr>
      <vt:lpstr>1. Το κόστος κεφαλαίου (1)</vt:lpstr>
      <vt:lpstr>1. Το κόστος κεφαλαίου (2)</vt:lpstr>
      <vt:lpstr>2. Ταμειακές Ροές</vt:lpstr>
      <vt:lpstr>3. Η προσαρμογή της αξίας λόγω της έλλειψης αγοραίας πληροφόρησης</vt:lpstr>
      <vt:lpstr>4. Η προσαρμογή της αξίας λόγω εισδοχής του επενδυτή στη διοίκηση της εταιρίας (1) </vt:lpstr>
      <vt:lpstr>4. Η προσαρμογή της αξίας λόγω εισδοχής του επενδυτή στη διοίκηση της εταιρίας (2) </vt:lpstr>
      <vt:lpstr>ΕΛΛΗΝΙΚΗ ΒΙΒΛΙΟΓΡΑΦΙΑ</vt:lpstr>
      <vt:lpstr>Ελληνική Βιβλιογραφία</vt:lpstr>
      <vt:lpstr>ΕΛΛΗΝΙΚΗ ΒΙΒΛΙΟΓΡΑΦΙΑ</vt:lpstr>
      <vt:lpstr>ΞΕΝΗ ΒΙΒΛΙΟΓΡΑΦΙΑ</vt:lpstr>
      <vt:lpstr>ΒΙΒΛΙΟΓΡΑΦΙΑ</vt:lpstr>
      <vt:lpstr>ΒΙΒΙΟΓΡΑΦΙΑ - ΑΡΘΟΓΡΑΦΙΑ</vt:lpstr>
      <vt:lpstr>ΒΙΒΛΙΟΓΡΑΦΙΑ</vt:lpstr>
      <vt:lpstr>ΒΙΒΛΙΟΓΡΑΦΙΑ</vt:lpstr>
      <vt:lpstr>ΒΙΒΛΙΟΓΡΑΦΙΑ</vt:lpstr>
      <vt:lpstr>ΒΙΒΛΙΟΓΡΑΦΙΑ</vt:lpstr>
      <vt:lpstr>ΒΙΒΛΙΟΓΡΑΦΙΑ</vt:lpstr>
      <vt:lpstr>ΒΙΒΛΙΟΓΡΑΦΙΑ</vt:lpstr>
      <vt:lpstr>ΒΙΒΛΙΟΓΡΑΦΙΑ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ΓΕΩΡΓΙΟΣ</dc:creator>
  <cp:lastModifiedBy>user</cp:lastModifiedBy>
  <cp:revision>347</cp:revision>
  <dcterms:created xsi:type="dcterms:W3CDTF">2011-10-06T08:57:52Z</dcterms:created>
  <dcterms:modified xsi:type="dcterms:W3CDTF">2020-11-13T10:41:12Z</dcterms:modified>
</cp:coreProperties>
</file>