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3" r:id="rId1"/>
  </p:sldMasterIdLst>
  <p:sldIdLst>
    <p:sldId id="256" r:id="rId2"/>
    <p:sldId id="257" r:id="rId3"/>
    <p:sldId id="258" r:id="rId4"/>
    <p:sldId id="259" r:id="rId5"/>
    <p:sldId id="260" r:id="rId6"/>
    <p:sldId id="261" r:id="rId7"/>
    <p:sldId id="262" r:id="rId8"/>
    <p:sldId id="263" r:id="rId9"/>
    <p:sldId id="264" r:id="rId10"/>
    <p:sldId id="276" r:id="rId11"/>
    <p:sldId id="265" r:id="rId12"/>
    <p:sldId id="266" r:id="rId13"/>
    <p:sldId id="267" r:id="rId14"/>
    <p:sldId id="268" r:id="rId15"/>
    <p:sldId id="277" r:id="rId16"/>
    <p:sldId id="269" r:id="rId17"/>
    <p:sldId id="270" r:id="rId18"/>
    <p:sldId id="271" r:id="rId19"/>
    <p:sldId id="272" r:id="rId20"/>
    <p:sldId id="273" r:id="rId21"/>
    <p:sldId id="278" r:id="rId22"/>
    <p:sldId id="279" r:id="rId23"/>
    <p:sldId id="280" r:id="rId24"/>
    <p:sldId id="281" r:id="rId25"/>
    <p:sldId id="282" r:id="rId26"/>
    <p:sldId id="283" r:id="rId27"/>
    <p:sldId id="274" r:id="rId28"/>
    <p:sldId id="27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24" d="100"/>
          <a:sy n="124"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l-GR"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smtClean="0"/>
              <a:t>5/6/19</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23844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l-GR"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5/6/19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35474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l-GR"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5/6/19</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345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l-GR"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5/6/19</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85019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l-GR"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smtClean="0"/>
              <a:pPr/>
              <a:t>5/6/19</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46919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l-GR"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5/6/19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7886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l-GR"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5/6/19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011947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588030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smtClean="0"/>
              <a:t>5/6/19</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50187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7138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l-GR"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t>5/6/19</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72052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5/6/19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99661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l-GR"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5/6/19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2176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5/6/19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9719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5/6/19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6241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l-GR"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92665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l-GR"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5/6/19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1584690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l-GR"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5/6/19</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67135300"/>
      </p:ext>
    </p:extLst>
  </p:cSld>
  <p:clrMap bg1="dk1" tx1="lt1" bg2="dk2" tx2="lt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 id="2147483787" r:id="rId14"/>
    <p:sldLayoutId id="2147483788" r:id="rId15"/>
    <p:sldLayoutId id="2147483789" r:id="rId16"/>
    <p:sldLayoutId id="2147483790"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dirty="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44557" y="1684962"/>
            <a:ext cx="9010295" cy="4500081"/>
          </a:xfrm>
        </p:spPr>
        <p:txBody>
          <a:bodyPr>
            <a:noAutofit/>
          </a:bodyPr>
          <a:lstStyle/>
          <a:p>
            <a:pPr algn="just"/>
            <a:r>
              <a:rPr lang="el-GR" sz="2800" dirty="0">
                <a:latin typeface="Times New Roman" charset="0"/>
                <a:ea typeface="Times New Roman" charset="0"/>
                <a:cs typeface="Times New Roman" charset="0"/>
              </a:rPr>
              <a:t>Ο Αριστοτέλης στο Ε´ Κεφάλαιο των </a:t>
            </a:r>
            <a:r>
              <a:rPr lang="el-GR" sz="2800" i="1" dirty="0">
                <a:latin typeface="Times New Roman" charset="0"/>
                <a:ea typeface="Times New Roman" charset="0"/>
                <a:cs typeface="Times New Roman" charset="0"/>
              </a:rPr>
              <a:t>Ηθικών </a:t>
            </a:r>
            <a:r>
              <a:rPr lang="el-GR" sz="2800" i="1" dirty="0" err="1">
                <a:latin typeface="Times New Roman" charset="0"/>
                <a:ea typeface="Times New Roman" charset="0"/>
                <a:cs typeface="Times New Roman" charset="0"/>
              </a:rPr>
              <a:t>Νικομαχείων</a:t>
            </a:r>
            <a:r>
              <a:rPr lang="el-GR" sz="2800" dirty="0">
                <a:latin typeface="Times New Roman" charset="0"/>
                <a:ea typeface="Times New Roman" charset="0"/>
                <a:cs typeface="Times New Roman" charset="0"/>
              </a:rPr>
              <a:t> αναφέρεται στην επανορθωτική δικαιοσύνη, η οποία σχετίζεται με τις σχέσεις των ανθρώπων μεταξύ τους και ασχολείται με ζητήματα που αφορούν τους ιδιώτες. Το επανορθωτικό δίκαιο απονέμεται στη βάση της αρχής της ισότητας των υποκειμένων, με βασική παράμετρο την επιείκεια, η οποία έρχεται να καλύψει τα κενά που αφήνει ο νόμος, ο οποίος επικεντρώνεται μόνο στον ακριβή χαρακτήρα της βλάβης, αντιμετωπίζοντας τα δύο μέρη ως ίσα (Αριστοτέλης, </a:t>
            </a:r>
            <a:r>
              <a:rPr lang="el-GR" sz="2800" i="1" dirty="0">
                <a:latin typeface="Times New Roman" charset="0"/>
                <a:ea typeface="Times New Roman" charset="0"/>
                <a:cs typeface="Times New Roman" charset="0"/>
              </a:rPr>
              <a:t>Ηθικά </a:t>
            </a:r>
            <a:r>
              <a:rPr lang="el-GR" sz="2800" i="1" dirty="0" err="1">
                <a:latin typeface="Times New Roman" charset="0"/>
                <a:ea typeface="Times New Roman" charset="0"/>
                <a:cs typeface="Times New Roman" charset="0"/>
              </a:rPr>
              <a:t>Νικομάχεια</a:t>
            </a:r>
            <a:r>
              <a:rPr lang="el-GR" sz="2800" dirty="0">
                <a:latin typeface="Times New Roman" charset="0"/>
                <a:ea typeface="Times New Roman" charset="0"/>
                <a:cs typeface="Times New Roman" charset="0"/>
              </a:rPr>
              <a:t>, 1132</a:t>
            </a:r>
            <a:r>
              <a:rPr lang="en-US" sz="2800" dirty="0">
                <a:latin typeface="Times New Roman" charset="0"/>
                <a:ea typeface="Times New Roman" charset="0"/>
                <a:cs typeface="Times New Roman" charset="0"/>
              </a:rPr>
              <a:t>a</a:t>
            </a:r>
            <a:r>
              <a:rPr lang="el-GR" sz="2800" dirty="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79166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1972" y="215757"/>
            <a:ext cx="6780945" cy="1181528"/>
          </a:xfrm>
        </p:spPr>
        <p:txBody>
          <a:bodyPr>
            <a:normAutofit/>
          </a:bodyPr>
          <a:lstStyle/>
          <a:p>
            <a:r>
              <a:rPr lang="el-GR" b="1" dirty="0">
                <a:latin typeface="Times New Roman" charset="0"/>
                <a:ea typeface="Times New Roman" charset="0"/>
                <a:cs typeface="Times New Roman" charset="0"/>
              </a:rPr>
              <a:t>ΕΠΑΝΟΡΘΩΤΙΚΟ ΔΙΚΑΙΟ</a:t>
            </a:r>
            <a:endParaRPr lang="en-US" b="1" dirty="0"/>
          </a:p>
        </p:txBody>
      </p:sp>
      <p:sp>
        <p:nvSpPr>
          <p:cNvPr id="3" name="Content Placeholder 2"/>
          <p:cNvSpPr>
            <a:spLocks noGrp="1"/>
          </p:cNvSpPr>
          <p:nvPr>
            <p:ph idx="1"/>
          </p:nvPr>
        </p:nvSpPr>
        <p:spPr>
          <a:xfrm>
            <a:off x="2116476" y="2194560"/>
            <a:ext cx="8465907" cy="4124047"/>
          </a:xfrm>
        </p:spPr>
        <p:txBody>
          <a:bodyPr>
            <a:normAutofit/>
          </a:bodyPr>
          <a:lstStyle/>
          <a:p>
            <a:pPr marL="0" indent="0" algn="just">
              <a:buNone/>
            </a:pPr>
            <a:r>
              <a:rPr lang="el-GR" sz="2800" dirty="0">
                <a:latin typeface="Times New Roman" charset="0"/>
                <a:ea typeface="Times New Roman" charset="0"/>
                <a:cs typeface="Times New Roman" charset="0"/>
              </a:rPr>
              <a:t>Κοινά αποδεκτός ορισμός </a:t>
            </a:r>
            <a:r>
              <a:rPr lang="el-GR" sz="2800" dirty="0" smtClean="0">
                <a:latin typeface="Times New Roman" charset="0"/>
                <a:ea typeface="Times New Roman" charset="0"/>
                <a:cs typeface="Times New Roman" charset="0"/>
              </a:rPr>
              <a:t>για την </a:t>
            </a:r>
            <a:r>
              <a:rPr lang="el-GR" sz="2800" dirty="0" err="1" smtClean="0">
                <a:latin typeface="Times New Roman" charset="0"/>
                <a:ea typeface="Times New Roman" charset="0"/>
                <a:cs typeface="Times New Roman" charset="0"/>
              </a:rPr>
              <a:t>αποκαταστατική</a:t>
            </a:r>
            <a:r>
              <a:rPr lang="el-GR" sz="2800" dirty="0" smtClean="0">
                <a:latin typeface="Times New Roman" charset="0"/>
                <a:ea typeface="Times New Roman" charset="0"/>
                <a:cs typeface="Times New Roman" charset="0"/>
              </a:rPr>
              <a:t> δικαιοσύνη </a:t>
            </a:r>
            <a:r>
              <a:rPr lang="el-GR" sz="2800" dirty="0">
                <a:latin typeface="Times New Roman" charset="0"/>
                <a:ea typeface="Times New Roman" charset="0"/>
                <a:cs typeface="Times New Roman" charset="0"/>
              </a:rPr>
              <a:t>δεν υπάρχει. </a:t>
            </a:r>
            <a:r>
              <a:rPr lang="el-GR" sz="2800" dirty="0" smtClean="0">
                <a:latin typeface="Times New Roman" charset="0"/>
                <a:ea typeface="Times New Roman" charset="0"/>
                <a:cs typeface="Times New Roman" charset="0"/>
              </a:rPr>
              <a:t>Το περιεχόμενό </a:t>
            </a:r>
            <a:r>
              <a:rPr lang="el-GR" sz="2800" dirty="0">
                <a:latin typeface="Times New Roman" charset="0"/>
                <a:ea typeface="Times New Roman" charset="0"/>
                <a:cs typeface="Times New Roman" charset="0"/>
              </a:rPr>
              <a:t>της είναι </a:t>
            </a:r>
            <a:r>
              <a:rPr lang="el-GR" sz="2800" dirty="0" smtClean="0">
                <a:latin typeface="Times New Roman" charset="0"/>
                <a:ea typeface="Times New Roman" charset="0"/>
                <a:cs typeface="Times New Roman" charset="0"/>
              </a:rPr>
              <a:t>ευρύ </a:t>
            </a:r>
            <a:r>
              <a:rPr lang="el-GR" sz="2800" dirty="0">
                <a:latin typeface="Times New Roman" charset="0"/>
                <a:ea typeface="Times New Roman" charset="0"/>
                <a:cs typeface="Times New Roman" charset="0"/>
              </a:rPr>
              <a:t>και </a:t>
            </a:r>
            <a:r>
              <a:rPr lang="el-GR" sz="2800" dirty="0" smtClean="0">
                <a:latin typeface="Times New Roman" charset="0"/>
                <a:ea typeface="Times New Roman" charset="0"/>
                <a:cs typeface="Times New Roman" charset="0"/>
              </a:rPr>
              <a:t>εμπεριέχει τόσο </a:t>
            </a:r>
            <a:r>
              <a:rPr lang="el-GR" sz="2800" dirty="0">
                <a:latin typeface="Times New Roman" charset="0"/>
                <a:ea typeface="Times New Roman" charset="0"/>
                <a:cs typeface="Times New Roman" charset="0"/>
              </a:rPr>
              <a:t>την «πολιτική της </a:t>
            </a:r>
            <a:r>
              <a:rPr lang="el-GR" sz="2800" dirty="0" smtClean="0">
                <a:latin typeface="Times New Roman" charset="0"/>
                <a:ea typeface="Times New Roman" charset="0"/>
                <a:cs typeface="Times New Roman" charset="0"/>
              </a:rPr>
              <a:t>ποινικής δικαιοσύνης όσο και </a:t>
            </a:r>
            <a:r>
              <a:rPr lang="el-GR" sz="2800" dirty="0">
                <a:latin typeface="Times New Roman" charset="0"/>
                <a:ea typeface="Times New Roman" charset="0"/>
                <a:cs typeface="Times New Roman" charset="0"/>
              </a:rPr>
              <a:t>την πολιτική για τη ρύθμιση της ευημερίας των παιδιών, </a:t>
            </a:r>
            <a:r>
              <a:rPr lang="el-GR" sz="2800" dirty="0" smtClean="0">
                <a:latin typeface="Times New Roman" charset="0"/>
                <a:ea typeface="Times New Roman" charset="0"/>
                <a:cs typeface="Times New Roman" charset="0"/>
              </a:rPr>
              <a:t>σχολείων, εταιριών</a:t>
            </a:r>
            <a:r>
              <a:rPr lang="el-GR" sz="2800" dirty="0">
                <a:latin typeface="Times New Roman" charset="0"/>
                <a:ea typeface="Times New Roman" charset="0"/>
                <a:cs typeface="Times New Roman" charset="0"/>
              </a:rPr>
              <a:t>, αστικών υποθέσεων και των αυταρχικών καθεστώτων που καταπατούν </a:t>
            </a:r>
            <a:r>
              <a:rPr lang="el-GR" sz="2800" dirty="0" smtClean="0">
                <a:latin typeface="Times New Roman" charset="0"/>
                <a:ea typeface="Times New Roman" charset="0"/>
                <a:cs typeface="Times New Roman" charset="0"/>
              </a:rPr>
              <a:t>τα ανθρώπινα δικαιώματα.</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34683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54832" y="1684962"/>
            <a:ext cx="7808360" cy="4171308"/>
          </a:xfrm>
        </p:spPr>
        <p:txBody>
          <a:bodyPr/>
          <a:lstStyle/>
          <a:p>
            <a:pPr marL="457200" indent="-457200" algn="just">
              <a:buFontTx/>
              <a:buChar char="-"/>
            </a:pPr>
            <a:r>
              <a:rPr lang="el-GR" sz="2800" i="1" dirty="0" smtClean="0">
                <a:latin typeface="Times New Roman" charset="0"/>
                <a:ea typeface="Times New Roman" charset="0"/>
                <a:cs typeface="Times New Roman" charset="0"/>
              </a:rPr>
              <a:t>Η δικαιοσύνη πρέπει να είναι </a:t>
            </a:r>
            <a:r>
              <a:rPr lang="el-GR" sz="2800" i="1" dirty="0" err="1" smtClean="0">
                <a:latin typeface="Times New Roman" charset="0"/>
                <a:ea typeface="Times New Roman" charset="0"/>
                <a:cs typeface="Times New Roman" charset="0"/>
              </a:rPr>
              <a:t>αποκαταστατική</a:t>
            </a:r>
            <a:r>
              <a:rPr lang="el-GR" sz="2800" i="1" dirty="0" smtClean="0">
                <a:latin typeface="Times New Roman" charset="0"/>
                <a:ea typeface="Times New Roman" charset="0"/>
                <a:cs typeface="Times New Roman" charset="0"/>
              </a:rPr>
              <a:t>, που σημαίνει να στοχεύει στην επανόρθωση της βλάβης, που έχει προκληθεί από το θύμα στο δράστη.</a:t>
            </a:r>
          </a:p>
          <a:p>
            <a:pPr marL="457200" indent="-457200" algn="just">
              <a:buFontTx/>
              <a:buChar char="-"/>
            </a:pPr>
            <a:r>
              <a:rPr lang="el-GR" sz="2800" i="1" dirty="0" smtClean="0">
                <a:latin typeface="Times New Roman" charset="0"/>
                <a:ea typeface="Times New Roman" charset="0"/>
                <a:cs typeface="Times New Roman" charset="0"/>
              </a:rPr>
              <a:t>Η </a:t>
            </a:r>
            <a:r>
              <a:rPr lang="el-GR" sz="2800" i="1" dirty="0" err="1" smtClean="0">
                <a:latin typeface="Times New Roman" charset="0"/>
                <a:ea typeface="Times New Roman" charset="0"/>
                <a:cs typeface="Times New Roman" charset="0"/>
              </a:rPr>
              <a:t>α.δ</a:t>
            </a:r>
            <a:r>
              <a:rPr lang="el-GR" sz="2800" i="1" dirty="0" smtClean="0">
                <a:latin typeface="Times New Roman" charset="0"/>
                <a:ea typeface="Times New Roman" charset="0"/>
                <a:cs typeface="Times New Roman" charset="0"/>
              </a:rPr>
              <a:t>. είναι μια πρακτική για την αντιμετώπιση του εγκληματικών πράξεων, φέροντας σε μια στενή επικοινωνιακή επαφή το δράστη και το θύμα, καθώς και τις οικογένειές τους, ώστε να ανοίξουν ένα διάλογο, αποβλέποντας στην αποκατάστασης της βλάβης  </a:t>
            </a:r>
            <a:endParaRPr lang="en-US" sz="2800" i="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13413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54832" y="1684962"/>
            <a:ext cx="8311794" cy="4222678"/>
          </a:xfrm>
        </p:spPr>
        <p:txBody>
          <a:bodyPr>
            <a:normAutofit/>
          </a:bodyPr>
          <a:lstStyle/>
          <a:p>
            <a:r>
              <a:rPr lang="el-GR" sz="2800" dirty="0" smtClean="0">
                <a:latin typeface="Times New Roman" charset="0"/>
                <a:ea typeface="Times New Roman" charset="0"/>
                <a:cs typeface="Times New Roman" charset="0"/>
              </a:rPr>
              <a:t>Χαρακτηριστικά της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a:t>
            </a:r>
            <a:r>
              <a:rPr lang="en-US" sz="2800" dirty="0" smtClean="0">
                <a:latin typeface="Times New Roman" charset="0"/>
                <a:ea typeface="Times New Roman" charset="0"/>
                <a:cs typeface="Times New Roman" charset="0"/>
              </a:rPr>
              <a:t>:</a:t>
            </a:r>
            <a:endParaRPr lang="el-GR" sz="2800" dirty="0" smtClean="0">
              <a:latin typeface="Times New Roman" charset="0"/>
              <a:ea typeface="Times New Roman" charset="0"/>
              <a:cs typeface="Times New Roman" charset="0"/>
            </a:endParaRPr>
          </a:p>
          <a:p>
            <a:pPr marL="457200" indent="-457200">
              <a:buFontTx/>
              <a:buChar char="-"/>
            </a:pPr>
            <a:r>
              <a:rPr lang="el-GR" sz="2800" dirty="0" smtClean="0">
                <a:latin typeface="Times New Roman" charset="0"/>
                <a:ea typeface="Times New Roman" charset="0"/>
                <a:cs typeface="Times New Roman" charset="0"/>
              </a:rPr>
              <a:t>Κύρια λειτουργία της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είναι η αποκατάσταση της βλάβης, που προκλήθηκε από τη σύγκρουση και όχι η τιμωρία</a:t>
            </a:r>
          </a:p>
          <a:p>
            <a:pPr marL="457200" indent="-457200">
              <a:buFontTx/>
              <a:buChar char="-"/>
            </a:pPr>
            <a:r>
              <a:rPr lang="el-GR" sz="2800" dirty="0" smtClean="0">
                <a:latin typeface="Times New Roman" charset="0"/>
                <a:ea typeface="Times New Roman" charset="0"/>
                <a:cs typeface="Times New Roman" charset="0"/>
              </a:rPr>
              <a:t>Σκοπός της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είναι</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 η Ευθύνη, Επανόρθωση και Επανένταξη</a:t>
            </a:r>
          </a:p>
          <a:p>
            <a:pPr marL="457200" indent="-457200" algn="just">
              <a:buFontTx/>
              <a:buChar char="-"/>
            </a:pPr>
            <a:r>
              <a:rPr lang="el-GR" sz="2800" dirty="0" smtClean="0">
                <a:latin typeface="Times New Roman" charset="0"/>
                <a:ea typeface="Times New Roman" charset="0"/>
                <a:cs typeface="Times New Roman" charset="0"/>
              </a:rPr>
              <a:t>Η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α</a:t>
            </a:r>
            <a:r>
              <a:rPr lang="el-GR" sz="2800" dirty="0" smtClean="0">
                <a:latin typeface="Times New Roman" charset="0"/>
                <a:ea typeface="Times New Roman" charset="0"/>
                <a:cs typeface="Times New Roman" charset="0"/>
              </a:rPr>
              <a:t>ναζητά αιτίες, που την προκαλούν, επικεντρώνεται σε προβλήματα/συνέπειες αναφορικά με τα πρόσωπα που εμπλέκονται</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20914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54832" y="1684962"/>
            <a:ext cx="8301520" cy="4099389"/>
          </a:xfrm>
        </p:spPr>
        <p:txBody>
          <a:bodyPr>
            <a:normAutofit/>
          </a:bodyPr>
          <a:lstStyle/>
          <a:p>
            <a:pPr marL="457200" indent="-457200" algn="just">
              <a:buFontTx/>
              <a:buChar char="-"/>
            </a:pPr>
            <a:r>
              <a:rPr lang="el-GR" sz="2800" dirty="0" smtClean="0">
                <a:latin typeface="Times New Roman" charset="0"/>
                <a:ea typeface="Times New Roman" charset="0"/>
                <a:cs typeface="Times New Roman" charset="0"/>
              </a:rPr>
              <a:t>Η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Έχει δημοκρατικό, πλουραλιστικό και καινοτόμο χαρακτήρα, καθώς δίνει τη δυνατότητα στα αντίπαλα μέρη να εκφράσουν την πλευρά τους, να προτείνουν λύσεις και να μετέχουν αυτοβούλως</a:t>
            </a:r>
          </a:p>
          <a:p>
            <a:pPr marL="457200" indent="-457200" algn="just">
              <a:buFontTx/>
              <a:buChar char="-"/>
            </a:pPr>
            <a:r>
              <a:rPr lang="el-GR" sz="2800" dirty="0" smtClean="0">
                <a:latin typeface="Times New Roman" charset="0"/>
                <a:ea typeface="Times New Roman" charset="0"/>
                <a:cs typeface="Times New Roman" charset="0"/>
              </a:rPr>
              <a:t>Συμβάλλει σημαντικά στην κατανόηση των κινήτρων της πράξης από τα θύματα, ώστε να μην εστιάσουν την προσοχή τους στην τιμωρία του δράστη, αλλά στην αποκατάσταση της βλάβης και τη βελτίωση των σχέσεων των αντίπαλων μερών</a:t>
            </a:r>
          </a:p>
          <a:p>
            <a:pPr marL="457200" indent="-457200" algn="just">
              <a:buFontTx/>
              <a:buChar char="-"/>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36883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dirty="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116476" y="1684962"/>
            <a:ext cx="7880280" cy="4551451"/>
          </a:xfrm>
        </p:spPr>
        <p:txBody>
          <a:bodyPr>
            <a:normAutofit lnSpcReduction="10000"/>
          </a:bodyPr>
          <a:lstStyle/>
          <a:p>
            <a:pPr marL="457200" indent="-457200">
              <a:buFontTx/>
              <a:buChar char="-"/>
            </a:pPr>
            <a:r>
              <a:rPr lang="el-GR" sz="2800" dirty="0" smtClean="0">
                <a:latin typeface="Times New Roman" charset="0"/>
                <a:ea typeface="Times New Roman" charset="0"/>
                <a:cs typeface="Times New Roman" charset="0"/>
              </a:rPr>
              <a:t>Η αποκατάσταση της βλάβης δηλώνεται από το δράστη με την έκφραση συγνώμης, γεγονός που έχει ευεργετική συνέπεια για την ψυχολογία του θύματος</a:t>
            </a:r>
          </a:p>
          <a:p>
            <a:pPr marL="457200" indent="-457200" algn="just">
              <a:buFontTx/>
              <a:buChar char="-"/>
            </a:pPr>
            <a:r>
              <a:rPr lang="el-GR" sz="2800" dirty="0" smtClean="0">
                <a:latin typeface="Times New Roman" charset="0"/>
                <a:ea typeface="Times New Roman" charset="0"/>
                <a:cs typeface="Times New Roman" charset="0"/>
              </a:rPr>
              <a:t>Η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είναι γρήγορη διαδικασία, με μικρό </a:t>
            </a:r>
            <a:r>
              <a:rPr lang="el-GR" sz="2800" smtClean="0">
                <a:latin typeface="Times New Roman" charset="0"/>
                <a:ea typeface="Times New Roman" charset="0"/>
                <a:cs typeface="Times New Roman" charset="0"/>
              </a:rPr>
              <a:t>κόστος για </a:t>
            </a:r>
            <a:r>
              <a:rPr lang="el-GR" sz="2800" dirty="0" smtClean="0">
                <a:latin typeface="Times New Roman" charset="0"/>
                <a:ea typeface="Times New Roman" charset="0"/>
                <a:cs typeface="Times New Roman" charset="0"/>
              </a:rPr>
              <a:t>την επίλυση της σύγκρουσης, και υπάρχει πρόληψη για τυχόν αδικία στο μέλλον</a:t>
            </a:r>
          </a:p>
          <a:p>
            <a:pPr marL="457200" indent="-457200" algn="just">
              <a:buFontTx/>
              <a:buChar char="-"/>
            </a:pPr>
            <a:r>
              <a:rPr lang="el-GR" sz="2800" dirty="0" smtClean="0">
                <a:latin typeface="Times New Roman" charset="0"/>
                <a:ea typeface="Times New Roman" charset="0"/>
                <a:cs typeface="Times New Roman" charset="0"/>
              </a:rPr>
              <a:t>Τα προγράμματα </a:t>
            </a:r>
            <a:r>
              <a:rPr lang="el-GR" sz="2800" dirty="0" err="1" smtClean="0">
                <a:latin typeface="Times New Roman" charset="0"/>
                <a:ea typeface="Times New Roman" charset="0"/>
                <a:cs typeface="Times New Roman" charset="0"/>
              </a:rPr>
              <a:t>αποκαταστατικής</a:t>
            </a:r>
            <a:r>
              <a:rPr lang="el-GR" sz="2800" dirty="0" smtClean="0">
                <a:latin typeface="Times New Roman" charset="0"/>
                <a:ea typeface="Times New Roman" charset="0"/>
                <a:cs typeface="Times New Roman" charset="0"/>
              </a:rPr>
              <a:t> δικαιοσύνης μειώνουν τον υποτροπιασμό της πράξης, δίνουν υψηλή αίσθηση δικαίου στις εμπλεκόμενες πλευρές, υποδεικνύουν συναίνεση σε σχέση με τον </a:t>
            </a:r>
            <a:r>
              <a:rPr lang="el-GR" sz="2800" dirty="0" err="1" smtClean="0">
                <a:latin typeface="Times New Roman" charset="0"/>
                <a:ea typeface="Times New Roman" charset="0"/>
                <a:cs typeface="Times New Roman" charset="0"/>
              </a:rPr>
              <a:t>τιμωρητικό</a:t>
            </a:r>
            <a:r>
              <a:rPr lang="el-GR" sz="2800" dirty="0" smtClean="0">
                <a:latin typeface="Times New Roman" charset="0"/>
                <a:ea typeface="Times New Roman" charset="0"/>
                <a:cs typeface="Times New Roman" charset="0"/>
              </a:rPr>
              <a:t> χαρακτήρα της επιβολής ποινής</a:t>
            </a:r>
          </a:p>
        </p:txBody>
      </p:sp>
    </p:spTree>
    <p:extLst>
      <p:ext uri="{BB962C8B-B14F-4D97-AF65-F5344CB8AC3E}">
        <p14:creationId xmlns:p14="http://schemas.microsoft.com/office/powerpoint/2010/main" val="1808579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4989" y="328773"/>
            <a:ext cx="6246686" cy="1397285"/>
          </a:xfrm>
        </p:spPr>
        <p:txBody>
          <a:bodyPr/>
          <a:lstStyle/>
          <a:p>
            <a:r>
              <a:rPr lang="el-GR" b="1" dirty="0">
                <a:latin typeface="Times New Roman" charset="0"/>
                <a:ea typeface="Times New Roman" charset="0"/>
                <a:cs typeface="Times New Roman" charset="0"/>
              </a:rPr>
              <a:t>ΕΠΑΝΟΡΘΩΤΙΚΟ ΔΙΚΑΙΟ</a:t>
            </a:r>
            <a:endParaRPr lang="en-US" b="1" dirty="0"/>
          </a:p>
        </p:txBody>
      </p:sp>
      <p:sp>
        <p:nvSpPr>
          <p:cNvPr id="3" name="Content Placeholder 2"/>
          <p:cNvSpPr>
            <a:spLocks noGrp="1"/>
          </p:cNvSpPr>
          <p:nvPr>
            <p:ph idx="1"/>
          </p:nvPr>
        </p:nvSpPr>
        <p:spPr>
          <a:xfrm>
            <a:off x="2352782" y="1726058"/>
            <a:ext cx="8640567" cy="4492627"/>
          </a:xfrm>
        </p:spPr>
        <p:txBody>
          <a:bodyPr>
            <a:normAutofit/>
          </a:bodyPr>
          <a:lstStyle/>
          <a:p>
            <a:pPr marL="0" indent="0" algn="just">
              <a:buNone/>
            </a:pPr>
            <a:r>
              <a:rPr lang="el-GR" sz="2800" dirty="0">
                <a:latin typeface="Times New Roman" charset="0"/>
                <a:ea typeface="Times New Roman" charset="0"/>
                <a:cs typeface="Times New Roman" charset="0"/>
              </a:rPr>
              <a:t>Τα προγράμματα </a:t>
            </a:r>
            <a:r>
              <a:rPr lang="el-GR" sz="2800" dirty="0" err="1">
                <a:latin typeface="Times New Roman" charset="0"/>
                <a:ea typeface="Times New Roman" charset="0"/>
                <a:cs typeface="Times New Roman" charset="0"/>
              </a:rPr>
              <a:t>αποκαταστατικής</a:t>
            </a:r>
            <a:r>
              <a:rPr lang="el-GR" sz="2800" dirty="0">
                <a:latin typeface="Times New Roman" charset="0"/>
                <a:ea typeface="Times New Roman" charset="0"/>
                <a:cs typeface="Times New Roman" charset="0"/>
              </a:rPr>
              <a:t> δικαιοσύνης </a:t>
            </a:r>
            <a:r>
              <a:rPr lang="el-GR" sz="2800" dirty="0" smtClean="0">
                <a:latin typeface="Times New Roman" charset="0"/>
                <a:ea typeface="Times New Roman" charset="0"/>
                <a:cs typeface="Times New Roman" charset="0"/>
              </a:rPr>
              <a:t>καταλαμβάνουν </a:t>
            </a:r>
            <a:r>
              <a:rPr lang="el-GR" sz="2800" dirty="0">
                <a:latin typeface="Times New Roman" charset="0"/>
                <a:ea typeface="Times New Roman" charset="0"/>
                <a:cs typeface="Times New Roman" charset="0"/>
              </a:rPr>
              <a:t>ένα </a:t>
            </a:r>
            <a:r>
              <a:rPr lang="el-GR" sz="2800" dirty="0" smtClean="0">
                <a:latin typeface="Times New Roman" charset="0"/>
                <a:ea typeface="Times New Roman" charset="0"/>
                <a:cs typeface="Times New Roman" charset="0"/>
              </a:rPr>
              <a:t>αρκετά ευρύ πεδίο και περιλαμβάνουν </a:t>
            </a:r>
            <a:r>
              <a:rPr lang="el-GR" sz="2800" dirty="0">
                <a:latin typeface="Times New Roman" charset="0"/>
                <a:ea typeface="Times New Roman" charset="0"/>
                <a:cs typeface="Times New Roman" charset="0"/>
              </a:rPr>
              <a:t>αρκετές </a:t>
            </a:r>
            <a:r>
              <a:rPr lang="el-GR" sz="2800" dirty="0" smtClean="0">
                <a:latin typeface="Times New Roman" charset="0"/>
                <a:ea typeface="Times New Roman" charset="0"/>
                <a:cs typeface="Times New Roman" charset="0"/>
              </a:rPr>
              <a:t>θεματικές,</a:t>
            </a:r>
          </a:p>
          <a:p>
            <a:pPr marL="0" indent="0" algn="just">
              <a:buNone/>
            </a:pPr>
            <a:r>
              <a:rPr lang="el-GR" sz="2800" dirty="0" smtClean="0">
                <a:latin typeface="Times New Roman" charset="0"/>
                <a:ea typeface="Times New Roman" charset="0"/>
                <a:cs typeface="Times New Roman" charset="0"/>
              </a:rPr>
              <a:t>όπως </a:t>
            </a:r>
            <a:r>
              <a:rPr lang="el-GR" sz="2800" dirty="0">
                <a:latin typeface="Times New Roman" charset="0"/>
                <a:ea typeface="Times New Roman" charset="0"/>
                <a:cs typeface="Times New Roman" charset="0"/>
              </a:rPr>
              <a:t>η παιδική προστασία, η σχολική βία, η </a:t>
            </a:r>
            <a:r>
              <a:rPr lang="el-GR" sz="2800" dirty="0" smtClean="0">
                <a:latin typeface="Times New Roman" charset="0"/>
                <a:ea typeface="Times New Roman" charset="0"/>
                <a:cs typeface="Times New Roman" charset="0"/>
              </a:rPr>
              <a:t>ρύθμιση των </a:t>
            </a:r>
            <a:r>
              <a:rPr lang="el-GR" sz="2800" dirty="0">
                <a:latin typeface="Times New Roman" charset="0"/>
                <a:ea typeface="Times New Roman" charset="0"/>
                <a:cs typeface="Times New Roman" charset="0"/>
              </a:rPr>
              <a:t>εργασιακών σχέσεων, η ειρηνική επίλυση των διεθνών διαφορών, οι </a:t>
            </a:r>
            <a:r>
              <a:rPr lang="el-GR" sz="2800" dirty="0" smtClean="0">
                <a:latin typeface="Times New Roman" charset="0"/>
                <a:ea typeface="Times New Roman" charset="0"/>
                <a:cs typeface="Times New Roman" charset="0"/>
              </a:rPr>
              <a:t>εναλλακτικές μορφές </a:t>
            </a:r>
            <a:r>
              <a:rPr lang="el-GR" sz="2800" dirty="0">
                <a:latin typeface="Times New Roman" charset="0"/>
                <a:ea typeface="Times New Roman" charset="0"/>
                <a:cs typeface="Times New Roman" charset="0"/>
              </a:rPr>
              <a:t>μεταχείρισης των δραστών στα συστήματα απονομής δικαιοσύνης και </a:t>
            </a:r>
            <a:r>
              <a:rPr lang="el-GR" sz="2800" dirty="0" smtClean="0">
                <a:latin typeface="Times New Roman" charset="0"/>
                <a:ea typeface="Times New Roman" charset="0"/>
                <a:cs typeface="Times New Roman" charset="0"/>
              </a:rPr>
              <a:t>το σωφρονιστικό</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18845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280863" y="1684962"/>
            <a:ext cx="8773989" cy="4428162"/>
          </a:xfrm>
        </p:spPr>
        <p:txBody>
          <a:bodyPr>
            <a:normAutofit/>
          </a:bodyPr>
          <a:lstStyle/>
          <a:p>
            <a:pPr algn="just"/>
            <a:r>
              <a:rPr lang="el-GR" sz="2800" dirty="0">
                <a:latin typeface="Times New Roman" charset="0"/>
                <a:ea typeface="Times New Roman" charset="0"/>
                <a:cs typeface="Times New Roman" charset="0"/>
              </a:rPr>
              <a:t>Οι διαδικασίες της επανορθωτικής δικαιοσύνης και, ειδικότερα η ποινική διαμεσολάβηση θεωρούνται ως η τρίτη οδός ανάμεσα στην κατασταλτική και την αναμορφωτική δικαιοσύνη</a:t>
            </a:r>
          </a:p>
          <a:p>
            <a:pPr algn="just"/>
            <a:r>
              <a:rPr lang="el-GR" sz="2800" dirty="0">
                <a:latin typeface="Times New Roman" charset="0"/>
                <a:ea typeface="Times New Roman" charset="0"/>
                <a:cs typeface="Times New Roman" charset="0"/>
              </a:rPr>
              <a:t>Ο στόχος που αποδίδεται στην </a:t>
            </a:r>
            <a:r>
              <a:rPr lang="el-GR" sz="2800" dirty="0" err="1">
                <a:latin typeface="Times New Roman" charset="0"/>
                <a:ea typeface="Times New Roman" charset="0"/>
                <a:cs typeface="Times New Roman" charset="0"/>
              </a:rPr>
              <a:t>αποκαταστατική</a:t>
            </a:r>
            <a:r>
              <a:rPr lang="el-GR" sz="2800" dirty="0">
                <a:latin typeface="Times New Roman" charset="0"/>
                <a:ea typeface="Times New Roman" charset="0"/>
                <a:cs typeface="Times New Roman" charset="0"/>
              </a:rPr>
              <a:t> δικαιοσύνη είναι η επίτευξη κοινωνικής ειρήνης και για αυτό το λόγο </a:t>
            </a:r>
          </a:p>
          <a:p>
            <a:pPr algn="just"/>
            <a:r>
              <a:rPr lang="el-GR" sz="2800" dirty="0">
                <a:latin typeface="Times New Roman" charset="0"/>
                <a:ea typeface="Times New Roman" charset="0"/>
                <a:cs typeface="Times New Roman" charset="0"/>
              </a:rPr>
              <a:t>αποκαλείται και Ειρηνοποιός Εγκληματολογία</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39308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448657" y="1684962"/>
            <a:ext cx="9606196" cy="4263775"/>
          </a:xfrm>
        </p:spPr>
        <p:txBody>
          <a:bodyPr>
            <a:noAutofit/>
          </a:bodyPr>
          <a:lstStyle/>
          <a:p>
            <a:pPr algn="just"/>
            <a:r>
              <a:rPr lang="el-GR" sz="2800" dirty="0">
                <a:latin typeface="Times New Roman" charset="0"/>
                <a:ea typeface="Times New Roman" charset="0"/>
                <a:cs typeface="Times New Roman" charset="0"/>
              </a:rPr>
              <a:t>Η </a:t>
            </a:r>
            <a:r>
              <a:rPr lang="el-GR" sz="2800" dirty="0" smtClean="0">
                <a:latin typeface="Times New Roman" charset="0"/>
                <a:ea typeface="Times New Roman" charset="0"/>
                <a:cs typeface="Times New Roman" charset="0"/>
              </a:rPr>
              <a:t>ενίσχυση </a:t>
            </a:r>
            <a:r>
              <a:rPr lang="el-GR" sz="2800" dirty="0">
                <a:latin typeface="Times New Roman" charset="0"/>
                <a:ea typeface="Times New Roman" charset="0"/>
                <a:cs typeface="Times New Roman" charset="0"/>
              </a:rPr>
              <a:t>της «ιδέας» της </a:t>
            </a:r>
            <a:r>
              <a:rPr lang="el-GR" sz="2800" dirty="0" err="1" smtClean="0">
                <a:latin typeface="Times New Roman" charset="0"/>
                <a:ea typeface="Times New Roman" charset="0"/>
                <a:cs typeface="Times New Roman" charset="0"/>
              </a:rPr>
              <a:t>αποκαταστατικής</a:t>
            </a:r>
            <a:r>
              <a:rPr lang="el-GR"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δικαιοσύνης και η</a:t>
            </a:r>
          </a:p>
          <a:p>
            <a:pPr algn="just"/>
            <a:r>
              <a:rPr lang="el-GR" sz="2800" dirty="0">
                <a:latin typeface="Times New Roman" charset="0"/>
                <a:ea typeface="Times New Roman" charset="0"/>
                <a:cs typeface="Times New Roman" charset="0"/>
              </a:rPr>
              <a:t>προώθηση αντίστοιχων προγραμμάτων (π.χ. διαμεσολάβηση δράστη –θύματος) </a:t>
            </a:r>
            <a:r>
              <a:rPr lang="el-GR" sz="2800" dirty="0" smtClean="0">
                <a:latin typeface="Times New Roman" charset="0"/>
                <a:ea typeface="Times New Roman" charset="0"/>
                <a:cs typeface="Times New Roman" charset="0"/>
              </a:rPr>
              <a:t>εντάσσονται στις </a:t>
            </a:r>
            <a:r>
              <a:rPr lang="el-GR" sz="2800" dirty="0">
                <a:latin typeface="Times New Roman" charset="0"/>
                <a:ea typeface="Times New Roman" charset="0"/>
                <a:cs typeface="Times New Roman" charset="0"/>
              </a:rPr>
              <a:t>δράσεις που χρηματοδοτεί η Ε.Ε. στο πλαίσιο του προγράμματος AGIS III, </a:t>
            </a:r>
            <a:r>
              <a:rPr lang="el-GR" sz="2800" dirty="0" smtClean="0">
                <a:latin typeface="Times New Roman" charset="0"/>
                <a:ea typeface="Times New Roman" charset="0"/>
                <a:cs typeface="Times New Roman" charset="0"/>
              </a:rPr>
              <a:t>το οποίο υλοποιείται </a:t>
            </a:r>
            <a:r>
              <a:rPr lang="el-GR" sz="2800" dirty="0">
                <a:latin typeface="Times New Roman" charset="0"/>
                <a:ea typeface="Times New Roman" charset="0"/>
                <a:cs typeface="Times New Roman" charset="0"/>
              </a:rPr>
              <a:t>από το Ευρωπαϊκό Φόρουμ για την </a:t>
            </a:r>
            <a:r>
              <a:rPr lang="el-GR" sz="2800" dirty="0" err="1">
                <a:latin typeface="Times New Roman" charset="0"/>
                <a:ea typeface="Times New Roman" charset="0"/>
                <a:cs typeface="Times New Roman" charset="0"/>
              </a:rPr>
              <a:t>Αποκαταστατική</a:t>
            </a:r>
            <a:r>
              <a:rPr lang="el-GR" sz="2800" dirty="0">
                <a:latin typeface="Times New Roman" charset="0"/>
                <a:ea typeface="Times New Roman" charset="0"/>
                <a:cs typeface="Times New Roman" charset="0"/>
              </a:rPr>
              <a:t> Δικαιοσύνη (</a:t>
            </a:r>
            <a:r>
              <a:rPr lang="el-GR" sz="2800" dirty="0" smtClean="0">
                <a:latin typeface="Times New Roman" charset="0"/>
                <a:ea typeface="Times New Roman" charset="0"/>
                <a:cs typeface="Times New Roman" charset="0"/>
              </a:rPr>
              <a:t>EFRJ). </a:t>
            </a:r>
          </a:p>
          <a:p>
            <a:pPr algn="just"/>
            <a:r>
              <a:rPr lang="el-GR" sz="2800" dirty="0" smtClean="0">
                <a:latin typeface="Times New Roman" charset="0"/>
                <a:ea typeface="Times New Roman" charset="0"/>
                <a:cs typeface="Times New Roman" charset="0"/>
              </a:rPr>
              <a:t>Οι </a:t>
            </a:r>
            <a:r>
              <a:rPr lang="el-GR" sz="2800" dirty="0">
                <a:latin typeface="Times New Roman" charset="0"/>
                <a:ea typeface="Times New Roman" charset="0"/>
                <a:cs typeface="Times New Roman" charset="0"/>
              </a:rPr>
              <a:t>χώρες της Αν. Ευρώπης υιοθετούν και εφαρμόζουν </a:t>
            </a:r>
            <a:r>
              <a:rPr lang="el-GR" sz="2800" dirty="0" smtClean="0">
                <a:latin typeface="Times New Roman" charset="0"/>
                <a:ea typeface="Times New Roman" charset="0"/>
                <a:cs typeface="Times New Roman" charset="0"/>
              </a:rPr>
              <a:t>σε γρήγορο ρυθμό </a:t>
            </a:r>
            <a:r>
              <a:rPr lang="el-GR" sz="2800" dirty="0">
                <a:latin typeface="Times New Roman" charset="0"/>
                <a:ea typeface="Times New Roman" charset="0"/>
                <a:cs typeface="Times New Roman" charset="0"/>
              </a:rPr>
              <a:t>τα προγράμματα </a:t>
            </a:r>
            <a:r>
              <a:rPr lang="el-GR" sz="2800" dirty="0" smtClean="0">
                <a:latin typeface="Times New Roman" charset="0"/>
                <a:ea typeface="Times New Roman" charset="0"/>
                <a:cs typeface="Times New Roman" charset="0"/>
              </a:rPr>
              <a:t>της </a:t>
            </a:r>
            <a:r>
              <a:rPr lang="el-GR" sz="2800" dirty="0" err="1" smtClean="0">
                <a:latin typeface="Times New Roman" charset="0"/>
                <a:ea typeface="Times New Roman" charset="0"/>
                <a:cs typeface="Times New Roman" charset="0"/>
              </a:rPr>
              <a:t>αποκαταστατικής</a:t>
            </a:r>
            <a:r>
              <a:rPr lang="el-GR"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δικαιοσύνης και </a:t>
            </a:r>
            <a:r>
              <a:rPr lang="el-GR" sz="2800" dirty="0" smtClean="0">
                <a:latin typeface="Times New Roman" charset="0"/>
                <a:ea typeface="Times New Roman" charset="0"/>
                <a:cs typeface="Times New Roman" charset="0"/>
              </a:rPr>
              <a:t>εκπαιδεύουν εντατικά διαμεσολαβητές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35265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54831" y="1684962"/>
            <a:ext cx="9000021" cy="3750067"/>
          </a:xfrm>
        </p:spPr>
        <p:txBody>
          <a:bodyPr>
            <a:noAutofit/>
          </a:bodyPr>
          <a:lstStyle/>
          <a:p>
            <a:pPr algn="just"/>
            <a:r>
              <a:rPr lang="el-GR" sz="2800" dirty="0" smtClean="0">
                <a:latin typeface="Times New Roman" charset="0"/>
                <a:ea typeface="Times New Roman" charset="0"/>
                <a:cs typeface="Times New Roman" charset="0"/>
              </a:rPr>
              <a:t>Προθάλαμος για την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υπήρξαν</a:t>
            </a:r>
            <a:r>
              <a:rPr lang="en-US" sz="2800" dirty="0" smtClean="0">
                <a:latin typeface="Times New Roman" charset="0"/>
                <a:ea typeface="Times New Roman" charset="0"/>
                <a:cs typeface="Times New Roman" charset="0"/>
              </a:rPr>
              <a:t>:</a:t>
            </a:r>
            <a:endParaRPr lang="el-GR" sz="2800" dirty="0" smtClean="0">
              <a:latin typeface="Times New Roman" charset="0"/>
              <a:ea typeface="Times New Roman" charset="0"/>
              <a:cs typeface="Times New Roman" charset="0"/>
            </a:endParaRPr>
          </a:p>
          <a:p>
            <a:pPr marL="514350" indent="-514350" algn="just">
              <a:buAutoNum type="arabicPeriod"/>
            </a:pPr>
            <a:r>
              <a:rPr lang="el-GR" sz="2800" dirty="0" smtClean="0">
                <a:latin typeface="Times New Roman" charset="0"/>
                <a:ea typeface="Times New Roman" charset="0"/>
                <a:cs typeface="Times New Roman" charset="0"/>
              </a:rPr>
              <a:t>Η </a:t>
            </a:r>
            <a:r>
              <a:rPr lang="el-GR" sz="2800" dirty="0">
                <a:latin typeface="Times New Roman" charset="0"/>
                <a:ea typeface="Times New Roman" charset="0"/>
                <a:cs typeface="Times New Roman" charset="0"/>
              </a:rPr>
              <a:t>ανάπτυξη της </a:t>
            </a:r>
            <a:r>
              <a:rPr lang="el-GR" sz="2800" dirty="0" err="1">
                <a:latin typeface="Times New Roman" charset="0"/>
                <a:ea typeface="Times New Roman" charset="0"/>
                <a:cs typeface="Times New Roman" charset="0"/>
              </a:rPr>
              <a:t>θυματολογίας</a:t>
            </a:r>
            <a:r>
              <a:rPr lang="el-GR" sz="2800" dirty="0">
                <a:latin typeface="Times New Roman" charset="0"/>
                <a:ea typeface="Times New Roman" charset="0"/>
                <a:cs typeface="Times New Roman" charset="0"/>
              </a:rPr>
              <a:t> και του </a:t>
            </a:r>
            <a:r>
              <a:rPr lang="el-GR" sz="2800" dirty="0" err="1">
                <a:latin typeface="Times New Roman" charset="0"/>
                <a:ea typeface="Times New Roman" charset="0"/>
                <a:cs typeface="Times New Roman" charset="0"/>
              </a:rPr>
              <a:t>θυματολογικού</a:t>
            </a:r>
            <a:r>
              <a:rPr lang="el-GR" sz="2800" dirty="0">
                <a:latin typeface="Times New Roman" charset="0"/>
                <a:ea typeface="Times New Roman" charset="0"/>
                <a:cs typeface="Times New Roman" charset="0"/>
              </a:rPr>
              <a:t> κινήματος, </a:t>
            </a:r>
            <a:r>
              <a:rPr lang="el-GR" sz="2800" dirty="0" smtClean="0">
                <a:latin typeface="Times New Roman" charset="0"/>
                <a:ea typeface="Times New Roman" charset="0"/>
                <a:cs typeface="Times New Roman" charset="0"/>
              </a:rPr>
              <a:t>μέσα από το οποίο αναδείχτηκε το </a:t>
            </a:r>
            <a:r>
              <a:rPr lang="el-GR" sz="2800" dirty="0">
                <a:latin typeface="Times New Roman" charset="0"/>
                <a:ea typeface="Times New Roman" charset="0"/>
                <a:cs typeface="Times New Roman" charset="0"/>
              </a:rPr>
              <a:t>αίτημα της ισχυροποίησης του λόγου και της θέσης των θυμάτων </a:t>
            </a:r>
            <a:r>
              <a:rPr lang="el-GR" sz="2800" dirty="0" smtClean="0">
                <a:latin typeface="Times New Roman" charset="0"/>
                <a:ea typeface="Times New Roman" charset="0"/>
                <a:cs typeface="Times New Roman" charset="0"/>
              </a:rPr>
              <a:t>στο πλαίσιο </a:t>
            </a:r>
            <a:r>
              <a:rPr lang="el-GR" sz="2800" dirty="0">
                <a:latin typeface="Times New Roman" charset="0"/>
                <a:ea typeface="Times New Roman" charset="0"/>
                <a:cs typeface="Times New Roman" charset="0"/>
              </a:rPr>
              <a:t>της απονομής της ποινικής </a:t>
            </a:r>
            <a:r>
              <a:rPr lang="el-GR" sz="2800" dirty="0" smtClean="0">
                <a:latin typeface="Times New Roman" charset="0"/>
                <a:ea typeface="Times New Roman" charset="0"/>
                <a:cs typeface="Times New Roman" charset="0"/>
              </a:rPr>
              <a:t>δικαιοσύνης</a:t>
            </a: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790359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54831" y="1684962"/>
            <a:ext cx="9000021" cy="3750067"/>
          </a:xfrm>
        </p:spPr>
        <p:txBody>
          <a:bodyPr>
            <a:noAutofit/>
          </a:bodyPr>
          <a:lstStyle/>
          <a:p>
            <a:pPr algn="just"/>
            <a:r>
              <a:rPr lang="el-GR" sz="2800" dirty="0" smtClean="0">
                <a:latin typeface="Times New Roman" charset="0"/>
                <a:ea typeface="Times New Roman" charset="0"/>
                <a:cs typeface="Times New Roman" charset="0"/>
              </a:rPr>
              <a:t>2. </a:t>
            </a:r>
            <a:r>
              <a:rPr lang="el-GR" sz="2800" dirty="0">
                <a:latin typeface="Times New Roman" charset="0"/>
                <a:ea typeface="Times New Roman" charset="0"/>
                <a:cs typeface="Times New Roman" charset="0"/>
              </a:rPr>
              <a:t>Η προσέγγιση του </a:t>
            </a:r>
            <a:r>
              <a:rPr lang="el-GR" sz="2800" dirty="0" err="1">
                <a:latin typeface="Times New Roman" charset="0"/>
                <a:ea typeface="Times New Roman" charset="0"/>
                <a:cs typeface="Times New Roman" charset="0"/>
              </a:rPr>
              <a:t>καταργητισμού</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abolitionism</a:t>
            </a:r>
            <a:r>
              <a:rPr lang="el-GR" sz="2800" dirty="0">
                <a:latin typeface="Times New Roman" charset="0"/>
                <a:ea typeface="Times New Roman" charset="0"/>
                <a:cs typeface="Times New Roman" charset="0"/>
              </a:rPr>
              <a:t>) στην εγκληματολογία, </a:t>
            </a:r>
            <a:r>
              <a:rPr lang="el-GR" sz="2800" dirty="0" smtClean="0">
                <a:latin typeface="Times New Roman" charset="0"/>
                <a:ea typeface="Times New Roman" charset="0"/>
                <a:cs typeface="Times New Roman" charset="0"/>
              </a:rPr>
              <a:t>που διά των εκφραστών </a:t>
            </a:r>
            <a:r>
              <a:rPr lang="el-GR" sz="2800" dirty="0">
                <a:latin typeface="Times New Roman" charset="0"/>
                <a:ea typeface="Times New Roman" charset="0"/>
                <a:cs typeface="Times New Roman" charset="0"/>
              </a:rPr>
              <a:t>της επέμεινε στην ανάγκη της αντικατάστασης του </a:t>
            </a:r>
            <a:r>
              <a:rPr lang="el-GR" sz="2800" dirty="0" smtClean="0">
                <a:latin typeface="Times New Roman" charset="0"/>
                <a:ea typeface="Times New Roman" charset="0"/>
                <a:cs typeface="Times New Roman" charset="0"/>
              </a:rPr>
              <a:t>κλασικού παραδείγματος </a:t>
            </a:r>
            <a:r>
              <a:rPr lang="el-GR" sz="2800" dirty="0">
                <a:latin typeface="Times New Roman" charset="0"/>
                <a:ea typeface="Times New Roman" charset="0"/>
                <a:cs typeface="Times New Roman" charset="0"/>
              </a:rPr>
              <a:t>της απονομής της ποινικής δικαιοσύνης από ένα </a:t>
            </a:r>
            <a:r>
              <a:rPr lang="el-GR" sz="2800" dirty="0" smtClean="0">
                <a:latin typeface="Times New Roman" charset="0"/>
                <a:ea typeface="Times New Roman" charset="0"/>
                <a:cs typeface="Times New Roman" charset="0"/>
              </a:rPr>
              <a:t>νέο </a:t>
            </a:r>
            <a:r>
              <a:rPr lang="el-GR" sz="2800" dirty="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εναλλακτικό παράδειγμα </a:t>
            </a:r>
            <a:r>
              <a:rPr lang="el-GR" sz="2800" dirty="0">
                <a:latin typeface="Times New Roman" charset="0"/>
                <a:ea typeface="Times New Roman" charset="0"/>
                <a:cs typeface="Times New Roman" charset="0"/>
              </a:rPr>
              <a:t>της «ιδιωτικοποίησης» του εγκλήματος.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45539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75380" y="1684962"/>
            <a:ext cx="8979472" cy="4376791"/>
          </a:xfrm>
        </p:spPr>
        <p:txBody>
          <a:bodyPr>
            <a:noAutofit/>
          </a:bodyPr>
          <a:lstStyle/>
          <a:p>
            <a:r>
              <a:rPr lang="el-GR" sz="2800" dirty="0">
                <a:latin typeface="Times New Roman" charset="0"/>
                <a:ea typeface="Times New Roman" charset="0"/>
                <a:cs typeface="Times New Roman" charset="0"/>
              </a:rPr>
              <a:t>Κύριο χαρακτηριστικό του </a:t>
            </a:r>
            <a:r>
              <a:rPr lang="el-GR" sz="2800" dirty="0" err="1">
                <a:latin typeface="Times New Roman" charset="0"/>
                <a:ea typeface="Times New Roman" charset="0"/>
                <a:cs typeface="Times New Roman" charset="0"/>
              </a:rPr>
              <a:t>επαναδιορθωτικού</a:t>
            </a:r>
            <a:r>
              <a:rPr lang="el-GR" sz="2800" dirty="0">
                <a:latin typeface="Times New Roman" charset="0"/>
                <a:ea typeface="Times New Roman" charset="0"/>
                <a:cs typeface="Times New Roman" charset="0"/>
              </a:rPr>
              <a:t> δικαίου είναι η </a:t>
            </a:r>
            <a:r>
              <a:rPr lang="el-GR" sz="2800" dirty="0" err="1">
                <a:latin typeface="Times New Roman" charset="0"/>
                <a:ea typeface="Times New Roman" charset="0"/>
                <a:cs typeface="Times New Roman" charset="0"/>
              </a:rPr>
              <a:t>επίεικεια</a:t>
            </a:r>
            <a:r>
              <a:rPr lang="el-GR" sz="2800" dirty="0">
                <a:latin typeface="Times New Roman" charset="0"/>
                <a:ea typeface="Times New Roman" charset="0"/>
                <a:cs typeface="Times New Roman" charset="0"/>
              </a:rPr>
              <a:t>, το «επιεικές» κατά τον Αριστοτέλη, είναι δίκαιο, όχι όμως κατά το νόμο δίκαιο αλλά μια διόρθωσή του </a:t>
            </a:r>
            <a:r>
              <a:rPr lang="en-US" sz="2800" i="1" dirty="0">
                <a:latin typeface="Times New Roman" charset="0"/>
                <a:ea typeface="Times New Roman" charset="0"/>
                <a:cs typeface="Times New Roman" charset="0"/>
              </a:rPr>
              <a:t>“</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τό</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ἐπιεικές</a:t>
            </a:r>
            <a:r>
              <a:rPr lang="el-GR" sz="2800" i="1" dirty="0">
                <a:latin typeface="Times New Roman" charset="0"/>
                <a:ea typeface="Times New Roman" charset="0"/>
                <a:cs typeface="Times New Roman" charset="0"/>
              </a:rPr>
              <a:t> δίκαιον </a:t>
            </a:r>
            <a:r>
              <a:rPr lang="el-GR" sz="2800" i="1" dirty="0" err="1">
                <a:latin typeface="Times New Roman" charset="0"/>
                <a:ea typeface="Times New Roman" charset="0"/>
                <a:cs typeface="Times New Roman" charset="0"/>
              </a:rPr>
              <a:t>μέν</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ἐστιν</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οὐ</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τό</a:t>
            </a:r>
            <a:r>
              <a:rPr lang="el-GR" sz="2800" i="1" dirty="0">
                <a:latin typeface="Times New Roman" charset="0"/>
                <a:ea typeface="Times New Roman" charset="0"/>
                <a:cs typeface="Times New Roman" charset="0"/>
              </a:rPr>
              <a:t> κατά </a:t>
            </a:r>
            <a:r>
              <a:rPr lang="el-GR" sz="2800" i="1" dirty="0" err="1">
                <a:latin typeface="Times New Roman" charset="0"/>
                <a:ea typeface="Times New Roman" charset="0"/>
                <a:cs typeface="Times New Roman" charset="0"/>
              </a:rPr>
              <a:t>νόμον</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δέ</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ἀλλ</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ἐπανόρθωμα</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νομίμου</a:t>
            </a:r>
            <a:r>
              <a:rPr lang="el-GR" sz="2800" i="1" dirty="0">
                <a:latin typeface="Times New Roman" charset="0"/>
                <a:ea typeface="Times New Roman" charset="0"/>
                <a:cs typeface="Times New Roman" charset="0"/>
              </a:rPr>
              <a:t> δικαίου</a:t>
            </a:r>
            <a:r>
              <a:rPr lang="en-US" sz="2800" i="1"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Συνεπώς από τη στιγμή που ο νόμος έχει γενικό</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καθολικό χαρακτήρα και εξαιτίας της γενικής</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καθολικής διατύπωσης δύναται να πέφτει σε σφάλματα, η επιείκεια είναι η διόρθωση του νόμου σ᾽ εκείνα τα σημεία που ο νόμος παρουσιάζει κενά λόγω του γενικού</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καθολικού χαρακτήρα του (Αριστοτέλης, </a:t>
            </a:r>
            <a:r>
              <a:rPr lang="el-GR" sz="2800" i="1" dirty="0">
                <a:latin typeface="Times New Roman" charset="0"/>
                <a:ea typeface="Times New Roman" charset="0"/>
                <a:cs typeface="Times New Roman" charset="0"/>
              </a:rPr>
              <a:t>Ηθικά </a:t>
            </a:r>
            <a:r>
              <a:rPr lang="el-GR" sz="2800" i="1" dirty="0" err="1">
                <a:latin typeface="Times New Roman" charset="0"/>
                <a:ea typeface="Times New Roman" charset="0"/>
                <a:cs typeface="Times New Roman" charset="0"/>
              </a:rPr>
              <a:t>Νικομάχεια</a:t>
            </a:r>
            <a:r>
              <a:rPr lang="el-GR" sz="2800" dirty="0">
                <a:latin typeface="Times New Roman" charset="0"/>
                <a:ea typeface="Times New Roman" charset="0"/>
                <a:cs typeface="Times New Roman" charset="0"/>
              </a:rPr>
              <a:t>, 1137</a:t>
            </a:r>
            <a:r>
              <a:rPr lang="en-US" sz="2800" dirty="0">
                <a:latin typeface="Times New Roman" charset="0"/>
                <a:ea typeface="Times New Roman" charset="0"/>
                <a:cs typeface="Times New Roman" charset="0"/>
              </a:rPr>
              <a:t>b</a:t>
            </a:r>
            <a:r>
              <a:rPr lang="el-GR" sz="2800" dirty="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65641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dirty="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126751" y="1684962"/>
            <a:ext cx="8928101" cy="4428162"/>
          </a:xfrm>
        </p:spPr>
        <p:txBody>
          <a:bodyPr>
            <a:noAutofit/>
          </a:bodyPr>
          <a:lstStyle/>
          <a:p>
            <a:r>
              <a:rPr lang="el-GR" sz="2800" dirty="0">
                <a:latin typeface="Times New Roman" charset="0"/>
                <a:ea typeface="Times New Roman" charset="0"/>
                <a:cs typeface="Times New Roman" charset="0"/>
              </a:rPr>
              <a:t>3</a:t>
            </a:r>
            <a:r>
              <a:rPr lang="el-GR" sz="2800" dirty="0" smtClean="0">
                <a:latin typeface="Times New Roman" charset="0"/>
                <a:ea typeface="Times New Roman" charset="0"/>
                <a:cs typeface="Times New Roman" charset="0"/>
              </a:rPr>
              <a:t>. Η μετατόπιση </a:t>
            </a:r>
            <a:r>
              <a:rPr lang="el-GR" sz="2800" dirty="0">
                <a:latin typeface="Times New Roman" charset="0"/>
                <a:ea typeface="Times New Roman" charset="0"/>
                <a:cs typeface="Times New Roman" charset="0"/>
              </a:rPr>
              <a:t>του επίσημου κοινωνικού ελέγχου από </a:t>
            </a:r>
            <a:r>
              <a:rPr lang="el-GR" sz="2800" dirty="0" smtClean="0">
                <a:latin typeface="Times New Roman" charset="0"/>
                <a:ea typeface="Times New Roman" charset="0"/>
                <a:cs typeface="Times New Roman" charset="0"/>
              </a:rPr>
              <a:t>το κεντρικό </a:t>
            </a:r>
            <a:r>
              <a:rPr lang="el-GR" sz="2800" dirty="0">
                <a:latin typeface="Times New Roman" charset="0"/>
                <a:ea typeface="Times New Roman" charset="0"/>
                <a:cs typeface="Times New Roman" charset="0"/>
              </a:rPr>
              <a:t>κράτος προς την κοινότητα και η </a:t>
            </a:r>
            <a:r>
              <a:rPr lang="el-GR" sz="2800" dirty="0" smtClean="0">
                <a:latin typeface="Times New Roman" charset="0"/>
                <a:ea typeface="Times New Roman" charset="0"/>
                <a:cs typeface="Times New Roman" charset="0"/>
              </a:rPr>
              <a:t>ανάπτυξη </a:t>
            </a:r>
            <a:r>
              <a:rPr lang="el-GR" sz="2800" dirty="0">
                <a:latin typeface="Times New Roman" charset="0"/>
                <a:ea typeface="Times New Roman" charset="0"/>
                <a:cs typeface="Times New Roman" charset="0"/>
              </a:rPr>
              <a:t>του </a:t>
            </a:r>
            <a:r>
              <a:rPr lang="el-GR" sz="2800" dirty="0" smtClean="0">
                <a:latin typeface="Times New Roman" charset="0"/>
                <a:ea typeface="Times New Roman" charset="0"/>
                <a:cs typeface="Times New Roman" charset="0"/>
              </a:rPr>
              <a:t>κοινοτικού προτύπου </a:t>
            </a:r>
            <a:r>
              <a:rPr lang="el-GR" sz="2800" dirty="0" err="1">
                <a:latin typeface="Times New Roman" charset="0"/>
                <a:ea typeface="Times New Roman" charset="0"/>
                <a:cs typeface="Times New Roman" charset="0"/>
              </a:rPr>
              <a:t>αντεγκληματικής</a:t>
            </a:r>
            <a:r>
              <a:rPr lang="el-GR" sz="2800" dirty="0">
                <a:latin typeface="Times New Roman" charset="0"/>
                <a:ea typeface="Times New Roman" charset="0"/>
                <a:cs typeface="Times New Roman" charset="0"/>
              </a:rPr>
              <a:t> πολιτικής (από τα τέλη της δεκαετίας του ΄70 και έπειτα). </a:t>
            </a:r>
            <a:r>
              <a:rPr lang="el-GR" sz="2800" dirty="0" smtClean="0">
                <a:latin typeface="Times New Roman" charset="0"/>
                <a:ea typeface="Times New Roman" charset="0"/>
                <a:cs typeface="Times New Roman" charset="0"/>
              </a:rPr>
              <a:t>Η αυξανόμενη </a:t>
            </a:r>
            <a:r>
              <a:rPr lang="el-GR" sz="2800" dirty="0">
                <a:latin typeface="Times New Roman" charset="0"/>
                <a:ea typeface="Times New Roman" charset="0"/>
                <a:cs typeface="Times New Roman" charset="0"/>
              </a:rPr>
              <a:t>εφαρμογή κοινοτικών προγραμμάτων </a:t>
            </a:r>
            <a:r>
              <a:rPr lang="el-GR" sz="2800" dirty="0" smtClean="0">
                <a:latin typeface="Times New Roman" charset="0"/>
                <a:ea typeface="Times New Roman" charset="0"/>
                <a:cs typeface="Times New Roman" charset="0"/>
              </a:rPr>
              <a:t>με σκοπό την </a:t>
            </a:r>
            <a:r>
              <a:rPr lang="el-GR" sz="2800" dirty="0">
                <a:latin typeface="Times New Roman" charset="0"/>
                <a:ea typeface="Times New Roman" charset="0"/>
                <a:cs typeface="Times New Roman" charset="0"/>
              </a:rPr>
              <a:t>πρόληψη και </a:t>
            </a:r>
            <a:r>
              <a:rPr lang="el-GR" sz="2800" dirty="0" smtClean="0">
                <a:latin typeface="Times New Roman" charset="0"/>
                <a:ea typeface="Times New Roman" charset="0"/>
                <a:cs typeface="Times New Roman" charset="0"/>
              </a:rPr>
              <a:t>την αντιμετώπιση </a:t>
            </a:r>
            <a:r>
              <a:rPr lang="el-GR" sz="2800" dirty="0">
                <a:latin typeface="Times New Roman" charset="0"/>
                <a:ea typeface="Times New Roman" charset="0"/>
                <a:cs typeface="Times New Roman" charset="0"/>
              </a:rPr>
              <a:t>της εγκληματικότητας σε Ευρώπη και Β. Αμερική </a:t>
            </a:r>
            <a:r>
              <a:rPr lang="el-GR" sz="2800" dirty="0" smtClean="0">
                <a:latin typeface="Times New Roman" charset="0"/>
                <a:ea typeface="Times New Roman" charset="0"/>
                <a:cs typeface="Times New Roman" charset="0"/>
              </a:rPr>
              <a:t>έχει ως </a:t>
            </a:r>
            <a:r>
              <a:rPr lang="el-GR" sz="2800" dirty="0" err="1" smtClean="0">
                <a:latin typeface="Times New Roman" charset="0"/>
                <a:ea typeface="Times New Roman" charset="0"/>
                <a:cs typeface="Times New Roman" charset="0"/>
              </a:rPr>
              <a:t>αποτ´τλεσμα</a:t>
            </a:r>
            <a:r>
              <a:rPr lang="el-GR" sz="2800" dirty="0" smtClean="0">
                <a:latin typeface="Times New Roman" charset="0"/>
                <a:ea typeface="Times New Roman" charset="0"/>
                <a:cs typeface="Times New Roman" charset="0"/>
              </a:rPr>
              <a:t> τον περιορισμό </a:t>
            </a:r>
            <a:r>
              <a:rPr lang="el-GR" sz="2800" dirty="0">
                <a:latin typeface="Times New Roman" charset="0"/>
                <a:ea typeface="Times New Roman" charset="0"/>
                <a:cs typeface="Times New Roman" charset="0"/>
              </a:rPr>
              <a:t>των δημόσιων πολιτικών, την αμφισβήτηση του «μονοπωλίου» </a:t>
            </a:r>
            <a:r>
              <a:rPr lang="el-GR" sz="2800" dirty="0" smtClean="0">
                <a:latin typeface="Times New Roman" charset="0"/>
                <a:ea typeface="Times New Roman" charset="0"/>
                <a:cs typeface="Times New Roman" charset="0"/>
              </a:rPr>
              <a:t>του κεντρικού </a:t>
            </a:r>
            <a:r>
              <a:rPr lang="el-GR" sz="2800" dirty="0">
                <a:latin typeface="Times New Roman" charset="0"/>
                <a:ea typeface="Times New Roman" charset="0"/>
                <a:cs typeface="Times New Roman" charset="0"/>
              </a:rPr>
              <a:t>κράτους στην </a:t>
            </a:r>
            <a:r>
              <a:rPr lang="el-GR" sz="2800" dirty="0" err="1">
                <a:latin typeface="Times New Roman" charset="0"/>
                <a:ea typeface="Times New Roman" charset="0"/>
                <a:cs typeface="Times New Roman" charset="0"/>
              </a:rPr>
              <a:t>αντεγκληματική</a:t>
            </a:r>
            <a:r>
              <a:rPr lang="el-GR" sz="2800" dirty="0">
                <a:latin typeface="Times New Roman" charset="0"/>
                <a:ea typeface="Times New Roman" charset="0"/>
                <a:cs typeface="Times New Roman" charset="0"/>
              </a:rPr>
              <a:t> πολιτική και </a:t>
            </a:r>
            <a:r>
              <a:rPr lang="el-GR" sz="2800" dirty="0" smtClean="0">
                <a:latin typeface="Times New Roman" charset="0"/>
                <a:ea typeface="Times New Roman" charset="0"/>
                <a:cs typeface="Times New Roman" charset="0"/>
              </a:rPr>
              <a:t>μαζί </a:t>
            </a:r>
            <a:r>
              <a:rPr lang="el-GR" sz="2800" dirty="0">
                <a:latin typeface="Times New Roman" charset="0"/>
                <a:ea typeface="Times New Roman" charset="0"/>
                <a:cs typeface="Times New Roman" charset="0"/>
              </a:rPr>
              <a:t>την </a:t>
            </a:r>
            <a:r>
              <a:rPr lang="el-GR" sz="2800" dirty="0" smtClean="0">
                <a:latin typeface="Times New Roman" charset="0"/>
                <a:ea typeface="Times New Roman" charset="0"/>
                <a:cs typeface="Times New Roman" charset="0"/>
              </a:rPr>
              <a:t>αναγκαιότητα για συμμετοχή των πολιτών σε </a:t>
            </a:r>
            <a:r>
              <a:rPr lang="el-GR" sz="2800" dirty="0">
                <a:latin typeface="Times New Roman" charset="0"/>
                <a:ea typeface="Times New Roman" charset="0"/>
                <a:cs typeface="Times New Roman" charset="0"/>
              </a:rPr>
              <a:t>πολιτικές πρόληψης και αντιμετώπισης του </a:t>
            </a:r>
            <a:r>
              <a:rPr lang="el-GR" sz="2800" dirty="0" smtClean="0">
                <a:latin typeface="Times New Roman" charset="0"/>
                <a:ea typeface="Times New Roman" charset="0"/>
                <a:cs typeface="Times New Roman" charset="0"/>
              </a:rPr>
              <a:t>εγκλήματος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52242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330" y="205483"/>
            <a:ext cx="7448764" cy="1428108"/>
          </a:xfrm>
        </p:spPr>
        <p:txBody>
          <a:bodyPr/>
          <a:lstStyle/>
          <a:p>
            <a:pPr algn="ctr"/>
            <a:r>
              <a:rPr lang="el-GR" b="1" dirty="0">
                <a:latin typeface="Times New Roman" charset="0"/>
                <a:ea typeface="Times New Roman" charset="0"/>
                <a:cs typeface="Times New Roman" charset="0"/>
              </a:rPr>
              <a:t>ΕΠΑΝΟΡΘΩΤΙΚΟ ΔΙΚΑΙΟ</a:t>
            </a:r>
            <a:endParaRPr lang="en-US" b="1"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l-GR" sz="2800" dirty="0">
                <a:latin typeface="Times New Roman" charset="0"/>
                <a:ea typeface="Times New Roman" charset="0"/>
                <a:cs typeface="Times New Roman" charset="0"/>
              </a:rPr>
              <a:t>Το κοινοτικό πρότυπο </a:t>
            </a:r>
            <a:r>
              <a:rPr lang="el-GR" sz="2800" dirty="0" err="1">
                <a:latin typeface="Times New Roman" charset="0"/>
                <a:ea typeface="Times New Roman" charset="0"/>
                <a:cs typeface="Times New Roman" charset="0"/>
              </a:rPr>
              <a:t>αντεγκληματικής</a:t>
            </a:r>
            <a:r>
              <a:rPr lang="el-GR" sz="2800" dirty="0">
                <a:latin typeface="Times New Roman" charset="0"/>
                <a:ea typeface="Times New Roman" charset="0"/>
                <a:cs typeface="Times New Roman" charset="0"/>
              </a:rPr>
              <a:t> πολιτικής και η </a:t>
            </a:r>
            <a:r>
              <a:rPr lang="el-GR" sz="2800" dirty="0" smtClean="0">
                <a:latin typeface="Times New Roman" charset="0"/>
                <a:ea typeface="Times New Roman" charset="0"/>
                <a:cs typeface="Times New Roman" charset="0"/>
              </a:rPr>
              <a:t>μετάβαση </a:t>
            </a:r>
            <a:r>
              <a:rPr lang="el-GR" sz="2800" dirty="0">
                <a:latin typeface="Times New Roman" charset="0"/>
                <a:ea typeface="Times New Roman" charset="0"/>
                <a:cs typeface="Times New Roman" charset="0"/>
              </a:rPr>
              <a:t>από </a:t>
            </a:r>
            <a:r>
              <a:rPr lang="el-GR" sz="2800" dirty="0" smtClean="0">
                <a:latin typeface="Times New Roman" charset="0"/>
                <a:ea typeface="Times New Roman" charset="0"/>
                <a:cs typeface="Times New Roman" charset="0"/>
              </a:rPr>
              <a:t>το δημόσιο </a:t>
            </a:r>
            <a:r>
              <a:rPr lang="el-GR" sz="2800" dirty="0">
                <a:latin typeface="Times New Roman" charset="0"/>
                <a:ea typeface="Times New Roman" charset="0"/>
                <a:cs typeface="Times New Roman" charset="0"/>
              </a:rPr>
              <a:t>στο ιδιωτικό </a:t>
            </a:r>
            <a:r>
              <a:rPr lang="el-GR" sz="2800" dirty="0" smtClean="0">
                <a:latin typeface="Times New Roman" charset="0"/>
                <a:ea typeface="Times New Roman" charset="0"/>
                <a:cs typeface="Times New Roman" charset="0"/>
              </a:rPr>
              <a:t>συνδέονται άμεσα </a:t>
            </a:r>
            <a:r>
              <a:rPr lang="el-GR" sz="2800" dirty="0">
                <a:latin typeface="Times New Roman" charset="0"/>
                <a:ea typeface="Times New Roman" charset="0"/>
                <a:cs typeface="Times New Roman" charset="0"/>
              </a:rPr>
              <a:t>με την αποκέντρωση των δράσεων, την </a:t>
            </a:r>
            <a:r>
              <a:rPr lang="el-GR" sz="2800" dirty="0" smtClean="0">
                <a:latin typeface="Times New Roman" charset="0"/>
                <a:ea typeface="Times New Roman" charset="0"/>
                <a:cs typeface="Times New Roman" charset="0"/>
              </a:rPr>
              <a:t>τοπική διαχείριση </a:t>
            </a:r>
            <a:r>
              <a:rPr lang="el-GR" sz="2800" dirty="0">
                <a:latin typeface="Times New Roman" charset="0"/>
                <a:ea typeface="Times New Roman" charset="0"/>
                <a:cs typeface="Times New Roman" charset="0"/>
              </a:rPr>
              <a:t>ορισμένων προβλημάτων εγκληματικότητας και την ενεργό συμμετοχή </a:t>
            </a:r>
            <a:r>
              <a:rPr lang="el-GR" sz="2800" dirty="0" smtClean="0">
                <a:latin typeface="Times New Roman" charset="0"/>
                <a:ea typeface="Times New Roman" charset="0"/>
                <a:cs typeface="Times New Roman" charset="0"/>
              </a:rPr>
              <a:t>των πολιτών </a:t>
            </a:r>
            <a:r>
              <a:rPr lang="el-GR" sz="2800" dirty="0">
                <a:latin typeface="Times New Roman" charset="0"/>
                <a:ea typeface="Times New Roman" charset="0"/>
                <a:cs typeface="Times New Roman" charset="0"/>
              </a:rPr>
              <a:t>στην </a:t>
            </a:r>
            <a:r>
              <a:rPr lang="el-GR" sz="2800" dirty="0" smtClean="0">
                <a:latin typeface="Times New Roman" charset="0"/>
                <a:ea typeface="Times New Roman" charset="0"/>
                <a:cs typeface="Times New Roman" charset="0"/>
              </a:rPr>
              <a:t>πρόληψη. </a:t>
            </a:r>
            <a:r>
              <a:rPr lang="el-GR" sz="2800" dirty="0">
                <a:latin typeface="Times New Roman" charset="0"/>
                <a:ea typeface="Times New Roman" charset="0"/>
                <a:cs typeface="Times New Roman" charset="0"/>
              </a:rPr>
              <a:t>Σε αυτό το πλαίσιο αναδεικνύεται το πρότυπο και η ιδέα </a:t>
            </a:r>
            <a:r>
              <a:rPr lang="el-GR" sz="2800" dirty="0" smtClean="0">
                <a:latin typeface="Times New Roman" charset="0"/>
                <a:ea typeface="Times New Roman" charset="0"/>
                <a:cs typeface="Times New Roman" charset="0"/>
              </a:rPr>
              <a:t>της συμμετοχικής </a:t>
            </a:r>
            <a:r>
              <a:rPr lang="el-GR" sz="2800" dirty="0">
                <a:latin typeface="Times New Roman" charset="0"/>
                <a:ea typeface="Times New Roman" charset="0"/>
                <a:cs typeface="Times New Roman" charset="0"/>
              </a:rPr>
              <a:t>δικαιοσύνης </a:t>
            </a:r>
            <a:r>
              <a:rPr lang="el-GR" sz="2800" dirty="0" smtClean="0">
                <a:latin typeface="Times New Roman" charset="0"/>
                <a:ea typeface="Times New Roman" charset="0"/>
                <a:cs typeface="Times New Roman" charset="0"/>
              </a:rPr>
              <a:t>– κυρίαρχη της </a:t>
            </a:r>
            <a:r>
              <a:rPr lang="el-GR" sz="2800" dirty="0" err="1">
                <a:latin typeface="Times New Roman" charset="0"/>
                <a:ea typeface="Times New Roman" charset="0"/>
                <a:cs typeface="Times New Roman" charset="0"/>
              </a:rPr>
              <a:t>αποκαταστατικής</a:t>
            </a:r>
            <a:r>
              <a:rPr lang="el-GR" sz="2800" dirty="0">
                <a:latin typeface="Times New Roman" charset="0"/>
                <a:ea typeface="Times New Roman" charset="0"/>
                <a:cs typeface="Times New Roman" charset="0"/>
              </a:rPr>
              <a:t> δικαιοσύνης. </a:t>
            </a:r>
            <a:endParaRPr lang="el-GR" sz="2800" dirty="0" smtClean="0">
              <a:latin typeface="Times New Roman" charset="0"/>
              <a:ea typeface="Times New Roman" charset="0"/>
              <a:cs typeface="Times New Roman" charset="0"/>
            </a:endParaRPr>
          </a:p>
          <a:p>
            <a:pPr marL="0" indent="0" algn="just">
              <a:buNone/>
            </a:pPr>
            <a:r>
              <a:rPr lang="el-GR" sz="2800" dirty="0" smtClean="0">
                <a:latin typeface="Times New Roman" charset="0"/>
                <a:ea typeface="Times New Roman" charset="0"/>
                <a:cs typeface="Times New Roman" charset="0"/>
              </a:rPr>
              <a:t>Η</a:t>
            </a:r>
            <a:r>
              <a:rPr lang="el-GR" sz="2800" dirty="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συμμετοχική </a:t>
            </a:r>
            <a:r>
              <a:rPr lang="el-GR" sz="2800" dirty="0">
                <a:latin typeface="Times New Roman" charset="0"/>
                <a:ea typeface="Times New Roman" charset="0"/>
                <a:cs typeface="Times New Roman" charset="0"/>
              </a:rPr>
              <a:t>δικαιοσύνη </a:t>
            </a:r>
            <a:r>
              <a:rPr lang="el-GR" sz="2800" dirty="0" smtClean="0">
                <a:latin typeface="Times New Roman" charset="0"/>
                <a:ea typeface="Times New Roman" charset="0"/>
                <a:cs typeface="Times New Roman" charset="0"/>
              </a:rPr>
              <a:t>στοχεύει στην κοινή συμμετοχή στη </a:t>
            </a:r>
            <a:r>
              <a:rPr lang="el-GR" sz="2800" dirty="0">
                <a:latin typeface="Times New Roman" charset="0"/>
                <a:ea typeface="Times New Roman" charset="0"/>
                <a:cs typeface="Times New Roman" charset="0"/>
              </a:rPr>
              <a:t>λύση του </a:t>
            </a:r>
            <a:r>
              <a:rPr lang="el-GR" sz="2800" dirty="0" smtClean="0">
                <a:latin typeface="Times New Roman" charset="0"/>
                <a:ea typeface="Times New Roman" charset="0"/>
                <a:cs typeface="Times New Roman" charset="0"/>
              </a:rPr>
              <a:t>προβλήματος όλων των εμπλεκόμενων στη σύγκρουση ατόμων.</a:t>
            </a:r>
          </a:p>
          <a:p>
            <a:pPr marL="0" indent="0" algn="just">
              <a:buNone/>
            </a:pPr>
            <a:r>
              <a:rPr lang="el-GR" sz="3000" dirty="0">
                <a:latin typeface="Times New Roman" charset="0"/>
                <a:ea typeface="Times New Roman" charset="0"/>
                <a:cs typeface="Times New Roman" charset="0"/>
              </a:rPr>
              <a:t>Το έγκλημα </a:t>
            </a:r>
            <a:r>
              <a:rPr lang="el-GR" sz="3000" dirty="0" smtClean="0">
                <a:latin typeface="Times New Roman" charset="0"/>
                <a:ea typeface="Times New Roman" charset="0"/>
                <a:cs typeface="Times New Roman" charset="0"/>
              </a:rPr>
              <a:t>θεωρείται ως ιδιωτική διαφορά κατά την </a:t>
            </a:r>
            <a:r>
              <a:rPr lang="el-GR" sz="3000" dirty="0">
                <a:latin typeface="Times New Roman" charset="0"/>
                <a:ea typeface="Times New Roman" charset="0"/>
                <a:cs typeface="Times New Roman" charset="0"/>
              </a:rPr>
              <a:t>έννοια της </a:t>
            </a:r>
            <a:r>
              <a:rPr lang="el-GR" sz="3000" dirty="0" err="1">
                <a:latin typeface="Times New Roman" charset="0"/>
                <a:ea typeface="Times New Roman" charset="0"/>
                <a:cs typeface="Times New Roman" charset="0"/>
              </a:rPr>
              <a:t>αποκαταστατικής</a:t>
            </a:r>
            <a:r>
              <a:rPr lang="el-GR" sz="3000" dirty="0">
                <a:latin typeface="Times New Roman" charset="0"/>
                <a:ea typeface="Times New Roman" charset="0"/>
                <a:cs typeface="Times New Roman" charset="0"/>
              </a:rPr>
              <a:t> δικαιοσύνης </a:t>
            </a:r>
            <a:r>
              <a:rPr lang="el-GR" sz="3000">
                <a:latin typeface="Times New Roman" charset="0"/>
                <a:ea typeface="Times New Roman" charset="0"/>
                <a:cs typeface="Times New Roman" charset="0"/>
              </a:rPr>
              <a:t>και </a:t>
            </a:r>
            <a:r>
              <a:rPr lang="el-GR" sz="3000" smtClean="0">
                <a:latin typeface="Times New Roman" charset="0"/>
                <a:ea typeface="Times New Roman" charset="0"/>
                <a:cs typeface="Times New Roman" charset="0"/>
              </a:rPr>
              <a:t>συνεπώς </a:t>
            </a:r>
            <a:r>
              <a:rPr lang="el-GR" sz="3000" dirty="0" smtClean="0">
                <a:latin typeface="Times New Roman" charset="0"/>
                <a:ea typeface="Times New Roman" charset="0"/>
                <a:cs typeface="Times New Roman" charset="0"/>
              </a:rPr>
              <a:t>πρέπει να </a:t>
            </a:r>
            <a:r>
              <a:rPr lang="el-GR" sz="3000" dirty="0">
                <a:latin typeface="Times New Roman" charset="0"/>
                <a:ea typeface="Times New Roman" charset="0"/>
                <a:cs typeface="Times New Roman" charset="0"/>
              </a:rPr>
              <a:t>λυθεί από τα ενδιαφερόμενα μέρη</a:t>
            </a:r>
            <a:endParaRPr lang="en-US" sz="30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54061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831" y="318499"/>
            <a:ext cx="7233007" cy="1222625"/>
          </a:xfrm>
        </p:spPr>
        <p:txBody>
          <a:bodyPr/>
          <a:lstStyle/>
          <a:p>
            <a:pPr algn="ctr"/>
            <a:r>
              <a:rPr lang="el-GR" b="1" dirty="0">
                <a:latin typeface="Times New Roman" charset="0"/>
                <a:ea typeface="Times New Roman" charset="0"/>
                <a:cs typeface="Times New Roman" charset="0"/>
              </a:rPr>
              <a:t>ΕΠΑΝΟΡΘΩΤΙΚΟ ΔΙΚΑΙΟ</a:t>
            </a:r>
            <a:endParaRPr lang="en-US" dirty="0"/>
          </a:p>
        </p:txBody>
      </p:sp>
      <p:sp>
        <p:nvSpPr>
          <p:cNvPr id="3" name="Content Placeholder 2"/>
          <p:cNvSpPr>
            <a:spLocks noGrp="1"/>
          </p:cNvSpPr>
          <p:nvPr>
            <p:ph idx="1"/>
          </p:nvPr>
        </p:nvSpPr>
        <p:spPr>
          <a:xfrm>
            <a:off x="1715784" y="1900720"/>
            <a:ext cx="8733035" cy="4317966"/>
          </a:xfrm>
        </p:spPr>
        <p:txBody>
          <a:bodyPr>
            <a:normAutofit/>
          </a:bodyPr>
          <a:lstStyle/>
          <a:p>
            <a:pPr marL="0" indent="0">
              <a:buNone/>
            </a:pPr>
            <a:r>
              <a:rPr lang="el-GR" sz="2800" dirty="0" smtClean="0">
                <a:latin typeface="Times New Roman" charset="0"/>
                <a:ea typeface="Times New Roman" charset="0"/>
                <a:cs typeface="Times New Roman" charset="0"/>
              </a:rPr>
              <a:t>Σημαντικό ρόλο παίζει η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στην παραβατικότητα των ανηλίκων, διότι ενέχει παιδαγωγικό χαρακτήρα, καθώς συμβάλλει στη μειωμένη υποτροπή των ανηλίκων και στο μη στιγματισμό τους. </a:t>
            </a:r>
          </a:p>
          <a:p>
            <a:pPr marL="0" indent="0">
              <a:buNone/>
            </a:pPr>
            <a:r>
              <a:rPr lang="el-GR" sz="2800" dirty="0" smtClean="0">
                <a:latin typeface="Times New Roman" charset="0"/>
                <a:ea typeface="Times New Roman" charset="0"/>
                <a:cs typeface="Times New Roman" charset="0"/>
              </a:rPr>
              <a:t>Συχνά τα θύματα της νεανικής παραβατικότητας θεωρούν άδικο το παραδοσιακό σύστημα απονομής δικαιοσύνης.</a:t>
            </a:r>
          </a:p>
          <a:p>
            <a:pPr marL="0" indent="0">
              <a:buNone/>
            </a:pPr>
            <a:r>
              <a:rPr lang="el-GR" sz="2800" dirty="0" smtClean="0">
                <a:latin typeface="Times New Roman" charset="0"/>
                <a:ea typeface="Times New Roman" charset="0"/>
                <a:cs typeface="Times New Roman" charset="0"/>
              </a:rPr>
              <a:t>Η διαμεσολάβηση ως διαδικασία παρέχει στον ανήλικο δράστη να συνειδητοποιήσει τις συνέπειες των </a:t>
            </a:r>
            <a:r>
              <a:rPr lang="el-GR" sz="2800" dirty="0" err="1" smtClean="0">
                <a:latin typeface="Times New Roman" charset="0"/>
                <a:ea typeface="Times New Roman" charset="0"/>
                <a:cs typeface="Times New Roman" charset="0"/>
              </a:rPr>
              <a:t>πράξεών</a:t>
            </a:r>
            <a:r>
              <a:rPr lang="el-GR" sz="2800" dirty="0" smtClean="0">
                <a:latin typeface="Times New Roman" charset="0"/>
                <a:ea typeface="Times New Roman" charset="0"/>
                <a:cs typeface="Times New Roman" charset="0"/>
              </a:rPr>
              <a:t>  του.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23516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1686" y="277402"/>
            <a:ext cx="7068620" cy="1212351"/>
          </a:xfrm>
        </p:spPr>
        <p:txBody>
          <a:bodyPr/>
          <a:lstStyle/>
          <a:p>
            <a:pPr algn="ctr"/>
            <a:r>
              <a:rPr lang="el-GR" b="1" dirty="0">
                <a:latin typeface="Times New Roman" charset="0"/>
                <a:ea typeface="Times New Roman" charset="0"/>
                <a:cs typeface="Times New Roman" charset="0"/>
              </a:rPr>
              <a:t>ΕΠΑΝΟΡΘΩΤΙΚΟ ΔΙΚΑΙΟ</a:t>
            </a:r>
            <a:endParaRPr lang="en-US" dirty="0"/>
          </a:p>
        </p:txBody>
      </p:sp>
      <p:sp>
        <p:nvSpPr>
          <p:cNvPr id="3" name="Content Placeholder 2"/>
          <p:cNvSpPr>
            <a:spLocks noGrp="1"/>
          </p:cNvSpPr>
          <p:nvPr>
            <p:ph idx="1"/>
          </p:nvPr>
        </p:nvSpPr>
        <p:spPr>
          <a:xfrm>
            <a:off x="1859622" y="1746608"/>
            <a:ext cx="8589196" cy="4428162"/>
          </a:xfrm>
        </p:spPr>
        <p:txBody>
          <a:bodyPr>
            <a:normAutofit lnSpcReduction="10000"/>
          </a:bodyPr>
          <a:lstStyle/>
          <a:p>
            <a:pPr marL="0" indent="0">
              <a:buNone/>
            </a:pPr>
            <a:r>
              <a:rPr lang="el-GR" sz="2800" dirty="0" smtClean="0">
                <a:latin typeface="Times New Roman" charset="0"/>
                <a:ea typeface="Times New Roman" charset="0"/>
                <a:cs typeface="Times New Roman" charset="0"/>
              </a:rPr>
              <a:t>Βασική προϋπόθεση στην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είναι η αναγνώριση της υπευθυνότητας του δράστη.</a:t>
            </a:r>
          </a:p>
          <a:p>
            <a:pPr marL="0" indent="0" algn="just">
              <a:buNone/>
            </a:pPr>
            <a:r>
              <a:rPr lang="el-GR" sz="2800" dirty="0" smtClean="0">
                <a:latin typeface="Times New Roman" charset="0"/>
                <a:ea typeface="Times New Roman" charset="0"/>
                <a:cs typeface="Times New Roman" charset="0"/>
              </a:rPr>
              <a:t>Η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βοηθάει στην επανένταξη του ανήλικου δράστη στην κοινωνία, ώστε να αποφευχθεί ο στιγματισμός του. </a:t>
            </a:r>
          </a:p>
          <a:p>
            <a:pPr marL="0" indent="0" algn="just">
              <a:buNone/>
            </a:pPr>
            <a:r>
              <a:rPr lang="el-GR" sz="2800" dirty="0" smtClean="0">
                <a:latin typeface="Times New Roman" charset="0"/>
                <a:ea typeface="Times New Roman" charset="0"/>
                <a:cs typeface="Times New Roman" charset="0"/>
              </a:rPr>
              <a:t>Εντούτοις η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δ</a:t>
            </a:r>
            <a:r>
              <a:rPr lang="el-GR" sz="2800" dirty="0" smtClean="0">
                <a:latin typeface="Times New Roman" charset="0"/>
                <a:ea typeface="Times New Roman" charset="0"/>
                <a:cs typeface="Times New Roman" charset="0"/>
              </a:rPr>
              <a:t>ύναται να δεχθεί κριτική, όπως</a:t>
            </a:r>
            <a:r>
              <a:rPr lang="en-US" sz="2800" dirty="0" smtClean="0">
                <a:latin typeface="Times New Roman" charset="0"/>
                <a:ea typeface="Times New Roman" charset="0"/>
                <a:cs typeface="Times New Roman" charset="0"/>
              </a:rPr>
              <a:t>:</a:t>
            </a:r>
            <a:endParaRPr lang="el-GR" sz="2800" dirty="0" smtClean="0">
              <a:latin typeface="Times New Roman" charset="0"/>
              <a:ea typeface="Times New Roman" charset="0"/>
              <a:cs typeface="Times New Roman" charset="0"/>
            </a:endParaRPr>
          </a:p>
          <a:p>
            <a:pPr marL="514350" indent="-514350" algn="just">
              <a:buAutoNum type="arabicPeriod"/>
            </a:pPr>
            <a:r>
              <a:rPr lang="el-GR" sz="2800" dirty="0" smtClean="0">
                <a:latin typeface="Times New Roman" charset="0"/>
                <a:ea typeface="Times New Roman" charset="0"/>
                <a:cs typeface="Times New Roman" charset="0"/>
              </a:rPr>
              <a:t>Μη παροχή δικονομικών εγγυήσεων στους δράστες, με αποτέλεσμα την παραβίαση των θεμελιωδών του δικαιωμάτων</a:t>
            </a:r>
          </a:p>
          <a:p>
            <a:pPr marL="514350" indent="-514350" algn="just">
              <a:buAutoNum type="arabicPeriod"/>
            </a:pPr>
            <a:r>
              <a:rPr lang="el-GR" sz="2800" dirty="0" smtClean="0">
                <a:latin typeface="Times New Roman" charset="0"/>
                <a:ea typeface="Times New Roman" charset="0"/>
                <a:cs typeface="Times New Roman" charset="0"/>
              </a:rPr>
              <a:t>Την αφάνεια της ποινικής δικαιοσύνης, με την αντίστοιχη ιδιωτικοποίηση του εγκλήματος και την απουσία κανονιστικού πλαισίου</a:t>
            </a:r>
          </a:p>
          <a:p>
            <a:pPr marL="514350" indent="-514350" algn="just">
              <a:buAutoNum type="arabicPeriod"/>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590220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1972" y="410966"/>
            <a:ext cx="6914509" cy="1253447"/>
          </a:xfrm>
        </p:spPr>
        <p:txBody>
          <a:bodyPr/>
          <a:lstStyle/>
          <a:p>
            <a:pPr algn="ctr"/>
            <a:r>
              <a:rPr lang="el-GR" b="1" dirty="0">
                <a:latin typeface="Times New Roman" charset="0"/>
                <a:ea typeface="Times New Roman" charset="0"/>
                <a:cs typeface="Times New Roman" charset="0"/>
              </a:rPr>
              <a:t>ΕΠΑΝΟΡΘΩΤΙΚΟ ΔΙΚΑΙΟ</a:t>
            </a:r>
            <a:endParaRPr lang="en-US" dirty="0"/>
          </a:p>
        </p:txBody>
      </p:sp>
      <p:sp>
        <p:nvSpPr>
          <p:cNvPr id="3" name="Content Placeholder 2"/>
          <p:cNvSpPr>
            <a:spLocks noGrp="1"/>
          </p:cNvSpPr>
          <p:nvPr>
            <p:ph idx="1"/>
          </p:nvPr>
        </p:nvSpPr>
        <p:spPr>
          <a:xfrm>
            <a:off x="2157573" y="1910994"/>
            <a:ext cx="8558373" cy="4307692"/>
          </a:xfrm>
        </p:spPr>
        <p:txBody>
          <a:bodyPr>
            <a:normAutofit fontScale="92500" lnSpcReduction="10000"/>
          </a:bodyPr>
          <a:lstStyle/>
          <a:p>
            <a:pPr marL="0" indent="0" algn="just">
              <a:buNone/>
            </a:pPr>
            <a:r>
              <a:rPr lang="el-GR" sz="2800" dirty="0" smtClean="0">
                <a:latin typeface="Times New Roman" charset="0"/>
                <a:ea typeface="Times New Roman" charset="0"/>
                <a:cs typeface="Times New Roman" charset="0"/>
              </a:rPr>
              <a:t>3. Η άρνηση του δράστη να μετάσχει στις πρακτικές της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Μπορεί να ενέχει τον κίνδυνο να δεχτεί δυσμενή ποινική μεταχείριση</a:t>
            </a:r>
          </a:p>
          <a:p>
            <a:pPr marL="0" indent="0" algn="just">
              <a:buNone/>
            </a:pPr>
            <a:r>
              <a:rPr lang="el-GR" sz="2800" dirty="0" smtClean="0">
                <a:latin typeface="Times New Roman" charset="0"/>
                <a:ea typeface="Times New Roman" charset="0"/>
                <a:cs typeface="Times New Roman" charset="0"/>
              </a:rPr>
              <a:t>4. Αυθαιρεσίες που υποβόσκουν στο πλαίσιο της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Και αφορούν τα βέλτιστα συμφέροντα των </a:t>
            </a:r>
            <a:r>
              <a:rPr lang="el-GR" sz="2800" dirty="0" err="1" smtClean="0">
                <a:latin typeface="Times New Roman" charset="0"/>
                <a:ea typeface="Times New Roman" charset="0"/>
                <a:cs typeface="Times New Roman" charset="0"/>
              </a:rPr>
              <a:t>ανηλίων</a:t>
            </a:r>
            <a:r>
              <a:rPr lang="el-GR" sz="2800" dirty="0" smtClean="0">
                <a:latin typeface="Times New Roman" charset="0"/>
                <a:ea typeface="Times New Roman" charset="0"/>
                <a:cs typeface="Times New Roman" charset="0"/>
              </a:rPr>
              <a:t>, που προβλέπονται από τη Διεθνή Σύμβαση για τα Δικαιώματα του Παιδιού., κυρίως εγείρονται ζητήματα για ενήλικες κάτω των 18 ετών</a:t>
            </a:r>
          </a:p>
          <a:p>
            <a:pPr marL="0" indent="0" algn="just">
              <a:buNone/>
            </a:pPr>
            <a:r>
              <a:rPr lang="el-GR" sz="2800" dirty="0" smtClean="0">
                <a:latin typeface="Times New Roman" charset="0"/>
                <a:ea typeface="Times New Roman" charset="0"/>
                <a:cs typeface="Times New Roman" charset="0"/>
              </a:rPr>
              <a:t>5. Η διαδικασία της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a:t>
            </a:r>
            <a:r>
              <a:rPr lang="el-GR" sz="2800" dirty="0" err="1" smtClean="0">
                <a:latin typeface="Times New Roman" charset="0"/>
                <a:ea typeface="Times New Roman" charset="0"/>
                <a:cs typeface="Times New Roman" charset="0"/>
              </a:rPr>
              <a:t>εχει</a:t>
            </a:r>
            <a:r>
              <a:rPr lang="el-GR" sz="2800" dirty="0" smtClean="0">
                <a:latin typeface="Times New Roman" charset="0"/>
                <a:ea typeface="Times New Roman" charset="0"/>
                <a:cs typeface="Times New Roman" charset="0"/>
              </a:rPr>
              <a:t> σοβαρές αρνητικές συνέπειες σε περιπτώσεις ακραίας νεανικής παραβατικότητας, διότι εκεί θα υπάρχει πολιτειακή παρέμβαση και επίσημα ο κοινωνικός έλεγχος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442950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7037" y="462337"/>
            <a:ext cx="6688477" cy="1160980"/>
          </a:xfrm>
        </p:spPr>
        <p:txBody>
          <a:bodyPr/>
          <a:lstStyle/>
          <a:p>
            <a:r>
              <a:rPr lang="el-GR" b="1" dirty="0">
                <a:latin typeface="Times New Roman" charset="0"/>
                <a:ea typeface="Times New Roman" charset="0"/>
                <a:cs typeface="Times New Roman" charset="0"/>
              </a:rPr>
              <a:t>ΕΠΑΝΟΡΘΩΤΙΚΟ ΔΙΚΑΙΟ</a:t>
            </a:r>
            <a:endParaRPr lang="en-US" dirty="0"/>
          </a:p>
        </p:txBody>
      </p:sp>
      <p:sp>
        <p:nvSpPr>
          <p:cNvPr id="3" name="Content Placeholder 2"/>
          <p:cNvSpPr>
            <a:spLocks noGrp="1"/>
          </p:cNvSpPr>
          <p:nvPr>
            <p:ph idx="1"/>
          </p:nvPr>
        </p:nvSpPr>
        <p:spPr>
          <a:xfrm>
            <a:off x="2486346" y="2194560"/>
            <a:ext cx="8599470" cy="4024125"/>
          </a:xfrm>
        </p:spPr>
        <p:txBody>
          <a:bodyPr>
            <a:normAutofit lnSpcReduction="10000"/>
          </a:bodyPr>
          <a:lstStyle/>
          <a:p>
            <a:pPr marL="0" indent="0" algn="just">
              <a:buNone/>
            </a:pPr>
            <a:r>
              <a:rPr lang="el-GR" sz="2800" dirty="0" smtClean="0">
                <a:latin typeface="Times New Roman" charset="0"/>
                <a:ea typeface="Times New Roman" charset="0"/>
                <a:cs typeface="Times New Roman" charset="0"/>
              </a:rPr>
              <a:t>6. Στο πλαίσιο της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π</a:t>
            </a:r>
            <a:r>
              <a:rPr lang="el-GR" sz="2800" dirty="0" smtClean="0">
                <a:latin typeface="Times New Roman" charset="0"/>
                <a:ea typeface="Times New Roman" charset="0"/>
                <a:cs typeface="Times New Roman" charset="0"/>
              </a:rPr>
              <a:t>ρέπει να ληφθεί σοβαρά ο χρόνος ολοκλήρωσης της επανορθωτικής διαδικασίας και τα κριτήρια για την επιτυχή αποτελεσματικότητά της  </a:t>
            </a:r>
          </a:p>
          <a:p>
            <a:pPr marL="0" indent="0" algn="just">
              <a:buNone/>
            </a:pPr>
            <a:r>
              <a:rPr lang="el-GR" sz="2800" dirty="0" smtClean="0">
                <a:latin typeface="Times New Roman" charset="0"/>
                <a:ea typeface="Times New Roman" charset="0"/>
                <a:cs typeface="Times New Roman" charset="0"/>
              </a:rPr>
              <a:t>7. Η ποινική επιβάρυνση του ανήλικου δράστη σε περίπτωση που δεν επιτευχθεί συμφωνία δια της διαμεσολάβησης και παραπεμφθεί η υπόθεσή του στα ποινικά δικαστήρια</a:t>
            </a:r>
          </a:p>
          <a:p>
            <a:pPr marL="0" indent="0" algn="just">
              <a:buNone/>
            </a:pPr>
            <a:r>
              <a:rPr lang="el-GR" sz="2800" dirty="0" smtClean="0">
                <a:latin typeface="Times New Roman" charset="0"/>
                <a:ea typeface="Times New Roman" charset="0"/>
                <a:cs typeface="Times New Roman" charset="0"/>
              </a:rPr>
              <a:t>8. Η υποτιμητική αντιμετώπιση των δραστών από το θύματα, που μπορεί να αποφέρει ισχυρές δεσμευτικές απαιτήσεις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72498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8409" y="462337"/>
            <a:ext cx="6349428" cy="1099335"/>
          </a:xfrm>
        </p:spPr>
        <p:txBody>
          <a:bodyPr>
            <a:normAutofit fontScale="90000"/>
          </a:bodyPr>
          <a:lstStyle/>
          <a:p>
            <a:pPr algn="ctr"/>
            <a:r>
              <a:rPr lang="el-GR" b="1" dirty="0">
                <a:latin typeface="Times New Roman" charset="0"/>
                <a:ea typeface="Times New Roman" charset="0"/>
                <a:cs typeface="Times New Roman" charset="0"/>
              </a:rPr>
              <a:t>ΕΠΑΝΟΡΘΩΤΙΚΟ ΔΙΚΑΙΟ</a:t>
            </a:r>
            <a:endParaRPr lang="en-US" dirty="0"/>
          </a:p>
        </p:txBody>
      </p:sp>
      <p:sp>
        <p:nvSpPr>
          <p:cNvPr id="3" name="Content Placeholder 2"/>
          <p:cNvSpPr>
            <a:spLocks noGrp="1"/>
          </p:cNvSpPr>
          <p:nvPr>
            <p:ph idx="1"/>
          </p:nvPr>
        </p:nvSpPr>
        <p:spPr>
          <a:xfrm>
            <a:off x="2116476" y="1756882"/>
            <a:ext cx="8640567" cy="4461804"/>
          </a:xfrm>
        </p:spPr>
        <p:txBody>
          <a:bodyPr>
            <a:normAutofit/>
          </a:bodyPr>
          <a:lstStyle/>
          <a:p>
            <a:pPr marL="0" indent="0">
              <a:buNone/>
            </a:pPr>
            <a:r>
              <a:rPr lang="el-GR" sz="2800" dirty="0" smtClean="0">
                <a:latin typeface="Times New Roman" charset="0"/>
                <a:ea typeface="Times New Roman" charset="0"/>
                <a:cs typeface="Times New Roman" charset="0"/>
              </a:rPr>
              <a:t>9. Η αντιπαράθεση που δημιουργείται ανάμεσα στο δράστη που αντιλαμβάνεται την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Με σκοπό την ελάφρυνση της θέσης τους και στο θύμα που εκλαμβάνει την πρόσκληση για συμμετοχή στην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ως υποχρέωση</a:t>
            </a:r>
          </a:p>
          <a:p>
            <a:pPr marL="0" indent="0">
              <a:buNone/>
            </a:pPr>
            <a:r>
              <a:rPr lang="el-GR" sz="2800" dirty="0" smtClean="0">
                <a:latin typeface="Times New Roman" charset="0"/>
                <a:ea typeface="Times New Roman" charset="0"/>
                <a:cs typeface="Times New Roman" charset="0"/>
              </a:rPr>
              <a:t>10. Ο κίνδυνος επιβολής ενηλίκων σε ανηλίκους με τη συμμετοχή του στην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a:t>
            </a:r>
          </a:p>
          <a:p>
            <a:pPr marL="0" indent="0">
              <a:buNone/>
            </a:pPr>
            <a:r>
              <a:rPr lang="el-GR" sz="2800" dirty="0" smtClean="0">
                <a:latin typeface="Times New Roman" charset="0"/>
                <a:ea typeface="Times New Roman" charset="0"/>
                <a:cs typeface="Times New Roman" charset="0"/>
              </a:rPr>
              <a:t>Η </a:t>
            </a:r>
            <a:r>
              <a:rPr lang="el-GR" sz="2800" dirty="0" err="1" smtClean="0">
                <a:latin typeface="Times New Roman" charset="0"/>
                <a:ea typeface="Times New Roman" charset="0"/>
                <a:cs typeface="Times New Roman" charset="0"/>
              </a:rPr>
              <a:t>α.δ</a:t>
            </a:r>
            <a:r>
              <a:rPr lang="el-GR" sz="2800" dirty="0" smtClean="0">
                <a:latin typeface="Times New Roman" charset="0"/>
                <a:ea typeface="Times New Roman" charset="0"/>
                <a:cs typeface="Times New Roman" charset="0"/>
              </a:rPr>
              <a:t>. ως η διαδικασία της διαμεσολάβησης αναδεικνύει περίτρανα την ανάγκη των κοινωνιών για την υιοθέτηση τέτοιων πρακτικών, γεγονός που αναδεικνύει και την ανάπτυξη </a:t>
            </a:r>
            <a:r>
              <a:rPr lang="el-GR" sz="2800" smtClean="0">
                <a:latin typeface="Times New Roman" charset="0"/>
                <a:ea typeface="Times New Roman" charset="0"/>
                <a:cs typeface="Times New Roman" charset="0"/>
              </a:rPr>
              <a:t>της κουλτούρας τους.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753652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428107" y="1684962"/>
            <a:ext cx="9626745" cy="5044611"/>
          </a:xfrm>
        </p:spPr>
        <p:txBody>
          <a:bodyPr>
            <a:noAutofit/>
          </a:bodyPr>
          <a:lstStyle/>
          <a:p>
            <a:pPr algn="ctr"/>
            <a:r>
              <a:rPr lang="el-GR" sz="2800" dirty="0" smtClean="0">
                <a:latin typeface="Times New Roman" charset="0"/>
                <a:ea typeface="Times New Roman" charset="0"/>
                <a:cs typeface="Times New Roman" charset="0"/>
              </a:rPr>
              <a:t>ΒΙΒΛΙΟΓΡΑΦΙΑ</a:t>
            </a:r>
          </a:p>
          <a:p>
            <a:pPr algn="just"/>
            <a:r>
              <a:rPr lang="el-GR" sz="2800" dirty="0" smtClean="0">
                <a:latin typeface="Times New Roman" charset="0"/>
                <a:ea typeface="Times New Roman" charset="0"/>
                <a:cs typeface="Times New Roman" charset="0"/>
              </a:rPr>
              <a:t>Αρτινοπούλου, Β. (2010). </a:t>
            </a:r>
            <a:r>
              <a:rPr lang="el-GR" sz="2800" i="1" dirty="0" smtClean="0">
                <a:latin typeface="Times New Roman" charset="0"/>
                <a:ea typeface="Times New Roman" charset="0"/>
                <a:cs typeface="Times New Roman" charset="0"/>
              </a:rPr>
              <a:t>Επανορθωτική Δικαιοσύνη</a:t>
            </a:r>
            <a:r>
              <a:rPr lang="en-US" sz="2800" i="1" dirty="0" smtClean="0">
                <a:latin typeface="Times New Roman" charset="0"/>
                <a:ea typeface="Times New Roman" charset="0"/>
                <a:cs typeface="Times New Roman" charset="0"/>
              </a:rPr>
              <a:t>:</a:t>
            </a:r>
            <a:r>
              <a:rPr lang="el-GR" sz="2800" i="1" dirty="0" smtClean="0">
                <a:latin typeface="Times New Roman" charset="0"/>
                <a:ea typeface="Times New Roman" charset="0"/>
                <a:cs typeface="Times New Roman" charset="0"/>
              </a:rPr>
              <a:t> Η πρόκληση των σύγχρονων </a:t>
            </a:r>
            <a:r>
              <a:rPr lang="el-GR" sz="2800" i="1" dirty="0" err="1" smtClean="0">
                <a:latin typeface="Times New Roman" charset="0"/>
                <a:ea typeface="Times New Roman" charset="0"/>
                <a:cs typeface="Times New Roman" charset="0"/>
              </a:rPr>
              <a:t>δικαιικών</a:t>
            </a:r>
            <a:r>
              <a:rPr lang="el-GR" sz="2800" i="1" dirty="0" smtClean="0">
                <a:latin typeface="Times New Roman" charset="0"/>
                <a:ea typeface="Times New Roman" charset="0"/>
                <a:cs typeface="Times New Roman" charset="0"/>
              </a:rPr>
              <a:t> συστημάτων</a:t>
            </a:r>
            <a:r>
              <a:rPr lang="el-GR" sz="2800" dirty="0" smtClean="0">
                <a:latin typeface="Times New Roman" charset="0"/>
                <a:ea typeface="Times New Roman" charset="0"/>
                <a:cs typeface="Times New Roman" charset="0"/>
              </a:rPr>
              <a:t>. Αθήνα</a:t>
            </a:r>
            <a:r>
              <a:rPr lang="en-US" sz="2800"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Νομική Βιβλιοθήκη.</a:t>
            </a:r>
          </a:p>
          <a:p>
            <a:pPr algn="just"/>
            <a:r>
              <a:rPr lang="el-GR" sz="2800" dirty="0" smtClean="0">
                <a:latin typeface="Times New Roman" charset="0"/>
                <a:ea typeface="Times New Roman" charset="0"/>
                <a:cs typeface="Times New Roman" charset="0"/>
              </a:rPr>
              <a:t>Αρτινοπούλου, Β. (2011). </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Η διαμεσολάβηση στο πλαίσιο της επανορθωτικής δικαιοσύνης</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 Στο Θ. Θάνος (Επιστ. </a:t>
            </a:r>
            <a:r>
              <a:rPr lang="el-GR" sz="2800" dirty="0" err="1" smtClean="0">
                <a:latin typeface="Times New Roman" charset="0"/>
                <a:ea typeface="Times New Roman" charset="0"/>
                <a:cs typeface="Times New Roman" charset="0"/>
              </a:rPr>
              <a:t>Επιμ</a:t>
            </a:r>
            <a:r>
              <a:rPr lang="el-GR" sz="2800" dirty="0" smtClean="0">
                <a:latin typeface="Times New Roman" charset="0"/>
                <a:ea typeface="Times New Roman" charset="0"/>
                <a:cs typeface="Times New Roman" charset="0"/>
              </a:rPr>
              <a:t>.), </a:t>
            </a:r>
            <a:r>
              <a:rPr lang="el-GR" sz="2800" i="1" dirty="0" smtClean="0">
                <a:latin typeface="Times New Roman" charset="0"/>
                <a:ea typeface="Times New Roman" charset="0"/>
                <a:cs typeface="Times New Roman" charset="0"/>
              </a:rPr>
              <a:t>Η διαμεσολάβηση στο σχολείο και την κοινωνία </a:t>
            </a:r>
            <a:r>
              <a:rPr lang="el-GR" sz="2800" dirty="0" smtClean="0">
                <a:latin typeface="Times New Roman" charset="0"/>
                <a:ea typeface="Times New Roman" charset="0"/>
                <a:cs typeface="Times New Roman" charset="0"/>
              </a:rPr>
              <a:t>(</a:t>
            </a:r>
            <a:r>
              <a:rPr lang="el-GR" sz="2800" dirty="0" err="1" smtClean="0">
                <a:latin typeface="Times New Roman" charset="0"/>
                <a:ea typeface="Times New Roman" charset="0"/>
                <a:cs typeface="Times New Roman" charset="0"/>
              </a:rPr>
              <a:t>σσ</a:t>
            </a:r>
            <a:r>
              <a:rPr lang="el-GR" sz="2800" dirty="0" smtClean="0">
                <a:latin typeface="Times New Roman" charset="0"/>
                <a:ea typeface="Times New Roman" charset="0"/>
                <a:cs typeface="Times New Roman" charset="0"/>
              </a:rPr>
              <a:t>. 15</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25). Αθήνα</a:t>
            </a:r>
            <a:r>
              <a:rPr lang="en-US" sz="2800"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 Πεδίο.</a:t>
            </a:r>
          </a:p>
          <a:p>
            <a:pPr algn="just"/>
            <a:r>
              <a:rPr lang="el-GR" sz="2800" dirty="0">
                <a:latin typeface="Times New Roman" charset="0"/>
                <a:ea typeface="Times New Roman" charset="0"/>
                <a:cs typeface="Times New Roman" charset="0"/>
              </a:rPr>
              <a:t>Αρτινοπούλου, Β. (2011</a:t>
            </a:r>
            <a:r>
              <a:rPr lang="el-GR" sz="2800" dirty="0" smtClean="0">
                <a:latin typeface="Times New Roman" charset="0"/>
                <a:ea typeface="Times New Roman" charset="0"/>
                <a:cs typeface="Times New Roman" charset="0"/>
              </a:rPr>
              <a:t>). </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Οι ῾γκρίζες </a:t>
            </a:r>
            <a:r>
              <a:rPr lang="el-GR" sz="2800" dirty="0" err="1" smtClean="0">
                <a:latin typeface="Times New Roman" charset="0"/>
                <a:ea typeface="Times New Roman" charset="0"/>
                <a:cs typeface="Times New Roman" charset="0"/>
              </a:rPr>
              <a:t>ζώνες᾽της</a:t>
            </a:r>
            <a:r>
              <a:rPr lang="el-GR" sz="2800" dirty="0" smtClean="0">
                <a:latin typeface="Times New Roman" charset="0"/>
                <a:ea typeface="Times New Roman" charset="0"/>
                <a:cs typeface="Times New Roman" charset="0"/>
              </a:rPr>
              <a:t> </a:t>
            </a:r>
            <a:r>
              <a:rPr lang="el-GR" sz="2800" dirty="0" err="1" smtClean="0">
                <a:latin typeface="Times New Roman" charset="0"/>
                <a:ea typeface="Times New Roman" charset="0"/>
                <a:cs typeface="Times New Roman" charset="0"/>
              </a:rPr>
              <a:t>αποκαταστατικής</a:t>
            </a:r>
            <a:r>
              <a:rPr lang="el-GR" sz="2800" dirty="0" smtClean="0">
                <a:latin typeface="Times New Roman" charset="0"/>
                <a:ea typeface="Times New Roman" charset="0"/>
                <a:cs typeface="Times New Roman" charset="0"/>
              </a:rPr>
              <a:t> δικαιοσύνης</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 Στο. Α. Χαλκιά (</a:t>
            </a:r>
            <a:r>
              <a:rPr lang="el-GR" sz="2800" dirty="0" err="1" smtClean="0">
                <a:latin typeface="Times New Roman" charset="0"/>
                <a:ea typeface="Times New Roman" charset="0"/>
                <a:cs typeface="Times New Roman" charset="0"/>
              </a:rPr>
              <a:t>Επιμ</a:t>
            </a:r>
            <a:r>
              <a:rPr lang="el-GR" sz="2800" dirty="0" smtClean="0">
                <a:latin typeface="Times New Roman" charset="0"/>
                <a:ea typeface="Times New Roman" charset="0"/>
                <a:cs typeface="Times New Roman" charset="0"/>
              </a:rPr>
              <a:t>.), Τιμητικός Τόμος για τον Καθηγητή Ιάκωβο </a:t>
            </a:r>
            <a:r>
              <a:rPr lang="el-GR" sz="2800" dirty="0" err="1" smtClean="0">
                <a:latin typeface="Times New Roman" charset="0"/>
                <a:ea typeface="Times New Roman" charset="0"/>
                <a:cs typeface="Times New Roman" charset="0"/>
              </a:rPr>
              <a:t>Φαρσεδάκη</a:t>
            </a:r>
            <a:r>
              <a:rPr lang="el-GR" sz="2800" dirty="0" smtClean="0">
                <a:latin typeface="Times New Roman" charset="0"/>
                <a:ea typeface="Times New Roman" charset="0"/>
                <a:cs typeface="Times New Roman" charset="0"/>
              </a:rPr>
              <a:t> (τόμος Ι) (</a:t>
            </a:r>
            <a:r>
              <a:rPr lang="el-GR" sz="2800" dirty="0" err="1" smtClean="0">
                <a:latin typeface="Times New Roman" charset="0"/>
                <a:ea typeface="Times New Roman" charset="0"/>
                <a:cs typeface="Times New Roman" charset="0"/>
              </a:rPr>
              <a:t>σσ</a:t>
            </a:r>
            <a:r>
              <a:rPr lang="el-GR" sz="2800" dirty="0" smtClean="0">
                <a:latin typeface="Times New Roman" charset="0"/>
                <a:ea typeface="Times New Roman" charset="0"/>
                <a:cs typeface="Times New Roman" charset="0"/>
              </a:rPr>
              <a:t>. 755</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774). Αθήνα</a:t>
            </a:r>
            <a:r>
              <a:rPr lang="en-US" sz="2800"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Νομική Βιβλιοθήκη.</a:t>
            </a:r>
          </a:p>
        </p:txBody>
      </p:sp>
    </p:spTree>
    <p:extLst>
      <p:ext uri="{BB962C8B-B14F-4D97-AF65-F5344CB8AC3E}">
        <p14:creationId xmlns:p14="http://schemas.microsoft.com/office/powerpoint/2010/main" val="17213801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10300" y="1684962"/>
            <a:ext cx="9616611" cy="4859676"/>
          </a:xfrm>
        </p:spPr>
        <p:txBody>
          <a:bodyPr>
            <a:noAutofit/>
          </a:bodyPr>
          <a:lstStyle/>
          <a:p>
            <a:pPr algn="just"/>
            <a:r>
              <a:rPr lang="el-GR" sz="2800" dirty="0">
                <a:latin typeface="Times New Roman" charset="0"/>
                <a:ea typeface="Times New Roman" charset="0"/>
                <a:cs typeface="Times New Roman" charset="0"/>
              </a:rPr>
              <a:t>Θεόδωρος, Θ. (2017). </a:t>
            </a:r>
            <a:r>
              <a:rPr lang="el-GR" sz="2800" i="1" dirty="0">
                <a:latin typeface="Times New Roman" charset="0"/>
                <a:ea typeface="Times New Roman" charset="0"/>
                <a:cs typeface="Times New Roman" charset="0"/>
              </a:rPr>
              <a:t>Σχολική Διαμεσολάβηση. Θεωρία, Εφαρμογή, Αξιολόγηση</a:t>
            </a:r>
            <a:r>
              <a:rPr lang="el-GR" sz="2800" dirty="0">
                <a:latin typeface="Times New Roman" charset="0"/>
                <a:ea typeface="Times New Roman" charset="0"/>
                <a:cs typeface="Times New Roman" charset="0"/>
              </a:rPr>
              <a:t>. Θεσσαλονίκη</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Κυριακίδης</a:t>
            </a:r>
            <a:r>
              <a:rPr lang="el-GR" sz="2800" dirty="0" smtClean="0">
                <a:latin typeface="Times New Roman" charset="0"/>
                <a:ea typeface="Times New Roman" charset="0"/>
                <a:cs typeface="Times New Roman" charset="0"/>
              </a:rPr>
              <a:t>.</a:t>
            </a:r>
          </a:p>
          <a:p>
            <a:pPr algn="just"/>
            <a:r>
              <a:rPr lang="el-GR" sz="2800" dirty="0" smtClean="0">
                <a:latin typeface="Times New Roman" charset="0"/>
                <a:ea typeface="Times New Roman" charset="0"/>
                <a:cs typeface="Times New Roman" charset="0"/>
              </a:rPr>
              <a:t>Τσιλιάκου, Μ. (2011). Ανήλικοι δράστες και επανορθωτική δικαιοσύνη. Άτη,1, 26-31. Στον </a:t>
            </a:r>
            <a:r>
              <a:rPr lang="el-GR" sz="2800" dirty="0" err="1" smtClean="0">
                <a:latin typeface="Times New Roman" charset="0"/>
                <a:ea typeface="Times New Roman" charset="0"/>
                <a:cs typeface="Times New Roman" charset="0"/>
              </a:rPr>
              <a:t>ιστότοπο</a:t>
            </a:r>
            <a:r>
              <a:rPr lang="el-GR" sz="2800" dirty="0" smtClean="0">
                <a:latin typeface="Times New Roman" charset="0"/>
                <a:ea typeface="Times New Roman" charset="0"/>
                <a:cs typeface="Times New Roman" charset="0"/>
              </a:rPr>
              <a:t> </a:t>
            </a:r>
            <a:r>
              <a:rPr lang="en-US" sz="2800" dirty="0" smtClean="0">
                <a:latin typeface="Times New Roman" charset="0"/>
                <a:ea typeface="Times New Roman" charset="0"/>
                <a:cs typeface="Times New Roman" charset="0"/>
              </a:rPr>
              <a:t>: http//</a:t>
            </a:r>
            <a:r>
              <a:rPr lang="en-US" sz="2800" dirty="0" err="1" smtClean="0">
                <a:latin typeface="Times New Roman" charset="0"/>
                <a:ea typeface="Times New Roman" charset="0"/>
                <a:cs typeface="Times New Roman" charset="0"/>
              </a:rPr>
              <a:t>www.onisimos.gr</a:t>
            </a:r>
            <a:r>
              <a:rPr lang="en-US" sz="2800" dirty="0" smtClean="0">
                <a:latin typeface="Times New Roman" charset="0"/>
                <a:ea typeface="Times New Roman" charset="0"/>
                <a:cs typeface="Times New Roman" charset="0"/>
              </a:rPr>
              <a:t>/images/menu/ath_1_26.pdf </a:t>
            </a:r>
            <a:r>
              <a:rPr lang="el-GR" sz="2800" dirty="0" smtClean="0">
                <a:latin typeface="Times New Roman" charset="0"/>
                <a:ea typeface="Times New Roman" charset="0"/>
                <a:cs typeface="Times New Roman" charset="0"/>
              </a:rPr>
              <a:t>(τελευταία ανάκτηση στις 5.8.2016).</a:t>
            </a:r>
          </a:p>
          <a:p>
            <a:pPr algn="just"/>
            <a:r>
              <a:rPr lang="el-GR" sz="2800" dirty="0">
                <a:latin typeface="Times New Roman" charset="0"/>
                <a:ea typeface="Times New Roman" charset="0"/>
                <a:cs typeface="Times New Roman" charset="0"/>
              </a:rPr>
              <a:t>Τσιλιάκου, Μ. (2011). </a:t>
            </a:r>
            <a:r>
              <a:rPr lang="el-GR" sz="2800" dirty="0" smtClean="0">
                <a:latin typeface="Times New Roman" charset="0"/>
                <a:ea typeface="Times New Roman" charset="0"/>
                <a:cs typeface="Times New Roman" charset="0"/>
              </a:rPr>
              <a:t>Εναλλακτική δικαιοσύνη και δράστες σεξουαλικών εγκλημάτων. Αθήνα</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 Νομική Βιβλιοθήκη.</a:t>
            </a:r>
          </a:p>
          <a:p>
            <a:pPr algn="just"/>
            <a:r>
              <a:rPr lang="el-GR" sz="2800" dirty="0" err="1" smtClean="0">
                <a:latin typeface="Times New Roman" charset="0"/>
                <a:ea typeface="Times New Roman" charset="0"/>
                <a:cs typeface="Times New Roman" charset="0"/>
              </a:rPr>
              <a:t>Τσήτσουρα</a:t>
            </a:r>
            <a:r>
              <a:rPr lang="el-GR"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Α. (2001). </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Νεότερες </a:t>
            </a:r>
            <a:r>
              <a:rPr lang="el-GR" sz="2800" dirty="0">
                <a:latin typeface="Times New Roman" charset="0"/>
                <a:ea typeface="Times New Roman" charset="0"/>
                <a:cs typeface="Times New Roman" charset="0"/>
              </a:rPr>
              <a:t>τάσεις στη </a:t>
            </a:r>
            <a:r>
              <a:rPr lang="el-GR" sz="2800" dirty="0" err="1">
                <a:latin typeface="Times New Roman" charset="0"/>
                <a:ea typeface="Times New Roman" charset="0"/>
                <a:cs typeface="Times New Roman" charset="0"/>
              </a:rPr>
              <a:t>θυματολογία</a:t>
            </a:r>
            <a:r>
              <a:rPr lang="el-GR" sz="2800" dirty="0">
                <a:latin typeface="Times New Roman" charset="0"/>
                <a:ea typeface="Times New Roman" charset="0"/>
                <a:cs typeface="Times New Roman" charset="0"/>
              </a:rPr>
              <a:t>. Τι συζητήθηκε </a:t>
            </a:r>
            <a:r>
              <a:rPr lang="el-GR" sz="2800" dirty="0" smtClean="0">
                <a:latin typeface="Times New Roman" charset="0"/>
                <a:ea typeface="Times New Roman" charset="0"/>
                <a:cs typeface="Times New Roman" charset="0"/>
              </a:rPr>
              <a:t>στο10ο </a:t>
            </a:r>
            <a:r>
              <a:rPr lang="el-GR" sz="2800" dirty="0">
                <a:latin typeface="Times New Roman" charset="0"/>
                <a:ea typeface="Times New Roman" charset="0"/>
                <a:cs typeface="Times New Roman" charset="0"/>
              </a:rPr>
              <a:t>Διεθνές Συμπόσιο </a:t>
            </a:r>
            <a:r>
              <a:rPr lang="el-GR" sz="2800" dirty="0" err="1" smtClean="0">
                <a:latin typeface="Times New Roman" charset="0"/>
                <a:ea typeface="Times New Roman" charset="0"/>
                <a:cs typeface="Times New Roman" charset="0"/>
              </a:rPr>
              <a:t>Θυματολογίας</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 </a:t>
            </a:r>
            <a:r>
              <a:rPr lang="el-GR" sz="2800" dirty="0" err="1" smtClean="0">
                <a:latin typeface="Times New Roman" charset="0"/>
                <a:ea typeface="Times New Roman" charset="0"/>
                <a:cs typeface="Times New Roman" charset="0"/>
              </a:rPr>
              <a:t>Montr</a:t>
            </a:r>
            <a:r>
              <a:rPr lang="en-US" sz="2800" dirty="0" smtClean="0">
                <a:latin typeface="Times New Roman" charset="0"/>
                <a:ea typeface="Times New Roman" charset="0"/>
                <a:cs typeface="Times New Roman" charset="0"/>
              </a:rPr>
              <a:t>e</a:t>
            </a:r>
            <a:r>
              <a:rPr lang="el-GR" sz="2800" dirty="0" err="1" smtClean="0">
                <a:latin typeface="Times New Roman" charset="0"/>
                <a:ea typeface="Times New Roman" charset="0"/>
                <a:cs typeface="Times New Roman" charset="0"/>
              </a:rPr>
              <a:t>al</a:t>
            </a:r>
            <a:r>
              <a:rPr lang="el-GR" sz="2800" dirty="0">
                <a:latin typeface="Times New Roman" charset="0"/>
                <a:ea typeface="Times New Roman" charset="0"/>
                <a:cs typeface="Times New Roman" charset="0"/>
              </a:rPr>
              <a:t>, Καναδάς, 6-11 </a:t>
            </a:r>
            <a:r>
              <a:rPr lang="el-GR" sz="2800" dirty="0" smtClean="0">
                <a:latin typeface="Times New Roman" charset="0"/>
                <a:ea typeface="Times New Roman" charset="0"/>
                <a:cs typeface="Times New Roman" charset="0"/>
              </a:rPr>
              <a:t>Αυγούστο</a:t>
            </a:r>
            <a:r>
              <a:rPr lang="el-GR" sz="2800" dirty="0">
                <a:latin typeface="Times New Roman" charset="0"/>
                <a:ea typeface="Times New Roman" charset="0"/>
                <a:cs typeface="Times New Roman" charset="0"/>
              </a:rPr>
              <a:t>υ</a:t>
            </a:r>
            <a:r>
              <a:rPr lang="en-US" sz="2800"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2000. </a:t>
            </a:r>
            <a:r>
              <a:rPr lang="el-GR" sz="2800" dirty="0">
                <a:latin typeface="Times New Roman" charset="0"/>
                <a:ea typeface="Times New Roman" charset="0"/>
                <a:cs typeface="Times New Roman" charset="0"/>
              </a:rPr>
              <a:t>Ποινικός Λόγος, τ.2: 721-726.</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32001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54831" y="1684962"/>
            <a:ext cx="9000021" cy="4191856"/>
          </a:xfrm>
        </p:spPr>
        <p:txBody>
          <a:bodyPr>
            <a:noAutofit/>
          </a:bodyPr>
          <a:lstStyle/>
          <a:p>
            <a:r>
              <a:rPr lang="el-GR" sz="2800" dirty="0">
                <a:latin typeface="Times New Roman" charset="0"/>
                <a:ea typeface="Times New Roman" charset="0"/>
                <a:cs typeface="Times New Roman" charset="0"/>
              </a:rPr>
              <a:t>Ο Αριστοτέλης διέκρινε στο επανορθωτικό δίκαιο, με βάση τις ανθρώπινες σχέσεις, δύο είδη, τις εκούσιες και τις ακούσιες, οι πρώτες, όπως είναι η πώληση, η αγορά, ο δανεισμός κ.ά. με σημερινή ορολογία υπάγονται στο αστικό δίκαιο, ενώ οι δεύτερες, όπως είναι η κλοπή, η μοιχεία, η δολοφονία, κ.ά. υπάγονται στο ποινικό δίκαιο (Αριστοτέλης, </a:t>
            </a:r>
            <a:r>
              <a:rPr lang="el-GR" sz="2800" i="1" dirty="0">
                <a:latin typeface="Times New Roman" charset="0"/>
                <a:ea typeface="Times New Roman" charset="0"/>
                <a:cs typeface="Times New Roman" charset="0"/>
              </a:rPr>
              <a:t>Ηθικά </a:t>
            </a:r>
            <a:r>
              <a:rPr lang="el-GR" sz="2800" i="1" dirty="0" err="1">
                <a:latin typeface="Times New Roman" charset="0"/>
                <a:ea typeface="Times New Roman" charset="0"/>
                <a:cs typeface="Times New Roman" charset="0"/>
              </a:rPr>
              <a:t>Νικομάχεια</a:t>
            </a:r>
            <a:r>
              <a:rPr lang="el-GR" sz="2800" dirty="0">
                <a:latin typeface="Times New Roman" charset="0"/>
                <a:ea typeface="Times New Roman" charset="0"/>
                <a:cs typeface="Times New Roman" charset="0"/>
              </a:rPr>
              <a:t>, 1131</a:t>
            </a:r>
            <a:r>
              <a:rPr lang="en-US" sz="2800" dirty="0">
                <a:latin typeface="Times New Roman" charset="0"/>
                <a:ea typeface="Times New Roman" charset="0"/>
                <a:cs typeface="Times New Roman" charset="0"/>
              </a:rPr>
              <a:t>a. Mackay, 1992. </a:t>
            </a:r>
            <a:r>
              <a:rPr lang="el-GR" sz="2800" dirty="0" err="1">
                <a:latin typeface="Times New Roman" charset="0"/>
                <a:ea typeface="Times New Roman" charset="0"/>
                <a:cs typeface="Times New Roman" charset="0"/>
              </a:rPr>
              <a:t>Λεμονίδης</a:t>
            </a:r>
            <a:r>
              <a:rPr lang="el-GR" sz="2800" dirty="0">
                <a:latin typeface="Times New Roman" charset="0"/>
                <a:ea typeface="Times New Roman" charset="0"/>
                <a:cs typeface="Times New Roman" charset="0"/>
              </a:rPr>
              <a:t>, 2012. </a:t>
            </a:r>
            <a:r>
              <a:rPr lang="en-US" sz="2800" dirty="0" err="1">
                <a:latin typeface="Times New Roman" charset="0"/>
                <a:ea typeface="Times New Roman" charset="0"/>
                <a:cs typeface="Times New Roman" charset="0"/>
              </a:rPr>
              <a:t>Gavrielides</a:t>
            </a:r>
            <a:r>
              <a:rPr lang="en-US" sz="2800" dirty="0">
                <a:latin typeface="Times New Roman" charset="0"/>
                <a:ea typeface="Times New Roman" charset="0"/>
                <a:cs typeface="Times New Roman" charset="0"/>
              </a:rPr>
              <a:t>, &amp; </a:t>
            </a:r>
            <a:r>
              <a:rPr lang="en-US" sz="2800" dirty="0" err="1">
                <a:latin typeface="Times New Roman" charset="0"/>
                <a:ea typeface="Times New Roman" charset="0"/>
                <a:cs typeface="Times New Roman" charset="0"/>
              </a:rPr>
              <a:t>Artinopoulou</a:t>
            </a:r>
            <a:r>
              <a:rPr lang="en-US" sz="2800" dirty="0">
                <a:latin typeface="Times New Roman" charset="0"/>
                <a:ea typeface="Times New Roman" charset="0"/>
                <a:cs typeface="Times New Roman" charset="0"/>
              </a:rPr>
              <a:t>, 2016</a:t>
            </a:r>
            <a:r>
              <a:rPr lang="el-GR" sz="2800" dirty="0">
                <a:latin typeface="Times New Roman" charset="0"/>
                <a:ea typeface="Times New Roman" charset="0"/>
                <a:cs typeface="Times New Roman" charset="0"/>
              </a:rPr>
              <a:t>). Σύμφωνα με τον Αριστοτέλη και τα δύο είδη επανορθωτικού δικαίου σχετίζονται με τη βούληση και προαίρεση του υποκειμένου.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32731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54831" y="1684962"/>
            <a:ext cx="9000021" cy="3750067"/>
          </a:xfrm>
        </p:spPr>
        <p:txBody>
          <a:bodyPr>
            <a:normAutofit/>
          </a:bodyPr>
          <a:lstStyle/>
          <a:p>
            <a:r>
              <a:rPr lang="en-US" sz="2800" dirty="0" smtClean="0">
                <a:latin typeface="Times New Roman" charset="0"/>
                <a:ea typeface="Times New Roman" charset="0"/>
                <a:cs typeface="Times New Roman" charset="0"/>
              </a:rPr>
              <a:t>Μ</a:t>
            </a:r>
            <a:r>
              <a:rPr lang="el-GR" sz="2800" dirty="0" smtClean="0">
                <a:latin typeface="Times New Roman" charset="0"/>
                <a:ea typeface="Times New Roman" charset="0"/>
                <a:cs typeface="Times New Roman" charset="0"/>
              </a:rPr>
              <a:t>ε </a:t>
            </a:r>
            <a:r>
              <a:rPr lang="en-US" sz="2800" dirty="0" smtClean="0">
                <a:latin typeface="Times New Roman" charset="0"/>
                <a:ea typeface="Times New Roman" charset="0"/>
                <a:cs typeface="Times New Roman" charset="0"/>
              </a:rPr>
              <a:t>α</a:t>
            </a:r>
            <a:r>
              <a:rPr lang="en-US" sz="2800" dirty="0" err="1" smtClean="0">
                <a:latin typeface="Times New Roman" charset="0"/>
                <a:ea typeface="Times New Roman" charset="0"/>
                <a:cs typeface="Times New Roman" charset="0"/>
              </a:rPr>
              <a:t>φορμή</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νάλυσή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πα</a:t>
            </a:r>
            <a:r>
              <a:rPr lang="en-US" sz="2800" dirty="0" err="1">
                <a:latin typeface="Times New Roman" charset="0"/>
                <a:ea typeface="Times New Roman" charset="0"/>
                <a:cs typeface="Times New Roman" charset="0"/>
              </a:rPr>
              <a:t>νορθωτικό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δίκ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Αριστοτέλης</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νοίγει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δρόμο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εφ</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ρμογή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σί</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ισημ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ίνοντ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βα</a:t>
            </a:r>
            <a:r>
              <a:rPr lang="en-US" sz="2800" dirty="0" err="1">
                <a:latin typeface="Times New Roman" charset="0"/>
                <a:ea typeface="Times New Roman" charset="0"/>
                <a:cs typeface="Times New Roman" charset="0"/>
              </a:rPr>
              <a:t>σικά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σημεί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μεσότητ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ισότητ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ουδετερότητ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λογί</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συνολικά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έννοι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ίου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οί</a:t>
            </a:r>
            <a:r>
              <a:rPr lang="en-US" sz="2800" dirty="0">
                <a:latin typeface="Times New Roman" charset="0"/>
                <a:ea typeface="Times New Roman" charset="0"/>
                <a:cs typeface="Times New Roman" charset="0"/>
              </a:rPr>
              <a:t>α απα</a:t>
            </a:r>
            <a:r>
              <a:rPr lang="en-US" sz="2800" dirty="0" err="1">
                <a:latin typeface="Times New Roman" charset="0"/>
                <a:ea typeface="Times New Roman" charset="0"/>
                <a:cs typeface="Times New Roman" charset="0"/>
              </a:rPr>
              <a:t>ντώντ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χρονικές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θέσεις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πα</a:t>
            </a:r>
            <a:r>
              <a:rPr lang="en-US" sz="2800" dirty="0" err="1">
                <a:latin typeface="Times New Roman" charset="0"/>
                <a:ea typeface="Times New Roman" charset="0"/>
                <a:cs typeface="Times New Roman" charset="0"/>
              </a:rPr>
              <a:t>νορθωτικό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δίκ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οίο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δύν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τά</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ερι</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τώσεις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σήμερ</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έχει</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ροεκτάσεις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ράξεις</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οινικού</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ίου</a:t>
            </a:r>
            <a:r>
              <a:rPr lang="en-US" sz="2800" dirty="0">
                <a:latin typeface="Times New Roman" charset="0"/>
                <a:ea typeface="Times New Roman" charset="0"/>
                <a:cs typeface="Times New Roman" charset="0"/>
              </a:rPr>
              <a:t>. </a:t>
            </a:r>
          </a:p>
        </p:txBody>
      </p:sp>
    </p:spTree>
    <p:extLst>
      <p:ext uri="{BB962C8B-B14F-4D97-AF65-F5344CB8AC3E}">
        <p14:creationId xmlns:p14="http://schemas.microsoft.com/office/powerpoint/2010/main" val="4473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232899" y="1304818"/>
            <a:ext cx="10479640" cy="4993240"/>
          </a:xfrm>
        </p:spPr>
        <p:txBody>
          <a:bodyPr>
            <a:noAutofit/>
          </a:bodyPr>
          <a:lstStyle/>
          <a:p>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χ</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ρ</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κτηριστικά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πα</a:t>
            </a:r>
            <a:r>
              <a:rPr lang="en-US" sz="2800" dirty="0" err="1">
                <a:latin typeface="Times New Roman" charset="0"/>
                <a:ea typeface="Times New Roman" charset="0"/>
                <a:cs typeface="Times New Roman" charset="0"/>
              </a:rPr>
              <a:t>νορθωτικού</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ίου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εικόν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των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στών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ως</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οκ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λούμενοι</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φιλόσοφο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μεσίδιοι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δηλ</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δή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ενδιάμεσοι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δεν</a:t>
            </a:r>
            <a:r>
              <a:rPr lang="en-US" sz="2800" dirty="0">
                <a:latin typeface="Times New Roman" charset="0"/>
                <a:ea typeface="Times New Roman" charset="0"/>
                <a:cs typeface="Times New Roman" charset="0"/>
              </a:rPr>
              <a:t> μπ</a:t>
            </a:r>
            <a:r>
              <a:rPr lang="en-US" sz="2800" dirty="0" err="1">
                <a:latin typeface="Times New Roman" charset="0"/>
                <a:ea typeface="Times New Roman" charset="0"/>
                <a:cs typeface="Times New Roman" charset="0"/>
              </a:rPr>
              <a:t>ορούν</a:t>
            </a:r>
            <a:r>
              <a:rPr lang="en-US" sz="2800" dirty="0">
                <a:latin typeface="Times New Roman" charset="0"/>
                <a:ea typeface="Times New Roman" charset="0"/>
                <a:cs typeface="Times New Roman" charset="0"/>
              </a:rPr>
              <a:t> πα</a:t>
            </a:r>
            <a:r>
              <a:rPr lang="en-US" sz="2800" dirty="0" err="1">
                <a:latin typeface="Times New Roman" charset="0"/>
                <a:ea typeface="Times New Roman" charset="0"/>
                <a:cs typeface="Times New Roman" charset="0"/>
              </a:rPr>
              <a:t>ρά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πα</a:t>
            </a:r>
            <a:r>
              <a:rPr lang="en-US" sz="2800" dirty="0" err="1">
                <a:latin typeface="Times New Roman" charset="0"/>
                <a:ea typeface="Times New Roman" charset="0"/>
                <a:cs typeface="Times New Roman" charset="0"/>
              </a:rPr>
              <a:t>ρ</a:t>
            </a:r>
            <a:r>
              <a:rPr lang="en-US" sz="2800" dirty="0">
                <a:latin typeface="Times New Roman" charset="0"/>
                <a:ea typeface="Times New Roman" charset="0"/>
                <a:cs typeface="Times New Roman" charset="0"/>
              </a:rPr>
              <a:t>απ</a:t>
            </a:r>
            <a:r>
              <a:rPr lang="en-US" sz="2800" dirty="0" err="1">
                <a:latin typeface="Times New Roman" charset="0"/>
                <a:ea typeface="Times New Roman" charset="0"/>
                <a:cs typeface="Times New Roman" charset="0"/>
              </a:rPr>
              <a:t>έμ</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σύγχρονο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θεσμό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τουλάχιστον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κριτέες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ομοιότητες</a:t>
            </a:r>
            <a:r>
              <a:rPr lang="en-US" sz="2800" dirty="0">
                <a:latin typeface="Times New Roman" charset="0"/>
                <a:ea typeface="Times New Roman" charset="0"/>
                <a:cs typeface="Times New Roman" charset="0"/>
              </a:rPr>
              <a:t> β</a:t>
            </a:r>
            <a:r>
              <a:rPr lang="en-US" sz="2800" dirty="0" err="1">
                <a:latin typeface="Times New Roman" charset="0"/>
                <a:ea typeface="Times New Roman" charset="0"/>
                <a:cs typeface="Times New Roman" charset="0"/>
              </a:rPr>
              <a:t>άσει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ορισμού</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έδωσε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Υ</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ουργείο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ιοσύνης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θεσμό</a:t>
            </a:r>
            <a:r>
              <a:rPr lang="en-US" sz="2800"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Η</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Δι</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μεσολά</a:t>
            </a:r>
            <a:r>
              <a:rPr lang="en-US" sz="2800" i="1" dirty="0">
                <a:latin typeface="Times New Roman" charset="0"/>
                <a:ea typeface="Times New Roman" charset="0"/>
                <a:cs typeface="Times New Roman" charset="0"/>
              </a:rPr>
              <a:t>β</a:t>
            </a:r>
            <a:r>
              <a:rPr lang="en-US" sz="2800" i="1" dirty="0" err="1">
                <a:latin typeface="Times New Roman" charset="0"/>
                <a:ea typeface="Times New Roman" charset="0"/>
                <a:cs typeface="Times New Roman" charset="0"/>
              </a:rPr>
              <a:t>ηση</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είν</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ι</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μι</a:t>
            </a:r>
            <a:r>
              <a:rPr lang="en-US" sz="2800" i="1" dirty="0">
                <a:latin typeface="Times New Roman" charset="0"/>
                <a:ea typeface="Times New Roman" charset="0"/>
                <a:cs typeface="Times New Roman" charset="0"/>
              </a:rPr>
              <a:t>α </a:t>
            </a:r>
            <a:r>
              <a:rPr lang="en-US" sz="2800" i="1" dirty="0" err="1">
                <a:latin typeface="Times New Roman" charset="0"/>
                <a:ea typeface="Times New Roman" charset="0"/>
                <a:cs typeface="Times New Roman" charset="0"/>
              </a:rPr>
              <a:t>εν</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λλ</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κτική</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μέθοδος</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εξωδικ</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στικής</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ε</a:t>
            </a:r>
            <a:r>
              <a:rPr lang="en-US" sz="2800" i="1" dirty="0">
                <a:latin typeface="Times New Roman" charset="0"/>
                <a:ea typeface="Times New Roman" charset="0"/>
                <a:cs typeface="Times New Roman" charset="0"/>
              </a:rPr>
              <a:t>π</a:t>
            </a:r>
            <a:r>
              <a:rPr lang="en-US" sz="2800" i="1" dirty="0" err="1">
                <a:latin typeface="Times New Roman" charset="0"/>
                <a:ea typeface="Times New Roman" charset="0"/>
                <a:cs typeface="Times New Roman" charset="0"/>
              </a:rPr>
              <a:t>ίλυσης</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ιδιωτικών</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δι</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φορών</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στην</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ο</a:t>
            </a:r>
            <a:r>
              <a:rPr lang="en-US" sz="2800" i="1" dirty="0">
                <a:latin typeface="Times New Roman" charset="0"/>
                <a:ea typeface="Times New Roman" charset="0"/>
                <a:cs typeface="Times New Roman" charset="0"/>
              </a:rPr>
              <a:t>π</a:t>
            </a:r>
            <a:r>
              <a:rPr lang="en-US" sz="2800" i="1" dirty="0" err="1">
                <a:latin typeface="Times New Roman" charset="0"/>
                <a:ea typeface="Times New Roman" charset="0"/>
                <a:cs typeface="Times New Roman" charset="0"/>
              </a:rPr>
              <a:t>οί</a:t>
            </a:r>
            <a:r>
              <a:rPr lang="en-US" sz="2800" i="1" dirty="0">
                <a:latin typeface="Times New Roman" charset="0"/>
                <a:ea typeface="Times New Roman" charset="0"/>
                <a:cs typeface="Times New Roman" charset="0"/>
              </a:rPr>
              <a:t>α </a:t>
            </a:r>
            <a:r>
              <a:rPr lang="en-US" sz="2800" i="1" dirty="0" err="1">
                <a:latin typeface="Times New Roman" charset="0"/>
                <a:ea typeface="Times New Roman" charset="0"/>
                <a:cs typeface="Times New Roman" charset="0"/>
              </a:rPr>
              <a:t>τ</a:t>
            </a:r>
            <a:r>
              <a:rPr lang="en-US" sz="2800" i="1" dirty="0">
                <a:latin typeface="Times New Roman" charset="0"/>
                <a:ea typeface="Times New Roman" charset="0"/>
                <a:cs typeface="Times New Roman" charset="0"/>
              </a:rPr>
              <a:t>α </a:t>
            </a:r>
            <a:r>
              <a:rPr lang="en-US" sz="2800" i="1" dirty="0" err="1">
                <a:latin typeface="Times New Roman" charset="0"/>
                <a:ea typeface="Times New Roman" charset="0"/>
                <a:cs typeface="Times New Roman" charset="0"/>
              </a:rPr>
              <a:t>μέρη</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με</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τη</a:t>
            </a:r>
            <a:r>
              <a:rPr lang="en-US" sz="2800" i="1" dirty="0">
                <a:latin typeface="Times New Roman" charset="0"/>
                <a:ea typeface="Times New Roman" charset="0"/>
                <a:cs typeface="Times New Roman" charset="0"/>
              </a:rPr>
              <a:t> β</a:t>
            </a:r>
            <a:r>
              <a:rPr lang="en-US" sz="2800" i="1" dirty="0" err="1">
                <a:latin typeface="Times New Roman" charset="0"/>
                <a:ea typeface="Times New Roman" charset="0"/>
                <a:cs typeface="Times New Roman" charset="0"/>
              </a:rPr>
              <a:t>οήθει</a:t>
            </a:r>
            <a:r>
              <a:rPr lang="en-US" sz="2800" i="1" dirty="0">
                <a:latin typeface="Times New Roman" charset="0"/>
                <a:ea typeface="Times New Roman" charset="0"/>
                <a:cs typeface="Times New Roman" charset="0"/>
              </a:rPr>
              <a:t>α </a:t>
            </a:r>
            <a:r>
              <a:rPr lang="en-US" sz="2800" i="1" dirty="0" err="1">
                <a:latin typeface="Times New Roman" charset="0"/>
                <a:ea typeface="Times New Roman" charset="0"/>
                <a:cs typeface="Times New Roman" charset="0"/>
              </a:rPr>
              <a:t>κ</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ι</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συνδρομή</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του</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Δι</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μεσολ</a:t>
            </a:r>
            <a:r>
              <a:rPr lang="en-US" sz="2800" i="1" dirty="0">
                <a:latin typeface="Times New Roman" charset="0"/>
                <a:ea typeface="Times New Roman" charset="0"/>
                <a:cs typeface="Times New Roman" charset="0"/>
              </a:rPr>
              <a:t>αβ</a:t>
            </a:r>
            <a:r>
              <a:rPr lang="en-US" sz="2800" i="1" dirty="0" err="1">
                <a:latin typeface="Times New Roman" charset="0"/>
                <a:ea typeface="Times New Roman" charset="0"/>
                <a:cs typeface="Times New Roman" charset="0"/>
              </a:rPr>
              <a:t>ητή</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ενός</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τρίτου</a:t>
            </a:r>
            <a:r>
              <a:rPr lang="en-US" sz="2800" i="1" dirty="0">
                <a:latin typeface="Times New Roman" charset="0"/>
                <a:ea typeface="Times New Roman" charset="0"/>
                <a:cs typeface="Times New Roman" charset="0"/>
              </a:rPr>
              <a:t> π</a:t>
            </a:r>
            <a:r>
              <a:rPr lang="en-US" sz="2800" i="1" dirty="0" err="1">
                <a:latin typeface="Times New Roman" charset="0"/>
                <a:ea typeface="Times New Roman" charset="0"/>
                <a:cs typeface="Times New Roman" charset="0"/>
              </a:rPr>
              <a:t>ρος</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τ</a:t>
            </a:r>
            <a:r>
              <a:rPr lang="en-US" sz="2800" i="1" dirty="0">
                <a:latin typeface="Times New Roman" charset="0"/>
                <a:ea typeface="Times New Roman" charset="0"/>
                <a:cs typeface="Times New Roman" charset="0"/>
              </a:rPr>
              <a:t>α </a:t>
            </a:r>
            <a:r>
              <a:rPr lang="en-US" sz="2800" i="1" dirty="0" err="1">
                <a:latin typeface="Times New Roman" charset="0"/>
                <a:ea typeface="Times New Roman" charset="0"/>
                <a:cs typeface="Times New Roman" charset="0"/>
              </a:rPr>
              <a:t>μέρη</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ουδέτερου</a:t>
            </a:r>
            <a:r>
              <a:rPr lang="en-US" sz="2800" i="1" dirty="0">
                <a:latin typeface="Times New Roman" charset="0"/>
                <a:ea typeface="Times New Roman" charset="0"/>
                <a:cs typeface="Times New Roman" charset="0"/>
              </a:rPr>
              <a:t> π</a:t>
            </a:r>
            <a:r>
              <a:rPr lang="en-US" sz="2800" i="1" dirty="0" err="1">
                <a:latin typeface="Times New Roman" charset="0"/>
                <a:ea typeface="Times New Roman" charset="0"/>
                <a:cs typeface="Times New Roman" charset="0"/>
              </a:rPr>
              <a:t>ροσώ</a:t>
            </a:r>
            <a:r>
              <a:rPr lang="en-US" sz="2800" i="1" dirty="0">
                <a:latin typeface="Times New Roman" charset="0"/>
                <a:ea typeface="Times New Roman" charset="0"/>
                <a:cs typeface="Times New Roman" charset="0"/>
              </a:rPr>
              <a:t>π</a:t>
            </a:r>
            <a:r>
              <a:rPr lang="en-US" sz="2800" i="1" dirty="0" err="1">
                <a:latin typeface="Times New Roman" charset="0"/>
                <a:ea typeface="Times New Roman" charset="0"/>
                <a:cs typeface="Times New Roman" charset="0"/>
              </a:rPr>
              <a:t>ου</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δι</a:t>
            </a:r>
            <a:r>
              <a:rPr lang="en-US" sz="2800" i="1" dirty="0">
                <a:latin typeface="Times New Roman" charset="0"/>
                <a:ea typeface="Times New Roman" charset="0"/>
                <a:cs typeface="Times New Roman" charset="0"/>
              </a:rPr>
              <a:t>απ</a:t>
            </a:r>
            <a:r>
              <a:rPr lang="en-US" sz="2800" i="1" dirty="0" err="1">
                <a:latin typeface="Times New Roman" charset="0"/>
                <a:ea typeface="Times New Roman" charset="0"/>
                <a:cs typeface="Times New Roman" charset="0"/>
              </a:rPr>
              <a:t>ρ</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γμ</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τεύοντ</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ι</a:t>
            </a:r>
            <a:r>
              <a:rPr lang="en-US" sz="2800" i="1" dirty="0">
                <a:latin typeface="Times New Roman" charset="0"/>
                <a:ea typeface="Times New Roman" charset="0"/>
                <a:cs typeface="Times New Roman" charset="0"/>
              </a:rPr>
              <a:t> π</a:t>
            </a:r>
            <a:r>
              <a:rPr lang="en-US" sz="2800" i="1" dirty="0" err="1">
                <a:latin typeface="Times New Roman" charset="0"/>
                <a:ea typeface="Times New Roman" charset="0"/>
                <a:cs typeface="Times New Roman" charset="0"/>
              </a:rPr>
              <a:t>ροκειμένου</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ν</a:t>
            </a:r>
            <a:r>
              <a:rPr lang="en-US" sz="2800" i="1" dirty="0">
                <a:latin typeface="Times New Roman" charset="0"/>
                <a:ea typeface="Times New Roman" charset="0"/>
                <a:cs typeface="Times New Roman" charset="0"/>
              </a:rPr>
              <a:t>α </a:t>
            </a:r>
            <a:r>
              <a:rPr lang="en-US" sz="2800" i="1" dirty="0" err="1">
                <a:latin typeface="Times New Roman" charset="0"/>
                <a:ea typeface="Times New Roman" charset="0"/>
                <a:cs typeface="Times New Roman" charset="0"/>
              </a:rPr>
              <a:t>κ</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τ</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λήξουν</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σε</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μί</a:t>
            </a:r>
            <a:r>
              <a:rPr lang="en-US" sz="2800" i="1" dirty="0">
                <a:latin typeface="Times New Roman" charset="0"/>
                <a:ea typeface="Times New Roman" charset="0"/>
                <a:cs typeface="Times New Roman" charset="0"/>
              </a:rPr>
              <a:t>α β</a:t>
            </a:r>
            <a:r>
              <a:rPr lang="en-US" sz="2800" i="1" dirty="0" err="1">
                <a:latin typeface="Times New Roman" charset="0"/>
                <a:ea typeface="Times New Roman" charset="0"/>
                <a:cs typeface="Times New Roman" charset="0"/>
              </a:rPr>
              <a:t>ιώσιμη</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κ</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ι</a:t>
            </a:r>
            <a:r>
              <a:rPr lang="en-US" sz="2800" i="1" dirty="0">
                <a:latin typeface="Times New Roman" charset="0"/>
                <a:ea typeface="Times New Roman" charset="0"/>
                <a:cs typeface="Times New Roman" charset="0"/>
              </a:rPr>
              <a:t> α</a:t>
            </a:r>
            <a:r>
              <a:rPr lang="en-US" sz="2800" i="1" dirty="0" err="1">
                <a:latin typeface="Times New Roman" charset="0"/>
                <a:ea typeface="Times New Roman" charset="0"/>
                <a:cs typeface="Times New Roman" charset="0"/>
              </a:rPr>
              <a:t>μοι</a:t>
            </a:r>
            <a:r>
              <a:rPr lang="en-US" sz="2800" i="1" dirty="0">
                <a:latin typeface="Times New Roman" charset="0"/>
                <a:ea typeface="Times New Roman" charset="0"/>
                <a:cs typeface="Times New Roman" charset="0"/>
              </a:rPr>
              <a:t>βα</a:t>
            </a:r>
            <a:r>
              <a:rPr lang="en-US" sz="2800" i="1" dirty="0" err="1">
                <a:latin typeface="Times New Roman" charset="0"/>
                <a:ea typeface="Times New Roman" charset="0"/>
                <a:cs typeface="Times New Roman" charset="0"/>
              </a:rPr>
              <a:t>ί</a:t>
            </a:r>
            <a:r>
              <a:rPr lang="en-US" sz="2800" i="1" dirty="0">
                <a:latin typeface="Times New Roman" charset="0"/>
                <a:ea typeface="Times New Roman" charset="0"/>
                <a:cs typeface="Times New Roman" charset="0"/>
              </a:rPr>
              <a:t>α </a:t>
            </a:r>
            <a:r>
              <a:rPr lang="en-US" sz="2800" i="1" dirty="0" err="1">
                <a:latin typeface="Times New Roman" charset="0"/>
                <a:ea typeface="Times New Roman" charset="0"/>
                <a:cs typeface="Times New Roman" charset="0"/>
              </a:rPr>
              <a:t>ικ</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νο</a:t>
            </a:r>
            <a:r>
              <a:rPr lang="en-US" sz="2800" i="1" dirty="0">
                <a:latin typeface="Times New Roman" charset="0"/>
                <a:ea typeface="Times New Roman" charset="0"/>
                <a:cs typeface="Times New Roman" charset="0"/>
              </a:rPr>
              <a:t>π</a:t>
            </a:r>
            <a:r>
              <a:rPr lang="en-US" sz="2800" i="1" dirty="0" err="1">
                <a:latin typeface="Times New Roman" charset="0"/>
                <a:ea typeface="Times New Roman" charset="0"/>
                <a:cs typeface="Times New Roman" charset="0"/>
              </a:rPr>
              <a:t>οιητική</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λύση</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της</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δι</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φοράς</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χωρίς</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την</a:t>
            </a:r>
            <a:r>
              <a:rPr lang="en-US" sz="2800" i="1" dirty="0">
                <a:latin typeface="Times New Roman" charset="0"/>
                <a:ea typeface="Times New Roman" charset="0"/>
                <a:cs typeface="Times New Roman" charset="0"/>
              </a:rPr>
              <a:t> α</a:t>
            </a:r>
            <a:r>
              <a:rPr lang="en-US" sz="2800" i="1" dirty="0" err="1">
                <a:latin typeface="Times New Roman" charset="0"/>
                <a:ea typeface="Times New Roman" charset="0"/>
                <a:cs typeface="Times New Roman" charset="0"/>
              </a:rPr>
              <a:t>νάγκη</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ν</a:t>
            </a:r>
            <a:r>
              <a:rPr lang="en-US" sz="2800" i="1" dirty="0">
                <a:latin typeface="Times New Roman" charset="0"/>
                <a:ea typeface="Times New Roman" charset="0"/>
                <a:cs typeface="Times New Roman" charset="0"/>
              </a:rPr>
              <a:t>α π</a:t>
            </a:r>
            <a:r>
              <a:rPr lang="en-US" sz="2800" i="1" dirty="0" err="1">
                <a:latin typeface="Times New Roman" charset="0"/>
                <a:ea typeface="Times New Roman" charset="0"/>
                <a:cs typeface="Times New Roman" charset="0"/>
              </a:rPr>
              <a:t>ροσφύγουν</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σε</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μί</a:t>
            </a:r>
            <a:r>
              <a:rPr lang="en-US" sz="2800" i="1" dirty="0">
                <a:latin typeface="Times New Roman" charset="0"/>
                <a:ea typeface="Times New Roman" charset="0"/>
                <a:cs typeface="Times New Roman" charset="0"/>
              </a:rPr>
              <a:t>α </a:t>
            </a:r>
            <a:r>
              <a:rPr lang="en-US" sz="2800" i="1" dirty="0" err="1">
                <a:latin typeface="Times New Roman" charset="0"/>
                <a:ea typeface="Times New Roman" charset="0"/>
                <a:cs typeface="Times New Roman" charset="0"/>
              </a:rPr>
              <a:t>χρονο</a:t>
            </a:r>
            <a:r>
              <a:rPr lang="en-US" sz="2800" i="1" dirty="0">
                <a:latin typeface="Times New Roman" charset="0"/>
                <a:ea typeface="Times New Roman" charset="0"/>
                <a:cs typeface="Times New Roman" charset="0"/>
              </a:rPr>
              <a:t>β</a:t>
            </a:r>
            <a:r>
              <a:rPr lang="en-US" sz="2800" i="1" dirty="0" err="1">
                <a:latin typeface="Times New Roman" charset="0"/>
                <a:ea typeface="Times New Roman" charset="0"/>
                <a:cs typeface="Times New Roman" charset="0"/>
              </a:rPr>
              <a:t>όρ</a:t>
            </a:r>
            <a:r>
              <a:rPr lang="en-US" sz="2800" i="1" dirty="0">
                <a:latin typeface="Times New Roman" charset="0"/>
                <a:ea typeface="Times New Roman" charset="0"/>
                <a:cs typeface="Times New Roman" charset="0"/>
              </a:rPr>
              <a:t>α </a:t>
            </a:r>
            <a:r>
              <a:rPr lang="en-US" sz="2800" i="1" dirty="0" err="1">
                <a:latin typeface="Times New Roman" charset="0"/>
                <a:ea typeface="Times New Roman" charset="0"/>
                <a:cs typeface="Times New Roman" charset="0"/>
              </a:rPr>
              <a:t>κ</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ι</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δ</a:t>
            </a:r>
            <a:r>
              <a:rPr lang="en-US" sz="2800" i="1" dirty="0">
                <a:latin typeface="Times New Roman" charset="0"/>
                <a:ea typeface="Times New Roman" charset="0"/>
                <a:cs typeface="Times New Roman" charset="0"/>
              </a:rPr>
              <a:t>απα</a:t>
            </a:r>
            <a:r>
              <a:rPr lang="en-US" sz="2800" i="1" dirty="0" err="1">
                <a:latin typeface="Times New Roman" charset="0"/>
                <a:ea typeface="Times New Roman" charset="0"/>
                <a:cs typeface="Times New Roman" charset="0"/>
              </a:rPr>
              <a:t>νηρή</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δικ</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στική</a:t>
            </a:r>
            <a:r>
              <a:rPr lang="en-US" sz="2800" i="1" dirty="0">
                <a:latin typeface="Times New Roman" charset="0"/>
                <a:ea typeface="Times New Roman" charset="0"/>
                <a:cs typeface="Times New Roman" charset="0"/>
              </a:rPr>
              <a:t> </a:t>
            </a:r>
            <a:r>
              <a:rPr lang="en-US" sz="2800" i="1" dirty="0" err="1">
                <a:latin typeface="Times New Roman" charset="0"/>
                <a:ea typeface="Times New Roman" charset="0"/>
                <a:cs typeface="Times New Roman" charset="0"/>
              </a:rPr>
              <a:t>δι</a:t>
            </a:r>
            <a:r>
              <a:rPr lang="en-US" sz="2800" i="1" dirty="0">
                <a:latin typeface="Times New Roman" charset="0"/>
                <a:ea typeface="Times New Roman" charset="0"/>
                <a:cs typeface="Times New Roman" charset="0"/>
              </a:rPr>
              <a:t>α</a:t>
            </a:r>
            <a:r>
              <a:rPr lang="en-US" sz="2800" i="1" dirty="0" err="1">
                <a:latin typeface="Times New Roman" charset="0"/>
                <a:ea typeface="Times New Roman" charset="0"/>
                <a:cs typeface="Times New Roman" charset="0"/>
              </a:rPr>
              <a:t>μάχη</a:t>
            </a:r>
            <a:r>
              <a:rPr lang="en-US" sz="2800" dirty="0">
                <a:latin typeface="Times New Roman" charset="0"/>
                <a:ea typeface="Times New Roman" charset="0"/>
                <a:cs typeface="Times New Roman" charset="0"/>
              </a:rPr>
              <a:t>” </a:t>
            </a:r>
          </a:p>
        </p:txBody>
      </p:sp>
    </p:spTree>
    <p:extLst>
      <p:ext uri="{BB962C8B-B14F-4D97-AF65-F5344CB8AC3E}">
        <p14:creationId xmlns:p14="http://schemas.microsoft.com/office/powerpoint/2010/main" val="487417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65106" y="1684962"/>
            <a:ext cx="9144000" cy="4315146"/>
          </a:xfrm>
        </p:spPr>
        <p:txBody>
          <a:bodyPr>
            <a:normAutofit/>
          </a:bodyPr>
          <a:lstStyle/>
          <a:p>
            <a:pPr algn="just"/>
            <a:r>
              <a:rPr lang="el-GR" sz="2800" dirty="0">
                <a:latin typeface="Times New Roman" charset="0"/>
                <a:ea typeface="Times New Roman" charset="0"/>
                <a:cs typeface="Times New Roman" charset="0"/>
              </a:rPr>
              <a:t>Με αφετηρία </a:t>
            </a:r>
            <a:r>
              <a:rPr lang="el-GR" sz="2800" dirty="0" smtClean="0">
                <a:latin typeface="Times New Roman" charset="0"/>
                <a:ea typeface="Times New Roman" charset="0"/>
                <a:cs typeface="Times New Roman" charset="0"/>
              </a:rPr>
              <a:t>την αριστοτελική </a:t>
            </a:r>
            <a:r>
              <a:rPr lang="el-GR" sz="2800" dirty="0">
                <a:latin typeface="Times New Roman" charset="0"/>
                <a:ea typeface="Times New Roman" charset="0"/>
                <a:cs typeface="Times New Roman" charset="0"/>
              </a:rPr>
              <a:t>ηθική </a:t>
            </a:r>
            <a:r>
              <a:rPr lang="el-GR" sz="2800" dirty="0" smtClean="0">
                <a:latin typeface="Times New Roman" charset="0"/>
                <a:ea typeface="Times New Roman" charset="0"/>
                <a:cs typeface="Times New Roman" charset="0"/>
              </a:rPr>
              <a:t>η αρχή </a:t>
            </a:r>
            <a:r>
              <a:rPr lang="el-GR" sz="2800" dirty="0">
                <a:latin typeface="Times New Roman" charset="0"/>
                <a:ea typeface="Times New Roman" charset="0"/>
                <a:cs typeface="Times New Roman" charset="0"/>
              </a:rPr>
              <a:t>της μεσότητας, </a:t>
            </a:r>
            <a:r>
              <a:rPr lang="el-GR" sz="2800" dirty="0" smtClean="0">
                <a:latin typeface="Times New Roman" charset="0"/>
                <a:ea typeface="Times New Roman" charset="0"/>
                <a:cs typeface="Times New Roman" charset="0"/>
              </a:rPr>
              <a:t>είναι το </a:t>
            </a:r>
            <a:r>
              <a:rPr lang="el-GR" sz="2800" dirty="0">
                <a:latin typeface="Times New Roman" charset="0"/>
                <a:ea typeface="Times New Roman" charset="0"/>
                <a:cs typeface="Times New Roman" charset="0"/>
              </a:rPr>
              <a:t>βασικό γνώρισμα της </a:t>
            </a:r>
            <a:r>
              <a:rPr lang="el-GR" sz="2800" dirty="0" smtClean="0">
                <a:latin typeface="Times New Roman" charset="0"/>
                <a:ea typeface="Times New Roman" charset="0"/>
                <a:cs typeface="Times New Roman" charset="0"/>
              </a:rPr>
              <a:t>δημοκρατίας. Ο Αριστοτέλης </a:t>
            </a:r>
            <a:r>
              <a:rPr lang="el-GR" sz="2800" dirty="0">
                <a:latin typeface="Times New Roman" charset="0"/>
                <a:ea typeface="Times New Roman" charset="0"/>
                <a:cs typeface="Times New Roman" charset="0"/>
              </a:rPr>
              <a:t>την ισότητα και τη </a:t>
            </a:r>
            <a:r>
              <a:rPr lang="el-GR" sz="2800" dirty="0" smtClean="0">
                <a:latin typeface="Times New Roman" charset="0"/>
                <a:ea typeface="Times New Roman" charset="0"/>
                <a:cs typeface="Times New Roman" charset="0"/>
              </a:rPr>
              <a:t>συνιστώσα </a:t>
            </a:r>
            <a:r>
              <a:rPr lang="el-GR" sz="2800" dirty="0">
                <a:latin typeface="Times New Roman" charset="0"/>
                <a:ea typeface="Times New Roman" charset="0"/>
                <a:cs typeface="Times New Roman" charset="0"/>
              </a:rPr>
              <a:t>της διορθωτικής δικαιοσύνης, την αναλογικότητα </a:t>
            </a:r>
            <a:r>
              <a:rPr lang="el-GR" sz="2800" dirty="0" smtClean="0">
                <a:latin typeface="Times New Roman" charset="0"/>
                <a:ea typeface="Times New Roman" charset="0"/>
                <a:cs typeface="Times New Roman" charset="0"/>
              </a:rPr>
              <a:t>την αντιλαμβάνεται διαχρονικά ως το θεμέλιο </a:t>
            </a:r>
            <a:r>
              <a:rPr lang="el-GR" sz="2800" dirty="0">
                <a:latin typeface="Times New Roman" charset="0"/>
                <a:ea typeface="Times New Roman" charset="0"/>
                <a:cs typeface="Times New Roman" charset="0"/>
              </a:rPr>
              <a:t>της έννομης τάξης. </a:t>
            </a:r>
            <a:endParaRPr lang="el-GR" sz="2800" dirty="0" smtClean="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Τ</a:t>
            </a:r>
            <a:r>
              <a:rPr lang="el-GR" sz="2800" dirty="0" smtClean="0">
                <a:latin typeface="Times New Roman" charset="0"/>
                <a:ea typeface="Times New Roman" charset="0"/>
                <a:cs typeface="Times New Roman" charset="0"/>
              </a:rPr>
              <a:t>ο </a:t>
            </a:r>
            <a:r>
              <a:rPr lang="el-GR" sz="2800" dirty="0">
                <a:latin typeface="Times New Roman" charset="0"/>
                <a:ea typeface="Times New Roman" charset="0"/>
                <a:cs typeface="Times New Roman" charset="0"/>
              </a:rPr>
              <a:t>διορθωτικό δίκαιο στο νου του </a:t>
            </a:r>
            <a:r>
              <a:rPr lang="el-GR" sz="2800" dirty="0" err="1">
                <a:latin typeface="Times New Roman" charset="0"/>
                <a:ea typeface="Times New Roman" charset="0"/>
                <a:cs typeface="Times New Roman" charset="0"/>
              </a:rPr>
              <a:t>σταγειρίτη</a:t>
            </a:r>
            <a:r>
              <a:rPr lang="el-GR" sz="2800" dirty="0">
                <a:latin typeface="Times New Roman" charset="0"/>
                <a:ea typeface="Times New Roman" charset="0"/>
                <a:cs typeface="Times New Roman" charset="0"/>
              </a:rPr>
              <a:t> δεν αυτονομείται στο </a:t>
            </a:r>
            <a:r>
              <a:rPr lang="el-GR" sz="2800" dirty="0" err="1">
                <a:latin typeface="Times New Roman" charset="0"/>
                <a:ea typeface="Times New Roman" charset="0"/>
                <a:cs typeface="Times New Roman" charset="0"/>
              </a:rPr>
              <a:t>δικαιικό</a:t>
            </a:r>
            <a:r>
              <a:rPr lang="el-GR" sz="2800" dirty="0">
                <a:latin typeface="Times New Roman" charset="0"/>
                <a:ea typeface="Times New Roman" charset="0"/>
                <a:cs typeface="Times New Roman" charset="0"/>
              </a:rPr>
              <a:t> σύστημα και προσδιορίζεται, δομείται από ηθικές αξίες.    </a:t>
            </a:r>
            <a:r>
              <a:rPr lang="el-GR" sz="2800" dirty="0" smtClean="0">
                <a:latin typeface="Times New Roman" charset="0"/>
                <a:ea typeface="Times New Roman" charset="0"/>
                <a:cs typeface="Times New Roman" charset="0"/>
              </a:rPr>
              <a:t>(</a:t>
            </a:r>
            <a:r>
              <a:rPr lang="el-GR" sz="2800" i="1" dirty="0" smtClean="0">
                <a:latin typeface="Times New Roman" charset="0"/>
                <a:ea typeface="Times New Roman" charset="0"/>
                <a:cs typeface="Times New Roman" charset="0"/>
              </a:rPr>
              <a:t>Ηθικά </a:t>
            </a:r>
            <a:r>
              <a:rPr lang="el-GR" sz="2800" i="1" dirty="0" err="1" smtClean="0">
                <a:latin typeface="Times New Roman" charset="0"/>
                <a:ea typeface="Times New Roman" charset="0"/>
                <a:cs typeface="Times New Roman" charset="0"/>
              </a:rPr>
              <a:t>Νικομάχεια</a:t>
            </a:r>
            <a:r>
              <a:rPr lang="el-GR" sz="2800" i="1" dirty="0" smtClean="0">
                <a:latin typeface="Times New Roman" charset="0"/>
                <a:ea typeface="Times New Roman" charset="0"/>
                <a:cs typeface="Times New Roman" charset="0"/>
              </a:rPr>
              <a:t>,</a:t>
            </a:r>
            <a:r>
              <a:rPr lang="en-US" sz="2800" i="1" dirty="0" smtClean="0">
                <a:latin typeface="Times New Roman" charset="0"/>
                <a:ea typeface="Times New Roman" charset="0"/>
                <a:cs typeface="Times New Roman" charset="0"/>
              </a:rPr>
              <a:t> </a:t>
            </a:r>
            <a:r>
              <a:rPr lang="en-US" sz="2800" dirty="0" smtClean="0">
                <a:latin typeface="Times New Roman" charset="0"/>
                <a:ea typeface="Times New Roman" charset="0"/>
                <a:cs typeface="Times New Roman" charset="0"/>
              </a:rPr>
              <a:t>1131b, 1132a, </a:t>
            </a:r>
            <a:r>
              <a:rPr lang="el-GR" sz="2800" dirty="0" smtClean="0">
                <a:latin typeface="Times New Roman" charset="0"/>
                <a:ea typeface="Times New Roman" charset="0"/>
                <a:cs typeface="Times New Roman" charset="0"/>
              </a:rPr>
              <a:t>1131</a:t>
            </a:r>
            <a:r>
              <a:rPr lang="el-GR" sz="2800" baseline="30000" dirty="0" smtClean="0">
                <a:latin typeface="Times New Roman" charset="0"/>
                <a:ea typeface="Times New Roman" charset="0"/>
                <a:cs typeface="Times New Roman" charset="0"/>
              </a:rPr>
              <a:t>a</a:t>
            </a:r>
            <a:r>
              <a:rPr lang="el-GR" sz="2800" dirty="0" smtClean="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34320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54831" y="1684962"/>
            <a:ext cx="9000021" cy="3750067"/>
          </a:xfrm>
        </p:spPr>
        <p:txBody>
          <a:bodyPr>
            <a:normAutofit/>
          </a:bodyPr>
          <a:lstStyle/>
          <a:p>
            <a:pPr algn="just"/>
            <a:r>
              <a:rPr lang="el-GR" sz="2800" dirty="0" smtClean="0">
                <a:latin typeface="Times New Roman" charset="0"/>
                <a:ea typeface="Times New Roman" charset="0"/>
                <a:cs typeface="Times New Roman" charset="0"/>
              </a:rPr>
              <a:t>Η Επανορθωτική δικαιοσύνη σήμερα είναι γνωστή ως </a:t>
            </a:r>
            <a:r>
              <a:rPr lang="el-GR" sz="2800" dirty="0" err="1" smtClean="0">
                <a:latin typeface="Times New Roman" charset="0"/>
                <a:ea typeface="Times New Roman" charset="0"/>
                <a:cs typeface="Times New Roman" charset="0"/>
              </a:rPr>
              <a:t>Αποκαταστατική</a:t>
            </a:r>
            <a:r>
              <a:rPr lang="el-GR" sz="2800" dirty="0" smtClean="0">
                <a:latin typeface="Times New Roman" charset="0"/>
                <a:ea typeface="Times New Roman" charset="0"/>
                <a:cs typeface="Times New Roman" charset="0"/>
              </a:rPr>
              <a:t> δικαιοσύνη. Ο όρος </a:t>
            </a:r>
            <a:r>
              <a:rPr lang="el-GR" sz="2800" dirty="0" err="1" smtClean="0">
                <a:latin typeface="Times New Roman" charset="0"/>
                <a:ea typeface="Times New Roman" charset="0"/>
                <a:cs typeface="Times New Roman" charset="0"/>
              </a:rPr>
              <a:t>εισήχθηκε</a:t>
            </a:r>
            <a:r>
              <a:rPr lang="el-GR" sz="2800" dirty="0" smtClean="0">
                <a:latin typeface="Times New Roman" charset="0"/>
                <a:ea typeface="Times New Roman" charset="0"/>
                <a:cs typeface="Times New Roman" charset="0"/>
              </a:rPr>
              <a:t> για πρώτη φορά το 1977 από τον </a:t>
            </a:r>
            <a:r>
              <a:rPr lang="en-US" sz="2800" dirty="0" smtClean="0">
                <a:latin typeface="Times New Roman" charset="0"/>
                <a:ea typeface="Times New Roman" charset="0"/>
                <a:cs typeface="Times New Roman" charset="0"/>
              </a:rPr>
              <a:t>Albert </a:t>
            </a:r>
            <a:r>
              <a:rPr lang="en-US" sz="2800" dirty="0" err="1" smtClean="0">
                <a:latin typeface="Times New Roman" charset="0"/>
                <a:ea typeface="Times New Roman" charset="0"/>
                <a:cs typeface="Times New Roman" charset="0"/>
              </a:rPr>
              <a:t>Eglash</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 Την ίδια περίοδο έκανε την εμφάνισή της η κοινωνική διαμεσολάβηση ως εναλλακτική επίλυση διαφορών.</a:t>
            </a:r>
          </a:p>
          <a:p>
            <a:pPr algn="just"/>
            <a:r>
              <a:rPr lang="el-GR" sz="2800" dirty="0" smtClean="0">
                <a:latin typeface="Times New Roman" charset="0"/>
                <a:ea typeface="Times New Roman" charset="0"/>
                <a:cs typeface="Times New Roman" charset="0"/>
              </a:rPr>
              <a:t>Στα τέλη του 1960 στην ΗΠΑ, στη </a:t>
            </a:r>
            <a:r>
              <a:rPr lang="el-GR" sz="2800" dirty="0">
                <a:latin typeface="Times New Roman" charset="0"/>
                <a:ea typeface="Times New Roman" charset="0"/>
                <a:cs typeface="Times New Roman" charset="0"/>
              </a:rPr>
              <a:t>Β</a:t>
            </a:r>
            <a:r>
              <a:rPr lang="el-GR" sz="2800" dirty="0" smtClean="0">
                <a:latin typeface="Times New Roman" charset="0"/>
                <a:ea typeface="Times New Roman" charset="0"/>
                <a:cs typeface="Times New Roman" charset="0"/>
              </a:rPr>
              <a:t>ρετανία αναπτύσσεται ένα ευρύ κίνημα για πρόσβαση στη δικαιοσύνη, με στόχο την εφαρμογή πρακτικών εναλλακτικών επιλύσεων, που επικεντρώνονται στη συμφιλίωση θύματος και δράστη.</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50132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137025" y="1684962"/>
            <a:ext cx="8917827" cy="4253501"/>
          </a:xfrm>
        </p:spPr>
        <p:txBody>
          <a:bodyPr>
            <a:normAutofit lnSpcReduction="10000"/>
          </a:bodyPr>
          <a:lstStyle/>
          <a:p>
            <a:pPr algn="just"/>
            <a:r>
              <a:rPr lang="el-GR" sz="2800" dirty="0" smtClean="0">
                <a:latin typeface="Times New Roman" charset="0"/>
                <a:ea typeface="Times New Roman" charset="0"/>
                <a:cs typeface="Times New Roman" charset="0"/>
              </a:rPr>
              <a:t>Επίσης, σημαντικό ρόλο έπαιξε το κίνημα του </a:t>
            </a:r>
            <a:r>
              <a:rPr lang="el-GR" sz="2800" dirty="0" err="1" smtClean="0">
                <a:latin typeface="Times New Roman" charset="0"/>
                <a:ea typeface="Times New Roman" charset="0"/>
                <a:cs typeface="Times New Roman" charset="0"/>
              </a:rPr>
              <a:t>καταργητισμού</a:t>
            </a:r>
            <a:r>
              <a:rPr lang="el-GR" sz="2800" dirty="0" smtClean="0">
                <a:latin typeface="Times New Roman" charset="0"/>
                <a:ea typeface="Times New Roman" charset="0"/>
                <a:cs typeface="Times New Roman" charset="0"/>
              </a:rPr>
              <a:t>, το οποίο ανέδειξε την αναποτελεσματικότητα του </a:t>
            </a:r>
            <a:r>
              <a:rPr lang="el-GR" sz="2800" dirty="0" err="1" smtClean="0">
                <a:latin typeface="Times New Roman" charset="0"/>
                <a:ea typeface="Times New Roman" charset="0"/>
                <a:cs typeface="Times New Roman" charset="0"/>
              </a:rPr>
              <a:t>τιμωρητικού</a:t>
            </a:r>
            <a:r>
              <a:rPr lang="el-GR" sz="2800" dirty="0" smtClean="0">
                <a:latin typeface="Times New Roman" charset="0"/>
                <a:ea typeface="Times New Roman" charset="0"/>
                <a:cs typeface="Times New Roman" charset="0"/>
              </a:rPr>
              <a:t> μοντέλου απονομής δικαιοσύνης</a:t>
            </a:r>
          </a:p>
          <a:p>
            <a:pPr algn="just"/>
            <a:r>
              <a:rPr lang="el-GR" sz="2800" dirty="0" smtClean="0">
                <a:latin typeface="Times New Roman" charset="0"/>
                <a:ea typeface="Times New Roman" charset="0"/>
                <a:cs typeface="Times New Roman" charset="0"/>
              </a:rPr>
              <a:t>Σημαντικό ρόλο έπαιξαν επίσης οι πράξεις κοινωνικού ελέγχου από οργανώσεις και προγράμματα </a:t>
            </a:r>
            <a:r>
              <a:rPr lang="el-GR" sz="2800" dirty="0" err="1" smtClean="0">
                <a:latin typeface="Times New Roman" charset="0"/>
                <a:ea typeface="Times New Roman" charset="0"/>
                <a:cs typeface="Times New Roman" charset="0"/>
              </a:rPr>
              <a:t>αντεγκληματικής</a:t>
            </a:r>
            <a:r>
              <a:rPr lang="el-GR" sz="2800" dirty="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πολιτικής.</a:t>
            </a:r>
          </a:p>
          <a:p>
            <a:pPr algn="just"/>
            <a:r>
              <a:rPr lang="el-GR" sz="2800" dirty="0" smtClean="0">
                <a:latin typeface="Times New Roman" charset="0"/>
                <a:ea typeface="Times New Roman" charset="0"/>
                <a:cs typeface="Times New Roman" charset="0"/>
              </a:rPr>
              <a:t>Στο πλαίσιο αυτών των κινημάτων ενισχύεται ο ρόλος του κοινού και η υπευθυνότητα των πολιτών, δημιουργώντας ευνοϊκό έδαφος για την ανάπτυξη αποκεντρωμένων σχημάτων απονομής της ποινικής δικαιοσύνης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41419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876" y="267129"/>
            <a:ext cx="6041205" cy="934948"/>
          </a:xfrm>
        </p:spPr>
        <p:txBody>
          <a:bodyPr>
            <a:normAutofit/>
          </a:bodyPr>
          <a:lstStyle/>
          <a:p>
            <a:r>
              <a:rPr lang="el-GR" sz="4000" dirty="0" smtClean="0">
                <a:latin typeface="Times New Roman" charset="0"/>
                <a:ea typeface="Times New Roman" charset="0"/>
                <a:cs typeface="Times New Roman" charset="0"/>
              </a:rPr>
              <a:t>ΕΠΑΝΟΡΘΩΤΙΚΟ ΔΙΚΑΙΟ</a:t>
            </a:r>
            <a:endParaRPr lang="en-US" sz="4000"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87704" y="1684962"/>
            <a:ext cx="8712486" cy="4274049"/>
          </a:xfrm>
        </p:spPr>
        <p:txBody>
          <a:bodyPr>
            <a:normAutofit/>
          </a:bodyPr>
          <a:lstStyle/>
          <a:p>
            <a:pPr algn="just"/>
            <a:r>
              <a:rPr lang="el-GR" sz="2800" dirty="0" smtClean="0">
                <a:latin typeface="Times New Roman" charset="0"/>
                <a:ea typeface="Times New Roman" charset="0"/>
                <a:cs typeface="Times New Roman" charset="0"/>
              </a:rPr>
              <a:t>Υπήρξε μεγάλη δυσκολία στον ορισμό της </a:t>
            </a:r>
            <a:r>
              <a:rPr lang="el-GR" sz="2800" dirty="0" err="1" smtClean="0">
                <a:latin typeface="Times New Roman" charset="0"/>
                <a:ea typeface="Times New Roman" charset="0"/>
                <a:cs typeface="Times New Roman" charset="0"/>
              </a:rPr>
              <a:t>αποκαταστατικής</a:t>
            </a:r>
            <a:r>
              <a:rPr lang="el-GR" sz="2800" dirty="0" smtClean="0">
                <a:latin typeface="Times New Roman" charset="0"/>
                <a:ea typeface="Times New Roman" charset="0"/>
                <a:cs typeface="Times New Roman" charset="0"/>
              </a:rPr>
              <a:t> δικαιοσύνης. Εντούτοις η Β. Αρτινοπούλου (2010) διατύπωσε ορισμούς, που εμφανίζουν κοινά σημεία</a:t>
            </a:r>
            <a:r>
              <a:rPr lang="en-US" sz="2800" dirty="0" smtClean="0">
                <a:latin typeface="Times New Roman" charset="0"/>
                <a:ea typeface="Times New Roman" charset="0"/>
                <a:cs typeface="Times New Roman" charset="0"/>
              </a:rPr>
              <a:t>:</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 </a:t>
            </a:r>
            <a:r>
              <a:rPr lang="el-GR" sz="2800" i="1" dirty="0" smtClean="0">
                <a:latin typeface="Times New Roman" charset="0"/>
                <a:ea typeface="Times New Roman" charset="0"/>
                <a:cs typeface="Times New Roman" charset="0"/>
              </a:rPr>
              <a:t>Η </a:t>
            </a:r>
            <a:r>
              <a:rPr lang="el-GR" sz="2800" i="1" dirty="0" err="1" smtClean="0">
                <a:latin typeface="Times New Roman" charset="0"/>
                <a:ea typeface="Times New Roman" charset="0"/>
                <a:cs typeface="Times New Roman" charset="0"/>
              </a:rPr>
              <a:t>αποκαταστατική</a:t>
            </a:r>
            <a:r>
              <a:rPr lang="el-GR" sz="2800" i="1" dirty="0" smtClean="0">
                <a:latin typeface="Times New Roman" charset="0"/>
                <a:ea typeface="Times New Roman" charset="0"/>
                <a:cs typeface="Times New Roman" charset="0"/>
              </a:rPr>
              <a:t> δικαιοσύνη συμβάλλει στη συμπλήρωση</a:t>
            </a:r>
            <a:r>
              <a:rPr lang="en-US" sz="2800" i="1" dirty="0" smtClean="0">
                <a:latin typeface="Times New Roman" charset="0"/>
                <a:ea typeface="Times New Roman" charset="0"/>
                <a:cs typeface="Times New Roman" charset="0"/>
              </a:rPr>
              <a:t>/</a:t>
            </a:r>
            <a:r>
              <a:rPr lang="el-GR" sz="2800" i="1" dirty="0" smtClean="0">
                <a:latin typeface="Times New Roman" charset="0"/>
                <a:ea typeface="Times New Roman" charset="0"/>
                <a:cs typeface="Times New Roman" charset="0"/>
              </a:rPr>
              <a:t>αλλαγή</a:t>
            </a:r>
            <a:r>
              <a:rPr lang="en-US" sz="2800" i="1" dirty="0" smtClean="0">
                <a:latin typeface="Times New Roman" charset="0"/>
                <a:ea typeface="Times New Roman" charset="0"/>
                <a:cs typeface="Times New Roman" charset="0"/>
              </a:rPr>
              <a:t>/</a:t>
            </a:r>
            <a:r>
              <a:rPr lang="el-GR" sz="2800" i="1" dirty="0" smtClean="0">
                <a:latin typeface="Times New Roman" charset="0"/>
                <a:ea typeface="Times New Roman" charset="0"/>
                <a:cs typeface="Times New Roman" charset="0"/>
              </a:rPr>
              <a:t>μετασχηματισμό του κυρίαρχου συστήματος ποινικής δικαιοσύνης</a:t>
            </a:r>
          </a:p>
          <a:p>
            <a:pPr algn="just"/>
            <a:r>
              <a:rPr lang="en-US" sz="2800" i="1" dirty="0" smtClean="0">
                <a:latin typeface="Times New Roman" charset="0"/>
                <a:ea typeface="Times New Roman" charset="0"/>
                <a:cs typeface="Times New Roman" charset="0"/>
              </a:rPr>
              <a:t>-</a:t>
            </a:r>
            <a:r>
              <a:rPr lang="el-GR" sz="2800" i="1" dirty="0" smtClean="0">
                <a:latin typeface="Times New Roman" charset="0"/>
                <a:ea typeface="Times New Roman" charset="0"/>
                <a:cs typeface="Times New Roman" charset="0"/>
              </a:rPr>
              <a:t> Η </a:t>
            </a:r>
            <a:r>
              <a:rPr lang="el-GR" sz="2800" i="1" dirty="0" err="1" smtClean="0">
                <a:latin typeface="Times New Roman" charset="0"/>
                <a:ea typeface="Times New Roman" charset="0"/>
                <a:cs typeface="Times New Roman" charset="0"/>
              </a:rPr>
              <a:t>α.δ</a:t>
            </a:r>
            <a:r>
              <a:rPr lang="el-GR" sz="2800" i="1" dirty="0" smtClean="0">
                <a:latin typeface="Times New Roman" charset="0"/>
                <a:ea typeface="Times New Roman" charset="0"/>
                <a:cs typeface="Times New Roman" charset="0"/>
              </a:rPr>
              <a:t>. Αντιμετωπίζει το έγκλημα ως βλάβη και παραβίαση των διαπροσωπικών σχέσεων και δεν αποτελεί αφηρημένη και θεωρητική έννοια και ως πράξη κατά του κράτους</a:t>
            </a:r>
            <a:endParaRPr lang="en-US" sz="2800" i="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5527128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660</TotalTime>
  <Words>2158</Words>
  <Application>Microsoft Macintosh PowerPoint</Application>
  <PresentationFormat>Widescreen</PresentationFormat>
  <Paragraphs>95</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Century Gothic</vt:lpstr>
      <vt:lpstr>Times New Roman</vt:lpstr>
      <vt:lpstr>Arial</vt:lpstr>
      <vt:lpstr>Vapor Trail</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lpstr>ΕΠΑΝΟΡΘΩΤΙΚΟ ΔΙΚΑΙΟ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ΕΠΑΝΟΡΘΩΤΙΚΟ ΔΙΚΑΙΟ</dc:title>
  <dc:creator>SOTIRIA TRIANTARI</dc:creator>
  <cp:lastModifiedBy>SOTIRIA TRIANTARI</cp:lastModifiedBy>
  <cp:revision>67</cp:revision>
  <dcterms:created xsi:type="dcterms:W3CDTF">2018-09-06T09:35:50Z</dcterms:created>
  <dcterms:modified xsi:type="dcterms:W3CDTF">2019-05-06T12:31:50Z</dcterms:modified>
</cp:coreProperties>
</file>