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351" r:id="rId2"/>
    <p:sldId id="354" r:id="rId3"/>
    <p:sldId id="355" r:id="rId4"/>
    <p:sldId id="356" r:id="rId5"/>
    <p:sldId id="357" r:id="rId6"/>
    <p:sldId id="358" r:id="rId7"/>
    <p:sldId id="359" r:id="rId8"/>
    <p:sldId id="360" r:id="rId9"/>
    <p:sldId id="361" r:id="rId10"/>
    <p:sldId id="352" r:id="rId11"/>
    <p:sldId id="353" r:id="rId12"/>
    <p:sldId id="362" r:id="rId13"/>
    <p:sldId id="363" r:id="rId14"/>
    <p:sldId id="364" r:id="rId15"/>
    <p:sldId id="365" r:id="rId16"/>
    <p:sldId id="366" r:id="rId17"/>
    <p:sldId id="367" r:id="rId18"/>
    <p:sldId id="368" r:id="rId19"/>
    <p:sldId id="260" r:id="rId20"/>
    <p:sldId id="261" r:id="rId21"/>
    <p:sldId id="262" r:id="rId22"/>
    <p:sldId id="263" r:id="rId23"/>
    <p:sldId id="264" r:id="rId24"/>
    <p:sldId id="265" r:id="rId25"/>
    <p:sldId id="266" r:id="rId26"/>
    <p:sldId id="267" r:id="rId27"/>
    <p:sldId id="268" r:id="rId28"/>
    <p:sldId id="269" r:id="rId29"/>
    <p:sldId id="270" r:id="rId30"/>
    <p:sldId id="271" r:id="rId31"/>
    <p:sldId id="272" r:id="rId32"/>
    <p:sldId id="273" r:id="rId33"/>
    <p:sldId id="274" r:id="rId34"/>
    <p:sldId id="275" r:id="rId35"/>
    <p:sldId id="276" r:id="rId36"/>
    <p:sldId id="277" r:id="rId37"/>
    <p:sldId id="278" r:id="rId38"/>
    <p:sldId id="280" r:id="rId39"/>
    <p:sldId id="279" r:id="rId40"/>
    <p:sldId id="281" r:id="rId41"/>
    <p:sldId id="283" r:id="rId42"/>
    <p:sldId id="282" r:id="rId43"/>
    <p:sldId id="284" r:id="rId44"/>
    <p:sldId id="286" r:id="rId45"/>
    <p:sldId id="285" r:id="rId46"/>
    <p:sldId id="287" r:id="rId47"/>
    <p:sldId id="288" r:id="rId48"/>
    <p:sldId id="290" r:id="rId49"/>
    <p:sldId id="289" r:id="rId50"/>
    <p:sldId id="291" r:id="rId51"/>
    <p:sldId id="292" r:id="rId52"/>
    <p:sldId id="293" r:id="rId53"/>
    <p:sldId id="294" r:id="rId54"/>
    <p:sldId id="295" r:id="rId55"/>
    <p:sldId id="296" r:id="rId56"/>
    <p:sldId id="298" r:id="rId57"/>
    <p:sldId id="297" r:id="rId58"/>
    <p:sldId id="299" r:id="rId59"/>
    <p:sldId id="300" r:id="rId60"/>
    <p:sldId id="301" r:id="rId61"/>
    <p:sldId id="302" r:id="rId62"/>
    <p:sldId id="303" r:id="rId63"/>
    <p:sldId id="305" r:id="rId64"/>
    <p:sldId id="304" r:id="rId65"/>
    <p:sldId id="306" r:id="rId66"/>
    <p:sldId id="307" r:id="rId67"/>
    <p:sldId id="308" r:id="rId68"/>
    <p:sldId id="309" r:id="rId69"/>
    <p:sldId id="310" r:id="rId70"/>
    <p:sldId id="311" r:id="rId71"/>
    <p:sldId id="313" r:id="rId72"/>
    <p:sldId id="314" r:id="rId73"/>
    <p:sldId id="315" r:id="rId74"/>
    <p:sldId id="316" r:id="rId75"/>
    <p:sldId id="317" r:id="rId76"/>
    <p:sldId id="318" r:id="rId77"/>
    <p:sldId id="319" r:id="rId78"/>
    <p:sldId id="320" r:id="rId79"/>
    <p:sldId id="322" r:id="rId80"/>
    <p:sldId id="323" r:id="rId81"/>
    <p:sldId id="324" r:id="rId82"/>
    <p:sldId id="325" r:id="rId83"/>
    <p:sldId id="326" r:id="rId84"/>
    <p:sldId id="327" r:id="rId85"/>
    <p:sldId id="331" r:id="rId86"/>
    <p:sldId id="332" r:id="rId87"/>
    <p:sldId id="333" r:id="rId88"/>
    <p:sldId id="334" r:id="rId89"/>
    <p:sldId id="335" r:id="rId90"/>
    <p:sldId id="336" r:id="rId91"/>
    <p:sldId id="337" r:id="rId92"/>
    <p:sldId id="338" r:id="rId93"/>
    <p:sldId id="339" r:id="rId94"/>
    <p:sldId id="340" r:id="rId95"/>
    <p:sldId id="341" r:id="rId96"/>
    <p:sldId id="342" r:id="rId97"/>
    <p:sldId id="343" r:id="rId98"/>
    <p:sldId id="344" r:id="rId99"/>
    <p:sldId id="345" r:id="rId100"/>
    <p:sldId id="346" r:id="rId101"/>
    <p:sldId id="347" r:id="rId102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>
        <p:scale>
          <a:sx n="73" d="100"/>
          <a:sy n="73" d="100"/>
        </p:scale>
        <p:origin x="-1038" y="-1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7 - Στρογγύλεμα διαγώνιας γωνίας του ορθογωνίου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8" name="7 - Τίτλος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/>
          <a:lstStyle>
            <a:lvl1pPr marL="0" algn="r">
              <a:defRPr sz="4800"/>
            </a:lvl1pPr>
            <a:extLst/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n-US"/>
          </a:p>
        </p:txBody>
      </p:sp>
      <p:sp>
        <p:nvSpPr>
          <p:cNvPr id="5" name="9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5562600" y="6508750"/>
            <a:ext cx="3001963" cy="274638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6" name="10 - Θέση αριθμού διαφάνειας"/>
          <p:cNvSpPr>
            <a:spLocks noGrp="1"/>
          </p:cNvSpPr>
          <p:nvPr>
            <p:ph type="sldNum" sz="quarter" idx="11"/>
          </p:nvPr>
        </p:nvSpPr>
        <p:spPr>
          <a:xfrm>
            <a:off x="8639175" y="6508750"/>
            <a:ext cx="463550" cy="274638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193FD917-3DDD-4806-8B1B-55642953243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7" name="11 - Θέση υποσέλιδου"/>
          <p:cNvSpPr>
            <a:spLocks noGrp="1"/>
          </p:cNvSpPr>
          <p:nvPr>
            <p:ph type="ftr" sz="quarter" idx="12"/>
          </p:nvPr>
        </p:nvSpPr>
        <p:spPr>
          <a:xfrm>
            <a:off x="1600200" y="6508750"/>
            <a:ext cx="3906838" cy="274638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05142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2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13 - Θέση ημερομηνίας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2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ECB3F6-EEC5-47E6-84C2-CCC145BDF78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69668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2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13 - Θέση ημερομηνίας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2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797A09-9EE6-4D6A-89EA-323D275AC23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76483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905685-554E-4C30-92B6-7D6690CEB9D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2399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7 - Ορθογώνιο"/>
          <p:cNvSpPr/>
          <p:nvPr/>
        </p:nvSpPr>
        <p:spPr>
          <a:xfrm>
            <a:off x="588963" y="1423988"/>
            <a:ext cx="8001000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6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7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FE224D3-D5CA-434A-8824-1D3A53188D0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117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7 - Ορθογώνιο"/>
          <p:cNvSpPr/>
          <p:nvPr/>
        </p:nvSpPr>
        <p:spPr>
          <a:xfrm>
            <a:off x="1000125" y="3267075"/>
            <a:ext cx="7407275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7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5562600" y="6513513"/>
            <a:ext cx="3001963" cy="274637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6" name="8 - Θέση αριθμού διαφάνειας"/>
          <p:cNvSpPr>
            <a:spLocks noGrp="1"/>
          </p:cNvSpPr>
          <p:nvPr>
            <p:ph type="sldNum" sz="quarter" idx="11"/>
          </p:nvPr>
        </p:nvSpPr>
        <p:spPr>
          <a:xfrm>
            <a:off x="8639175" y="6513513"/>
            <a:ext cx="463550" cy="274637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4ACF18CE-B15C-46B4-A2C4-B01F4EFDF1D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7" name="9 - Θέση υποσέλιδου"/>
          <p:cNvSpPr>
            <a:spLocks noGrp="1"/>
          </p:cNvSpPr>
          <p:nvPr>
            <p:ph type="ftr" sz="quarter" idx="12"/>
          </p:nvPr>
        </p:nvSpPr>
        <p:spPr>
          <a:xfrm>
            <a:off x="1600200" y="6513513"/>
            <a:ext cx="3906838" cy="274637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12898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7 - Ορθογώνιο"/>
          <p:cNvSpPr/>
          <p:nvPr/>
        </p:nvSpPr>
        <p:spPr>
          <a:xfrm>
            <a:off x="588963" y="1423988"/>
            <a:ext cx="8001000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6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7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8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640763" y="6515100"/>
            <a:ext cx="465137" cy="27305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EE3DEE9-AD08-497D-AA94-02A0CD4F6F3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720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7 - Ορθογώνιο"/>
          <p:cNvSpPr/>
          <p:nvPr/>
        </p:nvSpPr>
        <p:spPr>
          <a:xfrm>
            <a:off x="617538" y="2165350"/>
            <a:ext cx="3748087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8" name="8 - Ορθογώνιο"/>
          <p:cNvSpPr/>
          <p:nvPr/>
        </p:nvSpPr>
        <p:spPr>
          <a:xfrm>
            <a:off x="4800600" y="2165350"/>
            <a:ext cx="3749675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9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10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11" name="8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640763" y="6515100"/>
            <a:ext cx="465137" cy="27305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F42CAC1-2630-447E-94E9-ECA8F97F449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65093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7 - Ορθογώνιο"/>
          <p:cNvSpPr/>
          <p:nvPr/>
        </p:nvSpPr>
        <p:spPr>
          <a:xfrm>
            <a:off x="588963" y="1423988"/>
            <a:ext cx="8001000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4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5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6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2A73A0A-B2E8-4BDF-BB58-7F6BD32EA1C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36091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2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13 - Θέση ημερομηνίας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2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A2C5D9-1176-4A09-A1C9-ED38647100D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592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7 - Ορθογώνιο"/>
          <p:cNvSpPr/>
          <p:nvPr/>
        </p:nvSpPr>
        <p:spPr>
          <a:xfrm>
            <a:off x="5057775" y="1057275"/>
            <a:ext cx="3748088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/>
          <a:lstStyle>
            <a:lvl1pPr marL="0" algn="r">
              <a:buNone/>
              <a:defRPr sz="2000" b="1"/>
            </a:lvl1pPr>
            <a:extLst/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6" name="8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5562600" y="6513513"/>
            <a:ext cx="3001963" cy="274637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7" name="9 - Θέση αριθμού διαφάνειας"/>
          <p:cNvSpPr>
            <a:spLocks noGrp="1"/>
          </p:cNvSpPr>
          <p:nvPr>
            <p:ph type="sldNum" sz="quarter" idx="11"/>
          </p:nvPr>
        </p:nvSpPr>
        <p:spPr>
          <a:xfrm>
            <a:off x="8639175" y="6513513"/>
            <a:ext cx="463550" cy="274637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E422796E-36CB-4FD5-B672-AE17852D206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8" name="10 - Θέση υποσέλιδου"/>
          <p:cNvSpPr>
            <a:spLocks noGrp="1"/>
          </p:cNvSpPr>
          <p:nvPr>
            <p:ph type="ftr" sz="quarter" idx="12"/>
          </p:nvPr>
        </p:nvSpPr>
        <p:spPr>
          <a:xfrm>
            <a:off x="1600200" y="6513513"/>
            <a:ext cx="3906838" cy="274637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1691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/>
          <a:lstStyle>
            <a:lvl1pPr marL="0" algn="r">
              <a:buNone/>
              <a:defRPr sz="2000" b="1"/>
            </a:lvl1pPr>
            <a:extLst/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13" name="12 - Θέση εικόνας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el-GR" noProof="0" smtClean="0"/>
              <a:t>Κάντε κλικ στο εικονίδιο για να προσθέσετε μια εικόνα</a:t>
            </a:r>
            <a:endParaRPr lang="en-US" noProof="0" dirty="0"/>
          </a:p>
        </p:txBody>
      </p:sp>
      <p:sp>
        <p:nvSpPr>
          <p:cNvPr id="5" name="7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5562600" y="6508750"/>
            <a:ext cx="3001963" cy="274638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6" name="8 - Θέση αριθμού διαφάνειας"/>
          <p:cNvSpPr>
            <a:spLocks noGrp="1"/>
          </p:cNvSpPr>
          <p:nvPr>
            <p:ph type="sldNum" sz="quarter" idx="11"/>
          </p:nvPr>
        </p:nvSpPr>
        <p:spPr>
          <a:xfrm>
            <a:off x="8639175" y="6508750"/>
            <a:ext cx="463550" cy="274638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A0CE64B1-4EEB-4E8D-954A-E4B64B534B1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7" name="9 - Θέση υποσέλιδου"/>
          <p:cNvSpPr>
            <a:spLocks noGrp="1"/>
          </p:cNvSpPr>
          <p:nvPr>
            <p:ph type="ftr" sz="quarter" idx="12"/>
          </p:nvPr>
        </p:nvSpPr>
        <p:spPr>
          <a:xfrm>
            <a:off x="1600200" y="6508750"/>
            <a:ext cx="3906838" cy="274638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9033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Στρογγύλεμα διαγώνιας γωνίας του ορθογωνίου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1638" cy="274638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14" name="1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1963" cy="274638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23" name="22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639175" y="6515100"/>
            <a:ext cx="463550" cy="27305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fld id="{13069938-4299-468B-9805-B02F20438AE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22" name="21 - Θέση τίτλου"/>
          <p:cNvSpPr>
            <a:spLocks noGrp="1"/>
          </p:cNvSpPr>
          <p:nvPr>
            <p:ph type="title"/>
          </p:nvPr>
        </p:nvSpPr>
        <p:spPr>
          <a:xfrm>
            <a:off x="457200" y="254000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1033" name="12 - Θέση κειμένου"/>
          <p:cNvSpPr>
            <a:spLocks noGrp="1"/>
          </p:cNvSpPr>
          <p:nvPr>
            <p:ph type="body" idx="1"/>
          </p:nvPr>
        </p:nvSpPr>
        <p:spPr bwMode="auto">
          <a:xfrm>
            <a:off x="457200" y="1646238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Kλικ για επεξεργασία των στυλ του υποδείγματος</a:t>
            </a:r>
          </a:p>
          <a:p>
            <a:pPr lvl="1"/>
            <a:r>
              <a:rPr lang="el-GR" altLang="el-GR" smtClean="0"/>
              <a:t>Δεύτερου επιπέδου</a:t>
            </a:r>
          </a:p>
          <a:p>
            <a:pPr lvl="2"/>
            <a:r>
              <a:rPr lang="el-GR" altLang="el-GR" smtClean="0"/>
              <a:t>Τρίτου επιπέδου</a:t>
            </a:r>
          </a:p>
          <a:p>
            <a:pPr lvl="3"/>
            <a:r>
              <a:rPr lang="el-GR" altLang="el-GR" smtClean="0"/>
              <a:t>Τέταρτου επιπέδου</a:t>
            </a:r>
          </a:p>
          <a:p>
            <a:pPr lvl="4"/>
            <a:r>
              <a:rPr lang="el-GR" altLang="el-GR" smtClean="0"/>
              <a:t>Πέμπτου επιπέδου</a:t>
            </a:r>
            <a:endParaRPr lang="en-US" altLang="el-GR" smtClean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33" r:id="rId1"/>
    <p:sldLayoutId id="2147483834" r:id="rId2"/>
    <p:sldLayoutId id="2147483835" r:id="rId3"/>
    <p:sldLayoutId id="2147483836" r:id="rId4"/>
    <p:sldLayoutId id="2147483837" r:id="rId5"/>
    <p:sldLayoutId id="2147483838" r:id="rId6"/>
    <p:sldLayoutId id="2147483830" r:id="rId7"/>
    <p:sldLayoutId id="2147483839" r:id="rId8"/>
    <p:sldLayoutId id="2147483840" r:id="rId9"/>
    <p:sldLayoutId id="2147483831" r:id="rId10"/>
    <p:sldLayoutId id="2147483832" r:id="rId11"/>
    <p:sldLayoutId id="2147483841" r:id="rId12"/>
  </p:sldLayoutIdLst>
  <p:txStyles>
    <p:titleStyle>
      <a:lvl1pPr marL="53975" indent="-53975" algn="r" rtl="0" eaLnBrk="0" fontAlgn="base" hangingPunct="0">
        <a:spcBef>
          <a:spcPct val="0"/>
        </a:spcBef>
        <a:spcAft>
          <a:spcPct val="0"/>
        </a:spcAft>
        <a:defRPr sz="4600" kern="1200">
          <a:solidFill>
            <a:srgbClr val="E7EACB"/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lvl2pPr marL="53975" indent="-53975" algn="r" rtl="0" eaLnBrk="0" fontAlgn="base" hangingPunct="0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Rockwell" pitchFamily="18" charset="0"/>
        </a:defRPr>
      </a:lvl2pPr>
      <a:lvl3pPr marL="53975" indent="-53975" algn="r" rtl="0" eaLnBrk="0" fontAlgn="base" hangingPunct="0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Rockwell" pitchFamily="18" charset="0"/>
        </a:defRPr>
      </a:lvl3pPr>
      <a:lvl4pPr marL="53975" indent="-53975" algn="r" rtl="0" eaLnBrk="0" fontAlgn="base" hangingPunct="0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Rockwell" pitchFamily="18" charset="0"/>
        </a:defRPr>
      </a:lvl4pPr>
      <a:lvl5pPr marL="53975" indent="-53975" algn="r" rtl="0" eaLnBrk="0" fontAlgn="base" hangingPunct="0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Rockwell" pitchFamily="18" charset="0"/>
        </a:defRPr>
      </a:lvl5pPr>
      <a:lvl6pPr marL="511175" indent="-53975" algn="r" rtl="0" fontAlgn="base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Rockwell" pitchFamily="18" charset="0"/>
        </a:defRPr>
      </a:lvl6pPr>
      <a:lvl7pPr marL="968375" indent="-53975" algn="r" rtl="0" fontAlgn="base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Rockwell" pitchFamily="18" charset="0"/>
        </a:defRPr>
      </a:lvl7pPr>
      <a:lvl8pPr marL="1425575" indent="-53975" algn="r" rtl="0" fontAlgn="base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Rockwell" pitchFamily="18" charset="0"/>
        </a:defRPr>
      </a:lvl8pPr>
      <a:lvl9pPr marL="1882775" indent="-53975" algn="r" rtl="0" fontAlgn="base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Rockwell" pitchFamily="18" charset="0"/>
        </a:defRPr>
      </a:lvl9pPr>
      <a:extLst/>
    </p:titleStyle>
    <p:bodyStyle>
      <a:lvl1pPr marL="292100" indent="-292100" algn="l" rtl="0" eaLnBrk="0" fontAlgn="base" hangingPunct="0">
        <a:spcBef>
          <a:spcPct val="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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28600" algn="l" rtl="0" eaLnBrk="0" fontAlgn="base" hangingPunct="0">
        <a:spcBef>
          <a:spcPts val="400"/>
        </a:spcBef>
        <a:spcAft>
          <a:spcPct val="0"/>
        </a:spcAft>
        <a:buClr>
          <a:schemeClr val="accent2"/>
        </a:buClr>
        <a:buSzPct val="9000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325" indent="-190500" algn="l" rtl="0" eaLnBrk="0" fontAlgn="base" hangingPunct="0">
        <a:spcBef>
          <a:spcPts val="400"/>
        </a:spcBef>
        <a:spcAft>
          <a:spcPct val="0"/>
        </a:spcAft>
        <a:buClr>
          <a:srgbClr val="A8CDD7"/>
        </a:buClr>
        <a:buSzPct val="100000"/>
        <a:buFont typeface="Wingdings 2" pitchFamily="18" charset="2"/>
        <a:buChar char="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182563" algn="l" rtl="0" eaLnBrk="0" fontAlgn="base" hangingPunct="0">
        <a:spcBef>
          <a:spcPts val="400"/>
        </a:spcBef>
        <a:spcAft>
          <a:spcPct val="0"/>
        </a:spcAft>
        <a:buClr>
          <a:srgbClr val="A8CDD7"/>
        </a:buClr>
        <a:buSzPct val="100000"/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7450" indent="-182563" algn="l" rtl="0" eaLnBrk="0" fontAlgn="base" hangingPunct="0">
        <a:spcBef>
          <a:spcPts val="400"/>
        </a:spcBef>
        <a:spcAft>
          <a:spcPct val="0"/>
        </a:spcAft>
        <a:buClr>
          <a:srgbClr val="A8CDD7"/>
        </a:buClr>
        <a:buSzPct val="100000"/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4" Type="http://schemas.openxmlformats.org/officeDocument/2006/relationships/image" Target="../media/image17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emf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.emf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5.emf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6.emf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7.emf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8.emf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9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11.emf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12.emf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13.emf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14.emf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15.emf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4" Type="http://schemas.openxmlformats.org/officeDocument/2006/relationships/image" Target="../media/image16.emf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 tIns="41473" bIns="41473">
            <a:normAutofit fontScale="90000"/>
          </a:bodyPr>
          <a:lstStyle/>
          <a:p>
            <a:pPr>
              <a:defRPr/>
            </a:pPr>
            <a:r>
              <a:rPr lang="el-GR" dirty="0" smtClean="0"/>
              <a:t>ΠΡΟΓΡΑΜΜΑ ΜΕΤΑΠΤΥΧΙΑΚΩΝ ΣΠΟΥΔΩΝ "ΛΟΓΙΣΤΙΚΗ &amp; ΕΛΕΓΚΤΙΚΗ</a:t>
            </a:r>
            <a:r>
              <a:rPr lang="en-US" dirty="0" smtClean="0"/>
              <a:t>”</a:t>
            </a:r>
            <a:endParaRPr lang="el-G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l-GR" dirty="0" smtClean="0"/>
              <a:t>Το Επιχειρηματικό σχέδιο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839200" cy="1143000"/>
          </a:xfrm>
        </p:spPr>
        <p:txBody>
          <a:bodyPr>
            <a:normAutofit/>
          </a:bodyPr>
          <a:lstStyle/>
          <a:p>
            <a:pPr marL="54864" indent="0" eaLnBrk="1" fontAlgn="auto" hangingPunct="1">
              <a:spcAft>
                <a:spcPts val="0"/>
              </a:spcAft>
              <a:defRPr/>
            </a:pPr>
            <a:r>
              <a:rPr lang="el-GR" sz="28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8</a:t>
            </a:r>
            <a:r>
              <a:rPr lang="en-GB" sz="28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. </a:t>
            </a:r>
            <a:r>
              <a:rPr lang="el-GR" sz="28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ΕΠΙΧΕΙΡΗΣΙΑΚΟ ΣΧΕΔΙΟ :  ΠΑΡΑΔΟΧΕΣ</a:t>
            </a:r>
            <a:r>
              <a:rPr lang="en-GB" sz="28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</a:t>
            </a:r>
          </a:p>
        </p:txBody>
      </p:sp>
      <p:sp>
        <p:nvSpPr>
          <p:cNvPr id="112643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524000"/>
            <a:ext cx="8610600" cy="5334000"/>
          </a:xfrm>
        </p:spPr>
        <p:txBody>
          <a:bodyPr/>
          <a:lstStyle/>
          <a:p>
            <a:pPr>
              <a:buFontTx/>
              <a:buNone/>
            </a:pPr>
            <a:r>
              <a:rPr lang="el-GR" altLang="el-GR" dirty="0" smtClean="0">
                <a:latin typeface="Tahoma" pitchFamily="34" charset="0"/>
              </a:rPr>
              <a:t>2.</a:t>
            </a:r>
            <a:r>
              <a:rPr lang="en-GB" altLang="el-GR" dirty="0" smtClean="0"/>
              <a:t> </a:t>
            </a:r>
            <a:r>
              <a:rPr lang="en-GB" altLang="el-GR" b="1" dirty="0" smtClean="0">
                <a:latin typeface="Cambria" pitchFamily="18" charset="0"/>
                <a:cs typeface="Tahoma" pitchFamily="34" charset="0"/>
              </a:rPr>
              <a:t>ΑΠΟΤΕΛΕΣΜΑΤΙΚΟΤΗΤΑ ΠΩΛΗΣΕΩΝ</a:t>
            </a:r>
            <a:endParaRPr lang="el-GR" altLang="el-GR" b="1" dirty="0" smtClean="0"/>
          </a:p>
          <a:p>
            <a:pPr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l-GR" altLang="el-GR" b="1" dirty="0" smtClean="0"/>
              <a:t>δ</a:t>
            </a:r>
            <a:r>
              <a:rPr lang="en-GB" altLang="el-GR" b="1" dirty="0" smtClean="0">
                <a:latin typeface="Cambria" pitchFamily="18" charset="0"/>
                <a:cs typeface="Tahoma" pitchFamily="34" charset="0"/>
              </a:rPr>
              <a:t>) Επ</a:t>
            </a:r>
            <a:r>
              <a:rPr lang="en-GB" altLang="el-GR" b="1" dirty="0" err="1" smtClean="0">
                <a:latin typeface="Cambria" pitchFamily="18" charset="0"/>
                <a:cs typeface="Tahoma" pitchFamily="34" charset="0"/>
              </a:rPr>
              <a:t>ίτευξη</a:t>
            </a:r>
            <a:r>
              <a:rPr lang="en-GB" altLang="el-GR" b="1" dirty="0" smtClean="0">
                <a:latin typeface="Cambria" pitchFamily="18" charset="0"/>
                <a:cs typeface="Tahoma" pitchFamily="34" charset="0"/>
              </a:rPr>
              <a:t> </a:t>
            </a:r>
            <a:r>
              <a:rPr lang="en-GB" altLang="el-GR" b="1" dirty="0" err="1" smtClean="0">
                <a:latin typeface="Cambria" pitchFamily="18" charset="0"/>
                <a:cs typeface="Tahoma" pitchFamily="34" charset="0"/>
              </a:rPr>
              <a:t>Πωλήσεων</a:t>
            </a:r>
            <a:r>
              <a:rPr lang="en-GB" altLang="el-GR" b="1" dirty="0" smtClean="0">
                <a:latin typeface="Cambria" pitchFamily="18" charset="0"/>
                <a:cs typeface="Tahoma" pitchFamily="34" charset="0"/>
              </a:rPr>
              <a:t> </a:t>
            </a:r>
            <a:r>
              <a:rPr lang="en-GB" altLang="el-GR" b="1" dirty="0" err="1" smtClean="0">
                <a:latin typeface="Cambria" pitchFamily="18" charset="0"/>
                <a:cs typeface="Tahoma" pitchFamily="34" charset="0"/>
              </a:rPr>
              <a:t>Πωλητή</a:t>
            </a:r>
            <a:r>
              <a:rPr lang="en-GB" altLang="el-GR" b="1" dirty="0" smtClean="0">
                <a:latin typeface="Cambria" pitchFamily="18" charset="0"/>
                <a:cs typeface="Tahoma" pitchFamily="34" charset="0"/>
              </a:rPr>
              <a:t> </a:t>
            </a:r>
            <a:endParaRPr lang="en-GB" altLang="el-GR" dirty="0" smtClean="0">
              <a:latin typeface="Cambria" pitchFamily="18" charset="0"/>
            </a:endParaRPr>
          </a:p>
          <a:p>
            <a:pPr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Ο α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ριθμός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των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π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ωλήσεων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π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ου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θα επ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ιτύχει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ο π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ωλητής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α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ντιστοιχεί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π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ερί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που σε έναν αριθμό τεμαχίων στην τριετία (μιλώντας πάντα για βιομηχανικά προϊόντα). </a:t>
            </a:r>
            <a:endParaRPr lang="el-GR" altLang="el-GR" dirty="0" smtClean="0"/>
          </a:p>
          <a:p>
            <a:pPr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Εάν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κατα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φέρει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να π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ουλήσει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π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ερισσότερ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α, η επιχείρηση θα σημειώσει κατακόρυφη άνοδο στον κύκλο εργασιών και τα καθαρά κέρδη της.</a:t>
            </a: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763000" cy="1143000"/>
          </a:xfrm>
        </p:spPr>
        <p:txBody>
          <a:bodyPr>
            <a:normAutofit/>
          </a:bodyPr>
          <a:lstStyle/>
          <a:p>
            <a:pPr marL="54864" indent="0" eaLnBrk="1" fontAlgn="auto" hangingPunct="1">
              <a:spcAft>
                <a:spcPts val="0"/>
              </a:spcAft>
              <a:defRPr/>
            </a:pPr>
            <a:r>
              <a:rPr lang="el-GR" sz="28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9</a:t>
            </a:r>
            <a:r>
              <a:rPr lang="en-GB" sz="28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. </a:t>
            </a:r>
            <a:r>
              <a:rPr lang="en-GB" sz="28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GB" sz="28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ΧΡΗΜΑΤΟΟΙΚΟΝΟΜΙΚΑ ΑΠΟΤΕΛΕΣΜΑΤΑ</a:t>
            </a:r>
            <a:endParaRPr lang="en-GB" sz="2800" b="1" dirty="0">
              <a:solidFill>
                <a:srgbClr val="00008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ook Antiqua" pitchFamily="18" charset="0"/>
            </a:endParaRPr>
          </a:p>
        </p:txBody>
      </p:sp>
      <p:sp>
        <p:nvSpPr>
          <p:cNvPr id="113667" name="Rectangle 3"/>
          <p:cNvSpPr>
            <a:spLocks noGrp="1" noChangeArrowheads="1"/>
          </p:cNvSpPr>
          <p:nvPr>
            <p:ph idx="1"/>
          </p:nvPr>
        </p:nvSpPr>
        <p:spPr>
          <a:xfrm>
            <a:off x="0" y="1524000"/>
            <a:ext cx="9144000" cy="5334000"/>
          </a:xfrm>
        </p:spPr>
        <p:txBody>
          <a:bodyPr/>
          <a:lstStyle/>
          <a:p>
            <a:r>
              <a:rPr lang="en-GB" altLang="el-GR" sz="2400" b="1" dirty="0" err="1" smtClean="0">
                <a:latin typeface="Cambria" pitchFamily="18" charset="0"/>
                <a:ea typeface="Cambria" panose="02040503050406030204" pitchFamily="18" charset="0"/>
                <a:cs typeface="Tahoma" pitchFamily="34" charset="0"/>
              </a:rPr>
              <a:t>Στην</a:t>
            </a:r>
            <a:r>
              <a:rPr lang="en-GB" altLang="el-GR" sz="2400" b="1" dirty="0" smtClean="0">
                <a:latin typeface="Cambria" pitchFamily="18" charset="0"/>
                <a:ea typeface="Cambria" panose="02040503050406030204" pitchFamily="18" charset="0"/>
                <a:cs typeface="Tahoma" pitchFamily="34" charset="0"/>
              </a:rPr>
              <a:t> </a:t>
            </a:r>
            <a:r>
              <a:rPr lang="en-GB" altLang="el-GR" sz="2400" b="1" dirty="0" err="1" smtClean="0">
                <a:latin typeface="Cambria" pitchFamily="18" charset="0"/>
                <a:ea typeface="Cambria" panose="02040503050406030204" pitchFamily="18" charset="0"/>
                <a:cs typeface="Tahoma" pitchFamily="34" charset="0"/>
              </a:rPr>
              <a:t>τελευτ</a:t>
            </a:r>
            <a:r>
              <a:rPr lang="en-GB" altLang="el-GR" sz="2400" b="1" dirty="0" smtClean="0">
                <a:latin typeface="Cambria" pitchFamily="18" charset="0"/>
                <a:ea typeface="Cambria" panose="02040503050406030204" pitchFamily="18" charset="0"/>
                <a:cs typeface="Tahoma" pitchFamily="34" charset="0"/>
              </a:rPr>
              <a:t>αία ενότητα τεκμηριώνουμε τις χρηματοοικονομικές προβλέψεις της επόμενης τριετίας.</a:t>
            </a:r>
            <a:r>
              <a:rPr lang="el-GR" altLang="el-GR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Παράδειγμα</a:t>
            </a:r>
            <a:r>
              <a:rPr lang="en-GB" altLang="el-GR" sz="2400" b="1" dirty="0" smtClean="0">
                <a:latin typeface="Cambria" pitchFamily="18" charset="0"/>
                <a:ea typeface="Cambria" panose="02040503050406030204" pitchFamily="18" charset="0"/>
                <a:cs typeface="Tahoma" pitchFamily="34" charset="0"/>
              </a:rPr>
              <a:t>:</a:t>
            </a:r>
            <a:endParaRPr lang="en-GB" altLang="el-GR" sz="2400" b="1" dirty="0" smtClean="0">
              <a:latin typeface="Cambria" pitchFamily="18" charset="0"/>
              <a:ea typeface="Cambria" panose="02040503050406030204" pitchFamily="18" charset="0"/>
            </a:endParaRPr>
          </a:p>
          <a:p>
            <a:pPr>
              <a:buFontTx/>
              <a:buNone/>
            </a:pPr>
            <a:endParaRPr lang="en-GB" altLang="el-GR" dirty="0" smtClean="0">
              <a:latin typeface="Tahoma" pitchFamily="34" charset="0"/>
              <a:cs typeface="Tahoma" pitchFamily="34" charset="0"/>
            </a:endParaRPr>
          </a:p>
        </p:txBody>
      </p:sp>
      <p:graphicFrame>
        <p:nvGraphicFramePr>
          <p:cNvPr id="113668" name="Object 4"/>
          <p:cNvGraphicFramePr>
            <a:graphicFrameLocks noChangeAspect="1"/>
          </p:cNvGraphicFramePr>
          <p:nvPr/>
        </p:nvGraphicFramePr>
        <p:xfrm>
          <a:off x="228600" y="2743200"/>
          <a:ext cx="8763000" cy="381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680" name="Φύλλο εργασίας" r:id="rId3" imgW="5357165" imgH="2057766" progId="Excel.Sheet.8">
                  <p:embed/>
                </p:oleObj>
              </mc:Choice>
              <mc:Fallback>
                <p:oleObj name="Φύλλο εργασίας" r:id="rId3" imgW="5357165" imgH="2057766" progId="Excel.Sheet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2743200"/>
                        <a:ext cx="8763000" cy="381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Τίτλος"/>
          <p:cNvSpPr>
            <a:spLocks noGrp="1"/>
          </p:cNvSpPr>
          <p:nvPr>
            <p:ph type="title"/>
          </p:nvPr>
        </p:nvSpPr>
        <p:spPr>
          <a:xfrm>
            <a:off x="381000" y="381000"/>
            <a:ext cx="8382000" cy="1143000"/>
          </a:xfrm>
        </p:spPr>
        <p:txBody>
          <a:bodyPr/>
          <a:lstStyle/>
          <a:p>
            <a:pPr>
              <a:defRPr/>
            </a:pPr>
            <a:r>
              <a:rPr lang="el-GR" sz="3200" dirty="0" smtClean="0"/>
              <a:t>Ομάδες- στόχοι του επιχειρηματικού σχεδίου</a:t>
            </a:r>
            <a:endParaRPr lang="el-GR" sz="3200" dirty="0"/>
          </a:p>
        </p:txBody>
      </p:sp>
      <p:sp>
        <p:nvSpPr>
          <p:cNvPr id="21507" name="4 - Θέση περιεχομένου"/>
          <p:cNvSpPr>
            <a:spLocks noGrp="1"/>
          </p:cNvSpPr>
          <p:nvPr>
            <p:ph idx="1"/>
          </p:nvPr>
        </p:nvSpPr>
        <p:spPr>
          <a:xfrm>
            <a:off x="228600" y="1646238"/>
            <a:ext cx="8458200" cy="4830762"/>
          </a:xfrm>
        </p:spPr>
        <p:txBody>
          <a:bodyPr/>
          <a:lstStyle/>
          <a:p>
            <a:r>
              <a:rPr lang="el-GR" altLang="el-GR" smtClean="0"/>
              <a:t>Συνεργάτες: για σύναψη συμφωνίας, χάραξη κατεύθυνσης και αναφορά του σκοπού</a:t>
            </a:r>
          </a:p>
          <a:p>
            <a:r>
              <a:rPr lang="el-GR" altLang="el-GR" smtClean="0"/>
              <a:t>Τραπεζίτες: για την λήψη δανείων (επέκταση, προμήθεια μηχανολογικού εξοπλισμού, κ.α.)</a:t>
            </a:r>
          </a:p>
          <a:p>
            <a:r>
              <a:rPr lang="el-GR" altLang="el-GR" smtClean="0"/>
              <a:t>Υπαλλήλους: για τον  συντονισμό και την σύνταξη των προσπαθειών τους με εκείνες της επιχείρησης, ώστε να επιτευχθούν οι στόχοι</a:t>
            </a:r>
          </a:p>
          <a:p>
            <a:r>
              <a:rPr lang="el-GR" altLang="el-GR" smtClean="0"/>
              <a:t>Μεσίτες:  για την πιθανή πώληση της επιχείρησης</a:t>
            </a:r>
          </a:p>
          <a:p>
            <a:endParaRPr lang="el-GR" altLang="el-G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2 - Θέση περιεχομένου"/>
          <p:cNvSpPr>
            <a:spLocks noGrp="1"/>
          </p:cNvSpPr>
          <p:nvPr>
            <p:ph idx="4294967295"/>
          </p:nvPr>
        </p:nvSpPr>
        <p:spPr>
          <a:xfrm>
            <a:off x="304800" y="762000"/>
            <a:ext cx="8153400" cy="5715000"/>
          </a:xfrm>
        </p:spPr>
        <p:txBody>
          <a:bodyPr/>
          <a:lstStyle/>
          <a:p>
            <a:r>
              <a:rPr lang="el-GR" altLang="el-GR" smtClean="0"/>
              <a:t>Επενδυτές: για την παροχή κεφαλαίων για ανάπτυξη</a:t>
            </a:r>
          </a:p>
          <a:p>
            <a:r>
              <a:rPr lang="el-GR" altLang="el-GR" smtClean="0"/>
              <a:t>διευθυντές μάρκετινγκ: για την ανάπτυξη λεπτομερών σχεδίων μάρκετινγκ και σχεδίων προώθησης των πωλήσεων</a:t>
            </a:r>
          </a:p>
          <a:p>
            <a:r>
              <a:rPr lang="el-GR" altLang="el-GR" smtClean="0"/>
              <a:t>ανώτερο διευθυντικό προσωπικό:  για την βελτίωση και την σωστή κατανομή των πόρων της επιχείρησης</a:t>
            </a:r>
          </a:p>
          <a:p>
            <a:r>
              <a:rPr lang="el-GR" altLang="el-GR" smtClean="0"/>
              <a:t>Χρηματομεσίτες: για βοήθεια στην συγγραφή φυλλαδίου για την εξεύρεση συνεταίρων ή για την πώληση μετοχών</a:t>
            </a:r>
          </a:p>
          <a:p>
            <a:endParaRPr lang="el-GR" altLang="el-G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2 - Θέση περιεχομένου"/>
          <p:cNvSpPr>
            <a:spLocks noGrp="1"/>
          </p:cNvSpPr>
          <p:nvPr>
            <p:ph idx="4294967295"/>
          </p:nvPr>
        </p:nvSpPr>
        <p:spPr>
          <a:xfrm>
            <a:off x="457200" y="914400"/>
            <a:ext cx="7772400" cy="5257800"/>
          </a:xfrm>
        </p:spPr>
        <p:txBody>
          <a:bodyPr/>
          <a:lstStyle/>
          <a:p>
            <a:r>
              <a:rPr lang="el-GR" altLang="el-GR" smtClean="0"/>
              <a:t>Προμηθευτές: για την παροχή πίστωσης σε αγορές πρώτων υλών ή άλλων υλικών</a:t>
            </a:r>
          </a:p>
          <a:p>
            <a:r>
              <a:rPr lang="el-GR" altLang="el-GR" smtClean="0"/>
              <a:t>Ταλαντούχα πρόσωπα: προκειμένου να εργαστούν στην επιχείρηση</a:t>
            </a:r>
          </a:p>
          <a:p>
            <a:r>
              <a:rPr lang="el-GR" altLang="el-GR" smtClean="0"/>
              <a:t>Τον ιδιοκτήτη: για να συγκεντρώσει τις πληροφορίες, να έχει επιτελική εικόνα, να αναλύσει την επιχείρησή του, να θέσει στόχους και να πάρει αποφάσεις.</a:t>
            </a:r>
          </a:p>
          <a:p>
            <a:endParaRPr lang="el-GR" altLang="el-G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l-GR" dirty="0" smtClean="0"/>
              <a:t>Βασικές οδηγίες </a:t>
            </a:r>
            <a:endParaRPr lang="el-GR" dirty="0"/>
          </a:p>
        </p:txBody>
      </p:sp>
      <p:sp>
        <p:nvSpPr>
          <p:cNvPr id="24579" name="2 - Θέση περιεχομένου"/>
          <p:cNvSpPr>
            <a:spLocks noGrp="1"/>
          </p:cNvSpPr>
          <p:nvPr>
            <p:ph idx="1"/>
          </p:nvPr>
        </p:nvSpPr>
        <p:spPr>
          <a:xfrm>
            <a:off x="304800" y="1646238"/>
            <a:ext cx="8382000" cy="4983162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el-GR" altLang="el-GR" sz="2800" smtClean="0"/>
              <a:t>Ο συγγραφέας μιας μελέτης </a:t>
            </a:r>
            <a:r>
              <a:rPr lang="el-GR" altLang="el-GR" sz="2800" b="1" smtClean="0"/>
              <a:t>πρέπει να απαντάει  σε κάποιες ερωτήσεις</a:t>
            </a:r>
            <a:r>
              <a:rPr lang="el-GR" altLang="el-GR" sz="2800" smtClean="0"/>
              <a:t> πριν τη συγγραφή, κατά τη διάρκεια της συγγραφής και μετά. Μερικές από αυτές τις ερωτήσεις είναι:</a:t>
            </a:r>
          </a:p>
          <a:p>
            <a:r>
              <a:rPr lang="el-GR" altLang="el-GR" sz="2800" smtClean="0"/>
              <a:t>ποιος είναι ο σκοπός της μελέτης</a:t>
            </a:r>
          </a:p>
          <a:p>
            <a:r>
              <a:rPr lang="el-GR" altLang="el-GR" sz="2800" smtClean="0"/>
              <a:t>ποιος θα τη διαβάσει</a:t>
            </a:r>
          </a:p>
          <a:p>
            <a:r>
              <a:rPr lang="el-GR" altLang="el-GR" sz="2800" smtClean="0"/>
              <a:t>γιατί θα την διαβάσει</a:t>
            </a:r>
          </a:p>
          <a:p>
            <a:r>
              <a:rPr lang="el-GR" altLang="el-GR" sz="2800" smtClean="0"/>
              <a:t>ποιο είναι το επίπεδο των γνώσεών του</a:t>
            </a:r>
          </a:p>
          <a:p>
            <a:r>
              <a:rPr lang="el-GR" altLang="el-GR" sz="2800" smtClean="0"/>
              <a:t>ποιο υπόβαθρο πληροφοριών διαθέτει για ένα τέτοιο θέμα</a:t>
            </a:r>
          </a:p>
          <a:p>
            <a:endParaRPr lang="el-GR" altLang="el-G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l-GR" b="1" dirty="0" smtClean="0"/>
              <a:t>Σημαντικά σημεία</a:t>
            </a:r>
            <a:endParaRPr lang="el-GR" dirty="0"/>
          </a:p>
        </p:txBody>
      </p:sp>
      <p:sp>
        <p:nvSpPr>
          <p:cNvPr id="25603" name="2 - Θέση περιεχομένου"/>
          <p:cNvSpPr>
            <a:spLocks noGrp="1"/>
          </p:cNvSpPr>
          <p:nvPr>
            <p:ph idx="1"/>
          </p:nvPr>
        </p:nvSpPr>
        <p:spPr>
          <a:xfrm>
            <a:off x="304800" y="1646238"/>
            <a:ext cx="8382000" cy="4906962"/>
          </a:xfrm>
        </p:spPr>
        <p:txBody>
          <a:bodyPr/>
          <a:lstStyle/>
          <a:p>
            <a:pPr lvl="1"/>
            <a:r>
              <a:rPr lang="el-GR" altLang="el-GR" sz="2800" smtClean="0"/>
              <a:t>Η ακρίβεια και η λογική. Πρέπει να παρουσιάζονται τα στοιχεία και η εικόνα χωρίς λανθασμένες και αμφίβολες πληροφορίες.</a:t>
            </a:r>
            <a:endParaRPr lang="el-GR" altLang="el-GR" sz="2400" smtClean="0"/>
          </a:p>
          <a:p>
            <a:pPr lvl="1"/>
            <a:r>
              <a:rPr lang="el-GR" altLang="el-GR" sz="2800" smtClean="0"/>
              <a:t>Το ύφος της γραφής που πρέπει να είναι απλό και ευθύ. Οι μικρές προτάσεις με σαφήνεια και συνέχεια βοηθούν την παρουσίαση.</a:t>
            </a:r>
            <a:endParaRPr lang="el-GR" altLang="el-GR" sz="2400" smtClean="0"/>
          </a:p>
          <a:p>
            <a:pPr lvl="1"/>
            <a:r>
              <a:rPr lang="el-GR" altLang="el-GR" sz="2800" smtClean="0"/>
              <a:t>Η παρουσίαση της μελέτης πρέπει να πείθει χωρίς να αποπροσανατολίζει. Πρέπει να αποφεύγονται ξένοι ή εξαιρετικά εξειδικευμένοι σπάνιοι  όροι.</a:t>
            </a:r>
            <a:endParaRPr lang="el-GR" altLang="el-GR" sz="2400" smtClean="0"/>
          </a:p>
          <a:p>
            <a:endParaRPr lang="el-GR" altLang="el-G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2 - Θέση περιεχομένου"/>
          <p:cNvSpPr>
            <a:spLocks noGrp="1"/>
          </p:cNvSpPr>
          <p:nvPr>
            <p:ph idx="4294967295"/>
          </p:nvPr>
        </p:nvSpPr>
        <p:spPr>
          <a:xfrm>
            <a:off x="381000" y="381000"/>
            <a:ext cx="8305800" cy="6172200"/>
          </a:xfrm>
        </p:spPr>
        <p:txBody>
          <a:bodyPr/>
          <a:lstStyle/>
          <a:p>
            <a:pPr lvl="1"/>
            <a:r>
              <a:rPr lang="el-GR" altLang="el-GR" sz="2800" smtClean="0"/>
              <a:t>Επικεφαλίδες και παράγραφοι. Η χρήση αποδοτικών και καλά τοποθετημένων επικεφαλίδων βελτιώνει την εικόνα της μελέτης και βοηθούν τον αναγνώστη στον προσανατολισμό του.</a:t>
            </a:r>
            <a:endParaRPr lang="el-GR" altLang="el-GR" sz="2400" smtClean="0"/>
          </a:p>
          <a:p>
            <a:pPr lvl="1"/>
            <a:r>
              <a:rPr lang="el-GR" altLang="el-GR" sz="2800" smtClean="0"/>
              <a:t>Η χρήση πινάκων, με τους οποίους δίνονται πολλές πληροφορίες και γίνεται εξοικονόμηση κειμένου.</a:t>
            </a:r>
            <a:endParaRPr lang="el-GR" altLang="el-GR" sz="2400" smtClean="0"/>
          </a:p>
          <a:p>
            <a:pPr lvl="1"/>
            <a:r>
              <a:rPr lang="el-GR" altLang="el-GR" sz="2800" smtClean="0"/>
              <a:t>Τα γραφήματα βοηθούν στα σημεία που παρουσιάζονται τάσεις ή συγκρίσεις </a:t>
            </a:r>
          </a:p>
          <a:p>
            <a:pPr lvl="1"/>
            <a:r>
              <a:rPr lang="el-GR" altLang="el-GR" sz="2800" smtClean="0"/>
              <a:t>Οι εικόνες πολλές φορές είναι απαραίτητες όπως τα σχέδια συσκευών.</a:t>
            </a:r>
          </a:p>
          <a:p>
            <a:pPr lvl="1"/>
            <a:r>
              <a:rPr lang="el-GR" altLang="el-GR" sz="2800" smtClean="0"/>
              <a:t> Αναφορές στην βιβλιογραφία</a:t>
            </a:r>
          </a:p>
          <a:p>
            <a:pPr lvl="1"/>
            <a:endParaRPr lang="el-GR" altLang="el-GR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l-GR" dirty="0" smtClean="0"/>
              <a:t>Πηγές πληροφοριών</a:t>
            </a:r>
            <a:endParaRPr lang="el-GR" dirty="0"/>
          </a:p>
        </p:txBody>
      </p:sp>
      <p:sp>
        <p:nvSpPr>
          <p:cNvPr id="27651" name="2 - Θέση περιεχομένου"/>
          <p:cNvSpPr>
            <a:spLocks noGrp="1"/>
          </p:cNvSpPr>
          <p:nvPr>
            <p:ph idx="1"/>
          </p:nvPr>
        </p:nvSpPr>
        <p:spPr>
          <a:xfrm>
            <a:off x="381000" y="1676400"/>
            <a:ext cx="8229600" cy="4876800"/>
          </a:xfrm>
        </p:spPr>
        <p:txBody>
          <a:bodyPr/>
          <a:lstStyle/>
          <a:p>
            <a:r>
              <a:rPr lang="el-GR" altLang="el-GR" sz="2400" smtClean="0"/>
              <a:t>Η εκπόνηση μελετών και η αξιολόγηση των σχεδίων επένδυσης απαιτούν στατιστικά στοιχεία σε τέσσερα κυρίως επίπεδα:</a:t>
            </a:r>
          </a:p>
          <a:p>
            <a:pPr>
              <a:buFont typeface="Wingdings 2" pitchFamily="18" charset="2"/>
              <a:buNone/>
            </a:pPr>
            <a:r>
              <a:rPr lang="el-GR" altLang="el-GR" sz="2400" smtClean="0"/>
              <a:t>- σε επίπεδο συνολικών (μακροοικονομικών) μεγεθών, όπως εθνικό εισόδημα, συνολική εθνική κατανάλωση, συνολικές εθνικές επενδύσεις, κ.α.</a:t>
            </a:r>
          </a:p>
          <a:p>
            <a:pPr>
              <a:buFont typeface="Wingdings 2" pitchFamily="18" charset="2"/>
              <a:buNone/>
            </a:pPr>
            <a:r>
              <a:rPr lang="el-GR" altLang="el-GR" sz="2400" smtClean="0"/>
              <a:t>- σε επίπεδο κλαδικής ανάλυσης, όπως στατιστικά στοιχεία ενός κλάδου, ενός υποκλάδου, στον οποίο εντάσσεται το επενδυτικό σχέδιο</a:t>
            </a:r>
          </a:p>
          <a:p>
            <a:pPr>
              <a:buFont typeface="Wingdings 2" pitchFamily="18" charset="2"/>
              <a:buNone/>
            </a:pPr>
            <a:r>
              <a:rPr lang="el-GR" altLang="el-GR" sz="2400" smtClean="0"/>
              <a:t>- σε επίπεδο σχεδίου επένδυσης </a:t>
            </a:r>
          </a:p>
          <a:p>
            <a:pPr>
              <a:buFont typeface="Wingdings 2" pitchFamily="18" charset="2"/>
              <a:buNone/>
            </a:pPr>
            <a:r>
              <a:rPr lang="el-GR" altLang="el-GR" sz="2400" smtClean="0"/>
              <a:t>- σε επίπεδο προϊόντος ή υπηρεσίας που θα παράγεται ή θα προσφέρεται μετά την υλοποίηση του επενδυτικού σχεδίου.</a:t>
            </a:r>
          </a:p>
          <a:p>
            <a:endParaRPr lang="el-GR" altLang="el-GR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l-GR" dirty="0" smtClean="0"/>
              <a:t>Πηγές</a:t>
            </a:r>
            <a:endParaRPr lang="el-GR" dirty="0"/>
          </a:p>
        </p:txBody>
      </p:sp>
      <p:sp>
        <p:nvSpPr>
          <p:cNvPr id="28675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sz="2400" dirty="0" smtClean="0"/>
              <a:t>Ο. Η. Ε, Παγκόσμια Τράπεζα, Ο. Ο. Σ.Α, Ευρωπαϊκή Τράπεζα επενδύσεων, Διεθνείς Εκθέσεις, Τα αρμόδια Υπουργεία, Το ΚΕΠΕ, Εθνική Στατιστική Υπηρεσία, </a:t>
            </a:r>
            <a:r>
              <a:rPr lang="en-US" altLang="el-GR" sz="2400" dirty="0" smtClean="0"/>
              <a:t>EUROSTAT</a:t>
            </a:r>
            <a:r>
              <a:rPr lang="el-GR" altLang="el-GR" sz="2400" dirty="0" smtClean="0"/>
              <a:t>, εγχώριες Τράπεζες, επιμελητήρια και διάφορους άλλους φορείς.</a:t>
            </a:r>
          </a:p>
          <a:p>
            <a:r>
              <a:rPr lang="el-GR" altLang="el-GR" sz="2400" dirty="0" smtClean="0"/>
              <a:t>Επίσης υπάρχουν πολλές πηγές επιχειρηματικών πληροφοριών από τους οδηγούς όπως</a:t>
            </a:r>
            <a:r>
              <a:rPr lang="en-US" altLang="el-GR" sz="2400" dirty="0" smtClean="0"/>
              <a:t>: Business Information Sources, Encyclopedia of business information, Business information Desk Reference, Science Reference Sources</a:t>
            </a:r>
            <a:endParaRPr lang="el-GR" altLang="el-GR" sz="2400" dirty="0" smtClean="0"/>
          </a:p>
          <a:p>
            <a:r>
              <a:rPr lang="en-US" altLang="el-GR" sz="2400" dirty="0" smtClean="0"/>
              <a:t>The executive’s Business Information Sourcebook, Guide to reference Books</a:t>
            </a:r>
            <a:r>
              <a:rPr lang="en-GB" altLang="el-GR" sz="2400" dirty="0" smtClean="0"/>
              <a:t>.</a:t>
            </a:r>
            <a:endParaRPr lang="el-GR" altLang="el-GR" sz="2400" dirty="0" smtClean="0"/>
          </a:p>
          <a:p>
            <a:endParaRPr lang="el-GR" altLang="el-G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8001000" cy="914400"/>
          </a:xfrm>
        </p:spPr>
        <p:txBody>
          <a:bodyPr>
            <a:normAutofit fontScale="90000"/>
          </a:bodyPr>
          <a:lstStyle/>
          <a:p>
            <a:pPr marL="54864" indent="0" algn="ctr" eaLnBrk="1" fontAlgn="auto" hangingPunct="1">
              <a:spcAft>
                <a:spcPts val="0"/>
              </a:spcAft>
              <a:defRPr/>
            </a:pPr>
            <a:r>
              <a:rPr lang="en-GB" sz="32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Tahoma" pitchFamily="34" charset="0"/>
              </a:rPr>
              <a:t>1. </a:t>
            </a:r>
            <a:r>
              <a:rPr lang="en-GB" sz="3200" b="1" dirty="0" err="1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Tahoma" pitchFamily="34" charset="0"/>
              </a:rPr>
              <a:t>Περιγρ</a:t>
            </a:r>
            <a:r>
              <a:rPr lang="en-GB" sz="32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Tahoma" pitchFamily="34" charset="0"/>
              </a:rPr>
              <a:t>αφή του Επιχειρηματικού Σχεδίου (</a:t>
            </a:r>
            <a:r>
              <a:rPr lang="en-GB" sz="3200" b="1" dirty="0" smtClean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Tahoma" pitchFamily="34" charset="0"/>
              </a:rPr>
              <a:t>περ</a:t>
            </a:r>
            <a:r>
              <a:rPr lang="el-GR" sz="3200" b="1" dirty="0" err="1" smtClean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ahoma" pitchFamily="34" charset="0"/>
              </a:rPr>
              <a:t>ίληψη</a:t>
            </a:r>
            <a:r>
              <a:rPr lang="en-GB" sz="3200" b="1" dirty="0" smtClean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Tahoma" pitchFamily="34" charset="0"/>
              </a:rPr>
              <a:t>)</a:t>
            </a:r>
            <a:endParaRPr lang="en-GB" sz="3200" b="1" i="1" dirty="0">
              <a:solidFill>
                <a:srgbClr val="00008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cs typeface="Tahoma" pitchFamily="34" charset="0"/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447800"/>
            <a:ext cx="8382000" cy="5181600"/>
          </a:xfrm>
        </p:spPr>
        <p:txBody>
          <a:bodyPr/>
          <a:lstStyle/>
          <a:p>
            <a:pPr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l-GR" altLang="el-GR" sz="2800" dirty="0" smtClean="0">
                <a:cs typeface="Tahoma" pitchFamily="34" charset="0"/>
              </a:rPr>
              <a:t>Αν</a:t>
            </a:r>
            <a:r>
              <a:rPr lang="en-GB" altLang="el-GR" sz="2800" dirty="0" smtClean="0">
                <a:latin typeface="Cambria" pitchFamily="18" charset="0"/>
                <a:cs typeface="Tahoma" pitchFamily="34" charset="0"/>
              </a:rPr>
              <a:t>απ</a:t>
            </a:r>
            <a:r>
              <a:rPr lang="el-GR" altLang="el-GR" sz="2800" dirty="0" err="1" smtClean="0">
                <a:cs typeface="Tahoma" pitchFamily="34" charset="0"/>
              </a:rPr>
              <a:t>τύσσεται</a:t>
            </a:r>
            <a:r>
              <a:rPr lang="en-GB" altLang="el-GR" sz="2800" dirty="0" smtClean="0">
                <a:latin typeface="Cambria" pitchFamily="18" charset="0"/>
                <a:cs typeface="Tahoma" pitchFamily="34" charset="0"/>
              </a:rPr>
              <a:t> </a:t>
            </a:r>
            <a:r>
              <a:rPr lang="en-GB" altLang="el-GR" sz="2800" dirty="0" err="1" smtClean="0">
                <a:latin typeface="Cambria" pitchFamily="18" charset="0"/>
                <a:cs typeface="Tahoma" pitchFamily="34" charset="0"/>
              </a:rPr>
              <a:t>σε</a:t>
            </a:r>
            <a:r>
              <a:rPr lang="en-GB" altLang="el-GR" sz="2800" dirty="0" smtClean="0">
                <a:latin typeface="Cambria" pitchFamily="18" charset="0"/>
                <a:cs typeface="Tahoma" pitchFamily="34" charset="0"/>
              </a:rPr>
              <a:t> </a:t>
            </a:r>
            <a:r>
              <a:rPr lang="en-GB" altLang="el-GR" sz="2800" dirty="0" err="1" smtClean="0">
                <a:latin typeface="Cambria" pitchFamily="18" charset="0"/>
                <a:cs typeface="Tahoma" pitchFamily="34" charset="0"/>
              </a:rPr>
              <a:t>λίγες</a:t>
            </a:r>
            <a:r>
              <a:rPr lang="en-GB" altLang="el-GR" sz="2800" dirty="0" smtClean="0">
                <a:latin typeface="Cambria" pitchFamily="18" charset="0"/>
                <a:cs typeface="Tahoma" pitchFamily="34" charset="0"/>
              </a:rPr>
              <a:t> </a:t>
            </a:r>
            <a:r>
              <a:rPr lang="en-GB" altLang="el-GR" sz="2800" dirty="0" err="1" smtClean="0">
                <a:latin typeface="Cambria" pitchFamily="18" charset="0"/>
                <a:cs typeface="Tahoma" pitchFamily="34" charset="0"/>
              </a:rPr>
              <a:t>σελίδες</a:t>
            </a:r>
            <a:r>
              <a:rPr lang="en-GB" altLang="el-GR" sz="2800" dirty="0" smtClean="0">
                <a:latin typeface="Cambria" pitchFamily="18" charset="0"/>
                <a:cs typeface="Tahoma" pitchFamily="34" charset="0"/>
              </a:rPr>
              <a:t> (1-3), και απα</a:t>
            </a:r>
            <a:r>
              <a:rPr lang="en-GB" altLang="el-GR" sz="2800" dirty="0" err="1" smtClean="0">
                <a:latin typeface="Cambria" pitchFamily="18" charset="0"/>
                <a:cs typeface="Tahoma" pitchFamily="34" charset="0"/>
              </a:rPr>
              <a:t>ντά</a:t>
            </a:r>
            <a:r>
              <a:rPr lang="en-GB" altLang="el-GR" sz="2800" dirty="0" smtClean="0">
                <a:latin typeface="Cambria" pitchFamily="18" charset="0"/>
                <a:cs typeface="Tahoma" pitchFamily="34" charset="0"/>
              </a:rPr>
              <a:t> </a:t>
            </a:r>
            <a:r>
              <a:rPr lang="en-GB" altLang="el-GR" sz="2800" dirty="0" err="1" smtClean="0">
                <a:latin typeface="Cambria" pitchFamily="18" charset="0"/>
                <a:cs typeface="Tahoma" pitchFamily="34" charset="0"/>
              </a:rPr>
              <a:t>σε</a:t>
            </a:r>
            <a:r>
              <a:rPr lang="en-GB" altLang="el-GR" sz="2800" dirty="0" smtClean="0">
                <a:latin typeface="Cambria" pitchFamily="18" charset="0"/>
                <a:cs typeface="Tahoma" pitchFamily="34" charset="0"/>
              </a:rPr>
              <a:t> βα</a:t>
            </a:r>
            <a:r>
              <a:rPr lang="en-GB" altLang="el-GR" sz="2800" dirty="0" err="1" smtClean="0">
                <a:latin typeface="Cambria" pitchFamily="18" charset="0"/>
                <a:cs typeface="Tahoma" pitchFamily="34" charset="0"/>
              </a:rPr>
              <a:t>σικά</a:t>
            </a:r>
            <a:r>
              <a:rPr lang="en-GB" altLang="el-GR" sz="2800" dirty="0" smtClean="0">
                <a:latin typeface="Cambria" pitchFamily="18" charset="0"/>
                <a:cs typeface="Tahoma" pitchFamily="34" charset="0"/>
              </a:rPr>
              <a:t> </a:t>
            </a:r>
            <a:r>
              <a:rPr lang="en-GB" altLang="el-GR" sz="2800" dirty="0" err="1" smtClean="0">
                <a:latin typeface="Cambria" pitchFamily="18" charset="0"/>
                <a:cs typeface="Tahoma" pitchFamily="34" charset="0"/>
              </a:rPr>
              <a:t>ερωτήμ</a:t>
            </a:r>
            <a:r>
              <a:rPr lang="en-GB" altLang="el-GR" sz="2800" dirty="0" smtClean="0">
                <a:latin typeface="Cambria" pitchFamily="18" charset="0"/>
                <a:cs typeface="Tahoma" pitchFamily="34" charset="0"/>
              </a:rPr>
              <a:t>ατα, όπως: </a:t>
            </a:r>
            <a:endParaRPr lang="en-US" altLang="el-GR" sz="2800" dirty="0" smtClean="0">
              <a:latin typeface="Cambria" pitchFamily="18" charset="0"/>
            </a:endParaRPr>
          </a:p>
          <a:p>
            <a:pPr lvl="1"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l-GR" altLang="el-GR" sz="2800" dirty="0" smtClean="0">
                <a:cs typeface="Tahoma" pitchFamily="34" charset="0"/>
              </a:rPr>
              <a:t>Ποιός</a:t>
            </a:r>
            <a:r>
              <a:rPr lang="en-GB" altLang="el-GR" sz="2800" dirty="0" smtClean="0">
                <a:latin typeface="Cambria" pitchFamily="18" charset="0"/>
                <a:cs typeface="Tahoma" pitchFamily="34" charset="0"/>
              </a:rPr>
              <a:t> </a:t>
            </a:r>
            <a:r>
              <a:rPr lang="el-GR" altLang="el-GR" sz="2800" dirty="0" smtClean="0">
                <a:cs typeface="Tahoma" pitchFamily="34" charset="0"/>
              </a:rPr>
              <a:t>είναι</a:t>
            </a:r>
            <a:r>
              <a:rPr lang="en-GB" altLang="el-GR" sz="2800" dirty="0" smtClean="0">
                <a:latin typeface="Cambria" pitchFamily="18" charset="0"/>
                <a:cs typeface="Tahoma" pitchFamily="34" charset="0"/>
              </a:rPr>
              <a:t> ο </a:t>
            </a:r>
            <a:r>
              <a:rPr lang="en-GB" altLang="el-GR" sz="2800" dirty="0" err="1" smtClean="0">
                <a:latin typeface="Cambria" pitchFamily="18" charset="0"/>
                <a:cs typeface="Tahoma" pitchFamily="34" charset="0"/>
              </a:rPr>
              <a:t>σκο</a:t>
            </a:r>
            <a:r>
              <a:rPr lang="en-GB" altLang="el-GR" sz="2800" dirty="0" smtClean="0">
                <a:latin typeface="Cambria" pitchFamily="18" charset="0"/>
                <a:cs typeface="Tahoma" pitchFamily="34" charset="0"/>
              </a:rPr>
              <a:t>πός της εκπόνησης Επιχειρηματικού Πλάνου; </a:t>
            </a:r>
            <a:endParaRPr lang="el-GR" altLang="el-GR" sz="2800" dirty="0" smtClean="0">
              <a:cs typeface="Tahoma" pitchFamily="34" charset="0"/>
            </a:endParaRPr>
          </a:p>
          <a:p>
            <a:pPr lvl="1"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l-GR" altLang="el-GR" sz="2800" dirty="0" smtClean="0">
                <a:cs typeface="Tahoma" pitchFamily="34" charset="0"/>
              </a:rPr>
              <a:t>Εάν</a:t>
            </a:r>
            <a:r>
              <a:rPr lang="en-GB" altLang="el-GR" sz="2800" dirty="0" smtClean="0">
                <a:latin typeface="Cambria" pitchFamily="18" charset="0"/>
                <a:cs typeface="Tahoma" pitchFamily="34" charset="0"/>
              </a:rPr>
              <a:t> </a:t>
            </a:r>
            <a:r>
              <a:rPr lang="el-GR" altLang="el-GR" sz="2800" dirty="0" smtClean="0">
                <a:cs typeface="Tahoma" pitchFamily="34" charset="0"/>
              </a:rPr>
              <a:t>πρόκειται</a:t>
            </a:r>
            <a:r>
              <a:rPr lang="en-GB" altLang="el-GR" sz="2800" dirty="0" smtClean="0">
                <a:latin typeface="Cambria" pitchFamily="18" charset="0"/>
                <a:cs typeface="Tahoma" pitchFamily="34" charset="0"/>
              </a:rPr>
              <a:t> </a:t>
            </a:r>
            <a:r>
              <a:rPr lang="en-GB" altLang="el-GR" sz="2800" dirty="0" err="1" smtClean="0">
                <a:latin typeface="Cambria" pitchFamily="18" charset="0"/>
                <a:cs typeface="Tahoma" pitchFamily="34" charset="0"/>
              </a:rPr>
              <a:t>γι</a:t>
            </a:r>
            <a:r>
              <a:rPr lang="en-GB" altLang="el-GR" sz="2800" dirty="0" smtClean="0">
                <a:latin typeface="Cambria" pitchFamily="18" charset="0"/>
                <a:cs typeface="Tahoma" pitchFamily="34" charset="0"/>
              </a:rPr>
              <a:t>α την εισαγωγή μίας καινοτόμας ιδέας στην αγορά, ποια είναι αυτή η επενδυτική ευκαιρία;</a:t>
            </a:r>
            <a:endParaRPr lang="el-GR" altLang="el-GR" sz="2800" dirty="0" smtClean="0">
              <a:cs typeface="Tahoma" pitchFamily="34" charset="0"/>
            </a:endParaRPr>
          </a:p>
          <a:p>
            <a:pPr lvl="1"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l-GR" altLang="el-GR" sz="2800" dirty="0" smtClean="0">
                <a:cs typeface="Tahoma" pitchFamily="34" charset="0"/>
              </a:rPr>
              <a:t>Ποιο το μέγεθος</a:t>
            </a:r>
            <a:r>
              <a:rPr lang="en-GB" altLang="el-GR" sz="2800" dirty="0" smtClean="0">
                <a:latin typeface="Cambria" pitchFamily="18" charset="0"/>
                <a:cs typeface="Tahoma" pitchFamily="34" charset="0"/>
              </a:rPr>
              <a:t> </a:t>
            </a:r>
            <a:r>
              <a:rPr lang="el-GR" altLang="el-GR" sz="2800" dirty="0" smtClean="0">
                <a:cs typeface="Tahoma" pitchFamily="34" charset="0"/>
              </a:rPr>
              <a:t>της αγοράς που σήμερα</a:t>
            </a:r>
            <a:r>
              <a:rPr lang="en-GB" altLang="el-GR" sz="2800" dirty="0" smtClean="0">
                <a:latin typeface="Cambria" pitchFamily="18" charset="0"/>
                <a:cs typeface="Tahoma" pitchFamily="34" charset="0"/>
              </a:rPr>
              <a:t> </a:t>
            </a:r>
            <a:r>
              <a:rPr lang="en-GB" altLang="el-GR" sz="2800" dirty="0" err="1" smtClean="0">
                <a:latin typeface="Cambria" pitchFamily="18" charset="0"/>
                <a:cs typeface="Tahoma" pitchFamily="34" charset="0"/>
              </a:rPr>
              <a:t>δεν</a:t>
            </a:r>
            <a:r>
              <a:rPr lang="en-GB" altLang="el-GR" sz="2800" dirty="0" smtClean="0">
                <a:latin typeface="Cambria" pitchFamily="18" charset="0"/>
                <a:cs typeface="Tahoma" pitchFamily="34" charset="0"/>
              </a:rPr>
              <a:t> </a:t>
            </a:r>
            <a:r>
              <a:rPr lang="en-GB" altLang="el-GR" sz="2800" dirty="0" err="1" smtClean="0">
                <a:latin typeface="Cambria" pitchFamily="18" charset="0"/>
                <a:cs typeface="Tahoma" pitchFamily="34" charset="0"/>
              </a:rPr>
              <a:t>εξυ</a:t>
            </a:r>
            <a:r>
              <a:rPr lang="en-GB" altLang="el-GR" sz="2800" dirty="0" smtClean="0">
                <a:latin typeface="Cambria" pitchFamily="18" charset="0"/>
                <a:cs typeface="Tahoma" pitchFamily="34" charset="0"/>
              </a:rPr>
              <a:t>πηρετείται</a:t>
            </a:r>
            <a:r>
              <a:rPr lang="en-GB" altLang="el-GR" sz="2800" dirty="0" smtClean="0">
                <a:latin typeface="Tahoma" pitchFamily="34" charset="0"/>
                <a:cs typeface="Tahoma" pitchFamily="34" charset="0"/>
              </a:rPr>
              <a:t>;</a:t>
            </a:r>
          </a:p>
        </p:txBody>
      </p:sp>
      <p:sp>
        <p:nvSpPr>
          <p:cNvPr id="29700" name="AutoShape 4"/>
          <p:cNvSpPr>
            <a:spLocks noChangeArrowheads="1"/>
          </p:cNvSpPr>
          <p:nvPr/>
        </p:nvSpPr>
        <p:spPr bwMode="auto">
          <a:xfrm>
            <a:off x="5181600" y="5410200"/>
            <a:ext cx="976313" cy="304800"/>
          </a:xfrm>
          <a:prstGeom prst="rightArrow">
            <a:avLst>
              <a:gd name="adj1" fmla="val 50000"/>
              <a:gd name="adj2" fmla="val 8007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buClr>
                <a:schemeClr val="accent1"/>
              </a:buClr>
              <a:buSzPct val="70000"/>
              <a:buFont typeface="Wingdings 2" pitchFamily="18" charset="2"/>
              <a:buChar char=""/>
              <a:defRPr sz="3200">
                <a:solidFill>
                  <a:schemeClr val="tx1"/>
                </a:solidFill>
                <a:latin typeface="Rockwell" pitchFamily="18" charset="0"/>
              </a:defRPr>
            </a:lvl1pPr>
            <a:lvl2pPr marL="742950" indent="-285750" eaLnBrk="0" hangingPunct="0">
              <a:spcBef>
                <a:spcPts val="400"/>
              </a:spcBef>
              <a:buClr>
                <a:schemeClr val="accent2"/>
              </a:buClr>
              <a:buSzPct val="90000"/>
              <a:buChar char="•"/>
              <a:defRPr sz="2600">
                <a:solidFill>
                  <a:schemeClr val="tx1"/>
                </a:solidFill>
                <a:latin typeface="Rockwell" pitchFamily="18" charset="0"/>
              </a:defRPr>
            </a:lvl2pPr>
            <a:lvl3pPr marL="1143000" indent="-228600" eaLnBrk="0" hangingPunct="0">
              <a:spcBef>
                <a:spcPts val="400"/>
              </a:spcBef>
              <a:buClr>
                <a:srgbClr val="A8CDD7"/>
              </a:buClr>
              <a:buSzPct val="100000"/>
              <a:buFont typeface="Wingdings 2" pitchFamily="18" charset="2"/>
              <a:buChar char=""/>
              <a:defRPr sz="2300">
                <a:solidFill>
                  <a:schemeClr val="tx1"/>
                </a:solidFill>
                <a:latin typeface="Rockwell" pitchFamily="18" charset="0"/>
              </a:defRPr>
            </a:lvl3pPr>
            <a:lvl4pPr marL="1600200" indent="-228600" eaLnBrk="0" hangingPunct="0">
              <a:spcBef>
                <a:spcPts val="400"/>
              </a:spcBef>
              <a:buClr>
                <a:srgbClr val="A8CDD7"/>
              </a:buClr>
              <a:buSzPct val="100000"/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Rockwell" pitchFamily="18" charset="0"/>
              </a:defRPr>
            </a:lvl4pPr>
            <a:lvl5pPr marL="2057400" indent="-228600" eaLnBrk="0" hangingPunct="0">
              <a:spcBef>
                <a:spcPts val="400"/>
              </a:spcBef>
              <a:buClr>
                <a:srgbClr val="A8CDD7"/>
              </a:buClr>
              <a:buSzPct val="100000"/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Rockwell" pitchFamily="18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A8CDD7"/>
              </a:buClr>
              <a:buSzPct val="100000"/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Rockwell" pitchFamily="18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A8CDD7"/>
              </a:buClr>
              <a:buSzPct val="100000"/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Rockwell" pitchFamily="18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A8CDD7"/>
              </a:buClr>
              <a:buSzPct val="100000"/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Rockwell" pitchFamily="18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A8CDD7"/>
              </a:buClr>
              <a:buSzPct val="100000"/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Rockwell" pitchFamily="18" charset="0"/>
              </a:defRPr>
            </a:lvl9pPr>
          </a:lstStyle>
          <a:p>
            <a:pPr eaLnBrk="1" hangingPunct="1">
              <a:buClrTx/>
              <a:buSzTx/>
              <a:buFontTx/>
              <a:buNone/>
            </a:pPr>
            <a:endParaRPr lang="el-GR" altLang="el-GR" sz="240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l-GR" dirty="0" smtClean="0"/>
              <a:t>Επενδυτικά Σχέδια</a:t>
            </a:r>
            <a:endParaRPr lang="el-G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382000" cy="990600"/>
          </a:xfrm>
        </p:spPr>
        <p:txBody>
          <a:bodyPr>
            <a:normAutofit fontScale="90000"/>
          </a:bodyPr>
          <a:lstStyle/>
          <a:p>
            <a:pPr marL="54864" indent="0" algn="just" eaLnBrk="1" fontAlgn="auto" hangingPunct="1">
              <a:spcAft>
                <a:spcPts val="0"/>
              </a:spcAft>
              <a:defRPr/>
            </a:pPr>
            <a:r>
              <a:rPr lang="el-GR" sz="36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cs typeface="Tahoma" pitchFamily="34" charset="0"/>
              </a:rPr>
              <a:t>1. Περιγραφή του Επιχειρηματικού Σχεδίου (περίληψη</a:t>
            </a:r>
            <a:r>
              <a:rPr lang="el-GR" sz="3600" b="1" dirty="0" smtClean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cs typeface="Tahoma" pitchFamily="34" charset="0"/>
              </a:rPr>
              <a:t>) (2)</a:t>
            </a:r>
            <a:endParaRPr lang="en-GB" sz="3600" b="1" dirty="0">
              <a:solidFill>
                <a:srgbClr val="00008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ook Antiqua" pitchFamily="18" charset="0"/>
              <a:cs typeface="Tahoma" pitchFamily="34" charset="0"/>
            </a:endParaRP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676400"/>
            <a:ext cx="8382000" cy="5181600"/>
          </a:xfrm>
        </p:spPr>
        <p:txBody>
          <a:bodyPr/>
          <a:lstStyle/>
          <a:p>
            <a:pPr algn="just" eaLnBrk="1" hangingPunct="1">
              <a:spcBef>
                <a:spcPts val="0"/>
              </a:spcBef>
            </a:pPr>
            <a:r>
              <a:rPr lang="el-GR" altLang="el-GR" dirty="0" smtClean="0">
                <a:cs typeface="Tahoma" pitchFamily="34" charset="0"/>
              </a:rPr>
              <a:t>Ποιά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τα χαρα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κτηριστικά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της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επ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ιχείρησης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; </a:t>
            </a:r>
            <a:endParaRPr lang="en-US" altLang="el-GR" dirty="0" smtClean="0">
              <a:latin typeface="Cambria" pitchFamily="18" charset="0"/>
              <a:cs typeface="Tahoma" pitchFamily="34" charset="0"/>
            </a:endParaRPr>
          </a:p>
          <a:p>
            <a:pPr lvl="1" algn="just" eaLnBrk="1" hangingPunct="1">
              <a:spcBef>
                <a:spcPts val="0"/>
              </a:spcBef>
            </a:pPr>
            <a:r>
              <a:rPr lang="el-GR" altLang="el-GR" dirty="0" smtClean="0">
                <a:cs typeface="Tahoma" pitchFamily="34" charset="0"/>
              </a:rPr>
              <a:t>Μέτοχοι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, </a:t>
            </a:r>
            <a:endParaRPr lang="en-US" altLang="el-GR" dirty="0" smtClean="0">
              <a:latin typeface="Cambria" pitchFamily="18" charset="0"/>
              <a:cs typeface="Tahoma" pitchFamily="34" charset="0"/>
            </a:endParaRPr>
          </a:p>
          <a:p>
            <a:pPr lvl="1" algn="just" eaLnBrk="1" hangingPunct="1">
              <a:spcBef>
                <a:spcPts val="0"/>
              </a:spcBef>
            </a:pPr>
            <a:r>
              <a:rPr lang="el-GR" altLang="el-GR" dirty="0" smtClean="0">
                <a:cs typeface="Tahoma" pitchFamily="34" charset="0"/>
              </a:rPr>
              <a:t>Τ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όπ</a:t>
            </a:r>
            <a:r>
              <a:rPr lang="el-GR" altLang="el-GR" dirty="0" err="1" smtClean="0">
                <a:cs typeface="Tahoma" pitchFamily="34" charset="0"/>
              </a:rPr>
              <a:t>ος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εγκ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ατάστασης, </a:t>
            </a:r>
            <a:endParaRPr lang="en-US" altLang="el-GR" dirty="0" smtClean="0">
              <a:latin typeface="Cambria" pitchFamily="18" charset="0"/>
              <a:cs typeface="Tahoma" pitchFamily="34" charset="0"/>
            </a:endParaRPr>
          </a:p>
          <a:p>
            <a:pPr lvl="1" algn="just" eaLnBrk="1" hangingPunct="1">
              <a:spcBef>
                <a:spcPts val="0"/>
              </a:spcBef>
            </a:pPr>
            <a:r>
              <a:rPr lang="el-GR" altLang="el-GR" dirty="0" smtClean="0">
                <a:cs typeface="Tahoma" pitchFamily="34" charset="0"/>
              </a:rPr>
              <a:t>Σ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τρ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ατηγικές κινήσεις του επιχειρηματία κλπ</a:t>
            </a:r>
            <a:endParaRPr lang="en-US" altLang="el-GR" dirty="0" smtClean="0">
              <a:latin typeface="Cambria" pitchFamily="18" charset="0"/>
            </a:endParaRPr>
          </a:p>
          <a:p>
            <a:pPr algn="just" eaLnBrk="1" hangingPunct="1">
              <a:spcBef>
                <a:spcPts val="0"/>
              </a:spcBef>
            </a:pPr>
            <a:r>
              <a:rPr lang="el-GR" altLang="el-GR" dirty="0" smtClean="0">
                <a:cs typeface="Tahoma" pitchFamily="34" charset="0"/>
              </a:rPr>
              <a:t>Ποιά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είν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αι τα ανταγωνιστικά πλεονεκτήματα της επιχειρηματικής ομάδας στην συγκεκριμένη αγορά;</a:t>
            </a:r>
            <a:endParaRPr lang="en-US" altLang="el-GR" dirty="0" smtClean="0">
              <a:latin typeface="Cambria" pitchFamily="18" charset="0"/>
            </a:endParaRPr>
          </a:p>
          <a:p>
            <a:pPr algn="just" eaLnBrk="1" hangingPunct="1">
              <a:spcBef>
                <a:spcPts val="0"/>
              </a:spcBef>
            </a:pPr>
            <a:r>
              <a:rPr lang="el-GR" altLang="el-GR" dirty="0" smtClean="0">
                <a:cs typeface="Tahoma" pitchFamily="34" charset="0"/>
              </a:rPr>
              <a:t>Ποιά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τα π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ροϊόντ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α της επιχείρησης;</a:t>
            </a:r>
            <a:endParaRPr lang="en-US" altLang="el-GR" dirty="0" smtClean="0">
              <a:latin typeface="Cambria" pitchFamily="18" charset="0"/>
            </a:endParaRPr>
          </a:p>
          <a:p>
            <a:pPr algn="just" eaLnBrk="1" hangingPunct="1">
              <a:spcBef>
                <a:spcPts val="0"/>
              </a:spcBef>
            </a:pP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Ποι</a:t>
            </a:r>
            <a:r>
              <a:rPr lang="el-GR" altLang="el-GR" dirty="0" err="1" smtClean="0">
                <a:cs typeface="Tahoma" pitchFamily="34" charset="0"/>
              </a:rPr>
              <a:t>ές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οι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α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γορές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στις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οπ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οίες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π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ροσ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βλέπει ο επιχειρηματίας;</a:t>
            </a:r>
            <a:endParaRPr lang="en-GB" altLang="el-GR" dirty="0" smtClean="0"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04800"/>
            <a:ext cx="8153400" cy="1066800"/>
          </a:xfrm>
        </p:spPr>
        <p:txBody>
          <a:bodyPr>
            <a:normAutofit fontScale="90000"/>
          </a:bodyPr>
          <a:lstStyle/>
          <a:p>
            <a:pPr marL="54864" indent="0" eaLnBrk="1" fontAlgn="auto" hangingPunct="1">
              <a:spcAft>
                <a:spcPts val="0"/>
              </a:spcAft>
              <a:defRPr/>
            </a:pPr>
            <a:r>
              <a:rPr lang="el-GR" sz="36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cs typeface="Tahoma" pitchFamily="34" charset="0"/>
              </a:rPr>
              <a:t>1. Περιγραφή του Επιχειρηματικού Σχεδίου (περίληψη</a:t>
            </a:r>
            <a:r>
              <a:rPr lang="el-GR" sz="3600" b="1" dirty="0" smtClean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cs typeface="Tahoma" pitchFamily="34" charset="0"/>
              </a:rPr>
              <a:t>) (3)</a:t>
            </a:r>
            <a:endParaRPr lang="en-GB" sz="3600" b="1" dirty="0">
              <a:solidFill>
                <a:srgbClr val="00008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ook Antiqua" pitchFamily="18" charset="0"/>
              <a:cs typeface="Tahoma" pitchFamily="34" charset="0"/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524000"/>
            <a:ext cx="8610600" cy="5029200"/>
          </a:xfrm>
        </p:spPr>
        <p:txBody>
          <a:bodyPr/>
          <a:lstStyle/>
          <a:p>
            <a:pPr algn="just" eaLnBrk="1" hangingPunct="1"/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Τα 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ερωτή</a:t>
            </a:r>
            <a:r>
              <a:rPr lang="el-GR" altLang="el-GR" dirty="0" smtClean="0">
                <a:latin typeface="Cambria" pitchFamily="18" charset="0"/>
                <a:cs typeface="Tahoma" pitchFamily="34" charset="0"/>
              </a:rPr>
              <a:t>μ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ατα 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απαντώνται είτε σαν ξεχωριστές ενότητες το καθένα από αυτά, </a:t>
            </a:r>
            <a:endParaRPr lang="en-US" altLang="el-GR" dirty="0" smtClean="0">
              <a:latin typeface="Cambria" pitchFamily="18" charset="0"/>
              <a:cs typeface="Tahoma" pitchFamily="34" charset="0"/>
            </a:endParaRPr>
          </a:p>
          <a:p>
            <a:pPr lvl="1" algn="just" eaLnBrk="1" hangingPunct="1">
              <a:spcBef>
                <a:spcPct val="0"/>
              </a:spcBef>
            </a:pPr>
            <a:r>
              <a:rPr lang="en-GB" altLang="el-GR" sz="3200" b="1" dirty="0" err="1" smtClean="0">
                <a:latin typeface="Cambria" pitchFamily="18" charset="0"/>
                <a:cs typeface="Tahoma" pitchFamily="34" charset="0"/>
              </a:rPr>
              <a:t>είτε</a:t>
            </a:r>
            <a:r>
              <a:rPr lang="en-GB" altLang="el-GR" sz="3200" dirty="0" smtClean="0">
                <a:latin typeface="Cambria" pitchFamily="18" charset="0"/>
                <a:cs typeface="Tahoma" pitchFamily="34" charset="0"/>
              </a:rPr>
              <a:t> σαν </a:t>
            </a:r>
            <a:r>
              <a:rPr lang="en-GB" altLang="el-GR" sz="3200" dirty="0" err="1" smtClean="0">
                <a:latin typeface="Cambria" pitchFamily="18" charset="0"/>
                <a:cs typeface="Tahoma" pitchFamily="34" charset="0"/>
              </a:rPr>
              <a:t>ενι</a:t>
            </a:r>
            <a:r>
              <a:rPr lang="en-GB" altLang="el-GR" sz="3200" dirty="0" smtClean="0">
                <a:latin typeface="Cambria" pitchFamily="18" charset="0"/>
                <a:cs typeface="Tahoma" pitchFamily="34" charset="0"/>
              </a:rPr>
              <a:t>αίο κείμενο, εάν δεν υπάρχουν πολλά στοιχεία τα οποία μπορούν να αναπτυχθούν. </a:t>
            </a:r>
            <a:endParaRPr lang="en-US" altLang="el-GR" sz="3200" dirty="0" smtClean="0">
              <a:latin typeface="Cambria" pitchFamily="18" charset="0"/>
              <a:cs typeface="Tahoma" pitchFamily="34" charset="0"/>
            </a:endParaRPr>
          </a:p>
          <a:p>
            <a:pPr lvl="1" algn="just" eaLnBrk="1" hangingPunct="1">
              <a:spcBef>
                <a:spcPct val="0"/>
              </a:spcBef>
            </a:pPr>
            <a:r>
              <a:rPr lang="en-GB" altLang="el-GR" sz="3200" dirty="0" smtClean="0">
                <a:latin typeface="Cambria" pitchFamily="18" charset="0"/>
                <a:cs typeface="Tahoma" pitchFamily="34" charset="0"/>
              </a:rPr>
              <a:t>Βα</a:t>
            </a:r>
            <a:r>
              <a:rPr lang="en-GB" altLang="el-GR" sz="3200" dirty="0" err="1" smtClean="0">
                <a:latin typeface="Cambria" pitchFamily="18" charset="0"/>
                <a:cs typeface="Tahoma" pitchFamily="34" charset="0"/>
              </a:rPr>
              <a:t>σικό</a:t>
            </a:r>
            <a:r>
              <a:rPr lang="en-GB" altLang="el-GR" sz="3200" dirty="0" smtClean="0">
                <a:latin typeface="Cambria" pitchFamily="18" charset="0"/>
                <a:cs typeface="Tahoma" pitchFamily="34" charset="0"/>
              </a:rPr>
              <a:t> </a:t>
            </a:r>
            <a:r>
              <a:rPr lang="en-GB" altLang="el-GR" sz="3200" dirty="0" err="1" smtClean="0">
                <a:latin typeface="Cambria" pitchFamily="18" charset="0"/>
                <a:cs typeface="Tahoma" pitchFamily="34" charset="0"/>
              </a:rPr>
              <a:t>μέλημ</a:t>
            </a:r>
            <a:r>
              <a:rPr lang="en-GB" altLang="el-GR" sz="3200" dirty="0" smtClean="0">
                <a:latin typeface="Cambria" pitchFamily="18" charset="0"/>
                <a:cs typeface="Tahoma" pitchFamily="34" charset="0"/>
              </a:rPr>
              <a:t>α αποτελεί το να γίνει μία εισαγωγή στον αναγνώστη και μελετητή του Επιχειρηματικού Σχεδίου με όλα τα βασικά στοιχεία του σχεδίου και να προετοιμαστεί για το τι θα ακολουθήσει</a:t>
            </a:r>
            <a:r>
              <a:rPr lang="en-GB" altLang="el-GR" sz="3200" dirty="0" smtClean="0">
                <a:solidFill>
                  <a:schemeClr val="bg1"/>
                </a:solidFill>
                <a:latin typeface="Cambria" pitchFamily="18" charset="0"/>
                <a:cs typeface="Tahoma" pitchFamily="34" charset="0"/>
              </a:rPr>
              <a:t>. </a:t>
            </a:r>
            <a:endParaRPr lang="en-GB" altLang="el-GR" sz="3200" dirty="0" smtClean="0">
              <a:solidFill>
                <a:schemeClr val="bg1"/>
              </a:solidFill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0"/>
            <a:ext cx="8382000" cy="1371600"/>
          </a:xfrm>
        </p:spPr>
        <p:txBody>
          <a:bodyPr/>
          <a:lstStyle/>
          <a:p>
            <a:pPr marL="54864" indent="0" eaLnBrk="1" fontAlgn="auto" hangingPunct="1">
              <a:spcAft>
                <a:spcPts val="0"/>
              </a:spcAft>
              <a:defRPr/>
            </a:pPr>
            <a:r>
              <a:rPr lang="el-GR" sz="3600" b="1" i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cs typeface="Tahoma" pitchFamily="34" charset="0"/>
              </a:rPr>
              <a:t>1</a:t>
            </a:r>
            <a:r>
              <a:rPr lang="el-GR" sz="36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cs typeface="Tahoma" pitchFamily="34" charset="0"/>
              </a:rPr>
              <a:t>. </a:t>
            </a:r>
            <a:r>
              <a:rPr lang="el-GR" sz="32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cs typeface="Tahoma" pitchFamily="34" charset="0"/>
              </a:rPr>
              <a:t>Περιγραφή του Επιχειρηματικού Σχεδίου (</a:t>
            </a:r>
            <a:r>
              <a:rPr lang="el-GR" sz="3200" b="1" dirty="0" err="1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cs typeface="Tahoma" pitchFamily="34" charset="0"/>
              </a:rPr>
              <a:t>περίληψη</a:t>
            </a:r>
            <a:r>
              <a:rPr lang="el-GR" sz="3200" b="1" dirty="0" err="1" smtClean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cs typeface="Tahoma" pitchFamily="34" charset="0"/>
              </a:rPr>
              <a:t>)(4</a:t>
            </a:r>
            <a:r>
              <a:rPr lang="el-GR" sz="3200" b="1" dirty="0" smtClean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  <a:cs typeface="Tahoma" pitchFamily="34" charset="0"/>
              </a:rPr>
              <a:t>)</a:t>
            </a:r>
            <a:endParaRPr lang="en-GB" sz="3200" b="1" dirty="0">
              <a:solidFill>
                <a:srgbClr val="00008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ook Antiqua" pitchFamily="18" charset="0"/>
              <a:cs typeface="Tahoma" pitchFamily="34" charset="0"/>
            </a:endParaRP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905000"/>
            <a:ext cx="8382000" cy="4648200"/>
          </a:xfrm>
        </p:spPr>
        <p:txBody>
          <a:bodyPr/>
          <a:lstStyle/>
          <a:p>
            <a:pPr algn="just" eaLnBrk="1" hangingPunct="1"/>
            <a:r>
              <a:rPr lang="el-GR" altLang="el-GR" dirty="0" smtClean="0">
                <a:cs typeface="Tahoma" pitchFamily="34" charset="0"/>
              </a:rPr>
              <a:t>Προτείνεται</a:t>
            </a:r>
            <a:r>
              <a:rPr lang="en-GB" altLang="el-GR" dirty="0" smtClean="0">
                <a:cs typeface="Tahoma" pitchFamily="34" charset="0"/>
              </a:rPr>
              <a:t> η </a:t>
            </a:r>
            <a:r>
              <a:rPr lang="en-GB" altLang="el-GR" dirty="0" err="1" smtClean="0">
                <a:cs typeface="Tahoma" pitchFamily="34" charset="0"/>
              </a:rPr>
              <a:t>συγγρ</a:t>
            </a:r>
            <a:r>
              <a:rPr lang="en-GB" altLang="el-GR" dirty="0" smtClean="0">
                <a:cs typeface="Tahoma" pitchFamily="34" charset="0"/>
              </a:rPr>
              <a:t>αφή αυτού του κεφαλαίου να γίνεται στο τέλος, </a:t>
            </a:r>
            <a:endParaRPr lang="en-US" altLang="el-GR" dirty="0" smtClean="0">
              <a:cs typeface="Tahoma" pitchFamily="34" charset="0"/>
            </a:endParaRPr>
          </a:p>
          <a:p>
            <a:pPr lvl="1" algn="just" eaLnBrk="1" hangingPunct="1"/>
            <a:r>
              <a:rPr lang="el-GR" altLang="el-GR" sz="3200" b="1" dirty="0" smtClean="0">
                <a:cs typeface="Tahoma" pitchFamily="34" charset="0"/>
              </a:rPr>
              <a:t>Αφού ο συντάκτης ολοκληρώσει την υπόλοιπη μελέτη</a:t>
            </a:r>
            <a:r>
              <a:rPr lang="en-GB" altLang="el-GR" sz="3200" dirty="0" smtClean="0">
                <a:cs typeface="Tahoma" pitchFamily="34" charset="0"/>
              </a:rPr>
              <a:t>, </a:t>
            </a:r>
            <a:endParaRPr lang="en-US" altLang="el-GR" sz="3200" dirty="0" smtClean="0">
              <a:cs typeface="Tahoma" pitchFamily="34" charset="0"/>
            </a:endParaRPr>
          </a:p>
          <a:p>
            <a:pPr lvl="1" algn="just" eaLnBrk="1" hangingPunct="1"/>
            <a:r>
              <a:rPr lang="el-GR" altLang="el-GR" sz="3200" dirty="0" smtClean="0">
                <a:cs typeface="Tahoma" pitchFamily="34" charset="0"/>
              </a:rPr>
              <a:t>Ώστε η εικόνα που </a:t>
            </a:r>
            <a:r>
              <a:rPr lang="en-GB" altLang="el-GR" sz="3200" dirty="0" smtClean="0">
                <a:cs typeface="Tahoma" pitchFamily="34" charset="0"/>
              </a:rPr>
              <a:t>θα </a:t>
            </a:r>
            <a:r>
              <a:rPr lang="en-GB" altLang="el-GR" sz="3200" dirty="0" err="1" smtClean="0">
                <a:cs typeface="Tahoma" pitchFamily="34" charset="0"/>
              </a:rPr>
              <a:t>έχει</a:t>
            </a:r>
            <a:r>
              <a:rPr lang="en-GB" altLang="el-GR" sz="3200" dirty="0" smtClean="0">
                <a:cs typeface="Tahoma" pitchFamily="34" charset="0"/>
              </a:rPr>
              <a:t> </a:t>
            </a:r>
            <a:r>
              <a:rPr lang="en-GB" altLang="el-GR" sz="3200" dirty="0" err="1" smtClean="0">
                <a:cs typeface="Tahoma" pitchFamily="34" charset="0"/>
              </a:rPr>
              <a:t>σχημ</a:t>
            </a:r>
            <a:r>
              <a:rPr lang="en-GB" altLang="el-GR" sz="3200" dirty="0" smtClean="0">
                <a:cs typeface="Tahoma" pitchFamily="34" charset="0"/>
              </a:rPr>
              <a:t>ατίσει να είναι ολοκληρωμένη</a:t>
            </a:r>
            <a:r>
              <a:rPr lang="en-GB" altLang="el-GR" dirty="0" smtClean="0">
                <a:cs typeface="Tahoma" pitchFamily="34" charset="0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52400"/>
            <a:ext cx="8382000" cy="1295400"/>
          </a:xfrm>
        </p:spPr>
        <p:txBody>
          <a:bodyPr/>
          <a:lstStyle/>
          <a:p>
            <a:pPr marL="54864" indent="0" eaLnBrk="1" fontAlgn="auto" hangingPunct="1">
              <a:spcAft>
                <a:spcPts val="0"/>
              </a:spcAft>
              <a:defRPr/>
            </a:pPr>
            <a:r>
              <a:rPr lang="en-GB" sz="28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2. ΑΝΑΛΥΣΗ ΕΞΩΤΕΡΙΚΟΥ (</a:t>
            </a:r>
            <a:r>
              <a:rPr lang="en-GB" sz="2800" b="1" dirty="0" smtClean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ΜΑΚΡΟ- ΠΕΡΙΒΑΛΛΟΝΤΟΣ</a:t>
            </a:r>
            <a:r>
              <a:rPr lang="el-GR" sz="2800" b="1" dirty="0" smtClean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)</a:t>
            </a:r>
            <a:endParaRPr lang="en-GB" sz="2800" b="1" i="1" dirty="0">
              <a:solidFill>
                <a:srgbClr val="00008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ook Antiqua" pitchFamily="18" charset="0"/>
              <a:cs typeface="Tahoma" pitchFamily="34" charset="0"/>
            </a:endParaRP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905000"/>
            <a:ext cx="8458200" cy="4953000"/>
          </a:xfrm>
        </p:spPr>
        <p:txBody>
          <a:bodyPr/>
          <a:lstStyle/>
          <a:p>
            <a:pPr algn="just" eaLnBrk="1" hangingPunct="1"/>
            <a:r>
              <a:rPr lang="en-GB" altLang="el-GR" smtClean="0">
                <a:latin typeface="Tahoma" pitchFamily="34" charset="0"/>
                <a:cs typeface="Tahoma" pitchFamily="34" charset="0"/>
              </a:rPr>
              <a:t>Η ανάλυση του περιβάλλοντος της επιχείρησης δεν έχει όριο σελίδων τεκμηρίωσης, χωρίς αυτό να σημαίνει ότι εισάγουμε σε αυτήν την ενότητα ό,τι πληροφοριακά στοιχεία συλλέξουμε </a:t>
            </a:r>
            <a:r>
              <a:rPr lang="en-GB" altLang="el-GR" b="1" smtClean="0">
                <a:latin typeface="Tahoma" pitchFamily="34" charset="0"/>
                <a:cs typeface="Tahoma" pitchFamily="34" charset="0"/>
              </a:rPr>
              <a:t>χωρίς να έχουν μία λογική συνέχεια</a:t>
            </a:r>
            <a:r>
              <a:rPr lang="en-GB" altLang="el-GR" smtClean="0">
                <a:latin typeface="Tahoma" pitchFamily="34" charset="0"/>
                <a:cs typeface="Tahoma" pitchFamily="34" charset="0"/>
              </a:rPr>
              <a:t> και </a:t>
            </a:r>
            <a:r>
              <a:rPr lang="en-GB" altLang="el-GR" b="1" smtClean="0">
                <a:latin typeface="Tahoma" pitchFamily="34" charset="0"/>
                <a:cs typeface="Tahoma" pitchFamily="34" charset="0"/>
              </a:rPr>
              <a:t>χωρίς να θέλουμε να καταλήξουμε κάπου. </a:t>
            </a:r>
            <a:endParaRPr lang="en-US" altLang="el-GR" b="1" smtClean="0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686800" cy="1447800"/>
          </a:xfrm>
        </p:spPr>
        <p:txBody>
          <a:bodyPr/>
          <a:lstStyle/>
          <a:p>
            <a:pPr marL="54864" indent="0" eaLnBrk="1" fontAlgn="auto" hangingPunct="1">
              <a:spcAft>
                <a:spcPts val="0"/>
              </a:spcAft>
              <a:defRPr/>
            </a:pPr>
            <a:r>
              <a:rPr lang="en-GB" sz="32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2. ΑΝΑΛΥΣΗ ΕΞΩΤΕΡΙΚΟΥ (ΜΑΚΡΟ-) ΠΕΡΙΒΑΛΛΟΝΤΟΣ</a:t>
            </a:r>
            <a:endParaRPr lang="en-GB" sz="3200" b="1" i="1" dirty="0">
              <a:solidFill>
                <a:srgbClr val="00008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ook Antiqua" pitchFamily="18" charset="0"/>
              <a:cs typeface="Tahoma" pitchFamily="34" charset="0"/>
            </a:endParaRP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/>
          <a:lstStyle/>
          <a:p>
            <a:pPr algn="just" eaLnBrk="1" hangingPunct="1"/>
            <a:r>
              <a:rPr lang="en-GB" altLang="el-GR" smtClean="0">
                <a:latin typeface="Cambria" pitchFamily="18" charset="0"/>
                <a:cs typeface="Tahoma" pitchFamily="34" charset="0"/>
              </a:rPr>
              <a:t>Ό,τι πίνακες χρησιμοποιήσουμε στο Επιχειρηματικό Πλάνο μας, </a:t>
            </a:r>
            <a:endParaRPr lang="en-US" altLang="el-GR" smtClean="0">
              <a:latin typeface="Cambria" pitchFamily="18" charset="0"/>
              <a:cs typeface="Tahoma" pitchFamily="34" charset="0"/>
            </a:endParaRPr>
          </a:p>
          <a:p>
            <a:pPr lvl="1" algn="just" eaLnBrk="1" hangingPunct="1">
              <a:spcBef>
                <a:spcPct val="0"/>
              </a:spcBef>
            </a:pPr>
            <a:r>
              <a:rPr lang="en-GB" altLang="el-GR" smtClean="0">
                <a:latin typeface="Cambria" pitchFamily="18" charset="0"/>
                <a:cs typeface="Tahoma" pitchFamily="34" charset="0"/>
              </a:rPr>
              <a:t>πρέπει να γνωρίζουμε τι αφορούν και πως θα τους χρησιμοποιήσουμε για να τεκμηριώσουμε σε επόμενα βήματα τη</a:t>
            </a:r>
            <a:r>
              <a:rPr lang="el-GR" altLang="el-GR" smtClean="0"/>
              <a:t>ς</a:t>
            </a:r>
            <a:r>
              <a:rPr lang="en-GB" altLang="el-GR" smtClean="0">
                <a:latin typeface="Cambria" pitchFamily="18" charset="0"/>
                <a:cs typeface="Tahoma" pitchFamily="34" charset="0"/>
              </a:rPr>
              <a:t> </a:t>
            </a:r>
            <a:r>
              <a:rPr lang="en-US" altLang="el-GR" smtClean="0">
                <a:latin typeface="Cambria" pitchFamily="18" charset="0"/>
                <a:cs typeface="Tahoma" pitchFamily="34" charset="0"/>
              </a:rPr>
              <a:t>SWOT ANALYSIS </a:t>
            </a:r>
            <a:r>
              <a:rPr lang="en-GB" altLang="el-GR" smtClean="0">
                <a:latin typeface="Cambria" pitchFamily="18" charset="0"/>
                <a:cs typeface="Tahoma" pitchFamily="34" charset="0"/>
              </a:rPr>
              <a:t>και τους στόχους στην επόμενη ενότητα. </a:t>
            </a:r>
            <a:endParaRPr lang="en-US" altLang="el-GR" smtClean="0">
              <a:latin typeface="Cambria" pitchFamily="18" charset="0"/>
              <a:cs typeface="Tahoma" pitchFamily="34" charset="0"/>
            </a:endParaRPr>
          </a:p>
          <a:p>
            <a:pPr algn="just" eaLnBrk="1" hangingPunct="1"/>
            <a:r>
              <a:rPr lang="en-GB" altLang="el-GR" smtClean="0">
                <a:latin typeface="Cambria" pitchFamily="18" charset="0"/>
                <a:cs typeface="Tahoma" pitchFamily="34" charset="0"/>
              </a:rPr>
              <a:t>Ταυτόχρονα σημειώνουμε ποια είναι η πηγή μας κάτω από τους πίνακες και ενημερώνουμε το κεφάλαιο της βιβλιογραφίας, που αποτελεί Παράρτημα στο Πλάνο.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8382000" cy="1295400"/>
          </a:xfrm>
        </p:spPr>
        <p:txBody>
          <a:bodyPr/>
          <a:lstStyle/>
          <a:p>
            <a:pPr marL="54864" indent="0" eaLnBrk="1" fontAlgn="auto" hangingPunct="1">
              <a:spcAft>
                <a:spcPts val="0"/>
              </a:spcAft>
              <a:defRPr/>
            </a:pPr>
            <a:r>
              <a:rPr lang="en-GB" sz="32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2. ΑΝΑΛΥΣΗ ΕΞΩΤΕΡΙΚΟΥ (ΜΑΚΡΟ-) ΠΕΡΙΒΑΛΛΟΝΤΟΣ</a:t>
            </a:r>
            <a:endParaRPr lang="en-GB" sz="3200" b="1" i="1" dirty="0">
              <a:solidFill>
                <a:srgbClr val="00008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ook Antiqua" pitchFamily="18" charset="0"/>
              <a:cs typeface="Tahoma" pitchFamily="34" charset="0"/>
            </a:endParaRP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828800"/>
            <a:ext cx="8610600" cy="5029200"/>
          </a:xfrm>
        </p:spPr>
        <p:txBody>
          <a:bodyPr/>
          <a:lstStyle/>
          <a:p>
            <a:pPr algn="just" eaLnBrk="1" hangingPunct="1"/>
            <a:r>
              <a:rPr lang="en-GB" altLang="el-GR" smtClean="0">
                <a:latin typeface="Cambria" pitchFamily="18" charset="0"/>
                <a:cs typeface="Tahoma" pitchFamily="34" charset="0"/>
              </a:rPr>
              <a:t>Κατά τη διάρκεια της πρώτης φάσης συλλέγονται στοιχεία που αφορούν το ευρύτερο εξωτερικό περιβάλλον της επιχείρησης. </a:t>
            </a:r>
            <a:endParaRPr lang="el-GR" altLang="el-GR" smtClean="0"/>
          </a:p>
          <a:p>
            <a:pPr lvl="1" algn="just" eaLnBrk="1" hangingPunct="1"/>
            <a:r>
              <a:rPr lang="en-GB" altLang="el-GR" smtClean="0">
                <a:latin typeface="Cambria" pitchFamily="18" charset="0"/>
                <a:cs typeface="Tahoma" pitchFamily="34" charset="0"/>
              </a:rPr>
              <a:t>Η συλλογή των στοιχείων γίνεται με γνώμονα τους παράγοντες που επηρεάζουν την δραστηριότητα της επιχείρησης. </a:t>
            </a:r>
            <a:endParaRPr lang="el-GR" altLang="el-GR" smtClean="0"/>
          </a:p>
          <a:p>
            <a:pPr lvl="1" algn="just" eaLnBrk="1" hangingPunct="1"/>
            <a:r>
              <a:rPr lang="en-GB" altLang="el-GR" smtClean="0">
                <a:latin typeface="Cambria" pitchFamily="18" charset="0"/>
                <a:cs typeface="Tahoma" pitchFamily="34" charset="0"/>
              </a:rPr>
              <a:t>Όσο πιο εμπεριστατωμένη είναι η έρευνα, τόσο σε πιο εύστοχα, επίκαιρα και έγκυρα στοιχεία στηρίζεται και τεκμηριώνεται ένα Επιχειρηματικό Πλάνο.</a:t>
            </a:r>
            <a:r>
              <a:rPr lang="en-GB" altLang="el-GR" smtClean="0">
                <a:latin typeface="Tahoma" pitchFamily="34" charset="0"/>
                <a:cs typeface="Tahoma" pitchFamily="34" charset="0"/>
              </a:rPr>
              <a:t> </a:t>
            </a:r>
            <a:endParaRPr lang="el-GR" altLang="el-GR" smtClean="0"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04800"/>
            <a:ext cx="8229600" cy="1066800"/>
          </a:xfrm>
        </p:spPr>
        <p:txBody>
          <a:bodyPr/>
          <a:lstStyle/>
          <a:p>
            <a:pPr marL="54864" indent="0" eaLnBrk="1" fontAlgn="auto" hangingPunct="1">
              <a:spcAft>
                <a:spcPts val="0"/>
              </a:spcAft>
              <a:defRPr/>
            </a:pPr>
            <a:r>
              <a:rPr lang="en-GB" sz="32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2. ΑΝΑΛΥΣΗ ΕΞΩΤΕΡΙΚΟΥ (ΜΑΚΡΟ-) ΠΕΡΙΒΑΛΛΟΝΤΟΣ</a:t>
            </a:r>
            <a:endParaRPr lang="en-GB" sz="3200" b="1" i="1" dirty="0">
              <a:solidFill>
                <a:srgbClr val="00008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ook Antiqua" pitchFamily="18" charset="0"/>
              <a:cs typeface="Tahoma" pitchFamily="34" charset="0"/>
            </a:endParaRP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2209800"/>
            <a:ext cx="8153400" cy="4648200"/>
          </a:xfrm>
        </p:spPr>
        <p:txBody>
          <a:bodyPr/>
          <a:lstStyle/>
          <a:p>
            <a:pPr algn="just" eaLnBrk="1" hangingPunct="1"/>
            <a:r>
              <a:rPr lang="en-GB" altLang="el-GR" smtClean="0">
                <a:latin typeface="Tahoma" pitchFamily="34" charset="0"/>
                <a:cs typeface="Tahoma" pitchFamily="34" charset="0"/>
              </a:rPr>
              <a:t>Αν δεν αρκούν τα στοιχεία από την ελληνική πραγματικότητα, ο συντά</a:t>
            </a:r>
            <a:r>
              <a:rPr lang="el-GR" altLang="el-GR" smtClean="0">
                <a:latin typeface="Tahoma" pitchFamily="34" charset="0"/>
                <a:cs typeface="Tahoma" pitchFamily="34" charset="0"/>
              </a:rPr>
              <a:t>κτης</a:t>
            </a:r>
            <a:r>
              <a:rPr lang="en-GB" altLang="el-GR" smtClean="0">
                <a:latin typeface="Tahoma" pitchFamily="34" charset="0"/>
                <a:cs typeface="Tahoma" pitchFamily="34" charset="0"/>
              </a:rPr>
              <a:t> να ανατρέξει σε στοιχεία της διεθνούς αγοράς και να στηριχθεί στις διεθνείς τάσεις που διαμορφώνονται.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8763000" cy="1219200"/>
          </a:xfrm>
        </p:spPr>
        <p:txBody>
          <a:bodyPr/>
          <a:lstStyle/>
          <a:p>
            <a:pPr marL="54864" indent="0" eaLnBrk="1" fontAlgn="auto" hangingPunct="1">
              <a:spcAft>
                <a:spcPts val="0"/>
              </a:spcAft>
              <a:defRPr/>
            </a:pPr>
            <a:r>
              <a:rPr lang="en-GB" sz="32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2. ΑΝΑΛΥΣΗ ΕΞΩΤΕΡΙΚΟΥ (ΜΑΚΡΟ-) ΠΕΡΙΒΑΛΛΟΝΤΟΣ</a:t>
            </a:r>
            <a:endParaRPr lang="en-GB" sz="3200" b="1" i="1" dirty="0">
              <a:solidFill>
                <a:srgbClr val="00008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ook Antiqua" pitchFamily="18" charset="0"/>
              <a:cs typeface="Tahoma" pitchFamily="34" charset="0"/>
            </a:endParaRPr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828800"/>
            <a:ext cx="8534400" cy="4724400"/>
          </a:xfrm>
        </p:spPr>
        <p:txBody>
          <a:bodyPr/>
          <a:lstStyle/>
          <a:p>
            <a:pPr algn="just" eaLnBrk="1" hangingPunct="1"/>
            <a:r>
              <a:rPr lang="el-GR" altLang="el-GR" sz="2800" smtClean="0"/>
              <a:t>Η</a:t>
            </a:r>
            <a:r>
              <a:rPr lang="en-GB" altLang="el-GR" sz="2800" smtClean="0">
                <a:cs typeface="Tahoma" pitchFamily="34" charset="0"/>
              </a:rPr>
              <a:t> αναφορά στο εξωτερικό περιβάλλον αναλύει ότι στοιχεία διαθέσιμα έχουμε και που αφορούν:</a:t>
            </a:r>
            <a:endParaRPr lang="el-GR" altLang="el-GR" sz="2800" smtClean="0"/>
          </a:p>
          <a:p>
            <a:pPr algn="just" eaLnBrk="1" hangingPunct="1"/>
            <a:r>
              <a:rPr lang="en-GB" altLang="el-GR" sz="2800" smtClean="0">
                <a:cs typeface="Tahoma" pitchFamily="34" charset="0"/>
              </a:rPr>
              <a:t>1.</a:t>
            </a:r>
            <a:r>
              <a:rPr lang="en-GB" altLang="el-GR" sz="2800" smtClean="0"/>
              <a:t>     </a:t>
            </a:r>
            <a:r>
              <a:rPr lang="en-GB" altLang="el-GR" sz="2800" smtClean="0">
                <a:cs typeface="Tahoma" pitchFamily="34" charset="0"/>
              </a:rPr>
              <a:t>ΤΟ ΤΕΧΝΙΚΟ ΠΕΡΙΒΑΛΛΟΝ</a:t>
            </a:r>
            <a:endParaRPr lang="el-GR" altLang="el-GR" sz="2800" smtClean="0"/>
          </a:p>
          <a:p>
            <a:pPr lvl="1" algn="just" eaLnBrk="1" hangingPunct="1"/>
            <a:r>
              <a:rPr lang="en-GB" altLang="el-GR" sz="2800" smtClean="0">
                <a:cs typeface="Tahoma" pitchFamily="34" charset="0"/>
              </a:rPr>
              <a:t>Εξο</a:t>
            </a:r>
            <a:r>
              <a:rPr lang="el-GR" altLang="el-GR" sz="2800" smtClean="0">
                <a:cs typeface="Tahoma" pitchFamily="34" charset="0"/>
              </a:rPr>
              <a:t>πλισμός</a:t>
            </a:r>
            <a:r>
              <a:rPr lang="en-GB" altLang="el-GR" sz="2800" smtClean="0">
                <a:cs typeface="Tahoma" pitchFamily="34" charset="0"/>
              </a:rPr>
              <a:t> &amp; μηχανήματα στον κλάδο </a:t>
            </a:r>
            <a:endParaRPr lang="el-GR" altLang="el-GR" sz="2800" smtClean="0"/>
          </a:p>
          <a:p>
            <a:pPr lvl="2" algn="just" eaLnBrk="1" hangingPunct="1"/>
            <a:r>
              <a:rPr lang="en-GB" altLang="el-GR" sz="2800" smtClean="0">
                <a:cs typeface="Tahoma" pitchFamily="34" charset="0"/>
              </a:rPr>
              <a:t>π.χ. </a:t>
            </a:r>
            <a:r>
              <a:rPr lang="el-GR" altLang="el-GR" sz="2800" smtClean="0">
                <a:cs typeface="Tahoma" pitchFamily="34" charset="0"/>
              </a:rPr>
              <a:t>προηγμένα</a:t>
            </a:r>
            <a:r>
              <a:rPr lang="en-GB" altLang="el-GR" sz="2800" smtClean="0">
                <a:cs typeface="Tahoma" pitchFamily="34" charset="0"/>
              </a:rPr>
              <a:t> μηχανήματα με τα ο</a:t>
            </a:r>
            <a:r>
              <a:rPr lang="el-GR" altLang="el-GR" sz="2800" smtClean="0">
                <a:cs typeface="Tahoma" pitchFamily="34" charset="0"/>
              </a:rPr>
              <a:t>π</a:t>
            </a:r>
            <a:r>
              <a:rPr lang="en-GB" altLang="el-GR" sz="2800" smtClean="0">
                <a:cs typeface="Tahoma" pitchFamily="34" charset="0"/>
              </a:rPr>
              <a:t>οία μ</a:t>
            </a:r>
            <a:r>
              <a:rPr lang="el-GR" altLang="el-GR" sz="2800" smtClean="0">
                <a:cs typeface="Tahoma" pitchFamily="34" charset="0"/>
              </a:rPr>
              <a:t>π</a:t>
            </a:r>
            <a:r>
              <a:rPr lang="en-GB" altLang="el-GR" sz="2800" smtClean="0">
                <a:cs typeface="Tahoma" pitchFamily="34" charset="0"/>
              </a:rPr>
              <a:t>ορεί να υλο</a:t>
            </a:r>
            <a:r>
              <a:rPr lang="el-GR" altLang="el-GR" sz="2800" smtClean="0">
                <a:cs typeface="Tahoma" pitchFamily="34" charset="0"/>
              </a:rPr>
              <a:t>π</a:t>
            </a:r>
            <a:r>
              <a:rPr lang="en-GB" altLang="el-GR" sz="2800" smtClean="0">
                <a:cs typeface="Tahoma" pitchFamily="34" charset="0"/>
              </a:rPr>
              <a:t>οιηθεί η </a:t>
            </a:r>
            <a:r>
              <a:rPr lang="el-GR" altLang="el-GR" sz="2800" smtClean="0">
                <a:cs typeface="Tahoma" pitchFamily="34" charset="0"/>
              </a:rPr>
              <a:t>π</a:t>
            </a:r>
            <a:r>
              <a:rPr lang="en-GB" altLang="el-GR" sz="2800" smtClean="0">
                <a:cs typeface="Tahoma" pitchFamily="34" charset="0"/>
              </a:rPr>
              <a:t>αραγωγή, ή </a:t>
            </a:r>
            <a:r>
              <a:rPr lang="el-GR" altLang="el-GR" sz="2800" smtClean="0">
                <a:cs typeface="Tahoma" pitchFamily="34" charset="0"/>
              </a:rPr>
              <a:t>π</a:t>
            </a:r>
            <a:r>
              <a:rPr lang="en-GB" altLang="el-GR" sz="2800" smtClean="0">
                <a:cs typeface="Tahoma" pitchFamily="34" charset="0"/>
              </a:rPr>
              <a:t>αλαιότητα μηχανημάτων,</a:t>
            </a:r>
            <a:endParaRPr lang="el-GR" altLang="el-GR" sz="2800" smtClean="0"/>
          </a:p>
          <a:p>
            <a:pPr lvl="1" algn="just" eaLnBrk="1" hangingPunct="1"/>
            <a:r>
              <a:rPr lang="en-GB" altLang="el-GR" sz="2800" smtClean="0">
                <a:cs typeface="Tahoma" pitchFamily="34" charset="0"/>
              </a:rPr>
              <a:t>Τεχνολογικές τάσεις </a:t>
            </a:r>
            <a:r>
              <a:rPr lang="el-GR" altLang="el-GR" sz="2800" smtClean="0">
                <a:cs typeface="Tahoma" pitchFamily="34" charset="0"/>
              </a:rPr>
              <a:t>π</a:t>
            </a:r>
            <a:r>
              <a:rPr lang="en-GB" altLang="el-GR" sz="2800" smtClean="0">
                <a:cs typeface="Tahoma" pitchFamily="34" charset="0"/>
              </a:rPr>
              <a:t>ου αφορούν τον κλάδο,  </a:t>
            </a:r>
            <a:endParaRPr lang="el-GR" altLang="el-GR" sz="2800" smtClean="0"/>
          </a:p>
          <a:p>
            <a:pPr lvl="1" algn="just" eaLnBrk="1" hangingPunct="1"/>
            <a:r>
              <a:rPr lang="en-GB" altLang="el-GR" sz="2800" smtClean="0">
                <a:cs typeface="Tahoma" pitchFamily="34" charset="0"/>
              </a:rPr>
              <a:t>Ευρεσιτεχνίες κλπ</a:t>
            </a:r>
            <a:r>
              <a:rPr lang="en-GB" altLang="el-GR" smtClean="0">
                <a:latin typeface="Tahoma" pitchFamily="34" charset="0"/>
                <a:cs typeface="Tahoma" pitchFamily="34" charset="0"/>
              </a:rPr>
              <a:t>.</a:t>
            </a:r>
            <a:endParaRPr lang="en-GB" altLang="el-GR" smtClean="0">
              <a:latin typeface="Book Antiq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458200" cy="1371600"/>
          </a:xfrm>
        </p:spPr>
        <p:txBody>
          <a:bodyPr/>
          <a:lstStyle/>
          <a:p>
            <a:pPr marL="54864" indent="0" eaLnBrk="1" fontAlgn="auto" hangingPunct="1">
              <a:spcAft>
                <a:spcPts val="0"/>
              </a:spcAft>
              <a:defRPr/>
            </a:pPr>
            <a:r>
              <a:rPr lang="en-GB" sz="32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2. ΑΝΑΛΥΣΗ ΕΞΩΤΕΡΙΚΟΥ (ΜΑΚΡΟ-) ΠΕΡΙΒΑΛΛΟΝΤΟΣ</a:t>
            </a:r>
            <a:endParaRPr lang="en-GB" sz="3200" b="1" i="1" dirty="0">
              <a:solidFill>
                <a:srgbClr val="00008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ook Antiqua" pitchFamily="18" charset="0"/>
              <a:cs typeface="Tahoma" pitchFamily="34" charset="0"/>
            </a:endParaRP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600200"/>
            <a:ext cx="8534400" cy="4876800"/>
          </a:xfrm>
        </p:spPr>
        <p:txBody>
          <a:bodyPr/>
          <a:lstStyle/>
          <a:p>
            <a:pPr algn="just" eaLnBrk="1" hangingPunct="1"/>
            <a:r>
              <a:rPr lang="en-GB" altLang="el-GR" smtClean="0">
                <a:latin typeface="Book Antiqua" pitchFamily="18" charset="0"/>
                <a:cs typeface="Tahoma" pitchFamily="34" charset="0"/>
              </a:rPr>
              <a:t>2.</a:t>
            </a:r>
            <a:r>
              <a:rPr lang="en-GB" altLang="el-GR" smtClean="0">
                <a:latin typeface="Tahoma" pitchFamily="34" charset="0"/>
                <a:cs typeface="Tahoma" pitchFamily="34" charset="0"/>
              </a:rPr>
              <a:t>ΤΟ ΚΟΙΝΩΝΙΚΟ / ΠΟΛΙΤΙΣΤΙΚΟ ΠΕΡΙΒΑΛΛΟΝ</a:t>
            </a:r>
            <a:endParaRPr lang="el-GR" altLang="el-GR" smtClean="0">
              <a:latin typeface="Book Antiqua" pitchFamily="18" charset="0"/>
            </a:endParaRPr>
          </a:p>
          <a:p>
            <a:pPr algn="just" eaLnBrk="1" hangingPunct="1"/>
            <a:r>
              <a:rPr lang="en-GB" altLang="el-GR" smtClean="0">
                <a:latin typeface="Tahoma" pitchFamily="34" charset="0"/>
                <a:cs typeface="Tahoma" pitchFamily="34" charset="0"/>
              </a:rPr>
              <a:t>Τάσεις και χαρακτηριστικά της κοινωνίας σε υγειονομικό, πολιτιστικό κλπ επίπεδο, </a:t>
            </a:r>
            <a:endParaRPr lang="el-GR" altLang="el-GR" smtClean="0">
              <a:latin typeface="Tahoma" pitchFamily="34" charset="0"/>
            </a:endParaRPr>
          </a:p>
          <a:p>
            <a:pPr lvl="1" algn="just" eaLnBrk="1" hangingPunct="1"/>
            <a:r>
              <a:rPr lang="en-GB" altLang="el-GR" smtClean="0">
                <a:latin typeface="Tahoma" pitchFamily="34" charset="0"/>
                <a:cs typeface="Tahoma" pitchFamily="34" charset="0"/>
              </a:rPr>
              <a:t>π.χ. η οικολογική συνείδηση που μπορεί να επηρεάσει την παραγωγή ενός προϊόντος, </a:t>
            </a:r>
            <a:endParaRPr lang="el-GR" altLang="el-GR" smtClean="0">
              <a:latin typeface="Tahoma" pitchFamily="34" charset="0"/>
            </a:endParaRPr>
          </a:p>
          <a:p>
            <a:pPr lvl="1" algn="just" eaLnBrk="1" hangingPunct="1"/>
            <a:r>
              <a:rPr lang="en-GB" altLang="el-GR" smtClean="0">
                <a:latin typeface="Tahoma" pitchFamily="34" charset="0"/>
                <a:cs typeface="Tahoma" pitchFamily="34" charset="0"/>
              </a:rPr>
              <a:t>τα ήθη και έθιμα ενός τόπου που ενδέχεται να επηρεάσουν τις πωλήσεις ενός προϊόντος,</a:t>
            </a:r>
            <a:r>
              <a:rPr lang="el-GR" altLang="el-GR" smtClean="0">
                <a:latin typeface="Tahoma" pitchFamily="34" charset="0"/>
                <a:cs typeface="Tahoma" pitchFamily="34" charset="0"/>
              </a:rPr>
              <a:t> </a:t>
            </a:r>
            <a:r>
              <a:rPr lang="en-GB" altLang="el-GR" sz="2800" smtClean="0">
                <a:latin typeface="Tahoma" pitchFamily="34" charset="0"/>
                <a:cs typeface="Tahoma" pitchFamily="34" charset="0"/>
              </a:rPr>
              <a:t>όπως τα Χριστούγεννα που αυξάνουν οι πωλήσεις της γαλοπούλας κλπ.</a:t>
            </a:r>
            <a:endParaRPr lang="en-GB" altLang="el-GR" sz="2800" smtClean="0">
              <a:latin typeface="Book Antiq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8686800" cy="1219200"/>
          </a:xfrm>
        </p:spPr>
        <p:txBody>
          <a:bodyPr/>
          <a:lstStyle/>
          <a:p>
            <a:pPr marL="54864" indent="0" eaLnBrk="1" fontAlgn="auto" hangingPunct="1">
              <a:spcAft>
                <a:spcPts val="0"/>
              </a:spcAft>
              <a:defRPr/>
            </a:pPr>
            <a:r>
              <a:rPr lang="en-GB" sz="32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2. ΑΝΑΛΥΣΗ ΕΞΩΤΕΡΙΚΟΥ (ΜΑΚΡΟ-) ΠΕΡΙΒΑΛΛΟΝΤΟΣ</a:t>
            </a:r>
            <a:endParaRPr lang="en-GB" sz="3200" b="1" i="1" dirty="0">
              <a:solidFill>
                <a:srgbClr val="00008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ook Antiqua" pitchFamily="18" charset="0"/>
              <a:cs typeface="Tahoma" pitchFamily="34" charset="0"/>
            </a:endParaRP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676400"/>
            <a:ext cx="8610600" cy="5029200"/>
          </a:xfrm>
        </p:spPr>
        <p:txBody>
          <a:bodyPr/>
          <a:lstStyle/>
          <a:p>
            <a:pPr algn="just" eaLnBrk="1" hangingPunct="1">
              <a:lnSpc>
                <a:spcPct val="95000"/>
              </a:lnSpc>
              <a:spcBef>
                <a:spcPct val="5000"/>
              </a:spcBef>
            </a:pPr>
            <a:r>
              <a:rPr lang="en-GB" altLang="el-GR" sz="2800" smtClean="0">
                <a:latin typeface="Book Antiqua" pitchFamily="18" charset="0"/>
                <a:cs typeface="Tahoma" pitchFamily="34" charset="0"/>
              </a:rPr>
              <a:t>3.</a:t>
            </a:r>
            <a:r>
              <a:rPr lang="en-GB" altLang="el-GR" sz="2800" smtClean="0"/>
              <a:t>  </a:t>
            </a:r>
            <a:r>
              <a:rPr lang="en-GB" altLang="el-GR" sz="2800" smtClean="0">
                <a:latin typeface="Cambria" pitchFamily="18" charset="0"/>
              </a:rPr>
              <a:t>   </a:t>
            </a:r>
            <a:r>
              <a:rPr lang="en-GB" altLang="el-GR" sz="2800" smtClean="0">
                <a:latin typeface="Cambria" pitchFamily="18" charset="0"/>
                <a:cs typeface="Tahoma" pitchFamily="34" charset="0"/>
              </a:rPr>
              <a:t>ΤΟ ΠΟΛΙΤΙΚΟ ΠΕΡΙΒΑΛΛΟΝ</a:t>
            </a:r>
            <a:endParaRPr lang="el-GR" altLang="el-GR" sz="2800" smtClean="0"/>
          </a:p>
          <a:p>
            <a:pPr algn="just" eaLnBrk="1" hangingPunct="1">
              <a:lnSpc>
                <a:spcPct val="95000"/>
              </a:lnSpc>
              <a:spcBef>
                <a:spcPct val="5000"/>
              </a:spcBef>
            </a:pPr>
            <a:r>
              <a:rPr lang="en-GB" altLang="el-GR" sz="2800" smtClean="0">
                <a:latin typeface="Cambria" pitchFamily="18" charset="0"/>
                <a:cs typeface="Tahoma" pitchFamily="34" charset="0"/>
              </a:rPr>
              <a:t>Εκλογές, ρόλος της τοπικής αυτοδιοίκησης, τάσεις που θα εξαρτηθούν ή θα διαμορφωθούν από πολιτικά δρώμενα κλπ. </a:t>
            </a:r>
            <a:endParaRPr lang="el-GR" altLang="el-GR" sz="2800" smtClean="0"/>
          </a:p>
          <a:p>
            <a:pPr algn="just" eaLnBrk="1" hangingPunct="1">
              <a:lnSpc>
                <a:spcPct val="95000"/>
              </a:lnSpc>
              <a:spcBef>
                <a:spcPct val="5000"/>
              </a:spcBef>
            </a:pPr>
            <a:r>
              <a:rPr lang="en-GB" altLang="el-GR" sz="2800" smtClean="0">
                <a:latin typeface="Cambria" pitchFamily="18" charset="0"/>
                <a:cs typeface="Tahoma" pitchFamily="34" charset="0"/>
              </a:rPr>
              <a:t>Ρόλος της Ελλάδας σε σχέση με πολιτικές αλλαγές ή συνθήκες σε Ευρώπη, Βαλκάνια κλπ.</a:t>
            </a:r>
            <a:endParaRPr lang="el-GR" altLang="el-GR" sz="2800" smtClean="0"/>
          </a:p>
          <a:p>
            <a:pPr lvl="1" algn="just" eaLnBrk="1" hangingPunct="1">
              <a:lnSpc>
                <a:spcPct val="95000"/>
              </a:lnSpc>
              <a:spcBef>
                <a:spcPct val="5000"/>
              </a:spcBef>
            </a:pPr>
            <a:r>
              <a:rPr lang="en-GB" altLang="el-GR" sz="2800" smtClean="0">
                <a:latin typeface="Cambria" pitchFamily="18" charset="0"/>
                <a:cs typeface="Tahoma" pitchFamily="34" charset="0"/>
              </a:rPr>
              <a:t>Π.χ. ένας πόλεμος σε γείτονα χώρα που μπορεί να επηρεάσει τις εξαγωγές. </a:t>
            </a:r>
            <a:endParaRPr lang="el-GR" altLang="el-GR" sz="2800" smtClean="0"/>
          </a:p>
          <a:p>
            <a:pPr lvl="1" algn="just" eaLnBrk="1" hangingPunct="1">
              <a:lnSpc>
                <a:spcPct val="95000"/>
              </a:lnSpc>
              <a:spcBef>
                <a:spcPct val="5000"/>
              </a:spcBef>
            </a:pPr>
            <a:r>
              <a:rPr lang="en-GB" altLang="el-GR" sz="2800" smtClean="0">
                <a:latin typeface="Cambria" pitchFamily="18" charset="0"/>
                <a:cs typeface="Tahoma" pitchFamily="34" charset="0"/>
              </a:rPr>
              <a:t>Η αλλαγή της κυβέρνησης που ενδέχεται να υποβαθμίσει με την πολιτική της το ρόλο συγκεκριμένων κλάδων στην οικονομία π.χ</a:t>
            </a:r>
            <a:r>
              <a:rPr lang="en-GB" altLang="el-GR" smtClean="0">
                <a:latin typeface="Cambria" pitchFamily="18" charset="0"/>
                <a:cs typeface="Tahoma" pitchFamily="34" charset="0"/>
              </a:rPr>
              <a:t>. μικροεμπόρους κλπ </a:t>
            </a:r>
            <a:endParaRPr lang="en-GB" altLang="el-GR" smtClean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l-GR" sz="4800" dirty="0" smtClean="0"/>
              <a:t>Σχέδιο επένδυσης</a:t>
            </a:r>
            <a:endParaRPr lang="el-GR" dirty="0"/>
          </a:p>
        </p:txBody>
      </p:sp>
      <p:sp>
        <p:nvSpPr>
          <p:cNvPr id="13315" name="4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sz="2800" smtClean="0"/>
              <a:t>Σχέδιο επένδυσης είναι μια πολυδιάστατη δραστηριότητα που αναλαμβάνει κάποιος επενδυτικός φορέας (ιδιωτικός ή κρατικός) και απαιτεί σειρά από καλοσχεδιασμένες δραστηριότητες, για να δημιουργηθεί μια νέα (ή να επεκταθεί μια παλιά) μονάδα που θα παράγει αγαθά ή υπηρεσίες που θα διατίθενται στο κοινό, με διάφορους τρόπους, για κάλυψη αναγκών ή και ικανοποίηση επιθυμιών (ωφέλειες, κέρδος) με διάθεση βεβαίως πόρων (κόστος).</a:t>
            </a:r>
          </a:p>
          <a:p>
            <a:endParaRPr lang="el-GR" altLang="el-GR" smtClean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8763000" cy="1219200"/>
          </a:xfrm>
        </p:spPr>
        <p:txBody>
          <a:bodyPr/>
          <a:lstStyle/>
          <a:p>
            <a:pPr marL="54864" indent="0" eaLnBrk="1" fontAlgn="auto" hangingPunct="1">
              <a:spcAft>
                <a:spcPts val="0"/>
              </a:spcAft>
              <a:defRPr/>
            </a:pPr>
            <a:r>
              <a:rPr lang="en-GB" sz="32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2. ΑΝΑΛΥΣΗ ΕΞΩΤΕΡΙΚΟΥ (ΜΑΚΡΟ-) ΠΕΡΙΒΑΛΛΟΝΤΟΣ</a:t>
            </a:r>
            <a:endParaRPr lang="en-GB" sz="3200" b="1" i="1" dirty="0">
              <a:solidFill>
                <a:srgbClr val="00008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ook Antiqua" pitchFamily="18" charset="0"/>
              <a:cs typeface="Tahoma" pitchFamily="34" charset="0"/>
            </a:endParaRPr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676400"/>
            <a:ext cx="8610600" cy="4953000"/>
          </a:xfrm>
        </p:spPr>
        <p:txBody>
          <a:bodyPr/>
          <a:lstStyle/>
          <a:p>
            <a:pPr algn="just" eaLnBrk="1" hangingPunct="1"/>
            <a:r>
              <a:rPr lang="en-GB" altLang="el-GR" smtClean="0">
                <a:latin typeface="Book Antiqua" pitchFamily="18" charset="0"/>
                <a:cs typeface="Tahoma" pitchFamily="34" charset="0"/>
              </a:rPr>
              <a:t>4.</a:t>
            </a:r>
            <a:r>
              <a:rPr lang="en-GB" altLang="el-GR" smtClean="0"/>
              <a:t>     </a:t>
            </a:r>
            <a:r>
              <a:rPr lang="en-GB" altLang="el-GR" sz="2900" smtClean="0">
                <a:latin typeface="Cambria" pitchFamily="18" charset="0"/>
                <a:cs typeface="Tahoma" pitchFamily="34" charset="0"/>
              </a:rPr>
              <a:t>ΤΟ ΔΙΕΘΝΕΣ ΠΕΡΙΒΑΛΛΟΝ</a:t>
            </a:r>
            <a:endParaRPr lang="el-GR" altLang="el-GR" sz="2900" smtClean="0"/>
          </a:p>
          <a:p>
            <a:pPr algn="just" eaLnBrk="1" hangingPunct="1"/>
            <a:r>
              <a:rPr lang="en-GB" altLang="el-GR" sz="2900" smtClean="0">
                <a:latin typeface="Cambria" pitchFamily="18" charset="0"/>
                <a:cs typeface="Tahoma" pitchFamily="34" charset="0"/>
              </a:rPr>
              <a:t>Διεθνείς τάσεις στον κλάδο, </a:t>
            </a:r>
            <a:r>
              <a:rPr lang="el-GR" altLang="el-GR" sz="2900" smtClean="0">
                <a:cs typeface="Tahoma" pitchFamily="34" charset="0"/>
              </a:rPr>
              <a:t>(</a:t>
            </a:r>
            <a:r>
              <a:rPr lang="en-GB" altLang="el-GR" sz="2900" smtClean="0">
                <a:latin typeface="Cambria" pitchFamily="18" charset="0"/>
                <a:cs typeface="Tahoma" pitchFamily="34" charset="0"/>
              </a:rPr>
              <a:t>πως επηρέασαν διεθνή γεγονότα τον κλάδο και την αγορά στην Ελλάδα, τι αναμένεται να συμβεί σε διεθνές επίπεδο και να επηρεάσει το εξωτερικό περιβάλλον της επιχείρησης π.χ. Ολυμπιακοί Αγώνες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763000" cy="1371600"/>
          </a:xfrm>
        </p:spPr>
        <p:txBody>
          <a:bodyPr/>
          <a:lstStyle/>
          <a:p>
            <a:pPr marL="54864" indent="0" eaLnBrk="1" fontAlgn="auto" hangingPunct="1">
              <a:spcAft>
                <a:spcPts val="0"/>
              </a:spcAft>
              <a:defRPr/>
            </a:pPr>
            <a:r>
              <a:rPr lang="en-GB" sz="32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2. ΑΝΑΛΥΣΗ ΕΞΩΤΕΡΙΚΟΥ (ΜΑΚΡΟ-) ΠΕΡΙΒΑΛΛΟΝΤΟΣ</a:t>
            </a:r>
            <a:endParaRPr lang="en-GB" sz="3200" b="1" i="1" dirty="0">
              <a:solidFill>
                <a:srgbClr val="00008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ook Antiqua" pitchFamily="18" charset="0"/>
              <a:cs typeface="Tahoma" pitchFamily="34" charset="0"/>
            </a:endParaRPr>
          </a:p>
        </p:txBody>
      </p:sp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600200"/>
            <a:ext cx="8686800" cy="4953000"/>
          </a:xfrm>
        </p:spPr>
        <p:txBody>
          <a:bodyPr/>
          <a:lstStyle/>
          <a:p>
            <a:pPr algn="just" eaLnBrk="1" hangingPunct="1"/>
            <a:r>
              <a:rPr lang="en-GB" altLang="el-GR" smtClean="0">
                <a:latin typeface="Book Antiqua" pitchFamily="18" charset="0"/>
                <a:cs typeface="Tahoma" pitchFamily="34" charset="0"/>
              </a:rPr>
              <a:t>5.</a:t>
            </a:r>
            <a:r>
              <a:rPr lang="en-GB" altLang="el-GR" smtClean="0"/>
              <a:t>    </a:t>
            </a:r>
            <a:r>
              <a:rPr lang="en-GB" altLang="el-GR" smtClean="0">
                <a:latin typeface="Cambria" pitchFamily="18" charset="0"/>
              </a:rPr>
              <a:t> </a:t>
            </a:r>
            <a:r>
              <a:rPr lang="en-GB" altLang="el-GR" smtClean="0">
                <a:latin typeface="Cambria" pitchFamily="18" charset="0"/>
                <a:cs typeface="Tahoma" pitchFamily="34" charset="0"/>
              </a:rPr>
              <a:t>ΤΟ ΝΟΜΙΚΟ ΠΕΡΙΒΑΛΛΟΝ</a:t>
            </a:r>
            <a:endParaRPr lang="el-GR" altLang="el-GR" smtClean="0"/>
          </a:p>
          <a:p>
            <a:pPr lvl="1" algn="just" eaLnBrk="1" hangingPunct="1"/>
            <a:r>
              <a:rPr lang="en-GB" altLang="el-GR" smtClean="0">
                <a:latin typeface="Cambria" pitchFamily="18" charset="0"/>
                <a:cs typeface="Tahoma" pitchFamily="34" charset="0"/>
              </a:rPr>
              <a:t>Υπάρχουσα ή αναμενόμενη Νομοθεσία που δημιουργεί ευκαιρίες και απειλές στον κλάδο.</a:t>
            </a:r>
            <a:endParaRPr lang="el-GR" altLang="el-GR" smtClean="0"/>
          </a:p>
          <a:p>
            <a:pPr algn="just" eaLnBrk="1" hangingPunct="1"/>
            <a:r>
              <a:rPr lang="en-GB" altLang="el-GR" smtClean="0">
                <a:latin typeface="Cambria" pitchFamily="18" charset="0"/>
                <a:cs typeface="Tahoma" pitchFamily="34" charset="0"/>
              </a:rPr>
              <a:t>ΤΟ ΔΗΜΟΓΡΑΦΙΚΟ ΠΕΡΙΒΑΛΛΟΝ</a:t>
            </a:r>
            <a:endParaRPr lang="el-GR" altLang="el-GR" smtClean="0"/>
          </a:p>
          <a:p>
            <a:pPr lvl="1" algn="just" eaLnBrk="1" hangingPunct="1"/>
            <a:r>
              <a:rPr lang="en-GB" altLang="el-GR" smtClean="0">
                <a:latin typeface="Cambria" pitchFamily="18" charset="0"/>
                <a:cs typeface="Tahoma" pitchFamily="34" charset="0"/>
              </a:rPr>
              <a:t>Τάσεις γεννήσεων, θανάτων, σύνθεση πληθυσμού, μορφωτικό επίπεδο κλπ </a:t>
            </a:r>
            <a:endParaRPr lang="el-GR" altLang="el-GR" smtClean="0"/>
          </a:p>
          <a:p>
            <a:pPr lvl="1" algn="just" eaLnBrk="1" hangingPunct="1"/>
            <a:r>
              <a:rPr lang="en-GB" altLang="el-GR" smtClean="0">
                <a:latin typeface="Cambria" pitchFamily="18" charset="0"/>
                <a:cs typeface="Tahoma" pitchFamily="34" charset="0"/>
              </a:rPr>
              <a:t>δημογραφικά στοιχεία που μπορεί να επηρεάσουν την πορεία της επιχείρησης </a:t>
            </a:r>
            <a:endParaRPr lang="el-GR" altLang="el-GR" smtClean="0"/>
          </a:p>
          <a:p>
            <a:pPr lvl="2" algn="just" eaLnBrk="1" hangingPunct="1"/>
            <a:r>
              <a:rPr lang="en-GB" altLang="el-GR" smtClean="0">
                <a:latin typeface="Cambria" pitchFamily="18" charset="0"/>
                <a:cs typeface="Tahoma" pitchFamily="34" charset="0"/>
              </a:rPr>
              <a:t>π.χ. η μείωση των γεννήσεων στις πωλήσεις των παιδικών τροφών, η αύξηση των μεταναστών στη ζήτηση των υπηρεσιών μεσιτείας κλπ.</a:t>
            </a:r>
            <a:endParaRPr lang="en-GB" altLang="el-GR" smtClean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686800" cy="1447800"/>
          </a:xfrm>
        </p:spPr>
        <p:txBody>
          <a:bodyPr/>
          <a:lstStyle/>
          <a:p>
            <a:pPr marL="54864" indent="0" eaLnBrk="1" fontAlgn="auto" hangingPunct="1">
              <a:spcAft>
                <a:spcPts val="0"/>
              </a:spcAft>
              <a:defRPr/>
            </a:pPr>
            <a:r>
              <a:rPr lang="en-GB" sz="32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2. ΑΝΑΛΥΣΗ ΕΞΩΤΕΡΙΚΟΥ (ΜΑΚΡΟ-) ΠΕΡΙΒΑΛΛΟΝΤΟΣ</a:t>
            </a:r>
            <a:endParaRPr lang="en-GB" sz="3200" b="1" i="1" dirty="0">
              <a:solidFill>
                <a:srgbClr val="00008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ook Antiqua" pitchFamily="18" charset="0"/>
              <a:cs typeface="Tahoma" pitchFamily="34" charset="0"/>
            </a:endParaRPr>
          </a:p>
        </p:txBody>
      </p:sp>
      <p:sp>
        <p:nvSpPr>
          <p:cNvPr id="43011" name="AutoShape 3"/>
          <p:cNvSpPr>
            <a:spLocks noGrp="1" noChangeArrowheads="1"/>
          </p:cNvSpPr>
          <p:nvPr>
            <p:ph idx="1"/>
          </p:nvPr>
        </p:nvSpPr>
        <p:spPr>
          <a:xfrm>
            <a:off x="381000" y="1600200"/>
            <a:ext cx="8458200" cy="5105400"/>
          </a:xfrm>
          <a:prstGeom prst="rightArrow">
            <a:avLst>
              <a:gd name="adj1" fmla="val 50000"/>
              <a:gd name="adj2" fmla="val 43481"/>
            </a:avLst>
          </a:prstGeom>
        </p:spPr>
        <p:txBody>
          <a:bodyPr/>
          <a:lstStyle/>
          <a:p>
            <a:pPr algn="just" eaLnBrk="1" hangingPunct="1"/>
            <a:r>
              <a:rPr lang="en-GB" altLang="el-GR" smtClean="0">
                <a:latin typeface="Book Antiqua" pitchFamily="18" charset="0"/>
                <a:cs typeface="Tahoma" pitchFamily="34" charset="0"/>
              </a:rPr>
              <a:t>7.</a:t>
            </a:r>
            <a:r>
              <a:rPr lang="en-GB" altLang="el-GR" smtClean="0"/>
              <a:t>     </a:t>
            </a:r>
            <a:r>
              <a:rPr lang="en-GB" altLang="el-GR" smtClean="0">
                <a:latin typeface="Cambria" pitchFamily="18" charset="0"/>
                <a:cs typeface="Tahoma" pitchFamily="34" charset="0"/>
              </a:rPr>
              <a:t>ΤΟ ΟΙΚΟΝΟΜΙΚΟ ΠΕΡΙΒΑΛΛΟΝ</a:t>
            </a:r>
            <a:endParaRPr lang="el-GR" altLang="el-GR" smtClean="0"/>
          </a:p>
          <a:p>
            <a:pPr algn="just" eaLnBrk="1" hangingPunct="1"/>
            <a:r>
              <a:rPr lang="en-GB" altLang="el-GR" smtClean="0">
                <a:latin typeface="Cambria" pitchFamily="18" charset="0"/>
                <a:cs typeface="Tahoma" pitchFamily="34" charset="0"/>
              </a:rPr>
              <a:t>Τιμές ανταγωνισμού, </a:t>
            </a:r>
            <a:endParaRPr lang="el-GR" altLang="el-GR" smtClean="0"/>
          </a:p>
          <a:p>
            <a:pPr lvl="1" algn="just" eaLnBrk="1" hangingPunct="1"/>
            <a:r>
              <a:rPr lang="en-GB" altLang="el-GR" smtClean="0">
                <a:latin typeface="Cambria" pitchFamily="18" charset="0"/>
                <a:cs typeface="Tahoma" pitchFamily="34" charset="0"/>
              </a:rPr>
              <a:t>ευκαιρίες σε χρηματοδοτήσεις, </a:t>
            </a:r>
            <a:endParaRPr lang="el-GR" altLang="el-GR" smtClean="0"/>
          </a:p>
          <a:p>
            <a:pPr lvl="1" algn="just" eaLnBrk="1" hangingPunct="1"/>
            <a:r>
              <a:rPr lang="en-GB" altLang="el-GR" smtClean="0">
                <a:latin typeface="Cambria" pitchFamily="18" charset="0"/>
                <a:cs typeface="Tahoma" pitchFamily="34" charset="0"/>
              </a:rPr>
              <a:t>κόστη κλπ </a:t>
            </a:r>
            <a:endParaRPr lang="el-GR" altLang="el-GR" smtClean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763000" cy="1219200"/>
          </a:xfrm>
        </p:spPr>
        <p:txBody>
          <a:bodyPr/>
          <a:lstStyle/>
          <a:p>
            <a:pPr marL="54864" indent="0" eaLnBrk="1" fontAlgn="auto" hangingPunct="1">
              <a:spcAft>
                <a:spcPts val="0"/>
              </a:spcAft>
              <a:defRPr/>
            </a:pPr>
            <a:r>
              <a:rPr lang="en-GB" sz="32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2. ΑΝΑΛΥΣΗ ΕΞΩΤΕΡΙΚΟΥ (ΜΑΚΡΟ-) ΠΕΡΙΒΑΛΛΟΝΤΟΣ</a:t>
            </a:r>
            <a:endParaRPr lang="en-GB" sz="3200" b="1" i="1" dirty="0">
              <a:solidFill>
                <a:srgbClr val="00008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ook Antiqua" pitchFamily="18" charset="0"/>
              <a:cs typeface="Tahoma" pitchFamily="34" charset="0"/>
            </a:endParaRPr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524000"/>
            <a:ext cx="8610600" cy="5334000"/>
          </a:xfrm>
        </p:spPr>
        <p:txBody>
          <a:bodyPr/>
          <a:lstStyle/>
          <a:p>
            <a:pPr algn="just" eaLnBrk="1" hangingPunct="1">
              <a:lnSpc>
                <a:spcPct val="95000"/>
              </a:lnSpc>
              <a:spcBef>
                <a:spcPct val="15000"/>
              </a:spcBef>
            </a:pPr>
            <a:r>
              <a:rPr lang="el-GR" altLang="el-GR" sz="2400" smtClean="0"/>
              <a:t>8</a:t>
            </a:r>
            <a:r>
              <a:rPr lang="en-GB" altLang="el-GR" sz="2400" smtClean="0">
                <a:latin typeface="Cambria" pitchFamily="18" charset="0"/>
                <a:cs typeface="Tahoma" pitchFamily="34" charset="0"/>
              </a:rPr>
              <a:t>.</a:t>
            </a:r>
            <a:r>
              <a:rPr lang="en-GB" altLang="el-GR" sz="2400" smtClean="0">
                <a:latin typeface="Cambria" pitchFamily="18" charset="0"/>
              </a:rPr>
              <a:t>     </a:t>
            </a:r>
            <a:r>
              <a:rPr lang="en-GB" altLang="el-GR" sz="2400" smtClean="0">
                <a:latin typeface="Cambria" pitchFamily="18" charset="0"/>
                <a:cs typeface="Tahoma" pitchFamily="34" charset="0"/>
              </a:rPr>
              <a:t>ΤΟ ΜΑΚΡΟΟΙΚΟΝΟΜΙΚΟ ΠΕΡΙΒΑΛΛΟΝ</a:t>
            </a:r>
            <a:endParaRPr lang="el-GR" altLang="el-GR" sz="2400" smtClean="0"/>
          </a:p>
          <a:p>
            <a:pPr algn="just" eaLnBrk="1" hangingPunct="1">
              <a:lnSpc>
                <a:spcPct val="95000"/>
              </a:lnSpc>
              <a:spcBef>
                <a:spcPct val="15000"/>
              </a:spcBef>
            </a:pPr>
            <a:r>
              <a:rPr lang="el-GR" altLang="el-GR" sz="2400" smtClean="0">
                <a:cs typeface="Tahoma" pitchFamily="34" charset="0"/>
              </a:rPr>
              <a:t>Κύρια </a:t>
            </a:r>
            <a:r>
              <a:rPr lang="en-GB" altLang="el-GR" sz="2400" smtClean="0">
                <a:latin typeface="Cambria" pitchFamily="18" charset="0"/>
                <a:cs typeface="Tahoma" pitchFamily="34" charset="0"/>
              </a:rPr>
              <a:t>μεγέθη της Ελληνικής Οικονομίας &amp; της Οικονομίας της Ευρωζώνης </a:t>
            </a:r>
            <a:endParaRPr lang="el-GR" altLang="el-GR" sz="2400" smtClean="0"/>
          </a:p>
          <a:p>
            <a:pPr lvl="1" algn="just" eaLnBrk="1" hangingPunct="1">
              <a:lnSpc>
                <a:spcPct val="95000"/>
              </a:lnSpc>
              <a:spcBef>
                <a:spcPct val="15000"/>
              </a:spcBef>
            </a:pPr>
            <a:r>
              <a:rPr lang="en-GB" altLang="el-GR" sz="2400" smtClean="0">
                <a:latin typeface="Cambria" pitchFamily="18" charset="0"/>
                <a:cs typeface="Tahoma" pitchFamily="34" charset="0"/>
              </a:rPr>
              <a:t>ΑΕΠ, Εισαγωγές, Εξαγωγές, Επενδύσεις, Δημοσιονομικές Εξελίξεις κλπ. </a:t>
            </a:r>
            <a:endParaRPr lang="el-GR" altLang="el-GR" sz="2400" smtClean="0"/>
          </a:p>
          <a:p>
            <a:pPr lvl="1" algn="just" eaLnBrk="1" hangingPunct="1">
              <a:lnSpc>
                <a:spcPct val="95000"/>
              </a:lnSpc>
              <a:spcBef>
                <a:spcPct val="15000"/>
              </a:spcBef>
            </a:pPr>
            <a:r>
              <a:rPr lang="en-GB" altLang="el-GR" sz="2400" smtClean="0">
                <a:latin typeface="Cambria" pitchFamily="18" charset="0"/>
                <a:cs typeface="Tahoma" pitchFamily="34" charset="0"/>
              </a:rPr>
              <a:t>Τα στοιχεία αυτά βρίσκονται σε εκδόσεις της Εθνικής Στατιστικής Υπηρεσίας, στις Ετήσιες Εκθέσεις του Διοικητή της Τράπεζας της Ελλάδος, σε δημοσιεύματα εφημερίδων κλπ. </a:t>
            </a:r>
            <a:endParaRPr lang="el-GR" altLang="el-GR" sz="2400" smtClean="0"/>
          </a:p>
          <a:p>
            <a:pPr algn="just" eaLnBrk="1" hangingPunct="1">
              <a:lnSpc>
                <a:spcPct val="95000"/>
              </a:lnSpc>
              <a:spcBef>
                <a:spcPct val="15000"/>
              </a:spcBef>
            </a:pPr>
            <a:r>
              <a:rPr lang="en-GB" altLang="el-GR" sz="2400" smtClean="0">
                <a:latin typeface="Cambria" pitchFamily="18" charset="0"/>
                <a:cs typeface="Tahoma" pitchFamily="34" charset="0"/>
              </a:rPr>
              <a:t>Ο πιο </a:t>
            </a:r>
            <a:r>
              <a:rPr lang="el-GR" altLang="el-GR" sz="2400" smtClean="0">
                <a:cs typeface="Tahoma" pitchFamily="34" charset="0"/>
              </a:rPr>
              <a:t>συνήθης </a:t>
            </a:r>
            <a:r>
              <a:rPr lang="en-GB" altLang="el-GR" sz="2400" smtClean="0">
                <a:latin typeface="Cambria" pitchFamily="18" charset="0"/>
                <a:cs typeface="Tahoma" pitchFamily="34" charset="0"/>
              </a:rPr>
              <a:t>τρόπος αναζήτησης είναι το </a:t>
            </a:r>
            <a:r>
              <a:rPr lang="en-US" altLang="el-GR" sz="2400" smtClean="0">
                <a:latin typeface="Cambria" pitchFamily="18" charset="0"/>
                <a:cs typeface="Tahoma" pitchFamily="34" charset="0"/>
              </a:rPr>
              <a:t>internet</a:t>
            </a:r>
            <a:r>
              <a:rPr lang="en-GB" altLang="el-GR" sz="2400" smtClean="0">
                <a:latin typeface="Cambria" pitchFamily="18" charset="0"/>
                <a:cs typeface="Tahoma" pitchFamily="34" charset="0"/>
              </a:rPr>
              <a:t>.   </a:t>
            </a:r>
            <a:endParaRPr lang="en-GB" altLang="el-GR" sz="2400" smtClean="0">
              <a:latin typeface="Cambria" pitchFamily="18" charset="0"/>
            </a:endParaRPr>
          </a:p>
          <a:p>
            <a:pPr algn="just" eaLnBrk="1" hangingPunct="1">
              <a:lnSpc>
                <a:spcPct val="95000"/>
              </a:lnSpc>
              <a:spcBef>
                <a:spcPct val="15000"/>
              </a:spcBef>
            </a:pPr>
            <a:r>
              <a:rPr lang="en-GB" altLang="el-GR" sz="2400" smtClean="0">
                <a:latin typeface="Cambria" pitchFamily="18" charset="0"/>
                <a:cs typeface="Tahoma" pitchFamily="34" charset="0"/>
              </a:rPr>
              <a:t>9.</a:t>
            </a:r>
            <a:r>
              <a:rPr lang="en-GB" altLang="el-GR" sz="2400" smtClean="0">
                <a:latin typeface="Cambria" pitchFamily="18" charset="0"/>
              </a:rPr>
              <a:t>     </a:t>
            </a:r>
            <a:r>
              <a:rPr lang="en-GB" altLang="el-GR" sz="2400" smtClean="0">
                <a:latin typeface="Cambria" pitchFamily="18" charset="0"/>
                <a:cs typeface="Tahoma" pitchFamily="34" charset="0"/>
              </a:rPr>
              <a:t>ΣΥΜΠΕΡΑΣΜΑΤΑ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839200" cy="1371600"/>
          </a:xfrm>
        </p:spPr>
        <p:txBody>
          <a:bodyPr/>
          <a:lstStyle/>
          <a:p>
            <a:pPr marL="54864" indent="0" eaLnBrk="1" fontAlgn="auto" hangingPunct="1">
              <a:spcAft>
                <a:spcPts val="0"/>
              </a:spcAft>
              <a:defRPr/>
            </a:pPr>
            <a:r>
              <a:rPr lang="en-GB" sz="32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2. ΑΝΑΛΥΣΗ ΕΞΩΤΕΡΙΚΟΥ (ΜΑΚΡΟ-) ΠΕΡΙΒΑΛΛΟΝΤΟΣ</a:t>
            </a:r>
            <a:endParaRPr lang="en-GB" sz="3200" b="1" i="1" dirty="0">
              <a:solidFill>
                <a:srgbClr val="00008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ook Antiqua" pitchFamily="18" charset="0"/>
              <a:cs typeface="Tahoma" pitchFamily="34" charset="0"/>
            </a:endParaRPr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447800"/>
            <a:ext cx="8610600" cy="4953000"/>
          </a:xfrm>
        </p:spPr>
        <p:txBody>
          <a:bodyPr/>
          <a:lstStyle/>
          <a:p>
            <a:pPr algn="just" eaLnBrk="1" hangingPunct="1"/>
            <a:r>
              <a:rPr lang="el-GR" altLang="el-GR" sz="2400" smtClean="0"/>
              <a:t>9</a:t>
            </a:r>
            <a:r>
              <a:rPr lang="en-GB" altLang="el-GR" sz="2400" smtClean="0">
                <a:cs typeface="Tahoma" pitchFamily="34" charset="0"/>
              </a:rPr>
              <a:t>.</a:t>
            </a:r>
            <a:r>
              <a:rPr lang="en-GB" altLang="el-GR" sz="2400" smtClean="0"/>
              <a:t> </a:t>
            </a:r>
            <a:r>
              <a:rPr lang="en-US" altLang="el-GR" sz="2400" smtClean="0">
                <a:cs typeface="Tahoma" pitchFamily="34" charset="0"/>
              </a:rPr>
              <a:t>SWOT ANALYSIS</a:t>
            </a:r>
            <a:r>
              <a:rPr lang="en-GB" altLang="el-GR" sz="2400" smtClean="0">
                <a:cs typeface="Tahoma" pitchFamily="34" charset="0"/>
              </a:rPr>
              <a:t> </a:t>
            </a:r>
            <a:endParaRPr lang="el-GR" altLang="el-GR" sz="2400" smtClean="0"/>
          </a:p>
          <a:p>
            <a:pPr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GB" altLang="el-GR" sz="2400" smtClean="0">
                <a:cs typeface="Tahoma" pitchFamily="34" charset="0"/>
              </a:rPr>
              <a:t>Ανάλυση Ευκαιριών – Κινδύνων </a:t>
            </a:r>
            <a:r>
              <a:rPr lang="el-GR" altLang="el-GR" sz="2400" smtClean="0">
                <a:cs typeface="Tahoma" pitchFamily="34" charset="0"/>
              </a:rPr>
              <a:t>π</a:t>
            </a:r>
            <a:r>
              <a:rPr lang="en-GB" altLang="el-GR" sz="2400" smtClean="0">
                <a:cs typeface="Tahoma" pitchFamily="34" charset="0"/>
              </a:rPr>
              <a:t>ου </a:t>
            </a:r>
            <a:r>
              <a:rPr lang="el-GR" altLang="el-GR" sz="2400" smtClean="0">
                <a:cs typeface="Tahoma" pitchFamily="34" charset="0"/>
              </a:rPr>
              <a:t>π</a:t>
            </a:r>
            <a:r>
              <a:rPr lang="en-GB" altLang="el-GR" sz="2400" smtClean="0">
                <a:cs typeface="Tahoma" pitchFamily="34" charset="0"/>
              </a:rPr>
              <a:t>ηγάζουν α</a:t>
            </a:r>
            <a:r>
              <a:rPr lang="el-GR" altLang="el-GR" sz="2400" smtClean="0">
                <a:cs typeface="Tahoma" pitchFamily="34" charset="0"/>
              </a:rPr>
              <a:t>π</a:t>
            </a:r>
            <a:r>
              <a:rPr lang="en-GB" altLang="el-GR" sz="2400" smtClean="0">
                <a:cs typeface="Tahoma" pitchFamily="34" charset="0"/>
              </a:rPr>
              <a:t>ό το Εξωτερικό Περιβάλλον της Ε</a:t>
            </a:r>
            <a:r>
              <a:rPr lang="el-GR" altLang="el-GR" sz="2400" smtClean="0">
                <a:cs typeface="Tahoma" pitchFamily="34" charset="0"/>
              </a:rPr>
              <a:t>π</a:t>
            </a:r>
            <a:r>
              <a:rPr lang="en-GB" altLang="el-GR" sz="2400" smtClean="0">
                <a:cs typeface="Tahoma" pitchFamily="34" charset="0"/>
              </a:rPr>
              <a:t>ιχείρησης</a:t>
            </a:r>
            <a:endParaRPr lang="el-GR" altLang="el-GR" sz="2400" smtClean="0"/>
          </a:p>
          <a:p>
            <a:pPr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l-GR" altLang="el-GR" sz="2400" smtClean="0">
                <a:cs typeface="Tahoma" pitchFamily="34" charset="0"/>
              </a:rPr>
              <a:t>Όταν εισάγουμε όλες τις παραμέτρους στην </a:t>
            </a:r>
            <a:r>
              <a:rPr lang="en-US" altLang="el-GR" sz="2400" smtClean="0">
                <a:cs typeface="Tahoma" pitchFamily="34" charset="0"/>
              </a:rPr>
              <a:t>SWOT ANALYSIS</a:t>
            </a:r>
            <a:r>
              <a:rPr lang="el-GR" altLang="el-GR" sz="2400" smtClean="0">
                <a:cs typeface="Tahoma" pitchFamily="34" charset="0"/>
              </a:rPr>
              <a:t>, στοχεύουμε στο να εντοπίσουμε ποιες είναι οι ευκαιρίες και οι απειλές της επιχείρησης. </a:t>
            </a:r>
            <a:endParaRPr lang="el-GR" altLang="el-GR" sz="2400" smtClean="0"/>
          </a:p>
          <a:p>
            <a:pPr lvl="1"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l-GR" altLang="el-GR" sz="2400" smtClean="0">
                <a:cs typeface="Tahoma" pitchFamily="34" charset="0"/>
              </a:rPr>
              <a:t>ποιοι είναι οι παράγοντες που μπορεί η επιχείρηση να εκμεταλλευτεί και ποιοι ενδέχεται να της δημιουργήσουν πρόβλημα. </a:t>
            </a:r>
            <a:endParaRPr lang="el-GR" altLang="el-GR" sz="2400" smtClean="0"/>
          </a:p>
          <a:p>
            <a:pPr lvl="1"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l-GR" altLang="el-GR" sz="2400" smtClean="0">
                <a:cs typeface="Tahoma" pitchFamily="34" charset="0"/>
              </a:rPr>
              <a:t>Το ίδιο ισχύει και για το ενδιάμεσο και εσωτερικό περιβάλλον</a:t>
            </a:r>
            <a:endParaRPr lang="en-GB" altLang="el-GR" sz="2400" smtClean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686800" cy="1295400"/>
          </a:xfrm>
        </p:spPr>
        <p:txBody>
          <a:bodyPr/>
          <a:lstStyle/>
          <a:p>
            <a:pPr marL="54864" indent="0" eaLnBrk="1" fontAlgn="auto" hangingPunct="1">
              <a:spcAft>
                <a:spcPts val="0"/>
              </a:spcAft>
              <a:defRPr/>
            </a:pPr>
            <a:r>
              <a:rPr lang="en-GB" sz="32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2. ΑΝΑΛΥΣΗ ΕΞΩΤΕΡΙΚΟΥ (ΜΑΚΡΟ-) ΠΕΡΙΒΑΛΛΟΝΤΟΣ</a:t>
            </a:r>
            <a:endParaRPr lang="en-GB" sz="3200" b="1" i="1" dirty="0">
              <a:solidFill>
                <a:srgbClr val="00008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ook Antiqua" pitchFamily="18" charset="0"/>
              <a:cs typeface="Tahoma" pitchFamily="34" charset="0"/>
            </a:endParaRPr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447800"/>
            <a:ext cx="8305800" cy="5105400"/>
          </a:xfrm>
        </p:spPr>
        <p:txBody>
          <a:bodyPr/>
          <a:lstStyle/>
          <a:p>
            <a:pPr algn="just" eaLnBrk="1" hangingPunct="1"/>
            <a:r>
              <a:rPr lang="el-GR" altLang="el-GR" smtClean="0">
                <a:latin typeface="Book Antiqua" pitchFamily="18" charset="0"/>
              </a:rPr>
              <a:t>9</a:t>
            </a:r>
            <a:r>
              <a:rPr lang="en-GB" altLang="el-GR" smtClean="0">
                <a:latin typeface="Book Antiqua" pitchFamily="18" charset="0"/>
                <a:cs typeface="Tahoma" pitchFamily="34" charset="0"/>
              </a:rPr>
              <a:t>.</a:t>
            </a:r>
            <a:r>
              <a:rPr lang="en-GB" altLang="el-GR" sz="2400" smtClean="0"/>
              <a:t> </a:t>
            </a:r>
            <a:r>
              <a:rPr lang="en-US" altLang="el-GR" sz="2400" smtClean="0">
                <a:latin typeface="Tahoma" pitchFamily="34" charset="0"/>
                <a:cs typeface="Tahoma" pitchFamily="34" charset="0"/>
              </a:rPr>
              <a:t>SWOT ANALYSIS</a:t>
            </a:r>
            <a:r>
              <a:rPr lang="en-GB" altLang="el-GR" sz="2400" smtClean="0">
                <a:latin typeface="Tahoma" pitchFamily="34" charset="0"/>
                <a:cs typeface="Tahoma" pitchFamily="34" charset="0"/>
              </a:rPr>
              <a:t> </a:t>
            </a:r>
            <a:endParaRPr lang="el-GR" altLang="el-GR" sz="2400" smtClean="0">
              <a:latin typeface="Tahoma" pitchFamily="34" charset="0"/>
            </a:endParaRPr>
          </a:p>
          <a:p>
            <a:pPr algn="just" eaLnBrk="1" hangingPunct="1"/>
            <a:r>
              <a:rPr lang="en-GB" altLang="el-GR" sz="2400" smtClean="0">
                <a:latin typeface="Tahoma" pitchFamily="34" charset="0"/>
                <a:cs typeface="Tahoma" pitchFamily="34" charset="0"/>
              </a:rPr>
              <a:t>Αξιολογούμε τα τρία περιβάλλοντα: </a:t>
            </a:r>
            <a:endParaRPr lang="el-GR" altLang="el-GR" sz="2400" smtClean="0">
              <a:latin typeface="Tahoma" pitchFamily="34" charset="0"/>
            </a:endParaRPr>
          </a:p>
          <a:p>
            <a:pPr lvl="1" algn="just" eaLnBrk="1" hangingPunct="1"/>
            <a:r>
              <a:rPr lang="en-GB" altLang="el-GR" sz="2400" b="1" smtClean="0">
                <a:latin typeface="Tahoma" pitchFamily="34" charset="0"/>
                <a:cs typeface="Tahoma" pitchFamily="34" charset="0"/>
              </a:rPr>
              <a:t>Εξωτερικό (Μάκρο), </a:t>
            </a:r>
            <a:endParaRPr lang="el-GR" altLang="el-GR" sz="2400" b="1" smtClean="0">
              <a:latin typeface="Tahoma" pitchFamily="34" charset="0"/>
            </a:endParaRPr>
          </a:p>
          <a:p>
            <a:pPr lvl="1" algn="just" eaLnBrk="1" hangingPunct="1"/>
            <a:r>
              <a:rPr lang="en-GB" altLang="el-GR" sz="2400" b="1" smtClean="0">
                <a:latin typeface="Tahoma" pitchFamily="34" charset="0"/>
                <a:cs typeface="Tahoma" pitchFamily="34" charset="0"/>
              </a:rPr>
              <a:t>Ενδιάμεσο (Μίκρο) και </a:t>
            </a:r>
            <a:endParaRPr lang="el-GR" altLang="el-GR" sz="2400" b="1" smtClean="0">
              <a:latin typeface="Tahoma" pitchFamily="34" charset="0"/>
            </a:endParaRPr>
          </a:p>
          <a:p>
            <a:pPr lvl="1" algn="just" eaLnBrk="1" hangingPunct="1"/>
            <a:r>
              <a:rPr lang="en-GB" altLang="el-GR" sz="2400" b="1" smtClean="0">
                <a:latin typeface="Tahoma" pitchFamily="34" charset="0"/>
                <a:cs typeface="Tahoma" pitchFamily="34" charset="0"/>
              </a:rPr>
              <a:t>Εσωτερικό </a:t>
            </a:r>
            <a:endParaRPr lang="el-GR" altLang="el-GR" sz="2400" b="1" smtClean="0">
              <a:latin typeface="Tahoma" pitchFamily="34" charset="0"/>
            </a:endParaRPr>
          </a:p>
          <a:p>
            <a:pPr algn="just" eaLnBrk="1" hangingPunct="1"/>
            <a:r>
              <a:rPr lang="en-GB" altLang="el-GR" sz="2400" smtClean="0">
                <a:latin typeface="Tahoma" pitchFamily="34" charset="0"/>
                <a:cs typeface="Tahoma" pitchFamily="34" charset="0"/>
              </a:rPr>
              <a:t>καταγράφουμε </a:t>
            </a:r>
            <a:r>
              <a:rPr lang="en-GB" altLang="el-GR" sz="2400" b="1" smtClean="0">
                <a:solidFill>
                  <a:schemeClr val="accent2"/>
                </a:solidFill>
                <a:latin typeface="Tahoma" pitchFamily="34" charset="0"/>
                <a:cs typeface="Tahoma" pitchFamily="34" charset="0"/>
              </a:rPr>
              <a:t>για τα δύο πρώτα</a:t>
            </a:r>
            <a:r>
              <a:rPr lang="en-GB" altLang="el-GR" sz="2400" smtClean="0">
                <a:latin typeface="Tahoma" pitchFamily="34" charset="0"/>
                <a:cs typeface="Tahoma" pitchFamily="34" charset="0"/>
              </a:rPr>
              <a:t> τις </a:t>
            </a:r>
            <a:r>
              <a:rPr lang="en-GB" altLang="el-GR" sz="2400" b="1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ευκαιρίες και τους κινδύνους</a:t>
            </a:r>
            <a:r>
              <a:rPr lang="en-GB" altLang="el-GR" sz="2400" smtClean="0">
                <a:latin typeface="Tahoma" pitchFamily="34" charset="0"/>
                <a:cs typeface="Tahoma" pitchFamily="34" charset="0"/>
              </a:rPr>
              <a:t> που πηγάζουν από παράγοντες έξω από την επιχείρηση, </a:t>
            </a:r>
            <a:endParaRPr lang="el-GR" altLang="el-GR" sz="2400" smtClean="0">
              <a:latin typeface="Tahoma" pitchFamily="34" charset="0"/>
            </a:endParaRPr>
          </a:p>
          <a:p>
            <a:pPr algn="just" eaLnBrk="1" hangingPunct="1"/>
            <a:r>
              <a:rPr lang="en-GB" altLang="el-GR" sz="2400" smtClean="0">
                <a:latin typeface="Tahoma" pitchFamily="34" charset="0"/>
                <a:cs typeface="Tahoma" pitchFamily="34" charset="0"/>
              </a:rPr>
              <a:t>στο </a:t>
            </a:r>
            <a:r>
              <a:rPr lang="en-GB" altLang="el-GR" sz="2400" b="1" smtClean="0">
                <a:solidFill>
                  <a:schemeClr val="accent2"/>
                </a:solidFill>
                <a:latin typeface="Tahoma" pitchFamily="34" charset="0"/>
                <a:cs typeface="Tahoma" pitchFamily="34" charset="0"/>
              </a:rPr>
              <a:t>δε τρίτο</a:t>
            </a:r>
            <a:r>
              <a:rPr lang="en-GB" altLang="el-GR" sz="2400" smtClean="0">
                <a:latin typeface="Tahoma" pitchFamily="34" charset="0"/>
                <a:cs typeface="Tahoma" pitchFamily="34" charset="0"/>
              </a:rPr>
              <a:t> </a:t>
            </a:r>
            <a:r>
              <a:rPr lang="en-GB" altLang="el-GR" sz="2400" b="1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τις δυνάμεις και τις αδυναμίες</a:t>
            </a:r>
            <a:r>
              <a:rPr lang="en-GB" altLang="el-GR" sz="2400" smtClean="0">
                <a:latin typeface="Tahoma" pitchFamily="34" charset="0"/>
                <a:cs typeface="Tahoma" pitchFamily="34" charset="0"/>
              </a:rPr>
              <a:t> που έχει η ίδια η επιχείρηση στο εσωτερικό της.</a:t>
            </a:r>
            <a:endParaRPr lang="en-GB" altLang="el-GR" sz="2400" smtClean="0">
              <a:latin typeface="Book Antiqua" pitchFamily="18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763000" cy="1295400"/>
          </a:xfrm>
        </p:spPr>
        <p:txBody>
          <a:bodyPr/>
          <a:lstStyle/>
          <a:p>
            <a:pPr marL="54864" indent="0" eaLnBrk="1" fontAlgn="auto" hangingPunct="1">
              <a:spcAft>
                <a:spcPts val="0"/>
              </a:spcAft>
              <a:defRPr/>
            </a:pPr>
            <a:r>
              <a:rPr lang="en-GB" sz="32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2. ΑΝΑΛΥΣΗ ΕΞΩΤΕΡΙΚΟΥ (ΜΑΚΡΟ-) ΠΕΡΙΒΑΛΛΟΝΤΟΣ</a:t>
            </a:r>
            <a:endParaRPr lang="en-GB" sz="3200" b="1" i="1" dirty="0">
              <a:solidFill>
                <a:srgbClr val="00008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ook Antiqua" pitchFamily="18" charset="0"/>
              <a:cs typeface="Tahoma" pitchFamily="34" charset="0"/>
            </a:endParaRPr>
          </a:p>
        </p:txBody>
      </p:sp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524000"/>
            <a:ext cx="8305800" cy="5181600"/>
          </a:xfrm>
        </p:spPr>
        <p:txBody>
          <a:bodyPr/>
          <a:lstStyle/>
          <a:p>
            <a:pPr algn="just" eaLnBrk="1" hangingPunct="1"/>
            <a:r>
              <a:rPr lang="el-GR" altLang="el-GR" sz="2800" smtClean="0">
                <a:latin typeface="Book Antiqua" pitchFamily="18" charset="0"/>
              </a:rPr>
              <a:t>9</a:t>
            </a:r>
            <a:r>
              <a:rPr lang="en-GB" altLang="el-GR" sz="2800" smtClean="0">
                <a:latin typeface="Cambria" pitchFamily="18" charset="0"/>
                <a:cs typeface="Tahoma" pitchFamily="34" charset="0"/>
              </a:rPr>
              <a:t>.</a:t>
            </a:r>
            <a:r>
              <a:rPr lang="en-GB" altLang="el-GR" sz="2800" smtClean="0">
                <a:latin typeface="Cambria" pitchFamily="18" charset="0"/>
              </a:rPr>
              <a:t> </a:t>
            </a:r>
            <a:r>
              <a:rPr lang="en-US" altLang="el-GR" sz="2800" smtClean="0">
                <a:latin typeface="Cambria" pitchFamily="18" charset="0"/>
                <a:cs typeface="Tahoma" pitchFamily="34" charset="0"/>
              </a:rPr>
              <a:t>SWOT ANALYSIS</a:t>
            </a:r>
            <a:r>
              <a:rPr lang="en-GB" altLang="el-GR" sz="2800" smtClean="0">
                <a:latin typeface="Cambria" pitchFamily="18" charset="0"/>
                <a:cs typeface="Tahoma" pitchFamily="34" charset="0"/>
              </a:rPr>
              <a:t> </a:t>
            </a:r>
            <a:endParaRPr lang="en-GB" altLang="el-GR" sz="2800" smtClean="0">
              <a:latin typeface="Cambria" pitchFamily="18" charset="0"/>
            </a:endParaRPr>
          </a:p>
          <a:p>
            <a:pPr algn="just" eaLnBrk="1" hangingPunct="1"/>
            <a:r>
              <a:rPr lang="en-GB" altLang="el-GR" sz="2800" smtClean="0">
                <a:latin typeface="Cambria" pitchFamily="18" charset="0"/>
                <a:cs typeface="Tahoma" pitchFamily="34" charset="0"/>
              </a:rPr>
              <a:t>Η βαθμολογία της κάθε ευκαιρίας πραγματοποιείται με βάση δύο παραμέτρους: </a:t>
            </a:r>
            <a:endParaRPr lang="en-GB" altLang="el-GR" sz="2800" smtClean="0">
              <a:latin typeface="Cambria" pitchFamily="18" charset="0"/>
            </a:endParaRPr>
          </a:p>
          <a:p>
            <a:pPr algn="just" eaLnBrk="1" hangingPunct="1"/>
            <a:r>
              <a:rPr lang="en-GB" altLang="el-GR" sz="2800" smtClean="0">
                <a:latin typeface="Cambria" pitchFamily="18" charset="0"/>
                <a:cs typeface="Tahoma" pitchFamily="34" charset="0"/>
              </a:rPr>
              <a:t>(α) </a:t>
            </a:r>
            <a:r>
              <a:rPr lang="en-GB" altLang="el-GR" sz="2800" i="1" u="sng" smtClean="0">
                <a:latin typeface="Cambria" pitchFamily="18" charset="0"/>
                <a:cs typeface="Tahoma" pitchFamily="34" charset="0"/>
              </a:rPr>
              <a:t>ο βαθμός ελκυστικότητας</a:t>
            </a:r>
            <a:r>
              <a:rPr lang="en-GB" altLang="el-GR" sz="2800" smtClean="0">
                <a:latin typeface="Cambria" pitchFamily="18" charset="0"/>
                <a:cs typeface="Tahoma" pitchFamily="34" charset="0"/>
              </a:rPr>
              <a:t>, που όταν είναι σχετικά περιορισμένος η ευκαιρία βαθμολογείται με 1, ενώ όταν είναι υψηλός με 5 και </a:t>
            </a:r>
            <a:endParaRPr lang="el-GR" altLang="el-GR" sz="2800" smtClean="0"/>
          </a:p>
          <a:p>
            <a:pPr algn="just" eaLnBrk="1" hangingPunct="1"/>
            <a:r>
              <a:rPr lang="en-GB" altLang="el-GR" sz="2800" smtClean="0">
                <a:latin typeface="Cambria" pitchFamily="18" charset="0"/>
                <a:cs typeface="Tahoma" pitchFamily="34" charset="0"/>
              </a:rPr>
              <a:t>(β) </a:t>
            </a:r>
            <a:r>
              <a:rPr lang="en-GB" altLang="el-GR" sz="2800" i="1" u="sng" smtClean="0">
                <a:latin typeface="Cambria" pitchFamily="18" charset="0"/>
                <a:cs typeface="Tahoma" pitchFamily="34" charset="0"/>
              </a:rPr>
              <a:t>η πιθανότητα επιτυχίας</a:t>
            </a:r>
            <a:r>
              <a:rPr lang="en-GB" altLang="el-GR" sz="2800" smtClean="0">
                <a:latin typeface="Cambria" pitchFamily="18" charset="0"/>
                <a:cs typeface="Tahoma" pitchFamily="34" charset="0"/>
              </a:rPr>
              <a:t>, που όταν είναι μηδαμινή βαθμολογείται με 0, ενώ όταν είναι διασφαλισμένη με 1. </a:t>
            </a:r>
            <a:endParaRPr lang="en-GB" altLang="el-GR" sz="2800" smtClean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686800" cy="1295400"/>
          </a:xfrm>
        </p:spPr>
        <p:txBody>
          <a:bodyPr/>
          <a:lstStyle/>
          <a:p>
            <a:pPr marL="54864" indent="0" eaLnBrk="1" fontAlgn="auto" hangingPunct="1">
              <a:spcAft>
                <a:spcPts val="0"/>
              </a:spcAft>
              <a:defRPr/>
            </a:pPr>
            <a:r>
              <a:rPr lang="en-GB" sz="32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2. ΑΝΑΛΥΣΗ ΕΞΩΤΕΡΙΚΟΥ (ΜΑΚΡΟ-) ΠΕΡΙΒΑΛΛΟΝΤΟΣ</a:t>
            </a:r>
            <a:endParaRPr lang="en-GB" sz="3200" b="1" i="1" dirty="0">
              <a:solidFill>
                <a:srgbClr val="00008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ook Antiqua" pitchFamily="18" charset="0"/>
              <a:cs typeface="Tahoma" pitchFamily="34" charset="0"/>
            </a:endParaRPr>
          </a:p>
        </p:txBody>
      </p:sp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600200"/>
            <a:ext cx="8229600" cy="4953000"/>
          </a:xfrm>
        </p:spPr>
        <p:txBody>
          <a:bodyPr/>
          <a:lstStyle/>
          <a:p>
            <a:pPr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l-GR" altLang="el-GR" sz="2400" smtClean="0">
                <a:latin typeface="Book Antiqua" pitchFamily="18" charset="0"/>
              </a:rPr>
              <a:t>9</a:t>
            </a:r>
            <a:r>
              <a:rPr lang="en-GB" altLang="el-GR" sz="2400" smtClean="0">
                <a:latin typeface="Book Antiqua" pitchFamily="18" charset="0"/>
                <a:cs typeface="Tahoma" pitchFamily="34" charset="0"/>
              </a:rPr>
              <a:t>.</a:t>
            </a:r>
            <a:r>
              <a:rPr lang="en-GB" altLang="el-GR" sz="2400" smtClean="0"/>
              <a:t> </a:t>
            </a:r>
            <a:r>
              <a:rPr lang="en-US" altLang="el-GR" sz="2400" smtClean="0">
                <a:latin typeface="Cambria" pitchFamily="18" charset="0"/>
                <a:cs typeface="Tahoma" pitchFamily="34" charset="0"/>
              </a:rPr>
              <a:t>SWOT ANALYSIS</a:t>
            </a:r>
            <a:r>
              <a:rPr lang="en-GB" altLang="el-GR" sz="2400" smtClean="0">
                <a:latin typeface="Cambria" pitchFamily="18" charset="0"/>
                <a:cs typeface="Tahoma" pitchFamily="34" charset="0"/>
              </a:rPr>
              <a:t> </a:t>
            </a:r>
            <a:endParaRPr lang="en-GB" altLang="el-GR" sz="2400" smtClean="0">
              <a:latin typeface="Cambria" pitchFamily="18" charset="0"/>
            </a:endParaRPr>
          </a:p>
          <a:p>
            <a:pPr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GB" altLang="el-GR" sz="2400" smtClean="0">
                <a:latin typeface="Cambria" pitchFamily="18" charset="0"/>
                <a:cs typeface="Tahoma" pitchFamily="34" charset="0"/>
              </a:rPr>
              <a:t>Αντίστοιχα, η βαθμολογία της κάθε απειλής πραγματοποιείται με βάση το </a:t>
            </a:r>
            <a:endParaRPr lang="el-GR" altLang="el-GR" sz="2400" smtClean="0"/>
          </a:p>
          <a:p>
            <a:pPr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GB" altLang="el-GR" sz="2400" smtClean="0">
                <a:latin typeface="Cambria" pitchFamily="18" charset="0"/>
                <a:cs typeface="Tahoma" pitchFamily="34" charset="0"/>
              </a:rPr>
              <a:t>(α) </a:t>
            </a:r>
            <a:r>
              <a:rPr lang="en-GB" altLang="el-GR" sz="2400" i="1" u="sng" smtClean="0">
                <a:latin typeface="Cambria" pitchFamily="18" charset="0"/>
                <a:cs typeface="Tahoma" pitchFamily="34" charset="0"/>
              </a:rPr>
              <a:t>βαθμό σοβαρότητας</a:t>
            </a:r>
            <a:r>
              <a:rPr lang="en-GB" altLang="el-GR" sz="2400" smtClean="0">
                <a:latin typeface="Cambria" pitchFamily="18" charset="0"/>
                <a:cs typeface="Tahoma" pitchFamily="34" charset="0"/>
              </a:rPr>
              <a:t>, </a:t>
            </a:r>
            <a:endParaRPr lang="el-GR" altLang="el-GR" sz="2400" smtClean="0"/>
          </a:p>
          <a:p>
            <a:pPr lvl="1"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GB" altLang="el-GR" sz="2400" smtClean="0">
                <a:latin typeface="Cambria" pitchFamily="18" charset="0"/>
                <a:cs typeface="Tahoma" pitchFamily="34" charset="0"/>
              </a:rPr>
              <a:t>αν δεν επηρεάζει σημαντικά την επιχείρηση βαθμολογείται με ένα, </a:t>
            </a:r>
            <a:endParaRPr lang="el-GR" altLang="el-GR" sz="2400" smtClean="0"/>
          </a:p>
          <a:p>
            <a:pPr lvl="1"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GB" altLang="el-GR" sz="2400" smtClean="0">
                <a:latin typeface="Cambria" pitchFamily="18" charset="0"/>
                <a:cs typeface="Tahoma" pitchFamily="34" charset="0"/>
              </a:rPr>
              <a:t>ενώ εάν δύναται να επηρεάσει σε μεγάλο βαθμό την επιχείρηση βαθμολογείται με 5 </a:t>
            </a:r>
            <a:endParaRPr lang="el-GR" altLang="el-GR" sz="2400" smtClean="0"/>
          </a:p>
          <a:p>
            <a:pPr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GB" altLang="el-GR" sz="2400" smtClean="0">
                <a:latin typeface="Cambria" pitchFamily="18" charset="0"/>
                <a:cs typeface="Tahoma" pitchFamily="34" charset="0"/>
              </a:rPr>
              <a:t>με βάση (</a:t>
            </a:r>
            <a:r>
              <a:rPr lang="el-GR" altLang="el-GR" sz="2400" smtClean="0"/>
              <a:t>β</a:t>
            </a:r>
            <a:r>
              <a:rPr lang="en-GB" altLang="el-GR" sz="2400" smtClean="0">
                <a:latin typeface="Cambria" pitchFamily="18" charset="0"/>
                <a:cs typeface="Tahoma" pitchFamily="34" charset="0"/>
              </a:rPr>
              <a:t>) </a:t>
            </a:r>
            <a:endParaRPr lang="el-GR" altLang="el-GR" sz="2400" smtClean="0"/>
          </a:p>
          <a:p>
            <a:pPr lvl="1"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GB" altLang="el-GR" sz="2400" smtClean="0">
                <a:latin typeface="Cambria" pitchFamily="18" charset="0"/>
                <a:cs typeface="Tahoma" pitchFamily="34" charset="0"/>
              </a:rPr>
              <a:t>την </a:t>
            </a:r>
            <a:r>
              <a:rPr lang="en-GB" altLang="el-GR" sz="2400" i="1" u="sng" smtClean="0">
                <a:latin typeface="Cambria" pitchFamily="18" charset="0"/>
                <a:cs typeface="Tahoma" pitchFamily="34" charset="0"/>
              </a:rPr>
              <a:t>πιθανότητα εμφάνισης</a:t>
            </a:r>
            <a:r>
              <a:rPr lang="en-GB" altLang="el-GR" sz="2400" smtClean="0">
                <a:latin typeface="Cambria" pitchFamily="18" charset="0"/>
                <a:cs typeface="Tahoma" pitchFamily="34" charset="0"/>
              </a:rPr>
              <a:t>, που αν είναι μηδαμινή βαθμολογείται με 0, </a:t>
            </a:r>
            <a:endParaRPr lang="el-GR" altLang="el-GR" sz="2400" smtClean="0"/>
          </a:p>
          <a:p>
            <a:pPr lvl="1"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GB" altLang="el-GR" sz="2400" smtClean="0">
                <a:latin typeface="Cambria" pitchFamily="18" charset="0"/>
                <a:cs typeface="Tahoma" pitchFamily="34" charset="0"/>
              </a:rPr>
              <a:t>ενώ εάν είναι βέβαιη βαθμολογείται με 1.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9154" name="Object 2"/>
          <p:cNvGraphicFramePr>
            <a:graphicFrameLocks noChangeAspect="1"/>
          </p:cNvGraphicFramePr>
          <p:nvPr>
            <p:ph/>
          </p:nvPr>
        </p:nvGraphicFramePr>
        <p:xfrm>
          <a:off x="1054100" y="304800"/>
          <a:ext cx="7023100" cy="6324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66" name="Φύλλο εργασίας" r:id="rId3" imgW="4663684" imgH="3840724" progId="Excel.Sheet.8">
                  <p:embed/>
                </p:oleObj>
              </mc:Choice>
              <mc:Fallback>
                <p:oleObj name="Φύλλο εργασίας" r:id="rId3" imgW="4663684" imgH="3840724" progId="Excel.Shee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54100" y="304800"/>
                        <a:ext cx="7023100" cy="6324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610600" cy="1295400"/>
          </a:xfrm>
        </p:spPr>
        <p:txBody>
          <a:bodyPr/>
          <a:lstStyle/>
          <a:p>
            <a:pPr marL="54864" indent="0" eaLnBrk="1" fontAlgn="auto" hangingPunct="1">
              <a:spcAft>
                <a:spcPts val="0"/>
              </a:spcAft>
              <a:defRPr/>
            </a:pPr>
            <a:r>
              <a:rPr lang="en-GB" sz="32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3. ΑΝΑΛΥΣΗ ΕΝΔΙΑΜΕΣΟΥ (ΜΙΚΡΟ-) ΠΕΡΙΒΑΛΛΟΝΤΟΣ</a:t>
            </a:r>
            <a:endParaRPr lang="en-GB" sz="3200" b="1" i="1" dirty="0">
              <a:solidFill>
                <a:srgbClr val="00008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ook Antiqua" pitchFamily="18" charset="0"/>
              <a:cs typeface="Tahoma" pitchFamily="34" charset="0"/>
            </a:endParaRPr>
          </a:p>
        </p:txBody>
      </p:sp>
      <p:sp>
        <p:nvSpPr>
          <p:cNvPr id="50179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447800"/>
            <a:ext cx="8077200" cy="5043488"/>
          </a:xfrm>
        </p:spPr>
        <p:txBody>
          <a:bodyPr/>
          <a:lstStyle/>
          <a:p>
            <a:pPr algn="just" eaLnBrk="1" hangingPunct="1"/>
            <a:r>
              <a:rPr lang="en-GB" altLang="el-GR" smtClean="0">
                <a:latin typeface="Cambria" pitchFamily="18" charset="0"/>
                <a:cs typeface="Tahoma" pitchFamily="34" charset="0"/>
              </a:rPr>
              <a:t>Αναλύονται όλοι οι παράγοντες που επηρεάζουν το Ενδιάμεσο Περιβάλλον της επιχείρησης:</a:t>
            </a:r>
            <a:endParaRPr lang="el-GR" altLang="el-GR" b="1" u="sng" smtClean="0"/>
          </a:p>
          <a:p>
            <a:pPr algn="just" eaLnBrk="1" hangingPunct="1"/>
            <a:r>
              <a:rPr lang="en-GB" altLang="el-GR" smtClean="0">
                <a:latin typeface="Cambria" pitchFamily="18" charset="0"/>
                <a:cs typeface="Tahoma" pitchFamily="34" charset="0"/>
              </a:rPr>
              <a:t>1.</a:t>
            </a:r>
            <a:r>
              <a:rPr lang="en-GB" altLang="el-GR" smtClean="0">
                <a:latin typeface="Cambria" pitchFamily="18" charset="0"/>
              </a:rPr>
              <a:t>     </a:t>
            </a:r>
            <a:r>
              <a:rPr lang="en-GB" altLang="el-GR" smtClean="0">
                <a:latin typeface="Cambria" pitchFamily="18" charset="0"/>
                <a:cs typeface="Tahoma" pitchFamily="34" charset="0"/>
              </a:rPr>
              <a:t>ΠΡΟΜΗΘΕΥΤΕΣ</a:t>
            </a:r>
            <a:endParaRPr lang="el-GR" altLang="el-GR" smtClean="0"/>
          </a:p>
          <a:p>
            <a:pPr lvl="1" algn="just" eaLnBrk="1" hangingPunct="1"/>
            <a:r>
              <a:rPr lang="en-GB" altLang="el-GR" smtClean="0">
                <a:latin typeface="Cambria" pitchFamily="18" charset="0"/>
                <a:cs typeface="Tahoma" pitchFamily="34" charset="0"/>
              </a:rPr>
              <a:t>Είδος Προμηθειών, </a:t>
            </a:r>
            <a:endParaRPr lang="el-GR" altLang="el-GR" smtClean="0"/>
          </a:p>
          <a:p>
            <a:pPr lvl="1" algn="just" eaLnBrk="1" hangingPunct="1"/>
            <a:r>
              <a:rPr lang="en-GB" altLang="el-GR" smtClean="0">
                <a:latin typeface="Cambria" pitchFamily="18" charset="0"/>
                <a:cs typeface="Tahoma" pitchFamily="34" charset="0"/>
              </a:rPr>
              <a:t>Βασικά χαρακτηριστικά προμηθευτών και προμηθευόμενων υλικών, </a:t>
            </a:r>
            <a:endParaRPr lang="el-GR" altLang="el-GR" smtClean="0"/>
          </a:p>
          <a:p>
            <a:pPr lvl="1" algn="just" eaLnBrk="1" hangingPunct="1"/>
            <a:r>
              <a:rPr lang="en-GB" altLang="el-GR" smtClean="0">
                <a:latin typeface="Cambria" pitchFamily="18" charset="0"/>
                <a:cs typeface="Tahoma" pitchFamily="34" charset="0"/>
              </a:rPr>
              <a:t>κριτήρια αξιολόγησης προμηθευτών, </a:t>
            </a:r>
            <a:endParaRPr lang="el-GR" altLang="el-GR" smtClean="0"/>
          </a:p>
          <a:p>
            <a:pPr lvl="1" algn="just" eaLnBrk="1" hangingPunct="1"/>
            <a:r>
              <a:rPr lang="en-GB" altLang="el-GR" smtClean="0">
                <a:latin typeface="Cambria" pitchFamily="18" charset="0"/>
                <a:cs typeface="Tahoma" pitchFamily="34" charset="0"/>
              </a:rPr>
              <a:t>διαπραγματευτική δύναμη των προμηθευτών, </a:t>
            </a:r>
            <a:endParaRPr lang="el-GR" altLang="el-GR" smtClean="0"/>
          </a:p>
          <a:p>
            <a:pPr lvl="1" algn="just" eaLnBrk="1" hangingPunct="1"/>
            <a:r>
              <a:rPr lang="en-GB" altLang="el-GR" smtClean="0">
                <a:latin typeface="Cambria" pitchFamily="18" charset="0"/>
                <a:cs typeface="Tahoma" pitchFamily="34" charset="0"/>
              </a:rPr>
              <a:t>μονοπώλια</a:t>
            </a:r>
            <a:endParaRPr lang="el-GR" altLang="el-GR" smtClean="0"/>
          </a:p>
        </p:txBody>
      </p:sp>
      <p:sp>
        <p:nvSpPr>
          <p:cNvPr id="50180" name="AutoShape 4"/>
          <p:cNvSpPr>
            <a:spLocks noChangeArrowheads="1"/>
          </p:cNvSpPr>
          <p:nvPr/>
        </p:nvSpPr>
        <p:spPr bwMode="auto">
          <a:xfrm>
            <a:off x="7086600" y="6248400"/>
            <a:ext cx="976313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buClr>
                <a:schemeClr val="accent1"/>
              </a:buClr>
              <a:buSzPct val="70000"/>
              <a:buFont typeface="Wingdings 2" pitchFamily="18" charset="2"/>
              <a:buChar char=""/>
              <a:defRPr sz="3200">
                <a:solidFill>
                  <a:schemeClr val="tx1"/>
                </a:solidFill>
                <a:latin typeface="Rockwell" pitchFamily="18" charset="0"/>
              </a:defRPr>
            </a:lvl1pPr>
            <a:lvl2pPr marL="742950" indent="-285750" eaLnBrk="0" hangingPunct="0">
              <a:spcBef>
                <a:spcPts val="400"/>
              </a:spcBef>
              <a:buClr>
                <a:schemeClr val="accent2"/>
              </a:buClr>
              <a:buSzPct val="90000"/>
              <a:buChar char="•"/>
              <a:defRPr sz="2600">
                <a:solidFill>
                  <a:schemeClr val="tx1"/>
                </a:solidFill>
                <a:latin typeface="Rockwell" pitchFamily="18" charset="0"/>
              </a:defRPr>
            </a:lvl2pPr>
            <a:lvl3pPr marL="1143000" indent="-228600" eaLnBrk="0" hangingPunct="0">
              <a:spcBef>
                <a:spcPts val="400"/>
              </a:spcBef>
              <a:buClr>
                <a:srgbClr val="A8CDD7"/>
              </a:buClr>
              <a:buSzPct val="100000"/>
              <a:buFont typeface="Wingdings 2" pitchFamily="18" charset="2"/>
              <a:buChar char=""/>
              <a:defRPr sz="2300">
                <a:solidFill>
                  <a:schemeClr val="tx1"/>
                </a:solidFill>
                <a:latin typeface="Rockwell" pitchFamily="18" charset="0"/>
              </a:defRPr>
            </a:lvl3pPr>
            <a:lvl4pPr marL="1600200" indent="-228600" eaLnBrk="0" hangingPunct="0">
              <a:spcBef>
                <a:spcPts val="400"/>
              </a:spcBef>
              <a:buClr>
                <a:srgbClr val="A8CDD7"/>
              </a:buClr>
              <a:buSzPct val="100000"/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Rockwell" pitchFamily="18" charset="0"/>
              </a:defRPr>
            </a:lvl4pPr>
            <a:lvl5pPr marL="2057400" indent="-228600" eaLnBrk="0" hangingPunct="0">
              <a:spcBef>
                <a:spcPts val="400"/>
              </a:spcBef>
              <a:buClr>
                <a:srgbClr val="A8CDD7"/>
              </a:buClr>
              <a:buSzPct val="100000"/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Rockwell" pitchFamily="18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A8CDD7"/>
              </a:buClr>
              <a:buSzPct val="100000"/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Rockwell" pitchFamily="18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A8CDD7"/>
              </a:buClr>
              <a:buSzPct val="100000"/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Rockwell" pitchFamily="18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A8CDD7"/>
              </a:buClr>
              <a:buSzPct val="100000"/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Rockwell" pitchFamily="18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A8CDD7"/>
              </a:buClr>
              <a:buSzPct val="100000"/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Rockwell" pitchFamily="18" charset="0"/>
              </a:defRPr>
            </a:lvl9pPr>
          </a:lstStyle>
          <a:p>
            <a:pPr eaLnBrk="1" hangingPunct="1">
              <a:buClrTx/>
              <a:buSzTx/>
              <a:buFontTx/>
              <a:buNone/>
            </a:pPr>
            <a:endParaRPr lang="el-GR" altLang="el-GR" sz="240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l-GR" dirty="0" smtClean="0"/>
              <a:t>Αντικειμενικά κριτήρια αξιολόγησης</a:t>
            </a:r>
            <a:endParaRPr lang="el-GR" dirty="0"/>
          </a:p>
        </p:txBody>
      </p:sp>
      <p:sp>
        <p:nvSpPr>
          <p:cNvPr id="14339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b="1" smtClean="0"/>
              <a:t>Η εμπορική βιωσιμότητα του σχεδίου</a:t>
            </a:r>
            <a:r>
              <a:rPr lang="el-GR" altLang="el-GR" smtClean="0"/>
              <a:t>, </a:t>
            </a:r>
          </a:p>
          <a:p>
            <a:r>
              <a:rPr lang="el-GR" altLang="el-GR" b="1" smtClean="0"/>
              <a:t>Η βελτίωση στην κατανομή των εθνικών πόρων</a:t>
            </a:r>
            <a:r>
              <a:rPr lang="el-GR" altLang="el-GR" smtClean="0"/>
              <a:t>, </a:t>
            </a:r>
          </a:p>
          <a:p>
            <a:r>
              <a:rPr lang="el-GR" altLang="el-GR" b="1" smtClean="0"/>
              <a:t>Η επιτάχυνση του ρυθμού ανόδου του Εθνικού εισοδήματος</a:t>
            </a:r>
            <a:endParaRPr lang="el-GR" altLang="el-GR" smtClean="0"/>
          </a:p>
          <a:p>
            <a:r>
              <a:rPr lang="el-GR" altLang="el-GR" b="1" smtClean="0"/>
              <a:t>Η δικαιότερη κατανομή του εισοδήματος</a:t>
            </a:r>
            <a:endParaRPr lang="el-GR" altLang="el-GR" smtClean="0"/>
          </a:p>
          <a:p>
            <a:r>
              <a:rPr lang="el-GR" altLang="el-GR" b="1" smtClean="0"/>
              <a:t>Η παραγωγή κοινωνικά επιθυμητών αγαθών</a:t>
            </a:r>
            <a:r>
              <a:rPr lang="el-GR" altLang="el-GR" smtClean="0"/>
              <a:t>.</a:t>
            </a:r>
          </a:p>
          <a:p>
            <a:endParaRPr lang="el-GR" altLang="el-GR" smtClean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pPr marL="54864" indent="0" eaLnBrk="1" fontAlgn="auto" hangingPunct="1">
              <a:spcAft>
                <a:spcPts val="0"/>
              </a:spcAft>
              <a:defRPr/>
            </a:pPr>
            <a:r>
              <a:rPr lang="en-GB" sz="3600" b="1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3. ΑΝΑΛΥΣΗ ΕΝΔΙΑΜΕΣΟΥ (ΜΙΚΡΟ-) ΠΕΡΙΒΑΛΛΟΝΤΟΣ</a:t>
            </a:r>
            <a:endParaRPr lang="en-GB" sz="3600" b="1" i="1">
              <a:solidFill>
                <a:srgbClr val="00008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ook Antiqua" pitchFamily="18" charset="0"/>
              <a:cs typeface="Tahoma" pitchFamily="34" charset="0"/>
            </a:endParaRPr>
          </a:p>
        </p:txBody>
      </p:sp>
      <p:sp>
        <p:nvSpPr>
          <p:cNvPr id="51203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524000"/>
            <a:ext cx="8458200" cy="4967288"/>
          </a:xfrm>
        </p:spPr>
        <p:txBody>
          <a:bodyPr/>
          <a:lstStyle/>
          <a:p>
            <a:pPr algn="just" eaLnBrk="1" hangingPunct="1"/>
            <a:r>
              <a:rPr lang="en-GB" altLang="el-GR" dirty="0" smtClean="0">
                <a:latin typeface="Book Antiqua" pitchFamily="18" charset="0"/>
                <a:cs typeface="Tahoma" pitchFamily="34" charset="0"/>
              </a:rPr>
              <a:t>1.</a:t>
            </a:r>
            <a:r>
              <a:rPr lang="en-GB" altLang="el-GR" dirty="0" smtClean="0"/>
              <a:t>  </a:t>
            </a:r>
            <a:r>
              <a:rPr lang="en-GB" altLang="el-GR" dirty="0" smtClean="0">
                <a:latin typeface="Cambria" pitchFamily="18" charset="0"/>
              </a:rPr>
              <a:t>   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ΠΡΟΜΗΘΕΥΤΕΣ</a:t>
            </a:r>
            <a:endParaRPr lang="el-GR" altLang="el-GR" dirty="0" smtClean="0"/>
          </a:p>
          <a:p>
            <a:pPr algn="just" eaLnBrk="1" hangingPunct="1"/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εν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αλλακτικότητα προμηθευτών </a:t>
            </a:r>
            <a:endParaRPr lang="el-GR" altLang="el-GR" dirty="0" smtClean="0"/>
          </a:p>
          <a:p>
            <a:pPr lvl="1" algn="just" eaLnBrk="1" hangingPunct="1"/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δυν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ατότητα αντικατάστασης των προμηθευτών κλπ. </a:t>
            </a:r>
            <a:endParaRPr lang="el-GR" altLang="el-GR" dirty="0" smtClean="0"/>
          </a:p>
          <a:p>
            <a:pPr lvl="1" algn="just" eaLnBrk="1" hangingPunct="1"/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Γι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α παράδειγμα αναφέρουμε: </a:t>
            </a:r>
            <a:endParaRPr lang="el-GR" altLang="el-GR" dirty="0" smtClean="0"/>
          </a:p>
          <a:p>
            <a:pPr lvl="2" algn="just" eaLnBrk="1" hangingPunct="1"/>
            <a:r>
              <a:rPr lang="en-GB" altLang="el-GR" sz="2800" dirty="0" err="1" smtClean="0">
                <a:latin typeface="Cambria" pitchFamily="18" charset="0"/>
                <a:cs typeface="Tahoma" pitchFamily="34" charset="0"/>
              </a:rPr>
              <a:t>Τι</a:t>
            </a:r>
            <a:r>
              <a:rPr lang="en-GB" altLang="el-GR" sz="2800" dirty="0" smtClean="0">
                <a:latin typeface="Cambria" pitchFamily="18" charset="0"/>
                <a:cs typeface="Tahoma" pitchFamily="34" charset="0"/>
              </a:rPr>
              <a:t> π</a:t>
            </a:r>
            <a:r>
              <a:rPr lang="en-GB" altLang="el-GR" sz="2800" dirty="0" err="1" smtClean="0">
                <a:latin typeface="Cambria" pitchFamily="18" charset="0"/>
                <a:cs typeface="Tahoma" pitchFamily="34" charset="0"/>
              </a:rPr>
              <a:t>ρομηθεύετ</a:t>
            </a:r>
            <a:r>
              <a:rPr lang="en-GB" altLang="el-GR" sz="2800" dirty="0" smtClean="0">
                <a:latin typeface="Cambria" pitchFamily="18" charset="0"/>
                <a:cs typeface="Tahoma" pitchFamily="34" charset="0"/>
              </a:rPr>
              <a:t>αι ο πελάτης, </a:t>
            </a:r>
            <a:endParaRPr lang="el-GR" altLang="el-GR" sz="2800" dirty="0" smtClean="0"/>
          </a:p>
          <a:p>
            <a:pPr lvl="2" algn="just" eaLnBrk="1" hangingPunct="1"/>
            <a:r>
              <a:rPr lang="en-GB" altLang="el-GR" sz="2800" dirty="0" smtClean="0">
                <a:latin typeface="Cambria" pitchFamily="18" charset="0"/>
                <a:cs typeface="Tahoma" pitchFamily="34" charset="0"/>
              </a:rPr>
              <a:t>π</a:t>
            </a:r>
            <a:r>
              <a:rPr lang="en-GB" altLang="el-GR" sz="2800" dirty="0" err="1" smtClean="0">
                <a:latin typeface="Cambria" pitchFamily="18" charset="0"/>
                <a:cs typeface="Tahoma" pitchFamily="34" charset="0"/>
              </a:rPr>
              <a:t>οιοι</a:t>
            </a:r>
            <a:r>
              <a:rPr lang="en-GB" altLang="el-GR" sz="2800" dirty="0" smtClean="0">
                <a:latin typeface="Cambria" pitchFamily="18" charset="0"/>
                <a:cs typeface="Tahoma" pitchFamily="34" charset="0"/>
              </a:rPr>
              <a:t> </a:t>
            </a:r>
            <a:r>
              <a:rPr lang="en-GB" altLang="el-GR" sz="2800" dirty="0" err="1" smtClean="0">
                <a:latin typeface="Cambria" pitchFamily="18" charset="0"/>
                <a:cs typeface="Tahoma" pitchFamily="34" charset="0"/>
              </a:rPr>
              <a:t>είν</a:t>
            </a:r>
            <a:r>
              <a:rPr lang="en-GB" altLang="el-GR" sz="2800" dirty="0" smtClean="0">
                <a:latin typeface="Cambria" pitchFamily="18" charset="0"/>
                <a:cs typeface="Tahoma" pitchFamily="34" charset="0"/>
              </a:rPr>
              <a:t>αι οι προμηθευτές, </a:t>
            </a:r>
            <a:endParaRPr lang="el-GR" altLang="el-GR" sz="2800" dirty="0" smtClean="0"/>
          </a:p>
          <a:p>
            <a:pPr lvl="2" algn="just" eaLnBrk="1" hangingPunct="1"/>
            <a:r>
              <a:rPr lang="en-GB" altLang="el-GR" sz="2800" dirty="0" smtClean="0">
                <a:latin typeface="Cambria" pitchFamily="18" charset="0"/>
                <a:cs typeface="Tahoma" pitchFamily="34" charset="0"/>
              </a:rPr>
              <a:t>π</a:t>
            </a:r>
            <a:r>
              <a:rPr lang="en-GB" altLang="el-GR" sz="2800" dirty="0" err="1" smtClean="0">
                <a:latin typeface="Cambria" pitchFamily="18" charset="0"/>
                <a:cs typeface="Tahoma" pitchFamily="34" charset="0"/>
              </a:rPr>
              <a:t>οι</a:t>
            </a:r>
            <a:r>
              <a:rPr lang="en-GB" altLang="el-GR" sz="2800" dirty="0" smtClean="0">
                <a:latin typeface="Cambria" pitchFamily="18" charset="0"/>
                <a:cs typeface="Tahoma" pitchFamily="34" charset="0"/>
              </a:rPr>
              <a:t>α είναι η ποιότητα των προμηθευόμενων προϊόντων, </a:t>
            </a:r>
            <a:endParaRPr lang="el-GR" altLang="el-GR" sz="2800" dirty="0" smtClean="0"/>
          </a:p>
          <a:p>
            <a:pPr lvl="2" algn="just" eaLnBrk="1" hangingPunct="1"/>
            <a:r>
              <a:rPr lang="en-GB" altLang="el-GR" sz="2800" dirty="0" smtClean="0">
                <a:latin typeface="Cambria" pitchFamily="18" charset="0"/>
                <a:cs typeface="Tahoma" pitchFamily="34" charset="0"/>
              </a:rPr>
              <a:t>π</a:t>
            </a:r>
            <a:r>
              <a:rPr lang="en-GB" altLang="el-GR" sz="2800" dirty="0" err="1" smtClean="0">
                <a:latin typeface="Cambria" pitchFamily="18" charset="0"/>
                <a:cs typeface="Tahoma" pitchFamily="34" charset="0"/>
              </a:rPr>
              <a:t>όσο</a:t>
            </a:r>
            <a:r>
              <a:rPr lang="en-GB" altLang="el-GR" sz="2800" dirty="0" smtClean="0">
                <a:latin typeface="Cambria" pitchFamily="18" charset="0"/>
                <a:cs typeface="Tahoma" pitchFamily="34" charset="0"/>
              </a:rPr>
              <a:t> </a:t>
            </a:r>
            <a:r>
              <a:rPr lang="en-GB" altLang="el-GR" sz="2800" dirty="0" err="1" smtClean="0">
                <a:latin typeface="Cambria" pitchFamily="18" charset="0"/>
                <a:cs typeface="Tahoma" pitchFamily="34" charset="0"/>
              </a:rPr>
              <a:t>δύσκολο</a:t>
            </a:r>
            <a:r>
              <a:rPr lang="en-GB" altLang="el-GR" sz="2800" dirty="0" smtClean="0">
                <a:latin typeface="Cambria" pitchFamily="18" charset="0"/>
                <a:cs typeface="Tahoma" pitchFamily="34" charset="0"/>
              </a:rPr>
              <a:t> </a:t>
            </a:r>
            <a:r>
              <a:rPr lang="en-GB" altLang="el-GR" sz="2800" dirty="0" err="1" smtClean="0">
                <a:latin typeface="Cambria" pitchFamily="18" charset="0"/>
                <a:cs typeface="Tahoma" pitchFamily="34" charset="0"/>
              </a:rPr>
              <a:t>είν</a:t>
            </a:r>
            <a:r>
              <a:rPr lang="en-GB" altLang="el-GR" sz="2800" dirty="0" smtClean="0">
                <a:latin typeface="Cambria" pitchFamily="18" charset="0"/>
                <a:cs typeface="Tahoma" pitchFamily="34" charset="0"/>
              </a:rPr>
              <a:t>αι να διαπραγματευτεί τις τιμές </a:t>
            </a:r>
            <a:r>
              <a:rPr lang="el-GR" altLang="el-GR" sz="2800" dirty="0" smtClean="0"/>
              <a:t>τ</a:t>
            </a:r>
            <a:r>
              <a:rPr lang="en-GB" altLang="el-GR" sz="2800" dirty="0" err="1" smtClean="0">
                <a:latin typeface="Cambria" pitchFamily="18" charset="0"/>
                <a:cs typeface="Tahoma" pitchFamily="34" charset="0"/>
              </a:rPr>
              <a:t>ων</a:t>
            </a:r>
            <a:r>
              <a:rPr lang="en-GB" altLang="el-GR" sz="2800" dirty="0" smtClean="0">
                <a:latin typeface="Cambria" pitchFamily="18" charset="0"/>
                <a:cs typeface="Tahoma" pitchFamily="34" charset="0"/>
              </a:rPr>
              <a:t> π</a:t>
            </a:r>
            <a:r>
              <a:rPr lang="en-GB" altLang="el-GR" sz="2800" dirty="0" err="1" smtClean="0">
                <a:latin typeface="Cambria" pitchFamily="18" charset="0"/>
                <a:cs typeface="Tahoma" pitchFamily="34" charset="0"/>
              </a:rPr>
              <a:t>ρομηθευόμενων</a:t>
            </a:r>
            <a:r>
              <a:rPr lang="en-GB" altLang="el-GR" sz="2800" dirty="0" smtClean="0">
                <a:latin typeface="Cambria" pitchFamily="18" charset="0"/>
                <a:cs typeface="Tahoma" pitchFamily="34" charset="0"/>
              </a:rPr>
              <a:t> π</a:t>
            </a:r>
            <a:r>
              <a:rPr lang="en-GB" altLang="el-GR" sz="2800" dirty="0" err="1" smtClean="0">
                <a:latin typeface="Cambria" pitchFamily="18" charset="0"/>
                <a:cs typeface="Tahoma" pitchFamily="34" charset="0"/>
              </a:rPr>
              <a:t>ροϊόντων</a:t>
            </a:r>
            <a:r>
              <a:rPr lang="en-GB" altLang="el-GR" sz="2800" dirty="0" smtClean="0">
                <a:latin typeface="Tahoma" pitchFamily="34" charset="0"/>
                <a:cs typeface="Tahoma" pitchFamily="34" charset="0"/>
              </a:rPr>
              <a:t>, </a:t>
            </a:r>
            <a:endParaRPr lang="el-GR" altLang="el-GR" sz="2800" dirty="0" smtClean="0">
              <a:latin typeface="Tahoma" pitchFamily="34" charset="0"/>
            </a:endParaRPr>
          </a:p>
        </p:txBody>
      </p:sp>
      <p:sp>
        <p:nvSpPr>
          <p:cNvPr id="51204" name="AutoShape 4"/>
          <p:cNvSpPr>
            <a:spLocks noChangeArrowheads="1"/>
          </p:cNvSpPr>
          <p:nvPr/>
        </p:nvSpPr>
        <p:spPr bwMode="auto">
          <a:xfrm>
            <a:off x="7086600" y="6248400"/>
            <a:ext cx="976313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buClr>
                <a:schemeClr val="accent1"/>
              </a:buClr>
              <a:buSzPct val="70000"/>
              <a:buFont typeface="Wingdings 2" pitchFamily="18" charset="2"/>
              <a:buChar char=""/>
              <a:defRPr sz="3200">
                <a:solidFill>
                  <a:schemeClr val="tx1"/>
                </a:solidFill>
                <a:latin typeface="Rockwell" pitchFamily="18" charset="0"/>
              </a:defRPr>
            </a:lvl1pPr>
            <a:lvl2pPr marL="742950" indent="-285750" eaLnBrk="0" hangingPunct="0">
              <a:spcBef>
                <a:spcPts val="400"/>
              </a:spcBef>
              <a:buClr>
                <a:schemeClr val="accent2"/>
              </a:buClr>
              <a:buSzPct val="90000"/>
              <a:buChar char="•"/>
              <a:defRPr sz="2600">
                <a:solidFill>
                  <a:schemeClr val="tx1"/>
                </a:solidFill>
                <a:latin typeface="Rockwell" pitchFamily="18" charset="0"/>
              </a:defRPr>
            </a:lvl2pPr>
            <a:lvl3pPr marL="1143000" indent="-228600" eaLnBrk="0" hangingPunct="0">
              <a:spcBef>
                <a:spcPts val="400"/>
              </a:spcBef>
              <a:buClr>
                <a:srgbClr val="A8CDD7"/>
              </a:buClr>
              <a:buSzPct val="100000"/>
              <a:buFont typeface="Wingdings 2" pitchFamily="18" charset="2"/>
              <a:buChar char=""/>
              <a:defRPr sz="2300">
                <a:solidFill>
                  <a:schemeClr val="tx1"/>
                </a:solidFill>
                <a:latin typeface="Rockwell" pitchFamily="18" charset="0"/>
              </a:defRPr>
            </a:lvl3pPr>
            <a:lvl4pPr marL="1600200" indent="-228600" eaLnBrk="0" hangingPunct="0">
              <a:spcBef>
                <a:spcPts val="400"/>
              </a:spcBef>
              <a:buClr>
                <a:srgbClr val="A8CDD7"/>
              </a:buClr>
              <a:buSzPct val="100000"/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Rockwell" pitchFamily="18" charset="0"/>
              </a:defRPr>
            </a:lvl4pPr>
            <a:lvl5pPr marL="2057400" indent="-228600" eaLnBrk="0" hangingPunct="0">
              <a:spcBef>
                <a:spcPts val="400"/>
              </a:spcBef>
              <a:buClr>
                <a:srgbClr val="A8CDD7"/>
              </a:buClr>
              <a:buSzPct val="100000"/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Rockwell" pitchFamily="18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A8CDD7"/>
              </a:buClr>
              <a:buSzPct val="100000"/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Rockwell" pitchFamily="18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A8CDD7"/>
              </a:buClr>
              <a:buSzPct val="100000"/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Rockwell" pitchFamily="18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A8CDD7"/>
              </a:buClr>
              <a:buSzPct val="100000"/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Rockwell" pitchFamily="18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A8CDD7"/>
              </a:buClr>
              <a:buSzPct val="100000"/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Rockwell" pitchFamily="18" charset="0"/>
              </a:defRPr>
            </a:lvl9pPr>
          </a:lstStyle>
          <a:p>
            <a:pPr eaLnBrk="1" hangingPunct="1">
              <a:buClrTx/>
              <a:buSzTx/>
              <a:buFontTx/>
              <a:buNone/>
            </a:pPr>
            <a:endParaRPr lang="el-GR" altLang="el-GR" sz="240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8458200" cy="838200"/>
          </a:xfrm>
        </p:spPr>
        <p:txBody>
          <a:bodyPr>
            <a:normAutofit fontScale="90000"/>
          </a:bodyPr>
          <a:lstStyle/>
          <a:p>
            <a:pPr marL="54864" indent="0" eaLnBrk="1" fontAlgn="auto" hangingPunct="1">
              <a:spcAft>
                <a:spcPts val="0"/>
              </a:spcAft>
              <a:defRPr/>
            </a:pPr>
            <a:r>
              <a:rPr lang="en-GB" sz="36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3. ΑΝΑΛΥΣΗ ΕΝΔΙΑΜΕΣΟΥ (ΜΙΚΡΟ-) ΠΕΡΙΒΑΛΛΟΝΤΟΣ</a:t>
            </a:r>
            <a:endParaRPr lang="en-GB" sz="3600" b="1" i="1" dirty="0">
              <a:solidFill>
                <a:srgbClr val="00008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ook Antiqua" pitchFamily="18" charset="0"/>
              <a:cs typeface="Tahoma" pitchFamily="34" charset="0"/>
            </a:endParaRPr>
          </a:p>
        </p:txBody>
      </p:sp>
      <p:sp>
        <p:nvSpPr>
          <p:cNvPr id="52227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524000"/>
            <a:ext cx="8686800" cy="4953000"/>
          </a:xfrm>
        </p:spPr>
        <p:txBody>
          <a:bodyPr/>
          <a:lstStyle/>
          <a:p>
            <a:pPr lvl="1" algn="just" eaLnBrk="1" hangingPunct="1"/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υπ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άρχει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η 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δυν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ατότητα αντικατάστασης ενός προμηθευτή με κάποιον άλλον και με ποιο κόστος, </a:t>
            </a:r>
            <a:endParaRPr lang="el-GR" altLang="el-GR" dirty="0" smtClean="0"/>
          </a:p>
          <a:p>
            <a:pPr lvl="1" algn="just" eaLnBrk="1" hangingPunct="1"/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οι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π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ρομηθευτές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μας π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ρομηθεύουν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και 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στον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α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ντ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αγωνισμό και με ποιους όρους, </a:t>
            </a:r>
            <a:endParaRPr lang="el-GR" altLang="el-GR" dirty="0" smtClean="0"/>
          </a:p>
          <a:p>
            <a:pPr lvl="1" algn="just" eaLnBrk="1" hangingPunct="1"/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π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οι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α η πιστωτική πολιτική των προμηθευτών και πόσο δυσκολεύει αυτό την επιχείρηση, </a:t>
            </a:r>
            <a:endParaRPr lang="el-GR" altLang="el-GR" dirty="0" smtClean="0"/>
          </a:p>
          <a:p>
            <a:pPr lvl="1" algn="just" eaLnBrk="1" hangingPunct="1"/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π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οιοι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οι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χρόνοι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πα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ράδοσης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των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α’ και β’ 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υλών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και π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όσο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έτοιμη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είν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αι η επιχείρηση για να ανταποκριθεί γρήγορα σε μια μεγάλη παραγγελία κλπ.</a:t>
            </a:r>
            <a:endParaRPr lang="en-GB" altLang="el-GR" dirty="0" smtClean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610600" cy="1295400"/>
          </a:xfrm>
        </p:spPr>
        <p:txBody>
          <a:bodyPr>
            <a:normAutofit/>
          </a:bodyPr>
          <a:lstStyle/>
          <a:p>
            <a:pPr marL="54864" indent="0" eaLnBrk="1" fontAlgn="auto" hangingPunct="1">
              <a:spcAft>
                <a:spcPts val="0"/>
              </a:spcAft>
              <a:defRPr/>
            </a:pPr>
            <a:r>
              <a:rPr lang="en-GB" sz="32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3. ΑΝΑΛΥΣΗ ΕΝΔΙΑΜΕΣΟΥ (ΜΙΚΡΟ-) ΠΕΡΙΒΑΛΛΟΝΤΟΣ</a:t>
            </a:r>
            <a:endParaRPr lang="en-GB" sz="3200" b="1" i="1" dirty="0">
              <a:solidFill>
                <a:srgbClr val="00008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ook Antiqua" pitchFamily="18" charset="0"/>
              <a:cs typeface="Tahoma" pitchFamily="34" charset="0"/>
            </a:endParaRPr>
          </a:p>
        </p:txBody>
      </p:sp>
      <p:sp>
        <p:nvSpPr>
          <p:cNvPr id="5325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8382000" cy="5043488"/>
          </a:xfrm>
        </p:spPr>
        <p:txBody>
          <a:bodyPr/>
          <a:lstStyle/>
          <a:p>
            <a:pPr algn="just" eaLnBrk="1" hangingPunct="1"/>
            <a:r>
              <a:rPr lang="el-GR" altLang="el-GR" dirty="0" smtClean="0">
                <a:latin typeface="Book Antiqua" pitchFamily="18" charset="0"/>
              </a:rPr>
              <a:t>2</a:t>
            </a:r>
            <a:r>
              <a:rPr lang="en-GB" altLang="el-GR" dirty="0" smtClean="0">
                <a:latin typeface="Book Antiqua" pitchFamily="18" charset="0"/>
                <a:cs typeface="Tahoma" pitchFamily="34" charset="0"/>
              </a:rPr>
              <a:t>.</a:t>
            </a:r>
            <a:r>
              <a:rPr lang="en-GB" altLang="el-GR" dirty="0" smtClean="0"/>
              <a:t>      </a:t>
            </a:r>
            <a:r>
              <a:rPr lang="en-GB" altLang="el-GR" dirty="0" smtClean="0">
                <a:latin typeface="Tahoma" pitchFamily="34" charset="0"/>
                <a:cs typeface="Tahoma" pitchFamily="34" charset="0"/>
              </a:rPr>
              <a:t>ΑΓΟΡΑ – ΠΕΛΑΤΕΣ</a:t>
            </a:r>
            <a:endParaRPr lang="el-GR" altLang="el-GR" dirty="0" smtClean="0">
              <a:latin typeface="Book Antiqua" pitchFamily="18" charset="0"/>
            </a:endParaRPr>
          </a:p>
          <a:p>
            <a:pPr algn="just" eaLnBrk="1" hangingPunct="1"/>
            <a:r>
              <a:rPr lang="en-GB" altLang="el-GR" dirty="0" err="1" smtClean="0">
                <a:latin typeface="Tahoma" pitchFamily="34" charset="0"/>
                <a:cs typeface="Tahoma" pitchFamily="34" charset="0"/>
              </a:rPr>
              <a:t>Τμημ</a:t>
            </a:r>
            <a:r>
              <a:rPr lang="en-GB" altLang="el-GR" dirty="0" smtClean="0">
                <a:latin typeface="Tahoma" pitchFamily="34" charset="0"/>
                <a:cs typeface="Tahoma" pitchFamily="34" charset="0"/>
              </a:rPr>
              <a:t>ατοποίηση της αγοράς </a:t>
            </a:r>
            <a:endParaRPr lang="el-GR" altLang="el-GR" dirty="0" smtClean="0">
              <a:latin typeface="Tahoma" pitchFamily="34" charset="0"/>
            </a:endParaRPr>
          </a:p>
          <a:p>
            <a:pPr lvl="1" algn="just" eaLnBrk="1" hangingPunct="1"/>
            <a:r>
              <a:rPr lang="en-GB" altLang="el-GR" dirty="0" err="1" smtClean="0">
                <a:latin typeface="Tahoma" pitchFamily="34" charset="0"/>
                <a:cs typeface="Tahoma" pitchFamily="34" charset="0"/>
              </a:rPr>
              <a:t>δι</a:t>
            </a:r>
            <a:r>
              <a:rPr lang="en-GB" altLang="el-GR" dirty="0" smtClean="0">
                <a:latin typeface="Tahoma" pitchFamily="34" charset="0"/>
                <a:cs typeface="Tahoma" pitchFamily="34" charset="0"/>
              </a:rPr>
              <a:t>αχωρισμός της αγοράς σε μικρότερα τμήματα – κομμάτια με βάση κάποια κοινά χαρακτηριστικά</a:t>
            </a:r>
            <a:endParaRPr lang="el-GR" altLang="el-GR" dirty="0" smtClean="0">
              <a:latin typeface="Tahoma" pitchFamily="34" charset="0"/>
            </a:endParaRPr>
          </a:p>
          <a:p>
            <a:pPr algn="just" eaLnBrk="1" hangingPunct="1"/>
            <a:r>
              <a:rPr lang="en-GB" altLang="el-GR" dirty="0" err="1" smtClean="0">
                <a:latin typeface="Tahoma" pitchFamily="34" charset="0"/>
                <a:cs typeface="Tahoma" pitchFamily="34" charset="0"/>
              </a:rPr>
              <a:t>Μετ</a:t>
            </a:r>
            <a:r>
              <a:rPr lang="en-GB" altLang="el-GR" dirty="0" smtClean="0">
                <a:latin typeface="Tahoma" pitchFamily="34" charset="0"/>
                <a:cs typeface="Tahoma" pitchFamily="34" charset="0"/>
              </a:rPr>
              <a:t>αβλητές τμηματοποίησης αποτελούν </a:t>
            </a:r>
            <a:endParaRPr lang="el-GR" altLang="el-GR" dirty="0" smtClean="0">
              <a:latin typeface="Tahoma" pitchFamily="34" charset="0"/>
            </a:endParaRPr>
          </a:p>
          <a:p>
            <a:pPr lvl="1" algn="just" eaLnBrk="1" hangingPunct="1"/>
            <a:r>
              <a:rPr lang="en-GB" altLang="el-GR" dirty="0" smtClean="0">
                <a:latin typeface="Tahoma" pitchFamily="34" charset="0"/>
                <a:cs typeface="Tahoma" pitchFamily="34" charset="0"/>
              </a:rPr>
              <a:t>η </a:t>
            </a:r>
            <a:r>
              <a:rPr lang="en-GB" altLang="el-GR" dirty="0" err="1" smtClean="0">
                <a:latin typeface="Tahoma" pitchFamily="34" charset="0"/>
                <a:cs typeface="Tahoma" pitchFamily="34" charset="0"/>
              </a:rPr>
              <a:t>γεωγρ</a:t>
            </a:r>
            <a:r>
              <a:rPr lang="en-GB" altLang="el-GR" dirty="0" smtClean="0">
                <a:latin typeface="Tahoma" pitchFamily="34" charset="0"/>
                <a:cs typeface="Tahoma" pitchFamily="34" charset="0"/>
              </a:rPr>
              <a:t>αφική κατανομή, </a:t>
            </a:r>
            <a:endParaRPr lang="el-GR" altLang="el-GR" dirty="0" smtClean="0">
              <a:latin typeface="Tahoma" pitchFamily="34" charset="0"/>
            </a:endParaRPr>
          </a:p>
          <a:p>
            <a:pPr lvl="1" algn="just" eaLnBrk="1" hangingPunct="1"/>
            <a:r>
              <a:rPr lang="en-GB" altLang="el-GR" dirty="0" err="1" smtClean="0">
                <a:latin typeface="Tahoma" pitchFamily="34" charset="0"/>
                <a:cs typeface="Tahoma" pitchFamily="34" charset="0"/>
              </a:rPr>
              <a:t>το</a:t>
            </a:r>
            <a:r>
              <a:rPr lang="en-GB" altLang="el-GR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en-GB" altLang="el-GR" dirty="0" err="1" smtClean="0">
                <a:latin typeface="Tahoma" pitchFamily="34" charset="0"/>
                <a:cs typeface="Tahoma" pitchFamily="34" charset="0"/>
              </a:rPr>
              <a:t>μέγεθος</a:t>
            </a:r>
            <a:r>
              <a:rPr lang="en-GB" altLang="el-GR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en-GB" altLang="el-GR" dirty="0" err="1" smtClean="0">
                <a:latin typeface="Tahoma" pitchFamily="34" charset="0"/>
                <a:cs typeface="Tahoma" pitchFamily="34" charset="0"/>
              </a:rPr>
              <a:t>του</a:t>
            </a:r>
            <a:r>
              <a:rPr lang="en-GB" altLang="el-GR" dirty="0" smtClean="0">
                <a:latin typeface="Tahoma" pitchFamily="34" charset="0"/>
                <a:cs typeface="Tahoma" pitchFamily="34" charset="0"/>
              </a:rPr>
              <a:t> π</a:t>
            </a:r>
            <a:r>
              <a:rPr lang="en-GB" altLang="el-GR" dirty="0" err="1" smtClean="0">
                <a:latin typeface="Tahoma" pitchFamily="34" charset="0"/>
                <a:cs typeface="Tahoma" pitchFamily="34" charset="0"/>
              </a:rPr>
              <a:t>ελάτη</a:t>
            </a:r>
            <a:r>
              <a:rPr lang="en-GB" altLang="el-GR" dirty="0" smtClean="0">
                <a:latin typeface="Tahoma" pitchFamily="34" charset="0"/>
                <a:cs typeface="Tahoma" pitchFamily="34" charset="0"/>
              </a:rPr>
              <a:t>, </a:t>
            </a:r>
            <a:endParaRPr lang="el-GR" altLang="el-GR" dirty="0" smtClean="0">
              <a:latin typeface="Tahoma" pitchFamily="34" charset="0"/>
            </a:endParaRPr>
          </a:p>
          <a:p>
            <a:pPr lvl="1" algn="just" eaLnBrk="1" hangingPunct="1"/>
            <a:r>
              <a:rPr lang="en-GB" altLang="el-GR" dirty="0" err="1" smtClean="0">
                <a:latin typeface="Tahoma" pitchFamily="34" charset="0"/>
                <a:cs typeface="Tahoma" pitchFamily="34" charset="0"/>
              </a:rPr>
              <a:t>το</a:t>
            </a:r>
            <a:r>
              <a:rPr lang="en-GB" altLang="el-GR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en-GB" altLang="el-GR" dirty="0" err="1" smtClean="0">
                <a:latin typeface="Tahoma" pitchFamily="34" charset="0"/>
                <a:cs typeface="Tahoma" pitchFamily="34" charset="0"/>
              </a:rPr>
              <a:t>μέγεθος</a:t>
            </a:r>
            <a:r>
              <a:rPr lang="en-GB" altLang="el-GR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en-GB" altLang="el-GR" dirty="0" err="1" smtClean="0">
                <a:latin typeface="Tahoma" pitchFamily="34" charset="0"/>
                <a:cs typeface="Tahoma" pitchFamily="34" charset="0"/>
              </a:rPr>
              <a:t>της</a:t>
            </a:r>
            <a:r>
              <a:rPr lang="en-GB" altLang="el-GR" dirty="0" smtClean="0">
                <a:latin typeface="Tahoma" pitchFamily="34" charset="0"/>
                <a:cs typeface="Tahoma" pitchFamily="34" charset="0"/>
              </a:rPr>
              <a:t> παρα</a:t>
            </a:r>
            <a:r>
              <a:rPr lang="en-GB" altLang="el-GR" dirty="0" err="1" smtClean="0">
                <a:latin typeface="Tahoma" pitchFamily="34" charset="0"/>
                <a:cs typeface="Tahoma" pitchFamily="34" charset="0"/>
              </a:rPr>
              <a:t>γγελί</a:t>
            </a:r>
            <a:r>
              <a:rPr lang="en-GB" altLang="el-GR" dirty="0" smtClean="0">
                <a:latin typeface="Tahoma" pitchFamily="34" charset="0"/>
                <a:cs typeface="Tahoma" pitchFamily="34" charset="0"/>
              </a:rPr>
              <a:t>ας, </a:t>
            </a:r>
            <a:endParaRPr lang="el-GR" altLang="el-GR" dirty="0" smtClean="0">
              <a:latin typeface="Tahoma" pitchFamily="34" charset="0"/>
            </a:endParaRPr>
          </a:p>
        </p:txBody>
      </p:sp>
      <p:sp>
        <p:nvSpPr>
          <p:cNvPr id="53252" name="AutoShape 5"/>
          <p:cNvSpPr>
            <a:spLocks noChangeArrowheads="1"/>
          </p:cNvSpPr>
          <p:nvPr/>
        </p:nvSpPr>
        <p:spPr bwMode="auto">
          <a:xfrm>
            <a:off x="7086600" y="6248400"/>
            <a:ext cx="976313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buClr>
                <a:schemeClr val="accent1"/>
              </a:buClr>
              <a:buSzPct val="70000"/>
              <a:buFont typeface="Wingdings 2" pitchFamily="18" charset="2"/>
              <a:buChar char=""/>
              <a:defRPr sz="3200">
                <a:solidFill>
                  <a:schemeClr val="tx1"/>
                </a:solidFill>
                <a:latin typeface="Rockwell" pitchFamily="18" charset="0"/>
              </a:defRPr>
            </a:lvl1pPr>
            <a:lvl2pPr marL="742950" indent="-285750" eaLnBrk="0" hangingPunct="0">
              <a:spcBef>
                <a:spcPts val="400"/>
              </a:spcBef>
              <a:buClr>
                <a:schemeClr val="accent2"/>
              </a:buClr>
              <a:buSzPct val="90000"/>
              <a:buChar char="•"/>
              <a:defRPr sz="2600">
                <a:solidFill>
                  <a:schemeClr val="tx1"/>
                </a:solidFill>
                <a:latin typeface="Rockwell" pitchFamily="18" charset="0"/>
              </a:defRPr>
            </a:lvl2pPr>
            <a:lvl3pPr marL="1143000" indent="-228600" eaLnBrk="0" hangingPunct="0">
              <a:spcBef>
                <a:spcPts val="400"/>
              </a:spcBef>
              <a:buClr>
                <a:srgbClr val="A8CDD7"/>
              </a:buClr>
              <a:buSzPct val="100000"/>
              <a:buFont typeface="Wingdings 2" pitchFamily="18" charset="2"/>
              <a:buChar char=""/>
              <a:defRPr sz="2300">
                <a:solidFill>
                  <a:schemeClr val="tx1"/>
                </a:solidFill>
                <a:latin typeface="Rockwell" pitchFamily="18" charset="0"/>
              </a:defRPr>
            </a:lvl3pPr>
            <a:lvl4pPr marL="1600200" indent="-228600" eaLnBrk="0" hangingPunct="0">
              <a:spcBef>
                <a:spcPts val="400"/>
              </a:spcBef>
              <a:buClr>
                <a:srgbClr val="A8CDD7"/>
              </a:buClr>
              <a:buSzPct val="100000"/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Rockwell" pitchFamily="18" charset="0"/>
              </a:defRPr>
            </a:lvl4pPr>
            <a:lvl5pPr marL="2057400" indent="-228600" eaLnBrk="0" hangingPunct="0">
              <a:spcBef>
                <a:spcPts val="400"/>
              </a:spcBef>
              <a:buClr>
                <a:srgbClr val="A8CDD7"/>
              </a:buClr>
              <a:buSzPct val="100000"/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Rockwell" pitchFamily="18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A8CDD7"/>
              </a:buClr>
              <a:buSzPct val="100000"/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Rockwell" pitchFamily="18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A8CDD7"/>
              </a:buClr>
              <a:buSzPct val="100000"/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Rockwell" pitchFamily="18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A8CDD7"/>
              </a:buClr>
              <a:buSzPct val="100000"/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Rockwell" pitchFamily="18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A8CDD7"/>
              </a:buClr>
              <a:buSzPct val="100000"/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Rockwell" pitchFamily="18" charset="0"/>
              </a:defRPr>
            </a:lvl9pPr>
          </a:lstStyle>
          <a:p>
            <a:pPr eaLnBrk="1" hangingPunct="1">
              <a:buClrTx/>
              <a:buSzTx/>
              <a:buFontTx/>
              <a:buNone/>
            </a:pPr>
            <a:endParaRPr lang="el-GR" altLang="el-GR" sz="240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839200" cy="1295400"/>
          </a:xfrm>
        </p:spPr>
        <p:txBody>
          <a:bodyPr>
            <a:normAutofit/>
          </a:bodyPr>
          <a:lstStyle/>
          <a:p>
            <a:pPr marL="54864" indent="0" eaLnBrk="1" fontAlgn="auto" hangingPunct="1">
              <a:spcAft>
                <a:spcPts val="0"/>
              </a:spcAft>
              <a:defRPr/>
            </a:pPr>
            <a:r>
              <a:rPr lang="en-GB" sz="32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3. ΑΝΑΛΥΣΗ ΕΝΔΙΑΜΕΣΟΥ (ΜΙΚΡΟ-) ΠΕΡΙΒΑΛΛΟΝΤΟΣ</a:t>
            </a:r>
            <a:endParaRPr lang="en-GB" sz="3200" b="1" i="1" dirty="0">
              <a:solidFill>
                <a:srgbClr val="00008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ook Antiqua" pitchFamily="18" charset="0"/>
              <a:cs typeface="Tahoma" pitchFamily="34" charset="0"/>
            </a:endParaRPr>
          </a:p>
        </p:txBody>
      </p:sp>
      <p:sp>
        <p:nvSpPr>
          <p:cNvPr id="5427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8229600" cy="4953000"/>
          </a:xfrm>
        </p:spPr>
        <p:txBody>
          <a:bodyPr/>
          <a:lstStyle/>
          <a:p>
            <a:pPr algn="just" eaLnBrk="1" hangingPunct="1"/>
            <a:r>
              <a:rPr lang="en-GB" altLang="el-GR" smtClean="0">
                <a:latin typeface="Tahoma" pitchFamily="34" charset="0"/>
                <a:cs typeface="Tahoma" pitchFamily="34" charset="0"/>
              </a:rPr>
              <a:t>Μεταβλητές τμηματοποίησης αποτελούν </a:t>
            </a:r>
            <a:endParaRPr lang="el-GR" altLang="el-GR" smtClean="0">
              <a:latin typeface="Tahoma" pitchFamily="34" charset="0"/>
            </a:endParaRPr>
          </a:p>
          <a:p>
            <a:pPr lvl="1" algn="just" eaLnBrk="1" hangingPunct="1"/>
            <a:r>
              <a:rPr lang="en-GB" altLang="el-GR" smtClean="0">
                <a:latin typeface="Tahoma" pitchFamily="34" charset="0"/>
                <a:cs typeface="Tahoma" pitchFamily="34" charset="0"/>
              </a:rPr>
              <a:t>η εφαρμογή του προϊόντος </a:t>
            </a:r>
            <a:endParaRPr lang="el-GR" altLang="el-GR" smtClean="0">
              <a:latin typeface="Tahoma" pitchFamily="34" charset="0"/>
            </a:endParaRPr>
          </a:p>
          <a:p>
            <a:pPr lvl="1" algn="just" eaLnBrk="1" hangingPunct="1"/>
            <a:r>
              <a:rPr lang="en-GB" altLang="el-GR" smtClean="0">
                <a:latin typeface="Tahoma" pitchFamily="34" charset="0"/>
                <a:cs typeface="Tahoma" pitchFamily="34" charset="0"/>
              </a:rPr>
              <a:t>π.χ. εάν η εταιρεία πουλάει δομικά υλικά, </a:t>
            </a:r>
            <a:endParaRPr lang="el-GR" altLang="el-GR" smtClean="0">
              <a:latin typeface="Tahoma" pitchFamily="34" charset="0"/>
            </a:endParaRPr>
          </a:p>
          <a:p>
            <a:pPr lvl="2" algn="just" eaLnBrk="1" hangingPunct="1"/>
            <a:r>
              <a:rPr lang="en-GB" altLang="el-GR" smtClean="0">
                <a:latin typeface="Tahoma" pitchFamily="34" charset="0"/>
                <a:cs typeface="Tahoma" pitchFamily="34" charset="0"/>
              </a:rPr>
              <a:t>μπορεί να κατηγοριοποιήσουμε για ποιον λόγο αγοράζει η κάθε κατηγορία πελάτη, </a:t>
            </a:r>
            <a:endParaRPr lang="el-GR" altLang="el-GR" smtClean="0">
              <a:latin typeface="Tahoma" pitchFamily="34" charset="0"/>
            </a:endParaRPr>
          </a:p>
          <a:p>
            <a:pPr lvl="2" algn="just" eaLnBrk="1" hangingPunct="1"/>
            <a:r>
              <a:rPr lang="en-GB" altLang="el-GR" smtClean="0">
                <a:latin typeface="Tahoma" pitchFamily="34" charset="0"/>
                <a:cs typeface="Tahoma" pitchFamily="34" charset="0"/>
              </a:rPr>
              <a:t>όπως π.χ. η μεγάλη τεχνική εταιρεία για κατασκευή δρόμων, η μικρή για οικήματα κλπ </a:t>
            </a:r>
            <a:endParaRPr lang="el-GR" altLang="el-GR" smtClean="0">
              <a:latin typeface="Tahoma" pitchFamily="34" charset="0"/>
            </a:endParaRPr>
          </a:p>
          <a:p>
            <a:pPr lvl="1" algn="just" eaLnBrk="1" hangingPunct="1"/>
            <a:r>
              <a:rPr lang="en-GB" altLang="el-GR" smtClean="0">
                <a:latin typeface="Tahoma" pitchFamily="34" charset="0"/>
                <a:cs typeface="Tahoma" pitchFamily="34" charset="0"/>
              </a:rPr>
              <a:t>Τα στοιχεία αυτά συνήθως αναλύονται λεκτικά και συνοδεύονται από πίνακα όπου οπτικοποιείται η τεκμηρίωσή τους.</a:t>
            </a:r>
            <a:endParaRPr lang="el-GR" altLang="el-GR" smtClean="0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298" name="Object 2"/>
          <p:cNvGraphicFramePr>
            <a:graphicFrameLocks noChangeAspect="1"/>
          </p:cNvGraphicFramePr>
          <p:nvPr>
            <p:ph/>
          </p:nvPr>
        </p:nvGraphicFramePr>
        <p:xfrm>
          <a:off x="520700" y="1219200"/>
          <a:ext cx="7937500" cy="3962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10" name="Φύλλο εργασίας" r:id="rId3" imgW="4793163" imgH="1173846" progId="Excel.Sheet.8">
                  <p:embed/>
                </p:oleObj>
              </mc:Choice>
              <mc:Fallback>
                <p:oleObj name="Φύλλο εργασίας" r:id="rId3" imgW="4793163" imgH="1173846" progId="Excel.Shee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0700" y="1219200"/>
                        <a:ext cx="7937500" cy="3962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pPr marL="54864" indent="0" eaLnBrk="1" fontAlgn="auto" hangingPunct="1">
              <a:spcAft>
                <a:spcPts val="0"/>
              </a:spcAft>
              <a:defRPr/>
            </a:pPr>
            <a:r>
              <a:rPr lang="en-GB" sz="3600" b="1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3. ΑΝΑΛΥΣΗ ΕΝΔΙΑΜΕΣΟΥ (ΜΙΚΡΟ-) ΠΕΡΙΒΑΛΛΟΝΤΟΣ</a:t>
            </a:r>
            <a:endParaRPr lang="en-GB" sz="3600" b="1" i="1">
              <a:solidFill>
                <a:srgbClr val="00008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ook Antiqua" pitchFamily="18" charset="0"/>
              <a:cs typeface="Tahoma" pitchFamily="34" charset="0"/>
            </a:endParaRPr>
          </a:p>
        </p:txBody>
      </p:sp>
      <p:sp>
        <p:nvSpPr>
          <p:cNvPr id="56323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1447800"/>
            <a:ext cx="8763000" cy="5257800"/>
          </a:xfrm>
        </p:spPr>
        <p:txBody>
          <a:bodyPr/>
          <a:lstStyle/>
          <a:p>
            <a:pPr algn="just" eaLnBrk="1" hangingPunct="1">
              <a:spcBef>
                <a:spcPts val="0"/>
              </a:spcBef>
            </a:pPr>
            <a:r>
              <a:rPr lang="el-GR" altLang="el-GR" dirty="0" smtClean="0">
                <a:latin typeface="Book Antiqua" pitchFamily="18" charset="0"/>
              </a:rPr>
              <a:t>2</a:t>
            </a:r>
            <a:r>
              <a:rPr lang="en-GB" altLang="el-GR" dirty="0" smtClean="0">
                <a:latin typeface="Book Antiqua" pitchFamily="18" charset="0"/>
                <a:cs typeface="Tahoma" pitchFamily="34" charset="0"/>
              </a:rPr>
              <a:t>.</a:t>
            </a:r>
            <a:r>
              <a:rPr lang="en-GB" altLang="el-GR" dirty="0" smtClean="0"/>
              <a:t>    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</a:rPr>
              <a:t>  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ΑΓΟΡΑ – ΠΕΛΑΤΕΣ</a:t>
            </a:r>
            <a:endParaRPr lang="el-GR" altLang="el-GR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 eaLnBrk="1" hangingPunct="1">
              <a:spcBef>
                <a:spcPts val="0"/>
              </a:spcBef>
            </a:pP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Μερίδι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α αγοράς. </a:t>
            </a:r>
            <a:endParaRPr lang="el-GR" altLang="el-GR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algn="just" eaLnBrk="1" hangingPunct="1">
              <a:spcBef>
                <a:spcPts val="0"/>
              </a:spcBef>
            </a:pP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Τι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μερίδιο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α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γοράς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έχει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η επ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ιχείρηση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και π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οιο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το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μερίδιο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των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α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ντ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αγωνιστών. </a:t>
            </a:r>
            <a:endParaRPr lang="el-GR" altLang="el-GR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 eaLnBrk="1" hangingPunct="1">
              <a:spcBef>
                <a:spcPts val="0"/>
              </a:spcBef>
            </a:pP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Απα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ιτήσεις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π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ελ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ατών από τα προϊόντα της επιχείρησης </a:t>
            </a:r>
            <a:endParaRPr lang="el-GR" altLang="el-GR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algn="just" eaLnBrk="1" hangingPunct="1">
              <a:spcBef>
                <a:spcPts val="0"/>
              </a:spcBef>
            </a:pP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ως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π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ρος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την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π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ώληση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, </a:t>
            </a:r>
            <a:endParaRPr lang="el-GR" altLang="el-GR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algn="just" eaLnBrk="1" hangingPunct="1">
              <a:spcBef>
                <a:spcPts val="0"/>
              </a:spcBef>
            </a:pP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τις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τιμές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, </a:t>
            </a:r>
            <a:endParaRPr lang="el-GR" altLang="el-GR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algn="just" eaLnBrk="1" hangingPunct="1">
              <a:spcBef>
                <a:spcPts val="0"/>
              </a:spcBef>
            </a:pP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τον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χρόνο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πα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ράδοσης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, </a:t>
            </a:r>
            <a:endParaRPr lang="el-GR" altLang="el-GR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algn="just" eaLnBrk="1" hangingPunct="1">
              <a:spcBef>
                <a:spcPts val="0"/>
              </a:spcBef>
            </a:pP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την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π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οιότητ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α, </a:t>
            </a:r>
            <a:endParaRPr lang="el-GR" altLang="el-GR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algn="just" eaLnBrk="1" hangingPunct="1">
              <a:spcBef>
                <a:spcPts val="0"/>
              </a:spcBef>
            </a:pP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την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π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ιστο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ποίηση, </a:t>
            </a:r>
            <a:endParaRPr lang="el-GR" altLang="el-GR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algn="just" eaLnBrk="1" hangingPunct="1">
              <a:spcBef>
                <a:spcPts val="0"/>
              </a:spcBef>
            </a:pP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την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π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ιστωτική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π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ολιτική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κλ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π</a:t>
            </a:r>
            <a:endParaRPr lang="el-GR" altLang="el-GR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8839200" cy="1066800"/>
          </a:xfrm>
        </p:spPr>
        <p:txBody>
          <a:bodyPr>
            <a:normAutofit/>
          </a:bodyPr>
          <a:lstStyle/>
          <a:p>
            <a:pPr marL="54864" indent="0" eaLnBrk="1" fontAlgn="auto" hangingPunct="1">
              <a:spcAft>
                <a:spcPts val="0"/>
              </a:spcAft>
              <a:defRPr/>
            </a:pPr>
            <a:r>
              <a:rPr lang="en-GB" sz="32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3. ΑΝΑΛΥΣΗ ΕΝΔΙΑΜΕΣΟΥ (ΜΙΚΡΟ-) ΠΕΡΙΒΑΛΛΟΝΤΟΣ</a:t>
            </a:r>
            <a:endParaRPr lang="en-GB" sz="3200" b="1" i="1" dirty="0">
              <a:solidFill>
                <a:srgbClr val="00008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ook Antiqua" pitchFamily="18" charset="0"/>
              <a:cs typeface="Tahoma" pitchFamily="34" charset="0"/>
            </a:endParaRPr>
          </a:p>
        </p:txBody>
      </p:sp>
      <p:sp>
        <p:nvSpPr>
          <p:cNvPr id="57347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447800"/>
            <a:ext cx="8534400" cy="5181600"/>
          </a:xfrm>
        </p:spPr>
        <p:txBody>
          <a:bodyPr/>
          <a:lstStyle/>
          <a:p>
            <a:pPr algn="just" eaLnBrk="1" hangingPunct="1"/>
            <a:r>
              <a:rPr lang="el-GR" altLang="el-GR" dirty="0" smtClean="0"/>
              <a:t>2</a:t>
            </a:r>
            <a:r>
              <a:rPr lang="en-GB" altLang="el-GR" dirty="0" smtClean="0">
                <a:cs typeface="Tahoma" pitchFamily="34" charset="0"/>
              </a:rPr>
              <a:t>.</a:t>
            </a:r>
            <a:r>
              <a:rPr lang="en-GB" altLang="el-GR" dirty="0" smtClean="0"/>
              <a:t>      </a:t>
            </a:r>
            <a:r>
              <a:rPr lang="en-GB" altLang="el-GR" dirty="0" smtClean="0">
                <a:cs typeface="Tahoma" pitchFamily="34" charset="0"/>
              </a:rPr>
              <a:t>ΑΓΟΡΑ – ΠΕΛΑΤΕΣ</a:t>
            </a:r>
            <a:endParaRPr lang="el-GR" altLang="el-GR" dirty="0" smtClean="0"/>
          </a:p>
          <a:p>
            <a:pPr algn="just" eaLnBrk="1" hangingPunct="1"/>
            <a:r>
              <a:rPr lang="en-GB" altLang="el-GR" dirty="0" smtClean="0">
                <a:cs typeface="Tahoma" pitchFamily="34" charset="0"/>
              </a:rPr>
              <a:t>Α</a:t>
            </a:r>
            <a:r>
              <a:rPr lang="el-GR" altLang="el-GR" dirty="0" smtClean="0">
                <a:cs typeface="Tahoma" pitchFamily="34" charset="0"/>
              </a:rPr>
              <a:t>π</a:t>
            </a:r>
            <a:r>
              <a:rPr lang="en-GB" altLang="el-GR" dirty="0" smtClean="0">
                <a:cs typeface="Tahoma" pitchFamily="34" charset="0"/>
              </a:rPr>
              <a:t>α</a:t>
            </a:r>
            <a:r>
              <a:rPr lang="en-GB" altLang="el-GR" dirty="0" err="1" smtClean="0">
                <a:cs typeface="Tahoma" pitchFamily="34" charset="0"/>
              </a:rPr>
              <a:t>ιτήσεις</a:t>
            </a:r>
            <a:r>
              <a:rPr lang="en-GB" altLang="el-GR" dirty="0" smtClean="0">
                <a:cs typeface="Tahoma" pitchFamily="34" charset="0"/>
              </a:rPr>
              <a:t> </a:t>
            </a:r>
            <a:r>
              <a:rPr lang="el-GR" altLang="el-GR" dirty="0" smtClean="0">
                <a:cs typeface="Tahoma" pitchFamily="34" charset="0"/>
              </a:rPr>
              <a:t>π</a:t>
            </a:r>
            <a:r>
              <a:rPr lang="en-GB" altLang="el-GR" dirty="0" err="1" smtClean="0">
                <a:cs typeface="Tahoma" pitchFamily="34" charset="0"/>
              </a:rPr>
              <a:t>ελ</a:t>
            </a:r>
            <a:r>
              <a:rPr lang="en-GB" altLang="el-GR" dirty="0" smtClean="0">
                <a:cs typeface="Tahoma" pitchFamily="34" charset="0"/>
              </a:rPr>
              <a:t>ατών </a:t>
            </a:r>
            <a:r>
              <a:rPr lang="en-GB" altLang="el-GR" dirty="0" smtClean="0">
                <a:cs typeface="Tahoma" pitchFamily="34" charset="0"/>
              </a:rPr>
              <a:t>στα τεχνικά χαρακτηριστικά των </a:t>
            </a:r>
            <a:r>
              <a:rPr lang="el-GR" altLang="el-GR" dirty="0" smtClean="0">
                <a:cs typeface="Tahoma" pitchFamily="34" charset="0"/>
              </a:rPr>
              <a:t>π</a:t>
            </a:r>
            <a:r>
              <a:rPr lang="en-GB" altLang="el-GR" dirty="0" err="1" smtClean="0">
                <a:cs typeface="Tahoma" pitchFamily="34" charset="0"/>
              </a:rPr>
              <a:t>ροϊόντων</a:t>
            </a:r>
            <a:r>
              <a:rPr lang="en-GB" altLang="el-GR" dirty="0" smtClean="0">
                <a:cs typeface="Tahoma" pitchFamily="34" charset="0"/>
              </a:rPr>
              <a:t> </a:t>
            </a:r>
            <a:r>
              <a:rPr lang="en-GB" altLang="el-GR" dirty="0" smtClean="0">
                <a:cs typeface="Tahoma" pitchFamily="34" charset="0"/>
              </a:rPr>
              <a:t>(σε διαστάσεις, υλικά, αισθητική εμφάνιση κλπ)</a:t>
            </a:r>
            <a:endParaRPr lang="el-GR" altLang="el-GR" dirty="0" smtClean="0"/>
          </a:p>
          <a:p>
            <a:pPr algn="just" eaLnBrk="1" hangingPunct="1"/>
            <a:r>
              <a:rPr lang="en-GB" altLang="el-GR" dirty="0" smtClean="0">
                <a:cs typeface="Tahoma" pitchFamily="34" charset="0"/>
              </a:rPr>
              <a:t>Βα</a:t>
            </a:r>
            <a:r>
              <a:rPr lang="en-GB" altLang="el-GR" dirty="0" err="1" smtClean="0">
                <a:cs typeface="Tahoma" pitchFamily="34" charset="0"/>
              </a:rPr>
              <a:t>σικές</a:t>
            </a:r>
            <a:r>
              <a:rPr lang="en-GB" altLang="el-GR" dirty="0" smtClean="0">
                <a:cs typeface="Tahoma" pitchFamily="34" charset="0"/>
              </a:rPr>
              <a:t> </a:t>
            </a:r>
            <a:r>
              <a:rPr lang="en-GB" altLang="el-GR" dirty="0" err="1" smtClean="0">
                <a:cs typeface="Tahoma" pitchFamily="34" charset="0"/>
              </a:rPr>
              <a:t>χρήσεις</a:t>
            </a:r>
            <a:r>
              <a:rPr lang="en-GB" altLang="el-GR" dirty="0" smtClean="0">
                <a:cs typeface="Tahoma" pitchFamily="34" charset="0"/>
              </a:rPr>
              <a:t> </a:t>
            </a:r>
            <a:r>
              <a:rPr lang="en-GB" altLang="el-GR" dirty="0" err="1" smtClean="0">
                <a:cs typeface="Tahoma" pitchFamily="34" charset="0"/>
              </a:rPr>
              <a:t>των</a:t>
            </a:r>
            <a:r>
              <a:rPr lang="en-GB" altLang="el-GR" dirty="0" smtClean="0">
                <a:cs typeface="Tahoma" pitchFamily="34" charset="0"/>
              </a:rPr>
              <a:t> </a:t>
            </a:r>
            <a:r>
              <a:rPr lang="el-GR" altLang="el-GR" dirty="0" smtClean="0">
                <a:cs typeface="Tahoma" pitchFamily="34" charset="0"/>
              </a:rPr>
              <a:t>π</a:t>
            </a:r>
            <a:r>
              <a:rPr lang="en-GB" altLang="el-GR" dirty="0" err="1" smtClean="0">
                <a:cs typeface="Tahoma" pitchFamily="34" charset="0"/>
              </a:rPr>
              <a:t>ροϊόντων</a:t>
            </a:r>
            <a:endParaRPr lang="el-GR" altLang="el-GR" dirty="0" smtClean="0"/>
          </a:p>
          <a:p>
            <a:pPr algn="just" eaLnBrk="1" hangingPunct="1"/>
            <a:r>
              <a:rPr lang="en-GB" altLang="el-GR" dirty="0" err="1" smtClean="0">
                <a:cs typeface="Tahoma" pitchFamily="34" charset="0"/>
              </a:rPr>
              <a:t>Οφέλη</a:t>
            </a:r>
            <a:r>
              <a:rPr lang="en-GB" altLang="el-GR" dirty="0" smtClean="0">
                <a:cs typeface="Tahoma" pitchFamily="34" charset="0"/>
              </a:rPr>
              <a:t> </a:t>
            </a:r>
            <a:r>
              <a:rPr lang="el-GR" altLang="el-GR" dirty="0" smtClean="0">
                <a:cs typeface="Tahoma" pitchFamily="34" charset="0"/>
              </a:rPr>
              <a:t>π</a:t>
            </a:r>
            <a:r>
              <a:rPr lang="en-GB" altLang="el-GR" dirty="0" err="1" smtClean="0">
                <a:cs typeface="Tahoma" pitchFamily="34" charset="0"/>
              </a:rPr>
              <a:t>ελάτη</a:t>
            </a:r>
            <a:r>
              <a:rPr lang="en-GB" altLang="el-GR" dirty="0" smtClean="0">
                <a:cs typeface="Tahoma" pitchFamily="34" charset="0"/>
              </a:rPr>
              <a:t> </a:t>
            </a:r>
            <a:r>
              <a:rPr lang="en-GB" altLang="el-GR" dirty="0" smtClean="0">
                <a:cs typeface="Tahoma" pitchFamily="34" charset="0"/>
              </a:rPr>
              <a:t>από </a:t>
            </a:r>
            <a:r>
              <a:rPr lang="en-GB" altLang="el-GR" dirty="0" err="1" smtClean="0">
                <a:cs typeface="Tahoma" pitchFamily="34" charset="0"/>
              </a:rPr>
              <a:t>τη</a:t>
            </a:r>
            <a:r>
              <a:rPr lang="en-GB" altLang="el-GR" dirty="0" smtClean="0">
                <a:cs typeface="Tahoma" pitchFamily="34" charset="0"/>
              </a:rPr>
              <a:t> </a:t>
            </a:r>
            <a:r>
              <a:rPr lang="en-GB" altLang="el-GR" dirty="0" err="1" smtClean="0">
                <a:cs typeface="Tahoma" pitchFamily="34" charset="0"/>
              </a:rPr>
              <a:t>χρήση</a:t>
            </a:r>
            <a:r>
              <a:rPr lang="en-GB" altLang="el-GR" dirty="0" smtClean="0">
                <a:cs typeface="Tahoma" pitchFamily="34" charset="0"/>
              </a:rPr>
              <a:t> </a:t>
            </a:r>
            <a:r>
              <a:rPr lang="en-GB" altLang="el-GR" dirty="0" err="1" smtClean="0">
                <a:cs typeface="Tahoma" pitchFamily="34" charset="0"/>
              </a:rPr>
              <a:t>των</a:t>
            </a:r>
            <a:r>
              <a:rPr lang="en-GB" altLang="el-GR" dirty="0" smtClean="0">
                <a:cs typeface="Tahoma" pitchFamily="34" charset="0"/>
              </a:rPr>
              <a:t> </a:t>
            </a:r>
            <a:r>
              <a:rPr lang="el-GR" altLang="el-GR" dirty="0" smtClean="0">
                <a:cs typeface="Tahoma" pitchFamily="34" charset="0"/>
              </a:rPr>
              <a:t>π</a:t>
            </a:r>
            <a:r>
              <a:rPr lang="en-GB" altLang="el-GR" dirty="0" err="1" smtClean="0">
                <a:cs typeface="Tahoma" pitchFamily="34" charset="0"/>
              </a:rPr>
              <a:t>ροϊόντων</a:t>
            </a:r>
            <a:endParaRPr lang="el-GR" altLang="el-GR" dirty="0" smtClean="0"/>
          </a:p>
          <a:p>
            <a:pPr algn="just" eaLnBrk="1" hangingPunct="1"/>
            <a:r>
              <a:rPr lang="en-GB" altLang="el-GR" dirty="0" err="1" smtClean="0">
                <a:cs typeface="Tahoma" pitchFamily="34" charset="0"/>
              </a:rPr>
              <a:t>Τρό</a:t>
            </a:r>
            <a:r>
              <a:rPr lang="el-GR" altLang="el-GR" dirty="0" smtClean="0">
                <a:cs typeface="Tahoma" pitchFamily="34" charset="0"/>
              </a:rPr>
              <a:t>π</a:t>
            </a:r>
            <a:r>
              <a:rPr lang="en-GB" altLang="el-GR" dirty="0" err="1" smtClean="0">
                <a:cs typeface="Tahoma" pitchFamily="34" charset="0"/>
              </a:rPr>
              <a:t>οι</a:t>
            </a:r>
            <a:r>
              <a:rPr lang="en-GB" altLang="el-GR" dirty="0" smtClean="0">
                <a:cs typeface="Tahoma" pitchFamily="34" charset="0"/>
              </a:rPr>
              <a:t> </a:t>
            </a:r>
            <a:r>
              <a:rPr lang="en-GB" altLang="el-GR" dirty="0" err="1" smtClean="0">
                <a:cs typeface="Tahoma" pitchFamily="34" charset="0"/>
              </a:rPr>
              <a:t>ικ</a:t>
            </a:r>
            <a:r>
              <a:rPr lang="en-GB" altLang="el-GR" dirty="0" smtClean="0">
                <a:cs typeface="Tahoma" pitchFamily="34" charset="0"/>
              </a:rPr>
              <a:t>ανοποίησης </a:t>
            </a:r>
            <a:r>
              <a:rPr lang="el-GR" altLang="el-GR" dirty="0" smtClean="0">
                <a:cs typeface="Tahoma" pitchFamily="34" charset="0"/>
              </a:rPr>
              <a:t>π</a:t>
            </a:r>
            <a:r>
              <a:rPr lang="en-GB" altLang="el-GR" dirty="0" err="1" smtClean="0">
                <a:cs typeface="Tahoma" pitchFamily="34" charset="0"/>
              </a:rPr>
              <a:t>ελάτη</a:t>
            </a:r>
            <a:r>
              <a:rPr lang="en-GB" altLang="el-GR" dirty="0" smtClean="0">
                <a:cs typeface="Tahoma" pitchFamily="34" charset="0"/>
              </a:rPr>
              <a:t> </a:t>
            </a:r>
            <a:r>
              <a:rPr lang="en-GB" altLang="el-GR" dirty="0" err="1" smtClean="0">
                <a:cs typeface="Tahoma" pitchFamily="34" charset="0"/>
              </a:rPr>
              <a:t>ως</a:t>
            </a:r>
            <a:r>
              <a:rPr lang="en-GB" altLang="el-GR" dirty="0" smtClean="0">
                <a:cs typeface="Tahoma" pitchFamily="34" charset="0"/>
              </a:rPr>
              <a:t> </a:t>
            </a:r>
            <a:r>
              <a:rPr lang="el-GR" altLang="el-GR" dirty="0" smtClean="0">
                <a:cs typeface="Tahoma" pitchFamily="34" charset="0"/>
              </a:rPr>
              <a:t>π</a:t>
            </a:r>
            <a:r>
              <a:rPr lang="en-GB" altLang="el-GR" dirty="0" err="1" smtClean="0">
                <a:cs typeface="Tahoma" pitchFamily="34" charset="0"/>
              </a:rPr>
              <a:t>ρος</a:t>
            </a:r>
            <a:r>
              <a:rPr lang="en-GB" altLang="el-GR" dirty="0" smtClean="0">
                <a:cs typeface="Tahoma" pitchFamily="34" charset="0"/>
              </a:rPr>
              <a:t> </a:t>
            </a:r>
            <a:r>
              <a:rPr lang="en-GB" altLang="el-GR" dirty="0" err="1" smtClean="0">
                <a:cs typeface="Tahoma" pitchFamily="34" charset="0"/>
              </a:rPr>
              <a:t>τις</a:t>
            </a:r>
            <a:r>
              <a:rPr lang="en-GB" altLang="el-GR" dirty="0" smtClean="0">
                <a:cs typeface="Tahoma" pitchFamily="34" charset="0"/>
              </a:rPr>
              <a:t> </a:t>
            </a:r>
            <a:r>
              <a:rPr lang="en-GB" altLang="el-GR" dirty="0" smtClean="0">
                <a:cs typeface="Tahoma" pitchFamily="34" charset="0"/>
              </a:rPr>
              <a:t>α</a:t>
            </a:r>
            <a:r>
              <a:rPr lang="el-GR" altLang="el-GR" dirty="0" smtClean="0">
                <a:cs typeface="Tahoma" pitchFamily="34" charset="0"/>
              </a:rPr>
              <a:t>π</a:t>
            </a:r>
            <a:r>
              <a:rPr lang="en-GB" altLang="el-GR" dirty="0" smtClean="0">
                <a:cs typeface="Tahoma" pitchFamily="34" charset="0"/>
              </a:rPr>
              <a:t>α</a:t>
            </a:r>
            <a:r>
              <a:rPr lang="en-GB" altLang="el-GR" dirty="0" err="1" smtClean="0">
                <a:cs typeface="Tahoma" pitchFamily="34" charset="0"/>
              </a:rPr>
              <a:t>ιτήσεις</a:t>
            </a:r>
            <a:r>
              <a:rPr lang="en-GB" altLang="el-GR" dirty="0" smtClean="0">
                <a:cs typeface="Tahoma" pitchFamily="34" charset="0"/>
              </a:rPr>
              <a:t> </a:t>
            </a:r>
            <a:r>
              <a:rPr lang="en-GB" altLang="el-GR" dirty="0" smtClean="0">
                <a:cs typeface="Tahoma" pitchFamily="34" charset="0"/>
              </a:rPr>
              <a:t>τους</a:t>
            </a:r>
            <a:endParaRPr lang="el-GR" altLang="el-GR" dirty="0" smtClean="0"/>
          </a:p>
          <a:p>
            <a:pPr algn="just" eaLnBrk="1" hangingPunct="1"/>
            <a:r>
              <a:rPr lang="en-GB" altLang="el-GR" dirty="0" err="1" smtClean="0">
                <a:cs typeface="Tahoma" pitchFamily="34" charset="0"/>
              </a:rPr>
              <a:t>Συμ</a:t>
            </a:r>
            <a:r>
              <a:rPr lang="el-GR" altLang="el-GR" dirty="0" smtClean="0">
                <a:cs typeface="Tahoma" pitchFamily="34" charset="0"/>
              </a:rPr>
              <a:t>π</a:t>
            </a:r>
            <a:r>
              <a:rPr lang="en-GB" altLang="el-GR" dirty="0" err="1" smtClean="0">
                <a:cs typeface="Tahoma" pitchFamily="34" charset="0"/>
              </a:rPr>
              <a:t>ληρωμ</a:t>
            </a:r>
            <a:r>
              <a:rPr lang="en-GB" altLang="el-GR" dirty="0" smtClean="0">
                <a:cs typeface="Tahoma" pitchFamily="34" charset="0"/>
              </a:rPr>
              <a:t>ατικά </a:t>
            </a:r>
            <a:r>
              <a:rPr lang="en-GB" altLang="el-GR" dirty="0" smtClean="0">
                <a:cs typeface="Tahoma" pitchFamily="34" charset="0"/>
              </a:rPr>
              <a:t>και </a:t>
            </a:r>
            <a:r>
              <a:rPr lang="en-GB" altLang="el-GR" dirty="0" smtClean="0">
                <a:cs typeface="Tahoma" pitchFamily="34" charset="0"/>
              </a:rPr>
              <a:t>Υ</a:t>
            </a:r>
            <a:r>
              <a:rPr lang="el-GR" altLang="el-GR" dirty="0" smtClean="0">
                <a:cs typeface="Tahoma" pitchFamily="34" charset="0"/>
              </a:rPr>
              <a:t>π</a:t>
            </a:r>
            <a:r>
              <a:rPr lang="en-GB" altLang="el-GR" dirty="0" err="1" smtClean="0">
                <a:cs typeface="Tahoma" pitchFamily="34" charset="0"/>
              </a:rPr>
              <a:t>οκ</a:t>
            </a:r>
            <a:r>
              <a:rPr lang="en-GB" altLang="el-GR" dirty="0" smtClean="0">
                <a:cs typeface="Tahoma" pitchFamily="34" charset="0"/>
              </a:rPr>
              <a:t>ατάστατα </a:t>
            </a:r>
            <a:r>
              <a:rPr lang="el-GR" altLang="el-GR" dirty="0" smtClean="0">
                <a:cs typeface="Tahoma" pitchFamily="34" charset="0"/>
              </a:rPr>
              <a:t>π</a:t>
            </a:r>
            <a:r>
              <a:rPr lang="en-GB" altLang="el-GR" dirty="0" err="1" smtClean="0">
                <a:cs typeface="Tahoma" pitchFamily="34" charset="0"/>
              </a:rPr>
              <a:t>ροϊόντ</a:t>
            </a:r>
            <a:r>
              <a:rPr lang="en-GB" altLang="el-GR" dirty="0" smtClean="0">
                <a:cs typeface="Tahoma" pitchFamily="34" charset="0"/>
              </a:rPr>
              <a:t>α</a:t>
            </a:r>
            <a:endParaRPr lang="el-GR" altLang="el-GR" dirty="0" smtClean="0"/>
          </a:p>
          <a:p>
            <a:pPr algn="just" eaLnBrk="1" hangingPunct="1"/>
            <a:r>
              <a:rPr lang="en-GB" altLang="el-GR" dirty="0" smtClean="0">
                <a:cs typeface="Tahoma" pitchFamily="34" charset="0"/>
              </a:rPr>
              <a:t>Ε</a:t>
            </a:r>
            <a:r>
              <a:rPr lang="el-GR" altLang="el-GR" dirty="0" smtClean="0">
                <a:cs typeface="Tahoma" pitchFamily="34" charset="0"/>
              </a:rPr>
              <a:t>π</a:t>
            </a:r>
            <a:r>
              <a:rPr lang="en-GB" altLang="el-GR" dirty="0" err="1" smtClean="0">
                <a:cs typeface="Tahoma" pitchFamily="34" charset="0"/>
              </a:rPr>
              <a:t>οχικότητ</a:t>
            </a:r>
            <a:r>
              <a:rPr lang="en-GB" altLang="el-GR" dirty="0" smtClean="0">
                <a:cs typeface="Tahoma" pitchFamily="34" charset="0"/>
              </a:rPr>
              <a:t>α </a:t>
            </a:r>
            <a:r>
              <a:rPr lang="en-GB" altLang="el-GR" dirty="0" smtClean="0">
                <a:cs typeface="Tahoma" pitchFamily="34" charset="0"/>
              </a:rPr>
              <a:t>της ζήτησης</a:t>
            </a:r>
            <a:endParaRPr lang="el-GR" altLang="el-GR" dirty="0" smtClean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295400"/>
          </a:xfrm>
        </p:spPr>
        <p:txBody>
          <a:bodyPr/>
          <a:lstStyle/>
          <a:p>
            <a:pPr marL="54864" indent="0" eaLnBrk="1" fontAlgn="auto" hangingPunct="1">
              <a:spcAft>
                <a:spcPts val="0"/>
              </a:spcAft>
              <a:defRPr/>
            </a:pPr>
            <a:r>
              <a:rPr lang="en-GB" sz="3600" b="1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3. ΑΝΑΛΥΣΗ ΕΝΔΙΑΜΕΣΟΥ (ΜΙΚΡΟ-) ΠΕΡΙΒΑΛΛΟΝΤΟΣ</a:t>
            </a:r>
            <a:endParaRPr lang="en-GB" sz="3600" b="1" i="1">
              <a:solidFill>
                <a:srgbClr val="00008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ook Antiqua" pitchFamily="18" charset="0"/>
              <a:cs typeface="Tahoma" pitchFamily="34" charset="0"/>
            </a:endParaRPr>
          </a:p>
        </p:txBody>
      </p:sp>
      <p:sp>
        <p:nvSpPr>
          <p:cNvPr id="58371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600200"/>
            <a:ext cx="8001000" cy="4800600"/>
          </a:xfrm>
        </p:spPr>
        <p:txBody>
          <a:bodyPr/>
          <a:lstStyle/>
          <a:p>
            <a:pPr algn="just" eaLnBrk="1" hangingPunct="1"/>
            <a:r>
              <a:rPr lang="el-GR" altLang="el-GR" dirty="0" smtClean="0">
                <a:latin typeface="Book Antiqua" pitchFamily="18" charset="0"/>
              </a:rPr>
              <a:t>2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.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</a:rPr>
              <a:t>      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ΑΓΟΡΑ – ΠΕΛΑΤΕΣ</a:t>
            </a:r>
            <a:endParaRPr lang="el-GR" altLang="el-GR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 eaLnBrk="1" hangingPunct="1"/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Ιστορική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εξέλιξη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του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π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ροϊόντος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</a:t>
            </a:r>
            <a:endParaRPr lang="el-GR" altLang="el-GR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algn="just" eaLnBrk="1" hangingPunct="1"/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πχ. 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Κινητά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τηλέφων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α που ξεκίνησαν ογκώδη και με μεγάλες κεραίες και σήμερα έχουν ενσωματωμένο ραδιόφωνο, ψηφιακή φωτογραφική μηχανή, κάμερα κλπ</a:t>
            </a:r>
            <a:endParaRPr lang="el-GR" altLang="el-GR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algn="just" eaLnBrk="1" hangingPunct="1"/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Αγορ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αστικές συνήθειες των πελατών. </a:t>
            </a:r>
            <a:endParaRPr lang="el-GR" altLang="el-GR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algn="just" eaLnBrk="1" hangingPunct="1"/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Μπ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ορούν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να 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εκφρ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αστούν και στον παρακάτω πίνακα.</a:t>
            </a:r>
          </a:p>
        </p:txBody>
      </p:sp>
      <p:sp>
        <p:nvSpPr>
          <p:cNvPr id="58372" name="AutoShape 5"/>
          <p:cNvSpPr>
            <a:spLocks noChangeArrowheads="1"/>
          </p:cNvSpPr>
          <p:nvPr/>
        </p:nvSpPr>
        <p:spPr bwMode="auto">
          <a:xfrm>
            <a:off x="7086600" y="6248400"/>
            <a:ext cx="976313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buClr>
                <a:schemeClr val="accent1"/>
              </a:buClr>
              <a:buSzPct val="70000"/>
              <a:buFont typeface="Wingdings 2" pitchFamily="18" charset="2"/>
              <a:buChar char=""/>
              <a:defRPr sz="3200">
                <a:solidFill>
                  <a:schemeClr val="tx1"/>
                </a:solidFill>
                <a:latin typeface="Rockwell" pitchFamily="18" charset="0"/>
              </a:defRPr>
            </a:lvl1pPr>
            <a:lvl2pPr marL="742950" indent="-285750" eaLnBrk="0" hangingPunct="0">
              <a:spcBef>
                <a:spcPts val="400"/>
              </a:spcBef>
              <a:buClr>
                <a:schemeClr val="accent2"/>
              </a:buClr>
              <a:buSzPct val="90000"/>
              <a:buChar char="•"/>
              <a:defRPr sz="2600">
                <a:solidFill>
                  <a:schemeClr val="tx1"/>
                </a:solidFill>
                <a:latin typeface="Rockwell" pitchFamily="18" charset="0"/>
              </a:defRPr>
            </a:lvl2pPr>
            <a:lvl3pPr marL="1143000" indent="-228600" eaLnBrk="0" hangingPunct="0">
              <a:spcBef>
                <a:spcPts val="400"/>
              </a:spcBef>
              <a:buClr>
                <a:srgbClr val="A8CDD7"/>
              </a:buClr>
              <a:buSzPct val="100000"/>
              <a:buFont typeface="Wingdings 2" pitchFamily="18" charset="2"/>
              <a:buChar char=""/>
              <a:defRPr sz="2300">
                <a:solidFill>
                  <a:schemeClr val="tx1"/>
                </a:solidFill>
                <a:latin typeface="Rockwell" pitchFamily="18" charset="0"/>
              </a:defRPr>
            </a:lvl3pPr>
            <a:lvl4pPr marL="1600200" indent="-228600" eaLnBrk="0" hangingPunct="0">
              <a:spcBef>
                <a:spcPts val="400"/>
              </a:spcBef>
              <a:buClr>
                <a:srgbClr val="A8CDD7"/>
              </a:buClr>
              <a:buSzPct val="100000"/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Rockwell" pitchFamily="18" charset="0"/>
              </a:defRPr>
            </a:lvl4pPr>
            <a:lvl5pPr marL="2057400" indent="-228600" eaLnBrk="0" hangingPunct="0">
              <a:spcBef>
                <a:spcPts val="400"/>
              </a:spcBef>
              <a:buClr>
                <a:srgbClr val="A8CDD7"/>
              </a:buClr>
              <a:buSzPct val="100000"/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Rockwell" pitchFamily="18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A8CDD7"/>
              </a:buClr>
              <a:buSzPct val="100000"/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Rockwell" pitchFamily="18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A8CDD7"/>
              </a:buClr>
              <a:buSzPct val="100000"/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Rockwell" pitchFamily="18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A8CDD7"/>
              </a:buClr>
              <a:buSzPct val="100000"/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Rockwell" pitchFamily="18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A8CDD7"/>
              </a:buClr>
              <a:buSzPct val="100000"/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Rockwell" pitchFamily="18" charset="0"/>
              </a:defRPr>
            </a:lvl9pPr>
          </a:lstStyle>
          <a:p>
            <a:pPr eaLnBrk="1" hangingPunct="1">
              <a:buClrTx/>
              <a:buSzTx/>
              <a:buFontTx/>
              <a:buNone/>
            </a:pPr>
            <a:endParaRPr lang="el-GR" altLang="el-GR" sz="240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9394" name="Object 2"/>
          <p:cNvGraphicFramePr>
            <a:graphicFrameLocks noChangeAspect="1"/>
          </p:cNvGraphicFramePr>
          <p:nvPr>
            <p:ph/>
            <p:extLst>
              <p:ext uri="{D42A27DB-BD31-4B8C-83A1-F6EECF244321}">
                <p14:modId xmlns:p14="http://schemas.microsoft.com/office/powerpoint/2010/main" val="1553243816"/>
              </p:ext>
            </p:extLst>
          </p:nvPr>
        </p:nvGraphicFramePr>
        <p:xfrm>
          <a:off x="533400" y="892175"/>
          <a:ext cx="8305800" cy="5432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06" name="Φύλλο εργασίας" r:id="rId3" imgW="5242804" imgH="2834884" progId="Excel.Sheet.8">
                  <p:embed/>
                </p:oleObj>
              </mc:Choice>
              <mc:Fallback>
                <p:oleObj name="Φύλλο εργασίας" r:id="rId3" imgW="5242804" imgH="2834884" progId="Excel.Shee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892175"/>
                        <a:ext cx="8305800" cy="5432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763000" cy="1295400"/>
          </a:xfrm>
        </p:spPr>
        <p:txBody>
          <a:bodyPr>
            <a:normAutofit/>
          </a:bodyPr>
          <a:lstStyle/>
          <a:p>
            <a:pPr marL="54864" indent="0" eaLnBrk="1" fontAlgn="auto" hangingPunct="1">
              <a:spcAft>
                <a:spcPts val="0"/>
              </a:spcAft>
              <a:defRPr/>
            </a:pPr>
            <a:r>
              <a:rPr lang="en-GB" sz="32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3. ΑΝΑΛΥΣΗ ΕΝΔΙΑΜΕΣΟΥ (ΜΙΚΡΟ-) ΠΕΡΙΒΑΛΛΟΝΤΟΣ</a:t>
            </a:r>
            <a:endParaRPr lang="en-GB" sz="3200" b="1" i="1" dirty="0">
              <a:solidFill>
                <a:srgbClr val="00008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ook Antiqua" pitchFamily="18" charset="0"/>
              <a:cs typeface="Tahoma" pitchFamily="34" charset="0"/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447800"/>
            <a:ext cx="8305800" cy="4953000"/>
          </a:xfrm>
        </p:spPr>
        <p:txBody>
          <a:bodyPr/>
          <a:lstStyle/>
          <a:p>
            <a:pPr algn="just" eaLnBrk="1" hangingPunct="1"/>
            <a:r>
              <a:rPr lang="el-GR" altLang="el-GR" dirty="0" smtClean="0">
                <a:latin typeface="Book Antiqua" pitchFamily="18" charset="0"/>
              </a:rPr>
              <a:t>3</a:t>
            </a:r>
            <a:r>
              <a:rPr lang="en-GB" altLang="el-GR" dirty="0" smtClean="0">
                <a:latin typeface="Book Antiqua" pitchFamily="18" charset="0"/>
                <a:cs typeface="Tahoma" pitchFamily="34" charset="0"/>
              </a:rPr>
              <a:t>.</a:t>
            </a:r>
            <a:r>
              <a:rPr lang="en-GB" altLang="el-GR" dirty="0" smtClean="0"/>
              <a:t>  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</a:rPr>
              <a:t> 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ΚΑΝΑΛΙΑ ΔΙΑΝΟΜΗΣ</a:t>
            </a:r>
            <a:endParaRPr lang="el-GR" altLang="el-GR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 eaLnBrk="1" hangingPunct="1"/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Μέσω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π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οιων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Κανα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λιών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δι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ανέμεται το προϊόν </a:t>
            </a:r>
            <a:endParaRPr lang="el-GR" altLang="el-GR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algn="just" eaLnBrk="1" hangingPunct="1"/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μεσάζοντες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, </a:t>
            </a:r>
            <a:endParaRPr lang="el-GR" altLang="el-GR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algn="just" eaLnBrk="1" hangingPunct="1"/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χονδρέμ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ποροι, </a:t>
            </a:r>
            <a:endParaRPr lang="el-GR" altLang="el-GR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algn="just" eaLnBrk="1" hangingPunct="1"/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ηλεκτρονικό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εμ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πόριο, </a:t>
            </a:r>
            <a:endParaRPr lang="el-GR" altLang="el-GR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algn="just" eaLnBrk="1" hangingPunct="1"/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λι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ανέμποροι κλπ</a:t>
            </a:r>
            <a:endParaRPr lang="el-GR" altLang="el-GR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 eaLnBrk="1" hangingPunct="1"/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Από π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οιο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κα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νάλι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π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ροέρχετ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αι ο κυριότερος τζίρος;</a:t>
            </a:r>
            <a:endParaRPr lang="en-GB" altLang="el-GR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l-GR" dirty="0" smtClean="0"/>
              <a:t>Κατηγορίες Μελετών</a:t>
            </a:r>
            <a:endParaRPr lang="el-GR" dirty="0"/>
          </a:p>
        </p:txBody>
      </p:sp>
      <p:sp>
        <p:nvSpPr>
          <p:cNvPr id="1536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smtClean="0"/>
              <a:t>Αναγνωριστική μελέτη- προμελέτη επένδυσης</a:t>
            </a:r>
          </a:p>
          <a:p>
            <a:r>
              <a:rPr lang="el-GR" altLang="el-GR" smtClean="0"/>
              <a:t>Προμελέτη εφικτότητας</a:t>
            </a:r>
          </a:p>
          <a:p>
            <a:r>
              <a:rPr lang="el-GR" altLang="el-GR" smtClean="0"/>
              <a:t>Υποστηρικτικές μελέτες</a:t>
            </a:r>
          </a:p>
          <a:p>
            <a:r>
              <a:rPr lang="el-GR" altLang="el-GR" smtClean="0"/>
              <a:t>Μελέτη σκοπιμότητας ή κύρια μελέτη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534400" cy="1295400"/>
          </a:xfrm>
        </p:spPr>
        <p:txBody>
          <a:bodyPr>
            <a:normAutofit/>
          </a:bodyPr>
          <a:lstStyle/>
          <a:p>
            <a:pPr marL="54864" indent="0" eaLnBrk="1" fontAlgn="auto" hangingPunct="1">
              <a:spcAft>
                <a:spcPts val="0"/>
              </a:spcAft>
              <a:defRPr/>
            </a:pPr>
            <a:r>
              <a:rPr lang="en-GB" sz="32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3. ΑΝΑΛΥΣΗ ΕΝΔΙΑΜΕΣΟΥ (ΜΙΚΡΟ-) ΠΕΡΙΒΑΛΛΟΝΤΟΣ</a:t>
            </a:r>
            <a:endParaRPr lang="en-GB" sz="3200" b="1" i="1" dirty="0">
              <a:solidFill>
                <a:srgbClr val="00008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ook Antiqua" pitchFamily="18" charset="0"/>
              <a:cs typeface="Tahoma" pitchFamily="34" charset="0"/>
            </a:endParaRPr>
          </a:p>
        </p:txBody>
      </p:sp>
      <p:sp>
        <p:nvSpPr>
          <p:cNvPr id="61443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447800"/>
            <a:ext cx="8610600" cy="5029200"/>
          </a:xfrm>
        </p:spPr>
        <p:txBody>
          <a:bodyPr/>
          <a:lstStyle/>
          <a:p>
            <a:pPr algn="just" eaLnBrk="1" hangingPunct="1"/>
            <a:r>
              <a:rPr lang="el-GR" altLang="el-GR" dirty="0" smtClean="0"/>
              <a:t>5. </a:t>
            </a:r>
            <a:r>
              <a:rPr lang="en-GB" altLang="el-GR" dirty="0" smtClean="0">
                <a:cs typeface="Tahoma" pitchFamily="34" charset="0"/>
              </a:rPr>
              <a:t>ΕΙΔΙΚΟΙ ΦΟΡΕΙΣ </a:t>
            </a:r>
            <a:r>
              <a:rPr lang="en-US" altLang="el-GR" dirty="0" smtClean="0">
                <a:cs typeface="Tahoma" pitchFamily="34" charset="0"/>
              </a:rPr>
              <a:t>MARKETING</a:t>
            </a:r>
            <a:endParaRPr lang="el-GR" altLang="el-GR" dirty="0" smtClean="0"/>
          </a:p>
          <a:p>
            <a:pPr algn="just" eaLnBrk="1" hangingPunct="1"/>
            <a:r>
              <a:rPr lang="en-GB" altLang="el-GR" dirty="0" err="1" smtClean="0">
                <a:cs typeface="Tahoma" pitchFamily="34" charset="0"/>
              </a:rPr>
              <a:t>Συνεργ</a:t>
            </a:r>
            <a:r>
              <a:rPr lang="en-GB" altLang="el-GR" dirty="0" smtClean="0">
                <a:cs typeface="Tahoma" pitchFamily="34" charset="0"/>
              </a:rPr>
              <a:t>αζόμενες </a:t>
            </a:r>
            <a:r>
              <a:rPr lang="en-GB" altLang="el-GR" dirty="0" smtClean="0">
                <a:cs typeface="Tahoma" pitchFamily="34" charset="0"/>
              </a:rPr>
              <a:t>άτυ</a:t>
            </a:r>
            <a:r>
              <a:rPr lang="el-GR" altLang="el-GR" dirty="0" smtClean="0">
                <a:cs typeface="Tahoma" pitchFamily="34" charset="0"/>
              </a:rPr>
              <a:t>π</a:t>
            </a:r>
            <a:r>
              <a:rPr lang="en-GB" altLang="el-GR" dirty="0" err="1" smtClean="0">
                <a:cs typeface="Tahoma" pitchFamily="34" charset="0"/>
              </a:rPr>
              <a:t>ες</a:t>
            </a:r>
            <a:r>
              <a:rPr lang="en-GB" altLang="el-GR" dirty="0" smtClean="0">
                <a:cs typeface="Tahoma" pitchFamily="34" charset="0"/>
              </a:rPr>
              <a:t> </a:t>
            </a:r>
            <a:r>
              <a:rPr lang="en-GB" altLang="el-GR" dirty="0" smtClean="0">
                <a:cs typeface="Tahoma" pitchFamily="34" charset="0"/>
              </a:rPr>
              <a:t>ή </a:t>
            </a:r>
            <a:r>
              <a:rPr lang="en-GB" altLang="el-GR" dirty="0" err="1" smtClean="0">
                <a:cs typeface="Tahoma" pitchFamily="34" charset="0"/>
              </a:rPr>
              <a:t>τυ</a:t>
            </a:r>
            <a:r>
              <a:rPr lang="el-GR" altLang="el-GR" dirty="0" smtClean="0">
                <a:cs typeface="Tahoma" pitchFamily="34" charset="0"/>
              </a:rPr>
              <a:t>π</a:t>
            </a:r>
            <a:r>
              <a:rPr lang="en-GB" altLang="el-GR" dirty="0" err="1" smtClean="0">
                <a:cs typeface="Tahoma" pitchFamily="34" charset="0"/>
              </a:rPr>
              <a:t>ικές</a:t>
            </a:r>
            <a:r>
              <a:rPr lang="en-GB" altLang="el-GR" dirty="0" smtClean="0">
                <a:cs typeface="Tahoma" pitchFamily="34" charset="0"/>
              </a:rPr>
              <a:t>  </a:t>
            </a:r>
            <a:r>
              <a:rPr lang="en-GB" altLang="el-GR" dirty="0" smtClean="0">
                <a:cs typeface="Tahoma" pitchFamily="34" charset="0"/>
              </a:rPr>
              <a:t>κοινωνικές </a:t>
            </a:r>
            <a:r>
              <a:rPr lang="en-GB" altLang="el-GR" dirty="0" err="1" smtClean="0">
                <a:cs typeface="Tahoma" pitchFamily="34" charset="0"/>
              </a:rPr>
              <a:t>ομάδες</a:t>
            </a:r>
            <a:r>
              <a:rPr lang="en-GB" altLang="el-GR" dirty="0" smtClean="0">
                <a:cs typeface="Tahoma" pitchFamily="34" charset="0"/>
              </a:rPr>
              <a:t> </a:t>
            </a:r>
            <a:r>
              <a:rPr lang="en-GB" altLang="el-GR" dirty="0" smtClean="0">
                <a:cs typeface="Tahoma" pitchFamily="34" charset="0"/>
              </a:rPr>
              <a:t>ε</a:t>
            </a:r>
            <a:r>
              <a:rPr lang="el-GR" altLang="el-GR" dirty="0" smtClean="0">
                <a:cs typeface="Tahoma" pitchFamily="34" charset="0"/>
              </a:rPr>
              <a:t>π</a:t>
            </a:r>
            <a:r>
              <a:rPr lang="en-GB" altLang="el-GR" dirty="0" smtClean="0">
                <a:cs typeface="Tahoma" pitchFamily="34" charset="0"/>
              </a:rPr>
              <a:t>α</a:t>
            </a:r>
            <a:r>
              <a:rPr lang="en-GB" altLang="el-GR" dirty="0" err="1" smtClean="0">
                <a:cs typeface="Tahoma" pitchFamily="34" charset="0"/>
              </a:rPr>
              <a:t>γγελμ</a:t>
            </a:r>
            <a:r>
              <a:rPr lang="en-GB" altLang="el-GR" dirty="0" smtClean="0">
                <a:cs typeface="Tahoma" pitchFamily="34" charset="0"/>
              </a:rPr>
              <a:t>ατιών </a:t>
            </a:r>
            <a:r>
              <a:rPr lang="en-GB" altLang="el-GR" dirty="0" smtClean="0">
                <a:cs typeface="Tahoma" pitchFamily="34" charset="0"/>
              </a:rPr>
              <a:t>ή κοινού, </a:t>
            </a:r>
            <a:endParaRPr lang="el-GR" altLang="el-GR" dirty="0" smtClean="0"/>
          </a:p>
          <a:p>
            <a:pPr lvl="1" algn="just" eaLnBrk="1" hangingPunct="1"/>
            <a:r>
              <a:rPr lang="el-GR" altLang="el-GR" dirty="0" smtClean="0">
                <a:cs typeface="Tahoma" pitchFamily="34" charset="0"/>
              </a:rPr>
              <a:t>π</a:t>
            </a:r>
            <a:r>
              <a:rPr lang="en-GB" altLang="el-GR" dirty="0" err="1" smtClean="0">
                <a:cs typeface="Tahoma" pitchFamily="34" charset="0"/>
              </a:rPr>
              <a:t>ου</a:t>
            </a:r>
            <a:r>
              <a:rPr lang="en-GB" altLang="el-GR" dirty="0" smtClean="0">
                <a:cs typeface="Tahoma" pitchFamily="34" charset="0"/>
              </a:rPr>
              <a:t> ε</a:t>
            </a:r>
            <a:r>
              <a:rPr lang="el-GR" altLang="el-GR" dirty="0" smtClean="0">
                <a:cs typeface="Tahoma" pitchFamily="34" charset="0"/>
              </a:rPr>
              <a:t>π</a:t>
            </a:r>
            <a:r>
              <a:rPr lang="en-GB" altLang="el-GR" dirty="0" err="1" smtClean="0">
                <a:cs typeface="Tahoma" pitchFamily="34" charset="0"/>
              </a:rPr>
              <a:t>εμ</a:t>
            </a:r>
            <a:r>
              <a:rPr lang="en-GB" altLang="el-GR" dirty="0" smtClean="0">
                <a:cs typeface="Tahoma" pitchFamily="34" charset="0"/>
              </a:rPr>
              <a:t>βαίνουν </a:t>
            </a:r>
            <a:r>
              <a:rPr lang="en-GB" altLang="el-GR" dirty="0" smtClean="0">
                <a:cs typeface="Tahoma" pitchFamily="34" charset="0"/>
              </a:rPr>
              <a:t>κατασταλτικά στη διαμόρφωση του </a:t>
            </a:r>
            <a:r>
              <a:rPr lang="el-GR" altLang="el-GR" dirty="0" smtClean="0">
                <a:cs typeface="Tahoma" pitchFamily="34" charset="0"/>
              </a:rPr>
              <a:t>π</a:t>
            </a:r>
            <a:r>
              <a:rPr lang="en-GB" altLang="el-GR" dirty="0" err="1" smtClean="0">
                <a:cs typeface="Tahoma" pitchFamily="34" charset="0"/>
              </a:rPr>
              <a:t>ερι</a:t>
            </a:r>
            <a:r>
              <a:rPr lang="en-GB" altLang="el-GR" dirty="0" smtClean="0">
                <a:cs typeface="Tahoma" pitchFamily="34" charset="0"/>
              </a:rPr>
              <a:t>βάλλοντος  </a:t>
            </a:r>
            <a:r>
              <a:rPr lang="en-US" altLang="el-GR" dirty="0" smtClean="0">
                <a:cs typeface="Tahoma" pitchFamily="34" charset="0"/>
              </a:rPr>
              <a:t>marketing</a:t>
            </a:r>
            <a:r>
              <a:rPr lang="en-GB" altLang="el-GR" dirty="0" smtClean="0">
                <a:cs typeface="Tahoma" pitchFamily="34" charset="0"/>
              </a:rPr>
              <a:t> </a:t>
            </a:r>
            <a:r>
              <a:rPr lang="en-GB" altLang="el-GR" dirty="0" err="1" smtClean="0">
                <a:cs typeface="Tahoma" pitchFamily="34" charset="0"/>
              </a:rPr>
              <a:t>της</a:t>
            </a:r>
            <a:r>
              <a:rPr lang="en-GB" altLang="el-GR" dirty="0" smtClean="0">
                <a:cs typeface="Tahoma" pitchFamily="34" charset="0"/>
              </a:rPr>
              <a:t> α</a:t>
            </a:r>
            <a:r>
              <a:rPr lang="en-GB" altLang="el-GR" dirty="0" err="1" smtClean="0">
                <a:cs typeface="Tahoma" pitchFamily="34" charset="0"/>
              </a:rPr>
              <a:t>γοράς</a:t>
            </a:r>
            <a:r>
              <a:rPr lang="en-GB" altLang="el-GR" dirty="0" smtClean="0">
                <a:cs typeface="Tahoma" pitchFamily="34" charset="0"/>
              </a:rPr>
              <a:t>, </a:t>
            </a:r>
            <a:endParaRPr lang="el-GR" altLang="el-GR" dirty="0" smtClean="0"/>
          </a:p>
          <a:p>
            <a:pPr algn="just" eaLnBrk="1" hangingPunct="1"/>
            <a:r>
              <a:rPr lang="en-GB" altLang="el-GR" dirty="0" smtClean="0">
                <a:cs typeface="Tahoma" pitchFamily="34" charset="0"/>
              </a:rPr>
              <a:t>ε</a:t>
            </a:r>
            <a:r>
              <a:rPr lang="el-GR" altLang="el-GR" dirty="0" smtClean="0">
                <a:cs typeface="Tahoma" pitchFamily="34" charset="0"/>
              </a:rPr>
              <a:t>π</a:t>
            </a:r>
            <a:r>
              <a:rPr lang="en-GB" altLang="el-GR" dirty="0" err="1" smtClean="0">
                <a:cs typeface="Tahoma" pitchFamily="34" charset="0"/>
              </a:rPr>
              <a:t>ηρεάζοντ</a:t>
            </a:r>
            <a:r>
              <a:rPr lang="en-GB" altLang="el-GR" dirty="0" smtClean="0">
                <a:cs typeface="Tahoma" pitchFamily="34" charset="0"/>
              </a:rPr>
              <a:t>ας </a:t>
            </a:r>
            <a:r>
              <a:rPr lang="en-GB" altLang="el-GR" dirty="0" smtClean="0">
                <a:cs typeface="Tahoma" pitchFamily="34" charset="0"/>
              </a:rPr>
              <a:t>τη ζήτηση για τα </a:t>
            </a:r>
            <a:r>
              <a:rPr lang="el-GR" altLang="el-GR" dirty="0" smtClean="0">
                <a:cs typeface="Tahoma" pitchFamily="34" charset="0"/>
              </a:rPr>
              <a:t>π</a:t>
            </a:r>
            <a:r>
              <a:rPr lang="en-GB" altLang="el-GR" dirty="0" err="1" smtClean="0">
                <a:cs typeface="Tahoma" pitchFamily="34" charset="0"/>
              </a:rPr>
              <a:t>ροϊόντ</a:t>
            </a:r>
            <a:r>
              <a:rPr lang="en-GB" altLang="el-GR" dirty="0" smtClean="0">
                <a:cs typeface="Tahoma" pitchFamily="34" charset="0"/>
              </a:rPr>
              <a:t>α </a:t>
            </a:r>
            <a:r>
              <a:rPr lang="en-GB" altLang="el-GR" dirty="0" smtClean="0">
                <a:cs typeface="Tahoma" pitchFamily="34" charset="0"/>
              </a:rPr>
              <a:t>μιας </a:t>
            </a:r>
            <a:r>
              <a:rPr lang="en-GB" altLang="el-GR" dirty="0" smtClean="0">
                <a:cs typeface="Tahoma" pitchFamily="34" charset="0"/>
              </a:rPr>
              <a:t>ε</a:t>
            </a:r>
            <a:r>
              <a:rPr lang="el-GR" altLang="el-GR" dirty="0" smtClean="0">
                <a:cs typeface="Tahoma" pitchFamily="34" charset="0"/>
              </a:rPr>
              <a:t>π</a:t>
            </a:r>
            <a:r>
              <a:rPr lang="en-GB" altLang="el-GR" dirty="0" err="1" smtClean="0">
                <a:cs typeface="Tahoma" pitchFamily="34" charset="0"/>
              </a:rPr>
              <a:t>ιχείρησης</a:t>
            </a:r>
            <a:r>
              <a:rPr lang="en-GB" altLang="el-GR" dirty="0" smtClean="0">
                <a:cs typeface="Tahoma" pitchFamily="34" charset="0"/>
              </a:rPr>
              <a:t> </a:t>
            </a:r>
            <a:endParaRPr lang="el-GR" altLang="el-GR" dirty="0" smtClean="0"/>
          </a:p>
          <a:p>
            <a:pPr lvl="1" algn="just" eaLnBrk="1" hangingPunct="1"/>
            <a:r>
              <a:rPr lang="el-GR" altLang="el-GR" dirty="0" smtClean="0">
                <a:cs typeface="Tahoma" pitchFamily="34" charset="0"/>
              </a:rPr>
              <a:t>π</a:t>
            </a:r>
            <a:r>
              <a:rPr lang="en-GB" altLang="el-GR" dirty="0" smtClean="0">
                <a:cs typeface="Tahoma" pitchFamily="34" charset="0"/>
              </a:rPr>
              <a:t>.χ</a:t>
            </a:r>
            <a:r>
              <a:rPr lang="en-GB" altLang="el-GR" dirty="0" smtClean="0">
                <a:cs typeface="Tahoma" pitchFamily="34" charset="0"/>
              </a:rPr>
              <a:t>. </a:t>
            </a:r>
            <a:r>
              <a:rPr lang="en-GB" altLang="el-GR" dirty="0" err="1" smtClean="0">
                <a:cs typeface="Tahoma" pitchFamily="34" charset="0"/>
              </a:rPr>
              <a:t>δι</a:t>
            </a:r>
            <a:r>
              <a:rPr lang="en-GB" altLang="el-GR" dirty="0" smtClean="0">
                <a:cs typeface="Tahoma" pitchFamily="34" charset="0"/>
              </a:rPr>
              <a:t>ακοσμητές για μία </a:t>
            </a:r>
            <a:r>
              <a:rPr lang="en-GB" altLang="el-GR" dirty="0" smtClean="0">
                <a:cs typeface="Tahoma" pitchFamily="34" charset="0"/>
              </a:rPr>
              <a:t>ε</a:t>
            </a:r>
            <a:r>
              <a:rPr lang="el-GR" altLang="el-GR" dirty="0" smtClean="0">
                <a:cs typeface="Tahoma" pitchFamily="34" charset="0"/>
              </a:rPr>
              <a:t>π</a:t>
            </a:r>
            <a:r>
              <a:rPr lang="en-GB" altLang="el-GR" dirty="0" err="1" smtClean="0">
                <a:cs typeface="Tahoma" pitchFamily="34" charset="0"/>
              </a:rPr>
              <a:t>ιχείρηση</a:t>
            </a:r>
            <a:r>
              <a:rPr lang="en-GB" altLang="el-GR" dirty="0" smtClean="0">
                <a:cs typeface="Tahoma" pitchFamily="34" charset="0"/>
              </a:rPr>
              <a:t> ε</a:t>
            </a:r>
            <a:r>
              <a:rPr lang="el-GR" altLang="el-GR" dirty="0" smtClean="0">
                <a:cs typeface="Tahoma" pitchFamily="34" charset="0"/>
              </a:rPr>
              <a:t>π</a:t>
            </a:r>
            <a:r>
              <a:rPr lang="en-GB" altLang="el-GR" dirty="0" smtClean="0">
                <a:cs typeface="Tahoma" pitchFamily="34" charset="0"/>
              </a:rPr>
              <a:t>ίπ</a:t>
            </a:r>
            <a:r>
              <a:rPr lang="en-GB" altLang="el-GR" dirty="0" err="1" smtClean="0">
                <a:cs typeface="Tahoma" pitchFamily="34" charset="0"/>
              </a:rPr>
              <a:t>λων</a:t>
            </a:r>
            <a:r>
              <a:rPr lang="en-GB" altLang="el-GR" dirty="0" smtClean="0">
                <a:cs typeface="Tahoma" pitchFamily="34" charset="0"/>
              </a:rPr>
              <a:t>, </a:t>
            </a:r>
            <a:endParaRPr lang="el-GR" altLang="el-GR" dirty="0" smtClean="0"/>
          </a:p>
          <a:p>
            <a:pPr lvl="1" algn="just" eaLnBrk="1" hangingPunct="1"/>
            <a:r>
              <a:rPr lang="en-GB" altLang="el-GR" dirty="0" err="1" smtClean="0">
                <a:cs typeface="Tahoma" pitchFamily="34" charset="0"/>
              </a:rPr>
              <a:t>εργολά</a:t>
            </a:r>
            <a:r>
              <a:rPr lang="en-GB" altLang="el-GR" dirty="0" smtClean="0">
                <a:cs typeface="Tahoma" pitchFamily="34" charset="0"/>
              </a:rPr>
              <a:t>βοι για μία </a:t>
            </a:r>
            <a:r>
              <a:rPr lang="en-GB" altLang="el-GR" dirty="0" smtClean="0">
                <a:cs typeface="Tahoma" pitchFamily="34" charset="0"/>
              </a:rPr>
              <a:t>ε</a:t>
            </a:r>
            <a:r>
              <a:rPr lang="el-GR" altLang="el-GR" dirty="0" smtClean="0">
                <a:cs typeface="Tahoma" pitchFamily="34" charset="0"/>
              </a:rPr>
              <a:t>π</a:t>
            </a:r>
            <a:r>
              <a:rPr lang="en-GB" altLang="el-GR" dirty="0" err="1" smtClean="0">
                <a:cs typeface="Tahoma" pitchFamily="34" charset="0"/>
              </a:rPr>
              <a:t>ιχείρηση</a:t>
            </a:r>
            <a:r>
              <a:rPr lang="en-GB" altLang="el-GR" dirty="0" smtClean="0">
                <a:cs typeface="Tahoma" pitchFamily="34" charset="0"/>
              </a:rPr>
              <a:t> </a:t>
            </a:r>
            <a:r>
              <a:rPr lang="en-GB" altLang="el-GR" dirty="0" smtClean="0">
                <a:cs typeface="Tahoma" pitchFamily="34" charset="0"/>
              </a:rPr>
              <a:t>δομικών υλικών, </a:t>
            </a:r>
            <a:endParaRPr lang="el-GR" altLang="el-GR" dirty="0" smtClean="0"/>
          </a:p>
          <a:p>
            <a:pPr lvl="1" algn="just" eaLnBrk="1" hangingPunct="1"/>
            <a:r>
              <a:rPr lang="en-GB" altLang="el-GR" dirty="0" err="1" smtClean="0">
                <a:cs typeface="Tahoma" pitchFamily="34" charset="0"/>
              </a:rPr>
              <a:t>γι</a:t>
            </a:r>
            <a:r>
              <a:rPr lang="en-GB" altLang="el-GR" dirty="0" smtClean="0">
                <a:cs typeface="Tahoma" pitchFamily="34" charset="0"/>
              </a:rPr>
              <a:t>ατροί για μία φαρμακοβιομηχανία, κλπ)</a:t>
            </a:r>
            <a:endParaRPr lang="en-GB" altLang="el-GR" dirty="0" smtClean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8610600" cy="838200"/>
          </a:xfrm>
        </p:spPr>
        <p:txBody>
          <a:bodyPr>
            <a:normAutofit fontScale="90000"/>
          </a:bodyPr>
          <a:lstStyle/>
          <a:p>
            <a:pPr marL="54864" indent="0" eaLnBrk="1" fontAlgn="auto" hangingPunct="1">
              <a:spcAft>
                <a:spcPts val="0"/>
              </a:spcAft>
              <a:defRPr/>
            </a:pPr>
            <a:r>
              <a:rPr lang="el-GR" sz="3600" b="1" dirty="0" smtClean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/>
            </a:r>
            <a:br>
              <a:rPr lang="el-GR" sz="3600" b="1" dirty="0" smtClean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</a:br>
            <a:r>
              <a:rPr lang="en-GB" sz="3600" b="1" dirty="0" smtClean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3</a:t>
            </a:r>
            <a:r>
              <a:rPr lang="en-GB" sz="36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. ΑΝΑΛΥΣΗ ΕΝΔΙΑΜΕΣΟΥ (ΜΙΚΡΟ-) ΠΕΡΙΒΑΛΛΟΝΤΟΣ</a:t>
            </a:r>
            <a:endParaRPr lang="en-GB" sz="3600" b="1" i="1" dirty="0">
              <a:solidFill>
                <a:srgbClr val="00008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ook Antiqua" pitchFamily="18" charset="0"/>
              <a:cs typeface="Tahoma" pitchFamily="34" charset="0"/>
            </a:endParaRPr>
          </a:p>
        </p:txBody>
      </p:sp>
      <p:sp>
        <p:nvSpPr>
          <p:cNvPr id="62467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447800"/>
            <a:ext cx="8534400" cy="5181600"/>
          </a:xfrm>
        </p:spPr>
        <p:txBody>
          <a:bodyPr/>
          <a:lstStyle/>
          <a:p>
            <a:pPr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l-GR" altLang="el-GR" dirty="0" smtClean="0">
                <a:latin typeface="Book Antiqua" pitchFamily="18" charset="0"/>
              </a:rPr>
              <a:t>6</a:t>
            </a:r>
            <a:r>
              <a:rPr lang="en-GB" altLang="el-GR" dirty="0" smtClean="0">
                <a:latin typeface="Book Antiqua" pitchFamily="18" charset="0"/>
                <a:cs typeface="Tahoma" pitchFamily="34" charset="0"/>
              </a:rPr>
              <a:t>.</a:t>
            </a:r>
            <a:r>
              <a:rPr lang="en-GB" altLang="el-GR" dirty="0" smtClean="0"/>
              <a:t>   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ΑΝΤΑΓΩΝΙΣΜΟΣ</a:t>
            </a:r>
            <a:endParaRPr lang="el-GR" altLang="el-GR" dirty="0" smtClean="0"/>
          </a:p>
          <a:p>
            <a:pPr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Αν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αλύεται ο ανταγωνισμός σε επίπεδο: </a:t>
            </a:r>
            <a:endParaRPr lang="el-GR" altLang="el-GR" dirty="0" smtClean="0"/>
          </a:p>
          <a:p>
            <a:pPr lvl="1"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Κα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τηγοριο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ποίηση άμεσων, έμμεσων &amp; πιθανώς μελλοντικών ανταγωνιστών</a:t>
            </a:r>
            <a:endParaRPr lang="el-GR" altLang="el-GR" dirty="0" smtClean="0"/>
          </a:p>
          <a:p>
            <a:pPr lvl="1"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Πα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ράμετροι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α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ντ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αγωνιστικότητας (τιμή, ποιότητα, καινοτομία κλπ)</a:t>
            </a:r>
            <a:endParaRPr lang="el-GR" altLang="el-GR" dirty="0" smtClean="0"/>
          </a:p>
          <a:p>
            <a:pPr lvl="1"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Τάσεις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της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α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γοράς</a:t>
            </a:r>
            <a:endParaRPr lang="en-GB" altLang="el-GR" dirty="0" smtClean="0">
              <a:latin typeface="Cambria" pitchFamily="18" charset="0"/>
            </a:endParaRPr>
          </a:p>
          <a:p>
            <a:pPr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Η α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νάλυση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του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α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ντ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αγωνισμού μπορεί να γίνει σε βάθος, </a:t>
            </a:r>
            <a:endParaRPr lang="el-GR" altLang="el-GR" dirty="0" smtClean="0"/>
          </a:p>
          <a:p>
            <a:pPr lvl="1"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με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α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νάλυση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των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βα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σικών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χαρα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κτηριστικών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του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κάθε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α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ντ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αγωνιστή συγκριτικά με την επιχείρηση, </a:t>
            </a:r>
            <a:endParaRPr lang="el-GR" altLang="el-GR" dirty="0" smtClean="0"/>
          </a:p>
          <a:p>
            <a:pPr lvl="1"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ή π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ιο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γενικά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σε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συνολικό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επίπ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εδο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. </a:t>
            </a:r>
            <a:endParaRPr lang="el-GR" altLang="el-GR" dirty="0" smtClean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295400"/>
          </a:xfrm>
        </p:spPr>
        <p:txBody>
          <a:bodyPr/>
          <a:lstStyle/>
          <a:p>
            <a:pPr marL="54864" indent="0" eaLnBrk="1" fontAlgn="auto" hangingPunct="1">
              <a:spcAft>
                <a:spcPts val="0"/>
              </a:spcAft>
              <a:defRPr/>
            </a:pPr>
            <a:r>
              <a:rPr lang="en-GB" sz="3600" b="1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3. ΑΝΑΛΥΣΗ ΕΝΔΙΑΜΕΣΟΥ (ΜΙΚΡΟ-) ΠΕΡΙΒΑΛΛΟΝΤΟΣ</a:t>
            </a:r>
            <a:endParaRPr lang="en-GB" sz="3600" b="1" i="1">
              <a:solidFill>
                <a:srgbClr val="00008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ook Antiqua" pitchFamily="18" charset="0"/>
              <a:cs typeface="Tahoma" pitchFamily="34" charset="0"/>
            </a:endParaRPr>
          </a:p>
        </p:txBody>
      </p:sp>
      <p:sp>
        <p:nvSpPr>
          <p:cNvPr id="63491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447800"/>
            <a:ext cx="8305800" cy="5029200"/>
          </a:xfrm>
        </p:spPr>
        <p:txBody>
          <a:bodyPr/>
          <a:lstStyle/>
          <a:p>
            <a:pPr algn="just" eaLnBrk="1" hangingPunct="1"/>
            <a:r>
              <a:rPr lang="el-GR" altLang="el-GR" dirty="0" smtClean="0"/>
              <a:t>6</a:t>
            </a:r>
            <a:r>
              <a:rPr lang="en-GB" altLang="el-GR" dirty="0" smtClean="0">
                <a:cs typeface="Tahoma" pitchFamily="34" charset="0"/>
              </a:rPr>
              <a:t>.</a:t>
            </a:r>
            <a:r>
              <a:rPr lang="en-GB" altLang="el-GR" dirty="0" smtClean="0"/>
              <a:t>   </a:t>
            </a:r>
            <a:r>
              <a:rPr lang="en-GB" altLang="el-GR" dirty="0" smtClean="0">
                <a:cs typeface="Tahoma" pitchFamily="34" charset="0"/>
              </a:rPr>
              <a:t>ΑΝΤΑΓΩΝΙΣΜΟΣ</a:t>
            </a:r>
            <a:endParaRPr lang="el-GR" altLang="el-GR" dirty="0" smtClean="0"/>
          </a:p>
          <a:p>
            <a:pPr algn="just" eaLnBrk="1" hangingPunct="1"/>
            <a:r>
              <a:rPr lang="en-GB" altLang="el-GR" dirty="0" err="1" smtClean="0">
                <a:cs typeface="Tahoma" pitchFamily="34" charset="0"/>
              </a:rPr>
              <a:t>Στο</a:t>
            </a:r>
            <a:r>
              <a:rPr lang="en-GB" altLang="el-GR" dirty="0" smtClean="0">
                <a:cs typeface="Tahoma" pitchFamily="34" charset="0"/>
              </a:rPr>
              <a:t> </a:t>
            </a:r>
            <a:r>
              <a:rPr lang="en-GB" altLang="el-GR" dirty="0" err="1" smtClean="0">
                <a:cs typeface="Tahoma" pitchFamily="34" charset="0"/>
              </a:rPr>
              <a:t>τέλος</a:t>
            </a:r>
            <a:r>
              <a:rPr lang="en-GB" altLang="el-GR" dirty="0" smtClean="0">
                <a:cs typeface="Tahoma" pitchFamily="34" charset="0"/>
              </a:rPr>
              <a:t> </a:t>
            </a:r>
            <a:r>
              <a:rPr lang="en-GB" altLang="el-GR" dirty="0" err="1" smtClean="0">
                <a:cs typeface="Tahoma" pitchFamily="34" charset="0"/>
              </a:rPr>
              <a:t>όμως</a:t>
            </a:r>
            <a:r>
              <a:rPr lang="en-GB" altLang="el-GR" dirty="0" smtClean="0">
                <a:cs typeface="Tahoma" pitchFamily="34" charset="0"/>
              </a:rPr>
              <a:t> </a:t>
            </a:r>
            <a:r>
              <a:rPr lang="el-GR" altLang="el-GR" dirty="0" smtClean="0">
                <a:cs typeface="Tahoma" pitchFamily="34" charset="0"/>
              </a:rPr>
              <a:t>π</a:t>
            </a:r>
            <a:r>
              <a:rPr lang="en-GB" altLang="el-GR" dirty="0" err="1" smtClean="0">
                <a:cs typeface="Tahoma" pitchFamily="34" charset="0"/>
              </a:rPr>
              <a:t>ρέ</a:t>
            </a:r>
            <a:r>
              <a:rPr lang="el-GR" altLang="el-GR" dirty="0" smtClean="0">
                <a:cs typeface="Tahoma" pitchFamily="34" charset="0"/>
              </a:rPr>
              <a:t>π</a:t>
            </a:r>
            <a:r>
              <a:rPr lang="en-GB" altLang="el-GR" dirty="0" err="1" smtClean="0">
                <a:cs typeface="Tahoma" pitchFamily="34" charset="0"/>
              </a:rPr>
              <a:t>ει</a:t>
            </a:r>
            <a:r>
              <a:rPr lang="en-GB" altLang="el-GR" dirty="0" smtClean="0">
                <a:cs typeface="Tahoma" pitchFamily="34" charset="0"/>
              </a:rPr>
              <a:t> </a:t>
            </a:r>
            <a:r>
              <a:rPr lang="en-GB" altLang="el-GR" dirty="0" smtClean="0">
                <a:cs typeface="Tahoma" pitchFamily="34" charset="0"/>
              </a:rPr>
              <a:t>να </a:t>
            </a:r>
            <a:r>
              <a:rPr lang="en-GB" altLang="el-GR" dirty="0" smtClean="0">
                <a:cs typeface="Tahoma" pitchFamily="34" charset="0"/>
              </a:rPr>
              <a:t>υ</a:t>
            </a:r>
            <a:r>
              <a:rPr lang="el-GR" altLang="el-GR" dirty="0" smtClean="0">
                <a:cs typeface="Tahoma" pitchFamily="34" charset="0"/>
              </a:rPr>
              <a:t>π</a:t>
            </a:r>
            <a:r>
              <a:rPr lang="en-GB" altLang="el-GR" dirty="0" err="1" smtClean="0">
                <a:cs typeface="Tahoma" pitchFamily="34" charset="0"/>
              </a:rPr>
              <a:t>άρχει</a:t>
            </a:r>
            <a:r>
              <a:rPr lang="en-GB" altLang="el-GR" dirty="0" smtClean="0">
                <a:cs typeface="Tahoma" pitchFamily="34" charset="0"/>
              </a:rPr>
              <a:t> </a:t>
            </a:r>
            <a:r>
              <a:rPr lang="en-GB" altLang="el-GR" dirty="0" smtClean="0">
                <a:cs typeface="Tahoma" pitchFamily="34" charset="0"/>
              </a:rPr>
              <a:t>μία κατάταξη των βασικότερων ανταγωνιστών και όλων των στοιχείων </a:t>
            </a:r>
            <a:r>
              <a:rPr lang="el-GR" altLang="el-GR" dirty="0" smtClean="0">
                <a:cs typeface="Tahoma" pitchFamily="34" charset="0"/>
              </a:rPr>
              <a:t>π</a:t>
            </a:r>
            <a:r>
              <a:rPr lang="en-GB" altLang="el-GR" dirty="0" err="1" smtClean="0">
                <a:cs typeface="Tahoma" pitchFamily="34" charset="0"/>
              </a:rPr>
              <a:t>ου</a:t>
            </a:r>
            <a:r>
              <a:rPr lang="en-GB" altLang="el-GR" dirty="0" smtClean="0">
                <a:cs typeface="Tahoma" pitchFamily="34" charset="0"/>
              </a:rPr>
              <a:t> α</a:t>
            </a:r>
            <a:r>
              <a:rPr lang="el-GR" altLang="el-GR" dirty="0" smtClean="0">
                <a:cs typeface="Tahoma" pitchFamily="34" charset="0"/>
              </a:rPr>
              <a:t>π</a:t>
            </a:r>
            <a:r>
              <a:rPr lang="en-GB" altLang="el-GR" dirty="0" err="1" smtClean="0">
                <a:cs typeface="Tahoma" pitchFamily="34" charset="0"/>
              </a:rPr>
              <a:t>ειλούν</a:t>
            </a:r>
            <a:r>
              <a:rPr lang="en-GB" altLang="el-GR" dirty="0" smtClean="0">
                <a:cs typeface="Tahoma" pitchFamily="34" charset="0"/>
              </a:rPr>
              <a:t> </a:t>
            </a:r>
            <a:r>
              <a:rPr lang="en-GB" altLang="el-GR" dirty="0" err="1" smtClean="0">
                <a:cs typeface="Tahoma" pitchFamily="34" charset="0"/>
              </a:rPr>
              <a:t>την</a:t>
            </a:r>
            <a:r>
              <a:rPr lang="en-GB" altLang="el-GR" dirty="0" smtClean="0">
                <a:cs typeface="Tahoma" pitchFamily="34" charset="0"/>
              </a:rPr>
              <a:t> </a:t>
            </a:r>
            <a:r>
              <a:rPr lang="en-GB" altLang="el-GR" dirty="0" smtClean="0">
                <a:cs typeface="Tahoma" pitchFamily="34" charset="0"/>
              </a:rPr>
              <a:t>ε</a:t>
            </a:r>
            <a:r>
              <a:rPr lang="el-GR" altLang="el-GR" dirty="0" smtClean="0">
                <a:cs typeface="Tahoma" pitchFamily="34" charset="0"/>
              </a:rPr>
              <a:t>π</a:t>
            </a:r>
            <a:r>
              <a:rPr lang="en-GB" altLang="el-GR" dirty="0" err="1" smtClean="0">
                <a:cs typeface="Tahoma" pitchFamily="34" charset="0"/>
              </a:rPr>
              <a:t>ιχείρηση</a:t>
            </a:r>
            <a:r>
              <a:rPr lang="en-GB" altLang="el-GR" dirty="0" smtClean="0">
                <a:cs typeface="Tahoma" pitchFamily="34" charset="0"/>
              </a:rPr>
              <a:t>. </a:t>
            </a:r>
            <a:endParaRPr lang="el-GR" altLang="el-GR" dirty="0" smtClean="0"/>
          </a:p>
          <a:p>
            <a:pPr lvl="1" algn="just" eaLnBrk="1" hangingPunct="1"/>
            <a:r>
              <a:rPr lang="en-GB" altLang="el-GR" dirty="0" err="1" smtClean="0">
                <a:cs typeface="Tahoma" pitchFamily="34" charset="0"/>
              </a:rPr>
              <a:t>Ποιος</a:t>
            </a:r>
            <a:r>
              <a:rPr lang="en-GB" altLang="el-GR" dirty="0" smtClean="0">
                <a:cs typeface="Tahoma" pitchFamily="34" charset="0"/>
              </a:rPr>
              <a:t> </a:t>
            </a:r>
            <a:r>
              <a:rPr lang="en-GB" altLang="el-GR" dirty="0" err="1" smtClean="0">
                <a:cs typeface="Tahoma" pitchFamily="34" charset="0"/>
              </a:rPr>
              <a:t>είν</a:t>
            </a:r>
            <a:r>
              <a:rPr lang="en-GB" altLang="el-GR" dirty="0" smtClean="0">
                <a:cs typeface="Tahoma" pitchFamily="34" charset="0"/>
              </a:rPr>
              <a:t>αι ο ηγέτης (</a:t>
            </a:r>
            <a:r>
              <a:rPr lang="en-US" altLang="el-GR" dirty="0" smtClean="0">
                <a:cs typeface="Tahoma" pitchFamily="34" charset="0"/>
              </a:rPr>
              <a:t>leader</a:t>
            </a:r>
            <a:r>
              <a:rPr lang="en-GB" altLang="el-GR" dirty="0" smtClean="0">
                <a:cs typeface="Tahoma" pitchFamily="34" charset="0"/>
              </a:rPr>
              <a:t>) </a:t>
            </a:r>
            <a:r>
              <a:rPr lang="en-GB" altLang="el-GR" dirty="0" err="1" smtClean="0">
                <a:cs typeface="Tahoma" pitchFamily="34" charset="0"/>
              </a:rPr>
              <a:t>της</a:t>
            </a:r>
            <a:r>
              <a:rPr lang="en-GB" altLang="el-GR" dirty="0" smtClean="0">
                <a:cs typeface="Tahoma" pitchFamily="34" charset="0"/>
              </a:rPr>
              <a:t> α</a:t>
            </a:r>
            <a:r>
              <a:rPr lang="en-GB" altLang="el-GR" dirty="0" err="1" smtClean="0">
                <a:cs typeface="Tahoma" pitchFamily="34" charset="0"/>
              </a:rPr>
              <a:t>γοράς</a:t>
            </a:r>
            <a:r>
              <a:rPr lang="en-GB" altLang="el-GR" dirty="0" smtClean="0">
                <a:cs typeface="Tahoma" pitchFamily="34" charset="0"/>
              </a:rPr>
              <a:t>, </a:t>
            </a:r>
            <a:endParaRPr lang="el-GR" altLang="el-GR" dirty="0" smtClean="0"/>
          </a:p>
          <a:p>
            <a:pPr lvl="1" algn="just" eaLnBrk="1" hangingPunct="1"/>
            <a:r>
              <a:rPr lang="el-GR" altLang="el-GR" dirty="0" smtClean="0">
                <a:cs typeface="Tahoma" pitchFamily="34" charset="0"/>
              </a:rPr>
              <a:t>π</a:t>
            </a:r>
            <a:r>
              <a:rPr lang="en-GB" altLang="el-GR" dirty="0" err="1" smtClean="0">
                <a:cs typeface="Tahoma" pitchFamily="34" charset="0"/>
              </a:rPr>
              <a:t>οιες</a:t>
            </a:r>
            <a:r>
              <a:rPr lang="en-GB" altLang="el-GR" dirty="0" smtClean="0">
                <a:cs typeface="Tahoma" pitchFamily="34" charset="0"/>
              </a:rPr>
              <a:t> </a:t>
            </a:r>
            <a:r>
              <a:rPr lang="en-GB" altLang="el-GR" dirty="0" err="1" smtClean="0">
                <a:cs typeface="Tahoma" pitchFamily="34" charset="0"/>
              </a:rPr>
              <a:t>οι</a:t>
            </a:r>
            <a:r>
              <a:rPr lang="en-GB" altLang="el-GR" dirty="0" smtClean="0">
                <a:cs typeface="Tahoma" pitchFamily="34" charset="0"/>
              </a:rPr>
              <a:t> βα</a:t>
            </a:r>
            <a:r>
              <a:rPr lang="en-GB" altLang="el-GR" dirty="0" err="1" smtClean="0">
                <a:cs typeface="Tahoma" pitchFamily="34" charset="0"/>
              </a:rPr>
              <a:t>σικές</a:t>
            </a:r>
            <a:r>
              <a:rPr lang="en-GB" altLang="el-GR" dirty="0" smtClean="0">
                <a:cs typeface="Tahoma" pitchFamily="34" charset="0"/>
              </a:rPr>
              <a:t> α</a:t>
            </a:r>
            <a:r>
              <a:rPr lang="en-GB" altLang="el-GR" dirty="0" err="1" smtClean="0">
                <a:cs typeface="Tahoma" pitchFamily="34" charset="0"/>
              </a:rPr>
              <a:t>δυν</a:t>
            </a:r>
            <a:r>
              <a:rPr lang="en-GB" altLang="el-GR" dirty="0" smtClean="0">
                <a:cs typeface="Tahoma" pitchFamily="34" charset="0"/>
              </a:rPr>
              <a:t>αμίες του, </a:t>
            </a:r>
            <a:endParaRPr lang="el-GR" altLang="el-GR" dirty="0" smtClean="0"/>
          </a:p>
          <a:p>
            <a:pPr lvl="1" algn="just" eaLnBrk="1" hangingPunct="1"/>
            <a:r>
              <a:rPr lang="el-GR" altLang="el-GR" dirty="0" smtClean="0">
                <a:cs typeface="Tahoma" pitchFamily="34" charset="0"/>
              </a:rPr>
              <a:t>π</a:t>
            </a:r>
            <a:r>
              <a:rPr lang="en-GB" altLang="el-GR" dirty="0" err="1" smtClean="0">
                <a:cs typeface="Tahoma" pitchFamily="34" charset="0"/>
              </a:rPr>
              <a:t>ου</a:t>
            </a:r>
            <a:r>
              <a:rPr lang="en-GB" altLang="el-GR" dirty="0" smtClean="0">
                <a:cs typeface="Tahoma" pitchFamily="34" charset="0"/>
              </a:rPr>
              <a:t> μ</a:t>
            </a:r>
            <a:r>
              <a:rPr lang="el-GR" altLang="el-GR" dirty="0" smtClean="0">
                <a:cs typeface="Tahoma" pitchFamily="34" charset="0"/>
              </a:rPr>
              <a:t>π</a:t>
            </a:r>
            <a:r>
              <a:rPr lang="en-GB" altLang="el-GR" dirty="0" err="1" smtClean="0">
                <a:cs typeface="Tahoma" pitchFamily="34" charset="0"/>
              </a:rPr>
              <a:t>ορεί</a:t>
            </a:r>
            <a:r>
              <a:rPr lang="en-GB" altLang="el-GR" dirty="0" smtClean="0">
                <a:cs typeface="Tahoma" pitchFamily="34" charset="0"/>
              </a:rPr>
              <a:t> </a:t>
            </a:r>
            <a:r>
              <a:rPr lang="en-GB" altLang="el-GR" dirty="0" smtClean="0">
                <a:cs typeface="Tahoma" pitchFamily="34" charset="0"/>
              </a:rPr>
              <a:t>να </a:t>
            </a:r>
            <a:r>
              <a:rPr lang="en-GB" altLang="el-GR" dirty="0" err="1" smtClean="0">
                <a:cs typeface="Tahoma" pitchFamily="34" charset="0"/>
              </a:rPr>
              <a:t>τον</a:t>
            </a:r>
            <a:r>
              <a:rPr lang="en-GB" altLang="el-GR" dirty="0" smtClean="0">
                <a:cs typeface="Tahoma" pitchFamily="34" charset="0"/>
              </a:rPr>
              <a:t> </a:t>
            </a:r>
            <a:r>
              <a:rPr lang="en-GB" altLang="el-GR" dirty="0" smtClean="0">
                <a:cs typeface="Tahoma" pitchFamily="34" charset="0"/>
              </a:rPr>
              <a:t>υ</a:t>
            </a:r>
            <a:r>
              <a:rPr lang="el-GR" altLang="el-GR" dirty="0" smtClean="0">
                <a:cs typeface="Tahoma" pitchFamily="34" charset="0"/>
              </a:rPr>
              <a:t>π</a:t>
            </a:r>
            <a:r>
              <a:rPr lang="en-GB" altLang="el-GR" dirty="0" err="1" smtClean="0">
                <a:cs typeface="Tahoma" pitchFamily="34" charset="0"/>
              </a:rPr>
              <a:t>ερ</a:t>
            </a:r>
            <a:r>
              <a:rPr lang="en-GB" altLang="el-GR" dirty="0" smtClean="0">
                <a:cs typeface="Tahoma" pitchFamily="34" charset="0"/>
              </a:rPr>
              <a:t>βεί </a:t>
            </a:r>
            <a:r>
              <a:rPr lang="en-GB" altLang="el-GR" dirty="0" smtClean="0">
                <a:cs typeface="Tahoma" pitchFamily="34" charset="0"/>
              </a:rPr>
              <a:t>και να δημιουργήσει ανταγωνιστικό </a:t>
            </a:r>
            <a:r>
              <a:rPr lang="el-GR" altLang="el-GR" dirty="0" smtClean="0">
                <a:cs typeface="Tahoma" pitchFamily="34" charset="0"/>
              </a:rPr>
              <a:t>π</a:t>
            </a:r>
            <a:r>
              <a:rPr lang="en-GB" altLang="el-GR" dirty="0" err="1" smtClean="0">
                <a:cs typeface="Tahoma" pitchFamily="34" charset="0"/>
              </a:rPr>
              <a:t>λεονέκτημ</a:t>
            </a:r>
            <a:r>
              <a:rPr lang="en-GB" altLang="el-GR" dirty="0" smtClean="0">
                <a:cs typeface="Tahoma" pitchFamily="34" charset="0"/>
              </a:rPr>
              <a:t>α </a:t>
            </a:r>
            <a:r>
              <a:rPr lang="en-GB" altLang="el-GR" dirty="0" smtClean="0">
                <a:cs typeface="Tahoma" pitchFamily="34" charset="0"/>
              </a:rPr>
              <a:t>η </a:t>
            </a:r>
            <a:r>
              <a:rPr lang="en-GB" altLang="el-GR" dirty="0" smtClean="0">
                <a:cs typeface="Tahoma" pitchFamily="34" charset="0"/>
              </a:rPr>
              <a:t>ε</a:t>
            </a:r>
            <a:r>
              <a:rPr lang="el-GR" altLang="el-GR" dirty="0" smtClean="0">
                <a:cs typeface="Tahoma" pitchFamily="34" charset="0"/>
              </a:rPr>
              <a:t>π</a:t>
            </a:r>
            <a:r>
              <a:rPr lang="en-GB" altLang="el-GR" dirty="0" err="1" smtClean="0">
                <a:cs typeface="Tahoma" pitchFamily="34" charset="0"/>
              </a:rPr>
              <a:t>ιχείρη</a:t>
            </a:r>
            <a:r>
              <a:rPr lang="en-GB" altLang="el-GR" dirty="0" err="1" smtClean="0">
                <a:latin typeface="Tahoma" pitchFamily="34" charset="0"/>
                <a:cs typeface="Tahoma" pitchFamily="34" charset="0"/>
              </a:rPr>
              <a:t>ση</a:t>
            </a:r>
            <a:r>
              <a:rPr lang="en-GB" altLang="el-GR" dirty="0" smtClean="0">
                <a:latin typeface="Tahoma" pitchFamily="34" charset="0"/>
                <a:cs typeface="Tahoma" pitchFamily="34" charset="0"/>
              </a:rPr>
              <a:t> </a:t>
            </a:r>
            <a:endParaRPr lang="en-GB" altLang="el-GR" dirty="0" smtClean="0">
              <a:latin typeface="Book Antiqua" pitchFamily="18" charset="0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839200" cy="1295400"/>
          </a:xfrm>
        </p:spPr>
        <p:txBody>
          <a:bodyPr>
            <a:normAutofit/>
          </a:bodyPr>
          <a:lstStyle/>
          <a:p>
            <a:pPr marL="54864" indent="0" eaLnBrk="1" fontAlgn="auto" hangingPunct="1">
              <a:spcAft>
                <a:spcPts val="0"/>
              </a:spcAft>
              <a:defRPr/>
            </a:pPr>
            <a:r>
              <a:rPr lang="en-GB" sz="32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3. ΑΝΑΛΥΣΗ ΕΝΔΙΑΜΕΣΟΥ (ΜΙΚΡΟ-) ΠΕΡΙΒΑΛΛΟΝΤΟΣ</a:t>
            </a:r>
            <a:endParaRPr lang="en-GB" sz="3200" b="1" i="1" dirty="0">
              <a:solidFill>
                <a:srgbClr val="00008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ook Antiqua" pitchFamily="18" charset="0"/>
              <a:cs typeface="Tahoma" pitchFamily="34" charset="0"/>
            </a:endParaRPr>
          </a:p>
        </p:txBody>
      </p:sp>
      <p:sp>
        <p:nvSpPr>
          <p:cNvPr id="64515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447800"/>
            <a:ext cx="8458200" cy="5029200"/>
          </a:xfrm>
        </p:spPr>
        <p:txBody>
          <a:bodyPr/>
          <a:lstStyle/>
          <a:p>
            <a:pPr algn="just" eaLnBrk="1" hangingPunct="1">
              <a:lnSpc>
                <a:spcPct val="95000"/>
              </a:lnSpc>
              <a:spcBef>
                <a:spcPct val="15000"/>
              </a:spcBef>
            </a:pPr>
            <a:r>
              <a:rPr lang="el-GR" altLang="el-GR" dirty="0" smtClean="0">
                <a:latin typeface="Cambria" panose="02040503050406030204" pitchFamily="18" charset="0"/>
                <a:ea typeface="Cambria" panose="02040503050406030204" pitchFamily="18" charset="0"/>
              </a:rPr>
              <a:t>7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.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</a:rPr>
              <a:t>  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ΚΛΑΔΟΣ</a:t>
            </a:r>
            <a:endParaRPr lang="en-GB" altLang="el-GR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 eaLnBrk="1" hangingPunct="1">
              <a:lnSpc>
                <a:spcPct val="95000"/>
              </a:lnSpc>
              <a:spcBef>
                <a:spcPct val="15000"/>
              </a:spcBef>
            </a:pP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Γι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α την τεκμηρίωση των στοιχείων του κλάδου ανατρέχουμε σε πηγές μέσω </a:t>
            </a:r>
            <a:r>
              <a:rPr lang="en-US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internet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και βιβ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λιογρ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αφίας επίσημων φορέων και τραπεζών δεδομένων </a:t>
            </a:r>
            <a:endParaRPr lang="el-GR" altLang="el-GR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algn="just" eaLnBrk="1" hangingPunct="1">
              <a:lnSpc>
                <a:spcPct val="95000"/>
              </a:lnSpc>
              <a:spcBef>
                <a:spcPct val="15000"/>
              </a:spcBef>
            </a:pPr>
            <a:r>
              <a:rPr lang="en-US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Icap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, </a:t>
            </a:r>
            <a:r>
              <a:rPr lang="en-US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Hellastat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, </a:t>
            </a:r>
            <a:r>
              <a:rPr lang="en-US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Statbank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, </a:t>
            </a:r>
            <a:r>
              <a:rPr lang="en-US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Eurostat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</a:t>
            </a:r>
            <a:endParaRPr lang="el-GR" altLang="el-GR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 eaLnBrk="1" hangingPunct="1">
              <a:lnSpc>
                <a:spcPct val="95000"/>
              </a:lnSpc>
              <a:spcBef>
                <a:spcPct val="15000"/>
              </a:spcBef>
            </a:pP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και ανα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ζητούμε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στοιχεί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α το πολύ της τελευταίας πενταετίας. </a:t>
            </a:r>
            <a:endParaRPr lang="el-GR" altLang="el-GR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610600" cy="1295400"/>
          </a:xfrm>
        </p:spPr>
        <p:txBody>
          <a:bodyPr>
            <a:normAutofit/>
          </a:bodyPr>
          <a:lstStyle/>
          <a:p>
            <a:pPr marL="54864" indent="0" eaLnBrk="1" fontAlgn="auto" hangingPunct="1">
              <a:spcAft>
                <a:spcPts val="0"/>
              </a:spcAft>
              <a:defRPr/>
            </a:pPr>
            <a:r>
              <a:rPr lang="en-GB" sz="32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3. ΑΝΑΛΥΣΗ ΕΝΔΙΑΜΕΣΟΥ (ΜΙΚΡΟ-) ΠΕΡΙΒΑΛΛΟΝΤΟΣ</a:t>
            </a:r>
            <a:endParaRPr lang="en-GB" sz="3200" b="1" i="1" dirty="0">
              <a:solidFill>
                <a:srgbClr val="00008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ook Antiqua" pitchFamily="18" charset="0"/>
              <a:cs typeface="Tahoma" pitchFamily="34" charset="0"/>
            </a:endParaRPr>
          </a:p>
        </p:txBody>
      </p:sp>
      <p:sp>
        <p:nvSpPr>
          <p:cNvPr id="65539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447800"/>
            <a:ext cx="8305800" cy="4724400"/>
          </a:xfrm>
        </p:spPr>
        <p:txBody>
          <a:bodyPr/>
          <a:lstStyle/>
          <a:p>
            <a:pPr algn="just" eaLnBrk="1" hangingPunct="1"/>
            <a:r>
              <a:rPr lang="el-GR" altLang="el-GR" dirty="0" smtClean="0"/>
              <a:t>7</a:t>
            </a:r>
            <a:r>
              <a:rPr lang="en-GB" altLang="el-GR" dirty="0" smtClean="0">
                <a:cs typeface="Tahoma" pitchFamily="34" charset="0"/>
              </a:rPr>
              <a:t>.</a:t>
            </a:r>
            <a:r>
              <a:rPr lang="en-GB" altLang="el-GR" dirty="0" smtClean="0"/>
              <a:t>  </a:t>
            </a:r>
            <a:r>
              <a:rPr lang="en-GB" altLang="el-GR" dirty="0" smtClean="0">
                <a:cs typeface="Tahoma" pitchFamily="34" charset="0"/>
              </a:rPr>
              <a:t>ΚΛΑΔΟΣ</a:t>
            </a:r>
            <a:endParaRPr lang="en-GB" altLang="el-GR" dirty="0" smtClean="0"/>
          </a:p>
          <a:p>
            <a:pPr algn="just" eaLnBrk="1" hangingPunct="1"/>
            <a:r>
              <a:rPr lang="en-GB" altLang="el-GR" dirty="0" smtClean="0">
                <a:cs typeface="Tahoma" pitchFamily="34" charset="0"/>
              </a:rPr>
              <a:t>Τα </a:t>
            </a:r>
            <a:r>
              <a:rPr lang="en-GB" altLang="el-GR" dirty="0" err="1" smtClean="0">
                <a:cs typeface="Tahoma" pitchFamily="34" charset="0"/>
              </a:rPr>
              <a:t>στοιχεί</a:t>
            </a:r>
            <a:r>
              <a:rPr lang="en-GB" altLang="el-GR" dirty="0" smtClean="0">
                <a:cs typeface="Tahoma" pitchFamily="34" charset="0"/>
              </a:rPr>
              <a:t>α του κλάδου αφορούν:</a:t>
            </a:r>
            <a:endParaRPr lang="el-GR" altLang="el-GR" dirty="0" smtClean="0"/>
          </a:p>
          <a:p>
            <a:pPr lvl="1" algn="just" eaLnBrk="1" hangingPunct="1"/>
            <a:r>
              <a:rPr lang="en-GB" altLang="el-GR" dirty="0" err="1" smtClean="0">
                <a:cs typeface="Tahoma" pitchFamily="34" charset="0"/>
              </a:rPr>
              <a:t>Οικονομικά</a:t>
            </a:r>
            <a:r>
              <a:rPr lang="en-GB" altLang="el-GR" dirty="0" smtClean="0">
                <a:cs typeface="Tahoma" pitchFamily="34" charset="0"/>
              </a:rPr>
              <a:t> </a:t>
            </a:r>
            <a:r>
              <a:rPr lang="en-GB" altLang="el-GR" dirty="0" err="1" smtClean="0">
                <a:cs typeface="Tahoma" pitchFamily="34" charset="0"/>
              </a:rPr>
              <a:t>στοιχεί</a:t>
            </a:r>
            <a:r>
              <a:rPr lang="en-GB" altLang="el-GR" dirty="0" smtClean="0">
                <a:cs typeface="Tahoma" pitchFamily="34" charset="0"/>
              </a:rPr>
              <a:t>α </a:t>
            </a:r>
            <a:endParaRPr lang="el-GR" altLang="el-GR" dirty="0" smtClean="0"/>
          </a:p>
          <a:p>
            <a:pPr lvl="1" algn="just" eaLnBrk="1" hangingPunct="1"/>
            <a:r>
              <a:rPr lang="en-GB" altLang="el-GR" dirty="0" err="1" smtClean="0">
                <a:cs typeface="Tahoma" pitchFamily="34" charset="0"/>
              </a:rPr>
              <a:t>Γενικά</a:t>
            </a:r>
            <a:r>
              <a:rPr lang="en-GB" altLang="el-GR" dirty="0" smtClean="0">
                <a:cs typeface="Tahoma" pitchFamily="34" charset="0"/>
              </a:rPr>
              <a:t> </a:t>
            </a:r>
            <a:r>
              <a:rPr lang="en-GB" altLang="el-GR" dirty="0" err="1" smtClean="0">
                <a:cs typeface="Tahoma" pitchFamily="34" charset="0"/>
              </a:rPr>
              <a:t>στοιχεί</a:t>
            </a:r>
            <a:r>
              <a:rPr lang="en-GB" altLang="el-GR" dirty="0" smtClean="0">
                <a:cs typeface="Tahoma" pitchFamily="34" charset="0"/>
              </a:rPr>
              <a:t>α</a:t>
            </a:r>
            <a:endParaRPr lang="el-GR" altLang="el-GR" dirty="0" smtClean="0"/>
          </a:p>
          <a:p>
            <a:pPr lvl="1" algn="just" eaLnBrk="1" hangingPunct="1"/>
            <a:r>
              <a:rPr lang="en-GB" altLang="el-GR" dirty="0" err="1" smtClean="0">
                <a:cs typeface="Tahoma" pitchFamily="34" charset="0"/>
              </a:rPr>
              <a:t>Πίν</a:t>
            </a:r>
            <a:r>
              <a:rPr lang="en-GB" altLang="el-GR" dirty="0" smtClean="0">
                <a:cs typeface="Tahoma" pitchFamily="34" charset="0"/>
              </a:rPr>
              <a:t>ακες </a:t>
            </a:r>
            <a:r>
              <a:rPr lang="el-GR" altLang="el-GR" dirty="0" smtClean="0">
                <a:cs typeface="Tahoma" pitchFamily="34" charset="0"/>
              </a:rPr>
              <a:t>π</a:t>
            </a:r>
            <a:r>
              <a:rPr lang="en-GB" altLang="el-GR" dirty="0" err="1" smtClean="0">
                <a:cs typeface="Tahoma" pitchFamily="34" charset="0"/>
              </a:rPr>
              <a:t>ου</a:t>
            </a:r>
            <a:r>
              <a:rPr lang="en-GB" altLang="el-GR" dirty="0" smtClean="0">
                <a:cs typeface="Tahoma" pitchFamily="34" charset="0"/>
              </a:rPr>
              <a:t> </a:t>
            </a:r>
            <a:r>
              <a:rPr lang="en-GB" altLang="el-GR" dirty="0" smtClean="0">
                <a:cs typeface="Tahoma" pitchFamily="34" charset="0"/>
              </a:rPr>
              <a:t>αφορούν στοιχεία της αγοράς του κλάδου ανά </a:t>
            </a:r>
            <a:r>
              <a:rPr lang="el-GR" altLang="el-GR" dirty="0" smtClean="0">
                <a:cs typeface="Tahoma" pitchFamily="34" charset="0"/>
              </a:rPr>
              <a:t>π</a:t>
            </a:r>
            <a:r>
              <a:rPr lang="en-GB" altLang="el-GR" dirty="0" err="1" smtClean="0">
                <a:cs typeface="Tahoma" pitchFamily="34" charset="0"/>
              </a:rPr>
              <a:t>ροϊόν</a:t>
            </a:r>
            <a:endParaRPr lang="el-GR" altLang="el-GR" dirty="0" smtClean="0"/>
          </a:p>
          <a:p>
            <a:pPr lvl="1" algn="just" eaLnBrk="1" hangingPunct="1"/>
            <a:r>
              <a:rPr lang="en-GB" altLang="el-GR" dirty="0" err="1" smtClean="0">
                <a:cs typeface="Tahoma" pitchFamily="34" charset="0"/>
              </a:rPr>
              <a:t>Εμ</a:t>
            </a:r>
            <a:r>
              <a:rPr lang="el-GR" altLang="el-GR" dirty="0" smtClean="0">
                <a:cs typeface="Tahoma" pitchFamily="34" charset="0"/>
              </a:rPr>
              <a:t>π</a:t>
            </a:r>
            <a:r>
              <a:rPr lang="en-GB" altLang="el-GR" dirty="0" err="1" smtClean="0">
                <a:cs typeface="Tahoma" pitchFamily="34" charset="0"/>
              </a:rPr>
              <a:t>όδι</a:t>
            </a:r>
            <a:r>
              <a:rPr lang="en-GB" altLang="el-GR" dirty="0" smtClean="0">
                <a:cs typeface="Tahoma" pitchFamily="34" charset="0"/>
              </a:rPr>
              <a:t>α </a:t>
            </a:r>
            <a:r>
              <a:rPr lang="en-GB" altLang="el-GR" dirty="0" smtClean="0">
                <a:cs typeface="Tahoma" pitchFamily="34" charset="0"/>
              </a:rPr>
              <a:t>εισόδου &amp; εξόδου στον κλάδο</a:t>
            </a:r>
            <a:endParaRPr lang="el-GR" altLang="el-GR" dirty="0" smtClean="0"/>
          </a:p>
          <a:p>
            <a:pPr lvl="1" algn="just" eaLnBrk="1" hangingPunct="1"/>
            <a:r>
              <a:rPr lang="en-GB" altLang="el-GR" dirty="0" err="1" smtClean="0">
                <a:cs typeface="Tahoma" pitchFamily="34" charset="0"/>
              </a:rPr>
              <a:t>Ομάδες</a:t>
            </a:r>
            <a:r>
              <a:rPr lang="en-GB" altLang="el-GR" dirty="0" smtClean="0">
                <a:cs typeface="Tahoma" pitchFamily="34" charset="0"/>
              </a:rPr>
              <a:t> </a:t>
            </a:r>
            <a:r>
              <a:rPr lang="en-GB" altLang="el-GR" dirty="0" err="1" smtClean="0">
                <a:cs typeface="Tahoma" pitchFamily="34" charset="0"/>
              </a:rPr>
              <a:t>κοινού</a:t>
            </a:r>
            <a:r>
              <a:rPr lang="en-GB" altLang="el-GR" dirty="0" smtClean="0">
                <a:cs typeface="Tahoma" pitchFamily="34" charset="0"/>
              </a:rPr>
              <a:t> </a:t>
            </a:r>
            <a:r>
              <a:rPr lang="el-GR" altLang="el-GR" dirty="0" smtClean="0">
                <a:cs typeface="Tahoma" pitchFamily="34" charset="0"/>
              </a:rPr>
              <a:t>π</a:t>
            </a:r>
            <a:r>
              <a:rPr lang="en-GB" altLang="el-GR" dirty="0" err="1" smtClean="0">
                <a:cs typeface="Tahoma" pitchFamily="34" charset="0"/>
              </a:rPr>
              <a:t>ου</a:t>
            </a:r>
            <a:r>
              <a:rPr lang="en-GB" altLang="el-GR" dirty="0" smtClean="0">
                <a:cs typeface="Tahoma" pitchFamily="34" charset="0"/>
              </a:rPr>
              <a:t> μ</a:t>
            </a:r>
            <a:r>
              <a:rPr lang="el-GR" altLang="el-GR" dirty="0" smtClean="0">
                <a:cs typeface="Tahoma" pitchFamily="34" charset="0"/>
              </a:rPr>
              <a:t>π</a:t>
            </a:r>
            <a:r>
              <a:rPr lang="en-GB" altLang="el-GR" dirty="0" err="1" smtClean="0">
                <a:cs typeface="Tahoma" pitchFamily="34" charset="0"/>
              </a:rPr>
              <a:t>ορεί</a:t>
            </a:r>
            <a:r>
              <a:rPr lang="en-GB" altLang="el-GR" dirty="0" smtClean="0">
                <a:cs typeface="Tahoma" pitchFamily="34" charset="0"/>
              </a:rPr>
              <a:t> </a:t>
            </a:r>
            <a:r>
              <a:rPr lang="en-GB" altLang="el-GR" dirty="0" smtClean="0">
                <a:cs typeface="Tahoma" pitchFamily="34" charset="0"/>
              </a:rPr>
              <a:t>να </a:t>
            </a:r>
            <a:r>
              <a:rPr lang="en-GB" altLang="el-GR" dirty="0" smtClean="0">
                <a:cs typeface="Tahoma" pitchFamily="34" charset="0"/>
              </a:rPr>
              <a:t>ε</a:t>
            </a:r>
            <a:r>
              <a:rPr lang="el-GR" altLang="el-GR" dirty="0" smtClean="0">
                <a:cs typeface="Tahoma" pitchFamily="34" charset="0"/>
              </a:rPr>
              <a:t>π</a:t>
            </a:r>
            <a:r>
              <a:rPr lang="en-GB" altLang="el-GR" dirty="0" err="1" smtClean="0">
                <a:cs typeface="Tahoma" pitchFamily="34" charset="0"/>
              </a:rPr>
              <a:t>ηρεάσουν</a:t>
            </a:r>
            <a:r>
              <a:rPr lang="en-GB" altLang="el-GR" dirty="0" smtClean="0">
                <a:cs typeface="Tahoma" pitchFamily="34" charset="0"/>
              </a:rPr>
              <a:t> </a:t>
            </a:r>
            <a:r>
              <a:rPr lang="en-GB" altLang="el-GR" dirty="0" err="1" smtClean="0">
                <a:cs typeface="Tahoma" pitchFamily="34" charset="0"/>
              </a:rPr>
              <a:t>την</a:t>
            </a:r>
            <a:r>
              <a:rPr lang="en-GB" altLang="el-GR" dirty="0" smtClean="0">
                <a:cs typeface="Tahoma" pitchFamily="34" charset="0"/>
              </a:rPr>
              <a:t> α</a:t>
            </a:r>
            <a:r>
              <a:rPr lang="en-GB" altLang="el-GR" dirty="0" err="1" smtClean="0">
                <a:cs typeface="Tahoma" pitchFamily="34" charset="0"/>
              </a:rPr>
              <a:t>γορά</a:t>
            </a:r>
            <a:endParaRPr lang="en-GB" altLang="el-GR" dirty="0" smtClean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381000" y="685800"/>
            <a:ext cx="8458200" cy="5943600"/>
          </a:xfrm>
        </p:spPr>
        <p:txBody>
          <a:bodyPr/>
          <a:lstStyle/>
          <a:p>
            <a:pPr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l-GR" altLang="el-GR" sz="2800" dirty="0" smtClean="0">
                <a:latin typeface="Cambria" panose="02040503050406030204" pitchFamily="18" charset="0"/>
                <a:ea typeface="Cambria" panose="02040503050406030204" pitchFamily="18" charset="0"/>
              </a:rPr>
              <a:t>8</a:t>
            </a:r>
            <a:r>
              <a:rPr lang="en-GB" altLang="el-GR" sz="28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.</a:t>
            </a:r>
            <a:r>
              <a:rPr lang="en-GB" altLang="el-GR" sz="2800" dirty="0" smtClean="0">
                <a:latin typeface="Cambria" panose="02040503050406030204" pitchFamily="18" charset="0"/>
                <a:ea typeface="Cambria" panose="02040503050406030204" pitchFamily="18" charset="0"/>
              </a:rPr>
              <a:t>  </a:t>
            </a:r>
            <a:r>
              <a:rPr lang="en-US" altLang="el-GR" sz="28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SWOT ANALYSIS </a:t>
            </a:r>
            <a:endParaRPr lang="el-GR" altLang="el-GR" sz="28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GB" altLang="el-GR" sz="2800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Ανάλυση</a:t>
            </a:r>
            <a:r>
              <a:rPr lang="en-GB" altLang="el-GR" sz="28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</a:t>
            </a:r>
            <a:r>
              <a:rPr lang="en-GB" altLang="el-GR" sz="2800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Ευκ</a:t>
            </a:r>
            <a:r>
              <a:rPr lang="en-GB" altLang="el-GR" sz="28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αιριών – Κινδύνων που πηγάζουν από το Ενδιάμεσο Περιβάλλον της Επιχείρησης.</a:t>
            </a:r>
            <a:endParaRPr lang="el-GR" altLang="el-GR" sz="28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GB" altLang="el-GR" sz="2800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Ότ</a:t>
            </a:r>
            <a:r>
              <a:rPr lang="en-GB" altLang="el-GR" sz="28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αν εισάγουμε όλες τις παραμέτρους στην </a:t>
            </a:r>
            <a:r>
              <a:rPr lang="en-US" altLang="el-GR" sz="28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SWOT ANALYSIS</a:t>
            </a:r>
            <a:r>
              <a:rPr lang="en-GB" altLang="el-GR" sz="28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, </a:t>
            </a:r>
            <a:r>
              <a:rPr lang="en-GB" altLang="el-GR" sz="2800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στοχεύουμε</a:t>
            </a:r>
            <a:r>
              <a:rPr lang="en-GB" altLang="el-GR" sz="28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</a:t>
            </a:r>
            <a:r>
              <a:rPr lang="en-GB" altLang="el-GR" sz="2800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στο</a:t>
            </a:r>
            <a:r>
              <a:rPr lang="en-GB" altLang="el-GR" sz="28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να </a:t>
            </a:r>
            <a:r>
              <a:rPr lang="en-GB" altLang="el-GR" sz="2800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εντο</a:t>
            </a:r>
            <a:r>
              <a:rPr lang="en-GB" altLang="el-GR" sz="28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πίσουμε ποια είναι τα κενά της αγοράς τα οποία μπορεί να καλύψει η επιχείρηση και να αποκτήσει ανταγωνιστικό πλεονέκτημα. </a:t>
            </a:r>
            <a:endParaRPr lang="el-GR" altLang="el-GR" sz="28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GB" altLang="el-GR" sz="28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Επιπ</a:t>
            </a:r>
            <a:r>
              <a:rPr lang="en-GB" altLang="el-GR" sz="2800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λέον</a:t>
            </a:r>
            <a:r>
              <a:rPr lang="en-GB" altLang="el-GR" sz="28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π</a:t>
            </a:r>
            <a:r>
              <a:rPr lang="en-GB" altLang="el-GR" sz="2800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οιες</a:t>
            </a:r>
            <a:r>
              <a:rPr lang="en-GB" altLang="el-GR" sz="28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</a:t>
            </a:r>
            <a:r>
              <a:rPr lang="en-GB" altLang="el-GR" sz="2800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είν</a:t>
            </a:r>
            <a:r>
              <a:rPr lang="en-GB" altLang="el-GR" sz="28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αι οι απειλές που θα λάβει υπόψη της, ώστε είτε να αντιτάξει ένα πλεονέκτημα στους στόχους της </a:t>
            </a:r>
            <a:endParaRPr lang="el-GR" altLang="el-GR" sz="28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GB" altLang="el-GR" sz="28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π.χ. α</a:t>
            </a:r>
            <a:r>
              <a:rPr lang="en-GB" altLang="el-GR" sz="2800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ντ</a:t>
            </a:r>
            <a:r>
              <a:rPr lang="en-GB" altLang="el-GR" sz="28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αγωνιστική τιμή, καλύτερο δίκτυο διανομών, κλπ. </a:t>
            </a:r>
            <a:r>
              <a:rPr lang="en-GB" altLang="el-GR" sz="2800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είτε</a:t>
            </a:r>
            <a:r>
              <a:rPr lang="en-GB" altLang="el-GR" sz="28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να </a:t>
            </a:r>
            <a:r>
              <a:rPr lang="en-GB" altLang="el-GR" sz="2800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λά</a:t>
            </a:r>
            <a:r>
              <a:rPr lang="en-GB" altLang="el-GR" sz="28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βει τα μέτρα της, ώστε να προετοιμαστεί και να είναι ευέλικτη. </a:t>
            </a:r>
            <a:endParaRPr lang="en-GB" altLang="el-GR" sz="28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7586" name="Object 2"/>
          <p:cNvGraphicFramePr>
            <a:graphicFrameLocks noChangeAspect="1"/>
          </p:cNvGraphicFramePr>
          <p:nvPr>
            <p:ph/>
            <p:extLst>
              <p:ext uri="{D42A27DB-BD31-4B8C-83A1-F6EECF244321}">
                <p14:modId xmlns:p14="http://schemas.microsoft.com/office/powerpoint/2010/main" val="2001303517"/>
              </p:ext>
            </p:extLst>
          </p:nvPr>
        </p:nvGraphicFramePr>
        <p:xfrm>
          <a:off x="990600" y="228600"/>
          <a:ext cx="7086600" cy="6324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598" name="Φύλλο εργασίας" r:id="rId3" imgW="3833165" imgH="4168445" progId="Excel.Sheet.8">
                  <p:embed/>
                </p:oleObj>
              </mc:Choice>
              <mc:Fallback>
                <p:oleObj name="Φύλλο εργασίας" r:id="rId3" imgW="3833165" imgH="4168445" progId="Excel.Shee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228600"/>
                        <a:ext cx="7086600" cy="6324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8686800" cy="990600"/>
          </a:xfrm>
        </p:spPr>
        <p:txBody>
          <a:bodyPr>
            <a:normAutofit/>
          </a:bodyPr>
          <a:lstStyle/>
          <a:p>
            <a:pPr marL="54864" indent="0" eaLnBrk="1" fontAlgn="auto" hangingPunct="1">
              <a:spcAft>
                <a:spcPts val="0"/>
              </a:spcAft>
              <a:defRPr/>
            </a:pPr>
            <a:r>
              <a:rPr lang="en-GB" sz="28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3. ΑΝΑΛΥΣΗ ΕΝΔΙΑΜΕΣΟΥ (ΜΙΚΡΟ-) ΠΕΡΙΒΑΛΛΟΝΤΟΣ</a:t>
            </a:r>
            <a:endParaRPr lang="en-GB" sz="2800" b="1" i="1" dirty="0">
              <a:solidFill>
                <a:srgbClr val="00008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ook Antiqua" pitchFamily="18" charset="0"/>
              <a:cs typeface="Tahoma" pitchFamily="34" charset="0"/>
            </a:endParaRPr>
          </a:p>
        </p:txBody>
      </p:sp>
      <p:sp>
        <p:nvSpPr>
          <p:cNvPr id="68611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447800"/>
            <a:ext cx="8686800" cy="5257800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el-GR" altLang="el-GR" dirty="0" smtClean="0">
                <a:latin typeface="Cambria" panose="02040503050406030204" pitchFamily="18" charset="0"/>
                <a:ea typeface="Cambria" panose="02040503050406030204" pitchFamily="18" charset="0"/>
              </a:rPr>
              <a:t>9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.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</a:rPr>
              <a:t>  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ΣΥΜΠΕΡΑΣΜΑΤΑ</a:t>
            </a:r>
            <a:endParaRPr lang="en-GB" altLang="el-GR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Γίνετ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αι μία γενική εκτίμηση της κατάστασης βάσει όλων όσων προαναφέρθηκαν</a:t>
            </a:r>
            <a:r>
              <a:rPr lang="el-GR" altLang="el-GR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Π</a:t>
            </a:r>
            <a:r>
              <a:rPr lang="el-GR" altLang="el-GR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χ.</a:t>
            </a:r>
            <a:r>
              <a:rPr lang="el-GR" altLang="el-GR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lvl="1" algn="just" eaLnBrk="1" hangingPunct="1">
              <a:lnSpc>
                <a:spcPct val="90000"/>
              </a:lnSpc>
              <a:spcBef>
                <a:spcPct val="0"/>
              </a:spcBef>
            </a:pP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Εάν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η α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γορά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στην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οπ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οί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α θα απευθυνθεί η εταιρεία κρίνεται αναπτυσσόμενη, κερδοφόρος κλπ </a:t>
            </a:r>
            <a:endParaRPr lang="el-GR" altLang="el-GR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algn="just" eaLnBrk="1" hangingPunct="1">
              <a:lnSpc>
                <a:spcPct val="90000"/>
              </a:lnSpc>
              <a:spcBef>
                <a:spcPct val="0"/>
              </a:spcBef>
            </a:pP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Εάν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υπ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άρχουν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π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ροο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πτικές για την επιχείρηση</a:t>
            </a:r>
            <a:endParaRPr lang="el-GR" altLang="el-GR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algn="just" eaLnBrk="1" hangingPunct="1">
              <a:lnSpc>
                <a:spcPct val="90000"/>
              </a:lnSpc>
              <a:spcBef>
                <a:spcPct val="0"/>
              </a:spcBef>
            </a:pP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Ποιες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είν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αι οι αγορές στις οποίες η επιχείρηση μπορεί να απευθυνθεί π.χ. 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με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εξ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αγωγές</a:t>
            </a:r>
            <a:endParaRPr lang="el-GR" altLang="el-GR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algn="just" eaLnBrk="1" hangingPunct="1">
              <a:lnSpc>
                <a:spcPct val="90000"/>
              </a:lnSpc>
              <a:spcBef>
                <a:spcPct val="0"/>
              </a:spcBef>
            </a:pP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Ποιοι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είν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αι οι </a:t>
            </a:r>
            <a:r>
              <a:rPr lang="en-US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leaders 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της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α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γοράς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και π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οι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α η προοπτική της επιχείρησης σε σχέση με αυτούς</a:t>
            </a:r>
            <a:endParaRPr lang="el-GR" altLang="el-GR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algn="just" eaLnBrk="1" hangingPunct="1">
              <a:lnSpc>
                <a:spcPct val="90000"/>
              </a:lnSpc>
              <a:spcBef>
                <a:spcPct val="0"/>
              </a:spcBef>
            </a:pP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Η 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γεωγρ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αφική θέση της επιχείρησης θα της προσδώσει κάποιο ανταγωνιστικό πλεονέκτημα; </a:t>
            </a:r>
            <a:endParaRPr lang="el-GR" altLang="el-GR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algn="just" eaLnBrk="1" hangingPunct="1">
              <a:lnSpc>
                <a:spcPct val="90000"/>
              </a:lnSpc>
              <a:spcBef>
                <a:spcPct val="0"/>
              </a:spcBef>
            </a:pP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Η πα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ράγρ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αφος αυτή είναι σύντομη και απλά συνοψίζει και δίνει έμφαση στα κρίσιμα σημεία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610600" cy="1295400"/>
          </a:xfrm>
        </p:spPr>
        <p:txBody>
          <a:bodyPr>
            <a:normAutofit/>
          </a:bodyPr>
          <a:lstStyle/>
          <a:p>
            <a:pPr marL="54864" indent="0" eaLnBrk="1" fontAlgn="auto" hangingPunct="1">
              <a:spcAft>
                <a:spcPts val="0"/>
              </a:spcAft>
              <a:defRPr/>
            </a:pPr>
            <a:r>
              <a:rPr lang="en-GB" sz="32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4. ΑΝΑΛΥΣΗ ΕΣΩΤΕΡΙΚΟΥ ΠΕΡΙΒΑΛΛΟΝΤΟΣ</a:t>
            </a:r>
            <a:endParaRPr lang="en-GB" sz="3200" b="1" i="1" dirty="0">
              <a:solidFill>
                <a:srgbClr val="00008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ook Antiqua" pitchFamily="18" charset="0"/>
              <a:cs typeface="Tahoma" pitchFamily="34" charset="0"/>
            </a:endParaRPr>
          </a:p>
        </p:txBody>
      </p:sp>
      <p:sp>
        <p:nvSpPr>
          <p:cNvPr id="69635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447800"/>
            <a:ext cx="8305800" cy="5043488"/>
          </a:xfrm>
        </p:spPr>
        <p:txBody>
          <a:bodyPr/>
          <a:lstStyle/>
          <a:p>
            <a:pPr algn="just" eaLnBrk="1" hangingPunct="1"/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Αν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αλύονται  όλοι οι παράγοντες που επηρεάζουν το Εσωτερικό Περιβάλλον της επιχείρησης:</a:t>
            </a:r>
            <a:endParaRPr lang="el-GR" altLang="el-GR" b="1" u="sng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 eaLnBrk="1" hangingPunct="1"/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1.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</a:rPr>
              <a:t> 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ΚΑΤΑΣΤΑΣΗ </a:t>
            </a:r>
            <a:r>
              <a:rPr lang="en-US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MARKETING 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ΕΠΙΧΕΙΡΗΣΗΣ</a:t>
            </a:r>
            <a:endParaRPr lang="el-GR" altLang="el-GR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algn="just" eaLnBrk="1" hangingPunct="1"/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Κα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τηγορίες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π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ροϊόντων</a:t>
            </a:r>
            <a:endParaRPr lang="el-GR" altLang="el-GR" b="1" u="sng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algn="just" eaLnBrk="1" hangingPunct="1"/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Ειδικά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χαρα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κτηριστικά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α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νά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π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ροϊόν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(β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άρος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, 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μέγεθος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κλ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π)</a:t>
            </a:r>
            <a:endParaRPr lang="el-GR" altLang="el-GR" b="1" u="sng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algn="just" eaLnBrk="1" hangingPunct="1"/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Φήμη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της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ετ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αιρείας για τα προϊόντα, την ποιότητα, την εξυπηρέτηση κλπ</a:t>
            </a:r>
            <a:endParaRPr lang="el-GR" altLang="el-GR" b="1" u="sng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algn="just" eaLnBrk="1" hangingPunct="1"/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Μερίδιο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α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γοράς</a:t>
            </a:r>
            <a:endParaRPr lang="el-GR" altLang="el-GR" b="1" u="sng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9636" name="AutoShape 4"/>
          <p:cNvSpPr>
            <a:spLocks noChangeArrowheads="1"/>
          </p:cNvSpPr>
          <p:nvPr/>
        </p:nvSpPr>
        <p:spPr bwMode="auto">
          <a:xfrm>
            <a:off x="7086600" y="6248400"/>
            <a:ext cx="976313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buClr>
                <a:schemeClr val="accent1"/>
              </a:buClr>
              <a:buSzPct val="70000"/>
              <a:buFont typeface="Wingdings 2" pitchFamily="18" charset="2"/>
              <a:buChar char=""/>
              <a:defRPr sz="3200">
                <a:solidFill>
                  <a:schemeClr val="tx1"/>
                </a:solidFill>
                <a:latin typeface="Rockwell" pitchFamily="18" charset="0"/>
              </a:defRPr>
            </a:lvl1pPr>
            <a:lvl2pPr marL="742950" indent="-285750" eaLnBrk="0" hangingPunct="0">
              <a:spcBef>
                <a:spcPts val="400"/>
              </a:spcBef>
              <a:buClr>
                <a:schemeClr val="accent2"/>
              </a:buClr>
              <a:buSzPct val="90000"/>
              <a:buChar char="•"/>
              <a:defRPr sz="2600">
                <a:solidFill>
                  <a:schemeClr val="tx1"/>
                </a:solidFill>
                <a:latin typeface="Rockwell" pitchFamily="18" charset="0"/>
              </a:defRPr>
            </a:lvl2pPr>
            <a:lvl3pPr marL="1143000" indent="-228600" eaLnBrk="0" hangingPunct="0">
              <a:spcBef>
                <a:spcPts val="400"/>
              </a:spcBef>
              <a:buClr>
                <a:srgbClr val="A8CDD7"/>
              </a:buClr>
              <a:buSzPct val="100000"/>
              <a:buFont typeface="Wingdings 2" pitchFamily="18" charset="2"/>
              <a:buChar char=""/>
              <a:defRPr sz="2300">
                <a:solidFill>
                  <a:schemeClr val="tx1"/>
                </a:solidFill>
                <a:latin typeface="Rockwell" pitchFamily="18" charset="0"/>
              </a:defRPr>
            </a:lvl3pPr>
            <a:lvl4pPr marL="1600200" indent="-228600" eaLnBrk="0" hangingPunct="0">
              <a:spcBef>
                <a:spcPts val="400"/>
              </a:spcBef>
              <a:buClr>
                <a:srgbClr val="A8CDD7"/>
              </a:buClr>
              <a:buSzPct val="100000"/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Rockwell" pitchFamily="18" charset="0"/>
              </a:defRPr>
            </a:lvl4pPr>
            <a:lvl5pPr marL="2057400" indent="-228600" eaLnBrk="0" hangingPunct="0">
              <a:spcBef>
                <a:spcPts val="400"/>
              </a:spcBef>
              <a:buClr>
                <a:srgbClr val="A8CDD7"/>
              </a:buClr>
              <a:buSzPct val="100000"/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Rockwell" pitchFamily="18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A8CDD7"/>
              </a:buClr>
              <a:buSzPct val="100000"/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Rockwell" pitchFamily="18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A8CDD7"/>
              </a:buClr>
              <a:buSzPct val="100000"/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Rockwell" pitchFamily="18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A8CDD7"/>
              </a:buClr>
              <a:buSzPct val="100000"/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Rockwell" pitchFamily="18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A8CDD7"/>
              </a:buClr>
              <a:buSzPct val="100000"/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Rockwell" pitchFamily="18" charset="0"/>
              </a:defRPr>
            </a:lvl9pPr>
          </a:lstStyle>
          <a:p>
            <a:pPr eaLnBrk="1" hangingPunct="1">
              <a:buClrTx/>
              <a:buSzTx/>
              <a:buFontTx/>
              <a:buNone/>
            </a:pPr>
            <a:endParaRPr lang="el-GR" altLang="el-GR" sz="240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610600" cy="1295400"/>
          </a:xfrm>
        </p:spPr>
        <p:txBody>
          <a:bodyPr>
            <a:normAutofit/>
          </a:bodyPr>
          <a:lstStyle/>
          <a:p>
            <a:pPr marL="54864" indent="0" eaLnBrk="1" fontAlgn="auto" hangingPunct="1">
              <a:spcAft>
                <a:spcPts val="0"/>
              </a:spcAft>
              <a:defRPr/>
            </a:pPr>
            <a:r>
              <a:rPr lang="en-GB" sz="32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4. ΑΝΑΛΥΣΗ ΕΣΩΤΕΡΙΚΟΥ ΠΕΡΙΒΑΛΛΟΝΤΟΣ</a:t>
            </a:r>
            <a:endParaRPr lang="en-GB" sz="3200" b="1" i="1" dirty="0">
              <a:solidFill>
                <a:srgbClr val="00008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ook Antiqua" pitchFamily="18" charset="0"/>
              <a:cs typeface="Tahoma" pitchFamily="34" charset="0"/>
            </a:endParaRPr>
          </a:p>
        </p:txBody>
      </p:sp>
      <p:sp>
        <p:nvSpPr>
          <p:cNvPr id="70659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447800"/>
            <a:ext cx="8686800" cy="5410200"/>
          </a:xfrm>
        </p:spPr>
        <p:txBody>
          <a:bodyPr/>
          <a:lstStyle/>
          <a:p>
            <a:pPr algn="just" eaLnBrk="1" hangingPunct="1"/>
            <a:r>
              <a:rPr lang="en-GB" altLang="el-GR" dirty="0" smtClean="0">
                <a:latin typeface="Book Antiqua" pitchFamily="18" charset="0"/>
                <a:cs typeface="Tahoma" pitchFamily="34" charset="0"/>
              </a:rPr>
              <a:t>1.</a:t>
            </a:r>
            <a:r>
              <a:rPr lang="en-GB" altLang="el-GR" dirty="0" smtClean="0"/>
              <a:t>    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ΚΑΤΑΣΤΑΣΗ </a:t>
            </a:r>
            <a:r>
              <a:rPr lang="en-US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MARKETING 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ΕΠΙΧΕΙΡΗΣΗΣ</a:t>
            </a:r>
            <a:endParaRPr lang="el-GR" altLang="el-GR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algn="just" eaLnBrk="1" hangingPunct="1"/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Μορφές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π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ροωθητικών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ενεργειών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, </a:t>
            </a:r>
            <a:endParaRPr lang="el-GR" altLang="el-GR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2" algn="just" eaLnBrk="1" hangingPunct="1"/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Φιλοσοφί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α και Αποτελεσματικότητα των Προωθητικών  Ενεργειών – Διαφήμιση</a:t>
            </a:r>
            <a:endParaRPr lang="el-GR" altLang="el-GR" b="1" u="sng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algn="just" eaLnBrk="1" hangingPunct="1"/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Εμ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πορική Πολιτική </a:t>
            </a:r>
            <a:endParaRPr lang="el-GR" altLang="el-GR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2" algn="just" eaLnBrk="1" hangingPunct="1"/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απ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οτελεσμ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ατικότητα, </a:t>
            </a:r>
            <a:endParaRPr lang="el-GR" altLang="el-GR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2" algn="just" eaLnBrk="1" hangingPunct="1"/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τιμολογι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ακή πολιτική, </a:t>
            </a:r>
            <a:endParaRPr lang="el-GR" altLang="el-GR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2" algn="just" eaLnBrk="1" hangingPunct="1"/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π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ιστωτική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π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ολιτική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, </a:t>
            </a:r>
            <a:endParaRPr lang="el-GR" altLang="el-GR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2" algn="just" eaLnBrk="1" hangingPunct="1"/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εκ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πτωτική πολιτική</a:t>
            </a:r>
            <a:endParaRPr lang="el-GR" altLang="el-GR" b="1" u="sng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algn="just" eaLnBrk="1" hangingPunct="1"/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Ποι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α η σχέση της επιχείρησης με την Έρευνα &amp; την Καινοτομία </a:t>
            </a:r>
            <a:endParaRPr lang="en-GB" altLang="el-GR" b="1" u="sng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0660" name="AutoShape 4"/>
          <p:cNvSpPr>
            <a:spLocks noChangeArrowheads="1"/>
          </p:cNvSpPr>
          <p:nvPr/>
        </p:nvSpPr>
        <p:spPr bwMode="auto">
          <a:xfrm>
            <a:off x="7086600" y="6248400"/>
            <a:ext cx="976313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buClr>
                <a:schemeClr val="accent1"/>
              </a:buClr>
              <a:buSzPct val="70000"/>
              <a:buFont typeface="Wingdings 2" pitchFamily="18" charset="2"/>
              <a:buChar char=""/>
              <a:defRPr sz="3200">
                <a:solidFill>
                  <a:schemeClr val="tx1"/>
                </a:solidFill>
                <a:latin typeface="Rockwell" pitchFamily="18" charset="0"/>
              </a:defRPr>
            </a:lvl1pPr>
            <a:lvl2pPr marL="742950" indent="-285750" eaLnBrk="0" hangingPunct="0">
              <a:spcBef>
                <a:spcPts val="400"/>
              </a:spcBef>
              <a:buClr>
                <a:schemeClr val="accent2"/>
              </a:buClr>
              <a:buSzPct val="90000"/>
              <a:buChar char="•"/>
              <a:defRPr sz="2600">
                <a:solidFill>
                  <a:schemeClr val="tx1"/>
                </a:solidFill>
                <a:latin typeface="Rockwell" pitchFamily="18" charset="0"/>
              </a:defRPr>
            </a:lvl2pPr>
            <a:lvl3pPr marL="1143000" indent="-228600" eaLnBrk="0" hangingPunct="0">
              <a:spcBef>
                <a:spcPts val="400"/>
              </a:spcBef>
              <a:buClr>
                <a:srgbClr val="A8CDD7"/>
              </a:buClr>
              <a:buSzPct val="100000"/>
              <a:buFont typeface="Wingdings 2" pitchFamily="18" charset="2"/>
              <a:buChar char=""/>
              <a:defRPr sz="2300">
                <a:solidFill>
                  <a:schemeClr val="tx1"/>
                </a:solidFill>
                <a:latin typeface="Rockwell" pitchFamily="18" charset="0"/>
              </a:defRPr>
            </a:lvl3pPr>
            <a:lvl4pPr marL="1600200" indent="-228600" eaLnBrk="0" hangingPunct="0">
              <a:spcBef>
                <a:spcPts val="400"/>
              </a:spcBef>
              <a:buClr>
                <a:srgbClr val="A8CDD7"/>
              </a:buClr>
              <a:buSzPct val="100000"/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Rockwell" pitchFamily="18" charset="0"/>
              </a:defRPr>
            </a:lvl4pPr>
            <a:lvl5pPr marL="2057400" indent="-228600" eaLnBrk="0" hangingPunct="0">
              <a:spcBef>
                <a:spcPts val="400"/>
              </a:spcBef>
              <a:buClr>
                <a:srgbClr val="A8CDD7"/>
              </a:buClr>
              <a:buSzPct val="100000"/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Rockwell" pitchFamily="18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A8CDD7"/>
              </a:buClr>
              <a:buSzPct val="100000"/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Rockwell" pitchFamily="18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A8CDD7"/>
              </a:buClr>
              <a:buSzPct val="100000"/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Rockwell" pitchFamily="18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A8CDD7"/>
              </a:buClr>
              <a:buSzPct val="100000"/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Rockwell" pitchFamily="18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A8CDD7"/>
              </a:buClr>
              <a:buSzPct val="100000"/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Rockwell" pitchFamily="18" charset="0"/>
              </a:defRPr>
            </a:lvl9pPr>
          </a:lstStyle>
          <a:p>
            <a:pPr eaLnBrk="1" hangingPunct="1">
              <a:buClrTx/>
              <a:buSzTx/>
              <a:buFontTx/>
              <a:buNone/>
            </a:pPr>
            <a:endParaRPr lang="el-GR" altLang="el-GR" sz="240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l-GR" dirty="0" smtClean="0"/>
              <a:t>Αναγνωριστική μελέτη</a:t>
            </a:r>
            <a:endParaRPr lang="el-GR" dirty="0"/>
          </a:p>
        </p:txBody>
      </p:sp>
      <p:sp>
        <p:nvSpPr>
          <p:cNvPr id="16387" name="2 - Θέση περιεχομένου"/>
          <p:cNvSpPr>
            <a:spLocks noGrp="1"/>
          </p:cNvSpPr>
          <p:nvPr>
            <p:ph idx="1"/>
          </p:nvPr>
        </p:nvSpPr>
        <p:spPr>
          <a:xfrm>
            <a:off x="228600" y="1646238"/>
            <a:ext cx="8458200" cy="4830762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el-GR" altLang="el-GR" sz="2800" smtClean="0"/>
              <a:t>(α) </a:t>
            </a:r>
            <a:r>
              <a:rPr lang="el-GR" altLang="el-GR" sz="2400" smtClean="0"/>
              <a:t>το γενικότερο επενδυτικό κλίμα</a:t>
            </a:r>
          </a:p>
          <a:p>
            <a:pPr>
              <a:buFont typeface="Wingdings 2" pitchFamily="18" charset="2"/>
              <a:buNone/>
            </a:pPr>
            <a:r>
              <a:rPr lang="el-GR" altLang="el-GR" sz="2400" smtClean="0"/>
              <a:t>(β) τις προτιμήσεις των καταναλωτών και την αγοραστική τους δύναμη</a:t>
            </a:r>
          </a:p>
          <a:p>
            <a:pPr>
              <a:buFont typeface="Wingdings 2" pitchFamily="18" charset="2"/>
              <a:buNone/>
            </a:pPr>
            <a:r>
              <a:rPr lang="el-GR" altLang="el-GR" sz="2400" smtClean="0"/>
              <a:t>(γ) τους διαθέσιμους πόρους για την πραγματοποίηση της επένδυσης</a:t>
            </a:r>
          </a:p>
          <a:p>
            <a:pPr>
              <a:buFont typeface="Wingdings 2" pitchFamily="18" charset="2"/>
              <a:buNone/>
            </a:pPr>
            <a:r>
              <a:rPr lang="el-GR" altLang="el-GR" sz="2400" smtClean="0"/>
              <a:t>(δ) τη ζήτηση του προϊόντος και τη δυνατότητα εξαγωγών</a:t>
            </a:r>
          </a:p>
          <a:p>
            <a:pPr>
              <a:buFont typeface="Wingdings 2" pitchFamily="18" charset="2"/>
              <a:buNone/>
            </a:pPr>
            <a:r>
              <a:rPr lang="el-GR" altLang="el-GR" sz="2400" smtClean="0"/>
              <a:t>(ε) γενικά «τη θέση»  που θα πρέπει να καταλάβει η επιχείρηση μέσα στον αντίστοιχο κλάδο</a:t>
            </a:r>
          </a:p>
          <a:p>
            <a:pPr>
              <a:buFont typeface="Wingdings 2" pitchFamily="18" charset="2"/>
              <a:buNone/>
            </a:pPr>
            <a:r>
              <a:rPr lang="el-GR" altLang="el-GR" sz="2400" smtClean="0"/>
              <a:t>Η αναγνωριστική μελέτη ή μελέτη προεπένδυσης είναι συνήθως μικρή σε όγκο, περίπου δέκα σελίδες, έχει χαμηλό κόστος, τα στοιχεία της δεν είναι λεπτομερή, αλλά έχει έναν πρώτο πληροφοριακό χαρακτήρα για τον υποψήφιο επενδυτή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686800" cy="1295400"/>
          </a:xfrm>
        </p:spPr>
        <p:txBody>
          <a:bodyPr>
            <a:normAutofit/>
          </a:bodyPr>
          <a:lstStyle/>
          <a:p>
            <a:pPr marL="54864" indent="0" eaLnBrk="1" fontAlgn="auto" hangingPunct="1">
              <a:spcAft>
                <a:spcPts val="0"/>
              </a:spcAft>
              <a:defRPr/>
            </a:pPr>
            <a:r>
              <a:rPr lang="en-GB" sz="32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4. ΑΝΑΛΥΣΗ ΕΣΩΤΕΡΙΚΟΥ ΠΕΡΙΒΑΛΛΟΝΤΟΣ</a:t>
            </a:r>
            <a:endParaRPr lang="en-GB" sz="3200" b="1" i="1" dirty="0">
              <a:solidFill>
                <a:srgbClr val="00008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ook Antiqua" pitchFamily="18" charset="0"/>
              <a:cs typeface="Tahoma" pitchFamily="34" charset="0"/>
            </a:endParaRPr>
          </a:p>
        </p:txBody>
      </p:sp>
      <p:sp>
        <p:nvSpPr>
          <p:cNvPr id="71683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447800"/>
            <a:ext cx="8534400" cy="5334000"/>
          </a:xfrm>
        </p:spPr>
        <p:txBody>
          <a:bodyPr/>
          <a:lstStyle/>
          <a:p>
            <a:pPr algn="just" eaLnBrk="1" hangingPunct="1">
              <a:spcBef>
                <a:spcPct val="10000"/>
              </a:spcBef>
            </a:pPr>
            <a:r>
              <a:rPr lang="en-GB" altLang="el-GR" dirty="0" smtClean="0">
                <a:latin typeface="Book Antiqua" pitchFamily="18" charset="0"/>
                <a:cs typeface="Tahoma" pitchFamily="34" charset="0"/>
              </a:rPr>
              <a:t>1.</a:t>
            </a:r>
            <a:r>
              <a:rPr lang="en-GB" altLang="el-GR" dirty="0" smtClean="0"/>
              <a:t>    </a:t>
            </a:r>
            <a:r>
              <a:rPr lang="en-GB" altLang="el-GR" sz="2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altLang="el-GR" sz="26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ΚΑΤΑΣΤΑΣΗ </a:t>
            </a:r>
            <a:r>
              <a:rPr lang="en-US" altLang="el-GR" sz="26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MARKETING </a:t>
            </a:r>
            <a:r>
              <a:rPr lang="en-GB" altLang="el-GR" sz="26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ΕΠΙΧΕΙΡΗΣΗΣ</a:t>
            </a:r>
            <a:endParaRPr lang="el-GR" altLang="el-GR" sz="26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algn="just" eaLnBrk="1" hangingPunct="1">
              <a:spcBef>
                <a:spcPct val="10000"/>
              </a:spcBef>
            </a:pP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Συγκριτικά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π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λεονεκτήμ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ατα </a:t>
            </a:r>
            <a:r>
              <a:rPr lang="en-US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Marketing 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στο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Πα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ρόν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και 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στο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Μέλλον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</a:t>
            </a:r>
            <a:endParaRPr lang="el-GR" altLang="el-GR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2" algn="just" eaLnBrk="1" hangingPunct="1">
              <a:spcBef>
                <a:spcPct val="10000"/>
              </a:spcBef>
            </a:pPr>
            <a:r>
              <a:rPr lang="en-GB" altLang="el-GR" sz="26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απα</a:t>
            </a:r>
            <a:r>
              <a:rPr lang="en-GB" altLang="el-GR" sz="2600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ντώντ</a:t>
            </a:r>
            <a:r>
              <a:rPr lang="en-GB" altLang="el-GR" sz="26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αι τα ερωτήματα </a:t>
            </a:r>
            <a:endParaRPr lang="el-GR" altLang="el-GR" sz="26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3" algn="just" eaLnBrk="1" hangingPunct="1">
              <a:spcBef>
                <a:spcPct val="10000"/>
              </a:spcBef>
            </a:pPr>
            <a:r>
              <a:rPr lang="en-GB" altLang="el-GR" sz="2600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Τι</a:t>
            </a:r>
            <a:r>
              <a:rPr lang="en-GB" altLang="el-GR" sz="26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π</a:t>
            </a:r>
            <a:r>
              <a:rPr lang="en-GB" altLang="el-GR" sz="2600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ροσφέρουμε</a:t>
            </a:r>
            <a:r>
              <a:rPr lang="en-GB" altLang="el-GR" sz="26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</a:t>
            </a:r>
            <a:r>
              <a:rPr lang="en-GB" altLang="el-GR" sz="2600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στον</a:t>
            </a:r>
            <a:r>
              <a:rPr lang="en-GB" altLang="el-GR" sz="26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</a:t>
            </a:r>
            <a:r>
              <a:rPr lang="en-GB" altLang="el-GR" sz="2600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Πελάτη</a:t>
            </a:r>
            <a:r>
              <a:rPr lang="en-GB" altLang="el-GR" sz="26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</a:t>
            </a:r>
            <a:r>
              <a:rPr lang="en-GB" altLang="el-GR" sz="2600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τώρ</a:t>
            </a:r>
            <a:r>
              <a:rPr lang="en-GB" altLang="el-GR" sz="26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α, </a:t>
            </a:r>
            <a:endParaRPr lang="el-GR" altLang="el-GR" sz="26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3" algn="just" eaLnBrk="1" hangingPunct="1">
              <a:spcBef>
                <a:spcPct val="10000"/>
              </a:spcBef>
            </a:pPr>
            <a:r>
              <a:rPr lang="en-GB" altLang="el-GR" sz="2600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Τι</a:t>
            </a:r>
            <a:r>
              <a:rPr lang="en-GB" altLang="el-GR" sz="26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π</a:t>
            </a:r>
            <a:r>
              <a:rPr lang="en-GB" altLang="el-GR" sz="2600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ρέ</a:t>
            </a:r>
            <a:r>
              <a:rPr lang="en-GB" altLang="el-GR" sz="26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πει να προσφέρουμε στο Μέλλον</a:t>
            </a:r>
            <a:endParaRPr lang="el-GR" altLang="el-GR" sz="2600" b="1" u="sng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algn="just" eaLnBrk="1" hangingPunct="1">
              <a:spcBef>
                <a:spcPct val="10000"/>
              </a:spcBef>
            </a:pP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Ποσοτικές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π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ληροφορίες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Marketing, </a:t>
            </a:r>
            <a:endParaRPr lang="el-GR" altLang="el-GR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2" algn="just" eaLnBrk="1" hangingPunct="1">
              <a:spcBef>
                <a:spcPct val="10000"/>
              </a:spcBef>
            </a:pPr>
            <a:r>
              <a:rPr lang="en-GB" altLang="el-GR" sz="26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όπ</a:t>
            </a:r>
            <a:r>
              <a:rPr lang="en-GB" altLang="el-GR" sz="2600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ως</a:t>
            </a:r>
            <a:r>
              <a:rPr lang="en-GB" altLang="el-GR" sz="26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</a:t>
            </a:r>
            <a:r>
              <a:rPr lang="en-GB" altLang="el-GR" sz="2600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Σύγκριση</a:t>
            </a:r>
            <a:r>
              <a:rPr lang="en-GB" altLang="el-GR" sz="26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π</a:t>
            </a:r>
            <a:r>
              <a:rPr lang="en-GB" altLang="el-GR" sz="2600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ωλήσεων</a:t>
            </a:r>
            <a:r>
              <a:rPr lang="en-GB" altLang="el-GR" sz="26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α</a:t>
            </a:r>
            <a:r>
              <a:rPr lang="en-GB" altLang="el-GR" sz="2600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νά</a:t>
            </a:r>
            <a:r>
              <a:rPr lang="en-GB" altLang="el-GR" sz="26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κα</a:t>
            </a:r>
            <a:r>
              <a:rPr lang="en-GB" altLang="el-GR" sz="2600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τηγορί</a:t>
            </a:r>
            <a:r>
              <a:rPr lang="en-GB" altLang="el-GR" sz="26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α προϊόντων,  </a:t>
            </a:r>
            <a:endParaRPr lang="el-GR" altLang="el-GR" sz="26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2" algn="just" eaLnBrk="1" hangingPunct="1">
              <a:spcBef>
                <a:spcPct val="10000"/>
              </a:spcBef>
            </a:pPr>
            <a:r>
              <a:rPr lang="en-GB" altLang="el-GR" sz="2600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Σύγκριση</a:t>
            </a:r>
            <a:r>
              <a:rPr lang="en-GB" altLang="el-GR" sz="26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π</a:t>
            </a:r>
            <a:r>
              <a:rPr lang="en-GB" altLang="el-GR" sz="2600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ωλήσεων</a:t>
            </a:r>
            <a:r>
              <a:rPr lang="en-GB" altLang="el-GR" sz="26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α</a:t>
            </a:r>
            <a:r>
              <a:rPr lang="en-GB" altLang="el-GR" sz="2600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νά</a:t>
            </a:r>
            <a:r>
              <a:rPr lang="en-GB" altLang="el-GR" sz="26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κα</a:t>
            </a:r>
            <a:r>
              <a:rPr lang="en-GB" altLang="el-GR" sz="2600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τηγορί</a:t>
            </a:r>
            <a:r>
              <a:rPr lang="en-GB" altLang="el-GR" sz="26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α πελατών, </a:t>
            </a:r>
            <a:endParaRPr lang="el-GR" altLang="el-GR" sz="26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2" algn="just" eaLnBrk="1" hangingPunct="1">
              <a:spcBef>
                <a:spcPct val="10000"/>
              </a:spcBef>
            </a:pPr>
            <a:r>
              <a:rPr lang="en-GB" altLang="el-GR" sz="2600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Σύγκριση</a:t>
            </a:r>
            <a:r>
              <a:rPr lang="en-GB" altLang="el-GR" sz="26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π</a:t>
            </a:r>
            <a:r>
              <a:rPr lang="en-GB" altLang="el-GR" sz="2600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ωλήσεων</a:t>
            </a:r>
            <a:r>
              <a:rPr lang="en-GB" altLang="el-GR" sz="26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α</a:t>
            </a:r>
            <a:r>
              <a:rPr lang="en-GB" altLang="el-GR" sz="2600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νά</a:t>
            </a:r>
            <a:r>
              <a:rPr lang="en-GB" altLang="el-GR" sz="26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</a:t>
            </a:r>
            <a:r>
              <a:rPr lang="en-GB" altLang="el-GR" sz="2600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διάστημ</a:t>
            </a:r>
            <a:r>
              <a:rPr lang="en-GB" altLang="el-GR" sz="26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α, </a:t>
            </a:r>
            <a:endParaRPr lang="el-GR" altLang="el-GR" sz="26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2" algn="just" eaLnBrk="1" hangingPunct="1">
              <a:spcBef>
                <a:spcPct val="10000"/>
              </a:spcBef>
            </a:pPr>
            <a:r>
              <a:rPr lang="en-GB" altLang="el-GR" sz="2600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Σύγκριση</a:t>
            </a:r>
            <a:r>
              <a:rPr lang="en-GB" altLang="el-GR" sz="26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π</a:t>
            </a:r>
            <a:r>
              <a:rPr lang="en-GB" altLang="el-GR" sz="2600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ωλήσεων</a:t>
            </a:r>
            <a:r>
              <a:rPr lang="en-GB" altLang="el-GR" sz="26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α</a:t>
            </a:r>
            <a:r>
              <a:rPr lang="en-GB" altLang="el-GR" sz="2600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νά</a:t>
            </a:r>
            <a:r>
              <a:rPr lang="en-GB" altLang="el-GR" sz="26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</a:t>
            </a:r>
            <a:r>
              <a:rPr lang="en-GB" altLang="el-GR" sz="2600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γεωγρ</a:t>
            </a:r>
            <a:r>
              <a:rPr lang="en-GB" altLang="el-GR" sz="26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αφική περιοχή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610600" cy="1295400"/>
          </a:xfrm>
        </p:spPr>
        <p:txBody>
          <a:bodyPr>
            <a:normAutofit/>
          </a:bodyPr>
          <a:lstStyle/>
          <a:p>
            <a:pPr marL="54864" indent="0" eaLnBrk="1" fontAlgn="auto" hangingPunct="1">
              <a:spcAft>
                <a:spcPts val="0"/>
              </a:spcAft>
              <a:defRPr/>
            </a:pPr>
            <a:r>
              <a:rPr lang="en-GB" sz="32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4. ΑΝΑΛΥΣΗ ΕΣΩΤΕΡΙΚΟΥ ΠΕΡΙΒΑΛΛΟΝΤΟΣ</a:t>
            </a:r>
            <a:endParaRPr lang="en-GB" sz="3200" b="1" i="1" dirty="0">
              <a:solidFill>
                <a:srgbClr val="00008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ook Antiqua" pitchFamily="18" charset="0"/>
              <a:cs typeface="Tahoma" pitchFamily="34" charset="0"/>
            </a:endParaRPr>
          </a:p>
        </p:txBody>
      </p:sp>
      <p:sp>
        <p:nvSpPr>
          <p:cNvPr id="72707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447800"/>
            <a:ext cx="8610600" cy="5410200"/>
          </a:xfrm>
        </p:spPr>
        <p:txBody>
          <a:bodyPr/>
          <a:lstStyle/>
          <a:p>
            <a:pPr algn="just" eaLnBrk="1" hangingPunct="1"/>
            <a:r>
              <a:rPr lang="el-GR" altLang="el-GR" sz="2800" dirty="0" smtClean="0"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en-GB" altLang="el-GR" sz="28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.</a:t>
            </a:r>
            <a:r>
              <a:rPr lang="en-GB" altLang="el-GR" sz="2800" dirty="0" smtClean="0">
                <a:latin typeface="Cambria" panose="02040503050406030204" pitchFamily="18" charset="0"/>
                <a:ea typeface="Cambria" panose="02040503050406030204" pitchFamily="18" charset="0"/>
              </a:rPr>
              <a:t>   </a:t>
            </a:r>
            <a:r>
              <a:rPr lang="en-GB" altLang="el-GR" sz="28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ΚΑΤΑΣΤΑΣΗ </a:t>
            </a:r>
            <a:r>
              <a:rPr lang="en-US" altLang="el-GR" sz="28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MANAGEMENT </a:t>
            </a:r>
            <a:r>
              <a:rPr lang="en-GB" altLang="el-GR" sz="28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ΕΠΙΧΕΙΡΗΣΗΣ</a:t>
            </a:r>
            <a:endParaRPr lang="el-GR" altLang="el-GR" sz="28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algn="just" eaLnBrk="1" hangingPunct="1"/>
            <a:r>
              <a:rPr lang="en-GB" altLang="el-GR" sz="2800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Κύριες</a:t>
            </a:r>
            <a:r>
              <a:rPr lang="en-GB" altLang="el-GR" sz="28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</a:t>
            </a:r>
            <a:r>
              <a:rPr lang="en-GB" altLang="el-GR" sz="2800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Λειτουργίες</a:t>
            </a:r>
            <a:r>
              <a:rPr lang="en-GB" altLang="el-GR" sz="28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</a:t>
            </a:r>
            <a:r>
              <a:rPr lang="en-GB" altLang="el-GR" sz="2800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της</a:t>
            </a:r>
            <a:r>
              <a:rPr lang="en-GB" altLang="el-GR" sz="28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επ</a:t>
            </a:r>
            <a:r>
              <a:rPr lang="en-GB" altLang="el-GR" sz="2800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ιχείρησης</a:t>
            </a:r>
            <a:r>
              <a:rPr lang="en-GB" altLang="el-GR" sz="28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</a:t>
            </a:r>
            <a:endParaRPr lang="el-GR" altLang="el-GR" sz="28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2" algn="just" eaLnBrk="1" hangingPunct="1"/>
            <a:r>
              <a:rPr lang="en-GB" altLang="el-GR" sz="28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π</a:t>
            </a:r>
            <a:r>
              <a:rPr lang="en-GB" altLang="el-GR" sz="2800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οιες</a:t>
            </a:r>
            <a:r>
              <a:rPr lang="en-GB" altLang="el-GR" sz="28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</a:t>
            </a:r>
            <a:r>
              <a:rPr lang="en-GB" altLang="el-GR" sz="2800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είν</a:t>
            </a:r>
            <a:r>
              <a:rPr lang="en-GB" altLang="el-GR" sz="28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αι οι διαδικασίες που λειτουργούν ως αυτόνομα τμήματα στην επιχείρηση </a:t>
            </a:r>
            <a:endParaRPr lang="el-GR" altLang="el-GR" sz="28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3" algn="just" eaLnBrk="1" hangingPunct="1"/>
            <a:r>
              <a:rPr lang="en-GB" altLang="el-GR" sz="28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π.χ. </a:t>
            </a:r>
            <a:r>
              <a:rPr lang="en-GB" altLang="el-GR" sz="2800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Πωλήσεις</a:t>
            </a:r>
            <a:r>
              <a:rPr lang="en-GB" altLang="el-GR" sz="28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, </a:t>
            </a:r>
            <a:endParaRPr lang="el-GR" altLang="el-GR" sz="28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3" algn="just" eaLnBrk="1" hangingPunct="1"/>
            <a:r>
              <a:rPr lang="en-GB" altLang="el-GR" sz="2800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Έλεγχος</a:t>
            </a:r>
            <a:r>
              <a:rPr lang="en-GB" altLang="el-GR" sz="28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</a:t>
            </a:r>
            <a:r>
              <a:rPr lang="en-GB" altLang="el-GR" sz="2800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Ποιότητ</a:t>
            </a:r>
            <a:r>
              <a:rPr lang="en-GB" altLang="el-GR" sz="28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ας, </a:t>
            </a:r>
            <a:endParaRPr lang="el-GR" altLang="el-GR" sz="28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3" algn="just" eaLnBrk="1" hangingPunct="1"/>
            <a:r>
              <a:rPr lang="en-GB" altLang="el-GR" sz="28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Παρα</a:t>
            </a:r>
            <a:r>
              <a:rPr lang="en-GB" altLang="el-GR" sz="2800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γωγή</a:t>
            </a:r>
            <a:r>
              <a:rPr lang="en-GB" altLang="el-GR" sz="28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, Απ</a:t>
            </a:r>
            <a:r>
              <a:rPr lang="en-GB" altLang="el-GR" sz="2800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οθήκευση</a:t>
            </a:r>
            <a:r>
              <a:rPr lang="en-GB" altLang="el-GR" sz="28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, </a:t>
            </a:r>
            <a:endParaRPr lang="el-GR" altLang="el-GR" sz="28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3" algn="just" eaLnBrk="1" hangingPunct="1"/>
            <a:r>
              <a:rPr lang="en-GB" altLang="el-GR" sz="28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Παρα</a:t>
            </a:r>
            <a:r>
              <a:rPr lang="en-GB" altLang="el-GR" sz="2800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γγελιοληψί</a:t>
            </a:r>
            <a:r>
              <a:rPr lang="en-GB" altLang="el-GR" sz="28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α κλπ</a:t>
            </a:r>
            <a:endParaRPr lang="el-GR" altLang="el-GR" sz="28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2708" name="AutoShape 4"/>
          <p:cNvSpPr>
            <a:spLocks noChangeArrowheads="1"/>
          </p:cNvSpPr>
          <p:nvPr/>
        </p:nvSpPr>
        <p:spPr bwMode="auto">
          <a:xfrm>
            <a:off x="7086600" y="6248400"/>
            <a:ext cx="976313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buClr>
                <a:schemeClr val="accent1"/>
              </a:buClr>
              <a:buSzPct val="70000"/>
              <a:buFont typeface="Wingdings 2" pitchFamily="18" charset="2"/>
              <a:buChar char=""/>
              <a:defRPr sz="3200">
                <a:solidFill>
                  <a:schemeClr val="tx1"/>
                </a:solidFill>
                <a:latin typeface="Rockwell" pitchFamily="18" charset="0"/>
              </a:defRPr>
            </a:lvl1pPr>
            <a:lvl2pPr marL="742950" indent="-285750" eaLnBrk="0" hangingPunct="0">
              <a:spcBef>
                <a:spcPts val="400"/>
              </a:spcBef>
              <a:buClr>
                <a:schemeClr val="accent2"/>
              </a:buClr>
              <a:buSzPct val="90000"/>
              <a:buChar char="•"/>
              <a:defRPr sz="2600">
                <a:solidFill>
                  <a:schemeClr val="tx1"/>
                </a:solidFill>
                <a:latin typeface="Rockwell" pitchFamily="18" charset="0"/>
              </a:defRPr>
            </a:lvl2pPr>
            <a:lvl3pPr marL="1143000" indent="-228600" eaLnBrk="0" hangingPunct="0">
              <a:spcBef>
                <a:spcPts val="400"/>
              </a:spcBef>
              <a:buClr>
                <a:srgbClr val="A8CDD7"/>
              </a:buClr>
              <a:buSzPct val="100000"/>
              <a:buFont typeface="Wingdings 2" pitchFamily="18" charset="2"/>
              <a:buChar char=""/>
              <a:defRPr sz="2300">
                <a:solidFill>
                  <a:schemeClr val="tx1"/>
                </a:solidFill>
                <a:latin typeface="Rockwell" pitchFamily="18" charset="0"/>
              </a:defRPr>
            </a:lvl3pPr>
            <a:lvl4pPr marL="1600200" indent="-228600" eaLnBrk="0" hangingPunct="0">
              <a:spcBef>
                <a:spcPts val="400"/>
              </a:spcBef>
              <a:buClr>
                <a:srgbClr val="A8CDD7"/>
              </a:buClr>
              <a:buSzPct val="100000"/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Rockwell" pitchFamily="18" charset="0"/>
              </a:defRPr>
            </a:lvl4pPr>
            <a:lvl5pPr marL="2057400" indent="-228600" eaLnBrk="0" hangingPunct="0">
              <a:spcBef>
                <a:spcPts val="400"/>
              </a:spcBef>
              <a:buClr>
                <a:srgbClr val="A8CDD7"/>
              </a:buClr>
              <a:buSzPct val="100000"/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Rockwell" pitchFamily="18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A8CDD7"/>
              </a:buClr>
              <a:buSzPct val="100000"/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Rockwell" pitchFamily="18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A8CDD7"/>
              </a:buClr>
              <a:buSzPct val="100000"/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Rockwell" pitchFamily="18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A8CDD7"/>
              </a:buClr>
              <a:buSzPct val="100000"/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Rockwell" pitchFamily="18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A8CDD7"/>
              </a:buClr>
              <a:buSzPct val="100000"/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Rockwell" pitchFamily="18" charset="0"/>
              </a:defRPr>
            </a:lvl9pPr>
          </a:lstStyle>
          <a:p>
            <a:pPr eaLnBrk="1" hangingPunct="1">
              <a:buClrTx/>
              <a:buSzTx/>
              <a:buFontTx/>
              <a:buNone/>
            </a:pPr>
            <a:endParaRPr lang="el-GR" altLang="el-GR" sz="240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763000" cy="1295400"/>
          </a:xfrm>
        </p:spPr>
        <p:txBody>
          <a:bodyPr>
            <a:normAutofit/>
          </a:bodyPr>
          <a:lstStyle/>
          <a:p>
            <a:pPr marL="54864" indent="0" eaLnBrk="1" fontAlgn="auto" hangingPunct="1">
              <a:spcAft>
                <a:spcPts val="0"/>
              </a:spcAft>
              <a:defRPr/>
            </a:pPr>
            <a:r>
              <a:rPr lang="en-GB" sz="32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4. ΑΝΑΛΥΣΗ ΕΣΩΤΕΡΙΚΟΥ ΠΕΡΙΒΑΛΛΟΝΤΟΣ</a:t>
            </a:r>
            <a:endParaRPr lang="en-GB" sz="3200" b="1" i="1" dirty="0">
              <a:solidFill>
                <a:srgbClr val="00008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ook Antiqua" pitchFamily="18" charset="0"/>
              <a:cs typeface="Tahoma" pitchFamily="34" charset="0"/>
            </a:endParaRPr>
          </a:p>
        </p:txBody>
      </p:sp>
      <p:sp>
        <p:nvSpPr>
          <p:cNvPr id="73731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436687"/>
            <a:ext cx="8763000" cy="5054599"/>
          </a:xfrm>
        </p:spPr>
        <p:txBody>
          <a:bodyPr/>
          <a:lstStyle/>
          <a:p>
            <a:pPr algn="just" eaLnBrk="1" hangingPunct="1"/>
            <a:r>
              <a:rPr lang="el-GR" altLang="el-GR" dirty="0" smtClean="0">
                <a:latin typeface="Book Antiqua" pitchFamily="18" charset="0"/>
              </a:rPr>
              <a:t>2</a:t>
            </a:r>
            <a:r>
              <a:rPr lang="en-GB" altLang="el-GR" dirty="0" smtClean="0">
                <a:latin typeface="Book Antiqua" pitchFamily="18" charset="0"/>
                <a:cs typeface="Tahoma" pitchFamily="34" charset="0"/>
              </a:rPr>
              <a:t>.</a:t>
            </a:r>
            <a:r>
              <a:rPr lang="en-GB" altLang="el-GR" dirty="0" smtClean="0"/>
              <a:t> </a:t>
            </a:r>
            <a:r>
              <a:rPr lang="en-GB" altLang="el-GR" sz="2800" dirty="0" smtClean="0">
                <a:latin typeface="Cambria" panose="02040503050406030204" pitchFamily="18" charset="0"/>
                <a:ea typeface="Cambria" panose="02040503050406030204" pitchFamily="18" charset="0"/>
              </a:rPr>
              <a:t>  </a:t>
            </a:r>
            <a:r>
              <a:rPr lang="en-GB" altLang="el-GR" sz="28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ΚΑΤΑΣΤΑΣΗ </a:t>
            </a:r>
            <a:r>
              <a:rPr lang="en-US" altLang="el-GR" sz="28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MANAGEMENT </a:t>
            </a:r>
            <a:r>
              <a:rPr lang="en-GB" altLang="el-GR" sz="28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ΕΠΙΧΕΙΡΗΣΗΣ</a:t>
            </a:r>
            <a:endParaRPr lang="el-GR" altLang="el-GR" sz="28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algn="just" eaLnBrk="1" hangingPunct="1"/>
            <a:r>
              <a:rPr lang="en-GB" altLang="el-GR" sz="28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Υπ</a:t>
            </a:r>
            <a:r>
              <a:rPr lang="en-GB" altLang="el-GR" sz="2800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οστηρικτικές</a:t>
            </a:r>
            <a:r>
              <a:rPr lang="en-GB" altLang="el-GR" sz="28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</a:t>
            </a:r>
            <a:r>
              <a:rPr lang="en-GB" altLang="el-GR" sz="2800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Λειτουργίες</a:t>
            </a:r>
            <a:r>
              <a:rPr lang="en-GB" altLang="el-GR" sz="28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</a:t>
            </a:r>
            <a:r>
              <a:rPr lang="en-GB" altLang="el-GR" sz="2800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της</a:t>
            </a:r>
            <a:r>
              <a:rPr lang="en-GB" altLang="el-GR" sz="28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επ</a:t>
            </a:r>
            <a:r>
              <a:rPr lang="en-GB" altLang="el-GR" sz="2800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ιχείρησης</a:t>
            </a:r>
            <a:r>
              <a:rPr lang="en-GB" altLang="el-GR" sz="28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</a:t>
            </a:r>
            <a:endParaRPr lang="el-GR" altLang="el-GR" sz="28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2" algn="just" eaLnBrk="1" hangingPunct="1"/>
            <a:r>
              <a:rPr lang="en-GB" altLang="el-GR" sz="28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π</a:t>
            </a:r>
            <a:r>
              <a:rPr lang="en-GB" altLang="el-GR" sz="2800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οιες</a:t>
            </a:r>
            <a:r>
              <a:rPr lang="en-GB" altLang="el-GR" sz="28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</a:t>
            </a:r>
            <a:r>
              <a:rPr lang="en-GB" altLang="el-GR" sz="2800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είν</a:t>
            </a:r>
            <a:r>
              <a:rPr lang="en-GB" altLang="el-GR" sz="28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αι οι διαδικασίες που αναφέρονται ως ξεχωριστές αρμοδιότητες σε άτομα και υποστηρίζουν τις κύριες αρμοδιότητες </a:t>
            </a:r>
            <a:endParaRPr lang="el-GR" altLang="el-GR" sz="28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3" algn="just" eaLnBrk="1" hangingPunct="1"/>
            <a:r>
              <a:rPr lang="en-GB" altLang="el-GR" sz="28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π.χ. </a:t>
            </a:r>
            <a:r>
              <a:rPr lang="en-US" altLang="el-GR" sz="28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Marketing</a:t>
            </a:r>
            <a:r>
              <a:rPr lang="en-GB" altLang="el-GR" sz="28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, </a:t>
            </a:r>
            <a:endParaRPr lang="el-GR" altLang="el-GR" sz="28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3" algn="just" eaLnBrk="1" hangingPunct="1"/>
            <a:r>
              <a:rPr lang="en-US" altLang="el-GR" sz="28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After Sales Service</a:t>
            </a:r>
            <a:r>
              <a:rPr lang="en-GB" altLang="el-GR" sz="28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, </a:t>
            </a:r>
            <a:endParaRPr lang="el-GR" altLang="el-GR" sz="28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3" algn="just" eaLnBrk="1" hangingPunct="1"/>
            <a:r>
              <a:rPr lang="en-GB" altLang="el-GR" sz="28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Παρα</a:t>
            </a:r>
            <a:r>
              <a:rPr lang="en-GB" altLang="el-GR" sz="2800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γγελιοληψί</a:t>
            </a:r>
            <a:r>
              <a:rPr lang="en-GB" altLang="el-GR" sz="28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α κλπ </a:t>
            </a:r>
            <a:endParaRPr lang="el-GR" altLang="el-GR" sz="2800" b="1" u="sng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algn="just" eaLnBrk="1" hangingPunct="1"/>
            <a:r>
              <a:rPr lang="en-GB" altLang="el-GR" sz="2800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Ποι</a:t>
            </a:r>
            <a:r>
              <a:rPr lang="en-GB" altLang="el-GR" sz="28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α η αποτελεσματικότητα των λειτουργιών</a:t>
            </a:r>
            <a:endParaRPr lang="el-GR" altLang="el-GR" sz="2800" b="1" u="sng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3732" name="AutoShape 4"/>
          <p:cNvSpPr>
            <a:spLocks noChangeArrowheads="1"/>
          </p:cNvSpPr>
          <p:nvPr/>
        </p:nvSpPr>
        <p:spPr bwMode="auto">
          <a:xfrm>
            <a:off x="7086600" y="6248400"/>
            <a:ext cx="976313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buClr>
                <a:schemeClr val="accent1"/>
              </a:buClr>
              <a:buSzPct val="70000"/>
              <a:buFont typeface="Wingdings 2" pitchFamily="18" charset="2"/>
              <a:buChar char=""/>
              <a:defRPr sz="3200">
                <a:solidFill>
                  <a:schemeClr val="tx1"/>
                </a:solidFill>
                <a:latin typeface="Rockwell" pitchFamily="18" charset="0"/>
              </a:defRPr>
            </a:lvl1pPr>
            <a:lvl2pPr marL="742950" indent="-285750" eaLnBrk="0" hangingPunct="0">
              <a:spcBef>
                <a:spcPts val="400"/>
              </a:spcBef>
              <a:buClr>
                <a:schemeClr val="accent2"/>
              </a:buClr>
              <a:buSzPct val="90000"/>
              <a:buChar char="•"/>
              <a:defRPr sz="2600">
                <a:solidFill>
                  <a:schemeClr val="tx1"/>
                </a:solidFill>
                <a:latin typeface="Rockwell" pitchFamily="18" charset="0"/>
              </a:defRPr>
            </a:lvl2pPr>
            <a:lvl3pPr marL="1143000" indent="-228600" eaLnBrk="0" hangingPunct="0">
              <a:spcBef>
                <a:spcPts val="400"/>
              </a:spcBef>
              <a:buClr>
                <a:srgbClr val="A8CDD7"/>
              </a:buClr>
              <a:buSzPct val="100000"/>
              <a:buFont typeface="Wingdings 2" pitchFamily="18" charset="2"/>
              <a:buChar char=""/>
              <a:defRPr sz="2300">
                <a:solidFill>
                  <a:schemeClr val="tx1"/>
                </a:solidFill>
                <a:latin typeface="Rockwell" pitchFamily="18" charset="0"/>
              </a:defRPr>
            </a:lvl3pPr>
            <a:lvl4pPr marL="1600200" indent="-228600" eaLnBrk="0" hangingPunct="0">
              <a:spcBef>
                <a:spcPts val="400"/>
              </a:spcBef>
              <a:buClr>
                <a:srgbClr val="A8CDD7"/>
              </a:buClr>
              <a:buSzPct val="100000"/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Rockwell" pitchFamily="18" charset="0"/>
              </a:defRPr>
            </a:lvl4pPr>
            <a:lvl5pPr marL="2057400" indent="-228600" eaLnBrk="0" hangingPunct="0">
              <a:spcBef>
                <a:spcPts val="400"/>
              </a:spcBef>
              <a:buClr>
                <a:srgbClr val="A8CDD7"/>
              </a:buClr>
              <a:buSzPct val="100000"/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Rockwell" pitchFamily="18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A8CDD7"/>
              </a:buClr>
              <a:buSzPct val="100000"/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Rockwell" pitchFamily="18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A8CDD7"/>
              </a:buClr>
              <a:buSzPct val="100000"/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Rockwell" pitchFamily="18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A8CDD7"/>
              </a:buClr>
              <a:buSzPct val="100000"/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Rockwell" pitchFamily="18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A8CDD7"/>
              </a:buClr>
              <a:buSzPct val="100000"/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Rockwell" pitchFamily="18" charset="0"/>
              </a:defRPr>
            </a:lvl9pPr>
          </a:lstStyle>
          <a:p>
            <a:pPr eaLnBrk="1" hangingPunct="1">
              <a:buClrTx/>
              <a:buSzTx/>
              <a:buFontTx/>
              <a:buNone/>
            </a:pPr>
            <a:endParaRPr lang="el-GR" altLang="el-GR" sz="240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458200" cy="1295400"/>
          </a:xfrm>
        </p:spPr>
        <p:txBody>
          <a:bodyPr>
            <a:normAutofit/>
          </a:bodyPr>
          <a:lstStyle/>
          <a:p>
            <a:pPr marL="54864" indent="0" eaLnBrk="1" fontAlgn="auto" hangingPunct="1">
              <a:spcAft>
                <a:spcPts val="0"/>
              </a:spcAft>
              <a:defRPr/>
            </a:pPr>
            <a:r>
              <a:rPr lang="en-GB" sz="32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4. ΑΝΑΛΥΣΗ ΕΣΩΤΕΡΙΚΟΥ ΠΕΡΙΒΑΛΛΟΝΤΟΣ</a:t>
            </a:r>
            <a:endParaRPr lang="en-GB" sz="3200" b="1" i="1" dirty="0">
              <a:solidFill>
                <a:srgbClr val="00008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ook Antiqua" pitchFamily="18" charset="0"/>
              <a:cs typeface="Tahoma" pitchFamily="34" charset="0"/>
            </a:endParaRPr>
          </a:p>
        </p:txBody>
      </p:sp>
      <p:sp>
        <p:nvSpPr>
          <p:cNvPr id="74755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447800"/>
            <a:ext cx="8763000" cy="4876800"/>
          </a:xfrm>
        </p:spPr>
        <p:txBody>
          <a:bodyPr/>
          <a:lstStyle/>
          <a:p>
            <a:pPr algn="just" eaLnBrk="1" hangingPunct="1"/>
            <a:r>
              <a:rPr lang="el-GR" altLang="el-GR" dirty="0" smtClean="0">
                <a:latin typeface="Book Antiqua" pitchFamily="18" charset="0"/>
              </a:rPr>
              <a:t>2</a:t>
            </a:r>
            <a:r>
              <a:rPr lang="en-GB" altLang="el-GR" dirty="0" smtClean="0">
                <a:latin typeface="Book Antiqua" pitchFamily="18" charset="0"/>
                <a:cs typeface="Tahoma" pitchFamily="34" charset="0"/>
              </a:rPr>
              <a:t>.</a:t>
            </a:r>
            <a:r>
              <a:rPr lang="en-GB" altLang="el-GR" sz="2800" dirty="0" smtClean="0">
                <a:latin typeface="Cambria" panose="02040503050406030204" pitchFamily="18" charset="0"/>
                <a:ea typeface="Cambria" panose="02040503050406030204" pitchFamily="18" charset="0"/>
              </a:rPr>
              <a:t>   </a:t>
            </a:r>
            <a:r>
              <a:rPr lang="en-GB" altLang="el-GR" sz="28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ΚΑΤΑΣΤΑΣΗ </a:t>
            </a:r>
            <a:r>
              <a:rPr lang="en-US" altLang="el-GR" sz="28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MANAGEMENT </a:t>
            </a:r>
            <a:r>
              <a:rPr lang="en-GB" altLang="el-GR" sz="28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ΕΠΙΧΕΙΡΗΣΗΣ</a:t>
            </a:r>
            <a:endParaRPr lang="el-GR" altLang="el-GR" sz="28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algn="just" eaLnBrk="1" hangingPunct="1"/>
            <a:r>
              <a:rPr lang="en-GB" altLang="el-GR" sz="2800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Ανθρώ</a:t>
            </a:r>
            <a:r>
              <a:rPr lang="en-GB" altLang="el-GR" sz="28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πινοι Πόροι </a:t>
            </a:r>
            <a:endParaRPr lang="el-GR" altLang="el-GR" sz="28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2" algn="just" eaLnBrk="1" hangingPunct="1"/>
            <a:r>
              <a:rPr lang="en-GB" altLang="el-GR" sz="28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Επίπ</a:t>
            </a:r>
            <a:r>
              <a:rPr lang="en-GB" altLang="el-GR" sz="2800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εδο</a:t>
            </a:r>
            <a:r>
              <a:rPr lang="en-GB" altLang="el-GR" sz="28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</a:t>
            </a:r>
            <a:r>
              <a:rPr lang="en-GB" altLang="el-GR" sz="2800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Εργ</a:t>
            </a:r>
            <a:r>
              <a:rPr lang="en-GB" altLang="el-GR" sz="28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ασιακών Σχέσεων, </a:t>
            </a:r>
            <a:endParaRPr lang="el-GR" altLang="el-GR" sz="28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2" algn="just" eaLnBrk="1" hangingPunct="1"/>
            <a:r>
              <a:rPr lang="en-GB" altLang="el-GR" sz="28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Απ</a:t>
            </a:r>
            <a:r>
              <a:rPr lang="en-GB" altLang="el-GR" sz="2800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οτελεσμ</a:t>
            </a:r>
            <a:r>
              <a:rPr lang="en-GB" altLang="el-GR" sz="28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ατικότητα προσωπικού </a:t>
            </a:r>
            <a:endParaRPr lang="el-GR" altLang="el-GR" sz="28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3" algn="just" eaLnBrk="1" hangingPunct="1"/>
            <a:r>
              <a:rPr lang="en-GB" altLang="el-GR" sz="28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π</a:t>
            </a:r>
            <a:r>
              <a:rPr lang="en-GB" altLang="el-GR" sz="2800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ωλήσεις</a:t>
            </a:r>
            <a:r>
              <a:rPr lang="en-GB" altLang="el-GR" sz="28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α</a:t>
            </a:r>
            <a:r>
              <a:rPr lang="en-GB" altLang="el-GR" sz="2800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νά</a:t>
            </a:r>
            <a:r>
              <a:rPr lang="en-GB" altLang="el-GR" sz="28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</a:t>
            </a:r>
            <a:r>
              <a:rPr lang="en-GB" altLang="el-GR" sz="2800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εργ</a:t>
            </a:r>
            <a:r>
              <a:rPr lang="en-GB" altLang="el-GR" sz="28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αζόμενο, </a:t>
            </a:r>
            <a:endParaRPr lang="el-GR" altLang="el-GR" sz="28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2" algn="just" eaLnBrk="1" hangingPunct="1"/>
            <a:r>
              <a:rPr lang="en-GB" altLang="el-GR" sz="28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Υπ</a:t>
            </a:r>
            <a:r>
              <a:rPr lang="en-GB" altLang="el-GR" sz="2800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οκίνηση</a:t>
            </a:r>
            <a:r>
              <a:rPr lang="en-GB" altLang="el-GR" sz="28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π</a:t>
            </a:r>
            <a:r>
              <a:rPr lang="en-GB" altLang="el-GR" sz="2800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ροσω</a:t>
            </a:r>
            <a:r>
              <a:rPr lang="en-GB" altLang="el-GR" sz="28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πικού, </a:t>
            </a:r>
            <a:endParaRPr lang="el-GR" altLang="el-GR" sz="28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2" algn="just" eaLnBrk="1" hangingPunct="1"/>
            <a:r>
              <a:rPr lang="en-GB" altLang="el-GR" sz="2800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Ηγεσί</a:t>
            </a:r>
            <a:r>
              <a:rPr lang="en-GB" altLang="el-GR" sz="28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α</a:t>
            </a:r>
            <a:endParaRPr lang="en-GB" altLang="el-GR" sz="2800" b="1" u="sng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763000" cy="1295400"/>
          </a:xfrm>
        </p:spPr>
        <p:txBody>
          <a:bodyPr>
            <a:normAutofit/>
          </a:bodyPr>
          <a:lstStyle/>
          <a:p>
            <a:pPr marL="54864" indent="0" eaLnBrk="1" fontAlgn="auto" hangingPunct="1">
              <a:spcAft>
                <a:spcPts val="0"/>
              </a:spcAft>
              <a:defRPr/>
            </a:pPr>
            <a:r>
              <a:rPr lang="en-GB" sz="32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4. ΑΝΑΛΥΣΗ ΕΣΩΤΕΡΙΚΟΥ ΠΕΡΙΒΑΛΛΟΝΤΟΣ</a:t>
            </a:r>
            <a:endParaRPr lang="en-GB" sz="3200" b="1" i="1" dirty="0">
              <a:solidFill>
                <a:srgbClr val="00008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ook Antiqua" pitchFamily="18" charset="0"/>
              <a:cs typeface="Tahoma" pitchFamily="34" charset="0"/>
            </a:endParaRPr>
          </a:p>
        </p:txBody>
      </p:sp>
      <p:sp>
        <p:nvSpPr>
          <p:cNvPr id="75779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447800"/>
            <a:ext cx="8534400" cy="5410200"/>
          </a:xfrm>
        </p:spPr>
        <p:txBody>
          <a:bodyPr/>
          <a:lstStyle/>
          <a:p>
            <a:pPr algn="just" eaLnBrk="1" hangingPunct="1"/>
            <a:r>
              <a:rPr lang="el-GR" altLang="el-GR" dirty="0" smtClean="0"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.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</a:rPr>
              <a:t> 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ΚΑΤΑΣΤΑΣΗ </a:t>
            </a:r>
            <a:r>
              <a:rPr lang="en-US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MANAGEMENT 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ΕΠΙΧΕΙΡΗΣΗΣ</a:t>
            </a:r>
            <a:endParaRPr lang="el-GR" altLang="el-GR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algn="just" eaLnBrk="1" hangingPunct="1"/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Απ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οτελεσμ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ατικότητα Διαδικασιών &amp; Πληροφοριακών Συστημάτων εντός της επιχείρησης</a:t>
            </a:r>
            <a:endParaRPr lang="el-GR" altLang="el-GR" b="1" u="sng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algn="just" eaLnBrk="1" hangingPunct="1"/>
            <a:r>
              <a:rPr lang="en-US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Management 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Αλλ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αγών</a:t>
            </a:r>
            <a:endParaRPr lang="en-GB" altLang="el-GR" b="1" u="sng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 eaLnBrk="1" hangingPunct="1"/>
            <a:r>
              <a:rPr lang="el-GR" altLang="el-GR" dirty="0" smtClean="0">
                <a:latin typeface="Cambria" panose="02040503050406030204" pitchFamily="18" charset="0"/>
                <a:ea typeface="Cambria" panose="02040503050406030204" pitchFamily="18" charset="0"/>
              </a:rPr>
              <a:t>3. 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ΚΑΤΑΣΤΑΣΗ </a:t>
            </a:r>
            <a:r>
              <a:rPr lang="en-US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MANAGEMENT 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ΛΕΙΤΟΥΡΓΙΑΣ &amp; ΠΑΡΑΓΩΓΗΣ</a:t>
            </a:r>
            <a:endParaRPr lang="el-GR" altLang="el-GR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algn="just" eaLnBrk="1" hangingPunct="1"/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Δυν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ατά και αδύνατα σημεία εγκαταστάσεων</a:t>
            </a:r>
            <a:endParaRPr lang="el-GR" altLang="el-GR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algn="just" eaLnBrk="1" hangingPunct="1"/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Στοιχεί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α παραγωγικής διαδικασίας</a:t>
            </a:r>
            <a:endParaRPr lang="el-GR" altLang="el-GR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algn="just" eaLnBrk="1" hangingPunct="1"/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Στοιχεί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α προσωπικού παραγωγής </a:t>
            </a:r>
            <a:endParaRPr lang="el-GR" altLang="el-GR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2" algn="just" eaLnBrk="1" hangingPunct="1"/>
            <a:r>
              <a:rPr lang="en-GB" altLang="el-GR" sz="2800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ηλικι</a:t>
            </a:r>
            <a:r>
              <a:rPr lang="en-GB" altLang="el-GR" sz="28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ακή σύνθεση, εμπειρία, αξιολόγηση, ανάγκες</a:t>
            </a:r>
            <a:endParaRPr lang="en-GB" altLang="el-GR" sz="28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610600" cy="1371600"/>
          </a:xfrm>
        </p:spPr>
        <p:txBody>
          <a:bodyPr>
            <a:normAutofit/>
          </a:bodyPr>
          <a:lstStyle/>
          <a:p>
            <a:pPr marL="54864" indent="0" eaLnBrk="1" fontAlgn="auto" hangingPunct="1">
              <a:spcAft>
                <a:spcPts val="0"/>
              </a:spcAft>
              <a:defRPr/>
            </a:pPr>
            <a:r>
              <a:rPr lang="en-GB" sz="32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4. ΑΝΑΛΥΣΗ ΕΣΩΤΕΡΙΚΟΥ ΠΕΡΙΒΑΛΛΟΝΤΟΣ</a:t>
            </a:r>
            <a:endParaRPr lang="en-GB" sz="3200" b="1" i="1" dirty="0">
              <a:solidFill>
                <a:srgbClr val="00008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ook Antiqua" pitchFamily="18" charset="0"/>
              <a:cs typeface="Tahoma" pitchFamily="34" charset="0"/>
            </a:endParaRPr>
          </a:p>
        </p:txBody>
      </p:sp>
      <p:sp>
        <p:nvSpPr>
          <p:cNvPr id="76803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447800"/>
            <a:ext cx="8382000" cy="5043488"/>
          </a:xfrm>
        </p:spPr>
        <p:txBody>
          <a:bodyPr/>
          <a:lstStyle/>
          <a:p>
            <a:pPr algn="just" eaLnBrk="1" hangingPunct="1"/>
            <a:r>
              <a:rPr lang="el-GR" altLang="el-GR" dirty="0" smtClean="0">
                <a:latin typeface="Cambria" panose="02040503050406030204" pitchFamily="18" charset="0"/>
                <a:ea typeface="Cambria" panose="02040503050406030204" pitchFamily="18" charset="0"/>
              </a:rPr>
              <a:t>4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.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</a:rPr>
              <a:t> </a:t>
            </a:r>
            <a:r>
              <a:rPr lang="en-US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SWOT ANALYSIS </a:t>
            </a:r>
            <a:endParaRPr lang="el-GR" altLang="el-GR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 eaLnBrk="1" hangingPunct="1"/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Ανάλυση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Δυνάμεων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- 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Αδυν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αμιών που πηγάζουν από το Εσωτερικό Περιβάλλον της Επιχείρησης</a:t>
            </a:r>
            <a:endParaRPr lang="el-GR" altLang="el-GR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 eaLnBrk="1" hangingPunct="1"/>
            <a:endParaRPr lang="el-GR" altLang="el-GR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 eaLnBrk="1" hangingPunct="1"/>
            <a:endParaRPr lang="el-GR" altLang="el-GR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 eaLnBrk="1" hangingPunct="1"/>
            <a:r>
              <a:rPr lang="el-GR" altLang="el-GR" dirty="0" smtClean="0">
                <a:latin typeface="Cambria" panose="02040503050406030204" pitchFamily="18" charset="0"/>
                <a:ea typeface="Cambria" panose="02040503050406030204" pitchFamily="18" charset="0"/>
              </a:rPr>
              <a:t>Παράδειγμα </a:t>
            </a:r>
            <a:endParaRPr lang="en-GB" altLang="el-GR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6804" name="AutoShape 9"/>
          <p:cNvSpPr>
            <a:spLocks noChangeArrowheads="1"/>
          </p:cNvSpPr>
          <p:nvPr/>
        </p:nvSpPr>
        <p:spPr bwMode="auto">
          <a:xfrm>
            <a:off x="7086600" y="6248400"/>
            <a:ext cx="976313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buClr>
                <a:schemeClr val="accent1"/>
              </a:buClr>
              <a:buSzPct val="70000"/>
              <a:buFont typeface="Wingdings 2" pitchFamily="18" charset="2"/>
              <a:buChar char=""/>
              <a:defRPr sz="3200">
                <a:solidFill>
                  <a:schemeClr val="tx1"/>
                </a:solidFill>
                <a:latin typeface="Rockwell" pitchFamily="18" charset="0"/>
              </a:defRPr>
            </a:lvl1pPr>
            <a:lvl2pPr marL="742950" indent="-285750" eaLnBrk="0" hangingPunct="0">
              <a:spcBef>
                <a:spcPts val="400"/>
              </a:spcBef>
              <a:buClr>
                <a:schemeClr val="accent2"/>
              </a:buClr>
              <a:buSzPct val="90000"/>
              <a:buChar char="•"/>
              <a:defRPr sz="2600">
                <a:solidFill>
                  <a:schemeClr val="tx1"/>
                </a:solidFill>
                <a:latin typeface="Rockwell" pitchFamily="18" charset="0"/>
              </a:defRPr>
            </a:lvl2pPr>
            <a:lvl3pPr marL="1143000" indent="-228600" eaLnBrk="0" hangingPunct="0">
              <a:spcBef>
                <a:spcPts val="400"/>
              </a:spcBef>
              <a:buClr>
                <a:srgbClr val="A8CDD7"/>
              </a:buClr>
              <a:buSzPct val="100000"/>
              <a:buFont typeface="Wingdings 2" pitchFamily="18" charset="2"/>
              <a:buChar char=""/>
              <a:defRPr sz="2300">
                <a:solidFill>
                  <a:schemeClr val="tx1"/>
                </a:solidFill>
                <a:latin typeface="Rockwell" pitchFamily="18" charset="0"/>
              </a:defRPr>
            </a:lvl3pPr>
            <a:lvl4pPr marL="1600200" indent="-228600" eaLnBrk="0" hangingPunct="0">
              <a:spcBef>
                <a:spcPts val="400"/>
              </a:spcBef>
              <a:buClr>
                <a:srgbClr val="A8CDD7"/>
              </a:buClr>
              <a:buSzPct val="100000"/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Rockwell" pitchFamily="18" charset="0"/>
              </a:defRPr>
            </a:lvl4pPr>
            <a:lvl5pPr marL="2057400" indent="-228600" eaLnBrk="0" hangingPunct="0">
              <a:spcBef>
                <a:spcPts val="400"/>
              </a:spcBef>
              <a:buClr>
                <a:srgbClr val="A8CDD7"/>
              </a:buClr>
              <a:buSzPct val="100000"/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Rockwell" pitchFamily="18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A8CDD7"/>
              </a:buClr>
              <a:buSzPct val="100000"/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Rockwell" pitchFamily="18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A8CDD7"/>
              </a:buClr>
              <a:buSzPct val="100000"/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Rockwell" pitchFamily="18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A8CDD7"/>
              </a:buClr>
              <a:buSzPct val="100000"/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Rockwell" pitchFamily="18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A8CDD7"/>
              </a:buClr>
              <a:buSzPct val="100000"/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Rockwell" pitchFamily="18" charset="0"/>
              </a:defRPr>
            </a:lvl9pPr>
          </a:lstStyle>
          <a:p>
            <a:pPr eaLnBrk="1" hangingPunct="1">
              <a:buClrTx/>
              <a:buSzTx/>
              <a:buFontTx/>
              <a:buNone/>
            </a:pPr>
            <a:endParaRPr lang="el-GR" altLang="el-GR" sz="240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7826" name="Object 2"/>
          <p:cNvGraphicFramePr>
            <a:graphicFrameLocks noChangeAspect="1"/>
          </p:cNvGraphicFramePr>
          <p:nvPr>
            <p:ph/>
          </p:nvPr>
        </p:nvGraphicFramePr>
        <p:xfrm>
          <a:off x="838200" y="609600"/>
          <a:ext cx="6934200" cy="556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38" name="Φύλλο εργασίας" r:id="rId3" imgW="3741725" imgH="3978006" progId="Excel.Sheet.8">
                  <p:embed/>
                </p:oleObj>
              </mc:Choice>
              <mc:Fallback>
                <p:oleObj name="Φύλλο εργασίας" r:id="rId3" imgW="3741725" imgH="3978006" progId="Excel.Shee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609600"/>
                        <a:ext cx="6934200" cy="556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458200" cy="1143000"/>
          </a:xfrm>
        </p:spPr>
        <p:txBody>
          <a:bodyPr>
            <a:normAutofit/>
          </a:bodyPr>
          <a:lstStyle/>
          <a:p>
            <a:pPr marL="54864" indent="0" eaLnBrk="1" fontAlgn="auto" hangingPunct="1">
              <a:spcAft>
                <a:spcPts val="0"/>
              </a:spcAft>
              <a:defRPr/>
            </a:pPr>
            <a:r>
              <a:rPr lang="en-GB" sz="3200" b="1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ΣΗΜΕΙΩΣΗ 1. </a:t>
            </a:r>
            <a:r>
              <a:rPr lang="en-US" sz="3200" b="1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SWOT ANALYSIS</a:t>
            </a:r>
            <a:endParaRPr lang="en-GB" sz="3200" dirty="0">
              <a:solidFill>
                <a:schemeClr val="tx1"/>
              </a:solidFill>
              <a:latin typeface="Book Antiqua" pitchFamily="18" charset="0"/>
            </a:endParaRPr>
          </a:p>
        </p:txBody>
      </p:sp>
      <p:sp>
        <p:nvSpPr>
          <p:cNvPr id="78851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371600"/>
            <a:ext cx="8382000" cy="5105400"/>
          </a:xfrm>
        </p:spPr>
        <p:txBody>
          <a:bodyPr/>
          <a:lstStyle/>
          <a:p>
            <a:pPr algn="just" eaLnBrk="1" hangingPunct="1"/>
            <a:r>
              <a:rPr lang="en-GB" altLang="el-GR" sz="2800" dirty="0" err="1" smtClean="0">
                <a:latin typeface="Cambria" pitchFamily="18" charset="0"/>
                <a:cs typeface="Tahoma" pitchFamily="34" charset="0"/>
              </a:rPr>
              <a:t>Μετά</a:t>
            </a:r>
            <a:r>
              <a:rPr lang="en-GB" altLang="el-GR" sz="2800" dirty="0" smtClean="0">
                <a:latin typeface="Cambria" pitchFamily="18" charset="0"/>
                <a:cs typeface="Tahoma" pitchFamily="34" charset="0"/>
              </a:rPr>
              <a:t> </a:t>
            </a:r>
            <a:r>
              <a:rPr lang="en-GB" altLang="el-GR" sz="2800" dirty="0" err="1" smtClean="0">
                <a:latin typeface="Cambria" pitchFamily="18" charset="0"/>
                <a:cs typeface="Tahoma" pitchFamily="34" charset="0"/>
              </a:rPr>
              <a:t>την</a:t>
            </a:r>
            <a:r>
              <a:rPr lang="en-GB" altLang="el-GR" sz="2800" dirty="0" smtClean="0">
                <a:latin typeface="Cambria" pitchFamily="18" charset="0"/>
                <a:cs typeface="Tahoma" pitchFamily="34" charset="0"/>
              </a:rPr>
              <a:t> </a:t>
            </a:r>
            <a:r>
              <a:rPr lang="en-GB" altLang="el-GR" sz="2800" dirty="0" err="1" smtClean="0">
                <a:latin typeface="Cambria" pitchFamily="18" charset="0"/>
                <a:cs typeface="Tahoma" pitchFamily="34" charset="0"/>
              </a:rPr>
              <a:t>μεμονωμένη</a:t>
            </a:r>
            <a:r>
              <a:rPr lang="en-GB" altLang="el-GR" sz="2800" dirty="0" smtClean="0">
                <a:latin typeface="Cambria" pitchFamily="18" charset="0"/>
                <a:cs typeface="Tahoma" pitchFamily="34" charset="0"/>
              </a:rPr>
              <a:t> πα</a:t>
            </a:r>
            <a:r>
              <a:rPr lang="en-GB" altLang="el-GR" sz="2800" dirty="0" err="1" smtClean="0">
                <a:latin typeface="Cambria" pitchFamily="18" charset="0"/>
                <a:cs typeface="Tahoma" pitchFamily="34" charset="0"/>
              </a:rPr>
              <a:t>ρουσί</a:t>
            </a:r>
            <a:r>
              <a:rPr lang="en-GB" altLang="el-GR" sz="2800" dirty="0" smtClean="0">
                <a:latin typeface="Cambria" pitchFamily="18" charset="0"/>
                <a:cs typeface="Tahoma" pitchFamily="34" charset="0"/>
              </a:rPr>
              <a:t>αση των </a:t>
            </a:r>
            <a:r>
              <a:rPr lang="en-GB" altLang="el-GR" sz="2800" b="1" dirty="0" smtClean="0">
                <a:solidFill>
                  <a:srgbClr val="FFFF00"/>
                </a:solidFill>
                <a:latin typeface="Cambria" pitchFamily="18" charset="0"/>
                <a:cs typeface="Tahoma" pitchFamily="34" charset="0"/>
              </a:rPr>
              <a:t>ευκαιριών και κινδύνων</a:t>
            </a:r>
            <a:r>
              <a:rPr lang="en-GB" altLang="el-GR" sz="2800" dirty="0" smtClean="0">
                <a:solidFill>
                  <a:srgbClr val="FFFF00"/>
                </a:solidFill>
                <a:latin typeface="Cambria" pitchFamily="18" charset="0"/>
                <a:cs typeface="Tahoma" pitchFamily="34" charset="0"/>
              </a:rPr>
              <a:t> </a:t>
            </a:r>
            <a:r>
              <a:rPr lang="en-GB" altLang="el-GR" sz="2800" dirty="0" smtClean="0">
                <a:latin typeface="Cambria" pitchFamily="18" charset="0"/>
                <a:cs typeface="Tahoma" pitchFamily="34" charset="0"/>
              </a:rPr>
              <a:t>που παρουσιάζουν </a:t>
            </a:r>
            <a:endParaRPr lang="el-GR" altLang="el-GR" sz="2800" dirty="0" smtClean="0"/>
          </a:p>
          <a:p>
            <a:pPr lvl="1" algn="just" eaLnBrk="1" hangingPunct="1"/>
            <a:r>
              <a:rPr lang="en-GB" altLang="el-GR" sz="2800" dirty="0" smtClean="0">
                <a:latin typeface="Cambria" pitchFamily="18" charset="0"/>
                <a:cs typeface="Tahoma" pitchFamily="34" charset="0"/>
              </a:rPr>
              <a:t>τα </a:t>
            </a:r>
            <a:r>
              <a:rPr lang="en-GB" altLang="el-GR" sz="2800" dirty="0" err="1" smtClean="0">
                <a:latin typeface="Cambria" pitchFamily="18" charset="0"/>
                <a:cs typeface="Tahoma" pitchFamily="34" charset="0"/>
              </a:rPr>
              <a:t>εξωτερικό</a:t>
            </a:r>
            <a:r>
              <a:rPr lang="en-GB" altLang="el-GR" sz="2800" dirty="0" smtClean="0">
                <a:latin typeface="Cambria" pitchFamily="18" charset="0"/>
                <a:cs typeface="Tahoma" pitchFamily="34" charset="0"/>
              </a:rPr>
              <a:t> και </a:t>
            </a:r>
            <a:endParaRPr lang="el-GR" altLang="el-GR" sz="2800" dirty="0" smtClean="0"/>
          </a:p>
          <a:p>
            <a:pPr lvl="1" algn="just" eaLnBrk="1" hangingPunct="1"/>
            <a:r>
              <a:rPr lang="en-GB" altLang="el-GR" sz="2800" dirty="0" err="1" smtClean="0">
                <a:latin typeface="Cambria" pitchFamily="18" charset="0"/>
                <a:cs typeface="Tahoma" pitchFamily="34" charset="0"/>
              </a:rPr>
              <a:t>ενδιάμεσο</a:t>
            </a:r>
            <a:r>
              <a:rPr lang="en-GB" altLang="el-GR" sz="2800" dirty="0" smtClean="0">
                <a:latin typeface="Cambria" pitchFamily="18" charset="0"/>
                <a:cs typeface="Tahoma" pitchFamily="34" charset="0"/>
              </a:rPr>
              <a:t> π</a:t>
            </a:r>
            <a:r>
              <a:rPr lang="en-GB" altLang="el-GR" sz="2800" dirty="0" err="1" smtClean="0">
                <a:latin typeface="Cambria" pitchFamily="18" charset="0"/>
                <a:cs typeface="Tahoma" pitchFamily="34" charset="0"/>
              </a:rPr>
              <a:t>ερι</a:t>
            </a:r>
            <a:r>
              <a:rPr lang="en-GB" altLang="el-GR" sz="2800" dirty="0" smtClean="0">
                <a:latin typeface="Cambria" pitchFamily="18" charset="0"/>
                <a:cs typeface="Tahoma" pitchFamily="34" charset="0"/>
              </a:rPr>
              <a:t>βάλλον και </a:t>
            </a:r>
            <a:endParaRPr lang="el-GR" altLang="el-GR" sz="2800" dirty="0" smtClean="0"/>
          </a:p>
          <a:p>
            <a:pPr algn="just" eaLnBrk="1" hangingPunct="1"/>
            <a:r>
              <a:rPr lang="en-GB" altLang="el-GR" sz="2800" b="1" dirty="0" err="1">
                <a:solidFill>
                  <a:srgbClr val="FFFF00"/>
                </a:solidFill>
                <a:latin typeface="Cambria" pitchFamily="18" charset="0"/>
                <a:cs typeface="Tahoma" pitchFamily="34" charset="0"/>
              </a:rPr>
              <a:t>των</a:t>
            </a:r>
            <a:r>
              <a:rPr lang="en-GB" altLang="el-GR" sz="2800" b="1" dirty="0">
                <a:solidFill>
                  <a:srgbClr val="FFFF00"/>
                </a:solidFill>
                <a:latin typeface="Cambria" pitchFamily="18" charset="0"/>
                <a:cs typeface="Tahoma" pitchFamily="34" charset="0"/>
              </a:rPr>
              <a:t> </a:t>
            </a:r>
            <a:r>
              <a:rPr lang="en-GB" altLang="el-GR" sz="2800" b="1" dirty="0" err="1">
                <a:solidFill>
                  <a:srgbClr val="FFFF00"/>
                </a:solidFill>
                <a:latin typeface="Cambria" pitchFamily="18" charset="0"/>
                <a:cs typeface="Tahoma" pitchFamily="34" charset="0"/>
              </a:rPr>
              <a:t>δυνάμεων</a:t>
            </a:r>
            <a:r>
              <a:rPr lang="en-GB" altLang="el-GR" sz="2800" b="1" dirty="0">
                <a:solidFill>
                  <a:srgbClr val="FFFF00"/>
                </a:solidFill>
                <a:latin typeface="Cambria" pitchFamily="18" charset="0"/>
                <a:cs typeface="Tahoma" pitchFamily="34" charset="0"/>
              </a:rPr>
              <a:t> και α</a:t>
            </a:r>
            <a:r>
              <a:rPr lang="en-GB" altLang="el-GR" sz="2800" b="1" dirty="0" err="1">
                <a:solidFill>
                  <a:srgbClr val="FFFF00"/>
                </a:solidFill>
                <a:latin typeface="Cambria" pitchFamily="18" charset="0"/>
                <a:cs typeface="Tahoma" pitchFamily="34" charset="0"/>
              </a:rPr>
              <a:t>δυν</a:t>
            </a:r>
            <a:r>
              <a:rPr lang="en-GB" altLang="el-GR" sz="2800" b="1" dirty="0">
                <a:solidFill>
                  <a:srgbClr val="FFFF00"/>
                </a:solidFill>
                <a:latin typeface="Cambria" pitchFamily="18" charset="0"/>
                <a:cs typeface="Tahoma" pitchFamily="34" charset="0"/>
              </a:rPr>
              <a:t>αμιών </a:t>
            </a:r>
            <a:endParaRPr lang="el-GR" altLang="el-GR" sz="2800" b="1" dirty="0">
              <a:solidFill>
                <a:srgbClr val="FFFF00"/>
              </a:solidFill>
              <a:latin typeface="Cambria" pitchFamily="18" charset="0"/>
              <a:cs typeface="Tahoma" pitchFamily="34" charset="0"/>
            </a:endParaRPr>
          </a:p>
          <a:p>
            <a:pPr lvl="1" algn="just" eaLnBrk="1" hangingPunct="1"/>
            <a:r>
              <a:rPr lang="en-GB" altLang="el-GR" sz="2800" dirty="0" err="1" smtClean="0">
                <a:latin typeface="Cambria" pitchFamily="18" charset="0"/>
                <a:cs typeface="Tahoma" pitchFamily="34" charset="0"/>
              </a:rPr>
              <a:t>του</a:t>
            </a:r>
            <a:r>
              <a:rPr lang="en-GB" altLang="el-GR" sz="2800" dirty="0" smtClean="0">
                <a:latin typeface="Cambria" pitchFamily="18" charset="0"/>
                <a:cs typeface="Tahoma" pitchFamily="34" charset="0"/>
              </a:rPr>
              <a:t> </a:t>
            </a:r>
            <a:r>
              <a:rPr lang="en-GB" altLang="el-GR" sz="2800" dirty="0" err="1" smtClean="0">
                <a:latin typeface="Cambria" pitchFamily="18" charset="0"/>
                <a:cs typeface="Tahoma" pitchFamily="34" charset="0"/>
              </a:rPr>
              <a:t>εσωτερικού</a:t>
            </a:r>
            <a:r>
              <a:rPr lang="en-GB" altLang="el-GR" sz="2800" dirty="0" smtClean="0">
                <a:latin typeface="Cambria" pitchFamily="18" charset="0"/>
                <a:cs typeface="Tahoma" pitchFamily="34" charset="0"/>
              </a:rPr>
              <a:t> π</a:t>
            </a:r>
            <a:r>
              <a:rPr lang="en-GB" altLang="el-GR" sz="2800" dirty="0" err="1" smtClean="0">
                <a:latin typeface="Cambria" pitchFamily="18" charset="0"/>
                <a:cs typeface="Tahoma" pitchFamily="34" charset="0"/>
              </a:rPr>
              <a:t>ερι</a:t>
            </a:r>
            <a:r>
              <a:rPr lang="en-GB" altLang="el-GR" sz="2800" dirty="0" smtClean="0">
                <a:latin typeface="Cambria" pitchFamily="18" charset="0"/>
                <a:cs typeface="Tahoma" pitchFamily="34" charset="0"/>
              </a:rPr>
              <a:t>βάλλοντος, </a:t>
            </a:r>
            <a:endParaRPr lang="el-GR" altLang="el-GR" sz="2800" dirty="0" smtClean="0"/>
          </a:p>
          <a:p>
            <a:pPr algn="just" eaLnBrk="1" hangingPunct="1"/>
            <a:r>
              <a:rPr lang="el-GR" altLang="el-GR" sz="2800" dirty="0" smtClean="0"/>
              <a:t>Σ</a:t>
            </a:r>
            <a:r>
              <a:rPr lang="en-GB" altLang="el-GR" sz="2800" dirty="0" err="1" smtClean="0">
                <a:latin typeface="Cambria" pitchFamily="18" charset="0"/>
                <a:cs typeface="Tahoma" pitchFamily="34" charset="0"/>
              </a:rPr>
              <a:t>κό</a:t>
            </a:r>
            <a:r>
              <a:rPr lang="en-GB" altLang="el-GR" sz="2800" dirty="0" smtClean="0">
                <a:latin typeface="Cambria" pitchFamily="18" charset="0"/>
                <a:cs typeface="Tahoma" pitchFamily="34" charset="0"/>
              </a:rPr>
              <a:t>πιμο είναι η </a:t>
            </a:r>
            <a:r>
              <a:rPr lang="en-US" altLang="el-GR" sz="2800" dirty="0" smtClean="0">
                <a:latin typeface="Cambria" pitchFamily="18" charset="0"/>
                <a:cs typeface="Tahoma" pitchFamily="34" charset="0"/>
              </a:rPr>
              <a:t>SWOT ANALYSIS</a:t>
            </a:r>
            <a:r>
              <a:rPr lang="en-GB" altLang="el-GR" sz="2800" dirty="0" smtClean="0">
                <a:latin typeface="Cambria" pitchFamily="18" charset="0"/>
                <a:cs typeface="Tahoma" pitchFamily="34" charset="0"/>
              </a:rPr>
              <a:t> να </a:t>
            </a:r>
            <a:r>
              <a:rPr lang="en-GB" altLang="el-GR" sz="2800" dirty="0" err="1" smtClean="0">
                <a:latin typeface="Cambria" pitchFamily="18" charset="0"/>
                <a:cs typeface="Tahoma" pitchFamily="34" charset="0"/>
              </a:rPr>
              <a:t>γίνετ</a:t>
            </a:r>
            <a:r>
              <a:rPr lang="en-GB" altLang="el-GR" sz="2800" dirty="0" smtClean="0">
                <a:latin typeface="Cambria" pitchFamily="18" charset="0"/>
                <a:cs typeface="Tahoma" pitchFamily="34" charset="0"/>
              </a:rPr>
              <a:t>αι συγκεντρωτικά σε έναν πίνακα, προκειμένου να αντιπαραβάλλονται οι ευκαιρίες – κίνδυνοι με τις δυνάμεις – αδυναμίες και να εκτιμάται συνολικά η κατάσταση. </a:t>
            </a:r>
            <a:r>
              <a:rPr lang="en-GB" altLang="el-GR" sz="2800" dirty="0" err="1" smtClean="0">
                <a:latin typeface="Cambria" pitchFamily="18" charset="0"/>
                <a:cs typeface="Tahoma" pitchFamily="34" charset="0"/>
              </a:rPr>
              <a:t>Ακολουθεί</a:t>
            </a:r>
            <a:r>
              <a:rPr lang="en-GB" altLang="el-GR" sz="2800" dirty="0" smtClean="0">
                <a:latin typeface="Cambria" pitchFamily="18" charset="0"/>
                <a:cs typeface="Tahoma" pitchFamily="34" charset="0"/>
              </a:rPr>
              <a:t> πα</a:t>
            </a:r>
            <a:r>
              <a:rPr lang="en-GB" altLang="el-GR" sz="2800" dirty="0" err="1" smtClean="0">
                <a:latin typeface="Cambria" pitchFamily="18" charset="0"/>
                <a:cs typeface="Tahoma" pitchFamily="34" charset="0"/>
              </a:rPr>
              <a:t>ράδειγμ</a:t>
            </a:r>
            <a:r>
              <a:rPr lang="en-GB" altLang="el-GR" sz="2800" dirty="0" smtClean="0">
                <a:latin typeface="Cambria" pitchFamily="18" charset="0"/>
                <a:cs typeface="Tahoma" pitchFamily="34" charset="0"/>
              </a:rPr>
              <a:t>α.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9874" name="Object 2"/>
          <p:cNvGraphicFramePr>
            <a:graphicFrameLocks noChangeAspect="1"/>
          </p:cNvGraphicFramePr>
          <p:nvPr>
            <p:ph/>
            <p:extLst>
              <p:ext uri="{D42A27DB-BD31-4B8C-83A1-F6EECF244321}">
                <p14:modId xmlns:p14="http://schemas.microsoft.com/office/powerpoint/2010/main" val="3510450987"/>
              </p:ext>
            </p:extLst>
          </p:nvPr>
        </p:nvGraphicFramePr>
        <p:xfrm>
          <a:off x="609600" y="381000"/>
          <a:ext cx="8001000" cy="624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886" name="Φύλλο εργασίας" r:id="rId3" imgW="4023604" imgH="6629766" progId="Excel.Sheet.8">
                  <p:embed/>
                </p:oleObj>
              </mc:Choice>
              <mc:Fallback>
                <p:oleObj name="Φύλλο εργασίας" r:id="rId3" imgW="4023604" imgH="6629766" progId="Excel.Shee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381000"/>
                        <a:ext cx="8001000" cy="6248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>
            <a:normAutofit/>
          </a:bodyPr>
          <a:lstStyle/>
          <a:p>
            <a:pPr marL="54864" indent="0" eaLnBrk="1" fontAlgn="auto" hangingPunct="1">
              <a:spcAft>
                <a:spcPts val="0"/>
              </a:spcAft>
              <a:defRPr/>
            </a:pPr>
            <a:r>
              <a:rPr lang="el-GR" sz="2800" b="1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ΣΗΜΕΙΩΣΗ 2. ΑΞΙΟΛΟΓΗΣΗ ΚΑΙΝΟΤΟΜΙΑΣ</a:t>
            </a:r>
            <a:r>
              <a:rPr lang="en-GB" sz="28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idx="1"/>
          </p:nvPr>
        </p:nvSpPr>
        <p:spPr>
          <a:xfrm>
            <a:off x="0" y="1447800"/>
            <a:ext cx="9144000" cy="990600"/>
          </a:xfrm>
        </p:spPr>
        <p:txBody>
          <a:bodyPr/>
          <a:lstStyle/>
          <a:p>
            <a:pPr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GB" altLang="el-GR" sz="20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Η α</a:t>
            </a:r>
            <a:r>
              <a:rPr lang="en-GB" altLang="el-GR" sz="2000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ξιολόγηση</a:t>
            </a:r>
            <a:r>
              <a:rPr lang="en-GB" altLang="el-GR" sz="20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</a:t>
            </a:r>
            <a:r>
              <a:rPr lang="en-GB" altLang="el-GR" sz="2000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εκτιμάτ</a:t>
            </a:r>
            <a:r>
              <a:rPr lang="en-GB" altLang="el-GR" sz="20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αι με τις εξής βαθμίδες:</a:t>
            </a:r>
            <a:endParaRPr lang="el-GR" altLang="el-GR" sz="20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GB" altLang="el-GR" sz="20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Τα </a:t>
            </a:r>
            <a:r>
              <a:rPr lang="en-GB" altLang="el-GR" sz="2000" i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κριτήρι</a:t>
            </a:r>
            <a:r>
              <a:rPr lang="en-GB" altLang="el-GR" sz="20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α έχουν επιλεχθεί ώστε να είναι κοινά με την μεθοδολογία αξιολόγησης καινοτομίας που εφαρμόζεται στις μελέτες του </a:t>
            </a:r>
            <a:r>
              <a:rPr lang="en-GB" altLang="el-GR" sz="20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Αναπ</a:t>
            </a:r>
            <a:r>
              <a:rPr lang="el-GR" altLang="el-GR" sz="20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r>
              <a:rPr lang="en-GB" altLang="el-GR" sz="20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altLang="el-GR" sz="20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Νόμου</a:t>
            </a:r>
            <a:endParaRPr lang="en-GB" altLang="el-GR" sz="20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80900" name="Object 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9300172"/>
              </p:ext>
            </p:extLst>
          </p:nvPr>
        </p:nvGraphicFramePr>
        <p:xfrm>
          <a:off x="533400" y="2514600"/>
          <a:ext cx="8153400" cy="411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912" name="Φύλλο εργασίας" r:id="rId3" imgW="4145524" imgH="2316724" progId="Excel.Sheet.8">
                  <p:embed/>
                </p:oleObj>
              </mc:Choice>
              <mc:Fallback>
                <p:oleObj name="Φύλλο εργασίας" r:id="rId3" imgW="4145524" imgH="2316724" progId="Excel.Sheet.8">
                  <p:embed/>
                  <p:pic>
                    <p:nvPicPr>
                      <p:cNvPr id="0" name="Object 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2514600"/>
                        <a:ext cx="8153400" cy="411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7874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l-GR" dirty="0" smtClean="0"/>
              <a:t/>
            </a:r>
            <a:br>
              <a:rPr lang="el-GR" dirty="0" smtClean="0"/>
            </a:br>
            <a:r>
              <a:rPr lang="el-GR" dirty="0"/>
              <a:t/>
            </a:r>
            <a:br>
              <a:rPr lang="el-GR" dirty="0"/>
            </a:b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/>
            </a:r>
            <a:br>
              <a:rPr lang="el-GR" dirty="0" smtClean="0"/>
            </a:br>
            <a:r>
              <a:rPr lang="el-GR" dirty="0"/>
              <a:t>Προμελέτη </a:t>
            </a:r>
            <a:r>
              <a:rPr lang="el-GR" dirty="0" err="1"/>
              <a:t>εφικτότητας</a:t>
            </a:r>
            <a:endParaRPr lang="el-GR" dirty="0"/>
          </a:p>
        </p:txBody>
      </p:sp>
      <p:sp>
        <p:nvSpPr>
          <p:cNvPr id="17411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sz="2400" smtClean="0"/>
              <a:t>τη δυνατότητα θετικών στοιχείων για την επένδυση, δηλαδή την απόδοση, την οικονομική δυνατότητα υλοποίησης της επένδυσης, την βιωσιμότητα, την δυνατότητα μελλοντικής επέκτασης κ.λ.π.</a:t>
            </a:r>
          </a:p>
          <a:p>
            <a:r>
              <a:rPr lang="el-GR" altLang="el-GR" sz="2400" smtClean="0"/>
              <a:t>την τεκμηρίωση της ανάγκης για μια τέτοια επένδυση</a:t>
            </a:r>
          </a:p>
          <a:p>
            <a:r>
              <a:rPr lang="el-GR" altLang="el-GR" sz="2400" smtClean="0"/>
              <a:t>να προτείνει την εκπόνηση υποστηρικτικών μελετών, εάν αυτές χρειάζονται, για την έναρξη υλοποίησης της κύριας μελέτης</a:t>
            </a:r>
          </a:p>
          <a:p>
            <a:pPr>
              <a:buFont typeface="Wingdings 2" pitchFamily="18" charset="2"/>
              <a:buNone/>
            </a:pPr>
            <a:endParaRPr lang="el-GR" altLang="el-GR" sz="2400" smtClean="0"/>
          </a:p>
          <a:p>
            <a:r>
              <a:rPr lang="el-GR" altLang="el-GR" sz="2400" smtClean="0"/>
              <a:t>Ουσιαστικά, η «Προμελέτη εφικτότητας» αποτελεί το εργαλείο με το οποίο ένας επενδυτής θα πάρει την απόφαση για να υλοποιήσει μια επένδυση.</a:t>
            </a:r>
          </a:p>
          <a:p>
            <a:endParaRPr lang="el-GR" altLang="el-GR" smtClean="0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3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6915" y="762000"/>
            <a:ext cx="8379885" cy="5638800"/>
          </a:xfrm>
          <a:noFill/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763000" cy="1295400"/>
          </a:xfrm>
        </p:spPr>
        <p:txBody>
          <a:bodyPr>
            <a:normAutofit/>
          </a:bodyPr>
          <a:lstStyle/>
          <a:p>
            <a:pPr marL="54864" indent="0" eaLnBrk="1" fontAlgn="auto" hangingPunct="1">
              <a:spcAft>
                <a:spcPts val="0"/>
              </a:spcAft>
              <a:defRPr/>
            </a:pPr>
            <a:r>
              <a:rPr lang="en-GB" sz="32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5. ΕΠΙΧΕΙΡΗΣΙΑΚΟ ΣΧΕΔΙΟ :  ΔΙΑΤΥΠΩΣΗ ΣΤΟΧΩΝ</a:t>
            </a:r>
            <a:endParaRPr lang="en-GB" sz="3200" b="1" i="1" dirty="0">
              <a:solidFill>
                <a:srgbClr val="00008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ook Antiqua" pitchFamily="18" charset="0"/>
              <a:cs typeface="Tahoma" pitchFamily="34" charset="0"/>
            </a:endParaRPr>
          </a:p>
        </p:txBody>
      </p:sp>
      <p:sp>
        <p:nvSpPr>
          <p:cNvPr id="82947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447800"/>
            <a:ext cx="8458200" cy="5029200"/>
          </a:xfrm>
        </p:spPr>
        <p:txBody>
          <a:bodyPr/>
          <a:lstStyle/>
          <a:p>
            <a:pPr algn="just" eaLnBrk="1" hangingPunct="1"/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Σε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α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υτήν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την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ενότητ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α, </a:t>
            </a:r>
            <a:endParaRPr lang="en-US" altLang="el-GR" dirty="0" smtClean="0">
              <a:latin typeface="Cambria" panose="02040503050406030204" pitchFamily="18" charset="0"/>
              <a:ea typeface="Cambria" panose="02040503050406030204" pitchFamily="18" charset="0"/>
              <a:cs typeface="Tahoma" pitchFamily="34" charset="0"/>
            </a:endParaRPr>
          </a:p>
          <a:p>
            <a:pPr lvl="1" algn="just" eaLnBrk="1" hangingPunct="1"/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με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γνώμον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α την ανάλυση όλων των προηγούμενων ενοτήτων και βάσει του οράματος του μελλοντικού επιχειρηματία, </a:t>
            </a:r>
            <a:endParaRPr lang="en-US" altLang="el-GR" dirty="0" smtClean="0">
              <a:latin typeface="Cambria" panose="02040503050406030204" pitchFamily="18" charset="0"/>
              <a:ea typeface="Cambria" panose="02040503050406030204" pitchFamily="18" charset="0"/>
              <a:cs typeface="Tahoma" pitchFamily="34" charset="0"/>
            </a:endParaRPr>
          </a:p>
          <a:p>
            <a:pPr lvl="1" algn="just" eaLnBrk="1" hangingPunct="1"/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δι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ατυπώνονται οι στρατηγικοί στόχοι </a:t>
            </a:r>
            <a:endParaRPr lang="en-US" altLang="el-GR" dirty="0" smtClean="0">
              <a:latin typeface="Cambria" panose="02040503050406030204" pitchFamily="18" charset="0"/>
              <a:ea typeface="Cambria" panose="02040503050406030204" pitchFamily="18" charset="0"/>
              <a:cs typeface="Tahoma" pitchFamily="34" charset="0"/>
            </a:endParaRPr>
          </a:p>
          <a:p>
            <a:pPr lvl="2" algn="just" eaLnBrk="1" hangingPunct="1"/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βρα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χυ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πρόθεσμοι και </a:t>
            </a:r>
            <a:endParaRPr lang="en-US" altLang="el-GR" dirty="0" smtClean="0">
              <a:latin typeface="Cambria" panose="02040503050406030204" pitchFamily="18" charset="0"/>
              <a:ea typeface="Cambria" panose="02040503050406030204" pitchFamily="18" charset="0"/>
              <a:cs typeface="Tahoma" pitchFamily="34" charset="0"/>
            </a:endParaRPr>
          </a:p>
          <a:p>
            <a:pPr lvl="2" algn="just" eaLnBrk="1" hangingPunct="1"/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μα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κρο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πρόθεσμοι </a:t>
            </a:r>
            <a:endParaRPr lang="en-US" altLang="el-GR" dirty="0" smtClean="0">
              <a:latin typeface="Cambria" panose="02040503050406030204" pitchFamily="18" charset="0"/>
              <a:ea typeface="Cambria" panose="02040503050406030204" pitchFamily="18" charset="0"/>
              <a:cs typeface="Tahoma" pitchFamily="34" charset="0"/>
            </a:endParaRPr>
          </a:p>
          <a:p>
            <a:pPr lvl="1" algn="just" eaLnBrk="1" hangingPunct="1"/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π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άνω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στους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οπ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οίους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θα 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στηρίξει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ο επ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ιχειρημ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ατίας τις αποφάσεις του τα επόμενα έτη και θα ξεκινήσει να μετρά ποιοτικά και ποσοτικά αποτελέσματα σε τακτά χρονικά διαστήματα. </a:t>
            </a:r>
            <a:endParaRPr lang="en-US" altLang="el-GR" dirty="0" smtClean="0">
              <a:latin typeface="Cambria" panose="02040503050406030204" pitchFamily="18" charset="0"/>
              <a:ea typeface="Cambria" panose="02040503050406030204" pitchFamily="18" charset="0"/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686800" cy="1219200"/>
          </a:xfrm>
        </p:spPr>
        <p:txBody>
          <a:bodyPr>
            <a:normAutofit/>
          </a:bodyPr>
          <a:lstStyle/>
          <a:p>
            <a:pPr marL="54864" indent="0" eaLnBrk="1" fontAlgn="auto" hangingPunct="1">
              <a:spcAft>
                <a:spcPts val="0"/>
              </a:spcAft>
              <a:defRPr/>
            </a:pPr>
            <a:r>
              <a:rPr lang="en-GB" sz="32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5. ΕΠΙΧΕΙΡΗΣΙΑΚΟ ΣΧΕΔΙΟ :  ΔΙΑΤΥΠΩΣΗ ΣΤΟΧΩΝ</a:t>
            </a:r>
            <a:endParaRPr lang="en-GB" sz="3200" b="1" i="1" dirty="0">
              <a:solidFill>
                <a:srgbClr val="00008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ook Antiqua" pitchFamily="18" charset="0"/>
              <a:cs typeface="Tahoma" pitchFamily="34" charset="0"/>
            </a:endParaRPr>
          </a:p>
        </p:txBody>
      </p:sp>
      <p:sp>
        <p:nvSpPr>
          <p:cNvPr id="83971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447800"/>
            <a:ext cx="8382000" cy="5181600"/>
          </a:xfrm>
        </p:spPr>
        <p:txBody>
          <a:bodyPr/>
          <a:lstStyle/>
          <a:p>
            <a:pPr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GB" altLang="el-GR" sz="2400" smtClean="0">
                <a:latin typeface="Cambria" pitchFamily="18" charset="0"/>
                <a:cs typeface="Tahoma" pitchFamily="34" charset="0"/>
              </a:rPr>
              <a:t>Οι στόχοι πρέπει να είναι συγκεκριμένοι, ώστε να ελέγχεται η υλοποίηση και επίτευξη τους. </a:t>
            </a:r>
            <a:endParaRPr lang="en-US" altLang="el-GR" sz="2400" smtClean="0">
              <a:latin typeface="Cambria" pitchFamily="18" charset="0"/>
              <a:cs typeface="Tahoma" pitchFamily="34" charset="0"/>
            </a:endParaRPr>
          </a:p>
          <a:p>
            <a:pPr lvl="1"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GB" altLang="el-GR" sz="2400" smtClean="0">
                <a:latin typeface="Cambria" pitchFamily="18" charset="0"/>
                <a:cs typeface="Tahoma" pitchFamily="34" charset="0"/>
              </a:rPr>
              <a:t>Πχ. Δεν βάζουμε στόχο την βελτίωση των χαρακτηριστικών ενός προϊόντος μας, </a:t>
            </a:r>
            <a:endParaRPr lang="en-US" altLang="el-GR" sz="2400" smtClean="0">
              <a:latin typeface="Cambria" pitchFamily="18" charset="0"/>
              <a:cs typeface="Tahoma" pitchFamily="34" charset="0"/>
            </a:endParaRPr>
          </a:p>
          <a:p>
            <a:pPr lvl="2"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GB" altLang="el-GR" sz="2400" smtClean="0">
                <a:latin typeface="Cambria" pitchFamily="18" charset="0"/>
                <a:cs typeface="Tahoma" pitchFamily="34" charset="0"/>
              </a:rPr>
              <a:t>αλλά την βελτίωση των χαρακτηριστικών συγκεκριμένου προϊόντος σε συγκεκριμένο χρονικό διάστημα.</a:t>
            </a:r>
            <a:endParaRPr lang="en-GB" altLang="el-GR" sz="2400" smtClean="0">
              <a:latin typeface="Cambria" pitchFamily="18" charset="0"/>
            </a:endParaRPr>
          </a:p>
          <a:p>
            <a:pPr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GB" altLang="el-GR" sz="2400" smtClean="0">
                <a:latin typeface="Cambria" pitchFamily="18" charset="0"/>
                <a:cs typeface="Tahoma" pitchFamily="34" charset="0"/>
              </a:rPr>
              <a:t>Μετά τον καθορισμό των στόχων, </a:t>
            </a:r>
            <a:endParaRPr lang="el-GR" altLang="el-GR" sz="2400" smtClean="0"/>
          </a:p>
          <a:p>
            <a:pPr lvl="2"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GB" altLang="el-GR" sz="2400" smtClean="0">
                <a:latin typeface="Cambria" pitchFamily="18" charset="0"/>
                <a:cs typeface="Tahoma" pitchFamily="34" charset="0"/>
              </a:rPr>
              <a:t>σε πίνακα ή λεκτικά, </a:t>
            </a:r>
            <a:endParaRPr lang="el-GR" altLang="el-GR" sz="2400" smtClean="0"/>
          </a:p>
          <a:p>
            <a:pPr lvl="1"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GB" altLang="el-GR" sz="2400" smtClean="0">
                <a:latin typeface="Cambria" pitchFamily="18" charset="0"/>
                <a:cs typeface="Tahoma" pitchFamily="34" charset="0"/>
              </a:rPr>
              <a:t>ορίζουμε με ποιο τρόπο θα μετρήσουμε την επίτευξή τους και </a:t>
            </a:r>
            <a:endParaRPr lang="el-GR" altLang="el-GR" sz="2400" smtClean="0"/>
          </a:p>
          <a:p>
            <a:pPr lvl="1"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GB" altLang="el-GR" sz="2400" smtClean="0">
                <a:latin typeface="Cambria" pitchFamily="18" charset="0"/>
                <a:cs typeface="Tahoma" pitchFamily="34" charset="0"/>
              </a:rPr>
              <a:t>σε δεύτερο επίπεδο σε ποιο χρονικό ορίζοντα </a:t>
            </a:r>
            <a:r>
              <a:rPr lang="el-GR" altLang="el-GR" sz="2400" smtClean="0"/>
              <a:t>θα</a:t>
            </a:r>
            <a:r>
              <a:rPr lang="en-GB" altLang="el-GR" sz="2400" smtClean="0">
                <a:latin typeface="Cambria" pitchFamily="18" charset="0"/>
                <a:cs typeface="Tahoma" pitchFamily="34" charset="0"/>
              </a:rPr>
              <a:t> υλοποιηθούν οι στόχοι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748713" cy="1143000"/>
          </a:xfrm>
        </p:spPr>
        <p:txBody>
          <a:bodyPr>
            <a:normAutofit/>
          </a:bodyPr>
          <a:lstStyle/>
          <a:p>
            <a:pPr marL="54864" indent="0" eaLnBrk="1" fontAlgn="auto" hangingPunct="1">
              <a:spcAft>
                <a:spcPts val="0"/>
              </a:spcAft>
              <a:defRPr/>
            </a:pPr>
            <a:r>
              <a:rPr lang="en-GB" sz="32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5. ΕΠΙΧΕΙΡΗΣΙΑΚΟ ΣΧΕΔΙΟ :  ΔΙΑΤΥΠΩΣΗ ΣΤΟΧΩΝ</a:t>
            </a:r>
            <a:endParaRPr lang="en-GB" sz="3200" b="1" i="1" dirty="0">
              <a:solidFill>
                <a:srgbClr val="00008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ook Antiqua" pitchFamily="18" charset="0"/>
              <a:cs typeface="Tahoma" pitchFamily="34" charset="0"/>
            </a:endParaRPr>
          </a:p>
        </p:txBody>
      </p:sp>
      <p:sp>
        <p:nvSpPr>
          <p:cNvPr id="84995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524000"/>
            <a:ext cx="8443913" cy="5057775"/>
          </a:xfrm>
        </p:spPr>
        <p:txBody>
          <a:bodyPr/>
          <a:lstStyle/>
          <a:p>
            <a:pPr algn="just" eaLnBrk="1" hangingPunct="1"/>
            <a:r>
              <a:rPr lang="el-GR" altLang="el-GR" b="1" dirty="0" smtClean="0"/>
              <a:t>Ποιοτικοί στόχοι / παράδειγμα </a:t>
            </a:r>
            <a:r>
              <a:rPr lang="el-GR" altLang="el-GR" b="1" dirty="0" err="1" smtClean="0"/>
              <a:t>στοχων</a:t>
            </a:r>
            <a:r>
              <a:rPr lang="el-GR" altLang="el-GR" b="1" dirty="0" smtClean="0"/>
              <a:t> και </a:t>
            </a:r>
            <a:r>
              <a:rPr lang="el-GR" altLang="el-GR" b="1" dirty="0" err="1" smtClean="0"/>
              <a:t>συνδεση</a:t>
            </a:r>
            <a:r>
              <a:rPr lang="el-GR" altLang="el-GR" b="1" dirty="0" smtClean="0"/>
              <a:t> τους με τη </a:t>
            </a:r>
            <a:r>
              <a:rPr lang="en-US" altLang="el-GR" b="1" dirty="0" err="1" smtClean="0">
                <a:latin typeface="Cambria" pitchFamily="18" charset="0"/>
              </a:rPr>
              <a:t>swot</a:t>
            </a:r>
            <a:r>
              <a:rPr lang="en-US" altLang="el-GR" b="1" dirty="0" smtClean="0">
                <a:latin typeface="Cambria" pitchFamily="18" charset="0"/>
              </a:rPr>
              <a:t> analysis</a:t>
            </a:r>
            <a:r>
              <a:rPr lang="el-GR" altLang="el-GR" b="1" dirty="0" smtClean="0"/>
              <a:t>: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</a:t>
            </a:r>
            <a:endParaRPr lang="el-GR" altLang="el-GR" dirty="0" smtClean="0"/>
          </a:p>
          <a:p>
            <a:pPr algn="just" eaLnBrk="1" hangingPunct="1"/>
            <a:r>
              <a:rPr lang="en-GB" altLang="el-GR" b="1" u="sng" dirty="0" smtClean="0">
                <a:solidFill>
                  <a:schemeClr val="accent2"/>
                </a:solidFill>
                <a:latin typeface="Cambria" pitchFamily="18" charset="0"/>
                <a:cs typeface="Tahoma" pitchFamily="34" charset="0"/>
              </a:rPr>
              <a:t>Α. ΕΠΙΠΕΔΟ: ΚΑΘΟΡΙΣΜΟΣ ΣΤΟΧΩΝ.</a:t>
            </a:r>
            <a:endParaRPr lang="el-GR" altLang="el-GR" dirty="0" smtClean="0">
              <a:solidFill>
                <a:schemeClr val="accent2"/>
              </a:solidFill>
            </a:endParaRPr>
          </a:p>
          <a:p>
            <a:pPr algn="just" eaLnBrk="1" hangingPunct="1"/>
            <a:r>
              <a:rPr lang="en-GB" altLang="el-GR" b="1" dirty="0" smtClean="0">
                <a:latin typeface="Cambria" pitchFamily="18" charset="0"/>
                <a:cs typeface="Tahoma" pitchFamily="34" charset="0"/>
              </a:rPr>
              <a:t>1ος ΣΤΟΧΟΣ.</a:t>
            </a:r>
            <a:r>
              <a:rPr lang="en-GB" altLang="el-GR" b="1" dirty="0" smtClean="0">
                <a:latin typeface="Cambria" pitchFamily="18" charset="0"/>
              </a:rPr>
              <a:t>           </a:t>
            </a:r>
            <a:endParaRPr lang="el-GR" altLang="el-GR" b="1" dirty="0" smtClean="0"/>
          </a:p>
          <a:p>
            <a:pPr lvl="1" algn="just" eaLnBrk="1" hangingPunct="1"/>
            <a:r>
              <a:rPr lang="en-GB" altLang="el-GR" b="1" dirty="0" smtClean="0">
                <a:latin typeface="Cambria" pitchFamily="18" charset="0"/>
              </a:rPr>
              <a:t> </a:t>
            </a:r>
            <a:r>
              <a:rPr lang="en-GB" altLang="el-GR" b="1" dirty="0" err="1" smtClean="0">
                <a:latin typeface="Cambria" pitchFamily="18" charset="0"/>
                <a:cs typeface="Tahoma" pitchFamily="34" charset="0"/>
              </a:rPr>
              <a:t>Σε</a:t>
            </a:r>
            <a:r>
              <a:rPr lang="en-GB" altLang="el-GR" b="1" dirty="0" smtClean="0">
                <a:latin typeface="Cambria" pitchFamily="18" charset="0"/>
                <a:cs typeface="Tahoma" pitchFamily="34" charset="0"/>
              </a:rPr>
              <a:t> επίπ</a:t>
            </a:r>
            <a:r>
              <a:rPr lang="en-GB" altLang="el-GR" b="1" dirty="0" err="1" smtClean="0">
                <a:latin typeface="Cambria" pitchFamily="18" charset="0"/>
                <a:cs typeface="Tahoma" pitchFamily="34" charset="0"/>
              </a:rPr>
              <a:t>εδο</a:t>
            </a:r>
            <a:r>
              <a:rPr lang="en-GB" altLang="el-GR" b="1" dirty="0" smtClean="0">
                <a:latin typeface="Cambria" pitchFamily="18" charset="0"/>
                <a:cs typeface="Tahoma" pitchFamily="34" charset="0"/>
              </a:rPr>
              <a:t> </a:t>
            </a:r>
            <a:r>
              <a:rPr lang="en-US" altLang="el-GR" b="1" dirty="0" smtClean="0">
                <a:latin typeface="Cambria" pitchFamily="18" charset="0"/>
                <a:cs typeface="Tahoma" pitchFamily="34" charset="0"/>
              </a:rPr>
              <a:t>management</a:t>
            </a:r>
            <a:r>
              <a:rPr lang="en-GB" altLang="el-GR" b="1" dirty="0" smtClean="0">
                <a:latin typeface="Cambria" pitchFamily="18" charset="0"/>
                <a:cs typeface="Tahoma" pitchFamily="34" charset="0"/>
              </a:rPr>
              <a:t>: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Δημιουργί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α ξεχωριστού τμήματος στο οργανόγραμμα με συγκεκριμένες αρμοδιότητες για τις οποίες διαπιστώθηκε σύγχυση και κατά συνέπεια αδυναμία στο εσωτερικό περιβάλλον της επιχείρησης</a:t>
            </a:r>
            <a:r>
              <a:rPr lang="en-GB" altLang="el-GR" dirty="0" smtClean="0">
                <a:latin typeface="Tahoma" pitchFamily="34" charset="0"/>
                <a:cs typeface="Tahoma" pitchFamily="34" charset="0"/>
              </a:rPr>
              <a:t>.</a:t>
            </a:r>
            <a:endParaRPr lang="en-GB" altLang="el-GR" dirty="0" smtClean="0">
              <a:latin typeface="Tahoma" pitchFamily="34" charset="0"/>
            </a:endParaRPr>
          </a:p>
        </p:txBody>
      </p:sp>
      <p:sp>
        <p:nvSpPr>
          <p:cNvPr id="84996" name="AutoShape 4"/>
          <p:cNvSpPr>
            <a:spLocks noChangeArrowheads="1"/>
          </p:cNvSpPr>
          <p:nvPr/>
        </p:nvSpPr>
        <p:spPr bwMode="auto">
          <a:xfrm>
            <a:off x="7772400" y="6096000"/>
            <a:ext cx="976313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buClr>
                <a:schemeClr val="accent1"/>
              </a:buClr>
              <a:buSzPct val="70000"/>
              <a:buFont typeface="Wingdings 2" pitchFamily="18" charset="2"/>
              <a:buChar char=""/>
              <a:defRPr sz="3200">
                <a:solidFill>
                  <a:schemeClr val="tx1"/>
                </a:solidFill>
                <a:latin typeface="Rockwell" pitchFamily="18" charset="0"/>
              </a:defRPr>
            </a:lvl1pPr>
            <a:lvl2pPr marL="742950" indent="-285750" eaLnBrk="0" hangingPunct="0">
              <a:spcBef>
                <a:spcPts val="400"/>
              </a:spcBef>
              <a:buClr>
                <a:schemeClr val="accent2"/>
              </a:buClr>
              <a:buSzPct val="90000"/>
              <a:buChar char="•"/>
              <a:defRPr sz="2600">
                <a:solidFill>
                  <a:schemeClr val="tx1"/>
                </a:solidFill>
                <a:latin typeface="Rockwell" pitchFamily="18" charset="0"/>
              </a:defRPr>
            </a:lvl2pPr>
            <a:lvl3pPr marL="1143000" indent="-228600" eaLnBrk="0" hangingPunct="0">
              <a:spcBef>
                <a:spcPts val="400"/>
              </a:spcBef>
              <a:buClr>
                <a:srgbClr val="A8CDD7"/>
              </a:buClr>
              <a:buSzPct val="100000"/>
              <a:buFont typeface="Wingdings 2" pitchFamily="18" charset="2"/>
              <a:buChar char=""/>
              <a:defRPr sz="2300">
                <a:solidFill>
                  <a:schemeClr val="tx1"/>
                </a:solidFill>
                <a:latin typeface="Rockwell" pitchFamily="18" charset="0"/>
              </a:defRPr>
            </a:lvl3pPr>
            <a:lvl4pPr marL="1600200" indent="-228600" eaLnBrk="0" hangingPunct="0">
              <a:spcBef>
                <a:spcPts val="400"/>
              </a:spcBef>
              <a:buClr>
                <a:srgbClr val="A8CDD7"/>
              </a:buClr>
              <a:buSzPct val="100000"/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Rockwell" pitchFamily="18" charset="0"/>
              </a:defRPr>
            </a:lvl4pPr>
            <a:lvl5pPr marL="2057400" indent="-228600" eaLnBrk="0" hangingPunct="0">
              <a:spcBef>
                <a:spcPts val="400"/>
              </a:spcBef>
              <a:buClr>
                <a:srgbClr val="A8CDD7"/>
              </a:buClr>
              <a:buSzPct val="100000"/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Rockwell" pitchFamily="18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A8CDD7"/>
              </a:buClr>
              <a:buSzPct val="100000"/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Rockwell" pitchFamily="18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A8CDD7"/>
              </a:buClr>
              <a:buSzPct val="100000"/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Rockwell" pitchFamily="18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A8CDD7"/>
              </a:buClr>
              <a:buSzPct val="100000"/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Rockwell" pitchFamily="18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A8CDD7"/>
              </a:buClr>
              <a:buSzPct val="100000"/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Rockwell" pitchFamily="18" charset="0"/>
              </a:defRPr>
            </a:lvl9pPr>
          </a:lstStyle>
          <a:p>
            <a:pPr eaLnBrk="1" hangingPunct="1">
              <a:buClrTx/>
              <a:buSzTx/>
              <a:buFontTx/>
              <a:buNone/>
            </a:pPr>
            <a:endParaRPr lang="el-GR" altLang="el-GR" sz="240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382000" cy="914400"/>
          </a:xfrm>
        </p:spPr>
        <p:txBody>
          <a:bodyPr>
            <a:normAutofit fontScale="90000"/>
          </a:bodyPr>
          <a:lstStyle/>
          <a:p>
            <a:pPr marL="54864" indent="0" eaLnBrk="1" fontAlgn="auto" hangingPunct="1">
              <a:spcAft>
                <a:spcPts val="0"/>
              </a:spcAft>
              <a:defRPr/>
            </a:pPr>
            <a:r>
              <a:rPr lang="en-GB" sz="36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5. ΕΠΙΧΕΙΡΗΣΙΑΚΟ ΣΧΕΔΙΟ :  ΔΙΑΤΥΠΩΣΗ ΣΤΟΧΩΝ</a:t>
            </a:r>
            <a:endParaRPr lang="en-GB" sz="3600" b="1" i="1" dirty="0">
              <a:solidFill>
                <a:srgbClr val="00008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ook Antiqua" pitchFamily="18" charset="0"/>
              <a:cs typeface="Tahoma" pitchFamily="34" charset="0"/>
            </a:endParaRPr>
          </a:p>
        </p:txBody>
      </p:sp>
      <p:sp>
        <p:nvSpPr>
          <p:cNvPr id="86019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447800"/>
            <a:ext cx="8443913" cy="4953000"/>
          </a:xfrm>
        </p:spPr>
        <p:txBody>
          <a:bodyPr/>
          <a:lstStyle/>
          <a:p>
            <a:pPr algn="just" eaLnBrk="1" hangingPunct="1"/>
            <a:r>
              <a:rPr lang="el-GR" altLang="el-GR" b="1" smtClean="0"/>
              <a:t>Ποιοτικοί στόχοι / παράδειγμα στοχων και συνδεση τους με τη </a:t>
            </a:r>
            <a:r>
              <a:rPr lang="en-US" altLang="el-GR" b="1" smtClean="0">
                <a:latin typeface="Cambria" pitchFamily="18" charset="0"/>
              </a:rPr>
              <a:t>swot analysis</a:t>
            </a:r>
            <a:r>
              <a:rPr lang="el-GR" altLang="el-GR" b="1" smtClean="0"/>
              <a:t>:</a:t>
            </a:r>
            <a:r>
              <a:rPr lang="en-GB" altLang="el-GR" smtClean="0">
                <a:latin typeface="Cambria" pitchFamily="18" charset="0"/>
                <a:cs typeface="Tahoma" pitchFamily="34" charset="0"/>
              </a:rPr>
              <a:t> </a:t>
            </a:r>
            <a:endParaRPr lang="el-GR" altLang="el-GR" smtClean="0"/>
          </a:p>
          <a:p>
            <a:pPr algn="just" eaLnBrk="1" hangingPunct="1"/>
            <a:r>
              <a:rPr lang="en-GB" altLang="el-GR" b="1" u="sng" smtClean="0">
                <a:solidFill>
                  <a:schemeClr val="accent2"/>
                </a:solidFill>
                <a:latin typeface="Cambria" pitchFamily="18" charset="0"/>
                <a:cs typeface="Tahoma" pitchFamily="34" charset="0"/>
              </a:rPr>
              <a:t>Α. ΕΠΙΠΕΔΟ: ΚΑΘΟΡΙΣΜΟΣ ΣΤΟΧΩΝ.</a:t>
            </a:r>
            <a:endParaRPr lang="el-GR" altLang="el-GR" smtClean="0">
              <a:solidFill>
                <a:schemeClr val="accent2"/>
              </a:solidFill>
            </a:endParaRPr>
          </a:p>
          <a:p>
            <a:pPr algn="just" eaLnBrk="1" hangingPunct="1"/>
            <a:r>
              <a:rPr lang="en-GB" altLang="el-GR" b="1" smtClean="0">
                <a:latin typeface="Cambria" pitchFamily="18" charset="0"/>
                <a:cs typeface="Tahoma" pitchFamily="34" charset="0"/>
              </a:rPr>
              <a:t>2ος ΣΤΟΧΟΣ.</a:t>
            </a:r>
            <a:r>
              <a:rPr lang="en-GB" altLang="el-GR" b="1" smtClean="0">
                <a:latin typeface="Cambria" pitchFamily="18" charset="0"/>
              </a:rPr>
              <a:t>            </a:t>
            </a:r>
            <a:endParaRPr lang="el-GR" altLang="el-GR" b="1" smtClean="0"/>
          </a:p>
          <a:p>
            <a:pPr lvl="1" algn="just" eaLnBrk="1" hangingPunct="1"/>
            <a:r>
              <a:rPr lang="en-GB" altLang="el-GR" b="1" smtClean="0">
                <a:latin typeface="Cambria" pitchFamily="18" charset="0"/>
                <a:cs typeface="Tahoma" pitchFamily="34" charset="0"/>
              </a:rPr>
              <a:t>Σε επίπεδο παραγωγής:</a:t>
            </a:r>
            <a:r>
              <a:rPr lang="en-GB" altLang="el-GR" smtClean="0">
                <a:latin typeface="Cambria" pitchFamily="18" charset="0"/>
                <a:cs typeface="Tahoma" pitchFamily="34" charset="0"/>
              </a:rPr>
              <a:t> Ανάπτυξη νέου προϊόντος για αύξηση του μεριδίου της αγοράς, </a:t>
            </a:r>
            <a:endParaRPr lang="el-GR" altLang="el-GR" smtClean="0"/>
          </a:p>
          <a:p>
            <a:pPr lvl="2" algn="just" eaLnBrk="1" hangingPunct="1"/>
            <a:r>
              <a:rPr lang="en-GB" altLang="el-GR" sz="2800" smtClean="0">
                <a:latin typeface="Cambria" pitchFamily="18" charset="0"/>
                <a:cs typeface="Tahoma" pitchFamily="34" charset="0"/>
              </a:rPr>
              <a:t>καθότι διαπιστώθηκε κενό στις ανάγκες και απαιτήσεις των πελατών.</a:t>
            </a:r>
            <a:endParaRPr lang="en-GB" altLang="el-GR" sz="2800" smtClean="0">
              <a:latin typeface="Cambria" pitchFamily="18" charset="0"/>
            </a:endParaRPr>
          </a:p>
        </p:txBody>
      </p:sp>
      <p:sp>
        <p:nvSpPr>
          <p:cNvPr id="86020" name="AutoShape 4"/>
          <p:cNvSpPr>
            <a:spLocks noChangeArrowheads="1"/>
          </p:cNvSpPr>
          <p:nvPr/>
        </p:nvSpPr>
        <p:spPr bwMode="auto">
          <a:xfrm>
            <a:off x="7772400" y="6096000"/>
            <a:ext cx="976313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buClr>
                <a:schemeClr val="accent1"/>
              </a:buClr>
              <a:buSzPct val="70000"/>
              <a:buFont typeface="Wingdings 2" pitchFamily="18" charset="2"/>
              <a:buChar char=""/>
              <a:defRPr sz="3200">
                <a:solidFill>
                  <a:schemeClr val="tx1"/>
                </a:solidFill>
                <a:latin typeface="Rockwell" pitchFamily="18" charset="0"/>
              </a:defRPr>
            </a:lvl1pPr>
            <a:lvl2pPr marL="742950" indent="-285750" eaLnBrk="0" hangingPunct="0">
              <a:spcBef>
                <a:spcPts val="400"/>
              </a:spcBef>
              <a:buClr>
                <a:schemeClr val="accent2"/>
              </a:buClr>
              <a:buSzPct val="90000"/>
              <a:buChar char="•"/>
              <a:defRPr sz="2600">
                <a:solidFill>
                  <a:schemeClr val="tx1"/>
                </a:solidFill>
                <a:latin typeface="Rockwell" pitchFamily="18" charset="0"/>
              </a:defRPr>
            </a:lvl2pPr>
            <a:lvl3pPr marL="1143000" indent="-228600" eaLnBrk="0" hangingPunct="0">
              <a:spcBef>
                <a:spcPts val="400"/>
              </a:spcBef>
              <a:buClr>
                <a:srgbClr val="A8CDD7"/>
              </a:buClr>
              <a:buSzPct val="100000"/>
              <a:buFont typeface="Wingdings 2" pitchFamily="18" charset="2"/>
              <a:buChar char=""/>
              <a:defRPr sz="2300">
                <a:solidFill>
                  <a:schemeClr val="tx1"/>
                </a:solidFill>
                <a:latin typeface="Rockwell" pitchFamily="18" charset="0"/>
              </a:defRPr>
            </a:lvl3pPr>
            <a:lvl4pPr marL="1600200" indent="-228600" eaLnBrk="0" hangingPunct="0">
              <a:spcBef>
                <a:spcPts val="400"/>
              </a:spcBef>
              <a:buClr>
                <a:srgbClr val="A8CDD7"/>
              </a:buClr>
              <a:buSzPct val="100000"/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Rockwell" pitchFamily="18" charset="0"/>
              </a:defRPr>
            </a:lvl4pPr>
            <a:lvl5pPr marL="2057400" indent="-228600" eaLnBrk="0" hangingPunct="0">
              <a:spcBef>
                <a:spcPts val="400"/>
              </a:spcBef>
              <a:buClr>
                <a:srgbClr val="A8CDD7"/>
              </a:buClr>
              <a:buSzPct val="100000"/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Rockwell" pitchFamily="18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A8CDD7"/>
              </a:buClr>
              <a:buSzPct val="100000"/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Rockwell" pitchFamily="18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A8CDD7"/>
              </a:buClr>
              <a:buSzPct val="100000"/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Rockwell" pitchFamily="18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A8CDD7"/>
              </a:buClr>
              <a:buSzPct val="100000"/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Rockwell" pitchFamily="18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A8CDD7"/>
              </a:buClr>
              <a:buSzPct val="100000"/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Rockwell" pitchFamily="18" charset="0"/>
              </a:defRPr>
            </a:lvl9pPr>
          </a:lstStyle>
          <a:p>
            <a:pPr eaLnBrk="1" hangingPunct="1">
              <a:buClrTx/>
              <a:buSzTx/>
              <a:buFontTx/>
              <a:buNone/>
            </a:pPr>
            <a:endParaRPr lang="el-GR" altLang="el-GR" sz="240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839200" cy="1143000"/>
          </a:xfrm>
        </p:spPr>
        <p:txBody>
          <a:bodyPr>
            <a:normAutofit/>
          </a:bodyPr>
          <a:lstStyle/>
          <a:p>
            <a:pPr marL="54864" indent="0" eaLnBrk="1" fontAlgn="auto" hangingPunct="1">
              <a:spcAft>
                <a:spcPts val="0"/>
              </a:spcAft>
              <a:defRPr/>
            </a:pPr>
            <a:r>
              <a:rPr lang="en-GB" sz="28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5. ΕΠΙΧΕΙΡΗΣΙΑΚΟ ΣΧΕΔΙΟ :  ΔΙΑΤΥΠΩΣΗ ΣΤΟΧΩΝ</a:t>
            </a:r>
            <a:endParaRPr lang="en-GB" sz="2800" b="1" i="1" dirty="0">
              <a:solidFill>
                <a:srgbClr val="00008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ook Antiqua" pitchFamily="18" charset="0"/>
              <a:cs typeface="Tahoma" pitchFamily="34" charset="0"/>
            </a:endParaRPr>
          </a:p>
        </p:txBody>
      </p:sp>
      <p:sp>
        <p:nvSpPr>
          <p:cNvPr id="87043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447800"/>
            <a:ext cx="8686800" cy="5257800"/>
          </a:xfrm>
        </p:spPr>
        <p:txBody>
          <a:bodyPr/>
          <a:lstStyle/>
          <a:p>
            <a:pPr algn="just" eaLnBrk="1" hangingPunct="1">
              <a:spcBef>
                <a:spcPts val="0"/>
              </a:spcBef>
            </a:pPr>
            <a:r>
              <a:rPr lang="el-GR" altLang="el-GR" sz="2800" b="1" dirty="0" smtClean="0"/>
              <a:t>Ποιοτικοί στόχοι / παράδειγμα </a:t>
            </a:r>
            <a:r>
              <a:rPr lang="el-GR" altLang="el-GR" sz="2800" b="1" dirty="0" err="1" smtClean="0"/>
              <a:t>στοχων</a:t>
            </a:r>
            <a:r>
              <a:rPr lang="el-GR" altLang="el-GR" sz="2800" b="1" dirty="0" smtClean="0"/>
              <a:t> και </a:t>
            </a:r>
            <a:r>
              <a:rPr lang="el-GR" altLang="el-GR" sz="2800" b="1" dirty="0" err="1" smtClean="0"/>
              <a:t>συνδεση</a:t>
            </a:r>
            <a:r>
              <a:rPr lang="el-GR" altLang="el-GR" sz="2800" b="1" dirty="0" smtClean="0"/>
              <a:t> τους με τη </a:t>
            </a:r>
            <a:r>
              <a:rPr lang="en-US" altLang="el-GR" sz="2800" b="1" dirty="0" err="1" smtClean="0">
                <a:latin typeface="Cambria" pitchFamily="18" charset="0"/>
              </a:rPr>
              <a:t>swot</a:t>
            </a:r>
            <a:r>
              <a:rPr lang="en-US" altLang="el-GR" sz="2800" b="1" dirty="0" smtClean="0">
                <a:latin typeface="Cambria" pitchFamily="18" charset="0"/>
              </a:rPr>
              <a:t> analysis</a:t>
            </a:r>
            <a:r>
              <a:rPr lang="el-GR" altLang="el-GR" sz="2800" b="1" dirty="0" smtClean="0"/>
              <a:t>:</a:t>
            </a:r>
            <a:r>
              <a:rPr lang="en-GB" altLang="el-GR" sz="2800" dirty="0" smtClean="0">
                <a:latin typeface="Cambria" pitchFamily="18" charset="0"/>
                <a:cs typeface="Tahoma" pitchFamily="34" charset="0"/>
              </a:rPr>
              <a:t> </a:t>
            </a:r>
            <a:endParaRPr lang="el-GR" altLang="el-GR" sz="2800" dirty="0" smtClean="0"/>
          </a:p>
          <a:p>
            <a:pPr algn="just" eaLnBrk="1" hangingPunct="1">
              <a:spcBef>
                <a:spcPts val="0"/>
              </a:spcBef>
            </a:pPr>
            <a:r>
              <a:rPr lang="en-GB" altLang="el-GR" b="1" u="sng" dirty="0" smtClean="0">
                <a:solidFill>
                  <a:schemeClr val="accent2"/>
                </a:solidFill>
                <a:latin typeface="Cambria" pitchFamily="18" charset="0"/>
                <a:cs typeface="Tahoma" pitchFamily="34" charset="0"/>
              </a:rPr>
              <a:t>Α. ΕΠΙΠΕΔΟ: ΚΑΘΟΡΙΣΜΟΣ ΣΤΟΧΩΝ.</a:t>
            </a:r>
            <a:endParaRPr lang="el-GR" altLang="el-GR" dirty="0" smtClean="0">
              <a:solidFill>
                <a:schemeClr val="accent2"/>
              </a:solidFill>
            </a:endParaRPr>
          </a:p>
          <a:p>
            <a:pPr algn="just" eaLnBrk="1" hangingPunct="1">
              <a:spcBef>
                <a:spcPts val="0"/>
              </a:spcBef>
            </a:pPr>
            <a:r>
              <a:rPr lang="en-GB" altLang="el-GR" b="1" dirty="0" smtClean="0">
                <a:latin typeface="Cambria" pitchFamily="18" charset="0"/>
                <a:cs typeface="Tahoma" pitchFamily="34" charset="0"/>
              </a:rPr>
              <a:t>3ος ΣΤΟΧΟΣ.</a:t>
            </a:r>
            <a:r>
              <a:rPr lang="en-GB" altLang="el-GR" b="1" dirty="0" smtClean="0">
                <a:latin typeface="Cambria" pitchFamily="18" charset="0"/>
              </a:rPr>
              <a:t>            </a:t>
            </a:r>
            <a:endParaRPr lang="el-GR" altLang="el-GR" b="1" dirty="0" smtClean="0"/>
          </a:p>
          <a:p>
            <a:pPr lvl="1" algn="just" eaLnBrk="1" hangingPunct="1">
              <a:spcBef>
                <a:spcPts val="0"/>
              </a:spcBef>
            </a:pPr>
            <a:r>
              <a:rPr lang="en-GB" altLang="el-GR" b="1" dirty="0" err="1" smtClean="0">
                <a:latin typeface="Cambria" pitchFamily="18" charset="0"/>
                <a:cs typeface="Tahoma" pitchFamily="34" charset="0"/>
              </a:rPr>
              <a:t>Σε</a:t>
            </a:r>
            <a:r>
              <a:rPr lang="en-GB" altLang="el-GR" b="1" dirty="0" smtClean="0">
                <a:latin typeface="Cambria" pitchFamily="18" charset="0"/>
                <a:cs typeface="Tahoma" pitchFamily="34" charset="0"/>
              </a:rPr>
              <a:t> </a:t>
            </a:r>
            <a:r>
              <a:rPr lang="en-GB" altLang="el-GR" b="1" dirty="0" err="1" smtClean="0">
                <a:latin typeface="Cambria" pitchFamily="18" charset="0"/>
                <a:cs typeface="Tahoma" pitchFamily="34" charset="0"/>
              </a:rPr>
              <a:t>τεχνολογικό</a:t>
            </a:r>
            <a:r>
              <a:rPr lang="en-GB" altLang="el-GR" b="1" dirty="0" smtClean="0">
                <a:latin typeface="Cambria" pitchFamily="18" charset="0"/>
                <a:cs typeface="Tahoma" pitchFamily="34" charset="0"/>
              </a:rPr>
              <a:t> επίπ</a:t>
            </a:r>
            <a:r>
              <a:rPr lang="en-GB" altLang="el-GR" b="1" dirty="0" err="1" smtClean="0">
                <a:latin typeface="Cambria" pitchFamily="18" charset="0"/>
                <a:cs typeface="Tahoma" pitchFamily="34" charset="0"/>
              </a:rPr>
              <a:t>εδο</a:t>
            </a:r>
            <a:r>
              <a:rPr lang="en-GB" altLang="el-GR" b="1" dirty="0" smtClean="0">
                <a:latin typeface="Cambria" pitchFamily="18" charset="0"/>
                <a:cs typeface="Tahoma" pitchFamily="34" charset="0"/>
              </a:rPr>
              <a:t>: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Ανά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πτυξη ή αγορά πληροφοριακών συστημάτων, με στόχο την εξαγωγή μετρήσιμων αποτελεσμάτων και πληροφοριών και αξιοποίησή τους σε στρατηγικό επίπεδο. </a:t>
            </a:r>
            <a:endParaRPr lang="el-GR" altLang="el-GR" dirty="0" smtClean="0"/>
          </a:p>
          <a:p>
            <a:pPr lvl="1" algn="just" eaLnBrk="1" hangingPunct="1">
              <a:spcBef>
                <a:spcPts val="0"/>
              </a:spcBef>
            </a:pP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Δι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απιστώθηκε ότι η επιχείρηση έχει αδυναμία παρακολούθησης των πωλήσεών της μέσω λογισμικού και κατά συνέπεια δε μπορεί να αποφασίσει την εμπορική πολιτική της</a:t>
            </a:r>
            <a:r>
              <a:rPr lang="el-GR" altLang="el-GR" dirty="0" smtClean="0"/>
              <a:t>.</a:t>
            </a:r>
            <a:endParaRPr lang="en-GB" altLang="el-GR" dirty="0" smtClean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-381000" y="152400"/>
            <a:ext cx="9144000" cy="1143000"/>
          </a:xfrm>
        </p:spPr>
        <p:txBody>
          <a:bodyPr>
            <a:normAutofit/>
          </a:bodyPr>
          <a:lstStyle/>
          <a:p>
            <a:pPr marL="54864" indent="0" eaLnBrk="1" fontAlgn="auto" hangingPunct="1">
              <a:spcAft>
                <a:spcPts val="0"/>
              </a:spcAft>
              <a:defRPr/>
            </a:pPr>
            <a:r>
              <a:rPr lang="en-GB" sz="28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5. ΕΠΙΧΕΙΡΗΣΙΑΚΟ ΣΧΕΔΙΟ :  ΔΙΑΤΥΠΩΣΗ ΣΤΟΧΩΝ</a:t>
            </a:r>
            <a:endParaRPr lang="en-GB" sz="2800" b="1" i="1" dirty="0">
              <a:solidFill>
                <a:srgbClr val="00008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ook Antiqua" pitchFamily="18" charset="0"/>
              <a:cs typeface="Tahoma" pitchFamily="34" charset="0"/>
            </a:endParaRPr>
          </a:p>
        </p:txBody>
      </p:sp>
      <p:sp>
        <p:nvSpPr>
          <p:cNvPr id="88067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295400"/>
            <a:ext cx="8382000" cy="5334000"/>
          </a:xfrm>
        </p:spPr>
        <p:txBody>
          <a:bodyPr/>
          <a:lstStyle/>
          <a:p>
            <a:pPr algn="just" eaLnBrk="1" hangingPunct="1">
              <a:spcBef>
                <a:spcPct val="10000"/>
              </a:spcBef>
            </a:pPr>
            <a:r>
              <a:rPr lang="en-GB" altLang="el-GR" sz="2400" b="1" u="sng" dirty="0" smtClean="0">
                <a:solidFill>
                  <a:schemeClr val="accent2"/>
                </a:solidFill>
                <a:latin typeface="Cambria" pitchFamily="18" charset="0"/>
                <a:cs typeface="Tahoma" pitchFamily="34" charset="0"/>
              </a:rPr>
              <a:t>Β. ΕΠΙΠΕΔΟ: ΜΕΤΡΗΣΗ ΣΤΟΧΟΥ </a:t>
            </a:r>
            <a:endParaRPr lang="el-GR" altLang="el-GR" sz="2400" dirty="0" smtClean="0">
              <a:solidFill>
                <a:schemeClr val="accent2"/>
              </a:solidFill>
            </a:endParaRPr>
          </a:p>
          <a:p>
            <a:pPr algn="just" eaLnBrk="1" hangingPunct="1">
              <a:spcBef>
                <a:spcPct val="10000"/>
              </a:spcBef>
            </a:pPr>
            <a:r>
              <a:rPr lang="en-GB" altLang="el-GR" sz="2400" b="1" dirty="0" err="1" smtClean="0">
                <a:latin typeface="Cambria" pitchFamily="18" charset="0"/>
              </a:rPr>
              <a:t>Γι</a:t>
            </a:r>
            <a:r>
              <a:rPr lang="en-GB" altLang="el-GR" sz="2400" b="1" dirty="0" smtClean="0">
                <a:latin typeface="Cambria" pitchFamily="18" charset="0"/>
              </a:rPr>
              <a:t>α τον 1ο ΣΤΟΧΟ.                      </a:t>
            </a:r>
            <a:endParaRPr lang="el-GR" altLang="el-GR" sz="2400" b="1" dirty="0" smtClean="0"/>
          </a:p>
          <a:p>
            <a:pPr lvl="1" algn="just" eaLnBrk="1" hangingPunct="1">
              <a:spcBef>
                <a:spcPct val="10000"/>
              </a:spcBef>
            </a:pPr>
            <a:r>
              <a:rPr lang="en-GB" altLang="el-GR" sz="2400" b="1" dirty="0" err="1" smtClean="0">
                <a:latin typeface="Cambria" pitchFamily="18" charset="0"/>
              </a:rPr>
              <a:t>Ανά</a:t>
            </a:r>
            <a:r>
              <a:rPr lang="en-GB" altLang="el-GR" sz="2400" b="1" dirty="0" smtClean="0">
                <a:latin typeface="Cambria" pitchFamily="18" charset="0"/>
              </a:rPr>
              <a:t>πτυξη περιγραφής θέσης, πρόσληψη ατόμου, αλλαγή στο Οργανόγραμμα.</a:t>
            </a:r>
            <a:endParaRPr lang="el-GR" altLang="el-GR" sz="2400" b="1" dirty="0" smtClean="0"/>
          </a:p>
          <a:p>
            <a:pPr algn="just" eaLnBrk="1" hangingPunct="1">
              <a:spcBef>
                <a:spcPct val="10000"/>
              </a:spcBef>
            </a:pPr>
            <a:r>
              <a:rPr lang="en-GB" altLang="el-GR" sz="2400" b="1" dirty="0" err="1" smtClean="0">
                <a:latin typeface="Cambria" pitchFamily="18" charset="0"/>
              </a:rPr>
              <a:t>Γι</a:t>
            </a:r>
            <a:r>
              <a:rPr lang="en-GB" altLang="el-GR" sz="2400" b="1" dirty="0" smtClean="0">
                <a:latin typeface="Cambria" pitchFamily="18" charset="0"/>
              </a:rPr>
              <a:t>α τον 2ο ΣΤΟΧΟ.                      </a:t>
            </a:r>
            <a:endParaRPr lang="el-GR" altLang="el-GR" sz="2400" b="1" dirty="0" smtClean="0"/>
          </a:p>
          <a:p>
            <a:pPr lvl="1" algn="just" eaLnBrk="1" hangingPunct="1">
              <a:spcBef>
                <a:spcPct val="10000"/>
              </a:spcBef>
            </a:pPr>
            <a:r>
              <a:rPr lang="en-GB" altLang="el-GR" sz="2400" b="1" dirty="0" err="1" smtClean="0">
                <a:latin typeface="Cambria" pitchFamily="18" charset="0"/>
              </a:rPr>
              <a:t>Μίγμ</a:t>
            </a:r>
            <a:r>
              <a:rPr lang="en-GB" altLang="el-GR" sz="2400" b="1" dirty="0" smtClean="0">
                <a:latin typeface="Cambria" pitchFamily="18" charset="0"/>
              </a:rPr>
              <a:t>α Προϊόντος (</a:t>
            </a:r>
            <a:r>
              <a:rPr lang="en-US" altLang="el-GR" sz="2400" b="1" dirty="0" smtClean="0">
                <a:latin typeface="Cambria" pitchFamily="18" charset="0"/>
              </a:rPr>
              <a:t>product mix</a:t>
            </a:r>
            <a:r>
              <a:rPr lang="en-GB" altLang="el-GR" sz="2400" b="1" dirty="0" smtClean="0">
                <a:latin typeface="Cambria" pitchFamily="18" charset="0"/>
              </a:rPr>
              <a:t>) </a:t>
            </a:r>
            <a:endParaRPr lang="el-GR" altLang="el-GR" sz="2400" b="1" dirty="0" smtClean="0"/>
          </a:p>
          <a:p>
            <a:pPr lvl="2" algn="just" eaLnBrk="1" hangingPunct="1">
              <a:spcBef>
                <a:spcPct val="10000"/>
              </a:spcBef>
            </a:pPr>
            <a:r>
              <a:rPr lang="en-GB" altLang="el-GR" sz="2400" b="1" dirty="0" smtClean="0">
                <a:latin typeface="Cambria" pitchFamily="18" charset="0"/>
              </a:rPr>
              <a:t>π</a:t>
            </a:r>
            <a:r>
              <a:rPr lang="en-GB" altLang="el-GR" sz="2400" b="1" dirty="0" err="1" smtClean="0">
                <a:latin typeface="Cambria" pitchFamily="18" charset="0"/>
              </a:rPr>
              <a:t>οσοστι</a:t>
            </a:r>
            <a:r>
              <a:rPr lang="en-GB" altLang="el-GR" sz="2400" b="1" dirty="0" smtClean="0">
                <a:latin typeface="Cambria" pitchFamily="18" charset="0"/>
              </a:rPr>
              <a:t>αία συμμετοχή των νέων προϊόντων στις συνολικές πωλήσεις</a:t>
            </a:r>
            <a:endParaRPr lang="el-GR" altLang="el-GR" sz="2400" b="1" dirty="0" smtClean="0"/>
          </a:p>
          <a:p>
            <a:pPr algn="just" eaLnBrk="1" hangingPunct="1">
              <a:spcBef>
                <a:spcPct val="10000"/>
              </a:spcBef>
            </a:pPr>
            <a:r>
              <a:rPr lang="en-GB" altLang="el-GR" sz="2400" b="1" dirty="0" err="1" smtClean="0">
                <a:latin typeface="Cambria" pitchFamily="18" charset="0"/>
              </a:rPr>
              <a:t>Γι</a:t>
            </a:r>
            <a:r>
              <a:rPr lang="en-GB" altLang="el-GR" sz="2400" b="1" dirty="0" smtClean="0">
                <a:latin typeface="Cambria" pitchFamily="18" charset="0"/>
              </a:rPr>
              <a:t>α τον 3ο ΣΤΟΧΟ.                      </a:t>
            </a:r>
            <a:endParaRPr lang="el-GR" altLang="el-GR" sz="2400" b="1" dirty="0" smtClean="0"/>
          </a:p>
          <a:p>
            <a:pPr lvl="1" algn="just" eaLnBrk="1" hangingPunct="1">
              <a:spcBef>
                <a:spcPct val="10000"/>
              </a:spcBef>
            </a:pPr>
            <a:r>
              <a:rPr lang="en-GB" altLang="el-GR" sz="2400" b="1" dirty="0" err="1" smtClean="0">
                <a:latin typeface="Cambria" pitchFamily="18" charset="0"/>
              </a:rPr>
              <a:t>Ανά</a:t>
            </a:r>
            <a:r>
              <a:rPr lang="en-GB" altLang="el-GR" sz="2400" b="1" dirty="0" smtClean="0">
                <a:latin typeface="Cambria" pitchFamily="18" charset="0"/>
              </a:rPr>
              <a:t>πτυξη μονάδας μέτρησης. </a:t>
            </a:r>
            <a:endParaRPr lang="el-GR" altLang="el-GR" sz="2400" b="1" dirty="0" smtClean="0"/>
          </a:p>
          <a:p>
            <a:pPr lvl="2" algn="just" eaLnBrk="1" hangingPunct="1">
              <a:spcBef>
                <a:spcPct val="10000"/>
              </a:spcBef>
            </a:pPr>
            <a:r>
              <a:rPr lang="en-GB" altLang="el-GR" sz="2400" b="1" dirty="0" err="1" smtClean="0">
                <a:latin typeface="Cambria" pitchFamily="18" charset="0"/>
              </a:rPr>
              <a:t>Αγορά</a:t>
            </a:r>
            <a:r>
              <a:rPr lang="en-GB" altLang="el-GR" sz="2400" b="1" dirty="0" smtClean="0">
                <a:latin typeface="Cambria" pitchFamily="18" charset="0"/>
              </a:rPr>
              <a:t> π</a:t>
            </a:r>
            <a:r>
              <a:rPr lang="en-GB" altLang="el-GR" sz="2400" b="1" dirty="0" err="1" smtClean="0">
                <a:latin typeface="Cambria" pitchFamily="18" charset="0"/>
              </a:rPr>
              <a:t>ληροφορι</a:t>
            </a:r>
            <a:r>
              <a:rPr lang="en-GB" altLang="el-GR" sz="2400" b="1" dirty="0" smtClean="0">
                <a:latin typeface="Cambria" pitchFamily="18" charset="0"/>
              </a:rPr>
              <a:t>ακού συστήματος και εξαγωγή τριμηνιαίων αποτελεσμάτων</a:t>
            </a:r>
            <a:r>
              <a:rPr lang="en-GB" altLang="el-GR" sz="2800" b="1" dirty="0" smtClean="0">
                <a:latin typeface="Tahoma" pitchFamily="34" charset="0"/>
              </a:rPr>
              <a:t>.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686800" cy="1143000"/>
          </a:xfrm>
        </p:spPr>
        <p:txBody>
          <a:bodyPr>
            <a:normAutofit/>
          </a:bodyPr>
          <a:lstStyle/>
          <a:p>
            <a:pPr marL="54864" indent="0" eaLnBrk="1" fontAlgn="auto" hangingPunct="1">
              <a:spcAft>
                <a:spcPts val="0"/>
              </a:spcAft>
              <a:defRPr/>
            </a:pPr>
            <a:r>
              <a:rPr lang="en-GB" sz="28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5. ΕΠΙΧΕΙΡΗΣΙΑΚΟ ΣΧΕΔΙΟ :  ΔΙΑΤΥΠΩΣΗ ΣΤΟΧΩΝ</a:t>
            </a:r>
            <a:endParaRPr lang="en-GB" sz="2800" b="1" i="1" dirty="0">
              <a:solidFill>
                <a:srgbClr val="00008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ook Antiqua" pitchFamily="18" charset="0"/>
              <a:cs typeface="Tahoma" pitchFamily="34" charset="0"/>
            </a:endParaRPr>
          </a:p>
        </p:txBody>
      </p:sp>
      <p:sp>
        <p:nvSpPr>
          <p:cNvPr id="89091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524000"/>
            <a:ext cx="8458200" cy="4876800"/>
          </a:xfrm>
        </p:spPr>
        <p:txBody>
          <a:bodyPr/>
          <a:lstStyle/>
          <a:p>
            <a:pPr algn="just" eaLnBrk="1" hangingPunct="1">
              <a:spcBef>
                <a:spcPct val="10000"/>
              </a:spcBef>
            </a:pPr>
            <a:r>
              <a:rPr lang="en-GB" altLang="el-GR" b="1" u="sng" dirty="0" smtClean="0">
                <a:solidFill>
                  <a:srgbClr val="FFFF00"/>
                </a:solidFill>
                <a:latin typeface="Cambria" pitchFamily="18" charset="0"/>
                <a:cs typeface="Tahoma" pitchFamily="34" charset="0"/>
              </a:rPr>
              <a:t>Γ. ΕΠΙΠΕΔΟ: ΧΡΟΝΙΚΟΣ ΟΡΙΖΟΝΤΑΣ ΕΠΙΤΕΥΞΗΣ ΣΤΟΧΩΝ </a:t>
            </a:r>
            <a:endParaRPr lang="el-GR" altLang="el-GR" b="1" u="sng" dirty="0" smtClean="0">
              <a:solidFill>
                <a:srgbClr val="FFFF00"/>
              </a:solidFill>
            </a:endParaRPr>
          </a:p>
          <a:p>
            <a:pPr algn="just" eaLnBrk="1" hangingPunct="1">
              <a:spcBef>
                <a:spcPct val="10000"/>
              </a:spcBef>
            </a:pPr>
            <a:r>
              <a:rPr lang="en-GB" altLang="el-GR" b="1" dirty="0" err="1" smtClean="0">
                <a:latin typeface="Cambria" pitchFamily="18" charset="0"/>
                <a:cs typeface="Tahoma" pitchFamily="34" charset="0"/>
              </a:rPr>
              <a:t>Γι</a:t>
            </a:r>
            <a:r>
              <a:rPr lang="en-GB" altLang="el-GR" b="1" dirty="0" smtClean="0">
                <a:latin typeface="Cambria" pitchFamily="18" charset="0"/>
                <a:cs typeface="Tahoma" pitchFamily="34" charset="0"/>
              </a:rPr>
              <a:t>α τον 1ο ΣΤΟΧΟ.</a:t>
            </a:r>
            <a:r>
              <a:rPr lang="en-GB" altLang="el-GR" b="1" dirty="0" smtClean="0">
                <a:latin typeface="Cambria" pitchFamily="18" charset="0"/>
              </a:rPr>
              <a:t>                      </a:t>
            </a:r>
            <a:endParaRPr lang="el-GR" altLang="el-GR" b="1" dirty="0" smtClean="0"/>
          </a:p>
          <a:p>
            <a:pPr lvl="1" algn="just" eaLnBrk="1" hangingPunct="1">
              <a:spcBef>
                <a:spcPct val="10000"/>
              </a:spcBef>
            </a:pPr>
            <a:r>
              <a:rPr lang="en-GB" altLang="el-GR" b="1" dirty="0" err="1" smtClean="0">
                <a:latin typeface="Cambria" pitchFamily="18" charset="0"/>
                <a:cs typeface="Tahoma" pitchFamily="34" charset="0"/>
              </a:rPr>
              <a:t>Σε</a:t>
            </a:r>
            <a:r>
              <a:rPr lang="en-GB" altLang="el-GR" b="1" dirty="0" smtClean="0">
                <a:latin typeface="Cambria" pitchFamily="18" charset="0"/>
                <a:cs typeface="Tahoma" pitchFamily="34" charset="0"/>
              </a:rPr>
              <a:t> </a:t>
            </a:r>
            <a:r>
              <a:rPr lang="en-GB" altLang="el-GR" b="1" dirty="0" err="1" smtClean="0">
                <a:latin typeface="Cambria" pitchFamily="18" charset="0"/>
                <a:cs typeface="Tahoma" pitchFamily="34" charset="0"/>
              </a:rPr>
              <a:t>τρεις</a:t>
            </a:r>
            <a:r>
              <a:rPr lang="en-GB" altLang="el-GR" b="1" dirty="0" smtClean="0">
                <a:latin typeface="Cambria" pitchFamily="18" charset="0"/>
                <a:cs typeface="Tahoma" pitchFamily="34" charset="0"/>
              </a:rPr>
              <a:t> </a:t>
            </a:r>
            <a:r>
              <a:rPr lang="en-GB" altLang="el-GR" b="1" dirty="0" err="1" smtClean="0">
                <a:latin typeface="Cambria" pitchFamily="18" charset="0"/>
                <a:cs typeface="Tahoma" pitchFamily="34" charset="0"/>
              </a:rPr>
              <a:t>μήνες</a:t>
            </a:r>
            <a:r>
              <a:rPr lang="en-GB" altLang="el-GR" b="1" dirty="0" smtClean="0">
                <a:latin typeface="Cambria" pitchFamily="18" charset="0"/>
                <a:cs typeface="Tahoma" pitchFamily="34" charset="0"/>
              </a:rPr>
              <a:t>.</a:t>
            </a:r>
            <a:endParaRPr lang="el-GR" altLang="el-GR" b="1" dirty="0" smtClean="0"/>
          </a:p>
          <a:p>
            <a:pPr algn="just" eaLnBrk="1" hangingPunct="1">
              <a:spcBef>
                <a:spcPct val="10000"/>
              </a:spcBef>
            </a:pPr>
            <a:r>
              <a:rPr lang="en-GB" altLang="el-GR" b="1" dirty="0" err="1" smtClean="0">
                <a:latin typeface="Cambria" pitchFamily="18" charset="0"/>
                <a:cs typeface="Tahoma" pitchFamily="34" charset="0"/>
              </a:rPr>
              <a:t>Γι</a:t>
            </a:r>
            <a:r>
              <a:rPr lang="en-GB" altLang="el-GR" b="1" dirty="0" smtClean="0">
                <a:latin typeface="Cambria" pitchFamily="18" charset="0"/>
                <a:cs typeface="Tahoma" pitchFamily="34" charset="0"/>
              </a:rPr>
              <a:t>α τον 2ο ΣΤΟΧΟ.</a:t>
            </a:r>
            <a:r>
              <a:rPr lang="en-GB" altLang="el-GR" b="1" dirty="0" smtClean="0">
                <a:latin typeface="Cambria" pitchFamily="18" charset="0"/>
              </a:rPr>
              <a:t>                      </a:t>
            </a:r>
            <a:endParaRPr lang="el-GR" altLang="el-GR" b="1" dirty="0" smtClean="0"/>
          </a:p>
          <a:p>
            <a:pPr lvl="1" algn="just" eaLnBrk="1" hangingPunct="1">
              <a:spcBef>
                <a:spcPct val="10000"/>
              </a:spcBef>
            </a:pPr>
            <a:r>
              <a:rPr lang="en-GB" altLang="el-GR" b="1" dirty="0" err="1" smtClean="0">
                <a:latin typeface="Cambria" pitchFamily="18" charset="0"/>
                <a:cs typeface="Tahoma" pitchFamily="34" charset="0"/>
              </a:rPr>
              <a:t>Σε</a:t>
            </a:r>
            <a:r>
              <a:rPr lang="en-GB" altLang="el-GR" b="1" dirty="0" smtClean="0">
                <a:latin typeface="Cambria" pitchFamily="18" charset="0"/>
                <a:cs typeface="Tahoma" pitchFamily="34" charset="0"/>
              </a:rPr>
              <a:t> 2 </a:t>
            </a:r>
            <a:r>
              <a:rPr lang="en-GB" altLang="el-GR" b="1" dirty="0" err="1" smtClean="0">
                <a:latin typeface="Cambria" pitchFamily="18" charset="0"/>
                <a:cs typeface="Tahoma" pitchFamily="34" charset="0"/>
              </a:rPr>
              <a:t>έτη</a:t>
            </a:r>
            <a:r>
              <a:rPr lang="en-GB" altLang="el-GR" b="1" dirty="0" smtClean="0">
                <a:latin typeface="Cambria" pitchFamily="18" charset="0"/>
                <a:cs typeface="Tahoma" pitchFamily="34" charset="0"/>
              </a:rPr>
              <a:t>.</a:t>
            </a:r>
            <a:endParaRPr lang="el-GR" altLang="el-GR" b="1" dirty="0" smtClean="0"/>
          </a:p>
          <a:p>
            <a:pPr algn="just" eaLnBrk="1" hangingPunct="1">
              <a:spcBef>
                <a:spcPct val="10000"/>
              </a:spcBef>
            </a:pPr>
            <a:r>
              <a:rPr lang="en-GB" altLang="el-GR" b="1" dirty="0" err="1" smtClean="0">
                <a:latin typeface="Cambria" pitchFamily="18" charset="0"/>
                <a:cs typeface="Tahoma" pitchFamily="34" charset="0"/>
              </a:rPr>
              <a:t>Γι</a:t>
            </a:r>
            <a:r>
              <a:rPr lang="en-GB" altLang="el-GR" b="1" dirty="0" smtClean="0">
                <a:latin typeface="Cambria" pitchFamily="18" charset="0"/>
                <a:cs typeface="Tahoma" pitchFamily="34" charset="0"/>
              </a:rPr>
              <a:t>α τον 3ο ΣΤΟΧΟ.</a:t>
            </a:r>
            <a:r>
              <a:rPr lang="en-GB" altLang="el-GR" b="1" dirty="0" smtClean="0">
                <a:latin typeface="Cambria" pitchFamily="18" charset="0"/>
              </a:rPr>
              <a:t>                      </a:t>
            </a:r>
            <a:endParaRPr lang="el-GR" altLang="el-GR" b="1" dirty="0" smtClean="0"/>
          </a:p>
          <a:p>
            <a:pPr lvl="1" algn="just" eaLnBrk="1" hangingPunct="1">
              <a:spcBef>
                <a:spcPct val="10000"/>
              </a:spcBef>
            </a:pPr>
            <a:r>
              <a:rPr lang="en-GB" altLang="el-GR" b="1" dirty="0" err="1" smtClean="0">
                <a:latin typeface="Cambria" pitchFamily="18" charset="0"/>
                <a:cs typeface="Tahoma" pitchFamily="34" charset="0"/>
              </a:rPr>
              <a:t>Σε</a:t>
            </a:r>
            <a:r>
              <a:rPr lang="en-GB" altLang="el-GR" b="1" dirty="0" smtClean="0">
                <a:latin typeface="Cambria" pitchFamily="18" charset="0"/>
                <a:cs typeface="Tahoma" pitchFamily="34" charset="0"/>
              </a:rPr>
              <a:t> 6 </a:t>
            </a:r>
            <a:r>
              <a:rPr lang="en-GB" altLang="el-GR" b="1" dirty="0" err="1" smtClean="0">
                <a:latin typeface="Cambria" pitchFamily="18" charset="0"/>
                <a:cs typeface="Tahoma" pitchFamily="34" charset="0"/>
              </a:rPr>
              <a:t>μήνες</a:t>
            </a:r>
            <a:r>
              <a:rPr lang="en-GB" altLang="el-GR" b="1" dirty="0" smtClean="0">
                <a:latin typeface="Cambria" pitchFamily="18" charset="0"/>
                <a:cs typeface="Tahoma" pitchFamily="34" charset="0"/>
              </a:rPr>
              <a:t> η α</a:t>
            </a:r>
            <a:r>
              <a:rPr lang="en-GB" altLang="el-GR" b="1" dirty="0" err="1" smtClean="0">
                <a:latin typeface="Cambria" pitchFamily="18" charset="0"/>
                <a:cs typeface="Tahoma" pitchFamily="34" charset="0"/>
              </a:rPr>
              <a:t>γορά</a:t>
            </a:r>
            <a:r>
              <a:rPr lang="en-GB" altLang="el-GR" b="1" dirty="0" smtClean="0">
                <a:latin typeface="Cambria" pitchFamily="18" charset="0"/>
                <a:cs typeface="Tahoma" pitchFamily="34" charset="0"/>
              </a:rPr>
              <a:t> και κα</a:t>
            </a:r>
            <a:r>
              <a:rPr lang="en-GB" altLang="el-GR" b="1" dirty="0" err="1" smtClean="0">
                <a:latin typeface="Cambria" pitchFamily="18" charset="0"/>
                <a:cs typeface="Tahoma" pitchFamily="34" charset="0"/>
              </a:rPr>
              <a:t>θορισμός</a:t>
            </a:r>
            <a:r>
              <a:rPr lang="en-GB" altLang="el-GR" b="1" dirty="0" smtClean="0">
                <a:latin typeface="Cambria" pitchFamily="18" charset="0"/>
                <a:cs typeface="Tahoma" pitchFamily="34" charset="0"/>
              </a:rPr>
              <a:t> π</a:t>
            </a:r>
            <a:r>
              <a:rPr lang="en-GB" altLang="el-GR" b="1" dirty="0" err="1" smtClean="0">
                <a:latin typeface="Cambria" pitchFamily="18" charset="0"/>
                <a:cs typeface="Tahoma" pitchFamily="34" charset="0"/>
              </a:rPr>
              <a:t>οιων</a:t>
            </a:r>
            <a:r>
              <a:rPr lang="en-GB" altLang="el-GR" b="1" dirty="0" smtClean="0">
                <a:latin typeface="Cambria" pitchFamily="18" charset="0"/>
                <a:cs typeface="Tahoma" pitchFamily="34" charset="0"/>
              </a:rPr>
              <a:t> απ</a:t>
            </a:r>
            <a:r>
              <a:rPr lang="en-GB" altLang="el-GR" b="1" dirty="0" err="1" smtClean="0">
                <a:latin typeface="Cambria" pitchFamily="18" charset="0"/>
                <a:cs typeface="Tahoma" pitchFamily="34" charset="0"/>
              </a:rPr>
              <a:t>οτελεσμάτων</a:t>
            </a:r>
            <a:r>
              <a:rPr lang="en-GB" altLang="el-GR" b="1" dirty="0" smtClean="0">
                <a:latin typeface="Cambria" pitchFamily="18" charset="0"/>
                <a:cs typeface="Tahoma" pitchFamily="34" charset="0"/>
              </a:rPr>
              <a:t> θα </a:t>
            </a:r>
            <a:r>
              <a:rPr lang="en-GB" altLang="el-GR" b="1" dirty="0" err="1" smtClean="0">
                <a:latin typeface="Cambria" pitchFamily="18" charset="0"/>
                <a:cs typeface="Tahoma" pitchFamily="34" charset="0"/>
              </a:rPr>
              <a:t>εξάγοντ</a:t>
            </a:r>
            <a:r>
              <a:rPr lang="en-GB" altLang="el-GR" b="1" dirty="0" smtClean="0">
                <a:latin typeface="Cambria" pitchFamily="18" charset="0"/>
                <a:cs typeface="Tahoma" pitchFamily="34" charset="0"/>
              </a:rPr>
              <a:t>αι σε μηνιαία βάση, σε τρίμηνη, σε εξάμηνη και σε ετήσια. 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0114" name="Object 2"/>
          <p:cNvGraphicFramePr>
            <a:graphicFrameLocks noChangeAspect="1"/>
          </p:cNvGraphicFramePr>
          <p:nvPr>
            <p:ph/>
            <p:extLst>
              <p:ext uri="{D42A27DB-BD31-4B8C-83A1-F6EECF244321}">
                <p14:modId xmlns:p14="http://schemas.microsoft.com/office/powerpoint/2010/main" val="3527213955"/>
              </p:ext>
            </p:extLst>
          </p:nvPr>
        </p:nvGraphicFramePr>
        <p:xfrm>
          <a:off x="304800" y="1514475"/>
          <a:ext cx="8534400" cy="4505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127" name="Φύλλο εργασίας" r:id="rId3" imgW="4160886" imgH="1836603" progId="Excel.Sheet.8">
                  <p:embed/>
                </p:oleObj>
              </mc:Choice>
              <mc:Fallback>
                <p:oleObj name="Φύλλο εργασίας" r:id="rId3" imgW="4160886" imgH="1836603" progId="Excel.Shee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1514475"/>
                        <a:ext cx="8534400" cy="4505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915400" cy="1219200"/>
          </a:xfrm>
        </p:spPr>
        <p:txBody>
          <a:bodyPr>
            <a:normAutofit/>
          </a:bodyPr>
          <a:lstStyle/>
          <a:p>
            <a:pPr marL="54864" indent="0" eaLnBrk="1" fontAlgn="auto" hangingPunct="1">
              <a:spcAft>
                <a:spcPts val="0"/>
              </a:spcAft>
              <a:defRPr/>
            </a:pPr>
            <a:r>
              <a:rPr lang="el-GR" sz="32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6</a:t>
            </a:r>
            <a:r>
              <a:rPr lang="en-GB" sz="32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. </a:t>
            </a:r>
            <a:r>
              <a:rPr lang="el-GR" sz="32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ΕΠΙΧΕΙΡΗΣΙΑΚΟ ΣΧΕΔΙΟ : ΥΛΟΠΟΙΗΣΗ</a:t>
            </a:r>
            <a:r>
              <a:rPr lang="en-GB" sz="32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 </a:t>
            </a:r>
          </a:p>
        </p:txBody>
      </p:sp>
      <p:sp>
        <p:nvSpPr>
          <p:cNvPr id="91139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524000"/>
            <a:ext cx="8610600" cy="5334000"/>
          </a:xfrm>
        </p:spPr>
        <p:txBody>
          <a:bodyPr/>
          <a:lstStyle/>
          <a:p>
            <a:pPr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Σε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α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υτό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το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σημείο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κάνουμε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μί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α λεπτομερή αναφορά ανά στόχο πως και με ποια βήματα θα πετύχουμε έναν – έναν τους στόχους που θέσαμε. </a:t>
            </a:r>
            <a:endParaRPr lang="en-GB" altLang="el-GR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Η 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τεκμηρίωση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α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υτού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του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σημείου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θα 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δώσει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έν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αν Οδηγό κινήσεων στην ομάδα της επιχείρησης. </a:t>
            </a:r>
            <a:endParaRPr lang="el-GR" altLang="el-GR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Σε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α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υτήν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την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ενότητ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α απαντάμε στο ερώτημα: </a:t>
            </a:r>
            <a:endParaRPr lang="el-GR" altLang="el-GR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Τι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θα 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κάνουμε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γι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α να φτάσουμε εκεί που θέλουμε;</a:t>
            </a:r>
            <a:endParaRPr lang="en-GB" altLang="el-GR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446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l-GR" dirty="0"/>
              <a:t/>
            </a:r>
            <a:br>
              <a:rPr lang="el-GR" dirty="0"/>
            </a:b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Υποστηρικτικές </a:t>
            </a:r>
            <a:r>
              <a:rPr lang="el-GR" dirty="0"/>
              <a:t>μελέτες</a:t>
            </a:r>
            <a:br>
              <a:rPr lang="el-GR" dirty="0"/>
            </a:br>
            <a:endParaRPr lang="el-GR" dirty="0"/>
          </a:p>
        </p:txBody>
      </p:sp>
      <p:sp>
        <p:nvSpPr>
          <p:cNvPr id="18435" name="2 - Θέση περιεχομένου"/>
          <p:cNvSpPr>
            <a:spLocks noGrp="1"/>
          </p:cNvSpPr>
          <p:nvPr>
            <p:ph idx="1"/>
          </p:nvPr>
        </p:nvSpPr>
        <p:spPr>
          <a:xfrm>
            <a:off x="228600" y="1646238"/>
            <a:ext cx="8458200" cy="4830762"/>
          </a:xfrm>
        </p:spPr>
        <p:txBody>
          <a:bodyPr/>
          <a:lstStyle/>
          <a:p>
            <a:r>
              <a:rPr lang="el-GR" altLang="el-GR" sz="2800" smtClean="0"/>
              <a:t>Οι υποστηρικτικές μελέτες αποτελούν ένα πολύ χρήσιμο εργαλείο για έναν μελετητή πριν από τη σύνταξη της κύριας μελέτης. Οι υποστηρικτικές μελέτες ονομάζονται και εξειδικευμένες έρευνες. </a:t>
            </a:r>
          </a:p>
          <a:p>
            <a:r>
              <a:rPr lang="el-GR" altLang="el-GR" sz="2800" smtClean="0"/>
              <a:t>(α) η έρευνα αγοράς, </a:t>
            </a:r>
          </a:p>
          <a:p>
            <a:r>
              <a:rPr lang="el-GR" altLang="el-GR" sz="2800" smtClean="0"/>
              <a:t>(Β) η έρευνα </a:t>
            </a:r>
            <a:r>
              <a:rPr lang="en-US" altLang="el-GR" sz="2800" smtClean="0"/>
              <a:t>marketing</a:t>
            </a:r>
            <a:r>
              <a:rPr lang="el-GR" altLang="el-GR" sz="2800" smtClean="0"/>
              <a:t> </a:t>
            </a:r>
          </a:p>
          <a:p>
            <a:r>
              <a:rPr lang="el-GR" altLang="el-GR" sz="2800" smtClean="0"/>
              <a:t>(γ) έρευνα για την προμήθεια πρώτων υλών</a:t>
            </a:r>
          </a:p>
          <a:p>
            <a:r>
              <a:rPr lang="el-GR" altLang="el-GR" sz="2800" smtClean="0"/>
              <a:t> (δ) έρευνα αγοράς για την επιλογή της άριστης τεχνολογίας </a:t>
            </a:r>
          </a:p>
          <a:p>
            <a:r>
              <a:rPr lang="el-GR" altLang="el-GR" sz="2800" smtClean="0"/>
              <a:t>(ε) έρευνα για το άριστο μέγεθος της επιχείρησης.</a:t>
            </a:r>
          </a:p>
          <a:p>
            <a:endParaRPr lang="el-GR" altLang="el-GR" smtClean="0"/>
          </a:p>
          <a:p>
            <a:endParaRPr lang="el-GR" altLang="el-GR" smtClean="0"/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839200" cy="1219200"/>
          </a:xfrm>
        </p:spPr>
        <p:txBody>
          <a:bodyPr>
            <a:noAutofit/>
          </a:bodyPr>
          <a:lstStyle/>
          <a:p>
            <a:pPr marL="54864" indent="0" eaLnBrk="1" fontAlgn="auto" hangingPunct="1">
              <a:spcAft>
                <a:spcPts val="0"/>
              </a:spcAft>
              <a:defRPr/>
            </a:pPr>
            <a:r>
              <a:rPr lang="el-GR" sz="28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6</a:t>
            </a:r>
            <a:r>
              <a:rPr lang="en-GB" sz="28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. </a:t>
            </a:r>
            <a:r>
              <a:rPr lang="el-GR" sz="28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ΕΠΙΧΕΙΡΗΣΙΑΚΟ ΣΧΕΔΙΟ : ΥΛΟΠΟΙΗΣΗ</a:t>
            </a:r>
            <a:r>
              <a:rPr lang="en-GB" sz="28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 </a:t>
            </a:r>
          </a:p>
        </p:txBody>
      </p:sp>
      <p:sp>
        <p:nvSpPr>
          <p:cNvPr id="92163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447800"/>
            <a:ext cx="8610600" cy="5105400"/>
          </a:xfrm>
        </p:spPr>
        <p:txBody>
          <a:bodyPr/>
          <a:lstStyle/>
          <a:p>
            <a:pPr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GB" altLang="el-GR" b="1" u="sng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Πα</a:t>
            </a:r>
            <a:r>
              <a:rPr lang="en-GB" altLang="el-GR" b="1" u="sng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ράδειγμ</a:t>
            </a:r>
            <a:r>
              <a:rPr lang="en-GB" altLang="el-GR" b="1" u="sng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α:</a:t>
            </a:r>
            <a:endParaRPr lang="en-GB" altLang="el-GR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GB" altLang="el-GR" b="1" u="sng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Α : ΙΔΡΥΣΗ ΤΗΣ ΕΠΙΧΕΙΡΗΣΗΣ</a:t>
            </a:r>
            <a:endParaRPr lang="el-GR" altLang="el-GR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Αρχικές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επ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ενδύσεις</a:t>
            </a:r>
            <a:endParaRPr lang="el-GR" altLang="el-GR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Αρχικές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π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ροσλήψεις</a:t>
            </a:r>
            <a:endParaRPr lang="el-GR" altLang="el-GR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Έν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αρξη λειτουργίας</a:t>
            </a:r>
            <a:endParaRPr lang="en-GB" altLang="el-GR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GB" altLang="el-GR" b="1" u="sng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Β : ΑΝΑΠΤΥΞΗ ΤΗΣ ΕΠΙΧΕΙΡΗΣΗΣ</a:t>
            </a:r>
            <a:endParaRPr lang="el-GR" altLang="el-GR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Ανά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πτυξη δικτύου πελατών</a:t>
            </a:r>
            <a:endParaRPr lang="el-GR" altLang="el-GR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Πρόσ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βαση σε μεγάλα έργα</a:t>
            </a:r>
            <a:endParaRPr lang="el-GR" altLang="el-GR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Προσέλκυση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π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ελ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ατών των ανταγωνιστών μέσω διαφοροποίησης του προϊόντος ή εισαγωγή χαμηλότερης τιμής</a:t>
            </a:r>
            <a:endParaRPr lang="el-GR" altLang="el-GR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839200" cy="1219200"/>
          </a:xfrm>
        </p:spPr>
        <p:txBody>
          <a:bodyPr>
            <a:normAutofit/>
          </a:bodyPr>
          <a:lstStyle/>
          <a:p>
            <a:pPr marL="54864" indent="0" eaLnBrk="1" fontAlgn="auto" hangingPunct="1">
              <a:spcAft>
                <a:spcPts val="0"/>
              </a:spcAft>
              <a:defRPr/>
            </a:pPr>
            <a:r>
              <a:rPr lang="el-GR" sz="28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6</a:t>
            </a:r>
            <a:r>
              <a:rPr lang="en-GB" sz="28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. </a:t>
            </a:r>
            <a:r>
              <a:rPr lang="el-GR" sz="28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ΕΠΙΧΕΙΡΗΣΙΑΚΟ ΣΧΕΔΙΟ : ΥΛΟΠΟΙΗΣΗ</a:t>
            </a:r>
            <a:r>
              <a:rPr lang="en-GB" sz="28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 </a:t>
            </a:r>
          </a:p>
        </p:txBody>
      </p:sp>
      <p:sp>
        <p:nvSpPr>
          <p:cNvPr id="93187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371600"/>
            <a:ext cx="8610600" cy="5486400"/>
          </a:xfrm>
        </p:spPr>
        <p:txBody>
          <a:bodyPr/>
          <a:lstStyle/>
          <a:p>
            <a:pPr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GB" altLang="el-GR" sz="2800" i="1" u="sng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Σημεί</a:t>
            </a:r>
            <a:r>
              <a:rPr lang="en-GB" altLang="el-GR" sz="2800" i="1" u="sng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α-κλειδιά της Στρατηγικής </a:t>
            </a:r>
            <a:endParaRPr lang="el-GR" altLang="el-GR" sz="28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GB" altLang="el-GR" sz="2800" i="1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Συστημ</a:t>
            </a:r>
            <a:r>
              <a:rPr lang="en-GB" altLang="el-GR" sz="2800" i="1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ατοποίηση παρακολούθησης μεγάλων έργων από τη φάση των προδιαγραφών</a:t>
            </a:r>
            <a:endParaRPr lang="el-GR" altLang="el-GR" sz="28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GB" altLang="el-GR" sz="2800" i="1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Στελέχωση</a:t>
            </a:r>
            <a:r>
              <a:rPr lang="en-GB" altLang="el-GR" sz="2800" i="1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</a:t>
            </a:r>
            <a:r>
              <a:rPr lang="en-GB" altLang="el-GR" sz="2800" i="1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τμήμ</a:t>
            </a:r>
            <a:r>
              <a:rPr lang="en-GB" altLang="el-GR" sz="2800" i="1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ατος Πωλήσεων</a:t>
            </a:r>
            <a:endParaRPr lang="en-GB" altLang="el-GR" sz="28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GB" altLang="el-GR" sz="2800" b="1" u="sng" dirty="0" smtClean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Γ : ΑΝΑΠΤΥΞΗ ΚΑΙΝΟΤΟΜΙΚΟΥ ΠΡΟΪΟΝΤΟΣ (αν υπ</a:t>
            </a:r>
            <a:r>
              <a:rPr lang="en-GB" altLang="el-GR" sz="2800" b="1" u="sng" dirty="0" err="1" smtClean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άρχει</a:t>
            </a:r>
            <a:r>
              <a:rPr lang="en-GB" altLang="el-GR" sz="2800" b="1" u="sng" dirty="0" smtClean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) </a:t>
            </a:r>
            <a:endParaRPr lang="el-GR" altLang="el-GR" sz="2800" dirty="0" smtClean="0">
              <a:solidFill>
                <a:srgbClr val="FFFF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GB" altLang="el-GR" sz="2800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Ανά</a:t>
            </a:r>
            <a:r>
              <a:rPr lang="en-GB" altLang="el-GR" sz="28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πτυξη &amp; στελέχωσης τμήματος </a:t>
            </a:r>
            <a:r>
              <a:rPr lang="en-US" altLang="el-GR" sz="28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R</a:t>
            </a:r>
            <a:r>
              <a:rPr lang="en-GB" altLang="el-GR" sz="28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&amp;</a:t>
            </a:r>
            <a:r>
              <a:rPr lang="en-US" altLang="el-GR" sz="28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D</a:t>
            </a:r>
            <a:r>
              <a:rPr lang="en-GB" altLang="el-GR" sz="28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</a:t>
            </a:r>
            <a:endParaRPr lang="el-GR" altLang="el-GR" sz="28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GB" altLang="el-GR" sz="2800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Έλεγχοι</a:t>
            </a:r>
            <a:r>
              <a:rPr lang="en-GB" altLang="el-GR" sz="28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και π</a:t>
            </a:r>
            <a:r>
              <a:rPr lang="en-GB" altLang="el-GR" sz="2800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ιστο</a:t>
            </a:r>
            <a:r>
              <a:rPr lang="en-GB" altLang="el-GR" sz="28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ποίηση του νέου προϊόντος</a:t>
            </a:r>
            <a:endParaRPr lang="en-GB" altLang="el-GR" sz="28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GB" altLang="el-GR" sz="2800" b="1" u="sng" dirty="0" smtClean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Δ : ΕΝΕΡΓΕΙΕΣ </a:t>
            </a:r>
            <a:r>
              <a:rPr lang="en-US" altLang="el-GR" sz="2800" b="1" u="sng" dirty="0" smtClean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MARKETING </a:t>
            </a:r>
            <a:endParaRPr lang="el-GR" altLang="el-GR" sz="2800" dirty="0" smtClean="0">
              <a:solidFill>
                <a:srgbClr val="FFFF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GB" altLang="el-GR" sz="2800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Δι</a:t>
            </a:r>
            <a:r>
              <a:rPr lang="en-GB" altLang="el-GR" sz="28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αφημιστική καμπάνια </a:t>
            </a:r>
            <a:endParaRPr lang="el-GR" altLang="el-GR" sz="28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GB" altLang="el-GR" sz="2800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Ενέργειες</a:t>
            </a:r>
            <a:r>
              <a:rPr lang="en-GB" altLang="el-GR" sz="28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π</a:t>
            </a:r>
            <a:r>
              <a:rPr lang="en-GB" altLang="el-GR" sz="2800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ροώθησης</a:t>
            </a:r>
            <a:r>
              <a:rPr lang="en-GB" altLang="el-GR" sz="28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</a:t>
            </a:r>
            <a:r>
              <a:rPr lang="en-GB" altLang="el-GR" sz="2800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του</a:t>
            </a:r>
            <a:r>
              <a:rPr lang="en-GB" altLang="el-GR" sz="28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π</a:t>
            </a:r>
            <a:r>
              <a:rPr lang="en-GB" altLang="el-GR" sz="2800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ροϊόντος</a:t>
            </a:r>
            <a:r>
              <a:rPr lang="en-GB" altLang="el-GR" sz="28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</a:t>
            </a:r>
            <a:r>
              <a:rPr lang="en-GB" altLang="el-GR" sz="2800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στην</a:t>
            </a:r>
            <a:r>
              <a:rPr lang="en-GB" altLang="el-GR" sz="28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</a:t>
            </a:r>
            <a:r>
              <a:rPr lang="en-GB" altLang="el-GR" sz="2800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διεθνή</a:t>
            </a:r>
            <a:r>
              <a:rPr lang="en-GB" altLang="el-GR" sz="28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α</a:t>
            </a:r>
            <a:r>
              <a:rPr lang="en-GB" altLang="el-GR" sz="2800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γορά</a:t>
            </a:r>
            <a:r>
              <a:rPr lang="en-GB" altLang="el-GR" sz="28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/ </a:t>
            </a:r>
            <a:r>
              <a:rPr lang="en-GB" altLang="el-GR" sz="2800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Στρ</a:t>
            </a:r>
            <a:r>
              <a:rPr lang="en-GB" altLang="el-GR" sz="28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ατηγικές συνεργασίες </a:t>
            </a:r>
            <a:endParaRPr lang="en-GB" altLang="el-GR" sz="28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763000" cy="1219200"/>
          </a:xfrm>
        </p:spPr>
        <p:txBody>
          <a:bodyPr>
            <a:normAutofit/>
          </a:bodyPr>
          <a:lstStyle/>
          <a:p>
            <a:pPr marL="54864" indent="0" eaLnBrk="1" fontAlgn="auto" hangingPunct="1">
              <a:spcAft>
                <a:spcPts val="0"/>
              </a:spcAft>
              <a:defRPr/>
            </a:pPr>
            <a:r>
              <a:rPr lang="el-GR" sz="32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7</a:t>
            </a:r>
            <a:r>
              <a:rPr lang="en-GB" sz="32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. </a:t>
            </a:r>
            <a:r>
              <a:rPr lang="el-GR" sz="32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ΧΡΗΜΑΤΟΔΟΤΙΚΟ ΣΧΕΔΙΟ</a:t>
            </a:r>
            <a:r>
              <a:rPr lang="en-GB" sz="32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</a:t>
            </a:r>
          </a:p>
        </p:txBody>
      </p:sp>
      <p:sp>
        <p:nvSpPr>
          <p:cNvPr id="94211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600200"/>
            <a:ext cx="8458200" cy="5257800"/>
          </a:xfrm>
        </p:spPr>
        <p:txBody>
          <a:bodyPr/>
          <a:lstStyle/>
          <a:p>
            <a:pPr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GB" altLang="el-GR" sz="2800" dirty="0" err="1" smtClean="0">
                <a:latin typeface="Cambria" pitchFamily="18" charset="0"/>
                <a:cs typeface="Tahoma" pitchFamily="34" charset="0"/>
              </a:rPr>
              <a:t>Γι</a:t>
            </a:r>
            <a:r>
              <a:rPr lang="en-GB" altLang="el-GR" sz="2800" dirty="0" smtClean="0">
                <a:latin typeface="Cambria" pitchFamily="18" charset="0"/>
                <a:cs typeface="Tahoma" pitchFamily="34" charset="0"/>
              </a:rPr>
              <a:t>α την ίδρυση της επιχείρησης και την μετέπειτα εύρυθμη λειτουργία της, πρέπει να υλοποιηθούν  συγκεκριμένες δαπάνες, πριν η επιχείρηση σημειώσει έσοδα. </a:t>
            </a:r>
            <a:endParaRPr lang="el-GR" altLang="el-GR" sz="2800" dirty="0" smtClean="0"/>
          </a:p>
          <a:p>
            <a:pPr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GB" altLang="el-GR" sz="2800" dirty="0" err="1" smtClean="0">
                <a:latin typeface="Cambria" pitchFamily="18" charset="0"/>
                <a:cs typeface="Tahoma" pitchFamily="34" charset="0"/>
              </a:rPr>
              <a:t>Οι</a:t>
            </a:r>
            <a:r>
              <a:rPr lang="en-GB" altLang="el-GR" sz="2800" dirty="0" smtClean="0">
                <a:latin typeface="Cambria" pitchFamily="18" charset="0"/>
                <a:cs typeface="Tahoma" pitchFamily="34" charset="0"/>
              </a:rPr>
              <a:t> δαπ</a:t>
            </a:r>
            <a:r>
              <a:rPr lang="en-GB" altLang="el-GR" sz="2800" dirty="0" err="1" smtClean="0">
                <a:latin typeface="Cambria" pitchFamily="18" charset="0"/>
                <a:cs typeface="Tahoma" pitchFamily="34" charset="0"/>
              </a:rPr>
              <a:t>άνες</a:t>
            </a:r>
            <a:r>
              <a:rPr lang="en-GB" altLang="el-GR" sz="2800" dirty="0" smtClean="0">
                <a:latin typeface="Cambria" pitchFamily="18" charset="0"/>
                <a:cs typeface="Tahoma" pitchFamily="34" charset="0"/>
              </a:rPr>
              <a:t> α</a:t>
            </a:r>
            <a:r>
              <a:rPr lang="en-GB" altLang="el-GR" sz="2800" dirty="0" err="1" smtClean="0">
                <a:latin typeface="Cambria" pitchFamily="18" charset="0"/>
                <a:cs typeface="Tahoma" pitchFamily="34" charset="0"/>
              </a:rPr>
              <a:t>υτές</a:t>
            </a:r>
            <a:r>
              <a:rPr lang="en-GB" altLang="el-GR" sz="2800" dirty="0" smtClean="0">
                <a:latin typeface="Cambria" pitchFamily="18" charset="0"/>
                <a:cs typeface="Tahoma" pitchFamily="34" charset="0"/>
              </a:rPr>
              <a:t> π</a:t>
            </a:r>
            <a:r>
              <a:rPr lang="en-GB" altLang="el-GR" sz="2800" dirty="0" err="1" smtClean="0">
                <a:latin typeface="Cambria" pitchFamily="18" charset="0"/>
                <a:cs typeface="Tahoma" pitchFamily="34" charset="0"/>
              </a:rPr>
              <a:t>ρέ</a:t>
            </a:r>
            <a:r>
              <a:rPr lang="en-GB" altLang="el-GR" sz="2800" dirty="0" smtClean="0">
                <a:latin typeface="Cambria" pitchFamily="18" charset="0"/>
                <a:cs typeface="Tahoma" pitchFamily="34" charset="0"/>
              </a:rPr>
              <a:t>πει να αναφέρονται αναλυτικά σε κάθε Επιχειρηματικό Πλάνο. </a:t>
            </a:r>
            <a:endParaRPr lang="en-GB" altLang="el-GR" sz="2800" dirty="0" smtClean="0">
              <a:latin typeface="Cambria" pitchFamily="18" charset="0"/>
            </a:endParaRPr>
          </a:p>
          <a:p>
            <a:pPr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GB" altLang="el-GR" sz="2800" dirty="0" smtClean="0">
                <a:latin typeface="Cambria" pitchFamily="18" charset="0"/>
                <a:cs typeface="Tahoma" pitchFamily="34" charset="0"/>
              </a:rPr>
              <a:t>Παρα</a:t>
            </a:r>
            <a:r>
              <a:rPr lang="en-GB" altLang="el-GR" sz="2800" dirty="0" err="1" smtClean="0">
                <a:latin typeface="Cambria" pitchFamily="18" charset="0"/>
                <a:cs typeface="Tahoma" pitchFamily="34" charset="0"/>
              </a:rPr>
              <a:t>κάτω</a:t>
            </a:r>
            <a:r>
              <a:rPr lang="en-GB" altLang="el-GR" sz="2800" dirty="0" smtClean="0">
                <a:latin typeface="Cambria" pitchFamily="18" charset="0"/>
                <a:cs typeface="Tahoma" pitchFamily="34" charset="0"/>
              </a:rPr>
              <a:t> α</a:t>
            </a:r>
            <a:r>
              <a:rPr lang="en-GB" altLang="el-GR" sz="2800" dirty="0" err="1" smtClean="0">
                <a:latin typeface="Cambria" pitchFamily="18" charset="0"/>
                <a:cs typeface="Tahoma" pitchFamily="34" charset="0"/>
              </a:rPr>
              <a:t>κολουθεί</a:t>
            </a:r>
            <a:r>
              <a:rPr lang="en-GB" altLang="el-GR" sz="2800" dirty="0" smtClean="0">
                <a:latin typeface="Cambria" pitchFamily="18" charset="0"/>
                <a:cs typeface="Tahoma" pitchFamily="34" charset="0"/>
              </a:rPr>
              <a:t> πα</a:t>
            </a:r>
            <a:r>
              <a:rPr lang="en-GB" altLang="el-GR" sz="2800" dirty="0" err="1" smtClean="0">
                <a:latin typeface="Cambria" pitchFamily="18" charset="0"/>
                <a:cs typeface="Tahoma" pitchFamily="34" charset="0"/>
              </a:rPr>
              <a:t>ράδειγμ</a:t>
            </a:r>
            <a:r>
              <a:rPr lang="en-GB" altLang="el-GR" sz="2800" dirty="0" smtClean="0">
                <a:latin typeface="Cambria" pitchFamily="18" charset="0"/>
                <a:cs typeface="Tahoma" pitchFamily="34" charset="0"/>
              </a:rPr>
              <a:t>α πίνακα Αναγκαίων Κεφαλαίων για τη δημιουργία μίας νέας επιχείρησης παραγωγής.</a:t>
            </a:r>
            <a:endParaRPr lang="en-GB" altLang="el-GR" sz="2800" dirty="0" smtClean="0">
              <a:latin typeface="Cambria" pitchFamily="18" charset="0"/>
            </a:endParaRPr>
          </a:p>
          <a:p>
            <a:pPr algn="just" eaLnBrk="1" hangingPunct="1">
              <a:lnSpc>
                <a:spcPct val="95000"/>
              </a:lnSpc>
              <a:spcBef>
                <a:spcPct val="10000"/>
              </a:spcBef>
            </a:pPr>
            <a:endParaRPr lang="en-GB" altLang="el-GR" sz="2800" dirty="0" smtClean="0">
              <a:latin typeface="Cambria" pitchFamily="18" charset="0"/>
            </a:endParaRPr>
          </a:p>
        </p:txBody>
      </p:sp>
      <p:sp>
        <p:nvSpPr>
          <p:cNvPr id="94212" name="AutoShape 4"/>
          <p:cNvSpPr>
            <a:spLocks noChangeArrowheads="1"/>
          </p:cNvSpPr>
          <p:nvPr/>
        </p:nvSpPr>
        <p:spPr bwMode="auto">
          <a:xfrm>
            <a:off x="7086600" y="5715000"/>
            <a:ext cx="976313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buClr>
                <a:schemeClr val="accent1"/>
              </a:buClr>
              <a:buSzPct val="70000"/>
              <a:buFont typeface="Wingdings 2" pitchFamily="18" charset="2"/>
              <a:buChar char=""/>
              <a:defRPr sz="3200">
                <a:solidFill>
                  <a:schemeClr val="tx1"/>
                </a:solidFill>
                <a:latin typeface="Rockwell" pitchFamily="18" charset="0"/>
              </a:defRPr>
            </a:lvl1pPr>
            <a:lvl2pPr marL="742950" indent="-285750" eaLnBrk="0" hangingPunct="0">
              <a:spcBef>
                <a:spcPts val="400"/>
              </a:spcBef>
              <a:buClr>
                <a:schemeClr val="accent2"/>
              </a:buClr>
              <a:buSzPct val="90000"/>
              <a:buChar char="•"/>
              <a:defRPr sz="2600">
                <a:solidFill>
                  <a:schemeClr val="tx1"/>
                </a:solidFill>
                <a:latin typeface="Rockwell" pitchFamily="18" charset="0"/>
              </a:defRPr>
            </a:lvl2pPr>
            <a:lvl3pPr marL="1143000" indent="-228600" eaLnBrk="0" hangingPunct="0">
              <a:spcBef>
                <a:spcPts val="400"/>
              </a:spcBef>
              <a:buClr>
                <a:srgbClr val="A8CDD7"/>
              </a:buClr>
              <a:buSzPct val="100000"/>
              <a:buFont typeface="Wingdings 2" pitchFamily="18" charset="2"/>
              <a:buChar char=""/>
              <a:defRPr sz="2300">
                <a:solidFill>
                  <a:schemeClr val="tx1"/>
                </a:solidFill>
                <a:latin typeface="Rockwell" pitchFamily="18" charset="0"/>
              </a:defRPr>
            </a:lvl3pPr>
            <a:lvl4pPr marL="1600200" indent="-228600" eaLnBrk="0" hangingPunct="0">
              <a:spcBef>
                <a:spcPts val="400"/>
              </a:spcBef>
              <a:buClr>
                <a:srgbClr val="A8CDD7"/>
              </a:buClr>
              <a:buSzPct val="100000"/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Rockwell" pitchFamily="18" charset="0"/>
              </a:defRPr>
            </a:lvl4pPr>
            <a:lvl5pPr marL="2057400" indent="-228600" eaLnBrk="0" hangingPunct="0">
              <a:spcBef>
                <a:spcPts val="400"/>
              </a:spcBef>
              <a:buClr>
                <a:srgbClr val="A8CDD7"/>
              </a:buClr>
              <a:buSzPct val="100000"/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Rockwell" pitchFamily="18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A8CDD7"/>
              </a:buClr>
              <a:buSzPct val="100000"/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Rockwell" pitchFamily="18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A8CDD7"/>
              </a:buClr>
              <a:buSzPct val="100000"/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Rockwell" pitchFamily="18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A8CDD7"/>
              </a:buClr>
              <a:buSzPct val="100000"/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Rockwell" pitchFamily="18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A8CDD7"/>
              </a:buClr>
              <a:buSzPct val="100000"/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Rockwell" pitchFamily="18" charset="0"/>
              </a:defRPr>
            </a:lvl9pPr>
          </a:lstStyle>
          <a:p>
            <a:pPr eaLnBrk="1" hangingPunct="1">
              <a:buClrTx/>
              <a:buSzTx/>
              <a:buFontTx/>
              <a:buNone/>
            </a:pPr>
            <a:endParaRPr lang="el-GR" altLang="el-GR" sz="240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5234" name="Object 2"/>
          <p:cNvGraphicFramePr>
            <a:graphicFrameLocks noChangeAspect="1"/>
          </p:cNvGraphicFramePr>
          <p:nvPr>
            <p:ph/>
            <p:extLst>
              <p:ext uri="{D42A27DB-BD31-4B8C-83A1-F6EECF244321}">
                <p14:modId xmlns:p14="http://schemas.microsoft.com/office/powerpoint/2010/main" val="2801075223"/>
              </p:ext>
            </p:extLst>
          </p:nvPr>
        </p:nvGraphicFramePr>
        <p:xfrm>
          <a:off x="609600" y="381000"/>
          <a:ext cx="7973878" cy="59296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247" name="Φύλλο εργασίας" r:id="rId3" imgW="2667366" imgH="2255764" progId="Excel.Sheet.8">
                  <p:embed/>
                </p:oleObj>
              </mc:Choice>
              <mc:Fallback>
                <p:oleObj name="Φύλλο εργασίας" r:id="rId3" imgW="2667366" imgH="2255764" progId="Excel.Shee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381000"/>
                        <a:ext cx="7973878" cy="592964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/>
          </p:nvPr>
        </p:nvSpPr>
        <p:spPr>
          <a:xfrm>
            <a:off x="381000" y="381000"/>
            <a:ext cx="8458200" cy="2133600"/>
          </a:xfrm>
        </p:spPr>
        <p:txBody>
          <a:bodyPr/>
          <a:lstStyle/>
          <a:p>
            <a:pPr algn="just" eaLnBrk="1" hangingPunct="1"/>
            <a:r>
              <a:rPr lang="en-GB" altLang="el-GR" sz="24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Επ</a:t>
            </a:r>
            <a:r>
              <a:rPr lang="en-GB" altLang="el-GR" sz="2400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ίσης</a:t>
            </a:r>
            <a:r>
              <a:rPr lang="en-GB" altLang="el-GR" sz="24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π</a:t>
            </a:r>
            <a:r>
              <a:rPr lang="en-GB" altLang="el-GR" sz="2400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ρέ</a:t>
            </a:r>
            <a:r>
              <a:rPr lang="en-GB" altLang="el-GR" sz="24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πει να αναφερθούν οι πηγές χρηματοδότησης της επένδυσης. </a:t>
            </a:r>
            <a:endParaRPr lang="el-GR" altLang="el-GR" sz="24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 eaLnBrk="1" hangingPunct="1"/>
            <a:r>
              <a:rPr lang="en-GB" altLang="el-GR" sz="2400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Εάν</a:t>
            </a:r>
            <a:r>
              <a:rPr lang="en-GB" altLang="el-GR" sz="24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</a:t>
            </a:r>
            <a:r>
              <a:rPr lang="en-GB" altLang="el-GR" sz="2400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δηλ</a:t>
            </a:r>
            <a:r>
              <a:rPr lang="en-GB" altLang="el-GR" sz="24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αδή η επένδυση θα επιδοτηθεί από κάποιο πρόγραμμα ή αν θα καλυφθεί από ιδία κεφάλαια του επιχειρηματία, από δάνεια κλπ.</a:t>
            </a:r>
          </a:p>
        </p:txBody>
      </p:sp>
      <p:graphicFrame>
        <p:nvGraphicFramePr>
          <p:cNvPr id="96259" name="Object 3"/>
          <p:cNvGraphicFramePr>
            <a:graphicFrameLocks noChangeAspect="1"/>
          </p:cNvGraphicFramePr>
          <p:nvPr/>
        </p:nvGraphicFramePr>
        <p:xfrm>
          <a:off x="609600" y="2825750"/>
          <a:ext cx="7391400" cy="3194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272" name="Φύλλο εργασίας" r:id="rId3" imgW="2575926" imgH="1204326" progId="Excel.Sheet.8">
                  <p:embed/>
                </p:oleObj>
              </mc:Choice>
              <mc:Fallback>
                <p:oleObj name="Φύλλο εργασίας" r:id="rId3" imgW="2575926" imgH="1204326" progId="Excel.Shee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2825750"/>
                        <a:ext cx="7391400" cy="3194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839200" cy="1219200"/>
          </a:xfrm>
        </p:spPr>
        <p:txBody>
          <a:bodyPr>
            <a:normAutofit/>
          </a:bodyPr>
          <a:lstStyle/>
          <a:p>
            <a:pPr marL="54864" indent="0" eaLnBrk="1" fontAlgn="auto" hangingPunct="1">
              <a:spcAft>
                <a:spcPts val="0"/>
              </a:spcAft>
              <a:defRPr/>
            </a:pPr>
            <a:r>
              <a:rPr lang="el-GR" sz="28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8</a:t>
            </a:r>
            <a:r>
              <a:rPr lang="en-GB" sz="28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. </a:t>
            </a:r>
            <a:r>
              <a:rPr lang="el-GR" sz="28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ΕΠΙΧΕΙΡΗΣΙΑΚΟ ΣΧΕΔΙΟ :  ΠΑΡΑΔΟΧΕΣ</a:t>
            </a:r>
            <a:r>
              <a:rPr lang="en-GB" sz="28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600200"/>
            <a:ext cx="8534400" cy="5029200"/>
          </a:xfrm>
        </p:spPr>
        <p:txBody>
          <a:bodyPr/>
          <a:lstStyle/>
          <a:p>
            <a:pPr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GB" altLang="el-GR" sz="2800" b="1" u="sng" dirty="0" err="1" smtClean="0">
                <a:latin typeface="Cambria" pitchFamily="18" charset="0"/>
              </a:rPr>
              <a:t>Προ</a:t>
            </a:r>
            <a:r>
              <a:rPr lang="en-GB" altLang="el-GR" sz="2800" b="1" u="sng" dirty="0" smtClean="0">
                <a:latin typeface="Cambria" pitchFamily="18" charset="0"/>
              </a:rPr>
              <a:t>βλεπόμενη Χρηματοοικονομική Κατάσταση (Αποτελέσματα Χρήσης)</a:t>
            </a:r>
            <a:endParaRPr lang="en-GB" altLang="el-GR" sz="2800" b="1" dirty="0" smtClean="0">
              <a:latin typeface="Cambria" pitchFamily="18" charset="0"/>
            </a:endParaRPr>
          </a:p>
          <a:p>
            <a:pPr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GB" altLang="el-GR" sz="2800" dirty="0" err="1" smtClean="0">
                <a:latin typeface="Cambria" pitchFamily="18" charset="0"/>
              </a:rPr>
              <a:t>Γι</a:t>
            </a:r>
            <a:r>
              <a:rPr lang="en-GB" altLang="el-GR" sz="2800" dirty="0" smtClean="0">
                <a:latin typeface="Cambria" pitchFamily="18" charset="0"/>
              </a:rPr>
              <a:t>α την ορθότερη παρουσίαση του επενδυτικού σχεδίου πρέπει να παρουσιαστούν τα προβλεπόμενα οικονομικά στοιχεία, ώστε να τεκμηριωθεί η βιωσιμότητα του επενδυτικού σχεδίου. </a:t>
            </a:r>
          </a:p>
          <a:p>
            <a:pPr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GB" altLang="el-GR" sz="2800" dirty="0" err="1" smtClean="0">
                <a:latin typeface="Cambria" pitchFamily="18" charset="0"/>
              </a:rPr>
              <a:t>Το</a:t>
            </a:r>
            <a:r>
              <a:rPr lang="en-GB" altLang="el-GR" sz="2800" dirty="0" smtClean="0">
                <a:latin typeface="Cambria" pitchFamily="18" charset="0"/>
              </a:rPr>
              <a:t> επ</a:t>
            </a:r>
            <a:r>
              <a:rPr lang="en-GB" altLang="el-GR" sz="2800" dirty="0" err="1" smtClean="0">
                <a:latin typeface="Cambria" pitchFamily="18" charset="0"/>
              </a:rPr>
              <a:t>ιχειρησι</a:t>
            </a:r>
            <a:r>
              <a:rPr lang="en-GB" altLang="el-GR" sz="2800" dirty="0" smtClean="0">
                <a:latin typeface="Cambria" pitchFamily="18" charset="0"/>
              </a:rPr>
              <a:t>ακό σχέδιο στηρίζεται σε διάφορες </a:t>
            </a:r>
            <a:r>
              <a:rPr lang="en-GB" altLang="el-GR" sz="2800" b="1" dirty="0" smtClean="0">
                <a:latin typeface="Cambria" pitchFamily="18" charset="0"/>
              </a:rPr>
              <a:t>παραδοχές,</a:t>
            </a:r>
            <a:r>
              <a:rPr lang="en-GB" altLang="el-GR" sz="2800" dirty="0" smtClean="0">
                <a:latin typeface="Cambria" pitchFamily="18" charset="0"/>
              </a:rPr>
              <a:t> τις οποίες ορίζουμε σε συγκεκριμένο χρονικό ορίζοντα, συνήθως στην τριετία:</a:t>
            </a:r>
          </a:p>
          <a:p>
            <a:pPr algn="just" eaLnBrk="1" hangingPunct="1">
              <a:lnSpc>
                <a:spcPct val="95000"/>
              </a:lnSpc>
              <a:spcBef>
                <a:spcPct val="10000"/>
              </a:spcBef>
            </a:pPr>
            <a:endParaRPr lang="en-GB" altLang="el-GR" dirty="0" smtClean="0">
              <a:latin typeface="Tahoma" pitchFamily="34" charset="0"/>
            </a:endParaRPr>
          </a:p>
        </p:txBody>
      </p:sp>
      <p:sp>
        <p:nvSpPr>
          <p:cNvPr id="97284" name="AutoShape 4"/>
          <p:cNvSpPr>
            <a:spLocks noChangeArrowheads="1"/>
          </p:cNvSpPr>
          <p:nvPr/>
        </p:nvSpPr>
        <p:spPr bwMode="auto">
          <a:xfrm>
            <a:off x="7620000" y="5867400"/>
            <a:ext cx="976313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buClr>
                <a:schemeClr val="accent1"/>
              </a:buClr>
              <a:buSzPct val="70000"/>
              <a:buFont typeface="Wingdings 2" pitchFamily="18" charset="2"/>
              <a:buChar char=""/>
              <a:defRPr sz="3200">
                <a:solidFill>
                  <a:schemeClr val="tx1"/>
                </a:solidFill>
                <a:latin typeface="Rockwell" pitchFamily="18" charset="0"/>
              </a:defRPr>
            </a:lvl1pPr>
            <a:lvl2pPr marL="742950" indent="-285750" eaLnBrk="0" hangingPunct="0">
              <a:spcBef>
                <a:spcPts val="400"/>
              </a:spcBef>
              <a:buClr>
                <a:schemeClr val="accent2"/>
              </a:buClr>
              <a:buSzPct val="90000"/>
              <a:buChar char="•"/>
              <a:defRPr sz="2600">
                <a:solidFill>
                  <a:schemeClr val="tx1"/>
                </a:solidFill>
                <a:latin typeface="Rockwell" pitchFamily="18" charset="0"/>
              </a:defRPr>
            </a:lvl2pPr>
            <a:lvl3pPr marL="1143000" indent="-228600" eaLnBrk="0" hangingPunct="0">
              <a:spcBef>
                <a:spcPts val="400"/>
              </a:spcBef>
              <a:buClr>
                <a:srgbClr val="A8CDD7"/>
              </a:buClr>
              <a:buSzPct val="100000"/>
              <a:buFont typeface="Wingdings 2" pitchFamily="18" charset="2"/>
              <a:buChar char=""/>
              <a:defRPr sz="2300">
                <a:solidFill>
                  <a:schemeClr val="tx1"/>
                </a:solidFill>
                <a:latin typeface="Rockwell" pitchFamily="18" charset="0"/>
              </a:defRPr>
            </a:lvl3pPr>
            <a:lvl4pPr marL="1600200" indent="-228600" eaLnBrk="0" hangingPunct="0">
              <a:spcBef>
                <a:spcPts val="400"/>
              </a:spcBef>
              <a:buClr>
                <a:srgbClr val="A8CDD7"/>
              </a:buClr>
              <a:buSzPct val="100000"/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Rockwell" pitchFamily="18" charset="0"/>
              </a:defRPr>
            </a:lvl4pPr>
            <a:lvl5pPr marL="2057400" indent="-228600" eaLnBrk="0" hangingPunct="0">
              <a:spcBef>
                <a:spcPts val="400"/>
              </a:spcBef>
              <a:buClr>
                <a:srgbClr val="A8CDD7"/>
              </a:buClr>
              <a:buSzPct val="100000"/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Rockwell" pitchFamily="18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A8CDD7"/>
              </a:buClr>
              <a:buSzPct val="100000"/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Rockwell" pitchFamily="18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A8CDD7"/>
              </a:buClr>
              <a:buSzPct val="100000"/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Rockwell" pitchFamily="18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A8CDD7"/>
              </a:buClr>
              <a:buSzPct val="100000"/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Rockwell" pitchFamily="18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A8CDD7"/>
              </a:buClr>
              <a:buSzPct val="100000"/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Rockwell" pitchFamily="18" charset="0"/>
              </a:defRPr>
            </a:lvl9pPr>
          </a:lstStyle>
          <a:p>
            <a:pPr eaLnBrk="1" hangingPunct="1">
              <a:buClrTx/>
              <a:buSzTx/>
              <a:buFontTx/>
              <a:buNone/>
            </a:pPr>
            <a:endParaRPr lang="el-GR" altLang="el-GR" sz="240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839200" cy="1219200"/>
          </a:xfrm>
        </p:spPr>
        <p:txBody>
          <a:bodyPr>
            <a:normAutofit/>
          </a:bodyPr>
          <a:lstStyle/>
          <a:p>
            <a:pPr marL="54864" indent="0" eaLnBrk="1" fontAlgn="auto" hangingPunct="1">
              <a:spcAft>
                <a:spcPts val="0"/>
              </a:spcAft>
              <a:defRPr/>
            </a:pPr>
            <a:r>
              <a:rPr lang="el-GR" sz="28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8</a:t>
            </a:r>
            <a:r>
              <a:rPr lang="en-GB" sz="28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. </a:t>
            </a:r>
            <a:r>
              <a:rPr lang="el-GR" sz="28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ΕΠΙΧΕΙΡΗΣΙΑΚΟ ΣΧΕΔΙΟ :  ΠΑΡΑΔΟΧΕΣ</a:t>
            </a:r>
            <a:r>
              <a:rPr lang="en-GB" sz="28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</a:t>
            </a:r>
          </a:p>
        </p:txBody>
      </p:sp>
      <p:sp>
        <p:nvSpPr>
          <p:cNvPr id="98307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447800"/>
            <a:ext cx="8382000" cy="5105400"/>
          </a:xfrm>
        </p:spPr>
        <p:txBody>
          <a:bodyPr/>
          <a:lstStyle/>
          <a:p>
            <a:pPr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l-GR" altLang="el-GR" b="1" u="sng" dirty="0" smtClean="0">
                <a:latin typeface="Cambria" panose="02040503050406030204" pitchFamily="18" charset="0"/>
                <a:ea typeface="Cambria" panose="02040503050406030204" pitchFamily="18" charset="0"/>
              </a:rPr>
              <a:t>Παραδοχές </a:t>
            </a:r>
          </a:p>
          <a:p>
            <a:pPr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1.</a:t>
            </a:r>
            <a:r>
              <a:rPr lang="en-GB" altLang="el-GR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ΤΙΜΗ ΠΩΛΗΣΗΣ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endParaRPr lang="el-GR" altLang="el-GR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</a:rPr>
              <a:t>Η 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τιμή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</a:rPr>
              <a:t> μπ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ορεί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</a:rPr>
              <a:t> να απ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οτελέσει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μί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</a:rPr>
              <a:t>α παραδοχή, βάσει της οποίας θα διαμορφωθούν οι προβλέψεις π.χ. </a:t>
            </a: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Πωλήσεων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l-GR" altLang="el-GR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Παράδειγμα: </a:t>
            </a:r>
          </a:p>
          <a:p>
            <a:pPr lvl="1"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l-GR" altLang="el-GR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Ο κύριος όγκος των πωλήσεων του πρώτου έτους θα προέρχεται από απευθείας πωλήσεις της εταιρίας. </a:t>
            </a:r>
          </a:p>
          <a:p>
            <a:pPr lvl="1"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l-GR" altLang="el-GR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Από το δεύτερο έτος εκτιμάται ότι θα η εταιρία θα πραγματοποιεί πωλήσεις και μέσω δικτύου συνεργατών. </a:t>
            </a:r>
            <a:endParaRPr lang="en-GB" altLang="el-GR" b="1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915400" cy="1143000"/>
          </a:xfrm>
        </p:spPr>
        <p:txBody>
          <a:bodyPr>
            <a:normAutofit/>
          </a:bodyPr>
          <a:lstStyle/>
          <a:p>
            <a:pPr marL="54864" indent="0" eaLnBrk="1" fontAlgn="auto" hangingPunct="1">
              <a:spcAft>
                <a:spcPts val="0"/>
              </a:spcAft>
              <a:defRPr/>
            </a:pPr>
            <a:r>
              <a:rPr lang="el-GR" sz="28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8</a:t>
            </a:r>
            <a:r>
              <a:rPr lang="en-GB" sz="28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. </a:t>
            </a:r>
            <a:r>
              <a:rPr lang="el-GR" sz="28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ΕΠΙΧΕΙΡΗΣΙΑΚΟ ΣΧΕΔΙΟ :  ΠΑΡΑΔΟΧΕΣ</a:t>
            </a:r>
            <a:r>
              <a:rPr lang="en-GB" sz="28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</a:t>
            </a:r>
          </a:p>
        </p:txBody>
      </p:sp>
      <p:sp>
        <p:nvSpPr>
          <p:cNvPr id="99331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371600"/>
            <a:ext cx="8534400" cy="5334000"/>
          </a:xfrm>
        </p:spPr>
        <p:txBody>
          <a:bodyPr/>
          <a:lstStyle/>
          <a:p>
            <a:pPr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l-GR" altLang="el-GR" b="1" u="sng" dirty="0" smtClean="0"/>
              <a:t>Παραδοχές </a:t>
            </a:r>
          </a:p>
          <a:p>
            <a:pPr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1.</a:t>
            </a:r>
            <a:r>
              <a:rPr lang="en-GB" altLang="el-GR" b="1" dirty="0" smtClean="0">
                <a:latin typeface="Cambria" pitchFamily="18" charset="0"/>
              </a:rPr>
              <a:t>ΤΙΜΗ ΠΩΛΗΣΗΣ</a:t>
            </a:r>
            <a:r>
              <a:rPr lang="en-GB" altLang="el-GR" dirty="0" smtClean="0">
                <a:latin typeface="Cambria" pitchFamily="18" charset="0"/>
              </a:rPr>
              <a:t>. </a:t>
            </a:r>
            <a:endParaRPr lang="el-GR" altLang="el-GR" dirty="0" smtClean="0"/>
          </a:p>
          <a:p>
            <a:pPr lvl="1"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l-GR" altLang="el-GR" dirty="0" smtClean="0"/>
              <a:t>Δεχόμαστε ότι οι πωλητές μπορούν να πραγματοποιούν 1250 επισκέψεις σε πελάτες ετησίως </a:t>
            </a:r>
          </a:p>
          <a:p>
            <a:pPr lvl="1"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l-GR" altLang="el-GR" dirty="0" smtClean="0"/>
              <a:t>Δεχόμαστε ότι οι επισκέψεις ανά πελάτη θα είναι λιγότερες στο μέλλον άρα οι πωλητές θα επισκέπτονται περισσότερους πελάτες </a:t>
            </a:r>
            <a:endParaRPr lang="en-GB" altLang="el-GR" dirty="0" smtClean="0">
              <a:latin typeface="Cambria" pitchFamily="18" charset="0"/>
            </a:endParaRPr>
          </a:p>
        </p:txBody>
      </p:sp>
      <p:graphicFrame>
        <p:nvGraphicFramePr>
          <p:cNvPr id="99332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3603647"/>
              </p:ext>
            </p:extLst>
          </p:nvPr>
        </p:nvGraphicFramePr>
        <p:xfrm>
          <a:off x="338138" y="4419600"/>
          <a:ext cx="8424862" cy="220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345" name="Φύλλο εργασίας" r:id="rId3" imgW="5227686" imgH="1227003" progId="Excel.Sheet.8">
                  <p:embed/>
                </p:oleObj>
              </mc:Choice>
              <mc:Fallback>
                <p:oleObj name="Φύλλο εργασίας" r:id="rId3" imgW="5227686" imgH="1227003" progId="Excel.Sheet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8138" y="4419600"/>
                        <a:ext cx="8424862" cy="220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839200" cy="609600"/>
          </a:xfrm>
        </p:spPr>
        <p:txBody>
          <a:bodyPr>
            <a:normAutofit/>
          </a:bodyPr>
          <a:lstStyle/>
          <a:p>
            <a:pPr marL="54864" indent="0" eaLnBrk="1" fontAlgn="auto" hangingPunct="1">
              <a:spcAft>
                <a:spcPts val="0"/>
              </a:spcAft>
              <a:defRPr/>
            </a:pPr>
            <a:r>
              <a:rPr lang="el-GR" sz="28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8</a:t>
            </a:r>
            <a:r>
              <a:rPr lang="en-GB" sz="28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. </a:t>
            </a:r>
            <a:r>
              <a:rPr lang="el-GR" sz="28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ΕΠΙΧΕΙΡΗΣΙΑΚΟ ΣΧΕΔΙΟ :  ΠΑΡΑΔΟΧΕΣ</a:t>
            </a:r>
            <a:r>
              <a:rPr lang="en-GB" sz="28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</a:t>
            </a:r>
          </a:p>
        </p:txBody>
      </p:sp>
      <p:sp>
        <p:nvSpPr>
          <p:cNvPr id="100355" name="Rectangle 3"/>
          <p:cNvSpPr>
            <a:spLocks noGrp="1" noChangeArrowheads="1"/>
          </p:cNvSpPr>
          <p:nvPr>
            <p:ph idx="1"/>
          </p:nvPr>
        </p:nvSpPr>
        <p:spPr>
          <a:xfrm>
            <a:off x="0" y="609600"/>
            <a:ext cx="8991600" cy="6248400"/>
          </a:xfrm>
        </p:spPr>
        <p:txBody>
          <a:bodyPr/>
          <a:lstStyle/>
          <a:p>
            <a:pPr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GB" altLang="el-GR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ΠΩΛΗΣΕΙΣ</a:t>
            </a:r>
            <a:r>
              <a:rPr lang="en-GB" altLang="el-GR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endParaRPr lang="el-GR" altLang="el-GR" sz="24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GB" altLang="el-GR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Στον</a:t>
            </a:r>
            <a:r>
              <a:rPr lang="en-GB" altLang="el-GR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παρα</a:t>
            </a:r>
            <a:r>
              <a:rPr lang="en-GB" altLang="el-GR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κάτω</a:t>
            </a:r>
            <a:r>
              <a:rPr lang="en-GB" altLang="el-GR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π</a:t>
            </a:r>
            <a:r>
              <a:rPr lang="en-GB" altLang="el-GR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ίν</a:t>
            </a:r>
            <a:r>
              <a:rPr lang="en-GB" altLang="el-GR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ακα παρουσιάζεται ο όγκος πωλήσεων (σε ποσότητες), καθώς και η τιμή πώλησης σε κάθε κατηγορία πελατών.</a:t>
            </a:r>
            <a:endParaRPr lang="el-GR" altLang="el-GR" sz="24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GB" altLang="el-GR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Η </a:t>
            </a:r>
            <a:r>
              <a:rPr lang="en-GB" altLang="el-GR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τιμή</a:t>
            </a:r>
            <a:r>
              <a:rPr lang="en-GB" altLang="el-GR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π</a:t>
            </a:r>
            <a:r>
              <a:rPr lang="en-GB" altLang="el-GR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ώλησης</a:t>
            </a:r>
            <a:r>
              <a:rPr lang="en-GB" altLang="el-GR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altLang="el-GR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στους</a:t>
            </a:r>
            <a:r>
              <a:rPr lang="en-GB" altLang="el-GR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π</a:t>
            </a:r>
            <a:r>
              <a:rPr lang="en-GB" altLang="el-GR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ελάτες</a:t>
            </a:r>
            <a:r>
              <a:rPr lang="en-GB" altLang="el-GR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altLang="el-GR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χονδρικής</a:t>
            </a:r>
            <a:r>
              <a:rPr lang="en-GB" altLang="el-GR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altLang="el-GR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είν</a:t>
            </a:r>
            <a:r>
              <a:rPr lang="en-GB" altLang="el-GR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αι μειωμένη κατά 23% σε σχέση με την λιανική τιμή.</a:t>
            </a:r>
          </a:p>
          <a:p>
            <a:pPr algn="just" eaLnBrk="1" hangingPunct="1">
              <a:lnSpc>
                <a:spcPct val="95000"/>
              </a:lnSpc>
              <a:spcBef>
                <a:spcPct val="10000"/>
              </a:spcBef>
            </a:pPr>
            <a:endParaRPr lang="en-GB" altLang="el-GR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100356" name="Object 5"/>
          <p:cNvGraphicFramePr>
            <a:graphicFrameLocks noChangeAspect="1"/>
          </p:cNvGraphicFramePr>
          <p:nvPr/>
        </p:nvGraphicFramePr>
        <p:xfrm>
          <a:off x="228600" y="2895600"/>
          <a:ext cx="8763000" cy="358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369" name="Φύλλο εργασίας" r:id="rId3" imgW="5044806" imgH="2072884" progId="Excel.Sheet.8">
                  <p:embed/>
                </p:oleObj>
              </mc:Choice>
              <mc:Fallback>
                <p:oleObj name="Φύλλο εργασίας" r:id="rId3" imgW="5044806" imgH="2072884" progId="Excel.Sheet.8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2895600"/>
                        <a:ext cx="8763000" cy="3581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839200" cy="1143000"/>
          </a:xfrm>
        </p:spPr>
        <p:txBody>
          <a:bodyPr>
            <a:normAutofit/>
          </a:bodyPr>
          <a:lstStyle/>
          <a:p>
            <a:pPr marL="54864" indent="0" eaLnBrk="1" fontAlgn="auto" hangingPunct="1">
              <a:spcAft>
                <a:spcPts val="0"/>
              </a:spcAft>
              <a:defRPr/>
            </a:pPr>
            <a:r>
              <a:rPr lang="el-GR" sz="28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8</a:t>
            </a:r>
            <a:r>
              <a:rPr lang="en-GB" sz="28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. </a:t>
            </a:r>
            <a:r>
              <a:rPr lang="el-GR" sz="28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ΕΠΙΧΕΙΡΗΣΙΑΚΟ ΣΧΕΔΙΟ :  ΠΑΡΑΔΟΧΕΣ</a:t>
            </a:r>
            <a:r>
              <a:rPr lang="en-GB" sz="28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447800"/>
            <a:ext cx="8458200" cy="5029200"/>
          </a:xfrm>
        </p:spPr>
        <p:txBody>
          <a:bodyPr/>
          <a:lstStyle/>
          <a:p>
            <a:pPr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l-GR" altLang="el-GR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ΕΞΟΔΑ</a:t>
            </a:r>
            <a:r>
              <a:rPr lang="el-GR" altLang="el-GR" dirty="0" smtClean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</a:p>
          <a:p>
            <a:pPr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l-GR" altLang="el-GR" dirty="0" smtClean="0">
                <a:latin typeface="Cambria" panose="02040503050406030204" pitchFamily="18" charset="0"/>
                <a:ea typeface="Cambria" panose="02040503050406030204" pitchFamily="18" charset="0"/>
              </a:rPr>
              <a:t>Τα έξοδα της επιχείρησης διαχωρίζονται </a:t>
            </a:r>
          </a:p>
          <a:p>
            <a:pPr lvl="1"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l-GR" altLang="el-GR" sz="3200" dirty="0" smtClean="0">
                <a:latin typeface="Cambria" panose="02040503050406030204" pitchFamily="18" charset="0"/>
                <a:ea typeface="Cambria" panose="02040503050406030204" pitchFamily="18" charset="0"/>
              </a:rPr>
              <a:t>σε έξοδα παραγωγής και </a:t>
            </a:r>
          </a:p>
          <a:p>
            <a:pPr lvl="1"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l-GR" altLang="el-GR" sz="3200" dirty="0" smtClean="0">
                <a:latin typeface="Cambria" panose="02040503050406030204" pitchFamily="18" charset="0"/>
                <a:ea typeface="Cambria" panose="02040503050406030204" pitchFamily="18" charset="0"/>
              </a:rPr>
              <a:t>έξοδα λειτουργίας. </a:t>
            </a:r>
          </a:p>
          <a:p>
            <a:pPr lvl="2"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l-GR" altLang="el-GR" sz="3200" dirty="0" smtClean="0">
                <a:latin typeface="Cambria" panose="02040503050406030204" pitchFamily="18" charset="0"/>
                <a:ea typeface="Cambria" panose="02040503050406030204" pitchFamily="18" charset="0"/>
              </a:rPr>
              <a:t>Τα έξοδα λειτουργίας αποτελούν </a:t>
            </a:r>
          </a:p>
          <a:p>
            <a:pPr lvl="3"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l-GR" altLang="el-GR" sz="3200" dirty="0" smtClean="0">
                <a:latin typeface="Cambria" panose="02040503050406030204" pitchFamily="18" charset="0"/>
                <a:ea typeface="Cambria" panose="02040503050406030204" pitchFamily="18" charset="0"/>
              </a:rPr>
              <a:t>τα έξοδα διοίκησης, </a:t>
            </a:r>
          </a:p>
          <a:p>
            <a:pPr lvl="3"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l-GR" altLang="el-GR" sz="3200" dirty="0" smtClean="0">
                <a:latin typeface="Cambria" panose="02040503050406030204" pitchFamily="18" charset="0"/>
                <a:ea typeface="Cambria" panose="02040503050406030204" pitchFamily="18" charset="0"/>
              </a:rPr>
              <a:t>τα έξοδα διάθεσης και </a:t>
            </a:r>
          </a:p>
          <a:p>
            <a:pPr lvl="3"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l-GR" altLang="el-GR" sz="3200" dirty="0" smtClean="0">
                <a:latin typeface="Cambria" panose="02040503050406030204" pitchFamily="18" charset="0"/>
                <a:ea typeface="Cambria" panose="02040503050406030204" pitchFamily="18" charset="0"/>
              </a:rPr>
              <a:t>πολλές φορές τα έξοδα έρευνας και ανάπτυξης. </a:t>
            </a:r>
            <a:endParaRPr lang="en-GB" altLang="el-GR" sz="32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l-GR" sz="3200" b="1" i="1" dirty="0" smtClean="0"/>
              <a:t>Μελέτη σκοπιμότητας ή κύρια μελέτη</a:t>
            </a:r>
            <a:r>
              <a:rPr lang="el-GR" sz="3200" b="1" dirty="0" smtClean="0"/>
              <a:t/>
            </a:r>
            <a:br>
              <a:rPr lang="el-GR" sz="3200" b="1" dirty="0" smtClean="0"/>
            </a:br>
            <a:endParaRPr lang="el-GR" sz="3200" dirty="0"/>
          </a:p>
        </p:txBody>
      </p:sp>
      <p:sp>
        <p:nvSpPr>
          <p:cNvPr id="19459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smtClean="0"/>
              <a:t>Αποτελεί την βασική μελέτη ενός επενδυτικού σχεδίου. </a:t>
            </a:r>
          </a:p>
          <a:p>
            <a:r>
              <a:rPr lang="el-GR" altLang="el-GR" smtClean="0"/>
              <a:t>Εξετάζει όλες τις πτυχές και απόψεις, διερευνά όλες τις λύσεις, διατυπώνει οριστικά συμπεράσματα, κάνει εναλλακτικές προτάσεις, ελέγχει την αποδοτικότητα της επένδυσης και τέλος προτείνει ή απορρίπτει το σχέδιο επένδυσης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/>
          </a:bodyPr>
          <a:lstStyle/>
          <a:p>
            <a:pPr marL="54864" indent="0" eaLnBrk="1" fontAlgn="auto" hangingPunct="1">
              <a:spcAft>
                <a:spcPts val="0"/>
              </a:spcAft>
              <a:defRPr/>
            </a:pPr>
            <a:r>
              <a:rPr lang="el-GR" sz="28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8</a:t>
            </a:r>
            <a:r>
              <a:rPr lang="en-GB" sz="28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. </a:t>
            </a:r>
            <a:r>
              <a:rPr lang="el-GR" sz="28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ΕΠΙΧΕΙΡΗΣΙΑΚΟ ΣΧΕΔΙΟ :  ΠΑΡΑΔΟΧΕΣ</a:t>
            </a:r>
            <a:r>
              <a:rPr lang="en-GB" sz="28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</a:t>
            </a:r>
          </a:p>
        </p:txBody>
      </p:sp>
      <p:sp>
        <p:nvSpPr>
          <p:cNvPr id="102403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447800"/>
            <a:ext cx="8534400" cy="5105400"/>
          </a:xfrm>
        </p:spPr>
        <p:txBody>
          <a:bodyPr/>
          <a:lstStyle/>
          <a:p>
            <a:pPr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l-GR" altLang="el-GR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ΕΞΟΔΑ</a:t>
            </a:r>
            <a:r>
              <a:rPr lang="el-GR" altLang="el-GR" dirty="0" smtClean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</a:p>
          <a:p>
            <a:pPr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GB" altLang="el-GR" b="1" u="sng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Έξοδ</a:t>
            </a:r>
            <a:r>
              <a:rPr lang="en-GB" altLang="el-GR" b="1" u="sng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α παραγωγής </a:t>
            </a:r>
            <a:endParaRPr lang="en-GB" altLang="el-GR" b="1" u="sng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GB" altLang="el-GR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Έξοδ</a:t>
            </a:r>
            <a:r>
              <a:rPr lang="en-GB" altLang="el-GR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α παραγωγής αποτελούν για την εταιρία </a:t>
            </a:r>
            <a:endParaRPr lang="el-GR" altLang="el-GR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2"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GB" altLang="el-GR" sz="2800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το</a:t>
            </a:r>
            <a:r>
              <a:rPr lang="en-GB" altLang="el-GR" sz="28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</a:t>
            </a:r>
            <a:r>
              <a:rPr lang="en-GB" altLang="el-GR" sz="2800" b="1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κόστος</a:t>
            </a:r>
            <a:r>
              <a:rPr lang="en-GB" altLang="el-GR" sz="2800" b="1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</a:t>
            </a:r>
            <a:r>
              <a:rPr lang="en-GB" altLang="el-GR" sz="2800" b="1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των</a:t>
            </a:r>
            <a:r>
              <a:rPr lang="en-GB" altLang="el-GR" sz="2800" b="1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Α’ και β</a:t>
            </a:r>
            <a:r>
              <a:rPr lang="en-GB" altLang="el-GR" sz="2800" b="1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οηθητικών</a:t>
            </a:r>
            <a:r>
              <a:rPr lang="en-GB" altLang="el-GR" sz="2800" b="1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</a:t>
            </a:r>
            <a:r>
              <a:rPr lang="en-GB" altLang="el-GR" sz="2800" b="1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υλών</a:t>
            </a:r>
            <a:r>
              <a:rPr lang="en-GB" altLang="el-GR" sz="28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π</a:t>
            </a:r>
            <a:r>
              <a:rPr lang="en-GB" altLang="el-GR" sz="2800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ου</a:t>
            </a:r>
            <a:r>
              <a:rPr lang="en-GB" altLang="el-GR" sz="28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</a:t>
            </a:r>
            <a:r>
              <a:rPr lang="en-GB" altLang="el-GR" sz="2800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χρησιμο</a:t>
            </a:r>
            <a:r>
              <a:rPr lang="en-GB" altLang="el-GR" sz="28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ποιούνται στην παραγωγή, </a:t>
            </a:r>
            <a:endParaRPr lang="el-GR" altLang="el-GR" sz="28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2"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GB" altLang="el-GR" sz="2800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οι</a:t>
            </a:r>
            <a:r>
              <a:rPr lang="en-GB" altLang="el-GR" sz="28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</a:t>
            </a:r>
            <a:r>
              <a:rPr lang="en-GB" altLang="el-GR" sz="2800" b="1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μισθοί</a:t>
            </a:r>
            <a:r>
              <a:rPr lang="en-GB" altLang="el-GR" sz="2800" b="1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</a:t>
            </a:r>
            <a:r>
              <a:rPr lang="en-GB" altLang="el-GR" sz="2800" b="1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του</a:t>
            </a:r>
            <a:r>
              <a:rPr lang="en-GB" altLang="el-GR" sz="2800" b="1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π</a:t>
            </a:r>
            <a:r>
              <a:rPr lang="en-GB" altLang="el-GR" sz="2800" b="1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ροσω</a:t>
            </a:r>
            <a:r>
              <a:rPr lang="en-GB" altLang="el-GR" sz="2800" b="1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πικού παραγωγής </a:t>
            </a:r>
            <a:endParaRPr lang="el-GR" altLang="el-GR" sz="2800" b="1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2"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GB" altLang="el-GR" sz="28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κα</a:t>
            </a:r>
            <a:r>
              <a:rPr lang="en-GB" altLang="el-GR" sz="2800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θώς</a:t>
            </a:r>
            <a:r>
              <a:rPr lang="en-GB" altLang="el-GR" sz="28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και </a:t>
            </a:r>
            <a:r>
              <a:rPr lang="en-GB" altLang="el-GR" sz="2800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διάφορ</a:t>
            </a:r>
            <a:r>
              <a:rPr lang="en-GB" altLang="el-GR" sz="28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α άλλα έξοδα που συνδέονται με την παραγωγή, όπως το ενοίκιο, οι δαπάνες για ενέργεια (ΔΕΗ), το κόστος διάφορων αναλώσιμων καθώς και η συντήρηση του εξοπλισμού</a:t>
            </a:r>
            <a:r>
              <a:rPr lang="en-GB" altLang="el-GR" sz="2800" b="1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.</a:t>
            </a:r>
            <a:endParaRPr lang="en-GB" altLang="el-GR" sz="28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2404" name="AutoShape 4"/>
          <p:cNvSpPr>
            <a:spLocks noChangeArrowheads="1"/>
          </p:cNvSpPr>
          <p:nvPr/>
        </p:nvSpPr>
        <p:spPr bwMode="auto">
          <a:xfrm>
            <a:off x="7696200" y="6172200"/>
            <a:ext cx="976313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buClr>
                <a:schemeClr val="accent1"/>
              </a:buClr>
              <a:buSzPct val="70000"/>
              <a:buFont typeface="Wingdings 2" pitchFamily="18" charset="2"/>
              <a:buChar char=""/>
              <a:defRPr sz="3200">
                <a:solidFill>
                  <a:schemeClr val="tx1"/>
                </a:solidFill>
                <a:latin typeface="Rockwell" pitchFamily="18" charset="0"/>
              </a:defRPr>
            </a:lvl1pPr>
            <a:lvl2pPr marL="742950" indent="-285750" eaLnBrk="0" hangingPunct="0">
              <a:spcBef>
                <a:spcPts val="400"/>
              </a:spcBef>
              <a:buClr>
                <a:schemeClr val="accent2"/>
              </a:buClr>
              <a:buSzPct val="90000"/>
              <a:buChar char="•"/>
              <a:defRPr sz="2600">
                <a:solidFill>
                  <a:schemeClr val="tx1"/>
                </a:solidFill>
                <a:latin typeface="Rockwell" pitchFamily="18" charset="0"/>
              </a:defRPr>
            </a:lvl2pPr>
            <a:lvl3pPr marL="1143000" indent="-228600" eaLnBrk="0" hangingPunct="0">
              <a:spcBef>
                <a:spcPts val="400"/>
              </a:spcBef>
              <a:buClr>
                <a:srgbClr val="A8CDD7"/>
              </a:buClr>
              <a:buSzPct val="100000"/>
              <a:buFont typeface="Wingdings 2" pitchFamily="18" charset="2"/>
              <a:buChar char=""/>
              <a:defRPr sz="2300">
                <a:solidFill>
                  <a:schemeClr val="tx1"/>
                </a:solidFill>
                <a:latin typeface="Rockwell" pitchFamily="18" charset="0"/>
              </a:defRPr>
            </a:lvl3pPr>
            <a:lvl4pPr marL="1600200" indent="-228600" eaLnBrk="0" hangingPunct="0">
              <a:spcBef>
                <a:spcPts val="400"/>
              </a:spcBef>
              <a:buClr>
                <a:srgbClr val="A8CDD7"/>
              </a:buClr>
              <a:buSzPct val="100000"/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Rockwell" pitchFamily="18" charset="0"/>
              </a:defRPr>
            </a:lvl4pPr>
            <a:lvl5pPr marL="2057400" indent="-228600" eaLnBrk="0" hangingPunct="0">
              <a:spcBef>
                <a:spcPts val="400"/>
              </a:spcBef>
              <a:buClr>
                <a:srgbClr val="A8CDD7"/>
              </a:buClr>
              <a:buSzPct val="100000"/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Rockwell" pitchFamily="18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A8CDD7"/>
              </a:buClr>
              <a:buSzPct val="100000"/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Rockwell" pitchFamily="18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A8CDD7"/>
              </a:buClr>
              <a:buSzPct val="100000"/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Rockwell" pitchFamily="18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A8CDD7"/>
              </a:buClr>
              <a:buSzPct val="100000"/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Rockwell" pitchFamily="18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A8CDD7"/>
              </a:buClr>
              <a:buSzPct val="100000"/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Rockwell" pitchFamily="18" charset="0"/>
              </a:defRPr>
            </a:lvl9pPr>
          </a:lstStyle>
          <a:p>
            <a:pPr eaLnBrk="1" hangingPunct="1">
              <a:buClrTx/>
              <a:buSzTx/>
              <a:buFontTx/>
              <a:buNone/>
            </a:pPr>
            <a:endParaRPr lang="el-GR" altLang="el-GR" sz="240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763000" cy="1143000"/>
          </a:xfrm>
        </p:spPr>
        <p:txBody>
          <a:bodyPr>
            <a:normAutofit/>
          </a:bodyPr>
          <a:lstStyle/>
          <a:p>
            <a:pPr marL="54864" indent="0" eaLnBrk="1" fontAlgn="auto" hangingPunct="1">
              <a:spcAft>
                <a:spcPts val="0"/>
              </a:spcAft>
              <a:defRPr/>
            </a:pPr>
            <a:r>
              <a:rPr lang="el-GR" sz="28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8</a:t>
            </a:r>
            <a:r>
              <a:rPr lang="en-GB" sz="28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. </a:t>
            </a:r>
            <a:r>
              <a:rPr lang="el-GR" sz="28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ΕΠΙΧΕΙΡΗΣΙΑΚΟ ΣΧΕΔΙΟ :  ΠΑΡΑΔΟΧΕΣ</a:t>
            </a:r>
            <a:r>
              <a:rPr lang="en-GB" sz="28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600200"/>
            <a:ext cx="8610600" cy="5105400"/>
          </a:xfrm>
        </p:spPr>
        <p:txBody>
          <a:bodyPr/>
          <a:lstStyle/>
          <a:p>
            <a:pPr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l-GR" altLang="el-GR" b="1" dirty="0" smtClean="0"/>
              <a:t>ΕΞΟΔΑ</a:t>
            </a:r>
            <a:r>
              <a:rPr lang="el-GR" altLang="el-GR" dirty="0" smtClean="0"/>
              <a:t>. </a:t>
            </a:r>
          </a:p>
          <a:p>
            <a:pPr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GB" altLang="el-GR" b="1" u="sng" dirty="0" err="1" smtClean="0">
                <a:latin typeface="Cambria" pitchFamily="18" charset="0"/>
                <a:cs typeface="Tahoma" pitchFamily="34" charset="0"/>
              </a:rPr>
              <a:t>Έξοδ</a:t>
            </a:r>
            <a:r>
              <a:rPr lang="en-GB" altLang="el-GR" b="1" u="sng" dirty="0" smtClean="0">
                <a:latin typeface="Cambria" pitchFamily="18" charset="0"/>
                <a:cs typeface="Tahoma" pitchFamily="34" charset="0"/>
              </a:rPr>
              <a:t>α παραγωγής </a:t>
            </a:r>
            <a:endParaRPr lang="en-GB" altLang="el-GR" b="1" u="sng" dirty="0" smtClean="0">
              <a:latin typeface="Cambria" pitchFamily="18" charset="0"/>
            </a:endParaRPr>
          </a:p>
          <a:p>
            <a:pPr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Ο 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μελλοντικός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επ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ιχειρημ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ατίας πρέπει να γνωρίζει όλες τις επιμέρους ύλες (υλικές και άυλες) που συνθέτουν την κάθε μονάδα προϊόντος </a:t>
            </a:r>
            <a:endParaRPr lang="el-GR" altLang="el-GR" dirty="0" smtClean="0"/>
          </a:p>
          <a:p>
            <a:pPr lvl="1"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ώστε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να υπ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ολογίσει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το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κόστος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α΄&amp; β’ 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υλών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α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νά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μονάδ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α προϊόντος, το οποίο μετά θα συνυπολογίσει στο κόστος πωληθέντων, όπου θα προστεθούν και τα υπόλοιπα έξοδα που προαναφέρθηκαν. </a:t>
            </a:r>
            <a:endParaRPr lang="en-GB" altLang="el-GR" dirty="0" smtClean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763000" cy="1143000"/>
          </a:xfrm>
        </p:spPr>
        <p:txBody>
          <a:bodyPr>
            <a:normAutofit/>
          </a:bodyPr>
          <a:lstStyle/>
          <a:p>
            <a:pPr marL="54864" indent="0" eaLnBrk="1" fontAlgn="auto" hangingPunct="1">
              <a:spcAft>
                <a:spcPts val="0"/>
              </a:spcAft>
              <a:defRPr/>
            </a:pPr>
            <a:r>
              <a:rPr lang="el-GR" sz="28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8</a:t>
            </a:r>
            <a:r>
              <a:rPr lang="en-GB" sz="28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. </a:t>
            </a:r>
            <a:r>
              <a:rPr lang="el-GR" sz="28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ΕΠΙΧΕΙΡΗΣΙΑΚΟ ΣΧΕΔΙΟ :  ΠΑΡΑΔΟΧΕΣ</a:t>
            </a:r>
            <a:r>
              <a:rPr lang="en-GB" sz="28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</a:t>
            </a:r>
          </a:p>
        </p:txBody>
      </p:sp>
      <p:sp>
        <p:nvSpPr>
          <p:cNvPr id="104451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447800"/>
            <a:ext cx="8458200" cy="5105400"/>
          </a:xfrm>
        </p:spPr>
        <p:txBody>
          <a:bodyPr/>
          <a:lstStyle/>
          <a:p>
            <a:pPr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l-GR" altLang="el-GR" b="1" dirty="0" smtClean="0"/>
              <a:t>ΕΞΟΔΑ</a:t>
            </a:r>
            <a:r>
              <a:rPr lang="el-GR" altLang="el-GR" dirty="0" smtClean="0"/>
              <a:t>. </a:t>
            </a:r>
          </a:p>
          <a:p>
            <a:pPr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GB" altLang="el-GR" b="1" u="sng" dirty="0" err="1" smtClean="0">
                <a:latin typeface="Cambria" pitchFamily="18" charset="0"/>
                <a:cs typeface="Tahoma" pitchFamily="34" charset="0"/>
              </a:rPr>
              <a:t>Έξοδ</a:t>
            </a:r>
            <a:r>
              <a:rPr lang="en-GB" altLang="el-GR" b="1" u="sng" dirty="0" smtClean="0">
                <a:latin typeface="Cambria" pitchFamily="18" charset="0"/>
                <a:cs typeface="Tahoma" pitchFamily="34" charset="0"/>
              </a:rPr>
              <a:t>α Διοίκησης </a:t>
            </a:r>
            <a:endParaRPr lang="en-GB" altLang="el-GR" b="1" u="sng" dirty="0" smtClean="0">
              <a:latin typeface="Cambria" pitchFamily="18" charset="0"/>
            </a:endParaRPr>
          </a:p>
          <a:p>
            <a:pPr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Οι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κύριες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δαπ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άνες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π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ου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επιβα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ρύνουν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την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συγκεκριμένη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λειτουργί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α αποτελούν </a:t>
            </a:r>
            <a:endParaRPr lang="el-GR" altLang="el-GR" dirty="0" smtClean="0"/>
          </a:p>
          <a:p>
            <a:pPr lvl="1"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τα 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τηλεφωνικά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έξοδ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α, </a:t>
            </a:r>
            <a:endParaRPr lang="el-GR" altLang="el-GR" dirty="0" smtClean="0"/>
          </a:p>
          <a:p>
            <a:pPr lvl="1"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οι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μισθοί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των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διοικητικών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υπα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λλήλων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, </a:t>
            </a:r>
            <a:endParaRPr lang="el-GR" altLang="el-GR" dirty="0" smtClean="0"/>
          </a:p>
          <a:p>
            <a:pPr lvl="1"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τα 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έξοδ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α για παροχές τρίτων, </a:t>
            </a:r>
            <a:endParaRPr lang="el-GR" altLang="el-GR" dirty="0" smtClean="0"/>
          </a:p>
          <a:p>
            <a:pPr lvl="1"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όπ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ως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εξωτερικός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λογιστής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, </a:t>
            </a:r>
            <a:endParaRPr lang="el-GR" altLang="el-GR" dirty="0" smtClean="0"/>
          </a:p>
          <a:p>
            <a:pPr lvl="1"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κα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θώς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και 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διάφορ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α έξοδα όπως αναλώσιμα γραφικής ύλης, ύδρευση κτλ.   </a:t>
            </a:r>
            <a:endParaRPr lang="en-GB" altLang="el-GR" dirty="0" smtClean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763000" cy="1143000"/>
          </a:xfrm>
        </p:spPr>
        <p:txBody>
          <a:bodyPr>
            <a:normAutofit/>
          </a:bodyPr>
          <a:lstStyle/>
          <a:p>
            <a:pPr marL="54864" indent="0" eaLnBrk="1" fontAlgn="auto" hangingPunct="1">
              <a:spcAft>
                <a:spcPts val="0"/>
              </a:spcAft>
              <a:defRPr/>
            </a:pPr>
            <a:r>
              <a:rPr lang="el-GR" sz="28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8</a:t>
            </a:r>
            <a:r>
              <a:rPr lang="en-GB" sz="28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. </a:t>
            </a:r>
            <a:r>
              <a:rPr lang="el-GR" sz="28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ΕΠΙΧΕΙΡΗΣΙΑΚΟ ΣΧΕΔΙΟ :  ΠΑΡΑΔΟΧΕΣ</a:t>
            </a:r>
            <a:r>
              <a:rPr lang="en-GB" sz="28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</a:t>
            </a:r>
          </a:p>
        </p:txBody>
      </p:sp>
      <p:sp>
        <p:nvSpPr>
          <p:cNvPr id="105475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600200"/>
            <a:ext cx="8534400" cy="4800600"/>
          </a:xfrm>
        </p:spPr>
        <p:txBody>
          <a:bodyPr/>
          <a:lstStyle/>
          <a:p>
            <a:pPr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l-GR" altLang="el-GR" b="1" dirty="0" smtClean="0"/>
              <a:t>ΕΞΟΔΑ</a:t>
            </a:r>
            <a:r>
              <a:rPr lang="el-GR" altLang="el-GR" dirty="0" smtClean="0"/>
              <a:t>. </a:t>
            </a:r>
          </a:p>
          <a:p>
            <a:pPr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GB" altLang="el-GR" b="1" u="sng" dirty="0" err="1" smtClean="0">
                <a:latin typeface="Cambria" pitchFamily="18" charset="0"/>
                <a:cs typeface="Tahoma" pitchFamily="34" charset="0"/>
              </a:rPr>
              <a:t>Έξοδ</a:t>
            </a:r>
            <a:r>
              <a:rPr lang="en-GB" altLang="el-GR" b="1" u="sng" dirty="0" smtClean="0">
                <a:latin typeface="Cambria" pitchFamily="18" charset="0"/>
                <a:cs typeface="Tahoma" pitchFamily="34" charset="0"/>
              </a:rPr>
              <a:t>α Διάθεσης </a:t>
            </a:r>
            <a:endParaRPr lang="en-GB" altLang="el-GR" b="1" u="sng" dirty="0" smtClean="0">
              <a:latin typeface="Cambria" pitchFamily="18" charset="0"/>
            </a:endParaRPr>
          </a:p>
          <a:p>
            <a:pPr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Έξοδ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α διάθεσης  αποτελούν </a:t>
            </a:r>
            <a:endParaRPr lang="el-GR" altLang="el-GR" dirty="0" smtClean="0"/>
          </a:p>
          <a:p>
            <a:pPr lvl="1"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τα 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έξοδ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α προώθησης και διαφήμισης των προϊόντων, </a:t>
            </a:r>
            <a:endParaRPr lang="el-GR" altLang="el-GR" dirty="0" smtClean="0"/>
          </a:p>
          <a:p>
            <a:pPr lvl="1"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κα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θώς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και 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οι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μισθοί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και τα 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έξοδ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α του προσωπικού που θα απασχολεί η εταιρία στο τομέα των πωλήσεων και του </a:t>
            </a:r>
            <a:r>
              <a:rPr lang="en-US" altLang="el-GR" dirty="0" smtClean="0">
                <a:latin typeface="Cambria" pitchFamily="18" charset="0"/>
                <a:cs typeface="Tahoma" pitchFamily="34" charset="0"/>
              </a:rPr>
              <a:t>marketing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.</a:t>
            </a:r>
            <a:endParaRPr lang="en-GB" altLang="el-GR" dirty="0" smtClean="0">
              <a:latin typeface="Cambria" pitchFamily="18" charset="0"/>
            </a:endParaRPr>
          </a:p>
          <a:p>
            <a:pPr algn="just" eaLnBrk="1" hangingPunct="1">
              <a:lnSpc>
                <a:spcPct val="95000"/>
              </a:lnSpc>
              <a:spcBef>
                <a:spcPct val="10000"/>
              </a:spcBef>
            </a:pPr>
            <a:endParaRPr lang="en-GB" altLang="el-GR" sz="4000" dirty="0" smtClean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pPr marL="54864" indent="0" eaLnBrk="1" fontAlgn="auto" hangingPunct="1">
              <a:spcAft>
                <a:spcPts val="0"/>
              </a:spcAft>
              <a:defRPr/>
            </a:pPr>
            <a:r>
              <a:rPr lang="el-GR" sz="36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8</a:t>
            </a:r>
            <a:r>
              <a:rPr lang="en-GB" sz="36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. </a:t>
            </a:r>
            <a:r>
              <a:rPr lang="el-GR" sz="36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ΕΠΙΧΕΙΡΗΣΙΑΚΟ ΣΧΕΔΙΟ :  ΠΑΡΑΔΟΧΕΣ</a:t>
            </a:r>
            <a:r>
              <a:rPr lang="en-GB" sz="36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</a:t>
            </a:r>
          </a:p>
        </p:txBody>
      </p:sp>
      <p:sp>
        <p:nvSpPr>
          <p:cNvPr id="106499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600200"/>
            <a:ext cx="8458200" cy="5257800"/>
          </a:xfrm>
        </p:spPr>
        <p:txBody>
          <a:bodyPr/>
          <a:lstStyle/>
          <a:p>
            <a:pPr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l-GR" altLang="el-GR" b="1" u="sng" smtClean="0"/>
              <a:t>Παραδοχές </a:t>
            </a:r>
          </a:p>
          <a:p>
            <a:pPr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l-GR" altLang="el-GR" smtClean="0"/>
              <a:t>2.</a:t>
            </a:r>
            <a:r>
              <a:rPr lang="en-GB" altLang="el-GR" smtClean="0">
                <a:latin typeface="Cambria" pitchFamily="18" charset="0"/>
              </a:rPr>
              <a:t> </a:t>
            </a:r>
            <a:r>
              <a:rPr lang="en-GB" altLang="el-GR" b="1" smtClean="0">
                <a:latin typeface="Cambria" pitchFamily="18" charset="0"/>
                <a:cs typeface="Tahoma" pitchFamily="34" charset="0"/>
              </a:rPr>
              <a:t>ΑΠΟΤΕΛΕΣΜΑΤΙΚΟΤΗΤΑ ΠΩΛΗΣΕΩΝ</a:t>
            </a:r>
            <a:r>
              <a:rPr lang="en-GB" altLang="el-GR" smtClean="0">
                <a:latin typeface="Cambria" pitchFamily="18" charset="0"/>
                <a:cs typeface="Tahoma" pitchFamily="34" charset="0"/>
              </a:rPr>
              <a:t>. </a:t>
            </a:r>
            <a:endParaRPr lang="el-GR" altLang="el-GR" smtClean="0"/>
          </a:p>
          <a:p>
            <a:pPr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GB" altLang="el-GR" smtClean="0">
                <a:latin typeface="Cambria" pitchFamily="18" charset="0"/>
                <a:cs typeface="Tahoma" pitchFamily="34" charset="0"/>
              </a:rPr>
              <a:t>Δεύτερη παραδοχή που θα μπορούσε να ισχύει σε ένα Επιχειρηματικό Πλάνο είναι η Αποτελεσματικότητα των Πωλήσεων, </a:t>
            </a:r>
            <a:endParaRPr lang="el-GR" altLang="el-GR" smtClean="0"/>
          </a:p>
          <a:p>
            <a:pPr lvl="1"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GB" altLang="el-GR" smtClean="0">
                <a:latin typeface="Cambria" pitchFamily="18" charset="0"/>
                <a:cs typeface="Tahoma" pitchFamily="34" charset="0"/>
              </a:rPr>
              <a:t>την οποία θα υποστηρίξουμε σε συγκεκριμένες παραμέτρους που θα αναφέρουμε παρακάτω. </a:t>
            </a:r>
          </a:p>
        </p:txBody>
      </p:sp>
      <p:sp>
        <p:nvSpPr>
          <p:cNvPr id="106500" name="AutoShape 5"/>
          <p:cNvSpPr>
            <a:spLocks noChangeArrowheads="1"/>
          </p:cNvSpPr>
          <p:nvPr/>
        </p:nvSpPr>
        <p:spPr bwMode="auto">
          <a:xfrm>
            <a:off x="7620000" y="5867400"/>
            <a:ext cx="976313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buClr>
                <a:schemeClr val="accent1"/>
              </a:buClr>
              <a:buSzPct val="70000"/>
              <a:buFont typeface="Wingdings 2" pitchFamily="18" charset="2"/>
              <a:buChar char=""/>
              <a:defRPr sz="3200">
                <a:solidFill>
                  <a:schemeClr val="tx1"/>
                </a:solidFill>
                <a:latin typeface="Rockwell" pitchFamily="18" charset="0"/>
              </a:defRPr>
            </a:lvl1pPr>
            <a:lvl2pPr marL="742950" indent="-285750" eaLnBrk="0" hangingPunct="0">
              <a:spcBef>
                <a:spcPts val="400"/>
              </a:spcBef>
              <a:buClr>
                <a:schemeClr val="accent2"/>
              </a:buClr>
              <a:buSzPct val="90000"/>
              <a:buChar char="•"/>
              <a:defRPr sz="2600">
                <a:solidFill>
                  <a:schemeClr val="tx1"/>
                </a:solidFill>
                <a:latin typeface="Rockwell" pitchFamily="18" charset="0"/>
              </a:defRPr>
            </a:lvl2pPr>
            <a:lvl3pPr marL="1143000" indent="-228600" eaLnBrk="0" hangingPunct="0">
              <a:spcBef>
                <a:spcPts val="400"/>
              </a:spcBef>
              <a:buClr>
                <a:srgbClr val="A8CDD7"/>
              </a:buClr>
              <a:buSzPct val="100000"/>
              <a:buFont typeface="Wingdings 2" pitchFamily="18" charset="2"/>
              <a:buChar char=""/>
              <a:defRPr sz="2300">
                <a:solidFill>
                  <a:schemeClr val="tx1"/>
                </a:solidFill>
                <a:latin typeface="Rockwell" pitchFamily="18" charset="0"/>
              </a:defRPr>
            </a:lvl3pPr>
            <a:lvl4pPr marL="1600200" indent="-228600" eaLnBrk="0" hangingPunct="0">
              <a:spcBef>
                <a:spcPts val="400"/>
              </a:spcBef>
              <a:buClr>
                <a:srgbClr val="A8CDD7"/>
              </a:buClr>
              <a:buSzPct val="100000"/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Rockwell" pitchFamily="18" charset="0"/>
              </a:defRPr>
            </a:lvl4pPr>
            <a:lvl5pPr marL="2057400" indent="-228600" eaLnBrk="0" hangingPunct="0">
              <a:spcBef>
                <a:spcPts val="400"/>
              </a:spcBef>
              <a:buClr>
                <a:srgbClr val="A8CDD7"/>
              </a:buClr>
              <a:buSzPct val="100000"/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Rockwell" pitchFamily="18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A8CDD7"/>
              </a:buClr>
              <a:buSzPct val="100000"/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Rockwell" pitchFamily="18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A8CDD7"/>
              </a:buClr>
              <a:buSzPct val="100000"/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Rockwell" pitchFamily="18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A8CDD7"/>
              </a:buClr>
              <a:buSzPct val="100000"/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Rockwell" pitchFamily="18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A8CDD7"/>
              </a:buClr>
              <a:buSzPct val="100000"/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Rockwell" pitchFamily="18" charset="0"/>
              </a:defRPr>
            </a:lvl9pPr>
          </a:lstStyle>
          <a:p>
            <a:pPr eaLnBrk="1" hangingPunct="1">
              <a:buClrTx/>
              <a:buSzTx/>
              <a:buFontTx/>
              <a:buNone/>
            </a:pPr>
            <a:endParaRPr lang="el-GR" altLang="el-GR" sz="240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915400" cy="1143000"/>
          </a:xfrm>
        </p:spPr>
        <p:txBody>
          <a:bodyPr>
            <a:normAutofit/>
          </a:bodyPr>
          <a:lstStyle/>
          <a:p>
            <a:pPr marL="54864" indent="0" eaLnBrk="1" fontAlgn="auto" hangingPunct="1">
              <a:spcAft>
                <a:spcPts val="0"/>
              </a:spcAft>
              <a:defRPr/>
            </a:pPr>
            <a:r>
              <a:rPr lang="el-GR" sz="28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8</a:t>
            </a:r>
            <a:r>
              <a:rPr lang="en-GB" sz="28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. </a:t>
            </a:r>
            <a:r>
              <a:rPr lang="el-GR" sz="28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ΕΠΙΧΕΙΡΗΣΙΑΚΟ ΣΧΕΔΙΟ :  ΠΑΡΑΔΟΧΕΣ</a:t>
            </a:r>
            <a:r>
              <a:rPr lang="en-GB" sz="28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</a:t>
            </a:r>
          </a:p>
        </p:txBody>
      </p:sp>
      <p:sp>
        <p:nvSpPr>
          <p:cNvPr id="107523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143000"/>
            <a:ext cx="8534400" cy="5715000"/>
          </a:xfrm>
        </p:spPr>
        <p:txBody>
          <a:bodyPr/>
          <a:lstStyle/>
          <a:p>
            <a:pPr algn="just" eaLnBrk="1" hangingPunct="1">
              <a:lnSpc>
                <a:spcPct val="95000"/>
              </a:lnSpc>
              <a:spcBef>
                <a:spcPct val="10000"/>
              </a:spcBef>
            </a:pPr>
            <a:endParaRPr lang="el-GR" altLang="el-GR" sz="2400" b="1" u="sng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l-GR" altLang="el-GR" sz="2400" b="1" u="sng" dirty="0" smtClean="0">
                <a:latin typeface="Cambria" panose="02040503050406030204" pitchFamily="18" charset="0"/>
                <a:ea typeface="Cambria" panose="02040503050406030204" pitchFamily="18" charset="0"/>
              </a:rPr>
              <a:t>Παραδοχές </a:t>
            </a:r>
            <a:endParaRPr lang="el-GR" altLang="el-GR" sz="2400" b="1" u="sng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l-GR" altLang="el-GR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2.</a:t>
            </a:r>
            <a:r>
              <a:rPr lang="en-GB" altLang="el-GR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altLang="el-GR" sz="2400" b="1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ΑΠΟΤΕΛΕΣΜΑΤΙΚΟΤΗΤΑ ΠΩΛΗΣΕΩΝ</a:t>
            </a:r>
            <a:r>
              <a:rPr lang="en-GB" altLang="el-GR" sz="24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. </a:t>
            </a:r>
            <a:endParaRPr lang="el-GR" altLang="el-GR" sz="24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GB" altLang="el-GR" sz="2400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Ας</a:t>
            </a:r>
            <a:r>
              <a:rPr lang="en-GB" altLang="el-GR" sz="24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υπ</a:t>
            </a:r>
            <a:r>
              <a:rPr lang="en-GB" altLang="el-GR" sz="2400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οθέσουμε</a:t>
            </a:r>
            <a:r>
              <a:rPr lang="en-GB" altLang="el-GR" sz="24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</a:t>
            </a:r>
            <a:r>
              <a:rPr lang="en-GB" altLang="el-GR" sz="2400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ότι</a:t>
            </a:r>
            <a:r>
              <a:rPr lang="en-GB" altLang="el-GR" sz="24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 τα π</a:t>
            </a:r>
            <a:r>
              <a:rPr lang="en-GB" altLang="el-GR" sz="2400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ροϊόντ</a:t>
            </a:r>
            <a:r>
              <a:rPr lang="en-GB" altLang="el-GR" sz="24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α της επιχείρησης είναι βιομηχανικά. </a:t>
            </a:r>
            <a:endParaRPr lang="el-GR" altLang="el-GR" sz="24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GB" altLang="el-GR" sz="24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Η </a:t>
            </a:r>
            <a:r>
              <a:rPr lang="en-GB" altLang="el-GR" sz="2400" dirty="0" err="1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μονάδ</a:t>
            </a:r>
            <a:r>
              <a:rPr lang="en-GB" altLang="el-GR" sz="2400" dirty="0" smtClean="0">
                <a:latin typeface="Cambria" panose="02040503050406030204" pitchFamily="18" charset="0"/>
                <a:ea typeface="Cambria" panose="02040503050406030204" pitchFamily="18" charset="0"/>
                <a:cs typeface="Tahoma" pitchFamily="34" charset="0"/>
              </a:rPr>
              <a:t>α μέτρησης τους είναι το ΤΕΜΑΧΙΟ.</a:t>
            </a:r>
            <a:endParaRPr lang="en-GB" altLang="el-GR" sz="24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 eaLnBrk="1" hangingPunct="1">
              <a:lnSpc>
                <a:spcPct val="95000"/>
              </a:lnSpc>
              <a:spcBef>
                <a:spcPct val="10000"/>
              </a:spcBef>
            </a:pPr>
            <a:endParaRPr lang="en-GB" altLang="el-GR" dirty="0" smtClean="0">
              <a:latin typeface="Tahoma" pitchFamily="34" charset="0"/>
              <a:cs typeface="Tahoma" pitchFamily="34" charset="0"/>
            </a:endParaRPr>
          </a:p>
        </p:txBody>
      </p:sp>
      <p:graphicFrame>
        <p:nvGraphicFramePr>
          <p:cNvPr id="107524" name="Object 6"/>
          <p:cNvGraphicFramePr>
            <a:graphicFrameLocks noChangeAspect="1"/>
          </p:cNvGraphicFramePr>
          <p:nvPr/>
        </p:nvGraphicFramePr>
        <p:xfrm>
          <a:off x="685800" y="3581400"/>
          <a:ext cx="7696200" cy="274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537" name="Φύλλο εργασίας" r:id="rId3" imgW="4389364" imgH="1089965" progId="Excel.Sheet.8">
                  <p:embed/>
                </p:oleObj>
              </mc:Choice>
              <mc:Fallback>
                <p:oleObj name="Φύλλο εργασίας" r:id="rId3" imgW="4389364" imgH="1089965" progId="Excel.Sheet.8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3581400"/>
                        <a:ext cx="7696200" cy="2743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763000" cy="1143000"/>
          </a:xfrm>
        </p:spPr>
        <p:txBody>
          <a:bodyPr>
            <a:normAutofit/>
          </a:bodyPr>
          <a:lstStyle/>
          <a:p>
            <a:pPr marL="54864" indent="0" eaLnBrk="1" fontAlgn="auto" hangingPunct="1">
              <a:spcAft>
                <a:spcPts val="0"/>
              </a:spcAft>
              <a:defRPr/>
            </a:pPr>
            <a:r>
              <a:rPr lang="el-GR" sz="28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8</a:t>
            </a:r>
            <a:r>
              <a:rPr lang="en-GB" sz="28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. </a:t>
            </a:r>
            <a:r>
              <a:rPr lang="el-GR" sz="28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ΕΠΙΧΕΙΡΗΣΙΑΚΟ ΣΧΕΔΙΟ :  ΠΑΡΑΔΟΧΕΣ</a:t>
            </a:r>
            <a:r>
              <a:rPr lang="en-GB" sz="28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</a:t>
            </a:r>
          </a:p>
        </p:txBody>
      </p:sp>
      <p:sp>
        <p:nvSpPr>
          <p:cNvPr id="108547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524000"/>
            <a:ext cx="8610600" cy="5029200"/>
          </a:xfrm>
        </p:spPr>
        <p:txBody>
          <a:bodyPr/>
          <a:lstStyle/>
          <a:p>
            <a:pPr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l-GR" altLang="el-GR" b="1" u="sng" dirty="0" smtClean="0"/>
              <a:t>Παραδοχές </a:t>
            </a:r>
          </a:p>
          <a:p>
            <a:pPr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l-GR" altLang="el-GR" dirty="0" smtClean="0"/>
              <a:t>2.</a:t>
            </a:r>
            <a:r>
              <a:rPr lang="en-GB" altLang="el-GR" dirty="0" smtClean="0">
                <a:latin typeface="Cambria" pitchFamily="18" charset="0"/>
              </a:rPr>
              <a:t> </a:t>
            </a:r>
            <a:r>
              <a:rPr lang="en-GB" altLang="el-GR" b="1" dirty="0" smtClean="0">
                <a:latin typeface="Cambria" pitchFamily="18" charset="0"/>
                <a:cs typeface="Tahoma" pitchFamily="34" charset="0"/>
              </a:rPr>
              <a:t>ΑΠΟΤΕΛΕΣΜΑΤΙΚΟΤΗΤΑ ΠΩΛΗΣΕΩΝ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. </a:t>
            </a:r>
            <a:endParaRPr lang="el-GR" altLang="el-GR" dirty="0" smtClean="0"/>
          </a:p>
          <a:p>
            <a:pPr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Η επ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ιτυχί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α στην επιχειρηματική πορεία της επιχείρησης σε αυτήν την περίπτωση θα προέλθει από τις εξής παραμέτρους:</a:t>
            </a:r>
            <a:endParaRPr lang="el-GR" altLang="el-GR" dirty="0" smtClean="0"/>
          </a:p>
          <a:p>
            <a:pPr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GB" altLang="el-GR" b="1" dirty="0" smtClean="0">
                <a:latin typeface="Cambria" pitchFamily="18" charset="0"/>
                <a:cs typeface="Tahoma" pitchFamily="34" charset="0"/>
              </a:rPr>
              <a:t>1) Απ</a:t>
            </a:r>
            <a:r>
              <a:rPr lang="en-GB" altLang="el-GR" b="1" dirty="0" err="1" smtClean="0">
                <a:latin typeface="Cambria" pitchFamily="18" charset="0"/>
                <a:cs typeface="Tahoma" pitchFamily="34" charset="0"/>
              </a:rPr>
              <a:t>οτελεσμ</a:t>
            </a:r>
            <a:r>
              <a:rPr lang="en-GB" altLang="el-GR" b="1" dirty="0" smtClean="0">
                <a:latin typeface="Cambria" pitchFamily="18" charset="0"/>
                <a:cs typeface="Tahoma" pitchFamily="34" charset="0"/>
              </a:rPr>
              <a:t>ατικότητα Πωλητή</a:t>
            </a:r>
            <a:endParaRPr lang="en-GB" altLang="el-GR" dirty="0" smtClean="0">
              <a:latin typeface="Cambria" pitchFamily="18" charset="0"/>
            </a:endParaRPr>
          </a:p>
          <a:p>
            <a:pPr lvl="1"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Από 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στ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ατιστικά δεδομένα, η αποτελεσματικότητα πωλήσεων βιομηχανικών προϊόντων από πωλητές κυμαίνεται στο 35%, </a:t>
            </a:r>
            <a:endParaRPr lang="el-GR" altLang="el-GR" dirty="0" smtClean="0"/>
          </a:p>
          <a:p>
            <a:pPr lvl="2"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GB" altLang="el-GR" sz="2800" dirty="0" err="1" smtClean="0">
                <a:latin typeface="Cambria" pitchFamily="18" charset="0"/>
                <a:cs typeface="Tahoma" pitchFamily="34" charset="0"/>
              </a:rPr>
              <a:t>δηλ</a:t>
            </a:r>
            <a:r>
              <a:rPr lang="en-GB" altLang="el-GR" sz="2800" dirty="0" smtClean="0">
                <a:latin typeface="Cambria" pitchFamily="18" charset="0"/>
                <a:cs typeface="Tahoma" pitchFamily="34" charset="0"/>
              </a:rPr>
              <a:t>αδή, απαιτούνται κατά μέσο όρο 3 επισκέψεις πωλητή για ναι επιτευχθεί μία πώληση. </a:t>
            </a:r>
            <a:endParaRPr lang="en-GB" altLang="el-GR" sz="2800" dirty="0" smtClean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839200" cy="1143000"/>
          </a:xfrm>
        </p:spPr>
        <p:txBody>
          <a:bodyPr>
            <a:normAutofit/>
          </a:bodyPr>
          <a:lstStyle/>
          <a:p>
            <a:pPr marL="54864" indent="0" eaLnBrk="1" fontAlgn="auto" hangingPunct="1">
              <a:spcAft>
                <a:spcPts val="0"/>
              </a:spcAft>
              <a:defRPr/>
            </a:pPr>
            <a:r>
              <a:rPr lang="el-GR" sz="28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8</a:t>
            </a:r>
            <a:r>
              <a:rPr lang="en-GB" sz="28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. </a:t>
            </a:r>
            <a:r>
              <a:rPr lang="el-GR" sz="28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ΕΠΙΧΕΙΡΗΣΙΑΚΟ ΣΧΕΔΙΟ :  ΠΑΡΑΔΟΧΕΣ</a:t>
            </a:r>
            <a:r>
              <a:rPr lang="en-GB" sz="28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</a:t>
            </a:r>
          </a:p>
        </p:txBody>
      </p:sp>
      <p:sp>
        <p:nvSpPr>
          <p:cNvPr id="109571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447800"/>
            <a:ext cx="8382000" cy="5181600"/>
          </a:xfrm>
        </p:spPr>
        <p:txBody>
          <a:bodyPr/>
          <a:lstStyle/>
          <a:p>
            <a:pPr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l-GR" altLang="el-GR" b="1" dirty="0" smtClean="0"/>
              <a:t>α</a:t>
            </a:r>
            <a:r>
              <a:rPr lang="en-GB" altLang="el-GR" b="1" dirty="0" smtClean="0">
                <a:latin typeface="Cambria" pitchFamily="18" charset="0"/>
                <a:cs typeface="Tahoma" pitchFamily="34" charset="0"/>
              </a:rPr>
              <a:t>) Απ</a:t>
            </a:r>
            <a:r>
              <a:rPr lang="en-GB" altLang="el-GR" b="1" dirty="0" err="1" smtClean="0">
                <a:latin typeface="Cambria" pitchFamily="18" charset="0"/>
                <a:cs typeface="Tahoma" pitchFamily="34" charset="0"/>
              </a:rPr>
              <a:t>οτελεσμ</a:t>
            </a:r>
            <a:r>
              <a:rPr lang="en-GB" altLang="el-GR" b="1" dirty="0" smtClean="0">
                <a:latin typeface="Cambria" pitchFamily="18" charset="0"/>
                <a:cs typeface="Tahoma" pitchFamily="34" charset="0"/>
              </a:rPr>
              <a:t>ατικότητα Πωλητή</a:t>
            </a:r>
            <a:endParaRPr lang="en-GB" altLang="el-GR" dirty="0" smtClean="0">
              <a:latin typeface="Cambria" pitchFamily="18" charset="0"/>
            </a:endParaRPr>
          </a:p>
          <a:p>
            <a:pPr lvl="1"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Η α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νά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πτυξη της επιχείρησης θα προέλθει από την προσέγγιση της αγοράς, και αυτό εξαρτάται από την ικανότητα επισκέψεων των πωλητών της επιχείρησης. </a:t>
            </a:r>
            <a:endParaRPr lang="el-GR" altLang="el-GR" dirty="0" smtClean="0"/>
          </a:p>
          <a:p>
            <a:pPr lvl="1"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Αν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γι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α παράδειγμα, ένας πωλητής μπορεί να πραγματοποιεί 5 επισκέψεις την ημέρα, τότε πραγματοποιεί 3</a:t>
            </a:r>
            <a:r>
              <a:rPr lang="en-US" altLang="el-GR" dirty="0" smtClean="0">
                <a:latin typeface="Cambria" pitchFamily="18" charset="0"/>
                <a:cs typeface="Tahoma" pitchFamily="34" charset="0"/>
              </a:rPr>
              <a:t>x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20=60 επ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ισκέψεις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το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μήν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α και άρα 720 επισκέψεις το χρόνο.</a:t>
            </a:r>
            <a:endParaRPr lang="el-GR" altLang="el-GR" dirty="0" smtClean="0"/>
          </a:p>
          <a:p>
            <a:pPr lvl="1"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Εάν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θεωρήσουμε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ως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δεδομένο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ότι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η απ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οτελεσμ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ατικότητα είναι 35%, αυτό σημαίνει ότι ο μέγιστος αριθμός πελατών που ο εν λόγω πωλητής θα «κλείσει» μέσα στο έτος είναι 252.</a:t>
            </a:r>
            <a:endParaRPr lang="en-GB" altLang="el-GR" dirty="0" smtClean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839200" cy="1143000"/>
          </a:xfrm>
        </p:spPr>
        <p:txBody>
          <a:bodyPr>
            <a:normAutofit/>
          </a:bodyPr>
          <a:lstStyle/>
          <a:p>
            <a:pPr marL="54864" indent="0" eaLnBrk="1" fontAlgn="auto" hangingPunct="1">
              <a:spcAft>
                <a:spcPts val="0"/>
              </a:spcAft>
              <a:defRPr/>
            </a:pPr>
            <a:r>
              <a:rPr lang="el-GR" sz="28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8</a:t>
            </a:r>
            <a:r>
              <a:rPr lang="en-GB" sz="28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. </a:t>
            </a:r>
            <a:r>
              <a:rPr lang="el-GR" sz="28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ΕΠΙΧΕΙΡΗΣΙΑΚΟ ΣΧΕΔΙΟ :  ΠΑΡΑΔΟΧΕΣ</a:t>
            </a:r>
            <a:r>
              <a:rPr lang="en-GB" sz="28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</a:t>
            </a:r>
          </a:p>
        </p:txBody>
      </p:sp>
      <p:sp>
        <p:nvSpPr>
          <p:cNvPr id="110595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447800"/>
            <a:ext cx="8534400" cy="5181600"/>
          </a:xfrm>
        </p:spPr>
        <p:txBody>
          <a:bodyPr/>
          <a:lstStyle/>
          <a:p>
            <a:pPr>
              <a:buFontTx/>
              <a:buNone/>
            </a:pPr>
            <a:r>
              <a:rPr lang="el-GR" altLang="el-GR" dirty="0" smtClean="0"/>
              <a:t>2.</a:t>
            </a:r>
            <a:r>
              <a:rPr lang="en-GB" altLang="el-GR" dirty="0" smtClean="0">
                <a:latin typeface="Cambria" pitchFamily="18" charset="0"/>
              </a:rPr>
              <a:t> </a:t>
            </a:r>
            <a:r>
              <a:rPr lang="en-GB" altLang="el-GR" b="1" dirty="0" smtClean="0">
                <a:latin typeface="Cambria" pitchFamily="18" charset="0"/>
                <a:cs typeface="Tahoma" pitchFamily="34" charset="0"/>
              </a:rPr>
              <a:t>ΑΠΟΤΕΛΕΣΜΑΤΙΚΟΤΗΤΑ ΠΩΛΗΣΕΩΝ</a:t>
            </a:r>
            <a:endParaRPr lang="el-GR" altLang="el-GR" b="1" dirty="0" smtClean="0"/>
          </a:p>
          <a:p>
            <a:pPr>
              <a:buFontTx/>
              <a:buNone/>
            </a:pPr>
            <a:r>
              <a:rPr lang="el-GR" altLang="el-GR" dirty="0" smtClean="0"/>
              <a:t>β</a:t>
            </a:r>
            <a:r>
              <a:rPr lang="en-GB" altLang="el-GR" b="1" dirty="0" smtClean="0">
                <a:latin typeface="Cambria" pitchFamily="18" charset="0"/>
                <a:cs typeface="Tahoma" pitchFamily="34" charset="0"/>
              </a:rPr>
              <a:t>) </a:t>
            </a:r>
            <a:r>
              <a:rPr lang="en-GB" altLang="el-GR" b="1" dirty="0" err="1" smtClean="0">
                <a:latin typeface="Cambria" pitchFamily="18" charset="0"/>
                <a:cs typeface="Tahoma" pitchFamily="34" charset="0"/>
              </a:rPr>
              <a:t>Δυν</a:t>
            </a:r>
            <a:r>
              <a:rPr lang="en-GB" altLang="el-GR" b="1" dirty="0" smtClean="0">
                <a:latin typeface="Cambria" pitchFamily="18" charset="0"/>
                <a:cs typeface="Tahoma" pitchFamily="34" charset="0"/>
              </a:rPr>
              <a:t>αμικότητα παραγωγής  / Οικονομίες κλίμακας</a:t>
            </a:r>
            <a:endParaRPr lang="en-GB" altLang="el-GR" dirty="0" smtClean="0">
              <a:latin typeface="Cambria" pitchFamily="18" charset="0"/>
            </a:endParaRPr>
          </a:p>
          <a:p>
            <a:pPr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Η παρα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γωγική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δυν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αμικότητα της επιχείρησης υπολογίζεται αρχικά σε έναν συγκεκριμένο αριθμό μονάδων ετησίως. </a:t>
            </a:r>
            <a:endParaRPr lang="el-GR" altLang="el-GR" dirty="0" smtClean="0"/>
          </a:p>
          <a:p>
            <a:pPr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Ωστόσο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, κα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θώς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το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π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ροσω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πικό θα μαθαίνει συνεχώς περισσότερο τις διαδικασίες παραγωγής, αυτή αναμένεται να αυξηθεί. </a:t>
            </a:r>
            <a:endParaRPr lang="el-GR" altLang="el-GR" dirty="0" smtClean="0"/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748713" cy="1143000"/>
          </a:xfrm>
        </p:spPr>
        <p:txBody>
          <a:bodyPr>
            <a:normAutofit/>
          </a:bodyPr>
          <a:lstStyle/>
          <a:p>
            <a:pPr marL="54864" indent="0" eaLnBrk="1" fontAlgn="auto" hangingPunct="1">
              <a:spcAft>
                <a:spcPts val="0"/>
              </a:spcAft>
              <a:defRPr/>
            </a:pPr>
            <a:r>
              <a:rPr lang="el-GR" sz="28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8</a:t>
            </a:r>
            <a:r>
              <a:rPr lang="en-GB" sz="28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>. </a:t>
            </a:r>
            <a:r>
              <a:rPr lang="el-GR" sz="28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ΕΠΙΧΕΙΡΗΣΙΑΚΟ ΣΧΕΔΙΟ :  ΠΑΡΑΔΟΧΕΣ</a:t>
            </a:r>
            <a:r>
              <a:rPr lang="en-GB" sz="2800" b="1" dirty="0">
                <a:solidFill>
                  <a:srgbClr val="0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</a:t>
            </a:r>
          </a:p>
        </p:txBody>
      </p:sp>
      <p:sp>
        <p:nvSpPr>
          <p:cNvPr id="111619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752600"/>
            <a:ext cx="8520113" cy="5410200"/>
          </a:xfrm>
        </p:spPr>
        <p:txBody>
          <a:bodyPr/>
          <a:lstStyle/>
          <a:p>
            <a:pPr>
              <a:buFontTx/>
              <a:buNone/>
            </a:pPr>
            <a:r>
              <a:rPr lang="el-GR" altLang="el-GR" dirty="0" smtClean="0">
                <a:latin typeface="Tahoma" pitchFamily="34" charset="0"/>
              </a:rPr>
              <a:t>2.</a:t>
            </a:r>
            <a:r>
              <a:rPr lang="en-GB" altLang="el-GR" dirty="0" smtClean="0"/>
              <a:t> </a:t>
            </a:r>
            <a:r>
              <a:rPr lang="en-GB" altLang="el-GR" b="1" dirty="0" smtClean="0">
                <a:latin typeface="Cambria" pitchFamily="18" charset="0"/>
                <a:cs typeface="Tahoma" pitchFamily="34" charset="0"/>
              </a:rPr>
              <a:t>ΑΠΟΤΕΛΕΣΜΑΤΙΚΟΤΗΤΑ ΠΩΛΗΣΕΩΝ</a:t>
            </a:r>
            <a:endParaRPr lang="el-GR" altLang="el-GR" b="1" dirty="0" smtClean="0"/>
          </a:p>
          <a:p>
            <a:pPr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l-GR" altLang="el-GR" dirty="0" smtClean="0"/>
              <a:t>γ</a:t>
            </a:r>
            <a:r>
              <a:rPr lang="en-GB" altLang="el-GR" b="1" dirty="0" smtClean="0">
                <a:latin typeface="Cambria" pitchFamily="18" charset="0"/>
                <a:cs typeface="Tahoma" pitchFamily="34" charset="0"/>
              </a:rPr>
              <a:t>) </a:t>
            </a:r>
            <a:r>
              <a:rPr lang="en-GB" altLang="el-GR" b="1" dirty="0" err="1" smtClean="0">
                <a:latin typeface="Cambria" pitchFamily="18" charset="0"/>
                <a:cs typeface="Tahoma" pitchFamily="34" charset="0"/>
              </a:rPr>
              <a:t>Μερίδιο</a:t>
            </a:r>
            <a:r>
              <a:rPr lang="en-GB" altLang="el-GR" b="1" dirty="0" smtClean="0">
                <a:latin typeface="Cambria" pitchFamily="18" charset="0"/>
                <a:cs typeface="Tahoma" pitchFamily="34" charset="0"/>
              </a:rPr>
              <a:t> </a:t>
            </a:r>
            <a:r>
              <a:rPr lang="en-GB" altLang="el-GR" b="1" dirty="0" err="1" smtClean="0">
                <a:latin typeface="Cambria" pitchFamily="18" charset="0"/>
                <a:cs typeface="Tahoma" pitchFamily="34" charset="0"/>
              </a:rPr>
              <a:t>Αγοράς</a:t>
            </a:r>
            <a:endParaRPr lang="en-GB" altLang="el-GR" dirty="0" smtClean="0">
              <a:latin typeface="Cambria" pitchFamily="18" charset="0"/>
            </a:endParaRPr>
          </a:p>
          <a:p>
            <a:pPr lvl="1"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Σε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π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οιο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π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οσοστό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της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α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γοράς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η επ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ιχείρηση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ανα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μένετ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αι να έχει πουλήσει εντός της τριετίας; </a:t>
            </a:r>
            <a:endParaRPr lang="el-GR" altLang="el-GR" dirty="0" smtClean="0"/>
          </a:p>
          <a:p>
            <a:pPr lvl="1"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Εάν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το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π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οσοστό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α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υτό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α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υξηθεί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, 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οι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π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ωλήσεις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της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επ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ιχείρησης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, κα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θώς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και τα καθα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ρά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 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κέρδη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, θα </a:t>
            </a: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κλιμ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ακωθούν σημαντικά. </a:t>
            </a:r>
            <a:endParaRPr lang="el-GR" altLang="el-GR" dirty="0" smtClean="0"/>
          </a:p>
          <a:p>
            <a:pPr lvl="1" algn="just" eaLnBrk="1" hangingPunct="1">
              <a:lnSpc>
                <a:spcPct val="95000"/>
              </a:lnSpc>
              <a:spcBef>
                <a:spcPct val="10000"/>
              </a:spcBef>
            </a:pPr>
            <a:r>
              <a:rPr lang="en-GB" altLang="el-GR" dirty="0" err="1" smtClean="0">
                <a:latin typeface="Cambria" pitchFamily="18" charset="0"/>
                <a:cs typeface="Tahoma" pitchFamily="34" charset="0"/>
              </a:rPr>
              <a:t>Αν</a:t>
            </a:r>
            <a:r>
              <a:rPr lang="en-GB" altLang="el-GR" dirty="0" smtClean="0">
                <a:latin typeface="Cambria" pitchFamily="18" charset="0"/>
                <a:cs typeface="Tahoma" pitchFamily="34" charset="0"/>
              </a:rPr>
              <a:t>αφέρουμε τους στόχους της επιχείρησης.</a:t>
            </a:r>
            <a:endParaRPr lang="el-GR" altLang="el-GR" dirty="0" smtClean="0"/>
          </a:p>
        </p:txBody>
      </p:sp>
      <p:sp>
        <p:nvSpPr>
          <p:cNvPr id="111620" name="AutoShape 5"/>
          <p:cNvSpPr>
            <a:spLocks noChangeArrowheads="1"/>
          </p:cNvSpPr>
          <p:nvPr/>
        </p:nvSpPr>
        <p:spPr bwMode="auto">
          <a:xfrm>
            <a:off x="7772400" y="6019800"/>
            <a:ext cx="976313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buClr>
                <a:schemeClr val="accent1"/>
              </a:buClr>
              <a:buSzPct val="70000"/>
              <a:buFont typeface="Wingdings 2" pitchFamily="18" charset="2"/>
              <a:buChar char=""/>
              <a:defRPr sz="3200">
                <a:solidFill>
                  <a:schemeClr val="tx1"/>
                </a:solidFill>
                <a:latin typeface="Rockwell" pitchFamily="18" charset="0"/>
              </a:defRPr>
            </a:lvl1pPr>
            <a:lvl2pPr marL="742950" indent="-285750" eaLnBrk="0" hangingPunct="0">
              <a:spcBef>
                <a:spcPts val="400"/>
              </a:spcBef>
              <a:buClr>
                <a:schemeClr val="accent2"/>
              </a:buClr>
              <a:buSzPct val="90000"/>
              <a:buChar char="•"/>
              <a:defRPr sz="2600">
                <a:solidFill>
                  <a:schemeClr val="tx1"/>
                </a:solidFill>
                <a:latin typeface="Rockwell" pitchFamily="18" charset="0"/>
              </a:defRPr>
            </a:lvl2pPr>
            <a:lvl3pPr marL="1143000" indent="-228600" eaLnBrk="0" hangingPunct="0">
              <a:spcBef>
                <a:spcPts val="400"/>
              </a:spcBef>
              <a:buClr>
                <a:srgbClr val="A8CDD7"/>
              </a:buClr>
              <a:buSzPct val="100000"/>
              <a:buFont typeface="Wingdings 2" pitchFamily="18" charset="2"/>
              <a:buChar char=""/>
              <a:defRPr sz="2300">
                <a:solidFill>
                  <a:schemeClr val="tx1"/>
                </a:solidFill>
                <a:latin typeface="Rockwell" pitchFamily="18" charset="0"/>
              </a:defRPr>
            </a:lvl3pPr>
            <a:lvl4pPr marL="1600200" indent="-228600" eaLnBrk="0" hangingPunct="0">
              <a:spcBef>
                <a:spcPts val="400"/>
              </a:spcBef>
              <a:buClr>
                <a:srgbClr val="A8CDD7"/>
              </a:buClr>
              <a:buSzPct val="100000"/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Rockwell" pitchFamily="18" charset="0"/>
              </a:defRPr>
            </a:lvl4pPr>
            <a:lvl5pPr marL="2057400" indent="-228600" eaLnBrk="0" hangingPunct="0">
              <a:spcBef>
                <a:spcPts val="400"/>
              </a:spcBef>
              <a:buClr>
                <a:srgbClr val="A8CDD7"/>
              </a:buClr>
              <a:buSzPct val="100000"/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Rockwell" pitchFamily="18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A8CDD7"/>
              </a:buClr>
              <a:buSzPct val="100000"/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Rockwell" pitchFamily="18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A8CDD7"/>
              </a:buClr>
              <a:buSzPct val="100000"/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Rockwell" pitchFamily="18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A8CDD7"/>
              </a:buClr>
              <a:buSzPct val="100000"/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Rockwell" pitchFamily="18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A8CDD7"/>
              </a:buClr>
              <a:buSzPct val="100000"/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Rockwell" pitchFamily="18" charset="0"/>
              </a:defRPr>
            </a:lvl9pPr>
          </a:lstStyle>
          <a:p>
            <a:pPr eaLnBrk="1" hangingPunct="1">
              <a:buClrTx/>
              <a:buSzTx/>
              <a:buFontTx/>
              <a:buNone/>
            </a:pPr>
            <a:endParaRPr lang="el-GR" altLang="el-GR" sz="240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Τήξη">
  <a:themeElements>
    <a:clrScheme name="Άποψη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Τήξη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Τήξη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810</TotalTime>
  <Words>3518</Words>
  <Application>Microsoft Office PowerPoint</Application>
  <PresentationFormat>Προβολή στην οθόνη (4:3)</PresentationFormat>
  <Paragraphs>553</Paragraphs>
  <Slides>101</Slides>
  <Notes>0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8</vt:i4>
      </vt:variant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101</vt:i4>
      </vt:variant>
    </vt:vector>
  </HeadingPairs>
  <TitlesOfParts>
    <vt:vector size="111" baseType="lpstr">
      <vt:lpstr>Times New Roman</vt:lpstr>
      <vt:lpstr>Arial</vt:lpstr>
      <vt:lpstr>Rockwell</vt:lpstr>
      <vt:lpstr>Wingdings 2</vt:lpstr>
      <vt:lpstr>Calibri</vt:lpstr>
      <vt:lpstr>Cambria</vt:lpstr>
      <vt:lpstr>Tahoma</vt:lpstr>
      <vt:lpstr>Book Antiqua</vt:lpstr>
      <vt:lpstr>Τήξη</vt:lpstr>
      <vt:lpstr>Φύλλο εργασίας του Microsoft Excel</vt:lpstr>
      <vt:lpstr>ΠΡΟΓΡΑΜΜΑ ΜΕΤΑΠΤΥΧΙΑΚΩΝ ΣΠΟΥΔΩΝ "ΛΟΓΙΣΤΙΚΗ &amp; ΕΛΕΓΚΤΙΚΗ”</vt:lpstr>
      <vt:lpstr>Επενδυτικά Σχέδια</vt:lpstr>
      <vt:lpstr>Σχέδιο επένδυσης</vt:lpstr>
      <vt:lpstr>Αντικειμενικά κριτήρια αξιολόγησης</vt:lpstr>
      <vt:lpstr>Κατηγορίες Μελετών</vt:lpstr>
      <vt:lpstr>Αναγνωριστική μελέτη</vt:lpstr>
      <vt:lpstr>    Προμελέτη εφικτότητας</vt:lpstr>
      <vt:lpstr>   Υποστηρικτικές μελέτες </vt:lpstr>
      <vt:lpstr>Μελέτη σκοπιμότητας ή κύρια μελέτη </vt:lpstr>
      <vt:lpstr>Το Επιχειρηματικό σχέδιο</vt:lpstr>
      <vt:lpstr>Ομάδες- στόχοι του επιχειρηματικού σχεδίου</vt:lpstr>
      <vt:lpstr>Παρουσίαση του PowerPoint</vt:lpstr>
      <vt:lpstr>Παρουσίαση του PowerPoint</vt:lpstr>
      <vt:lpstr>Βασικές οδηγίες </vt:lpstr>
      <vt:lpstr>Σημαντικά σημεία</vt:lpstr>
      <vt:lpstr>Παρουσίαση του PowerPoint</vt:lpstr>
      <vt:lpstr>Πηγές πληροφοριών</vt:lpstr>
      <vt:lpstr>Πηγές</vt:lpstr>
      <vt:lpstr>1. Περιγραφή του Επιχειρηματικού Σχεδίου (περίληψη)</vt:lpstr>
      <vt:lpstr>1. Περιγραφή του Επιχειρηματικού Σχεδίου (περίληψη) (2)</vt:lpstr>
      <vt:lpstr>1. Περιγραφή του Επιχειρηματικού Σχεδίου (περίληψη) (3)</vt:lpstr>
      <vt:lpstr>1. Περιγραφή του Επιχειρηματικού Σχεδίου (περίληψη)(4)</vt:lpstr>
      <vt:lpstr>2. ΑΝΑΛΥΣΗ ΕΞΩΤΕΡΙΚΟΥ (ΜΑΚΡΟ- ΠΕΡΙΒΑΛΛΟΝΤΟΣ)</vt:lpstr>
      <vt:lpstr>2. ΑΝΑΛΥΣΗ ΕΞΩΤΕΡΙΚΟΥ (ΜΑΚΡΟ-) ΠΕΡΙΒΑΛΛΟΝΤΟΣ</vt:lpstr>
      <vt:lpstr>2. ΑΝΑΛΥΣΗ ΕΞΩΤΕΡΙΚΟΥ (ΜΑΚΡΟ-) ΠΕΡΙΒΑΛΛΟΝΤΟΣ</vt:lpstr>
      <vt:lpstr>2. ΑΝΑΛΥΣΗ ΕΞΩΤΕΡΙΚΟΥ (ΜΑΚΡΟ-) ΠΕΡΙΒΑΛΛΟΝΤΟΣ</vt:lpstr>
      <vt:lpstr>2. ΑΝΑΛΥΣΗ ΕΞΩΤΕΡΙΚΟΥ (ΜΑΚΡΟ-) ΠΕΡΙΒΑΛΛΟΝΤΟΣ</vt:lpstr>
      <vt:lpstr>2. ΑΝΑΛΥΣΗ ΕΞΩΤΕΡΙΚΟΥ (ΜΑΚΡΟ-) ΠΕΡΙΒΑΛΛΟΝΤΟΣ</vt:lpstr>
      <vt:lpstr>2. ΑΝΑΛΥΣΗ ΕΞΩΤΕΡΙΚΟΥ (ΜΑΚΡΟ-) ΠΕΡΙΒΑΛΛΟΝΤΟΣ</vt:lpstr>
      <vt:lpstr>2. ΑΝΑΛΥΣΗ ΕΞΩΤΕΡΙΚΟΥ (ΜΑΚΡΟ-) ΠΕΡΙΒΑΛΛΟΝΤΟΣ</vt:lpstr>
      <vt:lpstr>2. ΑΝΑΛΥΣΗ ΕΞΩΤΕΡΙΚΟΥ (ΜΑΚΡΟ-) ΠΕΡΙΒΑΛΛΟΝΤΟΣ</vt:lpstr>
      <vt:lpstr>2. ΑΝΑΛΥΣΗ ΕΞΩΤΕΡΙΚΟΥ (ΜΑΚΡΟ-) ΠΕΡΙΒΑΛΛΟΝΤΟΣ</vt:lpstr>
      <vt:lpstr>2. ΑΝΑΛΥΣΗ ΕΞΩΤΕΡΙΚΟΥ (ΜΑΚΡΟ-) ΠΕΡΙΒΑΛΛΟΝΤΟΣ</vt:lpstr>
      <vt:lpstr>2. ΑΝΑΛΥΣΗ ΕΞΩΤΕΡΙΚΟΥ (ΜΑΚΡΟ-) ΠΕΡΙΒΑΛΛΟΝΤΟΣ</vt:lpstr>
      <vt:lpstr>2. ΑΝΑΛΥΣΗ ΕΞΩΤΕΡΙΚΟΥ (ΜΑΚΡΟ-) ΠΕΡΙΒΑΛΛΟΝΤΟΣ</vt:lpstr>
      <vt:lpstr>2. ΑΝΑΛΥΣΗ ΕΞΩΤΕΡΙΚΟΥ (ΜΑΚΡΟ-) ΠΕΡΙΒΑΛΛΟΝΤΟΣ</vt:lpstr>
      <vt:lpstr>2. ΑΝΑΛΥΣΗ ΕΞΩΤΕΡΙΚΟΥ (ΜΑΚΡΟ-) ΠΕΡΙΒΑΛΛΟΝΤΟΣ</vt:lpstr>
      <vt:lpstr>Παρουσίαση του PowerPoint</vt:lpstr>
      <vt:lpstr>3. ΑΝΑΛΥΣΗ ΕΝΔΙΑΜΕΣΟΥ (ΜΙΚΡΟ-) ΠΕΡΙΒΑΛΛΟΝΤΟΣ</vt:lpstr>
      <vt:lpstr>3. ΑΝΑΛΥΣΗ ΕΝΔΙΑΜΕΣΟΥ (ΜΙΚΡΟ-) ΠΕΡΙΒΑΛΛΟΝΤΟΣ</vt:lpstr>
      <vt:lpstr>3. ΑΝΑΛΥΣΗ ΕΝΔΙΑΜΕΣΟΥ (ΜΙΚΡΟ-) ΠΕΡΙΒΑΛΛΟΝΤΟΣ</vt:lpstr>
      <vt:lpstr>3. ΑΝΑΛΥΣΗ ΕΝΔΙΑΜΕΣΟΥ (ΜΙΚΡΟ-) ΠΕΡΙΒΑΛΛΟΝΤΟΣ</vt:lpstr>
      <vt:lpstr>3. ΑΝΑΛΥΣΗ ΕΝΔΙΑΜΕΣΟΥ (ΜΙΚΡΟ-) ΠΕΡΙΒΑΛΛΟΝΤΟΣ</vt:lpstr>
      <vt:lpstr>Παρουσίαση του PowerPoint</vt:lpstr>
      <vt:lpstr>3. ΑΝΑΛΥΣΗ ΕΝΔΙΑΜΕΣΟΥ (ΜΙΚΡΟ-) ΠΕΡΙΒΑΛΛΟΝΤΟΣ</vt:lpstr>
      <vt:lpstr>3. ΑΝΑΛΥΣΗ ΕΝΔΙΑΜΕΣΟΥ (ΜΙΚΡΟ-) ΠΕΡΙΒΑΛΛΟΝΤΟΣ</vt:lpstr>
      <vt:lpstr>3. ΑΝΑΛΥΣΗ ΕΝΔΙΑΜΕΣΟΥ (ΜΙΚΡΟ-) ΠΕΡΙΒΑΛΛΟΝΤΟΣ</vt:lpstr>
      <vt:lpstr>Παρουσίαση του PowerPoint</vt:lpstr>
      <vt:lpstr>3. ΑΝΑΛΥΣΗ ΕΝΔΙΑΜΕΣΟΥ (ΜΙΚΡΟ-) ΠΕΡΙΒΑΛΛΟΝΤΟΣ</vt:lpstr>
      <vt:lpstr>3. ΑΝΑΛΥΣΗ ΕΝΔΙΑΜΕΣΟΥ (ΜΙΚΡΟ-) ΠΕΡΙΒΑΛΛΟΝΤΟΣ</vt:lpstr>
      <vt:lpstr> 3. ΑΝΑΛΥΣΗ ΕΝΔΙΑΜΕΣΟΥ (ΜΙΚΡΟ-) ΠΕΡΙΒΑΛΛΟΝΤΟΣ</vt:lpstr>
      <vt:lpstr>3. ΑΝΑΛΥΣΗ ΕΝΔΙΑΜΕΣΟΥ (ΜΙΚΡΟ-) ΠΕΡΙΒΑΛΛΟΝΤΟΣ</vt:lpstr>
      <vt:lpstr>3. ΑΝΑΛΥΣΗ ΕΝΔΙΑΜΕΣΟΥ (ΜΙΚΡΟ-) ΠΕΡΙΒΑΛΛΟΝΤΟΣ</vt:lpstr>
      <vt:lpstr>3. ΑΝΑΛΥΣΗ ΕΝΔΙΑΜΕΣΟΥ (ΜΙΚΡΟ-) ΠΕΡΙΒΑΛΛΟΝΤΟΣ</vt:lpstr>
      <vt:lpstr>Παρουσίαση του PowerPoint</vt:lpstr>
      <vt:lpstr>Παρουσίαση του PowerPoint</vt:lpstr>
      <vt:lpstr>3. ΑΝΑΛΥΣΗ ΕΝΔΙΑΜΕΣΟΥ (ΜΙΚΡΟ-) ΠΕΡΙΒΑΛΛΟΝΤΟΣ</vt:lpstr>
      <vt:lpstr>4. ΑΝΑΛΥΣΗ ΕΣΩΤΕΡΙΚΟΥ ΠΕΡΙΒΑΛΛΟΝΤΟΣ</vt:lpstr>
      <vt:lpstr>4. ΑΝΑΛΥΣΗ ΕΣΩΤΕΡΙΚΟΥ ΠΕΡΙΒΑΛΛΟΝΤΟΣ</vt:lpstr>
      <vt:lpstr>4. ΑΝΑΛΥΣΗ ΕΣΩΤΕΡΙΚΟΥ ΠΕΡΙΒΑΛΛΟΝΤΟΣ</vt:lpstr>
      <vt:lpstr>4. ΑΝΑΛΥΣΗ ΕΣΩΤΕΡΙΚΟΥ ΠΕΡΙΒΑΛΛΟΝΤΟΣ</vt:lpstr>
      <vt:lpstr>4. ΑΝΑΛΥΣΗ ΕΣΩΤΕΡΙΚΟΥ ΠΕΡΙΒΑΛΛΟΝΤΟΣ</vt:lpstr>
      <vt:lpstr>4. ΑΝΑΛΥΣΗ ΕΣΩΤΕΡΙΚΟΥ ΠΕΡΙΒΑΛΛΟΝΤΟΣ</vt:lpstr>
      <vt:lpstr>4. ΑΝΑΛΥΣΗ ΕΣΩΤΕΡΙΚΟΥ ΠΕΡΙΒΑΛΛΟΝΤΟΣ</vt:lpstr>
      <vt:lpstr>4. ΑΝΑΛΥΣΗ ΕΣΩΤΕΡΙΚΟΥ ΠΕΡΙΒΑΛΛΟΝΤΟΣ</vt:lpstr>
      <vt:lpstr>Παρουσίαση του PowerPoint</vt:lpstr>
      <vt:lpstr>ΣΗΜΕΙΩΣΗ 1. SWOT ANALYSIS</vt:lpstr>
      <vt:lpstr>Παρουσίαση του PowerPoint</vt:lpstr>
      <vt:lpstr>ΣΗΜΕΙΩΣΗ 2. ΑΞΙΟΛΟΓΗΣΗ ΚΑΙΝΟΤΟΜΙΑΣ </vt:lpstr>
      <vt:lpstr>Παρουσίαση του PowerPoint</vt:lpstr>
      <vt:lpstr>5. ΕΠΙΧΕΙΡΗΣΙΑΚΟ ΣΧΕΔΙΟ :  ΔΙΑΤΥΠΩΣΗ ΣΤΟΧΩΝ</vt:lpstr>
      <vt:lpstr>5. ΕΠΙΧΕΙΡΗΣΙΑΚΟ ΣΧΕΔΙΟ :  ΔΙΑΤΥΠΩΣΗ ΣΤΟΧΩΝ</vt:lpstr>
      <vt:lpstr>5. ΕΠΙΧΕΙΡΗΣΙΑΚΟ ΣΧΕΔΙΟ :  ΔΙΑΤΥΠΩΣΗ ΣΤΟΧΩΝ</vt:lpstr>
      <vt:lpstr>5. ΕΠΙΧΕΙΡΗΣΙΑΚΟ ΣΧΕΔΙΟ :  ΔΙΑΤΥΠΩΣΗ ΣΤΟΧΩΝ</vt:lpstr>
      <vt:lpstr>5. ΕΠΙΧΕΙΡΗΣΙΑΚΟ ΣΧΕΔΙΟ :  ΔΙΑΤΥΠΩΣΗ ΣΤΟΧΩΝ</vt:lpstr>
      <vt:lpstr>5. ΕΠΙΧΕΙΡΗΣΙΑΚΟ ΣΧΕΔΙΟ :  ΔΙΑΤΥΠΩΣΗ ΣΤΟΧΩΝ</vt:lpstr>
      <vt:lpstr>5. ΕΠΙΧΕΙΡΗΣΙΑΚΟ ΣΧΕΔΙΟ :  ΔΙΑΤΥΠΩΣΗ ΣΤΟΧΩΝ</vt:lpstr>
      <vt:lpstr>Παρουσίαση του PowerPoint</vt:lpstr>
      <vt:lpstr>6. ΕΠΙΧΕΙΡΗΣΙΑΚΟ ΣΧΕΔΙΟ : ΥΛΟΠΟΙΗΣΗ </vt:lpstr>
      <vt:lpstr>6. ΕΠΙΧΕΙΡΗΣΙΑΚΟ ΣΧΕΔΙΟ : ΥΛΟΠΟΙΗΣΗ </vt:lpstr>
      <vt:lpstr>6. ΕΠΙΧΕΙΡΗΣΙΑΚΟ ΣΧΕΔΙΟ : ΥΛΟΠΟΙΗΣΗ </vt:lpstr>
      <vt:lpstr>7. ΧΡΗΜΑΤΟΔΟΤΙΚΟ ΣΧΕΔΙΟ </vt:lpstr>
      <vt:lpstr>Παρουσίαση του PowerPoint</vt:lpstr>
      <vt:lpstr>Παρουσίαση του PowerPoint</vt:lpstr>
      <vt:lpstr>8. ΕΠΙΧΕΙΡΗΣΙΑΚΟ ΣΧΕΔΙΟ :  ΠΑΡΑΔΟΧΕΣ </vt:lpstr>
      <vt:lpstr>8. ΕΠΙΧΕΙΡΗΣΙΑΚΟ ΣΧΕΔΙΟ :  ΠΑΡΑΔΟΧΕΣ </vt:lpstr>
      <vt:lpstr>8. ΕΠΙΧΕΙΡΗΣΙΑΚΟ ΣΧΕΔΙΟ :  ΠΑΡΑΔΟΧΕΣ </vt:lpstr>
      <vt:lpstr>8. ΕΠΙΧΕΙΡΗΣΙΑΚΟ ΣΧΕΔΙΟ :  ΠΑΡΑΔΟΧΕΣ </vt:lpstr>
      <vt:lpstr>8. ΕΠΙΧΕΙΡΗΣΙΑΚΟ ΣΧΕΔΙΟ :  ΠΑΡΑΔΟΧΕΣ </vt:lpstr>
      <vt:lpstr>8. ΕΠΙΧΕΙΡΗΣΙΑΚΟ ΣΧΕΔΙΟ :  ΠΑΡΑΔΟΧΕΣ </vt:lpstr>
      <vt:lpstr>8. ΕΠΙΧΕΙΡΗΣΙΑΚΟ ΣΧΕΔΙΟ :  ΠΑΡΑΔΟΧΕΣ </vt:lpstr>
      <vt:lpstr>8. ΕΠΙΧΕΙΡΗΣΙΑΚΟ ΣΧΕΔΙΟ :  ΠΑΡΑΔΟΧΕΣ </vt:lpstr>
      <vt:lpstr>8. ΕΠΙΧΕΙΡΗΣΙΑΚΟ ΣΧΕΔΙΟ :  ΠΑΡΑΔΟΧΕΣ </vt:lpstr>
      <vt:lpstr>8. ΕΠΙΧΕΙΡΗΣΙΑΚΟ ΣΧΕΔΙΟ :  ΠΑΡΑΔΟΧΕΣ </vt:lpstr>
      <vt:lpstr>8. ΕΠΙΧΕΙΡΗΣΙΑΚΟ ΣΧΕΔΙΟ :  ΠΑΡΑΔΟΧΕΣ </vt:lpstr>
      <vt:lpstr>8. ΕΠΙΧΕΙΡΗΣΙΑΚΟ ΣΧΕΔΙΟ :  ΠΑΡΑΔΟΧΕΣ </vt:lpstr>
      <vt:lpstr>8. ΕΠΙΧΕΙΡΗΣΙΑΚΟ ΣΧΕΔΙΟ :  ΠΑΡΑΔΟΧΕΣ </vt:lpstr>
      <vt:lpstr>8. ΕΠΙΧΕΙΡΗΣΙΑΚΟ ΣΧΕΔΙΟ :  ΠΑΡΑΔΟΧΕΣ </vt:lpstr>
      <vt:lpstr>8. ΕΠΙΧΕΙΡΗΣΙΑΚΟ ΣΧΕΔΙΟ :  ΠΑΡΑΔΟΧΕΣ </vt:lpstr>
      <vt:lpstr>8. ΕΠΙΧΕΙΡΗΣΙΑΚΟ ΣΧΕΔΙΟ :  ΠΑΡΑΔΟΧΕΣ </vt:lpstr>
      <vt:lpstr>9.  ΧΡΗΜΑΤΟΟΙΚΟΝΟΜΙΚΑ ΑΠΟΤΕΛΕΣΜΑΤΑ</vt:lpstr>
    </vt:vector>
  </TitlesOfParts>
  <Company>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ΟΔΗΓΟΣ ΚΑΤΑΡΤΙΣΗΣ ΕΠΙΧΕΙΡΗΜΑΤΙΚΟΥ ΠΛΑΝΟΥ</dc:title>
  <dc:creator>dr</dc:creator>
  <cp:lastModifiedBy>Windows User</cp:lastModifiedBy>
  <cp:revision>62</cp:revision>
  <dcterms:created xsi:type="dcterms:W3CDTF">2007-06-02T15:47:03Z</dcterms:created>
  <dcterms:modified xsi:type="dcterms:W3CDTF">2020-05-22T11:48:18Z</dcterms:modified>
</cp:coreProperties>
</file>