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51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52" r:id="rId11"/>
    <p:sldId id="353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76" r:id="rId36"/>
    <p:sldId id="277" r:id="rId37"/>
    <p:sldId id="278" r:id="rId38"/>
    <p:sldId id="280" r:id="rId39"/>
    <p:sldId id="279" r:id="rId40"/>
    <p:sldId id="281" r:id="rId41"/>
    <p:sldId id="283" r:id="rId42"/>
    <p:sldId id="282" r:id="rId43"/>
    <p:sldId id="284" r:id="rId44"/>
    <p:sldId id="286" r:id="rId45"/>
    <p:sldId id="285" r:id="rId46"/>
    <p:sldId id="287" r:id="rId47"/>
    <p:sldId id="288" r:id="rId48"/>
    <p:sldId id="290" r:id="rId49"/>
    <p:sldId id="289" r:id="rId50"/>
    <p:sldId id="291" r:id="rId51"/>
    <p:sldId id="292" r:id="rId52"/>
    <p:sldId id="293" r:id="rId53"/>
    <p:sldId id="294" r:id="rId54"/>
    <p:sldId id="295" r:id="rId55"/>
    <p:sldId id="296" r:id="rId56"/>
    <p:sldId id="298" r:id="rId57"/>
    <p:sldId id="297" r:id="rId58"/>
    <p:sldId id="299" r:id="rId59"/>
    <p:sldId id="300" r:id="rId60"/>
    <p:sldId id="301" r:id="rId61"/>
    <p:sldId id="302" r:id="rId62"/>
    <p:sldId id="303" r:id="rId63"/>
    <p:sldId id="305" r:id="rId64"/>
    <p:sldId id="304" r:id="rId65"/>
    <p:sldId id="306" r:id="rId66"/>
    <p:sldId id="307" r:id="rId67"/>
    <p:sldId id="308" r:id="rId68"/>
    <p:sldId id="309" r:id="rId69"/>
    <p:sldId id="310" r:id="rId70"/>
    <p:sldId id="311" r:id="rId71"/>
    <p:sldId id="313" r:id="rId72"/>
    <p:sldId id="314" r:id="rId73"/>
    <p:sldId id="315" r:id="rId74"/>
    <p:sldId id="316" r:id="rId75"/>
    <p:sldId id="317" r:id="rId76"/>
    <p:sldId id="318" r:id="rId77"/>
    <p:sldId id="319" r:id="rId78"/>
    <p:sldId id="320" r:id="rId79"/>
    <p:sldId id="322" r:id="rId80"/>
    <p:sldId id="323" r:id="rId81"/>
    <p:sldId id="324" r:id="rId82"/>
    <p:sldId id="325" r:id="rId83"/>
    <p:sldId id="326" r:id="rId84"/>
    <p:sldId id="327" r:id="rId85"/>
    <p:sldId id="331" r:id="rId86"/>
    <p:sldId id="332" r:id="rId87"/>
    <p:sldId id="333" r:id="rId88"/>
    <p:sldId id="334" r:id="rId89"/>
    <p:sldId id="335" r:id="rId90"/>
    <p:sldId id="336" r:id="rId91"/>
    <p:sldId id="337" r:id="rId92"/>
    <p:sldId id="338" r:id="rId93"/>
    <p:sldId id="339" r:id="rId94"/>
    <p:sldId id="340" r:id="rId95"/>
    <p:sldId id="341" r:id="rId96"/>
    <p:sldId id="342" r:id="rId97"/>
    <p:sldId id="343" r:id="rId98"/>
    <p:sldId id="344" r:id="rId99"/>
    <p:sldId id="345" r:id="rId100"/>
    <p:sldId id="346" r:id="rId101"/>
    <p:sldId id="347" r:id="rId10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3" d="100"/>
          <a:sy n="73" d="100"/>
        </p:scale>
        <p:origin x="-1038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- Στρογγύλεμα διαγώνιας γωνίας του ορθογωνίου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10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93FD917-3DDD-4806-8B1B-5564295324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11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51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CB3F6-EEC5-47E6-84C2-CCC145BDF7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96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97A09-9EE6-4D6A-89EA-323D275AC2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648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05685-554E-4C30-92B6-7D6690CEB9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39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- Ορθογώνιο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E224D3-D5CA-434A-8824-1D3A53188D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1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- Ορθογώνιο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8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ACF18CE-B15C-46B4-A2C4-B01F4EFDF1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9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289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- Ορθογώνιο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E3DEE9-AD08-497D-AA94-02A0CD4F6F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2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7 - Ορθογώνιο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8 - Ορθογώνιο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9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1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42CAC1-2630-447E-94E9-ECA8F97F44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50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- Ορθογώνιο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A73A0A-B2E8-4BDF-BB58-7F6BD32EA1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60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13 - Θέση ημερομηνίας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2C5D9-1176-4A09-A1C9-ED38647100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- Ορθογώνιο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8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9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422796E-36CB-4FD5-B672-AE17852D20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10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69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5" name="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8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0CE64B1-4EEB-4E8D-954A-E4B64B534B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9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03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ύλεμα διαγώνιας γωνίας του ορθογωνίου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13069938-4299-468B-9805-B02F20438A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33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0" r:id="rId7"/>
    <p:sldLayoutId id="2147483839" r:id="rId8"/>
    <p:sldLayoutId id="2147483840" r:id="rId9"/>
    <p:sldLayoutId id="2147483831" r:id="rId10"/>
    <p:sldLayoutId id="2147483832" r:id="rId11"/>
    <p:sldLayoutId id="2147483841" r:id="rId12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emf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emf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3.emf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4.emf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5.emf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6.emf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 tIns="41473" bIns="41473">
            <a:normAutofit fontScale="90000"/>
          </a:bodyPr>
          <a:lstStyle/>
          <a:p>
            <a:pPr>
              <a:defRPr/>
            </a:pPr>
            <a:r>
              <a:rPr lang="el-GR" dirty="0" smtClean="0"/>
              <a:t>ΠΡΟΓΡΑΜΜΑ ΜΕΤΑΠΤΥΧΙΑΚΩΝ ΣΠΟΥΔΩΝ "ΛΟΓΙΣΤΙΚΗ &amp; ΕΛΕΓΚΤΙΚΗ</a:t>
            </a:r>
            <a:r>
              <a:rPr lang="en-US" dirty="0" smtClean="0"/>
              <a:t>”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Το Επιχειρηματικό σχέδιο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10600" cy="5334000"/>
          </a:xfrm>
        </p:spPr>
        <p:txBody>
          <a:bodyPr/>
          <a:lstStyle/>
          <a:p>
            <a:pPr>
              <a:buFontTx/>
              <a:buNone/>
            </a:pPr>
            <a:r>
              <a:rPr lang="el-GR" altLang="el-GR" dirty="0" smtClean="0">
                <a:latin typeface="Tahoma" pitchFamily="34" charset="0"/>
              </a:rPr>
              <a:t>2.</a:t>
            </a:r>
            <a:r>
              <a:rPr lang="en-GB" altLang="el-GR" dirty="0" smtClean="0"/>
              <a:t> 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ΑΠΟΤΕΛΕΣΜΑΤΙΚΟΤΗΤΑ ΠΩΛΗΣΕΩΝ</a:t>
            </a:r>
            <a:endParaRPr lang="el-GR" altLang="el-GR" b="1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/>
              <a:t>δ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) Επ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ίτευξη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Πωλήσεων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Πωλητή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endParaRPr lang="en-GB" altLang="el-GR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Ο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ριθμός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ωλήσεων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ου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θα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ιτύχει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ο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ωλητής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ντιστοιχεί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ερί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που σε έναν αριθμό τεμαχίων στην τριετία (μιλώντας πάντα για βιομηχανικά προϊόντα). </a:t>
            </a:r>
            <a:endParaRPr lang="el-GR" altLang="el-GR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Εάν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κατα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φέρει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να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ουλήσει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ερισσότερ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α, η επιχείρηση θα σημειώσει κατακόρυφη άνοδο στον κύκλο εργασιών και τα καθαρά κέρδη της.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9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ΧΡΗΜΑΤΟΟΙΚΟΝΟΜΙΚΑ ΑΠΟΤΕΛΕΣΜΑΤΑ</a:t>
            </a:r>
            <a:endParaRPr lang="en-GB" sz="2800" b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r>
              <a:rPr lang="en-GB" altLang="el-GR" sz="2400" b="1" dirty="0" err="1" smtClean="0">
                <a:latin typeface="Cambria" pitchFamily="18" charset="0"/>
                <a:ea typeface="Cambria" panose="02040503050406030204" pitchFamily="18" charset="0"/>
                <a:cs typeface="Tahoma" pitchFamily="34" charset="0"/>
              </a:rPr>
              <a:t>Στην</a:t>
            </a:r>
            <a:r>
              <a:rPr lang="en-GB" altLang="el-GR" sz="2400" b="1" dirty="0" smtClean="0">
                <a:latin typeface="Cambria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400" b="1" dirty="0" err="1" smtClean="0">
                <a:latin typeface="Cambria" pitchFamily="18" charset="0"/>
                <a:ea typeface="Cambria" panose="02040503050406030204" pitchFamily="18" charset="0"/>
                <a:cs typeface="Tahoma" pitchFamily="34" charset="0"/>
              </a:rPr>
              <a:t>τελευτ</a:t>
            </a:r>
            <a:r>
              <a:rPr lang="en-GB" altLang="el-GR" sz="2400" b="1" dirty="0" smtClean="0">
                <a:latin typeface="Cambria" pitchFamily="18" charset="0"/>
                <a:ea typeface="Cambria" panose="02040503050406030204" pitchFamily="18" charset="0"/>
                <a:cs typeface="Tahoma" pitchFamily="34" charset="0"/>
              </a:rPr>
              <a:t>αία ενότητα τεκμηριώνουμε τις χρηματοοικονομικές προβλέψεις της επόμενης τριετίας.</a:t>
            </a:r>
            <a:r>
              <a:rPr lang="el-GR" altLang="el-G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Παράδειγμα</a:t>
            </a:r>
            <a:r>
              <a:rPr lang="en-GB" altLang="el-GR" sz="2400" b="1" dirty="0" smtClean="0">
                <a:latin typeface="Cambria" pitchFamily="18" charset="0"/>
                <a:ea typeface="Cambria" panose="02040503050406030204" pitchFamily="18" charset="0"/>
                <a:cs typeface="Tahoma" pitchFamily="34" charset="0"/>
              </a:rPr>
              <a:t>:</a:t>
            </a:r>
            <a:endParaRPr lang="en-GB" altLang="el-GR" sz="2400" b="1" dirty="0" smtClean="0">
              <a:latin typeface="Cambria" pitchFamily="18" charset="0"/>
              <a:ea typeface="Cambria" panose="02040503050406030204" pitchFamily="18" charset="0"/>
            </a:endParaRPr>
          </a:p>
          <a:p>
            <a:pPr>
              <a:buFontTx/>
              <a:buNone/>
            </a:pPr>
            <a:endParaRPr lang="en-GB" altLang="el-GR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13668" name="Object 4"/>
          <p:cNvGraphicFramePr>
            <a:graphicFrameLocks noChangeAspect="1"/>
          </p:cNvGraphicFramePr>
          <p:nvPr/>
        </p:nvGraphicFramePr>
        <p:xfrm>
          <a:off x="228600" y="2743200"/>
          <a:ext cx="87630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0" name="Φύλλο εργασίας" r:id="rId3" imgW="5357165" imgH="2057766" progId="Excel.Sheet.8">
                  <p:embed/>
                </p:oleObj>
              </mc:Choice>
              <mc:Fallback>
                <p:oleObj name="Φύλλο εργασίας" r:id="rId3" imgW="5357165" imgH="2057766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743200"/>
                        <a:ext cx="87630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el-GR" sz="3200" dirty="0" smtClean="0"/>
              <a:t>Ομάδες- στόχοι του επιχειρηματικού σχεδίου</a:t>
            </a:r>
            <a:endParaRPr lang="el-GR" sz="3200" dirty="0"/>
          </a:p>
        </p:txBody>
      </p:sp>
      <p:sp>
        <p:nvSpPr>
          <p:cNvPr id="21507" name="4 - Θέση περιεχομένου"/>
          <p:cNvSpPr>
            <a:spLocks noGrp="1"/>
          </p:cNvSpPr>
          <p:nvPr>
            <p:ph idx="1"/>
          </p:nvPr>
        </p:nvSpPr>
        <p:spPr>
          <a:xfrm>
            <a:off x="228600" y="1646238"/>
            <a:ext cx="8458200" cy="4830762"/>
          </a:xfrm>
        </p:spPr>
        <p:txBody>
          <a:bodyPr/>
          <a:lstStyle/>
          <a:p>
            <a:r>
              <a:rPr lang="el-GR" altLang="el-GR" smtClean="0"/>
              <a:t>Συνεργάτες: για σύναψη συμφωνίας, χάραξη κατεύθυνσης και αναφορά του σκοπού</a:t>
            </a:r>
          </a:p>
          <a:p>
            <a:r>
              <a:rPr lang="el-GR" altLang="el-GR" smtClean="0"/>
              <a:t>Τραπεζίτες: για την λήψη δανείων (επέκταση, προμήθεια μηχανολογικού εξοπλισμού, κ.α.)</a:t>
            </a:r>
          </a:p>
          <a:p>
            <a:r>
              <a:rPr lang="el-GR" altLang="el-GR" smtClean="0"/>
              <a:t>Υπαλλήλους: για τον  συντονισμό και την σύνταξη των προσπαθειών τους με εκείνες της επιχείρησης, ώστε να επιτευχθούν οι στόχοι</a:t>
            </a:r>
          </a:p>
          <a:p>
            <a:r>
              <a:rPr lang="el-GR" altLang="el-GR" smtClean="0"/>
              <a:t>Μεσίτες:  για την πιθανή πώληση της επιχείρησης</a:t>
            </a:r>
          </a:p>
          <a:p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304800" y="762000"/>
            <a:ext cx="8153400" cy="5715000"/>
          </a:xfrm>
        </p:spPr>
        <p:txBody>
          <a:bodyPr/>
          <a:lstStyle/>
          <a:p>
            <a:r>
              <a:rPr lang="el-GR" altLang="el-GR" smtClean="0"/>
              <a:t>Επενδυτές: για την παροχή κεφαλαίων για ανάπτυξη</a:t>
            </a:r>
          </a:p>
          <a:p>
            <a:r>
              <a:rPr lang="el-GR" altLang="el-GR" smtClean="0"/>
              <a:t>διευθυντές μάρκετινγκ: για την ανάπτυξη λεπτομερών σχεδίων μάρκετινγκ και σχεδίων προώθησης των πωλήσεων</a:t>
            </a:r>
          </a:p>
          <a:p>
            <a:r>
              <a:rPr lang="el-GR" altLang="el-GR" smtClean="0"/>
              <a:t>ανώτερο διευθυντικό προσωπικό:  για την βελτίωση και την σωστή κατανομή των πόρων της επιχείρησης</a:t>
            </a:r>
          </a:p>
          <a:p>
            <a:r>
              <a:rPr lang="el-GR" altLang="el-GR" smtClean="0"/>
              <a:t>Χρηματομεσίτες: για βοήθεια στην συγγραφή φυλλαδίου για την εξεύρεση συνεταίρων ή για την πώληση μετοχών</a:t>
            </a:r>
          </a:p>
          <a:p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914400"/>
            <a:ext cx="7772400" cy="5257800"/>
          </a:xfrm>
        </p:spPr>
        <p:txBody>
          <a:bodyPr/>
          <a:lstStyle/>
          <a:p>
            <a:r>
              <a:rPr lang="el-GR" altLang="el-GR" smtClean="0"/>
              <a:t>Προμηθευτές: για την παροχή πίστωσης σε αγορές πρώτων υλών ή άλλων υλικών</a:t>
            </a:r>
          </a:p>
          <a:p>
            <a:r>
              <a:rPr lang="el-GR" altLang="el-GR" smtClean="0"/>
              <a:t>Ταλαντούχα πρόσωπα: προκειμένου να εργαστούν στην επιχείρηση</a:t>
            </a:r>
          </a:p>
          <a:p>
            <a:r>
              <a:rPr lang="el-GR" altLang="el-GR" smtClean="0"/>
              <a:t>Τον ιδιοκτήτη: για να συγκεντρώσει τις πληροφορίες, να έχει επιτελική εικόνα, να αναλύσει την επιχείρησή του, να θέσει στόχους και να πάρει αποφάσεις.</a:t>
            </a:r>
          </a:p>
          <a:p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Βασικές οδηγίες </a:t>
            </a:r>
            <a:endParaRPr lang="el-GR" dirty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646238"/>
            <a:ext cx="8382000" cy="49831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l-GR" altLang="el-GR" sz="2800" smtClean="0"/>
              <a:t>Ο συγγραφέας μιας μελέτης </a:t>
            </a:r>
            <a:r>
              <a:rPr lang="el-GR" altLang="el-GR" sz="2800" b="1" smtClean="0"/>
              <a:t>πρέπει να απαντάει  σε κάποιες ερωτήσεις</a:t>
            </a:r>
            <a:r>
              <a:rPr lang="el-GR" altLang="el-GR" sz="2800" smtClean="0"/>
              <a:t> πριν τη συγγραφή, κατά τη διάρκεια της συγγραφής και μετά. Μερικές από αυτές τις ερωτήσεις είναι:</a:t>
            </a:r>
          </a:p>
          <a:p>
            <a:r>
              <a:rPr lang="el-GR" altLang="el-GR" sz="2800" smtClean="0"/>
              <a:t>ποιος είναι ο σκοπός της μελέτης</a:t>
            </a:r>
          </a:p>
          <a:p>
            <a:r>
              <a:rPr lang="el-GR" altLang="el-GR" sz="2800" smtClean="0"/>
              <a:t>ποιος θα τη διαβάσει</a:t>
            </a:r>
          </a:p>
          <a:p>
            <a:r>
              <a:rPr lang="el-GR" altLang="el-GR" sz="2800" smtClean="0"/>
              <a:t>γιατί θα την διαβάσει</a:t>
            </a:r>
          </a:p>
          <a:p>
            <a:r>
              <a:rPr lang="el-GR" altLang="el-GR" sz="2800" smtClean="0"/>
              <a:t>ποιο είναι το επίπεδο των γνώσεών του</a:t>
            </a:r>
          </a:p>
          <a:p>
            <a:r>
              <a:rPr lang="el-GR" altLang="el-GR" sz="2800" smtClean="0"/>
              <a:t>ποιο υπόβαθρο πληροφοριών διαθέτει για ένα τέτοιο θέμα</a:t>
            </a:r>
          </a:p>
          <a:p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b="1" dirty="0" smtClean="0"/>
              <a:t>Σημαντικά σημεία</a:t>
            </a:r>
            <a:endParaRPr lang="el-GR" dirty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646238"/>
            <a:ext cx="8382000" cy="4906962"/>
          </a:xfrm>
        </p:spPr>
        <p:txBody>
          <a:bodyPr/>
          <a:lstStyle/>
          <a:p>
            <a:pPr lvl="1"/>
            <a:r>
              <a:rPr lang="el-GR" altLang="el-GR" sz="2800" smtClean="0"/>
              <a:t>Η ακρίβεια και η λογική. Πρέπει να παρουσιάζονται τα στοιχεία και η εικόνα χωρίς λανθασμένες και αμφίβολες πληροφορίες.</a:t>
            </a:r>
            <a:endParaRPr lang="el-GR" altLang="el-GR" sz="2400" smtClean="0"/>
          </a:p>
          <a:p>
            <a:pPr lvl="1"/>
            <a:r>
              <a:rPr lang="el-GR" altLang="el-GR" sz="2800" smtClean="0"/>
              <a:t>Το ύφος της γραφής που πρέπει να είναι απλό και ευθύ. Οι μικρές προτάσεις με σαφήνεια και συνέχεια βοηθούν την παρουσίαση.</a:t>
            </a:r>
            <a:endParaRPr lang="el-GR" altLang="el-GR" sz="2400" smtClean="0"/>
          </a:p>
          <a:p>
            <a:pPr lvl="1"/>
            <a:r>
              <a:rPr lang="el-GR" altLang="el-GR" sz="2800" smtClean="0"/>
              <a:t>Η παρουσίαση της μελέτης πρέπει να πείθει χωρίς να αποπροσανατολίζει. Πρέπει να αποφεύγονται ξένοι ή εξαιρετικά εξειδικευμένοι σπάνιοι  όροι.</a:t>
            </a:r>
            <a:endParaRPr lang="el-GR" altLang="el-GR" sz="2400" smtClean="0"/>
          </a:p>
          <a:p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05800" cy="6172200"/>
          </a:xfrm>
        </p:spPr>
        <p:txBody>
          <a:bodyPr/>
          <a:lstStyle/>
          <a:p>
            <a:pPr lvl="1"/>
            <a:r>
              <a:rPr lang="el-GR" altLang="el-GR" sz="2800" smtClean="0"/>
              <a:t>Επικεφαλίδες και παράγραφοι. Η χρήση αποδοτικών και καλά τοποθετημένων επικεφαλίδων βελτιώνει την εικόνα της μελέτης και βοηθούν τον αναγνώστη στον προσανατολισμό του.</a:t>
            </a:r>
            <a:endParaRPr lang="el-GR" altLang="el-GR" sz="2400" smtClean="0"/>
          </a:p>
          <a:p>
            <a:pPr lvl="1"/>
            <a:r>
              <a:rPr lang="el-GR" altLang="el-GR" sz="2800" smtClean="0"/>
              <a:t>Η χρήση πινάκων, με τους οποίους δίνονται πολλές πληροφορίες και γίνεται εξοικονόμηση κειμένου.</a:t>
            </a:r>
            <a:endParaRPr lang="el-GR" altLang="el-GR" sz="2400" smtClean="0"/>
          </a:p>
          <a:p>
            <a:pPr lvl="1"/>
            <a:r>
              <a:rPr lang="el-GR" altLang="el-GR" sz="2800" smtClean="0"/>
              <a:t>Τα γραφήματα βοηθούν στα σημεία που παρουσιάζονται τάσεις ή συγκρίσεις </a:t>
            </a:r>
          </a:p>
          <a:p>
            <a:pPr lvl="1"/>
            <a:r>
              <a:rPr lang="el-GR" altLang="el-GR" sz="2800" smtClean="0"/>
              <a:t>Οι εικόνες πολλές φορές είναι απαραίτητες όπως τα σχέδια συσκευών.</a:t>
            </a:r>
          </a:p>
          <a:p>
            <a:pPr lvl="1"/>
            <a:r>
              <a:rPr lang="el-GR" altLang="el-GR" sz="2800" smtClean="0"/>
              <a:t> Αναφορές στην βιβλιογραφία</a:t>
            </a:r>
          </a:p>
          <a:p>
            <a:pPr lvl="1"/>
            <a:endParaRPr lang="el-GR" altLang="el-G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Πηγές πληροφοριών</a:t>
            </a:r>
            <a:endParaRPr lang="el-GR" dirty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876800"/>
          </a:xfrm>
        </p:spPr>
        <p:txBody>
          <a:bodyPr/>
          <a:lstStyle/>
          <a:p>
            <a:r>
              <a:rPr lang="el-GR" altLang="el-GR" sz="2400" smtClean="0"/>
              <a:t>Η εκπόνηση μελετών και η αξιολόγηση των σχεδίων επένδυσης απαιτούν στατιστικά στοιχεία σε τέσσερα κυρίως επίπεδα: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- σε επίπεδο συνολικών (μακροοικονομικών) μεγεθών, όπως εθνικό εισόδημα, συνολική εθνική κατανάλωση, συνολικές εθνικές επενδύσεις, κ.α.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- σε επίπεδο κλαδικής ανάλυσης, όπως στατιστικά στοιχεία ενός κλάδου, ενός υποκλάδου, στον οποίο εντάσσεται το επενδυτικό σχέδιο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- σε επίπεδο σχεδίου επένδυσης 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- σε επίπεδο προϊόντος ή υπηρεσίας που θα παράγεται ή θα προσφέρεται μετά την υλοποίηση του επενδυτικού σχεδίου.</a:t>
            </a:r>
          </a:p>
          <a:p>
            <a:endParaRPr lang="el-GR" altLang="el-G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Πηγές</a:t>
            </a:r>
            <a:endParaRPr lang="el-GR" dirty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400" dirty="0" smtClean="0"/>
              <a:t>Ο. Η. Ε, Παγκόσμια Τράπεζα, Ο. Ο. Σ.Α, Ευρωπαϊκή Τράπεζα επενδύσεων, Διεθνείς Εκθέσεις, Τα αρμόδια Υπουργεία, Το ΚΕΠΕ, Εθνική Στατιστική Υπηρεσία, </a:t>
            </a:r>
            <a:r>
              <a:rPr lang="en-US" altLang="el-GR" sz="2400" dirty="0" smtClean="0"/>
              <a:t>EUROSTAT</a:t>
            </a:r>
            <a:r>
              <a:rPr lang="el-GR" altLang="el-GR" sz="2400" dirty="0" smtClean="0"/>
              <a:t>, εγχώριες Τράπεζες, επιμελητήρια και διάφορους άλλους φορείς.</a:t>
            </a:r>
          </a:p>
          <a:p>
            <a:r>
              <a:rPr lang="el-GR" altLang="el-GR" sz="2400" dirty="0" smtClean="0"/>
              <a:t>Επίσης υπάρχουν πολλές πηγές επιχειρηματικών πληροφοριών από τους οδηγούς όπως</a:t>
            </a:r>
            <a:r>
              <a:rPr lang="en-US" altLang="el-GR" sz="2400" dirty="0" smtClean="0"/>
              <a:t>: Business Information Sources, Encyclopedia of business information, Business information Desk Reference, Science Reference Sources</a:t>
            </a:r>
            <a:endParaRPr lang="el-GR" altLang="el-GR" sz="2400" dirty="0" smtClean="0"/>
          </a:p>
          <a:p>
            <a:r>
              <a:rPr lang="en-US" altLang="el-GR" sz="2400" dirty="0" smtClean="0"/>
              <a:t>The executive’s Business Information Sourcebook, Guide to reference Books</a:t>
            </a:r>
            <a:r>
              <a:rPr lang="en-GB" altLang="el-GR" sz="2400" dirty="0" smtClean="0"/>
              <a:t>.</a:t>
            </a:r>
            <a:endParaRPr lang="el-GR" altLang="el-GR" sz="2400" dirty="0" smtClean="0"/>
          </a:p>
          <a:p>
            <a:endParaRPr lang="el-GR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01000" cy="914400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Tahoma" pitchFamily="34" charset="0"/>
              </a:rPr>
              <a:t>1. </a:t>
            </a:r>
            <a:r>
              <a:rPr lang="en-GB" sz="3200" b="1" dirty="0" err="1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Tahoma" pitchFamily="34" charset="0"/>
              </a:rPr>
              <a:t>Περιγρ</a:t>
            </a: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Tahoma" pitchFamily="34" charset="0"/>
              </a:rPr>
              <a:t>αφή του Επιχειρηματικού Σχεδίου (</a:t>
            </a:r>
            <a:r>
              <a:rPr lang="en-GB" sz="32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Tahoma" pitchFamily="34" charset="0"/>
              </a:rPr>
              <a:t>περ</a:t>
            </a:r>
            <a:r>
              <a:rPr lang="el-GR" sz="3200" b="1" dirty="0" err="1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ίληψη</a:t>
            </a:r>
            <a:r>
              <a:rPr lang="en-GB" sz="32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Tahoma" pitchFamily="34" charset="0"/>
              </a:rPr>
              <a:t>)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Tahoma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800" dirty="0" smtClean="0">
                <a:cs typeface="Tahoma" pitchFamily="34" charset="0"/>
              </a:rPr>
              <a:t>Αν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απ</a:t>
            </a:r>
            <a:r>
              <a:rPr lang="el-GR" altLang="el-GR" sz="2800" dirty="0" err="1" smtClean="0">
                <a:cs typeface="Tahoma" pitchFamily="34" charset="0"/>
              </a:rPr>
              <a:t>τύσσεται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λίγες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σελίδες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(1-3), και απα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ντά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βα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σικά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ερωτήμ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ατα, όπως: </a:t>
            </a:r>
            <a:endParaRPr lang="en-US" altLang="el-GR" sz="2800" dirty="0" smtClean="0">
              <a:latin typeface="Cambria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800" dirty="0" smtClean="0">
                <a:cs typeface="Tahoma" pitchFamily="34" charset="0"/>
              </a:rPr>
              <a:t>Ποιός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l-GR" altLang="el-GR" sz="2800" dirty="0" smtClean="0">
                <a:cs typeface="Tahoma" pitchFamily="34" charset="0"/>
              </a:rPr>
              <a:t>είναι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ο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σκο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πός της εκπόνησης Επιχειρηματικού Πλάνου; </a:t>
            </a:r>
            <a:endParaRPr lang="el-GR" altLang="el-GR" sz="2800" dirty="0" smtClean="0">
              <a:cs typeface="Tahoma" pitchFamily="34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800" dirty="0" smtClean="0">
                <a:cs typeface="Tahoma" pitchFamily="34" charset="0"/>
              </a:rPr>
              <a:t>Εάν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l-GR" altLang="el-GR" sz="2800" dirty="0" smtClean="0">
                <a:cs typeface="Tahoma" pitchFamily="34" charset="0"/>
              </a:rPr>
              <a:t>πρόκειται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 την εισαγωγή μίας καινοτόμας ιδέας στην αγορά, ποια είναι αυτή η επενδυτική ευκαιρία;</a:t>
            </a:r>
            <a:endParaRPr lang="el-GR" altLang="el-GR" sz="2800" dirty="0" smtClean="0">
              <a:cs typeface="Tahoma" pitchFamily="34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800" dirty="0" smtClean="0">
                <a:cs typeface="Tahoma" pitchFamily="34" charset="0"/>
              </a:rPr>
              <a:t>Ποιο το μέγεθος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l-GR" altLang="el-GR" sz="2800" dirty="0" smtClean="0">
                <a:cs typeface="Tahoma" pitchFamily="34" charset="0"/>
              </a:rPr>
              <a:t>της αγοράς που σήμερα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δεν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εξυ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πηρετείται</a:t>
            </a:r>
            <a:r>
              <a:rPr lang="en-GB" altLang="el-GR" sz="2800" dirty="0" smtClean="0">
                <a:latin typeface="Tahoma" pitchFamily="34" charset="0"/>
                <a:cs typeface="Tahoma" pitchFamily="34" charset="0"/>
              </a:rPr>
              <a:t>;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181600" y="5410200"/>
            <a:ext cx="976313" cy="304800"/>
          </a:xfrm>
          <a:prstGeom prst="rightArrow">
            <a:avLst>
              <a:gd name="adj1" fmla="val 50000"/>
              <a:gd name="adj2" fmla="val 800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Επενδυτικά Σχέδια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2000" cy="990600"/>
          </a:xfrm>
        </p:spPr>
        <p:txBody>
          <a:bodyPr>
            <a:normAutofit fontScale="90000"/>
          </a:bodyPr>
          <a:lstStyle/>
          <a:p>
            <a:pPr marL="54864" indent="0" algn="just" eaLnBrk="1" fontAlgn="auto" hangingPunct="1">
              <a:spcAft>
                <a:spcPts val="0"/>
              </a:spcAft>
              <a:defRPr/>
            </a:pPr>
            <a:r>
              <a:rPr lang="el-GR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1. Περιγραφή του Επιχειρηματικού Σχεδίου (περίληψη</a:t>
            </a:r>
            <a:r>
              <a:rPr lang="el-GR" sz="36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) (2)</a:t>
            </a:r>
            <a:endParaRPr lang="en-GB" sz="3600" b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382000" cy="518160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</a:pPr>
            <a:r>
              <a:rPr lang="el-GR" altLang="el-GR" dirty="0" smtClean="0">
                <a:cs typeface="Tahoma" pitchFamily="34" charset="0"/>
              </a:rPr>
              <a:t>Ποιά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τα χαρα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κτηριστικά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ιχείρησης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; </a:t>
            </a:r>
            <a:endParaRPr lang="en-US" altLang="el-GR" dirty="0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l-GR" altLang="el-GR" dirty="0" smtClean="0">
                <a:cs typeface="Tahoma" pitchFamily="34" charset="0"/>
              </a:rPr>
              <a:t>Μέτοχοι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</a:t>
            </a:r>
            <a:endParaRPr lang="en-US" altLang="el-GR" dirty="0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l-GR" altLang="el-GR" dirty="0" smtClean="0">
                <a:cs typeface="Tahoma" pitchFamily="34" charset="0"/>
              </a:rPr>
              <a:t>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όπ</a:t>
            </a:r>
            <a:r>
              <a:rPr lang="el-GR" altLang="el-GR" dirty="0" err="1" smtClean="0">
                <a:cs typeface="Tahoma" pitchFamily="34" charset="0"/>
              </a:rPr>
              <a:t>ος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εγκ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ατάστασης, </a:t>
            </a:r>
            <a:endParaRPr lang="en-US" altLang="el-GR" dirty="0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l-GR" altLang="el-GR" dirty="0" smtClean="0">
                <a:cs typeface="Tahoma" pitchFamily="34" charset="0"/>
              </a:rPr>
              <a:t>Σ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τρ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ατηγικές κινήσεις του επιχειρηματία κλπ</a:t>
            </a:r>
            <a:endParaRPr lang="en-US" altLang="el-GR" dirty="0" smtClean="0">
              <a:latin typeface="Cambria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el-GR" altLang="el-GR" dirty="0" smtClean="0">
                <a:cs typeface="Tahoma" pitchFamily="34" charset="0"/>
              </a:rPr>
              <a:t>Ποιά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είν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αι τα ανταγωνιστικά πλεονεκτήματα της επιχειρηματικής ομάδας στην συγκεκριμένη αγορά;</a:t>
            </a:r>
            <a:endParaRPr lang="en-US" altLang="el-GR" dirty="0" smtClean="0">
              <a:latin typeface="Cambria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el-GR" altLang="el-GR" dirty="0" smtClean="0">
                <a:cs typeface="Tahoma" pitchFamily="34" charset="0"/>
              </a:rPr>
              <a:t>Ποιά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τα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ροϊόντ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της επιχείρησης;</a:t>
            </a:r>
            <a:endParaRPr lang="en-US" altLang="el-GR" dirty="0" smtClean="0">
              <a:latin typeface="Cambria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Ποι</a:t>
            </a:r>
            <a:r>
              <a:rPr lang="el-GR" altLang="el-GR" dirty="0" err="1" smtClean="0">
                <a:cs typeface="Tahoma" pitchFamily="34" charset="0"/>
              </a:rPr>
              <a:t>ές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γορές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στις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οπ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οίες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ροσ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βλέπει ο επιχειρηματίας;</a:t>
            </a:r>
            <a:endParaRPr lang="en-GB" altLang="el-GR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153400" cy="10668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1. Περιγραφή του Επιχειρηματικού Σχεδίου (περίληψη</a:t>
            </a:r>
            <a:r>
              <a:rPr lang="el-GR" sz="36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) (3)</a:t>
            </a:r>
            <a:endParaRPr lang="en-GB" sz="3600" b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10600" cy="5029200"/>
          </a:xfrm>
        </p:spPr>
        <p:txBody>
          <a:bodyPr/>
          <a:lstStyle/>
          <a:p>
            <a:pPr algn="just" eaLnBrk="1" hangingPunct="1"/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Τα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ερωτή</a:t>
            </a:r>
            <a:r>
              <a:rPr lang="el-GR" altLang="el-GR" dirty="0" smtClean="0">
                <a:latin typeface="Cambria" pitchFamily="18" charset="0"/>
                <a:cs typeface="Tahoma" pitchFamily="34" charset="0"/>
              </a:rPr>
              <a:t>μ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ατα 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απαντώνται είτε σαν ξεχωριστές ενότητες το καθένα από αυτά, </a:t>
            </a:r>
            <a:endParaRPr lang="en-US" altLang="el-GR" dirty="0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spcBef>
                <a:spcPct val="0"/>
              </a:spcBef>
            </a:pPr>
            <a:r>
              <a:rPr lang="en-GB" altLang="el-GR" sz="3200" b="1" dirty="0" err="1" smtClean="0">
                <a:latin typeface="Cambria" pitchFamily="18" charset="0"/>
                <a:cs typeface="Tahoma" pitchFamily="34" charset="0"/>
              </a:rPr>
              <a:t>είτε</a:t>
            </a:r>
            <a:r>
              <a:rPr lang="en-GB" altLang="el-GR" sz="3200" dirty="0" smtClean="0">
                <a:latin typeface="Cambria" pitchFamily="18" charset="0"/>
                <a:cs typeface="Tahoma" pitchFamily="34" charset="0"/>
              </a:rPr>
              <a:t> σαν </a:t>
            </a:r>
            <a:r>
              <a:rPr lang="en-GB" altLang="el-GR" sz="3200" dirty="0" err="1" smtClean="0">
                <a:latin typeface="Cambria" pitchFamily="18" charset="0"/>
                <a:cs typeface="Tahoma" pitchFamily="34" charset="0"/>
              </a:rPr>
              <a:t>ενι</a:t>
            </a:r>
            <a:r>
              <a:rPr lang="en-GB" altLang="el-GR" sz="3200" dirty="0" smtClean="0">
                <a:latin typeface="Cambria" pitchFamily="18" charset="0"/>
                <a:cs typeface="Tahoma" pitchFamily="34" charset="0"/>
              </a:rPr>
              <a:t>αίο κείμενο, εάν δεν υπάρχουν πολλά στοιχεία τα οποία μπορούν να αναπτυχθούν. </a:t>
            </a:r>
            <a:endParaRPr lang="en-US" altLang="el-GR" sz="3200" dirty="0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spcBef>
                <a:spcPct val="0"/>
              </a:spcBef>
            </a:pPr>
            <a:r>
              <a:rPr lang="en-GB" altLang="el-GR" sz="3200" dirty="0" smtClean="0">
                <a:latin typeface="Cambria" pitchFamily="18" charset="0"/>
                <a:cs typeface="Tahoma" pitchFamily="34" charset="0"/>
              </a:rPr>
              <a:t>Βα</a:t>
            </a:r>
            <a:r>
              <a:rPr lang="en-GB" altLang="el-GR" sz="3200" dirty="0" err="1" smtClean="0">
                <a:latin typeface="Cambria" pitchFamily="18" charset="0"/>
                <a:cs typeface="Tahoma" pitchFamily="34" charset="0"/>
              </a:rPr>
              <a:t>σικό</a:t>
            </a:r>
            <a:r>
              <a:rPr lang="en-GB" altLang="el-GR" sz="32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3200" dirty="0" err="1" smtClean="0">
                <a:latin typeface="Cambria" pitchFamily="18" charset="0"/>
                <a:cs typeface="Tahoma" pitchFamily="34" charset="0"/>
              </a:rPr>
              <a:t>μέλημ</a:t>
            </a:r>
            <a:r>
              <a:rPr lang="en-GB" altLang="el-GR" sz="3200" dirty="0" smtClean="0">
                <a:latin typeface="Cambria" pitchFamily="18" charset="0"/>
                <a:cs typeface="Tahoma" pitchFamily="34" charset="0"/>
              </a:rPr>
              <a:t>α αποτελεί το να γίνει μία εισαγωγή στον αναγνώστη και μελετητή του Επιχειρηματικού Σχεδίου με όλα τα βασικά στοιχεία του σχεδίου και να προετοιμαστεί για το τι θα ακολουθήσει</a:t>
            </a:r>
            <a:r>
              <a:rPr lang="en-GB" altLang="el-GR" sz="3200" dirty="0" smtClean="0">
                <a:solidFill>
                  <a:schemeClr val="bg1"/>
                </a:solidFill>
                <a:latin typeface="Cambria" pitchFamily="18" charset="0"/>
                <a:cs typeface="Tahoma" pitchFamily="34" charset="0"/>
              </a:rPr>
              <a:t>. </a:t>
            </a:r>
            <a:endParaRPr lang="en-GB" altLang="el-GR" sz="3200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382000" cy="13716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3600" b="1" i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1</a:t>
            </a:r>
            <a:r>
              <a:rPr lang="el-GR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. </a:t>
            </a:r>
            <a:r>
              <a:rPr lang="el-GR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Περιγραφή του Επιχειρηματικού Σχεδίου (</a:t>
            </a:r>
            <a:r>
              <a:rPr lang="el-GR" sz="3200" b="1" dirty="0" err="1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περίληψη</a:t>
            </a:r>
            <a:r>
              <a:rPr lang="el-GR" sz="3200" b="1" dirty="0" err="1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)(4</a:t>
            </a:r>
            <a:r>
              <a:rPr lang="el-GR" sz="32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cs typeface="Tahoma" pitchFamily="34" charset="0"/>
              </a:rPr>
              <a:t>)</a:t>
            </a:r>
            <a:endParaRPr lang="en-GB" sz="3200" b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5000"/>
            <a:ext cx="8382000" cy="4648200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cs typeface="Tahoma" pitchFamily="34" charset="0"/>
              </a:rPr>
              <a:t>Προτείνεται</a:t>
            </a:r>
            <a:r>
              <a:rPr lang="en-GB" altLang="el-GR" dirty="0" smtClean="0">
                <a:cs typeface="Tahoma" pitchFamily="34" charset="0"/>
              </a:rPr>
              <a:t> η </a:t>
            </a:r>
            <a:r>
              <a:rPr lang="en-GB" altLang="el-GR" dirty="0" err="1" smtClean="0">
                <a:cs typeface="Tahoma" pitchFamily="34" charset="0"/>
              </a:rPr>
              <a:t>συγγρ</a:t>
            </a:r>
            <a:r>
              <a:rPr lang="en-GB" altLang="el-GR" dirty="0" smtClean="0">
                <a:cs typeface="Tahoma" pitchFamily="34" charset="0"/>
              </a:rPr>
              <a:t>αφή αυτού του κεφαλαίου να γίνεται στο τέλος, </a:t>
            </a:r>
            <a:endParaRPr lang="en-US" altLang="el-GR" dirty="0" smtClean="0">
              <a:cs typeface="Tahoma" pitchFamily="34" charset="0"/>
            </a:endParaRPr>
          </a:p>
          <a:p>
            <a:pPr lvl="1" algn="just" eaLnBrk="1" hangingPunct="1"/>
            <a:r>
              <a:rPr lang="el-GR" altLang="el-GR" sz="3200" b="1" dirty="0" smtClean="0">
                <a:cs typeface="Tahoma" pitchFamily="34" charset="0"/>
              </a:rPr>
              <a:t>Αφού ο συντάκτης ολοκληρώσει την υπόλοιπη μελέτη</a:t>
            </a:r>
            <a:r>
              <a:rPr lang="en-GB" altLang="el-GR" sz="3200" dirty="0" smtClean="0">
                <a:cs typeface="Tahoma" pitchFamily="34" charset="0"/>
              </a:rPr>
              <a:t>, </a:t>
            </a:r>
            <a:endParaRPr lang="en-US" altLang="el-GR" sz="3200" dirty="0" smtClean="0">
              <a:cs typeface="Tahoma" pitchFamily="34" charset="0"/>
            </a:endParaRPr>
          </a:p>
          <a:p>
            <a:pPr lvl="1" algn="just" eaLnBrk="1" hangingPunct="1"/>
            <a:r>
              <a:rPr lang="el-GR" altLang="el-GR" sz="3200" dirty="0" smtClean="0">
                <a:cs typeface="Tahoma" pitchFamily="34" charset="0"/>
              </a:rPr>
              <a:t>Ώστε η εικόνα που </a:t>
            </a:r>
            <a:r>
              <a:rPr lang="en-GB" altLang="el-GR" sz="3200" dirty="0" smtClean="0">
                <a:cs typeface="Tahoma" pitchFamily="34" charset="0"/>
              </a:rPr>
              <a:t>θα </a:t>
            </a:r>
            <a:r>
              <a:rPr lang="en-GB" altLang="el-GR" sz="3200" dirty="0" err="1" smtClean="0">
                <a:cs typeface="Tahoma" pitchFamily="34" charset="0"/>
              </a:rPr>
              <a:t>έχει</a:t>
            </a:r>
            <a:r>
              <a:rPr lang="en-GB" altLang="el-GR" sz="3200" dirty="0" smtClean="0">
                <a:cs typeface="Tahoma" pitchFamily="34" charset="0"/>
              </a:rPr>
              <a:t> </a:t>
            </a:r>
            <a:r>
              <a:rPr lang="en-GB" altLang="el-GR" sz="3200" dirty="0" err="1" smtClean="0">
                <a:cs typeface="Tahoma" pitchFamily="34" charset="0"/>
              </a:rPr>
              <a:t>σχημ</a:t>
            </a:r>
            <a:r>
              <a:rPr lang="en-GB" altLang="el-GR" sz="3200" dirty="0" smtClean="0">
                <a:cs typeface="Tahoma" pitchFamily="34" charset="0"/>
              </a:rPr>
              <a:t>ατίσει να είναι ολοκληρωμένη</a:t>
            </a:r>
            <a:r>
              <a:rPr lang="en-GB" altLang="el-GR" dirty="0" smtClean="0">
                <a:cs typeface="Tahoma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3820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</a:t>
            </a:r>
            <a:r>
              <a:rPr lang="en-GB" sz="28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ΜΑΚΡΟ- ΠΕΡΙΒΑΛΛΟΝΤΟΣ</a:t>
            </a:r>
            <a:r>
              <a:rPr lang="el-GR" sz="28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)</a:t>
            </a:r>
            <a:endParaRPr lang="en-GB" sz="28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458200" cy="49530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Η ανάλυση του περιβάλλοντος της επιχείρησης δεν έχει όριο σελίδων τεκμηρίωσης, χωρίς αυτό να σημαίνει ότι εισάγουμε σε αυτήν την ενότητα ό,τι πληροφοριακά στοιχεία συλλέξουμε </a:t>
            </a:r>
            <a:r>
              <a:rPr lang="en-GB" altLang="el-GR" b="1" smtClean="0">
                <a:latin typeface="Tahoma" pitchFamily="34" charset="0"/>
                <a:cs typeface="Tahoma" pitchFamily="34" charset="0"/>
              </a:rPr>
              <a:t>χωρίς να έχουν μία λογική συνέχεια</a:t>
            </a:r>
            <a:r>
              <a:rPr lang="en-GB" altLang="el-GR" smtClean="0">
                <a:latin typeface="Tahoma" pitchFamily="34" charset="0"/>
                <a:cs typeface="Tahoma" pitchFamily="34" charset="0"/>
              </a:rPr>
              <a:t> και </a:t>
            </a:r>
            <a:r>
              <a:rPr lang="en-GB" altLang="el-GR" b="1" smtClean="0">
                <a:latin typeface="Tahoma" pitchFamily="34" charset="0"/>
                <a:cs typeface="Tahoma" pitchFamily="34" charset="0"/>
              </a:rPr>
              <a:t>χωρίς να θέλουμε να καταλήξουμε κάπου. </a:t>
            </a:r>
            <a:endParaRPr lang="en-US" altLang="el-GR" b="1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4478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Ό,τι πίνακες χρησιμοποιήσουμε στο Επιχειρηματικό Πλάνο μας, </a:t>
            </a:r>
            <a:endParaRPr lang="en-US" altLang="el-GR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spcBef>
                <a:spcPct val="0"/>
              </a:spcBef>
            </a:pPr>
            <a:r>
              <a:rPr lang="en-GB" altLang="el-GR" smtClean="0">
                <a:latin typeface="Cambria" pitchFamily="18" charset="0"/>
                <a:cs typeface="Tahoma" pitchFamily="34" charset="0"/>
              </a:rPr>
              <a:t>πρέπει να γνωρίζουμε τι αφορούν και πως θα τους χρησιμοποιήσουμε για να τεκμηριώσουμε σε επόμενα βήματα τη</a:t>
            </a:r>
            <a:r>
              <a:rPr lang="el-GR" altLang="el-GR" smtClean="0"/>
              <a:t>ς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 </a:t>
            </a:r>
            <a:r>
              <a:rPr lang="en-US" altLang="el-GR" smtClean="0">
                <a:latin typeface="Cambria" pitchFamily="18" charset="0"/>
                <a:cs typeface="Tahoma" pitchFamily="34" charset="0"/>
              </a:rPr>
              <a:t>SWOT ANALYSIS 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και τους στόχους στην επόμενη ενότητα. </a:t>
            </a:r>
            <a:endParaRPr lang="en-US" altLang="el-GR" smtClean="0">
              <a:latin typeface="Cambria" pitchFamily="18" charset="0"/>
              <a:cs typeface="Tahoma" pitchFamily="34" charset="0"/>
            </a:endParaRPr>
          </a:p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Ταυτόχρονα σημειώνουμε ποια είναι η πηγή μας κάτω από τους πίνακες και ενημερώνουμε το κεφάλαιο της βιβλιογραφίας, που αποτελεί Παράρτημα στο Πλάνο.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3820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610600" cy="50292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Κατά τη διάρκεια της πρώτης φάσης συλλέγονται στοιχεία που αφορούν το ευρύτερο εξωτερικό περιβάλλον της επιχείρησης.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Η συλλογή των στοιχείων γίνεται με γνώμονα τους παράγοντες που επηρεάζουν την δραστηριότητα της επιχείρησης.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Όσο πιο εμπεριστατωμένη είναι η έρευνα, τόσο σε πιο εύστοχα, επίκαιρα και έγκυρα στοιχεία στηρίζεται και τεκμηριώνεται ένα Επιχειρηματικό Πλάνο.</a:t>
            </a:r>
            <a:r>
              <a:rPr lang="en-GB" altLang="el-GR" smtClean="0">
                <a:latin typeface="Tahoma" pitchFamily="34" charset="0"/>
                <a:cs typeface="Tahoma" pitchFamily="34" charset="0"/>
              </a:rPr>
              <a:t> </a:t>
            </a:r>
            <a:endParaRPr lang="el-GR" altLang="el-GR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0668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153400" cy="46482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Αν δεν αρκούν τα στοιχεία από την ελληνική πραγματικότητα, ο συντά</a:t>
            </a:r>
            <a:r>
              <a:rPr lang="el-GR" altLang="el-GR" smtClean="0">
                <a:latin typeface="Tahoma" pitchFamily="34" charset="0"/>
                <a:cs typeface="Tahoma" pitchFamily="34" charset="0"/>
              </a:rPr>
              <a:t>κτης</a:t>
            </a:r>
            <a:r>
              <a:rPr lang="en-GB" altLang="el-GR" smtClean="0">
                <a:latin typeface="Tahoma" pitchFamily="34" charset="0"/>
                <a:cs typeface="Tahoma" pitchFamily="34" charset="0"/>
              </a:rPr>
              <a:t> να ανατρέξει σε στοιχεία της διεθνούς αγοράς και να στηριχθεί στις διεθνείς τάσεις που διαμορφώνονται.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763000" cy="12192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534400" cy="4724400"/>
          </a:xfrm>
        </p:spPr>
        <p:txBody>
          <a:bodyPr/>
          <a:lstStyle/>
          <a:p>
            <a:pPr algn="just" eaLnBrk="1" hangingPunct="1"/>
            <a:r>
              <a:rPr lang="el-GR" altLang="el-GR" sz="2800" smtClean="0"/>
              <a:t>Η</a:t>
            </a:r>
            <a:r>
              <a:rPr lang="en-GB" altLang="el-GR" sz="2800" smtClean="0">
                <a:cs typeface="Tahoma" pitchFamily="34" charset="0"/>
              </a:rPr>
              <a:t> αναφορά στο εξωτερικό περιβάλλον αναλύει ότι στοιχεία διαθέσιμα έχουμε και που αφορούν:</a:t>
            </a:r>
            <a:endParaRPr lang="el-GR" altLang="el-GR" sz="2800" smtClean="0"/>
          </a:p>
          <a:p>
            <a:pPr algn="just" eaLnBrk="1" hangingPunct="1"/>
            <a:r>
              <a:rPr lang="en-GB" altLang="el-GR" sz="2800" smtClean="0">
                <a:cs typeface="Tahoma" pitchFamily="34" charset="0"/>
              </a:rPr>
              <a:t>1.</a:t>
            </a:r>
            <a:r>
              <a:rPr lang="en-GB" altLang="el-GR" sz="2800" smtClean="0"/>
              <a:t>     </a:t>
            </a:r>
            <a:r>
              <a:rPr lang="en-GB" altLang="el-GR" sz="2800" smtClean="0">
                <a:cs typeface="Tahoma" pitchFamily="34" charset="0"/>
              </a:rPr>
              <a:t>ΤΟ ΤΕΧΝΙΚΟ ΠΕΡΙΒΑΛΛΟΝ</a:t>
            </a:r>
            <a:endParaRPr lang="el-GR" altLang="el-GR" sz="2800" smtClean="0"/>
          </a:p>
          <a:p>
            <a:pPr lvl="1" algn="just" eaLnBrk="1" hangingPunct="1"/>
            <a:r>
              <a:rPr lang="en-GB" altLang="el-GR" sz="2800" smtClean="0">
                <a:cs typeface="Tahoma" pitchFamily="34" charset="0"/>
              </a:rPr>
              <a:t>Εξο</a:t>
            </a:r>
            <a:r>
              <a:rPr lang="el-GR" altLang="el-GR" sz="2800" smtClean="0">
                <a:cs typeface="Tahoma" pitchFamily="34" charset="0"/>
              </a:rPr>
              <a:t>πλισμός</a:t>
            </a:r>
            <a:r>
              <a:rPr lang="en-GB" altLang="el-GR" sz="2800" smtClean="0">
                <a:cs typeface="Tahoma" pitchFamily="34" charset="0"/>
              </a:rPr>
              <a:t> &amp; μηχανήματα στον κλάδο </a:t>
            </a:r>
            <a:endParaRPr lang="el-GR" altLang="el-GR" sz="2800" smtClean="0"/>
          </a:p>
          <a:p>
            <a:pPr lvl="2" algn="just" eaLnBrk="1" hangingPunct="1"/>
            <a:r>
              <a:rPr lang="en-GB" altLang="el-GR" sz="2800" smtClean="0">
                <a:cs typeface="Tahoma" pitchFamily="34" charset="0"/>
              </a:rPr>
              <a:t>π.χ. </a:t>
            </a:r>
            <a:r>
              <a:rPr lang="el-GR" altLang="el-GR" sz="2800" smtClean="0">
                <a:cs typeface="Tahoma" pitchFamily="34" charset="0"/>
              </a:rPr>
              <a:t>προηγμένα</a:t>
            </a:r>
            <a:r>
              <a:rPr lang="en-GB" altLang="el-GR" sz="2800" smtClean="0">
                <a:cs typeface="Tahoma" pitchFamily="34" charset="0"/>
              </a:rPr>
              <a:t> μηχανήματα με τα ο</a:t>
            </a:r>
            <a:r>
              <a:rPr lang="el-GR" altLang="el-GR" sz="2800" smtClean="0">
                <a:cs typeface="Tahoma" pitchFamily="34" charset="0"/>
              </a:rPr>
              <a:t>π</a:t>
            </a:r>
            <a:r>
              <a:rPr lang="en-GB" altLang="el-GR" sz="2800" smtClean="0">
                <a:cs typeface="Tahoma" pitchFamily="34" charset="0"/>
              </a:rPr>
              <a:t>οία μ</a:t>
            </a:r>
            <a:r>
              <a:rPr lang="el-GR" altLang="el-GR" sz="2800" smtClean="0">
                <a:cs typeface="Tahoma" pitchFamily="34" charset="0"/>
              </a:rPr>
              <a:t>π</a:t>
            </a:r>
            <a:r>
              <a:rPr lang="en-GB" altLang="el-GR" sz="2800" smtClean="0">
                <a:cs typeface="Tahoma" pitchFamily="34" charset="0"/>
              </a:rPr>
              <a:t>ορεί να υλο</a:t>
            </a:r>
            <a:r>
              <a:rPr lang="el-GR" altLang="el-GR" sz="2800" smtClean="0">
                <a:cs typeface="Tahoma" pitchFamily="34" charset="0"/>
              </a:rPr>
              <a:t>π</a:t>
            </a:r>
            <a:r>
              <a:rPr lang="en-GB" altLang="el-GR" sz="2800" smtClean="0">
                <a:cs typeface="Tahoma" pitchFamily="34" charset="0"/>
              </a:rPr>
              <a:t>οιηθεί η </a:t>
            </a:r>
            <a:r>
              <a:rPr lang="el-GR" altLang="el-GR" sz="2800" smtClean="0">
                <a:cs typeface="Tahoma" pitchFamily="34" charset="0"/>
              </a:rPr>
              <a:t>π</a:t>
            </a:r>
            <a:r>
              <a:rPr lang="en-GB" altLang="el-GR" sz="2800" smtClean="0">
                <a:cs typeface="Tahoma" pitchFamily="34" charset="0"/>
              </a:rPr>
              <a:t>αραγωγή, ή </a:t>
            </a:r>
            <a:r>
              <a:rPr lang="el-GR" altLang="el-GR" sz="2800" smtClean="0">
                <a:cs typeface="Tahoma" pitchFamily="34" charset="0"/>
              </a:rPr>
              <a:t>π</a:t>
            </a:r>
            <a:r>
              <a:rPr lang="en-GB" altLang="el-GR" sz="2800" smtClean="0">
                <a:cs typeface="Tahoma" pitchFamily="34" charset="0"/>
              </a:rPr>
              <a:t>αλαιότητα μηχανημάτων,</a:t>
            </a:r>
            <a:endParaRPr lang="el-GR" altLang="el-GR" sz="2800" smtClean="0"/>
          </a:p>
          <a:p>
            <a:pPr lvl="1" algn="just" eaLnBrk="1" hangingPunct="1"/>
            <a:r>
              <a:rPr lang="en-GB" altLang="el-GR" sz="2800" smtClean="0">
                <a:cs typeface="Tahoma" pitchFamily="34" charset="0"/>
              </a:rPr>
              <a:t>Τεχνολογικές τάσεις </a:t>
            </a:r>
            <a:r>
              <a:rPr lang="el-GR" altLang="el-GR" sz="2800" smtClean="0">
                <a:cs typeface="Tahoma" pitchFamily="34" charset="0"/>
              </a:rPr>
              <a:t>π</a:t>
            </a:r>
            <a:r>
              <a:rPr lang="en-GB" altLang="el-GR" sz="2800" smtClean="0">
                <a:cs typeface="Tahoma" pitchFamily="34" charset="0"/>
              </a:rPr>
              <a:t>ου αφορούν τον κλάδο,  </a:t>
            </a:r>
            <a:endParaRPr lang="el-GR" altLang="el-GR" sz="2800" smtClean="0"/>
          </a:p>
          <a:p>
            <a:pPr lvl="1" algn="just" eaLnBrk="1" hangingPunct="1"/>
            <a:r>
              <a:rPr lang="en-GB" altLang="el-GR" sz="2800" smtClean="0">
                <a:cs typeface="Tahoma" pitchFamily="34" charset="0"/>
              </a:rPr>
              <a:t>Ευρεσιτεχνίες κλπ</a:t>
            </a:r>
            <a:r>
              <a:rPr lang="en-GB" altLang="el-GR" smtClean="0">
                <a:latin typeface="Tahoma" pitchFamily="34" charset="0"/>
                <a:cs typeface="Tahoma" pitchFamily="34" charset="0"/>
              </a:rPr>
              <a:t>.</a:t>
            </a:r>
            <a:endParaRPr lang="en-GB" altLang="el-GR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3716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534400" cy="48768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Book Antiqua" pitchFamily="18" charset="0"/>
                <a:cs typeface="Tahoma" pitchFamily="34" charset="0"/>
              </a:rPr>
              <a:t>2.</a:t>
            </a:r>
            <a:r>
              <a:rPr lang="en-GB" altLang="el-GR" smtClean="0">
                <a:latin typeface="Tahoma" pitchFamily="34" charset="0"/>
                <a:cs typeface="Tahoma" pitchFamily="34" charset="0"/>
              </a:rPr>
              <a:t>ΤΟ ΚΟΙΝΩΝΙΚΟ / ΠΟΛΙΤΙΣΤΙΚΟ ΠΕΡΙΒΑΛΛΟΝ</a:t>
            </a:r>
            <a:endParaRPr lang="el-GR" altLang="el-GR" smtClean="0">
              <a:latin typeface="Book Antiqua" pitchFamily="18" charset="0"/>
            </a:endParaRPr>
          </a:p>
          <a:p>
            <a:pPr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Τάσεις και χαρακτηριστικά της κοινωνίας σε υγειονομικό, πολιτιστικό κλπ επίπεδο, </a:t>
            </a:r>
            <a:endParaRPr lang="el-GR" altLang="el-GR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π.χ. η οικολογική συνείδηση που μπορεί να επηρεάσει την παραγωγή ενός προϊόντος, </a:t>
            </a:r>
            <a:endParaRPr lang="el-GR" altLang="el-GR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τα ήθη και έθιμα ενός τόπου που ενδέχεται να επηρεάσουν τις πωλήσεις ενός προϊόντος,</a:t>
            </a:r>
            <a:r>
              <a:rPr lang="el-GR" altLang="el-GR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altLang="el-GR" sz="2800" smtClean="0">
                <a:latin typeface="Tahoma" pitchFamily="34" charset="0"/>
                <a:cs typeface="Tahoma" pitchFamily="34" charset="0"/>
              </a:rPr>
              <a:t>όπως τα Χριστούγεννα που αυξάνουν οι πωλήσεις της γαλοπούλας κλπ.</a:t>
            </a:r>
            <a:endParaRPr lang="en-GB" altLang="el-GR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86800" cy="12192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610600" cy="50292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5000"/>
              </a:spcBef>
            </a:pPr>
            <a:r>
              <a:rPr lang="en-GB" altLang="el-GR" sz="2800" smtClean="0">
                <a:latin typeface="Book Antiqua" pitchFamily="18" charset="0"/>
                <a:cs typeface="Tahoma" pitchFamily="34" charset="0"/>
              </a:rPr>
              <a:t>3.</a:t>
            </a:r>
            <a:r>
              <a:rPr lang="en-GB" altLang="el-GR" sz="2800" smtClean="0"/>
              <a:t>  </a:t>
            </a:r>
            <a:r>
              <a:rPr lang="en-GB" altLang="el-GR" sz="2800" smtClean="0">
                <a:latin typeface="Cambria" pitchFamily="18" charset="0"/>
              </a:rPr>
              <a:t>   </a:t>
            </a: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ΤΟ ΠΟΛΙΤΙΚΟ ΠΕΡΙΒΑΛΛΟΝ</a:t>
            </a:r>
            <a:endParaRPr lang="el-GR" altLang="el-GR" sz="2800" smtClean="0"/>
          </a:p>
          <a:p>
            <a:pPr algn="just" eaLnBrk="1" hangingPunct="1">
              <a:lnSpc>
                <a:spcPct val="95000"/>
              </a:lnSpc>
              <a:spcBef>
                <a:spcPct val="5000"/>
              </a:spcBef>
            </a:pP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Εκλογές, ρόλος της τοπικής αυτοδιοίκησης, τάσεις που θα εξαρτηθούν ή θα διαμορφωθούν από πολιτικά δρώμενα κλπ. </a:t>
            </a:r>
            <a:endParaRPr lang="el-GR" altLang="el-GR" sz="2800" smtClean="0"/>
          </a:p>
          <a:p>
            <a:pPr algn="just" eaLnBrk="1" hangingPunct="1">
              <a:lnSpc>
                <a:spcPct val="95000"/>
              </a:lnSpc>
              <a:spcBef>
                <a:spcPct val="5000"/>
              </a:spcBef>
            </a:pP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Ρόλος της Ελλάδας σε σχέση με πολιτικές αλλαγές ή συνθήκες σε Ευρώπη, Βαλκάνια κλπ.</a:t>
            </a:r>
            <a:endParaRPr lang="el-GR" altLang="el-GR" sz="2800" smtClean="0"/>
          </a:p>
          <a:p>
            <a:pPr lvl="1" algn="just" eaLnBrk="1" hangingPunct="1">
              <a:lnSpc>
                <a:spcPct val="95000"/>
              </a:lnSpc>
              <a:spcBef>
                <a:spcPct val="5000"/>
              </a:spcBef>
            </a:pP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Π.χ. ένας πόλεμος σε γείτονα χώρα που μπορεί να επηρεάσει τις εξαγωγές. </a:t>
            </a:r>
            <a:endParaRPr lang="el-GR" altLang="el-GR" sz="2800" smtClean="0"/>
          </a:p>
          <a:p>
            <a:pPr lvl="1" algn="just" eaLnBrk="1" hangingPunct="1">
              <a:lnSpc>
                <a:spcPct val="95000"/>
              </a:lnSpc>
              <a:spcBef>
                <a:spcPct val="5000"/>
              </a:spcBef>
            </a:pP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Η αλλαγή της κυβέρνησης που ενδέχεται να υποβαθμίσει με την πολιτική της το ρόλο συγκεκριμένων κλάδων στην οικονομία π.χ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. μικροεμπόρους κλπ </a:t>
            </a:r>
            <a:endParaRPr lang="en-GB" altLang="el-GR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4800" dirty="0" smtClean="0"/>
              <a:t>Σχέδιο επένδυσης</a:t>
            </a:r>
            <a:endParaRPr lang="el-GR" dirty="0"/>
          </a:p>
        </p:txBody>
      </p:sp>
      <p:sp>
        <p:nvSpPr>
          <p:cNvPr id="1331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800" smtClean="0"/>
              <a:t>Σχέδιο επένδυσης είναι μια πολυδιάστατη δραστηριότητα που αναλαμβάνει κάποιος επενδυτικός φορέας (ιδιωτικός ή κρατικός) και απαιτεί σειρά από καλοσχεδιασμένες δραστηριότητες, για να δημιουργηθεί μια νέα (ή να επεκταθεί μια παλιά) μονάδα που θα παράγει αγαθά ή υπηρεσίες που θα διατίθενται στο κοινό, με διάφορους τρόπους, για κάλυψη αναγκών ή και ικανοποίηση επιθυμιών (ωφέλειες, κέρδος) με διάθεση βεβαίως πόρων (κόστος).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763000" cy="12192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610600" cy="49530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Book Antiqua" pitchFamily="18" charset="0"/>
                <a:cs typeface="Tahoma" pitchFamily="34" charset="0"/>
              </a:rPr>
              <a:t>4.</a:t>
            </a:r>
            <a:r>
              <a:rPr lang="en-GB" altLang="el-GR" smtClean="0"/>
              <a:t>     </a:t>
            </a:r>
            <a:r>
              <a:rPr lang="en-GB" altLang="el-GR" sz="2900" smtClean="0">
                <a:latin typeface="Cambria" pitchFamily="18" charset="0"/>
                <a:cs typeface="Tahoma" pitchFamily="34" charset="0"/>
              </a:rPr>
              <a:t>ΤΟ ΔΙΕΘΝΕΣ ΠΕΡΙΒΑΛΛΟΝ</a:t>
            </a:r>
            <a:endParaRPr lang="el-GR" altLang="el-GR" sz="2900" smtClean="0"/>
          </a:p>
          <a:p>
            <a:pPr algn="just" eaLnBrk="1" hangingPunct="1"/>
            <a:r>
              <a:rPr lang="en-GB" altLang="el-GR" sz="2900" smtClean="0">
                <a:latin typeface="Cambria" pitchFamily="18" charset="0"/>
                <a:cs typeface="Tahoma" pitchFamily="34" charset="0"/>
              </a:rPr>
              <a:t>Διεθνείς τάσεις στον κλάδο, </a:t>
            </a:r>
            <a:r>
              <a:rPr lang="el-GR" altLang="el-GR" sz="2900" smtClean="0">
                <a:cs typeface="Tahoma" pitchFamily="34" charset="0"/>
              </a:rPr>
              <a:t>(</a:t>
            </a:r>
            <a:r>
              <a:rPr lang="en-GB" altLang="el-GR" sz="2900" smtClean="0">
                <a:latin typeface="Cambria" pitchFamily="18" charset="0"/>
                <a:cs typeface="Tahoma" pitchFamily="34" charset="0"/>
              </a:rPr>
              <a:t>πως επηρέασαν διεθνή γεγονότα τον κλάδο και την αγορά στην Ελλάδα, τι αναμένεται να συμβεί σε διεθνές επίπεδο και να επηρεάσει το εξωτερικό περιβάλλον της επιχείρησης π.χ. Ολυμπιακοί Αγώνες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3716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Book Antiqua" pitchFamily="18" charset="0"/>
                <a:cs typeface="Tahoma" pitchFamily="34" charset="0"/>
              </a:rPr>
              <a:t>5.</a:t>
            </a:r>
            <a:r>
              <a:rPr lang="en-GB" altLang="el-GR" smtClean="0"/>
              <a:t>    </a:t>
            </a:r>
            <a:r>
              <a:rPr lang="en-GB" altLang="el-GR" smtClean="0">
                <a:latin typeface="Cambria" pitchFamily="18" charset="0"/>
              </a:rPr>
              <a:t> 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ΤΟ ΝΟΜΙΚΟ ΠΕΡΙΒΑΛΛΟΝ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Υπάρχουσα ή αναμενόμενη Νομοθεσία που δημιουργεί ευκαιρίες και απειλές στον κλάδο.</a:t>
            </a:r>
            <a:endParaRPr lang="el-GR" altLang="el-GR" smtClean="0"/>
          </a:p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ΤΟ ΔΗΜΟΓΡΑΦΙΚΟ ΠΕΡΙΒΑΛΛΟΝ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Τάσεις γεννήσεων, θανάτων, σύνθεση πληθυσμού, μορφωτικό επίπεδο κλπ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δημογραφικά στοιχεία που μπορεί να επηρεάσουν την πορεία της επιχείρησης </a:t>
            </a:r>
            <a:endParaRPr lang="el-GR" altLang="el-GR" smtClean="0"/>
          </a:p>
          <a:p>
            <a:pPr lvl="2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π.χ. η μείωση των γεννήσεων στις πωλήσεις των παιδικών τροφών, η αύξηση των μεταναστών στη ζήτηση των υπηρεσιών μεσιτείας κλπ.</a:t>
            </a:r>
            <a:endParaRPr lang="en-GB" altLang="el-GR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4478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3011" name="AutoShap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5105400"/>
          </a:xfrm>
          <a:prstGeom prst="rightArrow">
            <a:avLst>
              <a:gd name="adj1" fmla="val 50000"/>
              <a:gd name="adj2" fmla="val 43481"/>
            </a:avLst>
          </a:prstGeo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Book Antiqua" pitchFamily="18" charset="0"/>
                <a:cs typeface="Tahoma" pitchFamily="34" charset="0"/>
              </a:rPr>
              <a:t>7.</a:t>
            </a:r>
            <a:r>
              <a:rPr lang="en-GB" altLang="el-GR" smtClean="0"/>
              <a:t>     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ΤΟ ΟΙΚΟΝΟΜΙΚΟ ΠΕΡΙΒΑΛΛΟΝ</a:t>
            </a:r>
            <a:endParaRPr lang="el-GR" altLang="el-GR" smtClean="0"/>
          </a:p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Τιμές ανταγωνισμού,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ευκαιρίες σε χρηματοδοτήσεις,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κόστη κλπ </a:t>
            </a:r>
            <a:endParaRPr lang="el-GR" altLang="el-GR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192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10600" cy="53340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l-GR" altLang="el-GR" sz="2400" smtClean="0"/>
              <a:t>8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.</a:t>
            </a:r>
            <a:r>
              <a:rPr lang="en-GB" altLang="el-GR" sz="2400" smtClean="0">
                <a:latin typeface="Cambria" pitchFamily="18" charset="0"/>
              </a:rPr>
              <a:t>     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ΤΟ ΜΑΚΡΟΟΙΚΟΝΟΜΙΚΟ ΠΕΡΙΒΑΛΛΟΝ</a:t>
            </a:r>
            <a:endParaRPr lang="el-GR" altLang="el-GR" sz="2400" smtClean="0"/>
          </a:p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l-GR" altLang="el-GR" sz="2400" smtClean="0">
                <a:cs typeface="Tahoma" pitchFamily="34" charset="0"/>
              </a:rPr>
              <a:t>Κύρια 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μεγέθη της Ελληνικής Οικονομίας &amp; της Οικονομίας της Ευρωζώνης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ΑΕΠ, Εισαγωγές, Εξαγωγές, Επενδύσεις, Δημοσιονομικές Εξελίξεις κλπ.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Τα στοιχεία αυτά βρίσκονται σε εκδόσεις της Εθνικής Στατιστικής Υπηρεσίας, στις Ετήσιες Εκθέσεις του Διοικητή της Τράπεζας της Ελλάδος, σε δημοσιεύματα εφημερίδων κλπ. </a:t>
            </a:r>
            <a:endParaRPr lang="el-GR" altLang="el-GR" sz="2400" smtClean="0"/>
          </a:p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Ο πιο </a:t>
            </a:r>
            <a:r>
              <a:rPr lang="el-GR" altLang="el-GR" sz="2400" smtClean="0">
                <a:cs typeface="Tahoma" pitchFamily="34" charset="0"/>
              </a:rPr>
              <a:t>συνήθης 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τρόπος αναζήτησης είναι το </a:t>
            </a:r>
            <a:r>
              <a:rPr lang="en-US" altLang="el-GR" sz="2400" smtClean="0">
                <a:latin typeface="Cambria" pitchFamily="18" charset="0"/>
                <a:cs typeface="Tahoma" pitchFamily="34" charset="0"/>
              </a:rPr>
              <a:t>internet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.   </a:t>
            </a:r>
            <a:endParaRPr lang="en-GB" altLang="el-GR" sz="240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9.</a:t>
            </a:r>
            <a:r>
              <a:rPr lang="en-GB" altLang="el-GR" sz="2400" smtClean="0">
                <a:latin typeface="Cambria" pitchFamily="18" charset="0"/>
              </a:rPr>
              <a:t>     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ΣΥΜΠΕΡΑΣΜΑΤΑ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3716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610600" cy="4953000"/>
          </a:xfrm>
        </p:spPr>
        <p:txBody>
          <a:bodyPr/>
          <a:lstStyle/>
          <a:p>
            <a:pPr algn="just" eaLnBrk="1" hangingPunct="1"/>
            <a:r>
              <a:rPr lang="el-GR" altLang="el-GR" sz="2400" smtClean="0"/>
              <a:t>9</a:t>
            </a:r>
            <a:r>
              <a:rPr lang="en-GB" altLang="el-GR" sz="2400" smtClean="0">
                <a:cs typeface="Tahoma" pitchFamily="34" charset="0"/>
              </a:rPr>
              <a:t>.</a:t>
            </a:r>
            <a:r>
              <a:rPr lang="en-GB" altLang="el-GR" sz="2400" smtClean="0"/>
              <a:t> </a:t>
            </a:r>
            <a:r>
              <a:rPr lang="en-US" altLang="el-GR" sz="2400" smtClean="0">
                <a:cs typeface="Tahoma" pitchFamily="34" charset="0"/>
              </a:rPr>
              <a:t>SWOT ANALYSIS</a:t>
            </a:r>
            <a:r>
              <a:rPr lang="en-GB" altLang="el-GR" sz="2400" smtClean="0">
                <a:cs typeface="Tahoma" pitchFamily="34" charset="0"/>
              </a:rPr>
              <a:t> </a:t>
            </a:r>
            <a:endParaRPr lang="el-GR" altLang="el-GR" sz="240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cs typeface="Tahoma" pitchFamily="34" charset="0"/>
              </a:rPr>
              <a:t>Ανάλυση Ευκαιριών – Κινδύνων </a:t>
            </a:r>
            <a:r>
              <a:rPr lang="el-GR" altLang="el-GR" sz="2400" smtClean="0">
                <a:cs typeface="Tahoma" pitchFamily="34" charset="0"/>
              </a:rPr>
              <a:t>π</a:t>
            </a:r>
            <a:r>
              <a:rPr lang="en-GB" altLang="el-GR" sz="2400" smtClean="0">
                <a:cs typeface="Tahoma" pitchFamily="34" charset="0"/>
              </a:rPr>
              <a:t>ου </a:t>
            </a:r>
            <a:r>
              <a:rPr lang="el-GR" altLang="el-GR" sz="2400" smtClean="0">
                <a:cs typeface="Tahoma" pitchFamily="34" charset="0"/>
              </a:rPr>
              <a:t>π</a:t>
            </a:r>
            <a:r>
              <a:rPr lang="en-GB" altLang="el-GR" sz="2400" smtClean="0">
                <a:cs typeface="Tahoma" pitchFamily="34" charset="0"/>
              </a:rPr>
              <a:t>ηγάζουν α</a:t>
            </a:r>
            <a:r>
              <a:rPr lang="el-GR" altLang="el-GR" sz="2400" smtClean="0">
                <a:cs typeface="Tahoma" pitchFamily="34" charset="0"/>
              </a:rPr>
              <a:t>π</a:t>
            </a:r>
            <a:r>
              <a:rPr lang="en-GB" altLang="el-GR" sz="2400" smtClean="0">
                <a:cs typeface="Tahoma" pitchFamily="34" charset="0"/>
              </a:rPr>
              <a:t>ό το Εξωτερικό Περιβάλλον της Ε</a:t>
            </a:r>
            <a:r>
              <a:rPr lang="el-GR" altLang="el-GR" sz="2400" smtClean="0">
                <a:cs typeface="Tahoma" pitchFamily="34" charset="0"/>
              </a:rPr>
              <a:t>π</a:t>
            </a:r>
            <a:r>
              <a:rPr lang="en-GB" altLang="el-GR" sz="2400" smtClean="0">
                <a:cs typeface="Tahoma" pitchFamily="34" charset="0"/>
              </a:rPr>
              <a:t>ιχείρησης</a:t>
            </a:r>
            <a:endParaRPr lang="el-GR" altLang="el-GR" sz="240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400" smtClean="0">
                <a:cs typeface="Tahoma" pitchFamily="34" charset="0"/>
              </a:rPr>
              <a:t>Όταν εισάγουμε όλες τις παραμέτρους στην </a:t>
            </a:r>
            <a:r>
              <a:rPr lang="en-US" altLang="el-GR" sz="2400" smtClean="0">
                <a:cs typeface="Tahoma" pitchFamily="34" charset="0"/>
              </a:rPr>
              <a:t>SWOT ANALYSIS</a:t>
            </a:r>
            <a:r>
              <a:rPr lang="el-GR" altLang="el-GR" sz="2400" smtClean="0">
                <a:cs typeface="Tahoma" pitchFamily="34" charset="0"/>
              </a:rPr>
              <a:t>, στοχεύουμε στο να εντοπίσουμε ποιες είναι οι ευκαιρίες και οι απειλές της επιχείρησης.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400" smtClean="0">
                <a:cs typeface="Tahoma" pitchFamily="34" charset="0"/>
              </a:rPr>
              <a:t>ποιοι είναι οι παράγοντες που μπορεί η επιχείρηση να εκμεταλλευτεί και ποιοι ενδέχεται να της δημιουργήσουν πρόβλημα.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400" smtClean="0">
                <a:cs typeface="Tahoma" pitchFamily="34" charset="0"/>
              </a:rPr>
              <a:t>Το ίδιο ισχύει και για το ενδιάμεσο και εσωτερικό περιβάλλον</a:t>
            </a:r>
            <a:endParaRPr lang="en-GB" altLang="el-GR" sz="24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05800" cy="5105400"/>
          </a:xfrm>
        </p:spPr>
        <p:txBody>
          <a:bodyPr/>
          <a:lstStyle/>
          <a:p>
            <a:pPr algn="just" eaLnBrk="1" hangingPunct="1"/>
            <a:r>
              <a:rPr lang="el-GR" altLang="el-GR" smtClean="0">
                <a:latin typeface="Book Antiqua" pitchFamily="18" charset="0"/>
              </a:rPr>
              <a:t>9</a:t>
            </a:r>
            <a:r>
              <a:rPr lang="en-GB" altLang="el-GR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sz="2400" smtClean="0"/>
              <a:t> </a:t>
            </a:r>
            <a:r>
              <a:rPr lang="en-US" altLang="el-GR" sz="2400" smtClean="0">
                <a:latin typeface="Tahoma" pitchFamily="34" charset="0"/>
                <a:cs typeface="Tahoma" pitchFamily="34" charset="0"/>
              </a:rPr>
              <a:t>SWOT ANALYSIS</a:t>
            </a:r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 </a:t>
            </a:r>
            <a:endParaRPr lang="el-GR" altLang="el-GR" sz="2400" smtClean="0">
              <a:latin typeface="Tahoma" pitchFamily="34" charset="0"/>
            </a:endParaRPr>
          </a:p>
          <a:p>
            <a:pPr algn="just" eaLnBrk="1" hangingPunct="1"/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Αξιολογούμε τα τρία περιβάλλοντα: </a:t>
            </a:r>
            <a:endParaRPr lang="el-GR" altLang="el-GR" sz="2400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z="2400" b="1" smtClean="0">
                <a:latin typeface="Tahoma" pitchFamily="34" charset="0"/>
                <a:cs typeface="Tahoma" pitchFamily="34" charset="0"/>
              </a:rPr>
              <a:t>Εξωτερικό (Μάκρο), </a:t>
            </a:r>
            <a:endParaRPr lang="el-GR" altLang="el-GR" sz="2400" b="1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z="2400" b="1" smtClean="0">
                <a:latin typeface="Tahoma" pitchFamily="34" charset="0"/>
                <a:cs typeface="Tahoma" pitchFamily="34" charset="0"/>
              </a:rPr>
              <a:t>Ενδιάμεσο (Μίκρο) και </a:t>
            </a:r>
            <a:endParaRPr lang="el-GR" altLang="el-GR" sz="2400" b="1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z="2400" b="1" smtClean="0">
                <a:latin typeface="Tahoma" pitchFamily="34" charset="0"/>
                <a:cs typeface="Tahoma" pitchFamily="34" charset="0"/>
              </a:rPr>
              <a:t>Εσωτερικό </a:t>
            </a:r>
            <a:endParaRPr lang="el-GR" altLang="el-GR" sz="2400" b="1" smtClean="0">
              <a:latin typeface="Tahoma" pitchFamily="34" charset="0"/>
            </a:endParaRPr>
          </a:p>
          <a:p>
            <a:pPr algn="just" eaLnBrk="1" hangingPunct="1"/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καταγράφουμε </a:t>
            </a:r>
            <a:r>
              <a:rPr lang="en-GB" altLang="el-GR" sz="2400" b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για τα δύο πρώτα</a:t>
            </a:r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 τις </a:t>
            </a:r>
            <a:r>
              <a:rPr lang="en-GB" altLang="el-GR" sz="2400" b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ευκαιρίες και τους κινδύνους</a:t>
            </a:r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 που πηγάζουν από παράγοντες έξω από την επιχείρηση, </a:t>
            </a:r>
            <a:endParaRPr lang="el-GR" altLang="el-GR" sz="2400" smtClean="0">
              <a:latin typeface="Tahoma" pitchFamily="34" charset="0"/>
            </a:endParaRPr>
          </a:p>
          <a:p>
            <a:pPr algn="just" eaLnBrk="1" hangingPunct="1"/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στο </a:t>
            </a:r>
            <a:r>
              <a:rPr lang="en-GB" altLang="el-GR" sz="2400" b="1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δε τρίτο</a:t>
            </a:r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altLang="el-GR" sz="2400" b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τις δυνάμεις και τις αδυναμίες</a:t>
            </a:r>
            <a:r>
              <a:rPr lang="en-GB" altLang="el-GR" sz="2400" smtClean="0">
                <a:latin typeface="Tahoma" pitchFamily="34" charset="0"/>
                <a:cs typeface="Tahoma" pitchFamily="34" charset="0"/>
              </a:rPr>
              <a:t> που έχει η ίδια η επιχείρηση στο εσωτερικό της.</a:t>
            </a:r>
            <a:endParaRPr lang="en-GB" altLang="el-GR" sz="240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5181600"/>
          </a:xfrm>
        </p:spPr>
        <p:txBody>
          <a:bodyPr/>
          <a:lstStyle/>
          <a:p>
            <a:pPr algn="just" eaLnBrk="1" hangingPunct="1"/>
            <a:r>
              <a:rPr lang="el-GR" altLang="el-GR" sz="2800" smtClean="0">
                <a:latin typeface="Book Antiqua" pitchFamily="18" charset="0"/>
              </a:rPr>
              <a:t>9</a:t>
            </a: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.</a:t>
            </a:r>
            <a:r>
              <a:rPr lang="en-GB" altLang="el-GR" sz="2800" smtClean="0">
                <a:latin typeface="Cambria" pitchFamily="18" charset="0"/>
              </a:rPr>
              <a:t> </a:t>
            </a:r>
            <a:r>
              <a:rPr lang="en-US" altLang="el-GR" sz="2800" smtClean="0">
                <a:latin typeface="Cambria" pitchFamily="18" charset="0"/>
                <a:cs typeface="Tahoma" pitchFamily="34" charset="0"/>
              </a:rPr>
              <a:t>SWOT ANALYSIS</a:t>
            </a: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 </a:t>
            </a:r>
            <a:endParaRPr lang="en-GB" altLang="el-GR" sz="2800" smtClean="0">
              <a:latin typeface="Cambria" pitchFamily="18" charset="0"/>
            </a:endParaRPr>
          </a:p>
          <a:p>
            <a:pPr algn="just" eaLnBrk="1" hangingPunct="1"/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Η βαθμολογία της κάθε ευκαιρίας πραγματοποιείται με βάση δύο παραμέτρους: </a:t>
            </a:r>
            <a:endParaRPr lang="en-GB" altLang="el-GR" sz="2800" smtClean="0">
              <a:latin typeface="Cambria" pitchFamily="18" charset="0"/>
            </a:endParaRPr>
          </a:p>
          <a:p>
            <a:pPr algn="just" eaLnBrk="1" hangingPunct="1"/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(α) </a:t>
            </a:r>
            <a:r>
              <a:rPr lang="en-GB" altLang="el-GR" sz="2800" i="1" u="sng" smtClean="0">
                <a:latin typeface="Cambria" pitchFamily="18" charset="0"/>
                <a:cs typeface="Tahoma" pitchFamily="34" charset="0"/>
              </a:rPr>
              <a:t>ο βαθμός ελκυστικότητας</a:t>
            </a: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, που όταν είναι σχετικά περιορισμένος η ευκαιρία βαθμολογείται με 1, ενώ όταν είναι υψηλός με 5 και </a:t>
            </a:r>
            <a:endParaRPr lang="el-GR" altLang="el-GR" sz="2800" smtClean="0"/>
          </a:p>
          <a:p>
            <a:pPr algn="just" eaLnBrk="1" hangingPunct="1"/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(β) </a:t>
            </a:r>
            <a:r>
              <a:rPr lang="en-GB" altLang="el-GR" sz="2800" i="1" u="sng" smtClean="0">
                <a:latin typeface="Cambria" pitchFamily="18" charset="0"/>
                <a:cs typeface="Tahoma" pitchFamily="34" charset="0"/>
              </a:rPr>
              <a:t>η πιθανότητα επιτυχίας</a:t>
            </a:r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, που όταν είναι μηδαμινή βαθμολογείται με 0, ενώ όταν είναι διασφαλισμένη με 1. </a:t>
            </a:r>
            <a:endParaRPr lang="en-GB" altLang="el-GR" sz="280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2. ΑΝΑΛΥΣΗ ΕΞΩΤΕΡΙΚΟΥ (ΜΑΚΡΟ-)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229600" cy="49530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400" smtClean="0">
                <a:latin typeface="Book Antiqua" pitchFamily="18" charset="0"/>
              </a:rPr>
              <a:t>9</a:t>
            </a:r>
            <a:r>
              <a:rPr lang="en-GB" altLang="el-GR" sz="240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sz="2400" smtClean="0"/>
              <a:t> </a:t>
            </a:r>
            <a:r>
              <a:rPr lang="en-US" altLang="el-GR" sz="2400" smtClean="0">
                <a:latin typeface="Cambria" pitchFamily="18" charset="0"/>
                <a:cs typeface="Tahoma" pitchFamily="34" charset="0"/>
              </a:rPr>
              <a:t>SWOT ANALYSIS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 </a:t>
            </a:r>
            <a:endParaRPr lang="en-GB" altLang="el-GR" sz="240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Αντίστοιχα, η βαθμολογία της κάθε απειλής πραγματοποιείται με βάση το </a:t>
            </a:r>
            <a:endParaRPr lang="el-GR" altLang="el-GR" sz="240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(α) </a:t>
            </a:r>
            <a:r>
              <a:rPr lang="en-GB" altLang="el-GR" sz="2400" i="1" u="sng" smtClean="0">
                <a:latin typeface="Cambria" pitchFamily="18" charset="0"/>
                <a:cs typeface="Tahoma" pitchFamily="34" charset="0"/>
              </a:rPr>
              <a:t>βαθμό σοβαρότητας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,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αν δεν επηρεάζει σημαντικά την επιχείρηση βαθμολογείται με ένα,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ενώ εάν δύναται να επηρεάσει σε μεγάλο βαθμό την επιχείρηση βαθμολογείται με 5 </a:t>
            </a:r>
            <a:endParaRPr lang="el-GR" altLang="el-GR" sz="240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με βάση (</a:t>
            </a:r>
            <a:r>
              <a:rPr lang="el-GR" altLang="el-GR" sz="2400" smtClean="0"/>
              <a:t>β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)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την </a:t>
            </a:r>
            <a:r>
              <a:rPr lang="en-GB" altLang="el-GR" sz="2400" i="1" u="sng" smtClean="0">
                <a:latin typeface="Cambria" pitchFamily="18" charset="0"/>
                <a:cs typeface="Tahoma" pitchFamily="34" charset="0"/>
              </a:rPr>
              <a:t>πιθανότητα εμφάνισης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, που αν είναι μηδαμινή βαθμολογείται με 0,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ενώ εάν είναι βέβαιη βαθμολογείται με 1.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Object 2"/>
          <p:cNvGraphicFramePr>
            <a:graphicFrameLocks noChangeAspect="1"/>
          </p:cNvGraphicFramePr>
          <p:nvPr>
            <p:ph/>
          </p:nvPr>
        </p:nvGraphicFramePr>
        <p:xfrm>
          <a:off x="1054100" y="304800"/>
          <a:ext cx="7023100" cy="632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Φύλλο εργασίας" r:id="rId3" imgW="4663684" imgH="3840724" progId="Excel.Sheet.8">
                  <p:embed/>
                </p:oleObj>
              </mc:Choice>
              <mc:Fallback>
                <p:oleObj name="Φύλλο εργασίας" r:id="rId3" imgW="4663684" imgH="3840724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304800"/>
                        <a:ext cx="7023100" cy="632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77200" cy="5043488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Αναλύονται όλοι οι παράγοντες που επηρεάζουν το Ενδιάμεσο Περιβάλλον της επιχείρησης:</a:t>
            </a:r>
            <a:endParaRPr lang="el-GR" altLang="el-GR" b="1" u="sng" smtClean="0"/>
          </a:p>
          <a:p>
            <a:pPr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1.</a:t>
            </a:r>
            <a:r>
              <a:rPr lang="en-GB" altLang="el-GR" smtClean="0">
                <a:latin typeface="Cambria" pitchFamily="18" charset="0"/>
              </a:rPr>
              <a:t>     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ΠΡΟΜΗΘΕΥΤΕΣ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Είδος Προμηθειών,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Βασικά χαρακτηριστικά προμηθευτών και προμηθευόμενων υλικών,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κριτήρια αξιολόγησης προμηθευτών,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διαπραγματευτική δύναμη των προμηθευτών, </a:t>
            </a:r>
            <a:endParaRPr lang="el-GR" altLang="el-GR" smtClean="0"/>
          </a:p>
          <a:p>
            <a:pPr lvl="1" algn="just" eaLnBrk="1" hangingPunct="1"/>
            <a:r>
              <a:rPr lang="en-GB" altLang="el-GR" smtClean="0">
                <a:latin typeface="Cambria" pitchFamily="18" charset="0"/>
                <a:cs typeface="Tahoma" pitchFamily="34" charset="0"/>
              </a:rPr>
              <a:t>μονοπώλια</a:t>
            </a:r>
            <a:endParaRPr lang="el-GR" altLang="el-GR" smtClean="0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>Αντικειμενικά κριτήρια αξιολόγησης</a:t>
            </a:r>
            <a:endParaRPr lang="el-GR" dirty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b="1" smtClean="0"/>
              <a:t>Η εμπορική βιωσιμότητα του σχεδίου</a:t>
            </a:r>
            <a:r>
              <a:rPr lang="el-GR" altLang="el-GR" smtClean="0"/>
              <a:t>, </a:t>
            </a:r>
          </a:p>
          <a:p>
            <a:r>
              <a:rPr lang="el-GR" altLang="el-GR" b="1" smtClean="0"/>
              <a:t>Η βελτίωση στην κατανομή των εθνικών πόρων</a:t>
            </a:r>
            <a:r>
              <a:rPr lang="el-GR" altLang="el-GR" smtClean="0"/>
              <a:t>, </a:t>
            </a:r>
          </a:p>
          <a:p>
            <a:r>
              <a:rPr lang="el-GR" altLang="el-GR" b="1" smtClean="0"/>
              <a:t>Η επιτάχυνση του ρυθμού ανόδου του Εθνικού εισοδήματος</a:t>
            </a:r>
            <a:endParaRPr lang="el-GR" altLang="el-GR" smtClean="0"/>
          </a:p>
          <a:p>
            <a:r>
              <a:rPr lang="el-GR" altLang="el-GR" b="1" smtClean="0"/>
              <a:t>Η δικαιότερη κατανομή του εισοδήματος</a:t>
            </a:r>
            <a:endParaRPr lang="el-GR" altLang="el-GR" smtClean="0"/>
          </a:p>
          <a:p>
            <a:r>
              <a:rPr lang="el-GR" altLang="el-GR" b="1" smtClean="0"/>
              <a:t>Η παραγωγή κοινωνικά επιθυμητών αγαθών</a:t>
            </a:r>
            <a:r>
              <a:rPr lang="el-GR" altLang="el-GR" smtClean="0"/>
              <a:t>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600" b="1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600" b="1" i="1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458200" cy="4967288"/>
          </a:xfrm>
        </p:spPr>
        <p:txBody>
          <a:bodyPr/>
          <a:lstStyle/>
          <a:p>
            <a:pPr algn="just" eaLnBrk="1" hangingPunct="1"/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1.</a:t>
            </a:r>
            <a:r>
              <a:rPr lang="en-GB" altLang="el-GR" dirty="0" smtClean="0"/>
              <a:t>  </a:t>
            </a:r>
            <a:r>
              <a:rPr lang="en-GB" altLang="el-GR" dirty="0" smtClean="0">
                <a:latin typeface="Cambria" pitchFamily="18" charset="0"/>
              </a:rPr>
              <a:t>   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ΠΡΟΜΗΘΕΥΤΕΣ</a:t>
            </a:r>
            <a:endParaRPr lang="el-GR" altLang="el-GR" dirty="0" smtClean="0"/>
          </a:p>
          <a:p>
            <a:pPr algn="just" eaLnBrk="1" hangingPunct="1"/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αλλακτικότητα προμηθευτών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δυν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ατότητα αντικατάστασης των προμηθευτών κλπ.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παράδειγμα αναφέρουμε: </a:t>
            </a:r>
            <a:endParaRPr lang="el-GR" altLang="el-GR" dirty="0" smtClean="0"/>
          </a:p>
          <a:p>
            <a:pPr lvl="2" algn="just" eaLnBrk="1" hangingPunct="1"/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Τι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ρομηθεύετ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αι ο πελάτης, </a:t>
            </a:r>
            <a:endParaRPr lang="el-GR" altLang="el-GR" sz="2800" dirty="0" smtClean="0"/>
          </a:p>
          <a:p>
            <a:pPr lvl="2" algn="just" eaLnBrk="1" hangingPunct="1"/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οιοι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είν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αι οι προμηθευτές, </a:t>
            </a:r>
            <a:endParaRPr lang="el-GR" altLang="el-GR" sz="2800" dirty="0" smtClean="0"/>
          </a:p>
          <a:p>
            <a:pPr lvl="2" algn="just" eaLnBrk="1" hangingPunct="1"/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 είναι η ποιότητα των προμηθευόμενων προϊόντων, </a:t>
            </a:r>
            <a:endParaRPr lang="el-GR" altLang="el-GR" sz="2800" dirty="0" smtClean="0"/>
          </a:p>
          <a:p>
            <a:pPr lvl="2" algn="just" eaLnBrk="1" hangingPunct="1"/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όσο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δύσκολο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είν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αι να διαπραγματευτεί τις τιμές </a:t>
            </a:r>
            <a:r>
              <a:rPr lang="el-GR" altLang="el-GR" sz="2800" dirty="0" smtClean="0"/>
              <a:t>τ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ων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ρομηθευόμενων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ροϊόντων</a:t>
            </a:r>
            <a:r>
              <a:rPr lang="en-GB" altLang="el-GR" sz="2800" dirty="0" smtClean="0">
                <a:latin typeface="Tahoma" pitchFamily="34" charset="0"/>
                <a:cs typeface="Tahoma" pitchFamily="34" charset="0"/>
              </a:rPr>
              <a:t>, </a:t>
            </a:r>
            <a:endParaRPr lang="el-GR" altLang="el-GR" sz="2800" dirty="0" smtClean="0">
              <a:latin typeface="Tahoma" pitchFamily="34" charset="0"/>
            </a:endParaRP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458200" cy="8382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6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86800" cy="4953000"/>
          </a:xfrm>
        </p:spPr>
        <p:txBody>
          <a:bodyPr/>
          <a:lstStyle/>
          <a:p>
            <a:pPr lvl="1" algn="just" eaLnBrk="1" hangingPunct="1"/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υπ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άρχει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η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δυν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ατότητα αντικατάστασης ενός προμηθευτή με κάποιον άλλον και με ποιο κόστος,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ρομηθευτές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μας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ρομηθεύουν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και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στον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αγωνισμό και με ποιους όρους,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η πιστωτική πολιτική των προμηθευτών και πόσο δυσκολεύει αυτό την επιχείρηση,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χρόνοι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ράδοσης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α’ και β’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υλών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και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όσο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έτοιμη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είν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αι η επιχείρηση για να ανταποκριθεί γρήγορα σε μια μεγάλη παραγγελία κλπ.</a:t>
            </a:r>
            <a:endParaRPr lang="en-GB" altLang="el-GR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043488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Book Antiqua" pitchFamily="18" charset="0"/>
              </a:rPr>
              <a:t>2</a:t>
            </a: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dirty="0" smtClean="0"/>
              <a:t>      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ΑΓΟΡΑ – ΠΕΛΑΤΕΣ</a:t>
            </a:r>
            <a:endParaRPr lang="el-GR" altLang="el-GR" dirty="0" smtClean="0">
              <a:latin typeface="Book Antiqua" pitchFamily="18" charset="0"/>
            </a:endParaRPr>
          </a:p>
          <a:p>
            <a:pPr algn="just" eaLnBrk="1" hangingPunct="1"/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Τμημ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ατοποίηση της αγοράς </a:t>
            </a:r>
            <a:endParaRPr lang="el-GR" altLang="el-GR" dirty="0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δι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αχωρισμός της αγοράς σε μικρότερα τμήματα – κομμάτια με βάση κάποια κοινά χαρακτηριστικά</a:t>
            </a:r>
            <a:endParaRPr lang="el-GR" altLang="el-GR" dirty="0" smtClean="0">
              <a:latin typeface="Tahoma" pitchFamily="34" charset="0"/>
            </a:endParaRPr>
          </a:p>
          <a:p>
            <a:pPr algn="just" eaLnBrk="1" hangingPunct="1"/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Μετ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αβλητές τμηματοποίησης αποτελούν </a:t>
            </a:r>
            <a:endParaRPr lang="el-GR" altLang="el-GR" dirty="0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η 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γεωγρ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αφική κατανομή, </a:t>
            </a:r>
            <a:endParaRPr lang="el-GR" altLang="el-GR" dirty="0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μέγεθος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του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ελάτη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, </a:t>
            </a:r>
            <a:endParaRPr lang="el-GR" altLang="el-GR" dirty="0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μέγεθος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παρα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γγελί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ας, </a:t>
            </a:r>
            <a:endParaRPr lang="el-GR" altLang="el-GR" dirty="0" smtClean="0">
              <a:latin typeface="Tahoma" pitchFamily="34" charset="0"/>
            </a:endParaRPr>
          </a:p>
        </p:txBody>
      </p:sp>
      <p:sp>
        <p:nvSpPr>
          <p:cNvPr id="53252" name="AutoShape 5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Μεταβλητές τμηματοποίησης αποτελούν </a:t>
            </a:r>
            <a:endParaRPr lang="el-GR" altLang="el-GR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η εφαρμογή του προϊόντος </a:t>
            </a:r>
            <a:endParaRPr lang="el-GR" altLang="el-GR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π.χ. εάν η εταιρεία πουλάει δομικά υλικά, </a:t>
            </a:r>
            <a:endParaRPr lang="el-GR" altLang="el-GR" smtClean="0">
              <a:latin typeface="Tahoma" pitchFamily="34" charset="0"/>
            </a:endParaRPr>
          </a:p>
          <a:p>
            <a:pPr lvl="2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μπορεί να κατηγοριοποιήσουμε για ποιον λόγο αγοράζει η κάθε κατηγορία πελάτη, </a:t>
            </a:r>
            <a:endParaRPr lang="el-GR" altLang="el-GR" smtClean="0">
              <a:latin typeface="Tahoma" pitchFamily="34" charset="0"/>
            </a:endParaRPr>
          </a:p>
          <a:p>
            <a:pPr lvl="2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όπως π.χ. η μεγάλη τεχνική εταιρεία για κατασκευή δρόμων, η μικρή για οικήματα κλπ </a:t>
            </a:r>
            <a:endParaRPr lang="el-GR" altLang="el-GR" smtClean="0">
              <a:latin typeface="Tahoma" pitchFamily="34" charset="0"/>
            </a:endParaRPr>
          </a:p>
          <a:p>
            <a:pPr lvl="1" algn="just" eaLnBrk="1" hangingPunct="1"/>
            <a:r>
              <a:rPr lang="en-GB" altLang="el-GR" smtClean="0">
                <a:latin typeface="Tahoma" pitchFamily="34" charset="0"/>
                <a:cs typeface="Tahoma" pitchFamily="34" charset="0"/>
              </a:rPr>
              <a:t>Τα στοιχεία αυτά συνήθως αναλύονται λεκτικά και συνοδεύονται από πίνακα όπου οπτικοποιείται η τεκμηρίωσή τους.</a:t>
            </a:r>
            <a:endParaRPr lang="el-GR" altLang="el-GR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8" name="Object 2"/>
          <p:cNvGraphicFramePr>
            <a:graphicFrameLocks noChangeAspect="1"/>
          </p:cNvGraphicFramePr>
          <p:nvPr>
            <p:ph/>
          </p:nvPr>
        </p:nvGraphicFramePr>
        <p:xfrm>
          <a:off x="520700" y="1219200"/>
          <a:ext cx="79375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0" name="Φύλλο εργασίας" r:id="rId3" imgW="4793163" imgH="1173846" progId="Excel.Sheet.8">
                  <p:embed/>
                </p:oleObj>
              </mc:Choice>
              <mc:Fallback>
                <p:oleObj name="Φύλλο εργασίας" r:id="rId3" imgW="4793163" imgH="1173846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219200"/>
                        <a:ext cx="7937500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600" b="1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600" b="1" i="1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763000" cy="525780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</a:pPr>
            <a:r>
              <a:rPr lang="el-GR" altLang="el-GR" dirty="0" smtClean="0">
                <a:latin typeface="Book Antiqua" pitchFamily="18" charset="0"/>
              </a:rPr>
              <a:t>2</a:t>
            </a: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dirty="0" smtClean="0"/>
              <a:t>   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ΑΓΟΡΑ – ΠΕΛΑΤΕΣ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Μερίδι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αγοράς.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μερίδιο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γοράς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έχει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η επ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ιχείρηση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και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μερίδιο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των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αγωνιστών.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ιτήσεις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ελ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ατών από τα προϊόντα της επιχείρησης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ώληση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τιμές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χρόνο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ράδοσης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οιότητ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ιστο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ποίηση,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ιστωτική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ολιτική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κλ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839200" cy="10668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181600"/>
          </a:xfrm>
        </p:spPr>
        <p:txBody>
          <a:bodyPr/>
          <a:lstStyle/>
          <a:p>
            <a:pPr algn="just" eaLnBrk="1" hangingPunct="1"/>
            <a:r>
              <a:rPr lang="el-GR" altLang="el-GR" dirty="0" smtClean="0"/>
              <a:t>2</a:t>
            </a:r>
            <a:r>
              <a:rPr lang="en-GB" altLang="el-GR" dirty="0" smtClean="0">
                <a:cs typeface="Tahoma" pitchFamily="34" charset="0"/>
              </a:rPr>
              <a:t>.</a:t>
            </a:r>
            <a:r>
              <a:rPr lang="en-GB" altLang="el-GR" dirty="0" smtClean="0"/>
              <a:t>      </a:t>
            </a:r>
            <a:r>
              <a:rPr lang="en-GB" altLang="el-GR" dirty="0" smtClean="0">
                <a:cs typeface="Tahoma" pitchFamily="34" charset="0"/>
              </a:rPr>
              <a:t>ΑΓΟΡΑ – ΠΕΛΑΤΕΣ</a:t>
            </a:r>
            <a:endParaRPr lang="el-GR" altLang="el-GR" dirty="0" smtClean="0"/>
          </a:p>
          <a:p>
            <a:pPr algn="just" eaLnBrk="1" hangingPunct="1"/>
            <a:r>
              <a:rPr lang="en-GB" altLang="el-GR" dirty="0" smtClean="0">
                <a:cs typeface="Tahoma" pitchFamily="34" charset="0"/>
              </a:rPr>
              <a:t>Α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smtClean="0">
                <a:cs typeface="Tahoma" pitchFamily="34" charset="0"/>
              </a:rPr>
              <a:t>α</a:t>
            </a:r>
            <a:r>
              <a:rPr lang="en-GB" altLang="el-GR" dirty="0" err="1" smtClean="0">
                <a:cs typeface="Tahoma" pitchFamily="34" charset="0"/>
              </a:rPr>
              <a:t>ιτήσεις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ελ</a:t>
            </a:r>
            <a:r>
              <a:rPr lang="en-GB" altLang="el-GR" dirty="0" smtClean="0">
                <a:cs typeface="Tahoma" pitchFamily="34" charset="0"/>
              </a:rPr>
              <a:t>ατών </a:t>
            </a:r>
            <a:r>
              <a:rPr lang="en-GB" altLang="el-GR" dirty="0" smtClean="0">
                <a:cs typeface="Tahoma" pitchFamily="34" charset="0"/>
              </a:rPr>
              <a:t>στα τεχνικά χαρακτηριστικά των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ροϊόντων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(σε διαστάσεις, υλικά, αισθητική εμφάνιση κλπ)</a:t>
            </a:r>
            <a:endParaRPr lang="el-GR" altLang="el-GR" dirty="0" smtClean="0"/>
          </a:p>
          <a:p>
            <a:pPr algn="just" eaLnBrk="1" hangingPunct="1"/>
            <a:r>
              <a:rPr lang="en-GB" altLang="el-GR" dirty="0" smtClean="0">
                <a:cs typeface="Tahoma" pitchFamily="34" charset="0"/>
              </a:rPr>
              <a:t>Βα</a:t>
            </a:r>
            <a:r>
              <a:rPr lang="en-GB" altLang="el-GR" dirty="0" err="1" smtClean="0">
                <a:cs typeface="Tahoma" pitchFamily="34" charset="0"/>
              </a:rPr>
              <a:t>σικές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χρήσεις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των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ροϊόντων</a:t>
            </a:r>
            <a:endParaRPr lang="el-GR" altLang="el-GR" dirty="0" smtClean="0"/>
          </a:p>
          <a:p>
            <a:pPr algn="just" eaLnBrk="1" hangingPunct="1"/>
            <a:r>
              <a:rPr lang="en-GB" altLang="el-GR" dirty="0" err="1" smtClean="0">
                <a:cs typeface="Tahoma" pitchFamily="34" charset="0"/>
              </a:rPr>
              <a:t>Οφέλη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ελάτη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από </a:t>
            </a:r>
            <a:r>
              <a:rPr lang="en-GB" altLang="el-GR" dirty="0" err="1" smtClean="0">
                <a:cs typeface="Tahoma" pitchFamily="34" charset="0"/>
              </a:rPr>
              <a:t>τη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χρήση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των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ροϊόντων</a:t>
            </a:r>
            <a:endParaRPr lang="el-GR" altLang="el-GR" dirty="0" smtClean="0"/>
          </a:p>
          <a:p>
            <a:pPr algn="just" eaLnBrk="1" hangingPunct="1"/>
            <a:r>
              <a:rPr lang="en-GB" altLang="el-GR" dirty="0" err="1" smtClean="0">
                <a:cs typeface="Tahoma" pitchFamily="34" charset="0"/>
              </a:rPr>
              <a:t>Τρό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οι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ικ</a:t>
            </a:r>
            <a:r>
              <a:rPr lang="en-GB" altLang="el-GR" dirty="0" smtClean="0">
                <a:cs typeface="Tahoma" pitchFamily="34" charset="0"/>
              </a:rPr>
              <a:t>ανοποίησης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ελάτη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ως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τις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α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smtClean="0">
                <a:cs typeface="Tahoma" pitchFamily="34" charset="0"/>
              </a:rPr>
              <a:t>α</a:t>
            </a:r>
            <a:r>
              <a:rPr lang="en-GB" altLang="el-GR" dirty="0" err="1" smtClean="0">
                <a:cs typeface="Tahoma" pitchFamily="34" charset="0"/>
              </a:rPr>
              <a:t>ιτήσεις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τους</a:t>
            </a:r>
            <a:endParaRPr lang="el-GR" altLang="el-GR" dirty="0" smtClean="0"/>
          </a:p>
          <a:p>
            <a:pPr algn="just" eaLnBrk="1" hangingPunct="1"/>
            <a:r>
              <a:rPr lang="en-GB" altLang="el-GR" dirty="0" err="1" smtClean="0">
                <a:cs typeface="Tahoma" pitchFamily="34" charset="0"/>
              </a:rPr>
              <a:t>Συμ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ληρωμ</a:t>
            </a:r>
            <a:r>
              <a:rPr lang="en-GB" altLang="el-GR" dirty="0" smtClean="0">
                <a:cs typeface="Tahoma" pitchFamily="34" charset="0"/>
              </a:rPr>
              <a:t>ατικά </a:t>
            </a:r>
            <a:r>
              <a:rPr lang="en-GB" altLang="el-GR" dirty="0" smtClean="0">
                <a:cs typeface="Tahoma" pitchFamily="34" charset="0"/>
              </a:rPr>
              <a:t>και </a:t>
            </a:r>
            <a:r>
              <a:rPr lang="en-GB" altLang="el-GR" dirty="0" smtClean="0">
                <a:cs typeface="Tahoma" pitchFamily="34" charset="0"/>
              </a:rPr>
              <a:t>Υ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οκ</a:t>
            </a:r>
            <a:r>
              <a:rPr lang="en-GB" altLang="el-GR" dirty="0" smtClean="0">
                <a:cs typeface="Tahoma" pitchFamily="34" charset="0"/>
              </a:rPr>
              <a:t>ατάστατα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ροϊόντ</a:t>
            </a:r>
            <a:r>
              <a:rPr lang="en-GB" altLang="el-GR" dirty="0" smtClean="0">
                <a:cs typeface="Tahoma" pitchFamily="34" charset="0"/>
              </a:rPr>
              <a:t>α</a:t>
            </a:r>
            <a:endParaRPr lang="el-GR" altLang="el-GR" dirty="0" smtClean="0"/>
          </a:p>
          <a:p>
            <a:pPr algn="just" eaLnBrk="1" hangingPunct="1"/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οχικότητ</a:t>
            </a:r>
            <a:r>
              <a:rPr lang="en-GB" altLang="el-GR" dirty="0" smtClean="0">
                <a:cs typeface="Tahoma" pitchFamily="34" charset="0"/>
              </a:rPr>
              <a:t>α </a:t>
            </a:r>
            <a:r>
              <a:rPr lang="en-GB" altLang="el-GR" dirty="0" smtClean="0">
                <a:cs typeface="Tahoma" pitchFamily="34" charset="0"/>
              </a:rPr>
              <a:t>της ζήτησης</a:t>
            </a:r>
            <a:endParaRPr lang="el-GR" altLang="el-GR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600" b="1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600" b="1" i="1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001000" cy="4800600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Book Antiqua" pitchFamily="18" charset="0"/>
              </a:rPr>
              <a:t>2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    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ΑΓΟΡΑ – ΠΕΛΑΤΕΣ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Ιστορική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εξέλιξη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του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ροϊόντος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πχ.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Κινητά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τηλέφων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που ξεκίνησαν ογκώδη και με μεγάλες κεραίες και σήμερα έχουν ενσωματωμένο ραδιόφωνο, ψηφιακή φωτογραφική μηχανή, κάμερα κλπ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Αγορ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αστικές συνήθειες των πελατών.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ορούν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να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εκφρ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αστούν και στον παρακάτω πίνακα.</a:t>
            </a:r>
          </a:p>
        </p:txBody>
      </p:sp>
      <p:sp>
        <p:nvSpPr>
          <p:cNvPr id="58372" name="AutoShape 5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94" name="Object 2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553243816"/>
              </p:ext>
            </p:extLst>
          </p:nvPr>
        </p:nvGraphicFramePr>
        <p:xfrm>
          <a:off x="533400" y="892175"/>
          <a:ext cx="8305800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Φύλλο εργασίας" r:id="rId3" imgW="5242804" imgH="2834884" progId="Excel.Sheet.8">
                  <p:embed/>
                </p:oleObj>
              </mc:Choice>
              <mc:Fallback>
                <p:oleObj name="Φύλλο εργασίας" r:id="rId3" imgW="5242804" imgH="2834884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892175"/>
                        <a:ext cx="8305800" cy="543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05800" cy="4953000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Book Antiqua" pitchFamily="18" charset="0"/>
              </a:rPr>
              <a:t>3</a:t>
            </a: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dirty="0" smtClean="0"/>
              <a:t> 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ΚΑΝΑΛΙΑ ΔΙΑΝΟΜΗΣ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Μέσω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οιων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Κανα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λιών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ανέμεται το προϊόν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μεσάζοντες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χονδρέμ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ποροι,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ηλεκτρονικό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πόριο,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ανέμποροι κλπ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Από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νάλι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ροέρχετ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ο κυριότερος τζίρος;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Κατηγορίες Μελετών</a:t>
            </a:r>
            <a:endParaRPr lang="el-GR" dirty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Αναγνωριστική μελέτη- προμελέτη επένδυσης</a:t>
            </a:r>
          </a:p>
          <a:p>
            <a:r>
              <a:rPr lang="el-GR" altLang="el-GR" smtClean="0"/>
              <a:t>Προμελέτη εφικτότητας</a:t>
            </a:r>
          </a:p>
          <a:p>
            <a:r>
              <a:rPr lang="el-GR" altLang="el-GR" smtClean="0"/>
              <a:t>Υποστηρικτικές μελέτες</a:t>
            </a:r>
          </a:p>
          <a:p>
            <a:r>
              <a:rPr lang="el-GR" altLang="el-GR" smtClean="0"/>
              <a:t>Μελέτη σκοπιμότητας ή κύρια μελέτη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5344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610600" cy="5029200"/>
          </a:xfrm>
        </p:spPr>
        <p:txBody>
          <a:bodyPr/>
          <a:lstStyle/>
          <a:p>
            <a:pPr algn="just" eaLnBrk="1" hangingPunct="1"/>
            <a:r>
              <a:rPr lang="el-GR" altLang="el-GR" dirty="0" smtClean="0"/>
              <a:t>5. </a:t>
            </a:r>
            <a:r>
              <a:rPr lang="en-GB" altLang="el-GR" dirty="0" smtClean="0">
                <a:cs typeface="Tahoma" pitchFamily="34" charset="0"/>
              </a:rPr>
              <a:t>ΕΙΔΙΚΟΙ ΦΟΡΕΙΣ </a:t>
            </a:r>
            <a:r>
              <a:rPr lang="en-US" altLang="el-GR" dirty="0" smtClean="0">
                <a:cs typeface="Tahoma" pitchFamily="34" charset="0"/>
              </a:rPr>
              <a:t>MARKETING</a:t>
            </a:r>
            <a:endParaRPr lang="el-GR" altLang="el-GR" dirty="0" smtClean="0"/>
          </a:p>
          <a:p>
            <a:pPr algn="just" eaLnBrk="1" hangingPunct="1"/>
            <a:r>
              <a:rPr lang="en-GB" altLang="el-GR" dirty="0" err="1" smtClean="0">
                <a:cs typeface="Tahoma" pitchFamily="34" charset="0"/>
              </a:rPr>
              <a:t>Συνεργ</a:t>
            </a:r>
            <a:r>
              <a:rPr lang="en-GB" altLang="el-GR" dirty="0" smtClean="0">
                <a:cs typeface="Tahoma" pitchFamily="34" charset="0"/>
              </a:rPr>
              <a:t>αζόμενες </a:t>
            </a:r>
            <a:r>
              <a:rPr lang="en-GB" altLang="el-GR" dirty="0" smtClean="0">
                <a:cs typeface="Tahoma" pitchFamily="34" charset="0"/>
              </a:rPr>
              <a:t>άτυ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ή </a:t>
            </a:r>
            <a:r>
              <a:rPr lang="en-GB" altLang="el-GR" dirty="0" err="1" smtClean="0">
                <a:cs typeface="Tahoma" pitchFamily="34" charset="0"/>
              </a:rPr>
              <a:t>τυ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ικές</a:t>
            </a:r>
            <a:r>
              <a:rPr lang="en-GB" altLang="el-GR" dirty="0" smtClean="0">
                <a:cs typeface="Tahoma" pitchFamily="34" charset="0"/>
              </a:rPr>
              <a:t>  </a:t>
            </a:r>
            <a:r>
              <a:rPr lang="en-GB" altLang="el-GR" dirty="0" smtClean="0">
                <a:cs typeface="Tahoma" pitchFamily="34" charset="0"/>
              </a:rPr>
              <a:t>κοινωνικές </a:t>
            </a:r>
            <a:r>
              <a:rPr lang="en-GB" altLang="el-GR" dirty="0" err="1" smtClean="0">
                <a:cs typeface="Tahoma" pitchFamily="34" charset="0"/>
              </a:rPr>
              <a:t>ομάδες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smtClean="0">
                <a:cs typeface="Tahoma" pitchFamily="34" charset="0"/>
              </a:rPr>
              <a:t>α</a:t>
            </a:r>
            <a:r>
              <a:rPr lang="en-GB" altLang="el-GR" dirty="0" err="1" smtClean="0">
                <a:cs typeface="Tahoma" pitchFamily="34" charset="0"/>
              </a:rPr>
              <a:t>γγελμ</a:t>
            </a:r>
            <a:r>
              <a:rPr lang="en-GB" altLang="el-GR" dirty="0" smtClean="0">
                <a:cs typeface="Tahoma" pitchFamily="34" charset="0"/>
              </a:rPr>
              <a:t>ατιών </a:t>
            </a:r>
            <a:r>
              <a:rPr lang="en-GB" altLang="el-GR" dirty="0" smtClean="0">
                <a:cs typeface="Tahoma" pitchFamily="34" charset="0"/>
              </a:rPr>
              <a:t>ή κοινού, </a:t>
            </a:r>
            <a:endParaRPr lang="el-GR" altLang="el-GR" dirty="0" smtClean="0"/>
          </a:p>
          <a:p>
            <a:pPr lvl="1" algn="just" eaLnBrk="1" hangingPunct="1"/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ου</a:t>
            </a:r>
            <a:r>
              <a:rPr lang="en-GB" altLang="el-GR" dirty="0" smtClean="0">
                <a:cs typeface="Tahoma" pitchFamily="34" charset="0"/>
              </a:rPr>
              <a:t> 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εμ</a:t>
            </a:r>
            <a:r>
              <a:rPr lang="en-GB" altLang="el-GR" dirty="0" smtClean="0">
                <a:cs typeface="Tahoma" pitchFamily="34" charset="0"/>
              </a:rPr>
              <a:t>βαίνουν </a:t>
            </a:r>
            <a:r>
              <a:rPr lang="en-GB" altLang="el-GR" dirty="0" smtClean="0">
                <a:cs typeface="Tahoma" pitchFamily="34" charset="0"/>
              </a:rPr>
              <a:t>κατασταλτικά στη διαμόρφωση του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ερι</a:t>
            </a:r>
            <a:r>
              <a:rPr lang="en-GB" altLang="el-GR" dirty="0" smtClean="0">
                <a:cs typeface="Tahoma" pitchFamily="34" charset="0"/>
              </a:rPr>
              <a:t>βάλλοντος  </a:t>
            </a:r>
            <a:r>
              <a:rPr lang="en-US" altLang="el-GR" dirty="0" smtClean="0">
                <a:cs typeface="Tahoma" pitchFamily="34" charset="0"/>
              </a:rPr>
              <a:t>marketing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της</a:t>
            </a:r>
            <a:r>
              <a:rPr lang="en-GB" altLang="el-GR" dirty="0" smtClean="0">
                <a:cs typeface="Tahoma" pitchFamily="34" charset="0"/>
              </a:rPr>
              <a:t> α</a:t>
            </a:r>
            <a:r>
              <a:rPr lang="en-GB" altLang="el-GR" dirty="0" err="1" smtClean="0">
                <a:cs typeface="Tahoma" pitchFamily="34" charset="0"/>
              </a:rPr>
              <a:t>γοράς</a:t>
            </a:r>
            <a:r>
              <a:rPr lang="en-GB" altLang="el-GR" dirty="0" smtClean="0">
                <a:cs typeface="Tahoma" pitchFamily="34" charset="0"/>
              </a:rPr>
              <a:t>, </a:t>
            </a:r>
            <a:endParaRPr lang="el-GR" altLang="el-GR" dirty="0" smtClean="0"/>
          </a:p>
          <a:p>
            <a:pPr algn="just" eaLnBrk="1" hangingPunct="1"/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ηρεάζοντ</a:t>
            </a:r>
            <a:r>
              <a:rPr lang="en-GB" altLang="el-GR" dirty="0" smtClean="0">
                <a:cs typeface="Tahoma" pitchFamily="34" charset="0"/>
              </a:rPr>
              <a:t>ας </a:t>
            </a:r>
            <a:r>
              <a:rPr lang="en-GB" altLang="el-GR" dirty="0" smtClean="0">
                <a:cs typeface="Tahoma" pitchFamily="34" charset="0"/>
              </a:rPr>
              <a:t>τη ζήτηση για τα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ροϊόντ</a:t>
            </a:r>
            <a:r>
              <a:rPr lang="en-GB" altLang="el-GR" dirty="0" smtClean="0">
                <a:cs typeface="Tahoma" pitchFamily="34" charset="0"/>
              </a:rPr>
              <a:t>α </a:t>
            </a:r>
            <a:r>
              <a:rPr lang="en-GB" altLang="el-GR" dirty="0" smtClean="0">
                <a:cs typeface="Tahoma" pitchFamily="34" charset="0"/>
              </a:rPr>
              <a:t>μιας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ιχείρησης</a:t>
            </a:r>
            <a:r>
              <a:rPr lang="en-GB" altLang="el-GR" dirty="0" smtClean="0">
                <a:cs typeface="Tahoma" pitchFamily="34" charset="0"/>
              </a:rPr>
              <a:t> </a:t>
            </a:r>
            <a:endParaRPr lang="el-GR" altLang="el-GR" dirty="0" smtClean="0"/>
          </a:p>
          <a:p>
            <a:pPr lvl="1" algn="just" eaLnBrk="1" hangingPunct="1"/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smtClean="0">
                <a:cs typeface="Tahoma" pitchFamily="34" charset="0"/>
              </a:rPr>
              <a:t>.χ</a:t>
            </a:r>
            <a:r>
              <a:rPr lang="en-GB" altLang="el-GR" dirty="0" smtClean="0">
                <a:cs typeface="Tahoma" pitchFamily="34" charset="0"/>
              </a:rPr>
              <a:t>. </a:t>
            </a:r>
            <a:r>
              <a:rPr lang="en-GB" altLang="el-GR" dirty="0" err="1" smtClean="0">
                <a:cs typeface="Tahoma" pitchFamily="34" charset="0"/>
              </a:rPr>
              <a:t>δι</a:t>
            </a:r>
            <a:r>
              <a:rPr lang="en-GB" altLang="el-GR" dirty="0" smtClean="0">
                <a:cs typeface="Tahoma" pitchFamily="34" charset="0"/>
              </a:rPr>
              <a:t>ακοσμητές για μία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ιχείρηση</a:t>
            </a:r>
            <a:r>
              <a:rPr lang="en-GB" altLang="el-GR" dirty="0" smtClean="0">
                <a:cs typeface="Tahoma" pitchFamily="34" charset="0"/>
              </a:rPr>
              <a:t> 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smtClean="0">
                <a:cs typeface="Tahoma" pitchFamily="34" charset="0"/>
              </a:rPr>
              <a:t>ίπ</a:t>
            </a:r>
            <a:r>
              <a:rPr lang="en-GB" altLang="el-GR" dirty="0" err="1" smtClean="0">
                <a:cs typeface="Tahoma" pitchFamily="34" charset="0"/>
              </a:rPr>
              <a:t>λων</a:t>
            </a:r>
            <a:r>
              <a:rPr lang="en-GB" altLang="el-GR" dirty="0" smtClean="0">
                <a:cs typeface="Tahoma" pitchFamily="34" charset="0"/>
              </a:rPr>
              <a:t>,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εργολά</a:t>
            </a:r>
            <a:r>
              <a:rPr lang="en-GB" altLang="el-GR" dirty="0" smtClean="0">
                <a:cs typeface="Tahoma" pitchFamily="34" charset="0"/>
              </a:rPr>
              <a:t>βοι για μία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ιχείρηση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δομικών υλικών,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γι</a:t>
            </a:r>
            <a:r>
              <a:rPr lang="en-GB" altLang="el-GR" dirty="0" smtClean="0">
                <a:cs typeface="Tahoma" pitchFamily="34" charset="0"/>
              </a:rPr>
              <a:t>ατροί για μία φαρμακοβιομηχανία, κλπ)</a:t>
            </a:r>
            <a:endParaRPr lang="en-GB" altLang="el-GR" dirty="0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10600" cy="8382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36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el-GR" sz="36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en-GB" sz="3600" b="1" dirty="0" smtClean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</a:t>
            </a:r>
            <a:r>
              <a:rPr lang="en-GB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ΑΝΑΛΥΣΗ ΕΝΔΙΑΜΕΣΟΥ (ΜΙΚΡΟ-) ΠΕΡΙΒΑΛΛΟΝΤΟΣ</a:t>
            </a:r>
            <a:endParaRPr lang="en-GB" sz="36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534400" cy="51816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dirty="0" smtClean="0">
                <a:latin typeface="Book Antiqua" pitchFamily="18" charset="0"/>
              </a:rPr>
              <a:t>6</a:t>
            </a: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dirty="0" smtClean="0"/>
              <a:t>   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ΑΝΤΑΓΩΝΙΣΜΟΣ</a:t>
            </a:r>
            <a:endParaRPr lang="el-GR" altLang="el-GR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Αν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αλύεται ο ανταγωνισμός σε επίπεδο: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Κα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τηγοριο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ποίηση άμεσων, έμμεσων &amp; πιθανώς μελλοντικών ανταγωνιστών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ράμετροι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αγωνιστικότητας (τιμή, ποιότητα, καινοτομία κλπ)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Τάσεις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γοράς</a:t>
            </a:r>
            <a:endParaRPr lang="en-GB" altLang="el-GR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Η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νάλυση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του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αγωνισμού μπορεί να γίνει σε βάθος,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με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νάλυση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βα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σικών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χαρα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κτηριστικών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του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κάθε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αγωνιστή συγκριτικά με την επιχείρηση,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ή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γενικά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συνολικό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επίπ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εδο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. </a:t>
            </a:r>
            <a:endParaRPr lang="el-GR" altLang="el-GR" dirty="0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600" b="1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600" b="1" i="1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305800" cy="5029200"/>
          </a:xfrm>
        </p:spPr>
        <p:txBody>
          <a:bodyPr/>
          <a:lstStyle/>
          <a:p>
            <a:pPr algn="just" eaLnBrk="1" hangingPunct="1"/>
            <a:r>
              <a:rPr lang="el-GR" altLang="el-GR" dirty="0" smtClean="0"/>
              <a:t>6</a:t>
            </a:r>
            <a:r>
              <a:rPr lang="en-GB" altLang="el-GR" dirty="0" smtClean="0">
                <a:cs typeface="Tahoma" pitchFamily="34" charset="0"/>
              </a:rPr>
              <a:t>.</a:t>
            </a:r>
            <a:r>
              <a:rPr lang="en-GB" altLang="el-GR" dirty="0" smtClean="0"/>
              <a:t>   </a:t>
            </a:r>
            <a:r>
              <a:rPr lang="en-GB" altLang="el-GR" dirty="0" smtClean="0">
                <a:cs typeface="Tahoma" pitchFamily="34" charset="0"/>
              </a:rPr>
              <a:t>ΑΝΤΑΓΩΝΙΣΜΟΣ</a:t>
            </a:r>
            <a:endParaRPr lang="el-GR" altLang="el-GR" dirty="0" smtClean="0"/>
          </a:p>
          <a:p>
            <a:pPr algn="just" eaLnBrk="1" hangingPunct="1"/>
            <a:r>
              <a:rPr lang="en-GB" altLang="el-GR" dirty="0" err="1" smtClean="0">
                <a:cs typeface="Tahoma" pitchFamily="34" charset="0"/>
              </a:rPr>
              <a:t>Στο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τέλος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όμως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ρέ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ει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να </a:t>
            </a:r>
            <a:r>
              <a:rPr lang="en-GB" altLang="el-GR" dirty="0" smtClean="0">
                <a:cs typeface="Tahoma" pitchFamily="34" charset="0"/>
              </a:rPr>
              <a:t>υ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άρχει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μία κατάταξη των βασικότερων ανταγωνιστών και όλων των στοιχείων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ου</a:t>
            </a:r>
            <a:r>
              <a:rPr lang="en-GB" altLang="el-GR" dirty="0" smtClean="0">
                <a:cs typeface="Tahoma" pitchFamily="34" charset="0"/>
              </a:rPr>
              <a:t> α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ειλούν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την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ιχείρηση</a:t>
            </a:r>
            <a:r>
              <a:rPr lang="en-GB" altLang="el-GR" dirty="0" smtClean="0">
                <a:cs typeface="Tahoma" pitchFamily="34" charset="0"/>
              </a:rPr>
              <a:t>.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Ποιος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είν</a:t>
            </a:r>
            <a:r>
              <a:rPr lang="en-GB" altLang="el-GR" dirty="0" smtClean="0">
                <a:cs typeface="Tahoma" pitchFamily="34" charset="0"/>
              </a:rPr>
              <a:t>αι ο ηγέτης (</a:t>
            </a:r>
            <a:r>
              <a:rPr lang="en-US" altLang="el-GR" dirty="0" smtClean="0">
                <a:cs typeface="Tahoma" pitchFamily="34" charset="0"/>
              </a:rPr>
              <a:t>leader</a:t>
            </a:r>
            <a:r>
              <a:rPr lang="en-GB" altLang="el-GR" dirty="0" smtClean="0">
                <a:cs typeface="Tahoma" pitchFamily="34" charset="0"/>
              </a:rPr>
              <a:t>) </a:t>
            </a:r>
            <a:r>
              <a:rPr lang="en-GB" altLang="el-GR" dirty="0" err="1" smtClean="0">
                <a:cs typeface="Tahoma" pitchFamily="34" charset="0"/>
              </a:rPr>
              <a:t>της</a:t>
            </a:r>
            <a:r>
              <a:rPr lang="en-GB" altLang="el-GR" dirty="0" smtClean="0">
                <a:cs typeface="Tahoma" pitchFamily="34" charset="0"/>
              </a:rPr>
              <a:t> α</a:t>
            </a:r>
            <a:r>
              <a:rPr lang="en-GB" altLang="el-GR" dirty="0" err="1" smtClean="0">
                <a:cs typeface="Tahoma" pitchFamily="34" charset="0"/>
              </a:rPr>
              <a:t>γοράς</a:t>
            </a:r>
            <a:r>
              <a:rPr lang="en-GB" altLang="el-GR" dirty="0" smtClean="0">
                <a:cs typeface="Tahoma" pitchFamily="34" charset="0"/>
              </a:rPr>
              <a:t>, </a:t>
            </a:r>
            <a:endParaRPr lang="el-GR" altLang="el-GR" dirty="0" smtClean="0"/>
          </a:p>
          <a:p>
            <a:pPr lvl="1" algn="just" eaLnBrk="1" hangingPunct="1"/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οιες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οι</a:t>
            </a:r>
            <a:r>
              <a:rPr lang="en-GB" altLang="el-GR" dirty="0" smtClean="0">
                <a:cs typeface="Tahoma" pitchFamily="34" charset="0"/>
              </a:rPr>
              <a:t> βα</a:t>
            </a:r>
            <a:r>
              <a:rPr lang="en-GB" altLang="el-GR" dirty="0" err="1" smtClean="0">
                <a:cs typeface="Tahoma" pitchFamily="34" charset="0"/>
              </a:rPr>
              <a:t>σικές</a:t>
            </a:r>
            <a:r>
              <a:rPr lang="en-GB" altLang="el-GR" dirty="0" smtClean="0">
                <a:cs typeface="Tahoma" pitchFamily="34" charset="0"/>
              </a:rPr>
              <a:t> α</a:t>
            </a:r>
            <a:r>
              <a:rPr lang="en-GB" altLang="el-GR" dirty="0" err="1" smtClean="0">
                <a:cs typeface="Tahoma" pitchFamily="34" charset="0"/>
              </a:rPr>
              <a:t>δυν</a:t>
            </a:r>
            <a:r>
              <a:rPr lang="en-GB" altLang="el-GR" dirty="0" smtClean="0">
                <a:cs typeface="Tahoma" pitchFamily="34" charset="0"/>
              </a:rPr>
              <a:t>αμίες του, </a:t>
            </a:r>
            <a:endParaRPr lang="el-GR" altLang="el-GR" dirty="0" smtClean="0"/>
          </a:p>
          <a:p>
            <a:pPr lvl="1" algn="just" eaLnBrk="1" hangingPunct="1"/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ου</a:t>
            </a:r>
            <a:r>
              <a:rPr lang="en-GB" altLang="el-GR" dirty="0" smtClean="0">
                <a:cs typeface="Tahoma" pitchFamily="34" charset="0"/>
              </a:rPr>
              <a:t> μ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ορεί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να </a:t>
            </a:r>
            <a:r>
              <a:rPr lang="en-GB" altLang="el-GR" dirty="0" err="1" smtClean="0">
                <a:cs typeface="Tahoma" pitchFamily="34" charset="0"/>
              </a:rPr>
              <a:t>τον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υ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ερ</a:t>
            </a:r>
            <a:r>
              <a:rPr lang="en-GB" altLang="el-GR" dirty="0" smtClean="0">
                <a:cs typeface="Tahoma" pitchFamily="34" charset="0"/>
              </a:rPr>
              <a:t>βεί </a:t>
            </a:r>
            <a:r>
              <a:rPr lang="en-GB" altLang="el-GR" dirty="0" smtClean="0">
                <a:cs typeface="Tahoma" pitchFamily="34" charset="0"/>
              </a:rPr>
              <a:t>και να δημιουργήσει ανταγωνιστικό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λεονέκτημ</a:t>
            </a:r>
            <a:r>
              <a:rPr lang="en-GB" altLang="el-GR" dirty="0" smtClean="0">
                <a:cs typeface="Tahoma" pitchFamily="34" charset="0"/>
              </a:rPr>
              <a:t>α </a:t>
            </a:r>
            <a:r>
              <a:rPr lang="en-GB" altLang="el-GR" dirty="0" smtClean="0">
                <a:cs typeface="Tahoma" pitchFamily="34" charset="0"/>
              </a:rPr>
              <a:t>η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ιχείρη</a:t>
            </a:r>
            <a:r>
              <a:rPr lang="en-GB" altLang="el-GR" dirty="0" err="1" smtClean="0">
                <a:latin typeface="Tahoma" pitchFamily="34" charset="0"/>
                <a:cs typeface="Tahoma" pitchFamily="34" charset="0"/>
              </a:rPr>
              <a:t>ση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 </a:t>
            </a:r>
            <a:endParaRPr lang="en-GB" altLang="el-GR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ΚΛΑΔΟΣ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την τεκμηρίωση των στοιχείων του κλάδου ανατρέχουμε σε πηγές μέσω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internet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και βιβ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λιογρ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αφίας επίσημων φορέων και τραπεζών δεδομένων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US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Icap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r>
              <a:rPr lang="en-US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Hellastat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r>
              <a:rPr lang="en-US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Statbank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Eurostat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500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και ανα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ζητούμε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στοιχεί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το πολύ της τελευταίας πενταετίας.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05800" cy="4724400"/>
          </a:xfrm>
        </p:spPr>
        <p:txBody>
          <a:bodyPr/>
          <a:lstStyle/>
          <a:p>
            <a:pPr algn="just" eaLnBrk="1" hangingPunct="1"/>
            <a:r>
              <a:rPr lang="el-GR" altLang="el-GR" dirty="0" smtClean="0"/>
              <a:t>7</a:t>
            </a:r>
            <a:r>
              <a:rPr lang="en-GB" altLang="el-GR" dirty="0" smtClean="0">
                <a:cs typeface="Tahoma" pitchFamily="34" charset="0"/>
              </a:rPr>
              <a:t>.</a:t>
            </a:r>
            <a:r>
              <a:rPr lang="en-GB" altLang="el-GR" dirty="0" smtClean="0"/>
              <a:t>  </a:t>
            </a:r>
            <a:r>
              <a:rPr lang="en-GB" altLang="el-GR" dirty="0" smtClean="0">
                <a:cs typeface="Tahoma" pitchFamily="34" charset="0"/>
              </a:rPr>
              <a:t>ΚΛΑΔΟΣ</a:t>
            </a:r>
            <a:endParaRPr lang="en-GB" altLang="el-GR" dirty="0" smtClean="0"/>
          </a:p>
          <a:p>
            <a:pPr algn="just" eaLnBrk="1" hangingPunct="1"/>
            <a:r>
              <a:rPr lang="en-GB" altLang="el-GR" dirty="0" smtClean="0">
                <a:cs typeface="Tahoma" pitchFamily="34" charset="0"/>
              </a:rPr>
              <a:t>Τα </a:t>
            </a:r>
            <a:r>
              <a:rPr lang="en-GB" altLang="el-GR" dirty="0" err="1" smtClean="0">
                <a:cs typeface="Tahoma" pitchFamily="34" charset="0"/>
              </a:rPr>
              <a:t>στοιχεί</a:t>
            </a:r>
            <a:r>
              <a:rPr lang="en-GB" altLang="el-GR" dirty="0" smtClean="0">
                <a:cs typeface="Tahoma" pitchFamily="34" charset="0"/>
              </a:rPr>
              <a:t>α του κλάδου αφορούν: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Οικονομικά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στοιχεί</a:t>
            </a:r>
            <a:r>
              <a:rPr lang="en-GB" altLang="el-GR" dirty="0" smtClean="0">
                <a:cs typeface="Tahoma" pitchFamily="34" charset="0"/>
              </a:rPr>
              <a:t>α 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Γενικά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στοιχεί</a:t>
            </a:r>
            <a:r>
              <a:rPr lang="en-GB" altLang="el-GR" dirty="0" smtClean="0">
                <a:cs typeface="Tahoma" pitchFamily="34" charset="0"/>
              </a:rPr>
              <a:t>α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Πίν</a:t>
            </a:r>
            <a:r>
              <a:rPr lang="en-GB" altLang="el-GR" dirty="0" smtClean="0">
                <a:cs typeface="Tahoma" pitchFamily="34" charset="0"/>
              </a:rPr>
              <a:t>ακες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ου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αφορούν στοιχεία της αγοράς του κλάδου ανά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ροϊόν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Εμ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όδι</a:t>
            </a:r>
            <a:r>
              <a:rPr lang="en-GB" altLang="el-GR" dirty="0" smtClean="0">
                <a:cs typeface="Tahoma" pitchFamily="34" charset="0"/>
              </a:rPr>
              <a:t>α </a:t>
            </a:r>
            <a:r>
              <a:rPr lang="en-GB" altLang="el-GR" dirty="0" smtClean="0">
                <a:cs typeface="Tahoma" pitchFamily="34" charset="0"/>
              </a:rPr>
              <a:t>εισόδου &amp; εξόδου στον κλάδο</a:t>
            </a:r>
            <a:endParaRPr lang="el-GR" altLang="el-GR" dirty="0" smtClean="0"/>
          </a:p>
          <a:p>
            <a:pPr lvl="1" algn="just" eaLnBrk="1" hangingPunct="1"/>
            <a:r>
              <a:rPr lang="en-GB" altLang="el-GR" dirty="0" err="1" smtClean="0">
                <a:cs typeface="Tahoma" pitchFamily="34" charset="0"/>
              </a:rPr>
              <a:t>Ομάδες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κοινού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ου</a:t>
            </a:r>
            <a:r>
              <a:rPr lang="en-GB" altLang="el-GR" dirty="0" smtClean="0">
                <a:cs typeface="Tahoma" pitchFamily="34" charset="0"/>
              </a:rPr>
              <a:t> μ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ορεί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smtClean="0">
                <a:cs typeface="Tahoma" pitchFamily="34" charset="0"/>
              </a:rPr>
              <a:t>να </a:t>
            </a:r>
            <a:r>
              <a:rPr lang="en-GB" altLang="el-GR" dirty="0" smtClean="0">
                <a:cs typeface="Tahoma" pitchFamily="34" charset="0"/>
              </a:rPr>
              <a:t>ε</a:t>
            </a:r>
            <a:r>
              <a:rPr lang="el-GR" altLang="el-GR" dirty="0" smtClean="0">
                <a:cs typeface="Tahoma" pitchFamily="34" charset="0"/>
              </a:rPr>
              <a:t>π</a:t>
            </a:r>
            <a:r>
              <a:rPr lang="en-GB" altLang="el-GR" dirty="0" err="1" smtClean="0">
                <a:cs typeface="Tahoma" pitchFamily="34" charset="0"/>
              </a:rPr>
              <a:t>ηρεάσουν</a:t>
            </a:r>
            <a:r>
              <a:rPr lang="en-GB" altLang="el-GR" dirty="0" smtClean="0">
                <a:cs typeface="Tahoma" pitchFamily="34" charset="0"/>
              </a:rPr>
              <a:t> </a:t>
            </a:r>
            <a:r>
              <a:rPr lang="en-GB" altLang="el-GR" dirty="0" err="1" smtClean="0">
                <a:cs typeface="Tahoma" pitchFamily="34" charset="0"/>
              </a:rPr>
              <a:t>την</a:t>
            </a:r>
            <a:r>
              <a:rPr lang="en-GB" altLang="el-GR" dirty="0" smtClean="0">
                <a:cs typeface="Tahoma" pitchFamily="34" charset="0"/>
              </a:rPr>
              <a:t> α</a:t>
            </a:r>
            <a:r>
              <a:rPr lang="en-GB" altLang="el-GR" dirty="0" err="1" smtClean="0">
                <a:cs typeface="Tahoma" pitchFamily="34" charset="0"/>
              </a:rPr>
              <a:t>γορά</a:t>
            </a:r>
            <a:endParaRPr lang="en-GB" altLang="el-GR" dirty="0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458200" cy="59436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  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SWOT ANALYSIS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Ανάλυση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Ευκ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αιριών – Κινδύνων που πηγάζουν από το Ενδιάμεσο Περιβάλλον της Επιχείρησης.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Ότ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 εισάγουμε όλες τις παραμέτρους στην 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SWOT ANALYSIS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στοχεύουμε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να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εντο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πίσουμε ποια είναι τα κενά της αγοράς τα οποία μπορεί να καλύψει η επιχείρηση και να αποκτήσει ανταγωνιστικό πλεονέκτημα.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λέον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είν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οι απειλές που θα λάβει υπόψη της, ώστε είτε να αντιτάξει ένα πλεονέκτημα στους στόχους της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π.χ. 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ντ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αγωνιστική τιμή, καλύτερο δίκτυο διανομών, κλπ.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είτε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να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λά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βει τα μέτρα της, ώστε να προετοιμαστεί και να είναι ευέλικτη. </a:t>
            </a:r>
            <a:endParaRPr lang="en-GB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Object 2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01303517"/>
              </p:ext>
            </p:extLst>
          </p:nvPr>
        </p:nvGraphicFramePr>
        <p:xfrm>
          <a:off x="990600" y="228600"/>
          <a:ext cx="7086600" cy="632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8" name="Φύλλο εργασίας" r:id="rId3" imgW="3833165" imgH="4168445" progId="Excel.Sheet.8">
                  <p:embed/>
                </p:oleObj>
              </mc:Choice>
              <mc:Fallback>
                <p:oleObj name="Φύλλο εργασίας" r:id="rId3" imgW="3833165" imgH="4168445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"/>
                        <a:ext cx="7086600" cy="632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86800" cy="9906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3. ΑΝΑΛΥΣΗ ΕΝΔΙΑΜΕΣΟΥ (ΜΙΚΡΟ-) ΠΕΡΙΒΑΛΛΟΝΤΟΣ</a:t>
            </a:r>
            <a:endParaRPr lang="en-GB" sz="28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ΣΥΜΠΕΡΑΣΜΑΤΑ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Γίνετ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μία γενική εκτίμηση της κατάστασης βάσει όλων όσων προαναφέρθηκαν</a:t>
            </a: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χ.</a:t>
            </a: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Εάν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η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γορά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οπ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θα απευθυνθεί η εταιρεία κρίνεται αναπτυσσόμενη, κερδοφόρος κλπ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Εάν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υπ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άρχουν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πτικές για την επιχείρηση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Ποιες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είν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οι αγορές στις οποίες η επιχείρηση μπορεί να απευθυνθεί π.χ.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εξ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αγωγές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Ποιοι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είν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οι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leaders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γοράς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και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η προοπτική της επιχείρησης σε σχέση με αυτούς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γεωγρ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αφική θέση της επιχείρησης θα της προσδώσει κάποιο ανταγωνιστικό πλεονέκτημα;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 πα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ράγρ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αφος αυτή είναι σύντομη και απλά συνοψίζει και δίνει έμφαση στα κρίσιμα σημεία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05800" cy="5043488"/>
          </a:xfrm>
        </p:spPr>
        <p:txBody>
          <a:bodyPr/>
          <a:lstStyle/>
          <a:p>
            <a:pPr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αλύονται  όλοι οι παράγοντες που επηρεάζουν το Εσωτερικό Περιβάλλον της επιχείρησης: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1.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MARKETING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τηγορίες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ροϊόντων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Ειδικά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χαρα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κτηριστικά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ροϊόν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(β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άρος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μέγεθος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κλ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π)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Φήμη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αιρείας για τα προϊόντα, την ποιότητα, την εξυπηρέτηση κλπ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Μερίδιο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γοράς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86800" cy="5410200"/>
          </a:xfrm>
        </p:spPr>
        <p:txBody>
          <a:bodyPr/>
          <a:lstStyle/>
          <a:p>
            <a:pPr algn="just" eaLnBrk="1" hangingPunct="1"/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1.</a:t>
            </a:r>
            <a:r>
              <a:rPr lang="en-GB" altLang="el-GR" dirty="0" smtClean="0"/>
              <a:t>   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MARKETING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Μορφές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ροωθητικών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ενεργειών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Φιλοσοφί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και Αποτελεσματικότητα των Προωθητικών  Ενεργειών – Διαφήμιση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πορική Πολιτική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οτελεσμ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ατικότητα,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τιμολογι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ακή πολιτική,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ιστωτική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ολιτική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εκ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πτωτική πολιτική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η σχέση της επιχείρησης με την Έρευνα &amp; την Καινοτομία </a:t>
            </a:r>
            <a:endParaRPr lang="en-GB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Αναγνωριστική μελέτη</a:t>
            </a:r>
            <a:endParaRPr lang="el-GR" dirty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646238"/>
            <a:ext cx="8458200" cy="48307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l-GR" altLang="el-GR" sz="2800" smtClean="0"/>
              <a:t>(α) </a:t>
            </a:r>
            <a:r>
              <a:rPr lang="el-GR" altLang="el-GR" sz="2400" smtClean="0"/>
              <a:t>το γενικότερο επενδυτικό κλίμα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(β) τις προτιμήσεις των καταναλωτών και την αγοραστική τους δύναμη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(γ) τους διαθέσιμους πόρους για την πραγματοποίηση της επένδυσης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(δ) τη ζήτηση του προϊόντος και τη δυνατότητα εξαγωγών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(ε) γενικά «τη θέση»  που θα πρέπει να καταλάβει η επιχείρηση μέσα στον αντίστοιχο κλάδο</a:t>
            </a:r>
          </a:p>
          <a:p>
            <a:pPr>
              <a:buFont typeface="Wingdings 2" pitchFamily="18" charset="2"/>
              <a:buNone/>
            </a:pPr>
            <a:r>
              <a:rPr lang="el-GR" altLang="el-GR" sz="2400" smtClean="0"/>
              <a:t>Η αναγνωριστική μελέτη ή μελέτη προεπένδυσης είναι συνήθως μικρή σε όγκο, περίπου δέκα σελίδες, έχει χαμηλό κόστος, τα στοιχεία της δεν είναι λεπτομερή, αλλά έχει έναν πρώτο πληροφοριακό χαρακτήρα για τον υποψήφιο επενδυτή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334000"/>
          </a:xfrm>
        </p:spPr>
        <p:txBody>
          <a:bodyPr/>
          <a:lstStyle/>
          <a:p>
            <a:pPr algn="just" eaLnBrk="1" hangingPunct="1">
              <a:spcBef>
                <a:spcPct val="10000"/>
              </a:spcBef>
            </a:pP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1.</a:t>
            </a:r>
            <a:r>
              <a:rPr lang="en-GB" altLang="el-GR" dirty="0" smtClean="0"/>
              <a:t>    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MARKETING 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sz="2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Συγκριτικά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λεονεκτήμ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ατα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Marketing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ρόν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και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Μέλλον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ντώντ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τα ερωτήματα </a:t>
            </a:r>
            <a:endParaRPr lang="el-GR" altLang="el-GR" sz="2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>
              <a:spcBef>
                <a:spcPct val="10000"/>
              </a:spcBef>
            </a:pP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ροσφέρουμε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στον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Πελάτη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τώρ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α, </a:t>
            </a:r>
            <a:endParaRPr lang="el-GR" altLang="el-GR" sz="2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>
              <a:spcBef>
                <a:spcPct val="10000"/>
              </a:spcBef>
            </a:pP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ρέ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πει να προσφέρουμε στο Μέλλον</a:t>
            </a:r>
            <a:endParaRPr lang="el-GR" altLang="el-GR" sz="2600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Ποσοτικές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ληροφορίες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Marketing,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όπ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ως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Σύγκριση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ωλήσεων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τηγορί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προϊόντων,  </a:t>
            </a:r>
            <a:endParaRPr lang="el-GR" altLang="el-GR" sz="2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Σύγκριση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ωλήσεων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τηγορί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πελατών, </a:t>
            </a:r>
            <a:endParaRPr lang="el-GR" altLang="el-GR" sz="2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Σύγκριση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ωλήσεων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διάστημ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α, </a:t>
            </a:r>
            <a:endParaRPr lang="el-GR" altLang="el-GR" sz="2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Σύγκριση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ωλήσεων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6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γεωγρ</a:t>
            </a:r>
            <a:r>
              <a:rPr lang="en-GB" altLang="el-GR" sz="26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αφική περιοχή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610600" cy="5410200"/>
          </a:xfrm>
        </p:spPr>
        <p:txBody>
          <a:bodyPr/>
          <a:lstStyle/>
          <a:p>
            <a:pPr algn="just" eaLnBrk="1" hangingPunct="1"/>
            <a:r>
              <a:rPr lang="el-GR" altLang="el-GR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   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MANAGEMENT 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Κύριες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Λειτουργίες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επ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ιχείρησης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είν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οι διαδικασίες που λειτουργούν ως αυτόνομα τμήματα στην επιχείρηση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π.χ.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Πωλήσεις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Έλεγχος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Ποιότητ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ας,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Παρα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γωγή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Απ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οθήκευση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Παρα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γγελιοληψί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κλπ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36687"/>
            <a:ext cx="8763000" cy="5054599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Book Antiqua" pitchFamily="18" charset="0"/>
              </a:rPr>
              <a:t>2</a:t>
            </a: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dirty="0" smtClean="0"/>
              <a:t> 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  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MANAGEMENT 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οστηρικτικές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Λειτουργίες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επ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ιχείρησης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είν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οι διαδικασίες που αναφέρονται ως ξεχωριστές αρμοδιότητες σε άτομα και υποστηρίζουν τις κύριες αρμοδιότητες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π.χ. 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Marketing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After Sales Service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Παρα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γγελιοληψί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κλπ </a:t>
            </a:r>
            <a:endParaRPr lang="el-GR" altLang="el-GR" sz="2800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Ποι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η αποτελεσματικότητα των λειτουργιών</a:t>
            </a:r>
            <a:endParaRPr lang="el-GR" altLang="el-GR" sz="2800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763000" cy="4876800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Book Antiqua" pitchFamily="18" charset="0"/>
              </a:rPr>
              <a:t>2</a:t>
            </a:r>
            <a:r>
              <a:rPr lang="en-GB" altLang="el-GR" dirty="0" smtClean="0">
                <a:latin typeface="Book Antiqua" pitchFamily="18" charset="0"/>
                <a:cs typeface="Tahoma" pitchFamily="34" charset="0"/>
              </a:rPr>
              <a:t>.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   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MANAGEMENT 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Ανθρώ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πινοι Πόροι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Επίπ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εδο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Εργ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ασιακών Σχέσεων,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οτελεσμ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ατικότητα προσωπικού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ωλήσεις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νά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εργ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αζόμενο,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οκίνηση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ροσω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πικού,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Ηγεσί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</a:t>
            </a:r>
            <a:endParaRPr lang="en-GB" altLang="el-GR" sz="2800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410200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MANAGEMENT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ΕΠΙΧΕΙΡΗΣΗΣ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οτελεσμ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ατικότητα Διαδικασιών &amp; Πληροφοριακών Συστημάτων εντός της επιχείρησης</a:t>
            </a:r>
            <a:endParaRPr lang="el-GR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Management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Αλλ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αγών</a:t>
            </a:r>
            <a:endParaRPr lang="en-GB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ΚΑΤΑΣΤΑΣΗ 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MANAGEMENT 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ΛΕΙΤΟΥΡΓΙΑΣ &amp; ΠΑΡΑΓΩΓΗΣ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Δυν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ατά και αδύνατα σημεία εγκαταστάσεων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Στοιχεί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παραγωγικής διαδικασίας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Στοιχεί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προσωπικού παραγωγής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/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ηλικι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ακή σύνθεση, εμπειρία, αξιολόγηση, ανάγκες</a:t>
            </a:r>
            <a:endParaRPr lang="en-GB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10600" cy="13716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4. ΑΝΑΛΥΣΗ ΕΣΩΤΕΡΙΚΟΥ ΠΕΡΙΒΑΛΛΟΝΤΟΣ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82000" cy="5043488"/>
          </a:xfrm>
        </p:spPr>
        <p:txBody>
          <a:bodyPr/>
          <a:lstStyle/>
          <a:p>
            <a:pPr algn="just" eaLnBrk="1" hangingPunct="1"/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SWOT ANALYSIS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Ανάλυση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Δυνάμεων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-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Αδυν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αμιών που πηγάζουν από το Εσωτερικό Περιβάλλον της Επιχείρησης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Παράδειγμα 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6804" name="AutoShape 9"/>
          <p:cNvSpPr>
            <a:spLocks noChangeArrowheads="1"/>
          </p:cNvSpPr>
          <p:nvPr/>
        </p:nvSpPr>
        <p:spPr bwMode="auto">
          <a:xfrm>
            <a:off x="70866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826" name="Object 2"/>
          <p:cNvGraphicFramePr>
            <a:graphicFrameLocks noChangeAspect="1"/>
          </p:cNvGraphicFramePr>
          <p:nvPr>
            <p:ph/>
          </p:nvPr>
        </p:nvGraphicFramePr>
        <p:xfrm>
          <a:off x="838200" y="609600"/>
          <a:ext cx="69342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8" name="Φύλλο εργασίας" r:id="rId3" imgW="3741725" imgH="3978006" progId="Excel.Sheet.8">
                  <p:embed/>
                </p:oleObj>
              </mc:Choice>
              <mc:Fallback>
                <p:oleObj name="Φύλλο εργασίας" r:id="rId3" imgW="3741725" imgH="3978006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09600"/>
                        <a:ext cx="6934200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582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ΣΗΜΕΙΩΣΗ 1. </a:t>
            </a:r>
            <a:r>
              <a:rPr lang="en-US" sz="32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SWOT ANALYSIS</a:t>
            </a:r>
            <a:endParaRPr lang="en-GB" sz="32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82000" cy="5105400"/>
          </a:xfrm>
        </p:spPr>
        <p:txBody>
          <a:bodyPr/>
          <a:lstStyle/>
          <a:p>
            <a:pPr algn="just" eaLnBrk="1" hangingPunct="1"/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Μετά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την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μεμονωμένη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ρουσί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αση των </a:t>
            </a:r>
            <a:r>
              <a:rPr lang="en-GB" altLang="el-GR" sz="2800" b="1" dirty="0" smtClean="0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ευκαιριών και κινδύνων</a:t>
            </a:r>
            <a:r>
              <a:rPr lang="en-GB" altLang="el-GR" sz="2800" dirty="0" smtClean="0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που παρουσιάζουν </a:t>
            </a:r>
            <a:endParaRPr lang="el-GR" altLang="el-GR" sz="2800" dirty="0" smtClean="0"/>
          </a:p>
          <a:p>
            <a:pPr lvl="1" algn="just" eaLnBrk="1" hangingPunct="1"/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τα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εξωτερικό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και </a:t>
            </a:r>
            <a:endParaRPr lang="el-GR" altLang="el-GR" sz="2800" dirty="0" smtClean="0"/>
          </a:p>
          <a:p>
            <a:pPr lvl="1" algn="just" eaLnBrk="1" hangingPunct="1"/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ενδιάμεσο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ερι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βάλλον και </a:t>
            </a:r>
            <a:endParaRPr lang="el-GR" altLang="el-GR" sz="2800" dirty="0" smtClean="0"/>
          </a:p>
          <a:p>
            <a:pPr algn="just" eaLnBrk="1" hangingPunct="1"/>
            <a:r>
              <a:rPr lang="en-GB" altLang="el-GR" sz="2800" b="1" dirty="0" err="1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των</a:t>
            </a:r>
            <a:r>
              <a:rPr lang="en-GB" altLang="el-GR" sz="2800" b="1" dirty="0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b="1" dirty="0" err="1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δυνάμεων</a:t>
            </a:r>
            <a:r>
              <a:rPr lang="en-GB" altLang="el-GR" sz="2800" b="1" dirty="0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 και α</a:t>
            </a:r>
            <a:r>
              <a:rPr lang="en-GB" altLang="el-GR" sz="2800" b="1" dirty="0" err="1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δυν</a:t>
            </a:r>
            <a:r>
              <a:rPr lang="en-GB" altLang="el-GR" sz="2800" b="1" dirty="0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αμιών </a:t>
            </a:r>
            <a:endParaRPr lang="el-GR" altLang="el-GR" sz="2800" b="1" dirty="0">
              <a:solidFill>
                <a:srgbClr val="FFFF00"/>
              </a:solidFill>
              <a:latin typeface="Cambria" pitchFamily="18" charset="0"/>
              <a:cs typeface="Tahoma" pitchFamily="34" charset="0"/>
            </a:endParaRPr>
          </a:p>
          <a:p>
            <a:pPr lvl="1" algn="just" eaLnBrk="1" hangingPunct="1"/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του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εσωτερικού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ερι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βάλλοντος, </a:t>
            </a:r>
            <a:endParaRPr lang="el-GR" altLang="el-GR" sz="2800" dirty="0" smtClean="0"/>
          </a:p>
          <a:p>
            <a:pPr algn="just" eaLnBrk="1" hangingPunct="1"/>
            <a:r>
              <a:rPr lang="el-GR" altLang="el-GR" sz="2800" dirty="0" smtClean="0"/>
              <a:t>Σ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κό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πιμο είναι η </a:t>
            </a:r>
            <a:r>
              <a:rPr lang="en-US" altLang="el-GR" sz="2800" dirty="0" smtClean="0">
                <a:latin typeface="Cambria" pitchFamily="18" charset="0"/>
                <a:cs typeface="Tahoma" pitchFamily="34" charset="0"/>
              </a:rPr>
              <a:t>SWOT ANALYSIS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να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γίνετ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αι συγκεντρωτικά σε έναν πίνακα, προκειμένου να αντιπαραβάλλονται οι ευκαιρίες – κίνδυνοι με τις δυνάμεις – αδυναμίες και να εκτιμάται συνολικά η κατάσταση. 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Ακολουθεί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ράδειγμ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874" name="Object 2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510450987"/>
              </p:ext>
            </p:extLst>
          </p:nvPr>
        </p:nvGraphicFramePr>
        <p:xfrm>
          <a:off x="609600" y="381000"/>
          <a:ext cx="8001000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6" name="Φύλλο εργασίας" r:id="rId3" imgW="4023604" imgH="6629766" progId="Excel.Sheet.8">
                  <p:embed/>
                </p:oleObj>
              </mc:Choice>
              <mc:Fallback>
                <p:oleObj name="Φύλλο εργασίας" r:id="rId3" imgW="4023604" imgH="6629766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"/>
                        <a:ext cx="8001000" cy="624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ΣΗΜΕΙΩΣΗ 2. ΑΞΙΟΛΟΓΗΣΗ ΚΑΙΝΟΤΟΜΙΑΣ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9144000" cy="990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0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 α</a:t>
            </a:r>
            <a:r>
              <a:rPr lang="en-GB" altLang="el-GR" sz="20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ξιολόγηση</a:t>
            </a:r>
            <a:r>
              <a:rPr lang="en-GB" altLang="el-GR" sz="20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0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εκτιμάτ</a:t>
            </a:r>
            <a:r>
              <a:rPr lang="en-GB" altLang="el-GR" sz="20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αι με τις εξής βαθμίδες:</a:t>
            </a:r>
            <a:endParaRPr lang="el-GR" altLang="el-GR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Τα </a:t>
            </a:r>
            <a:r>
              <a:rPr lang="en-GB" altLang="el-GR" sz="20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κριτήρι</a:t>
            </a:r>
            <a:r>
              <a:rPr lang="en-GB" altLang="el-GR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α έχουν επιλεχθεί ώστε να είναι κοινά με την μεθοδολογία αξιολόγησης καινοτομίας που εφαρμόζεται στις μελέτες του </a:t>
            </a:r>
            <a:r>
              <a:rPr lang="en-GB" altLang="el-GR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Αναπ</a:t>
            </a:r>
            <a:r>
              <a:rPr lang="el-GR" altLang="el-GR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GB" altLang="el-GR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Νόμου</a:t>
            </a:r>
            <a:endParaRPr lang="en-GB" altLang="el-GR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80900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00172"/>
              </p:ext>
            </p:extLst>
          </p:nvPr>
        </p:nvGraphicFramePr>
        <p:xfrm>
          <a:off x="533400" y="2514600"/>
          <a:ext cx="8153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2" name="Φύλλο εργασίας" r:id="rId3" imgW="4145524" imgH="2316724" progId="Excel.Sheet.8">
                  <p:embed/>
                </p:oleObj>
              </mc:Choice>
              <mc:Fallback>
                <p:oleObj name="Φύλλο εργασίας" r:id="rId3" imgW="4145524" imgH="2316724" progId="Excel.Sheet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81534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87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Προμελέτη </a:t>
            </a:r>
            <a:r>
              <a:rPr lang="el-GR" dirty="0" err="1"/>
              <a:t>εφικτότητας</a:t>
            </a:r>
            <a:endParaRPr lang="el-GR" dirty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400" smtClean="0"/>
              <a:t>τη δυνατότητα θετικών στοιχείων για την επένδυση, δηλαδή την απόδοση, την οικονομική δυνατότητα υλοποίησης της επένδυσης, την βιωσιμότητα, την δυνατότητα μελλοντικής επέκτασης κ.λ.π.</a:t>
            </a:r>
          </a:p>
          <a:p>
            <a:r>
              <a:rPr lang="el-GR" altLang="el-GR" sz="2400" smtClean="0"/>
              <a:t>την τεκμηρίωση της ανάγκης για μια τέτοια επένδυση</a:t>
            </a:r>
          </a:p>
          <a:p>
            <a:r>
              <a:rPr lang="el-GR" altLang="el-GR" sz="2400" smtClean="0"/>
              <a:t>να προτείνει την εκπόνηση υποστηρικτικών μελετών, εάν αυτές χρειάζονται, για την έναρξη υλοποίησης της κύριας μελέτης</a:t>
            </a:r>
          </a:p>
          <a:p>
            <a:pPr>
              <a:buFont typeface="Wingdings 2" pitchFamily="18" charset="2"/>
              <a:buNone/>
            </a:pPr>
            <a:endParaRPr lang="el-GR" altLang="el-GR" sz="2400" smtClean="0"/>
          </a:p>
          <a:p>
            <a:r>
              <a:rPr lang="el-GR" altLang="el-GR" sz="2400" smtClean="0"/>
              <a:t>Ουσιαστικά, η «Προμελέτη εφικτότητας» αποτελεί το εργαλείο με το οποίο ένας επενδυτής θα πάρει την απόφαση για να υλοποιήσει μια επένδυση.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3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6915" y="762000"/>
            <a:ext cx="8379885" cy="5638800"/>
          </a:xfrm>
          <a:noFill/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954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458200" cy="5029200"/>
          </a:xfrm>
        </p:spPr>
        <p:txBody>
          <a:bodyPr/>
          <a:lstStyle/>
          <a:p>
            <a:pPr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υτήν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ενότητ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α, </a:t>
            </a:r>
            <a:endParaRPr lang="en-US" altLang="el-GR" dirty="0" smtClean="0">
              <a:latin typeface="Cambria" panose="02040503050406030204" pitchFamily="18" charset="0"/>
              <a:ea typeface="Cambria" panose="02040503050406030204" pitchFamily="18" charset="0"/>
              <a:cs typeface="Tahoma" pitchFamily="34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γνώμον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την ανάλυση όλων των προηγούμενων ενοτήτων και βάσει του οράματος του μελλοντικού επιχειρηματία, </a:t>
            </a:r>
            <a:endParaRPr lang="en-US" altLang="el-GR" dirty="0" smtClean="0">
              <a:latin typeface="Cambria" panose="02040503050406030204" pitchFamily="18" charset="0"/>
              <a:ea typeface="Cambria" panose="02040503050406030204" pitchFamily="18" charset="0"/>
              <a:cs typeface="Tahoma" pitchFamily="34" charset="0"/>
            </a:endParaRPr>
          </a:p>
          <a:p>
            <a:pPr lvl="1" algn="just" eaLnBrk="1" hangingPunct="1"/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ατυπώνονται οι στρατηγικοί στόχοι </a:t>
            </a:r>
            <a:endParaRPr lang="en-US" altLang="el-GR" dirty="0" smtClean="0">
              <a:latin typeface="Cambria" panose="02040503050406030204" pitchFamily="18" charset="0"/>
              <a:ea typeface="Cambria" panose="02040503050406030204" pitchFamily="18" charset="0"/>
              <a:cs typeface="Tahoma" pitchFamily="34" charset="0"/>
            </a:endParaRPr>
          </a:p>
          <a:p>
            <a:pPr lvl="2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βρα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χυ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πρόθεσμοι και </a:t>
            </a:r>
            <a:endParaRPr lang="en-US" altLang="el-GR" dirty="0" smtClean="0">
              <a:latin typeface="Cambria" panose="02040503050406030204" pitchFamily="18" charset="0"/>
              <a:ea typeface="Cambria" panose="02040503050406030204" pitchFamily="18" charset="0"/>
              <a:cs typeface="Tahoma" pitchFamily="34" charset="0"/>
            </a:endParaRPr>
          </a:p>
          <a:p>
            <a:pPr lvl="2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κρο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πρόθεσμοι </a:t>
            </a:r>
            <a:endParaRPr lang="en-US" altLang="el-GR" dirty="0" smtClean="0">
              <a:latin typeface="Cambria" panose="02040503050406030204" pitchFamily="18" charset="0"/>
              <a:ea typeface="Cambria" panose="02040503050406030204" pitchFamily="18" charset="0"/>
              <a:cs typeface="Tahoma" pitchFamily="34" charset="0"/>
            </a:endParaRPr>
          </a:p>
          <a:p>
            <a:pPr lvl="1" algn="just" eaLnBrk="1" hangingPunct="1"/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άνω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στους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οπ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οίους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θα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στηρίξει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ο επ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ιχειρημ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ατίας τις αποφάσεις του τα επόμενα έτη και θα ξεκινήσει να μετρά ποιοτικά και ποσοτικά αποτελέσματα σε τακτά χρονικά διαστήματα. </a:t>
            </a:r>
            <a:endParaRPr lang="en-US" altLang="el-GR" dirty="0" smtClean="0">
              <a:latin typeface="Cambria" panose="02040503050406030204" pitchFamily="18" charset="0"/>
              <a:ea typeface="Cambria" panose="02040503050406030204" pitchFamily="18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82000" cy="51816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Οι στόχοι πρέπει να είναι συγκεκριμένοι, ώστε να ελέγχεται η υλοποίηση και επίτευξη τους. </a:t>
            </a:r>
            <a:endParaRPr lang="en-US" altLang="el-GR" sz="2400" smtClean="0">
              <a:latin typeface="Cambria" pitchFamily="18" charset="0"/>
              <a:cs typeface="Tahoma" pitchFamily="34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Πχ. Δεν βάζουμε στόχο την βελτίωση των χαρακτηριστικών ενός προϊόντος μας, </a:t>
            </a:r>
            <a:endParaRPr lang="en-US" altLang="el-GR" sz="2400" smtClean="0">
              <a:latin typeface="Cambria" pitchFamily="18" charset="0"/>
              <a:cs typeface="Tahoma" pitchFamily="34" charset="0"/>
            </a:endParaRPr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αλλά την βελτίωση των χαρακτηριστικών συγκεκριμένου προϊόντος σε συγκεκριμένο χρονικό διάστημα.</a:t>
            </a:r>
            <a:endParaRPr lang="en-GB" altLang="el-GR" sz="240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Μετά τον καθορισμό των στόχων, </a:t>
            </a:r>
            <a:endParaRPr lang="el-GR" altLang="el-GR" sz="2400" smtClean="0"/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σε πίνακα ή λεκτικά,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ορίζουμε με ποιο τρόπο θα μετρήσουμε την επίτευξή τους και </a:t>
            </a:r>
            <a:endParaRPr lang="el-GR" altLang="el-GR" sz="240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σε δεύτερο επίπεδο σε ποιο χρονικό ορίζοντα </a:t>
            </a:r>
            <a:r>
              <a:rPr lang="el-GR" altLang="el-GR" sz="2400" smtClean="0"/>
              <a:t>θα</a:t>
            </a:r>
            <a:r>
              <a:rPr lang="en-GB" altLang="el-GR" sz="2400" smtClean="0">
                <a:latin typeface="Cambria" pitchFamily="18" charset="0"/>
                <a:cs typeface="Tahoma" pitchFamily="34" charset="0"/>
              </a:rPr>
              <a:t> υλοποιηθούν οι στόχοι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8713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32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443913" cy="5057775"/>
          </a:xfrm>
        </p:spPr>
        <p:txBody>
          <a:bodyPr/>
          <a:lstStyle/>
          <a:p>
            <a:pPr algn="just" eaLnBrk="1" hangingPunct="1"/>
            <a:r>
              <a:rPr lang="el-GR" altLang="el-GR" b="1" dirty="0" smtClean="0"/>
              <a:t>Ποιοτικοί στόχοι / παράδειγμα </a:t>
            </a:r>
            <a:r>
              <a:rPr lang="el-GR" altLang="el-GR" b="1" dirty="0" err="1" smtClean="0"/>
              <a:t>στοχων</a:t>
            </a:r>
            <a:r>
              <a:rPr lang="el-GR" altLang="el-GR" b="1" dirty="0" smtClean="0"/>
              <a:t> και </a:t>
            </a:r>
            <a:r>
              <a:rPr lang="el-GR" altLang="el-GR" b="1" dirty="0" err="1" smtClean="0"/>
              <a:t>συνδεση</a:t>
            </a:r>
            <a:r>
              <a:rPr lang="el-GR" altLang="el-GR" b="1" dirty="0" smtClean="0"/>
              <a:t> τους με τη </a:t>
            </a:r>
            <a:r>
              <a:rPr lang="en-US" altLang="el-GR" b="1" dirty="0" err="1" smtClean="0">
                <a:latin typeface="Cambria" pitchFamily="18" charset="0"/>
              </a:rPr>
              <a:t>swot</a:t>
            </a:r>
            <a:r>
              <a:rPr lang="en-US" altLang="el-GR" b="1" dirty="0" smtClean="0">
                <a:latin typeface="Cambria" pitchFamily="18" charset="0"/>
              </a:rPr>
              <a:t> analysis</a:t>
            </a:r>
            <a:r>
              <a:rPr lang="el-GR" altLang="el-GR" b="1" dirty="0" smtClean="0"/>
              <a:t>: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endParaRPr lang="el-GR" altLang="el-GR" dirty="0" smtClean="0"/>
          </a:p>
          <a:p>
            <a:pPr algn="just" eaLnBrk="1" hangingPunct="1"/>
            <a:r>
              <a:rPr lang="en-GB" altLang="el-GR" b="1" u="sng" dirty="0" smtClean="0">
                <a:solidFill>
                  <a:schemeClr val="accent2"/>
                </a:solidFill>
                <a:latin typeface="Cambria" pitchFamily="18" charset="0"/>
                <a:cs typeface="Tahoma" pitchFamily="34" charset="0"/>
              </a:rPr>
              <a:t>Α. ΕΠΙΠΕΔΟ: ΚΑΘΟΡΙΣΜΟΣ ΣΤΟΧΩΝ.</a:t>
            </a:r>
            <a:endParaRPr lang="el-GR" altLang="el-GR" dirty="0" smtClean="0">
              <a:solidFill>
                <a:schemeClr val="accent2"/>
              </a:solidFill>
            </a:endParaRPr>
          </a:p>
          <a:p>
            <a:pPr algn="just" eaLnBrk="1" hangingPunct="1"/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1ος ΣΤΟΧΟΣ.</a:t>
            </a:r>
            <a:r>
              <a:rPr lang="en-GB" altLang="el-GR" b="1" dirty="0" smtClean="0">
                <a:latin typeface="Cambria" pitchFamily="18" charset="0"/>
              </a:rPr>
              <a:t>           </a:t>
            </a:r>
            <a:endParaRPr lang="el-GR" altLang="el-GR" b="1" dirty="0" smtClean="0"/>
          </a:p>
          <a:p>
            <a:pPr lvl="1" algn="just" eaLnBrk="1" hangingPunct="1"/>
            <a:r>
              <a:rPr lang="en-GB" altLang="el-GR" b="1" dirty="0" smtClean="0">
                <a:latin typeface="Cambria" pitchFamily="18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επίπ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εδο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US" altLang="el-GR" b="1" dirty="0" smtClean="0">
                <a:latin typeface="Cambria" pitchFamily="18" charset="0"/>
                <a:cs typeface="Tahoma" pitchFamily="34" charset="0"/>
              </a:rPr>
              <a:t>management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: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Δημιουργί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ξεχωριστού τμήματος στο οργανόγραμμα με συγκεκριμένες αρμοδιότητες για τις οποίες διαπιστώθηκε σύγχυση και κατά συνέπεια αδυναμία στο εσωτερικό περιβάλλον της επιχείρησης</a:t>
            </a:r>
            <a:r>
              <a:rPr lang="en-GB" altLang="el-GR" dirty="0" smtClean="0">
                <a:latin typeface="Tahoma" pitchFamily="34" charset="0"/>
                <a:cs typeface="Tahoma" pitchFamily="34" charset="0"/>
              </a:rPr>
              <a:t>.</a:t>
            </a:r>
            <a:endParaRPr lang="en-GB" altLang="el-GR" dirty="0" smtClean="0">
              <a:latin typeface="Tahoma" pitchFamily="34" charset="0"/>
            </a:endParaRPr>
          </a:p>
        </p:txBody>
      </p:sp>
      <p:sp>
        <p:nvSpPr>
          <p:cNvPr id="84996" name="AutoShape 4"/>
          <p:cNvSpPr>
            <a:spLocks noChangeArrowheads="1"/>
          </p:cNvSpPr>
          <p:nvPr/>
        </p:nvSpPr>
        <p:spPr bwMode="auto">
          <a:xfrm>
            <a:off x="7772400" y="6096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82000" cy="9144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36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43913" cy="4953000"/>
          </a:xfrm>
        </p:spPr>
        <p:txBody>
          <a:bodyPr/>
          <a:lstStyle/>
          <a:p>
            <a:pPr algn="just" eaLnBrk="1" hangingPunct="1"/>
            <a:r>
              <a:rPr lang="el-GR" altLang="el-GR" b="1" smtClean="0"/>
              <a:t>Ποιοτικοί στόχοι / παράδειγμα στοχων και συνδεση τους με τη </a:t>
            </a:r>
            <a:r>
              <a:rPr lang="en-US" altLang="el-GR" b="1" smtClean="0">
                <a:latin typeface="Cambria" pitchFamily="18" charset="0"/>
              </a:rPr>
              <a:t>swot analysis</a:t>
            </a:r>
            <a:r>
              <a:rPr lang="el-GR" altLang="el-GR" b="1" smtClean="0"/>
              <a:t>: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 </a:t>
            </a:r>
            <a:endParaRPr lang="el-GR" altLang="el-GR" smtClean="0"/>
          </a:p>
          <a:p>
            <a:pPr algn="just" eaLnBrk="1" hangingPunct="1"/>
            <a:r>
              <a:rPr lang="en-GB" altLang="el-GR" b="1" u="sng" smtClean="0">
                <a:solidFill>
                  <a:schemeClr val="accent2"/>
                </a:solidFill>
                <a:latin typeface="Cambria" pitchFamily="18" charset="0"/>
                <a:cs typeface="Tahoma" pitchFamily="34" charset="0"/>
              </a:rPr>
              <a:t>Α. ΕΠΙΠΕΔΟ: ΚΑΘΟΡΙΣΜΟΣ ΣΤΟΧΩΝ.</a:t>
            </a:r>
            <a:endParaRPr lang="el-GR" altLang="el-GR" smtClean="0">
              <a:solidFill>
                <a:schemeClr val="accent2"/>
              </a:solidFill>
            </a:endParaRPr>
          </a:p>
          <a:p>
            <a:pPr algn="just" eaLnBrk="1" hangingPunct="1"/>
            <a:r>
              <a:rPr lang="en-GB" altLang="el-GR" b="1" smtClean="0">
                <a:latin typeface="Cambria" pitchFamily="18" charset="0"/>
                <a:cs typeface="Tahoma" pitchFamily="34" charset="0"/>
              </a:rPr>
              <a:t>2ος ΣΤΟΧΟΣ.</a:t>
            </a:r>
            <a:r>
              <a:rPr lang="en-GB" altLang="el-GR" b="1" smtClean="0">
                <a:latin typeface="Cambria" pitchFamily="18" charset="0"/>
              </a:rPr>
              <a:t>            </a:t>
            </a:r>
            <a:endParaRPr lang="el-GR" altLang="el-GR" b="1" smtClean="0"/>
          </a:p>
          <a:p>
            <a:pPr lvl="1" algn="just" eaLnBrk="1" hangingPunct="1"/>
            <a:r>
              <a:rPr lang="en-GB" altLang="el-GR" b="1" smtClean="0">
                <a:latin typeface="Cambria" pitchFamily="18" charset="0"/>
                <a:cs typeface="Tahoma" pitchFamily="34" charset="0"/>
              </a:rPr>
              <a:t>Σε επίπεδο παραγωγής: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 Ανάπτυξη νέου προϊόντος για αύξηση του μεριδίου της αγοράς, </a:t>
            </a:r>
            <a:endParaRPr lang="el-GR" altLang="el-GR" smtClean="0"/>
          </a:p>
          <a:p>
            <a:pPr lvl="2" algn="just" eaLnBrk="1" hangingPunct="1"/>
            <a:r>
              <a:rPr lang="en-GB" altLang="el-GR" sz="2800" smtClean="0">
                <a:latin typeface="Cambria" pitchFamily="18" charset="0"/>
                <a:cs typeface="Tahoma" pitchFamily="34" charset="0"/>
              </a:rPr>
              <a:t>καθότι διαπιστώθηκε κενό στις ανάγκες και απαιτήσεις των πελατών.</a:t>
            </a:r>
            <a:endParaRPr lang="en-GB" altLang="el-GR" sz="2800" smtClean="0">
              <a:latin typeface="Cambria" pitchFamily="18" charset="0"/>
            </a:endParaRP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7772400" y="6096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28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</a:pPr>
            <a:r>
              <a:rPr lang="el-GR" altLang="el-GR" sz="2800" b="1" dirty="0" smtClean="0"/>
              <a:t>Ποιοτικοί στόχοι / παράδειγμα </a:t>
            </a:r>
            <a:r>
              <a:rPr lang="el-GR" altLang="el-GR" sz="2800" b="1" dirty="0" err="1" smtClean="0"/>
              <a:t>στοχων</a:t>
            </a:r>
            <a:r>
              <a:rPr lang="el-GR" altLang="el-GR" sz="2800" b="1" dirty="0" smtClean="0"/>
              <a:t> και </a:t>
            </a:r>
            <a:r>
              <a:rPr lang="el-GR" altLang="el-GR" sz="2800" b="1" dirty="0" err="1" smtClean="0"/>
              <a:t>συνδεση</a:t>
            </a:r>
            <a:r>
              <a:rPr lang="el-GR" altLang="el-GR" sz="2800" b="1" dirty="0" smtClean="0"/>
              <a:t> τους με τη </a:t>
            </a:r>
            <a:r>
              <a:rPr lang="en-US" altLang="el-GR" sz="2800" b="1" dirty="0" err="1" smtClean="0">
                <a:latin typeface="Cambria" pitchFamily="18" charset="0"/>
              </a:rPr>
              <a:t>swot</a:t>
            </a:r>
            <a:r>
              <a:rPr lang="en-US" altLang="el-GR" sz="2800" b="1" dirty="0" smtClean="0">
                <a:latin typeface="Cambria" pitchFamily="18" charset="0"/>
              </a:rPr>
              <a:t> analysis</a:t>
            </a:r>
            <a:r>
              <a:rPr lang="el-GR" altLang="el-GR" sz="2800" b="1" dirty="0" smtClean="0"/>
              <a:t>: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</a:t>
            </a:r>
            <a:endParaRPr lang="el-GR" altLang="el-GR" sz="2800" dirty="0" smtClean="0"/>
          </a:p>
          <a:p>
            <a:pPr algn="just" eaLnBrk="1" hangingPunct="1">
              <a:spcBef>
                <a:spcPts val="0"/>
              </a:spcBef>
            </a:pPr>
            <a:r>
              <a:rPr lang="en-GB" altLang="el-GR" b="1" u="sng" dirty="0" smtClean="0">
                <a:solidFill>
                  <a:schemeClr val="accent2"/>
                </a:solidFill>
                <a:latin typeface="Cambria" pitchFamily="18" charset="0"/>
                <a:cs typeface="Tahoma" pitchFamily="34" charset="0"/>
              </a:rPr>
              <a:t>Α. ΕΠΙΠΕΔΟ: ΚΑΘΟΡΙΣΜΟΣ ΣΤΟΧΩΝ.</a:t>
            </a:r>
            <a:endParaRPr lang="el-GR" altLang="el-GR" dirty="0" smtClean="0">
              <a:solidFill>
                <a:schemeClr val="accent2"/>
              </a:solidFill>
            </a:endParaRPr>
          </a:p>
          <a:p>
            <a:pPr algn="just" eaLnBrk="1" hangingPunct="1">
              <a:spcBef>
                <a:spcPts val="0"/>
              </a:spcBef>
            </a:pP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3ος ΣΤΟΧΟΣ.</a:t>
            </a:r>
            <a:r>
              <a:rPr lang="en-GB" altLang="el-GR" b="1" dirty="0" smtClean="0">
                <a:latin typeface="Cambria" pitchFamily="18" charset="0"/>
              </a:rPr>
              <a:t>            </a:t>
            </a:r>
            <a:endParaRPr lang="el-GR" altLang="el-GR" b="1" dirty="0" smtClean="0"/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τεχνολογικό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επίπ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εδο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: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Ανά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πτυξη ή αγορά πληροφοριακών συστημάτων, με στόχο την εξαγωγή μετρήσιμων αποτελεσμάτων και πληροφοριών και αξιοποίησή τους σε στρατηγικό επίπεδο. </a:t>
            </a:r>
            <a:endParaRPr lang="el-GR" altLang="el-GR" dirty="0" smtClean="0"/>
          </a:p>
          <a:p>
            <a:pPr lvl="1" algn="just" eaLnBrk="1" hangingPunct="1">
              <a:spcBef>
                <a:spcPts val="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απιστώθηκε ότι η επιχείρηση έχει αδυναμία παρακολούθησης των πωλήσεών της μέσω λογισμικού και κατά συνέπεια δε μπορεί να αποφασίσει την εμπορική πολιτική της</a:t>
            </a:r>
            <a:r>
              <a:rPr lang="el-GR" altLang="el-GR" dirty="0" smtClean="0"/>
              <a:t>.</a:t>
            </a:r>
            <a:endParaRPr lang="en-GB" altLang="el-GR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0" y="152400"/>
            <a:ext cx="9144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28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382000" cy="5334000"/>
          </a:xfrm>
        </p:spPr>
        <p:txBody>
          <a:bodyPr/>
          <a:lstStyle/>
          <a:p>
            <a:pPr algn="just" eaLnBrk="1" hangingPunct="1">
              <a:spcBef>
                <a:spcPct val="10000"/>
              </a:spcBef>
            </a:pPr>
            <a:r>
              <a:rPr lang="en-GB" altLang="el-GR" sz="2400" b="1" u="sng" dirty="0" smtClean="0">
                <a:solidFill>
                  <a:schemeClr val="accent2"/>
                </a:solidFill>
                <a:latin typeface="Cambria" pitchFamily="18" charset="0"/>
                <a:cs typeface="Tahoma" pitchFamily="34" charset="0"/>
              </a:rPr>
              <a:t>Β. ΕΠΙΠΕΔΟ: ΜΕΤΡΗΣΗ ΣΤΟΧΟΥ </a:t>
            </a:r>
            <a:endParaRPr lang="el-GR" altLang="el-GR" sz="2400" dirty="0" smtClean="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Γι</a:t>
            </a:r>
            <a:r>
              <a:rPr lang="en-GB" altLang="el-GR" sz="2400" b="1" dirty="0" smtClean="0">
                <a:latin typeface="Cambria" pitchFamily="18" charset="0"/>
              </a:rPr>
              <a:t>α τον 1ο ΣΤΟΧΟ.                      </a:t>
            </a:r>
            <a:endParaRPr lang="el-GR" altLang="el-GR" sz="2400" b="1" dirty="0" smtClean="0"/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Ανά</a:t>
            </a:r>
            <a:r>
              <a:rPr lang="en-GB" altLang="el-GR" sz="2400" b="1" dirty="0" smtClean="0">
                <a:latin typeface="Cambria" pitchFamily="18" charset="0"/>
              </a:rPr>
              <a:t>πτυξη περιγραφής θέσης, πρόσληψη ατόμου, αλλαγή στο Οργανόγραμμα.</a:t>
            </a:r>
            <a:endParaRPr lang="el-GR" altLang="el-GR" sz="2400" b="1" dirty="0" smtClean="0"/>
          </a:p>
          <a:p>
            <a:pPr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Γι</a:t>
            </a:r>
            <a:r>
              <a:rPr lang="en-GB" altLang="el-GR" sz="2400" b="1" dirty="0" smtClean="0">
                <a:latin typeface="Cambria" pitchFamily="18" charset="0"/>
              </a:rPr>
              <a:t>α τον 2ο ΣΤΟΧΟ.                      </a:t>
            </a:r>
            <a:endParaRPr lang="el-GR" altLang="el-GR" sz="2400" b="1" dirty="0" smtClean="0"/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Μίγμ</a:t>
            </a:r>
            <a:r>
              <a:rPr lang="en-GB" altLang="el-GR" sz="2400" b="1" dirty="0" smtClean="0">
                <a:latin typeface="Cambria" pitchFamily="18" charset="0"/>
              </a:rPr>
              <a:t>α Προϊόντος (</a:t>
            </a:r>
            <a:r>
              <a:rPr lang="en-US" altLang="el-GR" sz="2400" b="1" dirty="0" smtClean="0">
                <a:latin typeface="Cambria" pitchFamily="18" charset="0"/>
              </a:rPr>
              <a:t>product mix</a:t>
            </a:r>
            <a:r>
              <a:rPr lang="en-GB" altLang="el-GR" sz="2400" b="1" dirty="0" smtClean="0">
                <a:latin typeface="Cambria" pitchFamily="18" charset="0"/>
              </a:rPr>
              <a:t>) </a:t>
            </a:r>
            <a:endParaRPr lang="el-GR" altLang="el-GR" sz="2400" b="1" dirty="0" smtClean="0"/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400" b="1" dirty="0" smtClean="0">
                <a:latin typeface="Cambria" pitchFamily="18" charset="0"/>
              </a:rPr>
              <a:t>π</a:t>
            </a:r>
            <a:r>
              <a:rPr lang="en-GB" altLang="el-GR" sz="2400" b="1" dirty="0" err="1" smtClean="0">
                <a:latin typeface="Cambria" pitchFamily="18" charset="0"/>
              </a:rPr>
              <a:t>οσοστι</a:t>
            </a:r>
            <a:r>
              <a:rPr lang="en-GB" altLang="el-GR" sz="2400" b="1" dirty="0" smtClean="0">
                <a:latin typeface="Cambria" pitchFamily="18" charset="0"/>
              </a:rPr>
              <a:t>αία συμμετοχή των νέων προϊόντων στις συνολικές πωλήσεις</a:t>
            </a:r>
            <a:endParaRPr lang="el-GR" altLang="el-GR" sz="2400" b="1" dirty="0" smtClean="0"/>
          </a:p>
          <a:p>
            <a:pPr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Γι</a:t>
            </a:r>
            <a:r>
              <a:rPr lang="en-GB" altLang="el-GR" sz="2400" b="1" dirty="0" smtClean="0">
                <a:latin typeface="Cambria" pitchFamily="18" charset="0"/>
              </a:rPr>
              <a:t>α τον 3ο ΣΤΟΧΟ.                      </a:t>
            </a:r>
            <a:endParaRPr lang="el-GR" altLang="el-GR" sz="2400" b="1" dirty="0" smtClean="0"/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Ανά</a:t>
            </a:r>
            <a:r>
              <a:rPr lang="en-GB" altLang="el-GR" sz="2400" b="1" dirty="0" smtClean="0">
                <a:latin typeface="Cambria" pitchFamily="18" charset="0"/>
              </a:rPr>
              <a:t>πτυξη μονάδας μέτρησης. </a:t>
            </a:r>
            <a:endParaRPr lang="el-GR" altLang="el-GR" sz="2400" b="1" dirty="0" smtClean="0"/>
          </a:p>
          <a:p>
            <a:pPr lvl="2" algn="just" eaLnBrk="1" hangingPunct="1">
              <a:spcBef>
                <a:spcPct val="10000"/>
              </a:spcBef>
            </a:pPr>
            <a:r>
              <a:rPr lang="en-GB" altLang="el-GR" sz="2400" b="1" dirty="0" err="1" smtClean="0">
                <a:latin typeface="Cambria" pitchFamily="18" charset="0"/>
              </a:rPr>
              <a:t>Αγορά</a:t>
            </a:r>
            <a:r>
              <a:rPr lang="en-GB" altLang="el-GR" sz="2400" b="1" dirty="0" smtClean="0">
                <a:latin typeface="Cambria" pitchFamily="18" charset="0"/>
              </a:rPr>
              <a:t> π</a:t>
            </a:r>
            <a:r>
              <a:rPr lang="en-GB" altLang="el-GR" sz="2400" b="1" dirty="0" err="1" smtClean="0">
                <a:latin typeface="Cambria" pitchFamily="18" charset="0"/>
              </a:rPr>
              <a:t>ληροφορι</a:t>
            </a:r>
            <a:r>
              <a:rPr lang="en-GB" altLang="el-GR" sz="2400" b="1" dirty="0" smtClean="0">
                <a:latin typeface="Cambria" pitchFamily="18" charset="0"/>
              </a:rPr>
              <a:t>ακού συστήματος και εξαγωγή τριμηνιαίων αποτελεσμάτων</a:t>
            </a:r>
            <a:r>
              <a:rPr lang="en-GB" altLang="el-GR" sz="2800" b="1" dirty="0" smtClean="0">
                <a:latin typeface="Tahoma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5. ΕΠΙΧΕΙΡΗΣΙΑΚΟ ΣΧΕΔΙΟ :  ΔΙΑΤΥΠΩΣΗ ΣΤΟΧΩΝ</a:t>
            </a:r>
            <a:endParaRPr lang="en-GB" sz="2800" b="1" i="1" dirty="0">
              <a:solidFill>
                <a:srgbClr val="0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  <a:cs typeface="Tahoma" pitchFamily="34" charset="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458200" cy="4876800"/>
          </a:xfrm>
        </p:spPr>
        <p:txBody>
          <a:bodyPr/>
          <a:lstStyle/>
          <a:p>
            <a:pPr algn="just" eaLnBrk="1" hangingPunct="1">
              <a:spcBef>
                <a:spcPct val="10000"/>
              </a:spcBef>
            </a:pPr>
            <a:r>
              <a:rPr lang="en-GB" altLang="el-GR" b="1" u="sng" dirty="0" smtClean="0">
                <a:solidFill>
                  <a:srgbClr val="FFFF00"/>
                </a:solidFill>
                <a:latin typeface="Cambria" pitchFamily="18" charset="0"/>
                <a:cs typeface="Tahoma" pitchFamily="34" charset="0"/>
              </a:rPr>
              <a:t>Γ. ΕΠΙΠΕΔΟ: ΧΡΟΝΙΚΟΣ ΟΡΙΖΟΝΤΑΣ ΕΠΙΤΕΥΞΗΣ ΣΤΟΧΩΝ </a:t>
            </a:r>
            <a:endParaRPr lang="el-GR" altLang="el-GR" b="1" u="sng" dirty="0" smtClean="0">
              <a:solidFill>
                <a:srgbClr val="FFFF00"/>
              </a:solidFill>
            </a:endParaRPr>
          </a:p>
          <a:p>
            <a:pPr algn="just" eaLnBrk="1" hangingPunct="1">
              <a:spcBef>
                <a:spcPct val="1000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 τον 1ο ΣΤΟΧΟ.</a:t>
            </a:r>
            <a:r>
              <a:rPr lang="en-GB" altLang="el-GR" b="1" dirty="0" smtClean="0">
                <a:latin typeface="Cambria" pitchFamily="18" charset="0"/>
              </a:rPr>
              <a:t>                      </a:t>
            </a:r>
            <a:endParaRPr lang="el-GR" altLang="el-GR" b="1" dirty="0" smtClean="0"/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τρεις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μήνες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.</a:t>
            </a:r>
            <a:endParaRPr lang="el-GR" altLang="el-GR" b="1" dirty="0" smtClean="0"/>
          </a:p>
          <a:p>
            <a:pPr algn="just" eaLnBrk="1" hangingPunct="1">
              <a:spcBef>
                <a:spcPct val="1000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 τον 2ο ΣΤΟΧΟ.</a:t>
            </a:r>
            <a:r>
              <a:rPr lang="en-GB" altLang="el-GR" b="1" dirty="0" smtClean="0">
                <a:latin typeface="Cambria" pitchFamily="18" charset="0"/>
              </a:rPr>
              <a:t>                      </a:t>
            </a:r>
            <a:endParaRPr lang="el-GR" altLang="el-GR" b="1" dirty="0" smtClean="0"/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2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έτη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.</a:t>
            </a:r>
            <a:endParaRPr lang="el-GR" altLang="el-GR" b="1" dirty="0" smtClean="0"/>
          </a:p>
          <a:p>
            <a:pPr algn="just" eaLnBrk="1" hangingPunct="1">
              <a:spcBef>
                <a:spcPct val="1000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 τον 3ο ΣΤΟΧΟ.</a:t>
            </a:r>
            <a:r>
              <a:rPr lang="en-GB" altLang="el-GR" b="1" dirty="0" smtClean="0">
                <a:latin typeface="Cambria" pitchFamily="18" charset="0"/>
              </a:rPr>
              <a:t>                      </a:t>
            </a:r>
            <a:endParaRPr lang="el-GR" altLang="el-GR" b="1" dirty="0" smtClean="0"/>
          </a:p>
          <a:p>
            <a:pPr lvl="1" algn="just" eaLnBrk="1" hangingPunct="1">
              <a:spcBef>
                <a:spcPct val="10000"/>
              </a:spcBef>
            </a:pP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6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μήνες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η α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γορά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και κα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θορισμός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οιων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απ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οτελεσμάτων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θα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εξάγοντ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αι σε μηνιαία βάση, σε τρίμηνη, σε εξάμηνη και σε ετήσια. 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114" name="Object 2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527213955"/>
              </p:ext>
            </p:extLst>
          </p:nvPr>
        </p:nvGraphicFramePr>
        <p:xfrm>
          <a:off x="304800" y="1514475"/>
          <a:ext cx="8534400" cy="45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7" name="Φύλλο εργασίας" r:id="rId3" imgW="4160886" imgH="1836603" progId="Excel.Sheet.8">
                  <p:embed/>
                </p:oleObj>
              </mc:Choice>
              <mc:Fallback>
                <p:oleObj name="Φύλλο εργασίας" r:id="rId3" imgW="4160886" imgH="1836603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14475"/>
                        <a:ext cx="8534400" cy="450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6</a:t>
            </a: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ΥΛΟΠΟΙΗΣΗ</a:t>
            </a: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10600" cy="53340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υτό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σημείο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κάνουμε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λεπτομερή αναφορά ανά στόχο πως και με ποια βήματα θα πετύχουμε έναν – έναν τους στόχους που θέσαμε. 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τεκμηρίωση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υτού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του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σημείου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θα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δώσει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 Οδηγό κινήσεων στην ομάδα της επιχείρησης.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υτήν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ενότητ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απαντάμε στο ερώτημα: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θα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κάνουμε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να φτάσουμε εκεί που θέλουμε;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44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Υποστηρικτικές </a:t>
            </a:r>
            <a:r>
              <a:rPr lang="el-GR" dirty="0"/>
              <a:t>μελέτες</a:t>
            </a:r>
            <a:br>
              <a:rPr lang="el-GR" dirty="0"/>
            </a:br>
            <a:endParaRPr lang="el-GR" dirty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646238"/>
            <a:ext cx="8458200" cy="4830762"/>
          </a:xfrm>
        </p:spPr>
        <p:txBody>
          <a:bodyPr/>
          <a:lstStyle/>
          <a:p>
            <a:r>
              <a:rPr lang="el-GR" altLang="el-GR" sz="2800" smtClean="0"/>
              <a:t>Οι υποστηρικτικές μελέτες αποτελούν ένα πολύ χρήσιμο εργαλείο για έναν μελετητή πριν από τη σύνταξη της κύριας μελέτης. Οι υποστηρικτικές μελέτες ονομάζονται και εξειδικευμένες έρευνες. </a:t>
            </a:r>
          </a:p>
          <a:p>
            <a:r>
              <a:rPr lang="el-GR" altLang="el-GR" sz="2800" smtClean="0"/>
              <a:t>(α) η έρευνα αγοράς, </a:t>
            </a:r>
          </a:p>
          <a:p>
            <a:r>
              <a:rPr lang="el-GR" altLang="el-GR" sz="2800" smtClean="0"/>
              <a:t>(Β) η έρευνα </a:t>
            </a:r>
            <a:r>
              <a:rPr lang="en-US" altLang="el-GR" sz="2800" smtClean="0"/>
              <a:t>marketing</a:t>
            </a:r>
            <a:r>
              <a:rPr lang="el-GR" altLang="el-GR" sz="2800" smtClean="0"/>
              <a:t> </a:t>
            </a:r>
          </a:p>
          <a:p>
            <a:r>
              <a:rPr lang="el-GR" altLang="el-GR" sz="2800" smtClean="0"/>
              <a:t>(γ) έρευνα για την προμήθεια πρώτων υλών</a:t>
            </a:r>
          </a:p>
          <a:p>
            <a:r>
              <a:rPr lang="el-GR" altLang="el-GR" sz="2800" smtClean="0"/>
              <a:t> (δ) έρευνα αγοράς για την επιλογή της άριστης τεχνολογίας </a:t>
            </a:r>
          </a:p>
          <a:p>
            <a:r>
              <a:rPr lang="el-GR" altLang="el-GR" sz="2800" smtClean="0"/>
              <a:t>(ε) έρευνα για το άριστο μέγεθος της επιχείρησης.</a:t>
            </a:r>
          </a:p>
          <a:p>
            <a:endParaRPr lang="el-GR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219200"/>
          </a:xfrm>
        </p:spPr>
        <p:txBody>
          <a:bodyPr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6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ΥΛΟΠΟΙΗΣΗ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610600" cy="5105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Πα</a:t>
            </a:r>
            <a:r>
              <a:rPr lang="en-GB" altLang="el-GR" b="1" u="sng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ράδειγμ</a:t>
            </a:r>
            <a:r>
              <a:rPr lang="en-GB" altLang="el-GR" b="1" u="sng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α: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: ΙΔΡΥΣΗ ΤΗΣ ΕΠΙΧΕΙΡΗΣΗΣ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Αρχικές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επ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ενδύσεις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Αρχικές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ροσλήψεις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αρξη λειτουργίας</a:t>
            </a: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Β : ΑΝΑΠΤΥΞΗ ΤΗΣ ΕΠΙΧΕΙΡΗΣΗΣ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Ανά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πτυξη δικτύου πελατών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Πρόσ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βαση σε μεγάλα έργα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Προσέλκυση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ελ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ατών των ανταγωνιστών μέσω διαφοροποίησης του προϊόντος ή εισαγωγή χαμηλότερης τιμής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6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ΥΛΟΠΟΙΗΣΗ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5486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i="1" u="sng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Σημεί</a:t>
            </a:r>
            <a:r>
              <a:rPr lang="en-GB" altLang="el-GR" sz="2800" i="1" u="sng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α-κλειδιά της Στρατηγικής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Συστημ</a:t>
            </a:r>
            <a:r>
              <a:rPr lang="en-GB" altLang="el-GR" sz="2800" i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ατοποίηση παρακολούθησης μεγάλων έργων από τη φάση των προδιαγραφών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Στελέχωση</a:t>
            </a:r>
            <a:r>
              <a:rPr lang="en-GB" altLang="el-GR" sz="2800" i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i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τμήμ</a:t>
            </a:r>
            <a:r>
              <a:rPr lang="en-GB" altLang="el-GR" sz="2800" i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ατος Πωλήσεων</a:t>
            </a:r>
            <a:endParaRPr lang="en-GB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 : ΑΝΑΠΤΥΞΗ ΚΑΙΝΟΤΟΜΙΚΟΥ ΠΡΟΪΟΝΤΟΣ (αν υπ</a:t>
            </a:r>
            <a:r>
              <a:rPr lang="en-GB" altLang="el-GR" sz="2800" b="1" u="sng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άρχει</a:t>
            </a:r>
            <a:r>
              <a:rPr lang="en-GB" altLang="el-GR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) </a:t>
            </a:r>
            <a:endParaRPr lang="el-GR" altLang="el-GR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Ανά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πτυξη &amp; στελέχωσης τμήματος 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R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&amp;</a:t>
            </a:r>
            <a:r>
              <a:rPr lang="en-US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D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Έλεγχοι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και 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ιστο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ποίηση του νέου προϊόντος</a:t>
            </a:r>
            <a:endParaRPr lang="en-GB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 : ΕΝΕΡΓΕΙΕΣ </a:t>
            </a:r>
            <a:r>
              <a:rPr lang="en-US" altLang="el-GR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MARKETING </a:t>
            </a:r>
            <a:endParaRPr lang="el-GR" altLang="el-GR" sz="2800" dirty="0" smtClean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Δι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αφημιστική καμπάνια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Ενέργειες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ροώθησης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του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ροϊόντος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στην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διεθνή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γορά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/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Στρ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ατηγικές συνεργασίες </a:t>
            </a:r>
            <a:endParaRPr lang="en-GB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7</a:t>
            </a: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ΧΡΗΜΑΤΟΔΟΤΙΚΟ ΣΧΕΔΙΟ</a:t>
            </a:r>
            <a:r>
              <a:rPr lang="en-GB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52578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 την ίδρυση της επιχείρησης και την μετέπειτα εύρυθμη λειτουργία της, πρέπει να υλοποιηθούν  συγκεκριμένες δαπάνες, πριν η επιχείρηση σημειώσει έσοδα. </a:t>
            </a:r>
            <a:endParaRPr lang="el-GR" altLang="el-GR" sz="2800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δαπ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άνες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υτές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ρέ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πει να αναφέρονται αναλυτικά σε κάθε Επιχειρηματικό Πλάνο. </a:t>
            </a:r>
            <a:endParaRPr lang="en-GB" altLang="el-GR" sz="2800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Παρα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κάτω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κολουθεί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 πα</a:t>
            </a: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ράδειγμ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 πίνακα Αναγκαίων Κεφαλαίων για τη δημιουργία μίας νέας επιχείρησης παραγωγής.</a:t>
            </a:r>
            <a:endParaRPr lang="en-GB" altLang="el-GR" sz="2800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endParaRPr lang="en-GB" altLang="el-GR" sz="2800" dirty="0" smtClean="0">
              <a:latin typeface="Cambria" pitchFamily="18" charset="0"/>
            </a:endParaRPr>
          </a:p>
        </p:txBody>
      </p:sp>
      <p:sp>
        <p:nvSpPr>
          <p:cNvPr id="94212" name="AutoShape 4"/>
          <p:cNvSpPr>
            <a:spLocks noChangeArrowheads="1"/>
          </p:cNvSpPr>
          <p:nvPr/>
        </p:nvSpPr>
        <p:spPr bwMode="auto">
          <a:xfrm>
            <a:off x="7086600" y="5715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4" name="Object 2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801075223"/>
              </p:ext>
            </p:extLst>
          </p:nvPr>
        </p:nvGraphicFramePr>
        <p:xfrm>
          <a:off x="609600" y="381000"/>
          <a:ext cx="7973878" cy="5929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7" name="Φύλλο εργασίας" r:id="rId3" imgW="2667366" imgH="2255764" progId="Excel.Sheet.8">
                  <p:embed/>
                </p:oleObj>
              </mc:Choice>
              <mc:Fallback>
                <p:oleObj name="Φύλλο εργασίας" r:id="rId3" imgW="2667366" imgH="2255764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"/>
                        <a:ext cx="7973878" cy="59296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/>
          </p:nvPr>
        </p:nvSpPr>
        <p:spPr>
          <a:xfrm>
            <a:off x="381000" y="381000"/>
            <a:ext cx="8458200" cy="2133600"/>
          </a:xfrm>
        </p:spPr>
        <p:txBody>
          <a:bodyPr/>
          <a:lstStyle/>
          <a:p>
            <a:pPr algn="just" eaLnBrk="1" hangingPunct="1"/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ίσης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ρέ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πει να αναφερθούν οι πηγές χρηματοδότησης της επένδυσης. </a:t>
            </a:r>
            <a:endParaRPr lang="el-GR" altLang="el-GR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/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Εάν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δηλ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αδή η επένδυση θα επιδοτηθεί από κάποιο πρόγραμμα ή αν θα καλυφθεί από ιδία κεφάλαια του επιχειρηματία, από δάνεια κλπ.</a:t>
            </a:r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609600" y="2825750"/>
          <a:ext cx="7391400" cy="319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2" name="Φύλλο εργασίας" r:id="rId3" imgW="2575926" imgH="1204326" progId="Excel.Sheet.8">
                  <p:embed/>
                </p:oleObj>
              </mc:Choice>
              <mc:Fallback>
                <p:oleObj name="Φύλλο εργασίας" r:id="rId3" imgW="2575926" imgH="1204326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25750"/>
                        <a:ext cx="7391400" cy="319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534400" cy="50292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b="1" u="sng" dirty="0" err="1" smtClean="0">
                <a:latin typeface="Cambria" pitchFamily="18" charset="0"/>
              </a:rPr>
              <a:t>Προ</a:t>
            </a:r>
            <a:r>
              <a:rPr lang="en-GB" altLang="el-GR" sz="2800" b="1" u="sng" dirty="0" smtClean="0">
                <a:latin typeface="Cambria" pitchFamily="18" charset="0"/>
              </a:rPr>
              <a:t>βλεπόμενη Χρηματοοικονομική Κατάσταση (Αποτελέσματα Χρήσης)</a:t>
            </a:r>
            <a:endParaRPr lang="en-GB" altLang="el-GR" sz="2800" b="1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itchFamily="18" charset="0"/>
              </a:rPr>
              <a:t>Γι</a:t>
            </a:r>
            <a:r>
              <a:rPr lang="en-GB" altLang="el-GR" sz="2800" dirty="0" smtClean="0">
                <a:latin typeface="Cambria" pitchFamily="18" charset="0"/>
              </a:rPr>
              <a:t>α την ορθότερη παρουσίαση του επενδυτικού σχεδίου πρέπει να παρουσιαστούν τα προβλεπόμενα οικονομικά στοιχεία, ώστε να τεκμηριωθεί η βιωσιμότητα του επενδυτικού σχεδίου.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itchFamily="18" charset="0"/>
              </a:rPr>
              <a:t>Το</a:t>
            </a:r>
            <a:r>
              <a:rPr lang="en-GB" altLang="el-GR" sz="2800" dirty="0" smtClean="0">
                <a:latin typeface="Cambria" pitchFamily="18" charset="0"/>
              </a:rPr>
              <a:t> επ</a:t>
            </a:r>
            <a:r>
              <a:rPr lang="en-GB" altLang="el-GR" sz="2800" dirty="0" err="1" smtClean="0">
                <a:latin typeface="Cambria" pitchFamily="18" charset="0"/>
              </a:rPr>
              <a:t>ιχειρησι</a:t>
            </a:r>
            <a:r>
              <a:rPr lang="en-GB" altLang="el-GR" sz="2800" dirty="0" smtClean="0">
                <a:latin typeface="Cambria" pitchFamily="18" charset="0"/>
              </a:rPr>
              <a:t>ακό σχέδιο στηρίζεται σε διάφορες </a:t>
            </a:r>
            <a:r>
              <a:rPr lang="en-GB" altLang="el-GR" sz="2800" b="1" dirty="0" smtClean="0">
                <a:latin typeface="Cambria" pitchFamily="18" charset="0"/>
              </a:rPr>
              <a:t>παραδοχές,</a:t>
            </a:r>
            <a:r>
              <a:rPr lang="en-GB" altLang="el-GR" sz="2800" dirty="0" smtClean="0">
                <a:latin typeface="Cambria" pitchFamily="18" charset="0"/>
              </a:rPr>
              <a:t> τις οποίες ορίζουμε σε συγκεκριμένο χρονικό ορίζοντα, συνήθως στην τριετία: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endParaRPr lang="en-GB" altLang="el-GR" dirty="0" smtClean="0">
              <a:latin typeface="Tahoma" pitchFamily="34" charset="0"/>
            </a:endParaRPr>
          </a:p>
        </p:txBody>
      </p:sp>
      <p:sp>
        <p:nvSpPr>
          <p:cNvPr id="97284" name="AutoShape 4"/>
          <p:cNvSpPr>
            <a:spLocks noChangeArrowheads="1"/>
          </p:cNvSpPr>
          <p:nvPr/>
        </p:nvSpPr>
        <p:spPr bwMode="auto">
          <a:xfrm>
            <a:off x="7620000" y="5867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2192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382000" cy="5105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Παραδοχές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1.</a:t>
            </a:r>
            <a:r>
              <a:rPr lang="en-GB" alt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ΤΙΜΗ ΠΩΛΗΣΗΣ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Η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τιμή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μπ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ορεί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να απ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οτελέσει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μί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α παραδοχή, βάσει της οποίας θα διαμορφωθούν οι προβλέψεις π.χ. </a:t>
            </a: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Πωλήσεων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Παράδειγμα: </a:t>
            </a: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Ο κύριος όγκος των πωλήσεων του πρώτου έτους θα προέρχεται από απευθείας πωλήσεις της εταιρίας. </a:t>
            </a: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Από το δεύτερο έτος εκτιμάται ότι θα η εταιρία θα πραγματοποιεί πωλήσεις και μέσω δικτύου συνεργατών. </a:t>
            </a:r>
            <a:endParaRPr lang="en-GB" altLang="el-GR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534400" cy="53340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u="sng" dirty="0" smtClean="0"/>
              <a:t>Παραδοχές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1.</a:t>
            </a:r>
            <a:r>
              <a:rPr lang="en-GB" altLang="el-GR" b="1" dirty="0" smtClean="0">
                <a:latin typeface="Cambria" pitchFamily="18" charset="0"/>
              </a:rPr>
              <a:t>ΤΙΜΗ ΠΩΛΗΣΗΣ</a:t>
            </a:r>
            <a:r>
              <a:rPr lang="en-GB" altLang="el-GR" dirty="0" smtClean="0">
                <a:latin typeface="Cambria" pitchFamily="18" charset="0"/>
              </a:rPr>
              <a:t>.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dirty="0" smtClean="0"/>
              <a:t>Δεχόμαστε ότι οι πωλητές μπορούν να πραγματοποιούν 1250 επισκέψεις σε πελάτες ετησίως </a:t>
            </a: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dirty="0" smtClean="0"/>
              <a:t>Δεχόμαστε ότι οι επισκέψεις ανά πελάτη θα είναι λιγότερες στο μέλλον άρα οι πωλητές θα επισκέπτονται περισσότερους πελάτες </a:t>
            </a:r>
            <a:endParaRPr lang="en-GB" altLang="el-GR" dirty="0" smtClean="0">
              <a:latin typeface="Cambria" pitchFamily="18" charset="0"/>
            </a:endParaRPr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603647"/>
              </p:ext>
            </p:extLst>
          </p:nvPr>
        </p:nvGraphicFramePr>
        <p:xfrm>
          <a:off x="338138" y="4419600"/>
          <a:ext cx="842486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5" name="Φύλλο εργασίας" r:id="rId3" imgW="5227686" imgH="1227003" progId="Excel.Sheet.8">
                  <p:embed/>
                </p:oleObj>
              </mc:Choice>
              <mc:Fallback>
                <p:oleObj name="Φύλλο εργασίας" r:id="rId3" imgW="5227686" imgH="1227003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8" y="4419600"/>
                        <a:ext cx="8424862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6096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0" y="609600"/>
            <a:ext cx="8991600" cy="6248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ΠΩΛΗΣΕΙΣ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l-GR" altLang="el-GR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Στον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παρα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κάτω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ίν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ακα παρουσιάζεται ο όγκος πωλήσεων (σε ποσότητες), καθώς και η τιμή πώλησης σε κάθε κατηγορία πελατών.</a:t>
            </a:r>
            <a:endParaRPr lang="el-GR" altLang="el-GR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Η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τιμή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ώλησης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στους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ελάτες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χονδρικής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είν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αι μειωμένη κατά 23% σε σχέση με την λιανική τιμή.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endParaRPr lang="en-GB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00356" name="Object 5"/>
          <p:cNvGraphicFramePr>
            <a:graphicFrameLocks noChangeAspect="1"/>
          </p:cNvGraphicFramePr>
          <p:nvPr/>
        </p:nvGraphicFramePr>
        <p:xfrm>
          <a:off x="228600" y="2895600"/>
          <a:ext cx="8763000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9" name="Φύλλο εργασίας" r:id="rId3" imgW="5044806" imgH="2072884" progId="Excel.Sheet.8">
                  <p:embed/>
                </p:oleObj>
              </mc:Choice>
              <mc:Fallback>
                <p:oleObj name="Φύλλο εργασίας" r:id="rId3" imgW="5044806" imgH="2072884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895600"/>
                        <a:ext cx="8763000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ΕΞΟΔΑ</a:t>
            </a: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Τα έξοδα της επιχείρησης διαχωρίζονται </a:t>
            </a: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σε έξοδα παραγωγής και </a:t>
            </a: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έξοδα λειτουργίας. </a:t>
            </a:r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Τα έξοδα λειτουργίας αποτελούν </a:t>
            </a:r>
          </a:p>
          <a:p>
            <a:pPr lvl="3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τα έξοδα διοίκησης, </a:t>
            </a:r>
          </a:p>
          <a:p>
            <a:pPr lvl="3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τα έξοδα διάθεσης και </a:t>
            </a:r>
          </a:p>
          <a:p>
            <a:pPr lvl="3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3200" dirty="0" smtClean="0">
                <a:latin typeface="Cambria" panose="02040503050406030204" pitchFamily="18" charset="0"/>
                <a:ea typeface="Cambria" panose="02040503050406030204" pitchFamily="18" charset="0"/>
              </a:rPr>
              <a:t>πολλές φορές τα έξοδα έρευνας και ανάπτυξης. </a:t>
            </a:r>
            <a:endParaRPr lang="en-GB" altLang="el-GR" sz="32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3200" b="1" i="1" dirty="0" smtClean="0"/>
              <a:t>Μελέτη σκοπιμότητας ή κύρια μελέτη</a:t>
            </a:r>
            <a:r>
              <a:rPr lang="el-GR" sz="3200" b="1" dirty="0" smtClean="0"/>
              <a:t/>
            </a:r>
            <a:br>
              <a:rPr lang="el-GR" sz="3200" b="1" dirty="0" smtClean="0"/>
            </a:br>
            <a:endParaRPr lang="el-GR" sz="3200" dirty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Αποτελεί την βασική μελέτη ενός επενδυτικού σχεδίου. </a:t>
            </a:r>
          </a:p>
          <a:p>
            <a:r>
              <a:rPr lang="el-GR" altLang="el-GR" smtClean="0"/>
              <a:t>Εξετάζει όλες τις πτυχές και απόψεις, διερευνά όλες τις λύσεις, διατυπώνει οριστικά συμπεράσματα, κάνει εναλλακτικές προτάσεις, ελέγχει την αποδοτικότητα της επένδυσης και τέλος προτείνει ή απορρίπτει το σχέδιο επένδυσης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534400" cy="5105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ΕΞΟΔΑ</a:t>
            </a:r>
            <a:r>
              <a:rPr lang="el-GR" altLang="el-GR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Έξοδ</a:t>
            </a:r>
            <a:r>
              <a:rPr lang="en-GB" altLang="el-GR" b="1" u="sng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παραγωγής </a:t>
            </a:r>
            <a:endParaRPr lang="en-GB" altLang="el-GR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Έξοδ</a:t>
            </a:r>
            <a:r>
              <a:rPr lang="en-GB" altLang="el-GR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παραγωγής αποτελούν για την εταιρία </a:t>
            </a:r>
            <a:endParaRPr lang="el-GR" altLang="el-GR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κόστος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των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Α’ και β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οηθητικών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υλών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ου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χρησιμο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ποιούνται στην παραγωγή, </a:t>
            </a:r>
            <a:endParaRPr lang="el-GR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οι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μισθοί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του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π</a:t>
            </a:r>
            <a:r>
              <a:rPr lang="en-GB" altLang="el-GR" sz="2800" b="1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ροσω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πικού παραγωγής </a:t>
            </a:r>
            <a:endParaRPr lang="el-GR" altLang="el-GR" sz="28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κα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θώς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και </a:t>
            </a:r>
            <a:r>
              <a:rPr lang="en-GB" altLang="el-GR" sz="28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διάφορ</a:t>
            </a:r>
            <a:r>
              <a:rPr lang="en-GB" altLang="el-GR" sz="28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άλλα έξοδα που συνδέονται με την παραγωγή, όπως το ενοίκιο, οι δαπάνες για ενέργεια (ΔΕΗ), το κόστος διάφορων αναλώσιμων καθώς και η συντήρηση του εξοπλισμού</a:t>
            </a:r>
            <a:r>
              <a:rPr lang="en-GB" altLang="el-GR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</a:t>
            </a:r>
            <a:endParaRPr lang="en-GB" altLang="el-GR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7696200" y="6172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10600" cy="5105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/>
              <a:t>ΕΞΟΔΑ</a:t>
            </a:r>
            <a:r>
              <a:rPr lang="el-GR" altLang="el-GR" dirty="0" smtClean="0"/>
              <a:t>. </a:t>
            </a:r>
          </a:p>
          <a:p>
            <a:pPr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b="1" u="sng" dirty="0" smtClean="0">
                <a:latin typeface="Cambria" pitchFamily="18" charset="0"/>
                <a:cs typeface="Tahoma" pitchFamily="34" charset="0"/>
              </a:rPr>
              <a:t>α παραγωγής </a:t>
            </a:r>
            <a:endParaRPr lang="en-GB" altLang="el-GR" b="1" u="sng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Ο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μελλοντικός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ιχειρημ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ατίας πρέπει να γνωρίζει όλες τις επιμέρους ύλες (υλικές και άυλες) που συνθέτουν την κάθε μονάδα προϊόντος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ώστε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να υπ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ολογίσει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κόστος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α΄&amp; β’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υλών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μονάδ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προϊόντος, το οποίο μετά θα συνυπολογίσει στο κόστος πωληθέντων, όπου θα προστεθούν και τα υπόλοιπα έξοδα που προαναφέρθηκαν. </a:t>
            </a:r>
            <a:endParaRPr lang="en-GB" altLang="el-GR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/>
              <a:t>ΕΞΟΔΑ</a:t>
            </a:r>
            <a:r>
              <a:rPr lang="el-GR" altLang="el-GR" dirty="0" smtClean="0"/>
              <a:t>. </a:t>
            </a:r>
          </a:p>
          <a:p>
            <a:pPr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b="1" u="sng" dirty="0" smtClean="0">
                <a:latin typeface="Cambria" pitchFamily="18" charset="0"/>
                <a:cs typeface="Tahoma" pitchFamily="34" charset="0"/>
              </a:rPr>
              <a:t>α Διοίκησης </a:t>
            </a:r>
            <a:endParaRPr lang="en-GB" altLang="el-GR" b="1" u="sng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κύριες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δαπ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άνες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ου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επιβα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ρύνουν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συγκεκριμένη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λειτουργί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αποτελούν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τα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τηλεφωνικά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μισθοί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διοικητικών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υπα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λλήλων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τα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για παροχές τρίτων,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όπ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ως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εξωτερικός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λογιστής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κα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θώς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και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διάφορ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έξοδα όπως αναλώσιμα γραφικής ύλης, ύδρευση κτλ.   </a:t>
            </a:r>
            <a:endParaRPr lang="en-GB" altLang="el-GR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34400" cy="48006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/>
              <a:t>ΕΞΟΔΑ</a:t>
            </a:r>
            <a:r>
              <a:rPr lang="el-GR" altLang="el-GR" dirty="0" smtClean="0"/>
              <a:t>. </a:t>
            </a:r>
          </a:p>
          <a:p>
            <a:pPr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u="sng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b="1" u="sng" dirty="0" smtClean="0">
                <a:latin typeface="Cambria" pitchFamily="18" charset="0"/>
                <a:cs typeface="Tahoma" pitchFamily="34" charset="0"/>
              </a:rPr>
              <a:t>α Διάθεσης </a:t>
            </a:r>
            <a:endParaRPr lang="en-GB" altLang="el-GR" b="1" u="sng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διάθεσης  αποτελούν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τα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προώθησης και διαφήμισης των προϊόντων,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κα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θώς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και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μισθοί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και τα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έξοδ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του προσωπικού που θα απασχολεί η εταιρία στο τομέα των πωλήσεων και του </a:t>
            </a:r>
            <a:r>
              <a:rPr lang="en-US" altLang="el-GR" dirty="0" smtClean="0">
                <a:latin typeface="Cambria" pitchFamily="18" charset="0"/>
                <a:cs typeface="Tahoma" pitchFamily="34" charset="0"/>
              </a:rPr>
              <a:t>marketing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.</a:t>
            </a:r>
            <a:endParaRPr lang="en-GB" altLang="el-GR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endParaRPr lang="en-GB" altLang="el-GR" sz="4000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36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458200" cy="52578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u="sng" smtClean="0"/>
              <a:t>Παραδοχές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mtClean="0"/>
              <a:t>2.</a:t>
            </a:r>
            <a:r>
              <a:rPr lang="en-GB" altLang="el-GR" smtClean="0">
                <a:latin typeface="Cambria" pitchFamily="18" charset="0"/>
              </a:rPr>
              <a:t> </a:t>
            </a:r>
            <a:r>
              <a:rPr lang="en-GB" altLang="el-GR" b="1" smtClean="0">
                <a:latin typeface="Cambria" pitchFamily="18" charset="0"/>
                <a:cs typeface="Tahoma" pitchFamily="34" charset="0"/>
              </a:rPr>
              <a:t>ΑΠΟΤΕΛΕΣΜΑΤΙΚΟΤΗΤΑ ΠΩΛΗΣΕΩΝ</a:t>
            </a:r>
            <a:r>
              <a:rPr lang="en-GB" altLang="el-GR" smtClean="0">
                <a:latin typeface="Cambria" pitchFamily="18" charset="0"/>
                <a:cs typeface="Tahoma" pitchFamily="34" charset="0"/>
              </a:rPr>
              <a:t>. </a:t>
            </a:r>
            <a:endParaRPr lang="el-GR" altLang="el-GR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mtClean="0">
                <a:latin typeface="Cambria" pitchFamily="18" charset="0"/>
                <a:cs typeface="Tahoma" pitchFamily="34" charset="0"/>
              </a:rPr>
              <a:t>Δεύτερη παραδοχή που θα μπορούσε να ισχύει σε ένα Επιχειρηματικό Πλάνο είναι η Αποτελεσματικότητα των Πωλήσεων, </a:t>
            </a:r>
            <a:endParaRPr lang="el-GR" altLang="el-GR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mtClean="0">
                <a:latin typeface="Cambria" pitchFamily="18" charset="0"/>
                <a:cs typeface="Tahoma" pitchFamily="34" charset="0"/>
              </a:rPr>
              <a:t>την οποία θα υποστηρίξουμε σε συγκεκριμένες παραμέτρους που θα αναφέρουμε παρακάτω. </a:t>
            </a:r>
          </a:p>
        </p:txBody>
      </p:sp>
      <p:sp>
        <p:nvSpPr>
          <p:cNvPr id="106500" name="AutoShape 5"/>
          <p:cNvSpPr>
            <a:spLocks noChangeArrowheads="1"/>
          </p:cNvSpPr>
          <p:nvPr/>
        </p:nvSpPr>
        <p:spPr bwMode="auto">
          <a:xfrm>
            <a:off x="7620000" y="5867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534400" cy="57150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endParaRPr lang="el-GR" altLang="el-GR" sz="2400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400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Παραδοχές </a:t>
            </a:r>
            <a:endParaRPr lang="el-GR" altLang="el-GR" sz="2400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2.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el-GR" sz="2400" b="1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ΑΠΟΤΕΛΕΣΜΑΤΙΚΟΤΗΤΑ ΠΩΛΗΣΕΩΝ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. </a:t>
            </a:r>
            <a:endParaRPr lang="el-GR" altLang="el-GR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Ας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υπ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οθέσουμε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ότι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 τα π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ροϊόντ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της επιχείρησης είναι βιομηχανικά. </a:t>
            </a:r>
            <a:endParaRPr lang="el-GR" altLang="el-GR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Η </a:t>
            </a:r>
            <a:r>
              <a:rPr lang="en-GB" altLang="el-GR" sz="2400" dirty="0" err="1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μονάδ</a:t>
            </a:r>
            <a:r>
              <a:rPr lang="en-GB" altLang="el-GR" sz="2400" dirty="0" smtClean="0">
                <a:latin typeface="Cambria" panose="02040503050406030204" pitchFamily="18" charset="0"/>
                <a:ea typeface="Cambria" panose="02040503050406030204" pitchFamily="18" charset="0"/>
                <a:cs typeface="Tahoma" pitchFamily="34" charset="0"/>
              </a:rPr>
              <a:t>α μέτρησης τους είναι το ΤΕΜΑΧΙΟ.</a:t>
            </a:r>
            <a:endParaRPr lang="en-GB" altLang="el-GR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endParaRPr lang="en-GB" altLang="el-GR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07524" name="Object 6"/>
          <p:cNvGraphicFramePr>
            <a:graphicFrameLocks noChangeAspect="1"/>
          </p:cNvGraphicFramePr>
          <p:nvPr/>
        </p:nvGraphicFramePr>
        <p:xfrm>
          <a:off x="685800" y="3581400"/>
          <a:ext cx="76962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7" name="Φύλλο εργασίας" r:id="rId3" imgW="4389364" imgH="1089965" progId="Excel.Sheet.8">
                  <p:embed/>
                </p:oleObj>
              </mc:Choice>
              <mc:Fallback>
                <p:oleObj name="Φύλλο εργασίας" r:id="rId3" imgW="4389364" imgH="1089965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81400"/>
                        <a:ext cx="76962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630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10600" cy="50292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u="sng" dirty="0" smtClean="0"/>
              <a:t>Παραδοχές </a:t>
            </a: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dirty="0" smtClean="0"/>
              <a:t>2.</a:t>
            </a:r>
            <a:r>
              <a:rPr lang="en-GB" altLang="el-GR" dirty="0" smtClean="0">
                <a:latin typeface="Cambria" pitchFamily="18" charset="0"/>
              </a:rPr>
              <a:t> 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ΑΠΟΤΕΛΕΣΜΑΤΙΚΟΤΗΤΑ ΠΩΛΗΣΕΩΝ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. </a:t>
            </a:r>
            <a:endParaRPr lang="el-GR" altLang="el-GR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Η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ιτυχί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στην επιχειρηματική πορεία της επιχείρησης σε αυτήν την περίπτωση θα προέλθει από τις εξής παραμέτρους:</a:t>
            </a:r>
            <a:endParaRPr lang="el-GR" altLang="el-GR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1) Απ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οτελεσμ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ατικότητα Πωλητή</a:t>
            </a:r>
            <a:endParaRPr lang="en-GB" altLang="el-GR" dirty="0" smtClean="0">
              <a:latin typeface="Cambria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Από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ατιστικά δεδομένα, η αποτελεσματικότητα πωλήσεων βιομηχανικών προϊόντων από πωλητές κυμαίνεται στο 35%, </a:t>
            </a:r>
            <a:endParaRPr lang="el-GR" altLang="el-GR" dirty="0" smtClean="0"/>
          </a:p>
          <a:p>
            <a:pPr lvl="2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sz="2800" dirty="0" err="1" smtClean="0">
                <a:latin typeface="Cambria" pitchFamily="18" charset="0"/>
                <a:cs typeface="Tahoma" pitchFamily="34" charset="0"/>
              </a:rPr>
              <a:t>δηλ</a:t>
            </a:r>
            <a:r>
              <a:rPr lang="en-GB" altLang="el-GR" sz="2800" dirty="0" smtClean="0">
                <a:latin typeface="Cambria" pitchFamily="18" charset="0"/>
                <a:cs typeface="Tahoma" pitchFamily="34" charset="0"/>
              </a:rPr>
              <a:t>αδή, απαιτούνται κατά μέσο όρο 3 επισκέψεις πωλητή για ναι επιτευχθεί μία πώληση. </a:t>
            </a:r>
            <a:endParaRPr lang="en-GB" altLang="el-GR" sz="2800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b="1" dirty="0" smtClean="0"/>
              <a:t>α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) Απ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οτελεσμ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ατικότητα Πωλητή</a:t>
            </a:r>
            <a:endParaRPr lang="en-GB" altLang="el-GR" dirty="0" smtClean="0">
              <a:latin typeface="Cambria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Η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νά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πτυξη της επιχείρησης θα προέλθει από την προσέγγιση της αγοράς, και αυτό εξαρτάται από την ικανότητα επισκέψεων των πωλητών της επιχείρησης.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Αν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παράδειγμα, ένας πωλητής μπορεί να πραγματοποιεί 5 επισκέψεις την ημέρα, τότε πραγματοποιεί 3</a:t>
            </a:r>
            <a:r>
              <a:rPr lang="en-US" altLang="el-GR" dirty="0" smtClean="0">
                <a:latin typeface="Cambria" pitchFamily="18" charset="0"/>
                <a:cs typeface="Tahoma" pitchFamily="34" charset="0"/>
              </a:rPr>
              <a:t>x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20=60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ισκέψεις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μήν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 και άρα 720 επισκέψεις το χρόνο.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Εάν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θεωρήσουμε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ως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δεδομένο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ότι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η απ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οτελεσμ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ατικότητα είναι 35%, αυτό σημαίνει ότι ο μέγιστος αριθμός πελατών που ο εν λόγω πωλητής θα «κλείσει» μέσα στο έτος είναι 252.</a:t>
            </a:r>
            <a:endParaRPr lang="en-GB" altLang="el-GR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534400" cy="5181600"/>
          </a:xfrm>
        </p:spPr>
        <p:txBody>
          <a:bodyPr/>
          <a:lstStyle/>
          <a:p>
            <a:pPr>
              <a:buFontTx/>
              <a:buNone/>
            </a:pPr>
            <a:r>
              <a:rPr lang="el-GR" altLang="el-GR" dirty="0" smtClean="0"/>
              <a:t>2.</a:t>
            </a:r>
            <a:r>
              <a:rPr lang="en-GB" altLang="el-GR" dirty="0" smtClean="0">
                <a:latin typeface="Cambria" pitchFamily="18" charset="0"/>
              </a:rPr>
              <a:t> 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ΑΠΟΤΕΛΕΣΜΑΤΙΚΟΤΗΤΑ ΠΩΛΗΣΕΩΝ</a:t>
            </a:r>
            <a:endParaRPr lang="el-GR" altLang="el-GR" b="1" dirty="0" smtClean="0"/>
          </a:p>
          <a:p>
            <a:pPr>
              <a:buFontTx/>
              <a:buNone/>
            </a:pPr>
            <a:r>
              <a:rPr lang="el-GR" altLang="el-GR" dirty="0" smtClean="0"/>
              <a:t>β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)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Δυν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αμικότητα παραγωγής  / Οικονομίες κλίμακας</a:t>
            </a:r>
            <a:endParaRPr lang="en-GB" altLang="el-GR" dirty="0" smtClean="0">
              <a:latin typeface="Cambria" pitchFamily="18" charset="0"/>
            </a:endParaRPr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Η παρα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γωγική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δυν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αμικότητα της επιχείρησης υπολογίζεται αρχικά σε έναν συγκεκριμένο αριθμό μονάδων ετησίως. </a:t>
            </a:r>
            <a:endParaRPr lang="el-GR" altLang="el-GR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Ωστόσο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κα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θώς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ροσω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πικό θα μαθαίνει συνεχώς περισσότερο τις διαδικασίες παραγωγής, αυτή αναμένεται να αυξηθεί. </a:t>
            </a:r>
            <a:endParaRPr lang="el-GR" altLang="el-GR" dirty="0" smtClean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8713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8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. </a:t>
            </a:r>
            <a:r>
              <a:rPr lang="el-GR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ΕΠΙΧΕΙΡΗΣΙΑΚΟ ΣΧΕΔΙΟ :  ΠΑΡΑΔΟΧΕΣ</a:t>
            </a:r>
            <a:r>
              <a:rPr lang="en-GB" sz="28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520113" cy="5410200"/>
          </a:xfrm>
        </p:spPr>
        <p:txBody>
          <a:bodyPr/>
          <a:lstStyle/>
          <a:p>
            <a:pPr>
              <a:buFontTx/>
              <a:buNone/>
            </a:pPr>
            <a:r>
              <a:rPr lang="el-GR" altLang="el-GR" dirty="0" smtClean="0">
                <a:latin typeface="Tahoma" pitchFamily="34" charset="0"/>
              </a:rPr>
              <a:t>2.</a:t>
            </a:r>
            <a:r>
              <a:rPr lang="en-GB" altLang="el-GR" dirty="0" smtClean="0"/>
              <a:t> 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ΑΠΟΤΕΛΕΣΜΑΤΙΚΟΤΗΤΑ ΠΩΛΗΣΕΩΝ</a:t>
            </a:r>
            <a:endParaRPr lang="el-GR" altLang="el-GR" b="1" dirty="0" smtClean="0"/>
          </a:p>
          <a:p>
            <a:pPr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l-GR" altLang="el-GR" dirty="0" smtClean="0"/>
              <a:t>γ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)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Μερίδιο</a:t>
            </a:r>
            <a:r>
              <a:rPr lang="en-GB" altLang="el-GR" b="1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b="1" dirty="0" err="1" smtClean="0">
                <a:latin typeface="Cambria" pitchFamily="18" charset="0"/>
                <a:cs typeface="Tahoma" pitchFamily="34" charset="0"/>
              </a:rPr>
              <a:t>Αγοράς</a:t>
            </a:r>
            <a:endParaRPr lang="en-GB" altLang="el-GR" dirty="0" smtClean="0">
              <a:latin typeface="Cambria" pitchFamily="18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Σε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οσοστό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γοράς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η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ιχείρηση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ανα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μένετ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αι να έχει πουλήσει εντός της τριετίας;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Εάν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το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οσοστό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υτό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υξηθεί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οι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ωλήσεις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της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επ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ιχείρησης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κα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θώς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και τα καθα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ρά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κέρδη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, θα </a:t>
            </a: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κλιμ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ακωθούν σημαντικά. </a:t>
            </a:r>
            <a:endParaRPr lang="el-GR" altLang="el-GR" dirty="0" smtClean="0"/>
          </a:p>
          <a:p>
            <a:pPr lvl="1" algn="just" eaLnBrk="1" hangingPunct="1">
              <a:lnSpc>
                <a:spcPct val="95000"/>
              </a:lnSpc>
              <a:spcBef>
                <a:spcPct val="10000"/>
              </a:spcBef>
            </a:pPr>
            <a:r>
              <a:rPr lang="en-GB" altLang="el-GR" dirty="0" err="1" smtClean="0">
                <a:latin typeface="Cambria" pitchFamily="18" charset="0"/>
                <a:cs typeface="Tahoma" pitchFamily="34" charset="0"/>
              </a:rPr>
              <a:t>Αν</a:t>
            </a:r>
            <a:r>
              <a:rPr lang="en-GB" altLang="el-GR" dirty="0" smtClean="0">
                <a:latin typeface="Cambria" pitchFamily="18" charset="0"/>
                <a:cs typeface="Tahoma" pitchFamily="34" charset="0"/>
              </a:rPr>
              <a:t>αφέρουμε τους στόχους της επιχείρησης.</a:t>
            </a:r>
            <a:endParaRPr lang="el-GR" altLang="el-GR" dirty="0" smtClean="0"/>
          </a:p>
        </p:txBody>
      </p:sp>
      <p:sp>
        <p:nvSpPr>
          <p:cNvPr id="111620" name="AutoShape 5"/>
          <p:cNvSpPr>
            <a:spLocks noChangeArrowheads="1"/>
          </p:cNvSpPr>
          <p:nvPr/>
        </p:nvSpPr>
        <p:spPr bwMode="auto">
          <a:xfrm>
            <a:off x="7772400" y="6019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 eaLnBrk="0" hangingPunct="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8CDD7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Τήξ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Τήξη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Τήξη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810</TotalTime>
  <Words>3518</Words>
  <Application>Microsoft Office PowerPoint</Application>
  <PresentationFormat>Προβολή στην οθόνη (4:3)</PresentationFormat>
  <Paragraphs>553</Paragraphs>
  <Slides>101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101</vt:i4>
      </vt:variant>
    </vt:vector>
  </HeadingPairs>
  <TitlesOfParts>
    <vt:vector size="111" baseType="lpstr">
      <vt:lpstr>Times New Roman</vt:lpstr>
      <vt:lpstr>Arial</vt:lpstr>
      <vt:lpstr>Rockwell</vt:lpstr>
      <vt:lpstr>Wingdings 2</vt:lpstr>
      <vt:lpstr>Calibri</vt:lpstr>
      <vt:lpstr>Cambria</vt:lpstr>
      <vt:lpstr>Tahoma</vt:lpstr>
      <vt:lpstr>Book Antiqua</vt:lpstr>
      <vt:lpstr>Τήξη</vt:lpstr>
      <vt:lpstr>Φύλλο εργασίας του Microsoft Excel</vt:lpstr>
      <vt:lpstr>ΠΡΟΓΡΑΜΜΑ ΜΕΤΑΠΤΥΧΙΑΚΩΝ ΣΠΟΥΔΩΝ "ΛΟΓΙΣΤΙΚΗ &amp; ΕΛΕΓΚΤΙΚΗ”</vt:lpstr>
      <vt:lpstr>Επενδυτικά Σχέδια</vt:lpstr>
      <vt:lpstr>Σχέδιο επένδυσης</vt:lpstr>
      <vt:lpstr>Αντικειμενικά κριτήρια αξιολόγησης</vt:lpstr>
      <vt:lpstr>Κατηγορίες Μελετών</vt:lpstr>
      <vt:lpstr>Αναγνωριστική μελέτη</vt:lpstr>
      <vt:lpstr>    Προμελέτη εφικτότητας</vt:lpstr>
      <vt:lpstr>   Υποστηρικτικές μελέτες </vt:lpstr>
      <vt:lpstr>Μελέτη σκοπιμότητας ή κύρια μελέτη </vt:lpstr>
      <vt:lpstr>Το Επιχειρηματικό σχέδιο</vt:lpstr>
      <vt:lpstr>Ομάδες- στόχοι του επιχειρηματικού σχεδίου</vt:lpstr>
      <vt:lpstr>Παρουσίαση του PowerPoint</vt:lpstr>
      <vt:lpstr>Παρουσίαση του PowerPoint</vt:lpstr>
      <vt:lpstr>Βασικές οδηγίες </vt:lpstr>
      <vt:lpstr>Σημαντικά σημεία</vt:lpstr>
      <vt:lpstr>Παρουσίαση του PowerPoint</vt:lpstr>
      <vt:lpstr>Πηγές πληροφοριών</vt:lpstr>
      <vt:lpstr>Πηγές</vt:lpstr>
      <vt:lpstr>1. Περιγραφή του Επιχειρηματικού Σχεδίου (περίληψη)</vt:lpstr>
      <vt:lpstr>1. Περιγραφή του Επιχειρηματικού Σχεδίου (περίληψη) (2)</vt:lpstr>
      <vt:lpstr>1. Περιγραφή του Επιχειρηματικού Σχεδίου (περίληψη) (3)</vt:lpstr>
      <vt:lpstr>1. Περιγραφή του Επιχειρηματικού Σχεδίου (περίληψη)(4)</vt:lpstr>
      <vt:lpstr>2. ΑΝΑΛΥΣΗ ΕΞΩΤΕΡΙΚΟΥ (ΜΑΚΡΟ- ΠΕΡΙΒΑΛΛΟΝΤΟΣ)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2. ΑΝΑΛΥΣΗ ΕΞΩΤΕΡΙΚΟΥ (ΜΑΚΡΟ-) ΠΕΡΙΒΑΛΛΟΝΤΟΣ</vt:lpstr>
      <vt:lpstr>Παρουσίαση του PowerPoint</vt:lpstr>
      <vt:lpstr>3. ΑΝΑΛΥΣΗ ΕΝΔΙΑΜΕΣΟΥ (ΜΙΚΡΟ-) ΠΕΡΙΒΑΛΛΟΝΤΟΣ</vt:lpstr>
      <vt:lpstr>3. ΑΝΑΛΥΣΗ ΕΝΔΙΑΜΕΣΟΥ (ΜΙΚΡΟ-) ΠΕΡΙΒΑΛΛΟΝΤΟΣ</vt:lpstr>
      <vt:lpstr>3. ΑΝΑΛΥΣΗ ΕΝΔΙΑΜΕΣΟΥ (ΜΙΚΡΟ-) ΠΕΡΙΒΑΛΛΟΝΤΟΣ</vt:lpstr>
      <vt:lpstr>3. ΑΝΑΛΥΣΗ ΕΝΔΙΑΜΕΣΟΥ (ΜΙΚΡΟ-) ΠΕΡΙΒΑΛΛΟΝΤΟΣ</vt:lpstr>
      <vt:lpstr>3. ΑΝΑΛΥΣΗ ΕΝΔΙΑΜΕΣΟΥ (ΜΙΚΡΟ-) ΠΕΡΙΒΑΛΛΟΝΤΟΣ</vt:lpstr>
      <vt:lpstr>Παρουσίαση του PowerPoint</vt:lpstr>
      <vt:lpstr>3. ΑΝΑΛΥΣΗ ΕΝΔΙΑΜΕΣΟΥ (ΜΙΚΡΟ-) ΠΕΡΙΒΑΛΛΟΝΤΟΣ</vt:lpstr>
      <vt:lpstr>3. ΑΝΑΛΥΣΗ ΕΝΔΙΑΜΕΣΟΥ (ΜΙΚΡΟ-) ΠΕΡΙΒΑΛΛΟΝΤΟΣ</vt:lpstr>
      <vt:lpstr>3. ΑΝΑΛΥΣΗ ΕΝΔΙΑΜΕΣΟΥ (ΜΙΚΡΟ-) ΠΕΡΙΒΑΛΛΟΝΤΟΣ</vt:lpstr>
      <vt:lpstr>Παρουσίαση του PowerPoint</vt:lpstr>
      <vt:lpstr>3. ΑΝΑΛΥΣΗ ΕΝΔΙΑΜΕΣΟΥ (ΜΙΚΡΟ-) ΠΕΡΙΒΑΛΛΟΝΤΟΣ</vt:lpstr>
      <vt:lpstr>3. ΑΝΑΛΥΣΗ ΕΝΔΙΑΜΕΣΟΥ (ΜΙΚΡΟ-) ΠΕΡΙΒΑΛΛΟΝΤΟΣ</vt:lpstr>
      <vt:lpstr> 3. ΑΝΑΛΥΣΗ ΕΝΔΙΑΜΕΣΟΥ (ΜΙΚΡΟ-) ΠΕΡΙΒΑΛΛΟΝΤΟΣ</vt:lpstr>
      <vt:lpstr>3. ΑΝΑΛΥΣΗ ΕΝΔΙΑΜΕΣΟΥ (ΜΙΚΡΟ-) ΠΕΡΙΒΑΛΛΟΝΤΟΣ</vt:lpstr>
      <vt:lpstr>3. ΑΝΑΛΥΣΗ ΕΝΔΙΑΜΕΣΟΥ (ΜΙΚΡΟ-) ΠΕΡΙΒΑΛΛΟΝΤΟΣ</vt:lpstr>
      <vt:lpstr>3. ΑΝΑΛΥΣΗ ΕΝΔΙΑΜΕΣΟΥ (ΜΙΚΡΟ-) ΠΕΡΙΒΑΛΛΟΝΤΟΣ</vt:lpstr>
      <vt:lpstr>Παρουσίαση του PowerPoint</vt:lpstr>
      <vt:lpstr>Παρουσίαση του PowerPoint</vt:lpstr>
      <vt:lpstr>3. ΑΝΑΛΥΣΗ ΕΝΔΙΑΜΕΣΟΥ (ΜΙΚΡΟ-) ΠΕΡΙΒΑΛΛΟΝΤΟΣ</vt:lpstr>
      <vt:lpstr>4. ΑΝΑΛΥΣΗ ΕΣΩΤΕΡΙΚΟΥ ΠΕΡΙΒΑΛΛΟΝΤΟΣ</vt:lpstr>
      <vt:lpstr>4. ΑΝΑΛΥΣΗ ΕΣΩΤΕΡΙΚΟΥ ΠΕΡΙΒΑΛΛΟΝΤΟΣ</vt:lpstr>
      <vt:lpstr>4. ΑΝΑΛΥΣΗ ΕΣΩΤΕΡΙΚΟΥ ΠΕΡΙΒΑΛΛΟΝΤΟΣ</vt:lpstr>
      <vt:lpstr>4. ΑΝΑΛΥΣΗ ΕΣΩΤΕΡΙΚΟΥ ΠΕΡΙΒΑΛΛΟΝΤΟΣ</vt:lpstr>
      <vt:lpstr>4. ΑΝΑΛΥΣΗ ΕΣΩΤΕΡΙΚΟΥ ΠΕΡΙΒΑΛΛΟΝΤΟΣ</vt:lpstr>
      <vt:lpstr>4. ΑΝΑΛΥΣΗ ΕΣΩΤΕΡΙΚΟΥ ΠΕΡΙΒΑΛΛΟΝΤΟΣ</vt:lpstr>
      <vt:lpstr>4. ΑΝΑΛΥΣΗ ΕΣΩΤΕΡΙΚΟΥ ΠΕΡΙΒΑΛΛΟΝΤΟΣ</vt:lpstr>
      <vt:lpstr>4. ΑΝΑΛΥΣΗ ΕΣΩΤΕΡΙΚΟΥ ΠΕΡΙΒΑΛΛΟΝΤΟΣ</vt:lpstr>
      <vt:lpstr>Παρουσίαση του PowerPoint</vt:lpstr>
      <vt:lpstr>ΣΗΜΕΙΩΣΗ 1. SWOT ANALYSIS</vt:lpstr>
      <vt:lpstr>Παρουσίαση του PowerPoint</vt:lpstr>
      <vt:lpstr>ΣΗΜΕΙΩΣΗ 2. ΑΞΙΟΛΟΓΗΣΗ ΚΑΙΝΟΤΟΜΙΑΣ </vt:lpstr>
      <vt:lpstr>Παρουσίαση του PowerPoint</vt:lpstr>
      <vt:lpstr>5. ΕΠΙΧΕΙΡΗΣΙΑΚΟ ΣΧΕΔΙΟ :  ΔΙΑΤΥΠΩΣΗ ΣΤΟΧΩΝ</vt:lpstr>
      <vt:lpstr>5. ΕΠΙΧΕΙΡΗΣΙΑΚΟ ΣΧΕΔΙΟ :  ΔΙΑΤΥΠΩΣΗ ΣΤΟΧΩΝ</vt:lpstr>
      <vt:lpstr>5. ΕΠΙΧΕΙΡΗΣΙΑΚΟ ΣΧΕΔΙΟ :  ΔΙΑΤΥΠΩΣΗ ΣΤΟΧΩΝ</vt:lpstr>
      <vt:lpstr>5. ΕΠΙΧΕΙΡΗΣΙΑΚΟ ΣΧΕΔΙΟ :  ΔΙΑΤΥΠΩΣΗ ΣΤΟΧΩΝ</vt:lpstr>
      <vt:lpstr>5. ΕΠΙΧΕΙΡΗΣΙΑΚΟ ΣΧΕΔΙΟ :  ΔΙΑΤΥΠΩΣΗ ΣΤΟΧΩΝ</vt:lpstr>
      <vt:lpstr>5. ΕΠΙΧΕΙΡΗΣΙΑΚΟ ΣΧΕΔΙΟ :  ΔΙΑΤΥΠΩΣΗ ΣΤΟΧΩΝ</vt:lpstr>
      <vt:lpstr>5. ΕΠΙΧΕΙΡΗΣΙΑΚΟ ΣΧΕΔΙΟ :  ΔΙΑΤΥΠΩΣΗ ΣΤΟΧΩΝ</vt:lpstr>
      <vt:lpstr>Παρουσίαση του PowerPoint</vt:lpstr>
      <vt:lpstr>6. ΕΠΙΧΕΙΡΗΣΙΑΚΟ ΣΧΕΔΙΟ : ΥΛΟΠΟΙΗΣΗ </vt:lpstr>
      <vt:lpstr>6. ΕΠΙΧΕΙΡΗΣΙΑΚΟ ΣΧΕΔΙΟ : ΥΛΟΠΟΙΗΣΗ </vt:lpstr>
      <vt:lpstr>6. ΕΠΙΧΕΙΡΗΣΙΑΚΟ ΣΧΕΔΙΟ : ΥΛΟΠΟΙΗΣΗ </vt:lpstr>
      <vt:lpstr>7. ΧΡΗΜΑΤΟΔΟΤΙΚΟ ΣΧΕΔΙΟ </vt:lpstr>
      <vt:lpstr>Παρουσίαση του PowerPoint</vt:lpstr>
      <vt:lpstr>Παρουσίαση του PowerPoint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8. ΕΠΙΧΕΙΡΗΣΙΑΚΟ ΣΧΕΔΙΟ :  ΠΑΡΑΔΟΧΕΣ </vt:lpstr>
      <vt:lpstr>9.  ΧΡΗΜΑΤΟΟΙΚΟΝΟΜΙΚΑ ΑΠΟΤΕΛΕΣΜΑΤΑ</vt:lpstr>
    </vt:vector>
  </TitlesOfParts>
  <Company>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ΟΔΗΓΟΣ ΚΑΤΑΡΤΙΣΗΣ ΕΠΙΧΕΙΡΗΜΑΤΙΚΟΥ ΠΛΑΝΟΥ</dc:title>
  <dc:creator>dr</dc:creator>
  <cp:lastModifiedBy>Windows User</cp:lastModifiedBy>
  <cp:revision>62</cp:revision>
  <dcterms:created xsi:type="dcterms:W3CDTF">2007-06-02T15:47:03Z</dcterms:created>
  <dcterms:modified xsi:type="dcterms:W3CDTF">2020-05-22T11:48:18Z</dcterms:modified>
</cp:coreProperties>
</file>