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1"/>
    <p:restoredTop sz="94694"/>
  </p:normalViewPr>
  <p:slideViewPr>
    <p:cSldViewPr snapToGrid="0" snapToObjects="1">
      <p:cViewPr varScale="1">
        <p:scale>
          <a:sx n="164" d="100"/>
          <a:sy n="164" d="100"/>
        </p:scale>
        <p:origin x="4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99E7667-EFA9-C34C-9FA9-F851DE1A2DE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2731860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A99E7667-EFA9-C34C-9FA9-F851DE1A2DE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4145322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A99E7667-EFA9-C34C-9FA9-F851DE1A2DE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881839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A99E7667-EFA9-C34C-9FA9-F851DE1A2DE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2248869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A99E7667-EFA9-C34C-9FA9-F851DE1A2DE6}"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274219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A99E7667-EFA9-C34C-9FA9-F851DE1A2DE6}"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257811002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839788" y="2505075"/>
            <a:ext cx="5157787" cy="3684588"/>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6" name="Content Placeholder 5"/>
          <p:cNvSpPr>
            <a:spLocks noGrp="1"/>
          </p:cNvSpPr>
          <p:nvPr>
            <p:ph sz="quarter" idx="4"/>
          </p:nvPr>
        </p:nvSpPr>
        <p:spPr>
          <a:xfrm>
            <a:off x="6172200" y="2505075"/>
            <a:ext cx="5183188" cy="3684588"/>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7" name="Date Placeholder 6"/>
          <p:cNvSpPr>
            <a:spLocks noGrp="1"/>
          </p:cNvSpPr>
          <p:nvPr>
            <p:ph type="dt" sz="half" idx="10"/>
          </p:nvPr>
        </p:nvSpPr>
        <p:spPr/>
        <p:txBody>
          <a:bodyPr/>
          <a:lstStyle/>
          <a:p>
            <a:fld id="{A99E7667-EFA9-C34C-9FA9-F851DE1A2DE6}" type="datetimeFigureOut">
              <a:rPr lang="en-US" smtClean="0"/>
              <a:t>3/2/20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2822510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99E7667-EFA9-C34C-9FA9-F851DE1A2DE6}" type="datetimeFigureOut">
              <a:rPr lang="en-US" smtClean="0"/>
              <a:t>3/2/20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1797706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9E7667-EFA9-C34C-9FA9-F851DE1A2DE6}" type="datetimeFigureOut">
              <a:rPr lang="en-US" smtClean="0"/>
              <a:t>3/2/20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180646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A99E7667-EFA9-C34C-9FA9-F851DE1A2DE6}"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367519639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A99E7667-EFA9-C34C-9FA9-F851DE1A2DE6}"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D37D4F-8F8C-554C-86F3-A1A6A08B469F}" type="slidenum">
              <a:rPr lang="en-US" smtClean="0"/>
              <a:t>‹#›</a:t>
            </a:fld>
            <a:endParaRPr lang="en-US"/>
          </a:p>
        </p:txBody>
      </p:sp>
    </p:spTree>
    <p:extLst>
      <p:ext uri="{BB962C8B-B14F-4D97-AF65-F5344CB8AC3E}">
        <p14:creationId xmlns:p14="http://schemas.microsoft.com/office/powerpoint/2010/main" val="721584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9E7667-EFA9-C34C-9FA9-F851DE1A2DE6}" type="datetimeFigureOut">
              <a:rPr lang="en-US" smtClean="0"/>
              <a:t>3/2/20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D37D4F-8F8C-554C-86F3-A1A6A08B469F}" type="slidenum">
              <a:rPr lang="en-US" smtClean="0"/>
              <a:t>‹#›</a:t>
            </a:fld>
            <a:endParaRPr lang="en-US"/>
          </a:p>
        </p:txBody>
      </p:sp>
    </p:spTree>
    <p:extLst>
      <p:ext uri="{BB962C8B-B14F-4D97-AF65-F5344CB8AC3E}">
        <p14:creationId xmlns:p14="http://schemas.microsoft.com/office/powerpoint/2010/main" val="2247646721"/>
      </p:ext>
    </p:extLst>
  </p:cSld>
  <p:clrMap bg1="dk1" tx1="lt1" bg2="dk2" tx2="lt2" accent1="accent1" accent2="accent2" accent3="accent3" accent4="accent4" accent5="accent5" accent6="accent6" hlink="hlink" folHlink="folHlink"/>
  <p:sldLayoutIdLst>
    <p:sldLayoutId id="2147484209" r:id="rId1"/>
    <p:sldLayoutId id="2147484210" r:id="rId2"/>
    <p:sldLayoutId id="2147484211" r:id="rId3"/>
    <p:sldLayoutId id="2147484212" r:id="rId4"/>
    <p:sldLayoutId id="2147484213" r:id="rId5"/>
    <p:sldLayoutId id="2147484214" r:id="rId6"/>
    <p:sldLayoutId id="2147484215" r:id="rId7"/>
    <p:sldLayoutId id="2147484216" r:id="rId8"/>
    <p:sldLayoutId id="2147484217" r:id="rId9"/>
    <p:sldLayoutId id="2147484218" r:id="rId10"/>
    <p:sldLayoutId id="21474842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993186" y="1880171"/>
            <a:ext cx="8979614" cy="4202130"/>
          </a:xfrm>
        </p:spPr>
        <p:txBody>
          <a:bodyPr>
            <a:normAutofit/>
          </a:bodyPr>
          <a:lstStyle/>
          <a:p>
            <a:pPr algn="just"/>
            <a:r>
              <a:rPr lang="el-GR" sz="2800" dirty="0">
                <a:latin typeface="Times New Roman" charset="0"/>
                <a:ea typeface="Times New Roman" charset="0"/>
                <a:cs typeface="Times New Roman" charset="0"/>
              </a:rPr>
              <a:t>Ο Αριστοτέλης ασχολείται με τη δικαιοσύνη κυρίως στα </a:t>
            </a:r>
            <a:r>
              <a:rPr lang="el-GR" sz="2800" i="1" dirty="0">
                <a:latin typeface="Times New Roman" charset="0"/>
                <a:ea typeface="Times New Roman" charset="0"/>
                <a:cs typeface="Times New Roman" charset="0"/>
              </a:rPr>
              <a:t>Ηθικά Νικομάχεια, </a:t>
            </a:r>
            <a:r>
              <a:rPr lang="el-GR" sz="2800" dirty="0">
                <a:latin typeface="Times New Roman" charset="0"/>
                <a:ea typeface="Times New Roman" charset="0"/>
                <a:cs typeface="Times New Roman" charset="0"/>
              </a:rPr>
              <a:t>και λιγότερο </a:t>
            </a:r>
            <a:r>
              <a:rPr lang="el-GR" sz="2800" i="1" dirty="0">
                <a:latin typeface="Times New Roman" charset="0"/>
                <a:ea typeface="Times New Roman" charset="0"/>
                <a:cs typeface="Times New Roman" charset="0"/>
              </a:rPr>
              <a:t>Ηθικά Ευδήμεια, Ηθικά Μεγάλα</a:t>
            </a:r>
            <a:r>
              <a:rPr lang="el-GR" sz="2800" dirty="0">
                <a:latin typeface="Times New Roman" charset="0"/>
                <a:ea typeface="Times New Roman" charset="0"/>
                <a:cs typeface="Times New Roman" charset="0"/>
              </a:rPr>
              <a:t>. Η δικαιοσύνη είναι έξη. Ο άνθρωπος όταν ενεργεί και συνηθίζει στο δίκαιο τρόπο ζωής γίνεται δίκαιος.</a:t>
            </a:r>
          </a:p>
          <a:p>
            <a:pPr algn="just"/>
            <a:r>
              <a:rPr lang="el-GR" sz="2800" dirty="0">
                <a:latin typeface="Times New Roman" charset="0"/>
                <a:ea typeface="Times New Roman" charset="0"/>
                <a:cs typeface="Times New Roman" charset="0"/>
              </a:rPr>
              <a:t>Η δικαιοσύνη είναι η σπουδαιότερη αρετή, διότι αυτός που ενεργεί με δίκαιο τρόπο, ενεργεί για τον εαυτό του και τους άλλους.</a:t>
            </a:r>
          </a:p>
          <a:p>
            <a:pPr algn="just"/>
            <a:r>
              <a:rPr lang="el-GR" sz="2800" dirty="0">
                <a:latin typeface="Times New Roman" charset="0"/>
                <a:ea typeface="Times New Roman" charset="0"/>
                <a:cs typeface="Times New Roman" charset="0"/>
              </a:rPr>
              <a:t>Μια πράξη θεωρείται δίκαιη, όταν είναι εκούσια. Εκείνο που ενδιαφέρει είναι το αποτέλεσμα της πράξης σε συνδυασμό και με την πρόθεση εκείνου που ενεργεί. </a:t>
            </a:r>
            <a:endParaRPr lang="en-US" sz="2800" i="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44604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64677" y="1535723"/>
            <a:ext cx="9519138" cy="4546578"/>
          </a:xfrm>
        </p:spPr>
        <p:txBody>
          <a:bodyPr>
            <a:normAutofit/>
          </a:bodyPr>
          <a:lstStyle/>
          <a:p>
            <a:pPr algn="just"/>
            <a:r>
              <a:rPr lang="el-GR" sz="2800" dirty="0">
                <a:latin typeface="Times New Roman" charset="0"/>
                <a:ea typeface="Times New Roman" charset="0"/>
                <a:cs typeface="Times New Roman" charset="0"/>
              </a:rPr>
              <a:t>Το διορθωτικό και διανεμητικό δίκαιο έχουν μια αμοιβαία σχέση. Το διανεμητικό δίκαιο διανέμει αγαθά (τιμές, πλούτη, αξιώματα) στους πολίτες με κριτήριο την αξία τους. Στο πλαίσιο αυτό εγκαθιδρύει μια ορισμένη νομική ισορροπία, που όταν διαταραχθεί από άδικες πράξεις, επεμβαίνει το διορθωτικό δίκαιο για να τις αποκαταστήσει. Ο νόμος πάντοτε αξιολογεί την φύση της ζημιάς, που σχετίζεται άμεσα με τη νομική κατάσταση των διαδίκων και με τον εκούσιο ή ακούσιο χαρακτήρα της πράξης.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53658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24708" y="1652954"/>
            <a:ext cx="9906000" cy="4525108"/>
          </a:xfrm>
        </p:spPr>
        <p:txBody>
          <a:bodyPr>
            <a:normAutofit/>
          </a:bodyPr>
          <a:lstStyle/>
          <a:p>
            <a:pPr algn="just"/>
            <a:r>
              <a:rPr lang="el-GR" sz="2800" dirty="0">
                <a:latin typeface="Times New Roman" charset="0"/>
                <a:ea typeface="Times New Roman" charset="0"/>
                <a:cs typeface="Times New Roman" charset="0"/>
              </a:rPr>
              <a:t>Το διορθωτικό δίκαιο αντιπροσωπεύει τη “διαχείριση” της δικαιοσύνης που εκπροσωπείται από το δικαστή, δια του οποίου επανορθώνεται η διατάραξη της νομικής τάξης και ισορροπίας που προκύπτει από τις εκούσιες ή ακούσιες συναλλαγές. Η μεσότητα θεμελιώνει τόσο το διορθωτικό όσο και το διανεμητικό δίκαιο, εφόσον και τα δύο εφαρμόζονται, βάσει της πραγμάτωσής της, δηλαδή να μην λαμβάνει το άτομο ούτε περισσότερα ούτε και λιγότερα αλλά κάτι το ενδιάμεσο με βάση ό,τι του πρέπει.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65705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35015" y="1641231"/>
            <a:ext cx="9401908" cy="4441070"/>
          </a:xfrm>
        </p:spPr>
        <p:txBody>
          <a:bodyPr>
            <a:normAutofit lnSpcReduction="10000"/>
          </a:bodyPr>
          <a:lstStyle/>
          <a:p>
            <a:pPr algn="just"/>
            <a:r>
              <a:rPr lang="el-GR" sz="2800" dirty="0">
                <a:latin typeface="Times New Roman" charset="0"/>
                <a:ea typeface="Times New Roman" charset="0"/>
                <a:cs typeface="Times New Roman" charset="0"/>
              </a:rPr>
              <a:t>Ανταποδοτικό δίκαιο</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Προέρχεται από την Πυθαγόρεια διδασκαλία, σύμφωνα με την οποία, εάν ο Α έβλαψε τον Β, τότε ο Α πρέπει να υποστεί την ίδια βλάβη που προκάλεσε στον Β, προκειμένου να υπάρξει δικαιοσύνη. Η συγκεκριμένη θεωρία έχει ως θεμέλιο του δικαίου τη μαθηματική ισότητα (αναλογία), στην αντιστοιχία παροχής και αντιπαροχής είτε πρόκειται για το δίκαιο των συναλλαγών είτε για το δίκαιο των αδικημάτων, η ανταπόδοση είναι υλική και εξομοιώνεται με αντίποινα. Ο Αριστοτέλης θεωρεί την αντίληψη αυτή περί δικαίου απλή και μη εφαρμόσιμη στην πολιτεία.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39275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37138" y="1488831"/>
            <a:ext cx="10597662" cy="5181600"/>
          </a:xfrm>
        </p:spPr>
        <p:txBody>
          <a:bodyPr>
            <a:noAutofit/>
          </a:bodyPr>
          <a:lstStyle/>
          <a:p>
            <a:pPr algn="just"/>
            <a:r>
              <a:rPr lang="el-GR" sz="2800" dirty="0">
                <a:latin typeface="Times New Roman" charset="0"/>
                <a:ea typeface="Times New Roman" charset="0"/>
                <a:cs typeface="Times New Roman" charset="0"/>
              </a:rPr>
              <a:t>Το ανταποδοτικό δίκαιο ρυθμίζει τις οικονομικές συναλλαγές και αποτελεί τη βάση για τη διαφύλαξη της συνοχής της πόλης, διότι ουσιαστική αρχή του οικονομικού βίου θεωρείται η αναλογική από μέρους του κράτους ανταπόδοση υπηρεσιών προς τους πολίτες του. Η αναλογία, στην οποία υπόκειται το </a:t>
            </a:r>
            <a:r>
              <a:rPr lang="el-GR" sz="2800" dirty="0" err="1">
                <a:latin typeface="Times New Roman" charset="0"/>
                <a:ea typeface="Times New Roman" charset="0"/>
                <a:cs typeface="Times New Roman" charset="0"/>
              </a:rPr>
              <a:t>αντιπεπονθός</a:t>
            </a:r>
            <a:r>
              <a:rPr lang="el-GR" sz="2800" dirty="0">
                <a:latin typeface="Times New Roman" charset="0"/>
                <a:ea typeface="Times New Roman" charset="0"/>
                <a:cs typeface="Times New Roman" charset="0"/>
              </a:rPr>
              <a:t> δίκαιο δεν είναι αναλογική κατά τον αριθμό αλλά σύμφωνα με την αξία των προσφερόμενων αγαθών. Οι πολίτες προσδοκούν από το κράτος να τους εξασφαλίσει την αναλογική ανταπόδοση, διότι εάν κάποιοι προσφέρουν πολλά και εισπράττουν λίγα, τότε υφίσταται μία σχέση υποτελών προς κυρίαρχους και όχι πολιτική κοινωνία. Οι πολίτες ως κοινωνικά όντα πειθαρχούν στους νόμους. Σε διαφορετική περίπτωση τα αγαθά θα παρουσιάζονταν με πλασματική αξία και οι καταναλωτές θα εξέφραζαν δυσαρέσκεια με παράλληλη εξαφάνιση της δίκαιης αναλογίας.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31939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668214" y="1488831"/>
            <a:ext cx="11277601" cy="5099537"/>
          </a:xfrm>
        </p:spPr>
        <p:txBody>
          <a:bodyPr>
            <a:noAutofit/>
          </a:bodyPr>
          <a:lstStyle/>
          <a:p>
            <a:pPr algn="just"/>
            <a:r>
              <a:rPr lang="el-GR" sz="2800" dirty="0">
                <a:latin typeface="Times New Roman" charset="0"/>
                <a:ea typeface="Times New Roman" charset="0"/>
                <a:cs typeface="Times New Roman" charset="0"/>
              </a:rPr>
              <a:t>Στην επίτευξη της θεσμοθέτησης του δικαίου η ποινή και η τιμωρία είναι αναπόφευκτος θεσμός. Η αρχή της ανταπόδοσης κρίνεται από τη δικαιοσύνη και τη φιλία και έτσι αποκτά ηθική υπόσταση, με αποτέλεσμα να κάνουμε λόγο για συναλλακτικά ήθη και όχι για κανόνες θετικού δικαίου.</a:t>
            </a:r>
          </a:p>
          <a:p>
            <a:pPr algn="just"/>
            <a:r>
              <a:rPr lang="el-GR" sz="2800" dirty="0">
                <a:latin typeface="Times New Roman" charset="0"/>
                <a:ea typeface="Times New Roman" charset="0"/>
                <a:cs typeface="Times New Roman" charset="0"/>
              </a:rPr>
              <a:t>Η αναλογική αμοιβαιότητα έχει ως βάση την «</a:t>
            </a:r>
            <a:r>
              <a:rPr lang="el-GR" sz="2800" dirty="0" err="1">
                <a:latin typeface="Times New Roman" charset="0"/>
                <a:ea typeface="Times New Roman" charset="0"/>
                <a:cs typeface="Times New Roman" charset="0"/>
              </a:rPr>
              <a:t>κατά</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διάμετρον</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σύζευξιν</a:t>
            </a:r>
            <a:r>
              <a:rPr lang="el-GR" sz="2800" dirty="0">
                <a:latin typeface="Times New Roman" charset="0"/>
                <a:ea typeface="Times New Roman" charset="0"/>
                <a:cs typeface="Times New Roman" charset="0"/>
              </a:rPr>
              <a:t>», που ισχύει για παραγωγούς διαφορετικών αλλά συγκρίσιμων προϊόντων ή υπηρεσιών (παραδείγματος χάριν ενός οικοδόμου και ενός υποδηματοποιού). Η δίκαιη συναλλαγή τους εξαρτάται από την εύρεση της αναλογίας των αγαθών που πρόκειται να ανταλλάξουν. Για την εκτίμηση των προϊόντων είναι αναγκαία η ύπαρξη μιας μονάδας, βάσει της οποίας εκτιμώνται τα προϊόντα. Η μονάδα αυτή είναι η ανάγκη («</a:t>
            </a:r>
            <a:r>
              <a:rPr lang="el-GR" sz="2800" dirty="0" err="1">
                <a:latin typeface="Times New Roman" charset="0"/>
                <a:ea typeface="Times New Roman" charset="0"/>
                <a:cs typeface="Times New Roman" charset="0"/>
              </a:rPr>
              <a:t>χρεία</a:t>
            </a:r>
            <a:r>
              <a:rPr lang="el-GR" sz="2800" dirty="0">
                <a:latin typeface="Times New Roman" charset="0"/>
                <a:ea typeface="Times New Roman" charset="0"/>
                <a:cs typeface="Times New Roman" charset="0"/>
              </a:rPr>
              <a:t>»), δηλαδή τη ζήτηση που ωθεί στη συναλλαγή και υπαγορεύει κάθε οικονομική δραστηριότητα.</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76955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430215" y="1676400"/>
            <a:ext cx="9835662" cy="4630615"/>
          </a:xfrm>
        </p:spPr>
        <p:txBody>
          <a:bodyPr>
            <a:normAutofit/>
          </a:bodyPr>
          <a:lstStyle/>
          <a:p>
            <a:pPr algn="just"/>
            <a:r>
              <a:rPr lang="el-GR" sz="2800" dirty="0">
                <a:latin typeface="Times New Roman" charset="0"/>
                <a:ea typeface="Times New Roman" charset="0"/>
                <a:cs typeface="Times New Roman" charset="0"/>
              </a:rPr>
              <a:t>Για την αποφυγή της διακύμανσης της αξίας έχει εισαχθεί ένα αναγνωρίσιμο μέτρο εκτίμησης, που είναι το νόμισμα. Το νόμισμα δεν είναι φυσικό προϊόν αλλά δημιούργημα του θετού νόμου, δια του οποίου δημιουργήθηκε η ανάγκη να καταστούν τα συγκρίσιμα διάφορα αγαθά και να αποτελέσουν αντικείμενο συναλλαγής όπου υπάρχει η ζήτησή τους. Το νόμισμα αποτελεί υποκατάστατο της χρείας και φορέας κάθε υλικής αξίας. Η αγοραστική του δύναμη αποτελεί σημαντική εγγύηση για τις συναλλαγές, διότι συμβάλλει στη συμμετρία και αναλογία όλων των αγαθών και επιτυγχάνει την κατ' αναλογία ισότητα του ανταποδοτικού δικαίου.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71004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60585" y="1629508"/>
            <a:ext cx="9976338" cy="4595446"/>
          </a:xfrm>
        </p:spPr>
        <p:txBody>
          <a:bodyPr>
            <a:normAutofit/>
          </a:bodyPr>
          <a:lstStyle/>
          <a:p>
            <a:pPr algn="just"/>
            <a:r>
              <a:rPr lang="el-GR" sz="2800" dirty="0">
                <a:latin typeface="Times New Roman" charset="0"/>
                <a:ea typeface="Times New Roman" charset="0"/>
                <a:cs typeface="Times New Roman" charset="0"/>
              </a:rPr>
              <a:t>Πολιτικό δίκαιο</a:t>
            </a:r>
            <a:r>
              <a:rPr lang="en-US" sz="2800" dirty="0">
                <a:latin typeface="Times New Roman" charset="0"/>
                <a:ea typeface="Times New Roman" charset="0"/>
                <a:cs typeface="Times New Roman" charset="0"/>
              </a:rPr>
              <a:t>:</a:t>
            </a:r>
          </a:p>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Ρυθμίζει τις σχέσεις των ελεύθερων και αναλογικά ή αριθμητικά ίσων πολιτών και αποσκοπεί στην εξασφάλιση της κοινωνικής αυτάρκειας.</a:t>
            </a:r>
          </a:p>
          <a:p>
            <a:pPr algn="just"/>
            <a:r>
              <a:rPr lang="el-GR" sz="2800" dirty="0">
                <a:latin typeface="Times New Roman" charset="0"/>
                <a:ea typeface="Times New Roman" charset="0"/>
                <a:cs typeface="Times New Roman" charset="0"/>
              </a:rPr>
              <a:t>Η πολιτεία θεσπίζει νόμους, που αποσκοπούν στην καταπολέμηση της αδικίας και την επιβολή της ισότητας. Οι νόμοι εφαρμόζονται και απονέμουν το δίκαιο δια της δικαστικής εξουσίας και των δικαστικών αποφάσεων.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73280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879231" y="1477108"/>
            <a:ext cx="10949354" cy="5251938"/>
          </a:xfrm>
        </p:spPr>
        <p:txBody>
          <a:bodyPr>
            <a:noAutofit/>
          </a:bodyPr>
          <a:lstStyle/>
          <a:p>
            <a:pPr algn="just"/>
            <a:r>
              <a:rPr lang="el-GR" sz="2800" dirty="0">
                <a:latin typeface="Times New Roman" charset="0"/>
                <a:ea typeface="Times New Roman" charset="0"/>
                <a:cs typeface="Times New Roman" charset="0"/>
              </a:rPr>
              <a:t>Η αδικία συνίσταται στην ανισότητα, δηλαδή να λαμβάνει κανείς μεγαλύτερο μερίδιο από τα πράγματα που θεωρούνται αγαθά καθαυτά και πολύ μικρότερο μερίδιο από όσα θεωρούνται κακά καθαυτά. Το ορθό είναι να κυριαρχεί η λογική του νόμου παρά ένας κοινός άνθρωπος, ο οποίος ενεργεί βάσει ίδιου συμφέροντος και μεταβάλλεται σε τύραννος.</a:t>
            </a:r>
          </a:p>
          <a:p>
            <a:pPr algn="just"/>
            <a:r>
              <a:rPr lang="el-GR" sz="2800" dirty="0">
                <a:latin typeface="Times New Roman" charset="0"/>
                <a:ea typeface="Times New Roman" charset="0"/>
                <a:cs typeface="Times New Roman" charset="0"/>
              </a:rPr>
              <a:t>Ο Αριστοτέλης διακρίνει το πολιτικό δίκαιο από άλλες κατώτερες μορφές δικαίου που συνυπάρχουν στο σύστημα της πόλης, όπως είναι το δεσποτικό, το πατρικό και το οικογενειακό δίκαιο. Το δεσποτικό και το πατρικό, που μόνο αναλογικά μπορούν να ονομαστούν δίκαια, ισχύουν ανάμεσα στο δούλο και τον αφέντη, στο γονέα και το παιδί. Στις περιπτώσεις αυτές το υποδεέστερο ον ανήκει στον ανώτερο. Η δικαιοσύνη με την πολιτική της σημασία βασίζεται στο νόμο και ισχύει για ανθρώπους που έχουν ίσα δικαιώματα στο να άρχουν και να </a:t>
            </a:r>
            <a:r>
              <a:rPr lang="el-GR" sz="2800" dirty="0" err="1">
                <a:latin typeface="Times New Roman" charset="0"/>
                <a:ea typeface="Times New Roman" charset="0"/>
                <a:cs typeface="Times New Roman" charset="0"/>
              </a:rPr>
              <a:t>άρχονται</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26843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914400" y="1477108"/>
            <a:ext cx="10515600" cy="5005754"/>
          </a:xfrm>
        </p:spPr>
        <p:txBody>
          <a:bodyPr>
            <a:noAutofit/>
          </a:bodyPr>
          <a:lstStyle/>
          <a:p>
            <a:pPr algn="just"/>
            <a:r>
              <a:rPr lang="el-GR" sz="2800" dirty="0">
                <a:latin typeface="Times New Roman" charset="0"/>
                <a:ea typeface="Times New Roman" charset="0"/>
                <a:cs typeface="Times New Roman" charset="0"/>
              </a:rPr>
              <a:t>Το πολιτικό δίκαιο παρουσιάζεται με δύο μορφές: «του  δε  </a:t>
            </a:r>
            <a:r>
              <a:rPr lang="el-GR" sz="2800" dirty="0" err="1">
                <a:latin typeface="Times New Roman" charset="0"/>
                <a:ea typeface="Times New Roman" charset="0"/>
                <a:cs typeface="Times New Roman" charset="0"/>
              </a:rPr>
              <a:t>πολιτικού</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δικαίου</a:t>
            </a:r>
            <a:r>
              <a:rPr lang="el-GR" sz="2800" dirty="0">
                <a:latin typeface="Times New Roman" charset="0"/>
                <a:ea typeface="Times New Roman" charset="0"/>
                <a:cs typeface="Times New Roman" charset="0"/>
              </a:rPr>
              <a:t>  το  μεν  </a:t>
            </a:r>
            <a:r>
              <a:rPr lang="el-GR" sz="2800" u="sng" dirty="0" err="1">
                <a:latin typeface="Times New Roman" charset="0"/>
                <a:ea typeface="Times New Roman" charset="0"/>
                <a:cs typeface="Times New Roman" charset="0"/>
              </a:rPr>
              <a:t>φυσικόν</a:t>
            </a:r>
            <a:r>
              <a:rPr lang="el-GR" sz="2800" u="sng" dirty="0">
                <a:latin typeface="Times New Roman" charset="0"/>
                <a:ea typeface="Times New Roman" charset="0"/>
                <a:cs typeface="Times New Roman" charset="0"/>
              </a:rPr>
              <a:t>  </a:t>
            </a:r>
            <a:r>
              <a:rPr lang="el-GR" sz="2800" u="sng" dirty="0" err="1">
                <a:latin typeface="Times New Roman" charset="0"/>
                <a:ea typeface="Times New Roman" charset="0"/>
                <a:cs typeface="Times New Roman" charset="0"/>
              </a:rPr>
              <a:t>εστί</a:t>
            </a:r>
            <a:r>
              <a:rPr lang="el-GR" sz="2800" dirty="0">
                <a:latin typeface="Times New Roman" charset="0"/>
                <a:ea typeface="Times New Roman" charset="0"/>
                <a:cs typeface="Times New Roman" charset="0"/>
              </a:rPr>
              <a:t>  το  δε  </a:t>
            </a:r>
            <a:r>
              <a:rPr lang="el-GR" sz="2800" u="sng" dirty="0" err="1">
                <a:latin typeface="Times New Roman" charset="0"/>
                <a:ea typeface="Times New Roman" charset="0"/>
                <a:cs typeface="Times New Roman" charset="0"/>
              </a:rPr>
              <a:t>νομικόν</a:t>
            </a:r>
            <a:r>
              <a:rPr lang="el-GR" sz="2800" dirty="0">
                <a:latin typeface="Times New Roman" charset="0"/>
                <a:ea typeface="Times New Roman" charset="0"/>
                <a:cs typeface="Times New Roman" charset="0"/>
              </a:rPr>
              <a:t>». </a:t>
            </a:r>
            <a:r>
              <a:rPr lang="el-GR" sz="2800" b="1" dirty="0">
                <a:latin typeface="Times New Roman" charset="0"/>
                <a:ea typeface="Times New Roman" charset="0"/>
                <a:cs typeface="Times New Roman" charset="0"/>
              </a:rPr>
              <a:t>Το φυσικό δίκαιο </a:t>
            </a:r>
            <a:r>
              <a:rPr lang="el-GR" sz="2800" dirty="0">
                <a:latin typeface="Times New Roman" charset="0"/>
                <a:ea typeface="Times New Roman" charset="0"/>
                <a:cs typeface="Times New Roman" charset="0"/>
              </a:rPr>
              <a:t>πηγάζει από τη φύση των πραγμάτων έχει καθολική ισχύ από την κοινωνία. Είναι άγραφο και η εγκυρότητά του θεμελιώνεται σ᾽ ένα είδος ηθικής και λογικής επιταγής. </a:t>
            </a:r>
          </a:p>
          <a:p>
            <a:pPr algn="just"/>
            <a:r>
              <a:rPr lang="el-GR" sz="2800" b="1" dirty="0">
                <a:latin typeface="Times New Roman" charset="0"/>
                <a:ea typeface="Times New Roman" charset="0"/>
                <a:cs typeface="Times New Roman" charset="0"/>
              </a:rPr>
              <a:t>Το νομικό δίκαιο</a:t>
            </a:r>
            <a:r>
              <a:rPr lang="el-GR" sz="2800" dirty="0">
                <a:latin typeface="Times New Roman" charset="0"/>
                <a:ea typeface="Times New Roman" charset="0"/>
                <a:cs typeface="Times New Roman" charset="0"/>
              </a:rPr>
              <a:t> είναι έργο ελεύθερης πρωτοβουλίας του ανθρώπου, συγκεκριμένα του εκάστοτε νομοθέτη. Αυτό έχει ως αποτέλεσμα να διαφέρουν μεταξύ τους τα διάφορα νομικά δίκαια ανάλογα με την εποχή, τον τόπο, την κοινωνία και το πολιτικό καθεστώς. Η δύναμή του είναι τοπικά και χρονικά περιορισμένη και αποκτά ορισμένη μορφή, γραπτή ή άγραφη.</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51946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961292" y="1535723"/>
            <a:ext cx="10574216" cy="4923692"/>
          </a:xfrm>
        </p:spPr>
        <p:txBody>
          <a:bodyPr>
            <a:normAutofit/>
          </a:bodyPr>
          <a:lstStyle/>
          <a:p>
            <a:pPr algn="just"/>
            <a:r>
              <a:rPr lang="el-GR" dirty="0">
                <a:latin typeface="Times New Roman" charset="0"/>
                <a:ea typeface="Times New Roman" charset="0"/>
                <a:cs typeface="Times New Roman" charset="0"/>
              </a:rPr>
              <a:t>Δίκαιες και άδικες πράξεις</a:t>
            </a:r>
            <a:r>
              <a:rPr lang="en-US" dirty="0">
                <a:latin typeface="Times New Roman" charset="0"/>
                <a:ea typeface="Times New Roman" charset="0"/>
                <a:cs typeface="Times New Roman" charset="0"/>
              </a:rPr>
              <a:t>:</a:t>
            </a:r>
            <a:endParaRPr lang="el-GR" dirty="0">
              <a:latin typeface="Times New Roman" charset="0"/>
              <a:ea typeface="Times New Roman" charset="0"/>
              <a:cs typeface="Times New Roman" charset="0"/>
            </a:endParaRPr>
          </a:p>
          <a:p>
            <a:pPr algn="just"/>
            <a:r>
              <a:rPr lang="el-GR" dirty="0">
                <a:latin typeface="Times New Roman" charset="0"/>
                <a:ea typeface="Times New Roman" charset="0"/>
                <a:cs typeface="Times New Roman" charset="0"/>
              </a:rPr>
              <a:t>Ο Αριστοτέλης επικέντρωσε την προσοχή του, από τη μια στη σχέση μεταξύ του νόμου και της υλοποίησής του, που επιτυγχάνεται με την επιτέλεση δίκαιων πράξεων. Από την άλλη στη σχέση μεταξύ του νόμου και της παραβίασής του, που πραγματοποιείται με τη επιτέλεση άδικων ενεργειών. Η σημασία της δίκαιης και της άδικης πράξης βασίζεται στον περιοριστικό παράγοντα της συμμετοχής της ελεύθερης και ανεπηρέαστης θέλησης του </a:t>
            </a:r>
            <a:r>
              <a:rPr lang="el-GR" dirty="0" err="1">
                <a:latin typeface="Times New Roman" charset="0"/>
                <a:ea typeface="Times New Roman" charset="0"/>
                <a:cs typeface="Times New Roman" charset="0"/>
              </a:rPr>
              <a:t>πράττοντος</a:t>
            </a:r>
            <a:r>
              <a:rPr lang="el-GR" dirty="0">
                <a:latin typeface="Times New Roman" charset="0"/>
                <a:ea typeface="Times New Roman" charset="0"/>
                <a:cs typeface="Times New Roman" charset="0"/>
              </a:rPr>
              <a:t> και στις δύο περιπτώσεις.</a:t>
            </a:r>
          </a:p>
          <a:p>
            <a:pPr algn="just"/>
            <a:r>
              <a:rPr lang="el-GR" dirty="0">
                <a:latin typeface="Times New Roman" charset="0"/>
                <a:ea typeface="Times New Roman" charset="0"/>
                <a:cs typeface="Times New Roman" charset="0"/>
              </a:rPr>
              <a:t>Οι εκούσιες πράξεις διακρίνονται σε προμελετημένες και μη. Η μεγαλύτερη  υπευθυνότητα για μια άδικη πράξη υφίσταται όχι μόνο όταν γίνεται με τη θέληση του δράστη αλλά και με πρόθεση.</a:t>
            </a:r>
            <a:endParaRPr lang="en-US" dirty="0">
              <a:latin typeface="Times New Roman" charset="0"/>
              <a:ea typeface="Times New Roman" charset="0"/>
              <a:cs typeface="Times New Roman" charset="0"/>
            </a:endParaRPr>
          </a:p>
          <a:p>
            <a:pPr algn="just"/>
            <a:endParaRPr lang="el-GR" dirty="0">
              <a:latin typeface="Times New Roman" charset="0"/>
              <a:ea typeface="Times New Roman" charset="0"/>
              <a:cs typeface="Times New Roman" charset="0"/>
            </a:endParaRPr>
          </a:p>
          <a:p>
            <a:pPr algn="just"/>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3957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77429" y="1489753"/>
            <a:ext cx="9195371" cy="4993240"/>
          </a:xfrm>
        </p:spPr>
        <p:txBody>
          <a:bodyPr>
            <a:normAutofit/>
          </a:bodyPr>
          <a:lstStyle/>
          <a:p>
            <a:pPr algn="just"/>
            <a:r>
              <a:rPr lang="el-GR" sz="2800" dirty="0">
                <a:latin typeface="Times New Roman" charset="0"/>
                <a:ea typeface="Times New Roman" charset="0"/>
                <a:cs typeface="Times New Roman" charset="0"/>
              </a:rPr>
              <a:t>Η δίκαιη πράξη είναι αποτέλεσμα της λογικής διεργασίας και εκείνο που ενδιαφέρει το νομοθέτη είναι ο άνθρωπος να πράττει με δίκαιο τρόπο και δίκαια μέσα.</a:t>
            </a:r>
          </a:p>
          <a:p>
            <a:pPr algn="just"/>
            <a:r>
              <a:rPr lang="el-GR" sz="2800" dirty="0">
                <a:latin typeface="Times New Roman" charset="0"/>
                <a:ea typeface="Times New Roman" charset="0"/>
                <a:cs typeface="Times New Roman" charset="0"/>
              </a:rPr>
              <a:t>Η κοινωνία  είναι το πλαίσιο αναγωγής  της δικαιοσύνης. Η  εφαρμογή  εξασφαλίζει την ευδαιμονία. </a:t>
            </a:r>
          </a:p>
          <a:p>
            <a:pPr algn="just"/>
            <a:r>
              <a:rPr lang="el-GR" sz="2800" dirty="0">
                <a:latin typeface="Times New Roman" charset="0"/>
                <a:ea typeface="Times New Roman" charset="0"/>
                <a:cs typeface="Times New Roman" charset="0"/>
              </a:rPr>
              <a:t>Η δικαιοσύνη θεωρείται ως ηθική  και  πολιτική αρετή ή όπως θα λέγαμε ολική και μερική. Η διαφοροποίησή τους οφείλεται στον  προαιρετικό  χαρακτήρα  της  ηθικής  και  στο  δεσμευτικό, αναγκαστικό χαρακτήρα της πολιτικής.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58720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95754" y="1512278"/>
            <a:ext cx="10433538" cy="4900246"/>
          </a:xfrm>
        </p:spPr>
        <p:txBody>
          <a:bodyPr>
            <a:normAutofit fontScale="92500" lnSpcReduction="20000"/>
          </a:bodyPr>
          <a:lstStyle/>
          <a:p>
            <a:pPr algn="just"/>
            <a:r>
              <a:rPr lang="el-GR" sz="2800" dirty="0">
                <a:latin typeface="Times New Roman" charset="0"/>
                <a:ea typeface="Times New Roman" charset="0"/>
                <a:cs typeface="Times New Roman" charset="0"/>
              </a:rPr>
              <a:t>Οι πράξεις και συμπεριφορές που αντίκεινται στο περιεχόμενο του δικαίου με διαφορετική νομική σημασία, διακρίνονται σε τρία: </a:t>
            </a:r>
          </a:p>
          <a:p>
            <a:pPr marL="457200" indent="-457200" algn="just">
              <a:buAutoNum type="arabicPeriod"/>
            </a:pPr>
            <a:r>
              <a:rPr lang="el-GR" sz="2800" dirty="0">
                <a:latin typeface="Times New Roman" charset="0"/>
                <a:ea typeface="Times New Roman" charset="0"/>
                <a:cs typeface="Times New Roman" charset="0"/>
              </a:rPr>
              <a:t>Όταν κάποιος </a:t>
            </a:r>
            <a:r>
              <a:rPr lang="el-GR" sz="2800" b="1" dirty="0">
                <a:latin typeface="Times New Roman" charset="0"/>
                <a:ea typeface="Times New Roman" charset="0"/>
                <a:cs typeface="Times New Roman" charset="0"/>
              </a:rPr>
              <a:t>ενεργεί εν αγνοία </a:t>
            </a:r>
            <a:r>
              <a:rPr lang="el-GR" sz="2800" dirty="0">
                <a:latin typeface="Times New Roman" charset="0"/>
                <a:ea typeface="Times New Roman" charset="0"/>
                <a:cs typeface="Times New Roman" charset="0"/>
              </a:rPr>
              <a:t>και προκαλέσει βλάβη, αντίθετη προς κάθε λογική προσδοκία και πρόκειται για ατύχημα, εφόσον το κίνητρο της πράξης είναι εξωτερικό. </a:t>
            </a:r>
          </a:p>
          <a:p>
            <a:pPr marL="457200" indent="-457200" algn="just">
              <a:buAutoNum type="arabicPeriod"/>
            </a:pPr>
            <a:r>
              <a:rPr lang="el-GR" sz="2800" dirty="0">
                <a:latin typeface="Times New Roman" charset="0"/>
                <a:ea typeface="Times New Roman" charset="0"/>
                <a:cs typeface="Times New Roman" charset="0"/>
              </a:rPr>
              <a:t> Όταν κάποιος </a:t>
            </a:r>
            <a:r>
              <a:rPr lang="el-GR" sz="2800" b="1" dirty="0">
                <a:latin typeface="Times New Roman" charset="0"/>
                <a:ea typeface="Times New Roman" charset="0"/>
                <a:cs typeface="Times New Roman" charset="0"/>
              </a:rPr>
              <a:t>ενεργεί εν αγνοία και χωρίς δόλο</a:t>
            </a:r>
            <a:r>
              <a:rPr lang="el-GR" sz="2800"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προκαλέσει βλάβη σύμφωνη με κάθε λογική προσδοκία και πρόκειται για σφάλμα, διότι το κίνητρο του δράστη είναι εσωτερικό. </a:t>
            </a:r>
          </a:p>
          <a:p>
            <a:pPr marL="457200" indent="-457200" algn="just">
              <a:buAutoNum type="arabicPeriod"/>
            </a:pPr>
            <a:r>
              <a:rPr lang="el-GR" sz="2800" dirty="0">
                <a:latin typeface="Times New Roman" charset="0"/>
                <a:ea typeface="Times New Roman" charset="0"/>
                <a:cs typeface="Times New Roman" charset="0"/>
              </a:rPr>
              <a:t>Όταν κάποιος </a:t>
            </a:r>
            <a:r>
              <a:rPr lang="el-GR" sz="2800" b="1" dirty="0">
                <a:latin typeface="Times New Roman" charset="0"/>
                <a:ea typeface="Times New Roman" charset="0"/>
                <a:cs typeface="Times New Roman" charset="0"/>
              </a:rPr>
              <a:t>ενεργεί εν </a:t>
            </a:r>
            <a:r>
              <a:rPr lang="el-GR" sz="2800" dirty="0">
                <a:latin typeface="Times New Roman" charset="0"/>
                <a:ea typeface="Times New Roman" charset="0"/>
                <a:cs typeface="Times New Roman" charset="0"/>
              </a:rPr>
              <a:t>γνώσει του, προκαλέσει βλάβη αλλά όχι προμελετημένα αλλά λόγω, οργής ή άλλου πάθους, τότε η πράξη του είναι άδικη, αλλά ο ίδιος ο δράστης δεν είναι άδικος ή κακός. </a:t>
            </a:r>
          </a:p>
          <a:p>
            <a:pPr marL="457200" indent="-457200" algn="just">
              <a:buAutoNum type="arabicPeriod"/>
            </a:pPr>
            <a:r>
              <a:rPr lang="el-GR" sz="2800" dirty="0">
                <a:latin typeface="Times New Roman" charset="0"/>
                <a:ea typeface="Times New Roman" charset="0"/>
                <a:cs typeface="Times New Roman" charset="0"/>
              </a:rPr>
              <a:t>Όταν κάποιος </a:t>
            </a:r>
            <a:r>
              <a:rPr lang="el-GR" sz="2800" b="1" dirty="0">
                <a:latin typeface="Times New Roman" charset="0"/>
                <a:ea typeface="Times New Roman" charset="0"/>
                <a:cs typeface="Times New Roman" charset="0"/>
              </a:rPr>
              <a:t>ενεργεί εν </a:t>
            </a:r>
            <a:r>
              <a:rPr lang="el-GR" sz="2800" dirty="0">
                <a:latin typeface="Times New Roman" charset="0"/>
                <a:ea typeface="Times New Roman" charset="0"/>
                <a:cs typeface="Times New Roman" charset="0"/>
              </a:rPr>
              <a:t>γνώσει του, προκαλέσει βλάβη με πρόθεση, τότε και η πράξη και ο δράστης είναι άδικοι και πρόκειται για κακούργημα.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23948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72308" y="1688124"/>
            <a:ext cx="10456984" cy="4642338"/>
          </a:xfrm>
        </p:spPr>
        <p:txBody>
          <a:bodyPr>
            <a:normAutofit/>
          </a:bodyPr>
          <a:lstStyle/>
          <a:p>
            <a:pPr algn="just"/>
            <a:r>
              <a:rPr lang="el-GR" sz="2800" dirty="0">
                <a:latin typeface="Times New Roman" charset="0"/>
                <a:ea typeface="Times New Roman" charset="0"/>
                <a:cs typeface="Times New Roman" charset="0"/>
              </a:rPr>
              <a:t>Από τις ακούσιες άδικες πράξεις άλλες είναι άξιες συγγνώμης και άλλες όχι. </a:t>
            </a:r>
          </a:p>
          <a:p>
            <a:pPr algn="just"/>
            <a:r>
              <a:rPr lang="el-GR" sz="2800" dirty="0">
                <a:latin typeface="Times New Roman" charset="0"/>
                <a:ea typeface="Times New Roman" charset="0"/>
                <a:cs typeface="Times New Roman" charset="0"/>
              </a:rPr>
              <a:t>Άξια συγγνώμης μπορούν να είναι σφάλματα, που διαπράχθηκαν σε κατάσταση άγνοιας και λόγω άγνοιας. Όσα σφάλματα γίνονται σε κατάσταση άγνοιας, που οφείλεται σε πάθος που δεν είναι φυσικό η ανθρώπινο, τότε αυτά δε θεωρούνται άξια συγγνώμης.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34900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86707" y="93785"/>
            <a:ext cx="8581291" cy="996461"/>
          </a:xfrm>
        </p:spPr>
        <p:txBody>
          <a:bodyPr>
            <a:normAutofit fontScale="90000"/>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656492" y="1230923"/>
            <a:ext cx="11054862" cy="5627077"/>
          </a:xfrm>
        </p:spPr>
        <p:txBody>
          <a:bodyPr>
            <a:noAutofit/>
          </a:bodyPr>
          <a:lstStyle/>
          <a:p>
            <a:pPr algn="just"/>
            <a:r>
              <a:rPr lang="el-GR" sz="2800" dirty="0">
                <a:latin typeface="Times New Roman" charset="0"/>
                <a:ea typeface="Times New Roman" charset="0"/>
                <a:cs typeface="Times New Roman" charset="0"/>
              </a:rPr>
              <a:t>Κοινωνία και Δικαιοσύνη</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marL="342900" indent="-342900" algn="just">
              <a:buFont typeface="Wingdings" charset="2"/>
              <a:buChar char="Ø"/>
            </a:pPr>
            <a:r>
              <a:rPr lang="el-GR" sz="2800" dirty="0">
                <a:latin typeface="Times New Roman" charset="0"/>
                <a:ea typeface="Times New Roman" charset="0"/>
                <a:cs typeface="Times New Roman" charset="0"/>
              </a:rPr>
              <a:t>Η κοινωνία είναι επικοινωνία</a:t>
            </a:r>
          </a:p>
          <a:p>
            <a:pPr marL="342900" indent="-342900" algn="just">
              <a:buFont typeface="Wingdings" charset="2"/>
              <a:buChar char="Ø"/>
            </a:pPr>
            <a:r>
              <a:rPr lang="el-GR" sz="2800" dirty="0">
                <a:latin typeface="Times New Roman" charset="0"/>
                <a:ea typeface="Times New Roman" charset="0"/>
                <a:cs typeface="Times New Roman" charset="0"/>
              </a:rPr>
              <a:t>Κοινότητα είναι αυτό στο οποίο όλοι μετέχουν και επικοινωνούν</a:t>
            </a:r>
          </a:p>
          <a:p>
            <a:pPr marL="342900" indent="-342900" algn="just">
              <a:buFont typeface="Wingdings" charset="2"/>
              <a:buChar char="Ø"/>
            </a:pPr>
            <a:r>
              <a:rPr lang="el-GR" sz="2800" dirty="0">
                <a:latin typeface="Times New Roman" charset="0"/>
                <a:ea typeface="Times New Roman" charset="0"/>
                <a:cs typeface="Times New Roman" charset="0"/>
              </a:rPr>
              <a:t>Κώμη είναι μια ομάδα ανθρώπων με κοινά συμφέροντα και κοινούς νόμους στους οποίους οφείλουν να πειθαρχούν</a:t>
            </a:r>
          </a:p>
          <a:p>
            <a:pPr marL="342900" indent="-342900" algn="just">
              <a:buFont typeface="Wingdings" charset="2"/>
              <a:buChar char="Ø"/>
            </a:pPr>
            <a:r>
              <a:rPr lang="el-GR" sz="2800" dirty="0">
                <a:latin typeface="Times New Roman" charset="0"/>
                <a:ea typeface="Times New Roman" charset="0"/>
                <a:cs typeface="Times New Roman" charset="0"/>
              </a:rPr>
              <a:t>Η δικαιοσύνη έχει κοινωνικό περιεχόμενο, εξασφαλίζει την αλληλεγγύη και τη συνοχή</a:t>
            </a:r>
          </a:p>
          <a:p>
            <a:pPr marL="342900" indent="-342900" algn="just">
              <a:buFont typeface="Wingdings" charset="2"/>
              <a:buChar char="Ø"/>
            </a:pPr>
            <a:r>
              <a:rPr lang="el-GR" sz="2800" dirty="0">
                <a:latin typeface="Times New Roman" charset="0"/>
                <a:ea typeface="Times New Roman" charset="0"/>
                <a:cs typeface="Times New Roman" charset="0"/>
              </a:rPr>
              <a:t>Ο άνθρωπος ως λογικό ον προσαρμόζεται στον κοινωνικό βίο</a:t>
            </a:r>
          </a:p>
          <a:p>
            <a:pPr marL="342900" indent="-342900" algn="just">
              <a:buFont typeface="Wingdings" charset="2"/>
              <a:buChar char="Ø"/>
            </a:pPr>
            <a:r>
              <a:rPr lang="el-GR" sz="2800" dirty="0">
                <a:latin typeface="Times New Roman" charset="0"/>
                <a:ea typeface="Times New Roman" charset="0"/>
                <a:cs typeface="Times New Roman" charset="0"/>
              </a:rPr>
              <a:t> Η κοινωνική συνύπαρξη προϋποθέτει το σεβασμό στις αρχές της δικαιοσύνης</a:t>
            </a:r>
          </a:p>
          <a:p>
            <a:pPr marL="342900" indent="-342900" algn="just">
              <a:buFont typeface="Wingdings" charset="2"/>
              <a:buChar char="Ø"/>
            </a:pPr>
            <a:r>
              <a:rPr lang="el-GR" sz="2800" dirty="0">
                <a:latin typeface="Times New Roman" charset="0"/>
                <a:ea typeface="Times New Roman" charset="0"/>
                <a:cs typeface="Times New Roman" charset="0"/>
              </a:rPr>
              <a:t>Ο δίκαιος άνθρωπος ενεργεί βάσει των κοινωνικών κανόνων, για να επιτύχει την κοινωνική εξέλιξη και πρόοδο.</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47017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95754" y="1606062"/>
            <a:ext cx="10363200" cy="4724400"/>
          </a:xfrm>
        </p:spPr>
        <p:txBody>
          <a:bodyPr>
            <a:normAutofit/>
          </a:bodyPr>
          <a:lstStyle/>
          <a:p>
            <a:pPr marL="342900" indent="-342900" algn="just">
              <a:buFont typeface="Wingdings" charset="2"/>
              <a:buChar char="Ø"/>
            </a:pPr>
            <a:r>
              <a:rPr lang="el-GR" sz="2800" dirty="0">
                <a:latin typeface="Times New Roman" charset="0"/>
                <a:ea typeface="Times New Roman" charset="0"/>
                <a:cs typeface="Times New Roman" charset="0"/>
              </a:rPr>
              <a:t>Η ανθρώπινη κοινότητα βασίζεται πάνω σε σχέσεις που αναπτύσσονται σύμφωνα με κανόνες δικαίου</a:t>
            </a:r>
          </a:p>
          <a:p>
            <a:pPr marL="342900" indent="-342900" algn="just">
              <a:buFont typeface="Wingdings" charset="2"/>
              <a:buChar char="Ø"/>
            </a:pPr>
            <a:r>
              <a:rPr lang="el-GR" sz="2800" dirty="0">
                <a:latin typeface="Times New Roman" charset="0"/>
                <a:ea typeface="Times New Roman" charset="0"/>
                <a:cs typeface="Times New Roman" charset="0"/>
              </a:rPr>
              <a:t>Σε μια κοινωνία, όπου δεν υπάρχει οργανωμένο σύστημα δικαίου, οι παράνομες πράξεις μένουν ατιμώρητες και κυριαρχεί η αδικία</a:t>
            </a:r>
          </a:p>
          <a:p>
            <a:pPr marL="342900" indent="-342900" algn="just">
              <a:buFont typeface="Wingdings" charset="2"/>
              <a:buChar char="Ø"/>
            </a:pPr>
            <a:r>
              <a:rPr lang="el-GR" sz="2800" dirty="0">
                <a:latin typeface="Times New Roman" charset="0"/>
                <a:ea typeface="Times New Roman" charset="0"/>
                <a:cs typeface="Times New Roman" charset="0"/>
              </a:rPr>
              <a:t>Η δικαιοσύνη ανήκει στην κοινωνία, εφόσον δεν μπορεί να κατανοηθεί χωρίς τον έτερο</a:t>
            </a:r>
          </a:p>
          <a:p>
            <a:pPr marL="342900" indent="-342900" algn="just">
              <a:buFont typeface="Wingdings" charset="2"/>
              <a:buChar char="Ø"/>
            </a:pPr>
            <a:r>
              <a:rPr lang="el-GR" sz="2800" dirty="0">
                <a:latin typeface="Times New Roman" charset="0"/>
                <a:ea typeface="Times New Roman" charset="0"/>
                <a:cs typeface="Times New Roman" charset="0"/>
              </a:rPr>
              <a:t>Η σχέση κοινωνίας και δικαιοσύνης είναι συμπληρωματική</a:t>
            </a:r>
          </a:p>
          <a:p>
            <a:pPr marL="342900" indent="-342900" algn="just">
              <a:buFont typeface="Wingdings" charset="2"/>
              <a:buChar char="Ø"/>
            </a:pPr>
            <a:r>
              <a:rPr lang="el-GR" sz="2800" dirty="0">
                <a:latin typeface="Times New Roman" charset="0"/>
                <a:ea typeface="Times New Roman" charset="0"/>
                <a:cs typeface="Times New Roman" charset="0"/>
              </a:rPr>
              <a:t>Κοινωνία και δικαιοσύνη είναι αλληλένδετες έννοιες</a:t>
            </a:r>
          </a:p>
          <a:p>
            <a:pPr marL="342900" indent="-342900" algn="just">
              <a:buFont typeface="Wingdings" charset="2"/>
              <a:buChar char="Ø"/>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75394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66091" y="1488830"/>
            <a:ext cx="10304585" cy="4994031"/>
          </a:xfrm>
        </p:spPr>
        <p:txBody>
          <a:bodyPr>
            <a:normAutofit lnSpcReduction="10000"/>
          </a:bodyPr>
          <a:lstStyle/>
          <a:p>
            <a:pPr algn="just"/>
            <a:r>
              <a:rPr lang="el-GR" sz="2800" dirty="0">
                <a:latin typeface="Times New Roman" charset="0"/>
                <a:ea typeface="Times New Roman" charset="0"/>
                <a:cs typeface="Times New Roman" charset="0"/>
              </a:rPr>
              <a:t>Δικαιοσύνη και πόλη</a:t>
            </a:r>
            <a:r>
              <a:rPr lang="en-US" sz="2800" dirty="0">
                <a:latin typeface="Times New Roman" charset="0"/>
                <a:ea typeface="Times New Roman" charset="0"/>
                <a:cs typeface="Times New Roman" charset="0"/>
              </a:rPr>
              <a:t>:</a:t>
            </a:r>
          </a:p>
          <a:p>
            <a:pPr marL="342900" indent="-342900" algn="just">
              <a:buFont typeface="Wingdings" charset="2"/>
              <a:buChar char="Ø"/>
            </a:pPr>
            <a:r>
              <a:rPr lang="el-GR" sz="2800" dirty="0">
                <a:latin typeface="Times New Roman" charset="0"/>
                <a:ea typeface="Times New Roman" charset="0"/>
                <a:cs typeface="Times New Roman" charset="0"/>
              </a:rPr>
              <a:t>Η πόλη είναι μια ειδική μορφή κοινότητας</a:t>
            </a:r>
          </a:p>
          <a:p>
            <a:pPr marL="342900" indent="-342900" algn="just">
              <a:buFont typeface="Wingdings" charset="2"/>
              <a:buChar char="Ø"/>
            </a:pPr>
            <a:r>
              <a:rPr lang="el-GR" sz="2800" dirty="0">
                <a:latin typeface="Times New Roman" charset="0"/>
                <a:ea typeface="Times New Roman" charset="0"/>
                <a:cs typeface="Times New Roman" charset="0"/>
              </a:rPr>
              <a:t>Οι πολίτες με βάση την αρχή της ισότητας απολαμβάνουν ίδια δικαιώματα και υποχρεώσεις</a:t>
            </a:r>
          </a:p>
          <a:p>
            <a:pPr marL="342900" indent="-342900" algn="just">
              <a:buFont typeface="Wingdings" charset="2"/>
              <a:buChar char="Ø"/>
            </a:pPr>
            <a:r>
              <a:rPr lang="el-GR" sz="2800" dirty="0">
                <a:latin typeface="Times New Roman" charset="0"/>
                <a:ea typeface="Times New Roman" charset="0"/>
                <a:cs typeface="Times New Roman" charset="0"/>
              </a:rPr>
              <a:t>Η πόλη είναι αυτάρκης, όταν εξασφαλίζει την εδαφική της ακεραιότητα, οι σχέσεις των πολιτών βασίζονται και ρυθμίζονται με κανόνες δικαίου και είναι οικονομικά ανεξάρτητη</a:t>
            </a:r>
          </a:p>
          <a:p>
            <a:pPr marL="342900" indent="-342900" algn="just">
              <a:buFont typeface="Wingdings" charset="2"/>
              <a:buChar char="Ø"/>
            </a:pPr>
            <a:r>
              <a:rPr lang="el-GR" sz="2800" dirty="0">
                <a:latin typeface="Times New Roman" charset="0"/>
                <a:ea typeface="Times New Roman" charset="0"/>
                <a:cs typeface="Times New Roman" charset="0"/>
              </a:rPr>
              <a:t>Η πόλη είναι η τελειότερη μορφή κοινωνίας</a:t>
            </a:r>
          </a:p>
          <a:p>
            <a:pPr marL="342900" indent="-342900" algn="just">
              <a:buFont typeface="Wingdings" charset="2"/>
              <a:buChar char="Ø"/>
            </a:pPr>
            <a:r>
              <a:rPr lang="el-GR" sz="2800" dirty="0">
                <a:latin typeface="Times New Roman" charset="0"/>
                <a:ea typeface="Times New Roman" charset="0"/>
                <a:cs typeface="Times New Roman" charset="0"/>
              </a:rPr>
              <a:t>Η πόλη επιτυγχάνει τους στόχους της πάνω σε πνεύμα δικαίου</a:t>
            </a:r>
          </a:p>
          <a:p>
            <a:pPr marL="342900" indent="-342900" algn="just">
              <a:buFont typeface="Wingdings" charset="2"/>
              <a:buChar char="Ø"/>
            </a:pPr>
            <a:r>
              <a:rPr lang="el-GR" sz="2800" dirty="0">
                <a:latin typeface="Times New Roman" charset="0"/>
                <a:ea typeface="Times New Roman" charset="0"/>
                <a:cs typeface="Times New Roman" charset="0"/>
              </a:rPr>
              <a:t>Ο σεβασμός στις αρχές της δικαιοσύνης και η συμμόρφωση σε αυτές συνδέονται άμεσα με την οργάνωση και τη συγκρότηση της πόλης</a:t>
            </a:r>
          </a:p>
          <a:p>
            <a:pPr marL="342900" indent="-342900" algn="just">
              <a:buFont typeface="Wingdings" charset="2"/>
              <a:buChar char="Ø"/>
            </a:pPr>
            <a:endParaRPr lang="en-US" dirty="0"/>
          </a:p>
        </p:txBody>
      </p:sp>
    </p:spTree>
    <p:extLst>
      <p:ext uri="{BB962C8B-B14F-4D97-AF65-F5344CB8AC3E}">
        <p14:creationId xmlns:p14="http://schemas.microsoft.com/office/powerpoint/2010/main" val="1883025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00554" y="1641231"/>
            <a:ext cx="9777046" cy="4642338"/>
          </a:xfrm>
        </p:spPr>
        <p:txBody>
          <a:bodyPr>
            <a:normAutofit/>
          </a:bodyPr>
          <a:lstStyle/>
          <a:p>
            <a:pPr marL="342900" indent="-342900" algn="just">
              <a:buFont typeface="Wingdings" charset="2"/>
              <a:buChar char="Ø"/>
            </a:pPr>
            <a:r>
              <a:rPr lang="el-GR" sz="2800" dirty="0">
                <a:latin typeface="Times New Roman" charset="0"/>
                <a:ea typeface="Times New Roman" charset="0"/>
                <a:cs typeface="Times New Roman" charset="0"/>
              </a:rPr>
              <a:t>Σε μια δίκαιη πόλη όλοι μετέχουν στη διανομή των αγαθών και την κατανομή του πλούτου</a:t>
            </a:r>
          </a:p>
          <a:p>
            <a:pPr marL="342900" indent="-342900" algn="just">
              <a:buFont typeface="Wingdings" charset="2"/>
              <a:buChar char="Ø"/>
            </a:pPr>
            <a:r>
              <a:rPr lang="el-GR" sz="2800" dirty="0">
                <a:latin typeface="Times New Roman" charset="0"/>
                <a:ea typeface="Times New Roman" charset="0"/>
                <a:cs typeface="Times New Roman" charset="0"/>
              </a:rPr>
              <a:t>Ένα δημοκρατικό πολίτευμα βασίζεται στις αρχές της ελευθερίας και της ισότητας. Η δικαιοσύνη βασίζεται στην ελεύθερη βούληση και έκφραση των πολιτών</a:t>
            </a:r>
          </a:p>
          <a:p>
            <a:pPr algn="just"/>
            <a:r>
              <a:rPr lang="el-GR" sz="2800" dirty="0">
                <a:latin typeface="Times New Roman" charset="0"/>
                <a:ea typeface="Times New Roman" charset="0"/>
                <a:cs typeface="Times New Roman" charset="0"/>
              </a:rPr>
              <a:t>Η έννοια της δικαιοσύνης και του δικαίου είναι η βασική αρχή της κοινωνικοποίησης, και αποτελεί αφετηρία κοινωνικού ελέγχου. Η εσωτερίκευση των βασικών αρχών της κοινωνικοποίησης συμβάλλει στον αποτελεσματικό έλεγχο των αρχέγονων ενστίκτων και στην ολοκλήρωση της προσωπικότητας</a:t>
            </a:r>
          </a:p>
          <a:p>
            <a:pPr marL="342900" indent="-342900" algn="just">
              <a:buFont typeface="Wingdings" charset="2"/>
              <a:buChar char="Ø"/>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15982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01969" y="1617785"/>
            <a:ext cx="10515600" cy="4689230"/>
          </a:xfrm>
        </p:spPr>
        <p:txBody>
          <a:bodyPr>
            <a:noAutofit/>
          </a:bodyPr>
          <a:lstStyle/>
          <a:p>
            <a:pPr algn="just"/>
            <a:r>
              <a:rPr lang="el-GR" sz="2800" dirty="0">
                <a:latin typeface="Times New Roman" charset="0"/>
                <a:ea typeface="Times New Roman" charset="0"/>
                <a:cs typeface="Times New Roman" charset="0"/>
              </a:rPr>
              <a:t>Η Κοινωνική Δικαιοσύνη αποτελεί αναγκαίο και καθολικό αίτημα των ανθρώπων ενάντια στην κοινωνική αδικία. Είναι αίτημα που απαιτεί την κατάργηση προνομίων, την απονομή και προστασία των δικαιωμάτων του πολίτη, ώστε όλοι οι πολίτες μιας κοινωνίας να απολαμβάνουν κοινωνική ισότητα, ελευθερία, ισονομία, αξιοκρατία, ισοπολιτεία και αδελφοσύνη».</a:t>
            </a:r>
          </a:p>
          <a:p>
            <a:pPr algn="just"/>
            <a:r>
              <a:rPr lang="el-GR" sz="2800" dirty="0">
                <a:latin typeface="Times New Roman" charset="0"/>
                <a:ea typeface="Times New Roman" charset="0"/>
                <a:cs typeface="Times New Roman" charset="0"/>
              </a:rPr>
              <a:t>Η αδικία και η ανομία συγκροτούν δομικά στοιχεία των κοινωνιών.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55721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83323" y="1852246"/>
            <a:ext cx="10070123" cy="4384431"/>
          </a:xfrm>
        </p:spPr>
        <p:txBody>
          <a:bodyPr>
            <a:normAutofit fontScale="92500" lnSpcReduction="20000"/>
          </a:bodyPr>
          <a:lstStyle/>
          <a:p>
            <a:pPr algn="just"/>
            <a:r>
              <a:rPr lang="el-GR" sz="3000" dirty="0">
                <a:latin typeface="Times New Roman" charset="0"/>
                <a:ea typeface="Times New Roman" charset="0"/>
                <a:cs typeface="Times New Roman" charset="0"/>
              </a:rPr>
              <a:t>Από τη δικαιοσύνη στην ισότητα</a:t>
            </a:r>
            <a:r>
              <a:rPr lang="en-US" sz="3000"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 </a:t>
            </a:r>
            <a:r>
              <a:rPr lang="el-GR" sz="3000" dirty="0">
                <a:latin typeface="Times New Roman" charset="0"/>
                <a:ea typeface="Times New Roman" charset="0"/>
                <a:cs typeface="Times New Roman" charset="0"/>
              </a:rPr>
              <a:t>Ο Αριστοτέλης στα Πολιτικά του αναφέρεται στις αρχές της ελευθερίας και της ισότητας, που συνδέονται άμεσα με την έννοια του πολίτη. Ως ελευθερία ορίζεται α) η δυνατότητα όλων των πολιτών να ασκούν διαδοχικά την εξουσία β) η επιλογή τους να ζουν όπως θέλουν. </a:t>
            </a:r>
          </a:p>
          <a:p>
            <a:pPr algn="just"/>
            <a:r>
              <a:rPr lang="el-GR" sz="3000" dirty="0">
                <a:latin typeface="Times New Roman" charset="0"/>
                <a:ea typeface="Times New Roman" charset="0"/>
                <a:cs typeface="Times New Roman" charset="0"/>
              </a:rPr>
              <a:t>Η ισότητα είναι η αναγνώριση ίσων δικαιωμάτων και αφορά στη συμμετοχή των πολιτών στη διακυβέρνηση της πόλης. Ο Αριστοτέλης αναγνωρίζει δύο είδη ισότητας, η ισότητα ως προς την ποσότητα και η ισότητα ως προς την αξία. Η δημοκρατία έχει ως ανώτερη αρχή την αριθμητική ισότητα, δηλαδή την ισονομία, την ισοτιμία της ψήφου και την ισότητα των ευκαιριών για την ανάδειξη των πολιτών στα δημόσια αξιώματα.</a:t>
            </a:r>
            <a:endParaRPr lang="en-US" sz="3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00937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59877" y="1441937"/>
            <a:ext cx="10152184" cy="5122985"/>
          </a:xfrm>
        </p:spPr>
        <p:txBody>
          <a:bodyPr>
            <a:noAutofit/>
          </a:bodyPr>
          <a:lstStyle/>
          <a:p>
            <a:pPr algn="just"/>
            <a:r>
              <a:rPr lang="el-GR" sz="2800" dirty="0">
                <a:latin typeface="Times New Roman" charset="0"/>
                <a:ea typeface="Times New Roman" charset="0"/>
                <a:cs typeface="Times New Roman" charset="0"/>
              </a:rPr>
              <a:t>Ο Αριστοτέλης θεωρεί ότι η έννοια της ισότητας ερμηνεύεται διαφορετικά από το κάθε πολίτευμα, ανάλογα με τους ιδιαίτερους στόχους και τα συμφέροντά του. Η παρερμηνεία αυτή θεωρείται επικίνδυνη για το πολίτευμα, για το λόγο αυτό ο φιλόσοφος προτείνει «σε άλλα να χρησιμοποιούμε την αριθμητική ισότητα και σε άλλα την κατ’ αξίαν».</a:t>
            </a:r>
          </a:p>
          <a:p>
            <a:pPr algn="just"/>
            <a:r>
              <a:rPr lang="el-GR" sz="2800" dirty="0">
                <a:latin typeface="Times New Roman" charset="0"/>
                <a:ea typeface="Times New Roman" charset="0"/>
                <a:cs typeface="Times New Roman" charset="0"/>
              </a:rPr>
              <a:t>Ο </a:t>
            </a:r>
            <a:r>
              <a:rPr lang="el-GR" sz="2800" dirty="0" err="1">
                <a:latin typeface="Times New Roman" charset="0"/>
                <a:ea typeface="Times New Roman" charset="0"/>
                <a:cs typeface="Times New Roman" charset="0"/>
              </a:rPr>
              <a:t>Κορνήλιος</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Καστοριάδης</a:t>
            </a:r>
            <a:r>
              <a:rPr lang="el-GR" sz="2800" dirty="0">
                <a:latin typeface="Times New Roman" charset="0"/>
                <a:ea typeface="Times New Roman" charset="0"/>
                <a:cs typeface="Times New Roman" charset="0"/>
              </a:rPr>
              <a:t>, υπό την επίδραση της αριστοτελικής πολιτικής φιλοσοφίας, θεωρεί ότι η ελευθερία και η ισότητα είναι έννοιες αλληλένδετες, που η επίτευξη τους επιδιώκεται παράλληλα. Σύμφωνα με τους σύγχρονους ερευνητές, η ισότητα αναφέρεται στη δυνατότητα ίσης συμμετοχής όλων στη θέσμιση της κοινωνίας και η ελευθερία στη δυνατότητα αμφισβήτησης και επιλογής των νόμων.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05440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043354" y="1699846"/>
            <a:ext cx="10456983" cy="4548554"/>
          </a:xfrm>
        </p:spPr>
        <p:txBody>
          <a:bodyPr>
            <a:normAutofit/>
          </a:bodyPr>
          <a:lstStyle/>
          <a:p>
            <a:pPr algn="just"/>
            <a:r>
              <a:rPr lang="el-GR" sz="2800" dirty="0">
                <a:latin typeface="Times New Roman" charset="0"/>
                <a:ea typeface="Times New Roman" charset="0"/>
                <a:cs typeface="Times New Roman" charset="0"/>
              </a:rPr>
              <a:t>Ο φιλόσοφος διαχρονικός στις απόψεις του τονίζει ότι στη σύγχρονη πραγματικότητα δεν μπορεί να επιτευχθεί η πολιτική ισότητα διότι υπάρχουν οικονομικές ανισότητες. Οι άνθρωποι που έχουν την οικονομική δύναμη την μετατρέπουν σε πολιτική δύναμη. Αυτό έχει ως συνέπεια να διαμορφώνεται μια πολιτική ολιγαρχία, και οι πολλοί υποτάσσονται στη βούληση των λίγων. Έτσι, περιστέλλεται η ελευθερία των πολλών, και μόνο θεωρητικά ονομάζονται ελεύθεροι πολίτες, στην ουσία είναι υπόδουλοι των οικονομικά ισχυρών.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703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47446" y="1582220"/>
            <a:ext cx="10031529" cy="4924088"/>
          </a:xfrm>
        </p:spPr>
        <p:txBody>
          <a:bodyPr>
            <a:normAutofit/>
          </a:bodyPr>
          <a:lstStyle/>
          <a:p>
            <a:pPr algn="just"/>
            <a:r>
              <a:rPr lang="el-GR" sz="2800" dirty="0">
                <a:latin typeface="Times New Roman" charset="0"/>
                <a:ea typeface="Times New Roman" charset="0"/>
                <a:cs typeface="Times New Roman" charset="0"/>
              </a:rPr>
              <a:t>Η  δικαιοσύνη  στη σχέση της με την  πολιτεία  εκδηλώνεται με  συγκεκριμένους  νόμους. Δεν  υφίσταται  αυτοπροαίρετα  αλλά  ως  εξαναγκασμός  (ΗΝ 1180a21).</a:t>
            </a:r>
          </a:p>
        </p:txBody>
      </p:sp>
    </p:spTree>
    <p:extLst>
      <p:ext uri="{BB962C8B-B14F-4D97-AF65-F5344CB8AC3E}">
        <p14:creationId xmlns:p14="http://schemas.microsoft.com/office/powerpoint/2010/main" val="1226442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42646" y="1676400"/>
            <a:ext cx="10339754" cy="4841631"/>
          </a:xfrm>
        </p:spPr>
        <p:txBody>
          <a:bodyPr>
            <a:normAutofit/>
          </a:bodyPr>
          <a:lstStyle/>
          <a:p>
            <a:pPr algn="just"/>
            <a:r>
              <a:rPr lang="en-US" sz="2800" dirty="0">
                <a:latin typeface="Times New Roman" charset="0"/>
                <a:ea typeface="Times New Roman" charset="0"/>
                <a:cs typeface="Times New Roman" charset="0"/>
              </a:rPr>
              <a:t>I</a:t>
            </a:r>
            <a:r>
              <a:rPr lang="el-GR" sz="2800" dirty="0">
                <a:latin typeface="Times New Roman" charset="0"/>
                <a:ea typeface="Times New Roman" charset="0"/>
                <a:cs typeface="Times New Roman" charset="0"/>
              </a:rPr>
              <a:t>σότητα σημαίνει όλοι οι πολίτες να είναι ίσοι απέναντι στο νόμο. Σε κάποιες περιπτώσεις για να μπορέσει ένας πολίτης εξαιτίας των συγκεκριμένων συνθηκών της ζωής του να είναι ισότιμος, να απολαμβάνει δικαιώματα και να τηρεί τις υποχρεώσεις του απέναντι σε αυτόν, θα πρέπει να γίνουν προσαρμογές, με απώτερο σκοπό την άρση των κοινωνικών, πολίτικων εμποδίων, ώστε να είναι ίσος με τους υπόλοιπους.</a:t>
            </a:r>
          </a:p>
          <a:p>
            <a:pPr algn="just"/>
            <a:r>
              <a:rPr lang="el-GR" sz="2800" dirty="0">
                <a:latin typeface="Times New Roman" charset="0"/>
                <a:ea typeface="Times New Roman" charset="0"/>
                <a:cs typeface="Times New Roman" charset="0"/>
              </a:rPr>
              <a:t>Η αρχή της ισότητας σχετίζεται με την έννομη προστασία. Η αρχή της ίσης μεταχείρισης με την καταπολέμηση της ανισότητας.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848780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42646" y="1676400"/>
            <a:ext cx="10339754" cy="4841631"/>
          </a:xfrm>
        </p:spPr>
        <p:txBody>
          <a:bodyPr>
            <a:normAutofit/>
          </a:bodyPr>
          <a:lstStyle/>
          <a:p>
            <a:pPr algn="just"/>
            <a:r>
              <a:rPr lang="el-GR" sz="2800" dirty="0"/>
              <a:t>Η διαχείριση της διαφορετικότητας στο εργασιακό περιβάλλον με τη συνειδητοποίηση του τρόπου με τον οποίο τα ιδιαίτερα χαρακτηριστικά του κάθε εργαζομένου μπορούν να αξιοποιηθούν ώστε να ωφεληθεί το άτομο και το σύνολο της επιχείρησης και να επιτευχθεί το μεγαλύτερο δυνατό όφελος για όλους.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457502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42646" y="1676400"/>
            <a:ext cx="10339754" cy="4841631"/>
          </a:xfrm>
        </p:spPr>
        <p:txBody>
          <a:bodyPr>
            <a:normAutofit/>
          </a:bodyPr>
          <a:lstStyle/>
          <a:p>
            <a:pPr algn="just"/>
            <a:r>
              <a:rPr lang="el-GR" sz="2800" dirty="0">
                <a:latin typeface="Times New Roman" charset="0"/>
                <a:ea typeface="Times New Roman" charset="0"/>
                <a:cs typeface="Times New Roman" charset="0"/>
              </a:rPr>
              <a:t>Βασικές προϋποθέσεις για τη διαχείριση είναι: </a:t>
            </a:r>
          </a:p>
          <a:p>
            <a:pPr marL="457200" indent="-457200" algn="just">
              <a:buFont typeface="Wingdings" charset="2"/>
              <a:buChar char="Ø"/>
            </a:pPr>
            <a:r>
              <a:rPr lang="el-GR" sz="2800" dirty="0">
                <a:latin typeface="Times New Roman" charset="0"/>
                <a:ea typeface="Times New Roman" charset="0"/>
                <a:cs typeface="Times New Roman" charset="0"/>
              </a:rPr>
              <a:t>Διάγνωση και κατανόηση αναγκών  </a:t>
            </a:r>
          </a:p>
          <a:p>
            <a:pPr marL="457200" indent="-457200" algn="just">
              <a:buFont typeface="Wingdings" charset="2"/>
              <a:buChar char="Ø"/>
            </a:pPr>
            <a:r>
              <a:rPr lang="el-GR" sz="2800" dirty="0">
                <a:latin typeface="Times New Roman" charset="0"/>
                <a:ea typeface="Times New Roman" charset="0"/>
                <a:cs typeface="Times New Roman" charset="0"/>
              </a:rPr>
              <a:t>Ιεράρχηση αναγκών </a:t>
            </a:r>
          </a:p>
          <a:p>
            <a:pPr marL="457200" indent="-457200" algn="just">
              <a:buFont typeface="Wingdings" charset="2"/>
              <a:buChar char="Ø"/>
            </a:pPr>
            <a:r>
              <a:rPr lang="el-GR" sz="2800" dirty="0">
                <a:latin typeface="Times New Roman" charset="0"/>
                <a:ea typeface="Times New Roman" charset="0"/>
                <a:cs typeface="Times New Roman" charset="0"/>
              </a:rPr>
              <a:t>Υπεύθυνος για την υλοποίηση των δράσεων </a:t>
            </a:r>
          </a:p>
          <a:p>
            <a:pPr marL="457200" indent="-457200" algn="just">
              <a:buFont typeface="Wingdings" charset="2"/>
              <a:buChar char="Ø"/>
            </a:pPr>
            <a:r>
              <a:rPr lang="el-GR" sz="2800" dirty="0">
                <a:latin typeface="Times New Roman" charset="0"/>
                <a:ea typeface="Times New Roman" charset="0"/>
                <a:cs typeface="Times New Roman" charset="0"/>
              </a:rPr>
              <a:t>Συμμετοχή όλων για την άρση των διακρίσεων </a:t>
            </a:r>
          </a:p>
          <a:p>
            <a:pPr marL="457200" indent="-457200" algn="just">
              <a:buFont typeface="Wingdings" charset="2"/>
              <a:buChar char="Ø"/>
            </a:pPr>
            <a:r>
              <a:rPr lang="el-GR" sz="2800" dirty="0">
                <a:latin typeface="Times New Roman" charset="0"/>
                <a:ea typeface="Times New Roman" charset="0"/>
                <a:cs typeface="Times New Roman" charset="0"/>
              </a:rPr>
              <a:t>Ευαισθητοποίηση μέσα στην ίδια την επιχείρηση και τους εργαζόμενους της </a:t>
            </a:r>
          </a:p>
          <a:p>
            <a:pPr marL="457200" indent="-457200" algn="just">
              <a:buFont typeface="Wingdings" charset="2"/>
              <a:buChar char="Ø"/>
            </a:pPr>
            <a:r>
              <a:rPr lang="el-GR" sz="2800" dirty="0">
                <a:latin typeface="Times New Roman" charset="0"/>
                <a:ea typeface="Times New Roman" charset="0"/>
                <a:cs typeface="Times New Roman" charset="0"/>
              </a:rPr>
              <a:t>Παρακολούθηση και αξιολόγηση των δράσεων και των αποτελεσμάτων τους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89983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42646" y="1676400"/>
            <a:ext cx="10339754" cy="4841631"/>
          </a:xfrm>
        </p:spPr>
        <p:txBody>
          <a:bodyPr>
            <a:normAutofit lnSpcReduction="10000"/>
          </a:bodyPr>
          <a:lstStyle/>
          <a:p>
            <a:r>
              <a:rPr lang="el-GR" sz="2800" b="1" dirty="0">
                <a:latin typeface="Times New Roman" charset="0"/>
                <a:ea typeface="Times New Roman" charset="0"/>
                <a:cs typeface="Times New Roman" charset="0"/>
              </a:rPr>
              <a:t>ΒΙΒΛΙΟΓΡΑΦΙΑ</a:t>
            </a:r>
          </a:p>
          <a:p>
            <a:pPr algn="just"/>
            <a:r>
              <a:rPr lang="el-GR" sz="2800" dirty="0">
                <a:latin typeface="Times New Roman" charset="0"/>
                <a:ea typeface="Times New Roman" charset="0"/>
                <a:cs typeface="Times New Roman" charset="0"/>
              </a:rPr>
              <a:t>Δ. </a:t>
            </a:r>
            <a:r>
              <a:rPr lang="el-GR" sz="2800" dirty="0" err="1">
                <a:latin typeface="Times New Roman" charset="0"/>
                <a:ea typeface="Times New Roman" charset="0"/>
                <a:cs typeface="Times New Roman" charset="0"/>
              </a:rPr>
              <a:t>Πατέλης</a:t>
            </a:r>
            <a:r>
              <a:rPr lang="el-GR" sz="2800" dirty="0">
                <a:latin typeface="Times New Roman" charset="0"/>
                <a:ea typeface="Times New Roman" charset="0"/>
                <a:cs typeface="Times New Roman" charset="0"/>
              </a:rPr>
              <a:t>, Δικαιοσύνη και Προοπτικές Ενοποίησης της ανθρωπότητας. Στον τόμο, Αξίες και δικαιοσύνη στην εποχή της οικουμενικότητας. </a:t>
            </a:r>
            <a:r>
              <a:rPr lang="el-GR" sz="2800" dirty="0" err="1">
                <a:latin typeface="Times New Roman" charset="0"/>
                <a:ea typeface="Times New Roman" charset="0"/>
                <a:cs typeface="Times New Roman" charset="0"/>
              </a:rPr>
              <a:t>Επιμ</a:t>
            </a:r>
            <a:r>
              <a:rPr lang="el-GR" sz="2800" dirty="0">
                <a:latin typeface="Times New Roman" charset="0"/>
                <a:ea typeface="Times New Roman" charset="0"/>
                <a:cs typeface="Times New Roman" charset="0"/>
              </a:rPr>
              <a:t>. Κ. Βουδούρη, Ε. </a:t>
            </a:r>
            <a:r>
              <a:rPr lang="el-GR" sz="2800" dirty="0" err="1">
                <a:latin typeface="Times New Roman" charset="0"/>
                <a:ea typeface="Times New Roman" charset="0"/>
                <a:cs typeface="Times New Roman" charset="0"/>
              </a:rPr>
              <a:t>Μαραγγιανού</a:t>
            </a:r>
            <a:r>
              <a:rPr lang="el-GR" sz="2800" dirty="0">
                <a:latin typeface="Times New Roman" charset="0"/>
                <a:ea typeface="Times New Roman" charset="0"/>
                <a:cs typeface="Times New Roman" charset="0"/>
              </a:rPr>
              <a:t>, ΙΩΝΙΑ, Αθήνα, 2007, σ. 180-194.</a:t>
            </a:r>
          </a:p>
          <a:p>
            <a:pPr algn="just"/>
            <a:r>
              <a:rPr lang="en-US" sz="2800" dirty="0">
                <a:latin typeface="Times New Roman" charset="0"/>
                <a:ea typeface="Times New Roman" charset="0"/>
                <a:cs typeface="Times New Roman" charset="0"/>
              </a:rPr>
              <a:t>Nussbaum, Martha C 2000, “Aristotle, Politics, and Human</a:t>
            </a:r>
            <a:r>
              <a:rPr lang="el-GR" sz="2800" dirty="0">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Capabilities: A Response to Antony, </a:t>
            </a:r>
            <a:r>
              <a:rPr lang="en-US" sz="2800" dirty="0" err="1">
                <a:latin typeface="Times New Roman" charset="0"/>
                <a:ea typeface="Times New Roman" charset="0"/>
                <a:cs typeface="Times New Roman" charset="0"/>
              </a:rPr>
              <a:t>Amerson</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Charlesworth</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and </a:t>
            </a:r>
            <a:r>
              <a:rPr lang="en-US" sz="2800" dirty="0" err="1">
                <a:latin typeface="Times New Roman" charset="0"/>
                <a:ea typeface="Times New Roman" charset="0"/>
                <a:cs typeface="Times New Roman" charset="0"/>
              </a:rPr>
              <a:t>Mulgan</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a:t>
            </a:r>
            <a:r>
              <a:rPr lang="en-US" sz="2800" dirty="0">
                <a:latin typeface="Times New Roman" charset="0"/>
                <a:ea typeface="Times New Roman" charset="0"/>
                <a:cs typeface="Times New Roman" charset="0"/>
              </a:rPr>
              <a:t> </a:t>
            </a:r>
            <a:r>
              <a:rPr lang="en-US" sz="2800" i="1" dirty="0">
                <a:latin typeface="Times New Roman" charset="0"/>
                <a:ea typeface="Times New Roman" charset="0"/>
                <a:cs typeface="Times New Roman" charset="0"/>
              </a:rPr>
              <a:t>Ethics</a:t>
            </a:r>
            <a:r>
              <a:rPr lang="en-US" sz="2800" dirty="0">
                <a:latin typeface="Times New Roman" charset="0"/>
                <a:ea typeface="Times New Roman" charset="0"/>
                <a:cs typeface="Times New Roman" charset="0"/>
              </a:rPr>
              <a:t> 111</a:t>
            </a:r>
            <a:r>
              <a:rPr lang="el-GR" sz="2800" dirty="0">
                <a:latin typeface="Times New Roman" charset="0"/>
                <a:ea typeface="Times New Roman" charset="0"/>
                <a:cs typeface="Times New Roman" charset="0"/>
              </a:rPr>
              <a:t>,</a:t>
            </a:r>
            <a:r>
              <a:rPr lang="en-US" sz="2800" dirty="0">
                <a:latin typeface="Times New Roman" charset="0"/>
                <a:ea typeface="Times New Roman" charset="0"/>
                <a:cs typeface="Times New Roman" charset="0"/>
              </a:rPr>
              <a:t> 102-140</a:t>
            </a:r>
            <a:r>
              <a:rPr lang="el-GR" sz="2800"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Δράγωνα-Μονάχου, Μ. </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Η κατ' Αριστοτέλη πολιτική ισότητα και δικαιοσύνη και τα προβλήματα της σύγχρονης κοινωνίας</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 Γ' Διεθνές Συνέδριο Αριστοτελικής Φιλοσοφίας, Εκδότης, Δ.Ν. Κούτρας, Αθήνα, 2000.</a:t>
            </a:r>
            <a:endParaRPr lang="en-US" sz="28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820119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42646" y="1676400"/>
            <a:ext cx="10339754" cy="4841631"/>
          </a:xfrm>
        </p:spPr>
        <p:txBody>
          <a:bodyPr>
            <a:normAutofit/>
          </a:bodyPr>
          <a:lstStyle/>
          <a:p>
            <a:pPr algn="just"/>
            <a:r>
              <a:rPr lang="el-GR" sz="2800" dirty="0">
                <a:latin typeface="Times New Roman" charset="0"/>
                <a:ea typeface="Times New Roman" charset="0"/>
                <a:cs typeface="Times New Roman" charset="0"/>
              </a:rPr>
              <a:t>Δράγωνα-Μονάχου, Μ. Η αντίληψη του Αριστοτέλη για τη διανεμητική δικαιοσύνη και τις πρόσφατες εξισωτικές θεωρίες. Γ' Διεθνές Συνέδριο Αριστοτελικής Φιλοσοφίας, Εκδότης, Δ.Ν. Κούτρας, Αθήνα, 2000.</a:t>
            </a:r>
          </a:p>
          <a:p>
            <a:pPr algn="just"/>
            <a:r>
              <a:rPr lang="el-GR" sz="2800" dirty="0">
                <a:latin typeface="Times New Roman" charset="0"/>
                <a:ea typeface="Times New Roman" charset="0"/>
                <a:cs typeface="Times New Roman" charset="0"/>
              </a:rPr>
              <a:t>Μ. </a:t>
            </a:r>
            <a:r>
              <a:rPr lang="el-GR" sz="2800" dirty="0" err="1">
                <a:latin typeface="Times New Roman" charset="0"/>
                <a:ea typeface="Times New Roman" charset="0"/>
                <a:cs typeface="Times New Roman" charset="0"/>
              </a:rPr>
              <a:t>Δράγωνα</a:t>
            </a:r>
            <a:r>
              <a:rPr lang="el-GR" sz="2800" dirty="0">
                <a:latin typeface="Times New Roman" charset="0"/>
                <a:ea typeface="Times New Roman" charset="0"/>
                <a:cs typeface="Times New Roman" charset="0"/>
              </a:rPr>
              <a:t>-Μονάχου, Δικαιοσύνη και Αξία στον Αριστοτέλη και σήμερα, σελ. 154-169. Γ' Διεθνές Συνέδριο Αριστοτελικής Φιλοσοφίας, Εκδότης, Δ.Ν. Κούτρας, Αθήνα, 2000.</a:t>
            </a:r>
          </a:p>
          <a:p>
            <a:pPr algn="just"/>
            <a:r>
              <a:rPr lang="el-GR"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Ingermar</a:t>
            </a:r>
            <a:r>
              <a:rPr lang="en-US" sz="2800" dirty="0">
                <a:latin typeface="Times New Roman" charset="0"/>
                <a:ea typeface="Times New Roman" charset="0"/>
                <a:cs typeface="Times New Roman" charset="0"/>
              </a:rPr>
              <a:t> During,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Αριστοτέλης</a:t>
            </a:r>
            <a:r>
              <a:rPr lang="el-GR" sz="2800" dirty="0">
                <a:latin typeface="Times New Roman" charset="0"/>
                <a:ea typeface="Times New Roman" charset="0"/>
                <a:cs typeface="Times New Roman" charset="0"/>
              </a:rPr>
              <a:t>.</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Π</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ρουσί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ερμηνεί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σκέψης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Β</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τόμος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μτφρ</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Π</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Κοτζιά</a:t>
            </a:r>
            <a:r>
              <a:rPr lang="en-US" sz="2800" dirty="0">
                <a:latin typeface="Times New Roman" charset="0"/>
                <a:ea typeface="Times New Roman" charset="0"/>
                <a:cs typeface="Times New Roman" charset="0"/>
              </a:rPr>
              <a:t>), ΜΙΕΤ, </a:t>
            </a:r>
            <a:r>
              <a:rPr lang="en-US" sz="2800" dirty="0" err="1">
                <a:latin typeface="Times New Roman" charset="0"/>
                <a:ea typeface="Times New Roman" charset="0"/>
                <a:cs typeface="Times New Roman" charset="0"/>
              </a:rPr>
              <a:t>Αθήν</a:t>
            </a:r>
            <a:r>
              <a:rPr lang="en-US" sz="2800" dirty="0">
                <a:latin typeface="Times New Roman" charset="0"/>
                <a:ea typeface="Times New Roman" charset="0"/>
                <a:cs typeface="Times New Roman" charset="0"/>
              </a:rPr>
              <a:t>α 1991. M. Hamburger, Morals and Law</a:t>
            </a:r>
            <a:r>
              <a:rPr lang="el-GR" sz="2800" dirty="0">
                <a:latin typeface="Times New Roman" charset="0"/>
                <a:ea typeface="Times New Roman" charset="0"/>
                <a:cs typeface="Times New Roman" charset="0"/>
              </a:rPr>
              <a:t>.</a:t>
            </a:r>
            <a:r>
              <a:rPr lang="en-US" sz="2800" dirty="0">
                <a:latin typeface="Times New Roman" charset="0"/>
                <a:ea typeface="Times New Roman" charset="0"/>
                <a:cs typeface="Times New Roman" charset="0"/>
              </a:rPr>
              <a:t> The growth of Aristotle's legal theory, New York 1965. </a:t>
            </a:r>
            <a:endParaRPr lang="el-GR" sz="2800" dirty="0">
              <a:latin typeface="Times New Roman" charset="0"/>
              <a:ea typeface="Times New Roman" charset="0"/>
              <a:cs typeface="Times New Roman" charset="0"/>
            </a:endParaRPr>
          </a:p>
          <a:p>
            <a:pPr algn="just"/>
            <a:endParaRPr lang="en-US" sz="28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3807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832339" y="1530849"/>
            <a:ext cx="10832124" cy="4834782"/>
          </a:xfrm>
        </p:spPr>
        <p:txBody>
          <a:bodyPr>
            <a:normAutofit/>
          </a:bodyPr>
          <a:lstStyle/>
          <a:p>
            <a:pPr algn="just"/>
            <a:r>
              <a:rPr lang="el-GR" sz="2800" dirty="0">
                <a:latin typeface="Times New Roman" charset="0"/>
                <a:ea typeface="Times New Roman" charset="0"/>
                <a:cs typeface="Times New Roman" charset="0"/>
              </a:rPr>
              <a:t>Το  διορθωτικό  δίκαιο αναφέρεται σε εκούσιες αλλά και   ακούσιες  συναλλαγές με  τη μεσολάβηση βίας ή απάτης.</a:t>
            </a:r>
          </a:p>
          <a:p>
            <a:pPr algn="just"/>
            <a:r>
              <a:rPr lang="el-GR" sz="2800" dirty="0">
                <a:latin typeface="Times New Roman" charset="0"/>
                <a:ea typeface="Times New Roman" charset="0"/>
                <a:cs typeface="Times New Roman" charset="0"/>
              </a:rPr>
              <a:t>Η αρετή της δικαιοσύνης είναι η κορωνίδα των αρετών. </a:t>
            </a:r>
          </a:p>
          <a:p>
            <a:pPr algn="just"/>
            <a:r>
              <a:rPr lang="el-GR" sz="2800" dirty="0">
                <a:latin typeface="Times New Roman" charset="0"/>
                <a:ea typeface="Times New Roman" charset="0"/>
                <a:cs typeface="Times New Roman" charset="0"/>
              </a:rPr>
              <a:t>Οι άλλες αρετές είναι αναγκαίες και ωφέλιμες για όσους την ασκούν. Η δικαιοσύνη ωφελεί  το σύνολο  της κοινωνίας και έχει φορέα  τον  συγκεκριμένο άνθρωπο, καθώς προσφέρεται  ως  ευεργεσία  στον  συμπολίτη. </a:t>
            </a:r>
            <a:r>
              <a:rPr lang="el-GR" sz="2800" dirty="0" err="1">
                <a:latin typeface="Times New Roman" charset="0"/>
                <a:ea typeface="Times New Roman" charset="0"/>
                <a:cs typeface="Times New Roman" charset="0"/>
              </a:rPr>
              <a:t>Γι᾽αυτό</a:t>
            </a:r>
            <a:r>
              <a:rPr lang="el-GR" sz="2800" dirty="0">
                <a:latin typeface="Times New Roman" charset="0"/>
                <a:ea typeface="Times New Roman" charset="0"/>
                <a:cs typeface="Times New Roman" charset="0"/>
              </a:rPr>
              <a:t> και αποκαλείται «</a:t>
            </a:r>
            <a:r>
              <a:rPr lang="el-GR" sz="2800" dirty="0" err="1">
                <a:latin typeface="Times New Roman" charset="0"/>
                <a:ea typeface="Times New Roman" charset="0"/>
                <a:cs typeface="Times New Roman" charset="0"/>
              </a:rPr>
              <a:t>ἀλλότριον</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ἀγαθόν</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17787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97978" y="2147299"/>
            <a:ext cx="9174822" cy="3935002"/>
          </a:xfrm>
        </p:spPr>
        <p:txBody>
          <a:bodyPr>
            <a:normAutofit/>
          </a:bodyPr>
          <a:lstStyle/>
          <a:p>
            <a:pPr algn="just"/>
            <a:r>
              <a:rPr lang="el-GR" sz="2800" dirty="0">
                <a:latin typeface="Times New Roman" charset="0"/>
                <a:ea typeface="Times New Roman" charset="0"/>
                <a:cs typeface="Times New Roman" charset="0"/>
              </a:rPr>
              <a:t>Η αρετή της δικαιοσύνης, εκλαμβάνεται ως καθολική διάθεση της ψυχής και αποτελεί συμπεριφορά του ενάρετου ανθρώπου προς τον συνάνθρωπο, εκφράζοντας την ηθική του ποιότητα. Η δικαιοσύνη δεν θεωρείται μέρος της αρετής αλλά είναι «όλη αρετή». Ενώ η αδικία ως αντίθετή της δεν είναι μέρος της κακίας αλλά είναι «όλη κακία».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5620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99846" y="1570892"/>
            <a:ext cx="9812216" cy="4712677"/>
          </a:xfrm>
        </p:spPr>
        <p:txBody>
          <a:bodyPr>
            <a:noAutofit/>
          </a:bodyPr>
          <a:lstStyle/>
          <a:p>
            <a:pPr algn="just"/>
            <a:r>
              <a:rPr lang="el-GR" sz="2800" dirty="0">
                <a:latin typeface="Times New Roman" charset="0"/>
                <a:ea typeface="Times New Roman" charset="0"/>
                <a:cs typeface="Times New Roman" charset="0"/>
              </a:rPr>
              <a:t>Διανεμητικό δίκαιο</a:t>
            </a:r>
            <a:r>
              <a:rPr lang="en-US" sz="2800"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Αφορά στη χορήγηση τιμών, χρημάτων ή άλλων αγαθών, που μπορούν να διανεμηθούν στους πολίτες, με εξαίρεση τους δούλους, τις γυναίκες, τα παιδιά, τους ξένους και τους μετοίκους που δεν έχουν το δικαίωμα. Είναι αγαθά που ανήκουν στο δημόσιο ή σε νομικά πρόσωπα ιδιωτικού δικαίου. Επομένως, αρμόδια για την καθιέρωση και την εφαρμογή του διανεμητικού δικαίου είναι η κρατική εξουσία. Το κριτήριο βάσει το οποίου εφαρμόζεται το διανεμητικό δίκαιο και διενεργείται η διανομή, είναι η ισότητα.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03516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93632" y="1594337"/>
            <a:ext cx="9179168" cy="4487963"/>
          </a:xfrm>
        </p:spPr>
        <p:txBody>
          <a:bodyPr>
            <a:normAutofit/>
          </a:bodyPr>
          <a:lstStyle/>
          <a:p>
            <a:pPr algn="just"/>
            <a:r>
              <a:rPr lang="el-GR" sz="2800" dirty="0">
                <a:latin typeface="Times New Roman" charset="0"/>
                <a:ea typeface="Times New Roman" charset="0"/>
                <a:cs typeface="Times New Roman" charset="0"/>
              </a:rPr>
              <a:t>Η ισότητα και η μεσότητα έχουν ως προϋπόθεση δύο κυρίως όρους. Το δίκαιο προϋποθέτει </a:t>
            </a:r>
            <a:r>
              <a:rPr lang="el-GR" sz="2800" dirty="0" err="1">
                <a:latin typeface="Times New Roman" charset="0"/>
                <a:ea typeface="Times New Roman" charset="0"/>
                <a:cs typeface="Times New Roman" charset="0"/>
              </a:rPr>
              <a:t>ανγκαστικά</a:t>
            </a:r>
            <a:r>
              <a:rPr lang="el-GR" sz="2800" dirty="0">
                <a:latin typeface="Times New Roman" charset="0"/>
                <a:ea typeface="Times New Roman" charset="0"/>
                <a:cs typeface="Times New Roman" charset="0"/>
              </a:rPr>
              <a:t> τέσσερις τουλάχιστον όρους: δύο πρόσωπα για τα οποία υπάρχει το δίκαιο ως ισότητα και δύο πράγματα σε σχέση προς τα οποία υπάρχει αυτό ως μεσότητα. Η σχέση των πραγμάτων πρέπει να είναι ανάλογη με τη σχέση των προσώπων, δηλαδή εάν τα πρόσωπα είναι ίσα, δικαιούνται ίσα αγαθά. Στην αντίθετη περίπτωση δεν έχουν το δικαίωμα να τα απολαμβάνουν εξίσου. Αυτή είναι και η αιτία πρόκλησης ασυμφωνιών και αντιδικιών.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9175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70892" y="1699846"/>
            <a:ext cx="9577754" cy="4419600"/>
          </a:xfrm>
        </p:spPr>
        <p:txBody>
          <a:bodyPr>
            <a:normAutofit/>
          </a:bodyPr>
          <a:lstStyle/>
          <a:p>
            <a:pPr algn="just"/>
            <a:r>
              <a:rPr lang="el-GR" sz="2800" dirty="0">
                <a:latin typeface="Times New Roman" charset="0"/>
                <a:ea typeface="Times New Roman" charset="0"/>
                <a:cs typeface="Times New Roman" charset="0"/>
              </a:rPr>
              <a:t>Τα άτομα που είναι ίσα ως προς την αξία τους, δικαιούνται ίσης μεταχείρισης και ίσα αγαθά. Τα άτομα που είναι άνισα, δικαιούνται άνισης μεταχείρισης και άνισα αγαθά. Έτσι, τα άτομα αντιμετωπίζονται δίκαια και ίσα με βάση κριτήριο της αξίας, ώστε να υπόκεινται όλοι σε ίσες αναλογίες αριθμητικά και να έχουν ίσες ευκαιρίες διεκδίκησης αγαθών ανάλογα με την αξία τους. Επομένως, κανένα άτομο δε θα αδικείται στη διανομή αγαθών λόγω κάποιας άσχετης προς την αξία του ιδιότητα.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53224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3186" y="256855"/>
            <a:ext cx="8674813" cy="1089060"/>
          </a:xfrm>
        </p:spPr>
        <p:txBody>
          <a:bodyPr>
            <a:normAutofit/>
          </a:bodyPr>
          <a:lstStyle/>
          <a:p>
            <a:r>
              <a:rPr lang="el-GR" sz="3600" b="1" dirty="0">
                <a:latin typeface="Times New Roman" charset="0"/>
                <a:ea typeface="Times New Roman" charset="0"/>
                <a:cs typeface="Times New Roman" charset="0"/>
              </a:rPr>
              <a:t>ΔΙΚΑΙΟΣΥΝΗ ΚΑΙ ΚΟΙΝΩΝΙΚΗ ΔΙΚΑΙΟΣΥΝΗ</a:t>
            </a:r>
            <a:endParaRPr lang="en-US" sz="36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24000" y="1746738"/>
            <a:ext cx="9448801" cy="4489939"/>
          </a:xfrm>
        </p:spPr>
        <p:txBody>
          <a:bodyPr>
            <a:normAutofit lnSpcReduction="10000"/>
          </a:bodyPr>
          <a:lstStyle/>
          <a:p>
            <a:pPr algn="just"/>
            <a:r>
              <a:rPr lang="el-GR" sz="2800" dirty="0">
                <a:latin typeface="Times New Roman" charset="0"/>
                <a:ea typeface="Times New Roman" charset="0"/>
                <a:cs typeface="Times New Roman" charset="0"/>
              </a:rPr>
              <a:t>Διορθωτικό ή επανορθωτικό δίκαιο</a:t>
            </a:r>
            <a:r>
              <a:rPr lang="en-US" sz="2800" dirty="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Αναφέρεται στις διαπροσωπικές συναλλακτικές σχέσεις, που διακρίνονται σε εκούσιες και ακούσιες. </a:t>
            </a:r>
            <a:r>
              <a:rPr lang="el-GR" sz="2800" u="sng" dirty="0">
                <a:latin typeface="Times New Roman" charset="0"/>
                <a:ea typeface="Times New Roman" charset="0"/>
                <a:cs typeface="Times New Roman" charset="0"/>
              </a:rPr>
              <a:t>Εκούσιες συναλλαγές </a:t>
            </a:r>
            <a:r>
              <a:rPr lang="el-GR" sz="2800" dirty="0">
                <a:latin typeface="Times New Roman" charset="0"/>
                <a:ea typeface="Times New Roman" charset="0"/>
                <a:cs typeface="Times New Roman" charset="0"/>
              </a:rPr>
              <a:t>είναι εκείνες που προέρχονται από την ελεύθερη βούληση των </a:t>
            </a:r>
            <a:r>
              <a:rPr lang="el-GR" sz="2800" dirty="0" err="1">
                <a:latin typeface="Times New Roman" charset="0"/>
                <a:ea typeface="Times New Roman" charset="0"/>
                <a:cs typeface="Times New Roman" charset="0"/>
              </a:rPr>
              <a:t>συναλλασσομένων</a:t>
            </a:r>
            <a:r>
              <a:rPr lang="el-GR" sz="2800" dirty="0">
                <a:latin typeface="Times New Roman" charset="0"/>
                <a:ea typeface="Times New Roman" charset="0"/>
                <a:cs typeface="Times New Roman" charset="0"/>
              </a:rPr>
              <a:t> προσώπων, όπως η αγορά, η πώληση, ο δανεισμός, η εγγύηση, η παραχώρηση για χρήση κ.ά. </a:t>
            </a:r>
            <a:r>
              <a:rPr lang="el-GR" sz="2800" u="sng" dirty="0">
                <a:latin typeface="Times New Roman" charset="0"/>
                <a:ea typeface="Times New Roman" charset="0"/>
                <a:cs typeface="Times New Roman" charset="0"/>
              </a:rPr>
              <a:t>Ακούσιες συναλλαγές</a:t>
            </a:r>
            <a:r>
              <a:rPr lang="el-GR" sz="2800" dirty="0">
                <a:latin typeface="Times New Roman" charset="0"/>
                <a:ea typeface="Times New Roman" charset="0"/>
                <a:cs typeface="Times New Roman" charset="0"/>
              </a:rPr>
              <a:t> είναι εκείνες που γίνονται κρυφά, όπως κλοπή, μοιχεία, δηλητηρίαση, μαστροπεία, κ.ά.</a:t>
            </a:r>
          </a:p>
          <a:p>
            <a:pPr algn="just"/>
            <a:r>
              <a:rPr lang="el-GR" sz="2800" dirty="0">
                <a:latin typeface="Times New Roman" charset="0"/>
                <a:ea typeface="Times New Roman" charset="0"/>
                <a:cs typeface="Times New Roman" charset="0"/>
              </a:rPr>
              <a:t>Βασίζεται στην αριθμητική αναλογία και αποτελεί θεμέλιο της ισότητας των προσώπων, και δεν εξετάζει οποιαδήποτε προσωπική, ταξική ή κοινωνική μεταξύ τους διαφορά.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93610887"/>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491</TotalTime>
  <Words>3321</Words>
  <Application>Microsoft Macintosh PowerPoint</Application>
  <PresentationFormat>Ευρεία οθόνη</PresentationFormat>
  <Paragraphs>125</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Calibri</vt:lpstr>
      <vt:lpstr>Calibri Light</vt:lpstr>
      <vt:lpstr>Times New Roman</vt:lpstr>
      <vt:lpstr>Wingdings</vt:lpstr>
      <vt:lpstr>Θέμα του Office</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lpstr>ΔΙΚΑΙΟΣΥΝΗ ΚΑΙ ΚΟΙΝΩΝΙΚΗ ΔΙΚΑΙΟΣΥΝΗ</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ΔΙΚΑΙΟΣΥΝΗ ΚΑΙ ΚΟΙΝΩΝΙΚΗ ΔΙΚΑΙΟΣΥΝΗ</dc:title>
  <dc:creator>SOTIRIA TRIANTARI</dc:creator>
  <cp:lastModifiedBy>Microsoft Office User</cp:lastModifiedBy>
  <cp:revision>92</cp:revision>
  <dcterms:created xsi:type="dcterms:W3CDTF">2019-04-07T08:19:51Z</dcterms:created>
  <dcterms:modified xsi:type="dcterms:W3CDTF">2020-03-02T12:21:17Z</dcterms:modified>
</cp:coreProperties>
</file>