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16" r:id="rId2"/>
    <p:sldId id="257" r:id="rId3"/>
    <p:sldId id="259" r:id="rId4"/>
    <p:sldId id="261" r:id="rId5"/>
    <p:sldId id="262" r:id="rId6"/>
    <p:sldId id="269" r:id="rId7"/>
    <p:sldId id="294" r:id="rId8"/>
    <p:sldId id="295" r:id="rId9"/>
    <p:sldId id="296" r:id="rId10"/>
    <p:sldId id="297" r:id="rId11"/>
    <p:sldId id="305" r:id="rId12"/>
    <p:sldId id="306" r:id="rId13"/>
    <p:sldId id="307" r:id="rId14"/>
    <p:sldId id="308" r:id="rId15"/>
    <p:sldId id="309" r:id="rId16"/>
    <p:sldId id="310" r:id="rId17"/>
    <p:sldId id="311" r:id="rId18"/>
    <p:sldId id="312" r:id="rId19"/>
    <p:sldId id="313" r:id="rId20"/>
    <p:sldId id="314" r:id="rId21"/>
    <p:sldId id="315" r:id="rId22"/>
  </p:sldIdLst>
  <p:sldSz cx="9144000" cy="6858000" type="screen4x3"/>
  <p:notesSz cx="6858000" cy="9144000"/>
  <p:custDataLst>
    <p:tags r:id="rId24"/>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2:</a:t>
            </a:r>
            <a:r>
              <a:rPr lang="en-US" sz="2800" dirty="0" smtClean="0"/>
              <a:t> </a:t>
            </a:r>
            <a:r>
              <a:rPr lang="el-GR" sz="2800" dirty="0" smtClean="0"/>
              <a:t>Προσεγγίσεις της Διοίκησης Επιχειρήσεων από τις διάφορες Σχολές</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161808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Ποσοτική σχολή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dirty="0"/>
              <a:t>Δημιουργήθηκαν ως εκ τούτου διάφορες τεχνικές όπως: </a:t>
            </a:r>
          </a:p>
          <a:p>
            <a:pPr marL="457200" indent="-457200">
              <a:lnSpc>
                <a:spcPct val="80000"/>
              </a:lnSpc>
              <a:buAutoNum type="arabicPeriod"/>
              <a:defRPr/>
            </a:pPr>
            <a:r>
              <a:rPr lang="el-GR" sz="2000" dirty="0" smtClean="0"/>
              <a:t>Μαθηματικές προβλέψεις.</a:t>
            </a:r>
          </a:p>
          <a:p>
            <a:pPr marL="457200" indent="-457200">
              <a:lnSpc>
                <a:spcPct val="80000"/>
              </a:lnSpc>
              <a:buAutoNum type="arabicPeriod"/>
              <a:defRPr/>
            </a:pPr>
            <a:r>
              <a:rPr lang="el-GR" sz="2000" dirty="0" smtClean="0"/>
              <a:t>Γραμμικό προγραμματισμό.</a:t>
            </a:r>
          </a:p>
          <a:p>
            <a:pPr marL="457200" indent="-457200">
              <a:lnSpc>
                <a:spcPct val="80000"/>
              </a:lnSpc>
              <a:buAutoNum type="arabicPeriod"/>
              <a:defRPr/>
            </a:pPr>
            <a:r>
              <a:rPr lang="el-GR" sz="2000" dirty="0" smtClean="0"/>
              <a:t>Διοίκηση αποθεμάτων.</a:t>
            </a:r>
          </a:p>
          <a:p>
            <a:pPr marL="457200" indent="-457200">
              <a:lnSpc>
                <a:spcPct val="80000"/>
              </a:lnSpc>
              <a:buAutoNum type="arabicPeriod"/>
              <a:defRPr/>
            </a:pPr>
            <a:r>
              <a:rPr lang="el-GR" sz="2000" dirty="0" smtClean="0"/>
              <a:t>Θεωρία </a:t>
            </a:r>
            <a:r>
              <a:rPr lang="el-GR" sz="2000" dirty="0"/>
              <a:t>αναμονής ή </a:t>
            </a:r>
            <a:r>
              <a:rPr lang="el-GR" sz="2000" dirty="0" smtClean="0"/>
              <a:t>σειράς.</a:t>
            </a:r>
          </a:p>
          <a:p>
            <a:pPr marL="457200" indent="-457200">
              <a:lnSpc>
                <a:spcPct val="80000"/>
              </a:lnSpc>
              <a:buAutoNum type="arabicPeriod"/>
              <a:defRPr/>
            </a:pPr>
            <a:r>
              <a:rPr lang="el-GR" sz="2000" dirty="0" smtClean="0"/>
              <a:t>Ανάλυση δικτύου.</a:t>
            </a:r>
          </a:p>
          <a:p>
            <a:pPr marL="457200" indent="-457200">
              <a:lnSpc>
                <a:spcPct val="80000"/>
              </a:lnSpc>
              <a:buAutoNum type="arabicPeriod"/>
              <a:defRPr/>
            </a:pPr>
            <a:r>
              <a:rPr lang="el-GR" sz="2000" dirty="0" smtClean="0"/>
              <a:t>Προσομοίωση.</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err="1" smtClean="0"/>
              <a:t>Ενδεχομενική</a:t>
            </a:r>
            <a:r>
              <a:rPr lang="el-GR" dirty="0" smtClean="0"/>
              <a:t> προσέγγιση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smtClean="0"/>
              <a:t>Η </a:t>
            </a:r>
            <a:r>
              <a:rPr lang="el-GR" sz="2000" dirty="0" err="1"/>
              <a:t>ενδεχομενική</a:t>
            </a:r>
            <a:r>
              <a:rPr lang="el-GR" sz="2000" dirty="0"/>
              <a:t>  θεωρία ή θεωρία της </a:t>
            </a:r>
            <a:r>
              <a:rPr lang="el-GR" sz="2000" dirty="0" err="1" smtClean="0"/>
              <a:t>΄εξάρτησης΄</a:t>
            </a:r>
            <a:r>
              <a:rPr lang="el-GR" sz="2000" dirty="0" smtClean="0"/>
              <a:t> </a:t>
            </a:r>
            <a:r>
              <a:rPr lang="el-GR" sz="2000" dirty="0"/>
              <a:t>βασίζεται στην άποψη ότι δεν υπάρχουν παγκόσμιες συνταγές στο μάνατζμεντ.</a:t>
            </a:r>
          </a:p>
          <a:p>
            <a:pPr>
              <a:lnSpc>
                <a:spcPct val="80000"/>
              </a:lnSpc>
              <a:defRPr/>
            </a:pPr>
            <a:r>
              <a:rPr lang="el-GR" sz="2000" dirty="0"/>
              <a:t>Η </a:t>
            </a:r>
            <a:r>
              <a:rPr lang="el-GR" sz="2000" dirty="0" err="1"/>
              <a:t>ενδεχομενική</a:t>
            </a:r>
            <a:r>
              <a:rPr lang="el-GR" sz="2000" dirty="0"/>
              <a:t> προσέγγιση αναπτύχθηκε από στελέχη, συμβούλους επιχειρήσεων και ερευνητές, οι οποίοι προσπάθησαν να εφαρμόσουν τις ιδέες και έννοιες των βασικών θεωριών του μάνατζμεντ σε πραγματικές καταστάσεις. </a:t>
            </a:r>
          </a:p>
          <a:p>
            <a:pPr>
              <a:lnSpc>
                <a:spcPct val="80000"/>
              </a:lnSpc>
              <a:defRPr/>
            </a:pPr>
            <a:r>
              <a:rPr lang="el-GR" sz="2000" dirty="0"/>
              <a:t>Όταν κάποια μέθοδος που ήταν αποτελεσματική σε μια περίπτωση, αποτύγχανε σε μια άλλη, έψαχναν για την εξήγηση της αποτυχίας. Η απάντηση ήταν ότι, τα αποτελέσματα διαφέρουν, διότι διαφέρουν οι καταστάσεις. Μια τεχνική η οποία δουλεύει σε μια κατάσταση δεν είναι δυνατόν να δουλεύει σε όλες τις καταστάσεις.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err="1"/>
              <a:t>Ενδεχομενική</a:t>
            </a:r>
            <a:r>
              <a:rPr lang="el-GR" dirty="0"/>
              <a:t> προσέγγιση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80000"/>
              </a:lnSpc>
              <a:buNone/>
              <a:defRPr/>
            </a:pPr>
            <a:r>
              <a:rPr lang="el-GR" sz="2000" dirty="0"/>
              <a:t>Ορισμένες </a:t>
            </a:r>
            <a:r>
              <a:rPr lang="el-GR" sz="2000" dirty="0" err="1"/>
              <a:t>ενδεχομενικές</a:t>
            </a:r>
            <a:r>
              <a:rPr lang="el-GR" sz="2000" dirty="0"/>
              <a:t> μεταβλητές είναι οι </a:t>
            </a:r>
            <a:r>
              <a:rPr lang="el-GR" sz="2000" dirty="0" smtClean="0"/>
              <a:t>ακόλουθες:</a:t>
            </a:r>
          </a:p>
          <a:p>
            <a:pPr>
              <a:lnSpc>
                <a:spcPct val="80000"/>
              </a:lnSpc>
              <a:defRPr/>
            </a:pPr>
            <a:r>
              <a:rPr lang="el-GR" sz="2000" dirty="0" smtClean="0"/>
              <a:t>Το </a:t>
            </a:r>
            <a:r>
              <a:rPr lang="el-GR" sz="2000" dirty="0"/>
              <a:t>μέγεθος της </a:t>
            </a:r>
            <a:r>
              <a:rPr lang="el-GR" sz="2000" dirty="0" smtClean="0"/>
              <a:t>επιχείρησης.</a:t>
            </a:r>
            <a:endParaRPr lang="el-GR" sz="2000" dirty="0"/>
          </a:p>
          <a:p>
            <a:pPr>
              <a:lnSpc>
                <a:spcPct val="80000"/>
              </a:lnSpc>
              <a:defRPr/>
            </a:pPr>
            <a:r>
              <a:rPr lang="el-GR" sz="2000" dirty="0" smtClean="0"/>
              <a:t>Η </a:t>
            </a:r>
            <a:r>
              <a:rPr lang="el-GR" sz="2000" dirty="0"/>
              <a:t>διαφορετικότητα της </a:t>
            </a:r>
            <a:r>
              <a:rPr lang="el-GR" sz="2000" dirty="0" smtClean="0"/>
              <a:t>τεχνολογίας.</a:t>
            </a:r>
          </a:p>
          <a:p>
            <a:pPr>
              <a:lnSpc>
                <a:spcPct val="80000"/>
              </a:lnSpc>
              <a:defRPr/>
            </a:pPr>
            <a:r>
              <a:rPr lang="el-GR" sz="2000" dirty="0" smtClean="0"/>
              <a:t>Η </a:t>
            </a:r>
            <a:r>
              <a:rPr lang="el-GR" sz="2000" dirty="0"/>
              <a:t>περιβαλλοντική αβεβαιότητα που οφείλεται σε πολιτικές, τεχνολογικές, πολιτιστικές και οικονομικές </a:t>
            </a:r>
            <a:r>
              <a:rPr lang="el-GR" sz="2000" dirty="0" smtClean="0"/>
              <a:t>μεταβολές.</a:t>
            </a:r>
          </a:p>
          <a:p>
            <a:pPr>
              <a:lnSpc>
                <a:spcPct val="80000"/>
              </a:lnSpc>
              <a:defRPr/>
            </a:pPr>
            <a:r>
              <a:rPr lang="el-GR" sz="2000" dirty="0" smtClean="0"/>
              <a:t>Τέλος</a:t>
            </a:r>
            <a:r>
              <a:rPr lang="el-GR" sz="2000" dirty="0"/>
              <a:t>, οι ατομικές διαφορές και ιδιαιτέρως οι σχετιζόμενες με την επιθυμία για προσωπική ανάπτυξη, στην αυτονομία, την ανοχή σε ασαφείς καταστάσεις και τις προσωπικές προσδοκίες. </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err="1" smtClean="0"/>
              <a:t>Συστημική</a:t>
            </a:r>
            <a:r>
              <a:rPr lang="el-GR" dirty="0" smtClean="0"/>
              <a:t> προσέγγιση</a:t>
            </a:r>
            <a:endParaRPr lang="el-GR" dirty="0">
              <a:effectLst/>
            </a:endParaRPr>
          </a:p>
        </p:txBody>
      </p:sp>
      <p:sp>
        <p:nvSpPr>
          <p:cNvPr id="10243" name="Θέση περιεχομένου 2"/>
          <p:cNvSpPr>
            <a:spLocks noGrp="1"/>
          </p:cNvSpPr>
          <p:nvPr>
            <p:ph idx="1"/>
          </p:nvPr>
        </p:nvSpPr>
        <p:spPr>
          <a:xfrm>
            <a:off x="1043608" y="1484784"/>
            <a:ext cx="8065467" cy="4166716"/>
          </a:xfrm>
        </p:spPr>
        <p:txBody>
          <a:bodyPr/>
          <a:lstStyle/>
          <a:p>
            <a:pPr>
              <a:lnSpc>
                <a:spcPct val="80000"/>
              </a:lnSpc>
              <a:defRPr/>
            </a:pPr>
            <a:r>
              <a:rPr lang="el-GR" sz="2000" dirty="0" smtClean="0"/>
              <a:t>Η  </a:t>
            </a:r>
            <a:r>
              <a:rPr lang="el-GR" sz="2000" dirty="0"/>
              <a:t>προσέγγιση αυτή βασίζεται στη γενική θεωρία των συστημάτων, η οποία ιδρύθηκε από στη φυσική επιστήμη και βιολογία. </a:t>
            </a:r>
          </a:p>
          <a:p>
            <a:pPr>
              <a:lnSpc>
                <a:spcPct val="80000"/>
              </a:lnSpc>
              <a:defRPr/>
            </a:pPr>
            <a:r>
              <a:rPr lang="el-GR" sz="2000" dirty="0"/>
              <a:t>Η ουσία της θεωρίας είναι ότι για την πλήρη κατανόηση της λειτουργίας μιας οντότητας πρέπει να την δούμε σαν  ένα σύστημα. </a:t>
            </a:r>
          </a:p>
          <a:p>
            <a:pPr>
              <a:lnSpc>
                <a:spcPct val="80000"/>
              </a:lnSpc>
              <a:defRPr/>
            </a:pPr>
            <a:r>
              <a:rPr lang="el-GR" sz="2000" dirty="0"/>
              <a:t>Σύστημα είναι ένας αριθμός αλληλοεξαρτώμενων μερών που λειτουργούν σαν σύνολο για κάποιο σκοπό. Υπάρχουν δύο ειδών συστήματα, τα ανοιχτά και τα κλειστά. </a:t>
            </a:r>
          </a:p>
          <a:p>
            <a:pPr>
              <a:lnSpc>
                <a:spcPct val="80000"/>
              </a:lnSpc>
              <a:defRPr/>
            </a:pPr>
            <a:r>
              <a:rPr lang="el-GR" sz="2000" dirty="0"/>
              <a:t>Τα κλειστά συστήματα δεν επηρεάζουν το περιβάλλον τους, ούτε επηρεάζονται από αυτό. Π.χ. ένα ρολόι αποτελεί κλειστό σύστημα.</a:t>
            </a:r>
          </a:p>
          <a:p>
            <a:pPr>
              <a:lnSpc>
                <a:spcPct val="80000"/>
              </a:lnSpc>
              <a:defRPr/>
            </a:pPr>
            <a:r>
              <a:rPr lang="el-GR" sz="2000" dirty="0"/>
              <a:t>Η θεωρία των συστημάτων βλέπει την επιχείρηση ή έναν οργανισμό γενικότερα σαν ένα ανοιχτό σύστημα το οποίο βρίσκεται σε συνεχή αλληλεπίδραση με το περιβάλλον του.</a:t>
            </a:r>
          </a:p>
          <a:p>
            <a:pPr>
              <a:lnSpc>
                <a:spcPct val="80000"/>
              </a:lnSpc>
              <a:defRPr/>
            </a:pPr>
            <a:r>
              <a:rPr lang="el-GR" sz="2000" dirty="0"/>
              <a:t> Έργο του μάνατζερ είναι να διασφαλίσει ότι όλα τα μέρη της επιχείρησης συντονίζονται έτσι ώστε να επιτευχθούν οι στόχοι της.</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Σύγχρονες απόψεις</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a:t>Στην πορεία που είχε το μάνατζμεντ αναμφισβήτητα επηρεάστηκε και από τις σοσιαλιστικές και κομουνιστικές θεωρίες χωρίς όμως οι θεωρίες αυτές να διαμορφώσουν σχολή. </a:t>
            </a:r>
          </a:p>
          <a:p>
            <a:pPr>
              <a:lnSpc>
                <a:spcPct val="80000"/>
              </a:lnSpc>
              <a:defRPr/>
            </a:pPr>
            <a:r>
              <a:rPr lang="el-GR" sz="2000" dirty="0"/>
              <a:t>Εξαίρεση σ’ αυτό με επιφυλάξεις όμως, θα λέγαμε ότι αποτελούν οι διάφορες θεωρίες περί </a:t>
            </a:r>
            <a:r>
              <a:rPr lang="el-GR" sz="2000" dirty="0" err="1" smtClean="0"/>
              <a:t>΄αυτοδιαχείρισης΄</a:t>
            </a:r>
            <a:r>
              <a:rPr lang="el-GR" sz="2000" dirty="0" smtClean="0"/>
              <a:t> </a:t>
            </a:r>
            <a:r>
              <a:rPr lang="el-GR" sz="2000" dirty="0"/>
              <a:t>που εφαρμόσθηκε την δεκαετία του ’60 στην πρώην Γιουγκοσλαβία.</a:t>
            </a:r>
          </a:p>
          <a:p>
            <a:pPr>
              <a:lnSpc>
                <a:spcPct val="80000"/>
              </a:lnSpc>
              <a:defRPr/>
            </a:pPr>
            <a:r>
              <a:rPr lang="el-GR" sz="2000" dirty="0"/>
              <a:t>Ολοκληρώνοντας την ανασκόπηση της ιστορίας του μάνατζμεντ θα αναφέρουμε τρεις ακόμη προσεγγίσεις που εμφανίσθηκαν την τελευταία 50ετία και με τον τρόπο τους η κάθε μια, επηρέαζε ή επηρεάζει την εξέλιξη του μάνατζμεντ.</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Προσέγγιση διοικητικής διαδικασίας</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90000"/>
              </a:lnSpc>
              <a:defRPr/>
            </a:pPr>
            <a:r>
              <a:rPr lang="el-GR" sz="2000" dirty="0"/>
              <a:t>Η προσέγγιση αυτή είχε αρχικά διατυπωθεί από τον </a:t>
            </a:r>
            <a:r>
              <a:rPr lang="en-US" sz="2000" dirty="0" smtClean="0"/>
              <a:t>Henry </a:t>
            </a:r>
            <a:r>
              <a:rPr lang="en-US" sz="2000" dirty="0" err="1" smtClean="0"/>
              <a:t>Fayol</a:t>
            </a:r>
            <a:r>
              <a:rPr lang="el-GR" sz="2000" dirty="0" smtClean="0"/>
              <a:t>, </a:t>
            </a:r>
            <a:r>
              <a:rPr lang="el-GR" sz="2000" dirty="0"/>
              <a:t>αλλά ο καθηγητής </a:t>
            </a:r>
            <a:r>
              <a:rPr lang="en-US" sz="2000" dirty="0" smtClean="0"/>
              <a:t>Harold Koontz</a:t>
            </a:r>
            <a:r>
              <a:rPr lang="el-GR" sz="2000" dirty="0" smtClean="0"/>
              <a:t> </a:t>
            </a:r>
            <a:r>
              <a:rPr lang="el-GR" sz="2000" dirty="0"/>
              <a:t>της έδωσε ώθηση στη δεκαετία του 1960. </a:t>
            </a:r>
          </a:p>
          <a:p>
            <a:pPr>
              <a:lnSpc>
                <a:spcPct val="90000"/>
              </a:lnSpc>
              <a:defRPr/>
            </a:pPr>
            <a:r>
              <a:rPr lang="el-GR" sz="2000" dirty="0"/>
              <a:t>Η προσέγγιση αναγνωρίζει ότι υπάρχει μια κεντρική, βασική γνώση για το μάνατζμεντ, που είναι σχετική μόνο με το πεδίο του μάνατζμεντ. </a:t>
            </a:r>
          </a:p>
          <a:p>
            <a:pPr>
              <a:lnSpc>
                <a:spcPct val="90000"/>
              </a:lnSpc>
              <a:defRPr/>
            </a:pPr>
            <a:r>
              <a:rPr lang="el-GR" sz="2000" dirty="0"/>
              <a:t>Πέραν αυτού μεταφέρεται γνώση και από άλλα πεδία, όπως είναι η θεωρία των συστημάτων, η θεωρία των αποφάσεων, οι θεωρίες περί </a:t>
            </a:r>
            <a:r>
              <a:rPr lang="el-GR" sz="2000" dirty="0" smtClean="0"/>
              <a:t>υποκίνησης, </a:t>
            </a:r>
            <a:r>
              <a:rPr lang="el-GR" sz="2000" dirty="0"/>
              <a:t>κ.α. </a:t>
            </a:r>
          </a:p>
          <a:p>
            <a:pPr>
              <a:lnSpc>
                <a:spcPct val="90000"/>
              </a:lnSpc>
              <a:defRPr/>
            </a:pPr>
            <a:r>
              <a:rPr lang="el-GR" sz="2000" dirty="0"/>
              <a:t>Οι μάνατζερ εκτελούν τέσσερις λειτουργίες και συγκεκριμένα τον σχεδιασμό, την οργάνωση, την διεύθυνση και τον </a:t>
            </a:r>
            <a:r>
              <a:rPr lang="el-GR" sz="2000" dirty="0" smtClean="0"/>
              <a:t>έλεγχο (ή </a:t>
            </a:r>
            <a:r>
              <a:rPr lang="el-GR" sz="2000" dirty="0"/>
              <a:t>5 </a:t>
            </a:r>
            <a:r>
              <a:rPr lang="el-GR" sz="2000" dirty="0" smtClean="0"/>
              <a:t>δηλαδή </a:t>
            </a:r>
            <a:r>
              <a:rPr lang="el-GR" sz="2000" dirty="0"/>
              <a:t>και την στελέχωση).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Νέα κίνηση των ανθρωπίνων σχέσεων</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90000"/>
              </a:lnSpc>
              <a:buNone/>
              <a:defRPr/>
            </a:pPr>
            <a:r>
              <a:rPr lang="el-GR" sz="2000" dirty="0" smtClean="0"/>
              <a:t>Είναι </a:t>
            </a:r>
            <a:r>
              <a:rPr lang="el-GR" sz="2000" dirty="0"/>
              <a:t>μια συνδυασμένη προσέγγιση που κάνει συγκερασμό της θετικής άποψης για την ανθρώπινη φύση με την επιστημονική μελέτη των οργανισμών, για να προτείνει τον αποτελεσματικότερο τρόπο να ενεργούν οι μάνατζερ στις διάφορες περιπτώσεις.</a:t>
            </a:r>
            <a:endParaRPr lang="el-GR" sz="2000" b="1"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971601" y="274638"/>
            <a:ext cx="8068882" cy="1143000"/>
          </a:xfrm>
        </p:spPr>
        <p:txBody>
          <a:bodyPr/>
          <a:lstStyle/>
          <a:p>
            <a:r>
              <a:rPr lang="el-GR" dirty="0" smtClean="0"/>
              <a:t>Θεωρία Ζ ή Ιαπωνικό μάνατζμεντ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lnSpc>
                <a:spcPct val="90000"/>
              </a:lnSpc>
              <a:buNone/>
              <a:defRPr/>
            </a:pPr>
            <a:r>
              <a:rPr lang="el-GR" sz="2000" dirty="0" smtClean="0"/>
              <a:t>Διατυπώθηκε </a:t>
            </a:r>
            <a:r>
              <a:rPr lang="el-GR" sz="2000" dirty="0"/>
              <a:t>από τον καθηγητή </a:t>
            </a:r>
            <a:r>
              <a:rPr lang="en-US" sz="2000" dirty="0" err="1" smtClean="0"/>
              <a:t>Ouchi</a:t>
            </a:r>
            <a:r>
              <a:rPr lang="el-GR" sz="2000" dirty="0" smtClean="0"/>
              <a:t> </a:t>
            </a:r>
            <a:r>
              <a:rPr lang="el-GR" sz="2000" dirty="0"/>
              <a:t>στις αρχές του ’80 όπου παρατήρησε ότι πολλές αμερικάνικες επιχειρήσεις είχαν αναπτύξει συστήματα διοίκησης τα οποία είχαν πολλά από τα χαρακτηριστικά των πετυχημένων ιαπωνικών επιχειρήσεων.</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1970234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971601" y="274638"/>
            <a:ext cx="8068882" cy="1143000"/>
          </a:xfrm>
        </p:spPr>
        <p:txBody>
          <a:bodyPr/>
          <a:lstStyle/>
          <a:p>
            <a:r>
              <a:rPr lang="el-GR" dirty="0" smtClean="0"/>
              <a:t>Θεωρία Ζ ή Ιαπωνικό μάνατζμεντ (2)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dirty="0"/>
              <a:t>Τα χαρακτηριστικά της θεωρίας αυτής είναι:</a:t>
            </a:r>
          </a:p>
          <a:p>
            <a:pPr lvl="1">
              <a:defRPr/>
            </a:pPr>
            <a:r>
              <a:rPr lang="el-GR" sz="2000" dirty="0" smtClean="0"/>
              <a:t>Μία </a:t>
            </a:r>
            <a:r>
              <a:rPr lang="el-GR" sz="2000" dirty="0"/>
              <a:t>φιλοσοφία μακροχρόνιας απασχόλησης του προσωπικού.</a:t>
            </a:r>
          </a:p>
          <a:p>
            <a:pPr lvl="1">
              <a:defRPr/>
            </a:pPr>
            <a:r>
              <a:rPr lang="el-GR" sz="2000" dirty="0"/>
              <a:t>Αραιές προαγωγές και περισσότερες οριζόντιες μετακινήσεις του προσωπικού</a:t>
            </a:r>
          </a:p>
          <a:p>
            <a:pPr lvl="1">
              <a:defRPr/>
            </a:pPr>
            <a:r>
              <a:rPr lang="el-GR" sz="2000" dirty="0"/>
              <a:t>Έμφαση στο σχεδιασμό και την ανάπτυξη της σταδιοδρομίας του </a:t>
            </a:r>
            <a:r>
              <a:rPr lang="el-GR" sz="2000" dirty="0" smtClean="0"/>
              <a:t>εργαζομένου.</a:t>
            </a:r>
            <a:endParaRPr lang="el-GR" sz="2000" dirty="0"/>
          </a:p>
          <a:p>
            <a:pPr lvl="1">
              <a:defRPr/>
            </a:pPr>
            <a:r>
              <a:rPr lang="el-GR" sz="2000" dirty="0"/>
              <a:t>Συναινετική λήψη των αποφάσεων σε όλα τα επίπεδα.</a:t>
            </a:r>
          </a:p>
          <a:p>
            <a:pPr lvl="1">
              <a:defRPr/>
            </a:pPr>
            <a:r>
              <a:rPr lang="el-GR" sz="2000" dirty="0"/>
              <a:t>Ισχυρό ενδιαφέρον για τη συμμετοχή και ανάμιξη των εργαζομένων στα θέματα της επιχείρησης.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24259055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971601" y="274638"/>
            <a:ext cx="8068882" cy="1143000"/>
          </a:xfrm>
        </p:spPr>
        <p:txBody>
          <a:bodyPr/>
          <a:lstStyle/>
          <a:p>
            <a:r>
              <a:rPr lang="el-GR" dirty="0" smtClean="0"/>
              <a:t>Θεωρία Ζ ή Ιαπωνικό μάνατζμεντ (3)</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a:t>Στο πλαίσιο της λογικής της θεωρίας Ζ ανήκει και η φιλοσοφία της </a:t>
            </a:r>
            <a:r>
              <a:rPr lang="el-GR" sz="2000" dirty="0" smtClean="0"/>
              <a:t>Διοίκησης Ολικής Ποιότητας (</a:t>
            </a:r>
            <a:r>
              <a:rPr lang="en-US" sz="2000" dirty="0" smtClean="0"/>
              <a:t>Total Quality </a:t>
            </a:r>
            <a:r>
              <a:rPr lang="en-US" sz="2000" dirty="0" err="1" smtClean="0"/>
              <a:t>Manament</a:t>
            </a:r>
            <a:r>
              <a:rPr lang="el-GR" sz="2000" dirty="0" smtClean="0"/>
              <a:t>), </a:t>
            </a:r>
            <a:r>
              <a:rPr lang="el-GR" sz="2000" dirty="0"/>
              <a:t>η οποία έχει υιοθετηθεί από πολλές επιχειρήσεις τα τελευταία χρόνια.</a:t>
            </a:r>
          </a:p>
          <a:p>
            <a:pPr>
              <a:lnSpc>
                <a:spcPct val="80000"/>
              </a:lnSpc>
              <a:defRPr/>
            </a:pPr>
            <a:r>
              <a:rPr lang="el-GR" sz="2000" dirty="0"/>
              <a:t>Κατά την γνώμη πολλών η έμφαση στο άμεσο μέλλον πρόκειται να δοθεί στον ανθρώπινο παράγοντα και στην πληροφορική, όχι μόνο από τις μεγάλες αλλά και από τις μικρές επιχειρήσεις γι’ αυτό τα τελευταία χρόνια τα καυτά θέματα που απασχολούν το μάνατζμεντ είναι η διοίκηση της </a:t>
            </a:r>
            <a:r>
              <a:rPr lang="el-GR" sz="2000" dirty="0" smtClean="0"/>
              <a:t>γνώσης</a:t>
            </a:r>
            <a:r>
              <a:rPr lang="en-US" sz="2000" dirty="0" smtClean="0"/>
              <a:t> </a:t>
            </a:r>
            <a:r>
              <a:rPr lang="el-GR" sz="2000" dirty="0" smtClean="0"/>
              <a:t>(</a:t>
            </a:r>
            <a:r>
              <a:rPr lang="en-US" sz="2000" dirty="0"/>
              <a:t>knowledge management</a:t>
            </a:r>
            <a:r>
              <a:rPr lang="el-GR" sz="2000" dirty="0"/>
              <a:t>) και η διοίκηση ή διαχείριση των σχέσεων με τους </a:t>
            </a:r>
            <a:r>
              <a:rPr lang="el-GR" sz="2000" dirty="0" smtClean="0"/>
              <a:t>πελάτες</a:t>
            </a:r>
            <a:r>
              <a:rPr lang="en-US" sz="2000" dirty="0" smtClean="0"/>
              <a:t> </a:t>
            </a:r>
            <a:r>
              <a:rPr lang="el-GR" sz="2000" dirty="0" smtClean="0"/>
              <a:t>(</a:t>
            </a:r>
            <a:r>
              <a:rPr lang="en-US" sz="2000" dirty="0"/>
              <a:t>customers relationship management</a:t>
            </a:r>
            <a:r>
              <a:rPr lang="el-GR" sz="2000" dirty="0"/>
              <a:t>).</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24259055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κυριότερες προσεγγίσεις της διοίκησης επιχειρήσεων από τις διάφορες σχολές.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dirty="0" smtClean="0"/>
              <a:t>Ιεράρχηση των ανθρωπίνων αναγκών κατά </a:t>
            </a:r>
            <a:r>
              <a:rPr lang="el-GR" dirty="0" err="1" smtClean="0"/>
              <a:t>Μάσλοου</a:t>
            </a:r>
            <a:r>
              <a:rPr lang="el-GR" dirty="0" smtClean="0"/>
              <a:t>.</a:t>
            </a:r>
          </a:p>
          <a:p>
            <a:r>
              <a:rPr lang="el-GR" dirty="0" smtClean="0"/>
              <a:t>Ποσοτική σχολή.</a:t>
            </a:r>
          </a:p>
          <a:p>
            <a:r>
              <a:rPr lang="el-GR" dirty="0" err="1"/>
              <a:t>Ενδεχομενική</a:t>
            </a:r>
            <a:r>
              <a:rPr lang="el-GR" dirty="0"/>
              <a:t> </a:t>
            </a:r>
            <a:r>
              <a:rPr lang="el-GR" dirty="0" smtClean="0"/>
              <a:t>προσέγγιση.</a:t>
            </a:r>
          </a:p>
          <a:p>
            <a:r>
              <a:rPr lang="el-GR" dirty="0" err="1" smtClean="0"/>
              <a:t>Συστημική</a:t>
            </a:r>
            <a:r>
              <a:rPr lang="el-GR" dirty="0" smtClean="0"/>
              <a:t> προσέγγιση.</a:t>
            </a:r>
          </a:p>
          <a:p>
            <a:r>
              <a:rPr lang="el-GR" dirty="0" smtClean="0"/>
              <a:t>Θεωρία </a:t>
            </a:r>
            <a:r>
              <a:rPr lang="el-GR" dirty="0"/>
              <a:t>Ζ ή Ιαπωνικό </a:t>
            </a:r>
            <a:r>
              <a:rPr lang="el-GR" dirty="0" smtClean="0"/>
              <a:t>μάνατζμεντ</a:t>
            </a:r>
            <a:r>
              <a:rPr lang="en-US" dirty="0" smtClean="0"/>
              <a:t>.</a:t>
            </a:r>
            <a:endParaRPr lang="el-GR"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Προσεγγίσεις της Διοίκησης Επιχειρήσεων (Δ.Ε.) από τις διάφορες σχολές (1)</a:t>
            </a:r>
            <a:endParaRPr lang="el-GR" dirty="0">
              <a:effectLst/>
            </a:endParaRPr>
          </a:p>
        </p:txBody>
      </p:sp>
      <p:sp>
        <p:nvSpPr>
          <p:cNvPr id="10243" name="Θέση περιεχομένου 2"/>
          <p:cNvSpPr>
            <a:spLocks noGrp="1"/>
          </p:cNvSpPr>
          <p:nvPr>
            <p:ph idx="1"/>
          </p:nvPr>
        </p:nvSpPr>
        <p:spPr>
          <a:xfrm>
            <a:off x="1187450" y="2132856"/>
            <a:ext cx="7921625" cy="3518644"/>
          </a:xfrm>
        </p:spPr>
        <p:txBody>
          <a:bodyPr/>
          <a:lstStyle/>
          <a:p>
            <a:pPr>
              <a:lnSpc>
                <a:spcPct val="80000"/>
              </a:lnSpc>
              <a:defRPr/>
            </a:pPr>
            <a:r>
              <a:rPr lang="el-GR" sz="2000" dirty="0"/>
              <a:t>Εντοπίσθηκαν δύο κύριοι </a:t>
            </a:r>
            <a:r>
              <a:rPr lang="el-GR" sz="2000" dirty="0" smtClean="0"/>
              <a:t>παράγοντες. </a:t>
            </a:r>
            <a:endParaRPr lang="en-US" sz="2000" dirty="0"/>
          </a:p>
          <a:p>
            <a:pPr>
              <a:lnSpc>
                <a:spcPct val="80000"/>
              </a:lnSpc>
              <a:defRPr/>
            </a:pPr>
            <a:r>
              <a:rPr lang="el-GR" sz="2000" b="1" dirty="0"/>
              <a:t>Πρώτον</a:t>
            </a:r>
            <a:r>
              <a:rPr lang="el-GR" sz="2000" dirty="0"/>
              <a:t>, η ομαδική ατμόσφαιρα δεδομένου ότι οι εργαζόμενοι ανέπτυσσαν κοινωνικές σχέσεις μεταξύ τους και </a:t>
            </a:r>
            <a:endParaRPr lang="en-US" sz="2000" dirty="0"/>
          </a:p>
          <a:p>
            <a:pPr>
              <a:lnSpc>
                <a:spcPct val="80000"/>
              </a:lnSpc>
              <a:defRPr/>
            </a:pPr>
            <a:r>
              <a:rPr lang="el-GR" sz="2000" b="1" dirty="0"/>
              <a:t>Δ</a:t>
            </a:r>
            <a:r>
              <a:rPr lang="el-GR" sz="2000" b="1" dirty="0" smtClean="0"/>
              <a:t>εύτερον</a:t>
            </a:r>
            <a:r>
              <a:rPr lang="el-GR" sz="2000" dirty="0"/>
              <a:t>, η συμμετοχική επίβλεψη, υπό την έννοια ότι οι εργαζόμενοι αισθάνονταν ότι ήταν ‘κάποιοι, αφού τους ζητούνταν τη γνώμη τους, για διάφορα θέματα και τους δινόταν πολλές πληροφορίες, κάτι που δεν γινόταν κανονικά στη δουλεία τους.</a:t>
            </a:r>
            <a:endParaRPr lang="en-US" sz="2000" dirty="0"/>
          </a:p>
          <a:p>
            <a:pPr>
              <a:lnSpc>
                <a:spcPct val="80000"/>
              </a:lnSpc>
              <a:defRPr/>
            </a:pPr>
            <a:r>
              <a:rPr lang="el-GR" sz="2000" dirty="0"/>
              <a:t> Έτσι, </a:t>
            </a:r>
            <a:r>
              <a:rPr lang="el-GR" sz="2000" b="1" dirty="0"/>
              <a:t>η κίνηση των ανθρωπίνων σχέσεων </a:t>
            </a:r>
            <a:r>
              <a:rPr lang="el-GR" sz="2000" dirty="0"/>
              <a:t>έδειξε ότι οι άνθρωποι και οι εργαζόμενοι ειδικότερα, υποκινούνται, για μεγαλύτερη παραγωγικότητα και από άλλα κίνητρα εκτός των οικονομικών ή των φυσικών συνθηκών  στον εργασιακό χώρο.</a:t>
            </a:r>
            <a:endParaRPr lang="en-US" sz="2000" dirty="0"/>
          </a:p>
          <a:p>
            <a:pPr marL="0" indent="0">
              <a:lnSpc>
                <a:spcPct val="80000"/>
              </a:lnSpc>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Προσεγγίσεις της </a:t>
            </a:r>
            <a:r>
              <a:rPr lang="el-GR" dirty="0" smtClean="0"/>
              <a:t>Δ.Ε. </a:t>
            </a:r>
            <a:r>
              <a:rPr lang="el-GR" dirty="0"/>
              <a:t>από τις διάφορες σχολές </a:t>
            </a:r>
            <a:r>
              <a:rPr lang="el-GR" dirty="0" smtClean="0"/>
              <a:t>(2)</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a:t>Η εξέλιξη της κίνησης των ανθρώπινων σχέσεων, που είναι γνωστή ως </a:t>
            </a:r>
            <a:r>
              <a:rPr lang="el-GR" sz="2000" b="1" dirty="0"/>
              <a:t>επιστήμη της συμπεριφοράς</a:t>
            </a:r>
            <a:r>
              <a:rPr lang="el-GR" sz="2000" dirty="0"/>
              <a:t> (</a:t>
            </a:r>
            <a:r>
              <a:rPr lang="en-US" sz="2000" dirty="0"/>
              <a:t>behavioral science</a:t>
            </a:r>
            <a:r>
              <a:rPr lang="el-GR" sz="2000" dirty="0"/>
              <a:t>) είδε το θέμα της ανθρώπινης υποκίνησης κάπως διαφορετικά. </a:t>
            </a:r>
            <a:endParaRPr lang="en-US" sz="2000" dirty="0"/>
          </a:p>
          <a:p>
            <a:pPr>
              <a:lnSpc>
                <a:spcPct val="80000"/>
              </a:lnSpc>
              <a:defRPr/>
            </a:pPr>
            <a:r>
              <a:rPr lang="el-GR" sz="2000" dirty="0"/>
              <a:t>‘Επιστήμονες της συμπεριφοράς’ όπως ο </a:t>
            </a:r>
            <a:r>
              <a:rPr lang="en-US" sz="2000" dirty="0"/>
              <a:t>A</a:t>
            </a:r>
            <a:r>
              <a:rPr lang="el-GR" sz="2000" dirty="0" smtClean="0"/>
              <a:t>. </a:t>
            </a:r>
            <a:r>
              <a:rPr lang="en-US" sz="2000" dirty="0" smtClean="0"/>
              <a:t>Maslow</a:t>
            </a:r>
            <a:r>
              <a:rPr lang="el-GR" sz="2000" dirty="0" smtClean="0"/>
              <a:t>, </a:t>
            </a:r>
            <a:r>
              <a:rPr lang="en-US" sz="2000" dirty="0"/>
              <a:t>o MC</a:t>
            </a:r>
            <a:r>
              <a:rPr lang="el-GR" sz="2000" dirty="0"/>
              <a:t>-</a:t>
            </a:r>
            <a:r>
              <a:rPr lang="en-US" sz="2000" dirty="0" err="1" smtClean="0"/>
              <a:t>Gregor</a:t>
            </a:r>
            <a:r>
              <a:rPr lang="en-US" sz="2000" dirty="0" smtClean="0"/>
              <a:t>, </a:t>
            </a:r>
            <a:r>
              <a:rPr lang="el-GR" sz="2000" dirty="0" smtClean="0"/>
              <a:t>κ.α. πίστευαν </a:t>
            </a:r>
            <a:r>
              <a:rPr lang="el-GR" sz="2000" dirty="0"/>
              <a:t>ότι ο </a:t>
            </a:r>
            <a:r>
              <a:rPr lang="el-GR" sz="2000" dirty="0" err="1" smtClean="0"/>
              <a:t>΄αυτοπραγματούμενος΄</a:t>
            </a:r>
            <a:r>
              <a:rPr lang="en-US" sz="2000" dirty="0" smtClean="0"/>
              <a:t> </a:t>
            </a:r>
            <a:r>
              <a:rPr lang="el-GR" sz="2000" dirty="0" smtClean="0"/>
              <a:t>άνθρωπος </a:t>
            </a:r>
            <a:r>
              <a:rPr lang="el-GR" sz="2000" dirty="0"/>
              <a:t>(</a:t>
            </a:r>
            <a:r>
              <a:rPr lang="en-US" sz="2000" dirty="0"/>
              <a:t>self</a:t>
            </a:r>
            <a:r>
              <a:rPr lang="el-GR" sz="2000" dirty="0"/>
              <a:t>-</a:t>
            </a:r>
            <a:r>
              <a:rPr lang="en-US" sz="2000" dirty="0"/>
              <a:t>actualizing man</a:t>
            </a:r>
            <a:r>
              <a:rPr lang="el-GR" sz="2000" dirty="0"/>
              <a:t>) αποτελούσε </a:t>
            </a:r>
            <a:r>
              <a:rPr lang="el-GR" sz="2000" dirty="0" smtClean="0"/>
              <a:t>μία </a:t>
            </a:r>
            <a:r>
              <a:rPr lang="el-GR" sz="2000" dirty="0"/>
              <a:t>ακριβέστερη έννοια για την ερμηνεία των ανθρώπινων κινήτρων. </a:t>
            </a:r>
          </a:p>
          <a:p>
            <a:pPr>
              <a:lnSpc>
                <a:spcPct val="80000"/>
              </a:lnSpc>
              <a:defRPr/>
            </a:pPr>
            <a:r>
              <a:rPr lang="el-GR" sz="2000" dirty="0"/>
              <a:t>Πιο συγκεκριμένα ο Α. </a:t>
            </a:r>
            <a:r>
              <a:rPr lang="el-GR" sz="2000" dirty="0" err="1"/>
              <a:t>Μάσλοου</a:t>
            </a:r>
            <a:r>
              <a:rPr lang="el-GR" sz="2000" dirty="0"/>
              <a:t> ανέπτυξε τη θεωρία ιεράρχησης των αναγκών και ο Μακ – Γκρέγκορ διατύπωσε  δύο υποθέσεις, τη θεωρία Χ και τη θεωρία Υ.</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291101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a:t>Προσεγγίσεις της Δ.Ε. από τις διάφορες σχολές </a:t>
            </a:r>
            <a:r>
              <a:rPr lang="el-GR" dirty="0" smtClean="0"/>
              <a:t>(3)</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marL="0" indent="0">
              <a:buNone/>
              <a:defRPr/>
            </a:pPr>
            <a:r>
              <a:rPr lang="el-GR" sz="2000" b="1" dirty="0"/>
              <a:t>ΙΕΡΑΡΧΗΣΗ ΤΩΝ ΑΝΘΡΩΠΙΝΩΝ </a:t>
            </a:r>
            <a:r>
              <a:rPr lang="el-GR" sz="2000" b="1" dirty="0" smtClean="0"/>
              <a:t>ΑΝΑΓΚΩΝ ΚΑΤΑ </a:t>
            </a:r>
            <a:r>
              <a:rPr lang="el-GR" sz="2000" b="1" dirty="0"/>
              <a:t>ΤΟΝ Α. ΜΑΣΛΟΟΥ   </a:t>
            </a:r>
            <a:endParaRPr lang="el-GR" sz="2000" dirty="0"/>
          </a:p>
          <a:p>
            <a:pPr marL="457200" indent="-457200">
              <a:buFont typeface="+mj-lt"/>
              <a:buAutoNum type="arabicPeriod"/>
              <a:defRPr/>
            </a:pPr>
            <a:r>
              <a:rPr lang="el-GR" sz="2000" dirty="0" smtClean="0"/>
              <a:t>Ανάγκες αυτοπραγμάτωσης.</a:t>
            </a:r>
          </a:p>
          <a:p>
            <a:pPr marL="457200" indent="-457200">
              <a:buFont typeface="+mj-lt"/>
              <a:buAutoNum type="arabicPeriod"/>
              <a:defRPr/>
            </a:pPr>
            <a:r>
              <a:rPr lang="el-GR" sz="2000" dirty="0" smtClean="0"/>
              <a:t>Ανάγκες αυτοεκτίμησης.</a:t>
            </a:r>
          </a:p>
          <a:p>
            <a:pPr marL="457200" indent="-457200">
              <a:buFont typeface="+mj-lt"/>
              <a:buAutoNum type="arabicPeriod"/>
              <a:defRPr/>
            </a:pPr>
            <a:r>
              <a:rPr lang="el-GR" sz="2000" dirty="0" smtClean="0"/>
              <a:t>Κοινωνικές ανάγκες.</a:t>
            </a:r>
            <a:endParaRPr lang="el-GR" sz="2000" dirty="0"/>
          </a:p>
          <a:p>
            <a:pPr marL="457200" indent="-457200">
              <a:buFont typeface="+mj-lt"/>
              <a:buAutoNum type="arabicPeriod"/>
              <a:defRPr/>
            </a:pPr>
            <a:r>
              <a:rPr lang="el-GR" sz="2000" dirty="0" smtClean="0"/>
              <a:t>Ανάγκες ασφάλειας.</a:t>
            </a:r>
            <a:endParaRPr lang="el-GR" sz="2000" dirty="0"/>
          </a:p>
          <a:p>
            <a:pPr marL="457200" indent="-457200">
              <a:buFont typeface="+mj-lt"/>
              <a:buAutoNum type="arabicPeriod"/>
              <a:defRPr/>
            </a:pPr>
            <a:r>
              <a:rPr lang="el-GR" sz="2000" dirty="0" smtClean="0"/>
              <a:t>Φυσιολογικές ανάγκες.</a:t>
            </a:r>
            <a:endParaRPr lang="el-GR" sz="2000" dirty="0"/>
          </a:p>
          <a:p>
            <a:pPr marL="0" indent="0">
              <a:buNone/>
              <a:defRPr/>
            </a:pPr>
            <a:endParaRPr lang="el-GR" sz="2000" dirty="0"/>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Ποσοτική σχολή (1)</a:t>
            </a:r>
            <a:endParaRPr lang="el-GR" dirty="0">
              <a:effectLst/>
            </a:endParaRPr>
          </a:p>
        </p:txBody>
      </p:sp>
      <p:sp>
        <p:nvSpPr>
          <p:cNvPr id="10243" name="Θέση περιεχομένου 2"/>
          <p:cNvSpPr>
            <a:spLocks noGrp="1"/>
          </p:cNvSpPr>
          <p:nvPr>
            <p:ph idx="1"/>
          </p:nvPr>
        </p:nvSpPr>
        <p:spPr>
          <a:xfrm>
            <a:off x="1187450" y="1772816"/>
            <a:ext cx="7921625" cy="3878684"/>
          </a:xfrm>
        </p:spPr>
        <p:txBody>
          <a:bodyPr/>
          <a:lstStyle/>
          <a:p>
            <a:pPr>
              <a:lnSpc>
                <a:spcPct val="80000"/>
              </a:lnSpc>
              <a:defRPr/>
            </a:pPr>
            <a:r>
              <a:rPr lang="el-GR" sz="2000" dirty="0" smtClean="0"/>
              <a:t>Η </a:t>
            </a:r>
            <a:r>
              <a:rPr lang="el-GR" sz="2000" dirty="0"/>
              <a:t>σχολή αυτή ή προσέγγιση του μάνατζμεντ είναι επίσης γνωστή με τα ονόματα ‘επιχειρησιακή έρευνα’ η ‘επιστήμη του μάνατζμεντ’. Οι δύο αυτοί όροι χρησιμοποιούνται για να περιγράψουν επιστημονικές εφαρμογές διάφορων μαθηματικών και στατιστικών τεχνικών για την επίλυση διοικητικών προβλημάτων.</a:t>
            </a:r>
            <a:endParaRPr lang="el-GR" sz="2000" b="1" dirty="0"/>
          </a:p>
          <a:p>
            <a:pPr marL="0" indent="0">
              <a:lnSpc>
                <a:spcPct val="80000"/>
              </a:lnSpc>
              <a:buNone/>
              <a:defRPr/>
            </a:pPr>
            <a:r>
              <a:rPr lang="el-GR" sz="2000" b="1" dirty="0"/>
              <a:t>Η τυπική προσέγγιση είναι η εξής</a:t>
            </a:r>
            <a:r>
              <a:rPr lang="el-GR" sz="2000" dirty="0"/>
              <a:t>: </a:t>
            </a:r>
          </a:p>
          <a:p>
            <a:pPr>
              <a:lnSpc>
                <a:spcPct val="80000"/>
              </a:lnSpc>
              <a:defRPr/>
            </a:pPr>
            <a:r>
              <a:rPr lang="el-GR" sz="2000" dirty="0" smtClean="0"/>
              <a:t>Ανακύπτει </a:t>
            </a:r>
            <a:r>
              <a:rPr lang="el-GR" sz="2000" dirty="0"/>
              <a:t>ένα πρόβλημα, αναλύεται συστηματικά, εφαρμόζονται κατάλληλα μαθηματικά μοντέλα και γίνονται διάφοροι υπολογισμοί και τέλος προσδιορίζεται η άριστη λύση. </a:t>
            </a:r>
          </a:p>
          <a:p>
            <a:pPr>
              <a:lnSpc>
                <a:spcPct val="80000"/>
              </a:lnSpc>
              <a:defRPr/>
            </a:pPr>
            <a:r>
              <a:rPr lang="el-GR" sz="2000" dirty="0"/>
              <a:t>Η ποσοτική σχολή εξελίχθηκε από την ανάπτυξη μαθηματικών και στατιστικών λύσεων σε στρατιωτικά προβλήματα κατά τη διάρκεια του β’ Π.Π. Μετά τον πόλεμο πολλές από τις τεχνικές που είχαν εφαρμοσθεί σε στρατιωτικά προβλήματα μεταφέρθηκαν στον επιχειρηματικό τομέα.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38745868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1732</TotalTime>
  <Words>1606</Words>
  <Application>Microsoft Office PowerPoint</Application>
  <PresentationFormat>Προβολή στην οθόνη (4:3)</PresentationFormat>
  <Paragraphs>130</Paragraphs>
  <Slides>21</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21</vt:i4>
      </vt:variant>
    </vt:vector>
  </HeadingPairs>
  <TitlesOfParts>
    <vt:vector size="22"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Προσεγγίσεις της Διοίκησης Επιχειρήσεων (Δ.Ε.) από τις διάφορες σχολές (1)</vt:lpstr>
      <vt:lpstr>Προσεγγίσεις της Δ.Ε. από τις διάφορες σχολές (2)</vt:lpstr>
      <vt:lpstr>Προσεγγίσεις της Δ.Ε. από τις διάφορες σχολές (3)</vt:lpstr>
      <vt:lpstr>Ποσοτική σχολή (1)</vt:lpstr>
      <vt:lpstr>Ποσοτική σχολή (2)</vt:lpstr>
      <vt:lpstr>Ενδεχομενική προσέγγιση (1)</vt:lpstr>
      <vt:lpstr>Ενδεχομενική προσέγγιση (2)</vt:lpstr>
      <vt:lpstr>Συστημική προσέγγιση</vt:lpstr>
      <vt:lpstr>Σύγχρονες απόψεις</vt:lpstr>
      <vt:lpstr>Προσέγγιση διοικητικής διαδικασίας</vt:lpstr>
      <vt:lpstr>Νέα κίνηση των ανθρωπίνων σχέσεων</vt:lpstr>
      <vt:lpstr>Θεωρία Ζ ή Ιαπωνικό μάνατζμεντ (1)</vt:lpstr>
      <vt:lpstr>Θεωρία Ζ ή Ιαπωνικό μάνατζμεντ (2)</vt:lpstr>
      <vt:lpstr>Θεωρία Ζ ή Ιαπωνικό μάνατζμεντ (3)</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ποσοτική σχολή, ενδεχομενική προσέγγιση, συστημική προσέγγιση, θεωρία Ζ ή Ιαπωνικό μάνατζμεντ</cp:keywords>
  <cp:lastModifiedBy>a</cp:lastModifiedBy>
  <cp:revision>265</cp:revision>
  <dcterms:created xsi:type="dcterms:W3CDTF">2012-09-06T09:03:05Z</dcterms:created>
  <dcterms:modified xsi:type="dcterms:W3CDTF">2014-10-31T08:43:47Z</dcterms:modified>
</cp:coreProperties>
</file>